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303" r:id="rId20"/>
    <p:sldId id="30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6494" autoAdjust="0"/>
  </p:normalViewPr>
  <p:slideViewPr>
    <p:cSldViewPr snapToGrid="0" showGuides="1">
      <p:cViewPr varScale="1">
        <p:scale>
          <a:sx n="75" d="100"/>
          <a:sy n="75" d="100"/>
        </p:scale>
        <p:origin x="974"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39D95-AE6E-4B9E-B051-F4DB9A9D33F4}"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s-CO"/>
        </a:p>
      </dgm:t>
    </dgm:pt>
    <dgm:pt modelId="{CF7C1014-218E-4BDE-9B2C-917EB653BF89}">
      <dgm:prSet phldrT="[Texto]" custT="1"/>
      <dgm:spPr>
        <a:solidFill>
          <a:srgbClr val="152B48"/>
        </a:solidFill>
      </dgm:spPr>
      <dgm:t>
        <a:bodyPr/>
        <a:lstStyle/>
        <a:p>
          <a:r>
            <a:rPr lang="es-CO" sz="1600" b="1" dirty="0">
              <a:latin typeface="Montserrat" pitchFamily="2" charset="77"/>
            </a:rPr>
            <a:t>Factores de riesgo</a:t>
          </a:r>
        </a:p>
      </dgm:t>
    </dgm:pt>
    <dgm:pt modelId="{52EE5B47-8562-4CBC-BA8A-8437B111E69B}" type="parTrans" cxnId="{79929751-7E79-498E-B58D-9C5858BE56EE}">
      <dgm:prSet/>
      <dgm:spPr/>
      <dgm:t>
        <a:bodyPr/>
        <a:lstStyle/>
        <a:p>
          <a:endParaRPr lang="es-CO" sz="1600"/>
        </a:p>
      </dgm:t>
    </dgm:pt>
    <dgm:pt modelId="{E0896A71-DCF9-4CA8-AEC9-FAFF071363A7}" type="sibTrans" cxnId="{79929751-7E79-498E-B58D-9C5858BE56EE}">
      <dgm:prSet/>
      <dgm:spPr/>
      <dgm:t>
        <a:bodyPr/>
        <a:lstStyle/>
        <a:p>
          <a:endParaRPr lang="es-CO" sz="1600"/>
        </a:p>
      </dgm:t>
    </dgm:pt>
    <dgm:pt modelId="{6D6AB959-9166-41DB-8DDD-D030C818BF1D}">
      <dgm:prSet phldrT="[Texto]" custT="1"/>
      <dgm:spPr>
        <a:solidFill>
          <a:srgbClr val="152B48"/>
        </a:solidFill>
      </dgm:spPr>
      <dgm:t>
        <a:bodyPr/>
        <a:lstStyle/>
        <a:p>
          <a:r>
            <a:rPr lang="es-CO" sz="1600" dirty="0">
              <a:latin typeface="Montserrat" pitchFamily="2" charset="77"/>
            </a:rPr>
            <a:t>Genético  28%.</a:t>
          </a:r>
        </a:p>
      </dgm:t>
    </dgm:pt>
    <dgm:pt modelId="{0E3D0344-089A-48C1-B790-E8111D4CFBEF}" type="parTrans" cxnId="{C2F5F752-6D6D-467E-92A8-6964F05D9EEC}">
      <dgm:prSet/>
      <dgm:spPr/>
      <dgm:t>
        <a:bodyPr/>
        <a:lstStyle/>
        <a:p>
          <a:endParaRPr lang="es-CO" sz="1600"/>
        </a:p>
      </dgm:t>
    </dgm:pt>
    <dgm:pt modelId="{19843FA6-4A27-43F4-82E4-69970C9DA096}" type="sibTrans" cxnId="{C2F5F752-6D6D-467E-92A8-6964F05D9EEC}">
      <dgm:prSet/>
      <dgm:spPr>
        <a:solidFill>
          <a:srgbClr val="00AAA7"/>
        </a:solidFill>
        <a:ln>
          <a:solidFill>
            <a:srgbClr val="00AAA7"/>
          </a:solidFill>
        </a:ln>
      </dgm:spPr>
      <dgm:t>
        <a:bodyPr/>
        <a:lstStyle/>
        <a:p>
          <a:endParaRPr lang="es-CO" sz="1600"/>
        </a:p>
      </dgm:t>
    </dgm:pt>
    <dgm:pt modelId="{4ED20398-7A6C-4B79-AC95-B57CD97B9F13}">
      <dgm:prSet phldrT="[Texto]" custT="1"/>
      <dgm:spPr>
        <a:solidFill>
          <a:srgbClr val="152B48"/>
        </a:solidFill>
      </dgm:spPr>
      <dgm:t>
        <a:bodyPr/>
        <a:lstStyle/>
        <a:p>
          <a:r>
            <a:rPr lang="es-CO" sz="1600" dirty="0">
              <a:latin typeface="Montserrat" pitchFamily="2" charset="77"/>
            </a:rPr>
            <a:t>Fetales. </a:t>
          </a:r>
        </a:p>
      </dgm:t>
    </dgm:pt>
    <dgm:pt modelId="{B1BCB00F-853A-4CE6-8F19-001774A282AC}" type="parTrans" cxnId="{8EEB2035-8731-42E7-942B-6BF70F2284C9}">
      <dgm:prSet/>
      <dgm:spPr/>
      <dgm:t>
        <a:bodyPr/>
        <a:lstStyle/>
        <a:p>
          <a:endParaRPr lang="es-CO" sz="1600"/>
        </a:p>
      </dgm:t>
    </dgm:pt>
    <dgm:pt modelId="{F1DDA5D8-F563-4427-914D-CD9C67068E16}" type="sibTrans" cxnId="{8EEB2035-8731-42E7-942B-6BF70F2284C9}">
      <dgm:prSet/>
      <dgm:spPr>
        <a:solidFill>
          <a:srgbClr val="00AAA7"/>
        </a:solidFill>
        <a:ln>
          <a:solidFill>
            <a:srgbClr val="00AAA7"/>
          </a:solidFill>
        </a:ln>
      </dgm:spPr>
      <dgm:t>
        <a:bodyPr/>
        <a:lstStyle/>
        <a:p>
          <a:endParaRPr lang="es-CO" sz="1600"/>
        </a:p>
      </dgm:t>
    </dgm:pt>
    <dgm:pt modelId="{93F22077-40E5-46A3-BB01-A8041E97DA8D}">
      <dgm:prSet phldrT="[Texto]" custT="1"/>
      <dgm:spPr>
        <a:solidFill>
          <a:srgbClr val="152B48"/>
        </a:solidFill>
      </dgm:spPr>
      <dgm:t>
        <a:bodyPr/>
        <a:lstStyle/>
        <a:p>
          <a:r>
            <a:rPr lang="es-CO" sz="1600" dirty="0">
              <a:latin typeface="Montserrat" pitchFamily="2" charset="77"/>
            </a:rPr>
            <a:t>Óseos.</a:t>
          </a:r>
        </a:p>
      </dgm:t>
    </dgm:pt>
    <dgm:pt modelId="{AA9FBB83-604F-429A-B09F-B585E7E0F28C}" type="parTrans" cxnId="{C298F79F-96B2-404A-A0BB-E8E29F8C6545}">
      <dgm:prSet/>
      <dgm:spPr/>
      <dgm:t>
        <a:bodyPr/>
        <a:lstStyle/>
        <a:p>
          <a:endParaRPr lang="es-CO" sz="1600"/>
        </a:p>
      </dgm:t>
    </dgm:pt>
    <dgm:pt modelId="{67D25119-9F6C-4FDB-B9C2-7D9D4AA3C72E}" type="sibTrans" cxnId="{C298F79F-96B2-404A-A0BB-E8E29F8C6545}">
      <dgm:prSet/>
      <dgm:spPr>
        <a:solidFill>
          <a:srgbClr val="00AAA7"/>
        </a:solidFill>
        <a:ln>
          <a:solidFill>
            <a:srgbClr val="00AAA7"/>
          </a:solidFill>
        </a:ln>
      </dgm:spPr>
      <dgm:t>
        <a:bodyPr/>
        <a:lstStyle/>
        <a:p>
          <a:endParaRPr lang="es-CO" sz="1600"/>
        </a:p>
      </dgm:t>
    </dgm:pt>
    <dgm:pt modelId="{CB9446D7-0A0A-4AF7-8B95-50CAA17C04AA}">
      <dgm:prSet phldrT="[Texto]" custT="1"/>
      <dgm:spPr>
        <a:solidFill>
          <a:srgbClr val="152B48"/>
        </a:solidFill>
      </dgm:spPr>
      <dgm:t>
        <a:bodyPr/>
        <a:lstStyle/>
        <a:p>
          <a:r>
            <a:rPr lang="es-CO" sz="1600" dirty="0">
              <a:latin typeface="Montserrat" pitchFamily="2" charset="77"/>
            </a:rPr>
            <a:t>Uterinos. </a:t>
          </a:r>
        </a:p>
      </dgm:t>
    </dgm:pt>
    <dgm:pt modelId="{496EEFEC-4023-422D-9F56-A7BDDEAFF401}" type="parTrans" cxnId="{A243AC09-DC4D-45B3-9A87-165CFB5EF561}">
      <dgm:prSet/>
      <dgm:spPr/>
      <dgm:t>
        <a:bodyPr/>
        <a:lstStyle/>
        <a:p>
          <a:endParaRPr lang="es-CO" sz="1600"/>
        </a:p>
      </dgm:t>
    </dgm:pt>
    <dgm:pt modelId="{1DFE51D6-5751-4F4B-AC6A-564274A30C4B}" type="sibTrans" cxnId="{A243AC09-DC4D-45B3-9A87-165CFB5EF561}">
      <dgm:prSet/>
      <dgm:spPr>
        <a:solidFill>
          <a:srgbClr val="00AAA7"/>
        </a:solidFill>
        <a:ln>
          <a:solidFill>
            <a:srgbClr val="00AAA7"/>
          </a:solidFill>
        </a:ln>
      </dgm:spPr>
      <dgm:t>
        <a:bodyPr/>
        <a:lstStyle/>
        <a:p>
          <a:endParaRPr lang="es-CO" sz="1600"/>
        </a:p>
      </dgm:t>
    </dgm:pt>
    <dgm:pt modelId="{71569D95-9DC3-45FB-A5DA-9B8C4FBC82EA}" type="pres">
      <dgm:prSet presAssocID="{A4539D95-AE6E-4B9E-B051-F4DB9A9D33F4}" presName="Name0" presStyleCnt="0">
        <dgm:presLayoutVars>
          <dgm:chMax val="1"/>
          <dgm:dir/>
          <dgm:animLvl val="ctr"/>
          <dgm:resizeHandles val="exact"/>
        </dgm:presLayoutVars>
      </dgm:prSet>
      <dgm:spPr/>
    </dgm:pt>
    <dgm:pt modelId="{8193ACE9-D043-4294-95E4-08A145755FE1}" type="pres">
      <dgm:prSet presAssocID="{CF7C1014-218E-4BDE-9B2C-917EB653BF89}" presName="centerShape" presStyleLbl="node0" presStyleIdx="0" presStyleCnt="1"/>
      <dgm:spPr/>
    </dgm:pt>
    <dgm:pt modelId="{E751006C-55E2-4B15-B51C-42A53610F4CF}" type="pres">
      <dgm:prSet presAssocID="{6D6AB959-9166-41DB-8DDD-D030C818BF1D}" presName="node" presStyleLbl="node1" presStyleIdx="0" presStyleCnt="4" custScaleX="138672">
        <dgm:presLayoutVars>
          <dgm:bulletEnabled val="1"/>
        </dgm:presLayoutVars>
      </dgm:prSet>
      <dgm:spPr/>
    </dgm:pt>
    <dgm:pt modelId="{EF53893E-3DB1-4B43-A5D7-A1D2F1400FD4}" type="pres">
      <dgm:prSet presAssocID="{6D6AB959-9166-41DB-8DDD-D030C818BF1D}" presName="dummy" presStyleCnt="0"/>
      <dgm:spPr/>
    </dgm:pt>
    <dgm:pt modelId="{4D2156DF-B3BC-46D9-870E-0077D4C03767}" type="pres">
      <dgm:prSet presAssocID="{19843FA6-4A27-43F4-82E4-69970C9DA096}" presName="sibTrans" presStyleLbl="sibTrans2D1" presStyleIdx="0" presStyleCnt="4"/>
      <dgm:spPr/>
    </dgm:pt>
    <dgm:pt modelId="{B7E46324-5409-4213-852C-7655F5C3B8EA}" type="pres">
      <dgm:prSet presAssocID="{4ED20398-7A6C-4B79-AC95-B57CD97B9F13}" presName="node" presStyleLbl="node1" presStyleIdx="1" presStyleCnt="4">
        <dgm:presLayoutVars>
          <dgm:bulletEnabled val="1"/>
        </dgm:presLayoutVars>
      </dgm:prSet>
      <dgm:spPr/>
    </dgm:pt>
    <dgm:pt modelId="{382942F2-2915-4258-94DA-A48932883CAF}" type="pres">
      <dgm:prSet presAssocID="{4ED20398-7A6C-4B79-AC95-B57CD97B9F13}" presName="dummy" presStyleCnt="0"/>
      <dgm:spPr/>
    </dgm:pt>
    <dgm:pt modelId="{00A663BA-9B16-4A82-938A-A68D10B58C98}" type="pres">
      <dgm:prSet presAssocID="{F1DDA5D8-F563-4427-914D-CD9C67068E16}" presName="sibTrans" presStyleLbl="sibTrans2D1" presStyleIdx="1" presStyleCnt="4"/>
      <dgm:spPr/>
    </dgm:pt>
    <dgm:pt modelId="{90B299ED-D182-40AE-B281-1D2FD6054E85}" type="pres">
      <dgm:prSet presAssocID="{93F22077-40E5-46A3-BB01-A8041E97DA8D}" presName="node" presStyleLbl="node1" presStyleIdx="2" presStyleCnt="4">
        <dgm:presLayoutVars>
          <dgm:bulletEnabled val="1"/>
        </dgm:presLayoutVars>
      </dgm:prSet>
      <dgm:spPr/>
    </dgm:pt>
    <dgm:pt modelId="{D09A244A-14DA-4805-88B2-1DAFB49906D0}" type="pres">
      <dgm:prSet presAssocID="{93F22077-40E5-46A3-BB01-A8041E97DA8D}" presName="dummy" presStyleCnt="0"/>
      <dgm:spPr/>
    </dgm:pt>
    <dgm:pt modelId="{7A02D0FE-6233-4370-B27E-5029736CEAEE}" type="pres">
      <dgm:prSet presAssocID="{67D25119-9F6C-4FDB-B9C2-7D9D4AA3C72E}" presName="sibTrans" presStyleLbl="sibTrans2D1" presStyleIdx="2" presStyleCnt="4"/>
      <dgm:spPr/>
    </dgm:pt>
    <dgm:pt modelId="{5D64CF16-0C89-4765-92AA-4F2E1A241859}" type="pres">
      <dgm:prSet presAssocID="{CB9446D7-0A0A-4AF7-8B95-50CAA17C04AA}" presName="node" presStyleLbl="node1" presStyleIdx="3" presStyleCnt="4" custScaleX="127504" custScaleY="127089">
        <dgm:presLayoutVars>
          <dgm:bulletEnabled val="1"/>
        </dgm:presLayoutVars>
      </dgm:prSet>
      <dgm:spPr/>
    </dgm:pt>
    <dgm:pt modelId="{C4C3B9D4-C5F5-4312-8B08-2185F6973B90}" type="pres">
      <dgm:prSet presAssocID="{CB9446D7-0A0A-4AF7-8B95-50CAA17C04AA}" presName="dummy" presStyleCnt="0"/>
      <dgm:spPr/>
    </dgm:pt>
    <dgm:pt modelId="{26B9E7CC-7717-46DB-97B4-EB8A0A4E914B}" type="pres">
      <dgm:prSet presAssocID="{1DFE51D6-5751-4F4B-AC6A-564274A30C4B}" presName="sibTrans" presStyleLbl="sibTrans2D1" presStyleIdx="3" presStyleCnt="4"/>
      <dgm:spPr/>
    </dgm:pt>
  </dgm:ptLst>
  <dgm:cxnLst>
    <dgm:cxn modelId="{A243AC09-DC4D-45B3-9A87-165CFB5EF561}" srcId="{CF7C1014-218E-4BDE-9B2C-917EB653BF89}" destId="{CB9446D7-0A0A-4AF7-8B95-50CAA17C04AA}" srcOrd="3" destOrd="0" parTransId="{496EEFEC-4023-422D-9F56-A7BDDEAFF401}" sibTransId="{1DFE51D6-5751-4F4B-AC6A-564274A30C4B}"/>
    <dgm:cxn modelId="{DCE3C31B-49E6-4CF4-A30B-3C8CC0B6BEFC}" type="presOf" srcId="{CF7C1014-218E-4BDE-9B2C-917EB653BF89}" destId="{8193ACE9-D043-4294-95E4-08A145755FE1}" srcOrd="0" destOrd="0" presId="urn:microsoft.com/office/officeart/2005/8/layout/radial6"/>
    <dgm:cxn modelId="{A93AB221-6417-4C25-BD88-8569CDDB74F5}" type="presOf" srcId="{F1DDA5D8-F563-4427-914D-CD9C67068E16}" destId="{00A663BA-9B16-4A82-938A-A68D10B58C98}" srcOrd="0" destOrd="0" presId="urn:microsoft.com/office/officeart/2005/8/layout/radial6"/>
    <dgm:cxn modelId="{8EEB2035-8731-42E7-942B-6BF70F2284C9}" srcId="{CF7C1014-218E-4BDE-9B2C-917EB653BF89}" destId="{4ED20398-7A6C-4B79-AC95-B57CD97B9F13}" srcOrd="1" destOrd="0" parTransId="{B1BCB00F-853A-4CE6-8F19-001774A282AC}" sibTransId="{F1DDA5D8-F563-4427-914D-CD9C67068E16}"/>
    <dgm:cxn modelId="{53561F62-800C-4D05-979A-BCD7CFFBEB30}" type="presOf" srcId="{1DFE51D6-5751-4F4B-AC6A-564274A30C4B}" destId="{26B9E7CC-7717-46DB-97B4-EB8A0A4E914B}" srcOrd="0" destOrd="0" presId="urn:microsoft.com/office/officeart/2005/8/layout/radial6"/>
    <dgm:cxn modelId="{8C1F9762-AA0A-4742-A32C-5FA160FE19CC}" type="presOf" srcId="{93F22077-40E5-46A3-BB01-A8041E97DA8D}" destId="{90B299ED-D182-40AE-B281-1D2FD6054E85}" srcOrd="0" destOrd="0" presId="urn:microsoft.com/office/officeart/2005/8/layout/radial6"/>
    <dgm:cxn modelId="{79929751-7E79-498E-B58D-9C5858BE56EE}" srcId="{A4539D95-AE6E-4B9E-B051-F4DB9A9D33F4}" destId="{CF7C1014-218E-4BDE-9B2C-917EB653BF89}" srcOrd="0" destOrd="0" parTransId="{52EE5B47-8562-4CBC-BA8A-8437B111E69B}" sibTransId="{E0896A71-DCF9-4CA8-AEC9-FAFF071363A7}"/>
    <dgm:cxn modelId="{C2F5F752-6D6D-467E-92A8-6964F05D9EEC}" srcId="{CF7C1014-218E-4BDE-9B2C-917EB653BF89}" destId="{6D6AB959-9166-41DB-8DDD-D030C818BF1D}" srcOrd="0" destOrd="0" parTransId="{0E3D0344-089A-48C1-B790-E8111D4CFBEF}" sibTransId="{19843FA6-4A27-43F4-82E4-69970C9DA096}"/>
    <dgm:cxn modelId="{1E18B585-5942-4599-860A-377F0A0ABE6C}" type="presOf" srcId="{6D6AB959-9166-41DB-8DDD-D030C818BF1D}" destId="{E751006C-55E2-4B15-B51C-42A53610F4CF}" srcOrd="0" destOrd="0" presId="urn:microsoft.com/office/officeart/2005/8/layout/radial6"/>
    <dgm:cxn modelId="{5DD72191-B109-4BC0-A583-5F428A11CBCD}" type="presOf" srcId="{CB9446D7-0A0A-4AF7-8B95-50CAA17C04AA}" destId="{5D64CF16-0C89-4765-92AA-4F2E1A241859}" srcOrd="0" destOrd="0" presId="urn:microsoft.com/office/officeart/2005/8/layout/radial6"/>
    <dgm:cxn modelId="{C298F79F-96B2-404A-A0BB-E8E29F8C6545}" srcId="{CF7C1014-218E-4BDE-9B2C-917EB653BF89}" destId="{93F22077-40E5-46A3-BB01-A8041E97DA8D}" srcOrd="2" destOrd="0" parTransId="{AA9FBB83-604F-429A-B09F-B585E7E0F28C}" sibTransId="{67D25119-9F6C-4FDB-B9C2-7D9D4AA3C72E}"/>
    <dgm:cxn modelId="{1E77FFA6-E9D9-4E39-9DF6-25A5157C0DB2}" type="presOf" srcId="{19843FA6-4A27-43F4-82E4-69970C9DA096}" destId="{4D2156DF-B3BC-46D9-870E-0077D4C03767}" srcOrd="0" destOrd="0" presId="urn:microsoft.com/office/officeart/2005/8/layout/radial6"/>
    <dgm:cxn modelId="{1885C8B0-7652-4414-9BCB-2F659FF38EF3}" type="presOf" srcId="{67D25119-9F6C-4FDB-B9C2-7D9D4AA3C72E}" destId="{7A02D0FE-6233-4370-B27E-5029736CEAEE}" srcOrd="0" destOrd="0" presId="urn:microsoft.com/office/officeart/2005/8/layout/radial6"/>
    <dgm:cxn modelId="{FF61B9E2-6FCC-4C8B-84D0-2B21AE3CD61E}" type="presOf" srcId="{A4539D95-AE6E-4B9E-B051-F4DB9A9D33F4}" destId="{71569D95-9DC3-45FB-A5DA-9B8C4FBC82EA}" srcOrd="0" destOrd="0" presId="urn:microsoft.com/office/officeart/2005/8/layout/radial6"/>
    <dgm:cxn modelId="{904C7CEA-4250-4528-865A-BB7E26062F47}" type="presOf" srcId="{4ED20398-7A6C-4B79-AC95-B57CD97B9F13}" destId="{B7E46324-5409-4213-852C-7655F5C3B8EA}" srcOrd="0" destOrd="0" presId="urn:microsoft.com/office/officeart/2005/8/layout/radial6"/>
    <dgm:cxn modelId="{DC85AB54-8C34-4621-8923-99D220134863}" type="presParOf" srcId="{71569D95-9DC3-45FB-A5DA-9B8C4FBC82EA}" destId="{8193ACE9-D043-4294-95E4-08A145755FE1}" srcOrd="0" destOrd="0" presId="urn:microsoft.com/office/officeart/2005/8/layout/radial6"/>
    <dgm:cxn modelId="{02B05DFF-B403-48FD-8642-783C6B682D8A}" type="presParOf" srcId="{71569D95-9DC3-45FB-A5DA-9B8C4FBC82EA}" destId="{E751006C-55E2-4B15-B51C-42A53610F4CF}" srcOrd="1" destOrd="0" presId="urn:microsoft.com/office/officeart/2005/8/layout/radial6"/>
    <dgm:cxn modelId="{2726FA71-CD52-4C75-B972-7CB9D534EE98}" type="presParOf" srcId="{71569D95-9DC3-45FB-A5DA-9B8C4FBC82EA}" destId="{EF53893E-3DB1-4B43-A5D7-A1D2F1400FD4}" srcOrd="2" destOrd="0" presId="urn:microsoft.com/office/officeart/2005/8/layout/radial6"/>
    <dgm:cxn modelId="{5488E219-2475-4384-A329-FEC64F1D8CB9}" type="presParOf" srcId="{71569D95-9DC3-45FB-A5DA-9B8C4FBC82EA}" destId="{4D2156DF-B3BC-46D9-870E-0077D4C03767}" srcOrd="3" destOrd="0" presId="urn:microsoft.com/office/officeart/2005/8/layout/radial6"/>
    <dgm:cxn modelId="{8E51D412-9573-4C3E-9545-BB0696C944A7}" type="presParOf" srcId="{71569D95-9DC3-45FB-A5DA-9B8C4FBC82EA}" destId="{B7E46324-5409-4213-852C-7655F5C3B8EA}" srcOrd="4" destOrd="0" presId="urn:microsoft.com/office/officeart/2005/8/layout/radial6"/>
    <dgm:cxn modelId="{8155B8C7-9C0B-45A4-BD7A-402988B1D1F0}" type="presParOf" srcId="{71569D95-9DC3-45FB-A5DA-9B8C4FBC82EA}" destId="{382942F2-2915-4258-94DA-A48932883CAF}" srcOrd="5" destOrd="0" presId="urn:microsoft.com/office/officeart/2005/8/layout/radial6"/>
    <dgm:cxn modelId="{4D8C3616-A3BA-47B3-8362-8E5B4473869B}" type="presParOf" srcId="{71569D95-9DC3-45FB-A5DA-9B8C4FBC82EA}" destId="{00A663BA-9B16-4A82-938A-A68D10B58C98}" srcOrd="6" destOrd="0" presId="urn:microsoft.com/office/officeart/2005/8/layout/radial6"/>
    <dgm:cxn modelId="{29046906-AE9F-4367-8383-31D38C592749}" type="presParOf" srcId="{71569D95-9DC3-45FB-A5DA-9B8C4FBC82EA}" destId="{90B299ED-D182-40AE-B281-1D2FD6054E85}" srcOrd="7" destOrd="0" presId="urn:microsoft.com/office/officeart/2005/8/layout/radial6"/>
    <dgm:cxn modelId="{6D896797-4D3C-4B93-8421-09C9B4957E57}" type="presParOf" srcId="{71569D95-9DC3-45FB-A5DA-9B8C4FBC82EA}" destId="{D09A244A-14DA-4805-88B2-1DAFB49906D0}" srcOrd="8" destOrd="0" presId="urn:microsoft.com/office/officeart/2005/8/layout/radial6"/>
    <dgm:cxn modelId="{D06200C1-7B15-4C05-A838-187CFC0F3B98}" type="presParOf" srcId="{71569D95-9DC3-45FB-A5DA-9B8C4FBC82EA}" destId="{7A02D0FE-6233-4370-B27E-5029736CEAEE}" srcOrd="9" destOrd="0" presId="urn:microsoft.com/office/officeart/2005/8/layout/radial6"/>
    <dgm:cxn modelId="{E3A04319-8722-406E-AD86-0DD97C8E8D74}" type="presParOf" srcId="{71569D95-9DC3-45FB-A5DA-9B8C4FBC82EA}" destId="{5D64CF16-0C89-4765-92AA-4F2E1A241859}" srcOrd="10" destOrd="0" presId="urn:microsoft.com/office/officeart/2005/8/layout/radial6"/>
    <dgm:cxn modelId="{E082EC2D-5162-49E3-9F64-0F6E00FB8B8E}" type="presParOf" srcId="{71569D95-9DC3-45FB-A5DA-9B8C4FBC82EA}" destId="{C4C3B9D4-C5F5-4312-8B08-2185F6973B90}" srcOrd="11" destOrd="0" presId="urn:microsoft.com/office/officeart/2005/8/layout/radial6"/>
    <dgm:cxn modelId="{EC371598-0AC4-4F88-B85B-6B62C0A16A32}" type="presParOf" srcId="{71569D95-9DC3-45FB-A5DA-9B8C4FBC82EA}" destId="{26B9E7CC-7717-46DB-97B4-EB8A0A4E914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9E3943-DE3F-4E08-A19A-C17CEAC3D81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O"/>
        </a:p>
      </dgm:t>
    </dgm:pt>
    <dgm:pt modelId="{37E4B43A-8C7C-4200-965F-52B288706A0A}">
      <dgm:prSet phldrT="[Texto]" custT="1"/>
      <dgm:spPr>
        <a:solidFill>
          <a:srgbClr val="152B48"/>
        </a:solidFill>
      </dgm:spPr>
      <dgm:t>
        <a:bodyPr/>
        <a:lstStyle/>
        <a:p>
          <a:r>
            <a:rPr lang="es-CO" sz="1800" b="1" dirty="0">
              <a:solidFill>
                <a:schemeClr val="bg1"/>
              </a:solidFill>
              <a:latin typeface="Montserrat" pitchFamily="2" charset="77"/>
            </a:rPr>
            <a:t>Si la condición materna y fetal lo permite:</a:t>
          </a:r>
        </a:p>
      </dgm:t>
    </dgm:pt>
    <dgm:pt modelId="{86D68F54-091E-423C-9A56-0C851E75646C}" type="parTrans" cxnId="{8CAF5B3E-946D-4501-A05F-95339AE863C7}">
      <dgm:prSet/>
      <dgm:spPr/>
      <dgm:t>
        <a:bodyPr/>
        <a:lstStyle/>
        <a:p>
          <a:endParaRPr lang="es-CO" sz="1800">
            <a:latin typeface="Montserrat" pitchFamily="2" charset="77"/>
          </a:endParaRPr>
        </a:p>
      </dgm:t>
    </dgm:pt>
    <dgm:pt modelId="{642818C5-A6CE-4118-A38C-E8A96ED17AD8}" type="sibTrans" cxnId="{8CAF5B3E-946D-4501-A05F-95339AE863C7}">
      <dgm:prSet/>
      <dgm:spPr/>
      <dgm:t>
        <a:bodyPr/>
        <a:lstStyle/>
        <a:p>
          <a:endParaRPr lang="es-CO" sz="1800">
            <a:latin typeface="Montserrat" pitchFamily="2" charset="77"/>
          </a:endParaRPr>
        </a:p>
      </dgm:t>
    </dgm:pt>
    <dgm:pt modelId="{D42F5523-AA42-43DA-AD6E-7ECB40C3C8B9}">
      <dgm:prSet phldrT="[Texto]" custT="1"/>
      <dgm:spPr>
        <a:ln>
          <a:solidFill>
            <a:srgbClr val="00AAA7"/>
          </a:solidFill>
        </a:ln>
      </dgm:spPr>
      <dgm:t>
        <a:bodyPr/>
        <a:lstStyle/>
        <a:p>
          <a:r>
            <a:rPr lang="es-CO" sz="1800" dirty="0">
              <a:solidFill>
                <a:srgbClr val="152B48"/>
              </a:solidFill>
              <a:latin typeface="Montserrat" pitchFamily="2" charset="77"/>
            </a:rPr>
            <a:t>Segundo estadío 2 hrs en multíparas. </a:t>
          </a:r>
          <a:br>
            <a:rPr lang="es-CO" sz="1800" dirty="0">
              <a:solidFill>
                <a:srgbClr val="152B48"/>
              </a:solidFill>
              <a:latin typeface="Montserrat" pitchFamily="2" charset="77"/>
            </a:rPr>
          </a:br>
          <a:endParaRPr lang="es-CO" sz="1800" dirty="0">
            <a:solidFill>
              <a:srgbClr val="152B48"/>
            </a:solidFill>
            <a:latin typeface="Montserrat" pitchFamily="2" charset="77"/>
          </a:endParaRPr>
        </a:p>
      </dgm:t>
    </dgm:pt>
    <dgm:pt modelId="{6B1859D1-35B7-466D-829E-DAE6D5F17139}" type="parTrans" cxnId="{09AE288C-8AB5-4366-9C59-902CA3A5D574}">
      <dgm:prSet/>
      <dgm:spPr/>
      <dgm:t>
        <a:bodyPr/>
        <a:lstStyle/>
        <a:p>
          <a:endParaRPr lang="es-CO" sz="1800">
            <a:latin typeface="Montserrat" pitchFamily="2" charset="77"/>
          </a:endParaRPr>
        </a:p>
      </dgm:t>
    </dgm:pt>
    <dgm:pt modelId="{1C91C46E-CE91-4893-BD11-F6701FBF37D3}" type="sibTrans" cxnId="{09AE288C-8AB5-4366-9C59-902CA3A5D574}">
      <dgm:prSet/>
      <dgm:spPr/>
      <dgm:t>
        <a:bodyPr/>
        <a:lstStyle/>
        <a:p>
          <a:endParaRPr lang="es-CO" sz="1800">
            <a:latin typeface="Montserrat" pitchFamily="2" charset="77"/>
          </a:endParaRPr>
        </a:p>
      </dgm:t>
    </dgm:pt>
    <dgm:pt modelId="{BF6274BC-FD94-4597-A590-C9D0B2B5E459}">
      <dgm:prSet phldrT="[Texto]" custT="1"/>
      <dgm:spPr>
        <a:ln>
          <a:solidFill>
            <a:srgbClr val="00AAA7"/>
          </a:solidFill>
        </a:ln>
      </dgm:spPr>
      <dgm:t>
        <a:bodyPr/>
        <a:lstStyle/>
        <a:p>
          <a:r>
            <a:rPr lang="es-CO" sz="1800" dirty="0">
              <a:solidFill>
                <a:srgbClr val="152B48"/>
              </a:solidFill>
              <a:latin typeface="Montserrat" pitchFamily="2" charset="77"/>
            </a:rPr>
            <a:t>Segundo estadío 3 hrs en nulíparas. </a:t>
          </a:r>
          <a:br>
            <a:rPr lang="es-CO" sz="1800" dirty="0">
              <a:solidFill>
                <a:srgbClr val="152B48"/>
              </a:solidFill>
              <a:latin typeface="Montserrat" pitchFamily="2" charset="77"/>
            </a:rPr>
          </a:br>
          <a:endParaRPr lang="es-CO" sz="1800" dirty="0">
            <a:solidFill>
              <a:srgbClr val="152B48"/>
            </a:solidFill>
            <a:latin typeface="Montserrat" pitchFamily="2" charset="77"/>
          </a:endParaRPr>
        </a:p>
      </dgm:t>
    </dgm:pt>
    <dgm:pt modelId="{E0B90863-CC2F-48CB-A030-3842146ED9CE}" type="parTrans" cxnId="{E7819F7B-9787-408F-8F95-733D3183921F}">
      <dgm:prSet/>
      <dgm:spPr/>
      <dgm:t>
        <a:bodyPr/>
        <a:lstStyle/>
        <a:p>
          <a:endParaRPr lang="es-CO" sz="1800">
            <a:latin typeface="Montserrat" pitchFamily="2" charset="77"/>
          </a:endParaRPr>
        </a:p>
      </dgm:t>
    </dgm:pt>
    <dgm:pt modelId="{0AB1BB35-3BF5-469B-8929-563D185435CD}" type="sibTrans" cxnId="{E7819F7B-9787-408F-8F95-733D3183921F}">
      <dgm:prSet/>
      <dgm:spPr/>
      <dgm:t>
        <a:bodyPr/>
        <a:lstStyle/>
        <a:p>
          <a:endParaRPr lang="es-CO" sz="1800">
            <a:latin typeface="Montserrat" pitchFamily="2" charset="77"/>
          </a:endParaRPr>
        </a:p>
      </dgm:t>
    </dgm:pt>
    <dgm:pt modelId="{EE9975C2-E13E-4727-A063-D0B433B31AD5}">
      <dgm:prSet phldrT="[Texto]" custT="1"/>
      <dgm:spPr>
        <a:ln>
          <a:solidFill>
            <a:srgbClr val="00AAA7"/>
          </a:solidFill>
        </a:ln>
      </dgm:spPr>
      <dgm:t>
        <a:bodyPr/>
        <a:lstStyle/>
        <a:p>
          <a:r>
            <a:rPr lang="es-CO" sz="1800" dirty="0">
              <a:solidFill>
                <a:srgbClr val="152B48"/>
              </a:solidFill>
              <a:latin typeface="Montserrat" pitchFamily="2" charset="77"/>
            </a:rPr>
            <a:t>Puede permitirse más tiempo en base a condición clínica </a:t>
          </a:r>
          <a:r>
            <a:rPr lang="es-CO" sz="1800" b="1" dirty="0">
              <a:solidFill>
                <a:srgbClr val="152B48"/>
              </a:solidFill>
              <a:latin typeface="Montserrat" pitchFamily="2" charset="77"/>
            </a:rPr>
            <a:t>1 hora epidural. </a:t>
          </a:r>
          <a:endParaRPr lang="es-CO" sz="1800" dirty="0">
            <a:solidFill>
              <a:srgbClr val="152B48"/>
            </a:solidFill>
            <a:latin typeface="Montserrat" pitchFamily="2" charset="77"/>
          </a:endParaRPr>
        </a:p>
      </dgm:t>
    </dgm:pt>
    <dgm:pt modelId="{5ED38C1E-F108-49D9-AFEA-7EB6382D5564}" type="parTrans" cxnId="{C4374DB7-E76D-4128-B5B8-35872762859E}">
      <dgm:prSet/>
      <dgm:spPr/>
      <dgm:t>
        <a:bodyPr/>
        <a:lstStyle/>
        <a:p>
          <a:endParaRPr lang="es-CO" sz="1800">
            <a:latin typeface="Montserrat" pitchFamily="2" charset="77"/>
          </a:endParaRPr>
        </a:p>
      </dgm:t>
    </dgm:pt>
    <dgm:pt modelId="{E3A37AAD-B491-4559-9FE5-76954EE4839F}" type="sibTrans" cxnId="{C4374DB7-E76D-4128-B5B8-35872762859E}">
      <dgm:prSet/>
      <dgm:spPr/>
      <dgm:t>
        <a:bodyPr/>
        <a:lstStyle/>
        <a:p>
          <a:endParaRPr lang="es-CO" sz="1800">
            <a:latin typeface="Montserrat" pitchFamily="2" charset="77"/>
          </a:endParaRPr>
        </a:p>
      </dgm:t>
    </dgm:pt>
    <dgm:pt modelId="{C4328E00-7D1B-462C-A21C-61E235D8F968}" type="pres">
      <dgm:prSet presAssocID="{279E3943-DE3F-4E08-A19A-C17CEAC3D810}" presName="linear" presStyleCnt="0">
        <dgm:presLayoutVars>
          <dgm:dir/>
          <dgm:animLvl val="lvl"/>
          <dgm:resizeHandles val="exact"/>
        </dgm:presLayoutVars>
      </dgm:prSet>
      <dgm:spPr/>
    </dgm:pt>
    <dgm:pt modelId="{09E0E788-06B1-4E66-936D-102068B1DF51}" type="pres">
      <dgm:prSet presAssocID="{37E4B43A-8C7C-4200-965F-52B288706A0A}" presName="parentLin" presStyleCnt="0"/>
      <dgm:spPr/>
    </dgm:pt>
    <dgm:pt modelId="{60228D15-EB72-4D31-99A7-E8C9DEDC546F}" type="pres">
      <dgm:prSet presAssocID="{37E4B43A-8C7C-4200-965F-52B288706A0A}" presName="parentLeftMargin" presStyleLbl="node1" presStyleIdx="0" presStyleCnt="1"/>
      <dgm:spPr/>
    </dgm:pt>
    <dgm:pt modelId="{38EAAB60-594B-44DE-A252-5087E25BC52E}" type="pres">
      <dgm:prSet presAssocID="{37E4B43A-8C7C-4200-965F-52B288706A0A}" presName="parentText" presStyleLbl="node1" presStyleIdx="0" presStyleCnt="1" custScaleY="63475">
        <dgm:presLayoutVars>
          <dgm:chMax val="0"/>
          <dgm:bulletEnabled val="1"/>
        </dgm:presLayoutVars>
      </dgm:prSet>
      <dgm:spPr/>
    </dgm:pt>
    <dgm:pt modelId="{EF45FFD7-A401-4092-A818-24A5E1C8E9AE}" type="pres">
      <dgm:prSet presAssocID="{37E4B43A-8C7C-4200-965F-52B288706A0A}" presName="negativeSpace" presStyleCnt="0"/>
      <dgm:spPr/>
    </dgm:pt>
    <dgm:pt modelId="{79535AF9-605B-4469-955D-1027A823BB84}" type="pres">
      <dgm:prSet presAssocID="{37E4B43A-8C7C-4200-965F-52B288706A0A}" presName="childText" presStyleLbl="conFgAcc1" presStyleIdx="0" presStyleCnt="1" custLinFactNeighborY="15152">
        <dgm:presLayoutVars>
          <dgm:bulletEnabled val="1"/>
        </dgm:presLayoutVars>
      </dgm:prSet>
      <dgm:spPr/>
    </dgm:pt>
  </dgm:ptLst>
  <dgm:cxnLst>
    <dgm:cxn modelId="{6DB16013-1F17-4C16-96E5-88B3C85E9E65}" type="presOf" srcId="{BF6274BC-FD94-4597-A590-C9D0B2B5E459}" destId="{79535AF9-605B-4469-955D-1027A823BB84}" srcOrd="0" destOrd="1" presId="urn:microsoft.com/office/officeart/2005/8/layout/list1"/>
    <dgm:cxn modelId="{8CAF5B3E-946D-4501-A05F-95339AE863C7}" srcId="{279E3943-DE3F-4E08-A19A-C17CEAC3D810}" destId="{37E4B43A-8C7C-4200-965F-52B288706A0A}" srcOrd="0" destOrd="0" parTransId="{86D68F54-091E-423C-9A56-0C851E75646C}" sibTransId="{642818C5-A6CE-4118-A38C-E8A96ED17AD8}"/>
    <dgm:cxn modelId="{CE686149-DC75-459B-8CA1-532891F4A5D0}" type="presOf" srcId="{EE9975C2-E13E-4727-A063-D0B433B31AD5}" destId="{79535AF9-605B-4469-955D-1027A823BB84}" srcOrd="0" destOrd="2" presId="urn:microsoft.com/office/officeart/2005/8/layout/list1"/>
    <dgm:cxn modelId="{E7819F7B-9787-408F-8F95-733D3183921F}" srcId="{37E4B43A-8C7C-4200-965F-52B288706A0A}" destId="{BF6274BC-FD94-4597-A590-C9D0B2B5E459}" srcOrd="1" destOrd="0" parTransId="{E0B90863-CC2F-48CB-A030-3842146ED9CE}" sibTransId="{0AB1BB35-3BF5-469B-8929-563D185435CD}"/>
    <dgm:cxn modelId="{09AE288C-8AB5-4366-9C59-902CA3A5D574}" srcId="{37E4B43A-8C7C-4200-965F-52B288706A0A}" destId="{D42F5523-AA42-43DA-AD6E-7ECB40C3C8B9}" srcOrd="0" destOrd="0" parTransId="{6B1859D1-35B7-466D-829E-DAE6D5F17139}" sibTransId="{1C91C46E-CE91-4893-BD11-F6701FBF37D3}"/>
    <dgm:cxn modelId="{7409D398-F8C7-408E-A1C6-6D86189038C0}" type="presOf" srcId="{D42F5523-AA42-43DA-AD6E-7ECB40C3C8B9}" destId="{79535AF9-605B-4469-955D-1027A823BB84}" srcOrd="0" destOrd="0" presId="urn:microsoft.com/office/officeart/2005/8/layout/list1"/>
    <dgm:cxn modelId="{2B338FB6-1158-4CCE-960B-1CF7E5434679}" type="presOf" srcId="{37E4B43A-8C7C-4200-965F-52B288706A0A}" destId="{38EAAB60-594B-44DE-A252-5087E25BC52E}" srcOrd="1" destOrd="0" presId="urn:microsoft.com/office/officeart/2005/8/layout/list1"/>
    <dgm:cxn modelId="{C4374DB7-E76D-4128-B5B8-35872762859E}" srcId="{37E4B43A-8C7C-4200-965F-52B288706A0A}" destId="{EE9975C2-E13E-4727-A063-D0B433B31AD5}" srcOrd="2" destOrd="0" parTransId="{5ED38C1E-F108-49D9-AFEA-7EB6382D5564}" sibTransId="{E3A37AAD-B491-4559-9FE5-76954EE4839F}"/>
    <dgm:cxn modelId="{7FFF57C1-6B12-4821-AC71-A7B98EAF9558}" type="presOf" srcId="{279E3943-DE3F-4E08-A19A-C17CEAC3D810}" destId="{C4328E00-7D1B-462C-A21C-61E235D8F968}" srcOrd="0" destOrd="0" presId="urn:microsoft.com/office/officeart/2005/8/layout/list1"/>
    <dgm:cxn modelId="{B00692E5-8EA5-40B7-8378-C023651A79E1}" type="presOf" srcId="{37E4B43A-8C7C-4200-965F-52B288706A0A}" destId="{60228D15-EB72-4D31-99A7-E8C9DEDC546F}" srcOrd="0" destOrd="0" presId="urn:microsoft.com/office/officeart/2005/8/layout/list1"/>
    <dgm:cxn modelId="{F7B551C8-9243-4D32-8E55-351277B3941A}" type="presParOf" srcId="{C4328E00-7D1B-462C-A21C-61E235D8F968}" destId="{09E0E788-06B1-4E66-936D-102068B1DF51}" srcOrd="0" destOrd="0" presId="urn:microsoft.com/office/officeart/2005/8/layout/list1"/>
    <dgm:cxn modelId="{49985CAE-799C-4FD1-963F-3DAA071B62EA}" type="presParOf" srcId="{09E0E788-06B1-4E66-936D-102068B1DF51}" destId="{60228D15-EB72-4D31-99A7-E8C9DEDC546F}" srcOrd="0" destOrd="0" presId="urn:microsoft.com/office/officeart/2005/8/layout/list1"/>
    <dgm:cxn modelId="{D0B70521-E160-4946-8F35-8D367A690687}" type="presParOf" srcId="{09E0E788-06B1-4E66-936D-102068B1DF51}" destId="{38EAAB60-594B-44DE-A252-5087E25BC52E}" srcOrd="1" destOrd="0" presId="urn:microsoft.com/office/officeart/2005/8/layout/list1"/>
    <dgm:cxn modelId="{F6DFBA39-CB59-448A-9723-B3E1DB4CD3D7}" type="presParOf" srcId="{C4328E00-7D1B-462C-A21C-61E235D8F968}" destId="{EF45FFD7-A401-4092-A818-24A5E1C8E9AE}" srcOrd="1" destOrd="0" presId="urn:microsoft.com/office/officeart/2005/8/layout/list1"/>
    <dgm:cxn modelId="{E9EBF6AD-CF9E-4A82-B78A-7C6105A53677}" type="presParOf" srcId="{C4328E00-7D1B-462C-A21C-61E235D8F968}" destId="{79535AF9-605B-4469-955D-1027A823BB84}" srcOrd="2" destOrd="0" presId="urn:microsoft.com/office/officeart/2005/8/layout/lis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9E7CC-7717-46DB-97B4-EB8A0A4E914B}">
      <dsp:nvSpPr>
        <dsp:cNvPr id="0" name=""/>
        <dsp:cNvSpPr/>
      </dsp:nvSpPr>
      <dsp:spPr>
        <a:xfrm>
          <a:off x="1547158" y="596519"/>
          <a:ext cx="3982343" cy="3982343"/>
        </a:xfrm>
        <a:prstGeom prst="blockArc">
          <a:avLst>
            <a:gd name="adj1" fmla="val 10800000"/>
            <a:gd name="adj2" fmla="val 16200000"/>
            <a:gd name="adj3" fmla="val 4639"/>
          </a:avLst>
        </a:prstGeom>
        <a:solidFill>
          <a:srgbClr val="00AAA7"/>
        </a:solidFill>
        <a:ln>
          <a:solidFill>
            <a:srgbClr val="00AAA7"/>
          </a:solidFill>
        </a:ln>
        <a:effectLst/>
      </dsp:spPr>
      <dsp:style>
        <a:lnRef idx="0">
          <a:scrgbClr r="0" g="0" b="0"/>
        </a:lnRef>
        <a:fillRef idx="1">
          <a:scrgbClr r="0" g="0" b="0"/>
        </a:fillRef>
        <a:effectRef idx="0">
          <a:scrgbClr r="0" g="0" b="0"/>
        </a:effectRef>
        <a:fontRef idx="minor">
          <a:schemeClr val="lt1"/>
        </a:fontRef>
      </dsp:style>
    </dsp:sp>
    <dsp:sp modelId="{7A02D0FE-6233-4370-B27E-5029736CEAEE}">
      <dsp:nvSpPr>
        <dsp:cNvPr id="0" name=""/>
        <dsp:cNvSpPr/>
      </dsp:nvSpPr>
      <dsp:spPr>
        <a:xfrm>
          <a:off x="1547158" y="596519"/>
          <a:ext cx="3982343" cy="3982343"/>
        </a:xfrm>
        <a:prstGeom prst="blockArc">
          <a:avLst>
            <a:gd name="adj1" fmla="val 5400000"/>
            <a:gd name="adj2" fmla="val 10800000"/>
            <a:gd name="adj3" fmla="val 4639"/>
          </a:avLst>
        </a:prstGeom>
        <a:solidFill>
          <a:srgbClr val="00AAA7"/>
        </a:solidFill>
        <a:ln>
          <a:solidFill>
            <a:srgbClr val="00AAA7"/>
          </a:solidFill>
        </a:ln>
        <a:effectLst/>
      </dsp:spPr>
      <dsp:style>
        <a:lnRef idx="0">
          <a:scrgbClr r="0" g="0" b="0"/>
        </a:lnRef>
        <a:fillRef idx="1">
          <a:scrgbClr r="0" g="0" b="0"/>
        </a:fillRef>
        <a:effectRef idx="0">
          <a:scrgbClr r="0" g="0" b="0"/>
        </a:effectRef>
        <a:fontRef idx="minor">
          <a:schemeClr val="lt1"/>
        </a:fontRef>
      </dsp:style>
    </dsp:sp>
    <dsp:sp modelId="{00A663BA-9B16-4A82-938A-A68D10B58C98}">
      <dsp:nvSpPr>
        <dsp:cNvPr id="0" name=""/>
        <dsp:cNvSpPr/>
      </dsp:nvSpPr>
      <dsp:spPr>
        <a:xfrm>
          <a:off x="1547158" y="596519"/>
          <a:ext cx="3982343" cy="3982343"/>
        </a:xfrm>
        <a:prstGeom prst="blockArc">
          <a:avLst>
            <a:gd name="adj1" fmla="val 0"/>
            <a:gd name="adj2" fmla="val 5400000"/>
            <a:gd name="adj3" fmla="val 4639"/>
          </a:avLst>
        </a:prstGeom>
        <a:solidFill>
          <a:srgbClr val="00AAA7"/>
        </a:solidFill>
        <a:ln>
          <a:solidFill>
            <a:srgbClr val="00AAA7"/>
          </a:solidFill>
        </a:ln>
        <a:effectLst/>
      </dsp:spPr>
      <dsp:style>
        <a:lnRef idx="0">
          <a:scrgbClr r="0" g="0" b="0"/>
        </a:lnRef>
        <a:fillRef idx="1">
          <a:scrgbClr r="0" g="0" b="0"/>
        </a:fillRef>
        <a:effectRef idx="0">
          <a:scrgbClr r="0" g="0" b="0"/>
        </a:effectRef>
        <a:fontRef idx="minor">
          <a:schemeClr val="lt1"/>
        </a:fontRef>
      </dsp:style>
    </dsp:sp>
    <dsp:sp modelId="{4D2156DF-B3BC-46D9-870E-0077D4C03767}">
      <dsp:nvSpPr>
        <dsp:cNvPr id="0" name=""/>
        <dsp:cNvSpPr/>
      </dsp:nvSpPr>
      <dsp:spPr>
        <a:xfrm>
          <a:off x="1547158" y="596519"/>
          <a:ext cx="3982343" cy="3982343"/>
        </a:xfrm>
        <a:prstGeom prst="blockArc">
          <a:avLst>
            <a:gd name="adj1" fmla="val 16200000"/>
            <a:gd name="adj2" fmla="val 0"/>
            <a:gd name="adj3" fmla="val 4639"/>
          </a:avLst>
        </a:prstGeom>
        <a:solidFill>
          <a:srgbClr val="00AAA7"/>
        </a:solidFill>
        <a:ln>
          <a:solidFill>
            <a:srgbClr val="00AAA7"/>
          </a:solidFill>
        </a:ln>
        <a:effectLst/>
      </dsp:spPr>
      <dsp:style>
        <a:lnRef idx="0">
          <a:scrgbClr r="0" g="0" b="0"/>
        </a:lnRef>
        <a:fillRef idx="1">
          <a:scrgbClr r="0" g="0" b="0"/>
        </a:fillRef>
        <a:effectRef idx="0">
          <a:scrgbClr r="0" g="0" b="0"/>
        </a:effectRef>
        <a:fontRef idx="minor">
          <a:schemeClr val="lt1"/>
        </a:fontRef>
      </dsp:style>
    </dsp:sp>
    <dsp:sp modelId="{8193ACE9-D043-4294-95E4-08A145755FE1}">
      <dsp:nvSpPr>
        <dsp:cNvPr id="0" name=""/>
        <dsp:cNvSpPr/>
      </dsp:nvSpPr>
      <dsp:spPr>
        <a:xfrm>
          <a:off x="2621894" y="1671255"/>
          <a:ext cx="1832871" cy="1832871"/>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O" sz="1600" b="1" kern="1200" dirty="0">
              <a:latin typeface="Montserrat" pitchFamily="2" charset="77"/>
            </a:rPr>
            <a:t>Factores de riesgo</a:t>
          </a:r>
        </a:p>
      </dsp:txBody>
      <dsp:txXfrm>
        <a:off x="2890312" y="1939673"/>
        <a:ext cx="1296035" cy="1296035"/>
      </dsp:txXfrm>
    </dsp:sp>
    <dsp:sp modelId="{E751006C-55E2-4B15-B51C-42A53610F4CF}">
      <dsp:nvSpPr>
        <dsp:cNvPr id="0" name=""/>
        <dsp:cNvSpPr/>
      </dsp:nvSpPr>
      <dsp:spPr>
        <a:xfrm>
          <a:off x="2648742" y="1202"/>
          <a:ext cx="1779175" cy="1283009"/>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Genético  28%.</a:t>
          </a:r>
        </a:p>
      </dsp:txBody>
      <dsp:txXfrm>
        <a:off x="2909296" y="189094"/>
        <a:ext cx="1258067" cy="907225"/>
      </dsp:txXfrm>
    </dsp:sp>
    <dsp:sp modelId="{B7E46324-5409-4213-852C-7655F5C3B8EA}">
      <dsp:nvSpPr>
        <dsp:cNvPr id="0" name=""/>
        <dsp:cNvSpPr/>
      </dsp:nvSpPr>
      <dsp:spPr>
        <a:xfrm>
          <a:off x="4841808" y="1946186"/>
          <a:ext cx="1283009" cy="1283009"/>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Fetales. </a:t>
          </a:r>
        </a:p>
      </dsp:txBody>
      <dsp:txXfrm>
        <a:off x="5029700" y="2134078"/>
        <a:ext cx="907225" cy="907225"/>
      </dsp:txXfrm>
    </dsp:sp>
    <dsp:sp modelId="{90B299ED-D182-40AE-B281-1D2FD6054E85}">
      <dsp:nvSpPr>
        <dsp:cNvPr id="0" name=""/>
        <dsp:cNvSpPr/>
      </dsp:nvSpPr>
      <dsp:spPr>
        <a:xfrm>
          <a:off x="2896825" y="3891169"/>
          <a:ext cx="1283009" cy="1283009"/>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Óseos.</a:t>
          </a:r>
        </a:p>
      </dsp:txBody>
      <dsp:txXfrm>
        <a:off x="3084717" y="4079061"/>
        <a:ext cx="907225" cy="907225"/>
      </dsp:txXfrm>
    </dsp:sp>
    <dsp:sp modelId="{5D64CF16-0C89-4765-92AA-4F2E1A241859}">
      <dsp:nvSpPr>
        <dsp:cNvPr id="0" name=""/>
        <dsp:cNvSpPr/>
      </dsp:nvSpPr>
      <dsp:spPr>
        <a:xfrm>
          <a:off x="775402" y="1772408"/>
          <a:ext cx="1635888" cy="1630564"/>
        </a:xfrm>
        <a:prstGeom prst="ellipse">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Uterinos. </a:t>
          </a:r>
        </a:p>
      </dsp:txBody>
      <dsp:txXfrm>
        <a:off x="1014972" y="2011199"/>
        <a:ext cx="1156748" cy="1152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35AF9-605B-4469-955D-1027A823BB84}">
      <dsp:nvSpPr>
        <dsp:cNvPr id="0" name=""/>
        <dsp:cNvSpPr/>
      </dsp:nvSpPr>
      <dsp:spPr>
        <a:xfrm>
          <a:off x="0" y="1510234"/>
          <a:ext cx="5791452" cy="3378375"/>
        </a:xfrm>
        <a:prstGeom prst="rect">
          <a:avLst/>
        </a:prstGeom>
        <a:solidFill>
          <a:schemeClr val="lt1">
            <a:alpha val="90000"/>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9481" tIns="1353820" rIns="449481" bIns="128016" numCol="1" spcCol="1270" anchor="t" anchorCtr="0">
          <a:noAutofit/>
        </a:bodyPr>
        <a:lstStyle/>
        <a:p>
          <a:pPr marL="171450" lvl="1" indent="-171450" algn="l" defTabSz="800100">
            <a:lnSpc>
              <a:spcPct val="90000"/>
            </a:lnSpc>
            <a:spcBef>
              <a:spcPct val="0"/>
            </a:spcBef>
            <a:spcAft>
              <a:spcPct val="15000"/>
            </a:spcAft>
            <a:buChar char="•"/>
          </a:pPr>
          <a:r>
            <a:rPr lang="es-CO" sz="1800" kern="1200" dirty="0">
              <a:solidFill>
                <a:srgbClr val="152B48"/>
              </a:solidFill>
              <a:latin typeface="Montserrat" pitchFamily="2" charset="77"/>
            </a:rPr>
            <a:t>Segundo estadío 2 hrs en multíparas. </a:t>
          </a:r>
          <a:br>
            <a:rPr lang="es-CO" sz="1800" kern="1200" dirty="0">
              <a:solidFill>
                <a:srgbClr val="152B48"/>
              </a:solidFill>
              <a:latin typeface="Montserrat" pitchFamily="2" charset="77"/>
            </a:rPr>
          </a:br>
          <a:endParaRPr lang="es-CO" sz="1800" kern="1200" dirty="0">
            <a:solidFill>
              <a:srgbClr val="152B48"/>
            </a:solidFill>
            <a:latin typeface="Montserrat" pitchFamily="2" charset="77"/>
          </a:endParaRPr>
        </a:p>
        <a:p>
          <a:pPr marL="171450" lvl="1" indent="-171450" algn="l" defTabSz="800100">
            <a:lnSpc>
              <a:spcPct val="90000"/>
            </a:lnSpc>
            <a:spcBef>
              <a:spcPct val="0"/>
            </a:spcBef>
            <a:spcAft>
              <a:spcPct val="15000"/>
            </a:spcAft>
            <a:buChar char="•"/>
          </a:pPr>
          <a:r>
            <a:rPr lang="es-CO" sz="1800" kern="1200" dirty="0">
              <a:solidFill>
                <a:srgbClr val="152B48"/>
              </a:solidFill>
              <a:latin typeface="Montserrat" pitchFamily="2" charset="77"/>
            </a:rPr>
            <a:t>Segundo estadío 3 hrs en nulíparas. </a:t>
          </a:r>
          <a:br>
            <a:rPr lang="es-CO" sz="1800" kern="1200" dirty="0">
              <a:solidFill>
                <a:srgbClr val="152B48"/>
              </a:solidFill>
              <a:latin typeface="Montserrat" pitchFamily="2" charset="77"/>
            </a:rPr>
          </a:br>
          <a:endParaRPr lang="es-CO" sz="1800" kern="1200" dirty="0">
            <a:solidFill>
              <a:srgbClr val="152B48"/>
            </a:solidFill>
            <a:latin typeface="Montserrat" pitchFamily="2" charset="77"/>
          </a:endParaRPr>
        </a:p>
        <a:p>
          <a:pPr marL="171450" lvl="1" indent="-171450" algn="l" defTabSz="800100">
            <a:lnSpc>
              <a:spcPct val="90000"/>
            </a:lnSpc>
            <a:spcBef>
              <a:spcPct val="0"/>
            </a:spcBef>
            <a:spcAft>
              <a:spcPct val="15000"/>
            </a:spcAft>
            <a:buChar char="•"/>
          </a:pPr>
          <a:r>
            <a:rPr lang="es-CO" sz="1800" kern="1200" dirty="0">
              <a:solidFill>
                <a:srgbClr val="152B48"/>
              </a:solidFill>
              <a:latin typeface="Montserrat" pitchFamily="2" charset="77"/>
            </a:rPr>
            <a:t>Puede permitirse más tiempo en base a condición clínica </a:t>
          </a:r>
          <a:r>
            <a:rPr lang="es-CO" sz="1800" b="1" kern="1200" dirty="0">
              <a:solidFill>
                <a:srgbClr val="152B48"/>
              </a:solidFill>
              <a:latin typeface="Montserrat" pitchFamily="2" charset="77"/>
            </a:rPr>
            <a:t>1 hora epidural. </a:t>
          </a:r>
          <a:endParaRPr lang="es-CO" sz="1800" kern="1200" dirty="0">
            <a:solidFill>
              <a:srgbClr val="152B48"/>
            </a:solidFill>
            <a:latin typeface="Montserrat" pitchFamily="2" charset="77"/>
          </a:endParaRPr>
        </a:p>
      </dsp:txBody>
      <dsp:txXfrm>
        <a:off x="0" y="1510234"/>
        <a:ext cx="5791452" cy="3378375"/>
      </dsp:txXfrm>
    </dsp:sp>
    <dsp:sp modelId="{38EAAB60-594B-44DE-A252-5087E25BC52E}">
      <dsp:nvSpPr>
        <dsp:cNvPr id="0" name=""/>
        <dsp:cNvSpPr/>
      </dsp:nvSpPr>
      <dsp:spPr>
        <a:xfrm>
          <a:off x="289572" y="1106307"/>
          <a:ext cx="4054016" cy="1217958"/>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3232" tIns="0" rIns="153232" bIns="0" numCol="1" spcCol="1270" anchor="ctr" anchorCtr="0">
          <a:noAutofit/>
        </a:bodyPr>
        <a:lstStyle/>
        <a:p>
          <a:pPr marL="0" lvl="0" indent="0" algn="l" defTabSz="800100">
            <a:lnSpc>
              <a:spcPct val="90000"/>
            </a:lnSpc>
            <a:spcBef>
              <a:spcPct val="0"/>
            </a:spcBef>
            <a:spcAft>
              <a:spcPct val="35000"/>
            </a:spcAft>
            <a:buNone/>
          </a:pPr>
          <a:r>
            <a:rPr lang="es-CO" sz="1800" b="1" kern="1200" dirty="0">
              <a:solidFill>
                <a:schemeClr val="bg1"/>
              </a:solidFill>
              <a:latin typeface="Montserrat" pitchFamily="2" charset="77"/>
            </a:rPr>
            <a:t>Si la condición materna y fetal lo permite:</a:t>
          </a:r>
        </a:p>
      </dsp:txBody>
      <dsp:txXfrm>
        <a:off x="349028" y="1165763"/>
        <a:ext cx="3935104" cy="109904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5011D-8596-4D4B-B95B-B73C50F62A5B}" type="datetimeFigureOut">
              <a:rPr lang="es-CO" smtClean="0"/>
              <a:t>10/05/2021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0D8A1-9804-45B6-A444-966B10F2C9F9}" type="slidenum">
              <a:rPr lang="es-CO" smtClean="0"/>
              <a:t>‹Nº›</a:t>
            </a:fld>
            <a:endParaRPr lang="es-CO"/>
          </a:p>
        </p:txBody>
      </p:sp>
    </p:spTree>
    <p:extLst>
      <p:ext uri="{BB962C8B-B14F-4D97-AF65-F5344CB8AC3E}">
        <p14:creationId xmlns:p14="http://schemas.microsoft.com/office/powerpoint/2010/main" val="2742111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350.000 mujeres mueren al año como resultado de la gestación y el parto, siendo la principal causa de muerte en mujeres entre los 15-49 años.</a:t>
            </a:r>
          </a:p>
          <a:p>
            <a:r>
              <a:rPr lang="es-CO" dirty="0"/>
              <a:t>45% de las muertes en las primeras 24 hrs después del parto.</a:t>
            </a:r>
          </a:p>
          <a:p>
            <a:r>
              <a:rPr lang="es-CO" dirty="0"/>
              <a:t>80% por causas directas: HPP, THAE, sepsis, parto distócico y aborto.</a:t>
            </a:r>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2</a:t>
            </a:fld>
            <a:endParaRPr lang="es-CO"/>
          </a:p>
        </p:txBody>
      </p:sp>
    </p:spTree>
    <p:extLst>
      <p:ext uri="{BB962C8B-B14F-4D97-AF65-F5344CB8AC3E}">
        <p14:creationId xmlns:p14="http://schemas.microsoft.com/office/powerpoint/2010/main" val="3090410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La mayoría de las veces por una mala posición fetal (</a:t>
            </a:r>
            <a:r>
              <a:rPr lang="es-CO" sz="1200" b="0" i="0" u="none" strike="noStrike" kern="1200" dirty="0" err="1">
                <a:solidFill>
                  <a:schemeClr val="tx1"/>
                </a:solidFill>
                <a:effectLst/>
                <a:latin typeface="+mn-lt"/>
                <a:ea typeface="+mn-ea"/>
                <a:cs typeface="+mn-cs"/>
              </a:rPr>
              <a:t>asinclitismo</a:t>
            </a:r>
            <a:r>
              <a:rPr lang="es-CO" sz="1200" b="0" i="0" u="none" strike="noStrike" kern="1200" dirty="0">
                <a:solidFill>
                  <a:schemeClr val="tx1"/>
                </a:solidFill>
                <a:effectLst/>
                <a:latin typeface="+mn-lt"/>
                <a:ea typeface="+mn-ea"/>
                <a:cs typeface="+mn-cs"/>
              </a:rPr>
              <a:t>, occipito posterior, posición transversa) o mala presentación (de cara) en vez de una real desproporción entre el tamaño fetal y la pelvis materna. </a:t>
            </a:r>
            <a:endParaRPr lang="es-CO" dirty="0"/>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24</a:t>
            </a:fld>
            <a:endParaRPr lang="es-CO"/>
          </a:p>
        </p:txBody>
      </p:sp>
    </p:spTree>
    <p:extLst>
      <p:ext uri="{BB962C8B-B14F-4D97-AF65-F5344CB8AC3E}">
        <p14:creationId xmlns:p14="http://schemas.microsoft.com/office/powerpoint/2010/main" val="2845140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2820D8A1-9804-45B6-A444-966B10F2C9F9}" type="slidenum">
              <a:rPr lang="es-CO" smtClean="0"/>
              <a:t>7</a:t>
            </a:fld>
            <a:endParaRPr lang="es-CO"/>
          </a:p>
        </p:txBody>
      </p:sp>
    </p:spTree>
    <p:extLst>
      <p:ext uri="{BB962C8B-B14F-4D97-AF65-F5344CB8AC3E}">
        <p14:creationId xmlns:p14="http://schemas.microsoft.com/office/powerpoint/2010/main" val="3483197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CO" sz="3200" dirty="0"/>
              <a:t>Términos tradicionales pero imprecisos que se han usado para describir un patrón de trabajo que se desvía del observado en la mayoría de las mujeres que tienen un parto vaginal espontáneo. </a:t>
            </a:r>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8</a:t>
            </a:fld>
            <a:endParaRPr lang="es-CO"/>
          </a:p>
        </p:txBody>
      </p:sp>
    </p:spTree>
    <p:extLst>
      <p:ext uri="{BB962C8B-B14F-4D97-AF65-F5344CB8AC3E}">
        <p14:creationId xmlns:p14="http://schemas.microsoft.com/office/powerpoint/2010/main" val="4117209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a:r>
              <a:rPr lang="es-CO" sz="1200" b="0" i="0" u="none" strike="noStrike" kern="1200" dirty="0">
                <a:solidFill>
                  <a:schemeClr val="tx1"/>
                </a:solidFill>
                <a:effectLst/>
                <a:latin typeface="+mn-lt"/>
                <a:ea typeface="+mn-ea"/>
                <a:cs typeface="+mn-cs"/>
              </a:rPr>
              <a:t>- Primera etapa: Inicio del trabajo de parto hasta dilatación completa. Trabajo de parto: 3-5 contracciones en 10 mins. </a:t>
            </a:r>
            <a:endParaRPr lang="es-CO" b="0" dirty="0">
              <a:effectLst/>
            </a:endParaRPr>
          </a:p>
          <a:p>
            <a:pPr rtl="0" fontAlgn="base"/>
            <a:r>
              <a:rPr lang="es-CO" sz="1200" b="0" i="0" u="none" strike="noStrike" kern="1200" dirty="0">
                <a:solidFill>
                  <a:schemeClr val="tx1"/>
                </a:solidFill>
                <a:effectLst/>
                <a:latin typeface="+mn-lt"/>
                <a:ea typeface="+mn-ea"/>
                <a:cs typeface="+mn-cs"/>
              </a:rPr>
              <a:t>Fase latente: Cambio cervical gradual. El cambio de fase latente a fase activa en multíparas se considera 5 cms y en nulíparas 6 cms.</a:t>
            </a:r>
          </a:p>
          <a:p>
            <a:pPr rtl="0" fontAlgn="base"/>
            <a:r>
              <a:rPr lang="es-CO" sz="1200" b="0" i="0" u="none" strike="noStrike" kern="1200" dirty="0">
                <a:solidFill>
                  <a:schemeClr val="tx1"/>
                </a:solidFill>
                <a:effectLst/>
                <a:latin typeface="+mn-lt"/>
                <a:ea typeface="+mn-ea"/>
                <a:cs typeface="+mn-cs"/>
              </a:rPr>
              <a:t>Fase activa: Cambio cervical rápido.</a:t>
            </a:r>
          </a:p>
          <a:p>
            <a:pPr rtl="0"/>
            <a:r>
              <a:rPr lang="es-CO" sz="1200" b="0" i="0" u="none" strike="noStrike" kern="1200" dirty="0">
                <a:solidFill>
                  <a:schemeClr val="tx1"/>
                </a:solidFill>
                <a:effectLst/>
                <a:latin typeface="+mn-lt"/>
                <a:ea typeface="+mn-ea"/>
                <a:cs typeface="+mn-cs"/>
              </a:rPr>
              <a:t>- Segunda etapa: Dilatación completa hasta expulsión fetal.</a:t>
            </a:r>
            <a:endParaRPr lang="es-CO" b="0" dirty="0">
              <a:effectLst/>
            </a:endParaRPr>
          </a:p>
          <a:p>
            <a:pPr rtl="0" fontAlgn="base"/>
            <a:r>
              <a:rPr lang="es-CO" sz="1200" b="0" i="0" u="none" strike="noStrike" kern="1200" dirty="0">
                <a:solidFill>
                  <a:schemeClr val="tx1"/>
                </a:solidFill>
                <a:effectLst/>
                <a:latin typeface="+mn-lt"/>
                <a:ea typeface="+mn-ea"/>
                <a:cs typeface="+mn-cs"/>
              </a:rPr>
              <a:t>Fase pasiva: Dilatación completa hasta el inicio del pujo.</a:t>
            </a:r>
          </a:p>
          <a:p>
            <a:pPr rtl="0" fontAlgn="base"/>
            <a:r>
              <a:rPr lang="es-CO" sz="1200" b="0" i="0" u="none" strike="noStrike" kern="1200" dirty="0">
                <a:solidFill>
                  <a:schemeClr val="tx1"/>
                </a:solidFill>
                <a:effectLst/>
                <a:latin typeface="+mn-lt"/>
                <a:ea typeface="+mn-ea"/>
                <a:cs typeface="+mn-cs"/>
              </a:rPr>
              <a:t>Fase activa: Inicio del pujo hasta expulsión fetal.</a:t>
            </a:r>
          </a:p>
          <a:p>
            <a:pPr rtl="0"/>
            <a:r>
              <a:rPr lang="es-CO" sz="1200" b="0" i="0" u="none" strike="noStrike" kern="1200" dirty="0">
                <a:solidFill>
                  <a:schemeClr val="tx1"/>
                </a:solidFill>
                <a:effectLst/>
                <a:latin typeface="+mn-lt"/>
                <a:ea typeface="+mn-ea"/>
                <a:cs typeface="+mn-cs"/>
              </a:rPr>
              <a:t>- Tercera etapa: Tiempo entre expulsión fetal y expulsión de la placenta</a:t>
            </a:r>
            <a:endParaRPr lang="es-CO" b="0" dirty="0">
              <a:effectLst/>
            </a:endParaRPr>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9</a:t>
            </a:fld>
            <a:endParaRPr lang="es-CO"/>
          </a:p>
        </p:txBody>
      </p:sp>
    </p:spTree>
    <p:extLst>
      <p:ext uri="{BB962C8B-B14F-4D97-AF65-F5344CB8AC3E}">
        <p14:creationId xmlns:p14="http://schemas.microsoft.com/office/powerpoint/2010/main" val="322009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Estudios hechos en las últimas décadas evaluaron los criterios de Friedman y establecieron cambios en la progresión (más lentos) atribuido esto a cambios maternos (IMC más alto), atención de la paciente (uso de anestesia) y prácticas obstétricas.</a:t>
            </a:r>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12</a:t>
            </a:fld>
            <a:endParaRPr lang="es-CO"/>
          </a:p>
        </p:txBody>
      </p:sp>
    </p:spTree>
    <p:extLst>
      <p:ext uri="{BB962C8B-B14F-4D97-AF65-F5344CB8AC3E}">
        <p14:creationId xmlns:p14="http://schemas.microsoft.com/office/powerpoint/2010/main" val="1194826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(este valor es el percentil 95%).</a:t>
            </a:r>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13</a:t>
            </a:fld>
            <a:endParaRPr lang="es-CO"/>
          </a:p>
        </p:txBody>
      </p:sp>
    </p:spTree>
    <p:extLst>
      <p:ext uri="{BB962C8B-B14F-4D97-AF65-F5344CB8AC3E}">
        <p14:creationId xmlns:p14="http://schemas.microsoft.com/office/powerpoint/2010/main" val="347359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Mejor prueba de trabajo de parto que </a:t>
            </a:r>
            <a:r>
              <a:rPr lang="es-CO" dirty="0" err="1"/>
              <a:t>pelvimetria</a:t>
            </a:r>
            <a:r>
              <a:rPr lang="es-CO" dirty="0"/>
              <a:t>.</a:t>
            </a:r>
          </a:p>
          <a:p>
            <a:endParaRPr lang="es-CO" dirty="0"/>
          </a:p>
          <a:p>
            <a:r>
              <a:rPr lang="es-CO" dirty="0"/>
              <a:t>The </a:t>
            </a:r>
            <a:r>
              <a:rPr lang="es-CO" dirty="0" err="1"/>
              <a:t>three</a:t>
            </a:r>
            <a:r>
              <a:rPr lang="es-CO" dirty="0"/>
              <a:t> anteroposterior </a:t>
            </a:r>
            <a:r>
              <a:rPr lang="es-CO" dirty="0" err="1"/>
              <a:t>diameters</a:t>
            </a:r>
            <a:r>
              <a:rPr lang="es-CO" dirty="0"/>
              <a:t> of </a:t>
            </a:r>
            <a:r>
              <a:rPr lang="es-CO" dirty="0" err="1"/>
              <a:t>the</a:t>
            </a:r>
            <a:r>
              <a:rPr lang="es-CO" dirty="0"/>
              <a:t> </a:t>
            </a:r>
            <a:r>
              <a:rPr lang="es-CO" dirty="0" err="1"/>
              <a:t>pelvic</a:t>
            </a:r>
            <a:r>
              <a:rPr lang="es-CO" dirty="0"/>
              <a:t> </a:t>
            </a:r>
            <a:r>
              <a:rPr lang="es-CO" dirty="0" err="1"/>
              <a:t>inlet</a:t>
            </a:r>
            <a:r>
              <a:rPr lang="es-CO" dirty="0"/>
              <a:t> are </a:t>
            </a:r>
            <a:r>
              <a:rPr lang="es-CO" dirty="0" err="1"/>
              <a:t>the</a:t>
            </a:r>
            <a:r>
              <a:rPr lang="es-CO" dirty="0"/>
              <a:t> true </a:t>
            </a:r>
            <a:r>
              <a:rPr lang="es-CO" dirty="0" err="1"/>
              <a:t>conjugate</a:t>
            </a:r>
            <a:r>
              <a:rPr lang="es-CO" dirty="0"/>
              <a:t> (</a:t>
            </a:r>
            <a:r>
              <a:rPr lang="es-CO" dirty="0" err="1"/>
              <a:t>average</a:t>
            </a:r>
            <a:r>
              <a:rPr lang="es-CO" dirty="0"/>
              <a:t> </a:t>
            </a:r>
            <a:r>
              <a:rPr lang="es-CO" dirty="0" err="1"/>
              <a:t>diameter</a:t>
            </a:r>
            <a:r>
              <a:rPr lang="es-CO" dirty="0"/>
              <a:t> 11.0 cm), </a:t>
            </a:r>
            <a:r>
              <a:rPr lang="es-CO" dirty="0" err="1"/>
              <a:t>obstetric</a:t>
            </a:r>
            <a:r>
              <a:rPr lang="es-CO" dirty="0"/>
              <a:t> </a:t>
            </a:r>
            <a:r>
              <a:rPr lang="es-CO" dirty="0" err="1"/>
              <a:t>conjugate</a:t>
            </a:r>
            <a:r>
              <a:rPr lang="es-CO" dirty="0"/>
              <a:t> (</a:t>
            </a:r>
            <a:r>
              <a:rPr lang="es-CO" dirty="0" err="1"/>
              <a:t>average</a:t>
            </a:r>
            <a:r>
              <a:rPr lang="es-CO" dirty="0"/>
              <a:t> </a:t>
            </a:r>
            <a:r>
              <a:rPr lang="es-CO" dirty="0" err="1"/>
              <a:t>diameter</a:t>
            </a:r>
            <a:r>
              <a:rPr lang="es-CO" dirty="0"/>
              <a:t> 10.5 cm), and diagonal </a:t>
            </a:r>
            <a:r>
              <a:rPr lang="es-CO" dirty="0" err="1"/>
              <a:t>conjugate</a:t>
            </a:r>
            <a:r>
              <a:rPr lang="es-CO" dirty="0"/>
              <a:t> (</a:t>
            </a:r>
            <a:r>
              <a:rPr lang="es-CO" dirty="0" err="1"/>
              <a:t>average</a:t>
            </a:r>
            <a:r>
              <a:rPr lang="es-CO" dirty="0"/>
              <a:t> </a:t>
            </a:r>
            <a:r>
              <a:rPr lang="es-CO" dirty="0" err="1"/>
              <a:t>diameter</a:t>
            </a:r>
            <a:r>
              <a:rPr lang="es-CO" dirty="0"/>
              <a:t> 12.5 cm). </a:t>
            </a:r>
            <a:r>
              <a:rPr lang="es-CO" dirty="0" err="1"/>
              <a:t>Also</a:t>
            </a:r>
            <a:r>
              <a:rPr lang="es-CO" dirty="0"/>
              <a:t> </a:t>
            </a:r>
            <a:r>
              <a:rPr lang="es-CO" dirty="0" err="1"/>
              <a:t>shown</a:t>
            </a:r>
            <a:r>
              <a:rPr lang="es-CO" dirty="0"/>
              <a:t> </a:t>
            </a:r>
            <a:r>
              <a:rPr lang="es-CO" dirty="0" err="1"/>
              <a:t>is</a:t>
            </a:r>
            <a:r>
              <a:rPr lang="es-CO" dirty="0"/>
              <a:t> </a:t>
            </a:r>
            <a:r>
              <a:rPr lang="es-CO" dirty="0" err="1"/>
              <a:t>the</a:t>
            </a:r>
            <a:r>
              <a:rPr lang="es-CO" dirty="0"/>
              <a:t> anteroposterior </a:t>
            </a:r>
            <a:r>
              <a:rPr lang="es-CO" dirty="0" err="1"/>
              <a:t>diameter</a:t>
            </a:r>
            <a:r>
              <a:rPr lang="es-CO" dirty="0"/>
              <a:t> of </a:t>
            </a:r>
            <a:r>
              <a:rPr lang="es-CO" dirty="0" err="1"/>
              <a:t>the</a:t>
            </a:r>
            <a:r>
              <a:rPr lang="es-CO" dirty="0"/>
              <a:t> </a:t>
            </a:r>
            <a:r>
              <a:rPr lang="es-CO" dirty="0" err="1"/>
              <a:t>mid</a:t>
            </a:r>
            <a:r>
              <a:rPr lang="es-CO" dirty="0"/>
              <a:t>-pelvis</a:t>
            </a:r>
          </a:p>
        </p:txBody>
      </p:sp>
      <p:sp>
        <p:nvSpPr>
          <p:cNvPr id="4" name="Marcador de número de diapositiva 3"/>
          <p:cNvSpPr>
            <a:spLocks noGrp="1"/>
          </p:cNvSpPr>
          <p:nvPr>
            <p:ph type="sldNum" sz="quarter" idx="10"/>
          </p:nvPr>
        </p:nvSpPr>
        <p:spPr/>
        <p:txBody>
          <a:bodyPr/>
          <a:lstStyle/>
          <a:p>
            <a:fld id="{2820D8A1-9804-45B6-A444-966B10F2C9F9}" type="slidenum">
              <a:rPr lang="es-CO" smtClean="0"/>
              <a:t>20</a:t>
            </a:fld>
            <a:endParaRPr lang="es-CO"/>
          </a:p>
        </p:txBody>
      </p:sp>
    </p:spTree>
    <p:extLst>
      <p:ext uri="{BB962C8B-B14F-4D97-AF65-F5344CB8AC3E}">
        <p14:creationId xmlns:p14="http://schemas.microsoft.com/office/powerpoint/2010/main" val="192974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a:t>Son frecuentes pero varía de acuerdo a las poblaciones y a valores usados por cada institución. Se presenta en un 20% de los embarazos que terminan en un hijo vivo. </a:t>
            </a:r>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21</a:t>
            </a:fld>
            <a:endParaRPr lang="es-CO"/>
          </a:p>
        </p:txBody>
      </p:sp>
    </p:spTree>
    <p:extLst>
      <p:ext uri="{BB962C8B-B14F-4D97-AF65-F5344CB8AC3E}">
        <p14:creationId xmlns:p14="http://schemas.microsoft.com/office/powerpoint/2010/main" val="295587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n-lt"/>
                <a:ea typeface="+mn-ea"/>
                <a:cs typeface="+mn-cs"/>
              </a:rPr>
              <a:t>unidades de Montevideo con un catéter de presión interna, se considera normal si &gt;200-250. </a:t>
            </a:r>
            <a:endParaRPr lang="es-CO" dirty="0"/>
          </a:p>
          <a:p>
            <a:endParaRPr lang="es-CO" dirty="0"/>
          </a:p>
        </p:txBody>
      </p:sp>
      <p:sp>
        <p:nvSpPr>
          <p:cNvPr id="4" name="Marcador de número de diapositiva 3"/>
          <p:cNvSpPr>
            <a:spLocks noGrp="1"/>
          </p:cNvSpPr>
          <p:nvPr>
            <p:ph type="sldNum" sz="quarter" idx="10"/>
          </p:nvPr>
        </p:nvSpPr>
        <p:spPr/>
        <p:txBody>
          <a:bodyPr/>
          <a:lstStyle/>
          <a:p>
            <a:fld id="{2820D8A1-9804-45B6-A444-966B10F2C9F9}" type="slidenum">
              <a:rPr lang="es-CO" smtClean="0"/>
              <a:t>22</a:t>
            </a:fld>
            <a:endParaRPr lang="es-CO"/>
          </a:p>
        </p:txBody>
      </p:sp>
    </p:spTree>
    <p:extLst>
      <p:ext uri="{BB962C8B-B14F-4D97-AF65-F5344CB8AC3E}">
        <p14:creationId xmlns:p14="http://schemas.microsoft.com/office/powerpoint/2010/main" val="130204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10/05/2021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10/05/2021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arget="../media/image10.jpeg" Type="http://schemas.openxmlformats.org/officeDocument/2006/relationships/imag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arget="../media/image12.jpe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arget="../media/image14.jpeg" Type="http://schemas.openxmlformats.org/officeDocument/2006/relationships/imag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2" Target="../media/image15.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3" Target="../media/image17.jpeg" Type="http://schemas.openxmlformats.org/officeDocument/2006/relationships/image"/><Relationship Id="rId2" Target="../media/image16.jpeg" Type="http://schemas.openxmlformats.org/officeDocument/2006/relationships/imag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arget="../media/image26.png" Type="http://schemas.openxmlformats.org/officeDocument/2006/relationships/image"/><Relationship Id="rId2" Target="../media/image25.jpeg" Type="http://schemas.openxmlformats.org/officeDocument/2006/relationships/image"/><Relationship Id="rId1" Target="../slideLayouts/slideLayout2.xml" Type="http://schemas.openxmlformats.org/officeDocument/2006/relationships/slideLayout"/></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arget="../media/image30.jpeg" Type="http://schemas.openxmlformats.org/officeDocument/2006/relationships/image"/><Relationship Id="rId1" Target="../slideLayouts/slideLayout2.xml" Type="http://schemas.openxmlformats.org/officeDocument/2006/relationships/slideLayout"/></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2" Target="../media/image31.jpeg" Type="http://schemas.openxmlformats.org/officeDocument/2006/relationships/image"/><Relationship Id="rId1" Target="../slideLayouts/slideLayout2.xml" Type="http://schemas.openxmlformats.org/officeDocument/2006/relationships/slideLayout"/></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arget="../media/image32.jpeg" Type="http://schemas.openxmlformats.org/officeDocument/2006/relationships/image"/><Relationship Id="rId1" Target="../slideLayouts/slideLayout2.xml" Type="http://schemas.openxmlformats.org/officeDocument/2006/relationships/slideLayout"/></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arget="../media/image7.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274064"/>
            <a:ext cx="9144000" cy="2387600"/>
          </a:xfrm>
        </p:spPr>
        <p:txBody>
          <a:bodyPr/>
          <a:lstStyle/>
          <a:p>
            <a:r>
              <a:rPr lang="es-CO" dirty="0">
                <a:latin typeface="Montserrat" panose="00000500000000000000" pitchFamily="50" charset="0"/>
              </a:rPr>
              <a:t>ALTERACIONES DEL TRABAJO DE PARTO</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300" y="2857003"/>
            <a:ext cx="6629400" cy="1655762"/>
          </a:xfrm>
        </p:spPr>
        <p:txBody>
          <a:bodyPr/>
          <a:lstStyle/>
          <a:p>
            <a:r>
              <a:rPr lang="es-CO" dirty="0">
                <a:latin typeface="Montserrat" panose="00000500000000000000" pitchFamily="50" charset="0"/>
              </a:rPr>
              <a:t>Julián Peláez Henao</a:t>
            </a:r>
          </a:p>
          <a:p>
            <a:r>
              <a:rPr lang="es-CO" dirty="0">
                <a:latin typeface="Montserrat" panose="00000500000000000000" pitchFamily="50" charset="0"/>
              </a:rPr>
              <a:t>Ginecología y obstetricia</a:t>
            </a:r>
          </a:p>
          <a:p>
            <a:r>
              <a:rPr lang="es-CO" dirty="0">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9189" y="101936"/>
            <a:ext cx="10515600" cy="1325563"/>
          </a:xfrm>
        </p:spPr>
        <p:txBody>
          <a:bodyPr/>
          <a:lstStyle/>
          <a:p>
            <a:r>
              <a:rPr lang="es-CO" dirty="0">
                <a:latin typeface="Montserrat" panose="00000500000000000000" pitchFamily="50" charset="0"/>
              </a:rPr>
              <a:t>CRITERIOS DE FRIEDMAN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38608"/>
            <a:ext cx="10667997" cy="2090392"/>
          </a:xfrm>
        </p:spPr>
        <p:txBody>
          <a:bodyPr>
            <a:normAutofit/>
          </a:bodyPr>
          <a:lstStyle/>
          <a:p>
            <a:pPr algn="just">
              <a:lnSpc>
                <a:spcPct val="100000"/>
              </a:lnSpc>
            </a:pPr>
            <a:r>
              <a:rPr lang="es-CO" sz="1800" dirty="0">
                <a:latin typeface="Montserrat" panose="00000500000000000000" pitchFamily="50" charset="0"/>
              </a:rPr>
              <a:t>Históricos: 1950.</a:t>
            </a:r>
          </a:p>
          <a:p>
            <a:pPr algn="just">
              <a:lnSpc>
                <a:spcPct val="100000"/>
              </a:lnSpc>
            </a:pPr>
            <a:r>
              <a:rPr lang="es-CO" sz="1800" dirty="0">
                <a:latin typeface="Montserrat" panose="00000500000000000000" pitchFamily="50" charset="0"/>
              </a:rPr>
              <a:t>Fase latente: 20 hrs y 14 hrs (?).</a:t>
            </a:r>
          </a:p>
          <a:p>
            <a:pPr algn="just">
              <a:lnSpc>
                <a:spcPct val="100000"/>
              </a:lnSpc>
            </a:pPr>
            <a:r>
              <a:rPr lang="es-CO" sz="1800" dirty="0">
                <a:latin typeface="Montserrat" panose="00000500000000000000" pitchFamily="50" charset="0"/>
              </a:rPr>
              <a:t>Fase activa: 3-4 cms.</a:t>
            </a:r>
          </a:p>
          <a:p>
            <a:pPr algn="just">
              <a:lnSpc>
                <a:spcPct val="100000"/>
              </a:lnSpc>
            </a:pPr>
            <a:r>
              <a:rPr lang="es-CO" sz="1800" dirty="0">
                <a:latin typeface="Montserrat" panose="00000500000000000000" pitchFamily="50" charset="0"/>
              </a:rPr>
              <a:t>Progreso multíparas 1.5 cm/hr y nulíparas 1.2 c/hr.</a:t>
            </a:r>
          </a:p>
          <a:p>
            <a:pPr algn="just">
              <a:lnSpc>
                <a:spcPct val="100000"/>
              </a:lnSpc>
            </a:pPr>
            <a:r>
              <a:rPr lang="es-CO" sz="1800" dirty="0">
                <a:latin typeface="Montserrat" panose="00000500000000000000" pitchFamily="50" charset="0"/>
              </a:rPr>
              <a:t>Duración: 11.7 horas (18) en nulíparas, y 5.2  hrs (8) en multíparas.</a:t>
            </a:r>
          </a:p>
        </p:txBody>
      </p:sp>
      <p:pic>
        <p:nvPicPr>
          <p:cNvPr id="5" name="Imagen 4"/>
          <p:cNvPicPr>
            <a:picLocks noChangeAspect="1"/>
          </p:cNvPicPr>
          <p:nvPr/>
        </p:nvPicPr>
        <p:blipFill>
          <a:blip r:embed="rId2"/>
          <a:stretch>
            <a:fillRect/>
          </a:stretch>
        </p:blipFill>
        <p:spPr>
          <a:xfrm>
            <a:off x="7522348" y="3565289"/>
            <a:ext cx="2426480" cy="3030082"/>
          </a:xfrm>
          <a:prstGeom prst="rect">
            <a:avLst/>
          </a:prstGeom>
        </p:spPr>
      </p:pic>
    </p:spTree>
    <p:extLst>
      <p:ext uri="{BB962C8B-B14F-4D97-AF65-F5344CB8AC3E}">
        <p14:creationId xmlns:p14="http://schemas.microsoft.com/office/powerpoint/2010/main" val="1953991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esultado de imagen para CURVA DE FRIEDMAN"/>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66653" y="492953"/>
            <a:ext cx="6410581" cy="5872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80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8942" y="178372"/>
            <a:ext cx="10515600" cy="1325563"/>
          </a:xfrm>
        </p:spPr>
        <p:txBody>
          <a:bodyPr/>
          <a:lstStyle/>
          <a:p>
            <a:r>
              <a:rPr lang="es-CO" dirty="0">
                <a:latin typeface="Montserrat" panose="00000500000000000000" pitchFamily="50" charset="0"/>
              </a:rPr>
              <a:t>CRITERIOS MODERNOS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38200" y="1503935"/>
            <a:ext cx="5490147" cy="2090392"/>
          </a:xfrm>
        </p:spPr>
        <p:txBody>
          <a:bodyPr anchor="ctr">
            <a:normAutofit/>
          </a:bodyPr>
          <a:lstStyle/>
          <a:p>
            <a:pPr>
              <a:lnSpc>
                <a:spcPct val="100000"/>
              </a:lnSpc>
            </a:pPr>
            <a:r>
              <a:rPr lang="es-CO" sz="1800" dirty="0">
                <a:latin typeface="Montserrat" panose="00000500000000000000" pitchFamily="50" charset="0"/>
              </a:rPr>
              <a:t>Primera etapa: fase activa≥6 cms.</a:t>
            </a:r>
          </a:p>
          <a:p>
            <a:pPr>
              <a:lnSpc>
                <a:spcPct val="100000"/>
              </a:lnSpc>
            </a:pPr>
            <a:r>
              <a:rPr lang="es-CO" sz="1800" dirty="0">
                <a:latin typeface="Montserrat" panose="00000500000000000000" pitchFamily="50" charset="0"/>
              </a:rPr>
              <a:t> Alteración: &lt;1-2 cms/hora.</a:t>
            </a:r>
          </a:p>
          <a:p>
            <a:pPr>
              <a:lnSpc>
                <a:spcPct val="100000"/>
              </a:lnSpc>
            </a:pPr>
            <a:r>
              <a:rPr lang="es-CO" sz="1800" dirty="0">
                <a:latin typeface="Montserrat" panose="00000500000000000000" pitchFamily="50" charset="0"/>
              </a:rPr>
              <a:t>Duración 4-10 cms: nulíparas: 16.4 hrs; multíparas: 15.7 hrs.</a:t>
            </a:r>
          </a:p>
        </p:txBody>
      </p:sp>
      <p:pic>
        <p:nvPicPr>
          <p:cNvPr id="5" name="Imagen 4"/>
          <p:cNvPicPr>
            <a:picLocks noChangeAspect="1"/>
          </p:cNvPicPr>
          <p:nvPr/>
        </p:nvPicPr>
        <p:blipFill>
          <a:blip r:embed="rId3"/>
          <a:stretch>
            <a:fillRect/>
          </a:stretch>
        </p:blipFill>
        <p:spPr>
          <a:xfrm>
            <a:off x="6096000" y="2048054"/>
            <a:ext cx="5806440" cy="4349225"/>
          </a:xfrm>
          <a:prstGeom prst="rect">
            <a:avLst/>
          </a:prstGeom>
        </p:spPr>
      </p:pic>
    </p:spTree>
    <p:extLst>
      <p:ext uri="{BB962C8B-B14F-4D97-AF65-F5344CB8AC3E}">
        <p14:creationId xmlns:p14="http://schemas.microsoft.com/office/powerpoint/2010/main" val="2340638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316" y="117648"/>
            <a:ext cx="10515600" cy="1325563"/>
          </a:xfrm>
        </p:spPr>
        <p:txBody>
          <a:bodyPr/>
          <a:lstStyle/>
          <a:p>
            <a:r>
              <a:rPr lang="es-CO" dirty="0">
                <a:latin typeface="Montserrat" panose="00000500000000000000" pitchFamily="50" charset="0"/>
              </a:rPr>
              <a:t>CRITERIOS MODERNOS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491411"/>
            <a:ext cx="10667997" cy="2090392"/>
          </a:xfrm>
        </p:spPr>
        <p:txBody>
          <a:bodyPr/>
          <a:lstStyle/>
          <a:p>
            <a:pPr marL="0" indent="0">
              <a:lnSpc>
                <a:spcPct val="100000"/>
              </a:lnSpc>
              <a:buNone/>
            </a:pPr>
            <a:r>
              <a:rPr lang="es-CO" dirty="0">
                <a:latin typeface="Montserrat" panose="00000500000000000000" pitchFamily="50" charset="0"/>
              </a:rPr>
              <a:t>Segunda etapa: </a:t>
            </a:r>
          </a:p>
          <a:p>
            <a:pPr lvl="1">
              <a:lnSpc>
                <a:spcPct val="100000"/>
              </a:lnSpc>
            </a:pPr>
            <a:r>
              <a:rPr lang="es-CO" sz="1800" dirty="0">
                <a:latin typeface="Montserrat" panose="00000500000000000000" pitchFamily="50" charset="0"/>
              </a:rPr>
              <a:t>Se espera que a dilatación completa la estación esté mínimo en 0.</a:t>
            </a:r>
          </a:p>
          <a:p>
            <a:pPr lvl="1">
              <a:lnSpc>
                <a:spcPct val="100000"/>
              </a:lnSpc>
            </a:pPr>
            <a:r>
              <a:rPr lang="es-CO" sz="1800" dirty="0">
                <a:latin typeface="Montserrat" panose="00000500000000000000" pitchFamily="50" charset="0"/>
              </a:rPr>
              <a:t>Duración sin epidural: nulíparas: 2.8 hrs; multíparas: 1.3 hrs.</a:t>
            </a:r>
          </a:p>
          <a:p>
            <a:pPr lvl="1">
              <a:lnSpc>
                <a:spcPct val="100000"/>
              </a:lnSpc>
            </a:pPr>
            <a:r>
              <a:rPr lang="es-CO" sz="1800" dirty="0">
                <a:latin typeface="Montserrat" panose="00000500000000000000" pitchFamily="50" charset="0"/>
              </a:rPr>
              <a:t>Duración con epidural: nulíparas 3.6 hrs; multíparas: 2 hrs.</a:t>
            </a:r>
          </a:p>
        </p:txBody>
      </p:sp>
      <p:sp>
        <p:nvSpPr>
          <p:cNvPr id="5" name="CuadroTexto 4"/>
          <p:cNvSpPr txBox="1"/>
          <p:nvPr/>
        </p:nvSpPr>
        <p:spPr>
          <a:xfrm>
            <a:off x="6597972" y="3745845"/>
            <a:ext cx="4591050" cy="1569660"/>
          </a:xfrm>
          <a:prstGeom prst="rect">
            <a:avLst/>
          </a:prstGeom>
          <a:solidFill>
            <a:srgbClr val="152B48"/>
          </a:solidFill>
          <a:ln>
            <a:solidFill>
              <a:srgbClr val="00AAA7"/>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CO" sz="2400" dirty="0">
                <a:ln w="0"/>
                <a:solidFill>
                  <a:schemeClr val="bg1">
                    <a:lumMod val="95000"/>
                  </a:schemeClr>
                </a:solidFill>
                <a:effectLst>
                  <a:outerShdw blurRad="38100" dist="25400" dir="5400000" algn="ctr" rotWithShape="0">
                    <a:srgbClr val="6E747A">
                      <a:alpha val="43000"/>
                    </a:srgbClr>
                  </a:outerShdw>
                </a:effectLst>
                <a:latin typeface="Montserrat" panose="00000500000000000000" pitchFamily="50" charset="0"/>
              </a:rPr>
              <a:t>FACTORES QUE PUEDEN ALTERAR ESTA FASE : PE, DM, MACROSOMÍA Y PROCESOS INFECCIOSOS.</a:t>
            </a:r>
          </a:p>
        </p:txBody>
      </p:sp>
    </p:spTree>
    <p:extLst>
      <p:ext uri="{BB962C8B-B14F-4D97-AF65-F5344CB8AC3E}">
        <p14:creationId xmlns:p14="http://schemas.microsoft.com/office/powerpoint/2010/main" val="105840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8B7B633-19D7-4C75-9461-8222BC9CB22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735810" y="0"/>
            <a:ext cx="9207210" cy="3874977"/>
          </a:xfrm>
          <a:prstGeom prst="rect">
            <a:avLst/>
          </a:prstGeom>
        </p:spPr>
      </p:pic>
    </p:spTree>
    <p:extLst>
      <p:ext uri="{BB962C8B-B14F-4D97-AF65-F5344CB8AC3E}">
        <p14:creationId xmlns:p14="http://schemas.microsoft.com/office/powerpoint/2010/main" val="1925977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5195" y="42171"/>
            <a:ext cx="10515600" cy="1325563"/>
          </a:xfrm>
        </p:spPr>
        <p:txBody>
          <a:bodyPr/>
          <a:lstStyle/>
          <a:p>
            <a:r>
              <a:rPr lang="es-CO" dirty="0">
                <a:latin typeface="Montserrat" panose="00000500000000000000" pitchFamily="50" charset="0"/>
              </a:rPr>
              <a:t>EVALUACIÓN DEL PROGRESO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201205" y="1525176"/>
            <a:ext cx="10667997" cy="2090392"/>
          </a:xfrm>
        </p:spPr>
        <p:txBody>
          <a:bodyPr>
            <a:normAutofit/>
          </a:bodyPr>
          <a:lstStyle/>
          <a:p>
            <a:pPr>
              <a:lnSpc>
                <a:spcPct val="100000"/>
              </a:lnSpc>
            </a:pPr>
            <a:r>
              <a:rPr lang="es-CO" sz="1800" dirty="0">
                <a:latin typeface="Montserrat" panose="00000500000000000000" pitchFamily="50" charset="0"/>
              </a:rPr>
              <a:t>Al ingreso.</a:t>
            </a:r>
          </a:p>
          <a:p>
            <a:pPr>
              <a:lnSpc>
                <a:spcPct val="100000"/>
              </a:lnSpc>
            </a:pPr>
            <a:r>
              <a:rPr lang="es-CO" sz="1800" dirty="0">
                <a:latin typeface="Montserrat" panose="00000500000000000000" pitchFamily="50" charset="0"/>
              </a:rPr>
              <a:t>2-4 hrs en primera etapa.</a:t>
            </a:r>
          </a:p>
          <a:p>
            <a:pPr>
              <a:lnSpc>
                <a:spcPct val="100000"/>
              </a:lnSpc>
            </a:pPr>
            <a:r>
              <a:rPr lang="es-CO" sz="1800" dirty="0">
                <a:latin typeface="Montserrat" panose="00000500000000000000" pitchFamily="50" charset="0"/>
              </a:rPr>
              <a:t>Antes de analgesia.</a:t>
            </a:r>
          </a:p>
          <a:p>
            <a:pPr>
              <a:lnSpc>
                <a:spcPct val="100000"/>
              </a:lnSpc>
            </a:pPr>
            <a:r>
              <a:rPr lang="es-CO" sz="1800" dirty="0">
                <a:latin typeface="Montserrat" panose="00000500000000000000" pitchFamily="50" charset="0"/>
              </a:rPr>
              <a:t>Deseo de pujo.</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185057" y="1525176"/>
            <a:ext cx="6684145" cy="2413346"/>
          </a:xfrm>
        </p:spPr>
        <p:txBody>
          <a:bodyPr>
            <a:normAutofit/>
          </a:bodyPr>
          <a:lstStyle/>
          <a:p>
            <a:pPr>
              <a:lnSpc>
                <a:spcPct val="100000"/>
              </a:lnSpc>
            </a:pPr>
            <a:r>
              <a:rPr lang="es-CO" sz="1800" dirty="0">
                <a:latin typeface="Montserrat" panose="00000500000000000000" pitchFamily="50" charset="0"/>
              </a:rPr>
              <a:t>1-2 hrs en segunda etapa.</a:t>
            </a:r>
          </a:p>
          <a:p>
            <a:pPr>
              <a:lnSpc>
                <a:spcPct val="100000"/>
              </a:lnSpc>
            </a:pPr>
            <a:r>
              <a:rPr lang="es-CO" sz="1800" dirty="0">
                <a:latin typeface="Montserrat" panose="00000500000000000000" pitchFamily="50" charset="0"/>
              </a:rPr>
              <a:t>Anormalidades en fetocardia. </a:t>
            </a:r>
          </a:p>
          <a:p>
            <a:pPr>
              <a:lnSpc>
                <a:spcPct val="100000"/>
              </a:lnSpc>
            </a:pPr>
            <a:r>
              <a:rPr lang="es-CO" sz="1800" dirty="0">
                <a:latin typeface="Montserrat" panose="00000500000000000000" pitchFamily="50" charset="0"/>
              </a:rPr>
              <a:t>Sospecha de anormalidad en progresión cervical.</a:t>
            </a:r>
          </a:p>
        </p:txBody>
      </p:sp>
      <p:pic>
        <p:nvPicPr>
          <p:cNvPr id="5" name="Imagen 4"/>
          <p:cNvPicPr>
            <a:picLocks noChangeAspect="1"/>
          </p:cNvPicPr>
          <p:nvPr/>
        </p:nvPicPr>
        <p:blipFill>
          <a:blip r:embed="rId2"/>
          <a:stretch>
            <a:fillRect/>
          </a:stretch>
        </p:blipFill>
        <p:spPr>
          <a:xfrm>
            <a:off x="5852160" y="3220539"/>
            <a:ext cx="5138635" cy="3637461"/>
          </a:xfrm>
          <a:prstGeom prst="rect">
            <a:avLst/>
          </a:prstGeom>
        </p:spPr>
      </p:pic>
    </p:spTree>
    <p:extLst>
      <p:ext uri="{BB962C8B-B14F-4D97-AF65-F5344CB8AC3E}">
        <p14:creationId xmlns:p14="http://schemas.microsoft.com/office/powerpoint/2010/main" val="288141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317" y="87948"/>
            <a:ext cx="10515600" cy="1325563"/>
          </a:xfrm>
        </p:spPr>
        <p:txBody>
          <a:bodyPr/>
          <a:lstStyle/>
          <a:p>
            <a:r>
              <a:rPr lang="es-CO" dirty="0">
                <a:latin typeface="Montserrat" panose="00000500000000000000" pitchFamily="50" charset="0"/>
              </a:rPr>
              <a:t>EVALUACION SITUACIÓN FETAL</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524003" y="1758156"/>
            <a:ext cx="10667997" cy="2090392"/>
          </a:xfrm>
        </p:spPr>
        <p:txBody>
          <a:bodyPr/>
          <a:lstStyle/>
          <a:p>
            <a:pPr marL="0" indent="0">
              <a:lnSpc>
                <a:spcPct val="100000"/>
              </a:lnSpc>
              <a:buNone/>
            </a:pPr>
            <a:r>
              <a:rPr lang="es-CO" dirty="0">
                <a:latin typeface="Montserrat" panose="00000500000000000000" pitchFamily="50" charset="0"/>
              </a:rPr>
              <a:t>Eje longitudinal del feto en relación al eje longitudinal del útero:</a:t>
            </a:r>
          </a:p>
          <a:p>
            <a:pPr lvl="1">
              <a:lnSpc>
                <a:spcPct val="100000"/>
              </a:lnSpc>
            </a:pPr>
            <a:r>
              <a:rPr lang="es-CO" sz="1800" dirty="0">
                <a:latin typeface="Montserrat" panose="00000500000000000000" pitchFamily="50" charset="0"/>
              </a:rPr>
              <a:t>Longitudinal.</a:t>
            </a:r>
          </a:p>
          <a:p>
            <a:pPr lvl="1">
              <a:lnSpc>
                <a:spcPct val="100000"/>
              </a:lnSpc>
            </a:pPr>
            <a:r>
              <a:rPr lang="es-CO" sz="1800" dirty="0">
                <a:latin typeface="Montserrat" panose="00000500000000000000" pitchFamily="50" charset="0"/>
              </a:rPr>
              <a:t>Transverso.</a:t>
            </a:r>
          </a:p>
          <a:p>
            <a:pPr lvl="1">
              <a:lnSpc>
                <a:spcPct val="100000"/>
              </a:lnSpc>
            </a:pPr>
            <a:r>
              <a:rPr lang="es-CO" sz="1800" dirty="0">
                <a:latin typeface="Montserrat" panose="00000500000000000000" pitchFamily="50" charset="0"/>
              </a:rPr>
              <a:t>Oblicuo.</a:t>
            </a:r>
          </a:p>
          <a:p>
            <a:pPr>
              <a:lnSpc>
                <a:spcPct val="100000"/>
              </a:lnSpc>
            </a:pPr>
            <a:endParaRPr lang="es-CO" dirty="0">
              <a:latin typeface="Montserrat" panose="00000500000000000000" pitchFamily="50" charset="0"/>
            </a:endParaRPr>
          </a:p>
        </p:txBody>
      </p:sp>
      <p:pic>
        <p:nvPicPr>
          <p:cNvPr id="5" name="Imagen 4">
            <a:extLst>
              <a:ext uri="{FF2B5EF4-FFF2-40B4-BE49-F238E27FC236}">
                <a16:creationId xmlns:a16="http://schemas.microsoft.com/office/drawing/2014/main" id="{18654B27-9D48-44C6-B7BD-CD091283A16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811083" y="3429000"/>
            <a:ext cx="7239488" cy="3084990"/>
          </a:xfrm>
          <a:prstGeom prst="rect">
            <a:avLst/>
          </a:prstGeom>
        </p:spPr>
      </p:pic>
    </p:spTree>
    <p:extLst>
      <p:ext uri="{BB962C8B-B14F-4D97-AF65-F5344CB8AC3E}">
        <p14:creationId xmlns:p14="http://schemas.microsoft.com/office/powerpoint/2010/main" val="241905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8942" y="189151"/>
            <a:ext cx="10515600" cy="1325563"/>
          </a:xfrm>
        </p:spPr>
        <p:txBody>
          <a:bodyPr/>
          <a:lstStyle/>
          <a:p>
            <a:r>
              <a:rPr lang="es-CO" dirty="0">
                <a:latin typeface="Montserrat" panose="00000500000000000000" pitchFamily="50" charset="0"/>
              </a:rPr>
              <a:t>EVALUACIÓN PRESENTACIÓN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137458" y="1433135"/>
            <a:ext cx="10667997" cy="2090392"/>
          </a:xfrm>
        </p:spPr>
        <p:txBody>
          <a:bodyPr>
            <a:normAutofit/>
          </a:bodyPr>
          <a:lstStyle/>
          <a:p>
            <a:endParaRPr lang="es-CO" dirty="0">
              <a:latin typeface="Montserrat" panose="00000500000000000000" pitchFamily="50" charset="0"/>
            </a:endParaRPr>
          </a:p>
          <a:p>
            <a:r>
              <a:rPr lang="es-CO" dirty="0">
                <a:latin typeface="Montserrat" panose="00000500000000000000" pitchFamily="50" charset="0"/>
              </a:rPr>
              <a:t>Parte fetal que entra en primer lugar en la pelvis. </a:t>
            </a:r>
          </a:p>
          <a:p>
            <a:pPr marL="0" indent="0">
              <a:buNone/>
            </a:pPr>
            <a:endParaRPr lang="es-CO" dirty="0">
              <a:latin typeface="Montserrat" panose="00000500000000000000" pitchFamily="50" charset="0"/>
            </a:endParaRPr>
          </a:p>
        </p:txBody>
      </p:sp>
      <p:pic>
        <p:nvPicPr>
          <p:cNvPr id="5" name="Imagen 4">
            <a:extLst>
              <a:ext uri="{FF2B5EF4-FFF2-40B4-BE49-F238E27FC236}">
                <a16:creationId xmlns:a16="http://schemas.microsoft.com/office/drawing/2014/main" id="{AEDC3EBE-6EE4-40C6-9302-BBC6AB66215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228561" y="2446131"/>
            <a:ext cx="4787133" cy="3956711"/>
          </a:xfrm>
          <a:prstGeom prst="rect">
            <a:avLst/>
          </a:prstGeom>
        </p:spPr>
      </p:pic>
      <p:pic>
        <p:nvPicPr>
          <p:cNvPr id="6" name="Imagen 5">
            <a:extLst>
              <a:ext uri="{FF2B5EF4-FFF2-40B4-BE49-F238E27FC236}">
                <a16:creationId xmlns:a16="http://schemas.microsoft.com/office/drawing/2014/main" id="{4F8163D7-B557-4FD4-ABB1-E3FC065D1CC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974913" y="3516861"/>
            <a:ext cx="2253648" cy="2501300"/>
          </a:xfrm>
          <a:prstGeom prst="rect">
            <a:avLst/>
          </a:prstGeom>
        </p:spPr>
      </p:pic>
    </p:spTree>
    <p:extLst>
      <p:ext uri="{BB962C8B-B14F-4D97-AF65-F5344CB8AC3E}">
        <p14:creationId xmlns:p14="http://schemas.microsoft.com/office/powerpoint/2010/main" val="3520231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2736" y="78651"/>
            <a:ext cx="10515600" cy="1325563"/>
          </a:xfrm>
        </p:spPr>
        <p:txBody>
          <a:bodyPr/>
          <a:lstStyle/>
          <a:p>
            <a:r>
              <a:rPr lang="es-CO" dirty="0">
                <a:latin typeface="Montserrat" panose="00000500000000000000" pitchFamily="50" charset="0"/>
              </a:rPr>
              <a:t>VARIEDAD DE POSICIÓN </a:t>
            </a:r>
          </a:p>
        </p:txBody>
      </p:sp>
      <p:pic>
        <p:nvPicPr>
          <p:cNvPr id="5" name="Picture 2" descr="Resultado de imagen para VARIEDADES DE PRESENTACION">
            <a:extLst>
              <a:ext uri="{FF2B5EF4-FFF2-40B4-BE49-F238E27FC236}">
                <a16:creationId xmlns:a16="http://schemas.microsoft.com/office/drawing/2014/main" id="{1765EE59-EDF6-45B2-A0FD-2581CF4FAAD6}"/>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4930927" y="1956211"/>
            <a:ext cx="7015655" cy="4041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269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5690" y="49241"/>
            <a:ext cx="10515600" cy="1325563"/>
          </a:xfrm>
        </p:spPr>
        <p:txBody>
          <a:bodyPr/>
          <a:lstStyle/>
          <a:p>
            <a:r>
              <a:rPr lang="es-CO" dirty="0">
                <a:latin typeface="Montserrat" panose="00000500000000000000" pitchFamily="50" charset="0"/>
              </a:rPr>
              <a:t>ESTACIÓN FETAL</a:t>
            </a:r>
          </a:p>
        </p:txBody>
      </p:sp>
      <p:sp>
        <p:nvSpPr>
          <p:cNvPr id="3" name="Marcador de contenido 2"/>
          <p:cNvSpPr>
            <a:spLocks noGrp="1"/>
          </p:cNvSpPr>
          <p:nvPr>
            <p:ph idx="1"/>
          </p:nvPr>
        </p:nvSpPr>
        <p:spPr>
          <a:xfrm>
            <a:off x="584712" y="1338608"/>
            <a:ext cx="10667997" cy="2090392"/>
          </a:xfrm>
        </p:spPr>
        <p:txBody>
          <a:bodyPr/>
          <a:lstStyle/>
          <a:p>
            <a:pPr algn="just">
              <a:lnSpc>
                <a:spcPct val="100000"/>
              </a:lnSpc>
            </a:pPr>
            <a:r>
              <a:rPr lang="es-CO" dirty="0">
                <a:latin typeface="Montserrat" panose="00000500000000000000" pitchFamily="50" charset="0"/>
              </a:rPr>
              <a:t>Número de centímetros del borde óseo principal de la parte de presentación por encima o por debajo del nivel de las espinas ciáticas.</a:t>
            </a:r>
          </a:p>
        </p:txBody>
      </p:sp>
      <p:pic>
        <p:nvPicPr>
          <p:cNvPr id="3074" name="Picture 2" descr="Imag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918711" y="2769495"/>
            <a:ext cx="4848807" cy="3723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90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82239" y="103709"/>
            <a:ext cx="10515600" cy="1325563"/>
          </a:xfrm>
        </p:spPr>
        <p:txBody>
          <a:bodyPr/>
          <a:lstStyle/>
          <a:p>
            <a:r>
              <a:rPr lang="es-CO" dirty="0">
                <a:latin typeface="Montserrat" panose="00000500000000000000" pitchFamily="50" charset="0"/>
              </a:rPr>
              <a:t>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2" y="1338608"/>
            <a:ext cx="10667997" cy="2090392"/>
          </a:xfrm>
        </p:spPr>
        <p:txBody>
          <a:bodyPr>
            <a:normAutofit lnSpcReduction="10000"/>
          </a:bodyPr>
          <a:lstStyle/>
          <a:p>
            <a:pPr algn="just">
              <a:lnSpc>
                <a:spcPct val="100000"/>
              </a:lnSpc>
            </a:pPr>
            <a:r>
              <a:rPr lang="es-CO" sz="1800" dirty="0">
                <a:latin typeface="Montserrat" panose="00000500000000000000" pitchFamily="50" charset="0"/>
              </a:rPr>
              <a:t>Proceso por el cual un feto de 22 o más semanas de gestación o con un peso &gt;500 </a:t>
            </a:r>
            <a:r>
              <a:rPr lang="es-CO" sz="1800" dirty="0" err="1">
                <a:latin typeface="Montserrat" panose="00000500000000000000" pitchFamily="50" charset="0"/>
              </a:rPr>
              <a:t>grs</a:t>
            </a:r>
            <a:r>
              <a:rPr lang="es-CO" sz="1800" dirty="0">
                <a:latin typeface="Montserrat" panose="00000500000000000000" pitchFamily="50" charset="0"/>
              </a:rPr>
              <a:t> es expulsado del útero de forma natural.</a:t>
            </a:r>
          </a:p>
          <a:p>
            <a:pPr algn="just">
              <a:lnSpc>
                <a:spcPct val="100000"/>
              </a:lnSpc>
            </a:pPr>
            <a:endParaRPr lang="es-CO" sz="1800" dirty="0">
              <a:latin typeface="Montserrat" panose="00000500000000000000" pitchFamily="50" charset="0"/>
            </a:endParaRPr>
          </a:p>
          <a:p>
            <a:pPr algn="just">
              <a:lnSpc>
                <a:spcPct val="100000"/>
              </a:lnSpc>
            </a:pPr>
            <a:r>
              <a:rPr lang="es-CO" sz="1800" dirty="0">
                <a:latin typeface="Montserrat" panose="00000500000000000000" pitchFamily="50" charset="0"/>
              </a:rPr>
              <a:t>Importancia: 350.000 mujeres mueren.</a:t>
            </a:r>
          </a:p>
          <a:p>
            <a:pPr algn="just">
              <a:lnSpc>
                <a:spcPct val="100000"/>
              </a:lnSpc>
            </a:pPr>
            <a:endParaRPr lang="es-CO" sz="1800" dirty="0">
              <a:latin typeface="Montserrat" panose="00000500000000000000" pitchFamily="50" charset="0"/>
            </a:endParaRPr>
          </a:p>
          <a:p>
            <a:pPr algn="just">
              <a:lnSpc>
                <a:spcPct val="100000"/>
              </a:lnSpc>
            </a:pPr>
            <a:r>
              <a:rPr lang="es-CO" sz="1800" dirty="0">
                <a:latin typeface="Montserrat" panose="00000500000000000000" pitchFamily="50" charset="0"/>
              </a:rPr>
              <a:t>45% primeras 24 hrs después del parto.</a:t>
            </a:r>
          </a:p>
        </p:txBody>
      </p:sp>
      <p:pic>
        <p:nvPicPr>
          <p:cNvPr id="1028" name="Picture 4" descr="Parto natural vs parto con epidural | Club Familia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517275" y="3558720"/>
            <a:ext cx="4836524" cy="2730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447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3387" y="189151"/>
            <a:ext cx="10515600" cy="1325563"/>
          </a:xfrm>
        </p:spPr>
        <p:txBody>
          <a:bodyPr/>
          <a:lstStyle/>
          <a:p>
            <a:r>
              <a:rPr lang="es-CO" dirty="0">
                <a:latin typeface="Montserrat" panose="00000500000000000000" pitchFamily="50" charset="0"/>
              </a:rPr>
              <a:t>PELVIMETRÍA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70616" y="1353690"/>
            <a:ext cx="10667997" cy="2090392"/>
          </a:xfrm>
        </p:spPr>
        <p:txBody>
          <a:bodyPr>
            <a:normAutofit/>
          </a:bodyPr>
          <a:lstStyle/>
          <a:p>
            <a:pPr>
              <a:lnSpc>
                <a:spcPct val="100000"/>
              </a:lnSpc>
            </a:pPr>
            <a:r>
              <a:rPr lang="es-CO" sz="1800" dirty="0">
                <a:latin typeface="Montserrat" panose="00000500000000000000" pitchFamily="50" charset="0"/>
              </a:rPr>
              <a:t>Medición de la capacidad pélvica.</a:t>
            </a:r>
          </a:p>
          <a:p>
            <a:pPr>
              <a:lnSpc>
                <a:spcPct val="100000"/>
              </a:lnSpc>
            </a:pPr>
            <a:r>
              <a:rPr lang="es-CO" sz="1800" dirty="0">
                <a:latin typeface="Montserrat" panose="00000500000000000000" pitchFamily="50" charset="0"/>
              </a:rPr>
              <a:t>ClÍnica o estudios imaginológicos.</a:t>
            </a:r>
          </a:p>
          <a:p>
            <a:pPr>
              <a:lnSpc>
                <a:spcPct val="100000"/>
              </a:lnSpc>
            </a:pPr>
            <a:r>
              <a:rPr lang="es-CO" sz="1800" dirty="0">
                <a:latin typeface="Montserrat" panose="00000500000000000000" pitchFamily="50" charset="0"/>
              </a:rPr>
              <a:t>No se recomienda de rutina. </a:t>
            </a:r>
          </a:p>
          <a:p>
            <a:pPr>
              <a:lnSpc>
                <a:spcPct val="100000"/>
              </a:lnSpc>
            </a:pPr>
            <a:r>
              <a:rPr lang="es-CO" sz="1800" dirty="0">
                <a:latin typeface="Montserrat" panose="00000500000000000000" pitchFamily="50" charset="0"/>
              </a:rPr>
              <a:t>Prueba de trabajo de parto.</a:t>
            </a:r>
          </a:p>
        </p:txBody>
      </p:sp>
      <p:pic>
        <p:nvPicPr>
          <p:cNvPr id="4098" name="Picture 2" descr="Imag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725587" y="72231"/>
            <a:ext cx="4343400" cy="337185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50727" y="3579019"/>
            <a:ext cx="3893120" cy="3238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60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4700" y="189151"/>
            <a:ext cx="10899098" cy="1325563"/>
          </a:xfrm>
        </p:spPr>
        <p:txBody>
          <a:bodyPr/>
          <a:lstStyle/>
          <a:p>
            <a:r>
              <a:rPr lang="es-CO" dirty="0">
                <a:latin typeface="Montserrat" panose="00000500000000000000" pitchFamily="50" charset="0"/>
              </a:rPr>
              <a:t>TRASTORNOS DE LA PROLONGACIÓN Y DETENCIÓN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1" y="1682618"/>
            <a:ext cx="7144788" cy="2090392"/>
          </a:xfrm>
        </p:spPr>
        <p:txBody>
          <a:bodyPr>
            <a:normAutofit/>
          </a:bodyPr>
          <a:lstStyle/>
          <a:p>
            <a:pPr>
              <a:lnSpc>
                <a:spcPct val="150000"/>
              </a:lnSpc>
            </a:pPr>
            <a:r>
              <a:rPr lang="es-CO" sz="1800" dirty="0">
                <a:latin typeface="Montserrat" panose="00000500000000000000" pitchFamily="50" charset="0"/>
              </a:rPr>
              <a:t>Frecuentes. </a:t>
            </a:r>
          </a:p>
          <a:p>
            <a:pPr>
              <a:lnSpc>
                <a:spcPct val="150000"/>
              </a:lnSpc>
            </a:pPr>
            <a:r>
              <a:rPr lang="es-CO" sz="1800" dirty="0">
                <a:latin typeface="Montserrat" panose="00000500000000000000" pitchFamily="50" charset="0"/>
              </a:rPr>
              <a:t>20% de los embarazos que terminan en un hijo vivo. </a:t>
            </a:r>
          </a:p>
          <a:p>
            <a:pPr>
              <a:lnSpc>
                <a:spcPct val="150000"/>
              </a:lnSpc>
            </a:pPr>
            <a:r>
              <a:rPr lang="es-CO" sz="1800" dirty="0">
                <a:latin typeface="Montserrat" panose="00000500000000000000" pitchFamily="50" charset="0"/>
              </a:rPr>
              <a:t>&gt; nulíparas con embarazo a término. </a:t>
            </a:r>
          </a:p>
        </p:txBody>
      </p:sp>
      <p:graphicFrame>
        <p:nvGraphicFramePr>
          <p:cNvPr id="5" name="Diagrama 4"/>
          <p:cNvGraphicFramePr/>
          <p:nvPr>
            <p:extLst>
              <p:ext uri="{D42A27DB-BD31-4B8C-83A1-F6EECF244321}">
                <p14:modId xmlns:p14="http://schemas.microsoft.com/office/powerpoint/2010/main" val="3314090875"/>
              </p:ext>
            </p:extLst>
          </p:nvPr>
        </p:nvGraphicFramePr>
        <p:xfrm>
          <a:off x="5796742" y="1534787"/>
          <a:ext cx="6900221" cy="517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3722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2316" y="184967"/>
            <a:ext cx="10515600" cy="1325563"/>
          </a:xfrm>
        </p:spPr>
        <p:txBody>
          <a:bodyPr/>
          <a:lstStyle/>
          <a:p>
            <a:r>
              <a:rPr lang="es-CO" dirty="0">
                <a:latin typeface="Montserrat" panose="00000500000000000000" pitchFamily="50" charset="0"/>
              </a:rPr>
              <a:t>ACTIVIDAD UTERINA HIPOCONTRACTIL</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151792" y="3997790"/>
            <a:ext cx="6684145" cy="2413346"/>
          </a:xfrm>
        </p:spPr>
        <p:txBody>
          <a:bodyPr/>
          <a:lstStyle/>
          <a:p>
            <a:pPr>
              <a:lnSpc>
                <a:spcPct val="100000"/>
              </a:lnSpc>
            </a:pPr>
            <a:endParaRPr lang="es-CO" dirty="0">
              <a:latin typeface="Montserrat" panose="00000500000000000000" pitchFamily="50" charset="0"/>
            </a:endParaRPr>
          </a:p>
          <a:p>
            <a:pPr>
              <a:lnSpc>
                <a:spcPct val="100000"/>
              </a:lnSpc>
            </a:pPr>
            <a:r>
              <a:rPr lang="es-CO" dirty="0">
                <a:latin typeface="Montserrat" panose="00000500000000000000" pitchFamily="50" charset="0"/>
              </a:rPr>
              <a:t>Más frecuente </a:t>
            </a:r>
          </a:p>
          <a:p>
            <a:pPr>
              <a:lnSpc>
                <a:spcPct val="100000"/>
              </a:lnSpc>
            </a:pPr>
            <a:r>
              <a:rPr lang="es-CO" dirty="0">
                <a:latin typeface="Montserrat" panose="00000500000000000000" pitchFamily="50" charset="0"/>
              </a:rPr>
              <a:t>Palpación: suaves, &lt;3/10 mins, &lt;50 segs.</a:t>
            </a:r>
          </a:p>
          <a:p>
            <a:pPr>
              <a:lnSpc>
                <a:spcPct val="100000"/>
              </a:lnSpc>
            </a:pPr>
            <a:r>
              <a:rPr lang="es-CO" dirty="0">
                <a:latin typeface="Montserrat" panose="00000500000000000000" pitchFamily="50" charset="0"/>
              </a:rPr>
              <a:t>MFE.</a:t>
            </a:r>
          </a:p>
          <a:p>
            <a:pPr>
              <a:lnSpc>
                <a:spcPct val="100000"/>
              </a:lnSpc>
            </a:pPr>
            <a:r>
              <a:rPr lang="es-CO" dirty="0">
                <a:latin typeface="Montserrat" panose="00000500000000000000" pitchFamily="50" charset="0"/>
              </a:rPr>
              <a:t>Unidades de Montevideo.</a:t>
            </a:r>
          </a:p>
        </p:txBody>
      </p:sp>
      <p:pic>
        <p:nvPicPr>
          <p:cNvPr id="5" name="Picture 2" descr="https://lh6.googleusercontent.com/QCBSMQH4viPiME4SVGxEmw_R9IPAahM8lQe7PHKxb4ZrNObSy6VWdQfLjCZuEhutleLT_mQKXRCuKlLsR3ya-m8oR8h3X6VwMdnAYz-JzFmzBpLyI0qQF9mje0Sy-vSnx9esUg7l"/>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653182" y="1653537"/>
            <a:ext cx="9161305" cy="2069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758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72440" y="189151"/>
            <a:ext cx="10515600" cy="1325563"/>
          </a:xfrm>
        </p:spPr>
        <p:txBody>
          <a:bodyPr/>
          <a:lstStyle/>
          <a:p>
            <a:r>
              <a:rPr lang="es-CO" dirty="0">
                <a:latin typeface="Montserrat" panose="00000500000000000000" pitchFamily="50" charset="0"/>
              </a:rPr>
              <a:t>OBESIDAD MATERNA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060556" y="1510857"/>
            <a:ext cx="10667997" cy="2090392"/>
          </a:xfrm>
        </p:spPr>
        <p:txBody>
          <a:bodyPr>
            <a:normAutofit/>
          </a:bodyPr>
          <a:lstStyle/>
          <a:p>
            <a:pPr>
              <a:lnSpc>
                <a:spcPct val="150000"/>
              </a:lnSpc>
            </a:pPr>
            <a:r>
              <a:rPr lang="es-CO" sz="1800" dirty="0">
                <a:latin typeface="Montserrat" panose="00000500000000000000" pitchFamily="50" charset="0"/>
              </a:rPr>
              <a:t>El tiempo medio para dilatar de 4 a 10 cm en mujeres nulíparas.</a:t>
            </a:r>
          </a:p>
          <a:p>
            <a:pPr>
              <a:lnSpc>
                <a:spcPct val="150000"/>
              </a:lnSpc>
            </a:pPr>
            <a:r>
              <a:rPr lang="es-CO" sz="1800" dirty="0">
                <a:latin typeface="Montserrat" panose="00000500000000000000" pitchFamily="50" charset="0"/>
              </a:rPr>
              <a:t>IMC &lt;25 kg / m2 fue de 5,4 horas.</a:t>
            </a:r>
          </a:p>
          <a:p>
            <a:pPr>
              <a:lnSpc>
                <a:spcPct val="150000"/>
              </a:lnSpc>
            </a:pPr>
            <a:r>
              <a:rPr lang="es-CO" sz="1800" dirty="0">
                <a:latin typeface="Montserrat" panose="00000500000000000000" pitchFamily="50" charset="0"/>
              </a:rPr>
              <a:t>IMC &gt; 40 kg / m2 fue de 7.7 horas.</a:t>
            </a:r>
          </a:p>
        </p:txBody>
      </p:sp>
      <p:pic>
        <p:nvPicPr>
          <p:cNvPr id="6" name="Marcador de contenido 5"/>
          <p:cNvPicPr>
            <a:picLocks noGrp="1" noChangeAspect="1"/>
          </p:cNvPicPr>
          <p:nvPr>
            <p:ph idx="13"/>
          </p:nvPr>
        </p:nvPicPr>
        <p:blipFill>
          <a:blip r:embed="rId2" cstate="email">
            <a:extLst>
              <a:ext uri="{28A0092B-C50C-407E-A947-70E740481C1C}">
                <a14:useLocalDpi xmlns:a14="http://schemas.microsoft.com/office/drawing/2010/main"/>
              </a:ext>
            </a:extLst>
          </a:blip>
          <a:stretch>
            <a:fillRect/>
          </a:stretch>
        </p:blipFill>
        <p:spPr>
          <a:xfrm>
            <a:off x="5045178" y="4382645"/>
            <a:ext cx="6683375" cy="1409015"/>
          </a:xfrm>
          <a:prstGeom prst="rect">
            <a:avLst/>
          </a:prstGeom>
          <a:solidFill>
            <a:srgbClr val="152B48"/>
          </a:solidFill>
        </p:spPr>
      </p:pic>
    </p:spTree>
    <p:extLst>
      <p:ext uri="{BB962C8B-B14F-4D97-AF65-F5344CB8AC3E}">
        <p14:creationId xmlns:p14="http://schemas.microsoft.com/office/powerpoint/2010/main" val="3964351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4427" y="117648"/>
            <a:ext cx="10899371" cy="1325563"/>
          </a:xfrm>
        </p:spPr>
        <p:txBody>
          <a:bodyPr/>
          <a:lstStyle/>
          <a:p>
            <a:r>
              <a:rPr lang="es-CO" dirty="0">
                <a:latin typeface="Montserrat" panose="00000500000000000000" pitchFamily="50" charset="0"/>
              </a:rPr>
              <a:t>DESPROPORCIÓN CEFALOPÉLVICA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1069576" y="1281382"/>
            <a:ext cx="10667997" cy="2090392"/>
          </a:xfrm>
        </p:spPr>
        <p:txBody>
          <a:bodyPr>
            <a:noAutofit/>
          </a:bodyPr>
          <a:lstStyle/>
          <a:p>
            <a:pPr>
              <a:lnSpc>
                <a:spcPct val="100000"/>
              </a:lnSpc>
            </a:pPr>
            <a:r>
              <a:rPr lang="es-CO" sz="1800" dirty="0">
                <a:latin typeface="Montserrat" panose="00000500000000000000" pitchFamily="50" charset="0"/>
              </a:rPr>
              <a:t>Alteraciones en la segunda etapa.</a:t>
            </a:r>
          </a:p>
          <a:p>
            <a:pPr>
              <a:lnSpc>
                <a:spcPct val="100000"/>
              </a:lnSpc>
            </a:pPr>
            <a:r>
              <a:rPr lang="es-CO" sz="1800" dirty="0">
                <a:latin typeface="Montserrat" panose="00000500000000000000" pitchFamily="50" charset="0"/>
              </a:rPr>
              <a:t>Tamaño del feto en relación con la pelvis materna.</a:t>
            </a:r>
          </a:p>
          <a:p>
            <a:pPr>
              <a:lnSpc>
                <a:spcPct val="100000"/>
              </a:lnSpc>
            </a:pPr>
            <a:r>
              <a:rPr lang="es-CO" sz="1800" dirty="0">
                <a:latin typeface="Montserrat" panose="00000500000000000000" pitchFamily="50" charset="0"/>
              </a:rPr>
              <a:t>Mal posición fetal: asinclitismo, occipito posterior, posición transversa.</a:t>
            </a:r>
          </a:p>
          <a:p>
            <a:pPr>
              <a:lnSpc>
                <a:spcPct val="100000"/>
              </a:lnSpc>
            </a:pPr>
            <a:r>
              <a:rPr lang="es-CO" sz="1800" dirty="0">
                <a:latin typeface="Montserrat" panose="00000500000000000000" pitchFamily="50" charset="0"/>
              </a:rPr>
              <a:t>Mala presentación: cara.</a:t>
            </a:r>
          </a:p>
          <a:p>
            <a:pPr>
              <a:lnSpc>
                <a:spcPct val="100000"/>
              </a:lnSpc>
            </a:pPr>
            <a:r>
              <a:rPr lang="es-CO" sz="1800" dirty="0">
                <a:latin typeface="Montserrat" panose="00000500000000000000" pitchFamily="50" charset="0"/>
              </a:rPr>
              <a:t>Clínica o radiológica.</a:t>
            </a:r>
          </a:p>
          <a:p>
            <a:pPr>
              <a:lnSpc>
                <a:spcPct val="100000"/>
              </a:lnSpc>
            </a:pPr>
            <a:r>
              <a:rPr lang="es-CO" sz="1800" dirty="0">
                <a:latin typeface="Montserrat" panose="00000500000000000000" pitchFamily="50" charset="0"/>
              </a:rPr>
              <a:t>No antes del TDP.</a:t>
            </a:r>
          </a:p>
        </p:txBody>
      </p:sp>
      <p:pic>
        <p:nvPicPr>
          <p:cNvPr id="6" name="Imagen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4002312"/>
            <a:ext cx="5169856" cy="2274005"/>
          </a:xfrm>
          <a:prstGeom prst="rect">
            <a:avLst/>
          </a:prstGeom>
        </p:spPr>
      </p:pic>
    </p:spTree>
    <p:extLst>
      <p:ext uri="{BB962C8B-B14F-4D97-AF65-F5344CB8AC3E}">
        <p14:creationId xmlns:p14="http://schemas.microsoft.com/office/powerpoint/2010/main" val="3795562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66240" y="117648"/>
            <a:ext cx="10515600" cy="1325563"/>
          </a:xfrm>
        </p:spPr>
        <p:txBody>
          <a:bodyPr/>
          <a:lstStyle/>
          <a:p>
            <a:r>
              <a:rPr lang="es-CO" dirty="0">
                <a:latin typeface="Montserrat" panose="00000500000000000000" pitchFamily="50" charset="0"/>
              </a:rPr>
              <a:t>ANALGESIA</a:t>
            </a:r>
          </a:p>
        </p:txBody>
      </p:sp>
      <p:pic>
        <p:nvPicPr>
          <p:cNvPr id="5" name="Marcador de contenido 4"/>
          <p:cNvPicPr>
            <a:picLocks noChangeAspect="1"/>
          </p:cNvPicPr>
          <p:nvPr/>
        </p:nvPicPr>
        <p:blipFill>
          <a:blip r:embed="rId2"/>
          <a:stretch>
            <a:fillRect/>
          </a:stretch>
        </p:blipFill>
        <p:spPr>
          <a:xfrm>
            <a:off x="6096000" y="1884317"/>
            <a:ext cx="4953000" cy="3777386"/>
          </a:xfrm>
          <a:prstGeom prst="rect">
            <a:avLst/>
          </a:prstGeom>
        </p:spPr>
      </p:pic>
      <p:pic>
        <p:nvPicPr>
          <p:cNvPr id="7" name="Imagen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3699" y="1884317"/>
            <a:ext cx="4151736" cy="1652159"/>
          </a:xfrm>
          <a:prstGeom prst="rect">
            <a:avLst/>
          </a:prstGeom>
          <a:ln>
            <a:noFill/>
          </a:ln>
        </p:spPr>
      </p:pic>
    </p:spTree>
    <p:extLst>
      <p:ext uri="{BB962C8B-B14F-4D97-AF65-F5344CB8AC3E}">
        <p14:creationId xmlns:p14="http://schemas.microsoft.com/office/powerpoint/2010/main" val="1253467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22068" y="253366"/>
            <a:ext cx="10515600" cy="1325563"/>
          </a:xfrm>
        </p:spPr>
        <p:txBody>
          <a:bodyPr/>
          <a:lstStyle/>
          <a:p>
            <a:r>
              <a:rPr lang="es-CO" dirty="0">
                <a:latin typeface="Montserrat" panose="00000500000000000000" pitchFamily="50" charset="0"/>
              </a:rPr>
              <a:t>PROLONGACIÓN Y DETENCIÓN DE LA PRIMERA ETAPA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38201" y="1973774"/>
            <a:ext cx="10667997" cy="2090392"/>
          </a:xfrm>
        </p:spPr>
        <p:txBody>
          <a:bodyPr>
            <a:normAutofit/>
          </a:bodyPr>
          <a:lstStyle/>
          <a:p>
            <a:r>
              <a:rPr lang="es-CO" sz="1800" dirty="0">
                <a:latin typeface="Montserrat" panose="00000500000000000000" pitchFamily="50" charset="0"/>
              </a:rPr>
              <a:t>Prolongada si &gt;7 hrs para pasar de 4 a 5 cms y &gt;3 hrs para pasar de 5 a 6 cms. </a:t>
            </a:r>
          </a:p>
          <a:p>
            <a:endParaRPr lang="es-CO" sz="1800" dirty="0">
              <a:latin typeface="Montserrat" panose="00000500000000000000" pitchFamily="50" charset="0"/>
            </a:endParaRPr>
          </a:p>
          <a:p>
            <a:r>
              <a:rPr lang="es-CO" sz="1800" dirty="0">
                <a:latin typeface="Montserrat" panose="00000500000000000000" pitchFamily="50" charset="0"/>
              </a:rPr>
              <a:t>No hay criterios de detención.</a:t>
            </a:r>
          </a:p>
        </p:txBody>
      </p:sp>
      <p:sp>
        <p:nvSpPr>
          <p:cNvPr id="5" name="CuadroTexto 4"/>
          <p:cNvSpPr txBox="1"/>
          <p:nvPr/>
        </p:nvSpPr>
        <p:spPr>
          <a:xfrm>
            <a:off x="7206465" y="4064166"/>
            <a:ext cx="3120759" cy="1446550"/>
          </a:xfrm>
          <a:prstGeom prst="rect">
            <a:avLst/>
          </a:prstGeom>
          <a:solidFill>
            <a:srgbClr val="152B48"/>
          </a:solidFill>
        </p:spPr>
        <p:txBody>
          <a:bodyPr wrap="square" rtlCol="0">
            <a:spAutoFit/>
          </a:bodyPr>
          <a:lstStyle/>
          <a:p>
            <a:pPr algn="ctr"/>
            <a:r>
              <a:rPr lang="es-CO" sz="4400" dirty="0">
                <a:ln w="0">
                  <a:solidFill>
                    <a:schemeClr val="tx1"/>
                  </a:solidFill>
                </a:ln>
                <a:solidFill>
                  <a:schemeClr val="bg2"/>
                </a:solidFill>
                <a:effectLst>
                  <a:outerShdw blurRad="38100" dist="25400" dir="5400000" algn="ctr" rotWithShape="0">
                    <a:srgbClr val="6E747A">
                      <a:alpha val="43000"/>
                    </a:srgbClr>
                  </a:outerShdw>
                </a:effectLst>
                <a:latin typeface="Montserrat" pitchFamily="2" charset="77"/>
              </a:rPr>
              <a:t>FASE LATENTE</a:t>
            </a:r>
          </a:p>
        </p:txBody>
      </p:sp>
    </p:spTree>
    <p:extLst>
      <p:ext uri="{BB962C8B-B14F-4D97-AF65-F5344CB8AC3E}">
        <p14:creationId xmlns:p14="http://schemas.microsoft.com/office/powerpoint/2010/main" val="4016068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903253B3-F9FE-48A9-AB2D-55B6015D1CD1}"/>
              </a:ext>
            </a:extLst>
          </p:cNvPr>
          <p:cNvPicPr>
            <a:picLocks noChangeAspect="1"/>
          </p:cNvPicPr>
          <p:nvPr/>
        </p:nvPicPr>
        <p:blipFill>
          <a:blip r:embed="rId2"/>
          <a:stretch>
            <a:fillRect/>
          </a:stretch>
        </p:blipFill>
        <p:spPr>
          <a:xfrm>
            <a:off x="8529142" y="3235341"/>
            <a:ext cx="495300" cy="734708"/>
          </a:xfrm>
          <a:prstGeom prst="rect">
            <a:avLst/>
          </a:prstGeom>
          <a:solidFill>
            <a:srgbClr val="00AAA7"/>
          </a:solidFill>
          <a:ln>
            <a:noFill/>
          </a:ln>
        </p:spPr>
      </p:pic>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0200" y="177107"/>
            <a:ext cx="10515600" cy="1325563"/>
          </a:xfrm>
        </p:spPr>
        <p:txBody>
          <a:bodyPr/>
          <a:lstStyle/>
          <a:p>
            <a:r>
              <a:rPr lang="es-CO" dirty="0">
                <a:latin typeface="Montserrat" panose="00000500000000000000" pitchFamily="50" charset="0"/>
              </a:rPr>
              <a:t>PROLONGACIÓN Y DETENCIÓN DE LA PRIMERA ETAPA</a:t>
            </a:r>
          </a:p>
        </p:txBody>
      </p:sp>
      <p:sp>
        <p:nvSpPr>
          <p:cNvPr id="5" name="Marcador de contenido 2">
            <a:extLst>
              <a:ext uri="{FF2B5EF4-FFF2-40B4-BE49-F238E27FC236}">
                <a16:creationId xmlns:a16="http://schemas.microsoft.com/office/drawing/2014/main" id="{AC97E173-6B3E-4399-8ACB-E57AEA94801C}"/>
              </a:ext>
            </a:extLst>
          </p:cNvPr>
          <p:cNvSpPr txBox="1">
            <a:spLocks/>
          </p:cNvSpPr>
          <p:nvPr/>
        </p:nvSpPr>
        <p:spPr>
          <a:xfrm>
            <a:off x="5219303" y="1901507"/>
            <a:ext cx="6866488" cy="3348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CO" dirty="0"/>
              <a:t> </a:t>
            </a:r>
            <a:r>
              <a:rPr lang="es-CO" sz="2400" dirty="0"/>
              <a:t>La mayoría de mujeres con </a:t>
            </a:r>
            <a:r>
              <a:rPr lang="es-CO" sz="2400" b="1" dirty="0"/>
              <a:t>fase latente prolongada </a:t>
            </a:r>
            <a:br>
              <a:rPr lang="es-CO" sz="2400" b="1" dirty="0"/>
            </a:br>
            <a:r>
              <a:rPr lang="es-CO" sz="2400" b="1" dirty="0"/>
              <a:t> </a:t>
            </a:r>
            <a:r>
              <a:rPr lang="es-CO" sz="2400" dirty="0"/>
              <a:t>entraran en fase activa con manejo expectante.</a:t>
            </a:r>
            <a:endParaRPr lang="es-CO" dirty="0"/>
          </a:p>
        </p:txBody>
      </p:sp>
      <p:sp>
        <p:nvSpPr>
          <p:cNvPr id="7" name="CuadroTexto 6">
            <a:extLst>
              <a:ext uri="{FF2B5EF4-FFF2-40B4-BE49-F238E27FC236}">
                <a16:creationId xmlns:a16="http://schemas.microsoft.com/office/drawing/2014/main" id="{6AEEBD58-8627-417F-8754-234220F9EEFA}"/>
              </a:ext>
            </a:extLst>
          </p:cNvPr>
          <p:cNvSpPr txBox="1"/>
          <p:nvPr/>
        </p:nvSpPr>
        <p:spPr>
          <a:xfrm>
            <a:off x="5402178" y="3911022"/>
            <a:ext cx="6402457" cy="2677656"/>
          </a:xfrm>
          <a:prstGeom prst="rect">
            <a:avLst/>
          </a:prstGeom>
          <a:noFill/>
        </p:spPr>
        <p:txBody>
          <a:bodyPr wrap="square" rtlCol="0">
            <a:spAutoFit/>
          </a:bodyPr>
          <a:lstStyle/>
          <a:p>
            <a:pPr algn="ctr"/>
            <a:r>
              <a:rPr lang="es-CO" sz="2400" dirty="0">
                <a:solidFill>
                  <a:srgbClr val="152B48"/>
                </a:solidFill>
                <a:latin typeface="Montserrat" panose="02000505000000020004"/>
              </a:rPr>
              <a:t>Con </a:t>
            </a:r>
            <a:r>
              <a:rPr lang="es-CO" sz="2400" dirty="0">
                <a:solidFill>
                  <a:srgbClr val="00AAA7"/>
                </a:solidFill>
                <a:latin typeface="Montserrat" panose="02000505000000020004"/>
              </a:rPr>
              <a:t>OXITOCINA</a:t>
            </a:r>
            <a:r>
              <a:rPr lang="es-CO" sz="2400" dirty="0">
                <a:solidFill>
                  <a:srgbClr val="152B48"/>
                </a:solidFill>
                <a:latin typeface="Montserrat" panose="02000505000000020004"/>
              </a:rPr>
              <a:t> y A</a:t>
            </a:r>
            <a:r>
              <a:rPr lang="es-CO" sz="2400" dirty="0">
                <a:solidFill>
                  <a:srgbClr val="00AAA7"/>
                </a:solidFill>
                <a:latin typeface="Montserrat" panose="02000505000000020004"/>
              </a:rPr>
              <a:t>MNIOTOMÍA</a:t>
            </a:r>
            <a:r>
              <a:rPr lang="es-CO" sz="2400" dirty="0">
                <a:solidFill>
                  <a:srgbClr val="152B48"/>
                </a:solidFill>
                <a:latin typeface="Montserrat" panose="02000505000000020004"/>
              </a:rPr>
              <a:t> alcanzarán la fase activa.</a:t>
            </a:r>
          </a:p>
          <a:p>
            <a:pPr algn="ctr"/>
            <a:endParaRPr lang="es-CO" sz="2400" dirty="0">
              <a:solidFill>
                <a:srgbClr val="152B48"/>
              </a:solidFill>
              <a:latin typeface="Montserrat" panose="02000505000000020004"/>
            </a:endParaRPr>
          </a:p>
          <a:p>
            <a:pPr algn="ctr"/>
            <a:r>
              <a:rPr lang="es-CO" sz="2400" dirty="0">
                <a:solidFill>
                  <a:srgbClr val="152B48"/>
                </a:solidFill>
                <a:latin typeface="Montserrat" panose="02000505000000020004"/>
              </a:rPr>
              <a:t>Descanso en casa.</a:t>
            </a:r>
          </a:p>
          <a:p>
            <a:pPr algn="ctr"/>
            <a:endParaRPr lang="es-CO" sz="2400" dirty="0">
              <a:solidFill>
                <a:srgbClr val="152B48"/>
              </a:solidFill>
              <a:latin typeface="Montserrat" panose="02000505000000020004"/>
            </a:endParaRPr>
          </a:p>
          <a:p>
            <a:pPr algn="ctr"/>
            <a:r>
              <a:rPr lang="es-CO" sz="2400" dirty="0">
                <a:solidFill>
                  <a:srgbClr val="152B48"/>
                </a:solidFill>
                <a:latin typeface="Montserrat" panose="02000505000000020004"/>
              </a:rPr>
              <a:t>En la mayoría de las casos se opta por no intervención.</a:t>
            </a:r>
          </a:p>
        </p:txBody>
      </p:sp>
      <p:sp>
        <p:nvSpPr>
          <p:cNvPr id="8" name="Flecha: pentágono 7">
            <a:extLst>
              <a:ext uri="{FF2B5EF4-FFF2-40B4-BE49-F238E27FC236}">
                <a16:creationId xmlns:a16="http://schemas.microsoft.com/office/drawing/2014/main" id="{59BE9701-FA49-4B6A-B768-EF1407C71091}"/>
              </a:ext>
            </a:extLst>
          </p:cNvPr>
          <p:cNvSpPr/>
          <p:nvPr/>
        </p:nvSpPr>
        <p:spPr>
          <a:xfrm>
            <a:off x="795960" y="1920906"/>
            <a:ext cx="4239454" cy="1433868"/>
          </a:xfrm>
          <a:prstGeom prst="homePlate">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a:solidFill>
                  <a:schemeClr val="bg1"/>
                </a:solidFill>
                <a:latin typeface="Montserrat" pitchFamily="2" charset="77"/>
              </a:rPr>
              <a:t>Una fase latente prolongada 	</a:t>
            </a:r>
            <a:r>
              <a:rPr lang="es-CO" sz="2000" b="1" dirty="0">
                <a:solidFill>
                  <a:schemeClr val="bg1"/>
                </a:solidFill>
                <a:latin typeface="Montserrat" pitchFamily="2" charset="77"/>
              </a:rPr>
              <a:t>NO</a:t>
            </a:r>
            <a:r>
              <a:rPr lang="es-CO" sz="2000" dirty="0">
                <a:solidFill>
                  <a:schemeClr val="bg1"/>
                </a:solidFill>
                <a:latin typeface="Montserrat" pitchFamily="2" charset="77"/>
              </a:rPr>
              <a:t> debe ser indicación para cesárea.</a:t>
            </a:r>
          </a:p>
        </p:txBody>
      </p:sp>
    </p:spTree>
    <p:extLst>
      <p:ext uri="{BB962C8B-B14F-4D97-AF65-F5344CB8AC3E}">
        <p14:creationId xmlns:p14="http://schemas.microsoft.com/office/powerpoint/2010/main" val="3501664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9065" y="189151"/>
            <a:ext cx="10515600" cy="1325563"/>
          </a:xfrm>
        </p:spPr>
        <p:txBody>
          <a:bodyPr/>
          <a:lstStyle/>
          <a:p>
            <a:r>
              <a:rPr lang="es-CO" dirty="0">
                <a:latin typeface="Montserrat" panose="00000500000000000000" pitchFamily="50" charset="0"/>
              </a:rPr>
              <a:t>PROLONGACIÓN Y DETENCIÓN DE LA PRIMERA ETAPA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848873"/>
            <a:ext cx="10667997" cy="2090392"/>
          </a:xfrm>
        </p:spPr>
        <p:txBody>
          <a:bodyPr>
            <a:normAutofit/>
          </a:bodyPr>
          <a:lstStyle/>
          <a:p>
            <a:pPr>
              <a:lnSpc>
                <a:spcPct val="100000"/>
              </a:lnSpc>
            </a:pPr>
            <a:r>
              <a:rPr lang="es-CO" sz="1800" dirty="0">
                <a:latin typeface="Montserrat" panose="00000500000000000000" pitchFamily="50" charset="0"/>
              </a:rPr>
              <a:t>Prolongación si dilatación &lt;1-2 cms/hr.</a:t>
            </a:r>
          </a:p>
          <a:p>
            <a:pPr>
              <a:lnSpc>
                <a:spcPct val="100000"/>
              </a:lnSpc>
            </a:pPr>
            <a:r>
              <a:rPr lang="es-CO" sz="1800" dirty="0">
                <a:latin typeface="Montserrat" panose="00000500000000000000" pitchFamily="50" charset="0"/>
              </a:rPr>
              <a:t>Detención: si &gt;6 cms con membranas rotas y: </a:t>
            </a:r>
          </a:p>
          <a:p>
            <a:pPr lvl="1">
              <a:lnSpc>
                <a:spcPct val="100000"/>
              </a:lnSpc>
            </a:pPr>
            <a:r>
              <a:rPr lang="es-CO" sz="1600" dirty="0">
                <a:latin typeface="Montserrat" panose="00000500000000000000" pitchFamily="50" charset="0"/>
              </a:rPr>
              <a:t>Sin cambios en &gt;4 horas con contracciones adecuadas (&gt;200 unidades Montevideo).</a:t>
            </a:r>
          </a:p>
          <a:p>
            <a:pPr lvl="1">
              <a:lnSpc>
                <a:spcPct val="100000"/>
              </a:lnSpc>
            </a:pPr>
            <a:r>
              <a:rPr lang="es-CO" sz="1600" dirty="0">
                <a:latin typeface="Montserrat" panose="00000500000000000000" pitchFamily="50" charset="0"/>
              </a:rPr>
              <a:t>Sin cambios en &gt;6 hrs con malas contracciones + oxitocina.</a:t>
            </a: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55867" y="3492558"/>
            <a:ext cx="4419983" cy="3176291"/>
          </a:xfrm>
          <a:prstGeom prst="rect">
            <a:avLst/>
          </a:prstGeom>
        </p:spPr>
      </p:pic>
    </p:spTree>
    <p:extLst>
      <p:ext uri="{BB962C8B-B14F-4D97-AF65-F5344CB8AC3E}">
        <p14:creationId xmlns:p14="http://schemas.microsoft.com/office/powerpoint/2010/main" val="370421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231" y="189151"/>
            <a:ext cx="10515600" cy="1325563"/>
          </a:xfrm>
        </p:spPr>
        <p:txBody>
          <a:bodyPr/>
          <a:lstStyle/>
          <a:p>
            <a:r>
              <a:rPr lang="es-CO" dirty="0">
                <a:latin typeface="Montserrat" panose="00000500000000000000" pitchFamily="50" charset="0"/>
              </a:rPr>
              <a:t>PROLONGACIÓN Y DETENCIÓN DE LA PRIMERA ETAPA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794629"/>
            <a:ext cx="10667997" cy="2090392"/>
          </a:xfrm>
        </p:spPr>
        <p:txBody>
          <a:bodyPr>
            <a:normAutofit/>
          </a:bodyPr>
          <a:lstStyle/>
          <a:p>
            <a:pPr algn="just">
              <a:lnSpc>
                <a:spcPct val="100000"/>
              </a:lnSpc>
            </a:pPr>
            <a:r>
              <a:rPr lang="es-CO" sz="1800" dirty="0">
                <a:latin typeface="Montserrat" panose="00000500000000000000" pitchFamily="50" charset="0"/>
              </a:rPr>
              <a:t>Si progresión ≥ 1 cm/2 hrs se administra oxitocina (tenga o no </a:t>
            </a:r>
            <a:r>
              <a:rPr lang="es-CO" sz="1800" dirty="0" err="1">
                <a:latin typeface="Montserrat" panose="00000500000000000000" pitchFamily="50" charset="0"/>
              </a:rPr>
              <a:t>hipocontractilidad</a:t>
            </a:r>
            <a:r>
              <a:rPr lang="es-CO" sz="1800" dirty="0">
                <a:latin typeface="Montserrat" panose="00000500000000000000" pitchFamily="50" charset="0"/>
              </a:rPr>
              <a:t>)  y se realiza </a:t>
            </a:r>
            <a:r>
              <a:rPr lang="es-CO" sz="1800" dirty="0" err="1">
                <a:latin typeface="Montserrat" panose="00000500000000000000" pitchFamily="50" charset="0"/>
              </a:rPr>
              <a:t>amniotomía</a:t>
            </a:r>
            <a:r>
              <a:rPr lang="es-CO" sz="1800" dirty="0">
                <a:latin typeface="Montserrat" panose="00000500000000000000" pitchFamily="50" charset="0"/>
              </a:rPr>
              <a:t> si estación &gt;-2. </a:t>
            </a:r>
          </a:p>
          <a:p>
            <a:pPr algn="just">
              <a:lnSpc>
                <a:spcPct val="100000"/>
              </a:lnSpc>
            </a:pPr>
            <a:r>
              <a:rPr lang="es-CO" sz="1800" dirty="0">
                <a:latin typeface="Montserrat" panose="00000500000000000000" pitchFamily="50" charset="0"/>
              </a:rPr>
              <a:t>Si después de hacer esto y se cumplen los criterios de detención de la fase activa se procede a parto por cesárea.</a:t>
            </a:r>
          </a:p>
          <a:p>
            <a:pPr algn="just">
              <a:lnSpc>
                <a:spcPct val="100000"/>
              </a:lnSpc>
            </a:pPr>
            <a:r>
              <a:rPr lang="es-CO" sz="1800" dirty="0">
                <a:latin typeface="Montserrat" panose="00000500000000000000" pitchFamily="50" charset="0"/>
              </a:rPr>
              <a:t>Si progresa lentamente o normal se considera continuar vigilancia.</a:t>
            </a:r>
          </a:p>
          <a:p>
            <a:pPr algn="just">
              <a:lnSpc>
                <a:spcPct val="100000"/>
              </a:lnSpc>
            </a:pPr>
            <a:endParaRPr lang="es-CO" sz="1800" dirty="0">
              <a:latin typeface="Montserrat" panose="00000500000000000000" pitchFamily="50" charset="0"/>
            </a:endParaRPr>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1912" y="4400251"/>
            <a:ext cx="2643555" cy="1443600"/>
          </a:xfrm>
          <a:prstGeom prst="rect">
            <a:avLst/>
          </a:prstGeom>
        </p:spPr>
      </p:pic>
    </p:spTree>
    <p:extLst>
      <p:ext uri="{BB962C8B-B14F-4D97-AF65-F5344CB8AC3E}">
        <p14:creationId xmlns:p14="http://schemas.microsoft.com/office/powerpoint/2010/main" val="327643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2736" y="117648"/>
            <a:ext cx="10515600" cy="1325563"/>
          </a:xfrm>
        </p:spPr>
        <p:txBody>
          <a:bodyPr/>
          <a:lstStyle/>
          <a:p>
            <a:r>
              <a:rPr lang="es-CO" dirty="0">
                <a:latin typeface="Montserrat" panose="00000500000000000000" pitchFamily="50" charset="0"/>
              </a:rPr>
              <a:t>EPIDEMIOLOGÍA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443211"/>
            <a:ext cx="10667997" cy="2090392"/>
          </a:xfrm>
        </p:spPr>
        <p:txBody>
          <a:bodyPr>
            <a:normAutofit/>
          </a:bodyPr>
          <a:lstStyle/>
          <a:p>
            <a:pPr>
              <a:lnSpc>
                <a:spcPct val="150000"/>
              </a:lnSpc>
            </a:pPr>
            <a:r>
              <a:rPr lang="es-CO" sz="1800" dirty="0">
                <a:latin typeface="Montserrat" panose="00000500000000000000" pitchFamily="50" charset="0"/>
              </a:rPr>
              <a:t>2007: &gt;26% mujeres bajo riesgo terminaron en cesárea.</a:t>
            </a:r>
          </a:p>
          <a:p>
            <a:pPr>
              <a:lnSpc>
                <a:spcPct val="150000"/>
              </a:lnSpc>
            </a:pPr>
            <a:r>
              <a:rPr lang="es-CO" sz="1800" dirty="0">
                <a:latin typeface="Montserrat" panose="00000500000000000000" pitchFamily="50" charset="0"/>
              </a:rPr>
              <a:t>Desde 1995 aumento en la tasa. Pocos partos vaginales posteriores.</a:t>
            </a:r>
          </a:p>
          <a:p>
            <a:pPr>
              <a:lnSpc>
                <a:spcPct val="150000"/>
              </a:lnSpc>
            </a:pPr>
            <a:r>
              <a:rPr lang="es-CO" sz="1800" dirty="0">
                <a:latin typeface="Montserrat" panose="00000500000000000000" pitchFamily="50" charset="0"/>
              </a:rPr>
              <a:t>90% &gt; tendrá 2 cesárea.</a:t>
            </a:r>
          </a:p>
        </p:txBody>
      </p:sp>
      <p:sp>
        <p:nvSpPr>
          <p:cNvPr id="5" name="CuadroTexto 4">
            <a:extLst>
              <a:ext uri="{FF2B5EF4-FFF2-40B4-BE49-F238E27FC236}">
                <a16:creationId xmlns:a16="http://schemas.microsoft.com/office/drawing/2014/main" id="{C0440C53-8DA1-4335-9ABD-D106DA5178BC}"/>
              </a:ext>
            </a:extLst>
          </p:cNvPr>
          <p:cNvSpPr txBox="1"/>
          <p:nvPr/>
        </p:nvSpPr>
        <p:spPr>
          <a:xfrm>
            <a:off x="6096000" y="4522525"/>
            <a:ext cx="4421354" cy="1569660"/>
          </a:xfrm>
          <a:prstGeom prst="rect">
            <a:avLst/>
          </a:prstGeom>
          <a:noFill/>
          <a:ln>
            <a:solidFill>
              <a:srgbClr val="00AAA7"/>
            </a:solidFill>
          </a:ln>
        </p:spPr>
        <p:txBody>
          <a:bodyPr wrap="square" rtlCol="0">
            <a:spAutoFit/>
          </a:bodyPr>
          <a:lstStyle/>
          <a:p>
            <a:pPr algn="ctr"/>
            <a:r>
              <a:rPr lang="es-CO" sz="2400" dirty="0">
                <a:solidFill>
                  <a:srgbClr val="0B2F51"/>
                </a:solidFill>
                <a:latin typeface="Montserrat" panose="00000500000000000000" pitchFamily="50" charset="0"/>
              </a:rPr>
              <a:t>La estrategia más efectiva es </a:t>
            </a:r>
            <a:br>
              <a:rPr lang="es-CO" sz="2400" dirty="0">
                <a:solidFill>
                  <a:srgbClr val="0B2F51"/>
                </a:solidFill>
                <a:latin typeface="Montserrat" panose="00000500000000000000" pitchFamily="50" charset="0"/>
              </a:rPr>
            </a:br>
            <a:r>
              <a:rPr lang="es-CO" sz="2400" b="1" dirty="0">
                <a:solidFill>
                  <a:srgbClr val="0B2F51"/>
                </a:solidFill>
                <a:latin typeface="Montserrat" panose="00000500000000000000" pitchFamily="50" charset="0"/>
              </a:rPr>
              <a:t>EVITAR LA PRIMERA CESÁREA.</a:t>
            </a:r>
          </a:p>
        </p:txBody>
      </p:sp>
    </p:spTree>
    <p:extLst>
      <p:ext uri="{BB962C8B-B14F-4D97-AF65-F5344CB8AC3E}">
        <p14:creationId xmlns:p14="http://schemas.microsoft.com/office/powerpoint/2010/main" val="74698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97237" y="117648"/>
            <a:ext cx="10515600" cy="1325563"/>
          </a:xfrm>
        </p:spPr>
        <p:txBody>
          <a:bodyPr/>
          <a:lstStyle/>
          <a:p>
            <a:r>
              <a:rPr lang="es-CO" dirty="0">
                <a:latin typeface="Montserrat" panose="00000500000000000000" pitchFamily="50" charset="0"/>
              </a:rPr>
              <a:t>PROLONGACIÓN Y DETENCIÓN DE LA PRIMERA ETAPA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38201" y="1896787"/>
            <a:ext cx="10667997" cy="2090392"/>
          </a:xfrm>
        </p:spPr>
        <p:txBody>
          <a:bodyPr>
            <a:normAutofit/>
          </a:bodyPr>
          <a:lstStyle/>
          <a:p>
            <a:pPr algn="just">
              <a:lnSpc>
                <a:spcPct val="100000"/>
              </a:lnSpc>
            </a:pPr>
            <a:r>
              <a:rPr lang="es-CO" sz="1800" dirty="0">
                <a:latin typeface="Montserrat" panose="00000500000000000000" pitchFamily="50" charset="0"/>
              </a:rPr>
              <a:t>No hay datos que soporten intervenciones para prevenir anomalías en la primera etapa (la </a:t>
            </a:r>
            <a:r>
              <a:rPr lang="es-CO" sz="1800" dirty="0" err="1">
                <a:latin typeface="Montserrat" panose="00000500000000000000" pitchFamily="50" charset="0"/>
              </a:rPr>
              <a:t>amniotomía</a:t>
            </a:r>
            <a:r>
              <a:rPr lang="es-CO" sz="1800" dirty="0">
                <a:latin typeface="Montserrat" panose="00000500000000000000" pitchFamily="50" charset="0"/>
              </a:rPr>
              <a:t> sola no ha demostrado ser útil par acortar primera ni segunda etapa).</a:t>
            </a:r>
          </a:p>
          <a:p>
            <a:pPr algn="just">
              <a:lnSpc>
                <a:spcPct val="100000"/>
              </a:lnSpc>
            </a:pPr>
            <a:endParaRPr lang="es-CO" sz="1800"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754540"/>
            <a:ext cx="6870127" cy="2413346"/>
          </a:xfrm>
        </p:spPr>
        <p:txBody>
          <a:bodyPr>
            <a:normAutofit/>
          </a:bodyPr>
          <a:lstStyle/>
          <a:p>
            <a:pPr algn="just">
              <a:lnSpc>
                <a:spcPct val="100000"/>
              </a:lnSpc>
            </a:pPr>
            <a:endParaRPr lang="es-CO" sz="1800" dirty="0">
              <a:latin typeface="Montserrat" panose="00000500000000000000" pitchFamily="50" charset="0"/>
            </a:endParaRPr>
          </a:p>
          <a:p>
            <a:pPr algn="just">
              <a:lnSpc>
                <a:spcPct val="100000"/>
              </a:lnSpc>
            </a:pPr>
            <a:r>
              <a:rPr lang="es-CO" sz="1800" dirty="0">
                <a:latin typeface="Montserrat" panose="00000500000000000000" pitchFamily="50" charset="0"/>
              </a:rPr>
              <a:t>No hay indicaciones de retrasar la analgesia epidural hasta que la paciente este en 4 a 5 cms de dilatación por miedo a prolongación o detención en la dilatación posteriormente.</a:t>
            </a:r>
            <a:br>
              <a:rPr lang="es-CO" sz="1800" dirty="0">
                <a:latin typeface="Montserrat" panose="00000500000000000000" pitchFamily="50" charset="0"/>
              </a:rPr>
            </a:br>
            <a:endParaRPr lang="es-CO" sz="1800" dirty="0">
              <a:latin typeface="Montserrat" panose="00000500000000000000" pitchFamily="50" charset="0"/>
            </a:endParaRPr>
          </a:p>
        </p:txBody>
      </p:sp>
      <p:sp>
        <p:nvSpPr>
          <p:cNvPr id="5" name="CuadroTexto 4"/>
          <p:cNvSpPr txBox="1"/>
          <p:nvPr/>
        </p:nvSpPr>
        <p:spPr>
          <a:xfrm>
            <a:off x="7080158" y="2941983"/>
            <a:ext cx="4273641" cy="769441"/>
          </a:xfrm>
          <a:prstGeom prst="rect">
            <a:avLst/>
          </a:prstGeom>
          <a:solidFill>
            <a:srgbClr val="3CB0B0"/>
          </a:solidFill>
        </p:spPr>
        <p:txBody>
          <a:bodyPr wrap="square" rtlCol="0">
            <a:spAutoFit/>
          </a:bodyPr>
          <a:lstStyle/>
          <a:p>
            <a:pPr algn="ctr"/>
            <a:r>
              <a:rPr lang="es-CO" sz="4400" dirty="0">
                <a:ln w="0">
                  <a:solidFill>
                    <a:schemeClr val="tx1"/>
                  </a:solidFill>
                </a:ln>
                <a:solidFill>
                  <a:schemeClr val="bg2"/>
                </a:solidFill>
                <a:effectLst>
                  <a:outerShdw blurRad="38100" dist="25400" dir="5400000" algn="ctr" rotWithShape="0">
                    <a:srgbClr val="6E747A">
                      <a:alpha val="43000"/>
                    </a:srgbClr>
                  </a:outerShdw>
                </a:effectLst>
                <a:latin typeface="Montserrat" pitchFamily="2" charset="77"/>
              </a:rPr>
              <a:t>PREVENCIÓN</a:t>
            </a:r>
          </a:p>
        </p:txBody>
      </p:sp>
    </p:spTree>
    <p:extLst>
      <p:ext uri="{BB962C8B-B14F-4D97-AF65-F5344CB8AC3E}">
        <p14:creationId xmlns:p14="http://schemas.microsoft.com/office/powerpoint/2010/main" val="2306760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echa: pentágono 3">
            <a:extLst>
              <a:ext uri="{FF2B5EF4-FFF2-40B4-BE49-F238E27FC236}">
                <a16:creationId xmlns:a16="http://schemas.microsoft.com/office/drawing/2014/main" id="{51BE2AE0-1707-498B-9651-5CD2513C86EA}"/>
              </a:ext>
            </a:extLst>
          </p:cNvPr>
          <p:cNvSpPr/>
          <p:nvPr/>
        </p:nvSpPr>
        <p:spPr>
          <a:xfrm>
            <a:off x="685801" y="286923"/>
            <a:ext cx="10257183" cy="1219200"/>
          </a:xfrm>
          <a:prstGeom prst="homePlate">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Una fase latente prolongada NO debe ser indicación para cesárea.</a:t>
            </a:r>
          </a:p>
        </p:txBody>
      </p:sp>
      <p:sp>
        <p:nvSpPr>
          <p:cNvPr id="6" name="Flecha: pentágono 5">
            <a:extLst>
              <a:ext uri="{FF2B5EF4-FFF2-40B4-BE49-F238E27FC236}">
                <a16:creationId xmlns:a16="http://schemas.microsoft.com/office/drawing/2014/main" id="{A3A058BD-F00E-4B64-9C6C-AF8B3C3CAAB4}"/>
              </a:ext>
            </a:extLst>
          </p:cNvPr>
          <p:cNvSpPr/>
          <p:nvPr/>
        </p:nvSpPr>
        <p:spPr>
          <a:xfrm>
            <a:off x="685801" y="1604878"/>
            <a:ext cx="10257183" cy="1219200"/>
          </a:xfrm>
          <a:prstGeom prst="homePlate">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6cm punto de corte de la fase activa. Antes de eso NO aplicar criterios de fase activa</a:t>
            </a:r>
          </a:p>
        </p:txBody>
      </p:sp>
      <p:sp>
        <p:nvSpPr>
          <p:cNvPr id="7" name="Flecha: pentágono 6">
            <a:extLst>
              <a:ext uri="{FF2B5EF4-FFF2-40B4-BE49-F238E27FC236}">
                <a16:creationId xmlns:a16="http://schemas.microsoft.com/office/drawing/2014/main" id="{0720256C-149F-4AEE-BC51-C36B9AB12CA6}"/>
              </a:ext>
            </a:extLst>
          </p:cNvPr>
          <p:cNvSpPr/>
          <p:nvPr/>
        </p:nvSpPr>
        <p:spPr>
          <a:xfrm>
            <a:off x="5151793" y="3031173"/>
            <a:ext cx="6868410" cy="1483673"/>
          </a:xfrm>
          <a:prstGeom prst="homePlate">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Un trabajo lento pero progresivo NO debe ser indicación de cesárea. </a:t>
            </a:r>
          </a:p>
        </p:txBody>
      </p:sp>
      <p:sp>
        <p:nvSpPr>
          <p:cNvPr id="8" name="Flecha: pentágono 7">
            <a:extLst>
              <a:ext uri="{FF2B5EF4-FFF2-40B4-BE49-F238E27FC236}">
                <a16:creationId xmlns:a16="http://schemas.microsoft.com/office/drawing/2014/main" id="{92D9DEEA-6E0C-4C3F-B86F-96ABD818E5B1}"/>
              </a:ext>
            </a:extLst>
          </p:cNvPr>
          <p:cNvSpPr/>
          <p:nvPr/>
        </p:nvSpPr>
        <p:spPr>
          <a:xfrm>
            <a:off x="5151793" y="4732797"/>
            <a:ext cx="6868410" cy="1584259"/>
          </a:xfrm>
          <a:prstGeom prst="homePlate">
            <a:avLst/>
          </a:prstGeom>
          <a:no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Cesárea para detención del primer estadio debe reservarse a &gt;6cm con membranas rotas con 4hrs actividad espontánea, o 6hr oxitocina mala actividad.</a:t>
            </a:r>
          </a:p>
        </p:txBody>
      </p:sp>
    </p:spTree>
    <p:extLst>
      <p:ext uri="{BB962C8B-B14F-4D97-AF65-F5344CB8AC3E}">
        <p14:creationId xmlns:p14="http://schemas.microsoft.com/office/powerpoint/2010/main" val="988665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98444" y="318902"/>
            <a:ext cx="10515600" cy="1325563"/>
          </a:xfrm>
        </p:spPr>
        <p:txBody>
          <a:bodyPr/>
          <a:lstStyle/>
          <a:p>
            <a:r>
              <a:rPr lang="es-CO" dirty="0">
                <a:latin typeface="Montserrat" panose="00000500000000000000" pitchFamily="50" charset="0"/>
              </a:rPr>
              <a:t>PROLONGACIÓN Y DETENCIÓN DE LA SEGUNDA ETAPA</a:t>
            </a:r>
          </a:p>
        </p:txBody>
      </p:sp>
      <p:sp>
        <p:nvSpPr>
          <p:cNvPr id="5" name="Rectángulo: esquinas redondeadas 4">
            <a:extLst>
              <a:ext uri="{FF2B5EF4-FFF2-40B4-BE49-F238E27FC236}">
                <a16:creationId xmlns:a16="http://schemas.microsoft.com/office/drawing/2014/main" id="{53236B83-4D29-4C53-B9E3-0E797EFF1DDD}"/>
              </a:ext>
            </a:extLst>
          </p:cNvPr>
          <p:cNvSpPr/>
          <p:nvPr/>
        </p:nvSpPr>
        <p:spPr>
          <a:xfrm>
            <a:off x="5145823" y="2148109"/>
            <a:ext cx="6845587" cy="3535815"/>
          </a:xfrm>
          <a:prstGeom prst="roundRect">
            <a:avLst/>
          </a:prstGeom>
          <a:solidFill>
            <a:srgbClr val="152B48"/>
          </a:solidFill>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Arial" panose="020B0604020202020204" pitchFamily="34" charset="0"/>
              <a:buChar char="•"/>
            </a:pPr>
            <a:r>
              <a:rPr lang="es-CO" sz="2000" dirty="0">
                <a:solidFill>
                  <a:schemeClr val="bg1"/>
                </a:solidFill>
                <a:latin typeface="Montserrat" panose="02000505000000020004"/>
              </a:rPr>
              <a:t>Los tiempos son controvertidos. </a:t>
            </a:r>
          </a:p>
          <a:p>
            <a:pPr marL="342900" indent="-342900">
              <a:buFont typeface="Arial" panose="020B0604020202020204" pitchFamily="34" charset="0"/>
              <a:buChar char="•"/>
            </a:pPr>
            <a:endParaRPr lang="es-CO" sz="2000" dirty="0">
              <a:solidFill>
                <a:schemeClr val="bg1"/>
              </a:solidFill>
              <a:latin typeface="Montserrat" panose="02000505000000020004"/>
            </a:endParaRPr>
          </a:p>
          <a:p>
            <a:pPr marL="342900" indent="-342900">
              <a:buFont typeface="Arial" panose="020B0604020202020204" pitchFamily="34" charset="0"/>
              <a:buChar char="•"/>
            </a:pPr>
            <a:r>
              <a:rPr lang="es-CO" sz="2000" dirty="0">
                <a:solidFill>
                  <a:schemeClr val="bg1"/>
                </a:solidFill>
                <a:latin typeface="Montserrat" panose="02000505000000020004"/>
              </a:rPr>
              <a:t>Efectos de una segunda etapa prolongada:</a:t>
            </a:r>
          </a:p>
          <a:p>
            <a:pPr marL="800100" lvl="1" indent="-342900" fontAlgn="base">
              <a:lnSpc>
                <a:spcPct val="150000"/>
              </a:lnSpc>
              <a:buFont typeface="Wingdings" pitchFamily="2" charset="2"/>
              <a:buChar char="§"/>
            </a:pPr>
            <a:r>
              <a:rPr lang="es-CO" dirty="0">
                <a:solidFill>
                  <a:schemeClr val="bg1"/>
                </a:solidFill>
                <a:latin typeface="Montserrat" panose="02000505000000020004"/>
              </a:rPr>
              <a:t>Aumenta el riesgo de hemorragia postparto.</a:t>
            </a:r>
          </a:p>
          <a:p>
            <a:pPr marL="800100" lvl="1" indent="-342900" fontAlgn="base">
              <a:lnSpc>
                <a:spcPct val="150000"/>
              </a:lnSpc>
              <a:buFont typeface="Wingdings" pitchFamily="2" charset="2"/>
              <a:buChar char="§"/>
            </a:pPr>
            <a:r>
              <a:rPr lang="es-CO" dirty="0">
                <a:solidFill>
                  <a:schemeClr val="bg1"/>
                </a:solidFill>
                <a:latin typeface="Montserrat" panose="02000505000000020004"/>
              </a:rPr>
              <a:t>Puede empeorar el resultado neonatal.</a:t>
            </a:r>
          </a:p>
          <a:p>
            <a:pPr marL="800100" lvl="1" indent="-342900" fontAlgn="base">
              <a:buFont typeface="Wingdings" pitchFamily="2" charset="2"/>
              <a:buChar char="§"/>
            </a:pPr>
            <a:r>
              <a:rPr lang="es-CO" dirty="0">
                <a:solidFill>
                  <a:schemeClr val="bg1"/>
                </a:solidFill>
                <a:latin typeface="Montserrat" panose="02000505000000020004"/>
              </a:rPr>
              <a:t>Si se realiza cesárea puede haber mayor traumatismo de vasos uterinos</a:t>
            </a:r>
            <a:r>
              <a:rPr lang="es-CO" sz="2400" dirty="0">
                <a:solidFill>
                  <a:schemeClr val="bg1"/>
                </a:solidFill>
                <a:latin typeface="Montserrat" panose="02000505000000020004"/>
              </a:rPr>
              <a:t>.</a:t>
            </a:r>
          </a:p>
          <a:p>
            <a:pPr marL="342900" indent="-342900" fontAlgn="base">
              <a:buFont typeface="Arial" panose="020B0604020202020204" pitchFamily="34" charset="0"/>
              <a:buChar char="•"/>
            </a:pPr>
            <a:endParaRPr lang="es-CO" sz="2400" dirty="0">
              <a:solidFill>
                <a:schemeClr val="bg1"/>
              </a:solidFill>
              <a:latin typeface="Montserrat" panose="02000505000000020004"/>
            </a:endParaRPr>
          </a:p>
          <a:p>
            <a:pPr marL="342900" indent="-342900" fontAlgn="base">
              <a:buFont typeface="Arial" panose="020B0604020202020204" pitchFamily="34" charset="0"/>
              <a:buChar char="•"/>
            </a:pPr>
            <a:r>
              <a:rPr lang="es-CO" sz="2000" dirty="0">
                <a:solidFill>
                  <a:schemeClr val="bg1"/>
                </a:solidFill>
                <a:latin typeface="Montserrat" panose="02000505000000020004"/>
              </a:rPr>
              <a:t>30-50% parto instrumentado.</a:t>
            </a:r>
          </a:p>
        </p:txBody>
      </p:sp>
      <p:pic>
        <p:nvPicPr>
          <p:cNvPr id="6" name="Imagen 5">
            <a:extLst>
              <a:ext uri="{FF2B5EF4-FFF2-40B4-BE49-F238E27FC236}">
                <a16:creationId xmlns:a16="http://schemas.microsoft.com/office/drawing/2014/main" id="{8E282F44-4E12-4593-9D31-912CDFE9288B}"/>
              </a:ext>
            </a:extLst>
          </p:cNvPr>
          <p:cNvPicPr>
            <a:picLocks noChangeAspect="1"/>
          </p:cNvPicPr>
          <p:nvPr/>
        </p:nvPicPr>
        <p:blipFill>
          <a:blip r:embed="rId2"/>
          <a:stretch>
            <a:fillRect/>
          </a:stretch>
        </p:blipFill>
        <p:spPr>
          <a:xfrm>
            <a:off x="1229195" y="1644465"/>
            <a:ext cx="2862358" cy="2271552"/>
          </a:xfrm>
          <a:prstGeom prst="rect">
            <a:avLst/>
          </a:prstGeom>
        </p:spPr>
      </p:pic>
    </p:spTree>
    <p:extLst>
      <p:ext uri="{BB962C8B-B14F-4D97-AF65-F5344CB8AC3E}">
        <p14:creationId xmlns:p14="http://schemas.microsoft.com/office/powerpoint/2010/main" val="34820104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26012" y="202187"/>
            <a:ext cx="10515600" cy="1325563"/>
          </a:xfrm>
        </p:spPr>
        <p:txBody>
          <a:bodyPr/>
          <a:lstStyle/>
          <a:p>
            <a:r>
              <a:rPr lang="es-CO" dirty="0">
                <a:latin typeface="Montserrat" panose="00000500000000000000" pitchFamily="50" charset="0"/>
              </a:rPr>
              <a:t>PROLONGACIÓN Y DETENCIÓN DE LA SEGUNDA ETAPA</a:t>
            </a:r>
          </a:p>
        </p:txBody>
      </p:sp>
      <p:graphicFrame>
        <p:nvGraphicFramePr>
          <p:cNvPr id="5" name="Diagrama 4">
            <a:extLst>
              <a:ext uri="{FF2B5EF4-FFF2-40B4-BE49-F238E27FC236}">
                <a16:creationId xmlns:a16="http://schemas.microsoft.com/office/drawing/2014/main" id="{2B218A57-FFFB-4A95-9E21-4DA611D165FD}"/>
              </a:ext>
            </a:extLst>
          </p:cNvPr>
          <p:cNvGraphicFramePr/>
          <p:nvPr>
            <p:extLst>
              <p:ext uri="{D42A27DB-BD31-4B8C-83A1-F6EECF244321}">
                <p14:modId xmlns:p14="http://schemas.microsoft.com/office/powerpoint/2010/main" val="1128042349"/>
              </p:ext>
            </p:extLst>
          </p:nvPr>
        </p:nvGraphicFramePr>
        <p:xfrm>
          <a:off x="6077739" y="1690688"/>
          <a:ext cx="5791452" cy="5849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echa: pentágono 6">
            <a:extLst>
              <a:ext uri="{FF2B5EF4-FFF2-40B4-BE49-F238E27FC236}">
                <a16:creationId xmlns:a16="http://schemas.microsoft.com/office/drawing/2014/main" id="{5E12B83F-F9D1-41E8-998B-64C5ED4763DC}"/>
              </a:ext>
            </a:extLst>
          </p:cNvPr>
          <p:cNvSpPr/>
          <p:nvPr/>
        </p:nvSpPr>
        <p:spPr>
          <a:xfrm>
            <a:off x="838200" y="2121570"/>
            <a:ext cx="5045612" cy="1325564"/>
          </a:xfrm>
          <a:prstGeom prst="homePlate">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a:solidFill>
                  <a:schemeClr val="bg1"/>
                </a:solidFill>
                <a:latin typeface="Montserrat" pitchFamily="2" charset="77"/>
              </a:rPr>
              <a:t>Un tiempo absoluto máximo de expulsivo para llevar a cesárea </a:t>
            </a:r>
            <a:r>
              <a:rPr lang="es-CO" sz="2000" b="1" dirty="0">
                <a:solidFill>
                  <a:schemeClr val="bg1"/>
                </a:solidFill>
                <a:latin typeface="Montserrat" pitchFamily="2" charset="77"/>
              </a:rPr>
              <a:t>no ha sido identificado. </a:t>
            </a:r>
          </a:p>
        </p:txBody>
      </p:sp>
    </p:spTree>
    <p:extLst>
      <p:ext uri="{BB962C8B-B14F-4D97-AF65-F5344CB8AC3E}">
        <p14:creationId xmlns:p14="http://schemas.microsoft.com/office/powerpoint/2010/main" val="453987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p:txBody>
          <a:bodyPr/>
          <a:lstStyle/>
          <a:p>
            <a:r>
              <a:rPr lang="es-CO" dirty="0">
                <a:latin typeface="Montserrat" panose="00000500000000000000" pitchFamily="50" charset="0"/>
              </a:rPr>
              <a:t>PROLONGACIÓN Y DETENCIÓN DE LA SEGUNDA ETAPA</a:t>
            </a:r>
          </a:p>
        </p:txBody>
      </p:sp>
      <p:sp>
        <p:nvSpPr>
          <p:cNvPr id="5" name="Rectángulo: esquinas redondeadas 4">
            <a:extLst>
              <a:ext uri="{FF2B5EF4-FFF2-40B4-BE49-F238E27FC236}">
                <a16:creationId xmlns:a16="http://schemas.microsoft.com/office/drawing/2014/main" id="{53236B83-4D29-4C53-B9E3-0E797EFF1DDD}"/>
              </a:ext>
            </a:extLst>
          </p:cNvPr>
          <p:cNvSpPr/>
          <p:nvPr/>
        </p:nvSpPr>
        <p:spPr>
          <a:xfrm>
            <a:off x="5082478" y="2279198"/>
            <a:ext cx="6684145" cy="3532034"/>
          </a:xfrm>
          <a:prstGeom prst="roundRect">
            <a:avLst/>
          </a:prstGeom>
          <a:solidFill>
            <a:srgbClr val="152B48"/>
          </a:solidFill>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Arial" panose="020B0604020202020204" pitchFamily="34" charset="0"/>
              <a:buChar char="•"/>
            </a:pPr>
            <a:r>
              <a:rPr lang="es-CO" sz="2400" dirty="0">
                <a:solidFill>
                  <a:schemeClr val="bg1"/>
                </a:solidFill>
                <a:latin typeface="Montserrat" panose="00000500000000000000" pitchFamily="50" charset="0"/>
              </a:rPr>
              <a:t>Aumentar dosis de oxitocina si contracción cada &gt;3 mins. </a:t>
            </a:r>
          </a:p>
          <a:p>
            <a:pPr marL="342900" indent="-342900">
              <a:buFont typeface="Arial" panose="020B0604020202020204" pitchFamily="34" charset="0"/>
              <a:buChar char="•"/>
            </a:pPr>
            <a:endParaRPr lang="es-CO" sz="2400" dirty="0">
              <a:solidFill>
                <a:schemeClr val="bg1"/>
              </a:solidFill>
              <a:latin typeface="Montserrat" panose="00000500000000000000" pitchFamily="50" charset="0"/>
            </a:endParaRPr>
          </a:p>
          <a:p>
            <a:pPr marL="342900" indent="-342900">
              <a:buFont typeface="Arial" panose="020B0604020202020204" pitchFamily="34" charset="0"/>
              <a:buChar char="•"/>
            </a:pPr>
            <a:r>
              <a:rPr lang="es-CO" sz="2400" dirty="0">
                <a:solidFill>
                  <a:schemeClr val="bg1"/>
                </a:solidFill>
                <a:latin typeface="Montserrat" panose="00000500000000000000" pitchFamily="50" charset="0"/>
              </a:rPr>
              <a:t>Si no hay progreso, parto instrumentado o quirúrgico.</a:t>
            </a:r>
          </a:p>
          <a:p>
            <a:pPr marL="342900" indent="-342900">
              <a:buFont typeface="Arial" panose="020B0604020202020204" pitchFamily="34" charset="0"/>
              <a:buChar char="•"/>
            </a:pPr>
            <a:endParaRPr lang="es-CO" sz="2400" dirty="0">
              <a:solidFill>
                <a:schemeClr val="bg1"/>
              </a:solidFill>
              <a:latin typeface="Montserrat" panose="00000500000000000000" pitchFamily="50" charset="0"/>
            </a:endParaRPr>
          </a:p>
          <a:p>
            <a:pPr marL="342900" indent="-342900">
              <a:buFont typeface="Arial" panose="020B0604020202020204" pitchFamily="34" charset="0"/>
              <a:buChar char="•"/>
            </a:pPr>
            <a:r>
              <a:rPr lang="es-CO" sz="2400" dirty="0">
                <a:solidFill>
                  <a:schemeClr val="bg1"/>
                </a:solidFill>
                <a:latin typeface="Montserrat" panose="00000500000000000000" pitchFamily="50" charset="0"/>
              </a:rPr>
              <a:t>Si hay descenso, así sea lento, se puede esperar siempre y cuando se garantice el bienestar fetal.</a:t>
            </a:r>
          </a:p>
        </p:txBody>
      </p:sp>
      <p:pic>
        <p:nvPicPr>
          <p:cNvPr id="6" name="Picture 2" descr="Resultado de imagen para oxitocina"/>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436147" y="1865852"/>
            <a:ext cx="2972857" cy="156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312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5567" y="189151"/>
            <a:ext cx="10515600" cy="1325563"/>
          </a:xfrm>
        </p:spPr>
        <p:txBody>
          <a:bodyPr/>
          <a:lstStyle/>
          <a:p>
            <a:r>
              <a:rPr lang="es-CO" dirty="0">
                <a:latin typeface="Montserrat" panose="00000500000000000000" pitchFamily="50" charset="0"/>
              </a:rPr>
              <a:t>PROLONGACIÓN Y DETENCIÓN DE LA SEGUNDA ETAPA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68436" y="1382392"/>
            <a:ext cx="10667997" cy="2390618"/>
          </a:xfrm>
        </p:spPr>
        <p:txBody>
          <a:bodyPr>
            <a:noAutofit/>
          </a:bodyPr>
          <a:lstStyle/>
          <a:p>
            <a:pPr>
              <a:lnSpc>
                <a:spcPct val="110000"/>
              </a:lnSpc>
            </a:pPr>
            <a:endParaRPr lang="es-CO" sz="1800" dirty="0">
              <a:latin typeface="Montserrat" panose="00000500000000000000" pitchFamily="50" charset="0"/>
            </a:endParaRPr>
          </a:p>
          <a:p>
            <a:pPr>
              <a:lnSpc>
                <a:spcPct val="110000"/>
              </a:lnSpc>
            </a:pPr>
            <a:r>
              <a:rPr lang="es-CO" sz="1800" dirty="0">
                <a:latin typeface="Montserrat" panose="00000500000000000000" pitchFamily="50" charset="0"/>
              </a:rPr>
              <a:t>Occipito posterior y occipito transverso se asocian con más cesáreas y complicaciones neonatales. </a:t>
            </a:r>
          </a:p>
          <a:p>
            <a:pPr>
              <a:lnSpc>
                <a:spcPct val="110000"/>
              </a:lnSpc>
            </a:pPr>
            <a:endParaRPr lang="es-CO" sz="1800" dirty="0">
              <a:latin typeface="Montserrat" panose="00000500000000000000" pitchFamily="50" charset="0"/>
            </a:endParaRPr>
          </a:p>
          <a:p>
            <a:pPr>
              <a:lnSpc>
                <a:spcPct val="110000"/>
              </a:lnSpc>
            </a:pPr>
            <a:r>
              <a:rPr lang="es-CO" sz="1800" dirty="0">
                <a:latin typeface="Montserrat" panose="00000500000000000000" pitchFamily="50" charset="0"/>
              </a:rPr>
              <a:t>Rotación manual ha sido seguro, disminuye cesáreas y ampliamente aprobado por SOGC (Canadá).</a:t>
            </a:r>
            <a:br>
              <a:rPr lang="es-CO" sz="1800" dirty="0">
                <a:latin typeface="Montserrat" panose="00000500000000000000" pitchFamily="50" charset="0"/>
              </a:rPr>
            </a:br>
            <a:endParaRPr lang="es-CO" sz="1800" dirty="0">
              <a:latin typeface="Montserrat" panose="00000500000000000000" pitchFamily="50" charset="0"/>
            </a:endParaRPr>
          </a:p>
          <a:p>
            <a:pPr marL="0" indent="0">
              <a:lnSpc>
                <a:spcPct val="110000"/>
              </a:lnSpc>
              <a:buNone/>
            </a:pPr>
            <a:endParaRPr lang="es-CO" sz="1800" dirty="0">
              <a:latin typeface="Montserrat" panose="00000500000000000000" pitchFamily="50" charset="0"/>
            </a:endParaRPr>
          </a:p>
        </p:txBody>
      </p:sp>
    </p:spTree>
    <p:extLst>
      <p:ext uri="{BB962C8B-B14F-4D97-AF65-F5344CB8AC3E}">
        <p14:creationId xmlns:p14="http://schemas.microsoft.com/office/powerpoint/2010/main" val="2032464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05691" y="151855"/>
            <a:ext cx="10515600" cy="1325563"/>
          </a:xfrm>
        </p:spPr>
        <p:txBody>
          <a:bodyPr/>
          <a:lstStyle/>
          <a:p>
            <a:r>
              <a:rPr lang="es-CO" dirty="0">
                <a:latin typeface="Montserrat" panose="00000500000000000000" pitchFamily="50" charset="0"/>
              </a:rPr>
              <a:t>PROLONGACIÓN Y DETENCIÓN DE LA SEGUNDA ETAPA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normAutofit/>
          </a:bodyPr>
          <a:lstStyle/>
          <a:p>
            <a:pPr algn="just"/>
            <a:r>
              <a:rPr lang="es-CO" sz="1800" dirty="0">
                <a:latin typeface="Montserrat" panose="00000500000000000000" pitchFamily="50" charset="0"/>
              </a:rPr>
              <a:t>Cesárea: estación fetal alta, peso fetal estimado &gt;4000 grs, corioamnionitis y desaceleraciones.</a:t>
            </a:r>
          </a:p>
          <a:p>
            <a:pPr algn="just"/>
            <a:endParaRPr lang="es-CO" sz="1800" dirty="0">
              <a:latin typeface="Montserrat" panose="00000500000000000000" pitchFamily="50" charset="0"/>
            </a:endParaRPr>
          </a:p>
          <a:p>
            <a:pPr algn="just"/>
            <a:r>
              <a:rPr lang="es-CO" sz="1800" dirty="0">
                <a:latin typeface="Montserrat" panose="00000500000000000000" pitchFamily="50" charset="0"/>
              </a:rPr>
              <a:t>No hay maniobras que prevengan una prolongación de la segunda etapa del trabajo de parto.</a:t>
            </a:r>
          </a:p>
          <a:p>
            <a:pPr algn="just"/>
            <a:endParaRPr lang="es-CO" sz="1800" dirty="0">
              <a:latin typeface="Montserrat" panose="00000500000000000000" pitchFamily="50" charset="0"/>
            </a:endParaRPr>
          </a:p>
        </p:txBody>
      </p:sp>
      <p:pic>
        <p:nvPicPr>
          <p:cNvPr id="5" name="Imagen 4"/>
          <p:cNvPicPr>
            <a:picLocks noChangeAspect="1"/>
          </p:cNvPicPr>
          <p:nvPr/>
        </p:nvPicPr>
        <p:blipFill>
          <a:blip r:embed="rId2"/>
          <a:stretch>
            <a:fillRect/>
          </a:stretch>
        </p:blipFill>
        <p:spPr>
          <a:xfrm>
            <a:off x="6096000" y="3429000"/>
            <a:ext cx="5113313" cy="3186818"/>
          </a:xfrm>
          <a:prstGeom prst="rect">
            <a:avLst/>
          </a:prstGeom>
        </p:spPr>
      </p:pic>
    </p:spTree>
    <p:extLst>
      <p:ext uri="{BB962C8B-B14F-4D97-AF65-F5344CB8AC3E}">
        <p14:creationId xmlns:p14="http://schemas.microsoft.com/office/powerpoint/2010/main" val="347178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echa: pentágono 3">
            <a:extLst>
              <a:ext uri="{FF2B5EF4-FFF2-40B4-BE49-F238E27FC236}">
                <a16:creationId xmlns:a16="http://schemas.microsoft.com/office/drawing/2014/main" id="{51BE2AE0-1707-498B-9651-5CD2513C86EA}"/>
              </a:ext>
            </a:extLst>
          </p:cNvPr>
          <p:cNvSpPr/>
          <p:nvPr/>
        </p:nvSpPr>
        <p:spPr>
          <a:xfrm>
            <a:off x="838200" y="299210"/>
            <a:ext cx="10257183" cy="1219200"/>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Un tiempo absoluto de máximo expulsivo para llevar a cesárea </a:t>
            </a:r>
            <a:r>
              <a:rPr lang="es-CO" sz="2000" b="1" dirty="0">
                <a:solidFill>
                  <a:srgbClr val="152B48"/>
                </a:solidFill>
                <a:latin typeface="Montserrat" pitchFamily="2" charset="77"/>
              </a:rPr>
              <a:t>no ha sido identificado.</a:t>
            </a:r>
          </a:p>
        </p:txBody>
      </p:sp>
      <p:sp>
        <p:nvSpPr>
          <p:cNvPr id="6" name="Flecha: pentágono 5">
            <a:extLst>
              <a:ext uri="{FF2B5EF4-FFF2-40B4-BE49-F238E27FC236}">
                <a16:creationId xmlns:a16="http://schemas.microsoft.com/office/drawing/2014/main" id="{A3A058BD-F00E-4B64-9C6C-AF8B3C3CAAB4}"/>
              </a:ext>
            </a:extLst>
          </p:cNvPr>
          <p:cNvSpPr/>
          <p:nvPr/>
        </p:nvSpPr>
        <p:spPr>
          <a:xfrm>
            <a:off x="838199" y="1914305"/>
            <a:ext cx="10257183" cy="1219200"/>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Si la condición materna y fetal lo permite: segundo estadío </a:t>
            </a:r>
            <a:r>
              <a:rPr lang="es-CO" sz="2000" b="1" dirty="0">
                <a:solidFill>
                  <a:srgbClr val="152B48"/>
                </a:solidFill>
                <a:latin typeface="Montserrat" pitchFamily="2" charset="77"/>
              </a:rPr>
              <a:t>2 hrs en  multíparas </a:t>
            </a:r>
            <a:r>
              <a:rPr lang="es-CO" sz="2000" dirty="0">
                <a:solidFill>
                  <a:srgbClr val="152B48"/>
                </a:solidFill>
                <a:latin typeface="Montserrat" pitchFamily="2" charset="77"/>
              </a:rPr>
              <a:t>o </a:t>
            </a:r>
            <a:r>
              <a:rPr lang="es-CO" sz="2000" b="1" dirty="0">
                <a:solidFill>
                  <a:srgbClr val="152B48"/>
                </a:solidFill>
                <a:latin typeface="Montserrat" pitchFamily="2" charset="77"/>
              </a:rPr>
              <a:t>3 hrs en nulíparas</a:t>
            </a:r>
            <a:r>
              <a:rPr lang="es-CO" sz="2000" dirty="0">
                <a:solidFill>
                  <a:srgbClr val="152B48"/>
                </a:solidFill>
                <a:latin typeface="Montserrat" pitchFamily="2" charset="77"/>
              </a:rPr>
              <a:t>. Puede permitirse más tiempo en base a condición clínica </a:t>
            </a:r>
            <a:r>
              <a:rPr lang="es-CO" sz="2000" b="1" dirty="0">
                <a:solidFill>
                  <a:srgbClr val="152B48"/>
                </a:solidFill>
                <a:latin typeface="Montserrat" pitchFamily="2" charset="77"/>
              </a:rPr>
              <a:t>1 hora epidural.</a:t>
            </a:r>
          </a:p>
        </p:txBody>
      </p:sp>
      <p:sp>
        <p:nvSpPr>
          <p:cNvPr id="7" name="Flecha: pentágono 6">
            <a:extLst>
              <a:ext uri="{FF2B5EF4-FFF2-40B4-BE49-F238E27FC236}">
                <a16:creationId xmlns:a16="http://schemas.microsoft.com/office/drawing/2014/main" id="{0720256C-149F-4AEE-BC51-C36B9AB12CA6}"/>
              </a:ext>
            </a:extLst>
          </p:cNvPr>
          <p:cNvSpPr/>
          <p:nvPr/>
        </p:nvSpPr>
        <p:spPr>
          <a:xfrm>
            <a:off x="4852530" y="3613632"/>
            <a:ext cx="7117794" cy="1219200"/>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Entrenamiento y capacitación continua en uso de fórceps y </a:t>
            </a:r>
            <a:r>
              <a:rPr lang="es-CO" sz="2000" dirty="0" err="1">
                <a:solidFill>
                  <a:srgbClr val="152B48"/>
                </a:solidFill>
                <a:latin typeface="Montserrat" pitchFamily="2" charset="77"/>
              </a:rPr>
              <a:t>vacuum</a:t>
            </a:r>
            <a:r>
              <a:rPr lang="es-CO" sz="2000" dirty="0">
                <a:solidFill>
                  <a:srgbClr val="152B48"/>
                </a:solidFill>
                <a:latin typeface="Montserrat" pitchFamily="2" charset="77"/>
              </a:rPr>
              <a:t> debe ser estimulado.</a:t>
            </a:r>
          </a:p>
        </p:txBody>
      </p:sp>
      <p:sp>
        <p:nvSpPr>
          <p:cNvPr id="8" name="Flecha: pentágono 7">
            <a:extLst>
              <a:ext uri="{FF2B5EF4-FFF2-40B4-BE49-F238E27FC236}">
                <a16:creationId xmlns:a16="http://schemas.microsoft.com/office/drawing/2014/main" id="{92D9DEEA-6E0C-4C3F-B86F-96ABD818E5B1}"/>
              </a:ext>
            </a:extLst>
          </p:cNvPr>
          <p:cNvSpPr/>
          <p:nvPr/>
        </p:nvSpPr>
        <p:spPr>
          <a:xfrm>
            <a:off x="4885777" y="5472337"/>
            <a:ext cx="6918294" cy="1219200"/>
          </a:xfrm>
          <a:prstGeom prst="homePlat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dirty="0">
                <a:solidFill>
                  <a:srgbClr val="152B48"/>
                </a:solidFill>
                <a:latin typeface="Montserrat" pitchFamily="2" charset="77"/>
              </a:rPr>
              <a:t>Cesárea: estación fetal alta, peso fetal estimado &gt;4000 grs, corioamnionitis y desaceleraciones.</a:t>
            </a:r>
          </a:p>
        </p:txBody>
      </p:sp>
    </p:spTree>
    <p:extLst>
      <p:ext uri="{BB962C8B-B14F-4D97-AF65-F5344CB8AC3E}">
        <p14:creationId xmlns:p14="http://schemas.microsoft.com/office/powerpoint/2010/main" val="3981509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524000" y="180076"/>
            <a:ext cx="9144000" cy="2387600"/>
          </a:xfrm>
        </p:spPr>
        <p:txBody>
          <a:bodyPr/>
          <a:lstStyle/>
          <a:p>
            <a:r>
              <a:rPr lang="es-CO" dirty="0">
                <a:latin typeface="Montserrat black"/>
              </a:rPr>
              <a:t>¡GRACIAS!</a:t>
            </a:r>
          </a:p>
        </p:txBody>
      </p:sp>
      <p:sp>
        <p:nvSpPr>
          <p:cNvPr id="6" name="Subtítulo 5"/>
          <p:cNvSpPr>
            <a:spLocks noGrp="1"/>
          </p:cNvSpPr>
          <p:nvPr>
            <p:ph type="subTitle" idx="1"/>
          </p:nvPr>
        </p:nvSpPr>
        <p:spPr>
          <a:xfrm>
            <a:off x="2781300" y="2792775"/>
            <a:ext cx="6629400" cy="1655762"/>
          </a:xfrm>
        </p:spPr>
        <p:txBody>
          <a:bodyPr/>
          <a:lstStyle/>
          <a:p>
            <a:r>
              <a:rPr lang="es-CO" dirty="0">
                <a:latin typeface="Montserrat black"/>
              </a:rPr>
              <a:t>juliangph@gmail.com</a:t>
            </a:r>
          </a:p>
        </p:txBody>
      </p:sp>
    </p:spTree>
    <p:extLst>
      <p:ext uri="{BB962C8B-B14F-4D97-AF65-F5344CB8AC3E}">
        <p14:creationId xmlns:p14="http://schemas.microsoft.com/office/powerpoint/2010/main" val="34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6172" y="117872"/>
            <a:ext cx="10515600" cy="1325563"/>
          </a:xfrm>
        </p:spPr>
        <p:txBody>
          <a:bodyPr/>
          <a:lstStyle/>
          <a:p>
            <a:r>
              <a:rPr lang="es-CO" dirty="0">
                <a:latin typeface="Montserrat" panose="00000500000000000000" pitchFamily="50" charset="0"/>
              </a:rPr>
              <a:t>ADMISIÓN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77217" y="1523163"/>
            <a:ext cx="10667997" cy="2090392"/>
          </a:xfrm>
        </p:spPr>
        <p:txBody>
          <a:bodyPr/>
          <a:lstStyle/>
          <a:p>
            <a:r>
              <a:rPr lang="es-CO" dirty="0">
                <a:latin typeface="Montserrat" panose="00000500000000000000" pitchFamily="50" charset="0"/>
              </a:rPr>
              <a:t>Dinámica uterina regular, borramiento cervical &gt;50% y dilatación &gt;3-4 cms.</a:t>
            </a:r>
          </a:p>
          <a:p>
            <a:endParaRPr lang="es-CO" dirty="0">
              <a:latin typeface="Montserrat" panose="00000500000000000000" pitchFamily="50" charset="0"/>
            </a:endParaRPr>
          </a:p>
          <a:p>
            <a:r>
              <a:rPr lang="es-CO" dirty="0">
                <a:latin typeface="Montserrat" panose="00000500000000000000" pitchFamily="50" charset="0"/>
              </a:rPr>
              <a:t>Mínimo 2 hrs de observación con nueva exploración antes de dar alta.</a:t>
            </a:r>
          </a:p>
        </p:txBody>
      </p:sp>
      <p:pic>
        <p:nvPicPr>
          <p:cNvPr id="2050" name="Picture 2" descr="Embarazo y coronavirus | Información actualizada y fiab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6976" y="3613555"/>
            <a:ext cx="3801019" cy="2413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8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94008" y="158646"/>
            <a:ext cx="11482953" cy="1325563"/>
          </a:xfrm>
        </p:spPr>
        <p:txBody>
          <a:bodyPr>
            <a:normAutofit/>
          </a:bodyPr>
          <a:lstStyle/>
          <a:p>
            <a:r>
              <a:rPr lang="es-CO" sz="4000" dirty="0">
                <a:latin typeface="Montserrat" panose="00000500000000000000" pitchFamily="50" charset="0"/>
              </a:rPr>
              <a:t>INDUCCIÓN DEL TRABAJO DE PARTO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595446"/>
            <a:ext cx="10667997" cy="2090392"/>
          </a:xfrm>
        </p:spPr>
        <p:txBody>
          <a:bodyPr/>
          <a:lstStyle/>
          <a:p>
            <a:pPr marL="0" indent="0">
              <a:lnSpc>
                <a:spcPct val="100000"/>
              </a:lnSpc>
              <a:buNone/>
            </a:pPr>
            <a:r>
              <a:rPr lang="es-CO" dirty="0">
                <a:latin typeface="Montserrat" panose="00000500000000000000" pitchFamily="50" charset="0"/>
              </a:rPr>
              <a:t>Instituciones deben definir políticas sobre inducción y definir:</a:t>
            </a:r>
            <a:br>
              <a:rPr lang="es-CO" dirty="0">
                <a:latin typeface="Montserrat" panose="00000500000000000000" pitchFamily="50" charset="0"/>
              </a:rPr>
            </a:br>
            <a:endParaRPr lang="es-CO" dirty="0">
              <a:latin typeface="Montserrat" panose="00000500000000000000" pitchFamily="50" charset="0"/>
            </a:endParaRPr>
          </a:p>
          <a:p>
            <a:pPr lvl="1">
              <a:lnSpc>
                <a:spcPct val="100000"/>
              </a:lnSpc>
            </a:pPr>
            <a:r>
              <a:rPr lang="es-CO" sz="1800" dirty="0">
                <a:latin typeface="Montserrat" panose="00000500000000000000" pitchFamily="50" charset="0"/>
              </a:rPr>
              <a:t>Cérvix favorable.</a:t>
            </a:r>
          </a:p>
          <a:p>
            <a:pPr lvl="1">
              <a:lnSpc>
                <a:spcPct val="100000"/>
              </a:lnSpc>
            </a:pPr>
            <a:r>
              <a:rPr lang="es-CO" sz="1800" dirty="0">
                <a:latin typeface="Montserrat" panose="00000500000000000000" pitchFamily="50" charset="0"/>
              </a:rPr>
              <a:t>Opciones para madurar cuello.</a:t>
            </a:r>
          </a:p>
          <a:p>
            <a:pPr lvl="1">
              <a:lnSpc>
                <a:spcPct val="100000"/>
              </a:lnSpc>
            </a:pPr>
            <a:r>
              <a:rPr lang="es-CO" sz="1800" dirty="0">
                <a:latin typeface="Montserrat" panose="00000500000000000000" pitchFamily="50" charset="0"/>
              </a:rPr>
              <a:t>Protocolos de oxitocina.</a:t>
            </a:r>
          </a:p>
          <a:p>
            <a:pPr lvl="1">
              <a:lnSpc>
                <a:spcPct val="100000"/>
              </a:lnSpc>
            </a:pPr>
            <a:r>
              <a:rPr lang="es-CO" sz="1800" dirty="0">
                <a:latin typeface="Montserrat" panose="00000500000000000000" pitchFamily="50" charset="0"/>
              </a:rPr>
              <a:t>Criterios inducción fallida. </a:t>
            </a:r>
          </a:p>
        </p:txBody>
      </p:sp>
      <p:pic>
        <p:nvPicPr>
          <p:cNvPr id="5" name="Imagen 4">
            <a:extLst>
              <a:ext uri="{FF2B5EF4-FFF2-40B4-BE49-F238E27FC236}">
                <a16:creationId xmlns:a16="http://schemas.microsoft.com/office/drawing/2014/main" id="{5A7E476C-3E7D-4955-BC47-A048AF498625}"/>
              </a:ext>
            </a:extLst>
          </p:cNvPr>
          <p:cNvPicPr>
            <a:picLocks noChangeAspect="1"/>
          </p:cNvPicPr>
          <p:nvPr/>
        </p:nvPicPr>
        <p:blipFill>
          <a:blip r:embed="rId2"/>
          <a:stretch>
            <a:fillRect/>
          </a:stretch>
        </p:blipFill>
        <p:spPr>
          <a:xfrm>
            <a:off x="5803133" y="3908311"/>
            <a:ext cx="5348766" cy="1792800"/>
          </a:xfrm>
          <a:prstGeom prst="rect">
            <a:avLst/>
          </a:prstGeom>
        </p:spPr>
      </p:pic>
    </p:spTree>
    <p:extLst>
      <p:ext uri="{BB962C8B-B14F-4D97-AF65-F5344CB8AC3E}">
        <p14:creationId xmlns:p14="http://schemas.microsoft.com/office/powerpoint/2010/main" val="56458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230" y="161167"/>
            <a:ext cx="10515600" cy="1325563"/>
          </a:xfrm>
        </p:spPr>
        <p:txBody>
          <a:bodyPr>
            <a:normAutofit/>
          </a:bodyPr>
          <a:lstStyle/>
          <a:p>
            <a:r>
              <a:rPr lang="es-CO" sz="4000" dirty="0">
                <a:latin typeface="Montserrat" panose="00000500000000000000" pitchFamily="50" charset="0"/>
              </a:rPr>
              <a:t>INDICACIONES DE PRIMERA CESÁREA</a:t>
            </a:r>
          </a:p>
        </p:txBody>
      </p:sp>
      <p:pic>
        <p:nvPicPr>
          <p:cNvPr id="5" name="Imagen 4">
            <a:extLst>
              <a:ext uri="{FF2B5EF4-FFF2-40B4-BE49-F238E27FC236}">
                <a16:creationId xmlns:a16="http://schemas.microsoft.com/office/drawing/2014/main" id="{6DA3D63E-7FAB-4A9C-80C0-8BB46BF7942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669654" y="2061274"/>
            <a:ext cx="7374734" cy="3840488"/>
          </a:xfrm>
          <a:prstGeom prst="rect">
            <a:avLst/>
          </a:prstGeom>
        </p:spPr>
      </p:pic>
    </p:spTree>
    <p:extLst>
      <p:ext uri="{BB962C8B-B14F-4D97-AF65-F5344CB8AC3E}">
        <p14:creationId xmlns:p14="http://schemas.microsoft.com/office/powerpoint/2010/main" val="179082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66241" y="117648"/>
            <a:ext cx="10515600" cy="1325563"/>
          </a:xfrm>
        </p:spPr>
        <p:txBody>
          <a:bodyPr/>
          <a:lstStyle/>
          <a:p>
            <a:r>
              <a:rPr lang="es-CO" dirty="0">
                <a:latin typeface="Montserrat" panose="00000500000000000000" pitchFamily="50" charset="0"/>
              </a:rPr>
              <a:t>“CÉRVIX FAVORABLE”</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486358"/>
            <a:ext cx="6684145" cy="2413346"/>
          </a:xfrm>
        </p:spPr>
        <p:txBody>
          <a:bodyPr/>
          <a:lstStyle/>
          <a:p>
            <a:endParaRPr lang="es-CO" dirty="0">
              <a:latin typeface="Montserrat black"/>
            </a:endParaRPr>
          </a:p>
        </p:txBody>
      </p:sp>
      <p:pic>
        <p:nvPicPr>
          <p:cNvPr id="5" name="Imagen 4">
            <a:extLst>
              <a:ext uri="{FF2B5EF4-FFF2-40B4-BE49-F238E27FC236}">
                <a16:creationId xmlns:a16="http://schemas.microsoft.com/office/drawing/2014/main" id="{D721B43A-2A5E-4549-B1D2-AAA7B33FE6EA}"/>
              </a:ext>
            </a:extLst>
          </p:cNvPr>
          <p:cNvPicPr>
            <a:picLocks noChangeAspect="1"/>
          </p:cNvPicPr>
          <p:nvPr/>
        </p:nvPicPr>
        <p:blipFill>
          <a:blip r:embed="rId3"/>
          <a:stretch>
            <a:fillRect/>
          </a:stretch>
        </p:blipFill>
        <p:spPr>
          <a:xfrm>
            <a:off x="4709686" y="2582314"/>
            <a:ext cx="7482314" cy="3700681"/>
          </a:xfrm>
          <a:prstGeom prst="rect">
            <a:avLst/>
          </a:prstGeom>
        </p:spPr>
      </p:pic>
      <p:sp>
        <p:nvSpPr>
          <p:cNvPr id="6" name="CuadroTexto 5"/>
          <p:cNvSpPr txBox="1"/>
          <p:nvPr/>
        </p:nvSpPr>
        <p:spPr>
          <a:xfrm>
            <a:off x="6901249" y="1354225"/>
            <a:ext cx="3099187" cy="1200329"/>
          </a:xfrm>
          <a:prstGeom prst="rect">
            <a:avLst/>
          </a:prstGeom>
          <a:solidFill>
            <a:srgbClr val="152B48"/>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s-CO" sz="3200" b="1" dirty="0">
                <a:ln w="22225">
                  <a:solidFill>
                    <a:srgbClr val="00AAA7"/>
                  </a:solidFill>
                  <a:prstDash val="solid"/>
                </a:ln>
                <a:solidFill>
                  <a:schemeClr val="bg1"/>
                </a:solidFill>
                <a:latin typeface="Montserrat Black"/>
              </a:rPr>
              <a:t>≥6  </a:t>
            </a:r>
          </a:p>
          <a:p>
            <a:pPr algn="ctr"/>
            <a:r>
              <a:rPr lang="es-CO" sz="2000" b="1" dirty="0">
                <a:ln w="22225">
                  <a:solidFill>
                    <a:srgbClr val="00AAA7"/>
                  </a:solidFill>
                  <a:prstDash val="solid"/>
                </a:ln>
                <a:solidFill>
                  <a:schemeClr val="bg1"/>
                </a:solidFill>
                <a:latin typeface="Montserrat Black"/>
              </a:rPr>
              <a:t>CLINIC DE BARCELONA</a:t>
            </a:r>
          </a:p>
        </p:txBody>
      </p:sp>
    </p:spTree>
    <p:extLst>
      <p:ext uri="{BB962C8B-B14F-4D97-AF65-F5344CB8AC3E}">
        <p14:creationId xmlns:p14="http://schemas.microsoft.com/office/powerpoint/2010/main" val="28496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05443" y="205776"/>
            <a:ext cx="10515600" cy="1325563"/>
          </a:xfrm>
        </p:spPr>
        <p:txBody>
          <a:bodyPr>
            <a:normAutofit/>
          </a:bodyPr>
          <a:lstStyle/>
          <a:p>
            <a:r>
              <a:rPr lang="es-CO" sz="3600" dirty="0">
                <a:latin typeface="Montserrat" panose="00000500000000000000" pitchFamily="50" charset="0"/>
              </a:rPr>
              <a:t>ALTERACIONES DEL TRABAJO DE PARTO </a:t>
            </a:r>
          </a:p>
        </p:txBody>
      </p:sp>
      <p:pic>
        <p:nvPicPr>
          <p:cNvPr id="5" name="Imagen 4"/>
          <p:cNvPicPr>
            <a:picLocks noChangeAspect="1"/>
          </p:cNvPicPr>
          <p:nvPr/>
        </p:nvPicPr>
        <p:blipFill>
          <a:blip r:embed="rId3"/>
          <a:stretch>
            <a:fillRect/>
          </a:stretch>
        </p:blipFill>
        <p:spPr>
          <a:xfrm>
            <a:off x="7121264" y="2533259"/>
            <a:ext cx="3722370" cy="3608087"/>
          </a:xfrm>
          <a:prstGeom prst="rect">
            <a:avLst/>
          </a:prstGeom>
        </p:spPr>
      </p:pic>
      <p:sp>
        <p:nvSpPr>
          <p:cNvPr id="6" name="Marcador de contenido 2">
            <a:extLst>
              <a:ext uri="{FF2B5EF4-FFF2-40B4-BE49-F238E27FC236}">
                <a16:creationId xmlns:a16="http://schemas.microsoft.com/office/drawing/2014/main" id="{1855C0D8-8E39-473F-B7CF-462062CB2431}"/>
              </a:ext>
            </a:extLst>
          </p:cNvPr>
          <p:cNvSpPr txBox="1">
            <a:spLocks/>
          </p:cNvSpPr>
          <p:nvPr/>
        </p:nvSpPr>
        <p:spPr>
          <a:xfrm>
            <a:off x="1496291" y="2058391"/>
            <a:ext cx="4904509" cy="1370609"/>
          </a:xfrm>
          <a:prstGeom prst="rect">
            <a:avLst/>
          </a:prstGeom>
          <a:ln>
            <a:solidFill>
              <a:srgbClr val="00AAA7"/>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O" sz="2400" dirty="0">
                <a:latin typeface="Montserrat" panose="00000500000000000000" pitchFamily="50" charset="0"/>
              </a:rPr>
              <a:t>"Trabajo de parto anormal", "distocia" y "falta de progreso”.</a:t>
            </a:r>
          </a:p>
        </p:txBody>
      </p:sp>
    </p:spTree>
    <p:extLst>
      <p:ext uri="{BB962C8B-B14F-4D97-AF65-F5344CB8AC3E}">
        <p14:creationId xmlns:p14="http://schemas.microsoft.com/office/powerpoint/2010/main" val="379031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5">
            <a:extLst>
              <a:ext uri="{FF2B5EF4-FFF2-40B4-BE49-F238E27FC236}">
                <a16:creationId xmlns:a16="http://schemas.microsoft.com/office/drawing/2014/main" id="{9095DDBA-A8D2-45F2-87E1-E902EF6B1BA8}"/>
              </a:ext>
            </a:extLst>
          </p:cNvPr>
          <p:cNvSpPr/>
          <p:nvPr/>
        </p:nvSpPr>
        <p:spPr>
          <a:xfrm>
            <a:off x="4234896" y="225103"/>
            <a:ext cx="4293704" cy="728870"/>
          </a:xfrm>
          <a:prstGeom prst="roundRect">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a:latin typeface="Montserrat" panose="00000500000000000000" pitchFamily="50" charset="0"/>
              </a:rPr>
              <a:t>FASES DEL TRABAJO </a:t>
            </a:r>
          </a:p>
          <a:p>
            <a:pPr algn="ctr"/>
            <a:r>
              <a:rPr lang="es-CO" sz="2400" dirty="0">
                <a:latin typeface="Montserrat" panose="00000500000000000000" pitchFamily="50" charset="0"/>
              </a:rPr>
              <a:t>DE PARTO</a:t>
            </a:r>
          </a:p>
        </p:txBody>
      </p:sp>
      <p:pic>
        <p:nvPicPr>
          <p:cNvPr id="6" name="Imagen 5">
            <a:extLst>
              <a:ext uri="{FF2B5EF4-FFF2-40B4-BE49-F238E27FC236}">
                <a16:creationId xmlns:a16="http://schemas.microsoft.com/office/drawing/2014/main" id="{B29F57D7-F069-4598-8F44-2AB1F634FB05}"/>
              </a:ext>
            </a:extLst>
          </p:cNvPr>
          <p:cNvPicPr>
            <a:picLocks noChangeAspect="1"/>
          </p:cNvPicPr>
          <p:nvPr/>
        </p:nvPicPr>
        <p:blipFill>
          <a:blip r:embed="rId3"/>
          <a:stretch>
            <a:fillRect/>
          </a:stretch>
        </p:blipFill>
        <p:spPr>
          <a:xfrm>
            <a:off x="3227731" y="985218"/>
            <a:ext cx="6308034" cy="859159"/>
          </a:xfrm>
          <a:prstGeom prst="rect">
            <a:avLst/>
          </a:prstGeom>
        </p:spPr>
      </p:pic>
      <p:sp>
        <p:nvSpPr>
          <p:cNvPr id="7" name="Rectángulo: esquinas redondeadas 7">
            <a:extLst>
              <a:ext uri="{FF2B5EF4-FFF2-40B4-BE49-F238E27FC236}">
                <a16:creationId xmlns:a16="http://schemas.microsoft.com/office/drawing/2014/main" id="{9A9FBD3F-851E-419F-8096-F94C10671DC6}"/>
              </a:ext>
            </a:extLst>
          </p:cNvPr>
          <p:cNvSpPr/>
          <p:nvPr/>
        </p:nvSpPr>
        <p:spPr>
          <a:xfrm>
            <a:off x="2286689" y="1912036"/>
            <a:ext cx="2557670" cy="384313"/>
          </a:xfrm>
          <a:prstGeom prst="roundRect">
            <a:avLst/>
          </a:prstGeom>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b="1" dirty="0">
                <a:solidFill>
                  <a:srgbClr val="152B48"/>
                </a:solidFill>
                <a:latin typeface="Montserrat" panose="00000500000000000000" pitchFamily="50" charset="0"/>
              </a:rPr>
              <a:t>DILATACIÓN</a:t>
            </a:r>
          </a:p>
        </p:txBody>
      </p:sp>
      <p:sp>
        <p:nvSpPr>
          <p:cNvPr id="8" name="Rectángulo: esquinas redondeadas 8">
            <a:extLst>
              <a:ext uri="{FF2B5EF4-FFF2-40B4-BE49-F238E27FC236}">
                <a16:creationId xmlns:a16="http://schemas.microsoft.com/office/drawing/2014/main" id="{A94751CD-3B6F-49C2-99E5-C487B82197FA}"/>
              </a:ext>
            </a:extLst>
          </p:cNvPr>
          <p:cNvSpPr/>
          <p:nvPr/>
        </p:nvSpPr>
        <p:spPr>
          <a:xfrm>
            <a:off x="5179320" y="1873236"/>
            <a:ext cx="2557670" cy="384313"/>
          </a:xfrm>
          <a:prstGeom prst="roundRect">
            <a:avLst/>
          </a:prstGeom>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b="1" dirty="0">
                <a:solidFill>
                  <a:srgbClr val="152B48"/>
                </a:solidFill>
                <a:latin typeface="Montserrat" panose="00000500000000000000" pitchFamily="50" charset="0"/>
              </a:rPr>
              <a:t>EXPULSIVO</a:t>
            </a:r>
          </a:p>
        </p:txBody>
      </p:sp>
      <p:sp>
        <p:nvSpPr>
          <p:cNvPr id="9" name="Rectángulo: esquinas redondeadas 9">
            <a:extLst>
              <a:ext uri="{FF2B5EF4-FFF2-40B4-BE49-F238E27FC236}">
                <a16:creationId xmlns:a16="http://schemas.microsoft.com/office/drawing/2014/main" id="{323F60BC-0D8C-466E-82F0-868F9274E54E}"/>
              </a:ext>
            </a:extLst>
          </p:cNvPr>
          <p:cNvSpPr/>
          <p:nvPr/>
        </p:nvSpPr>
        <p:spPr>
          <a:xfrm>
            <a:off x="8071951" y="1868465"/>
            <a:ext cx="2807492" cy="459129"/>
          </a:xfrm>
          <a:prstGeom prst="roundRect">
            <a:avLst/>
          </a:prstGeom>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b="1" dirty="0">
                <a:solidFill>
                  <a:srgbClr val="152B48"/>
                </a:solidFill>
                <a:latin typeface="Montserrat" panose="00000500000000000000" pitchFamily="50" charset="0"/>
              </a:rPr>
              <a:t>ALUMBRAMIENTO</a:t>
            </a:r>
          </a:p>
        </p:txBody>
      </p:sp>
      <p:pic>
        <p:nvPicPr>
          <p:cNvPr id="10" name="Imagen 9">
            <a:extLst>
              <a:ext uri="{FF2B5EF4-FFF2-40B4-BE49-F238E27FC236}">
                <a16:creationId xmlns:a16="http://schemas.microsoft.com/office/drawing/2014/main" id="{D6E5F347-BF8F-4BCA-9817-F23CBA55FF66}"/>
              </a:ext>
            </a:extLst>
          </p:cNvPr>
          <p:cNvPicPr>
            <a:picLocks noChangeAspect="1"/>
          </p:cNvPicPr>
          <p:nvPr/>
        </p:nvPicPr>
        <p:blipFill>
          <a:blip r:embed="rId4"/>
          <a:stretch>
            <a:fillRect/>
          </a:stretch>
        </p:blipFill>
        <p:spPr>
          <a:xfrm>
            <a:off x="1886154" y="2327594"/>
            <a:ext cx="7649611" cy="679796"/>
          </a:xfrm>
          <a:prstGeom prst="rect">
            <a:avLst/>
          </a:prstGeom>
        </p:spPr>
      </p:pic>
      <p:sp>
        <p:nvSpPr>
          <p:cNvPr id="11" name="Rectángulo: esquinas redondeadas 12">
            <a:extLst>
              <a:ext uri="{FF2B5EF4-FFF2-40B4-BE49-F238E27FC236}">
                <a16:creationId xmlns:a16="http://schemas.microsoft.com/office/drawing/2014/main" id="{D6478F51-8594-47C5-A02B-D03368C0917A}"/>
              </a:ext>
            </a:extLst>
          </p:cNvPr>
          <p:cNvSpPr/>
          <p:nvPr/>
        </p:nvSpPr>
        <p:spPr>
          <a:xfrm>
            <a:off x="961036" y="3038635"/>
            <a:ext cx="2345635" cy="658674"/>
          </a:xfrm>
          <a:prstGeom prst="roundRect">
            <a:avLst/>
          </a:prstGeom>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b="1" dirty="0">
                <a:solidFill>
                  <a:srgbClr val="152B48"/>
                </a:solidFill>
                <a:latin typeface="Montserrat" panose="00000500000000000000" pitchFamily="50" charset="0"/>
              </a:rPr>
              <a:t>FASE</a:t>
            </a:r>
            <a:r>
              <a:rPr lang="es-CO" dirty="0">
                <a:solidFill>
                  <a:srgbClr val="152B48"/>
                </a:solidFill>
                <a:latin typeface="Montserrat" panose="00000500000000000000" pitchFamily="50" charset="0"/>
              </a:rPr>
              <a:t> </a:t>
            </a:r>
            <a:r>
              <a:rPr lang="es-CO" b="1" dirty="0">
                <a:solidFill>
                  <a:srgbClr val="152B48"/>
                </a:solidFill>
                <a:latin typeface="Montserrat" panose="00000500000000000000" pitchFamily="50" charset="0"/>
              </a:rPr>
              <a:t>LATENTE</a:t>
            </a:r>
          </a:p>
        </p:txBody>
      </p:sp>
      <p:sp>
        <p:nvSpPr>
          <p:cNvPr id="12" name="Rectángulo: esquinas redondeadas 13">
            <a:extLst>
              <a:ext uri="{FF2B5EF4-FFF2-40B4-BE49-F238E27FC236}">
                <a16:creationId xmlns:a16="http://schemas.microsoft.com/office/drawing/2014/main" id="{25E17527-9505-40D8-A1A9-A54CA759834D}"/>
              </a:ext>
            </a:extLst>
          </p:cNvPr>
          <p:cNvSpPr/>
          <p:nvPr/>
        </p:nvSpPr>
        <p:spPr>
          <a:xfrm>
            <a:off x="7600400" y="3023937"/>
            <a:ext cx="2398645" cy="658674"/>
          </a:xfrm>
          <a:prstGeom prst="roundRect">
            <a:avLst/>
          </a:prstGeom>
          <a:ln>
            <a:solidFill>
              <a:srgbClr val="00AAA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O" b="1" dirty="0">
                <a:solidFill>
                  <a:srgbClr val="152B48"/>
                </a:solidFill>
                <a:latin typeface="Montserrat" panose="00000500000000000000" pitchFamily="50" charset="0"/>
              </a:rPr>
              <a:t>FASE ACTIVA</a:t>
            </a:r>
          </a:p>
        </p:txBody>
      </p:sp>
      <p:sp>
        <p:nvSpPr>
          <p:cNvPr id="13" name="CuadroTexto 12">
            <a:extLst>
              <a:ext uri="{FF2B5EF4-FFF2-40B4-BE49-F238E27FC236}">
                <a16:creationId xmlns:a16="http://schemas.microsoft.com/office/drawing/2014/main" id="{D7F38350-B3D8-4DF3-B321-0C7CFEA2EE04}"/>
              </a:ext>
            </a:extLst>
          </p:cNvPr>
          <p:cNvSpPr txBox="1"/>
          <p:nvPr/>
        </p:nvSpPr>
        <p:spPr>
          <a:xfrm>
            <a:off x="6669114" y="1211343"/>
            <a:ext cx="819807" cy="707886"/>
          </a:xfrm>
          <a:prstGeom prst="rect">
            <a:avLst/>
          </a:prstGeom>
          <a:noFill/>
          <a:ln>
            <a:noFill/>
          </a:ln>
        </p:spPr>
        <p:txBody>
          <a:bodyPr wrap="square" rtlCol="0">
            <a:spAutoFit/>
          </a:bodyPr>
          <a:lstStyle/>
          <a:p>
            <a:r>
              <a:rPr lang="es-CO" sz="4000" b="1" dirty="0">
                <a:solidFill>
                  <a:srgbClr val="00AAA7"/>
                </a:solidFill>
                <a:latin typeface="Montserrat" panose="00000500000000000000" pitchFamily="50" charset="0"/>
              </a:rPr>
              <a:t>2</a:t>
            </a:r>
          </a:p>
        </p:txBody>
      </p:sp>
      <p:sp>
        <p:nvSpPr>
          <p:cNvPr id="14" name="CuadroTexto 13">
            <a:extLst>
              <a:ext uri="{FF2B5EF4-FFF2-40B4-BE49-F238E27FC236}">
                <a16:creationId xmlns:a16="http://schemas.microsoft.com/office/drawing/2014/main" id="{CC565B61-9D89-4F99-B487-347FE22103F4}"/>
              </a:ext>
            </a:extLst>
          </p:cNvPr>
          <p:cNvSpPr txBox="1"/>
          <p:nvPr/>
        </p:nvSpPr>
        <p:spPr>
          <a:xfrm>
            <a:off x="4009837" y="1218925"/>
            <a:ext cx="819807" cy="707886"/>
          </a:xfrm>
          <a:prstGeom prst="rect">
            <a:avLst/>
          </a:prstGeom>
          <a:noFill/>
          <a:ln>
            <a:noFill/>
          </a:ln>
        </p:spPr>
        <p:txBody>
          <a:bodyPr wrap="square" rtlCol="0">
            <a:spAutoFit/>
          </a:bodyPr>
          <a:lstStyle/>
          <a:p>
            <a:r>
              <a:rPr lang="es-CO" sz="4000" b="1" dirty="0">
                <a:solidFill>
                  <a:srgbClr val="00AAA7"/>
                </a:solidFill>
                <a:latin typeface="Montserrat" panose="00000500000000000000" pitchFamily="50" charset="0"/>
              </a:rPr>
              <a:t>1</a:t>
            </a:r>
          </a:p>
        </p:txBody>
      </p:sp>
      <p:sp>
        <p:nvSpPr>
          <p:cNvPr id="15" name="CuadroTexto 14">
            <a:extLst>
              <a:ext uri="{FF2B5EF4-FFF2-40B4-BE49-F238E27FC236}">
                <a16:creationId xmlns:a16="http://schemas.microsoft.com/office/drawing/2014/main" id="{5A92A276-E912-4B61-B97B-8DA677909BFC}"/>
              </a:ext>
            </a:extLst>
          </p:cNvPr>
          <p:cNvSpPr txBox="1"/>
          <p:nvPr/>
        </p:nvSpPr>
        <p:spPr>
          <a:xfrm>
            <a:off x="8481306" y="1222190"/>
            <a:ext cx="819807" cy="707886"/>
          </a:xfrm>
          <a:prstGeom prst="rect">
            <a:avLst/>
          </a:prstGeom>
          <a:noFill/>
          <a:ln>
            <a:noFill/>
          </a:ln>
        </p:spPr>
        <p:txBody>
          <a:bodyPr wrap="square" rtlCol="0">
            <a:spAutoFit/>
          </a:bodyPr>
          <a:lstStyle/>
          <a:p>
            <a:r>
              <a:rPr lang="es-CO" sz="4000" b="1" dirty="0">
                <a:solidFill>
                  <a:srgbClr val="00AAA7"/>
                </a:solidFill>
                <a:latin typeface="Montserrat" panose="00000500000000000000" pitchFamily="50" charset="0"/>
              </a:rPr>
              <a:t>3</a:t>
            </a:r>
          </a:p>
        </p:txBody>
      </p:sp>
    </p:spTree>
    <p:extLst>
      <p:ext uri="{BB962C8B-B14F-4D97-AF65-F5344CB8AC3E}">
        <p14:creationId xmlns:p14="http://schemas.microsoft.com/office/powerpoint/2010/main" val="23325022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593</TotalTime>
  <Words>1702</Words>
  <Application>Microsoft Office PowerPoint</Application>
  <PresentationFormat>Panorámica</PresentationFormat>
  <Paragraphs>204</Paragraphs>
  <Slides>38</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38</vt:i4>
      </vt:variant>
    </vt:vector>
  </HeadingPairs>
  <TitlesOfParts>
    <vt:vector size="45" baseType="lpstr">
      <vt:lpstr>Arial</vt:lpstr>
      <vt:lpstr>Calibri</vt:lpstr>
      <vt:lpstr>Montserrat</vt:lpstr>
      <vt:lpstr>Montserrat black</vt:lpstr>
      <vt:lpstr>Montserrat black</vt:lpstr>
      <vt:lpstr>Wingdings</vt:lpstr>
      <vt:lpstr>Tema de Office</vt:lpstr>
      <vt:lpstr>ALTERACIONES DEL TRABAJO DE PARTO</vt:lpstr>
      <vt:lpstr>PARTO</vt:lpstr>
      <vt:lpstr>EPIDEMIOLOGÍA</vt:lpstr>
      <vt:lpstr>ADMISIÓN</vt:lpstr>
      <vt:lpstr>INDUCCIÓN DEL TRABAJO DE PARTO</vt:lpstr>
      <vt:lpstr>INDICACIONES DE PRIMERA CESÁREA</vt:lpstr>
      <vt:lpstr>“CÉRVIX FAVORABLE”</vt:lpstr>
      <vt:lpstr>ALTERACIONES DEL TRABAJO DE PARTO </vt:lpstr>
      <vt:lpstr>Presentación de PowerPoint</vt:lpstr>
      <vt:lpstr>CRITERIOS DE FRIEDMAN</vt:lpstr>
      <vt:lpstr>Presentación de PowerPoint</vt:lpstr>
      <vt:lpstr>CRITERIOS MODERNOS</vt:lpstr>
      <vt:lpstr>CRITERIOS MODERNOS</vt:lpstr>
      <vt:lpstr>Presentación de PowerPoint</vt:lpstr>
      <vt:lpstr>EVALUACIÓN DEL PROGRESO</vt:lpstr>
      <vt:lpstr>EVALUACION SITUACIÓN FETAL</vt:lpstr>
      <vt:lpstr>EVALUACIÓN PRESENTACIÓN</vt:lpstr>
      <vt:lpstr>VARIEDAD DE POSICIÓN </vt:lpstr>
      <vt:lpstr>ESTACIÓN FETAL</vt:lpstr>
      <vt:lpstr>PELVIMETRÍA</vt:lpstr>
      <vt:lpstr>TRASTORNOS DE LA PROLONGACIÓN Y DETENCIÓN</vt:lpstr>
      <vt:lpstr>ACTIVIDAD UTERINA HIPOCONTRACTIL</vt:lpstr>
      <vt:lpstr>OBESIDAD MATERNA</vt:lpstr>
      <vt:lpstr>DESPROPORCIÓN CEFALOPÉLVICA</vt:lpstr>
      <vt:lpstr>ANALGESIA</vt:lpstr>
      <vt:lpstr>PROLONGACIÓN Y DETENCIÓN DE LA PRIMERA ETAPA</vt:lpstr>
      <vt:lpstr>PROLONGACIÓN Y DETENCIÓN DE LA PRIMERA ETAPA</vt:lpstr>
      <vt:lpstr>PROLONGACIÓN Y DETENCIÓN DE LA PRIMERA ETAPA</vt:lpstr>
      <vt:lpstr>PROLONGACIÓN Y DETENCIÓN DE LA PRIMERA ETAPA</vt:lpstr>
      <vt:lpstr>PROLONGACIÓN Y DETENCIÓN DE LA PRIMERA ETAPA</vt:lpstr>
      <vt:lpstr>Presentación de PowerPoint</vt:lpstr>
      <vt:lpstr>PROLONGACIÓN Y DETENCIÓN DE LA SEGUNDA ETAPA</vt:lpstr>
      <vt:lpstr>PROLONGACIÓN Y DETENCIÓN DE LA SEGUNDA ETAPA</vt:lpstr>
      <vt:lpstr>PROLONGACIÓN Y DETENCIÓN DE LA SEGUNDA ETAPA</vt:lpstr>
      <vt:lpstr>PROLONGACIÓN Y DETENCIÓN DE LA SEGUNDA ETAPA</vt:lpstr>
      <vt:lpstr>PROLONGACIÓN Y DETENCIÓN DE LA SEGUNDA ETAPA</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25</cp:revision>
  <dcterms:created xsi:type="dcterms:W3CDTF">2020-11-12T02:46:13Z</dcterms:created>
  <dcterms:modified xsi:type="dcterms:W3CDTF">2021-05-10T22:25:07Z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539904</vt:lpwstr>
  </property>
  <property fmtid="{D5CDD505-2E9C-101B-9397-08002B2CF9AE}" name="NXPowerLiteSettings" pid="3">
    <vt:lpwstr>C7000400038000</vt:lpwstr>
  </property>
  <property fmtid="{D5CDD505-2E9C-101B-9397-08002B2CF9AE}" name="NXPowerLiteVersion" pid="4">
    <vt:lpwstr>S9.0.3</vt:lpwstr>
  </property>
</Properties>
</file>