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tiff" Extension="tif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6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presentationml.notesSlide+xml" PartName="/ppt/notesSlides/notesSlide9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presentationml.notesSlide+xml" PartName="/ppt/notesSlides/notesSlide10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2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302" r:id="rId3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Gallego" initials="DG" lastIdx="1" clrIdx="0">
    <p:extLst>
      <p:ext uri="{19B8F6BF-5375-455C-9EA6-DF929625EA0E}">
        <p15:presenceInfo xmlns:p15="http://schemas.microsoft.com/office/powerpoint/2012/main" userId="S::dgallego@shipwithglt.com::4f23b57a-87a4-4714-a7a1-23bbf1f86e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3537" autoAdjust="0"/>
  </p:normalViewPr>
  <p:slideViewPr>
    <p:cSldViewPr snapToGrid="0" snapToObjects="1">
      <p:cViewPr varScale="1">
        <p:scale>
          <a:sx n="81" d="100"/>
          <a:sy n="81" d="100"/>
        </p:scale>
        <p:origin x="79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04625C-E558-6B47-BBEF-E9D7551136E4}" type="doc">
      <dgm:prSet loTypeId="urn:microsoft.com/office/officeart/2005/8/layout/hProcess9" loCatId="" qsTypeId="urn:microsoft.com/office/officeart/2005/8/quickstyle/simple1" qsCatId="simple" csTypeId="urn:microsoft.com/office/officeart/2005/8/colors/colorful5" csCatId="colorful" phldr="1"/>
      <dgm:spPr/>
    </dgm:pt>
    <dgm:pt modelId="{FF1A9146-3B2B-D24A-94C8-458BD50457C5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Obstrucción luminal. </a:t>
          </a:r>
        </a:p>
      </dgm:t>
    </dgm:pt>
    <dgm:pt modelId="{06780884-47D1-4B4E-9A0D-677640BDD5D8}" type="parTrans" cxnId="{EE35C482-4F31-3B40-B4E1-F7E3B872C84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0D44F480-EE90-B643-9150-DFEB2477E310}" type="sibTrans" cxnId="{EE35C482-4F31-3B40-B4E1-F7E3B872C84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95CC8440-64C5-3443-9204-9BB06998EFD4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Aumento de la presión. </a:t>
          </a:r>
        </a:p>
      </dgm:t>
    </dgm:pt>
    <dgm:pt modelId="{3749C498-8536-A943-91E9-8023B9BCB9A4}" type="parTrans" cxnId="{15DC445E-AA60-A848-B368-5FAF6C15740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9708501F-9763-CB4B-8624-9B3AA849B663}" type="sibTrans" cxnId="{15DC445E-AA60-A848-B368-5FAF6C15740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4325487C-9457-584F-B0AD-4AA6CBCC86C2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Alteración del drenaje venoso. </a:t>
          </a:r>
        </a:p>
      </dgm:t>
    </dgm:pt>
    <dgm:pt modelId="{1DA2F1A6-84E6-554D-B915-2F5E315148C7}" type="parTrans" cxnId="{18AE0AE7-5B59-B447-ADC0-6D8CDB66CD8E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1DC2C365-2244-7B45-A9D6-2C4A24DAF823}" type="sibTrans" cxnId="{18AE0AE7-5B59-B447-ADC0-6D8CDB66CD8E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86026844-4A54-324B-98A8-2EEFB886F24F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Isquemia de la mucosa. </a:t>
          </a:r>
        </a:p>
      </dgm:t>
    </dgm:pt>
    <dgm:pt modelId="{8FA1AB8C-3C9D-BD49-96BC-7DDDC47781DE}" type="parTrans" cxnId="{95C7D7EF-44F6-6948-A704-3DF8BFB8D63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EE38EF42-A6A6-F346-B296-9A771BD1865D}" type="sibTrans" cxnId="{95C7D7EF-44F6-6948-A704-3DF8BFB8D63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DF704339-9936-AA41-891A-A6801DE5A2CF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Perforación. </a:t>
          </a:r>
        </a:p>
      </dgm:t>
    </dgm:pt>
    <dgm:pt modelId="{6BF13FE4-1C65-3144-8D30-96AF18C9CDAA}" type="parTrans" cxnId="{EF915AF4-295A-4F49-8A76-D29DCA38FD31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51E5282B-D727-8B4C-8188-33D7C174D7B4}" type="sibTrans" cxnId="{EF915AF4-295A-4F49-8A76-D29DCA38FD31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26E963F1-118F-6344-AF2F-C85747F798A3}" type="pres">
      <dgm:prSet presAssocID="{B604625C-E558-6B47-BBEF-E9D7551136E4}" presName="CompostProcess" presStyleCnt="0">
        <dgm:presLayoutVars>
          <dgm:dir/>
          <dgm:resizeHandles val="exact"/>
        </dgm:presLayoutVars>
      </dgm:prSet>
      <dgm:spPr/>
    </dgm:pt>
    <dgm:pt modelId="{E9FFCDB2-074D-6F49-85EF-BC14BAB13344}" type="pres">
      <dgm:prSet presAssocID="{B604625C-E558-6B47-BBEF-E9D7551136E4}" presName="arrow" presStyleLbl="bgShp" presStyleIdx="0" presStyleCnt="1"/>
      <dgm:spPr/>
    </dgm:pt>
    <dgm:pt modelId="{9FB6BAE2-E86B-5A4A-B118-29792D0CCDA6}" type="pres">
      <dgm:prSet presAssocID="{B604625C-E558-6B47-BBEF-E9D7551136E4}" presName="linearProcess" presStyleCnt="0"/>
      <dgm:spPr/>
    </dgm:pt>
    <dgm:pt modelId="{7BCAE4A8-206D-C24B-A63C-B6149565F328}" type="pres">
      <dgm:prSet presAssocID="{FF1A9146-3B2B-D24A-94C8-458BD50457C5}" presName="textNode" presStyleLbl="node1" presStyleIdx="0" presStyleCnt="5">
        <dgm:presLayoutVars>
          <dgm:bulletEnabled val="1"/>
        </dgm:presLayoutVars>
      </dgm:prSet>
      <dgm:spPr/>
    </dgm:pt>
    <dgm:pt modelId="{360CFC45-3B6D-FA41-92D9-22591751F2BA}" type="pres">
      <dgm:prSet presAssocID="{0D44F480-EE90-B643-9150-DFEB2477E310}" presName="sibTrans" presStyleCnt="0"/>
      <dgm:spPr/>
    </dgm:pt>
    <dgm:pt modelId="{11E75213-880C-E843-8A7A-D518EA188CD3}" type="pres">
      <dgm:prSet presAssocID="{95CC8440-64C5-3443-9204-9BB06998EFD4}" presName="textNode" presStyleLbl="node1" presStyleIdx="1" presStyleCnt="5">
        <dgm:presLayoutVars>
          <dgm:bulletEnabled val="1"/>
        </dgm:presLayoutVars>
      </dgm:prSet>
      <dgm:spPr/>
    </dgm:pt>
    <dgm:pt modelId="{4735D748-6643-5345-B333-6ED1A2729601}" type="pres">
      <dgm:prSet presAssocID="{9708501F-9763-CB4B-8624-9B3AA849B663}" presName="sibTrans" presStyleCnt="0"/>
      <dgm:spPr/>
    </dgm:pt>
    <dgm:pt modelId="{4162594F-1739-1D4F-AF5A-E713757A7858}" type="pres">
      <dgm:prSet presAssocID="{4325487C-9457-584F-B0AD-4AA6CBCC86C2}" presName="textNode" presStyleLbl="node1" presStyleIdx="2" presStyleCnt="5">
        <dgm:presLayoutVars>
          <dgm:bulletEnabled val="1"/>
        </dgm:presLayoutVars>
      </dgm:prSet>
      <dgm:spPr/>
    </dgm:pt>
    <dgm:pt modelId="{890F2CAB-6B87-7B44-BBD7-0B876D1F7762}" type="pres">
      <dgm:prSet presAssocID="{1DC2C365-2244-7B45-A9D6-2C4A24DAF823}" presName="sibTrans" presStyleCnt="0"/>
      <dgm:spPr/>
    </dgm:pt>
    <dgm:pt modelId="{9F4CCCC2-C43E-354B-A51C-A1221ECDE86B}" type="pres">
      <dgm:prSet presAssocID="{86026844-4A54-324B-98A8-2EEFB886F24F}" presName="textNode" presStyleLbl="node1" presStyleIdx="3" presStyleCnt="5">
        <dgm:presLayoutVars>
          <dgm:bulletEnabled val="1"/>
        </dgm:presLayoutVars>
      </dgm:prSet>
      <dgm:spPr/>
    </dgm:pt>
    <dgm:pt modelId="{D9C68718-5FC3-A842-9D9E-DDF5476BBF42}" type="pres">
      <dgm:prSet presAssocID="{EE38EF42-A6A6-F346-B296-9A771BD1865D}" presName="sibTrans" presStyleCnt="0"/>
      <dgm:spPr/>
    </dgm:pt>
    <dgm:pt modelId="{D72B8A81-E306-A447-B303-4CCB98D470B2}" type="pres">
      <dgm:prSet presAssocID="{DF704339-9936-AA41-891A-A6801DE5A2CF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8F2AA413-4236-2E42-9DFC-17EAEB13181D}" type="presOf" srcId="{DF704339-9936-AA41-891A-A6801DE5A2CF}" destId="{D72B8A81-E306-A447-B303-4CCB98D470B2}" srcOrd="0" destOrd="0" presId="urn:microsoft.com/office/officeart/2005/8/layout/hProcess9"/>
    <dgm:cxn modelId="{DB24A718-03B3-FF4A-A3BC-6D8D3A38146C}" type="presOf" srcId="{86026844-4A54-324B-98A8-2EEFB886F24F}" destId="{9F4CCCC2-C43E-354B-A51C-A1221ECDE86B}" srcOrd="0" destOrd="0" presId="urn:microsoft.com/office/officeart/2005/8/layout/hProcess9"/>
    <dgm:cxn modelId="{A9CE2119-7091-624C-B899-7695784127F3}" type="presOf" srcId="{FF1A9146-3B2B-D24A-94C8-458BD50457C5}" destId="{7BCAE4A8-206D-C24B-A63C-B6149565F328}" srcOrd="0" destOrd="0" presId="urn:microsoft.com/office/officeart/2005/8/layout/hProcess9"/>
    <dgm:cxn modelId="{22380937-6188-4240-AE6B-BFA7DEBC4EFE}" type="presOf" srcId="{4325487C-9457-584F-B0AD-4AA6CBCC86C2}" destId="{4162594F-1739-1D4F-AF5A-E713757A7858}" srcOrd="0" destOrd="0" presId="urn:microsoft.com/office/officeart/2005/8/layout/hProcess9"/>
    <dgm:cxn modelId="{15DC445E-AA60-A848-B368-5FAF6C15740B}" srcId="{B604625C-E558-6B47-BBEF-E9D7551136E4}" destId="{95CC8440-64C5-3443-9204-9BB06998EFD4}" srcOrd="1" destOrd="0" parTransId="{3749C498-8536-A943-91E9-8023B9BCB9A4}" sibTransId="{9708501F-9763-CB4B-8624-9B3AA849B663}"/>
    <dgm:cxn modelId="{EE35C482-4F31-3B40-B4E1-F7E3B872C849}" srcId="{B604625C-E558-6B47-BBEF-E9D7551136E4}" destId="{FF1A9146-3B2B-D24A-94C8-458BD50457C5}" srcOrd="0" destOrd="0" parTransId="{06780884-47D1-4B4E-9A0D-677640BDD5D8}" sibTransId="{0D44F480-EE90-B643-9150-DFEB2477E310}"/>
    <dgm:cxn modelId="{B588D591-1733-7745-8E4D-39708248F34B}" type="presOf" srcId="{B604625C-E558-6B47-BBEF-E9D7551136E4}" destId="{26E963F1-118F-6344-AF2F-C85747F798A3}" srcOrd="0" destOrd="0" presId="urn:microsoft.com/office/officeart/2005/8/layout/hProcess9"/>
    <dgm:cxn modelId="{AF9650B9-C6E8-B940-990C-7FF8D5E4957D}" type="presOf" srcId="{95CC8440-64C5-3443-9204-9BB06998EFD4}" destId="{11E75213-880C-E843-8A7A-D518EA188CD3}" srcOrd="0" destOrd="0" presId="urn:microsoft.com/office/officeart/2005/8/layout/hProcess9"/>
    <dgm:cxn modelId="{18AE0AE7-5B59-B447-ADC0-6D8CDB66CD8E}" srcId="{B604625C-E558-6B47-BBEF-E9D7551136E4}" destId="{4325487C-9457-584F-B0AD-4AA6CBCC86C2}" srcOrd="2" destOrd="0" parTransId="{1DA2F1A6-84E6-554D-B915-2F5E315148C7}" sibTransId="{1DC2C365-2244-7B45-A9D6-2C4A24DAF823}"/>
    <dgm:cxn modelId="{95C7D7EF-44F6-6948-A704-3DF8BFB8D63C}" srcId="{B604625C-E558-6B47-BBEF-E9D7551136E4}" destId="{86026844-4A54-324B-98A8-2EEFB886F24F}" srcOrd="3" destOrd="0" parTransId="{8FA1AB8C-3C9D-BD49-96BC-7DDDC47781DE}" sibTransId="{EE38EF42-A6A6-F346-B296-9A771BD1865D}"/>
    <dgm:cxn modelId="{EF915AF4-295A-4F49-8A76-D29DCA38FD31}" srcId="{B604625C-E558-6B47-BBEF-E9D7551136E4}" destId="{DF704339-9936-AA41-891A-A6801DE5A2CF}" srcOrd="4" destOrd="0" parTransId="{6BF13FE4-1C65-3144-8D30-96AF18C9CDAA}" sibTransId="{51E5282B-D727-8B4C-8188-33D7C174D7B4}"/>
    <dgm:cxn modelId="{1BE4E77F-2A8C-7148-B105-6D9EA080CB94}" type="presParOf" srcId="{26E963F1-118F-6344-AF2F-C85747F798A3}" destId="{E9FFCDB2-074D-6F49-85EF-BC14BAB13344}" srcOrd="0" destOrd="0" presId="urn:microsoft.com/office/officeart/2005/8/layout/hProcess9"/>
    <dgm:cxn modelId="{5EB318EE-5228-BD4A-BE2D-57BD0D86D88D}" type="presParOf" srcId="{26E963F1-118F-6344-AF2F-C85747F798A3}" destId="{9FB6BAE2-E86B-5A4A-B118-29792D0CCDA6}" srcOrd="1" destOrd="0" presId="urn:microsoft.com/office/officeart/2005/8/layout/hProcess9"/>
    <dgm:cxn modelId="{4FBC1CA7-AB4E-3043-86B2-CD3FA2D887E1}" type="presParOf" srcId="{9FB6BAE2-E86B-5A4A-B118-29792D0CCDA6}" destId="{7BCAE4A8-206D-C24B-A63C-B6149565F328}" srcOrd="0" destOrd="0" presId="urn:microsoft.com/office/officeart/2005/8/layout/hProcess9"/>
    <dgm:cxn modelId="{2A6082FB-FED5-634E-9B00-FE0A260274DC}" type="presParOf" srcId="{9FB6BAE2-E86B-5A4A-B118-29792D0CCDA6}" destId="{360CFC45-3B6D-FA41-92D9-22591751F2BA}" srcOrd="1" destOrd="0" presId="urn:microsoft.com/office/officeart/2005/8/layout/hProcess9"/>
    <dgm:cxn modelId="{FB64F93D-5913-8D44-8944-44ABD7263B7B}" type="presParOf" srcId="{9FB6BAE2-E86B-5A4A-B118-29792D0CCDA6}" destId="{11E75213-880C-E843-8A7A-D518EA188CD3}" srcOrd="2" destOrd="0" presId="urn:microsoft.com/office/officeart/2005/8/layout/hProcess9"/>
    <dgm:cxn modelId="{3C675AF6-C018-A44E-AEAB-5DC44304F766}" type="presParOf" srcId="{9FB6BAE2-E86B-5A4A-B118-29792D0CCDA6}" destId="{4735D748-6643-5345-B333-6ED1A2729601}" srcOrd="3" destOrd="0" presId="urn:microsoft.com/office/officeart/2005/8/layout/hProcess9"/>
    <dgm:cxn modelId="{A98F34D1-860A-0344-8E6F-9AA54019085F}" type="presParOf" srcId="{9FB6BAE2-E86B-5A4A-B118-29792D0CCDA6}" destId="{4162594F-1739-1D4F-AF5A-E713757A7858}" srcOrd="4" destOrd="0" presId="urn:microsoft.com/office/officeart/2005/8/layout/hProcess9"/>
    <dgm:cxn modelId="{033CC4FB-CA16-E941-BD5A-303067044DD2}" type="presParOf" srcId="{9FB6BAE2-E86B-5A4A-B118-29792D0CCDA6}" destId="{890F2CAB-6B87-7B44-BBD7-0B876D1F7762}" srcOrd="5" destOrd="0" presId="urn:microsoft.com/office/officeart/2005/8/layout/hProcess9"/>
    <dgm:cxn modelId="{8FDE5E83-1276-374D-BAEF-6F9CE1C49965}" type="presParOf" srcId="{9FB6BAE2-E86B-5A4A-B118-29792D0CCDA6}" destId="{9F4CCCC2-C43E-354B-A51C-A1221ECDE86B}" srcOrd="6" destOrd="0" presId="urn:microsoft.com/office/officeart/2005/8/layout/hProcess9"/>
    <dgm:cxn modelId="{4E7B416F-2EAB-544B-A34C-EED232CFACB1}" type="presParOf" srcId="{9FB6BAE2-E86B-5A4A-B118-29792D0CCDA6}" destId="{D9C68718-5FC3-A842-9D9E-DDF5476BBF42}" srcOrd="7" destOrd="0" presId="urn:microsoft.com/office/officeart/2005/8/layout/hProcess9"/>
    <dgm:cxn modelId="{85CCB360-6912-9B48-A204-ADC26001D215}" type="presParOf" srcId="{9FB6BAE2-E86B-5A4A-B118-29792D0CCDA6}" destId="{D72B8A81-E306-A447-B303-4CCB98D470B2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04625C-E558-6B47-BBEF-E9D7551136E4}" type="doc">
      <dgm:prSet loTypeId="urn:microsoft.com/office/officeart/2005/8/layout/hProcess9" loCatId="" qsTypeId="urn:microsoft.com/office/officeart/2005/8/quickstyle/simple1" qsCatId="simple" csTypeId="urn:microsoft.com/office/officeart/2005/8/colors/colorful5" csCatId="colorful" phldr="1"/>
      <dgm:spPr/>
    </dgm:pt>
    <dgm:pt modelId="{FF1A9146-3B2B-D24A-94C8-458BD50457C5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Obstrucción luminal. </a:t>
          </a:r>
        </a:p>
      </dgm:t>
    </dgm:pt>
    <dgm:pt modelId="{06780884-47D1-4B4E-9A0D-677640BDD5D8}" type="parTrans" cxnId="{EE35C482-4F31-3B40-B4E1-F7E3B872C84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0D44F480-EE90-B643-9150-DFEB2477E310}" type="sibTrans" cxnId="{EE35C482-4F31-3B40-B4E1-F7E3B872C84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95CC8440-64C5-3443-9204-9BB06998EFD4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Aumento de la presión. </a:t>
          </a:r>
        </a:p>
      </dgm:t>
    </dgm:pt>
    <dgm:pt modelId="{3749C498-8536-A943-91E9-8023B9BCB9A4}" type="parTrans" cxnId="{15DC445E-AA60-A848-B368-5FAF6C15740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9708501F-9763-CB4B-8624-9B3AA849B663}" type="sibTrans" cxnId="{15DC445E-AA60-A848-B368-5FAF6C15740B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4325487C-9457-584F-B0AD-4AA6CBCC86C2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Alteración del drenaje venoso. </a:t>
          </a:r>
        </a:p>
      </dgm:t>
    </dgm:pt>
    <dgm:pt modelId="{1DA2F1A6-84E6-554D-B915-2F5E315148C7}" type="parTrans" cxnId="{18AE0AE7-5B59-B447-ADC0-6D8CDB66CD8E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1DC2C365-2244-7B45-A9D6-2C4A24DAF823}" type="sibTrans" cxnId="{18AE0AE7-5B59-B447-ADC0-6D8CDB66CD8E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86026844-4A54-324B-98A8-2EEFB886F24F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Isquemia de la mucosa. </a:t>
          </a:r>
        </a:p>
      </dgm:t>
    </dgm:pt>
    <dgm:pt modelId="{8FA1AB8C-3C9D-BD49-96BC-7DDDC47781DE}" type="parTrans" cxnId="{95C7D7EF-44F6-6948-A704-3DF8BFB8D63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EE38EF42-A6A6-F346-B296-9A771BD1865D}" type="sibTrans" cxnId="{95C7D7EF-44F6-6948-A704-3DF8BFB8D63C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DF704339-9936-AA41-891A-A6801DE5A2CF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Perforación. </a:t>
          </a:r>
        </a:p>
      </dgm:t>
    </dgm:pt>
    <dgm:pt modelId="{6BF13FE4-1C65-3144-8D30-96AF18C9CDAA}" type="parTrans" cxnId="{EF915AF4-295A-4F49-8A76-D29DCA38FD31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51E5282B-D727-8B4C-8188-33D7C174D7B4}" type="sibTrans" cxnId="{EF915AF4-295A-4F49-8A76-D29DCA38FD31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26E963F1-118F-6344-AF2F-C85747F798A3}" type="pres">
      <dgm:prSet presAssocID="{B604625C-E558-6B47-BBEF-E9D7551136E4}" presName="CompostProcess" presStyleCnt="0">
        <dgm:presLayoutVars>
          <dgm:dir/>
          <dgm:resizeHandles val="exact"/>
        </dgm:presLayoutVars>
      </dgm:prSet>
      <dgm:spPr/>
    </dgm:pt>
    <dgm:pt modelId="{E9FFCDB2-074D-6F49-85EF-BC14BAB13344}" type="pres">
      <dgm:prSet presAssocID="{B604625C-E558-6B47-BBEF-E9D7551136E4}" presName="arrow" presStyleLbl="bgShp" presStyleIdx="0" presStyleCnt="1" custLinFactNeighborX="691" custLinFactNeighborY="-3720"/>
      <dgm:spPr/>
    </dgm:pt>
    <dgm:pt modelId="{9FB6BAE2-E86B-5A4A-B118-29792D0CCDA6}" type="pres">
      <dgm:prSet presAssocID="{B604625C-E558-6B47-BBEF-E9D7551136E4}" presName="linearProcess" presStyleCnt="0"/>
      <dgm:spPr/>
    </dgm:pt>
    <dgm:pt modelId="{7BCAE4A8-206D-C24B-A63C-B6149565F328}" type="pres">
      <dgm:prSet presAssocID="{FF1A9146-3B2B-D24A-94C8-458BD50457C5}" presName="textNode" presStyleLbl="node1" presStyleIdx="0" presStyleCnt="5">
        <dgm:presLayoutVars>
          <dgm:bulletEnabled val="1"/>
        </dgm:presLayoutVars>
      </dgm:prSet>
      <dgm:spPr/>
    </dgm:pt>
    <dgm:pt modelId="{360CFC45-3B6D-FA41-92D9-22591751F2BA}" type="pres">
      <dgm:prSet presAssocID="{0D44F480-EE90-B643-9150-DFEB2477E310}" presName="sibTrans" presStyleCnt="0"/>
      <dgm:spPr/>
    </dgm:pt>
    <dgm:pt modelId="{11E75213-880C-E843-8A7A-D518EA188CD3}" type="pres">
      <dgm:prSet presAssocID="{95CC8440-64C5-3443-9204-9BB06998EFD4}" presName="textNode" presStyleLbl="node1" presStyleIdx="1" presStyleCnt="5">
        <dgm:presLayoutVars>
          <dgm:bulletEnabled val="1"/>
        </dgm:presLayoutVars>
      </dgm:prSet>
      <dgm:spPr/>
    </dgm:pt>
    <dgm:pt modelId="{4735D748-6643-5345-B333-6ED1A2729601}" type="pres">
      <dgm:prSet presAssocID="{9708501F-9763-CB4B-8624-9B3AA849B663}" presName="sibTrans" presStyleCnt="0"/>
      <dgm:spPr/>
    </dgm:pt>
    <dgm:pt modelId="{4162594F-1739-1D4F-AF5A-E713757A7858}" type="pres">
      <dgm:prSet presAssocID="{4325487C-9457-584F-B0AD-4AA6CBCC86C2}" presName="textNode" presStyleLbl="node1" presStyleIdx="2" presStyleCnt="5">
        <dgm:presLayoutVars>
          <dgm:bulletEnabled val="1"/>
        </dgm:presLayoutVars>
      </dgm:prSet>
      <dgm:spPr/>
    </dgm:pt>
    <dgm:pt modelId="{890F2CAB-6B87-7B44-BBD7-0B876D1F7762}" type="pres">
      <dgm:prSet presAssocID="{1DC2C365-2244-7B45-A9D6-2C4A24DAF823}" presName="sibTrans" presStyleCnt="0"/>
      <dgm:spPr/>
    </dgm:pt>
    <dgm:pt modelId="{9F4CCCC2-C43E-354B-A51C-A1221ECDE86B}" type="pres">
      <dgm:prSet presAssocID="{86026844-4A54-324B-98A8-2EEFB886F24F}" presName="textNode" presStyleLbl="node1" presStyleIdx="3" presStyleCnt="5">
        <dgm:presLayoutVars>
          <dgm:bulletEnabled val="1"/>
        </dgm:presLayoutVars>
      </dgm:prSet>
      <dgm:spPr/>
    </dgm:pt>
    <dgm:pt modelId="{D9C68718-5FC3-A842-9D9E-DDF5476BBF42}" type="pres">
      <dgm:prSet presAssocID="{EE38EF42-A6A6-F346-B296-9A771BD1865D}" presName="sibTrans" presStyleCnt="0"/>
      <dgm:spPr/>
    </dgm:pt>
    <dgm:pt modelId="{D72B8A81-E306-A447-B303-4CCB98D470B2}" type="pres">
      <dgm:prSet presAssocID="{DF704339-9936-AA41-891A-A6801DE5A2CF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8F2AA413-4236-2E42-9DFC-17EAEB13181D}" type="presOf" srcId="{DF704339-9936-AA41-891A-A6801DE5A2CF}" destId="{D72B8A81-E306-A447-B303-4CCB98D470B2}" srcOrd="0" destOrd="0" presId="urn:microsoft.com/office/officeart/2005/8/layout/hProcess9"/>
    <dgm:cxn modelId="{DB24A718-03B3-FF4A-A3BC-6D8D3A38146C}" type="presOf" srcId="{86026844-4A54-324B-98A8-2EEFB886F24F}" destId="{9F4CCCC2-C43E-354B-A51C-A1221ECDE86B}" srcOrd="0" destOrd="0" presId="urn:microsoft.com/office/officeart/2005/8/layout/hProcess9"/>
    <dgm:cxn modelId="{A9CE2119-7091-624C-B899-7695784127F3}" type="presOf" srcId="{FF1A9146-3B2B-D24A-94C8-458BD50457C5}" destId="{7BCAE4A8-206D-C24B-A63C-B6149565F328}" srcOrd="0" destOrd="0" presId="urn:microsoft.com/office/officeart/2005/8/layout/hProcess9"/>
    <dgm:cxn modelId="{22380937-6188-4240-AE6B-BFA7DEBC4EFE}" type="presOf" srcId="{4325487C-9457-584F-B0AD-4AA6CBCC86C2}" destId="{4162594F-1739-1D4F-AF5A-E713757A7858}" srcOrd="0" destOrd="0" presId="urn:microsoft.com/office/officeart/2005/8/layout/hProcess9"/>
    <dgm:cxn modelId="{15DC445E-AA60-A848-B368-5FAF6C15740B}" srcId="{B604625C-E558-6B47-BBEF-E9D7551136E4}" destId="{95CC8440-64C5-3443-9204-9BB06998EFD4}" srcOrd="1" destOrd="0" parTransId="{3749C498-8536-A943-91E9-8023B9BCB9A4}" sibTransId="{9708501F-9763-CB4B-8624-9B3AA849B663}"/>
    <dgm:cxn modelId="{EE35C482-4F31-3B40-B4E1-F7E3B872C849}" srcId="{B604625C-E558-6B47-BBEF-E9D7551136E4}" destId="{FF1A9146-3B2B-D24A-94C8-458BD50457C5}" srcOrd="0" destOrd="0" parTransId="{06780884-47D1-4B4E-9A0D-677640BDD5D8}" sibTransId="{0D44F480-EE90-B643-9150-DFEB2477E310}"/>
    <dgm:cxn modelId="{B588D591-1733-7745-8E4D-39708248F34B}" type="presOf" srcId="{B604625C-E558-6B47-BBEF-E9D7551136E4}" destId="{26E963F1-118F-6344-AF2F-C85747F798A3}" srcOrd="0" destOrd="0" presId="urn:microsoft.com/office/officeart/2005/8/layout/hProcess9"/>
    <dgm:cxn modelId="{AF9650B9-C6E8-B940-990C-7FF8D5E4957D}" type="presOf" srcId="{95CC8440-64C5-3443-9204-9BB06998EFD4}" destId="{11E75213-880C-E843-8A7A-D518EA188CD3}" srcOrd="0" destOrd="0" presId="urn:microsoft.com/office/officeart/2005/8/layout/hProcess9"/>
    <dgm:cxn modelId="{18AE0AE7-5B59-B447-ADC0-6D8CDB66CD8E}" srcId="{B604625C-E558-6B47-BBEF-E9D7551136E4}" destId="{4325487C-9457-584F-B0AD-4AA6CBCC86C2}" srcOrd="2" destOrd="0" parTransId="{1DA2F1A6-84E6-554D-B915-2F5E315148C7}" sibTransId="{1DC2C365-2244-7B45-A9D6-2C4A24DAF823}"/>
    <dgm:cxn modelId="{95C7D7EF-44F6-6948-A704-3DF8BFB8D63C}" srcId="{B604625C-E558-6B47-BBEF-E9D7551136E4}" destId="{86026844-4A54-324B-98A8-2EEFB886F24F}" srcOrd="3" destOrd="0" parTransId="{8FA1AB8C-3C9D-BD49-96BC-7DDDC47781DE}" sibTransId="{EE38EF42-A6A6-F346-B296-9A771BD1865D}"/>
    <dgm:cxn modelId="{EF915AF4-295A-4F49-8A76-D29DCA38FD31}" srcId="{B604625C-E558-6B47-BBEF-E9D7551136E4}" destId="{DF704339-9936-AA41-891A-A6801DE5A2CF}" srcOrd="4" destOrd="0" parTransId="{6BF13FE4-1C65-3144-8D30-96AF18C9CDAA}" sibTransId="{51E5282B-D727-8B4C-8188-33D7C174D7B4}"/>
    <dgm:cxn modelId="{1BE4E77F-2A8C-7148-B105-6D9EA080CB94}" type="presParOf" srcId="{26E963F1-118F-6344-AF2F-C85747F798A3}" destId="{E9FFCDB2-074D-6F49-85EF-BC14BAB13344}" srcOrd="0" destOrd="0" presId="urn:microsoft.com/office/officeart/2005/8/layout/hProcess9"/>
    <dgm:cxn modelId="{5EB318EE-5228-BD4A-BE2D-57BD0D86D88D}" type="presParOf" srcId="{26E963F1-118F-6344-AF2F-C85747F798A3}" destId="{9FB6BAE2-E86B-5A4A-B118-29792D0CCDA6}" srcOrd="1" destOrd="0" presId="urn:microsoft.com/office/officeart/2005/8/layout/hProcess9"/>
    <dgm:cxn modelId="{4FBC1CA7-AB4E-3043-86B2-CD3FA2D887E1}" type="presParOf" srcId="{9FB6BAE2-E86B-5A4A-B118-29792D0CCDA6}" destId="{7BCAE4A8-206D-C24B-A63C-B6149565F328}" srcOrd="0" destOrd="0" presId="urn:microsoft.com/office/officeart/2005/8/layout/hProcess9"/>
    <dgm:cxn modelId="{2A6082FB-FED5-634E-9B00-FE0A260274DC}" type="presParOf" srcId="{9FB6BAE2-E86B-5A4A-B118-29792D0CCDA6}" destId="{360CFC45-3B6D-FA41-92D9-22591751F2BA}" srcOrd="1" destOrd="0" presId="urn:microsoft.com/office/officeart/2005/8/layout/hProcess9"/>
    <dgm:cxn modelId="{FB64F93D-5913-8D44-8944-44ABD7263B7B}" type="presParOf" srcId="{9FB6BAE2-E86B-5A4A-B118-29792D0CCDA6}" destId="{11E75213-880C-E843-8A7A-D518EA188CD3}" srcOrd="2" destOrd="0" presId="urn:microsoft.com/office/officeart/2005/8/layout/hProcess9"/>
    <dgm:cxn modelId="{3C675AF6-C018-A44E-AEAB-5DC44304F766}" type="presParOf" srcId="{9FB6BAE2-E86B-5A4A-B118-29792D0CCDA6}" destId="{4735D748-6643-5345-B333-6ED1A2729601}" srcOrd="3" destOrd="0" presId="urn:microsoft.com/office/officeart/2005/8/layout/hProcess9"/>
    <dgm:cxn modelId="{A98F34D1-860A-0344-8E6F-9AA54019085F}" type="presParOf" srcId="{9FB6BAE2-E86B-5A4A-B118-29792D0CCDA6}" destId="{4162594F-1739-1D4F-AF5A-E713757A7858}" srcOrd="4" destOrd="0" presId="urn:microsoft.com/office/officeart/2005/8/layout/hProcess9"/>
    <dgm:cxn modelId="{033CC4FB-CA16-E941-BD5A-303067044DD2}" type="presParOf" srcId="{9FB6BAE2-E86B-5A4A-B118-29792D0CCDA6}" destId="{890F2CAB-6B87-7B44-BBD7-0B876D1F7762}" srcOrd="5" destOrd="0" presId="urn:microsoft.com/office/officeart/2005/8/layout/hProcess9"/>
    <dgm:cxn modelId="{8FDE5E83-1276-374D-BAEF-6F9CE1C49965}" type="presParOf" srcId="{9FB6BAE2-E86B-5A4A-B118-29792D0CCDA6}" destId="{9F4CCCC2-C43E-354B-A51C-A1221ECDE86B}" srcOrd="6" destOrd="0" presId="urn:microsoft.com/office/officeart/2005/8/layout/hProcess9"/>
    <dgm:cxn modelId="{4E7B416F-2EAB-544B-A34C-EED232CFACB1}" type="presParOf" srcId="{9FB6BAE2-E86B-5A4A-B118-29792D0CCDA6}" destId="{D9C68718-5FC3-A842-9D9E-DDF5476BBF42}" srcOrd="7" destOrd="0" presId="urn:microsoft.com/office/officeart/2005/8/layout/hProcess9"/>
    <dgm:cxn modelId="{85CCB360-6912-9B48-A204-ADC26001D215}" type="presParOf" srcId="{9FB6BAE2-E86B-5A4A-B118-29792D0CCDA6}" destId="{D72B8A81-E306-A447-B303-4CCB98D470B2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208E1C-09D0-B34B-AA04-9B5B4831BC9B}" type="doc">
      <dgm:prSet loTypeId="urn:microsoft.com/office/officeart/2005/8/layout/StepDownProcess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744E5733-0884-D04E-9D62-BFF11F78B6E4}">
      <dgm:prSet phldrT="[Texto]" custT="1"/>
      <dgm:spPr/>
      <dgm:t>
        <a:bodyPr/>
        <a:lstStyle/>
        <a:p>
          <a:r>
            <a:rPr lang="es-ES" sz="2000" dirty="0">
              <a:latin typeface="Montserrat" panose="00000500000000000000" pitchFamily="50" charset="0"/>
            </a:rPr>
            <a:t>Polimicrobiana </a:t>
          </a:r>
        </a:p>
      </dgm:t>
    </dgm:pt>
    <dgm:pt modelId="{439B93C8-A7A1-5141-B1CB-CFF4080E789D}" type="parTrans" cxnId="{D61A2CD9-D4BA-6F49-8A05-ECD3D97554BA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58112BCB-F629-B047-916D-15A4B33FBC2F}" type="sibTrans" cxnId="{D61A2CD9-D4BA-6F49-8A05-ECD3D97554BA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B5AC3653-0EBA-144E-91D9-49DDD30E26B0}">
      <dgm:prSet phldrT="[Texto]" custT="1"/>
      <dgm:spPr/>
      <dgm:t>
        <a:bodyPr/>
        <a:lstStyle/>
        <a:p>
          <a:r>
            <a:rPr lang="es-ES" sz="2000" dirty="0">
              <a:latin typeface="Montserrat" panose="00000500000000000000" pitchFamily="50" charset="0"/>
            </a:rPr>
            <a:t>Cubrimiento </a:t>
          </a:r>
        </a:p>
        <a:p>
          <a:r>
            <a:rPr lang="es-ES" sz="2000" dirty="0">
              <a:latin typeface="Montserrat" panose="00000500000000000000" pitchFamily="50" charset="0"/>
            </a:rPr>
            <a:t>Anaerobios y Bacilos Gram Negativos. </a:t>
          </a:r>
        </a:p>
      </dgm:t>
    </dgm:pt>
    <dgm:pt modelId="{ECAEDADD-B7A4-ED4A-B187-6BB88AF12754}" type="parTrans" cxnId="{2C01C78F-4BE0-644C-BB79-E965D0A88E08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7C5F44B8-6E88-A843-805A-B114AB2B674E}" type="sibTrans" cxnId="{2C01C78F-4BE0-644C-BB79-E965D0A88E08}">
      <dgm:prSet/>
      <dgm:spPr/>
      <dgm:t>
        <a:bodyPr/>
        <a:lstStyle/>
        <a:p>
          <a:endParaRPr lang="es-ES" sz="2000">
            <a:latin typeface="Montserrat" panose="00000500000000000000" pitchFamily="50" charset="0"/>
          </a:endParaRPr>
        </a:p>
      </dgm:t>
    </dgm:pt>
    <dgm:pt modelId="{E3B72B1A-5F19-E441-B6DA-CDF32D9C5CC6}" type="pres">
      <dgm:prSet presAssocID="{9E208E1C-09D0-B34B-AA04-9B5B4831BC9B}" presName="rootnode" presStyleCnt="0">
        <dgm:presLayoutVars>
          <dgm:chMax/>
          <dgm:chPref/>
          <dgm:dir/>
          <dgm:animLvl val="lvl"/>
        </dgm:presLayoutVars>
      </dgm:prSet>
      <dgm:spPr/>
    </dgm:pt>
    <dgm:pt modelId="{62062E30-546E-044A-9D8A-838C6F19C3A5}" type="pres">
      <dgm:prSet presAssocID="{744E5733-0884-D04E-9D62-BFF11F78B6E4}" presName="composite" presStyleCnt="0"/>
      <dgm:spPr/>
    </dgm:pt>
    <dgm:pt modelId="{362EB41E-21F1-EA4B-A963-71F4E6F5B1EA}" type="pres">
      <dgm:prSet presAssocID="{744E5733-0884-D04E-9D62-BFF11F78B6E4}" presName="bentUpArrow1" presStyleLbl="alignImgPlace1" presStyleIdx="0" presStyleCnt="1" custScaleY="67701" custLinFactNeighborX="1454" custLinFactNeighborY="-13178"/>
      <dgm:spPr>
        <a:solidFill>
          <a:schemeClr val="accent2">
            <a:lumMod val="60000"/>
            <a:lumOff val="40000"/>
          </a:schemeClr>
        </a:solidFill>
      </dgm:spPr>
    </dgm:pt>
    <dgm:pt modelId="{49D71617-CC10-AA48-B4F5-F5AE4A824BE7}" type="pres">
      <dgm:prSet presAssocID="{744E5733-0884-D04E-9D62-BFF11F78B6E4}" presName="ParentText" presStyleLbl="node1" presStyleIdx="0" presStyleCnt="2" custLinFactNeighborX="-24402" custLinFactNeighborY="-5086">
        <dgm:presLayoutVars>
          <dgm:chMax val="1"/>
          <dgm:chPref val="1"/>
          <dgm:bulletEnabled val="1"/>
        </dgm:presLayoutVars>
      </dgm:prSet>
      <dgm:spPr/>
    </dgm:pt>
    <dgm:pt modelId="{75050465-737B-7D45-B135-5C3AF4F0E28E}" type="pres">
      <dgm:prSet presAssocID="{744E5733-0884-D04E-9D62-BFF11F78B6E4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21400016-B16C-244B-BFED-49A070E92556}" type="pres">
      <dgm:prSet presAssocID="{58112BCB-F629-B047-916D-15A4B33FBC2F}" presName="sibTrans" presStyleCnt="0"/>
      <dgm:spPr/>
    </dgm:pt>
    <dgm:pt modelId="{D8144C21-6FC9-824B-8B4D-ED55297D0B80}" type="pres">
      <dgm:prSet presAssocID="{B5AC3653-0EBA-144E-91D9-49DDD30E26B0}" presName="composite" presStyleCnt="0"/>
      <dgm:spPr/>
    </dgm:pt>
    <dgm:pt modelId="{F0908B06-1E83-D34B-BBBA-6BA0D833F16D}" type="pres">
      <dgm:prSet presAssocID="{B5AC3653-0EBA-144E-91D9-49DDD30E26B0}" presName="ParentText" presStyleLbl="node1" presStyleIdx="1" presStyleCnt="2" custLinFactNeighborX="87" custLinFactNeighborY="-3914">
        <dgm:presLayoutVars>
          <dgm:chMax val="1"/>
          <dgm:chPref val="1"/>
          <dgm:bulletEnabled val="1"/>
        </dgm:presLayoutVars>
      </dgm:prSet>
      <dgm:spPr/>
    </dgm:pt>
  </dgm:ptLst>
  <dgm:cxnLst>
    <dgm:cxn modelId="{DB2E0410-6FD7-2A41-9FBC-974D408A1A08}" type="presOf" srcId="{744E5733-0884-D04E-9D62-BFF11F78B6E4}" destId="{49D71617-CC10-AA48-B4F5-F5AE4A824BE7}" srcOrd="0" destOrd="0" presId="urn:microsoft.com/office/officeart/2005/8/layout/StepDownProcess"/>
    <dgm:cxn modelId="{2C01C78F-4BE0-644C-BB79-E965D0A88E08}" srcId="{9E208E1C-09D0-B34B-AA04-9B5B4831BC9B}" destId="{B5AC3653-0EBA-144E-91D9-49DDD30E26B0}" srcOrd="1" destOrd="0" parTransId="{ECAEDADD-B7A4-ED4A-B187-6BB88AF12754}" sibTransId="{7C5F44B8-6E88-A843-805A-B114AB2B674E}"/>
    <dgm:cxn modelId="{6AACF7B0-548B-1F47-8B81-0CEC5569DEEC}" type="presOf" srcId="{B5AC3653-0EBA-144E-91D9-49DDD30E26B0}" destId="{F0908B06-1E83-D34B-BBBA-6BA0D833F16D}" srcOrd="0" destOrd="0" presId="urn:microsoft.com/office/officeart/2005/8/layout/StepDownProcess"/>
    <dgm:cxn modelId="{147143CA-9B3F-3745-BBF6-4BEE68D7611B}" type="presOf" srcId="{9E208E1C-09D0-B34B-AA04-9B5B4831BC9B}" destId="{E3B72B1A-5F19-E441-B6DA-CDF32D9C5CC6}" srcOrd="0" destOrd="0" presId="urn:microsoft.com/office/officeart/2005/8/layout/StepDownProcess"/>
    <dgm:cxn modelId="{D61A2CD9-D4BA-6F49-8A05-ECD3D97554BA}" srcId="{9E208E1C-09D0-B34B-AA04-9B5B4831BC9B}" destId="{744E5733-0884-D04E-9D62-BFF11F78B6E4}" srcOrd="0" destOrd="0" parTransId="{439B93C8-A7A1-5141-B1CB-CFF4080E789D}" sibTransId="{58112BCB-F629-B047-916D-15A4B33FBC2F}"/>
    <dgm:cxn modelId="{DEF499BC-7B16-684B-9004-55BE2474ADD8}" type="presParOf" srcId="{E3B72B1A-5F19-E441-B6DA-CDF32D9C5CC6}" destId="{62062E30-546E-044A-9D8A-838C6F19C3A5}" srcOrd="0" destOrd="0" presId="urn:microsoft.com/office/officeart/2005/8/layout/StepDownProcess"/>
    <dgm:cxn modelId="{A0435410-6880-FC47-BA35-ADD1AF6C42DB}" type="presParOf" srcId="{62062E30-546E-044A-9D8A-838C6F19C3A5}" destId="{362EB41E-21F1-EA4B-A963-71F4E6F5B1EA}" srcOrd="0" destOrd="0" presId="urn:microsoft.com/office/officeart/2005/8/layout/StepDownProcess"/>
    <dgm:cxn modelId="{418BAA6C-297C-2F49-9C8E-962B49BA3F7E}" type="presParOf" srcId="{62062E30-546E-044A-9D8A-838C6F19C3A5}" destId="{49D71617-CC10-AA48-B4F5-F5AE4A824BE7}" srcOrd="1" destOrd="0" presId="urn:microsoft.com/office/officeart/2005/8/layout/StepDownProcess"/>
    <dgm:cxn modelId="{F89DC9C8-91CF-6249-AC13-BDC8DEE97A95}" type="presParOf" srcId="{62062E30-546E-044A-9D8A-838C6F19C3A5}" destId="{75050465-737B-7D45-B135-5C3AF4F0E28E}" srcOrd="2" destOrd="0" presId="urn:microsoft.com/office/officeart/2005/8/layout/StepDownProcess"/>
    <dgm:cxn modelId="{DC5F9B54-7FF4-2148-82E9-343B66FF8DCD}" type="presParOf" srcId="{E3B72B1A-5F19-E441-B6DA-CDF32D9C5CC6}" destId="{21400016-B16C-244B-BFED-49A070E92556}" srcOrd="1" destOrd="0" presId="urn:microsoft.com/office/officeart/2005/8/layout/StepDownProcess"/>
    <dgm:cxn modelId="{B2A1267D-A886-F049-848A-D504FB155A78}" type="presParOf" srcId="{E3B72B1A-5F19-E441-B6DA-CDF32D9C5CC6}" destId="{D8144C21-6FC9-824B-8B4D-ED55297D0B80}" srcOrd="2" destOrd="0" presId="urn:microsoft.com/office/officeart/2005/8/layout/StepDownProcess"/>
    <dgm:cxn modelId="{55D85501-3578-BF40-BE78-D9E23217F1EB}" type="presParOf" srcId="{D8144C21-6FC9-824B-8B4D-ED55297D0B80}" destId="{F0908B06-1E83-D34B-BBBA-6BA0D833F16D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F7C01B-8847-CB44-94A1-D2685CA81126}" type="doc">
      <dgm:prSet loTypeId="urn:microsoft.com/office/officeart/2005/8/layout/default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BA3BAB2E-8414-6F4B-A2D9-19868443A058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Adenitis mesentérica. </a:t>
          </a:r>
        </a:p>
      </dgm:t>
    </dgm:pt>
    <dgm:pt modelId="{D072C5D7-9D20-9B44-8D1D-C461A814074A}" type="parTrans" cxnId="{A77D6F99-4291-E943-AFBF-E711BB90DEC4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CDD4BA4A-D82E-6E43-A6A1-4249EE69ED54}" type="sibTrans" cxnId="{A77D6F99-4291-E943-AFBF-E711BB90DEC4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ACDE5C8E-9C71-CD4F-9D8F-1048D434B727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Gastroenteritis aguda. </a:t>
          </a:r>
        </a:p>
      </dgm:t>
    </dgm:pt>
    <dgm:pt modelId="{0908AFEE-2AA9-4A44-8D4E-AC97A5A088FD}" type="parTrans" cxnId="{2E6B38B6-3A36-A240-8044-E840BF5C938F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972964DD-EF10-0E4C-8075-CBFCA87887DA}" type="sibTrans" cxnId="{2E6B38B6-3A36-A240-8044-E840BF5C938F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E999E73D-1631-F64E-8717-7938F48F0B00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Invaginación intestinal. </a:t>
          </a:r>
        </a:p>
      </dgm:t>
    </dgm:pt>
    <dgm:pt modelId="{B1D869F1-7678-1E40-9532-A8BBC9C06DF0}" type="parTrans" cxnId="{C94834CA-32C4-3C4B-AD6E-DFB73F37DF1F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A964D204-DA88-9847-B434-0DB8DCBA0E13}" type="sibTrans" cxnId="{C94834CA-32C4-3C4B-AD6E-DFB73F37DF1F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8A62943C-0541-9C4C-A564-E69A5B7F359A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EEI.</a:t>
          </a:r>
        </a:p>
      </dgm:t>
    </dgm:pt>
    <dgm:pt modelId="{E4ADF5FD-1AAF-9F4D-B913-254184BFAE5B}" type="parTrans" cxnId="{DCA0A091-4BDA-9342-AA8D-48C9ADCFCFF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447BBCB4-76E5-6344-A9F7-BCB6DB43746E}" type="sibTrans" cxnId="{DCA0A091-4BDA-9342-AA8D-48C9ADCFCFF9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30515F03-741E-A449-8597-BBC301079866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Torsión testicular. </a:t>
          </a:r>
        </a:p>
      </dgm:t>
    </dgm:pt>
    <dgm:pt modelId="{56112443-32A3-0A44-AF45-46E527039ABA}" type="parTrans" cxnId="{C5A3F4A6-CA90-E747-87F5-5944C8263A30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B35D5841-EB59-B740-88DC-63B313531C98}" type="sibTrans" cxnId="{C5A3F4A6-CA90-E747-87F5-5944C8263A30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18B59906-5E35-5D4E-A80A-50E42AC868D3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Nefrolitiasis. </a:t>
          </a:r>
        </a:p>
      </dgm:t>
    </dgm:pt>
    <dgm:pt modelId="{B18837F1-63EC-1A4F-8E5F-E01D938B16B2}" type="parTrans" cxnId="{9994823E-137D-BC4F-8F15-C8A899FBBA0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9CB147FB-A527-C44C-9088-B12C880BCBAF}" type="sibTrans" cxnId="{9994823E-137D-BC4F-8F15-C8A899FBBA05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63614225-E4F2-4A43-94D0-F3856DAB7C1E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ITU. </a:t>
          </a:r>
        </a:p>
      </dgm:t>
    </dgm:pt>
    <dgm:pt modelId="{F3A642E7-E0E4-9A42-A941-813A234853C0}" type="parTrans" cxnId="{9D3369F2-95D1-C143-82AF-D1FA04F5CC13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676B3A56-1196-ED42-8B1B-1E75E53799EF}" type="sibTrans" cxnId="{9D3369F2-95D1-C143-82AF-D1FA04F5CC13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EE43ECAE-8B2E-1744-ADF4-2672DB08C2D0}">
      <dgm:prSet phldrT="[Texto]"/>
      <dgm:spPr/>
      <dgm:t>
        <a:bodyPr/>
        <a:lstStyle/>
        <a:p>
          <a:r>
            <a:rPr lang="es-ES" dirty="0">
              <a:latin typeface="Montserrat" panose="00000500000000000000" pitchFamily="50" charset="0"/>
            </a:rPr>
            <a:t>Patología ginecológica. </a:t>
          </a:r>
        </a:p>
      </dgm:t>
    </dgm:pt>
    <dgm:pt modelId="{DAAF4C16-8817-8240-B649-76C88CEE2F81}" type="parTrans" cxnId="{A2D6E3B0-260F-FA4E-A6EF-1F33903A2404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793FA176-200E-0048-919E-C5B74A03DCAD}" type="sibTrans" cxnId="{A2D6E3B0-260F-FA4E-A6EF-1F33903A2404}">
      <dgm:prSet/>
      <dgm:spPr/>
      <dgm:t>
        <a:bodyPr/>
        <a:lstStyle/>
        <a:p>
          <a:endParaRPr lang="es-ES">
            <a:latin typeface="Montserrat" panose="00000500000000000000" pitchFamily="50" charset="0"/>
          </a:endParaRPr>
        </a:p>
      </dgm:t>
    </dgm:pt>
    <dgm:pt modelId="{58F7AA3D-D722-0846-9EFC-7D1A2B78B9FA}" type="pres">
      <dgm:prSet presAssocID="{C2F7C01B-8847-CB44-94A1-D2685CA81126}" presName="diagram" presStyleCnt="0">
        <dgm:presLayoutVars>
          <dgm:dir/>
          <dgm:resizeHandles val="exact"/>
        </dgm:presLayoutVars>
      </dgm:prSet>
      <dgm:spPr/>
    </dgm:pt>
    <dgm:pt modelId="{25E5C73F-6FD6-A44D-9D75-58123F24F8EB}" type="pres">
      <dgm:prSet presAssocID="{BA3BAB2E-8414-6F4B-A2D9-19868443A058}" presName="node" presStyleLbl="node1" presStyleIdx="0" presStyleCnt="8">
        <dgm:presLayoutVars>
          <dgm:bulletEnabled val="1"/>
        </dgm:presLayoutVars>
      </dgm:prSet>
      <dgm:spPr/>
    </dgm:pt>
    <dgm:pt modelId="{9E22A1F1-9662-4142-8391-A28FDA069C51}" type="pres">
      <dgm:prSet presAssocID="{CDD4BA4A-D82E-6E43-A6A1-4249EE69ED54}" presName="sibTrans" presStyleCnt="0"/>
      <dgm:spPr/>
    </dgm:pt>
    <dgm:pt modelId="{8A7F718A-087F-A847-8F4E-3995BCC6BD3F}" type="pres">
      <dgm:prSet presAssocID="{ACDE5C8E-9C71-CD4F-9D8F-1048D434B727}" presName="node" presStyleLbl="node1" presStyleIdx="1" presStyleCnt="8">
        <dgm:presLayoutVars>
          <dgm:bulletEnabled val="1"/>
        </dgm:presLayoutVars>
      </dgm:prSet>
      <dgm:spPr/>
    </dgm:pt>
    <dgm:pt modelId="{5ECDE953-CF4C-8C42-A363-74F63869F638}" type="pres">
      <dgm:prSet presAssocID="{972964DD-EF10-0E4C-8075-CBFCA87887DA}" presName="sibTrans" presStyleCnt="0"/>
      <dgm:spPr/>
    </dgm:pt>
    <dgm:pt modelId="{5FB2079C-4F4E-E446-A6AB-2F8D3AFD9DC5}" type="pres">
      <dgm:prSet presAssocID="{E999E73D-1631-F64E-8717-7938F48F0B00}" presName="node" presStyleLbl="node1" presStyleIdx="2" presStyleCnt="8">
        <dgm:presLayoutVars>
          <dgm:bulletEnabled val="1"/>
        </dgm:presLayoutVars>
      </dgm:prSet>
      <dgm:spPr/>
    </dgm:pt>
    <dgm:pt modelId="{B4A6927C-06E9-CD47-B583-890E2E0EFF9B}" type="pres">
      <dgm:prSet presAssocID="{A964D204-DA88-9847-B434-0DB8DCBA0E13}" presName="sibTrans" presStyleCnt="0"/>
      <dgm:spPr/>
    </dgm:pt>
    <dgm:pt modelId="{8F57B38B-F0F6-9A46-BEE8-826C54EACFAF}" type="pres">
      <dgm:prSet presAssocID="{8A62943C-0541-9C4C-A564-E69A5B7F359A}" presName="node" presStyleLbl="node1" presStyleIdx="3" presStyleCnt="8">
        <dgm:presLayoutVars>
          <dgm:bulletEnabled val="1"/>
        </dgm:presLayoutVars>
      </dgm:prSet>
      <dgm:spPr/>
    </dgm:pt>
    <dgm:pt modelId="{41FA5211-BA09-104A-9836-1B17CEB297EC}" type="pres">
      <dgm:prSet presAssocID="{447BBCB4-76E5-6344-A9F7-BCB6DB43746E}" presName="sibTrans" presStyleCnt="0"/>
      <dgm:spPr/>
    </dgm:pt>
    <dgm:pt modelId="{9A8FCD8F-4754-3443-A030-EA05D18C6DD8}" type="pres">
      <dgm:prSet presAssocID="{30515F03-741E-A449-8597-BBC301079866}" presName="node" presStyleLbl="node1" presStyleIdx="4" presStyleCnt="8">
        <dgm:presLayoutVars>
          <dgm:bulletEnabled val="1"/>
        </dgm:presLayoutVars>
      </dgm:prSet>
      <dgm:spPr/>
    </dgm:pt>
    <dgm:pt modelId="{3A81D7C9-6312-FE41-93C4-48EF653F6245}" type="pres">
      <dgm:prSet presAssocID="{B35D5841-EB59-B740-88DC-63B313531C98}" presName="sibTrans" presStyleCnt="0"/>
      <dgm:spPr/>
    </dgm:pt>
    <dgm:pt modelId="{D92F3B82-5538-E549-A239-62B4E3698940}" type="pres">
      <dgm:prSet presAssocID="{18B59906-5E35-5D4E-A80A-50E42AC868D3}" presName="node" presStyleLbl="node1" presStyleIdx="5" presStyleCnt="8">
        <dgm:presLayoutVars>
          <dgm:bulletEnabled val="1"/>
        </dgm:presLayoutVars>
      </dgm:prSet>
      <dgm:spPr/>
    </dgm:pt>
    <dgm:pt modelId="{5FDAA744-0B8E-FE42-BD07-A3620F84A6C4}" type="pres">
      <dgm:prSet presAssocID="{9CB147FB-A527-C44C-9088-B12C880BCBAF}" presName="sibTrans" presStyleCnt="0"/>
      <dgm:spPr/>
    </dgm:pt>
    <dgm:pt modelId="{EB4AD9F6-9120-9F40-8646-2A9A4392F0E0}" type="pres">
      <dgm:prSet presAssocID="{63614225-E4F2-4A43-94D0-F3856DAB7C1E}" presName="node" presStyleLbl="node1" presStyleIdx="6" presStyleCnt="8">
        <dgm:presLayoutVars>
          <dgm:bulletEnabled val="1"/>
        </dgm:presLayoutVars>
      </dgm:prSet>
      <dgm:spPr/>
    </dgm:pt>
    <dgm:pt modelId="{78899446-F22D-6F4A-852E-B45CC5A5D099}" type="pres">
      <dgm:prSet presAssocID="{676B3A56-1196-ED42-8B1B-1E75E53799EF}" presName="sibTrans" presStyleCnt="0"/>
      <dgm:spPr/>
    </dgm:pt>
    <dgm:pt modelId="{D53DC31D-A1D9-4C4F-8AEC-5E627940D7B5}" type="pres">
      <dgm:prSet presAssocID="{EE43ECAE-8B2E-1744-ADF4-2672DB08C2D0}" presName="node" presStyleLbl="node1" presStyleIdx="7" presStyleCnt="8">
        <dgm:presLayoutVars>
          <dgm:bulletEnabled val="1"/>
        </dgm:presLayoutVars>
      </dgm:prSet>
      <dgm:spPr/>
    </dgm:pt>
  </dgm:ptLst>
  <dgm:cxnLst>
    <dgm:cxn modelId="{5CFF8419-2FB8-ED46-8713-72D948BC6FFB}" type="presOf" srcId="{8A62943C-0541-9C4C-A564-E69A5B7F359A}" destId="{8F57B38B-F0F6-9A46-BEE8-826C54EACFAF}" srcOrd="0" destOrd="0" presId="urn:microsoft.com/office/officeart/2005/8/layout/default"/>
    <dgm:cxn modelId="{5D8BEC1B-4E35-0D42-86AE-A533F67C7465}" type="presOf" srcId="{63614225-E4F2-4A43-94D0-F3856DAB7C1E}" destId="{EB4AD9F6-9120-9F40-8646-2A9A4392F0E0}" srcOrd="0" destOrd="0" presId="urn:microsoft.com/office/officeart/2005/8/layout/default"/>
    <dgm:cxn modelId="{C31E862D-C182-C548-8891-9AB88DA222B5}" type="presOf" srcId="{30515F03-741E-A449-8597-BBC301079866}" destId="{9A8FCD8F-4754-3443-A030-EA05D18C6DD8}" srcOrd="0" destOrd="0" presId="urn:microsoft.com/office/officeart/2005/8/layout/default"/>
    <dgm:cxn modelId="{E6C99939-366C-C442-9CAF-7750ACAEA301}" type="presOf" srcId="{E999E73D-1631-F64E-8717-7938F48F0B00}" destId="{5FB2079C-4F4E-E446-A6AB-2F8D3AFD9DC5}" srcOrd="0" destOrd="0" presId="urn:microsoft.com/office/officeart/2005/8/layout/default"/>
    <dgm:cxn modelId="{E1FFF63C-257F-D445-AA26-EE7591E23E37}" type="presOf" srcId="{EE43ECAE-8B2E-1744-ADF4-2672DB08C2D0}" destId="{D53DC31D-A1D9-4C4F-8AEC-5E627940D7B5}" srcOrd="0" destOrd="0" presId="urn:microsoft.com/office/officeart/2005/8/layout/default"/>
    <dgm:cxn modelId="{9994823E-137D-BC4F-8F15-C8A899FBBA05}" srcId="{C2F7C01B-8847-CB44-94A1-D2685CA81126}" destId="{18B59906-5E35-5D4E-A80A-50E42AC868D3}" srcOrd="5" destOrd="0" parTransId="{B18837F1-63EC-1A4F-8E5F-E01D938B16B2}" sibTransId="{9CB147FB-A527-C44C-9088-B12C880BCBAF}"/>
    <dgm:cxn modelId="{A72E505D-5554-C74C-8503-6BF31D9C7EAB}" type="presOf" srcId="{C2F7C01B-8847-CB44-94A1-D2685CA81126}" destId="{58F7AA3D-D722-0846-9EFC-7D1A2B78B9FA}" srcOrd="0" destOrd="0" presId="urn:microsoft.com/office/officeart/2005/8/layout/default"/>
    <dgm:cxn modelId="{30552450-9A87-1744-A53D-6ABE844EF005}" type="presOf" srcId="{ACDE5C8E-9C71-CD4F-9D8F-1048D434B727}" destId="{8A7F718A-087F-A847-8F4E-3995BCC6BD3F}" srcOrd="0" destOrd="0" presId="urn:microsoft.com/office/officeart/2005/8/layout/default"/>
    <dgm:cxn modelId="{04A8A98B-2A19-CE45-A27D-A73301AE6E34}" type="presOf" srcId="{BA3BAB2E-8414-6F4B-A2D9-19868443A058}" destId="{25E5C73F-6FD6-A44D-9D75-58123F24F8EB}" srcOrd="0" destOrd="0" presId="urn:microsoft.com/office/officeart/2005/8/layout/default"/>
    <dgm:cxn modelId="{DCA0A091-4BDA-9342-AA8D-48C9ADCFCFF9}" srcId="{C2F7C01B-8847-CB44-94A1-D2685CA81126}" destId="{8A62943C-0541-9C4C-A564-E69A5B7F359A}" srcOrd="3" destOrd="0" parTransId="{E4ADF5FD-1AAF-9F4D-B913-254184BFAE5B}" sibTransId="{447BBCB4-76E5-6344-A9F7-BCB6DB43746E}"/>
    <dgm:cxn modelId="{A77D6F99-4291-E943-AFBF-E711BB90DEC4}" srcId="{C2F7C01B-8847-CB44-94A1-D2685CA81126}" destId="{BA3BAB2E-8414-6F4B-A2D9-19868443A058}" srcOrd="0" destOrd="0" parTransId="{D072C5D7-9D20-9B44-8D1D-C461A814074A}" sibTransId="{CDD4BA4A-D82E-6E43-A6A1-4249EE69ED54}"/>
    <dgm:cxn modelId="{F1F5989F-D882-3740-85E8-0B8ADEC5B2A2}" type="presOf" srcId="{18B59906-5E35-5D4E-A80A-50E42AC868D3}" destId="{D92F3B82-5538-E549-A239-62B4E3698940}" srcOrd="0" destOrd="0" presId="urn:microsoft.com/office/officeart/2005/8/layout/default"/>
    <dgm:cxn modelId="{C5A3F4A6-CA90-E747-87F5-5944C8263A30}" srcId="{C2F7C01B-8847-CB44-94A1-D2685CA81126}" destId="{30515F03-741E-A449-8597-BBC301079866}" srcOrd="4" destOrd="0" parTransId="{56112443-32A3-0A44-AF45-46E527039ABA}" sibTransId="{B35D5841-EB59-B740-88DC-63B313531C98}"/>
    <dgm:cxn modelId="{A2D6E3B0-260F-FA4E-A6EF-1F33903A2404}" srcId="{C2F7C01B-8847-CB44-94A1-D2685CA81126}" destId="{EE43ECAE-8B2E-1744-ADF4-2672DB08C2D0}" srcOrd="7" destOrd="0" parTransId="{DAAF4C16-8817-8240-B649-76C88CEE2F81}" sibTransId="{793FA176-200E-0048-919E-C5B74A03DCAD}"/>
    <dgm:cxn modelId="{2E6B38B6-3A36-A240-8044-E840BF5C938F}" srcId="{C2F7C01B-8847-CB44-94A1-D2685CA81126}" destId="{ACDE5C8E-9C71-CD4F-9D8F-1048D434B727}" srcOrd="1" destOrd="0" parTransId="{0908AFEE-2AA9-4A44-8D4E-AC97A5A088FD}" sibTransId="{972964DD-EF10-0E4C-8075-CBFCA87887DA}"/>
    <dgm:cxn modelId="{C94834CA-32C4-3C4B-AD6E-DFB73F37DF1F}" srcId="{C2F7C01B-8847-CB44-94A1-D2685CA81126}" destId="{E999E73D-1631-F64E-8717-7938F48F0B00}" srcOrd="2" destOrd="0" parTransId="{B1D869F1-7678-1E40-9532-A8BBC9C06DF0}" sibTransId="{A964D204-DA88-9847-B434-0DB8DCBA0E13}"/>
    <dgm:cxn modelId="{9D3369F2-95D1-C143-82AF-D1FA04F5CC13}" srcId="{C2F7C01B-8847-CB44-94A1-D2685CA81126}" destId="{63614225-E4F2-4A43-94D0-F3856DAB7C1E}" srcOrd="6" destOrd="0" parTransId="{F3A642E7-E0E4-9A42-A941-813A234853C0}" sibTransId="{676B3A56-1196-ED42-8B1B-1E75E53799EF}"/>
    <dgm:cxn modelId="{36E82214-48A1-964E-BBCC-9E21CC21599B}" type="presParOf" srcId="{58F7AA3D-D722-0846-9EFC-7D1A2B78B9FA}" destId="{25E5C73F-6FD6-A44D-9D75-58123F24F8EB}" srcOrd="0" destOrd="0" presId="urn:microsoft.com/office/officeart/2005/8/layout/default"/>
    <dgm:cxn modelId="{95A60042-1423-8D4E-B429-F327843FBF17}" type="presParOf" srcId="{58F7AA3D-D722-0846-9EFC-7D1A2B78B9FA}" destId="{9E22A1F1-9662-4142-8391-A28FDA069C51}" srcOrd="1" destOrd="0" presId="urn:microsoft.com/office/officeart/2005/8/layout/default"/>
    <dgm:cxn modelId="{52379E65-D4FC-4C44-94BF-1C2C8CD12118}" type="presParOf" srcId="{58F7AA3D-D722-0846-9EFC-7D1A2B78B9FA}" destId="{8A7F718A-087F-A847-8F4E-3995BCC6BD3F}" srcOrd="2" destOrd="0" presId="urn:microsoft.com/office/officeart/2005/8/layout/default"/>
    <dgm:cxn modelId="{1356054F-BD1A-6843-BF7F-AF567C570932}" type="presParOf" srcId="{58F7AA3D-D722-0846-9EFC-7D1A2B78B9FA}" destId="{5ECDE953-CF4C-8C42-A363-74F63869F638}" srcOrd="3" destOrd="0" presId="urn:microsoft.com/office/officeart/2005/8/layout/default"/>
    <dgm:cxn modelId="{EBF2B9FC-BC27-524C-8640-2766F9968CED}" type="presParOf" srcId="{58F7AA3D-D722-0846-9EFC-7D1A2B78B9FA}" destId="{5FB2079C-4F4E-E446-A6AB-2F8D3AFD9DC5}" srcOrd="4" destOrd="0" presId="urn:microsoft.com/office/officeart/2005/8/layout/default"/>
    <dgm:cxn modelId="{44AA9444-48AC-FB47-A5B6-07FC58862627}" type="presParOf" srcId="{58F7AA3D-D722-0846-9EFC-7D1A2B78B9FA}" destId="{B4A6927C-06E9-CD47-B583-890E2E0EFF9B}" srcOrd="5" destOrd="0" presId="urn:microsoft.com/office/officeart/2005/8/layout/default"/>
    <dgm:cxn modelId="{2B75D1BC-6DF5-5C48-957E-DCB7AD197FDD}" type="presParOf" srcId="{58F7AA3D-D722-0846-9EFC-7D1A2B78B9FA}" destId="{8F57B38B-F0F6-9A46-BEE8-826C54EACFAF}" srcOrd="6" destOrd="0" presId="urn:microsoft.com/office/officeart/2005/8/layout/default"/>
    <dgm:cxn modelId="{BD86EE2E-23F8-EF48-AC78-A1B184F36C11}" type="presParOf" srcId="{58F7AA3D-D722-0846-9EFC-7D1A2B78B9FA}" destId="{41FA5211-BA09-104A-9836-1B17CEB297EC}" srcOrd="7" destOrd="0" presId="urn:microsoft.com/office/officeart/2005/8/layout/default"/>
    <dgm:cxn modelId="{50BD30DD-0A69-DA4B-9D2B-544B32E1E5F3}" type="presParOf" srcId="{58F7AA3D-D722-0846-9EFC-7D1A2B78B9FA}" destId="{9A8FCD8F-4754-3443-A030-EA05D18C6DD8}" srcOrd="8" destOrd="0" presId="urn:microsoft.com/office/officeart/2005/8/layout/default"/>
    <dgm:cxn modelId="{C2E283F9-ED72-DC40-90A2-59169E6AE29A}" type="presParOf" srcId="{58F7AA3D-D722-0846-9EFC-7D1A2B78B9FA}" destId="{3A81D7C9-6312-FE41-93C4-48EF653F6245}" srcOrd="9" destOrd="0" presId="urn:microsoft.com/office/officeart/2005/8/layout/default"/>
    <dgm:cxn modelId="{A545E79F-48FB-1240-BAC4-CBC9FE9C71F8}" type="presParOf" srcId="{58F7AA3D-D722-0846-9EFC-7D1A2B78B9FA}" destId="{D92F3B82-5538-E549-A239-62B4E3698940}" srcOrd="10" destOrd="0" presId="urn:microsoft.com/office/officeart/2005/8/layout/default"/>
    <dgm:cxn modelId="{770500AB-0900-304B-AA09-AEA95CC1B981}" type="presParOf" srcId="{58F7AA3D-D722-0846-9EFC-7D1A2B78B9FA}" destId="{5FDAA744-0B8E-FE42-BD07-A3620F84A6C4}" srcOrd="11" destOrd="0" presId="urn:microsoft.com/office/officeart/2005/8/layout/default"/>
    <dgm:cxn modelId="{F603BC7A-6113-A046-924C-E661DD79C302}" type="presParOf" srcId="{58F7AA3D-D722-0846-9EFC-7D1A2B78B9FA}" destId="{EB4AD9F6-9120-9F40-8646-2A9A4392F0E0}" srcOrd="12" destOrd="0" presId="urn:microsoft.com/office/officeart/2005/8/layout/default"/>
    <dgm:cxn modelId="{B94C2251-7166-E14B-8CCF-E16B1DDE2933}" type="presParOf" srcId="{58F7AA3D-D722-0846-9EFC-7D1A2B78B9FA}" destId="{78899446-F22D-6F4A-852E-B45CC5A5D099}" srcOrd="13" destOrd="0" presId="urn:microsoft.com/office/officeart/2005/8/layout/default"/>
    <dgm:cxn modelId="{1BF1D006-FB85-E74C-AD7A-94ECEC2B51FD}" type="presParOf" srcId="{58F7AA3D-D722-0846-9EFC-7D1A2B78B9FA}" destId="{D53DC31D-A1D9-4C4F-8AEC-5E627940D7B5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9B1051-CA64-FD42-A88C-BB2D0C054E27}" type="doc">
      <dgm:prSet loTypeId="urn:microsoft.com/office/officeart/2005/8/layout/process1" loCatId="" qsTypeId="urn:microsoft.com/office/officeart/2005/8/quickstyle/simple4" qsCatId="simple" csTypeId="urn:microsoft.com/office/officeart/2005/8/colors/colorful1" csCatId="colorful" phldr="1"/>
      <dgm:spPr/>
    </dgm:pt>
    <dgm:pt modelId="{C9FF3FFC-E563-C944-82B4-0AA8FEFE973C}">
      <dgm:prSet phldrT="[Texto]" custT="1"/>
      <dgm:spPr/>
      <dgm:t>
        <a:bodyPr/>
        <a:lstStyle/>
        <a:p>
          <a:r>
            <a:rPr lang="es-ES" sz="1500" dirty="0">
              <a:latin typeface="Montserrat" panose="00000500000000000000" pitchFamily="50" charset="0"/>
            </a:rPr>
            <a:t>Dolor periumbilical o epigástrica. </a:t>
          </a:r>
        </a:p>
      </dgm:t>
    </dgm:pt>
    <dgm:pt modelId="{653DDB60-67E2-E140-8DB1-B94EF739E5AB}" type="parTrans" cxnId="{7E5F0244-CDFD-1A41-8516-ADE17BCC63A8}">
      <dgm:prSet/>
      <dgm:spPr/>
      <dgm:t>
        <a:bodyPr/>
        <a:lstStyle/>
        <a:p>
          <a:endParaRPr lang="es-ES" sz="1500">
            <a:latin typeface="Montserrat" panose="00000500000000000000" pitchFamily="50" charset="0"/>
          </a:endParaRPr>
        </a:p>
      </dgm:t>
    </dgm:pt>
    <dgm:pt modelId="{B66BB5D4-CD7D-A845-B71D-33F2CD16A636}" type="sibTrans" cxnId="{7E5F0244-CDFD-1A41-8516-ADE17BCC63A8}">
      <dgm:prSet custT="1"/>
      <dgm:spPr/>
      <dgm:t>
        <a:bodyPr/>
        <a:lstStyle/>
        <a:p>
          <a:endParaRPr lang="es-ES" sz="1500">
            <a:latin typeface="Montserrat" panose="00000500000000000000" pitchFamily="50" charset="0"/>
          </a:endParaRPr>
        </a:p>
      </dgm:t>
    </dgm:pt>
    <dgm:pt modelId="{BC38FFD8-759A-3B43-9CC2-367375E4B25E}">
      <dgm:prSet phldrT="[Texto]" custT="1"/>
      <dgm:spPr/>
      <dgm:t>
        <a:bodyPr/>
        <a:lstStyle/>
        <a:p>
          <a:r>
            <a:rPr lang="es-ES" sz="1500" dirty="0">
              <a:latin typeface="Montserrat" panose="00000500000000000000" pitchFamily="50" charset="0"/>
            </a:rPr>
            <a:t>Dolor en cuadrante inferior derecho. </a:t>
          </a:r>
        </a:p>
      </dgm:t>
    </dgm:pt>
    <dgm:pt modelId="{455020CD-17AB-C947-BA79-2E9219084228}" type="parTrans" cxnId="{BA0B878E-3A06-6749-9DA0-68902247B400}">
      <dgm:prSet/>
      <dgm:spPr/>
      <dgm:t>
        <a:bodyPr/>
        <a:lstStyle/>
        <a:p>
          <a:endParaRPr lang="es-ES" sz="1500">
            <a:latin typeface="Montserrat" panose="00000500000000000000" pitchFamily="50" charset="0"/>
          </a:endParaRPr>
        </a:p>
      </dgm:t>
    </dgm:pt>
    <dgm:pt modelId="{27156418-BD65-0A42-BBDE-546337B7B123}" type="sibTrans" cxnId="{BA0B878E-3A06-6749-9DA0-68902247B400}">
      <dgm:prSet custT="1"/>
      <dgm:spPr/>
      <dgm:t>
        <a:bodyPr/>
        <a:lstStyle/>
        <a:p>
          <a:endParaRPr lang="es-ES" sz="1500">
            <a:latin typeface="Montserrat" panose="00000500000000000000" pitchFamily="50" charset="0"/>
          </a:endParaRPr>
        </a:p>
      </dgm:t>
    </dgm:pt>
    <dgm:pt modelId="{43BB26B8-81C9-7B49-98E4-07A846119C5B}">
      <dgm:prSet phldrT="[Texto]" custT="1"/>
      <dgm:spPr/>
      <dgm:t>
        <a:bodyPr/>
        <a:lstStyle/>
        <a:p>
          <a:r>
            <a:rPr lang="es-ES" sz="1500" dirty="0">
              <a:latin typeface="Montserrat" panose="00000500000000000000" pitchFamily="50" charset="0"/>
            </a:rPr>
            <a:t>Fiebre </a:t>
          </a:r>
        </a:p>
        <a:p>
          <a:r>
            <a:rPr lang="es-ES" sz="1500" dirty="0">
              <a:latin typeface="Montserrat" panose="00000500000000000000" pitchFamily="50" charset="0"/>
            </a:rPr>
            <a:t>Taquicardia</a:t>
          </a:r>
        </a:p>
        <a:p>
          <a:r>
            <a:rPr lang="es-ES" sz="1500" dirty="0">
              <a:latin typeface="Montserrat" panose="00000500000000000000" pitchFamily="50" charset="0"/>
            </a:rPr>
            <a:t> Dolor en FID McBurney.  </a:t>
          </a:r>
        </a:p>
      </dgm:t>
    </dgm:pt>
    <dgm:pt modelId="{776F6F60-0EFD-084B-8245-ACF59854591F}" type="parTrans" cxnId="{C5251035-67B9-1247-A3CB-ED9E2D758559}">
      <dgm:prSet/>
      <dgm:spPr/>
      <dgm:t>
        <a:bodyPr/>
        <a:lstStyle/>
        <a:p>
          <a:endParaRPr lang="es-ES" sz="1500">
            <a:latin typeface="Montserrat" panose="00000500000000000000" pitchFamily="50" charset="0"/>
          </a:endParaRPr>
        </a:p>
      </dgm:t>
    </dgm:pt>
    <dgm:pt modelId="{09769666-275D-D247-8A1C-2A5C062EAED4}" type="sibTrans" cxnId="{C5251035-67B9-1247-A3CB-ED9E2D758559}">
      <dgm:prSet custT="1"/>
      <dgm:spPr/>
      <dgm:t>
        <a:bodyPr/>
        <a:lstStyle/>
        <a:p>
          <a:endParaRPr lang="es-ES" sz="1500">
            <a:latin typeface="Montserrat" panose="00000500000000000000" pitchFamily="50" charset="0"/>
          </a:endParaRPr>
        </a:p>
      </dgm:t>
    </dgm:pt>
    <dgm:pt modelId="{B493007B-8F96-CB4F-90B7-22DA8BD34DD6}">
      <dgm:prSet phldrT="[Texto]" custT="1"/>
      <dgm:spPr/>
      <dgm:t>
        <a:bodyPr/>
        <a:lstStyle/>
        <a:p>
          <a:r>
            <a:rPr lang="es-ES" sz="1500" dirty="0">
              <a:latin typeface="Montserrat" panose="00000500000000000000" pitchFamily="50" charset="0"/>
            </a:rPr>
            <a:t>Dolor al rebote </a:t>
          </a:r>
        </a:p>
        <a:p>
          <a:r>
            <a:rPr lang="es-ES" sz="1500" dirty="0">
              <a:latin typeface="Montserrat" panose="00000500000000000000" pitchFamily="50" charset="0"/>
            </a:rPr>
            <a:t>Dunphy </a:t>
          </a:r>
        </a:p>
        <a:p>
          <a:r>
            <a:rPr lang="es-ES" sz="1500" dirty="0">
              <a:latin typeface="Montserrat" panose="00000500000000000000" pitchFamily="50" charset="0"/>
            </a:rPr>
            <a:t>Rovsing </a:t>
          </a:r>
        </a:p>
        <a:p>
          <a:r>
            <a:rPr lang="es-ES" sz="1500" dirty="0">
              <a:latin typeface="Montserrat" panose="00000500000000000000" pitchFamily="50" charset="0"/>
            </a:rPr>
            <a:t>Psoas. </a:t>
          </a:r>
        </a:p>
      </dgm:t>
    </dgm:pt>
    <dgm:pt modelId="{9EE94C10-1E86-5942-8006-32EC74B388F7}" type="parTrans" cxnId="{791E1C75-CF68-7E42-A936-04ECE4934173}">
      <dgm:prSet/>
      <dgm:spPr/>
      <dgm:t>
        <a:bodyPr/>
        <a:lstStyle/>
        <a:p>
          <a:endParaRPr lang="es-ES" sz="1500">
            <a:latin typeface="Montserrat" panose="00000500000000000000" pitchFamily="50" charset="0"/>
          </a:endParaRPr>
        </a:p>
      </dgm:t>
    </dgm:pt>
    <dgm:pt modelId="{B521895C-9A8A-144C-B638-656FE87721D2}" type="sibTrans" cxnId="{791E1C75-CF68-7E42-A936-04ECE4934173}">
      <dgm:prSet custT="1"/>
      <dgm:spPr/>
      <dgm:t>
        <a:bodyPr/>
        <a:lstStyle/>
        <a:p>
          <a:endParaRPr lang="es-ES" sz="1500">
            <a:latin typeface="Montserrat" panose="00000500000000000000" pitchFamily="50" charset="0"/>
          </a:endParaRPr>
        </a:p>
      </dgm:t>
    </dgm:pt>
    <dgm:pt modelId="{66C1BD4C-DB50-8A41-B9C0-DEDBAE33D395}">
      <dgm:prSet phldrT="[Texto]" custT="1"/>
      <dgm:spPr/>
      <dgm:t>
        <a:bodyPr/>
        <a:lstStyle/>
        <a:p>
          <a:r>
            <a:rPr lang="es-ES" sz="1500" dirty="0" err="1">
              <a:latin typeface="Montserrat" panose="00000500000000000000" pitchFamily="50" charset="0"/>
            </a:rPr>
            <a:t>HMG</a:t>
          </a:r>
          <a:r>
            <a:rPr lang="es-ES" sz="1500" dirty="0">
              <a:latin typeface="Montserrat" panose="00000500000000000000" pitchFamily="50" charset="0"/>
            </a:rPr>
            <a:t> </a:t>
          </a:r>
        </a:p>
        <a:p>
          <a:r>
            <a:rPr lang="es-ES" sz="1500" dirty="0">
              <a:latin typeface="Montserrat" panose="00000500000000000000" pitchFamily="50" charset="0"/>
            </a:rPr>
            <a:t>Uroanálisis </a:t>
          </a:r>
        </a:p>
        <a:p>
          <a:r>
            <a:rPr lang="es-ES" sz="1500" dirty="0">
              <a:latin typeface="Montserrat" panose="00000500000000000000" pitchFamily="50" charset="0"/>
            </a:rPr>
            <a:t>PIE </a:t>
          </a:r>
        </a:p>
        <a:p>
          <a:r>
            <a:rPr lang="es-ES" sz="1500" dirty="0">
              <a:latin typeface="Montserrat" panose="00000500000000000000" pitchFamily="50" charset="0"/>
            </a:rPr>
            <a:t>PCR. </a:t>
          </a:r>
        </a:p>
      </dgm:t>
    </dgm:pt>
    <dgm:pt modelId="{C98ACD31-D498-F24E-9886-C024D03FADB9}" type="parTrans" cxnId="{149E66ED-A743-9A41-BC10-16950C6A58DB}">
      <dgm:prSet/>
      <dgm:spPr/>
      <dgm:t>
        <a:bodyPr/>
        <a:lstStyle/>
        <a:p>
          <a:endParaRPr lang="es-419" sz="1500">
            <a:latin typeface="Montserrat" panose="00000500000000000000" pitchFamily="50" charset="0"/>
          </a:endParaRPr>
        </a:p>
      </dgm:t>
    </dgm:pt>
    <dgm:pt modelId="{4ABF3FC2-03A3-7A4D-94DE-8EA37061A963}" type="sibTrans" cxnId="{149E66ED-A743-9A41-BC10-16950C6A58DB}">
      <dgm:prSet/>
      <dgm:spPr/>
      <dgm:t>
        <a:bodyPr/>
        <a:lstStyle/>
        <a:p>
          <a:endParaRPr lang="es-419" sz="1500">
            <a:latin typeface="Montserrat" panose="00000500000000000000" pitchFamily="50" charset="0"/>
          </a:endParaRPr>
        </a:p>
      </dgm:t>
    </dgm:pt>
    <dgm:pt modelId="{28A7A96E-7AC5-3A40-B918-8461078CB52D}" type="pres">
      <dgm:prSet presAssocID="{EC9B1051-CA64-FD42-A88C-BB2D0C054E27}" presName="Name0" presStyleCnt="0">
        <dgm:presLayoutVars>
          <dgm:dir/>
          <dgm:resizeHandles val="exact"/>
        </dgm:presLayoutVars>
      </dgm:prSet>
      <dgm:spPr/>
    </dgm:pt>
    <dgm:pt modelId="{811A8506-7EA6-E047-8A00-3DA792D140B1}" type="pres">
      <dgm:prSet presAssocID="{C9FF3FFC-E563-C944-82B4-0AA8FEFE973C}" presName="node" presStyleLbl="node1" presStyleIdx="0" presStyleCnt="5">
        <dgm:presLayoutVars>
          <dgm:bulletEnabled val="1"/>
        </dgm:presLayoutVars>
      </dgm:prSet>
      <dgm:spPr/>
    </dgm:pt>
    <dgm:pt modelId="{E03C1584-7931-2A4C-AC3B-2BC28B88090B}" type="pres">
      <dgm:prSet presAssocID="{B66BB5D4-CD7D-A845-B71D-33F2CD16A636}" presName="sibTrans" presStyleLbl="sibTrans2D1" presStyleIdx="0" presStyleCnt="4"/>
      <dgm:spPr/>
    </dgm:pt>
    <dgm:pt modelId="{2E16784C-7DA8-FC4E-B0DF-F1E9751F832E}" type="pres">
      <dgm:prSet presAssocID="{B66BB5D4-CD7D-A845-B71D-33F2CD16A636}" presName="connectorText" presStyleLbl="sibTrans2D1" presStyleIdx="0" presStyleCnt="4"/>
      <dgm:spPr/>
    </dgm:pt>
    <dgm:pt modelId="{2965AFBD-B056-FF45-8E1D-509ECF0DC1A2}" type="pres">
      <dgm:prSet presAssocID="{BC38FFD8-759A-3B43-9CC2-367375E4B25E}" presName="node" presStyleLbl="node1" presStyleIdx="1" presStyleCnt="5">
        <dgm:presLayoutVars>
          <dgm:bulletEnabled val="1"/>
        </dgm:presLayoutVars>
      </dgm:prSet>
      <dgm:spPr/>
    </dgm:pt>
    <dgm:pt modelId="{72909F90-4A77-0446-B5D8-70EB9116F505}" type="pres">
      <dgm:prSet presAssocID="{27156418-BD65-0A42-BBDE-546337B7B123}" presName="sibTrans" presStyleLbl="sibTrans2D1" presStyleIdx="1" presStyleCnt="4"/>
      <dgm:spPr/>
    </dgm:pt>
    <dgm:pt modelId="{1E9E531D-2598-A449-858D-096911E4A0C7}" type="pres">
      <dgm:prSet presAssocID="{27156418-BD65-0A42-BBDE-546337B7B123}" presName="connectorText" presStyleLbl="sibTrans2D1" presStyleIdx="1" presStyleCnt="4"/>
      <dgm:spPr/>
    </dgm:pt>
    <dgm:pt modelId="{22599F33-B3E6-AE4F-8A1D-F48FA91DB5D4}" type="pres">
      <dgm:prSet presAssocID="{43BB26B8-81C9-7B49-98E4-07A846119C5B}" presName="node" presStyleLbl="node1" presStyleIdx="2" presStyleCnt="5">
        <dgm:presLayoutVars>
          <dgm:bulletEnabled val="1"/>
        </dgm:presLayoutVars>
      </dgm:prSet>
      <dgm:spPr/>
    </dgm:pt>
    <dgm:pt modelId="{269F3745-810E-734B-8312-4D263E79212B}" type="pres">
      <dgm:prSet presAssocID="{09769666-275D-D247-8A1C-2A5C062EAED4}" presName="sibTrans" presStyleLbl="sibTrans2D1" presStyleIdx="2" presStyleCnt="4"/>
      <dgm:spPr/>
    </dgm:pt>
    <dgm:pt modelId="{35A51BF7-931D-3444-B591-F04825E247FC}" type="pres">
      <dgm:prSet presAssocID="{09769666-275D-D247-8A1C-2A5C062EAED4}" presName="connectorText" presStyleLbl="sibTrans2D1" presStyleIdx="2" presStyleCnt="4"/>
      <dgm:spPr/>
    </dgm:pt>
    <dgm:pt modelId="{6F9C8B02-9575-2042-B4D0-117ACC6185B1}" type="pres">
      <dgm:prSet presAssocID="{B493007B-8F96-CB4F-90B7-22DA8BD34DD6}" presName="node" presStyleLbl="node1" presStyleIdx="3" presStyleCnt="5">
        <dgm:presLayoutVars>
          <dgm:bulletEnabled val="1"/>
        </dgm:presLayoutVars>
      </dgm:prSet>
      <dgm:spPr/>
    </dgm:pt>
    <dgm:pt modelId="{41872F71-ADCF-344C-A6F4-F8A8DB98434B}" type="pres">
      <dgm:prSet presAssocID="{B521895C-9A8A-144C-B638-656FE87721D2}" presName="sibTrans" presStyleLbl="sibTrans2D1" presStyleIdx="3" presStyleCnt="4"/>
      <dgm:spPr/>
    </dgm:pt>
    <dgm:pt modelId="{C27C36F6-8984-834C-8995-56E95098819E}" type="pres">
      <dgm:prSet presAssocID="{B521895C-9A8A-144C-B638-656FE87721D2}" presName="connectorText" presStyleLbl="sibTrans2D1" presStyleIdx="3" presStyleCnt="4"/>
      <dgm:spPr/>
    </dgm:pt>
    <dgm:pt modelId="{5284509D-45D0-924B-97ED-058F20BA2727}" type="pres">
      <dgm:prSet presAssocID="{66C1BD4C-DB50-8A41-B9C0-DEDBAE33D395}" presName="node" presStyleLbl="node1" presStyleIdx="4" presStyleCnt="5">
        <dgm:presLayoutVars>
          <dgm:bulletEnabled val="1"/>
        </dgm:presLayoutVars>
      </dgm:prSet>
      <dgm:spPr/>
    </dgm:pt>
  </dgm:ptLst>
  <dgm:cxnLst>
    <dgm:cxn modelId="{E6138C1F-AAE1-1F45-BB99-4033A11B5F82}" type="presOf" srcId="{EC9B1051-CA64-FD42-A88C-BB2D0C054E27}" destId="{28A7A96E-7AC5-3A40-B918-8461078CB52D}" srcOrd="0" destOrd="0" presId="urn:microsoft.com/office/officeart/2005/8/layout/process1"/>
    <dgm:cxn modelId="{C5251035-67B9-1247-A3CB-ED9E2D758559}" srcId="{EC9B1051-CA64-FD42-A88C-BB2D0C054E27}" destId="{43BB26B8-81C9-7B49-98E4-07A846119C5B}" srcOrd="2" destOrd="0" parTransId="{776F6F60-0EFD-084B-8245-ACF59854591F}" sibTransId="{09769666-275D-D247-8A1C-2A5C062EAED4}"/>
    <dgm:cxn modelId="{A6EF0437-1AB7-AB4E-A834-515EB6B62815}" type="presOf" srcId="{B521895C-9A8A-144C-B638-656FE87721D2}" destId="{C27C36F6-8984-834C-8995-56E95098819E}" srcOrd="1" destOrd="0" presId="urn:microsoft.com/office/officeart/2005/8/layout/process1"/>
    <dgm:cxn modelId="{0DD5DE5B-F716-BE48-B0B0-0F5B9CDC4D18}" type="presOf" srcId="{B493007B-8F96-CB4F-90B7-22DA8BD34DD6}" destId="{6F9C8B02-9575-2042-B4D0-117ACC6185B1}" srcOrd="0" destOrd="0" presId="urn:microsoft.com/office/officeart/2005/8/layout/process1"/>
    <dgm:cxn modelId="{186E445E-FC53-3148-BDCB-2BE4030F4F7F}" type="presOf" srcId="{B521895C-9A8A-144C-B638-656FE87721D2}" destId="{41872F71-ADCF-344C-A6F4-F8A8DB98434B}" srcOrd="0" destOrd="0" presId="urn:microsoft.com/office/officeart/2005/8/layout/process1"/>
    <dgm:cxn modelId="{FDFB2F61-D962-CE40-9C91-CD98101F74C2}" type="presOf" srcId="{B66BB5D4-CD7D-A845-B71D-33F2CD16A636}" destId="{E03C1584-7931-2A4C-AC3B-2BC28B88090B}" srcOrd="0" destOrd="0" presId="urn:microsoft.com/office/officeart/2005/8/layout/process1"/>
    <dgm:cxn modelId="{7E5F0244-CDFD-1A41-8516-ADE17BCC63A8}" srcId="{EC9B1051-CA64-FD42-A88C-BB2D0C054E27}" destId="{C9FF3FFC-E563-C944-82B4-0AA8FEFE973C}" srcOrd="0" destOrd="0" parTransId="{653DDB60-67E2-E140-8DB1-B94EF739E5AB}" sibTransId="{B66BB5D4-CD7D-A845-B71D-33F2CD16A636}"/>
    <dgm:cxn modelId="{CDE46C6D-011B-CE4F-8B06-54BF5197655A}" type="presOf" srcId="{43BB26B8-81C9-7B49-98E4-07A846119C5B}" destId="{22599F33-B3E6-AE4F-8A1D-F48FA91DB5D4}" srcOrd="0" destOrd="0" presId="urn:microsoft.com/office/officeart/2005/8/layout/process1"/>
    <dgm:cxn modelId="{62115A4F-4BF0-AF46-BACE-B210E2E0DE3C}" type="presOf" srcId="{09769666-275D-D247-8A1C-2A5C062EAED4}" destId="{269F3745-810E-734B-8312-4D263E79212B}" srcOrd="0" destOrd="0" presId="urn:microsoft.com/office/officeart/2005/8/layout/process1"/>
    <dgm:cxn modelId="{791E1C75-CF68-7E42-A936-04ECE4934173}" srcId="{EC9B1051-CA64-FD42-A88C-BB2D0C054E27}" destId="{B493007B-8F96-CB4F-90B7-22DA8BD34DD6}" srcOrd="3" destOrd="0" parTransId="{9EE94C10-1E86-5942-8006-32EC74B388F7}" sibTransId="{B521895C-9A8A-144C-B638-656FE87721D2}"/>
    <dgm:cxn modelId="{696A4878-1576-C243-A6C3-7D7FA5BFB79A}" type="presOf" srcId="{27156418-BD65-0A42-BBDE-546337B7B123}" destId="{1E9E531D-2598-A449-858D-096911E4A0C7}" srcOrd="1" destOrd="0" presId="urn:microsoft.com/office/officeart/2005/8/layout/process1"/>
    <dgm:cxn modelId="{BA0B878E-3A06-6749-9DA0-68902247B400}" srcId="{EC9B1051-CA64-FD42-A88C-BB2D0C054E27}" destId="{BC38FFD8-759A-3B43-9CC2-367375E4B25E}" srcOrd="1" destOrd="0" parTransId="{455020CD-17AB-C947-BA79-2E9219084228}" sibTransId="{27156418-BD65-0A42-BBDE-546337B7B123}"/>
    <dgm:cxn modelId="{55D2908E-D9AF-6A45-97F3-9390F2A793C0}" type="presOf" srcId="{BC38FFD8-759A-3B43-9CC2-367375E4B25E}" destId="{2965AFBD-B056-FF45-8E1D-509ECF0DC1A2}" srcOrd="0" destOrd="0" presId="urn:microsoft.com/office/officeart/2005/8/layout/process1"/>
    <dgm:cxn modelId="{DC6A2B96-C6C1-7C4D-9ACA-DD7A63F97A16}" type="presOf" srcId="{B66BB5D4-CD7D-A845-B71D-33F2CD16A636}" destId="{2E16784C-7DA8-FC4E-B0DF-F1E9751F832E}" srcOrd="1" destOrd="0" presId="urn:microsoft.com/office/officeart/2005/8/layout/process1"/>
    <dgm:cxn modelId="{940666AF-FFFE-834A-9322-C07716F91978}" type="presOf" srcId="{27156418-BD65-0A42-BBDE-546337B7B123}" destId="{72909F90-4A77-0446-B5D8-70EB9116F505}" srcOrd="0" destOrd="0" presId="urn:microsoft.com/office/officeart/2005/8/layout/process1"/>
    <dgm:cxn modelId="{4D02E6BF-C2D3-724F-BCA3-7057E52BD6E1}" type="presOf" srcId="{09769666-275D-D247-8A1C-2A5C062EAED4}" destId="{35A51BF7-931D-3444-B591-F04825E247FC}" srcOrd="1" destOrd="0" presId="urn:microsoft.com/office/officeart/2005/8/layout/process1"/>
    <dgm:cxn modelId="{ACCE0CD6-F400-8C42-B4AB-DE71A3724FA7}" type="presOf" srcId="{C9FF3FFC-E563-C944-82B4-0AA8FEFE973C}" destId="{811A8506-7EA6-E047-8A00-3DA792D140B1}" srcOrd="0" destOrd="0" presId="urn:microsoft.com/office/officeart/2005/8/layout/process1"/>
    <dgm:cxn modelId="{149E66ED-A743-9A41-BC10-16950C6A58DB}" srcId="{EC9B1051-CA64-FD42-A88C-BB2D0C054E27}" destId="{66C1BD4C-DB50-8A41-B9C0-DEDBAE33D395}" srcOrd="4" destOrd="0" parTransId="{C98ACD31-D498-F24E-9886-C024D03FADB9}" sibTransId="{4ABF3FC2-03A3-7A4D-94DE-8EA37061A963}"/>
    <dgm:cxn modelId="{BC67E2F4-4617-4547-9D86-094ED30D0CF7}" type="presOf" srcId="{66C1BD4C-DB50-8A41-B9C0-DEDBAE33D395}" destId="{5284509D-45D0-924B-97ED-058F20BA2727}" srcOrd="0" destOrd="0" presId="urn:microsoft.com/office/officeart/2005/8/layout/process1"/>
    <dgm:cxn modelId="{A4B26ACC-247A-C148-A679-E71B78C0B172}" type="presParOf" srcId="{28A7A96E-7AC5-3A40-B918-8461078CB52D}" destId="{811A8506-7EA6-E047-8A00-3DA792D140B1}" srcOrd="0" destOrd="0" presId="urn:microsoft.com/office/officeart/2005/8/layout/process1"/>
    <dgm:cxn modelId="{12DFECFD-CC3E-D645-991B-59A8CDEECF7D}" type="presParOf" srcId="{28A7A96E-7AC5-3A40-B918-8461078CB52D}" destId="{E03C1584-7931-2A4C-AC3B-2BC28B88090B}" srcOrd="1" destOrd="0" presId="urn:microsoft.com/office/officeart/2005/8/layout/process1"/>
    <dgm:cxn modelId="{D0BC1E2B-68E3-6D40-B693-6AF585A12687}" type="presParOf" srcId="{E03C1584-7931-2A4C-AC3B-2BC28B88090B}" destId="{2E16784C-7DA8-FC4E-B0DF-F1E9751F832E}" srcOrd="0" destOrd="0" presId="urn:microsoft.com/office/officeart/2005/8/layout/process1"/>
    <dgm:cxn modelId="{BB171D57-CF8C-4641-A8C1-A28500AC4A32}" type="presParOf" srcId="{28A7A96E-7AC5-3A40-B918-8461078CB52D}" destId="{2965AFBD-B056-FF45-8E1D-509ECF0DC1A2}" srcOrd="2" destOrd="0" presId="urn:microsoft.com/office/officeart/2005/8/layout/process1"/>
    <dgm:cxn modelId="{2466E269-A7A7-B544-A010-F5C12B30D5F7}" type="presParOf" srcId="{28A7A96E-7AC5-3A40-B918-8461078CB52D}" destId="{72909F90-4A77-0446-B5D8-70EB9116F505}" srcOrd="3" destOrd="0" presId="urn:microsoft.com/office/officeart/2005/8/layout/process1"/>
    <dgm:cxn modelId="{D5061578-A7A9-C64B-9788-534E9269E5D1}" type="presParOf" srcId="{72909F90-4A77-0446-B5D8-70EB9116F505}" destId="{1E9E531D-2598-A449-858D-096911E4A0C7}" srcOrd="0" destOrd="0" presId="urn:microsoft.com/office/officeart/2005/8/layout/process1"/>
    <dgm:cxn modelId="{9DF7A33E-700D-8D43-B2A5-1424447B41E3}" type="presParOf" srcId="{28A7A96E-7AC5-3A40-B918-8461078CB52D}" destId="{22599F33-B3E6-AE4F-8A1D-F48FA91DB5D4}" srcOrd="4" destOrd="0" presId="urn:microsoft.com/office/officeart/2005/8/layout/process1"/>
    <dgm:cxn modelId="{01516DEE-EB12-9444-8ED7-F434B498DE3E}" type="presParOf" srcId="{28A7A96E-7AC5-3A40-B918-8461078CB52D}" destId="{269F3745-810E-734B-8312-4D263E79212B}" srcOrd="5" destOrd="0" presId="urn:microsoft.com/office/officeart/2005/8/layout/process1"/>
    <dgm:cxn modelId="{0676F72C-13BA-FC4E-94EF-383503FDC333}" type="presParOf" srcId="{269F3745-810E-734B-8312-4D263E79212B}" destId="{35A51BF7-931D-3444-B591-F04825E247FC}" srcOrd="0" destOrd="0" presId="urn:microsoft.com/office/officeart/2005/8/layout/process1"/>
    <dgm:cxn modelId="{29416F1D-224E-2245-97F6-09D6B9503C09}" type="presParOf" srcId="{28A7A96E-7AC5-3A40-B918-8461078CB52D}" destId="{6F9C8B02-9575-2042-B4D0-117ACC6185B1}" srcOrd="6" destOrd="0" presId="urn:microsoft.com/office/officeart/2005/8/layout/process1"/>
    <dgm:cxn modelId="{94421036-3D34-EB45-A09F-44FEE0C95AB1}" type="presParOf" srcId="{28A7A96E-7AC5-3A40-B918-8461078CB52D}" destId="{41872F71-ADCF-344C-A6F4-F8A8DB98434B}" srcOrd="7" destOrd="0" presId="urn:microsoft.com/office/officeart/2005/8/layout/process1"/>
    <dgm:cxn modelId="{7CE44233-BB72-A240-B725-11A6E5AEABA0}" type="presParOf" srcId="{41872F71-ADCF-344C-A6F4-F8A8DB98434B}" destId="{C27C36F6-8984-834C-8995-56E95098819E}" srcOrd="0" destOrd="0" presId="urn:microsoft.com/office/officeart/2005/8/layout/process1"/>
    <dgm:cxn modelId="{D64DA5E1-F6A7-0A4E-A48B-23292CB88D07}" type="presParOf" srcId="{28A7A96E-7AC5-3A40-B918-8461078CB52D}" destId="{5284509D-45D0-924B-97ED-058F20BA272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FCDB2-074D-6F49-85EF-BC14BAB13344}">
      <dsp:nvSpPr>
        <dsp:cNvPr id="0" name=""/>
        <dsp:cNvSpPr/>
      </dsp:nvSpPr>
      <dsp:spPr>
        <a:xfrm>
          <a:off x="728254" y="0"/>
          <a:ext cx="8253548" cy="3314698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CAE4A8-206D-C24B-A63C-B6149565F328}">
      <dsp:nvSpPr>
        <dsp:cNvPr id="0" name=""/>
        <dsp:cNvSpPr/>
      </dsp:nvSpPr>
      <dsp:spPr>
        <a:xfrm>
          <a:off x="4267" y="994409"/>
          <a:ext cx="1865677" cy="13258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Obstrucción luminal. </a:t>
          </a:r>
        </a:p>
      </dsp:txBody>
      <dsp:txXfrm>
        <a:off x="68991" y="1059133"/>
        <a:ext cx="1736229" cy="1196431"/>
      </dsp:txXfrm>
    </dsp:sp>
    <dsp:sp modelId="{11E75213-880C-E843-8A7A-D518EA188CD3}">
      <dsp:nvSpPr>
        <dsp:cNvPr id="0" name=""/>
        <dsp:cNvSpPr/>
      </dsp:nvSpPr>
      <dsp:spPr>
        <a:xfrm>
          <a:off x="1963228" y="994409"/>
          <a:ext cx="1865677" cy="1325879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Aumento de la presión. </a:t>
          </a:r>
        </a:p>
      </dsp:txBody>
      <dsp:txXfrm>
        <a:off x="2027952" y="1059133"/>
        <a:ext cx="1736229" cy="1196431"/>
      </dsp:txXfrm>
    </dsp:sp>
    <dsp:sp modelId="{4162594F-1739-1D4F-AF5A-E713757A7858}">
      <dsp:nvSpPr>
        <dsp:cNvPr id="0" name=""/>
        <dsp:cNvSpPr/>
      </dsp:nvSpPr>
      <dsp:spPr>
        <a:xfrm>
          <a:off x="3922189" y="994409"/>
          <a:ext cx="1865677" cy="132587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Alteración del drenaje venoso. </a:t>
          </a:r>
        </a:p>
      </dsp:txBody>
      <dsp:txXfrm>
        <a:off x="3986913" y="1059133"/>
        <a:ext cx="1736229" cy="1196431"/>
      </dsp:txXfrm>
    </dsp:sp>
    <dsp:sp modelId="{9F4CCCC2-C43E-354B-A51C-A1221ECDE86B}">
      <dsp:nvSpPr>
        <dsp:cNvPr id="0" name=""/>
        <dsp:cNvSpPr/>
      </dsp:nvSpPr>
      <dsp:spPr>
        <a:xfrm>
          <a:off x="5881151" y="994409"/>
          <a:ext cx="1865677" cy="1325879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Isquemia de la mucosa. </a:t>
          </a:r>
        </a:p>
      </dsp:txBody>
      <dsp:txXfrm>
        <a:off x="5945875" y="1059133"/>
        <a:ext cx="1736229" cy="1196431"/>
      </dsp:txXfrm>
    </dsp:sp>
    <dsp:sp modelId="{D72B8A81-E306-A447-B303-4CCB98D470B2}">
      <dsp:nvSpPr>
        <dsp:cNvPr id="0" name=""/>
        <dsp:cNvSpPr/>
      </dsp:nvSpPr>
      <dsp:spPr>
        <a:xfrm>
          <a:off x="7840112" y="994409"/>
          <a:ext cx="1865677" cy="132587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Perforación. </a:t>
          </a:r>
        </a:p>
      </dsp:txBody>
      <dsp:txXfrm>
        <a:off x="7904836" y="1059133"/>
        <a:ext cx="1736229" cy="11964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FCDB2-074D-6F49-85EF-BC14BAB13344}">
      <dsp:nvSpPr>
        <dsp:cNvPr id="0" name=""/>
        <dsp:cNvSpPr/>
      </dsp:nvSpPr>
      <dsp:spPr>
        <a:xfrm>
          <a:off x="785286" y="0"/>
          <a:ext cx="8253548" cy="3314698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CAE4A8-206D-C24B-A63C-B6149565F328}">
      <dsp:nvSpPr>
        <dsp:cNvPr id="0" name=""/>
        <dsp:cNvSpPr/>
      </dsp:nvSpPr>
      <dsp:spPr>
        <a:xfrm>
          <a:off x="4267" y="994409"/>
          <a:ext cx="1865677" cy="13258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Obstrucción luminal. </a:t>
          </a:r>
        </a:p>
      </dsp:txBody>
      <dsp:txXfrm>
        <a:off x="68991" y="1059133"/>
        <a:ext cx="1736229" cy="1196431"/>
      </dsp:txXfrm>
    </dsp:sp>
    <dsp:sp modelId="{11E75213-880C-E843-8A7A-D518EA188CD3}">
      <dsp:nvSpPr>
        <dsp:cNvPr id="0" name=""/>
        <dsp:cNvSpPr/>
      </dsp:nvSpPr>
      <dsp:spPr>
        <a:xfrm>
          <a:off x="1963228" y="994409"/>
          <a:ext cx="1865677" cy="1325879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Aumento de la presión. </a:t>
          </a:r>
        </a:p>
      </dsp:txBody>
      <dsp:txXfrm>
        <a:off x="2027952" y="1059133"/>
        <a:ext cx="1736229" cy="1196431"/>
      </dsp:txXfrm>
    </dsp:sp>
    <dsp:sp modelId="{4162594F-1739-1D4F-AF5A-E713757A7858}">
      <dsp:nvSpPr>
        <dsp:cNvPr id="0" name=""/>
        <dsp:cNvSpPr/>
      </dsp:nvSpPr>
      <dsp:spPr>
        <a:xfrm>
          <a:off x="3922189" y="994409"/>
          <a:ext cx="1865677" cy="132587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Alteración del drenaje venoso. </a:t>
          </a:r>
        </a:p>
      </dsp:txBody>
      <dsp:txXfrm>
        <a:off x="3986913" y="1059133"/>
        <a:ext cx="1736229" cy="1196431"/>
      </dsp:txXfrm>
    </dsp:sp>
    <dsp:sp modelId="{9F4CCCC2-C43E-354B-A51C-A1221ECDE86B}">
      <dsp:nvSpPr>
        <dsp:cNvPr id="0" name=""/>
        <dsp:cNvSpPr/>
      </dsp:nvSpPr>
      <dsp:spPr>
        <a:xfrm>
          <a:off x="5881151" y="994409"/>
          <a:ext cx="1865677" cy="1325879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Isquemia de la mucosa. </a:t>
          </a:r>
        </a:p>
      </dsp:txBody>
      <dsp:txXfrm>
        <a:off x="5945875" y="1059133"/>
        <a:ext cx="1736229" cy="1196431"/>
      </dsp:txXfrm>
    </dsp:sp>
    <dsp:sp modelId="{D72B8A81-E306-A447-B303-4CCB98D470B2}">
      <dsp:nvSpPr>
        <dsp:cNvPr id="0" name=""/>
        <dsp:cNvSpPr/>
      </dsp:nvSpPr>
      <dsp:spPr>
        <a:xfrm>
          <a:off x="7840112" y="994409"/>
          <a:ext cx="1865677" cy="132587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Perforación. </a:t>
          </a:r>
        </a:p>
      </dsp:txBody>
      <dsp:txXfrm>
        <a:off x="7904836" y="1059133"/>
        <a:ext cx="1736229" cy="11964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EB41E-21F1-EA4B-A963-71F4E6F5B1EA}">
      <dsp:nvSpPr>
        <dsp:cNvPr id="0" name=""/>
        <dsp:cNvSpPr/>
      </dsp:nvSpPr>
      <dsp:spPr>
        <a:xfrm rot="5400000">
          <a:off x="610659" y="1439856"/>
          <a:ext cx="930193" cy="156421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D71617-CC10-AA48-B4F5-F5AE4A824BE7}">
      <dsp:nvSpPr>
        <dsp:cNvPr id="0" name=""/>
        <dsp:cNvSpPr/>
      </dsp:nvSpPr>
      <dsp:spPr>
        <a:xfrm>
          <a:off x="0" y="15500"/>
          <a:ext cx="2312961" cy="1618997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Polimicrobiana </a:t>
          </a:r>
        </a:p>
      </dsp:txBody>
      <dsp:txXfrm>
        <a:off x="79047" y="94547"/>
        <a:ext cx="2154867" cy="1460903"/>
      </dsp:txXfrm>
    </dsp:sp>
    <dsp:sp modelId="{75050465-737B-7D45-B135-5C3AF4F0E28E}">
      <dsp:nvSpPr>
        <dsp:cNvPr id="0" name=""/>
        <dsp:cNvSpPr/>
      </dsp:nvSpPr>
      <dsp:spPr>
        <a:xfrm>
          <a:off x="2314968" y="252250"/>
          <a:ext cx="1682227" cy="1308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08B06-1E83-D34B-BBBA-6BA0D833F16D}">
      <dsp:nvSpPr>
        <dsp:cNvPr id="0" name=""/>
        <dsp:cNvSpPr/>
      </dsp:nvSpPr>
      <dsp:spPr>
        <a:xfrm>
          <a:off x="1921704" y="1631254"/>
          <a:ext cx="2312961" cy="1618997"/>
        </a:xfrm>
        <a:prstGeom prst="roundRect">
          <a:avLst>
            <a:gd name="adj" fmla="val 1667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Cubrimiento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anose="00000500000000000000" pitchFamily="50" charset="0"/>
            </a:rPr>
            <a:t>Anaerobios y Bacilos Gram Negativos. </a:t>
          </a:r>
        </a:p>
      </dsp:txBody>
      <dsp:txXfrm>
        <a:off x="2000751" y="1710301"/>
        <a:ext cx="2154867" cy="14609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5C73F-6FD6-A44D-9D75-58123F24F8EB}">
      <dsp:nvSpPr>
        <dsp:cNvPr id="0" name=""/>
        <dsp:cNvSpPr/>
      </dsp:nvSpPr>
      <dsp:spPr>
        <a:xfrm>
          <a:off x="316706" y="1186"/>
          <a:ext cx="2333624" cy="14001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latin typeface="Montserrat" panose="00000500000000000000" pitchFamily="50" charset="0"/>
            </a:rPr>
            <a:t>Adenitis mesentérica. </a:t>
          </a:r>
        </a:p>
      </dsp:txBody>
      <dsp:txXfrm>
        <a:off x="316706" y="1186"/>
        <a:ext cx="2333624" cy="1400174"/>
      </dsp:txXfrm>
    </dsp:sp>
    <dsp:sp modelId="{8A7F718A-087F-A847-8F4E-3995BCC6BD3F}">
      <dsp:nvSpPr>
        <dsp:cNvPr id="0" name=""/>
        <dsp:cNvSpPr/>
      </dsp:nvSpPr>
      <dsp:spPr>
        <a:xfrm>
          <a:off x="2883693" y="1186"/>
          <a:ext cx="2333624" cy="1400174"/>
        </a:xfrm>
        <a:prstGeom prst="rect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latin typeface="Montserrat" panose="00000500000000000000" pitchFamily="50" charset="0"/>
            </a:rPr>
            <a:t>Gastroenteritis aguda. </a:t>
          </a:r>
        </a:p>
      </dsp:txBody>
      <dsp:txXfrm>
        <a:off x="2883693" y="1186"/>
        <a:ext cx="2333624" cy="1400174"/>
      </dsp:txXfrm>
    </dsp:sp>
    <dsp:sp modelId="{5FB2079C-4F4E-E446-A6AB-2F8D3AFD9DC5}">
      <dsp:nvSpPr>
        <dsp:cNvPr id="0" name=""/>
        <dsp:cNvSpPr/>
      </dsp:nvSpPr>
      <dsp:spPr>
        <a:xfrm>
          <a:off x="5450681" y="1186"/>
          <a:ext cx="2333624" cy="1400174"/>
        </a:xfrm>
        <a:prstGeom prst="rect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latin typeface="Montserrat" panose="00000500000000000000" pitchFamily="50" charset="0"/>
            </a:rPr>
            <a:t>Invaginación intestinal. </a:t>
          </a:r>
        </a:p>
      </dsp:txBody>
      <dsp:txXfrm>
        <a:off x="5450681" y="1186"/>
        <a:ext cx="2333624" cy="1400174"/>
      </dsp:txXfrm>
    </dsp:sp>
    <dsp:sp modelId="{8F57B38B-F0F6-9A46-BEE8-826C54EACFAF}">
      <dsp:nvSpPr>
        <dsp:cNvPr id="0" name=""/>
        <dsp:cNvSpPr/>
      </dsp:nvSpPr>
      <dsp:spPr>
        <a:xfrm>
          <a:off x="8017668" y="1186"/>
          <a:ext cx="2333624" cy="1400174"/>
        </a:xfrm>
        <a:prstGeom prst="rect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latin typeface="Montserrat" panose="00000500000000000000" pitchFamily="50" charset="0"/>
            </a:rPr>
            <a:t>EEI.</a:t>
          </a:r>
        </a:p>
      </dsp:txBody>
      <dsp:txXfrm>
        <a:off x="8017668" y="1186"/>
        <a:ext cx="2333624" cy="1400174"/>
      </dsp:txXfrm>
    </dsp:sp>
    <dsp:sp modelId="{9A8FCD8F-4754-3443-A030-EA05D18C6DD8}">
      <dsp:nvSpPr>
        <dsp:cNvPr id="0" name=""/>
        <dsp:cNvSpPr/>
      </dsp:nvSpPr>
      <dsp:spPr>
        <a:xfrm>
          <a:off x="316706" y="1634724"/>
          <a:ext cx="2333624" cy="1400174"/>
        </a:xfrm>
        <a:prstGeom prst="rect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latin typeface="Montserrat" panose="00000500000000000000" pitchFamily="50" charset="0"/>
            </a:rPr>
            <a:t>Torsión testicular. </a:t>
          </a:r>
        </a:p>
      </dsp:txBody>
      <dsp:txXfrm>
        <a:off x="316706" y="1634724"/>
        <a:ext cx="2333624" cy="1400174"/>
      </dsp:txXfrm>
    </dsp:sp>
    <dsp:sp modelId="{D92F3B82-5538-E549-A239-62B4E3698940}">
      <dsp:nvSpPr>
        <dsp:cNvPr id="0" name=""/>
        <dsp:cNvSpPr/>
      </dsp:nvSpPr>
      <dsp:spPr>
        <a:xfrm>
          <a:off x="2883693" y="1634724"/>
          <a:ext cx="2333624" cy="1400174"/>
        </a:xfrm>
        <a:prstGeom prst="rect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latin typeface="Montserrat" panose="00000500000000000000" pitchFamily="50" charset="0"/>
            </a:rPr>
            <a:t>Nefrolitiasis. </a:t>
          </a:r>
        </a:p>
      </dsp:txBody>
      <dsp:txXfrm>
        <a:off x="2883693" y="1634724"/>
        <a:ext cx="2333624" cy="1400174"/>
      </dsp:txXfrm>
    </dsp:sp>
    <dsp:sp modelId="{EB4AD9F6-9120-9F40-8646-2A9A4392F0E0}">
      <dsp:nvSpPr>
        <dsp:cNvPr id="0" name=""/>
        <dsp:cNvSpPr/>
      </dsp:nvSpPr>
      <dsp:spPr>
        <a:xfrm>
          <a:off x="5450681" y="1634724"/>
          <a:ext cx="2333624" cy="1400174"/>
        </a:xfrm>
        <a:prstGeom prst="rect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latin typeface="Montserrat" panose="00000500000000000000" pitchFamily="50" charset="0"/>
            </a:rPr>
            <a:t>ITU. </a:t>
          </a:r>
        </a:p>
      </dsp:txBody>
      <dsp:txXfrm>
        <a:off x="5450681" y="1634724"/>
        <a:ext cx="2333624" cy="1400174"/>
      </dsp:txXfrm>
    </dsp:sp>
    <dsp:sp modelId="{D53DC31D-A1D9-4C4F-8AEC-5E627940D7B5}">
      <dsp:nvSpPr>
        <dsp:cNvPr id="0" name=""/>
        <dsp:cNvSpPr/>
      </dsp:nvSpPr>
      <dsp:spPr>
        <a:xfrm>
          <a:off x="8017668" y="1634724"/>
          <a:ext cx="2333624" cy="1400174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latin typeface="Montserrat" panose="00000500000000000000" pitchFamily="50" charset="0"/>
            </a:rPr>
            <a:t>Patología ginecológica. </a:t>
          </a:r>
        </a:p>
      </dsp:txBody>
      <dsp:txXfrm>
        <a:off x="8017668" y="1634724"/>
        <a:ext cx="2333624" cy="14001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A8506-7EA6-E047-8A00-3DA792D140B1}">
      <dsp:nvSpPr>
        <dsp:cNvPr id="0" name=""/>
        <dsp:cNvSpPr/>
      </dsp:nvSpPr>
      <dsp:spPr>
        <a:xfrm>
          <a:off x="5358" y="335321"/>
          <a:ext cx="1661264" cy="142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Montserrat" panose="00000500000000000000" pitchFamily="50" charset="0"/>
            </a:rPr>
            <a:t>Dolor periumbilical o epigástrica. </a:t>
          </a:r>
        </a:p>
      </dsp:txBody>
      <dsp:txXfrm>
        <a:off x="46951" y="376914"/>
        <a:ext cx="1578078" cy="1336909"/>
      </dsp:txXfrm>
    </dsp:sp>
    <dsp:sp modelId="{E03C1584-7931-2A4C-AC3B-2BC28B88090B}">
      <dsp:nvSpPr>
        <dsp:cNvPr id="0" name=""/>
        <dsp:cNvSpPr/>
      </dsp:nvSpPr>
      <dsp:spPr>
        <a:xfrm>
          <a:off x="1832749" y="839372"/>
          <a:ext cx="352188" cy="41199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500" kern="1200">
            <a:latin typeface="Montserrat" panose="00000500000000000000" pitchFamily="50" charset="0"/>
          </a:endParaRPr>
        </a:p>
      </dsp:txBody>
      <dsp:txXfrm>
        <a:off x="1832749" y="921771"/>
        <a:ext cx="246532" cy="247195"/>
      </dsp:txXfrm>
    </dsp:sp>
    <dsp:sp modelId="{2965AFBD-B056-FF45-8E1D-509ECF0DC1A2}">
      <dsp:nvSpPr>
        <dsp:cNvPr id="0" name=""/>
        <dsp:cNvSpPr/>
      </dsp:nvSpPr>
      <dsp:spPr>
        <a:xfrm>
          <a:off x="2331129" y="335321"/>
          <a:ext cx="1661264" cy="142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Montserrat" panose="00000500000000000000" pitchFamily="50" charset="0"/>
            </a:rPr>
            <a:t>Dolor en cuadrante inferior derecho. </a:t>
          </a:r>
        </a:p>
      </dsp:txBody>
      <dsp:txXfrm>
        <a:off x="2372722" y="376914"/>
        <a:ext cx="1578078" cy="1336909"/>
      </dsp:txXfrm>
    </dsp:sp>
    <dsp:sp modelId="{72909F90-4A77-0446-B5D8-70EB9116F505}">
      <dsp:nvSpPr>
        <dsp:cNvPr id="0" name=""/>
        <dsp:cNvSpPr/>
      </dsp:nvSpPr>
      <dsp:spPr>
        <a:xfrm>
          <a:off x="4158519" y="839372"/>
          <a:ext cx="352188" cy="41199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500" kern="1200">
            <a:latin typeface="Montserrat" panose="00000500000000000000" pitchFamily="50" charset="0"/>
          </a:endParaRPr>
        </a:p>
      </dsp:txBody>
      <dsp:txXfrm>
        <a:off x="4158519" y="921771"/>
        <a:ext cx="246532" cy="247195"/>
      </dsp:txXfrm>
    </dsp:sp>
    <dsp:sp modelId="{22599F33-B3E6-AE4F-8A1D-F48FA91DB5D4}">
      <dsp:nvSpPr>
        <dsp:cNvPr id="0" name=""/>
        <dsp:cNvSpPr/>
      </dsp:nvSpPr>
      <dsp:spPr>
        <a:xfrm>
          <a:off x="4656899" y="335321"/>
          <a:ext cx="1661264" cy="142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Montserrat" panose="00000500000000000000" pitchFamily="50" charset="0"/>
            </a:rPr>
            <a:t>Fiebre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Montserrat" panose="00000500000000000000" pitchFamily="50" charset="0"/>
            </a:rPr>
            <a:t>Taquicardia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Montserrat" panose="00000500000000000000" pitchFamily="50" charset="0"/>
            </a:rPr>
            <a:t> Dolor en FID McBurney.  </a:t>
          </a:r>
        </a:p>
      </dsp:txBody>
      <dsp:txXfrm>
        <a:off x="4698492" y="376914"/>
        <a:ext cx="1578078" cy="1336909"/>
      </dsp:txXfrm>
    </dsp:sp>
    <dsp:sp modelId="{269F3745-810E-734B-8312-4D263E79212B}">
      <dsp:nvSpPr>
        <dsp:cNvPr id="0" name=""/>
        <dsp:cNvSpPr/>
      </dsp:nvSpPr>
      <dsp:spPr>
        <a:xfrm>
          <a:off x="6484290" y="839372"/>
          <a:ext cx="352188" cy="41199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500" kern="1200">
            <a:latin typeface="Montserrat" panose="00000500000000000000" pitchFamily="50" charset="0"/>
          </a:endParaRPr>
        </a:p>
      </dsp:txBody>
      <dsp:txXfrm>
        <a:off x="6484290" y="921771"/>
        <a:ext cx="246532" cy="247195"/>
      </dsp:txXfrm>
    </dsp:sp>
    <dsp:sp modelId="{6F9C8B02-9575-2042-B4D0-117ACC6185B1}">
      <dsp:nvSpPr>
        <dsp:cNvPr id="0" name=""/>
        <dsp:cNvSpPr/>
      </dsp:nvSpPr>
      <dsp:spPr>
        <a:xfrm>
          <a:off x="6982669" y="335321"/>
          <a:ext cx="1661264" cy="142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Montserrat" panose="00000500000000000000" pitchFamily="50" charset="0"/>
            </a:rPr>
            <a:t>Dolor al rebote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Montserrat" panose="00000500000000000000" pitchFamily="50" charset="0"/>
            </a:rPr>
            <a:t>Dunphy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Montserrat" panose="00000500000000000000" pitchFamily="50" charset="0"/>
            </a:rPr>
            <a:t>Rovsing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Montserrat" panose="00000500000000000000" pitchFamily="50" charset="0"/>
            </a:rPr>
            <a:t>Psoas. </a:t>
          </a:r>
        </a:p>
      </dsp:txBody>
      <dsp:txXfrm>
        <a:off x="7024262" y="376914"/>
        <a:ext cx="1578078" cy="1336909"/>
      </dsp:txXfrm>
    </dsp:sp>
    <dsp:sp modelId="{41872F71-ADCF-344C-A6F4-F8A8DB98434B}">
      <dsp:nvSpPr>
        <dsp:cNvPr id="0" name=""/>
        <dsp:cNvSpPr/>
      </dsp:nvSpPr>
      <dsp:spPr>
        <a:xfrm>
          <a:off x="8810060" y="839372"/>
          <a:ext cx="352188" cy="41199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500" kern="1200">
            <a:latin typeface="Montserrat" panose="00000500000000000000" pitchFamily="50" charset="0"/>
          </a:endParaRPr>
        </a:p>
      </dsp:txBody>
      <dsp:txXfrm>
        <a:off x="8810060" y="921771"/>
        <a:ext cx="246532" cy="247195"/>
      </dsp:txXfrm>
    </dsp:sp>
    <dsp:sp modelId="{5284509D-45D0-924B-97ED-058F20BA2727}">
      <dsp:nvSpPr>
        <dsp:cNvPr id="0" name=""/>
        <dsp:cNvSpPr/>
      </dsp:nvSpPr>
      <dsp:spPr>
        <a:xfrm>
          <a:off x="9308439" y="335321"/>
          <a:ext cx="1661264" cy="14200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 err="1">
              <a:latin typeface="Montserrat" panose="00000500000000000000" pitchFamily="50" charset="0"/>
            </a:rPr>
            <a:t>HMG</a:t>
          </a:r>
          <a:r>
            <a:rPr lang="es-ES" sz="1500" kern="1200" dirty="0">
              <a:latin typeface="Montserrat" panose="00000500000000000000" pitchFamily="50" charset="0"/>
            </a:rPr>
            <a:t>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Montserrat" panose="00000500000000000000" pitchFamily="50" charset="0"/>
            </a:rPr>
            <a:t>Uroanálisis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Montserrat" panose="00000500000000000000" pitchFamily="50" charset="0"/>
            </a:rPr>
            <a:t>PIE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Montserrat" panose="00000500000000000000" pitchFamily="50" charset="0"/>
            </a:rPr>
            <a:t>PCR. </a:t>
          </a:r>
        </a:p>
      </dsp:txBody>
      <dsp:txXfrm>
        <a:off x="9350032" y="376914"/>
        <a:ext cx="1578078" cy="1336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4B17B-7861-7043-8ED5-04BE63CFA137}" type="datetimeFigureOut">
              <a:rPr lang="es-ES_tradnl" smtClean="0"/>
              <a:t>12/05/2021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0AB65-331B-884B-8E73-028B0ABDF9A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970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En la imagen se ve a </a:t>
            </a:r>
            <a:r>
              <a:rPr lang="es-ES_tradnl" dirty="0" err="1"/>
              <a:t>Leonid</a:t>
            </a:r>
            <a:r>
              <a:rPr lang="es-ES_tradnl" dirty="0"/>
              <a:t> </a:t>
            </a:r>
            <a:r>
              <a:rPr lang="es-ES_tradnl" dirty="0" err="1"/>
              <a:t>Rogozov</a:t>
            </a:r>
            <a:r>
              <a:rPr lang="es-ES_tradnl" dirty="0"/>
              <a:t> de 27 años, que se realizo una </a:t>
            </a:r>
            <a:r>
              <a:rPr lang="es-ES_tradnl" dirty="0" err="1"/>
              <a:t>autoapendicectomia</a:t>
            </a:r>
            <a:r>
              <a:rPr lang="es-ES_tradnl" dirty="0"/>
              <a:t> el 30 de abril de 1961, el se encontraba aislado con un equipo de </a:t>
            </a:r>
            <a:r>
              <a:rPr lang="es-ES_tradnl" dirty="0" err="1"/>
              <a:t>sovieticos</a:t>
            </a:r>
            <a:r>
              <a:rPr lang="es-ES_tradnl" dirty="0"/>
              <a:t> en una </a:t>
            </a:r>
            <a:r>
              <a:rPr lang="es-ES_tradnl" dirty="0" err="1"/>
              <a:t>expedicion</a:t>
            </a:r>
            <a:r>
              <a:rPr lang="es-ES_tradnl" dirty="0"/>
              <a:t> a la </a:t>
            </a:r>
            <a:r>
              <a:rPr lang="es-ES_tradnl" dirty="0" err="1"/>
              <a:t>Antartida</a:t>
            </a:r>
            <a:endParaRPr lang="es-ES_tradnl" dirty="0"/>
          </a:p>
          <a:p>
            <a:endParaRPr lang="es-ES_tradnl" dirty="0"/>
          </a:p>
          <a:p>
            <a:r>
              <a:rPr lang="es-ES_tradnl" dirty="0"/>
              <a:t>La primera </a:t>
            </a:r>
            <a:r>
              <a:rPr lang="es-ES_tradnl" dirty="0" err="1"/>
              <a:t>apendiectomia</a:t>
            </a:r>
            <a:r>
              <a:rPr lang="es-ES_tradnl" dirty="0"/>
              <a:t> fue realizada en un niño de 11 años con una fistula fecal a </a:t>
            </a:r>
            <a:r>
              <a:rPr lang="es-ES_tradnl" dirty="0" err="1"/>
              <a:t>traves</a:t>
            </a:r>
            <a:r>
              <a:rPr lang="es-ES_tradnl" dirty="0"/>
              <a:t> de una hernia inguinal; luego de la </a:t>
            </a:r>
            <a:r>
              <a:rPr lang="es-ES_tradnl" dirty="0" err="1"/>
              <a:t>intervencion</a:t>
            </a:r>
            <a:r>
              <a:rPr lang="es-ES_tradnl" dirty="0"/>
              <a:t> de la hernia inguinal se dieron cuenta que ahí estaba el </a:t>
            </a:r>
            <a:r>
              <a:rPr lang="es-ES_tradnl" dirty="0" err="1"/>
              <a:t>apendice</a:t>
            </a:r>
            <a:r>
              <a:rPr lang="es-ES_tradnl" dirty="0"/>
              <a:t>, el niño se </a:t>
            </a:r>
            <a:r>
              <a:rPr lang="es-ES_tradnl" dirty="0" err="1"/>
              <a:t>habia</a:t>
            </a:r>
            <a:r>
              <a:rPr lang="es-ES_tradnl" dirty="0"/>
              <a:t> tragado un </a:t>
            </a:r>
            <a:r>
              <a:rPr lang="es-ES_tradnl" dirty="0" err="1"/>
              <a:t>afiler</a:t>
            </a:r>
            <a:r>
              <a:rPr lang="es-ES_tradnl" dirty="0"/>
              <a:t> y esto lo llevo a la </a:t>
            </a:r>
            <a:r>
              <a:rPr lang="es-ES_tradnl" dirty="0" err="1"/>
              <a:t>formacion</a:t>
            </a:r>
            <a:r>
              <a:rPr lang="es-ES_tradnl" dirty="0"/>
              <a:t> de la fistula, de aquí la hernia </a:t>
            </a:r>
            <a:r>
              <a:rPr lang="es-ES_tradnl" dirty="0" err="1"/>
              <a:t>eponima</a:t>
            </a:r>
            <a:r>
              <a:rPr lang="es-ES_tradnl" dirty="0"/>
              <a:t> de </a:t>
            </a:r>
            <a:r>
              <a:rPr lang="es-ES_tradnl" dirty="0" err="1"/>
              <a:t>Amyand</a:t>
            </a:r>
            <a:r>
              <a:rPr lang="es-ES_tradnl" dirty="0"/>
              <a:t> </a:t>
            </a:r>
            <a:r>
              <a:rPr lang="es-ES_tradnl" dirty="0">
                <a:sym typeface="Wingdings" pitchFamily="2" charset="2"/>
              </a:rPr>
              <a:t> que define la </a:t>
            </a:r>
            <a:r>
              <a:rPr lang="es-ES_tradnl" dirty="0" err="1">
                <a:sym typeface="Wingdings" pitchFamily="2" charset="2"/>
              </a:rPr>
              <a:t>condicion</a:t>
            </a:r>
            <a:r>
              <a:rPr lang="es-ES_tradnl" dirty="0">
                <a:sym typeface="Wingdings" pitchFamily="2" charset="2"/>
              </a:rPr>
              <a:t> de un </a:t>
            </a:r>
            <a:r>
              <a:rPr lang="es-ES_tradnl" dirty="0" err="1">
                <a:sym typeface="Wingdings" pitchFamily="2" charset="2"/>
              </a:rPr>
              <a:t>apendice</a:t>
            </a:r>
            <a:r>
              <a:rPr lang="es-ES_tradnl" dirty="0">
                <a:sym typeface="Wingdings" pitchFamily="2" charset="2"/>
              </a:rPr>
              <a:t> en el canal inguinal 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80991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Dolor </a:t>
            </a:r>
            <a:r>
              <a:rPr lang="es-ES_tradnl" dirty="0" err="1"/>
              <a:t>periumbilicla</a:t>
            </a:r>
            <a:r>
              <a:rPr lang="es-ES_tradnl" dirty="0"/>
              <a:t> o </a:t>
            </a:r>
            <a:r>
              <a:rPr lang="es-ES_tradnl" dirty="0" err="1"/>
              <a:t>epigastrica</a:t>
            </a:r>
            <a:r>
              <a:rPr lang="es-ES_tradnl" dirty="0"/>
              <a:t>, </a:t>
            </a:r>
            <a:r>
              <a:rPr lang="es-ES_tradnl" dirty="0" err="1"/>
              <a:t>asoicado</a:t>
            </a:r>
            <a:r>
              <a:rPr lang="es-ES_tradnl" dirty="0"/>
              <a:t> a nauseas, anorexia y vomito </a:t>
            </a:r>
          </a:p>
          <a:p>
            <a:r>
              <a:rPr lang="es-ES_tradnl" dirty="0"/>
              <a:t>Si hay una </a:t>
            </a:r>
            <a:r>
              <a:rPr lang="es-ES_tradnl" dirty="0" err="1"/>
              <a:t>perforacion</a:t>
            </a:r>
            <a:r>
              <a:rPr lang="es-ES_tradnl" dirty="0"/>
              <a:t> contenida el dolor </a:t>
            </a:r>
            <a:r>
              <a:rPr lang="es-ES_tradnl" dirty="0" err="1"/>
              <a:t>permanecera</a:t>
            </a:r>
            <a:r>
              <a:rPr lang="es-ES_tradnl" dirty="0"/>
              <a:t> en el cuadrante inferior derecho incluso se puede sentir una masa </a:t>
            </a:r>
            <a:r>
              <a:rPr lang="es-ES_tradnl" dirty="0" err="1"/>
              <a:t>palbable</a:t>
            </a:r>
            <a:r>
              <a:rPr lang="es-ES_tradnl" dirty="0"/>
              <a:t>, pero si hay una peritonitis hay dolor difuso </a:t>
            </a:r>
          </a:p>
          <a:p>
            <a:endParaRPr lang="es-ES_tradnl" dirty="0"/>
          </a:p>
          <a:p>
            <a:r>
              <a:rPr lang="es-ES_tradnl" dirty="0"/>
              <a:t>Dolor en </a:t>
            </a:r>
            <a:r>
              <a:rPr lang="es-ES_tradnl" dirty="0" err="1"/>
              <a:t>FID</a:t>
            </a:r>
            <a:r>
              <a:rPr lang="es-ES_tradnl" dirty="0"/>
              <a:t>, este dolor puede variar y es afectado por la </a:t>
            </a:r>
            <a:r>
              <a:rPr lang="es-ES_tradnl" dirty="0" err="1"/>
              <a:t>posicion</a:t>
            </a:r>
            <a:r>
              <a:rPr lang="es-ES_tradnl" dirty="0"/>
              <a:t> del </a:t>
            </a:r>
            <a:r>
              <a:rPr lang="es-ES_tradnl" dirty="0" err="1"/>
              <a:t>apendice</a:t>
            </a:r>
            <a:r>
              <a:rPr lang="es-ES_tradnl" dirty="0"/>
              <a:t> en </a:t>
            </a:r>
            <a:r>
              <a:rPr lang="es-ES_tradnl" dirty="0" err="1"/>
              <a:t>relacion</a:t>
            </a:r>
            <a:r>
              <a:rPr lang="es-ES_tradnl" dirty="0"/>
              <a:t> con estructuras circundantes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94367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Dolor </a:t>
            </a:r>
            <a:r>
              <a:rPr lang="es-ES_tradnl" dirty="0" err="1"/>
              <a:t>periumbilicla</a:t>
            </a:r>
            <a:r>
              <a:rPr lang="es-ES_tradnl" dirty="0"/>
              <a:t> o </a:t>
            </a:r>
            <a:r>
              <a:rPr lang="es-ES_tradnl" dirty="0" err="1"/>
              <a:t>epigastrica</a:t>
            </a:r>
            <a:r>
              <a:rPr lang="es-ES_tradnl" dirty="0"/>
              <a:t>, </a:t>
            </a:r>
            <a:r>
              <a:rPr lang="es-ES_tradnl" dirty="0" err="1"/>
              <a:t>asoicado</a:t>
            </a:r>
            <a:r>
              <a:rPr lang="es-ES_tradnl" dirty="0"/>
              <a:t> a nauseas, anorexia y vomito </a:t>
            </a:r>
          </a:p>
          <a:p>
            <a:r>
              <a:rPr lang="es-ES_tradnl" dirty="0"/>
              <a:t>Si hay una </a:t>
            </a:r>
            <a:r>
              <a:rPr lang="es-ES_tradnl" dirty="0" err="1"/>
              <a:t>perforacion</a:t>
            </a:r>
            <a:r>
              <a:rPr lang="es-ES_tradnl" dirty="0"/>
              <a:t> contenida el dolor </a:t>
            </a:r>
            <a:r>
              <a:rPr lang="es-ES_tradnl" dirty="0" err="1"/>
              <a:t>permanecera</a:t>
            </a:r>
            <a:r>
              <a:rPr lang="es-ES_tradnl" dirty="0"/>
              <a:t> en el cuadrante inferior derecho incluso se puede sentir una masa </a:t>
            </a:r>
            <a:r>
              <a:rPr lang="es-ES_tradnl" dirty="0" err="1"/>
              <a:t>palbable</a:t>
            </a:r>
            <a:r>
              <a:rPr lang="es-ES_tradnl" dirty="0"/>
              <a:t>, pero si hay una peritonitis hay dolor difuso </a:t>
            </a:r>
          </a:p>
          <a:p>
            <a:endParaRPr lang="es-ES_tradnl" dirty="0"/>
          </a:p>
          <a:p>
            <a:r>
              <a:rPr lang="es-ES_tradnl" dirty="0"/>
              <a:t>Dolor en </a:t>
            </a:r>
            <a:r>
              <a:rPr lang="es-ES_tradnl" dirty="0" err="1"/>
              <a:t>FID</a:t>
            </a:r>
            <a:r>
              <a:rPr lang="es-ES_tradnl" dirty="0"/>
              <a:t>, este dolor puede variar y es afectado por la </a:t>
            </a:r>
            <a:r>
              <a:rPr lang="es-ES_tradnl" dirty="0" err="1"/>
              <a:t>posicion</a:t>
            </a:r>
            <a:r>
              <a:rPr lang="es-ES_tradnl" dirty="0"/>
              <a:t> del </a:t>
            </a:r>
            <a:r>
              <a:rPr lang="es-ES_tradnl" dirty="0" err="1"/>
              <a:t>apendice</a:t>
            </a:r>
            <a:r>
              <a:rPr lang="es-ES_tradnl" dirty="0"/>
              <a:t> en </a:t>
            </a:r>
            <a:r>
              <a:rPr lang="es-ES_tradnl" dirty="0" err="1"/>
              <a:t>relacion</a:t>
            </a:r>
            <a:r>
              <a:rPr lang="es-ES_tradnl" dirty="0"/>
              <a:t> con estructuras circundantes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43189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17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21314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De los 15 modelos de predicción tomados en un estudio en reino unido que tuvo en cuenta 5345 pacientes con dolor en </a:t>
            </a:r>
            <a:r>
              <a:rPr lang="es-ES_tradnl" dirty="0" err="1"/>
              <a:t>FID</a:t>
            </a:r>
            <a:r>
              <a:rPr lang="es-ES_tradnl" dirty="0"/>
              <a:t> el AIR score funciono mejor para las </a:t>
            </a:r>
            <a:r>
              <a:rPr lang="es-ES_tradnl" dirty="0" err="1"/>
              <a:t>muejres</a:t>
            </a:r>
            <a:r>
              <a:rPr lang="es-ES_tradnl" dirty="0"/>
              <a:t> con una E de 63.1% y tasa de fracaso 3,7%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18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538640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21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42497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edema submucoso o estratificación lo que configura el signo del  ‘Target’ o de la ‘Diana’ (5,8) (figura 11). 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apendicolitos están presentes entre el 20 y el 40 % de los casos,  sin embargo, cuando es así aumentan el riesgo de una perforación (3,8) (figura 12) 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han descrito al menos cinco signos de perforación que son: la </a:t>
            </a:r>
            <a:endParaRPr lang="es-CO" dirty="0">
              <a:effectLst/>
            </a:endParaRP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presencia de gas extraluminal, la visualización de un absceso, de flegmón, la presencia de un apendicolito extraluminal o un defecto focal de realce de la pared (1,3,5). La coexistencia de dos de los hallazgos descritos anteriormente tienen una sensibilidad del 95 % y una especificidad del 100 % para una perforación (figura 15). </a:t>
            </a:r>
            <a:endParaRPr lang="es-CO" dirty="0">
              <a:effectLst/>
            </a:endParaRP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22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858439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las RM el apéndice cecal se visualiza como una estructura tubular, ciega, de baja intensidad en T1w y T2w cuando contiene gas o materia fecal, o de la misma intensidad del músculo cuando está colapsada. Es posible visualizar el apéndice hasta en el 62 % de los pacientes normales, y la serie en la que se visualiza mejor esta estructura es la T2 </a:t>
            </a:r>
            <a:endParaRPr lang="es-C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dirty="0">
              <a:effectLst/>
            </a:endParaRP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23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355767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En 1984 </a:t>
            </a:r>
            <a:r>
              <a:rPr lang="es-ES_tradnl" dirty="0" err="1"/>
              <a:t>harles</a:t>
            </a:r>
            <a:r>
              <a:rPr lang="es-ES_tradnl" dirty="0"/>
              <a:t> </a:t>
            </a:r>
            <a:r>
              <a:rPr lang="es-ES_tradnl" dirty="0" err="1"/>
              <a:t>McBurney</a:t>
            </a:r>
            <a:r>
              <a:rPr lang="es-ES_tradnl" dirty="0"/>
              <a:t> describió la incisión oblicua del cuadrante inferior derecho y el abordaje de división del músculo, que continuó utilizándose hasta finales del siglo XX. A </a:t>
            </a:r>
            <a:r>
              <a:rPr lang="es-ES_tradnl" dirty="0" err="1"/>
              <a:t>Rockey</a:t>
            </a:r>
            <a:r>
              <a:rPr lang="es-ES_tradnl" dirty="0"/>
              <a:t> Davis o </a:t>
            </a:r>
            <a:r>
              <a:rPr lang="es-ES_tradnl" dirty="0" err="1"/>
              <a:t>insición</a:t>
            </a:r>
            <a:r>
              <a:rPr lang="es-ES_tradnl" dirty="0"/>
              <a:t> transversal inferior derecho, que se utiliza para proporcionar un mejor resultado </a:t>
            </a:r>
            <a:r>
              <a:rPr lang="es-ES_tradnl" dirty="0" err="1"/>
              <a:t>comestico</a:t>
            </a:r>
            <a:r>
              <a:rPr lang="es-ES_tradnl" dirty="0"/>
              <a:t> y acceso a la pelvis, se identifica la </a:t>
            </a:r>
            <a:r>
              <a:rPr lang="es-ES_tradnl" dirty="0" err="1"/>
              <a:t>apendice</a:t>
            </a:r>
            <a:r>
              <a:rPr lang="es-ES_tradnl" dirty="0"/>
              <a:t>, la arteria apendicular es identificada, no es necesario realizar una </a:t>
            </a:r>
            <a:r>
              <a:rPr lang="es-ES_tradnl" dirty="0" err="1"/>
              <a:t>invaginacion</a:t>
            </a:r>
            <a:r>
              <a:rPr lang="es-ES_tradnl" dirty="0"/>
              <a:t> del </a:t>
            </a:r>
            <a:r>
              <a:rPr lang="es-ES_tradnl" dirty="0" err="1"/>
              <a:t>muñon</a:t>
            </a:r>
            <a:r>
              <a:rPr lang="es-ES_tradnl" dirty="0"/>
              <a:t>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25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08379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/>
              <a:t>Semm</a:t>
            </a:r>
            <a:r>
              <a:rPr lang="es-ES_tradnl" dirty="0"/>
              <a:t> </a:t>
            </a:r>
            <a:r>
              <a:rPr lang="es-ES_tradnl" dirty="0" err="1"/>
              <a:t>ginecologo</a:t>
            </a:r>
            <a:r>
              <a:rPr lang="es-ES_tradnl" dirty="0"/>
              <a:t> </a:t>
            </a:r>
            <a:r>
              <a:rPr lang="es-ES_tradnl" dirty="0" err="1"/>
              <a:t>alemna</a:t>
            </a:r>
            <a:r>
              <a:rPr lang="es-ES_tradnl" dirty="0"/>
              <a:t> y pionero en la cx </a:t>
            </a:r>
            <a:r>
              <a:rPr lang="es-ES_tradnl" dirty="0" err="1"/>
              <a:t>laparoscopica</a:t>
            </a:r>
            <a:r>
              <a:rPr lang="es-ES_tradnl" dirty="0"/>
              <a:t>, realizo la primera </a:t>
            </a:r>
            <a:r>
              <a:rPr lang="es-ES_tradnl" dirty="0" err="1"/>
              <a:t>apendicectomia</a:t>
            </a:r>
            <a:r>
              <a:rPr lang="es-ES_tradnl" dirty="0"/>
              <a:t> </a:t>
            </a:r>
            <a:r>
              <a:rPr lang="es-ES_tradnl" dirty="0" err="1"/>
              <a:t>laparoscopica</a:t>
            </a:r>
            <a:r>
              <a:rPr lang="es-ES_tradnl" dirty="0"/>
              <a:t> en 1980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26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02827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28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73090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Las tasas de </a:t>
            </a:r>
            <a:r>
              <a:rPr lang="es-ES_tradnl" dirty="0" err="1"/>
              <a:t>perforacion</a:t>
            </a:r>
            <a:r>
              <a:rPr lang="es-ES_tradnl" dirty="0"/>
              <a:t> son mas frecuentes en pacientes </a:t>
            </a:r>
            <a:r>
              <a:rPr lang="es-ES_tradnl" dirty="0" err="1"/>
              <a:t>jovenes</a:t>
            </a:r>
            <a:r>
              <a:rPr lang="es-ES_tradnl" dirty="0"/>
              <a:t> 40 al 57% y en pacientes mayores de 50 años 55.70%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75538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/>
              <a:t>Buckley</a:t>
            </a:r>
            <a:r>
              <a:rPr lang="es-ES_tradnl" dirty="0"/>
              <a:t> consideraba que la apendicetomía debería dejarse para los pacientes con apendicitis recurrente, apendicitis </a:t>
            </a:r>
            <a:r>
              <a:rPr lang="es-ES_tradnl" dirty="0" err="1"/>
              <a:t>cronica</a:t>
            </a:r>
            <a:r>
              <a:rPr lang="es-ES_tradnl" dirty="0"/>
              <a:t>, y las formas no complicadas tratarlas de forma conservadora </a:t>
            </a:r>
          </a:p>
          <a:p>
            <a:endParaRPr lang="es-ES_tradnl" dirty="0"/>
          </a:p>
          <a:p>
            <a:r>
              <a:rPr lang="es-ES_tradnl" b="1" dirty="0"/>
              <a:t>manejo no operatorio </a:t>
            </a:r>
            <a:r>
              <a:rPr lang="es-ES_tradnl" dirty="0"/>
              <a:t>(el concepto de no realizar una </a:t>
            </a:r>
            <a:r>
              <a:rPr lang="es-ES_tradnl" dirty="0" err="1"/>
              <a:t>apendicectomía</a:t>
            </a:r>
            <a:r>
              <a:rPr lang="es-ES_tradnl" dirty="0"/>
              <a:t> en un paciente con diagnóstico de apendicitis aguda), </a:t>
            </a:r>
            <a:r>
              <a:rPr lang="es-ES_tradnl" b="1" dirty="0"/>
              <a:t>fracaso del tratamiento </a:t>
            </a:r>
            <a:r>
              <a:rPr lang="es-ES_tradnl" dirty="0"/>
              <a:t>(donde los síntomas del paciente empeoran y requieren una intervención quirúrgica mientras aún bajo terapia no operatoria) y </a:t>
            </a:r>
            <a:r>
              <a:rPr lang="es-ES_tradnl" b="1" dirty="0"/>
              <a:t>recurrencia</a:t>
            </a:r>
            <a:r>
              <a:rPr lang="es-ES_tradnl" dirty="0"/>
              <a:t> (cuando el paciente desarrolla apendicitis después de completar con éxito un curso de manejo no operatorio).</a:t>
            </a:r>
          </a:p>
          <a:p>
            <a:endParaRPr lang="es-ES_tradnl" dirty="0"/>
          </a:p>
          <a:p>
            <a:r>
              <a:rPr lang="es-ES_tradnl" dirty="0" err="1"/>
              <a:t>Ertapenem</a:t>
            </a:r>
            <a:r>
              <a:rPr lang="es-ES_tradnl" dirty="0"/>
              <a:t> luego </a:t>
            </a:r>
            <a:r>
              <a:rPr lang="es-ES_tradnl" dirty="0" err="1"/>
              <a:t>cipro</a:t>
            </a:r>
            <a:r>
              <a:rPr lang="es-ES_tradnl" dirty="0"/>
              <a:t> mas metro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29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518309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Recomendamos discutir la </a:t>
            </a:r>
            <a:r>
              <a:rPr lang="es-ES_tradnl" dirty="0" err="1"/>
              <a:t>NOM</a:t>
            </a:r>
            <a:r>
              <a:rPr lang="es-ES_tradnl" dirty="0"/>
              <a:t> con los antibióticos como</a:t>
            </a:r>
          </a:p>
          <a:p>
            <a:r>
              <a:rPr lang="es-ES_tradnl" dirty="0"/>
              <a:t>alternativa segura a la cirugía en pacientes seleccionados con enfermedades agudas no complicadas</a:t>
            </a:r>
          </a:p>
          <a:p>
            <a:r>
              <a:rPr lang="es-ES_tradnl" dirty="0"/>
              <a:t>apendicitis y ausencia de </a:t>
            </a:r>
            <a:r>
              <a:rPr lang="es-ES_tradnl" dirty="0" err="1"/>
              <a:t>apendicolito</a:t>
            </a:r>
            <a:r>
              <a:rPr lang="es-ES_tradnl" dirty="0"/>
              <a:t>, advirtiendo de la posibilidad de falla</a:t>
            </a:r>
          </a:p>
          <a:p>
            <a:r>
              <a:rPr lang="es-ES_tradnl" dirty="0"/>
              <a:t>y diagnosticar erróneamente apendicitis complicada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30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816534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31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5814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/>
              <a:t>Apendice</a:t>
            </a:r>
            <a:r>
              <a:rPr lang="es-ES_tradnl" dirty="0"/>
              <a:t> vermiforme ”parecido a un gusano” es una protuberancia </a:t>
            </a:r>
            <a:r>
              <a:rPr lang="es-ES_tradnl" dirty="0" err="1"/>
              <a:t>luminal</a:t>
            </a:r>
            <a:r>
              <a:rPr lang="es-ES_tradnl" dirty="0"/>
              <a:t> </a:t>
            </a:r>
            <a:r>
              <a:rPr lang="es-ES_tradnl" dirty="0" err="1"/>
              <a:t>antimesenterica</a:t>
            </a:r>
            <a:r>
              <a:rPr lang="es-ES_tradnl" dirty="0"/>
              <a:t> </a:t>
            </a:r>
            <a:r>
              <a:rPr lang="es-ES_tradnl" dirty="0">
                <a:sym typeface="Wingdings" pitchFamily="2" charset="2"/>
              </a:rPr>
              <a:t> base del ciego donde se unen las tres tenias del colon</a:t>
            </a:r>
          </a:p>
          <a:p>
            <a:r>
              <a:rPr lang="es-ES_tradnl" dirty="0">
                <a:sym typeface="Wingdings" pitchFamily="2" charset="2"/>
              </a:rPr>
              <a:t>Su tamaño varia en promedio es de 10 cm </a:t>
            </a:r>
          </a:p>
          <a:p>
            <a:r>
              <a:rPr lang="es-ES_tradnl" dirty="0">
                <a:sym typeface="Wingdings" pitchFamily="2" charset="2"/>
              </a:rPr>
              <a:t>Tiene </a:t>
            </a:r>
            <a:r>
              <a:rPr lang="es-ES_tradnl" dirty="0" err="1">
                <a:sym typeface="Wingdings" pitchFamily="2" charset="2"/>
              </a:rPr>
              <a:t>histologicamente</a:t>
            </a:r>
            <a:r>
              <a:rPr lang="es-ES_tradnl" dirty="0">
                <a:sym typeface="Wingdings" pitchFamily="2" charset="2"/>
              </a:rPr>
              <a:t> las mismas capas que el resto del colon mucosa, submucosa, muscular y serosa, pero </a:t>
            </a:r>
            <a:r>
              <a:rPr lang="es-ES_tradnl" dirty="0" err="1">
                <a:sym typeface="Wingdings" pitchFamily="2" charset="2"/>
              </a:rPr>
              <a:t>ademas</a:t>
            </a:r>
            <a:r>
              <a:rPr lang="es-ES_tradnl" dirty="0">
                <a:sym typeface="Wingdings" pitchFamily="2" charset="2"/>
              </a:rPr>
              <a:t> tiene agregados linfoides y </a:t>
            </a:r>
            <a:r>
              <a:rPr lang="es-ES_tradnl" dirty="0" err="1">
                <a:sym typeface="Wingdings" pitchFamily="2" charset="2"/>
              </a:rPr>
              <a:t>neurosecretores</a:t>
            </a:r>
            <a:r>
              <a:rPr lang="es-ES_tradnl" dirty="0">
                <a:sym typeface="Wingdings" pitchFamily="2" charset="2"/>
              </a:rPr>
              <a:t> en la capa </a:t>
            </a:r>
            <a:r>
              <a:rPr lang="es-ES_tradnl" dirty="0" err="1">
                <a:sym typeface="Wingdings" pitchFamily="2" charset="2"/>
              </a:rPr>
              <a:t>subepitelial</a:t>
            </a:r>
            <a:endParaRPr lang="es-ES_tradnl" dirty="0">
              <a:sym typeface="Wingdings" pitchFamily="2" charset="2"/>
            </a:endParaRPr>
          </a:p>
          <a:p>
            <a:r>
              <a:rPr lang="es-ES_tradnl" dirty="0"/>
              <a:t>Suministro vascular viene de la arteria apendicular, rama de la arteria </a:t>
            </a:r>
            <a:r>
              <a:rPr lang="es-ES_tradnl" dirty="0" err="1"/>
              <a:t>ileocolica</a:t>
            </a:r>
            <a:r>
              <a:rPr lang="es-ES_tradnl" dirty="0"/>
              <a:t> rama de la </a:t>
            </a:r>
            <a:r>
              <a:rPr lang="es-ES_tradnl" dirty="0" err="1"/>
              <a:t>AMS</a:t>
            </a:r>
            <a:r>
              <a:rPr lang="es-ES_tradnl" dirty="0"/>
              <a:t>, este riego vascular se acompaña de su propio drenaje </a:t>
            </a:r>
            <a:r>
              <a:rPr lang="es-ES_tradnl" dirty="0" err="1"/>
              <a:t>linfatico</a:t>
            </a:r>
            <a:r>
              <a:rPr lang="es-ES_tradnl" dirty="0"/>
              <a:t> y venoso 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74085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/>
              <a:t>Tambein</a:t>
            </a:r>
            <a:r>
              <a:rPr lang="es-ES_tradnl" dirty="0"/>
              <a:t> se han reportado casos de agenesia de la </a:t>
            </a:r>
            <a:r>
              <a:rPr lang="es-ES_tradnl" dirty="0" err="1"/>
              <a:t>apendice</a:t>
            </a:r>
            <a:r>
              <a:rPr lang="es-ES_tradnl" dirty="0"/>
              <a:t>,  </a:t>
            </a:r>
            <a:r>
              <a:rPr lang="es-ES_tradnl" dirty="0" err="1"/>
              <a:t>multiplicacion</a:t>
            </a:r>
            <a:r>
              <a:rPr lang="es-ES_tradnl" dirty="0"/>
              <a:t> como </a:t>
            </a:r>
            <a:r>
              <a:rPr lang="es-ES_tradnl" dirty="0" err="1"/>
              <a:t>duplicacion</a:t>
            </a:r>
            <a:r>
              <a:rPr lang="es-ES_tradnl" dirty="0"/>
              <a:t> hasta </a:t>
            </a:r>
            <a:r>
              <a:rPr lang="es-ES_tradnl" dirty="0" err="1"/>
              <a:t>triplicacion</a:t>
            </a:r>
            <a:r>
              <a:rPr lang="es-ES_tradnl" dirty="0"/>
              <a:t>, como variantes </a:t>
            </a:r>
            <a:r>
              <a:rPr lang="es-ES_tradnl" dirty="0" err="1"/>
              <a:t>anatomicas</a:t>
            </a:r>
            <a:endParaRPr lang="es-ES_tradnl" dirty="0"/>
          </a:p>
          <a:p>
            <a:r>
              <a:rPr lang="es-ES_tradnl" dirty="0"/>
              <a:t>La </a:t>
            </a:r>
            <a:r>
              <a:rPr lang="es-ES_tradnl" dirty="0" err="1"/>
              <a:t>localizacion</a:t>
            </a:r>
            <a:r>
              <a:rPr lang="es-ES_tradnl" dirty="0"/>
              <a:t> del </a:t>
            </a:r>
            <a:r>
              <a:rPr lang="es-ES_tradnl" dirty="0" err="1"/>
              <a:t>apendice</a:t>
            </a:r>
            <a:r>
              <a:rPr lang="es-ES_tradnl" dirty="0"/>
              <a:t> es importante porque varia la </a:t>
            </a:r>
            <a:r>
              <a:rPr lang="es-ES_tradnl" dirty="0" err="1"/>
              <a:t>presentacion</a:t>
            </a:r>
            <a:r>
              <a:rPr lang="es-ES_tradnl" dirty="0"/>
              <a:t> del dolor, por ejemplo un paciente con un </a:t>
            </a:r>
            <a:r>
              <a:rPr lang="es-ES_tradnl" dirty="0" err="1"/>
              <a:t>apendice</a:t>
            </a:r>
            <a:r>
              <a:rPr lang="es-ES_tradnl" dirty="0"/>
              <a:t> retroperitoneal puede presentar dolor en la espalda, flanco, al igual que si tienen la punta del </a:t>
            </a:r>
            <a:r>
              <a:rPr lang="es-ES_tradnl" dirty="0" err="1"/>
              <a:t>apendice</a:t>
            </a:r>
            <a:r>
              <a:rPr lang="es-ES_tradnl" dirty="0"/>
              <a:t> en la </a:t>
            </a:r>
            <a:r>
              <a:rPr lang="es-ES_tradnl" dirty="0" err="1"/>
              <a:t>linea</a:t>
            </a:r>
            <a:r>
              <a:rPr lang="es-ES_tradnl" dirty="0"/>
              <a:t> media de la pelvis pueden presentar dolor </a:t>
            </a:r>
            <a:r>
              <a:rPr lang="es-ES_tradnl" dirty="0" err="1"/>
              <a:t>suprapubico</a:t>
            </a:r>
            <a:r>
              <a:rPr lang="es-ES_tradnl" dirty="0"/>
              <a:t> </a:t>
            </a:r>
            <a:r>
              <a:rPr lang="es-ES_tradnl" dirty="0">
                <a:sym typeface="Wingdings" pitchFamily="2" charset="2"/>
              </a:rPr>
              <a:t> esto conlleva a un </a:t>
            </a:r>
            <a:r>
              <a:rPr lang="es-ES_tradnl" dirty="0" err="1">
                <a:sym typeface="Wingdings" pitchFamily="2" charset="2"/>
              </a:rPr>
              <a:t>diagnòstico</a:t>
            </a:r>
            <a:r>
              <a:rPr lang="es-ES_tradnl" dirty="0">
                <a:sym typeface="Wingdings" pitchFamily="2" charset="2"/>
              </a:rPr>
              <a:t> </a:t>
            </a:r>
            <a:r>
              <a:rPr lang="es-ES_tradnl" dirty="0" err="1">
                <a:sym typeface="Wingdings" pitchFamily="2" charset="2"/>
              </a:rPr>
              <a:t>tardio</a:t>
            </a:r>
            <a:r>
              <a:rPr lang="es-ES_tradnl" dirty="0">
                <a:sym typeface="Wingdings" pitchFamily="2" charset="2"/>
              </a:rPr>
              <a:t> ya que son diferentes a la </a:t>
            </a:r>
            <a:r>
              <a:rPr lang="es-ES_tradnl" dirty="0" err="1">
                <a:sym typeface="Wingdings" pitchFamily="2" charset="2"/>
              </a:rPr>
              <a:t>presentacion</a:t>
            </a:r>
            <a:r>
              <a:rPr lang="es-ES_tradnl" dirty="0">
                <a:sym typeface="Wingdings" pitchFamily="2" charset="2"/>
              </a:rPr>
              <a:t> </a:t>
            </a:r>
            <a:r>
              <a:rPr lang="es-ES_tradnl" dirty="0" err="1">
                <a:sym typeface="Wingdings" pitchFamily="2" charset="2"/>
              </a:rPr>
              <a:t>clasica</a:t>
            </a:r>
            <a:r>
              <a:rPr lang="es-ES_tradnl" dirty="0">
                <a:sym typeface="Wingdings" pitchFamily="2" charset="2"/>
              </a:rPr>
              <a:t> 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84673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La apendicitis se produce por una </a:t>
            </a:r>
            <a:r>
              <a:rPr lang="es-ES_tradnl" dirty="0" err="1"/>
              <a:t>obstrucciòn</a:t>
            </a:r>
            <a:r>
              <a:rPr lang="es-ES_tradnl" dirty="0"/>
              <a:t> </a:t>
            </a:r>
            <a:r>
              <a:rPr lang="es-ES_tradnl" dirty="0" err="1"/>
              <a:t>luminal</a:t>
            </a:r>
            <a:r>
              <a:rPr lang="es-ES_tradnl" dirty="0"/>
              <a:t>  la </a:t>
            </a:r>
            <a:r>
              <a:rPr lang="es-ES_tradnl" dirty="0" err="1"/>
              <a:t>apendice</a:t>
            </a:r>
            <a:r>
              <a:rPr lang="es-ES_tradnl" dirty="0"/>
              <a:t> es vulnerable a este </a:t>
            </a:r>
            <a:r>
              <a:rPr lang="es-ES_tradnl" dirty="0" err="1"/>
              <a:t>fenomeno</a:t>
            </a:r>
            <a:r>
              <a:rPr lang="es-ES_tradnl" dirty="0"/>
              <a:t> debido a al pequeño </a:t>
            </a:r>
            <a:r>
              <a:rPr lang="es-ES_tradnl" dirty="0" err="1"/>
              <a:t>diametro</a:t>
            </a:r>
            <a:r>
              <a:rPr lang="es-ES_tradnl" dirty="0"/>
              <a:t> </a:t>
            </a:r>
            <a:r>
              <a:rPr lang="es-ES_tradnl" dirty="0" err="1"/>
              <a:t>luminal</a:t>
            </a:r>
            <a:r>
              <a:rPr lang="es-ES_tradnl" dirty="0"/>
              <a:t> en </a:t>
            </a:r>
            <a:r>
              <a:rPr lang="es-ES_tradnl" dirty="0" err="1"/>
              <a:t>relacion</a:t>
            </a:r>
            <a:r>
              <a:rPr lang="es-ES_tradnl" dirty="0"/>
              <a:t> con su longitud </a:t>
            </a:r>
            <a:r>
              <a:rPr lang="es-ES_tradnl" dirty="0">
                <a:sym typeface="Wingdings" pitchFamily="2" charset="2"/>
              </a:rPr>
              <a:t> esto produce un aumento de la presión elevada de la </a:t>
            </a:r>
            <a:r>
              <a:rPr lang="es-ES_tradnl" dirty="0" err="1">
                <a:sym typeface="Wingdings" pitchFamily="2" charset="2"/>
              </a:rPr>
              <a:t>porciòn</a:t>
            </a:r>
            <a:r>
              <a:rPr lang="es-ES_tradnl" dirty="0">
                <a:sym typeface="Wingdings" pitchFamily="2" charset="2"/>
              </a:rPr>
              <a:t> distal por la </a:t>
            </a:r>
            <a:r>
              <a:rPr lang="es-ES_tradnl" dirty="0" err="1">
                <a:sym typeface="Wingdings" pitchFamily="2" charset="2"/>
              </a:rPr>
              <a:t>secreciòn</a:t>
            </a:r>
            <a:r>
              <a:rPr lang="es-ES_tradnl" dirty="0">
                <a:sym typeface="Wingdings" pitchFamily="2" charset="2"/>
              </a:rPr>
              <a:t> continua de moco y la </a:t>
            </a:r>
            <a:r>
              <a:rPr lang="es-ES_tradnl" dirty="0" err="1">
                <a:sym typeface="Wingdings" pitchFamily="2" charset="2"/>
              </a:rPr>
              <a:t>producciòn</a:t>
            </a:r>
            <a:r>
              <a:rPr lang="es-ES_tradnl" dirty="0">
                <a:sym typeface="Wingdings" pitchFamily="2" charset="2"/>
              </a:rPr>
              <a:t> de gas por las bacterias dentro del lumen. </a:t>
            </a:r>
          </a:p>
          <a:p>
            <a:r>
              <a:rPr lang="es-ES_tradnl" dirty="0">
                <a:sym typeface="Wingdings" pitchFamily="2" charset="2"/>
              </a:rPr>
              <a:t>Al producirse </a:t>
            </a:r>
            <a:r>
              <a:rPr lang="es-ES_tradnl" dirty="0" err="1">
                <a:sym typeface="Wingdings" pitchFamily="2" charset="2"/>
              </a:rPr>
              <a:t>distension</a:t>
            </a:r>
            <a:r>
              <a:rPr lang="es-ES_tradnl" dirty="0">
                <a:sym typeface="Wingdings" pitchFamily="2" charset="2"/>
              </a:rPr>
              <a:t> del </a:t>
            </a:r>
            <a:r>
              <a:rPr lang="es-ES_tradnl" dirty="0" err="1">
                <a:sym typeface="Wingdings" pitchFamily="2" charset="2"/>
              </a:rPr>
              <a:t>apendice</a:t>
            </a:r>
            <a:r>
              <a:rPr lang="es-ES_tradnl" dirty="0">
                <a:sym typeface="Wingdings" pitchFamily="2" charset="2"/>
              </a:rPr>
              <a:t>  drenaje venoso se altera  isquemia de la mucosa  </a:t>
            </a:r>
            <a:r>
              <a:rPr lang="es-ES_tradnl" dirty="0" err="1">
                <a:sym typeface="Wingdings" pitchFamily="2" charset="2"/>
              </a:rPr>
              <a:t>distension</a:t>
            </a:r>
            <a:r>
              <a:rPr lang="es-ES_tradnl" dirty="0">
                <a:sym typeface="Wingdings" pitchFamily="2" charset="2"/>
              </a:rPr>
              <a:t> continua viene la isquemia de espesor total  </a:t>
            </a:r>
            <a:r>
              <a:rPr lang="es-ES_tradnl" dirty="0" err="1">
                <a:sym typeface="Wingdings" pitchFamily="2" charset="2"/>
              </a:rPr>
              <a:t>perforaciòn</a:t>
            </a:r>
            <a:r>
              <a:rPr lang="es-ES_tradnl" dirty="0">
                <a:sym typeface="Wingdings" pitchFamily="2" charset="2"/>
              </a:rPr>
              <a:t> </a:t>
            </a:r>
          </a:p>
          <a:p>
            <a:endParaRPr lang="es-ES_tradnl" dirty="0">
              <a:sym typeface="Wingdings" pitchFamily="2" charset="2"/>
            </a:endParaRPr>
          </a:p>
          <a:p>
            <a:r>
              <a:rPr lang="es-ES_tradnl" dirty="0">
                <a:sym typeface="Wingdings" pitchFamily="2" charset="2"/>
              </a:rPr>
              <a:t>Asociado se presenta un crecimiento excesivo que se presenta por estasis bacteriano que da como resultado una </a:t>
            </a:r>
            <a:r>
              <a:rPr lang="es-ES_tradnl" dirty="0" err="1">
                <a:sym typeface="Wingdings" pitchFamily="2" charset="2"/>
              </a:rPr>
              <a:t>liberacion</a:t>
            </a:r>
            <a:r>
              <a:rPr lang="es-ES_tradnl" dirty="0">
                <a:sym typeface="Wingdings" pitchFamily="2" charset="2"/>
              </a:rPr>
              <a:t> de un inoculo </a:t>
            </a:r>
            <a:r>
              <a:rPr lang="es-ES_tradnl" dirty="0" err="1">
                <a:sym typeface="Wingdings" pitchFamily="2" charset="2"/>
              </a:rPr>
              <a:t>bacteriasno</a:t>
            </a:r>
            <a:r>
              <a:rPr lang="es-ES_tradnl" dirty="0">
                <a:sym typeface="Wingdings" pitchFamily="2" charset="2"/>
              </a:rPr>
              <a:t> mas grande en casos de </a:t>
            </a:r>
            <a:r>
              <a:rPr lang="es-ES_tradnl" dirty="0" err="1">
                <a:sym typeface="Wingdings" pitchFamily="2" charset="2"/>
              </a:rPr>
              <a:t>apendictis</a:t>
            </a:r>
            <a:r>
              <a:rPr lang="es-ES_tradnl" dirty="0">
                <a:sym typeface="Wingdings" pitchFamily="2" charset="2"/>
              </a:rPr>
              <a:t> perforada </a:t>
            </a:r>
          </a:p>
          <a:p>
            <a:endParaRPr lang="es-ES_tradnl" dirty="0">
              <a:sym typeface="Wingdings" pitchFamily="2" charset="2"/>
            </a:endParaRPr>
          </a:p>
          <a:p>
            <a:r>
              <a:rPr lang="es-ES_tradnl" dirty="0">
                <a:sym typeface="Wingdings" pitchFamily="2" charset="2"/>
              </a:rPr>
              <a:t>No hay un tiempo exacto entre el inicio de los </a:t>
            </a:r>
            <a:r>
              <a:rPr lang="es-ES_tradnl" dirty="0" err="1">
                <a:sym typeface="Wingdings" pitchFamily="2" charset="2"/>
              </a:rPr>
              <a:t>sintomas</a:t>
            </a:r>
            <a:r>
              <a:rPr lang="es-ES_tradnl" dirty="0">
                <a:sym typeface="Wingdings" pitchFamily="2" charset="2"/>
              </a:rPr>
              <a:t> y la </a:t>
            </a:r>
            <a:r>
              <a:rPr lang="es-ES_tradnl" dirty="0" err="1">
                <a:sym typeface="Wingdings" pitchFamily="2" charset="2"/>
              </a:rPr>
              <a:t>perforacion</a:t>
            </a:r>
            <a:r>
              <a:rPr lang="es-ES_tradnl" dirty="0">
                <a:sym typeface="Wingdings" pitchFamily="2" charset="2"/>
              </a:rPr>
              <a:t>, esto da como resultado la </a:t>
            </a:r>
            <a:r>
              <a:rPr lang="es-ES_tradnl" dirty="0" err="1">
                <a:sym typeface="Wingdings" pitchFamily="2" charset="2"/>
              </a:rPr>
              <a:t>formacion</a:t>
            </a:r>
            <a:r>
              <a:rPr lang="es-ES_tradnl" dirty="0">
                <a:sym typeface="Wingdings" pitchFamily="2" charset="2"/>
              </a:rPr>
              <a:t> de un absceso o una peritonitis difusa 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06801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La apendicitis se produce por una </a:t>
            </a:r>
            <a:r>
              <a:rPr lang="es-ES_tradnl" dirty="0" err="1"/>
              <a:t>obstrucciòn</a:t>
            </a:r>
            <a:r>
              <a:rPr lang="es-ES_tradnl" dirty="0"/>
              <a:t> </a:t>
            </a:r>
            <a:r>
              <a:rPr lang="es-ES_tradnl" dirty="0" err="1"/>
              <a:t>luminal</a:t>
            </a:r>
            <a:r>
              <a:rPr lang="es-ES_tradnl" dirty="0"/>
              <a:t>  la </a:t>
            </a:r>
            <a:r>
              <a:rPr lang="es-ES_tradnl" dirty="0" err="1"/>
              <a:t>apendice</a:t>
            </a:r>
            <a:r>
              <a:rPr lang="es-ES_tradnl" dirty="0"/>
              <a:t> es vulnerable a este </a:t>
            </a:r>
            <a:r>
              <a:rPr lang="es-ES_tradnl" dirty="0" err="1"/>
              <a:t>fenomeno</a:t>
            </a:r>
            <a:r>
              <a:rPr lang="es-ES_tradnl" dirty="0"/>
              <a:t> debido a al pequeño </a:t>
            </a:r>
            <a:r>
              <a:rPr lang="es-ES_tradnl" dirty="0" err="1"/>
              <a:t>diametro</a:t>
            </a:r>
            <a:r>
              <a:rPr lang="es-ES_tradnl" dirty="0"/>
              <a:t> </a:t>
            </a:r>
            <a:r>
              <a:rPr lang="es-ES_tradnl" dirty="0" err="1"/>
              <a:t>luminal</a:t>
            </a:r>
            <a:r>
              <a:rPr lang="es-ES_tradnl" dirty="0"/>
              <a:t> en </a:t>
            </a:r>
            <a:r>
              <a:rPr lang="es-ES_tradnl" dirty="0" err="1"/>
              <a:t>relacion</a:t>
            </a:r>
            <a:r>
              <a:rPr lang="es-ES_tradnl" dirty="0"/>
              <a:t> con su longitud </a:t>
            </a:r>
            <a:r>
              <a:rPr lang="es-ES_tradnl" dirty="0">
                <a:sym typeface="Wingdings" pitchFamily="2" charset="2"/>
              </a:rPr>
              <a:t> esto produce un aumento de la presión elevada de la </a:t>
            </a:r>
            <a:r>
              <a:rPr lang="es-ES_tradnl" dirty="0" err="1">
                <a:sym typeface="Wingdings" pitchFamily="2" charset="2"/>
              </a:rPr>
              <a:t>porciòn</a:t>
            </a:r>
            <a:r>
              <a:rPr lang="es-ES_tradnl" dirty="0">
                <a:sym typeface="Wingdings" pitchFamily="2" charset="2"/>
              </a:rPr>
              <a:t> distal por la </a:t>
            </a:r>
            <a:r>
              <a:rPr lang="es-ES_tradnl" dirty="0" err="1">
                <a:sym typeface="Wingdings" pitchFamily="2" charset="2"/>
              </a:rPr>
              <a:t>secreciòn</a:t>
            </a:r>
            <a:r>
              <a:rPr lang="es-ES_tradnl" dirty="0">
                <a:sym typeface="Wingdings" pitchFamily="2" charset="2"/>
              </a:rPr>
              <a:t> continua de moco y la </a:t>
            </a:r>
            <a:r>
              <a:rPr lang="es-ES_tradnl" dirty="0" err="1">
                <a:sym typeface="Wingdings" pitchFamily="2" charset="2"/>
              </a:rPr>
              <a:t>producciòn</a:t>
            </a:r>
            <a:r>
              <a:rPr lang="es-ES_tradnl" dirty="0">
                <a:sym typeface="Wingdings" pitchFamily="2" charset="2"/>
              </a:rPr>
              <a:t> de gas por las bacterias dentro del lumen. </a:t>
            </a:r>
          </a:p>
          <a:p>
            <a:r>
              <a:rPr lang="es-ES_tradnl" dirty="0">
                <a:sym typeface="Wingdings" pitchFamily="2" charset="2"/>
              </a:rPr>
              <a:t>Al producirse </a:t>
            </a:r>
            <a:r>
              <a:rPr lang="es-ES_tradnl" dirty="0" err="1">
                <a:sym typeface="Wingdings" pitchFamily="2" charset="2"/>
              </a:rPr>
              <a:t>distension</a:t>
            </a:r>
            <a:r>
              <a:rPr lang="es-ES_tradnl" dirty="0">
                <a:sym typeface="Wingdings" pitchFamily="2" charset="2"/>
              </a:rPr>
              <a:t> del </a:t>
            </a:r>
            <a:r>
              <a:rPr lang="es-ES_tradnl" dirty="0" err="1">
                <a:sym typeface="Wingdings" pitchFamily="2" charset="2"/>
              </a:rPr>
              <a:t>apendice</a:t>
            </a:r>
            <a:r>
              <a:rPr lang="es-ES_tradnl" dirty="0">
                <a:sym typeface="Wingdings" pitchFamily="2" charset="2"/>
              </a:rPr>
              <a:t>  drenaje venoso se altera  isquemia de la mucosa  </a:t>
            </a:r>
            <a:r>
              <a:rPr lang="es-ES_tradnl" dirty="0" err="1">
                <a:sym typeface="Wingdings" pitchFamily="2" charset="2"/>
              </a:rPr>
              <a:t>distension</a:t>
            </a:r>
            <a:r>
              <a:rPr lang="es-ES_tradnl" dirty="0">
                <a:sym typeface="Wingdings" pitchFamily="2" charset="2"/>
              </a:rPr>
              <a:t> continua viene la isquemia de espesor total  </a:t>
            </a:r>
            <a:r>
              <a:rPr lang="es-ES_tradnl" dirty="0" err="1">
                <a:sym typeface="Wingdings" pitchFamily="2" charset="2"/>
              </a:rPr>
              <a:t>perforaciòn</a:t>
            </a:r>
            <a:r>
              <a:rPr lang="es-ES_tradnl" dirty="0">
                <a:sym typeface="Wingdings" pitchFamily="2" charset="2"/>
              </a:rPr>
              <a:t> </a:t>
            </a:r>
          </a:p>
          <a:p>
            <a:endParaRPr lang="es-ES_tradnl" dirty="0">
              <a:sym typeface="Wingdings" pitchFamily="2" charset="2"/>
            </a:endParaRPr>
          </a:p>
          <a:p>
            <a:r>
              <a:rPr lang="es-ES_tradnl" dirty="0">
                <a:sym typeface="Wingdings" pitchFamily="2" charset="2"/>
              </a:rPr>
              <a:t>Asociado se presenta un crecimiento excesivo que se presenta por estasis bacteriano que da como resultado una </a:t>
            </a:r>
            <a:r>
              <a:rPr lang="es-ES_tradnl" dirty="0" err="1">
                <a:sym typeface="Wingdings" pitchFamily="2" charset="2"/>
              </a:rPr>
              <a:t>liberacion</a:t>
            </a:r>
            <a:r>
              <a:rPr lang="es-ES_tradnl" dirty="0">
                <a:sym typeface="Wingdings" pitchFamily="2" charset="2"/>
              </a:rPr>
              <a:t> de un inoculo </a:t>
            </a:r>
            <a:r>
              <a:rPr lang="es-ES_tradnl" dirty="0" err="1">
                <a:sym typeface="Wingdings" pitchFamily="2" charset="2"/>
              </a:rPr>
              <a:t>bacteriasno</a:t>
            </a:r>
            <a:r>
              <a:rPr lang="es-ES_tradnl" dirty="0">
                <a:sym typeface="Wingdings" pitchFamily="2" charset="2"/>
              </a:rPr>
              <a:t> mas grande en casos de </a:t>
            </a:r>
            <a:r>
              <a:rPr lang="es-ES_tradnl" dirty="0" err="1">
                <a:sym typeface="Wingdings" pitchFamily="2" charset="2"/>
              </a:rPr>
              <a:t>apendictis</a:t>
            </a:r>
            <a:r>
              <a:rPr lang="es-ES_tradnl" dirty="0">
                <a:sym typeface="Wingdings" pitchFamily="2" charset="2"/>
              </a:rPr>
              <a:t> perforada </a:t>
            </a:r>
          </a:p>
          <a:p>
            <a:endParaRPr lang="es-ES_tradnl" dirty="0">
              <a:sym typeface="Wingdings" pitchFamily="2" charset="2"/>
            </a:endParaRPr>
          </a:p>
          <a:p>
            <a:r>
              <a:rPr lang="es-ES_tradnl" dirty="0">
                <a:sym typeface="Wingdings" pitchFamily="2" charset="2"/>
              </a:rPr>
              <a:t>No hay un tiempo exacto entre el inicio de los </a:t>
            </a:r>
            <a:r>
              <a:rPr lang="es-ES_tradnl" dirty="0" err="1">
                <a:sym typeface="Wingdings" pitchFamily="2" charset="2"/>
              </a:rPr>
              <a:t>sintomas</a:t>
            </a:r>
            <a:r>
              <a:rPr lang="es-ES_tradnl" dirty="0">
                <a:sym typeface="Wingdings" pitchFamily="2" charset="2"/>
              </a:rPr>
              <a:t> y la </a:t>
            </a:r>
            <a:r>
              <a:rPr lang="es-ES_tradnl" dirty="0" err="1">
                <a:sym typeface="Wingdings" pitchFamily="2" charset="2"/>
              </a:rPr>
              <a:t>perforacion</a:t>
            </a:r>
            <a:r>
              <a:rPr lang="es-ES_tradnl" dirty="0">
                <a:sym typeface="Wingdings" pitchFamily="2" charset="2"/>
              </a:rPr>
              <a:t>, esto da como resultado la </a:t>
            </a:r>
            <a:r>
              <a:rPr lang="es-ES_tradnl" dirty="0" err="1">
                <a:sym typeface="Wingdings" pitchFamily="2" charset="2"/>
              </a:rPr>
              <a:t>formacion</a:t>
            </a:r>
            <a:r>
              <a:rPr lang="es-ES_tradnl" dirty="0">
                <a:sym typeface="Wingdings" pitchFamily="2" charset="2"/>
              </a:rPr>
              <a:t> de un absceso o una peritonitis difusa 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55301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En la fase edematosa o inflamatoria </a:t>
            </a:r>
            <a:r>
              <a:rPr lang="es-ES_tradnl" dirty="0">
                <a:sym typeface="Wingdings" pitchFamily="2" charset="2"/>
              </a:rPr>
              <a:t> la </a:t>
            </a:r>
            <a:r>
              <a:rPr lang="es-ES_tradnl" dirty="0" err="1">
                <a:sym typeface="Wingdings" pitchFamily="2" charset="2"/>
              </a:rPr>
              <a:t>funcion</a:t>
            </a:r>
            <a:r>
              <a:rPr lang="es-ES_tradnl" dirty="0">
                <a:sym typeface="Wingdings" pitchFamily="2" charset="2"/>
              </a:rPr>
              <a:t> mucosa y </a:t>
            </a:r>
            <a:r>
              <a:rPr lang="es-ES_tradnl" dirty="0" err="1">
                <a:sym typeface="Wingdings" pitchFamily="2" charset="2"/>
              </a:rPr>
              <a:t>secretoda</a:t>
            </a:r>
            <a:r>
              <a:rPr lang="es-ES_tradnl" dirty="0">
                <a:sym typeface="Wingdings" pitchFamily="2" charset="2"/>
              </a:rPr>
              <a:t> de </a:t>
            </a:r>
            <a:r>
              <a:rPr lang="es-ES_tradnl" dirty="0" err="1">
                <a:sym typeface="Wingdings" pitchFamily="2" charset="2"/>
              </a:rPr>
              <a:t>apendice</a:t>
            </a:r>
            <a:r>
              <a:rPr lang="es-ES_tradnl" dirty="0">
                <a:sym typeface="Wingdings" pitchFamily="2" charset="2"/>
              </a:rPr>
              <a:t> que esta inflamada continua, sin un lumen permeable, como dije antes causando </a:t>
            </a:r>
            <a:r>
              <a:rPr lang="es-ES_tradnl" dirty="0" err="1">
                <a:sym typeface="Wingdings" pitchFamily="2" charset="2"/>
              </a:rPr>
              <a:t>distension</a:t>
            </a:r>
            <a:r>
              <a:rPr lang="es-ES_tradnl" dirty="0">
                <a:sym typeface="Wingdings" pitchFamily="2" charset="2"/>
              </a:rPr>
              <a:t> de la pared lo que produce un dolor visceral a </a:t>
            </a:r>
            <a:r>
              <a:rPr lang="es-ES_tradnl" dirty="0" err="1">
                <a:sym typeface="Wingdings" pitchFamily="2" charset="2"/>
              </a:rPr>
              <a:t>traves</a:t>
            </a:r>
            <a:r>
              <a:rPr lang="es-ES_tradnl" dirty="0">
                <a:sym typeface="Wingdings" pitchFamily="2" charset="2"/>
              </a:rPr>
              <a:t> de la </a:t>
            </a:r>
            <a:r>
              <a:rPr lang="es-ES_tradnl" dirty="0" err="1">
                <a:sym typeface="Wingdings" pitchFamily="2" charset="2"/>
              </a:rPr>
              <a:t>via</a:t>
            </a:r>
            <a:r>
              <a:rPr lang="es-ES_tradnl" dirty="0">
                <a:sym typeface="Wingdings" pitchFamily="2" charset="2"/>
              </a:rPr>
              <a:t> </a:t>
            </a:r>
            <a:r>
              <a:rPr lang="es-ES_tradnl" dirty="0" err="1">
                <a:sym typeface="Wingdings" pitchFamily="2" charset="2"/>
              </a:rPr>
              <a:t>simpatica</a:t>
            </a:r>
            <a:r>
              <a:rPr lang="es-ES_tradnl" dirty="0">
                <a:sym typeface="Wingdings" pitchFamily="2" charset="2"/>
              </a:rPr>
              <a:t> </a:t>
            </a:r>
            <a:r>
              <a:rPr lang="es-ES_tradnl" dirty="0" err="1">
                <a:sym typeface="Wingdings" pitchFamily="2" charset="2"/>
              </a:rPr>
              <a:t>autonoma</a:t>
            </a:r>
            <a:r>
              <a:rPr lang="es-ES_tradnl" dirty="0">
                <a:sym typeface="Wingdings" pitchFamily="2" charset="2"/>
              </a:rPr>
              <a:t> </a:t>
            </a:r>
            <a:r>
              <a:rPr lang="es-ES_tradnl" dirty="0" err="1">
                <a:sym typeface="Wingdings" pitchFamily="2" charset="2"/>
              </a:rPr>
              <a:t>afernete</a:t>
            </a:r>
            <a:r>
              <a:rPr lang="es-ES_tradnl" dirty="0">
                <a:sym typeface="Wingdings" pitchFamily="2" charset="2"/>
              </a:rPr>
              <a:t> de las fibras nerviosas de origen </a:t>
            </a:r>
            <a:r>
              <a:rPr lang="es-ES_tradnl" dirty="0" err="1">
                <a:sym typeface="Wingdings" pitchFamily="2" charset="2"/>
              </a:rPr>
              <a:t>esplacnico</a:t>
            </a:r>
            <a:r>
              <a:rPr lang="es-ES_tradnl" dirty="0">
                <a:sym typeface="Wingdings" pitchFamily="2" charset="2"/>
              </a:rPr>
              <a:t> que van a la </a:t>
            </a:r>
            <a:r>
              <a:rPr lang="es-ES_tradnl" dirty="0" err="1">
                <a:sym typeface="Wingdings" pitchFamily="2" charset="2"/>
              </a:rPr>
              <a:t>raiz</a:t>
            </a:r>
            <a:r>
              <a:rPr lang="es-ES_tradnl" dirty="0">
                <a:sym typeface="Wingdings" pitchFamily="2" charset="2"/>
              </a:rPr>
              <a:t> dorsal de la columna </a:t>
            </a:r>
            <a:r>
              <a:rPr lang="es-ES_tradnl" dirty="0" err="1">
                <a:sym typeface="Wingdings" pitchFamily="2" charset="2"/>
              </a:rPr>
              <a:t>toracica</a:t>
            </a:r>
            <a:r>
              <a:rPr lang="es-ES_tradnl" dirty="0">
                <a:sym typeface="Wingdings" pitchFamily="2" charset="2"/>
              </a:rPr>
              <a:t> esto da inicialmente un dolor difuso </a:t>
            </a:r>
          </a:p>
          <a:p>
            <a:r>
              <a:rPr lang="es-ES_tradnl" dirty="0">
                <a:sym typeface="Wingdings" pitchFamily="2" charset="2"/>
              </a:rPr>
              <a:t>En la fase </a:t>
            </a:r>
            <a:r>
              <a:rPr lang="es-ES_tradnl" dirty="0" err="1">
                <a:sym typeface="Wingdings" pitchFamily="2" charset="2"/>
              </a:rPr>
              <a:t>fibrinopurulenta</a:t>
            </a:r>
            <a:r>
              <a:rPr lang="es-ES_tradnl" dirty="0">
                <a:sym typeface="Wingdings" pitchFamily="2" charset="2"/>
              </a:rPr>
              <a:t> hay crecimiento excesivo de las bacterias con cese del flujo venoso y posterior arterial lo que conlleva a una </a:t>
            </a:r>
            <a:r>
              <a:rPr lang="es-ES_tradnl" dirty="0" err="1">
                <a:sym typeface="Wingdings" pitchFamily="2" charset="2"/>
              </a:rPr>
              <a:t>activiacion</a:t>
            </a:r>
            <a:r>
              <a:rPr lang="es-ES_tradnl" dirty="0">
                <a:sym typeface="Wingdings" pitchFamily="2" charset="2"/>
              </a:rPr>
              <a:t> de la respuesta inflamatoria </a:t>
            </a:r>
            <a:r>
              <a:rPr lang="es-ES_tradnl" dirty="0" err="1">
                <a:sym typeface="Wingdings" pitchFamily="2" charset="2"/>
              </a:rPr>
              <a:t>sistemica</a:t>
            </a:r>
            <a:r>
              <a:rPr lang="es-ES_tradnl" dirty="0">
                <a:sym typeface="Wingdings" pitchFamily="2" charset="2"/>
              </a:rPr>
              <a:t>, con </a:t>
            </a:r>
            <a:r>
              <a:rPr lang="es-ES_tradnl" dirty="0" err="1">
                <a:sym typeface="Wingdings" pitchFamily="2" charset="2"/>
              </a:rPr>
              <a:t>liberacion</a:t>
            </a:r>
            <a:r>
              <a:rPr lang="es-ES_tradnl" dirty="0">
                <a:sym typeface="Wingdings" pitchFamily="2" charset="2"/>
              </a:rPr>
              <a:t> de citoquinas </a:t>
            </a:r>
            <a:r>
              <a:rPr lang="es-ES_tradnl" dirty="0" err="1">
                <a:sym typeface="Wingdings" pitchFamily="2" charset="2"/>
              </a:rPr>
              <a:t>activacion</a:t>
            </a:r>
            <a:r>
              <a:rPr lang="es-ES_tradnl" dirty="0">
                <a:sym typeface="Wingdings" pitchFamily="2" charset="2"/>
              </a:rPr>
              <a:t> de </a:t>
            </a:r>
            <a:r>
              <a:rPr lang="es-ES_tradnl" dirty="0" err="1">
                <a:sym typeface="Wingdings" pitchFamily="2" charset="2"/>
              </a:rPr>
              <a:t>leucositos</a:t>
            </a:r>
            <a:r>
              <a:rPr lang="es-ES_tradnl" dirty="0">
                <a:sym typeface="Wingdings" pitchFamily="2" charset="2"/>
              </a:rPr>
              <a:t>, produciendo una </a:t>
            </a:r>
            <a:r>
              <a:rPr lang="es-ES_tradnl" dirty="0" err="1">
                <a:sym typeface="Wingdings" pitchFamily="2" charset="2"/>
              </a:rPr>
              <a:t>migracion</a:t>
            </a:r>
            <a:r>
              <a:rPr lang="es-ES_tradnl" dirty="0">
                <a:sym typeface="Wingdings" pitchFamily="2" charset="2"/>
              </a:rPr>
              <a:t> de neutros al lugar de la </a:t>
            </a:r>
            <a:r>
              <a:rPr lang="es-ES_tradnl" dirty="0" err="1">
                <a:sym typeface="Wingdings" pitchFamily="2" charset="2"/>
              </a:rPr>
              <a:t>inflamacion</a:t>
            </a:r>
            <a:r>
              <a:rPr lang="es-ES_tradnl" dirty="0">
                <a:sym typeface="Wingdings" pitchFamily="2" charset="2"/>
              </a:rPr>
              <a:t> se activa el peritoneo parietal y </a:t>
            </a:r>
            <a:r>
              <a:rPr lang="es-ES_tradnl" dirty="0" err="1">
                <a:sym typeface="Wingdings" pitchFamily="2" charset="2"/>
              </a:rPr>
              <a:t>poduce</a:t>
            </a:r>
            <a:r>
              <a:rPr lang="es-ES_tradnl" dirty="0">
                <a:sym typeface="Wingdings" pitchFamily="2" charset="2"/>
              </a:rPr>
              <a:t> el dolor localizado 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69820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La flora del </a:t>
            </a:r>
            <a:r>
              <a:rPr lang="es-ES_tradnl" dirty="0" err="1"/>
              <a:t>apendice</a:t>
            </a:r>
            <a:r>
              <a:rPr lang="es-ES_tradnl" dirty="0"/>
              <a:t> es similar a la que se encuentra dentro del colon; las infecciones asociadas con la apendicitis se deben considerar </a:t>
            </a:r>
            <a:r>
              <a:rPr lang="es-ES_tradnl" dirty="0" err="1"/>
              <a:t>polimicrobianas</a:t>
            </a:r>
            <a:r>
              <a:rPr lang="es-ES_tradnl" dirty="0"/>
              <a:t> y la cobertura de </a:t>
            </a:r>
            <a:r>
              <a:rPr lang="es-ES_tradnl" dirty="0" err="1"/>
              <a:t>antantibioticos</a:t>
            </a:r>
            <a:r>
              <a:rPr lang="es-ES_tradnl" dirty="0"/>
              <a:t> debe cubrir </a:t>
            </a:r>
            <a:r>
              <a:rPr lang="es-ES_tradnl" dirty="0" err="1"/>
              <a:t>gram</a:t>
            </a:r>
            <a:r>
              <a:rPr lang="es-ES_tradnl" dirty="0"/>
              <a:t> negativos y anaerobios </a:t>
            </a:r>
            <a:r>
              <a:rPr lang="es-ES_tradnl" dirty="0">
                <a:sym typeface="Wingdings" pitchFamily="2" charset="2"/>
              </a:rPr>
              <a:t> 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8297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La apendicitis debe ser considerada en todo paciente (que no haya tenido una </a:t>
            </a:r>
            <a:r>
              <a:rPr lang="es-ES_tradnl" dirty="0" err="1"/>
              <a:t>apendicectomía</a:t>
            </a:r>
            <a:r>
              <a:rPr lang="es-ES_tradnl" dirty="0"/>
              <a:t>) que presente dolor abdominal agudo.  El conocimiento de los procesos patológicos que pueden presentar síntomas y signos similares es esencial para evitar una operación innecesaria o incorrecta. La consideración de la edad y el sexo del paciente puede ayudar a reducir la lista de posibles diagnósticos</a:t>
            </a:r>
          </a:p>
          <a:p>
            <a:endParaRPr lang="es-ES_tradnl" dirty="0"/>
          </a:p>
          <a:p>
            <a:r>
              <a:rPr lang="es-ES_tradnl" dirty="0"/>
              <a:t>Los procesos </a:t>
            </a:r>
            <a:r>
              <a:rPr lang="es-ES_tradnl" dirty="0" err="1"/>
              <a:t>ginecologicos</a:t>
            </a:r>
            <a:r>
              <a:rPr lang="es-ES_tradnl" dirty="0"/>
              <a:t> incluyen quistes </a:t>
            </a:r>
            <a:r>
              <a:rPr lang="es-ES_tradnl" dirty="0" err="1"/>
              <a:t>ovaricos</a:t>
            </a:r>
            <a:r>
              <a:rPr lang="es-ES_tradnl" dirty="0"/>
              <a:t> rotos, endometriosis, </a:t>
            </a:r>
            <a:r>
              <a:rPr lang="es-ES_tradnl" dirty="0" err="1"/>
              <a:t>torsion</a:t>
            </a:r>
            <a:r>
              <a:rPr lang="es-ES_tradnl" dirty="0"/>
              <a:t> </a:t>
            </a:r>
            <a:r>
              <a:rPr lang="es-ES_tradnl" dirty="0" err="1"/>
              <a:t>ovarica</a:t>
            </a:r>
            <a:r>
              <a:rPr lang="es-ES_tradnl" dirty="0"/>
              <a:t>, embarazo </a:t>
            </a:r>
            <a:r>
              <a:rPr lang="es-ES_tradnl" dirty="0" err="1"/>
              <a:t>ectopico</a:t>
            </a:r>
            <a:r>
              <a:rPr lang="es-ES_tradnl" dirty="0"/>
              <a:t>, </a:t>
            </a:r>
            <a:r>
              <a:rPr lang="es-ES_tradnl" dirty="0" err="1"/>
              <a:t>EPI</a:t>
            </a:r>
            <a:r>
              <a:rPr lang="es-ES_tradnl" dirty="0"/>
              <a:t>, </a:t>
            </a:r>
            <a:r>
              <a:rPr lang="es-ES_tradnl" dirty="0" err="1"/>
              <a:t>menstruaciòn</a:t>
            </a:r>
            <a:r>
              <a:rPr lang="es-ES_tradnl" dirty="0"/>
              <a:t> dolorosa </a:t>
            </a:r>
          </a:p>
          <a:p>
            <a:endParaRPr lang="es-ES_tradnl" dirty="0"/>
          </a:p>
          <a:p>
            <a:r>
              <a:rPr lang="es-ES_tradnl" dirty="0"/>
              <a:t>Pacientes ancianos se debe considerar </a:t>
            </a:r>
            <a:r>
              <a:rPr lang="es-ES_tradnl" dirty="0" err="1"/>
              <a:t>diverticulitis</a:t>
            </a:r>
            <a:r>
              <a:rPr lang="es-ES_tradnl" dirty="0"/>
              <a:t>, enfermedad maligna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C0AB65-331B-884B-8E73-028B0ABDF9A4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459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F1C-CC1A-C84D-B78E-F0B35287B0DC}" type="datetimeFigureOut">
              <a:rPr lang="es-ES_tradnl" smtClean="0"/>
              <a:t>12/05/2021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6A0E-0631-C643-829E-3A4AC81CC2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890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F1C-CC1A-C84D-B78E-F0B35287B0DC}" type="datetimeFigureOut">
              <a:rPr lang="es-ES_tradnl" smtClean="0"/>
              <a:t>12/05/2021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6A0E-0631-C643-829E-3A4AC81CC2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6962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F1C-CC1A-C84D-B78E-F0B35287B0DC}" type="datetimeFigureOut">
              <a:rPr lang="es-ES_tradnl" smtClean="0"/>
              <a:t>12/05/2021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6A0E-0631-C643-829E-3A4AC81CC289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0497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F1C-CC1A-C84D-B78E-F0B35287B0DC}" type="datetimeFigureOut">
              <a:rPr lang="es-ES_tradnl" smtClean="0"/>
              <a:t>12/05/2021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6A0E-0631-C643-829E-3A4AC81CC289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797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F1C-CC1A-C84D-B78E-F0B35287B0DC}" type="datetimeFigureOut">
              <a:rPr lang="es-ES_tradnl" smtClean="0"/>
              <a:t>12/05/2021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6A0E-0631-C643-829E-3A4AC81CC2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1888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F1C-CC1A-C84D-B78E-F0B35287B0DC}" type="datetimeFigureOut">
              <a:rPr lang="es-ES_tradnl" smtClean="0"/>
              <a:t>12/05/2021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6A0E-0631-C643-829E-3A4AC81CC2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21985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F1C-CC1A-C84D-B78E-F0B35287B0DC}" type="datetimeFigureOut">
              <a:rPr lang="es-ES_tradnl" smtClean="0"/>
              <a:t>12/05/2021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6A0E-0631-C643-829E-3A4AC81CC289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891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F1C-CC1A-C84D-B78E-F0B35287B0DC}" type="datetimeFigureOut">
              <a:rPr lang="es-ES_tradnl" smtClean="0"/>
              <a:t>12/05/2021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6A0E-0631-C643-829E-3A4AC81CC289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922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F1C-CC1A-C84D-B78E-F0B35287B0DC}" type="datetimeFigureOut">
              <a:rPr lang="es-ES_tradnl" smtClean="0"/>
              <a:t>12/05/2021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6A0E-0631-C643-829E-3A4AC81CC2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4575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F1C-CC1A-C84D-B78E-F0B35287B0DC}" type="datetimeFigureOut">
              <a:rPr lang="es-ES_tradnl" smtClean="0"/>
              <a:t>12/05/2021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6A0E-0631-C643-829E-3A4AC81CC2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0456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F1C-CC1A-C84D-B78E-F0B35287B0DC}" type="datetimeFigureOut">
              <a:rPr lang="es-ES_tradnl" smtClean="0"/>
              <a:t>12/05/2021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6A0E-0631-C643-829E-3A4AC81CC2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7061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F1C-CC1A-C84D-B78E-F0B35287B0DC}" type="datetimeFigureOut">
              <a:rPr lang="es-ES_tradnl" smtClean="0"/>
              <a:t>12/05/2021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6A0E-0631-C643-829E-3A4AC81CC2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480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F1C-CC1A-C84D-B78E-F0B35287B0DC}" type="datetimeFigureOut">
              <a:rPr lang="es-ES_tradnl" smtClean="0"/>
              <a:t>12/05/2021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6A0E-0631-C643-829E-3A4AC81CC2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951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F1C-CC1A-C84D-B78E-F0B35287B0DC}" type="datetimeFigureOut">
              <a:rPr lang="es-ES_tradnl" smtClean="0"/>
              <a:t>12/05/2021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6A0E-0631-C643-829E-3A4AC81CC2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884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8F1C-CC1A-C84D-B78E-F0B35287B0DC}" type="datetimeFigureOut">
              <a:rPr lang="es-ES_tradnl" smtClean="0"/>
              <a:t>12/05/2021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6A0E-0631-C643-829E-3A4AC81CC2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14080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48F1C-CC1A-C84D-B78E-F0B35287B0DC}" type="datetimeFigureOut">
              <a:rPr lang="es-ES_tradnl" smtClean="0"/>
              <a:t>12/05/2021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46A0E-0631-C643-829E-3A4AC81CC28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8553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8" Target="../diagrams/drawing3.xml" Type="http://schemas.microsoft.com/office/2007/relationships/diagramDrawing"/><Relationship Id="rId3" Target="../media/image6.jpeg" Type="http://schemas.openxmlformats.org/officeDocument/2006/relationships/image"/><Relationship Id="rId7" Target="../diagrams/colors3.xml" Type="http://schemas.openxmlformats.org/officeDocument/2006/relationships/diagramColors"/><Relationship Id="rId2" Target="../notesSlides/notesSlide8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diagrams/quickStyle3.xml" Type="http://schemas.openxmlformats.org/officeDocument/2006/relationships/diagramQuickStyle"/><Relationship Id="rId5" Target="../diagrams/layout3.xml" Type="http://schemas.openxmlformats.org/officeDocument/2006/relationships/diagramLayout"/><Relationship Id="rId4" Target="../diagrams/data3.xml" Type="http://schemas.openxmlformats.org/officeDocument/2006/relationships/diagramData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9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notesSlides/notesSlide15.xml" Type="http://schemas.openxmlformats.org/officeDocument/2006/relationships/notesSlide"/><Relationship Id="rId1" Target="../slideLayouts/slideLayout2.xml" Type="http://schemas.openxmlformats.org/officeDocument/2006/relationships/slideLayout"/><Relationship Id="rId4" Target="../media/image18.jpeg" Type="http://schemas.openxmlformats.org/officeDocument/2006/relationships/image"/></Relationships>
</file>

<file path=ppt/slides/_rels/slide23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notesSlides/notesSlide16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notesSlides/notesSlide17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26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notesSlides/notesSlide18.xml" Type="http://schemas.openxmlformats.org/officeDocument/2006/relationships/notesSlide"/><Relationship Id="rId1" Target="../slideLayouts/slideLayout4.xml" Type="http://schemas.openxmlformats.org/officeDocument/2006/relationships/slideLayout"/></Relationships>
</file>

<file path=ppt/slides/_rels/slide27.xml.rels><?xml version="1.0" encoding="UTF-8" standalone="yes" ?><Relationships xmlns="http://schemas.openxmlformats.org/package/2006/relationships"><Relationship Id="rId2" Target="../media/image22.pn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8.xml.rels><?xml version="1.0" encoding="UTF-8" standalone="yes" ?><Relationships xmlns="http://schemas.openxmlformats.org/package/2006/relationships"><Relationship Id="rId3" Target="../media/image23.png" Type="http://schemas.openxmlformats.org/officeDocument/2006/relationships/image"/><Relationship Id="rId2" Target="../notesSlides/notesSlide19.xml" Type="http://schemas.openxmlformats.org/officeDocument/2006/relationships/notesSlide"/><Relationship Id="rId1" Target="../slideLayouts/slideLayout4.xml" Type="http://schemas.openxmlformats.org/officeDocument/2006/relationships/slideLayout"/><Relationship Id="rId5" Target="../media/image25.jpeg" Type="http://schemas.openxmlformats.org/officeDocument/2006/relationships/image"/><Relationship Id="rId4" Target="../media/image24.jpeg" Type="http://schemas.openxmlformats.org/officeDocument/2006/relationships/image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48CFBD-5951-2045-A45E-F59C8E188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lang="es-ES_tradnl" dirty="0">
                <a:latin typeface="Montserrat" panose="00000500000000000000" pitchFamily="50" charset="0"/>
              </a:rPr>
              <a:t>Apendicitis aguda 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2B097BDB-C14D-1E4C-9E09-550905B937D4}"/>
              </a:ext>
            </a:extLst>
          </p:cNvPr>
          <p:cNvSpPr txBox="1">
            <a:spLocks/>
          </p:cNvSpPr>
          <p:nvPr/>
        </p:nvSpPr>
        <p:spPr>
          <a:xfrm>
            <a:off x="2677160" y="3561716"/>
            <a:ext cx="66294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dirty="0"/>
              <a:t>Sandra Sepúlveda </a:t>
            </a:r>
          </a:p>
          <a:p>
            <a:r>
              <a:rPr lang="es-ES_tradnl" dirty="0"/>
              <a:t>Residente Cirugía General </a:t>
            </a:r>
          </a:p>
          <a:p>
            <a:r>
              <a:rPr lang="es-ES_tradnl" dirty="0"/>
              <a:t>Universidad de Antioquía </a:t>
            </a:r>
          </a:p>
        </p:txBody>
      </p:sp>
    </p:spTree>
    <p:extLst>
      <p:ext uri="{BB962C8B-B14F-4D97-AF65-F5344CB8AC3E}">
        <p14:creationId xmlns:p14="http://schemas.microsoft.com/office/powerpoint/2010/main" val="2855078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BA87C5-4F90-B946-B597-37C2FD453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_tradnl" b="0" dirty="0"/>
              <a:t>Fisiopatología</a:t>
            </a:r>
          </a:p>
        </p:txBody>
      </p:sp>
      <p:pic>
        <p:nvPicPr>
          <p:cNvPr id="6" name="Marcador de contenido 5" descr="Tabla&#10;&#10;Descripción generada automáticamente">
            <a:extLst>
              <a:ext uri="{FF2B5EF4-FFF2-40B4-BE49-F238E27FC236}">
                <a16:creationId xmlns:a16="http://schemas.microsoft.com/office/drawing/2014/main" id="{FBA6AD7C-7265-284F-A7F2-9E6C417295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685" y="1325563"/>
            <a:ext cx="4908463" cy="4984236"/>
          </a:xfr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4AC327DE-C6F5-7442-89C8-C3D02B84A979}"/>
              </a:ext>
            </a:extLst>
          </p:cNvPr>
          <p:cNvSpPr/>
          <p:nvPr/>
        </p:nvSpPr>
        <p:spPr>
          <a:xfrm>
            <a:off x="6485299" y="6630589"/>
            <a:ext cx="6096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Sabiston Tratado de Cirugía C.M. Townsend Ed., 20ª Ed. Elsevier (1 vol.). Madrid, 2021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888462C0-18C3-D944-BFFB-6C01C9EA97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6271786"/>
              </p:ext>
            </p:extLst>
          </p:nvPr>
        </p:nvGraphicFramePr>
        <p:xfrm>
          <a:off x="7598213" y="2430113"/>
          <a:ext cx="4234666" cy="3411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Flecha derecha 10">
            <a:extLst>
              <a:ext uri="{FF2B5EF4-FFF2-40B4-BE49-F238E27FC236}">
                <a16:creationId xmlns:a16="http://schemas.microsoft.com/office/drawing/2014/main" id="{C6B7232D-D257-8F4E-9BAC-1E810C18ECE9}"/>
              </a:ext>
            </a:extLst>
          </p:cNvPr>
          <p:cNvSpPr/>
          <p:nvPr/>
        </p:nvSpPr>
        <p:spPr>
          <a:xfrm>
            <a:off x="5868711" y="3059989"/>
            <a:ext cx="1591344" cy="48551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3838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AF197F-D10A-0149-A95A-3181F9607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_tradnl" b="0" dirty="0"/>
              <a:t>Diagnósticos diferenciales 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9BDED5C-B67F-244F-AE32-E621476EDC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068077"/>
              </p:ext>
            </p:extLst>
          </p:nvPr>
        </p:nvGraphicFramePr>
        <p:xfrm>
          <a:off x="912136" y="1188724"/>
          <a:ext cx="10668000" cy="3036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41A77F79-E0A0-B84E-9665-6BDE93543CBB}"/>
              </a:ext>
            </a:extLst>
          </p:cNvPr>
          <p:cNvSpPr/>
          <p:nvPr/>
        </p:nvSpPr>
        <p:spPr>
          <a:xfrm>
            <a:off x="6476246" y="6607293"/>
            <a:ext cx="6096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Sabiston Tratado de Cirugía C.M. Townsend Ed., 20ª Ed. Elsevier (1 vol.). Madrid, 2021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638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BAE93-0A49-5D4C-9C4C-1721B53DF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40"/>
            <a:ext cx="10515600" cy="1325563"/>
          </a:xfrm>
        </p:spPr>
        <p:txBody>
          <a:bodyPr/>
          <a:lstStyle/>
          <a:p>
            <a:r>
              <a:rPr lang="es-ES_tradnl" b="0" dirty="0"/>
              <a:t>Historia clínica 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462D86E5-1F9A-8340-AEA0-E392B24745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289437"/>
              </p:ext>
            </p:extLst>
          </p:nvPr>
        </p:nvGraphicFramePr>
        <p:xfrm>
          <a:off x="948350" y="1723709"/>
          <a:ext cx="10975063" cy="2090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B7C3780F-F564-AC44-8FFD-0B1F5612D254}"/>
              </a:ext>
            </a:extLst>
          </p:cNvPr>
          <p:cNvSpPr/>
          <p:nvPr/>
        </p:nvSpPr>
        <p:spPr>
          <a:xfrm>
            <a:off x="5472003" y="6598240"/>
            <a:ext cx="711269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Evolution and Current Trends in the Management of Acute Appendicitis. Surg Clin North Am. 2018 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617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BAE93-0A49-5D4C-9C4C-1721B53DF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414"/>
            <a:ext cx="10515600" cy="1325563"/>
          </a:xfrm>
        </p:spPr>
        <p:txBody>
          <a:bodyPr/>
          <a:lstStyle/>
          <a:p>
            <a:r>
              <a:rPr lang="es-ES_tradnl" b="0" dirty="0"/>
              <a:t>Historia clínica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2B83B732-A0C3-874F-A620-7A788C600C5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29077" y="1161265"/>
            <a:ext cx="9745790" cy="3074983"/>
          </a:xfrm>
          <a:prstGeom prst="rect">
            <a:avLst/>
          </a:prstGeom>
        </p:spPr>
      </p:pic>
      <p:sp>
        <p:nvSpPr>
          <p:cNvPr id="9" name="Marco 8">
            <a:extLst>
              <a:ext uri="{FF2B5EF4-FFF2-40B4-BE49-F238E27FC236}">
                <a16:creationId xmlns:a16="http://schemas.microsoft.com/office/drawing/2014/main" id="{36E2462C-6078-6447-B52D-F1527A087E54}"/>
              </a:ext>
            </a:extLst>
          </p:cNvPr>
          <p:cNvSpPr/>
          <p:nvPr/>
        </p:nvSpPr>
        <p:spPr>
          <a:xfrm>
            <a:off x="1602242" y="1556378"/>
            <a:ext cx="9186862" cy="689412"/>
          </a:xfrm>
          <a:prstGeom prst="frame">
            <a:avLst>
              <a:gd name="adj1" fmla="val 6283"/>
            </a:avLst>
          </a:prstGeom>
          <a:solidFill>
            <a:schemeClr val="accent1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0" name="Marco 9">
            <a:extLst>
              <a:ext uri="{FF2B5EF4-FFF2-40B4-BE49-F238E27FC236}">
                <a16:creationId xmlns:a16="http://schemas.microsoft.com/office/drawing/2014/main" id="{971ED5A1-745C-514B-9D9D-FB443B7A3D00}"/>
              </a:ext>
            </a:extLst>
          </p:cNvPr>
          <p:cNvSpPr/>
          <p:nvPr/>
        </p:nvSpPr>
        <p:spPr>
          <a:xfrm>
            <a:off x="1602242" y="3799514"/>
            <a:ext cx="9186862" cy="328613"/>
          </a:xfrm>
          <a:prstGeom prst="frame">
            <a:avLst>
              <a:gd name="adj1" fmla="val 6283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1" name="Marco 10">
            <a:extLst>
              <a:ext uri="{FF2B5EF4-FFF2-40B4-BE49-F238E27FC236}">
                <a16:creationId xmlns:a16="http://schemas.microsoft.com/office/drawing/2014/main" id="{0ACBD443-3B1A-5240-81D6-1F86AE0257F3}"/>
              </a:ext>
            </a:extLst>
          </p:cNvPr>
          <p:cNvSpPr/>
          <p:nvPr/>
        </p:nvSpPr>
        <p:spPr>
          <a:xfrm>
            <a:off x="1602242" y="3106481"/>
            <a:ext cx="9186862" cy="328613"/>
          </a:xfrm>
          <a:prstGeom prst="frame">
            <a:avLst>
              <a:gd name="adj1" fmla="val 6283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4C58EFE-599A-4744-9146-51A588943005}"/>
              </a:ext>
            </a:extLst>
          </p:cNvPr>
          <p:cNvSpPr txBox="1"/>
          <p:nvPr/>
        </p:nvSpPr>
        <p:spPr>
          <a:xfrm>
            <a:off x="4868720" y="6608126"/>
            <a:ext cx="87031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Meta-</a:t>
            </a:r>
            <a:r>
              <a:rPr lang="es-ES_tradnl" sz="1200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_tradnl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1200" dirty="0" err="1">
                <a:latin typeface="Arial" panose="020B0604020202020204" pitchFamily="34" charset="0"/>
                <a:cs typeface="Arial" panose="020B0604020202020204" pitchFamily="34" charset="0"/>
              </a:rPr>
              <a:t>clinical</a:t>
            </a: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_tradnl" sz="1200" dirty="0" err="1">
                <a:latin typeface="Arial" panose="020B0604020202020204" pitchFamily="34" charset="0"/>
                <a:cs typeface="Arial" panose="020B0604020202020204" pitchFamily="34" charset="0"/>
              </a:rPr>
              <a:t>laboratory</a:t>
            </a: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 diagnosis of apendicitis. </a:t>
            </a:r>
            <a:r>
              <a:rPr lang="es-ES_tradnl" sz="1200" dirty="0" err="1">
                <a:latin typeface="Arial" panose="020B0604020202020204" pitchFamily="34" charset="0"/>
                <a:cs typeface="Arial" panose="020B0604020202020204" pitchFamily="34" charset="0"/>
              </a:rPr>
              <a:t>Brit</a:t>
            </a: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 J of </a:t>
            </a:r>
            <a:r>
              <a:rPr lang="es-ES_tradnl" sz="1200" dirty="0" err="1">
                <a:latin typeface="Arial" panose="020B0604020202020204" pitchFamily="34" charset="0"/>
                <a:cs typeface="Arial" panose="020B0604020202020204" pitchFamily="34" charset="0"/>
              </a:rPr>
              <a:t>Surg</a:t>
            </a: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 20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04 enero; 91 (1): 28-37.</a:t>
            </a:r>
            <a:endParaRPr lang="es-ES_trad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564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952655-54BF-7245-8669-734537178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s-ES_tradnl" b="0" dirty="0"/>
              <a:t>Historia clínica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10DEC7B-19FE-F44B-9E17-CD80E376D61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65159" y="1115711"/>
            <a:ext cx="9688640" cy="3074983"/>
          </a:xfrm>
          <a:prstGeom prst="rect">
            <a:avLst/>
          </a:prstGeom>
        </p:spPr>
      </p:pic>
      <p:sp>
        <p:nvSpPr>
          <p:cNvPr id="6" name="Marco 5">
            <a:extLst>
              <a:ext uri="{FF2B5EF4-FFF2-40B4-BE49-F238E27FC236}">
                <a16:creationId xmlns:a16="http://schemas.microsoft.com/office/drawing/2014/main" id="{C3D0DB2F-3A0F-DE43-8371-3514EF5D2AA6}"/>
              </a:ext>
            </a:extLst>
          </p:cNvPr>
          <p:cNvSpPr/>
          <p:nvPr/>
        </p:nvSpPr>
        <p:spPr>
          <a:xfrm>
            <a:off x="1895473" y="2744132"/>
            <a:ext cx="9001125" cy="362039"/>
          </a:xfrm>
          <a:prstGeom prst="frame">
            <a:avLst/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7" name="Marco 6">
            <a:extLst>
              <a:ext uri="{FF2B5EF4-FFF2-40B4-BE49-F238E27FC236}">
                <a16:creationId xmlns:a16="http://schemas.microsoft.com/office/drawing/2014/main" id="{6FB3CE0C-6FBE-E648-A657-E31D460A1A2D}"/>
              </a:ext>
            </a:extLst>
          </p:cNvPr>
          <p:cNvSpPr/>
          <p:nvPr/>
        </p:nvSpPr>
        <p:spPr>
          <a:xfrm>
            <a:off x="1895473" y="3828655"/>
            <a:ext cx="9001125" cy="362039"/>
          </a:xfrm>
          <a:prstGeom prst="frame">
            <a:avLst/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DFB0924-2C1C-9B4B-9E54-87AB7C3BC1DF}"/>
              </a:ext>
            </a:extLst>
          </p:cNvPr>
          <p:cNvSpPr txBox="1"/>
          <p:nvPr/>
        </p:nvSpPr>
        <p:spPr>
          <a:xfrm>
            <a:off x="4868720" y="6608126"/>
            <a:ext cx="8703129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105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defRPr>
            </a:lvl1pPr>
          </a:lstStyle>
          <a:p>
            <a:r>
              <a:rPr lang="es-ES_tradnl" dirty="0"/>
              <a:t>Meta-</a:t>
            </a:r>
            <a:r>
              <a:rPr lang="es-ES_tradnl" dirty="0" err="1"/>
              <a:t>analysis</a:t>
            </a:r>
            <a:r>
              <a:rPr lang="es-ES_tradnl" dirty="0"/>
              <a:t>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clinical</a:t>
            </a:r>
            <a:r>
              <a:rPr lang="es-ES_tradnl" dirty="0"/>
              <a:t> and </a:t>
            </a:r>
            <a:r>
              <a:rPr lang="es-ES_tradnl" dirty="0" err="1"/>
              <a:t>laboratory</a:t>
            </a:r>
            <a:r>
              <a:rPr lang="es-ES_tradnl" dirty="0"/>
              <a:t> diagnosis of apendicitis. </a:t>
            </a:r>
            <a:r>
              <a:rPr lang="es-ES_tradnl" dirty="0" err="1"/>
              <a:t>Brit</a:t>
            </a:r>
            <a:r>
              <a:rPr lang="es-ES_tradnl" dirty="0"/>
              <a:t> J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Surg</a:t>
            </a:r>
            <a:r>
              <a:rPr lang="es-ES_tradnl" dirty="0"/>
              <a:t> 20</a:t>
            </a:r>
            <a:r>
              <a:rPr lang="es-CO" dirty="0"/>
              <a:t>04 enero; 91 (1): 28-37.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05959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5B5A0-483D-2841-AD5E-A333E13F4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639"/>
            <a:ext cx="10515600" cy="1325563"/>
          </a:xfrm>
        </p:spPr>
        <p:txBody>
          <a:bodyPr/>
          <a:lstStyle/>
          <a:p>
            <a:r>
              <a:rPr lang="es-ES_tradnl" b="0" dirty="0"/>
              <a:t>Historia clínica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DBDDB75-F240-3244-8FEF-53405736738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22297" y="1157764"/>
            <a:ext cx="9731502" cy="3074983"/>
          </a:xfrm>
          <a:prstGeom prst="rect">
            <a:avLst/>
          </a:prstGeom>
        </p:spPr>
      </p:pic>
      <p:sp>
        <p:nvSpPr>
          <p:cNvPr id="6" name="Marco 5">
            <a:extLst>
              <a:ext uri="{FF2B5EF4-FFF2-40B4-BE49-F238E27FC236}">
                <a16:creationId xmlns:a16="http://schemas.microsoft.com/office/drawing/2014/main" id="{91616610-BA8E-D645-82DD-A1DFE6C59C8C}"/>
              </a:ext>
            </a:extLst>
          </p:cNvPr>
          <p:cNvSpPr/>
          <p:nvPr/>
        </p:nvSpPr>
        <p:spPr>
          <a:xfrm>
            <a:off x="1943098" y="1667068"/>
            <a:ext cx="8910639" cy="488887"/>
          </a:xfrm>
          <a:prstGeom prst="frame">
            <a:avLst>
              <a:gd name="adj1" fmla="val 8104"/>
            </a:avLst>
          </a:prstGeom>
          <a:solidFill>
            <a:schemeClr val="accent1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7" name="Marco 6">
            <a:extLst>
              <a:ext uri="{FF2B5EF4-FFF2-40B4-BE49-F238E27FC236}">
                <a16:creationId xmlns:a16="http://schemas.microsoft.com/office/drawing/2014/main" id="{A005539B-A335-454C-9C9C-28596AB0F998}"/>
              </a:ext>
            </a:extLst>
          </p:cNvPr>
          <p:cNvSpPr/>
          <p:nvPr/>
        </p:nvSpPr>
        <p:spPr>
          <a:xfrm>
            <a:off x="1943098" y="3006980"/>
            <a:ext cx="8748714" cy="258277"/>
          </a:xfrm>
          <a:prstGeom prst="frame">
            <a:avLst>
              <a:gd name="adj1" fmla="val 8104"/>
            </a:avLst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8" name="Marco 7">
            <a:extLst>
              <a:ext uri="{FF2B5EF4-FFF2-40B4-BE49-F238E27FC236}">
                <a16:creationId xmlns:a16="http://schemas.microsoft.com/office/drawing/2014/main" id="{0C842378-35E6-3C4D-828C-56DCA89FB23D}"/>
              </a:ext>
            </a:extLst>
          </p:cNvPr>
          <p:cNvSpPr/>
          <p:nvPr/>
        </p:nvSpPr>
        <p:spPr>
          <a:xfrm>
            <a:off x="1943098" y="3441546"/>
            <a:ext cx="8748714" cy="258277"/>
          </a:xfrm>
          <a:prstGeom prst="frame">
            <a:avLst>
              <a:gd name="adj1" fmla="val 8104"/>
            </a:avLst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D816CEE-38AB-3542-B960-35721158FD1C}"/>
              </a:ext>
            </a:extLst>
          </p:cNvPr>
          <p:cNvSpPr txBox="1"/>
          <p:nvPr/>
        </p:nvSpPr>
        <p:spPr>
          <a:xfrm>
            <a:off x="5004522" y="6608126"/>
            <a:ext cx="8703129" cy="2539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105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defRPr>
            </a:lvl1pPr>
          </a:lstStyle>
          <a:p>
            <a:r>
              <a:rPr lang="es-ES_tradnl" dirty="0"/>
              <a:t>Meta-</a:t>
            </a:r>
            <a:r>
              <a:rPr lang="es-ES_tradnl" dirty="0" err="1"/>
              <a:t>analysis</a:t>
            </a:r>
            <a:r>
              <a:rPr lang="es-ES_tradnl" dirty="0"/>
              <a:t>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clinical</a:t>
            </a:r>
            <a:r>
              <a:rPr lang="es-ES_tradnl" dirty="0"/>
              <a:t> and </a:t>
            </a:r>
            <a:r>
              <a:rPr lang="es-ES_tradnl" dirty="0" err="1"/>
              <a:t>laboratory</a:t>
            </a:r>
            <a:r>
              <a:rPr lang="es-ES_tradnl" dirty="0"/>
              <a:t> diagnosis </a:t>
            </a:r>
            <a:r>
              <a:rPr lang="es-ES_tradnl" dirty="0" err="1"/>
              <a:t>of</a:t>
            </a:r>
            <a:r>
              <a:rPr lang="es-ES_tradnl" dirty="0"/>
              <a:t> apendicitis. </a:t>
            </a:r>
            <a:r>
              <a:rPr lang="es-ES_tradnl" dirty="0" err="1"/>
              <a:t>Brit</a:t>
            </a:r>
            <a:r>
              <a:rPr lang="es-ES_tradnl" dirty="0"/>
              <a:t> J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Surg</a:t>
            </a:r>
            <a:r>
              <a:rPr lang="es-ES_tradnl" dirty="0"/>
              <a:t> 20</a:t>
            </a:r>
            <a:r>
              <a:rPr lang="es-CO" dirty="0"/>
              <a:t>04 enero; 91 (1): 28-37.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07559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B9BE6-C31D-F641-894C-6F8C66AC1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_tradnl" b="0" dirty="0"/>
              <a:t>Historia clínica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BCA36DD-D495-584E-A484-00C907AFB99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03272" y="1164984"/>
            <a:ext cx="9550528" cy="3306590"/>
          </a:xfrm>
          <a:prstGeom prst="rect">
            <a:avLst/>
          </a:prstGeom>
        </p:spPr>
      </p:pic>
      <p:sp>
        <p:nvSpPr>
          <p:cNvPr id="6" name="Marco 5">
            <a:extLst>
              <a:ext uri="{FF2B5EF4-FFF2-40B4-BE49-F238E27FC236}">
                <a16:creationId xmlns:a16="http://schemas.microsoft.com/office/drawing/2014/main" id="{2847B06B-ACEE-F643-8E35-E6B8C5E95F1A}"/>
              </a:ext>
            </a:extLst>
          </p:cNvPr>
          <p:cNvSpPr/>
          <p:nvPr/>
        </p:nvSpPr>
        <p:spPr>
          <a:xfrm>
            <a:off x="2009775" y="1543602"/>
            <a:ext cx="8315326" cy="254000"/>
          </a:xfrm>
          <a:prstGeom prst="frame">
            <a:avLst/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7" name="Marco 6">
            <a:extLst>
              <a:ext uri="{FF2B5EF4-FFF2-40B4-BE49-F238E27FC236}">
                <a16:creationId xmlns:a16="http://schemas.microsoft.com/office/drawing/2014/main" id="{D4067227-0AA5-A145-8B3F-58AEA2013F5E}"/>
              </a:ext>
            </a:extLst>
          </p:cNvPr>
          <p:cNvSpPr/>
          <p:nvPr/>
        </p:nvSpPr>
        <p:spPr>
          <a:xfrm>
            <a:off x="2009775" y="2136544"/>
            <a:ext cx="8315326" cy="229382"/>
          </a:xfrm>
          <a:prstGeom prst="frame">
            <a:avLst/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8" name="Marco 7">
            <a:extLst>
              <a:ext uri="{FF2B5EF4-FFF2-40B4-BE49-F238E27FC236}">
                <a16:creationId xmlns:a16="http://schemas.microsoft.com/office/drawing/2014/main" id="{FC7D39FA-3931-6C4F-B045-32F73FBD4626}"/>
              </a:ext>
            </a:extLst>
          </p:cNvPr>
          <p:cNvSpPr/>
          <p:nvPr/>
        </p:nvSpPr>
        <p:spPr>
          <a:xfrm>
            <a:off x="2009775" y="3074057"/>
            <a:ext cx="8315326" cy="253893"/>
          </a:xfrm>
          <a:prstGeom prst="frame">
            <a:avLst/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9" name="Marco 8">
            <a:extLst>
              <a:ext uri="{FF2B5EF4-FFF2-40B4-BE49-F238E27FC236}">
                <a16:creationId xmlns:a16="http://schemas.microsoft.com/office/drawing/2014/main" id="{4DFD81EE-3305-EC4B-BFE7-199A73C15785}"/>
              </a:ext>
            </a:extLst>
          </p:cNvPr>
          <p:cNvSpPr/>
          <p:nvPr/>
        </p:nvSpPr>
        <p:spPr>
          <a:xfrm>
            <a:off x="2009775" y="4011750"/>
            <a:ext cx="8315326" cy="253894"/>
          </a:xfrm>
          <a:prstGeom prst="frame">
            <a:avLst/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D41810F-4CB2-9B48-9628-747FD832942C}"/>
              </a:ext>
            </a:extLst>
          </p:cNvPr>
          <p:cNvSpPr txBox="1"/>
          <p:nvPr/>
        </p:nvSpPr>
        <p:spPr>
          <a:xfrm>
            <a:off x="5040736" y="6604084"/>
            <a:ext cx="8703129" cy="2539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105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defRPr>
            </a:lvl1pPr>
          </a:lstStyle>
          <a:p>
            <a:r>
              <a:rPr lang="es-ES_tradnl" dirty="0"/>
              <a:t>Meta-</a:t>
            </a:r>
            <a:r>
              <a:rPr lang="es-ES_tradnl" dirty="0" err="1"/>
              <a:t>analysis</a:t>
            </a:r>
            <a:r>
              <a:rPr lang="es-ES_tradnl" dirty="0"/>
              <a:t>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clinical</a:t>
            </a:r>
            <a:r>
              <a:rPr lang="es-ES_tradnl" dirty="0"/>
              <a:t> and </a:t>
            </a:r>
            <a:r>
              <a:rPr lang="es-ES_tradnl" dirty="0" err="1"/>
              <a:t>laboratory</a:t>
            </a:r>
            <a:r>
              <a:rPr lang="es-ES_tradnl" dirty="0"/>
              <a:t> diagnosis of apendicitis. </a:t>
            </a:r>
            <a:r>
              <a:rPr lang="es-ES_tradnl" dirty="0" err="1"/>
              <a:t>Brit</a:t>
            </a:r>
            <a:r>
              <a:rPr lang="es-ES_tradnl" dirty="0"/>
              <a:t> J </a:t>
            </a:r>
            <a:r>
              <a:rPr lang="es-ES_tradnl" dirty="0" err="1"/>
              <a:t>of</a:t>
            </a:r>
            <a:r>
              <a:rPr lang="es-ES_tradnl" dirty="0"/>
              <a:t> </a:t>
            </a:r>
            <a:r>
              <a:rPr lang="es-ES_tradnl" dirty="0" err="1"/>
              <a:t>Surg</a:t>
            </a:r>
            <a:r>
              <a:rPr lang="es-ES_tradnl" dirty="0"/>
              <a:t> 20</a:t>
            </a:r>
            <a:r>
              <a:rPr lang="es-CO" dirty="0"/>
              <a:t>04 enero; 91 (1): 28-37.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15431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58EEB2-DA1A-2E41-A197-3474F160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6171921" cy="1321806"/>
          </a:xfrm>
        </p:spPr>
        <p:txBody>
          <a:bodyPr/>
          <a:lstStyle/>
          <a:p>
            <a:pPr algn="ctr"/>
            <a:r>
              <a:rPr lang="es-ES_tradnl" b="0" dirty="0"/>
              <a:t>Puntuación </a:t>
            </a:r>
            <a:r>
              <a:rPr lang="es-ES_tradnl" b="0" dirty="0" err="1"/>
              <a:t>alvarado</a:t>
            </a:r>
            <a:r>
              <a:rPr lang="es-ES_tradnl" b="0" dirty="0"/>
              <a:t>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DC9671E-FBEE-6A44-803A-D57A96C2AEF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2341" y="1323529"/>
            <a:ext cx="4607259" cy="304054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18923A8-F51B-1144-AC84-33D8FC6D7C6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10121" y="1306310"/>
            <a:ext cx="4500562" cy="3074983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1BEDA46D-9FAF-FB4D-AE8A-B4BEF545F5CB}"/>
              </a:ext>
            </a:extLst>
          </p:cNvPr>
          <p:cNvSpPr txBox="1"/>
          <p:nvPr/>
        </p:nvSpPr>
        <p:spPr>
          <a:xfrm>
            <a:off x="5353337" y="6581001"/>
            <a:ext cx="8158162" cy="2539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105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defRPr>
            </a:lvl1pPr>
          </a:lstStyle>
          <a:p>
            <a:r>
              <a:rPr lang="es-CO" dirty="0"/>
              <a:t>The Alvarado score for predicting acute appendicitis: a </a:t>
            </a:r>
            <a:r>
              <a:rPr lang="es-CO" dirty="0" err="1"/>
              <a:t>systematic</a:t>
            </a:r>
            <a:r>
              <a:rPr lang="es-CO" dirty="0"/>
              <a:t> </a:t>
            </a:r>
            <a:r>
              <a:rPr lang="es-CO" dirty="0" err="1"/>
              <a:t>review</a:t>
            </a:r>
            <a:r>
              <a:rPr lang="es-ES_tradnl" dirty="0"/>
              <a:t>. </a:t>
            </a:r>
            <a:r>
              <a:rPr lang="es-CO" dirty="0"/>
              <a:t>BMC Medicine. 2011(9):139.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44E57E9F-6642-4947-A36B-9FC3DAF5972F}"/>
              </a:ext>
            </a:extLst>
          </p:cNvPr>
          <p:cNvSpPr/>
          <p:nvPr/>
        </p:nvSpPr>
        <p:spPr>
          <a:xfrm>
            <a:off x="7456255" y="5112988"/>
            <a:ext cx="3608294" cy="88843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>
                <a:solidFill>
                  <a:schemeClr val="bg1"/>
                </a:solidFill>
                <a:latin typeface="Montserrat" panose="00000500000000000000" pitchFamily="50" charset="0"/>
              </a:rPr>
              <a:t>RR: 2.31 (1.31-4.05).</a:t>
            </a:r>
          </a:p>
        </p:txBody>
      </p:sp>
    </p:spTree>
    <p:extLst>
      <p:ext uri="{BB962C8B-B14F-4D97-AF65-F5344CB8AC3E}">
        <p14:creationId xmlns:p14="http://schemas.microsoft.com/office/powerpoint/2010/main" val="552357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B074E6-C91D-0346-A596-03E8E01EE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_tradnl" b="0" dirty="0"/>
              <a:t>Air score </a:t>
            </a:r>
          </a:p>
        </p:txBody>
      </p:sp>
      <p:pic>
        <p:nvPicPr>
          <p:cNvPr id="1026" name="Picture 2" descr="Alberto Twitterissä: &quot;#Apendicitis 2020 WSES Jerusalem guidelines: 1.  Puntajes para detectar bajo riesgo (AIR score) • Alvarado no distingue  entre complicadas y no complicadas. No útil en #HIV+ ni 🤰🏻 2. #POCUS">
            <a:extLst>
              <a:ext uri="{FF2B5EF4-FFF2-40B4-BE49-F238E27FC236}">
                <a16:creationId xmlns:a16="http://schemas.microsoft.com/office/drawing/2014/main" id="{F7D785BF-2257-3A44-A50D-4AAA98A81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3842" y="1165592"/>
            <a:ext cx="4112560" cy="493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uva">
            <a:extLst>
              <a:ext uri="{FF2B5EF4-FFF2-40B4-BE49-F238E27FC236}">
                <a16:creationId xmlns:a16="http://schemas.microsoft.com/office/drawing/2014/main" id="{1F12D2FB-E9B3-264E-A674-52120B1CA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06007" y="1165592"/>
            <a:ext cx="4420988" cy="343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3B991CA9-3D22-184C-9070-6412367DA601}"/>
              </a:ext>
            </a:extLst>
          </p:cNvPr>
          <p:cNvSpPr/>
          <p:nvPr/>
        </p:nvSpPr>
        <p:spPr>
          <a:xfrm>
            <a:off x="3879652" y="6604084"/>
            <a:ext cx="901064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Diagnosis and treatment of acute appendicitis: 2020 update of the WSES Jerusalem guidelines. World J Emerg Surg. 2020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446C04DD-34C5-764C-8B29-22219FDF517A}"/>
              </a:ext>
            </a:extLst>
          </p:cNvPr>
          <p:cNvSpPr/>
          <p:nvPr/>
        </p:nvSpPr>
        <p:spPr>
          <a:xfrm>
            <a:off x="8343554" y="4959517"/>
            <a:ext cx="3191436" cy="11116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>
                <a:latin typeface="Montserrat" panose="00000500000000000000" pitchFamily="50" charset="0"/>
              </a:rPr>
              <a:t>Especificidad 63.1%</a:t>
            </a:r>
          </a:p>
          <a:p>
            <a:pPr algn="ctr"/>
            <a:r>
              <a:rPr lang="es-ES_tradnl" b="1" dirty="0">
                <a:latin typeface="Montserrat" panose="00000500000000000000" pitchFamily="50" charset="0"/>
              </a:rPr>
              <a:t>Tasa de fracaso 3.7% </a:t>
            </a:r>
          </a:p>
        </p:txBody>
      </p:sp>
    </p:spTree>
    <p:extLst>
      <p:ext uri="{BB962C8B-B14F-4D97-AF65-F5344CB8AC3E}">
        <p14:creationId xmlns:p14="http://schemas.microsoft.com/office/powerpoint/2010/main" val="3779842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D91BA2-8047-CD40-8C0A-1912E764D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es-ES_tradnl" b="0" dirty="0"/>
              <a:t>Imágenes radiografía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455217-3D9A-544D-9848-B4E1DD76B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69" y="1517343"/>
            <a:ext cx="7599631" cy="2090392"/>
          </a:xfrm>
        </p:spPr>
        <p:txBody>
          <a:bodyPr>
            <a:normAutofit/>
          </a:bodyPr>
          <a:lstStyle/>
          <a:p>
            <a:r>
              <a:rPr lang="es-ES_tradnl" sz="2200" dirty="0"/>
              <a:t>Baja sensibilidad y especificidad, no es un estudio de rutina para diagnóstico de apendicitis aguda.</a:t>
            </a:r>
          </a:p>
          <a:p>
            <a:r>
              <a:rPr lang="es-ES_tradnl" sz="2200" dirty="0"/>
              <a:t>Utilidad para diagnósticos diferenciales como obstrucción intestinal o en un cuadro avanzado donde hay perforación intestinal con neumoperitoneo.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B95D291-B399-9545-9105-4124D6295E7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8578" y="2070821"/>
            <a:ext cx="3346194" cy="4279208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16B49B1D-D8AB-C141-B4C1-0B8D59EACA21}"/>
              </a:ext>
            </a:extLst>
          </p:cNvPr>
          <p:cNvSpPr/>
          <p:nvPr/>
        </p:nvSpPr>
        <p:spPr>
          <a:xfrm>
            <a:off x="5481056" y="6580133"/>
            <a:ext cx="711269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Evolution and Current Trends in the Management of Acute Appendicitis. Surg Clin North Am. 2018 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801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7FC18-A042-C049-8E3A-6D1FD4839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0"/>
            <a:ext cx="10515600" cy="1325563"/>
          </a:xfrm>
        </p:spPr>
        <p:txBody>
          <a:bodyPr/>
          <a:lstStyle/>
          <a:p>
            <a:r>
              <a:rPr lang="es-ES_tradnl" b="0" dirty="0"/>
              <a:t>Generalidades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C460B3-5A03-4D4C-B86D-1E443C6F6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38608"/>
            <a:ext cx="10667997" cy="2090392"/>
          </a:xfrm>
        </p:spPr>
        <p:txBody>
          <a:bodyPr/>
          <a:lstStyle/>
          <a:p>
            <a:r>
              <a:rPr lang="es-ES_tradnl" sz="2200" dirty="0"/>
              <a:t>Inflamación aguda de la apéndice cecal.</a:t>
            </a:r>
          </a:p>
          <a:p>
            <a:r>
              <a:rPr lang="es-ES_tradnl" sz="2200" dirty="0"/>
              <a:t>Primera indicación de cirugía emergente en todo el mundo.</a:t>
            </a:r>
          </a:p>
          <a:p>
            <a:r>
              <a:rPr lang="es-ES_tradnl" sz="2200" dirty="0"/>
              <a:t>Emergencia quirúrgica mas frecuente en la niñez.</a:t>
            </a:r>
          </a:p>
          <a:p>
            <a:r>
              <a:rPr lang="es-ES_tradnl" sz="2200" dirty="0"/>
              <a:t>Urgencia quirúrgica no obstétrica mas común en el embarazo.</a:t>
            </a:r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7" name="Marcador de contenido 6" descr="Imagen que contiene juguete, muñeca, lego&#10;&#10;Descripción generada automáticamente">
            <a:extLst>
              <a:ext uri="{FF2B5EF4-FFF2-40B4-BE49-F238E27FC236}">
                <a16:creationId xmlns:a16="http://schemas.microsoft.com/office/drawing/2014/main" id="{F7D605EC-739C-D84F-B54B-9223F0D8C8F8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6197980" y="3403709"/>
            <a:ext cx="4369374" cy="2792600"/>
          </a:xfr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8208BD63-DFA4-C949-B31B-127B1154A81B}"/>
              </a:ext>
            </a:extLst>
          </p:cNvPr>
          <p:cNvSpPr/>
          <p:nvPr/>
        </p:nvSpPr>
        <p:spPr>
          <a:xfrm>
            <a:off x="5381468" y="6607506"/>
            <a:ext cx="71126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Evolution and Current Trends in the Management of Acute Appendicitis. Surg Clin North Am. 2018 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128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92E198-28B7-5345-A405-EE51570C4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_tradnl" b="0" dirty="0"/>
              <a:t>Imágenes US vs TAC 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734C6375-86E4-FF45-9745-1A7562AB98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127070"/>
              </p:ext>
            </p:extLst>
          </p:nvPr>
        </p:nvGraphicFramePr>
        <p:xfrm>
          <a:off x="1790700" y="1244281"/>
          <a:ext cx="8610600" cy="312600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05300">
                  <a:extLst>
                    <a:ext uri="{9D8B030D-6E8A-4147-A177-3AD203B41FA5}">
                      <a16:colId xmlns:a16="http://schemas.microsoft.com/office/drawing/2014/main" val="3328389429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1902887497"/>
                    </a:ext>
                  </a:extLst>
                </a:gridCol>
              </a:tblGrid>
              <a:tr h="580922">
                <a:tc>
                  <a:txBody>
                    <a:bodyPr/>
                    <a:lstStyle/>
                    <a:p>
                      <a:pPr algn="ctr"/>
                      <a:r>
                        <a:rPr lang="es-ES_tradnl" sz="1550" b="1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Montserrat" panose="00000500000000000000" pitchFamily="50" charset="0"/>
                        </a:rPr>
                        <a:t>ULTRASONOGRAFÍA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55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Montserrat" panose="00000500000000000000" pitchFamily="50" charset="0"/>
                        </a:rPr>
                        <a:t>TOMOGRAFÍA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4809016"/>
                  </a:ext>
                </a:extLst>
              </a:tr>
              <a:tr h="1241319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ES_tradnl" sz="1550" dirty="0">
                          <a:solidFill>
                            <a:srgbClr val="152B48"/>
                          </a:solidFill>
                          <a:latin typeface="Montserrat" panose="00000500000000000000" pitchFamily="50" charset="0"/>
                        </a:rPr>
                        <a:t>Diámetro del apéndice cecal comprimido &gt; 6-7 </a:t>
                      </a:r>
                      <a:r>
                        <a:rPr lang="es-ES_tradnl" sz="1550" dirty="0" err="1">
                          <a:solidFill>
                            <a:srgbClr val="152B48"/>
                          </a:solidFill>
                          <a:latin typeface="Montserrat" panose="00000500000000000000" pitchFamily="50" charset="0"/>
                        </a:rPr>
                        <a:t>mm.</a:t>
                      </a:r>
                      <a:endParaRPr lang="es-ES_tradnl" sz="1550" dirty="0">
                        <a:solidFill>
                          <a:srgbClr val="152B48"/>
                        </a:solidFill>
                        <a:latin typeface="Montserrat" panose="00000500000000000000" pitchFamily="50" charset="0"/>
                      </a:endParaRP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ES_tradnl" sz="1550" dirty="0">
                          <a:solidFill>
                            <a:srgbClr val="152B48"/>
                          </a:solidFill>
                          <a:latin typeface="Montserrat" panose="00000500000000000000" pitchFamily="50" charset="0"/>
                        </a:rPr>
                        <a:t>Apéndice no compresible.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ES_tradnl" sz="1550" dirty="0">
                          <a:solidFill>
                            <a:srgbClr val="152B48"/>
                          </a:solidFill>
                          <a:latin typeface="Montserrat" panose="00000500000000000000" pitchFamily="50" charset="0"/>
                        </a:rPr>
                        <a:t>Diámetro &gt; 6 mm con inflamación circundante o &gt;8 sin esta.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ES_tradnl" sz="1550" dirty="0">
                          <a:solidFill>
                            <a:srgbClr val="152B48"/>
                          </a:solidFill>
                          <a:latin typeface="Montserrat" panose="00000500000000000000" pitchFamily="50" charset="0"/>
                        </a:rPr>
                        <a:t>Engrosamiento de la pared &gt; 2 mm con estriación de la grasa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ES_tradnl" sz="1550" dirty="0" err="1">
                          <a:solidFill>
                            <a:srgbClr val="152B48"/>
                          </a:solidFill>
                          <a:latin typeface="Montserrat" panose="00000500000000000000" pitchFamily="50" charset="0"/>
                        </a:rPr>
                        <a:t>periapendicular</a:t>
                      </a:r>
                      <a:r>
                        <a:rPr lang="es-ES_tradnl" sz="1550" dirty="0">
                          <a:solidFill>
                            <a:srgbClr val="152B48"/>
                          </a:solidFill>
                          <a:latin typeface="Montserrat" panose="00000500000000000000" pitchFamily="50" charset="0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2366703"/>
                  </a:ext>
                </a:extLst>
              </a:tr>
              <a:tr h="1241319">
                <a:tc>
                  <a:txBody>
                    <a:bodyPr/>
                    <a:lstStyle/>
                    <a:p>
                      <a:pPr algn="ctr"/>
                      <a:r>
                        <a:rPr lang="es-ES_tradnl" sz="1550" dirty="0">
                          <a:solidFill>
                            <a:srgbClr val="152B48"/>
                          </a:solidFill>
                          <a:latin typeface="Montserrat" panose="00000500000000000000" pitchFamily="50" charset="0"/>
                        </a:rPr>
                        <a:t>No sedación ni radiación. </a:t>
                      </a:r>
                    </a:p>
                    <a:p>
                      <a:pPr algn="ctr"/>
                      <a:r>
                        <a:rPr lang="es-ES_tradnl" sz="1550" dirty="0">
                          <a:solidFill>
                            <a:srgbClr val="152B48"/>
                          </a:solidFill>
                          <a:latin typeface="Montserrat" panose="00000500000000000000" pitchFamily="50" charset="0"/>
                        </a:rPr>
                        <a:t>Correlación clínico – imagenológica.</a:t>
                      </a:r>
                    </a:p>
                    <a:p>
                      <a:pPr algn="ctr"/>
                      <a:r>
                        <a:rPr lang="es-ES_tradnl" sz="1550" dirty="0">
                          <a:solidFill>
                            <a:srgbClr val="152B48"/>
                          </a:solidFill>
                          <a:latin typeface="Montserrat" panose="00000500000000000000" pitchFamily="50" charset="0"/>
                        </a:rPr>
                        <a:t>Sensible en manos experimentadas. (93%)</a:t>
                      </a:r>
                    </a:p>
                    <a:p>
                      <a:pPr algn="ctr"/>
                      <a:r>
                        <a:rPr lang="es-ES_tradnl" sz="1550" dirty="0">
                          <a:solidFill>
                            <a:srgbClr val="152B48"/>
                          </a:solidFill>
                          <a:latin typeface="Montserrat" panose="00000500000000000000" pitchFamily="50" charset="0"/>
                        </a:rPr>
                        <a:t>Bajo costo.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550" dirty="0">
                          <a:solidFill>
                            <a:srgbClr val="152B48"/>
                          </a:solidFill>
                          <a:latin typeface="Montserrat" panose="00000500000000000000" pitchFamily="50" charset="0"/>
                        </a:rPr>
                        <a:t>No sedación pero si radiación.</a:t>
                      </a:r>
                    </a:p>
                    <a:p>
                      <a:pPr algn="ctr"/>
                      <a:r>
                        <a:rPr lang="es-ES_tradnl" sz="1550" dirty="0">
                          <a:solidFill>
                            <a:srgbClr val="152B48"/>
                          </a:solidFill>
                          <a:latin typeface="Montserrat" panose="00000500000000000000" pitchFamily="50" charset="0"/>
                        </a:rPr>
                        <a:t>Menos tasas de no diagnóstico preciso.</a:t>
                      </a:r>
                    </a:p>
                    <a:p>
                      <a:pPr algn="ctr"/>
                      <a:r>
                        <a:rPr lang="es-ES_tradnl" sz="1550" dirty="0">
                          <a:solidFill>
                            <a:srgbClr val="152B48"/>
                          </a:solidFill>
                          <a:latin typeface="Montserrat" panose="00000500000000000000" pitchFamily="50" charset="0"/>
                        </a:rPr>
                        <a:t>Sensible y especifica (94 y 95%).</a:t>
                      </a:r>
                    </a:p>
                    <a:p>
                      <a:pPr algn="ctr"/>
                      <a:r>
                        <a:rPr lang="es-ES_tradnl" sz="1550" dirty="0">
                          <a:solidFill>
                            <a:srgbClr val="152B48"/>
                          </a:solidFill>
                          <a:latin typeface="Montserrat" panose="00000500000000000000" pitchFamily="50" charset="0"/>
                        </a:rPr>
                        <a:t>Mas costosa y mas retraso.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5466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652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D04B42-4476-BB46-BAC3-DF94B0C49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_tradnl" b="0" dirty="0"/>
              <a:t>Imágenes ultrasonografía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45BBE3-40C5-D14F-9F49-8528DCE09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836" y="1325563"/>
            <a:ext cx="10667997" cy="3499410"/>
          </a:xfrm>
        </p:spPr>
        <p:txBody>
          <a:bodyPr>
            <a:normAutofit/>
          </a:bodyPr>
          <a:lstStyle/>
          <a:p>
            <a:pPr marL="285750" indent="-285750"/>
            <a:r>
              <a:rPr lang="es-ES_tradnl" sz="2200" dirty="0"/>
              <a:t>Diámetro del apéndice cecal comprimido &gt; 6-7 </a:t>
            </a:r>
            <a:r>
              <a:rPr lang="es-ES_tradnl" sz="2200" dirty="0" err="1"/>
              <a:t>mm.</a:t>
            </a:r>
            <a:endParaRPr lang="es-ES_tradnl" sz="2200" dirty="0"/>
          </a:p>
          <a:p>
            <a:pPr marL="285750" indent="-285750"/>
            <a:r>
              <a:rPr lang="es-ES_tradnl" sz="2200" dirty="0"/>
              <a:t>Apéndice no compresible.</a:t>
            </a:r>
          </a:p>
          <a:p>
            <a:r>
              <a:rPr lang="es-ES_tradnl" sz="2200" dirty="0"/>
              <a:t>No sedación ni radiación.</a:t>
            </a:r>
          </a:p>
          <a:p>
            <a:r>
              <a:rPr lang="es-ES_tradnl" sz="2200" dirty="0"/>
              <a:t>Correlación clínico – imagenológica.</a:t>
            </a:r>
          </a:p>
          <a:p>
            <a:r>
              <a:rPr lang="es-ES_tradnl" sz="2200" dirty="0"/>
              <a:t>Bajo costo.</a:t>
            </a:r>
          </a:p>
          <a:p>
            <a:pPr marL="285750" indent="-285750"/>
            <a:endParaRPr lang="es-ES_tradnl" dirty="0"/>
          </a:p>
          <a:p>
            <a:endParaRPr lang="es-ES_tradnl" dirty="0"/>
          </a:p>
        </p:txBody>
      </p:sp>
      <p:pic>
        <p:nvPicPr>
          <p:cNvPr id="2050" name="Picture 2" descr="Apendicitis. | RadiodiagnosticAndo">
            <a:extLst>
              <a:ext uri="{FF2B5EF4-FFF2-40B4-BE49-F238E27FC236}">
                <a16:creationId xmlns:a16="http://schemas.microsoft.com/office/drawing/2014/main" id="{BAE5564E-FC12-A94C-B3CA-D6B0860EB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8863" y="1886505"/>
            <a:ext cx="3701987" cy="308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B9F49FD-B6FC-6843-B349-02C25AF49CB1}"/>
              </a:ext>
            </a:extLst>
          </p:cNvPr>
          <p:cNvSpPr/>
          <p:nvPr/>
        </p:nvSpPr>
        <p:spPr>
          <a:xfrm>
            <a:off x="6239435" y="6581001"/>
            <a:ext cx="6096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050" dirty="0" err="1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Practical</a:t>
            </a:r>
            <a:r>
              <a:rPr lang="es-ES_tradnl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 Imagen </a:t>
            </a:r>
            <a:r>
              <a:rPr lang="es-ES_tradnl" sz="1050" dirty="0" err="1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Strategies</a:t>
            </a:r>
            <a:r>
              <a:rPr lang="es-ES_tradnl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 </a:t>
            </a:r>
            <a:r>
              <a:rPr lang="es-ES_tradnl" sz="1050" dirty="0" err="1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for</a:t>
            </a:r>
            <a:r>
              <a:rPr lang="es-ES_tradnl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 </a:t>
            </a:r>
            <a:r>
              <a:rPr lang="es-ES_tradnl" sz="1050" dirty="0" err="1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Acute</a:t>
            </a:r>
            <a:r>
              <a:rPr lang="es-ES_tradnl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 </a:t>
            </a:r>
            <a:r>
              <a:rPr lang="es-ES_tradnl" sz="1050" dirty="0" err="1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Appendicitis</a:t>
            </a:r>
            <a:r>
              <a:rPr lang="es-ES_tradnl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 in </a:t>
            </a:r>
            <a:r>
              <a:rPr lang="es-ES_tradnl" sz="1050" dirty="0" err="1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Children</a:t>
            </a:r>
            <a:r>
              <a:rPr lang="es-ES_tradnl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. AJR 2018;211:901-909</a:t>
            </a:r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ECC18E83-3A42-5D44-A472-C97058D915A0}"/>
              </a:ext>
            </a:extLst>
          </p:cNvPr>
          <p:cNvSpPr/>
          <p:nvPr/>
        </p:nvSpPr>
        <p:spPr>
          <a:xfrm>
            <a:off x="6718850" y="5139215"/>
            <a:ext cx="4442011" cy="963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>
                <a:latin typeface="Montserrat" panose="00000500000000000000" pitchFamily="50" charset="0"/>
              </a:rPr>
              <a:t>Especificidad 83%</a:t>
            </a:r>
          </a:p>
          <a:p>
            <a:pPr algn="ctr"/>
            <a:r>
              <a:rPr lang="es-ES_tradnl" dirty="0">
                <a:latin typeface="Montserrat" panose="00000500000000000000" pitchFamily="50" charset="0"/>
              </a:rPr>
              <a:t>Sensibilidad 78%</a:t>
            </a:r>
          </a:p>
        </p:txBody>
      </p:sp>
    </p:spTree>
    <p:extLst>
      <p:ext uri="{BB962C8B-B14F-4D97-AF65-F5344CB8AC3E}">
        <p14:creationId xmlns:p14="http://schemas.microsoft.com/office/powerpoint/2010/main" val="870555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987872-69F5-0344-9931-21D5FBE18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53" y="80026"/>
            <a:ext cx="6413628" cy="1325563"/>
          </a:xfrm>
        </p:spPr>
        <p:txBody>
          <a:bodyPr/>
          <a:lstStyle/>
          <a:p>
            <a:pPr algn="ctr"/>
            <a:r>
              <a:rPr lang="es-ES_tradnl" b="0" dirty="0"/>
              <a:t>Imágenes tomografía de abdomen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D40DA8-D5EF-B84B-A222-F2C1AFAAA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143" y="1754274"/>
            <a:ext cx="6413629" cy="4306234"/>
          </a:xfrm>
        </p:spPr>
        <p:txBody>
          <a:bodyPr>
            <a:normAutofit/>
          </a:bodyPr>
          <a:lstStyle/>
          <a:p>
            <a:pPr marL="285750" indent="-285750"/>
            <a:r>
              <a:rPr lang="es-ES_tradnl" sz="1800" dirty="0"/>
              <a:t>Diámetro &gt; 6 mm con inflamación circundante o &gt;8 sin esta.</a:t>
            </a:r>
          </a:p>
          <a:p>
            <a:pPr marL="285750" indent="-285750"/>
            <a:r>
              <a:rPr lang="es-ES_tradnl" sz="1800" dirty="0"/>
              <a:t>Engrosamiento de la pared &gt; 2 mm </a:t>
            </a:r>
          </a:p>
          <a:p>
            <a:pPr marL="0" indent="0">
              <a:buNone/>
            </a:pPr>
            <a:r>
              <a:rPr lang="es-ES_tradnl" sz="1800" dirty="0"/>
              <a:t>con estriación de la grasa peri-apendicular.</a:t>
            </a:r>
          </a:p>
          <a:p>
            <a:r>
              <a:rPr lang="es-ES_tradnl" sz="1800" dirty="0"/>
              <a:t>No sedación pero si radiación.</a:t>
            </a:r>
          </a:p>
          <a:p>
            <a:r>
              <a:rPr lang="es-ES_tradnl" sz="1800" dirty="0"/>
              <a:t>Menos tasas de no diagnóstico preciso.</a:t>
            </a:r>
          </a:p>
          <a:p>
            <a:r>
              <a:rPr lang="es-ES_tradnl" sz="1800" dirty="0"/>
              <a:t>Sensible y especifica (94 y 95%).</a:t>
            </a:r>
          </a:p>
          <a:p>
            <a:r>
              <a:rPr lang="es-ES_tradnl" sz="1800" dirty="0"/>
              <a:t>Mas costosa y mas retraso.</a:t>
            </a:r>
          </a:p>
          <a:p>
            <a:pPr marL="285750" indent="-285750"/>
            <a:endParaRPr lang="es-ES_tradnl" sz="1600" dirty="0"/>
          </a:p>
          <a:p>
            <a:endParaRPr lang="es-ES_tradnl" sz="1600" dirty="0"/>
          </a:p>
        </p:txBody>
      </p:sp>
      <p:pic>
        <p:nvPicPr>
          <p:cNvPr id="6" name="Imagen 5" descr="Imagen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6904D5EB-09CF-3B4A-974B-7E1FE2DDE2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9589" y="395415"/>
            <a:ext cx="3717560" cy="2830652"/>
          </a:xfrm>
          <a:prstGeom prst="rect">
            <a:avLst/>
          </a:prstGeom>
        </p:spPr>
      </p:pic>
      <p:pic>
        <p:nvPicPr>
          <p:cNvPr id="8" name="Imagen 7" descr="Imagen en blanco y negro de un gato&#10;&#10;Descripción generada automáticamente con confianza media">
            <a:extLst>
              <a:ext uri="{FF2B5EF4-FFF2-40B4-BE49-F238E27FC236}">
                <a16:creationId xmlns:a16="http://schemas.microsoft.com/office/drawing/2014/main" id="{D2831541-A9C9-2443-8E47-B0D30C93FE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9589" y="3315678"/>
            <a:ext cx="3717560" cy="308610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E33B8223-10FF-3D43-AE59-932398E8C016}"/>
              </a:ext>
            </a:extLst>
          </p:cNvPr>
          <p:cNvSpPr/>
          <p:nvPr/>
        </p:nvSpPr>
        <p:spPr>
          <a:xfrm>
            <a:off x="6239435" y="6581001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sz="1200" dirty="0" err="1">
                <a:latin typeface="Arial" panose="020B0604020202020204" pitchFamily="34" charset="0"/>
                <a:cs typeface="Arial" panose="020B0604020202020204" pitchFamily="34" charset="0"/>
              </a:rPr>
              <a:t>Practical</a:t>
            </a: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 Imagen </a:t>
            </a:r>
            <a:r>
              <a:rPr lang="es-ES_tradnl" sz="1200" dirty="0" err="1">
                <a:latin typeface="Arial" panose="020B0604020202020204" pitchFamily="34" charset="0"/>
                <a:cs typeface="Arial" panose="020B0604020202020204" pitchFamily="34" charset="0"/>
              </a:rPr>
              <a:t>Strategies</a:t>
            </a: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1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1200" dirty="0" err="1"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1200" dirty="0" err="1">
                <a:latin typeface="Arial" panose="020B0604020202020204" pitchFamily="34" charset="0"/>
                <a:cs typeface="Arial" panose="020B0604020202020204" pitchFamily="34" charset="0"/>
              </a:rPr>
              <a:t>Appendicitis</a:t>
            </a: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_tradnl" sz="1200" dirty="0" err="1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_tradnl" sz="1200" dirty="0" err="1">
                <a:latin typeface="Arial" panose="020B0604020202020204" pitchFamily="34" charset="0"/>
                <a:cs typeface="Arial" panose="020B0604020202020204" pitchFamily="34" charset="0"/>
              </a:rPr>
              <a:t>AJR</a:t>
            </a: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 2018;211:901-909</a:t>
            </a:r>
          </a:p>
        </p:txBody>
      </p:sp>
    </p:spTree>
    <p:extLst>
      <p:ext uri="{BB962C8B-B14F-4D97-AF65-F5344CB8AC3E}">
        <p14:creationId xmlns:p14="http://schemas.microsoft.com/office/powerpoint/2010/main" val="2083889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BA94FB-9821-A94B-AA5F-09898CEDC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60" y="-25100"/>
            <a:ext cx="10012680" cy="1325563"/>
          </a:xfrm>
        </p:spPr>
        <p:txBody>
          <a:bodyPr/>
          <a:lstStyle/>
          <a:p>
            <a:pPr algn="ctr"/>
            <a:r>
              <a:rPr lang="es-ES_tradnl" b="0" dirty="0"/>
              <a:t>Imágenes resonancia de abdomen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416174-574A-2B47-8C04-291BD69C2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808968"/>
            <a:ext cx="7830670" cy="1738312"/>
          </a:xfrm>
        </p:spPr>
        <p:txBody>
          <a:bodyPr/>
          <a:lstStyle/>
          <a:p>
            <a:r>
              <a:rPr lang="es-ES_tradnl" dirty="0"/>
              <a:t>Costo elevado, baja disponibilidad, tiempos de adquisición, artefactos de movimiento. </a:t>
            </a:r>
          </a:p>
          <a:p>
            <a:r>
              <a:rPr lang="es-ES_tradnl" dirty="0"/>
              <a:t>Precisión diagnóstica similar a la TAC y mejor que la US. </a:t>
            </a:r>
          </a:p>
          <a:p>
            <a:r>
              <a:rPr lang="es-ES_tradnl" dirty="0"/>
              <a:t>Niños.</a:t>
            </a:r>
          </a:p>
          <a:p>
            <a:pPr marL="0" indent="0">
              <a:buNone/>
            </a:pPr>
            <a:endParaRPr lang="es-ES_tradnl" dirty="0"/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DE314E15-C986-EB4B-932F-3A8F753ADA09}"/>
              </a:ext>
            </a:extLst>
          </p:cNvPr>
          <p:cNvSpPr/>
          <p:nvPr/>
        </p:nvSpPr>
        <p:spPr>
          <a:xfrm>
            <a:off x="4940835" y="4035305"/>
            <a:ext cx="3575637" cy="9638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>
                <a:latin typeface="Montserrat" panose="00000500000000000000" pitchFamily="50" charset="0"/>
              </a:rPr>
              <a:t>Especificidad 93%</a:t>
            </a:r>
          </a:p>
          <a:p>
            <a:pPr algn="ctr"/>
            <a:r>
              <a:rPr lang="es-ES_tradnl" dirty="0">
                <a:latin typeface="Montserrat" panose="00000500000000000000" pitchFamily="50" charset="0"/>
              </a:rPr>
              <a:t>Sensibilidad 97%</a:t>
            </a:r>
          </a:p>
        </p:txBody>
      </p:sp>
      <p:pic>
        <p:nvPicPr>
          <p:cNvPr id="7" name="Imagen 6" descr="Imagen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B5F26B63-AF94-5747-BAA0-2B31DCE0E8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6171" y="1383203"/>
            <a:ext cx="3276601" cy="4795753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7F5B1E2F-44B0-C247-B9AB-747063A4607D}"/>
              </a:ext>
            </a:extLst>
          </p:cNvPr>
          <p:cNvSpPr/>
          <p:nvPr/>
        </p:nvSpPr>
        <p:spPr>
          <a:xfrm>
            <a:off x="6239435" y="6581001"/>
            <a:ext cx="6096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050" dirty="0" err="1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Practical</a:t>
            </a:r>
            <a:r>
              <a:rPr lang="es-ES_tradnl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 Imagen </a:t>
            </a:r>
            <a:r>
              <a:rPr lang="es-ES_tradnl" sz="1050" dirty="0" err="1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Strategies</a:t>
            </a:r>
            <a:r>
              <a:rPr lang="es-ES_tradnl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 </a:t>
            </a:r>
            <a:r>
              <a:rPr lang="es-ES_tradnl" sz="1050" dirty="0" err="1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for</a:t>
            </a:r>
            <a:r>
              <a:rPr lang="es-ES_tradnl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 </a:t>
            </a:r>
            <a:r>
              <a:rPr lang="es-ES_tradnl" sz="1050" dirty="0" err="1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Acute</a:t>
            </a:r>
            <a:r>
              <a:rPr lang="es-ES_tradnl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 </a:t>
            </a:r>
            <a:r>
              <a:rPr lang="es-ES_tradnl" sz="1050" dirty="0" err="1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Appendicitis</a:t>
            </a:r>
            <a:r>
              <a:rPr lang="es-ES_tradnl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 in </a:t>
            </a:r>
            <a:r>
              <a:rPr lang="es-ES_tradnl" sz="1050" dirty="0" err="1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Children</a:t>
            </a:r>
            <a:r>
              <a:rPr lang="es-ES_tradnl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. AJR 2018;211:901-909</a:t>
            </a:r>
          </a:p>
        </p:txBody>
      </p:sp>
    </p:spTree>
    <p:extLst>
      <p:ext uri="{BB962C8B-B14F-4D97-AF65-F5344CB8AC3E}">
        <p14:creationId xmlns:p14="http://schemas.microsoft.com/office/powerpoint/2010/main" val="3724382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071ACF-657A-1A4B-BA2E-C98D0A572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6"/>
            <a:ext cx="10515600" cy="1325563"/>
          </a:xfrm>
        </p:spPr>
        <p:txBody>
          <a:bodyPr/>
          <a:lstStyle/>
          <a:p>
            <a:r>
              <a:rPr lang="es-ES_tradnl" b="0" dirty="0"/>
              <a:t>Tratamiento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DE7A1A-A514-9147-91B8-46C1D9565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53540"/>
            <a:ext cx="10667997" cy="2090392"/>
          </a:xfrm>
        </p:spPr>
        <p:txBody>
          <a:bodyPr/>
          <a:lstStyle/>
          <a:p>
            <a:r>
              <a:rPr lang="es-ES_tradnl" dirty="0"/>
              <a:t>Cirugía </a:t>
            </a:r>
            <a:r>
              <a:rPr lang="es-ES_tradnl" dirty="0">
                <a:sym typeface="Wingdings" pitchFamily="2" charset="2"/>
              </a:rPr>
              <a:t> Manejo de elección.</a:t>
            </a:r>
            <a:endParaRPr lang="es-ES_tradnl" dirty="0"/>
          </a:p>
          <a:p>
            <a:r>
              <a:rPr lang="es-ES_tradnl" dirty="0"/>
              <a:t>Dentro de 24 horas.</a:t>
            </a:r>
          </a:p>
          <a:p>
            <a:r>
              <a:rPr lang="es-ES_tradnl" dirty="0"/>
              <a:t>No se asocia a mayores tasas de perforación o resultados adversos. </a:t>
            </a:r>
          </a:p>
          <a:p>
            <a:r>
              <a:rPr lang="es-ES_tradnl" dirty="0"/>
              <a:t>En caso de apendicitis complicada se debe realizar en las primeras 8 horas.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08CB93-C06F-FF4C-AC77-D9E02F646F92}"/>
              </a:ext>
            </a:extLst>
          </p:cNvPr>
          <p:cNvSpPr/>
          <p:nvPr/>
        </p:nvSpPr>
        <p:spPr>
          <a:xfrm>
            <a:off x="6440032" y="6609283"/>
            <a:ext cx="6096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Sabiston Tratado de Cirugía C.M. Townsend Ed., 20ª Ed. Elsevier (1 vol.). Madrid</a:t>
            </a:r>
            <a:r>
              <a:rPr lang="es-CO" sz="105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, 2021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653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672A5C-A827-0A49-80A8-6FBD69904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174" y="-7736"/>
            <a:ext cx="5475851" cy="1325563"/>
          </a:xfrm>
        </p:spPr>
        <p:txBody>
          <a:bodyPr/>
          <a:lstStyle/>
          <a:p>
            <a:pPr algn="ctr"/>
            <a:r>
              <a:rPr lang="es-ES_tradnl" b="0" dirty="0"/>
              <a:t>Tratamiento cirugía abierta </a:t>
            </a:r>
          </a:p>
        </p:txBody>
      </p:sp>
      <p:pic>
        <p:nvPicPr>
          <p:cNvPr id="7" name="Imagen 6" descr="Diagrama&#10;&#10;Descripción generada automáticamente">
            <a:extLst>
              <a:ext uri="{FF2B5EF4-FFF2-40B4-BE49-F238E27FC236}">
                <a16:creationId xmlns:a16="http://schemas.microsoft.com/office/drawing/2014/main" id="{C26AA1AF-87A3-C447-8537-8E6B9DCF6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45408"/>
            <a:ext cx="5907086" cy="5982552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CFDC9996-754D-E446-B355-D4C351BF52BC}"/>
              </a:ext>
            </a:extLst>
          </p:cNvPr>
          <p:cNvSpPr/>
          <p:nvPr/>
        </p:nvSpPr>
        <p:spPr>
          <a:xfrm>
            <a:off x="6096000" y="6581001"/>
            <a:ext cx="6096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Sabiston Tratado de Cirugía C.M. Townsend Ed., 20ª Ed. Elsevier (1 vol.). Madrid, 2021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7A9F63C-F454-7D4E-9B74-6BF141D5EA9F}"/>
              </a:ext>
            </a:extLst>
          </p:cNvPr>
          <p:cNvSpPr txBox="1"/>
          <p:nvPr/>
        </p:nvSpPr>
        <p:spPr>
          <a:xfrm>
            <a:off x="986118" y="1882588"/>
            <a:ext cx="5898776" cy="2671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05121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D10AF-3D87-DD40-A923-CAF703294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926" y="0"/>
            <a:ext cx="10498147" cy="1325563"/>
          </a:xfrm>
        </p:spPr>
        <p:txBody>
          <a:bodyPr anchor="ctr">
            <a:normAutofit/>
          </a:bodyPr>
          <a:lstStyle/>
          <a:p>
            <a:pPr algn="ctr"/>
            <a:r>
              <a:rPr lang="es-ES_tradnl" b="0" dirty="0"/>
              <a:t>Tratamiento cirugía laparoscópica  </a:t>
            </a:r>
          </a:p>
        </p:txBody>
      </p:sp>
      <p:pic>
        <p:nvPicPr>
          <p:cNvPr id="6" name="Marcador de contenido 5" descr="Imagen que contiene foto, interior, hombre, rosa&#10;&#10;Descripción generada automáticamente">
            <a:extLst>
              <a:ext uri="{FF2B5EF4-FFF2-40B4-BE49-F238E27FC236}">
                <a16:creationId xmlns:a16="http://schemas.microsoft.com/office/drawing/2014/main" id="{4393D10E-E1D3-0F47-9530-8AA279D270E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9479" b="-1"/>
          <a:stretch/>
        </p:blipFill>
        <p:spPr>
          <a:xfrm>
            <a:off x="5563620" y="1584163"/>
            <a:ext cx="6262868" cy="4644622"/>
          </a:xfrm>
          <a:noFill/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EF117646-EC74-2B4B-9857-AE54849D1FBA}"/>
              </a:ext>
            </a:extLst>
          </p:cNvPr>
          <p:cNvSpPr/>
          <p:nvPr/>
        </p:nvSpPr>
        <p:spPr>
          <a:xfrm>
            <a:off x="6418906" y="6581001"/>
            <a:ext cx="577309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Sabiston Tratado de Cirugía C.M. Townsend Ed., 20ª Ed. Elsevier (1 vol.). Madrid, 2021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5418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07615-A0EA-CD4F-8E49-AE51C153C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80" y="23083"/>
            <a:ext cx="10886440" cy="1325563"/>
          </a:xfrm>
        </p:spPr>
        <p:txBody>
          <a:bodyPr/>
          <a:lstStyle/>
          <a:p>
            <a:pPr algn="ctr"/>
            <a:r>
              <a:rPr lang="es-ES_tradnl" b="0" dirty="0"/>
              <a:t>Tratamiento laparoscopia vs abierta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B544CFC-4E13-C041-9568-7ED49E294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884" y="1348646"/>
            <a:ext cx="9290516" cy="3126297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4E6B5411-027B-744C-956C-3AB7065215D2}"/>
              </a:ext>
            </a:extLst>
          </p:cNvPr>
          <p:cNvSpPr/>
          <p:nvPr/>
        </p:nvSpPr>
        <p:spPr>
          <a:xfrm>
            <a:off x="3843439" y="6581001"/>
            <a:ext cx="901064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Diagnosis and treatment of acute appendicitis: 2020 update of the WSES Jerusalem guidelines. World J Emerg Surg. 2020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498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Texto&#10;&#10;Descripción generada automáticamente">
            <a:extLst>
              <a:ext uri="{FF2B5EF4-FFF2-40B4-BE49-F238E27FC236}">
                <a16:creationId xmlns:a16="http://schemas.microsoft.com/office/drawing/2014/main" id="{FC23A324-131E-CC45-8E65-B89BD13F0C9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5368" y="3108988"/>
            <a:ext cx="7434488" cy="1191653"/>
          </a:xfrm>
          <a:prstGeom prst="rect">
            <a:avLst/>
          </a:prstGeom>
        </p:spPr>
      </p:pic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6495FE1C-663C-9641-843C-D1592B40510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0599" y="4560946"/>
            <a:ext cx="7318522" cy="1432235"/>
          </a:xfrm>
          <a:prstGeom prst="rect">
            <a:avLst/>
          </a:prstGeom>
        </p:spPr>
      </p:pic>
      <p:pic>
        <p:nvPicPr>
          <p:cNvPr id="13" name="Imagen 12" descr="Texto&#10;&#10;Descripción generada automáticamente">
            <a:extLst>
              <a:ext uri="{FF2B5EF4-FFF2-40B4-BE49-F238E27FC236}">
                <a16:creationId xmlns:a16="http://schemas.microsoft.com/office/drawing/2014/main" id="{A7493AEC-32D6-3740-AA0A-9F9264FEC83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5369" y="1508867"/>
            <a:ext cx="7434488" cy="1175815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D486980D-B03F-D242-AFE1-B12EFED15039}"/>
              </a:ext>
            </a:extLst>
          </p:cNvPr>
          <p:cNvSpPr/>
          <p:nvPr/>
        </p:nvSpPr>
        <p:spPr>
          <a:xfrm>
            <a:off x="3870599" y="6581001"/>
            <a:ext cx="901064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Diagnosis and treatment of acute appendicitis: 2020 update of the WSES Jerusalem guidelines. World J Emerg Surg</a:t>
            </a:r>
            <a:r>
              <a:rPr lang="es-CO" sz="105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. 2020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5DA6D1F5-B909-40B5-9639-637962D6BE9E}"/>
              </a:ext>
            </a:extLst>
          </p:cNvPr>
          <p:cNvSpPr txBox="1">
            <a:spLocks/>
          </p:cNvSpPr>
          <p:nvPr/>
        </p:nvSpPr>
        <p:spPr>
          <a:xfrm>
            <a:off x="656937" y="53151"/>
            <a:ext cx="106629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s-ES_tradnl" b="0" dirty="0"/>
              <a:t>Tratamiento laparoscopia vs abierta </a:t>
            </a:r>
          </a:p>
        </p:txBody>
      </p:sp>
    </p:spTree>
    <p:extLst>
      <p:ext uri="{BB962C8B-B14F-4D97-AF65-F5344CB8AC3E}">
        <p14:creationId xmlns:p14="http://schemas.microsoft.com/office/powerpoint/2010/main" val="14290439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E497A-7BB3-B04C-8334-CF98ED9BD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619" y="131447"/>
            <a:ext cx="10754361" cy="1325563"/>
          </a:xfrm>
        </p:spPr>
        <p:txBody>
          <a:bodyPr/>
          <a:lstStyle/>
          <a:p>
            <a:pPr algn="ctr"/>
            <a:r>
              <a:rPr lang="es-ES_tradnl" b="0" dirty="0"/>
              <a:t>Tratamiento manejo no operatorio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8060E8-E810-0A41-9FD3-B78A71775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83304"/>
            <a:ext cx="10667998" cy="2090392"/>
          </a:xfrm>
        </p:spPr>
        <p:txBody>
          <a:bodyPr>
            <a:normAutofit lnSpcReduction="10000"/>
          </a:bodyPr>
          <a:lstStyle/>
          <a:p>
            <a:r>
              <a:rPr lang="es-ES_tradnl" sz="2200" dirty="0"/>
              <a:t>No es un tratamiento nuevo </a:t>
            </a:r>
            <a:r>
              <a:rPr lang="es-ES_tradnl" sz="2200" dirty="0">
                <a:sym typeface="Wingdings" pitchFamily="2" charset="2"/>
              </a:rPr>
              <a:t> 1950 Buckley.</a:t>
            </a:r>
          </a:p>
          <a:p>
            <a:r>
              <a:rPr lang="es-ES_tradnl" sz="2200" b="1" dirty="0">
                <a:sym typeface="Wingdings" pitchFamily="2" charset="2"/>
              </a:rPr>
              <a:t>APPAC</a:t>
            </a:r>
            <a:r>
              <a:rPr lang="es-ES_tradnl" sz="2200" dirty="0">
                <a:sym typeface="Wingdings" pitchFamily="2" charset="2"/>
              </a:rPr>
              <a:t> </a:t>
            </a:r>
          </a:p>
          <a:p>
            <a:pPr lvl="1"/>
            <a:r>
              <a:rPr lang="es-ES_tradnl" sz="2200" dirty="0">
                <a:sym typeface="Wingdings" pitchFamily="2" charset="2"/>
              </a:rPr>
              <a:t>Estudio controlado prospectivo aleatorizado que comparo antibiótico vs cirugía. </a:t>
            </a:r>
          </a:p>
          <a:p>
            <a:pPr lvl="1"/>
            <a:r>
              <a:rPr lang="es-ES_tradnl" sz="2200" dirty="0">
                <a:sym typeface="Wingdings" pitchFamily="2" charset="2"/>
              </a:rPr>
              <a:t>73% no requirió cirugía en el primer año.</a:t>
            </a:r>
          </a:p>
          <a:p>
            <a:pPr lvl="1"/>
            <a:r>
              <a:rPr lang="es-ES_tradnl" sz="2200" dirty="0"/>
              <a:t>Costo de cirugía 1.6 veces mayor que el manejo conservador. 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EBE6315B-F556-5B48-869E-9C0EDB50CA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77060" y="3916017"/>
            <a:ext cx="6684145" cy="2413346"/>
          </a:xfrm>
        </p:spPr>
        <p:txBody>
          <a:bodyPr>
            <a:normAutofit/>
          </a:bodyPr>
          <a:lstStyle/>
          <a:p>
            <a:r>
              <a:rPr lang="es-ES_tradnl" sz="2200" b="1" dirty="0"/>
              <a:t>NOTA</a:t>
            </a:r>
          </a:p>
          <a:p>
            <a:pPr lvl="1"/>
            <a:r>
              <a:rPr lang="es-ES_tradnl" sz="2200" dirty="0"/>
              <a:t>Fracaso del tratamiento en 12% </a:t>
            </a:r>
          </a:p>
          <a:p>
            <a:pPr lvl="1"/>
            <a:r>
              <a:rPr lang="es-ES_tradnl" sz="2200" dirty="0"/>
              <a:t>Tasa de recurrencia 14%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D24A481-4DA0-D842-AEA8-7839567F8F1A}"/>
              </a:ext>
            </a:extLst>
          </p:cNvPr>
          <p:cNvSpPr/>
          <p:nvPr/>
        </p:nvSpPr>
        <p:spPr>
          <a:xfrm>
            <a:off x="7939889" y="6455520"/>
            <a:ext cx="434382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Diagnosis and treatment of acute appendicitis: 2020 update of the WSES Jerusalem guidelines. World J Emerg Surg. 2020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90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4EFE9-F4B9-4043-BA00-D933F4CB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0"/>
            <a:ext cx="10515600" cy="1325563"/>
          </a:xfrm>
        </p:spPr>
        <p:txBody>
          <a:bodyPr/>
          <a:lstStyle/>
          <a:p>
            <a:r>
              <a:rPr lang="es-ES_tradnl" b="0" dirty="0"/>
              <a:t>Generalidades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3772D9-B1EA-3E42-A0EC-8C45E71C2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73987"/>
            <a:ext cx="10667997" cy="2090392"/>
          </a:xfrm>
        </p:spPr>
        <p:txBody>
          <a:bodyPr/>
          <a:lstStyle/>
          <a:p>
            <a:r>
              <a:rPr lang="es-ES_tradnl" sz="2200" dirty="0"/>
              <a:t>1735: Claudio </a:t>
            </a:r>
            <a:r>
              <a:rPr lang="es-ES_tradnl" sz="2200" dirty="0" err="1"/>
              <a:t>Amyand</a:t>
            </a:r>
            <a:r>
              <a:rPr lang="es-ES_tradnl" sz="2200" dirty="0"/>
              <a:t> </a:t>
            </a:r>
            <a:r>
              <a:rPr lang="es-ES_tradnl" sz="2200" dirty="0">
                <a:sym typeface="Wingdings" pitchFamily="2" charset="2"/>
              </a:rPr>
              <a:t> Primera apendicectomía.</a:t>
            </a:r>
          </a:p>
          <a:p>
            <a:r>
              <a:rPr lang="es-ES_tradnl" sz="2200" dirty="0">
                <a:sym typeface="Wingdings" pitchFamily="2" charset="2"/>
              </a:rPr>
              <a:t>1758: </a:t>
            </a:r>
            <a:r>
              <a:rPr lang="es-ES_tradnl" sz="2200" dirty="0" err="1">
                <a:sym typeface="Wingdings" pitchFamily="2" charset="2"/>
              </a:rPr>
              <a:t>Mestier</a:t>
            </a:r>
            <a:r>
              <a:rPr lang="es-ES_tradnl" sz="2200" dirty="0">
                <a:sym typeface="Wingdings" pitchFamily="2" charset="2"/>
              </a:rPr>
              <a:t>  Apendicectomía por apendicitis aguda.</a:t>
            </a:r>
          </a:p>
          <a:p>
            <a:r>
              <a:rPr lang="es-ES_tradnl" sz="2200" dirty="0">
                <a:sym typeface="Wingdings" pitchFamily="2" charset="2"/>
              </a:rPr>
              <a:t>1894: McBurney y Fitz  Descripción de técnica clásica.</a:t>
            </a:r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CD72CCE-F705-3344-8397-7E8110EC4D7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81434" y="3664379"/>
            <a:ext cx="3759200" cy="2483556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B88A4206-7A1B-AA40-9A11-B4A6A127852A}"/>
              </a:ext>
            </a:extLst>
          </p:cNvPr>
          <p:cNvSpPr/>
          <p:nvPr/>
        </p:nvSpPr>
        <p:spPr>
          <a:xfrm>
            <a:off x="5490110" y="6604084"/>
            <a:ext cx="711269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Evolution and Current Trends in the Management of Acute Appendicitis. Surg Clin North Am. 2018 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6446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EFC53-314F-7446-8A7C-789326092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2" y="154280"/>
            <a:ext cx="10667996" cy="1325563"/>
          </a:xfrm>
        </p:spPr>
        <p:txBody>
          <a:bodyPr/>
          <a:lstStyle/>
          <a:p>
            <a:pPr algn="ctr"/>
            <a:r>
              <a:rPr lang="es-ES_tradnl" b="0" dirty="0"/>
              <a:t>Tratamiento manejo no operatorio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090AD2-84C4-2041-89D0-7D7BE21DB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82618"/>
            <a:ext cx="10667997" cy="2090392"/>
          </a:xfrm>
        </p:spPr>
        <p:txBody>
          <a:bodyPr>
            <a:normAutofit/>
          </a:bodyPr>
          <a:lstStyle/>
          <a:p>
            <a:r>
              <a:rPr lang="es-ES_tradnl" sz="2200" dirty="0"/>
              <a:t>Manejo no operatorio parece ser seguro y eficaz en pacientes seleccionados.</a:t>
            </a:r>
          </a:p>
          <a:p>
            <a:pPr lvl="1"/>
            <a:r>
              <a:rPr lang="es-ES_tradnl" sz="2200" dirty="0"/>
              <a:t>Apendicitis no complicada.</a:t>
            </a:r>
          </a:p>
          <a:p>
            <a:pPr lvl="1"/>
            <a:r>
              <a:rPr lang="es-ES_tradnl" sz="2200" dirty="0"/>
              <a:t>Que no haya evidencia de apendicolito.</a:t>
            </a:r>
          </a:p>
          <a:p>
            <a:r>
              <a:rPr lang="es-ES_tradnl" sz="2200" dirty="0"/>
              <a:t>Riesgo de recurrencia de hasta 39% a 5 años.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4C6C66B-22A2-7E4A-9932-DE357B5DAB1F}"/>
              </a:ext>
            </a:extLst>
          </p:cNvPr>
          <p:cNvSpPr/>
          <p:nvPr/>
        </p:nvSpPr>
        <p:spPr>
          <a:xfrm>
            <a:off x="3841311" y="6580133"/>
            <a:ext cx="901064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Diagnosis and treatment of acute appendicitis: 2020 update of the WSES Jerusalem guidelines. World J Emerg Surg. 2020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771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3A8FC6-62A0-6A44-B86C-122AE1AD4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8903329" cy="1325563"/>
          </a:xfrm>
        </p:spPr>
        <p:txBody>
          <a:bodyPr/>
          <a:lstStyle/>
          <a:p>
            <a:r>
              <a:rPr lang="es-ES_tradnl" b="0" dirty="0"/>
              <a:t>Tratamiento absceso o flemón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80C81C-4003-5D4C-9454-037648782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37149"/>
            <a:ext cx="10667997" cy="2565305"/>
          </a:xfrm>
        </p:spPr>
        <p:txBody>
          <a:bodyPr>
            <a:noAutofit/>
          </a:bodyPr>
          <a:lstStyle/>
          <a:p>
            <a:r>
              <a:rPr lang="es-ES_tradnl" sz="2200" dirty="0"/>
              <a:t>Manejo no operatorio. </a:t>
            </a:r>
          </a:p>
          <a:p>
            <a:r>
              <a:rPr lang="es-ES_tradnl" sz="2200" dirty="0"/>
              <a:t>Drenaje percutáneo.</a:t>
            </a:r>
          </a:p>
          <a:p>
            <a:r>
              <a:rPr lang="es-ES_tradnl" sz="2200" dirty="0"/>
              <a:t>Manejo quirúrgico solo en manos experimentadas. </a:t>
            </a:r>
          </a:p>
          <a:p>
            <a:r>
              <a:rPr lang="es-ES_tradnl" sz="2200" dirty="0"/>
              <a:t>Tasa de recurrencia </a:t>
            </a:r>
            <a:r>
              <a:rPr lang="es-ES_tradnl" sz="2200" dirty="0">
                <a:sym typeface="Wingdings" pitchFamily="2" charset="2"/>
              </a:rPr>
              <a:t> 12 al 24%. </a:t>
            </a:r>
          </a:p>
          <a:p>
            <a:r>
              <a:rPr lang="es-ES_tradnl" sz="2200" dirty="0">
                <a:sym typeface="Wingdings" pitchFamily="2" charset="2"/>
              </a:rPr>
              <a:t>Apendicetomía de intervalo. </a:t>
            </a:r>
          </a:p>
          <a:p>
            <a:r>
              <a:rPr lang="es-ES_tradnl" sz="2200" dirty="0">
                <a:sym typeface="Wingdings" pitchFamily="2" charset="2"/>
              </a:rPr>
              <a:t>Incidencia de neoplasias apendiculares es del 3 al 17%  colonoscopia. </a:t>
            </a:r>
            <a:endParaRPr lang="es-ES_tradnl" sz="22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5EAF5CF-72E2-FF43-BB34-3056B9F9BF45}"/>
              </a:ext>
            </a:extLst>
          </p:cNvPr>
          <p:cNvSpPr/>
          <p:nvPr/>
        </p:nvSpPr>
        <p:spPr>
          <a:xfrm>
            <a:off x="7858408" y="6495299"/>
            <a:ext cx="447057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Diagnosis and treatment of acute appendicitis: 2020 update of the WSES Jerusalem guidelines. World J Emerg Surg. 2020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6120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9EB985-667C-4F4B-83B6-2EC7D0B7B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_tradnl" b="0" dirty="0"/>
              <a:t>Tratamiento antibióticos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031534-8C5E-4A47-AE39-C43CB7777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3" y="1699281"/>
            <a:ext cx="10667997" cy="2090392"/>
          </a:xfrm>
        </p:spPr>
        <p:txBody>
          <a:bodyPr>
            <a:normAutofit/>
          </a:bodyPr>
          <a:lstStyle/>
          <a:p>
            <a:r>
              <a:rPr lang="es-ES_tradnl" sz="2200" dirty="0"/>
              <a:t>Apendicitis aguda complicada </a:t>
            </a:r>
            <a:r>
              <a:rPr lang="es-ES_tradnl" sz="2200" dirty="0">
                <a:sym typeface="Wingdings" pitchFamily="2" charset="2"/>
              </a:rPr>
              <a:t> 3 a 5 días. </a:t>
            </a:r>
          </a:p>
          <a:p>
            <a:r>
              <a:rPr lang="es-ES_tradnl" sz="2200" dirty="0">
                <a:sym typeface="Wingdings" pitchFamily="2" charset="2"/>
              </a:rPr>
              <a:t>Cambio a tratamiento oral en primeras 48 horas. </a:t>
            </a:r>
          </a:p>
          <a:p>
            <a:r>
              <a:rPr lang="es-ES_tradnl" sz="2200" dirty="0">
                <a:sym typeface="Wingdings" pitchFamily="2" charset="2"/>
              </a:rPr>
              <a:t>Apendicitis no complicada  dosis de profilaxis. </a:t>
            </a:r>
            <a:endParaRPr lang="es-ES_tradnl" sz="22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57D55AF-860E-B243-A546-9746C4532619}"/>
              </a:ext>
            </a:extLst>
          </p:cNvPr>
          <p:cNvSpPr/>
          <p:nvPr/>
        </p:nvSpPr>
        <p:spPr>
          <a:xfrm>
            <a:off x="7876515" y="6442502"/>
            <a:ext cx="438909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Diagnosis and treatment of acute appendicitis: 2020 update of the WSES Jerusalem guidelines. World J Emerg Surg. 2020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5075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DCF9B1-F7D8-1443-A1D8-B5F2F2235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10149"/>
            <a:ext cx="10515600" cy="1957801"/>
          </a:xfrm>
        </p:spPr>
        <p:txBody>
          <a:bodyPr>
            <a:normAutofit/>
          </a:bodyPr>
          <a:lstStyle/>
          <a:p>
            <a:pPr algn="ctr"/>
            <a:r>
              <a:rPr lang="es-ES_tradnl" sz="7200" dirty="0"/>
              <a:t>Gracias </a:t>
            </a:r>
          </a:p>
        </p:txBody>
      </p:sp>
    </p:spTree>
    <p:extLst>
      <p:ext uri="{BB962C8B-B14F-4D97-AF65-F5344CB8AC3E}">
        <p14:creationId xmlns:p14="http://schemas.microsoft.com/office/powerpoint/2010/main" val="2991957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2C29CD-8C3D-7048-9110-D92D2AB18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_tradnl" b="0" dirty="0"/>
              <a:t>Epidemiología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E089FC-6FFD-FA45-95DB-7992D8015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17343"/>
            <a:ext cx="10667997" cy="2090392"/>
          </a:xfrm>
        </p:spPr>
        <p:txBody>
          <a:bodyPr>
            <a:normAutofit/>
          </a:bodyPr>
          <a:lstStyle/>
          <a:p>
            <a:r>
              <a:rPr lang="es-ES_tradnl" sz="2200" dirty="0"/>
              <a:t>Dolor abdominal </a:t>
            </a:r>
            <a:r>
              <a:rPr lang="es-ES_tradnl" sz="2200" dirty="0">
                <a:sym typeface="Wingdings" pitchFamily="2" charset="2"/>
              </a:rPr>
              <a:t> 7 al 10% de todas la emergencias.</a:t>
            </a:r>
          </a:p>
          <a:p>
            <a:r>
              <a:rPr lang="es-ES_tradnl" sz="2200" dirty="0">
                <a:sym typeface="Wingdings" pitchFamily="2" charset="2"/>
              </a:rPr>
              <a:t>En países desarrollados AA ocurre 5.7 a 50 pacientes por 100.000 hab. </a:t>
            </a:r>
          </a:p>
          <a:p>
            <a:r>
              <a:rPr lang="es-ES_tradnl" sz="2200" dirty="0">
                <a:sym typeface="Wingdings" pitchFamily="2" charset="2"/>
              </a:rPr>
              <a:t>Edad pico  10 a 30 años. </a:t>
            </a:r>
          </a:p>
          <a:p>
            <a:r>
              <a:rPr lang="es-ES_tradnl" sz="2200" dirty="0">
                <a:sym typeface="Wingdings" pitchFamily="2" charset="2"/>
              </a:rPr>
              <a:t>Tasas de perforación van del 16% al 40%.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913B73-06DE-F64F-A460-AB0AAC41E43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8110" y="3799515"/>
            <a:ext cx="6684145" cy="2413346"/>
          </a:xfrm>
        </p:spPr>
        <p:txBody>
          <a:bodyPr>
            <a:normAutofit/>
          </a:bodyPr>
          <a:lstStyle/>
          <a:p>
            <a:r>
              <a:rPr lang="es-ES_tradnl" sz="2200" b="1" dirty="0"/>
              <a:t>Mortalidad</a:t>
            </a:r>
            <a:r>
              <a:rPr lang="es-ES_tradnl" sz="2200" dirty="0"/>
              <a:t> </a:t>
            </a:r>
          </a:p>
          <a:p>
            <a:pPr lvl="1"/>
            <a:r>
              <a:rPr lang="es-ES_tradnl" sz="2200" dirty="0"/>
              <a:t>No gangrenada &lt; 0.1% </a:t>
            </a:r>
          </a:p>
          <a:p>
            <a:pPr lvl="1"/>
            <a:r>
              <a:rPr lang="es-ES_tradnl" sz="2200" dirty="0"/>
              <a:t>Gangrenada 0.6% </a:t>
            </a:r>
          </a:p>
          <a:p>
            <a:pPr lvl="1"/>
            <a:r>
              <a:rPr lang="es-ES_tradnl" sz="2200" dirty="0"/>
              <a:t>Perforada 5%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8A1E800-3C51-374E-B3BF-1C2F4FE1650C}"/>
              </a:ext>
            </a:extLst>
          </p:cNvPr>
          <p:cNvSpPr/>
          <p:nvPr/>
        </p:nvSpPr>
        <p:spPr>
          <a:xfrm>
            <a:off x="7948942" y="6464786"/>
            <a:ext cx="435288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Diagnosis and treatment of acute appendicitis: 2020 update of the WSES Jerusalem guidelines. World J Emerg Surg. 2020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60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8429-D778-4247-A99F-A1B4318DF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_tradnl" b="0" dirty="0"/>
              <a:t>Anatomía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3D8724F-C9FB-4E47-A917-D9AA12A1DDE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17637" y="1076685"/>
            <a:ext cx="10174363" cy="3794079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64A70278-D8D8-054E-A526-BAFF63C7B4F6}"/>
              </a:ext>
            </a:extLst>
          </p:cNvPr>
          <p:cNvSpPr/>
          <p:nvPr/>
        </p:nvSpPr>
        <p:spPr>
          <a:xfrm>
            <a:off x="5504506" y="6581001"/>
            <a:ext cx="698965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Evolution and Current Trends in the Management of Acute Appendicitis. Surg Clin North Am. 2018 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40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8429-D778-4247-A99F-A1B4318DF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_tradnl" b="0" dirty="0"/>
              <a:t>Anatomía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4A70278-D8D8-054E-A526-BAFF63C7B4F6}"/>
              </a:ext>
            </a:extLst>
          </p:cNvPr>
          <p:cNvSpPr/>
          <p:nvPr/>
        </p:nvSpPr>
        <p:spPr>
          <a:xfrm>
            <a:off x="5381468" y="6621323"/>
            <a:ext cx="711269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Evolution and Current Trends in the Management of Acute Appendicitis. Surg Clin North Am. 2018 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FF4833E-0487-9149-B76E-ABBDC845F7E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16787" y="957155"/>
            <a:ext cx="8275213" cy="465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645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6898A-F7CE-4B4C-85DA-A4F2E5585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_tradnl" b="0" dirty="0"/>
              <a:t>Fisiopatología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1755653-A2FC-D346-89A4-6AFAC17C0730}"/>
              </a:ext>
            </a:extLst>
          </p:cNvPr>
          <p:cNvSpPr/>
          <p:nvPr/>
        </p:nvSpPr>
        <p:spPr>
          <a:xfrm>
            <a:off x="5381468" y="6581001"/>
            <a:ext cx="71126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Evolution and Current Trends in the Management of Acute Appendicitis. Surg Clin North Am. 2018 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BED54586-1E93-BC4C-8B7A-9919817A61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3739771"/>
              </p:ext>
            </p:extLst>
          </p:nvPr>
        </p:nvGraphicFramePr>
        <p:xfrm>
          <a:off x="1643743" y="1277835"/>
          <a:ext cx="9710057" cy="3314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1048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6898A-F7CE-4B4C-85DA-A4F2E5585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121"/>
            <a:ext cx="10515600" cy="1325563"/>
          </a:xfrm>
        </p:spPr>
        <p:txBody>
          <a:bodyPr/>
          <a:lstStyle/>
          <a:p>
            <a:r>
              <a:rPr lang="es-ES_tradnl" b="0" dirty="0"/>
              <a:t>Fisiopatología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1755653-A2FC-D346-89A4-6AFAC17C0730}"/>
              </a:ext>
            </a:extLst>
          </p:cNvPr>
          <p:cNvSpPr/>
          <p:nvPr/>
        </p:nvSpPr>
        <p:spPr>
          <a:xfrm>
            <a:off x="5381468" y="6581001"/>
            <a:ext cx="71126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Evolution and Current Trends in the Management of Acute Appendicitis. Surg Clin North Am. 2018 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BED54586-1E93-BC4C-8B7A-9919817A61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9551639"/>
              </p:ext>
            </p:extLst>
          </p:nvPr>
        </p:nvGraphicFramePr>
        <p:xfrm>
          <a:off x="2052387" y="1031312"/>
          <a:ext cx="9710057" cy="3314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FC3FAD0C-FC54-9B4A-9530-B5F1C1706E4D}"/>
              </a:ext>
            </a:extLst>
          </p:cNvPr>
          <p:cNvSpPr/>
          <p:nvPr/>
        </p:nvSpPr>
        <p:spPr>
          <a:xfrm>
            <a:off x="6501464" y="3951514"/>
            <a:ext cx="3294386" cy="239440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>
                <a:latin typeface="Montserrat" panose="00000500000000000000" pitchFamily="50" charset="0"/>
              </a:rPr>
              <a:t>Estasis Fecal.</a:t>
            </a:r>
          </a:p>
          <a:p>
            <a:pPr algn="ctr"/>
            <a:r>
              <a:rPr lang="es-ES_tradnl" dirty="0">
                <a:latin typeface="Montserrat" panose="00000500000000000000" pitchFamily="50" charset="0"/>
              </a:rPr>
              <a:t>Fecalitos. </a:t>
            </a:r>
          </a:p>
          <a:p>
            <a:pPr algn="ctr"/>
            <a:r>
              <a:rPr lang="es-ES_tradnl" dirty="0">
                <a:latin typeface="Montserrat" panose="00000500000000000000" pitchFamily="50" charset="0"/>
              </a:rPr>
              <a:t>Hiperplasia linfoide. </a:t>
            </a:r>
          </a:p>
          <a:p>
            <a:pPr algn="ctr"/>
            <a:r>
              <a:rPr lang="es-ES_tradnl" dirty="0">
                <a:latin typeface="Montserrat" panose="00000500000000000000" pitchFamily="50" charset="0"/>
              </a:rPr>
              <a:t>Neoplasias. </a:t>
            </a:r>
          </a:p>
          <a:p>
            <a:pPr algn="ctr"/>
            <a:r>
              <a:rPr lang="es-ES_tradnl" dirty="0">
                <a:latin typeface="Montserrat" panose="00000500000000000000" pitchFamily="50" charset="0"/>
              </a:rPr>
              <a:t>Material frutas, verduras.</a:t>
            </a:r>
          </a:p>
          <a:p>
            <a:pPr algn="ctr"/>
            <a:r>
              <a:rPr lang="es-ES_tradnl" dirty="0">
                <a:latin typeface="Montserrat" panose="00000500000000000000" pitchFamily="50" charset="0"/>
              </a:rPr>
              <a:t>Bario.</a:t>
            </a:r>
          </a:p>
          <a:p>
            <a:pPr algn="ctr"/>
            <a:r>
              <a:rPr lang="es-ES_tradnl" dirty="0">
                <a:latin typeface="Montserrat" panose="00000500000000000000" pitchFamily="50" charset="0"/>
              </a:rPr>
              <a:t>Parásitos. </a:t>
            </a:r>
          </a:p>
        </p:txBody>
      </p:sp>
      <p:cxnSp>
        <p:nvCxnSpPr>
          <p:cNvPr id="19" name="Conector angular 18">
            <a:extLst>
              <a:ext uri="{FF2B5EF4-FFF2-40B4-BE49-F238E27FC236}">
                <a16:creationId xmlns:a16="http://schemas.microsoft.com/office/drawing/2014/main" id="{26FB81A6-01C7-7E4E-83DA-80DAAE0C0954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3023857" y="3716018"/>
            <a:ext cx="3477607" cy="1432698"/>
          </a:xfrm>
          <a:prstGeom prst="bentConnector3">
            <a:avLst>
              <a:gd name="adj1" fmla="val 50000"/>
            </a:avLst>
          </a:prstGeom>
          <a:ln w="38100">
            <a:solidFill>
              <a:srgbClr val="152B48"/>
            </a:solidFill>
            <a:headEnd type="none" w="med" len="med"/>
            <a:tailEnd type="arrow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F841943-8738-4726-B38A-8C81E6D1B1DD}"/>
              </a:ext>
            </a:extLst>
          </p:cNvPr>
          <p:cNvCxnSpPr>
            <a:cxnSpLocks/>
          </p:cNvCxnSpPr>
          <p:nvPr/>
        </p:nvCxnSpPr>
        <p:spPr>
          <a:xfrm>
            <a:off x="3023857" y="3340729"/>
            <a:ext cx="0" cy="375289"/>
          </a:xfrm>
          <a:prstGeom prst="line">
            <a:avLst/>
          </a:prstGeom>
          <a:ln w="28575">
            <a:solidFill>
              <a:srgbClr val="152B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792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6898A-F7CE-4B4C-85DA-A4F2E5585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_tradnl" b="0" dirty="0"/>
              <a:t>Fisiopatología 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4077F29A-4CEA-AE4F-A4A7-581B8E27D3B9}"/>
              </a:ext>
            </a:extLst>
          </p:cNvPr>
          <p:cNvSpPr/>
          <p:nvPr/>
        </p:nvSpPr>
        <p:spPr>
          <a:xfrm>
            <a:off x="5290933" y="1769207"/>
            <a:ext cx="6486525" cy="757237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600" dirty="0">
                <a:solidFill>
                  <a:schemeClr val="bg1"/>
                </a:solidFill>
                <a:latin typeface="Montserrat" panose="00000500000000000000" pitchFamily="50" charset="0"/>
              </a:rPr>
              <a:t>Inflamatoria</a:t>
            </a:r>
          </a:p>
        </p:txBody>
      </p:sp>
      <p:sp>
        <p:nvSpPr>
          <p:cNvPr id="6" name="Rectángulo redondeado 5">
            <a:extLst>
              <a:ext uri="{FF2B5EF4-FFF2-40B4-BE49-F238E27FC236}">
                <a16:creationId xmlns:a16="http://schemas.microsoft.com/office/drawing/2014/main" id="{F8021E69-E258-9F41-A83C-68FDDE226DDC}"/>
              </a:ext>
            </a:extLst>
          </p:cNvPr>
          <p:cNvSpPr/>
          <p:nvPr/>
        </p:nvSpPr>
        <p:spPr>
          <a:xfrm>
            <a:off x="5290933" y="2721110"/>
            <a:ext cx="6486525" cy="757237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600" dirty="0">
                <a:solidFill>
                  <a:schemeClr val="bg1"/>
                </a:solidFill>
                <a:latin typeface="Montserrat" panose="00000500000000000000" pitchFamily="50" charset="0"/>
              </a:rPr>
              <a:t>Fibrino-purulenta</a:t>
            </a:r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id="{86DD08D3-E2D9-504E-9D30-5DA6FB4DBA6C}"/>
              </a:ext>
            </a:extLst>
          </p:cNvPr>
          <p:cNvSpPr/>
          <p:nvPr/>
        </p:nvSpPr>
        <p:spPr>
          <a:xfrm>
            <a:off x="5290933" y="3671996"/>
            <a:ext cx="6486525" cy="757237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600" dirty="0">
                <a:solidFill>
                  <a:schemeClr val="bg1"/>
                </a:solidFill>
                <a:latin typeface="Montserrat" panose="00000500000000000000" pitchFamily="50" charset="0"/>
              </a:rPr>
              <a:t>Gangrena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id="{6B974D41-A4E2-5D4C-AA70-7A9CCA95E20B}"/>
              </a:ext>
            </a:extLst>
          </p:cNvPr>
          <p:cNvSpPr/>
          <p:nvPr/>
        </p:nvSpPr>
        <p:spPr>
          <a:xfrm>
            <a:off x="5290933" y="4622882"/>
            <a:ext cx="6486525" cy="757237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600" dirty="0">
                <a:solidFill>
                  <a:schemeClr val="bg1"/>
                </a:solidFill>
                <a:latin typeface="Montserrat" panose="00000500000000000000" pitchFamily="50" charset="0"/>
              </a:rPr>
              <a:t>Perforada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F1755653-A2FC-D346-89A4-6AFAC17C0730}"/>
              </a:ext>
            </a:extLst>
          </p:cNvPr>
          <p:cNvSpPr/>
          <p:nvPr/>
        </p:nvSpPr>
        <p:spPr>
          <a:xfrm>
            <a:off x="5381468" y="6581001"/>
            <a:ext cx="71126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rgbClr val="152B48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Evolution and Current Trends in the Management of Acute Appendicitis. Surg Clin North Am. 2018 </a:t>
            </a:r>
            <a:endParaRPr lang="es-ES_tradnl" sz="1050" dirty="0">
              <a:solidFill>
                <a:srgbClr val="152B48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615053"/>
      </p:ext>
    </p:extLst>
  </p:cSld>
  <p:clrMapOvr>
    <a:masterClrMapping/>
  </p:clrMapOvr>
</p:sld>
</file>

<file path=ppt/theme/theme1.xml><?xml version="1.0" encoding="utf-8"?>
<a:theme xmlns:a="http://schemas.openxmlformats.org/drawingml/2006/main" name="F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" id="{48CED3A4-50DD-CD4C-8E17-C0725B942D0F}" vid="{1DD43C5C-D51E-B240-9192-C1191E89AF8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2815</Words>
  <Application>Microsoft Office PowerPoint</Application>
  <PresentationFormat>Panorámica</PresentationFormat>
  <Paragraphs>267</Paragraphs>
  <Slides>33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7" baseType="lpstr">
      <vt:lpstr>Arial</vt:lpstr>
      <vt:lpstr>Calibri</vt:lpstr>
      <vt:lpstr>Montserrat</vt:lpstr>
      <vt:lpstr>FR</vt:lpstr>
      <vt:lpstr>Apendicitis aguda </vt:lpstr>
      <vt:lpstr>Generalidades </vt:lpstr>
      <vt:lpstr>Generalidades </vt:lpstr>
      <vt:lpstr>Epidemiología </vt:lpstr>
      <vt:lpstr>Anatomía </vt:lpstr>
      <vt:lpstr>Anatomía </vt:lpstr>
      <vt:lpstr>Fisiopatología </vt:lpstr>
      <vt:lpstr>Fisiopatología </vt:lpstr>
      <vt:lpstr>Fisiopatología </vt:lpstr>
      <vt:lpstr>Fisiopatología</vt:lpstr>
      <vt:lpstr>Diagnósticos diferenciales </vt:lpstr>
      <vt:lpstr>Historia clínica </vt:lpstr>
      <vt:lpstr>Historia clínica </vt:lpstr>
      <vt:lpstr>Historia clínica </vt:lpstr>
      <vt:lpstr>Historia clínica </vt:lpstr>
      <vt:lpstr>Historia clínica </vt:lpstr>
      <vt:lpstr>Puntuación alvarado </vt:lpstr>
      <vt:lpstr>Air score </vt:lpstr>
      <vt:lpstr>Imágenes radiografía </vt:lpstr>
      <vt:lpstr>Imágenes US vs TAC </vt:lpstr>
      <vt:lpstr>Imágenes ultrasonografía </vt:lpstr>
      <vt:lpstr>Imágenes tomografía de abdomen  </vt:lpstr>
      <vt:lpstr>Imágenes resonancia de abdomen </vt:lpstr>
      <vt:lpstr>Tratamiento </vt:lpstr>
      <vt:lpstr>Tratamiento cirugía abierta </vt:lpstr>
      <vt:lpstr>Tratamiento cirugía laparoscópica  </vt:lpstr>
      <vt:lpstr>Tratamiento laparoscopia vs abierta </vt:lpstr>
      <vt:lpstr>Presentación de PowerPoint</vt:lpstr>
      <vt:lpstr>Tratamiento manejo no operatorio </vt:lpstr>
      <vt:lpstr>Tratamiento manejo no operatorio </vt:lpstr>
      <vt:lpstr>Tratamiento absceso o flemón </vt:lpstr>
      <vt:lpstr>Tratamiento antibióticos </vt:lpstr>
      <vt:lpstr>Gracias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APENDICITIS AGUDA</dc:title>
  <dc:creator>Sandra Sepúlveda Bastilla</dc:creator>
  <cp:lastModifiedBy>User</cp:lastModifiedBy>
  <cp:revision>18</cp:revision>
  <dcterms:created xsi:type="dcterms:W3CDTF">2021-05-02T04:39:39Z</dcterms:created>
  <dcterms:modified xsi:type="dcterms:W3CDTF">2021-05-12T18:51:27Z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618116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