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58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88" r:id="rId35"/>
    <p:sldId id="292" r:id="rId36"/>
    <p:sldId id="289" r:id="rId37"/>
    <p:sldId id="290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89199" autoAdjust="0"/>
  </p:normalViewPr>
  <p:slideViewPr>
    <p:cSldViewPr snapToGrid="0">
      <p:cViewPr varScale="1">
        <p:scale>
          <a:sx n="86" d="100"/>
          <a:sy n="86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9C75-6A34-48E0-8527-0526FB49BAC4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3551-4B13-46BA-A2AD-6013628D5C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00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95% de la radiación UV que llega a la tierra es UVA y el 5% es UVB.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a 285 nm es absorbido por la capa de ozono (a 40 km de la superficie de la tierra)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UVC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270 a 280 nm (germicida)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UVB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280 a 320 nm (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eritematógena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UVA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320 a 400 nm (negra)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6454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15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42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Nácar: sustancia dura, blanca, irisada que se forma al interior de las conchas de algunos moluscos y que produce brillo y tonos de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distintps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colores cuando la luz es reflejada, compuesta de carbonato de calcio, materia orgánica y agua).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098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55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2621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80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471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53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células basales con grandes núcleos hipercromáticos y poco citoplasma, mitosis casi ausentes, hay retracción del estroma alrededor de las islas tumorales, con empalizada en la periferia (recubre la lesión en el borde)</a:t>
            </a: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Retracción estromal: espacios blancos alrededor de los nódulos tumorales. </a:t>
            </a: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haber depósitos de calcio, amiloide, estroma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fibromixoide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diferenciación folicular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Trabeculas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espigas, con un aspecto mas disperso y por eso su agresividad.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386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814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induce una inmunosupresión local en la epidermis estimulando las células de Langerhans también disminuyen su número,  asociado al efecto cancerígeno induce mayor número de neoplasias.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capacidad de inducir eritema se puede atribuir mas a la UVB que la UVA. El eritema después de la exposición a UVB por lo general es entre 6 a 12 horas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 daño directo del DNA por el aumento de las ROS que actúa con foto sensibilizantes endógenos con daño de proteínas y membranas que induce la síntesis de melanina y aumento de la actividad mitótica.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absorbe fácil la radiación por sus bases aromáticas y heterocíclicas, causan hipersensibilidad retardada además de ROS, oxidación de lípidos y proteínas que inducen a las MMP que degradan el colágeno y la elastina.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472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4218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8397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425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447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71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889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880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761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5116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2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 es el país que más reporta incidencia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 la incidencia con la edad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8285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070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191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526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297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705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99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 la vía Sonic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Hedehgog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(SHH), vía de desarrollo de la célula (sirve para la polaridad y la población celular en el embrión), llevan a perdida del gen supresor tumoral PITCH1 que lleva a sobreexpresión de la ruta de SHH. 90% de los tumores tienen perdida de PITCH1</a:t>
            </a:r>
          </a:p>
          <a:p>
            <a:pPr marL="285750" lvl="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PITCH1 inhibe la actividad de la proteína SMO (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smoothened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Cuando esta mutada, la proteína SMO ejerce su función activando los factores de transcripción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Las proteínas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promueven la transcripción de genes implicados en el aumento de la supervivencia celular.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otro gen que puede estar mutado luego del PITCH1 es el SUFU (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supressor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fused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8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05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04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98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3551-4B13-46BA-A2AD-6013628D5C9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81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07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64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9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31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2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2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762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4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5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93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DD06-8147-4A75-839E-0D49190D7DFD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B561-9766-438F-9694-6B5E6F6D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73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86416-8C76-411E-ACDC-5043B3E91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CÁNCER DE PIEL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D858F8-ABC2-4F78-BF06-71CADFD7C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736962"/>
            <a:ext cx="6629400" cy="1655762"/>
          </a:xfrm>
        </p:spPr>
        <p:txBody>
          <a:bodyPr/>
          <a:lstStyle/>
          <a:p>
            <a:r>
              <a:rPr lang="es-CO" b="1" dirty="0"/>
              <a:t>José Tomás Peralta Fuentes</a:t>
            </a:r>
          </a:p>
          <a:p>
            <a:r>
              <a:rPr lang="es-CO" b="1" dirty="0"/>
              <a:t>Residente de dermatología</a:t>
            </a:r>
          </a:p>
          <a:p>
            <a:r>
              <a:rPr lang="es-CO" b="1" dirty="0"/>
              <a:t>UdeA</a:t>
            </a:r>
          </a:p>
        </p:txBody>
      </p:sp>
    </p:spTree>
    <p:extLst>
      <p:ext uri="{BB962C8B-B14F-4D97-AF65-F5344CB8AC3E}">
        <p14:creationId xmlns:p14="http://schemas.microsoft.com/office/powerpoint/2010/main" val="223958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0023"/>
            <a:ext cx="10667999" cy="1325563"/>
          </a:xfrm>
        </p:spPr>
        <p:txBody>
          <a:bodyPr/>
          <a:lstStyle/>
          <a:p>
            <a:r>
              <a:rPr lang="es-CO" dirty="0"/>
              <a:t>CARCINOMA BASOCELULAR: nodular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27" y="1682618"/>
            <a:ext cx="6968074" cy="20903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3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Subtipo más frecuente (50%).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3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Cabeza, cuello y hombros.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3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23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ápula o nódulo traslúcido con borde enrollado, bien delimitado con telangiectasias que se puede ulcerar.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3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tener pigmento.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D313C-2540-46BD-9D51-5DA7E681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9641" y="1477061"/>
            <a:ext cx="3147058" cy="46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5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219351"/>
            <a:ext cx="10667999" cy="1325563"/>
          </a:xfrm>
        </p:spPr>
        <p:txBody>
          <a:bodyPr/>
          <a:lstStyle/>
          <a:p>
            <a:r>
              <a:rPr lang="es-CO" dirty="0"/>
              <a:t>CARCINOMA BASOCELULAR: nodular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0076B9-940B-473A-AA0A-1478EE2C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4776" y="4344215"/>
            <a:ext cx="3495675" cy="22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A3B4078-09FD-4507-A90B-F600F978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227" y="1384818"/>
            <a:ext cx="3457976" cy="52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73B073F-8967-45DE-A18C-7D59617B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4776" y="1384818"/>
            <a:ext cx="3495675" cy="2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4" y="29802"/>
            <a:ext cx="12274825" cy="1325563"/>
          </a:xfrm>
        </p:spPr>
        <p:txBody>
          <a:bodyPr/>
          <a:lstStyle/>
          <a:p>
            <a:r>
              <a:rPr lang="es-CO" dirty="0"/>
              <a:t>CARCINOMA BASOCELULAR: superficial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9" y="1179132"/>
            <a:ext cx="10835639" cy="237254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laca eritematosa, de bordes irregulares, bien definida redondo u oval.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tener borde perlado o 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olor no homogéneo en su interior.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Más en el tronco y en las extremidades.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Histología: hay células basaloides confinadas en la epidermis.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C19652-0CCD-48CF-AF61-63B63E49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009" y="3827401"/>
            <a:ext cx="4341495" cy="28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8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8" y="262435"/>
            <a:ext cx="10667999" cy="1325563"/>
          </a:xfrm>
        </p:spPr>
        <p:txBody>
          <a:bodyPr/>
          <a:lstStyle/>
          <a:p>
            <a:r>
              <a:rPr lang="es-CO" dirty="0"/>
              <a:t>CARCINOMA BASOCELULAR: superficial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0155FD-D1E8-46DD-9CE7-810E131C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799" y="4145646"/>
            <a:ext cx="3523825" cy="25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4E5395E-64BB-46C5-8878-6286C856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329" y="1254622"/>
            <a:ext cx="4258281" cy="27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9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3391"/>
            <a:ext cx="10667999" cy="1325563"/>
          </a:xfrm>
        </p:spPr>
        <p:txBody>
          <a:bodyPr/>
          <a:lstStyle/>
          <a:p>
            <a:r>
              <a:rPr lang="es-CO" dirty="0"/>
              <a:t>CARCINOMA BASOCELULAR: plano, cicatricial y morfeiforme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73" y="1716960"/>
            <a:ext cx="4137659" cy="2372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Placa de apariencia de cicatriz, color nacarado o marfil.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orde papuloso, sobreelevado, brillante.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Naturaleza agresiva.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1114026-4BBD-4E2D-8273-D37CC652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240" y="4217222"/>
            <a:ext cx="3745230" cy="24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FF1E87F-973A-4F50-9596-11F9B6E9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025" y="1319950"/>
            <a:ext cx="3427095" cy="27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AD10C98-8613-422A-ACA1-9430EE778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236" y="4193735"/>
            <a:ext cx="3745230" cy="24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BA87C7F-55C5-4909-A8DA-79388EF1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293" y="1633182"/>
            <a:ext cx="3575071" cy="23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5461"/>
            <a:ext cx="10667999" cy="1325563"/>
          </a:xfrm>
        </p:spPr>
        <p:txBody>
          <a:bodyPr/>
          <a:lstStyle/>
          <a:p>
            <a:r>
              <a:rPr lang="es-CO" dirty="0"/>
              <a:t>CARCINOMA BASOCELULAR: pigmentado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68" y="1682618"/>
            <a:ext cx="11018518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Pápula, o placa hiperpigmentada, con bordes infiltrativos que se puede ulcerar.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la melanización: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75% de melanocitos en los BCC pero solo 25% contienen la suficiente melanina.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Hay melanófagos en el estroma de la piel.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BE66A8D-8525-4426-A7F8-375C6ABE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348" y="3217386"/>
            <a:ext cx="3855784" cy="34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4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4" y="216030"/>
            <a:ext cx="10667999" cy="1325563"/>
          </a:xfrm>
        </p:spPr>
        <p:txBody>
          <a:bodyPr/>
          <a:lstStyle/>
          <a:p>
            <a:r>
              <a:rPr lang="es-CO" dirty="0"/>
              <a:t>CARCINOMA BASOCELULAR: pigmentado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9D82A98-55EA-4340-AE40-1BFD949E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845" y="1369828"/>
            <a:ext cx="3930014" cy="27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A3D18D5-0550-4D22-A1AE-013B2FE3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845" y="4092256"/>
            <a:ext cx="3930015" cy="25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D0A999D-E1D4-41AD-BDEA-E1B98AD01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731" y="4063401"/>
            <a:ext cx="3326114" cy="25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4A61AFD-A4A4-4700-A94F-293A43A4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731" y="1364843"/>
            <a:ext cx="3326113" cy="27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2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0" y="235509"/>
            <a:ext cx="10667999" cy="1325563"/>
          </a:xfrm>
        </p:spPr>
        <p:txBody>
          <a:bodyPr/>
          <a:lstStyle/>
          <a:p>
            <a:r>
              <a:rPr lang="es-CO" dirty="0"/>
              <a:t>CARCINOMA BASOCELULAR: </a:t>
            </a:r>
            <a:r>
              <a:rPr lang="es-CO" dirty="0" err="1"/>
              <a:t>Ulcus</a:t>
            </a:r>
            <a:r>
              <a:rPr lang="es-CO" dirty="0"/>
              <a:t> </a:t>
            </a:r>
            <a:r>
              <a:rPr lang="es-CO" dirty="0" err="1"/>
              <a:t>Rodens</a:t>
            </a:r>
            <a:endParaRPr lang="es-CO" dirty="0"/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88" y="1589777"/>
            <a:ext cx="11018518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 presenta como una úlcera desde el principio.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extensión superficial considerable.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arácter agresivo.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1507556C-4D9A-4D51-99DF-F6E422A81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"/>
          <a:stretch/>
        </p:blipFill>
        <p:spPr bwMode="auto">
          <a:xfrm>
            <a:off x="8561522" y="3677915"/>
            <a:ext cx="3308284" cy="30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1B10F87-78BB-4806-8708-238BB58CE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3"/>
          <a:stretch/>
        </p:blipFill>
        <p:spPr bwMode="auto">
          <a:xfrm>
            <a:off x="8543824" y="1093340"/>
            <a:ext cx="3221556" cy="24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61945617-0389-47D9-9EF6-FCA657AA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824" y="3285652"/>
            <a:ext cx="3838575" cy="25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1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6213"/>
            <a:ext cx="10667999" cy="1325563"/>
          </a:xfrm>
        </p:spPr>
        <p:txBody>
          <a:bodyPr/>
          <a:lstStyle/>
          <a:p>
            <a:r>
              <a:rPr lang="es-CO" dirty="0"/>
              <a:t>CARCINOMA BASOCELULAR: terebrante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7" y="1607197"/>
            <a:ext cx="7013712" cy="20903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Localmente agresivo.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Cáncer infiltrante y destructivo, de rápida evolución.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Invade estructuras anatómicas profundas: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artílago, hueso, fascia, globo ocular.</a:t>
            </a:r>
          </a:p>
        </p:txBody>
      </p:sp>
      <p:pic>
        <p:nvPicPr>
          <p:cNvPr id="10244" name="Picture 4" descr="NURSING PALLIATIVE CARE IN PATIENT WITH TEREBRATING BASAL CELL CARCINOMA: A  CASE STUDY CLINICAL CASE REPORT ARTICLE">
            <a:extLst>
              <a:ext uri="{FF2B5EF4-FFF2-40B4-BE49-F238E27FC236}">
                <a16:creationId xmlns:a16="http://schemas.microsoft.com/office/drawing/2014/main" id="{3BDA84F4-E2F3-4CB6-A16C-25D12A15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891" y="3022277"/>
            <a:ext cx="2569429" cy="34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irugía de las pérdidas de sustancia del cuero cabelludo - ScienceDirect">
            <a:extLst>
              <a:ext uri="{FF2B5EF4-FFF2-40B4-BE49-F238E27FC236}">
                <a16:creationId xmlns:a16="http://schemas.microsoft.com/office/drawing/2014/main" id="{26C6C00E-C7AA-4ACD-AFB0-8DACD942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926" y="3022278"/>
            <a:ext cx="3001893" cy="34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8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7" y="213212"/>
            <a:ext cx="10667999" cy="1325563"/>
          </a:xfrm>
        </p:spPr>
        <p:txBody>
          <a:bodyPr/>
          <a:lstStyle/>
          <a:p>
            <a:r>
              <a:rPr lang="es-CO" dirty="0"/>
              <a:t>CARCINOMA BASOCELULAR: fibroepitelioma de Pinkus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05" y="1682618"/>
            <a:ext cx="7305260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Pápula sésil, eucrómica o rosada en la espalda baja, ingles o muslos.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uede tener superficie verrugosa.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ifícil de diferenciar de un acrocordón gigante.</a:t>
            </a:r>
          </a:p>
        </p:txBody>
      </p:sp>
      <p:pic>
        <p:nvPicPr>
          <p:cNvPr id="11266" name="Picture 2" descr="Fibroepitelioma de Pinkus. Descripción dermatoscópica de 3 casos">
            <a:extLst>
              <a:ext uri="{FF2B5EF4-FFF2-40B4-BE49-F238E27FC236}">
                <a16:creationId xmlns:a16="http://schemas.microsoft.com/office/drawing/2014/main" id="{6A23F1DB-6524-4635-8164-EBAA6175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6241" y="1502000"/>
            <a:ext cx="3370371" cy="24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broepitelioma de Pinkus: un carcinoma basocelular con una dermoscopia  distintiva | Actas Dermo-Sifiliográficas">
            <a:extLst>
              <a:ext uri="{FF2B5EF4-FFF2-40B4-BE49-F238E27FC236}">
                <a16:creationId xmlns:a16="http://schemas.microsoft.com/office/drawing/2014/main" id="{96B415C5-870D-4B0D-B363-CB7E8038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6242" y="4108109"/>
            <a:ext cx="3370371" cy="27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5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4" y="153090"/>
            <a:ext cx="10667999" cy="1325563"/>
          </a:xfrm>
        </p:spPr>
        <p:txBody>
          <a:bodyPr/>
          <a:lstStyle/>
          <a:p>
            <a:r>
              <a:rPr lang="es-CO" dirty="0"/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B39A-2A2B-4E69-AE0C-0414BFF5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338608"/>
            <a:ext cx="10667997" cy="209039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INC </a:t>
            </a: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CBC: 52,7%; CEC: 22,6%; melanoma: 16,1%; linfomas cutáneos: 5,1%; </a:t>
            </a:r>
            <a:r>
              <a:rPr lang="es-CO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arcoma de Kaposi: 2,7%; DFSP 1,7%.</a:t>
            </a:r>
          </a:p>
          <a:p>
            <a:pPr algn="just"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80% de mortalidad por melanoma.</a:t>
            </a:r>
          </a:p>
          <a:p>
            <a:pPr algn="just"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Más maligno es el carcinoma de células de Merkel.</a:t>
            </a:r>
          </a:p>
          <a:p>
            <a:pPr algn="just"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las últimas décadas ha aumentado su incidencia.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O" dirty="0">
              <a:latin typeface="Montserrat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261F49-CF9D-429C-BE94-AC171D0235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49714" y="3899970"/>
            <a:ext cx="6684145" cy="241334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CO" dirty="0"/>
              <a:t>Necesario su conocimiento en medicina general y atención primaria.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La mayoría requieren cirugía o terapias locales.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Radiación ultravioleta influencia la mayoría de estos cánceres.</a:t>
            </a:r>
          </a:p>
        </p:txBody>
      </p:sp>
    </p:spTree>
    <p:extLst>
      <p:ext uri="{BB962C8B-B14F-4D97-AF65-F5344CB8AC3E}">
        <p14:creationId xmlns:p14="http://schemas.microsoft.com/office/powerpoint/2010/main" val="55834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9352"/>
            <a:ext cx="10667999" cy="1325563"/>
          </a:xfrm>
        </p:spPr>
        <p:txBody>
          <a:bodyPr/>
          <a:lstStyle/>
          <a:p>
            <a:r>
              <a:rPr lang="es-CO" dirty="0"/>
              <a:t>CARCINOMA BASOCELULAR: histología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689" y="1626610"/>
            <a:ext cx="4058477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 “benigno”: nodular o superficial.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 agresivo: micronodular, trabecular y morfeiforme.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Basal Cell Carcinoma Histology">
            <a:extLst>
              <a:ext uri="{FF2B5EF4-FFF2-40B4-BE49-F238E27FC236}">
                <a16:creationId xmlns:a16="http://schemas.microsoft.com/office/drawing/2014/main" id="{475671CA-6E74-4792-9379-7BE77931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166" y="1439540"/>
            <a:ext cx="7110736" cy="47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4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5" y="250272"/>
            <a:ext cx="10667999" cy="1325563"/>
          </a:xfrm>
        </p:spPr>
        <p:txBody>
          <a:bodyPr/>
          <a:lstStyle/>
          <a:p>
            <a:r>
              <a:rPr lang="es-CO" dirty="0"/>
              <a:t>CARCINOMA BASOCELULAR: dermoscopia</a:t>
            </a:r>
          </a:p>
        </p:txBody>
      </p:sp>
      <p:pic>
        <p:nvPicPr>
          <p:cNvPr id="13314" name="Picture 2" descr="Dermatoscopy of basal cell carcinoma: Morphologic variability of global and  local features and accuracy of diagnosis - Journal of the American Academy  of Dermatology">
            <a:extLst>
              <a:ext uri="{FF2B5EF4-FFF2-40B4-BE49-F238E27FC236}">
                <a16:creationId xmlns:a16="http://schemas.microsoft.com/office/drawing/2014/main" id="{FAE73D56-3BAA-492D-88E5-DF62D293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844" y="1528762"/>
            <a:ext cx="694229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5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4" y="182880"/>
            <a:ext cx="10667999" cy="1325563"/>
          </a:xfrm>
        </p:spPr>
        <p:txBody>
          <a:bodyPr/>
          <a:lstStyle/>
          <a:p>
            <a:r>
              <a:rPr lang="es-CO" dirty="0"/>
              <a:t>CARCINOMA BASOCELULAR: tratamiento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2" y="1429068"/>
            <a:ext cx="11018518" cy="209039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ependiendo del lugar, agresividad y disponibilidad de recursos.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divide en: quirúrgico (escisión, curetaje o electro desecación), quimioterapia </a:t>
            </a:r>
            <a:r>
              <a:rPr lang="es-CO" sz="1800" dirty="0" err="1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intralesional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o radioterapia.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CBC primario: cirugía convencional o MOHS.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CBC recurrente: MOHS o cirugía convencional y por último radioterapia.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Recurrencia en general en 5 años es del 1% en el primerio y 4% en el recurrente.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F787E6-2120-4CC1-815D-4C2745E7AD7E}"/>
              </a:ext>
            </a:extLst>
          </p:cNvPr>
          <p:cNvSpPr txBox="1">
            <a:spLocks/>
          </p:cNvSpPr>
          <p:nvPr/>
        </p:nvSpPr>
        <p:spPr>
          <a:xfrm>
            <a:off x="4971883" y="4196299"/>
            <a:ext cx="6928569" cy="2836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riesgo de tener otro BCC es de 25 a 50% a los 5 años.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tasas de curación son de un 99%.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26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40" y="319601"/>
            <a:ext cx="10667999" cy="1325563"/>
          </a:xfrm>
        </p:spPr>
        <p:txBody>
          <a:bodyPr/>
          <a:lstStyle/>
          <a:p>
            <a:r>
              <a:rPr lang="es-CO" dirty="0"/>
              <a:t>CARCINOMA BASOCELULAR: tratamiento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4B1C76-CDDE-45B6-922F-05CF23CC95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182" y="982383"/>
            <a:ext cx="6343875" cy="58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8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1" y="166342"/>
            <a:ext cx="10667999" cy="1325563"/>
          </a:xfrm>
        </p:spPr>
        <p:txBody>
          <a:bodyPr/>
          <a:lstStyle/>
          <a:p>
            <a:r>
              <a:rPr lang="es-CO" dirty="0"/>
              <a:t>CARCINOMA BASOCELULAR: tratamiento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" y="1491905"/>
            <a:ext cx="10820399" cy="29423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Riesgo de metástasis es de 0.0028% a 0.55%.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Más frecuentes: huesos, ganglios linfáticos y pulmones.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Quimioterapia a base de platino como cisplatino/carboplatino y paclitaxlel.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nhibidores de Sonic Hedgehog (vismodegib, sonidegib; estos se unen y antagonizan a la proteína SMO).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8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" y="0"/>
            <a:ext cx="10667999" cy="1325563"/>
          </a:xfrm>
        </p:spPr>
        <p:txBody>
          <a:bodyPr/>
          <a:lstStyle/>
          <a:p>
            <a:r>
              <a:rPr lang="es-CO" dirty="0"/>
              <a:t>CARCINOMA ESCAMOCELULAR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51" y="1131491"/>
            <a:ext cx="5189218" cy="28355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Segundo en frecuencia, casi los mismos factores de riesgo de los otros.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Lesiones premalignas.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Alto riesgo de metástasis.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afectar mucosas.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5B9D46D0-0750-4B04-93CB-B2FB28A04C0A}"/>
              </a:ext>
            </a:extLst>
          </p:cNvPr>
          <p:cNvSpPr txBox="1">
            <a:spLocks/>
          </p:cNvSpPr>
          <p:nvPr/>
        </p:nvSpPr>
        <p:spPr>
          <a:xfrm>
            <a:off x="4667333" y="1972630"/>
            <a:ext cx="7233119" cy="4595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 de dermatosis crónicas de diversa etiología: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quen escleroso, plano, úlceras de miembros inferiores, lupus discoide.</a:t>
            </a:r>
            <a:endParaRPr lang="es-CO" sz="16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Cicatrices antiguas: quemaduras, úlceras, HS, osteomielitis,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idrocarburos, bencenos, alquitrán.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Tabaquismo.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Inmunosupresión.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Síndromes hereditarios: </a:t>
            </a:r>
            <a:r>
              <a:rPr lang="es-CO" sz="1800" dirty="0" err="1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xeroderma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 err="1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pigmentoso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1800" dirty="0" err="1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disqueratosis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congénita, albinismo.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nfección por virus del papiloma humano.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6F437B0-A61A-4C83-9873-3DDEECA2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2103437"/>
            <a:ext cx="10515600" cy="1325563"/>
          </a:xfrm>
        </p:spPr>
        <p:txBody>
          <a:bodyPr/>
          <a:lstStyle/>
          <a:p>
            <a:r>
              <a:rPr lang="es-CO" dirty="0"/>
              <a:t>LESIONES PREMALIGNAS</a:t>
            </a:r>
          </a:p>
        </p:txBody>
      </p:sp>
    </p:spTree>
    <p:extLst>
      <p:ext uri="{BB962C8B-B14F-4D97-AF65-F5344CB8AC3E}">
        <p14:creationId xmlns:p14="http://schemas.microsoft.com/office/powerpoint/2010/main" val="1013123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3" y="-18950"/>
            <a:ext cx="10667999" cy="1325563"/>
          </a:xfrm>
        </p:spPr>
        <p:txBody>
          <a:bodyPr/>
          <a:lstStyle/>
          <a:p>
            <a:r>
              <a:rPr lang="es-CO" dirty="0"/>
              <a:t>KERATOACANTOMA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22" y="1009254"/>
            <a:ext cx="8247952" cy="283559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Presunto origen del folículo piloso: naturaleza benigna: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4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Muy bajo riesgo de transformación maligna.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roliferativo, madurez, involutivo (en 3 a 6 meses deja una cicatriz atrófica).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ápula, luego es un nódulo umbilicado con centro crateriforme.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apón de queratina uniforme central.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Bordes bien definidos con una base eritematosa.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Keratoacanthoma">
            <a:extLst>
              <a:ext uri="{FF2B5EF4-FFF2-40B4-BE49-F238E27FC236}">
                <a16:creationId xmlns:a16="http://schemas.microsoft.com/office/drawing/2014/main" id="{C4039A62-0AE1-446D-B516-10B6E871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587" y="3429000"/>
            <a:ext cx="4706277" cy="30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eratoacanthoma">
            <a:extLst>
              <a:ext uri="{FF2B5EF4-FFF2-40B4-BE49-F238E27FC236}">
                <a16:creationId xmlns:a16="http://schemas.microsoft.com/office/drawing/2014/main" id="{5C5C4E52-38EC-4022-85C4-6DBBCB1C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698" y="759621"/>
            <a:ext cx="3248166" cy="21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33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40" y="0"/>
            <a:ext cx="10667999" cy="1325563"/>
          </a:xfrm>
        </p:spPr>
        <p:txBody>
          <a:bodyPr/>
          <a:lstStyle/>
          <a:p>
            <a:r>
              <a:rPr lang="es-CO" dirty="0"/>
              <a:t>QUERATOSIS ACTÍNICAS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61" y="1131491"/>
            <a:ext cx="9074426" cy="283559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Proliferación clonal de queratinocitos atípicos.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ha asociado con los factores de riesgo clásicos, pero también al VPH.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Lesiones solitarias o múltiples.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Máculas, pápulas o placas eritematosas, descamativas, con superficie áspera.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Queilitis actínica: quielosis solar, usualmente en el labio inferior.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Riesgo de transformación maligna: 0.03 y 20%.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Actinic Keratosis Face">
            <a:extLst>
              <a:ext uri="{FF2B5EF4-FFF2-40B4-BE49-F238E27FC236}">
                <a16:creationId xmlns:a16="http://schemas.microsoft.com/office/drawing/2014/main" id="{034C2E00-EC5C-4E47-8D51-A45A36DB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961" y="2316149"/>
            <a:ext cx="2721674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4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1" y="0"/>
            <a:ext cx="10667999" cy="1325563"/>
          </a:xfrm>
        </p:spPr>
        <p:txBody>
          <a:bodyPr/>
          <a:lstStyle/>
          <a:p>
            <a:r>
              <a:rPr lang="es-CO" dirty="0"/>
              <a:t>QUERATOSIS ACTÍNICAS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408410"/>
            <a:ext cx="11201399" cy="30849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iel perilesional tiene signos de daño actínico.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Algunos pacientes refieren prurito, pero la mayoría son asintomáticos.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Variante hipertrófica: escama adherente sobre una base eritematosa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D1C970-F029-4843-A724-1501AD1ADE6B}"/>
              </a:ext>
            </a:extLst>
          </p:cNvPr>
          <p:cNvSpPr/>
          <p:nvPr/>
        </p:nvSpPr>
        <p:spPr>
          <a:xfrm>
            <a:off x="4852739" y="3361957"/>
            <a:ext cx="6769417" cy="390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Variante atrófica: sin escamas, suaves y máculas eritematosas.</a:t>
            </a: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Variante pigmentada: máculas o placas hiperpigmentadas.</a:t>
            </a: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Cuernos cutáneos: proyección en forma de espícula como un cono o cuerno; pueden aparecer en QA y QS o verrugas. </a:t>
            </a: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152B4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152B4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152B4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3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5125"/>
            <a:ext cx="10667999" cy="1325563"/>
          </a:xfrm>
        </p:spPr>
        <p:txBody>
          <a:bodyPr/>
          <a:lstStyle/>
          <a:p>
            <a:r>
              <a:rPr lang="es-CO" dirty="0"/>
              <a:t>GENERALIDADES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ACCF8F-EA55-49DD-BF0F-B448F888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580" y="2630487"/>
            <a:ext cx="7551420" cy="27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43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7" y="154742"/>
            <a:ext cx="10667999" cy="1325563"/>
          </a:xfrm>
        </p:spPr>
        <p:txBody>
          <a:bodyPr/>
          <a:lstStyle/>
          <a:p>
            <a:r>
              <a:rPr lang="es-CO" dirty="0"/>
              <a:t>QUERATOSIS ACTÍNICAS</a:t>
            </a:r>
          </a:p>
        </p:txBody>
      </p:sp>
      <p:pic>
        <p:nvPicPr>
          <p:cNvPr id="20484" name="Picture 4" descr="Actinic Keratosis Face">
            <a:extLst>
              <a:ext uri="{FF2B5EF4-FFF2-40B4-BE49-F238E27FC236}">
                <a16:creationId xmlns:a16="http://schemas.microsoft.com/office/drawing/2014/main" id="{E28F2C02-8FDC-4C6C-BAA8-BA7FDA91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761" y="1424782"/>
            <a:ext cx="370332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D70ED197-304C-48AE-BE93-D79212F0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283" y="998276"/>
            <a:ext cx="3703320" cy="24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Dermapixel: A mi mujer le ha salido un cuerno">
            <a:extLst>
              <a:ext uri="{FF2B5EF4-FFF2-40B4-BE49-F238E27FC236}">
                <a16:creationId xmlns:a16="http://schemas.microsoft.com/office/drawing/2014/main" id="{46FA4A6F-94EE-4F33-B6BD-4CDF3A7D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240" y="3685738"/>
            <a:ext cx="4023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9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1" y="138844"/>
            <a:ext cx="10667999" cy="1325563"/>
          </a:xfrm>
        </p:spPr>
        <p:txBody>
          <a:bodyPr/>
          <a:lstStyle/>
          <a:p>
            <a:r>
              <a:rPr lang="es-CO" dirty="0"/>
              <a:t>QUERATOSIS ACTÍNICAS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6" y="1247337"/>
            <a:ext cx="11201399" cy="2835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60% de los CEC surgen de estas lesiones.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se pueden diferenciar las lesiones que se curarán de forma espontánea y las que harán regresión.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son muchas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tratar el campo de cancerización.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Lesiones aisladas: terapia destructiva local.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41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6" y="205105"/>
            <a:ext cx="10667999" cy="1325563"/>
          </a:xfrm>
        </p:spPr>
        <p:txBody>
          <a:bodyPr/>
          <a:lstStyle/>
          <a:p>
            <a:r>
              <a:rPr lang="es-CO" dirty="0"/>
              <a:t>PAPULOSIS BOWENOIDE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1257657"/>
            <a:ext cx="7020339" cy="2835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Serotipos del VPH 16, 18 y 36.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Múltiples pápulas pardas, rojizas o violáceas de 2 a 3 mm.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los genitales externos.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emisión espontánea, o evolucionan a una enfermedad de Bowen o CEC invasivo.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BF9FA4E8-2349-4456-B533-020BBC62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166" y="1430569"/>
            <a:ext cx="3661052" cy="23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0EF56B58-6625-4012-90F9-5D5FB677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233" y="4075113"/>
            <a:ext cx="3607583" cy="25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58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667999" cy="1325563"/>
          </a:xfrm>
        </p:spPr>
        <p:txBody>
          <a:bodyPr/>
          <a:lstStyle/>
          <a:p>
            <a:r>
              <a:rPr lang="es-CO" dirty="0"/>
              <a:t>ERITROPLASIA DE QUEYRAT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8" y="1043434"/>
            <a:ext cx="7148980" cy="28355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Mucosas genitales.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Asintomático.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Placa brillante eritematosa de bordes bien definidos.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Asociado a VPH 16, 39 y 51.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15 a 30% evoluciona a invasión.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Metástasis en el 20%.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5784C0-5493-4E4B-AA7F-1C4E354F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188" y="1322545"/>
            <a:ext cx="3689502" cy="26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154BCFAD-D201-4366-8D95-E9E5E7B1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781" y="4027326"/>
            <a:ext cx="4044315" cy="26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61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6" y="0"/>
            <a:ext cx="10667999" cy="1325563"/>
          </a:xfrm>
        </p:spPr>
        <p:txBody>
          <a:bodyPr/>
          <a:lstStyle/>
          <a:p>
            <a:r>
              <a:rPr lang="es-CO" dirty="0"/>
              <a:t>LEUCOPLASIA ORAL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65" y="1128833"/>
            <a:ext cx="11061339" cy="283559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Placa blanca superficial, a veces queratósica, con pliegues.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Hombres con antecedente de tabaquismo, VEB en VIH (leucoplasia oral vellosa), o liquen plano.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la mucosa oral.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ser eritematosa.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Prurito ocasional.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46017637-06EC-4EAD-A6FF-9A20008E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805" y="2546629"/>
            <a:ext cx="2585085" cy="38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0160370C-B45B-459B-B733-83F1B0EB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498" y="2546629"/>
            <a:ext cx="2585085" cy="38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43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5105"/>
            <a:ext cx="10667999" cy="1325563"/>
          </a:xfrm>
        </p:spPr>
        <p:txBody>
          <a:bodyPr/>
          <a:lstStyle/>
          <a:p>
            <a:r>
              <a:rPr lang="es-CO" dirty="0"/>
              <a:t>ERITROPLASIA ORAL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83" y="1497579"/>
            <a:ext cx="10898256" cy="2835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Pápula o placa en la mucosa de color rojo, aterciopelada.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Asintomática e indolora.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69,91% en biopsia son displásicos o con un carcinoma escamocelular in situ.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E412CC-3E9C-471A-B7BE-A0B6C285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485" y="3429000"/>
            <a:ext cx="3000285" cy="30116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DBC367-1E32-4110-BF2C-BF6692D1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79" y="3429000"/>
            <a:ext cx="3040506" cy="29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7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7" y="90010"/>
            <a:ext cx="10667999" cy="1325563"/>
          </a:xfrm>
        </p:spPr>
        <p:txBody>
          <a:bodyPr/>
          <a:lstStyle/>
          <a:p>
            <a:r>
              <a:rPr lang="es-CO" dirty="0"/>
              <a:t>EPIDERMOPLASIA VERRUCIFORME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44" y="1263747"/>
            <a:ext cx="6377939" cy="3084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Mutación de los genes EVER 1 y 2 ligado al X.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nfección por VPH 5 y 8.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ápulas y máculas descamativas, de color pardo claro, rosadas o hipopigmentadas.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 el tronco, también en manos o pies.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69353A5-4E89-45D2-90F2-5677CD48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965" y="1263747"/>
            <a:ext cx="4119008" cy="25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Epidermodysplasia Verruciformis">
            <a:extLst>
              <a:ext uri="{FF2B5EF4-FFF2-40B4-BE49-F238E27FC236}">
                <a16:creationId xmlns:a16="http://schemas.microsoft.com/office/drawing/2014/main" id="{9E14F1ED-56EE-4A91-944F-48D1D2F7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400" y="4022275"/>
            <a:ext cx="4118573" cy="27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20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8" y="32827"/>
            <a:ext cx="10667999" cy="1325563"/>
          </a:xfrm>
        </p:spPr>
        <p:txBody>
          <a:bodyPr/>
          <a:lstStyle/>
          <a:p>
            <a:r>
              <a:rPr lang="es-CO" dirty="0"/>
              <a:t>QUERATOSIS POR ARSENICALES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F9352961-5E23-4DAF-8B60-48295031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91" y="1358390"/>
            <a:ext cx="6377939" cy="2835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rabajadores de industrias de minería, fundición, agricultura o fabricación de vidrios.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Ingestión de arsenicales.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ápulas amarillentas puntiformes en las palmas.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Plantas, tronco o en otras zonas.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Arsenical Keratoses">
            <a:extLst>
              <a:ext uri="{FF2B5EF4-FFF2-40B4-BE49-F238E27FC236}">
                <a16:creationId xmlns:a16="http://schemas.microsoft.com/office/drawing/2014/main" id="{1DE58F97-C2CA-4D59-9502-82FD4520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1139" y="2164522"/>
            <a:ext cx="2487676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Arsenical Keratoses">
            <a:extLst>
              <a:ext uri="{FF2B5EF4-FFF2-40B4-BE49-F238E27FC236}">
                <a16:creationId xmlns:a16="http://schemas.microsoft.com/office/drawing/2014/main" id="{D5C55399-FBEC-4DD2-82FA-75988E68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714" y="2164522"/>
            <a:ext cx="2487676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5125"/>
            <a:ext cx="10667999" cy="1325563"/>
          </a:xfrm>
        </p:spPr>
        <p:txBody>
          <a:bodyPr/>
          <a:lstStyle/>
          <a:p>
            <a:r>
              <a:rPr lang="es-CO" dirty="0"/>
              <a:t>CARCINOMA ESCAMOCELULAR IN SITU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96CED-55AE-42EF-964E-BD27CD21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4" y="1825625"/>
            <a:ext cx="9664146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</a:rPr>
              <a:t>Enfermedad de Bowen.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ntraepidérmico (in situ).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Eritroplasia de Queyrat (hombres), o papulosis bowenoide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Riesgo de invasión es del 3% al 8%: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10% genital.</a:t>
            </a:r>
            <a:endParaRPr lang="es-CO" sz="1600" dirty="0">
              <a:latin typeface="Montserrat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3D3A1C-6C72-47EC-B25E-6E94D3E615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0957" y="4180335"/>
            <a:ext cx="6793477" cy="2413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(70 a 80%), en mayores de 60 años.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sualmente en los miembros inferiores (60-85%).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Histología: todo el espesor de la epidermis está constituido por queratinocitos atípicos.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élulas en empalizada sobre la membrana basal.</a:t>
            </a:r>
            <a:endParaRPr lang="es-CO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96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7905"/>
            <a:ext cx="10667999" cy="1325563"/>
          </a:xfrm>
        </p:spPr>
        <p:txBody>
          <a:bodyPr/>
          <a:lstStyle/>
          <a:p>
            <a:r>
              <a:rPr lang="es-CO" dirty="0"/>
              <a:t>CARCINOMA ESCAMOCELULAR IN SITU</a:t>
            </a:r>
          </a:p>
        </p:txBody>
      </p:sp>
      <p:pic>
        <p:nvPicPr>
          <p:cNvPr id="30722" name="Picture 2" descr="Bowen Disease">
            <a:extLst>
              <a:ext uri="{FF2B5EF4-FFF2-40B4-BE49-F238E27FC236}">
                <a16:creationId xmlns:a16="http://schemas.microsoft.com/office/drawing/2014/main" id="{C3B41D48-5F1A-4569-86BA-570D8D48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047" y="1493468"/>
            <a:ext cx="3881094" cy="25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Bowen Disease">
            <a:extLst>
              <a:ext uri="{FF2B5EF4-FFF2-40B4-BE49-F238E27FC236}">
                <a16:creationId xmlns:a16="http://schemas.microsoft.com/office/drawing/2014/main" id="{B64C49BD-110F-4015-B098-E6EECCB4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247" y="1400566"/>
            <a:ext cx="3340028" cy="53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Bowen Disease">
            <a:extLst>
              <a:ext uri="{FF2B5EF4-FFF2-40B4-BE49-F238E27FC236}">
                <a16:creationId xmlns:a16="http://schemas.microsoft.com/office/drawing/2014/main" id="{ABFDC43B-D3EB-4CEA-9A72-1C6B799C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868" y="4178258"/>
            <a:ext cx="3874273" cy="25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4" y="203648"/>
            <a:ext cx="10667999" cy="1325563"/>
          </a:xfrm>
        </p:spPr>
        <p:txBody>
          <a:bodyPr/>
          <a:lstStyle/>
          <a:p>
            <a:r>
              <a:rPr lang="es-CO" dirty="0"/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B39A-2A2B-4E69-AE0C-0414BFF5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66" y="1605914"/>
            <a:ext cx="7464286" cy="20903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90% de los rayos UVB atraviesan las nubes.</a:t>
            </a:r>
          </a:p>
          <a:p>
            <a:pPr>
              <a:lnSpc>
                <a:spcPct val="107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60% entre las 10 am y las 3 pm.</a:t>
            </a:r>
          </a:p>
          <a:p>
            <a:pPr>
              <a:lnSpc>
                <a:spcPct val="107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Aumenta 4% cada 300 mts.</a:t>
            </a:r>
          </a:p>
          <a:p>
            <a:endParaRPr lang="es-CO" dirty="0">
              <a:latin typeface="Montserrat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261F49-CF9D-429C-BE94-AC171D0235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20309" y="3429000"/>
            <a:ext cx="6626087" cy="24133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Arena blanca refleja el 15% de la RVU.</a:t>
            </a:r>
          </a:p>
          <a:p>
            <a:pPr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medio metro de profundidad es de aún 40%.</a:t>
            </a:r>
          </a:p>
          <a:p>
            <a:pPr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Sombra reduce en un 50% o más.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 cundiboyacense más afectada.</a:t>
            </a:r>
          </a:p>
          <a:p>
            <a:pPr>
              <a:lnSpc>
                <a:spcPct val="10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8953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5" y="189151"/>
            <a:ext cx="10667999" cy="1325563"/>
          </a:xfrm>
        </p:spPr>
        <p:txBody>
          <a:bodyPr/>
          <a:lstStyle/>
          <a:p>
            <a:r>
              <a:rPr lang="es-CO" dirty="0"/>
              <a:t>CARCINOMA ESCAMOCELULAR EN ÁREAS EXPUESTAS AL SOL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96CED-55AE-42EF-964E-BD27CD21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67" y="1591966"/>
            <a:ext cx="7451034" cy="23656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inicial 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pápulas o placas queratósicas, eucrómicas o eritematosas.</a:t>
            </a:r>
          </a:p>
          <a:p>
            <a:pPr>
              <a:lnSpc>
                <a:spcPct val="11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Nódulos o tumores ulcerados que se infiltran y se fijan a tejidos profundos.</a:t>
            </a:r>
          </a:p>
          <a:p>
            <a:pPr>
              <a:lnSpc>
                <a:spcPct val="11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elangiectasias o regiones ulceradas.</a:t>
            </a:r>
          </a:p>
          <a:p>
            <a:pPr>
              <a:lnSpc>
                <a:spcPct val="11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superficie es lisa pero a menudo se torna verrugosa o papilomatosa.</a:t>
            </a:r>
          </a:p>
          <a:p>
            <a:pPr>
              <a:lnSpc>
                <a:spcPct val="110000"/>
              </a:lnSpc>
            </a:pPr>
            <a:endParaRPr lang="es-CO" dirty="0"/>
          </a:p>
        </p:txBody>
      </p:sp>
      <p:pic>
        <p:nvPicPr>
          <p:cNvPr id="31746" name="Picture 2" descr="Squamous Cell Carcinoma Face">
            <a:extLst>
              <a:ext uri="{FF2B5EF4-FFF2-40B4-BE49-F238E27FC236}">
                <a16:creationId xmlns:a16="http://schemas.microsoft.com/office/drawing/2014/main" id="{729CBD84-D4DE-4CE1-A5A2-13E34421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157" y="1510387"/>
            <a:ext cx="3429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Squamous Cell Carcinoma Face">
            <a:extLst>
              <a:ext uri="{FF2B5EF4-FFF2-40B4-BE49-F238E27FC236}">
                <a16:creationId xmlns:a16="http://schemas.microsoft.com/office/drawing/2014/main" id="{7EEA91F2-B2E4-4067-BE4A-80A52E7A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338" y="3946684"/>
            <a:ext cx="2335306" cy="28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Squamous Cell Carcinoma Ear">
            <a:extLst>
              <a:ext uri="{FF2B5EF4-FFF2-40B4-BE49-F238E27FC236}">
                <a16:creationId xmlns:a16="http://schemas.microsoft.com/office/drawing/2014/main" id="{7EBBC6FF-0B3A-4C1C-ABFA-CFC5AE31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221" y="3957638"/>
            <a:ext cx="1972627" cy="27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61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40110"/>
            <a:ext cx="10667999" cy="1325563"/>
          </a:xfrm>
        </p:spPr>
        <p:txBody>
          <a:bodyPr/>
          <a:lstStyle/>
          <a:p>
            <a:r>
              <a:rPr lang="es-CO" dirty="0"/>
              <a:t>CARCINOMA ESCAMOCELULAR DE NOVO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96CED-55AE-42EF-964E-BD27CD21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19" y="1624145"/>
            <a:ext cx="11214650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Áreas cubiertas y por definición de piel sana.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ápida progresión y crecimiento.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Nódulo o tumor, con bordes 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finidos, eritematosa, descamativa y ulcerada.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ototipos claros.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Mayor riesgo de metástasis.</a:t>
            </a:r>
          </a:p>
          <a:p>
            <a:pPr>
              <a:lnSpc>
                <a:spcPct val="100000"/>
              </a:lnSpc>
            </a:pPr>
            <a:endParaRPr lang="es-CO" dirty="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8B586486-53D3-4FCB-8976-BD087B23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645" y="4018849"/>
            <a:ext cx="3487339" cy="25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3A5CB5EE-6579-481E-B102-71994557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348" y="4050954"/>
            <a:ext cx="3815715" cy="2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6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85" y="189151"/>
            <a:ext cx="10667999" cy="1325563"/>
          </a:xfrm>
        </p:spPr>
        <p:txBody>
          <a:bodyPr/>
          <a:lstStyle/>
          <a:p>
            <a:r>
              <a:rPr lang="es-CO" dirty="0"/>
              <a:t>CARCINOMA ESCAMOCELULAR DE MUCOSAS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96CED-55AE-42EF-964E-BD27CD21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17" y="1598666"/>
            <a:ext cx="5572432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el labio inferior.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laca queratósica persistente con un área indurada.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ostra o una úlcera que evoluciona a nódulo.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aladar y lengua.</a:t>
            </a:r>
            <a:endParaRPr lang="es-CO" dirty="0">
              <a:latin typeface="Montserrat" panose="00000500000000000000" pitchFamily="50" charset="0"/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913533BD-DE4B-4E9D-98BC-6025DBE1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450" y="1076193"/>
            <a:ext cx="4401334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8BCF5F2A-1F03-4146-BAE6-0F6442F3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2831" y="4126565"/>
            <a:ext cx="2992755" cy="2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90883C10-C1F3-4093-ACCD-CEF7C419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791" y="4126565"/>
            <a:ext cx="3573317" cy="2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77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89151"/>
            <a:ext cx="10667999" cy="1325563"/>
          </a:xfrm>
        </p:spPr>
        <p:txBody>
          <a:bodyPr/>
          <a:lstStyle/>
          <a:p>
            <a:r>
              <a:rPr lang="es-CO" dirty="0"/>
              <a:t>CARCINOMA ESCAMOCELULAR VERRUCOSO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96CED-55AE-42EF-964E-BD27CD21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7" y="1558910"/>
            <a:ext cx="11082129" cy="2090392"/>
          </a:xfrm>
        </p:spPr>
        <p:txBody>
          <a:bodyPr>
            <a:noAutofit/>
          </a:bodyPr>
          <a:lstStyle/>
          <a:p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Varios tipos:</a:t>
            </a:r>
          </a:p>
          <a:p>
            <a:pPr lvl="1"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Papilomatosis florida oral, tumor de Buscke – Lowenstein</a:t>
            </a: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tumor de Ackerman, e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pitelioma cuniculatum, periungular.</a:t>
            </a:r>
            <a:endParaRPr lang="es-CO" sz="16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Boca y mucosas, piel acral, región perianal, vulva y glande.</a:t>
            </a:r>
          </a:p>
          <a:p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Asociado a VPH.</a:t>
            </a:r>
          </a:p>
          <a:p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lento.</a:t>
            </a:r>
          </a:p>
          <a:p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Agresivo localmente, pero con poca capacidad metastásico.</a:t>
            </a:r>
          </a:p>
        </p:txBody>
      </p:sp>
    </p:spTree>
    <p:extLst>
      <p:ext uri="{BB962C8B-B14F-4D97-AF65-F5344CB8AC3E}">
        <p14:creationId xmlns:p14="http://schemas.microsoft.com/office/powerpoint/2010/main" val="2507660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7"/>
            <a:ext cx="10667999" cy="1325563"/>
          </a:xfrm>
        </p:spPr>
        <p:txBody>
          <a:bodyPr/>
          <a:lstStyle/>
          <a:p>
            <a:r>
              <a:rPr lang="es-CO" dirty="0"/>
              <a:t>CARCINOMA ESCAMOCELULAR VERRUCOSO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937089-6B31-41E0-B856-06B0AF3E6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37" y="1786659"/>
            <a:ext cx="3574989" cy="43486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7D1A43-51CD-457D-AF11-8888B76B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526" y="1786659"/>
            <a:ext cx="3703201" cy="434866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8CBEC89-1994-4113-824A-74045F015A07}"/>
              </a:ext>
            </a:extLst>
          </p:cNvPr>
          <p:cNvSpPr/>
          <p:nvPr/>
        </p:nvSpPr>
        <p:spPr>
          <a:xfrm>
            <a:off x="5719029" y="6262040"/>
            <a:ext cx="5270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rgbClr val="152B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PAPILOMATOSIS ORAL FLORIDA</a:t>
            </a:r>
          </a:p>
        </p:txBody>
      </p:sp>
    </p:spTree>
    <p:extLst>
      <p:ext uri="{BB962C8B-B14F-4D97-AF65-F5344CB8AC3E}">
        <p14:creationId xmlns:p14="http://schemas.microsoft.com/office/powerpoint/2010/main" val="2675049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5125"/>
            <a:ext cx="10667999" cy="1325563"/>
          </a:xfrm>
        </p:spPr>
        <p:txBody>
          <a:bodyPr/>
          <a:lstStyle/>
          <a:p>
            <a:r>
              <a:rPr lang="es-CO" dirty="0"/>
              <a:t>CARCINOMA ESCAMOCELULAR VERRUCOSO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8CBEC89-1994-4113-824A-74045F015A07}"/>
              </a:ext>
            </a:extLst>
          </p:cNvPr>
          <p:cNvSpPr/>
          <p:nvPr/>
        </p:nvSpPr>
        <p:spPr>
          <a:xfrm>
            <a:off x="6171220" y="5840132"/>
            <a:ext cx="38539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152B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TUMOR DE ACKERMAN</a:t>
            </a:r>
            <a:endParaRPr lang="es-ES" sz="2400" b="0" cap="none" spc="0" dirty="0">
              <a:ln w="0"/>
              <a:solidFill>
                <a:srgbClr val="152B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446462-3BBB-4D73-8DC8-6C7F83EB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29" y="2210375"/>
            <a:ext cx="3330961" cy="32290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1D255B-DC35-4535-9262-5405DA2B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540" y="2266285"/>
            <a:ext cx="3853940" cy="32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7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1095"/>
            <a:ext cx="10667999" cy="1325563"/>
          </a:xfrm>
        </p:spPr>
        <p:txBody>
          <a:bodyPr/>
          <a:lstStyle/>
          <a:p>
            <a:r>
              <a:rPr lang="es-CO" dirty="0"/>
              <a:t>CARCINOMA ESCAMOCELULAR VERRUCOSO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8CBEC89-1994-4113-824A-74045F015A07}"/>
              </a:ext>
            </a:extLst>
          </p:cNvPr>
          <p:cNvSpPr/>
          <p:nvPr/>
        </p:nvSpPr>
        <p:spPr>
          <a:xfrm>
            <a:off x="5404011" y="5815970"/>
            <a:ext cx="62167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152B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TUMOR DE BUSCHCKE LOEWENSTEIN</a:t>
            </a:r>
            <a:endParaRPr lang="es-ES" sz="2400" b="0" cap="none" spc="0" dirty="0">
              <a:ln w="0"/>
              <a:solidFill>
                <a:srgbClr val="152B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801386-7CC7-4967-B499-F8CD38EF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660" y="2485973"/>
            <a:ext cx="3422022" cy="29223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CFAE9D-66E2-4381-893C-C566434F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79" y="2485973"/>
            <a:ext cx="3797015" cy="29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66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5125"/>
            <a:ext cx="10667999" cy="1325563"/>
          </a:xfrm>
        </p:spPr>
        <p:txBody>
          <a:bodyPr/>
          <a:lstStyle/>
          <a:p>
            <a:r>
              <a:rPr lang="es-CO" dirty="0"/>
              <a:t>CARCINOMA ESCAMOCELULAR VERRUCOSO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8CBEC89-1994-4113-824A-74045F015A07}"/>
              </a:ext>
            </a:extLst>
          </p:cNvPr>
          <p:cNvSpPr/>
          <p:nvPr/>
        </p:nvSpPr>
        <p:spPr>
          <a:xfrm>
            <a:off x="5902956" y="5844525"/>
            <a:ext cx="46009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152B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EPITELIOMA CUNICULATUM</a:t>
            </a:r>
            <a:endParaRPr lang="es-ES" sz="2400" b="0" cap="none" spc="0" dirty="0">
              <a:ln w="0"/>
              <a:solidFill>
                <a:srgbClr val="152B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F8418A-F11E-4555-89C9-438DE3C3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53" y="2666730"/>
            <a:ext cx="3429573" cy="28461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99568D-7DD0-4174-81F2-ED7CEAF9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26" y="2666730"/>
            <a:ext cx="3798601" cy="28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4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55" y="189151"/>
            <a:ext cx="10667999" cy="1325563"/>
          </a:xfrm>
        </p:spPr>
        <p:txBody>
          <a:bodyPr/>
          <a:lstStyle/>
          <a:p>
            <a:r>
              <a:rPr lang="es-CO" dirty="0"/>
              <a:t>CARCINOMA ESCAMOCELULAR SOBRE LESIONES CRÓNICAS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85" y="1553474"/>
            <a:ext cx="5145156" cy="22946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ubtipo mas agresivo.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iel dañada de forma crónica.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Mayor porcentaje de invasión, recurrencia y potencial metastásico.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Sobre cicatrices: úlceras de Majorlin: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Nódulo indurado en la cicatriz.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E8DC7A-E376-48D8-9995-FAADAC35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836" y="1748290"/>
            <a:ext cx="2123803" cy="45338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4A6EE1-F995-459D-BFE4-B6F9ACDD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54" y="2386343"/>
            <a:ext cx="3703484" cy="32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6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6" y="239596"/>
            <a:ext cx="10667999" cy="1325563"/>
          </a:xfrm>
        </p:spPr>
        <p:txBody>
          <a:bodyPr/>
          <a:lstStyle/>
          <a:p>
            <a:r>
              <a:rPr lang="es-CO" dirty="0"/>
              <a:t>CARCINOMA ESCAMOCELULAR: biopsia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11" y="1599751"/>
            <a:ext cx="7729329" cy="2316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ubtipos histológicos: acantolítico, fusiforme, verrugoso, desmodisplásico.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Grado de diferenciación (G1 a G4).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en la invasión dérmica: índice de Clark.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Profundidad del tumor en mm Breslow.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o ausencia de invasión perineural, vascular o linfática.</a:t>
            </a: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73EBBE-2891-42BE-9368-7BA9CAE1B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22" y="1599751"/>
            <a:ext cx="3313772" cy="21505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14D5B4-8C0E-4A64-AB42-975F4A63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544" y="3916016"/>
            <a:ext cx="3283920" cy="21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0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89151"/>
            <a:ext cx="10667999" cy="1325563"/>
          </a:xfrm>
        </p:spPr>
        <p:txBody>
          <a:bodyPr/>
          <a:lstStyle/>
          <a:p>
            <a:r>
              <a:rPr lang="es-CO" dirty="0"/>
              <a:t>CARCINOMA BASOCELULAR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DE4CB1-675B-4F3D-BFEC-B0F4C3FF4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4" y="1514714"/>
            <a:ext cx="10667997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 las células pluripotenciales de la capa basal.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cs typeface="Times New Roman" panose="02020603050405020304" pitchFamily="18" charset="0"/>
              </a:rPr>
              <a:t>Cáncer mas frecuente de todos los humanos (25%).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75% de los cánceres no melanomas de piel.</a:t>
            </a:r>
            <a:endParaRPr lang="es-CO" sz="1800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Colombia pasó de 23 a 41 casos por 100.000 habitantes entre los años 2003 y 2007.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2020: 102 casos nuevos 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por 100.000 habitantes.</a:t>
            </a:r>
            <a:endParaRPr lang="es-CO" sz="1800" dirty="0">
              <a:latin typeface="Montserrat" panose="00000500000000000000" pitchFamily="50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00D162C-6449-46F1-976B-292BC571F8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20476" y="3958540"/>
            <a:ext cx="6917635" cy="24133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Bajo potencial metastásico.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lento, pero puede generar una destrucción. 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se presenta en mucosas.</a:t>
            </a: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3802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57055"/>
            <a:ext cx="10667999" cy="1325563"/>
          </a:xfrm>
        </p:spPr>
        <p:txBody>
          <a:bodyPr/>
          <a:lstStyle/>
          <a:p>
            <a:r>
              <a:rPr lang="es-CO" dirty="0"/>
              <a:t>CARCINOMA ESCAMOCELULA: estudio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35219"/>
            <a:ext cx="10667997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Sospecha de extensión a estructuras profundas (RMN).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Lesiones de alto riesgo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(TAC contrastada).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Ganglios linfáticos (ecografía).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8FDE07-82D2-4084-9391-B7F01900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54" y="1382821"/>
            <a:ext cx="4053840" cy="51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1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8" y="179595"/>
            <a:ext cx="10667999" cy="1325563"/>
          </a:xfrm>
        </p:spPr>
        <p:txBody>
          <a:bodyPr/>
          <a:lstStyle/>
          <a:p>
            <a:r>
              <a:rPr lang="es-CO" dirty="0"/>
              <a:t>CARCINOMA ESCAMOCELULAR: tratamiento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89" y="1633644"/>
            <a:ext cx="10667997" cy="2302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 TNM.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Factores de riesgo: localización anatómica, grosor tumoral mayor a 2 mm,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lasificación de Clark IV o mayor, invasión perineural, tumor pobremente indiferenciado.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Cirugía: tratamiento de elección en la mayoría de los casos: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árgenes laterales y profundos recomendados.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Radioterapia y quimioterapia.</a:t>
            </a:r>
          </a:p>
          <a:p>
            <a:pPr>
              <a:lnSpc>
                <a:spcPct val="100000"/>
              </a:lnSpc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60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22208"/>
            <a:ext cx="10667999" cy="1325563"/>
          </a:xfrm>
        </p:spPr>
        <p:txBody>
          <a:bodyPr/>
          <a:lstStyle/>
          <a:p>
            <a:r>
              <a:rPr lang="es-CO" dirty="0"/>
              <a:t>MELANOMA</a:t>
            </a:r>
          </a:p>
        </p:txBody>
      </p:sp>
    </p:spTree>
    <p:extLst>
      <p:ext uri="{BB962C8B-B14F-4D97-AF65-F5344CB8AC3E}">
        <p14:creationId xmlns:p14="http://schemas.microsoft.com/office/powerpoint/2010/main" val="1888029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1" y="7317"/>
            <a:ext cx="10667999" cy="1325563"/>
          </a:xfrm>
        </p:spPr>
        <p:txBody>
          <a:bodyPr/>
          <a:lstStyle/>
          <a:p>
            <a:r>
              <a:rPr lang="es-CO" dirty="0"/>
              <a:t>MELANOMA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29" y="1124123"/>
            <a:ext cx="5949894" cy="2090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Tumor maligno originado de los melanocitos: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También en meninges, coriodes, úvea y mucosas. 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4% de los tumores de piel (</a:t>
            </a:r>
            <a:r>
              <a:rPr lang="es-CO" sz="1800" b="1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80% de mortalidad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las últimas décadas ha aumentado su incidencia.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Colombia: 57,4% en mujeres y 42,6% en hombres.</a:t>
            </a:r>
          </a:p>
          <a:p>
            <a:pPr>
              <a:lnSpc>
                <a:spcPct val="100000"/>
              </a:lnSpc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990605" y="1130938"/>
            <a:ext cx="5201395" cy="2090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Melanoma lentiginoso acral (45,7%).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entigo maligno (24%).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superficial (14,19%).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odular en 3,67%.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al sol intermitente e intensa en la infancia.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5ACD77-E8CC-4BB7-AC9E-98761C24D0FA}"/>
              </a:ext>
            </a:extLst>
          </p:cNvPr>
          <p:cNvSpPr txBox="1">
            <a:spLocks/>
          </p:cNvSpPr>
          <p:nvPr/>
        </p:nvSpPr>
        <p:spPr>
          <a:xfrm>
            <a:off x="5211338" y="3773010"/>
            <a:ext cx="7179445" cy="244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BRAF, NRAS, NF1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proliferación celular: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50% son BRAF pero en la literatura internacional.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 al 15% son NRAS.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PTEN y KIT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crecimiento y metabolismo.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P53.</a:t>
            </a: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81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52611"/>
            <a:ext cx="10667999" cy="1325563"/>
          </a:xfrm>
        </p:spPr>
        <p:txBody>
          <a:bodyPr/>
          <a:lstStyle/>
          <a:p>
            <a:r>
              <a:rPr lang="es-CO" dirty="0"/>
              <a:t>MELANOMA: CLÍNICA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2" y="1179444"/>
            <a:ext cx="6205108" cy="259356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Acral lentiginoso:</a:t>
            </a:r>
          </a:p>
          <a:p>
            <a:pPr lvl="1" algn="just">
              <a:lnSpc>
                <a:spcPct val="120000"/>
              </a:lnSpc>
            </a:pPr>
            <a:r>
              <a:rPr lang="es-CO" sz="1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O" sz="19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esiones pigmentadas con extensión radial importante.</a:t>
            </a:r>
            <a:endParaRPr lang="es-CO" sz="1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</a:pPr>
            <a:r>
              <a:rPr lang="es-CO" sz="1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sz="19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 diagnostican de forma tardía.</a:t>
            </a:r>
          </a:p>
          <a:p>
            <a:pPr lvl="1" algn="just">
              <a:lnSpc>
                <a:spcPct val="120000"/>
              </a:lnSpc>
            </a:pPr>
            <a:r>
              <a:rPr lang="es-CO" sz="1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9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almas, plantas, unidad ungueal:</a:t>
            </a:r>
            <a:endParaRPr lang="es-CO" sz="1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17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 dorso de las manos y pies no son comprometidos.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17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la matriz o en el lecho ungular.</a:t>
            </a:r>
            <a:endParaRPr lang="es-CO" sz="17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s-CO" sz="18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s-CO" sz="18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789085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5ACD77-E8CC-4BB7-AC9E-98761C24D0FA}"/>
              </a:ext>
            </a:extLst>
          </p:cNvPr>
          <p:cNvSpPr txBox="1">
            <a:spLocks/>
          </p:cNvSpPr>
          <p:nvPr/>
        </p:nvSpPr>
        <p:spPr>
          <a:xfrm>
            <a:off x="6568440" y="4050953"/>
            <a:ext cx="5280659" cy="244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AFD52061-A48F-43BA-8F89-2469CA9E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484" y="4119350"/>
            <a:ext cx="3541395" cy="25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868FD10A-6BF5-499E-B3E4-4D3E5EB1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654" y="4119350"/>
            <a:ext cx="3809002" cy="24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Malignant Melanoma">
            <a:extLst>
              <a:ext uri="{FF2B5EF4-FFF2-40B4-BE49-F238E27FC236}">
                <a16:creationId xmlns:a16="http://schemas.microsoft.com/office/drawing/2014/main" id="{9244CA84-12EF-4DC7-A5F0-CE7BAC62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457" y="839522"/>
            <a:ext cx="4484313" cy="29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61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5" y="192030"/>
            <a:ext cx="10667999" cy="1325563"/>
          </a:xfrm>
        </p:spPr>
        <p:txBody>
          <a:bodyPr/>
          <a:lstStyle/>
          <a:p>
            <a:r>
              <a:rPr lang="es-CO" dirty="0"/>
              <a:t>MELANOMA: clínica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23" y="1510366"/>
            <a:ext cx="6890798" cy="20903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Léntigo maligno:</a:t>
            </a:r>
          </a:p>
          <a:p>
            <a:pPr lvl="1"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Mejor pronóstico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crecen lento y de forma radial.</a:t>
            </a:r>
          </a:p>
          <a:p>
            <a:pPr lvl="1">
              <a:lnSpc>
                <a:spcPct val="10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“Mancha” hiperpigmentada, de bordes irregulares, </a:t>
            </a: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apiformes.</a:t>
            </a:r>
          </a:p>
          <a:p>
            <a:pPr lvl="1"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arios colores y tonos.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Áreas fotoexpuestas.</a:t>
            </a: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789085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5ACD77-E8CC-4BB7-AC9E-98761C24D0FA}"/>
              </a:ext>
            </a:extLst>
          </p:cNvPr>
          <p:cNvSpPr txBox="1">
            <a:spLocks/>
          </p:cNvSpPr>
          <p:nvPr/>
        </p:nvSpPr>
        <p:spPr>
          <a:xfrm>
            <a:off x="6568440" y="4050953"/>
            <a:ext cx="5280659" cy="244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372FB401-B064-4BB7-A45D-8ED624A1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347" y="3370578"/>
            <a:ext cx="2049361" cy="31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2C3056FC-D88F-4DE1-B3B9-1C84A40B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7000" y="3370579"/>
            <a:ext cx="2066391" cy="31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C2AED0E3-4616-4ADF-A110-6EC851E1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013" y="665506"/>
            <a:ext cx="3971389" cy="26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32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1" y="160657"/>
            <a:ext cx="10667999" cy="1325563"/>
          </a:xfrm>
        </p:spPr>
        <p:txBody>
          <a:bodyPr/>
          <a:lstStyle/>
          <a:p>
            <a:r>
              <a:rPr lang="es-CO" dirty="0"/>
              <a:t>MELANOMA: clínica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70" y="1469592"/>
            <a:ext cx="11186158" cy="2713239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s-CO" b="1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superficial: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Menos frecuente en Colombia.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Mácula en mosaico de colores.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Lesión asimétrica, de bordes irregulares con varios colores.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rece en promedio unos 4 a 5 años y luego se infiltra.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5ACD77-E8CC-4BB7-AC9E-98761C24D0FA}"/>
              </a:ext>
            </a:extLst>
          </p:cNvPr>
          <p:cNvSpPr txBox="1">
            <a:spLocks/>
          </p:cNvSpPr>
          <p:nvPr/>
        </p:nvSpPr>
        <p:spPr>
          <a:xfrm>
            <a:off x="6568440" y="4050953"/>
            <a:ext cx="5280659" cy="244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C23744-E7EF-394B-B599-2AD2CA4323DD}"/>
              </a:ext>
            </a:extLst>
          </p:cNvPr>
          <p:cNvSpPr/>
          <p:nvPr/>
        </p:nvSpPr>
        <p:spPr>
          <a:xfrm>
            <a:off x="4628281" y="4317768"/>
            <a:ext cx="7447722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Metástasis en el 35% a 70% de los casos.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30% nevus previo.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Lesiones de crecimiento rápido.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Mujeres en muslos, hombres en la espalda.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se tocan los tumores es que ya están infiltrando la dermis.</a:t>
            </a:r>
          </a:p>
        </p:txBody>
      </p:sp>
    </p:spTree>
    <p:extLst>
      <p:ext uri="{BB962C8B-B14F-4D97-AF65-F5344CB8AC3E}">
        <p14:creationId xmlns:p14="http://schemas.microsoft.com/office/powerpoint/2010/main" val="2466568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5125"/>
            <a:ext cx="10667999" cy="1325563"/>
          </a:xfrm>
        </p:spPr>
        <p:txBody>
          <a:bodyPr/>
          <a:lstStyle/>
          <a:p>
            <a:r>
              <a:rPr lang="es-CO" dirty="0"/>
              <a:t>MELANOMA DE EXTENSIÓN SUPERFICIAL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5ACD77-E8CC-4BB7-AC9E-98761C24D0FA}"/>
              </a:ext>
            </a:extLst>
          </p:cNvPr>
          <p:cNvSpPr txBox="1">
            <a:spLocks/>
          </p:cNvSpPr>
          <p:nvPr/>
        </p:nvSpPr>
        <p:spPr>
          <a:xfrm>
            <a:off x="6568440" y="4050953"/>
            <a:ext cx="5280659" cy="244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 descr="Malignant Melanoma">
            <a:extLst>
              <a:ext uri="{FF2B5EF4-FFF2-40B4-BE49-F238E27FC236}">
                <a16:creationId xmlns:a16="http://schemas.microsoft.com/office/drawing/2014/main" id="{17E6A265-32D2-47BD-86E5-D67F43A6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5004" y="1692781"/>
            <a:ext cx="2639377" cy="41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Malignant Melanoma">
            <a:extLst>
              <a:ext uri="{FF2B5EF4-FFF2-40B4-BE49-F238E27FC236}">
                <a16:creationId xmlns:a16="http://schemas.microsoft.com/office/drawing/2014/main" id="{F4FEB111-2959-43FC-ABA1-4BF13206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654" y="2246545"/>
            <a:ext cx="4625898" cy="31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36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08482"/>
            <a:ext cx="10667999" cy="1325563"/>
          </a:xfrm>
        </p:spPr>
        <p:txBody>
          <a:bodyPr/>
          <a:lstStyle/>
          <a:p>
            <a:r>
              <a:rPr lang="es-CO" dirty="0"/>
              <a:t>MELANOMA: clínica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70" y="1374126"/>
            <a:ext cx="11186158" cy="2723515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b="1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Nodular: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se usa el ABCDE.</a:t>
            </a:r>
            <a:endParaRPr lang="es-CO" sz="1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exofítico.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ás acelerada dentro de la dermis y tejidos profundos.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rápida, se ulceran con facilidad.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Pronóstico sombrío y malo desde el inicio.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0E89262B-6320-4386-8CD6-5A09FFA7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664" y="3390473"/>
            <a:ext cx="3574435" cy="30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53959917-2A24-4DF3-AF05-460C3713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020" y="3429000"/>
            <a:ext cx="1772927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5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1" y="0"/>
            <a:ext cx="10667999" cy="1325563"/>
          </a:xfrm>
        </p:spPr>
        <p:txBody>
          <a:bodyPr/>
          <a:lstStyle/>
          <a:p>
            <a:r>
              <a:rPr lang="es-CO" dirty="0"/>
              <a:t>MELANOMA: prevención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10" y="1022991"/>
            <a:ext cx="10843258" cy="3084990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1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ABCDE </a:t>
            </a:r>
            <a:r>
              <a:rPr lang="es-CO" sz="21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1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2/3 partes de los melanomas: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A: asimetría.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B: bordes irregulares.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C: variedad del color.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D: diámetro mayor a 6 mm.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E: evolución de la lesión.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E: también puede ser de elevada.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F: </a:t>
            </a:r>
            <a:r>
              <a:rPr lang="es-CO" sz="19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irme.</a:t>
            </a:r>
          </a:p>
          <a:p>
            <a:pPr lvl="1">
              <a:lnSpc>
                <a:spcPct val="107000"/>
              </a:lnSpc>
              <a:buFont typeface="Wingdings" pitchFamily="2" charset="2"/>
              <a:buChar char="§"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G: growing.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*E,F y G: aplican mas para melanomas nodulares o amelanóticos.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4539AC2-0410-4AF1-B81F-B2F1310920C5}"/>
              </a:ext>
            </a:extLst>
          </p:cNvPr>
          <p:cNvSpPr txBox="1">
            <a:spLocks/>
          </p:cNvSpPr>
          <p:nvPr/>
        </p:nvSpPr>
        <p:spPr>
          <a:xfrm>
            <a:off x="5293442" y="4238777"/>
            <a:ext cx="6898558" cy="27235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Signo del patito feo: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esiones clínicas con mayor diferenciación del resto.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Dermatoscopia: aumenta el diagnóstico temprano: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6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Dermatoscopia digital secuencial </a:t>
            </a:r>
            <a:r>
              <a:rPr lang="es-CO" sz="16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y fotofinder.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5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4" y="70876"/>
            <a:ext cx="10667999" cy="1325563"/>
          </a:xfrm>
        </p:spPr>
        <p:txBody>
          <a:bodyPr/>
          <a:lstStyle/>
          <a:p>
            <a:r>
              <a:rPr lang="es-CO" dirty="0"/>
              <a:t>CARCINOMA BASOCELULAR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DE4CB1-675B-4F3D-BFEC-B0F4C3FF4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6" y="1396439"/>
            <a:ext cx="10667997" cy="2376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radiación UV es el principal factor de riesgo: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Fototipos I a III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OR de 15,4.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Historia familiar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OR 5,8.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Área rural después de los 30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OR: 2,96.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 de queratosis actínicas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OR: 3,3.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al aire libre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OR: 2,67.</a:t>
            </a: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00D162C-6449-46F1-976B-292BC571F8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82818" y="4108832"/>
            <a:ext cx="7209182" cy="2413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Originan mutaciones en genes reguladores de la función celular: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Genes de supresión tumoral.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p53 (50% de los casos).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PITCH1 (receptor del factor de crecimiento SHH) (73%).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SMO (20%).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SUFU (8%).</a:t>
            </a:r>
          </a:p>
          <a:p>
            <a:pPr lvl="1">
              <a:lnSpc>
                <a:spcPct val="10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777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36" y="0"/>
            <a:ext cx="10667999" cy="1325563"/>
          </a:xfrm>
        </p:spPr>
        <p:txBody>
          <a:bodyPr/>
          <a:lstStyle/>
          <a:p>
            <a:r>
              <a:rPr lang="es-CO" dirty="0"/>
              <a:t>MELANOMA: estudios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1006792"/>
            <a:ext cx="10843258" cy="3084990"/>
          </a:xfrm>
        </p:spPr>
        <p:txBody>
          <a:bodyPr numCol="1"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Reporte: tipo histológico, Breslow, ulceración, microsatelitosis y bordes:</a:t>
            </a:r>
          </a:p>
          <a:p>
            <a:pPr lvl="1">
              <a:lnSpc>
                <a:spcPct val="11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7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CO" sz="17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 desde la granulosa hasta las células tumorales más profundas.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Opcional: mitosis, regresión (pronóstico), fase de crecimiento, linfocitos (buen pronóstico), invasión perineural o linfática.</a:t>
            </a:r>
          </a:p>
          <a:p>
            <a:pPr lvl="0">
              <a:lnSpc>
                <a:spcPct val="110000"/>
              </a:lnSpc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Imágenes: cadenas ganglionares, guía de biopsias: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7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TAC: estadificación, vigilancia y control terapéutico.</a:t>
            </a:r>
          </a:p>
          <a:p>
            <a:pPr lvl="1">
              <a:lnSpc>
                <a:spcPct val="11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s-CO" sz="17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RNM: descartar metástasis cerebrales y óseas.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14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66342"/>
            <a:ext cx="10667999" cy="1325563"/>
          </a:xfrm>
        </p:spPr>
        <p:txBody>
          <a:bodyPr/>
          <a:lstStyle/>
          <a:p>
            <a:r>
              <a:rPr lang="es-CO" dirty="0"/>
              <a:t>MELANOMA: estudios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1491905"/>
            <a:ext cx="10843258" cy="272351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sz="22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depende de la clasificación: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supervivencia “es alta”.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temprano.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Multidisciplinario, pero casi siempre la primera opción es cirugía.</a:t>
            </a:r>
            <a:endParaRPr lang="es-CO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29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1" y="126586"/>
            <a:ext cx="10667999" cy="1325563"/>
          </a:xfrm>
        </p:spPr>
        <p:txBody>
          <a:bodyPr/>
          <a:lstStyle/>
          <a:p>
            <a:r>
              <a:rPr lang="es-CO" dirty="0"/>
              <a:t>CONCLUSIONES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4751E80-B68E-450C-9B2C-51C93DE2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1452149"/>
            <a:ext cx="10843258" cy="272351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Tema de importancia en atención primaria pero poco difundido.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fácil y poco mortal.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diagnóstico temprano evita tratamientos muy agresivos.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CO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Foto protección:  medidas farmacológicas y no farmacológicas.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99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AC3A-5627-48A7-B856-40A548A1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53643"/>
            <a:ext cx="10667999" cy="1325563"/>
          </a:xfrm>
        </p:spPr>
        <p:txBody>
          <a:bodyPr>
            <a:normAutofit/>
          </a:bodyPr>
          <a:lstStyle/>
          <a:p>
            <a:pPr algn="ctr"/>
            <a:r>
              <a:rPr lang="es-CO" sz="6000" dirty="0"/>
              <a:t>GRACIAS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4A0FF1-0A5E-4E31-8B3E-D9C3C231C2F7}"/>
              </a:ext>
            </a:extLst>
          </p:cNvPr>
          <p:cNvSpPr txBox="1">
            <a:spLocks/>
          </p:cNvSpPr>
          <p:nvPr/>
        </p:nvSpPr>
        <p:spPr>
          <a:xfrm>
            <a:off x="6568440" y="1690688"/>
            <a:ext cx="5280659" cy="209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0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219351"/>
            <a:ext cx="10667999" cy="1325563"/>
          </a:xfrm>
        </p:spPr>
        <p:txBody>
          <a:bodyPr/>
          <a:lstStyle/>
          <a:p>
            <a:r>
              <a:rPr lang="es-CO" dirty="0"/>
              <a:t>CARCINOMA BASOCELULAR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FD2547-9E13-4CDE-899C-BC1956AB3F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381" y="1690688"/>
            <a:ext cx="6447472" cy="480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81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4" y="153090"/>
            <a:ext cx="10667999" cy="1325563"/>
          </a:xfrm>
        </p:spPr>
        <p:txBody>
          <a:bodyPr/>
          <a:lstStyle/>
          <a:p>
            <a:r>
              <a:rPr lang="es-CO" dirty="0"/>
              <a:t>CARCINOMA BASOCELULAR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272210"/>
            <a:ext cx="10667997" cy="2500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abeza y cuello, en zonas foto expuestas, de personas de fototipos claros.</a:t>
            </a:r>
          </a:p>
          <a:p>
            <a:pPr algn="just">
              <a:lnSpc>
                <a:spcPct val="12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ersonas mayores de 60 años.</a:t>
            </a:r>
          </a:p>
          <a:p>
            <a:pPr algn="just">
              <a:lnSpc>
                <a:spcPct val="12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57% son hombres.</a:t>
            </a:r>
          </a:p>
          <a:p>
            <a:pPr algn="just">
              <a:lnSpc>
                <a:spcPct val="120000"/>
              </a:lnSpc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Tumor friable.</a:t>
            </a:r>
          </a:p>
          <a:p>
            <a:pPr algn="just">
              <a:lnSpc>
                <a:spcPct val="120000"/>
              </a:lnSpc>
            </a:pPr>
            <a:r>
              <a:rPr lang="es-CO" sz="18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Apariencia clínica dependiendo el tipo: translucencia, ulceración, telangiectasias y un borde enrollado.</a:t>
            </a:r>
          </a:p>
          <a:p>
            <a:pPr algn="just">
              <a:lnSpc>
                <a:spcPct val="120000"/>
              </a:lnSpc>
            </a:pP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CC48-EC47-4A6D-8A91-45E131E8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4" y="65810"/>
            <a:ext cx="10667999" cy="1325563"/>
          </a:xfrm>
        </p:spPr>
        <p:txBody>
          <a:bodyPr/>
          <a:lstStyle/>
          <a:p>
            <a:r>
              <a:rPr lang="es-CO" dirty="0"/>
              <a:t>CARCINOMA BASOCELULAR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53FB29A8-B432-4E6C-89BC-A3EC4DED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477" y="1391373"/>
            <a:ext cx="10667997" cy="22629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s-CO" sz="2200" b="1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Subtipos clínicos: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s-CO" sz="19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odular.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s-CO" sz="19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uperficial.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s-CO" sz="19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lano cicatricial.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s-CO" sz="19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Morfeiforme.</a:t>
            </a:r>
            <a:endParaRPr lang="es-CO" sz="19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C30BB696-30DD-4FE7-8812-A86410E0D679}"/>
              </a:ext>
            </a:extLst>
          </p:cNvPr>
          <p:cNvSpPr txBox="1">
            <a:spLocks/>
          </p:cNvSpPr>
          <p:nvPr/>
        </p:nvSpPr>
        <p:spPr>
          <a:xfrm>
            <a:off x="5519158" y="1865168"/>
            <a:ext cx="4030980" cy="265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Pigmentado.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Ulcus rondens.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Terebranteñ.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Fibroepitelioma de Pinkus.</a:t>
            </a:r>
          </a:p>
          <a:p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8642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4148</TotalTime>
  <Words>2940</Words>
  <Application>Microsoft Office PowerPoint</Application>
  <PresentationFormat>Panorámica</PresentationFormat>
  <Paragraphs>416</Paragraphs>
  <Slides>63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9" baseType="lpstr">
      <vt:lpstr>Arial</vt:lpstr>
      <vt:lpstr>Calibri</vt:lpstr>
      <vt:lpstr>Courier New</vt:lpstr>
      <vt:lpstr>Montserrat</vt:lpstr>
      <vt:lpstr>Wingdings</vt:lpstr>
      <vt:lpstr>PlantillaFR2021</vt:lpstr>
      <vt:lpstr>CÁNCER DE PIEL</vt:lpstr>
      <vt:lpstr>GENERALIDADES</vt:lpstr>
      <vt:lpstr>GENERALIDADES</vt:lpstr>
      <vt:lpstr>GENERALIDADES</vt:lpstr>
      <vt:lpstr>CARCINOMA BASOCELULAR</vt:lpstr>
      <vt:lpstr>CARCINOMA BASOCELULAR</vt:lpstr>
      <vt:lpstr>CARCINOMA BASOCELULAR</vt:lpstr>
      <vt:lpstr>CARCINOMA BASOCELULAR</vt:lpstr>
      <vt:lpstr>CARCINOMA BASOCELULAR</vt:lpstr>
      <vt:lpstr>CARCINOMA BASOCELULAR: nodular</vt:lpstr>
      <vt:lpstr>CARCINOMA BASOCELULAR: nodular</vt:lpstr>
      <vt:lpstr>CARCINOMA BASOCELULAR: superficial</vt:lpstr>
      <vt:lpstr>CARCINOMA BASOCELULAR: superficial</vt:lpstr>
      <vt:lpstr>CARCINOMA BASOCELULAR: plano, cicatricial y morfeiforme</vt:lpstr>
      <vt:lpstr>CARCINOMA BASOCELULAR: pigmentado</vt:lpstr>
      <vt:lpstr>CARCINOMA BASOCELULAR: pigmentado</vt:lpstr>
      <vt:lpstr>CARCINOMA BASOCELULAR: Ulcus Rodens</vt:lpstr>
      <vt:lpstr>CARCINOMA BASOCELULAR: terebrante</vt:lpstr>
      <vt:lpstr>CARCINOMA BASOCELULAR: fibroepitelioma de Pinkus</vt:lpstr>
      <vt:lpstr>CARCINOMA BASOCELULAR: histología</vt:lpstr>
      <vt:lpstr>CARCINOMA BASOCELULAR: dermoscopia</vt:lpstr>
      <vt:lpstr>CARCINOMA BASOCELULAR: tratamiento</vt:lpstr>
      <vt:lpstr>CARCINOMA BASOCELULAR: tratamiento</vt:lpstr>
      <vt:lpstr>CARCINOMA BASOCELULAR: tratamiento</vt:lpstr>
      <vt:lpstr>CARCINOMA ESCAMOCELULAR</vt:lpstr>
      <vt:lpstr>LESIONES PREMALIGNAS</vt:lpstr>
      <vt:lpstr>KERATOACANTOMA</vt:lpstr>
      <vt:lpstr>QUERATOSIS ACTÍNICAS</vt:lpstr>
      <vt:lpstr>QUERATOSIS ACTÍNICAS</vt:lpstr>
      <vt:lpstr>QUERATOSIS ACTÍNICAS</vt:lpstr>
      <vt:lpstr>QUERATOSIS ACTÍNICAS</vt:lpstr>
      <vt:lpstr>PAPULOSIS BOWENOIDE</vt:lpstr>
      <vt:lpstr>ERITROPLASIA DE QUEYRAT</vt:lpstr>
      <vt:lpstr>LEUCOPLASIA ORAL</vt:lpstr>
      <vt:lpstr>ERITROPLASIA ORAL</vt:lpstr>
      <vt:lpstr>EPIDERMOPLASIA VERRUCIFORME</vt:lpstr>
      <vt:lpstr>QUERATOSIS POR ARSENICALES</vt:lpstr>
      <vt:lpstr>CARCINOMA ESCAMOCELULAR IN SITU</vt:lpstr>
      <vt:lpstr>CARCINOMA ESCAMOCELULAR IN SITU</vt:lpstr>
      <vt:lpstr>CARCINOMA ESCAMOCELULAR EN ÁREAS EXPUESTAS AL SOL</vt:lpstr>
      <vt:lpstr>CARCINOMA ESCAMOCELULAR DE NOVO</vt:lpstr>
      <vt:lpstr>CARCINOMA ESCAMOCELULAR DE MUCOSAS</vt:lpstr>
      <vt:lpstr>CARCINOMA ESCAMOCELULAR VERRUCOSO</vt:lpstr>
      <vt:lpstr>CARCINOMA ESCAMOCELULAR VERRUCOSO</vt:lpstr>
      <vt:lpstr>CARCINOMA ESCAMOCELULAR VERRUCOSO</vt:lpstr>
      <vt:lpstr>CARCINOMA ESCAMOCELULAR VERRUCOSO</vt:lpstr>
      <vt:lpstr>CARCINOMA ESCAMOCELULAR VERRUCOSO</vt:lpstr>
      <vt:lpstr>CARCINOMA ESCAMOCELULAR SOBRE LESIONES CRÓNICAS</vt:lpstr>
      <vt:lpstr>CARCINOMA ESCAMOCELULAR: biopsia</vt:lpstr>
      <vt:lpstr>CARCINOMA ESCAMOCELULA: estudio</vt:lpstr>
      <vt:lpstr>CARCINOMA ESCAMOCELULAR: tratamiento</vt:lpstr>
      <vt:lpstr>MELANOMA</vt:lpstr>
      <vt:lpstr>MELANOMA</vt:lpstr>
      <vt:lpstr>MELANOMA: CLÍNICA</vt:lpstr>
      <vt:lpstr>MELANOMA: clínica</vt:lpstr>
      <vt:lpstr>MELANOMA: clínica</vt:lpstr>
      <vt:lpstr>MELANOMA DE EXTENSIÓN SUPERFICIAL</vt:lpstr>
      <vt:lpstr>MELANOMA: clínica</vt:lpstr>
      <vt:lpstr>MELANOMA: prevención</vt:lpstr>
      <vt:lpstr>MELANOMA: estudios</vt:lpstr>
      <vt:lpstr>MELANOMA: estudios</vt:lpstr>
      <vt:lpstr>CONCLUSIONES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PIEL</dc:title>
  <dc:creator>José Tomás Peralta Fuentes</dc:creator>
  <cp:lastModifiedBy>User</cp:lastModifiedBy>
  <cp:revision>37</cp:revision>
  <dcterms:created xsi:type="dcterms:W3CDTF">2021-04-02T03:26:27Z</dcterms:created>
  <dcterms:modified xsi:type="dcterms:W3CDTF">2021-05-11T16:15:41Z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1179127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