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slide+xml" PartName="/ppt/slides/slide56.xml"/>
  <Override ContentType="application/vnd.openxmlformats-officedocument.presentationml.slide+xml" PartName="/ppt/slides/slide57.xml"/>
  <Override ContentType="application/vnd.openxmlformats-officedocument.presentationml.slide+xml" PartName="/ppt/slides/slide58.xml"/>
  <Override ContentType="application/vnd.openxmlformats-officedocument.presentationml.notesMaster+xml" PartName="/ppt/notesMasters/notes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theme+xml" PartName="/ppt/theme/theme2.xml"/>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comments+xml" PartName="/ppt/comments/comment3.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nbkjr " initials="m"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A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1-02-28T00:39:15.079" idx="1">
    <p:pos x="5458" y="60"/>
    <p:text>**Circulación microvascular
Aumento de la presión hidrostática
Disminución de la presión oncótica
Aumento de la permeabilidad (exudado)
**Espacio pleural
Disminución de la presión  
**Vasos linfáticos
Disminución del drenaje (exudado)
***Diafragmas
Movimiento de líquido desde espacio peritoneal</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0" dt="2021-02-28T01:41:21.169" idx="2">
    <p:pos x="5499" y="759"/>
    <p:text>Se puede ver en la lateral</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0" dt="2021-02-28T12:13:16.823" idx="3">
    <p:pos x="5375" y="824"/>
    <p:text>Neutrofilos agudo, linfocitos cronico </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0" name="Shape 90"/>
          <p:cNvSpPr>
            <a:spLocks noGrp="1" noRot="1" noChangeAspect="1"/>
          </p:cNvSpPr>
          <p:nvPr>
            <p:ph type="sldImg"/>
          </p:nvPr>
        </p:nvSpPr>
        <p:spPr>
          <a:xfrm>
            <a:off x="1143000" y="685800"/>
            <a:ext cx="4572000" cy="3429000"/>
          </a:xfrm>
          <a:prstGeom prst="rect">
            <a:avLst/>
          </a:prstGeom>
        </p:spPr>
        <p:txBody>
          <a:bodyPr/>
          <a:lstStyle/>
          <a:p>
            <a:endParaRPr/>
          </a:p>
        </p:txBody>
      </p:sp>
      <p:sp>
        <p:nvSpPr>
          <p:cNvPr id="91" name="Shape 9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4038600" y="3602037"/>
            <a:ext cx="66294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ítulo y objetos">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sz="half"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Encabezado de sección">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1957803"/>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4313582" y="3675062"/>
            <a:ext cx="7040217" cy="1500189"/>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os objetos">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4591877" y="1825625"/>
            <a:ext cx="6761923"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ació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4562061" y="1681163"/>
            <a:ext cx="6793329" cy="823914"/>
          </a:xfrm>
          <a:prstGeom prst="rect">
            <a:avLst/>
          </a:prstGeom>
        </p:spPr>
        <p:txBody>
          <a:bodyPr anchor="b"/>
          <a:lstStyle>
            <a:lvl1pPr marL="0" indent="0">
              <a:buSzTx/>
              <a:buFontTx/>
              <a:buNone/>
              <a:defRPr sz="2800" b="1"/>
            </a:lvl1pPr>
            <a:lvl2pPr marL="0" indent="0">
              <a:buSzTx/>
              <a:buFontTx/>
              <a:buNone/>
              <a:defRPr sz="2800" b="1"/>
            </a:lvl2pPr>
            <a:lvl3pPr marL="0" indent="0">
              <a:buSzTx/>
              <a:buFontTx/>
              <a:buNone/>
              <a:defRPr sz="2800" b="1"/>
            </a:lvl3pPr>
            <a:lvl4pPr marL="0" indent="0">
              <a:buSzTx/>
              <a:buFontTx/>
              <a:buNone/>
              <a:defRPr sz="2800" b="1"/>
            </a:lvl4pPr>
            <a:lvl5pPr marL="0" indent="0">
              <a:buSzTx/>
              <a:buFontTx/>
              <a:buNone/>
              <a:defRPr sz="2800" b="1"/>
            </a:lvl5pPr>
          </a:lstStyle>
          <a:p>
            <a:r>
              <a:t>Body Level One</a:t>
            </a:r>
          </a:p>
          <a:p>
            <a:pPr lvl="1"/>
            <a:r>
              <a:t>Body Level Two</a:t>
            </a:r>
          </a:p>
          <a:p>
            <a:pPr lvl="2"/>
            <a:r>
              <a:t>Body Level Three</a:t>
            </a:r>
          </a:p>
          <a:p>
            <a:pPr lvl="3"/>
            <a:r>
              <a:t>Body Level Four</a:t>
            </a:r>
          </a:p>
          <a:p>
            <a:pPr lvl="4"/>
            <a:r>
              <a:t>Body Level Five</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olo el título">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Slide Number"/>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En blanco">
    <p:spTree>
      <p:nvGrpSpPr>
        <p:cNvPr id="1" name=""/>
        <p:cNvGrpSpPr/>
        <p:nvPr/>
      </p:nvGrpSpPr>
      <p:grpSpPr>
        <a:xfrm>
          <a:off x="0" y="0"/>
          <a:ext cx="0" cy="0"/>
          <a:chOff x="0" y="0"/>
          <a:chExt cx="0" cy="0"/>
        </a:xfrm>
      </p:grpSpPr>
      <p:sp>
        <p:nvSpPr>
          <p:cNvPr id="64" name="Slide Number"/>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ido con título">
    <p:spTree>
      <p:nvGrpSpPr>
        <p:cNvPr id="1" name=""/>
        <p:cNvGrpSpPr/>
        <p:nvPr/>
      </p:nvGrpSpPr>
      <p:grpSpPr>
        <a:xfrm>
          <a:off x="0" y="0"/>
          <a:ext cx="0" cy="0"/>
          <a:chOff x="0" y="0"/>
          <a:chExt cx="0" cy="0"/>
        </a:xfrm>
      </p:grpSpPr>
      <p:sp>
        <p:nvSpPr>
          <p:cNvPr id="71" name="Title Text"/>
          <p:cNvSpPr txBox="1">
            <a:spLocks noGrp="1"/>
          </p:cNvSpPr>
          <p:nvPr>
            <p:ph type="title"/>
          </p:nvPr>
        </p:nvSpPr>
        <p:spPr>
          <a:xfrm>
            <a:off x="839787" y="457200"/>
            <a:ext cx="3932240" cy="1828800"/>
          </a:xfrm>
          <a:prstGeom prst="rect">
            <a:avLst/>
          </a:prstGeom>
        </p:spPr>
        <p:txBody>
          <a:bodyPr anchor="b"/>
          <a:lstStyle>
            <a:lvl1pPr>
              <a:defRPr sz="3200"/>
            </a:lvl1pPr>
          </a:lstStyle>
          <a:p>
            <a:r>
              <a:t>Title Text</a:t>
            </a:r>
          </a:p>
        </p:txBody>
      </p:sp>
      <p:sp>
        <p:nvSpPr>
          <p:cNvPr id="72" name="Body Level One…"/>
          <p:cNvSpPr txBox="1">
            <a:spLocks noGrp="1"/>
          </p:cNvSpPr>
          <p:nvPr>
            <p:ph type="body" sz="half" idx="1"/>
          </p:nvPr>
        </p:nvSpPr>
        <p:spPr>
          <a:xfrm>
            <a:off x="4985336" y="1097722"/>
            <a:ext cx="6336127"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3" name="Marcador de texto 3"/>
          <p:cNvSpPr>
            <a:spLocks noGrp="1"/>
          </p:cNvSpPr>
          <p:nvPr>
            <p:ph type="body" sz="quarter" idx="21"/>
          </p:nvPr>
        </p:nvSpPr>
        <p:spPr>
          <a:xfrm>
            <a:off x="838199" y="2263775"/>
            <a:ext cx="3932240" cy="2057400"/>
          </a:xfrm>
          <a:prstGeom prst="rect">
            <a:avLst/>
          </a:prstGeom>
        </p:spPr>
        <p:txBody>
          <a:bodyPr/>
          <a:lstStyle/>
          <a:p>
            <a:endParaRP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Imagen con título">
    <p:spTree>
      <p:nvGrpSpPr>
        <p:cNvPr id="1" name=""/>
        <p:cNvGrpSpPr/>
        <p:nvPr/>
      </p:nvGrpSpPr>
      <p:grpSpPr>
        <a:xfrm>
          <a:off x="0" y="0"/>
          <a:ext cx="0" cy="0"/>
          <a:chOff x="0" y="0"/>
          <a:chExt cx="0" cy="0"/>
        </a:xfrm>
      </p:grpSpPr>
      <p:sp>
        <p:nvSpPr>
          <p:cNvPr id="81" name="Title Text"/>
          <p:cNvSpPr txBox="1">
            <a:spLocks noGrp="1"/>
          </p:cNvSpPr>
          <p:nvPr>
            <p:ph type="title"/>
          </p:nvPr>
        </p:nvSpPr>
        <p:spPr>
          <a:xfrm>
            <a:off x="839787" y="457198"/>
            <a:ext cx="3932240" cy="1938130"/>
          </a:xfrm>
          <a:prstGeom prst="rect">
            <a:avLst/>
          </a:prstGeom>
        </p:spPr>
        <p:txBody>
          <a:bodyPr anchor="b"/>
          <a:lstStyle>
            <a:lvl1pPr>
              <a:defRPr sz="3200"/>
            </a:lvl1pPr>
          </a:lstStyle>
          <a:p>
            <a:r>
              <a:t>Title Text</a:t>
            </a:r>
          </a:p>
        </p:txBody>
      </p:sp>
      <p:sp>
        <p:nvSpPr>
          <p:cNvPr id="82" name="Marcador de posición de imagen 2"/>
          <p:cNvSpPr>
            <a:spLocks noGrp="1"/>
          </p:cNvSpPr>
          <p:nvPr>
            <p:ph type="pic" sz="half" idx="21"/>
          </p:nvPr>
        </p:nvSpPr>
        <p:spPr>
          <a:xfrm>
            <a:off x="5183187" y="987425"/>
            <a:ext cx="6172202" cy="4873625"/>
          </a:xfrm>
          <a:prstGeom prst="rect">
            <a:avLst/>
          </a:prstGeom>
        </p:spPr>
        <p:txBody>
          <a:bodyPr lIns="91439" tIns="45719" rIns="91439" bIns="45719">
            <a:noAutofit/>
          </a:bodyPr>
          <a:lstStyle/>
          <a:p>
            <a:endParaRPr/>
          </a:p>
        </p:txBody>
      </p:sp>
      <p:sp>
        <p:nvSpPr>
          <p:cNvPr id="83" name="Body Level One…"/>
          <p:cNvSpPr txBox="1">
            <a:spLocks noGrp="1"/>
          </p:cNvSpPr>
          <p:nvPr>
            <p:ph type="body" sz="quarter" idx="1"/>
          </p:nvPr>
        </p:nvSpPr>
        <p:spPr>
          <a:xfrm>
            <a:off x="836612" y="2395328"/>
            <a:ext cx="3932238" cy="1938130"/>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1"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685801" y="1825625"/>
            <a:ext cx="10667997" cy="20903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88888"/>
                </a:solidFill>
              </a:defRPr>
            </a:lvl1p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1" i="0" u="none" strike="noStrike" cap="none" spc="0" baseline="0">
          <a:solidFill>
            <a:srgbClr val="00AAA7"/>
          </a:solidFill>
          <a:uFillTx/>
          <a:latin typeface="Montserrat"/>
          <a:ea typeface="Montserrat"/>
          <a:cs typeface="Montserrat"/>
          <a:sym typeface="Montserrat"/>
        </a:defRPr>
      </a:lvl1pPr>
      <a:lvl2pPr marL="0" marR="0" indent="0" algn="l" defTabSz="914400" rtl="0" latinLnBrk="0">
        <a:lnSpc>
          <a:spcPct val="90000"/>
        </a:lnSpc>
        <a:spcBef>
          <a:spcPts val="0"/>
        </a:spcBef>
        <a:spcAft>
          <a:spcPts val="0"/>
        </a:spcAft>
        <a:buClrTx/>
        <a:buSzTx/>
        <a:buFontTx/>
        <a:buNone/>
        <a:tabLst/>
        <a:defRPr sz="4400" b="1" i="0" u="none" strike="noStrike" cap="none" spc="0" baseline="0">
          <a:solidFill>
            <a:srgbClr val="00AAA7"/>
          </a:solidFill>
          <a:uFillTx/>
          <a:latin typeface="Montserrat"/>
          <a:ea typeface="Montserrat"/>
          <a:cs typeface="Montserrat"/>
          <a:sym typeface="Montserrat"/>
        </a:defRPr>
      </a:lvl2pPr>
      <a:lvl3pPr marL="0" marR="0" indent="0" algn="l" defTabSz="914400" rtl="0" latinLnBrk="0">
        <a:lnSpc>
          <a:spcPct val="90000"/>
        </a:lnSpc>
        <a:spcBef>
          <a:spcPts val="0"/>
        </a:spcBef>
        <a:spcAft>
          <a:spcPts val="0"/>
        </a:spcAft>
        <a:buClrTx/>
        <a:buSzTx/>
        <a:buFontTx/>
        <a:buNone/>
        <a:tabLst/>
        <a:defRPr sz="4400" b="1" i="0" u="none" strike="noStrike" cap="none" spc="0" baseline="0">
          <a:solidFill>
            <a:srgbClr val="00AAA7"/>
          </a:solidFill>
          <a:uFillTx/>
          <a:latin typeface="Montserrat"/>
          <a:ea typeface="Montserrat"/>
          <a:cs typeface="Montserrat"/>
          <a:sym typeface="Montserrat"/>
        </a:defRPr>
      </a:lvl3pPr>
      <a:lvl4pPr marL="0" marR="0" indent="0" algn="l" defTabSz="914400" rtl="0" latinLnBrk="0">
        <a:lnSpc>
          <a:spcPct val="90000"/>
        </a:lnSpc>
        <a:spcBef>
          <a:spcPts val="0"/>
        </a:spcBef>
        <a:spcAft>
          <a:spcPts val="0"/>
        </a:spcAft>
        <a:buClrTx/>
        <a:buSzTx/>
        <a:buFontTx/>
        <a:buNone/>
        <a:tabLst/>
        <a:defRPr sz="4400" b="1" i="0" u="none" strike="noStrike" cap="none" spc="0" baseline="0">
          <a:solidFill>
            <a:srgbClr val="00AAA7"/>
          </a:solidFill>
          <a:uFillTx/>
          <a:latin typeface="Montserrat"/>
          <a:ea typeface="Montserrat"/>
          <a:cs typeface="Montserrat"/>
          <a:sym typeface="Montserrat"/>
        </a:defRPr>
      </a:lvl4pPr>
      <a:lvl5pPr marL="0" marR="0" indent="0" algn="l" defTabSz="914400" rtl="0" latinLnBrk="0">
        <a:lnSpc>
          <a:spcPct val="90000"/>
        </a:lnSpc>
        <a:spcBef>
          <a:spcPts val="0"/>
        </a:spcBef>
        <a:spcAft>
          <a:spcPts val="0"/>
        </a:spcAft>
        <a:buClrTx/>
        <a:buSzTx/>
        <a:buFontTx/>
        <a:buNone/>
        <a:tabLst/>
        <a:defRPr sz="4400" b="1" i="0" u="none" strike="noStrike" cap="none" spc="0" baseline="0">
          <a:solidFill>
            <a:srgbClr val="00AAA7"/>
          </a:solidFill>
          <a:uFillTx/>
          <a:latin typeface="Montserrat"/>
          <a:ea typeface="Montserrat"/>
          <a:cs typeface="Montserrat"/>
          <a:sym typeface="Montserrat"/>
        </a:defRPr>
      </a:lvl5pPr>
      <a:lvl6pPr marL="0" marR="0" indent="0" algn="l" defTabSz="914400" rtl="0" latinLnBrk="0">
        <a:lnSpc>
          <a:spcPct val="90000"/>
        </a:lnSpc>
        <a:spcBef>
          <a:spcPts val="0"/>
        </a:spcBef>
        <a:spcAft>
          <a:spcPts val="0"/>
        </a:spcAft>
        <a:buClrTx/>
        <a:buSzTx/>
        <a:buFontTx/>
        <a:buNone/>
        <a:tabLst/>
        <a:defRPr sz="4400" b="1" i="0" u="none" strike="noStrike" cap="none" spc="0" baseline="0">
          <a:solidFill>
            <a:srgbClr val="00AAA7"/>
          </a:solidFill>
          <a:uFillTx/>
          <a:latin typeface="Montserrat"/>
          <a:ea typeface="Montserrat"/>
          <a:cs typeface="Montserrat"/>
          <a:sym typeface="Montserrat"/>
        </a:defRPr>
      </a:lvl6pPr>
      <a:lvl7pPr marL="0" marR="0" indent="0" algn="l" defTabSz="914400" rtl="0" latinLnBrk="0">
        <a:lnSpc>
          <a:spcPct val="90000"/>
        </a:lnSpc>
        <a:spcBef>
          <a:spcPts val="0"/>
        </a:spcBef>
        <a:spcAft>
          <a:spcPts val="0"/>
        </a:spcAft>
        <a:buClrTx/>
        <a:buSzTx/>
        <a:buFontTx/>
        <a:buNone/>
        <a:tabLst/>
        <a:defRPr sz="4400" b="1" i="0" u="none" strike="noStrike" cap="none" spc="0" baseline="0">
          <a:solidFill>
            <a:srgbClr val="00AAA7"/>
          </a:solidFill>
          <a:uFillTx/>
          <a:latin typeface="Montserrat"/>
          <a:ea typeface="Montserrat"/>
          <a:cs typeface="Montserrat"/>
          <a:sym typeface="Montserrat"/>
        </a:defRPr>
      </a:lvl7pPr>
      <a:lvl8pPr marL="0" marR="0" indent="0" algn="l" defTabSz="914400" rtl="0" latinLnBrk="0">
        <a:lnSpc>
          <a:spcPct val="90000"/>
        </a:lnSpc>
        <a:spcBef>
          <a:spcPts val="0"/>
        </a:spcBef>
        <a:spcAft>
          <a:spcPts val="0"/>
        </a:spcAft>
        <a:buClrTx/>
        <a:buSzTx/>
        <a:buFontTx/>
        <a:buNone/>
        <a:tabLst/>
        <a:defRPr sz="4400" b="1" i="0" u="none" strike="noStrike" cap="none" spc="0" baseline="0">
          <a:solidFill>
            <a:srgbClr val="00AAA7"/>
          </a:solidFill>
          <a:uFillTx/>
          <a:latin typeface="Montserrat"/>
          <a:ea typeface="Montserrat"/>
          <a:cs typeface="Montserrat"/>
          <a:sym typeface="Montserrat"/>
        </a:defRPr>
      </a:lvl8pPr>
      <a:lvl9pPr marL="0" marR="0" indent="0" algn="l" defTabSz="914400" rtl="0" latinLnBrk="0">
        <a:lnSpc>
          <a:spcPct val="90000"/>
        </a:lnSpc>
        <a:spcBef>
          <a:spcPts val="0"/>
        </a:spcBef>
        <a:spcAft>
          <a:spcPts val="0"/>
        </a:spcAft>
        <a:buClrTx/>
        <a:buSzTx/>
        <a:buFontTx/>
        <a:buNone/>
        <a:tabLst/>
        <a:defRPr sz="4400" b="1" i="0" u="none" strike="noStrike" cap="none" spc="0" baseline="0">
          <a:solidFill>
            <a:srgbClr val="00AAA7"/>
          </a:solidFill>
          <a:uFillTx/>
          <a:latin typeface="Montserrat"/>
          <a:ea typeface="Montserrat"/>
          <a:cs typeface="Montserrat"/>
          <a:sym typeface="Montserra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000" b="0" i="0" u="none" strike="noStrike" cap="none" spc="0" baseline="0">
          <a:solidFill>
            <a:srgbClr val="152B48"/>
          </a:solidFill>
          <a:uFillTx/>
          <a:latin typeface="Montserrat"/>
          <a:ea typeface="Montserrat"/>
          <a:cs typeface="Montserrat"/>
          <a:sym typeface="Montserrat"/>
        </a:defRPr>
      </a:lvl1pPr>
      <a:lvl2pPr marL="685800" marR="0" indent="-228600" algn="l" defTabSz="914400" rtl="0" latinLnBrk="0">
        <a:lnSpc>
          <a:spcPct val="90000"/>
        </a:lnSpc>
        <a:spcBef>
          <a:spcPts val="1000"/>
        </a:spcBef>
        <a:spcAft>
          <a:spcPts val="0"/>
        </a:spcAft>
        <a:buClrTx/>
        <a:buSzPct val="100000"/>
        <a:buFont typeface="Arial"/>
        <a:buChar char="•"/>
        <a:tabLst/>
        <a:defRPr sz="2000" b="0" i="0" u="none" strike="noStrike" cap="none" spc="0" baseline="0">
          <a:solidFill>
            <a:srgbClr val="152B48"/>
          </a:solidFill>
          <a:uFillTx/>
          <a:latin typeface="Montserrat"/>
          <a:ea typeface="Montserrat"/>
          <a:cs typeface="Montserrat"/>
          <a:sym typeface="Montserrat"/>
        </a:defRPr>
      </a:lvl2pPr>
      <a:lvl3pPr marL="1143000" marR="0" indent="-228600" algn="l" defTabSz="914400" rtl="0" latinLnBrk="0">
        <a:lnSpc>
          <a:spcPct val="90000"/>
        </a:lnSpc>
        <a:spcBef>
          <a:spcPts val="1000"/>
        </a:spcBef>
        <a:spcAft>
          <a:spcPts val="0"/>
        </a:spcAft>
        <a:buClrTx/>
        <a:buSzPct val="100000"/>
        <a:buFont typeface="Arial"/>
        <a:buChar char="•"/>
        <a:tabLst/>
        <a:defRPr sz="2000" b="0" i="0" u="none" strike="noStrike" cap="none" spc="0" baseline="0">
          <a:solidFill>
            <a:srgbClr val="152B48"/>
          </a:solidFill>
          <a:uFillTx/>
          <a:latin typeface="Montserrat"/>
          <a:ea typeface="Montserrat"/>
          <a:cs typeface="Montserrat"/>
          <a:sym typeface="Montserrat"/>
        </a:defRPr>
      </a:lvl3pPr>
      <a:lvl4pPr marL="1600200" marR="0" indent="-228600" algn="l" defTabSz="914400" rtl="0" latinLnBrk="0">
        <a:lnSpc>
          <a:spcPct val="90000"/>
        </a:lnSpc>
        <a:spcBef>
          <a:spcPts val="1000"/>
        </a:spcBef>
        <a:spcAft>
          <a:spcPts val="0"/>
        </a:spcAft>
        <a:buClrTx/>
        <a:buSzPct val="100000"/>
        <a:buFont typeface="Arial"/>
        <a:buChar char="•"/>
        <a:tabLst/>
        <a:defRPr sz="2000" b="0" i="0" u="none" strike="noStrike" cap="none" spc="0" baseline="0">
          <a:solidFill>
            <a:srgbClr val="152B48"/>
          </a:solidFill>
          <a:uFillTx/>
          <a:latin typeface="Montserrat"/>
          <a:ea typeface="Montserrat"/>
          <a:cs typeface="Montserrat"/>
          <a:sym typeface="Montserrat"/>
        </a:defRPr>
      </a:lvl4pPr>
      <a:lvl5pPr marL="2057400" marR="0" indent="-228600" algn="l" defTabSz="914400" rtl="0" latinLnBrk="0">
        <a:lnSpc>
          <a:spcPct val="90000"/>
        </a:lnSpc>
        <a:spcBef>
          <a:spcPts val="1000"/>
        </a:spcBef>
        <a:spcAft>
          <a:spcPts val="0"/>
        </a:spcAft>
        <a:buClrTx/>
        <a:buSzPct val="100000"/>
        <a:buFont typeface="Arial"/>
        <a:buChar char="•"/>
        <a:tabLst/>
        <a:defRPr sz="2000" b="0" i="0" u="none" strike="noStrike" cap="none" spc="0" baseline="0">
          <a:solidFill>
            <a:srgbClr val="152B48"/>
          </a:solidFill>
          <a:uFillTx/>
          <a:latin typeface="Montserrat"/>
          <a:ea typeface="Montserrat"/>
          <a:cs typeface="Montserrat"/>
          <a:sym typeface="Montserrat"/>
        </a:defRPr>
      </a:lvl5pPr>
      <a:lvl6pPr marL="2540000" marR="0" indent="-254000" algn="l" defTabSz="914400" rtl="0" latinLnBrk="0">
        <a:lnSpc>
          <a:spcPct val="90000"/>
        </a:lnSpc>
        <a:spcBef>
          <a:spcPts val="1000"/>
        </a:spcBef>
        <a:spcAft>
          <a:spcPts val="0"/>
        </a:spcAft>
        <a:buClrTx/>
        <a:buSzPct val="100000"/>
        <a:buFont typeface="Arial"/>
        <a:buChar char="•"/>
        <a:tabLst/>
        <a:defRPr sz="2000" b="0" i="0" u="none" strike="noStrike" cap="none" spc="0" baseline="0">
          <a:solidFill>
            <a:srgbClr val="152B48"/>
          </a:solidFill>
          <a:uFillTx/>
          <a:latin typeface="Montserrat"/>
          <a:ea typeface="Montserrat"/>
          <a:cs typeface="Montserrat"/>
          <a:sym typeface="Montserrat"/>
        </a:defRPr>
      </a:lvl6pPr>
      <a:lvl7pPr marL="2997200" marR="0" indent="-254000" algn="l" defTabSz="914400" rtl="0" latinLnBrk="0">
        <a:lnSpc>
          <a:spcPct val="90000"/>
        </a:lnSpc>
        <a:spcBef>
          <a:spcPts val="1000"/>
        </a:spcBef>
        <a:spcAft>
          <a:spcPts val="0"/>
        </a:spcAft>
        <a:buClrTx/>
        <a:buSzPct val="100000"/>
        <a:buFont typeface="Arial"/>
        <a:buChar char="•"/>
        <a:tabLst/>
        <a:defRPr sz="2000" b="0" i="0" u="none" strike="noStrike" cap="none" spc="0" baseline="0">
          <a:solidFill>
            <a:srgbClr val="152B48"/>
          </a:solidFill>
          <a:uFillTx/>
          <a:latin typeface="Montserrat"/>
          <a:ea typeface="Montserrat"/>
          <a:cs typeface="Montserrat"/>
          <a:sym typeface="Montserrat"/>
        </a:defRPr>
      </a:lvl7pPr>
      <a:lvl8pPr marL="3454400" marR="0" indent="-254000" algn="l" defTabSz="914400" rtl="0" latinLnBrk="0">
        <a:lnSpc>
          <a:spcPct val="90000"/>
        </a:lnSpc>
        <a:spcBef>
          <a:spcPts val="1000"/>
        </a:spcBef>
        <a:spcAft>
          <a:spcPts val="0"/>
        </a:spcAft>
        <a:buClrTx/>
        <a:buSzPct val="100000"/>
        <a:buFont typeface="Arial"/>
        <a:buChar char="•"/>
        <a:tabLst/>
        <a:defRPr sz="2000" b="0" i="0" u="none" strike="noStrike" cap="none" spc="0" baseline="0">
          <a:solidFill>
            <a:srgbClr val="152B48"/>
          </a:solidFill>
          <a:uFillTx/>
          <a:latin typeface="Montserrat"/>
          <a:ea typeface="Montserrat"/>
          <a:cs typeface="Montserrat"/>
          <a:sym typeface="Montserrat"/>
        </a:defRPr>
      </a:lvl8pPr>
      <a:lvl9pPr marL="3911600" marR="0" indent="-254000" algn="l" defTabSz="914400" rtl="0" latinLnBrk="0">
        <a:lnSpc>
          <a:spcPct val="90000"/>
        </a:lnSpc>
        <a:spcBef>
          <a:spcPts val="1000"/>
        </a:spcBef>
        <a:spcAft>
          <a:spcPts val="0"/>
        </a:spcAft>
        <a:buClrTx/>
        <a:buSzPct val="100000"/>
        <a:buFont typeface="Arial"/>
        <a:buChar char="•"/>
        <a:tabLst/>
        <a:defRPr sz="2000" b="0" i="0" u="none" strike="noStrike" cap="none" spc="0" baseline="0">
          <a:solidFill>
            <a:srgbClr val="152B48"/>
          </a:solidFill>
          <a:uFillTx/>
          <a:latin typeface="Montserrat"/>
          <a:ea typeface="Montserrat"/>
          <a:cs typeface="Montserrat"/>
          <a:sym typeface="Montserrat"/>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arget="../comments/comment1.xml" Type="http://schemas.openxmlformats.org/officeDocument/2006/relationships/comments"/><Relationship Id="rId2" Target="../media/image6.jpeg" Type="http://schemas.openxmlformats.org/officeDocument/2006/relationships/image"/><Relationship Id="rId1" Target="../slideLayouts/slideLayout4.xml" Type="http://schemas.openxmlformats.org/officeDocument/2006/relationships/slideLayout"/></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arget="../media/image10.jpeg" Type="http://schemas.openxmlformats.org/officeDocument/2006/relationships/image"/><Relationship Id="rId1" Target="../slideLayouts/slideLayout7.xml" Type="http://schemas.openxmlformats.org/officeDocument/2006/relationships/slideLayout"/></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arget="../media/image13.jpeg" Type="http://schemas.openxmlformats.org/officeDocument/2006/relationships/image"/><Relationship Id="rId1" Target="../slideLayouts/slideLayout5.xml" Type="http://schemas.openxmlformats.org/officeDocument/2006/relationships/slideLayout"/></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14.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arget="../media/image19.jpeg" Type="http://schemas.openxmlformats.org/officeDocument/2006/relationships/image"/><Relationship Id="rId1" Target="../slideLayouts/slideLayout4.xml" Type="http://schemas.openxmlformats.org/officeDocument/2006/relationships/slideLayout"/></Relationships>
</file>

<file path=ppt/slides/_rels/slide29.xml.rels><?xml version="1.0" encoding="UTF-8" standalone="yes" ?><Relationships xmlns="http://schemas.openxmlformats.org/package/2006/relationships"><Relationship Id="rId3" Target="../media/image21.jpeg" Type="http://schemas.openxmlformats.org/officeDocument/2006/relationships/image"/><Relationship Id="rId2" Target="../media/image20.jpeg" Type="http://schemas.openxmlformats.org/officeDocument/2006/relationships/image"/><Relationship Id="rId1" Target="../slideLayouts/slideLayout6.xml" Type="http://schemas.openxmlformats.org/officeDocument/2006/relationships/slideLayout"/></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arget="../media/image23.jpeg" Type="http://schemas.openxmlformats.org/officeDocument/2006/relationships/image"/><Relationship Id="rId2" Target="../media/image22.jpeg" Type="http://schemas.openxmlformats.org/officeDocument/2006/relationships/image"/><Relationship Id="rId1" Target="../slideLayouts/slideLayout6.xml" Type="http://schemas.openxmlformats.org/officeDocument/2006/relationships/slideLayout"/></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arget="../media/image26.png" Type="http://schemas.openxmlformats.org/officeDocument/2006/relationships/image"/><Relationship Id="rId2" Target="../media/image25.jpeg" Type="http://schemas.openxmlformats.org/officeDocument/2006/relationships/image"/><Relationship Id="rId1" Target="../slideLayouts/slideLayout4.xml" Type="http://schemas.openxmlformats.org/officeDocument/2006/relationships/slideLayout"/><Relationship Id="rId4" Target="../comments/comment3.xml" Type="http://schemas.openxmlformats.org/officeDocument/2006/relationships/comments"/></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arget="../media/image29.jpeg" Type="http://schemas.openxmlformats.org/officeDocument/2006/relationships/image"/><Relationship Id="rId1" Target="../slideLayouts/slideLayout7.xml" Type="http://schemas.openxmlformats.org/officeDocument/2006/relationships/slideLayout"/></Relationships>
</file>

<file path=ppt/slides/_rels/slide42.xml.rels><?xml version="1.0" encoding="UTF-8" standalone="yes" ?><Relationships xmlns="http://schemas.openxmlformats.org/package/2006/relationships"><Relationship Id="rId2" Target="../media/image30.jpeg" Type="http://schemas.openxmlformats.org/officeDocument/2006/relationships/image"/><Relationship Id="rId1" Target="../slideLayouts/slideLayout4.xml" Type="http://schemas.openxmlformats.org/officeDocument/2006/relationships/slideLayout"/></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arget="../media/image31.jpeg" Type="http://schemas.openxmlformats.org/officeDocument/2006/relationships/image"/><Relationship Id="rId1" Target="../slideLayouts/slideLayout7.xml" Type="http://schemas.openxmlformats.org/officeDocument/2006/relationships/slideLayout"/></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ítulo 1"/>
          <p:cNvSpPr txBox="1">
            <a:spLocks noGrp="1"/>
          </p:cNvSpPr>
          <p:nvPr>
            <p:ph type="ctrTitle"/>
          </p:nvPr>
        </p:nvSpPr>
        <p:spPr>
          <a:xfrm>
            <a:off x="1524000" y="421322"/>
            <a:ext cx="9144000" cy="2387601"/>
          </a:xfrm>
          <a:prstGeom prst="rect">
            <a:avLst/>
          </a:prstGeom>
        </p:spPr>
        <p:txBody>
          <a:bodyPr/>
          <a:lstStyle/>
          <a:p>
            <a:r>
              <a:rPr dirty="0" err="1"/>
              <a:t>Derrame</a:t>
            </a:r>
            <a:r>
              <a:rPr dirty="0"/>
              <a:t> </a:t>
            </a:r>
            <a:r>
              <a:rPr lang="es-CO" dirty="0"/>
              <a:t>p</a:t>
            </a:r>
            <a:r>
              <a:rPr dirty="0" err="1"/>
              <a:t>leural</a:t>
            </a:r>
            <a:endParaRPr dirty="0"/>
          </a:p>
        </p:txBody>
      </p:sp>
      <p:sp>
        <p:nvSpPr>
          <p:cNvPr id="94" name="Subtítulo 2"/>
          <p:cNvSpPr txBox="1">
            <a:spLocks noGrp="1"/>
          </p:cNvSpPr>
          <p:nvPr>
            <p:ph type="subTitle" sz="quarter" idx="1"/>
          </p:nvPr>
        </p:nvSpPr>
        <p:spPr>
          <a:xfrm>
            <a:off x="2781300" y="2931477"/>
            <a:ext cx="6629400" cy="1655762"/>
          </a:xfrm>
          <a:prstGeom prst="rect">
            <a:avLst/>
          </a:prstGeom>
        </p:spPr>
        <p:txBody>
          <a:bodyPr/>
          <a:lstStyle/>
          <a:p>
            <a:r>
              <a:rPr dirty="0"/>
              <a:t>Juan Esteban </a:t>
            </a:r>
            <a:r>
              <a:rPr dirty="0" err="1"/>
              <a:t>Vélez</a:t>
            </a:r>
            <a:r>
              <a:rPr dirty="0"/>
              <a:t> Hernández</a:t>
            </a:r>
          </a:p>
          <a:p>
            <a:r>
              <a:rPr dirty="0" err="1"/>
              <a:t>Residente</a:t>
            </a:r>
            <a:r>
              <a:rPr dirty="0"/>
              <a:t> </a:t>
            </a:r>
            <a:r>
              <a:rPr dirty="0" err="1"/>
              <a:t>Medicina</a:t>
            </a:r>
            <a:r>
              <a:rPr dirty="0"/>
              <a:t> Interna </a:t>
            </a:r>
          </a:p>
          <a:p>
            <a:r>
              <a:rPr dirty="0"/>
              <a:t>Universidad de Antioquia</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 name="Screen Shot 2021-02-28 at 12.32.33 PM.png" descr="Screen Shot 2021-02-28 at 12.32.33 PM.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596635" y="470576"/>
            <a:ext cx="8267702" cy="4508503"/>
          </a:xfrm>
          <a:prstGeom prst="rect">
            <a:avLst/>
          </a:prstGeom>
          <a:ln w="12700">
            <a:miter lim="400000"/>
          </a:ln>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Etiologias"/>
          <p:cNvSpPr txBox="1">
            <a:spLocks noGrp="1"/>
          </p:cNvSpPr>
          <p:nvPr>
            <p:ph type="title"/>
          </p:nvPr>
        </p:nvSpPr>
        <p:spPr>
          <a:xfrm>
            <a:off x="838200" y="365125"/>
            <a:ext cx="10515600" cy="1325563"/>
          </a:xfrm>
          <a:prstGeom prst="rect">
            <a:avLst/>
          </a:prstGeom>
        </p:spPr>
        <p:txBody>
          <a:bodyPr/>
          <a:lstStyle/>
          <a:p>
            <a:r>
              <a:rPr dirty="0" err="1"/>
              <a:t>Etiolog</a:t>
            </a:r>
            <a:r>
              <a:rPr lang="es-CO" dirty="0"/>
              <a:t>í</a:t>
            </a:r>
            <a:r>
              <a:rPr dirty="0"/>
              <a:t>as </a:t>
            </a:r>
          </a:p>
        </p:txBody>
      </p:sp>
      <p:graphicFrame>
        <p:nvGraphicFramePr>
          <p:cNvPr id="128" name="Table"/>
          <p:cNvGraphicFramePr/>
          <p:nvPr>
            <p:extLst>
              <p:ext uri="{D42A27DB-BD31-4B8C-83A1-F6EECF244321}">
                <p14:modId xmlns:p14="http://schemas.microsoft.com/office/powerpoint/2010/main" val="4208430824"/>
              </p:ext>
            </p:extLst>
          </p:nvPr>
        </p:nvGraphicFramePr>
        <p:xfrm>
          <a:off x="4285596" y="1027906"/>
          <a:ext cx="7068204" cy="5169380"/>
        </p:xfrm>
        <a:graphic>
          <a:graphicData uri="http://schemas.openxmlformats.org/drawingml/2006/table">
            <a:tbl>
              <a:tblPr firstRow="1" firstCol="1" bandRow="1">
                <a:tableStyleId>{4C3C2611-4C71-4FC5-86AE-919BDF0F9419}</a:tableStyleId>
              </a:tblPr>
              <a:tblGrid>
                <a:gridCol w="1872502">
                  <a:extLst>
                    <a:ext uri="{9D8B030D-6E8A-4147-A177-3AD203B41FA5}">
                      <a16:colId xmlns:a16="http://schemas.microsoft.com/office/drawing/2014/main" val="20000"/>
                    </a:ext>
                  </a:extLst>
                </a:gridCol>
                <a:gridCol w="5195702">
                  <a:extLst>
                    <a:ext uri="{9D8B030D-6E8A-4147-A177-3AD203B41FA5}">
                      <a16:colId xmlns:a16="http://schemas.microsoft.com/office/drawing/2014/main" val="20001"/>
                    </a:ext>
                  </a:extLst>
                </a:gridCol>
              </a:tblGrid>
              <a:tr h="469385">
                <a:tc>
                  <a:txBody>
                    <a:bodyPr/>
                    <a:lstStyle/>
                    <a:p>
                      <a:pPr algn="l">
                        <a:defRPr sz="1800"/>
                      </a:pPr>
                      <a:endParaRPr>
                        <a:latin typeface="Montserrat" panose="00000500000000000000" pitchFamily="50" charset="0"/>
                      </a:endParaRPr>
                    </a:p>
                  </a:txBody>
                  <a:tcPr marL="0" marR="0" marT="0" marB="0" horzOverflow="overflow"/>
                </a:tc>
                <a:tc>
                  <a:txBody>
                    <a:bodyPr/>
                    <a:lstStyle/>
                    <a:p>
                      <a:pPr algn="ctr">
                        <a:defRPr sz="1800" b="0">
                          <a:solidFill>
                            <a:srgbClr val="000000"/>
                          </a:solidFill>
                        </a:defRPr>
                      </a:pPr>
                      <a:r>
                        <a:rPr b="1">
                          <a:solidFill>
                            <a:srgbClr val="FFFFFF"/>
                          </a:solidFill>
                          <a:latin typeface="Montserrat" panose="00000500000000000000" pitchFamily="50" charset="0"/>
                        </a:rPr>
                        <a:t>CAUSAS</a:t>
                      </a:r>
                    </a:p>
                  </a:txBody>
                  <a:tcPr marL="0" marR="0" marT="0" marB="0" anchor="ctr" horzOverflow="overflow"/>
                </a:tc>
                <a:extLst>
                  <a:ext uri="{0D108BD9-81ED-4DB2-BD59-A6C34878D82A}">
                    <a16:rowId xmlns:a16="http://schemas.microsoft.com/office/drawing/2014/main" val="10000"/>
                  </a:ext>
                </a:extLst>
              </a:tr>
              <a:tr h="469385">
                <a:tc>
                  <a:txBody>
                    <a:bodyPr/>
                    <a:lstStyle/>
                    <a:p>
                      <a:pPr algn="l">
                        <a:defRPr sz="1800" b="0">
                          <a:solidFill>
                            <a:srgbClr val="000000"/>
                          </a:solidFill>
                        </a:defRPr>
                      </a:pPr>
                      <a:r>
                        <a:rPr b="1">
                          <a:solidFill>
                            <a:srgbClr val="FFFFFF"/>
                          </a:solidFill>
                          <a:latin typeface="Montserrat" panose="00000500000000000000" pitchFamily="50" charset="0"/>
                        </a:rPr>
                        <a:t>Infecciosas</a:t>
                      </a:r>
                    </a:p>
                  </a:txBody>
                  <a:tcPr marL="0" marR="0" marT="0" marB="0" anchor="ctr" horzOverflow="overflow"/>
                </a:tc>
                <a:tc>
                  <a:txBody>
                    <a:bodyPr/>
                    <a:lstStyle/>
                    <a:p>
                      <a:pPr algn="l">
                        <a:defRPr sz="1800"/>
                      </a:pPr>
                      <a:r>
                        <a:rPr dirty="0" err="1">
                          <a:latin typeface="Montserrat" panose="00000500000000000000" pitchFamily="50" charset="0"/>
                        </a:rPr>
                        <a:t>Bacterianas</a:t>
                      </a:r>
                      <a:r>
                        <a:rPr dirty="0">
                          <a:latin typeface="Montserrat" panose="00000500000000000000" pitchFamily="50" charset="0"/>
                        </a:rPr>
                        <a:t>, </a:t>
                      </a:r>
                      <a:r>
                        <a:rPr lang="es-CO" dirty="0">
                          <a:latin typeface="Montserrat" panose="00000500000000000000" pitchFamily="50" charset="0"/>
                        </a:rPr>
                        <a:t>v</a:t>
                      </a:r>
                      <a:r>
                        <a:rPr dirty="0" err="1">
                          <a:latin typeface="Montserrat" panose="00000500000000000000" pitchFamily="50" charset="0"/>
                        </a:rPr>
                        <a:t>irales</a:t>
                      </a:r>
                      <a:r>
                        <a:rPr lang="es-CO" dirty="0">
                          <a:latin typeface="Montserrat" panose="00000500000000000000" pitchFamily="50" charset="0"/>
                        </a:rPr>
                        <a:t>.</a:t>
                      </a:r>
                      <a:endParaRPr dirty="0">
                        <a:latin typeface="Montserrat" panose="00000500000000000000" pitchFamily="50" charset="0"/>
                      </a:endParaRPr>
                    </a:p>
                  </a:txBody>
                  <a:tcPr marL="0" marR="0" marT="0" marB="0" horzOverflow="overflow"/>
                </a:tc>
                <a:extLst>
                  <a:ext uri="{0D108BD9-81ED-4DB2-BD59-A6C34878D82A}">
                    <a16:rowId xmlns:a16="http://schemas.microsoft.com/office/drawing/2014/main" val="10001"/>
                  </a:ext>
                </a:extLst>
              </a:tr>
              <a:tr h="469385">
                <a:tc>
                  <a:txBody>
                    <a:bodyPr/>
                    <a:lstStyle/>
                    <a:p>
                      <a:pPr algn="l">
                        <a:defRPr sz="1800" b="0">
                          <a:solidFill>
                            <a:srgbClr val="000000"/>
                          </a:solidFill>
                        </a:defRPr>
                      </a:pPr>
                      <a:r>
                        <a:rPr b="1">
                          <a:solidFill>
                            <a:srgbClr val="FFFFFF"/>
                          </a:solidFill>
                          <a:latin typeface="Montserrat" panose="00000500000000000000" pitchFamily="50" charset="0"/>
                        </a:rPr>
                        <a:t>Neoplasias</a:t>
                      </a:r>
                    </a:p>
                  </a:txBody>
                  <a:tcPr marL="0" marR="0" marT="0" marB="0" anchor="ctr" horzOverflow="overflow"/>
                </a:tc>
                <a:tc>
                  <a:txBody>
                    <a:bodyPr/>
                    <a:lstStyle/>
                    <a:p>
                      <a:pPr algn="l">
                        <a:defRPr sz="1800"/>
                      </a:pPr>
                      <a:r>
                        <a:rPr dirty="0">
                          <a:latin typeface="Montserrat" panose="00000500000000000000" pitchFamily="50" charset="0"/>
                        </a:rPr>
                        <a:t>Mama, </a:t>
                      </a:r>
                      <a:r>
                        <a:rPr lang="es-CO" dirty="0">
                          <a:latin typeface="Montserrat" panose="00000500000000000000" pitchFamily="50" charset="0"/>
                        </a:rPr>
                        <a:t>p</a:t>
                      </a:r>
                      <a:r>
                        <a:rPr dirty="0" err="1">
                          <a:latin typeface="Montserrat" panose="00000500000000000000" pitchFamily="50" charset="0"/>
                        </a:rPr>
                        <a:t>ulmón</a:t>
                      </a:r>
                      <a:r>
                        <a:rPr dirty="0">
                          <a:latin typeface="Montserrat" panose="00000500000000000000" pitchFamily="50" charset="0"/>
                        </a:rPr>
                        <a:t>, GI, </a:t>
                      </a:r>
                      <a:r>
                        <a:rPr lang="es-CO" dirty="0">
                          <a:latin typeface="Montserrat" panose="00000500000000000000" pitchFamily="50" charset="0"/>
                        </a:rPr>
                        <a:t>o</a:t>
                      </a:r>
                      <a:r>
                        <a:rPr dirty="0" err="1">
                          <a:latin typeface="Montserrat" panose="00000500000000000000" pitchFamily="50" charset="0"/>
                        </a:rPr>
                        <a:t>vario</a:t>
                      </a:r>
                      <a:r>
                        <a:rPr dirty="0">
                          <a:latin typeface="Montserrat" panose="00000500000000000000" pitchFamily="50" charset="0"/>
                        </a:rPr>
                        <a:t>, SK, </a:t>
                      </a:r>
                      <a:r>
                        <a:rPr dirty="0" err="1">
                          <a:latin typeface="Montserrat" panose="00000500000000000000" pitchFamily="50" charset="0"/>
                        </a:rPr>
                        <a:t>linfoma</a:t>
                      </a:r>
                      <a:r>
                        <a:rPr dirty="0">
                          <a:latin typeface="Montserrat" panose="00000500000000000000" pitchFamily="50" charset="0"/>
                        </a:rPr>
                        <a:t>, </a:t>
                      </a:r>
                      <a:r>
                        <a:rPr lang="es-CO" dirty="0">
                          <a:latin typeface="Montserrat" panose="00000500000000000000" pitchFamily="50" charset="0"/>
                        </a:rPr>
                        <a:t>m</a:t>
                      </a:r>
                      <a:r>
                        <a:rPr dirty="0" err="1">
                          <a:latin typeface="Montserrat" panose="00000500000000000000" pitchFamily="50" charset="0"/>
                        </a:rPr>
                        <a:t>esotelioma</a:t>
                      </a:r>
                      <a:r>
                        <a:rPr dirty="0">
                          <a:latin typeface="Montserrat" panose="00000500000000000000" pitchFamily="50" charset="0"/>
                        </a:rPr>
                        <a:t>, </a:t>
                      </a:r>
                      <a:r>
                        <a:rPr dirty="0" err="1">
                          <a:latin typeface="Montserrat" panose="00000500000000000000" pitchFamily="50" charset="0"/>
                        </a:rPr>
                        <a:t>Sx</a:t>
                      </a:r>
                      <a:r>
                        <a:rPr dirty="0">
                          <a:latin typeface="Montserrat" panose="00000500000000000000" pitchFamily="50" charset="0"/>
                        </a:rPr>
                        <a:t> Meigs</a:t>
                      </a:r>
                      <a:r>
                        <a:rPr lang="es-CO" dirty="0">
                          <a:latin typeface="Montserrat" panose="00000500000000000000" pitchFamily="50" charset="0"/>
                        </a:rPr>
                        <a:t>.</a:t>
                      </a:r>
                      <a:endParaRPr dirty="0">
                        <a:latin typeface="Montserrat" panose="00000500000000000000" pitchFamily="50" charset="0"/>
                      </a:endParaRPr>
                    </a:p>
                  </a:txBody>
                  <a:tcPr marL="0" marR="0" marT="0" marB="0" horzOverflow="overflow"/>
                </a:tc>
                <a:extLst>
                  <a:ext uri="{0D108BD9-81ED-4DB2-BD59-A6C34878D82A}">
                    <a16:rowId xmlns:a16="http://schemas.microsoft.com/office/drawing/2014/main" val="10002"/>
                  </a:ext>
                </a:extLst>
              </a:tr>
              <a:tr h="469385">
                <a:tc>
                  <a:txBody>
                    <a:bodyPr/>
                    <a:lstStyle/>
                    <a:p>
                      <a:pPr algn="l">
                        <a:defRPr sz="1800" b="0">
                          <a:solidFill>
                            <a:srgbClr val="000000"/>
                          </a:solidFill>
                        </a:defRPr>
                      </a:pPr>
                      <a:r>
                        <a:rPr b="1">
                          <a:solidFill>
                            <a:srgbClr val="FFFFFF"/>
                          </a:solidFill>
                          <a:latin typeface="Montserrat" panose="00000500000000000000" pitchFamily="50" charset="0"/>
                        </a:rPr>
                        <a:t>Pulmonares </a:t>
                      </a:r>
                    </a:p>
                  </a:txBody>
                  <a:tcPr marL="0" marR="0" marT="0" marB="0" anchor="ctr" horzOverflow="overflow"/>
                </a:tc>
                <a:tc>
                  <a:txBody>
                    <a:bodyPr/>
                    <a:lstStyle/>
                    <a:p>
                      <a:pPr algn="l">
                        <a:defRPr sz="1800"/>
                      </a:pPr>
                      <a:r>
                        <a:rPr dirty="0">
                          <a:latin typeface="Montserrat" panose="00000500000000000000" pitchFamily="50" charset="0"/>
                        </a:rPr>
                        <a:t>TEP, </a:t>
                      </a:r>
                      <a:r>
                        <a:rPr lang="es-CO" dirty="0">
                          <a:latin typeface="Montserrat" panose="00000500000000000000" pitchFamily="50" charset="0"/>
                        </a:rPr>
                        <a:t>s</a:t>
                      </a:r>
                      <a:r>
                        <a:rPr dirty="0" err="1">
                          <a:latin typeface="Montserrat" panose="00000500000000000000" pitchFamily="50" charset="0"/>
                        </a:rPr>
                        <a:t>arcoidosis</a:t>
                      </a:r>
                      <a:r>
                        <a:rPr dirty="0">
                          <a:latin typeface="Montserrat" panose="00000500000000000000" pitchFamily="50" charset="0"/>
                        </a:rPr>
                        <a:t>, HAP, </a:t>
                      </a:r>
                      <a:r>
                        <a:rPr lang="es-CO" dirty="0">
                          <a:latin typeface="Montserrat" panose="00000500000000000000" pitchFamily="50" charset="0"/>
                        </a:rPr>
                        <a:t>a</a:t>
                      </a:r>
                      <a:r>
                        <a:rPr dirty="0" err="1">
                          <a:latin typeface="Montserrat" panose="00000500000000000000" pitchFamily="50" charset="0"/>
                        </a:rPr>
                        <a:t>sbesto</a:t>
                      </a:r>
                      <a:r>
                        <a:rPr lang="es-CO" dirty="0">
                          <a:latin typeface="Montserrat" panose="00000500000000000000" pitchFamily="50" charset="0"/>
                        </a:rPr>
                        <a:t>.</a:t>
                      </a:r>
                      <a:endParaRPr dirty="0">
                        <a:latin typeface="Montserrat" panose="00000500000000000000" pitchFamily="50" charset="0"/>
                      </a:endParaRPr>
                    </a:p>
                  </a:txBody>
                  <a:tcPr marL="0" marR="0" marT="0" marB="0" horzOverflow="overflow"/>
                </a:tc>
                <a:extLst>
                  <a:ext uri="{0D108BD9-81ED-4DB2-BD59-A6C34878D82A}">
                    <a16:rowId xmlns:a16="http://schemas.microsoft.com/office/drawing/2014/main" val="10003"/>
                  </a:ext>
                </a:extLst>
              </a:tr>
              <a:tr h="469385">
                <a:tc>
                  <a:txBody>
                    <a:bodyPr/>
                    <a:lstStyle/>
                    <a:p>
                      <a:pPr algn="l">
                        <a:defRPr sz="1800" b="0">
                          <a:solidFill>
                            <a:srgbClr val="000000"/>
                          </a:solidFill>
                        </a:defRPr>
                      </a:pPr>
                      <a:r>
                        <a:rPr b="1">
                          <a:solidFill>
                            <a:srgbClr val="FFFFFF"/>
                          </a:solidFill>
                          <a:latin typeface="Montserrat" panose="00000500000000000000" pitchFamily="50" charset="0"/>
                        </a:rPr>
                        <a:t>Cardiacas</a:t>
                      </a:r>
                    </a:p>
                  </a:txBody>
                  <a:tcPr marL="0" marR="0" marT="0" marB="0" anchor="ctr" horzOverflow="overflow"/>
                </a:tc>
                <a:tc>
                  <a:txBody>
                    <a:bodyPr/>
                    <a:lstStyle/>
                    <a:p>
                      <a:pPr algn="l">
                        <a:defRPr sz="1800"/>
                      </a:pPr>
                      <a:r>
                        <a:rPr dirty="0">
                          <a:latin typeface="Montserrat" panose="00000500000000000000" pitchFamily="50" charset="0"/>
                        </a:rPr>
                        <a:t>HF, pericarditis </a:t>
                      </a:r>
                      <a:r>
                        <a:rPr dirty="0" err="1">
                          <a:latin typeface="Montserrat" panose="00000500000000000000" pitchFamily="50" charset="0"/>
                        </a:rPr>
                        <a:t>constrictiva</a:t>
                      </a:r>
                      <a:r>
                        <a:rPr dirty="0">
                          <a:latin typeface="Montserrat" panose="00000500000000000000" pitchFamily="50" charset="0"/>
                        </a:rPr>
                        <a:t>, </a:t>
                      </a:r>
                      <a:r>
                        <a:rPr dirty="0" err="1">
                          <a:latin typeface="Montserrat" panose="00000500000000000000" pitchFamily="50" charset="0"/>
                        </a:rPr>
                        <a:t>obstrucción</a:t>
                      </a:r>
                      <a:r>
                        <a:rPr dirty="0">
                          <a:latin typeface="Montserrat" panose="00000500000000000000" pitchFamily="50" charset="0"/>
                        </a:rPr>
                        <a:t> vena cava superior, </a:t>
                      </a:r>
                      <a:r>
                        <a:rPr dirty="0" err="1">
                          <a:latin typeface="Montserrat" panose="00000500000000000000" pitchFamily="50" charset="0"/>
                        </a:rPr>
                        <a:t>síndrome</a:t>
                      </a:r>
                      <a:r>
                        <a:rPr dirty="0">
                          <a:latin typeface="Montserrat" panose="00000500000000000000" pitchFamily="50" charset="0"/>
                        </a:rPr>
                        <a:t> de Dressler</a:t>
                      </a:r>
                      <a:r>
                        <a:rPr lang="es-CO" dirty="0">
                          <a:latin typeface="Montserrat" panose="00000500000000000000" pitchFamily="50" charset="0"/>
                        </a:rPr>
                        <a:t>.</a:t>
                      </a:r>
                      <a:endParaRPr dirty="0">
                        <a:latin typeface="Montserrat" panose="00000500000000000000" pitchFamily="50" charset="0"/>
                      </a:endParaRPr>
                    </a:p>
                  </a:txBody>
                  <a:tcPr marL="0" marR="0" marT="0" marB="0" horzOverflow="overflow"/>
                </a:tc>
                <a:extLst>
                  <a:ext uri="{0D108BD9-81ED-4DB2-BD59-A6C34878D82A}">
                    <a16:rowId xmlns:a16="http://schemas.microsoft.com/office/drawing/2014/main" val="10004"/>
                  </a:ext>
                </a:extLst>
              </a:tr>
              <a:tr h="469385">
                <a:tc>
                  <a:txBody>
                    <a:bodyPr/>
                    <a:lstStyle/>
                    <a:p>
                      <a:pPr algn="l">
                        <a:defRPr sz="1800" b="0">
                          <a:solidFill>
                            <a:srgbClr val="000000"/>
                          </a:solidFill>
                        </a:defRPr>
                      </a:pPr>
                      <a:r>
                        <a:rPr b="1">
                          <a:solidFill>
                            <a:srgbClr val="FFFFFF"/>
                          </a:solidFill>
                          <a:latin typeface="Montserrat" panose="00000500000000000000" pitchFamily="50" charset="0"/>
                        </a:rPr>
                        <a:t>Hepáticas</a:t>
                      </a:r>
                    </a:p>
                  </a:txBody>
                  <a:tcPr marL="0" marR="0" marT="0" marB="0" anchor="ctr" horzOverflow="overflow"/>
                </a:tc>
                <a:tc>
                  <a:txBody>
                    <a:bodyPr/>
                    <a:lstStyle/>
                    <a:p>
                      <a:pPr algn="l">
                        <a:defRPr sz="1800"/>
                      </a:pPr>
                      <a:r>
                        <a:rPr dirty="0" err="1">
                          <a:latin typeface="Montserrat" panose="00000500000000000000" pitchFamily="50" charset="0"/>
                        </a:rPr>
                        <a:t>Cirrosis</a:t>
                      </a:r>
                      <a:r>
                        <a:rPr dirty="0">
                          <a:latin typeface="Montserrat" panose="00000500000000000000" pitchFamily="50" charset="0"/>
                        </a:rPr>
                        <a:t>, </a:t>
                      </a:r>
                      <a:r>
                        <a:rPr dirty="0" err="1">
                          <a:latin typeface="Montserrat" panose="00000500000000000000" pitchFamily="50" charset="0"/>
                        </a:rPr>
                        <a:t>hidrotorax</a:t>
                      </a:r>
                      <a:r>
                        <a:rPr dirty="0">
                          <a:latin typeface="Montserrat" panose="00000500000000000000" pitchFamily="50" charset="0"/>
                        </a:rPr>
                        <a:t>, </a:t>
                      </a:r>
                      <a:r>
                        <a:rPr dirty="0" err="1">
                          <a:latin typeface="Montserrat" panose="00000500000000000000" pitchFamily="50" charset="0"/>
                        </a:rPr>
                        <a:t>absceso</a:t>
                      </a:r>
                      <a:r>
                        <a:rPr dirty="0">
                          <a:latin typeface="Montserrat" panose="00000500000000000000" pitchFamily="50" charset="0"/>
                        </a:rPr>
                        <a:t> </a:t>
                      </a:r>
                      <a:r>
                        <a:rPr dirty="0" err="1">
                          <a:latin typeface="Montserrat" panose="00000500000000000000" pitchFamily="50" charset="0"/>
                        </a:rPr>
                        <a:t>hepático</a:t>
                      </a:r>
                      <a:r>
                        <a:rPr lang="es-CO" dirty="0">
                          <a:latin typeface="Montserrat" panose="00000500000000000000" pitchFamily="50" charset="0"/>
                        </a:rPr>
                        <a:t>.</a:t>
                      </a:r>
                      <a:r>
                        <a:rPr dirty="0">
                          <a:latin typeface="Montserrat" panose="00000500000000000000" pitchFamily="50" charset="0"/>
                        </a:rPr>
                        <a:t> </a:t>
                      </a:r>
                    </a:p>
                  </a:txBody>
                  <a:tcPr marL="0" marR="0" marT="0" marB="0" horzOverflow="overflow"/>
                </a:tc>
                <a:extLst>
                  <a:ext uri="{0D108BD9-81ED-4DB2-BD59-A6C34878D82A}">
                    <a16:rowId xmlns:a16="http://schemas.microsoft.com/office/drawing/2014/main" val="10005"/>
                  </a:ext>
                </a:extLst>
              </a:tr>
              <a:tr h="469385">
                <a:tc>
                  <a:txBody>
                    <a:bodyPr/>
                    <a:lstStyle/>
                    <a:p>
                      <a:pPr algn="l">
                        <a:defRPr sz="1800" b="0">
                          <a:solidFill>
                            <a:srgbClr val="000000"/>
                          </a:solidFill>
                        </a:defRPr>
                      </a:pPr>
                      <a:r>
                        <a:rPr b="1">
                          <a:solidFill>
                            <a:srgbClr val="FFFFFF"/>
                          </a:solidFill>
                          <a:latin typeface="Montserrat" panose="00000500000000000000" pitchFamily="50" charset="0"/>
                        </a:rPr>
                        <a:t>Gastrointestinales</a:t>
                      </a:r>
                    </a:p>
                  </a:txBody>
                  <a:tcPr marL="0" marR="0" marT="0" marB="0" anchor="ctr" horzOverflow="overflow"/>
                </a:tc>
                <a:tc>
                  <a:txBody>
                    <a:bodyPr/>
                    <a:lstStyle/>
                    <a:p>
                      <a:pPr algn="l">
                        <a:defRPr sz="1800"/>
                      </a:pPr>
                      <a:r>
                        <a:rPr dirty="0" err="1">
                          <a:latin typeface="Montserrat" panose="00000500000000000000" pitchFamily="50" charset="0"/>
                        </a:rPr>
                        <a:t>Absceso</a:t>
                      </a:r>
                      <a:r>
                        <a:rPr dirty="0">
                          <a:latin typeface="Montserrat" panose="00000500000000000000" pitchFamily="50" charset="0"/>
                        </a:rPr>
                        <a:t> abdominal, </a:t>
                      </a:r>
                      <a:r>
                        <a:rPr lang="es-CO" dirty="0">
                          <a:latin typeface="Montserrat" panose="00000500000000000000" pitchFamily="50" charset="0"/>
                        </a:rPr>
                        <a:t>p</a:t>
                      </a:r>
                      <a:r>
                        <a:rPr dirty="0" err="1">
                          <a:latin typeface="Montserrat" panose="00000500000000000000" pitchFamily="50" charset="0"/>
                        </a:rPr>
                        <a:t>erforación</a:t>
                      </a:r>
                      <a:r>
                        <a:rPr dirty="0">
                          <a:latin typeface="Montserrat" panose="00000500000000000000" pitchFamily="50" charset="0"/>
                        </a:rPr>
                        <a:t> </a:t>
                      </a:r>
                      <a:r>
                        <a:rPr dirty="0" err="1">
                          <a:latin typeface="Montserrat" panose="00000500000000000000" pitchFamily="50" charset="0"/>
                        </a:rPr>
                        <a:t>esofágica</a:t>
                      </a:r>
                      <a:r>
                        <a:rPr dirty="0">
                          <a:latin typeface="Montserrat" panose="00000500000000000000" pitchFamily="50" charset="0"/>
                        </a:rPr>
                        <a:t>, pancreatitis, </a:t>
                      </a:r>
                      <a:r>
                        <a:rPr dirty="0" err="1">
                          <a:latin typeface="Montserrat" panose="00000500000000000000" pitchFamily="50" charset="0"/>
                        </a:rPr>
                        <a:t>posquirúrgico</a:t>
                      </a:r>
                      <a:r>
                        <a:rPr lang="es-CO" dirty="0">
                          <a:latin typeface="Montserrat" panose="00000500000000000000" pitchFamily="50" charset="0"/>
                        </a:rPr>
                        <a:t>.</a:t>
                      </a:r>
                      <a:endParaRPr dirty="0">
                        <a:latin typeface="Montserrat" panose="00000500000000000000" pitchFamily="50" charset="0"/>
                      </a:endParaRPr>
                    </a:p>
                  </a:txBody>
                  <a:tcPr marL="0" marR="0" marT="0" marB="0" horzOverflow="overflow"/>
                </a:tc>
                <a:extLst>
                  <a:ext uri="{0D108BD9-81ED-4DB2-BD59-A6C34878D82A}">
                    <a16:rowId xmlns:a16="http://schemas.microsoft.com/office/drawing/2014/main" val="10006"/>
                  </a:ext>
                </a:extLst>
              </a:tr>
              <a:tr h="469385">
                <a:tc>
                  <a:txBody>
                    <a:bodyPr/>
                    <a:lstStyle/>
                    <a:p>
                      <a:pPr algn="l">
                        <a:defRPr sz="1800" b="0">
                          <a:solidFill>
                            <a:srgbClr val="000000"/>
                          </a:solidFill>
                        </a:defRPr>
                      </a:pPr>
                      <a:r>
                        <a:rPr b="1">
                          <a:solidFill>
                            <a:srgbClr val="FFFFFF"/>
                          </a:solidFill>
                          <a:latin typeface="Montserrat" panose="00000500000000000000" pitchFamily="50" charset="0"/>
                        </a:rPr>
                        <a:t>Autoinmunes</a:t>
                      </a:r>
                    </a:p>
                  </a:txBody>
                  <a:tcPr marL="0" marR="0" marT="0" marB="0" anchor="ctr" horzOverflow="overflow"/>
                </a:tc>
                <a:tc>
                  <a:txBody>
                    <a:bodyPr/>
                    <a:lstStyle/>
                    <a:p>
                      <a:pPr algn="l">
                        <a:defRPr sz="1800"/>
                      </a:pPr>
                      <a:r>
                        <a:rPr dirty="0">
                          <a:latin typeface="Montserrat" panose="00000500000000000000" pitchFamily="50" charset="0"/>
                        </a:rPr>
                        <a:t>AR, LES, Sjogren, </a:t>
                      </a:r>
                      <a:r>
                        <a:rPr lang="es-CO" dirty="0">
                          <a:latin typeface="Montserrat" panose="00000500000000000000" pitchFamily="50" charset="0"/>
                        </a:rPr>
                        <a:t>g</a:t>
                      </a:r>
                      <a:r>
                        <a:rPr dirty="0" err="1">
                          <a:latin typeface="Montserrat" panose="00000500000000000000" pitchFamily="50" charset="0"/>
                        </a:rPr>
                        <a:t>ranulomatosis</a:t>
                      </a:r>
                      <a:r>
                        <a:rPr dirty="0">
                          <a:latin typeface="Montserrat" panose="00000500000000000000" pitchFamily="50" charset="0"/>
                        </a:rPr>
                        <a:t> con </a:t>
                      </a:r>
                      <a:r>
                        <a:rPr dirty="0" err="1">
                          <a:latin typeface="Montserrat" panose="00000500000000000000" pitchFamily="50" charset="0"/>
                        </a:rPr>
                        <a:t>poliangeitis</a:t>
                      </a:r>
                      <a:r>
                        <a:rPr dirty="0">
                          <a:latin typeface="Montserrat" panose="00000500000000000000" pitchFamily="50" charset="0"/>
                        </a:rPr>
                        <a:t>, Churg Straus</a:t>
                      </a:r>
                      <a:r>
                        <a:rPr lang="es-CO" dirty="0">
                          <a:latin typeface="Montserrat" panose="00000500000000000000" pitchFamily="50" charset="0"/>
                        </a:rPr>
                        <a:t>.</a:t>
                      </a:r>
                      <a:endParaRPr dirty="0">
                        <a:latin typeface="Montserrat" panose="00000500000000000000" pitchFamily="50" charset="0"/>
                      </a:endParaRPr>
                    </a:p>
                  </a:txBody>
                  <a:tcPr marL="0" marR="0" marT="0" marB="0" horzOverflow="overflow"/>
                </a:tc>
                <a:extLst>
                  <a:ext uri="{0D108BD9-81ED-4DB2-BD59-A6C34878D82A}">
                    <a16:rowId xmlns:a16="http://schemas.microsoft.com/office/drawing/2014/main" val="10007"/>
                  </a:ext>
                </a:extLst>
              </a:tr>
              <a:tr h="469385">
                <a:tc>
                  <a:txBody>
                    <a:bodyPr/>
                    <a:lstStyle/>
                    <a:p>
                      <a:pPr algn="l">
                        <a:defRPr sz="1800" b="0">
                          <a:solidFill>
                            <a:srgbClr val="000000"/>
                          </a:solidFill>
                        </a:defRPr>
                      </a:pPr>
                      <a:r>
                        <a:rPr b="1">
                          <a:solidFill>
                            <a:srgbClr val="FFFFFF"/>
                          </a:solidFill>
                          <a:latin typeface="Montserrat" panose="00000500000000000000" pitchFamily="50" charset="0"/>
                        </a:rPr>
                        <a:t>Geniturinarias</a:t>
                      </a:r>
                    </a:p>
                  </a:txBody>
                  <a:tcPr marL="0" marR="0" marT="0" marB="0" anchor="ctr" horzOverflow="overflow"/>
                </a:tc>
                <a:tc>
                  <a:txBody>
                    <a:bodyPr/>
                    <a:lstStyle/>
                    <a:p>
                      <a:pPr algn="l">
                        <a:defRPr sz="1800"/>
                      </a:pPr>
                      <a:r>
                        <a:rPr dirty="0">
                          <a:latin typeface="Montserrat" panose="00000500000000000000" pitchFamily="50" charset="0"/>
                        </a:rPr>
                        <a:t>Endometriosis, </a:t>
                      </a:r>
                      <a:r>
                        <a:rPr lang="es-CO" dirty="0">
                          <a:latin typeface="Montserrat" panose="00000500000000000000" pitchFamily="50" charset="0"/>
                        </a:rPr>
                        <a:t>sí</a:t>
                      </a:r>
                      <a:r>
                        <a:rPr dirty="0" err="1">
                          <a:latin typeface="Montserrat" panose="00000500000000000000" pitchFamily="50" charset="0"/>
                        </a:rPr>
                        <a:t>ndrome</a:t>
                      </a:r>
                      <a:r>
                        <a:rPr dirty="0">
                          <a:latin typeface="Montserrat" panose="00000500000000000000" pitchFamily="50" charset="0"/>
                        </a:rPr>
                        <a:t> </a:t>
                      </a:r>
                      <a:r>
                        <a:rPr lang="es-CO" dirty="0">
                          <a:latin typeface="Montserrat" panose="00000500000000000000" pitchFamily="50" charset="0"/>
                        </a:rPr>
                        <a:t>h</a:t>
                      </a:r>
                      <a:r>
                        <a:rPr dirty="0" err="1">
                          <a:latin typeface="Montserrat" panose="00000500000000000000" pitchFamily="50" charset="0"/>
                        </a:rPr>
                        <a:t>iperestimulación</a:t>
                      </a:r>
                      <a:r>
                        <a:rPr dirty="0">
                          <a:latin typeface="Montserrat" panose="00000500000000000000" pitchFamily="50" charset="0"/>
                        </a:rPr>
                        <a:t> </a:t>
                      </a:r>
                      <a:r>
                        <a:rPr lang="es-CO" dirty="0">
                          <a:latin typeface="Montserrat" panose="00000500000000000000" pitchFamily="50" charset="0"/>
                        </a:rPr>
                        <a:t>o</a:t>
                      </a:r>
                      <a:r>
                        <a:rPr dirty="0">
                          <a:latin typeface="Montserrat" panose="00000500000000000000" pitchFamily="50" charset="0"/>
                        </a:rPr>
                        <a:t>v</a:t>
                      </a:r>
                      <a:r>
                        <a:rPr lang="es-CO" dirty="0">
                          <a:latin typeface="Montserrat" panose="00000500000000000000" pitchFamily="50" charset="0"/>
                        </a:rPr>
                        <a:t>á</a:t>
                      </a:r>
                      <a:r>
                        <a:rPr dirty="0" err="1">
                          <a:latin typeface="Montserrat" panose="00000500000000000000" pitchFamily="50" charset="0"/>
                        </a:rPr>
                        <a:t>rica</a:t>
                      </a:r>
                      <a:r>
                        <a:rPr dirty="0">
                          <a:latin typeface="Montserrat" panose="00000500000000000000" pitchFamily="50" charset="0"/>
                        </a:rPr>
                        <a:t>, </a:t>
                      </a:r>
                      <a:r>
                        <a:rPr lang="es-CO" dirty="0">
                          <a:latin typeface="Montserrat" panose="00000500000000000000" pitchFamily="50" charset="0"/>
                        </a:rPr>
                        <a:t>p</a:t>
                      </a:r>
                      <a:r>
                        <a:rPr dirty="0" err="1">
                          <a:latin typeface="Montserrat" panose="00000500000000000000" pitchFamily="50" charset="0"/>
                        </a:rPr>
                        <a:t>osparto</a:t>
                      </a:r>
                      <a:r>
                        <a:rPr dirty="0">
                          <a:latin typeface="Montserrat" panose="00000500000000000000" pitchFamily="50" charset="0"/>
                        </a:rPr>
                        <a:t>, </a:t>
                      </a:r>
                      <a:r>
                        <a:rPr lang="es-CO" dirty="0">
                          <a:latin typeface="Montserrat" panose="00000500000000000000" pitchFamily="50" charset="0"/>
                        </a:rPr>
                        <a:t>u</a:t>
                      </a:r>
                      <a:r>
                        <a:rPr dirty="0" err="1">
                          <a:latin typeface="Montserrat" panose="00000500000000000000" pitchFamily="50" charset="0"/>
                        </a:rPr>
                        <a:t>rinotorax</a:t>
                      </a:r>
                      <a:r>
                        <a:rPr lang="es-CO" dirty="0">
                          <a:latin typeface="Montserrat" panose="00000500000000000000" pitchFamily="50" charset="0"/>
                        </a:rPr>
                        <a:t>.</a:t>
                      </a:r>
                      <a:endParaRPr dirty="0">
                        <a:latin typeface="Montserrat" panose="00000500000000000000" pitchFamily="50" charset="0"/>
                      </a:endParaRPr>
                    </a:p>
                  </a:txBody>
                  <a:tcPr marL="0" marR="0" marT="0" marB="0" horzOverflow="overflow"/>
                </a:tc>
                <a:extLst>
                  <a:ext uri="{0D108BD9-81ED-4DB2-BD59-A6C34878D82A}">
                    <a16:rowId xmlns:a16="http://schemas.microsoft.com/office/drawing/2014/main" val="10008"/>
                  </a:ext>
                </a:extLst>
              </a:tr>
              <a:tr h="469385">
                <a:tc>
                  <a:txBody>
                    <a:bodyPr/>
                    <a:lstStyle/>
                    <a:p>
                      <a:pPr algn="l">
                        <a:defRPr sz="1800" b="0">
                          <a:solidFill>
                            <a:srgbClr val="000000"/>
                          </a:solidFill>
                        </a:defRPr>
                      </a:pPr>
                      <a:r>
                        <a:rPr b="1">
                          <a:solidFill>
                            <a:srgbClr val="FFFFFF"/>
                          </a:solidFill>
                          <a:latin typeface="Montserrat" panose="00000500000000000000" pitchFamily="50" charset="0"/>
                        </a:rPr>
                        <a:t>Otras</a:t>
                      </a:r>
                    </a:p>
                  </a:txBody>
                  <a:tcPr marL="0" marR="0" marT="0" marB="0" anchor="ctr" horzOverflow="overflow"/>
                </a:tc>
                <a:tc>
                  <a:txBody>
                    <a:bodyPr/>
                    <a:lstStyle/>
                    <a:p>
                      <a:pPr algn="l">
                        <a:defRPr sz="1800"/>
                      </a:pPr>
                      <a:r>
                        <a:rPr dirty="0">
                          <a:latin typeface="Montserrat" panose="00000500000000000000" pitchFamily="50" charset="0"/>
                        </a:rPr>
                        <a:t>Trauma, </a:t>
                      </a:r>
                      <a:r>
                        <a:rPr dirty="0" err="1">
                          <a:latin typeface="Montserrat" panose="00000500000000000000" pitchFamily="50" charset="0"/>
                        </a:rPr>
                        <a:t>Iatrogénica</a:t>
                      </a:r>
                      <a:r>
                        <a:rPr dirty="0">
                          <a:latin typeface="Montserrat" panose="00000500000000000000" pitchFamily="50" charset="0"/>
                        </a:rPr>
                        <a:t>, </a:t>
                      </a:r>
                      <a:r>
                        <a:rPr lang="es-CO" dirty="0">
                          <a:latin typeface="Montserrat" panose="00000500000000000000" pitchFamily="50" charset="0"/>
                        </a:rPr>
                        <a:t>m</a:t>
                      </a:r>
                      <a:r>
                        <a:rPr dirty="0" err="1">
                          <a:latin typeface="Montserrat" panose="00000500000000000000" pitchFamily="50" charset="0"/>
                        </a:rPr>
                        <a:t>edicamentos</a:t>
                      </a:r>
                      <a:r>
                        <a:rPr dirty="0">
                          <a:latin typeface="Montserrat" panose="00000500000000000000" pitchFamily="50" charset="0"/>
                        </a:rPr>
                        <a:t>, </a:t>
                      </a:r>
                      <a:r>
                        <a:rPr lang="es-CO" dirty="0">
                          <a:latin typeface="Montserrat" panose="00000500000000000000" pitchFamily="50" charset="0"/>
                        </a:rPr>
                        <a:t>h</a:t>
                      </a:r>
                      <a:r>
                        <a:rPr dirty="0" err="1">
                          <a:latin typeface="Montserrat" panose="00000500000000000000" pitchFamily="50" charset="0"/>
                        </a:rPr>
                        <a:t>ipotiroidismo</a:t>
                      </a:r>
                      <a:r>
                        <a:rPr lang="es-CO" dirty="0">
                          <a:latin typeface="Montserrat" panose="00000500000000000000" pitchFamily="50" charset="0"/>
                        </a:rPr>
                        <a:t>, síndrome nefrótico. </a:t>
                      </a:r>
                      <a:endParaRPr dirty="0">
                        <a:latin typeface="Montserrat" panose="00000500000000000000" pitchFamily="50" charset="0"/>
                      </a:endParaRPr>
                    </a:p>
                  </a:txBody>
                  <a:tcPr marL="0" marR="0" marT="0" marB="0" horzOverflow="overflow"/>
                </a:tc>
                <a:extLst>
                  <a:ext uri="{0D108BD9-81ED-4DB2-BD59-A6C34878D82A}">
                    <a16:rowId xmlns:a16="http://schemas.microsoft.com/office/drawing/2014/main" val="10009"/>
                  </a:ext>
                </a:extLst>
              </a:tr>
            </a:tbl>
          </a:graphicData>
        </a:graphic>
      </p:graphicFrame>
      <p:sp>
        <p:nvSpPr>
          <p:cNvPr id="129" name="CuadroTexto 5"/>
          <p:cNvSpPr txBox="1"/>
          <p:nvPr/>
        </p:nvSpPr>
        <p:spPr>
          <a:xfrm>
            <a:off x="8498926" y="6560687"/>
            <a:ext cx="3177077" cy="2888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400">
                <a:latin typeface="Arial"/>
                <a:ea typeface="Arial"/>
                <a:cs typeface="Arial"/>
                <a:sym typeface="Arial"/>
              </a:defRPr>
            </a:lvl1pPr>
          </a:lstStyle>
          <a:p>
            <a:r>
              <a:t>Dis Mon.2013 Deb; 59 (2): 29-57</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Fisiopatologia"/>
          <p:cNvSpPr txBox="1">
            <a:spLocks noGrp="1"/>
          </p:cNvSpPr>
          <p:nvPr>
            <p:ph type="title"/>
          </p:nvPr>
        </p:nvSpPr>
        <p:spPr>
          <a:xfrm>
            <a:off x="838200" y="365125"/>
            <a:ext cx="10515600" cy="1325563"/>
          </a:xfrm>
          <a:prstGeom prst="rect">
            <a:avLst/>
          </a:prstGeom>
        </p:spPr>
        <p:txBody>
          <a:bodyPr/>
          <a:lstStyle/>
          <a:p>
            <a:r>
              <a:rPr dirty="0" err="1"/>
              <a:t>Fisiopatolog</a:t>
            </a:r>
            <a:r>
              <a:rPr lang="es-CO" dirty="0"/>
              <a:t>í</a:t>
            </a:r>
            <a:r>
              <a:rPr dirty="0"/>
              <a:t>a </a:t>
            </a:r>
          </a:p>
        </p:txBody>
      </p:sp>
      <p:pic>
        <p:nvPicPr>
          <p:cNvPr id="132" name="Imagen 5" descr="Imagen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201762" y="349487"/>
            <a:ext cx="5131453" cy="6048669"/>
          </a:xfrm>
          <a:prstGeom prst="rect">
            <a:avLst/>
          </a:prstGeom>
          <a:ln w="12700">
            <a:miter lim="400000"/>
          </a:ln>
        </p:spPr>
      </p:pic>
      <p:sp>
        <p:nvSpPr>
          <p:cNvPr id="133" name="CuadroTexto 8"/>
          <p:cNvSpPr txBox="1"/>
          <p:nvPr/>
        </p:nvSpPr>
        <p:spPr>
          <a:xfrm>
            <a:off x="6993555" y="6434514"/>
            <a:ext cx="4494470" cy="4234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defRPr sz="2000" baseline="-25000">
                <a:latin typeface="Arial"/>
                <a:ea typeface="Arial"/>
                <a:cs typeface="Arial"/>
                <a:sym typeface="Arial"/>
              </a:defRPr>
            </a:pPr>
            <a:r>
              <a:t>Feller-Kopman D, et al . N Engl J Med 2018;378:740-51</a:t>
            </a:r>
            <a:r>
              <a:rPr sz="1800"/>
              <a:t>.</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5" name="IMG_37132D8274B0-1.jpeg" descr="IMG_37132D8274B0-1.jpe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625023" y="111761"/>
            <a:ext cx="9466089" cy="4196080"/>
          </a:xfrm>
          <a:prstGeom prst="rect">
            <a:avLst/>
          </a:prstGeom>
          <a:ln w="12700">
            <a:miter lim="400000"/>
          </a:ln>
        </p:spPr>
      </p:pic>
      <p:sp>
        <p:nvSpPr>
          <p:cNvPr id="136" name="Porcel J. M., Light R. W. (2013). Disease a Month. 29-57."/>
          <p:cNvSpPr txBox="1"/>
          <p:nvPr/>
        </p:nvSpPr>
        <p:spPr>
          <a:xfrm>
            <a:off x="7167320" y="6181350"/>
            <a:ext cx="4279188" cy="27731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defTabSz="355600">
              <a:defRPr sz="1300">
                <a:latin typeface="Helvetica Neue"/>
                <a:ea typeface="Helvetica Neue"/>
                <a:cs typeface="Helvetica Neue"/>
                <a:sym typeface="Helvetica Neue"/>
              </a:defRPr>
            </a:lvl1pPr>
          </a:lstStyle>
          <a:p>
            <a:r>
              <a:t>Porcel J. M., Light R. W. (2013). Disease a Month. 29-57.</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Gravedad, duración, instauración, tos, dolor…"/>
          <p:cNvSpPr txBox="1">
            <a:spLocks noGrp="1"/>
          </p:cNvSpPr>
          <p:nvPr>
            <p:ph type="body" sz="half" idx="1"/>
          </p:nvPr>
        </p:nvSpPr>
        <p:spPr>
          <a:xfrm>
            <a:off x="4591877" y="1825625"/>
            <a:ext cx="6761924" cy="4351338"/>
          </a:xfrm>
          <a:prstGeom prst="rect">
            <a:avLst/>
          </a:prstGeom>
        </p:spPr>
        <p:txBody>
          <a:bodyPr/>
          <a:lstStyle/>
          <a:p>
            <a:r>
              <a:rPr dirty="0" err="1"/>
              <a:t>Gravedad</a:t>
            </a:r>
            <a:r>
              <a:rPr dirty="0"/>
              <a:t>, </a:t>
            </a:r>
            <a:r>
              <a:rPr dirty="0" err="1"/>
              <a:t>duración</a:t>
            </a:r>
            <a:r>
              <a:rPr dirty="0"/>
              <a:t>, </a:t>
            </a:r>
            <a:r>
              <a:rPr dirty="0" err="1"/>
              <a:t>instauración</a:t>
            </a:r>
            <a:r>
              <a:rPr dirty="0"/>
              <a:t>, </a:t>
            </a:r>
            <a:r>
              <a:rPr dirty="0" err="1"/>
              <a:t>tos</a:t>
            </a:r>
            <a:r>
              <a:rPr dirty="0"/>
              <a:t>, dolor</a:t>
            </a:r>
            <a:r>
              <a:rPr lang="es-CO" dirty="0"/>
              <a:t>.</a:t>
            </a:r>
            <a:endParaRPr dirty="0"/>
          </a:p>
          <a:p>
            <a:r>
              <a:rPr dirty="0"/>
              <a:t>S</a:t>
            </a:r>
            <a:r>
              <a:rPr lang="es-CO" dirty="0"/>
              <a:t>í</a:t>
            </a:r>
            <a:r>
              <a:rPr dirty="0" err="1"/>
              <a:t>ntomas</a:t>
            </a:r>
            <a:r>
              <a:rPr dirty="0"/>
              <a:t> </a:t>
            </a:r>
            <a:r>
              <a:rPr dirty="0" err="1"/>
              <a:t>constitucionales</a:t>
            </a:r>
            <a:r>
              <a:rPr dirty="0"/>
              <a:t> (F, Es, P Peso o </a:t>
            </a:r>
            <a:r>
              <a:rPr dirty="0" err="1"/>
              <a:t>diaforesis</a:t>
            </a:r>
            <a:r>
              <a:rPr dirty="0"/>
              <a:t>)</a:t>
            </a:r>
            <a:r>
              <a:rPr lang="es-CO" dirty="0"/>
              <a:t>.</a:t>
            </a:r>
            <a:endParaRPr dirty="0"/>
          </a:p>
          <a:p>
            <a:r>
              <a:rPr dirty="0" err="1"/>
              <a:t>Falla</a:t>
            </a:r>
            <a:r>
              <a:rPr dirty="0"/>
              <a:t> card</a:t>
            </a:r>
            <a:r>
              <a:rPr lang="es-CO" dirty="0"/>
              <a:t>í</a:t>
            </a:r>
            <a:r>
              <a:rPr dirty="0"/>
              <a:t>aca, renal, </a:t>
            </a:r>
            <a:r>
              <a:rPr dirty="0" err="1"/>
              <a:t>hepática</a:t>
            </a:r>
            <a:r>
              <a:rPr dirty="0"/>
              <a:t> o </a:t>
            </a:r>
            <a:r>
              <a:rPr dirty="0" err="1"/>
              <a:t>ginecológica</a:t>
            </a:r>
            <a:r>
              <a:rPr lang="es-CO" dirty="0"/>
              <a:t>.</a:t>
            </a:r>
            <a:endParaRPr dirty="0"/>
          </a:p>
          <a:p>
            <a:r>
              <a:rPr dirty="0"/>
              <a:t>Neoplasia o </a:t>
            </a:r>
            <a:r>
              <a:rPr dirty="0" err="1"/>
              <a:t>inmunosupresión</a:t>
            </a:r>
            <a:r>
              <a:rPr lang="es-CO" dirty="0"/>
              <a:t>.</a:t>
            </a:r>
            <a:endParaRPr dirty="0"/>
          </a:p>
          <a:p>
            <a:r>
              <a:rPr dirty="0" err="1"/>
              <a:t>Medicamentos</a:t>
            </a:r>
            <a:r>
              <a:rPr lang="es-CO" dirty="0"/>
              <a:t>.</a:t>
            </a:r>
            <a:endParaRPr dirty="0"/>
          </a:p>
          <a:p>
            <a:r>
              <a:rPr dirty="0" err="1"/>
              <a:t>Lesiones</a:t>
            </a:r>
            <a:r>
              <a:rPr dirty="0"/>
              <a:t> o </a:t>
            </a:r>
            <a:r>
              <a:rPr dirty="0" err="1"/>
              <a:t>procedimientos</a:t>
            </a:r>
            <a:r>
              <a:rPr dirty="0"/>
              <a:t> </a:t>
            </a:r>
            <a:r>
              <a:rPr dirty="0" err="1"/>
              <a:t>tórax</a:t>
            </a:r>
            <a:r>
              <a:rPr lang="es-CO" dirty="0"/>
              <a:t>.</a:t>
            </a:r>
            <a:endParaRPr dirty="0"/>
          </a:p>
          <a:p>
            <a:r>
              <a:rPr dirty="0"/>
              <a:t>Tuberculosis</a:t>
            </a:r>
            <a:r>
              <a:rPr lang="es-CO" dirty="0"/>
              <a:t>.</a:t>
            </a:r>
            <a:endParaRPr dirty="0"/>
          </a:p>
          <a:p>
            <a:r>
              <a:rPr dirty="0"/>
              <a:t>Historia </a:t>
            </a:r>
            <a:r>
              <a:rPr dirty="0" err="1"/>
              <a:t>ocupacional</a:t>
            </a:r>
            <a:r>
              <a:rPr dirty="0"/>
              <a:t>, </a:t>
            </a:r>
            <a:r>
              <a:rPr dirty="0" err="1"/>
              <a:t>tabaquismo</a:t>
            </a:r>
            <a:r>
              <a:rPr lang="es-CO" dirty="0"/>
              <a:t>.</a:t>
            </a:r>
            <a:endParaRPr dirty="0"/>
          </a:p>
        </p:txBody>
      </p:sp>
      <p:sp>
        <p:nvSpPr>
          <p:cNvPr id="139" name="Historia Clínica"/>
          <p:cNvSpPr txBox="1">
            <a:spLocks noGrp="1"/>
          </p:cNvSpPr>
          <p:nvPr>
            <p:ph type="title"/>
          </p:nvPr>
        </p:nvSpPr>
        <p:spPr>
          <a:xfrm>
            <a:off x="838200" y="365125"/>
            <a:ext cx="10515600" cy="1325563"/>
          </a:xfrm>
          <a:prstGeom prst="rect">
            <a:avLst/>
          </a:prstGeom>
        </p:spPr>
        <p:txBody>
          <a:bodyPr/>
          <a:lstStyle/>
          <a:p>
            <a:r>
              <a:rPr dirty="0"/>
              <a:t>Historia </a:t>
            </a:r>
            <a:r>
              <a:rPr lang="es-CO" dirty="0"/>
              <a:t>c</a:t>
            </a:r>
            <a:r>
              <a:rPr dirty="0" err="1"/>
              <a:t>línica</a:t>
            </a:r>
            <a:endParaRPr dirty="0"/>
          </a:p>
        </p:txBody>
      </p:sp>
      <p:sp>
        <p:nvSpPr>
          <p:cNvPr id="140" name="Rectángulo 6"/>
          <p:cNvSpPr txBox="1"/>
          <p:nvPr/>
        </p:nvSpPr>
        <p:spPr>
          <a:xfrm>
            <a:off x="5457367" y="6311901"/>
            <a:ext cx="6558618" cy="4616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defRPr sz="1400">
                <a:latin typeface="Arial"/>
                <a:ea typeface="Arial"/>
                <a:cs typeface="Arial"/>
                <a:sym typeface="Arial"/>
              </a:defRPr>
            </a:pPr>
            <a:r>
              <a:rPr sz="1200" dirty="0">
                <a:latin typeface="Montserrat" panose="00000500000000000000" pitchFamily="50" charset="0"/>
              </a:rPr>
              <a:t>Light RW. Med Clin N Am 95 (2011) 1055–1070</a:t>
            </a:r>
          </a:p>
          <a:p>
            <a:pPr>
              <a:defRPr sz="1400">
                <a:latin typeface="Arial"/>
                <a:ea typeface="Arial"/>
                <a:cs typeface="Arial"/>
                <a:sym typeface="Arial"/>
              </a:defRPr>
            </a:pPr>
            <a:r>
              <a:rPr sz="1200" dirty="0">
                <a:latin typeface="Montserrat" panose="00000500000000000000" pitchFamily="50" charset="0"/>
              </a:rPr>
              <a:t>Quinn T, </a:t>
            </a:r>
            <a:r>
              <a:rPr sz="1200" dirty="0" err="1">
                <a:latin typeface="Montserrat" panose="00000500000000000000" pitchFamily="50" charset="0"/>
              </a:rPr>
              <a:t>Alam</a:t>
            </a:r>
            <a:r>
              <a:rPr sz="1200" dirty="0">
                <a:latin typeface="Montserrat" panose="00000500000000000000" pitchFamily="50" charset="0"/>
              </a:rPr>
              <a:t> N, </a:t>
            </a:r>
            <a:r>
              <a:rPr sz="1200" dirty="0" err="1">
                <a:latin typeface="Montserrat" panose="00000500000000000000" pitchFamily="50" charset="0"/>
              </a:rPr>
              <a:t>Amizanad</a:t>
            </a:r>
            <a:r>
              <a:rPr sz="1200" dirty="0">
                <a:latin typeface="Montserrat" panose="00000500000000000000" pitchFamily="50" charset="0"/>
              </a:rPr>
              <a:t>, Marshall M et al. </a:t>
            </a:r>
            <a:r>
              <a:rPr sz="1200" dirty="0" err="1">
                <a:latin typeface="Montserrat" panose="00000500000000000000" pitchFamily="50" charset="0"/>
              </a:rPr>
              <a:t>Thorac</a:t>
            </a:r>
            <a:r>
              <a:rPr sz="1200" dirty="0">
                <a:latin typeface="Montserrat" panose="00000500000000000000" pitchFamily="50" charset="0"/>
              </a:rPr>
              <a:t> Surg Clin 23 (2013) 11–16</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Medicamentos"/>
          <p:cNvSpPr txBox="1">
            <a:spLocks noGrp="1"/>
          </p:cNvSpPr>
          <p:nvPr>
            <p:ph type="title"/>
          </p:nvPr>
        </p:nvSpPr>
        <p:spPr>
          <a:xfrm>
            <a:off x="838200" y="365125"/>
            <a:ext cx="10515600" cy="1325563"/>
          </a:xfrm>
          <a:prstGeom prst="rect">
            <a:avLst/>
          </a:prstGeom>
        </p:spPr>
        <p:txBody>
          <a:bodyPr/>
          <a:lstStyle/>
          <a:p>
            <a:r>
              <a:t>Medicamentos</a:t>
            </a:r>
          </a:p>
        </p:txBody>
      </p:sp>
      <p:graphicFrame>
        <p:nvGraphicFramePr>
          <p:cNvPr id="143" name="Tabla 8"/>
          <p:cNvGraphicFramePr/>
          <p:nvPr>
            <p:extLst>
              <p:ext uri="{D42A27DB-BD31-4B8C-83A1-F6EECF244321}">
                <p14:modId xmlns:p14="http://schemas.microsoft.com/office/powerpoint/2010/main" val="934907291"/>
              </p:ext>
            </p:extLst>
          </p:nvPr>
        </p:nvGraphicFramePr>
        <p:xfrm>
          <a:off x="6257547" y="1074856"/>
          <a:ext cx="5180306" cy="4907280"/>
        </p:xfrm>
        <a:graphic>
          <a:graphicData uri="http://schemas.openxmlformats.org/drawingml/2006/table">
            <a:tbl>
              <a:tblPr firstRow="1" bandRow="1">
                <a:tableStyleId>{4C3C2611-4C71-4FC5-86AE-919BDF0F9419}</a:tableStyleId>
              </a:tblPr>
              <a:tblGrid>
                <a:gridCol w="2590153">
                  <a:extLst>
                    <a:ext uri="{9D8B030D-6E8A-4147-A177-3AD203B41FA5}">
                      <a16:colId xmlns:a16="http://schemas.microsoft.com/office/drawing/2014/main" val="20000"/>
                    </a:ext>
                  </a:extLst>
                </a:gridCol>
                <a:gridCol w="2590153">
                  <a:extLst>
                    <a:ext uri="{9D8B030D-6E8A-4147-A177-3AD203B41FA5}">
                      <a16:colId xmlns:a16="http://schemas.microsoft.com/office/drawing/2014/main" val="20001"/>
                    </a:ext>
                  </a:extLst>
                </a:gridCol>
              </a:tblGrid>
              <a:tr h="271427">
                <a:tc>
                  <a:txBody>
                    <a:bodyPr/>
                    <a:lstStyle/>
                    <a:p>
                      <a:pPr algn="l">
                        <a:defRPr sz="1800" b="0">
                          <a:solidFill>
                            <a:srgbClr val="000000"/>
                          </a:solidFill>
                        </a:defRPr>
                      </a:pPr>
                      <a:r>
                        <a:rPr sz="1600" b="1">
                          <a:solidFill>
                            <a:srgbClr val="FFFFFF"/>
                          </a:solidFill>
                          <a:latin typeface="Montserrat" panose="00000500000000000000" pitchFamily="50" charset="0"/>
                          <a:ea typeface="Arial"/>
                          <a:cs typeface="Arial"/>
                          <a:sym typeface="Arial"/>
                        </a:rPr>
                        <a:t>Clase</a:t>
                      </a:r>
                    </a:p>
                  </a:txBody>
                  <a:tcPr marL="45720" marR="45720" horzOverflow="overflow">
                    <a:solidFill>
                      <a:srgbClr val="3A81BA"/>
                    </a:solidFill>
                  </a:tcPr>
                </a:tc>
                <a:tc>
                  <a:txBody>
                    <a:bodyPr/>
                    <a:lstStyle/>
                    <a:p>
                      <a:pPr algn="l">
                        <a:defRPr sz="1800" b="0">
                          <a:solidFill>
                            <a:srgbClr val="000000"/>
                          </a:solidFill>
                        </a:defRPr>
                      </a:pPr>
                      <a:r>
                        <a:rPr sz="1600" b="1">
                          <a:solidFill>
                            <a:srgbClr val="FFFFFF"/>
                          </a:solidFill>
                          <a:latin typeface="Montserrat" panose="00000500000000000000" pitchFamily="50" charset="0"/>
                          <a:ea typeface="Arial"/>
                          <a:cs typeface="Arial"/>
                          <a:sym typeface="Arial"/>
                        </a:rPr>
                        <a:t>Medicamento</a:t>
                      </a:r>
                    </a:p>
                  </a:txBody>
                  <a:tcPr marL="45720" marR="45720" horzOverflow="overflow">
                    <a:solidFill>
                      <a:srgbClr val="3A81BA"/>
                    </a:solidFill>
                  </a:tcPr>
                </a:tc>
                <a:extLst>
                  <a:ext uri="{0D108BD9-81ED-4DB2-BD59-A6C34878D82A}">
                    <a16:rowId xmlns:a16="http://schemas.microsoft.com/office/drawing/2014/main" val="10000"/>
                  </a:ext>
                </a:extLst>
              </a:tr>
              <a:tr h="259625">
                <a:tc>
                  <a:txBody>
                    <a:bodyPr/>
                    <a:lstStyle/>
                    <a:p>
                      <a:pPr algn="l">
                        <a:defRPr sz="1800"/>
                      </a:pPr>
                      <a:r>
                        <a:rPr sz="1400">
                          <a:latin typeface="Montserrat" panose="00000500000000000000" pitchFamily="50" charset="0"/>
                          <a:ea typeface="Arial"/>
                          <a:cs typeface="Arial"/>
                          <a:sym typeface="Arial"/>
                        </a:rPr>
                        <a:t>Cardiovasculares</a:t>
                      </a:r>
                    </a:p>
                  </a:txBody>
                  <a:tcPr marL="45720" marR="45720" horzOverflow="overflow">
                    <a:solidFill>
                      <a:srgbClr val="CDD7E6"/>
                    </a:solidFill>
                  </a:tcPr>
                </a:tc>
                <a:tc>
                  <a:txBody>
                    <a:bodyPr/>
                    <a:lstStyle/>
                    <a:p>
                      <a:pPr algn="l">
                        <a:defRPr sz="1800"/>
                      </a:pPr>
                      <a:r>
                        <a:rPr sz="1400">
                          <a:latin typeface="Montserrat" panose="00000500000000000000" pitchFamily="50" charset="0"/>
                          <a:ea typeface="Arial"/>
                          <a:cs typeface="Arial"/>
                          <a:sym typeface="Arial"/>
                        </a:rPr>
                        <a:t>Minoxidil</a:t>
                      </a:r>
                    </a:p>
                  </a:txBody>
                  <a:tcPr marL="45720" marR="45720" horzOverflow="overflow">
                    <a:solidFill>
                      <a:srgbClr val="CDD7E6"/>
                    </a:solidFill>
                  </a:tcPr>
                </a:tc>
                <a:extLst>
                  <a:ext uri="{0D108BD9-81ED-4DB2-BD59-A6C34878D82A}">
                    <a16:rowId xmlns:a16="http://schemas.microsoft.com/office/drawing/2014/main" val="10001"/>
                  </a:ext>
                </a:extLst>
              </a:tr>
              <a:tr h="259625">
                <a:tc>
                  <a:txBody>
                    <a:bodyPr/>
                    <a:lstStyle/>
                    <a:p>
                      <a:pPr algn="l">
                        <a:defRPr sz="1600">
                          <a:latin typeface="Arial"/>
                          <a:ea typeface="Arial"/>
                          <a:cs typeface="Arial"/>
                          <a:sym typeface="Arial"/>
                        </a:defRPr>
                      </a:pPr>
                      <a:endParaRPr sz="1400">
                        <a:latin typeface="Montserrat" panose="00000500000000000000" pitchFamily="50" charset="0"/>
                      </a:endParaRPr>
                    </a:p>
                  </a:txBody>
                  <a:tcPr marL="45720" marR="45720" horzOverflow="overflow">
                    <a:solidFill>
                      <a:srgbClr val="E7ECF3"/>
                    </a:solidFill>
                  </a:tcPr>
                </a:tc>
                <a:tc>
                  <a:txBody>
                    <a:bodyPr/>
                    <a:lstStyle/>
                    <a:p>
                      <a:pPr algn="l">
                        <a:defRPr sz="1800"/>
                      </a:pPr>
                      <a:r>
                        <a:rPr sz="1400">
                          <a:latin typeface="Montserrat" panose="00000500000000000000" pitchFamily="50" charset="0"/>
                          <a:ea typeface="Arial"/>
                          <a:cs typeface="Arial"/>
                          <a:sym typeface="Arial"/>
                        </a:rPr>
                        <a:t>Bbloqueadores</a:t>
                      </a:r>
                    </a:p>
                  </a:txBody>
                  <a:tcPr marL="45720" marR="45720" horzOverflow="overflow">
                    <a:solidFill>
                      <a:srgbClr val="E7ECF3"/>
                    </a:solidFill>
                  </a:tcPr>
                </a:tc>
                <a:extLst>
                  <a:ext uri="{0D108BD9-81ED-4DB2-BD59-A6C34878D82A}">
                    <a16:rowId xmlns:a16="http://schemas.microsoft.com/office/drawing/2014/main" val="10002"/>
                  </a:ext>
                </a:extLst>
              </a:tr>
              <a:tr h="259625">
                <a:tc>
                  <a:txBody>
                    <a:bodyPr/>
                    <a:lstStyle/>
                    <a:p>
                      <a:pPr algn="l">
                        <a:defRPr sz="1600">
                          <a:latin typeface="Arial"/>
                          <a:ea typeface="Arial"/>
                          <a:cs typeface="Arial"/>
                          <a:sym typeface="Arial"/>
                        </a:defRPr>
                      </a:pPr>
                      <a:endParaRPr sz="1400">
                        <a:latin typeface="Montserrat" panose="00000500000000000000" pitchFamily="50" charset="0"/>
                      </a:endParaRPr>
                    </a:p>
                  </a:txBody>
                  <a:tcPr marL="45720" marR="45720" horzOverflow="overflow">
                    <a:solidFill>
                      <a:srgbClr val="CDD7E6"/>
                    </a:solidFill>
                  </a:tcPr>
                </a:tc>
                <a:tc>
                  <a:txBody>
                    <a:bodyPr/>
                    <a:lstStyle/>
                    <a:p>
                      <a:pPr algn="l">
                        <a:defRPr sz="1800"/>
                      </a:pPr>
                      <a:r>
                        <a:rPr sz="1400">
                          <a:latin typeface="Montserrat" panose="00000500000000000000" pitchFamily="50" charset="0"/>
                          <a:ea typeface="Arial"/>
                          <a:cs typeface="Arial"/>
                          <a:sym typeface="Arial"/>
                        </a:rPr>
                        <a:t>Amiodarona</a:t>
                      </a:r>
                    </a:p>
                  </a:txBody>
                  <a:tcPr marL="45720" marR="45720" horzOverflow="overflow">
                    <a:solidFill>
                      <a:srgbClr val="CDD7E6"/>
                    </a:solidFill>
                  </a:tcPr>
                </a:tc>
                <a:extLst>
                  <a:ext uri="{0D108BD9-81ED-4DB2-BD59-A6C34878D82A}">
                    <a16:rowId xmlns:a16="http://schemas.microsoft.com/office/drawing/2014/main" val="10003"/>
                  </a:ext>
                </a:extLst>
              </a:tr>
              <a:tr h="259625">
                <a:tc>
                  <a:txBody>
                    <a:bodyPr/>
                    <a:lstStyle/>
                    <a:p>
                      <a:pPr algn="l">
                        <a:defRPr sz="1800"/>
                      </a:pPr>
                      <a:r>
                        <a:rPr sz="1400">
                          <a:latin typeface="Montserrat" panose="00000500000000000000" pitchFamily="50" charset="0"/>
                          <a:ea typeface="Arial"/>
                          <a:cs typeface="Arial"/>
                          <a:sym typeface="Arial"/>
                        </a:rPr>
                        <a:t>Agente esclerosante</a:t>
                      </a:r>
                    </a:p>
                  </a:txBody>
                  <a:tcPr marL="45720" marR="45720" horzOverflow="overflow">
                    <a:solidFill>
                      <a:srgbClr val="E7ECF3"/>
                    </a:solidFill>
                  </a:tcPr>
                </a:tc>
                <a:tc>
                  <a:txBody>
                    <a:bodyPr/>
                    <a:lstStyle/>
                    <a:p>
                      <a:pPr algn="l">
                        <a:defRPr sz="1800"/>
                      </a:pPr>
                      <a:r>
                        <a:rPr sz="1400">
                          <a:latin typeface="Montserrat" panose="00000500000000000000" pitchFamily="50" charset="0"/>
                          <a:ea typeface="Arial"/>
                          <a:cs typeface="Arial"/>
                          <a:sym typeface="Arial"/>
                        </a:rPr>
                        <a:t>Morrhuato de sodio</a:t>
                      </a:r>
                    </a:p>
                  </a:txBody>
                  <a:tcPr marL="45720" marR="45720" horzOverflow="overflow">
                    <a:solidFill>
                      <a:srgbClr val="E7ECF3"/>
                    </a:solidFill>
                  </a:tcPr>
                </a:tc>
                <a:extLst>
                  <a:ext uri="{0D108BD9-81ED-4DB2-BD59-A6C34878D82A}">
                    <a16:rowId xmlns:a16="http://schemas.microsoft.com/office/drawing/2014/main" val="10004"/>
                  </a:ext>
                </a:extLst>
              </a:tr>
              <a:tr h="259625">
                <a:tc>
                  <a:txBody>
                    <a:bodyPr/>
                    <a:lstStyle/>
                    <a:p>
                      <a:pPr algn="l">
                        <a:defRPr sz="1800"/>
                      </a:pPr>
                      <a:r>
                        <a:rPr sz="1400">
                          <a:latin typeface="Montserrat" panose="00000500000000000000" pitchFamily="50" charset="0"/>
                          <a:ea typeface="Arial"/>
                          <a:cs typeface="Arial"/>
                          <a:sym typeface="Arial"/>
                        </a:rPr>
                        <a:t>Derivados del ergot</a:t>
                      </a:r>
                    </a:p>
                  </a:txBody>
                  <a:tcPr marL="45720" marR="45720" horzOverflow="overflow">
                    <a:solidFill>
                      <a:srgbClr val="CDD7E6"/>
                    </a:solidFill>
                  </a:tcPr>
                </a:tc>
                <a:tc>
                  <a:txBody>
                    <a:bodyPr/>
                    <a:lstStyle/>
                    <a:p>
                      <a:pPr algn="l">
                        <a:defRPr sz="1800"/>
                      </a:pPr>
                      <a:r>
                        <a:rPr sz="1400">
                          <a:latin typeface="Montserrat" panose="00000500000000000000" pitchFamily="50" charset="0"/>
                          <a:ea typeface="Arial"/>
                          <a:cs typeface="Arial"/>
                          <a:sym typeface="Arial"/>
                        </a:rPr>
                        <a:t>Bromocriptina</a:t>
                      </a:r>
                    </a:p>
                  </a:txBody>
                  <a:tcPr marL="45720" marR="45720" horzOverflow="overflow">
                    <a:solidFill>
                      <a:srgbClr val="CDD7E6"/>
                    </a:solidFill>
                  </a:tcPr>
                </a:tc>
                <a:extLst>
                  <a:ext uri="{0D108BD9-81ED-4DB2-BD59-A6C34878D82A}">
                    <a16:rowId xmlns:a16="http://schemas.microsoft.com/office/drawing/2014/main" val="10005"/>
                  </a:ext>
                </a:extLst>
              </a:tr>
              <a:tr h="259625">
                <a:tc>
                  <a:txBody>
                    <a:bodyPr/>
                    <a:lstStyle/>
                    <a:p>
                      <a:pPr algn="l">
                        <a:defRPr sz="1600">
                          <a:latin typeface="Arial"/>
                          <a:ea typeface="Arial"/>
                          <a:cs typeface="Arial"/>
                          <a:sym typeface="Arial"/>
                        </a:defRPr>
                      </a:pPr>
                      <a:endParaRPr sz="1400">
                        <a:latin typeface="Montserrat" panose="00000500000000000000" pitchFamily="50" charset="0"/>
                      </a:endParaRPr>
                    </a:p>
                  </a:txBody>
                  <a:tcPr marL="45720" marR="45720" horzOverflow="overflow">
                    <a:solidFill>
                      <a:srgbClr val="E7ECF3"/>
                    </a:solidFill>
                  </a:tcPr>
                </a:tc>
                <a:tc>
                  <a:txBody>
                    <a:bodyPr/>
                    <a:lstStyle/>
                    <a:p>
                      <a:pPr algn="l">
                        <a:defRPr sz="1800"/>
                      </a:pPr>
                      <a:r>
                        <a:rPr sz="1400">
                          <a:latin typeface="Montserrat" panose="00000500000000000000" pitchFamily="50" charset="0"/>
                          <a:ea typeface="Arial"/>
                          <a:cs typeface="Arial"/>
                          <a:sym typeface="Arial"/>
                        </a:rPr>
                        <a:t>Cabergolina</a:t>
                      </a:r>
                    </a:p>
                  </a:txBody>
                  <a:tcPr marL="45720" marR="45720" horzOverflow="overflow">
                    <a:solidFill>
                      <a:srgbClr val="E7ECF3"/>
                    </a:solidFill>
                  </a:tcPr>
                </a:tc>
                <a:extLst>
                  <a:ext uri="{0D108BD9-81ED-4DB2-BD59-A6C34878D82A}">
                    <a16:rowId xmlns:a16="http://schemas.microsoft.com/office/drawing/2014/main" val="10006"/>
                  </a:ext>
                </a:extLst>
              </a:tr>
              <a:tr h="259625">
                <a:tc>
                  <a:txBody>
                    <a:bodyPr/>
                    <a:lstStyle/>
                    <a:p>
                      <a:pPr algn="l">
                        <a:defRPr sz="1800"/>
                      </a:pPr>
                      <a:r>
                        <a:rPr sz="1400" dirty="0" err="1">
                          <a:latin typeface="Montserrat" panose="00000500000000000000" pitchFamily="50" charset="0"/>
                          <a:ea typeface="Arial"/>
                          <a:cs typeface="Arial"/>
                          <a:sym typeface="Arial"/>
                        </a:rPr>
                        <a:t>Quimioterape</a:t>
                      </a:r>
                      <a:r>
                        <a:rPr lang="es-CO" sz="1400" dirty="0">
                          <a:latin typeface="Montserrat" panose="00000500000000000000" pitchFamily="50" charset="0"/>
                          <a:ea typeface="Arial"/>
                          <a:cs typeface="Arial"/>
                          <a:sym typeface="Arial"/>
                        </a:rPr>
                        <a:t>ú</a:t>
                      </a:r>
                      <a:r>
                        <a:rPr sz="1400" dirty="0" err="1">
                          <a:latin typeface="Montserrat" panose="00000500000000000000" pitchFamily="50" charset="0"/>
                          <a:ea typeface="Arial"/>
                          <a:cs typeface="Arial"/>
                          <a:sym typeface="Arial"/>
                        </a:rPr>
                        <a:t>ticos</a:t>
                      </a:r>
                      <a:endParaRPr sz="1400" dirty="0">
                        <a:latin typeface="Montserrat" panose="00000500000000000000" pitchFamily="50" charset="0"/>
                        <a:ea typeface="Arial"/>
                        <a:cs typeface="Arial"/>
                        <a:sym typeface="Arial"/>
                      </a:endParaRPr>
                    </a:p>
                  </a:txBody>
                  <a:tcPr marL="45720" marR="45720" horzOverflow="overflow">
                    <a:solidFill>
                      <a:srgbClr val="CDD7E6"/>
                    </a:solidFill>
                  </a:tcPr>
                </a:tc>
                <a:tc>
                  <a:txBody>
                    <a:bodyPr/>
                    <a:lstStyle/>
                    <a:p>
                      <a:pPr algn="l">
                        <a:defRPr sz="1800"/>
                      </a:pPr>
                      <a:r>
                        <a:rPr sz="1400">
                          <a:latin typeface="Montserrat" panose="00000500000000000000" pitchFamily="50" charset="0"/>
                          <a:ea typeface="Arial"/>
                          <a:cs typeface="Arial"/>
                          <a:sym typeface="Arial"/>
                        </a:rPr>
                        <a:t>Bleomicina</a:t>
                      </a:r>
                    </a:p>
                  </a:txBody>
                  <a:tcPr marL="45720" marR="45720" horzOverflow="overflow">
                    <a:solidFill>
                      <a:srgbClr val="CDD7E6"/>
                    </a:solidFill>
                  </a:tcPr>
                </a:tc>
                <a:extLst>
                  <a:ext uri="{0D108BD9-81ED-4DB2-BD59-A6C34878D82A}">
                    <a16:rowId xmlns:a16="http://schemas.microsoft.com/office/drawing/2014/main" val="10007"/>
                  </a:ext>
                </a:extLst>
              </a:tr>
              <a:tr h="259625">
                <a:tc>
                  <a:txBody>
                    <a:bodyPr/>
                    <a:lstStyle/>
                    <a:p>
                      <a:pPr algn="l">
                        <a:defRPr sz="1600">
                          <a:latin typeface="Arial"/>
                          <a:ea typeface="Arial"/>
                          <a:cs typeface="Arial"/>
                          <a:sym typeface="Arial"/>
                        </a:defRPr>
                      </a:pPr>
                      <a:endParaRPr sz="1400">
                        <a:latin typeface="Montserrat" panose="00000500000000000000" pitchFamily="50" charset="0"/>
                      </a:endParaRPr>
                    </a:p>
                  </a:txBody>
                  <a:tcPr marL="45720" marR="45720" horzOverflow="overflow">
                    <a:solidFill>
                      <a:srgbClr val="E7ECF3"/>
                    </a:solidFill>
                  </a:tcPr>
                </a:tc>
                <a:tc>
                  <a:txBody>
                    <a:bodyPr/>
                    <a:lstStyle/>
                    <a:p>
                      <a:pPr algn="l">
                        <a:defRPr sz="1800"/>
                      </a:pPr>
                      <a:r>
                        <a:rPr sz="1400">
                          <a:latin typeface="Montserrat" panose="00000500000000000000" pitchFamily="50" charset="0"/>
                          <a:ea typeface="Arial"/>
                          <a:cs typeface="Arial"/>
                          <a:sym typeface="Arial"/>
                        </a:rPr>
                        <a:t>Procarbacina</a:t>
                      </a:r>
                    </a:p>
                  </a:txBody>
                  <a:tcPr marL="45720" marR="45720" horzOverflow="overflow">
                    <a:solidFill>
                      <a:srgbClr val="E7ECF3"/>
                    </a:solidFill>
                  </a:tcPr>
                </a:tc>
                <a:extLst>
                  <a:ext uri="{0D108BD9-81ED-4DB2-BD59-A6C34878D82A}">
                    <a16:rowId xmlns:a16="http://schemas.microsoft.com/office/drawing/2014/main" val="10008"/>
                  </a:ext>
                </a:extLst>
              </a:tr>
              <a:tr h="259625">
                <a:tc>
                  <a:txBody>
                    <a:bodyPr/>
                    <a:lstStyle/>
                    <a:p>
                      <a:pPr algn="l">
                        <a:defRPr sz="1600">
                          <a:latin typeface="Arial"/>
                          <a:ea typeface="Arial"/>
                          <a:cs typeface="Arial"/>
                          <a:sym typeface="Arial"/>
                        </a:defRPr>
                      </a:pPr>
                      <a:endParaRPr sz="1400">
                        <a:latin typeface="Montserrat" panose="00000500000000000000" pitchFamily="50" charset="0"/>
                      </a:endParaRPr>
                    </a:p>
                  </a:txBody>
                  <a:tcPr marL="45720" marR="45720" horzOverflow="overflow">
                    <a:solidFill>
                      <a:srgbClr val="CDD7E6"/>
                    </a:solidFill>
                  </a:tcPr>
                </a:tc>
                <a:tc>
                  <a:txBody>
                    <a:bodyPr/>
                    <a:lstStyle/>
                    <a:p>
                      <a:pPr algn="l">
                        <a:defRPr sz="1800"/>
                      </a:pPr>
                      <a:r>
                        <a:rPr sz="1400">
                          <a:latin typeface="Montserrat" panose="00000500000000000000" pitchFamily="50" charset="0"/>
                          <a:ea typeface="Arial"/>
                          <a:cs typeface="Arial"/>
                          <a:sym typeface="Arial"/>
                        </a:rPr>
                        <a:t>Metotrexate</a:t>
                      </a:r>
                    </a:p>
                  </a:txBody>
                  <a:tcPr marL="45720" marR="45720" horzOverflow="overflow">
                    <a:solidFill>
                      <a:srgbClr val="CDD7E6"/>
                    </a:solidFill>
                  </a:tcPr>
                </a:tc>
                <a:extLst>
                  <a:ext uri="{0D108BD9-81ED-4DB2-BD59-A6C34878D82A}">
                    <a16:rowId xmlns:a16="http://schemas.microsoft.com/office/drawing/2014/main" val="10009"/>
                  </a:ext>
                </a:extLst>
              </a:tr>
              <a:tr h="259625">
                <a:tc>
                  <a:txBody>
                    <a:bodyPr/>
                    <a:lstStyle/>
                    <a:p>
                      <a:pPr algn="l">
                        <a:defRPr sz="1600">
                          <a:latin typeface="Arial"/>
                          <a:ea typeface="Arial"/>
                          <a:cs typeface="Arial"/>
                          <a:sym typeface="Arial"/>
                        </a:defRPr>
                      </a:pPr>
                      <a:endParaRPr sz="1400">
                        <a:latin typeface="Montserrat" panose="00000500000000000000" pitchFamily="50" charset="0"/>
                      </a:endParaRPr>
                    </a:p>
                  </a:txBody>
                  <a:tcPr marL="45720" marR="45720" horzOverflow="overflow">
                    <a:solidFill>
                      <a:srgbClr val="E7ECF3"/>
                    </a:solidFill>
                  </a:tcPr>
                </a:tc>
                <a:tc>
                  <a:txBody>
                    <a:bodyPr/>
                    <a:lstStyle/>
                    <a:p>
                      <a:pPr algn="l">
                        <a:defRPr sz="1800"/>
                      </a:pPr>
                      <a:r>
                        <a:rPr sz="1400">
                          <a:latin typeface="Montserrat" panose="00000500000000000000" pitchFamily="50" charset="0"/>
                          <a:ea typeface="Arial"/>
                          <a:cs typeface="Arial"/>
                          <a:sym typeface="Arial"/>
                        </a:rPr>
                        <a:t>Ciclofosfamida</a:t>
                      </a:r>
                    </a:p>
                  </a:txBody>
                  <a:tcPr marL="45720" marR="45720" horzOverflow="overflow">
                    <a:solidFill>
                      <a:srgbClr val="E7ECF3"/>
                    </a:solidFill>
                  </a:tcPr>
                </a:tc>
                <a:extLst>
                  <a:ext uri="{0D108BD9-81ED-4DB2-BD59-A6C34878D82A}">
                    <a16:rowId xmlns:a16="http://schemas.microsoft.com/office/drawing/2014/main" val="10010"/>
                  </a:ext>
                </a:extLst>
              </a:tr>
              <a:tr h="287818">
                <a:tc>
                  <a:txBody>
                    <a:bodyPr/>
                    <a:lstStyle/>
                    <a:p>
                      <a:pPr algn="l">
                        <a:defRPr sz="1800"/>
                      </a:pPr>
                      <a:r>
                        <a:rPr sz="1400">
                          <a:latin typeface="Montserrat" panose="00000500000000000000" pitchFamily="50" charset="0"/>
                          <a:ea typeface="Arial"/>
                          <a:cs typeface="Arial"/>
                          <a:sym typeface="Arial"/>
                        </a:rPr>
                        <a:t>Neurológico/Psiquiátrico</a:t>
                      </a:r>
                    </a:p>
                  </a:txBody>
                  <a:tcPr marL="45720" marR="45720" horzOverflow="overflow">
                    <a:solidFill>
                      <a:srgbClr val="CDD7E6"/>
                    </a:solidFill>
                  </a:tcPr>
                </a:tc>
                <a:tc>
                  <a:txBody>
                    <a:bodyPr/>
                    <a:lstStyle/>
                    <a:p>
                      <a:pPr algn="l">
                        <a:defRPr sz="1800"/>
                      </a:pPr>
                      <a:r>
                        <a:rPr sz="1400">
                          <a:latin typeface="Montserrat" panose="00000500000000000000" pitchFamily="50" charset="0"/>
                          <a:ea typeface="Arial"/>
                          <a:cs typeface="Arial"/>
                          <a:sym typeface="Arial"/>
                        </a:rPr>
                        <a:t>Carbamacepina</a:t>
                      </a:r>
                    </a:p>
                  </a:txBody>
                  <a:tcPr marL="45720" marR="45720" horzOverflow="overflow">
                    <a:solidFill>
                      <a:srgbClr val="CDD7E6"/>
                    </a:solidFill>
                  </a:tcPr>
                </a:tc>
                <a:extLst>
                  <a:ext uri="{0D108BD9-81ED-4DB2-BD59-A6C34878D82A}">
                    <a16:rowId xmlns:a16="http://schemas.microsoft.com/office/drawing/2014/main" val="10011"/>
                  </a:ext>
                </a:extLst>
              </a:tr>
              <a:tr h="259625">
                <a:tc>
                  <a:txBody>
                    <a:bodyPr/>
                    <a:lstStyle/>
                    <a:p>
                      <a:pPr algn="l">
                        <a:defRPr sz="1600">
                          <a:latin typeface="Arial"/>
                          <a:ea typeface="Arial"/>
                          <a:cs typeface="Arial"/>
                          <a:sym typeface="Arial"/>
                        </a:defRPr>
                      </a:pPr>
                      <a:endParaRPr sz="1400">
                        <a:latin typeface="Montserrat" panose="00000500000000000000" pitchFamily="50" charset="0"/>
                      </a:endParaRPr>
                    </a:p>
                  </a:txBody>
                  <a:tcPr marL="45720" marR="45720" horzOverflow="overflow">
                    <a:solidFill>
                      <a:srgbClr val="E7ECF3"/>
                    </a:solidFill>
                  </a:tcPr>
                </a:tc>
                <a:tc>
                  <a:txBody>
                    <a:bodyPr/>
                    <a:lstStyle/>
                    <a:p>
                      <a:pPr algn="l">
                        <a:defRPr sz="1800"/>
                      </a:pPr>
                      <a:r>
                        <a:rPr sz="1400">
                          <a:latin typeface="Montserrat" panose="00000500000000000000" pitchFamily="50" charset="0"/>
                          <a:ea typeface="Arial"/>
                          <a:cs typeface="Arial"/>
                          <a:sym typeface="Arial"/>
                        </a:rPr>
                        <a:t>Clozapina</a:t>
                      </a:r>
                    </a:p>
                  </a:txBody>
                  <a:tcPr marL="45720" marR="45720" horzOverflow="overflow">
                    <a:solidFill>
                      <a:srgbClr val="E7ECF3"/>
                    </a:solidFill>
                  </a:tcPr>
                </a:tc>
                <a:extLst>
                  <a:ext uri="{0D108BD9-81ED-4DB2-BD59-A6C34878D82A}">
                    <a16:rowId xmlns:a16="http://schemas.microsoft.com/office/drawing/2014/main" val="10012"/>
                  </a:ext>
                </a:extLst>
              </a:tr>
              <a:tr h="259625">
                <a:tc>
                  <a:txBody>
                    <a:bodyPr/>
                    <a:lstStyle/>
                    <a:p>
                      <a:pPr algn="l">
                        <a:defRPr sz="1600">
                          <a:latin typeface="Arial"/>
                          <a:ea typeface="Arial"/>
                          <a:cs typeface="Arial"/>
                          <a:sym typeface="Arial"/>
                        </a:defRPr>
                      </a:pPr>
                      <a:endParaRPr sz="1400">
                        <a:latin typeface="Montserrat" panose="00000500000000000000" pitchFamily="50" charset="0"/>
                      </a:endParaRPr>
                    </a:p>
                  </a:txBody>
                  <a:tcPr marL="45720" marR="45720" horzOverflow="overflow">
                    <a:solidFill>
                      <a:srgbClr val="CDD7E6"/>
                    </a:solidFill>
                  </a:tcPr>
                </a:tc>
                <a:tc>
                  <a:txBody>
                    <a:bodyPr/>
                    <a:lstStyle/>
                    <a:p>
                      <a:pPr algn="l">
                        <a:defRPr sz="1800"/>
                      </a:pPr>
                      <a:r>
                        <a:rPr sz="1400">
                          <a:latin typeface="Montserrat" panose="00000500000000000000" pitchFamily="50" charset="0"/>
                          <a:ea typeface="Arial"/>
                          <a:cs typeface="Arial"/>
                          <a:sym typeface="Arial"/>
                        </a:rPr>
                        <a:t>Fenitoina</a:t>
                      </a:r>
                    </a:p>
                  </a:txBody>
                  <a:tcPr marL="45720" marR="45720" horzOverflow="overflow">
                    <a:solidFill>
                      <a:srgbClr val="CDD7E6"/>
                    </a:solidFill>
                  </a:tcPr>
                </a:tc>
                <a:extLst>
                  <a:ext uri="{0D108BD9-81ED-4DB2-BD59-A6C34878D82A}">
                    <a16:rowId xmlns:a16="http://schemas.microsoft.com/office/drawing/2014/main" val="10013"/>
                  </a:ext>
                </a:extLst>
              </a:tr>
              <a:tr h="259625">
                <a:tc>
                  <a:txBody>
                    <a:bodyPr/>
                    <a:lstStyle/>
                    <a:p>
                      <a:pPr algn="l">
                        <a:defRPr sz="1800"/>
                      </a:pPr>
                      <a:r>
                        <a:rPr sz="1400">
                          <a:latin typeface="Montserrat" panose="00000500000000000000" pitchFamily="50" charset="0"/>
                          <a:ea typeface="Arial"/>
                          <a:cs typeface="Arial"/>
                          <a:sym typeface="Arial"/>
                        </a:rPr>
                        <a:t>Antimicrobianos</a:t>
                      </a:r>
                    </a:p>
                  </a:txBody>
                  <a:tcPr marL="45720" marR="45720" horzOverflow="overflow">
                    <a:solidFill>
                      <a:srgbClr val="E7ECF3"/>
                    </a:solidFill>
                  </a:tcPr>
                </a:tc>
                <a:tc>
                  <a:txBody>
                    <a:bodyPr/>
                    <a:lstStyle/>
                    <a:p>
                      <a:pPr algn="l">
                        <a:defRPr sz="1800"/>
                      </a:pPr>
                      <a:r>
                        <a:rPr sz="1400">
                          <a:latin typeface="Montserrat" panose="00000500000000000000" pitchFamily="50" charset="0"/>
                          <a:ea typeface="Arial"/>
                          <a:cs typeface="Arial"/>
                          <a:sym typeface="Arial"/>
                        </a:rPr>
                        <a:t>Itraconazol</a:t>
                      </a:r>
                    </a:p>
                  </a:txBody>
                  <a:tcPr marL="45720" marR="45720" horzOverflow="overflow">
                    <a:solidFill>
                      <a:srgbClr val="E7ECF3"/>
                    </a:solidFill>
                  </a:tcPr>
                </a:tc>
                <a:extLst>
                  <a:ext uri="{0D108BD9-81ED-4DB2-BD59-A6C34878D82A}">
                    <a16:rowId xmlns:a16="http://schemas.microsoft.com/office/drawing/2014/main" val="10014"/>
                  </a:ext>
                </a:extLst>
              </a:tr>
              <a:tr h="259625">
                <a:tc>
                  <a:txBody>
                    <a:bodyPr/>
                    <a:lstStyle/>
                    <a:p>
                      <a:pPr algn="l">
                        <a:defRPr sz="1600">
                          <a:latin typeface="Arial"/>
                          <a:ea typeface="Arial"/>
                          <a:cs typeface="Arial"/>
                          <a:sym typeface="Arial"/>
                        </a:defRPr>
                      </a:pPr>
                      <a:endParaRPr sz="1400">
                        <a:latin typeface="Montserrat" panose="00000500000000000000" pitchFamily="50" charset="0"/>
                      </a:endParaRPr>
                    </a:p>
                  </a:txBody>
                  <a:tcPr marL="45720" marR="45720" horzOverflow="overflow">
                    <a:solidFill>
                      <a:srgbClr val="CDD7E6"/>
                    </a:solidFill>
                  </a:tcPr>
                </a:tc>
                <a:tc>
                  <a:txBody>
                    <a:bodyPr/>
                    <a:lstStyle/>
                    <a:p>
                      <a:pPr algn="l">
                        <a:defRPr sz="1800"/>
                      </a:pPr>
                      <a:r>
                        <a:rPr sz="1400" dirty="0" err="1">
                          <a:latin typeface="Montserrat" panose="00000500000000000000" pitchFamily="50" charset="0"/>
                          <a:ea typeface="Arial"/>
                          <a:cs typeface="Arial"/>
                          <a:sym typeface="Arial"/>
                        </a:rPr>
                        <a:t>Aciclovir</a:t>
                      </a:r>
                      <a:endParaRPr sz="1400" dirty="0">
                        <a:latin typeface="Montserrat" panose="00000500000000000000" pitchFamily="50" charset="0"/>
                        <a:ea typeface="Arial"/>
                        <a:cs typeface="Arial"/>
                        <a:sym typeface="Arial"/>
                      </a:endParaRPr>
                    </a:p>
                  </a:txBody>
                  <a:tcPr marL="45720" marR="45720" horzOverflow="overflow">
                    <a:solidFill>
                      <a:srgbClr val="CDD7E6"/>
                    </a:solidFill>
                  </a:tcPr>
                </a:tc>
                <a:extLst>
                  <a:ext uri="{0D108BD9-81ED-4DB2-BD59-A6C34878D82A}">
                    <a16:rowId xmlns:a16="http://schemas.microsoft.com/office/drawing/2014/main" val="10015"/>
                  </a:ext>
                </a:extLst>
              </a:tr>
            </a:tbl>
          </a:graphicData>
        </a:graphic>
      </p:graphicFrame>
      <p:sp>
        <p:nvSpPr>
          <p:cNvPr id="144" name="CuadroTexto 6"/>
          <p:cNvSpPr txBox="1"/>
          <p:nvPr/>
        </p:nvSpPr>
        <p:spPr>
          <a:xfrm>
            <a:off x="8619762" y="6425980"/>
            <a:ext cx="3356916" cy="2888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400">
                <a:latin typeface="Arial"/>
                <a:ea typeface="Arial"/>
                <a:cs typeface="Arial"/>
                <a:sym typeface="Arial"/>
              </a:defRPr>
            </a:lvl1pPr>
          </a:lstStyle>
          <a:p>
            <a:r>
              <a:t>Clin Chest Med. 2004 Mar;25(1):141-53</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 name="Imagen 8" descr="Imagen 8"/>
          <p:cNvPicPr>
            <a:picLocks noChangeAspect="1"/>
          </p:cNvPicPr>
          <p:nvPr/>
        </p:nvPicPr>
        <p:blipFill>
          <a:blip r:embed="rId2"/>
          <a:stretch>
            <a:fillRect/>
          </a:stretch>
        </p:blipFill>
        <p:spPr>
          <a:xfrm>
            <a:off x="1830221" y="787330"/>
            <a:ext cx="8531558" cy="2538497"/>
          </a:xfrm>
          <a:prstGeom prst="rect">
            <a:avLst/>
          </a:prstGeom>
          <a:ln w="12700">
            <a:miter lim="400000"/>
          </a:ln>
          <a:effectLst>
            <a:outerShdw blurRad="292100" dist="139700" dir="2700000" rotWithShape="0">
              <a:srgbClr val="333333">
                <a:alpha val="64999"/>
              </a:srgbClr>
            </a:outerShdw>
          </a:effectLst>
        </p:spPr>
      </p:pic>
      <p:sp>
        <p:nvSpPr>
          <p:cNvPr id="147" name="CuadroTexto 6"/>
          <p:cNvSpPr txBox="1"/>
          <p:nvPr/>
        </p:nvSpPr>
        <p:spPr>
          <a:xfrm>
            <a:off x="8619762" y="6425980"/>
            <a:ext cx="3356916" cy="2888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400">
                <a:latin typeface="Arial"/>
                <a:ea typeface="Arial"/>
                <a:cs typeface="Arial"/>
                <a:sym typeface="Arial"/>
              </a:defRPr>
            </a:lvl1pPr>
          </a:lstStyle>
          <a:p>
            <a:r>
              <a:t>Clin Chest Med. 2004 Mar;25(1):141-53</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 grpId="1"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9" name="Imagen 5" descr="Imagen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14516" y="428924"/>
            <a:ext cx="6781430" cy="1616505"/>
          </a:xfrm>
          <a:prstGeom prst="rect">
            <a:avLst/>
          </a:prstGeom>
          <a:ln w="12700">
            <a:miter lim="400000"/>
          </a:ln>
          <a:effectLst>
            <a:outerShdw blurRad="190500" rotWithShape="0">
              <a:srgbClr val="000000">
                <a:alpha val="70000"/>
              </a:srgbClr>
            </a:outerShdw>
          </a:effectLst>
        </p:spPr>
      </p:pic>
      <p:sp>
        <p:nvSpPr>
          <p:cNvPr id="150" name="MEDLINE - EMBASE (1950 - 2008)…"/>
          <p:cNvSpPr txBox="1">
            <a:spLocks noGrp="1"/>
          </p:cNvSpPr>
          <p:nvPr>
            <p:ph type="body" sz="quarter" idx="4294967295"/>
          </p:nvPr>
        </p:nvSpPr>
        <p:spPr>
          <a:xfrm>
            <a:off x="4591877" y="2442559"/>
            <a:ext cx="6761924" cy="883756"/>
          </a:xfrm>
          <a:prstGeom prst="rect">
            <a:avLst/>
          </a:prstGeom>
        </p:spPr>
        <p:txBody>
          <a:bodyPr/>
          <a:lstStyle/>
          <a:p>
            <a:r>
              <a:rPr dirty="0"/>
              <a:t>MEDLINE - EMBASE (1950 - 2008)</a:t>
            </a:r>
            <a:r>
              <a:rPr lang="es-CO" dirty="0"/>
              <a:t>.</a:t>
            </a:r>
            <a:endParaRPr dirty="0"/>
          </a:p>
          <a:p>
            <a:r>
              <a:rPr dirty="0"/>
              <a:t>5 </a:t>
            </a:r>
            <a:r>
              <a:rPr dirty="0" err="1"/>
              <a:t>prospectivos</a:t>
            </a:r>
            <a:r>
              <a:rPr dirty="0"/>
              <a:t> (934 </a:t>
            </a:r>
            <a:r>
              <a:rPr dirty="0" err="1"/>
              <a:t>pcnt</a:t>
            </a:r>
            <a:r>
              <a:rPr dirty="0"/>
              <a:t>)</a:t>
            </a:r>
            <a:r>
              <a:rPr lang="es-CO" dirty="0"/>
              <a:t>.</a:t>
            </a:r>
            <a:endParaRPr dirty="0"/>
          </a:p>
        </p:txBody>
      </p:sp>
      <p:grpSp>
        <p:nvGrpSpPr>
          <p:cNvPr id="175" name="Diagrama 13"/>
          <p:cNvGrpSpPr/>
          <p:nvPr/>
        </p:nvGrpSpPr>
        <p:grpSpPr>
          <a:xfrm>
            <a:off x="5425814" y="3439006"/>
            <a:ext cx="5094054" cy="3183786"/>
            <a:chOff x="0" y="0"/>
            <a:chExt cx="5094053" cy="3183785"/>
          </a:xfrm>
        </p:grpSpPr>
        <p:grpSp>
          <p:nvGrpSpPr>
            <p:cNvPr id="153" name="Group"/>
            <p:cNvGrpSpPr/>
            <p:nvPr/>
          </p:nvGrpSpPr>
          <p:grpSpPr>
            <a:xfrm>
              <a:off x="0" y="0"/>
              <a:ext cx="1591892" cy="955137"/>
              <a:chOff x="0" y="0"/>
              <a:chExt cx="1591891" cy="955136"/>
            </a:xfrm>
          </p:grpSpPr>
          <p:sp>
            <p:nvSpPr>
              <p:cNvPr id="151" name="Rectangle"/>
              <p:cNvSpPr/>
              <p:nvPr/>
            </p:nvSpPr>
            <p:spPr>
              <a:xfrm>
                <a:off x="0" y="0"/>
                <a:ext cx="1591891" cy="955136"/>
              </a:xfrm>
              <a:prstGeom prst="rect">
                <a:avLst/>
              </a:prstGeom>
              <a:solidFill>
                <a:srgbClr val="FFFFFF"/>
              </a:solidFill>
              <a:ln w="25400" cap="flat">
                <a:solidFill>
                  <a:srgbClr val="3475A8"/>
                </a:solidFill>
                <a:prstDash val="solid"/>
                <a:round/>
              </a:ln>
              <a:effectLst/>
            </p:spPr>
            <p:txBody>
              <a:bodyPr wrap="square" lIns="45718" tIns="45718" rIns="45718" bIns="45718" numCol="1" anchor="ctr">
                <a:noAutofit/>
              </a:bodyPr>
              <a:lstStyle/>
              <a:p>
                <a:pPr algn="ctr" defTabSz="933450">
                  <a:lnSpc>
                    <a:spcPct val="90000"/>
                  </a:lnSpc>
                  <a:spcBef>
                    <a:spcPts val="500"/>
                  </a:spcBef>
                  <a:defRPr sz="2100">
                    <a:solidFill>
                      <a:srgbClr val="FFFFFF"/>
                    </a:solidFill>
                    <a:latin typeface="Arial"/>
                    <a:ea typeface="Arial"/>
                    <a:cs typeface="Arial"/>
                    <a:sym typeface="Arial"/>
                  </a:defRPr>
                </a:pPr>
                <a:endParaRPr sz="2000">
                  <a:latin typeface="Montserrat" panose="00000500000000000000" pitchFamily="50" charset="0"/>
                </a:endParaRPr>
              </a:p>
            </p:txBody>
          </p:sp>
          <p:sp>
            <p:nvSpPr>
              <p:cNvPr id="152" name="Asimetría expansión torácica"/>
              <p:cNvSpPr txBox="1"/>
              <p:nvPr/>
            </p:nvSpPr>
            <p:spPr>
              <a:xfrm>
                <a:off x="0" y="64379"/>
                <a:ext cx="1591891" cy="82637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80010" tIns="80010" rIns="80010" bIns="80010" numCol="1" anchor="ctr">
                <a:spAutoFit/>
              </a:bodyPr>
              <a:lstStyle>
                <a:lvl1pPr algn="ctr" defTabSz="933450">
                  <a:lnSpc>
                    <a:spcPct val="90000"/>
                  </a:lnSpc>
                  <a:spcBef>
                    <a:spcPts val="800"/>
                  </a:spcBef>
                  <a:defRPr>
                    <a:latin typeface="BlinkMacSystemFont"/>
                    <a:ea typeface="BlinkMacSystemFont"/>
                    <a:cs typeface="BlinkMacSystemFont"/>
                    <a:sym typeface="BlinkMacSystemFont"/>
                  </a:defRPr>
                </a:lvl1pPr>
              </a:lstStyle>
              <a:p>
                <a:r>
                  <a:rPr sz="1600" dirty="0" err="1">
                    <a:latin typeface="Montserrat" panose="00000500000000000000" pitchFamily="50" charset="0"/>
                  </a:rPr>
                  <a:t>Asimetría</a:t>
                </a:r>
                <a:r>
                  <a:rPr sz="1600" dirty="0">
                    <a:latin typeface="Montserrat" panose="00000500000000000000" pitchFamily="50" charset="0"/>
                  </a:rPr>
                  <a:t> </a:t>
                </a:r>
                <a:r>
                  <a:rPr sz="1600" dirty="0" err="1">
                    <a:latin typeface="Montserrat" panose="00000500000000000000" pitchFamily="50" charset="0"/>
                  </a:rPr>
                  <a:t>expansión</a:t>
                </a:r>
                <a:r>
                  <a:rPr sz="1600" dirty="0">
                    <a:latin typeface="Montserrat" panose="00000500000000000000" pitchFamily="50" charset="0"/>
                  </a:rPr>
                  <a:t> </a:t>
                </a:r>
                <a:r>
                  <a:rPr sz="1600" dirty="0" err="1">
                    <a:latin typeface="Montserrat" panose="00000500000000000000" pitchFamily="50" charset="0"/>
                  </a:rPr>
                  <a:t>torácica</a:t>
                </a:r>
                <a:endParaRPr sz="1600" dirty="0">
                  <a:latin typeface="Montserrat" panose="00000500000000000000" pitchFamily="50" charset="0"/>
                </a:endParaRPr>
              </a:p>
            </p:txBody>
          </p:sp>
        </p:grpSp>
        <p:grpSp>
          <p:nvGrpSpPr>
            <p:cNvPr id="156" name="Group"/>
            <p:cNvGrpSpPr/>
            <p:nvPr/>
          </p:nvGrpSpPr>
          <p:grpSpPr>
            <a:xfrm>
              <a:off x="1751078" y="0"/>
              <a:ext cx="1591895" cy="955138"/>
              <a:chOff x="0" y="0"/>
              <a:chExt cx="1591893" cy="955137"/>
            </a:xfrm>
          </p:grpSpPr>
          <p:sp>
            <p:nvSpPr>
              <p:cNvPr id="154" name="Rectangle"/>
              <p:cNvSpPr/>
              <p:nvPr/>
            </p:nvSpPr>
            <p:spPr>
              <a:xfrm>
                <a:off x="0" y="0"/>
                <a:ext cx="1591893" cy="955137"/>
              </a:xfrm>
              <a:prstGeom prst="rect">
                <a:avLst/>
              </a:prstGeom>
              <a:solidFill>
                <a:srgbClr val="FFFFFF"/>
              </a:solidFill>
              <a:ln w="25400" cap="flat">
                <a:solidFill>
                  <a:srgbClr val="3475A8"/>
                </a:solidFill>
                <a:prstDash val="solid"/>
                <a:round/>
              </a:ln>
              <a:effectLst/>
            </p:spPr>
            <p:txBody>
              <a:bodyPr wrap="square" lIns="45718" tIns="45718" rIns="45718" bIns="45718" numCol="1" anchor="ctr">
                <a:noAutofit/>
              </a:bodyPr>
              <a:lstStyle/>
              <a:p>
                <a:pPr algn="ctr" defTabSz="933450">
                  <a:lnSpc>
                    <a:spcPct val="90000"/>
                  </a:lnSpc>
                  <a:spcBef>
                    <a:spcPts val="500"/>
                  </a:spcBef>
                  <a:defRPr sz="2100">
                    <a:solidFill>
                      <a:srgbClr val="FFFFFF"/>
                    </a:solidFill>
                    <a:latin typeface="Arial"/>
                    <a:ea typeface="Arial"/>
                    <a:cs typeface="Arial"/>
                    <a:sym typeface="Arial"/>
                  </a:defRPr>
                </a:pPr>
                <a:endParaRPr sz="2000">
                  <a:latin typeface="Montserrat" panose="00000500000000000000" pitchFamily="50" charset="0"/>
                </a:endParaRPr>
              </a:p>
            </p:txBody>
          </p:sp>
          <p:sp>
            <p:nvSpPr>
              <p:cNvPr id="155" name="Percusión auscultatoria"/>
              <p:cNvSpPr txBox="1"/>
              <p:nvPr/>
            </p:nvSpPr>
            <p:spPr>
              <a:xfrm>
                <a:off x="0" y="175177"/>
                <a:ext cx="1591893" cy="60478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80010" tIns="80010" rIns="80010" bIns="80010" numCol="1" anchor="ctr">
                <a:spAutoFit/>
              </a:bodyPr>
              <a:lstStyle>
                <a:lvl1pPr algn="ctr" defTabSz="933450">
                  <a:lnSpc>
                    <a:spcPct val="90000"/>
                  </a:lnSpc>
                  <a:spcBef>
                    <a:spcPts val="800"/>
                  </a:spcBef>
                  <a:defRPr>
                    <a:latin typeface="BlinkMacSystemFont"/>
                    <a:ea typeface="BlinkMacSystemFont"/>
                    <a:cs typeface="BlinkMacSystemFont"/>
                    <a:sym typeface="BlinkMacSystemFont"/>
                  </a:defRPr>
                </a:lvl1pPr>
              </a:lstStyle>
              <a:p>
                <a:r>
                  <a:rPr sz="1600" dirty="0" err="1">
                    <a:latin typeface="Montserrat" panose="00000500000000000000" pitchFamily="50" charset="0"/>
                  </a:rPr>
                  <a:t>Percusión</a:t>
                </a:r>
                <a:r>
                  <a:rPr sz="1600" dirty="0">
                    <a:latin typeface="Montserrat" panose="00000500000000000000" pitchFamily="50" charset="0"/>
                  </a:rPr>
                  <a:t> </a:t>
                </a:r>
                <a:r>
                  <a:rPr sz="1600" dirty="0" err="1">
                    <a:latin typeface="Montserrat" panose="00000500000000000000" pitchFamily="50" charset="0"/>
                  </a:rPr>
                  <a:t>auscultatoria</a:t>
                </a:r>
                <a:endParaRPr sz="1600" dirty="0">
                  <a:latin typeface="Montserrat" panose="00000500000000000000" pitchFamily="50" charset="0"/>
                </a:endParaRPr>
              </a:p>
            </p:txBody>
          </p:sp>
        </p:grpSp>
        <p:grpSp>
          <p:nvGrpSpPr>
            <p:cNvPr id="159" name="Group"/>
            <p:cNvGrpSpPr/>
            <p:nvPr/>
          </p:nvGrpSpPr>
          <p:grpSpPr>
            <a:xfrm>
              <a:off x="3502158" y="0"/>
              <a:ext cx="1591895" cy="955138"/>
              <a:chOff x="0" y="0"/>
              <a:chExt cx="1591893" cy="955137"/>
            </a:xfrm>
          </p:grpSpPr>
          <p:sp>
            <p:nvSpPr>
              <p:cNvPr id="157" name="Rectangle"/>
              <p:cNvSpPr/>
              <p:nvPr/>
            </p:nvSpPr>
            <p:spPr>
              <a:xfrm>
                <a:off x="0" y="0"/>
                <a:ext cx="1591893" cy="955137"/>
              </a:xfrm>
              <a:prstGeom prst="rect">
                <a:avLst/>
              </a:prstGeom>
              <a:solidFill>
                <a:srgbClr val="FFFFFF"/>
              </a:solidFill>
              <a:ln w="25400" cap="flat">
                <a:solidFill>
                  <a:srgbClr val="3475A8"/>
                </a:solidFill>
                <a:prstDash val="solid"/>
                <a:round/>
              </a:ln>
              <a:effectLst/>
            </p:spPr>
            <p:txBody>
              <a:bodyPr wrap="square" lIns="45718" tIns="45718" rIns="45718" bIns="45718" numCol="1" anchor="ctr">
                <a:noAutofit/>
              </a:bodyPr>
              <a:lstStyle/>
              <a:p>
                <a:pPr algn="ctr" defTabSz="933450">
                  <a:lnSpc>
                    <a:spcPct val="90000"/>
                  </a:lnSpc>
                  <a:spcBef>
                    <a:spcPts val="500"/>
                  </a:spcBef>
                  <a:defRPr sz="2100">
                    <a:solidFill>
                      <a:srgbClr val="FFFFFF"/>
                    </a:solidFill>
                    <a:latin typeface="Arial"/>
                    <a:ea typeface="Arial"/>
                    <a:cs typeface="Arial"/>
                    <a:sym typeface="Arial"/>
                  </a:defRPr>
                </a:pPr>
                <a:endParaRPr sz="2000">
                  <a:latin typeface="Montserrat" panose="00000500000000000000" pitchFamily="50" charset="0"/>
                </a:endParaRPr>
              </a:p>
            </p:txBody>
          </p:sp>
          <p:sp>
            <p:nvSpPr>
              <p:cNvPr id="158" name="Crepitaciones"/>
              <p:cNvSpPr txBox="1"/>
              <p:nvPr/>
            </p:nvSpPr>
            <p:spPr>
              <a:xfrm>
                <a:off x="0" y="285976"/>
                <a:ext cx="1591893" cy="38318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80010" tIns="80010" rIns="80010" bIns="80010" numCol="1" anchor="ctr">
                <a:spAutoFit/>
              </a:bodyPr>
              <a:lstStyle>
                <a:lvl1pPr algn="ctr" defTabSz="933450">
                  <a:lnSpc>
                    <a:spcPct val="90000"/>
                  </a:lnSpc>
                  <a:spcBef>
                    <a:spcPts val="800"/>
                  </a:spcBef>
                  <a:defRPr>
                    <a:latin typeface="BlinkMacSystemFont"/>
                    <a:ea typeface="BlinkMacSystemFont"/>
                    <a:cs typeface="BlinkMacSystemFont"/>
                    <a:sym typeface="BlinkMacSystemFont"/>
                  </a:defRPr>
                </a:lvl1pPr>
              </a:lstStyle>
              <a:p>
                <a:r>
                  <a:rPr sz="1600" dirty="0" err="1">
                    <a:latin typeface="Montserrat" panose="00000500000000000000" pitchFamily="50" charset="0"/>
                  </a:rPr>
                  <a:t>Crepitaciones</a:t>
                </a:r>
                <a:endParaRPr sz="1600" dirty="0">
                  <a:latin typeface="Montserrat" panose="00000500000000000000" pitchFamily="50" charset="0"/>
                </a:endParaRPr>
              </a:p>
            </p:txBody>
          </p:sp>
        </p:grpSp>
        <p:grpSp>
          <p:nvGrpSpPr>
            <p:cNvPr id="162" name="Group"/>
            <p:cNvGrpSpPr/>
            <p:nvPr/>
          </p:nvGrpSpPr>
          <p:grpSpPr>
            <a:xfrm>
              <a:off x="0" y="1114322"/>
              <a:ext cx="1591892" cy="955139"/>
              <a:chOff x="0" y="0"/>
              <a:chExt cx="1591891" cy="955138"/>
            </a:xfrm>
          </p:grpSpPr>
          <p:sp>
            <p:nvSpPr>
              <p:cNvPr id="160" name="Rectangle"/>
              <p:cNvSpPr/>
              <p:nvPr/>
            </p:nvSpPr>
            <p:spPr>
              <a:xfrm>
                <a:off x="0" y="0"/>
                <a:ext cx="1591891" cy="955138"/>
              </a:xfrm>
              <a:prstGeom prst="rect">
                <a:avLst/>
              </a:prstGeom>
              <a:solidFill>
                <a:srgbClr val="FFFFFF"/>
              </a:solidFill>
              <a:ln w="25400" cap="flat">
                <a:solidFill>
                  <a:srgbClr val="3475A8"/>
                </a:solidFill>
                <a:prstDash val="solid"/>
                <a:round/>
              </a:ln>
              <a:effectLst/>
            </p:spPr>
            <p:txBody>
              <a:bodyPr wrap="square" lIns="45718" tIns="45718" rIns="45718" bIns="45718" numCol="1" anchor="ctr">
                <a:noAutofit/>
              </a:bodyPr>
              <a:lstStyle/>
              <a:p>
                <a:pPr algn="ctr" defTabSz="933450">
                  <a:lnSpc>
                    <a:spcPct val="90000"/>
                  </a:lnSpc>
                  <a:spcBef>
                    <a:spcPts val="500"/>
                  </a:spcBef>
                  <a:defRPr sz="2100">
                    <a:solidFill>
                      <a:srgbClr val="FFFFFF"/>
                    </a:solidFill>
                    <a:latin typeface="Arial"/>
                    <a:ea typeface="Arial"/>
                    <a:cs typeface="Arial"/>
                    <a:sym typeface="Arial"/>
                  </a:defRPr>
                </a:pPr>
                <a:endParaRPr sz="2000">
                  <a:latin typeface="Montserrat" panose="00000500000000000000" pitchFamily="50" charset="0"/>
                </a:endParaRPr>
              </a:p>
            </p:txBody>
          </p:sp>
          <p:sp>
            <p:nvSpPr>
              <p:cNvPr id="161" name="Ruidos respiratorios disminuidos"/>
              <p:cNvSpPr txBox="1"/>
              <p:nvPr/>
            </p:nvSpPr>
            <p:spPr>
              <a:xfrm>
                <a:off x="0" y="64379"/>
                <a:ext cx="1591891" cy="82637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80010" tIns="80010" rIns="80010" bIns="80010" numCol="1" anchor="ctr">
                <a:spAutoFit/>
              </a:bodyPr>
              <a:lstStyle>
                <a:lvl1pPr algn="ctr" defTabSz="933450">
                  <a:lnSpc>
                    <a:spcPct val="90000"/>
                  </a:lnSpc>
                  <a:spcBef>
                    <a:spcPts val="800"/>
                  </a:spcBef>
                  <a:defRPr>
                    <a:latin typeface="BlinkMacSystemFont"/>
                    <a:ea typeface="BlinkMacSystemFont"/>
                    <a:cs typeface="BlinkMacSystemFont"/>
                    <a:sym typeface="BlinkMacSystemFont"/>
                  </a:defRPr>
                </a:lvl1pPr>
              </a:lstStyle>
              <a:p>
                <a:r>
                  <a:rPr sz="1600">
                    <a:latin typeface="Montserrat" panose="00000500000000000000" pitchFamily="50" charset="0"/>
                  </a:rPr>
                  <a:t>Ruidos respiratorios disminuidos</a:t>
                </a:r>
              </a:p>
            </p:txBody>
          </p:sp>
        </p:grpSp>
        <p:grpSp>
          <p:nvGrpSpPr>
            <p:cNvPr id="165" name="Group"/>
            <p:cNvGrpSpPr/>
            <p:nvPr/>
          </p:nvGrpSpPr>
          <p:grpSpPr>
            <a:xfrm>
              <a:off x="1751078" y="1114322"/>
              <a:ext cx="1591894" cy="955139"/>
              <a:chOff x="0" y="0"/>
              <a:chExt cx="1591892" cy="955138"/>
            </a:xfrm>
          </p:grpSpPr>
          <p:sp>
            <p:nvSpPr>
              <p:cNvPr id="163" name="Rectangle"/>
              <p:cNvSpPr/>
              <p:nvPr/>
            </p:nvSpPr>
            <p:spPr>
              <a:xfrm>
                <a:off x="0" y="0"/>
                <a:ext cx="1591892" cy="955138"/>
              </a:xfrm>
              <a:prstGeom prst="rect">
                <a:avLst/>
              </a:prstGeom>
              <a:solidFill>
                <a:srgbClr val="FFFFFF"/>
              </a:solidFill>
              <a:ln w="25400" cap="flat">
                <a:solidFill>
                  <a:srgbClr val="3475A8"/>
                </a:solidFill>
                <a:prstDash val="solid"/>
                <a:round/>
              </a:ln>
              <a:effectLst/>
            </p:spPr>
            <p:txBody>
              <a:bodyPr wrap="square" lIns="45718" tIns="45718" rIns="45718" bIns="45718" numCol="1" anchor="ctr">
                <a:noAutofit/>
              </a:bodyPr>
              <a:lstStyle/>
              <a:p>
                <a:pPr algn="ctr" defTabSz="933450">
                  <a:lnSpc>
                    <a:spcPct val="90000"/>
                  </a:lnSpc>
                  <a:spcBef>
                    <a:spcPts val="500"/>
                  </a:spcBef>
                  <a:defRPr sz="2100">
                    <a:solidFill>
                      <a:srgbClr val="FFFFFF"/>
                    </a:solidFill>
                    <a:latin typeface="Arial"/>
                    <a:ea typeface="Arial"/>
                    <a:cs typeface="Arial"/>
                    <a:sym typeface="Arial"/>
                  </a:defRPr>
                </a:pPr>
                <a:endParaRPr sz="2000">
                  <a:latin typeface="Montserrat" panose="00000500000000000000" pitchFamily="50" charset="0"/>
                </a:endParaRPr>
              </a:p>
            </p:txBody>
          </p:sp>
          <p:sp>
            <p:nvSpPr>
              <p:cNvPr id="164" name="Matidez percusión"/>
              <p:cNvSpPr txBox="1"/>
              <p:nvPr/>
            </p:nvSpPr>
            <p:spPr>
              <a:xfrm>
                <a:off x="0" y="147478"/>
                <a:ext cx="1591892" cy="66018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80010" tIns="80010" rIns="80010" bIns="80010" numCol="1" anchor="ctr">
                <a:spAutoFit/>
              </a:bodyPr>
              <a:lstStyle>
                <a:lvl1pPr algn="ctr" defTabSz="933450">
                  <a:lnSpc>
                    <a:spcPct val="90000"/>
                  </a:lnSpc>
                  <a:spcBef>
                    <a:spcPts val="800"/>
                  </a:spcBef>
                  <a:defRPr sz="1900">
                    <a:latin typeface="BlinkMacSystemFont"/>
                    <a:ea typeface="BlinkMacSystemFont"/>
                    <a:cs typeface="BlinkMacSystemFont"/>
                    <a:sym typeface="BlinkMacSystemFont"/>
                  </a:defRPr>
                </a:lvl1pPr>
              </a:lstStyle>
              <a:p>
                <a:r>
                  <a:rPr sz="1800">
                    <a:latin typeface="Montserrat" panose="00000500000000000000" pitchFamily="50" charset="0"/>
                  </a:rPr>
                  <a:t>Matidez percusión</a:t>
                </a:r>
              </a:p>
            </p:txBody>
          </p:sp>
        </p:grpSp>
        <p:grpSp>
          <p:nvGrpSpPr>
            <p:cNvPr id="168" name="Group"/>
            <p:cNvGrpSpPr/>
            <p:nvPr/>
          </p:nvGrpSpPr>
          <p:grpSpPr>
            <a:xfrm>
              <a:off x="3502158" y="1114323"/>
              <a:ext cx="1591895" cy="955139"/>
              <a:chOff x="0" y="0"/>
              <a:chExt cx="1591893" cy="955137"/>
            </a:xfrm>
          </p:grpSpPr>
          <p:sp>
            <p:nvSpPr>
              <p:cNvPr id="166" name="Rectangle"/>
              <p:cNvSpPr/>
              <p:nvPr/>
            </p:nvSpPr>
            <p:spPr>
              <a:xfrm>
                <a:off x="0" y="0"/>
                <a:ext cx="1591893" cy="955137"/>
              </a:xfrm>
              <a:prstGeom prst="rect">
                <a:avLst/>
              </a:prstGeom>
              <a:solidFill>
                <a:srgbClr val="FFFFFF"/>
              </a:solidFill>
              <a:ln w="25400" cap="flat">
                <a:solidFill>
                  <a:srgbClr val="3475A8"/>
                </a:solidFill>
                <a:prstDash val="solid"/>
                <a:round/>
              </a:ln>
              <a:effectLst/>
            </p:spPr>
            <p:txBody>
              <a:bodyPr wrap="square" lIns="45718" tIns="45718" rIns="45718" bIns="45718" numCol="1" anchor="ctr">
                <a:noAutofit/>
              </a:bodyPr>
              <a:lstStyle/>
              <a:p>
                <a:pPr algn="ctr" defTabSz="933450">
                  <a:lnSpc>
                    <a:spcPct val="90000"/>
                  </a:lnSpc>
                  <a:spcBef>
                    <a:spcPts val="500"/>
                  </a:spcBef>
                  <a:defRPr sz="2100">
                    <a:solidFill>
                      <a:srgbClr val="FFFFFF"/>
                    </a:solidFill>
                    <a:latin typeface="Arial"/>
                    <a:ea typeface="Arial"/>
                    <a:cs typeface="Arial"/>
                    <a:sym typeface="Arial"/>
                  </a:defRPr>
                </a:pPr>
                <a:endParaRPr sz="2000">
                  <a:latin typeface="Montserrat" panose="00000500000000000000" pitchFamily="50" charset="0"/>
                </a:endParaRPr>
              </a:p>
            </p:txBody>
          </p:sp>
          <p:sp>
            <p:nvSpPr>
              <p:cNvPr id="167" name="Frote pleural"/>
              <p:cNvSpPr txBox="1"/>
              <p:nvPr/>
            </p:nvSpPr>
            <p:spPr>
              <a:xfrm>
                <a:off x="0" y="285978"/>
                <a:ext cx="1591893" cy="38318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80010" tIns="80010" rIns="80010" bIns="80010" numCol="1" anchor="ctr">
                <a:spAutoFit/>
              </a:bodyPr>
              <a:lstStyle>
                <a:lvl1pPr algn="ctr" defTabSz="933450">
                  <a:lnSpc>
                    <a:spcPct val="90000"/>
                  </a:lnSpc>
                  <a:spcBef>
                    <a:spcPts val="800"/>
                  </a:spcBef>
                  <a:defRPr>
                    <a:latin typeface="BlinkMacSystemFont"/>
                    <a:ea typeface="BlinkMacSystemFont"/>
                    <a:cs typeface="BlinkMacSystemFont"/>
                    <a:sym typeface="BlinkMacSystemFont"/>
                  </a:defRPr>
                </a:lvl1pPr>
              </a:lstStyle>
              <a:p>
                <a:r>
                  <a:rPr sz="1600">
                    <a:latin typeface="Montserrat" panose="00000500000000000000" pitchFamily="50" charset="0"/>
                  </a:rPr>
                  <a:t>Frote pleural</a:t>
                </a:r>
              </a:p>
            </p:txBody>
          </p:sp>
        </p:grpSp>
        <p:grpSp>
          <p:nvGrpSpPr>
            <p:cNvPr id="171" name="Group"/>
            <p:cNvGrpSpPr/>
            <p:nvPr/>
          </p:nvGrpSpPr>
          <p:grpSpPr>
            <a:xfrm>
              <a:off x="875539" y="2228646"/>
              <a:ext cx="1591895" cy="955139"/>
              <a:chOff x="0" y="0"/>
              <a:chExt cx="1591893" cy="955137"/>
            </a:xfrm>
          </p:grpSpPr>
          <p:sp>
            <p:nvSpPr>
              <p:cNvPr id="169" name="Rectangle"/>
              <p:cNvSpPr/>
              <p:nvPr/>
            </p:nvSpPr>
            <p:spPr>
              <a:xfrm>
                <a:off x="0" y="0"/>
                <a:ext cx="1591893" cy="955137"/>
              </a:xfrm>
              <a:prstGeom prst="rect">
                <a:avLst/>
              </a:prstGeom>
              <a:solidFill>
                <a:srgbClr val="FFFFFF"/>
              </a:solidFill>
              <a:ln w="25400" cap="flat">
                <a:solidFill>
                  <a:srgbClr val="3475A8"/>
                </a:solidFill>
                <a:prstDash val="solid"/>
                <a:round/>
              </a:ln>
              <a:effectLst/>
            </p:spPr>
            <p:txBody>
              <a:bodyPr wrap="square" lIns="45718" tIns="45718" rIns="45718" bIns="45718" numCol="1" anchor="ctr">
                <a:noAutofit/>
              </a:bodyPr>
              <a:lstStyle/>
              <a:p>
                <a:pPr algn="ctr" defTabSz="933450">
                  <a:lnSpc>
                    <a:spcPct val="90000"/>
                  </a:lnSpc>
                  <a:spcBef>
                    <a:spcPts val="500"/>
                  </a:spcBef>
                  <a:defRPr sz="2100">
                    <a:solidFill>
                      <a:srgbClr val="FFFFFF"/>
                    </a:solidFill>
                    <a:latin typeface="Arial"/>
                    <a:ea typeface="Arial"/>
                    <a:cs typeface="Arial"/>
                    <a:sym typeface="Arial"/>
                  </a:defRPr>
                </a:pPr>
                <a:endParaRPr sz="2000">
                  <a:latin typeface="Montserrat" panose="00000500000000000000" pitchFamily="50" charset="0"/>
                </a:endParaRPr>
              </a:p>
            </p:txBody>
          </p:sp>
          <p:sp>
            <p:nvSpPr>
              <p:cNvPr id="170" name="Frémito vocal táctil"/>
              <p:cNvSpPr txBox="1"/>
              <p:nvPr/>
            </p:nvSpPr>
            <p:spPr>
              <a:xfrm>
                <a:off x="0" y="175177"/>
                <a:ext cx="1591893" cy="60478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80010" tIns="80010" rIns="80010" bIns="80010" numCol="1" anchor="ctr">
                <a:spAutoFit/>
              </a:bodyPr>
              <a:lstStyle>
                <a:lvl1pPr algn="ctr" defTabSz="933450">
                  <a:lnSpc>
                    <a:spcPct val="90000"/>
                  </a:lnSpc>
                  <a:spcBef>
                    <a:spcPts val="800"/>
                  </a:spcBef>
                  <a:defRPr>
                    <a:latin typeface="BlinkMacSystemFont"/>
                    <a:ea typeface="BlinkMacSystemFont"/>
                    <a:cs typeface="BlinkMacSystemFont"/>
                    <a:sym typeface="BlinkMacSystemFont"/>
                  </a:defRPr>
                </a:lvl1pPr>
              </a:lstStyle>
              <a:p>
                <a:r>
                  <a:rPr sz="1600">
                    <a:latin typeface="Montserrat" panose="00000500000000000000" pitchFamily="50" charset="0"/>
                  </a:rPr>
                  <a:t>Frémito vocal táctil</a:t>
                </a:r>
              </a:p>
            </p:txBody>
          </p:sp>
        </p:grpSp>
        <p:grpSp>
          <p:nvGrpSpPr>
            <p:cNvPr id="174" name="Group"/>
            <p:cNvGrpSpPr/>
            <p:nvPr/>
          </p:nvGrpSpPr>
          <p:grpSpPr>
            <a:xfrm>
              <a:off x="2626618" y="2228645"/>
              <a:ext cx="1591894" cy="955139"/>
              <a:chOff x="0" y="0"/>
              <a:chExt cx="1591892" cy="955138"/>
            </a:xfrm>
          </p:grpSpPr>
          <p:sp>
            <p:nvSpPr>
              <p:cNvPr id="172" name="Rectangle"/>
              <p:cNvSpPr/>
              <p:nvPr/>
            </p:nvSpPr>
            <p:spPr>
              <a:xfrm>
                <a:off x="0" y="0"/>
                <a:ext cx="1591892" cy="955138"/>
              </a:xfrm>
              <a:prstGeom prst="rect">
                <a:avLst/>
              </a:prstGeom>
              <a:solidFill>
                <a:srgbClr val="FFFFFF"/>
              </a:solidFill>
              <a:ln w="25400" cap="flat">
                <a:solidFill>
                  <a:srgbClr val="3475A8"/>
                </a:solidFill>
                <a:prstDash val="solid"/>
                <a:round/>
              </a:ln>
              <a:effectLst/>
            </p:spPr>
            <p:txBody>
              <a:bodyPr wrap="square" lIns="45718" tIns="45718" rIns="45718" bIns="45718" numCol="1" anchor="ctr">
                <a:noAutofit/>
              </a:bodyPr>
              <a:lstStyle/>
              <a:p>
                <a:pPr algn="ctr" defTabSz="933450">
                  <a:lnSpc>
                    <a:spcPct val="90000"/>
                  </a:lnSpc>
                  <a:spcBef>
                    <a:spcPts val="500"/>
                  </a:spcBef>
                  <a:defRPr sz="2100">
                    <a:solidFill>
                      <a:srgbClr val="FFFFFF"/>
                    </a:solidFill>
                    <a:latin typeface="Arial"/>
                    <a:ea typeface="Arial"/>
                    <a:cs typeface="Arial"/>
                    <a:sym typeface="Arial"/>
                  </a:defRPr>
                </a:pPr>
                <a:endParaRPr sz="2000">
                  <a:latin typeface="Montserrat" panose="00000500000000000000" pitchFamily="50" charset="0"/>
                </a:endParaRPr>
              </a:p>
            </p:txBody>
          </p:sp>
          <p:sp>
            <p:nvSpPr>
              <p:cNvPr id="173" name="Reducción resonancia vocal"/>
              <p:cNvSpPr txBox="1"/>
              <p:nvPr/>
            </p:nvSpPr>
            <p:spPr>
              <a:xfrm>
                <a:off x="0" y="64379"/>
                <a:ext cx="1591892" cy="82637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80010" tIns="80010" rIns="80010" bIns="80010" numCol="1" anchor="ctr">
                <a:spAutoFit/>
              </a:bodyPr>
              <a:lstStyle>
                <a:lvl1pPr algn="ctr" defTabSz="933450">
                  <a:lnSpc>
                    <a:spcPct val="90000"/>
                  </a:lnSpc>
                  <a:spcBef>
                    <a:spcPts val="800"/>
                  </a:spcBef>
                  <a:defRPr>
                    <a:latin typeface="BlinkMacSystemFont"/>
                    <a:ea typeface="BlinkMacSystemFont"/>
                    <a:cs typeface="BlinkMacSystemFont"/>
                    <a:sym typeface="BlinkMacSystemFont"/>
                  </a:defRPr>
                </a:lvl1pPr>
              </a:lstStyle>
              <a:p>
                <a:r>
                  <a:rPr sz="1600">
                    <a:latin typeface="Montserrat" panose="00000500000000000000" pitchFamily="50" charset="0"/>
                  </a:rPr>
                  <a:t>Reducción resonancia vocal </a:t>
                </a:r>
              </a:p>
            </p:txBody>
          </p:sp>
        </p:grpSp>
      </p:grpSp>
      <p:sp>
        <p:nvSpPr>
          <p:cNvPr id="176" name="Rectángulo 7"/>
          <p:cNvSpPr txBox="1"/>
          <p:nvPr/>
        </p:nvSpPr>
        <p:spPr>
          <a:xfrm>
            <a:off x="9959810" y="6361185"/>
            <a:ext cx="1906928" cy="2616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1400">
                <a:latin typeface="Arial"/>
                <a:ea typeface="Arial"/>
                <a:cs typeface="Arial"/>
                <a:sym typeface="Arial"/>
              </a:defRPr>
            </a:lvl1pPr>
          </a:lstStyle>
          <a:p>
            <a:r>
              <a:rPr sz="1100" dirty="0">
                <a:latin typeface="Montserrat" panose="00000500000000000000" pitchFamily="50" charset="0"/>
              </a:rPr>
              <a:t>JAMA. 2009;301(3):309-317</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6" name="Group"/>
          <p:cNvGrpSpPr/>
          <p:nvPr/>
        </p:nvGrpSpPr>
        <p:grpSpPr>
          <a:xfrm>
            <a:off x="3325739" y="462538"/>
            <a:ext cx="8715873" cy="5459055"/>
            <a:chOff x="0" y="0"/>
            <a:chExt cx="8715872" cy="5459053"/>
          </a:xfrm>
        </p:grpSpPr>
        <p:pic>
          <p:nvPicPr>
            <p:cNvPr id="178" name="Imagen 20" descr="Imagen 20"/>
            <p:cNvPicPr>
              <a:picLocks noChangeAspect="1"/>
            </p:cNvPicPr>
            <p:nvPr/>
          </p:nvPicPr>
          <p:blipFill>
            <a:blip r:embed="rId2"/>
            <a:stretch>
              <a:fillRect/>
            </a:stretch>
          </p:blipFill>
          <p:spPr>
            <a:xfrm>
              <a:off x="0" y="-1"/>
              <a:ext cx="8715873" cy="5459055"/>
            </a:xfrm>
            <a:prstGeom prst="rect">
              <a:avLst/>
            </a:prstGeom>
            <a:ln w="12700" cap="flat">
              <a:noFill/>
              <a:miter lim="400000"/>
            </a:ln>
            <a:effectLst/>
          </p:spPr>
        </p:pic>
        <p:grpSp>
          <p:nvGrpSpPr>
            <p:cNvPr id="181" name="Grupo 27"/>
            <p:cNvGrpSpPr/>
            <p:nvPr/>
          </p:nvGrpSpPr>
          <p:grpSpPr>
            <a:xfrm>
              <a:off x="5848984" y="495561"/>
              <a:ext cx="1175838" cy="3510619"/>
              <a:chOff x="-1" y="0"/>
              <a:chExt cx="1175837" cy="3510618"/>
            </a:xfrm>
          </p:grpSpPr>
          <p:sp>
            <p:nvSpPr>
              <p:cNvPr id="179" name="Rectángulo 21"/>
              <p:cNvSpPr/>
              <p:nvPr/>
            </p:nvSpPr>
            <p:spPr>
              <a:xfrm>
                <a:off x="97507" y="3306609"/>
                <a:ext cx="1078330" cy="204010"/>
              </a:xfrm>
              <a:prstGeom prst="rect">
                <a:avLst/>
              </a:prstGeom>
              <a:noFill/>
              <a:ln w="38100" cap="flat">
                <a:solidFill>
                  <a:srgbClr val="C00000"/>
                </a:solidFill>
                <a:prstDash val="solid"/>
                <a:round/>
              </a:ln>
              <a:effectLst/>
            </p:spPr>
            <p:txBody>
              <a:bodyPr wrap="square" lIns="45718" tIns="45718" rIns="45718" bIns="45718" numCol="1" anchor="ctr">
                <a:noAutofit/>
              </a:bodyPr>
              <a:lstStyle/>
              <a:p>
                <a:pPr algn="ctr">
                  <a:defRPr sz="1400">
                    <a:solidFill>
                      <a:srgbClr val="FFFFFF"/>
                    </a:solidFill>
                    <a:latin typeface="Arial"/>
                    <a:ea typeface="Arial"/>
                    <a:cs typeface="Arial"/>
                    <a:sym typeface="Arial"/>
                  </a:defRPr>
                </a:pPr>
                <a:endParaRPr/>
              </a:p>
            </p:txBody>
          </p:sp>
          <p:sp>
            <p:nvSpPr>
              <p:cNvPr id="180" name="Rectángulo 26"/>
              <p:cNvSpPr/>
              <p:nvPr/>
            </p:nvSpPr>
            <p:spPr>
              <a:xfrm>
                <a:off x="-2" y="-1"/>
                <a:ext cx="1078332" cy="204010"/>
              </a:xfrm>
              <a:prstGeom prst="rect">
                <a:avLst/>
              </a:prstGeom>
              <a:noFill/>
              <a:ln w="38100" cap="flat">
                <a:solidFill>
                  <a:srgbClr val="C00000"/>
                </a:solidFill>
                <a:prstDash val="solid"/>
                <a:round/>
              </a:ln>
              <a:effectLst/>
            </p:spPr>
            <p:txBody>
              <a:bodyPr wrap="square" lIns="45718" tIns="45718" rIns="45718" bIns="45718" numCol="1" anchor="ctr">
                <a:noAutofit/>
              </a:bodyPr>
              <a:lstStyle/>
              <a:p>
                <a:pPr algn="ctr">
                  <a:defRPr sz="1400">
                    <a:solidFill>
                      <a:srgbClr val="FFFFFF"/>
                    </a:solidFill>
                    <a:latin typeface="Arial"/>
                    <a:ea typeface="Arial"/>
                    <a:cs typeface="Arial"/>
                    <a:sym typeface="Arial"/>
                  </a:defRPr>
                </a:pPr>
                <a:endParaRPr/>
              </a:p>
            </p:txBody>
          </p:sp>
        </p:grpSp>
        <p:grpSp>
          <p:nvGrpSpPr>
            <p:cNvPr id="184" name="Grupo 30"/>
            <p:cNvGrpSpPr/>
            <p:nvPr/>
          </p:nvGrpSpPr>
          <p:grpSpPr>
            <a:xfrm>
              <a:off x="7633999" y="1001709"/>
              <a:ext cx="1078333" cy="823029"/>
              <a:chOff x="0" y="0"/>
              <a:chExt cx="1078331" cy="823027"/>
            </a:xfrm>
          </p:grpSpPr>
          <p:sp>
            <p:nvSpPr>
              <p:cNvPr id="182" name="Rectángulo 28"/>
              <p:cNvSpPr/>
              <p:nvPr/>
            </p:nvSpPr>
            <p:spPr>
              <a:xfrm>
                <a:off x="0" y="0"/>
                <a:ext cx="1078331" cy="204010"/>
              </a:xfrm>
              <a:prstGeom prst="rect">
                <a:avLst/>
              </a:prstGeom>
              <a:noFill/>
              <a:ln w="38100" cap="flat">
                <a:solidFill>
                  <a:srgbClr val="C00000"/>
                </a:solidFill>
                <a:prstDash val="solid"/>
                <a:round/>
              </a:ln>
              <a:effectLst/>
            </p:spPr>
            <p:txBody>
              <a:bodyPr wrap="square" lIns="45718" tIns="45718" rIns="45718" bIns="45718" numCol="1" anchor="ctr">
                <a:noAutofit/>
              </a:bodyPr>
              <a:lstStyle/>
              <a:p>
                <a:pPr algn="ctr">
                  <a:defRPr sz="1400">
                    <a:solidFill>
                      <a:srgbClr val="FFFFFF"/>
                    </a:solidFill>
                    <a:latin typeface="Arial"/>
                    <a:ea typeface="Arial"/>
                    <a:cs typeface="Arial"/>
                    <a:sym typeface="Arial"/>
                  </a:defRPr>
                </a:pPr>
                <a:endParaRPr/>
              </a:p>
            </p:txBody>
          </p:sp>
          <p:sp>
            <p:nvSpPr>
              <p:cNvPr id="183" name="Rectángulo 29"/>
              <p:cNvSpPr/>
              <p:nvPr/>
            </p:nvSpPr>
            <p:spPr>
              <a:xfrm>
                <a:off x="-1" y="619018"/>
                <a:ext cx="1078331" cy="204010"/>
              </a:xfrm>
              <a:prstGeom prst="rect">
                <a:avLst/>
              </a:prstGeom>
              <a:noFill/>
              <a:ln w="38100" cap="flat">
                <a:solidFill>
                  <a:srgbClr val="C00000"/>
                </a:solidFill>
                <a:prstDash val="solid"/>
                <a:round/>
              </a:ln>
              <a:effectLst/>
            </p:spPr>
            <p:txBody>
              <a:bodyPr wrap="square" lIns="45718" tIns="45718" rIns="45718" bIns="45718" numCol="1" anchor="ctr">
                <a:noAutofit/>
              </a:bodyPr>
              <a:lstStyle/>
              <a:p>
                <a:pPr algn="ctr">
                  <a:defRPr sz="1400">
                    <a:solidFill>
                      <a:srgbClr val="FFFFFF"/>
                    </a:solidFill>
                    <a:latin typeface="Arial"/>
                    <a:ea typeface="Arial"/>
                    <a:cs typeface="Arial"/>
                    <a:sym typeface="Arial"/>
                  </a:defRPr>
                </a:pPr>
                <a:endParaRPr/>
              </a:p>
            </p:txBody>
          </p:sp>
        </p:grpSp>
        <p:sp>
          <p:nvSpPr>
            <p:cNvPr id="185" name="Rectángulo 32"/>
            <p:cNvSpPr/>
            <p:nvPr/>
          </p:nvSpPr>
          <p:spPr>
            <a:xfrm>
              <a:off x="7630965" y="4892923"/>
              <a:ext cx="1078330" cy="204010"/>
            </a:xfrm>
            <a:prstGeom prst="rect">
              <a:avLst/>
            </a:prstGeom>
            <a:noFill/>
            <a:ln w="38100" cap="flat">
              <a:solidFill>
                <a:srgbClr val="C00000"/>
              </a:solidFill>
              <a:prstDash val="solid"/>
              <a:round/>
            </a:ln>
            <a:effectLst/>
          </p:spPr>
          <p:txBody>
            <a:bodyPr wrap="square" lIns="45718" tIns="45718" rIns="45718" bIns="45718" numCol="1" anchor="ctr">
              <a:noAutofit/>
            </a:bodyPr>
            <a:lstStyle/>
            <a:p>
              <a:pPr algn="ctr">
                <a:defRPr sz="1400">
                  <a:solidFill>
                    <a:srgbClr val="FFFFFF"/>
                  </a:solidFill>
                  <a:latin typeface="Arial"/>
                  <a:ea typeface="Arial"/>
                  <a:cs typeface="Arial"/>
                  <a:sym typeface="Arial"/>
                </a:defRPr>
              </a:pPr>
              <a:endParaRPr/>
            </a:p>
          </p:txBody>
        </p:sp>
      </p:grpSp>
      <p:sp>
        <p:nvSpPr>
          <p:cNvPr id="187" name="Rectángulo 7"/>
          <p:cNvSpPr txBox="1"/>
          <p:nvPr/>
        </p:nvSpPr>
        <p:spPr>
          <a:xfrm>
            <a:off x="9084998" y="6377753"/>
            <a:ext cx="1906928" cy="2616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1400">
                <a:latin typeface="Arial"/>
                <a:ea typeface="Arial"/>
                <a:cs typeface="Arial"/>
                <a:sym typeface="Arial"/>
              </a:defRPr>
            </a:lvl1pPr>
          </a:lstStyle>
          <a:p>
            <a:r>
              <a:rPr sz="1100" dirty="0">
                <a:latin typeface="Montserrat" panose="00000500000000000000" pitchFamily="50" charset="0"/>
              </a:rPr>
              <a:t>JAMA. 2009;301(3):309-317</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Diagnostico - Radiología"/>
          <p:cNvSpPr txBox="1">
            <a:spLocks noGrp="1"/>
          </p:cNvSpPr>
          <p:nvPr>
            <p:ph type="title"/>
          </p:nvPr>
        </p:nvSpPr>
        <p:spPr>
          <a:xfrm>
            <a:off x="838200" y="365125"/>
            <a:ext cx="10515600" cy="1325563"/>
          </a:xfrm>
          <a:prstGeom prst="rect">
            <a:avLst/>
          </a:prstGeom>
        </p:spPr>
        <p:txBody>
          <a:bodyPr/>
          <a:lstStyle/>
          <a:p>
            <a:r>
              <a:rPr dirty="0"/>
              <a:t>Diagn</a:t>
            </a:r>
            <a:r>
              <a:rPr lang="es-CO" dirty="0" err="1"/>
              <a:t>ó</a:t>
            </a:r>
            <a:r>
              <a:rPr dirty="0" err="1"/>
              <a:t>stico</a:t>
            </a:r>
            <a:r>
              <a:rPr dirty="0"/>
              <a:t> - </a:t>
            </a:r>
            <a:r>
              <a:rPr dirty="0" err="1"/>
              <a:t>Radiología</a:t>
            </a:r>
            <a:endParaRPr dirty="0"/>
          </a:p>
        </p:txBody>
      </p:sp>
      <p:pic>
        <p:nvPicPr>
          <p:cNvPr id="190" name="Picture 2" descr="Picture 2"/>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6229098" y="1459503"/>
            <a:ext cx="4651515" cy="4626218"/>
          </a:xfrm>
          <a:prstGeom prst="rect">
            <a:avLst/>
          </a:prstGeom>
          <a:ln w="12700">
            <a:miter lim="400000"/>
          </a:ln>
        </p:spPr>
      </p:pic>
      <p:sp>
        <p:nvSpPr>
          <p:cNvPr id="191" name="1"/>
          <p:cNvSpPr txBox="1"/>
          <p:nvPr/>
        </p:nvSpPr>
        <p:spPr>
          <a:xfrm>
            <a:off x="10315609" y="5513941"/>
            <a:ext cx="277933" cy="4348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2700"/>
            </a:lvl1pPr>
          </a:lstStyle>
          <a:p>
            <a:r>
              <a:t>1</a:t>
            </a:r>
          </a:p>
        </p:txBody>
      </p:sp>
      <p:sp>
        <p:nvSpPr>
          <p:cNvPr id="192" name="2"/>
          <p:cNvSpPr txBox="1"/>
          <p:nvPr/>
        </p:nvSpPr>
        <p:spPr>
          <a:xfrm>
            <a:off x="6237008" y="4706362"/>
            <a:ext cx="277933" cy="4348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2700"/>
            </a:lvl1pPr>
          </a:lstStyle>
          <a:p>
            <a:r>
              <a:t>2</a:t>
            </a:r>
          </a:p>
        </p:txBody>
      </p:sp>
      <p:sp>
        <p:nvSpPr>
          <p:cNvPr id="193" name="3"/>
          <p:cNvSpPr txBox="1"/>
          <p:nvPr/>
        </p:nvSpPr>
        <p:spPr>
          <a:xfrm>
            <a:off x="7595951" y="5300651"/>
            <a:ext cx="277933" cy="4348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2700"/>
            </a:lvl1pPr>
          </a:lstStyle>
          <a:p>
            <a:r>
              <a:t>3</a:t>
            </a:r>
          </a:p>
        </p:txBody>
      </p:sp>
      <p:sp>
        <p:nvSpPr>
          <p:cNvPr id="194" name="Porcel J. M., Light R. W. Disease a Month. 2013. 29-57."/>
          <p:cNvSpPr txBox="1"/>
          <p:nvPr/>
        </p:nvSpPr>
        <p:spPr>
          <a:xfrm>
            <a:off x="7167320" y="6418318"/>
            <a:ext cx="3782442" cy="2616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defTabSz="355600">
              <a:defRPr sz="1300">
                <a:latin typeface="Helvetica Neue"/>
                <a:ea typeface="Helvetica Neue"/>
                <a:cs typeface="Helvetica Neue"/>
                <a:sym typeface="Helvetica Neue"/>
              </a:defRPr>
            </a:lvl1pPr>
          </a:lstStyle>
          <a:p>
            <a:r>
              <a:rPr sz="1100" dirty="0" err="1">
                <a:latin typeface="Montserrat" panose="00000500000000000000" pitchFamily="50" charset="0"/>
              </a:rPr>
              <a:t>Porcel</a:t>
            </a:r>
            <a:r>
              <a:rPr sz="1100" dirty="0">
                <a:latin typeface="Montserrat" panose="00000500000000000000" pitchFamily="50" charset="0"/>
              </a:rPr>
              <a:t> J. M., Light R. W. Disease a Month. 2013. 29-57.</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Derrotero"/>
          <p:cNvSpPr txBox="1">
            <a:spLocks noGrp="1"/>
          </p:cNvSpPr>
          <p:nvPr>
            <p:ph type="title"/>
          </p:nvPr>
        </p:nvSpPr>
        <p:spPr>
          <a:xfrm>
            <a:off x="838200" y="365125"/>
            <a:ext cx="10515600" cy="1325563"/>
          </a:xfrm>
          <a:prstGeom prst="rect">
            <a:avLst/>
          </a:prstGeom>
        </p:spPr>
        <p:txBody>
          <a:bodyPr/>
          <a:lstStyle/>
          <a:p>
            <a:r>
              <a:rPr dirty="0" err="1"/>
              <a:t>Derrotero</a:t>
            </a:r>
            <a:endParaRPr dirty="0"/>
          </a:p>
        </p:txBody>
      </p:sp>
      <p:sp>
        <p:nvSpPr>
          <p:cNvPr id="97" name="Epidemiologia…"/>
          <p:cNvSpPr txBox="1">
            <a:spLocks noGrp="1"/>
          </p:cNvSpPr>
          <p:nvPr>
            <p:ph type="body" sz="half" idx="1"/>
          </p:nvPr>
        </p:nvSpPr>
        <p:spPr>
          <a:xfrm>
            <a:off x="4591877" y="1825625"/>
            <a:ext cx="6761924" cy="4351338"/>
          </a:xfrm>
          <a:prstGeom prst="rect">
            <a:avLst/>
          </a:prstGeom>
        </p:spPr>
        <p:txBody>
          <a:bodyPr/>
          <a:lstStyle/>
          <a:p>
            <a:r>
              <a:rPr dirty="0" err="1"/>
              <a:t>Epidemiolog</a:t>
            </a:r>
            <a:r>
              <a:rPr lang="es-CO" dirty="0"/>
              <a:t>í</a:t>
            </a:r>
            <a:r>
              <a:rPr dirty="0"/>
              <a:t>a</a:t>
            </a:r>
            <a:r>
              <a:rPr lang="es-CO" dirty="0"/>
              <a:t>.</a:t>
            </a:r>
            <a:endParaRPr dirty="0"/>
          </a:p>
          <a:p>
            <a:r>
              <a:rPr dirty="0" err="1"/>
              <a:t>Fisiopatolog</a:t>
            </a:r>
            <a:r>
              <a:rPr lang="es-CO" dirty="0"/>
              <a:t>í</a:t>
            </a:r>
            <a:r>
              <a:rPr dirty="0"/>
              <a:t>a</a:t>
            </a:r>
            <a:r>
              <a:rPr lang="es-CO" dirty="0"/>
              <a:t>.</a:t>
            </a:r>
            <a:r>
              <a:rPr dirty="0"/>
              <a:t> </a:t>
            </a:r>
          </a:p>
          <a:p>
            <a:r>
              <a:rPr dirty="0" err="1"/>
              <a:t>Etiolog</a:t>
            </a:r>
            <a:r>
              <a:rPr lang="es-CO" dirty="0"/>
              <a:t>í</a:t>
            </a:r>
            <a:r>
              <a:rPr dirty="0"/>
              <a:t>a</a:t>
            </a:r>
            <a:r>
              <a:rPr lang="es-CO" dirty="0"/>
              <a:t>.</a:t>
            </a:r>
            <a:endParaRPr dirty="0"/>
          </a:p>
          <a:p>
            <a:r>
              <a:rPr dirty="0" err="1"/>
              <a:t>Abordaje</a:t>
            </a:r>
            <a:r>
              <a:rPr dirty="0"/>
              <a:t> </a:t>
            </a:r>
            <a:r>
              <a:rPr lang="es-CO" dirty="0"/>
              <a:t>c</a:t>
            </a:r>
            <a:r>
              <a:rPr dirty="0" err="1"/>
              <a:t>línico</a:t>
            </a:r>
            <a:r>
              <a:rPr dirty="0"/>
              <a:t> </a:t>
            </a:r>
            <a:r>
              <a:rPr lang="es-CO" dirty="0"/>
              <a:t>–</a:t>
            </a:r>
            <a:r>
              <a:rPr dirty="0"/>
              <a:t> </a:t>
            </a:r>
            <a:r>
              <a:rPr lang="es-CO" dirty="0"/>
              <a:t>R</a:t>
            </a:r>
            <a:r>
              <a:rPr dirty="0" err="1"/>
              <a:t>adiol</a:t>
            </a:r>
            <a:r>
              <a:rPr lang="es-CO" dirty="0" err="1"/>
              <a:t>ó</a:t>
            </a:r>
            <a:r>
              <a:rPr dirty="0" err="1"/>
              <a:t>gico</a:t>
            </a:r>
            <a:r>
              <a:rPr lang="es-CO" dirty="0"/>
              <a:t>.</a:t>
            </a:r>
            <a:r>
              <a:rPr dirty="0"/>
              <a:t> </a:t>
            </a:r>
          </a:p>
          <a:p>
            <a:r>
              <a:rPr dirty="0" err="1"/>
              <a:t>Trasudado</a:t>
            </a:r>
            <a:r>
              <a:rPr dirty="0"/>
              <a:t> </a:t>
            </a:r>
            <a:r>
              <a:rPr lang="es-CO" dirty="0"/>
              <a:t>–</a:t>
            </a:r>
            <a:r>
              <a:rPr dirty="0"/>
              <a:t> </a:t>
            </a:r>
            <a:r>
              <a:rPr dirty="0" err="1"/>
              <a:t>Exudado</a:t>
            </a:r>
            <a:r>
              <a:rPr lang="es-CO" dirty="0"/>
              <a:t>.</a:t>
            </a:r>
            <a:endParaRPr dirty="0"/>
          </a:p>
          <a:p>
            <a:r>
              <a:rPr dirty="0" err="1"/>
              <a:t>Patologías</a:t>
            </a:r>
            <a:r>
              <a:rPr dirty="0"/>
              <a:t> m</a:t>
            </a:r>
            <a:r>
              <a:rPr lang="es-CO" dirty="0"/>
              <a:t>á</a:t>
            </a:r>
            <a:r>
              <a:rPr dirty="0"/>
              <a:t>s </a:t>
            </a:r>
            <a:r>
              <a:rPr dirty="0" err="1"/>
              <a:t>frecuentes</a:t>
            </a:r>
            <a:r>
              <a:rPr dirty="0"/>
              <a:t> —&gt; </a:t>
            </a:r>
            <a:r>
              <a:rPr dirty="0" err="1"/>
              <a:t>Tratamiento</a:t>
            </a:r>
            <a:r>
              <a:rPr lang="es-CO" dirty="0"/>
              <a:t>.</a:t>
            </a:r>
            <a:endParaRPr dirty="0"/>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Diagnostico - Radiología"/>
          <p:cNvSpPr txBox="1">
            <a:spLocks noGrp="1"/>
          </p:cNvSpPr>
          <p:nvPr>
            <p:ph type="title"/>
          </p:nvPr>
        </p:nvSpPr>
        <p:spPr>
          <a:xfrm>
            <a:off x="838200" y="365125"/>
            <a:ext cx="10515600" cy="1325563"/>
          </a:xfrm>
          <a:prstGeom prst="rect">
            <a:avLst/>
          </a:prstGeom>
        </p:spPr>
        <p:txBody>
          <a:bodyPr/>
          <a:lstStyle/>
          <a:p>
            <a:r>
              <a:rPr dirty="0"/>
              <a:t>Diagn</a:t>
            </a:r>
            <a:r>
              <a:rPr lang="es-CO" dirty="0" err="1"/>
              <a:t>ó</a:t>
            </a:r>
            <a:r>
              <a:rPr dirty="0" err="1"/>
              <a:t>stico</a:t>
            </a:r>
            <a:r>
              <a:rPr dirty="0"/>
              <a:t> - </a:t>
            </a:r>
            <a:r>
              <a:rPr dirty="0" err="1"/>
              <a:t>Radiología</a:t>
            </a:r>
            <a:endParaRPr dirty="0"/>
          </a:p>
        </p:txBody>
      </p:sp>
      <p:pic>
        <p:nvPicPr>
          <p:cNvPr id="197" name="fig06-01.jpg" descr="fig06-01.jpg"/>
          <p:cNvPicPr>
            <a:picLocks noChangeAspect="1"/>
          </p:cNvPicPr>
          <p:nvPr/>
        </p:nvPicPr>
        <p:blipFill>
          <a:blip r:embed="rId2"/>
          <a:stretch>
            <a:fillRect/>
          </a:stretch>
        </p:blipFill>
        <p:spPr>
          <a:xfrm>
            <a:off x="3750985" y="1468125"/>
            <a:ext cx="8356602" cy="4787902"/>
          </a:xfrm>
          <a:prstGeom prst="rect">
            <a:avLst/>
          </a:prstGeom>
          <a:ln w="12700">
            <a:miter lim="400000"/>
          </a:ln>
        </p:spPr>
      </p:pic>
      <p:sp>
        <p:nvSpPr>
          <p:cNvPr id="198" name="175"/>
          <p:cNvSpPr txBox="1"/>
          <p:nvPr/>
        </p:nvSpPr>
        <p:spPr>
          <a:xfrm>
            <a:off x="4491168" y="3644644"/>
            <a:ext cx="625522" cy="4348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2700"/>
            </a:lvl1pPr>
          </a:lstStyle>
          <a:p>
            <a:r>
              <a:rPr dirty="0"/>
              <a:t>175</a:t>
            </a:r>
          </a:p>
        </p:txBody>
      </p:sp>
      <p:sp>
        <p:nvSpPr>
          <p:cNvPr id="199" name="75"/>
          <p:cNvSpPr txBox="1"/>
          <p:nvPr/>
        </p:nvSpPr>
        <p:spPr>
          <a:xfrm>
            <a:off x="10353081" y="4982348"/>
            <a:ext cx="451727" cy="4348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2700"/>
            </a:lvl1pPr>
          </a:lstStyle>
          <a:p>
            <a:r>
              <a:t>75</a:t>
            </a:r>
          </a:p>
        </p:txBody>
      </p:sp>
      <p:sp>
        <p:nvSpPr>
          <p:cNvPr id="200" name="Porcel J. M., Light R. W. Disease a Month. 2013. 29-57."/>
          <p:cNvSpPr txBox="1"/>
          <p:nvPr/>
        </p:nvSpPr>
        <p:spPr>
          <a:xfrm>
            <a:off x="7167320" y="6418318"/>
            <a:ext cx="4104646" cy="276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defTabSz="355600">
              <a:defRPr sz="1300">
                <a:latin typeface="Helvetica Neue"/>
                <a:ea typeface="Helvetica Neue"/>
                <a:cs typeface="Helvetica Neue"/>
                <a:sym typeface="Helvetica Neue"/>
              </a:defRPr>
            </a:lvl1pPr>
          </a:lstStyle>
          <a:p>
            <a:r>
              <a:rPr sz="1200" dirty="0" err="1">
                <a:latin typeface="Montserrat" panose="00000500000000000000" pitchFamily="50" charset="0"/>
              </a:rPr>
              <a:t>Porcel</a:t>
            </a:r>
            <a:r>
              <a:rPr sz="1200" dirty="0">
                <a:latin typeface="Montserrat" panose="00000500000000000000" pitchFamily="50" charset="0"/>
              </a:rPr>
              <a:t> J. M., Light R. W. Disease a Month. 2013. 29-57.</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Diagnostico - Radiología"/>
          <p:cNvSpPr txBox="1">
            <a:spLocks noGrp="1"/>
          </p:cNvSpPr>
          <p:nvPr>
            <p:ph type="title"/>
          </p:nvPr>
        </p:nvSpPr>
        <p:spPr>
          <a:xfrm>
            <a:off x="839787" y="365125"/>
            <a:ext cx="10515601" cy="1325563"/>
          </a:xfrm>
          <a:prstGeom prst="rect">
            <a:avLst/>
          </a:prstGeom>
        </p:spPr>
        <p:txBody>
          <a:bodyPr/>
          <a:lstStyle/>
          <a:p>
            <a:r>
              <a:rPr dirty="0"/>
              <a:t>Diagn</a:t>
            </a:r>
            <a:r>
              <a:rPr lang="es-CO" dirty="0" err="1"/>
              <a:t>ó</a:t>
            </a:r>
            <a:r>
              <a:rPr dirty="0" err="1"/>
              <a:t>stico</a:t>
            </a:r>
            <a:r>
              <a:rPr dirty="0"/>
              <a:t> - </a:t>
            </a:r>
            <a:r>
              <a:rPr dirty="0" err="1"/>
              <a:t>Radiología</a:t>
            </a:r>
            <a:endParaRPr dirty="0"/>
          </a:p>
        </p:txBody>
      </p:sp>
      <p:pic>
        <p:nvPicPr>
          <p:cNvPr id="203" name="Screen Shot 2021-02-28 at 1.31.53 AM.png" descr="Screen Shot 2021-02-28 at 1.31.53 AM.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327311" y="1508050"/>
            <a:ext cx="5116057" cy="4706773"/>
          </a:xfrm>
          <a:prstGeom prst="rect">
            <a:avLst/>
          </a:prstGeom>
          <a:ln w="12700">
            <a:miter lim="400000"/>
          </a:ln>
        </p:spPr>
      </p:pic>
      <p:sp>
        <p:nvSpPr>
          <p:cNvPr id="204" name="Porcel J. M., Light R. W. Disease a Month. 2013. 29-57."/>
          <p:cNvSpPr txBox="1"/>
          <p:nvPr/>
        </p:nvSpPr>
        <p:spPr>
          <a:xfrm>
            <a:off x="7167320" y="6418318"/>
            <a:ext cx="4434864" cy="2923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defTabSz="355600">
              <a:defRPr sz="1300">
                <a:latin typeface="Helvetica Neue"/>
                <a:ea typeface="Helvetica Neue"/>
                <a:cs typeface="Helvetica Neue"/>
                <a:sym typeface="Helvetica Neue"/>
              </a:defRPr>
            </a:lvl1pPr>
          </a:lstStyle>
          <a:p>
            <a:r>
              <a:rPr dirty="0" err="1">
                <a:latin typeface="Montserrat" panose="00000500000000000000" pitchFamily="50" charset="0"/>
              </a:rPr>
              <a:t>Porcel</a:t>
            </a:r>
            <a:r>
              <a:rPr dirty="0">
                <a:latin typeface="Montserrat" panose="00000500000000000000" pitchFamily="50" charset="0"/>
              </a:rPr>
              <a:t> J. M., Light R. W. Disease a Month. 2013. 29-57.</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Diagnostico - Radiología"/>
          <p:cNvSpPr txBox="1">
            <a:spLocks noGrp="1"/>
          </p:cNvSpPr>
          <p:nvPr>
            <p:ph type="title"/>
          </p:nvPr>
        </p:nvSpPr>
        <p:spPr>
          <a:xfrm>
            <a:off x="839787" y="365125"/>
            <a:ext cx="10515601" cy="1325563"/>
          </a:xfrm>
          <a:prstGeom prst="rect">
            <a:avLst/>
          </a:prstGeom>
        </p:spPr>
        <p:txBody>
          <a:bodyPr/>
          <a:lstStyle/>
          <a:p>
            <a:r>
              <a:rPr dirty="0"/>
              <a:t>Diagn</a:t>
            </a:r>
            <a:r>
              <a:rPr lang="es-CO" dirty="0" err="1"/>
              <a:t>ó</a:t>
            </a:r>
            <a:r>
              <a:rPr dirty="0" err="1"/>
              <a:t>stico</a:t>
            </a:r>
            <a:r>
              <a:rPr dirty="0"/>
              <a:t> - </a:t>
            </a:r>
            <a:r>
              <a:rPr dirty="0" err="1"/>
              <a:t>Radiología</a:t>
            </a:r>
            <a:endParaRPr dirty="0"/>
          </a:p>
        </p:txBody>
      </p:sp>
      <p:pic>
        <p:nvPicPr>
          <p:cNvPr id="207" name="b501e359494f5d2f463e461a2108bb_jumbo.jpeg" descr="b501e359494f5d2f463e461a2108bb_jumbo.jpe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96870" y="1459613"/>
            <a:ext cx="5669963" cy="4789569"/>
          </a:xfrm>
          <a:prstGeom prst="rect">
            <a:avLst/>
          </a:prstGeom>
          <a:ln w="12700">
            <a:miter lim="400000"/>
          </a:ln>
        </p:spPr>
      </p:pic>
      <p:sp>
        <p:nvSpPr>
          <p:cNvPr id="208" name="Porcel J. M., Light R. W. Disease a Month. 2013. 29-57."/>
          <p:cNvSpPr txBox="1"/>
          <p:nvPr/>
        </p:nvSpPr>
        <p:spPr>
          <a:xfrm>
            <a:off x="7167320" y="6418318"/>
            <a:ext cx="4434864" cy="2923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defTabSz="355600">
              <a:defRPr sz="1300">
                <a:latin typeface="Helvetica Neue"/>
                <a:ea typeface="Helvetica Neue"/>
                <a:cs typeface="Helvetica Neue"/>
                <a:sym typeface="Helvetica Neue"/>
              </a:defRPr>
            </a:lvl1pPr>
          </a:lstStyle>
          <a:p>
            <a:r>
              <a:rPr>
                <a:latin typeface="Montserrat" panose="00000500000000000000" pitchFamily="50" charset="0"/>
              </a:rPr>
              <a:t>Porcel J. M., Light R. W. Disease a Month. 2013. 29-57.</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Diagnostico - Radiología"/>
          <p:cNvSpPr txBox="1">
            <a:spLocks noGrp="1"/>
          </p:cNvSpPr>
          <p:nvPr>
            <p:ph type="title"/>
          </p:nvPr>
        </p:nvSpPr>
        <p:spPr>
          <a:xfrm>
            <a:off x="838200" y="365125"/>
            <a:ext cx="10515600" cy="1325563"/>
          </a:xfrm>
          <a:prstGeom prst="rect">
            <a:avLst/>
          </a:prstGeom>
        </p:spPr>
        <p:txBody>
          <a:bodyPr/>
          <a:lstStyle/>
          <a:p>
            <a:r>
              <a:rPr dirty="0"/>
              <a:t>Diagn</a:t>
            </a:r>
            <a:r>
              <a:rPr lang="es-CO" dirty="0" err="1"/>
              <a:t>ó</a:t>
            </a:r>
            <a:r>
              <a:rPr dirty="0" err="1"/>
              <a:t>stico</a:t>
            </a:r>
            <a:r>
              <a:rPr dirty="0"/>
              <a:t> - </a:t>
            </a:r>
            <a:r>
              <a:rPr dirty="0" err="1"/>
              <a:t>Radiología</a:t>
            </a:r>
            <a:endParaRPr dirty="0"/>
          </a:p>
        </p:txBody>
      </p:sp>
      <p:pic>
        <p:nvPicPr>
          <p:cNvPr id="211" name="Picture 2" descr="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547311" y="1832249"/>
            <a:ext cx="3339132" cy="3193502"/>
          </a:xfrm>
          <a:prstGeom prst="rect">
            <a:avLst/>
          </a:prstGeom>
          <a:ln w="12700">
            <a:miter lim="400000"/>
          </a:ln>
        </p:spPr>
      </p:pic>
      <p:sp>
        <p:nvSpPr>
          <p:cNvPr id="212" name="Bilateral…"/>
          <p:cNvSpPr txBox="1">
            <a:spLocks noGrp="1"/>
          </p:cNvSpPr>
          <p:nvPr>
            <p:ph type="body" sz="quarter" idx="1"/>
          </p:nvPr>
        </p:nvSpPr>
        <p:spPr>
          <a:xfrm>
            <a:off x="6077411" y="2299984"/>
            <a:ext cx="2205470" cy="2258032"/>
          </a:xfrm>
          <a:prstGeom prst="rect">
            <a:avLst/>
          </a:prstGeom>
        </p:spPr>
        <p:txBody>
          <a:bodyPr/>
          <a:lstStyle/>
          <a:p>
            <a:pPr>
              <a:defRPr b="1"/>
            </a:pPr>
            <a:r>
              <a:rPr dirty="0"/>
              <a:t>Bilateral</a:t>
            </a:r>
            <a:r>
              <a:rPr lang="es-CO" dirty="0"/>
              <a:t>.</a:t>
            </a:r>
            <a:r>
              <a:rPr dirty="0"/>
              <a:t> </a:t>
            </a:r>
          </a:p>
          <a:p>
            <a:r>
              <a:rPr dirty="0" err="1"/>
              <a:t>Falla</a:t>
            </a:r>
            <a:r>
              <a:rPr dirty="0"/>
              <a:t> Card</a:t>
            </a:r>
            <a:r>
              <a:rPr lang="es-CO" dirty="0"/>
              <a:t>í</a:t>
            </a:r>
            <a:r>
              <a:rPr dirty="0"/>
              <a:t>aca</a:t>
            </a:r>
            <a:r>
              <a:rPr lang="es-CO" dirty="0"/>
              <a:t>.</a:t>
            </a:r>
            <a:endParaRPr dirty="0"/>
          </a:p>
          <a:p>
            <a:r>
              <a:rPr dirty="0" err="1"/>
              <a:t>Malignidad</a:t>
            </a:r>
            <a:r>
              <a:rPr lang="es-CO" dirty="0"/>
              <a:t>.</a:t>
            </a:r>
            <a:endParaRPr dirty="0"/>
          </a:p>
          <a:p>
            <a:r>
              <a:rPr dirty="0"/>
              <a:t>Pleuritis </a:t>
            </a:r>
            <a:r>
              <a:rPr lang="es-CO" dirty="0" err="1"/>
              <a:t>lú</a:t>
            </a:r>
            <a:r>
              <a:rPr dirty="0"/>
              <a:t>pica</a:t>
            </a:r>
            <a:r>
              <a:rPr lang="es-CO" dirty="0"/>
              <a:t>.</a:t>
            </a:r>
            <a:r>
              <a:rPr dirty="0"/>
              <a:t> </a:t>
            </a:r>
          </a:p>
          <a:p>
            <a:r>
              <a:rPr dirty="0"/>
              <a:t>Tuberculosis</a:t>
            </a:r>
            <a:r>
              <a:rPr lang="es-CO" dirty="0"/>
              <a:t>.</a:t>
            </a:r>
            <a:endParaRPr dirty="0"/>
          </a:p>
        </p:txBody>
      </p:sp>
      <p:sp>
        <p:nvSpPr>
          <p:cNvPr id="213" name="Porcel J. M., Light R. W. Disease a Month. 2013. 29-57."/>
          <p:cNvSpPr txBox="1"/>
          <p:nvPr/>
        </p:nvSpPr>
        <p:spPr>
          <a:xfrm>
            <a:off x="7167320" y="6418318"/>
            <a:ext cx="4434864" cy="2923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defTabSz="355600">
              <a:defRPr sz="1300">
                <a:latin typeface="Helvetica Neue"/>
                <a:ea typeface="Helvetica Neue"/>
                <a:cs typeface="Helvetica Neue"/>
                <a:sym typeface="Helvetica Neue"/>
              </a:defRPr>
            </a:lvl1pPr>
          </a:lstStyle>
          <a:p>
            <a:r>
              <a:rPr dirty="0" err="1">
                <a:latin typeface="Montserrat" panose="00000500000000000000" pitchFamily="50" charset="0"/>
              </a:rPr>
              <a:t>Porcel</a:t>
            </a:r>
            <a:r>
              <a:rPr dirty="0">
                <a:latin typeface="Montserrat" panose="00000500000000000000" pitchFamily="50" charset="0"/>
              </a:rPr>
              <a:t> J. M., Light R. W. Disease a Month. 2013. 29-57.</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Diagnostico - Radiología"/>
          <p:cNvSpPr txBox="1">
            <a:spLocks noGrp="1"/>
          </p:cNvSpPr>
          <p:nvPr>
            <p:ph type="title"/>
          </p:nvPr>
        </p:nvSpPr>
        <p:spPr>
          <a:xfrm>
            <a:off x="838200" y="365125"/>
            <a:ext cx="10515600" cy="1325563"/>
          </a:xfrm>
          <a:prstGeom prst="rect">
            <a:avLst/>
          </a:prstGeom>
        </p:spPr>
        <p:txBody>
          <a:bodyPr/>
          <a:lstStyle/>
          <a:p>
            <a:r>
              <a:rPr dirty="0"/>
              <a:t>Diagn</a:t>
            </a:r>
            <a:r>
              <a:rPr lang="es-CO" dirty="0" err="1"/>
              <a:t>ó</a:t>
            </a:r>
            <a:r>
              <a:rPr dirty="0" err="1"/>
              <a:t>stico</a:t>
            </a:r>
            <a:r>
              <a:rPr dirty="0"/>
              <a:t> - </a:t>
            </a:r>
            <a:r>
              <a:rPr dirty="0" err="1"/>
              <a:t>Radiología</a:t>
            </a:r>
            <a:endParaRPr dirty="0"/>
          </a:p>
        </p:txBody>
      </p:sp>
      <p:sp>
        <p:nvSpPr>
          <p:cNvPr id="216" name="Loculaciones…"/>
          <p:cNvSpPr txBox="1">
            <a:spLocks noGrp="1"/>
          </p:cNvSpPr>
          <p:nvPr>
            <p:ph type="body" sz="quarter" idx="1"/>
          </p:nvPr>
        </p:nvSpPr>
        <p:spPr>
          <a:xfrm>
            <a:off x="6077411" y="2299984"/>
            <a:ext cx="2205470" cy="2258032"/>
          </a:xfrm>
          <a:prstGeom prst="rect">
            <a:avLst/>
          </a:prstGeom>
        </p:spPr>
        <p:txBody>
          <a:bodyPr/>
          <a:lstStyle/>
          <a:p>
            <a:pPr>
              <a:defRPr b="1"/>
            </a:pPr>
            <a:r>
              <a:rPr dirty="0" err="1"/>
              <a:t>Loculaciones</a:t>
            </a:r>
            <a:r>
              <a:rPr lang="es-CO" dirty="0"/>
              <a:t>.</a:t>
            </a:r>
            <a:r>
              <a:rPr dirty="0"/>
              <a:t> </a:t>
            </a:r>
          </a:p>
          <a:p>
            <a:r>
              <a:rPr dirty="0" err="1"/>
              <a:t>Empiema</a:t>
            </a:r>
            <a:r>
              <a:rPr lang="es-CO" dirty="0"/>
              <a:t>.</a:t>
            </a:r>
            <a:endParaRPr dirty="0"/>
          </a:p>
          <a:p>
            <a:r>
              <a:rPr dirty="0" err="1"/>
              <a:t>Hemotorax</a:t>
            </a:r>
            <a:r>
              <a:rPr lang="es-CO" dirty="0"/>
              <a:t>.</a:t>
            </a:r>
            <a:endParaRPr dirty="0"/>
          </a:p>
          <a:p>
            <a:r>
              <a:rPr dirty="0"/>
              <a:t>Tuberculosis</a:t>
            </a:r>
            <a:r>
              <a:rPr lang="es-CO" dirty="0"/>
              <a:t>.</a:t>
            </a:r>
            <a:endParaRPr dirty="0"/>
          </a:p>
          <a:p>
            <a:r>
              <a:rPr dirty="0" err="1"/>
              <a:t>Malignidad</a:t>
            </a:r>
            <a:r>
              <a:rPr lang="es-CO" dirty="0"/>
              <a:t>.</a:t>
            </a:r>
            <a:endParaRPr dirty="0"/>
          </a:p>
        </p:txBody>
      </p:sp>
      <p:pic>
        <p:nvPicPr>
          <p:cNvPr id="217" name="Imagen 5" descr="Imagen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358882" y="1951701"/>
            <a:ext cx="3629536" cy="2954598"/>
          </a:xfrm>
          <a:prstGeom prst="rect">
            <a:avLst/>
          </a:prstGeom>
          <a:ln w="12700">
            <a:miter lim="400000"/>
          </a:ln>
        </p:spPr>
      </p:pic>
      <p:sp>
        <p:nvSpPr>
          <p:cNvPr id="218" name="Porcel J. M., Light R. W. Disease a Month. 2013. 29-57."/>
          <p:cNvSpPr txBox="1"/>
          <p:nvPr/>
        </p:nvSpPr>
        <p:spPr>
          <a:xfrm>
            <a:off x="7160134" y="6354216"/>
            <a:ext cx="4434864" cy="2923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defTabSz="355600">
              <a:defRPr sz="1300">
                <a:latin typeface="Helvetica Neue"/>
                <a:ea typeface="Helvetica Neue"/>
                <a:cs typeface="Helvetica Neue"/>
                <a:sym typeface="Helvetica Neue"/>
              </a:defRPr>
            </a:lvl1pPr>
          </a:lstStyle>
          <a:p>
            <a:r>
              <a:rPr dirty="0" err="1">
                <a:latin typeface="Montserrat" panose="00000500000000000000" pitchFamily="50" charset="0"/>
              </a:rPr>
              <a:t>Porcel</a:t>
            </a:r>
            <a:r>
              <a:rPr dirty="0">
                <a:latin typeface="Montserrat" panose="00000500000000000000" pitchFamily="50" charset="0"/>
              </a:rPr>
              <a:t> J. M., Light R. W. Disease a Month. 2013. 29-57.</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Diagnostico - Radiología"/>
          <p:cNvSpPr txBox="1">
            <a:spLocks noGrp="1"/>
          </p:cNvSpPr>
          <p:nvPr>
            <p:ph type="title"/>
          </p:nvPr>
        </p:nvSpPr>
        <p:spPr>
          <a:xfrm>
            <a:off x="838200" y="365125"/>
            <a:ext cx="10515600" cy="1325563"/>
          </a:xfrm>
          <a:prstGeom prst="rect">
            <a:avLst/>
          </a:prstGeom>
        </p:spPr>
        <p:txBody>
          <a:bodyPr/>
          <a:lstStyle/>
          <a:p>
            <a:r>
              <a:rPr dirty="0"/>
              <a:t>Diagn</a:t>
            </a:r>
            <a:r>
              <a:rPr lang="es-CO" dirty="0" err="1"/>
              <a:t>ó</a:t>
            </a:r>
            <a:r>
              <a:rPr dirty="0" err="1"/>
              <a:t>stico</a:t>
            </a:r>
            <a:r>
              <a:rPr dirty="0"/>
              <a:t> - </a:t>
            </a:r>
            <a:r>
              <a:rPr dirty="0" err="1"/>
              <a:t>Radiología</a:t>
            </a:r>
            <a:endParaRPr dirty="0"/>
          </a:p>
        </p:txBody>
      </p:sp>
      <p:sp>
        <p:nvSpPr>
          <p:cNvPr id="221" name="Masivo…"/>
          <p:cNvSpPr txBox="1">
            <a:spLocks noGrp="1"/>
          </p:cNvSpPr>
          <p:nvPr>
            <p:ph type="body" sz="quarter" idx="1"/>
          </p:nvPr>
        </p:nvSpPr>
        <p:spPr>
          <a:xfrm>
            <a:off x="5913120" y="2299984"/>
            <a:ext cx="2369761" cy="2258032"/>
          </a:xfrm>
          <a:prstGeom prst="rect">
            <a:avLst/>
          </a:prstGeom>
        </p:spPr>
        <p:txBody>
          <a:bodyPr/>
          <a:lstStyle/>
          <a:p>
            <a:pPr marL="224026" indent="-224026" defTabSz="896111">
              <a:spcBef>
                <a:spcPts val="900"/>
              </a:spcBef>
              <a:defRPr sz="1900" b="1"/>
            </a:pPr>
            <a:r>
              <a:rPr dirty="0" err="1"/>
              <a:t>Masivo</a:t>
            </a:r>
            <a:r>
              <a:rPr lang="es-CO" dirty="0"/>
              <a:t>.</a:t>
            </a:r>
            <a:endParaRPr dirty="0"/>
          </a:p>
          <a:p>
            <a:pPr marL="224026" indent="-224026" defTabSz="896111">
              <a:spcBef>
                <a:spcPts val="900"/>
              </a:spcBef>
              <a:defRPr sz="1900"/>
            </a:pPr>
            <a:r>
              <a:rPr dirty="0" err="1"/>
              <a:t>Paraneumónico</a:t>
            </a:r>
            <a:r>
              <a:rPr dirty="0"/>
              <a:t> </a:t>
            </a:r>
            <a:r>
              <a:rPr lang="es-CO" dirty="0"/>
              <a:t>c</a:t>
            </a:r>
            <a:r>
              <a:rPr dirty="0" err="1"/>
              <a:t>omplicado</a:t>
            </a:r>
            <a:r>
              <a:rPr lang="es-CO" dirty="0"/>
              <a:t>.</a:t>
            </a:r>
            <a:endParaRPr dirty="0"/>
          </a:p>
          <a:p>
            <a:pPr marL="224026" indent="-224026" defTabSz="896111">
              <a:spcBef>
                <a:spcPts val="900"/>
              </a:spcBef>
              <a:defRPr sz="1900"/>
            </a:pPr>
            <a:r>
              <a:rPr dirty="0"/>
              <a:t>Tuberculosis</a:t>
            </a:r>
            <a:r>
              <a:rPr lang="es-CO" dirty="0"/>
              <a:t>.</a:t>
            </a:r>
            <a:r>
              <a:rPr dirty="0"/>
              <a:t> </a:t>
            </a:r>
          </a:p>
          <a:p>
            <a:pPr marL="224026" indent="-224026" defTabSz="896111">
              <a:spcBef>
                <a:spcPts val="900"/>
              </a:spcBef>
              <a:defRPr sz="1900"/>
            </a:pPr>
            <a:r>
              <a:rPr dirty="0" err="1"/>
              <a:t>Hidrotorax</a:t>
            </a:r>
            <a:r>
              <a:rPr lang="es-CO" dirty="0"/>
              <a:t>.</a:t>
            </a:r>
            <a:endParaRPr dirty="0"/>
          </a:p>
          <a:p>
            <a:pPr marL="224026" indent="-224026" defTabSz="896111">
              <a:spcBef>
                <a:spcPts val="900"/>
              </a:spcBef>
              <a:defRPr sz="1900"/>
            </a:pPr>
            <a:r>
              <a:rPr dirty="0" err="1"/>
              <a:t>Falla</a:t>
            </a:r>
            <a:r>
              <a:rPr dirty="0"/>
              <a:t> </a:t>
            </a:r>
            <a:r>
              <a:rPr lang="es-CO" dirty="0"/>
              <a:t>c</a:t>
            </a:r>
            <a:r>
              <a:rPr dirty="0" err="1"/>
              <a:t>ard</a:t>
            </a:r>
            <a:r>
              <a:rPr lang="es-CO" dirty="0"/>
              <a:t>í</a:t>
            </a:r>
            <a:r>
              <a:rPr dirty="0"/>
              <a:t>aca</a:t>
            </a:r>
            <a:r>
              <a:rPr lang="es-CO" dirty="0"/>
              <a:t>.</a:t>
            </a:r>
            <a:endParaRPr dirty="0"/>
          </a:p>
        </p:txBody>
      </p:sp>
      <p:pic>
        <p:nvPicPr>
          <p:cNvPr id="222" name="Imagen 7" descr="Imagen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480183" y="1772056"/>
            <a:ext cx="3517097" cy="3313888"/>
          </a:xfrm>
          <a:prstGeom prst="rect">
            <a:avLst/>
          </a:prstGeom>
          <a:ln w="12700">
            <a:miter lim="400000"/>
          </a:ln>
        </p:spPr>
      </p:pic>
      <p:sp>
        <p:nvSpPr>
          <p:cNvPr id="223" name="Porcel J. M., Light R. W. Disease a Month. 2013. 29-57."/>
          <p:cNvSpPr txBox="1"/>
          <p:nvPr/>
        </p:nvSpPr>
        <p:spPr>
          <a:xfrm>
            <a:off x="7167320" y="6418318"/>
            <a:ext cx="4193666" cy="27731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defTabSz="355600">
              <a:defRPr sz="1300">
                <a:latin typeface="Helvetica Neue"/>
                <a:ea typeface="Helvetica Neue"/>
                <a:cs typeface="Helvetica Neue"/>
                <a:sym typeface="Helvetica Neue"/>
              </a:defRPr>
            </a:lvl1pPr>
          </a:lstStyle>
          <a:p>
            <a:r>
              <a:t>Porcel J. M., Light R. W. Disease a Month. 2013. 29-57.</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Diagnostico - Ecografía"/>
          <p:cNvSpPr txBox="1">
            <a:spLocks noGrp="1"/>
          </p:cNvSpPr>
          <p:nvPr>
            <p:ph type="title"/>
          </p:nvPr>
        </p:nvSpPr>
        <p:spPr>
          <a:xfrm>
            <a:off x="838200" y="365125"/>
            <a:ext cx="10515600" cy="1325563"/>
          </a:xfrm>
          <a:prstGeom prst="rect">
            <a:avLst/>
          </a:prstGeom>
        </p:spPr>
        <p:txBody>
          <a:bodyPr/>
          <a:lstStyle/>
          <a:p>
            <a:r>
              <a:rPr dirty="0"/>
              <a:t>Diagn</a:t>
            </a:r>
            <a:r>
              <a:rPr lang="es-CO" dirty="0" err="1"/>
              <a:t>ó</a:t>
            </a:r>
            <a:r>
              <a:rPr dirty="0" err="1"/>
              <a:t>stico</a:t>
            </a:r>
            <a:r>
              <a:rPr dirty="0"/>
              <a:t> - </a:t>
            </a:r>
            <a:r>
              <a:rPr dirty="0" err="1"/>
              <a:t>Ecografía</a:t>
            </a:r>
            <a:endParaRPr dirty="0"/>
          </a:p>
        </p:txBody>
      </p:sp>
      <p:sp>
        <p:nvSpPr>
          <p:cNvPr id="226" name="Dx liquido…"/>
          <p:cNvSpPr txBox="1">
            <a:spLocks noGrp="1"/>
          </p:cNvSpPr>
          <p:nvPr>
            <p:ph type="body" sz="half" idx="1"/>
          </p:nvPr>
        </p:nvSpPr>
        <p:spPr>
          <a:xfrm>
            <a:off x="6077411" y="2299984"/>
            <a:ext cx="5404096" cy="3550339"/>
          </a:xfrm>
          <a:prstGeom prst="rect">
            <a:avLst/>
          </a:prstGeom>
        </p:spPr>
        <p:txBody>
          <a:bodyPr/>
          <a:lstStyle/>
          <a:p>
            <a:r>
              <a:rPr dirty="0"/>
              <a:t>Dx l</a:t>
            </a:r>
            <a:r>
              <a:rPr lang="es-CO" dirty="0"/>
              <a:t>í</a:t>
            </a:r>
            <a:r>
              <a:rPr dirty="0" err="1"/>
              <a:t>quido</a:t>
            </a:r>
            <a:r>
              <a:rPr lang="es-CO" dirty="0"/>
              <a:t>.</a:t>
            </a:r>
            <a:endParaRPr dirty="0"/>
          </a:p>
          <a:p>
            <a:r>
              <a:rPr dirty="0" err="1"/>
              <a:t>Toracocentesis</a:t>
            </a:r>
            <a:r>
              <a:rPr dirty="0"/>
              <a:t> - Bx Pleural</a:t>
            </a:r>
            <a:r>
              <a:rPr lang="es-CO" dirty="0"/>
              <a:t>.</a:t>
            </a:r>
            <a:endParaRPr dirty="0"/>
          </a:p>
          <a:p>
            <a:r>
              <a:rPr dirty="0" err="1"/>
              <a:t>Loculaciones</a:t>
            </a:r>
            <a:r>
              <a:rPr dirty="0"/>
              <a:t> l</a:t>
            </a:r>
            <a:r>
              <a:rPr lang="es-CO" dirty="0"/>
              <a:t>í</a:t>
            </a:r>
            <a:r>
              <a:rPr dirty="0" err="1"/>
              <a:t>quido</a:t>
            </a:r>
            <a:r>
              <a:rPr dirty="0"/>
              <a:t> pleural</a:t>
            </a:r>
            <a:r>
              <a:rPr lang="es-CO" dirty="0"/>
              <a:t>.</a:t>
            </a:r>
            <a:r>
              <a:rPr dirty="0"/>
              <a:t> </a:t>
            </a:r>
          </a:p>
          <a:p>
            <a:r>
              <a:rPr dirty="0" err="1"/>
              <a:t>Semicuantificación</a:t>
            </a:r>
            <a:r>
              <a:rPr dirty="0"/>
              <a:t> l</a:t>
            </a:r>
            <a:r>
              <a:rPr lang="es-CO" dirty="0"/>
              <a:t>í</a:t>
            </a:r>
            <a:r>
              <a:rPr dirty="0" err="1"/>
              <a:t>quido</a:t>
            </a:r>
            <a:r>
              <a:rPr lang="es-CO" dirty="0"/>
              <a:t>.</a:t>
            </a:r>
            <a:r>
              <a:rPr dirty="0"/>
              <a:t> </a:t>
            </a:r>
          </a:p>
          <a:p>
            <a:r>
              <a:rPr dirty="0" err="1"/>
              <a:t>Engrosamiento</a:t>
            </a:r>
            <a:r>
              <a:rPr dirty="0"/>
              <a:t> pleural </a:t>
            </a:r>
            <a:r>
              <a:rPr lang="es-CO" dirty="0"/>
              <a:t>vs.</a:t>
            </a:r>
            <a:r>
              <a:rPr dirty="0"/>
              <a:t> </a:t>
            </a:r>
            <a:r>
              <a:rPr lang="es-CO" dirty="0" err="1"/>
              <a:t>lí</a:t>
            </a:r>
            <a:r>
              <a:rPr dirty="0" err="1"/>
              <a:t>quido</a:t>
            </a:r>
            <a:endParaRPr dirty="0"/>
          </a:p>
        </p:txBody>
      </p:sp>
      <p:sp>
        <p:nvSpPr>
          <p:cNvPr id="227" name="CuadroTexto 10"/>
          <p:cNvSpPr txBox="1"/>
          <p:nvPr/>
        </p:nvSpPr>
        <p:spPr>
          <a:xfrm>
            <a:off x="8128000" y="6338988"/>
            <a:ext cx="3835537" cy="3077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a:spAutoFit/>
          </a:bodyPr>
          <a:lstStyle>
            <a:lvl1pPr>
              <a:defRPr sz="1400">
                <a:solidFill>
                  <a:srgbClr val="333333"/>
                </a:solidFill>
                <a:latin typeface="Open Sans"/>
                <a:ea typeface="Open Sans"/>
                <a:cs typeface="Open Sans"/>
                <a:sym typeface="Open Sans"/>
              </a:defRPr>
            </a:lvl1pPr>
          </a:lstStyle>
          <a:p>
            <a:r>
              <a:rPr dirty="0">
                <a:latin typeface="Montserrat" panose="00000500000000000000" pitchFamily="50" charset="0"/>
              </a:rPr>
              <a:t>Abu-Ahmed , Cases Journal 2009; 2: 29</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9" name="Imagen 5" descr="Imagen 5"/>
          <p:cNvPicPr>
            <a:picLocks noChangeAspect="1"/>
          </p:cNvPicPr>
          <p:nvPr/>
        </p:nvPicPr>
        <p:blipFill>
          <a:blip r:embed="rId2"/>
          <a:stretch>
            <a:fillRect/>
          </a:stretch>
        </p:blipFill>
        <p:spPr>
          <a:xfrm>
            <a:off x="583819" y="664601"/>
            <a:ext cx="11024361" cy="2320919"/>
          </a:xfrm>
          <a:prstGeom prst="rect">
            <a:avLst/>
          </a:prstGeom>
          <a:ln w="12700">
            <a:miter lim="400000"/>
          </a:ln>
        </p:spPr>
      </p:pic>
      <p:sp>
        <p:nvSpPr>
          <p:cNvPr id="230" name="CuadroTexto 7"/>
          <p:cNvSpPr txBox="1"/>
          <p:nvPr/>
        </p:nvSpPr>
        <p:spPr>
          <a:xfrm>
            <a:off x="8963259" y="6469968"/>
            <a:ext cx="2819212" cy="2888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400">
                <a:latin typeface="Arial"/>
                <a:ea typeface="Arial"/>
                <a:cs typeface="Arial"/>
                <a:sym typeface="Arial"/>
              </a:defRPr>
            </a:lvl1pPr>
          </a:lstStyle>
          <a:p>
            <a:r>
              <a:t>Chest. 2020 Aug;158(2):692-697.</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Diagnostico - Tomografia"/>
          <p:cNvSpPr txBox="1">
            <a:spLocks noGrp="1"/>
          </p:cNvSpPr>
          <p:nvPr>
            <p:ph type="title"/>
          </p:nvPr>
        </p:nvSpPr>
        <p:spPr>
          <a:xfrm>
            <a:off x="838200" y="365125"/>
            <a:ext cx="10515600" cy="1325563"/>
          </a:xfrm>
          <a:prstGeom prst="rect">
            <a:avLst/>
          </a:prstGeom>
        </p:spPr>
        <p:txBody>
          <a:bodyPr/>
          <a:lstStyle/>
          <a:p>
            <a:r>
              <a:rPr dirty="0"/>
              <a:t>Diagn</a:t>
            </a:r>
            <a:r>
              <a:rPr lang="es-CO" dirty="0" err="1"/>
              <a:t>ó</a:t>
            </a:r>
            <a:r>
              <a:rPr dirty="0" err="1"/>
              <a:t>stico</a:t>
            </a:r>
            <a:r>
              <a:rPr dirty="0"/>
              <a:t> </a:t>
            </a:r>
            <a:r>
              <a:rPr lang="es-CO" dirty="0"/>
              <a:t>–</a:t>
            </a:r>
            <a:r>
              <a:rPr dirty="0"/>
              <a:t> </a:t>
            </a:r>
            <a:r>
              <a:rPr dirty="0" err="1"/>
              <a:t>Tomograf</a:t>
            </a:r>
            <a:r>
              <a:rPr lang="es-CO" dirty="0"/>
              <a:t>í</a:t>
            </a:r>
            <a:r>
              <a:rPr dirty="0"/>
              <a:t>a</a:t>
            </a:r>
          </a:p>
        </p:txBody>
      </p:sp>
      <p:pic>
        <p:nvPicPr>
          <p:cNvPr id="233" name="Screen Shot 2021-02-28 at 2.35.35 AM.png" descr="Screen Shot 2021-02-28 at 2.35.35 AM.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808279" y="1845552"/>
            <a:ext cx="5167397" cy="3166897"/>
          </a:xfrm>
          <a:prstGeom prst="rect">
            <a:avLst/>
          </a:prstGeom>
          <a:ln w="12700">
            <a:miter lim="400000"/>
          </a:ln>
        </p:spPr>
      </p:pic>
      <p:sp>
        <p:nvSpPr>
          <p:cNvPr id="234" name="Septos…"/>
          <p:cNvSpPr txBox="1">
            <a:spLocks noGrp="1"/>
          </p:cNvSpPr>
          <p:nvPr>
            <p:ph type="body" sz="quarter" idx="1"/>
          </p:nvPr>
        </p:nvSpPr>
        <p:spPr>
          <a:xfrm>
            <a:off x="9322512" y="2299984"/>
            <a:ext cx="2412288" cy="3550339"/>
          </a:xfrm>
          <a:prstGeom prst="rect">
            <a:avLst/>
          </a:prstGeom>
        </p:spPr>
        <p:txBody>
          <a:bodyPr/>
          <a:lstStyle/>
          <a:p>
            <a:r>
              <a:rPr dirty="0" err="1"/>
              <a:t>Septos</a:t>
            </a:r>
            <a:r>
              <a:rPr lang="es-CO" dirty="0"/>
              <a:t>.</a:t>
            </a:r>
            <a:endParaRPr dirty="0"/>
          </a:p>
          <a:p>
            <a:r>
              <a:rPr dirty="0" err="1"/>
              <a:t>Masas</a:t>
            </a:r>
            <a:r>
              <a:rPr lang="es-CO" dirty="0"/>
              <a:t>.</a:t>
            </a:r>
            <a:endParaRPr dirty="0"/>
          </a:p>
          <a:p>
            <a:r>
              <a:rPr dirty="0"/>
              <a:t>C. Par</a:t>
            </a:r>
            <a:r>
              <a:rPr lang="es-CO" dirty="0"/>
              <a:t>é</a:t>
            </a:r>
            <a:r>
              <a:rPr dirty="0" err="1"/>
              <a:t>nquima</a:t>
            </a:r>
            <a:r>
              <a:rPr lang="es-CO" dirty="0"/>
              <a:t>.</a:t>
            </a:r>
            <a:endParaRPr dirty="0"/>
          </a:p>
          <a:p>
            <a:r>
              <a:rPr dirty="0" err="1"/>
              <a:t>Siembras</a:t>
            </a:r>
            <a:r>
              <a:rPr lang="es-CO" dirty="0"/>
              <a:t>.</a:t>
            </a:r>
            <a:endParaRPr dirty="0"/>
          </a:p>
          <a:p>
            <a:r>
              <a:rPr dirty="0" err="1"/>
              <a:t>Ganglios</a:t>
            </a:r>
            <a:r>
              <a:rPr dirty="0"/>
              <a:t> </a:t>
            </a:r>
            <a:r>
              <a:rPr lang="es-CO" dirty="0"/>
              <a:t>m</a:t>
            </a:r>
            <a:r>
              <a:rPr dirty="0" err="1"/>
              <a:t>ediastinales</a:t>
            </a:r>
            <a:r>
              <a:rPr lang="es-CO" dirty="0"/>
              <a:t>.</a:t>
            </a:r>
            <a:endParaRPr dirty="0"/>
          </a:p>
        </p:txBody>
      </p:sp>
      <p:sp>
        <p:nvSpPr>
          <p:cNvPr id="235" name="CuadroTexto 9"/>
          <p:cNvSpPr txBox="1"/>
          <p:nvPr/>
        </p:nvSpPr>
        <p:spPr>
          <a:xfrm>
            <a:off x="6822150" y="6215880"/>
            <a:ext cx="5000724" cy="276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baseline="-25000">
                <a:latin typeface="Arial"/>
                <a:ea typeface="Arial"/>
                <a:cs typeface="Arial"/>
                <a:sym typeface="Arial"/>
              </a:defRPr>
            </a:lvl1pPr>
          </a:lstStyle>
          <a:p>
            <a:r>
              <a:rPr dirty="0">
                <a:latin typeface="Montserrat" panose="00000500000000000000" pitchFamily="50" charset="0"/>
              </a:rPr>
              <a:t>Maskell NA, et al . European Respiratory Society, 2020; pp. 48–72</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Diagnostico - Tomografia"/>
          <p:cNvSpPr txBox="1">
            <a:spLocks noGrp="1"/>
          </p:cNvSpPr>
          <p:nvPr>
            <p:ph type="title"/>
          </p:nvPr>
        </p:nvSpPr>
        <p:spPr>
          <a:xfrm>
            <a:off x="838200" y="365125"/>
            <a:ext cx="10515600" cy="1325563"/>
          </a:xfrm>
          <a:prstGeom prst="rect">
            <a:avLst/>
          </a:prstGeom>
        </p:spPr>
        <p:txBody>
          <a:bodyPr/>
          <a:lstStyle/>
          <a:p>
            <a:r>
              <a:rPr dirty="0"/>
              <a:t>Diagn</a:t>
            </a:r>
            <a:r>
              <a:rPr lang="es-CO" dirty="0" err="1"/>
              <a:t>ó</a:t>
            </a:r>
            <a:r>
              <a:rPr dirty="0" err="1"/>
              <a:t>stico</a:t>
            </a:r>
            <a:r>
              <a:rPr dirty="0"/>
              <a:t> - </a:t>
            </a:r>
            <a:r>
              <a:rPr dirty="0" err="1"/>
              <a:t>Tomograf</a:t>
            </a:r>
            <a:r>
              <a:rPr lang="es-CO" dirty="0"/>
              <a:t>í</a:t>
            </a:r>
            <a:r>
              <a:rPr dirty="0"/>
              <a:t>a </a:t>
            </a:r>
          </a:p>
        </p:txBody>
      </p:sp>
      <p:pic>
        <p:nvPicPr>
          <p:cNvPr id="238" name="Imagen 11" descr="Imagen 1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4102210" y="1701735"/>
            <a:ext cx="3494204" cy="3195182"/>
          </a:xfrm>
          <a:prstGeom prst="rect">
            <a:avLst/>
          </a:prstGeom>
          <a:ln w="12700">
            <a:miter lim="400000"/>
          </a:ln>
        </p:spPr>
      </p:pic>
      <p:pic>
        <p:nvPicPr>
          <p:cNvPr id="239" name="Imagen 6" descr="Imagen 6"/>
          <p:cNvPicPr>
            <a:picLocks noChangeAspect="1"/>
          </p:cNvPicPr>
          <p:nvPr/>
        </p:nvPicPr>
        <p:blipFill>
          <a:blip r:embed="rId3"/>
          <a:stretch>
            <a:fillRect/>
          </a:stretch>
        </p:blipFill>
        <p:spPr>
          <a:xfrm>
            <a:off x="7718911" y="2849908"/>
            <a:ext cx="4345157" cy="3410125"/>
          </a:xfrm>
          <a:prstGeom prst="rect">
            <a:avLst/>
          </a:prstGeom>
          <a:ln w="12700">
            <a:miter lim="400000"/>
          </a:ln>
        </p:spPr>
      </p:pic>
      <p:sp>
        <p:nvSpPr>
          <p:cNvPr id="240" name="Empiema"/>
          <p:cNvSpPr txBox="1"/>
          <p:nvPr/>
        </p:nvSpPr>
        <p:spPr>
          <a:xfrm>
            <a:off x="9394331" y="2375725"/>
            <a:ext cx="994318" cy="33308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b="1"/>
            </a:lvl1pPr>
          </a:lstStyle>
          <a:p>
            <a:r>
              <a:rPr dirty="0" err="1"/>
              <a:t>Empiema</a:t>
            </a:r>
            <a:endParaRPr dirty="0"/>
          </a:p>
        </p:txBody>
      </p:sp>
      <p:sp>
        <p:nvSpPr>
          <p:cNvPr id="241" name="CuadroTexto 9"/>
          <p:cNvSpPr txBox="1"/>
          <p:nvPr/>
        </p:nvSpPr>
        <p:spPr>
          <a:xfrm>
            <a:off x="7191625" y="6401130"/>
            <a:ext cx="5000724" cy="276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baseline="-25000">
                <a:latin typeface="Arial"/>
                <a:ea typeface="Arial"/>
                <a:cs typeface="Arial"/>
                <a:sym typeface="Arial"/>
              </a:defRPr>
            </a:lvl1pPr>
          </a:lstStyle>
          <a:p>
            <a:r>
              <a:rPr dirty="0">
                <a:latin typeface="Montserrat" panose="00000500000000000000" pitchFamily="50" charset="0"/>
              </a:rPr>
              <a:t>Maskell NA, et al . European Respiratory Society, 2020; pp. 48–72</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Paciente de 65 años, con antecedente de falla cardiaca FEVI 30% causa isquemica, enfermedad coronaria multivaso revascularizada. Ingresa con falla descompensada Stevenson B. Presenta derrame pleural izquierdo de 25 cm en rayo lateral. No mejora el derram"/>
          <p:cNvSpPr txBox="1">
            <a:spLocks noGrp="1"/>
          </p:cNvSpPr>
          <p:nvPr>
            <p:ph type="title"/>
          </p:nvPr>
        </p:nvSpPr>
        <p:spPr>
          <a:xfrm>
            <a:off x="838200" y="365125"/>
            <a:ext cx="10515600" cy="2159421"/>
          </a:xfrm>
          <a:prstGeom prst="rect">
            <a:avLst/>
          </a:prstGeom>
        </p:spPr>
        <p:txBody>
          <a:bodyPr/>
          <a:lstStyle>
            <a:lvl1pPr defTabSz="493776">
              <a:defRPr sz="2300"/>
            </a:lvl1pPr>
          </a:lstStyle>
          <a:p>
            <a:r>
              <a:rPr dirty="0" err="1"/>
              <a:t>Paciente</a:t>
            </a:r>
            <a:r>
              <a:rPr dirty="0"/>
              <a:t> de 65 </a:t>
            </a:r>
            <a:r>
              <a:rPr dirty="0" err="1"/>
              <a:t>años</a:t>
            </a:r>
            <a:r>
              <a:rPr dirty="0"/>
              <a:t>, con </a:t>
            </a:r>
            <a:r>
              <a:rPr dirty="0" err="1"/>
              <a:t>antecedente</a:t>
            </a:r>
            <a:r>
              <a:rPr dirty="0"/>
              <a:t> de </a:t>
            </a:r>
            <a:r>
              <a:rPr dirty="0" err="1"/>
              <a:t>falla</a:t>
            </a:r>
            <a:r>
              <a:rPr dirty="0"/>
              <a:t> card</a:t>
            </a:r>
            <a:r>
              <a:rPr lang="es-CO" dirty="0"/>
              <a:t>í</a:t>
            </a:r>
            <a:r>
              <a:rPr dirty="0"/>
              <a:t>aca FEVI 30% causa </a:t>
            </a:r>
            <a:r>
              <a:rPr dirty="0" err="1"/>
              <a:t>isqu</a:t>
            </a:r>
            <a:r>
              <a:rPr lang="es-CO" dirty="0"/>
              <a:t>é</a:t>
            </a:r>
            <a:r>
              <a:rPr dirty="0"/>
              <a:t>mica, </a:t>
            </a:r>
            <a:r>
              <a:rPr dirty="0" err="1"/>
              <a:t>enfermedad</a:t>
            </a:r>
            <a:r>
              <a:rPr dirty="0"/>
              <a:t> coronaria </a:t>
            </a:r>
            <a:r>
              <a:rPr dirty="0" err="1"/>
              <a:t>multivaso</a:t>
            </a:r>
            <a:r>
              <a:rPr dirty="0"/>
              <a:t> </a:t>
            </a:r>
            <a:r>
              <a:rPr dirty="0" err="1"/>
              <a:t>revascularizada</a:t>
            </a:r>
            <a:r>
              <a:rPr dirty="0"/>
              <a:t>. </a:t>
            </a:r>
            <a:r>
              <a:rPr dirty="0" err="1"/>
              <a:t>Ingresa</a:t>
            </a:r>
            <a:r>
              <a:rPr dirty="0"/>
              <a:t> con </a:t>
            </a:r>
            <a:r>
              <a:rPr dirty="0" err="1"/>
              <a:t>falla</a:t>
            </a:r>
            <a:r>
              <a:rPr dirty="0"/>
              <a:t> </a:t>
            </a:r>
            <a:r>
              <a:rPr dirty="0" err="1"/>
              <a:t>descompensada</a:t>
            </a:r>
            <a:r>
              <a:rPr dirty="0"/>
              <a:t> Stevenson B. </a:t>
            </a:r>
            <a:r>
              <a:rPr dirty="0" err="1"/>
              <a:t>Presenta</a:t>
            </a:r>
            <a:r>
              <a:rPr dirty="0"/>
              <a:t> </a:t>
            </a:r>
            <a:r>
              <a:rPr dirty="0" err="1"/>
              <a:t>derrame</a:t>
            </a:r>
            <a:r>
              <a:rPr dirty="0"/>
              <a:t> pleural </a:t>
            </a:r>
            <a:r>
              <a:rPr dirty="0" err="1"/>
              <a:t>izquierdo</a:t>
            </a:r>
            <a:r>
              <a:rPr dirty="0"/>
              <a:t> de 25 cm </a:t>
            </a:r>
            <a:r>
              <a:rPr dirty="0" err="1"/>
              <a:t>en</a:t>
            </a:r>
            <a:r>
              <a:rPr dirty="0"/>
              <a:t> </a:t>
            </a:r>
            <a:r>
              <a:rPr dirty="0" err="1"/>
              <a:t>rayo</a:t>
            </a:r>
            <a:r>
              <a:rPr dirty="0"/>
              <a:t> lateral. No </a:t>
            </a:r>
            <a:r>
              <a:rPr dirty="0" err="1"/>
              <a:t>mejora</a:t>
            </a:r>
            <a:r>
              <a:rPr dirty="0"/>
              <a:t> el </a:t>
            </a:r>
            <a:r>
              <a:rPr dirty="0" err="1"/>
              <a:t>derrame</a:t>
            </a:r>
            <a:r>
              <a:rPr dirty="0"/>
              <a:t> pleural con </a:t>
            </a:r>
            <a:r>
              <a:rPr dirty="0" err="1"/>
              <a:t>tratamiento</a:t>
            </a:r>
            <a:r>
              <a:rPr dirty="0"/>
              <a:t> </a:t>
            </a:r>
            <a:r>
              <a:rPr dirty="0" err="1"/>
              <a:t>diurético</a:t>
            </a:r>
            <a:r>
              <a:rPr dirty="0"/>
              <a:t>. Se </a:t>
            </a:r>
            <a:r>
              <a:rPr dirty="0" err="1"/>
              <a:t>realizá</a:t>
            </a:r>
            <a:r>
              <a:rPr dirty="0"/>
              <a:t> </a:t>
            </a:r>
            <a:r>
              <a:rPr dirty="0" err="1"/>
              <a:t>toracocentesis</a:t>
            </a:r>
            <a:r>
              <a:rPr dirty="0"/>
              <a:t>, </a:t>
            </a:r>
            <a:r>
              <a:rPr dirty="0" err="1"/>
              <a:t>presenta</a:t>
            </a:r>
            <a:r>
              <a:rPr dirty="0"/>
              <a:t> los </a:t>
            </a:r>
            <a:r>
              <a:rPr dirty="0" err="1"/>
              <a:t>siguientes</a:t>
            </a:r>
            <a:r>
              <a:rPr dirty="0"/>
              <a:t> </a:t>
            </a:r>
            <a:r>
              <a:rPr dirty="0" err="1"/>
              <a:t>laboratorios</a:t>
            </a:r>
            <a:r>
              <a:rPr dirty="0"/>
              <a:t>: </a:t>
            </a:r>
          </a:p>
        </p:txBody>
      </p:sp>
      <p:sp>
        <p:nvSpPr>
          <p:cNvPr id="100" name="Proteinas Totales suero 6.5…"/>
          <p:cNvSpPr txBox="1">
            <a:spLocks noGrp="1"/>
          </p:cNvSpPr>
          <p:nvPr>
            <p:ph type="body" sz="half" idx="1"/>
          </p:nvPr>
        </p:nvSpPr>
        <p:spPr>
          <a:xfrm>
            <a:off x="4591877" y="2632760"/>
            <a:ext cx="6761924" cy="4351340"/>
          </a:xfrm>
          <a:prstGeom prst="rect">
            <a:avLst/>
          </a:prstGeom>
        </p:spPr>
        <p:txBody>
          <a:bodyPr/>
          <a:lstStyle/>
          <a:p>
            <a:r>
              <a:rPr dirty="0" err="1"/>
              <a:t>Proteinas</a:t>
            </a:r>
            <a:r>
              <a:rPr dirty="0"/>
              <a:t> </a:t>
            </a:r>
            <a:r>
              <a:rPr dirty="0" err="1"/>
              <a:t>Totales</a:t>
            </a:r>
            <a:r>
              <a:rPr dirty="0"/>
              <a:t> </a:t>
            </a:r>
            <a:r>
              <a:rPr dirty="0" err="1"/>
              <a:t>suero</a:t>
            </a:r>
            <a:r>
              <a:rPr dirty="0"/>
              <a:t> 6.5</a:t>
            </a:r>
          </a:p>
          <a:p>
            <a:r>
              <a:rPr dirty="0" err="1"/>
              <a:t>Proteinas</a:t>
            </a:r>
            <a:r>
              <a:rPr dirty="0"/>
              <a:t> </a:t>
            </a:r>
            <a:r>
              <a:rPr dirty="0" err="1"/>
              <a:t>Totales</a:t>
            </a:r>
            <a:r>
              <a:rPr dirty="0"/>
              <a:t> l</a:t>
            </a:r>
            <a:r>
              <a:rPr lang="es-CO" dirty="0"/>
              <a:t>í</a:t>
            </a:r>
            <a:r>
              <a:rPr dirty="0" err="1"/>
              <a:t>quido</a:t>
            </a:r>
            <a:r>
              <a:rPr dirty="0"/>
              <a:t> 3.2</a:t>
            </a:r>
          </a:p>
          <a:p>
            <a:r>
              <a:rPr dirty="0"/>
              <a:t>LDH </a:t>
            </a:r>
            <a:r>
              <a:rPr dirty="0" err="1"/>
              <a:t>sangre</a:t>
            </a:r>
            <a:r>
              <a:rPr dirty="0"/>
              <a:t> 300</a:t>
            </a:r>
          </a:p>
          <a:p>
            <a:r>
              <a:rPr dirty="0"/>
              <a:t>LDH l</a:t>
            </a:r>
            <a:r>
              <a:rPr lang="es-CO" dirty="0"/>
              <a:t>í</a:t>
            </a:r>
            <a:r>
              <a:rPr dirty="0" err="1"/>
              <a:t>quido</a:t>
            </a:r>
            <a:r>
              <a:rPr dirty="0"/>
              <a:t> 200</a:t>
            </a:r>
          </a:p>
          <a:p>
            <a:r>
              <a:rPr dirty="0"/>
              <a:t>Alb</a:t>
            </a:r>
            <a:r>
              <a:rPr lang="es-CO" dirty="0"/>
              <a:t>ú</a:t>
            </a:r>
            <a:r>
              <a:rPr dirty="0"/>
              <a:t>mina </a:t>
            </a:r>
            <a:r>
              <a:rPr dirty="0" err="1"/>
              <a:t>suero</a:t>
            </a:r>
            <a:r>
              <a:rPr dirty="0"/>
              <a:t> 4.5</a:t>
            </a:r>
          </a:p>
          <a:p>
            <a:r>
              <a:rPr dirty="0"/>
              <a:t>Alb</a:t>
            </a:r>
            <a:r>
              <a:rPr lang="es-CO" dirty="0"/>
              <a:t>ú</a:t>
            </a:r>
            <a:r>
              <a:rPr dirty="0"/>
              <a:t>mina l</a:t>
            </a:r>
            <a:r>
              <a:rPr lang="es-CO" dirty="0"/>
              <a:t>í</a:t>
            </a:r>
            <a:r>
              <a:rPr dirty="0" err="1"/>
              <a:t>quido</a:t>
            </a:r>
            <a:r>
              <a:rPr dirty="0"/>
              <a:t> 3.2</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Diagnostico - Tomografia"/>
          <p:cNvSpPr txBox="1">
            <a:spLocks noGrp="1"/>
          </p:cNvSpPr>
          <p:nvPr>
            <p:ph type="title"/>
          </p:nvPr>
        </p:nvSpPr>
        <p:spPr>
          <a:xfrm>
            <a:off x="838200" y="365125"/>
            <a:ext cx="10515600" cy="1325563"/>
          </a:xfrm>
          <a:prstGeom prst="rect">
            <a:avLst/>
          </a:prstGeom>
        </p:spPr>
        <p:txBody>
          <a:bodyPr/>
          <a:lstStyle/>
          <a:p>
            <a:r>
              <a:rPr dirty="0"/>
              <a:t>Diagn</a:t>
            </a:r>
            <a:r>
              <a:rPr lang="es-CO" dirty="0" err="1"/>
              <a:t>ó</a:t>
            </a:r>
            <a:r>
              <a:rPr dirty="0" err="1"/>
              <a:t>stico</a:t>
            </a:r>
            <a:r>
              <a:rPr dirty="0"/>
              <a:t> - </a:t>
            </a:r>
            <a:r>
              <a:rPr dirty="0" err="1"/>
              <a:t>Tomograf</a:t>
            </a:r>
            <a:r>
              <a:rPr lang="es-CO" dirty="0"/>
              <a:t>í</a:t>
            </a:r>
            <a:r>
              <a:rPr dirty="0"/>
              <a:t>a </a:t>
            </a:r>
          </a:p>
        </p:txBody>
      </p:sp>
      <p:pic>
        <p:nvPicPr>
          <p:cNvPr id="244" name="Imagen 7" descr="Imagen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075466" y="1700045"/>
            <a:ext cx="2980039" cy="2522068"/>
          </a:xfrm>
          <a:prstGeom prst="rect">
            <a:avLst/>
          </a:prstGeom>
          <a:ln w="12700">
            <a:miter lim="400000"/>
          </a:ln>
        </p:spPr>
      </p:pic>
      <p:pic>
        <p:nvPicPr>
          <p:cNvPr id="245" name="Imagen 5" descr="Imagen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28554" y="3527690"/>
            <a:ext cx="3657047" cy="2180961"/>
          </a:xfrm>
          <a:prstGeom prst="rect">
            <a:avLst/>
          </a:prstGeom>
          <a:ln w="12700">
            <a:miter lim="400000"/>
          </a:ln>
        </p:spPr>
      </p:pic>
      <p:sp>
        <p:nvSpPr>
          <p:cNvPr id="246" name="Malignidad"/>
          <p:cNvSpPr txBox="1"/>
          <p:nvPr/>
        </p:nvSpPr>
        <p:spPr>
          <a:xfrm>
            <a:off x="9394332" y="2375725"/>
            <a:ext cx="1174473" cy="33308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b="1"/>
            </a:lvl1pPr>
          </a:lstStyle>
          <a:p>
            <a:r>
              <a:t>Malignidad</a:t>
            </a:r>
          </a:p>
        </p:txBody>
      </p:sp>
      <p:sp>
        <p:nvSpPr>
          <p:cNvPr id="247" name="CuadroTexto 9"/>
          <p:cNvSpPr txBox="1"/>
          <p:nvPr/>
        </p:nvSpPr>
        <p:spPr>
          <a:xfrm>
            <a:off x="7191625" y="6401130"/>
            <a:ext cx="5000724" cy="276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baseline="-25000">
                <a:latin typeface="Arial"/>
                <a:ea typeface="Arial"/>
                <a:cs typeface="Arial"/>
                <a:sym typeface="Arial"/>
              </a:defRPr>
            </a:lvl1pPr>
          </a:lstStyle>
          <a:p>
            <a:r>
              <a:rPr dirty="0">
                <a:latin typeface="Montserrat" panose="00000500000000000000" pitchFamily="50" charset="0"/>
              </a:rPr>
              <a:t>Maskell NA, et al . European Respiratory Society, 2020; pp. 48–72</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Diagnostico - Toracocentesis"/>
          <p:cNvSpPr txBox="1">
            <a:spLocks noGrp="1"/>
          </p:cNvSpPr>
          <p:nvPr>
            <p:ph type="title"/>
          </p:nvPr>
        </p:nvSpPr>
        <p:spPr>
          <a:xfrm>
            <a:off x="838200" y="365125"/>
            <a:ext cx="10515600" cy="1325563"/>
          </a:xfrm>
          <a:prstGeom prst="rect">
            <a:avLst/>
          </a:prstGeom>
        </p:spPr>
        <p:txBody>
          <a:bodyPr/>
          <a:lstStyle/>
          <a:p>
            <a:r>
              <a:rPr dirty="0"/>
              <a:t>Diagn</a:t>
            </a:r>
            <a:r>
              <a:rPr lang="es-CO" dirty="0" err="1"/>
              <a:t>ó</a:t>
            </a:r>
            <a:r>
              <a:rPr dirty="0" err="1"/>
              <a:t>stico</a:t>
            </a:r>
            <a:r>
              <a:rPr dirty="0"/>
              <a:t> - </a:t>
            </a:r>
            <a:r>
              <a:rPr dirty="0" err="1"/>
              <a:t>Toracocentesis</a:t>
            </a:r>
            <a:r>
              <a:rPr dirty="0"/>
              <a:t> </a:t>
            </a:r>
          </a:p>
        </p:txBody>
      </p:sp>
      <p:sp>
        <p:nvSpPr>
          <p:cNvPr id="250" name="Dificultad respiratoria — 2/3 derrame…"/>
          <p:cNvSpPr txBox="1">
            <a:spLocks noGrp="1"/>
          </p:cNvSpPr>
          <p:nvPr>
            <p:ph type="body" sz="half" idx="1"/>
          </p:nvPr>
        </p:nvSpPr>
        <p:spPr>
          <a:xfrm>
            <a:off x="4591877" y="1825625"/>
            <a:ext cx="6761924" cy="4351338"/>
          </a:xfrm>
          <a:prstGeom prst="rect">
            <a:avLst/>
          </a:prstGeom>
        </p:spPr>
        <p:txBody>
          <a:bodyPr/>
          <a:lstStyle/>
          <a:p>
            <a:r>
              <a:rPr dirty="0" err="1"/>
              <a:t>Dificultad</a:t>
            </a:r>
            <a:r>
              <a:rPr dirty="0"/>
              <a:t> respiratoria — 2/3 </a:t>
            </a:r>
            <a:r>
              <a:rPr dirty="0" err="1"/>
              <a:t>derrame</a:t>
            </a:r>
            <a:r>
              <a:rPr lang="es-CO" dirty="0"/>
              <a:t>.</a:t>
            </a:r>
            <a:r>
              <a:rPr dirty="0"/>
              <a:t> </a:t>
            </a:r>
          </a:p>
          <a:p>
            <a:r>
              <a:rPr dirty="0" err="1"/>
              <a:t>Etiolog</a:t>
            </a:r>
            <a:r>
              <a:rPr lang="es-CO" dirty="0"/>
              <a:t>í</a:t>
            </a:r>
            <a:r>
              <a:rPr dirty="0"/>
              <a:t>a </a:t>
            </a:r>
            <a:r>
              <a:rPr dirty="0" err="1"/>
              <a:t>desconocida</a:t>
            </a:r>
            <a:r>
              <a:rPr lang="es-CO" dirty="0"/>
              <a:t>.</a:t>
            </a:r>
            <a:endParaRPr dirty="0"/>
          </a:p>
          <a:p>
            <a:r>
              <a:rPr dirty="0" err="1"/>
              <a:t>Cantidad</a:t>
            </a:r>
            <a:r>
              <a:rPr dirty="0"/>
              <a:t> </a:t>
            </a:r>
            <a:r>
              <a:rPr dirty="0" err="1"/>
              <a:t>suficiente</a:t>
            </a:r>
            <a:r>
              <a:rPr lang="es-CO" dirty="0"/>
              <a:t>.</a:t>
            </a:r>
            <a:r>
              <a:rPr dirty="0"/>
              <a:t> </a:t>
            </a:r>
          </a:p>
          <a:p>
            <a:endParaRPr dirty="0"/>
          </a:p>
          <a:p>
            <a:r>
              <a:rPr dirty="0"/>
              <a:t>1 cc dec</a:t>
            </a:r>
            <a:r>
              <a:rPr lang="es-CO" dirty="0"/>
              <a:t>ú</a:t>
            </a:r>
            <a:r>
              <a:rPr dirty="0"/>
              <a:t>bito</a:t>
            </a:r>
            <a:r>
              <a:rPr lang="es-CO" dirty="0"/>
              <a:t>.</a:t>
            </a:r>
            <a:endParaRPr dirty="0"/>
          </a:p>
          <a:p>
            <a:r>
              <a:rPr dirty="0"/>
              <a:t>5 cc lateral</a:t>
            </a:r>
            <a:r>
              <a:rPr lang="es-CO" dirty="0"/>
              <a:t>.</a:t>
            </a:r>
            <a:r>
              <a:rPr dirty="0"/>
              <a:t> </a:t>
            </a:r>
          </a:p>
          <a:p>
            <a:endParaRPr dirty="0"/>
          </a:p>
          <a:p>
            <a:r>
              <a:rPr dirty="0"/>
              <a:t>Bilateral, </a:t>
            </a:r>
            <a:r>
              <a:rPr dirty="0" err="1"/>
              <a:t>sospecha</a:t>
            </a:r>
            <a:r>
              <a:rPr dirty="0"/>
              <a:t> de </a:t>
            </a:r>
            <a:r>
              <a:rPr dirty="0" err="1"/>
              <a:t>trasudado</a:t>
            </a:r>
            <a:r>
              <a:rPr dirty="0"/>
              <a:t> —&gt; </a:t>
            </a:r>
            <a:r>
              <a:rPr dirty="0" err="1"/>
              <a:t>Tratar</a:t>
            </a:r>
            <a:r>
              <a:rPr dirty="0"/>
              <a:t> </a:t>
            </a:r>
            <a:r>
              <a:rPr dirty="0" err="1"/>
              <a:t>enfermedad</a:t>
            </a:r>
            <a:r>
              <a:rPr lang="es-CO" dirty="0"/>
              <a:t>.</a:t>
            </a:r>
            <a:endParaRPr dirty="0"/>
          </a:p>
        </p:txBody>
      </p:sp>
      <p:sp>
        <p:nvSpPr>
          <p:cNvPr id="251" name="CuadroTexto 14"/>
          <p:cNvSpPr txBox="1"/>
          <p:nvPr/>
        </p:nvSpPr>
        <p:spPr>
          <a:xfrm>
            <a:off x="6002537" y="6311901"/>
            <a:ext cx="6272786" cy="49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400">
                <a:latin typeface="Arial"/>
                <a:ea typeface="Arial"/>
                <a:cs typeface="Arial"/>
                <a:sym typeface="Arial"/>
              </a:defRPr>
            </a:lvl1pPr>
          </a:lstStyle>
          <a:p>
            <a:r>
              <a:t>British Thoracic Society pleural disease guideline 2010. Thorax. 2010;65 (suppl 2):ii4-ii17. </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Diagnostico - Toracocentesis"/>
          <p:cNvSpPr txBox="1">
            <a:spLocks noGrp="1"/>
          </p:cNvSpPr>
          <p:nvPr>
            <p:ph type="title"/>
          </p:nvPr>
        </p:nvSpPr>
        <p:spPr>
          <a:xfrm>
            <a:off x="838200" y="365125"/>
            <a:ext cx="10515600" cy="1325563"/>
          </a:xfrm>
          <a:prstGeom prst="rect">
            <a:avLst/>
          </a:prstGeom>
        </p:spPr>
        <p:txBody>
          <a:bodyPr/>
          <a:lstStyle/>
          <a:p>
            <a:r>
              <a:rPr dirty="0"/>
              <a:t>Diagn</a:t>
            </a:r>
            <a:r>
              <a:rPr lang="es-CO" dirty="0" err="1"/>
              <a:t>ó</a:t>
            </a:r>
            <a:r>
              <a:rPr dirty="0" err="1"/>
              <a:t>stico</a:t>
            </a:r>
            <a:r>
              <a:rPr dirty="0"/>
              <a:t> - </a:t>
            </a:r>
            <a:r>
              <a:rPr dirty="0" err="1"/>
              <a:t>Toracocentesis</a:t>
            </a:r>
            <a:r>
              <a:rPr dirty="0"/>
              <a:t>  </a:t>
            </a:r>
          </a:p>
        </p:txBody>
      </p:sp>
      <p:sp>
        <p:nvSpPr>
          <p:cNvPr id="254" name="Apariencia (Hematico, Pútrido, comida, lechoso, chocolate, olor amoniaco)"/>
          <p:cNvSpPr txBox="1">
            <a:spLocks noGrp="1"/>
          </p:cNvSpPr>
          <p:nvPr>
            <p:ph type="body" sz="quarter" idx="1"/>
          </p:nvPr>
        </p:nvSpPr>
        <p:spPr>
          <a:xfrm>
            <a:off x="4591877" y="1825625"/>
            <a:ext cx="6761924" cy="848402"/>
          </a:xfrm>
          <a:prstGeom prst="rect">
            <a:avLst/>
          </a:prstGeom>
        </p:spPr>
        <p:txBody>
          <a:bodyPr/>
          <a:lstStyle/>
          <a:p>
            <a:r>
              <a:rPr dirty="0" err="1"/>
              <a:t>Apariencia</a:t>
            </a:r>
            <a:r>
              <a:rPr dirty="0"/>
              <a:t> (</a:t>
            </a:r>
            <a:r>
              <a:rPr lang="es-CO" dirty="0"/>
              <a:t>h</a:t>
            </a:r>
            <a:r>
              <a:rPr dirty="0" err="1"/>
              <a:t>em</a:t>
            </a:r>
            <a:r>
              <a:rPr lang="es-CO" dirty="0"/>
              <a:t>á</a:t>
            </a:r>
            <a:r>
              <a:rPr dirty="0" err="1"/>
              <a:t>tico</a:t>
            </a:r>
            <a:r>
              <a:rPr dirty="0"/>
              <a:t>, </a:t>
            </a:r>
            <a:r>
              <a:rPr lang="es-CO" dirty="0"/>
              <a:t>p</a:t>
            </a:r>
            <a:r>
              <a:rPr dirty="0" err="1"/>
              <a:t>útrido</a:t>
            </a:r>
            <a:r>
              <a:rPr dirty="0"/>
              <a:t>, comida, </a:t>
            </a:r>
            <a:r>
              <a:rPr dirty="0" err="1"/>
              <a:t>lechoso</a:t>
            </a:r>
            <a:r>
              <a:rPr dirty="0"/>
              <a:t>, chocolate, </a:t>
            </a:r>
            <a:r>
              <a:rPr dirty="0" err="1"/>
              <a:t>olor</a:t>
            </a:r>
            <a:r>
              <a:rPr dirty="0"/>
              <a:t> </a:t>
            </a:r>
            <a:r>
              <a:rPr dirty="0" err="1"/>
              <a:t>amon</a:t>
            </a:r>
            <a:r>
              <a:rPr lang="es-CO" dirty="0"/>
              <a:t>í</a:t>
            </a:r>
            <a:r>
              <a:rPr dirty="0" err="1"/>
              <a:t>aco</a:t>
            </a:r>
            <a:r>
              <a:rPr dirty="0"/>
              <a:t>)</a:t>
            </a:r>
            <a:r>
              <a:rPr lang="es-CO" dirty="0"/>
              <a:t>.</a:t>
            </a:r>
            <a:r>
              <a:rPr dirty="0"/>
              <a:t> </a:t>
            </a:r>
          </a:p>
        </p:txBody>
      </p:sp>
      <p:pic>
        <p:nvPicPr>
          <p:cNvPr id="255" name="Imagen 9" descr="Imagen 9"/>
          <p:cNvPicPr>
            <a:picLocks noChangeAspect="1"/>
          </p:cNvPicPr>
          <p:nvPr/>
        </p:nvPicPr>
        <p:blipFill>
          <a:blip r:embed="rId2"/>
          <a:stretch>
            <a:fillRect/>
          </a:stretch>
        </p:blipFill>
        <p:spPr>
          <a:xfrm>
            <a:off x="4504764" y="2477505"/>
            <a:ext cx="6936149" cy="3625067"/>
          </a:xfrm>
          <a:prstGeom prst="rect">
            <a:avLst/>
          </a:prstGeom>
          <a:ln w="12700">
            <a:miter lim="400000"/>
          </a:ln>
        </p:spPr>
      </p:pic>
      <p:sp>
        <p:nvSpPr>
          <p:cNvPr id="256" name="CuadroTexto 11"/>
          <p:cNvSpPr txBox="1"/>
          <p:nvPr/>
        </p:nvSpPr>
        <p:spPr>
          <a:xfrm>
            <a:off x="6943480" y="6316901"/>
            <a:ext cx="5000724" cy="276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baseline="-25000">
                <a:latin typeface="Arial"/>
                <a:ea typeface="Arial"/>
                <a:cs typeface="Arial"/>
                <a:sym typeface="Arial"/>
              </a:defRPr>
            </a:lvl1pPr>
          </a:lstStyle>
          <a:p>
            <a:r>
              <a:rPr dirty="0">
                <a:latin typeface="Montserrat" panose="00000500000000000000" pitchFamily="50" charset="0"/>
              </a:rPr>
              <a:t>Maskell NA, et al . European Respiratory Society, 2020; pp. 48–72</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Diagnostico - Toracocentesis"/>
          <p:cNvSpPr txBox="1">
            <a:spLocks noGrp="1"/>
          </p:cNvSpPr>
          <p:nvPr>
            <p:ph type="title"/>
          </p:nvPr>
        </p:nvSpPr>
        <p:spPr>
          <a:xfrm>
            <a:off x="838200" y="365125"/>
            <a:ext cx="10515600" cy="1325563"/>
          </a:xfrm>
          <a:prstGeom prst="rect">
            <a:avLst/>
          </a:prstGeom>
        </p:spPr>
        <p:txBody>
          <a:bodyPr/>
          <a:lstStyle/>
          <a:p>
            <a:r>
              <a:rPr dirty="0"/>
              <a:t>Diagn</a:t>
            </a:r>
            <a:r>
              <a:rPr lang="es-CO" dirty="0" err="1"/>
              <a:t>ó</a:t>
            </a:r>
            <a:r>
              <a:rPr dirty="0" err="1"/>
              <a:t>stico</a:t>
            </a:r>
            <a:r>
              <a:rPr dirty="0"/>
              <a:t> - </a:t>
            </a:r>
            <a:r>
              <a:rPr dirty="0" err="1"/>
              <a:t>Toracocentesis</a:t>
            </a:r>
            <a:r>
              <a:rPr dirty="0"/>
              <a:t>  </a:t>
            </a:r>
          </a:p>
        </p:txBody>
      </p:sp>
      <p:grpSp>
        <p:nvGrpSpPr>
          <p:cNvPr id="261" name="Grupo 2"/>
          <p:cNvGrpSpPr/>
          <p:nvPr/>
        </p:nvGrpSpPr>
        <p:grpSpPr>
          <a:xfrm>
            <a:off x="5739796" y="1562556"/>
            <a:ext cx="5789597" cy="4480410"/>
            <a:chOff x="0" y="-1"/>
            <a:chExt cx="5789596" cy="4480409"/>
          </a:xfrm>
        </p:grpSpPr>
        <p:pic>
          <p:nvPicPr>
            <p:cNvPr id="259" name="Imagen 6" descr="Imagen 6"/>
            <p:cNvPicPr>
              <a:picLocks noChangeAspect="1"/>
            </p:cNvPicPr>
            <p:nvPr/>
          </p:nvPicPr>
          <p:blipFill>
            <a:blip r:embed="rId2"/>
            <a:stretch>
              <a:fillRect/>
            </a:stretch>
          </p:blipFill>
          <p:spPr>
            <a:xfrm>
              <a:off x="0" y="964179"/>
              <a:ext cx="5789597" cy="3516230"/>
            </a:xfrm>
            <a:prstGeom prst="rect">
              <a:avLst/>
            </a:prstGeom>
            <a:ln w="12700" cap="flat">
              <a:noFill/>
              <a:miter lim="400000"/>
            </a:ln>
            <a:effectLst/>
          </p:spPr>
        </p:pic>
        <p:pic>
          <p:nvPicPr>
            <p:cNvPr id="260" name="Imagen 9" descr="Imagen 9"/>
            <p:cNvPicPr>
              <a:picLocks noChangeAspect="1"/>
            </p:cNvPicPr>
            <p:nvPr/>
          </p:nvPicPr>
          <p:blipFill>
            <a:blip r:embed="rId3"/>
            <a:stretch>
              <a:fillRect/>
            </a:stretch>
          </p:blipFill>
          <p:spPr>
            <a:xfrm>
              <a:off x="0" y="-2"/>
              <a:ext cx="5789597" cy="980019"/>
            </a:xfrm>
            <a:prstGeom prst="rect">
              <a:avLst/>
            </a:prstGeom>
            <a:ln w="12700" cap="flat">
              <a:noFill/>
              <a:miter lim="400000"/>
            </a:ln>
            <a:effectLst/>
          </p:spPr>
        </p:pic>
      </p:gr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 name="Diagnostico - Toracocentesis"/>
          <p:cNvSpPr txBox="1">
            <a:spLocks noGrp="1"/>
          </p:cNvSpPr>
          <p:nvPr>
            <p:ph type="title"/>
          </p:nvPr>
        </p:nvSpPr>
        <p:spPr>
          <a:xfrm>
            <a:off x="838200" y="365125"/>
            <a:ext cx="10515600" cy="1325563"/>
          </a:xfrm>
          <a:prstGeom prst="rect">
            <a:avLst/>
          </a:prstGeom>
        </p:spPr>
        <p:txBody>
          <a:bodyPr/>
          <a:lstStyle/>
          <a:p>
            <a:r>
              <a:rPr dirty="0"/>
              <a:t>Diagn</a:t>
            </a:r>
            <a:r>
              <a:rPr lang="es-CO" dirty="0" err="1"/>
              <a:t>ó</a:t>
            </a:r>
            <a:r>
              <a:rPr dirty="0" err="1"/>
              <a:t>stico</a:t>
            </a:r>
            <a:r>
              <a:rPr dirty="0"/>
              <a:t> - </a:t>
            </a:r>
            <a:r>
              <a:rPr dirty="0" err="1"/>
              <a:t>Toracocentesis</a:t>
            </a:r>
            <a:r>
              <a:rPr dirty="0"/>
              <a:t>  </a:t>
            </a:r>
          </a:p>
        </p:txBody>
      </p:sp>
      <p:sp>
        <p:nvSpPr>
          <p:cNvPr id="264" name="Criterios de Light (PT liquido / PT suero, LDH liquido / LDH suero, 2/3 LDH) Missclacification 15%…"/>
          <p:cNvSpPr txBox="1">
            <a:spLocks noGrp="1"/>
          </p:cNvSpPr>
          <p:nvPr>
            <p:ph type="body" sz="half" idx="1"/>
          </p:nvPr>
        </p:nvSpPr>
        <p:spPr>
          <a:xfrm>
            <a:off x="4591877" y="1825625"/>
            <a:ext cx="6761924" cy="4351338"/>
          </a:xfrm>
          <a:prstGeom prst="rect">
            <a:avLst/>
          </a:prstGeom>
        </p:spPr>
        <p:txBody>
          <a:bodyPr/>
          <a:lstStyle/>
          <a:p>
            <a:r>
              <a:rPr dirty="0" err="1"/>
              <a:t>Criterios</a:t>
            </a:r>
            <a:r>
              <a:rPr dirty="0"/>
              <a:t> de Light (PT l</a:t>
            </a:r>
            <a:r>
              <a:rPr lang="es-CO" dirty="0"/>
              <a:t>í</a:t>
            </a:r>
            <a:r>
              <a:rPr dirty="0" err="1"/>
              <a:t>quido</a:t>
            </a:r>
            <a:r>
              <a:rPr dirty="0"/>
              <a:t> / PT </a:t>
            </a:r>
            <a:r>
              <a:rPr dirty="0" err="1"/>
              <a:t>suero</a:t>
            </a:r>
            <a:r>
              <a:rPr dirty="0"/>
              <a:t>, LDH l</a:t>
            </a:r>
            <a:r>
              <a:rPr lang="es-CO" dirty="0"/>
              <a:t>í</a:t>
            </a:r>
            <a:r>
              <a:rPr dirty="0" err="1"/>
              <a:t>quido</a:t>
            </a:r>
            <a:r>
              <a:rPr dirty="0"/>
              <a:t> / LDH </a:t>
            </a:r>
            <a:r>
              <a:rPr dirty="0" err="1"/>
              <a:t>suero</a:t>
            </a:r>
            <a:r>
              <a:rPr dirty="0"/>
              <a:t>, 2/3 LDH) </a:t>
            </a:r>
            <a:r>
              <a:rPr dirty="0" err="1"/>
              <a:t>Missclacification</a:t>
            </a:r>
            <a:r>
              <a:rPr dirty="0"/>
              <a:t> 15%</a:t>
            </a:r>
            <a:r>
              <a:rPr lang="es-CO" dirty="0"/>
              <a:t>.</a:t>
            </a:r>
            <a:endParaRPr dirty="0"/>
          </a:p>
          <a:p>
            <a:endParaRPr dirty="0"/>
          </a:p>
          <a:p>
            <a:r>
              <a:rPr dirty="0" err="1"/>
              <a:t>Gradiente</a:t>
            </a:r>
            <a:r>
              <a:rPr dirty="0"/>
              <a:t> </a:t>
            </a:r>
            <a:r>
              <a:rPr lang="es-CO" dirty="0"/>
              <a:t>a</a:t>
            </a:r>
            <a:r>
              <a:rPr dirty="0" err="1"/>
              <a:t>lbumina</a:t>
            </a:r>
            <a:r>
              <a:rPr dirty="0"/>
              <a:t> &gt;1.2 g/dL</a:t>
            </a:r>
            <a:r>
              <a:rPr lang="es-CO" dirty="0"/>
              <a:t>.</a:t>
            </a:r>
            <a:endParaRPr dirty="0"/>
          </a:p>
          <a:p>
            <a:r>
              <a:rPr dirty="0" err="1"/>
              <a:t>Gradiente</a:t>
            </a:r>
            <a:r>
              <a:rPr dirty="0"/>
              <a:t> </a:t>
            </a:r>
            <a:r>
              <a:rPr lang="es-CO" dirty="0"/>
              <a:t>p</a:t>
            </a:r>
            <a:r>
              <a:rPr dirty="0" err="1"/>
              <a:t>roteinas</a:t>
            </a:r>
            <a:r>
              <a:rPr dirty="0"/>
              <a:t> &gt;3.1 g/dL</a:t>
            </a:r>
            <a:r>
              <a:rPr lang="es-CO" dirty="0"/>
              <a:t>.</a:t>
            </a:r>
            <a:endParaRPr dirty="0"/>
          </a:p>
          <a:p>
            <a:r>
              <a:rPr dirty="0" err="1"/>
              <a:t>Colesterol</a:t>
            </a:r>
            <a:r>
              <a:rPr dirty="0"/>
              <a:t> &gt; 55 g/dL</a:t>
            </a:r>
            <a:r>
              <a:rPr lang="es-CO" dirty="0"/>
              <a:t>.</a:t>
            </a:r>
            <a:endParaRPr dirty="0"/>
          </a:p>
        </p:txBody>
      </p:sp>
      <p:sp>
        <p:nvSpPr>
          <p:cNvPr id="265" name="CuadroTexto 8"/>
          <p:cNvSpPr txBox="1"/>
          <p:nvPr/>
        </p:nvSpPr>
        <p:spPr>
          <a:xfrm>
            <a:off x="8039782" y="6311901"/>
            <a:ext cx="4130196" cy="49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defRPr sz="1400">
                <a:latin typeface="Arial"/>
                <a:ea typeface="Arial"/>
                <a:cs typeface="Arial"/>
                <a:sym typeface="Arial"/>
              </a:defRPr>
            </a:pPr>
            <a:endParaRPr/>
          </a:p>
          <a:p>
            <a:pPr>
              <a:defRPr sz="1400">
                <a:latin typeface="Arial"/>
                <a:ea typeface="Arial"/>
                <a:cs typeface="Arial"/>
                <a:sym typeface="Arial"/>
              </a:defRPr>
            </a:pPr>
            <a:r>
              <a:t>Curr Opin Pulm Med . 2004 Jul;10(4):294-8</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 name="Group"/>
          <p:cNvGrpSpPr/>
          <p:nvPr/>
        </p:nvGrpSpPr>
        <p:grpSpPr>
          <a:xfrm>
            <a:off x="5660427" y="444135"/>
            <a:ext cx="5666823" cy="5741799"/>
            <a:chOff x="-1" y="-1"/>
            <a:chExt cx="5666822" cy="5741797"/>
          </a:xfrm>
        </p:grpSpPr>
        <p:grpSp>
          <p:nvGrpSpPr>
            <p:cNvPr id="269" name="Pleural Effusion"/>
            <p:cNvGrpSpPr/>
            <p:nvPr/>
          </p:nvGrpSpPr>
          <p:grpSpPr>
            <a:xfrm>
              <a:off x="2289771" y="-1"/>
              <a:ext cx="1270004" cy="811585"/>
              <a:chOff x="0" y="0"/>
              <a:chExt cx="1270002" cy="811583"/>
            </a:xfrm>
          </p:grpSpPr>
          <p:sp>
            <p:nvSpPr>
              <p:cNvPr id="267" name="Rounded Rectangle"/>
              <p:cNvSpPr/>
              <p:nvPr/>
            </p:nvSpPr>
            <p:spPr>
              <a:xfrm>
                <a:off x="0" y="0"/>
                <a:ext cx="1270002" cy="811583"/>
              </a:xfrm>
              <a:prstGeom prst="roundRect">
                <a:avLst>
                  <a:gd name="adj" fmla="val 23473"/>
                </a:avLst>
              </a:prstGeom>
              <a:solidFill>
                <a:srgbClr val="FFFFFF"/>
              </a:solidFill>
              <a:ln w="12700" cap="flat">
                <a:solidFill>
                  <a:schemeClr val="accent1"/>
                </a:solidFill>
                <a:prstDash val="solid"/>
                <a:miter lim="800000"/>
              </a:ln>
              <a:effectLst/>
            </p:spPr>
            <p:txBody>
              <a:bodyPr wrap="square" lIns="45718" tIns="45718" rIns="45718" bIns="45718" numCol="1" anchor="ctr">
                <a:noAutofit/>
              </a:bodyPr>
              <a:lstStyle/>
              <a:p>
                <a:pPr algn="ctr"/>
                <a:endParaRPr sz="1400">
                  <a:latin typeface="Montserrat" panose="00000500000000000000" pitchFamily="50" charset="0"/>
                </a:endParaRPr>
              </a:p>
            </p:txBody>
          </p:sp>
          <p:sp>
            <p:nvSpPr>
              <p:cNvPr id="268" name="Pleural Effusion"/>
              <p:cNvSpPr txBox="1"/>
              <p:nvPr/>
            </p:nvSpPr>
            <p:spPr>
              <a:xfrm>
                <a:off x="62146" y="144184"/>
                <a:ext cx="1145709" cy="52321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lvl1pPr algn="ctr"/>
              </a:lstStyle>
              <a:p>
                <a:r>
                  <a:rPr sz="1400" dirty="0">
                    <a:latin typeface="Montserrat" panose="00000500000000000000" pitchFamily="50" charset="0"/>
                  </a:rPr>
                  <a:t>Pleural Effusion</a:t>
                </a:r>
              </a:p>
            </p:txBody>
          </p:sp>
        </p:grpSp>
        <p:grpSp>
          <p:nvGrpSpPr>
            <p:cNvPr id="272" name="Transudative"/>
            <p:cNvGrpSpPr/>
            <p:nvPr/>
          </p:nvGrpSpPr>
          <p:grpSpPr>
            <a:xfrm>
              <a:off x="359371" y="1219200"/>
              <a:ext cx="1564950" cy="594119"/>
              <a:chOff x="0" y="0"/>
              <a:chExt cx="1564949" cy="594118"/>
            </a:xfrm>
          </p:grpSpPr>
          <p:sp>
            <p:nvSpPr>
              <p:cNvPr id="270" name="Rounded Rectangle"/>
              <p:cNvSpPr/>
              <p:nvPr/>
            </p:nvSpPr>
            <p:spPr>
              <a:xfrm>
                <a:off x="0" y="0"/>
                <a:ext cx="1564949" cy="594118"/>
              </a:xfrm>
              <a:prstGeom prst="roundRect">
                <a:avLst>
                  <a:gd name="adj" fmla="val 32064"/>
                </a:avLst>
              </a:prstGeom>
              <a:solidFill>
                <a:srgbClr val="FFFFFF"/>
              </a:solidFill>
              <a:ln w="12700" cap="flat">
                <a:solidFill>
                  <a:schemeClr val="accent1"/>
                </a:solidFill>
                <a:prstDash val="solid"/>
                <a:miter lim="800000"/>
              </a:ln>
              <a:effectLst/>
            </p:spPr>
            <p:txBody>
              <a:bodyPr wrap="square" lIns="45718" tIns="45718" rIns="45718" bIns="45718" numCol="1" anchor="ctr">
                <a:noAutofit/>
              </a:bodyPr>
              <a:lstStyle/>
              <a:p>
                <a:endParaRPr sz="1400">
                  <a:latin typeface="Montserrat" panose="00000500000000000000" pitchFamily="50" charset="0"/>
                </a:endParaRPr>
              </a:p>
            </p:txBody>
          </p:sp>
          <p:sp>
            <p:nvSpPr>
              <p:cNvPr id="271" name="Transudative"/>
              <p:cNvSpPr txBox="1"/>
              <p:nvPr/>
            </p:nvSpPr>
            <p:spPr>
              <a:xfrm>
                <a:off x="62145" y="143172"/>
                <a:ext cx="1440658" cy="30777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p>
                <a:r>
                  <a:rPr sz="1400">
                    <a:latin typeface="Montserrat" panose="00000500000000000000" pitchFamily="50" charset="0"/>
                  </a:rPr>
                  <a:t>Transudative</a:t>
                </a:r>
              </a:p>
            </p:txBody>
          </p:sp>
        </p:grpSp>
        <p:grpSp>
          <p:nvGrpSpPr>
            <p:cNvPr id="275" name="Exudative"/>
            <p:cNvGrpSpPr/>
            <p:nvPr/>
          </p:nvGrpSpPr>
          <p:grpSpPr>
            <a:xfrm>
              <a:off x="3889972" y="1193800"/>
              <a:ext cx="1270003" cy="594119"/>
              <a:chOff x="0" y="0"/>
              <a:chExt cx="1270002" cy="594118"/>
            </a:xfrm>
          </p:grpSpPr>
          <p:sp>
            <p:nvSpPr>
              <p:cNvPr id="273" name="Rounded Rectangle"/>
              <p:cNvSpPr/>
              <p:nvPr/>
            </p:nvSpPr>
            <p:spPr>
              <a:xfrm>
                <a:off x="0" y="0"/>
                <a:ext cx="1270002" cy="594118"/>
              </a:xfrm>
              <a:prstGeom prst="roundRect">
                <a:avLst>
                  <a:gd name="adj" fmla="val 32064"/>
                </a:avLst>
              </a:prstGeom>
              <a:solidFill>
                <a:srgbClr val="FFFFFF"/>
              </a:solidFill>
              <a:ln w="12700" cap="flat">
                <a:solidFill>
                  <a:schemeClr val="accent1"/>
                </a:solidFill>
                <a:prstDash val="solid"/>
                <a:miter lim="800000"/>
              </a:ln>
              <a:effectLst/>
            </p:spPr>
            <p:txBody>
              <a:bodyPr wrap="square" lIns="45718" tIns="45718" rIns="45718" bIns="45718" numCol="1" anchor="ctr">
                <a:noAutofit/>
              </a:bodyPr>
              <a:lstStyle/>
              <a:p>
                <a:endParaRPr sz="1400">
                  <a:latin typeface="Montserrat" panose="00000500000000000000" pitchFamily="50" charset="0"/>
                </a:endParaRPr>
              </a:p>
            </p:txBody>
          </p:sp>
          <p:sp>
            <p:nvSpPr>
              <p:cNvPr id="274" name="Exudative"/>
              <p:cNvSpPr txBox="1"/>
              <p:nvPr/>
            </p:nvSpPr>
            <p:spPr>
              <a:xfrm>
                <a:off x="62145" y="143172"/>
                <a:ext cx="1145711" cy="30777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p>
                <a:r>
                  <a:rPr sz="1400">
                    <a:latin typeface="Montserrat" panose="00000500000000000000" pitchFamily="50" charset="0"/>
                  </a:rPr>
                  <a:t>Exudative</a:t>
                </a:r>
              </a:p>
            </p:txBody>
          </p:sp>
        </p:grpSp>
        <p:grpSp>
          <p:nvGrpSpPr>
            <p:cNvPr id="278" name="Falla Cardiaca…"/>
            <p:cNvGrpSpPr/>
            <p:nvPr/>
          </p:nvGrpSpPr>
          <p:grpSpPr>
            <a:xfrm>
              <a:off x="-1" y="2438400"/>
              <a:ext cx="2283694" cy="2858547"/>
              <a:chOff x="0" y="0"/>
              <a:chExt cx="2283692" cy="2858546"/>
            </a:xfrm>
          </p:grpSpPr>
          <p:sp>
            <p:nvSpPr>
              <p:cNvPr id="276" name="Rounded Rectangle"/>
              <p:cNvSpPr/>
              <p:nvPr/>
            </p:nvSpPr>
            <p:spPr>
              <a:xfrm>
                <a:off x="0" y="0"/>
                <a:ext cx="2283692" cy="2858546"/>
              </a:xfrm>
              <a:prstGeom prst="roundRect">
                <a:avLst>
                  <a:gd name="adj" fmla="val 8342"/>
                </a:avLst>
              </a:prstGeom>
              <a:solidFill>
                <a:srgbClr val="FFFFFF"/>
              </a:solidFill>
              <a:ln w="12700" cap="flat">
                <a:solidFill>
                  <a:schemeClr val="accent1"/>
                </a:solidFill>
                <a:prstDash val="solid"/>
                <a:miter lim="800000"/>
              </a:ln>
              <a:effectLst/>
            </p:spPr>
            <p:txBody>
              <a:bodyPr wrap="square" lIns="45718" tIns="45718" rIns="45718" bIns="45718" numCol="1" anchor="ctr">
                <a:noAutofit/>
              </a:bodyPr>
              <a:lstStyle/>
              <a:p>
                <a:endParaRPr sz="1400">
                  <a:latin typeface="Montserrat" panose="00000500000000000000" pitchFamily="50" charset="0"/>
                </a:endParaRPr>
              </a:p>
            </p:txBody>
          </p:sp>
          <p:sp>
            <p:nvSpPr>
              <p:cNvPr id="277" name="Falla Cardiaca…"/>
              <p:cNvSpPr txBox="1"/>
              <p:nvPr/>
            </p:nvSpPr>
            <p:spPr>
              <a:xfrm>
                <a:off x="62146" y="413611"/>
                <a:ext cx="2159399" cy="203132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p>
                <a:pPr marL="162425" indent="-162425">
                  <a:buSzPct val="100000"/>
                  <a:buChar char="-"/>
                </a:pPr>
                <a:r>
                  <a:rPr sz="1400" dirty="0" err="1">
                    <a:latin typeface="Montserrat" panose="00000500000000000000" pitchFamily="50" charset="0"/>
                  </a:rPr>
                  <a:t>Falla</a:t>
                </a:r>
                <a:r>
                  <a:rPr sz="1400" dirty="0">
                    <a:latin typeface="Montserrat" panose="00000500000000000000" pitchFamily="50" charset="0"/>
                  </a:rPr>
                  <a:t> Card</a:t>
                </a:r>
                <a:r>
                  <a:rPr lang="es-CO" sz="1400" dirty="0">
                    <a:latin typeface="Montserrat" panose="00000500000000000000" pitchFamily="50" charset="0"/>
                  </a:rPr>
                  <a:t>í</a:t>
                </a:r>
                <a:r>
                  <a:rPr sz="1400" dirty="0">
                    <a:latin typeface="Montserrat" panose="00000500000000000000" pitchFamily="50" charset="0"/>
                  </a:rPr>
                  <a:t>aca</a:t>
                </a:r>
                <a:r>
                  <a:rPr lang="es-CO" sz="1400" dirty="0">
                    <a:latin typeface="Montserrat" panose="00000500000000000000" pitchFamily="50" charset="0"/>
                  </a:rPr>
                  <a:t>.</a:t>
                </a:r>
                <a:endParaRPr sz="1400" dirty="0">
                  <a:latin typeface="Montserrat" panose="00000500000000000000" pitchFamily="50" charset="0"/>
                </a:endParaRPr>
              </a:p>
              <a:p>
                <a:pPr marL="162425" indent="-162425">
                  <a:buSzPct val="100000"/>
                  <a:buChar char="-"/>
                </a:pPr>
                <a:r>
                  <a:rPr sz="1400" dirty="0" err="1">
                    <a:latin typeface="Montserrat" panose="00000500000000000000" pitchFamily="50" charset="0"/>
                  </a:rPr>
                  <a:t>Cirrosis</a:t>
                </a:r>
                <a:r>
                  <a:rPr lang="es-CO" sz="1400" dirty="0">
                    <a:latin typeface="Montserrat" panose="00000500000000000000" pitchFamily="50" charset="0"/>
                  </a:rPr>
                  <a:t>.</a:t>
                </a:r>
                <a:endParaRPr sz="1400" dirty="0">
                  <a:latin typeface="Montserrat" panose="00000500000000000000" pitchFamily="50" charset="0"/>
                </a:endParaRPr>
              </a:p>
              <a:p>
                <a:pPr marL="162425" indent="-162425">
                  <a:buSzPct val="100000"/>
                  <a:buChar char="-"/>
                </a:pPr>
                <a:r>
                  <a:rPr sz="1400" dirty="0" err="1">
                    <a:latin typeface="Montserrat" panose="00000500000000000000" pitchFamily="50" charset="0"/>
                  </a:rPr>
                  <a:t>Síndrome</a:t>
                </a:r>
                <a:r>
                  <a:rPr sz="1400" dirty="0">
                    <a:latin typeface="Montserrat" panose="00000500000000000000" pitchFamily="50" charset="0"/>
                  </a:rPr>
                  <a:t> </a:t>
                </a:r>
                <a:r>
                  <a:rPr sz="1400" dirty="0" err="1">
                    <a:latin typeface="Montserrat" panose="00000500000000000000" pitchFamily="50" charset="0"/>
                  </a:rPr>
                  <a:t>Nefr</a:t>
                </a:r>
                <a:r>
                  <a:rPr lang="es-CO" sz="1400" dirty="0" err="1">
                    <a:latin typeface="Montserrat" panose="00000500000000000000" pitchFamily="50" charset="0"/>
                  </a:rPr>
                  <a:t>ó</a:t>
                </a:r>
                <a:r>
                  <a:rPr sz="1400" dirty="0" err="1">
                    <a:latin typeface="Montserrat" panose="00000500000000000000" pitchFamily="50" charset="0"/>
                  </a:rPr>
                  <a:t>tico</a:t>
                </a:r>
                <a:r>
                  <a:rPr lang="es-CO" sz="1400" dirty="0">
                    <a:latin typeface="Montserrat" panose="00000500000000000000" pitchFamily="50" charset="0"/>
                  </a:rPr>
                  <a:t>.</a:t>
                </a:r>
                <a:r>
                  <a:rPr sz="1400" dirty="0">
                    <a:latin typeface="Montserrat" panose="00000500000000000000" pitchFamily="50" charset="0"/>
                  </a:rPr>
                  <a:t> </a:t>
                </a:r>
              </a:p>
              <a:p>
                <a:pPr marL="162425" indent="-162425">
                  <a:buSzPct val="100000"/>
                  <a:buChar char="-"/>
                </a:pPr>
                <a:r>
                  <a:rPr sz="1400" dirty="0">
                    <a:latin typeface="Montserrat" panose="00000500000000000000" pitchFamily="50" charset="0"/>
                  </a:rPr>
                  <a:t>Vena Cava Superior</a:t>
                </a:r>
                <a:r>
                  <a:rPr lang="es-CO" sz="1400" dirty="0">
                    <a:latin typeface="Montserrat" panose="00000500000000000000" pitchFamily="50" charset="0"/>
                  </a:rPr>
                  <a:t>.</a:t>
                </a:r>
                <a:endParaRPr sz="1400" dirty="0">
                  <a:latin typeface="Montserrat" panose="00000500000000000000" pitchFamily="50" charset="0"/>
                </a:endParaRPr>
              </a:p>
              <a:p>
                <a:pPr marL="162425" indent="-162425">
                  <a:buSzPct val="100000"/>
                  <a:buChar char="-"/>
                </a:pPr>
                <a:r>
                  <a:rPr sz="1400" dirty="0" err="1">
                    <a:latin typeface="Montserrat" panose="00000500000000000000" pitchFamily="50" charset="0"/>
                  </a:rPr>
                  <a:t>Urinotorax</a:t>
                </a:r>
                <a:r>
                  <a:rPr lang="es-CO" sz="1400" dirty="0">
                    <a:latin typeface="Montserrat" panose="00000500000000000000" pitchFamily="50" charset="0"/>
                  </a:rPr>
                  <a:t>.</a:t>
                </a:r>
                <a:r>
                  <a:rPr sz="1400" dirty="0">
                    <a:latin typeface="Montserrat" panose="00000500000000000000" pitchFamily="50" charset="0"/>
                  </a:rPr>
                  <a:t> </a:t>
                </a:r>
              </a:p>
              <a:p>
                <a:pPr marL="162425" indent="-162425">
                  <a:buSzPct val="100000"/>
                  <a:buChar char="-"/>
                </a:pPr>
                <a:r>
                  <a:rPr sz="1400" dirty="0">
                    <a:latin typeface="Montserrat" panose="00000500000000000000" pitchFamily="50" charset="0"/>
                  </a:rPr>
                  <a:t>Di</a:t>
                </a:r>
                <a:r>
                  <a:rPr lang="es-CO" sz="1400" dirty="0">
                    <a:latin typeface="Montserrat" panose="00000500000000000000" pitchFamily="50" charset="0"/>
                  </a:rPr>
                  <a:t>á</a:t>
                </a:r>
                <a:r>
                  <a:rPr sz="1400" dirty="0" err="1">
                    <a:latin typeface="Montserrat" panose="00000500000000000000" pitchFamily="50" charset="0"/>
                  </a:rPr>
                  <a:t>lisis</a:t>
                </a:r>
                <a:r>
                  <a:rPr sz="1400" dirty="0">
                    <a:latin typeface="Montserrat" panose="00000500000000000000" pitchFamily="50" charset="0"/>
                  </a:rPr>
                  <a:t> Peritoneal</a:t>
                </a:r>
                <a:r>
                  <a:rPr lang="es-CO" sz="1400" dirty="0">
                    <a:latin typeface="Montserrat" panose="00000500000000000000" pitchFamily="50" charset="0"/>
                  </a:rPr>
                  <a:t>.</a:t>
                </a:r>
                <a:r>
                  <a:rPr sz="1400" dirty="0">
                    <a:latin typeface="Montserrat" panose="00000500000000000000" pitchFamily="50" charset="0"/>
                  </a:rPr>
                  <a:t> </a:t>
                </a:r>
              </a:p>
              <a:p>
                <a:pPr marL="162425" indent="-162425">
                  <a:buSzPct val="100000"/>
                  <a:buChar char="-"/>
                </a:pPr>
                <a:r>
                  <a:rPr sz="1400" dirty="0" err="1">
                    <a:latin typeface="Montserrat" panose="00000500000000000000" pitchFamily="50" charset="0"/>
                  </a:rPr>
                  <a:t>Mixedema</a:t>
                </a:r>
                <a:r>
                  <a:rPr lang="es-CO" sz="1400" dirty="0">
                    <a:latin typeface="Montserrat" panose="00000500000000000000" pitchFamily="50" charset="0"/>
                  </a:rPr>
                  <a:t>.</a:t>
                </a:r>
                <a:r>
                  <a:rPr sz="1400" dirty="0">
                    <a:latin typeface="Montserrat" panose="00000500000000000000" pitchFamily="50" charset="0"/>
                  </a:rPr>
                  <a:t> </a:t>
                </a:r>
              </a:p>
              <a:p>
                <a:pPr marL="162425" indent="-162425">
                  <a:buSzPct val="100000"/>
                  <a:buChar char="-"/>
                </a:pPr>
                <a:r>
                  <a:rPr sz="1400" dirty="0">
                    <a:latin typeface="Montserrat" panose="00000500000000000000" pitchFamily="50" charset="0"/>
                  </a:rPr>
                  <a:t>Cerebrospinal Fluid</a:t>
                </a:r>
                <a:r>
                  <a:rPr lang="es-CO" sz="1400" dirty="0">
                    <a:latin typeface="Montserrat" panose="00000500000000000000" pitchFamily="50" charset="0"/>
                  </a:rPr>
                  <a:t>.</a:t>
                </a:r>
                <a:endParaRPr sz="1400" dirty="0">
                  <a:latin typeface="Montserrat" panose="00000500000000000000" pitchFamily="50" charset="0"/>
                </a:endParaRPr>
              </a:p>
              <a:p>
                <a:pPr marL="162425" indent="-162425">
                  <a:buSzPct val="100000"/>
                  <a:buChar char="-"/>
                </a:pPr>
                <a:r>
                  <a:rPr sz="1400" dirty="0" err="1">
                    <a:latin typeface="Montserrat" panose="00000500000000000000" pitchFamily="50" charset="0"/>
                  </a:rPr>
                  <a:t>Hipoalbuminemia</a:t>
                </a:r>
                <a:r>
                  <a:rPr lang="es-CO" sz="1400" dirty="0">
                    <a:latin typeface="Montserrat" panose="00000500000000000000" pitchFamily="50" charset="0"/>
                  </a:rPr>
                  <a:t>.</a:t>
                </a:r>
                <a:endParaRPr sz="1400" dirty="0">
                  <a:latin typeface="Montserrat" panose="00000500000000000000" pitchFamily="50" charset="0"/>
                </a:endParaRPr>
              </a:p>
            </p:txBody>
          </p:sp>
        </p:grpSp>
        <p:grpSp>
          <p:nvGrpSpPr>
            <p:cNvPr id="281" name="Neoplasicas…"/>
            <p:cNvGrpSpPr/>
            <p:nvPr/>
          </p:nvGrpSpPr>
          <p:grpSpPr>
            <a:xfrm>
              <a:off x="3383127" y="2438400"/>
              <a:ext cx="2283694" cy="3303396"/>
              <a:chOff x="0" y="0"/>
              <a:chExt cx="2283692" cy="3303394"/>
            </a:xfrm>
          </p:grpSpPr>
          <p:sp>
            <p:nvSpPr>
              <p:cNvPr id="279" name="Rounded Rectangle"/>
              <p:cNvSpPr/>
              <p:nvPr/>
            </p:nvSpPr>
            <p:spPr>
              <a:xfrm>
                <a:off x="0" y="0"/>
                <a:ext cx="2283692" cy="3303394"/>
              </a:xfrm>
              <a:prstGeom prst="roundRect">
                <a:avLst>
                  <a:gd name="adj" fmla="val 8342"/>
                </a:avLst>
              </a:prstGeom>
              <a:solidFill>
                <a:srgbClr val="FFFFFF"/>
              </a:solidFill>
              <a:ln w="12700" cap="flat">
                <a:solidFill>
                  <a:schemeClr val="accent1"/>
                </a:solidFill>
                <a:prstDash val="solid"/>
                <a:miter lim="800000"/>
              </a:ln>
              <a:effectLst/>
            </p:spPr>
            <p:txBody>
              <a:bodyPr wrap="square" lIns="45718" tIns="45718" rIns="45718" bIns="45718" numCol="1" anchor="ctr">
                <a:noAutofit/>
              </a:bodyPr>
              <a:lstStyle/>
              <a:p>
                <a:endParaRPr sz="1400">
                  <a:latin typeface="Montserrat" panose="00000500000000000000" pitchFamily="50" charset="0"/>
                </a:endParaRPr>
              </a:p>
            </p:txBody>
          </p:sp>
          <p:sp>
            <p:nvSpPr>
              <p:cNvPr id="280" name="Neoplasicas…"/>
              <p:cNvSpPr txBox="1"/>
              <p:nvPr/>
            </p:nvSpPr>
            <p:spPr>
              <a:xfrm>
                <a:off x="62146" y="420593"/>
                <a:ext cx="2159399" cy="246220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p>
                <a:pPr marL="162425" indent="-162425">
                  <a:buSzPct val="100000"/>
                  <a:buChar char="-"/>
                </a:pPr>
                <a:r>
                  <a:rPr sz="1400" dirty="0" err="1">
                    <a:latin typeface="Montserrat" panose="00000500000000000000" pitchFamily="50" charset="0"/>
                  </a:rPr>
                  <a:t>Neopl</a:t>
                </a:r>
                <a:r>
                  <a:rPr lang="es-CO" sz="1400" dirty="0">
                    <a:latin typeface="Montserrat" panose="00000500000000000000" pitchFamily="50" charset="0"/>
                  </a:rPr>
                  <a:t>á</a:t>
                </a:r>
                <a:r>
                  <a:rPr sz="1400" dirty="0" err="1">
                    <a:latin typeface="Montserrat" panose="00000500000000000000" pitchFamily="50" charset="0"/>
                  </a:rPr>
                  <a:t>sicas</a:t>
                </a:r>
                <a:r>
                  <a:rPr lang="es-CO" sz="1400" dirty="0">
                    <a:latin typeface="Montserrat" panose="00000500000000000000" pitchFamily="50" charset="0"/>
                  </a:rPr>
                  <a:t>.</a:t>
                </a:r>
                <a:endParaRPr sz="1400" dirty="0">
                  <a:latin typeface="Montserrat" panose="00000500000000000000" pitchFamily="50" charset="0"/>
                </a:endParaRPr>
              </a:p>
              <a:p>
                <a:pPr marL="162425" indent="-162425">
                  <a:buSzPct val="100000"/>
                  <a:buChar char="-"/>
                </a:pPr>
                <a:r>
                  <a:rPr sz="1400" dirty="0" err="1">
                    <a:latin typeface="Montserrat" panose="00000500000000000000" pitchFamily="50" charset="0"/>
                  </a:rPr>
                  <a:t>Infecciosas</a:t>
                </a:r>
                <a:r>
                  <a:rPr lang="es-CO" sz="1400" dirty="0">
                    <a:latin typeface="Montserrat" panose="00000500000000000000" pitchFamily="50" charset="0"/>
                  </a:rPr>
                  <a:t>.</a:t>
                </a:r>
                <a:r>
                  <a:rPr sz="1400" dirty="0">
                    <a:latin typeface="Montserrat" panose="00000500000000000000" pitchFamily="50" charset="0"/>
                  </a:rPr>
                  <a:t> </a:t>
                </a:r>
              </a:p>
              <a:p>
                <a:pPr marL="162425" indent="-162425">
                  <a:buSzPct val="100000"/>
                  <a:buChar char="-"/>
                </a:pPr>
                <a:r>
                  <a:rPr sz="1400" dirty="0" err="1">
                    <a:latin typeface="Montserrat" panose="00000500000000000000" pitchFamily="50" charset="0"/>
                  </a:rPr>
                  <a:t>Embolismo</a:t>
                </a:r>
                <a:r>
                  <a:rPr sz="1400" dirty="0">
                    <a:latin typeface="Montserrat" panose="00000500000000000000" pitchFamily="50" charset="0"/>
                  </a:rPr>
                  <a:t> </a:t>
                </a:r>
                <a:r>
                  <a:rPr lang="es-CO" sz="1400" dirty="0">
                    <a:latin typeface="Montserrat" panose="00000500000000000000" pitchFamily="50" charset="0"/>
                  </a:rPr>
                  <a:t>p</a:t>
                </a:r>
                <a:r>
                  <a:rPr sz="1400" dirty="0" err="1">
                    <a:latin typeface="Montserrat" panose="00000500000000000000" pitchFamily="50" charset="0"/>
                  </a:rPr>
                  <a:t>ulmonar</a:t>
                </a:r>
                <a:r>
                  <a:rPr lang="es-CO" sz="1400" dirty="0">
                    <a:latin typeface="Montserrat" panose="00000500000000000000" pitchFamily="50" charset="0"/>
                  </a:rPr>
                  <a:t>.</a:t>
                </a:r>
                <a:r>
                  <a:rPr sz="1400" dirty="0">
                    <a:latin typeface="Montserrat" panose="00000500000000000000" pitchFamily="50" charset="0"/>
                  </a:rPr>
                  <a:t> </a:t>
                </a:r>
              </a:p>
              <a:p>
                <a:pPr marL="162425" indent="-162425">
                  <a:buSzPct val="100000"/>
                  <a:buChar char="-"/>
                </a:pPr>
                <a:r>
                  <a:rPr sz="1400" dirty="0">
                    <a:latin typeface="Montserrat" panose="00000500000000000000" pitchFamily="50" charset="0"/>
                  </a:rPr>
                  <a:t>GI (</a:t>
                </a:r>
                <a:r>
                  <a:rPr lang="es-CO" sz="1400" dirty="0">
                    <a:latin typeface="Montserrat" panose="00000500000000000000" pitchFamily="50" charset="0"/>
                  </a:rPr>
                  <a:t>p</a:t>
                </a:r>
                <a:r>
                  <a:rPr sz="1400" dirty="0" err="1">
                    <a:latin typeface="Montserrat" panose="00000500000000000000" pitchFamily="50" charset="0"/>
                  </a:rPr>
                  <a:t>ancre</a:t>
                </a:r>
                <a:r>
                  <a:rPr lang="es-CO" sz="1400" dirty="0">
                    <a:latin typeface="Montserrat" panose="00000500000000000000" pitchFamily="50" charset="0"/>
                  </a:rPr>
                  <a:t>á</a:t>
                </a:r>
                <a:r>
                  <a:rPr sz="1400" dirty="0" err="1">
                    <a:latin typeface="Montserrat" panose="00000500000000000000" pitchFamily="50" charset="0"/>
                  </a:rPr>
                  <a:t>tica</a:t>
                </a:r>
                <a:r>
                  <a:rPr sz="1400" dirty="0">
                    <a:latin typeface="Montserrat" panose="00000500000000000000" pitchFamily="50" charset="0"/>
                  </a:rPr>
                  <a:t>, TB, </a:t>
                </a:r>
                <a:r>
                  <a:rPr sz="1400" dirty="0" err="1">
                    <a:latin typeface="Montserrat" panose="00000500000000000000" pitchFamily="50" charset="0"/>
                  </a:rPr>
                  <a:t>subnefritico</a:t>
                </a:r>
                <a:r>
                  <a:rPr sz="1400" dirty="0">
                    <a:latin typeface="Montserrat" panose="00000500000000000000" pitchFamily="50" charset="0"/>
                  </a:rPr>
                  <a:t>, </a:t>
                </a:r>
                <a:r>
                  <a:rPr sz="1400" dirty="0" err="1">
                    <a:latin typeface="Montserrat" panose="00000500000000000000" pitchFamily="50" charset="0"/>
                  </a:rPr>
                  <a:t>absceso</a:t>
                </a:r>
                <a:r>
                  <a:rPr sz="1400" dirty="0">
                    <a:latin typeface="Montserrat" panose="00000500000000000000" pitchFamily="50" charset="0"/>
                  </a:rPr>
                  <a:t>, </a:t>
                </a:r>
                <a:r>
                  <a:rPr sz="1400" dirty="0" err="1">
                    <a:latin typeface="Montserrat" panose="00000500000000000000" pitchFamily="50" charset="0"/>
                  </a:rPr>
                  <a:t>esofágico</a:t>
                </a:r>
                <a:r>
                  <a:rPr sz="1400" dirty="0">
                    <a:latin typeface="Montserrat" panose="00000500000000000000" pitchFamily="50" charset="0"/>
                  </a:rPr>
                  <a:t>)</a:t>
                </a:r>
              </a:p>
              <a:p>
                <a:pPr marL="162425" indent="-162425">
                  <a:buSzPct val="100000"/>
                  <a:buChar char="-"/>
                </a:pPr>
                <a:r>
                  <a:rPr sz="1400" dirty="0" err="1">
                    <a:latin typeface="Montserrat" panose="00000500000000000000" pitchFamily="50" charset="0"/>
                  </a:rPr>
                  <a:t>PostCABG</a:t>
                </a:r>
                <a:r>
                  <a:rPr sz="1400" dirty="0">
                    <a:latin typeface="Montserrat" panose="00000500000000000000" pitchFamily="50" charset="0"/>
                  </a:rPr>
                  <a:t>/</a:t>
                </a:r>
                <a:r>
                  <a:rPr sz="1400" dirty="0" err="1">
                    <a:latin typeface="Montserrat" panose="00000500000000000000" pitchFamily="50" charset="0"/>
                  </a:rPr>
                  <a:t>Pericar</a:t>
                </a:r>
                <a:r>
                  <a:rPr lang="es-CO" sz="1400" dirty="0">
                    <a:latin typeface="Montserrat" panose="00000500000000000000" pitchFamily="50" charset="0"/>
                  </a:rPr>
                  <a:t>i</a:t>
                </a:r>
                <a:r>
                  <a:rPr sz="1400" dirty="0" err="1">
                    <a:latin typeface="Montserrat" panose="00000500000000000000" pitchFamily="50" charset="0"/>
                  </a:rPr>
                  <a:t>dico</a:t>
                </a:r>
                <a:r>
                  <a:rPr lang="es-CO" sz="1400" dirty="0">
                    <a:latin typeface="Montserrat" panose="00000500000000000000" pitchFamily="50" charset="0"/>
                  </a:rPr>
                  <a:t>.</a:t>
                </a:r>
                <a:endParaRPr sz="1400" dirty="0">
                  <a:latin typeface="Montserrat" panose="00000500000000000000" pitchFamily="50" charset="0"/>
                </a:endParaRPr>
              </a:p>
              <a:p>
                <a:pPr marL="162425" indent="-162425">
                  <a:buSzPct val="100000"/>
                  <a:buChar char="-"/>
                </a:pPr>
                <a:r>
                  <a:rPr sz="1400" dirty="0" err="1">
                    <a:latin typeface="Montserrat" panose="00000500000000000000" pitchFamily="50" charset="0"/>
                  </a:rPr>
                  <a:t>Hemotorax</a:t>
                </a:r>
                <a:r>
                  <a:rPr lang="es-CO" sz="1400" dirty="0">
                    <a:latin typeface="Montserrat" panose="00000500000000000000" pitchFamily="50" charset="0"/>
                  </a:rPr>
                  <a:t>.</a:t>
                </a:r>
                <a:endParaRPr sz="1400" dirty="0">
                  <a:latin typeface="Montserrat" panose="00000500000000000000" pitchFamily="50" charset="0"/>
                </a:endParaRPr>
              </a:p>
              <a:p>
                <a:pPr marL="162425" indent="-162425">
                  <a:buSzPct val="100000"/>
                  <a:buChar char="-"/>
                </a:pPr>
                <a:r>
                  <a:rPr sz="1400" dirty="0" err="1">
                    <a:latin typeface="Montserrat" panose="00000500000000000000" pitchFamily="50" charset="0"/>
                  </a:rPr>
                  <a:t>Quilotorax</a:t>
                </a:r>
                <a:r>
                  <a:rPr lang="es-CO" sz="1400" dirty="0">
                    <a:latin typeface="Montserrat" panose="00000500000000000000" pitchFamily="50" charset="0"/>
                  </a:rPr>
                  <a:t>.</a:t>
                </a:r>
                <a:endParaRPr sz="1400" dirty="0">
                  <a:latin typeface="Montserrat" panose="00000500000000000000" pitchFamily="50" charset="0"/>
                </a:endParaRPr>
              </a:p>
            </p:txBody>
          </p:sp>
        </p:grpSp>
        <p:sp>
          <p:nvSpPr>
            <p:cNvPr id="282" name="Line"/>
            <p:cNvSpPr/>
            <p:nvPr/>
          </p:nvSpPr>
          <p:spPr>
            <a:xfrm flipH="1">
              <a:off x="1151452" y="816150"/>
              <a:ext cx="1791015" cy="384817"/>
            </a:xfrm>
            <a:prstGeom prst="line">
              <a:avLst/>
            </a:prstGeom>
            <a:noFill/>
            <a:ln w="12700" cap="flat">
              <a:solidFill>
                <a:schemeClr val="accent1"/>
              </a:solidFill>
              <a:prstDash val="solid"/>
              <a:miter lim="800000"/>
              <a:tailEnd type="triangle" w="med" len="med"/>
            </a:ln>
            <a:effectLst/>
          </p:spPr>
          <p:txBody>
            <a:bodyPr wrap="square" lIns="45718" tIns="45718" rIns="45718" bIns="45718" numCol="1" anchor="t">
              <a:noAutofit/>
            </a:bodyPr>
            <a:lstStyle/>
            <a:p>
              <a:endParaRPr sz="1400">
                <a:latin typeface="Montserrat" panose="00000500000000000000" pitchFamily="50" charset="0"/>
              </a:endParaRPr>
            </a:p>
          </p:txBody>
        </p:sp>
        <p:sp>
          <p:nvSpPr>
            <p:cNvPr id="283" name="Line"/>
            <p:cNvSpPr/>
            <p:nvPr/>
          </p:nvSpPr>
          <p:spPr>
            <a:xfrm>
              <a:off x="2922927" y="810311"/>
              <a:ext cx="1576618" cy="392572"/>
            </a:xfrm>
            <a:prstGeom prst="line">
              <a:avLst/>
            </a:prstGeom>
            <a:noFill/>
            <a:ln w="12700" cap="flat">
              <a:solidFill>
                <a:schemeClr val="accent1"/>
              </a:solidFill>
              <a:prstDash val="solid"/>
              <a:miter lim="800000"/>
              <a:tailEnd type="triangle" w="med" len="med"/>
            </a:ln>
            <a:effectLst/>
          </p:spPr>
          <p:txBody>
            <a:bodyPr wrap="square" lIns="45718" tIns="45718" rIns="45718" bIns="45718" numCol="1" anchor="t">
              <a:noAutofit/>
            </a:bodyPr>
            <a:lstStyle/>
            <a:p>
              <a:endParaRPr sz="1400">
                <a:latin typeface="Montserrat" panose="00000500000000000000" pitchFamily="50" charset="0"/>
              </a:endParaRPr>
            </a:p>
          </p:txBody>
        </p:sp>
        <p:sp>
          <p:nvSpPr>
            <p:cNvPr id="284" name="Line"/>
            <p:cNvSpPr/>
            <p:nvPr/>
          </p:nvSpPr>
          <p:spPr>
            <a:xfrm flipH="1">
              <a:off x="1038781" y="1807755"/>
              <a:ext cx="2" cy="606819"/>
            </a:xfrm>
            <a:prstGeom prst="line">
              <a:avLst/>
            </a:prstGeom>
            <a:noFill/>
            <a:ln w="12700" cap="flat">
              <a:solidFill>
                <a:schemeClr val="accent1"/>
              </a:solidFill>
              <a:prstDash val="solid"/>
              <a:miter lim="800000"/>
              <a:tailEnd type="triangle" w="med" len="med"/>
            </a:ln>
            <a:effectLst/>
          </p:spPr>
          <p:txBody>
            <a:bodyPr wrap="square" lIns="45718" tIns="45718" rIns="45718" bIns="45718" numCol="1" anchor="t">
              <a:noAutofit/>
            </a:bodyPr>
            <a:lstStyle/>
            <a:p>
              <a:endParaRPr sz="1400">
                <a:latin typeface="Montserrat" panose="00000500000000000000" pitchFamily="50" charset="0"/>
              </a:endParaRPr>
            </a:p>
          </p:txBody>
        </p:sp>
        <p:sp>
          <p:nvSpPr>
            <p:cNvPr id="285" name="Line"/>
            <p:cNvSpPr/>
            <p:nvPr/>
          </p:nvSpPr>
          <p:spPr>
            <a:xfrm>
              <a:off x="4524973" y="1807755"/>
              <a:ext cx="2" cy="606819"/>
            </a:xfrm>
            <a:prstGeom prst="line">
              <a:avLst/>
            </a:prstGeom>
            <a:noFill/>
            <a:ln w="12700" cap="flat">
              <a:solidFill>
                <a:schemeClr val="accent1"/>
              </a:solidFill>
              <a:prstDash val="solid"/>
              <a:miter lim="800000"/>
              <a:tailEnd type="triangle" w="med" len="med"/>
            </a:ln>
            <a:effectLst/>
          </p:spPr>
          <p:txBody>
            <a:bodyPr wrap="square" lIns="45718" tIns="45718" rIns="45718" bIns="45718" numCol="1" anchor="t">
              <a:noAutofit/>
            </a:bodyPr>
            <a:lstStyle/>
            <a:p>
              <a:endParaRPr sz="1400">
                <a:latin typeface="Montserrat" panose="00000500000000000000" pitchFamily="50" charset="0"/>
              </a:endParaRPr>
            </a:p>
          </p:txBody>
        </p:sp>
      </p:grpSp>
      <p:sp>
        <p:nvSpPr>
          <p:cNvPr id="287" name="Porcel J. M., Light R. W. Disease a Month. 2013. 29-57."/>
          <p:cNvSpPr txBox="1"/>
          <p:nvPr/>
        </p:nvSpPr>
        <p:spPr>
          <a:xfrm>
            <a:off x="7167320" y="6431018"/>
            <a:ext cx="4193666" cy="27731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defTabSz="355600">
              <a:defRPr sz="1300">
                <a:latin typeface="Helvetica Neue"/>
                <a:ea typeface="Helvetica Neue"/>
                <a:cs typeface="Helvetica Neue"/>
                <a:sym typeface="Helvetica Neue"/>
              </a:defRPr>
            </a:lvl1pPr>
          </a:lstStyle>
          <a:p>
            <a:r>
              <a:t>Porcel J. M., Light R. W. Disease a Month. 2013. 29-57.</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 name="Diagnostico - Toracocentesis"/>
          <p:cNvSpPr txBox="1">
            <a:spLocks noGrp="1"/>
          </p:cNvSpPr>
          <p:nvPr>
            <p:ph type="title"/>
          </p:nvPr>
        </p:nvSpPr>
        <p:spPr>
          <a:xfrm>
            <a:off x="838200" y="365125"/>
            <a:ext cx="10515600" cy="1325563"/>
          </a:xfrm>
          <a:prstGeom prst="rect">
            <a:avLst/>
          </a:prstGeom>
        </p:spPr>
        <p:txBody>
          <a:bodyPr/>
          <a:lstStyle/>
          <a:p>
            <a:r>
              <a:rPr dirty="0"/>
              <a:t>Diagn</a:t>
            </a:r>
            <a:r>
              <a:rPr lang="es-CO" dirty="0" err="1"/>
              <a:t>ó</a:t>
            </a:r>
            <a:r>
              <a:rPr dirty="0" err="1"/>
              <a:t>stico</a:t>
            </a:r>
            <a:r>
              <a:rPr dirty="0"/>
              <a:t> - </a:t>
            </a:r>
            <a:r>
              <a:rPr dirty="0" err="1"/>
              <a:t>Toracocentesis</a:t>
            </a:r>
            <a:r>
              <a:rPr dirty="0"/>
              <a:t>  </a:t>
            </a:r>
          </a:p>
        </p:txBody>
      </p:sp>
      <p:sp>
        <p:nvSpPr>
          <p:cNvPr id="290" name="pH &lt;7.2 (D. Complicado, R. Esofágica, AR, Tb, Malignidad, Hemotorax, urinotorax)…"/>
          <p:cNvSpPr txBox="1">
            <a:spLocks noGrp="1"/>
          </p:cNvSpPr>
          <p:nvPr>
            <p:ph type="body" sz="half" idx="1"/>
          </p:nvPr>
        </p:nvSpPr>
        <p:spPr>
          <a:xfrm>
            <a:off x="4591877" y="1825625"/>
            <a:ext cx="6761924" cy="4351338"/>
          </a:xfrm>
          <a:prstGeom prst="rect">
            <a:avLst/>
          </a:prstGeom>
        </p:spPr>
        <p:txBody>
          <a:bodyPr/>
          <a:lstStyle/>
          <a:p>
            <a:r>
              <a:rPr dirty="0"/>
              <a:t>pH &lt;7.2 (D. </a:t>
            </a:r>
            <a:r>
              <a:rPr dirty="0" err="1"/>
              <a:t>Complicado</a:t>
            </a:r>
            <a:r>
              <a:rPr dirty="0"/>
              <a:t>, R. </a:t>
            </a:r>
            <a:r>
              <a:rPr dirty="0" err="1"/>
              <a:t>Esofágica</a:t>
            </a:r>
            <a:r>
              <a:rPr dirty="0"/>
              <a:t>, AR, Tb, </a:t>
            </a:r>
            <a:r>
              <a:rPr lang="es-CO" dirty="0"/>
              <a:t>m</a:t>
            </a:r>
            <a:r>
              <a:rPr dirty="0" err="1"/>
              <a:t>alignidad</a:t>
            </a:r>
            <a:r>
              <a:rPr dirty="0"/>
              <a:t>, </a:t>
            </a:r>
            <a:r>
              <a:rPr lang="es-CO" dirty="0"/>
              <a:t>h</a:t>
            </a:r>
            <a:r>
              <a:rPr dirty="0" err="1"/>
              <a:t>emotorax</a:t>
            </a:r>
            <a:r>
              <a:rPr dirty="0"/>
              <a:t>, </a:t>
            </a:r>
            <a:r>
              <a:rPr dirty="0" err="1"/>
              <a:t>urinotorax</a:t>
            </a:r>
            <a:r>
              <a:rPr dirty="0"/>
              <a:t>)</a:t>
            </a:r>
            <a:r>
              <a:rPr lang="es-CO" dirty="0"/>
              <a:t>.</a:t>
            </a:r>
            <a:endParaRPr dirty="0"/>
          </a:p>
          <a:p>
            <a:r>
              <a:rPr dirty="0" err="1"/>
              <a:t>Glucosa</a:t>
            </a:r>
            <a:r>
              <a:rPr dirty="0"/>
              <a:t> &lt;60 (D. </a:t>
            </a:r>
            <a:r>
              <a:rPr dirty="0" err="1"/>
              <a:t>Complicado</a:t>
            </a:r>
            <a:r>
              <a:rPr dirty="0"/>
              <a:t>, Tb, </a:t>
            </a:r>
            <a:r>
              <a:rPr dirty="0" err="1"/>
              <a:t>Malignidad</a:t>
            </a:r>
            <a:r>
              <a:rPr dirty="0"/>
              <a:t>, AR)</a:t>
            </a:r>
            <a:r>
              <a:rPr lang="es-CO" dirty="0"/>
              <a:t>.</a:t>
            </a:r>
            <a:endParaRPr dirty="0"/>
          </a:p>
          <a:p>
            <a:endParaRPr dirty="0"/>
          </a:p>
          <a:p>
            <a:r>
              <a:rPr dirty="0"/>
              <a:t>TG &gt;100 (</a:t>
            </a:r>
            <a:r>
              <a:rPr lang="es-CO" dirty="0"/>
              <a:t>q</a:t>
            </a:r>
            <a:r>
              <a:rPr dirty="0" err="1"/>
              <a:t>uilotorax</a:t>
            </a:r>
            <a:r>
              <a:rPr dirty="0"/>
              <a:t>) 50 - 100 </a:t>
            </a:r>
            <a:r>
              <a:rPr lang="es-CO" dirty="0"/>
              <a:t>q</a:t>
            </a:r>
            <a:r>
              <a:rPr dirty="0" err="1"/>
              <a:t>uilomicrones</a:t>
            </a:r>
            <a:r>
              <a:rPr lang="es-CO" dirty="0"/>
              <a:t>.</a:t>
            </a:r>
            <a:endParaRPr dirty="0"/>
          </a:p>
          <a:p>
            <a:r>
              <a:rPr dirty="0"/>
              <a:t>C &gt;200 (</a:t>
            </a:r>
            <a:r>
              <a:rPr lang="es-CO" dirty="0"/>
              <a:t>p</a:t>
            </a:r>
            <a:r>
              <a:rPr dirty="0" err="1"/>
              <a:t>seudoquilotorax</a:t>
            </a:r>
            <a:r>
              <a:rPr dirty="0"/>
              <a:t>) AR y Tb </a:t>
            </a:r>
            <a:r>
              <a:rPr dirty="0" err="1"/>
              <a:t>cr</a:t>
            </a:r>
            <a:r>
              <a:rPr lang="es-CO" dirty="0" err="1"/>
              <a:t>ó</a:t>
            </a:r>
            <a:r>
              <a:rPr dirty="0" err="1"/>
              <a:t>nica</a:t>
            </a:r>
            <a:r>
              <a:rPr lang="es-CO" dirty="0"/>
              <a:t>.</a:t>
            </a:r>
            <a:r>
              <a:rPr dirty="0"/>
              <a:t> </a:t>
            </a:r>
          </a:p>
        </p:txBody>
      </p:sp>
      <p:sp>
        <p:nvSpPr>
          <p:cNvPr id="291" name="Porcel J. M., Light R. W. Disease a Month. 2013. 29-57."/>
          <p:cNvSpPr txBox="1"/>
          <p:nvPr/>
        </p:nvSpPr>
        <p:spPr>
          <a:xfrm>
            <a:off x="7167320" y="6418318"/>
            <a:ext cx="4434864" cy="2923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defTabSz="355600">
              <a:defRPr sz="1300">
                <a:latin typeface="Helvetica Neue"/>
                <a:ea typeface="Helvetica Neue"/>
                <a:cs typeface="Helvetica Neue"/>
                <a:sym typeface="Helvetica Neue"/>
              </a:defRPr>
            </a:lvl1pPr>
          </a:lstStyle>
          <a:p>
            <a:r>
              <a:rPr>
                <a:latin typeface="Montserrat" panose="00000500000000000000" pitchFamily="50" charset="0"/>
              </a:rPr>
              <a:t>Porcel J. M., Light R. W. Disease a Month. 2013. 29-57.</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3" name="Screen Shot 2021-02-28 at 12.16.05 PM.png" descr="Screen Shot 2021-02-28 at 12.16.05 PM.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278495" y="307882"/>
            <a:ext cx="7759702" cy="5880102"/>
          </a:xfrm>
          <a:prstGeom prst="rect">
            <a:avLst/>
          </a:prstGeom>
          <a:ln w="12700">
            <a:miter lim="400000"/>
          </a:ln>
        </p:spPr>
      </p:pic>
      <p:sp>
        <p:nvSpPr>
          <p:cNvPr id="294" name="Porcel J. M., Light R. W. Disease a Month. 2013. 29-57."/>
          <p:cNvSpPr txBox="1"/>
          <p:nvPr/>
        </p:nvSpPr>
        <p:spPr>
          <a:xfrm>
            <a:off x="7167320" y="6418318"/>
            <a:ext cx="4434864" cy="2923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defTabSz="355600">
              <a:defRPr sz="1300">
                <a:latin typeface="Helvetica Neue"/>
                <a:ea typeface="Helvetica Neue"/>
                <a:cs typeface="Helvetica Neue"/>
                <a:sym typeface="Helvetica Neue"/>
              </a:defRPr>
            </a:lvl1pPr>
          </a:lstStyle>
          <a:p>
            <a:r>
              <a:rPr dirty="0" err="1">
                <a:latin typeface="Montserrat" panose="00000500000000000000" pitchFamily="50" charset="0"/>
              </a:rPr>
              <a:t>Porcel</a:t>
            </a:r>
            <a:r>
              <a:rPr dirty="0">
                <a:latin typeface="Montserrat" panose="00000500000000000000" pitchFamily="50" charset="0"/>
              </a:rPr>
              <a:t> J. M., Light R. W. Disease a Month. 2013. 29-57.</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Falla Cardiaca"/>
          <p:cNvSpPr txBox="1">
            <a:spLocks noGrp="1"/>
          </p:cNvSpPr>
          <p:nvPr>
            <p:ph type="title"/>
          </p:nvPr>
        </p:nvSpPr>
        <p:spPr>
          <a:xfrm>
            <a:off x="838200" y="365125"/>
            <a:ext cx="10515600" cy="1325563"/>
          </a:xfrm>
          <a:prstGeom prst="rect">
            <a:avLst/>
          </a:prstGeom>
        </p:spPr>
        <p:txBody>
          <a:bodyPr/>
          <a:lstStyle/>
          <a:p>
            <a:r>
              <a:rPr dirty="0" err="1"/>
              <a:t>Falla</a:t>
            </a:r>
            <a:r>
              <a:rPr dirty="0"/>
              <a:t> Card</a:t>
            </a:r>
            <a:r>
              <a:rPr lang="es-CO" dirty="0"/>
              <a:t>í</a:t>
            </a:r>
            <a:r>
              <a:rPr dirty="0"/>
              <a:t>aca </a:t>
            </a:r>
          </a:p>
        </p:txBody>
      </p:sp>
      <p:sp>
        <p:nvSpPr>
          <p:cNvPr id="297" name="Clinica, Cardiomegalia, DP Bilateral (80%)…"/>
          <p:cNvSpPr txBox="1">
            <a:spLocks noGrp="1"/>
          </p:cNvSpPr>
          <p:nvPr>
            <p:ph type="body" sz="half" idx="1"/>
          </p:nvPr>
        </p:nvSpPr>
        <p:spPr>
          <a:xfrm>
            <a:off x="4591877" y="1825625"/>
            <a:ext cx="6761924" cy="4351338"/>
          </a:xfrm>
          <a:prstGeom prst="rect">
            <a:avLst/>
          </a:prstGeom>
        </p:spPr>
        <p:txBody>
          <a:bodyPr/>
          <a:lstStyle/>
          <a:p>
            <a:r>
              <a:rPr dirty="0"/>
              <a:t>Cl</a:t>
            </a:r>
            <a:r>
              <a:rPr lang="es-CO" dirty="0"/>
              <a:t>í</a:t>
            </a:r>
            <a:r>
              <a:rPr dirty="0" err="1"/>
              <a:t>nica</a:t>
            </a:r>
            <a:r>
              <a:rPr dirty="0"/>
              <a:t>, </a:t>
            </a:r>
            <a:r>
              <a:rPr lang="es-CO" dirty="0"/>
              <a:t>c</a:t>
            </a:r>
            <a:r>
              <a:rPr dirty="0" err="1"/>
              <a:t>ardiomegalia</a:t>
            </a:r>
            <a:r>
              <a:rPr dirty="0"/>
              <a:t>, DP </a:t>
            </a:r>
            <a:r>
              <a:rPr lang="es-CO" dirty="0"/>
              <a:t>b</a:t>
            </a:r>
            <a:r>
              <a:rPr dirty="0" err="1"/>
              <a:t>ilateral</a:t>
            </a:r>
            <a:r>
              <a:rPr dirty="0"/>
              <a:t> (80%)</a:t>
            </a:r>
            <a:r>
              <a:rPr lang="es-CO" dirty="0"/>
              <a:t>.</a:t>
            </a:r>
            <a:endParaRPr dirty="0"/>
          </a:p>
          <a:p>
            <a:r>
              <a:rPr dirty="0"/>
              <a:t>16% Derecho 7 % </a:t>
            </a:r>
            <a:r>
              <a:rPr dirty="0" err="1"/>
              <a:t>Izquierdo</a:t>
            </a:r>
            <a:r>
              <a:rPr lang="es-CO" dirty="0"/>
              <a:t>.</a:t>
            </a:r>
            <a:r>
              <a:rPr dirty="0"/>
              <a:t> </a:t>
            </a:r>
          </a:p>
          <a:p>
            <a:endParaRPr dirty="0"/>
          </a:p>
          <a:p>
            <a:r>
              <a:rPr dirty="0"/>
              <a:t>NT-</a:t>
            </a:r>
            <a:r>
              <a:rPr dirty="0" err="1"/>
              <a:t>ProBNP</a:t>
            </a:r>
            <a:r>
              <a:rPr dirty="0"/>
              <a:t> &gt;1500 </a:t>
            </a:r>
            <a:r>
              <a:rPr dirty="0" err="1"/>
              <a:t>pg</a:t>
            </a:r>
            <a:r>
              <a:rPr dirty="0"/>
              <a:t>/dL</a:t>
            </a:r>
            <a:r>
              <a:rPr lang="es-CO" dirty="0"/>
              <a:t>.</a:t>
            </a:r>
            <a:endParaRPr dirty="0"/>
          </a:p>
          <a:p>
            <a:r>
              <a:rPr dirty="0"/>
              <a:t>L</a:t>
            </a:r>
            <a:r>
              <a:rPr lang="es-CO" dirty="0"/>
              <a:t>í</a:t>
            </a:r>
            <a:r>
              <a:rPr dirty="0" err="1"/>
              <a:t>quido</a:t>
            </a:r>
            <a:r>
              <a:rPr dirty="0"/>
              <a:t> </a:t>
            </a:r>
            <a:r>
              <a:rPr lang="es-CO" dirty="0"/>
              <a:t>–</a:t>
            </a:r>
            <a:r>
              <a:rPr dirty="0"/>
              <a:t> Suero</a:t>
            </a:r>
            <a:r>
              <a:rPr lang="es-CO" dirty="0"/>
              <a:t>.</a:t>
            </a:r>
            <a:endParaRPr dirty="0"/>
          </a:p>
          <a:p>
            <a:endParaRPr dirty="0"/>
          </a:p>
          <a:p>
            <a:r>
              <a:rPr dirty="0" err="1"/>
              <a:t>Tto</a:t>
            </a:r>
            <a:r>
              <a:rPr dirty="0"/>
              <a:t> </a:t>
            </a:r>
            <a:r>
              <a:rPr lang="es-CO" dirty="0"/>
              <a:t>f</a:t>
            </a:r>
            <a:r>
              <a:rPr dirty="0" err="1"/>
              <a:t>alla</a:t>
            </a:r>
            <a:r>
              <a:rPr dirty="0"/>
              <a:t> </a:t>
            </a:r>
            <a:r>
              <a:rPr lang="es-CO" dirty="0"/>
              <a:t>c</a:t>
            </a:r>
            <a:r>
              <a:rPr dirty="0" err="1"/>
              <a:t>ard</a:t>
            </a:r>
            <a:r>
              <a:rPr lang="es-CO" dirty="0"/>
              <a:t>í</a:t>
            </a:r>
            <a:r>
              <a:rPr dirty="0"/>
              <a:t>aca</a:t>
            </a:r>
            <a:r>
              <a:rPr lang="es-CO" dirty="0"/>
              <a:t>.</a:t>
            </a:r>
            <a:endParaRPr dirty="0"/>
          </a:p>
          <a:p>
            <a:r>
              <a:rPr dirty="0"/>
              <a:t>90% </a:t>
            </a:r>
            <a:r>
              <a:rPr dirty="0" err="1"/>
              <a:t>resuelve</a:t>
            </a:r>
            <a:r>
              <a:rPr dirty="0"/>
              <a:t> 2 </a:t>
            </a:r>
            <a:r>
              <a:rPr dirty="0" err="1"/>
              <a:t>semanas</a:t>
            </a:r>
            <a:r>
              <a:rPr dirty="0"/>
              <a:t> </a:t>
            </a:r>
            <a:r>
              <a:rPr dirty="0" err="1"/>
              <a:t>diur</a:t>
            </a:r>
            <a:r>
              <a:rPr lang="es-CO" dirty="0"/>
              <a:t>é</a:t>
            </a:r>
            <a:r>
              <a:rPr dirty="0" err="1"/>
              <a:t>tico</a:t>
            </a:r>
            <a:r>
              <a:rPr lang="es-CO" dirty="0"/>
              <a:t>.</a:t>
            </a:r>
            <a:endParaRPr dirty="0"/>
          </a:p>
        </p:txBody>
      </p:sp>
      <p:sp>
        <p:nvSpPr>
          <p:cNvPr id="298" name="Porcel J. M., Light R. W. Disease a Month. 2013. 29-57."/>
          <p:cNvSpPr txBox="1"/>
          <p:nvPr/>
        </p:nvSpPr>
        <p:spPr>
          <a:xfrm>
            <a:off x="7167320" y="6418318"/>
            <a:ext cx="4434864" cy="2923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defTabSz="355600">
              <a:defRPr sz="1300">
                <a:latin typeface="Helvetica Neue"/>
                <a:ea typeface="Helvetica Neue"/>
                <a:cs typeface="Helvetica Neue"/>
                <a:sym typeface="Helvetica Neue"/>
              </a:defRPr>
            </a:lvl1pPr>
          </a:lstStyle>
          <a:p>
            <a:r>
              <a:rPr dirty="0" err="1">
                <a:latin typeface="Montserrat" panose="00000500000000000000" pitchFamily="50" charset="0"/>
              </a:rPr>
              <a:t>Porcel</a:t>
            </a:r>
            <a:r>
              <a:rPr dirty="0">
                <a:latin typeface="Montserrat" panose="00000500000000000000" pitchFamily="50" charset="0"/>
              </a:rPr>
              <a:t> J. M., Light R. W. Disease a Month. 2013. 29-57.</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3" name="Group"/>
          <p:cNvGrpSpPr/>
          <p:nvPr/>
        </p:nvGrpSpPr>
        <p:grpSpPr>
          <a:xfrm>
            <a:off x="3204855" y="1546113"/>
            <a:ext cx="8809736" cy="2947031"/>
            <a:chOff x="0" y="0"/>
            <a:chExt cx="8809735" cy="2947030"/>
          </a:xfrm>
        </p:grpSpPr>
        <p:pic>
          <p:nvPicPr>
            <p:cNvPr id="300" name="Imagen 7" descr="Imagen 7"/>
            <p:cNvPicPr>
              <a:picLocks noChangeAspect="1"/>
            </p:cNvPicPr>
            <p:nvPr/>
          </p:nvPicPr>
          <p:blipFill>
            <a:blip r:embed="rId2"/>
            <a:stretch>
              <a:fillRect/>
            </a:stretch>
          </p:blipFill>
          <p:spPr>
            <a:xfrm>
              <a:off x="0" y="0"/>
              <a:ext cx="8809737" cy="2947031"/>
            </a:xfrm>
            <a:prstGeom prst="rect">
              <a:avLst/>
            </a:prstGeom>
            <a:ln w="12700" cap="flat">
              <a:noFill/>
              <a:miter lim="400000"/>
            </a:ln>
            <a:effectLst/>
          </p:spPr>
        </p:pic>
        <p:sp>
          <p:nvSpPr>
            <p:cNvPr id="301" name="Rectangle"/>
            <p:cNvSpPr/>
            <p:nvPr/>
          </p:nvSpPr>
          <p:spPr>
            <a:xfrm>
              <a:off x="5226818" y="1700359"/>
              <a:ext cx="656468" cy="284762"/>
            </a:xfrm>
            <a:prstGeom prst="rect">
              <a:avLst/>
            </a:prstGeom>
            <a:noFill/>
            <a:ln w="38100" cap="flat">
              <a:solidFill>
                <a:schemeClr val="accent1"/>
              </a:solidFill>
              <a:prstDash val="solid"/>
              <a:miter lim="800000"/>
            </a:ln>
            <a:effectLst/>
          </p:spPr>
          <p:txBody>
            <a:bodyPr wrap="square" lIns="45718" tIns="45718" rIns="45718" bIns="45718" numCol="1" anchor="ctr">
              <a:noAutofit/>
            </a:bodyPr>
            <a:lstStyle/>
            <a:p>
              <a:endParaRPr/>
            </a:p>
          </p:txBody>
        </p:sp>
        <p:sp>
          <p:nvSpPr>
            <p:cNvPr id="302" name="Rectangle"/>
            <p:cNvSpPr/>
            <p:nvPr/>
          </p:nvSpPr>
          <p:spPr>
            <a:xfrm>
              <a:off x="2234351" y="1397340"/>
              <a:ext cx="656469" cy="239562"/>
            </a:xfrm>
            <a:prstGeom prst="rect">
              <a:avLst/>
            </a:prstGeom>
            <a:noFill/>
            <a:ln w="38100" cap="flat">
              <a:solidFill>
                <a:schemeClr val="accent1"/>
              </a:solidFill>
              <a:prstDash val="solid"/>
              <a:miter lim="800000"/>
            </a:ln>
            <a:effectLst/>
          </p:spPr>
          <p:txBody>
            <a:bodyPr wrap="square" lIns="45718" tIns="45718" rIns="45718" bIns="45718" numCol="1" anchor="ctr">
              <a:noAutofit/>
            </a:bodyPr>
            <a:lstStyle/>
            <a:p>
              <a:endParaRPr/>
            </a:p>
          </p:txBody>
        </p:sp>
      </p:grpSp>
      <p:sp>
        <p:nvSpPr>
          <p:cNvPr id="304" name="Falla Cardiaca"/>
          <p:cNvSpPr txBox="1">
            <a:spLocks noGrp="1"/>
          </p:cNvSpPr>
          <p:nvPr>
            <p:ph type="title" idx="4294967295"/>
          </p:nvPr>
        </p:nvSpPr>
        <p:spPr>
          <a:xfrm>
            <a:off x="838200" y="365125"/>
            <a:ext cx="10515600" cy="1325563"/>
          </a:xfrm>
          <a:prstGeom prst="rect">
            <a:avLst/>
          </a:prstGeom>
        </p:spPr>
        <p:txBody>
          <a:bodyPr/>
          <a:lstStyle/>
          <a:p>
            <a:r>
              <a:rPr dirty="0" err="1"/>
              <a:t>Falla</a:t>
            </a:r>
            <a:r>
              <a:rPr dirty="0"/>
              <a:t> Card</a:t>
            </a:r>
            <a:r>
              <a:rPr lang="es-CO" dirty="0"/>
              <a:t>í</a:t>
            </a:r>
            <a:r>
              <a:rPr dirty="0"/>
              <a:t>aca </a:t>
            </a:r>
          </a:p>
        </p:txBody>
      </p:sp>
      <p:sp>
        <p:nvSpPr>
          <p:cNvPr id="305" name="CuadroTexto 6"/>
          <p:cNvSpPr txBox="1"/>
          <p:nvPr/>
        </p:nvSpPr>
        <p:spPr>
          <a:xfrm>
            <a:off x="7925250" y="6338988"/>
            <a:ext cx="6007610" cy="3077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400">
                <a:latin typeface="Arial"/>
                <a:ea typeface="Arial"/>
                <a:cs typeface="Arial"/>
                <a:sym typeface="Arial"/>
              </a:defRPr>
            </a:lvl1pPr>
          </a:lstStyle>
          <a:p>
            <a:r>
              <a:rPr dirty="0">
                <a:latin typeface="Montserrat" panose="00000500000000000000" pitchFamily="50" charset="0"/>
              </a:rPr>
              <a:t>Arch </a:t>
            </a:r>
            <a:r>
              <a:rPr dirty="0" err="1">
                <a:latin typeface="Montserrat" panose="00000500000000000000" pitchFamily="50" charset="0"/>
              </a:rPr>
              <a:t>Bronconeumol</a:t>
            </a:r>
            <a:r>
              <a:rPr dirty="0">
                <a:latin typeface="Montserrat" panose="00000500000000000000" pitchFamily="50" charset="0"/>
              </a:rPr>
              <a:t>. 2017 Nov;53(11):629-636</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Paciente de 65 años, con antecedente de falla cardiaca FEVI 30% causa isquemica, enfermedad coronaria multivaso revascularizada. Ingresa con falla descompensada Stevenson B. Presenta derrame pleural izquierdo de 25 cm en rayo lateral. No mejora el derram"/>
          <p:cNvSpPr txBox="1">
            <a:spLocks noGrp="1"/>
          </p:cNvSpPr>
          <p:nvPr>
            <p:ph type="title"/>
          </p:nvPr>
        </p:nvSpPr>
        <p:spPr>
          <a:xfrm>
            <a:off x="838200" y="365125"/>
            <a:ext cx="10515600" cy="2159421"/>
          </a:xfrm>
          <a:prstGeom prst="rect">
            <a:avLst/>
          </a:prstGeom>
        </p:spPr>
        <p:txBody>
          <a:bodyPr/>
          <a:lstStyle>
            <a:lvl1pPr defTabSz="530351">
              <a:defRPr sz="2500"/>
            </a:lvl1pPr>
          </a:lstStyle>
          <a:p>
            <a:r>
              <a:rPr dirty="0" err="1"/>
              <a:t>Paciente</a:t>
            </a:r>
            <a:r>
              <a:rPr dirty="0"/>
              <a:t> de 65 </a:t>
            </a:r>
            <a:r>
              <a:rPr dirty="0" err="1"/>
              <a:t>años</a:t>
            </a:r>
            <a:r>
              <a:rPr dirty="0"/>
              <a:t>, con </a:t>
            </a:r>
            <a:r>
              <a:rPr dirty="0" err="1"/>
              <a:t>antecedente</a:t>
            </a:r>
            <a:r>
              <a:rPr dirty="0"/>
              <a:t> de </a:t>
            </a:r>
            <a:r>
              <a:rPr dirty="0" err="1"/>
              <a:t>falla</a:t>
            </a:r>
            <a:r>
              <a:rPr dirty="0"/>
              <a:t> card</a:t>
            </a:r>
            <a:r>
              <a:rPr lang="es-CO" dirty="0"/>
              <a:t>í</a:t>
            </a:r>
            <a:r>
              <a:rPr dirty="0"/>
              <a:t>aca FEVI 30% causa </a:t>
            </a:r>
            <a:r>
              <a:rPr dirty="0" err="1"/>
              <a:t>isqu</a:t>
            </a:r>
            <a:r>
              <a:rPr lang="es-CO" dirty="0"/>
              <a:t>é</a:t>
            </a:r>
            <a:r>
              <a:rPr dirty="0"/>
              <a:t>mica, </a:t>
            </a:r>
            <a:r>
              <a:rPr dirty="0" err="1"/>
              <a:t>enfermedad</a:t>
            </a:r>
            <a:r>
              <a:rPr dirty="0"/>
              <a:t> coronaria </a:t>
            </a:r>
            <a:r>
              <a:rPr dirty="0" err="1"/>
              <a:t>multivaso</a:t>
            </a:r>
            <a:r>
              <a:rPr dirty="0"/>
              <a:t> </a:t>
            </a:r>
            <a:r>
              <a:rPr dirty="0" err="1"/>
              <a:t>revascularizada</a:t>
            </a:r>
            <a:r>
              <a:rPr dirty="0"/>
              <a:t>. </a:t>
            </a:r>
            <a:r>
              <a:rPr dirty="0" err="1"/>
              <a:t>Ingresa</a:t>
            </a:r>
            <a:r>
              <a:rPr dirty="0"/>
              <a:t> con </a:t>
            </a:r>
            <a:r>
              <a:rPr dirty="0" err="1"/>
              <a:t>falla</a:t>
            </a:r>
            <a:r>
              <a:rPr dirty="0"/>
              <a:t> </a:t>
            </a:r>
            <a:r>
              <a:rPr dirty="0" err="1"/>
              <a:t>descompensada</a:t>
            </a:r>
            <a:r>
              <a:rPr dirty="0"/>
              <a:t> Stevenson B. </a:t>
            </a:r>
            <a:r>
              <a:rPr dirty="0" err="1"/>
              <a:t>Presenta</a:t>
            </a:r>
            <a:r>
              <a:rPr dirty="0"/>
              <a:t> </a:t>
            </a:r>
            <a:r>
              <a:rPr dirty="0" err="1"/>
              <a:t>derrame</a:t>
            </a:r>
            <a:r>
              <a:rPr dirty="0"/>
              <a:t> pleural </a:t>
            </a:r>
            <a:r>
              <a:rPr dirty="0" err="1"/>
              <a:t>izquierdo</a:t>
            </a:r>
            <a:r>
              <a:rPr dirty="0"/>
              <a:t> de 25 cm </a:t>
            </a:r>
            <a:r>
              <a:rPr dirty="0" err="1"/>
              <a:t>en</a:t>
            </a:r>
            <a:r>
              <a:rPr dirty="0"/>
              <a:t> </a:t>
            </a:r>
            <a:r>
              <a:rPr dirty="0" err="1"/>
              <a:t>rayo</a:t>
            </a:r>
            <a:r>
              <a:rPr dirty="0"/>
              <a:t> lateral. No </a:t>
            </a:r>
            <a:r>
              <a:rPr dirty="0" err="1"/>
              <a:t>mejora</a:t>
            </a:r>
            <a:r>
              <a:rPr dirty="0"/>
              <a:t> el </a:t>
            </a:r>
            <a:r>
              <a:rPr dirty="0" err="1"/>
              <a:t>derrame</a:t>
            </a:r>
            <a:r>
              <a:rPr dirty="0"/>
              <a:t> pleural con </a:t>
            </a:r>
            <a:r>
              <a:rPr dirty="0" err="1"/>
              <a:t>tratamiento</a:t>
            </a:r>
            <a:r>
              <a:rPr dirty="0"/>
              <a:t> </a:t>
            </a:r>
            <a:r>
              <a:rPr dirty="0" err="1"/>
              <a:t>diurético</a:t>
            </a:r>
            <a:r>
              <a:rPr dirty="0"/>
              <a:t>. </a:t>
            </a:r>
            <a:r>
              <a:rPr lang="es-CO" dirty="0"/>
              <a:t>¿</a:t>
            </a:r>
            <a:r>
              <a:rPr dirty="0"/>
              <a:t>Cu</a:t>
            </a:r>
            <a:r>
              <a:rPr lang="es-CO" dirty="0"/>
              <a:t>á</a:t>
            </a:r>
            <a:r>
              <a:rPr dirty="0"/>
              <a:t>l es el Dx mas probable?</a:t>
            </a:r>
          </a:p>
        </p:txBody>
      </p:sp>
      <p:sp>
        <p:nvSpPr>
          <p:cNvPr id="103" name="A) Derrame Paraneumonico…"/>
          <p:cNvSpPr txBox="1">
            <a:spLocks noGrp="1"/>
          </p:cNvSpPr>
          <p:nvPr>
            <p:ph type="body" sz="half" idx="1"/>
          </p:nvPr>
        </p:nvSpPr>
        <p:spPr>
          <a:xfrm>
            <a:off x="4591877" y="2632760"/>
            <a:ext cx="6761924" cy="4351340"/>
          </a:xfrm>
          <a:prstGeom prst="rect">
            <a:avLst/>
          </a:prstGeom>
        </p:spPr>
        <p:txBody>
          <a:bodyPr/>
          <a:lstStyle/>
          <a:p>
            <a:pPr>
              <a:defRPr b="1"/>
            </a:pPr>
            <a:r>
              <a:rPr dirty="0"/>
              <a:t>A) </a:t>
            </a:r>
            <a:r>
              <a:rPr dirty="0" err="1"/>
              <a:t>Derrame</a:t>
            </a:r>
            <a:r>
              <a:rPr dirty="0"/>
              <a:t> </a:t>
            </a:r>
            <a:r>
              <a:rPr lang="es-CO" dirty="0"/>
              <a:t>p</a:t>
            </a:r>
            <a:r>
              <a:rPr dirty="0" err="1"/>
              <a:t>araneum</a:t>
            </a:r>
            <a:r>
              <a:rPr lang="es-CO" dirty="0" err="1"/>
              <a:t>ó</a:t>
            </a:r>
            <a:r>
              <a:rPr dirty="0" err="1"/>
              <a:t>nico</a:t>
            </a:r>
            <a:r>
              <a:rPr lang="es-CO" dirty="0"/>
              <a:t>.</a:t>
            </a:r>
            <a:endParaRPr dirty="0"/>
          </a:p>
          <a:p>
            <a:pPr>
              <a:defRPr b="1"/>
            </a:pPr>
            <a:r>
              <a:rPr dirty="0"/>
              <a:t>B) </a:t>
            </a:r>
            <a:r>
              <a:rPr dirty="0" err="1"/>
              <a:t>Asociado</a:t>
            </a:r>
            <a:r>
              <a:rPr dirty="0"/>
              <a:t> a </a:t>
            </a:r>
            <a:r>
              <a:rPr lang="es-CO" dirty="0"/>
              <a:t>m</a:t>
            </a:r>
            <a:r>
              <a:rPr dirty="0" err="1"/>
              <a:t>alignidad</a:t>
            </a:r>
            <a:r>
              <a:rPr lang="es-CO" dirty="0"/>
              <a:t>.</a:t>
            </a:r>
            <a:endParaRPr dirty="0"/>
          </a:p>
          <a:p>
            <a:pPr>
              <a:defRPr b="1"/>
            </a:pPr>
            <a:r>
              <a:rPr dirty="0"/>
              <a:t>C) </a:t>
            </a:r>
            <a:r>
              <a:rPr dirty="0" err="1"/>
              <a:t>Asociado</a:t>
            </a:r>
            <a:r>
              <a:rPr dirty="0"/>
              <a:t> a </a:t>
            </a:r>
            <a:r>
              <a:rPr dirty="0" err="1"/>
              <a:t>falla</a:t>
            </a:r>
            <a:r>
              <a:rPr dirty="0"/>
              <a:t> card</a:t>
            </a:r>
            <a:r>
              <a:rPr lang="es-CO" dirty="0"/>
              <a:t>í</a:t>
            </a:r>
            <a:r>
              <a:rPr dirty="0"/>
              <a:t>aca</a:t>
            </a:r>
            <a:r>
              <a:rPr lang="es-CO" dirty="0"/>
              <a:t>.</a:t>
            </a:r>
            <a:r>
              <a:rPr dirty="0"/>
              <a:t> </a:t>
            </a:r>
          </a:p>
          <a:p>
            <a:pPr>
              <a:defRPr b="1"/>
            </a:pPr>
            <a:r>
              <a:rPr dirty="0"/>
              <a:t>E) </a:t>
            </a:r>
            <a:r>
              <a:rPr dirty="0" err="1"/>
              <a:t>Asociado</a:t>
            </a:r>
            <a:r>
              <a:rPr dirty="0"/>
              <a:t> a </a:t>
            </a:r>
            <a:r>
              <a:rPr dirty="0" err="1"/>
              <a:t>infección</a:t>
            </a:r>
            <a:r>
              <a:rPr dirty="0"/>
              <a:t> </a:t>
            </a:r>
            <a:r>
              <a:rPr lang="es-CO" dirty="0"/>
              <a:t>v</a:t>
            </a:r>
            <a:r>
              <a:rPr dirty="0" err="1"/>
              <a:t>iral</a:t>
            </a:r>
            <a:r>
              <a:rPr lang="es-CO" dirty="0"/>
              <a:t>.</a:t>
            </a:r>
            <a:endParaRPr dirty="0"/>
          </a:p>
        </p:txBody>
      </p:sp>
      <p:grpSp>
        <p:nvGrpSpPr>
          <p:cNvPr id="106" name="Group"/>
          <p:cNvGrpSpPr/>
          <p:nvPr/>
        </p:nvGrpSpPr>
        <p:grpSpPr>
          <a:xfrm>
            <a:off x="7799181" y="4671917"/>
            <a:ext cx="2392708" cy="1728011"/>
            <a:chOff x="0" y="0"/>
            <a:chExt cx="2392707" cy="1728010"/>
          </a:xfrm>
        </p:grpSpPr>
        <p:sp>
          <p:nvSpPr>
            <p:cNvPr id="104" name="Proteinas Totales suero 6.5…"/>
            <p:cNvSpPr txBox="1"/>
            <p:nvPr/>
          </p:nvSpPr>
          <p:spPr>
            <a:xfrm>
              <a:off x="-1" y="21163"/>
              <a:ext cx="2392709" cy="168568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normAutofit/>
            </a:bodyPr>
            <a:lstStyle/>
            <a:p>
              <a:pPr marL="224026" indent="-224026" defTabSz="896111">
                <a:lnSpc>
                  <a:spcPct val="90000"/>
                </a:lnSpc>
                <a:spcBef>
                  <a:spcPts val="900"/>
                </a:spcBef>
                <a:buSzPct val="100000"/>
                <a:buFont typeface="Arial"/>
                <a:buChar char="•"/>
                <a:defRPr sz="1100">
                  <a:solidFill>
                    <a:srgbClr val="152B48"/>
                  </a:solidFill>
                  <a:latin typeface="Montserrat"/>
                  <a:ea typeface="Montserrat"/>
                  <a:cs typeface="Montserrat"/>
                  <a:sym typeface="Montserrat"/>
                </a:defRPr>
              </a:pPr>
              <a:r>
                <a:rPr dirty="0" err="1"/>
                <a:t>Prote</a:t>
              </a:r>
              <a:r>
                <a:rPr lang="es-CO" dirty="0"/>
                <a:t>í</a:t>
              </a:r>
              <a:r>
                <a:rPr dirty="0" err="1"/>
                <a:t>nas</a:t>
              </a:r>
              <a:r>
                <a:rPr dirty="0"/>
                <a:t> </a:t>
              </a:r>
              <a:r>
                <a:rPr lang="es-CO" dirty="0"/>
                <a:t>t</a:t>
              </a:r>
              <a:r>
                <a:rPr dirty="0" err="1"/>
                <a:t>otales</a:t>
              </a:r>
              <a:r>
                <a:rPr dirty="0"/>
                <a:t> </a:t>
              </a:r>
              <a:r>
                <a:rPr dirty="0" err="1"/>
                <a:t>suero</a:t>
              </a:r>
              <a:r>
                <a:rPr dirty="0"/>
                <a:t> 6.5</a:t>
              </a:r>
            </a:p>
            <a:p>
              <a:pPr marL="224026" indent="-224026" defTabSz="896111">
                <a:lnSpc>
                  <a:spcPct val="90000"/>
                </a:lnSpc>
                <a:spcBef>
                  <a:spcPts val="900"/>
                </a:spcBef>
                <a:buSzPct val="100000"/>
                <a:buFont typeface="Arial"/>
                <a:buChar char="•"/>
                <a:defRPr sz="1100">
                  <a:solidFill>
                    <a:srgbClr val="152B48"/>
                  </a:solidFill>
                  <a:latin typeface="Montserrat"/>
                  <a:ea typeface="Montserrat"/>
                  <a:cs typeface="Montserrat"/>
                  <a:sym typeface="Montserrat"/>
                </a:defRPr>
              </a:pPr>
              <a:r>
                <a:rPr dirty="0" err="1"/>
                <a:t>Prote</a:t>
              </a:r>
              <a:r>
                <a:rPr lang="es-CO" dirty="0"/>
                <a:t>í</a:t>
              </a:r>
              <a:r>
                <a:rPr dirty="0" err="1"/>
                <a:t>nas</a:t>
              </a:r>
              <a:r>
                <a:rPr dirty="0"/>
                <a:t> </a:t>
              </a:r>
              <a:r>
                <a:rPr lang="es-CO" dirty="0"/>
                <a:t>t</a:t>
              </a:r>
              <a:r>
                <a:rPr dirty="0" err="1"/>
                <a:t>otales</a:t>
              </a:r>
              <a:r>
                <a:rPr dirty="0"/>
                <a:t> l</a:t>
              </a:r>
              <a:r>
                <a:rPr lang="es-CO" dirty="0"/>
                <a:t>í</a:t>
              </a:r>
              <a:r>
                <a:rPr dirty="0" err="1"/>
                <a:t>quido</a:t>
              </a:r>
              <a:r>
                <a:rPr dirty="0"/>
                <a:t> 3.2</a:t>
              </a:r>
            </a:p>
            <a:p>
              <a:pPr marL="224026" indent="-224026" defTabSz="896111">
                <a:lnSpc>
                  <a:spcPct val="90000"/>
                </a:lnSpc>
                <a:spcBef>
                  <a:spcPts val="900"/>
                </a:spcBef>
                <a:buSzPct val="100000"/>
                <a:buFont typeface="Arial"/>
                <a:buChar char="•"/>
                <a:defRPr sz="1100">
                  <a:solidFill>
                    <a:srgbClr val="152B48"/>
                  </a:solidFill>
                  <a:latin typeface="Montserrat"/>
                  <a:ea typeface="Montserrat"/>
                  <a:cs typeface="Montserrat"/>
                  <a:sym typeface="Montserrat"/>
                </a:defRPr>
              </a:pPr>
              <a:r>
                <a:rPr dirty="0"/>
                <a:t>LDH </a:t>
              </a:r>
              <a:r>
                <a:rPr dirty="0" err="1"/>
                <a:t>sangre</a:t>
              </a:r>
              <a:r>
                <a:rPr dirty="0"/>
                <a:t> 300</a:t>
              </a:r>
            </a:p>
            <a:p>
              <a:pPr marL="224026" indent="-224026" defTabSz="896111">
                <a:lnSpc>
                  <a:spcPct val="90000"/>
                </a:lnSpc>
                <a:spcBef>
                  <a:spcPts val="900"/>
                </a:spcBef>
                <a:buSzPct val="100000"/>
                <a:buFont typeface="Arial"/>
                <a:buChar char="•"/>
                <a:defRPr sz="1100">
                  <a:solidFill>
                    <a:srgbClr val="152B48"/>
                  </a:solidFill>
                  <a:latin typeface="Montserrat"/>
                  <a:ea typeface="Montserrat"/>
                  <a:cs typeface="Montserrat"/>
                  <a:sym typeface="Montserrat"/>
                </a:defRPr>
              </a:pPr>
              <a:r>
                <a:rPr dirty="0"/>
                <a:t>LDH l</a:t>
              </a:r>
              <a:r>
                <a:rPr lang="es-CO" dirty="0"/>
                <a:t>í</a:t>
              </a:r>
              <a:r>
                <a:rPr dirty="0" err="1"/>
                <a:t>quido</a:t>
              </a:r>
              <a:r>
                <a:rPr dirty="0"/>
                <a:t> 200</a:t>
              </a:r>
            </a:p>
            <a:p>
              <a:pPr marL="224026" indent="-224026" defTabSz="896111">
                <a:lnSpc>
                  <a:spcPct val="90000"/>
                </a:lnSpc>
                <a:spcBef>
                  <a:spcPts val="900"/>
                </a:spcBef>
                <a:buSzPct val="100000"/>
                <a:buFont typeface="Arial"/>
                <a:buChar char="•"/>
                <a:defRPr sz="1100">
                  <a:solidFill>
                    <a:srgbClr val="152B48"/>
                  </a:solidFill>
                  <a:latin typeface="Montserrat"/>
                  <a:ea typeface="Montserrat"/>
                  <a:cs typeface="Montserrat"/>
                  <a:sym typeface="Montserrat"/>
                </a:defRPr>
              </a:pPr>
              <a:r>
                <a:rPr dirty="0" err="1"/>
                <a:t>Albumina</a:t>
              </a:r>
              <a:r>
                <a:rPr dirty="0"/>
                <a:t> </a:t>
              </a:r>
              <a:r>
                <a:rPr dirty="0" err="1"/>
                <a:t>suero</a:t>
              </a:r>
              <a:r>
                <a:rPr dirty="0"/>
                <a:t> 4.5</a:t>
              </a:r>
            </a:p>
            <a:p>
              <a:pPr marL="224026" indent="-224026" defTabSz="896111">
                <a:lnSpc>
                  <a:spcPct val="90000"/>
                </a:lnSpc>
                <a:spcBef>
                  <a:spcPts val="900"/>
                </a:spcBef>
                <a:buSzPct val="100000"/>
                <a:buFont typeface="Arial"/>
                <a:buChar char="•"/>
                <a:defRPr sz="1100">
                  <a:solidFill>
                    <a:srgbClr val="152B48"/>
                  </a:solidFill>
                  <a:latin typeface="Montserrat"/>
                  <a:ea typeface="Montserrat"/>
                  <a:cs typeface="Montserrat"/>
                  <a:sym typeface="Montserrat"/>
                </a:defRPr>
              </a:pPr>
              <a:r>
                <a:rPr dirty="0" err="1"/>
                <a:t>Albumina</a:t>
              </a:r>
              <a:r>
                <a:rPr dirty="0"/>
                <a:t> l</a:t>
              </a:r>
              <a:r>
                <a:rPr lang="es-CO" dirty="0"/>
                <a:t>í</a:t>
              </a:r>
              <a:r>
                <a:rPr dirty="0" err="1"/>
                <a:t>quido</a:t>
              </a:r>
              <a:r>
                <a:rPr dirty="0"/>
                <a:t> 3.2</a:t>
              </a:r>
            </a:p>
          </p:txBody>
        </p:sp>
        <p:sp>
          <p:nvSpPr>
            <p:cNvPr id="105" name="Rectangle"/>
            <p:cNvSpPr/>
            <p:nvPr/>
          </p:nvSpPr>
          <p:spPr>
            <a:xfrm>
              <a:off x="61986" y="0"/>
              <a:ext cx="2268735" cy="1728011"/>
            </a:xfrm>
            <a:prstGeom prst="rect">
              <a:avLst/>
            </a:prstGeom>
            <a:noFill/>
            <a:ln w="50800" cap="flat">
              <a:solidFill>
                <a:schemeClr val="accent1"/>
              </a:solidFill>
              <a:prstDash val="solid"/>
              <a:miter lim="800000"/>
            </a:ln>
            <a:effectLst/>
          </p:spPr>
          <p:txBody>
            <a:bodyPr wrap="square" lIns="45718" tIns="45718" rIns="45718" bIns="45718" numCol="1" anchor="ctr">
              <a:noAutofit/>
            </a:bodyPr>
            <a:lstStyle/>
            <a:p>
              <a:endParaRPr/>
            </a:p>
          </p:txBody>
        </p:sp>
      </p:gr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Derrame TB"/>
          <p:cNvSpPr txBox="1">
            <a:spLocks noGrp="1"/>
          </p:cNvSpPr>
          <p:nvPr>
            <p:ph type="title"/>
          </p:nvPr>
        </p:nvSpPr>
        <p:spPr>
          <a:xfrm>
            <a:off x="838200" y="365125"/>
            <a:ext cx="10515600" cy="1325563"/>
          </a:xfrm>
          <a:prstGeom prst="rect">
            <a:avLst/>
          </a:prstGeom>
        </p:spPr>
        <p:txBody>
          <a:bodyPr/>
          <a:lstStyle/>
          <a:p>
            <a:r>
              <a:t>Derrame TB</a:t>
            </a:r>
          </a:p>
        </p:txBody>
      </p:sp>
      <p:sp>
        <p:nvSpPr>
          <p:cNvPr id="308" name="ADA &gt; 45 inmunocompetentes…"/>
          <p:cNvSpPr txBox="1">
            <a:spLocks noGrp="1"/>
          </p:cNvSpPr>
          <p:nvPr>
            <p:ph type="body" sz="half" idx="1"/>
          </p:nvPr>
        </p:nvSpPr>
        <p:spPr>
          <a:xfrm>
            <a:off x="4591877" y="1825625"/>
            <a:ext cx="6761924" cy="4351338"/>
          </a:xfrm>
          <a:prstGeom prst="rect">
            <a:avLst/>
          </a:prstGeom>
        </p:spPr>
        <p:txBody>
          <a:bodyPr/>
          <a:lstStyle/>
          <a:p>
            <a:r>
              <a:rPr dirty="0"/>
              <a:t>ADA &gt; 45 </a:t>
            </a:r>
            <a:r>
              <a:rPr dirty="0" err="1"/>
              <a:t>inmunocompetentes</a:t>
            </a:r>
            <a:r>
              <a:rPr lang="es-CO" dirty="0"/>
              <a:t>.</a:t>
            </a:r>
            <a:endParaRPr dirty="0"/>
          </a:p>
          <a:p>
            <a:r>
              <a:rPr dirty="0"/>
              <a:t>ADA &gt; 35 </a:t>
            </a:r>
            <a:r>
              <a:rPr dirty="0" err="1"/>
              <a:t>inmunocomprometidos</a:t>
            </a:r>
            <a:r>
              <a:rPr dirty="0"/>
              <a:t> (HIV</a:t>
            </a:r>
            <a:r>
              <a:rPr lang="es-CO" dirty="0"/>
              <a:t>.</a:t>
            </a:r>
            <a:r>
              <a:rPr dirty="0"/>
              <a:t>)</a:t>
            </a:r>
          </a:p>
          <a:p>
            <a:r>
              <a:rPr dirty="0"/>
              <a:t>IGRA &gt; 200</a:t>
            </a:r>
            <a:r>
              <a:rPr lang="es-CO" dirty="0"/>
              <a:t>.</a:t>
            </a:r>
            <a:endParaRPr dirty="0"/>
          </a:p>
          <a:p>
            <a:endParaRPr dirty="0"/>
          </a:p>
          <a:p>
            <a:r>
              <a:rPr dirty="0"/>
              <a:t>ADA &gt;250 (</a:t>
            </a:r>
            <a:r>
              <a:rPr lang="es-CO" dirty="0"/>
              <a:t>l</a:t>
            </a:r>
            <a:r>
              <a:rPr dirty="0" err="1"/>
              <a:t>infoma</a:t>
            </a:r>
            <a:r>
              <a:rPr dirty="0"/>
              <a:t>, </a:t>
            </a:r>
            <a:r>
              <a:rPr dirty="0" err="1"/>
              <a:t>empiema</a:t>
            </a:r>
            <a:r>
              <a:rPr dirty="0"/>
              <a:t>)</a:t>
            </a:r>
            <a:r>
              <a:rPr lang="es-CO" dirty="0"/>
              <a:t>.</a:t>
            </a:r>
            <a:endParaRPr dirty="0"/>
          </a:p>
        </p:txBody>
      </p:sp>
      <p:sp>
        <p:nvSpPr>
          <p:cNvPr id="309" name="Porcel J. M., Light R. W. Disease a Month. 2013. 29-57."/>
          <p:cNvSpPr txBox="1"/>
          <p:nvPr/>
        </p:nvSpPr>
        <p:spPr>
          <a:xfrm>
            <a:off x="7167320" y="6418318"/>
            <a:ext cx="4434864" cy="2923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defTabSz="355600">
              <a:defRPr sz="1300">
                <a:latin typeface="Helvetica Neue"/>
                <a:ea typeface="Helvetica Neue"/>
                <a:cs typeface="Helvetica Neue"/>
                <a:sym typeface="Helvetica Neue"/>
              </a:defRPr>
            </a:lvl1pPr>
          </a:lstStyle>
          <a:p>
            <a:r>
              <a:rPr dirty="0" err="1">
                <a:latin typeface="Montserrat" panose="00000500000000000000" pitchFamily="50" charset="0"/>
              </a:rPr>
              <a:t>Porcel</a:t>
            </a:r>
            <a:r>
              <a:rPr dirty="0">
                <a:latin typeface="Montserrat" panose="00000500000000000000" pitchFamily="50" charset="0"/>
              </a:rPr>
              <a:t> J. M., Light R. W. Disease a Month. 2013. 29-57.</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1" name="Imagen 6" descr="Imagen 6"/>
          <p:cNvPicPr>
            <a:picLocks noChangeAspect="1"/>
          </p:cNvPicPr>
          <p:nvPr/>
        </p:nvPicPr>
        <p:blipFill>
          <a:blip r:embed="rId2"/>
          <a:stretch>
            <a:fillRect/>
          </a:stretch>
        </p:blipFill>
        <p:spPr>
          <a:xfrm>
            <a:off x="4826627" y="266151"/>
            <a:ext cx="6279673" cy="6636601"/>
          </a:xfrm>
          <a:prstGeom prst="rect">
            <a:avLst/>
          </a:prstGeom>
          <a:ln w="12700">
            <a:miter lim="400000"/>
          </a:ln>
        </p:spPr>
      </p:pic>
      <p:sp>
        <p:nvSpPr>
          <p:cNvPr id="312" name="Derrame TB"/>
          <p:cNvSpPr txBox="1">
            <a:spLocks noGrp="1"/>
          </p:cNvSpPr>
          <p:nvPr>
            <p:ph type="title" idx="4294967295"/>
          </p:nvPr>
        </p:nvSpPr>
        <p:spPr>
          <a:xfrm>
            <a:off x="838200" y="365125"/>
            <a:ext cx="10515600" cy="1325563"/>
          </a:xfrm>
          <a:prstGeom prst="rect">
            <a:avLst/>
          </a:prstGeom>
        </p:spPr>
        <p:txBody>
          <a:bodyPr/>
          <a:lstStyle/>
          <a:p>
            <a:r>
              <a:t>Derrame TB</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 name="Derrame TB"/>
          <p:cNvSpPr txBox="1">
            <a:spLocks noGrp="1"/>
          </p:cNvSpPr>
          <p:nvPr>
            <p:ph type="title"/>
          </p:nvPr>
        </p:nvSpPr>
        <p:spPr>
          <a:xfrm>
            <a:off x="838200" y="365125"/>
            <a:ext cx="10515600" cy="1325563"/>
          </a:xfrm>
          <a:prstGeom prst="rect">
            <a:avLst/>
          </a:prstGeom>
        </p:spPr>
        <p:txBody>
          <a:bodyPr/>
          <a:lstStyle/>
          <a:p>
            <a:r>
              <a:t>Derrame TB</a:t>
            </a:r>
          </a:p>
        </p:txBody>
      </p:sp>
      <p:pic>
        <p:nvPicPr>
          <p:cNvPr id="315" name="Screen Shot 2021-02-28 at 3.22.36 AM.png" descr="Screen Shot 2021-02-28 at 3.22.36 AM.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379273" y="570985"/>
            <a:ext cx="7445558" cy="5716031"/>
          </a:xfrm>
          <a:prstGeom prst="rect">
            <a:avLst/>
          </a:prstGeom>
          <a:ln w="12700">
            <a:miter lim="400000"/>
          </a:ln>
        </p:spPr>
      </p:pic>
      <p:sp>
        <p:nvSpPr>
          <p:cNvPr id="316" name="Porcel J. M., Light R. W. Disease a Month. 2013. 29-57."/>
          <p:cNvSpPr txBox="1"/>
          <p:nvPr/>
        </p:nvSpPr>
        <p:spPr>
          <a:xfrm>
            <a:off x="7167320" y="6418318"/>
            <a:ext cx="4434864" cy="2923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defTabSz="355600">
              <a:defRPr sz="1300">
                <a:latin typeface="Helvetica Neue"/>
                <a:ea typeface="Helvetica Neue"/>
                <a:cs typeface="Helvetica Neue"/>
                <a:sym typeface="Helvetica Neue"/>
              </a:defRPr>
            </a:lvl1pPr>
          </a:lstStyle>
          <a:p>
            <a:r>
              <a:rPr dirty="0" err="1">
                <a:latin typeface="Montserrat" panose="00000500000000000000" pitchFamily="50" charset="0"/>
              </a:rPr>
              <a:t>Porcel</a:t>
            </a:r>
            <a:r>
              <a:rPr dirty="0">
                <a:latin typeface="Montserrat" panose="00000500000000000000" pitchFamily="50" charset="0"/>
              </a:rPr>
              <a:t> J. M., Light R. W. Disease a Month. 2013. 29-57.</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2" name="Diagrama 11"/>
          <p:cNvGrpSpPr/>
          <p:nvPr/>
        </p:nvGrpSpPr>
        <p:grpSpPr>
          <a:xfrm>
            <a:off x="1482054" y="566318"/>
            <a:ext cx="9227891" cy="3027325"/>
            <a:chOff x="-2" y="7927"/>
            <a:chExt cx="9227890" cy="3696095"/>
          </a:xfrm>
        </p:grpSpPr>
        <p:grpSp>
          <p:nvGrpSpPr>
            <p:cNvPr id="320" name="Group"/>
            <p:cNvGrpSpPr/>
            <p:nvPr/>
          </p:nvGrpSpPr>
          <p:grpSpPr>
            <a:xfrm>
              <a:off x="-2" y="7928"/>
              <a:ext cx="2184119" cy="3696094"/>
              <a:chOff x="-1" y="-1"/>
              <a:chExt cx="2184117" cy="3696093"/>
            </a:xfrm>
          </p:grpSpPr>
          <p:sp>
            <p:nvSpPr>
              <p:cNvPr id="318" name="Rounded Rectangle"/>
              <p:cNvSpPr/>
              <p:nvPr/>
            </p:nvSpPr>
            <p:spPr>
              <a:xfrm>
                <a:off x="-1" y="-1"/>
                <a:ext cx="2184117" cy="3696093"/>
              </a:xfrm>
              <a:prstGeom prst="roundRect">
                <a:avLst>
                  <a:gd name="adj" fmla="val 10000"/>
                </a:avLst>
              </a:prstGeom>
              <a:solidFill>
                <a:srgbClr val="CDD7E6"/>
              </a:solidFill>
              <a:ln w="12700" cap="flat">
                <a:noFill/>
                <a:miter lim="400000"/>
              </a:ln>
              <a:effectLst/>
            </p:spPr>
            <p:txBody>
              <a:bodyPr wrap="square" lIns="45718" tIns="45718" rIns="45718" bIns="45718" numCol="1" anchor="ctr">
                <a:noAutofit/>
              </a:bodyPr>
              <a:lstStyle/>
              <a:p>
                <a:pPr algn="ctr" defTabSz="1422400">
                  <a:lnSpc>
                    <a:spcPct val="90000"/>
                  </a:lnSpc>
                  <a:spcBef>
                    <a:spcPts val="500"/>
                  </a:spcBef>
                  <a:defRPr sz="1400">
                    <a:latin typeface="Arial"/>
                    <a:ea typeface="Arial"/>
                    <a:cs typeface="Arial"/>
                    <a:sym typeface="Arial"/>
                  </a:defRPr>
                </a:pPr>
                <a:endParaRPr sz="1200">
                  <a:latin typeface="Montserrat" panose="00000500000000000000" pitchFamily="50" charset="0"/>
                </a:endParaRPr>
              </a:p>
            </p:txBody>
          </p:sp>
          <p:sp>
            <p:nvSpPr>
              <p:cNvPr id="319" name="ADA"/>
              <p:cNvSpPr txBox="1"/>
              <p:nvPr/>
            </p:nvSpPr>
            <p:spPr>
              <a:xfrm>
                <a:off x="-1" y="237403"/>
                <a:ext cx="2184116" cy="63401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21920" tIns="121920" rIns="121920" bIns="121920" numCol="1" anchor="ctr">
                <a:spAutoFit/>
              </a:bodyPr>
              <a:lstStyle>
                <a:lvl1pPr algn="ctr" defTabSz="1422400">
                  <a:lnSpc>
                    <a:spcPct val="90000"/>
                  </a:lnSpc>
                  <a:spcBef>
                    <a:spcPts val="1300"/>
                  </a:spcBef>
                  <a:defRPr sz="3200">
                    <a:latin typeface="Arial"/>
                    <a:ea typeface="Arial"/>
                    <a:cs typeface="Arial"/>
                    <a:sym typeface="Arial"/>
                  </a:defRPr>
                </a:lvl1pPr>
              </a:lstStyle>
              <a:p>
                <a:r>
                  <a:rPr sz="2800">
                    <a:latin typeface="Montserrat" panose="00000500000000000000" pitchFamily="50" charset="0"/>
                  </a:rPr>
                  <a:t>ADA</a:t>
                </a:r>
              </a:p>
            </p:txBody>
          </p:sp>
        </p:grpSp>
        <p:grpSp>
          <p:nvGrpSpPr>
            <p:cNvPr id="323" name="Group"/>
            <p:cNvGrpSpPr/>
            <p:nvPr/>
          </p:nvGrpSpPr>
          <p:grpSpPr>
            <a:xfrm>
              <a:off x="218410" y="1116755"/>
              <a:ext cx="1747297" cy="2402461"/>
              <a:chOff x="0" y="0"/>
              <a:chExt cx="1747295" cy="2402460"/>
            </a:xfrm>
          </p:grpSpPr>
          <p:sp>
            <p:nvSpPr>
              <p:cNvPr id="321" name="Rounded Rectangle"/>
              <p:cNvSpPr/>
              <p:nvPr/>
            </p:nvSpPr>
            <p:spPr>
              <a:xfrm>
                <a:off x="0" y="0"/>
                <a:ext cx="1747295" cy="2402460"/>
              </a:xfrm>
              <a:prstGeom prst="roundRect">
                <a:avLst>
                  <a:gd name="adj" fmla="val 10000"/>
                </a:avLst>
              </a:prstGeom>
              <a:solidFill>
                <a:srgbClr val="3A81BA"/>
              </a:solidFill>
              <a:ln w="25400" cap="flat">
                <a:solidFill>
                  <a:srgbClr val="FFFFFF"/>
                </a:solidFill>
                <a:prstDash val="solid"/>
                <a:round/>
              </a:ln>
              <a:effectLst/>
            </p:spPr>
            <p:txBody>
              <a:bodyPr wrap="square" lIns="45718" tIns="45718" rIns="45718" bIns="45718" numCol="1" anchor="ctr">
                <a:noAutofit/>
              </a:bodyPr>
              <a:lstStyle/>
              <a:p>
                <a:pPr algn="ctr" defTabSz="800100">
                  <a:lnSpc>
                    <a:spcPct val="90000"/>
                  </a:lnSpc>
                  <a:spcBef>
                    <a:spcPts val="500"/>
                  </a:spcBef>
                  <a:defRPr sz="1400">
                    <a:solidFill>
                      <a:srgbClr val="FFFFFF"/>
                    </a:solidFill>
                    <a:latin typeface="Arial"/>
                    <a:ea typeface="Arial"/>
                    <a:cs typeface="Arial"/>
                    <a:sym typeface="Arial"/>
                  </a:defRPr>
                </a:pPr>
                <a:endParaRPr sz="1200">
                  <a:latin typeface="Montserrat" panose="00000500000000000000" pitchFamily="50" charset="0"/>
                </a:endParaRPr>
              </a:p>
            </p:txBody>
          </p:sp>
          <p:sp>
            <p:nvSpPr>
              <p:cNvPr id="322" name="S y E 93%"/>
              <p:cNvSpPr txBox="1"/>
              <p:nvPr/>
            </p:nvSpPr>
            <p:spPr>
              <a:xfrm>
                <a:off x="62606" y="1055803"/>
                <a:ext cx="1622081" cy="29084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4290" tIns="34290" rIns="34290" bIns="34290" numCol="1" anchor="ctr">
                <a:spAutoFit/>
              </a:bodyPr>
              <a:lstStyle>
                <a:lvl1pPr algn="ctr" defTabSz="800100">
                  <a:lnSpc>
                    <a:spcPct val="90000"/>
                  </a:lnSpc>
                  <a:spcBef>
                    <a:spcPts val="700"/>
                  </a:spcBef>
                  <a:defRPr>
                    <a:solidFill>
                      <a:srgbClr val="FFFFFF"/>
                    </a:solidFill>
                    <a:latin typeface="Arial"/>
                    <a:ea typeface="Arial"/>
                    <a:cs typeface="Arial"/>
                    <a:sym typeface="Arial"/>
                  </a:defRPr>
                </a:lvl1pPr>
              </a:lstStyle>
              <a:p>
                <a:r>
                  <a:rPr sz="1600">
                    <a:latin typeface="Montserrat" panose="00000500000000000000" pitchFamily="50" charset="0"/>
                  </a:rPr>
                  <a:t>S y E 93%</a:t>
                </a:r>
              </a:p>
            </p:txBody>
          </p:sp>
        </p:grpSp>
        <p:grpSp>
          <p:nvGrpSpPr>
            <p:cNvPr id="326" name="Group"/>
            <p:cNvGrpSpPr/>
            <p:nvPr/>
          </p:nvGrpSpPr>
          <p:grpSpPr>
            <a:xfrm>
              <a:off x="2347922" y="7927"/>
              <a:ext cx="2184119" cy="3696095"/>
              <a:chOff x="-1" y="7928"/>
              <a:chExt cx="2184118" cy="3696093"/>
            </a:xfrm>
          </p:grpSpPr>
          <p:sp>
            <p:nvSpPr>
              <p:cNvPr id="324" name="Rounded Rectangle"/>
              <p:cNvSpPr/>
              <p:nvPr/>
            </p:nvSpPr>
            <p:spPr>
              <a:xfrm>
                <a:off x="0" y="7928"/>
                <a:ext cx="2184117" cy="3696093"/>
              </a:xfrm>
              <a:prstGeom prst="roundRect">
                <a:avLst>
                  <a:gd name="adj" fmla="val 10000"/>
                </a:avLst>
              </a:prstGeom>
              <a:solidFill>
                <a:srgbClr val="CDD7E6"/>
              </a:solidFill>
              <a:ln w="12700" cap="flat">
                <a:noFill/>
                <a:miter lim="400000"/>
              </a:ln>
              <a:effectLst/>
            </p:spPr>
            <p:txBody>
              <a:bodyPr wrap="square" lIns="45718" tIns="45718" rIns="45718" bIns="45718" numCol="1" anchor="ctr">
                <a:noAutofit/>
              </a:bodyPr>
              <a:lstStyle/>
              <a:p>
                <a:pPr algn="ctr" defTabSz="1422400">
                  <a:lnSpc>
                    <a:spcPct val="90000"/>
                  </a:lnSpc>
                  <a:spcBef>
                    <a:spcPts val="500"/>
                  </a:spcBef>
                  <a:defRPr sz="1400">
                    <a:latin typeface="Arial"/>
                    <a:ea typeface="Arial"/>
                    <a:cs typeface="Arial"/>
                    <a:sym typeface="Arial"/>
                  </a:defRPr>
                </a:pPr>
                <a:endParaRPr sz="1200">
                  <a:latin typeface="Montserrat" panose="00000500000000000000" pitchFamily="50" charset="0"/>
                </a:endParaRPr>
              </a:p>
            </p:txBody>
          </p:sp>
          <p:sp>
            <p:nvSpPr>
              <p:cNvPr id="325" name="IFN gamma"/>
              <p:cNvSpPr txBox="1"/>
              <p:nvPr/>
            </p:nvSpPr>
            <p:spPr>
              <a:xfrm>
                <a:off x="-1" y="51432"/>
                <a:ext cx="2184118" cy="102181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21920" tIns="121920" rIns="121920" bIns="121920" numCol="1" anchor="ctr">
                <a:spAutoFit/>
              </a:bodyPr>
              <a:lstStyle>
                <a:lvl1pPr algn="ctr" defTabSz="1422400">
                  <a:lnSpc>
                    <a:spcPct val="90000"/>
                  </a:lnSpc>
                  <a:spcBef>
                    <a:spcPts val="1300"/>
                  </a:spcBef>
                  <a:defRPr sz="3200">
                    <a:latin typeface="Arial"/>
                    <a:ea typeface="Arial"/>
                    <a:cs typeface="Arial"/>
                    <a:sym typeface="Arial"/>
                  </a:defRPr>
                </a:lvl1pPr>
              </a:lstStyle>
              <a:p>
                <a:r>
                  <a:rPr sz="2800">
                    <a:latin typeface="Montserrat" panose="00000500000000000000" pitchFamily="50" charset="0"/>
                  </a:rPr>
                  <a:t>IFN gamma</a:t>
                </a:r>
              </a:p>
            </p:txBody>
          </p:sp>
        </p:grpSp>
        <p:grpSp>
          <p:nvGrpSpPr>
            <p:cNvPr id="329" name="Group"/>
            <p:cNvGrpSpPr/>
            <p:nvPr/>
          </p:nvGrpSpPr>
          <p:grpSpPr>
            <a:xfrm>
              <a:off x="2566335" y="1116755"/>
              <a:ext cx="1747295" cy="2402461"/>
              <a:chOff x="0" y="0"/>
              <a:chExt cx="1747294" cy="2402460"/>
            </a:xfrm>
          </p:grpSpPr>
          <p:sp>
            <p:nvSpPr>
              <p:cNvPr id="327" name="Rounded Rectangle"/>
              <p:cNvSpPr/>
              <p:nvPr/>
            </p:nvSpPr>
            <p:spPr>
              <a:xfrm>
                <a:off x="0" y="0"/>
                <a:ext cx="1747294" cy="2402460"/>
              </a:xfrm>
              <a:prstGeom prst="roundRect">
                <a:avLst>
                  <a:gd name="adj" fmla="val 10000"/>
                </a:avLst>
              </a:prstGeom>
              <a:solidFill>
                <a:srgbClr val="3A81BA"/>
              </a:solidFill>
              <a:ln w="25400" cap="flat">
                <a:solidFill>
                  <a:srgbClr val="FFFFFF"/>
                </a:solidFill>
                <a:prstDash val="solid"/>
                <a:round/>
              </a:ln>
              <a:effectLst/>
            </p:spPr>
            <p:txBody>
              <a:bodyPr wrap="square" lIns="45718" tIns="45718" rIns="45718" bIns="45718" numCol="1" anchor="ctr">
                <a:noAutofit/>
              </a:bodyPr>
              <a:lstStyle/>
              <a:p>
                <a:pPr algn="ctr" defTabSz="800100">
                  <a:lnSpc>
                    <a:spcPct val="90000"/>
                  </a:lnSpc>
                  <a:spcBef>
                    <a:spcPts val="500"/>
                  </a:spcBef>
                  <a:defRPr sz="1400">
                    <a:solidFill>
                      <a:srgbClr val="FFFFFF"/>
                    </a:solidFill>
                    <a:latin typeface="Arial"/>
                    <a:ea typeface="Arial"/>
                    <a:cs typeface="Arial"/>
                    <a:sym typeface="Arial"/>
                  </a:defRPr>
                </a:pPr>
                <a:endParaRPr sz="1200">
                  <a:latin typeface="Montserrat" panose="00000500000000000000" pitchFamily="50" charset="0"/>
                </a:endParaRPr>
              </a:p>
            </p:txBody>
          </p:sp>
          <p:sp>
            <p:nvSpPr>
              <p:cNvPr id="328" name="S y E 96%"/>
              <p:cNvSpPr txBox="1"/>
              <p:nvPr/>
            </p:nvSpPr>
            <p:spPr>
              <a:xfrm>
                <a:off x="62605" y="1055803"/>
                <a:ext cx="1622082" cy="29084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4290" tIns="34290" rIns="34290" bIns="34290" numCol="1" anchor="ctr">
                <a:spAutoFit/>
              </a:bodyPr>
              <a:lstStyle>
                <a:lvl1pPr algn="ctr" defTabSz="800100">
                  <a:lnSpc>
                    <a:spcPct val="90000"/>
                  </a:lnSpc>
                  <a:spcBef>
                    <a:spcPts val="700"/>
                  </a:spcBef>
                  <a:defRPr>
                    <a:solidFill>
                      <a:srgbClr val="FFFFFF"/>
                    </a:solidFill>
                    <a:latin typeface="Arial"/>
                    <a:ea typeface="Arial"/>
                    <a:cs typeface="Arial"/>
                    <a:sym typeface="Arial"/>
                  </a:defRPr>
                </a:lvl1pPr>
              </a:lstStyle>
              <a:p>
                <a:r>
                  <a:rPr sz="1600">
                    <a:latin typeface="Montserrat" panose="00000500000000000000" pitchFamily="50" charset="0"/>
                  </a:rPr>
                  <a:t>S y E 96%</a:t>
                </a:r>
              </a:p>
            </p:txBody>
          </p:sp>
        </p:grpSp>
        <p:grpSp>
          <p:nvGrpSpPr>
            <p:cNvPr id="332" name="Group"/>
            <p:cNvGrpSpPr/>
            <p:nvPr/>
          </p:nvGrpSpPr>
          <p:grpSpPr>
            <a:xfrm>
              <a:off x="4695846" y="7927"/>
              <a:ext cx="2184119" cy="3696095"/>
              <a:chOff x="-1" y="7928"/>
              <a:chExt cx="2184118" cy="3696093"/>
            </a:xfrm>
          </p:grpSpPr>
          <p:sp>
            <p:nvSpPr>
              <p:cNvPr id="330" name="Rounded Rectangle"/>
              <p:cNvSpPr/>
              <p:nvPr/>
            </p:nvSpPr>
            <p:spPr>
              <a:xfrm>
                <a:off x="0" y="7928"/>
                <a:ext cx="2184117" cy="3696093"/>
              </a:xfrm>
              <a:prstGeom prst="roundRect">
                <a:avLst>
                  <a:gd name="adj" fmla="val 10000"/>
                </a:avLst>
              </a:prstGeom>
              <a:solidFill>
                <a:srgbClr val="CDD7E6"/>
              </a:solidFill>
              <a:ln w="12700" cap="flat">
                <a:noFill/>
                <a:miter lim="400000"/>
              </a:ln>
              <a:effectLst/>
            </p:spPr>
            <p:txBody>
              <a:bodyPr wrap="square" lIns="45718" tIns="45718" rIns="45718" bIns="45718" numCol="1" anchor="ctr">
                <a:noAutofit/>
              </a:bodyPr>
              <a:lstStyle/>
              <a:p>
                <a:pPr algn="ctr" defTabSz="1422400">
                  <a:lnSpc>
                    <a:spcPct val="90000"/>
                  </a:lnSpc>
                  <a:spcBef>
                    <a:spcPts val="500"/>
                  </a:spcBef>
                  <a:defRPr sz="1400">
                    <a:latin typeface="Arial"/>
                    <a:ea typeface="Arial"/>
                    <a:cs typeface="Arial"/>
                    <a:sym typeface="Arial"/>
                  </a:defRPr>
                </a:pPr>
                <a:endParaRPr sz="1200">
                  <a:latin typeface="Montserrat" panose="00000500000000000000" pitchFamily="50" charset="0"/>
                </a:endParaRPr>
              </a:p>
            </p:txBody>
          </p:sp>
          <p:sp>
            <p:nvSpPr>
              <p:cNvPr id="331" name="XPERT/ MTB/RIF"/>
              <p:cNvSpPr txBox="1"/>
              <p:nvPr/>
            </p:nvSpPr>
            <p:spPr>
              <a:xfrm>
                <a:off x="-1" y="51432"/>
                <a:ext cx="2184118" cy="102181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21920" tIns="121920" rIns="121920" bIns="121920" numCol="1" anchor="ctr">
                <a:spAutoFit/>
              </a:bodyPr>
              <a:lstStyle>
                <a:lvl1pPr algn="ctr" defTabSz="1422400">
                  <a:lnSpc>
                    <a:spcPct val="90000"/>
                  </a:lnSpc>
                  <a:spcBef>
                    <a:spcPts val="1300"/>
                  </a:spcBef>
                  <a:defRPr sz="3200">
                    <a:latin typeface="Arial"/>
                    <a:ea typeface="Arial"/>
                    <a:cs typeface="Arial"/>
                    <a:sym typeface="Arial"/>
                  </a:defRPr>
                </a:lvl1pPr>
              </a:lstStyle>
              <a:p>
                <a:r>
                  <a:rPr sz="2800">
                    <a:latin typeface="Montserrat" panose="00000500000000000000" pitchFamily="50" charset="0"/>
                  </a:rPr>
                  <a:t>XPERT/ MTB/RIF</a:t>
                </a:r>
              </a:p>
            </p:txBody>
          </p:sp>
        </p:grpSp>
        <p:grpSp>
          <p:nvGrpSpPr>
            <p:cNvPr id="335" name="Group"/>
            <p:cNvGrpSpPr/>
            <p:nvPr/>
          </p:nvGrpSpPr>
          <p:grpSpPr>
            <a:xfrm>
              <a:off x="4914257" y="1116755"/>
              <a:ext cx="1747295" cy="2402461"/>
              <a:chOff x="0" y="0"/>
              <a:chExt cx="1747294" cy="2402460"/>
            </a:xfrm>
          </p:grpSpPr>
          <p:sp>
            <p:nvSpPr>
              <p:cNvPr id="333" name="Rounded Rectangle"/>
              <p:cNvSpPr/>
              <p:nvPr/>
            </p:nvSpPr>
            <p:spPr>
              <a:xfrm>
                <a:off x="0" y="0"/>
                <a:ext cx="1747294" cy="2402460"/>
              </a:xfrm>
              <a:prstGeom prst="roundRect">
                <a:avLst>
                  <a:gd name="adj" fmla="val 10000"/>
                </a:avLst>
              </a:prstGeom>
              <a:solidFill>
                <a:srgbClr val="3A81BA"/>
              </a:solidFill>
              <a:ln w="25400" cap="flat">
                <a:solidFill>
                  <a:srgbClr val="FFFFFF"/>
                </a:solidFill>
                <a:prstDash val="solid"/>
                <a:round/>
              </a:ln>
              <a:effectLst/>
            </p:spPr>
            <p:txBody>
              <a:bodyPr wrap="square" lIns="45718" tIns="45718" rIns="45718" bIns="45718" numCol="1" anchor="ctr">
                <a:noAutofit/>
              </a:bodyPr>
              <a:lstStyle/>
              <a:p>
                <a:pPr algn="ctr" defTabSz="800100">
                  <a:lnSpc>
                    <a:spcPct val="90000"/>
                  </a:lnSpc>
                  <a:spcBef>
                    <a:spcPts val="500"/>
                  </a:spcBef>
                  <a:defRPr>
                    <a:solidFill>
                      <a:srgbClr val="FFFFFF"/>
                    </a:solidFill>
                    <a:latin typeface="Arial"/>
                    <a:ea typeface="Arial"/>
                    <a:cs typeface="Arial"/>
                    <a:sym typeface="Arial"/>
                  </a:defRPr>
                </a:pPr>
                <a:endParaRPr sz="1600">
                  <a:latin typeface="Montserrat" panose="00000500000000000000" pitchFamily="50" charset="0"/>
                </a:endParaRPr>
              </a:p>
            </p:txBody>
          </p:sp>
          <p:sp>
            <p:nvSpPr>
              <p:cNvPr id="334" name="S 51% ,…"/>
              <p:cNvSpPr txBox="1"/>
              <p:nvPr/>
            </p:nvSpPr>
            <p:spPr>
              <a:xfrm>
                <a:off x="62606" y="900121"/>
                <a:ext cx="1622082" cy="60221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4290" tIns="34290" rIns="34290" bIns="34290" numCol="1" anchor="ctr">
                <a:spAutoFit/>
              </a:bodyPr>
              <a:lstStyle/>
              <a:p>
                <a:pPr algn="ctr" defTabSz="800100">
                  <a:lnSpc>
                    <a:spcPct val="90000"/>
                  </a:lnSpc>
                  <a:spcBef>
                    <a:spcPts val="700"/>
                  </a:spcBef>
                  <a:defRPr>
                    <a:solidFill>
                      <a:srgbClr val="FFFFFF"/>
                    </a:solidFill>
                    <a:latin typeface="Arial"/>
                    <a:ea typeface="Arial"/>
                    <a:cs typeface="Arial"/>
                    <a:sym typeface="Arial"/>
                  </a:defRPr>
                </a:pPr>
                <a:r>
                  <a:rPr sz="1600">
                    <a:latin typeface="Montserrat" panose="00000500000000000000" pitchFamily="50" charset="0"/>
                  </a:rPr>
                  <a:t>S 51% ,</a:t>
                </a:r>
              </a:p>
              <a:p>
                <a:pPr algn="ctr" defTabSz="800100">
                  <a:lnSpc>
                    <a:spcPct val="90000"/>
                  </a:lnSpc>
                  <a:spcBef>
                    <a:spcPts val="700"/>
                  </a:spcBef>
                  <a:defRPr>
                    <a:solidFill>
                      <a:srgbClr val="FFFFFF"/>
                    </a:solidFill>
                    <a:latin typeface="Arial"/>
                    <a:ea typeface="Arial"/>
                    <a:cs typeface="Arial"/>
                    <a:sym typeface="Arial"/>
                  </a:defRPr>
                </a:pPr>
                <a:r>
                  <a:rPr sz="1600">
                    <a:latin typeface="Montserrat" panose="00000500000000000000" pitchFamily="50" charset="0"/>
                  </a:rPr>
                  <a:t>E 98.6%</a:t>
                </a:r>
              </a:p>
            </p:txBody>
          </p:sp>
        </p:grpSp>
        <p:grpSp>
          <p:nvGrpSpPr>
            <p:cNvPr id="338" name="Group"/>
            <p:cNvGrpSpPr/>
            <p:nvPr/>
          </p:nvGrpSpPr>
          <p:grpSpPr>
            <a:xfrm>
              <a:off x="7043769" y="7928"/>
              <a:ext cx="2184119" cy="3696094"/>
              <a:chOff x="-1" y="-1"/>
              <a:chExt cx="2184118" cy="3696093"/>
            </a:xfrm>
          </p:grpSpPr>
          <p:sp>
            <p:nvSpPr>
              <p:cNvPr id="336" name="Rounded Rectangle"/>
              <p:cNvSpPr/>
              <p:nvPr/>
            </p:nvSpPr>
            <p:spPr>
              <a:xfrm>
                <a:off x="0" y="-1"/>
                <a:ext cx="2184117" cy="3696093"/>
              </a:xfrm>
              <a:prstGeom prst="roundRect">
                <a:avLst>
                  <a:gd name="adj" fmla="val 10000"/>
                </a:avLst>
              </a:prstGeom>
              <a:solidFill>
                <a:srgbClr val="CDD7E6"/>
              </a:solidFill>
              <a:ln w="12700" cap="flat">
                <a:noFill/>
                <a:miter lim="400000"/>
              </a:ln>
              <a:effectLst/>
            </p:spPr>
            <p:txBody>
              <a:bodyPr wrap="square" lIns="45718" tIns="45718" rIns="45718" bIns="45718" numCol="1" anchor="ctr">
                <a:noAutofit/>
              </a:bodyPr>
              <a:lstStyle/>
              <a:p>
                <a:pPr algn="ctr" defTabSz="1422400">
                  <a:lnSpc>
                    <a:spcPct val="90000"/>
                  </a:lnSpc>
                  <a:spcBef>
                    <a:spcPts val="500"/>
                  </a:spcBef>
                  <a:defRPr sz="1400">
                    <a:latin typeface="Arial"/>
                    <a:ea typeface="Arial"/>
                    <a:cs typeface="Arial"/>
                    <a:sym typeface="Arial"/>
                  </a:defRPr>
                </a:pPr>
                <a:endParaRPr sz="1200">
                  <a:latin typeface="Montserrat" panose="00000500000000000000" pitchFamily="50" charset="0"/>
                </a:endParaRPr>
              </a:p>
            </p:txBody>
          </p:sp>
          <p:sp>
            <p:nvSpPr>
              <p:cNvPr id="337" name="IGRA"/>
              <p:cNvSpPr txBox="1"/>
              <p:nvPr/>
            </p:nvSpPr>
            <p:spPr>
              <a:xfrm>
                <a:off x="-1" y="237403"/>
                <a:ext cx="2184118" cy="63401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21920" tIns="121920" rIns="121920" bIns="121920" numCol="1" anchor="ctr">
                <a:spAutoFit/>
              </a:bodyPr>
              <a:lstStyle>
                <a:lvl1pPr algn="ctr" defTabSz="1422400">
                  <a:lnSpc>
                    <a:spcPct val="90000"/>
                  </a:lnSpc>
                  <a:spcBef>
                    <a:spcPts val="1300"/>
                  </a:spcBef>
                  <a:defRPr sz="3200">
                    <a:latin typeface="Arial"/>
                    <a:ea typeface="Arial"/>
                    <a:cs typeface="Arial"/>
                    <a:sym typeface="Arial"/>
                  </a:defRPr>
                </a:lvl1pPr>
              </a:lstStyle>
              <a:p>
                <a:r>
                  <a:rPr sz="2800">
                    <a:latin typeface="Montserrat" panose="00000500000000000000" pitchFamily="50" charset="0"/>
                  </a:rPr>
                  <a:t>IGRA</a:t>
                </a:r>
              </a:p>
            </p:txBody>
          </p:sp>
        </p:grpSp>
        <p:grpSp>
          <p:nvGrpSpPr>
            <p:cNvPr id="341" name="Group"/>
            <p:cNvGrpSpPr/>
            <p:nvPr/>
          </p:nvGrpSpPr>
          <p:grpSpPr>
            <a:xfrm>
              <a:off x="7262182" y="1116755"/>
              <a:ext cx="1747295" cy="2402461"/>
              <a:chOff x="0" y="0"/>
              <a:chExt cx="1747294" cy="2402460"/>
            </a:xfrm>
          </p:grpSpPr>
          <p:sp>
            <p:nvSpPr>
              <p:cNvPr id="339" name="Rounded Rectangle"/>
              <p:cNvSpPr/>
              <p:nvPr/>
            </p:nvSpPr>
            <p:spPr>
              <a:xfrm>
                <a:off x="0" y="0"/>
                <a:ext cx="1747294" cy="2402460"/>
              </a:xfrm>
              <a:prstGeom prst="roundRect">
                <a:avLst>
                  <a:gd name="adj" fmla="val 10000"/>
                </a:avLst>
              </a:prstGeom>
              <a:solidFill>
                <a:srgbClr val="3A81BA"/>
              </a:solidFill>
              <a:ln w="25400" cap="flat">
                <a:solidFill>
                  <a:srgbClr val="FFFFFF"/>
                </a:solidFill>
                <a:prstDash val="solid"/>
                <a:round/>
              </a:ln>
              <a:effectLst/>
            </p:spPr>
            <p:txBody>
              <a:bodyPr wrap="square" lIns="45718" tIns="45718" rIns="45718" bIns="45718" numCol="1" anchor="ctr">
                <a:noAutofit/>
              </a:bodyPr>
              <a:lstStyle/>
              <a:p>
                <a:pPr algn="ctr" defTabSz="800100">
                  <a:lnSpc>
                    <a:spcPct val="90000"/>
                  </a:lnSpc>
                  <a:spcBef>
                    <a:spcPts val="500"/>
                  </a:spcBef>
                  <a:defRPr sz="1400">
                    <a:solidFill>
                      <a:srgbClr val="FFFFFF"/>
                    </a:solidFill>
                    <a:latin typeface="Arial"/>
                    <a:ea typeface="Arial"/>
                    <a:cs typeface="Arial"/>
                    <a:sym typeface="Arial"/>
                  </a:defRPr>
                </a:pPr>
                <a:endParaRPr sz="1200">
                  <a:latin typeface="Montserrat" panose="00000500000000000000" pitchFamily="50" charset="0"/>
                </a:endParaRPr>
              </a:p>
            </p:txBody>
          </p:sp>
          <p:sp>
            <p:nvSpPr>
              <p:cNvPr id="340" name="QuantiFERON TB gold…"/>
              <p:cNvSpPr txBox="1"/>
              <p:nvPr/>
            </p:nvSpPr>
            <p:spPr>
              <a:xfrm>
                <a:off x="62605" y="318174"/>
                <a:ext cx="1622082" cy="176610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4290" tIns="34290" rIns="34290" bIns="34290" numCol="1" anchor="ctr">
                <a:spAutoFit/>
              </a:bodyPr>
              <a:lstStyle/>
              <a:p>
                <a:pPr algn="ctr" defTabSz="800100">
                  <a:lnSpc>
                    <a:spcPct val="90000"/>
                  </a:lnSpc>
                  <a:spcBef>
                    <a:spcPts val="700"/>
                  </a:spcBef>
                  <a:defRPr>
                    <a:solidFill>
                      <a:srgbClr val="FFFFFF"/>
                    </a:solidFill>
                    <a:latin typeface="Arial"/>
                    <a:ea typeface="Arial"/>
                    <a:cs typeface="Arial"/>
                    <a:sym typeface="Arial"/>
                  </a:defRPr>
                </a:pPr>
                <a:r>
                  <a:rPr sz="1600" dirty="0">
                    <a:latin typeface="Montserrat" panose="00000500000000000000" pitchFamily="50" charset="0"/>
                  </a:rPr>
                  <a:t>QuantiFERON TB gold</a:t>
                </a:r>
              </a:p>
              <a:p>
                <a:pPr algn="ctr" defTabSz="800100">
                  <a:lnSpc>
                    <a:spcPct val="90000"/>
                  </a:lnSpc>
                  <a:spcBef>
                    <a:spcPts val="700"/>
                  </a:spcBef>
                  <a:defRPr>
                    <a:solidFill>
                      <a:srgbClr val="FFFFFF"/>
                    </a:solidFill>
                    <a:latin typeface="Arial"/>
                    <a:ea typeface="Arial"/>
                    <a:cs typeface="Arial"/>
                    <a:sym typeface="Arial"/>
                  </a:defRPr>
                </a:pPr>
                <a:r>
                  <a:rPr sz="1600" dirty="0">
                    <a:latin typeface="Montserrat" panose="00000500000000000000" pitchFamily="50" charset="0"/>
                  </a:rPr>
                  <a:t>T Spot TB</a:t>
                </a:r>
              </a:p>
              <a:p>
                <a:pPr algn="ctr" defTabSz="800100">
                  <a:lnSpc>
                    <a:spcPct val="90000"/>
                  </a:lnSpc>
                  <a:spcBef>
                    <a:spcPts val="700"/>
                  </a:spcBef>
                  <a:defRPr>
                    <a:solidFill>
                      <a:srgbClr val="FFFFFF"/>
                    </a:solidFill>
                    <a:latin typeface="Arial"/>
                    <a:ea typeface="Arial"/>
                    <a:cs typeface="Arial"/>
                    <a:sym typeface="Arial"/>
                  </a:defRPr>
                </a:pPr>
                <a:r>
                  <a:rPr sz="1600" dirty="0">
                    <a:latin typeface="Montserrat" panose="00000500000000000000" pitchFamily="50" charset="0"/>
                  </a:rPr>
                  <a:t>S 75%,</a:t>
                </a:r>
              </a:p>
              <a:p>
                <a:pPr algn="ctr" defTabSz="800100">
                  <a:lnSpc>
                    <a:spcPct val="90000"/>
                  </a:lnSpc>
                  <a:spcBef>
                    <a:spcPts val="700"/>
                  </a:spcBef>
                  <a:defRPr>
                    <a:solidFill>
                      <a:srgbClr val="FFFFFF"/>
                    </a:solidFill>
                    <a:latin typeface="Arial"/>
                    <a:ea typeface="Arial"/>
                    <a:cs typeface="Arial"/>
                    <a:sym typeface="Arial"/>
                  </a:defRPr>
                </a:pPr>
                <a:r>
                  <a:rPr sz="1600" dirty="0">
                    <a:latin typeface="Montserrat" panose="00000500000000000000" pitchFamily="50" charset="0"/>
                  </a:rPr>
                  <a:t>E 82%.</a:t>
                </a:r>
              </a:p>
            </p:txBody>
          </p:sp>
        </p:grpSp>
      </p:grpSp>
      <p:sp>
        <p:nvSpPr>
          <p:cNvPr id="343" name="Porcel J. M., Light R. W. Disease a Month. 2013. 29-57."/>
          <p:cNvSpPr txBox="1"/>
          <p:nvPr/>
        </p:nvSpPr>
        <p:spPr>
          <a:xfrm>
            <a:off x="7167320" y="6418318"/>
            <a:ext cx="4434864" cy="2923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defTabSz="355600">
              <a:defRPr sz="1300">
                <a:latin typeface="Helvetica Neue"/>
                <a:ea typeface="Helvetica Neue"/>
                <a:cs typeface="Helvetica Neue"/>
                <a:sym typeface="Helvetica Neue"/>
              </a:defRPr>
            </a:lvl1pPr>
          </a:lstStyle>
          <a:p>
            <a:r>
              <a:rPr dirty="0" err="1">
                <a:latin typeface="Montserrat" panose="00000500000000000000" pitchFamily="50" charset="0"/>
              </a:rPr>
              <a:t>Porcel</a:t>
            </a:r>
            <a:r>
              <a:rPr dirty="0">
                <a:latin typeface="Montserrat" panose="00000500000000000000" pitchFamily="50" charset="0"/>
              </a:rPr>
              <a:t> J. M., Light R. W. Disease a Month. 2013. 29-57.</a:t>
            </a: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Derrame TB"/>
          <p:cNvSpPr txBox="1">
            <a:spLocks noGrp="1"/>
          </p:cNvSpPr>
          <p:nvPr>
            <p:ph type="title"/>
          </p:nvPr>
        </p:nvSpPr>
        <p:spPr>
          <a:xfrm>
            <a:off x="838200" y="365125"/>
            <a:ext cx="10515600" cy="1325563"/>
          </a:xfrm>
          <a:prstGeom prst="rect">
            <a:avLst/>
          </a:prstGeom>
        </p:spPr>
        <p:txBody>
          <a:bodyPr/>
          <a:lstStyle/>
          <a:p>
            <a:r>
              <a:t>Derrame TB</a:t>
            </a:r>
          </a:p>
        </p:txBody>
      </p:sp>
      <p:sp>
        <p:nvSpPr>
          <p:cNvPr id="346" name="Tratamiento…"/>
          <p:cNvSpPr txBox="1">
            <a:spLocks noGrp="1"/>
          </p:cNvSpPr>
          <p:nvPr>
            <p:ph type="body" sz="half" idx="1"/>
          </p:nvPr>
        </p:nvSpPr>
        <p:spPr>
          <a:xfrm>
            <a:off x="4591877" y="1825625"/>
            <a:ext cx="6761924" cy="4351338"/>
          </a:xfrm>
          <a:prstGeom prst="rect">
            <a:avLst/>
          </a:prstGeom>
        </p:spPr>
        <p:txBody>
          <a:bodyPr/>
          <a:lstStyle/>
          <a:p>
            <a:pPr>
              <a:defRPr b="1"/>
            </a:pPr>
            <a:r>
              <a:rPr dirty="0" err="1"/>
              <a:t>Tratamiento</a:t>
            </a:r>
            <a:r>
              <a:rPr dirty="0"/>
              <a:t> </a:t>
            </a:r>
          </a:p>
          <a:p>
            <a:pPr>
              <a:defRPr b="1"/>
            </a:pPr>
            <a:endParaRPr dirty="0"/>
          </a:p>
          <a:p>
            <a:r>
              <a:rPr dirty="0"/>
              <a:t>HRZE, </a:t>
            </a:r>
            <a:r>
              <a:rPr dirty="0" err="1"/>
              <a:t>tiempo</a:t>
            </a:r>
            <a:r>
              <a:rPr dirty="0"/>
              <a:t> usual</a:t>
            </a:r>
            <a:r>
              <a:rPr lang="es-CO" dirty="0"/>
              <a:t>.</a:t>
            </a:r>
            <a:endParaRPr dirty="0"/>
          </a:p>
          <a:p>
            <a:r>
              <a:rPr dirty="0" err="1"/>
              <a:t>Drenaje</a:t>
            </a:r>
            <a:r>
              <a:rPr dirty="0"/>
              <a:t> (</a:t>
            </a:r>
            <a:r>
              <a:rPr dirty="0" err="1"/>
              <a:t>sintomáticos</a:t>
            </a:r>
            <a:r>
              <a:rPr dirty="0"/>
              <a:t>)</a:t>
            </a:r>
            <a:r>
              <a:rPr lang="es-CO" dirty="0"/>
              <a:t>.</a:t>
            </a:r>
            <a:endParaRPr dirty="0"/>
          </a:p>
        </p:txBody>
      </p:sp>
      <p:sp>
        <p:nvSpPr>
          <p:cNvPr id="347" name="Porcel J. M., Light R. W. Disease a Month. 2013. 29-57."/>
          <p:cNvSpPr txBox="1"/>
          <p:nvPr/>
        </p:nvSpPr>
        <p:spPr>
          <a:xfrm>
            <a:off x="7167320" y="6418318"/>
            <a:ext cx="4434864" cy="2923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defTabSz="355600">
              <a:defRPr sz="1300">
                <a:latin typeface="Helvetica Neue"/>
                <a:ea typeface="Helvetica Neue"/>
                <a:cs typeface="Helvetica Neue"/>
                <a:sym typeface="Helvetica Neue"/>
              </a:defRPr>
            </a:lvl1pPr>
          </a:lstStyle>
          <a:p>
            <a:r>
              <a:rPr>
                <a:latin typeface="Montserrat" panose="00000500000000000000" pitchFamily="50" charset="0"/>
              </a:rPr>
              <a:t>Porcel J. M., Light R. W. Disease a Month. 2013. 29-57.</a:t>
            </a: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9" name="Imagen 5" descr="Imagen 5"/>
          <p:cNvPicPr>
            <a:picLocks noChangeAspect="1"/>
          </p:cNvPicPr>
          <p:nvPr/>
        </p:nvPicPr>
        <p:blipFill>
          <a:blip r:embed="rId2"/>
          <a:stretch>
            <a:fillRect/>
          </a:stretch>
        </p:blipFill>
        <p:spPr>
          <a:xfrm>
            <a:off x="3098756" y="2425390"/>
            <a:ext cx="9247623" cy="3235712"/>
          </a:xfrm>
          <a:prstGeom prst="rect">
            <a:avLst/>
          </a:prstGeom>
          <a:ln w="12700">
            <a:miter lim="400000"/>
          </a:ln>
        </p:spPr>
      </p:pic>
      <p:sp>
        <p:nvSpPr>
          <p:cNvPr id="350" name="Ensayo aleatorizado - 61 pacientes…"/>
          <p:cNvSpPr txBox="1">
            <a:spLocks noGrp="1"/>
          </p:cNvSpPr>
          <p:nvPr>
            <p:ph type="body" sz="half" idx="4294967295"/>
          </p:nvPr>
        </p:nvSpPr>
        <p:spPr>
          <a:xfrm>
            <a:off x="536448" y="203199"/>
            <a:ext cx="5507747" cy="4093287"/>
          </a:xfrm>
          <a:prstGeom prst="rect">
            <a:avLst/>
          </a:prstGeom>
        </p:spPr>
        <p:txBody>
          <a:bodyPr lIns="91423" tIns="91423" rIns="91423" bIns="91423">
            <a:normAutofit/>
          </a:bodyPr>
          <a:lstStyle/>
          <a:p>
            <a:pPr marL="0" indent="135463">
              <a:lnSpc>
                <a:spcPct val="100000"/>
              </a:lnSpc>
              <a:spcBef>
                <a:spcPts val="800"/>
              </a:spcBef>
              <a:buSzTx/>
              <a:buNone/>
              <a:defRPr>
                <a:solidFill>
                  <a:srgbClr val="232323"/>
                </a:solidFill>
                <a:latin typeface="Arial"/>
                <a:ea typeface="Arial"/>
                <a:cs typeface="Arial"/>
                <a:sym typeface="Arial"/>
              </a:defRPr>
            </a:pPr>
            <a:r>
              <a:rPr sz="1800" dirty="0" err="1">
                <a:latin typeface="Montserrat" panose="00000500000000000000" pitchFamily="50" charset="0"/>
              </a:rPr>
              <a:t>Ensayo</a:t>
            </a:r>
            <a:r>
              <a:rPr sz="1800" dirty="0">
                <a:latin typeface="Montserrat" panose="00000500000000000000" pitchFamily="50" charset="0"/>
              </a:rPr>
              <a:t> </a:t>
            </a:r>
            <a:r>
              <a:rPr sz="1800" dirty="0" err="1">
                <a:latin typeface="Montserrat" panose="00000500000000000000" pitchFamily="50" charset="0"/>
              </a:rPr>
              <a:t>aleatorizado</a:t>
            </a:r>
            <a:r>
              <a:rPr sz="1800" dirty="0">
                <a:latin typeface="Montserrat" panose="00000500000000000000" pitchFamily="50" charset="0"/>
              </a:rPr>
              <a:t> - 61 </a:t>
            </a:r>
            <a:r>
              <a:rPr sz="1800" dirty="0" err="1">
                <a:latin typeface="Montserrat" panose="00000500000000000000" pitchFamily="50" charset="0"/>
              </a:rPr>
              <a:t>pacientes</a:t>
            </a:r>
            <a:r>
              <a:rPr lang="es-CO" sz="1800" dirty="0">
                <a:latin typeface="Montserrat" panose="00000500000000000000" pitchFamily="50" charset="0"/>
              </a:rPr>
              <a:t>.</a:t>
            </a:r>
            <a:endParaRPr sz="1800" dirty="0">
              <a:latin typeface="Montserrat" panose="00000500000000000000" pitchFamily="50" charset="0"/>
            </a:endParaRPr>
          </a:p>
          <a:p>
            <a:pPr marL="0" indent="0">
              <a:lnSpc>
                <a:spcPct val="100000"/>
              </a:lnSpc>
              <a:spcBef>
                <a:spcPts val="0"/>
              </a:spcBef>
              <a:buSzTx/>
              <a:buNone/>
              <a:defRPr>
                <a:solidFill>
                  <a:srgbClr val="263248"/>
                </a:solidFill>
                <a:latin typeface="Roboto Condensed Light"/>
                <a:ea typeface="Roboto Condensed Light"/>
                <a:cs typeface="Roboto Condensed Light"/>
                <a:sym typeface="Roboto Condensed Light"/>
              </a:defRPr>
            </a:pPr>
            <a:r>
              <a:rPr sz="1800" dirty="0">
                <a:latin typeface="Montserrat" panose="00000500000000000000" pitchFamily="50" charset="0"/>
              </a:rPr>
              <a:t>Rx de </a:t>
            </a:r>
            <a:r>
              <a:rPr sz="1800" dirty="0" err="1">
                <a:latin typeface="Montserrat" panose="00000500000000000000" pitchFamily="50" charset="0"/>
              </a:rPr>
              <a:t>tórax</a:t>
            </a:r>
            <a:r>
              <a:rPr sz="1800" dirty="0">
                <a:latin typeface="Montserrat" panose="00000500000000000000" pitchFamily="50" charset="0"/>
              </a:rPr>
              <a:t> 4 y 7 día, </a:t>
            </a:r>
            <a:r>
              <a:rPr sz="1800" dirty="0" err="1">
                <a:latin typeface="Montserrat" panose="00000500000000000000" pitchFamily="50" charset="0"/>
              </a:rPr>
              <a:t>mensual</a:t>
            </a:r>
            <a:r>
              <a:rPr lang="es-CO" sz="1800" dirty="0">
                <a:latin typeface="Montserrat" panose="00000500000000000000" pitchFamily="50" charset="0"/>
              </a:rPr>
              <a:t>.</a:t>
            </a:r>
            <a:endParaRPr sz="1800" dirty="0">
              <a:latin typeface="Montserrat" panose="00000500000000000000" pitchFamily="50" charset="0"/>
            </a:endParaRPr>
          </a:p>
          <a:p>
            <a:pPr marL="342900" indent="-342900">
              <a:lnSpc>
                <a:spcPct val="100000"/>
              </a:lnSpc>
              <a:spcBef>
                <a:spcPts val="0"/>
              </a:spcBef>
              <a:buClr>
                <a:srgbClr val="C7D3E6"/>
              </a:buClr>
              <a:buSzPts val="2000"/>
              <a:buFont typeface="Helvetica"/>
              <a:buChar char="▰"/>
              <a:defRPr>
                <a:solidFill>
                  <a:srgbClr val="263248"/>
                </a:solidFill>
                <a:latin typeface="Roboto Condensed Light"/>
                <a:ea typeface="Roboto Condensed Light"/>
                <a:cs typeface="Roboto Condensed Light"/>
                <a:sym typeface="Roboto Condensed Light"/>
              </a:defRPr>
            </a:pPr>
            <a:r>
              <a:rPr sz="1800" dirty="0" err="1">
                <a:latin typeface="Montserrat" panose="00000500000000000000" pitchFamily="50" charset="0"/>
              </a:rPr>
              <a:t>Tamaño</a:t>
            </a:r>
            <a:r>
              <a:rPr sz="1800" dirty="0">
                <a:latin typeface="Montserrat" panose="00000500000000000000" pitchFamily="50" charset="0"/>
              </a:rPr>
              <a:t> del </a:t>
            </a:r>
            <a:r>
              <a:rPr sz="1800" dirty="0" err="1">
                <a:latin typeface="Montserrat" panose="00000500000000000000" pitchFamily="50" charset="0"/>
              </a:rPr>
              <a:t>derrame</a:t>
            </a:r>
            <a:r>
              <a:rPr lang="es-CO" sz="1800" dirty="0">
                <a:latin typeface="Montserrat" panose="00000500000000000000" pitchFamily="50" charset="0"/>
              </a:rPr>
              <a:t>.</a:t>
            </a:r>
            <a:endParaRPr sz="1800" dirty="0">
              <a:latin typeface="Montserrat" panose="00000500000000000000" pitchFamily="50" charset="0"/>
            </a:endParaRPr>
          </a:p>
          <a:p>
            <a:pPr marL="342900" indent="-342900">
              <a:lnSpc>
                <a:spcPct val="100000"/>
              </a:lnSpc>
              <a:spcBef>
                <a:spcPts val="0"/>
              </a:spcBef>
              <a:buClr>
                <a:srgbClr val="C7D3E6"/>
              </a:buClr>
              <a:buSzPts val="2000"/>
              <a:buFont typeface="Helvetica"/>
              <a:buChar char="▰"/>
              <a:defRPr>
                <a:solidFill>
                  <a:srgbClr val="263248"/>
                </a:solidFill>
                <a:latin typeface="Roboto Condensed Light"/>
                <a:ea typeface="Roboto Condensed Light"/>
                <a:cs typeface="Roboto Condensed Light"/>
                <a:sym typeface="Roboto Condensed Light"/>
              </a:defRPr>
            </a:pPr>
            <a:r>
              <a:rPr sz="1800" dirty="0" err="1">
                <a:latin typeface="Montserrat" panose="00000500000000000000" pitchFamily="50" charset="0"/>
              </a:rPr>
              <a:t>Engrosamiento</a:t>
            </a:r>
            <a:r>
              <a:rPr sz="1800" dirty="0">
                <a:latin typeface="Montserrat" panose="00000500000000000000" pitchFamily="50" charset="0"/>
              </a:rPr>
              <a:t> pleural (2-10 mm  y 10mm)</a:t>
            </a:r>
            <a:r>
              <a:rPr lang="es-CO" sz="1800" dirty="0">
                <a:latin typeface="Montserrat" panose="00000500000000000000" pitchFamily="50" charset="0"/>
              </a:rPr>
              <a:t>.</a:t>
            </a:r>
            <a:endParaRPr sz="1800" dirty="0">
              <a:latin typeface="Montserrat" panose="00000500000000000000" pitchFamily="50" charset="0"/>
            </a:endParaRPr>
          </a:p>
          <a:p>
            <a:pPr marL="342900" indent="-342900">
              <a:lnSpc>
                <a:spcPct val="100000"/>
              </a:lnSpc>
              <a:spcBef>
                <a:spcPts val="0"/>
              </a:spcBef>
              <a:buClr>
                <a:srgbClr val="C7D3E6"/>
              </a:buClr>
              <a:buSzPts val="2000"/>
              <a:buFont typeface="Helvetica"/>
              <a:buChar char="▰"/>
              <a:defRPr>
                <a:solidFill>
                  <a:srgbClr val="263248"/>
                </a:solidFill>
                <a:latin typeface="Roboto Condensed Light"/>
                <a:ea typeface="Roboto Condensed Light"/>
                <a:cs typeface="Roboto Condensed Light"/>
                <a:sym typeface="Roboto Condensed Light"/>
              </a:defRPr>
            </a:pPr>
            <a:r>
              <a:rPr sz="1800" dirty="0" err="1">
                <a:latin typeface="Montserrat" panose="00000500000000000000" pitchFamily="50" charset="0"/>
              </a:rPr>
              <a:t>Espirometr</a:t>
            </a:r>
            <a:r>
              <a:rPr lang="es-CO" sz="1800" dirty="0">
                <a:latin typeface="Montserrat" panose="00000500000000000000" pitchFamily="50" charset="0"/>
              </a:rPr>
              <a:t>í</a:t>
            </a:r>
            <a:r>
              <a:rPr sz="1800" dirty="0">
                <a:latin typeface="Montserrat" panose="00000500000000000000" pitchFamily="50" charset="0"/>
              </a:rPr>
              <a:t>a 1, 4 y 6 </a:t>
            </a:r>
            <a:r>
              <a:rPr sz="1800" dirty="0" err="1">
                <a:latin typeface="Montserrat" panose="00000500000000000000" pitchFamily="50" charset="0"/>
              </a:rPr>
              <a:t>mes</a:t>
            </a:r>
            <a:r>
              <a:rPr lang="es-CO" sz="1800" dirty="0">
                <a:latin typeface="Montserrat" panose="00000500000000000000" pitchFamily="50" charset="0"/>
              </a:rPr>
              <a:t>.</a:t>
            </a:r>
            <a:endParaRPr sz="1800" dirty="0">
              <a:latin typeface="Montserrat" panose="00000500000000000000" pitchFamily="50" charset="0"/>
            </a:endParaRPr>
          </a:p>
          <a:p>
            <a:pPr marL="342900" indent="-342900">
              <a:lnSpc>
                <a:spcPct val="100000"/>
              </a:lnSpc>
              <a:spcBef>
                <a:spcPts val="0"/>
              </a:spcBef>
              <a:buClr>
                <a:srgbClr val="C7D3E6"/>
              </a:buClr>
              <a:buSzPts val="2000"/>
              <a:buFont typeface="Helvetica"/>
              <a:buChar char="▰"/>
              <a:defRPr>
                <a:solidFill>
                  <a:srgbClr val="263248"/>
                </a:solidFill>
                <a:latin typeface="Roboto Condensed Light"/>
                <a:ea typeface="Roboto Condensed Light"/>
                <a:cs typeface="Roboto Condensed Light"/>
                <a:sym typeface="Roboto Condensed Light"/>
              </a:defRPr>
            </a:pPr>
            <a:r>
              <a:rPr sz="1800" dirty="0">
                <a:latin typeface="Montserrat" panose="00000500000000000000" pitchFamily="50" charset="0"/>
              </a:rPr>
              <a:t>EAV de </a:t>
            </a:r>
            <a:r>
              <a:rPr sz="1800" dirty="0" err="1">
                <a:latin typeface="Montserrat" panose="00000500000000000000" pitchFamily="50" charset="0"/>
              </a:rPr>
              <a:t>disnea</a:t>
            </a:r>
            <a:r>
              <a:rPr sz="1800" dirty="0">
                <a:latin typeface="Montserrat" panose="00000500000000000000" pitchFamily="50" charset="0"/>
              </a:rPr>
              <a:t>, </a:t>
            </a:r>
            <a:r>
              <a:rPr sz="1800" dirty="0" err="1">
                <a:latin typeface="Montserrat" panose="00000500000000000000" pitchFamily="50" charset="0"/>
              </a:rPr>
              <a:t>tos</a:t>
            </a:r>
            <a:r>
              <a:rPr sz="1800" dirty="0">
                <a:latin typeface="Montserrat" panose="00000500000000000000" pitchFamily="50" charset="0"/>
              </a:rPr>
              <a:t>, </a:t>
            </a:r>
            <a:r>
              <a:rPr sz="1800" dirty="0" err="1">
                <a:latin typeface="Montserrat" panose="00000500000000000000" pitchFamily="50" charset="0"/>
              </a:rPr>
              <a:t>sudoración</a:t>
            </a:r>
            <a:r>
              <a:rPr lang="es-CO" sz="1800" dirty="0">
                <a:latin typeface="Montserrat" panose="00000500000000000000" pitchFamily="50" charset="0"/>
              </a:rPr>
              <a:t>,</a:t>
            </a:r>
            <a:r>
              <a:rPr sz="1800" dirty="0">
                <a:latin typeface="Montserrat" panose="00000500000000000000" pitchFamily="50" charset="0"/>
              </a:rPr>
              <a:t> </a:t>
            </a:r>
            <a:r>
              <a:rPr sz="1800" dirty="0" err="1">
                <a:latin typeface="Montserrat" panose="00000500000000000000" pitchFamily="50" charset="0"/>
              </a:rPr>
              <a:t>etc</a:t>
            </a:r>
            <a:r>
              <a:rPr lang="es-CO" sz="1800" dirty="0">
                <a:latin typeface="Montserrat" panose="00000500000000000000" pitchFamily="50" charset="0"/>
              </a:rPr>
              <a:t>.</a:t>
            </a:r>
            <a:endParaRPr sz="1800" dirty="0">
              <a:latin typeface="Montserrat" panose="00000500000000000000" pitchFamily="50" charset="0"/>
            </a:endParaRP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 name="Derrame Paraneumonico"/>
          <p:cNvSpPr txBox="1">
            <a:spLocks noGrp="1"/>
          </p:cNvSpPr>
          <p:nvPr>
            <p:ph type="title"/>
          </p:nvPr>
        </p:nvSpPr>
        <p:spPr>
          <a:xfrm>
            <a:off x="838200" y="365125"/>
            <a:ext cx="10515600" cy="1325563"/>
          </a:xfrm>
          <a:prstGeom prst="rect">
            <a:avLst/>
          </a:prstGeom>
        </p:spPr>
        <p:txBody>
          <a:bodyPr/>
          <a:lstStyle/>
          <a:p>
            <a:r>
              <a:rPr dirty="0" err="1"/>
              <a:t>Derrame</a:t>
            </a:r>
            <a:r>
              <a:rPr dirty="0"/>
              <a:t> </a:t>
            </a:r>
            <a:r>
              <a:rPr lang="es-CO" dirty="0"/>
              <a:t>p</a:t>
            </a:r>
            <a:r>
              <a:rPr dirty="0" err="1"/>
              <a:t>araneum</a:t>
            </a:r>
            <a:r>
              <a:rPr lang="es-CO" dirty="0" err="1"/>
              <a:t>ó</a:t>
            </a:r>
            <a:r>
              <a:rPr dirty="0" err="1"/>
              <a:t>nico</a:t>
            </a:r>
            <a:endParaRPr dirty="0"/>
          </a:p>
        </p:txBody>
      </p:sp>
      <p:sp>
        <p:nvSpPr>
          <p:cNvPr id="353" name="57% Paraneumonico &amp; 5-10% Empiema"/>
          <p:cNvSpPr txBox="1">
            <a:spLocks noGrp="1"/>
          </p:cNvSpPr>
          <p:nvPr>
            <p:ph type="body" sz="quarter" idx="1"/>
          </p:nvPr>
        </p:nvSpPr>
        <p:spPr>
          <a:xfrm>
            <a:off x="4591877" y="1825624"/>
            <a:ext cx="6761924" cy="610317"/>
          </a:xfrm>
          <a:prstGeom prst="rect">
            <a:avLst/>
          </a:prstGeom>
        </p:spPr>
        <p:txBody>
          <a:bodyPr/>
          <a:lstStyle/>
          <a:p>
            <a:r>
              <a:rPr dirty="0"/>
              <a:t>57% </a:t>
            </a:r>
            <a:r>
              <a:rPr dirty="0" err="1"/>
              <a:t>Paraneum</a:t>
            </a:r>
            <a:r>
              <a:rPr lang="es-CO" dirty="0" err="1"/>
              <a:t>ó</a:t>
            </a:r>
            <a:r>
              <a:rPr dirty="0" err="1"/>
              <a:t>nico</a:t>
            </a:r>
            <a:r>
              <a:rPr dirty="0"/>
              <a:t> &amp; 5-10% </a:t>
            </a:r>
            <a:r>
              <a:rPr lang="es-CO" dirty="0"/>
              <a:t>e</a:t>
            </a:r>
            <a:r>
              <a:rPr dirty="0" err="1"/>
              <a:t>mpiema</a:t>
            </a:r>
            <a:r>
              <a:rPr lang="es-CO" dirty="0"/>
              <a:t>.</a:t>
            </a:r>
            <a:r>
              <a:rPr dirty="0"/>
              <a:t> </a:t>
            </a:r>
          </a:p>
        </p:txBody>
      </p:sp>
      <p:graphicFrame>
        <p:nvGraphicFramePr>
          <p:cNvPr id="354" name="Table"/>
          <p:cNvGraphicFramePr/>
          <p:nvPr>
            <p:extLst>
              <p:ext uri="{D42A27DB-BD31-4B8C-83A1-F6EECF244321}">
                <p14:modId xmlns:p14="http://schemas.microsoft.com/office/powerpoint/2010/main" val="2803306153"/>
              </p:ext>
            </p:extLst>
          </p:nvPr>
        </p:nvGraphicFramePr>
        <p:xfrm>
          <a:off x="4586506" y="2432609"/>
          <a:ext cx="6772662" cy="4049432"/>
        </p:xfrm>
        <a:graphic>
          <a:graphicData uri="http://schemas.openxmlformats.org/drawingml/2006/table">
            <a:tbl>
              <a:tblPr firstRow="1" firstCol="1" bandRow="1">
                <a:tableStyleId>{4C3C2611-4C71-4FC5-86AE-919BDF0F9419}</a:tableStyleId>
              </a:tblPr>
              <a:tblGrid>
                <a:gridCol w="2580543">
                  <a:extLst>
                    <a:ext uri="{9D8B030D-6E8A-4147-A177-3AD203B41FA5}">
                      <a16:colId xmlns:a16="http://schemas.microsoft.com/office/drawing/2014/main" val="20000"/>
                    </a:ext>
                  </a:extLst>
                </a:gridCol>
                <a:gridCol w="4192119">
                  <a:extLst>
                    <a:ext uri="{9D8B030D-6E8A-4147-A177-3AD203B41FA5}">
                      <a16:colId xmlns:a16="http://schemas.microsoft.com/office/drawing/2014/main" val="20001"/>
                    </a:ext>
                  </a:extLst>
                </a:gridCol>
              </a:tblGrid>
              <a:tr h="1012358">
                <a:tc>
                  <a:txBody>
                    <a:bodyPr/>
                    <a:lstStyle/>
                    <a:p>
                      <a:pPr algn="l">
                        <a:defRPr sz="1800"/>
                      </a:pPr>
                      <a:endParaRPr sz="1600" dirty="0">
                        <a:latin typeface="Montserrat" panose="00000500000000000000" pitchFamily="50" charset="0"/>
                      </a:endParaRPr>
                    </a:p>
                  </a:txBody>
                  <a:tcPr marL="0" marR="0" marT="0" marB="0" horzOverflow="overflow"/>
                </a:tc>
                <a:tc>
                  <a:txBody>
                    <a:bodyPr/>
                    <a:lstStyle/>
                    <a:p>
                      <a:pPr algn="ctr">
                        <a:defRPr sz="1800" b="0">
                          <a:solidFill>
                            <a:srgbClr val="000000"/>
                          </a:solidFill>
                        </a:defRPr>
                      </a:pPr>
                      <a:r>
                        <a:rPr sz="2000" b="1" dirty="0">
                          <a:solidFill>
                            <a:srgbClr val="FFFFFF"/>
                          </a:solidFill>
                          <a:latin typeface="Montserrat" panose="00000500000000000000" pitchFamily="50" charset="0"/>
                        </a:rPr>
                        <a:t>Caracter</a:t>
                      </a:r>
                      <a:r>
                        <a:rPr lang="es-CO" sz="2000" b="1" dirty="0">
                          <a:solidFill>
                            <a:srgbClr val="FFFFFF"/>
                          </a:solidFill>
                          <a:latin typeface="Montserrat" panose="00000500000000000000" pitchFamily="50" charset="0"/>
                        </a:rPr>
                        <a:t>í</a:t>
                      </a:r>
                      <a:r>
                        <a:rPr sz="2000" b="1" dirty="0" err="1">
                          <a:solidFill>
                            <a:srgbClr val="FFFFFF"/>
                          </a:solidFill>
                          <a:latin typeface="Montserrat" panose="00000500000000000000" pitchFamily="50" charset="0"/>
                        </a:rPr>
                        <a:t>sticas</a:t>
                      </a:r>
                      <a:endParaRPr sz="2000" b="1" dirty="0">
                        <a:solidFill>
                          <a:srgbClr val="FFFFFF"/>
                        </a:solidFill>
                        <a:latin typeface="Montserrat" panose="00000500000000000000" pitchFamily="50" charset="0"/>
                      </a:endParaRPr>
                    </a:p>
                  </a:txBody>
                  <a:tcPr marL="0" marR="0" marT="0" marB="0" anchor="ctr" horzOverflow="overflow"/>
                </a:tc>
                <a:extLst>
                  <a:ext uri="{0D108BD9-81ED-4DB2-BD59-A6C34878D82A}">
                    <a16:rowId xmlns:a16="http://schemas.microsoft.com/office/drawing/2014/main" val="10000"/>
                  </a:ext>
                </a:extLst>
              </a:tr>
              <a:tr h="1012358">
                <a:tc>
                  <a:txBody>
                    <a:bodyPr/>
                    <a:lstStyle/>
                    <a:p>
                      <a:pPr algn="l">
                        <a:defRPr sz="1800" b="0">
                          <a:solidFill>
                            <a:srgbClr val="000000"/>
                          </a:solidFill>
                        </a:defRPr>
                      </a:pPr>
                      <a:r>
                        <a:rPr sz="2000" b="1">
                          <a:solidFill>
                            <a:srgbClr val="FFFFFF"/>
                          </a:solidFill>
                          <a:latin typeface="Montserrat" panose="00000500000000000000" pitchFamily="50" charset="0"/>
                        </a:rPr>
                        <a:t>Exudativa</a:t>
                      </a:r>
                    </a:p>
                  </a:txBody>
                  <a:tcPr marL="0" marR="0" marT="0" marB="0" anchor="ctr" horzOverflow="overflow"/>
                </a:tc>
                <a:tc>
                  <a:txBody>
                    <a:bodyPr/>
                    <a:lstStyle/>
                    <a:p>
                      <a:pPr algn="l">
                        <a:defRPr sz="2300"/>
                      </a:pPr>
                      <a:r>
                        <a:rPr sz="2000">
                          <a:latin typeface="Montserrat" panose="00000500000000000000" pitchFamily="50" charset="0"/>
                        </a:rPr>
                        <a:t>Glucosa &gt; 60 mg/dL </a:t>
                      </a:r>
                    </a:p>
                    <a:p>
                      <a:pPr algn="l">
                        <a:defRPr sz="2300"/>
                      </a:pPr>
                      <a:r>
                        <a:rPr sz="2000">
                          <a:latin typeface="Montserrat" panose="00000500000000000000" pitchFamily="50" charset="0"/>
                        </a:rPr>
                        <a:t>pH &gt; 7.2</a:t>
                      </a:r>
                    </a:p>
                  </a:txBody>
                  <a:tcPr marL="0" marR="0" marT="0" marB="0" horzOverflow="overflow"/>
                </a:tc>
                <a:extLst>
                  <a:ext uri="{0D108BD9-81ED-4DB2-BD59-A6C34878D82A}">
                    <a16:rowId xmlns:a16="http://schemas.microsoft.com/office/drawing/2014/main" val="10001"/>
                  </a:ext>
                </a:extLst>
              </a:tr>
              <a:tr h="1012358">
                <a:tc>
                  <a:txBody>
                    <a:bodyPr/>
                    <a:lstStyle/>
                    <a:p>
                      <a:pPr algn="l">
                        <a:defRPr sz="1800" b="0">
                          <a:solidFill>
                            <a:srgbClr val="000000"/>
                          </a:solidFill>
                        </a:defRPr>
                      </a:pPr>
                      <a:r>
                        <a:rPr sz="2000" b="1">
                          <a:solidFill>
                            <a:srgbClr val="FFFFFF"/>
                          </a:solidFill>
                          <a:latin typeface="Montserrat" panose="00000500000000000000" pitchFamily="50" charset="0"/>
                        </a:rPr>
                        <a:t>Fibrinopurulenta</a:t>
                      </a:r>
                    </a:p>
                  </a:txBody>
                  <a:tcPr marL="0" marR="0" marT="0" marB="0" anchor="ctr" horzOverflow="overflow"/>
                </a:tc>
                <a:tc>
                  <a:txBody>
                    <a:bodyPr/>
                    <a:lstStyle/>
                    <a:p>
                      <a:pPr algn="l">
                        <a:defRPr sz="2300"/>
                      </a:pPr>
                      <a:r>
                        <a:rPr sz="2000">
                          <a:latin typeface="Montserrat" panose="00000500000000000000" pitchFamily="50" charset="0"/>
                        </a:rPr>
                        <a:t>PMN, bacterias, detritos celulares</a:t>
                      </a:r>
                    </a:p>
                    <a:p>
                      <a:pPr algn="l">
                        <a:defRPr sz="2300"/>
                      </a:pPr>
                      <a:r>
                        <a:rPr sz="2000">
                          <a:latin typeface="Montserrat" panose="00000500000000000000" pitchFamily="50" charset="0"/>
                        </a:rPr>
                        <a:t>pH &lt;7.2, glucosa baja </a:t>
                      </a:r>
                    </a:p>
                  </a:txBody>
                  <a:tcPr marL="0" marR="0" marT="0" marB="0" horzOverflow="overflow"/>
                </a:tc>
                <a:extLst>
                  <a:ext uri="{0D108BD9-81ED-4DB2-BD59-A6C34878D82A}">
                    <a16:rowId xmlns:a16="http://schemas.microsoft.com/office/drawing/2014/main" val="10002"/>
                  </a:ext>
                </a:extLst>
              </a:tr>
              <a:tr h="1012358">
                <a:tc>
                  <a:txBody>
                    <a:bodyPr/>
                    <a:lstStyle/>
                    <a:p>
                      <a:pPr algn="l">
                        <a:defRPr sz="1800" b="0">
                          <a:solidFill>
                            <a:srgbClr val="000000"/>
                          </a:solidFill>
                        </a:defRPr>
                      </a:pPr>
                      <a:r>
                        <a:rPr sz="2000" b="1">
                          <a:solidFill>
                            <a:srgbClr val="FFFFFF"/>
                          </a:solidFill>
                          <a:latin typeface="Montserrat" panose="00000500000000000000" pitchFamily="50" charset="0"/>
                        </a:rPr>
                        <a:t>Organizativa</a:t>
                      </a:r>
                    </a:p>
                  </a:txBody>
                  <a:tcPr marL="0" marR="0" marT="0" marB="0" anchor="ctr" horzOverflow="overflow"/>
                </a:tc>
                <a:tc>
                  <a:txBody>
                    <a:bodyPr/>
                    <a:lstStyle/>
                    <a:p>
                      <a:pPr algn="l">
                        <a:defRPr sz="2300"/>
                      </a:pPr>
                      <a:r>
                        <a:rPr sz="2000" dirty="0">
                          <a:latin typeface="Montserrat" panose="00000500000000000000" pitchFamily="50" charset="0"/>
                        </a:rPr>
                        <a:t>Dep</a:t>
                      </a:r>
                      <a:r>
                        <a:rPr lang="es-CO" sz="2000" dirty="0" err="1">
                          <a:latin typeface="Montserrat" panose="00000500000000000000" pitchFamily="50" charset="0"/>
                        </a:rPr>
                        <a:t>ó</a:t>
                      </a:r>
                      <a:r>
                        <a:rPr sz="2000" dirty="0" err="1">
                          <a:latin typeface="Montserrat" panose="00000500000000000000" pitchFamily="50" charset="0"/>
                        </a:rPr>
                        <a:t>sito</a:t>
                      </a:r>
                      <a:r>
                        <a:rPr sz="2000" dirty="0">
                          <a:latin typeface="Montserrat" panose="00000500000000000000" pitchFamily="50" charset="0"/>
                        </a:rPr>
                        <a:t> de </a:t>
                      </a:r>
                      <a:r>
                        <a:rPr sz="2000" dirty="0" err="1">
                          <a:latin typeface="Montserrat" panose="00000500000000000000" pitchFamily="50" charset="0"/>
                        </a:rPr>
                        <a:t>fibrina</a:t>
                      </a:r>
                      <a:endParaRPr sz="2000" dirty="0">
                        <a:latin typeface="Montserrat" panose="00000500000000000000" pitchFamily="50" charset="0"/>
                      </a:endParaRPr>
                    </a:p>
                    <a:p>
                      <a:pPr algn="l">
                        <a:defRPr sz="2300"/>
                      </a:pPr>
                      <a:r>
                        <a:rPr sz="2000" dirty="0">
                          <a:latin typeface="Montserrat" panose="00000500000000000000" pitchFamily="50" charset="0"/>
                        </a:rPr>
                        <a:t>50%</a:t>
                      </a:r>
                    </a:p>
                  </a:txBody>
                  <a:tcPr marL="0" marR="0" marT="0" marB="0" horzOverflow="overflow"/>
                </a:tc>
                <a:extLst>
                  <a:ext uri="{0D108BD9-81ED-4DB2-BD59-A6C34878D82A}">
                    <a16:rowId xmlns:a16="http://schemas.microsoft.com/office/drawing/2014/main" val="10003"/>
                  </a:ext>
                </a:extLst>
              </a:tr>
            </a:tbl>
          </a:graphicData>
        </a:graphic>
      </p:graphicFrame>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 name="Derrame Paraneumonico"/>
          <p:cNvSpPr txBox="1">
            <a:spLocks noGrp="1"/>
          </p:cNvSpPr>
          <p:nvPr>
            <p:ph type="title" idx="4294967295"/>
          </p:nvPr>
        </p:nvSpPr>
        <p:spPr>
          <a:xfrm>
            <a:off x="838200" y="365125"/>
            <a:ext cx="10515600" cy="1325563"/>
          </a:xfrm>
          <a:prstGeom prst="rect">
            <a:avLst/>
          </a:prstGeom>
        </p:spPr>
        <p:txBody>
          <a:bodyPr/>
          <a:lstStyle/>
          <a:p>
            <a:r>
              <a:rPr lang="es-CO" dirty="0"/>
              <a:t>Derrame </a:t>
            </a:r>
            <a:r>
              <a:rPr lang="es-CO" dirty="0" err="1"/>
              <a:t>paraneumónico</a:t>
            </a:r>
            <a:endParaRPr dirty="0"/>
          </a:p>
        </p:txBody>
      </p:sp>
      <p:pic>
        <p:nvPicPr>
          <p:cNvPr id="357" name="Imagen 4" descr="Imagen 4"/>
          <p:cNvPicPr>
            <a:picLocks noChangeAspect="1"/>
          </p:cNvPicPr>
          <p:nvPr/>
        </p:nvPicPr>
        <p:blipFill>
          <a:blip r:embed="rId2" cstate="email">
            <a:extLst>
              <a:ext uri="{28A0092B-C50C-407E-A947-70E740481C1C}">
                <a14:useLocalDpi xmlns:a14="http://schemas.microsoft.com/office/drawing/2010/main"/>
              </a:ext>
            </a:extLst>
          </a:blip>
          <a:srcRect l="959" r="959"/>
          <a:stretch>
            <a:fillRect/>
          </a:stretch>
        </p:blipFill>
        <p:spPr>
          <a:xfrm>
            <a:off x="2831545" y="1690688"/>
            <a:ext cx="9271062" cy="2605564"/>
          </a:xfrm>
          <a:prstGeom prst="rect">
            <a:avLst/>
          </a:prstGeom>
          <a:ln w="12700">
            <a:miter lim="400000"/>
          </a:ln>
        </p:spPr>
      </p:pic>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 name="Derrame Paraneumonico"/>
          <p:cNvSpPr txBox="1">
            <a:spLocks noGrp="1"/>
          </p:cNvSpPr>
          <p:nvPr>
            <p:ph type="title" idx="4294967295"/>
          </p:nvPr>
        </p:nvSpPr>
        <p:spPr>
          <a:xfrm>
            <a:off x="838200" y="0"/>
            <a:ext cx="10515600" cy="1325563"/>
          </a:xfrm>
          <a:prstGeom prst="rect">
            <a:avLst/>
          </a:prstGeom>
        </p:spPr>
        <p:txBody>
          <a:bodyPr/>
          <a:lstStyle/>
          <a:p>
            <a:r>
              <a:rPr lang="es-CO" dirty="0"/>
              <a:t>Derrame </a:t>
            </a:r>
            <a:r>
              <a:rPr lang="es-CO" dirty="0" err="1"/>
              <a:t>paraneumónico</a:t>
            </a:r>
            <a:endParaRPr dirty="0"/>
          </a:p>
        </p:txBody>
      </p:sp>
      <p:pic>
        <p:nvPicPr>
          <p:cNvPr id="360" name="Imagen 5" descr="Imagen 5"/>
          <p:cNvPicPr>
            <a:picLocks noChangeAspect="1"/>
          </p:cNvPicPr>
          <p:nvPr/>
        </p:nvPicPr>
        <p:blipFill>
          <a:blip r:embed="rId2" cstate="email">
            <a:extLst>
              <a:ext uri="{28A0092B-C50C-407E-A947-70E740481C1C}">
                <a14:useLocalDpi xmlns:a14="http://schemas.microsoft.com/office/drawing/2010/main"/>
              </a:ext>
            </a:extLst>
          </a:blip>
          <a:srcRect t="3286"/>
          <a:stretch>
            <a:fillRect/>
          </a:stretch>
        </p:blipFill>
        <p:spPr>
          <a:xfrm>
            <a:off x="3044682" y="1112042"/>
            <a:ext cx="9147318" cy="3850345"/>
          </a:xfrm>
          <a:prstGeom prst="rect">
            <a:avLst/>
          </a:prstGeom>
          <a:ln w="12700">
            <a:miter lim="400000"/>
          </a:ln>
        </p:spPr>
      </p:pic>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2" name="Screen Shot 2021-02-28 at 12.20.58 PM.png" descr="Screen Shot 2021-02-28 at 12.20.58 PM.png"/>
          <p:cNvPicPr>
            <a:picLocks noChangeAspect="1"/>
          </p:cNvPicPr>
          <p:nvPr/>
        </p:nvPicPr>
        <p:blipFill>
          <a:blip r:embed="rId2"/>
          <a:stretch>
            <a:fillRect/>
          </a:stretch>
        </p:blipFill>
        <p:spPr>
          <a:xfrm>
            <a:off x="2981570" y="271353"/>
            <a:ext cx="8379143" cy="3450236"/>
          </a:xfrm>
          <a:prstGeom prst="rect">
            <a:avLst/>
          </a:prstGeom>
          <a:ln w="12700">
            <a:miter lim="400000"/>
          </a:ln>
        </p:spPr>
      </p:pic>
      <p:sp>
        <p:nvSpPr>
          <p:cNvPr id="363" name="7 días antibióticos &amp; DNAsas —&gt; VAST…"/>
          <p:cNvSpPr txBox="1"/>
          <p:nvPr/>
        </p:nvSpPr>
        <p:spPr>
          <a:xfrm>
            <a:off x="6540923" y="4380056"/>
            <a:ext cx="4387736" cy="6155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marL="180472" indent="-180472">
              <a:buSzPct val="100000"/>
              <a:buChar char="-"/>
              <a:defRPr sz="2100"/>
            </a:pPr>
            <a:r>
              <a:rPr sz="1700" dirty="0">
                <a:latin typeface="Montserrat" panose="00000500000000000000" pitchFamily="50" charset="0"/>
              </a:rPr>
              <a:t>7 días </a:t>
            </a:r>
            <a:r>
              <a:rPr sz="1700" dirty="0" err="1">
                <a:latin typeface="Montserrat" panose="00000500000000000000" pitchFamily="50" charset="0"/>
              </a:rPr>
              <a:t>antibióticos</a:t>
            </a:r>
            <a:r>
              <a:rPr sz="1700" dirty="0">
                <a:latin typeface="Montserrat" panose="00000500000000000000" pitchFamily="50" charset="0"/>
              </a:rPr>
              <a:t> &amp; </a:t>
            </a:r>
            <a:r>
              <a:rPr sz="1700" dirty="0" err="1">
                <a:latin typeface="Montserrat" panose="00000500000000000000" pitchFamily="50" charset="0"/>
              </a:rPr>
              <a:t>DNAsas</a:t>
            </a:r>
            <a:r>
              <a:rPr sz="1700" dirty="0">
                <a:latin typeface="Montserrat" panose="00000500000000000000" pitchFamily="50" charset="0"/>
              </a:rPr>
              <a:t> —&gt; VAST</a:t>
            </a:r>
          </a:p>
          <a:p>
            <a:pPr marL="180472" indent="-180472">
              <a:buSzPct val="100000"/>
              <a:buChar char="-"/>
              <a:defRPr sz="2100"/>
            </a:pPr>
            <a:r>
              <a:rPr sz="1700" dirty="0">
                <a:latin typeface="Montserrat" panose="00000500000000000000" pitchFamily="50" charset="0"/>
              </a:rPr>
              <a:t>3 </a:t>
            </a:r>
            <a:r>
              <a:rPr sz="1700" dirty="0" err="1">
                <a:latin typeface="Montserrat" panose="00000500000000000000" pitchFamily="50" charset="0"/>
              </a:rPr>
              <a:t>Wks</a:t>
            </a:r>
            <a:r>
              <a:rPr sz="1700" dirty="0">
                <a:latin typeface="Montserrat" panose="00000500000000000000" pitchFamily="50" charset="0"/>
              </a:rPr>
              <a:t> </a:t>
            </a:r>
            <a:r>
              <a:rPr sz="1700" dirty="0" err="1">
                <a:latin typeface="Montserrat" panose="00000500000000000000" pitchFamily="50" charset="0"/>
              </a:rPr>
              <a:t>tratamiento</a:t>
            </a:r>
            <a:endParaRPr sz="1700" dirty="0">
              <a:latin typeface="Montserrat" panose="00000500000000000000" pitchFamily="50" charset="0"/>
            </a:endParaRPr>
          </a:p>
        </p:txBody>
      </p:sp>
      <p:sp>
        <p:nvSpPr>
          <p:cNvPr id="364" name="Rounded Rectangle"/>
          <p:cNvSpPr/>
          <p:nvPr/>
        </p:nvSpPr>
        <p:spPr>
          <a:xfrm>
            <a:off x="6299200" y="4091544"/>
            <a:ext cx="5036831" cy="1270002"/>
          </a:xfrm>
          <a:prstGeom prst="roundRect">
            <a:avLst>
              <a:gd name="adj" fmla="val 15000"/>
            </a:avLst>
          </a:prstGeom>
          <a:ln w="38100">
            <a:solidFill>
              <a:schemeClr val="accent1"/>
            </a:solidFill>
            <a:miter/>
          </a:ln>
        </p:spPr>
        <p:txBody>
          <a:bodyPr lIns="45718" tIns="45718" rIns="45718" bIns="45718" anchor="ctr"/>
          <a:lstStyle/>
          <a:p>
            <a:endParaRPr dirty="0">
              <a:latin typeface="Montserrat" panose="00000500000000000000" pitchFamily="50" charset="0"/>
            </a:endParaRPr>
          </a:p>
        </p:txBody>
      </p:sp>
      <p:sp>
        <p:nvSpPr>
          <p:cNvPr id="365" name="Porcel J. M., Light R. W. (2013). Disease a Month. 29-57."/>
          <p:cNvSpPr txBox="1"/>
          <p:nvPr/>
        </p:nvSpPr>
        <p:spPr>
          <a:xfrm>
            <a:off x="7167320" y="6194050"/>
            <a:ext cx="4543869" cy="2923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defTabSz="355600">
              <a:defRPr sz="1300">
                <a:latin typeface="Helvetica Neue"/>
                <a:ea typeface="Helvetica Neue"/>
                <a:cs typeface="Helvetica Neue"/>
                <a:sym typeface="Helvetica Neue"/>
              </a:defRPr>
            </a:lvl1pPr>
          </a:lstStyle>
          <a:p>
            <a:r>
              <a:rPr dirty="0" err="1">
                <a:latin typeface="Montserrat" panose="00000500000000000000" pitchFamily="50" charset="0"/>
              </a:rPr>
              <a:t>Porcel</a:t>
            </a:r>
            <a:r>
              <a:rPr dirty="0">
                <a:latin typeface="Montserrat" panose="00000500000000000000" pitchFamily="50" charset="0"/>
              </a:rPr>
              <a:t> J. M., Light R. W. (2013). Disease a Month. 29-57.</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Mujer de 35 años, vive en Santa Cruz. Presenta derrame pleural derecho que ocupa 2/3 partes de su hemitorax. Se realizá toracocentesis. Se encuentra glucemia 30, ADA 38, mononuclear, gene Xpert negativo, cultivos hongos y micobacterias pendientes. Cuál e"/>
          <p:cNvSpPr txBox="1">
            <a:spLocks noGrp="1"/>
          </p:cNvSpPr>
          <p:nvPr>
            <p:ph type="title"/>
          </p:nvPr>
        </p:nvSpPr>
        <p:spPr>
          <a:xfrm>
            <a:off x="838200" y="365125"/>
            <a:ext cx="10515600" cy="2159421"/>
          </a:xfrm>
          <a:prstGeom prst="rect">
            <a:avLst/>
          </a:prstGeom>
        </p:spPr>
        <p:txBody>
          <a:bodyPr>
            <a:normAutofit fontScale="90000"/>
          </a:bodyPr>
          <a:lstStyle>
            <a:lvl1pPr defTabSz="603504">
              <a:defRPr sz="2900"/>
            </a:lvl1pPr>
          </a:lstStyle>
          <a:p>
            <a:r>
              <a:rPr dirty="0" err="1"/>
              <a:t>Mujer</a:t>
            </a:r>
            <a:r>
              <a:rPr dirty="0"/>
              <a:t> de 35 </a:t>
            </a:r>
            <a:r>
              <a:rPr dirty="0" err="1"/>
              <a:t>años</a:t>
            </a:r>
            <a:r>
              <a:rPr dirty="0"/>
              <a:t>, </a:t>
            </a:r>
            <a:r>
              <a:rPr dirty="0" err="1"/>
              <a:t>vive</a:t>
            </a:r>
            <a:r>
              <a:rPr dirty="0"/>
              <a:t> </a:t>
            </a:r>
            <a:r>
              <a:rPr dirty="0" err="1"/>
              <a:t>en</a:t>
            </a:r>
            <a:r>
              <a:rPr dirty="0"/>
              <a:t> Santa Cruz. </a:t>
            </a:r>
            <a:r>
              <a:rPr dirty="0" err="1"/>
              <a:t>Presenta</a:t>
            </a:r>
            <a:r>
              <a:rPr dirty="0"/>
              <a:t> </a:t>
            </a:r>
            <a:r>
              <a:rPr dirty="0" err="1"/>
              <a:t>derrame</a:t>
            </a:r>
            <a:r>
              <a:rPr dirty="0"/>
              <a:t> pleural derecho que </a:t>
            </a:r>
            <a:r>
              <a:rPr dirty="0" err="1"/>
              <a:t>ocupa</a:t>
            </a:r>
            <a:r>
              <a:rPr dirty="0"/>
              <a:t> 2/3 </a:t>
            </a:r>
            <a:r>
              <a:rPr dirty="0" err="1"/>
              <a:t>partes</a:t>
            </a:r>
            <a:r>
              <a:rPr dirty="0"/>
              <a:t> de </a:t>
            </a:r>
            <a:r>
              <a:rPr dirty="0" err="1"/>
              <a:t>su</a:t>
            </a:r>
            <a:r>
              <a:rPr dirty="0"/>
              <a:t> </a:t>
            </a:r>
            <a:r>
              <a:rPr dirty="0" err="1"/>
              <a:t>hemitorax</a:t>
            </a:r>
            <a:r>
              <a:rPr dirty="0"/>
              <a:t>. Se </a:t>
            </a:r>
            <a:r>
              <a:rPr dirty="0" err="1"/>
              <a:t>realizá</a:t>
            </a:r>
            <a:r>
              <a:rPr dirty="0"/>
              <a:t> </a:t>
            </a:r>
            <a:r>
              <a:rPr dirty="0" err="1"/>
              <a:t>toracocentesis</a:t>
            </a:r>
            <a:r>
              <a:rPr dirty="0"/>
              <a:t>. Se </a:t>
            </a:r>
            <a:r>
              <a:rPr dirty="0" err="1"/>
              <a:t>encuentra</a:t>
            </a:r>
            <a:r>
              <a:rPr dirty="0"/>
              <a:t> </a:t>
            </a:r>
            <a:r>
              <a:rPr dirty="0" err="1"/>
              <a:t>glucemia</a:t>
            </a:r>
            <a:r>
              <a:rPr dirty="0"/>
              <a:t> 30, ADA 38, mononuclear, gene </a:t>
            </a:r>
            <a:r>
              <a:rPr dirty="0" err="1"/>
              <a:t>Xpert</a:t>
            </a:r>
            <a:r>
              <a:rPr dirty="0"/>
              <a:t> </a:t>
            </a:r>
            <a:r>
              <a:rPr dirty="0" err="1"/>
              <a:t>negativo</a:t>
            </a:r>
            <a:r>
              <a:rPr dirty="0"/>
              <a:t>, </a:t>
            </a:r>
            <a:r>
              <a:rPr dirty="0" err="1"/>
              <a:t>cultivos</a:t>
            </a:r>
            <a:r>
              <a:rPr dirty="0"/>
              <a:t> </a:t>
            </a:r>
            <a:r>
              <a:rPr dirty="0" err="1"/>
              <a:t>hongos</a:t>
            </a:r>
            <a:r>
              <a:rPr dirty="0"/>
              <a:t> y </a:t>
            </a:r>
            <a:r>
              <a:rPr dirty="0" err="1"/>
              <a:t>micobacterias</a:t>
            </a:r>
            <a:r>
              <a:rPr dirty="0"/>
              <a:t> </a:t>
            </a:r>
            <a:r>
              <a:rPr dirty="0" err="1"/>
              <a:t>pendientes</a:t>
            </a:r>
            <a:r>
              <a:rPr dirty="0"/>
              <a:t>. </a:t>
            </a:r>
            <a:r>
              <a:rPr lang="es-CO" dirty="0"/>
              <a:t>¿</a:t>
            </a:r>
            <a:r>
              <a:rPr dirty="0" err="1"/>
              <a:t>Cuál</a:t>
            </a:r>
            <a:r>
              <a:rPr dirty="0"/>
              <a:t> es el paso a </a:t>
            </a:r>
            <a:r>
              <a:rPr dirty="0" err="1"/>
              <a:t>seguir</a:t>
            </a:r>
            <a:r>
              <a:rPr dirty="0"/>
              <a:t>? </a:t>
            </a:r>
          </a:p>
        </p:txBody>
      </p:sp>
      <p:sp>
        <p:nvSpPr>
          <p:cNvPr id="109" name="A) Biopsia pleural…"/>
          <p:cNvSpPr txBox="1">
            <a:spLocks noGrp="1"/>
          </p:cNvSpPr>
          <p:nvPr>
            <p:ph type="body" sz="half" idx="1"/>
          </p:nvPr>
        </p:nvSpPr>
        <p:spPr>
          <a:xfrm>
            <a:off x="4591877" y="2632760"/>
            <a:ext cx="6761924" cy="4351340"/>
          </a:xfrm>
          <a:prstGeom prst="rect">
            <a:avLst/>
          </a:prstGeom>
        </p:spPr>
        <p:txBody>
          <a:bodyPr/>
          <a:lstStyle/>
          <a:p>
            <a:pPr>
              <a:defRPr b="1"/>
            </a:pPr>
            <a:r>
              <a:rPr dirty="0"/>
              <a:t>A) </a:t>
            </a:r>
            <a:r>
              <a:rPr b="0" dirty="0" err="1"/>
              <a:t>Biopsia</a:t>
            </a:r>
            <a:r>
              <a:rPr b="0" dirty="0"/>
              <a:t> pleural</a:t>
            </a:r>
            <a:r>
              <a:rPr lang="es-CO" b="0" dirty="0"/>
              <a:t>.</a:t>
            </a:r>
            <a:endParaRPr b="0" dirty="0"/>
          </a:p>
          <a:p>
            <a:pPr>
              <a:defRPr b="1"/>
            </a:pPr>
            <a:r>
              <a:rPr dirty="0"/>
              <a:t>B) </a:t>
            </a:r>
            <a:r>
              <a:rPr b="0" dirty="0" err="1"/>
              <a:t>Repetir</a:t>
            </a:r>
            <a:r>
              <a:rPr b="0" dirty="0"/>
              <a:t> gene </a:t>
            </a:r>
            <a:r>
              <a:rPr b="0" dirty="0" err="1"/>
              <a:t>Xpert</a:t>
            </a:r>
            <a:r>
              <a:rPr lang="es-CO" b="0" dirty="0"/>
              <a:t>.</a:t>
            </a:r>
            <a:endParaRPr b="0" dirty="0"/>
          </a:p>
          <a:p>
            <a:pPr>
              <a:defRPr b="1"/>
            </a:pPr>
            <a:r>
              <a:rPr dirty="0"/>
              <a:t>C) </a:t>
            </a:r>
            <a:r>
              <a:rPr b="0" dirty="0" err="1"/>
              <a:t>Esperar</a:t>
            </a:r>
            <a:r>
              <a:rPr b="0" dirty="0"/>
              <a:t> </a:t>
            </a:r>
            <a:r>
              <a:rPr b="0" dirty="0" err="1"/>
              <a:t>respuesta</a:t>
            </a:r>
            <a:r>
              <a:rPr b="0" dirty="0"/>
              <a:t> </a:t>
            </a:r>
            <a:r>
              <a:rPr b="0" dirty="0" err="1"/>
              <a:t>cultivos</a:t>
            </a:r>
            <a:r>
              <a:rPr lang="es-CO" b="0" dirty="0"/>
              <a:t>.</a:t>
            </a:r>
            <a:endParaRPr b="0" dirty="0"/>
          </a:p>
          <a:p>
            <a:pPr>
              <a:defRPr b="1"/>
            </a:pPr>
            <a:r>
              <a:rPr dirty="0"/>
              <a:t>E) </a:t>
            </a:r>
            <a:r>
              <a:rPr b="0" dirty="0" err="1"/>
              <a:t>Iniciar</a:t>
            </a:r>
            <a:r>
              <a:rPr b="0" dirty="0"/>
              <a:t> </a:t>
            </a:r>
            <a:r>
              <a:rPr b="0" dirty="0" err="1"/>
              <a:t>tratamiento</a:t>
            </a:r>
            <a:r>
              <a:rPr b="0" dirty="0"/>
              <a:t> HRZE</a:t>
            </a:r>
            <a:r>
              <a:rPr lang="es-CO" b="0" dirty="0"/>
              <a:t>.</a:t>
            </a:r>
            <a:endParaRPr b="0" dirty="0"/>
          </a:p>
        </p:txBody>
      </p:sp>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 name="Derrame asociado a malignidad"/>
          <p:cNvSpPr txBox="1">
            <a:spLocks noGrp="1"/>
          </p:cNvSpPr>
          <p:nvPr>
            <p:ph type="title"/>
          </p:nvPr>
        </p:nvSpPr>
        <p:spPr>
          <a:xfrm>
            <a:off x="838200" y="365125"/>
            <a:ext cx="10515600" cy="1325563"/>
          </a:xfrm>
          <a:prstGeom prst="rect">
            <a:avLst/>
          </a:prstGeom>
        </p:spPr>
        <p:txBody>
          <a:bodyPr/>
          <a:lstStyle/>
          <a:p>
            <a:r>
              <a:t>Derrame asociado a malignidad</a:t>
            </a:r>
          </a:p>
        </p:txBody>
      </p:sp>
      <p:sp>
        <p:nvSpPr>
          <p:cNvPr id="368" name="90% metastásico AdenoCa: Pulmón, mama, tracto GI, Carcinoma de cel renales, melanoma, timoma…"/>
          <p:cNvSpPr txBox="1">
            <a:spLocks noGrp="1"/>
          </p:cNvSpPr>
          <p:nvPr>
            <p:ph type="body" sz="half" idx="1"/>
          </p:nvPr>
        </p:nvSpPr>
        <p:spPr>
          <a:xfrm>
            <a:off x="4591877" y="1825625"/>
            <a:ext cx="6761924" cy="4351338"/>
          </a:xfrm>
          <a:prstGeom prst="rect">
            <a:avLst/>
          </a:prstGeom>
        </p:spPr>
        <p:txBody>
          <a:bodyPr/>
          <a:lstStyle/>
          <a:p>
            <a:r>
              <a:rPr dirty="0"/>
              <a:t>90% </a:t>
            </a:r>
            <a:r>
              <a:rPr dirty="0" err="1"/>
              <a:t>metastásico</a:t>
            </a:r>
            <a:r>
              <a:rPr dirty="0"/>
              <a:t> </a:t>
            </a:r>
            <a:r>
              <a:rPr dirty="0" err="1"/>
              <a:t>AdenoCa</a:t>
            </a:r>
            <a:r>
              <a:rPr dirty="0"/>
              <a:t>: </a:t>
            </a:r>
            <a:r>
              <a:rPr lang="es-CO" dirty="0"/>
              <a:t>p</a:t>
            </a:r>
            <a:r>
              <a:rPr dirty="0" err="1"/>
              <a:t>ulmón</a:t>
            </a:r>
            <a:r>
              <a:rPr dirty="0"/>
              <a:t>, mama, </a:t>
            </a:r>
            <a:r>
              <a:rPr dirty="0" err="1"/>
              <a:t>tracto</a:t>
            </a:r>
            <a:r>
              <a:rPr dirty="0"/>
              <a:t> GI, </a:t>
            </a:r>
            <a:r>
              <a:rPr lang="es-CO" dirty="0"/>
              <a:t>c</a:t>
            </a:r>
            <a:r>
              <a:rPr dirty="0" err="1"/>
              <a:t>arcinoma</a:t>
            </a:r>
            <a:r>
              <a:rPr dirty="0"/>
              <a:t> de </a:t>
            </a:r>
            <a:r>
              <a:rPr dirty="0" err="1"/>
              <a:t>cel</a:t>
            </a:r>
            <a:r>
              <a:rPr dirty="0"/>
              <a:t> </a:t>
            </a:r>
            <a:r>
              <a:rPr dirty="0" err="1"/>
              <a:t>renales</a:t>
            </a:r>
            <a:r>
              <a:rPr dirty="0"/>
              <a:t>, melanoma, </a:t>
            </a:r>
            <a:r>
              <a:rPr dirty="0" err="1"/>
              <a:t>timoma</a:t>
            </a:r>
            <a:r>
              <a:rPr lang="es-CO" dirty="0"/>
              <a:t>.</a:t>
            </a:r>
            <a:r>
              <a:rPr dirty="0"/>
              <a:t> </a:t>
            </a:r>
          </a:p>
          <a:p>
            <a:r>
              <a:rPr dirty="0"/>
              <a:t>10% </a:t>
            </a:r>
            <a:r>
              <a:rPr lang="es-CO" dirty="0"/>
              <a:t>p</a:t>
            </a:r>
            <a:r>
              <a:rPr dirty="0" err="1"/>
              <a:t>rimario</a:t>
            </a:r>
            <a:r>
              <a:rPr dirty="0"/>
              <a:t> (</a:t>
            </a:r>
            <a:r>
              <a:rPr lang="es-CO" dirty="0"/>
              <a:t>m</a:t>
            </a:r>
            <a:r>
              <a:rPr dirty="0" err="1"/>
              <a:t>esotelioma</a:t>
            </a:r>
            <a:r>
              <a:rPr dirty="0"/>
              <a:t>)</a:t>
            </a:r>
            <a:r>
              <a:rPr lang="es-CO" dirty="0"/>
              <a:t>.</a:t>
            </a:r>
            <a:endParaRPr dirty="0"/>
          </a:p>
          <a:p>
            <a:endParaRPr dirty="0"/>
          </a:p>
          <a:p>
            <a:r>
              <a:rPr dirty="0" err="1"/>
              <a:t>Citolog</a:t>
            </a:r>
            <a:r>
              <a:rPr lang="es-CO" dirty="0"/>
              <a:t>í</a:t>
            </a:r>
            <a:r>
              <a:rPr dirty="0"/>
              <a:t>a (2 </a:t>
            </a:r>
            <a:r>
              <a:rPr dirty="0" err="1"/>
              <a:t>muestras</a:t>
            </a:r>
            <a:r>
              <a:rPr dirty="0"/>
              <a:t>)</a:t>
            </a:r>
            <a:r>
              <a:rPr lang="es-CO" dirty="0"/>
              <a:t>.</a:t>
            </a:r>
            <a:endParaRPr dirty="0"/>
          </a:p>
          <a:p>
            <a:r>
              <a:rPr dirty="0" err="1"/>
              <a:t>Frotis</a:t>
            </a:r>
            <a:r>
              <a:rPr dirty="0"/>
              <a:t> - </a:t>
            </a:r>
            <a:r>
              <a:rPr dirty="0" err="1"/>
              <a:t>Bloque</a:t>
            </a:r>
            <a:r>
              <a:rPr dirty="0"/>
              <a:t> </a:t>
            </a:r>
            <a:r>
              <a:rPr lang="es-CO" dirty="0"/>
              <a:t>c</a:t>
            </a:r>
            <a:r>
              <a:rPr dirty="0" err="1"/>
              <a:t>elular</a:t>
            </a:r>
            <a:r>
              <a:rPr lang="es-CO" dirty="0"/>
              <a:t>.</a:t>
            </a:r>
            <a:endParaRPr dirty="0"/>
          </a:p>
          <a:p>
            <a:r>
              <a:rPr dirty="0"/>
              <a:t>Bx Pleural</a:t>
            </a:r>
            <a:r>
              <a:rPr lang="es-CO" dirty="0"/>
              <a:t>.</a:t>
            </a:r>
            <a:r>
              <a:rPr dirty="0"/>
              <a:t> </a:t>
            </a:r>
          </a:p>
        </p:txBody>
      </p:sp>
      <p:sp>
        <p:nvSpPr>
          <p:cNvPr id="369" name="Porcel J. M., Light R. W. (2013). Disease a Month. 29-57."/>
          <p:cNvSpPr txBox="1"/>
          <p:nvPr/>
        </p:nvSpPr>
        <p:spPr>
          <a:xfrm>
            <a:off x="7167320" y="6181350"/>
            <a:ext cx="4543869" cy="2923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defTabSz="355600">
              <a:defRPr sz="1300">
                <a:latin typeface="Helvetica Neue"/>
                <a:ea typeface="Helvetica Neue"/>
                <a:cs typeface="Helvetica Neue"/>
                <a:sym typeface="Helvetica Neue"/>
              </a:defRPr>
            </a:lvl1pPr>
          </a:lstStyle>
          <a:p>
            <a:r>
              <a:rPr dirty="0" err="1">
                <a:latin typeface="Montserrat" panose="00000500000000000000" pitchFamily="50" charset="0"/>
              </a:rPr>
              <a:t>Porcel</a:t>
            </a:r>
            <a:r>
              <a:rPr dirty="0">
                <a:latin typeface="Montserrat" panose="00000500000000000000" pitchFamily="50" charset="0"/>
              </a:rPr>
              <a:t> J. M., Light R. W. (2013). Disease a Month. 29-57.</a:t>
            </a:r>
          </a:p>
        </p:txBody>
      </p:sp>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1" name="Imagen 2" descr="Imagen 2"/>
          <p:cNvPicPr>
            <a:picLocks noChangeAspect="1"/>
          </p:cNvPicPr>
          <p:nvPr/>
        </p:nvPicPr>
        <p:blipFill>
          <a:blip r:embed="rId2"/>
          <a:stretch>
            <a:fillRect/>
          </a:stretch>
        </p:blipFill>
        <p:spPr>
          <a:xfrm>
            <a:off x="5147355" y="486635"/>
            <a:ext cx="6290573" cy="5884730"/>
          </a:xfrm>
          <a:prstGeom prst="rect">
            <a:avLst/>
          </a:prstGeom>
          <a:ln w="12700">
            <a:miter lim="400000"/>
          </a:ln>
          <a:effectLst>
            <a:outerShdw blurRad="292100" dist="139700" dir="2700000" rotWithShape="0">
              <a:srgbClr val="333333">
                <a:alpha val="64999"/>
              </a:srgbClr>
            </a:outerShdw>
          </a:effectLst>
        </p:spPr>
      </p:pic>
      <p:sp>
        <p:nvSpPr>
          <p:cNvPr id="372" name="Porcel J. M., Light R. W. (2013). Disease a Month. 29-57."/>
          <p:cNvSpPr txBox="1"/>
          <p:nvPr/>
        </p:nvSpPr>
        <p:spPr>
          <a:xfrm>
            <a:off x="7146080" y="6521196"/>
            <a:ext cx="4279187" cy="2773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defTabSz="355600">
              <a:defRPr sz="1300">
                <a:latin typeface="Helvetica Neue"/>
                <a:ea typeface="Helvetica Neue"/>
                <a:cs typeface="Helvetica Neue"/>
                <a:sym typeface="Helvetica Neue"/>
              </a:defRPr>
            </a:lvl1pPr>
          </a:lstStyle>
          <a:p>
            <a:r>
              <a:t>Porcel J. M., Light R. W. (2013). Disease a Month. 29-57.</a:t>
            </a:r>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Derrame asociado a malignidad"/>
          <p:cNvSpPr txBox="1">
            <a:spLocks noGrp="1"/>
          </p:cNvSpPr>
          <p:nvPr>
            <p:ph type="title"/>
          </p:nvPr>
        </p:nvSpPr>
        <p:spPr>
          <a:xfrm>
            <a:off x="838200" y="365125"/>
            <a:ext cx="10515600" cy="1325563"/>
          </a:xfrm>
          <a:prstGeom prst="rect">
            <a:avLst/>
          </a:prstGeom>
        </p:spPr>
        <p:txBody>
          <a:bodyPr/>
          <a:lstStyle/>
          <a:p>
            <a:r>
              <a:t>Derrame asociado a malignidad</a:t>
            </a:r>
          </a:p>
        </p:txBody>
      </p:sp>
      <p:grpSp>
        <p:nvGrpSpPr>
          <p:cNvPr id="398" name="Group"/>
          <p:cNvGrpSpPr/>
          <p:nvPr/>
        </p:nvGrpSpPr>
        <p:grpSpPr>
          <a:xfrm>
            <a:off x="5994772" y="1539003"/>
            <a:ext cx="5359028" cy="4454250"/>
            <a:chOff x="-1" y="-1"/>
            <a:chExt cx="5359026" cy="4454248"/>
          </a:xfrm>
        </p:grpSpPr>
        <p:grpSp>
          <p:nvGrpSpPr>
            <p:cNvPr id="377" name="Sospecha Malignidad"/>
            <p:cNvGrpSpPr/>
            <p:nvPr/>
          </p:nvGrpSpPr>
          <p:grpSpPr>
            <a:xfrm>
              <a:off x="2379724" y="-1"/>
              <a:ext cx="1270003" cy="1270003"/>
              <a:chOff x="0" y="0"/>
              <a:chExt cx="1270002" cy="1270001"/>
            </a:xfrm>
          </p:grpSpPr>
          <p:sp>
            <p:nvSpPr>
              <p:cNvPr id="375" name="Rounded Rectangle"/>
              <p:cNvSpPr/>
              <p:nvPr/>
            </p:nvSpPr>
            <p:spPr>
              <a:xfrm>
                <a:off x="0" y="0"/>
                <a:ext cx="1270002" cy="1270001"/>
              </a:xfrm>
              <a:prstGeom prst="roundRect">
                <a:avLst>
                  <a:gd name="adj" fmla="val 15000"/>
                </a:avLst>
              </a:prstGeom>
              <a:solidFill>
                <a:srgbClr val="FFFFFF"/>
              </a:solidFill>
              <a:ln w="12700" cap="flat">
                <a:solidFill>
                  <a:schemeClr val="accent1"/>
                </a:solidFill>
                <a:prstDash val="solid"/>
                <a:miter lim="800000"/>
              </a:ln>
              <a:effectLst/>
            </p:spPr>
            <p:txBody>
              <a:bodyPr wrap="square" lIns="45718" tIns="45718" rIns="45718" bIns="45718" numCol="1" anchor="ctr">
                <a:noAutofit/>
              </a:bodyPr>
              <a:lstStyle/>
              <a:p>
                <a:endParaRPr sz="1400">
                  <a:latin typeface="Montserrat" panose="00000500000000000000" pitchFamily="50" charset="0"/>
                </a:endParaRPr>
              </a:p>
            </p:txBody>
          </p:sp>
          <p:sp>
            <p:nvSpPr>
              <p:cNvPr id="376" name="Sospecha Malignidad"/>
              <p:cNvSpPr txBox="1"/>
              <p:nvPr/>
            </p:nvSpPr>
            <p:spPr>
              <a:xfrm>
                <a:off x="62145" y="373392"/>
                <a:ext cx="1145711" cy="52321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p>
                <a:r>
                  <a:rPr sz="1400" dirty="0" err="1">
                    <a:latin typeface="Montserrat" panose="00000500000000000000" pitchFamily="50" charset="0"/>
                  </a:rPr>
                  <a:t>Sospecha</a:t>
                </a:r>
                <a:r>
                  <a:rPr sz="1400" dirty="0">
                    <a:latin typeface="Montserrat" panose="00000500000000000000" pitchFamily="50" charset="0"/>
                  </a:rPr>
                  <a:t> </a:t>
                </a:r>
                <a:r>
                  <a:rPr sz="1400" dirty="0" err="1">
                    <a:latin typeface="Montserrat" panose="00000500000000000000" pitchFamily="50" charset="0"/>
                  </a:rPr>
                  <a:t>Malignidad</a:t>
                </a:r>
                <a:endParaRPr sz="1400" dirty="0">
                  <a:latin typeface="Montserrat" panose="00000500000000000000" pitchFamily="50" charset="0"/>
                </a:endParaRPr>
              </a:p>
            </p:txBody>
          </p:sp>
        </p:grpSp>
        <p:grpSp>
          <p:nvGrpSpPr>
            <p:cNvPr id="380" name="Sintomatico"/>
            <p:cNvGrpSpPr/>
            <p:nvPr/>
          </p:nvGrpSpPr>
          <p:grpSpPr>
            <a:xfrm>
              <a:off x="806137" y="1618284"/>
              <a:ext cx="1270003" cy="1270004"/>
              <a:chOff x="0" y="0"/>
              <a:chExt cx="1270002" cy="1270002"/>
            </a:xfrm>
          </p:grpSpPr>
          <p:sp>
            <p:nvSpPr>
              <p:cNvPr id="378" name="Rounded Rectangle"/>
              <p:cNvSpPr/>
              <p:nvPr/>
            </p:nvSpPr>
            <p:spPr>
              <a:xfrm>
                <a:off x="0" y="0"/>
                <a:ext cx="1270002" cy="1270002"/>
              </a:xfrm>
              <a:prstGeom prst="roundRect">
                <a:avLst>
                  <a:gd name="adj" fmla="val 15000"/>
                </a:avLst>
              </a:prstGeom>
              <a:solidFill>
                <a:srgbClr val="FFFFFF"/>
              </a:solidFill>
              <a:ln w="12700" cap="flat">
                <a:solidFill>
                  <a:schemeClr val="accent1"/>
                </a:solidFill>
                <a:prstDash val="solid"/>
                <a:miter lim="800000"/>
              </a:ln>
              <a:effectLst/>
            </p:spPr>
            <p:txBody>
              <a:bodyPr wrap="square" lIns="45718" tIns="45718" rIns="45718" bIns="45718" numCol="1" anchor="ctr">
                <a:noAutofit/>
              </a:bodyPr>
              <a:lstStyle/>
              <a:p>
                <a:endParaRPr sz="1400">
                  <a:latin typeface="Montserrat" panose="00000500000000000000" pitchFamily="50" charset="0"/>
                </a:endParaRPr>
              </a:p>
            </p:txBody>
          </p:sp>
          <p:sp>
            <p:nvSpPr>
              <p:cNvPr id="379" name="Sintomatico"/>
              <p:cNvSpPr txBox="1"/>
              <p:nvPr/>
            </p:nvSpPr>
            <p:spPr>
              <a:xfrm>
                <a:off x="62145" y="496503"/>
                <a:ext cx="1145711" cy="27699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p>
                <a:r>
                  <a:rPr sz="1200" dirty="0" err="1">
                    <a:latin typeface="Montserrat" panose="00000500000000000000" pitchFamily="50" charset="0"/>
                  </a:rPr>
                  <a:t>Sintom</a:t>
                </a:r>
                <a:r>
                  <a:rPr lang="es-CO" sz="1200" dirty="0">
                    <a:latin typeface="Montserrat" panose="00000500000000000000" pitchFamily="50" charset="0"/>
                  </a:rPr>
                  <a:t>á</a:t>
                </a:r>
                <a:r>
                  <a:rPr sz="1200" dirty="0" err="1">
                    <a:latin typeface="Montserrat" panose="00000500000000000000" pitchFamily="50" charset="0"/>
                  </a:rPr>
                  <a:t>tico</a:t>
                </a:r>
                <a:endParaRPr sz="1200" dirty="0">
                  <a:latin typeface="Montserrat" panose="00000500000000000000" pitchFamily="50" charset="0"/>
                </a:endParaRPr>
              </a:p>
            </p:txBody>
          </p:sp>
        </p:grpSp>
        <p:grpSp>
          <p:nvGrpSpPr>
            <p:cNvPr id="383" name="Asintomatico"/>
            <p:cNvGrpSpPr/>
            <p:nvPr/>
          </p:nvGrpSpPr>
          <p:grpSpPr>
            <a:xfrm>
              <a:off x="3941868" y="1618284"/>
              <a:ext cx="1417157" cy="1270004"/>
              <a:chOff x="0" y="0"/>
              <a:chExt cx="1417156" cy="1270002"/>
            </a:xfrm>
          </p:grpSpPr>
          <p:sp>
            <p:nvSpPr>
              <p:cNvPr id="381" name="Rounded Rectangle"/>
              <p:cNvSpPr/>
              <p:nvPr/>
            </p:nvSpPr>
            <p:spPr>
              <a:xfrm>
                <a:off x="0" y="0"/>
                <a:ext cx="1417156" cy="1270002"/>
              </a:xfrm>
              <a:prstGeom prst="roundRect">
                <a:avLst>
                  <a:gd name="adj" fmla="val 15000"/>
                </a:avLst>
              </a:prstGeom>
              <a:solidFill>
                <a:srgbClr val="FFFFFF"/>
              </a:solidFill>
              <a:ln w="12700" cap="flat">
                <a:solidFill>
                  <a:schemeClr val="accent1"/>
                </a:solidFill>
                <a:prstDash val="solid"/>
                <a:miter lim="800000"/>
              </a:ln>
              <a:effectLst/>
            </p:spPr>
            <p:txBody>
              <a:bodyPr wrap="square" lIns="45718" tIns="45718" rIns="45718" bIns="45718" numCol="1" anchor="ctr">
                <a:noAutofit/>
              </a:bodyPr>
              <a:lstStyle/>
              <a:p>
                <a:endParaRPr sz="1400">
                  <a:latin typeface="Montserrat" panose="00000500000000000000" pitchFamily="50" charset="0"/>
                </a:endParaRPr>
              </a:p>
            </p:txBody>
          </p:sp>
          <p:sp>
            <p:nvSpPr>
              <p:cNvPr id="382" name="Asintomatico"/>
              <p:cNvSpPr txBox="1"/>
              <p:nvPr/>
            </p:nvSpPr>
            <p:spPr>
              <a:xfrm>
                <a:off x="62145" y="481115"/>
                <a:ext cx="1292865" cy="30777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p>
                <a:r>
                  <a:rPr sz="1400" dirty="0" err="1">
                    <a:latin typeface="Montserrat" panose="00000500000000000000" pitchFamily="50" charset="0"/>
                  </a:rPr>
                  <a:t>Asintom</a:t>
                </a:r>
                <a:r>
                  <a:rPr lang="es-CO" sz="1400" dirty="0">
                    <a:latin typeface="Montserrat" panose="00000500000000000000" pitchFamily="50" charset="0"/>
                  </a:rPr>
                  <a:t>á</a:t>
                </a:r>
                <a:r>
                  <a:rPr sz="1400" dirty="0" err="1">
                    <a:latin typeface="Montserrat" panose="00000500000000000000" pitchFamily="50" charset="0"/>
                  </a:rPr>
                  <a:t>tico</a:t>
                </a:r>
                <a:endParaRPr sz="1400" dirty="0">
                  <a:latin typeface="Montserrat" panose="00000500000000000000" pitchFamily="50" charset="0"/>
                </a:endParaRPr>
              </a:p>
            </p:txBody>
          </p:sp>
        </p:grpSp>
        <p:grpSp>
          <p:nvGrpSpPr>
            <p:cNvPr id="386" name="Toracocenteis"/>
            <p:cNvGrpSpPr/>
            <p:nvPr/>
          </p:nvGrpSpPr>
          <p:grpSpPr>
            <a:xfrm>
              <a:off x="-1" y="3184243"/>
              <a:ext cx="1417157" cy="1270004"/>
              <a:chOff x="0" y="0"/>
              <a:chExt cx="1417155" cy="1270002"/>
            </a:xfrm>
          </p:grpSpPr>
          <p:sp>
            <p:nvSpPr>
              <p:cNvPr id="384" name="Rounded Rectangle"/>
              <p:cNvSpPr/>
              <p:nvPr/>
            </p:nvSpPr>
            <p:spPr>
              <a:xfrm>
                <a:off x="0" y="0"/>
                <a:ext cx="1417155" cy="1270002"/>
              </a:xfrm>
              <a:prstGeom prst="roundRect">
                <a:avLst>
                  <a:gd name="adj" fmla="val 15000"/>
                </a:avLst>
              </a:prstGeom>
              <a:solidFill>
                <a:srgbClr val="FFFFFF"/>
              </a:solidFill>
              <a:ln w="12700" cap="flat">
                <a:solidFill>
                  <a:schemeClr val="accent1"/>
                </a:solidFill>
                <a:prstDash val="solid"/>
                <a:miter lim="800000"/>
              </a:ln>
              <a:effectLst/>
            </p:spPr>
            <p:txBody>
              <a:bodyPr wrap="square" lIns="45718" tIns="45718" rIns="45718" bIns="45718" numCol="1" anchor="ctr">
                <a:noAutofit/>
              </a:bodyPr>
              <a:lstStyle/>
              <a:p>
                <a:endParaRPr sz="1400">
                  <a:latin typeface="Montserrat" panose="00000500000000000000" pitchFamily="50" charset="0"/>
                </a:endParaRPr>
              </a:p>
            </p:txBody>
          </p:sp>
          <p:sp>
            <p:nvSpPr>
              <p:cNvPr id="385" name="Toracocenteis"/>
              <p:cNvSpPr txBox="1"/>
              <p:nvPr/>
            </p:nvSpPr>
            <p:spPr>
              <a:xfrm>
                <a:off x="62146" y="496503"/>
                <a:ext cx="1292862" cy="27699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p>
                <a:r>
                  <a:rPr sz="1200" dirty="0" err="1">
                    <a:latin typeface="Montserrat" panose="00000500000000000000" pitchFamily="50" charset="0"/>
                  </a:rPr>
                  <a:t>Toracocenteis</a:t>
                </a:r>
                <a:endParaRPr sz="1200" dirty="0">
                  <a:latin typeface="Montserrat" panose="00000500000000000000" pitchFamily="50" charset="0"/>
                </a:endParaRPr>
              </a:p>
            </p:txBody>
          </p:sp>
        </p:grpSp>
        <p:grpSp>
          <p:nvGrpSpPr>
            <p:cNvPr id="389" name="Cateter Pleural Permanente"/>
            <p:cNvGrpSpPr/>
            <p:nvPr/>
          </p:nvGrpSpPr>
          <p:grpSpPr>
            <a:xfrm>
              <a:off x="1775261" y="3184243"/>
              <a:ext cx="1417156" cy="1270004"/>
              <a:chOff x="0" y="0"/>
              <a:chExt cx="1417155" cy="1270002"/>
            </a:xfrm>
          </p:grpSpPr>
          <p:sp>
            <p:nvSpPr>
              <p:cNvPr id="387" name="Rounded Rectangle"/>
              <p:cNvSpPr/>
              <p:nvPr/>
            </p:nvSpPr>
            <p:spPr>
              <a:xfrm>
                <a:off x="0" y="0"/>
                <a:ext cx="1417155" cy="1270002"/>
              </a:xfrm>
              <a:prstGeom prst="roundRect">
                <a:avLst>
                  <a:gd name="adj" fmla="val 15000"/>
                </a:avLst>
              </a:prstGeom>
              <a:solidFill>
                <a:srgbClr val="FFFFFF"/>
              </a:solidFill>
              <a:ln w="12700" cap="flat">
                <a:solidFill>
                  <a:schemeClr val="accent1"/>
                </a:solidFill>
                <a:prstDash val="solid"/>
                <a:miter lim="800000"/>
              </a:ln>
              <a:effectLst/>
            </p:spPr>
            <p:txBody>
              <a:bodyPr wrap="square" lIns="45718" tIns="45718" rIns="45718" bIns="45718" numCol="1" anchor="ctr">
                <a:noAutofit/>
              </a:bodyPr>
              <a:lstStyle/>
              <a:p>
                <a:endParaRPr sz="1400">
                  <a:latin typeface="Montserrat" panose="00000500000000000000" pitchFamily="50" charset="0"/>
                </a:endParaRPr>
              </a:p>
            </p:txBody>
          </p:sp>
          <p:sp>
            <p:nvSpPr>
              <p:cNvPr id="388" name="Cateter Pleural Permanente"/>
              <p:cNvSpPr txBox="1"/>
              <p:nvPr/>
            </p:nvSpPr>
            <p:spPr>
              <a:xfrm>
                <a:off x="62146" y="265670"/>
                <a:ext cx="1292862" cy="73865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p>
                <a:r>
                  <a:rPr sz="1400" dirty="0" err="1">
                    <a:latin typeface="Montserrat" panose="00000500000000000000" pitchFamily="50" charset="0"/>
                  </a:rPr>
                  <a:t>Cateter</a:t>
                </a:r>
                <a:r>
                  <a:rPr sz="1400" dirty="0">
                    <a:latin typeface="Montserrat" panose="00000500000000000000" pitchFamily="50" charset="0"/>
                  </a:rPr>
                  <a:t> </a:t>
                </a:r>
                <a:r>
                  <a:rPr lang="es-CO" sz="1400" dirty="0">
                    <a:latin typeface="Montserrat" panose="00000500000000000000" pitchFamily="50" charset="0"/>
                  </a:rPr>
                  <a:t>p</a:t>
                </a:r>
                <a:r>
                  <a:rPr sz="1400" dirty="0" err="1">
                    <a:latin typeface="Montserrat" panose="00000500000000000000" pitchFamily="50" charset="0"/>
                  </a:rPr>
                  <a:t>leural</a:t>
                </a:r>
                <a:r>
                  <a:rPr sz="1400" dirty="0">
                    <a:latin typeface="Montserrat" panose="00000500000000000000" pitchFamily="50" charset="0"/>
                  </a:rPr>
                  <a:t> </a:t>
                </a:r>
                <a:r>
                  <a:rPr lang="es-CO" sz="1400" dirty="0">
                    <a:latin typeface="Montserrat" panose="00000500000000000000" pitchFamily="50" charset="0"/>
                  </a:rPr>
                  <a:t>p</a:t>
                </a:r>
                <a:r>
                  <a:rPr sz="1400" dirty="0" err="1">
                    <a:latin typeface="Montserrat" panose="00000500000000000000" pitchFamily="50" charset="0"/>
                  </a:rPr>
                  <a:t>ermanente</a:t>
                </a:r>
                <a:endParaRPr sz="1400" dirty="0">
                  <a:latin typeface="Montserrat" panose="00000500000000000000" pitchFamily="50" charset="0"/>
                </a:endParaRPr>
              </a:p>
            </p:txBody>
          </p:sp>
        </p:grpSp>
        <p:grpSp>
          <p:nvGrpSpPr>
            <p:cNvPr id="392" name="Pleurodesis"/>
            <p:cNvGrpSpPr/>
            <p:nvPr/>
          </p:nvGrpSpPr>
          <p:grpSpPr>
            <a:xfrm>
              <a:off x="3550522" y="3184243"/>
              <a:ext cx="1417157" cy="1270004"/>
              <a:chOff x="0" y="0"/>
              <a:chExt cx="1417156" cy="1270002"/>
            </a:xfrm>
          </p:grpSpPr>
          <p:sp>
            <p:nvSpPr>
              <p:cNvPr id="390" name="Rounded Rectangle"/>
              <p:cNvSpPr/>
              <p:nvPr/>
            </p:nvSpPr>
            <p:spPr>
              <a:xfrm>
                <a:off x="0" y="0"/>
                <a:ext cx="1417156" cy="1270002"/>
              </a:xfrm>
              <a:prstGeom prst="roundRect">
                <a:avLst>
                  <a:gd name="adj" fmla="val 15000"/>
                </a:avLst>
              </a:prstGeom>
              <a:solidFill>
                <a:srgbClr val="FFFFFF"/>
              </a:solidFill>
              <a:ln w="12700" cap="flat">
                <a:solidFill>
                  <a:schemeClr val="accent1"/>
                </a:solidFill>
                <a:prstDash val="solid"/>
                <a:miter lim="800000"/>
              </a:ln>
              <a:effectLst/>
            </p:spPr>
            <p:txBody>
              <a:bodyPr wrap="square" lIns="45718" tIns="45718" rIns="45718" bIns="45718" numCol="1" anchor="ctr">
                <a:noAutofit/>
              </a:bodyPr>
              <a:lstStyle/>
              <a:p>
                <a:endParaRPr sz="1400">
                  <a:latin typeface="Montserrat" panose="00000500000000000000" pitchFamily="50" charset="0"/>
                </a:endParaRPr>
              </a:p>
            </p:txBody>
          </p:sp>
          <p:sp>
            <p:nvSpPr>
              <p:cNvPr id="391" name="Pleurodesis"/>
              <p:cNvSpPr txBox="1"/>
              <p:nvPr/>
            </p:nvSpPr>
            <p:spPr>
              <a:xfrm>
                <a:off x="62145" y="481114"/>
                <a:ext cx="1292865" cy="30777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ctr">
                <a:spAutoFit/>
              </a:bodyPr>
              <a:lstStyle/>
              <a:p>
                <a:r>
                  <a:rPr sz="1400">
                    <a:latin typeface="Montserrat" panose="00000500000000000000" pitchFamily="50" charset="0"/>
                  </a:rPr>
                  <a:t>Pleurodesis</a:t>
                </a:r>
              </a:p>
            </p:txBody>
          </p:sp>
        </p:grpSp>
        <p:sp>
          <p:nvSpPr>
            <p:cNvPr id="393" name="Line"/>
            <p:cNvSpPr/>
            <p:nvPr/>
          </p:nvSpPr>
          <p:spPr>
            <a:xfrm flipH="1">
              <a:off x="1538603" y="1274432"/>
              <a:ext cx="1428500" cy="322898"/>
            </a:xfrm>
            <a:prstGeom prst="line">
              <a:avLst/>
            </a:prstGeom>
            <a:noFill/>
            <a:ln w="12700" cap="flat">
              <a:solidFill>
                <a:schemeClr val="accent1"/>
              </a:solidFill>
              <a:prstDash val="solid"/>
              <a:miter lim="800000"/>
              <a:tailEnd type="triangle" w="med" len="med"/>
            </a:ln>
            <a:effectLst/>
          </p:spPr>
          <p:txBody>
            <a:bodyPr wrap="square" lIns="45718" tIns="45718" rIns="45718" bIns="45718" numCol="1" anchor="t">
              <a:noAutofit/>
            </a:bodyPr>
            <a:lstStyle/>
            <a:p>
              <a:endParaRPr sz="1400">
                <a:latin typeface="Montserrat" panose="00000500000000000000" pitchFamily="50" charset="0"/>
              </a:endParaRPr>
            </a:p>
          </p:txBody>
        </p:sp>
        <p:sp>
          <p:nvSpPr>
            <p:cNvPr id="394" name="Line"/>
            <p:cNvSpPr/>
            <p:nvPr/>
          </p:nvSpPr>
          <p:spPr>
            <a:xfrm>
              <a:off x="3061541" y="1270527"/>
              <a:ext cx="1428590" cy="328942"/>
            </a:xfrm>
            <a:prstGeom prst="line">
              <a:avLst/>
            </a:prstGeom>
            <a:noFill/>
            <a:ln w="12700" cap="flat">
              <a:solidFill>
                <a:schemeClr val="accent1"/>
              </a:solidFill>
              <a:prstDash val="solid"/>
              <a:miter lim="800000"/>
              <a:tailEnd type="triangle" w="med" len="med"/>
            </a:ln>
            <a:effectLst/>
          </p:spPr>
          <p:txBody>
            <a:bodyPr wrap="square" lIns="45718" tIns="45718" rIns="45718" bIns="45718" numCol="1" anchor="t">
              <a:noAutofit/>
            </a:bodyPr>
            <a:lstStyle/>
            <a:p>
              <a:endParaRPr sz="1400">
                <a:latin typeface="Montserrat" panose="00000500000000000000" pitchFamily="50" charset="0"/>
              </a:endParaRPr>
            </a:p>
          </p:txBody>
        </p:sp>
        <p:sp>
          <p:nvSpPr>
            <p:cNvPr id="395" name="Line"/>
            <p:cNvSpPr/>
            <p:nvPr/>
          </p:nvSpPr>
          <p:spPr>
            <a:xfrm flipH="1">
              <a:off x="601570" y="2890613"/>
              <a:ext cx="819708" cy="303810"/>
            </a:xfrm>
            <a:prstGeom prst="line">
              <a:avLst/>
            </a:prstGeom>
            <a:noFill/>
            <a:ln w="12700" cap="flat">
              <a:solidFill>
                <a:schemeClr val="accent1"/>
              </a:solidFill>
              <a:prstDash val="solid"/>
              <a:miter lim="800000"/>
              <a:tailEnd type="triangle" w="med" len="med"/>
            </a:ln>
            <a:effectLst/>
          </p:spPr>
          <p:txBody>
            <a:bodyPr wrap="square" lIns="45718" tIns="45718" rIns="45718" bIns="45718" numCol="1" anchor="t">
              <a:noAutofit/>
            </a:bodyPr>
            <a:lstStyle/>
            <a:p>
              <a:endParaRPr sz="1400">
                <a:latin typeface="Montserrat" panose="00000500000000000000" pitchFamily="50" charset="0"/>
              </a:endParaRPr>
            </a:p>
          </p:txBody>
        </p:sp>
        <p:sp>
          <p:nvSpPr>
            <p:cNvPr id="396" name="Line"/>
            <p:cNvSpPr/>
            <p:nvPr/>
          </p:nvSpPr>
          <p:spPr>
            <a:xfrm>
              <a:off x="1421296" y="3850734"/>
              <a:ext cx="363493" cy="2"/>
            </a:xfrm>
            <a:prstGeom prst="line">
              <a:avLst/>
            </a:prstGeom>
            <a:noFill/>
            <a:ln w="12700" cap="flat">
              <a:solidFill>
                <a:schemeClr val="accent1"/>
              </a:solidFill>
              <a:prstDash val="solid"/>
              <a:miter lim="800000"/>
              <a:tailEnd type="triangle" w="med" len="med"/>
            </a:ln>
            <a:effectLst/>
          </p:spPr>
          <p:txBody>
            <a:bodyPr wrap="square" lIns="45718" tIns="45718" rIns="45718" bIns="45718" numCol="1" anchor="t">
              <a:noAutofit/>
            </a:bodyPr>
            <a:lstStyle/>
            <a:p>
              <a:endParaRPr sz="1400">
                <a:latin typeface="Montserrat" panose="00000500000000000000" pitchFamily="50" charset="0"/>
              </a:endParaRPr>
            </a:p>
          </p:txBody>
        </p:sp>
        <p:sp>
          <p:nvSpPr>
            <p:cNvPr id="397" name="Line"/>
            <p:cNvSpPr/>
            <p:nvPr/>
          </p:nvSpPr>
          <p:spPr>
            <a:xfrm>
              <a:off x="3173896" y="3819243"/>
              <a:ext cx="363493" cy="2"/>
            </a:xfrm>
            <a:prstGeom prst="line">
              <a:avLst/>
            </a:prstGeom>
            <a:noFill/>
            <a:ln w="12700" cap="flat">
              <a:solidFill>
                <a:schemeClr val="accent1"/>
              </a:solidFill>
              <a:prstDash val="solid"/>
              <a:miter lim="800000"/>
              <a:tailEnd type="triangle" w="med" len="med"/>
            </a:ln>
            <a:effectLst/>
          </p:spPr>
          <p:txBody>
            <a:bodyPr wrap="square" lIns="45718" tIns="45718" rIns="45718" bIns="45718" numCol="1" anchor="t">
              <a:noAutofit/>
            </a:bodyPr>
            <a:lstStyle/>
            <a:p>
              <a:endParaRPr sz="1400">
                <a:latin typeface="Montserrat" panose="00000500000000000000" pitchFamily="50" charset="0"/>
              </a:endParaRPr>
            </a:p>
          </p:txBody>
        </p:sp>
      </p:grpSp>
      <p:sp>
        <p:nvSpPr>
          <p:cNvPr id="399" name="Porcel J. M., Light R. W. (2013). Disease a Month. 29-57."/>
          <p:cNvSpPr txBox="1"/>
          <p:nvPr/>
        </p:nvSpPr>
        <p:spPr>
          <a:xfrm>
            <a:off x="7167320" y="6329246"/>
            <a:ext cx="4543869" cy="2923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defTabSz="355600">
              <a:defRPr sz="1300">
                <a:latin typeface="Helvetica Neue"/>
                <a:ea typeface="Helvetica Neue"/>
                <a:cs typeface="Helvetica Neue"/>
                <a:sym typeface="Helvetica Neue"/>
              </a:defRPr>
            </a:lvl1pPr>
          </a:lstStyle>
          <a:p>
            <a:r>
              <a:rPr dirty="0" err="1">
                <a:latin typeface="Montserrat" panose="00000500000000000000" pitchFamily="50" charset="0"/>
              </a:rPr>
              <a:t>Porcel</a:t>
            </a:r>
            <a:r>
              <a:rPr dirty="0">
                <a:latin typeface="Montserrat" panose="00000500000000000000" pitchFamily="50" charset="0"/>
              </a:rPr>
              <a:t> J. M., Light R. W. (2013). Disease a Month. 29-57.</a:t>
            </a:r>
          </a:p>
        </p:txBody>
      </p:sp>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 name="Derrame asociado a malignidad"/>
          <p:cNvSpPr txBox="1">
            <a:spLocks noGrp="1"/>
          </p:cNvSpPr>
          <p:nvPr>
            <p:ph type="title" idx="4294967295"/>
          </p:nvPr>
        </p:nvSpPr>
        <p:spPr>
          <a:xfrm>
            <a:off x="838200" y="365125"/>
            <a:ext cx="10515600" cy="1325563"/>
          </a:xfrm>
          <a:prstGeom prst="rect">
            <a:avLst/>
          </a:prstGeom>
        </p:spPr>
        <p:txBody>
          <a:bodyPr/>
          <a:lstStyle/>
          <a:p>
            <a:r>
              <a:t>Derrame asociado a malignidad</a:t>
            </a:r>
          </a:p>
        </p:txBody>
      </p:sp>
      <p:pic>
        <p:nvPicPr>
          <p:cNvPr id="402" name="Imagen 6" descr="Imagen 6"/>
          <p:cNvPicPr>
            <a:picLocks noChangeAspect="1"/>
          </p:cNvPicPr>
          <p:nvPr/>
        </p:nvPicPr>
        <p:blipFill>
          <a:blip r:embed="rId2"/>
          <a:stretch>
            <a:fillRect/>
          </a:stretch>
        </p:blipFill>
        <p:spPr>
          <a:xfrm>
            <a:off x="499014" y="1579253"/>
            <a:ext cx="6943726" cy="1285877"/>
          </a:xfrm>
          <a:prstGeom prst="rect">
            <a:avLst/>
          </a:prstGeom>
          <a:ln w="12700">
            <a:miter lim="400000"/>
          </a:ln>
          <a:effectLst>
            <a:outerShdw blurRad="292100" dist="139700" dir="2700000" rotWithShape="0">
              <a:srgbClr val="333333">
                <a:alpha val="64999"/>
              </a:srgbClr>
            </a:outerShdw>
          </a:effectLst>
        </p:spPr>
      </p:pic>
      <p:graphicFrame>
        <p:nvGraphicFramePr>
          <p:cNvPr id="403" name="Tabla 9"/>
          <p:cNvGraphicFramePr/>
          <p:nvPr>
            <p:extLst>
              <p:ext uri="{D42A27DB-BD31-4B8C-83A1-F6EECF244321}">
                <p14:modId xmlns:p14="http://schemas.microsoft.com/office/powerpoint/2010/main" val="2275600562"/>
              </p:ext>
            </p:extLst>
          </p:nvPr>
        </p:nvGraphicFramePr>
        <p:xfrm>
          <a:off x="6858000" y="3031582"/>
          <a:ext cx="4602769" cy="3268949"/>
        </p:xfrm>
        <a:graphic>
          <a:graphicData uri="http://schemas.openxmlformats.org/drawingml/2006/table">
            <a:tbl>
              <a:tblPr firstRow="1" bandRow="1">
                <a:tableStyleId>{4C3C2611-4C71-4FC5-86AE-919BDF0F9419}</a:tableStyleId>
              </a:tblPr>
              <a:tblGrid>
                <a:gridCol w="1930722">
                  <a:extLst>
                    <a:ext uri="{9D8B030D-6E8A-4147-A177-3AD203B41FA5}">
                      <a16:colId xmlns:a16="http://schemas.microsoft.com/office/drawing/2014/main" val="20000"/>
                    </a:ext>
                  </a:extLst>
                </a:gridCol>
                <a:gridCol w="901611">
                  <a:extLst>
                    <a:ext uri="{9D8B030D-6E8A-4147-A177-3AD203B41FA5}">
                      <a16:colId xmlns:a16="http://schemas.microsoft.com/office/drawing/2014/main" val="20001"/>
                    </a:ext>
                  </a:extLst>
                </a:gridCol>
                <a:gridCol w="1770436">
                  <a:extLst>
                    <a:ext uri="{9D8B030D-6E8A-4147-A177-3AD203B41FA5}">
                      <a16:colId xmlns:a16="http://schemas.microsoft.com/office/drawing/2014/main" val="20002"/>
                    </a:ext>
                  </a:extLst>
                </a:gridCol>
              </a:tblGrid>
              <a:tr h="376061">
                <a:tc>
                  <a:txBody>
                    <a:bodyPr/>
                    <a:lstStyle/>
                    <a:p>
                      <a:pPr algn="ctr">
                        <a:defRPr sz="1800" b="0">
                          <a:solidFill>
                            <a:srgbClr val="000000"/>
                          </a:solidFill>
                        </a:defRPr>
                      </a:pPr>
                      <a:r>
                        <a:rPr b="1" dirty="0" err="1">
                          <a:solidFill>
                            <a:srgbClr val="FFFFFF"/>
                          </a:solidFill>
                          <a:latin typeface="Montserrat" panose="00000500000000000000" pitchFamily="50" charset="0"/>
                          <a:ea typeface="Arial"/>
                          <a:cs typeface="Arial"/>
                          <a:sym typeface="Arial"/>
                        </a:rPr>
                        <a:t>Desenlace</a:t>
                      </a:r>
                      <a:endParaRPr b="1" dirty="0">
                        <a:solidFill>
                          <a:srgbClr val="FFFFFF"/>
                        </a:solidFill>
                        <a:latin typeface="Montserrat" panose="00000500000000000000" pitchFamily="50" charset="0"/>
                        <a:ea typeface="Arial"/>
                        <a:cs typeface="Arial"/>
                        <a:sym typeface="Arial"/>
                      </a:endParaRPr>
                    </a:p>
                  </a:txBody>
                  <a:tcPr marL="45720" marR="45720" anchor="ctr" horzOverflow="overflow">
                    <a:solidFill>
                      <a:srgbClr val="3A81BA"/>
                    </a:solidFill>
                  </a:tcPr>
                </a:tc>
                <a:tc>
                  <a:txBody>
                    <a:bodyPr/>
                    <a:lstStyle/>
                    <a:p>
                      <a:pPr algn="ctr">
                        <a:defRPr sz="1800" b="0">
                          <a:solidFill>
                            <a:srgbClr val="000000"/>
                          </a:solidFill>
                        </a:defRPr>
                      </a:pPr>
                      <a:r>
                        <a:rPr b="1">
                          <a:solidFill>
                            <a:srgbClr val="FFFFFF"/>
                          </a:solidFill>
                          <a:latin typeface="Montserrat" panose="00000500000000000000" pitchFamily="50" charset="0"/>
                          <a:ea typeface="Arial"/>
                          <a:cs typeface="Arial"/>
                          <a:sym typeface="Arial"/>
                        </a:rPr>
                        <a:t>RR</a:t>
                      </a:r>
                    </a:p>
                  </a:txBody>
                  <a:tcPr marL="45720" marR="45720" anchor="ctr" horzOverflow="overflow">
                    <a:solidFill>
                      <a:srgbClr val="3A81BA"/>
                    </a:solidFill>
                  </a:tcPr>
                </a:tc>
                <a:tc>
                  <a:txBody>
                    <a:bodyPr/>
                    <a:lstStyle/>
                    <a:p>
                      <a:pPr algn="ctr">
                        <a:defRPr sz="1800" b="0">
                          <a:solidFill>
                            <a:srgbClr val="000000"/>
                          </a:solidFill>
                        </a:defRPr>
                      </a:pPr>
                      <a:r>
                        <a:rPr b="1">
                          <a:solidFill>
                            <a:srgbClr val="FFFFFF"/>
                          </a:solidFill>
                          <a:latin typeface="Montserrat" panose="00000500000000000000" pitchFamily="50" charset="0"/>
                          <a:ea typeface="Arial"/>
                          <a:cs typeface="Arial"/>
                          <a:sym typeface="Arial"/>
                        </a:rPr>
                        <a:t>IC</a:t>
                      </a:r>
                    </a:p>
                  </a:txBody>
                  <a:tcPr marL="45720" marR="45720" anchor="ctr" horzOverflow="overflow">
                    <a:solidFill>
                      <a:srgbClr val="3A81BA"/>
                    </a:solidFill>
                  </a:tcPr>
                </a:tc>
                <a:extLst>
                  <a:ext uri="{0D108BD9-81ED-4DB2-BD59-A6C34878D82A}">
                    <a16:rowId xmlns:a16="http://schemas.microsoft.com/office/drawing/2014/main" val="10000"/>
                  </a:ext>
                </a:extLst>
              </a:tr>
              <a:tr h="642761">
                <a:tc>
                  <a:txBody>
                    <a:bodyPr/>
                    <a:lstStyle/>
                    <a:p>
                      <a:pPr algn="l">
                        <a:defRPr sz="1800"/>
                      </a:pPr>
                      <a:r>
                        <a:rPr>
                          <a:latin typeface="Montserrat" panose="00000500000000000000" pitchFamily="50" charset="0"/>
                          <a:ea typeface="Arial"/>
                          <a:cs typeface="Arial"/>
                          <a:sym typeface="Arial"/>
                        </a:rPr>
                        <a:t>Mortalidad 3 meses</a:t>
                      </a:r>
                    </a:p>
                  </a:txBody>
                  <a:tcPr marL="45720" marR="45720" anchor="ctr" horzOverflow="overflow">
                    <a:solidFill>
                      <a:srgbClr val="CDD7E6"/>
                    </a:solidFill>
                  </a:tcPr>
                </a:tc>
                <a:tc>
                  <a:txBody>
                    <a:bodyPr/>
                    <a:lstStyle/>
                    <a:p>
                      <a:pPr algn="l">
                        <a:defRPr sz="1800"/>
                      </a:pPr>
                      <a:r>
                        <a:rPr>
                          <a:latin typeface="Montserrat" panose="00000500000000000000" pitchFamily="50" charset="0"/>
                          <a:ea typeface="Arial"/>
                          <a:cs typeface="Arial"/>
                          <a:sym typeface="Arial"/>
                        </a:rPr>
                        <a:t>1.25</a:t>
                      </a:r>
                    </a:p>
                  </a:txBody>
                  <a:tcPr marL="45720" marR="45720" horzOverflow="overflow">
                    <a:solidFill>
                      <a:srgbClr val="CDD7E6"/>
                    </a:solidFill>
                  </a:tcPr>
                </a:tc>
                <a:tc>
                  <a:txBody>
                    <a:bodyPr/>
                    <a:lstStyle/>
                    <a:p>
                      <a:pPr algn="l">
                        <a:defRPr sz="1800"/>
                      </a:pPr>
                      <a:r>
                        <a:rPr>
                          <a:latin typeface="Montserrat" panose="00000500000000000000" pitchFamily="50" charset="0"/>
                          <a:ea typeface="Arial"/>
                          <a:cs typeface="Arial"/>
                          <a:sym typeface="Arial"/>
                        </a:rPr>
                        <a:t>[0.45, 3.45]</a:t>
                      </a:r>
                    </a:p>
                  </a:txBody>
                  <a:tcPr marL="45720" marR="45720" horzOverflow="overflow">
                    <a:solidFill>
                      <a:srgbClr val="CDD7E6"/>
                    </a:solidFill>
                  </a:tcPr>
                </a:tc>
                <a:extLst>
                  <a:ext uri="{0D108BD9-81ED-4DB2-BD59-A6C34878D82A}">
                    <a16:rowId xmlns:a16="http://schemas.microsoft.com/office/drawing/2014/main" val="10001"/>
                  </a:ext>
                </a:extLst>
              </a:tr>
              <a:tr h="896760">
                <a:tc>
                  <a:txBody>
                    <a:bodyPr/>
                    <a:lstStyle/>
                    <a:p>
                      <a:pPr algn="l">
                        <a:defRPr sz="1800"/>
                      </a:pPr>
                      <a:r>
                        <a:rPr dirty="0" err="1">
                          <a:latin typeface="Montserrat" panose="00000500000000000000" pitchFamily="50" charset="0"/>
                          <a:ea typeface="Arial"/>
                          <a:cs typeface="Arial"/>
                          <a:sym typeface="Arial"/>
                        </a:rPr>
                        <a:t>Procedimientos</a:t>
                      </a:r>
                      <a:r>
                        <a:rPr dirty="0">
                          <a:latin typeface="Montserrat" panose="00000500000000000000" pitchFamily="50" charset="0"/>
                          <a:ea typeface="Arial"/>
                          <a:cs typeface="Arial"/>
                          <a:sym typeface="Arial"/>
                        </a:rPr>
                        <a:t> </a:t>
                      </a:r>
                      <a:r>
                        <a:rPr dirty="0" err="1">
                          <a:latin typeface="Montserrat" panose="00000500000000000000" pitchFamily="50" charset="0"/>
                          <a:ea typeface="Arial"/>
                          <a:cs typeface="Arial"/>
                          <a:sym typeface="Arial"/>
                        </a:rPr>
                        <a:t>pleurales</a:t>
                      </a:r>
                      <a:r>
                        <a:rPr dirty="0">
                          <a:latin typeface="Montserrat" panose="00000500000000000000" pitchFamily="50" charset="0"/>
                          <a:ea typeface="Arial"/>
                          <a:cs typeface="Arial"/>
                          <a:sym typeface="Arial"/>
                        </a:rPr>
                        <a:t> a </a:t>
                      </a:r>
                      <a:r>
                        <a:rPr dirty="0" err="1">
                          <a:latin typeface="Montserrat" panose="00000500000000000000" pitchFamily="50" charset="0"/>
                          <a:ea typeface="Arial"/>
                          <a:cs typeface="Arial"/>
                          <a:sym typeface="Arial"/>
                        </a:rPr>
                        <a:t>repetición</a:t>
                      </a:r>
                      <a:endParaRPr dirty="0">
                        <a:latin typeface="Montserrat" panose="00000500000000000000" pitchFamily="50" charset="0"/>
                        <a:ea typeface="Arial"/>
                        <a:cs typeface="Arial"/>
                        <a:sym typeface="Arial"/>
                      </a:endParaRPr>
                    </a:p>
                  </a:txBody>
                  <a:tcPr marL="45720" marR="45720" anchor="ctr" horzOverflow="overflow">
                    <a:solidFill>
                      <a:srgbClr val="E7ECF3"/>
                    </a:solidFill>
                  </a:tcPr>
                </a:tc>
                <a:tc>
                  <a:txBody>
                    <a:bodyPr/>
                    <a:lstStyle/>
                    <a:p>
                      <a:pPr algn="l">
                        <a:defRPr sz="1800"/>
                      </a:pPr>
                      <a:r>
                        <a:rPr>
                          <a:latin typeface="Montserrat" panose="00000500000000000000" pitchFamily="50" charset="0"/>
                          <a:ea typeface="Arial"/>
                          <a:cs typeface="Arial"/>
                          <a:sym typeface="Arial"/>
                        </a:rPr>
                        <a:t>0.32</a:t>
                      </a:r>
                    </a:p>
                  </a:txBody>
                  <a:tcPr marL="45720" marR="45720" horzOverflow="overflow">
                    <a:solidFill>
                      <a:srgbClr val="E7ECF3"/>
                    </a:solidFill>
                  </a:tcPr>
                </a:tc>
                <a:tc>
                  <a:txBody>
                    <a:bodyPr/>
                    <a:lstStyle/>
                    <a:p>
                      <a:pPr algn="l">
                        <a:defRPr sz="1800"/>
                      </a:pPr>
                      <a:r>
                        <a:rPr>
                          <a:latin typeface="Montserrat" panose="00000500000000000000" pitchFamily="50" charset="0"/>
                          <a:ea typeface="Arial"/>
                          <a:cs typeface="Arial"/>
                          <a:sym typeface="Arial"/>
                        </a:rPr>
                        <a:t>[0.18, 0.55]</a:t>
                      </a:r>
                    </a:p>
                  </a:txBody>
                  <a:tcPr marL="45720" marR="45720" horzOverflow="overflow">
                    <a:solidFill>
                      <a:srgbClr val="E7ECF3"/>
                    </a:solidFill>
                  </a:tcPr>
                </a:tc>
                <a:extLst>
                  <a:ext uri="{0D108BD9-81ED-4DB2-BD59-A6C34878D82A}">
                    <a16:rowId xmlns:a16="http://schemas.microsoft.com/office/drawing/2014/main" val="10002"/>
                  </a:ext>
                </a:extLst>
              </a:tr>
              <a:tr h="435642">
                <a:tc>
                  <a:txBody>
                    <a:bodyPr/>
                    <a:lstStyle/>
                    <a:p>
                      <a:pPr algn="l">
                        <a:defRPr sz="1800"/>
                      </a:pPr>
                      <a:r>
                        <a:rPr>
                          <a:latin typeface="Montserrat" panose="00000500000000000000" pitchFamily="50" charset="0"/>
                          <a:ea typeface="Arial"/>
                          <a:cs typeface="Arial"/>
                          <a:sym typeface="Arial"/>
                        </a:rPr>
                        <a:t>Infección pleural</a:t>
                      </a:r>
                    </a:p>
                  </a:txBody>
                  <a:tcPr marL="45720" marR="45720" anchor="ctr" horzOverflow="overflow">
                    <a:solidFill>
                      <a:srgbClr val="CDD7E6"/>
                    </a:solidFill>
                  </a:tcPr>
                </a:tc>
                <a:tc>
                  <a:txBody>
                    <a:bodyPr/>
                    <a:lstStyle/>
                    <a:p>
                      <a:pPr algn="l">
                        <a:defRPr sz="1800"/>
                      </a:pPr>
                      <a:r>
                        <a:rPr>
                          <a:latin typeface="Montserrat" panose="00000500000000000000" pitchFamily="50" charset="0"/>
                          <a:ea typeface="Arial"/>
                          <a:cs typeface="Arial"/>
                          <a:sym typeface="Arial"/>
                        </a:rPr>
                        <a:t>3.32</a:t>
                      </a:r>
                    </a:p>
                  </a:txBody>
                  <a:tcPr marL="45720" marR="45720" horzOverflow="overflow">
                    <a:solidFill>
                      <a:srgbClr val="CDD7E6"/>
                    </a:solidFill>
                  </a:tcPr>
                </a:tc>
                <a:tc>
                  <a:txBody>
                    <a:bodyPr/>
                    <a:lstStyle/>
                    <a:p>
                      <a:pPr algn="l">
                        <a:defRPr sz="1800"/>
                      </a:pPr>
                      <a:r>
                        <a:rPr>
                          <a:latin typeface="Montserrat" panose="00000500000000000000" pitchFamily="50" charset="0"/>
                          <a:ea typeface="Arial"/>
                          <a:cs typeface="Arial"/>
                          <a:sym typeface="Arial"/>
                        </a:rPr>
                        <a:t>[0.82, 13.44]</a:t>
                      </a:r>
                    </a:p>
                  </a:txBody>
                  <a:tcPr marL="45720" marR="45720" horzOverflow="overflow">
                    <a:solidFill>
                      <a:srgbClr val="CDD7E6"/>
                    </a:solidFill>
                  </a:tcPr>
                </a:tc>
                <a:extLst>
                  <a:ext uri="{0D108BD9-81ED-4DB2-BD59-A6C34878D82A}">
                    <a16:rowId xmlns:a16="http://schemas.microsoft.com/office/drawing/2014/main" val="10003"/>
                  </a:ext>
                </a:extLst>
              </a:tr>
              <a:tr h="464443">
                <a:tc>
                  <a:txBody>
                    <a:bodyPr/>
                    <a:lstStyle/>
                    <a:p>
                      <a:pPr algn="l">
                        <a:defRPr sz="1800"/>
                      </a:pPr>
                      <a:r>
                        <a:rPr>
                          <a:latin typeface="Montserrat" panose="00000500000000000000" pitchFamily="50" charset="0"/>
                          <a:ea typeface="Arial"/>
                          <a:cs typeface="Arial"/>
                          <a:sym typeface="Arial"/>
                        </a:rPr>
                        <a:t>Celulitis</a:t>
                      </a:r>
                    </a:p>
                  </a:txBody>
                  <a:tcPr marL="45720" marR="45720" anchor="ctr" horzOverflow="overflow">
                    <a:solidFill>
                      <a:srgbClr val="E7ECF3"/>
                    </a:solidFill>
                  </a:tcPr>
                </a:tc>
                <a:tc>
                  <a:txBody>
                    <a:bodyPr/>
                    <a:lstStyle/>
                    <a:p>
                      <a:pPr algn="l">
                        <a:defRPr sz="1800"/>
                      </a:pPr>
                      <a:r>
                        <a:rPr>
                          <a:latin typeface="Montserrat" panose="00000500000000000000" pitchFamily="50" charset="0"/>
                          <a:ea typeface="Arial"/>
                          <a:cs typeface="Arial"/>
                          <a:sym typeface="Arial"/>
                        </a:rPr>
                        <a:t>5.83</a:t>
                      </a:r>
                    </a:p>
                  </a:txBody>
                  <a:tcPr marL="45720" marR="45720" horzOverflow="overflow">
                    <a:solidFill>
                      <a:srgbClr val="E7ECF3"/>
                    </a:solidFill>
                  </a:tcPr>
                </a:tc>
                <a:tc>
                  <a:txBody>
                    <a:bodyPr/>
                    <a:lstStyle/>
                    <a:p>
                      <a:pPr algn="l">
                        <a:defRPr sz="1800"/>
                      </a:pPr>
                      <a:r>
                        <a:rPr>
                          <a:latin typeface="Montserrat" panose="00000500000000000000" pitchFamily="50" charset="0"/>
                          <a:ea typeface="Arial"/>
                          <a:cs typeface="Arial"/>
                          <a:sym typeface="Arial"/>
                        </a:rPr>
                        <a:t>[1.56, 21.87]</a:t>
                      </a:r>
                    </a:p>
                  </a:txBody>
                  <a:tcPr marL="45720" marR="45720" horzOverflow="overflow">
                    <a:solidFill>
                      <a:srgbClr val="E7ECF3"/>
                    </a:solidFill>
                  </a:tcPr>
                </a:tc>
                <a:extLst>
                  <a:ext uri="{0D108BD9-81ED-4DB2-BD59-A6C34878D82A}">
                    <a16:rowId xmlns:a16="http://schemas.microsoft.com/office/drawing/2014/main" val="10004"/>
                  </a:ext>
                </a:extLst>
              </a:tr>
              <a:tr h="435642">
                <a:tc gridSpan="3">
                  <a:txBody>
                    <a:bodyPr/>
                    <a:lstStyle/>
                    <a:p>
                      <a:pPr algn="l">
                        <a:defRPr sz="1800"/>
                      </a:pPr>
                      <a:r>
                        <a:rPr dirty="0">
                          <a:latin typeface="Montserrat" panose="00000500000000000000" pitchFamily="50" charset="0"/>
                          <a:ea typeface="Arial"/>
                          <a:cs typeface="Arial"/>
                          <a:sym typeface="Arial"/>
                        </a:rPr>
                        <a:t>Días de </a:t>
                      </a:r>
                      <a:r>
                        <a:rPr dirty="0" err="1">
                          <a:latin typeface="Montserrat" panose="00000500000000000000" pitchFamily="50" charset="0"/>
                          <a:ea typeface="Arial"/>
                          <a:cs typeface="Arial"/>
                          <a:sym typeface="Arial"/>
                        </a:rPr>
                        <a:t>hospitalización</a:t>
                      </a:r>
                      <a:r>
                        <a:rPr dirty="0">
                          <a:latin typeface="Montserrat" panose="00000500000000000000" pitchFamily="50" charset="0"/>
                          <a:ea typeface="Arial"/>
                          <a:cs typeface="Arial"/>
                          <a:sym typeface="Arial"/>
                        </a:rPr>
                        <a:t>   2 vs 7</a:t>
                      </a:r>
                    </a:p>
                  </a:txBody>
                  <a:tcPr marL="45720" marR="45720" horzOverflow="overflow">
                    <a:solidFill>
                      <a:srgbClr val="CDD7E6"/>
                    </a:solidFill>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5"/>
                  </a:ext>
                </a:extLst>
              </a:tr>
            </a:tbl>
          </a:graphicData>
        </a:graphic>
      </p:graphicFrame>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5" name="Screen Shot 2021-02-28 at 12.19.11 PM.png" descr="Screen Shot 2021-02-28 at 12.19.11 PM.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82268" y="159886"/>
            <a:ext cx="7160312" cy="6660503"/>
          </a:xfrm>
          <a:prstGeom prst="rect">
            <a:avLst/>
          </a:prstGeom>
          <a:ln w="12700">
            <a:miter lim="400000"/>
          </a:ln>
        </p:spPr>
      </p:pic>
      <p:sp>
        <p:nvSpPr>
          <p:cNvPr id="406" name="Porcel J. M., Light R. W. (2013). Disease a Month. 29-57."/>
          <p:cNvSpPr txBox="1"/>
          <p:nvPr/>
        </p:nvSpPr>
        <p:spPr>
          <a:xfrm>
            <a:off x="540310" y="106591"/>
            <a:ext cx="4543869" cy="2923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defTabSz="355600">
              <a:defRPr sz="1300">
                <a:latin typeface="Helvetica Neue"/>
                <a:ea typeface="Helvetica Neue"/>
                <a:cs typeface="Helvetica Neue"/>
                <a:sym typeface="Helvetica Neue"/>
              </a:defRPr>
            </a:lvl1pPr>
          </a:lstStyle>
          <a:p>
            <a:r>
              <a:rPr>
                <a:latin typeface="Montserrat" panose="00000500000000000000" pitchFamily="50" charset="0"/>
              </a:rPr>
              <a:t>Porcel J. M., Light R. W. (2013). Disease a Month. 29-57.</a:t>
            </a:r>
          </a:p>
        </p:txBody>
      </p:sp>
    </p:spTree>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 name="Paciente de 65 años, con antecedente de falla cardiaca FEVI 30% causa isquemica, enfermedad coronaria multivaso revascularizada. Ingresa con falla descompensada Stevenson B. Presenta derrame pleural izquierdo de 25 cm en rayo lateral. No mejora el derram"/>
          <p:cNvSpPr txBox="1">
            <a:spLocks noGrp="1"/>
          </p:cNvSpPr>
          <p:nvPr>
            <p:ph type="title"/>
          </p:nvPr>
        </p:nvSpPr>
        <p:spPr>
          <a:xfrm>
            <a:off x="838200" y="365125"/>
            <a:ext cx="10515600" cy="2159421"/>
          </a:xfrm>
          <a:prstGeom prst="rect">
            <a:avLst/>
          </a:prstGeom>
        </p:spPr>
        <p:txBody>
          <a:bodyPr/>
          <a:lstStyle>
            <a:lvl1pPr defTabSz="493776">
              <a:defRPr sz="2300"/>
            </a:lvl1pPr>
          </a:lstStyle>
          <a:p>
            <a:r>
              <a:rPr lang="es-ES" dirty="0"/>
              <a:t>Paciente de 65 años, con antecedente de falla cardíaca FEVI 30% causa isquémica, enfermedad coronaria </a:t>
            </a:r>
            <a:r>
              <a:rPr lang="es-ES" dirty="0" err="1"/>
              <a:t>multivaso</a:t>
            </a:r>
            <a:r>
              <a:rPr lang="es-ES" dirty="0"/>
              <a:t> </a:t>
            </a:r>
            <a:r>
              <a:rPr lang="es-ES" dirty="0" err="1"/>
              <a:t>revascularizada</a:t>
            </a:r>
            <a:r>
              <a:rPr lang="es-ES" dirty="0"/>
              <a:t>. Ingresa con falla descompensada Stevenson B. Presenta derrame pleural izquierdo de 25 cm en rayo lateral. No mejora el derrame pleural con tratamiento diurético. Se </a:t>
            </a:r>
            <a:r>
              <a:rPr lang="es-ES" dirty="0" err="1"/>
              <a:t>realizá</a:t>
            </a:r>
            <a:r>
              <a:rPr lang="es-ES" dirty="0"/>
              <a:t> toracocentesis, presenta los siguientes laboratorios: </a:t>
            </a:r>
            <a:endParaRPr dirty="0"/>
          </a:p>
        </p:txBody>
      </p:sp>
      <p:sp>
        <p:nvSpPr>
          <p:cNvPr id="409" name="Proteinas Totales suero 6.5…"/>
          <p:cNvSpPr txBox="1">
            <a:spLocks noGrp="1"/>
          </p:cNvSpPr>
          <p:nvPr>
            <p:ph type="body" sz="half" idx="1"/>
          </p:nvPr>
        </p:nvSpPr>
        <p:spPr>
          <a:xfrm>
            <a:off x="4591877" y="2632760"/>
            <a:ext cx="6761924" cy="4351340"/>
          </a:xfrm>
          <a:prstGeom prst="rect">
            <a:avLst/>
          </a:prstGeom>
        </p:spPr>
        <p:txBody>
          <a:bodyPr/>
          <a:lstStyle/>
          <a:p>
            <a:r>
              <a:rPr dirty="0" err="1"/>
              <a:t>Proteinas</a:t>
            </a:r>
            <a:r>
              <a:rPr dirty="0"/>
              <a:t> </a:t>
            </a:r>
            <a:r>
              <a:rPr dirty="0" err="1"/>
              <a:t>Totales</a:t>
            </a:r>
            <a:r>
              <a:rPr dirty="0"/>
              <a:t> </a:t>
            </a:r>
            <a:r>
              <a:rPr dirty="0" err="1"/>
              <a:t>suero</a:t>
            </a:r>
            <a:r>
              <a:rPr dirty="0"/>
              <a:t> 6.5</a:t>
            </a:r>
          </a:p>
          <a:p>
            <a:r>
              <a:rPr dirty="0" err="1"/>
              <a:t>Proteinas</a:t>
            </a:r>
            <a:r>
              <a:rPr dirty="0"/>
              <a:t> </a:t>
            </a:r>
            <a:r>
              <a:rPr dirty="0" err="1"/>
              <a:t>Totales</a:t>
            </a:r>
            <a:r>
              <a:rPr dirty="0"/>
              <a:t> l</a:t>
            </a:r>
            <a:r>
              <a:rPr lang="es-CO" dirty="0"/>
              <a:t>í</a:t>
            </a:r>
            <a:r>
              <a:rPr dirty="0" err="1"/>
              <a:t>quido</a:t>
            </a:r>
            <a:r>
              <a:rPr dirty="0"/>
              <a:t> 3.2</a:t>
            </a:r>
          </a:p>
          <a:p>
            <a:r>
              <a:rPr dirty="0"/>
              <a:t>LDH </a:t>
            </a:r>
            <a:r>
              <a:rPr dirty="0" err="1"/>
              <a:t>sangre</a:t>
            </a:r>
            <a:r>
              <a:rPr dirty="0"/>
              <a:t> 300</a:t>
            </a:r>
          </a:p>
          <a:p>
            <a:r>
              <a:rPr dirty="0"/>
              <a:t>LDH l</a:t>
            </a:r>
            <a:r>
              <a:rPr lang="es-CO" dirty="0"/>
              <a:t>í</a:t>
            </a:r>
            <a:r>
              <a:rPr dirty="0" err="1"/>
              <a:t>quido</a:t>
            </a:r>
            <a:r>
              <a:rPr dirty="0"/>
              <a:t> 200</a:t>
            </a:r>
          </a:p>
          <a:p>
            <a:r>
              <a:rPr dirty="0"/>
              <a:t>Alb</a:t>
            </a:r>
            <a:r>
              <a:rPr lang="es-CO" dirty="0"/>
              <a:t>ú</a:t>
            </a:r>
            <a:r>
              <a:rPr dirty="0"/>
              <a:t>mina </a:t>
            </a:r>
            <a:r>
              <a:rPr dirty="0" err="1"/>
              <a:t>suero</a:t>
            </a:r>
            <a:r>
              <a:rPr dirty="0"/>
              <a:t> 4.5</a:t>
            </a:r>
          </a:p>
          <a:p>
            <a:r>
              <a:rPr dirty="0"/>
              <a:t>Alb</a:t>
            </a:r>
            <a:r>
              <a:rPr lang="es-CO" dirty="0"/>
              <a:t>ú</a:t>
            </a:r>
            <a:r>
              <a:rPr dirty="0"/>
              <a:t>mina l</a:t>
            </a:r>
            <a:r>
              <a:rPr lang="es-CO" dirty="0"/>
              <a:t>í</a:t>
            </a:r>
            <a:r>
              <a:rPr dirty="0" err="1"/>
              <a:t>quido</a:t>
            </a:r>
            <a:r>
              <a:rPr dirty="0"/>
              <a:t> 3.2</a:t>
            </a:r>
          </a:p>
        </p:txBody>
      </p:sp>
    </p:spTree>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 name="Paciente de 65 años, con antecedente de falla cardiaca FEVI 30% causa isquemica, enfermedad coronaria multivaso revascularizada. Ingresa con falla descompensada Stevenson B. Presenta derrame pleural izquierdo de 25 cm en rayo lateral. No mejora el derram"/>
          <p:cNvSpPr txBox="1">
            <a:spLocks noGrp="1"/>
          </p:cNvSpPr>
          <p:nvPr>
            <p:ph type="title"/>
          </p:nvPr>
        </p:nvSpPr>
        <p:spPr>
          <a:xfrm>
            <a:off x="838200" y="365125"/>
            <a:ext cx="10515600" cy="2159421"/>
          </a:xfrm>
          <a:prstGeom prst="rect">
            <a:avLst/>
          </a:prstGeom>
        </p:spPr>
        <p:txBody>
          <a:bodyPr/>
          <a:lstStyle>
            <a:lvl1pPr defTabSz="530351">
              <a:defRPr sz="2500"/>
            </a:lvl1pPr>
          </a:lstStyle>
          <a:p>
            <a:r>
              <a:rPr dirty="0" err="1"/>
              <a:t>Paciente</a:t>
            </a:r>
            <a:r>
              <a:rPr dirty="0"/>
              <a:t> de 65 </a:t>
            </a:r>
            <a:r>
              <a:rPr dirty="0" err="1"/>
              <a:t>años</a:t>
            </a:r>
            <a:r>
              <a:rPr dirty="0"/>
              <a:t>, con </a:t>
            </a:r>
            <a:r>
              <a:rPr dirty="0" err="1"/>
              <a:t>antecedente</a:t>
            </a:r>
            <a:r>
              <a:rPr dirty="0"/>
              <a:t> de </a:t>
            </a:r>
            <a:r>
              <a:rPr dirty="0" err="1"/>
              <a:t>falla</a:t>
            </a:r>
            <a:r>
              <a:rPr dirty="0"/>
              <a:t> card</a:t>
            </a:r>
            <a:r>
              <a:rPr lang="es-CO" dirty="0"/>
              <a:t>í</a:t>
            </a:r>
            <a:r>
              <a:rPr dirty="0"/>
              <a:t>aca FEVI 30% causa </a:t>
            </a:r>
            <a:r>
              <a:rPr dirty="0" err="1"/>
              <a:t>isqu</a:t>
            </a:r>
            <a:r>
              <a:rPr lang="es-CO" dirty="0"/>
              <a:t>é</a:t>
            </a:r>
            <a:r>
              <a:rPr dirty="0"/>
              <a:t>mica, </a:t>
            </a:r>
            <a:r>
              <a:rPr dirty="0" err="1"/>
              <a:t>enfermedad</a:t>
            </a:r>
            <a:r>
              <a:rPr dirty="0"/>
              <a:t> coronaria </a:t>
            </a:r>
            <a:r>
              <a:rPr dirty="0" err="1"/>
              <a:t>multivaso</a:t>
            </a:r>
            <a:r>
              <a:rPr dirty="0"/>
              <a:t> </a:t>
            </a:r>
            <a:r>
              <a:rPr dirty="0" err="1"/>
              <a:t>revascularizada</a:t>
            </a:r>
            <a:r>
              <a:rPr dirty="0"/>
              <a:t>. </a:t>
            </a:r>
            <a:r>
              <a:rPr dirty="0" err="1"/>
              <a:t>Ingresa</a:t>
            </a:r>
            <a:r>
              <a:rPr dirty="0"/>
              <a:t> con </a:t>
            </a:r>
            <a:r>
              <a:rPr dirty="0" err="1"/>
              <a:t>falla</a:t>
            </a:r>
            <a:r>
              <a:rPr dirty="0"/>
              <a:t> </a:t>
            </a:r>
            <a:r>
              <a:rPr dirty="0" err="1"/>
              <a:t>descompensada</a:t>
            </a:r>
            <a:r>
              <a:rPr dirty="0"/>
              <a:t> Stevenson B. </a:t>
            </a:r>
            <a:r>
              <a:rPr dirty="0" err="1"/>
              <a:t>Presenta</a:t>
            </a:r>
            <a:r>
              <a:rPr dirty="0"/>
              <a:t> </a:t>
            </a:r>
            <a:r>
              <a:rPr dirty="0" err="1"/>
              <a:t>derrame</a:t>
            </a:r>
            <a:r>
              <a:rPr dirty="0"/>
              <a:t> pleural </a:t>
            </a:r>
            <a:r>
              <a:rPr dirty="0" err="1"/>
              <a:t>izquierdo</a:t>
            </a:r>
            <a:r>
              <a:rPr dirty="0"/>
              <a:t> de 25 cm </a:t>
            </a:r>
            <a:r>
              <a:rPr dirty="0" err="1"/>
              <a:t>en</a:t>
            </a:r>
            <a:r>
              <a:rPr dirty="0"/>
              <a:t> </a:t>
            </a:r>
            <a:r>
              <a:rPr dirty="0" err="1"/>
              <a:t>rayo</a:t>
            </a:r>
            <a:r>
              <a:rPr dirty="0"/>
              <a:t> lateral. No </a:t>
            </a:r>
            <a:r>
              <a:rPr dirty="0" err="1"/>
              <a:t>mejora</a:t>
            </a:r>
            <a:r>
              <a:rPr dirty="0"/>
              <a:t> el </a:t>
            </a:r>
            <a:r>
              <a:rPr dirty="0" err="1"/>
              <a:t>derrame</a:t>
            </a:r>
            <a:r>
              <a:rPr dirty="0"/>
              <a:t> pleural con </a:t>
            </a:r>
            <a:r>
              <a:rPr dirty="0" err="1"/>
              <a:t>tratamiento</a:t>
            </a:r>
            <a:r>
              <a:rPr dirty="0"/>
              <a:t> </a:t>
            </a:r>
            <a:r>
              <a:rPr dirty="0" err="1"/>
              <a:t>diurético</a:t>
            </a:r>
            <a:r>
              <a:rPr dirty="0"/>
              <a:t>. </a:t>
            </a:r>
            <a:r>
              <a:rPr lang="es-CO" dirty="0"/>
              <a:t>¿</a:t>
            </a:r>
            <a:r>
              <a:rPr dirty="0"/>
              <a:t>Cu</a:t>
            </a:r>
            <a:r>
              <a:rPr lang="es-CO" dirty="0"/>
              <a:t>á</a:t>
            </a:r>
            <a:r>
              <a:rPr dirty="0"/>
              <a:t>l es el Dx mas probable?</a:t>
            </a:r>
          </a:p>
        </p:txBody>
      </p:sp>
      <p:sp>
        <p:nvSpPr>
          <p:cNvPr id="412" name="A) Derrame Paraneumonico…"/>
          <p:cNvSpPr txBox="1">
            <a:spLocks noGrp="1"/>
          </p:cNvSpPr>
          <p:nvPr>
            <p:ph type="body" sz="half" idx="1"/>
          </p:nvPr>
        </p:nvSpPr>
        <p:spPr>
          <a:xfrm>
            <a:off x="4591877" y="2632760"/>
            <a:ext cx="6761924" cy="4351340"/>
          </a:xfrm>
          <a:prstGeom prst="rect">
            <a:avLst/>
          </a:prstGeom>
        </p:spPr>
        <p:txBody>
          <a:bodyPr/>
          <a:lstStyle/>
          <a:p>
            <a:pPr>
              <a:defRPr b="1"/>
            </a:pPr>
            <a:r>
              <a:rPr dirty="0"/>
              <a:t>A) </a:t>
            </a:r>
            <a:r>
              <a:rPr b="1" dirty="0" err="1"/>
              <a:t>Derrame</a:t>
            </a:r>
            <a:r>
              <a:rPr b="1" dirty="0"/>
              <a:t> </a:t>
            </a:r>
            <a:r>
              <a:rPr lang="es-CO" b="1" dirty="0">
                <a:latin typeface="Montserrat" panose="00000500000000000000" pitchFamily="50" charset="0"/>
              </a:rPr>
              <a:t>p</a:t>
            </a:r>
            <a:r>
              <a:rPr b="1" dirty="0" err="1"/>
              <a:t>araneum</a:t>
            </a:r>
            <a:r>
              <a:rPr lang="es-CO" b="1" dirty="0" err="1"/>
              <a:t>ó</a:t>
            </a:r>
            <a:r>
              <a:rPr b="1" dirty="0" err="1"/>
              <a:t>nico</a:t>
            </a:r>
            <a:endParaRPr b="1" dirty="0"/>
          </a:p>
          <a:p>
            <a:pPr>
              <a:defRPr b="1"/>
            </a:pPr>
            <a:r>
              <a:rPr b="1" dirty="0"/>
              <a:t>B) </a:t>
            </a:r>
            <a:r>
              <a:rPr b="1" dirty="0" err="1"/>
              <a:t>Asociado</a:t>
            </a:r>
            <a:r>
              <a:rPr b="1" dirty="0"/>
              <a:t> a </a:t>
            </a:r>
            <a:r>
              <a:rPr lang="es-CO" b="1" dirty="0"/>
              <a:t>m</a:t>
            </a:r>
            <a:r>
              <a:rPr b="1" dirty="0" err="1"/>
              <a:t>alignidad</a:t>
            </a:r>
            <a:endParaRPr b="1" dirty="0"/>
          </a:p>
          <a:p>
            <a:pPr>
              <a:defRPr b="1"/>
            </a:pPr>
            <a:r>
              <a:rPr dirty="0"/>
              <a:t>C) </a:t>
            </a:r>
            <a:r>
              <a:rPr dirty="0" err="1">
                <a:solidFill>
                  <a:srgbClr val="00AAA7"/>
                </a:solidFill>
              </a:rPr>
              <a:t>Asociado</a:t>
            </a:r>
            <a:r>
              <a:rPr dirty="0">
                <a:solidFill>
                  <a:srgbClr val="00AAA7"/>
                </a:solidFill>
              </a:rPr>
              <a:t> a </a:t>
            </a:r>
            <a:r>
              <a:rPr dirty="0" err="1">
                <a:solidFill>
                  <a:srgbClr val="00AAA7"/>
                </a:solidFill>
              </a:rPr>
              <a:t>falla</a:t>
            </a:r>
            <a:r>
              <a:rPr dirty="0">
                <a:solidFill>
                  <a:srgbClr val="00AAA7"/>
                </a:solidFill>
              </a:rPr>
              <a:t> card</a:t>
            </a:r>
            <a:r>
              <a:rPr lang="es-CO" dirty="0">
                <a:solidFill>
                  <a:srgbClr val="00AAA7"/>
                </a:solidFill>
              </a:rPr>
              <a:t>í</a:t>
            </a:r>
            <a:r>
              <a:rPr dirty="0">
                <a:solidFill>
                  <a:srgbClr val="00AAA7"/>
                </a:solidFill>
              </a:rPr>
              <a:t>aca </a:t>
            </a:r>
          </a:p>
          <a:p>
            <a:pPr>
              <a:defRPr b="1"/>
            </a:pPr>
            <a:r>
              <a:rPr dirty="0"/>
              <a:t>E) </a:t>
            </a:r>
            <a:r>
              <a:rPr b="1" dirty="0" err="1"/>
              <a:t>Asociado</a:t>
            </a:r>
            <a:r>
              <a:rPr b="1" dirty="0"/>
              <a:t> a </a:t>
            </a:r>
            <a:r>
              <a:rPr b="1" dirty="0" err="1"/>
              <a:t>infección</a:t>
            </a:r>
            <a:r>
              <a:rPr b="1" dirty="0"/>
              <a:t> </a:t>
            </a:r>
            <a:r>
              <a:rPr lang="es-CO" b="1" dirty="0"/>
              <a:t>v</a:t>
            </a:r>
            <a:r>
              <a:rPr b="1" dirty="0" err="1"/>
              <a:t>iral</a:t>
            </a:r>
            <a:endParaRPr b="1" dirty="0"/>
          </a:p>
        </p:txBody>
      </p:sp>
      <p:grpSp>
        <p:nvGrpSpPr>
          <p:cNvPr id="415" name="Group"/>
          <p:cNvGrpSpPr/>
          <p:nvPr/>
        </p:nvGrpSpPr>
        <p:grpSpPr>
          <a:xfrm>
            <a:off x="7799181" y="4671917"/>
            <a:ext cx="2392708" cy="1728011"/>
            <a:chOff x="0" y="0"/>
            <a:chExt cx="2392707" cy="1728010"/>
          </a:xfrm>
        </p:grpSpPr>
        <p:sp>
          <p:nvSpPr>
            <p:cNvPr id="413" name="Proteinas Totales suero 6.5…"/>
            <p:cNvSpPr txBox="1"/>
            <p:nvPr/>
          </p:nvSpPr>
          <p:spPr>
            <a:xfrm>
              <a:off x="-1" y="21163"/>
              <a:ext cx="2392709" cy="168568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normAutofit/>
            </a:bodyPr>
            <a:lstStyle/>
            <a:p>
              <a:pPr marL="224026" indent="-224026" defTabSz="896111">
                <a:lnSpc>
                  <a:spcPct val="90000"/>
                </a:lnSpc>
                <a:spcBef>
                  <a:spcPts val="900"/>
                </a:spcBef>
                <a:buSzPct val="100000"/>
                <a:buFont typeface="Arial"/>
                <a:buChar char="•"/>
                <a:defRPr sz="1100">
                  <a:solidFill>
                    <a:srgbClr val="152B48"/>
                  </a:solidFill>
                  <a:latin typeface="Montserrat"/>
                  <a:ea typeface="Montserrat"/>
                  <a:cs typeface="Montserrat"/>
                  <a:sym typeface="Montserrat"/>
                </a:defRPr>
              </a:pPr>
              <a:r>
                <a:rPr dirty="0" err="1"/>
                <a:t>Prote</a:t>
              </a:r>
              <a:r>
                <a:rPr lang="es-CO" dirty="0"/>
                <a:t>í</a:t>
              </a:r>
              <a:r>
                <a:rPr dirty="0" err="1"/>
                <a:t>nas</a:t>
              </a:r>
              <a:r>
                <a:rPr dirty="0"/>
                <a:t> </a:t>
              </a:r>
              <a:r>
                <a:rPr lang="es-CO" dirty="0"/>
                <a:t>t</a:t>
              </a:r>
              <a:r>
                <a:rPr dirty="0" err="1"/>
                <a:t>otales</a:t>
              </a:r>
              <a:r>
                <a:rPr dirty="0"/>
                <a:t> </a:t>
              </a:r>
              <a:r>
                <a:rPr dirty="0" err="1"/>
                <a:t>suero</a:t>
              </a:r>
              <a:r>
                <a:rPr dirty="0"/>
                <a:t> 6.5</a:t>
              </a:r>
            </a:p>
            <a:p>
              <a:pPr marL="224026" indent="-224026" defTabSz="896111">
                <a:lnSpc>
                  <a:spcPct val="90000"/>
                </a:lnSpc>
                <a:spcBef>
                  <a:spcPts val="900"/>
                </a:spcBef>
                <a:buSzPct val="100000"/>
                <a:buFont typeface="Arial"/>
                <a:buChar char="•"/>
                <a:defRPr sz="1100">
                  <a:solidFill>
                    <a:srgbClr val="152B48"/>
                  </a:solidFill>
                  <a:latin typeface="Montserrat"/>
                  <a:ea typeface="Montserrat"/>
                  <a:cs typeface="Montserrat"/>
                  <a:sym typeface="Montserrat"/>
                </a:defRPr>
              </a:pPr>
              <a:r>
                <a:rPr dirty="0" err="1"/>
                <a:t>Prote</a:t>
              </a:r>
              <a:r>
                <a:rPr lang="es-CO" dirty="0"/>
                <a:t>í</a:t>
              </a:r>
              <a:r>
                <a:rPr dirty="0" err="1"/>
                <a:t>nas</a:t>
              </a:r>
              <a:r>
                <a:rPr dirty="0"/>
                <a:t> </a:t>
              </a:r>
              <a:r>
                <a:rPr lang="es-CO" dirty="0"/>
                <a:t>t</a:t>
              </a:r>
              <a:r>
                <a:rPr dirty="0" err="1"/>
                <a:t>otales</a:t>
              </a:r>
              <a:r>
                <a:rPr dirty="0"/>
                <a:t> l</a:t>
              </a:r>
              <a:r>
                <a:rPr lang="es-CO" dirty="0"/>
                <a:t>í</a:t>
              </a:r>
              <a:r>
                <a:rPr dirty="0" err="1"/>
                <a:t>quido</a:t>
              </a:r>
              <a:r>
                <a:rPr dirty="0"/>
                <a:t> 3.2</a:t>
              </a:r>
            </a:p>
            <a:p>
              <a:pPr marL="224026" indent="-224026" defTabSz="896111">
                <a:lnSpc>
                  <a:spcPct val="90000"/>
                </a:lnSpc>
                <a:spcBef>
                  <a:spcPts val="900"/>
                </a:spcBef>
                <a:buSzPct val="100000"/>
                <a:buFont typeface="Arial"/>
                <a:buChar char="•"/>
                <a:defRPr sz="1100">
                  <a:solidFill>
                    <a:srgbClr val="152B48"/>
                  </a:solidFill>
                  <a:latin typeface="Montserrat"/>
                  <a:ea typeface="Montserrat"/>
                  <a:cs typeface="Montserrat"/>
                  <a:sym typeface="Montserrat"/>
                </a:defRPr>
              </a:pPr>
              <a:r>
                <a:rPr dirty="0"/>
                <a:t>LDH </a:t>
              </a:r>
              <a:r>
                <a:rPr dirty="0" err="1"/>
                <a:t>sangre</a:t>
              </a:r>
              <a:r>
                <a:rPr dirty="0"/>
                <a:t> 300</a:t>
              </a:r>
            </a:p>
            <a:p>
              <a:pPr marL="224026" indent="-224026" defTabSz="896111">
                <a:lnSpc>
                  <a:spcPct val="90000"/>
                </a:lnSpc>
                <a:spcBef>
                  <a:spcPts val="900"/>
                </a:spcBef>
                <a:buSzPct val="100000"/>
                <a:buFont typeface="Arial"/>
                <a:buChar char="•"/>
                <a:defRPr sz="1100">
                  <a:solidFill>
                    <a:srgbClr val="152B48"/>
                  </a:solidFill>
                  <a:latin typeface="Montserrat"/>
                  <a:ea typeface="Montserrat"/>
                  <a:cs typeface="Montserrat"/>
                  <a:sym typeface="Montserrat"/>
                </a:defRPr>
              </a:pPr>
              <a:r>
                <a:rPr dirty="0"/>
                <a:t>LDH l</a:t>
              </a:r>
              <a:r>
                <a:rPr lang="es-CO" dirty="0"/>
                <a:t>í</a:t>
              </a:r>
              <a:r>
                <a:rPr dirty="0" err="1"/>
                <a:t>quido</a:t>
              </a:r>
              <a:r>
                <a:rPr dirty="0"/>
                <a:t> 200</a:t>
              </a:r>
            </a:p>
            <a:p>
              <a:pPr marL="224026" indent="-224026" defTabSz="896111">
                <a:lnSpc>
                  <a:spcPct val="90000"/>
                </a:lnSpc>
                <a:spcBef>
                  <a:spcPts val="900"/>
                </a:spcBef>
                <a:buSzPct val="100000"/>
                <a:buFont typeface="Arial"/>
                <a:buChar char="•"/>
                <a:defRPr sz="1100">
                  <a:solidFill>
                    <a:srgbClr val="152B48"/>
                  </a:solidFill>
                  <a:latin typeface="Montserrat"/>
                  <a:ea typeface="Montserrat"/>
                  <a:cs typeface="Montserrat"/>
                  <a:sym typeface="Montserrat"/>
                </a:defRPr>
              </a:pPr>
              <a:r>
                <a:rPr dirty="0" err="1"/>
                <a:t>Albumina</a:t>
              </a:r>
              <a:r>
                <a:rPr dirty="0"/>
                <a:t> </a:t>
              </a:r>
              <a:r>
                <a:rPr dirty="0" err="1"/>
                <a:t>suero</a:t>
              </a:r>
              <a:r>
                <a:rPr dirty="0"/>
                <a:t> 4.5</a:t>
              </a:r>
            </a:p>
            <a:p>
              <a:pPr marL="224026" indent="-224026" defTabSz="896111">
                <a:lnSpc>
                  <a:spcPct val="90000"/>
                </a:lnSpc>
                <a:spcBef>
                  <a:spcPts val="900"/>
                </a:spcBef>
                <a:buSzPct val="100000"/>
                <a:buFont typeface="Arial"/>
                <a:buChar char="•"/>
                <a:defRPr sz="1100">
                  <a:solidFill>
                    <a:srgbClr val="152B48"/>
                  </a:solidFill>
                  <a:latin typeface="Montserrat"/>
                  <a:ea typeface="Montserrat"/>
                  <a:cs typeface="Montserrat"/>
                  <a:sym typeface="Montserrat"/>
                </a:defRPr>
              </a:pPr>
              <a:r>
                <a:rPr dirty="0" err="1"/>
                <a:t>Albumina</a:t>
              </a:r>
              <a:r>
                <a:rPr dirty="0"/>
                <a:t> l</a:t>
              </a:r>
              <a:r>
                <a:rPr lang="es-CO" dirty="0"/>
                <a:t>í</a:t>
              </a:r>
              <a:r>
                <a:rPr dirty="0" err="1"/>
                <a:t>quido</a:t>
              </a:r>
              <a:r>
                <a:rPr dirty="0"/>
                <a:t> 3.2</a:t>
              </a:r>
            </a:p>
          </p:txBody>
        </p:sp>
        <p:sp>
          <p:nvSpPr>
            <p:cNvPr id="414" name="Rectangle"/>
            <p:cNvSpPr/>
            <p:nvPr/>
          </p:nvSpPr>
          <p:spPr>
            <a:xfrm>
              <a:off x="61986" y="0"/>
              <a:ext cx="2268735" cy="1728011"/>
            </a:xfrm>
            <a:prstGeom prst="rect">
              <a:avLst/>
            </a:prstGeom>
            <a:noFill/>
            <a:ln w="50800" cap="flat">
              <a:solidFill>
                <a:schemeClr val="accent1"/>
              </a:solidFill>
              <a:prstDash val="solid"/>
              <a:miter lim="800000"/>
            </a:ln>
            <a:effectLst/>
          </p:spPr>
          <p:txBody>
            <a:bodyPr wrap="square" lIns="45718" tIns="45718" rIns="45718" bIns="45718" numCol="1" anchor="ctr">
              <a:noAutofit/>
            </a:bodyPr>
            <a:lstStyle/>
            <a:p>
              <a:endParaRPr/>
            </a:p>
          </p:txBody>
        </p:sp>
      </p:grpSp>
    </p:spTree>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 name="Mujer de 35 años, vive en Santa Cruz. Presenta derrame pleural derecho que ocupa 2/3 partes de su hemitorax. Se realizá toracocentesis. Se encuentra glucemia 30, ADA 38, mononuclear, gene Xpert negativo, cultivos hongos y micobacterias pendientes. Cuál e"/>
          <p:cNvSpPr txBox="1">
            <a:spLocks noGrp="1"/>
          </p:cNvSpPr>
          <p:nvPr>
            <p:ph type="title"/>
          </p:nvPr>
        </p:nvSpPr>
        <p:spPr>
          <a:xfrm>
            <a:off x="838200" y="365125"/>
            <a:ext cx="10515600" cy="2159421"/>
          </a:xfrm>
          <a:prstGeom prst="rect">
            <a:avLst/>
          </a:prstGeom>
        </p:spPr>
        <p:txBody>
          <a:bodyPr>
            <a:normAutofit fontScale="90000"/>
          </a:bodyPr>
          <a:lstStyle>
            <a:lvl1pPr defTabSz="603504">
              <a:defRPr sz="2900"/>
            </a:lvl1pPr>
          </a:lstStyle>
          <a:p>
            <a:r>
              <a:rPr dirty="0" err="1"/>
              <a:t>Mujer</a:t>
            </a:r>
            <a:r>
              <a:rPr dirty="0"/>
              <a:t> de 35 </a:t>
            </a:r>
            <a:r>
              <a:rPr dirty="0" err="1"/>
              <a:t>años</a:t>
            </a:r>
            <a:r>
              <a:rPr dirty="0"/>
              <a:t>, </a:t>
            </a:r>
            <a:r>
              <a:rPr dirty="0" err="1"/>
              <a:t>vive</a:t>
            </a:r>
            <a:r>
              <a:rPr dirty="0"/>
              <a:t> </a:t>
            </a:r>
            <a:r>
              <a:rPr dirty="0" err="1"/>
              <a:t>en</a:t>
            </a:r>
            <a:r>
              <a:rPr dirty="0"/>
              <a:t> Santa Cruz. </a:t>
            </a:r>
            <a:r>
              <a:rPr dirty="0" err="1"/>
              <a:t>Presenta</a:t>
            </a:r>
            <a:r>
              <a:rPr dirty="0"/>
              <a:t> </a:t>
            </a:r>
            <a:r>
              <a:rPr dirty="0" err="1"/>
              <a:t>derrame</a:t>
            </a:r>
            <a:r>
              <a:rPr dirty="0"/>
              <a:t> pleural derecho que </a:t>
            </a:r>
            <a:r>
              <a:rPr dirty="0" err="1"/>
              <a:t>ocupa</a:t>
            </a:r>
            <a:r>
              <a:rPr dirty="0"/>
              <a:t> 2/3 </a:t>
            </a:r>
            <a:r>
              <a:rPr dirty="0" err="1"/>
              <a:t>partes</a:t>
            </a:r>
            <a:r>
              <a:rPr dirty="0"/>
              <a:t> de </a:t>
            </a:r>
            <a:r>
              <a:rPr dirty="0" err="1"/>
              <a:t>su</a:t>
            </a:r>
            <a:r>
              <a:rPr dirty="0"/>
              <a:t> </a:t>
            </a:r>
            <a:r>
              <a:rPr dirty="0" err="1"/>
              <a:t>hemitorax</a:t>
            </a:r>
            <a:r>
              <a:rPr dirty="0"/>
              <a:t>. Se </a:t>
            </a:r>
            <a:r>
              <a:rPr dirty="0" err="1"/>
              <a:t>realizá</a:t>
            </a:r>
            <a:r>
              <a:rPr dirty="0"/>
              <a:t> </a:t>
            </a:r>
            <a:r>
              <a:rPr dirty="0" err="1"/>
              <a:t>toracocentesis</a:t>
            </a:r>
            <a:r>
              <a:rPr dirty="0"/>
              <a:t>. Se </a:t>
            </a:r>
            <a:r>
              <a:rPr dirty="0" err="1"/>
              <a:t>encuentra</a:t>
            </a:r>
            <a:r>
              <a:rPr dirty="0"/>
              <a:t> </a:t>
            </a:r>
            <a:r>
              <a:rPr dirty="0" err="1"/>
              <a:t>glucemia</a:t>
            </a:r>
            <a:r>
              <a:rPr dirty="0"/>
              <a:t> 30, ADA 38, mononuclear, gene </a:t>
            </a:r>
            <a:r>
              <a:rPr dirty="0" err="1"/>
              <a:t>Xpert</a:t>
            </a:r>
            <a:r>
              <a:rPr dirty="0"/>
              <a:t> </a:t>
            </a:r>
            <a:r>
              <a:rPr dirty="0" err="1"/>
              <a:t>negativo</a:t>
            </a:r>
            <a:r>
              <a:rPr dirty="0"/>
              <a:t>, </a:t>
            </a:r>
            <a:r>
              <a:rPr dirty="0" err="1"/>
              <a:t>cultivos</a:t>
            </a:r>
            <a:r>
              <a:rPr dirty="0"/>
              <a:t> </a:t>
            </a:r>
            <a:r>
              <a:rPr dirty="0" err="1"/>
              <a:t>hongos</a:t>
            </a:r>
            <a:r>
              <a:rPr dirty="0"/>
              <a:t> y </a:t>
            </a:r>
            <a:r>
              <a:rPr dirty="0" err="1"/>
              <a:t>micobacterias</a:t>
            </a:r>
            <a:r>
              <a:rPr dirty="0"/>
              <a:t> </a:t>
            </a:r>
            <a:r>
              <a:rPr dirty="0" err="1"/>
              <a:t>pendientes</a:t>
            </a:r>
            <a:r>
              <a:rPr dirty="0"/>
              <a:t>. </a:t>
            </a:r>
            <a:r>
              <a:rPr lang="es-CO" dirty="0"/>
              <a:t>¿</a:t>
            </a:r>
            <a:r>
              <a:rPr dirty="0" err="1"/>
              <a:t>Cuál</a:t>
            </a:r>
            <a:r>
              <a:rPr dirty="0"/>
              <a:t> es el paso a </a:t>
            </a:r>
            <a:r>
              <a:rPr dirty="0" err="1"/>
              <a:t>seguir</a:t>
            </a:r>
            <a:r>
              <a:rPr dirty="0"/>
              <a:t>? </a:t>
            </a:r>
          </a:p>
        </p:txBody>
      </p:sp>
      <p:sp>
        <p:nvSpPr>
          <p:cNvPr id="418" name="A) Biopsia pleural…"/>
          <p:cNvSpPr txBox="1">
            <a:spLocks noGrp="1"/>
          </p:cNvSpPr>
          <p:nvPr>
            <p:ph type="body" sz="half" idx="1"/>
          </p:nvPr>
        </p:nvSpPr>
        <p:spPr>
          <a:xfrm>
            <a:off x="4591877" y="2632760"/>
            <a:ext cx="6761924" cy="4351340"/>
          </a:xfrm>
          <a:prstGeom prst="rect">
            <a:avLst/>
          </a:prstGeom>
        </p:spPr>
        <p:txBody>
          <a:bodyPr/>
          <a:lstStyle/>
          <a:p>
            <a:pPr>
              <a:defRPr b="1"/>
            </a:pPr>
            <a:r>
              <a:t>A) </a:t>
            </a:r>
            <a:r>
              <a:rPr b="0"/>
              <a:t>Biopsia pleural</a:t>
            </a:r>
          </a:p>
          <a:p>
            <a:pPr>
              <a:defRPr b="1"/>
            </a:pPr>
            <a:r>
              <a:t>B) </a:t>
            </a:r>
            <a:r>
              <a:rPr b="0"/>
              <a:t>Repetir gene Xpert</a:t>
            </a:r>
          </a:p>
          <a:p>
            <a:pPr>
              <a:defRPr b="1"/>
            </a:pPr>
            <a:r>
              <a:t>C) </a:t>
            </a:r>
            <a:r>
              <a:rPr b="0"/>
              <a:t>Esperar respuesta cultivos</a:t>
            </a:r>
          </a:p>
          <a:p>
            <a:pPr>
              <a:defRPr b="1"/>
            </a:pPr>
            <a:r>
              <a:t>E) Iniciar tratamiento HRZE</a:t>
            </a:r>
          </a:p>
        </p:txBody>
      </p:sp>
    </p:spTree>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 name="Mujer de 35 años, vive en Santa Cruz. Presenta derrame pleural derecho que ocupa 2/3 partes de su hemitorax. Se realizá toracocentesis. Se encuentra glucemia 30, ADA 38, mononuclear, gene Xpert negativo, cultivos hongos y micobacterias pendientes. Se dia"/>
          <p:cNvSpPr txBox="1">
            <a:spLocks noGrp="1"/>
          </p:cNvSpPr>
          <p:nvPr>
            <p:ph type="title"/>
          </p:nvPr>
        </p:nvSpPr>
        <p:spPr>
          <a:xfrm>
            <a:off x="838200" y="365125"/>
            <a:ext cx="10515600" cy="2159421"/>
          </a:xfrm>
          <a:prstGeom prst="rect">
            <a:avLst/>
          </a:prstGeom>
        </p:spPr>
        <p:txBody>
          <a:bodyPr/>
          <a:lstStyle>
            <a:lvl1pPr defTabSz="493776">
              <a:defRPr sz="2300"/>
            </a:lvl1pPr>
          </a:lstStyle>
          <a:p>
            <a:r>
              <a:rPr dirty="0" err="1"/>
              <a:t>Mujer</a:t>
            </a:r>
            <a:r>
              <a:rPr dirty="0"/>
              <a:t> de 35 </a:t>
            </a:r>
            <a:r>
              <a:rPr dirty="0" err="1"/>
              <a:t>años</a:t>
            </a:r>
            <a:r>
              <a:rPr dirty="0"/>
              <a:t>, </a:t>
            </a:r>
            <a:r>
              <a:rPr dirty="0" err="1"/>
              <a:t>vive</a:t>
            </a:r>
            <a:r>
              <a:rPr dirty="0"/>
              <a:t> </a:t>
            </a:r>
            <a:r>
              <a:rPr dirty="0" err="1"/>
              <a:t>en</a:t>
            </a:r>
            <a:r>
              <a:rPr dirty="0"/>
              <a:t> Santa Cruz. </a:t>
            </a:r>
            <a:r>
              <a:rPr dirty="0" err="1"/>
              <a:t>Presenta</a:t>
            </a:r>
            <a:r>
              <a:rPr dirty="0"/>
              <a:t> </a:t>
            </a:r>
            <a:r>
              <a:rPr dirty="0" err="1"/>
              <a:t>derrame</a:t>
            </a:r>
            <a:r>
              <a:rPr dirty="0"/>
              <a:t> pleural derecho que </a:t>
            </a:r>
            <a:r>
              <a:rPr dirty="0" err="1"/>
              <a:t>ocupa</a:t>
            </a:r>
            <a:r>
              <a:rPr dirty="0"/>
              <a:t> 2/3 </a:t>
            </a:r>
            <a:r>
              <a:rPr dirty="0" err="1"/>
              <a:t>partes</a:t>
            </a:r>
            <a:r>
              <a:rPr dirty="0"/>
              <a:t> de </a:t>
            </a:r>
            <a:r>
              <a:rPr dirty="0" err="1"/>
              <a:t>su</a:t>
            </a:r>
            <a:r>
              <a:rPr dirty="0"/>
              <a:t> </a:t>
            </a:r>
            <a:r>
              <a:rPr dirty="0" err="1"/>
              <a:t>hemitorax</a:t>
            </a:r>
            <a:r>
              <a:rPr dirty="0"/>
              <a:t>. Se </a:t>
            </a:r>
            <a:r>
              <a:rPr dirty="0" err="1"/>
              <a:t>realizá</a:t>
            </a:r>
            <a:r>
              <a:rPr dirty="0"/>
              <a:t> </a:t>
            </a:r>
            <a:r>
              <a:rPr dirty="0" err="1"/>
              <a:t>toracocentesis</a:t>
            </a:r>
            <a:r>
              <a:rPr dirty="0"/>
              <a:t>. Se </a:t>
            </a:r>
            <a:r>
              <a:rPr dirty="0" err="1"/>
              <a:t>encuentra</a:t>
            </a:r>
            <a:r>
              <a:rPr dirty="0"/>
              <a:t> </a:t>
            </a:r>
            <a:r>
              <a:rPr dirty="0" err="1"/>
              <a:t>glucemia</a:t>
            </a:r>
            <a:r>
              <a:rPr dirty="0"/>
              <a:t> 30, ADA 38, mononuclear, gene </a:t>
            </a:r>
            <a:r>
              <a:rPr dirty="0" err="1"/>
              <a:t>Xpert</a:t>
            </a:r>
            <a:r>
              <a:rPr dirty="0"/>
              <a:t> </a:t>
            </a:r>
            <a:r>
              <a:rPr dirty="0" err="1"/>
              <a:t>negativo</a:t>
            </a:r>
            <a:r>
              <a:rPr dirty="0"/>
              <a:t>, </a:t>
            </a:r>
            <a:r>
              <a:rPr dirty="0" err="1"/>
              <a:t>cultivos</a:t>
            </a:r>
            <a:r>
              <a:rPr dirty="0"/>
              <a:t> </a:t>
            </a:r>
            <a:r>
              <a:rPr dirty="0" err="1"/>
              <a:t>hongos</a:t>
            </a:r>
            <a:r>
              <a:rPr dirty="0"/>
              <a:t> y </a:t>
            </a:r>
            <a:r>
              <a:rPr dirty="0" err="1"/>
              <a:t>micobacterias</a:t>
            </a:r>
            <a:r>
              <a:rPr dirty="0"/>
              <a:t> </a:t>
            </a:r>
            <a:r>
              <a:rPr dirty="0" err="1"/>
              <a:t>pendientes</a:t>
            </a:r>
            <a:r>
              <a:rPr dirty="0"/>
              <a:t>. Se </a:t>
            </a:r>
            <a:r>
              <a:rPr dirty="0" err="1"/>
              <a:t>diagnostica</a:t>
            </a:r>
            <a:r>
              <a:rPr dirty="0"/>
              <a:t> </a:t>
            </a:r>
            <a:r>
              <a:rPr dirty="0" err="1"/>
              <a:t>derrame</a:t>
            </a:r>
            <a:r>
              <a:rPr dirty="0"/>
              <a:t> por tuberculosis. Se </a:t>
            </a:r>
            <a:r>
              <a:rPr dirty="0" err="1"/>
              <a:t>encuentra</a:t>
            </a:r>
            <a:r>
              <a:rPr dirty="0"/>
              <a:t> </a:t>
            </a:r>
            <a:r>
              <a:rPr dirty="0" err="1"/>
              <a:t>disneica</a:t>
            </a:r>
            <a:r>
              <a:rPr dirty="0"/>
              <a:t>. </a:t>
            </a:r>
            <a:r>
              <a:rPr lang="es-CO" dirty="0"/>
              <a:t>¿</a:t>
            </a:r>
            <a:r>
              <a:rPr dirty="0"/>
              <a:t>Cu</a:t>
            </a:r>
            <a:r>
              <a:rPr lang="es-CO" dirty="0"/>
              <a:t>á</a:t>
            </a:r>
            <a:r>
              <a:rPr dirty="0"/>
              <a:t>l </a:t>
            </a:r>
            <a:r>
              <a:rPr dirty="0" err="1"/>
              <a:t>seria</a:t>
            </a:r>
            <a:r>
              <a:rPr dirty="0"/>
              <a:t> el </a:t>
            </a:r>
            <a:r>
              <a:rPr dirty="0" err="1"/>
              <a:t>tratamiento</a:t>
            </a:r>
            <a:r>
              <a:rPr dirty="0"/>
              <a:t> m</a:t>
            </a:r>
            <a:r>
              <a:rPr lang="es-CO" dirty="0"/>
              <a:t>á</a:t>
            </a:r>
            <a:r>
              <a:rPr dirty="0"/>
              <a:t>s </a:t>
            </a:r>
            <a:r>
              <a:rPr dirty="0" err="1"/>
              <a:t>adecuado</a:t>
            </a:r>
            <a:r>
              <a:rPr dirty="0"/>
              <a:t>? </a:t>
            </a:r>
          </a:p>
        </p:txBody>
      </p:sp>
      <p:sp>
        <p:nvSpPr>
          <p:cNvPr id="421" name="A) Iniciar tratamiento HRZE. El drenaje mejora sintomatología y dias de disnea, por lo que en este casos se recomienda. Ademas cumple criterio de derrame complicado, requiere VATS.…"/>
          <p:cNvSpPr txBox="1">
            <a:spLocks noGrp="1"/>
          </p:cNvSpPr>
          <p:nvPr>
            <p:ph type="body" sz="half" idx="1"/>
          </p:nvPr>
        </p:nvSpPr>
        <p:spPr>
          <a:xfrm>
            <a:off x="4591877" y="2632760"/>
            <a:ext cx="6761924" cy="4351340"/>
          </a:xfrm>
          <a:prstGeom prst="rect">
            <a:avLst/>
          </a:prstGeom>
        </p:spPr>
        <p:txBody>
          <a:bodyPr/>
          <a:lstStyle/>
          <a:p>
            <a:pPr>
              <a:defRPr b="1"/>
            </a:pPr>
            <a:r>
              <a:rPr dirty="0"/>
              <a:t>A) </a:t>
            </a:r>
            <a:r>
              <a:rPr b="0" dirty="0" err="1"/>
              <a:t>Iniciar</a:t>
            </a:r>
            <a:r>
              <a:rPr b="0" dirty="0"/>
              <a:t> </a:t>
            </a:r>
            <a:r>
              <a:rPr b="0" dirty="0" err="1"/>
              <a:t>tratamiento</a:t>
            </a:r>
            <a:r>
              <a:rPr b="0" dirty="0"/>
              <a:t> HRZE. El </a:t>
            </a:r>
            <a:r>
              <a:rPr b="0" dirty="0" err="1"/>
              <a:t>drenaje</a:t>
            </a:r>
            <a:r>
              <a:rPr b="0" dirty="0"/>
              <a:t> </a:t>
            </a:r>
            <a:r>
              <a:rPr b="0" dirty="0" err="1"/>
              <a:t>mejora</a:t>
            </a:r>
            <a:r>
              <a:rPr b="0" dirty="0"/>
              <a:t> </a:t>
            </a:r>
            <a:r>
              <a:rPr b="0" dirty="0" err="1"/>
              <a:t>sintomatología</a:t>
            </a:r>
            <a:r>
              <a:rPr b="0" dirty="0"/>
              <a:t> y d</a:t>
            </a:r>
            <a:r>
              <a:rPr lang="es-CO" b="0" dirty="0"/>
              <a:t>í</a:t>
            </a:r>
            <a:r>
              <a:rPr b="0" dirty="0"/>
              <a:t>as de </a:t>
            </a:r>
            <a:r>
              <a:rPr b="0" dirty="0" err="1"/>
              <a:t>disnea</a:t>
            </a:r>
            <a:r>
              <a:rPr b="0" dirty="0"/>
              <a:t>, por lo que </a:t>
            </a:r>
            <a:r>
              <a:rPr b="0" dirty="0" err="1"/>
              <a:t>en</a:t>
            </a:r>
            <a:r>
              <a:rPr b="0" dirty="0"/>
              <a:t> </a:t>
            </a:r>
            <a:r>
              <a:rPr b="0" dirty="0" err="1"/>
              <a:t>este</a:t>
            </a:r>
            <a:r>
              <a:rPr b="0" dirty="0"/>
              <a:t> </a:t>
            </a:r>
            <a:r>
              <a:rPr b="0" dirty="0" err="1"/>
              <a:t>casos</a:t>
            </a:r>
            <a:r>
              <a:rPr b="0" dirty="0"/>
              <a:t> se </a:t>
            </a:r>
            <a:r>
              <a:rPr b="0" dirty="0" err="1"/>
              <a:t>recomienda</a:t>
            </a:r>
            <a:r>
              <a:rPr b="0" dirty="0"/>
              <a:t>. </a:t>
            </a:r>
            <a:r>
              <a:rPr b="0" dirty="0" err="1"/>
              <a:t>Adem</a:t>
            </a:r>
            <a:r>
              <a:rPr lang="es-CO" b="0" dirty="0"/>
              <a:t>á</a:t>
            </a:r>
            <a:r>
              <a:rPr b="0" dirty="0"/>
              <a:t>s</a:t>
            </a:r>
            <a:r>
              <a:rPr lang="es-CO" b="0" dirty="0"/>
              <a:t>,</a:t>
            </a:r>
            <a:r>
              <a:rPr b="0" dirty="0"/>
              <a:t> </a:t>
            </a:r>
            <a:r>
              <a:rPr b="0" dirty="0" err="1"/>
              <a:t>cumple</a:t>
            </a:r>
            <a:r>
              <a:rPr b="0" dirty="0"/>
              <a:t> </a:t>
            </a:r>
            <a:r>
              <a:rPr b="0" dirty="0" err="1"/>
              <a:t>criterio</a:t>
            </a:r>
            <a:r>
              <a:rPr b="0" dirty="0"/>
              <a:t> de </a:t>
            </a:r>
            <a:r>
              <a:rPr b="0" dirty="0" err="1"/>
              <a:t>derrame</a:t>
            </a:r>
            <a:r>
              <a:rPr b="0" dirty="0"/>
              <a:t> </a:t>
            </a:r>
            <a:r>
              <a:rPr b="0" dirty="0" err="1"/>
              <a:t>complicado</a:t>
            </a:r>
            <a:r>
              <a:rPr b="0" dirty="0"/>
              <a:t>, </a:t>
            </a:r>
            <a:r>
              <a:rPr b="0" dirty="0" err="1"/>
              <a:t>requiere</a:t>
            </a:r>
            <a:r>
              <a:rPr b="0" dirty="0"/>
              <a:t> VATS. </a:t>
            </a:r>
          </a:p>
          <a:p>
            <a:pPr>
              <a:defRPr b="1"/>
            </a:pPr>
            <a:r>
              <a:rPr dirty="0"/>
              <a:t>B) </a:t>
            </a:r>
            <a:r>
              <a:rPr dirty="0" err="1"/>
              <a:t>Iniciar</a:t>
            </a:r>
            <a:r>
              <a:rPr dirty="0"/>
              <a:t> </a:t>
            </a:r>
            <a:r>
              <a:rPr dirty="0" err="1"/>
              <a:t>tratamiento</a:t>
            </a:r>
            <a:r>
              <a:rPr dirty="0"/>
              <a:t> HRZE. El </a:t>
            </a:r>
            <a:r>
              <a:rPr dirty="0" err="1"/>
              <a:t>drenaje</a:t>
            </a:r>
            <a:r>
              <a:rPr dirty="0"/>
              <a:t> </a:t>
            </a:r>
            <a:r>
              <a:rPr dirty="0" err="1"/>
              <a:t>mejora</a:t>
            </a:r>
            <a:r>
              <a:rPr dirty="0"/>
              <a:t> </a:t>
            </a:r>
            <a:r>
              <a:rPr dirty="0" err="1"/>
              <a:t>sintomatología</a:t>
            </a:r>
            <a:r>
              <a:rPr dirty="0"/>
              <a:t> y d</a:t>
            </a:r>
            <a:r>
              <a:rPr lang="es-CO" dirty="0"/>
              <a:t>í</a:t>
            </a:r>
            <a:r>
              <a:rPr dirty="0"/>
              <a:t>as de </a:t>
            </a:r>
            <a:r>
              <a:rPr dirty="0" err="1"/>
              <a:t>disnea</a:t>
            </a:r>
            <a:r>
              <a:rPr dirty="0"/>
              <a:t>, por lo que </a:t>
            </a:r>
            <a:r>
              <a:rPr dirty="0" err="1"/>
              <a:t>en</a:t>
            </a:r>
            <a:r>
              <a:rPr dirty="0"/>
              <a:t> </a:t>
            </a:r>
            <a:r>
              <a:rPr dirty="0" err="1"/>
              <a:t>este</a:t>
            </a:r>
            <a:r>
              <a:rPr dirty="0"/>
              <a:t> </a:t>
            </a:r>
            <a:r>
              <a:rPr dirty="0" err="1"/>
              <a:t>casos</a:t>
            </a:r>
            <a:r>
              <a:rPr dirty="0"/>
              <a:t> se </a:t>
            </a:r>
            <a:r>
              <a:rPr dirty="0" err="1"/>
              <a:t>recomienda</a:t>
            </a:r>
            <a:r>
              <a:rPr dirty="0"/>
              <a:t>.</a:t>
            </a:r>
          </a:p>
          <a:p>
            <a:pPr>
              <a:defRPr b="1"/>
            </a:pPr>
            <a:r>
              <a:rPr dirty="0"/>
              <a:t>C) </a:t>
            </a:r>
            <a:r>
              <a:rPr b="0" dirty="0" err="1"/>
              <a:t>Iniciar</a:t>
            </a:r>
            <a:r>
              <a:rPr b="0" dirty="0"/>
              <a:t> </a:t>
            </a:r>
            <a:r>
              <a:rPr b="0" dirty="0" err="1"/>
              <a:t>tratamiento</a:t>
            </a:r>
            <a:r>
              <a:rPr b="0" dirty="0"/>
              <a:t> HRZE. Se ha </a:t>
            </a:r>
            <a:r>
              <a:rPr b="0" dirty="0" err="1"/>
              <a:t>demostrado</a:t>
            </a:r>
            <a:r>
              <a:rPr b="0" dirty="0"/>
              <a:t> </a:t>
            </a:r>
            <a:r>
              <a:rPr b="0" dirty="0" err="1"/>
              <a:t>misma</a:t>
            </a:r>
            <a:r>
              <a:rPr b="0" dirty="0"/>
              <a:t> </a:t>
            </a:r>
            <a:r>
              <a:rPr b="0" dirty="0" err="1"/>
              <a:t>respuesta</a:t>
            </a:r>
            <a:r>
              <a:rPr b="0" dirty="0"/>
              <a:t> con o sin </a:t>
            </a:r>
            <a:r>
              <a:rPr b="0" dirty="0" err="1"/>
              <a:t>drenaje</a:t>
            </a:r>
            <a:r>
              <a:rPr b="0" dirty="0"/>
              <a:t>, por lo que no lo </a:t>
            </a:r>
            <a:r>
              <a:rPr b="0" dirty="0" err="1"/>
              <a:t>requiere</a:t>
            </a:r>
            <a:r>
              <a:rPr b="0" dirty="0"/>
              <a:t>.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Mujer de 35 años, vive en Santa Cruz. Presenta derrame pleural derecho que ocupa 2/3 partes de su hemitorax. Se realizá toracocentesis. Se encuentra glucemia 30, ADA 38, mononuclear, gene Xpert negativo, cultivos hongos y micobacterias pendientes. Se dia"/>
          <p:cNvSpPr txBox="1">
            <a:spLocks noGrp="1"/>
          </p:cNvSpPr>
          <p:nvPr>
            <p:ph type="title"/>
          </p:nvPr>
        </p:nvSpPr>
        <p:spPr>
          <a:xfrm>
            <a:off x="838200" y="365125"/>
            <a:ext cx="10515600" cy="2159421"/>
          </a:xfrm>
          <a:prstGeom prst="rect">
            <a:avLst/>
          </a:prstGeom>
        </p:spPr>
        <p:txBody>
          <a:bodyPr/>
          <a:lstStyle>
            <a:lvl1pPr defTabSz="493776">
              <a:defRPr sz="2300"/>
            </a:lvl1pPr>
          </a:lstStyle>
          <a:p>
            <a:r>
              <a:rPr dirty="0" err="1"/>
              <a:t>Mujer</a:t>
            </a:r>
            <a:r>
              <a:rPr dirty="0"/>
              <a:t> de 35 </a:t>
            </a:r>
            <a:r>
              <a:rPr dirty="0" err="1"/>
              <a:t>años</a:t>
            </a:r>
            <a:r>
              <a:rPr dirty="0"/>
              <a:t>, </a:t>
            </a:r>
            <a:r>
              <a:rPr dirty="0" err="1"/>
              <a:t>vive</a:t>
            </a:r>
            <a:r>
              <a:rPr dirty="0"/>
              <a:t> </a:t>
            </a:r>
            <a:r>
              <a:rPr dirty="0" err="1"/>
              <a:t>en</a:t>
            </a:r>
            <a:r>
              <a:rPr dirty="0"/>
              <a:t> Santa Cruz. </a:t>
            </a:r>
            <a:r>
              <a:rPr dirty="0" err="1"/>
              <a:t>Presenta</a:t>
            </a:r>
            <a:r>
              <a:rPr dirty="0"/>
              <a:t> </a:t>
            </a:r>
            <a:r>
              <a:rPr dirty="0" err="1"/>
              <a:t>derrame</a:t>
            </a:r>
            <a:r>
              <a:rPr dirty="0"/>
              <a:t> pleural derecho que </a:t>
            </a:r>
            <a:r>
              <a:rPr dirty="0" err="1"/>
              <a:t>ocupa</a:t>
            </a:r>
            <a:r>
              <a:rPr dirty="0"/>
              <a:t> 2/3 </a:t>
            </a:r>
            <a:r>
              <a:rPr dirty="0" err="1"/>
              <a:t>partes</a:t>
            </a:r>
            <a:r>
              <a:rPr dirty="0"/>
              <a:t> de </a:t>
            </a:r>
            <a:r>
              <a:rPr dirty="0" err="1"/>
              <a:t>su</a:t>
            </a:r>
            <a:r>
              <a:rPr dirty="0"/>
              <a:t> </a:t>
            </a:r>
            <a:r>
              <a:rPr dirty="0" err="1"/>
              <a:t>hemitorax</a:t>
            </a:r>
            <a:r>
              <a:rPr dirty="0"/>
              <a:t>. Se </a:t>
            </a:r>
            <a:r>
              <a:rPr dirty="0" err="1"/>
              <a:t>realiz</a:t>
            </a:r>
            <a:r>
              <a:rPr lang="es-CO" dirty="0"/>
              <a:t>a</a:t>
            </a:r>
            <a:r>
              <a:rPr dirty="0"/>
              <a:t> </a:t>
            </a:r>
            <a:r>
              <a:rPr dirty="0" err="1"/>
              <a:t>toracocentesis</a:t>
            </a:r>
            <a:r>
              <a:rPr dirty="0"/>
              <a:t>. Se </a:t>
            </a:r>
            <a:r>
              <a:rPr dirty="0" err="1"/>
              <a:t>encuentra</a:t>
            </a:r>
            <a:r>
              <a:rPr dirty="0"/>
              <a:t> </a:t>
            </a:r>
            <a:r>
              <a:rPr dirty="0" err="1"/>
              <a:t>glucemia</a:t>
            </a:r>
            <a:r>
              <a:rPr dirty="0"/>
              <a:t> 30, ADA 38, mononuclear, gene </a:t>
            </a:r>
            <a:r>
              <a:rPr dirty="0" err="1"/>
              <a:t>Xpert</a:t>
            </a:r>
            <a:r>
              <a:rPr dirty="0"/>
              <a:t> </a:t>
            </a:r>
            <a:r>
              <a:rPr dirty="0" err="1"/>
              <a:t>negativo</a:t>
            </a:r>
            <a:r>
              <a:rPr dirty="0"/>
              <a:t>, </a:t>
            </a:r>
            <a:r>
              <a:rPr dirty="0" err="1"/>
              <a:t>cultivos</a:t>
            </a:r>
            <a:r>
              <a:rPr dirty="0"/>
              <a:t> </a:t>
            </a:r>
            <a:r>
              <a:rPr dirty="0" err="1"/>
              <a:t>hongos</a:t>
            </a:r>
            <a:r>
              <a:rPr dirty="0"/>
              <a:t> y </a:t>
            </a:r>
            <a:r>
              <a:rPr dirty="0" err="1"/>
              <a:t>micobacterias</a:t>
            </a:r>
            <a:r>
              <a:rPr dirty="0"/>
              <a:t> </a:t>
            </a:r>
            <a:r>
              <a:rPr dirty="0" err="1"/>
              <a:t>pendientes</a:t>
            </a:r>
            <a:r>
              <a:rPr dirty="0"/>
              <a:t>. Se </a:t>
            </a:r>
            <a:r>
              <a:rPr dirty="0" err="1"/>
              <a:t>diagnostica</a:t>
            </a:r>
            <a:r>
              <a:rPr dirty="0"/>
              <a:t> </a:t>
            </a:r>
            <a:r>
              <a:rPr dirty="0" err="1"/>
              <a:t>derrame</a:t>
            </a:r>
            <a:r>
              <a:rPr dirty="0"/>
              <a:t> por tuberculosis. Se </a:t>
            </a:r>
            <a:r>
              <a:rPr dirty="0" err="1"/>
              <a:t>encuentra</a:t>
            </a:r>
            <a:r>
              <a:rPr dirty="0"/>
              <a:t> </a:t>
            </a:r>
            <a:r>
              <a:rPr dirty="0" err="1"/>
              <a:t>disneica</a:t>
            </a:r>
            <a:r>
              <a:rPr dirty="0"/>
              <a:t>. </a:t>
            </a:r>
            <a:r>
              <a:rPr lang="es-CO" dirty="0"/>
              <a:t>¿</a:t>
            </a:r>
            <a:r>
              <a:rPr dirty="0"/>
              <a:t>Cu</a:t>
            </a:r>
            <a:r>
              <a:rPr lang="es-CO" dirty="0"/>
              <a:t>á</a:t>
            </a:r>
            <a:r>
              <a:rPr dirty="0"/>
              <a:t>l ser</a:t>
            </a:r>
            <a:r>
              <a:rPr lang="es-CO" dirty="0"/>
              <a:t>í</a:t>
            </a:r>
            <a:r>
              <a:rPr dirty="0"/>
              <a:t>a el </a:t>
            </a:r>
            <a:r>
              <a:rPr dirty="0" err="1"/>
              <a:t>tratamiento</a:t>
            </a:r>
            <a:r>
              <a:rPr dirty="0"/>
              <a:t> m</a:t>
            </a:r>
            <a:r>
              <a:rPr lang="es-CO" dirty="0"/>
              <a:t>á</a:t>
            </a:r>
            <a:r>
              <a:rPr dirty="0"/>
              <a:t>s </a:t>
            </a:r>
            <a:r>
              <a:rPr dirty="0" err="1"/>
              <a:t>adecuado</a:t>
            </a:r>
            <a:r>
              <a:rPr dirty="0"/>
              <a:t>? </a:t>
            </a:r>
          </a:p>
        </p:txBody>
      </p:sp>
      <p:sp>
        <p:nvSpPr>
          <p:cNvPr id="112" name="A) Iniciar tratamiento HRZE. El drenaje mejora sintomatología y dias de disnea, por lo que en este casos se recomienda. Ademas cumple criterio de derrame complicado, requiere VATS.…"/>
          <p:cNvSpPr txBox="1">
            <a:spLocks noGrp="1"/>
          </p:cNvSpPr>
          <p:nvPr>
            <p:ph type="body" sz="half" idx="1"/>
          </p:nvPr>
        </p:nvSpPr>
        <p:spPr>
          <a:xfrm>
            <a:off x="4591877" y="2632760"/>
            <a:ext cx="6761924" cy="4351340"/>
          </a:xfrm>
          <a:prstGeom prst="rect">
            <a:avLst/>
          </a:prstGeom>
        </p:spPr>
        <p:txBody>
          <a:bodyPr/>
          <a:lstStyle/>
          <a:p>
            <a:pPr>
              <a:defRPr b="1"/>
            </a:pPr>
            <a:r>
              <a:rPr dirty="0"/>
              <a:t>A) </a:t>
            </a:r>
            <a:r>
              <a:rPr b="0" dirty="0" err="1"/>
              <a:t>Iniciar</a:t>
            </a:r>
            <a:r>
              <a:rPr b="0" dirty="0"/>
              <a:t> </a:t>
            </a:r>
            <a:r>
              <a:rPr b="0" dirty="0" err="1"/>
              <a:t>tratamiento</a:t>
            </a:r>
            <a:r>
              <a:rPr b="0" dirty="0"/>
              <a:t> HRZE. El </a:t>
            </a:r>
            <a:r>
              <a:rPr b="0" dirty="0" err="1"/>
              <a:t>drenaje</a:t>
            </a:r>
            <a:r>
              <a:rPr b="0" dirty="0"/>
              <a:t> </a:t>
            </a:r>
            <a:r>
              <a:rPr b="0" dirty="0" err="1"/>
              <a:t>mejora</a:t>
            </a:r>
            <a:r>
              <a:rPr b="0" dirty="0"/>
              <a:t> </a:t>
            </a:r>
            <a:r>
              <a:rPr b="0" dirty="0" err="1"/>
              <a:t>sintomatología</a:t>
            </a:r>
            <a:r>
              <a:rPr b="0" dirty="0"/>
              <a:t> y d</a:t>
            </a:r>
            <a:r>
              <a:rPr lang="es-CO" b="0" dirty="0"/>
              <a:t>í</a:t>
            </a:r>
            <a:r>
              <a:rPr b="0" dirty="0"/>
              <a:t>as de </a:t>
            </a:r>
            <a:r>
              <a:rPr b="0" dirty="0" err="1"/>
              <a:t>disnea</a:t>
            </a:r>
            <a:r>
              <a:rPr b="0" dirty="0"/>
              <a:t>, por lo que </a:t>
            </a:r>
            <a:r>
              <a:rPr b="0" dirty="0" err="1"/>
              <a:t>en</a:t>
            </a:r>
            <a:r>
              <a:rPr b="0" dirty="0"/>
              <a:t> </a:t>
            </a:r>
            <a:r>
              <a:rPr b="0" dirty="0" err="1"/>
              <a:t>este</a:t>
            </a:r>
            <a:r>
              <a:rPr b="0" dirty="0"/>
              <a:t> </a:t>
            </a:r>
            <a:r>
              <a:rPr b="0" dirty="0" err="1"/>
              <a:t>casos</a:t>
            </a:r>
            <a:r>
              <a:rPr b="0" dirty="0"/>
              <a:t> se </a:t>
            </a:r>
            <a:r>
              <a:rPr b="0" dirty="0" err="1"/>
              <a:t>recomienda</a:t>
            </a:r>
            <a:r>
              <a:rPr b="0" dirty="0"/>
              <a:t>. </a:t>
            </a:r>
            <a:r>
              <a:rPr b="0" dirty="0" err="1"/>
              <a:t>Adem</a:t>
            </a:r>
            <a:r>
              <a:rPr lang="es-CO" b="0" dirty="0"/>
              <a:t>á</a:t>
            </a:r>
            <a:r>
              <a:rPr b="0" dirty="0"/>
              <a:t>s</a:t>
            </a:r>
            <a:r>
              <a:rPr lang="es-CO" b="0" dirty="0"/>
              <a:t>,</a:t>
            </a:r>
            <a:r>
              <a:rPr b="0" dirty="0"/>
              <a:t> </a:t>
            </a:r>
            <a:r>
              <a:rPr b="0" dirty="0" err="1"/>
              <a:t>cumple</a:t>
            </a:r>
            <a:r>
              <a:rPr b="0" dirty="0"/>
              <a:t> </a:t>
            </a:r>
            <a:r>
              <a:rPr b="0" dirty="0" err="1"/>
              <a:t>criterio</a:t>
            </a:r>
            <a:r>
              <a:rPr b="0" dirty="0"/>
              <a:t> de </a:t>
            </a:r>
            <a:r>
              <a:rPr b="0" dirty="0" err="1"/>
              <a:t>derrame</a:t>
            </a:r>
            <a:r>
              <a:rPr b="0" dirty="0"/>
              <a:t> </a:t>
            </a:r>
            <a:r>
              <a:rPr b="0" dirty="0" err="1"/>
              <a:t>complicado</a:t>
            </a:r>
            <a:r>
              <a:rPr b="0" dirty="0"/>
              <a:t>, </a:t>
            </a:r>
            <a:r>
              <a:rPr b="0" dirty="0" err="1"/>
              <a:t>requiere</a:t>
            </a:r>
            <a:r>
              <a:rPr b="0" dirty="0"/>
              <a:t> VATS. </a:t>
            </a:r>
          </a:p>
          <a:p>
            <a:pPr>
              <a:defRPr b="1"/>
            </a:pPr>
            <a:r>
              <a:rPr dirty="0"/>
              <a:t>B) </a:t>
            </a:r>
            <a:r>
              <a:rPr b="0" dirty="0" err="1"/>
              <a:t>Iniciar</a:t>
            </a:r>
            <a:r>
              <a:rPr b="0" dirty="0"/>
              <a:t> </a:t>
            </a:r>
            <a:r>
              <a:rPr b="0" dirty="0" err="1"/>
              <a:t>tratamiento</a:t>
            </a:r>
            <a:r>
              <a:rPr b="0" dirty="0"/>
              <a:t> HRZE. El </a:t>
            </a:r>
            <a:r>
              <a:rPr b="0" dirty="0" err="1"/>
              <a:t>drenaje</a:t>
            </a:r>
            <a:r>
              <a:rPr b="0" dirty="0"/>
              <a:t> </a:t>
            </a:r>
            <a:r>
              <a:rPr b="0" dirty="0" err="1"/>
              <a:t>mejora</a:t>
            </a:r>
            <a:r>
              <a:rPr b="0" dirty="0"/>
              <a:t> </a:t>
            </a:r>
            <a:r>
              <a:rPr b="0" dirty="0" err="1"/>
              <a:t>sintomatología</a:t>
            </a:r>
            <a:r>
              <a:rPr b="0" dirty="0"/>
              <a:t> y d</a:t>
            </a:r>
            <a:r>
              <a:rPr lang="es-CO" b="0" dirty="0"/>
              <a:t>í</a:t>
            </a:r>
            <a:r>
              <a:rPr b="0" dirty="0"/>
              <a:t>as de </a:t>
            </a:r>
            <a:r>
              <a:rPr b="0" dirty="0" err="1"/>
              <a:t>disnea</a:t>
            </a:r>
            <a:r>
              <a:rPr b="0" dirty="0"/>
              <a:t>, por lo que </a:t>
            </a:r>
            <a:r>
              <a:rPr b="0" dirty="0" err="1"/>
              <a:t>en</a:t>
            </a:r>
            <a:r>
              <a:rPr b="0" dirty="0"/>
              <a:t> </a:t>
            </a:r>
            <a:r>
              <a:rPr b="0" dirty="0" err="1"/>
              <a:t>este</a:t>
            </a:r>
            <a:r>
              <a:rPr b="0" dirty="0"/>
              <a:t> </a:t>
            </a:r>
            <a:r>
              <a:rPr b="0" dirty="0" err="1"/>
              <a:t>casos</a:t>
            </a:r>
            <a:r>
              <a:rPr b="0" dirty="0"/>
              <a:t> se </a:t>
            </a:r>
            <a:r>
              <a:rPr b="0" dirty="0" err="1"/>
              <a:t>recomienda</a:t>
            </a:r>
            <a:r>
              <a:rPr b="0" dirty="0"/>
              <a:t>.</a:t>
            </a:r>
          </a:p>
          <a:p>
            <a:pPr>
              <a:defRPr b="1"/>
            </a:pPr>
            <a:r>
              <a:rPr dirty="0"/>
              <a:t>C) </a:t>
            </a:r>
            <a:r>
              <a:rPr b="0" dirty="0" err="1"/>
              <a:t>Iniciar</a:t>
            </a:r>
            <a:r>
              <a:rPr b="0" dirty="0"/>
              <a:t> </a:t>
            </a:r>
            <a:r>
              <a:rPr b="0" dirty="0" err="1"/>
              <a:t>tratamiento</a:t>
            </a:r>
            <a:r>
              <a:rPr b="0" dirty="0"/>
              <a:t> HRZE. Se ha </a:t>
            </a:r>
            <a:r>
              <a:rPr b="0" dirty="0" err="1"/>
              <a:t>demostrado</a:t>
            </a:r>
            <a:r>
              <a:rPr b="0" dirty="0"/>
              <a:t> </a:t>
            </a:r>
            <a:r>
              <a:rPr b="0" dirty="0" err="1"/>
              <a:t>misma</a:t>
            </a:r>
            <a:r>
              <a:rPr b="0" dirty="0"/>
              <a:t> </a:t>
            </a:r>
            <a:r>
              <a:rPr b="0" dirty="0" err="1"/>
              <a:t>respuesta</a:t>
            </a:r>
            <a:r>
              <a:rPr b="0" dirty="0"/>
              <a:t> con o sin </a:t>
            </a:r>
            <a:r>
              <a:rPr b="0" dirty="0" err="1"/>
              <a:t>drenaje</a:t>
            </a:r>
            <a:r>
              <a:rPr b="0" dirty="0"/>
              <a:t>, por lo que no lo </a:t>
            </a:r>
            <a:r>
              <a:rPr b="0" dirty="0" err="1"/>
              <a:t>requiere</a:t>
            </a:r>
            <a:r>
              <a:rPr b="0" dirty="0"/>
              <a:t>. </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Epidemiologia"/>
          <p:cNvSpPr txBox="1">
            <a:spLocks noGrp="1"/>
          </p:cNvSpPr>
          <p:nvPr>
            <p:ph type="title"/>
          </p:nvPr>
        </p:nvSpPr>
        <p:spPr>
          <a:xfrm>
            <a:off x="838200" y="365125"/>
            <a:ext cx="10515600" cy="1325563"/>
          </a:xfrm>
          <a:prstGeom prst="rect">
            <a:avLst/>
          </a:prstGeom>
        </p:spPr>
        <p:txBody>
          <a:bodyPr/>
          <a:lstStyle/>
          <a:p>
            <a:r>
              <a:rPr dirty="0" err="1"/>
              <a:t>Epidemiolog</a:t>
            </a:r>
            <a:r>
              <a:rPr lang="es-CO" dirty="0"/>
              <a:t>í</a:t>
            </a:r>
            <a:r>
              <a:rPr dirty="0"/>
              <a:t>a </a:t>
            </a:r>
          </a:p>
        </p:txBody>
      </p:sp>
      <p:sp>
        <p:nvSpPr>
          <p:cNvPr id="115" name="1.5 millones anuales EEUU…"/>
          <p:cNvSpPr txBox="1">
            <a:spLocks noGrp="1"/>
          </p:cNvSpPr>
          <p:nvPr>
            <p:ph type="body" sz="half" idx="1"/>
          </p:nvPr>
        </p:nvSpPr>
        <p:spPr>
          <a:xfrm>
            <a:off x="4591877" y="1825625"/>
            <a:ext cx="6761924" cy="4351338"/>
          </a:xfrm>
          <a:prstGeom prst="rect">
            <a:avLst/>
          </a:prstGeom>
        </p:spPr>
        <p:txBody>
          <a:bodyPr/>
          <a:lstStyle/>
          <a:p>
            <a:r>
              <a:rPr dirty="0"/>
              <a:t>1.5 </a:t>
            </a:r>
            <a:r>
              <a:rPr dirty="0" err="1"/>
              <a:t>millones</a:t>
            </a:r>
            <a:r>
              <a:rPr dirty="0"/>
              <a:t> </a:t>
            </a:r>
            <a:r>
              <a:rPr dirty="0" err="1"/>
              <a:t>anuales</a:t>
            </a:r>
            <a:r>
              <a:rPr dirty="0"/>
              <a:t> EEUU</a:t>
            </a:r>
            <a:r>
              <a:rPr lang="es-CO" dirty="0"/>
              <a:t>.</a:t>
            </a:r>
            <a:endParaRPr dirty="0"/>
          </a:p>
          <a:p>
            <a:r>
              <a:rPr dirty="0" err="1"/>
              <a:t>Incidencia</a:t>
            </a:r>
            <a:r>
              <a:rPr dirty="0"/>
              <a:t> 351-362 x 100.000</a:t>
            </a:r>
            <a:r>
              <a:rPr lang="es-CO" dirty="0"/>
              <a:t>.</a:t>
            </a:r>
            <a:endParaRPr dirty="0"/>
          </a:p>
          <a:p>
            <a:r>
              <a:rPr dirty="0" err="1"/>
              <a:t>Mortalidad</a:t>
            </a:r>
            <a:r>
              <a:rPr dirty="0"/>
              <a:t> * Bilateral 69% vs Unilateral 39%</a:t>
            </a:r>
            <a:r>
              <a:rPr lang="es-CO" dirty="0"/>
              <a:t>.</a:t>
            </a:r>
            <a:endParaRPr dirty="0"/>
          </a:p>
          <a:p>
            <a:r>
              <a:rPr dirty="0" err="1"/>
              <a:t>Exudados</a:t>
            </a:r>
            <a:r>
              <a:rPr lang="es-CO" dirty="0"/>
              <a:t>.</a:t>
            </a:r>
            <a:endParaRPr dirty="0"/>
          </a:p>
          <a:p>
            <a:r>
              <a:rPr dirty="0"/>
              <a:t>8% Tuberculosis</a:t>
            </a:r>
            <a:r>
              <a:rPr lang="es-CO" dirty="0"/>
              <a:t>.</a:t>
            </a:r>
            <a:endParaRPr dirty="0"/>
          </a:p>
          <a:p>
            <a:r>
              <a:rPr dirty="0"/>
              <a:t>20-40% NAC </a:t>
            </a:r>
            <a:r>
              <a:rPr dirty="0" err="1"/>
              <a:t>paraneumónico</a:t>
            </a:r>
            <a:r>
              <a:rPr dirty="0"/>
              <a:t> 5-10% </a:t>
            </a:r>
            <a:r>
              <a:rPr dirty="0" err="1"/>
              <a:t>Empiema</a:t>
            </a:r>
            <a:r>
              <a:rPr lang="es-CO" dirty="0"/>
              <a:t>.</a:t>
            </a:r>
            <a:r>
              <a:rPr dirty="0"/>
              <a:t> </a:t>
            </a:r>
          </a:p>
          <a:p>
            <a:r>
              <a:rPr dirty="0" err="1"/>
              <a:t>Malignos</a:t>
            </a:r>
            <a:r>
              <a:rPr dirty="0"/>
              <a:t>: </a:t>
            </a:r>
            <a:r>
              <a:rPr dirty="0" err="1"/>
              <a:t>Pulm</a:t>
            </a:r>
            <a:r>
              <a:rPr lang="es-CO" dirty="0" err="1"/>
              <a:t>ó</a:t>
            </a:r>
            <a:r>
              <a:rPr dirty="0"/>
              <a:t>n, mama y </a:t>
            </a:r>
            <a:r>
              <a:rPr dirty="0" err="1"/>
              <a:t>linfoma</a:t>
            </a:r>
            <a:r>
              <a:rPr dirty="0"/>
              <a:t> </a:t>
            </a:r>
          </a:p>
        </p:txBody>
      </p:sp>
      <p:sp>
        <p:nvSpPr>
          <p:cNvPr id="116" name="CuadroTexto 6"/>
          <p:cNvSpPr txBox="1"/>
          <p:nvPr/>
        </p:nvSpPr>
        <p:spPr>
          <a:xfrm>
            <a:off x="7848289" y="6311901"/>
            <a:ext cx="3917577" cy="2888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400">
                <a:latin typeface="Arial"/>
                <a:ea typeface="Arial"/>
                <a:cs typeface="Arial"/>
                <a:sym typeface="Arial"/>
              </a:defRPr>
            </a:lvl1pPr>
          </a:lstStyle>
          <a:p>
            <a:r>
              <a:t>Am Fam Physician. 2014 Jul 15;90(2):99-104.</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 name="Imagen 4" descr="Imagen 4"/>
          <p:cNvPicPr>
            <a:picLocks noChangeAspect="1"/>
          </p:cNvPicPr>
          <p:nvPr/>
        </p:nvPicPr>
        <p:blipFill>
          <a:blip r:embed="rId2"/>
          <a:stretch>
            <a:fillRect/>
          </a:stretch>
        </p:blipFill>
        <p:spPr>
          <a:xfrm>
            <a:off x="1134532" y="474132"/>
            <a:ext cx="10560162" cy="5573422"/>
          </a:xfrm>
          <a:prstGeom prst="rect">
            <a:avLst/>
          </a:prstGeom>
          <a:ln w="12700">
            <a:miter lim="400000"/>
          </a:ln>
        </p:spPr>
      </p:pic>
      <p:sp>
        <p:nvSpPr>
          <p:cNvPr id="119" name="CuadroTexto 6"/>
          <p:cNvSpPr txBox="1"/>
          <p:nvPr/>
        </p:nvSpPr>
        <p:spPr>
          <a:xfrm>
            <a:off x="8205271" y="6376002"/>
            <a:ext cx="3402989" cy="3226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lvl1pPr>
              <a:defRPr sz="1400" baseline="-25000">
                <a:latin typeface="Arial"/>
                <a:ea typeface="Arial"/>
                <a:cs typeface="Arial"/>
                <a:sym typeface="Arial"/>
              </a:defRPr>
            </a:lvl1pPr>
          </a:lstStyle>
          <a:p>
            <a:r>
              <a:t>Maskell Naet al. European Respiratory Society, 2020; pp. 1–12</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1" name="Imagen 6" descr="Imagen 6"/>
          <p:cNvPicPr>
            <a:picLocks noChangeAspect="1"/>
          </p:cNvPicPr>
          <p:nvPr/>
        </p:nvPicPr>
        <p:blipFill>
          <a:blip r:embed="rId2"/>
          <a:stretch>
            <a:fillRect/>
          </a:stretch>
        </p:blipFill>
        <p:spPr>
          <a:xfrm>
            <a:off x="5584961" y="1987999"/>
            <a:ext cx="6123050" cy="4194001"/>
          </a:xfrm>
          <a:prstGeom prst="rect">
            <a:avLst/>
          </a:prstGeom>
          <a:ln w="12700">
            <a:miter lim="400000"/>
          </a:ln>
          <a:effectLst>
            <a:outerShdw blurRad="292100" dist="139700" dir="2700000" rotWithShape="0">
              <a:srgbClr val="333333">
                <a:alpha val="64999"/>
              </a:srgbClr>
            </a:outerShdw>
          </a:effectLst>
        </p:spPr>
      </p:pic>
      <p:pic>
        <p:nvPicPr>
          <p:cNvPr id="122" name="Imagen 4" descr="Imagen 4"/>
          <p:cNvPicPr>
            <a:picLocks noChangeAspect="1"/>
          </p:cNvPicPr>
          <p:nvPr/>
        </p:nvPicPr>
        <p:blipFill>
          <a:blip r:embed="rId3"/>
          <a:stretch>
            <a:fillRect/>
          </a:stretch>
        </p:blipFill>
        <p:spPr>
          <a:xfrm>
            <a:off x="501052" y="346135"/>
            <a:ext cx="6598227" cy="1221066"/>
          </a:xfrm>
          <a:prstGeom prst="rect">
            <a:avLst/>
          </a:prstGeom>
          <a:ln w="12700">
            <a:miter lim="400000"/>
          </a:ln>
          <a:effectLst>
            <a:outerShdw blurRad="292100" dist="139700" dir="2700000" rotWithShape="0">
              <a:srgbClr val="333333">
                <a:alpha val="64999"/>
              </a:srgbClr>
            </a:outerShdw>
          </a:effectLst>
        </p:spPr>
      </p:pic>
      <p:sp>
        <p:nvSpPr>
          <p:cNvPr id="123" name="CuadroTexto 8"/>
          <p:cNvSpPr txBox="1"/>
          <p:nvPr/>
        </p:nvSpPr>
        <p:spPr>
          <a:xfrm>
            <a:off x="8098845" y="6437382"/>
            <a:ext cx="3615797" cy="2888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400">
                <a:latin typeface="Arial"/>
                <a:ea typeface="Arial"/>
                <a:cs typeface="Arial"/>
                <a:sym typeface="Arial"/>
              </a:defRPr>
            </a:lvl1pPr>
          </a:lstStyle>
          <a:p>
            <a:r>
              <a:t>Eur Respir J. 2015 Aug; 46(2): 495–502.</a:t>
            </a:r>
          </a:p>
        </p:txBody>
      </p:sp>
    </p:spTree>
  </p:cSld>
  <p:clrMapOvr>
    <a:masterClrMapping/>
  </p:clrMapOvr>
  <p:transition spd="med"/>
</p:sld>
</file>

<file path=ppt/theme/theme1.xml><?xml version="1.0" encoding="utf-8"?>
<a:theme xmlns:a="http://schemas.openxmlformats.org/drawingml/2006/main" name="Tema de Office">
  <a:themeElements>
    <a:clrScheme name="Tema de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Tema de Office">
      <a:majorFont>
        <a:latin typeface="Helvetica"/>
        <a:ea typeface="Helvetica"/>
        <a:cs typeface="Helvetica"/>
      </a:majorFont>
      <a:minorFont>
        <a:latin typeface="Calibri"/>
        <a:ea typeface="Calibri"/>
        <a:cs typeface="Calibri"/>
      </a:minorFont>
    </a:fontScheme>
    <a:fmtScheme name="Tema d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ema de Office">
  <a:themeElements>
    <a:clrScheme name="Tema de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Tema de Office">
      <a:majorFont>
        <a:latin typeface="Helvetica"/>
        <a:ea typeface="Helvetica"/>
        <a:cs typeface="Helvetica"/>
      </a:majorFont>
      <a:minorFont>
        <a:latin typeface="Calibri"/>
        <a:ea typeface="Calibri"/>
        <a:cs typeface="Calibri"/>
      </a:minorFont>
    </a:fontScheme>
    <a:fmtScheme name="Tema d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129</TotalTime>
  <Words>2650</Words>
  <Application>Microsoft Office PowerPoint</Application>
  <PresentationFormat>Panorámica</PresentationFormat>
  <Paragraphs>353</Paragraphs>
  <Slides>58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58</vt:i4>
      </vt:variant>
    </vt:vector>
  </HeadingPairs>
  <TitlesOfParts>
    <vt:vector size="64" baseType="lpstr">
      <vt:lpstr>Arial</vt:lpstr>
      <vt:lpstr>Calibri</vt:lpstr>
      <vt:lpstr>Helvetica</vt:lpstr>
      <vt:lpstr>Helvetica Neue</vt:lpstr>
      <vt:lpstr>Montserrat</vt:lpstr>
      <vt:lpstr>Tema de Office</vt:lpstr>
      <vt:lpstr>Derrame pleural</vt:lpstr>
      <vt:lpstr>Derrotero</vt:lpstr>
      <vt:lpstr>Paciente de 65 años, con antecedente de falla cardíaca FEVI 30% causa isquémica, enfermedad coronaria multivaso revascularizada. Ingresa con falla descompensada Stevenson B. Presenta derrame pleural izquierdo de 25 cm en rayo lateral. No mejora el derrame pleural con tratamiento diurético. Se realizá toracocentesis, presenta los siguientes laboratorios: </vt:lpstr>
      <vt:lpstr>Paciente de 65 años, con antecedente de falla cardíaca FEVI 30% causa isquémica, enfermedad coronaria multivaso revascularizada. Ingresa con falla descompensada Stevenson B. Presenta derrame pleural izquierdo de 25 cm en rayo lateral. No mejora el derrame pleural con tratamiento diurético. ¿Cuál es el Dx mas probable?</vt:lpstr>
      <vt:lpstr>Mujer de 35 años, vive en Santa Cruz. Presenta derrame pleural derecho que ocupa 2/3 partes de su hemitorax. Se realizá toracocentesis. Se encuentra glucemia 30, ADA 38, mononuclear, gene Xpert negativo, cultivos hongos y micobacterias pendientes. ¿Cuál es el paso a seguir? </vt:lpstr>
      <vt:lpstr>Mujer de 35 años, vive en Santa Cruz. Presenta derrame pleural derecho que ocupa 2/3 partes de su hemitorax. Se realiza toracocentesis. Se encuentra glucemia 30, ADA 38, mononuclear, gene Xpert negativo, cultivos hongos y micobacterias pendientes. Se diagnostica derrame por tuberculosis. Se encuentra disneica. ¿Cuál sería el tratamiento más adecuado? </vt:lpstr>
      <vt:lpstr>Epidemiología </vt:lpstr>
      <vt:lpstr>Presentación de PowerPoint</vt:lpstr>
      <vt:lpstr>Presentación de PowerPoint</vt:lpstr>
      <vt:lpstr>Presentación de PowerPoint</vt:lpstr>
      <vt:lpstr>Etiologías </vt:lpstr>
      <vt:lpstr>Fisiopatología </vt:lpstr>
      <vt:lpstr>Presentación de PowerPoint</vt:lpstr>
      <vt:lpstr>Historia clínica</vt:lpstr>
      <vt:lpstr>Medicamentos</vt:lpstr>
      <vt:lpstr>Presentación de PowerPoint</vt:lpstr>
      <vt:lpstr>Presentación de PowerPoint</vt:lpstr>
      <vt:lpstr>Presentación de PowerPoint</vt:lpstr>
      <vt:lpstr>Diagnóstico - Radiología</vt:lpstr>
      <vt:lpstr>Diagnóstico - Radiología</vt:lpstr>
      <vt:lpstr>Diagnóstico - Radiología</vt:lpstr>
      <vt:lpstr>Diagnóstico - Radiología</vt:lpstr>
      <vt:lpstr>Diagnóstico - Radiología</vt:lpstr>
      <vt:lpstr>Diagnóstico - Radiología</vt:lpstr>
      <vt:lpstr>Diagnóstico - Radiología</vt:lpstr>
      <vt:lpstr>Diagnóstico - Ecografía</vt:lpstr>
      <vt:lpstr>Presentación de PowerPoint</vt:lpstr>
      <vt:lpstr>Diagnóstico – Tomografía</vt:lpstr>
      <vt:lpstr>Diagnóstico - Tomografía </vt:lpstr>
      <vt:lpstr>Diagnóstico - Tomografía </vt:lpstr>
      <vt:lpstr>Diagnóstico - Toracocentesis </vt:lpstr>
      <vt:lpstr>Diagnóstico - Toracocentesis  </vt:lpstr>
      <vt:lpstr>Diagnóstico - Toracocentesis  </vt:lpstr>
      <vt:lpstr>Diagnóstico - Toracocentesis  </vt:lpstr>
      <vt:lpstr>Presentación de PowerPoint</vt:lpstr>
      <vt:lpstr>Diagnóstico - Toracocentesis  </vt:lpstr>
      <vt:lpstr>Presentación de PowerPoint</vt:lpstr>
      <vt:lpstr>Falla Cardíaca </vt:lpstr>
      <vt:lpstr>Falla Cardíaca </vt:lpstr>
      <vt:lpstr>Derrame TB</vt:lpstr>
      <vt:lpstr>Derrame TB</vt:lpstr>
      <vt:lpstr>Derrame TB</vt:lpstr>
      <vt:lpstr>Presentación de PowerPoint</vt:lpstr>
      <vt:lpstr>Derrame TB</vt:lpstr>
      <vt:lpstr>Presentación de PowerPoint</vt:lpstr>
      <vt:lpstr>Derrame paraneumónico</vt:lpstr>
      <vt:lpstr>Derrame paraneumónico</vt:lpstr>
      <vt:lpstr>Derrame paraneumónico</vt:lpstr>
      <vt:lpstr>Presentación de PowerPoint</vt:lpstr>
      <vt:lpstr>Derrame asociado a malignidad</vt:lpstr>
      <vt:lpstr>Presentación de PowerPoint</vt:lpstr>
      <vt:lpstr>Derrame asociado a malignidad</vt:lpstr>
      <vt:lpstr>Derrame asociado a malignidad</vt:lpstr>
      <vt:lpstr>Presentación de PowerPoint</vt:lpstr>
      <vt:lpstr>Paciente de 65 años, con antecedente de falla cardíaca FEVI 30% causa isquémica, enfermedad coronaria multivaso revascularizada. Ingresa con falla descompensada Stevenson B. Presenta derrame pleural izquierdo de 25 cm en rayo lateral. No mejora el derrame pleural con tratamiento diurético. Se realizá toracocentesis, presenta los siguientes laboratorios: </vt:lpstr>
      <vt:lpstr>Paciente de 65 años, con antecedente de falla cardíaca FEVI 30% causa isquémica, enfermedad coronaria multivaso revascularizada. Ingresa con falla descompensada Stevenson B. Presenta derrame pleural izquierdo de 25 cm en rayo lateral. No mejora el derrame pleural con tratamiento diurético. ¿Cuál es el Dx mas probable?</vt:lpstr>
      <vt:lpstr>Mujer de 35 años, vive en Santa Cruz. Presenta derrame pleural derecho que ocupa 2/3 partes de su hemitorax. Se realizá toracocentesis. Se encuentra glucemia 30, ADA 38, mononuclear, gene Xpert negativo, cultivos hongos y micobacterias pendientes. ¿Cuál es el paso a seguir? </vt:lpstr>
      <vt:lpstr>Mujer de 35 años, vive en Santa Cruz. Presenta derrame pleural derecho que ocupa 2/3 partes de su hemitorax. Se realizá toracocentesis. Se encuentra glucemia 30, ADA 38, mononuclear, gene Xpert negativo, cultivos hongos y micobacterias pendientes. Se diagnostica derrame por tuberculosis. Se encuentra disneica. ¿Cuál seria el tratamiento más adecuado?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Derrame Pleural</dc:title>
  <dc:creator>Sistemas Sentire</dc:creator>
  <cp:lastModifiedBy>User</cp:lastModifiedBy>
  <cp:revision>10</cp:revision>
  <dcterms:modified xsi:type="dcterms:W3CDTF">2021-05-04T22:05:57Z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855928</vt:lpwstr>
  </property>
  <property fmtid="{D5CDD505-2E9C-101B-9397-08002B2CF9AE}" name="NXPowerLiteSettings" pid="3">
    <vt:lpwstr>C7000400038000</vt:lpwstr>
  </property>
  <property fmtid="{D5CDD505-2E9C-101B-9397-08002B2CF9AE}" name="NXPowerLiteVersion" pid="4">
    <vt:lpwstr>S9.0.3</vt:lpwstr>
  </property>
</Properties>
</file>