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688" autoAdjust="0"/>
  </p:normalViewPr>
  <p:slideViewPr>
    <p:cSldViewPr snapToGrid="0" showGuides="1">
      <p:cViewPr varScale="1">
        <p:scale>
          <a:sx n="70" d="100"/>
          <a:sy n="70" d="100"/>
        </p:scale>
        <p:origin x="1166"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image" Target="../media/image21.jpeg"/></Relationships>
</file>

<file path=ppt/diagrams/_rels/drawing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image" Target="../media/image21.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301F64-4391-4640-AC88-A31FF50617A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CO"/>
        </a:p>
      </dgm:t>
    </dgm:pt>
    <dgm:pt modelId="{C058469C-85A6-4389-9530-AA606EB7F599}">
      <dgm:prSet custT="1"/>
      <dgm:spPr/>
      <dgm:t>
        <a:bodyPr/>
        <a:lstStyle/>
        <a:p>
          <a:r>
            <a:rPr lang="es-CO" sz="2000" dirty="0">
              <a:latin typeface="Montserrat" panose="00000500000000000000" pitchFamily="50" charset="0"/>
            </a:rPr>
            <a:t>Apendicitis </a:t>
          </a:r>
        </a:p>
      </dgm:t>
    </dgm:pt>
    <dgm:pt modelId="{5109600F-6866-4FAD-9DAD-D7C2343C4F79}" type="parTrans" cxnId="{B4CA63D7-8053-48FA-9666-8808ECC7106B}">
      <dgm:prSet/>
      <dgm:spPr/>
      <dgm:t>
        <a:bodyPr/>
        <a:lstStyle/>
        <a:p>
          <a:endParaRPr lang="es-CO" sz="2000">
            <a:latin typeface="Montserrat" panose="00000500000000000000" pitchFamily="50" charset="0"/>
          </a:endParaRPr>
        </a:p>
      </dgm:t>
    </dgm:pt>
    <dgm:pt modelId="{E3EA6D3C-531E-495D-9C58-5CC73DC0B466}" type="sibTrans" cxnId="{B4CA63D7-8053-48FA-9666-8808ECC7106B}">
      <dgm:prSet/>
      <dgm:spPr/>
      <dgm:t>
        <a:bodyPr/>
        <a:lstStyle/>
        <a:p>
          <a:endParaRPr lang="es-CO" sz="2000">
            <a:latin typeface="Montserrat" panose="00000500000000000000" pitchFamily="50" charset="0"/>
          </a:endParaRPr>
        </a:p>
      </dgm:t>
    </dgm:pt>
    <dgm:pt modelId="{48553680-DF36-4381-B2F9-9DC171FA90D4}">
      <dgm:prSet custT="1"/>
      <dgm:spPr/>
      <dgm:t>
        <a:bodyPr/>
        <a:lstStyle/>
        <a:p>
          <a:r>
            <a:rPr lang="es-CO" sz="2000" dirty="0">
              <a:latin typeface="Montserrat" panose="00000500000000000000" pitchFamily="50" charset="0"/>
            </a:rPr>
            <a:t>Nefrolitiasis </a:t>
          </a:r>
        </a:p>
      </dgm:t>
    </dgm:pt>
    <dgm:pt modelId="{48338749-277A-483A-8F1F-0F09715C2C59}" type="parTrans" cxnId="{5BAC1C96-4FB9-477C-B78B-0C7E1FCF1120}">
      <dgm:prSet/>
      <dgm:spPr/>
      <dgm:t>
        <a:bodyPr/>
        <a:lstStyle/>
        <a:p>
          <a:endParaRPr lang="es-CO" sz="2000">
            <a:latin typeface="Montserrat" panose="00000500000000000000" pitchFamily="50" charset="0"/>
          </a:endParaRPr>
        </a:p>
      </dgm:t>
    </dgm:pt>
    <dgm:pt modelId="{6B752BC2-D867-4253-AF50-865EA451B0DE}" type="sibTrans" cxnId="{5BAC1C96-4FB9-477C-B78B-0C7E1FCF1120}">
      <dgm:prSet/>
      <dgm:spPr/>
      <dgm:t>
        <a:bodyPr/>
        <a:lstStyle/>
        <a:p>
          <a:endParaRPr lang="es-CO" sz="2000">
            <a:latin typeface="Montserrat" panose="00000500000000000000" pitchFamily="50" charset="0"/>
          </a:endParaRPr>
        </a:p>
      </dgm:t>
    </dgm:pt>
    <dgm:pt modelId="{7D169433-93DD-4479-86F5-520F8ABE4B30}">
      <dgm:prSet custT="1"/>
      <dgm:spPr/>
      <dgm:t>
        <a:bodyPr/>
        <a:lstStyle/>
        <a:p>
          <a:r>
            <a:rPr lang="es-CO" sz="2000" dirty="0">
              <a:latin typeface="Montserrat" panose="00000500000000000000" pitchFamily="50" charset="0"/>
            </a:rPr>
            <a:t>Hernias </a:t>
          </a:r>
        </a:p>
      </dgm:t>
    </dgm:pt>
    <dgm:pt modelId="{8D88A784-D5F0-4748-86F3-9A9F24381D10}" type="parTrans" cxnId="{A5D2B575-02AC-4CF0-8027-56F9AD387A5F}">
      <dgm:prSet/>
      <dgm:spPr/>
      <dgm:t>
        <a:bodyPr/>
        <a:lstStyle/>
        <a:p>
          <a:endParaRPr lang="es-CO" sz="2000">
            <a:latin typeface="Montserrat" panose="00000500000000000000" pitchFamily="50" charset="0"/>
          </a:endParaRPr>
        </a:p>
      </dgm:t>
    </dgm:pt>
    <dgm:pt modelId="{73685294-52DD-4BD8-8E18-720309336242}" type="sibTrans" cxnId="{A5D2B575-02AC-4CF0-8027-56F9AD387A5F}">
      <dgm:prSet/>
      <dgm:spPr/>
      <dgm:t>
        <a:bodyPr/>
        <a:lstStyle/>
        <a:p>
          <a:endParaRPr lang="es-CO" sz="2000">
            <a:latin typeface="Montserrat" panose="00000500000000000000" pitchFamily="50" charset="0"/>
          </a:endParaRPr>
        </a:p>
      </dgm:t>
    </dgm:pt>
    <dgm:pt modelId="{20FC0B3F-B782-4BA1-8863-FFEFE173A573}">
      <dgm:prSet custT="1"/>
      <dgm:spPr/>
      <dgm:t>
        <a:bodyPr/>
        <a:lstStyle/>
        <a:p>
          <a:r>
            <a:rPr lang="es-CO" sz="2000" dirty="0">
              <a:latin typeface="Montserrat" panose="00000500000000000000" pitchFamily="50" charset="0"/>
            </a:rPr>
            <a:t>Síndrome de intestino irritable </a:t>
          </a:r>
        </a:p>
      </dgm:t>
    </dgm:pt>
    <dgm:pt modelId="{62163084-4976-4403-87E2-3ADCCB68C381}" type="parTrans" cxnId="{BD5BFD55-B974-49F2-8C6A-1C275DD3C252}">
      <dgm:prSet/>
      <dgm:spPr/>
      <dgm:t>
        <a:bodyPr/>
        <a:lstStyle/>
        <a:p>
          <a:endParaRPr lang="es-CO" sz="2000">
            <a:latin typeface="Montserrat" panose="00000500000000000000" pitchFamily="50" charset="0"/>
          </a:endParaRPr>
        </a:p>
      </dgm:t>
    </dgm:pt>
    <dgm:pt modelId="{A5CA1DE4-ADD2-475F-AC6D-63C3096EB424}" type="sibTrans" cxnId="{BD5BFD55-B974-49F2-8C6A-1C275DD3C252}">
      <dgm:prSet/>
      <dgm:spPr/>
      <dgm:t>
        <a:bodyPr/>
        <a:lstStyle/>
        <a:p>
          <a:endParaRPr lang="es-CO" sz="2000">
            <a:latin typeface="Montserrat" panose="00000500000000000000" pitchFamily="50" charset="0"/>
          </a:endParaRPr>
        </a:p>
      </dgm:t>
    </dgm:pt>
    <dgm:pt modelId="{546221C4-FCB0-4AEC-BC2A-D577F4C93DA0}">
      <dgm:prSet custT="1"/>
      <dgm:spPr/>
      <dgm:t>
        <a:bodyPr/>
        <a:lstStyle/>
        <a:p>
          <a:r>
            <a:rPr lang="es-CO" sz="2000" dirty="0">
              <a:latin typeface="Montserrat" panose="00000500000000000000" pitchFamily="50" charset="0"/>
            </a:rPr>
            <a:t>Diverticulitis </a:t>
          </a:r>
        </a:p>
      </dgm:t>
    </dgm:pt>
    <dgm:pt modelId="{A6B4BCF4-F101-4712-91DB-13EADA370647}" type="parTrans" cxnId="{8204B0D3-2220-43EB-963F-AF0CDD916879}">
      <dgm:prSet/>
      <dgm:spPr/>
      <dgm:t>
        <a:bodyPr/>
        <a:lstStyle/>
        <a:p>
          <a:endParaRPr lang="es-CO" sz="2000">
            <a:latin typeface="Montserrat" panose="00000500000000000000" pitchFamily="50" charset="0"/>
          </a:endParaRPr>
        </a:p>
      </dgm:t>
    </dgm:pt>
    <dgm:pt modelId="{AAB66E67-34AC-4B9A-863E-02874575B4B9}" type="sibTrans" cxnId="{8204B0D3-2220-43EB-963F-AF0CDD916879}">
      <dgm:prSet/>
      <dgm:spPr/>
      <dgm:t>
        <a:bodyPr/>
        <a:lstStyle/>
        <a:p>
          <a:endParaRPr lang="es-CO" sz="2000">
            <a:latin typeface="Montserrat" panose="00000500000000000000" pitchFamily="50" charset="0"/>
          </a:endParaRPr>
        </a:p>
      </dgm:t>
    </dgm:pt>
    <dgm:pt modelId="{30729E31-2503-4210-9C08-21D64AE10462}">
      <dgm:prSet custT="1"/>
      <dgm:spPr/>
      <dgm:t>
        <a:bodyPr/>
        <a:lstStyle/>
        <a:p>
          <a:r>
            <a:rPr lang="es-CO" sz="2000" dirty="0">
              <a:latin typeface="Montserrat" panose="00000500000000000000" pitchFamily="50" charset="0"/>
            </a:rPr>
            <a:t>Infección de vías urinarias </a:t>
          </a:r>
        </a:p>
      </dgm:t>
    </dgm:pt>
    <dgm:pt modelId="{5B5C9450-D998-4DCA-937D-10C82A6EF59E}" type="parTrans" cxnId="{E5D771BB-CD58-4996-8C0D-415717C6900C}">
      <dgm:prSet/>
      <dgm:spPr/>
      <dgm:t>
        <a:bodyPr/>
        <a:lstStyle/>
        <a:p>
          <a:endParaRPr lang="es-CO" sz="2000">
            <a:latin typeface="Montserrat" panose="00000500000000000000" pitchFamily="50" charset="0"/>
          </a:endParaRPr>
        </a:p>
      </dgm:t>
    </dgm:pt>
    <dgm:pt modelId="{FA3F3181-7C16-46A3-8B24-F73D5A218002}" type="sibTrans" cxnId="{E5D771BB-CD58-4996-8C0D-415717C6900C}">
      <dgm:prSet/>
      <dgm:spPr/>
      <dgm:t>
        <a:bodyPr/>
        <a:lstStyle/>
        <a:p>
          <a:endParaRPr lang="es-CO" sz="2000">
            <a:latin typeface="Montserrat" panose="00000500000000000000" pitchFamily="50" charset="0"/>
          </a:endParaRPr>
        </a:p>
      </dgm:t>
    </dgm:pt>
    <dgm:pt modelId="{07E578C4-5D73-4464-987B-BC3965D255D3}">
      <dgm:prSet custT="1"/>
      <dgm:spPr/>
      <dgm:t>
        <a:bodyPr/>
        <a:lstStyle/>
        <a:p>
          <a:r>
            <a:rPr lang="es-CO" sz="2000" dirty="0">
              <a:latin typeface="Montserrat" panose="00000500000000000000" pitchFamily="50" charset="0"/>
            </a:rPr>
            <a:t>Dolor musculo esquelético </a:t>
          </a:r>
        </a:p>
      </dgm:t>
    </dgm:pt>
    <dgm:pt modelId="{7D4DE77E-FDCF-4D74-8E5D-97576111DCE3}" type="parTrans" cxnId="{AB830CEB-8641-4F7F-8662-2A20BEB2F2DB}">
      <dgm:prSet/>
      <dgm:spPr/>
      <dgm:t>
        <a:bodyPr/>
        <a:lstStyle/>
        <a:p>
          <a:endParaRPr lang="es-CO" sz="2000">
            <a:latin typeface="Montserrat" panose="00000500000000000000" pitchFamily="50" charset="0"/>
          </a:endParaRPr>
        </a:p>
      </dgm:t>
    </dgm:pt>
    <dgm:pt modelId="{437EA478-8EBF-45C7-A94D-C404C0C024CA}" type="sibTrans" cxnId="{AB830CEB-8641-4F7F-8662-2A20BEB2F2DB}">
      <dgm:prSet/>
      <dgm:spPr/>
      <dgm:t>
        <a:bodyPr/>
        <a:lstStyle/>
        <a:p>
          <a:endParaRPr lang="es-CO" sz="2000">
            <a:latin typeface="Montserrat" panose="00000500000000000000" pitchFamily="50" charset="0"/>
          </a:endParaRPr>
        </a:p>
      </dgm:t>
    </dgm:pt>
    <dgm:pt modelId="{1943F0BE-B501-47E1-9BC5-97363A7C45F7}">
      <dgm:prSet custT="1"/>
      <dgm:spPr/>
      <dgm:t>
        <a:bodyPr/>
        <a:lstStyle/>
        <a:p>
          <a:r>
            <a:rPr lang="es-CO" sz="2000" dirty="0">
              <a:latin typeface="Montserrat" panose="00000500000000000000" pitchFamily="50" charset="0"/>
            </a:rPr>
            <a:t>Adherencias </a:t>
          </a:r>
        </a:p>
      </dgm:t>
    </dgm:pt>
    <dgm:pt modelId="{081ACA66-8DF8-449B-BC1A-C46BD0B0DC47}" type="parTrans" cxnId="{A5784B3B-22A5-4E74-9806-CC0DC7B163EA}">
      <dgm:prSet/>
      <dgm:spPr/>
      <dgm:t>
        <a:bodyPr/>
        <a:lstStyle/>
        <a:p>
          <a:endParaRPr lang="es-CO" sz="2000">
            <a:latin typeface="Montserrat" panose="00000500000000000000" pitchFamily="50" charset="0"/>
          </a:endParaRPr>
        </a:p>
      </dgm:t>
    </dgm:pt>
    <dgm:pt modelId="{49262872-F816-40CC-B1CD-98E06C903805}" type="sibTrans" cxnId="{A5784B3B-22A5-4E74-9806-CC0DC7B163EA}">
      <dgm:prSet/>
      <dgm:spPr/>
      <dgm:t>
        <a:bodyPr/>
        <a:lstStyle/>
        <a:p>
          <a:endParaRPr lang="es-CO" sz="2000">
            <a:latin typeface="Montserrat" panose="00000500000000000000" pitchFamily="50" charset="0"/>
          </a:endParaRPr>
        </a:p>
      </dgm:t>
    </dgm:pt>
    <dgm:pt modelId="{83DAAEA8-CC3D-4546-85FE-9F5A7665656B}" type="pres">
      <dgm:prSet presAssocID="{98301F64-4391-4640-AC88-A31FF50617AD}" presName="diagram" presStyleCnt="0">
        <dgm:presLayoutVars>
          <dgm:dir/>
          <dgm:resizeHandles val="exact"/>
        </dgm:presLayoutVars>
      </dgm:prSet>
      <dgm:spPr/>
    </dgm:pt>
    <dgm:pt modelId="{6D07C926-7418-49A2-8F0E-9A6B25705211}" type="pres">
      <dgm:prSet presAssocID="{C058469C-85A6-4389-9530-AA606EB7F599}" presName="node" presStyleLbl="node1" presStyleIdx="0" presStyleCnt="8">
        <dgm:presLayoutVars>
          <dgm:bulletEnabled val="1"/>
        </dgm:presLayoutVars>
      </dgm:prSet>
      <dgm:spPr/>
    </dgm:pt>
    <dgm:pt modelId="{2EC196AF-9BB9-4BC8-9F14-552C55FAF490}" type="pres">
      <dgm:prSet presAssocID="{E3EA6D3C-531E-495D-9C58-5CC73DC0B466}" presName="sibTrans" presStyleCnt="0"/>
      <dgm:spPr/>
    </dgm:pt>
    <dgm:pt modelId="{9E9C6381-C896-4592-ADA9-EE6BC258A1D7}" type="pres">
      <dgm:prSet presAssocID="{48553680-DF36-4381-B2F9-9DC171FA90D4}" presName="node" presStyleLbl="node1" presStyleIdx="1" presStyleCnt="8">
        <dgm:presLayoutVars>
          <dgm:bulletEnabled val="1"/>
        </dgm:presLayoutVars>
      </dgm:prSet>
      <dgm:spPr/>
    </dgm:pt>
    <dgm:pt modelId="{89829C7A-492A-4438-85A4-643C2F2DDF50}" type="pres">
      <dgm:prSet presAssocID="{6B752BC2-D867-4253-AF50-865EA451B0DE}" presName="sibTrans" presStyleCnt="0"/>
      <dgm:spPr/>
    </dgm:pt>
    <dgm:pt modelId="{2049EAB3-0F79-4A10-96A7-77B2226D9E75}" type="pres">
      <dgm:prSet presAssocID="{7D169433-93DD-4479-86F5-520F8ABE4B30}" presName="node" presStyleLbl="node1" presStyleIdx="2" presStyleCnt="8">
        <dgm:presLayoutVars>
          <dgm:bulletEnabled val="1"/>
        </dgm:presLayoutVars>
      </dgm:prSet>
      <dgm:spPr/>
    </dgm:pt>
    <dgm:pt modelId="{DB904981-F121-404E-A311-15E48571F9A6}" type="pres">
      <dgm:prSet presAssocID="{73685294-52DD-4BD8-8E18-720309336242}" presName="sibTrans" presStyleCnt="0"/>
      <dgm:spPr/>
    </dgm:pt>
    <dgm:pt modelId="{1D2CD67D-B8B7-4ACB-9523-4162650718AB}" type="pres">
      <dgm:prSet presAssocID="{20FC0B3F-B782-4BA1-8863-FFEFE173A573}" presName="node" presStyleLbl="node1" presStyleIdx="3" presStyleCnt="8">
        <dgm:presLayoutVars>
          <dgm:bulletEnabled val="1"/>
        </dgm:presLayoutVars>
      </dgm:prSet>
      <dgm:spPr/>
    </dgm:pt>
    <dgm:pt modelId="{B363C523-2AEA-4FBB-82ED-7F4CDE39D028}" type="pres">
      <dgm:prSet presAssocID="{A5CA1DE4-ADD2-475F-AC6D-63C3096EB424}" presName="sibTrans" presStyleCnt="0"/>
      <dgm:spPr/>
    </dgm:pt>
    <dgm:pt modelId="{63114632-14F6-47ED-89D6-3EFC3DE9382D}" type="pres">
      <dgm:prSet presAssocID="{546221C4-FCB0-4AEC-BC2A-D577F4C93DA0}" presName="node" presStyleLbl="node1" presStyleIdx="4" presStyleCnt="8">
        <dgm:presLayoutVars>
          <dgm:bulletEnabled val="1"/>
        </dgm:presLayoutVars>
      </dgm:prSet>
      <dgm:spPr/>
    </dgm:pt>
    <dgm:pt modelId="{6153F49D-76DB-4053-B050-362121DE9480}" type="pres">
      <dgm:prSet presAssocID="{AAB66E67-34AC-4B9A-863E-02874575B4B9}" presName="sibTrans" presStyleCnt="0"/>
      <dgm:spPr/>
    </dgm:pt>
    <dgm:pt modelId="{46C8F2CB-3531-4C41-85DD-8D78EF2FF07C}" type="pres">
      <dgm:prSet presAssocID="{30729E31-2503-4210-9C08-21D64AE10462}" presName="node" presStyleLbl="node1" presStyleIdx="5" presStyleCnt="8">
        <dgm:presLayoutVars>
          <dgm:bulletEnabled val="1"/>
        </dgm:presLayoutVars>
      </dgm:prSet>
      <dgm:spPr/>
    </dgm:pt>
    <dgm:pt modelId="{08482D55-9A38-4042-8E23-FF3F99A70267}" type="pres">
      <dgm:prSet presAssocID="{FA3F3181-7C16-46A3-8B24-F73D5A218002}" presName="sibTrans" presStyleCnt="0"/>
      <dgm:spPr/>
    </dgm:pt>
    <dgm:pt modelId="{6B9E7504-9A14-4E16-B0FA-80582AC5958E}" type="pres">
      <dgm:prSet presAssocID="{07E578C4-5D73-4464-987B-BC3965D255D3}" presName="node" presStyleLbl="node1" presStyleIdx="6" presStyleCnt="8" custScaleX="100220" custScaleY="103273">
        <dgm:presLayoutVars>
          <dgm:bulletEnabled val="1"/>
        </dgm:presLayoutVars>
      </dgm:prSet>
      <dgm:spPr/>
    </dgm:pt>
    <dgm:pt modelId="{3DDF7DFA-656A-432C-BEF6-3B205E47A233}" type="pres">
      <dgm:prSet presAssocID="{437EA478-8EBF-45C7-A94D-C404C0C024CA}" presName="sibTrans" presStyleCnt="0"/>
      <dgm:spPr/>
    </dgm:pt>
    <dgm:pt modelId="{F75B6F5C-ABF0-4466-A3CA-E3E62C8B8BF1}" type="pres">
      <dgm:prSet presAssocID="{1943F0BE-B501-47E1-9BC5-97363A7C45F7}" presName="node" presStyleLbl="node1" presStyleIdx="7" presStyleCnt="8">
        <dgm:presLayoutVars>
          <dgm:bulletEnabled val="1"/>
        </dgm:presLayoutVars>
      </dgm:prSet>
      <dgm:spPr/>
    </dgm:pt>
  </dgm:ptLst>
  <dgm:cxnLst>
    <dgm:cxn modelId="{1013371C-F403-41DA-BA97-408CE9783D52}" type="presOf" srcId="{C058469C-85A6-4389-9530-AA606EB7F599}" destId="{6D07C926-7418-49A2-8F0E-9A6B25705211}" srcOrd="0" destOrd="0" presId="urn:microsoft.com/office/officeart/2005/8/layout/default"/>
    <dgm:cxn modelId="{11F65023-4527-41A5-8764-370D848BEA89}" type="presOf" srcId="{20FC0B3F-B782-4BA1-8863-FFEFE173A573}" destId="{1D2CD67D-B8B7-4ACB-9523-4162650718AB}" srcOrd="0" destOrd="0" presId="urn:microsoft.com/office/officeart/2005/8/layout/default"/>
    <dgm:cxn modelId="{A5784B3B-22A5-4E74-9806-CC0DC7B163EA}" srcId="{98301F64-4391-4640-AC88-A31FF50617AD}" destId="{1943F0BE-B501-47E1-9BC5-97363A7C45F7}" srcOrd="7" destOrd="0" parTransId="{081ACA66-8DF8-449B-BC1A-C46BD0B0DC47}" sibTransId="{49262872-F816-40CC-B1CD-98E06C903805}"/>
    <dgm:cxn modelId="{D91E1940-7DC2-4B6F-9BB6-F7007B617A2F}" type="presOf" srcId="{7D169433-93DD-4479-86F5-520F8ABE4B30}" destId="{2049EAB3-0F79-4A10-96A7-77B2226D9E75}" srcOrd="0" destOrd="0" presId="urn:microsoft.com/office/officeart/2005/8/layout/default"/>
    <dgm:cxn modelId="{4ED72F4F-F547-4C55-A112-AD0DC9B2C7A7}" type="presOf" srcId="{1943F0BE-B501-47E1-9BC5-97363A7C45F7}" destId="{F75B6F5C-ABF0-4466-A3CA-E3E62C8B8BF1}" srcOrd="0" destOrd="0" presId="urn:microsoft.com/office/officeart/2005/8/layout/default"/>
    <dgm:cxn modelId="{4AE5DF50-3C4F-4A83-88D5-B5D762D2FC12}" type="presOf" srcId="{98301F64-4391-4640-AC88-A31FF50617AD}" destId="{83DAAEA8-CC3D-4546-85FE-9F5A7665656B}" srcOrd="0" destOrd="0" presId="urn:microsoft.com/office/officeart/2005/8/layout/default"/>
    <dgm:cxn modelId="{A5D2B575-02AC-4CF0-8027-56F9AD387A5F}" srcId="{98301F64-4391-4640-AC88-A31FF50617AD}" destId="{7D169433-93DD-4479-86F5-520F8ABE4B30}" srcOrd="2" destOrd="0" parTransId="{8D88A784-D5F0-4748-86F3-9A9F24381D10}" sibTransId="{73685294-52DD-4BD8-8E18-720309336242}"/>
    <dgm:cxn modelId="{BD5BFD55-B974-49F2-8C6A-1C275DD3C252}" srcId="{98301F64-4391-4640-AC88-A31FF50617AD}" destId="{20FC0B3F-B782-4BA1-8863-FFEFE173A573}" srcOrd="3" destOrd="0" parTransId="{62163084-4976-4403-87E2-3ADCCB68C381}" sibTransId="{A5CA1DE4-ADD2-475F-AC6D-63C3096EB424}"/>
    <dgm:cxn modelId="{D66F4B8A-AC2E-4044-948C-A0FDC8749F2C}" type="presOf" srcId="{07E578C4-5D73-4464-987B-BC3965D255D3}" destId="{6B9E7504-9A14-4E16-B0FA-80582AC5958E}" srcOrd="0" destOrd="0" presId="urn:microsoft.com/office/officeart/2005/8/layout/default"/>
    <dgm:cxn modelId="{5BAC1C96-4FB9-477C-B78B-0C7E1FCF1120}" srcId="{98301F64-4391-4640-AC88-A31FF50617AD}" destId="{48553680-DF36-4381-B2F9-9DC171FA90D4}" srcOrd="1" destOrd="0" parTransId="{48338749-277A-483A-8F1F-0F09715C2C59}" sibTransId="{6B752BC2-D867-4253-AF50-865EA451B0DE}"/>
    <dgm:cxn modelId="{E5D771BB-CD58-4996-8C0D-415717C6900C}" srcId="{98301F64-4391-4640-AC88-A31FF50617AD}" destId="{30729E31-2503-4210-9C08-21D64AE10462}" srcOrd="5" destOrd="0" parTransId="{5B5C9450-D998-4DCA-937D-10C82A6EF59E}" sibTransId="{FA3F3181-7C16-46A3-8B24-F73D5A218002}"/>
    <dgm:cxn modelId="{055807CA-7682-4745-B472-84CD48FD4B26}" type="presOf" srcId="{30729E31-2503-4210-9C08-21D64AE10462}" destId="{46C8F2CB-3531-4C41-85DD-8D78EF2FF07C}" srcOrd="0" destOrd="0" presId="urn:microsoft.com/office/officeart/2005/8/layout/default"/>
    <dgm:cxn modelId="{8204B0D3-2220-43EB-963F-AF0CDD916879}" srcId="{98301F64-4391-4640-AC88-A31FF50617AD}" destId="{546221C4-FCB0-4AEC-BC2A-D577F4C93DA0}" srcOrd="4" destOrd="0" parTransId="{A6B4BCF4-F101-4712-91DB-13EADA370647}" sibTransId="{AAB66E67-34AC-4B9A-863E-02874575B4B9}"/>
    <dgm:cxn modelId="{B4CA63D7-8053-48FA-9666-8808ECC7106B}" srcId="{98301F64-4391-4640-AC88-A31FF50617AD}" destId="{C058469C-85A6-4389-9530-AA606EB7F599}" srcOrd="0" destOrd="0" parTransId="{5109600F-6866-4FAD-9DAD-D7C2343C4F79}" sibTransId="{E3EA6D3C-531E-495D-9C58-5CC73DC0B466}"/>
    <dgm:cxn modelId="{45C067E9-CAB7-4A08-8CA6-A5A98CB39067}" type="presOf" srcId="{48553680-DF36-4381-B2F9-9DC171FA90D4}" destId="{9E9C6381-C896-4592-ADA9-EE6BC258A1D7}" srcOrd="0" destOrd="0" presId="urn:microsoft.com/office/officeart/2005/8/layout/default"/>
    <dgm:cxn modelId="{AB830CEB-8641-4F7F-8662-2A20BEB2F2DB}" srcId="{98301F64-4391-4640-AC88-A31FF50617AD}" destId="{07E578C4-5D73-4464-987B-BC3965D255D3}" srcOrd="6" destOrd="0" parTransId="{7D4DE77E-FDCF-4D74-8E5D-97576111DCE3}" sibTransId="{437EA478-8EBF-45C7-A94D-C404C0C024CA}"/>
    <dgm:cxn modelId="{2A37B0F2-2552-4FF0-A286-C915F0C09578}" type="presOf" srcId="{546221C4-FCB0-4AEC-BC2A-D577F4C93DA0}" destId="{63114632-14F6-47ED-89D6-3EFC3DE9382D}" srcOrd="0" destOrd="0" presId="urn:microsoft.com/office/officeart/2005/8/layout/default"/>
    <dgm:cxn modelId="{E22ABBCE-CA72-4AF2-82E9-A6715972D060}" type="presParOf" srcId="{83DAAEA8-CC3D-4546-85FE-9F5A7665656B}" destId="{6D07C926-7418-49A2-8F0E-9A6B25705211}" srcOrd="0" destOrd="0" presId="urn:microsoft.com/office/officeart/2005/8/layout/default"/>
    <dgm:cxn modelId="{A86100A0-4AC7-4ECD-89A8-4B31A9B0C883}" type="presParOf" srcId="{83DAAEA8-CC3D-4546-85FE-9F5A7665656B}" destId="{2EC196AF-9BB9-4BC8-9F14-552C55FAF490}" srcOrd="1" destOrd="0" presId="urn:microsoft.com/office/officeart/2005/8/layout/default"/>
    <dgm:cxn modelId="{F1C763F7-0BD0-42A8-A0D7-AD63CF96DAB5}" type="presParOf" srcId="{83DAAEA8-CC3D-4546-85FE-9F5A7665656B}" destId="{9E9C6381-C896-4592-ADA9-EE6BC258A1D7}" srcOrd="2" destOrd="0" presId="urn:microsoft.com/office/officeart/2005/8/layout/default"/>
    <dgm:cxn modelId="{06FB35F2-E312-40BF-A8BD-9D6CFDA3658B}" type="presParOf" srcId="{83DAAEA8-CC3D-4546-85FE-9F5A7665656B}" destId="{89829C7A-492A-4438-85A4-643C2F2DDF50}" srcOrd="3" destOrd="0" presId="urn:microsoft.com/office/officeart/2005/8/layout/default"/>
    <dgm:cxn modelId="{D17383CC-649D-411B-9135-5E2491B6AC8D}" type="presParOf" srcId="{83DAAEA8-CC3D-4546-85FE-9F5A7665656B}" destId="{2049EAB3-0F79-4A10-96A7-77B2226D9E75}" srcOrd="4" destOrd="0" presId="urn:microsoft.com/office/officeart/2005/8/layout/default"/>
    <dgm:cxn modelId="{4A7C2919-1D17-4BB6-97CD-1FF459161556}" type="presParOf" srcId="{83DAAEA8-CC3D-4546-85FE-9F5A7665656B}" destId="{DB904981-F121-404E-A311-15E48571F9A6}" srcOrd="5" destOrd="0" presId="urn:microsoft.com/office/officeart/2005/8/layout/default"/>
    <dgm:cxn modelId="{23DDF975-5CDB-4187-A0BB-777AAAD443B5}" type="presParOf" srcId="{83DAAEA8-CC3D-4546-85FE-9F5A7665656B}" destId="{1D2CD67D-B8B7-4ACB-9523-4162650718AB}" srcOrd="6" destOrd="0" presId="urn:microsoft.com/office/officeart/2005/8/layout/default"/>
    <dgm:cxn modelId="{1ED56CFF-D491-4ECE-8A8A-550F56AA2B15}" type="presParOf" srcId="{83DAAEA8-CC3D-4546-85FE-9F5A7665656B}" destId="{B363C523-2AEA-4FBB-82ED-7F4CDE39D028}" srcOrd="7" destOrd="0" presId="urn:microsoft.com/office/officeart/2005/8/layout/default"/>
    <dgm:cxn modelId="{965A9607-1E81-4E84-A6A8-3A556A21B30D}" type="presParOf" srcId="{83DAAEA8-CC3D-4546-85FE-9F5A7665656B}" destId="{63114632-14F6-47ED-89D6-3EFC3DE9382D}" srcOrd="8" destOrd="0" presId="urn:microsoft.com/office/officeart/2005/8/layout/default"/>
    <dgm:cxn modelId="{DAC6551C-1C3E-4D86-AA0A-CBBE88986100}" type="presParOf" srcId="{83DAAEA8-CC3D-4546-85FE-9F5A7665656B}" destId="{6153F49D-76DB-4053-B050-362121DE9480}" srcOrd="9" destOrd="0" presId="urn:microsoft.com/office/officeart/2005/8/layout/default"/>
    <dgm:cxn modelId="{3AF36FAC-B2E4-4A30-8664-03821479B173}" type="presParOf" srcId="{83DAAEA8-CC3D-4546-85FE-9F5A7665656B}" destId="{46C8F2CB-3531-4C41-85DD-8D78EF2FF07C}" srcOrd="10" destOrd="0" presId="urn:microsoft.com/office/officeart/2005/8/layout/default"/>
    <dgm:cxn modelId="{D512CB36-FFF9-4E74-9DA0-8C201916F2AF}" type="presParOf" srcId="{83DAAEA8-CC3D-4546-85FE-9F5A7665656B}" destId="{08482D55-9A38-4042-8E23-FF3F99A70267}" srcOrd="11" destOrd="0" presId="urn:microsoft.com/office/officeart/2005/8/layout/default"/>
    <dgm:cxn modelId="{AC24003D-E0AC-4663-8852-41C861A5F719}" type="presParOf" srcId="{83DAAEA8-CC3D-4546-85FE-9F5A7665656B}" destId="{6B9E7504-9A14-4E16-B0FA-80582AC5958E}" srcOrd="12" destOrd="0" presId="urn:microsoft.com/office/officeart/2005/8/layout/default"/>
    <dgm:cxn modelId="{9A98964D-A672-4E32-BA8A-4BEE862B1952}" type="presParOf" srcId="{83DAAEA8-CC3D-4546-85FE-9F5A7665656B}" destId="{3DDF7DFA-656A-432C-BEF6-3B205E47A233}" srcOrd="13" destOrd="0" presId="urn:microsoft.com/office/officeart/2005/8/layout/default"/>
    <dgm:cxn modelId="{B7315558-B508-4687-8861-627D16974821}" type="presParOf" srcId="{83DAAEA8-CC3D-4546-85FE-9F5A7665656B}" destId="{F75B6F5C-ABF0-4466-A3CA-E3E62C8B8BF1}"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8D17245-CD29-4D28-849F-7AE9023A1A4D}" type="doc">
      <dgm:prSet loTypeId="urn:microsoft.com/office/officeart/2005/8/layout/process1" loCatId="process" qsTypeId="urn:microsoft.com/office/officeart/2005/8/quickstyle/simple1" qsCatId="simple" csTypeId="urn:microsoft.com/office/officeart/2005/8/colors/accent1_2" csCatId="accent1" phldr="1"/>
      <dgm:spPr/>
    </dgm:pt>
    <dgm:pt modelId="{E91F2136-C527-497A-8AB9-640E0FB9177A}">
      <dgm:prSet phldrT="[Texto]" custT="1"/>
      <dgm:spPr/>
      <dgm:t>
        <a:bodyPr/>
        <a:lstStyle/>
        <a:p>
          <a:r>
            <a:rPr lang="es-ES" sz="2000" dirty="0">
              <a:latin typeface="Montserrat" panose="00000500000000000000" pitchFamily="50" charset="0"/>
            </a:rPr>
            <a:t>Alteración de flujo venoso</a:t>
          </a:r>
        </a:p>
      </dgm:t>
    </dgm:pt>
    <dgm:pt modelId="{8A925BCE-63D7-4252-A57A-EABAED865442}" type="parTrans" cxnId="{80CD9E30-CF30-45DB-AC51-04D00198F2C0}">
      <dgm:prSet/>
      <dgm:spPr/>
      <dgm:t>
        <a:bodyPr/>
        <a:lstStyle/>
        <a:p>
          <a:endParaRPr lang="es-ES" sz="2000">
            <a:latin typeface="Montserrat" panose="00000500000000000000" pitchFamily="50" charset="0"/>
          </a:endParaRPr>
        </a:p>
      </dgm:t>
    </dgm:pt>
    <dgm:pt modelId="{228B64C0-EE24-40C6-92A3-30E49D9EF354}" type="sibTrans" cxnId="{80CD9E30-CF30-45DB-AC51-04D00198F2C0}">
      <dgm:prSet custT="1"/>
      <dgm:spPr/>
      <dgm:t>
        <a:bodyPr/>
        <a:lstStyle/>
        <a:p>
          <a:endParaRPr lang="es-ES" sz="2000">
            <a:latin typeface="Montserrat" panose="00000500000000000000" pitchFamily="50" charset="0"/>
          </a:endParaRPr>
        </a:p>
      </dgm:t>
    </dgm:pt>
    <dgm:pt modelId="{3EE5E805-9ADC-41C1-89A9-05AAB0303E1F}">
      <dgm:prSet phldrT="[Texto]" custT="1"/>
      <dgm:spPr/>
      <dgm:t>
        <a:bodyPr/>
        <a:lstStyle/>
        <a:p>
          <a:r>
            <a:rPr lang="es-ES" sz="2000" dirty="0">
              <a:latin typeface="Montserrat" panose="00000500000000000000" pitchFamily="50" charset="0"/>
            </a:rPr>
            <a:t>Congestión </a:t>
          </a:r>
        </a:p>
      </dgm:t>
    </dgm:pt>
    <dgm:pt modelId="{8B341174-F37D-42BA-A336-0BA0D1B224EF}" type="parTrans" cxnId="{C0DC0660-1775-42D7-9038-E7A7303BDBA8}">
      <dgm:prSet/>
      <dgm:spPr/>
      <dgm:t>
        <a:bodyPr/>
        <a:lstStyle/>
        <a:p>
          <a:endParaRPr lang="es-ES" sz="2000">
            <a:latin typeface="Montserrat" panose="00000500000000000000" pitchFamily="50" charset="0"/>
          </a:endParaRPr>
        </a:p>
      </dgm:t>
    </dgm:pt>
    <dgm:pt modelId="{9D3452CB-C42E-4E52-A96B-C715602B0F72}" type="sibTrans" cxnId="{C0DC0660-1775-42D7-9038-E7A7303BDBA8}">
      <dgm:prSet/>
      <dgm:spPr/>
      <dgm:t>
        <a:bodyPr/>
        <a:lstStyle/>
        <a:p>
          <a:endParaRPr lang="es-ES" sz="2000">
            <a:latin typeface="Montserrat" panose="00000500000000000000" pitchFamily="50" charset="0"/>
          </a:endParaRPr>
        </a:p>
      </dgm:t>
    </dgm:pt>
    <dgm:pt modelId="{C1914BA6-58FA-4898-8A84-E964CCFB494B}">
      <dgm:prSet phldrT="[Texto]" custT="1"/>
      <dgm:spPr/>
      <dgm:t>
        <a:bodyPr/>
        <a:lstStyle/>
        <a:p>
          <a:r>
            <a:rPr lang="es-ES" sz="2000" dirty="0">
              <a:latin typeface="Montserrat" panose="00000500000000000000" pitchFamily="50" charset="0"/>
            </a:rPr>
            <a:t>Edema</a:t>
          </a:r>
        </a:p>
      </dgm:t>
    </dgm:pt>
    <dgm:pt modelId="{E71C6E3A-5379-4055-94EA-DAD6260239F1}" type="parTrans" cxnId="{823433A6-801E-4CA1-BF13-2A203C952AA1}">
      <dgm:prSet/>
      <dgm:spPr/>
      <dgm:t>
        <a:bodyPr/>
        <a:lstStyle/>
        <a:p>
          <a:endParaRPr lang="es-ES" sz="2000">
            <a:latin typeface="Montserrat" panose="00000500000000000000" pitchFamily="50" charset="0"/>
          </a:endParaRPr>
        </a:p>
      </dgm:t>
    </dgm:pt>
    <dgm:pt modelId="{0FB90F49-5D45-4D0B-B75C-E0B5B443F036}" type="sibTrans" cxnId="{823433A6-801E-4CA1-BF13-2A203C952AA1}">
      <dgm:prSet custT="1"/>
      <dgm:spPr/>
      <dgm:t>
        <a:bodyPr/>
        <a:lstStyle/>
        <a:p>
          <a:endParaRPr lang="es-ES" sz="2000">
            <a:latin typeface="Montserrat" panose="00000500000000000000" pitchFamily="50" charset="0"/>
          </a:endParaRPr>
        </a:p>
      </dgm:t>
    </dgm:pt>
    <dgm:pt modelId="{4C56030F-4C1B-41B6-A86B-4962DA9ED4A6}" type="pres">
      <dgm:prSet presAssocID="{88D17245-CD29-4D28-849F-7AE9023A1A4D}" presName="Name0" presStyleCnt="0">
        <dgm:presLayoutVars>
          <dgm:dir/>
          <dgm:resizeHandles val="exact"/>
        </dgm:presLayoutVars>
      </dgm:prSet>
      <dgm:spPr/>
    </dgm:pt>
    <dgm:pt modelId="{377E0C04-112E-4F84-8AC2-E9E2ABC40D76}" type="pres">
      <dgm:prSet presAssocID="{E91F2136-C527-497A-8AB9-640E0FB9177A}" presName="node" presStyleLbl="node1" presStyleIdx="0" presStyleCnt="3">
        <dgm:presLayoutVars>
          <dgm:bulletEnabled val="1"/>
        </dgm:presLayoutVars>
      </dgm:prSet>
      <dgm:spPr/>
    </dgm:pt>
    <dgm:pt modelId="{54E7FD3B-0340-4D8F-9DC5-E8CB7C7D8DB2}" type="pres">
      <dgm:prSet presAssocID="{228B64C0-EE24-40C6-92A3-30E49D9EF354}" presName="sibTrans" presStyleLbl="sibTrans2D1" presStyleIdx="0" presStyleCnt="2"/>
      <dgm:spPr/>
    </dgm:pt>
    <dgm:pt modelId="{583AEC8B-8F2F-49EB-A6A0-E6DE3A9599E6}" type="pres">
      <dgm:prSet presAssocID="{228B64C0-EE24-40C6-92A3-30E49D9EF354}" presName="connectorText" presStyleLbl="sibTrans2D1" presStyleIdx="0" presStyleCnt="2"/>
      <dgm:spPr/>
    </dgm:pt>
    <dgm:pt modelId="{5709DEC3-CEF0-4889-8B18-8D50BE914E57}" type="pres">
      <dgm:prSet presAssocID="{C1914BA6-58FA-4898-8A84-E964CCFB494B}" presName="node" presStyleLbl="node1" presStyleIdx="1" presStyleCnt="3">
        <dgm:presLayoutVars>
          <dgm:bulletEnabled val="1"/>
        </dgm:presLayoutVars>
      </dgm:prSet>
      <dgm:spPr/>
    </dgm:pt>
    <dgm:pt modelId="{C1A170C0-1D75-4EF1-8EBF-68BA5CFCD128}" type="pres">
      <dgm:prSet presAssocID="{0FB90F49-5D45-4D0B-B75C-E0B5B443F036}" presName="sibTrans" presStyleLbl="sibTrans2D1" presStyleIdx="1" presStyleCnt="2"/>
      <dgm:spPr/>
    </dgm:pt>
    <dgm:pt modelId="{06681001-25C0-41C0-9853-4ED759DB029F}" type="pres">
      <dgm:prSet presAssocID="{0FB90F49-5D45-4D0B-B75C-E0B5B443F036}" presName="connectorText" presStyleLbl="sibTrans2D1" presStyleIdx="1" presStyleCnt="2"/>
      <dgm:spPr/>
    </dgm:pt>
    <dgm:pt modelId="{4C0FEDCF-865E-4D0F-939E-B3CFA706BE36}" type="pres">
      <dgm:prSet presAssocID="{3EE5E805-9ADC-41C1-89A9-05AAB0303E1F}" presName="node" presStyleLbl="node1" presStyleIdx="2" presStyleCnt="3">
        <dgm:presLayoutVars>
          <dgm:bulletEnabled val="1"/>
        </dgm:presLayoutVars>
      </dgm:prSet>
      <dgm:spPr/>
    </dgm:pt>
  </dgm:ptLst>
  <dgm:cxnLst>
    <dgm:cxn modelId="{0B545F0F-B563-4C05-B941-6EA2E33DAB1F}" type="presOf" srcId="{88D17245-CD29-4D28-849F-7AE9023A1A4D}" destId="{4C56030F-4C1B-41B6-A86B-4962DA9ED4A6}" srcOrd="0" destOrd="0" presId="urn:microsoft.com/office/officeart/2005/8/layout/process1"/>
    <dgm:cxn modelId="{2A17161F-2FDB-412D-B1C0-9C73E11E69FF}" type="presOf" srcId="{E91F2136-C527-497A-8AB9-640E0FB9177A}" destId="{377E0C04-112E-4F84-8AC2-E9E2ABC40D76}" srcOrd="0" destOrd="0" presId="urn:microsoft.com/office/officeart/2005/8/layout/process1"/>
    <dgm:cxn modelId="{7CD9F628-8BD6-4C5B-AC04-A7DECC99D48D}" type="presOf" srcId="{3EE5E805-9ADC-41C1-89A9-05AAB0303E1F}" destId="{4C0FEDCF-865E-4D0F-939E-B3CFA706BE36}" srcOrd="0" destOrd="0" presId="urn:microsoft.com/office/officeart/2005/8/layout/process1"/>
    <dgm:cxn modelId="{8363CF2C-2AB2-43CD-AE66-3317808C420B}" type="presOf" srcId="{228B64C0-EE24-40C6-92A3-30E49D9EF354}" destId="{583AEC8B-8F2F-49EB-A6A0-E6DE3A9599E6}" srcOrd="1" destOrd="0" presId="urn:microsoft.com/office/officeart/2005/8/layout/process1"/>
    <dgm:cxn modelId="{80CD9E30-CF30-45DB-AC51-04D00198F2C0}" srcId="{88D17245-CD29-4D28-849F-7AE9023A1A4D}" destId="{E91F2136-C527-497A-8AB9-640E0FB9177A}" srcOrd="0" destOrd="0" parTransId="{8A925BCE-63D7-4252-A57A-EABAED865442}" sibTransId="{228B64C0-EE24-40C6-92A3-30E49D9EF354}"/>
    <dgm:cxn modelId="{C0DC0660-1775-42D7-9038-E7A7303BDBA8}" srcId="{88D17245-CD29-4D28-849F-7AE9023A1A4D}" destId="{3EE5E805-9ADC-41C1-89A9-05AAB0303E1F}" srcOrd="2" destOrd="0" parTransId="{8B341174-F37D-42BA-A336-0BA0D1B224EF}" sibTransId="{9D3452CB-C42E-4E52-A96B-C715602B0F72}"/>
    <dgm:cxn modelId="{6C23BB86-ACFC-4FA5-8488-4C98ACF9EE0B}" type="presOf" srcId="{0FB90F49-5D45-4D0B-B75C-E0B5B443F036}" destId="{06681001-25C0-41C0-9853-4ED759DB029F}" srcOrd="1" destOrd="0" presId="urn:microsoft.com/office/officeart/2005/8/layout/process1"/>
    <dgm:cxn modelId="{4794D588-A191-4B4F-AF2C-81B97B7487A2}" type="presOf" srcId="{228B64C0-EE24-40C6-92A3-30E49D9EF354}" destId="{54E7FD3B-0340-4D8F-9DC5-E8CB7C7D8DB2}" srcOrd="0" destOrd="0" presId="urn:microsoft.com/office/officeart/2005/8/layout/process1"/>
    <dgm:cxn modelId="{D1806A92-E147-4A84-A088-AB244C98F63F}" type="presOf" srcId="{C1914BA6-58FA-4898-8A84-E964CCFB494B}" destId="{5709DEC3-CEF0-4889-8B18-8D50BE914E57}" srcOrd="0" destOrd="0" presId="urn:microsoft.com/office/officeart/2005/8/layout/process1"/>
    <dgm:cxn modelId="{823433A6-801E-4CA1-BF13-2A203C952AA1}" srcId="{88D17245-CD29-4D28-849F-7AE9023A1A4D}" destId="{C1914BA6-58FA-4898-8A84-E964CCFB494B}" srcOrd="1" destOrd="0" parTransId="{E71C6E3A-5379-4055-94EA-DAD6260239F1}" sibTransId="{0FB90F49-5D45-4D0B-B75C-E0B5B443F036}"/>
    <dgm:cxn modelId="{61DC79B4-FBC4-4ABA-94C3-5C08C11ADE11}" type="presOf" srcId="{0FB90F49-5D45-4D0B-B75C-E0B5B443F036}" destId="{C1A170C0-1D75-4EF1-8EBF-68BA5CFCD128}" srcOrd="0" destOrd="0" presId="urn:microsoft.com/office/officeart/2005/8/layout/process1"/>
    <dgm:cxn modelId="{40DF29AA-E316-4639-A81A-A7262C50DEBA}" type="presParOf" srcId="{4C56030F-4C1B-41B6-A86B-4962DA9ED4A6}" destId="{377E0C04-112E-4F84-8AC2-E9E2ABC40D76}" srcOrd="0" destOrd="0" presId="urn:microsoft.com/office/officeart/2005/8/layout/process1"/>
    <dgm:cxn modelId="{0E1D70C3-409B-4617-9657-ED8A549D8896}" type="presParOf" srcId="{4C56030F-4C1B-41B6-A86B-4962DA9ED4A6}" destId="{54E7FD3B-0340-4D8F-9DC5-E8CB7C7D8DB2}" srcOrd="1" destOrd="0" presId="urn:microsoft.com/office/officeart/2005/8/layout/process1"/>
    <dgm:cxn modelId="{6FA01410-190D-4FE8-B73C-ABC3D4DF480B}" type="presParOf" srcId="{54E7FD3B-0340-4D8F-9DC5-E8CB7C7D8DB2}" destId="{583AEC8B-8F2F-49EB-A6A0-E6DE3A9599E6}" srcOrd="0" destOrd="0" presId="urn:microsoft.com/office/officeart/2005/8/layout/process1"/>
    <dgm:cxn modelId="{027732E6-9364-4F0A-AA81-284E74D2A2F8}" type="presParOf" srcId="{4C56030F-4C1B-41B6-A86B-4962DA9ED4A6}" destId="{5709DEC3-CEF0-4889-8B18-8D50BE914E57}" srcOrd="2" destOrd="0" presId="urn:microsoft.com/office/officeart/2005/8/layout/process1"/>
    <dgm:cxn modelId="{3AB88CDF-F8E9-4F01-A233-7ADA24154D3A}" type="presParOf" srcId="{4C56030F-4C1B-41B6-A86B-4962DA9ED4A6}" destId="{C1A170C0-1D75-4EF1-8EBF-68BA5CFCD128}" srcOrd="3" destOrd="0" presId="urn:microsoft.com/office/officeart/2005/8/layout/process1"/>
    <dgm:cxn modelId="{C8288C3C-9366-4AAA-B0E7-A6DE717850E9}" type="presParOf" srcId="{C1A170C0-1D75-4EF1-8EBF-68BA5CFCD128}" destId="{06681001-25C0-41C0-9853-4ED759DB029F}" srcOrd="0" destOrd="0" presId="urn:microsoft.com/office/officeart/2005/8/layout/process1"/>
    <dgm:cxn modelId="{4148ED75-8517-4432-9C5E-E4EBDF25EA85}" type="presParOf" srcId="{4C56030F-4C1B-41B6-A86B-4962DA9ED4A6}" destId="{4C0FEDCF-865E-4D0F-939E-B3CFA706BE3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CBF0C42-FE72-41CD-9F3E-CAE6AA358AEE}" type="doc">
      <dgm:prSet loTypeId="urn:microsoft.com/office/officeart/2005/8/layout/process1" loCatId="process" qsTypeId="urn:microsoft.com/office/officeart/2005/8/quickstyle/simple1" qsCatId="simple" csTypeId="urn:microsoft.com/office/officeart/2005/8/colors/accent1_2" csCatId="accent1" phldr="1"/>
      <dgm:spPr/>
    </dgm:pt>
    <dgm:pt modelId="{667F9FC2-8450-4B8B-B9A4-F96543B4798B}">
      <dgm:prSet phldrT="[Texto]" custT="1"/>
      <dgm:spPr/>
      <dgm:t>
        <a:bodyPr/>
        <a:lstStyle/>
        <a:p>
          <a:r>
            <a:rPr lang="es-ES" sz="2000" dirty="0">
              <a:latin typeface="Montserrat" panose="00000500000000000000" pitchFamily="50" charset="0"/>
              <a:cs typeface="Mongolian Baiti" panose="03000500000000000000" pitchFamily="66" charset="0"/>
            </a:rPr>
            <a:t>Alteración del flujo arterial</a:t>
          </a:r>
        </a:p>
      </dgm:t>
    </dgm:pt>
    <dgm:pt modelId="{FC7B5C26-6EE3-442D-B4AE-6DDF8C9F1A87}" type="parTrans" cxnId="{4A2A2E67-F984-4CEB-B578-5A41562BDDFC}">
      <dgm:prSet/>
      <dgm:spPr/>
      <dgm:t>
        <a:bodyPr/>
        <a:lstStyle/>
        <a:p>
          <a:endParaRPr lang="es-ES" sz="2000">
            <a:latin typeface="Montserrat" panose="00000500000000000000" pitchFamily="50" charset="0"/>
            <a:cs typeface="Mongolian Baiti" panose="03000500000000000000" pitchFamily="66" charset="0"/>
          </a:endParaRPr>
        </a:p>
      </dgm:t>
    </dgm:pt>
    <dgm:pt modelId="{CAE7B4DD-99C5-4252-92A9-8399237DA6EF}" type="sibTrans" cxnId="{4A2A2E67-F984-4CEB-B578-5A41562BDDFC}">
      <dgm:prSet custT="1"/>
      <dgm:spPr/>
      <dgm:t>
        <a:bodyPr/>
        <a:lstStyle/>
        <a:p>
          <a:endParaRPr lang="es-ES" sz="2000">
            <a:latin typeface="Montserrat" panose="00000500000000000000" pitchFamily="50" charset="0"/>
            <a:cs typeface="Mongolian Baiti" panose="03000500000000000000" pitchFamily="66" charset="0"/>
          </a:endParaRPr>
        </a:p>
      </dgm:t>
    </dgm:pt>
    <dgm:pt modelId="{FF3DEAC5-6AD0-4B53-A009-8028F8B3C9B1}">
      <dgm:prSet phldrT="[Texto]" custT="1"/>
      <dgm:spPr/>
      <dgm:t>
        <a:bodyPr/>
        <a:lstStyle/>
        <a:p>
          <a:r>
            <a:rPr lang="es-ES" sz="2000" dirty="0">
              <a:latin typeface="Montserrat" panose="00000500000000000000" pitchFamily="50" charset="0"/>
              <a:cs typeface="Mongolian Baiti" panose="03000500000000000000" pitchFamily="66" charset="0"/>
            </a:rPr>
            <a:t>Isquemia</a:t>
          </a:r>
        </a:p>
      </dgm:t>
    </dgm:pt>
    <dgm:pt modelId="{C69E8190-4042-4434-B593-7F1C94981D7A}" type="parTrans" cxnId="{9CBD66D3-5B61-4453-A131-87D66933E5F6}">
      <dgm:prSet/>
      <dgm:spPr/>
      <dgm:t>
        <a:bodyPr/>
        <a:lstStyle/>
        <a:p>
          <a:endParaRPr lang="es-ES" sz="2000">
            <a:latin typeface="Montserrat" panose="00000500000000000000" pitchFamily="50" charset="0"/>
            <a:cs typeface="Mongolian Baiti" panose="03000500000000000000" pitchFamily="66" charset="0"/>
          </a:endParaRPr>
        </a:p>
      </dgm:t>
    </dgm:pt>
    <dgm:pt modelId="{81CC55B1-EBB5-45E2-9D84-1199571BD8B1}" type="sibTrans" cxnId="{9CBD66D3-5B61-4453-A131-87D66933E5F6}">
      <dgm:prSet custT="1"/>
      <dgm:spPr/>
      <dgm:t>
        <a:bodyPr/>
        <a:lstStyle/>
        <a:p>
          <a:endParaRPr lang="es-ES" sz="2000">
            <a:latin typeface="Montserrat" panose="00000500000000000000" pitchFamily="50" charset="0"/>
            <a:cs typeface="Mongolian Baiti" panose="03000500000000000000" pitchFamily="66" charset="0"/>
          </a:endParaRPr>
        </a:p>
      </dgm:t>
    </dgm:pt>
    <dgm:pt modelId="{E64E94C9-C833-447A-B464-089BB83D3300}">
      <dgm:prSet phldrT="[Texto]" custT="1"/>
      <dgm:spPr/>
      <dgm:t>
        <a:bodyPr/>
        <a:lstStyle/>
        <a:p>
          <a:r>
            <a:rPr lang="es-ES" sz="2000">
              <a:latin typeface="Montserrat" panose="00000500000000000000" pitchFamily="50" charset="0"/>
              <a:cs typeface="Mongolian Baiti" panose="03000500000000000000" pitchFamily="66" charset="0"/>
            </a:rPr>
            <a:t>Necrosis</a:t>
          </a:r>
          <a:endParaRPr lang="es-ES" sz="2000" dirty="0">
            <a:latin typeface="Montserrat" panose="00000500000000000000" pitchFamily="50" charset="0"/>
            <a:cs typeface="Mongolian Baiti" panose="03000500000000000000" pitchFamily="66" charset="0"/>
          </a:endParaRPr>
        </a:p>
      </dgm:t>
    </dgm:pt>
    <dgm:pt modelId="{3E3CCF82-3FE4-40F8-BBD9-85AD523BBD64}" type="parTrans" cxnId="{5AA7A28B-9853-4D36-8E46-54AE6053E6CD}">
      <dgm:prSet/>
      <dgm:spPr/>
      <dgm:t>
        <a:bodyPr/>
        <a:lstStyle/>
        <a:p>
          <a:endParaRPr lang="es-ES" sz="2000">
            <a:latin typeface="Montserrat" panose="00000500000000000000" pitchFamily="50" charset="0"/>
            <a:cs typeface="Mongolian Baiti" panose="03000500000000000000" pitchFamily="66" charset="0"/>
          </a:endParaRPr>
        </a:p>
      </dgm:t>
    </dgm:pt>
    <dgm:pt modelId="{A8A8257A-6563-47A3-B7B3-683B684D921E}" type="sibTrans" cxnId="{5AA7A28B-9853-4D36-8E46-54AE6053E6CD}">
      <dgm:prSet/>
      <dgm:spPr/>
      <dgm:t>
        <a:bodyPr/>
        <a:lstStyle/>
        <a:p>
          <a:endParaRPr lang="es-ES" sz="2000">
            <a:latin typeface="Montserrat" panose="00000500000000000000" pitchFamily="50" charset="0"/>
            <a:cs typeface="Mongolian Baiti" panose="03000500000000000000" pitchFamily="66" charset="0"/>
          </a:endParaRPr>
        </a:p>
      </dgm:t>
    </dgm:pt>
    <dgm:pt modelId="{8AE5CF93-AFE1-4D04-82B5-A0571961156A}" type="pres">
      <dgm:prSet presAssocID="{CCBF0C42-FE72-41CD-9F3E-CAE6AA358AEE}" presName="Name0" presStyleCnt="0">
        <dgm:presLayoutVars>
          <dgm:dir/>
          <dgm:resizeHandles val="exact"/>
        </dgm:presLayoutVars>
      </dgm:prSet>
      <dgm:spPr/>
    </dgm:pt>
    <dgm:pt modelId="{9896947C-05AE-4448-9D9D-4EE6EABC2078}" type="pres">
      <dgm:prSet presAssocID="{667F9FC2-8450-4B8B-B9A4-F96543B4798B}" presName="node" presStyleLbl="node1" presStyleIdx="0" presStyleCnt="3">
        <dgm:presLayoutVars>
          <dgm:bulletEnabled val="1"/>
        </dgm:presLayoutVars>
      </dgm:prSet>
      <dgm:spPr/>
    </dgm:pt>
    <dgm:pt modelId="{84F5A643-DF40-48BF-971F-F8320905FA58}" type="pres">
      <dgm:prSet presAssocID="{CAE7B4DD-99C5-4252-92A9-8399237DA6EF}" presName="sibTrans" presStyleLbl="sibTrans2D1" presStyleIdx="0" presStyleCnt="2"/>
      <dgm:spPr/>
    </dgm:pt>
    <dgm:pt modelId="{ACC73EFB-5059-4495-84F7-AE5BF41C6A5B}" type="pres">
      <dgm:prSet presAssocID="{CAE7B4DD-99C5-4252-92A9-8399237DA6EF}" presName="connectorText" presStyleLbl="sibTrans2D1" presStyleIdx="0" presStyleCnt="2"/>
      <dgm:spPr/>
    </dgm:pt>
    <dgm:pt modelId="{3DA9A79E-39C8-4F73-8035-8D6EAA08B149}" type="pres">
      <dgm:prSet presAssocID="{FF3DEAC5-6AD0-4B53-A009-8028F8B3C9B1}" presName="node" presStyleLbl="node1" presStyleIdx="1" presStyleCnt="3">
        <dgm:presLayoutVars>
          <dgm:bulletEnabled val="1"/>
        </dgm:presLayoutVars>
      </dgm:prSet>
      <dgm:spPr/>
    </dgm:pt>
    <dgm:pt modelId="{0364210F-C09F-466B-93E1-5F463206237A}" type="pres">
      <dgm:prSet presAssocID="{81CC55B1-EBB5-45E2-9D84-1199571BD8B1}" presName="sibTrans" presStyleLbl="sibTrans2D1" presStyleIdx="1" presStyleCnt="2"/>
      <dgm:spPr/>
    </dgm:pt>
    <dgm:pt modelId="{88F1E5F8-7EDF-4D08-8D04-EF58223B26F9}" type="pres">
      <dgm:prSet presAssocID="{81CC55B1-EBB5-45E2-9D84-1199571BD8B1}" presName="connectorText" presStyleLbl="sibTrans2D1" presStyleIdx="1" presStyleCnt="2"/>
      <dgm:spPr/>
    </dgm:pt>
    <dgm:pt modelId="{9C70D32E-4E5C-4F2D-ADB3-000E61115BFD}" type="pres">
      <dgm:prSet presAssocID="{E64E94C9-C833-447A-B464-089BB83D3300}" presName="node" presStyleLbl="node1" presStyleIdx="2" presStyleCnt="3">
        <dgm:presLayoutVars>
          <dgm:bulletEnabled val="1"/>
        </dgm:presLayoutVars>
      </dgm:prSet>
      <dgm:spPr/>
    </dgm:pt>
  </dgm:ptLst>
  <dgm:cxnLst>
    <dgm:cxn modelId="{5E956613-AFB4-4C23-9CB3-F0D9D790B5FC}" type="presOf" srcId="{CAE7B4DD-99C5-4252-92A9-8399237DA6EF}" destId="{ACC73EFB-5059-4495-84F7-AE5BF41C6A5B}" srcOrd="1" destOrd="0" presId="urn:microsoft.com/office/officeart/2005/8/layout/process1"/>
    <dgm:cxn modelId="{6BCF4821-16EE-43FE-B561-918FE872BA89}" type="presOf" srcId="{CCBF0C42-FE72-41CD-9F3E-CAE6AA358AEE}" destId="{8AE5CF93-AFE1-4D04-82B5-A0571961156A}" srcOrd="0" destOrd="0" presId="urn:microsoft.com/office/officeart/2005/8/layout/process1"/>
    <dgm:cxn modelId="{02979F35-06AA-4FA1-92E1-F87142855C6D}" type="presOf" srcId="{667F9FC2-8450-4B8B-B9A4-F96543B4798B}" destId="{9896947C-05AE-4448-9D9D-4EE6EABC2078}" srcOrd="0" destOrd="0" presId="urn:microsoft.com/office/officeart/2005/8/layout/process1"/>
    <dgm:cxn modelId="{4A2A2E67-F984-4CEB-B578-5A41562BDDFC}" srcId="{CCBF0C42-FE72-41CD-9F3E-CAE6AA358AEE}" destId="{667F9FC2-8450-4B8B-B9A4-F96543B4798B}" srcOrd="0" destOrd="0" parTransId="{FC7B5C26-6EE3-442D-B4AE-6DDF8C9F1A87}" sibTransId="{CAE7B4DD-99C5-4252-92A9-8399237DA6EF}"/>
    <dgm:cxn modelId="{8E377779-F68F-4C9A-98D8-C9D12AAB0D69}" type="presOf" srcId="{81CC55B1-EBB5-45E2-9D84-1199571BD8B1}" destId="{88F1E5F8-7EDF-4D08-8D04-EF58223B26F9}" srcOrd="1" destOrd="0" presId="urn:microsoft.com/office/officeart/2005/8/layout/process1"/>
    <dgm:cxn modelId="{5AA7A28B-9853-4D36-8E46-54AE6053E6CD}" srcId="{CCBF0C42-FE72-41CD-9F3E-CAE6AA358AEE}" destId="{E64E94C9-C833-447A-B464-089BB83D3300}" srcOrd="2" destOrd="0" parTransId="{3E3CCF82-3FE4-40F8-BBD9-85AD523BBD64}" sibTransId="{A8A8257A-6563-47A3-B7B3-683B684D921E}"/>
    <dgm:cxn modelId="{98C1F9AB-575E-4704-B8AB-098E38D0523E}" type="presOf" srcId="{CAE7B4DD-99C5-4252-92A9-8399237DA6EF}" destId="{84F5A643-DF40-48BF-971F-F8320905FA58}" srcOrd="0" destOrd="0" presId="urn:microsoft.com/office/officeart/2005/8/layout/process1"/>
    <dgm:cxn modelId="{6FDF30AF-4B5D-40D5-9D0A-502BF7CAC1B9}" type="presOf" srcId="{E64E94C9-C833-447A-B464-089BB83D3300}" destId="{9C70D32E-4E5C-4F2D-ADB3-000E61115BFD}" srcOrd="0" destOrd="0" presId="urn:microsoft.com/office/officeart/2005/8/layout/process1"/>
    <dgm:cxn modelId="{9CBD66D3-5B61-4453-A131-87D66933E5F6}" srcId="{CCBF0C42-FE72-41CD-9F3E-CAE6AA358AEE}" destId="{FF3DEAC5-6AD0-4B53-A009-8028F8B3C9B1}" srcOrd="1" destOrd="0" parTransId="{C69E8190-4042-4434-B593-7F1C94981D7A}" sibTransId="{81CC55B1-EBB5-45E2-9D84-1199571BD8B1}"/>
    <dgm:cxn modelId="{36B0F6D3-E856-4749-9988-049BA803556F}" type="presOf" srcId="{FF3DEAC5-6AD0-4B53-A009-8028F8B3C9B1}" destId="{3DA9A79E-39C8-4F73-8035-8D6EAA08B149}" srcOrd="0" destOrd="0" presId="urn:microsoft.com/office/officeart/2005/8/layout/process1"/>
    <dgm:cxn modelId="{EFC209D4-48E2-4925-8D7F-EAF9ED535A39}" type="presOf" srcId="{81CC55B1-EBB5-45E2-9D84-1199571BD8B1}" destId="{0364210F-C09F-466B-93E1-5F463206237A}" srcOrd="0" destOrd="0" presId="urn:microsoft.com/office/officeart/2005/8/layout/process1"/>
    <dgm:cxn modelId="{A08060FD-33E2-4414-B559-0FDF5C174145}" type="presParOf" srcId="{8AE5CF93-AFE1-4D04-82B5-A0571961156A}" destId="{9896947C-05AE-4448-9D9D-4EE6EABC2078}" srcOrd="0" destOrd="0" presId="urn:microsoft.com/office/officeart/2005/8/layout/process1"/>
    <dgm:cxn modelId="{93C7D481-DA8C-40C0-BE2F-CE5A14794CE2}" type="presParOf" srcId="{8AE5CF93-AFE1-4D04-82B5-A0571961156A}" destId="{84F5A643-DF40-48BF-971F-F8320905FA58}" srcOrd="1" destOrd="0" presId="urn:microsoft.com/office/officeart/2005/8/layout/process1"/>
    <dgm:cxn modelId="{10784ADA-A548-4326-865C-D2EEBEAE34A3}" type="presParOf" srcId="{84F5A643-DF40-48BF-971F-F8320905FA58}" destId="{ACC73EFB-5059-4495-84F7-AE5BF41C6A5B}" srcOrd="0" destOrd="0" presId="urn:microsoft.com/office/officeart/2005/8/layout/process1"/>
    <dgm:cxn modelId="{A425124E-B7DE-4ECD-AEB8-23610C026168}" type="presParOf" srcId="{8AE5CF93-AFE1-4D04-82B5-A0571961156A}" destId="{3DA9A79E-39C8-4F73-8035-8D6EAA08B149}" srcOrd="2" destOrd="0" presId="urn:microsoft.com/office/officeart/2005/8/layout/process1"/>
    <dgm:cxn modelId="{035ACFDF-F20F-4AC5-8D44-B3294DB628CE}" type="presParOf" srcId="{8AE5CF93-AFE1-4D04-82B5-A0571961156A}" destId="{0364210F-C09F-466B-93E1-5F463206237A}" srcOrd="3" destOrd="0" presId="urn:microsoft.com/office/officeart/2005/8/layout/process1"/>
    <dgm:cxn modelId="{570701DA-1C8B-4E08-8C58-AB537D7548CF}" type="presParOf" srcId="{0364210F-C09F-466B-93E1-5F463206237A}" destId="{88F1E5F8-7EDF-4D08-8D04-EF58223B26F9}" srcOrd="0" destOrd="0" presId="urn:microsoft.com/office/officeart/2005/8/layout/process1"/>
    <dgm:cxn modelId="{E6F9312B-4999-46A3-B7A5-E13019A94431}" type="presParOf" srcId="{8AE5CF93-AFE1-4D04-82B5-A0571961156A}" destId="{9C70D32E-4E5C-4F2D-ADB3-000E61115BFD}"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AFD797-60E7-42D1-8374-CFD5C0C4F181}" type="doc">
      <dgm:prSet loTypeId="urn:microsoft.com/office/officeart/2005/8/layout/hList7" loCatId="picture" qsTypeId="urn:microsoft.com/office/officeart/2005/8/quickstyle/simple1" qsCatId="simple" csTypeId="urn:microsoft.com/office/officeart/2005/8/colors/accent1_2" csCatId="accent1" phldr="1"/>
      <dgm:spPr/>
    </dgm:pt>
    <dgm:pt modelId="{73464E3E-E696-458E-86AD-2DC8D8AA76CD}">
      <dgm:prSet phldrT="[Texto]"/>
      <dgm:spPr/>
      <dgm:t>
        <a:bodyPr/>
        <a:lstStyle/>
        <a:p>
          <a:r>
            <a:rPr lang="es-ES" dirty="0">
              <a:latin typeface="Montserrat" panose="00000500000000000000" pitchFamily="50" charset="0"/>
            </a:rPr>
            <a:t>Clínica</a:t>
          </a:r>
        </a:p>
      </dgm:t>
    </dgm:pt>
    <dgm:pt modelId="{A04B4C06-02AA-4FB2-A217-2FCC1BC1ED2A}" type="parTrans" cxnId="{B312AD4E-801B-438B-8BE1-8D20217EBA81}">
      <dgm:prSet/>
      <dgm:spPr/>
      <dgm:t>
        <a:bodyPr/>
        <a:lstStyle/>
        <a:p>
          <a:endParaRPr lang="es-ES"/>
        </a:p>
      </dgm:t>
    </dgm:pt>
    <dgm:pt modelId="{7B230DB4-6503-478E-901D-0A3619186380}" type="sibTrans" cxnId="{B312AD4E-801B-438B-8BE1-8D20217EBA81}">
      <dgm:prSet/>
      <dgm:spPr/>
      <dgm:t>
        <a:bodyPr/>
        <a:lstStyle/>
        <a:p>
          <a:endParaRPr lang="es-ES"/>
        </a:p>
      </dgm:t>
    </dgm:pt>
    <dgm:pt modelId="{EF30D77A-7E63-4C5A-802D-3003B6E8F844}">
      <dgm:prSet phldrT="[Texto]"/>
      <dgm:spPr/>
      <dgm:t>
        <a:bodyPr/>
        <a:lstStyle/>
        <a:p>
          <a:r>
            <a:rPr lang="es-ES" dirty="0">
              <a:latin typeface="Montserrat" panose="00000500000000000000" pitchFamily="50" charset="0"/>
            </a:rPr>
            <a:t>Laboratorios y ecografía</a:t>
          </a:r>
        </a:p>
      </dgm:t>
    </dgm:pt>
    <dgm:pt modelId="{245ED4E6-642F-4B30-A4C3-4E5B90F255FF}" type="parTrans" cxnId="{EDAD6D8A-EE3D-4A64-AA97-7669BE9D3195}">
      <dgm:prSet/>
      <dgm:spPr/>
      <dgm:t>
        <a:bodyPr/>
        <a:lstStyle/>
        <a:p>
          <a:endParaRPr lang="es-ES"/>
        </a:p>
      </dgm:t>
    </dgm:pt>
    <dgm:pt modelId="{ED363918-9AD7-4FB2-A789-4BBA618C2D48}" type="sibTrans" cxnId="{EDAD6D8A-EE3D-4A64-AA97-7669BE9D3195}">
      <dgm:prSet/>
      <dgm:spPr/>
      <dgm:t>
        <a:bodyPr/>
        <a:lstStyle/>
        <a:p>
          <a:endParaRPr lang="es-ES"/>
        </a:p>
      </dgm:t>
    </dgm:pt>
    <dgm:pt modelId="{A4537D18-9B74-49CF-A12C-BB9AEAC9022A}">
      <dgm:prSet phldrT="[Texto]"/>
      <dgm:spPr/>
      <dgm:t>
        <a:bodyPr/>
        <a:lstStyle/>
        <a:p>
          <a:r>
            <a:rPr lang="es-ES" dirty="0">
              <a:latin typeface="Montserrat" panose="00000500000000000000" pitchFamily="50" charset="0"/>
            </a:rPr>
            <a:t>Laparoscopia</a:t>
          </a:r>
        </a:p>
      </dgm:t>
    </dgm:pt>
    <dgm:pt modelId="{0A278AA7-7FCF-4508-B9F0-EC4F26A6B8FA}" type="parTrans" cxnId="{FEA9D18B-26FD-465F-8EA5-5550DA99C237}">
      <dgm:prSet/>
      <dgm:spPr/>
      <dgm:t>
        <a:bodyPr/>
        <a:lstStyle/>
        <a:p>
          <a:endParaRPr lang="es-ES"/>
        </a:p>
      </dgm:t>
    </dgm:pt>
    <dgm:pt modelId="{5FB2B7B3-8D62-4B27-A0A2-1B57B4F27827}" type="sibTrans" cxnId="{FEA9D18B-26FD-465F-8EA5-5550DA99C237}">
      <dgm:prSet/>
      <dgm:spPr/>
      <dgm:t>
        <a:bodyPr/>
        <a:lstStyle/>
        <a:p>
          <a:endParaRPr lang="es-ES"/>
        </a:p>
      </dgm:t>
    </dgm:pt>
    <dgm:pt modelId="{8345CAAC-AE6E-41E6-8F87-563E96F73F0C}" type="pres">
      <dgm:prSet presAssocID="{A7AFD797-60E7-42D1-8374-CFD5C0C4F181}" presName="Name0" presStyleCnt="0">
        <dgm:presLayoutVars>
          <dgm:dir/>
          <dgm:resizeHandles val="exact"/>
        </dgm:presLayoutVars>
      </dgm:prSet>
      <dgm:spPr/>
    </dgm:pt>
    <dgm:pt modelId="{BA6EFD99-03B2-4484-AFD2-8C5CA1C75629}" type="pres">
      <dgm:prSet presAssocID="{A7AFD797-60E7-42D1-8374-CFD5C0C4F181}" presName="fgShape" presStyleLbl="fgShp" presStyleIdx="0" presStyleCnt="1"/>
      <dgm:spPr/>
    </dgm:pt>
    <dgm:pt modelId="{D6461A05-6005-4ED6-9A77-E2E12641961A}" type="pres">
      <dgm:prSet presAssocID="{A7AFD797-60E7-42D1-8374-CFD5C0C4F181}" presName="linComp" presStyleCnt="0"/>
      <dgm:spPr/>
    </dgm:pt>
    <dgm:pt modelId="{8B9FA5E0-4395-4CAC-BD14-C06B96FC4387}" type="pres">
      <dgm:prSet presAssocID="{73464E3E-E696-458E-86AD-2DC8D8AA76CD}" presName="compNode" presStyleCnt="0"/>
      <dgm:spPr/>
    </dgm:pt>
    <dgm:pt modelId="{567D566B-08C7-4478-A854-01743D3A1A94}" type="pres">
      <dgm:prSet presAssocID="{73464E3E-E696-458E-86AD-2DC8D8AA76CD}" presName="bkgdShape" presStyleLbl="node1" presStyleIdx="0" presStyleCnt="3" custLinFactNeighborX="-42223" custLinFactNeighborY="-34972"/>
      <dgm:spPr/>
    </dgm:pt>
    <dgm:pt modelId="{577BD418-0E7C-415A-916C-AA9D8C0BEBEE}" type="pres">
      <dgm:prSet presAssocID="{73464E3E-E696-458E-86AD-2DC8D8AA76CD}" presName="nodeTx" presStyleLbl="node1" presStyleIdx="0" presStyleCnt="3">
        <dgm:presLayoutVars>
          <dgm:bulletEnabled val="1"/>
        </dgm:presLayoutVars>
      </dgm:prSet>
      <dgm:spPr/>
    </dgm:pt>
    <dgm:pt modelId="{5C1329D2-E724-44B2-8F50-06B4FE4FC765}" type="pres">
      <dgm:prSet presAssocID="{73464E3E-E696-458E-86AD-2DC8D8AA76CD}" presName="invisiNode" presStyleLbl="node1" presStyleIdx="0" presStyleCnt="3"/>
      <dgm:spPr/>
    </dgm:pt>
    <dgm:pt modelId="{7F7C7A9E-3B7B-4E67-8EB7-CDD7A51D5B6F}" type="pres">
      <dgm:prSet presAssocID="{73464E3E-E696-458E-86AD-2DC8D8AA76CD}" presName="imagNode" presStyleLbl="fgImgPlace1" presStyleIdx="0" presStyleCnt="3"/>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pt>
    <dgm:pt modelId="{73C54F37-FFC5-4D2C-98F0-0BEF5C9C5A52}" type="pres">
      <dgm:prSet presAssocID="{7B230DB4-6503-478E-901D-0A3619186380}" presName="sibTrans" presStyleLbl="sibTrans2D1" presStyleIdx="0" presStyleCnt="0"/>
      <dgm:spPr/>
    </dgm:pt>
    <dgm:pt modelId="{AB14225E-3A42-42AF-8E50-DFC6741F849E}" type="pres">
      <dgm:prSet presAssocID="{EF30D77A-7E63-4C5A-802D-3003B6E8F844}" presName="compNode" presStyleCnt="0"/>
      <dgm:spPr/>
    </dgm:pt>
    <dgm:pt modelId="{9BAA9B64-E8A6-424F-9D0B-6A5F235CF819}" type="pres">
      <dgm:prSet presAssocID="{EF30D77A-7E63-4C5A-802D-3003B6E8F844}" presName="bkgdShape" presStyleLbl="node1" presStyleIdx="1" presStyleCnt="3"/>
      <dgm:spPr/>
    </dgm:pt>
    <dgm:pt modelId="{49CC5B86-9BC6-49A4-8907-A745C46310C9}" type="pres">
      <dgm:prSet presAssocID="{EF30D77A-7E63-4C5A-802D-3003B6E8F844}" presName="nodeTx" presStyleLbl="node1" presStyleIdx="1" presStyleCnt="3">
        <dgm:presLayoutVars>
          <dgm:bulletEnabled val="1"/>
        </dgm:presLayoutVars>
      </dgm:prSet>
      <dgm:spPr/>
    </dgm:pt>
    <dgm:pt modelId="{86DF0E86-EC5A-43DA-AC5F-C807694CA467}" type="pres">
      <dgm:prSet presAssocID="{EF30D77A-7E63-4C5A-802D-3003B6E8F844}" presName="invisiNode" presStyleLbl="node1" presStyleIdx="1" presStyleCnt="3"/>
      <dgm:spPr/>
    </dgm:pt>
    <dgm:pt modelId="{D9FFD4F6-394D-442D-98C7-6490590A06CB}" type="pres">
      <dgm:prSet presAssocID="{EF30D77A-7E63-4C5A-802D-3003B6E8F844}" presName="imagNode" presStyleLbl="fgImgPlace1" presStyleIdx="1" presStyleCnt="3"/>
      <dgm:spPr>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dgm:spPr>
    </dgm:pt>
    <dgm:pt modelId="{DC172A9E-B6EB-4FBA-A471-4E28F2303A47}" type="pres">
      <dgm:prSet presAssocID="{ED363918-9AD7-4FB2-A789-4BBA618C2D48}" presName="sibTrans" presStyleLbl="sibTrans2D1" presStyleIdx="0" presStyleCnt="0"/>
      <dgm:spPr/>
    </dgm:pt>
    <dgm:pt modelId="{019D7A93-09B1-4645-A9B7-C19ED76DE61C}" type="pres">
      <dgm:prSet presAssocID="{A4537D18-9B74-49CF-A12C-BB9AEAC9022A}" presName="compNode" presStyleCnt="0"/>
      <dgm:spPr/>
    </dgm:pt>
    <dgm:pt modelId="{F8C5797C-6A93-42B0-A602-28F978CC741D}" type="pres">
      <dgm:prSet presAssocID="{A4537D18-9B74-49CF-A12C-BB9AEAC9022A}" presName="bkgdShape" presStyleLbl="node1" presStyleIdx="2" presStyleCnt="3" custLinFactNeighborX="474" custLinFactNeighborY="-4481"/>
      <dgm:spPr/>
    </dgm:pt>
    <dgm:pt modelId="{8D808254-88C9-4757-A7F5-48F3E5B2962A}" type="pres">
      <dgm:prSet presAssocID="{A4537D18-9B74-49CF-A12C-BB9AEAC9022A}" presName="nodeTx" presStyleLbl="node1" presStyleIdx="2" presStyleCnt="3">
        <dgm:presLayoutVars>
          <dgm:bulletEnabled val="1"/>
        </dgm:presLayoutVars>
      </dgm:prSet>
      <dgm:spPr/>
    </dgm:pt>
    <dgm:pt modelId="{3986B31F-0AF0-4C58-B922-EDB208187CB5}" type="pres">
      <dgm:prSet presAssocID="{A4537D18-9B74-49CF-A12C-BB9AEAC9022A}" presName="invisiNode" presStyleLbl="node1" presStyleIdx="2" presStyleCnt="3"/>
      <dgm:spPr/>
    </dgm:pt>
    <dgm:pt modelId="{B696BBDF-BCD7-476A-9109-51049AE403AC}" type="pres">
      <dgm:prSet presAssocID="{A4537D18-9B74-49CF-A12C-BB9AEAC9022A}" presName="imagNode" presStyleLbl="fgImgPlace1" presStyleIdx="2" presStyleCnt="3"/>
      <dgm:spPr>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dgm:spPr>
    </dgm:pt>
  </dgm:ptLst>
  <dgm:cxnLst>
    <dgm:cxn modelId="{40E0ED03-1DD6-4473-8B64-5B08894CE6F6}" type="presOf" srcId="{7B230DB4-6503-478E-901D-0A3619186380}" destId="{73C54F37-FFC5-4D2C-98F0-0BEF5C9C5A52}" srcOrd="0" destOrd="0" presId="urn:microsoft.com/office/officeart/2005/8/layout/hList7"/>
    <dgm:cxn modelId="{B6592C0C-2A6B-45F2-8EA8-3FEE137A4E96}" type="presOf" srcId="{A4537D18-9B74-49CF-A12C-BB9AEAC9022A}" destId="{F8C5797C-6A93-42B0-A602-28F978CC741D}" srcOrd="0" destOrd="0" presId="urn:microsoft.com/office/officeart/2005/8/layout/hList7"/>
    <dgm:cxn modelId="{9571980C-83A1-4B3A-A994-2CABADBACDCF}" type="presOf" srcId="{73464E3E-E696-458E-86AD-2DC8D8AA76CD}" destId="{567D566B-08C7-4478-A854-01743D3A1A94}" srcOrd="0" destOrd="0" presId="urn:microsoft.com/office/officeart/2005/8/layout/hList7"/>
    <dgm:cxn modelId="{91F7826D-525C-4769-A051-128FC98F0D76}" type="presOf" srcId="{EF30D77A-7E63-4C5A-802D-3003B6E8F844}" destId="{9BAA9B64-E8A6-424F-9D0B-6A5F235CF819}" srcOrd="0" destOrd="0" presId="urn:microsoft.com/office/officeart/2005/8/layout/hList7"/>
    <dgm:cxn modelId="{B312AD4E-801B-438B-8BE1-8D20217EBA81}" srcId="{A7AFD797-60E7-42D1-8374-CFD5C0C4F181}" destId="{73464E3E-E696-458E-86AD-2DC8D8AA76CD}" srcOrd="0" destOrd="0" parTransId="{A04B4C06-02AA-4FB2-A217-2FCC1BC1ED2A}" sibTransId="{7B230DB4-6503-478E-901D-0A3619186380}"/>
    <dgm:cxn modelId="{7514175A-27EF-41D6-A4E6-D0C8E9CFDE88}" type="presOf" srcId="{A7AFD797-60E7-42D1-8374-CFD5C0C4F181}" destId="{8345CAAC-AE6E-41E6-8F87-563E96F73F0C}" srcOrd="0" destOrd="0" presId="urn:microsoft.com/office/officeart/2005/8/layout/hList7"/>
    <dgm:cxn modelId="{F100977C-ACA5-4C6C-9C6A-363C4912EE82}" type="presOf" srcId="{A4537D18-9B74-49CF-A12C-BB9AEAC9022A}" destId="{8D808254-88C9-4757-A7F5-48F3E5B2962A}" srcOrd="1" destOrd="0" presId="urn:microsoft.com/office/officeart/2005/8/layout/hList7"/>
    <dgm:cxn modelId="{03191A80-5743-40A9-B486-688AED9A4286}" type="presOf" srcId="{ED363918-9AD7-4FB2-A789-4BBA618C2D48}" destId="{DC172A9E-B6EB-4FBA-A471-4E28F2303A47}" srcOrd="0" destOrd="0" presId="urn:microsoft.com/office/officeart/2005/8/layout/hList7"/>
    <dgm:cxn modelId="{DA2A8983-DABE-4A5C-B762-4F4021541EF9}" type="presOf" srcId="{73464E3E-E696-458E-86AD-2DC8D8AA76CD}" destId="{577BD418-0E7C-415A-916C-AA9D8C0BEBEE}" srcOrd="1" destOrd="0" presId="urn:microsoft.com/office/officeart/2005/8/layout/hList7"/>
    <dgm:cxn modelId="{EDAD6D8A-EE3D-4A64-AA97-7669BE9D3195}" srcId="{A7AFD797-60E7-42D1-8374-CFD5C0C4F181}" destId="{EF30D77A-7E63-4C5A-802D-3003B6E8F844}" srcOrd="1" destOrd="0" parTransId="{245ED4E6-642F-4B30-A4C3-4E5B90F255FF}" sibTransId="{ED363918-9AD7-4FB2-A789-4BBA618C2D48}"/>
    <dgm:cxn modelId="{FEA9D18B-26FD-465F-8EA5-5550DA99C237}" srcId="{A7AFD797-60E7-42D1-8374-CFD5C0C4F181}" destId="{A4537D18-9B74-49CF-A12C-BB9AEAC9022A}" srcOrd="2" destOrd="0" parTransId="{0A278AA7-7FCF-4508-B9F0-EC4F26A6B8FA}" sibTransId="{5FB2B7B3-8D62-4B27-A0A2-1B57B4F27827}"/>
    <dgm:cxn modelId="{B2EE82C7-7819-4802-BE5A-64CDFFB2E356}" type="presOf" srcId="{EF30D77A-7E63-4C5A-802D-3003B6E8F844}" destId="{49CC5B86-9BC6-49A4-8907-A745C46310C9}" srcOrd="1" destOrd="0" presId="urn:microsoft.com/office/officeart/2005/8/layout/hList7"/>
    <dgm:cxn modelId="{A347C5D1-BA61-48D6-8CAD-D8E70086A941}" type="presParOf" srcId="{8345CAAC-AE6E-41E6-8F87-563E96F73F0C}" destId="{BA6EFD99-03B2-4484-AFD2-8C5CA1C75629}" srcOrd="0" destOrd="0" presId="urn:microsoft.com/office/officeart/2005/8/layout/hList7"/>
    <dgm:cxn modelId="{BEEA34CF-0173-4273-B2F8-9CA8869C7B2A}" type="presParOf" srcId="{8345CAAC-AE6E-41E6-8F87-563E96F73F0C}" destId="{D6461A05-6005-4ED6-9A77-E2E12641961A}" srcOrd="1" destOrd="0" presId="urn:microsoft.com/office/officeart/2005/8/layout/hList7"/>
    <dgm:cxn modelId="{73AAB44C-2E32-484F-899F-E3D05E61CB8F}" type="presParOf" srcId="{D6461A05-6005-4ED6-9A77-E2E12641961A}" destId="{8B9FA5E0-4395-4CAC-BD14-C06B96FC4387}" srcOrd="0" destOrd="0" presId="urn:microsoft.com/office/officeart/2005/8/layout/hList7"/>
    <dgm:cxn modelId="{96CD4B7A-89F1-40EB-8606-4513C285C657}" type="presParOf" srcId="{8B9FA5E0-4395-4CAC-BD14-C06B96FC4387}" destId="{567D566B-08C7-4478-A854-01743D3A1A94}" srcOrd="0" destOrd="0" presId="urn:microsoft.com/office/officeart/2005/8/layout/hList7"/>
    <dgm:cxn modelId="{2BA33DA7-C7B4-4698-A4F8-A751543818FE}" type="presParOf" srcId="{8B9FA5E0-4395-4CAC-BD14-C06B96FC4387}" destId="{577BD418-0E7C-415A-916C-AA9D8C0BEBEE}" srcOrd="1" destOrd="0" presId="urn:microsoft.com/office/officeart/2005/8/layout/hList7"/>
    <dgm:cxn modelId="{FE32AA7A-4FB5-4592-A2B4-B111E2ACECBB}" type="presParOf" srcId="{8B9FA5E0-4395-4CAC-BD14-C06B96FC4387}" destId="{5C1329D2-E724-44B2-8F50-06B4FE4FC765}" srcOrd="2" destOrd="0" presId="urn:microsoft.com/office/officeart/2005/8/layout/hList7"/>
    <dgm:cxn modelId="{424926D0-984A-4E65-B6E3-FF152FD2C12F}" type="presParOf" srcId="{8B9FA5E0-4395-4CAC-BD14-C06B96FC4387}" destId="{7F7C7A9E-3B7B-4E67-8EB7-CDD7A51D5B6F}" srcOrd="3" destOrd="0" presId="urn:microsoft.com/office/officeart/2005/8/layout/hList7"/>
    <dgm:cxn modelId="{6063F339-C3E0-4F78-82E6-B28B31107F7E}" type="presParOf" srcId="{D6461A05-6005-4ED6-9A77-E2E12641961A}" destId="{73C54F37-FFC5-4D2C-98F0-0BEF5C9C5A52}" srcOrd="1" destOrd="0" presId="urn:microsoft.com/office/officeart/2005/8/layout/hList7"/>
    <dgm:cxn modelId="{A923E71D-37DC-4D2C-A26E-A727B6EC6980}" type="presParOf" srcId="{D6461A05-6005-4ED6-9A77-E2E12641961A}" destId="{AB14225E-3A42-42AF-8E50-DFC6741F849E}" srcOrd="2" destOrd="0" presId="urn:microsoft.com/office/officeart/2005/8/layout/hList7"/>
    <dgm:cxn modelId="{1E2FC5D3-4596-4BF5-8479-579BA2B53357}" type="presParOf" srcId="{AB14225E-3A42-42AF-8E50-DFC6741F849E}" destId="{9BAA9B64-E8A6-424F-9D0B-6A5F235CF819}" srcOrd="0" destOrd="0" presId="urn:microsoft.com/office/officeart/2005/8/layout/hList7"/>
    <dgm:cxn modelId="{81F0509F-193F-4F40-B86D-9301D680336E}" type="presParOf" srcId="{AB14225E-3A42-42AF-8E50-DFC6741F849E}" destId="{49CC5B86-9BC6-49A4-8907-A745C46310C9}" srcOrd="1" destOrd="0" presId="urn:microsoft.com/office/officeart/2005/8/layout/hList7"/>
    <dgm:cxn modelId="{C6A847C9-78E4-4D92-80BA-3617C78BAC57}" type="presParOf" srcId="{AB14225E-3A42-42AF-8E50-DFC6741F849E}" destId="{86DF0E86-EC5A-43DA-AC5F-C807694CA467}" srcOrd="2" destOrd="0" presId="urn:microsoft.com/office/officeart/2005/8/layout/hList7"/>
    <dgm:cxn modelId="{8A27F164-9097-418F-91F2-4622CAE72AD0}" type="presParOf" srcId="{AB14225E-3A42-42AF-8E50-DFC6741F849E}" destId="{D9FFD4F6-394D-442D-98C7-6490590A06CB}" srcOrd="3" destOrd="0" presId="urn:microsoft.com/office/officeart/2005/8/layout/hList7"/>
    <dgm:cxn modelId="{D1A93786-3B49-4A92-8015-33794D3E19E7}" type="presParOf" srcId="{D6461A05-6005-4ED6-9A77-E2E12641961A}" destId="{DC172A9E-B6EB-4FBA-A471-4E28F2303A47}" srcOrd="3" destOrd="0" presId="urn:microsoft.com/office/officeart/2005/8/layout/hList7"/>
    <dgm:cxn modelId="{AF491E59-7068-4141-B8E7-D48103B7519A}" type="presParOf" srcId="{D6461A05-6005-4ED6-9A77-E2E12641961A}" destId="{019D7A93-09B1-4645-A9B7-C19ED76DE61C}" srcOrd="4" destOrd="0" presId="urn:microsoft.com/office/officeart/2005/8/layout/hList7"/>
    <dgm:cxn modelId="{A38E14A7-A169-47F3-9E92-D0EC697489E7}" type="presParOf" srcId="{019D7A93-09B1-4645-A9B7-C19ED76DE61C}" destId="{F8C5797C-6A93-42B0-A602-28F978CC741D}" srcOrd="0" destOrd="0" presId="urn:microsoft.com/office/officeart/2005/8/layout/hList7"/>
    <dgm:cxn modelId="{12B8B7D1-71F0-48BC-9FAA-ABC4979E62BB}" type="presParOf" srcId="{019D7A93-09B1-4645-A9B7-C19ED76DE61C}" destId="{8D808254-88C9-4757-A7F5-48F3E5B2962A}" srcOrd="1" destOrd="0" presId="urn:microsoft.com/office/officeart/2005/8/layout/hList7"/>
    <dgm:cxn modelId="{9B605208-CC12-4A02-9776-4B97BC2AFF9D}" type="presParOf" srcId="{019D7A93-09B1-4645-A9B7-C19ED76DE61C}" destId="{3986B31F-0AF0-4C58-B922-EDB208187CB5}" srcOrd="2" destOrd="0" presId="urn:microsoft.com/office/officeart/2005/8/layout/hList7"/>
    <dgm:cxn modelId="{BFD2D8E2-709A-4A19-9B39-5BDC92EDDF1B}" type="presParOf" srcId="{019D7A93-09B1-4645-A9B7-C19ED76DE61C}" destId="{B696BBDF-BCD7-476A-9109-51049AE403AC}"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301F64-4391-4640-AC88-A31FF50617A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CO"/>
        </a:p>
      </dgm:t>
    </dgm:pt>
    <dgm:pt modelId="{85EDC151-6B24-4297-9CD1-E12929F42B5B}">
      <dgm:prSet phldrT="[Texto]" custT="1"/>
      <dgm:spPr/>
      <dgm:t>
        <a:bodyPr/>
        <a:lstStyle/>
        <a:p>
          <a:r>
            <a:rPr lang="es-CO" sz="2000" dirty="0">
              <a:latin typeface="Montserrat" panose="00000500000000000000" pitchFamily="50" charset="0"/>
            </a:rPr>
            <a:t>Dismenorrea	</a:t>
          </a:r>
        </a:p>
      </dgm:t>
    </dgm:pt>
    <dgm:pt modelId="{CAF2B8A2-6AF9-4D49-874D-90045CADAA85}" type="parTrans" cxnId="{8D9C11B9-60D4-44C9-94E5-83A92C341867}">
      <dgm:prSet/>
      <dgm:spPr/>
      <dgm:t>
        <a:bodyPr/>
        <a:lstStyle/>
        <a:p>
          <a:endParaRPr lang="es-CO" sz="2000">
            <a:latin typeface="Montserrat" panose="00000500000000000000" pitchFamily="50" charset="0"/>
          </a:endParaRPr>
        </a:p>
      </dgm:t>
    </dgm:pt>
    <dgm:pt modelId="{85276713-3A11-449D-96B9-F6885B9DF523}" type="sibTrans" cxnId="{8D9C11B9-60D4-44C9-94E5-83A92C341867}">
      <dgm:prSet/>
      <dgm:spPr/>
      <dgm:t>
        <a:bodyPr/>
        <a:lstStyle/>
        <a:p>
          <a:endParaRPr lang="es-CO" sz="2000">
            <a:latin typeface="Montserrat" panose="00000500000000000000" pitchFamily="50" charset="0"/>
          </a:endParaRPr>
        </a:p>
      </dgm:t>
    </dgm:pt>
    <dgm:pt modelId="{009CF16F-B7B5-4499-9CE7-83F494553565}">
      <dgm:prSet phldrT="[Texto]" custT="1"/>
      <dgm:spPr/>
      <dgm:t>
        <a:bodyPr/>
        <a:lstStyle/>
        <a:p>
          <a:r>
            <a:rPr lang="es-CO" sz="2000" dirty="0">
              <a:latin typeface="Montserrat" panose="00000500000000000000" pitchFamily="50" charset="0"/>
            </a:rPr>
            <a:t>Torsión </a:t>
          </a:r>
          <a:r>
            <a:rPr lang="es-CO" sz="2000" dirty="0" err="1">
              <a:latin typeface="Montserrat" panose="00000500000000000000" pitchFamily="50" charset="0"/>
            </a:rPr>
            <a:t>anexial</a:t>
          </a:r>
          <a:endParaRPr lang="es-CO" sz="2000" dirty="0">
            <a:latin typeface="Montserrat" panose="00000500000000000000" pitchFamily="50" charset="0"/>
          </a:endParaRPr>
        </a:p>
      </dgm:t>
    </dgm:pt>
    <dgm:pt modelId="{3CB9EE92-1FDC-4A00-8BC2-6815ADD047E3}" type="parTrans" cxnId="{E16C4FBB-5965-4A2C-9B62-4E7EE160F8F7}">
      <dgm:prSet/>
      <dgm:spPr/>
      <dgm:t>
        <a:bodyPr/>
        <a:lstStyle/>
        <a:p>
          <a:endParaRPr lang="es-CO" sz="2000">
            <a:latin typeface="Montserrat" panose="00000500000000000000" pitchFamily="50" charset="0"/>
          </a:endParaRPr>
        </a:p>
      </dgm:t>
    </dgm:pt>
    <dgm:pt modelId="{1711A7E9-F148-4AEA-BD35-D977EB2917F5}" type="sibTrans" cxnId="{E16C4FBB-5965-4A2C-9B62-4E7EE160F8F7}">
      <dgm:prSet/>
      <dgm:spPr/>
      <dgm:t>
        <a:bodyPr/>
        <a:lstStyle/>
        <a:p>
          <a:endParaRPr lang="es-CO" sz="2000">
            <a:latin typeface="Montserrat" panose="00000500000000000000" pitchFamily="50" charset="0"/>
          </a:endParaRPr>
        </a:p>
      </dgm:t>
    </dgm:pt>
    <dgm:pt modelId="{44BD9B11-6B3C-4765-B837-8D49DF253729}">
      <dgm:prSet phldrT="[Texto]" custT="1"/>
      <dgm:spPr/>
      <dgm:t>
        <a:bodyPr/>
        <a:lstStyle/>
        <a:p>
          <a:r>
            <a:rPr lang="es-CO" sz="2000" dirty="0">
              <a:latin typeface="Montserrat" panose="00000500000000000000" pitchFamily="50" charset="0"/>
            </a:rPr>
            <a:t>Embarazo ectópico </a:t>
          </a:r>
        </a:p>
      </dgm:t>
    </dgm:pt>
    <dgm:pt modelId="{EDCE8D97-659A-4389-BC24-DF410362F48E}" type="parTrans" cxnId="{9D2B1393-E61B-4FE1-9792-FBD80F77747C}">
      <dgm:prSet/>
      <dgm:spPr/>
      <dgm:t>
        <a:bodyPr/>
        <a:lstStyle/>
        <a:p>
          <a:endParaRPr lang="es-CO" sz="2000">
            <a:latin typeface="Montserrat" panose="00000500000000000000" pitchFamily="50" charset="0"/>
          </a:endParaRPr>
        </a:p>
      </dgm:t>
    </dgm:pt>
    <dgm:pt modelId="{B6C1530D-AFC6-409A-8BAE-2B9C3BD3B3D6}" type="sibTrans" cxnId="{9D2B1393-E61B-4FE1-9792-FBD80F77747C}">
      <dgm:prSet/>
      <dgm:spPr/>
      <dgm:t>
        <a:bodyPr/>
        <a:lstStyle/>
        <a:p>
          <a:endParaRPr lang="es-CO" sz="2000">
            <a:latin typeface="Montserrat" panose="00000500000000000000" pitchFamily="50" charset="0"/>
          </a:endParaRPr>
        </a:p>
      </dgm:t>
    </dgm:pt>
    <dgm:pt modelId="{E94FEA97-A3C0-4881-BE74-0ED8F8A5C51E}">
      <dgm:prSet phldrT="[Texto]" custT="1"/>
      <dgm:spPr/>
      <dgm:t>
        <a:bodyPr/>
        <a:lstStyle/>
        <a:p>
          <a:r>
            <a:rPr lang="es-CO" sz="2000" dirty="0">
              <a:latin typeface="Montserrat" panose="00000500000000000000" pitchFamily="50" charset="0"/>
            </a:rPr>
            <a:t>Enfermedad pélvica inflamatoria</a:t>
          </a:r>
        </a:p>
      </dgm:t>
    </dgm:pt>
    <dgm:pt modelId="{6A05C892-E6DB-473E-BDBC-0BC622C54B95}" type="parTrans" cxnId="{4178AD1A-6542-4168-857D-C47ECC957E39}">
      <dgm:prSet/>
      <dgm:spPr/>
      <dgm:t>
        <a:bodyPr/>
        <a:lstStyle/>
        <a:p>
          <a:endParaRPr lang="es-CO" sz="2000">
            <a:latin typeface="Montserrat" panose="00000500000000000000" pitchFamily="50" charset="0"/>
          </a:endParaRPr>
        </a:p>
      </dgm:t>
    </dgm:pt>
    <dgm:pt modelId="{870A5302-D75E-4450-8899-413FDB19CF93}" type="sibTrans" cxnId="{4178AD1A-6542-4168-857D-C47ECC957E39}">
      <dgm:prSet/>
      <dgm:spPr/>
      <dgm:t>
        <a:bodyPr/>
        <a:lstStyle/>
        <a:p>
          <a:endParaRPr lang="es-CO" sz="2000">
            <a:latin typeface="Montserrat" panose="00000500000000000000" pitchFamily="50" charset="0"/>
          </a:endParaRPr>
        </a:p>
      </dgm:t>
    </dgm:pt>
    <dgm:pt modelId="{47E7BE2F-A6D0-4BBE-8071-4636F0692263}">
      <dgm:prSet phldrT="[Texto]" custT="1"/>
      <dgm:spPr/>
      <dgm:t>
        <a:bodyPr/>
        <a:lstStyle/>
        <a:p>
          <a:r>
            <a:rPr lang="es-CO" sz="2000" dirty="0">
              <a:latin typeface="Montserrat" panose="00000500000000000000" pitchFamily="50" charset="0"/>
            </a:rPr>
            <a:t>Quiste de ovario roto</a:t>
          </a:r>
        </a:p>
      </dgm:t>
    </dgm:pt>
    <dgm:pt modelId="{67F72ACE-86A5-425A-B1B0-91E4F17FCC4A}" type="parTrans" cxnId="{25DE5258-FB62-4366-9A8A-F258A0155EA7}">
      <dgm:prSet/>
      <dgm:spPr/>
      <dgm:t>
        <a:bodyPr/>
        <a:lstStyle/>
        <a:p>
          <a:endParaRPr lang="es-CO" sz="2000">
            <a:latin typeface="Montserrat" panose="00000500000000000000" pitchFamily="50" charset="0"/>
          </a:endParaRPr>
        </a:p>
      </dgm:t>
    </dgm:pt>
    <dgm:pt modelId="{D4426246-85AB-48E9-92FC-DEC6C4338A1C}" type="sibTrans" cxnId="{25DE5258-FB62-4366-9A8A-F258A0155EA7}">
      <dgm:prSet/>
      <dgm:spPr/>
      <dgm:t>
        <a:bodyPr/>
        <a:lstStyle/>
        <a:p>
          <a:endParaRPr lang="es-CO" sz="2000">
            <a:latin typeface="Montserrat" panose="00000500000000000000" pitchFamily="50" charset="0"/>
          </a:endParaRPr>
        </a:p>
      </dgm:t>
    </dgm:pt>
    <dgm:pt modelId="{382AAF20-4FA9-4514-B29E-07911E5C7122}">
      <dgm:prSet phldrT="[Texto]" custT="1"/>
      <dgm:spPr/>
      <dgm:t>
        <a:bodyPr/>
        <a:lstStyle/>
        <a:p>
          <a:r>
            <a:rPr lang="es-CO" sz="2000" dirty="0">
              <a:latin typeface="Montserrat" panose="00000500000000000000" pitchFamily="50" charset="0"/>
            </a:rPr>
            <a:t>Síndrome de Mittelschmerz</a:t>
          </a:r>
        </a:p>
      </dgm:t>
    </dgm:pt>
    <dgm:pt modelId="{5094EDA0-D43B-4F45-A0B8-0DCDD2FD888D}" type="parTrans" cxnId="{79902083-EDCA-43CA-83C0-CD34712DC45E}">
      <dgm:prSet/>
      <dgm:spPr/>
      <dgm:t>
        <a:bodyPr/>
        <a:lstStyle/>
        <a:p>
          <a:endParaRPr lang="es-CO" sz="2000">
            <a:latin typeface="Montserrat" panose="00000500000000000000" pitchFamily="50" charset="0"/>
          </a:endParaRPr>
        </a:p>
      </dgm:t>
    </dgm:pt>
    <dgm:pt modelId="{B9A9C8A6-7FB7-430E-910A-B277C56318DD}" type="sibTrans" cxnId="{79902083-EDCA-43CA-83C0-CD34712DC45E}">
      <dgm:prSet/>
      <dgm:spPr/>
      <dgm:t>
        <a:bodyPr/>
        <a:lstStyle/>
        <a:p>
          <a:endParaRPr lang="es-CO" sz="2000">
            <a:latin typeface="Montserrat" panose="00000500000000000000" pitchFamily="50" charset="0"/>
          </a:endParaRPr>
        </a:p>
      </dgm:t>
    </dgm:pt>
    <dgm:pt modelId="{83DAAEA8-CC3D-4546-85FE-9F5A7665656B}" type="pres">
      <dgm:prSet presAssocID="{98301F64-4391-4640-AC88-A31FF50617AD}" presName="diagram" presStyleCnt="0">
        <dgm:presLayoutVars>
          <dgm:dir/>
          <dgm:resizeHandles val="exact"/>
        </dgm:presLayoutVars>
      </dgm:prSet>
      <dgm:spPr/>
    </dgm:pt>
    <dgm:pt modelId="{5F023B53-A08F-4A4B-8FD8-AEFEFD590111}" type="pres">
      <dgm:prSet presAssocID="{85EDC151-6B24-4297-9CD1-E12929F42B5B}" presName="node" presStyleLbl="node1" presStyleIdx="0" presStyleCnt="6">
        <dgm:presLayoutVars>
          <dgm:bulletEnabled val="1"/>
        </dgm:presLayoutVars>
      </dgm:prSet>
      <dgm:spPr/>
    </dgm:pt>
    <dgm:pt modelId="{1DFDF37A-F8A5-45E2-8993-7903F4EEB51B}" type="pres">
      <dgm:prSet presAssocID="{85276713-3A11-449D-96B9-F6885B9DF523}" presName="sibTrans" presStyleCnt="0"/>
      <dgm:spPr/>
    </dgm:pt>
    <dgm:pt modelId="{EDB86E50-C498-445A-8B28-7D1361A2A691}" type="pres">
      <dgm:prSet presAssocID="{009CF16F-B7B5-4499-9CE7-83F494553565}" presName="node" presStyleLbl="node1" presStyleIdx="1" presStyleCnt="6">
        <dgm:presLayoutVars>
          <dgm:bulletEnabled val="1"/>
        </dgm:presLayoutVars>
      </dgm:prSet>
      <dgm:spPr/>
    </dgm:pt>
    <dgm:pt modelId="{DE4E5A25-E5D1-4DFE-8AB0-4D5C86CF2EAD}" type="pres">
      <dgm:prSet presAssocID="{1711A7E9-F148-4AEA-BD35-D977EB2917F5}" presName="sibTrans" presStyleCnt="0"/>
      <dgm:spPr/>
    </dgm:pt>
    <dgm:pt modelId="{12B0052B-DE34-4EF5-A2FD-3B450CFA84EB}" type="pres">
      <dgm:prSet presAssocID="{44BD9B11-6B3C-4765-B837-8D49DF253729}" presName="node" presStyleLbl="node1" presStyleIdx="2" presStyleCnt="6">
        <dgm:presLayoutVars>
          <dgm:bulletEnabled val="1"/>
        </dgm:presLayoutVars>
      </dgm:prSet>
      <dgm:spPr/>
    </dgm:pt>
    <dgm:pt modelId="{6EF7B759-C501-40C2-A587-BB43673854D7}" type="pres">
      <dgm:prSet presAssocID="{B6C1530D-AFC6-409A-8BAE-2B9C3BD3B3D6}" presName="sibTrans" presStyleCnt="0"/>
      <dgm:spPr/>
    </dgm:pt>
    <dgm:pt modelId="{FFAE5997-653B-497A-803A-B535F60F4C99}" type="pres">
      <dgm:prSet presAssocID="{E94FEA97-A3C0-4881-BE74-0ED8F8A5C51E}" presName="node" presStyleLbl="node1" presStyleIdx="3" presStyleCnt="6">
        <dgm:presLayoutVars>
          <dgm:bulletEnabled val="1"/>
        </dgm:presLayoutVars>
      </dgm:prSet>
      <dgm:spPr/>
    </dgm:pt>
    <dgm:pt modelId="{06F13DA7-7735-47A4-A1D9-1810A692B828}" type="pres">
      <dgm:prSet presAssocID="{870A5302-D75E-4450-8899-413FDB19CF93}" presName="sibTrans" presStyleCnt="0"/>
      <dgm:spPr/>
    </dgm:pt>
    <dgm:pt modelId="{8F6D71A7-B012-47DC-8549-FED654F1E499}" type="pres">
      <dgm:prSet presAssocID="{47E7BE2F-A6D0-4BBE-8071-4636F0692263}" presName="node" presStyleLbl="node1" presStyleIdx="4" presStyleCnt="6">
        <dgm:presLayoutVars>
          <dgm:bulletEnabled val="1"/>
        </dgm:presLayoutVars>
      </dgm:prSet>
      <dgm:spPr/>
    </dgm:pt>
    <dgm:pt modelId="{BD1270A9-F0E4-4986-A6BC-CB07B6C75BF3}" type="pres">
      <dgm:prSet presAssocID="{D4426246-85AB-48E9-92FC-DEC6C4338A1C}" presName="sibTrans" presStyleCnt="0"/>
      <dgm:spPr/>
    </dgm:pt>
    <dgm:pt modelId="{3ABE2EE0-CB9E-40D8-AADE-9991103EF372}" type="pres">
      <dgm:prSet presAssocID="{382AAF20-4FA9-4514-B29E-07911E5C7122}" presName="node" presStyleLbl="node1" presStyleIdx="5" presStyleCnt="6">
        <dgm:presLayoutVars>
          <dgm:bulletEnabled val="1"/>
        </dgm:presLayoutVars>
      </dgm:prSet>
      <dgm:spPr/>
    </dgm:pt>
  </dgm:ptLst>
  <dgm:cxnLst>
    <dgm:cxn modelId="{A8D6760B-2C72-426A-9C31-4E9CAED3BC9F}" type="presOf" srcId="{98301F64-4391-4640-AC88-A31FF50617AD}" destId="{83DAAEA8-CC3D-4546-85FE-9F5A7665656B}" srcOrd="0" destOrd="0" presId="urn:microsoft.com/office/officeart/2005/8/layout/default"/>
    <dgm:cxn modelId="{4178AD1A-6542-4168-857D-C47ECC957E39}" srcId="{98301F64-4391-4640-AC88-A31FF50617AD}" destId="{E94FEA97-A3C0-4881-BE74-0ED8F8A5C51E}" srcOrd="3" destOrd="0" parTransId="{6A05C892-E6DB-473E-BDBC-0BC622C54B95}" sibTransId="{870A5302-D75E-4450-8899-413FDB19CF93}"/>
    <dgm:cxn modelId="{02377A1D-A02F-40C6-9331-263B981D07DD}" type="presOf" srcId="{85EDC151-6B24-4297-9CD1-E12929F42B5B}" destId="{5F023B53-A08F-4A4B-8FD8-AEFEFD590111}" srcOrd="0" destOrd="0" presId="urn:microsoft.com/office/officeart/2005/8/layout/default"/>
    <dgm:cxn modelId="{B7400D2D-3CAF-4F79-91EF-1CF3C5F8F478}" type="presOf" srcId="{E94FEA97-A3C0-4881-BE74-0ED8F8A5C51E}" destId="{FFAE5997-653B-497A-803A-B535F60F4C99}" srcOrd="0" destOrd="0" presId="urn:microsoft.com/office/officeart/2005/8/layout/default"/>
    <dgm:cxn modelId="{25DE5258-FB62-4366-9A8A-F258A0155EA7}" srcId="{98301F64-4391-4640-AC88-A31FF50617AD}" destId="{47E7BE2F-A6D0-4BBE-8071-4636F0692263}" srcOrd="4" destOrd="0" parTransId="{67F72ACE-86A5-425A-B1B0-91E4F17FCC4A}" sibTransId="{D4426246-85AB-48E9-92FC-DEC6C4338A1C}"/>
    <dgm:cxn modelId="{79902083-EDCA-43CA-83C0-CD34712DC45E}" srcId="{98301F64-4391-4640-AC88-A31FF50617AD}" destId="{382AAF20-4FA9-4514-B29E-07911E5C7122}" srcOrd="5" destOrd="0" parTransId="{5094EDA0-D43B-4F45-A0B8-0DCDD2FD888D}" sibTransId="{B9A9C8A6-7FB7-430E-910A-B277C56318DD}"/>
    <dgm:cxn modelId="{9D2B1393-E61B-4FE1-9792-FBD80F77747C}" srcId="{98301F64-4391-4640-AC88-A31FF50617AD}" destId="{44BD9B11-6B3C-4765-B837-8D49DF253729}" srcOrd="2" destOrd="0" parTransId="{EDCE8D97-659A-4389-BC24-DF410362F48E}" sibTransId="{B6C1530D-AFC6-409A-8BAE-2B9C3BD3B3D6}"/>
    <dgm:cxn modelId="{E8F3D09E-5C9C-413D-8225-1C11BCC0686B}" type="presOf" srcId="{47E7BE2F-A6D0-4BBE-8071-4636F0692263}" destId="{8F6D71A7-B012-47DC-8549-FED654F1E499}" srcOrd="0" destOrd="0" presId="urn:microsoft.com/office/officeart/2005/8/layout/default"/>
    <dgm:cxn modelId="{C1716BA4-EA98-4CDF-BED1-8F14A9BF6DE8}" type="presOf" srcId="{382AAF20-4FA9-4514-B29E-07911E5C7122}" destId="{3ABE2EE0-CB9E-40D8-AADE-9991103EF372}" srcOrd="0" destOrd="0" presId="urn:microsoft.com/office/officeart/2005/8/layout/default"/>
    <dgm:cxn modelId="{8D9C11B9-60D4-44C9-94E5-83A92C341867}" srcId="{98301F64-4391-4640-AC88-A31FF50617AD}" destId="{85EDC151-6B24-4297-9CD1-E12929F42B5B}" srcOrd="0" destOrd="0" parTransId="{CAF2B8A2-6AF9-4D49-874D-90045CADAA85}" sibTransId="{85276713-3A11-449D-96B9-F6885B9DF523}"/>
    <dgm:cxn modelId="{E16C4FBB-5965-4A2C-9B62-4E7EE160F8F7}" srcId="{98301F64-4391-4640-AC88-A31FF50617AD}" destId="{009CF16F-B7B5-4499-9CE7-83F494553565}" srcOrd="1" destOrd="0" parTransId="{3CB9EE92-1FDC-4A00-8BC2-6815ADD047E3}" sibTransId="{1711A7E9-F148-4AEA-BD35-D977EB2917F5}"/>
    <dgm:cxn modelId="{62DDC6E5-109D-4555-AE01-0CD486532BAD}" type="presOf" srcId="{009CF16F-B7B5-4499-9CE7-83F494553565}" destId="{EDB86E50-C498-445A-8B28-7D1361A2A691}" srcOrd="0" destOrd="0" presId="urn:microsoft.com/office/officeart/2005/8/layout/default"/>
    <dgm:cxn modelId="{B39F89EC-817A-48FF-907F-967E12C55972}" type="presOf" srcId="{44BD9B11-6B3C-4765-B837-8D49DF253729}" destId="{12B0052B-DE34-4EF5-A2FD-3B450CFA84EB}" srcOrd="0" destOrd="0" presId="urn:microsoft.com/office/officeart/2005/8/layout/default"/>
    <dgm:cxn modelId="{3D891778-82BF-42BA-84C6-9CAD21B66C0C}" type="presParOf" srcId="{83DAAEA8-CC3D-4546-85FE-9F5A7665656B}" destId="{5F023B53-A08F-4A4B-8FD8-AEFEFD590111}" srcOrd="0" destOrd="0" presId="urn:microsoft.com/office/officeart/2005/8/layout/default"/>
    <dgm:cxn modelId="{0FF986A2-7574-48EC-8E64-EE4846B0A8ED}" type="presParOf" srcId="{83DAAEA8-CC3D-4546-85FE-9F5A7665656B}" destId="{1DFDF37A-F8A5-45E2-8993-7903F4EEB51B}" srcOrd="1" destOrd="0" presId="urn:microsoft.com/office/officeart/2005/8/layout/default"/>
    <dgm:cxn modelId="{E111648A-72A2-4B77-A2BC-2DFEFC1B2A22}" type="presParOf" srcId="{83DAAEA8-CC3D-4546-85FE-9F5A7665656B}" destId="{EDB86E50-C498-445A-8B28-7D1361A2A691}" srcOrd="2" destOrd="0" presId="urn:microsoft.com/office/officeart/2005/8/layout/default"/>
    <dgm:cxn modelId="{E2D58054-9B43-48B3-A875-3F37D92C8600}" type="presParOf" srcId="{83DAAEA8-CC3D-4546-85FE-9F5A7665656B}" destId="{DE4E5A25-E5D1-4DFE-8AB0-4D5C86CF2EAD}" srcOrd="3" destOrd="0" presId="urn:microsoft.com/office/officeart/2005/8/layout/default"/>
    <dgm:cxn modelId="{A30F5423-681B-43E6-877A-6E8DC256D46F}" type="presParOf" srcId="{83DAAEA8-CC3D-4546-85FE-9F5A7665656B}" destId="{12B0052B-DE34-4EF5-A2FD-3B450CFA84EB}" srcOrd="4" destOrd="0" presId="urn:microsoft.com/office/officeart/2005/8/layout/default"/>
    <dgm:cxn modelId="{D08C4478-0B61-4401-AB83-0743D9062859}" type="presParOf" srcId="{83DAAEA8-CC3D-4546-85FE-9F5A7665656B}" destId="{6EF7B759-C501-40C2-A587-BB43673854D7}" srcOrd="5" destOrd="0" presId="urn:microsoft.com/office/officeart/2005/8/layout/default"/>
    <dgm:cxn modelId="{095BD0F3-A844-4DEF-A012-71D3EE5B1C76}" type="presParOf" srcId="{83DAAEA8-CC3D-4546-85FE-9F5A7665656B}" destId="{FFAE5997-653B-497A-803A-B535F60F4C99}" srcOrd="6" destOrd="0" presId="urn:microsoft.com/office/officeart/2005/8/layout/default"/>
    <dgm:cxn modelId="{2509119C-4521-4A61-A056-A28A805B8106}" type="presParOf" srcId="{83DAAEA8-CC3D-4546-85FE-9F5A7665656B}" destId="{06F13DA7-7735-47A4-A1D9-1810A692B828}" srcOrd="7" destOrd="0" presId="urn:microsoft.com/office/officeart/2005/8/layout/default"/>
    <dgm:cxn modelId="{79CA0CA8-4BB3-414B-A404-8E46705802C9}" type="presParOf" srcId="{83DAAEA8-CC3D-4546-85FE-9F5A7665656B}" destId="{8F6D71A7-B012-47DC-8549-FED654F1E499}" srcOrd="8" destOrd="0" presId="urn:microsoft.com/office/officeart/2005/8/layout/default"/>
    <dgm:cxn modelId="{EC6315B8-A6B8-41F8-9534-B434D5CC8E55}" type="presParOf" srcId="{83DAAEA8-CC3D-4546-85FE-9F5A7665656B}" destId="{BD1270A9-F0E4-4986-A6BC-CB07B6C75BF3}" srcOrd="9" destOrd="0" presId="urn:microsoft.com/office/officeart/2005/8/layout/default"/>
    <dgm:cxn modelId="{1DF09414-39AD-4BF6-AB6B-37BF84DB443A}" type="presParOf" srcId="{83DAAEA8-CC3D-4546-85FE-9F5A7665656B}" destId="{3ABE2EE0-CB9E-40D8-AADE-9991103EF37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AA28CE-E669-4361-8E82-35092F5CDCA2}"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es-ES"/>
        </a:p>
      </dgm:t>
    </dgm:pt>
    <dgm:pt modelId="{3E0C6C3A-0541-488D-8A75-2C1267B48A08}">
      <dgm:prSet phldrT="[Texto]" custT="1"/>
      <dgm:spPr/>
      <dgm:t>
        <a:bodyPr/>
        <a:lstStyle/>
        <a:p>
          <a:r>
            <a:rPr lang="es-ES" sz="2400" b="1" dirty="0">
              <a:solidFill>
                <a:srgbClr val="0B2F51"/>
              </a:solidFill>
              <a:latin typeface="Montserrat" panose="00000500000000000000" pitchFamily="50" charset="0"/>
            </a:rPr>
            <a:t>Primaria</a:t>
          </a:r>
          <a:endParaRPr lang="es-ES" sz="2000" b="1" dirty="0">
            <a:solidFill>
              <a:srgbClr val="0B2F51"/>
            </a:solidFill>
            <a:latin typeface="Montserrat" panose="00000500000000000000" pitchFamily="50" charset="0"/>
          </a:endParaRPr>
        </a:p>
      </dgm:t>
    </dgm:pt>
    <dgm:pt modelId="{39243742-BCC0-476E-BAA9-D1103900C6C3}" type="parTrans" cxnId="{A9E193BB-84C0-4CAC-9961-6371FD2A802D}">
      <dgm:prSet/>
      <dgm:spPr/>
      <dgm:t>
        <a:bodyPr/>
        <a:lstStyle/>
        <a:p>
          <a:endParaRPr lang="es-ES" sz="2000">
            <a:solidFill>
              <a:srgbClr val="0B2F51"/>
            </a:solidFill>
            <a:latin typeface="Montserrat" panose="00000500000000000000" pitchFamily="50" charset="0"/>
          </a:endParaRPr>
        </a:p>
      </dgm:t>
    </dgm:pt>
    <dgm:pt modelId="{0CFAFF1C-A241-434A-801A-FCB3F983DAED}" type="sibTrans" cxnId="{A9E193BB-84C0-4CAC-9961-6371FD2A802D}">
      <dgm:prSet/>
      <dgm:spPr/>
      <dgm:t>
        <a:bodyPr/>
        <a:lstStyle/>
        <a:p>
          <a:endParaRPr lang="es-ES" sz="2000">
            <a:solidFill>
              <a:srgbClr val="0B2F51"/>
            </a:solidFill>
            <a:latin typeface="Montserrat" panose="00000500000000000000" pitchFamily="50" charset="0"/>
          </a:endParaRPr>
        </a:p>
      </dgm:t>
    </dgm:pt>
    <dgm:pt modelId="{B7FEEC85-E1BA-4CD0-BB5C-068101965BE4}">
      <dgm:prSet phldrT="[Texto]" custT="1"/>
      <dgm:spPr/>
      <dgm:t>
        <a:bodyPr/>
        <a:lstStyle/>
        <a:p>
          <a:r>
            <a:rPr lang="es-CO" sz="2000" dirty="0">
              <a:solidFill>
                <a:srgbClr val="0B2F51"/>
              </a:solidFill>
              <a:latin typeface="Montserrat" panose="00000500000000000000" pitchFamily="50" charset="0"/>
            </a:rPr>
            <a:t>Jóvenes.</a:t>
          </a:r>
          <a:endParaRPr lang="es-ES" sz="2000" dirty="0">
            <a:solidFill>
              <a:srgbClr val="0B2F51"/>
            </a:solidFill>
            <a:latin typeface="Montserrat" panose="00000500000000000000" pitchFamily="50" charset="0"/>
          </a:endParaRPr>
        </a:p>
      </dgm:t>
    </dgm:pt>
    <dgm:pt modelId="{E3319259-2180-4F97-B9EC-836F7B02E52D}" type="parTrans" cxnId="{EA206C49-944D-4139-A0F6-DE6AEB0DB535}">
      <dgm:prSet/>
      <dgm:spPr/>
      <dgm:t>
        <a:bodyPr/>
        <a:lstStyle/>
        <a:p>
          <a:endParaRPr lang="es-ES" sz="2000">
            <a:solidFill>
              <a:srgbClr val="0B2F51"/>
            </a:solidFill>
            <a:latin typeface="Montserrat" panose="00000500000000000000" pitchFamily="50" charset="0"/>
          </a:endParaRPr>
        </a:p>
      </dgm:t>
    </dgm:pt>
    <dgm:pt modelId="{9A9AF0BE-3370-4C82-BB06-81E037C73B13}" type="sibTrans" cxnId="{EA206C49-944D-4139-A0F6-DE6AEB0DB535}">
      <dgm:prSet/>
      <dgm:spPr/>
      <dgm:t>
        <a:bodyPr/>
        <a:lstStyle/>
        <a:p>
          <a:endParaRPr lang="es-ES" sz="2000">
            <a:solidFill>
              <a:srgbClr val="0B2F51"/>
            </a:solidFill>
            <a:latin typeface="Montserrat" panose="00000500000000000000" pitchFamily="50" charset="0"/>
          </a:endParaRPr>
        </a:p>
      </dgm:t>
    </dgm:pt>
    <dgm:pt modelId="{1F9EDF24-09EF-44D1-AC78-86BC2A68BC5C}">
      <dgm:prSet phldrT="[Texto]" custT="1"/>
      <dgm:spPr/>
      <dgm:t>
        <a:bodyPr/>
        <a:lstStyle/>
        <a:p>
          <a:r>
            <a:rPr lang="es-ES" sz="2400" b="1" dirty="0">
              <a:solidFill>
                <a:srgbClr val="0B2F51"/>
              </a:solidFill>
              <a:latin typeface="Montserrat" panose="00000500000000000000" pitchFamily="50" charset="0"/>
            </a:rPr>
            <a:t>Secundaria</a:t>
          </a:r>
          <a:endParaRPr lang="es-ES" sz="2000" b="1" dirty="0">
            <a:solidFill>
              <a:srgbClr val="0B2F51"/>
            </a:solidFill>
            <a:latin typeface="Montserrat" panose="00000500000000000000" pitchFamily="50" charset="0"/>
          </a:endParaRPr>
        </a:p>
      </dgm:t>
    </dgm:pt>
    <dgm:pt modelId="{74E56638-036D-4B3B-8ADE-C1EFFD25957C}" type="parTrans" cxnId="{8DCAFFC0-BE70-4F56-A0D7-C4A13246CD57}">
      <dgm:prSet/>
      <dgm:spPr/>
      <dgm:t>
        <a:bodyPr/>
        <a:lstStyle/>
        <a:p>
          <a:endParaRPr lang="es-ES" sz="2000">
            <a:solidFill>
              <a:srgbClr val="0B2F51"/>
            </a:solidFill>
            <a:latin typeface="Montserrat" panose="00000500000000000000" pitchFamily="50" charset="0"/>
          </a:endParaRPr>
        </a:p>
      </dgm:t>
    </dgm:pt>
    <dgm:pt modelId="{8339FACF-C96A-432B-84F0-61C3A1F5A9CB}" type="sibTrans" cxnId="{8DCAFFC0-BE70-4F56-A0D7-C4A13246CD57}">
      <dgm:prSet/>
      <dgm:spPr/>
      <dgm:t>
        <a:bodyPr/>
        <a:lstStyle/>
        <a:p>
          <a:endParaRPr lang="es-ES" sz="2000">
            <a:solidFill>
              <a:srgbClr val="0B2F51"/>
            </a:solidFill>
            <a:latin typeface="Montserrat" panose="00000500000000000000" pitchFamily="50" charset="0"/>
          </a:endParaRPr>
        </a:p>
      </dgm:t>
    </dgm:pt>
    <dgm:pt modelId="{0787AF2E-C8F0-44EC-87C5-6E69CC2BF886}">
      <dgm:prSet custT="1"/>
      <dgm:spPr/>
      <dgm:t>
        <a:bodyPr/>
        <a:lstStyle/>
        <a:p>
          <a:r>
            <a:rPr lang="es-CO" sz="2000" dirty="0">
              <a:solidFill>
                <a:srgbClr val="0B2F51"/>
              </a:solidFill>
              <a:latin typeface="Montserrat" panose="00000500000000000000" pitchFamily="50" charset="0"/>
            </a:rPr>
            <a:t>Ciclos ovulatorios normales.</a:t>
          </a:r>
        </a:p>
      </dgm:t>
    </dgm:pt>
    <dgm:pt modelId="{E045E487-CE6C-4D3D-9F09-AEA1DE63EE88}" type="parTrans" cxnId="{83DCB33D-7D3C-469C-B37F-C2BF0E6FC5F1}">
      <dgm:prSet/>
      <dgm:spPr/>
      <dgm:t>
        <a:bodyPr/>
        <a:lstStyle/>
        <a:p>
          <a:endParaRPr lang="es-ES" sz="2000">
            <a:solidFill>
              <a:srgbClr val="0B2F51"/>
            </a:solidFill>
            <a:latin typeface="Montserrat" panose="00000500000000000000" pitchFamily="50" charset="0"/>
          </a:endParaRPr>
        </a:p>
      </dgm:t>
    </dgm:pt>
    <dgm:pt modelId="{1831D596-2B78-48B3-A79D-369601BC58D1}" type="sibTrans" cxnId="{83DCB33D-7D3C-469C-B37F-C2BF0E6FC5F1}">
      <dgm:prSet/>
      <dgm:spPr/>
      <dgm:t>
        <a:bodyPr/>
        <a:lstStyle/>
        <a:p>
          <a:endParaRPr lang="es-ES" sz="2000">
            <a:solidFill>
              <a:srgbClr val="0B2F51"/>
            </a:solidFill>
            <a:latin typeface="Montserrat" panose="00000500000000000000" pitchFamily="50" charset="0"/>
          </a:endParaRPr>
        </a:p>
      </dgm:t>
    </dgm:pt>
    <dgm:pt modelId="{9B3BBDB8-5C87-48FA-9CBE-FAFB6493EF2F}">
      <dgm:prSet custT="1"/>
      <dgm:spPr/>
      <dgm:t>
        <a:bodyPr/>
        <a:lstStyle/>
        <a:p>
          <a:r>
            <a:rPr lang="es-CO" sz="2000" dirty="0">
              <a:solidFill>
                <a:srgbClr val="0B2F51"/>
              </a:solidFill>
              <a:latin typeface="Montserrat" panose="00000500000000000000" pitchFamily="50" charset="0"/>
            </a:rPr>
            <a:t>Sin patología orgánica. </a:t>
          </a:r>
        </a:p>
      </dgm:t>
    </dgm:pt>
    <dgm:pt modelId="{BDC9A88C-6B9D-414F-BDDE-E89EEBE9AFD5}" type="parTrans" cxnId="{FD0810E3-3B37-44B4-A8E2-5C82C6CE247A}">
      <dgm:prSet/>
      <dgm:spPr/>
      <dgm:t>
        <a:bodyPr/>
        <a:lstStyle/>
        <a:p>
          <a:endParaRPr lang="es-ES" sz="2000">
            <a:solidFill>
              <a:srgbClr val="0B2F51"/>
            </a:solidFill>
            <a:latin typeface="Montserrat" panose="00000500000000000000" pitchFamily="50" charset="0"/>
          </a:endParaRPr>
        </a:p>
      </dgm:t>
    </dgm:pt>
    <dgm:pt modelId="{CC7461D4-4C05-4E1B-889C-4A03B6D29625}" type="sibTrans" cxnId="{FD0810E3-3B37-44B4-A8E2-5C82C6CE247A}">
      <dgm:prSet/>
      <dgm:spPr/>
      <dgm:t>
        <a:bodyPr/>
        <a:lstStyle/>
        <a:p>
          <a:endParaRPr lang="es-ES" sz="2000">
            <a:solidFill>
              <a:srgbClr val="0B2F51"/>
            </a:solidFill>
            <a:latin typeface="Montserrat" panose="00000500000000000000" pitchFamily="50" charset="0"/>
          </a:endParaRPr>
        </a:p>
      </dgm:t>
    </dgm:pt>
    <dgm:pt modelId="{C4D866B5-5F3D-425B-8A44-F2BA905636DC}">
      <dgm:prSet custT="1"/>
      <dgm:spPr/>
      <dgm:t>
        <a:bodyPr/>
        <a:lstStyle/>
        <a:p>
          <a:r>
            <a:rPr lang="es-CO" sz="2000" dirty="0">
              <a:solidFill>
                <a:srgbClr val="0B2F51"/>
              </a:solidFill>
              <a:latin typeface="Montserrat" panose="00000500000000000000" pitchFamily="50" charset="0"/>
            </a:rPr>
            <a:t>Etiología fisiológica.</a:t>
          </a:r>
        </a:p>
      </dgm:t>
    </dgm:pt>
    <dgm:pt modelId="{6CA67D1F-4443-4B34-B368-43433741EDED}" type="parTrans" cxnId="{D2F70E58-5920-4245-A9BE-ABB24877F373}">
      <dgm:prSet/>
      <dgm:spPr/>
      <dgm:t>
        <a:bodyPr/>
        <a:lstStyle/>
        <a:p>
          <a:endParaRPr lang="es-ES" sz="2000">
            <a:solidFill>
              <a:srgbClr val="0B2F51"/>
            </a:solidFill>
            <a:latin typeface="Montserrat" panose="00000500000000000000" pitchFamily="50" charset="0"/>
          </a:endParaRPr>
        </a:p>
      </dgm:t>
    </dgm:pt>
    <dgm:pt modelId="{AEC1B885-9CF5-44F8-83B6-E0275BC29990}" type="sibTrans" cxnId="{D2F70E58-5920-4245-A9BE-ABB24877F373}">
      <dgm:prSet/>
      <dgm:spPr/>
      <dgm:t>
        <a:bodyPr/>
        <a:lstStyle/>
        <a:p>
          <a:endParaRPr lang="es-ES" sz="2000">
            <a:solidFill>
              <a:srgbClr val="0B2F51"/>
            </a:solidFill>
            <a:latin typeface="Montserrat" panose="00000500000000000000" pitchFamily="50" charset="0"/>
          </a:endParaRPr>
        </a:p>
      </dgm:t>
    </dgm:pt>
    <dgm:pt modelId="{23654302-BF9B-46D2-8323-37149902FCA0}">
      <dgm:prSet custT="1"/>
      <dgm:spPr/>
      <dgm:t>
        <a:bodyPr/>
        <a:lstStyle/>
        <a:p>
          <a:r>
            <a:rPr lang="es-CO" sz="2000" dirty="0">
              <a:solidFill>
                <a:srgbClr val="0B2F51"/>
              </a:solidFill>
              <a:latin typeface="Montserrat" panose="00000500000000000000" pitchFamily="50" charset="0"/>
            </a:rPr>
            <a:t>AINES – ACOS. </a:t>
          </a:r>
        </a:p>
      </dgm:t>
    </dgm:pt>
    <dgm:pt modelId="{C9494438-DD84-4BC1-8E4F-30379435E596}" type="parTrans" cxnId="{279B2CB7-4B95-4179-AB83-632AA1E6E562}">
      <dgm:prSet/>
      <dgm:spPr/>
      <dgm:t>
        <a:bodyPr/>
        <a:lstStyle/>
        <a:p>
          <a:endParaRPr lang="es-ES" sz="2000">
            <a:solidFill>
              <a:srgbClr val="0B2F51"/>
            </a:solidFill>
            <a:latin typeface="Montserrat" panose="00000500000000000000" pitchFamily="50" charset="0"/>
          </a:endParaRPr>
        </a:p>
      </dgm:t>
    </dgm:pt>
    <dgm:pt modelId="{79C13138-E49B-4CF1-BFB4-083E997B5F6D}" type="sibTrans" cxnId="{279B2CB7-4B95-4179-AB83-632AA1E6E562}">
      <dgm:prSet/>
      <dgm:spPr/>
      <dgm:t>
        <a:bodyPr/>
        <a:lstStyle/>
        <a:p>
          <a:endParaRPr lang="es-ES" sz="2000">
            <a:solidFill>
              <a:srgbClr val="0B2F51"/>
            </a:solidFill>
            <a:latin typeface="Montserrat" panose="00000500000000000000" pitchFamily="50" charset="0"/>
          </a:endParaRPr>
        </a:p>
      </dgm:t>
    </dgm:pt>
    <dgm:pt modelId="{B861F85D-CAC1-4A5C-89A6-E6A5BA292101}">
      <dgm:prSet custT="1"/>
      <dgm:spPr/>
      <dgm:t>
        <a:bodyPr/>
        <a:lstStyle/>
        <a:p>
          <a:r>
            <a:rPr lang="es-CO" sz="2000" dirty="0">
              <a:solidFill>
                <a:srgbClr val="0B2F51"/>
              </a:solidFill>
              <a:latin typeface="Montserrat" panose="00000500000000000000" pitchFamily="50" charset="0"/>
            </a:rPr>
            <a:t>Tratamiento según etiología. </a:t>
          </a:r>
        </a:p>
      </dgm:t>
    </dgm:pt>
    <dgm:pt modelId="{B5AF3834-E4E9-43C0-A368-E670455E563E}" type="parTrans" cxnId="{DD934F24-7BA1-4C09-99C2-C7AF6ACDDD5B}">
      <dgm:prSet/>
      <dgm:spPr/>
      <dgm:t>
        <a:bodyPr/>
        <a:lstStyle/>
        <a:p>
          <a:endParaRPr lang="es-ES" sz="2000">
            <a:solidFill>
              <a:srgbClr val="0B2F51"/>
            </a:solidFill>
            <a:latin typeface="Montserrat" panose="00000500000000000000" pitchFamily="50" charset="0"/>
          </a:endParaRPr>
        </a:p>
      </dgm:t>
    </dgm:pt>
    <dgm:pt modelId="{194905FC-3E86-4644-829C-40883CD44570}" type="sibTrans" cxnId="{DD934F24-7BA1-4C09-99C2-C7AF6ACDDD5B}">
      <dgm:prSet/>
      <dgm:spPr/>
      <dgm:t>
        <a:bodyPr/>
        <a:lstStyle/>
        <a:p>
          <a:endParaRPr lang="es-ES" sz="2000">
            <a:solidFill>
              <a:srgbClr val="0B2F51"/>
            </a:solidFill>
            <a:latin typeface="Montserrat" panose="00000500000000000000" pitchFamily="50" charset="0"/>
          </a:endParaRPr>
        </a:p>
      </dgm:t>
    </dgm:pt>
    <dgm:pt modelId="{BE222DF6-EC23-47D3-9D03-3B3AD0EBC00A}">
      <dgm:prSet phldrT="[Texto]" custT="1"/>
      <dgm:spPr/>
      <dgm:t>
        <a:bodyPr/>
        <a:lstStyle/>
        <a:p>
          <a:r>
            <a:rPr lang="es-CO" sz="2000" dirty="0">
              <a:solidFill>
                <a:srgbClr val="0B2F51"/>
              </a:solidFill>
              <a:latin typeface="Montserrat" panose="00000500000000000000" pitchFamily="50" charset="0"/>
            </a:rPr>
            <a:t>Patología de base. </a:t>
          </a:r>
          <a:endParaRPr lang="es-ES" sz="2000" dirty="0">
            <a:solidFill>
              <a:srgbClr val="0B2F51"/>
            </a:solidFill>
            <a:latin typeface="Montserrat" panose="00000500000000000000" pitchFamily="50" charset="0"/>
          </a:endParaRPr>
        </a:p>
      </dgm:t>
    </dgm:pt>
    <dgm:pt modelId="{FE1B4CC9-60BA-449B-A63D-F2B00D407768}" type="parTrans" cxnId="{49E79716-5284-4C6E-833E-BF3B46AB4031}">
      <dgm:prSet/>
      <dgm:spPr/>
      <dgm:t>
        <a:bodyPr/>
        <a:lstStyle/>
        <a:p>
          <a:endParaRPr lang="es-ES" sz="2000">
            <a:solidFill>
              <a:srgbClr val="0B2F51"/>
            </a:solidFill>
            <a:latin typeface="Montserrat" panose="00000500000000000000" pitchFamily="50" charset="0"/>
          </a:endParaRPr>
        </a:p>
      </dgm:t>
    </dgm:pt>
    <dgm:pt modelId="{933715A2-58E5-42F2-9B57-F8519F791EDC}" type="sibTrans" cxnId="{49E79716-5284-4C6E-833E-BF3B46AB4031}">
      <dgm:prSet/>
      <dgm:spPr/>
      <dgm:t>
        <a:bodyPr/>
        <a:lstStyle/>
        <a:p>
          <a:endParaRPr lang="es-ES" sz="2000">
            <a:solidFill>
              <a:srgbClr val="0B2F51"/>
            </a:solidFill>
            <a:latin typeface="Montserrat" panose="00000500000000000000" pitchFamily="50" charset="0"/>
          </a:endParaRPr>
        </a:p>
      </dgm:t>
    </dgm:pt>
    <dgm:pt modelId="{AEE1981D-DCB9-4B67-8B88-8A3FBF472BC7}" type="pres">
      <dgm:prSet presAssocID="{01AA28CE-E669-4361-8E82-35092F5CDCA2}" presName="Name0" presStyleCnt="0">
        <dgm:presLayoutVars>
          <dgm:dir/>
          <dgm:animLvl val="lvl"/>
          <dgm:resizeHandles/>
        </dgm:presLayoutVars>
      </dgm:prSet>
      <dgm:spPr/>
    </dgm:pt>
    <dgm:pt modelId="{072ABF6A-B91E-4FD7-8D2D-9D7306AFF675}" type="pres">
      <dgm:prSet presAssocID="{3E0C6C3A-0541-488D-8A75-2C1267B48A08}" presName="linNode" presStyleCnt="0"/>
      <dgm:spPr/>
    </dgm:pt>
    <dgm:pt modelId="{90AD6B82-406B-436D-9732-56F9561AFC8E}" type="pres">
      <dgm:prSet presAssocID="{3E0C6C3A-0541-488D-8A75-2C1267B48A08}" presName="parentShp" presStyleLbl="node1" presStyleIdx="0" presStyleCnt="2" custScaleX="103622" custScaleY="106164">
        <dgm:presLayoutVars>
          <dgm:bulletEnabled val="1"/>
        </dgm:presLayoutVars>
      </dgm:prSet>
      <dgm:spPr/>
    </dgm:pt>
    <dgm:pt modelId="{702F8DAC-99BD-4440-AD45-2715210EDFCF}" type="pres">
      <dgm:prSet presAssocID="{3E0C6C3A-0541-488D-8A75-2C1267B48A08}" presName="childShp" presStyleLbl="bgAccFollowNode1" presStyleIdx="0" presStyleCnt="2" custScaleY="182487">
        <dgm:presLayoutVars>
          <dgm:bulletEnabled val="1"/>
        </dgm:presLayoutVars>
      </dgm:prSet>
      <dgm:spPr/>
    </dgm:pt>
    <dgm:pt modelId="{7AD65653-C217-497A-AD5B-FDC435114D5F}" type="pres">
      <dgm:prSet presAssocID="{0CFAFF1C-A241-434A-801A-FCB3F983DAED}" presName="spacing" presStyleCnt="0"/>
      <dgm:spPr/>
    </dgm:pt>
    <dgm:pt modelId="{B00FAC43-FEFA-4492-B8C2-CB1BB2F973E7}" type="pres">
      <dgm:prSet presAssocID="{1F9EDF24-09EF-44D1-AC78-86BC2A68BC5C}" presName="linNode" presStyleCnt="0"/>
      <dgm:spPr/>
    </dgm:pt>
    <dgm:pt modelId="{C6E96C4B-96DD-4B1E-9F29-45312EBF65BF}" type="pres">
      <dgm:prSet presAssocID="{1F9EDF24-09EF-44D1-AC78-86BC2A68BC5C}" presName="parentShp" presStyleLbl="node1" presStyleIdx="1" presStyleCnt="2">
        <dgm:presLayoutVars>
          <dgm:bulletEnabled val="1"/>
        </dgm:presLayoutVars>
      </dgm:prSet>
      <dgm:spPr/>
    </dgm:pt>
    <dgm:pt modelId="{FD6A213B-CBF6-43B2-98CA-A17FDA660782}" type="pres">
      <dgm:prSet presAssocID="{1F9EDF24-09EF-44D1-AC78-86BC2A68BC5C}" presName="childShp" presStyleLbl="bgAccFollowNode1" presStyleIdx="1" presStyleCnt="2">
        <dgm:presLayoutVars>
          <dgm:bulletEnabled val="1"/>
        </dgm:presLayoutVars>
      </dgm:prSet>
      <dgm:spPr/>
    </dgm:pt>
  </dgm:ptLst>
  <dgm:cxnLst>
    <dgm:cxn modelId="{49E79716-5284-4C6E-833E-BF3B46AB4031}" srcId="{1F9EDF24-09EF-44D1-AC78-86BC2A68BC5C}" destId="{BE222DF6-EC23-47D3-9D03-3B3AD0EBC00A}" srcOrd="0" destOrd="0" parTransId="{FE1B4CC9-60BA-449B-A63D-F2B00D407768}" sibTransId="{933715A2-58E5-42F2-9B57-F8519F791EDC}"/>
    <dgm:cxn modelId="{1D12DA1B-C1E0-47DB-8B30-2540F20D8212}" type="presOf" srcId="{BE222DF6-EC23-47D3-9D03-3B3AD0EBC00A}" destId="{FD6A213B-CBF6-43B2-98CA-A17FDA660782}" srcOrd="0" destOrd="0" presId="urn:microsoft.com/office/officeart/2005/8/layout/vList6"/>
    <dgm:cxn modelId="{0A74D720-2E8B-4659-A018-1AC96CC757C1}" type="presOf" srcId="{01AA28CE-E669-4361-8E82-35092F5CDCA2}" destId="{AEE1981D-DCB9-4B67-8B88-8A3FBF472BC7}" srcOrd="0" destOrd="0" presId="urn:microsoft.com/office/officeart/2005/8/layout/vList6"/>
    <dgm:cxn modelId="{DD934F24-7BA1-4C09-99C2-C7AF6ACDDD5B}" srcId="{1F9EDF24-09EF-44D1-AC78-86BC2A68BC5C}" destId="{B861F85D-CAC1-4A5C-89A6-E6A5BA292101}" srcOrd="1" destOrd="0" parTransId="{B5AF3834-E4E9-43C0-A368-E670455E563E}" sibTransId="{194905FC-3E86-4644-829C-40883CD44570}"/>
    <dgm:cxn modelId="{504B2530-5937-4549-8721-8FDB56BA768B}" type="presOf" srcId="{B861F85D-CAC1-4A5C-89A6-E6A5BA292101}" destId="{FD6A213B-CBF6-43B2-98CA-A17FDA660782}" srcOrd="0" destOrd="1" presId="urn:microsoft.com/office/officeart/2005/8/layout/vList6"/>
    <dgm:cxn modelId="{3E68C632-CB50-4573-8416-A3C303B745DD}" type="presOf" srcId="{0787AF2E-C8F0-44EC-87C5-6E69CC2BF886}" destId="{702F8DAC-99BD-4440-AD45-2715210EDFCF}" srcOrd="0" destOrd="1" presId="urn:microsoft.com/office/officeart/2005/8/layout/vList6"/>
    <dgm:cxn modelId="{83DCB33D-7D3C-469C-B37F-C2BF0E6FC5F1}" srcId="{3E0C6C3A-0541-488D-8A75-2C1267B48A08}" destId="{0787AF2E-C8F0-44EC-87C5-6E69CC2BF886}" srcOrd="1" destOrd="0" parTransId="{E045E487-CE6C-4D3D-9F09-AEA1DE63EE88}" sibTransId="{1831D596-2B78-48B3-A79D-369601BC58D1}"/>
    <dgm:cxn modelId="{EA206C49-944D-4139-A0F6-DE6AEB0DB535}" srcId="{3E0C6C3A-0541-488D-8A75-2C1267B48A08}" destId="{B7FEEC85-E1BA-4CD0-BB5C-068101965BE4}" srcOrd="0" destOrd="0" parTransId="{E3319259-2180-4F97-B9EC-836F7B02E52D}" sibTransId="{9A9AF0BE-3370-4C82-BB06-81E037C73B13}"/>
    <dgm:cxn modelId="{D2F70E58-5920-4245-A9BE-ABB24877F373}" srcId="{3E0C6C3A-0541-488D-8A75-2C1267B48A08}" destId="{C4D866B5-5F3D-425B-8A44-F2BA905636DC}" srcOrd="3" destOrd="0" parTransId="{6CA67D1F-4443-4B34-B368-43433741EDED}" sibTransId="{AEC1B885-9CF5-44F8-83B6-E0275BC29990}"/>
    <dgm:cxn modelId="{D459B388-A805-49E3-BA3F-0CE6C8CF3D36}" type="presOf" srcId="{1F9EDF24-09EF-44D1-AC78-86BC2A68BC5C}" destId="{C6E96C4B-96DD-4B1E-9F29-45312EBF65BF}" srcOrd="0" destOrd="0" presId="urn:microsoft.com/office/officeart/2005/8/layout/vList6"/>
    <dgm:cxn modelId="{6D1A078B-0379-41CC-AB4C-5A19424F29F3}" type="presOf" srcId="{9B3BBDB8-5C87-48FA-9CBE-FAFB6493EF2F}" destId="{702F8DAC-99BD-4440-AD45-2715210EDFCF}" srcOrd="0" destOrd="2" presId="urn:microsoft.com/office/officeart/2005/8/layout/vList6"/>
    <dgm:cxn modelId="{729C4A96-9B0B-4E38-9E63-8741085E035E}" type="presOf" srcId="{3E0C6C3A-0541-488D-8A75-2C1267B48A08}" destId="{90AD6B82-406B-436D-9732-56F9561AFC8E}" srcOrd="0" destOrd="0" presId="urn:microsoft.com/office/officeart/2005/8/layout/vList6"/>
    <dgm:cxn modelId="{00EDC9B2-FF12-4026-8A59-F48E4ADEF47B}" type="presOf" srcId="{C4D866B5-5F3D-425B-8A44-F2BA905636DC}" destId="{702F8DAC-99BD-4440-AD45-2715210EDFCF}" srcOrd="0" destOrd="3" presId="urn:microsoft.com/office/officeart/2005/8/layout/vList6"/>
    <dgm:cxn modelId="{279B2CB7-4B95-4179-AB83-632AA1E6E562}" srcId="{3E0C6C3A-0541-488D-8A75-2C1267B48A08}" destId="{23654302-BF9B-46D2-8323-37149902FCA0}" srcOrd="4" destOrd="0" parTransId="{C9494438-DD84-4BC1-8E4F-30379435E596}" sibTransId="{79C13138-E49B-4CF1-BFB4-083E997B5F6D}"/>
    <dgm:cxn modelId="{A9E193BB-84C0-4CAC-9961-6371FD2A802D}" srcId="{01AA28CE-E669-4361-8E82-35092F5CDCA2}" destId="{3E0C6C3A-0541-488D-8A75-2C1267B48A08}" srcOrd="0" destOrd="0" parTransId="{39243742-BCC0-476E-BAA9-D1103900C6C3}" sibTransId="{0CFAFF1C-A241-434A-801A-FCB3F983DAED}"/>
    <dgm:cxn modelId="{8DCAFFC0-BE70-4F56-A0D7-C4A13246CD57}" srcId="{01AA28CE-E669-4361-8E82-35092F5CDCA2}" destId="{1F9EDF24-09EF-44D1-AC78-86BC2A68BC5C}" srcOrd="1" destOrd="0" parTransId="{74E56638-036D-4B3B-8ADE-C1EFFD25957C}" sibTransId="{8339FACF-C96A-432B-84F0-61C3A1F5A9CB}"/>
    <dgm:cxn modelId="{968D5ED2-E191-443C-940E-9DDAF6070B22}" type="presOf" srcId="{23654302-BF9B-46D2-8323-37149902FCA0}" destId="{702F8DAC-99BD-4440-AD45-2715210EDFCF}" srcOrd="0" destOrd="4" presId="urn:microsoft.com/office/officeart/2005/8/layout/vList6"/>
    <dgm:cxn modelId="{CDE2C0D8-0D03-4A1E-8D07-706D8E4DC299}" type="presOf" srcId="{B7FEEC85-E1BA-4CD0-BB5C-068101965BE4}" destId="{702F8DAC-99BD-4440-AD45-2715210EDFCF}" srcOrd="0" destOrd="0" presId="urn:microsoft.com/office/officeart/2005/8/layout/vList6"/>
    <dgm:cxn modelId="{FD0810E3-3B37-44B4-A8E2-5C82C6CE247A}" srcId="{3E0C6C3A-0541-488D-8A75-2C1267B48A08}" destId="{9B3BBDB8-5C87-48FA-9CBE-FAFB6493EF2F}" srcOrd="2" destOrd="0" parTransId="{BDC9A88C-6B9D-414F-BDDE-E89EEBE9AFD5}" sibTransId="{CC7461D4-4C05-4E1B-889C-4A03B6D29625}"/>
    <dgm:cxn modelId="{FB752155-EA72-4204-8140-4AB1DB7F7519}" type="presParOf" srcId="{AEE1981D-DCB9-4B67-8B88-8A3FBF472BC7}" destId="{072ABF6A-B91E-4FD7-8D2D-9D7306AFF675}" srcOrd="0" destOrd="0" presId="urn:microsoft.com/office/officeart/2005/8/layout/vList6"/>
    <dgm:cxn modelId="{48077BED-CF87-455D-A044-504F1F9EAC73}" type="presParOf" srcId="{072ABF6A-B91E-4FD7-8D2D-9D7306AFF675}" destId="{90AD6B82-406B-436D-9732-56F9561AFC8E}" srcOrd="0" destOrd="0" presId="urn:microsoft.com/office/officeart/2005/8/layout/vList6"/>
    <dgm:cxn modelId="{8D0E2CC0-7B21-415C-91B2-90C72C832FC2}" type="presParOf" srcId="{072ABF6A-B91E-4FD7-8D2D-9D7306AFF675}" destId="{702F8DAC-99BD-4440-AD45-2715210EDFCF}" srcOrd="1" destOrd="0" presId="urn:microsoft.com/office/officeart/2005/8/layout/vList6"/>
    <dgm:cxn modelId="{EEC948C6-9954-441A-AD2A-A5ED041AF767}" type="presParOf" srcId="{AEE1981D-DCB9-4B67-8B88-8A3FBF472BC7}" destId="{7AD65653-C217-497A-AD5B-FDC435114D5F}" srcOrd="1" destOrd="0" presId="urn:microsoft.com/office/officeart/2005/8/layout/vList6"/>
    <dgm:cxn modelId="{2CC9ED9F-48DF-490D-8E31-FF47C635A8D7}" type="presParOf" srcId="{AEE1981D-DCB9-4B67-8B88-8A3FBF472BC7}" destId="{B00FAC43-FEFA-4492-B8C2-CB1BB2F973E7}" srcOrd="2" destOrd="0" presId="urn:microsoft.com/office/officeart/2005/8/layout/vList6"/>
    <dgm:cxn modelId="{D2342EE9-3563-478F-B7CE-E86AF0710863}" type="presParOf" srcId="{B00FAC43-FEFA-4492-B8C2-CB1BB2F973E7}" destId="{C6E96C4B-96DD-4B1E-9F29-45312EBF65BF}" srcOrd="0" destOrd="0" presId="urn:microsoft.com/office/officeart/2005/8/layout/vList6"/>
    <dgm:cxn modelId="{F7530F63-45DA-4741-915D-886E39854C37}" type="presParOf" srcId="{B00FAC43-FEFA-4492-B8C2-CB1BB2F973E7}" destId="{FD6A213B-CBF6-43B2-98CA-A17FDA66078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DCF6E5-2FCD-4934-ACD1-DB0D311649D4}" type="doc">
      <dgm:prSet loTypeId="urn:microsoft.com/office/officeart/2005/8/layout/venn1" loCatId="relationship" qsTypeId="urn:microsoft.com/office/officeart/2005/8/quickstyle/simple5" qsCatId="simple" csTypeId="urn:microsoft.com/office/officeart/2005/8/colors/colorful1" csCatId="colorful" phldr="1"/>
      <dgm:spPr/>
    </dgm:pt>
    <dgm:pt modelId="{A94DF698-F87C-4574-9F6E-582F927CF386}">
      <dgm:prSet phldrT="[Texto]" custT="1"/>
      <dgm:spPr/>
      <dgm:t>
        <a:bodyPr/>
        <a:lstStyle/>
        <a:p>
          <a:r>
            <a:rPr lang="es-ES" sz="2600" b="0" dirty="0">
              <a:solidFill>
                <a:srgbClr val="152B48"/>
              </a:solidFill>
              <a:effectLst/>
              <a:latin typeface="Montserrat" panose="00000500000000000000" pitchFamily="50" charset="0"/>
            </a:rPr>
            <a:t>Expectante </a:t>
          </a:r>
        </a:p>
      </dgm:t>
    </dgm:pt>
    <dgm:pt modelId="{C478F4AD-E93C-4F8A-B712-ED8FF9E4A76C}" type="parTrans" cxnId="{4FF8B103-AB76-4BE7-8B85-9CD4DC60B6E3}">
      <dgm:prSet/>
      <dgm:spPr/>
      <dgm:t>
        <a:bodyPr/>
        <a:lstStyle/>
        <a:p>
          <a:endParaRPr lang="es-ES" sz="2600" b="0">
            <a:solidFill>
              <a:srgbClr val="152B48"/>
            </a:solidFill>
            <a:effectLst/>
            <a:latin typeface="Montserrat" panose="00000500000000000000" pitchFamily="50" charset="0"/>
          </a:endParaRPr>
        </a:p>
      </dgm:t>
    </dgm:pt>
    <dgm:pt modelId="{17FD28AB-4725-41D6-BC6E-9004A1FEC990}" type="sibTrans" cxnId="{4FF8B103-AB76-4BE7-8B85-9CD4DC60B6E3}">
      <dgm:prSet/>
      <dgm:spPr/>
      <dgm:t>
        <a:bodyPr/>
        <a:lstStyle/>
        <a:p>
          <a:endParaRPr lang="es-ES" sz="2600" b="0">
            <a:solidFill>
              <a:srgbClr val="152B48"/>
            </a:solidFill>
            <a:effectLst/>
            <a:latin typeface="Montserrat" panose="00000500000000000000" pitchFamily="50" charset="0"/>
          </a:endParaRPr>
        </a:p>
      </dgm:t>
    </dgm:pt>
    <dgm:pt modelId="{A740ED24-8734-40C6-B174-43D13F26FF2E}">
      <dgm:prSet phldrT="[Texto]" custT="1"/>
      <dgm:spPr/>
      <dgm:t>
        <a:bodyPr/>
        <a:lstStyle/>
        <a:p>
          <a:pPr algn="l"/>
          <a:r>
            <a:rPr lang="es-ES" sz="2600" b="0" dirty="0">
              <a:solidFill>
                <a:srgbClr val="152B48"/>
              </a:solidFill>
              <a:effectLst/>
              <a:latin typeface="Montserrat" panose="00000500000000000000" pitchFamily="50" charset="0"/>
            </a:rPr>
            <a:t>Quirúrgico </a:t>
          </a:r>
        </a:p>
      </dgm:t>
    </dgm:pt>
    <dgm:pt modelId="{71CE0D62-B0AB-41DB-94AD-6CECBF3891C3}" type="parTrans" cxnId="{E0B760CE-0AAC-48F6-87DF-095C3BC0F4A5}">
      <dgm:prSet/>
      <dgm:spPr/>
      <dgm:t>
        <a:bodyPr/>
        <a:lstStyle/>
        <a:p>
          <a:endParaRPr lang="es-ES" sz="2600" b="0">
            <a:solidFill>
              <a:srgbClr val="152B48"/>
            </a:solidFill>
            <a:effectLst/>
            <a:latin typeface="Montserrat" panose="00000500000000000000" pitchFamily="50" charset="0"/>
          </a:endParaRPr>
        </a:p>
      </dgm:t>
    </dgm:pt>
    <dgm:pt modelId="{F168A17D-2944-4247-92D0-523E70FD1622}" type="sibTrans" cxnId="{E0B760CE-0AAC-48F6-87DF-095C3BC0F4A5}">
      <dgm:prSet/>
      <dgm:spPr/>
      <dgm:t>
        <a:bodyPr/>
        <a:lstStyle/>
        <a:p>
          <a:endParaRPr lang="es-ES" sz="2600" b="0">
            <a:solidFill>
              <a:srgbClr val="152B48"/>
            </a:solidFill>
            <a:effectLst/>
            <a:latin typeface="Montserrat" panose="00000500000000000000" pitchFamily="50" charset="0"/>
          </a:endParaRPr>
        </a:p>
      </dgm:t>
    </dgm:pt>
    <dgm:pt modelId="{BF703B93-EA10-47DC-B0D5-9A51E57A9E60}">
      <dgm:prSet phldrT="[Texto]" custT="1"/>
      <dgm:spPr/>
      <dgm:t>
        <a:bodyPr/>
        <a:lstStyle/>
        <a:p>
          <a:r>
            <a:rPr lang="es-ES" sz="2600" b="0" dirty="0">
              <a:solidFill>
                <a:srgbClr val="152B48"/>
              </a:solidFill>
              <a:effectLst/>
              <a:latin typeface="Montserrat" panose="00000500000000000000" pitchFamily="50" charset="0"/>
            </a:rPr>
            <a:t>Médico </a:t>
          </a:r>
        </a:p>
      </dgm:t>
    </dgm:pt>
    <dgm:pt modelId="{A8C38C7A-E7EF-4953-9787-2211FE022BF6}" type="parTrans" cxnId="{3CBD9468-54EB-4AD3-B1CB-16F13CA583AA}">
      <dgm:prSet/>
      <dgm:spPr/>
      <dgm:t>
        <a:bodyPr/>
        <a:lstStyle/>
        <a:p>
          <a:endParaRPr lang="es-ES" sz="2600" b="0">
            <a:solidFill>
              <a:srgbClr val="152B48"/>
            </a:solidFill>
            <a:effectLst/>
            <a:latin typeface="Montserrat" panose="00000500000000000000" pitchFamily="50" charset="0"/>
          </a:endParaRPr>
        </a:p>
      </dgm:t>
    </dgm:pt>
    <dgm:pt modelId="{52E01B32-75A1-4878-8D1C-5E57267A2BC6}" type="sibTrans" cxnId="{3CBD9468-54EB-4AD3-B1CB-16F13CA583AA}">
      <dgm:prSet/>
      <dgm:spPr/>
      <dgm:t>
        <a:bodyPr/>
        <a:lstStyle/>
        <a:p>
          <a:endParaRPr lang="es-ES" sz="2600" b="0">
            <a:solidFill>
              <a:srgbClr val="152B48"/>
            </a:solidFill>
            <a:effectLst/>
            <a:latin typeface="Montserrat" panose="00000500000000000000" pitchFamily="50" charset="0"/>
          </a:endParaRPr>
        </a:p>
      </dgm:t>
    </dgm:pt>
    <dgm:pt modelId="{69762622-F2E5-47E9-BF28-235C489416A4}" type="pres">
      <dgm:prSet presAssocID="{F7DCF6E5-2FCD-4934-ACD1-DB0D311649D4}" presName="compositeShape" presStyleCnt="0">
        <dgm:presLayoutVars>
          <dgm:chMax val="7"/>
          <dgm:dir/>
          <dgm:resizeHandles val="exact"/>
        </dgm:presLayoutVars>
      </dgm:prSet>
      <dgm:spPr/>
    </dgm:pt>
    <dgm:pt modelId="{06996AEB-7042-4FDB-A3D0-E84FACB98D79}" type="pres">
      <dgm:prSet presAssocID="{A94DF698-F87C-4574-9F6E-582F927CF386}" presName="circ1" presStyleLbl="vennNode1" presStyleIdx="0" presStyleCnt="3" custLinFactNeighborX="-1162" custLinFactNeighborY="-10041"/>
      <dgm:spPr/>
    </dgm:pt>
    <dgm:pt modelId="{28D2F3D8-149B-41AA-AE67-F3A12E0B0CCA}" type="pres">
      <dgm:prSet presAssocID="{A94DF698-F87C-4574-9F6E-582F927CF386}" presName="circ1Tx" presStyleLbl="revTx" presStyleIdx="0" presStyleCnt="0">
        <dgm:presLayoutVars>
          <dgm:chMax val="0"/>
          <dgm:chPref val="0"/>
          <dgm:bulletEnabled val="1"/>
        </dgm:presLayoutVars>
      </dgm:prSet>
      <dgm:spPr/>
    </dgm:pt>
    <dgm:pt modelId="{3F93E47E-25A4-4B8E-AE9D-970CFA453D85}" type="pres">
      <dgm:prSet presAssocID="{A740ED24-8734-40C6-B174-43D13F26FF2E}" presName="circ2" presStyleLbl="vennNode1" presStyleIdx="1" presStyleCnt="3" custScaleX="107210" custLinFactNeighborX="7746" custLinFactNeighborY="413"/>
      <dgm:spPr/>
    </dgm:pt>
    <dgm:pt modelId="{71D34FAD-D5C4-4B8A-9D50-69C83FFF4A7C}" type="pres">
      <dgm:prSet presAssocID="{A740ED24-8734-40C6-B174-43D13F26FF2E}" presName="circ2Tx" presStyleLbl="revTx" presStyleIdx="0" presStyleCnt="0">
        <dgm:presLayoutVars>
          <dgm:chMax val="0"/>
          <dgm:chPref val="0"/>
          <dgm:bulletEnabled val="1"/>
        </dgm:presLayoutVars>
      </dgm:prSet>
      <dgm:spPr/>
    </dgm:pt>
    <dgm:pt modelId="{1983FD89-B30E-46AF-B234-1FE9427C9C2F}" type="pres">
      <dgm:prSet presAssocID="{BF703B93-EA10-47DC-B0D5-9A51E57A9E60}" presName="circ3" presStyleLbl="vennNode1" presStyleIdx="2" presStyleCnt="3" custScaleX="112186" custLinFactNeighborX="-12006" custLinFactNeighborY="-362"/>
      <dgm:spPr/>
    </dgm:pt>
    <dgm:pt modelId="{9020AA11-AC5D-4E47-BAB9-55E2CD954C33}" type="pres">
      <dgm:prSet presAssocID="{BF703B93-EA10-47DC-B0D5-9A51E57A9E60}" presName="circ3Tx" presStyleLbl="revTx" presStyleIdx="0" presStyleCnt="0">
        <dgm:presLayoutVars>
          <dgm:chMax val="0"/>
          <dgm:chPref val="0"/>
          <dgm:bulletEnabled val="1"/>
        </dgm:presLayoutVars>
      </dgm:prSet>
      <dgm:spPr/>
    </dgm:pt>
  </dgm:ptLst>
  <dgm:cxnLst>
    <dgm:cxn modelId="{4FF8B103-AB76-4BE7-8B85-9CD4DC60B6E3}" srcId="{F7DCF6E5-2FCD-4934-ACD1-DB0D311649D4}" destId="{A94DF698-F87C-4574-9F6E-582F927CF386}" srcOrd="0" destOrd="0" parTransId="{C478F4AD-E93C-4F8A-B712-ED8FF9E4A76C}" sibTransId="{17FD28AB-4725-41D6-BC6E-9004A1FEC990}"/>
    <dgm:cxn modelId="{3CBD9468-54EB-4AD3-B1CB-16F13CA583AA}" srcId="{F7DCF6E5-2FCD-4934-ACD1-DB0D311649D4}" destId="{BF703B93-EA10-47DC-B0D5-9A51E57A9E60}" srcOrd="2" destOrd="0" parTransId="{A8C38C7A-E7EF-4953-9787-2211FE022BF6}" sibTransId="{52E01B32-75A1-4878-8D1C-5E57267A2BC6}"/>
    <dgm:cxn modelId="{8339624F-87E9-484B-B8D9-525C03B646D2}" type="presOf" srcId="{BF703B93-EA10-47DC-B0D5-9A51E57A9E60}" destId="{9020AA11-AC5D-4E47-BAB9-55E2CD954C33}" srcOrd="1" destOrd="0" presId="urn:microsoft.com/office/officeart/2005/8/layout/venn1"/>
    <dgm:cxn modelId="{889CB48D-6722-46B0-8ADC-E9D12D43D93B}" type="presOf" srcId="{A94DF698-F87C-4574-9F6E-582F927CF386}" destId="{28D2F3D8-149B-41AA-AE67-F3A12E0B0CCA}" srcOrd="1" destOrd="0" presId="urn:microsoft.com/office/officeart/2005/8/layout/venn1"/>
    <dgm:cxn modelId="{D585D992-FD0E-4124-A7DC-9D10D4CCB20D}" type="presOf" srcId="{F7DCF6E5-2FCD-4934-ACD1-DB0D311649D4}" destId="{69762622-F2E5-47E9-BF28-235C489416A4}" srcOrd="0" destOrd="0" presId="urn:microsoft.com/office/officeart/2005/8/layout/venn1"/>
    <dgm:cxn modelId="{2B7A6AA8-9CF7-4E4C-9B49-36BE74B051C2}" type="presOf" srcId="{A94DF698-F87C-4574-9F6E-582F927CF386}" destId="{06996AEB-7042-4FDB-A3D0-E84FACB98D79}" srcOrd="0" destOrd="0" presId="urn:microsoft.com/office/officeart/2005/8/layout/venn1"/>
    <dgm:cxn modelId="{D90E1BB7-E299-4FC5-A975-E5C3355C0B5B}" type="presOf" srcId="{A740ED24-8734-40C6-B174-43D13F26FF2E}" destId="{71D34FAD-D5C4-4B8A-9D50-69C83FFF4A7C}" srcOrd="1" destOrd="0" presId="urn:microsoft.com/office/officeart/2005/8/layout/venn1"/>
    <dgm:cxn modelId="{E0B760CE-0AAC-48F6-87DF-095C3BC0F4A5}" srcId="{F7DCF6E5-2FCD-4934-ACD1-DB0D311649D4}" destId="{A740ED24-8734-40C6-B174-43D13F26FF2E}" srcOrd="1" destOrd="0" parTransId="{71CE0D62-B0AB-41DB-94AD-6CECBF3891C3}" sibTransId="{F168A17D-2944-4247-92D0-523E70FD1622}"/>
    <dgm:cxn modelId="{D22E0EE8-0A03-4866-B1C3-1D921A3BE1AF}" type="presOf" srcId="{BF703B93-EA10-47DC-B0D5-9A51E57A9E60}" destId="{1983FD89-B30E-46AF-B234-1FE9427C9C2F}" srcOrd="0" destOrd="0" presId="urn:microsoft.com/office/officeart/2005/8/layout/venn1"/>
    <dgm:cxn modelId="{64A9FFEC-6C74-49EF-A497-B94533C319F4}" type="presOf" srcId="{A740ED24-8734-40C6-B174-43D13F26FF2E}" destId="{3F93E47E-25A4-4B8E-AE9D-970CFA453D85}" srcOrd="0" destOrd="0" presId="urn:microsoft.com/office/officeart/2005/8/layout/venn1"/>
    <dgm:cxn modelId="{6815134E-A916-4A18-92FD-FA518610570B}" type="presParOf" srcId="{69762622-F2E5-47E9-BF28-235C489416A4}" destId="{06996AEB-7042-4FDB-A3D0-E84FACB98D79}" srcOrd="0" destOrd="0" presId="urn:microsoft.com/office/officeart/2005/8/layout/venn1"/>
    <dgm:cxn modelId="{BD868BF7-541C-41F8-9AFA-7CBF91408335}" type="presParOf" srcId="{69762622-F2E5-47E9-BF28-235C489416A4}" destId="{28D2F3D8-149B-41AA-AE67-F3A12E0B0CCA}" srcOrd="1" destOrd="0" presId="urn:microsoft.com/office/officeart/2005/8/layout/venn1"/>
    <dgm:cxn modelId="{B486B9D8-50FF-44D6-9270-63F4D75E00ED}" type="presParOf" srcId="{69762622-F2E5-47E9-BF28-235C489416A4}" destId="{3F93E47E-25A4-4B8E-AE9D-970CFA453D85}" srcOrd="2" destOrd="0" presId="urn:microsoft.com/office/officeart/2005/8/layout/venn1"/>
    <dgm:cxn modelId="{9EAC8823-2202-46B4-B125-E3ABD65DE2BA}" type="presParOf" srcId="{69762622-F2E5-47E9-BF28-235C489416A4}" destId="{71D34FAD-D5C4-4B8A-9D50-69C83FFF4A7C}" srcOrd="3" destOrd="0" presId="urn:microsoft.com/office/officeart/2005/8/layout/venn1"/>
    <dgm:cxn modelId="{97124D81-3AC4-4B06-BEE0-D4170A68593D}" type="presParOf" srcId="{69762622-F2E5-47E9-BF28-235C489416A4}" destId="{1983FD89-B30E-46AF-B234-1FE9427C9C2F}" srcOrd="4" destOrd="0" presId="urn:microsoft.com/office/officeart/2005/8/layout/venn1"/>
    <dgm:cxn modelId="{BED7B3A0-ABED-4DDE-83B9-85BD5E1E059E}" type="presParOf" srcId="{69762622-F2E5-47E9-BF28-235C489416A4}" destId="{9020AA11-AC5D-4E47-BAB9-55E2CD954C33}"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C4B6EE-32AD-486C-B77E-E811855D294A}"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ES"/>
        </a:p>
      </dgm:t>
    </dgm:pt>
    <dgm:pt modelId="{7A46A668-8A75-43D7-8E72-89D073641BFE}">
      <dgm:prSet phldrT="[Texto]" custT="1"/>
      <dgm:spPr/>
      <dgm:t>
        <a:bodyPr/>
        <a:lstStyle/>
        <a:p>
          <a:r>
            <a:rPr lang="es-ES" sz="2400" b="0" dirty="0">
              <a:solidFill>
                <a:schemeClr val="bg1"/>
              </a:solidFill>
              <a:latin typeface="Montserrat" panose="00000500000000000000" pitchFamily="50" charset="0"/>
            </a:rPr>
            <a:t>Adolescentes</a:t>
          </a:r>
        </a:p>
      </dgm:t>
    </dgm:pt>
    <dgm:pt modelId="{EA252A11-6F8C-4C57-A23D-35789B1C7BC0}" type="parTrans" cxnId="{4F9F10B2-ED1C-41CD-8CC1-DE43E6E838B9}">
      <dgm:prSet/>
      <dgm:spPr/>
      <dgm:t>
        <a:bodyPr/>
        <a:lstStyle/>
        <a:p>
          <a:endParaRPr lang="es-ES" sz="2400" b="0">
            <a:solidFill>
              <a:schemeClr val="bg1"/>
            </a:solidFill>
            <a:latin typeface="Montserrat" panose="00000500000000000000" pitchFamily="50" charset="0"/>
          </a:endParaRPr>
        </a:p>
      </dgm:t>
    </dgm:pt>
    <dgm:pt modelId="{FD7E2644-D8F5-40FE-9CD6-CCC0245EC519}" type="sibTrans" cxnId="{4F9F10B2-ED1C-41CD-8CC1-DE43E6E838B9}">
      <dgm:prSet/>
      <dgm:spPr/>
      <dgm:t>
        <a:bodyPr/>
        <a:lstStyle/>
        <a:p>
          <a:endParaRPr lang="es-ES" sz="2400" b="0">
            <a:solidFill>
              <a:schemeClr val="bg1"/>
            </a:solidFill>
            <a:latin typeface="Montserrat" panose="00000500000000000000" pitchFamily="50" charset="0"/>
          </a:endParaRPr>
        </a:p>
      </dgm:t>
    </dgm:pt>
    <dgm:pt modelId="{356F65A3-0883-450C-9D5C-6AAA08717D9E}">
      <dgm:prSet phldrT="[Texto]" custT="1"/>
      <dgm:spPr/>
      <dgm:t>
        <a:bodyPr/>
        <a:lstStyle/>
        <a:p>
          <a:r>
            <a:rPr lang="es-ES" sz="2400" b="0" dirty="0">
              <a:solidFill>
                <a:schemeClr val="bg1"/>
              </a:solidFill>
              <a:latin typeface="Montserrat" panose="00000500000000000000" pitchFamily="50" charset="0"/>
            </a:rPr>
            <a:t>Inserción de DIU </a:t>
          </a:r>
        </a:p>
      </dgm:t>
    </dgm:pt>
    <dgm:pt modelId="{A9C96734-2CAC-448B-A297-D0EB3FA4E198}" type="parTrans" cxnId="{82E894D7-CCD2-49D7-8360-989A0BDD8593}">
      <dgm:prSet/>
      <dgm:spPr/>
      <dgm:t>
        <a:bodyPr/>
        <a:lstStyle/>
        <a:p>
          <a:endParaRPr lang="es-ES" sz="2400" b="0">
            <a:solidFill>
              <a:schemeClr val="bg1"/>
            </a:solidFill>
            <a:latin typeface="Montserrat" panose="00000500000000000000" pitchFamily="50" charset="0"/>
          </a:endParaRPr>
        </a:p>
      </dgm:t>
    </dgm:pt>
    <dgm:pt modelId="{68B288CB-2F2D-4EAB-B080-9D615D6A4D6C}" type="sibTrans" cxnId="{82E894D7-CCD2-49D7-8360-989A0BDD8593}">
      <dgm:prSet/>
      <dgm:spPr/>
      <dgm:t>
        <a:bodyPr/>
        <a:lstStyle/>
        <a:p>
          <a:endParaRPr lang="es-ES" sz="2400" b="0">
            <a:solidFill>
              <a:schemeClr val="bg1"/>
            </a:solidFill>
            <a:latin typeface="Montserrat" panose="00000500000000000000" pitchFamily="50" charset="0"/>
          </a:endParaRPr>
        </a:p>
      </dgm:t>
    </dgm:pt>
    <dgm:pt modelId="{78836307-8F2B-459E-9B92-30A95D99EAB0}">
      <dgm:prSet phldrT="[Texto]" custT="1"/>
      <dgm:spPr/>
      <dgm:t>
        <a:bodyPr/>
        <a:lstStyle/>
        <a:p>
          <a:r>
            <a:rPr lang="es-ES" sz="2400" b="0" dirty="0">
              <a:solidFill>
                <a:schemeClr val="bg1"/>
              </a:solidFill>
              <a:latin typeface="Montserrat" panose="00000500000000000000" pitchFamily="50" charset="0"/>
            </a:rPr>
            <a:t>Múltiples compañeros sexuales </a:t>
          </a:r>
        </a:p>
      </dgm:t>
    </dgm:pt>
    <dgm:pt modelId="{9BAC64E1-EDF5-4F7F-BFFA-9B628F742AF1}" type="parTrans" cxnId="{D1EF684D-365A-4D42-8AD1-1C10962B4808}">
      <dgm:prSet/>
      <dgm:spPr/>
      <dgm:t>
        <a:bodyPr/>
        <a:lstStyle/>
        <a:p>
          <a:endParaRPr lang="es-ES" sz="2400" b="0">
            <a:solidFill>
              <a:schemeClr val="bg1"/>
            </a:solidFill>
            <a:latin typeface="Montserrat" panose="00000500000000000000" pitchFamily="50" charset="0"/>
          </a:endParaRPr>
        </a:p>
      </dgm:t>
    </dgm:pt>
    <dgm:pt modelId="{065F1122-DF40-4DBA-B24F-62040F23FAF9}" type="sibTrans" cxnId="{D1EF684D-365A-4D42-8AD1-1C10962B4808}">
      <dgm:prSet/>
      <dgm:spPr/>
      <dgm:t>
        <a:bodyPr/>
        <a:lstStyle/>
        <a:p>
          <a:endParaRPr lang="es-ES" sz="2400" b="0">
            <a:solidFill>
              <a:schemeClr val="bg1"/>
            </a:solidFill>
            <a:latin typeface="Montserrat" panose="00000500000000000000" pitchFamily="50" charset="0"/>
          </a:endParaRPr>
        </a:p>
      </dgm:t>
    </dgm:pt>
    <dgm:pt modelId="{1DDDF608-5D55-44CF-AD0B-8E61BBD5AD13}">
      <dgm:prSet phldrT="[Texto]" custT="1"/>
      <dgm:spPr/>
      <dgm:t>
        <a:bodyPr/>
        <a:lstStyle/>
        <a:p>
          <a:r>
            <a:rPr lang="es-ES" sz="2400" b="0" dirty="0">
              <a:solidFill>
                <a:schemeClr val="bg1"/>
              </a:solidFill>
              <a:latin typeface="Montserrat" panose="00000500000000000000" pitchFamily="50" charset="0"/>
            </a:rPr>
            <a:t>Antecedente de EPI </a:t>
          </a:r>
        </a:p>
      </dgm:t>
    </dgm:pt>
    <dgm:pt modelId="{3B391155-E5E6-4C7E-A0D5-20D6BCF4C25E}" type="parTrans" cxnId="{DFA3439B-0E62-441F-8A20-32F701A6B62C}">
      <dgm:prSet/>
      <dgm:spPr/>
      <dgm:t>
        <a:bodyPr/>
        <a:lstStyle/>
        <a:p>
          <a:endParaRPr lang="es-ES" sz="2400" b="0">
            <a:solidFill>
              <a:schemeClr val="bg1"/>
            </a:solidFill>
            <a:latin typeface="Montserrat" panose="00000500000000000000" pitchFamily="50" charset="0"/>
          </a:endParaRPr>
        </a:p>
      </dgm:t>
    </dgm:pt>
    <dgm:pt modelId="{747B25CC-0535-49F9-9690-608FE0349779}" type="sibTrans" cxnId="{DFA3439B-0E62-441F-8A20-32F701A6B62C}">
      <dgm:prSet/>
      <dgm:spPr/>
      <dgm:t>
        <a:bodyPr/>
        <a:lstStyle/>
        <a:p>
          <a:endParaRPr lang="es-ES" sz="2400" b="0">
            <a:solidFill>
              <a:schemeClr val="bg1"/>
            </a:solidFill>
            <a:latin typeface="Montserrat" panose="00000500000000000000" pitchFamily="50" charset="0"/>
          </a:endParaRPr>
        </a:p>
      </dgm:t>
    </dgm:pt>
    <dgm:pt modelId="{4ACE993E-37BA-447D-8EC4-19899CC86F02}">
      <dgm:prSet phldrT="[Texto]" custT="1"/>
      <dgm:spPr/>
      <dgm:t>
        <a:bodyPr/>
        <a:lstStyle/>
        <a:p>
          <a:r>
            <a:rPr lang="es-ES" sz="2400" b="0" dirty="0">
              <a:solidFill>
                <a:schemeClr val="bg1"/>
              </a:solidFill>
              <a:latin typeface="Montserrat" panose="00000500000000000000" pitchFamily="50" charset="0"/>
            </a:rPr>
            <a:t>ACOS y métodos de barrera</a:t>
          </a:r>
        </a:p>
      </dgm:t>
    </dgm:pt>
    <dgm:pt modelId="{F6B01E1B-A6FF-4487-8C7B-540942544391}" type="parTrans" cxnId="{64C7DCE6-D24A-44D6-AF4F-AA7B0694F73C}">
      <dgm:prSet/>
      <dgm:spPr/>
      <dgm:t>
        <a:bodyPr/>
        <a:lstStyle/>
        <a:p>
          <a:endParaRPr lang="es-ES" sz="2400" b="0">
            <a:solidFill>
              <a:schemeClr val="bg1"/>
            </a:solidFill>
            <a:latin typeface="Montserrat" panose="00000500000000000000" pitchFamily="50" charset="0"/>
          </a:endParaRPr>
        </a:p>
      </dgm:t>
    </dgm:pt>
    <dgm:pt modelId="{C1EC21F7-9023-4B2D-A09F-3D64FFFAF5F2}" type="sibTrans" cxnId="{64C7DCE6-D24A-44D6-AF4F-AA7B0694F73C}">
      <dgm:prSet/>
      <dgm:spPr/>
      <dgm:t>
        <a:bodyPr/>
        <a:lstStyle/>
        <a:p>
          <a:endParaRPr lang="es-ES" sz="2400" b="0">
            <a:solidFill>
              <a:schemeClr val="bg1"/>
            </a:solidFill>
            <a:latin typeface="Montserrat" panose="00000500000000000000" pitchFamily="50" charset="0"/>
          </a:endParaRPr>
        </a:p>
      </dgm:t>
    </dgm:pt>
    <dgm:pt modelId="{EDEAEE09-CE16-47DA-89C0-12BA7B516135}">
      <dgm:prSet custT="1"/>
      <dgm:spPr/>
      <dgm:t>
        <a:bodyPr/>
        <a:lstStyle/>
        <a:p>
          <a:r>
            <a:rPr lang="es-CO" sz="2400" b="0" dirty="0">
              <a:solidFill>
                <a:schemeClr val="bg1"/>
              </a:solidFill>
              <a:latin typeface="Montserrat" panose="00000500000000000000" pitchFamily="50" charset="0"/>
            </a:rPr>
            <a:t>Embarazo</a:t>
          </a:r>
        </a:p>
      </dgm:t>
    </dgm:pt>
    <dgm:pt modelId="{85AC02AA-62F1-45DB-947B-DAAF3F2FBC75}" type="parTrans" cxnId="{24CA4C92-BE25-4B16-A424-FE0459C85E64}">
      <dgm:prSet/>
      <dgm:spPr/>
      <dgm:t>
        <a:bodyPr/>
        <a:lstStyle/>
        <a:p>
          <a:endParaRPr lang="es-CO" sz="2400">
            <a:solidFill>
              <a:schemeClr val="bg1"/>
            </a:solidFill>
            <a:latin typeface="Montserrat" panose="00000500000000000000" pitchFamily="50" charset="0"/>
          </a:endParaRPr>
        </a:p>
      </dgm:t>
    </dgm:pt>
    <dgm:pt modelId="{3B3B1E1D-2A94-455C-BB0F-5E1864AFA29F}" type="sibTrans" cxnId="{24CA4C92-BE25-4B16-A424-FE0459C85E64}">
      <dgm:prSet/>
      <dgm:spPr/>
      <dgm:t>
        <a:bodyPr/>
        <a:lstStyle/>
        <a:p>
          <a:endParaRPr lang="es-CO" sz="2400">
            <a:solidFill>
              <a:schemeClr val="bg1"/>
            </a:solidFill>
            <a:latin typeface="Montserrat" panose="00000500000000000000" pitchFamily="50" charset="0"/>
          </a:endParaRPr>
        </a:p>
      </dgm:t>
    </dgm:pt>
    <dgm:pt modelId="{E8B8EA77-FFC1-4678-B6A8-F6BB0FDF9B9E}" type="pres">
      <dgm:prSet presAssocID="{8CC4B6EE-32AD-486C-B77E-E811855D294A}" presName="diagram" presStyleCnt="0">
        <dgm:presLayoutVars>
          <dgm:dir/>
          <dgm:resizeHandles val="exact"/>
        </dgm:presLayoutVars>
      </dgm:prSet>
      <dgm:spPr/>
    </dgm:pt>
    <dgm:pt modelId="{03EF278F-C30F-4A9F-894A-1EF7F9739FD3}" type="pres">
      <dgm:prSet presAssocID="{7A46A668-8A75-43D7-8E72-89D073641BFE}" presName="node" presStyleLbl="node1" presStyleIdx="0" presStyleCnt="6">
        <dgm:presLayoutVars>
          <dgm:bulletEnabled val="1"/>
        </dgm:presLayoutVars>
      </dgm:prSet>
      <dgm:spPr/>
    </dgm:pt>
    <dgm:pt modelId="{7EB32745-B4F3-482F-9A96-B5C753F37DCD}" type="pres">
      <dgm:prSet presAssocID="{FD7E2644-D8F5-40FE-9CD6-CCC0245EC519}" presName="sibTrans" presStyleCnt="0"/>
      <dgm:spPr/>
    </dgm:pt>
    <dgm:pt modelId="{D7D310B8-851B-4040-B3E5-D4209626F433}" type="pres">
      <dgm:prSet presAssocID="{356F65A3-0883-450C-9D5C-6AAA08717D9E}" presName="node" presStyleLbl="node1" presStyleIdx="1" presStyleCnt="6">
        <dgm:presLayoutVars>
          <dgm:bulletEnabled val="1"/>
        </dgm:presLayoutVars>
      </dgm:prSet>
      <dgm:spPr/>
    </dgm:pt>
    <dgm:pt modelId="{CF0A538C-78CD-4C92-8ADE-C59C1D166A0B}" type="pres">
      <dgm:prSet presAssocID="{68B288CB-2F2D-4EAB-B080-9D615D6A4D6C}" presName="sibTrans" presStyleCnt="0"/>
      <dgm:spPr/>
    </dgm:pt>
    <dgm:pt modelId="{9056D356-4FA9-4919-869F-0486585325EF}" type="pres">
      <dgm:prSet presAssocID="{78836307-8F2B-459E-9B92-30A95D99EAB0}" presName="node" presStyleLbl="node1" presStyleIdx="2" presStyleCnt="6">
        <dgm:presLayoutVars>
          <dgm:bulletEnabled val="1"/>
        </dgm:presLayoutVars>
      </dgm:prSet>
      <dgm:spPr/>
    </dgm:pt>
    <dgm:pt modelId="{9120F4E9-235B-417E-B9D1-CE8876A58C9F}" type="pres">
      <dgm:prSet presAssocID="{065F1122-DF40-4DBA-B24F-62040F23FAF9}" presName="sibTrans" presStyleCnt="0"/>
      <dgm:spPr/>
    </dgm:pt>
    <dgm:pt modelId="{B14B14F5-F16C-4D57-AE9F-83817A777466}" type="pres">
      <dgm:prSet presAssocID="{1DDDF608-5D55-44CF-AD0B-8E61BBD5AD13}" presName="node" presStyleLbl="node1" presStyleIdx="3" presStyleCnt="6">
        <dgm:presLayoutVars>
          <dgm:bulletEnabled val="1"/>
        </dgm:presLayoutVars>
      </dgm:prSet>
      <dgm:spPr/>
    </dgm:pt>
    <dgm:pt modelId="{967EDB42-622A-4909-9E64-1C8F22658B5B}" type="pres">
      <dgm:prSet presAssocID="{747B25CC-0535-49F9-9690-608FE0349779}" presName="sibTrans" presStyleCnt="0"/>
      <dgm:spPr/>
    </dgm:pt>
    <dgm:pt modelId="{3E59CCE7-B5D0-43C5-869C-EA22AEB02AD8}" type="pres">
      <dgm:prSet presAssocID="{4ACE993E-37BA-447D-8EC4-19899CC86F02}" presName="node" presStyleLbl="node1" presStyleIdx="4" presStyleCnt="6">
        <dgm:presLayoutVars>
          <dgm:bulletEnabled val="1"/>
        </dgm:presLayoutVars>
      </dgm:prSet>
      <dgm:spPr/>
    </dgm:pt>
    <dgm:pt modelId="{22E8F2EF-10BC-4AC9-AAE7-9B6E56547C3D}" type="pres">
      <dgm:prSet presAssocID="{C1EC21F7-9023-4B2D-A09F-3D64FFFAF5F2}" presName="sibTrans" presStyleCnt="0"/>
      <dgm:spPr/>
    </dgm:pt>
    <dgm:pt modelId="{40A8C6F7-6464-4C1C-A33D-6B0209021C2E}" type="pres">
      <dgm:prSet presAssocID="{EDEAEE09-CE16-47DA-89C0-12BA7B516135}" presName="node" presStyleLbl="node1" presStyleIdx="5" presStyleCnt="6">
        <dgm:presLayoutVars>
          <dgm:bulletEnabled val="1"/>
        </dgm:presLayoutVars>
      </dgm:prSet>
      <dgm:spPr/>
    </dgm:pt>
  </dgm:ptLst>
  <dgm:cxnLst>
    <dgm:cxn modelId="{41B24320-9D56-459A-B661-34764B6DAB97}" type="presOf" srcId="{4ACE993E-37BA-447D-8EC4-19899CC86F02}" destId="{3E59CCE7-B5D0-43C5-869C-EA22AEB02AD8}" srcOrd="0" destOrd="0" presId="urn:microsoft.com/office/officeart/2005/8/layout/default"/>
    <dgm:cxn modelId="{27FC6D32-5547-4B44-A7C3-7F0EF794835D}" type="presOf" srcId="{1DDDF608-5D55-44CF-AD0B-8E61BBD5AD13}" destId="{B14B14F5-F16C-4D57-AE9F-83817A777466}" srcOrd="0" destOrd="0" presId="urn:microsoft.com/office/officeart/2005/8/layout/default"/>
    <dgm:cxn modelId="{7AC46562-2A68-443B-BEDE-30D80C7E5C46}" type="presOf" srcId="{7A46A668-8A75-43D7-8E72-89D073641BFE}" destId="{03EF278F-C30F-4A9F-894A-1EF7F9739FD3}" srcOrd="0" destOrd="0" presId="urn:microsoft.com/office/officeart/2005/8/layout/default"/>
    <dgm:cxn modelId="{D1EF684D-365A-4D42-8AD1-1C10962B4808}" srcId="{8CC4B6EE-32AD-486C-B77E-E811855D294A}" destId="{78836307-8F2B-459E-9B92-30A95D99EAB0}" srcOrd="2" destOrd="0" parTransId="{9BAC64E1-EDF5-4F7F-BFFA-9B628F742AF1}" sibTransId="{065F1122-DF40-4DBA-B24F-62040F23FAF9}"/>
    <dgm:cxn modelId="{24CA4C92-BE25-4B16-A424-FE0459C85E64}" srcId="{8CC4B6EE-32AD-486C-B77E-E811855D294A}" destId="{EDEAEE09-CE16-47DA-89C0-12BA7B516135}" srcOrd="5" destOrd="0" parTransId="{85AC02AA-62F1-45DB-947B-DAAF3F2FBC75}" sibTransId="{3B3B1E1D-2A94-455C-BB0F-5E1864AFA29F}"/>
    <dgm:cxn modelId="{5C9BBE95-905E-4ED9-9825-4BE9028459EA}" type="presOf" srcId="{EDEAEE09-CE16-47DA-89C0-12BA7B516135}" destId="{40A8C6F7-6464-4C1C-A33D-6B0209021C2E}" srcOrd="0" destOrd="0" presId="urn:microsoft.com/office/officeart/2005/8/layout/default"/>
    <dgm:cxn modelId="{DFA3439B-0E62-441F-8A20-32F701A6B62C}" srcId="{8CC4B6EE-32AD-486C-B77E-E811855D294A}" destId="{1DDDF608-5D55-44CF-AD0B-8E61BBD5AD13}" srcOrd="3" destOrd="0" parTransId="{3B391155-E5E6-4C7E-A0D5-20D6BCF4C25E}" sibTransId="{747B25CC-0535-49F9-9690-608FE0349779}"/>
    <dgm:cxn modelId="{4F9F10B2-ED1C-41CD-8CC1-DE43E6E838B9}" srcId="{8CC4B6EE-32AD-486C-B77E-E811855D294A}" destId="{7A46A668-8A75-43D7-8E72-89D073641BFE}" srcOrd="0" destOrd="0" parTransId="{EA252A11-6F8C-4C57-A23D-35789B1C7BC0}" sibTransId="{FD7E2644-D8F5-40FE-9CD6-CCC0245EC519}"/>
    <dgm:cxn modelId="{82E894D7-CCD2-49D7-8360-989A0BDD8593}" srcId="{8CC4B6EE-32AD-486C-B77E-E811855D294A}" destId="{356F65A3-0883-450C-9D5C-6AAA08717D9E}" srcOrd="1" destOrd="0" parTransId="{A9C96734-2CAC-448B-A297-D0EB3FA4E198}" sibTransId="{68B288CB-2F2D-4EAB-B080-9D615D6A4D6C}"/>
    <dgm:cxn modelId="{693903D9-782A-41BA-B7E6-93EA345FDA1A}" type="presOf" srcId="{356F65A3-0883-450C-9D5C-6AAA08717D9E}" destId="{D7D310B8-851B-4040-B3E5-D4209626F433}" srcOrd="0" destOrd="0" presId="urn:microsoft.com/office/officeart/2005/8/layout/default"/>
    <dgm:cxn modelId="{398D11E5-6B99-4407-A78B-AEB720A4F37A}" type="presOf" srcId="{78836307-8F2B-459E-9B92-30A95D99EAB0}" destId="{9056D356-4FA9-4919-869F-0486585325EF}" srcOrd="0" destOrd="0" presId="urn:microsoft.com/office/officeart/2005/8/layout/default"/>
    <dgm:cxn modelId="{64C7DCE6-D24A-44D6-AF4F-AA7B0694F73C}" srcId="{8CC4B6EE-32AD-486C-B77E-E811855D294A}" destId="{4ACE993E-37BA-447D-8EC4-19899CC86F02}" srcOrd="4" destOrd="0" parTransId="{F6B01E1B-A6FF-4487-8C7B-540942544391}" sibTransId="{C1EC21F7-9023-4B2D-A09F-3D64FFFAF5F2}"/>
    <dgm:cxn modelId="{95BD97F1-76DC-4EDF-ADDB-5055246176F7}" type="presOf" srcId="{8CC4B6EE-32AD-486C-B77E-E811855D294A}" destId="{E8B8EA77-FFC1-4678-B6A8-F6BB0FDF9B9E}" srcOrd="0" destOrd="0" presId="urn:microsoft.com/office/officeart/2005/8/layout/default"/>
    <dgm:cxn modelId="{7C47F97D-6331-420F-B162-2E4DD0A724FA}" type="presParOf" srcId="{E8B8EA77-FFC1-4678-B6A8-F6BB0FDF9B9E}" destId="{03EF278F-C30F-4A9F-894A-1EF7F9739FD3}" srcOrd="0" destOrd="0" presId="urn:microsoft.com/office/officeart/2005/8/layout/default"/>
    <dgm:cxn modelId="{F90FCA68-A2D3-4A97-AD63-982EB8EEE25B}" type="presParOf" srcId="{E8B8EA77-FFC1-4678-B6A8-F6BB0FDF9B9E}" destId="{7EB32745-B4F3-482F-9A96-B5C753F37DCD}" srcOrd="1" destOrd="0" presId="urn:microsoft.com/office/officeart/2005/8/layout/default"/>
    <dgm:cxn modelId="{7A1F5164-35D4-4FB2-918C-ADECDA00AF8B}" type="presParOf" srcId="{E8B8EA77-FFC1-4678-B6A8-F6BB0FDF9B9E}" destId="{D7D310B8-851B-4040-B3E5-D4209626F433}" srcOrd="2" destOrd="0" presId="urn:microsoft.com/office/officeart/2005/8/layout/default"/>
    <dgm:cxn modelId="{58C1DA02-CB05-44DF-946F-67F2222BE193}" type="presParOf" srcId="{E8B8EA77-FFC1-4678-B6A8-F6BB0FDF9B9E}" destId="{CF0A538C-78CD-4C92-8ADE-C59C1D166A0B}" srcOrd="3" destOrd="0" presId="urn:microsoft.com/office/officeart/2005/8/layout/default"/>
    <dgm:cxn modelId="{9459FE9F-4AC7-41D1-A2D4-F5D19BF39635}" type="presParOf" srcId="{E8B8EA77-FFC1-4678-B6A8-F6BB0FDF9B9E}" destId="{9056D356-4FA9-4919-869F-0486585325EF}" srcOrd="4" destOrd="0" presId="urn:microsoft.com/office/officeart/2005/8/layout/default"/>
    <dgm:cxn modelId="{9767A50C-2BED-4ED4-8215-D67FF683CEE2}" type="presParOf" srcId="{E8B8EA77-FFC1-4678-B6A8-F6BB0FDF9B9E}" destId="{9120F4E9-235B-417E-B9D1-CE8876A58C9F}" srcOrd="5" destOrd="0" presId="urn:microsoft.com/office/officeart/2005/8/layout/default"/>
    <dgm:cxn modelId="{863F0937-8E9A-4AF9-BFA1-127AB8AF4D66}" type="presParOf" srcId="{E8B8EA77-FFC1-4678-B6A8-F6BB0FDF9B9E}" destId="{B14B14F5-F16C-4D57-AE9F-83817A777466}" srcOrd="6" destOrd="0" presId="urn:microsoft.com/office/officeart/2005/8/layout/default"/>
    <dgm:cxn modelId="{112D6F18-B8F3-4873-B688-55B3DB78E340}" type="presParOf" srcId="{E8B8EA77-FFC1-4678-B6A8-F6BB0FDF9B9E}" destId="{967EDB42-622A-4909-9E64-1C8F22658B5B}" srcOrd="7" destOrd="0" presId="urn:microsoft.com/office/officeart/2005/8/layout/default"/>
    <dgm:cxn modelId="{4F931BD0-C52B-4D5E-832B-EBA29E64C701}" type="presParOf" srcId="{E8B8EA77-FFC1-4678-B6A8-F6BB0FDF9B9E}" destId="{3E59CCE7-B5D0-43C5-869C-EA22AEB02AD8}" srcOrd="8" destOrd="0" presId="urn:microsoft.com/office/officeart/2005/8/layout/default"/>
    <dgm:cxn modelId="{4AB032AB-B031-433E-BD9E-4A2B4BC6A42B}" type="presParOf" srcId="{E8B8EA77-FFC1-4678-B6A8-F6BB0FDF9B9E}" destId="{22E8F2EF-10BC-4AC9-AAE7-9B6E56547C3D}" srcOrd="9" destOrd="0" presId="urn:microsoft.com/office/officeart/2005/8/layout/default"/>
    <dgm:cxn modelId="{A90F97F7-3C0A-47E8-BD80-E5BBAC6BE35D}" type="presParOf" srcId="{E8B8EA77-FFC1-4678-B6A8-F6BB0FDF9B9E}" destId="{40A8C6F7-6464-4C1C-A33D-6B0209021C2E}"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7E4DCD-6D90-4E17-9DD8-61C9046980D6}" type="doc">
      <dgm:prSet loTypeId="urn:microsoft.com/office/officeart/2005/8/layout/process2" loCatId="process" qsTypeId="urn:microsoft.com/office/officeart/2005/8/quickstyle/simple1" qsCatId="simple" csTypeId="urn:microsoft.com/office/officeart/2005/8/colors/colorful1" csCatId="colorful" phldr="1"/>
      <dgm:spPr/>
      <dgm:t>
        <a:bodyPr/>
        <a:lstStyle/>
        <a:p>
          <a:endParaRPr lang="es-ES"/>
        </a:p>
      </dgm:t>
    </dgm:pt>
    <dgm:pt modelId="{3132B9D9-971D-460A-AC02-90FB170A53AA}">
      <dgm:prSet phldrT="[Texto]" custT="1"/>
      <dgm:spPr/>
      <dgm:t>
        <a:bodyPr/>
        <a:lstStyle/>
        <a:p>
          <a:r>
            <a:rPr lang="es-ES" sz="1800" dirty="0">
              <a:latin typeface="Montserrat" panose="00000500000000000000" pitchFamily="50" charset="0"/>
            </a:rPr>
            <a:t>Dolor a la movilización del cuello uterino</a:t>
          </a:r>
        </a:p>
      </dgm:t>
    </dgm:pt>
    <dgm:pt modelId="{3C43A8DF-83C6-436F-A521-A0EEF4F1CAFD}" type="parTrans" cxnId="{A1AC54E3-9368-4027-9610-1DBC5C7B8F57}">
      <dgm:prSet/>
      <dgm:spPr/>
      <dgm:t>
        <a:bodyPr/>
        <a:lstStyle/>
        <a:p>
          <a:endParaRPr lang="es-ES" sz="1800">
            <a:latin typeface="Montserrat" panose="00000500000000000000" pitchFamily="50" charset="0"/>
          </a:endParaRPr>
        </a:p>
      </dgm:t>
    </dgm:pt>
    <dgm:pt modelId="{4973AD83-771D-4480-AD38-6532219A8DC1}" type="sibTrans" cxnId="{A1AC54E3-9368-4027-9610-1DBC5C7B8F57}">
      <dgm:prSet custT="1"/>
      <dgm:spPr/>
      <dgm:t>
        <a:bodyPr/>
        <a:lstStyle/>
        <a:p>
          <a:endParaRPr lang="es-ES" sz="1800">
            <a:latin typeface="Montserrat" panose="00000500000000000000" pitchFamily="50" charset="0"/>
          </a:endParaRPr>
        </a:p>
      </dgm:t>
    </dgm:pt>
    <dgm:pt modelId="{CE4E0EC4-0C0E-4CAB-A350-C3CD416EAD38}">
      <dgm:prSet phldrT="[Texto]" custT="1"/>
      <dgm:spPr/>
      <dgm:t>
        <a:bodyPr/>
        <a:lstStyle/>
        <a:p>
          <a:r>
            <a:rPr lang="es-ES" sz="1800" dirty="0">
              <a:latin typeface="Montserrat" panose="00000500000000000000" pitchFamily="50" charset="0"/>
            </a:rPr>
            <a:t>Dolor a la palpación anexial</a:t>
          </a:r>
        </a:p>
      </dgm:t>
    </dgm:pt>
    <dgm:pt modelId="{BDFB64C8-2A67-408C-895F-932A4B8F8E83}" type="parTrans" cxnId="{63CE6F3C-41FA-4CB6-9549-C305082A533C}">
      <dgm:prSet/>
      <dgm:spPr/>
      <dgm:t>
        <a:bodyPr/>
        <a:lstStyle/>
        <a:p>
          <a:endParaRPr lang="es-ES" sz="1800">
            <a:latin typeface="Montserrat" panose="00000500000000000000" pitchFamily="50" charset="0"/>
          </a:endParaRPr>
        </a:p>
      </dgm:t>
    </dgm:pt>
    <dgm:pt modelId="{D1629C3A-B4D6-44AF-A065-F016CC119D62}" type="sibTrans" cxnId="{63CE6F3C-41FA-4CB6-9549-C305082A533C}">
      <dgm:prSet custT="1"/>
      <dgm:spPr/>
      <dgm:t>
        <a:bodyPr/>
        <a:lstStyle/>
        <a:p>
          <a:endParaRPr lang="es-ES" sz="1800">
            <a:latin typeface="Montserrat" panose="00000500000000000000" pitchFamily="50" charset="0"/>
          </a:endParaRPr>
        </a:p>
      </dgm:t>
    </dgm:pt>
    <dgm:pt modelId="{6F44F9D9-823D-4F00-B126-A6B0774578F5}">
      <dgm:prSet phldrT="[Texto]" custT="1"/>
      <dgm:spPr/>
      <dgm:t>
        <a:bodyPr/>
        <a:lstStyle/>
        <a:p>
          <a:r>
            <a:rPr lang="es-ES" sz="1800" dirty="0">
              <a:latin typeface="Montserrat" panose="00000500000000000000" pitchFamily="50" charset="0"/>
            </a:rPr>
            <a:t>Dolor / sensibilidad uterina</a:t>
          </a:r>
        </a:p>
      </dgm:t>
    </dgm:pt>
    <dgm:pt modelId="{AFDA1D9C-00D8-40A0-869D-FFBDCC77AFC5}" type="parTrans" cxnId="{40D9F829-CEE4-4117-B91A-10C02C04434A}">
      <dgm:prSet/>
      <dgm:spPr/>
      <dgm:t>
        <a:bodyPr/>
        <a:lstStyle/>
        <a:p>
          <a:endParaRPr lang="es-ES" sz="1800">
            <a:latin typeface="Montserrat" panose="00000500000000000000" pitchFamily="50" charset="0"/>
          </a:endParaRPr>
        </a:p>
      </dgm:t>
    </dgm:pt>
    <dgm:pt modelId="{837DC440-0F8C-4C1A-8C43-95EF2DF645CA}" type="sibTrans" cxnId="{40D9F829-CEE4-4117-B91A-10C02C04434A}">
      <dgm:prSet/>
      <dgm:spPr/>
      <dgm:t>
        <a:bodyPr/>
        <a:lstStyle/>
        <a:p>
          <a:endParaRPr lang="es-ES" sz="1800">
            <a:latin typeface="Montserrat" panose="00000500000000000000" pitchFamily="50" charset="0"/>
          </a:endParaRPr>
        </a:p>
      </dgm:t>
    </dgm:pt>
    <dgm:pt modelId="{30C82C64-3550-4DBE-A7A3-6F4307388425}" type="pres">
      <dgm:prSet presAssocID="{F07E4DCD-6D90-4E17-9DD8-61C9046980D6}" presName="linearFlow" presStyleCnt="0">
        <dgm:presLayoutVars>
          <dgm:resizeHandles val="exact"/>
        </dgm:presLayoutVars>
      </dgm:prSet>
      <dgm:spPr/>
    </dgm:pt>
    <dgm:pt modelId="{E0117FF8-016B-4CBD-A289-AC7DF94A92FB}" type="pres">
      <dgm:prSet presAssocID="{3132B9D9-971D-460A-AC02-90FB170A53AA}" presName="node" presStyleLbl="node1" presStyleIdx="0" presStyleCnt="3">
        <dgm:presLayoutVars>
          <dgm:bulletEnabled val="1"/>
        </dgm:presLayoutVars>
      </dgm:prSet>
      <dgm:spPr/>
    </dgm:pt>
    <dgm:pt modelId="{1699F6EC-B5E6-4B65-8F92-73A930DDE02C}" type="pres">
      <dgm:prSet presAssocID="{4973AD83-771D-4480-AD38-6532219A8DC1}" presName="sibTrans" presStyleLbl="sibTrans2D1" presStyleIdx="0" presStyleCnt="2"/>
      <dgm:spPr/>
    </dgm:pt>
    <dgm:pt modelId="{8B6FDEF2-A8B8-4D1C-B25C-81961AFF1EF6}" type="pres">
      <dgm:prSet presAssocID="{4973AD83-771D-4480-AD38-6532219A8DC1}" presName="connectorText" presStyleLbl="sibTrans2D1" presStyleIdx="0" presStyleCnt="2"/>
      <dgm:spPr/>
    </dgm:pt>
    <dgm:pt modelId="{B210FC2A-7E1C-4C44-A14E-940984CF05F7}" type="pres">
      <dgm:prSet presAssocID="{CE4E0EC4-0C0E-4CAB-A350-C3CD416EAD38}" presName="node" presStyleLbl="node1" presStyleIdx="1" presStyleCnt="3">
        <dgm:presLayoutVars>
          <dgm:bulletEnabled val="1"/>
        </dgm:presLayoutVars>
      </dgm:prSet>
      <dgm:spPr/>
    </dgm:pt>
    <dgm:pt modelId="{94A518E0-695E-490F-ABDC-D9E9A2E77391}" type="pres">
      <dgm:prSet presAssocID="{D1629C3A-B4D6-44AF-A065-F016CC119D62}" presName="sibTrans" presStyleLbl="sibTrans2D1" presStyleIdx="1" presStyleCnt="2"/>
      <dgm:spPr/>
    </dgm:pt>
    <dgm:pt modelId="{CE08BB44-63F9-48B5-8CC8-DC99A43BFC7C}" type="pres">
      <dgm:prSet presAssocID="{D1629C3A-B4D6-44AF-A065-F016CC119D62}" presName="connectorText" presStyleLbl="sibTrans2D1" presStyleIdx="1" presStyleCnt="2"/>
      <dgm:spPr/>
    </dgm:pt>
    <dgm:pt modelId="{46FCC18C-5E3F-4E92-BE7B-3E0CAC5F4CD6}" type="pres">
      <dgm:prSet presAssocID="{6F44F9D9-823D-4F00-B126-A6B0774578F5}" presName="node" presStyleLbl="node1" presStyleIdx="2" presStyleCnt="3">
        <dgm:presLayoutVars>
          <dgm:bulletEnabled val="1"/>
        </dgm:presLayoutVars>
      </dgm:prSet>
      <dgm:spPr/>
    </dgm:pt>
  </dgm:ptLst>
  <dgm:cxnLst>
    <dgm:cxn modelId="{6DE80508-5625-4DBB-879B-1DC91BE1699C}" type="presOf" srcId="{4973AD83-771D-4480-AD38-6532219A8DC1}" destId="{1699F6EC-B5E6-4B65-8F92-73A930DDE02C}" srcOrd="0" destOrd="0" presId="urn:microsoft.com/office/officeart/2005/8/layout/process2"/>
    <dgm:cxn modelId="{C71EF308-0772-436D-9091-46CDAC8B7A7D}" type="presOf" srcId="{D1629C3A-B4D6-44AF-A065-F016CC119D62}" destId="{94A518E0-695E-490F-ABDC-D9E9A2E77391}" srcOrd="0" destOrd="0" presId="urn:microsoft.com/office/officeart/2005/8/layout/process2"/>
    <dgm:cxn modelId="{C4D59F12-F524-4CB5-92DE-57F5DACDA50E}" type="presOf" srcId="{3132B9D9-971D-460A-AC02-90FB170A53AA}" destId="{E0117FF8-016B-4CBD-A289-AC7DF94A92FB}" srcOrd="0" destOrd="0" presId="urn:microsoft.com/office/officeart/2005/8/layout/process2"/>
    <dgm:cxn modelId="{24A4C71E-D8A7-4AE3-A6ED-701CA09ACA97}" type="presOf" srcId="{4973AD83-771D-4480-AD38-6532219A8DC1}" destId="{8B6FDEF2-A8B8-4D1C-B25C-81961AFF1EF6}" srcOrd="1" destOrd="0" presId="urn:microsoft.com/office/officeart/2005/8/layout/process2"/>
    <dgm:cxn modelId="{40D9F829-CEE4-4117-B91A-10C02C04434A}" srcId="{F07E4DCD-6D90-4E17-9DD8-61C9046980D6}" destId="{6F44F9D9-823D-4F00-B126-A6B0774578F5}" srcOrd="2" destOrd="0" parTransId="{AFDA1D9C-00D8-40A0-869D-FFBDCC77AFC5}" sibTransId="{837DC440-0F8C-4C1A-8C43-95EF2DF645CA}"/>
    <dgm:cxn modelId="{63CE6F3C-41FA-4CB6-9549-C305082A533C}" srcId="{F07E4DCD-6D90-4E17-9DD8-61C9046980D6}" destId="{CE4E0EC4-0C0E-4CAB-A350-C3CD416EAD38}" srcOrd="1" destOrd="0" parTransId="{BDFB64C8-2A67-408C-895F-932A4B8F8E83}" sibTransId="{D1629C3A-B4D6-44AF-A065-F016CC119D62}"/>
    <dgm:cxn modelId="{ABF846BC-3498-4A4D-9B6D-E3EB93F09142}" type="presOf" srcId="{6F44F9D9-823D-4F00-B126-A6B0774578F5}" destId="{46FCC18C-5E3F-4E92-BE7B-3E0CAC5F4CD6}" srcOrd="0" destOrd="0" presId="urn:microsoft.com/office/officeart/2005/8/layout/process2"/>
    <dgm:cxn modelId="{5BE773C0-F889-47E1-BF8D-06C8EB064AEB}" type="presOf" srcId="{F07E4DCD-6D90-4E17-9DD8-61C9046980D6}" destId="{30C82C64-3550-4DBE-A7A3-6F4307388425}" srcOrd="0" destOrd="0" presId="urn:microsoft.com/office/officeart/2005/8/layout/process2"/>
    <dgm:cxn modelId="{22AB75C3-FD51-4E89-928E-10DF9817F6D8}" type="presOf" srcId="{D1629C3A-B4D6-44AF-A065-F016CC119D62}" destId="{CE08BB44-63F9-48B5-8CC8-DC99A43BFC7C}" srcOrd="1" destOrd="0" presId="urn:microsoft.com/office/officeart/2005/8/layout/process2"/>
    <dgm:cxn modelId="{A1AC54E3-9368-4027-9610-1DBC5C7B8F57}" srcId="{F07E4DCD-6D90-4E17-9DD8-61C9046980D6}" destId="{3132B9D9-971D-460A-AC02-90FB170A53AA}" srcOrd="0" destOrd="0" parTransId="{3C43A8DF-83C6-436F-A521-A0EEF4F1CAFD}" sibTransId="{4973AD83-771D-4480-AD38-6532219A8DC1}"/>
    <dgm:cxn modelId="{07110DF5-4E3C-4279-B741-29992A99336C}" type="presOf" srcId="{CE4E0EC4-0C0E-4CAB-A350-C3CD416EAD38}" destId="{B210FC2A-7E1C-4C44-A14E-940984CF05F7}" srcOrd="0" destOrd="0" presId="urn:microsoft.com/office/officeart/2005/8/layout/process2"/>
    <dgm:cxn modelId="{03ABBADA-EA6F-4CC3-BCE1-0DAFA195443C}" type="presParOf" srcId="{30C82C64-3550-4DBE-A7A3-6F4307388425}" destId="{E0117FF8-016B-4CBD-A289-AC7DF94A92FB}" srcOrd="0" destOrd="0" presId="urn:microsoft.com/office/officeart/2005/8/layout/process2"/>
    <dgm:cxn modelId="{E04C2B38-9FD9-4EBB-A1DB-0B4AEDBE60AD}" type="presParOf" srcId="{30C82C64-3550-4DBE-A7A3-6F4307388425}" destId="{1699F6EC-B5E6-4B65-8F92-73A930DDE02C}" srcOrd="1" destOrd="0" presId="urn:microsoft.com/office/officeart/2005/8/layout/process2"/>
    <dgm:cxn modelId="{DE6189DE-E915-4AB3-8615-30D19A8D7D5D}" type="presParOf" srcId="{1699F6EC-B5E6-4B65-8F92-73A930DDE02C}" destId="{8B6FDEF2-A8B8-4D1C-B25C-81961AFF1EF6}" srcOrd="0" destOrd="0" presId="urn:microsoft.com/office/officeart/2005/8/layout/process2"/>
    <dgm:cxn modelId="{DC804178-B5DB-45DF-AB8E-1909F6C9FC79}" type="presParOf" srcId="{30C82C64-3550-4DBE-A7A3-6F4307388425}" destId="{B210FC2A-7E1C-4C44-A14E-940984CF05F7}" srcOrd="2" destOrd="0" presId="urn:microsoft.com/office/officeart/2005/8/layout/process2"/>
    <dgm:cxn modelId="{D174915E-EA8F-409D-B7DA-63C0B45E1D8D}" type="presParOf" srcId="{30C82C64-3550-4DBE-A7A3-6F4307388425}" destId="{94A518E0-695E-490F-ABDC-D9E9A2E77391}" srcOrd="3" destOrd="0" presId="urn:microsoft.com/office/officeart/2005/8/layout/process2"/>
    <dgm:cxn modelId="{CA1EA5A5-4E62-4DBE-A665-CB0241DFE3F9}" type="presParOf" srcId="{94A518E0-695E-490F-ABDC-D9E9A2E77391}" destId="{CE08BB44-63F9-48B5-8CC8-DC99A43BFC7C}" srcOrd="0" destOrd="0" presId="urn:microsoft.com/office/officeart/2005/8/layout/process2"/>
    <dgm:cxn modelId="{C5047C86-1594-4DD8-B017-697A474B0CB3}" type="presParOf" srcId="{30C82C64-3550-4DBE-A7A3-6F4307388425}" destId="{46FCC18C-5E3F-4E92-BE7B-3E0CAC5F4CD6}"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F08F00-E77B-4D32-BB98-1BCF11D36A4E}"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s-ES"/>
        </a:p>
      </dgm:t>
    </dgm:pt>
    <dgm:pt modelId="{E33BAC24-6486-467F-B8B9-46FDD6D98B66}">
      <dgm:prSet phldrT="[Texto]" custT="1"/>
      <dgm:spPr/>
      <dgm:t>
        <a:bodyPr/>
        <a:lstStyle/>
        <a:p>
          <a:pPr algn="ctr"/>
          <a:r>
            <a:rPr lang="es-ES" sz="2000" dirty="0">
              <a:solidFill>
                <a:srgbClr val="0B2F51"/>
              </a:solidFill>
              <a:latin typeface="Montserrat" panose="00000500000000000000" pitchFamily="50" charset="0"/>
            </a:rPr>
            <a:t>T&gt;39°C	</a:t>
          </a:r>
        </a:p>
      </dgm:t>
    </dgm:pt>
    <dgm:pt modelId="{0F34F8A6-9D2C-4F60-8556-A99602416C1D}" type="parTrans" cxnId="{694055EC-7826-4262-96DA-C7E74089D252}">
      <dgm:prSet/>
      <dgm:spPr/>
      <dgm:t>
        <a:bodyPr/>
        <a:lstStyle/>
        <a:p>
          <a:pPr algn="ctr"/>
          <a:endParaRPr lang="es-ES" sz="2000">
            <a:solidFill>
              <a:srgbClr val="0B2F51"/>
            </a:solidFill>
            <a:latin typeface="Montserrat" panose="00000500000000000000" pitchFamily="50" charset="0"/>
          </a:endParaRPr>
        </a:p>
      </dgm:t>
    </dgm:pt>
    <dgm:pt modelId="{63625819-9806-4A62-A017-AAC764F6C9F1}" type="sibTrans" cxnId="{694055EC-7826-4262-96DA-C7E74089D252}">
      <dgm:prSet/>
      <dgm:spPr/>
      <dgm:t>
        <a:bodyPr/>
        <a:lstStyle/>
        <a:p>
          <a:pPr algn="ctr"/>
          <a:endParaRPr lang="es-ES" sz="2000">
            <a:solidFill>
              <a:srgbClr val="0B2F51"/>
            </a:solidFill>
            <a:latin typeface="Montserrat" panose="00000500000000000000" pitchFamily="50" charset="0"/>
          </a:endParaRPr>
        </a:p>
      </dgm:t>
    </dgm:pt>
    <dgm:pt modelId="{E066FD7A-7149-4FC7-9205-BC6DD0731ACF}">
      <dgm:prSet phldrT="[Texto]" custT="1"/>
      <dgm:spPr/>
      <dgm:t>
        <a:bodyPr/>
        <a:lstStyle/>
        <a:p>
          <a:pPr algn="ctr"/>
          <a:r>
            <a:rPr lang="es-ES" sz="2000" dirty="0">
              <a:solidFill>
                <a:srgbClr val="0B2F51"/>
              </a:solidFill>
              <a:latin typeface="Montserrat" panose="00000500000000000000" pitchFamily="50" charset="0"/>
            </a:rPr>
            <a:t>Secreción </a:t>
          </a:r>
          <a:r>
            <a:rPr lang="es-ES" sz="2000" dirty="0" err="1">
              <a:solidFill>
                <a:srgbClr val="0B2F51"/>
              </a:solidFill>
              <a:latin typeface="Montserrat" panose="00000500000000000000" pitchFamily="50" charset="0"/>
            </a:rPr>
            <a:t>mucopurulenta</a:t>
          </a:r>
          <a:r>
            <a:rPr lang="es-ES" sz="2000" dirty="0">
              <a:solidFill>
                <a:srgbClr val="0B2F51"/>
              </a:solidFill>
              <a:latin typeface="Montserrat" panose="00000500000000000000" pitchFamily="50" charset="0"/>
            </a:rPr>
            <a:t> vaginal o cervical</a:t>
          </a:r>
        </a:p>
      </dgm:t>
    </dgm:pt>
    <dgm:pt modelId="{31C062CC-ADEB-460A-B902-4618779AB9BD}" type="parTrans" cxnId="{B0556B68-DDF6-4CD5-962A-27B72CE1080A}">
      <dgm:prSet/>
      <dgm:spPr/>
      <dgm:t>
        <a:bodyPr/>
        <a:lstStyle/>
        <a:p>
          <a:pPr algn="ctr"/>
          <a:endParaRPr lang="es-ES" sz="2000">
            <a:solidFill>
              <a:srgbClr val="0B2F51"/>
            </a:solidFill>
            <a:latin typeface="Montserrat" panose="00000500000000000000" pitchFamily="50" charset="0"/>
          </a:endParaRPr>
        </a:p>
      </dgm:t>
    </dgm:pt>
    <dgm:pt modelId="{BDF0F0BE-FF55-4C14-90E1-C25A35AC519A}" type="sibTrans" cxnId="{B0556B68-DDF6-4CD5-962A-27B72CE1080A}">
      <dgm:prSet/>
      <dgm:spPr/>
      <dgm:t>
        <a:bodyPr/>
        <a:lstStyle/>
        <a:p>
          <a:pPr algn="ctr"/>
          <a:endParaRPr lang="es-ES" sz="2000">
            <a:solidFill>
              <a:srgbClr val="0B2F51"/>
            </a:solidFill>
            <a:latin typeface="Montserrat" panose="00000500000000000000" pitchFamily="50" charset="0"/>
          </a:endParaRPr>
        </a:p>
      </dgm:t>
    </dgm:pt>
    <dgm:pt modelId="{FE01296D-67CB-4DE1-A33F-5D6FBA5EADA3}">
      <dgm:prSet phldrT="[Texto]" custT="1"/>
      <dgm:spPr>
        <a:solidFill>
          <a:srgbClr val="A5A5A5">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76200" tIns="76200" rIns="76200" bIns="76200" numCol="1" spcCol="1270" anchor="ctr" anchorCtr="0"/>
        <a:lstStyle/>
        <a:p>
          <a:pPr algn="ctr"/>
          <a:r>
            <a:rPr lang="es-ES" sz="2000" dirty="0">
              <a:solidFill>
                <a:srgbClr val="0B2F51"/>
              </a:solidFill>
              <a:latin typeface="Montserrat" panose="00000500000000000000" pitchFamily="50" charset="0"/>
            </a:rPr>
            <a:t>Frotis: </a:t>
          </a:r>
          <a:br>
            <a:rPr lang="es-ES" sz="2000" dirty="0">
              <a:solidFill>
                <a:srgbClr val="0B2F51"/>
              </a:solidFill>
              <a:latin typeface="Montserrat" panose="00000500000000000000" pitchFamily="50" charset="0"/>
            </a:rPr>
          </a:br>
          <a:r>
            <a:rPr lang="es-ES" sz="2000" dirty="0">
              <a:solidFill>
                <a:srgbClr val="0B2F51"/>
              </a:solidFill>
              <a:latin typeface="Montserrat" panose="00000500000000000000" pitchFamily="50" charset="0"/>
            </a:rPr>
            <a:t>leucocitos</a:t>
          </a:r>
        </a:p>
      </dgm:t>
    </dgm:pt>
    <dgm:pt modelId="{1F90B049-F77D-4D7A-8A24-C50DB2A4696C}" type="parTrans" cxnId="{07614693-C026-403F-B67A-F87A4A4B5B9E}">
      <dgm:prSet/>
      <dgm:spPr/>
      <dgm:t>
        <a:bodyPr/>
        <a:lstStyle/>
        <a:p>
          <a:pPr algn="ctr"/>
          <a:endParaRPr lang="es-ES" sz="2000">
            <a:solidFill>
              <a:srgbClr val="0B2F51"/>
            </a:solidFill>
            <a:latin typeface="Montserrat" panose="00000500000000000000" pitchFamily="50" charset="0"/>
          </a:endParaRPr>
        </a:p>
      </dgm:t>
    </dgm:pt>
    <dgm:pt modelId="{807C1B18-85FA-4CF1-8E13-8FD5CE8881A9}" type="sibTrans" cxnId="{07614693-C026-403F-B67A-F87A4A4B5B9E}">
      <dgm:prSet/>
      <dgm:spPr/>
      <dgm:t>
        <a:bodyPr/>
        <a:lstStyle/>
        <a:p>
          <a:pPr algn="ctr"/>
          <a:endParaRPr lang="es-ES" sz="2000">
            <a:solidFill>
              <a:srgbClr val="0B2F51"/>
            </a:solidFill>
            <a:latin typeface="Montserrat" panose="00000500000000000000" pitchFamily="50" charset="0"/>
          </a:endParaRPr>
        </a:p>
      </dgm:t>
    </dgm:pt>
    <dgm:pt modelId="{9A110C6F-DF37-427E-B14F-F904FAD387E7}">
      <dgm:prSet phldrT="[Texto]" custT="1"/>
      <dgm:spPr/>
      <dgm:t>
        <a:bodyPr/>
        <a:lstStyle/>
        <a:p>
          <a:pPr algn="ctr"/>
          <a:r>
            <a:rPr lang="es-ES" sz="2000" dirty="0">
              <a:solidFill>
                <a:srgbClr val="0B2F51"/>
              </a:solidFill>
              <a:latin typeface="Montserrat" panose="00000500000000000000" pitchFamily="50" charset="0"/>
            </a:rPr>
            <a:t>VSG PCR leucocitosis</a:t>
          </a:r>
        </a:p>
      </dgm:t>
    </dgm:pt>
    <dgm:pt modelId="{ED4428EE-91E2-453C-A2F7-69565DABC8BF}" type="parTrans" cxnId="{E8D26AC1-F959-4D80-8FE8-9762A2119BED}">
      <dgm:prSet/>
      <dgm:spPr/>
      <dgm:t>
        <a:bodyPr/>
        <a:lstStyle/>
        <a:p>
          <a:pPr algn="ctr"/>
          <a:endParaRPr lang="es-ES" sz="2000">
            <a:solidFill>
              <a:srgbClr val="0B2F51"/>
            </a:solidFill>
            <a:latin typeface="Montserrat" panose="00000500000000000000" pitchFamily="50" charset="0"/>
          </a:endParaRPr>
        </a:p>
      </dgm:t>
    </dgm:pt>
    <dgm:pt modelId="{BA320627-B26E-4EC7-8F22-12DCABF936ED}" type="sibTrans" cxnId="{E8D26AC1-F959-4D80-8FE8-9762A2119BED}">
      <dgm:prSet/>
      <dgm:spPr/>
      <dgm:t>
        <a:bodyPr/>
        <a:lstStyle/>
        <a:p>
          <a:pPr algn="ctr"/>
          <a:endParaRPr lang="es-ES" sz="2000">
            <a:solidFill>
              <a:srgbClr val="0B2F51"/>
            </a:solidFill>
            <a:latin typeface="Montserrat" panose="00000500000000000000" pitchFamily="50" charset="0"/>
          </a:endParaRPr>
        </a:p>
      </dgm:t>
    </dgm:pt>
    <dgm:pt modelId="{0945E8AA-7AFB-4843-9E96-C406094CD366}">
      <dgm:prSet phldrT="[Texto]" custT="1"/>
      <dgm:spPr/>
      <dgm:t>
        <a:bodyPr/>
        <a:lstStyle/>
        <a:p>
          <a:pPr algn="ctr"/>
          <a:r>
            <a:rPr lang="es-ES" sz="2000" dirty="0">
              <a:solidFill>
                <a:srgbClr val="0B2F51"/>
              </a:solidFill>
              <a:latin typeface="Montserrat" panose="00000500000000000000" pitchFamily="50" charset="0"/>
            </a:rPr>
            <a:t>Diagnostico microbiológico</a:t>
          </a:r>
        </a:p>
      </dgm:t>
    </dgm:pt>
    <dgm:pt modelId="{456FEE18-E390-439A-970C-E5693DE019DB}" type="parTrans" cxnId="{57E2B6D1-4185-46D1-8CE3-BC5693BED5D9}">
      <dgm:prSet/>
      <dgm:spPr/>
      <dgm:t>
        <a:bodyPr/>
        <a:lstStyle/>
        <a:p>
          <a:pPr algn="ctr"/>
          <a:endParaRPr lang="es-ES" sz="2000">
            <a:solidFill>
              <a:srgbClr val="0B2F51"/>
            </a:solidFill>
            <a:latin typeface="Montserrat" panose="00000500000000000000" pitchFamily="50" charset="0"/>
          </a:endParaRPr>
        </a:p>
      </dgm:t>
    </dgm:pt>
    <dgm:pt modelId="{50A8B728-AE22-4CC6-BAE2-DC29B3AD2090}" type="sibTrans" cxnId="{57E2B6D1-4185-46D1-8CE3-BC5693BED5D9}">
      <dgm:prSet/>
      <dgm:spPr/>
      <dgm:t>
        <a:bodyPr/>
        <a:lstStyle/>
        <a:p>
          <a:pPr algn="ctr"/>
          <a:endParaRPr lang="es-ES" sz="2000">
            <a:solidFill>
              <a:srgbClr val="0B2F51"/>
            </a:solidFill>
            <a:latin typeface="Montserrat" panose="00000500000000000000" pitchFamily="50" charset="0"/>
          </a:endParaRPr>
        </a:p>
      </dgm:t>
    </dgm:pt>
    <dgm:pt modelId="{2172D418-07EF-4CCA-ADA4-D00F2D49AFE8}" type="pres">
      <dgm:prSet presAssocID="{ECF08F00-E77B-4D32-BB98-1BCF11D36A4E}" presName="diagram" presStyleCnt="0">
        <dgm:presLayoutVars>
          <dgm:dir/>
          <dgm:resizeHandles val="exact"/>
        </dgm:presLayoutVars>
      </dgm:prSet>
      <dgm:spPr/>
    </dgm:pt>
    <dgm:pt modelId="{24886917-E005-4547-94F9-BE7B6E6F69D8}" type="pres">
      <dgm:prSet presAssocID="{E33BAC24-6486-467F-B8B9-46FDD6D98B66}" presName="node" presStyleLbl="node1" presStyleIdx="0" presStyleCnt="5">
        <dgm:presLayoutVars>
          <dgm:bulletEnabled val="1"/>
        </dgm:presLayoutVars>
      </dgm:prSet>
      <dgm:spPr/>
    </dgm:pt>
    <dgm:pt modelId="{64920471-AA4A-4314-B56F-52991907FB35}" type="pres">
      <dgm:prSet presAssocID="{63625819-9806-4A62-A017-AAC764F6C9F1}" presName="sibTrans" presStyleCnt="0"/>
      <dgm:spPr/>
    </dgm:pt>
    <dgm:pt modelId="{C2316592-0FEA-470F-8892-011F73FFEE34}" type="pres">
      <dgm:prSet presAssocID="{E066FD7A-7149-4FC7-9205-BC6DD0731ACF}" presName="node" presStyleLbl="node1" presStyleIdx="1" presStyleCnt="5">
        <dgm:presLayoutVars>
          <dgm:bulletEnabled val="1"/>
        </dgm:presLayoutVars>
      </dgm:prSet>
      <dgm:spPr/>
    </dgm:pt>
    <dgm:pt modelId="{93E557EF-C296-4B86-84E5-5EE9FD351CD5}" type="pres">
      <dgm:prSet presAssocID="{BDF0F0BE-FF55-4C14-90E1-C25A35AC519A}" presName="sibTrans" presStyleCnt="0"/>
      <dgm:spPr/>
    </dgm:pt>
    <dgm:pt modelId="{1AC6FD0C-B906-402E-BD10-ECAEE4B1A654}" type="pres">
      <dgm:prSet presAssocID="{FE01296D-67CB-4DE1-A33F-5D6FBA5EADA3}" presName="node" presStyleLbl="node1" presStyleIdx="2" presStyleCnt="5">
        <dgm:presLayoutVars>
          <dgm:bulletEnabled val="1"/>
        </dgm:presLayoutVars>
      </dgm:prSet>
      <dgm:spPr>
        <a:xfrm>
          <a:off x="4873065" y="643908"/>
          <a:ext cx="2215029" cy="1329017"/>
        </a:xfrm>
        <a:prstGeom prst="rect">
          <a:avLst/>
        </a:prstGeom>
      </dgm:spPr>
    </dgm:pt>
    <dgm:pt modelId="{6E9683EF-109F-4980-BEAC-2BF37B31F78F}" type="pres">
      <dgm:prSet presAssocID="{807C1B18-85FA-4CF1-8E13-8FD5CE8881A9}" presName="sibTrans" presStyleCnt="0"/>
      <dgm:spPr/>
    </dgm:pt>
    <dgm:pt modelId="{36CBC87B-3CC2-4079-9A23-B5DDA8A338A3}" type="pres">
      <dgm:prSet presAssocID="{9A110C6F-DF37-427E-B14F-F904FAD387E7}" presName="node" presStyleLbl="node1" presStyleIdx="3" presStyleCnt="5">
        <dgm:presLayoutVars>
          <dgm:bulletEnabled val="1"/>
        </dgm:presLayoutVars>
      </dgm:prSet>
      <dgm:spPr/>
    </dgm:pt>
    <dgm:pt modelId="{AE54D178-6865-43F0-A641-5FE4DCF0028E}" type="pres">
      <dgm:prSet presAssocID="{BA320627-B26E-4EC7-8F22-12DCABF936ED}" presName="sibTrans" presStyleCnt="0"/>
      <dgm:spPr/>
    </dgm:pt>
    <dgm:pt modelId="{310BEB01-D689-4777-81D2-C92BE2A2B3D3}" type="pres">
      <dgm:prSet presAssocID="{0945E8AA-7AFB-4843-9E96-C406094CD366}" presName="node" presStyleLbl="node1" presStyleIdx="4" presStyleCnt="5">
        <dgm:presLayoutVars>
          <dgm:bulletEnabled val="1"/>
        </dgm:presLayoutVars>
      </dgm:prSet>
      <dgm:spPr/>
    </dgm:pt>
  </dgm:ptLst>
  <dgm:cxnLst>
    <dgm:cxn modelId="{5198832E-30E0-4D7A-A928-7312CF1D87BE}" type="presOf" srcId="{0945E8AA-7AFB-4843-9E96-C406094CD366}" destId="{310BEB01-D689-4777-81D2-C92BE2A2B3D3}" srcOrd="0" destOrd="0" presId="urn:microsoft.com/office/officeart/2005/8/layout/default"/>
    <dgm:cxn modelId="{67A3AF36-D83D-48FC-B50F-01246D578B19}" type="presOf" srcId="{E066FD7A-7149-4FC7-9205-BC6DD0731ACF}" destId="{C2316592-0FEA-470F-8892-011F73FFEE34}" srcOrd="0" destOrd="0" presId="urn:microsoft.com/office/officeart/2005/8/layout/default"/>
    <dgm:cxn modelId="{B0556B68-DDF6-4CD5-962A-27B72CE1080A}" srcId="{ECF08F00-E77B-4D32-BB98-1BCF11D36A4E}" destId="{E066FD7A-7149-4FC7-9205-BC6DD0731ACF}" srcOrd="1" destOrd="0" parTransId="{31C062CC-ADEB-460A-B902-4618779AB9BD}" sibTransId="{BDF0F0BE-FF55-4C14-90E1-C25A35AC519A}"/>
    <dgm:cxn modelId="{B0422677-26E0-45A8-B080-06AF80B0B6EA}" type="presOf" srcId="{ECF08F00-E77B-4D32-BB98-1BCF11D36A4E}" destId="{2172D418-07EF-4CCA-ADA4-D00F2D49AFE8}" srcOrd="0" destOrd="0" presId="urn:microsoft.com/office/officeart/2005/8/layout/default"/>
    <dgm:cxn modelId="{07614693-C026-403F-B67A-F87A4A4B5B9E}" srcId="{ECF08F00-E77B-4D32-BB98-1BCF11D36A4E}" destId="{FE01296D-67CB-4DE1-A33F-5D6FBA5EADA3}" srcOrd="2" destOrd="0" parTransId="{1F90B049-F77D-4D7A-8A24-C50DB2A4696C}" sibTransId="{807C1B18-85FA-4CF1-8E13-8FD5CE8881A9}"/>
    <dgm:cxn modelId="{D2E6F2BF-5F04-48F1-B255-E979155BF877}" type="presOf" srcId="{9A110C6F-DF37-427E-B14F-F904FAD387E7}" destId="{36CBC87B-3CC2-4079-9A23-B5DDA8A338A3}" srcOrd="0" destOrd="0" presId="urn:microsoft.com/office/officeart/2005/8/layout/default"/>
    <dgm:cxn modelId="{E8D26AC1-F959-4D80-8FE8-9762A2119BED}" srcId="{ECF08F00-E77B-4D32-BB98-1BCF11D36A4E}" destId="{9A110C6F-DF37-427E-B14F-F904FAD387E7}" srcOrd="3" destOrd="0" parTransId="{ED4428EE-91E2-453C-A2F7-69565DABC8BF}" sibTransId="{BA320627-B26E-4EC7-8F22-12DCABF936ED}"/>
    <dgm:cxn modelId="{4FC9AECB-7835-4D81-88C0-FD1378C3212E}" type="presOf" srcId="{FE01296D-67CB-4DE1-A33F-5D6FBA5EADA3}" destId="{1AC6FD0C-B906-402E-BD10-ECAEE4B1A654}" srcOrd="0" destOrd="0" presId="urn:microsoft.com/office/officeart/2005/8/layout/default"/>
    <dgm:cxn modelId="{57E2B6D1-4185-46D1-8CE3-BC5693BED5D9}" srcId="{ECF08F00-E77B-4D32-BB98-1BCF11D36A4E}" destId="{0945E8AA-7AFB-4843-9E96-C406094CD366}" srcOrd="4" destOrd="0" parTransId="{456FEE18-E390-439A-970C-E5693DE019DB}" sibTransId="{50A8B728-AE22-4CC6-BAE2-DC29B3AD2090}"/>
    <dgm:cxn modelId="{934831D5-D820-4FE6-A8E6-579102ADE83A}" type="presOf" srcId="{E33BAC24-6486-467F-B8B9-46FDD6D98B66}" destId="{24886917-E005-4547-94F9-BE7B6E6F69D8}" srcOrd="0" destOrd="0" presId="urn:microsoft.com/office/officeart/2005/8/layout/default"/>
    <dgm:cxn modelId="{694055EC-7826-4262-96DA-C7E74089D252}" srcId="{ECF08F00-E77B-4D32-BB98-1BCF11D36A4E}" destId="{E33BAC24-6486-467F-B8B9-46FDD6D98B66}" srcOrd="0" destOrd="0" parTransId="{0F34F8A6-9D2C-4F60-8556-A99602416C1D}" sibTransId="{63625819-9806-4A62-A017-AAC764F6C9F1}"/>
    <dgm:cxn modelId="{10D520CD-38D4-4A29-8C25-BBB7ED60D352}" type="presParOf" srcId="{2172D418-07EF-4CCA-ADA4-D00F2D49AFE8}" destId="{24886917-E005-4547-94F9-BE7B6E6F69D8}" srcOrd="0" destOrd="0" presId="urn:microsoft.com/office/officeart/2005/8/layout/default"/>
    <dgm:cxn modelId="{F84A493F-E43C-40B7-A02A-8FEB184EA972}" type="presParOf" srcId="{2172D418-07EF-4CCA-ADA4-D00F2D49AFE8}" destId="{64920471-AA4A-4314-B56F-52991907FB35}" srcOrd="1" destOrd="0" presId="urn:microsoft.com/office/officeart/2005/8/layout/default"/>
    <dgm:cxn modelId="{3B07973D-835E-4AE6-9373-3E87270326E1}" type="presParOf" srcId="{2172D418-07EF-4CCA-ADA4-D00F2D49AFE8}" destId="{C2316592-0FEA-470F-8892-011F73FFEE34}" srcOrd="2" destOrd="0" presId="urn:microsoft.com/office/officeart/2005/8/layout/default"/>
    <dgm:cxn modelId="{8702E0FB-CD41-409E-8051-32DC00AAABA8}" type="presParOf" srcId="{2172D418-07EF-4CCA-ADA4-D00F2D49AFE8}" destId="{93E557EF-C296-4B86-84E5-5EE9FD351CD5}" srcOrd="3" destOrd="0" presId="urn:microsoft.com/office/officeart/2005/8/layout/default"/>
    <dgm:cxn modelId="{2605781B-D078-40C3-80C4-1963280C39E9}" type="presParOf" srcId="{2172D418-07EF-4CCA-ADA4-D00F2D49AFE8}" destId="{1AC6FD0C-B906-402E-BD10-ECAEE4B1A654}" srcOrd="4" destOrd="0" presId="urn:microsoft.com/office/officeart/2005/8/layout/default"/>
    <dgm:cxn modelId="{08B233DA-901B-4F4C-8622-FBEAEAC5AD1A}" type="presParOf" srcId="{2172D418-07EF-4CCA-ADA4-D00F2D49AFE8}" destId="{6E9683EF-109F-4980-BEAC-2BF37B31F78F}" srcOrd="5" destOrd="0" presId="urn:microsoft.com/office/officeart/2005/8/layout/default"/>
    <dgm:cxn modelId="{E4B8A846-C03B-47A2-B80A-31A42A9D3136}" type="presParOf" srcId="{2172D418-07EF-4CCA-ADA4-D00F2D49AFE8}" destId="{36CBC87B-3CC2-4079-9A23-B5DDA8A338A3}" srcOrd="6" destOrd="0" presId="urn:microsoft.com/office/officeart/2005/8/layout/default"/>
    <dgm:cxn modelId="{B636B5B1-9494-4ED1-80B2-B21B6DF51482}" type="presParOf" srcId="{2172D418-07EF-4CCA-ADA4-D00F2D49AFE8}" destId="{AE54D178-6865-43F0-A641-5FE4DCF0028E}" srcOrd="7" destOrd="0" presId="urn:microsoft.com/office/officeart/2005/8/layout/default"/>
    <dgm:cxn modelId="{23EA5AA7-1DFD-4D09-8520-71E3AF0EED73}" type="presParOf" srcId="{2172D418-07EF-4CCA-ADA4-D00F2D49AFE8}" destId="{310BEB01-D689-4777-81D2-C92BE2A2B3D3}" srcOrd="8"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FCE46C-9815-479C-8345-2A65DFA9525D}"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ES"/>
        </a:p>
      </dgm:t>
    </dgm:pt>
    <dgm:pt modelId="{430D1F18-12C1-4A25-8B04-B71BE152275E}">
      <dgm:prSet phldrT="[Texto]" custT="1"/>
      <dgm:spPr/>
      <dgm:t>
        <a:bodyPr/>
        <a:lstStyle/>
        <a:p>
          <a:r>
            <a:rPr lang="es-ES" sz="2000" dirty="0">
              <a:solidFill>
                <a:schemeClr val="bg1"/>
              </a:solidFill>
              <a:latin typeface="Montserrat" panose="00000500000000000000" pitchFamily="50" charset="0"/>
            </a:rPr>
            <a:t>Embarazo</a:t>
          </a:r>
        </a:p>
      </dgm:t>
    </dgm:pt>
    <dgm:pt modelId="{C5D1E239-F968-4D6A-8708-82FAB993D18E}" type="parTrans" cxnId="{89262644-A6D4-40EA-9CAE-41149B0F29F1}">
      <dgm:prSet/>
      <dgm:spPr/>
      <dgm:t>
        <a:bodyPr/>
        <a:lstStyle/>
        <a:p>
          <a:endParaRPr lang="es-ES" sz="2000">
            <a:solidFill>
              <a:schemeClr val="bg1"/>
            </a:solidFill>
            <a:latin typeface="Montserrat" panose="00000500000000000000" pitchFamily="50" charset="0"/>
          </a:endParaRPr>
        </a:p>
      </dgm:t>
    </dgm:pt>
    <dgm:pt modelId="{DE9A767F-BF7A-4603-8840-E2E5061C0B3A}" type="sibTrans" cxnId="{89262644-A6D4-40EA-9CAE-41149B0F29F1}">
      <dgm:prSet/>
      <dgm:spPr/>
      <dgm:t>
        <a:bodyPr/>
        <a:lstStyle/>
        <a:p>
          <a:endParaRPr lang="es-ES" sz="2000">
            <a:solidFill>
              <a:schemeClr val="bg1"/>
            </a:solidFill>
            <a:latin typeface="Montserrat" panose="00000500000000000000" pitchFamily="50" charset="0"/>
          </a:endParaRPr>
        </a:p>
      </dgm:t>
    </dgm:pt>
    <dgm:pt modelId="{DC84C613-4370-4786-A0B0-C27DCD0FE102}">
      <dgm:prSet phldrT="[Texto]" custT="1"/>
      <dgm:spPr/>
      <dgm:t>
        <a:bodyPr/>
        <a:lstStyle/>
        <a:p>
          <a:r>
            <a:rPr lang="es-ES" sz="2000" dirty="0">
              <a:solidFill>
                <a:schemeClr val="bg1"/>
              </a:solidFill>
              <a:latin typeface="Montserrat" panose="00000500000000000000" pitchFamily="50" charset="0"/>
            </a:rPr>
            <a:t>No tolerancia a la vía oral</a:t>
          </a:r>
        </a:p>
      </dgm:t>
    </dgm:pt>
    <dgm:pt modelId="{1B32FF90-3905-427F-BC74-AE858B8F9085}" type="parTrans" cxnId="{E009AC0F-AF69-4774-9EBB-AF3791826D1C}">
      <dgm:prSet/>
      <dgm:spPr/>
      <dgm:t>
        <a:bodyPr/>
        <a:lstStyle/>
        <a:p>
          <a:endParaRPr lang="es-ES" sz="2000">
            <a:solidFill>
              <a:schemeClr val="bg1"/>
            </a:solidFill>
            <a:latin typeface="Montserrat" panose="00000500000000000000" pitchFamily="50" charset="0"/>
          </a:endParaRPr>
        </a:p>
      </dgm:t>
    </dgm:pt>
    <dgm:pt modelId="{210DF2AB-FE13-4966-A245-F6BBC4E6F4AF}" type="sibTrans" cxnId="{E009AC0F-AF69-4774-9EBB-AF3791826D1C}">
      <dgm:prSet/>
      <dgm:spPr/>
      <dgm:t>
        <a:bodyPr/>
        <a:lstStyle/>
        <a:p>
          <a:endParaRPr lang="es-ES" sz="2000">
            <a:solidFill>
              <a:schemeClr val="bg1"/>
            </a:solidFill>
            <a:latin typeface="Montserrat" panose="00000500000000000000" pitchFamily="50" charset="0"/>
          </a:endParaRPr>
        </a:p>
      </dgm:t>
    </dgm:pt>
    <dgm:pt modelId="{83CA4B73-51CB-492B-9C32-ED25AA2BBE66}">
      <dgm:prSet phldrT="[Texto]" custT="1"/>
      <dgm:spPr/>
      <dgm:t>
        <a:bodyPr/>
        <a:lstStyle/>
        <a:p>
          <a:r>
            <a:rPr lang="es-ES" sz="2000" dirty="0">
              <a:solidFill>
                <a:schemeClr val="bg1"/>
              </a:solidFill>
              <a:latin typeface="Montserrat" panose="00000500000000000000" pitchFamily="50" charset="0"/>
            </a:rPr>
            <a:t>Absceso tubo-</a:t>
          </a:r>
          <a:r>
            <a:rPr lang="es-ES" sz="2000" dirty="0" err="1">
              <a:solidFill>
                <a:schemeClr val="bg1"/>
              </a:solidFill>
              <a:latin typeface="Montserrat" panose="00000500000000000000" pitchFamily="50" charset="0"/>
            </a:rPr>
            <a:t>ovarico</a:t>
          </a:r>
          <a:endParaRPr lang="es-ES" sz="2000" dirty="0">
            <a:solidFill>
              <a:schemeClr val="bg1"/>
            </a:solidFill>
            <a:latin typeface="Montserrat" panose="00000500000000000000" pitchFamily="50" charset="0"/>
          </a:endParaRPr>
        </a:p>
      </dgm:t>
    </dgm:pt>
    <dgm:pt modelId="{56C47BFC-321A-489A-AD33-9853AF34C0C2}" type="parTrans" cxnId="{67F90ADC-F3D1-4BA9-A0B5-369FA05A3BD7}">
      <dgm:prSet/>
      <dgm:spPr/>
      <dgm:t>
        <a:bodyPr/>
        <a:lstStyle/>
        <a:p>
          <a:endParaRPr lang="es-ES" sz="2000">
            <a:solidFill>
              <a:schemeClr val="bg1"/>
            </a:solidFill>
            <a:latin typeface="Montserrat" panose="00000500000000000000" pitchFamily="50" charset="0"/>
          </a:endParaRPr>
        </a:p>
      </dgm:t>
    </dgm:pt>
    <dgm:pt modelId="{DA96C743-BA4C-412B-9B51-C642038B0C74}" type="sibTrans" cxnId="{67F90ADC-F3D1-4BA9-A0B5-369FA05A3BD7}">
      <dgm:prSet/>
      <dgm:spPr/>
      <dgm:t>
        <a:bodyPr/>
        <a:lstStyle/>
        <a:p>
          <a:endParaRPr lang="es-ES" sz="2000">
            <a:solidFill>
              <a:schemeClr val="bg1"/>
            </a:solidFill>
            <a:latin typeface="Montserrat" panose="00000500000000000000" pitchFamily="50" charset="0"/>
          </a:endParaRPr>
        </a:p>
      </dgm:t>
    </dgm:pt>
    <dgm:pt modelId="{ABAA32A6-45BB-4E45-9EF1-845C14336181}">
      <dgm:prSet phldrT="[Texto]" custT="1"/>
      <dgm:spPr/>
      <dgm:t>
        <a:bodyPr/>
        <a:lstStyle/>
        <a:p>
          <a:r>
            <a:rPr lang="es-ES" sz="2000" dirty="0">
              <a:solidFill>
                <a:schemeClr val="bg1"/>
              </a:solidFill>
              <a:latin typeface="Montserrat" panose="00000500000000000000" pitchFamily="50" charset="0"/>
            </a:rPr>
            <a:t>Compromiso estado general</a:t>
          </a:r>
        </a:p>
      </dgm:t>
    </dgm:pt>
    <dgm:pt modelId="{AB9E7AA7-FF84-401B-8B1B-ADC71922304D}" type="parTrans" cxnId="{DF45FAB2-3E4B-4F29-89ED-5DE0A6D9F559}">
      <dgm:prSet/>
      <dgm:spPr/>
      <dgm:t>
        <a:bodyPr/>
        <a:lstStyle/>
        <a:p>
          <a:endParaRPr lang="es-ES" sz="2000">
            <a:solidFill>
              <a:schemeClr val="bg1"/>
            </a:solidFill>
            <a:latin typeface="Montserrat" panose="00000500000000000000" pitchFamily="50" charset="0"/>
          </a:endParaRPr>
        </a:p>
      </dgm:t>
    </dgm:pt>
    <dgm:pt modelId="{326DA25F-522F-4B63-9463-7291B813B97A}" type="sibTrans" cxnId="{DF45FAB2-3E4B-4F29-89ED-5DE0A6D9F559}">
      <dgm:prSet/>
      <dgm:spPr/>
      <dgm:t>
        <a:bodyPr/>
        <a:lstStyle/>
        <a:p>
          <a:endParaRPr lang="es-ES" sz="2000">
            <a:solidFill>
              <a:schemeClr val="bg1"/>
            </a:solidFill>
            <a:latin typeface="Montserrat" panose="00000500000000000000" pitchFamily="50" charset="0"/>
          </a:endParaRPr>
        </a:p>
      </dgm:t>
    </dgm:pt>
    <dgm:pt modelId="{3B06A58D-29E1-4B03-917C-3B5EAF281743}">
      <dgm:prSet custT="1"/>
      <dgm:spPr/>
      <dgm:t>
        <a:bodyPr/>
        <a:lstStyle/>
        <a:p>
          <a:r>
            <a:rPr lang="es-CO" sz="2000" dirty="0">
              <a:latin typeface="Montserrat" panose="00000500000000000000" pitchFamily="50" charset="0"/>
            </a:rPr>
            <a:t>Otras complicaciones</a:t>
          </a:r>
        </a:p>
      </dgm:t>
    </dgm:pt>
    <dgm:pt modelId="{A5162563-EEA3-4A78-9E92-0BAA80F3ABE2}" type="parTrans" cxnId="{3DC2F8F3-8A65-4F05-AFD3-E344D958ED73}">
      <dgm:prSet/>
      <dgm:spPr/>
      <dgm:t>
        <a:bodyPr/>
        <a:lstStyle/>
        <a:p>
          <a:endParaRPr lang="es-CO" sz="2000">
            <a:latin typeface="Montserrat" panose="00000500000000000000" pitchFamily="50" charset="0"/>
          </a:endParaRPr>
        </a:p>
      </dgm:t>
    </dgm:pt>
    <dgm:pt modelId="{8A536D77-9877-4A75-AD03-37F653D3DA77}" type="sibTrans" cxnId="{3DC2F8F3-8A65-4F05-AFD3-E344D958ED73}">
      <dgm:prSet/>
      <dgm:spPr/>
      <dgm:t>
        <a:bodyPr/>
        <a:lstStyle/>
        <a:p>
          <a:endParaRPr lang="es-CO" sz="2000">
            <a:latin typeface="Montserrat" panose="00000500000000000000" pitchFamily="50" charset="0"/>
          </a:endParaRPr>
        </a:p>
      </dgm:t>
    </dgm:pt>
    <dgm:pt modelId="{3689AA8B-23B4-4D07-9EB0-C72FA117EA11}" type="pres">
      <dgm:prSet presAssocID="{A5FCE46C-9815-479C-8345-2A65DFA9525D}" presName="diagram" presStyleCnt="0">
        <dgm:presLayoutVars>
          <dgm:dir/>
          <dgm:resizeHandles val="exact"/>
        </dgm:presLayoutVars>
      </dgm:prSet>
      <dgm:spPr/>
    </dgm:pt>
    <dgm:pt modelId="{FCCF3010-E199-4900-A401-E7C2414325BE}" type="pres">
      <dgm:prSet presAssocID="{430D1F18-12C1-4A25-8B04-B71BE152275E}" presName="node" presStyleLbl="node1" presStyleIdx="0" presStyleCnt="5">
        <dgm:presLayoutVars>
          <dgm:bulletEnabled val="1"/>
        </dgm:presLayoutVars>
      </dgm:prSet>
      <dgm:spPr/>
    </dgm:pt>
    <dgm:pt modelId="{FBA6A234-D20F-4476-965B-DBF0573C7CD4}" type="pres">
      <dgm:prSet presAssocID="{DE9A767F-BF7A-4603-8840-E2E5061C0B3A}" presName="sibTrans" presStyleCnt="0"/>
      <dgm:spPr/>
    </dgm:pt>
    <dgm:pt modelId="{C52785AE-EC1F-45BF-9F3C-1C406C9F5FC9}" type="pres">
      <dgm:prSet presAssocID="{ABAA32A6-45BB-4E45-9EF1-845C14336181}" presName="node" presStyleLbl="node1" presStyleIdx="1" presStyleCnt="5">
        <dgm:presLayoutVars>
          <dgm:bulletEnabled val="1"/>
        </dgm:presLayoutVars>
      </dgm:prSet>
      <dgm:spPr/>
    </dgm:pt>
    <dgm:pt modelId="{268A53AF-FEEE-42CB-A801-5A4D1C8A1F06}" type="pres">
      <dgm:prSet presAssocID="{326DA25F-522F-4B63-9463-7291B813B97A}" presName="sibTrans" presStyleCnt="0"/>
      <dgm:spPr/>
    </dgm:pt>
    <dgm:pt modelId="{BCA9DF24-0980-41B4-91F5-222AED63326A}" type="pres">
      <dgm:prSet presAssocID="{DC84C613-4370-4786-A0B0-C27DCD0FE102}" presName="node" presStyleLbl="node1" presStyleIdx="2" presStyleCnt="5">
        <dgm:presLayoutVars>
          <dgm:bulletEnabled val="1"/>
        </dgm:presLayoutVars>
      </dgm:prSet>
      <dgm:spPr/>
    </dgm:pt>
    <dgm:pt modelId="{3A81D8DE-EF05-42C5-9254-11C71BB132E1}" type="pres">
      <dgm:prSet presAssocID="{210DF2AB-FE13-4966-A245-F6BBC4E6F4AF}" presName="sibTrans" presStyleCnt="0"/>
      <dgm:spPr/>
    </dgm:pt>
    <dgm:pt modelId="{ED6109C4-28AF-4B5D-AD39-0CC465EB632A}" type="pres">
      <dgm:prSet presAssocID="{83CA4B73-51CB-492B-9C32-ED25AA2BBE66}" presName="node" presStyleLbl="node1" presStyleIdx="3" presStyleCnt="5">
        <dgm:presLayoutVars>
          <dgm:bulletEnabled val="1"/>
        </dgm:presLayoutVars>
      </dgm:prSet>
      <dgm:spPr/>
    </dgm:pt>
    <dgm:pt modelId="{78F0C624-B136-4125-8ADF-4BFA1AF5E4C7}" type="pres">
      <dgm:prSet presAssocID="{DA96C743-BA4C-412B-9B51-C642038B0C74}" presName="sibTrans" presStyleCnt="0"/>
      <dgm:spPr/>
    </dgm:pt>
    <dgm:pt modelId="{FCB5EBFC-CA6D-4CF0-AB5D-6E256AD14E60}" type="pres">
      <dgm:prSet presAssocID="{3B06A58D-29E1-4B03-917C-3B5EAF281743}" presName="node" presStyleLbl="node1" presStyleIdx="4" presStyleCnt="5">
        <dgm:presLayoutVars>
          <dgm:bulletEnabled val="1"/>
        </dgm:presLayoutVars>
      </dgm:prSet>
      <dgm:spPr/>
    </dgm:pt>
  </dgm:ptLst>
  <dgm:cxnLst>
    <dgm:cxn modelId="{E009AC0F-AF69-4774-9EBB-AF3791826D1C}" srcId="{A5FCE46C-9815-479C-8345-2A65DFA9525D}" destId="{DC84C613-4370-4786-A0B0-C27DCD0FE102}" srcOrd="2" destOrd="0" parTransId="{1B32FF90-3905-427F-BC74-AE858B8F9085}" sibTransId="{210DF2AB-FE13-4966-A245-F6BBC4E6F4AF}"/>
    <dgm:cxn modelId="{6FAA352F-FD71-4E29-9085-D747F91CF622}" type="presOf" srcId="{A5FCE46C-9815-479C-8345-2A65DFA9525D}" destId="{3689AA8B-23B4-4D07-9EB0-C72FA117EA11}" srcOrd="0" destOrd="0" presId="urn:microsoft.com/office/officeart/2005/8/layout/default"/>
    <dgm:cxn modelId="{60B53362-2C3E-4C4A-9500-C45EF3793EBE}" type="presOf" srcId="{3B06A58D-29E1-4B03-917C-3B5EAF281743}" destId="{FCB5EBFC-CA6D-4CF0-AB5D-6E256AD14E60}" srcOrd="0" destOrd="0" presId="urn:microsoft.com/office/officeart/2005/8/layout/default"/>
    <dgm:cxn modelId="{89262644-A6D4-40EA-9CAE-41149B0F29F1}" srcId="{A5FCE46C-9815-479C-8345-2A65DFA9525D}" destId="{430D1F18-12C1-4A25-8B04-B71BE152275E}" srcOrd="0" destOrd="0" parTransId="{C5D1E239-F968-4D6A-8708-82FAB993D18E}" sibTransId="{DE9A767F-BF7A-4603-8840-E2E5061C0B3A}"/>
    <dgm:cxn modelId="{92FFB46E-3BE9-419C-AA10-BEE223213548}" type="presOf" srcId="{ABAA32A6-45BB-4E45-9EF1-845C14336181}" destId="{C52785AE-EC1F-45BF-9F3C-1C406C9F5FC9}" srcOrd="0" destOrd="0" presId="urn:microsoft.com/office/officeart/2005/8/layout/default"/>
    <dgm:cxn modelId="{2051D1A9-EA41-44D3-805F-8B942C5917BC}" type="presOf" srcId="{83CA4B73-51CB-492B-9C32-ED25AA2BBE66}" destId="{ED6109C4-28AF-4B5D-AD39-0CC465EB632A}" srcOrd="0" destOrd="0" presId="urn:microsoft.com/office/officeart/2005/8/layout/default"/>
    <dgm:cxn modelId="{DF45FAB2-3E4B-4F29-89ED-5DE0A6D9F559}" srcId="{A5FCE46C-9815-479C-8345-2A65DFA9525D}" destId="{ABAA32A6-45BB-4E45-9EF1-845C14336181}" srcOrd="1" destOrd="0" parTransId="{AB9E7AA7-FF84-401B-8B1B-ADC71922304D}" sibTransId="{326DA25F-522F-4B63-9463-7291B813B97A}"/>
    <dgm:cxn modelId="{930D3CC2-4135-46E1-8728-ED2130DB35A1}" type="presOf" srcId="{430D1F18-12C1-4A25-8B04-B71BE152275E}" destId="{FCCF3010-E199-4900-A401-E7C2414325BE}" srcOrd="0" destOrd="0" presId="urn:microsoft.com/office/officeart/2005/8/layout/default"/>
    <dgm:cxn modelId="{8494E4C6-F2F6-4047-AA7F-BCDD1752D148}" type="presOf" srcId="{DC84C613-4370-4786-A0B0-C27DCD0FE102}" destId="{BCA9DF24-0980-41B4-91F5-222AED63326A}" srcOrd="0" destOrd="0" presId="urn:microsoft.com/office/officeart/2005/8/layout/default"/>
    <dgm:cxn modelId="{67F90ADC-F3D1-4BA9-A0B5-369FA05A3BD7}" srcId="{A5FCE46C-9815-479C-8345-2A65DFA9525D}" destId="{83CA4B73-51CB-492B-9C32-ED25AA2BBE66}" srcOrd="3" destOrd="0" parTransId="{56C47BFC-321A-489A-AD33-9853AF34C0C2}" sibTransId="{DA96C743-BA4C-412B-9B51-C642038B0C74}"/>
    <dgm:cxn modelId="{3DC2F8F3-8A65-4F05-AFD3-E344D958ED73}" srcId="{A5FCE46C-9815-479C-8345-2A65DFA9525D}" destId="{3B06A58D-29E1-4B03-917C-3B5EAF281743}" srcOrd="4" destOrd="0" parTransId="{A5162563-EEA3-4A78-9E92-0BAA80F3ABE2}" sibTransId="{8A536D77-9877-4A75-AD03-37F653D3DA77}"/>
    <dgm:cxn modelId="{125BCFC4-830F-4BE6-9A84-14CC8025ED04}" type="presParOf" srcId="{3689AA8B-23B4-4D07-9EB0-C72FA117EA11}" destId="{FCCF3010-E199-4900-A401-E7C2414325BE}" srcOrd="0" destOrd="0" presId="urn:microsoft.com/office/officeart/2005/8/layout/default"/>
    <dgm:cxn modelId="{DD6E119B-61EA-41D7-AA56-FEC1FD240991}" type="presParOf" srcId="{3689AA8B-23B4-4D07-9EB0-C72FA117EA11}" destId="{FBA6A234-D20F-4476-965B-DBF0573C7CD4}" srcOrd="1" destOrd="0" presId="urn:microsoft.com/office/officeart/2005/8/layout/default"/>
    <dgm:cxn modelId="{8D4F7F59-9E57-43EB-91C7-4FC028DCCF14}" type="presParOf" srcId="{3689AA8B-23B4-4D07-9EB0-C72FA117EA11}" destId="{C52785AE-EC1F-45BF-9F3C-1C406C9F5FC9}" srcOrd="2" destOrd="0" presId="urn:microsoft.com/office/officeart/2005/8/layout/default"/>
    <dgm:cxn modelId="{10A8ECFA-82AE-45A6-92C4-C7FE5DB3EF1B}" type="presParOf" srcId="{3689AA8B-23B4-4D07-9EB0-C72FA117EA11}" destId="{268A53AF-FEEE-42CB-A801-5A4D1C8A1F06}" srcOrd="3" destOrd="0" presId="urn:microsoft.com/office/officeart/2005/8/layout/default"/>
    <dgm:cxn modelId="{44ACA11E-69AD-4DC8-A5E1-7D5C578D45E0}" type="presParOf" srcId="{3689AA8B-23B4-4D07-9EB0-C72FA117EA11}" destId="{BCA9DF24-0980-41B4-91F5-222AED63326A}" srcOrd="4" destOrd="0" presId="urn:microsoft.com/office/officeart/2005/8/layout/default"/>
    <dgm:cxn modelId="{304389D8-509F-4784-86A5-88F306C4389F}" type="presParOf" srcId="{3689AA8B-23B4-4D07-9EB0-C72FA117EA11}" destId="{3A81D8DE-EF05-42C5-9254-11C71BB132E1}" srcOrd="5" destOrd="0" presId="urn:microsoft.com/office/officeart/2005/8/layout/default"/>
    <dgm:cxn modelId="{6C993D4E-3E2C-4976-AEAE-A07DA1EA88D3}" type="presParOf" srcId="{3689AA8B-23B4-4D07-9EB0-C72FA117EA11}" destId="{ED6109C4-28AF-4B5D-AD39-0CC465EB632A}" srcOrd="6" destOrd="0" presId="urn:microsoft.com/office/officeart/2005/8/layout/default"/>
    <dgm:cxn modelId="{B3FA89BB-7788-4622-820D-7EA53615DFA4}" type="presParOf" srcId="{3689AA8B-23B4-4D07-9EB0-C72FA117EA11}" destId="{78F0C624-B136-4125-8ADF-4BFA1AF5E4C7}" srcOrd="7" destOrd="0" presId="urn:microsoft.com/office/officeart/2005/8/layout/default"/>
    <dgm:cxn modelId="{F3205DC2-6B69-45BD-88BA-E0C0C1FA4E42}" type="presParOf" srcId="{3689AA8B-23B4-4D07-9EB0-C72FA117EA11}" destId="{FCB5EBFC-CA6D-4CF0-AB5D-6E256AD14E6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FCE46C-9815-479C-8345-2A65DFA9525D}"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ES"/>
        </a:p>
      </dgm:t>
    </dgm:pt>
    <dgm:pt modelId="{1DC85078-B7B4-4313-886B-5D11EFE67076}">
      <dgm:prSet custT="1"/>
      <dgm:spPr/>
      <dgm:t>
        <a:bodyPr/>
        <a:lstStyle/>
        <a:p>
          <a:r>
            <a:rPr lang="es-CO" sz="2000" dirty="0">
              <a:latin typeface="Montserrat" panose="00000500000000000000" pitchFamily="50" charset="0"/>
            </a:rPr>
            <a:t>Alergia a las cefalosporinas</a:t>
          </a:r>
        </a:p>
      </dgm:t>
    </dgm:pt>
    <dgm:pt modelId="{AE8F39E1-F3EC-4DEC-BE90-77C8210C8B53}" type="sibTrans" cxnId="{849C71BE-F3ED-412D-9E26-59FF0467CC9B}">
      <dgm:prSet/>
      <dgm:spPr/>
      <dgm:t>
        <a:bodyPr/>
        <a:lstStyle/>
        <a:p>
          <a:endParaRPr lang="es-CO" sz="2000">
            <a:latin typeface="Montserrat" panose="00000500000000000000" pitchFamily="50" charset="0"/>
          </a:endParaRPr>
        </a:p>
      </dgm:t>
    </dgm:pt>
    <dgm:pt modelId="{85747B36-396B-410D-805E-A7059672BE61}" type="parTrans" cxnId="{849C71BE-F3ED-412D-9E26-59FF0467CC9B}">
      <dgm:prSet/>
      <dgm:spPr/>
      <dgm:t>
        <a:bodyPr/>
        <a:lstStyle/>
        <a:p>
          <a:endParaRPr lang="es-CO" sz="2000">
            <a:latin typeface="Montserrat" panose="00000500000000000000" pitchFamily="50" charset="0"/>
          </a:endParaRPr>
        </a:p>
      </dgm:t>
    </dgm:pt>
    <dgm:pt modelId="{20BA9645-3FB4-484A-960E-121D65FF935B}">
      <dgm:prSet custT="1"/>
      <dgm:spPr/>
      <dgm:t>
        <a:bodyPr/>
        <a:lstStyle/>
        <a:p>
          <a:r>
            <a:rPr lang="es-CO" sz="2000" dirty="0">
              <a:latin typeface="Montserrat" panose="00000500000000000000" pitchFamily="50" charset="0"/>
            </a:rPr>
            <a:t>No adherencia</a:t>
          </a:r>
        </a:p>
      </dgm:t>
    </dgm:pt>
    <dgm:pt modelId="{8BDB1297-469A-4C65-858E-AA14EFD22CEE}" type="sibTrans" cxnId="{EC8D4B16-7A10-4795-B73F-B6CCF4E3B0D3}">
      <dgm:prSet/>
      <dgm:spPr/>
      <dgm:t>
        <a:bodyPr/>
        <a:lstStyle/>
        <a:p>
          <a:endParaRPr lang="es-CO" sz="2000">
            <a:latin typeface="Montserrat" panose="00000500000000000000" pitchFamily="50" charset="0"/>
          </a:endParaRPr>
        </a:p>
      </dgm:t>
    </dgm:pt>
    <dgm:pt modelId="{286D694E-1565-467B-9582-4AD3A3C9511F}" type="parTrans" cxnId="{EC8D4B16-7A10-4795-B73F-B6CCF4E3B0D3}">
      <dgm:prSet/>
      <dgm:spPr/>
      <dgm:t>
        <a:bodyPr/>
        <a:lstStyle/>
        <a:p>
          <a:endParaRPr lang="es-CO" sz="2000">
            <a:latin typeface="Montserrat" panose="00000500000000000000" pitchFamily="50" charset="0"/>
          </a:endParaRPr>
        </a:p>
      </dgm:t>
    </dgm:pt>
    <dgm:pt modelId="{96C0CEF6-BF8E-4D76-9E91-5B0E2739739D}">
      <dgm:prSet phldrT="[Texto]" custT="1"/>
      <dgm:spPr/>
      <dgm:t>
        <a:bodyPr/>
        <a:lstStyle/>
        <a:p>
          <a:r>
            <a:rPr lang="es-ES" sz="2000" dirty="0">
              <a:solidFill>
                <a:schemeClr val="bg1"/>
              </a:solidFill>
              <a:latin typeface="Montserrat" panose="00000500000000000000" pitchFamily="50" charset="0"/>
            </a:rPr>
            <a:t>No respuesta: 72 horas</a:t>
          </a:r>
        </a:p>
      </dgm:t>
    </dgm:pt>
    <dgm:pt modelId="{6178BA85-C10A-4352-938E-E3991F29A5A8}" type="sibTrans" cxnId="{6585975F-7D93-44DE-BE98-94AB169027C8}">
      <dgm:prSet/>
      <dgm:spPr/>
      <dgm:t>
        <a:bodyPr/>
        <a:lstStyle/>
        <a:p>
          <a:endParaRPr lang="es-CO" sz="2000">
            <a:latin typeface="Montserrat" panose="00000500000000000000" pitchFamily="50" charset="0"/>
          </a:endParaRPr>
        </a:p>
      </dgm:t>
    </dgm:pt>
    <dgm:pt modelId="{773E14D6-46BC-41BE-A244-A6E376B927FF}" type="parTrans" cxnId="{6585975F-7D93-44DE-BE98-94AB169027C8}">
      <dgm:prSet/>
      <dgm:spPr/>
      <dgm:t>
        <a:bodyPr/>
        <a:lstStyle/>
        <a:p>
          <a:endParaRPr lang="es-CO" sz="2000">
            <a:latin typeface="Montserrat" panose="00000500000000000000" pitchFamily="50" charset="0"/>
          </a:endParaRPr>
        </a:p>
      </dgm:t>
    </dgm:pt>
    <dgm:pt modelId="{5D112438-034F-4F07-A319-406C9D19184A}">
      <dgm:prSet custT="1"/>
      <dgm:spPr/>
      <dgm:t>
        <a:bodyPr/>
        <a:lstStyle/>
        <a:p>
          <a:r>
            <a:rPr lang="es-CO" sz="2000" b="0" i="0" u="none" strike="noStrike" dirty="0">
              <a:solidFill>
                <a:schemeClr val="bg1"/>
              </a:solidFill>
              <a:effectLst/>
              <a:latin typeface="Montserrat" panose="00000500000000000000" pitchFamily="50" charset="0"/>
              <a:ea typeface="+mn-ea"/>
              <a:cs typeface="+mn-cs"/>
            </a:rPr>
            <a:t>Síndrome </a:t>
          </a:r>
          <a:r>
            <a:rPr lang="es-CO" sz="2000" b="0" i="0" u="none" strike="noStrike" dirty="0" err="1">
              <a:solidFill>
                <a:schemeClr val="bg1"/>
              </a:solidFill>
              <a:effectLst/>
              <a:latin typeface="Montserrat" panose="00000500000000000000" pitchFamily="50" charset="0"/>
              <a:ea typeface="+mn-ea"/>
              <a:cs typeface="+mn-cs"/>
            </a:rPr>
            <a:t>Fitz</a:t>
          </a:r>
          <a:r>
            <a:rPr lang="es-CO" sz="2000" b="0" i="0" u="none" strike="noStrike" dirty="0">
              <a:solidFill>
                <a:schemeClr val="bg1"/>
              </a:solidFill>
              <a:effectLst/>
              <a:latin typeface="Montserrat" panose="00000500000000000000" pitchFamily="50" charset="0"/>
              <a:ea typeface="+mn-ea"/>
              <a:cs typeface="+mn-cs"/>
            </a:rPr>
            <a:t> </a:t>
          </a:r>
          <a:r>
            <a:rPr lang="es-CO" sz="2000" b="0" i="0" u="none" strike="noStrike" dirty="0" err="1">
              <a:solidFill>
                <a:schemeClr val="bg1"/>
              </a:solidFill>
              <a:effectLst/>
              <a:latin typeface="Montserrat" panose="00000500000000000000" pitchFamily="50" charset="0"/>
              <a:ea typeface="+mn-ea"/>
              <a:cs typeface="+mn-cs"/>
            </a:rPr>
            <a:t>Hugh</a:t>
          </a:r>
          <a:r>
            <a:rPr lang="es-CO" sz="2000" b="0" i="0" u="none" strike="noStrike" dirty="0">
              <a:solidFill>
                <a:schemeClr val="bg1"/>
              </a:solidFill>
              <a:effectLst/>
              <a:latin typeface="Montserrat" panose="00000500000000000000" pitchFamily="50" charset="0"/>
              <a:ea typeface="+mn-ea"/>
              <a:cs typeface="+mn-cs"/>
            </a:rPr>
            <a:t> Curtis</a:t>
          </a:r>
          <a:endParaRPr lang="es-CO" sz="2000" dirty="0">
            <a:solidFill>
              <a:schemeClr val="bg1"/>
            </a:solidFill>
            <a:latin typeface="Montserrat" panose="00000500000000000000" pitchFamily="50" charset="0"/>
          </a:endParaRPr>
        </a:p>
      </dgm:t>
    </dgm:pt>
    <dgm:pt modelId="{2FF57D89-7D0A-48E8-99EC-04D76686B3E9}" type="sibTrans" cxnId="{8271F508-C208-4331-9350-3C4CEBF56D85}">
      <dgm:prSet/>
      <dgm:spPr/>
      <dgm:t>
        <a:bodyPr/>
        <a:lstStyle/>
        <a:p>
          <a:endParaRPr lang="es-CO" sz="2000">
            <a:latin typeface="Montserrat" panose="00000500000000000000" pitchFamily="50" charset="0"/>
          </a:endParaRPr>
        </a:p>
      </dgm:t>
    </dgm:pt>
    <dgm:pt modelId="{8397293D-1BF3-4B16-A25E-584939F7E048}" type="parTrans" cxnId="{8271F508-C208-4331-9350-3C4CEBF56D85}">
      <dgm:prSet/>
      <dgm:spPr/>
      <dgm:t>
        <a:bodyPr/>
        <a:lstStyle/>
        <a:p>
          <a:endParaRPr lang="es-CO" sz="2000">
            <a:latin typeface="Montserrat" panose="00000500000000000000" pitchFamily="50" charset="0"/>
          </a:endParaRPr>
        </a:p>
      </dgm:t>
    </dgm:pt>
    <dgm:pt modelId="{3689AA8B-23B4-4D07-9EB0-C72FA117EA11}" type="pres">
      <dgm:prSet presAssocID="{A5FCE46C-9815-479C-8345-2A65DFA9525D}" presName="diagram" presStyleCnt="0">
        <dgm:presLayoutVars>
          <dgm:dir/>
          <dgm:resizeHandles val="exact"/>
        </dgm:presLayoutVars>
      </dgm:prSet>
      <dgm:spPr/>
    </dgm:pt>
    <dgm:pt modelId="{C9A401FE-B68F-46EB-AAAA-B7A5021653B2}" type="pres">
      <dgm:prSet presAssocID="{5D112438-034F-4F07-A319-406C9D19184A}" presName="node" presStyleLbl="node1" presStyleIdx="0" presStyleCnt="4">
        <dgm:presLayoutVars>
          <dgm:bulletEnabled val="1"/>
        </dgm:presLayoutVars>
      </dgm:prSet>
      <dgm:spPr/>
    </dgm:pt>
    <dgm:pt modelId="{AF49CABE-39C1-494C-B40A-8D7E43A126A1}" type="pres">
      <dgm:prSet presAssocID="{2FF57D89-7D0A-48E8-99EC-04D76686B3E9}" presName="sibTrans" presStyleCnt="0"/>
      <dgm:spPr/>
    </dgm:pt>
    <dgm:pt modelId="{2B9B8D47-6427-4F9E-BB3C-4E51DE8D409C}" type="pres">
      <dgm:prSet presAssocID="{96C0CEF6-BF8E-4D76-9E91-5B0E2739739D}" presName="node" presStyleLbl="node1" presStyleIdx="1" presStyleCnt="4">
        <dgm:presLayoutVars>
          <dgm:bulletEnabled val="1"/>
        </dgm:presLayoutVars>
      </dgm:prSet>
      <dgm:spPr/>
    </dgm:pt>
    <dgm:pt modelId="{558206A1-9711-4B17-AC4F-8BB6BC6F2ED2}" type="pres">
      <dgm:prSet presAssocID="{6178BA85-C10A-4352-938E-E3991F29A5A8}" presName="sibTrans" presStyleCnt="0"/>
      <dgm:spPr/>
    </dgm:pt>
    <dgm:pt modelId="{5BE7A913-48CB-44AA-9A14-6B327EF029B3}" type="pres">
      <dgm:prSet presAssocID="{20BA9645-3FB4-484A-960E-121D65FF935B}" presName="node" presStyleLbl="node1" presStyleIdx="2" presStyleCnt="4">
        <dgm:presLayoutVars>
          <dgm:bulletEnabled val="1"/>
        </dgm:presLayoutVars>
      </dgm:prSet>
      <dgm:spPr/>
    </dgm:pt>
    <dgm:pt modelId="{8AB1A620-AA18-4F6B-B46A-DB28C67AC204}" type="pres">
      <dgm:prSet presAssocID="{8BDB1297-469A-4C65-858E-AA14EFD22CEE}" presName="sibTrans" presStyleCnt="0"/>
      <dgm:spPr/>
    </dgm:pt>
    <dgm:pt modelId="{0E4BAFB7-8184-4CA2-AD8E-4247CAB5919B}" type="pres">
      <dgm:prSet presAssocID="{1DC85078-B7B4-4313-886B-5D11EFE67076}" presName="node" presStyleLbl="node1" presStyleIdx="3" presStyleCnt="4">
        <dgm:presLayoutVars>
          <dgm:bulletEnabled val="1"/>
        </dgm:presLayoutVars>
      </dgm:prSet>
      <dgm:spPr/>
    </dgm:pt>
  </dgm:ptLst>
  <dgm:cxnLst>
    <dgm:cxn modelId="{8271F508-C208-4331-9350-3C4CEBF56D85}" srcId="{A5FCE46C-9815-479C-8345-2A65DFA9525D}" destId="{5D112438-034F-4F07-A319-406C9D19184A}" srcOrd="0" destOrd="0" parTransId="{8397293D-1BF3-4B16-A25E-584939F7E048}" sibTransId="{2FF57D89-7D0A-48E8-99EC-04D76686B3E9}"/>
    <dgm:cxn modelId="{28615913-07D4-476D-B7A4-FC534517D1CA}" type="presOf" srcId="{A5FCE46C-9815-479C-8345-2A65DFA9525D}" destId="{3689AA8B-23B4-4D07-9EB0-C72FA117EA11}" srcOrd="0" destOrd="0" presId="urn:microsoft.com/office/officeart/2005/8/layout/default"/>
    <dgm:cxn modelId="{EC8D4B16-7A10-4795-B73F-B6CCF4E3B0D3}" srcId="{A5FCE46C-9815-479C-8345-2A65DFA9525D}" destId="{20BA9645-3FB4-484A-960E-121D65FF935B}" srcOrd="2" destOrd="0" parTransId="{286D694E-1565-467B-9582-4AD3A3C9511F}" sibTransId="{8BDB1297-469A-4C65-858E-AA14EFD22CEE}"/>
    <dgm:cxn modelId="{05D6E240-09E5-4C6E-A5DB-74EC7541B894}" type="presOf" srcId="{1DC85078-B7B4-4313-886B-5D11EFE67076}" destId="{0E4BAFB7-8184-4CA2-AD8E-4247CAB5919B}" srcOrd="0" destOrd="0" presId="urn:microsoft.com/office/officeart/2005/8/layout/default"/>
    <dgm:cxn modelId="{6585975F-7D93-44DE-BE98-94AB169027C8}" srcId="{A5FCE46C-9815-479C-8345-2A65DFA9525D}" destId="{96C0CEF6-BF8E-4D76-9E91-5B0E2739739D}" srcOrd="1" destOrd="0" parTransId="{773E14D6-46BC-41BE-A244-A6E376B927FF}" sibTransId="{6178BA85-C10A-4352-938E-E3991F29A5A8}"/>
    <dgm:cxn modelId="{728D6161-8DC5-46A9-AE1F-8A16BC172643}" type="presOf" srcId="{5D112438-034F-4F07-A319-406C9D19184A}" destId="{C9A401FE-B68F-46EB-AAAA-B7A5021653B2}" srcOrd="0" destOrd="0" presId="urn:microsoft.com/office/officeart/2005/8/layout/default"/>
    <dgm:cxn modelId="{70384F75-FD46-4275-BAA8-44DC5F6AEDC2}" type="presOf" srcId="{96C0CEF6-BF8E-4D76-9E91-5B0E2739739D}" destId="{2B9B8D47-6427-4F9E-BB3C-4E51DE8D409C}" srcOrd="0" destOrd="0" presId="urn:microsoft.com/office/officeart/2005/8/layout/default"/>
    <dgm:cxn modelId="{2D864656-813B-4B11-A518-0ADC204FEB9E}" type="presOf" srcId="{20BA9645-3FB4-484A-960E-121D65FF935B}" destId="{5BE7A913-48CB-44AA-9A14-6B327EF029B3}" srcOrd="0" destOrd="0" presId="urn:microsoft.com/office/officeart/2005/8/layout/default"/>
    <dgm:cxn modelId="{849C71BE-F3ED-412D-9E26-59FF0467CC9B}" srcId="{A5FCE46C-9815-479C-8345-2A65DFA9525D}" destId="{1DC85078-B7B4-4313-886B-5D11EFE67076}" srcOrd="3" destOrd="0" parTransId="{85747B36-396B-410D-805E-A7059672BE61}" sibTransId="{AE8F39E1-F3EC-4DEC-BE90-77C8210C8B53}"/>
    <dgm:cxn modelId="{8C2D70A2-300E-463E-BF42-AB7CB60BB95B}" type="presParOf" srcId="{3689AA8B-23B4-4D07-9EB0-C72FA117EA11}" destId="{C9A401FE-B68F-46EB-AAAA-B7A5021653B2}" srcOrd="0" destOrd="0" presId="urn:microsoft.com/office/officeart/2005/8/layout/default"/>
    <dgm:cxn modelId="{FAC39CFD-6CF3-42C7-BEBB-D75068E2A59B}" type="presParOf" srcId="{3689AA8B-23B4-4D07-9EB0-C72FA117EA11}" destId="{AF49CABE-39C1-494C-B40A-8D7E43A126A1}" srcOrd="1" destOrd="0" presId="urn:microsoft.com/office/officeart/2005/8/layout/default"/>
    <dgm:cxn modelId="{E1B045B0-9CD6-42FD-8E5D-B7176264E582}" type="presParOf" srcId="{3689AA8B-23B4-4D07-9EB0-C72FA117EA11}" destId="{2B9B8D47-6427-4F9E-BB3C-4E51DE8D409C}" srcOrd="2" destOrd="0" presId="urn:microsoft.com/office/officeart/2005/8/layout/default"/>
    <dgm:cxn modelId="{9B2649CF-FD5E-4AF2-984B-E7F757C562BD}" type="presParOf" srcId="{3689AA8B-23B4-4D07-9EB0-C72FA117EA11}" destId="{558206A1-9711-4B17-AC4F-8BB6BC6F2ED2}" srcOrd="3" destOrd="0" presId="urn:microsoft.com/office/officeart/2005/8/layout/default"/>
    <dgm:cxn modelId="{B9DF6465-B219-4C5B-8E1A-9EC64135DB76}" type="presParOf" srcId="{3689AA8B-23B4-4D07-9EB0-C72FA117EA11}" destId="{5BE7A913-48CB-44AA-9A14-6B327EF029B3}" srcOrd="4" destOrd="0" presId="urn:microsoft.com/office/officeart/2005/8/layout/default"/>
    <dgm:cxn modelId="{E5D777C5-42AC-4139-8C46-6B176997D243}" type="presParOf" srcId="{3689AA8B-23B4-4D07-9EB0-C72FA117EA11}" destId="{8AB1A620-AA18-4F6B-B46A-DB28C67AC204}" srcOrd="5" destOrd="0" presId="urn:microsoft.com/office/officeart/2005/8/layout/default"/>
    <dgm:cxn modelId="{54B3FB1B-AD45-4805-84BE-79E5001F469B}" type="presParOf" srcId="{3689AA8B-23B4-4D07-9EB0-C72FA117EA11}" destId="{0E4BAFB7-8184-4CA2-AD8E-4247CAB5919B}" srcOrd="6"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7C926-7418-49A2-8F0E-9A6B25705211}">
      <dsp:nvSpPr>
        <dsp:cNvPr id="0" name=""/>
        <dsp:cNvSpPr/>
      </dsp:nvSpPr>
      <dsp:spPr>
        <a:xfrm>
          <a:off x="940962" y="373"/>
          <a:ext cx="2398862" cy="14393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Apendicitis </a:t>
          </a:r>
        </a:p>
      </dsp:txBody>
      <dsp:txXfrm>
        <a:off x="940962" y="373"/>
        <a:ext cx="2398862" cy="1439317"/>
      </dsp:txXfrm>
    </dsp:sp>
    <dsp:sp modelId="{9E9C6381-C896-4592-ADA9-EE6BC258A1D7}">
      <dsp:nvSpPr>
        <dsp:cNvPr id="0" name=""/>
        <dsp:cNvSpPr/>
      </dsp:nvSpPr>
      <dsp:spPr>
        <a:xfrm>
          <a:off x="3579711" y="373"/>
          <a:ext cx="2398862" cy="14393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Nefrolitiasis </a:t>
          </a:r>
        </a:p>
      </dsp:txBody>
      <dsp:txXfrm>
        <a:off x="3579711" y="373"/>
        <a:ext cx="2398862" cy="1439317"/>
      </dsp:txXfrm>
    </dsp:sp>
    <dsp:sp modelId="{2049EAB3-0F79-4A10-96A7-77B2226D9E75}">
      <dsp:nvSpPr>
        <dsp:cNvPr id="0" name=""/>
        <dsp:cNvSpPr/>
      </dsp:nvSpPr>
      <dsp:spPr>
        <a:xfrm>
          <a:off x="940962" y="1679577"/>
          <a:ext cx="2398862" cy="14393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Hernias </a:t>
          </a:r>
        </a:p>
      </dsp:txBody>
      <dsp:txXfrm>
        <a:off x="940962" y="1679577"/>
        <a:ext cx="2398862" cy="1439317"/>
      </dsp:txXfrm>
    </dsp:sp>
    <dsp:sp modelId="{1D2CD67D-B8B7-4ACB-9523-4162650718AB}">
      <dsp:nvSpPr>
        <dsp:cNvPr id="0" name=""/>
        <dsp:cNvSpPr/>
      </dsp:nvSpPr>
      <dsp:spPr>
        <a:xfrm>
          <a:off x="3579711" y="1679577"/>
          <a:ext cx="2398862" cy="143931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Síndrome de intestino irritable </a:t>
          </a:r>
        </a:p>
      </dsp:txBody>
      <dsp:txXfrm>
        <a:off x="3579711" y="1679577"/>
        <a:ext cx="2398862" cy="1439317"/>
      </dsp:txXfrm>
    </dsp:sp>
    <dsp:sp modelId="{63114632-14F6-47ED-89D6-3EFC3DE9382D}">
      <dsp:nvSpPr>
        <dsp:cNvPr id="0" name=""/>
        <dsp:cNvSpPr/>
      </dsp:nvSpPr>
      <dsp:spPr>
        <a:xfrm>
          <a:off x="940962" y="3358781"/>
          <a:ext cx="2398862" cy="14393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Diverticulitis </a:t>
          </a:r>
        </a:p>
      </dsp:txBody>
      <dsp:txXfrm>
        <a:off x="940962" y="3358781"/>
        <a:ext cx="2398862" cy="1439317"/>
      </dsp:txXfrm>
    </dsp:sp>
    <dsp:sp modelId="{46C8F2CB-3531-4C41-85DD-8D78EF2FF07C}">
      <dsp:nvSpPr>
        <dsp:cNvPr id="0" name=""/>
        <dsp:cNvSpPr/>
      </dsp:nvSpPr>
      <dsp:spPr>
        <a:xfrm>
          <a:off x="3579711" y="3358781"/>
          <a:ext cx="2398862" cy="14393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Infección de vías urinarias </a:t>
          </a:r>
        </a:p>
      </dsp:txBody>
      <dsp:txXfrm>
        <a:off x="3579711" y="3358781"/>
        <a:ext cx="2398862" cy="1439317"/>
      </dsp:txXfrm>
    </dsp:sp>
    <dsp:sp modelId="{6B9E7504-9A14-4E16-B0FA-80582AC5958E}">
      <dsp:nvSpPr>
        <dsp:cNvPr id="0" name=""/>
        <dsp:cNvSpPr/>
      </dsp:nvSpPr>
      <dsp:spPr>
        <a:xfrm>
          <a:off x="938323" y="5037985"/>
          <a:ext cx="2404140" cy="148642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Dolor musculo esquelético </a:t>
          </a:r>
        </a:p>
      </dsp:txBody>
      <dsp:txXfrm>
        <a:off x="938323" y="5037985"/>
        <a:ext cx="2404140" cy="1486426"/>
      </dsp:txXfrm>
    </dsp:sp>
    <dsp:sp modelId="{F75B6F5C-ABF0-4466-A3CA-E3E62C8B8BF1}">
      <dsp:nvSpPr>
        <dsp:cNvPr id="0" name=""/>
        <dsp:cNvSpPr/>
      </dsp:nvSpPr>
      <dsp:spPr>
        <a:xfrm>
          <a:off x="3582350" y="5061539"/>
          <a:ext cx="2398862" cy="14393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Adherencias </a:t>
          </a:r>
        </a:p>
      </dsp:txBody>
      <dsp:txXfrm>
        <a:off x="3582350" y="5061539"/>
        <a:ext cx="2398862" cy="14393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E0C04-112E-4F84-8AC2-E9E2ABC40D76}">
      <dsp:nvSpPr>
        <dsp:cNvPr id="0" name=""/>
        <dsp:cNvSpPr/>
      </dsp:nvSpPr>
      <dsp:spPr>
        <a:xfrm>
          <a:off x="6156" y="491542"/>
          <a:ext cx="1840179" cy="12076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0000500000000000000" pitchFamily="50" charset="0"/>
            </a:rPr>
            <a:t>Alteración de flujo venoso</a:t>
          </a:r>
        </a:p>
      </dsp:txBody>
      <dsp:txXfrm>
        <a:off x="41526" y="526912"/>
        <a:ext cx="1769439" cy="1136877"/>
      </dsp:txXfrm>
    </dsp:sp>
    <dsp:sp modelId="{54E7FD3B-0340-4D8F-9DC5-E8CB7C7D8DB2}">
      <dsp:nvSpPr>
        <dsp:cNvPr id="0" name=""/>
        <dsp:cNvSpPr/>
      </dsp:nvSpPr>
      <dsp:spPr>
        <a:xfrm>
          <a:off x="2030353" y="867169"/>
          <a:ext cx="390117" cy="4563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ES" sz="2000" kern="1200">
            <a:latin typeface="Montserrat" panose="00000500000000000000" pitchFamily="50" charset="0"/>
          </a:endParaRPr>
        </a:p>
      </dsp:txBody>
      <dsp:txXfrm>
        <a:off x="2030353" y="958442"/>
        <a:ext cx="273082" cy="273818"/>
      </dsp:txXfrm>
    </dsp:sp>
    <dsp:sp modelId="{5709DEC3-CEF0-4889-8B18-8D50BE914E57}">
      <dsp:nvSpPr>
        <dsp:cNvPr id="0" name=""/>
        <dsp:cNvSpPr/>
      </dsp:nvSpPr>
      <dsp:spPr>
        <a:xfrm>
          <a:off x="2582407" y="491542"/>
          <a:ext cx="1840179" cy="12076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0000500000000000000" pitchFamily="50" charset="0"/>
            </a:rPr>
            <a:t>Edema</a:t>
          </a:r>
        </a:p>
      </dsp:txBody>
      <dsp:txXfrm>
        <a:off x="2617777" y="526912"/>
        <a:ext cx="1769439" cy="1136877"/>
      </dsp:txXfrm>
    </dsp:sp>
    <dsp:sp modelId="{C1A170C0-1D75-4EF1-8EBF-68BA5CFCD128}">
      <dsp:nvSpPr>
        <dsp:cNvPr id="0" name=""/>
        <dsp:cNvSpPr/>
      </dsp:nvSpPr>
      <dsp:spPr>
        <a:xfrm>
          <a:off x="4606604" y="867169"/>
          <a:ext cx="390117" cy="4563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ES" sz="2000" kern="1200">
            <a:latin typeface="Montserrat" panose="00000500000000000000" pitchFamily="50" charset="0"/>
          </a:endParaRPr>
        </a:p>
      </dsp:txBody>
      <dsp:txXfrm>
        <a:off x="4606604" y="958442"/>
        <a:ext cx="273082" cy="273818"/>
      </dsp:txXfrm>
    </dsp:sp>
    <dsp:sp modelId="{4C0FEDCF-865E-4D0F-939E-B3CFA706BE36}">
      <dsp:nvSpPr>
        <dsp:cNvPr id="0" name=""/>
        <dsp:cNvSpPr/>
      </dsp:nvSpPr>
      <dsp:spPr>
        <a:xfrm>
          <a:off x="5158658" y="491542"/>
          <a:ext cx="1840179" cy="12076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0000500000000000000" pitchFamily="50" charset="0"/>
            </a:rPr>
            <a:t>Congestión </a:t>
          </a:r>
        </a:p>
      </dsp:txBody>
      <dsp:txXfrm>
        <a:off x="5194028" y="526912"/>
        <a:ext cx="1769439" cy="113687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6947C-05AE-4448-9D9D-4EE6EABC2078}">
      <dsp:nvSpPr>
        <dsp:cNvPr id="0" name=""/>
        <dsp:cNvSpPr/>
      </dsp:nvSpPr>
      <dsp:spPr>
        <a:xfrm>
          <a:off x="6199" y="698077"/>
          <a:ext cx="1853072" cy="121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0000500000000000000" pitchFamily="50" charset="0"/>
              <a:cs typeface="Mongolian Baiti" panose="03000500000000000000" pitchFamily="66" charset="0"/>
            </a:rPr>
            <a:t>Alteración del flujo arterial</a:t>
          </a:r>
        </a:p>
      </dsp:txBody>
      <dsp:txXfrm>
        <a:off x="41817" y="733695"/>
        <a:ext cx="1781836" cy="1144842"/>
      </dsp:txXfrm>
    </dsp:sp>
    <dsp:sp modelId="{84F5A643-DF40-48BF-971F-F8320905FA58}">
      <dsp:nvSpPr>
        <dsp:cNvPr id="0" name=""/>
        <dsp:cNvSpPr/>
      </dsp:nvSpPr>
      <dsp:spPr>
        <a:xfrm>
          <a:off x="2044579" y="1076336"/>
          <a:ext cx="392851" cy="4595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ES" sz="2000" kern="1200">
            <a:latin typeface="Montserrat" panose="00000500000000000000" pitchFamily="50" charset="0"/>
            <a:cs typeface="Mongolian Baiti" panose="03000500000000000000" pitchFamily="66" charset="0"/>
          </a:endParaRPr>
        </a:p>
      </dsp:txBody>
      <dsp:txXfrm>
        <a:off x="2044579" y="1168248"/>
        <a:ext cx="274996" cy="275737"/>
      </dsp:txXfrm>
    </dsp:sp>
    <dsp:sp modelId="{3DA9A79E-39C8-4F73-8035-8D6EAA08B149}">
      <dsp:nvSpPr>
        <dsp:cNvPr id="0" name=""/>
        <dsp:cNvSpPr/>
      </dsp:nvSpPr>
      <dsp:spPr>
        <a:xfrm>
          <a:off x="2600501" y="698077"/>
          <a:ext cx="1853072" cy="121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latin typeface="Montserrat" panose="00000500000000000000" pitchFamily="50" charset="0"/>
              <a:cs typeface="Mongolian Baiti" panose="03000500000000000000" pitchFamily="66" charset="0"/>
            </a:rPr>
            <a:t>Isquemia</a:t>
          </a:r>
        </a:p>
      </dsp:txBody>
      <dsp:txXfrm>
        <a:off x="2636119" y="733695"/>
        <a:ext cx="1781836" cy="1144842"/>
      </dsp:txXfrm>
    </dsp:sp>
    <dsp:sp modelId="{0364210F-C09F-466B-93E1-5F463206237A}">
      <dsp:nvSpPr>
        <dsp:cNvPr id="0" name=""/>
        <dsp:cNvSpPr/>
      </dsp:nvSpPr>
      <dsp:spPr>
        <a:xfrm>
          <a:off x="4638880" y="1076336"/>
          <a:ext cx="392851" cy="4595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ES" sz="2000" kern="1200">
            <a:latin typeface="Montserrat" panose="00000500000000000000" pitchFamily="50" charset="0"/>
            <a:cs typeface="Mongolian Baiti" panose="03000500000000000000" pitchFamily="66" charset="0"/>
          </a:endParaRPr>
        </a:p>
      </dsp:txBody>
      <dsp:txXfrm>
        <a:off x="4638880" y="1168248"/>
        <a:ext cx="274996" cy="275737"/>
      </dsp:txXfrm>
    </dsp:sp>
    <dsp:sp modelId="{9C70D32E-4E5C-4F2D-ADB3-000E61115BFD}">
      <dsp:nvSpPr>
        <dsp:cNvPr id="0" name=""/>
        <dsp:cNvSpPr/>
      </dsp:nvSpPr>
      <dsp:spPr>
        <a:xfrm>
          <a:off x="5194802" y="698077"/>
          <a:ext cx="1853072" cy="1216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a:latin typeface="Montserrat" panose="00000500000000000000" pitchFamily="50" charset="0"/>
              <a:cs typeface="Mongolian Baiti" panose="03000500000000000000" pitchFamily="66" charset="0"/>
            </a:rPr>
            <a:t>Necrosis</a:t>
          </a:r>
          <a:endParaRPr lang="es-ES" sz="2000" kern="1200" dirty="0">
            <a:latin typeface="Montserrat" panose="00000500000000000000" pitchFamily="50" charset="0"/>
            <a:cs typeface="Mongolian Baiti" panose="03000500000000000000" pitchFamily="66" charset="0"/>
          </a:endParaRPr>
        </a:p>
      </dsp:txBody>
      <dsp:txXfrm>
        <a:off x="5230420" y="733695"/>
        <a:ext cx="1781836" cy="114484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7D566B-08C7-4478-A854-01743D3A1A94}">
      <dsp:nvSpPr>
        <dsp:cNvPr id="0" name=""/>
        <dsp:cNvSpPr/>
      </dsp:nvSpPr>
      <dsp:spPr>
        <a:xfrm>
          <a:off x="0" y="0"/>
          <a:ext cx="2271032" cy="30145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s-ES" sz="2200" kern="1200" dirty="0">
              <a:latin typeface="Montserrat" panose="00000500000000000000" pitchFamily="50" charset="0"/>
            </a:rPr>
            <a:t>Clínica</a:t>
          </a:r>
        </a:p>
      </dsp:txBody>
      <dsp:txXfrm>
        <a:off x="0" y="1205808"/>
        <a:ext cx="2271032" cy="1205808"/>
      </dsp:txXfrm>
    </dsp:sp>
    <dsp:sp modelId="{7F7C7A9E-3B7B-4E67-8EB7-CDD7A51D5B6F}">
      <dsp:nvSpPr>
        <dsp:cNvPr id="0" name=""/>
        <dsp:cNvSpPr/>
      </dsp:nvSpPr>
      <dsp:spPr>
        <a:xfrm>
          <a:off x="635058" y="180871"/>
          <a:ext cx="1003835" cy="1003835"/>
        </a:xfrm>
        <a:prstGeom prst="ellipse">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AA9B64-E8A6-424F-9D0B-6A5F235CF819}">
      <dsp:nvSpPr>
        <dsp:cNvPr id="0" name=""/>
        <dsp:cNvSpPr/>
      </dsp:nvSpPr>
      <dsp:spPr>
        <a:xfrm>
          <a:off x="2340623" y="0"/>
          <a:ext cx="2271032" cy="30145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s-ES" sz="2200" kern="1200" dirty="0">
              <a:latin typeface="Montserrat" panose="00000500000000000000" pitchFamily="50" charset="0"/>
            </a:rPr>
            <a:t>Laboratorios y ecografía</a:t>
          </a:r>
        </a:p>
      </dsp:txBody>
      <dsp:txXfrm>
        <a:off x="2340623" y="1205808"/>
        <a:ext cx="2271032" cy="1205808"/>
      </dsp:txXfrm>
    </dsp:sp>
    <dsp:sp modelId="{D9FFD4F6-394D-442D-98C7-6490590A06CB}">
      <dsp:nvSpPr>
        <dsp:cNvPr id="0" name=""/>
        <dsp:cNvSpPr/>
      </dsp:nvSpPr>
      <dsp:spPr>
        <a:xfrm>
          <a:off x="2974221" y="180871"/>
          <a:ext cx="1003835" cy="1003835"/>
        </a:xfrm>
        <a:prstGeom prst="ellipse">
          <a:avLst/>
        </a:prstGeom>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C5797C-6A93-42B0-A602-28F978CC741D}">
      <dsp:nvSpPr>
        <dsp:cNvPr id="0" name=""/>
        <dsp:cNvSpPr/>
      </dsp:nvSpPr>
      <dsp:spPr>
        <a:xfrm>
          <a:off x="4681246" y="0"/>
          <a:ext cx="2271032" cy="30145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s-ES" sz="2200" kern="1200" dirty="0">
              <a:latin typeface="Montserrat" panose="00000500000000000000" pitchFamily="50" charset="0"/>
            </a:rPr>
            <a:t>Laparoscopia</a:t>
          </a:r>
        </a:p>
      </dsp:txBody>
      <dsp:txXfrm>
        <a:off x="4681246" y="1205808"/>
        <a:ext cx="2271032" cy="1205808"/>
      </dsp:txXfrm>
    </dsp:sp>
    <dsp:sp modelId="{B696BBDF-BCD7-476A-9109-51049AE403AC}">
      <dsp:nvSpPr>
        <dsp:cNvPr id="0" name=""/>
        <dsp:cNvSpPr/>
      </dsp:nvSpPr>
      <dsp:spPr>
        <a:xfrm>
          <a:off x="5313385" y="180871"/>
          <a:ext cx="1003835" cy="1003835"/>
        </a:xfrm>
        <a:prstGeom prst="ellipse">
          <a:avLst/>
        </a:prstGeom>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6EFD99-03B2-4484-AFD2-8C5CA1C75629}">
      <dsp:nvSpPr>
        <dsp:cNvPr id="0" name=""/>
        <dsp:cNvSpPr/>
      </dsp:nvSpPr>
      <dsp:spPr>
        <a:xfrm>
          <a:off x="278091" y="2411617"/>
          <a:ext cx="6396096" cy="452178"/>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23B53-A08F-4A4B-8FD8-AEFEFD590111}">
      <dsp:nvSpPr>
        <dsp:cNvPr id="0" name=""/>
        <dsp:cNvSpPr/>
      </dsp:nvSpPr>
      <dsp:spPr>
        <a:xfrm>
          <a:off x="676" y="647418"/>
          <a:ext cx="2636528" cy="158191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Dismenorrea	</a:t>
          </a:r>
        </a:p>
      </dsp:txBody>
      <dsp:txXfrm>
        <a:off x="676" y="647418"/>
        <a:ext cx="2636528" cy="1581916"/>
      </dsp:txXfrm>
    </dsp:sp>
    <dsp:sp modelId="{EDB86E50-C498-445A-8B28-7D1361A2A691}">
      <dsp:nvSpPr>
        <dsp:cNvPr id="0" name=""/>
        <dsp:cNvSpPr/>
      </dsp:nvSpPr>
      <dsp:spPr>
        <a:xfrm>
          <a:off x="2900856" y="647418"/>
          <a:ext cx="2636528" cy="158191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Torsión </a:t>
          </a:r>
          <a:r>
            <a:rPr lang="es-CO" sz="2000" kern="1200" dirty="0" err="1">
              <a:latin typeface="Montserrat" panose="00000500000000000000" pitchFamily="50" charset="0"/>
            </a:rPr>
            <a:t>anexial</a:t>
          </a:r>
          <a:endParaRPr lang="es-CO" sz="2000" kern="1200" dirty="0">
            <a:latin typeface="Montserrat" panose="00000500000000000000" pitchFamily="50" charset="0"/>
          </a:endParaRPr>
        </a:p>
      </dsp:txBody>
      <dsp:txXfrm>
        <a:off x="2900856" y="647418"/>
        <a:ext cx="2636528" cy="1581916"/>
      </dsp:txXfrm>
    </dsp:sp>
    <dsp:sp modelId="{12B0052B-DE34-4EF5-A2FD-3B450CFA84EB}">
      <dsp:nvSpPr>
        <dsp:cNvPr id="0" name=""/>
        <dsp:cNvSpPr/>
      </dsp:nvSpPr>
      <dsp:spPr>
        <a:xfrm>
          <a:off x="676" y="2492988"/>
          <a:ext cx="2636528" cy="158191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Embarazo ectópico </a:t>
          </a:r>
        </a:p>
      </dsp:txBody>
      <dsp:txXfrm>
        <a:off x="676" y="2492988"/>
        <a:ext cx="2636528" cy="1581916"/>
      </dsp:txXfrm>
    </dsp:sp>
    <dsp:sp modelId="{FFAE5997-653B-497A-803A-B535F60F4C99}">
      <dsp:nvSpPr>
        <dsp:cNvPr id="0" name=""/>
        <dsp:cNvSpPr/>
      </dsp:nvSpPr>
      <dsp:spPr>
        <a:xfrm>
          <a:off x="2900856" y="2492988"/>
          <a:ext cx="2636528" cy="158191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Enfermedad pélvica inflamatoria</a:t>
          </a:r>
        </a:p>
      </dsp:txBody>
      <dsp:txXfrm>
        <a:off x="2900856" y="2492988"/>
        <a:ext cx="2636528" cy="1581916"/>
      </dsp:txXfrm>
    </dsp:sp>
    <dsp:sp modelId="{8F6D71A7-B012-47DC-8549-FED654F1E499}">
      <dsp:nvSpPr>
        <dsp:cNvPr id="0" name=""/>
        <dsp:cNvSpPr/>
      </dsp:nvSpPr>
      <dsp:spPr>
        <a:xfrm>
          <a:off x="676" y="4338557"/>
          <a:ext cx="2636528" cy="158191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Quiste de ovario roto</a:t>
          </a:r>
        </a:p>
      </dsp:txBody>
      <dsp:txXfrm>
        <a:off x="676" y="4338557"/>
        <a:ext cx="2636528" cy="1581916"/>
      </dsp:txXfrm>
    </dsp:sp>
    <dsp:sp modelId="{3ABE2EE0-CB9E-40D8-AADE-9991103EF372}">
      <dsp:nvSpPr>
        <dsp:cNvPr id="0" name=""/>
        <dsp:cNvSpPr/>
      </dsp:nvSpPr>
      <dsp:spPr>
        <a:xfrm>
          <a:off x="2900856" y="4338557"/>
          <a:ext cx="2636528" cy="158191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Síndrome de Mittelschmerz</a:t>
          </a:r>
        </a:p>
      </dsp:txBody>
      <dsp:txXfrm>
        <a:off x="2900856" y="4338557"/>
        <a:ext cx="2636528" cy="15819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F8DAC-99BD-4440-AD45-2715210EDFCF}">
      <dsp:nvSpPr>
        <dsp:cNvPr id="0" name=""/>
        <dsp:cNvSpPr/>
      </dsp:nvSpPr>
      <dsp:spPr>
        <a:xfrm>
          <a:off x="2953504" y="649"/>
          <a:ext cx="4273452" cy="2808214"/>
        </a:xfrm>
        <a:prstGeom prst="rightArrow">
          <a:avLst>
            <a:gd name="adj1" fmla="val 75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s-CO" sz="2000" kern="1200" dirty="0">
              <a:solidFill>
                <a:srgbClr val="0B2F51"/>
              </a:solidFill>
              <a:latin typeface="Montserrat" panose="00000500000000000000" pitchFamily="50" charset="0"/>
            </a:rPr>
            <a:t>Jóvenes.</a:t>
          </a:r>
          <a:endParaRPr lang="es-ES" sz="2000" kern="1200" dirty="0">
            <a:solidFill>
              <a:srgbClr val="0B2F51"/>
            </a:solidFill>
            <a:latin typeface="Montserrat" panose="00000500000000000000" pitchFamily="50" charset="0"/>
          </a:endParaRPr>
        </a:p>
        <a:p>
          <a:pPr marL="228600" lvl="1" indent="-228600" algn="l" defTabSz="889000">
            <a:lnSpc>
              <a:spcPct val="90000"/>
            </a:lnSpc>
            <a:spcBef>
              <a:spcPct val="0"/>
            </a:spcBef>
            <a:spcAft>
              <a:spcPct val="15000"/>
            </a:spcAft>
            <a:buChar char="•"/>
          </a:pPr>
          <a:r>
            <a:rPr lang="es-CO" sz="2000" kern="1200" dirty="0">
              <a:solidFill>
                <a:srgbClr val="0B2F51"/>
              </a:solidFill>
              <a:latin typeface="Montserrat" panose="00000500000000000000" pitchFamily="50" charset="0"/>
            </a:rPr>
            <a:t>Ciclos ovulatorios normales.</a:t>
          </a:r>
        </a:p>
        <a:p>
          <a:pPr marL="228600" lvl="1" indent="-228600" algn="l" defTabSz="889000">
            <a:lnSpc>
              <a:spcPct val="90000"/>
            </a:lnSpc>
            <a:spcBef>
              <a:spcPct val="0"/>
            </a:spcBef>
            <a:spcAft>
              <a:spcPct val="15000"/>
            </a:spcAft>
            <a:buChar char="•"/>
          </a:pPr>
          <a:r>
            <a:rPr lang="es-CO" sz="2000" kern="1200" dirty="0">
              <a:solidFill>
                <a:srgbClr val="0B2F51"/>
              </a:solidFill>
              <a:latin typeface="Montserrat" panose="00000500000000000000" pitchFamily="50" charset="0"/>
            </a:rPr>
            <a:t>Sin patología orgánica. </a:t>
          </a:r>
        </a:p>
        <a:p>
          <a:pPr marL="228600" lvl="1" indent="-228600" algn="l" defTabSz="889000">
            <a:lnSpc>
              <a:spcPct val="90000"/>
            </a:lnSpc>
            <a:spcBef>
              <a:spcPct val="0"/>
            </a:spcBef>
            <a:spcAft>
              <a:spcPct val="15000"/>
            </a:spcAft>
            <a:buChar char="•"/>
          </a:pPr>
          <a:r>
            <a:rPr lang="es-CO" sz="2000" kern="1200" dirty="0">
              <a:solidFill>
                <a:srgbClr val="0B2F51"/>
              </a:solidFill>
              <a:latin typeface="Montserrat" panose="00000500000000000000" pitchFamily="50" charset="0"/>
            </a:rPr>
            <a:t>Etiología fisiológica.</a:t>
          </a:r>
        </a:p>
        <a:p>
          <a:pPr marL="228600" lvl="1" indent="-228600" algn="l" defTabSz="889000">
            <a:lnSpc>
              <a:spcPct val="90000"/>
            </a:lnSpc>
            <a:spcBef>
              <a:spcPct val="0"/>
            </a:spcBef>
            <a:spcAft>
              <a:spcPct val="15000"/>
            </a:spcAft>
            <a:buChar char="•"/>
          </a:pPr>
          <a:r>
            <a:rPr lang="es-CO" sz="2000" kern="1200" dirty="0">
              <a:solidFill>
                <a:srgbClr val="0B2F51"/>
              </a:solidFill>
              <a:latin typeface="Montserrat" panose="00000500000000000000" pitchFamily="50" charset="0"/>
            </a:rPr>
            <a:t>AINES – ACOS. </a:t>
          </a:r>
        </a:p>
      </dsp:txBody>
      <dsp:txXfrm>
        <a:off x="2953504" y="351676"/>
        <a:ext cx="3220372" cy="2106160"/>
      </dsp:txXfrm>
    </dsp:sp>
    <dsp:sp modelId="{90AD6B82-406B-436D-9732-56F9561AFC8E}">
      <dsp:nvSpPr>
        <dsp:cNvPr id="0" name=""/>
        <dsp:cNvSpPr/>
      </dsp:nvSpPr>
      <dsp:spPr>
        <a:xfrm>
          <a:off x="1346" y="587900"/>
          <a:ext cx="2952157" cy="163371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rgbClr val="0B2F51"/>
              </a:solidFill>
              <a:latin typeface="Montserrat" panose="00000500000000000000" pitchFamily="50" charset="0"/>
            </a:rPr>
            <a:t>Primaria</a:t>
          </a:r>
          <a:endParaRPr lang="es-ES" sz="2000" b="1" kern="1200" dirty="0">
            <a:solidFill>
              <a:srgbClr val="0B2F51"/>
            </a:solidFill>
            <a:latin typeface="Montserrat" panose="00000500000000000000" pitchFamily="50" charset="0"/>
          </a:endParaRPr>
        </a:p>
      </dsp:txBody>
      <dsp:txXfrm>
        <a:off x="81097" y="667651"/>
        <a:ext cx="2792655" cy="1474210"/>
      </dsp:txXfrm>
    </dsp:sp>
    <dsp:sp modelId="{FD6A213B-CBF6-43B2-98CA-A17FDA660782}">
      <dsp:nvSpPr>
        <dsp:cNvPr id="0" name=""/>
        <dsp:cNvSpPr/>
      </dsp:nvSpPr>
      <dsp:spPr>
        <a:xfrm>
          <a:off x="2891321" y="2962750"/>
          <a:ext cx="4336982" cy="1538857"/>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s-CO" sz="2000" kern="1200" dirty="0">
              <a:solidFill>
                <a:srgbClr val="0B2F51"/>
              </a:solidFill>
              <a:latin typeface="Montserrat" panose="00000500000000000000" pitchFamily="50" charset="0"/>
            </a:rPr>
            <a:t>Patología de base. </a:t>
          </a:r>
          <a:endParaRPr lang="es-ES" sz="2000" kern="1200" dirty="0">
            <a:solidFill>
              <a:srgbClr val="0B2F51"/>
            </a:solidFill>
            <a:latin typeface="Montserrat" panose="00000500000000000000" pitchFamily="50" charset="0"/>
          </a:endParaRPr>
        </a:p>
        <a:p>
          <a:pPr marL="228600" lvl="1" indent="-228600" algn="l" defTabSz="889000">
            <a:lnSpc>
              <a:spcPct val="90000"/>
            </a:lnSpc>
            <a:spcBef>
              <a:spcPct val="0"/>
            </a:spcBef>
            <a:spcAft>
              <a:spcPct val="15000"/>
            </a:spcAft>
            <a:buChar char="•"/>
          </a:pPr>
          <a:r>
            <a:rPr lang="es-CO" sz="2000" kern="1200" dirty="0">
              <a:solidFill>
                <a:srgbClr val="0B2F51"/>
              </a:solidFill>
              <a:latin typeface="Montserrat" panose="00000500000000000000" pitchFamily="50" charset="0"/>
            </a:rPr>
            <a:t>Tratamiento según etiología. </a:t>
          </a:r>
        </a:p>
      </dsp:txBody>
      <dsp:txXfrm>
        <a:off x="2891321" y="3155107"/>
        <a:ext cx="3759911" cy="1154143"/>
      </dsp:txXfrm>
    </dsp:sp>
    <dsp:sp modelId="{C6E96C4B-96DD-4B1E-9F29-45312EBF65BF}">
      <dsp:nvSpPr>
        <dsp:cNvPr id="0" name=""/>
        <dsp:cNvSpPr/>
      </dsp:nvSpPr>
      <dsp:spPr>
        <a:xfrm>
          <a:off x="0" y="2962750"/>
          <a:ext cx="2891321" cy="15388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rgbClr val="0B2F51"/>
              </a:solidFill>
              <a:latin typeface="Montserrat" panose="00000500000000000000" pitchFamily="50" charset="0"/>
            </a:rPr>
            <a:t>Secundaria</a:t>
          </a:r>
          <a:endParaRPr lang="es-ES" sz="2000" b="1" kern="1200" dirty="0">
            <a:solidFill>
              <a:srgbClr val="0B2F51"/>
            </a:solidFill>
            <a:latin typeface="Montserrat" panose="00000500000000000000" pitchFamily="50" charset="0"/>
          </a:endParaRPr>
        </a:p>
      </dsp:txBody>
      <dsp:txXfrm>
        <a:off x="75121" y="3037871"/>
        <a:ext cx="2741079" cy="13886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96AEB-7042-4FDB-A3D0-E84FACB98D79}">
      <dsp:nvSpPr>
        <dsp:cNvPr id="0" name=""/>
        <dsp:cNvSpPr/>
      </dsp:nvSpPr>
      <dsp:spPr>
        <a:xfrm>
          <a:off x="2958238" y="0"/>
          <a:ext cx="2777577" cy="2777577"/>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s-ES" sz="2600" b="0" kern="1200" dirty="0">
              <a:solidFill>
                <a:srgbClr val="152B48"/>
              </a:solidFill>
              <a:effectLst/>
              <a:latin typeface="Montserrat" panose="00000500000000000000" pitchFamily="50" charset="0"/>
            </a:rPr>
            <a:t>Expectante </a:t>
          </a:r>
        </a:p>
      </dsp:txBody>
      <dsp:txXfrm>
        <a:off x="3328582" y="486076"/>
        <a:ext cx="2036889" cy="1249909"/>
      </dsp:txXfrm>
    </dsp:sp>
    <dsp:sp modelId="{3F93E47E-25A4-4B8E-AE9D-970CFA453D85}">
      <dsp:nvSpPr>
        <dsp:cNvPr id="0" name=""/>
        <dsp:cNvSpPr/>
      </dsp:nvSpPr>
      <dsp:spPr>
        <a:xfrm>
          <a:off x="4107775" y="1881706"/>
          <a:ext cx="2977840" cy="2777577"/>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l" defTabSz="1155700">
            <a:lnSpc>
              <a:spcPct val="90000"/>
            </a:lnSpc>
            <a:spcBef>
              <a:spcPct val="0"/>
            </a:spcBef>
            <a:spcAft>
              <a:spcPct val="35000"/>
            </a:spcAft>
            <a:buNone/>
          </a:pPr>
          <a:r>
            <a:rPr lang="es-ES" sz="2600" b="0" kern="1200" dirty="0">
              <a:solidFill>
                <a:srgbClr val="152B48"/>
              </a:solidFill>
              <a:effectLst/>
              <a:latin typeface="Montserrat" panose="00000500000000000000" pitchFamily="50" charset="0"/>
            </a:rPr>
            <a:t>Quirúrgico </a:t>
          </a:r>
        </a:p>
      </dsp:txBody>
      <dsp:txXfrm>
        <a:off x="5018498" y="2599247"/>
        <a:ext cx="1786704" cy="1527667"/>
      </dsp:txXfrm>
    </dsp:sp>
    <dsp:sp modelId="{1983FD89-B30E-46AF-B234-1FE9427C9C2F}">
      <dsp:nvSpPr>
        <dsp:cNvPr id="0" name=""/>
        <dsp:cNvSpPr/>
      </dsp:nvSpPr>
      <dsp:spPr>
        <a:xfrm>
          <a:off x="1485557" y="1860180"/>
          <a:ext cx="3116052" cy="2777577"/>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es-ES" sz="2600" b="0" kern="1200" dirty="0">
              <a:solidFill>
                <a:srgbClr val="152B48"/>
              </a:solidFill>
              <a:effectLst/>
              <a:latin typeface="Montserrat" panose="00000500000000000000" pitchFamily="50" charset="0"/>
            </a:rPr>
            <a:t>Médico </a:t>
          </a:r>
        </a:p>
      </dsp:txBody>
      <dsp:txXfrm>
        <a:off x="1778986" y="2577721"/>
        <a:ext cx="1869631" cy="15276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F278F-C30F-4A9F-894A-1EF7F9739FD3}">
      <dsp:nvSpPr>
        <dsp:cNvPr id="0" name=""/>
        <dsp:cNvSpPr/>
      </dsp:nvSpPr>
      <dsp:spPr>
        <a:xfrm>
          <a:off x="682144" y="1743"/>
          <a:ext cx="2514443" cy="15086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chemeClr val="bg1"/>
              </a:solidFill>
              <a:latin typeface="Montserrat" panose="00000500000000000000" pitchFamily="50" charset="0"/>
            </a:rPr>
            <a:t>Adolescentes</a:t>
          </a:r>
        </a:p>
      </dsp:txBody>
      <dsp:txXfrm>
        <a:off x="682144" y="1743"/>
        <a:ext cx="2514443" cy="1508666"/>
      </dsp:txXfrm>
    </dsp:sp>
    <dsp:sp modelId="{D7D310B8-851B-4040-B3E5-D4209626F433}">
      <dsp:nvSpPr>
        <dsp:cNvPr id="0" name=""/>
        <dsp:cNvSpPr/>
      </dsp:nvSpPr>
      <dsp:spPr>
        <a:xfrm>
          <a:off x="3448032" y="1743"/>
          <a:ext cx="2514443" cy="1508666"/>
        </a:xfrm>
        <a:prstGeom prst="rect">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chemeClr val="bg1"/>
              </a:solidFill>
              <a:latin typeface="Montserrat" panose="00000500000000000000" pitchFamily="50" charset="0"/>
            </a:rPr>
            <a:t>Inserción de DIU </a:t>
          </a:r>
        </a:p>
      </dsp:txBody>
      <dsp:txXfrm>
        <a:off x="3448032" y="1743"/>
        <a:ext cx="2514443" cy="1508666"/>
      </dsp:txXfrm>
    </dsp:sp>
    <dsp:sp modelId="{9056D356-4FA9-4919-869F-0486585325EF}">
      <dsp:nvSpPr>
        <dsp:cNvPr id="0" name=""/>
        <dsp:cNvSpPr/>
      </dsp:nvSpPr>
      <dsp:spPr>
        <a:xfrm>
          <a:off x="682144" y="1761854"/>
          <a:ext cx="2514443" cy="1508666"/>
        </a:xfrm>
        <a:prstGeom prst="rect">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chemeClr val="bg1"/>
              </a:solidFill>
              <a:latin typeface="Montserrat" panose="00000500000000000000" pitchFamily="50" charset="0"/>
            </a:rPr>
            <a:t>Múltiples compañeros sexuales </a:t>
          </a:r>
        </a:p>
      </dsp:txBody>
      <dsp:txXfrm>
        <a:off x="682144" y="1761854"/>
        <a:ext cx="2514443" cy="1508666"/>
      </dsp:txXfrm>
    </dsp:sp>
    <dsp:sp modelId="{B14B14F5-F16C-4D57-AE9F-83817A777466}">
      <dsp:nvSpPr>
        <dsp:cNvPr id="0" name=""/>
        <dsp:cNvSpPr/>
      </dsp:nvSpPr>
      <dsp:spPr>
        <a:xfrm>
          <a:off x="3448032" y="1761854"/>
          <a:ext cx="2514443" cy="1508666"/>
        </a:xfrm>
        <a:prstGeom prst="rect">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chemeClr val="bg1"/>
              </a:solidFill>
              <a:latin typeface="Montserrat" panose="00000500000000000000" pitchFamily="50" charset="0"/>
            </a:rPr>
            <a:t>Antecedente de EPI </a:t>
          </a:r>
        </a:p>
      </dsp:txBody>
      <dsp:txXfrm>
        <a:off x="3448032" y="1761854"/>
        <a:ext cx="2514443" cy="1508666"/>
      </dsp:txXfrm>
    </dsp:sp>
    <dsp:sp modelId="{3E59CCE7-B5D0-43C5-869C-EA22AEB02AD8}">
      <dsp:nvSpPr>
        <dsp:cNvPr id="0" name=""/>
        <dsp:cNvSpPr/>
      </dsp:nvSpPr>
      <dsp:spPr>
        <a:xfrm>
          <a:off x="682144" y="3521964"/>
          <a:ext cx="2514443" cy="1508666"/>
        </a:xfrm>
        <a:prstGeom prst="rect">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chemeClr val="bg1"/>
              </a:solidFill>
              <a:latin typeface="Montserrat" panose="00000500000000000000" pitchFamily="50" charset="0"/>
            </a:rPr>
            <a:t>ACOS y métodos de barrera</a:t>
          </a:r>
        </a:p>
      </dsp:txBody>
      <dsp:txXfrm>
        <a:off x="682144" y="3521964"/>
        <a:ext cx="2514443" cy="1508666"/>
      </dsp:txXfrm>
    </dsp:sp>
    <dsp:sp modelId="{40A8C6F7-6464-4C1C-A33D-6B0209021C2E}">
      <dsp:nvSpPr>
        <dsp:cNvPr id="0" name=""/>
        <dsp:cNvSpPr/>
      </dsp:nvSpPr>
      <dsp:spPr>
        <a:xfrm>
          <a:off x="3448032" y="3521964"/>
          <a:ext cx="2514443" cy="1508666"/>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CO" sz="2400" b="0" kern="1200" dirty="0">
              <a:solidFill>
                <a:schemeClr val="bg1"/>
              </a:solidFill>
              <a:latin typeface="Montserrat" panose="00000500000000000000" pitchFamily="50" charset="0"/>
            </a:rPr>
            <a:t>Embarazo</a:t>
          </a:r>
        </a:p>
      </dsp:txBody>
      <dsp:txXfrm>
        <a:off x="3448032" y="3521964"/>
        <a:ext cx="2514443" cy="15086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17FF8-016B-4CBD-A289-AC7DF94A92FB}">
      <dsp:nvSpPr>
        <dsp:cNvPr id="0" name=""/>
        <dsp:cNvSpPr/>
      </dsp:nvSpPr>
      <dsp:spPr>
        <a:xfrm>
          <a:off x="2119801" y="0"/>
          <a:ext cx="2782266" cy="72032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ontserrat" panose="00000500000000000000" pitchFamily="50" charset="0"/>
            </a:rPr>
            <a:t>Dolor a la movilización del cuello uterino</a:t>
          </a:r>
        </a:p>
      </dsp:txBody>
      <dsp:txXfrm>
        <a:off x="2140899" y="21098"/>
        <a:ext cx="2740070" cy="678131"/>
      </dsp:txXfrm>
    </dsp:sp>
    <dsp:sp modelId="{1699F6EC-B5E6-4B65-8F92-73A930DDE02C}">
      <dsp:nvSpPr>
        <dsp:cNvPr id="0" name=""/>
        <dsp:cNvSpPr/>
      </dsp:nvSpPr>
      <dsp:spPr>
        <a:xfrm rot="5400000">
          <a:off x="3375873" y="738336"/>
          <a:ext cx="270122" cy="32414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ES" sz="1800" kern="1200">
            <a:latin typeface="Montserrat" panose="00000500000000000000" pitchFamily="50" charset="0"/>
          </a:endParaRPr>
        </a:p>
      </dsp:txBody>
      <dsp:txXfrm rot="-5400000">
        <a:off x="3413690" y="765349"/>
        <a:ext cx="194489" cy="189085"/>
      </dsp:txXfrm>
    </dsp:sp>
    <dsp:sp modelId="{B210FC2A-7E1C-4C44-A14E-940984CF05F7}">
      <dsp:nvSpPr>
        <dsp:cNvPr id="0" name=""/>
        <dsp:cNvSpPr/>
      </dsp:nvSpPr>
      <dsp:spPr>
        <a:xfrm>
          <a:off x="2119801" y="1080492"/>
          <a:ext cx="2782266" cy="72032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ontserrat" panose="00000500000000000000" pitchFamily="50" charset="0"/>
            </a:rPr>
            <a:t>Dolor a la palpación anexial</a:t>
          </a:r>
        </a:p>
      </dsp:txBody>
      <dsp:txXfrm>
        <a:off x="2140899" y="1101590"/>
        <a:ext cx="2740070" cy="678131"/>
      </dsp:txXfrm>
    </dsp:sp>
    <dsp:sp modelId="{94A518E0-695E-490F-ABDC-D9E9A2E77391}">
      <dsp:nvSpPr>
        <dsp:cNvPr id="0" name=""/>
        <dsp:cNvSpPr/>
      </dsp:nvSpPr>
      <dsp:spPr>
        <a:xfrm rot="5400000">
          <a:off x="3375873" y="1818828"/>
          <a:ext cx="270122" cy="32414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ES" sz="1800" kern="1200">
            <a:latin typeface="Montserrat" panose="00000500000000000000" pitchFamily="50" charset="0"/>
          </a:endParaRPr>
        </a:p>
      </dsp:txBody>
      <dsp:txXfrm rot="-5400000">
        <a:off x="3413690" y="1845841"/>
        <a:ext cx="194489" cy="189085"/>
      </dsp:txXfrm>
    </dsp:sp>
    <dsp:sp modelId="{46FCC18C-5E3F-4E92-BE7B-3E0CAC5F4CD6}">
      <dsp:nvSpPr>
        <dsp:cNvPr id="0" name=""/>
        <dsp:cNvSpPr/>
      </dsp:nvSpPr>
      <dsp:spPr>
        <a:xfrm>
          <a:off x="2119801" y="2160983"/>
          <a:ext cx="2782266" cy="72032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Montserrat" panose="00000500000000000000" pitchFamily="50" charset="0"/>
            </a:rPr>
            <a:t>Dolor / sensibilidad uterina</a:t>
          </a:r>
        </a:p>
      </dsp:txBody>
      <dsp:txXfrm>
        <a:off x="2140899" y="2182081"/>
        <a:ext cx="2740070" cy="6781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86917-E005-4547-94F9-BE7B6E6F69D8}">
      <dsp:nvSpPr>
        <dsp:cNvPr id="0" name=""/>
        <dsp:cNvSpPr/>
      </dsp:nvSpPr>
      <dsp:spPr>
        <a:xfrm>
          <a:off x="0" y="643908"/>
          <a:ext cx="2215029" cy="13290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B2F51"/>
              </a:solidFill>
              <a:latin typeface="Montserrat" panose="00000500000000000000" pitchFamily="50" charset="0"/>
            </a:rPr>
            <a:t>T&gt;39°C	</a:t>
          </a:r>
        </a:p>
      </dsp:txBody>
      <dsp:txXfrm>
        <a:off x="0" y="643908"/>
        <a:ext cx="2215029" cy="1329017"/>
      </dsp:txXfrm>
    </dsp:sp>
    <dsp:sp modelId="{C2316592-0FEA-470F-8892-011F73FFEE34}">
      <dsp:nvSpPr>
        <dsp:cNvPr id="0" name=""/>
        <dsp:cNvSpPr/>
      </dsp:nvSpPr>
      <dsp:spPr>
        <a:xfrm>
          <a:off x="2436532" y="643908"/>
          <a:ext cx="2215029" cy="13290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B2F51"/>
              </a:solidFill>
              <a:latin typeface="Montserrat" panose="00000500000000000000" pitchFamily="50" charset="0"/>
            </a:rPr>
            <a:t>Secreción </a:t>
          </a:r>
          <a:r>
            <a:rPr lang="es-ES" sz="2000" kern="1200" dirty="0" err="1">
              <a:solidFill>
                <a:srgbClr val="0B2F51"/>
              </a:solidFill>
              <a:latin typeface="Montserrat" panose="00000500000000000000" pitchFamily="50" charset="0"/>
            </a:rPr>
            <a:t>mucopurulenta</a:t>
          </a:r>
          <a:r>
            <a:rPr lang="es-ES" sz="2000" kern="1200" dirty="0">
              <a:solidFill>
                <a:srgbClr val="0B2F51"/>
              </a:solidFill>
              <a:latin typeface="Montserrat" panose="00000500000000000000" pitchFamily="50" charset="0"/>
            </a:rPr>
            <a:t> vaginal o cervical</a:t>
          </a:r>
        </a:p>
      </dsp:txBody>
      <dsp:txXfrm>
        <a:off x="2436532" y="643908"/>
        <a:ext cx="2215029" cy="1329017"/>
      </dsp:txXfrm>
    </dsp:sp>
    <dsp:sp modelId="{1AC6FD0C-B906-402E-BD10-ECAEE4B1A654}">
      <dsp:nvSpPr>
        <dsp:cNvPr id="0" name=""/>
        <dsp:cNvSpPr/>
      </dsp:nvSpPr>
      <dsp:spPr>
        <a:xfrm>
          <a:off x="4873065" y="643908"/>
          <a:ext cx="2215029" cy="1329017"/>
        </a:xfrm>
        <a:prstGeom prst="rect">
          <a:avLst/>
        </a:prstGeom>
        <a:solidFill>
          <a:srgbClr val="A5A5A5">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B2F51"/>
              </a:solidFill>
              <a:latin typeface="Montserrat" panose="00000500000000000000" pitchFamily="50" charset="0"/>
            </a:rPr>
            <a:t>Frotis: </a:t>
          </a:r>
          <a:br>
            <a:rPr lang="es-ES" sz="2000" kern="1200" dirty="0">
              <a:solidFill>
                <a:srgbClr val="0B2F51"/>
              </a:solidFill>
              <a:latin typeface="Montserrat" panose="00000500000000000000" pitchFamily="50" charset="0"/>
            </a:rPr>
          </a:br>
          <a:r>
            <a:rPr lang="es-ES" sz="2000" kern="1200" dirty="0">
              <a:solidFill>
                <a:srgbClr val="0B2F51"/>
              </a:solidFill>
              <a:latin typeface="Montserrat" panose="00000500000000000000" pitchFamily="50" charset="0"/>
            </a:rPr>
            <a:t>leucocitos</a:t>
          </a:r>
        </a:p>
      </dsp:txBody>
      <dsp:txXfrm>
        <a:off x="4873065" y="643908"/>
        <a:ext cx="2215029" cy="1329017"/>
      </dsp:txXfrm>
    </dsp:sp>
    <dsp:sp modelId="{36CBC87B-3CC2-4079-9A23-B5DDA8A338A3}">
      <dsp:nvSpPr>
        <dsp:cNvPr id="0" name=""/>
        <dsp:cNvSpPr/>
      </dsp:nvSpPr>
      <dsp:spPr>
        <a:xfrm>
          <a:off x="1218266" y="2194429"/>
          <a:ext cx="2215029" cy="13290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B2F51"/>
              </a:solidFill>
              <a:latin typeface="Montserrat" panose="00000500000000000000" pitchFamily="50" charset="0"/>
            </a:rPr>
            <a:t>VSG PCR leucocitosis</a:t>
          </a:r>
        </a:p>
      </dsp:txBody>
      <dsp:txXfrm>
        <a:off x="1218266" y="2194429"/>
        <a:ext cx="2215029" cy="1329017"/>
      </dsp:txXfrm>
    </dsp:sp>
    <dsp:sp modelId="{310BEB01-D689-4777-81D2-C92BE2A2B3D3}">
      <dsp:nvSpPr>
        <dsp:cNvPr id="0" name=""/>
        <dsp:cNvSpPr/>
      </dsp:nvSpPr>
      <dsp:spPr>
        <a:xfrm>
          <a:off x="3654798" y="2194429"/>
          <a:ext cx="2215029" cy="13290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0B2F51"/>
              </a:solidFill>
              <a:latin typeface="Montserrat" panose="00000500000000000000" pitchFamily="50" charset="0"/>
            </a:rPr>
            <a:t>Diagnostico microbiológico</a:t>
          </a:r>
        </a:p>
      </dsp:txBody>
      <dsp:txXfrm>
        <a:off x="3654798" y="2194429"/>
        <a:ext cx="2215029" cy="13290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F3010-E199-4900-A401-E7C2414325BE}">
      <dsp:nvSpPr>
        <dsp:cNvPr id="0" name=""/>
        <dsp:cNvSpPr/>
      </dsp:nvSpPr>
      <dsp:spPr>
        <a:xfrm>
          <a:off x="3978" y="614851"/>
          <a:ext cx="2153938" cy="129236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solidFill>
              <a:latin typeface="Montserrat" panose="00000500000000000000" pitchFamily="50" charset="0"/>
            </a:rPr>
            <a:t>Embarazo</a:t>
          </a:r>
        </a:p>
      </dsp:txBody>
      <dsp:txXfrm>
        <a:off x="3978" y="614851"/>
        <a:ext cx="2153938" cy="1292363"/>
      </dsp:txXfrm>
    </dsp:sp>
    <dsp:sp modelId="{C52785AE-EC1F-45BF-9F3C-1C406C9F5FC9}">
      <dsp:nvSpPr>
        <dsp:cNvPr id="0" name=""/>
        <dsp:cNvSpPr/>
      </dsp:nvSpPr>
      <dsp:spPr>
        <a:xfrm>
          <a:off x="2373310" y="614851"/>
          <a:ext cx="2153938" cy="1292363"/>
        </a:xfrm>
        <a:prstGeom prst="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solidFill>
              <a:latin typeface="Montserrat" panose="00000500000000000000" pitchFamily="50" charset="0"/>
            </a:rPr>
            <a:t>Compromiso estado general</a:t>
          </a:r>
        </a:p>
      </dsp:txBody>
      <dsp:txXfrm>
        <a:off x="2373310" y="614851"/>
        <a:ext cx="2153938" cy="1292363"/>
      </dsp:txXfrm>
    </dsp:sp>
    <dsp:sp modelId="{BCA9DF24-0980-41B4-91F5-222AED63326A}">
      <dsp:nvSpPr>
        <dsp:cNvPr id="0" name=""/>
        <dsp:cNvSpPr/>
      </dsp:nvSpPr>
      <dsp:spPr>
        <a:xfrm>
          <a:off x="4742643" y="614851"/>
          <a:ext cx="2153938" cy="1292363"/>
        </a:xfrm>
        <a:prstGeom prst="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solidFill>
              <a:latin typeface="Montserrat" panose="00000500000000000000" pitchFamily="50" charset="0"/>
            </a:rPr>
            <a:t>No tolerancia a la vía oral</a:t>
          </a:r>
        </a:p>
      </dsp:txBody>
      <dsp:txXfrm>
        <a:off x="4742643" y="614851"/>
        <a:ext cx="2153938" cy="1292363"/>
      </dsp:txXfrm>
    </dsp:sp>
    <dsp:sp modelId="{ED6109C4-28AF-4B5D-AD39-0CC465EB632A}">
      <dsp:nvSpPr>
        <dsp:cNvPr id="0" name=""/>
        <dsp:cNvSpPr/>
      </dsp:nvSpPr>
      <dsp:spPr>
        <a:xfrm>
          <a:off x="7111976" y="614851"/>
          <a:ext cx="2153938" cy="1292363"/>
        </a:xfrm>
        <a:prstGeom prst="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solidFill>
              <a:latin typeface="Montserrat" panose="00000500000000000000" pitchFamily="50" charset="0"/>
            </a:rPr>
            <a:t>Absceso tubo-</a:t>
          </a:r>
          <a:r>
            <a:rPr lang="es-ES" sz="2000" kern="1200" dirty="0" err="1">
              <a:solidFill>
                <a:schemeClr val="bg1"/>
              </a:solidFill>
              <a:latin typeface="Montserrat" panose="00000500000000000000" pitchFamily="50" charset="0"/>
            </a:rPr>
            <a:t>ovarico</a:t>
          </a:r>
          <a:endParaRPr lang="es-ES" sz="2000" kern="1200" dirty="0">
            <a:solidFill>
              <a:schemeClr val="bg1"/>
            </a:solidFill>
            <a:latin typeface="Montserrat" panose="00000500000000000000" pitchFamily="50" charset="0"/>
          </a:endParaRPr>
        </a:p>
      </dsp:txBody>
      <dsp:txXfrm>
        <a:off x="7111976" y="614851"/>
        <a:ext cx="2153938" cy="1292363"/>
      </dsp:txXfrm>
    </dsp:sp>
    <dsp:sp modelId="{FCB5EBFC-CA6D-4CF0-AB5D-6E256AD14E60}">
      <dsp:nvSpPr>
        <dsp:cNvPr id="0" name=""/>
        <dsp:cNvSpPr/>
      </dsp:nvSpPr>
      <dsp:spPr>
        <a:xfrm>
          <a:off x="9481308" y="614851"/>
          <a:ext cx="2153938" cy="1292363"/>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Otras complicaciones</a:t>
          </a:r>
        </a:p>
      </dsp:txBody>
      <dsp:txXfrm>
        <a:off x="9481308" y="614851"/>
        <a:ext cx="2153938" cy="12923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401FE-B68F-46EB-AAAA-B7A5021653B2}">
      <dsp:nvSpPr>
        <dsp:cNvPr id="0" name=""/>
        <dsp:cNvSpPr/>
      </dsp:nvSpPr>
      <dsp:spPr>
        <a:xfrm>
          <a:off x="488873" y="2417"/>
          <a:ext cx="2138822" cy="12832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b="0" i="0" u="none" strike="noStrike" kern="1200" dirty="0">
              <a:solidFill>
                <a:schemeClr val="bg1"/>
              </a:solidFill>
              <a:effectLst/>
              <a:latin typeface="Montserrat" panose="00000500000000000000" pitchFamily="50" charset="0"/>
              <a:ea typeface="+mn-ea"/>
              <a:cs typeface="+mn-cs"/>
            </a:rPr>
            <a:t>Síndrome </a:t>
          </a:r>
          <a:r>
            <a:rPr lang="es-CO" sz="2000" b="0" i="0" u="none" strike="noStrike" kern="1200" dirty="0" err="1">
              <a:solidFill>
                <a:schemeClr val="bg1"/>
              </a:solidFill>
              <a:effectLst/>
              <a:latin typeface="Montserrat" panose="00000500000000000000" pitchFamily="50" charset="0"/>
              <a:ea typeface="+mn-ea"/>
              <a:cs typeface="+mn-cs"/>
            </a:rPr>
            <a:t>Fitz</a:t>
          </a:r>
          <a:r>
            <a:rPr lang="es-CO" sz="2000" b="0" i="0" u="none" strike="noStrike" kern="1200" dirty="0">
              <a:solidFill>
                <a:schemeClr val="bg1"/>
              </a:solidFill>
              <a:effectLst/>
              <a:latin typeface="Montserrat" panose="00000500000000000000" pitchFamily="50" charset="0"/>
              <a:ea typeface="+mn-ea"/>
              <a:cs typeface="+mn-cs"/>
            </a:rPr>
            <a:t> </a:t>
          </a:r>
          <a:r>
            <a:rPr lang="es-CO" sz="2000" b="0" i="0" u="none" strike="noStrike" kern="1200" dirty="0" err="1">
              <a:solidFill>
                <a:schemeClr val="bg1"/>
              </a:solidFill>
              <a:effectLst/>
              <a:latin typeface="Montserrat" panose="00000500000000000000" pitchFamily="50" charset="0"/>
              <a:ea typeface="+mn-ea"/>
              <a:cs typeface="+mn-cs"/>
            </a:rPr>
            <a:t>Hugh</a:t>
          </a:r>
          <a:r>
            <a:rPr lang="es-CO" sz="2000" b="0" i="0" u="none" strike="noStrike" kern="1200" dirty="0">
              <a:solidFill>
                <a:schemeClr val="bg1"/>
              </a:solidFill>
              <a:effectLst/>
              <a:latin typeface="Montserrat" panose="00000500000000000000" pitchFamily="50" charset="0"/>
              <a:ea typeface="+mn-ea"/>
              <a:cs typeface="+mn-cs"/>
            </a:rPr>
            <a:t> Curtis</a:t>
          </a:r>
          <a:endParaRPr lang="es-CO" sz="2000" kern="1200" dirty="0">
            <a:solidFill>
              <a:schemeClr val="bg1"/>
            </a:solidFill>
            <a:latin typeface="Montserrat" panose="00000500000000000000" pitchFamily="50" charset="0"/>
          </a:endParaRPr>
        </a:p>
      </dsp:txBody>
      <dsp:txXfrm>
        <a:off x="488873" y="2417"/>
        <a:ext cx="2138822" cy="1283293"/>
      </dsp:txXfrm>
    </dsp:sp>
    <dsp:sp modelId="{2B9B8D47-6427-4F9E-BB3C-4E51DE8D409C}">
      <dsp:nvSpPr>
        <dsp:cNvPr id="0" name=""/>
        <dsp:cNvSpPr/>
      </dsp:nvSpPr>
      <dsp:spPr>
        <a:xfrm>
          <a:off x="2841578" y="2417"/>
          <a:ext cx="2138822" cy="1283293"/>
        </a:xfrm>
        <a:prstGeom prst="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chemeClr val="bg1"/>
              </a:solidFill>
              <a:latin typeface="Montserrat" panose="00000500000000000000" pitchFamily="50" charset="0"/>
            </a:rPr>
            <a:t>No respuesta: 72 horas</a:t>
          </a:r>
        </a:p>
      </dsp:txBody>
      <dsp:txXfrm>
        <a:off x="2841578" y="2417"/>
        <a:ext cx="2138822" cy="1283293"/>
      </dsp:txXfrm>
    </dsp:sp>
    <dsp:sp modelId="{5BE7A913-48CB-44AA-9A14-6B327EF029B3}">
      <dsp:nvSpPr>
        <dsp:cNvPr id="0" name=""/>
        <dsp:cNvSpPr/>
      </dsp:nvSpPr>
      <dsp:spPr>
        <a:xfrm>
          <a:off x="5194283" y="2417"/>
          <a:ext cx="2138822" cy="1283293"/>
        </a:xfrm>
        <a:prstGeom prst="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No adherencia</a:t>
          </a:r>
        </a:p>
      </dsp:txBody>
      <dsp:txXfrm>
        <a:off x="5194283" y="2417"/>
        <a:ext cx="2138822" cy="1283293"/>
      </dsp:txXfrm>
    </dsp:sp>
    <dsp:sp modelId="{0E4BAFB7-8184-4CA2-AD8E-4247CAB5919B}">
      <dsp:nvSpPr>
        <dsp:cNvPr id="0" name=""/>
        <dsp:cNvSpPr/>
      </dsp:nvSpPr>
      <dsp:spPr>
        <a:xfrm>
          <a:off x="2841578" y="1499593"/>
          <a:ext cx="2138822" cy="1283293"/>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Alergia a las cefalosporinas</a:t>
          </a:r>
        </a:p>
      </dsp:txBody>
      <dsp:txXfrm>
        <a:off x="2841578" y="1499593"/>
        <a:ext cx="2138822" cy="128329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7E5880-D7FC-4F57-919D-4090D0F712A3}" type="datetimeFigureOut">
              <a:rPr lang="es-CO" smtClean="0"/>
              <a:t>10/05/2021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8B637-6890-4F57-988F-D03102669077}" type="slidenum">
              <a:rPr lang="es-CO" smtClean="0"/>
              <a:t>‹Nº›</a:t>
            </a:fld>
            <a:endParaRPr lang="es-CO"/>
          </a:p>
        </p:txBody>
      </p:sp>
    </p:spTree>
    <p:extLst>
      <p:ext uri="{BB962C8B-B14F-4D97-AF65-F5344CB8AC3E}">
        <p14:creationId xmlns:p14="http://schemas.microsoft.com/office/powerpoint/2010/main" val="1339907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uptodate.com/contents/ultrasonography-of-pregnancy-of-unknown-location?sectionName=Pseudosac&amp;topicRef=5487&amp;anchor=H13&amp;source=see_link#H13"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uptodate.com/contents/ectopic-pregnancy-clinical-manifestations-and-diagnosis?search=embarazo%20ectopico&amp;source=search_result&amp;selectedTitle=1~150&amp;usage_type=default&amp;display_rank=1#H23033094" TargetMode="External"/><Relationship Id="rId5" Type="http://schemas.openxmlformats.org/officeDocument/2006/relationships/hyperlink" Target="https://www.uptodate.com/contents/ectopic-pregnancy-clinical-manifestations-and-diagnosis/abstract/19" TargetMode="External"/><Relationship Id="rId4" Type="http://schemas.openxmlformats.org/officeDocument/2006/relationships/hyperlink" Target="https://www.uptodate.com/contents/ectopic-pregnancy-clinical-manifestations-and-diagnosis/abstract/16-18"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uptodate.com/contents/ectopic-pregnancy-clinical-manifestations-and-diagnosis/abstract/9"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uptodate.com/contents/ectopic-pregnancy-clinical-manifestations-and-diagnosis/abstract/9"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uptodate.com/contents/ultrasonography-of-pregnancy-of-unknown-location?sectionName=Pseudosac&amp;topicRef=5487&amp;anchor=H13&amp;source=see_link#H13"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www.uptodate.com/contents/ectopic-pregnancy-clinical-manifestations-and-diagnosis?search=embarazo%20ectopico&amp;source=search_result&amp;selectedTitle=1~150&amp;usage_type=default&amp;display_rank=1#H23033094" TargetMode="External"/><Relationship Id="rId5" Type="http://schemas.openxmlformats.org/officeDocument/2006/relationships/hyperlink" Target="https://www.uptodate.com/contents/ectopic-pregnancy-clinical-manifestations-and-diagnosis/abstract/19" TargetMode="External"/><Relationship Id="rId4" Type="http://schemas.openxmlformats.org/officeDocument/2006/relationships/hyperlink" Target="https://www.uptodate.com/contents/ectopic-pregnancy-clinical-manifestations-and-diagnosis/abstract/16-1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Se desconoce la prevalencia exacta de visitas debido al dolor pélvico específicamente, Debido a que el dolor pélvico rara vez se separa del dolor abdominal en los diversos estudios y datos de la encuesta disponibles.</a:t>
            </a:r>
          </a:p>
          <a:p>
            <a:endParaRPr lang="es-CO" dirty="0"/>
          </a:p>
          <a:p>
            <a:r>
              <a:rPr lang="es-CO" dirty="0"/>
              <a:t>El dolor pélvico puede ser una queja desafiante debido a la Amplia gama de posibles condiciones patológicas. </a:t>
            </a: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2</a:t>
            </a:fld>
            <a:endParaRPr lang="es-CO"/>
          </a:p>
        </p:txBody>
      </p:sp>
    </p:spTree>
    <p:extLst>
      <p:ext uri="{BB962C8B-B14F-4D97-AF65-F5344CB8AC3E}">
        <p14:creationId xmlns:p14="http://schemas.microsoft.com/office/powerpoint/2010/main" val="2424234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1" i="0" u="none" strike="noStrike" cap="none" dirty="0">
                <a:solidFill>
                  <a:srgbClr val="000000"/>
                </a:solidFill>
                <a:effectLst/>
                <a:latin typeface="Arial"/>
                <a:ea typeface="Arial"/>
                <a:cs typeface="Arial"/>
                <a:sym typeface="Arial"/>
              </a:rPr>
              <a:t>Ultrasonido transvaginal </a:t>
            </a:r>
            <a:r>
              <a:rPr lang="es-CO" sz="1200" b="0" i="0" u="none" strike="noStrike" cap="none" dirty="0">
                <a:solidFill>
                  <a:srgbClr val="000000"/>
                </a:solidFill>
                <a:effectLst/>
                <a:latin typeface="Arial"/>
                <a:ea typeface="Arial"/>
                <a:cs typeface="Arial"/>
                <a:sym typeface="Arial"/>
              </a:rPr>
              <a:t> :  TVUS es la prueba de imagen más útil para determinar la ubicación de un embarazo. TVUS debe realizarse en el momento de la presentación con un posible embarazo ectópico y puede ser necesario repetirlo, dependiendo del nivel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o la sospecha de ruptura. La ecografía debe ser realizada por un médico con experiencia en ultrasonido ginecológico y con la evaluación del embarazo ectópico, siempre que sea posible.</a:t>
            </a:r>
          </a:p>
          <a:p>
            <a:r>
              <a:rPr lang="es-CO" sz="1200" b="0" i="0" u="none" strike="noStrike" cap="none" dirty="0">
                <a:solidFill>
                  <a:srgbClr val="000000"/>
                </a:solidFill>
                <a:effectLst/>
                <a:latin typeface="Arial"/>
                <a:ea typeface="Arial"/>
                <a:cs typeface="Arial"/>
                <a:sym typeface="Arial"/>
              </a:rPr>
              <a:t>TVUS solo (sin medición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puede excluir o diagnosticar un embarazo ectópico </a:t>
            </a:r>
            <a:r>
              <a:rPr lang="es-CO" sz="1200" b="1" i="0" u="none" strike="noStrike" cap="none" dirty="0">
                <a:solidFill>
                  <a:srgbClr val="000000"/>
                </a:solidFill>
                <a:effectLst/>
                <a:latin typeface="Arial"/>
                <a:ea typeface="Arial"/>
                <a:cs typeface="Arial"/>
                <a:sym typeface="Arial"/>
              </a:rPr>
              <a:t>solo</a:t>
            </a:r>
            <a:r>
              <a:rPr lang="es-CO" sz="1200" b="0" i="0" u="none" strike="noStrike" cap="none" dirty="0">
                <a:solidFill>
                  <a:srgbClr val="000000"/>
                </a:solidFill>
                <a:effectLst/>
                <a:latin typeface="Arial"/>
                <a:ea typeface="Arial"/>
                <a:cs typeface="Arial"/>
                <a:sym typeface="Arial"/>
              </a:rPr>
              <a:t> si uno de los siguientes hallazgos está presente:</a:t>
            </a:r>
          </a:p>
          <a:p>
            <a:r>
              <a:rPr lang="es-CO" sz="1200" b="0" i="0" u="none" strike="noStrike" cap="none" dirty="0">
                <a:solidFill>
                  <a:srgbClr val="000000"/>
                </a:solidFill>
                <a:effectLst/>
                <a:latin typeface="Arial"/>
                <a:ea typeface="Arial"/>
                <a:cs typeface="Arial"/>
                <a:sym typeface="Arial"/>
              </a:rPr>
              <a:t>●Hallazgos de hallazgos de una IUP (es decir, saco gestacional con un saco vitelino o embrión). Sin embargo, en mujeres que concibieron con inducción de la ovulación o fertilización in vitro, rara vez puede ocurrir un embarazo </a:t>
            </a:r>
            <a:r>
              <a:rPr lang="es-CO" sz="1200" b="0" i="0" u="none" strike="noStrike" cap="none" dirty="0" err="1">
                <a:solidFill>
                  <a:srgbClr val="000000"/>
                </a:solidFill>
                <a:effectLst/>
                <a:latin typeface="Arial"/>
                <a:ea typeface="Arial"/>
                <a:cs typeface="Arial"/>
                <a:sym typeface="Arial"/>
              </a:rPr>
              <a:t>heterotópico</a:t>
            </a:r>
            <a:r>
              <a:rPr lang="es-CO" sz="1200" b="0" i="0" u="none" strike="noStrike" cap="none" dirty="0">
                <a:solidFill>
                  <a:srgbClr val="000000"/>
                </a:solidFill>
                <a:effectLst/>
                <a:latin typeface="Arial"/>
                <a:ea typeface="Arial"/>
                <a:cs typeface="Arial"/>
                <a:sym typeface="Arial"/>
              </a:rPr>
              <a:t>.</a:t>
            </a:r>
          </a:p>
          <a:p>
            <a:r>
              <a:rPr lang="es-CO" sz="1200" b="0" i="0" u="none" strike="noStrike" cap="none" dirty="0">
                <a:solidFill>
                  <a:srgbClr val="000000"/>
                </a:solidFill>
                <a:effectLst/>
                <a:latin typeface="Arial"/>
                <a:ea typeface="Arial"/>
                <a:cs typeface="Arial"/>
                <a:sym typeface="Arial"/>
              </a:rPr>
              <a:t>●Hallazgos de hallazgos de un embarazo en un sitio ectópico (saco gestacional con un saco vitelino o embrión).</a:t>
            </a:r>
          </a:p>
          <a:p>
            <a:r>
              <a:rPr lang="es-CO" sz="1200" b="0" i="0" u="none" strike="noStrike" cap="none" dirty="0">
                <a:solidFill>
                  <a:srgbClr val="000000"/>
                </a:solidFill>
                <a:effectLst/>
                <a:latin typeface="Arial"/>
                <a:ea typeface="Arial"/>
                <a:cs typeface="Arial"/>
                <a:sym typeface="Arial"/>
              </a:rPr>
              <a:t>En cualquier caso, un saco gestacional solo no es suficiente para el diagnóstico. En algunas gestaciones ectópicas, se forma un </a:t>
            </a:r>
            <a:r>
              <a:rPr lang="es-CO" sz="1200" b="0" i="0" u="none" strike="noStrike" cap="none" dirty="0" err="1">
                <a:solidFill>
                  <a:srgbClr val="000000"/>
                </a:solidFill>
                <a:effectLst/>
                <a:latin typeface="Arial"/>
                <a:ea typeface="Arial"/>
                <a:cs typeface="Arial"/>
                <a:sym typeface="Arial"/>
              </a:rPr>
              <a:t>pseudosaco</a:t>
            </a:r>
            <a:r>
              <a:rPr lang="es-CO" sz="1200" b="0" i="0" u="none" strike="noStrike" cap="none" dirty="0">
                <a:solidFill>
                  <a:srgbClr val="000000"/>
                </a:solidFill>
                <a:effectLst/>
                <a:latin typeface="Arial"/>
                <a:ea typeface="Arial"/>
                <a:cs typeface="Arial"/>
                <a:sym typeface="Arial"/>
              </a:rPr>
              <a:t>, que es simplemente líquido / sangre en la cavidad endometrial que puede parecer un saco gestacional (ver </a:t>
            </a:r>
            <a:r>
              <a:rPr lang="es-CO" sz="1200" b="0" i="0" u="sng" strike="noStrike" cap="none" dirty="0">
                <a:solidFill>
                  <a:srgbClr val="000000"/>
                </a:solidFill>
                <a:effectLst/>
                <a:latin typeface="Arial"/>
                <a:ea typeface="Arial"/>
                <a:cs typeface="Arial"/>
                <a:sym typeface="Arial"/>
                <a:hlinkClick r:id="rId3"/>
              </a:rPr>
              <a:t>"Ultrasonografía del embarazo de ubicación desconocida", sección sobre "</a:t>
            </a:r>
            <a:r>
              <a:rPr lang="es-CO" sz="1200" b="0" i="0" u="sng" strike="noStrike" cap="none" dirty="0" err="1">
                <a:solidFill>
                  <a:srgbClr val="000000"/>
                </a:solidFill>
                <a:effectLst/>
                <a:latin typeface="Arial"/>
                <a:ea typeface="Arial"/>
                <a:cs typeface="Arial"/>
                <a:sym typeface="Arial"/>
                <a:hlinkClick r:id="rId3"/>
              </a:rPr>
              <a:t>Pseudosac</a:t>
            </a:r>
            <a:r>
              <a:rPr lang="es-CO" sz="1200" b="0" i="0" u="sng" strike="noStrike" cap="none" dirty="0">
                <a:solidFill>
                  <a:srgbClr val="000000"/>
                </a:solidFill>
                <a:effectLst/>
                <a:latin typeface="Arial"/>
                <a:ea typeface="Arial"/>
                <a:cs typeface="Arial"/>
                <a:sym typeface="Arial"/>
                <a:hlinkClick r:id="rId3"/>
              </a:rPr>
              <a:t>"</a:t>
            </a:r>
            <a:r>
              <a:rPr lang="es-CO" sz="1200" b="0" i="0" u="none" strike="noStrike" cap="none" dirty="0">
                <a:solidFill>
                  <a:srgbClr val="000000"/>
                </a:solidFill>
                <a:effectLst/>
                <a:latin typeface="Arial"/>
                <a:ea typeface="Arial"/>
                <a:cs typeface="Arial"/>
                <a:sym typeface="Arial"/>
              </a:rPr>
              <a:t> ).</a:t>
            </a:r>
          </a:p>
          <a:p>
            <a:endParaRPr lang="es-CO" dirty="0"/>
          </a:p>
          <a:p>
            <a:endParaRPr lang="es-CO" dirty="0"/>
          </a:p>
          <a:p>
            <a:r>
              <a:rPr lang="es-CO" sz="1200" b="0" i="0" u="none" strike="noStrike" cap="none" dirty="0">
                <a:solidFill>
                  <a:srgbClr val="000000"/>
                </a:solidFill>
                <a:effectLst/>
                <a:latin typeface="Arial"/>
                <a:ea typeface="Arial"/>
                <a:cs typeface="Arial"/>
                <a:sym typeface="Arial"/>
              </a:rPr>
              <a:t>VUS también puede detectar hallazgos sugerentes, pero no diagnósticos, de embarazo ectópico. Una masa anexial </a:t>
            </a:r>
            <a:r>
              <a:rPr lang="es-CO" sz="1200" b="0" i="0" u="none" strike="noStrike" cap="none" dirty="0" err="1">
                <a:solidFill>
                  <a:srgbClr val="000000"/>
                </a:solidFill>
                <a:effectLst/>
                <a:latin typeface="Arial"/>
                <a:ea typeface="Arial"/>
                <a:cs typeface="Arial"/>
                <a:sym typeface="Arial"/>
              </a:rPr>
              <a:t>extraovárica</a:t>
            </a:r>
            <a:r>
              <a:rPr lang="es-CO" sz="1200" b="0" i="0" u="none" strike="noStrike" cap="none" dirty="0">
                <a:solidFill>
                  <a:srgbClr val="000000"/>
                </a:solidFill>
                <a:effectLst/>
                <a:latin typeface="Arial"/>
                <a:ea typeface="Arial"/>
                <a:cs typeface="Arial"/>
                <a:sym typeface="Arial"/>
              </a:rPr>
              <a:t> es el hallazgo ecográfico más común en el embarazo ectópico y está presente en el 89 por ciento o más de los casos [ </a:t>
            </a:r>
            <a:r>
              <a:rPr lang="es-CO" sz="1200" b="0" i="0" u="sng" strike="noStrike" cap="none" dirty="0">
                <a:solidFill>
                  <a:srgbClr val="000000"/>
                </a:solidFill>
                <a:effectLst/>
                <a:latin typeface="Arial"/>
                <a:ea typeface="Arial"/>
                <a:cs typeface="Arial"/>
                <a:sym typeface="Arial"/>
                <a:hlinkClick r:id="rId4"/>
              </a:rPr>
              <a:t>16-18</a:t>
            </a:r>
            <a:r>
              <a:rPr lang="es-CO" sz="1200" b="0" i="0" u="none" strike="noStrike" cap="none" dirty="0">
                <a:solidFill>
                  <a:srgbClr val="000000"/>
                </a:solidFill>
                <a:effectLst/>
                <a:latin typeface="Arial"/>
                <a:ea typeface="Arial"/>
                <a:cs typeface="Arial"/>
                <a:sym typeface="Arial"/>
              </a:rPr>
              <a:t> ].</a:t>
            </a:r>
          </a:p>
          <a:p>
            <a:r>
              <a:rPr lang="es-CO" sz="1200" b="0" i="0" u="none" strike="noStrike" cap="none" dirty="0">
                <a:solidFill>
                  <a:srgbClr val="000000"/>
                </a:solidFill>
                <a:effectLst/>
                <a:latin typeface="Arial"/>
                <a:ea typeface="Arial"/>
                <a:cs typeface="Arial"/>
                <a:sym typeface="Arial"/>
              </a:rPr>
              <a:t>Si la TVUS no es diagnóstica, puede deberse a que la gestación es demasiado temprana para ser visualizada con ultrasonido. De ser así, se deben tomar mediciones seriales de la concentración sérica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hasta alcanzar la zona discriminatoria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 </a:t>
            </a:r>
            <a:r>
              <a:rPr lang="es-CO" sz="1200" b="0" i="0" u="sng" strike="noStrike" cap="none" dirty="0">
                <a:solidFill>
                  <a:srgbClr val="000000"/>
                </a:solidFill>
                <a:effectLst/>
                <a:latin typeface="Arial"/>
                <a:ea typeface="Arial"/>
                <a:cs typeface="Arial"/>
                <a:sym typeface="Arial"/>
                <a:hlinkClick r:id="rId5"/>
              </a:rPr>
              <a:t>19</a:t>
            </a:r>
            <a:r>
              <a:rPr lang="es-CO" sz="1200" b="0" i="0" u="none" strike="noStrike" cap="none" dirty="0">
                <a:solidFill>
                  <a:srgbClr val="000000"/>
                </a:solidFill>
                <a:effectLst/>
                <a:latin typeface="Arial"/>
                <a:ea typeface="Arial"/>
                <a:cs typeface="Arial"/>
                <a:sym typeface="Arial"/>
              </a:rPr>
              <a:t> ]. (Ver </a:t>
            </a:r>
            <a:r>
              <a:rPr lang="es-CO" sz="1200" b="0" i="0" u="sng" strike="noStrike" cap="none" dirty="0">
                <a:solidFill>
                  <a:srgbClr val="000000"/>
                </a:solidFill>
                <a:effectLst/>
                <a:latin typeface="Arial"/>
                <a:ea typeface="Arial"/>
                <a:cs typeface="Arial"/>
                <a:sym typeface="Arial"/>
                <a:hlinkClick r:id="rId6"/>
              </a:rPr>
              <a:t>'Protocolo clínico' </a:t>
            </a:r>
            <a:r>
              <a:rPr lang="es-CO" sz="1200" b="0" i="0" u="sng" strike="noStrike" cap="none" dirty="0" err="1">
                <a:solidFill>
                  <a:srgbClr val="000000"/>
                </a:solidFill>
                <a:effectLst/>
                <a:latin typeface="Arial"/>
                <a:ea typeface="Arial"/>
                <a:cs typeface="Arial"/>
                <a:sym typeface="Arial"/>
                <a:hlinkClick r:id="rId6"/>
              </a:rPr>
              <a:t>a</a:t>
            </a:r>
            <a:r>
              <a:rPr lang="es-CO" sz="1200" b="0" i="0" u="none" strike="noStrike" cap="none" dirty="0" err="1">
                <a:solidFill>
                  <a:srgbClr val="000000"/>
                </a:solidFill>
                <a:effectLst/>
                <a:latin typeface="Arial"/>
                <a:ea typeface="Arial"/>
                <a:cs typeface="Arial"/>
                <a:sym typeface="Arial"/>
              </a:rPr>
              <a:t>continuación</a:t>
            </a:r>
            <a:r>
              <a:rPr lang="es-CO" sz="1200" b="0" i="0" u="none" strike="noStrike" cap="none" dirty="0">
                <a:solidFill>
                  <a:srgbClr val="000000"/>
                </a:solidFill>
                <a:effectLst/>
                <a:latin typeface="Arial"/>
                <a:ea typeface="Arial"/>
                <a:cs typeface="Arial"/>
                <a:sym typeface="Arial"/>
              </a:rPr>
              <a:t>).</a:t>
            </a:r>
          </a:p>
          <a:p>
            <a:endParaRPr lang="es-CO" dirty="0"/>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17</a:t>
            </a:fld>
            <a:endParaRPr lang="es-CO"/>
          </a:p>
        </p:txBody>
      </p:sp>
    </p:spTree>
    <p:extLst>
      <p:ext uri="{BB962C8B-B14F-4D97-AF65-F5344CB8AC3E}">
        <p14:creationId xmlns:p14="http://schemas.microsoft.com/office/powerpoint/2010/main" val="2620221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Mas útil 72 hrs.</a:t>
            </a: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18</a:t>
            </a:fld>
            <a:endParaRPr lang="es-CO"/>
          </a:p>
        </p:txBody>
      </p:sp>
    </p:spTree>
    <p:extLst>
      <p:ext uri="{BB962C8B-B14F-4D97-AF65-F5344CB8AC3E}">
        <p14:creationId xmlns:p14="http://schemas.microsoft.com/office/powerpoint/2010/main" val="3280624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dirty="0">
                <a:latin typeface="Montserrat" panose="02000505000000020004"/>
              </a:rPr>
              <a:t>Otro régimen es dosis de MTX inicial y al 4to </a:t>
            </a:r>
            <a:r>
              <a:rPr lang="es-CO" sz="1200" dirty="0" err="1">
                <a:latin typeface="Montserrat" panose="02000505000000020004"/>
              </a:rPr>
              <a:t>dia</a:t>
            </a:r>
            <a:r>
              <a:rPr lang="es-CO" sz="1200" dirty="0">
                <a:latin typeface="Montserrat" panose="02000505000000020004"/>
              </a:rPr>
              <a:t>, se mide BHCG al día 7 y disminuye &gt;15% se continúa seguimiento semanal y si no se da una tercera dosis al día 11.</a:t>
            </a: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24</a:t>
            </a:fld>
            <a:endParaRPr lang="es-CO"/>
          </a:p>
        </p:txBody>
      </p:sp>
    </p:spTree>
    <p:extLst>
      <p:ext uri="{BB962C8B-B14F-4D97-AF65-F5344CB8AC3E}">
        <p14:creationId xmlns:p14="http://schemas.microsoft.com/office/powerpoint/2010/main" val="1444740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Que puede afectar trompas ovarios </a:t>
            </a:r>
            <a:r>
              <a:rPr lang="es-CO" dirty="0" err="1"/>
              <a:t>utero</a:t>
            </a:r>
            <a:r>
              <a:rPr lang="es-CO" baseline="0" dirty="0"/>
              <a:t> hasta causar abscesos pélvicos y peritonitis </a:t>
            </a:r>
          </a:p>
          <a:p>
            <a:r>
              <a:rPr lang="es-CO" baseline="0" dirty="0"/>
              <a:t>Causada por gérmenes de transmisión sexual 85%.</a:t>
            </a:r>
          </a:p>
          <a:p>
            <a:pPr marL="0" marR="0" indent="0" algn="l" defTabSz="914400" rtl="0" eaLnBrk="1" fontAlgn="auto" latinLnBrk="0" hangingPunct="1">
              <a:lnSpc>
                <a:spcPct val="100000"/>
              </a:lnSpc>
              <a:spcBef>
                <a:spcPts val="0"/>
              </a:spcBef>
              <a:spcAft>
                <a:spcPts val="0"/>
              </a:spcAft>
              <a:buClrTx/>
              <a:buSzTx/>
              <a:buFontTx/>
              <a:buNone/>
              <a:tabLst/>
              <a:defRPr/>
            </a:pPr>
            <a:r>
              <a:rPr lang="es-CO" sz="1200" dirty="0">
                <a:latin typeface="Montserrat" panose="02000505000000020004"/>
              </a:rPr>
              <a:t>Patógenos entéricos (</a:t>
            </a:r>
            <a:r>
              <a:rPr lang="es-CO" sz="1200" dirty="0" err="1">
                <a:latin typeface="Montserrat" panose="02000505000000020004"/>
              </a:rPr>
              <a:t>e.coli</a:t>
            </a:r>
            <a:r>
              <a:rPr lang="es-CO" sz="1200" dirty="0">
                <a:latin typeface="Montserrat" panose="02000505000000020004"/>
              </a:rPr>
              <a:t>, b. fragilis, </a:t>
            </a:r>
            <a:r>
              <a:rPr lang="es-CO" sz="1200" dirty="0" err="1">
                <a:latin typeface="Montserrat" panose="02000505000000020004"/>
              </a:rPr>
              <a:t>campylobacter</a:t>
            </a:r>
            <a:r>
              <a:rPr lang="es-CO" sz="1200" dirty="0">
                <a:latin typeface="Montserrat" panose="02000505000000020004"/>
              </a:rPr>
              <a:t> </a:t>
            </a:r>
            <a:r>
              <a:rPr lang="es-CO" sz="1200" dirty="0" err="1">
                <a:latin typeface="Montserrat" panose="02000505000000020004"/>
              </a:rPr>
              <a:t>spp</a:t>
            </a:r>
            <a:r>
              <a:rPr lang="es-CO" sz="1200" dirty="0">
                <a:latin typeface="Montserrat" panose="02000505000000020004"/>
              </a:rPr>
              <a:t>), patógenos respiratorios H. </a:t>
            </a:r>
            <a:r>
              <a:rPr lang="es-CO" sz="1200" dirty="0" err="1">
                <a:latin typeface="Montserrat" panose="02000505000000020004"/>
              </a:rPr>
              <a:t>influenzae</a:t>
            </a:r>
            <a:r>
              <a:rPr lang="es-CO" sz="1200" dirty="0">
                <a:latin typeface="Montserrat" panose="02000505000000020004"/>
              </a:rPr>
              <a:t>, S. </a:t>
            </a:r>
            <a:r>
              <a:rPr lang="es-CO" sz="1200" dirty="0" err="1">
                <a:latin typeface="Montserrat" panose="02000505000000020004"/>
              </a:rPr>
              <a:t>pneumonia</a:t>
            </a:r>
            <a:r>
              <a:rPr lang="es-CO" sz="1200" dirty="0">
                <a:latin typeface="Montserrat" panose="02000505000000020004"/>
              </a:rPr>
              <a:t>, S. </a:t>
            </a:r>
            <a:r>
              <a:rPr lang="es-CO" sz="1200" dirty="0" err="1">
                <a:latin typeface="Montserrat" panose="02000505000000020004"/>
              </a:rPr>
              <a:t>aureu</a:t>
            </a:r>
            <a:r>
              <a:rPr lang="es-CO" sz="1200" dirty="0">
                <a:latin typeface="Montserrat" panose="02000505000000020004"/>
              </a:rPr>
              <a:t> y S. del grupo A). 15%.</a:t>
            </a: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26</a:t>
            </a:fld>
            <a:endParaRPr lang="es-CO"/>
          </a:p>
        </p:txBody>
      </p:sp>
    </p:spTree>
    <p:extLst>
      <p:ext uri="{BB962C8B-B14F-4D97-AF65-F5344CB8AC3E}">
        <p14:creationId xmlns:p14="http://schemas.microsoft.com/office/powerpoint/2010/main" val="2601994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Riesgo relativo 3 veces mayor por practicas sexuales de alto riesgo </a:t>
            </a:r>
          </a:p>
          <a:p>
            <a:r>
              <a:rPr lang="es-CO" dirty="0"/>
              <a:t>3 </a:t>
            </a:r>
            <a:r>
              <a:rPr lang="es-CO" dirty="0" err="1"/>
              <a:t>sems</a:t>
            </a:r>
            <a:r>
              <a:rPr lang="es-CO" dirty="0"/>
              <a:t> tras la inserción… o aplica también para cualquier examen dx </a:t>
            </a:r>
            <a:r>
              <a:rPr lang="es-CO" baseline="0" dirty="0"/>
              <a:t> </a:t>
            </a:r>
          </a:p>
          <a:p>
            <a:r>
              <a:rPr lang="es-CO" baseline="0" dirty="0" err="1"/>
              <a:t>Actuan</a:t>
            </a:r>
            <a:r>
              <a:rPr lang="es-CO" baseline="0" dirty="0"/>
              <a:t> como agentes protectores modifican el moco cervical</a:t>
            </a:r>
          </a:p>
          <a:p>
            <a:r>
              <a:rPr lang="es-CO" sz="1200" b="0" i="0" u="none" strike="noStrike" kern="1200" dirty="0">
                <a:solidFill>
                  <a:schemeClr val="tx1"/>
                </a:solidFill>
                <a:effectLst/>
                <a:latin typeface="+mn-lt"/>
                <a:ea typeface="+mn-ea"/>
                <a:cs typeface="+mn-cs"/>
              </a:rPr>
              <a:t>Es raro en el embarazo por el tapón mucoso, es más factible que ocurra en las primeras 12 semanas</a:t>
            </a:r>
            <a:endParaRPr lang="es-CO" baseline="0"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27</a:t>
            </a:fld>
            <a:endParaRPr lang="es-CO"/>
          </a:p>
        </p:txBody>
      </p:sp>
    </p:spTree>
    <p:extLst>
      <p:ext uri="{BB962C8B-B14F-4D97-AF65-F5344CB8AC3E}">
        <p14:creationId xmlns:p14="http://schemas.microsoft.com/office/powerpoint/2010/main" val="1700149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Para mejorar la </a:t>
            </a:r>
            <a:r>
              <a:rPr lang="es-CO" dirty="0" err="1"/>
              <a:t>especficidad</a:t>
            </a:r>
            <a:r>
              <a:rPr lang="es-CO" baseline="0" dirty="0"/>
              <a:t> es importante tener al menos uno de los </a:t>
            </a:r>
            <a:r>
              <a:rPr lang="es-CO" baseline="0" dirty="0" err="1"/>
              <a:t>sgtes</a:t>
            </a:r>
            <a:r>
              <a:rPr lang="es-CO" baseline="0" dirty="0"/>
              <a:t> criterios adicionales</a:t>
            </a:r>
            <a:endParaRPr lang="es-CO" dirty="0"/>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28</a:t>
            </a:fld>
            <a:endParaRPr lang="es-CO"/>
          </a:p>
        </p:txBody>
      </p:sp>
    </p:spTree>
    <p:extLst>
      <p:ext uri="{BB962C8B-B14F-4D97-AF65-F5344CB8AC3E}">
        <p14:creationId xmlns:p14="http://schemas.microsoft.com/office/powerpoint/2010/main" val="324716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dx es clínico </a:t>
            </a:r>
          </a:p>
          <a:p>
            <a:pPr rtl="0"/>
            <a:r>
              <a:rPr lang="es-CO" sz="1200" b="0" i="0" u="none" strike="noStrike" kern="1200" dirty="0">
                <a:solidFill>
                  <a:schemeClr val="tx1"/>
                </a:solidFill>
                <a:effectLst/>
                <a:latin typeface="+mn-lt"/>
                <a:ea typeface="+mn-ea"/>
                <a:cs typeface="+mn-cs"/>
              </a:rPr>
              <a:t>La ecografía se puede usar diagnósticos diferenciales o sospecha de complicación. Ausencia de hallazgos anormales en ecografía no descartan EPI.</a:t>
            </a:r>
            <a:br>
              <a:rPr lang="es-CO" b="0" dirty="0">
                <a:effectLst/>
              </a:rPr>
            </a:br>
            <a:r>
              <a:rPr lang="es-CO" sz="1200" b="0" i="0" u="none" strike="noStrike" kern="1200" dirty="0">
                <a:solidFill>
                  <a:schemeClr val="tx1"/>
                </a:solidFill>
                <a:effectLst/>
                <a:latin typeface="+mn-lt"/>
                <a:ea typeface="+mn-ea"/>
                <a:cs typeface="+mn-cs"/>
              </a:rPr>
              <a:t>Laparoscopia baja sensibilidad pero excelente especificidad, indicado en casos de no respuesta y empeoramiento del cuadro clínico después de 72 hrs, sospecha de otros diagnósticos en pacientes sin respuesta al manejo.</a:t>
            </a:r>
            <a:endParaRPr lang="es-CO" b="0" dirty="0">
              <a:effectLst/>
            </a:endParaRP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29</a:t>
            </a:fld>
            <a:endParaRPr lang="es-CO"/>
          </a:p>
        </p:txBody>
      </p:sp>
    </p:spTree>
    <p:extLst>
      <p:ext uri="{BB962C8B-B14F-4D97-AF65-F5344CB8AC3E}">
        <p14:creationId xmlns:p14="http://schemas.microsoft.com/office/powerpoint/2010/main" val="4102603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Hay q sospecharlo en toda mujer joven</a:t>
            </a:r>
            <a:r>
              <a:rPr lang="es-CO" baseline="0" dirty="0"/>
              <a:t> con vida sexual activa </a:t>
            </a:r>
            <a:r>
              <a:rPr lang="es-CO" dirty="0"/>
              <a:t> que le duela el abdomen bilateral y a la exploración bimanual dolorosa. </a:t>
            </a:r>
          </a:p>
          <a:p>
            <a:r>
              <a:rPr lang="es-CO" sz="1200" b="0" i="0" u="none" strike="noStrike" kern="1200" dirty="0">
                <a:solidFill>
                  <a:schemeClr val="tx1"/>
                </a:solidFill>
                <a:effectLst/>
                <a:latin typeface="+mn-lt"/>
                <a:ea typeface="+mn-ea"/>
                <a:cs typeface="+mn-cs"/>
              </a:rPr>
              <a:t> otras complicaciones (Apendicitis o torsión ovárica), </a:t>
            </a:r>
            <a:endParaRPr lang="es-CO" dirty="0"/>
          </a:p>
          <a:p>
            <a:pPr rtl="0"/>
            <a:r>
              <a:rPr lang="es-CO" sz="1200" b="0" i="0" u="none" strike="noStrike" kern="1200" dirty="0">
                <a:solidFill>
                  <a:schemeClr val="tx1"/>
                </a:solidFill>
                <a:effectLst/>
                <a:latin typeface="+mn-lt"/>
                <a:ea typeface="+mn-ea"/>
                <a:cs typeface="+mn-cs"/>
              </a:rPr>
              <a:t>Síndrome </a:t>
            </a:r>
            <a:r>
              <a:rPr lang="es-CO" sz="1200" b="0" i="0" u="none" strike="noStrike" kern="1200" dirty="0" err="1">
                <a:solidFill>
                  <a:schemeClr val="tx1"/>
                </a:solidFill>
                <a:effectLst/>
                <a:latin typeface="+mn-lt"/>
                <a:ea typeface="+mn-ea"/>
                <a:cs typeface="+mn-cs"/>
              </a:rPr>
              <a:t>Fitz</a:t>
            </a:r>
            <a:r>
              <a:rPr lang="es-CO" sz="1200" b="0" i="0" u="none" strike="noStrike" kern="1200" dirty="0">
                <a:solidFill>
                  <a:schemeClr val="tx1"/>
                </a:solidFill>
                <a:effectLst/>
                <a:latin typeface="+mn-lt"/>
                <a:ea typeface="+mn-ea"/>
                <a:cs typeface="+mn-cs"/>
              </a:rPr>
              <a:t> </a:t>
            </a:r>
            <a:r>
              <a:rPr lang="es-CO" sz="1200" b="0" i="0" u="none" strike="noStrike" kern="1200" dirty="0" err="1">
                <a:solidFill>
                  <a:schemeClr val="tx1"/>
                </a:solidFill>
                <a:effectLst/>
                <a:latin typeface="+mn-lt"/>
                <a:ea typeface="+mn-ea"/>
                <a:cs typeface="+mn-cs"/>
              </a:rPr>
              <a:t>Hugh</a:t>
            </a:r>
            <a:r>
              <a:rPr lang="es-CO" sz="1200" b="0" i="0" u="none" strike="noStrike" kern="1200" dirty="0">
                <a:solidFill>
                  <a:schemeClr val="tx1"/>
                </a:solidFill>
                <a:effectLst/>
                <a:latin typeface="+mn-lt"/>
                <a:ea typeface="+mn-ea"/>
                <a:cs typeface="+mn-cs"/>
              </a:rPr>
              <a:t> Curtis: </a:t>
            </a:r>
            <a:r>
              <a:rPr lang="es-CO" sz="1200" b="0" i="0" u="none" strike="noStrike" kern="1200" dirty="0" err="1">
                <a:solidFill>
                  <a:schemeClr val="tx1"/>
                </a:solidFill>
                <a:effectLst/>
                <a:latin typeface="+mn-lt"/>
                <a:ea typeface="+mn-ea"/>
                <a:cs typeface="+mn-cs"/>
              </a:rPr>
              <a:t>Perihepatitis</a:t>
            </a:r>
            <a:r>
              <a:rPr lang="es-CO" sz="1200" b="0" i="0" u="none" strike="noStrike" kern="1200" dirty="0">
                <a:solidFill>
                  <a:schemeClr val="tx1"/>
                </a:solidFill>
                <a:effectLst/>
                <a:latin typeface="+mn-lt"/>
                <a:ea typeface="+mn-ea"/>
                <a:cs typeface="+mn-cs"/>
              </a:rPr>
              <a:t> en el contexto de EPI, ocurre en el 10% de los casos.</a:t>
            </a:r>
          </a:p>
          <a:p>
            <a:pPr rtl="0"/>
            <a:r>
              <a:rPr lang="es-CO" sz="1200" b="0" i="0" u="none" strike="noStrike" kern="1200" dirty="0">
                <a:solidFill>
                  <a:schemeClr val="tx1"/>
                </a:solidFill>
                <a:effectLst/>
                <a:latin typeface="+mn-lt"/>
                <a:ea typeface="+mn-ea"/>
                <a:cs typeface="+mn-cs"/>
              </a:rPr>
              <a:t>sospecha de no adherencia al manejo</a:t>
            </a:r>
            <a:endParaRPr lang="es-CO" b="0" dirty="0">
              <a:effectLst/>
            </a:endParaRP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30</a:t>
            </a:fld>
            <a:endParaRPr lang="es-CO"/>
          </a:p>
        </p:txBody>
      </p:sp>
    </p:spTree>
    <p:extLst>
      <p:ext uri="{BB962C8B-B14F-4D97-AF65-F5344CB8AC3E}">
        <p14:creationId xmlns:p14="http://schemas.microsoft.com/office/powerpoint/2010/main" val="363278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Complicaciones: Embarazo ectópico, Dolor pélvico crónico,</a:t>
            </a:r>
            <a:r>
              <a:rPr lang="es-CO" baseline="0" dirty="0"/>
              <a:t> </a:t>
            </a:r>
            <a:r>
              <a:rPr lang="es-CO" dirty="0"/>
              <a:t>Infertilidad </a:t>
            </a:r>
          </a:p>
          <a:p>
            <a:r>
              <a:rPr lang="es-CO"/>
              <a:t>RETIRAR DIU SI</a:t>
            </a:r>
            <a:r>
              <a:rPr lang="es-CO" baseline="0"/>
              <a:t> NO RESPUESTA EN 72 HRS</a:t>
            </a:r>
            <a:endParaRPr lang="es-CO"/>
          </a:p>
          <a:p>
            <a:endParaRPr lang="es-CO"/>
          </a:p>
        </p:txBody>
      </p:sp>
      <p:sp>
        <p:nvSpPr>
          <p:cNvPr id="4" name="Marcador de número de diapositiva 3"/>
          <p:cNvSpPr>
            <a:spLocks noGrp="1"/>
          </p:cNvSpPr>
          <p:nvPr>
            <p:ph type="sldNum" sz="quarter" idx="10"/>
          </p:nvPr>
        </p:nvSpPr>
        <p:spPr/>
        <p:txBody>
          <a:bodyPr/>
          <a:lstStyle/>
          <a:p>
            <a:fld id="{1778B637-6890-4F57-988F-D03102669077}" type="slidenum">
              <a:rPr lang="es-CO" smtClean="0"/>
              <a:t>33</a:t>
            </a:fld>
            <a:endParaRPr lang="es-CO"/>
          </a:p>
        </p:txBody>
      </p:sp>
    </p:spTree>
    <p:extLst>
      <p:ext uri="{BB962C8B-B14F-4D97-AF65-F5344CB8AC3E}">
        <p14:creationId xmlns:p14="http://schemas.microsoft.com/office/powerpoint/2010/main" val="33855544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Mujer en edad reproductiva dolor intenso súbito en fosa iliaca nauseas vomito subagudo y constante por varios días </a:t>
            </a:r>
          </a:p>
          <a:p>
            <a:r>
              <a:rPr lang="es-CO" dirty="0"/>
              <a:t>Fiebre y leucocitosis cuando hay necrosis </a:t>
            </a:r>
          </a:p>
          <a:p>
            <a:r>
              <a:rPr lang="es-CO" dirty="0"/>
              <a:t>Eco tv con doppler confirma el dx </a:t>
            </a:r>
          </a:p>
          <a:p>
            <a:r>
              <a:rPr lang="es-CO" dirty="0"/>
              <a:t>Ovario</a:t>
            </a:r>
            <a:r>
              <a:rPr lang="es-CO" baseline="0" dirty="0"/>
              <a:t> aumentado de tamaño con aspecto heterogéneo folículos </a:t>
            </a:r>
            <a:r>
              <a:rPr lang="es-CO" baseline="0" dirty="0" err="1"/>
              <a:t>pequeñois</a:t>
            </a:r>
            <a:r>
              <a:rPr lang="es-CO" baseline="0" dirty="0"/>
              <a:t> hacia la periferia y disminución  o ausencia </a:t>
            </a:r>
            <a:r>
              <a:rPr lang="es-CO" baseline="0" dirty="0" err="1"/>
              <a:t>alm</a:t>
            </a:r>
            <a:r>
              <a:rPr lang="es-CO" baseline="0" dirty="0"/>
              <a:t> flujo doppler </a:t>
            </a:r>
          </a:p>
          <a:p>
            <a:r>
              <a:rPr lang="es-CO" baseline="0" dirty="0"/>
              <a:t>Manejo es quirúrgico con reducción de la torsión destorcer anexo si no se logra recuperar la irrigación y hay necrosis se debe hacer </a:t>
            </a:r>
            <a:r>
              <a:rPr lang="es-CO" baseline="0" dirty="0" err="1"/>
              <a:t>salpingoooforecojia</a:t>
            </a:r>
            <a:r>
              <a:rPr lang="es-CO" baseline="0" dirty="0"/>
              <a:t>. </a:t>
            </a:r>
            <a:endParaRPr lang="es-CO" dirty="0"/>
          </a:p>
          <a:p>
            <a:endParaRPr lang="es-CO" dirty="0"/>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35</a:t>
            </a:fld>
            <a:endParaRPr lang="es-CO"/>
          </a:p>
        </p:txBody>
      </p:sp>
    </p:spTree>
    <p:extLst>
      <p:ext uri="{BB962C8B-B14F-4D97-AF65-F5344CB8AC3E}">
        <p14:creationId xmlns:p14="http://schemas.microsoft.com/office/powerpoint/2010/main" val="1267857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Hace cuanto</a:t>
            </a:r>
            <a:r>
              <a:rPr lang="es-CO" baseline="0" dirty="0"/>
              <a:t> empezó, q tipo de dolor es, duración, localización, se irradia? Como empezó? </a:t>
            </a:r>
            <a:r>
              <a:rPr lang="es-CO" baseline="0" dirty="0" err="1"/>
              <a:t>Sintomas</a:t>
            </a:r>
            <a:r>
              <a:rPr lang="es-CO" baseline="0" dirty="0"/>
              <a:t> asociados, EAV?, FIEBRE, Dismenorrea? </a:t>
            </a:r>
            <a:r>
              <a:rPr lang="es-CO" baseline="0" dirty="0" err="1"/>
              <a:t>Relacion</a:t>
            </a:r>
            <a:r>
              <a:rPr lang="es-CO" baseline="0" dirty="0"/>
              <a:t> con la menstruación</a:t>
            </a:r>
          </a:p>
          <a:p>
            <a:r>
              <a:rPr lang="es-CO" dirty="0"/>
              <a:t>un examen pélvico completo que consiste en un examen bimanual y de espéculo se realiza como parte de la evaluación de </a:t>
            </a:r>
            <a:r>
              <a:rPr lang="es-CO" dirty="0" err="1"/>
              <a:t>DE</a:t>
            </a:r>
            <a:r>
              <a:rPr lang="es-CO" dirty="0"/>
              <a:t> </a:t>
            </a:r>
            <a:r>
              <a:rPr lang="es-CO" dirty="0" err="1"/>
              <a:t>de</a:t>
            </a:r>
            <a:r>
              <a:rPr lang="es-CO" dirty="0"/>
              <a:t> pacientes no embarazados con pélvica dolor. Un examen bimanual puede ser útil para identificar la sensibilidad al movimiento cervical,</a:t>
            </a:r>
          </a:p>
          <a:p>
            <a:r>
              <a:rPr lang="es-CO" dirty="0"/>
              <a:t>o sensibilidad uterina o anexa, y es necesario para hacer el diagnóstico de inflamación pélvica enfermedad (</a:t>
            </a: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3</a:t>
            </a:fld>
            <a:endParaRPr lang="es-CO"/>
          </a:p>
        </p:txBody>
      </p:sp>
    </p:spTree>
    <p:extLst>
      <p:ext uri="{BB962C8B-B14F-4D97-AF65-F5344CB8AC3E}">
        <p14:creationId xmlns:p14="http://schemas.microsoft.com/office/powerpoint/2010/main" val="124648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la ecografía no confiere radiación ionizante, es menos costoso en comparación con la tomografía computarizada (TC) o la RM, y es fácil</a:t>
            </a:r>
          </a:p>
          <a:p>
            <a:r>
              <a:rPr lang="es-CO" dirty="0"/>
              <a:t>disponible en la mayoría de los SU. 8 Si la sospecha de causas no ginecológicas de dolor pélvico es significativamente más alta que las causas ginecológicas, las tomografías computarizadas ofrecen un diagnóstico superior eficacia y puede realizarse primero</a:t>
            </a:r>
          </a:p>
        </p:txBody>
      </p:sp>
      <p:sp>
        <p:nvSpPr>
          <p:cNvPr id="4" name="Marcador de número de diapositiva 3"/>
          <p:cNvSpPr>
            <a:spLocks noGrp="1"/>
          </p:cNvSpPr>
          <p:nvPr>
            <p:ph type="sldNum" sz="quarter" idx="10"/>
          </p:nvPr>
        </p:nvSpPr>
        <p:spPr/>
        <p:txBody>
          <a:bodyPr/>
          <a:lstStyle/>
          <a:p>
            <a:fld id="{1778B637-6890-4F57-988F-D03102669077}" type="slidenum">
              <a:rPr lang="es-CO" smtClean="0"/>
              <a:t>4</a:t>
            </a:fld>
            <a:endParaRPr lang="es-CO"/>
          </a:p>
        </p:txBody>
      </p:sp>
    </p:spTree>
    <p:extLst>
      <p:ext uri="{BB962C8B-B14F-4D97-AF65-F5344CB8AC3E}">
        <p14:creationId xmlns:p14="http://schemas.microsoft.com/office/powerpoint/2010/main" val="515801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Debido a los múltiples sistemas de órganos que contribuyen están contenidos dentro de la pelvis, un amplio diferencial debe considerarse inicialmente en estos pacientes</a:t>
            </a: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5</a:t>
            </a:fld>
            <a:endParaRPr lang="es-CO"/>
          </a:p>
        </p:txBody>
      </p:sp>
    </p:spTree>
    <p:extLst>
      <p:ext uri="{BB962C8B-B14F-4D97-AF65-F5344CB8AC3E}">
        <p14:creationId xmlns:p14="http://schemas.microsoft.com/office/powerpoint/2010/main" val="3064633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Eco FAST: Para evaluar líquido libre o hemoperitoneo. Si es personal capacitado también evaluar embarazo y masas pélvicas</a:t>
            </a: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7</a:t>
            </a:fld>
            <a:endParaRPr lang="es-CO"/>
          </a:p>
        </p:txBody>
      </p:sp>
    </p:spTree>
    <p:extLst>
      <p:ext uri="{BB962C8B-B14F-4D97-AF65-F5344CB8AC3E}">
        <p14:creationId xmlns:p14="http://schemas.microsoft.com/office/powerpoint/2010/main" val="1556395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42900" indent="-342900">
              <a:buFont typeface="Arial" panose="020B0604020202020204" pitchFamily="34" charset="0"/>
              <a:buChar char="•"/>
            </a:pPr>
            <a:r>
              <a:rPr lang="es-CO" sz="1200" dirty="0" err="1"/>
              <a:t>Patologia</a:t>
            </a:r>
            <a:r>
              <a:rPr lang="es-CO" sz="1200" dirty="0"/>
              <a:t> de base </a:t>
            </a:r>
          </a:p>
          <a:p>
            <a:pPr marL="342900" indent="-342900">
              <a:buFont typeface="Arial" panose="020B0604020202020204" pitchFamily="34" charset="0"/>
              <a:buChar char="•"/>
            </a:pPr>
            <a:r>
              <a:rPr lang="es-CO" sz="1200" dirty="0"/>
              <a:t>Tratamiento según etiología </a:t>
            </a:r>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8</a:t>
            </a:fld>
            <a:endParaRPr lang="es-CO"/>
          </a:p>
        </p:txBody>
      </p:sp>
    </p:spTree>
    <p:extLst>
      <p:ext uri="{BB962C8B-B14F-4D97-AF65-F5344CB8AC3E}">
        <p14:creationId xmlns:p14="http://schemas.microsoft.com/office/powerpoint/2010/main" val="147863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cap="none" dirty="0">
                <a:solidFill>
                  <a:srgbClr val="000000"/>
                </a:solidFill>
                <a:effectLst/>
                <a:latin typeface="Arial"/>
                <a:ea typeface="Arial"/>
                <a:cs typeface="Arial"/>
                <a:sym typeface="Arial"/>
              </a:rPr>
              <a:t>La prueba inicial para diagnosticar el embarazo puede ser una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en la orina o en el suero. Una vez que se confirma el embarazo, si se sospecha un embarazo ectópico, la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cuantitativa en suero se repite en serie (generalmente cada dos días) para evaluar si el aumento en la concentración es consistente con un embarazo anormal. En algunos casos, el diagnóstico de embarazo ectópico puede realizarse después de una sola medición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en combinación con ultrasonido transvaginal, si la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está por encima de la zona discriminatoria y la ecografía transvaginal no muestra evidencia de un embarazo intrauterino y la presencia de hallazgos que sugieran embarazo ectópico. Sin embargo, un hallazgo de la ausencia de un embarazo intrauterino con un nivel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dentro de la zona discriminatoria no siempre es confiable. En pacientes estables, repetimos la medición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y ultrasonido antes de proporcionar el tratamiento.</a:t>
            </a:r>
          </a:p>
          <a:p>
            <a:endParaRPr lang="es-CO" sz="1200" b="0" i="0" u="none" strike="noStrike" cap="none" dirty="0">
              <a:solidFill>
                <a:srgbClr val="000000"/>
              </a:solidFill>
              <a:effectLst/>
              <a:latin typeface="Arial"/>
              <a:ea typeface="Arial"/>
              <a:cs typeface="Arial"/>
              <a:sym typeface="Arial"/>
            </a:endParaRPr>
          </a:p>
          <a:p>
            <a:r>
              <a:rPr lang="es-CO" sz="1200" b="0" i="0" u="none" strike="noStrike" cap="none" dirty="0">
                <a:solidFill>
                  <a:srgbClr val="000000"/>
                </a:solidFill>
                <a:effectLst/>
                <a:latin typeface="Arial"/>
                <a:ea typeface="Arial"/>
                <a:cs typeface="Arial"/>
                <a:sym typeface="Arial"/>
              </a:rPr>
              <a:t>En mujeres embarazadas, la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puede detectarse en suero y orina tan pronto como ocho días después del aumento de la hormona </a:t>
            </a:r>
            <a:r>
              <a:rPr lang="es-CO" sz="1200" b="0" i="0" u="none" strike="noStrike" cap="none" dirty="0" err="1">
                <a:solidFill>
                  <a:srgbClr val="000000"/>
                </a:solidFill>
                <a:effectLst/>
                <a:latin typeface="Arial"/>
                <a:ea typeface="Arial"/>
                <a:cs typeface="Arial"/>
                <a:sym typeface="Arial"/>
              </a:rPr>
              <a:t>luteinizante</a:t>
            </a:r>
            <a:r>
              <a:rPr lang="es-CO" sz="1200" b="0" i="0" u="none" strike="noStrike" cap="none" dirty="0">
                <a:solidFill>
                  <a:srgbClr val="000000"/>
                </a:solidFill>
                <a:effectLst/>
                <a:latin typeface="Arial"/>
                <a:ea typeface="Arial"/>
                <a:cs typeface="Arial"/>
                <a:sym typeface="Arial"/>
              </a:rPr>
              <a:t> (aproximadamente de 21 a 22 días después del primer día del último período menstrual en mujeres con ciclos de 28 días). La concentración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en un embarazo intrauterino normal (IUP) aumenta de forma curvilínea hasta aproximadamente los 41 días de gestación, después de lo cual aumenta más lentamente hasta aproximadamente 10 semanas, y luego disminuye hasta alcanzar una meseta en el segundo y tercer trimestre [ </a:t>
            </a:r>
            <a:r>
              <a:rPr lang="es-CO" sz="1200" b="0" i="0" u="sng" strike="noStrike" cap="none" dirty="0">
                <a:solidFill>
                  <a:srgbClr val="000000"/>
                </a:solidFill>
                <a:effectLst/>
                <a:latin typeface="Arial"/>
                <a:ea typeface="Arial"/>
                <a:cs typeface="Arial"/>
                <a:sym typeface="Arial"/>
                <a:hlinkClick r:id="rId3"/>
              </a:rPr>
              <a:t>9</a:t>
            </a:r>
            <a:r>
              <a:rPr lang="es-CO" sz="1200" b="0" i="0" u="none" strike="noStrike" cap="none" dirty="0">
                <a:solidFill>
                  <a:srgbClr val="000000"/>
                </a:solidFill>
                <a:effectLst/>
                <a:latin typeface="Arial"/>
                <a:ea typeface="Arial"/>
                <a:cs typeface="Arial"/>
                <a:sym typeface="Arial"/>
              </a:rPr>
              <a:t> ] . No es posible determinar si un embarazo es normal desde un solo nivel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porque hay una amplia gama de niveles normales en cada semana de embarazo</a:t>
            </a:r>
          </a:p>
          <a:p>
            <a:endParaRPr lang="es-CO" sz="1200" b="0" i="0" u="none" strike="noStrike" cap="none" dirty="0">
              <a:solidFill>
                <a:srgbClr val="000000"/>
              </a:solidFill>
              <a:effectLst/>
              <a:latin typeface="Arial"/>
              <a:ea typeface="Arial"/>
              <a:cs typeface="Arial"/>
              <a:sym typeface="Arial"/>
            </a:endParaRPr>
          </a:p>
          <a:p>
            <a:r>
              <a:rPr lang="es-CO" sz="1200" b="0" i="0" u="none" strike="noStrike" cap="none" dirty="0">
                <a:solidFill>
                  <a:srgbClr val="000000"/>
                </a:solidFill>
                <a:effectLst/>
                <a:latin typeface="Arial"/>
                <a:ea typeface="Arial"/>
                <a:cs typeface="Arial"/>
                <a:sym typeface="Arial"/>
              </a:rPr>
              <a:t>Establecer la zona discriminatoria en 3510 unidades internacionales / L minimiza el riesgo de interferir con una IUP viable, si está presente, pero aumenta el riesgo de retrasar el diagnóstico de un embarazo ectópico. </a:t>
            </a:r>
          </a:p>
          <a:p>
            <a:endParaRPr lang="es-CO" sz="1200" b="0" i="0" u="none" strike="noStrike" cap="none" dirty="0">
              <a:solidFill>
                <a:srgbClr val="000000"/>
              </a:solidFill>
              <a:effectLst/>
              <a:latin typeface="Arial"/>
              <a:ea typeface="Arial"/>
              <a:cs typeface="Arial"/>
              <a:sym typeface="Arial"/>
            </a:endParaRPr>
          </a:p>
          <a:p>
            <a:r>
              <a:rPr lang="es-CO" sz="1200" b="0" i="0" u="none" strike="noStrike" cap="none" dirty="0">
                <a:solidFill>
                  <a:srgbClr val="000000"/>
                </a:solidFill>
                <a:effectLst/>
                <a:latin typeface="Arial"/>
                <a:ea typeface="Arial"/>
                <a:cs typeface="Arial"/>
                <a:sym typeface="Arial"/>
              </a:rPr>
              <a:t>Sin embargo, incluso en mujeres con un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&gt; 3510 unidades internacionales / L, si ella es clínicamente estable, a menudo es prudente realizar un ultrasonido de seguimiento para excluir una IUP viable en lugar de tratar el embarazo ectópico. </a:t>
            </a:r>
            <a:endParaRPr lang="es-CO" dirty="0"/>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14</a:t>
            </a:fld>
            <a:endParaRPr lang="es-CO"/>
          </a:p>
        </p:txBody>
      </p:sp>
    </p:spTree>
    <p:extLst>
      <p:ext uri="{BB962C8B-B14F-4D97-AF65-F5344CB8AC3E}">
        <p14:creationId xmlns:p14="http://schemas.microsoft.com/office/powerpoint/2010/main" val="1727135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cap="none" dirty="0">
                <a:solidFill>
                  <a:srgbClr val="000000"/>
                </a:solidFill>
                <a:effectLst/>
                <a:latin typeface="Arial"/>
                <a:ea typeface="Arial"/>
                <a:cs typeface="Arial"/>
                <a:sym typeface="Arial"/>
              </a:rPr>
              <a:t>La prueba inicial para diagnosticar el embarazo puede ser una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en la orina o en el suero. Una vez que se confirma el embarazo, si se sospecha un embarazo ectópico, la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cuantitativa en suero se repite en serie (generalmente cada dos días) para evaluar si el aumento en la concentración es consistente con un embarazo anormal. En algunos casos, el diagnóstico de embarazo ectópico puede realizarse después de una sola medición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en combinación con ultrasonido transvaginal, si la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está por encima de la zona discriminatoria y la ecografía transvaginal no muestra evidencia de un embarazo intrauterino y la presencia de hallazgos que sugieran embarazo ectópico. Sin embargo, un hallazgo de la ausencia de un embarazo intrauterino con un nivel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dentro de la zona discriminatoria no siempre es confiable. En pacientes estables, repetimos la medición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y ultrasonido antes de proporcionar el tratamiento.</a:t>
            </a:r>
          </a:p>
          <a:p>
            <a:endParaRPr lang="es-CO" sz="1200" b="0" i="0" u="none" strike="noStrike" cap="none" dirty="0">
              <a:solidFill>
                <a:srgbClr val="000000"/>
              </a:solidFill>
              <a:effectLst/>
              <a:latin typeface="Arial"/>
              <a:ea typeface="Arial"/>
              <a:cs typeface="Arial"/>
              <a:sym typeface="Arial"/>
            </a:endParaRPr>
          </a:p>
          <a:p>
            <a:r>
              <a:rPr lang="es-CO" sz="1200" b="0" i="0" u="none" strike="noStrike" cap="none" dirty="0">
                <a:solidFill>
                  <a:srgbClr val="000000"/>
                </a:solidFill>
                <a:effectLst/>
                <a:latin typeface="Arial"/>
                <a:ea typeface="Arial"/>
                <a:cs typeface="Arial"/>
                <a:sym typeface="Arial"/>
              </a:rPr>
              <a:t>En mujeres embarazadas, la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puede detectarse en suero y orina tan pronto como ocho días después del aumento de la hormona </a:t>
            </a:r>
            <a:r>
              <a:rPr lang="es-CO" sz="1200" b="0" i="0" u="none" strike="noStrike" cap="none" dirty="0" err="1">
                <a:solidFill>
                  <a:srgbClr val="000000"/>
                </a:solidFill>
                <a:effectLst/>
                <a:latin typeface="Arial"/>
                <a:ea typeface="Arial"/>
                <a:cs typeface="Arial"/>
                <a:sym typeface="Arial"/>
              </a:rPr>
              <a:t>luteinizante</a:t>
            </a:r>
            <a:r>
              <a:rPr lang="es-CO" sz="1200" b="0" i="0" u="none" strike="noStrike" cap="none" dirty="0">
                <a:solidFill>
                  <a:srgbClr val="000000"/>
                </a:solidFill>
                <a:effectLst/>
                <a:latin typeface="Arial"/>
                <a:ea typeface="Arial"/>
                <a:cs typeface="Arial"/>
                <a:sym typeface="Arial"/>
              </a:rPr>
              <a:t> (aproximadamente de 21 a 22 días después del primer día del último período menstrual en mujeres con ciclos de 28 días). La concentración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en un embarazo intrauterino normal (IUP) aumenta de forma curvilínea hasta aproximadamente los 41 días de gestación, después de lo cual aumenta más lentamente hasta aproximadamente 10 semanas, y luego disminuye hasta alcanzar una meseta en el segundo y tercer trimestre [ </a:t>
            </a:r>
            <a:r>
              <a:rPr lang="es-CO" sz="1200" b="0" i="0" u="sng" strike="noStrike" cap="none" dirty="0">
                <a:solidFill>
                  <a:srgbClr val="000000"/>
                </a:solidFill>
                <a:effectLst/>
                <a:latin typeface="Arial"/>
                <a:ea typeface="Arial"/>
                <a:cs typeface="Arial"/>
                <a:sym typeface="Arial"/>
                <a:hlinkClick r:id="rId3"/>
              </a:rPr>
              <a:t>9</a:t>
            </a:r>
            <a:r>
              <a:rPr lang="es-CO" sz="1200" b="0" i="0" u="none" strike="noStrike" cap="none" dirty="0">
                <a:solidFill>
                  <a:srgbClr val="000000"/>
                </a:solidFill>
                <a:effectLst/>
                <a:latin typeface="Arial"/>
                <a:ea typeface="Arial"/>
                <a:cs typeface="Arial"/>
                <a:sym typeface="Arial"/>
              </a:rPr>
              <a:t> ] . No es posible determinar si un embarazo es normal desde un solo nivel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porque hay una amplia gama de niveles normales en cada semana de embarazo</a:t>
            </a:r>
          </a:p>
          <a:p>
            <a:endParaRPr lang="es-CO" sz="1200" b="0" i="0" u="none" strike="noStrike" cap="none" dirty="0">
              <a:solidFill>
                <a:srgbClr val="000000"/>
              </a:solidFill>
              <a:effectLst/>
              <a:latin typeface="Arial"/>
              <a:ea typeface="Arial"/>
              <a:cs typeface="Arial"/>
              <a:sym typeface="Arial"/>
            </a:endParaRPr>
          </a:p>
          <a:p>
            <a:r>
              <a:rPr lang="es-CO" sz="1200" b="0" i="0" u="none" strike="noStrike" cap="none" dirty="0">
                <a:solidFill>
                  <a:srgbClr val="000000"/>
                </a:solidFill>
                <a:effectLst/>
                <a:latin typeface="Arial"/>
                <a:ea typeface="Arial"/>
                <a:cs typeface="Arial"/>
                <a:sym typeface="Arial"/>
              </a:rPr>
              <a:t>Establecer la zona discriminatoria en 3510 unidades internacionales / L minimiza el riesgo de interferir con una IUP viable, si está presente, pero aumenta el riesgo de retrasar el diagnóstico de un embarazo ectópico. </a:t>
            </a:r>
          </a:p>
          <a:p>
            <a:endParaRPr lang="es-CO" sz="1200" b="0" i="0" u="none" strike="noStrike" cap="none" dirty="0">
              <a:solidFill>
                <a:srgbClr val="000000"/>
              </a:solidFill>
              <a:effectLst/>
              <a:latin typeface="Arial"/>
              <a:ea typeface="Arial"/>
              <a:cs typeface="Arial"/>
              <a:sym typeface="Arial"/>
            </a:endParaRPr>
          </a:p>
          <a:p>
            <a:r>
              <a:rPr lang="es-CO" sz="1200" b="0" i="0" u="none" strike="noStrike" cap="none" dirty="0">
                <a:solidFill>
                  <a:srgbClr val="000000"/>
                </a:solidFill>
                <a:effectLst/>
                <a:latin typeface="Arial"/>
                <a:ea typeface="Arial"/>
                <a:cs typeface="Arial"/>
                <a:sym typeface="Arial"/>
              </a:rPr>
              <a:t>Sin embargo, incluso en mujeres con un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&gt; 3510 unidades internacionales / L, si ella es clínicamente estable, a menudo es prudente realizar un ultrasonido de seguimiento para excluir una IUP viable en lugar de tratar el embarazo ectópico. </a:t>
            </a:r>
            <a:endParaRPr lang="es-CO" dirty="0"/>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15</a:t>
            </a:fld>
            <a:endParaRPr lang="es-CO"/>
          </a:p>
        </p:txBody>
      </p:sp>
    </p:spTree>
    <p:extLst>
      <p:ext uri="{BB962C8B-B14F-4D97-AF65-F5344CB8AC3E}">
        <p14:creationId xmlns:p14="http://schemas.microsoft.com/office/powerpoint/2010/main" val="2618838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1" i="0" u="none" strike="noStrike" cap="none" dirty="0">
                <a:solidFill>
                  <a:srgbClr val="000000"/>
                </a:solidFill>
                <a:effectLst/>
                <a:latin typeface="Arial"/>
                <a:ea typeface="Arial"/>
                <a:cs typeface="Arial"/>
                <a:sym typeface="Arial"/>
              </a:rPr>
              <a:t>Ultrasonido transvaginal </a:t>
            </a:r>
            <a:r>
              <a:rPr lang="es-CO" sz="1200" b="0" i="0" u="none" strike="noStrike" cap="none" dirty="0">
                <a:solidFill>
                  <a:srgbClr val="000000"/>
                </a:solidFill>
                <a:effectLst/>
                <a:latin typeface="Arial"/>
                <a:ea typeface="Arial"/>
                <a:cs typeface="Arial"/>
                <a:sym typeface="Arial"/>
              </a:rPr>
              <a:t> :  TVUS es la prueba de imagen más útil para determinar la ubicación de un embarazo. TVUS debe realizarse en el momento de la presentación con un posible embarazo ectópico y puede ser necesario repetirlo, dependiendo del nivel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o la sospecha de ruptura. La ecografía debe ser realizada por un médico con experiencia en ultrasonido ginecológico y con la evaluación del embarazo ectópico, siempre que sea posible.</a:t>
            </a:r>
          </a:p>
          <a:p>
            <a:r>
              <a:rPr lang="es-CO" sz="1200" b="0" i="0" u="none" strike="noStrike" cap="none" dirty="0">
                <a:solidFill>
                  <a:srgbClr val="000000"/>
                </a:solidFill>
                <a:effectLst/>
                <a:latin typeface="Arial"/>
                <a:ea typeface="Arial"/>
                <a:cs typeface="Arial"/>
                <a:sym typeface="Arial"/>
              </a:rPr>
              <a:t>TVUS solo (sin medición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puede excluir o diagnosticar un embarazo ectópico </a:t>
            </a:r>
            <a:r>
              <a:rPr lang="es-CO" sz="1200" b="1" i="0" u="none" strike="noStrike" cap="none" dirty="0">
                <a:solidFill>
                  <a:srgbClr val="000000"/>
                </a:solidFill>
                <a:effectLst/>
                <a:latin typeface="Arial"/>
                <a:ea typeface="Arial"/>
                <a:cs typeface="Arial"/>
                <a:sym typeface="Arial"/>
              </a:rPr>
              <a:t>solo</a:t>
            </a:r>
            <a:r>
              <a:rPr lang="es-CO" sz="1200" b="0" i="0" u="none" strike="noStrike" cap="none" dirty="0">
                <a:solidFill>
                  <a:srgbClr val="000000"/>
                </a:solidFill>
                <a:effectLst/>
                <a:latin typeface="Arial"/>
                <a:ea typeface="Arial"/>
                <a:cs typeface="Arial"/>
                <a:sym typeface="Arial"/>
              </a:rPr>
              <a:t> si uno de los siguientes hallazgos está presente:</a:t>
            </a:r>
          </a:p>
          <a:p>
            <a:r>
              <a:rPr lang="es-CO" sz="1200" b="0" i="0" u="none" strike="noStrike" cap="none" dirty="0">
                <a:solidFill>
                  <a:srgbClr val="000000"/>
                </a:solidFill>
                <a:effectLst/>
                <a:latin typeface="Arial"/>
                <a:ea typeface="Arial"/>
                <a:cs typeface="Arial"/>
                <a:sym typeface="Arial"/>
              </a:rPr>
              <a:t>●Hallazgos de hallazgos de una IUP (es decir, saco gestacional con un saco vitelino o embrión). Sin embargo, en mujeres que concibieron con inducción de la ovulación o fertilización in vitro, rara vez puede ocurrir un embarazo </a:t>
            </a:r>
            <a:r>
              <a:rPr lang="es-CO" sz="1200" b="0" i="0" u="none" strike="noStrike" cap="none" dirty="0" err="1">
                <a:solidFill>
                  <a:srgbClr val="000000"/>
                </a:solidFill>
                <a:effectLst/>
                <a:latin typeface="Arial"/>
                <a:ea typeface="Arial"/>
                <a:cs typeface="Arial"/>
                <a:sym typeface="Arial"/>
              </a:rPr>
              <a:t>heterotópico</a:t>
            </a:r>
            <a:r>
              <a:rPr lang="es-CO" sz="1200" b="0" i="0" u="none" strike="noStrike" cap="none" dirty="0">
                <a:solidFill>
                  <a:srgbClr val="000000"/>
                </a:solidFill>
                <a:effectLst/>
                <a:latin typeface="Arial"/>
                <a:ea typeface="Arial"/>
                <a:cs typeface="Arial"/>
                <a:sym typeface="Arial"/>
              </a:rPr>
              <a:t>.</a:t>
            </a:r>
          </a:p>
          <a:p>
            <a:r>
              <a:rPr lang="es-CO" sz="1200" b="0" i="0" u="none" strike="noStrike" cap="none" dirty="0">
                <a:solidFill>
                  <a:srgbClr val="000000"/>
                </a:solidFill>
                <a:effectLst/>
                <a:latin typeface="Arial"/>
                <a:ea typeface="Arial"/>
                <a:cs typeface="Arial"/>
                <a:sym typeface="Arial"/>
              </a:rPr>
              <a:t>●Hallazgos de hallazgos de un embarazo en un sitio ectópico (saco gestacional con un saco vitelino o embrión).</a:t>
            </a:r>
          </a:p>
          <a:p>
            <a:r>
              <a:rPr lang="es-CO" sz="1200" b="0" i="0" u="none" strike="noStrike" cap="none" dirty="0">
                <a:solidFill>
                  <a:srgbClr val="000000"/>
                </a:solidFill>
                <a:effectLst/>
                <a:latin typeface="Arial"/>
                <a:ea typeface="Arial"/>
                <a:cs typeface="Arial"/>
                <a:sym typeface="Arial"/>
              </a:rPr>
              <a:t>En cualquier caso, un saco gestacional solo no es suficiente para el diagnóstico. En algunas gestaciones ectópicas, se forma un </a:t>
            </a:r>
            <a:r>
              <a:rPr lang="es-CO" sz="1200" b="0" i="0" u="none" strike="noStrike" cap="none" dirty="0" err="1">
                <a:solidFill>
                  <a:srgbClr val="000000"/>
                </a:solidFill>
                <a:effectLst/>
                <a:latin typeface="Arial"/>
                <a:ea typeface="Arial"/>
                <a:cs typeface="Arial"/>
                <a:sym typeface="Arial"/>
              </a:rPr>
              <a:t>pseudosaco</a:t>
            </a:r>
            <a:r>
              <a:rPr lang="es-CO" sz="1200" b="0" i="0" u="none" strike="noStrike" cap="none" dirty="0">
                <a:solidFill>
                  <a:srgbClr val="000000"/>
                </a:solidFill>
                <a:effectLst/>
                <a:latin typeface="Arial"/>
                <a:ea typeface="Arial"/>
                <a:cs typeface="Arial"/>
                <a:sym typeface="Arial"/>
              </a:rPr>
              <a:t>, que es simplemente líquido / sangre en la cavidad endometrial que puede parecer un saco gestacional (ver </a:t>
            </a:r>
            <a:r>
              <a:rPr lang="es-CO" sz="1200" b="0" i="0" u="sng" strike="noStrike" cap="none" dirty="0">
                <a:solidFill>
                  <a:srgbClr val="000000"/>
                </a:solidFill>
                <a:effectLst/>
                <a:latin typeface="Arial"/>
                <a:ea typeface="Arial"/>
                <a:cs typeface="Arial"/>
                <a:sym typeface="Arial"/>
                <a:hlinkClick r:id="rId3"/>
              </a:rPr>
              <a:t>"Ultrasonografía del embarazo de ubicación desconocida", sección sobre "</a:t>
            </a:r>
            <a:r>
              <a:rPr lang="es-CO" sz="1200" b="0" i="0" u="sng" strike="noStrike" cap="none" dirty="0" err="1">
                <a:solidFill>
                  <a:srgbClr val="000000"/>
                </a:solidFill>
                <a:effectLst/>
                <a:latin typeface="Arial"/>
                <a:ea typeface="Arial"/>
                <a:cs typeface="Arial"/>
                <a:sym typeface="Arial"/>
                <a:hlinkClick r:id="rId3"/>
              </a:rPr>
              <a:t>Pseudosac</a:t>
            </a:r>
            <a:r>
              <a:rPr lang="es-CO" sz="1200" b="0" i="0" u="sng" strike="noStrike" cap="none" dirty="0">
                <a:solidFill>
                  <a:srgbClr val="000000"/>
                </a:solidFill>
                <a:effectLst/>
                <a:latin typeface="Arial"/>
                <a:ea typeface="Arial"/>
                <a:cs typeface="Arial"/>
                <a:sym typeface="Arial"/>
                <a:hlinkClick r:id="rId3"/>
              </a:rPr>
              <a:t>"</a:t>
            </a:r>
            <a:r>
              <a:rPr lang="es-CO" sz="1200" b="0" i="0" u="none" strike="noStrike" cap="none" dirty="0">
                <a:solidFill>
                  <a:srgbClr val="000000"/>
                </a:solidFill>
                <a:effectLst/>
                <a:latin typeface="Arial"/>
                <a:ea typeface="Arial"/>
                <a:cs typeface="Arial"/>
                <a:sym typeface="Arial"/>
              </a:rPr>
              <a:t> ).</a:t>
            </a:r>
          </a:p>
          <a:p>
            <a:endParaRPr lang="es-CO" dirty="0"/>
          </a:p>
          <a:p>
            <a:endParaRPr lang="es-CO" dirty="0"/>
          </a:p>
          <a:p>
            <a:r>
              <a:rPr lang="es-CO" sz="1200" b="0" i="0" u="none" strike="noStrike" cap="none" dirty="0">
                <a:solidFill>
                  <a:srgbClr val="000000"/>
                </a:solidFill>
                <a:effectLst/>
                <a:latin typeface="Arial"/>
                <a:ea typeface="Arial"/>
                <a:cs typeface="Arial"/>
                <a:sym typeface="Arial"/>
              </a:rPr>
              <a:t>VUS también puede detectar hallazgos sugerentes, pero no diagnósticos, de embarazo ectópico. Una masa anexial </a:t>
            </a:r>
            <a:r>
              <a:rPr lang="es-CO" sz="1200" b="0" i="0" u="none" strike="noStrike" cap="none" dirty="0" err="1">
                <a:solidFill>
                  <a:srgbClr val="000000"/>
                </a:solidFill>
                <a:effectLst/>
                <a:latin typeface="Arial"/>
                <a:ea typeface="Arial"/>
                <a:cs typeface="Arial"/>
                <a:sym typeface="Arial"/>
              </a:rPr>
              <a:t>extraovárica</a:t>
            </a:r>
            <a:r>
              <a:rPr lang="es-CO" sz="1200" b="0" i="0" u="none" strike="noStrike" cap="none" dirty="0">
                <a:solidFill>
                  <a:srgbClr val="000000"/>
                </a:solidFill>
                <a:effectLst/>
                <a:latin typeface="Arial"/>
                <a:ea typeface="Arial"/>
                <a:cs typeface="Arial"/>
                <a:sym typeface="Arial"/>
              </a:rPr>
              <a:t> es el hallazgo ecográfico más común en el embarazo ectópico y está presente en el 89 por ciento o más de los casos [ </a:t>
            </a:r>
            <a:r>
              <a:rPr lang="es-CO" sz="1200" b="0" i="0" u="sng" strike="noStrike" cap="none" dirty="0">
                <a:solidFill>
                  <a:srgbClr val="000000"/>
                </a:solidFill>
                <a:effectLst/>
                <a:latin typeface="Arial"/>
                <a:ea typeface="Arial"/>
                <a:cs typeface="Arial"/>
                <a:sym typeface="Arial"/>
                <a:hlinkClick r:id="rId4"/>
              </a:rPr>
              <a:t>16-18</a:t>
            </a:r>
            <a:r>
              <a:rPr lang="es-CO" sz="1200" b="0" i="0" u="none" strike="noStrike" cap="none" dirty="0">
                <a:solidFill>
                  <a:srgbClr val="000000"/>
                </a:solidFill>
                <a:effectLst/>
                <a:latin typeface="Arial"/>
                <a:ea typeface="Arial"/>
                <a:cs typeface="Arial"/>
                <a:sym typeface="Arial"/>
              </a:rPr>
              <a:t> ].</a:t>
            </a:r>
          </a:p>
          <a:p>
            <a:r>
              <a:rPr lang="es-CO" sz="1200" b="0" i="0" u="none" strike="noStrike" cap="none" dirty="0">
                <a:solidFill>
                  <a:srgbClr val="000000"/>
                </a:solidFill>
                <a:effectLst/>
                <a:latin typeface="Arial"/>
                <a:ea typeface="Arial"/>
                <a:cs typeface="Arial"/>
                <a:sym typeface="Arial"/>
              </a:rPr>
              <a:t>Si la TVUS no es diagnóstica, puede deberse a que la gestación es demasiado temprana para ser visualizada con ultrasonido. De ser así, se deben tomar mediciones seriales de la concentración sérica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hasta alcanzar la zona discriminatoria de </a:t>
            </a:r>
            <a:r>
              <a:rPr lang="es-CO" sz="1200" b="0" i="0" u="none" strike="noStrike" cap="none" dirty="0" err="1">
                <a:solidFill>
                  <a:srgbClr val="000000"/>
                </a:solidFill>
                <a:effectLst/>
                <a:latin typeface="Arial"/>
                <a:ea typeface="Arial"/>
                <a:cs typeface="Arial"/>
                <a:sym typeface="Arial"/>
              </a:rPr>
              <a:t>hCG</a:t>
            </a:r>
            <a:r>
              <a:rPr lang="es-CO" sz="1200" b="0" i="0" u="none" strike="noStrike" cap="none" dirty="0">
                <a:solidFill>
                  <a:srgbClr val="000000"/>
                </a:solidFill>
                <a:effectLst/>
                <a:latin typeface="Arial"/>
                <a:ea typeface="Arial"/>
                <a:cs typeface="Arial"/>
                <a:sym typeface="Arial"/>
              </a:rPr>
              <a:t> [ </a:t>
            </a:r>
            <a:r>
              <a:rPr lang="es-CO" sz="1200" b="0" i="0" u="sng" strike="noStrike" cap="none" dirty="0">
                <a:solidFill>
                  <a:srgbClr val="000000"/>
                </a:solidFill>
                <a:effectLst/>
                <a:latin typeface="Arial"/>
                <a:ea typeface="Arial"/>
                <a:cs typeface="Arial"/>
                <a:sym typeface="Arial"/>
                <a:hlinkClick r:id="rId5"/>
              </a:rPr>
              <a:t>19</a:t>
            </a:r>
            <a:r>
              <a:rPr lang="es-CO" sz="1200" b="0" i="0" u="none" strike="noStrike" cap="none" dirty="0">
                <a:solidFill>
                  <a:srgbClr val="000000"/>
                </a:solidFill>
                <a:effectLst/>
                <a:latin typeface="Arial"/>
                <a:ea typeface="Arial"/>
                <a:cs typeface="Arial"/>
                <a:sym typeface="Arial"/>
              </a:rPr>
              <a:t> ]. (Ver </a:t>
            </a:r>
            <a:r>
              <a:rPr lang="es-CO" sz="1200" b="0" i="0" u="sng" strike="noStrike" cap="none" dirty="0">
                <a:solidFill>
                  <a:srgbClr val="000000"/>
                </a:solidFill>
                <a:effectLst/>
                <a:latin typeface="Arial"/>
                <a:ea typeface="Arial"/>
                <a:cs typeface="Arial"/>
                <a:sym typeface="Arial"/>
                <a:hlinkClick r:id="rId6"/>
              </a:rPr>
              <a:t>'Protocolo clínico' </a:t>
            </a:r>
            <a:r>
              <a:rPr lang="es-CO" sz="1200" b="0" i="0" u="sng" strike="noStrike" cap="none" dirty="0" err="1">
                <a:solidFill>
                  <a:srgbClr val="000000"/>
                </a:solidFill>
                <a:effectLst/>
                <a:latin typeface="Arial"/>
                <a:ea typeface="Arial"/>
                <a:cs typeface="Arial"/>
                <a:sym typeface="Arial"/>
                <a:hlinkClick r:id="rId6"/>
              </a:rPr>
              <a:t>a</a:t>
            </a:r>
            <a:r>
              <a:rPr lang="es-CO" sz="1200" b="0" i="0" u="none" strike="noStrike" cap="none" dirty="0" err="1">
                <a:solidFill>
                  <a:srgbClr val="000000"/>
                </a:solidFill>
                <a:effectLst/>
                <a:latin typeface="Arial"/>
                <a:ea typeface="Arial"/>
                <a:cs typeface="Arial"/>
                <a:sym typeface="Arial"/>
              </a:rPr>
              <a:t>continuación</a:t>
            </a:r>
            <a:r>
              <a:rPr lang="es-CO" sz="1200" b="0" i="0" u="none" strike="noStrike" cap="none" dirty="0">
                <a:solidFill>
                  <a:srgbClr val="000000"/>
                </a:solidFill>
                <a:effectLst/>
                <a:latin typeface="Arial"/>
                <a:ea typeface="Arial"/>
                <a:cs typeface="Arial"/>
                <a:sym typeface="Arial"/>
              </a:rPr>
              <a:t>).</a:t>
            </a:r>
          </a:p>
          <a:p>
            <a:endParaRPr lang="es-CO" dirty="0"/>
          </a:p>
          <a:p>
            <a:endParaRPr lang="es-CO" dirty="0"/>
          </a:p>
        </p:txBody>
      </p:sp>
      <p:sp>
        <p:nvSpPr>
          <p:cNvPr id="4" name="Marcador de número de diapositiva 3"/>
          <p:cNvSpPr>
            <a:spLocks noGrp="1"/>
          </p:cNvSpPr>
          <p:nvPr>
            <p:ph type="sldNum" sz="quarter" idx="10"/>
          </p:nvPr>
        </p:nvSpPr>
        <p:spPr/>
        <p:txBody>
          <a:bodyPr/>
          <a:lstStyle/>
          <a:p>
            <a:fld id="{1778B637-6890-4F57-988F-D03102669077}" type="slidenum">
              <a:rPr lang="es-CO" smtClean="0"/>
              <a:t>16</a:t>
            </a:fld>
            <a:endParaRPr lang="es-CO"/>
          </a:p>
        </p:txBody>
      </p:sp>
    </p:spTree>
    <p:extLst>
      <p:ext uri="{BB962C8B-B14F-4D97-AF65-F5344CB8AC3E}">
        <p14:creationId xmlns:p14="http://schemas.microsoft.com/office/powerpoint/2010/main" val="1584742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8.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12" Type="http://schemas.openxmlformats.org/officeDocument/2006/relationships/image" Target="../media/image20.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065007" y="781574"/>
            <a:ext cx="10061986" cy="1480988"/>
          </a:xfrm>
        </p:spPr>
        <p:txBody>
          <a:bodyPr anchor="ctr">
            <a:normAutofit/>
          </a:bodyPr>
          <a:lstStyle/>
          <a:p>
            <a:r>
              <a:rPr lang="es-CO" sz="7200" b="0" dirty="0">
                <a:latin typeface="Montserrat" panose="00000500000000000000" pitchFamily="50" charset="0"/>
              </a:rPr>
              <a:t>Dolor Pélvico Agudo</a:t>
            </a: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3872753" y="2262562"/>
            <a:ext cx="4446494" cy="1655762"/>
          </a:xfrm>
        </p:spPr>
        <p:txBody>
          <a:bodyPr/>
          <a:lstStyle/>
          <a:p>
            <a:r>
              <a:rPr lang="es-CO" dirty="0">
                <a:latin typeface="Montserrat" panose="00000500000000000000" pitchFamily="50" charset="0"/>
              </a:rPr>
              <a:t>Julián Peláez Henao</a:t>
            </a:r>
          </a:p>
          <a:p>
            <a:r>
              <a:rPr lang="es-CO" dirty="0">
                <a:latin typeface="Montserrat" panose="00000500000000000000" pitchFamily="50" charset="0"/>
              </a:rPr>
              <a:t>Ginecología y Obstetricia </a:t>
            </a:r>
          </a:p>
          <a:p>
            <a:r>
              <a:rPr lang="es-CO" dirty="0">
                <a:latin typeface="Montserrat" panose="00000500000000000000" pitchFamily="50" charset="0"/>
              </a:rPr>
              <a:t>Universidad CES</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4303F8C9-8B94-4695-B8F7-13DC47E846E4}"/>
              </a:ext>
            </a:extLst>
          </p:cNvPr>
          <p:cNvSpPr/>
          <p:nvPr/>
        </p:nvSpPr>
        <p:spPr>
          <a:xfrm>
            <a:off x="5446259" y="1073510"/>
            <a:ext cx="5837242"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3600" dirty="0">
                <a:solidFill>
                  <a:srgbClr val="0B2F51"/>
                </a:solidFill>
                <a:latin typeface="Montserrat" panose="00000500000000000000" pitchFamily="50" charset="0"/>
              </a:rPr>
              <a:t>Dolor + sangrado 1° trimestre.</a:t>
            </a:r>
            <a:endParaRPr lang="es-CO" sz="5400" b="1" dirty="0">
              <a:solidFill>
                <a:srgbClr val="0B2F51"/>
              </a:solidFill>
              <a:latin typeface="Montserrat" panose="00000500000000000000" pitchFamily="50" charset="0"/>
            </a:endParaRPr>
          </a:p>
        </p:txBody>
      </p:sp>
      <p:sp>
        <p:nvSpPr>
          <p:cNvPr id="6" name="Rectángulo 5">
            <a:extLst>
              <a:ext uri="{FF2B5EF4-FFF2-40B4-BE49-F238E27FC236}">
                <a16:creationId xmlns:a16="http://schemas.microsoft.com/office/drawing/2014/main" id="{541A198C-3F66-4367-BFDE-997CD9605CA6}"/>
              </a:ext>
            </a:extLst>
          </p:cNvPr>
          <p:cNvSpPr/>
          <p:nvPr/>
        </p:nvSpPr>
        <p:spPr>
          <a:xfrm>
            <a:off x="6836761" y="2273839"/>
            <a:ext cx="3056239"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4800" b="1" dirty="0">
                <a:solidFill>
                  <a:schemeClr val="accent1"/>
                </a:solidFill>
                <a:latin typeface="Montserrat" panose="00000500000000000000" pitchFamily="50" charset="0"/>
              </a:rPr>
              <a:t>6% - 18%</a:t>
            </a:r>
            <a:endParaRPr lang="es-CO" sz="4800" dirty="0">
              <a:solidFill>
                <a:schemeClr val="accent1"/>
              </a:solidFill>
              <a:latin typeface="Montserrat" panose="00000500000000000000" pitchFamily="50" charset="0"/>
            </a:endParaRPr>
          </a:p>
        </p:txBody>
      </p:sp>
      <p:sp>
        <p:nvSpPr>
          <p:cNvPr id="7" name="Rectángulo 6">
            <a:extLst>
              <a:ext uri="{FF2B5EF4-FFF2-40B4-BE49-F238E27FC236}">
                <a16:creationId xmlns:a16="http://schemas.microsoft.com/office/drawing/2014/main" id="{A4D52005-1037-4667-8F49-D31E3AEF3D8A}"/>
              </a:ext>
            </a:extLst>
          </p:cNvPr>
          <p:cNvSpPr/>
          <p:nvPr/>
        </p:nvSpPr>
        <p:spPr>
          <a:xfrm>
            <a:off x="5659193" y="4037116"/>
            <a:ext cx="5411377" cy="175432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CO" sz="3600" b="1" dirty="0">
                <a:solidFill>
                  <a:srgbClr val="0B2F51"/>
                </a:solidFill>
                <a:latin typeface="Montserrat" panose="00000500000000000000" pitchFamily="50" charset="0"/>
                <a:cs typeface="Calibri Light" panose="020F0302020204030204" pitchFamily="34" charset="0"/>
              </a:rPr>
              <a:t>Embarazo que ocurre fuera de la cavidad uterina.</a:t>
            </a:r>
          </a:p>
        </p:txBody>
      </p:sp>
      <p:sp>
        <p:nvSpPr>
          <p:cNvPr id="11" name="Título 1">
            <a:extLst>
              <a:ext uri="{FF2B5EF4-FFF2-40B4-BE49-F238E27FC236}">
                <a16:creationId xmlns:a16="http://schemas.microsoft.com/office/drawing/2014/main" id="{BD24E4DD-A396-43F6-AEE7-806BD2FE33FB}"/>
              </a:ext>
            </a:extLst>
          </p:cNvPr>
          <p:cNvSpPr txBox="1">
            <a:spLocks/>
          </p:cNvSpPr>
          <p:nvPr/>
        </p:nvSpPr>
        <p:spPr>
          <a:xfrm>
            <a:off x="335302" y="890519"/>
            <a:ext cx="4443805"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latin typeface="Montserrat" panose="00000500000000000000" pitchFamily="50" charset="0"/>
              </a:rPr>
              <a:t>Embarazo ectópico</a:t>
            </a:r>
          </a:p>
        </p:txBody>
      </p:sp>
    </p:spTree>
    <p:extLst>
      <p:ext uri="{BB962C8B-B14F-4D97-AF65-F5344CB8AC3E}">
        <p14:creationId xmlns:p14="http://schemas.microsoft.com/office/powerpoint/2010/main" val="298595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986587" y="1027078"/>
            <a:ext cx="6416038" cy="2090392"/>
          </a:xfrm>
        </p:spPr>
        <p:txBody>
          <a:bodyPr>
            <a:normAutofit lnSpcReduction="10000"/>
          </a:bodyPr>
          <a:lstStyle/>
          <a:p>
            <a:pPr marL="0" indent="0">
              <a:buNone/>
            </a:pPr>
            <a:r>
              <a:rPr lang="es-CO" sz="2400" b="1" dirty="0">
                <a:latin typeface="Montserrat" panose="00000500000000000000" pitchFamily="50" charset="0"/>
              </a:rPr>
              <a:t>Factores de riesgo:</a:t>
            </a:r>
          </a:p>
          <a:p>
            <a:r>
              <a:rPr lang="es-CO" sz="2400" dirty="0">
                <a:latin typeface="Montserrat" panose="00000500000000000000" pitchFamily="50" charset="0"/>
              </a:rPr>
              <a:t>Embarazo ectópico previo.</a:t>
            </a:r>
          </a:p>
          <a:p>
            <a:r>
              <a:rPr lang="es-CO" sz="2400" dirty="0">
                <a:latin typeface="Montserrat" panose="00000500000000000000" pitchFamily="50" charset="0"/>
              </a:rPr>
              <a:t>EPI.</a:t>
            </a:r>
          </a:p>
          <a:p>
            <a:r>
              <a:rPr lang="es-CO" sz="2400" dirty="0" err="1">
                <a:latin typeface="Montserrat" panose="00000500000000000000" pitchFamily="50" charset="0"/>
              </a:rPr>
              <a:t>Cx</a:t>
            </a:r>
            <a:r>
              <a:rPr lang="es-CO" sz="2400" dirty="0">
                <a:latin typeface="Montserrat" panose="00000500000000000000" pitchFamily="50" charset="0"/>
              </a:rPr>
              <a:t> tubarica.</a:t>
            </a:r>
          </a:p>
          <a:p>
            <a:r>
              <a:rPr lang="es-CO" sz="2400" dirty="0">
                <a:latin typeface="Montserrat" panose="00000500000000000000" pitchFamily="50" charset="0"/>
              </a:rPr>
              <a:t>Tabaquismo.</a:t>
            </a:r>
          </a:p>
          <a:p>
            <a:endParaRPr lang="es-CO" sz="2400"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986587" y="4864251"/>
            <a:ext cx="6684145" cy="1385941"/>
          </a:xfrm>
        </p:spPr>
        <p:txBody>
          <a:bodyPr>
            <a:normAutofit fontScale="92500"/>
          </a:bodyPr>
          <a:lstStyle/>
          <a:p>
            <a:r>
              <a:rPr lang="es-CO" sz="2400" dirty="0">
                <a:latin typeface="Montserrat" panose="00000500000000000000" pitchFamily="50" charset="0"/>
              </a:rPr>
              <a:t>&gt;35 años.</a:t>
            </a:r>
          </a:p>
          <a:p>
            <a:r>
              <a:rPr lang="es-CO" sz="2400" dirty="0">
                <a:latin typeface="Montserrat" panose="00000500000000000000" pitchFamily="50" charset="0"/>
              </a:rPr>
              <a:t>DIU.</a:t>
            </a:r>
          </a:p>
          <a:p>
            <a:r>
              <a:rPr lang="es-CO" sz="2400" dirty="0">
                <a:latin typeface="Montserrat" panose="00000500000000000000" pitchFamily="50" charset="0"/>
              </a:rPr>
              <a:t>Alteración de la arquitectura de la trompa. </a:t>
            </a:r>
          </a:p>
          <a:p>
            <a:endParaRPr lang="es-CO" sz="2400" dirty="0">
              <a:latin typeface="Montserrat" panose="00000500000000000000" pitchFamily="50" charset="0"/>
            </a:endParaRPr>
          </a:p>
        </p:txBody>
      </p:sp>
      <p:sp>
        <p:nvSpPr>
          <p:cNvPr id="5" name="CuadroTexto 4">
            <a:extLst>
              <a:ext uri="{FF2B5EF4-FFF2-40B4-BE49-F238E27FC236}">
                <a16:creationId xmlns:a16="http://schemas.microsoft.com/office/drawing/2014/main" id="{18D6ECE9-7547-42C6-942C-41067A18A765}"/>
              </a:ext>
            </a:extLst>
          </p:cNvPr>
          <p:cNvSpPr txBox="1"/>
          <p:nvPr/>
        </p:nvSpPr>
        <p:spPr>
          <a:xfrm>
            <a:off x="6457020" y="3429000"/>
            <a:ext cx="2977436" cy="1118319"/>
          </a:xfrm>
          <a:prstGeom prst="rect">
            <a:avLst/>
          </a:prstGeom>
          <a:noFill/>
        </p:spPr>
        <p:txBody>
          <a:bodyPr wrap="square" rtlCol="0">
            <a:spAutoFit/>
          </a:bodyPr>
          <a:lstStyle/>
          <a:p>
            <a:pPr algn="ctr"/>
            <a:r>
              <a:rPr lang="es-CO" sz="4000" b="1" dirty="0">
                <a:solidFill>
                  <a:srgbClr val="0B2F51"/>
                </a:solidFill>
                <a:latin typeface="Montserrat" panose="00000500000000000000" pitchFamily="50" charset="0"/>
                <a:cs typeface="Calibri Light" panose="020F0302020204030204" pitchFamily="34" charset="0"/>
              </a:rPr>
              <a:t>50%</a:t>
            </a:r>
            <a:br>
              <a:rPr lang="es-CO" sz="2667" b="1" dirty="0">
                <a:solidFill>
                  <a:srgbClr val="0B2F51"/>
                </a:solidFill>
                <a:latin typeface="Montserrat" panose="00000500000000000000" pitchFamily="50" charset="0"/>
                <a:cs typeface="Calibri Light" panose="020F0302020204030204" pitchFamily="34" charset="0"/>
              </a:rPr>
            </a:br>
            <a:r>
              <a:rPr lang="es-CO" sz="2667" b="1" dirty="0">
                <a:solidFill>
                  <a:srgbClr val="0B2F51"/>
                </a:solidFill>
                <a:latin typeface="Montserrat" panose="00000500000000000000" pitchFamily="50" charset="0"/>
                <a:cs typeface="Calibri Light" panose="020F0302020204030204" pitchFamily="34" charset="0"/>
              </a:rPr>
              <a:t>Ausencia de </a:t>
            </a:r>
            <a:r>
              <a:rPr lang="es-CO" sz="2667" b="1" dirty="0" err="1">
                <a:solidFill>
                  <a:srgbClr val="0B2F51"/>
                </a:solidFill>
                <a:latin typeface="Montserrat" panose="00000500000000000000" pitchFamily="50" charset="0"/>
                <a:cs typeface="Calibri Light" panose="020F0302020204030204" pitchFamily="34" charset="0"/>
              </a:rPr>
              <a:t>Fx</a:t>
            </a:r>
            <a:endParaRPr lang="es-CO" sz="2667" b="1" dirty="0">
              <a:solidFill>
                <a:srgbClr val="0B2F51"/>
              </a:solidFill>
              <a:latin typeface="Montserrat" panose="00000500000000000000" pitchFamily="50" charset="0"/>
              <a:cs typeface="Calibri Light" panose="020F0302020204030204" pitchFamily="34" charset="0"/>
            </a:endParaRPr>
          </a:p>
        </p:txBody>
      </p:sp>
      <p:sp>
        <p:nvSpPr>
          <p:cNvPr id="10" name="Título 1">
            <a:extLst>
              <a:ext uri="{FF2B5EF4-FFF2-40B4-BE49-F238E27FC236}">
                <a16:creationId xmlns:a16="http://schemas.microsoft.com/office/drawing/2014/main" id="{2884EBDB-4269-4A6D-B830-0D5FA4515254}"/>
              </a:ext>
            </a:extLst>
          </p:cNvPr>
          <p:cNvSpPr txBox="1">
            <a:spLocks/>
          </p:cNvSpPr>
          <p:nvPr/>
        </p:nvSpPr>
        <p:spPr>
          <a:xfrm>
            <a:off x="335302" y="890519"/>
            <a:ext cx="4443805"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latin typeface="Montserrat" panose="00000500000000000000" pitchFamily="50" charset="0"/>
              </a:rPr>
              <a:t>Embarazo ectópico</a:t>
            </a:r>
          </a:p>
        </p:txBody>
      </p:sp>
    </p:spTree>
    <p:extLst>
      <p:ext uri="{BB962C8B-B14F-4D97-AF65-F5344CB8AC3E}">
        <p14:creationId xmlns:p14="http://schemas.microsoft.com/office/powerpoint/2010/main" val="408675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94729" y="1151068"/>
            <a:ext cx="6841863" cy="2915556"/>
          </a:xfrm>
        </p:spPr>
        <p:txBody>
          <a:bodyPr>
            <a:normAutofit/>
          </a:bodyPr>
          <a:lstStyle/>
          <a:p>
            <a:pPr>
              <a:lnSpc>
                <a:spcPct val="100000"/>
              </a:lnSpc>
            </a:pPr>
            <a:r>
              <a:rPr lang="es-CO" sz="2800" dirty="0">
                <a:latin typeface="Montserrat" panose="00000500000000000000" pitchFamily="50" charset="0"/>
              </a:rPr>
              <a:t>Principal factor de riesgo para embarazo ectópico por fallo anticonceptivo es el fracaso del DIU.</a:t>
            </a:r>
            <a:br>
              <a:rPr lang="es-CO" sz="2800" dirty="0">
                <a:latin typeface="Montserrat" panose="00000500000000000000" pitchFamily="50" charset="0"/>
              </a:rPr>
            </a:br>
            <a:endParaRPr lang="es-CO" sz="2800" dirty="0">
              <a:latin typeface="Montserrat" panose="00000500000000000000" pitchFamily="50" charset="0"/>
            </a:endParaRPr>
          </a:p>
          <a:p>
            <a:r>
              <a:rPr lang="es-CO" sz="2800" dirty="0">
                <a:latin typeface="Montserrat" panose="00000500000000000000" pitchFamily="50" charset="0"/>
              </a:rPr>
              <a:t>El DIU </a:t>
            </a:r>
            <a:r>
              <a:rPr lang="es-CO" sz="2800" i="1" dirty="0">
                <a:latin typeface="Montserrat" panose="00000500000000000000" pitchFamily="50" charset="0"/>
              </a:rPr>
              <a:t>per se</a:t>
            </a:r>
            <a:r>
              <a:rPr lang="es-CO" sz="2800" dirty="0">
                <a:latin typeface="Montserrat" panose="00000500000000000000" pitchFamily="50" charset="0"/>
              </a:rPr>
              <a:t>, no aumenta el riesgo.</a:t>
            </a:r>
          </a:p>
          <a:p>
            <a:endParaRPr lang="es-CO" sz="2800" dirty="0">
              <a:latin typeface="Montserrat" panose="00000500000000000000" pitchFamily="50" charset="0"/>
            </a:endParaRPr>
          </a:p>
        </p:txBody>
      </p:sp>
      <p:pic>
        <p:nvPicPr>
          <p:cNvPr id="5" name="Picture 2" descr="https://encrypted-tbn0.gstatic.com/images?q=tbn:ANd9GcQle-a6KI_7mpsrGa_V3odMuIfJcxJIgAw47j7kIYWxnnHL2iM_Qw"/>
          <p:cNvPicPr>
            <a:picLocks noChangeAspect="1" noChangeArrowheads="1"/>
          </p:cNvPicPr>
          <p:nvPr/>
        </p:nvPicPr>
        <p:blipFill>
          <a:blip r:embed="rId2" cstate="email">
            <a:extLst>
              <a:ext uri="{28A0092B-C50C-407E-A947-70E740481C1C}">
                <a14:useLocalDpi xmlns:a14="http://schemas.microsoft.com/office/drawing/2010/main"/>
              </a:ext>
            </a:extLst>
          </a:blip>
          <a:srcRect t="-903" b="-903"/>
          <a:stretch>
            <a:fillRect/>
          </a:stretch>
        </p:blipFill>
        <p:spPr>
          <a:xfrm>
            <a:off x="6557279" y="3791647"/>
            <a:ext cx="3533393" cy="2944740"/>
          </a:xfrm>
          <a:prstGeom prst="rect">
            <a:avLst/>
          </a:prstGeom>
          <a:noFill/>
          <a:ln w="9525">
            <a:noFill/>
          </a:ln>
          <a:extLst>
            <a:ext uri="{91240B29-F687-4F45-9708-019B960494DF}">
              <a14:hiddenLine xmlns:a14="http://schemas.microsoft.com/office/drawing/2010/main" w="28575">
                <a:solidFill>
                  <a:srgbClr val="000000"/>
                </a:solidFill>
                <a:miter lim="800000"/>
                <a:headEnd/>
                <a:tailEnd/>
              </a14:hiddenLine>
            </a:ext>
          </a:extLst>
        </p:spPr>
      </p:pic>
      <p:sp>
        <p:nvSpPr>
          <p:cNvPr id="9" name="Título 1">
            <a:extLst>
              <a:ext uri="{FF2B5EF4-FFF2-40B4-BE49-F238E27FC236}">
                <a16:creationId xmlns:a16="http://schemas.microsoft.com/office/drawing/2014/main" id="{047233A5-E526-42EF-AF9C-D89FF9DA1E68}"/>
              </a:ext>
            </a:extLst>
          </p:cNvPr>
          <p:cNvSpPr txBox="1">
            <a:spLocks/>
          </p:cNvSpPr>
          <p:nvPr/>
        </p:nvSpPr>
        <p:spPr>
          <a:xfrm>
            <a:off x="335302" y="890519"/>
            <a:ext cx="4443805"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latin typeface="Montserrat" panose="00000500000000000000" pitchFamily="50" charset="0"/>
              </a:rPr>
              <a:t>Embarazo ectópico</a:t>
            </a:r>
          </a:p>
        </p:txBody>
      </p:sp>
    </p:spTree>
    <p:extLst>
      <p:ext uri="{BB962C8B-B14F-4D97-AF65-F5344CB8AC3E}">
        <p14:creationId xmlns:p14="http://schemas.microsoft.com/office/powerpoint/2010/main" val="3041725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632FEC9E-4488-415F-A82E-B63AA93F8DFC}"/>
              </a:ext>
            </a:extLst>
          </p:cNvPr>
          <p:cNvSpPr txBox="1"/>
          <p:nvPr/>
        </p:nvSpPr>
        <p:spPr>
          <a:xfrm>
            <a:off x="5490882" y="2300377"/>
            <a:ext cx="5772373" cy="1446611"/>
          </a:xfrm>
          <a:prstGeom prst="rect">
            <a:avLst/>
          </a:prstGeom>
          <a:noFill/>
          <a:ln>
            <a:solidFill>
              <a:schemeClr val="tx1"/>
            </a:solidFill>
          </a:ln>
        </p:spPr>
        <p:txBody>
          <a:bodyPr wrap="square" rtlCol="0">
            <a:spAutoFit/>
          </a:bodyPr>
          <a:lstStyle/>
          <a:p>
            <a:endParaRPr lang="es-CO" dirty="0"/>
          </a:p>
        </p:txBody>
      </p:sp>
      <p:sp>
        <p:nvSpPr>
          <p:cNvPr id="5" name="CuadroTexto 4">
            <a:extLst>
              <a:ext uri="{FF2B5EF4-FFF2-40B4-BE49-F238E27FC236}">
                <a16:creationId xmlns:a16="http://schemas.microsoft.com/office/drawing/2014/main" id="{D1624C2D-9BA8-4824-97EE-B19E89411CC6}"/>
              </a:ext>
            </a:extLst>
          </p:cNvPr>
          <p:cNvSpPr txBox="1"/>
          <p:nvPr/>
        </p:nvSpPr>
        <p:spPr>
          <a:xfrm>
            <a:off x="5490882" y="365125"/>
            <a:ext cx="5772373"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189" indent="-457189">
              <a:buClr>
                <a:srgbClr val="C00000"/>
              </a:buClr>
              <a:buFont typeface="+mj-lt"/>
              <a:buAutoNum type="arabicPeriod"/>
            </a:pPr>
            <a:r>
              <a:rPr lang="es-CO" sz="2000" b="1" dirty="0">
                <a:solidFill>
                  <a:srgbClr val="152B48"/>
                </a:solidFill>
                <a:latin typeface="Montserrat" panose="00000500000000000000" pitchFamily="50" charset="0"/>
                <a:cs typeface="Calibri Light" panose="020F0302020204030204" pitchFamily="34" charset="0"/>
              </a:rPr>
              <a:t>Asintomático.</a:t>
            </a:r>
          </a:p>
          <a:p>
            <a:pPr marL="457189" indent="-457189">
              <a:buClr>
                <a:srgbClr val="C00000"/>
              </a:buClr>
              <a:buFont typeface="+mj-lt"/>
              <a:buAutoNum type="arabicPeriod"/>
            </a:pPr>
            <a:r>
              <a:rPr lang="es-CO" sz="2000" b="1" dirty="0">
                <a:solidFill>
                  <a:srgbClr val="152B48"/>
                </a:solidFill>
                <a:latin typeface="Montserrat" panose="00000500000000000000" pitchFamily="50" charset="0"/>
                <a:cs typeface="Calibri Light" panose="020F0302020204030204" pitchFamily="34" charset="0"/>
              </a:rPr>
              <a:t>Sangrado  76%.</a:t>
            </a:r>
          </a:p>
          <a:p>
            <a:pPr marL="457189" indent="-457189">
              <a:buClr>
                <a:srgbClr val="C00000"/>
              </a:buClr>
              <a:buFont typeface="+mj-lt"/>
              <a:buAutoNum type="arabicPeriod"/>
            </a:pPr>
            <a:r>
              <a:rPr lang="es-CO" sz="2000" b="1" dirty="0">
                <a:solidFill>
                  <a:srgbClr val="152B48"/>
                </a:solidFill>
                <a:latin typeface="Montserrat" panose="00000500000000000000" pitchFamily="50" charset="0"/>
                <a:cs typeface="Calibri Light" panose="020F0302020204030204" pitchFamily="34" charset="0"/>
              </a:rPr>
              <a:t>Dolor abdominal en 1° trimestre 66%. </a:t>
            </a:r>
          </a:p>
        </p:txBody>
      </p:sp>
      <p:sp>
        <p:nvSpPr>
          <p:cNvPr id="6" name="CuadroTexto 5">
            <a:extLst>
              <a:ext uri="{FF2B5EF4-FFF2-40B4-BE49-F238E27FC236}">
                <a16:creationId xmlns:a16="http://schemas.microsoft.com/office/drawing/2014/main" id="{644EB6F0-6167-47AA-9500-6B303DF378A4}"/>
              </a:ext>
            </a:extLst>
          </p:cNvPr>
          <p:cNvSpPr txBox="1"/>
          <p:nvPr/>
        </p:nvSpPr>
        <p:spPr>
          <a:xfrm>
            <a:off x="6600870" y="1367265"/>
            <a:ext cx="3552395"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2000" b="1" dirty="0">
                <a:solidFill>
                  <a:srgbClr val="152B48"/>
                </a:solidFill>
                <a:latin typeface="Montserrat" panose="00000500000000000000" pitchFamily="50" charset="0"/>
              </a:rPr>
              <a:t>Inestabilidad hemodinámica </a:t>
            </a:r>
          </a:p>
        </p:txBody>
      </p:sp>
      <p:pic>
        <p:nvPicPr>
          <p:cNvPr id="7"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3972215"/>
            <a:ext cx="3754849" cy="2739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uadroTexto 7">
            <a:extLst>
              <a:ext uri="{FF2B5EF4-FFF2-40B4-BE49-F238E27FC236}">
                <a16:creationId xmlns:a16="http://schemas.microsoft.com/office/drawing/2014/main" id="{276ADB0D-B1DE-4683-A61B-FFED8E8FBB6D}"/>
              </a:ext>
            </a:extLst>
          </p:cNvPr>
          <p:cNvSpPr txBox="1"/>
          <p:nvPr/>
        </p:nvSpPr>
        <p:spPr>
          <a:xfrm>
            <a:off x="9709767" y="4773793"/>
            <a:ext cx="2068773" cy="1118319"/>
          </a:xfrm>
          <a:prstGeom prst="rect">
            <a:avLst/>
          </a:prstGeom>
          <a:noFill/>
          <a:ln>
            <a:solidFill>
              <a:schemeClr val="tx1"/>
            </a:solidFill>
          </a:ln>
        </p:spPr>
        <p:txBody>
          <a:bodyPr wrap="square" rtlCol="0">
            <a:spAutoFit/>
          </a:bodyPr>
          <a:lstStyle/>
          <a:p>
            <a:pPr algn="ctr"/>
            <a:r>
              <a:rPr lang="es-CO" sz="4267" b="1" dirty="0">
                <a:solidFill>
                  <a:srgbClr val="152B48"/>
                </a:solidFill>
                <a:latin typeface="Montserrat" panose="00000500000000000000" pitchFamily="50" charset="0"/>
                <a:cs typeface="Calibri Light" panose="020F0302020204030204" pitchFamily="34" charset="0"/>
              </a:rPr>
              <a:t>6-8</a:t>
            </a:r>
            <a:r>
              <a:rPr lang="es-CO" sz="4267" dirty="0">
                <a:solidFill>
                  <a:srgbClr val="152B48"/>
                </a:solidFill>
                <a:latin typeface="Montserrat" panose="00000500000000000000" pitchFamily="50" charset="0"/>
                <a:cs typeface="Calibri Light" panose="020F0302020204030204" pitchFamily="34" charset="0"/>
              </a:rPr>
              <a:t> </a:t>
            </a:r>
            <a:r>
              <a:rPr lang="es-CO" sz="2400" dirty="0">
                <a:solidFill>
                  <a:srgbClr val="152B48"/>
                </a:solidFill>
                <a:latin typeface="Montserrat" panose="00000500000000000000" pitchFamily="50" charset="0"/>
                <a:cs typeface="Calibri Light" panose="020F0302020204030204" pitchFamily="34" charset="0"/>
              </a:rPr>
              <a:t>wk </a:t>
            </a:r>
          </a:p>
          <a:p>
            <a:pPr algn="ctr"/>
            <a:r>
              <a:rPr lang="es-CO" sz="2400" dirty="0">
                <a:solidFill>
                  <a:srgbClr val="152B48"/>
                </a:solidFill>
                <a:latin typeface="Montserrat" panose="00000500000000000000" pitchFamily="50" charset="0"/>
                <a:cs typeface="Calibri Light" panose="020F0302020204030204" pitchFamily="34" charset="0"/>
              </a:rPr>
              <a:t>amenorrea</a:t>
            </a:r>
            <a:endParaRPr lang="es-CO" sz="3733" dirty="0">
              <a:solidFill>
                <a:srgbClr val="152B48"/>
              </a:solidFill>
              <a:latin typeface="Montserrat" panose="00000500000000000000" pitchFamily="50" charset="0"/>
              <a:cs typeface="Calibri Light" panose="020F0302020204030204" pitchFamily="34" charset="0"/>
            </a:endParaRPr>
          </a:p>
        </p:txBody>
      </p:sp>
      <p:sp>
        <p:nvSpPr>
          <p:cNvPr id="9" name="CuadroTexto 8">
            <a:extLst>
              <a:ext uri="{FF2B5EF4-FFF2-40B4-BE49-F238E27FC236}">
                <a16:creationId xmlns:a16="http://schemas.microsoft.com/office/drawing/2014/main" id="{01506F91-F446-42CE-BA4B-D0B43C5C7D51}"/>
              </a:ext>
            </a:extLst>
          </p:cNvPr>
          <p:cNvSpPr txBox="1"/>
          <p:nvPr/>
        </p:nvSpPr>
        <p:spPr>
          <a:xfrm>
            <a:off x="9561909" y="2526076"/>
            <a:ext cx="1967541" cy="995209"/>
          </a:xfrm>
          <a:prstGeom prst="rect">
            <a:avLst/>
          </a:prstGeom>
          <a:noFill/>
        </p:spPr>
        <p:txBody>
          <a:bodyPr wrap="square" rtlCol="0">
            <a:spAutoFit/>
          </a:bodyPr>
          <a:lstStyle/>
          <a:p>
            <a:r>
              <a:rPr lang="es-CO" sz="5867" b="1" dirty="0">
                <a:solidFill>
                  <a:srgbClr val="152B48"/>
                </a:solidFill>
                <a:latin typeface="Montserrat" panose="00000500000000000000" pitchFamily="50" charset="0"/>
              </a:rPr>
              <a:t>18%</a:t>
            </a:r>
          </a:p>
        </p:txBody>
      </p:sp>
      <p:sp>
        <p:nvSpPr>
          <p:cNvPr id="10" name="CuadroTexto 9">
            <a:extLst>
              <a:ext uri="{FF2B5EF4-FFF2-40B4-BE49-F238E27FC236}">
                <a16:creationId xmlns:a16="http://schemas.microsoft.com/office/drawing/2014/main" id="{FF23E806-0966-4FAD-BEE6-764164C2C881}"/>
              </a:ext>
            </a:extLst>
          </p:cNvPr>
          <p:cNvSpPr txBox="1"/>
          <p:nvPr/>
        </p:nvSpPr>
        <p:spPr>
          <a:xfrm>
            <a:off x="5581308" y="2649284"/>
            <a:ext cx="4128459" cy="748795"/>
          </a:xfrm>
          <a:prstGeom prst="rect">
            <a:avLst/>
          </a:prstGeom>
          <a:noFill/>
        </p:spPr>
        <p:txBody>
          <a:bodyPr wrap="square" rtlCol="0">
            <a:spAutoFit/>
          </a:bodyPr>
          <a:lstStyle/>
          <a:p>
            <a:pPr algn="ctr"/>
            <a:r>
              <a:rPr lang="es-CO" sz="2133" b="1" dirty="0">
                <a:solidFill>
                  <a:srgbClr val="152B48"/>
                </a:solidFill>
                <a:latin typeface="Montserrat" panose="00000500000000000000" pitchFamily="50" charset="0"/>
              </a:rPr>
              <a:t>Dolor repentino, fuerte </a:t>
            </a:r>
          </a:p>
          <a:p>
            <a:pPr algn="ctr"/>
            <a:r>
              <a:rPr lang="es-CO" sz="2133" b="1" dirty="0">
                <a:solidFill>
                  <a:srgbClr val="152B48"/>
                </a:solidFill>
                <a:latin typeface="Montserrat" panose="00000500000000000000" pitchFamily="50" charset="0"/>
              </a:rPr>
              <a:t>Signos de bajo gasto </a:t>
            </a:r>
          </a:p>
        </p:txBody>
      </p:sp>
      <p:sp>
        <p:nvSpPr>
          <p:cNvPr id="15" name="Título 1">
            <a:extLst>
              <a:ext uri="{FF2B5EF4-FFF2-40B4-BE49-F238E27FC236}">
                <a16:creationId xmlns:a16="http://schemas.microsoft.com/office/drawing/2014/main" id="{99BC7EA2-EC52-4F1A-A02B-B3674E410228}"/>
              </a:ext>
            </a:extLst>
          </p:cNvPr>
          <p:cNvSpPr txBox="1">
            <a:spLocks/>
          </p:cNvSpPr>
          <p:nvPr/>
        </p:nvSpPr>
        <p:spPr>
          <a:xfrm>
            <a:off x="335301" y="1058426"/>
            <a:ext cx="5022007"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latin typeface="Montserrat" panose="00000500000000000000" pitchFamily="50" charset="0"/>
              </a:rPr>
              <a:t>Embarazo ectópico - clínica</a:t>
            </a:r>
          </a:p>
        </p:txBody>
      </p:sp>
    </p:spTree>
    <p:extLst>
      <p:ext uri="{BB962C8B-B14F-4D97-AF65-F5344CB8AC3E}">
        <p14:creationId xmlns:p14="http://schemas.microsoft.com/office/powerpoint/2010/main" val="73026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01824CA-BFA7-494D-8A1D-89DCB92D6E77}"/>
              </a:ext>
            </a:extLst>
          </p:cNvPr>
          <p:cNvSpPr txBox="1"/>
          <p:nvPr/>
        </p:nvSpPr>
        <p:spPr>
          <a:xfrm>
            <a:off x="5669278" y="1930531"/>
            <a:ext cx="5753656"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2800" dirty="0">
                <a:solidFill>
                  <a:srgbClr val="002060"/>
                </a:solidFill>
                <a:latin typeface="Montserrat" panose="00000500000000000000" pitchFamily="50" charset="0"/>
                <a:cs typeface="Calibri Light" panose="020F0302020204030204" pitchFamily="34" charset="0"/>
              </a:rPr>
              <a:t>Nivel discriminatorio </a:t>
            </a:r>
          </a:p>
          <a:p>
            <a:pPr algn="ctr"/>
            <a:r>
              <a:rPr lang="es-CO" sz="2800" dirty="0">
                <a:solidFill>
                  <a:srgbClr val="002060"/>
                </a:solidFill>
                <a:latin typeface="Montserrat" panose="00000500000000000000" pitchFamily="50" charset="0"/>
                <a:cs typeface="Calibri Light" panose="020F0302020204030204" pitchFamily="34" charset="0"/>
              </a:rPr>
              <a:t>1500- 2000-3500 UI/ml. </a:t>
            </a:r>
          </a:p>
        </p:txBody>
      </p:sp>
      <p:sp>
        <p:nvSpPr>
          <p:cNvPr id="6" name="CuadroTexto 5">
            <a:extLst>
              <a:ext uri="{FF2B5EF4-FFF2-40B4-BE49-F238E27FC236}">
                <a16:creationId xmlns:a16="http://schemas.microsoft.com/office/drawing/2014/main" id="{79F5FB37-E01B-481E-B357-35D2EC3D59F0}"/>
              </a:ext>
            </a:extLst>
          </p:cNvPr>
          <p:cNvSpPr txBox="1"/>
          <p:nvPr/>
        </p:nvSpPr>
        <p:spPr>
          <a:xfrm>
            <a:off x="5295176" y="3501230"/>
            <a:ext cx="6501863" cy="224676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2800" dirty="0">
                <a:solidFill>
                  <a:srgbClr val="152B48"/>
                </a:solidFill>
                <a:latin typeface="Montserrat" panose="00000500000000000000" pitchFamily="50" charset="0"/>
              </a:rPr>
              <a:t>Minimiza el riesgo de interferir con embarazo IU viable, si está presente, pero aumenta el riesgo de retrasar el diagnóstico de un embarazo ectópico.</a:t>
            </a:r>
          </a:p>
        </p:txBody>
      </p:sp>
      <p:sp>
        <p:nvSpPr>
          <p:cNvPr id="7" name="Marcador de texto 8">
            <a:extLst>
              <a:ext uri="{FF2B5EF4-FFF2-40B4-BE49-F238E27FC236}">
                <a16:creationId xmlns:a16="http://schemas.microsoft.com/office/drawing/2014/main" id="{9F5E7CD6-36BD-4EB0-B192-200371DE853F}"/>
              </a:ext>
            </a:extLst>
          </p:cNvPr>
          <p:cNvSpPr txBox="1">
            <a:spLocks/>
          </p:cNvSpPr>
          <p:nvPr/>
        </p:nvSpPr>
        <p:spPr>
          <a:xfrm>
            <a:off x="7484837" y="642392"/>
            <a:ext cx="2122539" cy="7849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1597" indent="0" algn="ctr">
              <a:buFont typeface="Arial" panose="020B0604020202020204" pitchFamily="34" charset="0"/>
              <a:buNone/>
            </a:pPr>
            <a:r>
              <a:rPr lang="es-CO" sz="4400" b="1" dirty="0">
                <a:solidFill>
                  <a:srgbClr val="002060"/>
                </a:solidFill>
                <a:latin typeface="Montserrat" panose="00000500000000000000" pitchFamily="50" charset="0"/>
              </a:rPr>
              <a:t>BHCG</a:t>
            </a:r>
          </a:p>
        </p:txBody>
      </p:sp>
      <p:sp>
        <p:nvSpPr>
          <p:cNvPr id="11" name="Título 1">
            <a:extLst>
              <a:ext uri="{FF2B5EF4-FFF2-40B4-BE49-F238E27FC236}">
                <a16:creationId xmlns:a16="http://schemas.microsoft.com/office/drawing/2014/main" id="{89AD751E-1BB8-4CF1-B89F-814F37C4E336}"/>
              </a:ext>
            </a:extLst>
          </p:cNvPr>
          <p:cNvSpPr txBox="1">
            <a:spLocks/>
          </p:cNvSpPr>
          <p:nvPr/>
        </p:nvSpPr>
        <p:spPr>
          <a:xfrm>
            <a:off x="411200" y="186931"/>
            <a:ext cx="5684800"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diagnostico</a:t>
            </a:r>
          </a:p>
        </p:txBody>
      </p:sp>
    </p:spTree>
    <p:extLst>
      <p:ext uri="{BB962C8B-B14F-4D97-AF65-F5344CB8AC3E}">
        <p14:creationId xmlns:p14="http://schemas.microsoft.com/office/powerpoint/2010/main" val="177366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24A7A525-DBF0-4955-9C6C-1998A0C665BA}"/>
              </a:ext>
            </a:extLst>
          </p:cNvPr>
          <p:cNvGrpSpPr/>
          <p:nvPr/>
        </p:nvGrpSpPr>
        <p:grpSpPr>
          <a:xfrm>
            <a:off x="4744958" y="1961080"/>
            <a:ext cx="7358967" cy="3854891"/>
            <a:chOff x="1923851" y="2073986"/>
            <a:chExt cx="5388473" cy="2290101"/>
          </a:xfrm>
        </p:grpSpPr>
        <p:pic>
          <p:nvPicPr>
            <p:cNvPr id="7" name="Imagen 6">
              <a:extLst>
                <a:ext uri="{FF2B5EF4-FFF2-40B4-BE49-F238E27FC236}">
                  <a16:creationId xmlns:a16="http://schemas.microsoft.com/office/drawing/2014/main" id="{CBE20766-8089-44F1-99E6-03677A5BB8A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23851" y="2073986"/>
              <a:ext cx="5388473" cy="2290101"/>
            </a:xfrm>
            <a:prstGeom prst="rect">
              <a:avLst/>
            </a:prstGeom>
          </p:spPr>
        </p:pic>
        <p:sp>
          <p:nvSpPr>
            <p:cNvPr id="8" name="Elipse 7">
              <a:extLst>
                <a:ext uri="{FF2B5EF4-FFF2-40B4-BE49-F238E27FC236}">
                  <a16:creationId xmlns:a16="http://schemas.microsoft.com/office/drawing/2014/main" id="{BA2C3CAD-7928-45D2-A81F-E1A67AA010D2}"/>
                </a:ext>
              </a:extLst>
            </p:cNvPr>
            <p:cNvSpPr/>
            <p:nvPr/>
          </p:nvSpPr>
          <p:spPr>
            <a:xfrm>
              <a:off x="3563888" y="2931790"/>
              <a:ext cx="576064"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400"/>
            </a:p>
          </p:txBody>
        </p:sp>
      </p:grpSp>
      <p:sp>
        <p:nvSpPr>
          <p:cNvPr id="11" name="Título 1">
            <a:extLst>
              <a:ext uri="{FF2B5EF4-FFF2-40B4-BE49-F238E27FC236}">
                <a16:creationId xmlns:a16="http://schemas.microsoft.com/office/drawing/2014/main" id="{F2F956CF-F000-4417-A982-6FCEC630A745}"/>
              </a:ext>
            </a:extLst>
          </p:cNvPr>
          <p:cNvSpPr txBox="1">
            <a:spLocks/>
          </p:cNvSpPr>
          <p:nvPr/>
        </p:nvSpPr>
        <p:spPr>
          <a:xfrm>
            <a:off x="411200" y="186931"/>
            <a:ext cx="5684800"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diagnostico</a:t>
            </a:r>
          </a:p>
        </p:txBody>
      </p:sp>
    </p:spTree>
    <p:extLst>
      <p:ext uri="{BB962C8B-B14F-4D97-AF65-F5344CB8AC3E}">
        <p14:creationId xmlns:p14="http://schemas.microsoft.com/office/powerpoint/2010/main" val="355604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4E3C76CF-3531-4446-994F-81A20F371A4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63609" y="1690688"/>
            <a:ext cx="4356846" cy="3047138"/>
          </a:xfrm>
          <a:prstGeom prst="rect">
            <a:avLst/>
          </a:prstGeom>
        </p:spPr>
      </p:pic>
      <p:sp>
        <p:nvSpPr>
          <p:cNvPr id="6" name="Rectángulo 5">
            <a:extLst>
              <a:ext uri="{FF2B5EF4-FFF2-40B4-BE49-F238E27FC236}">
                <a16:creationId xmlns:a16="http://schemas.microsoft.com/office/drawing/2014/main" id="{08D0E956-906F-455B-ACB5-C090D9AE7E10}"/>
              </a:ext>
            </a:extLst>
          </p:cNvPr>
          <p:cNvSpPr/>
          <p:nvPr/>
        </p:nvSpPr>
        <p:spPr>
          <a:xfrm>
            <a:off x="5407477" y="5167312"/>
            <a:ext cx="6544086" cy="1569660"/>
          </a:xfrm>
          <a:prstGeom prst="rect">
            <a:avLst/>
          </a:prstGeom>
          <a:solidFill>
            <a:schemeClr val="bg1">
              <a:alpha val="80000"/>
            </a:schemeClr>
          </a:solidFill>
        </p:spPr>
        <p:txBody>
          <a:bodyPr wrap="square">
            <a:spAutoFit/>
          </a:bodyPr>
          <a:lstStyle/>
          <a:p>
            <a:pPr marL="457189" indent="-457189">
              <a:buFont typeface="+mj-lt"/>
              <a:buAutoNum type="arabicPeriod"/>
            </a:pPr>
            <a:r>
              <a:rPr lang="es-CO" sz="2400" dirty="0">
                <a:solidFill>
                  <a:srgbClr val="0B2F51"/>
                </a:solidFill>
                <a:latin typeface="Montserrat" panose="00000500000000000000" pitchFamily="50" charset="0"/>
                <a:cs typeface="Calibri Light" panose="020F0302020204030204" pitchFamily="34" charset="0"/>
              </a:rPr>
              <a:t>Embarazo IU (SG + saco vitelino o embrión). </a:t>
            </a:r>
          </a:p>
          <a:p>
            <a:pPr marL="457189" indent="-457189">
              <a:buFont typeface="+mj-lt"/>
              <a:buAutoNum type="arabicPeriod"/>
            </a:pPr>
            <a:r>
              <a:rPr lang="es-CO" sz="2400" dirty="0">
                <a:solidFill>
                  <a:srgbClr val="0B2F51"/>
                </a:solidFill>
                <a:latin typeface="Montserrat" panose="00000500000000000000" pitchFamily="50" charset="0"/>
                <a:cs typeface="Calibri Light" panose="020F0302020204030204" pitchFamily="34" charset="0"/>
              </a:rPr>
              <a:t>Embarazo en un sitio ectópico (SG + saco vitelino o embrión).</a:t>
            </a:r>
          </a:p>
        </p:txBody>
      </p:sp>
      <p:pic>
        <p:nvPicPr>
          <p:cNvPr id="7" name="Imagen 6">
            <a:extLst>
              <a:ext uri="{FF2B5EF4-FFF2-40B4-BE49-F238E27FC236}">
                <a16:creationId xmlns:a16="http://schemas.microsoft.com/office/drawing/2014/main" id="{FF30E032-8412-474C-A828-5201E05B6C9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0018" y="1655130"/>
            <a:ext cx="3049294" cy="2179944"/>
          </a:xfrm>
          <a:prstGeom prst="rect">
            <a:avLst/>
          </a:prstGeom>
        </p:spPr>
      </p:pic>
      <p:sp>
        <p:nvSpPr>
          <p:cNvPr id="8" name="CuadroTexto 7">
            <a:extLst>
              <a:ext uri="{FF2B5EF4-FFF2-40B4-BE49-F238E27FC236}">
                <a16:creationId xmlns:a16="http://schemas.microsoft.com/office/drawing/2014/main" id="{3B883899-DA6C-46D0-8DF8-64F0C77F572E}"/>
              </a:ext>
            </a:extLst>
          </p:cNvPr>
          <p:cNvSpPr txBox="1"/>
          <p:nvPr/>
        </p:nvSpPr>
        <p:spPr>
          <a:xfrm>
            <a:off x="3840824" y="1690688"/>
            <a:ext cx="1245636" cy="502766"/>
          </a:xfrm>
          <a:prstGeom prst="rect">
            <a:avLst/>
          </a:prstGeom>
          <a:noFill/>
        </p:spPr>
        <p:txBody>
          <a:bodyPr wrap="square" rtlCol="0">
            <a:spAutoFit/>
          </a:bodyPr>
          <a:lstStyle/>
          <a:p>
            <a:pPr algn="ctr"/>
            <a:r>
              <a:rPr lang="es-CO" sz="2667" b="1" dirty="0">
                <a:solidFill>
                  <a:srgbClr val="152B48"/>
                </a:solidFill>
                <a:latin typeface="Montserrat" panose="00000500000000000000" pitchFamily="50" charset="0"/>
              </a:rPr>
              <a:t>BHCG</a:t>
            </a:r>
          </a:p>
        </p:txBody>
      </p:sp>
      <p:sp>
        <p:nvSpPr>
          <p:cNvPr id="12" name="Título 1">
            <a:extLst>
              <a:ext uri="{FF2B5EF4-FFF2-40B4-BE49-F238E27FC236}">
                <a16:creationId xmlns:a16="http://schemas.microsoft.com/office/drawing/2014/main" id="{9682A734-C68E-418D-AB7C-0EC8F4CC2103}"/>
              </a:ext>
            </a:extLst>
          </p:cNvPr>
          <p:cNvSpPr txBox="1">
            <a:spLocks/>
          </p:cNvSpPr>
          <p:nvPr/>
        </p:nvSpPr>
        <p:spPr>
          <a:xfrm>
            <a:off x="411200" y="-155451"/>
            <a:ext cx="5684800"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diagnostico</a:t>
            </a:r>
          </a:p>
        </p:txBody>
      </p:sp>
    </p:spTree>
    <p:extLst>
      <p:ext uri="{BB962C8B-B14F-4D97-AF65-F5344CB8AC3E}">
        <p14:creationId xmlns:p14="http://schemas.microsoft.com/office/powerpoint/2010/main" val="2136030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EFE792D-3F40-455A-A57E-4ED916B264C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659881" y="1777227"/>
            <a:ext cx="3340372" cy="2278132"/>
          </a:xfrm>
          <a:prstGeom prst="rect">
            <a:avLst/>
          </a:prstGeom>
        </p:spPr>
      </p:pic>
      <p:pic>
        <p:nvPicPr>
          <p:cNvPr id="6" name="Imagen 5">
            <a:extLst>
              <a:ext uri="{FF2B5EF4-FFF2-40B4-BE49-F238E27FC236}">
                <a16:creationId xmlns:a16="http://schemas.microsoft.com/office/drawing/2014/main" id="{11230113-7DF4-4E74-8EEC-D43A6F49A20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1937"/>
          <a:stretch/>
        </p:blipFill>
        <p:spPr>
          <a:xfrm>
            <a:off x="4871394" y="1777227"/>
            <a:ext cx="3454732" cy="2276686"/>
          </a:xfrm>
          <a:prstGeom prst="rect">
            <a:avLst/>
          </a:prstGeom>
        </p:spPr>
      </p:pic>
      <p:sp>
        <p:nvSpPr>
          <p:cNvPr id="7" name="CuadroTexto 6">
            <a:extLst>
              <a:ext uri="{FF2B5EF4-FFF2-40B4-BE49-F238E27FC236}">
                <a16:creationId xmlns:a16="http://schemas.microsoft.com/office/drawing/2014/main" id="{1E14A17C-5B16-424A-AECC-6BC1A5ED14FC}"/>
              </a:ext>
            </a:extLst>
          </p:cNvPr>
          <p:cNvSpPr txBox="1"/>
          <p:nvPr/>
        </p:nvSpPr>
        <p:spPr>
          <a:xfrm>
            <a:off x="5586652" y="4398377"/>
            <a:ext cx="5478948"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gn="ctr">
              <a:buFont typeface="Arial" panose="020B0604020202020204" pitchFamily="34" charset="0"/>
              <a:buChar char="•"/>
            </a:pPr>
            <a:r>
              <a:rPr lang="es-CO" sz="2400" dirty="0">
                <a:solidFill>
                  <a:srgbClr val="0B2F51"/>
                </a:solidFill>
                <a:latin typeface="Montserrat" panose="00000500000000000000" pitchFamily="50" charset="0"/>
                <a:cs typeface="Calibri Light" panose="020F0302020204030204" pitchFamily="34" charset="0"/>
              </a:rPr>
              <a:t>Masa, hipoecoica, separada de ovario VPP 80%.</a:t>
            </a:r>
          </a:p>
          <a:p>
            <a:pPr algn="ctr"/>
            <a:endParaRPr lang="es-CO" sz="2400" dirty="0">
              <a:solidFill>
                <a:srgbClr val="0B2F51"/>
              </a:solidFill>
              <a:latin typeface="Montserrat" panose="00000500000000000000" pitchFamily="50" charset="0"/>
              <a:cs typeface="Calibri Light" panose="020F0302020204030204" pitchFamily="34" charset="0"/>
            </a:endParaRPr>
          </a:p>
          <a:p>
            <a:pPr marL="342900" indent="-342900" algn="ctr">
              <a:buFont typeface="Arial" panose="020B0604020202020204" pitchFamily="34" charset="0"/>
              <a:buChar char="•"/>
            </a:pPr>
            <a:r>
              <a:rPr lang="es-CO" sz="2400" dirty="0">
                <a:solidFill>
                  <a:srgbClr val="0B2F51"/>
                </a:solidFill>
                <a:latin typeface="Montserrat" panose="00000500000000000000" pitchFamily="50" charset="0"/>
                <a:cs typeface="Calibri Light" panose="020F0302020204030204" pitchFamily="34" charset="0"/>
              </a:rPr>
              <a:t>Pseudosaco </a:t>
            </a:r>
          </a:p>
          <a:p>
            <a:pPr algn="ctr"/>
            <a:r>
              <a:rPr lang="es-CO" sz="2400" dirty="0">
                <a:solidFill>
                  <a:srgbClr val="0B2F51"/>
                </a:solidFill>
                <a:latin typeface="Montserrat" panose="00000500000000000000" pitchFamily="50" charset="0"/>
                <a:cs typeface="Calibri Light" panose="020F0302020204030204" pitchFamily="34" charset="0"/>
              </a:rPr>
              <a:t>8% - 29%.</a:t>
            </a:r>
          </a:p>
        </p:txBody>
      </p:sp>
      <p:sp>
        <p:nvSpPr>
          <p:cNvPr id="11" name="Título 1">
            <a:extLst>
              <a:ext uri="{FF2B5EF4-FFF2-40B4-BE49-F238E27FC236}">
                <a16:creationId xmlns:a16="http://schemas.microsoft.com/office/drawing/2014/main" id="{25107E88-E4FF-4A30-AAEE-C0191E0F92CF}"/>
              </a:ext>
            </a:extLst>
          </p:cNvPr>
          <p:cNvSpPr txBox="1">
            <a:spLocks/>
          </p:cNvSpPr>
          <p:nvPr/>
        </p:nvSpPr>
        <p:spPr>
          <a:xfrm>
            <a:off x="411200" y="90112"/>
            <a:ext cx="5684800"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diagnostico</a:t>
            </a:r>
          </a:p>
        </p:txBody>
      </p:sp>
    </p:spTree>
    <p:extLst>
      <p:ext uri="{BB962C8B-B14F-4D97-AF65-F5344CB8AC3E}">
        <p14:creationId xmlns:p14="http://schemas.microsoft.com/office/powerpoint/2010/main" val="1158955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Resultado de imagen para tiempo reloj">
            <a:extLst>
              <a:ext uri="{FF2B5EF4-FFF2-40B4-BE49-F238E27FC236}">
                <a16:creationId xmlns:a16="http://schemas.microsoft.com/office/drawing/2014/main" id="{279EDF5F-F180-4BE2-8AB6-FD214EC7E40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311100" y="339984"/>
            <a:ext cx="1724340" cy="172434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2FD939A8-4ED6-4F6E-958C-E315B5D475AF}"/>
              </a:ext>
            </a:extLst>
          </p:cNvPr>
          <p:cNvSpPr txBox="1"/>
          <p:nvPr/>
        </p:nvSpPr>
        <p:spPr>
          <a:xfrm>
            <a:off x="9056901" y="2327242"/>
            <a:ext cx="2232738" cy="584775"/>
          </a:xfrm>
          <a:prstGeom prst="rect">
            <a:avLst/>
          </a:prstGeom>
          <a:noFill/>
        </p:spPr>
        <p:txBody>
          <a:bodyPr wrap="square" rtlCol="0">
            <a:spAutoFit/>
          </a:bodyPr>
          <a:lstStyle/>
          <a:p>
            <a:r>
              <a:rPr lang="es-CO" sz="3200" b="1" dirty="0">
                <a:solidFill>
                  <a:srgbClr val="FF0000"/>
                </a:solidFill>
                <a:latin typeface="Montserrat" panose="00000500000000000000" pitchFamily="50" charset="0"/>
              </a:rPr>
              <a:t>48-72hrs</a:t>
            </a:r>
          </a:p>
        </p:txBody>
      </p:sp>
      <p:sp>
        <p:nvSpPr>
          <p:cNvPr id="8" name="CuadroTexto 7">
            <a:extLst>
              <a:ext uri="{FF2B5EF4-FFF2-40B4-BE49-F238E27FC236}">
                <a16:creationId xmlns:a16="http://schemas.microsoft.com/office/drawing/2014/main" id="{BE2D8644-691A-43BE-AA02-FBF2963E52E4}"/>
              </a:ext>
            </a:extLst>
          </p:cNvPr>
          <p:cNvSpPr txBox="1"/>
          <p:nvPr/>
        </p:nvSpPr>
        <p:spPr>
          <a:xfrm>
            <a:off x="696820" y="2064324"/>
            <a:ext cx="4338019" cy="1077218"/>
          </a:xfrm>
          <a:prstGeom prst="rect">
            <a:avLst/>
          </a:prstGeom>
          <a:noFill/>
        </p:spPr>
        <p:txBody>
          <a:bodyPr wrap="square" rtlCol="0">
            <a:spAutoFit/>
          </a:bodyPr>
          <a:lstStyle/>
          <a:p>
            <a:r>
              <a:rPr lang="es-CO" sz="3200" dirty="0">
                <a:solidFill>
                  <a:srgbClr val="0B2F51"/>
                </a:solidFill>
                <a:latin typeface="Montserrat" panose="00000500000000000000" pitchFamily="50" charset="0"/>
                <a:cs typeface="Calibri Light" panose="020F0302020204030204" pitchFamily="34" charset="0"/>
              </a:rPr>
              <a:t>▲</a:t>
            </a:r>
            <a:r>
              <a:rPr lang="es-CO" sz="3200" b="1" dirty="0">
                <a:solidFill>
                  <a:srgbClr val="0B2F51"/>
                </a:solidFill>
                <a:latin typeface="Montserrat" panose="00000500000000000000" pitchFamily="50" charset="0"/>
                <a:cs typeface="Calibri Light" panose="020F0302020204030204" pitchFamily="34" charset="0"/>
              </a:rPr>
              <a:t>100% </a:t>
            </a:r>
            <a:r>
              <a:rPr lang="es-CO" sz="3200" dirty="0">
                <a:solidFill>
                  <a:srgbClr val="0B2F51"/>
                </a:solidFill>
                <a:latin typeface="Montserrat" panose="00000500000000000000" pitchFamily="50" charset="0"/>
                <a:cs typeface="Calibri Light" panose="020F0302020204030204" pitchFamily="34" charset="0"/>
              </a:rPr>
              <a:t>cada 72hrs </a:t>
            </a:r>
          </a:p>
          <a:p>
            <a:r>
              <a:rPr lang="es-CO" sz="3200" dirty="0">
                <a:solidFill>
                  <a:srgbClr val="0B2F51"/>
                </a:solidFill>
                <a:latin typeface="Montserrat" panose="00000500000000000000" pitchFamily="50" charset="0"/>
                <a:cs typeface="Calibri Light" panose="020F0302020204030204" pitchFamily="34" charset="0"/>
              </a:rPr>
              <a:t>▲≥</a:t>
            </a:r>
            <a:r>
              <a:rPr lang="es-CO" sz="3200" b="1" dirty="0">
                <a:solidFill>
                  <a:srgbClr val="0B2F51"/>
                </a:solidFill>
                <a:latin typeface="Montserrat" panose="00000500000000000000" pitchFamily="50" charset="0"/>
                <a:cs typeface="Calibri Light" panose="020F0302020204030204" pitchFamily="34" charset="0"/>
              </a:rPr>
              <a:t>35% </a:t>
            </a:r>
            <a:r>
              <a:rPr lang="es-CO" sz="3200" dirty="0">
                <a:solidFill>
                  <a:srgbClr val="0B2F51"/>
                </a:solidFill>
                <a:latin typeface="Montserrat" panose="00000500000000000000" pitchFamily="50" charset="0"/>
                <a:cs typeface="Calibri Light" panose="020F0302020204030204" pitchFamily="34" charset="0"/>
              </a:rPr>
              <a:t>cada 48hrs </a:t>
            </a:r>
            <a:endParaRPr lang="es-CO" sz="3200" b="1" dirty="0">
              <a:solidFill>
                <a:srgbClr val="0B2F51"/>
              </a:solidFill>
              <a:latin typeface="Montserrat" panose="00000500000000000000" pitchFamily="50" charset="0"/>
              <a:cs typeface="Calibri Light" panose="020F0302020204030204" pitchFamily="34" charset="0"/>
            </a:endParaRPr>
          </a:p>
        </p:txBody>
      </p:sp>
      <p:sp>
        <p:nvSpPr>
          <p:cNvPr id="9" name="Rectángulo 8">
            <a:extLst>
              <a:ext uri="{FF2B5EF4-FFF2-40B4-BE49-F238E27FC236}">
                <a16:creationId xmlns:a16="http://schemas.microsoft.com/office/drawing/2014/main" id="{48E26A65-BA96-49A8-B0CC-E81B16470942}"/>
              </a:ext>
            </a:extLst>
          </p:cNvPr>
          <p:cNvSpPr/>
          <p:nvPr/>
        </p:nvSpPr>
        <p:spPr>
          <a:xfrm>
            <a:off x="6182213" y="2044412"/>
            <a:ext cx="1727313" cy="1077218"/>
          </a:xfrm>
          <a:prstGeom prst="rect">
            <a:avLst/>
          </a:prstGeom>
        </p:spPr>
        <p:txBody>
          <a:bodyPr wrap="square">
            <a:spAutoFit/>
          </a:bodyPr>
          <a:lstStyle/>
          <a:p>
            <a:r>
              <a:rPr lang="es-CO" sz="3200" b="1" dirty="0">
                <a:solidFill>
                  <a:schemeClr val="accent6"/>
                </a:solidFill>
                <a:latin typeface="Montserrat" panose="00000500000000000000" pitchFamily="50" charset="0"/>
                <a:cs typeface="Calibri Light" panose="020F0302020204030204" pitchFamily="34" charset="0"/>
              </a:rPr>
              <a:t>S: 92% </a:t>
            </a:r>
            <a:br>
              <a:rPr lang="es-CO" sz="3200" b="1" dirty="0">
                <a:solidFill>
                  <a:schemeClr val="accent6"/>
                </a:solidFill>
                <a:latin typeface="Montserrat" panose="00000500000000000000" pitchFamily="50" charset="0"/>
                <a:cs typeface="Calibri Light" panose="020F0302020204030204" pitchFamily="34" charset="0"/>
              </a:rPr>
            </a:br>
            <a:r>
              <a:rPr lang="es-CO" sz="3200" b="1" dirty="0">
                <a:solidFill>
                  <a:schemeClr val="accent6"/>
                </a:solidFill>
                <a:latin typeface="Montserrat" panose="00000500000000000000" pitchFamily="50" charset="0"/>
                <a:cs typeface="Calibri Light" panose="020F0302020204030204" pitchFamily="34" charset="0"/>
              </a:rPr>
              <a:t>E: 94% </a:t>
            </a:r>
          </a:p>
        </p:txBody>
      </p:sp>
      <p:sp>
        <p:nvSpPr>
          <p:cNvPr id="10" name="CuadroTexto 9"/>
          <p:cNvSpPr txBox="1"/>
          <p:nvPr/>
        </p:nvSpPr>
        <p:spPr>
          <a:xfrm>
            <a:off x="4888160" y="3716459"/>
            <a:ext cx="7042069" cy="298543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2350" dirty="0">
                <a:ln w="0"/>
                <a:solidFill>
                  <a:srgbClr val="152B48"/>
                </a:solidFill>
                <a:latin typeface="Montserrat" panose="00000500000000000000" pitchFamily="50" charset="0"/>
              </a:rPr>
              <a:t>Tres mediciones de BHCG que no aumenta lo esperado se considera sugestivo de ectópico o embarazo intrauterino que no progresara. </a:t>
            </a:r>
          </a:p>
          <a:p>
            <a:pPr algn="ctr"/>
            <a:r>
              <a:rPr lang="es-CO" sz="2350" dirty="0">
                <a:ln w="0"/>
                <a:solidFill>
                  <a:srgbClr val="152B48"/>
                </a:solidFill>
                <a:latin typeface="Montserrat" panose="00000500000000000000" pitchFamily="50" charset="0"/>
              </a:rPr>
              <a:t>Si disminuye es más compatible con embarazo fallido.</a:t>
            </a:r>
          </a:p>
          <a:p>
            <a:pPr algn="ctr"/>
            <a:r>
              <a:rPr lang="es-CO" sz="2350" dirty="0">
                <a:ln w="0"/>
                <a:solidFill>
                  <a:srgbClr val="152B48"/>
                </a:solidFill>
                <a:latin typeface="Montserrat" panose="00000500000000000000" pitchFamily="50" charset="0"/>
              </a:rPr>
              <a:t>Si BHCG &gt;3500 y no se visualiza embarazo intrauterino es casi seguro embarazo ectópico.</a:t>
            </a:r>
          </a:p>
        </p:txBody>
      </p:sp>
      <p:sp>
        <p:nvSpPr>
          <p:cNvPr id="13" name="Título 1">
            <a:extLst>
              <a:ext uri="{FF2B5EF4-FFF2-40B4-BE49-F238E27FC236}">
                <a16:creationId xmlns:a16="http://schemas.microsoft.com/office/drawing/2014/main" id="{AD98710F-7A4E-43C4-BADE-E12BF5BE419F}"/>
              </a:ext>
            </a:extLst>
          </p:cNvPr>
          <p:cNvSpPr txBox="1">
            <a:spLocks/>
          </p:cNvSpPr>
          <p:nvPr/>
        </p:nvSpPr>
        <p:spPr>
          <a:xfrm>
            <a:off x="411200" y="28485"/>
            <a:ext cx="5684800"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diagnostico</a:t>
            </a:r>
          </a:p>
        </p:txBody>
      </p:sp>
    </p:spTree>
    <p:extLst>
      <p:ext uri="{BB962C8B-B14F-4D97-AF65-F5344CB8AC3E}">
        <p14:creationId xmlns:p14="http://schemas.microsoft.com/office/powerpoint/2010/main" val="3584395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D34D5FC3-C96D-4D14-BBF1-18101929419A}"/>
              </a:ext>
            </a:extLst>
          </p:cNvPr>
          <p:cNvGraphicFramePr/>
          <p:nvPr>
            <p:extLst>
              <p:ext uri="{D42A27DB-BD31-4B8C-83A1-F6EECF244321}">
                <p14:modId xmlns:p14="http://schemas.microsoft.com/office/powerpoint/2010/main" val="345127803"/>
              </p:ext>
            </p:extLst>
          </p:nvPr>
        </p:nvGraphicFramePr>
        <p:xfrm>
          <a:off x="3878776" y="1547301"/>
          <a:ext cx="8689499" cy="4782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ítulo 1">
            <a:extLst>
              <a:ext uri="{FF2B5EF4-FFF2-40B4-BE49-F238E27FC236}">
                <a16:creationId xmlns:a16="http://schemas.microsoft.com/office/drawing/2014/main" id="{0D798987-990C-4E10-9AF0-152A65FA25DC}"/>
              </a:ext>
            </a:extLst>
          </p:cNvPr>
          <p:cNvSpPr txBox="1">
            <a:spLocks/>
          </p:cNvSpPr>
          <p:nvPr/>
        </p:nvSpPr>
        <p:spPr>
          <a:xfrm>
            <a:off x="411200" y="28485"/>
            <a:ext cx="5684800"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tratamiento</a:t>
            </a:r>
          </a:p>
        </p:txBody>
      </p:sp>
    </p:spTree>
    <p:extLst>
      <p:ext uri="{BB962C8B-B14F-4D97-AF65-F5344CB8AC3E}">
        <p14:creationId xmlns:p14="http://schemas.microsoft.com/office/powerpoint/2010/main" val="3069753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0906" y="1005606"/>
            <a:ext cx="4443805" cy="1325563"/>
          </a:xfrm>
          <a:noFill/>
        </p:spPr>
        <p:txBody>
          <a:bodyPr/>
          <a:lstStyle/>
          <a:p>
            <a:pPr algn="ctr"/>
            <a:r>
              <a:rPr lang="es-CO" b="0" dirty="0">
                <a:latin typeface="Montserrat" panose="00000500000000000000" pitchFamily="50" charset="0"/>
              </a:rPr>
              <a:t>Generalidades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710942" y="1027906"/>
            <a:ext cx="5930152" cy="2606526"/>
          </a:xfrm>
        </p:spPr>
        <p:txBody>
          <a:bodyPr>
            <a:normAutofit/>
          </a:bodyPr>
          <a:lstStyle/>
          <a:p>
            <a:pPr>
              <a:lnSpc>
                <a:spcPct val="100000"/>
              </a:lnSpc>
            </a:pPr>
            <a:r>
              <a:rPr lang="es-CO" sz="2800" dirty="0">
                <a:latin typeface="Montserrat" panose="00000500000000000000" pitchFamily="50" charset="0"/>
              </a:rPr>
              <a:t>5% - 10% visitas / año. </a:t>
            </a:r>
          </a:p>
          <a:p>
            <a:pPr>
              <a:lnSpc>
                <a:spcPct val="100000"/>
              </a:lnSpc>
            </a:pPr>
            <a:r>
              <a:rPr lang="es-CO" sz="2800" dirty="0">
                <a:latin typeface="Montserrat" panose="00000500000000000000" pitchFamily="50" charset="0"/>
              </a:rPr>
              <a:t>Desafío clínico. </a:t>
            </a:r>
          </a:p>
          <a:p>
            <a:pPr>
              <a:lnSpc>
                <a:spcPct val="100000"/>
              </a:lnSpc>
            </a:pPr>
            <a:r>
              <a:rPr lang="es-CO" sz="2800" dirty="0">
                <a:latin typeface="Montserrat" panose="00000500000000000000" pitchFamily="50" charset="0"/>
              </a:rPr>
              <a:t>Edad fértil: ¿embarazo? </a:t>
            </a:r>
          </a:p>
          <a:p>
            <a:pPr>
              <a:lnSpc>
                <a:spcPct val="100000"/>
              </a:lnSpc>
            </a:pPr>
            <a:r>
              <a:rPr lang="es-CO" sz="2800" dirty="0">
                <a:latin typeface="Montserrat" panose="00000500000000000000" pitchFamily="50" charset="0"/>
              </a:rPr>
              <a:t>Diagnósticos diferenciales.</a:t>
            </a:r>
          </a:p>
          <a:p>
            <a:pPr>
              <a:lnSpc>
                <a:spcPct val="100000"/>
              </a:lnSpc>
            </a:pPr>
            <a:endParaRPr lang="es-CO" sz="2800" dirty="0">
              <a:latin typeface="Montserrat" panose="00000500000000000000" pitchFamily="50" charset="0"/>
            </a:endParaRPr>
          </a:p>
        </p:txBody>
      </p:sp>
      <p:pic>
        <p:nvPicPr>
          <p:cNvPr id="5" name="Marcador de contenido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556586" y="3931624"/>
            <a:ext cx="4238863" cy="2820771"/>
          </a:xfrm>
          <a:prstGeom prst="rect">
            <a:avLst/>
          </a:prstGeom>
        </p:spPr>
      </p:pic>
    </p:spTree>
    <p:extLst>
      <p:ext uri="{BB962C8B-B14F-4D97-AF65-F5344CB8AC3E}">
        <p14:creationId xmlns:p14="http://schemas.microsoft.com/office/powerpoint/2010/main" val="939447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864777" y="1816485"/>
            <a:ext cx="5397396" cy="2090392"/>
          </a:xfrm>
          <a:ln>
            <a:noFill/>
          </a:ln>
        </p:spPr>
        <p:txBody>
          <a:bodyPr>
            <a:normAutofit fontScale="92500" lnSpcReduction="20000"/>
          </a:bodyPr>
          <a:lstStyle/>
          <a:p>
            <a:pPr>
              <a:lnSpc>
                <a:spcPct val="100000"/>
              </a:lnSpc>
            </a:pPr>
            <a:r>
              <a:rPr lang="es-CO" sz="2400" dirty="0">
                <a:latin typeface="Montserrat" panose="00000500000000000000" pitchFamily="50" charset="0"/>
              </a:rPr>
              <a:t>Para casos muy especiales. </a:t>
            </a:r>
          </a:p>
          <a:p>
            <a:pPr>
              <a:lnSpc>
                <a:spcPct val="100000"/>
              </a:lnSpc>
            </a:pPr>
            <a:r>
              <a:rPr lang="es-CO" sz="2400" dirty="0">
                <a:latin typeface="Montserrat" panose="00000500000000000000" pitchFamily="50" charset="0"/>
              </a:rPr>
              <a:t>Asintomática.</a:t>
            </a:r>
          </a:p>
          <a:p>
            <a:pPr>
              <a:lnSpc>
                <a:spcPct val="100000"/>
              </a:lnSpc>
            </a:pPr>
            <a:r>
              <a:rPr lang="es-CO" sz="2400" dirty="0">
                <a:latin typeface="Montserrat" panose="00000500000000000000" pitchFamily="50" charset="0"/>
              </a:rPr>
              <a:t>Acceso a los servicios.</a:t>
            </a:r>
          </a:p>
          <a:p>
            <a:pPr>
              <a:lnSpc>
                <a:spcPct val="100000"/>
              </a:lnSpc>
            </a:pPr>
            <a:r>
              <a:rPr lang="es-CO" sz="2400" dirty="0">
                <a:latin typeface="Montserrat" panose="00000500000000000000" pitchFamily="50" charset="0"/>
              </a:rPr>
              <a:t>Eco sin saco gestacional.</a:t>
            </a:r>
          </a:p>
          <a:p>
            <a:pPr>
              <a:lnSpc>
                <a:spcPct val="100000"/>
              </a:lnSpc>
            </a:pPr>
            <a:r>
              <a:rPr lang="es-CO" sz="2400" dirty="0">
                <a:latin typeface="Montserrat" panose="00000500000000000000" pitchFamily="50" charset="0"/>
              </a:rPr>
              <a:t>BHCG &lt;200 y disminuye &gt;10%.</a:t>
            </a:r>
          </a:p>
        </p:txBody>
      </p:sp>
      <p:pic>
        <p:nvPicPr>
          <p:cNvPr id="5" name="Imagen 4"/>
          <p:cNvPicPr>
            <a:picLocks noChangeAspect="1"/>
          </p:cNvPicPr>
          <p:nvPr/>
        </p:nvPicPr>
        <p:blipFill>
          <a:blip r:embed="rId2"/>
          <a:stretch>
            <a:fillRect/>
          </a:stretch>
        </p:blipFill>
        <p:spPr>
          <a:xfrm>
            <a:off x="6759522" y="4103873"/>
            <a:ext cx="3607905" cy="2476274"/>
          </a:xfrm>
          <a:prstGeom prst="rect">
            <a:avLst/>
          </a:prstGeom>
        </p:spPr>
      </p:pic>
      <p:sp>
        <p:nvSpPr>
          <p:cNvPr id="9" name="Título 1">
            <a:extLst>
              <a:ext uri="{FF2B5EF4-FFF2-40B4-BE49-F238E27FC236}">
                <a16:creationId xmlns:a16="http://schemas.microsoft.com/office/drawing/2014/main" id="{C76F6834-867F-436A-B21D-A413731C67FD}"/>
              </a:ext>
            </a:extLst>
          </p:cNvPr>
          <p:cNvSpPr txBox="1">
            <a:spLocks/>
          </p:cNvSpPr>
          <p:nvPr/>
        </p:nvSpPr>
        <p:spPr>
          <a:xfrm>
            <a:off x="411200" y="0"/>
            <a:ext cx="6348323"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tratamiento expectante</a:t>
            </a:r>
          </a:p>
        </p:txBody>
      </p:sp>
    </p:spTree>
    <p:extLst>
      <p:ext uri="{BB962C8B-B14F-4D97-AF65-F5344CB8AC3E}">
        <p14:creationId xmlns:p14="http://schemas.microsoft.com/office/powerpoint/2010/main" val="2914183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812512" y="1848758"/>
            <a:ext cx="5251522" cy="1950757"/>
          </a:xfrm>
        </p:spPr>
        <p:txBody>
          <a:bodyPr>
            <a:normAutofit/>
          </a:bodyPr>
          <a:lstStyle/>
          <a:p>
            <a:r>
              <a:rPr lang="es-CO" dirty="0">
                <a:latin typeface="Montserrat" panose="00000500000000000000" pitchFamily="50" charset="0"/>
              </a:rPr>
              <a:t>Confirmación de embarazo ectópico.</a:t>
            </a:r>
          </a:p>
          <a:p>
            <a:r>
              <a:rPr lang="es-CO" dirty="0" err="1">
                <a:latin typeface="Montserrat" panose="00000500000000000000" pitchFamily="50" charset="0"/>
              </a:rPr>
              <a:t>Hemodinámicamente</a:t>
            </a:r>
            <a:r>
              <a:rPr lang="es-CO" dirty="0">
                <a:latin typeface="Montserrat" panose="00000500000000000000" pitchFamily="50" charset="0"/>
              </a:rPr>
              <a:t> estable. </a:t>
            </a:r>
          </a:p>
          <a:p>
            <a:r>
              <a:rPr lang="es-CO" dirty="0">
                <a:latin typeface="Montserrat" panose="00000500000000000000" pitchFamily="50" charset="0"/>
              </a:rPr>
              <a:t>Masa no rota.</a:t>
            </a:r>
          </a:p>
          <a:p>
            <a:r>
              <a:rPr lang="es-CO" dirty="0">
                <a:latin typeface="Montserrat" panose="00000500000000000000" pitchFamily="50" charset="0"/>
              </a:rPr>
              <a:t>BHCG &lt;5000.</a:t>
            </a:r>
          </a:p>
          <a:p>
            <a:endParaRPr lang="es-CO"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6465346" y="1758735"/>
            <a:ext cx="5550946" cy="2040780"/>
          </a:xfrm>
        </p:spPr>
        <p:txBody>
          <a:bodyPr/>
          <a:lstStyle/>
          <a:p>
            <a:r>
              <a:rPr lang="es-CO" dirty="0">
                <a:latin typeface="Montserrat" panose="00000500000000000000" pitchFamily="50" charset="0"/>
              </a:rPr>
              <a:t>No FCF</a:t>
            </a:r>
          </a:p>
          <a:p>
            <a:r>
              <a:rPr lang="es-CO" dirty="0">
                <a:latin typeface="Montserrat" panose="00000500000000000000" pitchFamily="50" charset="0"/>
              </a:rPr>
              <a:t>Acceso a servicios de salud.</a:t>
            </a:r>
          </a:p>
          <a:p>
            <a:r>
              <a:rPr lang="es-CO" dirty="0">
                <a:latin typeface="Montserrat" panose="00000500000000000000" pitchFamily="50" charset="0"/>
              </a:rPr>
              <a:t>¿&lt;3-4 </a:t>
            </a:r>
            <a:r>
              <a:rPr lang="es-CO" dirty="0" err="1">
                <a:latin typeface="Montserrat" panose="00000500000000000000" pitchFamily="50" charset="0"/>
              </a:rPr>
              <a:t>cms</a:t>
            </a:r>
            <a:r>
              <a:rPr lang="es-CO" dirty="0">
                <a:latin typeface="Montserrat" panose="00000500000000000000" pitchFamily="50" charset="0"/>
              </a:rPr>
              <a:t>?</a:t>
            </a:r>
          </a:p>
          <a:p>
            <a:r>
              <a:rPr lang="es-CO" dirty="0">
                <a:latin typeface="Montserrat" panose="00000500000000000000" pitchFamily="50" charset="0"/>
              </a:rPr>
              <a:t>Sin contraindicaciones absolutas para MTX.</a:t>
            </a:r>
          </a:p>
          <a:p>
            <a:endParaRPr lang="es-CO" dirty="0">
              <a:latin typeface="Montserrat" panose="00000500000000000000" pitchFamily="50" charset="0"/>
            </a:endParaRPr>
          </a:p>
        </p:txBody>
      </p:sp>
      <p:sp>
        <p:nvSpPr>
          <p:cNvPr id="5" name="CuadroTexto 4">
            <a:extLst>
              <a:ext uri="{FF2B5EF4-FFF2-40B4-BE49-F238E27FC236}">
                <a16:creationId xmlns:a16="http://schemas.microsoft.com/office/drawing/2014/main" id="{BE0BD0DB-71A5-4E71-83B9-59B9D2EA502F}"/>
              </a:ext>
            </a:extLst>
          </p:cNvPr>
          <p:cNvSpPr txBox="1"/>
          <p:nvPr/>
        </p:nvSpPr>
        <p:spPr>
          <a:xfrm>
            <a:off x="4815246" y="4066624"/>
            <a:ext cx="7389668" cy="1785104"/>
          </a:xfrm>
          <a:prstGeom prst="rect">
            <a:avLst/>
          </a:prstGeom>
        </p:spPr>
        <p:style>
          <a:lnRef idx="2">
            <a:schemeClr val="accent1"/>
          </a:lnRef>
          <a:fillRef idx="1">
            <a:schemeClr val="lt1"/>
          </a:fillRef>
          <a:effectRef idx="0">
            <a:schemeClr val="accent1"/>
          </a:effectRef>
          <a:fontRef idx="minor">
            <a:schemeClr val="dk1"/>
          </a:fontRef>
        </p:style>
        <p:txBody>
          <a:bodyPr wrap="square" numCol="2" rtlCol="0">
            <a:spAutoFit/>
          </a:bodyPr>
          <a:lstStyle/>
          <a:p>
            <a:r>
              <a:rPr lang="es-CO" sz="2200" b="1" dirty="0">
                <a:solidFill>
                  <a:srgbClr val="0B2F51"/>
                </a:solidFill>
                <a:latin typeface="Montserrat" panose="02000505000000020004"/>
              </a:rPr>
              <a:t>Informar: </a:t>
            </a:r>
          </a:p>
          <a:p>
            <a:pPr marL="380990" indent="-380990">
              <a:buFont typeface="Wingdings" panose="05000000000000000000" pitchFamily="2" charset="2"/>
              <a:buChar char="ü"/>
            </a:pPr>
            <a:r>
              <a:rPr lang="es-CO" sz="2200" dirty="0">
                <a:solidFill>
                  <a:srgbClr val="0B2F51"/>
                </a:solidFill>
                <a:latin typeface="Montserrat" panose="02000505000000020004"/>
              </a:rPr>
              <a:t>Riesgo de ruptura </a:t>
            </a:r>
          </a:p>
          <a:p>
            <a:pPr marL="380990" indent="-380990">
              <a:buFont typeface="Wingdings" panose="05000000000000000000" pitchFamily="2" charset="2"/>
              <a:buChar char="ü"/>
            </a:pPr>
            <a:r>
              <a:rPr lang="es-CO" sz="2200" dirty="0">
                <a:solidFill>
                  <a:srgbClr val="0B2F51"/>
                </a:solidFill>
                <a:latin typeface="Montserrat" panose="02000505000000020004"/>
              </a:rPr>
              <a:t>Signos de ruptura </a:t>
            </a:r>
          </a:p>
          <a:p>
            <a:pPr marL="380990" indent="-380990">
              <a:buFont typeface="Wingdings" panose="05000000000000000000" pitchFamily="2" charset="2"/>
              <a:buChar char="ü"/>
            </a:pPr>
            <a:r>
              <a:rPr lang="es-CO" sz="2200" dirty="0">
                <a:solidFill>
                  <a:srgbClr val="0B2F51"/>
                </a:solidFill>
                <a:latin typeface="Montserrat" panose="02000505000000020004"/>
              </a:rPr>
              <a:t>Evitar embarazo hasta resolución </a:t>
            </a:r>
          </a:p>
          <a:p>
            <a:pPr marL="380990" indent="-380990">
              <a:buFont typeface="Wingdings" panose="05000000000000000000" pitchFamily="2" charset="2"/>
              <a:buChar char="ü"/>
            </a:pPr>
            <a:endParaRPr lang="es-CO" sz="2200" dirty="0">
              <a:solidFill>
                <a:srgbClr val="0B2F51"/>
              </a:solidFill>
              <a:latin typeface="Montserrat" panose="02000505000000020004"/>
            </a:endParaRPr>
          </a:p>
          <a:p>
            <a:pPr marL="380990" indent="-380990">
              <a:buFont typeface="Wingdings" panose="05000000000000000000" pitchFamily="2" charset="2"/>
              <a:buChar char="ü"/>
            </a:pPr>
            <a:r>
              <a:rPr lang="es-CO" sz="2200" dirty="0">
                <a:solidFill>
                  <a:srgbClr val="0B2F51"/>
                </a:solidFill>
                <a:latin typeface="Montserrat" panose="02000505000000020004"/>
              </a:rPr>
              <a:t>Opioides y AINES </a:t>
            </a:r>
          </a:p>
          <a:p>
            <a:pPr marL="380990" indent="-380990">
              <a:buFont typeface="Wingdings" panose="05000000000000000000" pitchFamily="2" charset="2"/>
              <a:buChar char="ü"/>
            </a:pPr>
            <a:r>
              <a:rPr lang="es-CO" sz="2200" dirty="0">
                <a:solidFill>
                  <a:srgbClr val="0B2F51"/>
                </a:solidFill>
                <a:latin typeface="Montserrat" panose="02000505000000020004"/>
              </a:rPr>
              <a:t>Incapacidad laboral</a:t>
            </a:r>
          </a:p>
          <a:p>
            <a:pPr marL="380990" indent="-380990">
              <a:buFont typeface="Wingdings" panose="05000000000000000000" pitchFamily="2" charset="2"/>
              <a:buChar char="ü"/>
            </a:pPr>
            <a:r>
              <a:rPr lang="es-CO" sz="2200" dirty="0">
                <a:solidFill>
                  <a:srgbClr val="0B2F51"/>
                </a:solidFill>
                <a:latin typeface="Montserrat" panose="02000505000000020004"/>
              </a:rPr>
              <a:t>Evitar exposición a luz solar  </a:t>
            </a:r>
          </a:p>
        </p:txBody>
      </p:sp>
      <p:sp>
        <p:nvSpPr>
          <p:cNvPr id="6" name="CuadroTexto 5"/>
          <p:cNvSpPr txBox="1"/>
          <p:nvPr/>
        </p:nvSpPr>
        <p:spPr>
          <a:xfrm>
            <a:off x="6512055" y="6069690"/>
            <a:ext cx="3996049" cy="646331"/>
          </a:xfrm>
          <a:prstGeom prst="rect">
            <a:avLst/>
          </a:prstGeom>
          <a:noFill/>
        </p:spPr>
        <p:txBody>
          <a:bodyPr wrap="square" rtlCol="0">
            <a:spAutoFit/>
          </a:bodyPr>
          <a:lstStyle/>
          <a:p>
            <a:pPr algn="ctr"/>
            <a:r>
              <a:rPr lang="es-CO" sz="3600" b="1" dirty="0">
                <a:ln w="22225">
                  <a:solidFill>
                    <a:schemeClr val="accent2"/>
                  </a:solidFill>
                  <a:prstDash val="solid"/>
                </a:ln>
                <a:solidFill>
                  <a:srgbClr val="152B48"/>
                </a:solidFill>
                <a:latin typeface="Montserrat" panose="00000500000000000000" pitchFamily="50" charset="0"/>
              </a:rPr>
              <a:t>METOTREXATE</a:t>
            </a:r>
          </a:p>
        </p:txBody>
      </p:sp>
      <p:sp>
        <p:nvSpPr>
          <p:cNvPr id="10" name="Título 1">
            <a:extLst>
              <a:ext uri="{FF2B5EF4-FFF2-40B4-BE49-F238E27FC236}">
                <a16:creationId xmlns:a16="http://schemas.microsoft.com/office/drawing/2014/main" id="{88B372DB-FAE4-484A-B5C9-D13BD5493FA0}"/>
              </a:ext>
            </a:extLst>
          </p:cNvPr>
          <p:cNvSpPr txBox="1">
            <a:spLocks/>
          </p:cNvSpPr>
          <p:nvPr/>
        </p:nvSpPr>
        <p:spPr>
          <a:xfrm>
            <a:off x="411200" y="-49690"/>
            <a:ext cx="6348323"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tratamiento médico</a:t>
            </a:r>
          </a:p>
        </p:txBody>
      </p:sp>
    </p:spTree>
    <p:extLst>
      <p:ext uri="{BB962C8B-B14F-4D97-AF65-F5344CB8AC3E}">
        <p14:creationId xmlns:p14="http://schemas.microsoft.com/office/powerpoint/2010/main" val="3494565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415089E5-02EF-49C4-9925-7F008892B01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271796" y="1975312"/>
            <a:ext cx="3574861" cy="1824203"/>
          </a:xfrm>
          <a:prstGeom prst="rect">
            <a:avLst/>
          </a:prstGeom>
        </p:spPr>
      </p:pic>
      <p:pic>
        <p:nvPicPr>
          <p:cNvPr id="5" name="Imagen 4">
            <a:extLst>
              <a:ext uri="{FF2B5EF4-FFF2-40B4-BE49-F238E27FC236}">
                <a16:creationId xmlns:a16="http://schemas.microsoft.com/office/drawing/2014/main" id="{8D2A58A3-DAD7-4F90-9B52-528083C84AD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31274" y="1940143"/>
            <a:ext cx="6076395" cy="4799741"/>
          </a:xfrm>
          <a:prstGeom prst="rect">
            <a:avLst/>
          </a:prstGeom>
        </p:spPr>
      </p:pic>
      <p:sp>
        <p:nvSpPr>
          <p:cNvPr id="6" name="CuadroTexto 5">
            <a:extLst>
              <a:ext uri="{FF2B5EF4-FFF2-40B4-BE49-F238E27FC236}">
                <a16:creationId xmlns:a16="http://schemas.microsoft.com/office/drawing/2014/main" id="{AF77FFE0-1662-4279-A806-503BA8AEC818}"/>
              </a:ext>
            </a:extLst>
          </p:cNvPr>
          <p:cNvSpPr txBox="1"/>
          <p:nvPr/>
        </p:nvSpPr>
        <p:spPr>
          <a:xfrm>
            <a:off x="735625" y="1478478"/>
            <a:ext cx="4647201" cy="461665"/>
          </a:xfrm>
          <a:prstGeom prst="rect">
            <a:avLst/>
          </a:prstGeom>
          <a:noFill/>
        </p:spPr>
        <p:txBody>
          <a:bodyPr wrap="square" rtlCol="0">
            <a:spAutoFit/>
          </a:bodyPr>
          <a:lstStyle/>
          <a:p>
            <a:pPr algn="ctr"/>
            <a:r>
              <a:rPr lang="es-CO" sz="2400" b="1" dirty="0">
                <a:solidFill>
                  <a:srgbClr val="0B2F51"/>
                </a:solidFill>
                <a:latin typeface="Montserrat" panose="00000500000000000000" pitchFamily="50" charset="0"/>
              </a:rPr>
              <a:t>Metabolismo y excreción </a:t>
            </a:r>
          </a:p>
        </p:txBody>
      </p:sp>
      <p:sp>
        <p:nvSpPr>
          <p:cNvPr id="8" name="CuadroTexto 7"/>
          <p:cNvSpPr txBox="1"/>
          <p:nvPr/>
        </p:nvSpPr>
        <p:spPr>
          <a:xfrm>
            <a:off x="6809176" y="1293812"/>
            <a:ext cx="4120593" cy="646331"/>
          </a:xfrm>
          <a:prstGeom prst="rect">
            <a:avLst/>
          </a:prstGeom>
          <a:noFill/>
        </p:spPr>
        <p:txBody>
          <a:bodyPr wrap="square" rtlCol="0">
            <a:spAutoFit/>
          </a:bodyPr>
          <a:lstStyle>
            <a:defPPr>
              <a:defRPr lang="es-CO"/>
            </a:defPPr>
            <a:lvl1pPr algn="ctr">
              <a:defRPr sz="3600" b="1">
                <a:ln w="22225">
                  <a:solidFill>
                    <a:schemeClr val="accent2"/>
                  </a:solidFill>
                  <a:prstDash val="solid"/>
                </a:ln>
                <a:solidFill>
                  <a:srgbClr val="152B48"/>
                </a:solidFill>
                <a:latin typeface="Montserrat" panose="00000500000000000000" pitchFamily="50" charset="0"/>
              </a:defRPr>
            </a:lvl1pPr>
          </a:lstStyle>
          <a:p>
            <a:r>
              <a:rPr lang="es-CO" dirty="0"/>
              <a:t>METOTREXATE</a:t>
            </a:r>
          </a:p>
        </p:txBody>
      </p:sp>
      <p:sp>
        <p:nvSpPr>
          <p:cNvPr id="11" name="Título 1">
            <a:extLst>
              <a:ext uri="{FF2B5EF4-FFF2-40B4-BE49-F238E27FC236}">
                <a16:creationId xmlns:a16="http://schemas.microsoft.com/office/drawing/2014/main" id="{00A4373C-C136-424B-ACC3-F18020185052}"/>
              </a:ext>
            </a:extLst>
          </p:cNvPr>
          <p:cNvSpPr txBox="1">
            <a:spLocks/>
          </p:cNvSpPr>
          <p:nvPr/>
        </p:nvSpPr>
        <p:spPr>
          <a:xfrm>
            <a:off x="411201" y="-49689"/>
            <a:ext cx="5684800" cy="1458942"/>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3600" b="0" dirty="0">
                <a:latin typeface="Montserrat" panose="00000500000000000000" pitchFamily="50" charset="0"/>
              </a:rPr>
              <a:t>Embarazo ectópico -</a:t>
            </a:r>
            <a:br>
              <a:rPr lang="es-CO" sz="3600" b="0" dirty="0">
                <a:latin typeface="Montserrat" panose="00000500000000000000" pitchFamily="50" charset="0"/>
              </a:rPr>
            </a:br>
            <a:r>
              <a:rPr lang="es-CO" sz="3600" b="0" dirty="0">
                <a:latin typeface="Montserrat" panose="00000500000000000000" pitchFamily="50" charset="0"/>
              </a:rPr>
              <a:t>tratamiento médico</a:t>
            </a:r>
          </a:p>
        </p:txBody>
      </p:sp>
    </p:spTree>
    <p:extLst>
      <p:ext uri="{BB962C8B-B14F-4D97-AF65-F5344CB8AC3E}">
        <p14:creationId xmlns:p14="http://schemas.microsoft.com/office/powerpoint/2010/main" val="3116140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848063" y="1740685"/>
            <a:ext cx="10667997" cy="2090392"/>
          </a:xfrm>
        </p:spPr>
        <p:txBody>
          <a:bodyPr>
            <a:normAutofit/>
          </a:bodyPr>
          <a:lstStyle/>
          <a:p>
            <a:pPr>
              <a:lnSpc>
                <a:spcPct val="100000"/>
              </a:lnSpc>
            </a:pPr>
            <a:r>
              <a:rPr lang="es-CO" sz="2400" dirty="0">
                <a:latin typeface="Montserrat" panose="00000500000000000000" pitchFamily="50" charset="0"/>
              </a:rPr>
              <a:t>Dosis: 50 mg/m2 IM.</a:t>
            </a:r>
          </a:p>
          <a:p>
            <a:pPr>
              <a:lnSpc>
                <a:spcPct val="100000"/>
              </a:lnSpc>
            </a:pPr>
            <a:r>
              <a:rPr lang="es-CO" sz="2400" dirty="0">
                <a:latin typeface="Montserrat" panose="00000500000000000000" pitchFamily="50" charset="0"/>
              </a:rPr>
              <a:t>BHCG a los 4 - 7 días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No ↓&gt;15%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Segunda dosis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BHCG al día 14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↓&gt;15% se hace control semanalmente hasta que desaparezca. </a:t>
            </a:r>
          </a:p>
          <a:p>
            <a:pPr>
              <a:lnSpc>
                <a:spcPct val="100000"/>
              </a:lnSpc>
            </a:pPr>
            <a:r>
              <a:rPr lang="es-CO" sz="2400" dirty="0">
                <a:latin typeface="Montserrat" panose="00000500000000000000" pitchFamily="50" charset="0"/>
              </a:rPr>
              <a:t>Si no desaparece se debe excluir embarazo.</a:t>
            </a:r>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5999" y="3992187"/>
            <a:ext cx="4669655" cy="2699645"/>
          </a:xfrm>
          <a:prstGeom prst="rect">
            <a:avLst/>
          </a:prstGeom>
        </p:spPr>
      </p:pic>
      <p:sp>
        <p:nvSpPr>
          <p:cNvPr id="9" name="Título 1">
            <a:extLst>
              <a:ext uri="{FF2B5EF4-FFF2-40B4-BE49-F238E27FC236}">
                <a16:creationId xmlns:a16="http://schemas.microsoft.com/office/drawing/2014/main" id="{9FA003E8-05D8-46B7-97C4-1AF3FE1B1803}"/>
              </a:ext>
            </a:extLst>
          </p:cNvPr>
          <p:cNvSpPr txBox="1">
            <a:spLocks/>
          </p:cNvSpPr>
          <p:nvPr/>
        </p:nvSpPr>
        <p:spPr>
          <a:xfrm>
            <a:off x="411200" y="-49690"/>
            <a:ext cx="6348323"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tratamiento médico</a:t>
            </a:r>
          </a:p>
        </p:txBody>
      </p:sp>
    </p:spTree>
    <p:extLst>
      <p:ext uri="{BB962C8B-B14F-4D97-AF65-F5344CB8AC3E}">
        <p14:creationId xmlns:p14="http://schemas.microsoft.com/office/powerpoint/2010/main" val="3583875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839096" y="1709123"/>
            <a:ext cx="10856190" cy="2090392"/>
          </a:xfrm>
        </p:spPr>
        <p:txBody>
          <a:bodyPr vert="horz" lIns="91440" tIns="45720" rIns="91440" bIns="45720" rtlCol="0">
            <a:normAutofit fontScale="92500" lnSpcReduction="10000"/>
          </a:bodyPr>
          <a:lstStyle/>
          <a:p>
            <a:pPr>
              <a:lnSpc>
                <a:spcPct val="100000"/>
              </a:lnSpc>
            </a:pPr>
            <a:r>
              <a:rPr lang="es-CO" sz="2400" dirty="0">
                <a:latin typeface="Montserrat" panose="00000500000000000000" pitchFamily="50" charset="0"/>
              </a:rPr>
              <a:t>Si no ↓ &gt;15% en la segunda medición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tercera dosis. </a:t>
            </a:r>
          </a:p>
          <a:p>
            <a:pPr>
              <a:lnSpc>
                <a:spcPct val="100000"/>
              </a:lnSpc>
            </a:pPr>
            <a:r>
              <a:rPr lang="es-CO" sz="2400" dirty="0">
                <a:latin typeface="Montserrat" panose="00000500000000000000" pitchFamily="50" charset="0"/>
              </a:rPr>
              <a:t>Si después de tres dosis no ↓&gt;15%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laparoscopia.</a:t>
            </a:r>
          </a:p>
          <a:p>
            <a:pPr>
              <a:lnSpc>
                <a:spcPct val="100000"/>
              </a:lnSpc>
            </a:pPr>
            <a:r>
              <a:rPr lang="es-CO" sz="2400" dirty="0">
                <a:latin typeface="Montserrat" panose="00000500000000000000" pitchFamily="50" charset="0"/>
              </a:rPr>
              <a:t>Otro régimen: MTX inicial y al 4to día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BHCG al día 7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↓&gt;15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seguimiento semanal. </a:t>
            </a:r>
          </a:p>
          <a:p>
            <a:pPr>
              <a:lnSpc>
                <a:spcPct val="100000"/>
              </a:lnSpc>
            </a:pPr>
            <a:r>
              <a:rPr lang="es-CO" sz="2400" dirty="0">
                <a:latin typeface="Montserrat" panose="00000500000000000000" pitchFamily="50" charset="0"/>
              </a:rPr>
              <a:t>Si no se da una tercera dosis al día 11.</a:t>
            </a:r>
          </a:p>
          <a:p>
            <a:pPr>
              <a:lnSpc>
                <a:spcPct val="100000"/>
              </a:lnSpc>
            </a:pPr>
            <a:endParaRPr lang="es-CO" sz="2400" dirty="0">
              <a:latin typeface="Montserrat" panose="00000500000000000000" pitchFamily="50" charset="0"/>
            </a:endParaRPr>
          </a:p>
        </p:txBody>
      </p:sp>
      <p:sp>
        <p:nvSpPr>
          <p:cNvPr id="9" name="Título 1">
            <a:extLst>
              <a:ext uri="{FF2B5EF4-FFF2-40B4-BE49-F238E27FC236}">
                <a16:creationId xmlns:a16="http://schemas.microsoft.com/office/drawing/2014/main" id="{362B7551-FFF9-42BC-BF7E-09778BF5C98A}"/>
              </a:ext>
            </a:extLst>
          </p:cNvPr>
          <p:cNvSpPr txBox="1">
            <a:spLocks/>
          </p:cNvSpPr>
          <p:nvPr/>
        </p:nvSpPr>
        <p:spPr>
          <a:xfrm>
            <a:off x="411200" y="-49690"/>
            <a:ext cx="6348323"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tratamiento médico</a:t>
            </a:r>
          </a:p>
        </p:txBody>
      </p:sp>
      <p:pic>
        <p:nvPicPr>
          <p:cNvPr id="10" name="Imagen 4">
            <a:extLst>
              <a:ext uri="{FF2B5EF4-FFF2-40B4-BE49-F238E27FC236}">
                <a16:creationId xmlns:a16="http://schemas.microsoft.com/office/drawing/2014/main" id="{C332FCC9-2A1F-4FF8-A2DD-D3D175D5CA5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5999" y="3992187"/>
            <a:ext cx="4669655" cy="2699645"/>
          </a:xfrm>
          <a:prstGeom prst="rect">
            <a:avLst/>
          </a:prstGeom>
        </p:spPr>
      </p:pic>
    </p:spTree>
    <p:extLst>
      <p:ext uri="{BB962C8B-B14F-4D97-AF65-F5344CB8AC3E}">
        <p14:creationId xmlns:p14="http://schemas.microsoft.com/office/powerpoint/2010/main" val="1235099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841776" y="1979329"/>
            <a:ext cx="7077697" cy="4593515"/>
          </a:xfrm>
        </p:spPr>
        <p:txBody>
          <a:bodyPr>
            <a:normAutofit/>
          </a:bodyPr>
          <a:lstStyle/>
          <a:p>
            <a:pPr>
              <a:lnSpc>
                <a:spcPct val="100000"/>
              </a:lnSpc>
            </a:pPr>
            <a:r>
              <a:rPr lang="es-CO" sz="2400" dirty="0">
                <a:latin typeface="Montserrat" panose="00000500000000000000" pitchFamily="50" charset="0"/>
              </a:rPr>
              <a:t>Inestabilidad hemodinámica.</a:t>
            </a:r>
          </a:p>
          <a:p>
            <a:pPr>
              <a:lnSpc>
                <a:spcPct val="100000"/>
              </a:lnSpc>
            </a:pPr>
            <a:r>
              <a:rPr lang="es-CO" sz="2400" dirty="0">
                <a:latin typeface="Montserrat" panose="00000500000000000000" pitchFamily="50" charset="0"/>
              </a:rPr>
              <a:t>Síntomas de una ruptura de masa ectópica (dolor pélvico). </a:t>
            </a:r>
          </a:p>
          <a:p>
            <a:pPr>
              <a:lnSpc>
                <a:spcPct val="100000"/>
              </a:lnSpc>
            </a:pPr>
            <a:r>
              <a:rPr lang="es-CO" sz="2400" dirty="0">
                <a:latin typeface="Montserrat" panose="00000500000000000000" pitchFamily="50" charset="0"/>
              </a:rPr>
              <a:t>Signos de hemorragia intraperitoneal. </a:t>
            </a:r>
          </a:p>
          <a:p>
            <a:pPr>
              <a:lnSpc>
                <a:spcPct val="100000"/>
              </a:lnSpc>
            </a:pPr>
            <a:r>
              <a:rPr lang="es-CO" sz="2400" dirty="0">
                <a:latin typeface="Montserrat" panose="00000500000000000000" pitchFamily="50" charset="0"/>
              </a:rPr>
              <a:t>Contraindicaciones uso de MTX. </a:t>
            </a:r>
          </a:p>
          <a:p>
            <a:pPr>
              <a:lnSpc>
                <a:spcPct val="100000"/>
              </a:lnSpc>
            </a:pPr>
            <a:r>
              <a:rPr lang="es-CO" sz="2400" dirty="0">
                <a:latin typeface="Montserrat" panose="00000500000000000000" pitchFamily="50" charset="0"/>
              </a:rPr>
              <a:t>Contraindicaciones relativas.  </a:t>
            </a:r>
          </a:p>
          <a:p>
            <a:pPr>
              <a:lnSpc>
                <a:spcPct val="100000"/>
              </a:lnSpc>
            </a:pPr>
            <a:r>
              <a:rPr lang="es-CO" sz="2400" dirty="0">
                <a:latin typeface="Montserrat" panose="00000500000000000000" pitchFamily="50" charset="0"/>
              </a:rPr>
              <a:t>Fracaso en manejo médico.</a:t>
            </a:r>
          </a:p>
          <a:p>
            <a:pPr>
              <a:lnSpc>
                <a:spcPct val="100000"/>
              </a:lnSpc>
            </a:pPr>
            <a:r>
              <a:rPr lang="es-CO" sz="2400" dirty="0">
                <a:latin typeface="Montserrat" panose="00000500000000000000" pitchFamily="50" charset="0"/>
              </a:rPr>
              <a:t>Tratamiento quirúrgico concurrente (OTB). </a:t>
            </a:r>
          </a:p>
        </p:txBody>
      </p:sp>
      <p:sp>
        <p:nvSpPr>
          <p:cNvPr id="11" name="Título 1">
            <a:extLst>
              <a:ext uri="{FF2B5EF4-FFF2-40B4-BE49-F238E27FC236}">
                <a16:creationId xmlns:a16="http://schemas.microsoft.com/office/drawing/2014/main" id="{CF31103B-0F2B-42E3-B95B-2AEC69296B94}"/>
              </a:ext>
            </a:extLst>
          </p:cNvPr>
          <p:cNvSpPr txBox="1">
            <a:spLocks/>
          </p:cNvSpPr>
          <p:nvPr/>
        </p:nvSpPr>
        <p:spPr>
          <a:xfrm>
            <a:off x="411200" y="-49690"/>
            <a:ext cx="6348323"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Embarazo ectópico -</a:t>
            </a:r>
            <a:br>
              <a:rPr lang="es-CO" sz="4000" b="0" dirty="0">
                <a:latin typeface="Montserrat" panose="00000500000000000000" pitchFamily="50" charset="0"/>
              </a:rPr>
            </a:br>
            <a:r>
              <a:rPr lang="es-CO" sz="4000" b="0" dirty="0">
                <a:latin typeface="Montserrat" panose="00000500000000000000" pitchFamily="50" charset="0"/>
              </a:rPr>
              <a:t>tratamiento quirúrgico</a:t>
            </a:r>
          </a:p>
        </p:txBody>
      </p:sp>
    </p:spTree>
    <p:extLst>
      <p:ext uri="{BB962C8B-B14F-4D97-AF65-F5344CB8AC3E}">
        <p14:creationId xmlns:p14="http://schemas.microsoft.com/office/powerpoint/2010/main" val="3516855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Resultado de imagen para enfermedad pelvica inflamatoria"/>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927889" y="3799515"/>
            <a:ext cx="3865959" cy="3008530"/>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5908178" y="503366"/>
            <a:ext cx="6006353" cy="954107"/>
          </a:xfrm>
          <a:prstGeom prst="rect">
            <a:avLst/>
          </a:prstGeom>
          <a:noFill/>
        </p:spPr>
        <p:txBody>
          <a:bodyPr wrap="square" rtlCol="0">
            <a:spAutoFit/>
          </a:bodyPr>
          <a:lstStyle/>
          <a:p>
            <a:pPr algn="ctr"/>
            <a:r>
              <a:rPr lang="es-CO" sz="2800" b="1" dirty="0">
                <a:solidFill>
                  <a:srgbClr val="0B2F51"/>
                </a:solidFill>
                <a:latin typeface="Montserrat" panose="00000500000000000000" pitchFamily="50" charset="0"/>
              </a:rPr>
              <a:t>Infección del tracto genital superior </a:t>
            </a:r>
          </a:p>
        </p:txBody>
      </p:sp>
      <p:sp>
        <p:nvSpPr>
          <p:cNvPr id="7" name="CuadroTexto 6"/>
          <p:cNvSpPr txBox="1"/>
          <p:nvPr/>
        </p:nvSpPr>
        <p:spPr>
          <a:xfrm>
            <a:off x="5745707" y="2224079"/>
            <a:ext cx="2648920" cy="1323439"/>
          </a:xfrm>
          <a:prstGeom prst="rect">
            <a:avLst/>
          </a:prstGeom>
          <a:noFill/>
        </p:spPr>
        <p:txBody>
          <a:bodyPr wrap="square" rtlCol="0">
            <a:spAutoFit/>
          </a:bodyPr>
          <a:lstStyle/>
          <a:p>
            <a:pPr marL="285750" indent="-285750">
              <a:buFont typeface="Arial" panose="020B0604020202020204" pitchFamily="34" charset="0"/>
              <a:buChar char="•"/>
            </a:pPr>
            <a:r>
              <a:rPr lang="es-CO" sz="2000" dirty="0">
                <a:solidFill>
                  <a:srgbClr val="0B2F51"/>
                </a:solidFill>
                <a:latin typeface="Montserrat" panose="00000500000000000000" pitchFamily="50" charset="0"/>
              </a:rPr>
              <a:t>C. </a:t>
            </a:r>
            <a:r>
              <a:rPr lang="es-CO" sz="2000" dirty="0" err="1">
                <a:solidFill>
                  <a:srgbClr val="0B2F51"/>
                </a:solidFill>
                <a:latin typeface="Montserrat" panose="00000500000000000000" pitchFamily="50" charset="0"/>
              </a:rPr>
              <a:t>Trachomatis</a:t>
            </a:r>
            <a:r>
              <a:rPr lang="es-CO" sz="2000" dirty="0">
                <a:solidFill>
                  <a:srgbClr val="0B2F51"/>
                </a:solidFill>
                <a:latin typeface="Montserrat" panose="00000500000000000000" pitchFamily="50" charset="0"/>
              </a:rPr>
              <a:t>.</a:t>
            </a:r>
          </a:p>
          <a:p>
            <a:pPr marL="285750" indent="-285750">
              <a:buFont typeface="Arial" panose="020B0604020202020204" pitchFamily="34" charset="0"/>
              <a:buChar char="•"/>
            </a:pPr>
            <a:r>
              <a:rPr lang="es-CO" sz="2000" dirty="0">
                <a:solidFill>
                  <a:srgbClr val="0B2F51"/>
                </a:solidFill>
                <a:latin typeface="Montserrat" panose="00000500000000000000" pitchFamily="50" charset="0"/>
              </a:rPr>
              <a:t>N. </a:t>
            </a:r>
            <a:r>
              <a:rPr lang="es-CO" sz="2000" dirty="0" err="1">
                <a:solidFill>
                  <a:srgbClr val="0B2F51"/>
                </a:solidFill>
                <a:latin typeface="Montserrat" panose="00000500000000000000" pitchFamily="50" charset="0"/>
              </a:rPr>
              <a:t>Gonorrhoear</a:t>
            </a:r>
            <a:r>
              <a:rPr lang="es-CO" sz="2000" dirty="0">
                <a:solidFill>
                  <a:srgbClr val="0B2F51"/>
                </a:solidFill>
                <a:latin typeface="Montserrat" panose="00000500000000000000" pitchFamily="50" charset="0"/>
              </a:rPr>
              <a:t>. </a:t>
            </a:r>
          </a:p>
          <a:p>
            <a:pPr marL="285750" indent="-285750">
              <a:buFont typeface="Arial" panose="020B0604020202020204" pitchFamily="34" charset="0"/>
              <a:buChar char="•"/>
            </a:pPr>
            <a:r>
              <a:rPr lang="es-CO" sz="2000" dirty="0" err="1">
                <a:solidFill>
                  <a:srgbClr val="0B2F51"/>
                </a:solidFill>
                <a:latin typeface="Montserrat" panose="00000500000000000000" pitchFamily="50" charset="0"/>
              </a:rPr>
              <a:t>Mycoplasma</a:t>
            </a:r>
            <a:r>
              <a:rPr lang="es-CO" sz="2000" dirty="0">
                <a:solidFill>
                  <a:srgbClr val="0B2F51"/>
                </a:solidFill>
                <a:latin typeface="Montserrat" panose="00000500000000000000" pitchFamily="50" charset="0"/>
              </a:rPr>
              <a:t> </a:t>
            </a:r>
            <a:br>
              <a:rPr lang="es-CO" sz="2000" dirty="0">
                <a:solidFill>
                  <a:srgbClr val="0B2F51"/>
                </a:solidFill>
                <a:latin typeface="Montserrat" panose="00000500000000000000" pitchFamily="50" charset="0"/>
              </a:rPr>
            </a:br>
            <a:r>
              <a:rPr lang="es-CO" sz="2000" dirty="0" err="1">
                <a:solidFill>
                  <a:srgbClr val="0B2F51"/>
                </a:solidFill>
                <a:latin typeface="Montserrat" panose="00000500000000000000" pitchFamily="50" charset="0"/>
              </a:rPr>
              <a:t>Genitalium</a:t>
            </a:r>
            <a:r>
              <a:rPr lang="es-CO" sz="2000" dirty="0">
                <a:solidFill>
                  <a:srgbClr val="0B2F51"/>
                </a:solidFill>
                <a:latin typeface="Montserrat" panose="00000500000000000000" pitchFamily="50" charset="0"/>
              </a:rPr>
              <a:t>. </a:t>
            </a:r>
          </a:p>
        </p:txBody>
      </p:sp>
      <p:sp>
        <p:nvSpPr>
          <p:cNvPr id="8" name="CuadroTexto 7"/>
          <p:cNvSpPr txBox="1"/>
          <p:nvPr/>
        </p:nvSpPr>
        <p:spPr>
          <a:xfrm>
            <a:off x="5279466" y="1618338"/>
            <a:ext cx="3581403" cy="400110"/>
          </a:xfrm>
          <a:prstGeom prst="rect">
            <a:avLst/>
          </a:prstGeom>
          <a:noFill/>
        </p:spPr>
        <p:txBody>
          <a:bodyPr wrap="square" rtlCol="0">
            <a:spAutoFit/>
          </a:bodyPr>
          <a:lstStyle>
            <a:defPPr>
              <a:defRPr lang="es-CO"/>
            </a:defPPr>
            <a:lvl1pPr algn="ctr">
              <a:defRPr sz="2400" b="1">
                <a:solidFill>
                  <a:srgbClr val="0B2F51"/>
                </a:solidFill>
                <a:latin typeface="Montserrat" panose="00000500000000000000" pitchFamily="50" charset="0"/>
              </a:defRPr>
            </a:lvl1pPr>
          </a:lstStyle>
          <a:p>
            <a:r>
              <a:rPr lang="es-CO" dirty="0"/>
              <a:t>85% ITS</a:t>
            </a:r>
          </a:p>
        </p:txBody>
      </p:sp>
      <p:sp>
        <p:nvSpPr>
          <p:cNvPr id="9" name="CuadroTexto 8"/>
          <p:cNvSpPr txBox="1"/>
          <p:nvPr/>
        </p:nvSpPr>
        <p:spPr>
          <a:xfrm>
            <a:off x="9389786" y="2224079"/>
            <a:ext cx="2273296" cy="1323439"/>
          </a:xfrm>
          <a:prstGeom prst="rect">
            <a:avLst/>
          </a:prstGeom>
          <a:noFill/>
        </p:spPr>
        <p:txBody>
          <a:bodyPr wrap="square" rtlCol="0">
            <a:spAutoFit/>
          </a:bodyPr>
          <a:lstStyle/>
          <a:p>
            <a:pPr marL="342900" indent="-342900">
              <a:buFont typeface="Arial" panose="020B0604020202020204" pitchFamily="34" charset="0"/>
              <a:buChar char="•"/>
            </a:pPr>
            <a:r>
              <a:rPr lang="es-CO" sz="2000" dirty="0">
                <a:solidFill>
                  <a:srgbClr val="0B2F51"/>
                </a:solidFill>
                <a:latin typeface="Montserrat" panose="00000500000000000000" pitchFamily="50" charset="0"/>
              </a:rPr>
              <a:t>Patógenos entéricos.</a:t>
            </a:r>
          </a:p>
          <a:p>
            <a:pPr marL="342900" indent="-342900">
              <a:buFont typeface="Arial" panose="020B0604020202020204" pitchFamily="34" charset="0"/>
              <a:buChar char="•"/>
            </a:pPr>
            <a:r>
              <a:rPr lang="es-CO" sz="2000" dirty="0">
                <a:solidFill>
                  <a:srgbClr val="0B2F51"/>
                </a:solidFill>
                <a:latin typeface="Montserrat" panose="00000500000000000000" pitchFamily="50" charset="0"/>
              </a:rPr>
              <a:t>Patógenos respiratorios.</a:t>
            </a:r>
          </a:p>
        </p:txBody>
      </p:sp>
      <p:sp>
        <p:nvSpPr>
          <p:cNvPr id="10" name="CuadroTexto 9"/>
          <p:cNvSpPr txBox="1"/>
          <p:nvPr/>
        </p:nvSpPr>
        <p:spPr>
          <a:xfrm>
            <a:off x="8860869" y="1601549"/>
            <a:ext cx="3331131" cy="461665"/>
          </a:xfrm>
          <a:prstGeom prst="rect">
            <a:avLst/>
          </a:prstGeom>
          <a:noFill/>
        </p:spPr>
        <p:txBody>
          <a:bodyPr wrap="square" rtlCol="0">
            <a:spAutoFit/>
          </a:bodyPr>
          <a:lstStyle>
            <a:defPPr>
              <a:defRPr lang="es-CO"/>
            </a:defPPr>
            <a:lvl1pPr algn="ctr">
              <a:defRPr sz="2400" b="1">
                <a:solidFill>
                  <a:srgbClr val="0B2F51"/>
                </a:solidFill>
                <a:latin typeface="Montserrat" panose="00000500000000000000" pitchFamily="50" charset="0"/>
              </a:defRPr>
            </a:lvl1pPr>
          </a:lstStyle>
          <a:p>
            <a:r>
              <a:rPr lang="es-CO" dirty="0"/>
              <a:t>15% Otros</a:t>
            </a:r>
          </a:p>
        </p:txBody>
      </p:sp>
      <p:sp>
        <p:nvSpPr>
          <p:cNvPr id="14" name="Título 1">
            <a:extLst>
              <a:ext uri="{FF2B5EF4-FFF2-40B4-BE49-F238E27FC236}">
                <a16:creationId xmlns:a16="http://schemas.microsoft.com/office/drawing/2014/main" id="{64BD473D-F8A9-40E0-BCDE-E52333003AE1}"/>
              </a:ext>
            </a:extLst>
          </p:cNvPr>
          <p:cNvSpPr txBox="1">
            <a:spLocks/>
          </p:cNvSpPr>
          <p:nvPr/>
        </p:nvSpPr>
        <p:spPr>
          <a:xfrm>
            <a:off x="215024" y="550131"/>
            <a:ext cx="506444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Enfermedad pélvica inflamatoria (EPI)</a:t>
            </a:r>
          </a:p>
        </p:txBody>
      </p:sp>
    </p:spTree>
    <p:extLst>
      <p:ext uri="{BB962C8B-B14F-4D97-AF65-F5344CB8AC3E}">
        <p14:creationId xmlns:p14="http://schemas.microsoft.com/office/powerpoint/2010/main" val="938991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693701452"/>
              </p:ext>
            </p:extLst>
          </p:nvPr>
        </p:nvGraphicFramePr>
        <p:xfrm>
          <a:off x="5179127" y="1283327"/>
          <a:ext cx="6644620" cy="5032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3A5A4953-5A2D-41DF-A075-C54F21AF89A4}"/>
              </a:ext>
            </a:extLst>
          </p:cNvPr>
          <p:cNvSpPr txBox="1">
            <a:spLocks/>
          </p:cNvSpPr>
          <p:nvPr/>
        </p:nvSpPr>
        <p:spPr>
          <a:xfrm>
            <a:off x="215024" y="550131"/>
            <a:ext cx="506444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EPI - Factores de riesgo</a:t>
            </a:r>
          </a:p>
        </p:txBody>
      </p:sp>
    </p:spTree>
    <p:extLst>
      <p:ext uri="{BB962C8B-B14F-4D97-AF65-F5344CB8AC3E}">
        <p14:creationId xmlns:p14="http://schemas.microsoft.com/office/powerpoint/2010/main" val="241065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2146484350"/>
              </p:ext>
            </p:extLst>
          </p:nvPr>
        </p:nvGraphicFramePr>
        <p:xfrm>
          <a:off x="4981903" y="125359"/>
          <a:ext cx="7021870" cy="2881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p:cNvGraphicFramePr/>
          <p:nvPr>
            <p:extLst>
              <p:ext uri="{D42A27DB-BD31-4B8C-83A1-F6EECF244321}">
                <p14:modId xmlns:p14="http://schemas.microsoft.com/office/powerpoint/2010/main" val="1022340434"/>
              </p:ext>
            </p:extLst>
          </p:nvPr>
        </p:nvGraphicFramePr>
        <p:xfrm>
          <a:off x="4981903" y="3258332"/>
          <a:ext cx="7088095" cy="41673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Más 6"/>
          <p:cNvSpPr/>
          <p:nvPr/>
        </p:nvSpPr>
        <p:spPr>
          <a:xfrm>
            <a:off x="8130231" y="3033841"/>
            <a:ext cx="725214" cy="80404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latin typeface="Montserrat black"/>
            </a:endParaRPr>
          </a:p>
        </p:txBody>
      </p:sp>
      <p:sp>
        <p:nvSpPr>
          <p:cNvPr id="11" name="Título 1">
            <a:extLst>
              <a:ext uri="{FF2B5EF4-FFF2-40B4-BE49-F238E27FC236}">
                <a16:creationId xmlns:a16="http://schemas.microsoft.com/office/drawing/2014/main" id="{0AC9D35B-E542-4E00-93CB-013E6CC5DD08}"/>
              </a:ext>
            </a:extLst>
          </p:cNvPr>
          <p:cNvSpPr txBox="1">
            <a:spLocks/>
          </p:cNvSpPr>
          <p:nvPr/>
        </p:nvSpPr>
        <p:spPr>
          <a:xfrm>
            <a:off x="215024" y="550131"/>
            <a:ext cx="506444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EPI - Diagnóstico</a:t>
            </a:r>
          </a:p>
        </p:txBody>
      </p:sp>
    </p:spTree>
    <p:extLst>
      <p:ext uri="{BB962C8B-B14F-4D97-AF65-F5344CB8AC3E}">
        <p14:creationId xmlns:p14="http://schemas.microsoft.com/office/powerpoint/2010/main" val="123792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41677" y="240322"/>
            <a:ext cx="4513768" cy="3265843"/>
          </a:xfrm>
          <a:prstGeom prst="rect">
            <a:avLst/>
          </a:prstGeom>
        </p:spPr>
      </p:pic>
      <p:pic>
        <p:nvPicPr>
          <p:cNvPr id="6" name="Imagen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470253" y="3799515"/>
            <a:ext cx="4056615" cy="2888803"/>
          </a:xfrm>
          <a:prstGeom prst="rect">
            <a:avLst/>
          </a:prstGeom>
        </p:spPr>
      </p:pic>
      <p:sp>
        <p:nvSpPr>
          <p:cNvPr id="10" name="Título 1">
            <a:extLst>
              <a:ext uri="{FF2B5EF4-FFF2-40B4-BE49-F238E27FC236}">
                <a16:creationId xmlns:a16="http://schemas.microsoft.com/office/drawing/2014/main" id="{A78A89D6-95EB-4043-ADB4-D1A954B1FB90}"/>
              </a:ext>
            </a:extLst>
          </p:cNvPr>
          <p:cNvSpPr txBox="1">
            <a:spLocks/>
          </p:cNvSpPr>
          <p:nvPr/>
        </p:nvSpPr>
        <p:spPr>
          <a:xfrm>
            <a:off x="215024" y="550131"/>
            <a:ext cx="506444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EPI - Diagnóstico</a:t>
            </a:r>
          </a:p>
        </p:txBody>
      </p:sp>
    </p:spTree>
    <p:extLst>
      <p:ext uri="{BB962C8B-B14F-4D97-AF65-F5344CB8AC3E}">
        <p14:creationId xmlns:p14="http://schemas.microsoft.com/office/powerpoint/2010/main" val="996831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249732" y="1076281"/>
            <a:ext cx="7132317" cy="4705438"/>
          </a:xfrm>
        </p:spPr>
        <p:txBody>
          <a:bodyPr>
            <a:normAutofit lnSpcReduction="10000"/>
          </a:bodyPr>
          <a:lstStyle/>
          <a:p>
            <a:pPr marL="0" indent="0">
              <a:lnSpc>
                <a:spcPct val="100000"/>
              </a:lnSpc>
              <a:buNone/>
            </a:pPr>
            <a:r>
              <a:rPr lang="es-CO" sz="2400" b="1" dirty="0">
                <a:latin typeface="Montserrat" panose="00000500000000000000" pitchFamily="50" charset="0"/>
              </a:rPr>
              <a:t>Anamnesis: </a:t>
            </a:r>
          </a:p>
          <a:p>
            <a:pPr>
              <a:lnSpc>
                <a:spcPct val="100000"/>
              </a:lnSpc>
            </a:pPr>
            <a:r>
              <a:rPr lang="es-CO" sz="2400" dirty="0">
                <a:latin typeface="Montserrat" panose="00000500000000000000" pitchFamily="50" charset="0"/>
              </a:rPr>
              <a:t>Características del dolor.  </a:t>
            </a:r>
          </a:p>
          <a:p>
            <a:pPr>
              <a:lnSpc>
                <a:spcPct val="100000"/>
              </a:lnSpc>
            </a:pPr>
            <a:r>
              <a:rPr lang="es-CO" sz="2400" dirty="0">
                <a:latin typeface="Montserrat" panose="00000500000000000000" pitchFamily="50" charset="0"/>
              </a:rPr>
              <a:t> Antecedentes: cirugía pélvica, EPI, FUM y anticoncepción.</a:t>
            </a:r>
            <a:br>
              <a:rPr lang="es-CO" sz="2400" dirty="0">
                <a:latin typeface="Montserrat" panose="00000500000000000000" pitchFamily="50" charset="0"/>
              </a:rPr>
            </a:br>
            <a:endParaRPr lang="es-CO" sz="2400" dirty="0">
              <a:latin typeface="Montserrat" panose="00000500000000000000" pitchFamily="50" charset="0"/>
            </a:endParaRPr>
          </a:p>
          <a:p>
            <a:pPr marL="0" indent="0">
              <a:lnSpc>
                <a:spcPct val="110000"/>
              </a:lnSpc>
              <a:buNone/>
            </a:pPr>
            <a:r>
              <a:rPr lang="es-CO" sz="2400" b="1" dirty="0">
                <a:latin typeface="Montserrat" panose="00000500000000000000" pitchFamily="50" charset="0"/>
              </a:rPr>
              <a:t>Examen físico: </a:t>
            </a:r>
          </a:p>
          <a:p>
            <a:pPr>
              <a:lnSpc>
                <a:spcPct val="110000"/>
              </a:lnSpc>
            </a:pPr>
            <a:r>
              <a:rPr lang="es-CO" sz="2400" dirty="0">
                <a:latin typeface="Montserrat" panose="00000500000000000000" pitchFamily="50" charset="0"/>
              </a:rPr>
              <a:t>Signos vitales y examen general.</a:t>
            </a:r>
          </a:p>
          <a:p>
            <a:pPr>
              <a:lnSpc>
                <a:spcPct val="110000"/>
              </a:lnSpc>
            </a:pPr>
            <a:r>
              <a:rPr lang="es-CO" sz="2400" dirty="0">
                <a:latin typeface="Montserrat" panose="00000500000000000000" pitchFamily="50" charset="0"/>
              </a:rPr>
              <a:t>Abdomen: inspección, palpación, auscultación.</a:t>
            </a:r>
          </a:p>
          <a:p>
            <a:pPr>
              <a:lnSpc>
                <a:spcPct val="110000"/>
              </a:lnSpc>
            </a:pPr>
            <a:r>
              <a:rPr lang="es-CO" sz="2400" dirty="0">
                <a:latin typeface="Montserrat" panose="00000500000000000000" pitchFamily="50" charset="0"/>
              </a:rPr>
              <a:t>Ginecológico: inspección, palpación bimanual, especuloscopia.</a:t>
            </a:r>
          </a:p>
          <a:p>
            <a:pPr marL="0" indent="0">
              <a:lnSpc>
                <a:spcPct val="100000"/>
              </a:lnSpc>
              <a:buNone/>
            </a:pPr>
            <a:endParaRPr lang="es-CO" sz="2400" dirty="0">
              <a:latin typeface="Montserrat" panose="00000500000000000000" pitchFamily="50" charset="0"/>
            </a:endParaRPr>
          </a:p>
          <a:p>
            <a:pPr>
              <a:lnSpc>
                <a:spcPct val="100000"/>
              </a:lnSpc>
            </a:pPr>
            <a:endParaRPr lang="es-CO" sz="2200" dirty="0">
              <a:latin typeface="Montserrat" panose="00000500000000000000" pitchFamily="50" charset="0"/>
            </a:endParaRPr>
          </a:p>
        </p:txBody>
      </p:sp>
      <p:sp>
        <p:nvSpPr>
          <p:cNvPr id="5" name="CuadroTexto 4"/>
          <p:cNvSpPr txBox="1"/>
          <p:nvPr/>
        </p:nvSpPr>
        <p:spPr>
          <a:xfrm>
            <a:off x="676835" y="1963041"/>
            <a:ext cx="3712708" cy="1569660"/>
          </a:xfrm>
          <a:prstGeom prst="rect">
            <a:avLst/>
          </a:prstGeom>
          <a:solidFill>
            <a:schemeClr val="accent4">
              <a:lumMod val="60000"/>
              <a:lumOff val="40000"/>
            </a:schemeClr>
          </a:solid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CO" sz="2400" spc="50" dirty="0">
                <a:ln w="0"/>
                <a:solidFill>
                  <a:srgbClr val="152B48"/>
                </a:solidFill>
                <a:effectLst>
                  <a:innerShdw blurRad="63500" dist="50800" dir="13500000">
                    <a:srgbClr val="000000">
                      <a:alpha val="50000"/>
                    </a:srgbClr>
                  </a:innerShdw>
                </a:effectLst>
                <a:latin typeface="Montserrat" panose="00000500000000000000" pitchFamily="50" charset="0"/>
              </a:rPr>
              <a:t>El primer paso siempre es descartar un embarazo en la mujer fértil.</a:t>
            </a:r>
          </a:p>
        </p:txBody>
      </p:sp>
      <p:sp>
        <p:nvSpPr>
          <p:cNvPr id="9" name="Título 1">
            <a:extLst>
              <a:ext uri="{FF2B5EF4-FFF2-40B4-BE49-F238E27FC236}">
                <a16:creationId xmlns:a16="http://schemas.microsoft.com/office/drawing/2014/main" id="{6E5C5E38-7325-4CD7-928E-C2AB6A0B2F00}"/>
              </a:ext>
            </a:extLst>
          </p:cNvPr>
          <p:cNvSpPr txBox="1">
            <a:spLocks/>
          </p:cNvSpPr>
          <p:nvPr/>
        </p:nvSpPr>
        <p:spPr>
          <a:xfrm>
            <a:off x="311287" y="370665"/>
            <a:ext cx="4443805"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latin typeface="Montserrat" panose="00000500000000000000" pitchFamily="50" charset="0"/>
              </a:rPr>
              <a:t>Abordaje inicial</a:t>
            </a:r>
          </a:p>
        </p:txBody>
      </p:sp>
    </p:spTree>
    <p:extLst>
      <p:ext uri="{BB962C8B-B14F-4D97-AF65-F5344CB8AC3E}">
        <p14:creationId xmlns:p14="http://schemas.microsoft.com/office/powerpoint/2010/main" val="346352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2200747574"/>
              </p:ext>
            </p:extLst>
          </p:nvPr>
        </p:nvGraphicFramePr>
        <p:xfrm>
          <a:off x="384914" y="1586922"/>
          <a:ext cx="11639226" cy="25220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9" name="Diagrama 18"/>
          <p:cNvGraphicFramePr/>
          <p:nvPr>
            <p:extLst>
              <p:ext uri="{D42A27DB-BD31-4B8C-83A1-F6EECF244321}">
                <p14:modId xmlns:p14="http://schemas.microsoft.com/office/powerpoint/2010/main" val="2902871053"/>
              </p:ext>
            </p:extLst>
          </p:nvPr>
        </p:nvGraphicFramePr>
        <p:xfrm>
          <a:off x="4669654" y="3799515"/>
          <a:ext cx="7821980" cy="278530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0" name="CuadroTexto 19"/>
          <p:cNvSpPr txBox="1"/>
          <p:nvPr/>
        </p:nvSpPr>
        <p:spPr>
          <a:xfrm>
            <a:off x="5631142" y="711716"/>
            <a:ext cx="5181600" cy="523220"/>
          </a:xfrm>
          <a:prstGeom prst="rect">
            <a:avLst/>
          </a:prstGeom>
          <a:noFill/>
        </p:spPr>
        <p:txBody>
          <a:bodyPr wrap="square" rtlCol="0">
            <a:spAutoFit/>
          </a:bodyPr>
          <a:lstStyle/>
          <a:p>
            <a:pPr algn="r"/>
            <a:r>
              <a:rPr lang="es-CO" sz="2800" dirty="0">
                <a:solidFill>
                  <a:srgbClr val="0B2F51"/>
                </a:solidFill>
                <a:latin typeface="Montserrat" panose="00000500000000000000" pitchFamily="50" charset="0"/>
              </a:rPr>
              <a:t>Manejo intrahospitalario</a:t>
            </a:r>
          </a:p>
        </p:txBody>
      </p:sp>
      <p:sp>
        <p:nvSpPr>
          <p:cNvPr id="11" name="Título 1">
            <a:extLst>
              <a:ext uri="{FF2B5EF4-FFF2-40B4-BE49-F238E27FC236}">
                <a16:creationId xmlns:a16="http://schemas.microsoft.com/office/drawing/2014/main" id="{8314F024-5AE9-4675-940B-2E4BAC0EA013}"/>
              </a:ext>
            </a:extLst>
          </p:cNvPr>
          <p:cNvSpPr txBox="1">
            <a:spLocks/>
          </p:cNvSpPr>
          <p:nvPr/>
        </p:nvSpPr>
        <p:spPr>
          <a:xfrm>
            <a:off x="384914" y="50257"/>
            <a:ext cx="506444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EPI - Tratamiento</a:t>
            </a:r>
          </a:p>
        </p:txBody>
      </p:sp>
    </p:spTree>
    <p:extLst>
      <p:ext uri="{BB962C8B-B14F-4D97-AF65-F5344CB8AC3E}">
        <p14:creationId xmlns:p14="http://schemas.microsoft.com/office/powerpoint/2010/main" val="1527432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344834627"/>
              </p:ext>
            </p:extLst>
          </p:nvPr>
        </p:nvGraphicFramePr>
        <p:xfrm>
          <a:off x="5566672" y="1860555"/>
          <a:ext cx="6126890" cy="4120697"/>
        </p:xfrm>
        <a:graphic>
          <a:graphicData uri="http://schemas.openxmlformats.org/drawingml/2006/table">
            <a:tbl>
              <a:tblPr firstRow="1" bandRow="1">
                <a:tableStyleId>{00A15C55-8517-42AA-B614-E9B94910E393}</a:tableStyleId>
              </a:tblPr>
              <a:tblGrid>
                <a:gridCol w="6126890">
                  <a:extLst>
                    <a:ext uri="{9D8B030D-6E8A-4147-A177-3AD203B41FA5}">
                      <a16:colId xmlns:a16="http://schemas.microsoft.com/office/drawing/2014/main" val="4118873202"/>
                    </a:ext>
                  </a:extLst>
                </a:gridCol>
              </a:tblGrid>
              <a:tr h="870556">
                <a:tc>
                  <a:txBody>
                    <a:bodyPr/>
                    <a:lstStyle/>
                    <a:p>
                      <a:pPr algn="ctr"/>
                      <a:r>
                        <a:rPr lang="es-CO" sz="2200" dirty="0">
                          <a:latin typeface="Montserrat" panose="00000500000000000000" pitchFamily="50" charset="0"/>
                        </a:rPr>
                        <a:t>Manejo ambulatorio de la enfermedad leve moderada</a:t>
                      </a:r>
                    </a:p>
                  </a:txBody>
                  <a:tcPr anchor="ctr"/>
                </a:tc>
                <a:extLst>
                  <a:ext uri="{0D108BD9-81ED-4DB2-BD59-A6C34878D82A}">
                    <a16:rowId xmlns:a16="http://schemas.microsoft.com/office/drawing/2014/main" val="2918025115"/>
                  </a:ext>
                </a:extLst>
              </a:tr>
              <a:tr h="3250141">
                <a:tc>
                  <a:txBody>
                    <a:bodyPr/>
                    <a:lstStyle/>
                    <a:p>
                      <a:pPr marL="285750" indent="-285750" algn="l">
                        <a:lnSpc>
                          <a:spcPct val="150000"/>
                        </a:lnSpc>
                        <a:buFontTx/>
                        <a:buChar char="-"/>
                      </a:pPr>
                      <a:r>
                        <a:rPr lang="es-CO" sz="2200" baseline="0" dirty="0">
                          <a:solidFill>
                            <a:srgbClr val="0B2F51"/>
                          </a:solidFill>
                          <a:latin typeface="Montserrat" panose="00000500000000000000" pitchFamily="50" charset="0"/>
                        </a:rPr>
                        <a:t>Ceftriaxona 250mg IM DU  + Azitromicina 1gr VO semanal x 2 + Metronidazol 500mg VO C/12h x 14 días.</a:t>
                      </a:r>
                    </a:p>
                    <a:p>
                      <a:pPr marL="285750" indent="-285750" algn="l">
                        <a:lnSpc>
                          <a:spcPct val="150000"/>
                        </a:lnSpc>
                        <a:buFontTx/>
                        <a:buChar char="-"/>
                      </a:pPr>
                      <a:endParaRPr lang="es-CO" sz="2200" baseline="0" dirty="0">
                        <a:solidFill>
                          <a:srgbClr val="0B2F51"/>
                        </a:solidFill>
                        <a:latin typeface="Montserrat" panose="00000500000000000000" pitchFamily="50" charset="0"/>
                      </a:endParaRPr>
                    </a:p>
                    <a:p>
                      <a:pPr marL="0" indent="0" algn="l">
                        <a:lnSpc>
                          <a:spcPct val="150000"/>
                        </a:lnSpc>
                        <a:buFontTx/>
                        <a:buNone/>
                      </a:pPr>
                      <a:r>
                        <a:rPr lang="es-CO" sz="2200" baseline="0" dirty="0">
                          <a:solidFill>
                            <a:srgbClr val="0B2F51"/>
                          </a:solidFill>
                          <a:latin typeface="Montserrat" panose="00000500000000000000" pitchFamily="50" charset="0"/>
                        </a:rPr>
                        <a:t>Alternativa a la azitromicina:</a:t>
                      </a:r>
                    </a:p>
                    <a:p>
                      <a:pPr marL="342900" indent="-342900" algn="l">
                        <a:lnSpc>
                          <a:spcPct val="150000"/>
                        </a:lnSpc>
                        <a:buFontTx/>
                        <a:buChar char="−"/>
                      </a:pPr>
                      <a:r>
                        <a:rPr lang="es-CO" sz="2200" baseline="0" dirty="0">
                          <a:solidFill>
                            <a:srgbClr val="0B2F51"/>
                          </a:solidFill>
                          <a:latin typeface="Montserrat" panose="00000500000000000000" pitchFamily="50" charset="0"/>
                        </a:rPr>
                        <a:t>Doxiciclina 100mg VO C/12h x 14 días +</a:t>
                      </a:r>
                    </a:p>
                  </a:txBody>
                  <a:tcPr/>
                </a:tc>
                <a:extLst>
                  <a:ext uri="{0D108BD9-81ED-4DB2-BD59-A6C34878D82A}">
                    <a16:rowId xmlns:a16="http://schemas.microsoft.com/office/drawing/2014/main" val="1300638510"/>
                  </a:ext>
                </a:extLst>
              </a:tr>
            </a:tbl>
          </a:graphicData>
        </a:graphic>
      </p:graphicFrame>
      <p:sp>
        <p:nvSpPr>
          <p:cNvPr id="9" name="Título 1">
            <a:extLst>
              <a:ext uri="{FF2B5EF4-FFF2-40B4-BE49-F238E27FC236}">
                <a16:creationId xmlns:a16="http://schemas.microsoft.com/office/drawing/2014/main" id="{3722CF10-14BF-4B60-A045-B0B176538A00}"/>
              </a:ext>
            </a:extLst>
          </p:cNvPr>
          <p:cNvSpPr txBox="1">
            <a:spLocks/>
          </p:cNvSpPr>
          <p:nvPr/>
        </p:nvSpPr>
        <p:spPr>
          <a:xfrm>
            <a:off x="215024" y="550131"/>
            <a:ext cx="506444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EPI - Tratamiento</a:t>
            </a:r>
          </a:p>
        </p:txBody>
      </p:sp>
    </p:spTree>
    <p:extLst>
      <p:ext uri="{BB962C8B-B14F-4D97-AF65-F5344CB8AC3E}">
        <p14:creationId xmlns:p14="http://schemas.microsoft.com/office/powerpoint/2010/main" val="2513163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432809896"/>
              </p:ext>
            </p:extLst>
          </p:nvPr>
        </p:nvGraphicFramePr>
        <p:xfrm>
          <a:off x="5494469" y="1452281"/>
          <a:ext cx="6188336" cy="4784139"/>
        </p:xfrm>
        <a:graphic>
          <a:graphicData uri="http://schemas.openxmlformats.org/drawingml/2006/table">
            <a:tbl>
              <a:tblPr firstRow="1" bandRow="1">
                <a:tableStyleId>{00A15C55-8517-42AA-B614-E9B94910E393}</a:tableStyleId>
              </a:tblPr>
              <a:tblGrid>
                <a:gridCol w="6188336">
                  <a:extLst>
                    <a:ext uri="{9D8B030D-6E8A-4147-A177-3AD203B41FA5}">
                      <a16:colId xmlns:a16="http://schemas.microsoft.com/office/drawing/2014/main" val="2583033402"/>
                    </a:ext>
                  </a:extLst>
                </a:gridCol>
              </a:tblGrid>
              <a:tr h="806403">
                <a:tc>
                  <a:txBody>
                    <a:bodyPr/>
                    <a:lstStyle/>
                    <a:p>
                      <a:pPr algn="ctr"/>
                      <a:r>
                        <a:rPr lang="es-CO" sz="2200" dirty="0">
                          <a:latin typeface="Montserrat" panose="00000500000000000000" pitchFamily="50" charset="0"/>
                        </a:rPr>
                        <a:t>Manejo hospitalario </a:t>
                      </a:r>
                    </a:p>
                  </a:txBody>
                  <a:tcPr anchor="ctr"/>
                </a:tc>
                <a:extLst>
                  <a:ext uri="{0D108BD9-81ED-4DB2-BD59-A6C34878D82A}">
                    <a16:rowId xmlns:a16="http://schemas.microsoft.com/office/drawing/2014/main" val="2918025115"/>
                  </a:ext>
                </a:extLst>
              </a:tr>
              <a:tr h="3977736">
                <a:tc>
                  <a:txBody>
                    <a:bodyPr/>
                    <a:lstStyle/>
                    <a:p>
                      <a:pPr marL="285750" indent="-285750" algn="l">
                        <a:buFontTx/>
                        <a:buChar char="-"/>
                      </a:pPr>
                      <a:r>
                        <a:rPr lang="es-CO" sz="2200" dirty="0">
                          <a:solidFill>
                            <a:srgbClr val="0B2F51"/>
                          </a:solidFill>
                          <a:latin typeface="Montserrat" panose="00000500000000000000" pitchFamily="50" charset="0"/>
                        </a:rPr>
                        <a:t>Clindamicina 600mg IV C/6 horas + Gentamicina IV carga de 2mg/kg seguido de 7mg/kg/día.</a:t>
                      </a:r>
                    </a:p>
                    <a:p>
                      <a:pPr marL="285750" indent="-285750" algn="l">
                        <a:buFontTx/>
                        <a:buChar char="-"/>
                      </a:pPr>
                      <a:r>
                        <a:rPr lang="es-CO" sz="2200" dirty="0">
                          <a:solidFill>
                            <a:srgbClr val="0B2F51"/>
                          </a:solidFill>
                          <a:latin typeface="Montserrat" panose="00000500000000000000" pitchFamily="50" charset="0"/>
                        </a:rPr>
                        <a:t>Continuar con clindamicina 300 mg vía oral cada 6 horas hasta</a:t>
                      </a:r>
                      <a:r>
                        <a:rPr lang="es-CO" sz="2200" baseline="0" dirty="0">
                          <a:solidFill>
                            <a:srgbClr val="0B2F51"/>
                          </a:solidFill>
                          <a:latin typeface="Montserrat" panose="00000500000000000000" pitchFamily="50" charset="0"/>
                        </a:rPr>
                        <a:t> completar 14 días.</a:t>
                      </a:r>
                    </a:p>
                    <a:p>
                      <a:pPr marL="285750" indent="-285750" algn="l">
                        <a:buFontTx/>
                        <a:buChar char="-"/>
                      </a:pPr>
                      <a:endParaRPr lang="es-CO" sz="2200" baseline="0" dirty="0">
                        <a:solidFill>
                          <a:srgbClr val="0B2F51"/>
                        </a:solidFill>
                        <a:latin typeface="Montserrat" panose="00000500000000000000" pitchFamily="50" charset="0"/>
                      </a:endParaRPr>
                    </a:p>
                    <a:p>
                      <a:pPr marL="285750" indent="-285750" algn="l">
                        <a:buFontTx/>
                        <a:buChar char="-"/>
                      </a:pPr>
                      <a:r>
                        <a:rPr lang="es-CO" sz="2200" baseline="0" dirty="0">
                          <a:solidFill>
                            <a:srgbClr val="0B2F51"/>
                          </a:solidFill>
                          <a:latin typeface="Montserrat" panose="00000500000000000000" pitchFamily="50" charset="0"/>
                        </a:rPr>
                        <a:t>Si no dispone de Clindamicina o Gentamicina:</a:t>
                      </a:r>
                    </a:p>
                    <a:p>
                      <a:pPr marL="285750" indent="-285750" algn="l">
                        <a:buFontTx/>
                        <a:buChar char="-"/>
                      </a:pPr>
                      <a:r>
                        <a:rPr lang="es-CO" sz="2200" baseline="0" dirty="0">
                          <a:solidFill>
                            <a:srgbClr val="0B2F51"/>
                          </a:solidFill>
                          <a:latin typeface="Montserrat" panose="00000500000000000000" pitchFamily="50" charset="0"/>
                        </a:rPr>
                        <a:t>Ceftriaxona 2 gm IV día + metronidazol y doxiciclina por 14 días.</a:t>
                      </a:r>
                      <a:endParaRPr lang="es-CO" sz="2200" dirty="0">
                        <a:solidFill>
                          <a:srgbClr val="0B2F51"/>
                        </a:solidFill>
                        <a:latin typeface="Montserrat" panose="00000500000000000000" pitchFamily="50" charset="0"/>
                      </a:endParaRPr>
                    </a:p>
                  </a:txBody>
                  <a:tcPr/>
                </a:tc>
                <a:extLst>
                  <a:ext uri="{0D108BD9-81ED-4DB2-BD59-A6C34878D82A}">
                    <a16:rowId xmlns:a16="http://schemas.microsoft.com/office/drawing/2014/main" val="1300638510"/>
                  </a:ext>
                </a:extLst>
              </a:tr>
            </a:tbl>
          </a:graphicData>
        </a:graphic>
      </p:graphicFrame>
      <p:sp>
        <p:nvSpPr>
          <p:cNvPr id="9" name="Título 1">
            <a:extLst>
              <a:ext uri="{FF2B5EF4-FFF2-40B4-BE49-F238E27FC236}">
                <a16:creationId xmlns:a16="http://schemas.microsoft.com/office/drawing/2014/main" id="{788B9B7A-F92F-4F51-9345-AEC3A0FE7445}"/>
              </a:ext>
            </a:extLst>
          </p:cNvPr>
          <p:cNvSpPr txBox="1">
            <a:spLocks/>
          </p:cNvSpPr>
          <p:nvPr/>
        </p:nvSpPr>
        <p:spPr>
          <a:xfrm>
            <a:off x="215024" y="550131"/>
            <a:ext cx="506444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EPI - Tratamiento</a:t>
            </a:r>
          </a:p>
        </p:txBody>
      </p:sp>
    </p:spTree>
    <p:extLst>
      <p:ext uri="{BB962C8B-B14F-4D97-AF65-F5344CB8AC3E}">
        <p14:creationId xmlns:p14="http://schemas.microsoft.com/office/powerpoint/2010/main" val="1250517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705238" y="1475611"/>
            <a:ext cx="5837832"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2000" b="1" dirty="0">
                <a:solidFill>
                  <a:srgbClr val="FF0000"/>
                </a:solidFill>
                <a:latin typeface="Montserrat" panose="00000500000000000000" pitchFamily="50" charset="0"/>
              </a:rPr>
              <a:t>Tratamiento quirúrgico: </a:t>
            </a:r>
            <a:r>
              <a:rPr lang="es-CO" sz="2000" dirty="0">
                <a:solidFill>
                  <a:srgbClr val="0B2F51"/>
                </a:solidFill>
                <a:latin typeface="Montserrat" panose="00000500000000000000" pitchFamily="50" charset="0"/>
              </a:rPr>
              <a:t>casos graves que no mejoran en 72 horas.</a:t>
            </a:r>
            <a:br>
              <a:rPr lang="es-CO" sz="2000" dirty="0">
                <a:solidFill>
                  <a:srgbClr val="0B2F51"/>
                </a:solidFill>
                <a:latin typeface="Montserrat" panose="00000500000000000000" pitchFamily="50" charset="0"/>
              </a:rPr>
            </a:br>
            <a:endParaRPr lang="es-CO" sz="2000" dirty="0">
              <a:solidFill>
                <a:srgbClr val="0B2F51"/>
              </a:solidFill>
              <a:latin typeface="Montserrat" panose="00000500000000000000" pitchFamily="50" charset="0"/>
            </a:endParaRPr>
          </a:p>
          <a:p>
            <a:pPr marL="285750" indent="-285750">
              <a:buFontTx/>
              <a:buChar char="-"/>
            </a:pPr>
            <a:r>
              <a:rPr lang="es-CO" sz="2000" dirty="0">
                <a:solidFill>
                  <a:srgbClr val="0B2F51"/>
                </a:solidFill>
                <a:latin typeface="Montserrat" panose="00000500000000000000" pitchFamily="50" charset="0"/>
              </a:rPr>
              <a:t>Liberación de adherencias </a:t>
            </a:r>
          </a:p>
          <a:p>
            <a:pPr marL="285750" indent="-285750">
              <a:buFontTx/>
              <a:buChar char="-"/>
            </a:pPr>
            <a:r>
              <a:rPr lang="es-CO" sz="2000" dirty="0">
                <a:solidFill>
                  <a:srgbClr val="0B2F51"/>
                </a:solidFill>
                <a:latin typeface="Montserrat" panose="00000500000000000000" pitchFamily="50" charset="0"/>
              </a:rPr>
              <a:t>Lavados </a:t>
            </a:r>
          </a:p>
          <a:p>
            <a:pPr marL="285750" indent="-285750">
              <a:buFontTx/>
              <a:buChar char="-"/>
            </a:pPr>
            <a:r>
              <a:rPr lang="es-CO" sz="2000" dirty="0">
                <a:solidFill>
                  <a:srgbClr val="0B2F51"/>
                </a:solidFill>
                <a:latin typeface="Montserrat" panose="00000500000000000000" pitchFamily="50" charset="0"/>
              </a:rPr>
              <a:t>Drenajes de abscesos</a:t>
            </a:r>
          </a:p>
          <a:p>
            <a:pPr marL="285750" indent="-285750">
              <a:buFontTx/>
              <a:buChar char="-"/>
            </a:pPr>
            <a:r>
              <a:rPr lang="es-CO" sz="2000" dirty="0">
                <a:solidFill>
                  <a:srgbClr val="0B2F51"/>
                </a:solidFill>
                <a:latin typeface="Montserrat" panose="00000500000000000000" pitchFamily="50" charset="0"/>
              </a:rPr>
              <a:t>Sepsis</a:t>
            </a:r>
          </a:p>
        </p:txBody>
      </p:sp>
      <p:sp>
        <p:nvSpPr>
          <p:cNvPr id="6" name="CuadroTexto 5"/>
          <p:cNvSpPr txBox="1"/>
          <p:nvPr/>
        </p:nvSpPr>
        <p:spPr>
          <a:xfrm>
            <a:off x="7640905" y="2341622"/>
            <a:ext cx="3587261"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2200" b="1" dirty="0">
                <a:solidFill>
                  <a:srgbClr val="0B2F51"/>
                </a:solidFill>
                <a:latin typeface="Montserrat" panose="00000500000000000000" pitchFamily="50" charset="0"/>
              </a:rPr>
              <a:t>90% adecuada respuesta clínica</a:t>
            </a:r>
          </a:p>
        </p:txBody>
      </p:sp>
      <p:sp>
        <p:nvSpPr>
          <p:cNvPr id="7" name="Rectángulo redondeado 6"/>
          <p:cNvSpPr/>
          <p:nvPr/>
        </p:nvSpPr>
        <p:spPr>
          <a:xfrm>
            <a:off x="7382308" y="3420557"/>
            <a:ext cx="4104454" cy="1526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es-CO" sz="2200" dirty="0">
                <a:solidFill>
                  <a:schemeClr val="bg1"/>
                </a:solidFill>
                <a:latin typeface="Montserrat" panose="00000500000000000000" pitchFamily="50" charset="0"/>
              </a:rPr>
              <a:t>Embarazo ectópico.</a:t>
            </a:r>
          </a:p>
          <a:p>
            <a:pPr marL="285750" indent="-285750" algn="ctr">
              <a:buFontTx/>
              <a:buChar char="-"/>
            </a:pPr>
            <a:r>
              <a:rPr lang="es-CO" sz="2200" dirty="0">
                <a:solidFill>
                  <a:schemeClr val="bg1"/>
                </a:solidFill>
                <a:latin typeface="Montserrat" panose="00000500000000000000" pitchFamily="50" charset="0"/>
              </a:rPr>
              <a:t>Dolor pélvico crónico. </a:t>
            </a:r>
          </a:p>
          <a:p>
            <a:pPr marL="285750" indent="-285750" algn="ctr">
              <a:buFontTx/>
              <a:buChar char="-"/>
            </a:pPr>
            <a:r>
              <a:rPr lang="es-CO" sz="2200" dirty="0">
                <a:solidFill>
                  <a:schemeClr val="bg1"/>
                </a:solidFill>
                <a:latin typeface="Montserrat" panose="00000500000000000000" pitchFamily="50" charset="0"/>
              </a:rPr>
              <a:t>Infertilidad.</a:t>
            </a:r>
          </a:p>
        </p:txBody>
      </p:sp>
      <p:sp>
        <p:nvSpPr>
          <p:cNvPr id="8" name="Rectángulo redondeado 7"/>
          <p:cNvSpPr/>
          <p:nvPr/>
        </p:nvSpPr>
        <p:spPr>
          <a:xfrm>
            <a:off x="7382308" y="5138625"/>
            <a:ext cx="4104454" cy="759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dirty="0">
                <a:solidFill>
                  <a:schemeClr val="bg1"/>
                </a:solidFill>
                <a:latin typeface="Montserrat" panose="00000500000000000000" pitchFamily="50" charset="0"/>
              </a:rPr>
              <a:t>- DIU</a:t>
            </a:r>
          </a:p>
        </p:txBody>
      </p:sp>
      <p:sp>
        <p:nvSpPr>
          <p:cNvPr id="12" name="Título 1">
            <a:extLst>
              <a:ext uri="{FF2B5EF4-FFF2-40B4-BE49-F238E27FC236}">
                <a16:creationId xmlns:a16="http://schemas.microsoft.com/office/drawing/2014/main" id="{752E3E01-68B0-4D7B-8EB6-105DE4379D2C}"/>
              </a:ext>
            </a:extLst>
          </p:cNvPr>
          <p:cNvSpPr txBox="1">
            <a:spLocks/>
          </p:cNvSpPr>
          <p:nvPr/>
        </p:nvSpPr>
        <p:spPr>
          <a:xfrm>
            <a:off x="473207" y="-113558"/>
            <a:ext cx="506444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b="0" dirty="0">
                <a:latin typeface="Montserrat" panose="00000500000000000000" pitchFamily="50" charset="0"/>
              </a:rPr>
              <a:t>EPI - Tratamiento</a:t>
            </a:r>
          </a:p>
        </p:txBody>
      </p:sp>
    </p:spTree>
    <p:extLst>
      <p:ext uri="{BB962C8B-B14F-4D97-AF65-F5344CB8AC3E}">
        <p14:creationId xmlns:p14="http://schemas.microsoft.com/office/powerpoint/2010/main" val="422645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88982" y="1748019"/>
            <a:ext cx="3983853" cy="1554579"/>
          </a:xfrm>
        </p:spPr>
        <p:txBody>
          <a:bodyPr>
            <a:normAutofit/>
          </a:bodyPr>
          <a:lstStyle/>
          <a:p>
            <a:pPr marL="0" indent="0" algn="ctr">
              <a:buNone/>
            </a:pPr>
            <a:r>
              <a:rPr lang="es-CO" sz="2600" dirty="0">
                <a:latin typeface="Montserrat" panose="00000500000000000000" pitchFamily="50" charset="0"/>
              </a:rPr>
              <a:t>Es la rotación parcial o completa del pedículo vascular ovárico sobre su eje.</a:t>
            </a:r>
          </a:p>
          <a:p>
            <a:pPr marL="0" indent="0" algn="ctr">
              <a:buNone/>
            </a:pPr>
            <a:endParaRPr lang="es-CO" sz="2600" dirty="0">
              <a:latin typeface="Montserrat" panose="00000500000000000000" pitchFamily="50" charset="0"/>
            </a:endParaRPr>
          </a:p>
        </p:txBody>
      </p:sp>
      <p:graphicFrame>
        <p:nvGraphicFramePr>
          <p:cNvPr id="8" name="Diagrama 7"/>
          <p:cNvGraphicFramePr/>
          <p:nvPr>
            <p:extLst>
              <p:ext uri="{D42A27DB-BD31-4B8C-83A1-F6EECF244321}">
                <p14:modId xmlns:p14="http://schemas.microsoft.com/office/powerpoint/2010/main" val="667603875"/>
              </p:ext>
            </p:extLst>
          </p:nvPr>
        </p:nvGraphicFramePr>
        <p:xfrm>
          <a:off x="4988661" y="979469"/>
          <a:ext cx="7004994" cy="2190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a 8"/>
          <p:cNvGraphicFramePr/>
          <p:nvPr>
            <p:extLst>
              <p:ext uri="{D42A27DB-BD31-4B8C-83A1-F6EECF244321}">
                <p14:modId xmlns:p14="http://schemas.microsoft.com/office/powerpoint/2010/main" val="703115303"/>
              </p:ext>
            </p:extLst>
          </p:nvPr>
        </p:nvGraphicFramePr>
        <p:xfrm>
          <a:off x="4939580" y="2381712"/>
          <a:ext cx="7054075" cy="26122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 name="Picture 2" descr="Resultado de imagen para torsion anexial"/>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a:stretch/>
        </p:blipFill>
        <p:spPr bwMode="auto">
          <a:xfrm>
            <a:off x="7101267" y="4572415"/>
            <a:ext cx="2754801" cy="2097326"/>
          </a:xfrm>
          <a:prstGeom prst="rect">
            <a:avLst/>
          </a:prstGeom>
          <a:noFill/>
          <a:extLst>
            <a:ext uri="{909E8E84-426E-40DD-AFC4-6F175D3DCCD1}">
              <a14:hiddenFill xmlns:a14="http://schemas.microsoft.com/office/drawing/2010/main">
                <a:solidFill>
                  <a:srgbClr val="FFFFFF"/>
                </a:solidFill>
              </a14:hiddenFill>
            </a:ext>
          </a:extLst>
        </p:spPr>
      </p:pic>
      <p:sp>
        <p:nvSpPr>
          <p:cNvPr id="12" name="Título 1">
            <a:extLst>
              <a:ext uri="{FF2B5EF4-FFF2-40B4-BE49-F238E27FC236}">
                <a16:creationId xmlns:a16="http://schemas.microsoft.com/office/drawing/2014/main" id="{B2E8E506-802C-47F9-9A9F-EDF0AD0EEE0A}"/>
              </a:ext>
            </a:extLst>
          </p:cNvPr>
          <p:cNvSpPr txBox="1">
            <a:spLocks/>
          </p:cNvSpPr>
          <p:nvPr/>
        </p:nvSpPr>
        <p:spPr>
          <a:xfrm>
            <a:off x="473207" y="-113558"/>
            <a:ext cx="441249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MX" sz="4000" b="0" dirty="0">
                <a:latin typeface="Montserrat" panose="00000500000000000000" pitchFamily="50" charset="0"/>
              </a:rPr>
              <a:t>Torsión anexial</a:t>
            </a:r>
            <a:endParaRPr lang="es-CO" sz="4000" b="0" dirty="0">
              <a:latin typeface="Montserrat" panose="00000500000000000000" pitchFamily="50" charset="0"/>
            </a:endParaRPr>
          </a:p>
        </p:txBody>
      </p:sp>
    </p:spTree>
    <p:extLst>
      <p:ext uri="{BB962C8B-B14F-4D97-AF65-F5344CB8AC3E}">
        <p14:creationId xmlns:p14="http://schemas.microsoft.com/office/powerpoint/2010/main" val="301006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3800082931"/>
              </p:ext>
            </p:extLst>
          </p:nvPr>
        </p:nvGraphicFramePr>
        <p:xfrm>
          <a:off x="4874050" y="2577955"/>
          <a:ext cx="6952279" cy="30145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uadroTexto 5"/>
          <p:cNvSpPr txBox="1"/>
          <p:nvPr/>
        </p:nvSpPr>
        <p:spPr>
          <a:xfrm>
            <a:off x="6033891" y="1265523"/>
            <a:ext cx="4632596" cy="830997"/>
          </a:xfrm>
          <a:prstGeom prst="rect">
            <a:avLst/>
          </a:prstGeom>
          <a:noFill/>
        </p:spPr>
        <p:txBody>
          <a:bodyPr wrap="square" rtlCol="0">
            <a:spAutoFit/>
          </a:bodyPr>
          <a:lstStyle/>
          <a:p>
            <a:pPr algn="ctr"/>
            <a:r>
              <a:rPr lang="es-CO" sz="4800" dirty="0">
                <a:solidFill>
                  <a:srgbClr val="FF0000"/>
                </a:solidFill>
                <a:latin typeface="Montserrat" panose="00000500000000000000" pitchFamily="50" charset="0"/>
              </a:rPr>
              <a:t>QUIRÚRGICO</a:t>
            </a:r>
          </a:p>
        </p:txBody>
      </p:sp>
      <p:sp>
        <p:nvSpPr>
          <p:cNvPr id="8" name="Título 1">
            <a:extLst>
              <a:ext uri="{FF2B5EF4-FFF2-40B4-BE49-F238E27FC236}">
                <a16:creationId xmlns:a16="http://schemas.microsoft.com/office/drawing/2014/main" id="{031F03AA-3612-4091-ABB4-221C3A6A34B1}"/>
              </a:ext>
            </a:extLst>
          </p:cNvPr>
          <p:cNvSpPr txBox="1">
            <a:spLocks/>
          </p:cNvSpPr>
          <p:nvPr/>
        </p:nvSpPr>
        <p:spPr>
          <a:xfrm>
            <a:off x="461558" y="342453"/>
            <a:ext cx="4412492" cy="1846139"/>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MX" sz="4000" b="0" dirty="0">
                <a:latin typeface="Montserrat" panose="00000500000000000000" pitchFamily="50" charset="0"/>
              </a:rPr>
              <a:t>Torsión anexial</a:t>
            </a:r>
            <a:endParaRPr lang="es-CO" sz="4000" b="0" dirty="0">
              <a:latin typeface="Montserrat" panose="00000500000000000000" pitchFamily="50" charset="0"/>
            </a:endParaRPr>
          </a:p>
        </p:txBody>
      </p:sp>
    </p:spTree>
    <p:extLst>
      <p:ext uri="{BB962C8B-B14F-4D97-AF65-F5344CB8AC3E}">
        <p14:creationId xmlns:p14="http://schemas.microsoft.com/office/powerpoint/2010/main" val="203758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290519" y="843623"/>
            <a:ext cx="6687799" cy="3084990"/>
          </a:xfrm>
        </p:spPr>
        <p:txBody>
          <a:bodyPr>
            <a:normAutofit lnSpcReduction="10000"/>
          </a:bodyPr>
          <a:lstStyle/>
          <a:p>
            <a:pPr>
              <a:lnSpc>
                <a:spcPct val="100000"/>
              </a:lnSpc>
            </a:pPr>
            <a:r>
              <a:rPr lang="es-CO" sz="2800" dirty="0">
                <a:latin typeface="Montserrat" panose="00000500000000000000" pitchFamily="50" charset="0"/>
              </a:rPr>
              <a:t>Puede ser asintomático o dolor súbito irradiado a hombro,  acompañado de sangrado vaginal escaso, clásicamente después de relaciones sexuales o actividad física.</a:t>
            </a:r>
          </a:p>
          <a:p>
            <a:pPr>
              <a:lnSpc>
                <a:spcPct val="100000"/>
              </a:lnSpc>
            </a:pPr>
            <a:r>
              <a:rPr lang="es-CO" sz="2800" dirty="0">
                <a:latin typeface="Montserrat" panose="00000500000000000000" pitchFamily="50" charset="0"/>
              </a:rPr>
              <a:t>Más afectado el ovario derecho.</a:t>
            </a:r>
          </a:p>
          <a:p>
            <a:pPr>
              <a:lnSpc>
                <a:spcPct val="100000"/>
              </a:lnSpc>
            </a:pPr>
            <a:endParaRPr lang="es-CO" sz="2800" dirty="0">
              <a:latin typeface="Montserrat" panose="00000500000000000000" pitchFamily="50" charset="0"/>
            </a:endParaRPr>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98429" y="4054500"/>
            <a:ext cx="3871981" cy="2575020"/>
          </a:xfrm>
          <a:prstGeom prst="rect">
            <a:avLst/>
          </a:prstGeom>
        </p:spPr>
      </p:pic>
      <p:sp>
        <p:nvSpPr>
          <p:cNvPr id="9" name="Título 1">
            <a:extLst>
              <a:ext uri="{FF2B5EF4-FFF2-40B4-BE49-F238E27FC236}">
                <a16:creationId xmlns:a16="http://schemas.microsoft.com/office/drawing/2014/main" id="{3E677744-9630-4EA4-A877-6C8CEAB3659E}"/>
              </a:ext>
            </a:extLst>
          </p:cNvPr>
          <p:cNvSpPr txBox="1">
            <a:spLocks/>
          </p:cNvSpPr>
          <p:nvPr/>
        </p:nvSpPr>
        <p:spPr>
          <a:xfrm>
            <a:off x="387146" y="176898"/>
            <a:ext cx="4765767" cy="2125238"/>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MX" sz="4000" b="0" dirty="0">
                <a:latin typeface="Montserrat" panose="00000500000000000000" pitchFamily="50" charset="0"/>
              </a:rPr>
              <a:t>Quiste de </a:t>
            </a:r>
          </a:p>
          <a:p>
            <a:pPr algn="ctr"/>
            <a:r>
              <a:rPr lang="es-MX" sz="4000" b="0" dirty="0">
                <a:latin typeface="Montserrat" panose="00000500000000000000" pitchFamily="50" charset="0"/>
              </a:rPr>
              <a:t>ovario roto</a:t>
            </a:r>
            <a:endParaRPr lang="es-CO" sz="4000" b="0" dirty="0">
              <a:latin typeface="Montserrat" panose="00000500000000000000" pitchFamily="50" charset="0"/>
            </a:endParaRPr>
          </a:p>
        </p:txBody>
      </p:sp>
    </p:spTree>
    <p:extLst>
      <p:ext uri="{BB962C8B-B14F-4D97-AF65-F5344CB8AC3E}">
        <p14:creationId xmlns:p14="http://schemas.microsoft.com/office/powerpoint/2010/main" val="1854213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346550" y="1062619"/>
            <a:ext cx="6544365" cy="3084990"/>
          </a:xfrm>
        </p:spPr>
        <p:txBody>
          <a:bodyPr>
            <a:normAutofit/>
          </a:bodyPr>
          <a:lstStyle/>
          <a:p>
            <a:r>
              <a:rPr lang="es-CO" sz="2400" dirty="0">
                <a:latin typeface="Montserrat" panose="00000500000000000000" pitchFamily="50" charset="0"/>
              </a:rPr>
              <a:t>Al examen físico dolor en zona pélvica generalmente sin irritación.</a:t>
            </a:r>
          </a:p>
          <a:p>
            <a:r>
              <a:rPr lang="es-CO" sz="2400" dirty="0">
                <a:latin typeface="Montserrat" panose="00000500000000000000" pitchFamily="50" charset="0"/>
              </a:rPr>
              <a:t>Estudios: HLG, PIE, uroanálisis, hemoclasificación.</a:t>
            </a:r>
          </a:p>
          <a:p>
            <a:r>
              <a:rPr lang="es-CO" sz="2400" dirty="0">
                <a:latin typeface="Montserrat" panose="00000500000000000000" pitchFamily="50" charset="0"/>
              </a:rPr>
              <a:t>Ecografía obstétrica: Masa anexial y líquido libre.</a:t>
            </a:r>
          </a:p>
          <a:p>
            <a:endParaRPr lang="es-CO" sz="2400" dirty="0">
              <a:latin typeface="Montserrat" panose="00000500000000000000" pitchFamily="50" charset="0"/>
            </a:endParaRPr>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6000" y="3799515"/>
            <a:ext cx="5044965" cy="2837793"/>
          </a:xfrm>
          <a:prstGeom prst="rect">
            <a:avLst/>
          </a:prstGeom>
        </p:spPr>
      </p:pic>
      <p:sp>
        <p:nvSpPr>
          <p:cNvPr id="9" name="Título 1">
            <a:extLst>
              <a:ext uri="{FF2B5EF4-FFF2-40B4-BE49-F238E27FC236}">
                <a16:creationId xmlns:a16="http://schemas.microsoft.com/office/drawing/2014/main" id="{CBA1799E-21CC-4D31-BCF1-F25D27D6F7E7}"/>
              </a:ext>
            </a:extLst>
          </p:cNvPr>
          <p:cNvSpPr txBox="1">
            <a:spLocks/>
          </p:cNvSpPr>
          <p:nvPr/>
        </p:nvSpPr>
        <p:spPr>
          <a:xfrm>
            <a:off x="301085" y="0"/>
            <a:ext cx="4765767" cy="2125238"/>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MX" sz="4000" b="0" dirty="0">
                <a:latin typeface="Montserrat" panose="00000500000000000000" pitchFamily="50" charset="0"/>
              </a:rPr>
              <a:t>Quiste de ovario roto - diagnóstico</a:t>
            </a:r>
            <a:endParaRPr lang="es-CO" sz="4000" b="0" dirty="0">
              <a:latin typeface="Montserrat" panose="00000500000000000000" pitchFamily="50" charset="0"/>
            </a:endParaRPr>
          </a:p>
        </p:txBody>
      </p:sp>
    </p:spTree>
    <p:extLst>
      <p:ext uri="{BB962C8B-B14F-4D97-AF65-F5344CB8AC3E}">
        <p14:creationId xmlns:p14="http://schemas.microsoft.com/office/powerpoint/2010/main" val="4115436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351536" y="842615"/>
            <a:ext cx="6594437" cy="2293894"/>
          </a:xfrm>
        </p:spPr>
        <p:txBody>
          <a:bodyPr>
            <a:normAutofit fontScale="92500" lnSpcReduction="10000"/>
          </a:bodyPr>
          <a:lstStyle/>
          <a:p>
            <a:r>
              <a:rPr lang="es-CO" sz="2400" dirty="0">
                <a:latin typeface="Montserrat" panose="00000500000000000000" pitchFamily="50" charset="0"/>
              </a:rPr>
              <a:t>No complicado </a:t>
            </a:r>
            <a:r>
              <a:rPr lang="es-CO" sz="2400" dirty="0">
                <a:latin typeface="Montserrat" panose="00000500000000000000" pitchFamily="50" charset="0"/>
                <a:sym typeface="Wingdings" panose="05000000000000000000" pitchFamily="2" charset="2"/>
              </a:rPr>
              <a:t></a:t>
            </a:r>
            <a:r>
              <a:rPr lang="es-CO" sz="2400" dirty="0">
                <a:latin typeface="Montserrat" panose="00000500000000000000" pitchFamily="50" charset="0"/>
              </a:rPr>
              <a:t> manejo expectante con seguimiento.</a:t>
            </a:r>
          </a:p>
          <a:p>
            <a:r>
              <a:rPr lang="es-CO" sz="2400" dirty="0">
                <a:latin typeface="Montserrat" panose="00000500000000000000" pitchFamily="50" charset="0"/>
              </a:rPr>
              <a:t>Quiste roto complicado: observación intrahospitalaria o cirugía. </a:t>
            </a:r>
          </a:p>
          <a:p>
            <a:r>
              <a:rPr lang="es-CO" sz="2400" dirty="0">
                <a:latin typeface="Montserrat" panose="00000500000000000000" pitchFamily="50" charset="0"/>
              </a:rPr>
              <a:t>Si se hace observación debe ser en pacientes estables y sin alteraciones en hemograma.</a:t>
            </a:r>
          </a:p>
        </p:txBody>
      </p:sp>
      <p:pic>
        <p:nvPicPr>
          <p:cNvPr id="5" name="Imagen 4"/>
          <p:cNvPicPr>
            <a:picLocks noChangeAspect="1"/>
          </p:cNvPicPr>
          <p:nvPr/>
        </p:nvPicPr>
        <p:blipFill>
          <a:blip r:embed="rId2"/>
          <a:stretch>
            <a:fillRect/>
          </a:stretch>
        </p:blipFill>
        <p:spPr>
          <a:xfrm>
            <a:off x="8659512" y="3564264"/>
            <a:ext cx="3445347" cy="2580685"/>
          </a:xfrm>
          <a:prstGeom prst="rect">
            <a:avLst/>
          </a:prstGeom>
        </p:spPr>
      </p:pic>
      <p:sp>
        <p:nvSpPr>
          <p:cNvPr id="6" name="CuadroTexto 5"/>
          <p:cNvSpPr txBox="1"/>
          <p:nvPr/>
        </p:nvSpPr>
        <p:spPr>
          <a:xfrm>
            <a:off x="4766572" y="3792777"/>
            <a:ext cx="3806779"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lang="es-CO" sz="2200" b="1" dirty="0">
                <a:solidFill>
                  <a:srgbClr val="0B2F51"/>
                </a:solidFill>
                <a:latin typeface="Montserrat" panose="00000500000000000000" pitchFamily="50" charset="0"/>
              </a:rPr>
              <a:t>Complicación</a:t>
            </a:r>
            <a:r>
              <a:rPr lang="es-CO" sz="2200" dirty="0">
                <a:solidFill>
                  <a:srgbClr val="0B2F51"/>
                </a:solidFill>
                <a:latin typeface="Montserrat" panose="00000500000000000000" pitchFamily="50" charset="0"/>
              </a:rPr>
              <a:t>: inestabilidad hemodinámica, hemoperitoneo, proceso infeccioso o hallazgos de malignidad.</a:t>
            </a:r>
          </a:p>
        </p:txBody>
      </p:sp>
      <p:sp>
        <p:nvSpPr>
          <p:cNvPr id="10" name="Título 1">
            <a:extLst>
              <a:ext uri="{FF2B5EF4-FFF2-40B4-BE49-F238E27FC236}">
                <a16:creationId xmlns:a16="http://schemas.microsoft.com/office/drawing/2014/main" id="{C6AE67B7-D0EE-4867-AD55-84B5521A61C5}"/>
              </a:ext>
            </a:extLst>
          </p:cNvPr>
          <p:cNvSpPr txBox="1">
            <a:spLocks/>
          </p:cNvSpPr>
          <p:nvPr/>
        </p:nvSpPr>
        <p:spPr>
          <a:xfrm>
            <a:off x="364361" y="204396"/>
            <a:ext cx="4902120" cy="2125238"/>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MX" sz="4000" b="0" dirty="0">
                <a:latin typeface="Montserrat" panose="00000500000000000000" pitchFamily="50" charset="0"/>
              </a:rPr>
              <a:t>Quiste de ovario roto - tratamiento</a:t>
            </a:r>
            <a:endParaRPr lang="es-CO" sz="4000" b="0" dirty="0">
              <a:latin typeface="Montserrat" panose="00000500000000000000" pitchFamily="50" charset="0"/>
            </a:endParaRPr>
          </a:p>
        </p:txBody>
      </p:sp>
    </p:spTree>
    <p:extLst>
      <p:ext uri="{BB962C8B-B14F-4D97-AF65-F5344CB8AC3E}">
        <p14:creationId xmlns:p14="http://schemas.microsoft.com/office/powerpoint/2010/main" val="73858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292762" y="986529"/>
            <a:ext cx="6390043" cy="2703344"/>
          </a:xfrm>
        </p:spPr>
        <p:txBody>
          <a:bodyPr>
            <a:normAutofit lnSpcReduction="10000"/>
          </a:bodyPr>
          <a:lstStyle/>
          <a:p>
            <a:pPr>
              <a:lnSpc>
                <a:spcPct val="100000"/>
              </a:lnSpc>
            </a:pPr>
            <a:r>
              <a:rPr lang="es-CO" sz="2400" dirty="0">
                <a:latin typeface="Montserrat" panose="00000500000000000000" pitchFamily="50" charset="0"/>
              </a:rPr>
              <a:t>Ovulalgia.</a:t>
            </a:r>
          </a:p>
          <a:p>
            <a:pPr>
              <a:lnSpc>
                <a:spcPct val="100000"/>
              </a:lnSpc>
            </a:pPr>
            <a:r>
              <a:rPr lang="es-CO" sz="2400" dirty="0">
                <a:latin typeface="Montserrat" panose="00000500000000000000" pitchFamily="50" charset="0"/>
              </a:rPr>
              <a:t>Irritación peritoneal </a:t>
            </a:r>
            <a:r>
              <a:rPr lang="es-CO" sz="2400" dirty="0">
                <a:latin typeface="Montserrat" panose="00000500000000000000" pitchFamily="50" charset="0"/>
                <a:sym typeface="Wingdings" panose="05000000000000000000" pitchFamily="2" charset="2"/>
              </a:rPr>
              <a:t> l</a:t>
            </a:r>
            <a:r>
              <a:rPr lang="es-CO" sz="2400" dirty="0">
                <a:latin typeface="Montserrat" panose="00000500000000000000" pitchFamily="50" charset="0"/>
              </a:rPr>
              <a:t>iquido folicular expulsado con la ovulación.</a:t>
            </a:r>
          </a:p>
          <a:p>
            <a:pPr>
              <a:lnSpc>
                <a:spcPct val="100000"/>
              </a:lnSpc>
            </a:pPr>
            <a:r>
              <a:rPr lang="es-CO" sz="2400" dirty="0">
                <a:latin typeface="Montserrat" panose="00000500000000000000" pitchFamily="50" charset="0"/>
              </a:rPr>
              <a:t>Autolimitado 24 - 48 horas.</a:t>
            </a:r>
          </a:p>
          <a:p>
            <a:pPr>
              <a:lnSpc>
                <a:spcPct val="100000"/>
              </a:lnSpc>
            </a:pPr>
            <a:r>
              <a:rPr lang="es-CO" sz="2400" dirty="0">
                <a:latin typeface="Montserrat" panose="00000500000000000000" pitchFamily="50" charset="0"/>
              </a:rPr>
              <a:t>Cíclico o primer episodio severo.</a:t>
            </a:r>
          </a:p>
          <a:p>
            <a:pPr>
              <a:lnSpc>
                <a:spcPct val="100000"/>
              </a:lnSpc>
            </a:pPr>
            <a:r>
              <a:rPr lang="es-CO" sz="2400" dirty="0">
                <a:latin typeface="Montserrat" panose="00000500000000000000" pitchFamily="50" charset="0"/>
              </a:rPr>
              <a:t>AINES – ACOS.</a:t>
            </a:r>
          </a:p>
          <a:p>
            <a:pPr>
              <a:lnSpc>
                <a:spcPct val="100000"/>
              </a:lnSpc>
            </a:pPr>
            <a:endParaRPr lang="es-CO" sz="2400" dirty="0">
              <a:latin typeface="Montserrat" panose="00000500000000000000" pitchFamily="50" charset="0"/>
            </a:endParaRPr>
          </a:p>
        </p:txBody>
      </p:sp>
      <p:pic>
        <p:nvPicPr>
          <p:cNvPr id="5" name="Imagen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623124" y="3917220"/>
            <a:ext cx="3729318" cy="2849580"/>
          </a:xfrm>
          <a:prstGeom prst="ellipse">
            <a:avLst/>
          </a:prstGeom>
          <a:ln>
            <a:noFill/>
          </a:ln>
          <a:effectLst>
            <a:softEdge rad="112500"/>
          </a:effectLst>
        </p:spPr>
      </p:pic>
      <p:sp>
        <p:nvSpPr>
          <p:cNvPr id="7" name="Título 1">
            <a:extLst>
              <a:ext uri="{FF2B5EF4-FFF2-40B4-BE49-F238E27FC236}">
                <a16:creationId xmlns:a16="http://schemas.microsoft.com/office/drawing/2014/main" id="{95B71832-6827-4BD1-9ED4-77467E04C3B8}"/>
              </a:ext>
            </a:extLst>
          </p:cNvPr>
          <p:cNvSpPr txBox="1">
            <a:spLocks/>
          </p:cNvSpPr>
          <p:nvPr/>
        </p:nvSpPr>
        <p:spPr>
          <a:xfrm>
            <a:off x="364361" y="204396"/>
            <a:ext cx="4518340" cy="2125238"/>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MX" sz="4000" b="0" dirty="0">
                <a:latin typeface="Montserrat" panose="00000500000000000000" pitchFamily="50" charset="0"/>
              </a:rPr>
              <a:t>Síndrome de Mittelschmerz</a:t>
            </a:r>
            <a:endParaRPr lang="es-CO" sz="4000" b="0" dirty="0">
              <a:latin typeface="Montserrat" panose="00000500000000000000" pitchFamily="50" charset="0"/>
            </a:endParaRPr>
          </a:p>
        </p:txBody>
      </p:sp>
    </p:spTree>
    <p:extLst>
      <p:ext uri="{BB962C8B-B14F-4D97-AF65-F5344CB8AC3E}">
        <p14:creationId xmlns:p14="http://schemas.microsoft.com/office/powerpoint/2010/main" val="1217979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905949" y="704141"/>
            <a:ext cx="5346550" cy="2724859"/>
          </a:xfrm>
        </p:spPr>
        <p:txBody>
          <a:bodyPr>
            <a:normAutofit fontScale="92500" lnSpcReduction="20000"/>
          </a:bodyPr>
          <a:lstStyle/>
          <a:p>
            <a:pPr>
              <a:lnSpc>
                <a:spcPct val="120000"/>
              </a:lnSpc>
            </a:pPr>
            <a:r>
              <a:rPr lang="es-CO" sz="2800" dirty="0">
                <a:latin typeface="Montserrat" panose="00000500000000000000" pitchFamily="50" charset="0"/>
              </a:rPr>
              <a:t>Prueba de embarazo.</a:t>
            </a:r>
          </a:p>
          <a:p>
            <a:pPr>
              <a:lnSpc>
                <a:spcPct val="120000"/>
              </a:lnSpc>
            </a:pPr>
            <a:r>
              <a:rPr lang="es-CO" sz="2800" dirty="0">
                <a:latin typeface="Montserrat" panose="00000500000000000000" pitchFamily="50" charset="0"/>
              </a:rPr>
              <a:t>Hemoleucograma.</a:t>
            </a:r>
          </a:p>
          <a:p>
            <a:pPr>
              <a:lnSpc>
                <a:spcPct val="120000"/>
              </a:lnSpc>
            </a:pPr>
            <a:r>
              <a:rPr lang="es-CO" sz="2800" dirty="0">
                <a:latin typeface="Montserrat" panose="00000500000000000000" pitchFamily="50" charset="0"/>
              </a:rPr>
              <a:t>Uroanálisis – urocultivo. </a:t>
            </a:r>
          </a:p>
          <a:p>
            <a:pPr>
              <a:lnSpc>
                <a:spcPct val="120000"/>
              </a:lnSpc>
            </a:pPr>
            <a:r>
              <a:rPr lang="es-CO" sz="2800" dirty="0">
                <a:latin typeface="Montserrat" panose="00000500000000000000" pitchFamily="50" charset="0"/>
              </a:rPr>
              <a:t>Sedimentación o PCR. </a:t>
            </a:r>
          </a:p>
          <a:p>
            <a:pPr>
              <a:lnSpc>
                <a:spcPct val="120000"/>
              </a:lnSpc>
            </a:pPr>
            <a:r>
              <a:rPr lang="es-CO" sz="2800" dirty="0">
                <a:latin typeface="Montserrat" panose="00000500000000000000" pitchFamily="50" charset="0"/>
              </a:rPr>
              <a:t>Ecografía (65%).</a:t>
            </a:r>
          </a:p>
        </p:txBody>
      </p:sp>
      <p:pic>
        <p:nvPicPr>
          <p:cNvPr id="5" name="Imagen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556787" y="3799515"/>
            <a:ext cx="4044874" cy="3029750"/>
          </a:xfrm>
          <a:prstGeom prst="rect">
            <a:avLst/>
          </a:prstGeom>
        </p:spPr>
      </p:pic>
      <p:sp>
        <p:nvSpPr>
          <p:cNvPr id="9" name="Título 1">
            <a:extLst>
              <a:ext uri="{FF2B5EF4-FFF2-40B4-BE49-F238E27FC236}">
                <a16:creationId xmlns:a16="http://schemas.microsoft.com/office/drawing/2014/main" id="{684BDA28-399E-4BDB-A4EB-EE68E05F6565}"/>
              </a:ext>
            </a:extLst>
          </p:cNvPr>
          <p:cNvSpPr>
            <a:spLocks noGrp="1"/>
          </p:cNvSpPr>
          <p:nvPr>
            <p:ph type="title"/>
          </p:nvPr>
        </p:nvSpPr>
        <p:spPr>
          <a:xfrm>
            <a:off x="417219" y="1037879"/>
            <a:ext cx="4752614" cy="1325563"/>
          </a:xfrm>
          <a:noFill/>
        </p:spPr>
        <p:txBody>
          <a:bodyPr>
            <a:normAutofit fontScale="90000"/>
          </a:bodyPr>
          <a:lstStyle/>
          <a:p>
            <a:pPr algn="ctr"/>
            <a:r>
              <a:rPr lang="es-CO" b="0" dirty="0">
                <a:latin typeface="Montserrat" panose="00000500000000000000" pitchFamily="50" charset="0"/>
              </a:rPr>
              <a:t>Exámenes complementarios</a:t>
            </a:r>
          </a:p>
        </p:txBody>
      </p:sp>
    </p:spTree>
    <p:extLst>
      <p:ext uri="{BB962C8B-B14F-4D97-AF65-F5344CB8AC3E}">
        <p14:creationId xmlns:p14="http://schemas.microsoft.com/office/powerpoint/2010/main" val="3712812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1524000" y="1264507"/>
            <a:ext cx="9144000" cy="1655763"/>
          </a:xfrm>
        </p:spPr>
        <p:txBody>
          <a:bodyPr anchor="ctr">
            <a:normAutofit/>
          </a:bodyPr>
          <a:lstStyle/>
          <a:p>
            <a:r>
              <a:rPr lang="es-CO" sz="9600" b="0" dirty="0">
                <a:latin typeface="Montserrat" panose="00000500000000000000" pitchFamily="50" charset="0"/>
              </a:rPr>
              <a:t>¡Gracias!</a:t>
            </a:r>
          </a:p>
        </p:txBody>
      </p:sp>
      <p:sp>
        <p:nvSpPr>
          <p:cNvPr id="6" name="Subtítulo 5"/>
          <p:cNvSpPr>
            <a:spLocks noGrp="1"/>
          </p:cNvSpPr>
          <p:nvPr>
            <p:ph type="subTitle" idx="1"/>
          </p:nvPr>
        </p:nvSpPr>
        <p:spPr>
          <a:xfrm>
            <a:off x="3866029" y="2920270"/>
            <a:ext cx="4459941" cy="819355"/>
          </a:xfrm>
        </p:spPr>
        <p:txBody>
          <a:bodyPr>
            <a:normAutofit/>
          </a:bodyPr>
          <a:lstStyle/>
          <a:p>
            <a:r>
              <a:rPr lang="es-CO" sz="2800" dirty="0">
                <a:latin typeface="Montserrat" panose="00000500000000000000" pitchFamily="50" charset="0"/>
              </a:rPr>
              <a:t>juliangph@gmail.com</a:t>
            </a:r>
          </a:p>
        </p:txBody>
      </p:sp>
    </p:spTree>
    <p:extLst>
      <p:ext uri="{BB962C8B-B14F-4D97-AF65-F5344CB8AC3E}">
        <p14:creationId xmlns:p14="http://schemas.microsoft.com/office/powerpoint/2010/main" val="227768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3"/>
          <p:cNvGraphicFramePr>
            <a:graphicFrameLocks/>
          </p:cNvGraphicFramePr>
          <p:nvPr>
            <p:extLst>
              <p:ext uri="{D42A27DB-BD31-4B8C-83A1-F6EECF244321}">
                <p14:modId xmlns:p14="http://schemas.microsoft.com/office/powerpoint/2010/main" val="3960887059"/>
              </p:ext>
            </p:extLst>
          </p:nvPr>
        </p:nvGraphicFramePr>
        <p:xfrm>
          <a:off x="4994711" y="166607"/>
          <a:ext cx="6919537" cy="65247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E54E52D4-754F-4405-9532-8B7FDC79FA61}"/>
              </a:ext>
            </a:extLst>
          </p:cNvPr>
          <p:cNvSpPr txBox="1">
            <a:spLocks/>
          </p:cNvSpPr>
          <p:nvPr/>
        </p:nvSpPr>
        <p:spPr>
          <a:xfrm>
            <a:off x="550906" y="1005606"/>
            <a:ext cx="4443805"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latin typeface="Montserrat" panose="00000500000000000000" pitchFamily="50" charset="0"/>
              </a:rPr>
              <a:t>Causas no ginecológicas</a:t>
            </a:r>
          </a:p>
        </p:txBody>
      </p:sp>
    </p:spTree>
    <p:extLst>
      <p:ext uri="{BB962C8B-B14F-4D97-AF65-F5344CB8AC3E}">
        <p14:creationId xmlns:p14="http://schemas.microsoft.com/office/powerpoint/2010/main" val="311984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3"/>
          <p:cNvGraphicFramePr>
            <a:graphicFrameLocks/>
          </p:cNvGraphicFramePr>
          <p:nvPr>
            <p:extLst>
              <p:ext uri="{D42A27DB-BD31-4B8C-83A1-F6EECF244321}">
                <p14:modId xmlns:p14="http://schemas.microsoft.com/office/powerpoint/2010/main" val="1154107826"/>
              </p:ext>
            </p:extLst>
          </p:nvPr>
        </p:nvGraphicFramePr>
        <p:xfrm>
          <a:off x="5621767" y="145053"/>
          <a:ext cx="5538061" cy="6567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ítulo 1">
            <a:extLst>
              <a:ext uri="{FF2B5EF4-FFF2-40B4-BE49-F238E27FC236}">
                <a16:creationId xmlns:a16="http://schemas.microsoft.com/office/drawing/2014/main" id="{59AF6D35-4A68-4325-A136-8A03387D04A4}"/>
              </a:ext>
            </a:extLst>
          </p:cNvPr>
          <p:cNvSpPr>
            <a:spLocks noGrp="1"/>
          </p:cNvSpPr>
          <p:nvPr>
            <p:ph type="title"/>
          </p:nvPr>
        </p:nvSpPr>
        <p:spPr>
          <a:xfrm>
            <a:off x="550906" y="1005606"/>
            <a:ext cx="4443805" cy="1325563"/>
          </a:xfrm>
          <a:noFill/>
        </p:spPr>
        <p:txBody>
          <a:bodyPr/>
          <a:lstStyle/>
          <a:p>
            <a:pPr algn="ctr"/>
            <a:r>
              <a:rPr lang="es-CO" b="0" dirty="0">
                <a:latin typeface="Montserrat" panose="00000500000000000000" pitchFamily="50" charset="0"/>
              </a:rPr>
              <a:t>Causas ginecológicas</a:t>
            </a:r>
          </a:p>
        </p:txBody>
      </p:sp>
    </p:spTree>
    <p:extLst>
      <p:ext uri="{BB962C8B-B14F-4D97-AF65-F5344CB8AC3E}">
        <p14:creationId xmlns:p14="http://schemas.microsoft.com/office/powerpoint/2010/main" val="2344968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8B66CE1-A37F-442C-A92F-81D44234F669}"/>
              </a:ext>
            </a:extLst>
          </p:cNvPr>
          <p:cNvGrpSpPr/>
          <p:nvPr/>
        </p:nvGrpSpPr>
        <p:grpSpPr>
          <a:xfrm>
            <a:off x="4859959" y="826130"/>
            <a:ext cx="2787149" cy="2542116"/>
            <a:chOff x="2598257" y="0"/>
            <a:chExt cx="1672857" cy="1672857"/>
          </a:xfrm>
        </p:grpSpPr>
        <p:sp>
          <p:nvSpPr>
            <p:cNvPr id="10" name="Oval 9">
              <a:extLst>
                <a:ext uri="{FF2B5EF4-FFF2-40B4-BE49-F238E27FC236}">
                  <a16:creationId xmlns:a16="http://schemas.microsoft.com/office/drawing/2014/main" id="{7A4FF1D2-1081-4B8C-9AD8-56E4A216A81B}"/>
                </a:ext>
              </a:extLst>
            </p:cNvPr>
            <p:cNvSpPr/>
            <p:nvPr/>
          </p:nvSpPr>
          <p:spPr>
            <a:xfrm>
              <a:off x="2598257" y="0"/>
              <a:ext cx="1672857" cy="1672857"/>
            </a:xfrm>
            <a:prstGeom prst="ellipse">
              <a:avLst/>
            </a:prstGeom>
          </p:spPr>
          <p:style>
            <a:lnRef idx="2">
              <a:schemeClr val="lt1">
                <a:hueOff val="0"/>
                <a:satOff val="0"/>
                <a:lumOff val="0"/>
                <a:alphaOff val="0"/>
              </a:schemeClr>
            </a:lnRef>
            <a:fillRef idx="1">
              <a:schemeClr val="accent5">
                <a:hueOff val="-2252848"/>
                <a:satOff val="-5806"/>
                <a:lumOff val="-3922"/>
                <a:alphaOff val="0"/>
              </a:schemeClr>
            </a:fillRef>
            <a:effectRef idx="0">
              <a:schemeClr val="accent5">
                <a:hueOff val="-2252848"/>
                <a:satOff val="-5806"/>
                <a:lumOff val="-3922"/>
                <a:alphaOff val="0"/>
              </a:schemeClr>
            </a:effectRef>
            <a:fontRef idx="minor">
              <a:schemeClr val="lt1"/>
            </a:fontRef>
          </p:style>
        </p:sp>
        <p:sp>
          <p:nvSpPr>
            <p:cNvPr id="11" name="Oval 4">
              <a:extLst>
                <a:ext uri="{FF2B5EF4-FFF2-40B4-BE49-F238E27FC236}">
                  <a16:creationId xmlns:a16="http://schemas.microsoft.com/office/drawing/2014/main" id="{4CABF431-0CAD-47A3-851F-D90C5F0E760E}"/>
                </a:ext>
              </a:extLst>
            </p:cNvPr>
            <p:cNvSpPr txBox="1"/>
            <p:nvPr/>
          </p:nvSpPr>
          <p:spPr>
            <a:xfrm>
              <a:off x="2843241" y="244984"/>
              <a:ext cx="1182889" cy="11828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CO" sz="2400" kern="1200" dirty="0">
                  <a:latin typeface="Montserrat" panose="00000500000000000000" pitchFamily="50" charset="0"/>
                </a:rPr>
                <a:t>Hipotensión, taquicardia,  diaforesis,    confusión.</a:t>
              </a:r>
              <a:endParaRPr lang="es-ES" sz="2400" kern="1200" dirty="0">
                <a:latin typeface="Montserrat" panose="00000500000000000000" pitchFamily="50" charset="0"/>
              </a:endParaRPr>
            </a:p>
          </p:txBody>
        </p:sp>
      </p:grpSp>
      <p:sp>
        <p:nvSpPr>
          <p:cNvPr id="6" name="CuadroTexto 5"/>
          <p:cNvSpPr txBox="1"/>
          <p:nvPr/>
        </p:nvSpPr>
        <p:spPr>
          <a:xfrm>
            <a:off x="4886276" y="2995962"/>
            <a:ext cx="2869000" cy="923330"/>
          </a:xfrm>
          <a:prstGeom prst="rect">
            <a:avLst/>
          </a:prstGeom>
          <a:solidFill>
            <a:srgbClr val="002060"/>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pc="50" dirty="0">
                <a:ln w="0"/>
                <a:solidFill>
                  <a:schemeClr val="bg1"/>
                </a:solidFill>
                <a:effectLst>
                  <a:innerShdw blurRad="63500" dist="50800" dir="13500000">
                    <a:srgbClr val="000000">
                      <a:alpha val="50000"/>
                    </a:srgbClr>
                  </a:innerShdw>
                </a:effectLst>
                <a:latin typeface="Montserrat" panose="00000500000000000000" pitchFamily="50" charset="0"/>
              </a:rPr>
              <a:t>Eco FAST: para evaluar líquido libre o hemoperitoneo.</a:t>
            </a:r>
          </a:p>
        </p:txBody>
      </p:sp>
      <p:grpSp>
        <p:nvGrpSpPr>
          <p:cNvPr id="12" name="Group 11">
            <a:extLst>
              <a:ext uri="{FF2B5EF4-FFF2-40B4-BE49-F238E27FC236}">
                <a16:creationId xmlns:a16="http://schemas.microsoft.com/office/drawing/2014/main" id="{40A2DD0A-DC87-4DA0-9765-741A26FDF1A4}"/>
              </a:ext>
            </a:extLst>
          </p:cNvPr>
          <p:cNvGrpSpPr/>
          <p:nvPr/>
        </p:nvGrpSpPr>
        <p:grpSpPr>
          <a:xfrm>
            <a:off x="9156274" y="826130"/>
            <a:ext cx="3008550" cy="2733613"/>
            <a:chOff x="518030" y="1169095"/>
            <a:chExt cx="3488917" cy="3488917"/>
          </a:xfrm>
        </p:grpSpPr>
        <p:sp>
          <p:nvSpPr>
            <p:cNvPr id="13" name="Oval 12">
              <a:extLst>
                <a:ext uri="{FF2B5EF4-FFF2-40B4-BE49-F238E27FC236}">
                  <a16:creationId xmlns:a16="http://schemas.microsoft.com/office/drawing/2014/main" id="{0C547B26-41D8-463A-AD4B-AFC55B395408}"/>
                </a:ext>
              </a:extLst>
            </p:cNvPr>
            <p:cNvSpPr/>
            <p:nvPr/>
          </p:nvSpPr>
          <p:spPr>
            <a:xfrm>
              <a:off x="518030" y="1169095"/>
              <a:ext cx="3488917" cy="3488917"/>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4" name="Oval 4">
              <a:extLst>
                <a:ext uri="{FF2B5EF4-FFF2-40B4-BE49-F238E27FC236}">
                  <a16:creationId xmlns:a16="http://schemas.microsoft.com/office/drawing/2014/main" id="{DE6EAFFD-3ED0-4A37-BCEC-3D4CA5D3F06E}"/>
                </a:ext>
              </a:extLst>
            </p:cNvPr>
            <p:cNvSpPr txBox="1"/>
            <p:nvPr/>
          </p:nvSpPr>
          <p:spPr>
            <a:xfrm>
              <a:off x="1028970" y="1680035"/>
              <a:ext cx="2467037" cy="24670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Aborto séptico, ectópico roto, hemoperitoneo: quiste de ovario roto.</a:t>
              </a:r>
            </a:p>
          </p:txBody>
        </p:sp>
      </p:grpSp>
      <p:sp>
        <p:nvSpPr>
          <p:cNvPr id="16" name="Plus Sign 15">
            <a:extLst>
              <a:ext uri="{FF2B5EF4-FFF2-40B4-BE49-F238E27FC236}">
                <a16:creationId xmlns:a16="http://schemas.microsoft.com/office/drawing/2014/main" id="{AFDD728E-B0BF-46EA-9EB9-7CD79112EC22}"/>
              </a:ext>
            </a:extLst>
          </p:cNvPr>
          <p:cNvSpPr/>
          <p:nvPr/>
        </p:nvSpPr>
        <p:spPr>
          <a:xfrm>
            <a:off x="7755276" y="1489379"/>
            <a:ext cx="1292830" cy="1215619"/>
          </a:xfrm>
          <a:prstGeom prst="mathPlus">
            <a:avLst>
              <a:gd name="adj1" fmla="val 1467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7" name="Group 16">
            <a:extLst>
              <a:ext uri="{FF2B5EF4-FFF2-40B4-BE49-F238E27FC236}">
                <a16:creationId xmlns:a16="http://schemas.microsoft.com/office/drawing/2014/main" id="{5DFE7EED-4565-4945-B85E-ACCE8A96201A}"/>
              </a:ext>
            </a:extLst>
          </p:cNvPr>
          <p:cNvGrpSpPr/>
          <p:nvPr/>
        </p:nvGrpSpPr>
        <p:grpSpPr>
          <a:xfrm>
            <a:off x="6967806" y="4297657"/>
            <a:ext cx="2867769" cy="2480838"/>
            <a:chOff x="3010105" y="1655"/>
            <a:chExt cx="217467" cy="4611511"/>
          </a:xfrm>
          <a:solidFill>
            <a:schemeClr val="accent2"/>
          </a:solidFill>
        </p:grpSpPr>
        <p:sp>
          <p:nvSpPr>
            <p:cNvPr id="18" name="Oval 17">
              <a:extLst>
                <a:ext uri="{FF2B5EF4-FFF2-40B4-BE49-F238E27FC236}">
                  <a16:creationId xmlns:a16="http://schemas.microsoft.com/office/drawing/2014/main" id="{1369F669-0B26-421E-9C88-D0A26DEC2170}"/>
                </a:ext>
              </a:extLst>
            </p:cNvPr>
            <p:cNvSpPr/>
            <p:nvPr/>
          </p:nvSpPr>
          <p:spPr>
            <a:xfrm>
              <a:off x="3010105" y="1655"/>
              <a:ext cx="217467" cy="4611511"/>
            </a:xfrm>
            <a:prstGeom prst="ellipse">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9" name="Oval 4">
              <a:extLst>
                <a:ext uri="{FF2B5EF4-FFF2-40B4-BE49-F238E27FC236}">
                  <a16:creationId xmlns:a16="http://schemas.microsoft.com/office/drawing/2014/main" id="{C7D9EFD7-6A51-41A2-A3C0-5B5E3AA09D31}"/>
                </a:ext>
              </a:extLst>
            </p:cNvPr>
            <p:cNvSpPr txBox="1"/>
            <p:nvPr/>
          </p:nvSpPr>
          <p:spPr>
            <a:xfrm>
              <a:off x="3041952" y="676995"/>
              <a:ext cx="153773" cy="32608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CO" sz="2400" kern="1200" dirty="0">
                  <a:latin typeface="Montserrat" panose="00000500000000000000" pitchFamily="50" charset="0"/>
                </a:rPr>
                <a:t>Intervención quirúrgica.</a:t>
              </a:r>
            </a:p>
            <a:p>
              <a:pPr marL="0" lvl="0" indent="0" algn="ctr" defTabSz="889000">
                <a:lnSpc>
                  <a:spcPct val="90000"/>
                </a:lnSpc>
                <a:spcBef>
                  <a:spcPct val="0"/>
                </a:spcBef>
                <a:spcAft>
                  <a:spcPct val="35000"/>
                </a:spcAft>
                <a:buNone/>
              </a:pPr>
              <a:r>
                <a:rPr lang="es-CO" sz="2400" b="1" dirty="0">
                  <a:latin typeface="Montserrat" panose="00000500000000000000" pitchFamily="50" charset="0"/>
                </a:rPr>
                <a:t>U</a:t>
              </a:r>
              <a:r>
                <a:rPr lang="es-CO" sz="2400" b="1" kern="1200" dirty="0">
                  <a:latin typeface="Montserrat" panose="00000500000000000000" pitchFamily="50" charset="0"/>
                </a:rPr>
                <a:t>rgente</a:t>
              </a:r>
              <a:r>
                <a:rPr lang="es-CO" sz="2400" kern="1200" dirty="0">
                  <a:latin typeface="Montserrat" panose="00000500000000000000" pitchFamily="50" charset="0"/>
                </a:rPr>
                <a:t> </a:t>
              </a:r>
            </a:p>
          </p:txBody>
        </p:sp>
      </p:grpSp>
      <p:sp>
        <p:nvSpPr>
          <p:cNvPr id="20" name="Equals 19">
            <a:extLst>
              <a:ext uri="{FF2B5EF4-FFF2-40B4-BE49-F238E27FC236}">
                <a16:creationId xmlns:a16="http://schemas.microsoft.com/office/drawing/2014/main" id="{CA7A769F-63D2-484C-8360-7E4B78225111}"/>
              </a:ext>
            </a:extLst>
          </p:cNvPr>
          <p:cNvSpPr/>
          <p:nvPr/>
        </p:nvSpPr>
        <p:spPr>
          <a:xfrm>
            <a:off x="5565522" y="4984057"/>
            <a:ext cx="1376022" cy="1108037"/>
          </a:xfrm>
          <a:prstGeom prst="mathEqual">
            <a:avLst>
              <a:gd name="adj1" fmla="val 15364"/>
              <a:gd name="adj2" fmla="val 11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3" name="Título 1">
            <a:extLst>
              <a:ext uri="{FF2B5EF4-FFF2-40B4-BE49-F238E27FC236}">
                <a16:creationId xmlns:a16="http://schemas.microsoft.com/office/drawing/2014/main" id="{BC125700-287B-4189-99A3-B90C15566C7A}"/>
              </a:ext>
            </a:extLst>
          </p:cNvPr>
          <p:cNvSpPr txBox="1">
            <a:spLocks/>
          </p:cNvSpPr>
          <p:nvPr/>
        </p:nvSpPr>
        <p:spPr>
          <a:xfrm>
            <a:off x="-24438" y="973333"/>
            <a:ext cx="4443805"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latin typeface="Montserrat" panose="00000500000000000000" pitchFamily="50" charset="0"/>
              </a:rPr>
              <a:t>Signos de gravedad</a:t>
            </a:r>
          </a:p>
        </p:txBody>
      </p:sp>
    </p:spTree>
    <p:extLst>
      <p:ext uri="{BB962C8B-B14F-4D97-AF65-F5344CB8AC3E}">
        <p14:creationId xmlns:p14="http://schemas.microsoft.com/office/powerpoint/2010/main" val="423020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871576" y="1793287"/>
            <a:ext cx="3700424" cy="1458286"/>
          </a:xfrm>
        </p:spPr>
        <p:txBody>
          <a:bodyPr>
            <a:normAutofit/>
          </a:bodyPr>
          <a:lstStyle/>
          <a:p>
            <a:pPr marL="0" indent="0" algn="ctr">
              <a:buNone/>
            </a:pPr>
            <a:r>
              <a:rPr lang="es-CO" sz="2400" dirty="0">
                <a:latin typeface="Montserrat" panose="00000500000000000000" pitchFamily="50" charset="0"/>
              </a:rPr>
              <a:t> Dolor tipo calambre intermitente asociado con la menstruación. </a:t>
            </a:r>
          </a:p>
          <a:p>
            <a:pPr marL="0" indent="0" algn="ctr">
              <a:buNone/>
            </a:pPr>
            <a:endParaRPr lang="es-CO" sz="2400" dirty="0">
              <a:latin typeface="Montserrat" panose="00000500000000000000" pitchFamily="50" charset="0"/>
            </a:endParaRPr>
          </a:p>
        </p:txBody>
      </p:sp>
      <p:graphicFrame>
        <p:nvGraphicFramePr>
          <p:cNvPr id="5" name="Diagrama 4"/>
          <p:cNvGraphicFramePr/>
          <p:nvPr>
            <p:extLst>
              <p:ext uri="{D42A27DB-BD31-4B8C-83A1-F6EECF244321}">
                <p14:modId xmlns:p14="http://schemas.microsoft.com/office/powerpoint/2010/main" val="326630623"/>
              </p:ext>
            </p:extLst>
          </p:nvPr>
        </p:nvGraphicFramePr>
        <p:xfrm>
          <a:off x="4963696" y="1000444"/>
          <a:ext cx="7228304" cy="45022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CBF74B9-AD7A-4E16-B524-443A3AEE6BC5}"/>
              </a:ext>
            </a:extLst>
          </p:cNvPr>
          <p:cNvSpPr txBox="1">
            <a:spLocks/>
          </p:cNvSpPr>
          <p:nvPr/>
        </p:nvSpPr>
        <p:spPr>
          <a:xfrm>
            <a:off x="497118" y="518272"/>
            <a:ext cx="4443805"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latin typeface="Montserrat" panose="00000500000000000000" pitchFamily="50" charset="0"/>
              </a:rPr>
              <a:t>Dismenorrea</a:t>
            </a:r>
          </a:p>
        </p:txBody>
      </p:sp>
    </p:spTree>
    <p:extLst>
      <p:ext uri="{BB962C8B-B14F-4D97-AF65-F5344CB8AC3E}">
        <p14:creationId xmlns:p14="http://schemas.microsoft.com/office/powerpoint/2010/main" val="301276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065263" y="1088996"/>
            <a:ext cx="6606784" cy="928607"/>
          </a:xfrm>
        </p:spPr>
        <p:txBody>
          <a:bodyPr>
            <a:normAutofit/>
          </a:bodyPr>
          <a:lstStyle/>
          <a:p>
            <a:r>
              <a:rPr lang="es-CO" sz="2600" dirty="0">
                <a:latin typeface="Montserrat" panose="00000500000000000000" pitchFamily="50" charset="0"/>
              </a:rPr>
              <a:t>Implantación anormal fuera del útero comúnmente en la trompa.</a:t>
            </a:r>
          </a:p>
          <a:p>
            <a:endParaRPr lang="es-CO" dirty="0">
              <a:latin typeface="Montserrat black"/>
            </a:endParaRPr>
          </a:p>
        </p:txBody>
      </p:sp>
      <p:pic>
        <p:nvPicPr>
          <p:cNvPr id="6" name="Picture 2" descr="Resultado de imagen para EMBARAZO ECTOPICO"/>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5296" r="2860"/>
          <a:stretch/>
        </p:blipFill>
        <p:spPr bwMode="auto">
          <a:xfrm>
            <a:off x="5065263" y="2393402"/>
            <a:ext cx="6861356" cy="3935961"/>
          </a:xfrm>
          <a:prstGeom prst="rect">
            <a:avLst/>
          </a:prstGeom>
          <a:noFill/>
          <a:extLst>
            <a:ext uri="{909E8E84-426E-40DD-AFC4-6F175D3DCCD1}">
              <a14:hiddenFill xmlns:a14="http://schemas.microsoft.com/office/drawing/2010/main">
                <a:solidFill>
                  <a:srgbClr val="FFFFFF"/>
                </a:solidFill>
              </a14:hiddenFill>
            </a:ext>
          </a:extLst>
        </p:spPr>
      </p:pic>
      <p:sp>
        <p:nvSpPr>
          <p:cNvPr id="7" name="6 CuadroTexto"/>
          <p:cNvSpPr txBox="1"/>
          <p:nvPr/>
        </p:nvSpPr>
        <p:spPr>
          <a:xfrm>
            <a:off x="9926237" y="3561377"/>
            <a:ext cx="1583417" cy="646331"/>
          </a:xfrm>
          <a:prstGeom prst="rect">
            <a:avLst/>
          </a:prstGeom>
          <a:noFill/>
        </p:spPr>
        <p:txBody>
          <a:bodyPr wrap="square" rtlCol="0">
            <a:spAutoFit/>
          </a:bodyPr>
          <a:lstStyle/>
          <a:p>
            <a:pPr algn="ctr"/>
            <a:r>
              <a:rPr lang="es-CO" sz="3600" b="1" dirty="0">
                <a:effectLst>
                  <a:outerShdw blurRad="38100" dist="38100" dir="2700000" algn="tl">
                    <a:srgbClr val="000000">
                      <a:alpha val="43137"/>
                    </a:srgbClr>
                  </a:outerShdw>
                </a:effectLst>
                <a:latin typeface="Lato Light"/>
              </a:rPr>
              <a:t>90%</a:t>
            </a:r>
          </a:p>
        </p:txBody>
      </p:sp>
      <p:sp>
        <p:nvSpPr>
          <p:cNvPr id="8" name="CuadroTexto 7">
            <a:extLst>
              <a:ext uri="{FF2B5EF4-FFF2-40B4-BE49-F238E27FC236}">
                <a16:creationId xmlns:a16="http://schemas.microsoft.com/office/drawing/2014/main" id="{1D61F4DC-558E-4F00-9065-986CE74F74F2}"/>
              </a:ext>
            </a:extLst>
          </p:cNvPr>
          <p:cNvSpPr txBox="1"/>
          <p:nvPr/>
        </p:nvSpPr>
        <p:spPr>
          <a:xfrm>
            <a:off x="8918126" y="5371524"/>
            <a:ext cx="3008492" cy="523220"/>
          </a:xfrm>
          <a:prstGeom prst="rect">
            <a:avLst/>
          </a:prstGeom>
          <a:noFill/>
        </p:spPr>
        <p:txBody>
          <a:bodyPr wrap="square" rtlCol="0">
            <a:spAutoFit/>
          </a:bodyPr>
          <a:lstStyle/>
          <a:p>
            <a:r>
              <a:rPr lang="es-CO" sz="2800" dirty="0">
                <a:latin typeface="Lato Light"/>
              </a:rPr>
              <a:t>2,4%</a:t>
            </a:r>
          </a:p>
        </p:txBody>
      </p:sp>
      <p:sp>
        <p:nvSpPr>
          <p:cNvPr id="9" name="CuadroTexto 8">
            <a:extLst>
              <a:ext uri="{FF2B5EF4-FFF2-40B4-BE49-F238E27FC236}">
                <a16:creationId xmlns:a16="http://schemas.microsoft.com/office/drawing/2014/main" id="{2664BB82-0353-458D-BB61-07FFB07F6045}"/>
              </a:ext>
            </a:extLst>
          </p:cNvPr>
          <p:cNvSpPr txBox="1"/>
          <p:nvPr/>
        </p:nvSpPr>
        <p:spPr>
          <a:xfrm>
            <a:off x="10070253" y="4723452"/>
            <a:ext cx="1187563" cy="523220"/>
          </a:xfrm>
          <a:prstGeom prst="rect">
            <a:avLst/>
          </a:prstGeom>
          <a:noFill/>
        </p:spPr>
        <p:txBody>
          <a:bodyPr wrap="square" rtlCol="0">
            <a:spAutoFit/>
          </a:bodyPr>
          <a:lstStyle/>
          <a:p>
            <a:r>
              <a:rPr lang="es-CO" sz="2800" dirty="0">
                <a:latin typeface="Lato Light"/>
              </a:rPr>
              <a:t>1%</a:t>
            </a:r>
          </a:p>
        </p:txBody>
      </p:sp>
      <p:sp>
        <p:nvSpPr>
          <p:cNvPr id="10" name="CuadroTexto 9">
            <a:extLst>
              <a:ext uri="{FF2B5EF4-FFF2-40B4-BE49-F238E27FC236}">
                <a16:creationId xmlns:a16="http://schemas.microsoft.com/office/drawing/2014/main" id="{E394A982-8D94-4E7E-AD26-A5CF7CD0E619}"/>
              </a:ext>
            </a:extLst>
          </p:cNvPr>
          <p:cNvSpPr txBox="1"/>
          <p:nvPr/>
        </p:nvSpPr>
        <p:spPr>
          <a:xfrm>
            <a:off x="5605757" y="4723452"/>
            <a:ext cx="1187563" cy="523220"/>
          </a:xfrm>
          <a:prstGeom prst="rect">
            <a:avLst/>
          </a:prstGeom>
          <a:noFill/>
        </p:spPr>
        <p:txBody>
          <a:bodyPr wrap="square" rtlCol="0">
            <a:spAutoFit/>
          </a:bodyPr>
          <a:lstStyle/>
          <a:p>
            <a:r>
              <a:rPr lang="es-CO" sz="2800" dirty="0">
                <a:latin typeface="Lato Light"/>
              </a:rPr>
              <a:t>1-3%</a:t>
            </a:r>
          </a:p>
        </p:txBody>
      </p:sp>
      <p:sp>
        <p:nvSpPr>
          <p:cNvPr id="11" name="CuadroTexto 10">
            <a:extLst>
              <a:ext uri="{FF2B5EF4-FFF2-40B4-BE49-F238E27FC236}">
                <a16:creationId xmlns:a16="http://schemas.microsoft.com/office/drawing/2014/main" id="{B531F353-3646-43DE-8E98-9931145E7F87}"/>
              </a:ext>
            </a:extLst>
          </p:cNvPr>
          <p:cNvSpPr txBox="1"/>
          <p:nvPr/>
        </p:nvSpPr>
        <p:spPr>
          <a:xfrm>
            <a:off x="6253829" y="5587548"/>
            <a:ext cx="1187563" cy="523220"/>
          </a:xfrm>
          <a:prstGeom prst="rect">
            <a:avLst/>
          </a:prstGeom>
          <a:noFill/>
        </p:spPr>
        <p:txBody>
          <a:bodyPr wrap="square" rtlCol="0">
            <a:spAutoFit/>
          </a:bodyPr>
          <a:lstStyle/>
          <a:p>
            <a:r>
              <a:rPr lang="es-CO" sz="2800" dirty="0">
                <a:latin typeface="Lato Light"/>
              </a:rPr>
              <a:t>1%</a:t>
            </a:r>
          </a:p>
        </p:txBody>
      </p:sp>
      <p:sp>
        <p:nvSpPr>
          <p:cNvPr id="12" name="CuadroTexto 11">
            <a:extLst>
              <a:ext uri="{FF2B5EF4-FFF2-40B4-BE49-F238E27FC236}">
                <a16:creationId xmlns:a16="http://schemas.microsoft.com/office/drawing/2014/main" id="{06D4AA7A-CAA4-4C7A-84BA-DF3126769271}"/>
              </a:ext>
            </a:extLst>
          </p:cNvPr>
          <p:cNvSpPr txBox="1"/>
          <p:nvPr/>
        </p:nvSpPr>
        <p:spPr>
          <a:xfrm>
            <a:off x="10358285" y="5803572"/>
            <a:ext cx="1187563" cy="523220"/>
          </a:xfrm>
          <a:prstGeom prst="rect">
            <a:avLst/>
          </a:prstGeom>
          <a:noFill/>
        </p:spPr>
        <p:txBody>
          <a:bodyPr wrap="square" rtlCol="0">
            <a:spAutoFit/>
          </a:bodyPr>
          <a:lstStyle/>
          <a:p>
            <a:r>
              <a:rPr lang="es-CO" sz="2800" dirty="0">
                <a:latin typeface="Lato Light"/>
              </a:rPr>
              <a:t>1-3%</a:t>
            </a:r>
          </a:p>
        </p:txBody>
      </p:sp>
      <p:sp>
        <p:nvSpPr>
          <p:cNvPr id="15" name="Título 1">
            <a:extLst>
              <a:ext uri="{FF2B5EF4-FFF2-40B4-BE49-F238E27FC236}">
                <a16:creationId xmlns:a16="http://schemas.microsoft.com/office/drawing/2014/main" id="{3DE390FA-4A97-472D-A92A-0DADCFD9C265}"/>
              </a:ext>
            </a:extLst>
          </p:cNvPr>
          <p:cNvSpPr txBox="1">
            <a:spLocks/>
          </p:cNvSpPr>
          <p:nvPr/>
        </p:nvSpPr>
        <p:spPr>
          <a:xfrm>
            <a:off x="335302" y="890519"/>
            <a:ext cx="4443805"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b="0" dirty="0">
                <a:latin typeface="Montserrat" panose="00000500000000000000" pitchFamily="50" charset="0"/>
              </a:rPr>
              <a:t>Embarazo ectópico</a:t>
            </a:r>
          </a:p>
        </p:txBody>
      </p:sp>
    </p:spTree>
    <p:extLst>
      <p:ext uri="{BB962C8B-B14F-4D97-AF65-F5344CB8AC3E}">
        <p14:creationId xmlns:p14="http://schemas.microsoft.com/office/powerpoint/2010/main" val="59853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215</TotalTime>
  <Words>3353</Words>
  <Application>Microsoft Office PowerPoint</Application>
  <PresentationFormat>Panorámica</PresentationFormat>
  <Paragraphs>344</Paragraphs>
  <Slides>40</Slides>
  <Notes>19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40</vt:i4>
      </vt:variant>
    </vt:vector>
  </HeadingPairs>
  <TitlesOfParts>
    <vt:vector size="47" baseType="lpstr">
      <vt:lpstr>Arial</vt:lpstr>
      <vt:lpstr>Calibri</vt:lpstr>
      <vt:lpstr>Lato Light</vt:lpstr>
      <vt:lpstr>Montserrat</vt:lpstr>
      <vt:lpstr>Montserrat black</vt:lpstr>
      <vt:lpstr>Wingdings</vt:lpstr>
      <vt:lpstr>Tema de Office</vt:lpstr>
      <vt:lpstr>Dolor Pélvico Agudo</vt:lpstr>
      <vt:lpstr>Generalidades</vt:lpstr>
      <vt:lpstr>Presentación de PowerPoint</vt:lpstr>
      <vt:lpstr>Exámenes complementarios</vt:lpstr>
      <vt:lpstr>Presentación de PowerPoint</vt:lpstr>
      <vt:lpstr>Causas ginecológicas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43</cp:revision>
  <dcterms:created xsi:type="dcterms:W3CDTF">2020-11-12T02:46:13Z</dcterms:created>
  <dcterms:modified xsi:type="dcterms:W3CDTF">2021-05-10T23:28:01Z</dcterms:modified>
</cp:coreProperties>
</file>