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officedocument.drawingml.diagramData+xml" PartName="/ppt/diagrams/data10.xml"/>
  <Override ContentType="application/vnd.openxmlformats-officedocument.drawingml.diagramLayout+xml" PartName="/ppt/diagrams/layout10.xml"/>
  <Override ContentType="application/vnd.openxmlformats-officedocument.drawingml.diagramStyle+xml" PartName="/ppt/diagrams/quickStyle10.xml"/>
  <Override ContentType="application/vnd.openxmlformats-officedocument.drawingml.diagramColors+xml" PartName="/ppt/diagrams/colors10.xml"/>
  <Override ContentType="application/vnd.ms-office.drawingml.diagramDrawing+xml" PartName="/ppt/diagrams/drawing10.xml"/>
  <Override ContentType="application/vnd.openxmlformats-officedocument.drawingml.diagramData+xml" PartName="/ppt/diagrams/data11.xml"/>
  <Override ContentType="application/vnd.openxmlformats-officedocument.drawingml.diagramLayout+xml" PartName="/ppt/diagrams/layout11.xml"/>
  <Override ContentType="application/vnd.openxmlformats-officedocument.drawingml.diagramStyle+xml" PartName="/ppt/diagrams/quickStyle11.xml"/>
  <Override ContentType="application/vnd.openxmlformats-officedocument.drawingml.diagramColors+xml" PartName="/ppt/diagrams/colors11.xml"/>
  <Override ContentType="application/vnd.ms-office.drawingml.diagramDrawing+xml" PartName="/ppt/diagrams/drawing11.xml"/>
  <Override ContentType="application/vnd.openxmlformats-officedocument.drawingml.diagramData+xml" PartName="/ppt/diagrams/data12.xml"/>
  <Override ContentType="application/vnd.openxmlformats-officedocument.drawingml.diagramLayout+xml" PartName="/ppt/diagrams/layout12.xml"/>
  <Override ContentType="application/vnd.openxmlformats-officedocument.drawingml.diagramStyle+xml" PartName="/ppt/diagrams/quickStyle12.xml"/>
  <Override ContentType="application/vnd.openxmlformats-officedocument.drawingml.diagramColors+xml" PartName="/ppt/diagrams/colors12.xml"/>
  <Override ContentType="application/vnd.ms-office.drawingml.diagramDrawing+xml" PartName="/ppt/diagrams/drawing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7" r:id="rId6"/>
    <p:sldId id="284" r:id="rId7"/>
    <p:sldId id="263" r:id="rId8"/>
    <p:sldId id="283" r:id="rId9"/>
    <p:sldId id="306" r:id="rId10"/>
    <p:sldId id="269" r:id="rId11"/>
    <p:sldId id="285" r:id="rId12"/>
    <p:sldId id="286" r:id="rId13"/>
    <p:sldId id="270" r:id="rId14"/>
    <p:sldId id="276" r:id="rId15"/>
    <p:sldId id="273" r:id="rId16"/>
    <p:sldId id="278" r:id="rId17"/>
    <p:sldId id="272" r:id="rId18"/>
    <p:sldId id="266" r:id="rId19"/>
    <p:sldId id="281" r:id="rId20"/>
    <p:sldId id="307" r:id="rId21"/>
    <p:sldId id="287" r:id="rId22"/>
    <p:sldId id="293" r:id="rId23"/>
    <p:sldId id="288" r:id="rId24"/>
    <p:sldId id="289" r:id="rId25"/>
    <p:sldId id="290" r:id="rId26"/>
    <p:sldId id="309" r:id="rId27"/>
    <p:sldId id="291" r:id="rId28"/>
    <p:sldId id="292" r:id="rId29"/>
    <p:sldId id="300" r:id="rId30"/>
    <p:sldId id="294" r:id="rId31"/>
    <p:sldId id="295" r:id="rId32"/>
    <p:sldId id="308" r:id="rId33"/>
    <p:sldId id="296" r:id="rId34"/>
    <p:sldId id="297" r:id="rId35"/>
    <p:sldId id="298" r:id="rId36"/>
    <p:sldId id="299" r:id="rId37"/>
    <p:sldId id="301" r:id="rId38"/>
    <p:sldId id="302" r:id="rId39"/>
    <p:sldId id="303" r:id="rId40"/>
    <p:sldId id="304" r:id="rId41"/>
    <p:sldId id="305" r:id="rId4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6A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sv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sv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25A3BA-AC3D-462C-8E4B-2D0CD048C94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5F105ED-2475-407B-9E8F-1CFB046B92D4}">
      <dgm:prSet/>
      <dgm:spPr/>
      <dgm:t>
        <a:bodyPr/>
        <a:lstStyle/>
        <a:p>
          <a:r>
            <a:rPr lang="es-CO">
              <a:latin typeface="Montserrat" panose="00000500000000000000" pitchFamily="50" charset="0"/>
            </a:rPr>
            <a:t>Infección por H. pylori</a:t>
          </a:r>
          <a:endParaRPr lang="en-US" dirty="0">
            <a:latin typeface="Montserrat" panose="00000500000000000000" pitchFamily="50" charset="0"/>
          </a:endParaRPr>
        </a:p>
      </dgm:t>
    </dgm:pt>
    <dgm:pt modelId="{EBD97390-E0EB-48C9-A1C3-5CFAE291DB6B}" type="parTrans" cxnId="{10C26B66-A9C6-454B-AD42-0FA2FAAAE2C1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0DC419B1-03E7-497E-8CE6-137FABF52B89}" type="sibTrans" cxnId="{10C26B66-A9C6-454B-AD42-0FA2FAAAE2C1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C4A6B952-8D2F-41A3-B41C-1C69C96A6CC1}">
      <dgm:prSet/>
      <dgm:spPr/>
      <dgm:t>
        <a:bodyPr/>
        <a:lstStyle/>
        <a:p>
          <a:r>
            <a:rPr lang="es-CO">
              <a:latin typeface="Montserrat" panose="00000500000000000000" pitchFamily="50" charset="0"/>
            </a:rPr>
            <a:t>Consumo de alcohol</a:t>
          </a:r>
          <a:endParaRPr lang="en-US" dirty="0">
            <a:latin typeface="Montserrat" panose="00000500000000000000" pitchFamily="50" charset="0"/>
          </a:endParaRPr>
        </a:p>
      </dgm:t>
    </dgm:pt>
    <dgm:pt modelId="{78EC56FF-F202-4442-939F-25AC280E9C49}" type="parTrans" cxnId="{05B65140-6790-44F6-BEBE-92BB11847292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E285EDBD-8804-4681-9B9F-7D7CB7CEF1C9}" type="sibTrans" cxnId="{05B65140-6790-44F6-BEBE-92BB11847292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AFCF4E9C-3E30-4998-9FB5-449B6C2041B0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Uso de tabaco, cocaína y anfetaminas</a:t>
          </a:r>
          <a:endParaRPr lang="en-US" dirty="0">
            <a:latin typeface="Montserrat" panose="00000500000000000000" pitchFamily="50" charset="0"/>
          </a:endParaRPr>
        </a:p>
      </dgm:t>
    </dgm:pt>
    <dgm:pt modelId="{B6D10AF1-214B-421A-9245-60FBEA2DC863}" type="parTrans" cxnId="{930092A8-CDCB-4EF7-B682-E90424C15586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F7BF0A53-F796-4A2D-B3DA-1387BA20EA99}" type="sibTrans" cxnId="{930092A8-CDCB-4EF7-B682-E90424C15586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15CF71C1-DE77-43C9-B7BC-AABDF31498E0}">
      <dgm:prSet/>
      <dgm:spPr/>
      <dgm:t>
        <a:bodyPr/>
        <a:lstStyle/>
        <a:p>
          <a:r>
            <a:rPr lang="es-CO">
              <a:latin typeface="Montserrat" panose="00000500000000000000" pitchFamily="50" charset="0"/>
            </a:rPr>
            <a:t>AINES</a:t>
          </a:r>
          <a:endParaRPr lang="en-US" dirty="0">
            <a:latin typeface="Montserrat" panose="00000500000000000000" pitchFamily="50" charset="0"/>
          </a:endParaRPr>
        </a:p>
      </dgm:t>
    </dgm:pt>
    <dgm:pt modelId="{2BB196BF-284A-46A1-922A-AA71DD0D1E90}" type="parTrans" cxnId="{83C239B8-0DA0-4CEC-87C4-89FDC095501F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535CC764-0F72-4C17-9139-A70085FA29A4}" type="sibTrans" cxnId="{83C239B8-0DA0-4CEC-87C4-89FDC095501F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8BB2FCCC-B7AE-4E28-AB2C-035923FC2948}">
      <dgm:prSet/>
      <dgm:spPr/>
      <dgm:t>
        <a:bodyPr/>
        <a:lstStyle/>
        <a:p>
          <a:r>
            <a:rPr lang="es-CO">
              <a:latin typeface="Montserrat" panose="00000500000000000000" pitchFamily="50" charset="0"/>
            </a:rPr>
            <a:t>Síndrome de Zollinger-Ellison</a:t>
          </a:r>
          <a:endParaRPr lang="en-US" dirty="0">
            <a:latin typeface="Montserrat" panose="00000500000000000000" pitchFamily="50" charset="0"/>
          </a:endParaRPr>
        </a:p>
      </dgm:t>
    </dgm:pt>
    <dgm:pt modelId="{42FF2E3C-D199-4FFB-964D-8557C2E26CE1}" type="parTrans" cxnId="{D02AFF42-5F4E-4469-8CB3-2B89ED4B2B76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1F81DC52-FB4B-4944-B6DD-D69B3C33EFE7}" type="sibTrans" cxnId="{D02AFF42-5F4E-4469-8CB3-2B89ED4B2B76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64C0F4FC-4A31-494F-AB70-EB96A68D4E4F}">
      <dgm:prSet/>
      <dgm:spPr/>
      <dgm:t>
        <a:bodyPr/>
        <a:lstStyle/>
        <a:p>
          <a:r>
            <a:rPr lang="es-CO">
              <a:latin typeface="Montserrat" panose="00000500000000000000" pitchFamily="50" charset="0"/>
            </a:rPr>
            <a:t>Inhibidores de la angiogénesis en pacientes con cáncer</a:t>
          </a:r>
          <a:endParaRPr lang="en-US" dirty="0">
            <a:latin typeface="Montserrat" panose="00000500000000000000" pitchFamily="50" charset="0"/>
          </a:endParaRPr>
        </a:p>
      </dgm:t>
    </dgm:pt>
    <dgm:pt modelId="{B99699F3-DEC9-4E90-A566-A2AE62000B33}" type="parTrans" cxnId="{76DA8CF7-AE71-471D-9893-6A942BDE2C20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881B3B1F-7F8E-4E07-B480-DC0E33F9C7BA}" type="sibTrans" cxnId="{76DA8CF7-AE71-471D-9893-6A942BDE2C20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8992F42A-DD9E-4935-BAB3-409C7EE4CFF1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Cirugía bariátrica </a:t>
          </a:r>
          <a:endParaRPr lang="en-US" dirty="0">
            <a:latin typeface="Montserrat" panose="00000500000000000000" pitchFamily="50" charset="0"/>
          </a:endParaRPr>
        </a:p>
      </dgm:t>
    </dgm:pt>
    <dgm:pt modelId="{64F8E6FC-F6E3-42CF-9A5C-2AC3BC482FAA}" type="parTrans" cxnId="{8E1E1752-EC2C-4012-8B8A-D8923AA92717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BB642845-4A8A-43FF-9C4F-3841D95FD0CE}" type="sibTrans" cxnId="{8E1E1752-EC2C-4012-8B8A-D8923AA92717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20F57118-DC18-411E-A187-69C9A774CF2E}" type="pres">
      <dgm:prSet presAssocID="{C625A3BA-AC3D-462C-8E4B-2D0CD048C949}" presName="diagram" presStyleCnt="0">
        <dgm:presLayoutVars>
          <dgm:dir/>
          <dgm:resizeHandles val="exact"/>
        </dgm:presLayoutVars>
      </dgm:prSet>
      <dgm:spPr/>
    </dgm:pt>
    <dgm:pt modelId="{537CCE9C-29AA-4564-926E-1930BEB44EA3}" type="pres">
      <dgm:prSet presAssocID="{65F105ED-2475-407B-9E8F-1CFB046B92D4}" presName="node" presStyleLbl="node1" presStyleIdx="0" presStyleCnt="7">
        <dgm:presLayoutVars>
          <dgm:bulletEnabled val="1"/>
        </dgm:presLayoutVars>
      </dgm:prSet>
      <dgm:spPr/>
    </dgm:pt>
    <dgm:pt modelId="{4914C3E5-A57F-43BF-9AD0-EC5E0D6A4F29}" type="pres">
      <dgm:prSet presAssocID="{0DC419B1-03E7-497E-8CE6-137FABF52B89}" presName="sibTrans" presStyleCnt="0"/>
      <dgm:spPr/>
    </dgm:pt>
    <dgm:pt modelId="{B299382C-76DF-4354-AC33-AF01A42B9CDE}" type="pres">
      <dgm:prSet presAssocID="{C4A6B952-8D2F-41A3-B41C-1C69C96A6CC1}" presName="node" presStyleLbl="node1" presStyleIdx="1" presStyleCnt="7">
        <dgm:presLayoutVars>
          <dgm:bulletEnabled val="1"/>
        </dgm:presLayoutVars>
      </dgm:prSet>
      <dgm:spPr/>
    </dgm:pt>
    <dgm:pt modelId="{2E167165-3FCB-4C5F-9F6C-7DA20B430A5E}" type="pres">
      <dgm:prSet presAssocID="{E285EDBD-8804-4681-9B9F-7D7CB7CEF1C9}" presName="sibTrans" presStyleCnt="0"/>
      <dgm:spPr/>
    </dgm:pt>
    <dgm:pt modelId="{550058CB-2822-4476-A274-A8EDF8F621D0}" type="pres">
      <dgm:prSet presAssocID="{AFCF4E9C-3E30-4998-9FB5-449B6C2041B0}" presName="node" presStyleLbl="node1" presStyleIdx="2" presStyleCnt="7">
        <dgm:presLayoutVars>
          <dgm:bulletEnabled val="1"/>
        </dgm:presLayoutVars>
      </dgm:prSet>
      <dgm:spPr/>
    </dgm:pt>
    <dgm:pt modelId="{7DAE2B24-9D99-4D6D-8988-A6EFF7733D00}" type="pres">
      <dgm:prSet presAssocID="{F7BF0A53-F796-4A2D-B3DA-1387BA20EA99}" presName="sibTrans" presStyleCnt="0"/>
      <dgm:spPr/>
    </dgm:pt>
    <dgm:pt modelId="{EBF67284-BE4C-4A37-8324-94172C84A300}" type="pres">
      <dgm:prSet presAssocID="{15CF71C1-DE77-43C9-B7BC-AABDF31498E0}" presName="node" presStyleLbl="node1" presStyleIdx="3" presStyleCnt="7">
        <dgm:presLayoutVars>
          <dgm:bulletEnabled val="1"/>
        </dgm:presLayoutVars>
      </dgm:prSet>
      <dgm:spPr/>
    </dgm:pt>
    <dgm:pt modelId="{EA55412F-3643-4EAF-9830-BBEFC1FDC30B}" type="pres">
      <dgm:prSet presAssocID="{535CC764-0F72-4C17-9139-A70085FA29A4}" presName="sibTrans" presStyleCnt="0"/>
      <dgm:spPr/>
    </dgm:pt>
    <dgm:pt modelId="{B24D7D05-6F5B-4827-8F10-FB4B669268EC}" type="pres">
      <dgm:prSet presAssocID="{8BB2FCCC-B7AE-4E28-AB2C-035923FC2948}" presName="node" presStyleLbl="node1" presStyleIdx="4" presStyleCnt="7" custLinFactNeighborX="55504" custLinFactNeighborY="1863">
        <dgm:presLayoutVars>
          <dgm:bulletEnabled val="1"/>
        </dgm:presLayoutVars>
      </dgm:prSet>
      <dgm:spPr/>
    </dgm:pt>
    <dgm:pt modelId="{8F4DA8C8-5FC9-4985-A7D3-59C3F9A05EC0}" type="pres">
      <dgm:prSet presAssocID="{1F81DC52-FB4B-4944-B6DD-D69B3C33EFE7}" presName="sibTrans" presStyleCnt="0"/>
      <dgm:spPr/>
    </dgm:pt>
    <dgm:pt modelId="{6871A545-7FB2-4548-8FB1-B10F966AA4FA}" type="pres">
      <dgm:prSet presAssocID="{64C0F4FC-4A31-494F-AB70-EB96A68D4E4F}" presName="node" presStyleLbl="node1" presStyleIdx="5" presStyleCnt="7" custLinFactNeighborX="55877" custLinFactNeighborY="1863">
        <dgm:presLayoutVars>
          <dgm:bulletEnabled val="1"/>
        </dgm:presLayoutVars>
      </dgm:prSet>
      <dgm:spPr/>
    </dgm:pt>
    <dgm:pt modelId="{B6D21E2F-7567-4E14-8519-F1ABCAFE6920}" type="pres">
      <dgm:prSet presAssocID="{881B3B1F-7F8E-4E07-B480-DC0E33F9C7BA}" presName="sibTrans" presStyleCnt="0"/>
      <dgm:spPr/>
    </dgm:pt>
    <dgm:pt modelId="{6CA75959-C310-4A89-8183-DBD97C8796F2}" type="pres">
      <dgm:prSet presAssocID="{8992F42A-DD9E-4935-BAB3-409C7EE4CFF1}" presName="node" presStyleLbl="node1" presStyleIdx="6" presStyleCnt="7" custLinFactNeighborX="55132" custLinFactNeighborY="1863">
        <dgm:presLayoutVars>
          <dgm:bulletEnabled val="1"/>
        </dgm:presLayoutVars>
      </dgm:prSet>
      <dgm:spPr/>
    </dgm:pt>
  </dgm:ptLst>
  <dgm:cxnLst>
    <dgm:cxn modelId="{47D6E136-02E5-4220-82FA-A40D48FC0632}" type="presOf" srcId="{65F105ED-2475-407B-9E8F-1CFB046B92D4}" destId="{537CCE9C-29AA-4564-926E-1930BEB44EA3}" srcOrd="0" destOrd="0" presId="urn:microsoft.com/office/officeart/2005/8/layout/default"/>
    <dgm:cxn modelId="{05B65140-6790-44F6-BEBE-92BB11847292}" srcId="{C625A3BA-AC3D-462C-8E4B-2D0CD048C949}" destId="{C4A6B952-8D2F-41A3-B41C-1C69C96A6CC1}" srcOrd="1" destOrd="0" parTransId="{78EC56FF-F202-4442-939F-25AC280E9C49}" sibTransId="{E285EDBD-8804-4681-9B9F-7D7CB7CEF1C9}"/>
    <dgm:cxn modelId="{D02AFF42-5F4E-4469-8CB3-2B89ED4B2B76}" srcId="{C625A3BA-AC3D-462C-8E4B-2D0CD048C949}" destId="{8BB2FCCC-B7AE-4E28-AB2C-035923FC2948}" srcOrd="4" destOrd="0" parTransId="{42FF2E3C-D199-4FFB-964D-8557C2E26CE1}" sibTransId="{1F81DC52-FB4B-4944-B6DD-D69B3C33EFE7}"/>
    <dgm:cxn modelId="{0631B364-9237-442F-BFB9-F85468348DE0}" type="presOf" srcId="{AFCF4E9C-3E30-4998-9FB5-449B6C2041B0}" destId="{550058CB-2822-4476-A274-A8EDF8F621D0}" srcOrd="0" destOrd="0" presId="urn:microsoft.com/office/officeart/2005/8/layout/default"/>
    <dgm:cxn modelId="{10C26B66-A9C6-454B-AD42-0FA2FAAAE2C1}" srcId="{C625A3BA-AC3D-462C-8E4B-2D0CD048C949}" destId="{65F105ED-2475-407B-9E8F-1CFB046B92D4}" srcOrd="0" destOrd="0" parTransId="{EBD97390-E0EB-48C9-A1C3-5CFAE291DB6B}" sibTransId="{0DC419B1-03E7-497E-8CE6-137FABF52B89}"/>
    <dgm:cxn modelId="{8E1E1752-EC2C-4012-8B8A-D8923AA92717}" srcId="{C625A3BA-AC3D-462C-8E4B-2D0CD048C949}" destId="{8992F42A-DD9E-4935-BAB3-409C7EE4CFF1}" srcOrd="6" destOrd="0" parTransId="{64F8E6FC-F6E3-42CF-9A5C-2AC3BC482FAA}" sibTransId="{BB642845-4A8A-43FF-9C4F-3841D95FD0CE}"/>
    <dgm:cxn modelId="{7BCCC896-C1E9-4084-A218-DD0EE3290317}" type="presOf" srcId="{8BB2FCCC-B7AE-4E28-AB2C-035923FC2948}" destId="{B24D7D05-6F5B-4827-8F10-FB4B669268EC}" srcOrd="0" destOrd="0" presId="urn:microsoft.com/office/officeart/2005/8/layout/default"/>
    <dgm:cxn modelId="{6BE2729D-D3B7-4812-B01D-444B4BAAF7E5}" type="presOf" srcId="{64C0F4FC-4A31-494F-AB70-EB96A68D4E4F}" destId="{6871A545-7FB2-4548-8FB1-B10F966AA4FA}" srcOrd="0" destOrd="0" presId="urn:microsoft.com/office/officeart/2005/8/layout/default"/>
    <dgm:cxn modelId="{39BFF4A4-1BA9-4AA5-9BD1-25DE08B9D623}" type="presOf" srcId="{C625A3BA-AC3D-462C-8E4B-2D0CD048C949}" destId="{20F57118-DC18-411E-A187-69C9A774CF2E}" srcOrd="0" destOrd="0" presId="urn:microsoft.com/office/officeart/2005/8/layout/default"/>
    <dgm:cxn modelId="{930092A8-CDCB-4EF7-B682-E90424C15586}" srcId="{C625A3BA-AC3D-462C-8E4B-2D0CD048C949}" destId="{AFCF4E9C-3E30-4998-9FB5-449B6C2041B0}" srcOrd="2" destOrd="0" parTransId="{B6D10AF1-214B-421A-9245-60FBEA2DC863}" sibTransId="{F7BF0A53-F796-4A2D-B3DA-1387BA20EA99}"/>
    <dgm:cxn modelId="{83C239B8-0DA0-4CEC-87C4-89FDC095501F}" srcId="{C625A3BA-AC3D-462C-8E4B-2D0CD048C949}" destId="{15CF71C1-DE77-43C9-B7BC-AABDF31498E0}" srcOrd="3" destOrd="0" parTransId="{2BB196BF-284A-46A1-922A-AA71DD0D1E90}" sibTransId="{535CC764-0F72-4C17-9139-A70085FA29A4}"/>
    <dgm:cxn modelId="{E3951DBC-D47F-42D3-BF51-B5E518EC9D51}" type="presOf" srcId="{15CF71C1-DE77-43C9-B7BC-AABDF31498E0}" destId="{EBF67284-BE4C-4A37-8324-94172C84A300}" srcOrd="0" destOrd="0" presId="urn:microsoft.com/office/officeart/2005/8/layout/default"/>
    <dgm:cxn modelId="{67CB74D2-F453-4F36-A96F-E0867635E25F}" type="presOf" srcId="{8992F42A-DD9E-4935-BAB3-409C7EE4CFF1}" destId="{6CA75959-C310-4A89-8183-DBD97C8796F2}" srcOrd="0" destOrd="0" presId="urn:microsoft.com/office/officeart/2005/8/layout/default"/>
    <dgm:cxn modelId="{B08097DA-252D-442B-862D-3178A1A0D12F}" type="presOf" srcId="{C4A6B952-8D2F-41A3-B41C-1C69C96A6CC1}" destId="{B299382C-76DF-4354-AC33-AF01A42B9CDE}" srcOrd="0" destOrd="0" presId="urn:microsoft.com/office/officeart/2005/8/layout/default"/>
    <dgm:cxn modelId="{76DA8CF7-AE71-471D-9893-6A942BDE2C20}" srcId="{C625A3BA-AC3D-462C-8E4B-2D0CD048C949}" destId="{64C0F4FC-4A31-494F-AB70-EB96A68D4E4F}" srcOrd="5" destOrd="0" parTransId="{B99699F3-DEC9-4E90-A566-A2AE62000B33}" sibTransId="{881B3B1F-7F8E-4E07-B480-DC0E33F9C7BA}"/>
    <dgm:cxn modelId="{73CA60CE-0E6D-47DF-BCCE-2FE1F9F07B80}" type="presParOf" srcId="{20F57118-DC18-411E-A187-69C9A774CF2E}" destId="{537CCE9C-29AA-4564-926E-1930BEB44EA3}" srcOrd="0" destOrd="0" presId="urn:microsoft.com/office/officeart/2005/8/layout/default"/>
    <dgm:cxn modelId="{72B9E49A-32CE-4F28-B7AC-52ED38FC441C}" type="presParOf" srcId="{20F57118-DC18-411E-A187-69C9A774CF2E}" destId="{4914C3E5-A57F-43BF-9AD0-EC5E0D6A4F29}" srcOrd="1" destOrd="0" presId="urn:microsoft.com/office/officeart/2005/8/layout/default"/>
    <dgm:cxn modelId="{26FE28CB-8DBD-4884-A7FF-85F1F13031B4}" type="presParOf" srcId="{20F57118-DC18-411E-A187-69C9A774CF2E}" destId="{B299382C-76DF-4354-AC33-AF01A42B9CDE}" srcOrd="2" destOrd="0" presId="urn:microsoft.com/office/officeart/2005/8/layout/default"/>
    <dgm:cxn modelId="{12F724A6-C0A8-4564-A9A4-33B7D8907206}" type="presParOf" srcId="{20F57118-DC18-411E-A187-69C9A774CF2E}" destId="{2E167165-3FCB-4C5F-9F6C-7DA20B430A5E}" srcOrd="3" destOrd="0" presId="urn:microsoft.com/office/officeart/2005/8/layout/default"/>
    <dgm:cxn modelId="{F35E1D3E-CBF8-4C3D-ADE8-D7E49826AD8E}" type="presParOf" srcId="{20F57118-DC18-411E-A187-69C9A774CF2E}" destId="{550058CB-2822-4476-A274-A8EDF8F621D0}" srcOrd="4" destOrd="0" presId="urn:microsoft.com/office/officeart/2005/8/layout/default"/>
    <dgm:cxn modelId="{00DD480E-12FE-4B9A-AD66-739EB0B80F68}" type="presParOf" srcId="{20F57118-DC18-411E-A187-69C9A774CF2E}" destId="{7DAE2B24-9D99-4D6D-8988-A6EFF7733D00}" srcOrd="5" destOrd="0" presId="urn:microsoft.com/office/officeart/2005/8/layout/default"/>
    <dgm:cxn modelId="{7B8788B2-DF45-4516-A143-7E8F66311C81}" type="presParOf" srcId="{20F57118-DC18-411E-A187-69C9A774CF2E}" destId="{EBF67284-BE4C-4A37-8324-94172C84A300}" srcOrd="6" destOrd="0" presId="urn:microsoft.com/office/officeart/2005/8/layout/default"/>
    <dgm:cxn modelId="{619BE0E2-FE66-4E47-BD14-BFB2BAA6B19A}" type="presParOf" srcId="{20F57118-DC18-411E-A187-69C9A774CF2E}" destId="{EA55412F-3643-4EAF-9830-BBEFC1FDC30B}" srcOrd="7" destOrd="0" presId="urn:microsoft.com/office/officeart/2005/8/layout/default"/>
    <dgm:cxn modelId="{121ED7EA-288F-48E7-9857-587B7D2FEC43}" type="presParOf" srcId="{20F57118-DC18-411E-A187-69C9A774CF2E}" destId="{B24D7D05-6F5B-4827-8F10-FB4B669268EC}" srcOrd="8" destOrd="0" presId="urn:microsoft.com/office/officeart/2005/8/layout/default"/>
    <dgm:cxn modelId="{20A476DC-6073-412C-9CB9-AB93382EA950}" type="presParOf" srcId="{20F57118-DC18-411E-A187-69C9A774CF2E}" destId="{8F4DA8C8-5FC9-4985-A7D3-59C3F9A05EC0}" srcOrd="9" destOrd="0" presId="urn:microsoft.com/office/officeart/2005/8/layout/default"/>
    <dgm:cxn modelId="{2981E028-27E7-4614-8490-1DFA768F70EF}" type="presParOf" srcId="{20F57118-DC18-411E-A187-69C9A774CF2E}" destId="{6871A545-7FB2-4548-8FB1-B10F966AA4FA}" srcOrd="10" destOrd="0" presId="urn:microsoft.com/office/officeart/2005/8/layout/default"/>
    <dgm:cxn modelId="{A1E44BD8-440D-4588-9E2D-2E11A6FAA813}" type="presParOf" srcId="{20F57118-DC18-411E-A187-69C9A774CF2E}" destId="{B6D21E2F-7567-4E14-8519-F1ABCAFE6920}" srcOrd="11" destOrd="0" presId="urn:microsoft.com/office/officeart/2005/8/layout/default"/>
    <dgm:cxn modelId="{28E56F63-1109-43A9-9E87-9DB111ADB389}" type="presParOf" srcId="{20F57118-DC18-411E-A187-69C9A774CF2E}" destId="{6CA75959-C310-4A89-8183-DBD97C8796F2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88E01B-296F-41DD-82AF-6FBAD4A8374E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C86113-4299-403D-9C41-2CB258762EF1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Signos o síntomas de alarma: disfagia, vómito persistente, hemorragia gastrointestinal, anemia ferropénica y pérdida de peso.</a:t>
          </a:r>
          <a:endParaRPr lang="en-US" dirty="0">
            <a:latin typeface="Montserrat" panose="00000500000000000000" pitchFamily="50" charset="0"/>
          </a:endParaRPr>
        </a:p>
      </dgm:t>
    </dgm:pt>
    <dgm:pt modelId="{C3BA4325-64D8-4AC5-AEAE-70EA680C21EF}" type="parTrans" cxnId="{92087D95-C27C-46CB-BFBC-082DF812D280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B7695172-A45D-4EE0-A1B9-A0CECBEBA753}" type="sibTrans" cxnId="{92087D95-C27C-46CB-BFBC-082DF812D280}">
      <dgm:prSet phldrT="01"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6B25AFE-4867-448B-9B04-50A0F853BFAA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Pacientes de alto riesgo: &gt;50 años, síntomas por mas de 5-10 años, obesidad, dolor de pecho no cardíaco, no respuesta a IBP.</a:t>
          </a:r>
          <a:endParaRPr lang="en-US" dirty="0">
            <a:latin typeface="Montserrat" panose="00000500000000000000" pitchFamily="50" charset="0"/>
          </a:endParaRPr>
        </a:p>
      </dgm:t>
    </dgm:pt>
    <dgm:pt modelId="{ADBCC8FA-B257-4781-91C0-4B525F7910DD}" type="parTrans" cxnId="{1CFFF598-649B-4EB2-B106-47893AD7DF39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5F0ED288-DE4C-4694-83B5-667E96162C93}" type="sibTrans" cxnId="{1CFFF598-649B-4EB2-B106-47893AD7DF39}">
      <dgm:prSet phldrT="02"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8698008-1CEC-4459-867E-5D3A6EDF4B16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Si no hay esófago de Barret ni síntomas nuevos no hay indicación para repetir la endoscopia. </a:t>
          </a:r>
          <a:endParaRPr lang="en-US" dirty="0">
            <a:latin typeface="Montserrat" panose="00000500000000000000" pitchFamily="50" charset="0"/>
          </a:endParaRPr>
        </a:p>
      </dgm:t>
    </dgm:pt>
    <dgm:pt modelId="{7DF1D23B-D69E-4110-92D5-216A2C114ECA}" type="parTrans" cxnId="{F89D37C5-7AA7-493C-94E6-46F5A8047EFF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2ABD0E90-C329-47C6-AE96-20177C6B6C88}" type="sibTrans" cxnId="{F89D37C5-7AA7-493C-94E6-46F5A8047EFF}">
      <dgm:prSet phldrT="03"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E1385E0-CD75-6947-9835-B08C95636F1E}" type="pres">
      <dgm:prSet presAssocID="{9588E01B-296F-41DD-82AF-6FBAD4A8374E}" presName="diagram" presStyleCnt="0">
        <dgm:presLayoutVars>
          <dgm:dir/>
          <dgm:resizeHandles val="exact"/>
        </dgm:presLayoutVars>
      </dgm:prSet>
      <dgm:spPr/>
    </dgm:pt>
    <dgm:pt modelId="{34740FB9-95D2-AD4F-AFC5-76494E2BEE29}" type="pres">
      <dgm:prSet presAssocID="{FDC86113-4299-403D-9C41-2CB258762EF1}" presName="node" presStyleLbl="node1" presStyleIdx="0" presStyleCnt="3">
        <dgm:presLayoutVars>
          <dgm:bulletEnabled val="1"/>
        </dgm:presLayoutVars>
      </dgm:prSet>
      <dgm:spPr/>
    </dgm:pt>
    <dgm:pt modelId="{329BDF18-AF24-6342-AB96-BE8B29D755A2}" type="pres">
      <dgm:prSet presAssocID="{B7695172-A45D-4EE0-A1B9-A0CECBEBA753}" presName="sibTrans" presStyleCnt="0"/>
      <dgm:spPr/>
    </dgm:pt>
    <dgm:pt modelId="{EDEBAC5B-6045-BC4E-92CC-106006DDE83F}" type="pres">
      <dgm:prSet presAssocID="{16B25AFE-4867-448B-9B04-50A0F853BFAA}" presName="node" presStyleLbl="node1" presStyleIdx="1" presStyleCnt="3">
        <dgm:presLayoutVars>
          <dgm:bulletEnabled val="1"/>
        </dgm:presLayoutVars>
      </dgm:prSet>
      <dgm:spPr/>
    </dgm:pt>
    <dgm:pt modelId="{0C0DD3F8-EDA4-CF47-98B3-DAFF667963E7}" type="pres">
      <dgm:prSet presAssocID="{5F0ED288-DE4C-4694-83B5-667E96162C93}" presName="sibTrans" presStyleCnt="0"/>
      <dgm:spPr/>
    </dgm:pt>
    <dgm:pt modelId="{C68E3B3A-FE5F-1348-A73A-1984A345AD35}" type="pres">
      <dgm:prSet presAssocID="{98698008-1CEC-4459-867E-5D3A6EDF4B16}" presName="node" presStyleLbl="node1" presStyleIdx="2" presStyleCnt="3">
        <dgm:presLayoutVars>
          <dgm:bulletEnabled val="1"/>
        </dgm:presLayoutVars>
      </dgm:prSet>
      <dgm:spPr/>
    </dgm:pt>
  </dgm:ptLst>
  <dgm:cxnLst>
    <dgm:cxn modelId="{0460860F-C4D0-FD4A-B8CD-E7A1002E29E1}" type="presOf" srcId="{FDC86113-4299-403D-9C41-2CB258762EF1}" destId="{34740FB9-95D2-AD4F-AFC5-76494E2BEE29}" srcOrd="0" destOrd="0" presId="urn:microsoft.com/office/officeart/2005/8/layout/default"/>
    <dgm:cxn modelId="{84D1BB3D-B65C-3743-956F-516ADD9E4236}" type="presOf" srcId="{98698008-1CEC-4459-867E-5D3A6EDF4B16}" destId="{C68E3B3A-FE5F-1348-A73A-1984A345AD35}" srcOrd="0" destOrd="0" presId="urn:microsoft.com/office/officeart/2005/8/layout/default"/>
    <dgm:cxn modelId="{909DE468-A182-274E-B7AB-C57CC84842AA}" type="presOf" srcId="{16B25AFE-4867-448B-9B04-50A0F853BFAA}" destId="{EDEBAC5B-6045-BC4E-92CC-106006DDE83F}" srcOrd="0" destOrd="0" presId="urn:microsoft.com/office/officeart/2005/8/layout/default"/>
    <dgm:cxn modelId="{92087D95-C27C-46CB-BFBC-082DF812D280}" srcId="{9588E01B-296F-41DD-82AF-6FBAD4A8374E}" destId="{FDC86113-4299-403D-9C41-2CB258762EF1}" srcOrd="0" destOrd="0" parTransId="{C3BA4325-64D8-4AC5-AEAE-70EA680C21EF}" sibTransId="{B7695172-A45D-4EE0-A1B9-A0CECBEBA753}"/>
    <dgm:cxn modelId="{1CFFF598-649B-4EB2-B106-47893AD7DF39}" srcId="{9588E01B-296F-41DD-82AF-6FBAD4A8374E}" destId="{16B25AFE-4867-448B-9B04-50A0F853BFAA}" srcOrd="1" destOrd="0" parTransId="{ADBCC8FA-B257-4781-91C0-4B525F7910DD}" sibTransId="{5F0ED288-DE4C-4694-83B5-667E96162C93}"/>
    <dgm:cxn modelId="{F89D37C5-7AA7-493C-94E6-46F5A8047EFF}" srcId="{9588E01B-296F-41DD-82AF-6FBAD4A8374E}" destId="{98698008-1CEC-4459-867E-5D3A6EDF4B16}" srcOrd="2" destOrd="0" parTransId="{7DF1D23B-D69E-4110-92D5-216A2C114ECA}" sibTransId="{2ABD0E90-C329-47C6-AE96-20177C6B6C88}"/>
    <dgm:cxn modelId="{86C8C2CA-3215-E844-B989-54E42FA6B1CA}" type="presOf" srcId="{9588E01B-296F-41DD-82AF-6FBAD4A8374E}" destId="{9E1385E0-CD75-6947-9835-B08C95636F1E}" srcOrd="0" destOrd="0" presId="urn:microsoft.com/office/officeart/2005/8/layout/default"/>
    <dgm:cxn modelId="{950AF7B3-0C62-9148-ADD0-3A8DB4AD4DF9}" type="presParOf" srcId="{9E1385E0-CD75-6947-9835-B08C95636F1E}" destId="{34740FB9-95D2-AD4F-AFC5-76494E2BEE29}" srcOrd="0" destOrd="0" presId="urn:microsoft.com/office/officeart/2005/8/layout/default"/>
    <dgm:cxn modelId="{F2DD0562-110E-CA44-B16F-1A46B05D3957}" type="presParOf" srcId="{9E1385E0-CD75-6947-9835-B08C95636F1E}" destId="{329BDF18-AF24-6342-AB96-BE8B29D755A2}" srcOrd="1" destOrd="0" presId="urn:microsoft.com/office/officeart/2005/8/layout/default"/>
    <dgm:cxn modelId="{EC627B6C-C291-CE44-8414-5CDC97CD9735}" type="presParOf" srcId="{9E1385E0-CD75-6947-9835-B08C95636F1E}" destId="{EDEBAC5B-6045-BC4E-92CC-106006DDE83F}" srcOrd="2" destOrd="0" presId="urn:microsoft.com/office/officeart/2005/8/layout/default"/>
    <dgm:cxn modelId="{E1FAE09C-23CD-6048-9A3E-126719937E03}" type="presParOf" srcId="{9E1385E0-CD75-6947-9835-B08C95636F1E}" destId="{0C0DD3F8-EDA4-CF47-98B3-DAFF667963E7}" srcOrd="3" destOrd="0" presId="urn:microsoft.com/office/officeart/2005/8/layout/default"/>
    <dgm:cxn modelId="{D7D0544F-578D-D24C-BEA0-EE8E7258E830}" type="presParOf" srcId="{9E1385E0-CD75-6947-9835-B08C95636F1E}" destId="{C68E3B3A-FE5F-1348-A73A-1984A345AD3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E6121D-9618-4713-AD51-1698C54BA5A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F928088-E188-4B5D-88C1-ACA60A71C88A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Terapia de elección para mejoría sintomática y de la esofagitis erosiva, uso por 8 semanas (R fuerte, E alta).</a:t>
          </a:r>
          <a:endParaRPr lang="en-US" dirty="0">
            <a:latin typeface="Montserrat" panose="00000500000000000000" pitchFamily="50" charset="0"/>
          </a:endParaRPr>
        </a:p>
      </dgm:t>
    </dgm:pt>
    <dgm:pt modelId="{737D1863-FDF8-4C7F-9C91-09D4040FCB81}" type="parTrans" cxnId="{5AE4F5BB-B4E9-403D-A7CC-FC414C09FD33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8B24C1AC-4F63-4450-8234-AA2AD4DE1154}" type="sibTrans" cxnId="{5AE4F5BB-B4E9-403D-A7CC-FC414C09FD33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1484A0DB-2B6B-42E5-B21B-1D2D57FE97E6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Mejoría de esofagitis erosiva: IBP 84% (12%/</a:t>
          </a:r>
          <a:r>
            <a:rPr lang="es-CO" dirty="0" err="1">
              <a:latin typeface="Montserrat" panose="00000500000000000000" pitchFamily="50" charset="0"/>
            </a:rPr>
            <a:t>sem</a:t>
          </a:r>
          <a:r>
            <a:rPr lang="es-CO" dirty="0">
              <a:latin typeface="Montserrat" panose="00000500000000000000" pitchFamily="50" charset="0"/>
            </a:rPr>
            <a:t>), AntiH2 52% (6%/</a:t>
          </a:r>
          <a:r>
            <a:rPr lang="es-CO" dirty="0" err="1">
              <a:latin typeface="Montserrat" panose="00000500000000000000" pitchFamily="50" charset="0"/>
            </a:rPr>
            <a:t>sem</a:t>
          </a:r>
          <a:r>
            <a:rPr lang="es-CO" dirty="0">
              <a:latin typeface="Montserrat" panose="00000500000000000000" pitchFamily="50" charset="0"/>
            </a:rPr>
            <a:t>), </a:t>
          </a:r>
          <a:r>
            <a:rPr lang="es-CO" dirty="0" err="1">
              <a:latin typeface="Montserrat" panose="00000500000000000000" pitchFamily="50" charset="0"/>
            </a:rPr>
            <a:t>sucralfate</a:t>
          </a:r>
          <a:r>
            <a:rPr lang="es-CO" dirty="0">
              <a:latin typeface="Montserrat" panose="00000500000000000000" pitchFamily="50" charset="0"/>
            </a:rPr>
            <a:t> 39%, placebo 28% (3%/</a:t>
          </a:r>
          <a:r>
            <a:rPr lang="es-CO" dirty="0" err="1">
              <a:latin typeface="Montserrat" panose="00000500000000000000" pitchFamily="50" charset="0"/>
            </a:rPr>
            <a:t>sem</a:t>
          </a:r>
          <a:r>
            <a:rPr lang="es-CO" dirty="0">
              <a:latin typeface="Montserrat" panose="00000500000000000000" pitchFamily="50" charset="0"/>
            </a:rPr>
            <a:t>).</a:t>
          </a:r>
          <a:endParaRPr lang="en-US" dirty="0">
            <a:latin typeface="Montserrat" panose="00000500000000000000" pitchFamily="50" charset="0"/>
          </a:endParaRPr>
        </a:p>
      </dgm:t>
    </dgm:pt>
    <dgm:pt modelId="{465F20CA-09A2-439F-B016-2879ADE0C477}" type="parTrans" cxnId="{F95D2BAB-21F6-45C8-B43F-20DD41F36CA6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9EE19451-11B1-414C-A8F0-BE0969A4CC92}" type="sibTrans" cxnId="{F95D2BAB-21F6-45C8-B43F-20DD41F36CA6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E99FA605-5394-4C49-8F2A-DD511191BD97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En pacientes sin enfermedad erosiva los IBP también fueron superiores a los antiH2 (RR 0.66) y a los </a:t>
          </a:r>
          <a:r>
            <a:rPr lang="es-CO" dirty="0" err="1">
              <a:latin typeface="Montserrat" panose="00000500000000000000" pitchFamily="50" charset="0"/>
            </a:rPr>
            <a:t>proquinéticos</a:t>
          </a:r>
          <a:r>
            <a:rPr lang="es-CO" dirty="0">
              <a:latin typeface="Montserrat" panose="00000500000000000000" pitchFamily="50" charset="0"/>
            </a:rPr>
            <a:t> (RR 0.53).</a:t>
          </a:r>
          <a:endParaRPr lang="en-US" dirty="0">
            <a:latin typeface="Montserrat" panose="00000500000000000000" pitchFamily="50" charset="0"/>
          </a:endParaRPr>
        </a:p>
      </dgm:t>
    </dgm:pt>
    <dgm:pt modelId="{4EB2B2D7-983C-407F-AB32-5BD9F9DAB5C9}" type="parTrans" cxnId="{BA430FAC-C078-41B7-9EEE-3C0C92E08A53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425050FB-1EF8-4C70-85A4-ADB115482910}" type="sibTrans" cxnId="{BA430FAC-C078-41B7-9EEE-3C0C92E08A53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B339EA74-B541-426A-9444-E5B2DFAE91D2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Terapia de mantenimiento: persisten sintomáticos luego de suspensión, esofagitis erosiva o esófago de Barret (R fuerte, E mod).</a:t>
          </a:r>
          <a:endParaRPr lang="en-US" dirty="0">
            <a:latin typeface="Montserrat" panose="00000500000000000000" pitchFamily="50" charset="0"/>
          </a:endParaRPr>
        </a:p>
      </dgm:t>
    </dgm:pt>
    <dgm:pt modelId="{F1E69309-B34E-4B6D-9BD2-AE8B4545B41E}" type="parTrans" cxnId="{4C1B97DC-E863-4412-8E58-F5EECE312FBD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F5812EE4-A7D7-4F85-B397-7BF2EAC2C307}" type="sibTrans" cxnId="{4C1B97DC-E863-4412-8E58-F5EECE312FBD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E615B58D-DCD2-45C6-86B1-8FE3BDCE6370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Esofagitis LA grado B-C, cerca del 100% tendrán recaída de los síntomas en 6 meses.</a:t>
          </a:r>
          <a:endParaRPr lang="en-US" dirty="0">
            <a:latin typeface="Montserrat" panose="00000500000000000000" pitchFamily="50" charset="0"/>
          </a:endParaRPr>
        </a:p>
      </dgm:t>
    </dgm:pt>
    <dgm:pt modelId="{68BD0C6D-E54D-4A85-BB37-A9798D77532F}" type="parTrans" cxnId="{18D6A262-7966-4E80-AC16-57191E2D83C1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5C21FC60-9F09-4F5D-8343-D4FC91CF5236}" type="sibTrans" cxnId="{18D6A262-7966-4E80-AC16-57191E2D83C1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841739E9-D073-42FE-AE21-1FCDBD648B90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Esófago de Barret: disminución en el riesgo de displasia. </a:t>
          </a:r>
          <a:endParaRPr lang="en-US" dirty="0">
            <a:latin typeface="Montserrat" panose="00000500000000000000" pitchFamily="50" charset="0"/>
          </a:endParaRPr>
        </a:p>
      </dgm:t>
    </dgm:pt>
    <dgm:pt modelId="{73EF5215-6584-4FEF-A72F-E081681C32D4}" type="parTrans" cxnId="{984AAC3E-0E58-4F2A-885D-BFE397B6825D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AEA4D491-3F29-47A9-941B-DFB7D982A303}" type="sibTrans" cxnId="{984AAC3E-0E58-4F2A-885D-BFE397B6825D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3F03653A-7358-4CB3-9EA1-F67E8D8F3443}" type="pres">
      <dgm:prSet presAssocID="{BDE6121D-9618-4713-AD51-1698C54BA5A1}" presName="linear" presStyleCnt="0">
        <dgm:presLayoutVars>
          <dgm:animLvl val="lvl"/>
          <dgm:resizeHandles val="exact"/>
        </dgm:presLayoutVars>
      </dgm:prSet>
      <dgm:spPr/>
    </dgm:pt>
    <dgm:pt modelId="{8DECCA20-50AE-4BDE-9D02-0B5D559C707E}" type="pres">
      <dgm:prSet presAssocID="{FF928088-E188-4B5D-88C1-ACA60A71C88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F43FD4D-4FB0-4E0E-BBA3-4128DA6D8316}" type="pres">
      <dgm:prSet presAssocID="{8B24C1AC-4F63-4450-8234-AA2AD4DE1154}" presName="spacer" presStyleCnt="0"/>
      <dgm:spPr/>
    </dgm:pt>
    <dgm:pt modelId="{C08058BE-115A-46D4-B869-B94B845029E7}" type="pres">
      <dgm:prSet presAssocID="{1484A0DB-2B6B-42E5-B21B-1D2D57FE97E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10FA54-6B76-413C-9A7A-895C47C4C5AE}" type="pres">
      <dgm:prSet presAssocID="{9EE19451-11B1-414C-A8F0-BE0969A4CC92}" presName="spacer" presStyleCnt="0"/>
      <dgm:spPr/>
    </dgm:pt>
    <dgm:pt modelId="{58B67466-93F0-4934-ACFC-86757BBF7C52}" type="pres">
      <dgm:prSet presAssocID="{E99FA605-5394-4C49-8F2A-DD511191BD9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E716110-D934-4A28-9C21-54EB73CD44DF}" type="pres">
      <dgm:prSet presAssocID="{425050FB-1EF8-4C70-85A4-ADB115482910}" presName="spacer" presStyleCnt="0"/>
      <dgm:spPr/>
    </dgm:pt>
    <dgm:pt modelId="{8A9F6444-9878-4204-83A6-B5FA960815EB}" type="pres">
      <dgm:prSet presAssocID="{B339EA74-B541-426A-9444-E5B2DFAE91D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165C9C8-2EFF-435A-B985-A2087298FF68}" type="pres">
      <dgm:prSet presAssocID="{B339EA74-B541-426A-9444-E5B2DFAE91D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84AAC3E-0E58-4F2A-885D-BFE397B6825D}" srcId="{B339EA74-B541-426A-9444-E5B2DFAE91D2}" destId="{841739E9-D073-42FE-AE21-1FCDBD648B90}" srcOrd="1" destOrd="0" parTransId="{73EF5215-6584-4FEF-A72F-E081681C32D4}" sibTransId="{AEA4D491-3F29-47A9-941B-DFB7D982A303}"/>
    <dgm:cxn modelId="{18D6A262-7966-4E80-AC16-57191E2D83C1}" srcId="{B339EA74-B541-426A-9444-E5B2DFAE91D2}" destId="{E615B58D-DCD2-45C6-86B1-8FE3BDCE6370}" srcOrd="0" destOrd="0" parTransId="{68BD0C6D-E54D-4A85-BB37-A9798D77532F}" sibTransId="{5C21FC60-9F09-4F5D-8343-D4FC91CF5236}"/>
    <dgm:cxn modelId="{4A40D353-A669-49C2-9FFA-752803C4DB11}" type="presOf" srcId="{E99FA605-5394-4C49-8F2A-DD511191BD97}" destId="{58B67466-93F0-4934-ACFC-86757BBF7C52}" srcOrd="0" destOrd="0" presId="urn:microsoft.com/office/officeart/2005/8/layout/vList2"/>
    <dgm:cxn modelId="{F1068C87-6A34-44AB-9E3C-A100AD7BAA73}" type="presOf" srcId="{E615B58D-DCD2-45C6-86B1-8FE3BDCE6370}" destId="{D165C9C8-2EFF-435A-B985-A2087298FF68}" srcOrd="0" destOrd="0" presId="urn:microsoft.com/office/officeart/2005/8/layout/vList2"/>
    <dgm:cxn modelId="{ECEDC389-3D07-48DC-98B3-04B32278569D}" type="presOf" srcId="{BDE6121D-9618-4713-AD51-1698C54BA5A1}" destId="{3F03653A-7358-4CB3-9EA1-F67E8D8F3443}" srcOrd="0" destOrd="0" presId="urn:microsoft.com/office/officeart/2005/8/layout/vList2"/>
    <dgm:cxn modelId="{BC7D9691-4114-464A-BFF5-1DF9CBCD89FD}" type="presOf" srcId="{B339EA74-B541-426A-9444-E5B2DFAE91D2}" destId="{8A9F6444-9878-4204-83A6-B5FA960815EB}" srcOrd="0" destOrd="0" presId="urn:microsoft.com/office/officeart/2005/8/layout/vList2"/>
    <dgm:cxn modelId="{01C3E49A-AEA4-4BFC-8A8B-C2EF72D9E8B7}" type="presOf" srcId="{FF928088-E188-4B5D-88C1-ACA60A71C88A}" destId="{8DECCA20-50AE-4BDE-9D02-0B5D559C707E}" srcOrd="0" destOrd="0" presId="urn:microsoft.com/office/officeart/2005/8/layout/vList2"/>
    <dgm:cxn modelId="{F95D2BAB-21F6-45C8-B43F-20DD41F36CA6}" srcId="{BDE6121D-9618-4713-AD51-1698C54BA5A1}" destId="{1484A0DB-2B6B-42E5-B21B-1D2D57FE97E6}" srcOrd="1" destOrd="0" parTransId="{465F20CA-09A2-439F-B016-2879ADE0C477}" sibTransId="{9EE19451-11B1-414C-A8F0-BE0969A4CC92}"/>
    <dgm:cxn modelId="{BA430FAC-C078-41B7-9EEE-3C0C92E08A53}" srcId="{BDE6121D-9618-4713-AD51-1698C54BA5A1}" destId="{E99FA605-5394-4C49-8F2A-DD511191BD97}" srcOrd="2" destOrd="0" parTransId="{4EB2B2D7-983C-407F-AB32-5BD9F9DAB5C9}" sibTransId="{425050FB-1EF8-4C70-85A4-ADB115482910}"/>
    <dgm:cxn modelId="{5AE4F5BB-B4E9-403D-A7CC-FC414C09FD33}" srcId="{BDE6121D-9618-4713-AD51-1698C54BA5A1}" destId="{FF928088-E188-4B5D-88C1-ACA60A71C88A}" srcOrd="0" destOrd="0" parTransId="{737D1863-FDF8-4C7F-9C91-09D4040FCB81}" sibTransId="{8B24C1AC-4F63-4450-8234-AA2AD4DE1154}"/>
    <dgm:cxn modelId="{C06535D5-51C4-452C-AD36-14E86DB2A4E0}" type="presOf" srcId="{1484A0DB-2B6B-42E5-B21B-1D2D57FE97E6}" destId="{C08058BE-115A-46D4-B869-B94B845029E7}" srcOrd="0" destOrd="0" presId="urn:microsoft.com/office/officeart/2005/8/layout/vList2"/>
    <dgm:cxn modelId="{4C1B97DC-E863-4412-8E58-F5EECE312FBD}" srcId="{BDE6121D-9618-4713-AD51-1698C54BA5A1}" destId="{B339EA74-B541-426A-9444-E5B2DFAE91D2}" srcOrd="3" destOrd="0" parTransId="{F1E69309-B34E-4B6D-9BD2-AE8B4545B41E}" sibTransId="{F5812EE4-A7D7-4F85-B397-7BF2EAC2C307}"/>
    <dgm:cxn modelId="{6375F2E0-022C-468F-98D9-A6415F48400D}" type="presOf" srcId="{841739E9-D073-42FE-AE21-1FCDBD648B90}" destId="{D165C9C8-2EFF-435A-B985-A2087298FF68}" srcOrd="0" destOrd="1" presId="urn:microsoft.com/office/officeart/2005/8/layout/vList2"/>
    <dgm:cxn modelId="{F08BF8FF-C3A0-418C-9F93-A931BC8B25F9}" type="presParOf" srcId="{3F03653A-7358-4CB3-9EA1-F67E8D8F3443}" destId="{8DECCA20-50AE-4BDE-9D02-0B5D559C707E}" srcOrd="0" destOrd="0" presId="urn:microsoft.com/office/officeart/2005/8/layout/vList2"/>
    <dgm:cxn modelId="{FEFEC79F-74C3-4EBD-BA9A-8ED5C24CDA09}" type="presParOf" srcId="{3F03653A-7358-4CB3-9EA1-F67E8D8F3443}" destId="{FF43FD4D-4FB0-4E0E-BBA3-4128DA6D8316}" srcOrd="1" destOrd="0" presId="urn:microsoft.com/office/officeart/2005/8/layout/vList2"/>
    <dgm:cxn modelId="{DA8CC2D9-9E09-450B-A460-EE57B0DB7F35}" type="presParOf" srcId="{3F03653A-7358-4CB3-9EA1-F67E8D8F3443}" destId="{C08058BE-115A-46D4-B869-B94B845029E7}" srcOrd="2" destOrd="0" presId="urn:microsoft.com/office/officeart/2005/8/layout/vList2"/>
    <dgm:cxn modelId="{2188441F-7748-49DB-82B6-A9C61641D157}" type="presParOf" srcId="{3F03653A-7358-4CB3-9EA1-F67E8D8F3443}" destId="{0610FA54-6B76-413C-9A7A-895C47C4C5AE}" srcOrd="3" destOrd="0" presId="urn:microsoft.com/office/officeart/2005/8/layout/vList2"/>
    <dgm:cxn modelId="{2C812AD7-A860-4975-A200-E3D2BA2213E5}" type="presParOf" srcId="{3F03653A-7358-4CB3-9EA1-F67E8D8F3443}" destId="{58B67466-93F0-4934-ACFC-86757BBF7C52}" srcOrd="4" destOrd="0" presId="urn:microsoft.com/office/officeart/2005/8/layout/vList2"/>
    <dgm:cxn modelId="{D84B82F6-9918-4C75-B7B4-903EFC454D3B}" type="presParOf" srcId="{3F03653A-7358-4CB3-9EA1-F67E8D8F3443}" destId="{9E716110-D934-4A28-9C21-54EB73CD44DF}" srcOrd="5" destOrd="0" presId="urn:microsoft.com/office/officeart/2005/8/layout/vList2"/>
    <dgm:cxn modelId="{AADCA304-4A85-4832-A19B-0B6027284B8E}" type="presParOf" srcId="{3F03653A-7358-4CB3-9EA1-F67E8D8F3443}" destId="{8A9F6444-9878-4204-83A6-B5FA960815EB}" srcOrd="6" destOrd="0" presId="urn:microsoft.com/office/officeart/2005/8/layout/vList2"/>
    <dgm:cxn modelId="{5FA373ED-75D8-4589-9BF0-755B46675AA8}" type="presParOf" srcId="{3F03653A-7358-4CB3-9EA1-F67E8D8F3443}" destId="{D165C9C8-2EFF-435A-B985-A2087298FF6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8C87561-5868-4B34-8E93-7D024B7D327F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92EF38F-C631-47C8-95BA-ADDDFA230494}">
      <dgm:prSet custT="1"/>
      <dgm:spPr/>
      <dgm:t>
        <a:bodyPr/>
        <a:lstStyle/>
        <a:p>
          <a:r>
            <a:rPr lang="es-CO" sz="1400" b="1" dirty="0">
              <a:solidFill>
                <a:srgbClr val="152B48"/>
              </a:solidFill>
              <a:latin typeface="Montserrat" panose="00000500000000000000" pitchFamily="50" charset="0"/>
            </a:rPr>
            <a:t>Anti-H2: </a:t>
          </a:r>
          <a:r>
            <a:rPr lang="es-CO" sz="1400" dirty="0">
              <a:solidFill>
                <a:srgbClr val="152B48"/>
              </a:solidFill>
              <a:latin typeface="Montserrat" panose="00000500000000000000" pitchFamily="50" charset="0"/>
            </a:rPr>
            <a:t>Opción en pacientes sin enfermedad erosiva (R condicional, E mod).</a:t>
          </a:r>
          <a:endParaRPr lang="en-US" sz="14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42D2879-FC13-4F41-A836-8FC079F04A05}" type="parTrans" cxnId="{4FF96DA2-E21F-4DA6-8EED-48D2C3BA8960}">
      <dgm:prSet/>
      <dgm:spPr/>
      <dgm:t>
        <a:bodyPr/>
        <a:lstStyle/>
        <a:p>
          <a:endParaRPr lang="en-US" sz="2400">
            <a:latin typeface="Montserrat" panose="00000500000000000000" pitchFamily="50" charset="0"/>
          </a:endParaRPr>
        </a:p>
      </dgm:t>
    </dgm:pt>
    <dgm:pt modelId="{88F665A2-B52F-4EA1-881F-37004DE0C6E0}" type="sibTrans" cxnId="{4FF96DA2-E21F-4DA6-8EED-48D2C3BA8960}">
      <dgm:prSet phldrT="1" phldr="0" custT="1"/>
      <dgm:spPr/>
      <dgm:t>
        <a:bodyPr/>
        <a:lstStyle/>
        <a:p>
          <a:r>
            <a:rPr lang="en-US" sz="6000">
              <a:latin typeface="Montserrat" panose="00000500000000000000" pitchFamily="50" charset="0"/>
            </a:rPr>
            <a:t>1</a:t>
          </a:r>
        </a:p>
      </dgm:t>
    </dgm:pt>
    <dgm:pt modelId="{56ED6EDB-3F6B-4EC3-A6EC-857EE5B8CAE6}">
      <dgm:prSet custT="1"/>
      <dgm:spPr/>
      <dgm:t>
        <a:bodyPr/>
        <a:lstStyle/>
        <a:p>
          <a:r>
            <a:rPr lang="es-CO" sz="1400" b="1" dirty="0">
              <a:solidFill>
                <a:srgbClr val="152B48"/>
              </a:solidFill>
              <a:latin typeface="Montserrat" panose="00000500000000000000" pitchFamily="50" charset="0"/>
            </a:rPr>
            <a:t>Proquinéticos o baclofeno</a:t>
          </a:r>
          <a:r>
            <a:rPr lang="es-CO" sz="1400" dirty="0">
              <a:solidFill>
                <a:srgbClr val="152B48"/>
              </a:solidFill>
              <a:latin typeface="Montserrat" panose="00000500000000000000" pitchFamily="50" charset="0"/>
            </a:rPr>
            <a:t> no deben ser usadas en pacientes con ERGE sin evaluación Dx (R cond, E mod).</a:t>
          </a:r>
          <a:endParaRPr lang="en-US" sz="14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E35D2FF4-2C60-491E-921C-BF7D21290F52}" type="parTrans" cxnId="{BDC9D583-AF1C-4610-8D26-599BC3470745}">
      <dgm:prSet/>
      <dgm:spPr/>
      <dgm:t>
        <a:bodyPr/>
        <a:lstStyle/>
        <a:p>
          <a:endParaRPr lang="en-US" sz="2400">
            <a:latin typeface="Montserrat" panose="00000500000000000000" pitchFamily="50" charset="0"/>
          </a:endParaRPr>
        </a:p>
      </dgm:t>
    </dgm:pt>
    <dgm:pt modelId="{796F97BF-4203-4010-86C3-522884277662}" type="sibTrans" cxnId="{BDC9D583-AF1C-4610-8D26-599BC3470745}">
      <dgm:prSet phldrT="2" phldr="0" custT="1"/>
      <dgm:spPr/>
      <dgm:t>
        <a:bodyPr/>
        <a:lstStyle/>
        <a:p>
          <a:r>
            <a:rPr lang="en-US" sz="6000">
              <a:latin typeface="Montserrat" panose="00000500000000000000" pitchFamily="50" charset="0"/>
            </a:rPr>
            <a:t>2</a:t>
          </a:r>
        </a:p>
      </dgm:t>
    </dgm:pt>
    <dgm:pt modelId="{944E6460-CE27-4AB0-81E9-0A3A10F642C4}">
      <dgm:prSet custT="1"/>
      <dgm:spPr/>
      <dgm:t>
        <a:bodyPr/>
        <a:lstStyle/>
        <a:p>
          <a:r>
            <a:rPr lang="es-CO" sz="1400" b="1" dirty="0">
              <a:solidFill>
                <a:srgbClr val="152B48"/>
              </a:solidFill>
              <a:latin typeface="Montserrat" panose="00000500000000000000" pitchFamily="50" charset="0"/>
            </a:rPr>
            <a:t>Sucralfate:</a:t>
          </a:r>
          <a:r>
            <a:rPr lang="es-CO" sz="1400" dirty="0">
              <a:solidFill>
                <a:srgbClr val="152B48"/>
              </a:solidFill>
              <a:latin typeface="Montserrat" panose="00000500000000000000" pitchFamily="50" charset="0"/>
            </a:rPr>
            <a:t> no utilidad en pacientes no embarazadas (R cond, E mod).</a:t>
          </a:r>
          <a:endParaRPr lang="en-US" sz="14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82222DE5-3D99-4006-9837-AC8EBE6E2F90}" type="parTrans" cxnId="{A95E21D6-56D3-4513-AC20-A04C58A73775}">
      <dgm:prSet/>
      <dgm:spPr/>
      <dgm:t>
        <a:bodyPr/>
        <a:lstStyle/>
        <a:p>
          <a:endParaRPr lang="en-US" sz="2400">
            <a:latin typeface="Montserrat" panose="00000500000000000000" pitchFamily="50" charset="0"/>
          </a:endParaRPr>
        </a:p>
      </dgm:t>
    </dgm:pt>
    <dgm:pt modelId="{BC724886-C3CB-4F13-842A-A07F955E0231}" type="sibTrans" cxnId="{A95E21D6-56D3-4513-AC20-A04C58A73775}">
      <dgm:prSet phldrT="3" phldr="0" custT="1"/>
      <dgm:spPr/>
      <dgm:t>
        <a:bodyPr/>
        <a:lstStyle/>
        <a:p>
          <a:r>
            <a:rPr lang="en-US" sz="6000">
              <a:latin typeface="Montserrat" panose="00000500000000000000" pitchFamily="50" charset="0"/>
            </a:rPr>
            <a:t>3</a:t>
          </a:r>
        </a:p>
      </dgm:t>
    </dgm:pt>
    <dgm:pt modelId="{0EA77F95-498B-4979-A83D-171B4857C139}">
      <dgm:prSet custT="1"/>
      <dgm:spPr/>
      <dgm:t>
        <a:bodyPr/>
        <a:lstStyle/>
        <a:p>
          <a:r>
            <a:rPr lang="es-CO" sz="1400" b="1" dirty="0">
              <a:solidFill>
                <a:srgbClr val="152B48"/>
              </a:solidFill>
              <a:latin typeface="Montserrat" panose="00000500000000000000" pitchFamily="50" charset="0"/>
            </a:rPr>
            <a:t>Antiácidos: </a:t>
          </a:r>
          <a:r>
            <a:rPr lang="es-CO" sz="1400" dirty="0">
              <a:solidFill>
                <a:srgbClr val="152B48"/>
              </a:solidFill>
              <a:latin typeface="Montserrat" panose="00000500000000000000" pitchFamily="50" charset="0"/>
            </a:rPr>
            <a:t>No como primera opción de tratamiento (fuerte en contra, E muy baja).</a:t>
          </a:r>
          <a:endParaRPr lang="en-US" sz="14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ED42816A-1698-4C81-BE0E-12188479D352}" type="parTrans" cxnId="{27BABB82-44F9-4BE4-874F-C6154187EE5A}">
      <dgm:prSet/>
      <dgm:spPr/>
      <dgm:t>
        <a:bodyPr/>
        <a:lstStyle/>
        <a:p>
          <a:endParaRPr lang="en-US" sz="2400">
            <a:latin typeface="Montserrat" panose="00000500000000000000" pitchFamily="50" charset="0"/>
          </a:endParaRPr>
        </a:p>
      </dgm:t>
    </dgm:pt>
    <dgm:pt modelId="{D2E5B8AA-2BBE-41A2-BE29-A3EA3F04F2D5}" type="sibTrans" cxnId="{27BABB82-44F9-4BE4-874F-C6154187EE5A}">
      <dgm:prSet phldrT="4" phldr="0" custT="1"/>
      <dgm:spPr/>
      <dgm:t>
        <a:bodyPr/>
        <a:lstStyle/>
        <a:p>
          <a:r>
            <a:rPr lang="en-US" sz="6000">
              <a:latin typeface="Montserrat" panose="00000500000000000000" pitchFamily="50" charset="0"/>
            </a:rPr>
            <a:t>4</a:t>
          </a:r>
        </a:p>
      </dgm:t>
    </dgm:pt>
    <dgm:pt modelId="{02F48814-80A8-4152-91DA-D2ADF0C00933}" type="pres">
      <dgm:prSet presAssocID="{A8C87561-5868-4B34-8E93-7D024B7D327F}" presName="Name0" presStyleCnt="0">
        <dgm:presLayoutVars>
          <dgm:animLvl val="lvl"/>
          <dgm:resizeHandles val="exact"/>
        </dgm:presLayoutVars>
      </dgm:prSet>
      <dgm:spPr/>
    </dgm:pt>
    <dgm:pt modelId="{801CDA17-E1E7-4F4C-8268-0D5C733E6866}" type="pres">
      <dgm:prSet presAssocID="{D92EF38F-C631-47C8-95BA-ADDDFA230494}" presName="compositeNode" presStyleCnt="0">
        <dgm:presLayoutVars>
          <dgm:bulletEnabled val="1"/>
        </dgm:presLayoutVars>
      </dgm:prSet>
      <dgm:spPr/>
    </dgm:pt>
    <dgm:pt modelId="{DF3B90E1-A7F1-44AA-A936-B624A1A0D0F4}" type="pres">
      <dgm:prSet presAssocID="{D92EF38F-C631-47C8-95BA-ADDDFA230494}" presName="bgRect" presStyleLbl="bgAccFollowNode1" presStyleIdx="0" presStyleCnt="4" custScaleY="185749"/>
      <dgm:spPr/>
    </dgm:pt>
    <dgm:pt modelId="{563E9B65-192F-404A-B3EC-B663EE6AA3FF}" type="pres">
      <dgm:prSet presAssocID="{88F665A2-B52F-4EA1-881F-37004DE0C6E0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86616BD4-B5C2-40F5-88DD-593DA32A40EB}" type="pres">
      <dgm:prSet presAssocID="{D92EF38F-C631-47C8-95BA-ADDDFA230494}" presName="bottomLine" presStyleLbl="alignNode1" presStyleIdx="1" presStyleCnt="8" custLinFactY="693500000" custLinFactNeighborY="693518046">
        <dgm:presLayoutVars/>
      </dgm:prSet>
      <dgm:spPr/>
    </dgm:pt>
    <dgm:pt modelId="{FF84C701-DD39-400E-93E7-F75C3CBD5559}" type="pres">
      <dgm:prSet presAssocID="{D92EF38F-C631-47C8-95BA-ADDDFA230494}" presName="nodeText" presStyleLbl="bgAccFollowNode1" presStyleIdx="0" presStyleCnt="4">
        <dgm:presLayoutVars>
          <dgm:bulletEnabled val="1"/>
        </dgm:presLayoutVars>
      </dgm:prSet>
      <dgm:spPr/>
    </dgm:pt>
    <dgm:pt modelId="{8AFB3D80-C49C-4A19-AE5E-8D18E5A937CC}" type="pres">
      <dgm:prSet presAssocID="{88F665A2-B52F-4EA1-881F-37004DE0C6E0}" presName="sibTrans" presStyleCnt="0"/>
      <dgm:spPr/>
    </dgm:pt>
    <dgm:pt modelId="{EBA3D5BC-3ABD-4F46-BD18-2A3DE92A24C6}" type="pres">
      <dgm:prSet presAssocID="{56ED6EDB-3F6B-4EC3-A6EC-857EE5B8CAE6}" presName="compositeNode" presStyleCnt="0">
        <dgm:presLayoutVars>
          <dgm:bulletEnabled val="1"/>
        </dgm:presLayoutVars>
      </dgm:prSet>
      <dgm:spPr/>
    </dgm:pt>
    <dgm:pt modelId="{A97AFE6E-B085-45F4-885A-55E9E9BAD8B7}" type="pres">
      <dgm:prSet presAssocID="{56ED6EDB-3F6B-4EC3-A6EC-857EE5B8CAE6}" presName="bgRect" presStyleLbl="bgAccFollowNode1" presStyleIdx="1" presStyleCnt="4" custScaleY="185749"/>
      <dgm:spPr/>
    </dgm:pt>
    <dgm:pt modelId="{5658240C-6833-456B-913A-E64F2AFE5D6A}" type="pres">
      <dgm:prSet presAssocID="{796F97BF-4203-4010-86C3-522884277662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D4C58541-6818-44DD-AE5E-3EB91CBB561B}" type="pres">
      <dgm:prSet presAssocID="{56ED6EDB-3F6B-4EC3-A6EC-857EE5B8CAE6}" presName="bottomLine" presStyleLbl="alignNode1" presStyleIdx="3" presStyleCnt="8" custLinFactY="693500000" custLinFactNeighborY="693518046">
        <dgm:presLayoutVars/>
      </dgm:prSet>
      <dgm:spPr/>
    </dgm:pt>
    <dgm:pt modelId="{4B3D26D1-9CF8-4137-990F-3774EB54EA03}" type="pres">
      <dgm:prSet presAssocID="{56ED6EDB-3F6B-4EC3-A6EC-857EE5B8CAE6}" presName="nodeText" presStyleLbl="bgAccFollowNode1" presStyleIdx="1" presStyleCnt="4">
        <dgm:presLayoutVars>
          <dgm:bulletEnabled val="1"/>
        </dgm:presLayoutVars>
      </dgm:prSet>
      <dgm:spPr/>
    </dgm:pt>
    <dgm:pt modelId="{76E4325F-9D81-455B-ADB9-9F4C319F79E8}" type="pres">
      <dgm:prSet presAssocID="{796F97BF-4203-4010-86C3-522884277662}" presName="sibTrans" presStyleCnt="0"/>
      <dgm:spPr/>
    </dgm:pt>
    <dgm:pt modelId="{C2D4A0DB-53E5-4110-A154-578744B7A2B2}" type="pres">
      <dgm:prSet presAssocID="{944E6460-CE27-4AB0-81E9-0A3A10F642C4}" presName="compositeNode" presStyleCnt="0">
        <dgm:presLayoutVars>
          <dgm:bulletEnabled val="1"/>
        </dgm:presLayoutVars>
      </dgm:prSet>
      <dgm:spPr/>
    </dgm:pt>
    <dgm:pt modelId="{687FBB7F-3A22-4F1C-BD84-56523A1E70E4}" type="pres">
      <dgm:prSet presAssocID="{944E6460-CE27-4AB0-81E9-0A3A10F642C4}" presName="bgRect" presStyleLbl="bgAccFollowNode1" presStyleIdx="2" presStyleCnt="4" custScaleY="185749"/>
      <dgm:spPr/>
    </dgm:pt>
    <dgm:pt modelId="{05958E04-33C6-4B32-8D8B-BFF8DD0AA2E4}" type="pres">
      <dgm:prSet presAssocID="{BC724886-C3CB-4F13-842A-A07F955E0231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8CF970B0-C004-475A-AECD-550CAB93B7B7}" type="pres">
      <dgm:prSet presAssocID="{944E6460-CE27-4AB0-81E9-0A3A10F642C4}" presName="bottomLine" presStyleLbl="alignNode1" presStyleIdx="5" presStyleCnt="8" custLinFactY="693500000" custLinFactNeighborY="693518046">
        <dgm:presLayoutVars/>
      </dgm:prSet>
      <dgm:spPr/>
    </dgm:pt>
    <dgm:pt modelId="{99494B8D-0BF9-4CC5-838E-B8B952B69FA2}" type="pres">
      <dgm:prSet presAssocID="{944E6460-CE27-4AB0-81E9-0A3A10F642C4}" presName="nodeText" presStyleLbl="bgAccFollowNode1" presStyleIdx="2" presStyleCnt="4">
        <dgm:presLayoutVars>
          <dgm:bulletEnabled val="1"/>
        </dgm:presLayoutVars>
      </dgm:prSet>
      <dgm:spPr/>
    </dgm:pt>
    <dgm:pt modelId="{C5B501A2-AD87-4658-ABDA-6BA01B94DB04}" type="pres">
      <dgm:prSet presAssocID="{BC724886-C3CB-4F13-842A-A07F955E0231}" presName="sibTrans" presStyleCnt="0"/>
      <dgm:spPr/>
    </dgm:pt>
    <dgm:pt modelId="{6A44BC9C-9845-47CB-BDBA-7308C7EC1F11}" type="pres">
      <dgm:prSet presAssocID="{0EA77F95-498B-4979-A83D-171B4857C139}" presName="compositeNode" presStyleCnt="0">
        <dgm:presLayoutVars>
          <dgm:bulletEnabled val="1"/>
        </dgm:presLayoutVars>
      </dgm:prSet>
      <dgm:spPr/>
    </dgm:pt>
    <dgm:pt modelId="{6514D3F5-5BFD-4BBE-9128-4A90289F667E}" type="pres">
      <dgm:prSet presAssocID="{0EA77F95-498B-4979-A83D-171B4857C139}" presName="bgRect" presStyleLbl="bgAccFollowNode1" presStyleIdx="3" presStyleCnt="4" custScaleY="185749"/>
      <dgm:spPr/>
    </dgm:pt>
    <dgm:pt modelId="{31EC728C-8266-4B6F-AD47-3F0C6FE558F3}" type="pres">
      <dgm:prSet presAssocID="{D2E5B8AA-2BBE-41A2-BE29-A3EA3F04F2D5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C06E2417-2E4F-4883-BB44-EEA748F23BBA}" type="pres">
      <dgm:prSet presAssocID="{0EA77F95-498B-4979-A83D-171B4857C139}" presName="bottomLine" presStyleLbl="alignNode1" presStyleIdx="7" presStyleCnt="8" custLinFactY="693500000" custLinFactNeighborY="693518046">
        <dgm:presLayoutVars/>
      </dgm:prSet>
      <dgm:spPr/>
    </dgm:pt>
    <dgm:pt modelId="{5127CDF1-795C-4949-927A-D303777170A7}" type="pres">
      <dgm:prSet presAssocID="{0EA77F95-498B-4979-A83D-171B4857C139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8859110A-AFFC-42C8-9C8E-83C9043944A5}" type="presOf" srcId="{0EA77F95-498B-4979-A83D-171B4857C139}" destId="{5127CDF1-795C-4949-927A-D303777170A7}" srcOrd="1" destOrd="0" presId="urn:microsoft.com/office/officeart/2016/7/layout/BasicLinearProcessNumbered"/>
    <dgm:cxn modelId="{2652B525-708E-48CF-A695-1D9E3CCF0794}" type="presOf" srcId="{88F665A2-B52F-4EA1-881F-37004DE0C6E0}" destId="{563E9B65-192F-404A-B3EC-B663EE6AA3FF}" srcOrd="0" destOrd="0" presId="urn:microsoft.com/office/officeart/2016/7/layout/BasicLinearProcessNumbered"/>
    <dgm:cxn modelId="{8CEA173E-70E3-4BE9-B2E5-7DDFF7CEA2CD}" type="presOf" srcId="{D92EF38F-C631-47C8-95BA-ADDDFA230494}" destId="{DF3B90E1-A7F1-44AA-A936-B624A1A0D0F4}" srcOrd="0" destOrd="0" presId="urn:microsoft.com/office/officeart/2016/7/layout/BasicLinearProcessNumbered"/>
    <dgm:cxn modelId="{A0F2D45D-8F1A-4DCA-BF29-5F5D07475DD2}" type="presOf" srcId="{56ED6EDB-3F6B-4EC3-A6EC-857EE5B8CAE6}" destId="{4B3D26D1-9CF8-4137-990F-3774EB54EA03}" srcOrd="1" destOrd="0" presId="urn:microsoft.com/office/officeart/2016/7/layout/BasicLinearProcessNumbered"/>
    <dgm:cxn modelId="{112EE050-BA99-42D1-BE1B-3C4649DF331E}" type="presOf" srcId="{0EA77F95-498B-4979-A83D-171B4857C139}" destId="{6514D3F5-5BFD-4BBE-9128-4A90289F667E}" srcOrd="0" destOrd="0" presId="urn:microsoft.com/office/officeart/2016/7/layout/BasicLinearProcessNumbered"/>
    <dgm:cxn modelId="{4633BA57-DAAC-4D88-9946-DDB564803D29}" type="presOf" srcId="{D92EF38F-C631-47C8-95BA-ADDDFA230494}" destId="{FF84C701-DD39-400E-93E7-F75C3CBD5559}" srcOrd="1" destOrd="0" presId="urn:microsoft.com/office/officeart/2016/7/layout/BasicLinearProcessNumbered"/>
    <dgm:cxn modelId="{F47B887A-EA95-49FC-A571-D6607CD0203E}" type="presOf" srcId="{BC724886-C3CB-4F13-842A-A07F955E0231}" destId="{05958E04-33C6-4B32-8D8B-BFF8DD0AA2E4}" srcOrd="0" destOrd="0" presId="urn:microsoft.com/office/officeart/2016/7/layout/BasicLinearProcessNumbered"/>
    <dgm:cxn modelId="{546A9D7E-6C5E-4319-A7C6-9196FF66878F}" type="presOf" srcId="{796F97BF-4203-4010-86C3-522884277662}" destId="{5658240C-6833-456B-913A-E64F2AFE5D6A}" srcOrd="0" destOrd="0" presId="urn:microsoft.com/office/officeart/2016/7/layout/BasicLinearProcessNumbered"/>
    <dgm:cxn modelId="{27BABB82-44F9-4BE4-874F-C6154187EE5A}" srcId="{A8C87561-5868-4B34-8E93-7D024B7D327F}" destId="{0EA77F95-498B-4979-A83D-171B4857C139}" srcOrd="3" destOrd="0" parTransId="{ED42816A-1698-4C81-BE0E-12188479D352}" sibTransId="{D2E5B8AA-2BBE-41A2-BE29-A3EA3F04F2D5}"/>
    <dgm:cxn modelId="{BDC9D583-AF1C-4610-8D26-599BC3470745}" srcId="{A8C87561-5868-4B34-8E93-7D024B7D327F}" destId="{56ED6EDB-3F6B-4EC3-A6EC-857EE5B8CAE6}" srcOrd="1" destOrd="0" parTransId="{E35D2FF4-2C60-491E-921C-BF7D21290F52}" sibTransId="{796F97BF-4203-4010-86C3-522884277662}"/>
    <dgm:cxn modelId="{4FF96DA2-E21F-4DA6-8EED-48D2C3BA8960}" srcId="{A8C87561-5868-4B34-8E93-7D024B7D327F}" destId="{D92EF38F-C631-47C8-95BA-ADDDFA230494}" srcOrd="0" destOrd="0" parTransId="{242D2879-FC13-4F41-A836-8FC079F04A05}" sibTransId="{88F665A2-B52F-4EA1-881F-37004DE0C6E0}"/>
    <dgm:cxn modelId="{57C2D4A7-9D45-4A3B-817F-C7869652DDC9}" type="presOf" srcId="{A8C87561-5868-4B34-8E93-7D024B7D327F}" destId="{02F48814-80A8-4152-91DA-D2ADF0C00933}" srcOrd="0" destOrd="0" presId="urn:microsoft.com/office/officeart/2016/7/layout/BasicLinearProcessNumbered"/>
    <dgm:cxn modelId="{44B56DB9-1722-4F6F-B8B0-16E0D2E5CAFF}" type="presOf" srcId="{56ED6EDB-3F6B-4EC3-A6EC-857EE5B8CAE6}" destId="{A97AFE6E-B085-45F4-885A-55E9E9BAD8B7}" srcOrd="0" destOrd="0" presId="urn:microsoft.com/office/officeart/2016/7/layout/BasicLinearProcessNumbered"/>
    <dgm:cxn modelId="{EAB249C5-01FF-480E-90C5-FE2D68121E55}" type="presOf" srcId="{944E6460-CE27-4AB0-81E9-0A3A10F642C4}" destId="{99494B8D-0BF9-4CC5-838E-B8B952B69FA2}" srcOrd="1" destOrd="0" presId="urn:microsoft.com/office/officeart/2016/7/layout/BasicLinearProcessNumbered"/>
    <dgm:cxn modelId="{96CC9CD5-A57F-4011-A194-7E40D55CABAE}" type="presOf" srcId="{D2E5B8AA-2BBE-41A2-BE29-A3EA3F04F2D5}" destId="{31EC728C-8266-4B6F-AD47-3F0C6FE558F3}" srcOrd="0" destOrd="0" presId="urn:microsoft.com/office/officeart/2016/7/layout/BasicLinearProcessNumbered"/>
    <dgm:cxn modelId="{A95E21D6-56D3-4513-AC20-A04C58A73775}" srcId="{A8C87561-5868-4B34-8E93-7D024B7D327F}" destId="{944E6460-CE27-4AB0-81E9-0A3A10F642C4}" srcOrd="2" destOrd="0" parTransId="{82222DE5-3D99-4006-9837-AC8EBE6E2F90}" sibTransId="{BC724886-C3CB-4F13-842A-A07F955E0231}"/>
    <dgm:cxn modelId="{CE2890E3-E9A1-46B9-827B-BFA366A76EAD}" type="presOf" srcId="{944E6460-CE27-4AB0-81E9-0A3A10F642C4}" destId="{687FBB7F-3A22-4F1C-BD84-56523A1E70E4}" srcOrd="0" destOrd="0" presId="urn:microsoft.com/office/officeart/2016/7/layout/BasicLinearProcessNumbered"/>
    <dgm:cxn modelId="{DA94FBFC-1711-4E4B-84F0-9DED7103C8AD}" type="presParOf" srcId="{02F48814-80A8-4152-91DA-D2ADF0C00933}" destId="{801CDA17-E1E7-4F4C-8268-0D5C733E6866}" srcOrd="0" destOrd="0" presId="urn:microsoft.com/office/officeart/2016/7/layout/BasicLinearProcessNumbered"/>
    <dgm:cxn modelId="{868BFE05-0BD5-4AC0-BC50-C7EF1A1C7AE5}" type="presParOf" srcId="{801CDA17-E1E7-4F4C-8268-0D5C733E6866}" destId="{DF3B90E1-A7F1-44AA-A936-B624A1A0D0F4}" srcOrd="0" destOrd="0" presId="urn:microsoft.com/office/officeart/2016/7/layout/BasicLinearProcessNumbered"/>
    <dgm:cxn modelId="{3A15E9FF-7EAB-419C-8ADE-6508E1234278}" type="presParOf" srcId="{801CDA17-E1E7-4F4C-8268-0D5C733E6866}" destId="{563E9B65-192F-404A-B3EC-B663EE6AA3FF}" srcOrd="1" destOrd="0" presId="urn:microsoft.com/office/officeart/2016/7/layout/BasicLinearProcessNumbered"/>
    <dgm:cxn modelId="{656DFA77-5B8C-4A4F-8EC2-D0D7D08BB2ED}" type="presParOf" srcId="{801CDA17-E1E7-4F4C-8268-0D5C733E6866}" destId="{86616BD4-B5C2-40F5-88DD-593DA32A40EB}" srcOrd="2" destOrd="0" presId="urn:microsoft.com/office/officeart/2016/7/layout/BasicLinearProcessNumbered"/>
    <dgm:cxn modelId="{092E4311-3A1D-4314-9D7A-C9CDE8391DF7}" type="presParOf" srcId="{801CDA17-E1E7-4F4C-8268-0D5C733E6866}" destId="{FF84C701-DD39-400E-93E7-F75C3CBD5559}" srcOrd="3" destOrd="0" presId="urn:microsoft.com/office/officeart/2016/7/layout/BasicLinearProcessNumbered"/>
    <dgm:cxn modelId="{E0FBC74F-98B9-4477-B653-CAE4A5888271}" type="presParOf" srcId="{02F48814-80A8-4152-91DA-D2ADF0C00933}" destId="{8AFB3D80-C49C-4A19-AE5E-8D18E5A937CC}" srcOrd="1" destOrd="0" presId="urn:microsoft.com/office/officeart/2016/7/layout/BasicLinearProcessNumbered"/>
    <dgm:cxn modelId="{3567FDC6-9292-4D59-A4F3-7234C5CF07CD}" type="presParOf" srcId="{02F48814-80A8-4152-91DA-D2ADF0C00933}" destId="{EBA3D5BC-3ABD-4F46-BD18-2A3DE92A24C6}" srcOrd="2" destOrd="0" presId="urn:microsoft.com/office/officeart/2016/7/layout/BasicLinearProcessNumbered"/>
    <dgm:cxn modelId="{5960FA73-B1D0-4C14-926D-8749C8A0F44F}" type="presParOf" srcId="{EBA3D5BC-3ABD-4F46-BD18-2A3DE92A24C6}" destId="{A97AFE6E-B085-45F4-885A-55E9E9BAD8B7}" srcOrd="0" destOrd="0" presId="urn:microsoft.com/office/officeart/2016/7/layout/BasicLinearProcessNumbered"/>
    <dgm:cxn modelId="{A68A5E19-9530-4935-AAFF-78ED5146BE0D}" type="presParOf" srcId="{EBA3D5BC-3ABD-4F46-BD18-2A3DE92A24C6}" destId="{5658240C-6833-456B-913A-E64F2AFE5D6A}" srcOrd="1" destOrd="0" presId="urn:microsoft.com/office/officeart/2016/7/layout/BasicLinearProcessNumbered"/>
    <dgm:cxn modelId="{F7F0B296-C860-40C0-9F16-2E9E11FF3044}" type="presParOf" srcId="{EBA3D5BC-3ABD-4F46-BD18-2A3DE92A24C6}" destId="{D4C58541-6818-44DD-AE5E-3EB91CBB561B}" srcOrd="2" destOrd="0" presId="urn:microsoft.com/office/officeart/2016/7/layout/BasicLinearProcessNumbered"/>
    <dgm:cxn modelId="{676A5C98-3826-44F2-BA86-917F5E19709F}" type="presParOf" srcId="{EBA3D5BC-3ABD-4F46-BD18-2A3DE92A24C6}" destId="{4B3D26D1-9CF8-4137-990F-3774EB54EA03}" srcOrd="3" destOrd="0" presId="urn:microsoft.com/office/officeart/2016/7/layout/BasicLinearProcessNumbered"/>
    <dgm:cxn modelId="{AE045092-DD0F-407E-833B-6D06FAD2B5D7}" type="presParOf" srcId="{02F48814-80A8-4152-91DA-D2ADF0C00933}" destId="{76E4325F-9D81-455B-ADB9-9F4C319F79E8}" srcOrd="3" destOrd="0" presId="urn:microsoft.com/office/officeart/2016/7/layout/BasicLinearProcessNumbered"/>
    <dgm:cxn modelId="{E2DF9A10-F2DE-487B-86D9-2584BDCFB314}" type="presParOf" srcId="{02F48814-80A8-4152-91DA-D2ADF0C00933}" destId="{C2D4A0DB-53E5-4110-A154-578744B7A2B2}" srcOrd="4" destOrd="0" presId="urn:microsoft.com/office/officeart/2016/7/layout/BasicLinearProcessNumbered"/>
    <dgm:cxn modelId="{AA23D480-EA39-4BB2-9DF7-762F4F4C35F3}" type="presParOf" srcId="{C2D4A0DB-53E5-4110-A154-578744B7A2B2}" destId="{687FBB7F-3A22-4F1C-BD84-56523A1E70E4}" srcOrd="0" destOrd="0" presId="urn:microsoft.com/office/officeart/2016/7/layout/BasicLinearProcessNumbered"/>
    <dgm:cxn modelId="{680F9E4A-182F-499F-80C8-37687C56BD06}" type="presParOf" srcId="{C2D4A0DB-53E5-4110-A154-578744B7A2B2}" destId="{05958E04-33C6-4B32-8D8B-BFF8DD0AA2E4}" srcOrd="1" destOrd="0" presId="urn:microsoft.com/office/officeart/2016/7/layout/BasicLinearProcessNumbered"/>
    <dgm:cxn modelId="{8F0A5441-F5DC-4179-8A08-32A2EDE08D36}" type="presParOf" srcId="{C2D4A0DB-53E5-4110-A154-578744B7A2B2}" destId="{8CF970B0-C004-475A-AECD-550CAB93B7B7}" srcOrd="2" destOrd="0" presId="urn:microsoft.com/office/officeart/2016/7/layout/BasicLinearProcessNumbered"/>
    <dgm:cxn modelId="{B9C2BE5B-2928-46EC-96FA-A3206C11AABA}" type="presParOf" srcId="{C2D4A0DB-53E5-4110-A154-578744B7A2B2}" destId="{99494B8D-0BF9-4CC5-838E-B8B952B69FA2}" srcOrd="3" destOrd="0" presId="urn:microsoft.com/office/officeart/2016/7/layout/BasicLinearProcessNumbered"/>
    <dgm:cxn modelId="{672EE5FC-EF0B-4021-8F03-6704D41EA221}" type="presParOf" srcId="{02F48814-80A8-4152-91DA-D2ADF0C00933}" destId="{C5B501A2-AD87-4658-ABDA-6BA01B94DB04}" srcOrd="5" destOrd="0" presId="urn:microsoft.com/office/officeart/2016/7/layout/BasicLinearProcessNumbered"/>
    <dgm:cxn modelId="{EA7031D3-1A1A-446D-B3E1-6FAE43536076}" type="presParOf" srcId="{02F48814-80A8-4152-91DA-D2ADF0C00933}" destId="{6A44BC9C-9845-47CB-BDBA-7308C7EC1F11}" srcOrd="6" destOrd="0" presId="urn:microsoft.com/office/officeart/2016/7/layout/BasicLinearProcessNumbered"/>
    <dgm:cxn modelId="{1B10EA47-4DFE-469F-B6E6-AA67B9360546}" type="presParOf" srcId="{6A44BC9C-9845-47CB-BDBA-7308C7EC1F11}" destId="{6514D3F5-5BFD-4BBE-9128-4A90289F667E}" srcOrd="0" destOrd="0" presId="urn:microsoft.com/office/officeart/2016/7/layout/BasicLinearProcessNumbered"/>
    <dgm:cxn modelId="{AD8CA7F9-1A88-4BCC-BBD7-C8AAEF5BF422}" type="presParOf" srcId="{6A44BC9C-9845-47CB-BDBA-7308C7EC1F11}" destId="{31EC728C-8266-4B6F-AD47-3F0C6FE558F3}" srcOrd="1" destOrd="0" presId="urn:microsoft.com/office/officeart/2016/7/layout/BasicLinearProcessNumbered"/>
    <dgm:cxn modelId="{494D7685-9367-42EF-BB8A-399403C64567}" type="presParOf" srcId="{6A44BC9C-9845-47CB-BDBA-7308C7EC1F11}" destId="{C06E2417-2E4F-4883-BB44-EEA748F23BBA}" srcOrd="2" destOrd="0" presId="urn:microsoft.com/office/officeart/2016/7/layout/BasicLinearProcessNumbered"/>
    <dgm:cxn modelId="{B045342D-BF23-4710-8966-520A5C2B498F}" type="presParOf" srcId="{6A44BC9C-9845-47CB-BDBA-7308C7EC1F11}" destId="{5127CDF1-795C-4949-927A-D303777170A7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FC6757-DEE6-9D43-B22C-AC6DB541F6F5}" type="doc">
      <dgm:prSet loTypeId="urn:microsoft.com/office/officeart/2005/8/layout/hList3" loCatId="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ES"/>
        </a:p>
      </dgm:t>
    </dgm:pt>
    <dgm:pt modelId="{339F6990-3279-3648-A2D6-274F3E01879A}">
      <dgm:prSet phldrT="[Texto]" custT="1"/>
      <dgm:spPr/>
      <dgm:t>
        <a:bodyPr anchor="t"/>
        <a:lstStyle/>
        <a:p>
          <a:pPr>
            <a:buNone/>
          </a:pPr>
          <a:r>
            <a:rPr lang="es-ES" sz="1400" b="1" u="sng" dirty="0">
              <a:latin typeface="Montserrat" panose="00000500000000000000" pitchFamily="50" charset="0"/>
            </a:rPr>
            <a:t>Sangrado</a:t>
          </a:r>
        </a:p>
        <a:p>
          <a:pPr>
            <a:buFont typeface="Arial" panose="020B0604020202020204" pitchFamily="34" charset="0"/>
            <a:buChar char="•"/>
          </a:pPr>
          <a:r>
            <a:rPr lang="es-ES" sz="1400" dirty="0">
              <a:latin typeface="Montserrat" panose="00000500000000000000" pitchFamily="50" charset="0"/>
            </a:rPr>
            <a:t>Hematemesis</a:t>
          </a:r>
        </a:p>
        <a:p>
          <a:pPr>
            <a:buFont typeface="Arial" panose="020B0604020202020204" pitchFamily="34" charset="0"/>
            <a:buChar char="•"/>
          </a:pPr>
          <a:r>
            <a:rPr lang="es-ES" sz="1400" dirty="0">
              <a:latin typeface="Montserrat" panose="00000500000000000000" pitchFamily="50" charset="0"/>
            </a:rPr>
            <a:t>Melena</a:t>
          </a:r>
        </a:p>
        <a:p>
          <a:pPr>
            <a:buFont typeface="Arial" panose="020B0604020202020204" pitchFamily="34" charset="0"/>
            <a:buChar char="•"/>
          </a:pPr>
          <a:r>
            <a:rPr lang="es-ES" sz="1400" dirty="0">
              <a:latin typeface="Montserrat" panose="00000500000000000000" pitchFamily="50" charset="0"/>
            </a:rPr>
            <a:t>Dolor abdominal </a:t>
          </a:r>
        </a:p>
        <a:p>
          <a:pPr>
            <a:buFont typeface="Arial" panose="020B0604020202020204" pitchFamily="34" charset="0"/>
            <a:buChar char="•"/>
          </a:pPr>
          <a:r>
            <a:rPr lang="es-ES" sz="1400" dirty="0">
              <a:latin typeface="Montserrat" panose="00000500000000000000" pitchFamily="50" charset="0"/>
            </a:rPr>
            <a:t>Taquicardia </a:t>
          </a:r>
        </a:p>
        <a:p>
          <a:pPr>
            <a:buFont typeface="Arial" panose="020B0604020202020204" pitchFamily="34" charset="0"/>
            <a:buChar char="•"/>
          </a:pPr>
          <a:r>
            <a:rPr lang="es-ES" sz="1400" dirty="0">
              <a:latin typeface="Montserrat" panose="00000500000000000000" pitchFamily="50" charset="0"/>
            </a:rPr>
            <a:t>Hipotensión</a:t>
          </a:r>
          <a:endParaRPr lang="es-ES" sz="1300" dirty="0">
            <a:latin typeface="Montserrat" panose="00000500000000000000" pitchFamily="50" charset="0"/>
          </a:endParaRPr>
        </a:p>
      </dgm:t>
    </dgm:pt>
    <dgm:pt modelId="{5980B793-A571-E64D-9921-1DF19580A293}" type="parTrans" cxnId="{AAC48FAE-5D0E-9C46-BAAE-0E4B820B99B6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4F6FC37-7816-1940-B12D-4B5A4CD0BA7C}" type="sibTrans" cxnId="{AAC48FAE-5D0E-9C46-BAAE-0E4B820B99B6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58D7037-BD7C-C040-A7CE-421CB845B79B}">
      <dgm:prSet phldrT="[Texto]" custT="1"/>
      <dgm:spPr/>
      <dgm:t>
        <a:bodyPr anchor="t"/>
        <a:lstStyle/>
        <a:p>
          <a:r>
            <a:rPr lang="es-ES" sz="1400" b="1" u="sng" dirty="0">
              <a:latin typeface="Montserrat" panose="00000500000000000000" pitchFamily="50" charset="0"/>
            </a:rPr>
            <a:t>Perforación</a:t>
          </a:r>
        </a:p>
        <a:p>
          <a:r>
            <a:rPr lang="es-ES" sz="1400" dirty="0">
              <a:latin typeface="Montserrat" panose="00000500000000000000" pitchFamily="50" charset="0"/>
            </a:rPr>
            <a:t>Dolor epigástrico</a:t>
          </a:r>
        </a:p>
        <a:p>
          <a:r>
            <a:rPr lang="es-ES" sz="1400" dirty="0">
              <a:latin typeface="Montserrat" panose="00000500000000000000" pitchFamily="50" charset="0"/>
            </a:rPr>
            <a:t>Inicio súbito </a:t>
          </a:r>
        </a:p>
        <a:p>
          <a:r>
            <a:rPr lang="es-ES" sz="1400" dirty="0">
              <a:latin typeface="Montserrat" panose="00000500000000000000" pitchFamily="50" charset="0"/>
            </a:rPr>
            <a:t>Defensa y rigidez abdominal</a:t>
          </a:r>
        </a:p>
        <a:p>
          <a:r>
            <a:rPr lang="es-ES" sz="1400" dirty="0">
              <a:latin typeface="Montserrat" panose="00000500000000000000" pitchFamily="50" charset="0"/>
            </a:rPr>
            <a:t>Taquicardia </a:t>
          </a:r>
        </a:p>
        <a:p>
          <a:r>
            <a:rPr lang="es-ES" sz="1400" dirty="0">
              <a:latin typeface="Montserrat" panose="00000500000000000000" pitchFamily="50" charset="0"/>
            </a:rPr>
            <a:t>Hipotensión</a:t>
          </a:r>
        </a:p>
      </dgm:t>
    </dgm:pt>
    <dgm:pt modelId="{9AC40ABA-9F77-5240-A926-B29FF4F25C3B}" type="parTrans" cxnId="{09CDEE4C-A5F4-5F40-9157-DFD8CD1350F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5220D40-F861-E544-887E-34065BB4635C}" type="sibTrans" cxnId="{09CDEE4C-A5F4-5F40-9157-DFD8CD1350F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281B094-DA52-DE42-97EF-C02E1219BF34}">
      <dgm:prSet phldrT="[Texto]" custT="1"/>
      <dgm:spPr/>
      <dgm:t>
        <a:bodyPr anchor="t"/>
        <a:lstStyle/>
        <a:p>
          <a:r>
            <a:rPr lang="es-ES" sz="1400" b="1" u="sng" dirty="0">
              <a:latin typeface="Montserrat" panose="00000500000000000000" pitchFamily="50" charset="0"/>
            </a:rPr>
            <a:t>Obstrucción</a:t>
          </a:r>
        </a:p>
        <a:p>
          <a:r>
            <a:rPr lang="es-ES" sz="1400" dirty="0">
              <a:latin typeface="Montserrat" panose="00000500000000000000" pitchFamily="50" charset="0"/>
            </a:rPr>
            <a:t>Síntomas de úlcera previos</a:t>
          </a:r>
        </a:p>
        <a:p>
          <a:r>
            <a:rPr lang="es-ES" sz="1400" dirty="0">
              <a:latin typeface="Montserrat" panose="00000500000000000000" pitchFamily="50" charset="0"/>
            </a:rPr>
            <a:t>Náuseas / vómitos</a:t>
          </a:r>
        </a:p>
        <a:p>
          <a:r>
            <a:rPr lang="es-ES" sz="1400" dirty="0">
              <a:latin typeface="Montserrat" panose="00000500000000000000" pitchFamily="50" charset="0"/>
            </a:rPr>
            <a:t>Alcalosis metabólica</a:t>
          </a:r>
        </a:p>
      </dgm:t>
    </dgm:pt>
    <dgm:pt modelId="{9A129521-6A22-7B4A-B255-497A35556C2F}" type="parTrans" cxnId="{49EEEF4E-C59E-EC4B-8FC2-4F73190100AF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046CD0E-A54B-EB4D-A7F3-DDB2F53BEF87}" type="sibTrans" cxnId="{49EEEF4E-C59E-EC4B-8FC2-4F73190100AF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55D126E-CBA9-404C-ABAE-FF2AA741609B}">
      <dgm:prSet phldrT="[Texto]" custT="1"/>
      <dgm:spPr/>
      <dgm:t>
        <a:bodyPr/>
        <a:lstStyle/>
        <a:p>
          <a:r>
            <a:rPr lang="es-ES" sz="3600" dirty="0">
              <a:latin typeface="Montserrat" panose="00000500000000000000" pitchFamily="50" charset="0"/>
            </a:rPr>
            <a:t>Complicaciones</a:t>
          </a:r>
        </a:p>
      </dgm:t>
    </dgm:pt>
    <dgm:pt modelId="{F3E4BE91-3A03-D844-993E-855918ECFCCB}" type="sibTrans" cxnId="{6F904FB1-62C2-DB4B-BE73-F7379A93BB4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E5C10BAE-D0FA-CB4B-858F-14BE8160796E}" type="parTrans" cxnId="{6F904FB1-62C2-DB4B-BE73-F7379A93BB4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C7EE25B-E88D-A44A-8C53-5608F87C8440}" type="pres">
      <dgm:prSet presAssocID="{AEFC6757-DEE6-9D43-B22C-AC6DB541F6F5}" presName="composite" presStyleCnt="0">
        <dgm:presLayoutVars>
          <dgm:chMax val="1"/>
          <dgm:dir/>
          <dgm:resizeHandles val="exact"/>
        </dgm:presLayoutVars>
      </dgm:prSet>
      <dgm:spPr/>
    </dgm:pt>
    <dgm:pt modelId="{2CA6579D-EBA7-A347-BE5E-3D43A9DE17C2}" type="pres">
      <dgm:prSet presAssocID="{055D126E-CBA9-404C-ABAE-FF2AA741609B}" presName="roof" presStyleLbl="dkBgShp" presStyleIdx="0" presStyleCnt="2"/>
      <dgm:spPr/>
    </dgm:pt>
    <dgm:pt modelId="{E0949A89-9649-6E48-B025-893441B4E4E8}" type="pres">
      <dgm:prSet presAssocID="{055D126E-CBA9-404C-ABAE-FF2AA741609B}" presName="pillars" presStyleCnt="0"/>
      <dgm:spPr/>
    </dgm:pt>
    <dgm:pt modelId="{9B10DE6E-B57D-3C4E-A16E-23A5FF367B2A}" type="pres">
      <dgm:prSet presAssocID="{055D126E-CBA9-404C-ABAE-FF2AA741609B}" presName="pillar1" presStyleLbl="node1" presStyleIdx="0" presStyleCnt="3">
        <dgm:presLayoutVars>
          <dgm:bulletEnabled val="1"/>
        </dgm:presLayoutVars>
      </dgm:prSet>
      <dgm:spPr/>
    </dgm:pt>
    <dgm:pt modelId="{71226975-FB41-6643-AFBB-38B17107D553}" type="pres">
      <dgm:prSet presAssocID="{B58D7037-BD7C-C040-A7CE-421CB845B79B}" presName="pillarX" presStyleLbl="node1" presStyleIdx="1" presStyleCnt="3">
        <dgm:presLayoutVars>
          <dgm:bulletEnabled val="1"/>
        </dgm:presLayoutVars>
      </dgm:prSet>
      <dgm:spPr/>
    </dgm:pt>
    <dgm:pt modelId="{8E65FD05-4036-0A4E-B527-27F5A562A90A}" type="pres">
      <dgm:prSet presAssocID="{A281B094-DA52-DE42-97EF-C02E1219BF34}" presName="pillarX" presStyleLbl="node1" presStyleIdx="2" presStyleCnt="3">
        <dgm:presLayoutVars>
          <dgm:bulletEnabled val="1"/>
        </dgm:presLayoutVars>
      </dgm:prSet>
      <dgm:spPr/>
    </dgm:pt>
    <dgm:pt modelId="{5BF6AB2A-AA1B-7F44-96A6-ACA32029F59F}" type="pres">
      <dgm:prSet presAssocID="{055D126E-CBA9-404C-ABAE-FF2AA741609B}" presName="base" presStyleLbl="dkBgShp" presStyleIdx="1" presStyleCnt="2"/>
      <dgm:spPr/>
    </dgm:pt>
  </dgm:ptLst>
  <dgm:cxnLst>
    <dgm:cxn modelId="{09CDEE4C-A5F4-5F40-9157-DFD8CD1350F5}" srcId="{055D126E-CBA9-404C-ABAE-FF2AA741609B}" destId="{B58D7037-BD7C-C040-A7CE-421CB845B79B}" srcOrd="1" destOrd="0" parTransId="{9AC40ABA-9F77-5240-A926-B29FF4F25C3B}" sibTransId="{15220D40-F861-E544-887E-34065BB4635C}"/>
    <dgm:cxn modelId="{49EEEF4E-C59E-EC4B-8FC2-4F73190100AF}" srcId="{055D126E-CBA9-404C-ABAE-FF2AA741609B}" destId="{A281B094-DA52-DE42-97EF-C02E1219BF34}" srcOrd="2" destOrd="0" parTransId="{9A129521-6A22-7B4A-B255-497A35556C2F}" sibTransId="{1046CD0E-A54B-EB4D-A7F3-DDB2F53BEF87}"/>
    <dgm:cxn modelId="{DF7DD09C-952C-384B-A20E-D28D76D2D6CA}" type="presOf" srcId="{055D126E-CBA9-404C-ABAE-FF2AA741609B}" destId="{2CA6579D-EBA7-A347-BE5E-3D43A9DE17C2}" srcOrd="0" destOrd="0" presId="urn:microsoft.com/office/officeart/2005/8/layout/hList3"/>
    <dgm:cxn modelId="{AAC48FAE-5D0E-9C46-BAAE-0E4B820B99B6}" srcId="{055D126E-CBA9-404C-ABAE-FF2AA741609B}" destId="{339F6990-3279-3648-A2D6-274F3E01879A}" srcOrd="0" destOrd="0" parTransId="{5980B793-A571-E64D-9921-1DF19580A293}" sibTransId="{54F6FC37-7816-1940-B12D-4B5A4CD0BA7C}"/>
    <dgm:cxn modelId="{6F904FB1-62C2-DB4B-BE73-F7379A93BB4E}" srcId="{AEFC6757-DEE6-9D43-B22C-AC6DB541F6F5}" destId="{055D126E-CBA9-404C-ABAE-FF2AA741609B}" srcOrd="0" destOrd="0" parTransId="{E5C10BAE-D0FA-CB4B-858F-14BE8160796E}" sibTransId="{F3E4BE91-3A03-D844-993E-855918ECFCCB}"/>
    <dgm:cxn modelId="{4CF861BB-300D-444E-A437-FAED7D4AF9A3}" type="presOf" srcId="{A281B094-DA52-DE42-97EF-C02E1219BF34}" destId="{8E65FD05-4036-0A4E-B527-27F5A562A90A}" srcOrd="0" destOrd="0" presId="urn:microsoft.com/office/officeart/2005/8/layout/hList3"/>
    <dgm:cxn modelId="{1E8CD5CD-7EED-AE47-9916-64D516776338}" type="presOf" srcId="{339F6990-3279-3648-A2D6-274F3E01879A}" destId="{9B10DE6E-B57D-3C4E-A16E-23A5FF367B2A}" srcOrd="0" destOrd="0" presId="urn:microsoft.com/office/officeart/2005/8/layout/hList3"/>
    <dgm:cxn modelId="{E4E40ADE-0714-9D40-9175-7230A1E335C3}" type="presOf" srcId="{AEFC6757-DEE6-9D43-B22C-AC6DB541F6F5}" destId="{9C7EE25B-E88D-A44A-8C53-5608F87C8440}" srcOrd="0" destOrd="0" presId="urn:microsoft.com/office/officeart/2005/8/layout/hList3"/>
    <dgm:cxn modelId="{D8A4B9EC-2526-7D45-A27B-37A255687F94}" type="presOf" srcId="{B58D7037-BD7C-C040-A7CE-421CB845B79B}" destId="{71226975-FB41-6643-AFBB-38B17107D553}" srcOrd="0" destOrd="0" presId="urn:microsoft.com/office/officeart/2005/8/layout/hList3"/>
    <dgm:cxn modelId="{1EDE46DF-C893-704B-884F-3AB6471BC345}" type="presParOf" srcId="{9C7EE25B-E88D-A44A-8C53-5608F87C8440}" destId="{2CA6579D-EBA7-A347-BE5E-3D43A9DE17C2}" srcOrd="0" destOrd="0" presId="urn:microsoft.com/office/officeart/2005/8/layout/hList3"/>
    <dgm:cxn modelId="{B7E351F7-7A17-2040-8D7A-6563ECC6AC42}" type="presParOf" srcId="{9C7EE25B-E88D-A44A-8C53-5608F87C8440}" destId="{E0949A89-9649-6E48-B025-893441B4E4E8}" srcOrd="1" destOrd="0" presId="urn:microsoft.com/office/officeart/2005/8/layout/hList3"/>
    <dgm:cxn modelId="{6EE657C6-7326-2946-8320-A3A88A3CF975}" type="presParOf" srcId="{E0949A89-9649-6E48-B025-893441B4E4E8}" destId="{9B10DE6E-B57D-3C4E-A16E-23A5FF367B2A}" srcOrd="0" destOrd="0" presId="urn:microsoft.com/office/officeart/2005/8/layout/hList3"/>
    <dgm:cxn modelId="{7F9381CC-2CA3-2548-BE3A-F753BC9BD535}" type="presParOf" srcId="{E0949A89-9649-6E48-B025-893441B4E4E8}" destId="{71226975-FB41-6643-AFBB-38B17107D553}" srcOrd="1" destOrd="0" presId="urn:microsoft.com/office/officeart/2005/8/layout/hList3"/>
    <dgm:cxn modelId="{B2EA2E8A-DC70-7441-AB02-33C100CBA9A4}" type="presParOf" srcId="{E0949A89-9649-6E48-B025-893441B4E4E8}" destId="{8E65FD05-4036-0A4E-B527-27F5A562A90A}" srcOrd="2" destOrd="0" presId="urn:microsoft.com/office/officeart/2005/8/layout/hList3"/>
    <dgm:cxn modelId="{D7F4064D-67C3-0A45-A396-991078EE5392}" type="presParOf" srcId="{9C7EE25B-E88D-A44A-8C53-5608F87C8440}" destId="{5BF6AB2A-AA1B-7F44-96A6-ACA32029F59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23D1AA-8494-4B23-935E-8F85F8EA2B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0E77D6A-543C-4D29-9898-B2F33D9B249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2000" dirty="0">
              <a:latin typeface="Montserrat" panose="00000500000000000000" pitchFamily="50" charset="0"/>
            </a:rPr>
            <a:t>Todos los pacientes con EAP o historia previa (excepto si infección tratada y curada).</a:t>
          </a:r>
          <a:endParaRPr lang="en-US" sz="2000" dirty="0">
            <a:latin typeface="Montserrat" panose="00000500000000000000" pitchFamily="50" charset="0"/>
          </a:endParaRPr>
        </a:p>
      </dgm:t>
    </dgm:pt>
    <dgm:pt modelId="{A7AAC069-544C-4494-B8A2-C7A99F1A55A9}" type="parTrans" cxnId="{59E03A91-9A4B-4A0C-B0E7-45BF59ECE76B}">
      <dgm:prSet/>
      <dgm:spPr/>
      <dgm:t>
        <a:bodyPr/>
        <a:lstStyle/>
        <a:p>
          <a:endParaRPr lang="en-US" sz="2000">
            <a:latin typeface="Montserrat" panose="00000500000000000000" pitchFamily="50" charset="0"/>
          </a:endParaRPr>
        </a:p>
      </dgm:t>
    </dgm:pt>
    <dgm:pt modelId="{D14C51EA-72A9-427C-9F1C-726541F9C7B0}" type="sibTrans" cxnId="{59E03A91-9A4B-4A0C-B0E7-45BF59ECE76B}">
      <dgm:prSet/>
      <dgm:spPr/>
      <dgm:t>
        <a:bodyPr/>
        <a:lstStyle/>
        <a:p>
          <a:endParaRPr lang="en-US" sz="2000">
            <a:latin typeface="Montserrat" panose="00000500000000000000" pitchFamily="50" charset="0"/>
          </a:endParaRPr>
        </a:p>
      </dgm:t>
    </dgm:pt>
    <dgm:pt modelId="{31C68619-08F2-4FC4-A427-B5385D57577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2000" dirty="0">
              <a:latin typeface="Montserrat" panose="00000500000000000000" pitchFamily="50" charset="0"/>
            </a:rPr>
            <a:t>Linfoma MALT: regresión del tumor en 60-93%.</a:t>
          </a:r>
          <a:endParaRPr lang="en-US" sz="2000" dirty="0">
            <a:latin typeface="Montserrat" panose="00000500000000000000" pitchFamily="50" charset="0"/>
          </a:endParaRPr>
        </a:p>
      </dgm:t>
    </dgm:pt>
    <dgm:pt modelId="{9235DCCD-2EAD-41DA-BACD-6C5540DF5175}" type="parTrans" cxnId="{C5398083-FB7D-44DE-A3CD-5EE3278D6C0B}">
      <dgm:prSet/>
      <dgm:spPr/>
      <dgm:t>
        <a:bodyPr/>
        <a:lstStyle/>
        <a:p>
          <a:endParaRPr lang="en-US" sz="2000">
            <a:latin typeface="Montserrat" panose="00000500000000000000" pitchFamily="50" charset="0"/>
          </a:endParaRPr>
        </a:p>
      </dgm:t>
    </dgm:pt>
    <dgm:pt modelId="{5954BE04-1F40-4575-8B87-175BFBF00424}" type="sibTrans" cxnId="{C5398083-FB7D-44DE-A3CD-5EE3278D6C0B}">
      <dgm:prSet/>
      <dgm:spPr/>
      <dgm:t>
        <a:bodyPr/>
        <a:lstStyle/>
        <a:p>
          <a:endParaRPr lang="en-US" sz="2000">
            <a:latin typeface="Montserrat" panose="00000500000000000000" pitchFamily="50" charset="0"/>
          </a:endParaRPr>
        </a:p>
      </dgm:t>
    </dgm:pt>
    <dgm:pt modelId="{D54B645D-AFD5-4787-AA70-AA78A01B475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2000" dirty="0">
              <a:latin typeface="Montserrat" panose="00000500000000000000" pitchFamily="50" charset="0"/>
            </a:rPr>
            <a:t>Resección endoscópica por cáncer gástrico temprano: reduce incidencia de cáncer metacrónico (OR 0.42).</a:t>
          </a:r>
          <a:endParaRPr lang="en-US" sz="2000" dirty="0">
            <a:latin typeface="Montserrat" panose="00000500000000000000" pitchFamily="50" charset="0"/>
          </a:endParaRPr>
        </a:p>
      </dgm:t>
    </dgm:pt>
    <dgm:pt modelId="{1D097755-14B4-4759-852D-D430739B5531}" type="parTrans" cxnId="{91052D45-55D0-4200-8E92-746B3D04AA1D}">
      <dgm:prSet/>
      <dgm:spPr/>
      <dgm:t>
        <a:bodyPr/>
        <a:lstStyle/>
        <a:p>
          <a:endParaRPr lang="en-US" sz="2000">
            <a:latin typeface="Montserrat" panose="00000500000000000000" pitchFamily="50" charset="0"/>
          </a:endParaRPr>
        </a:p>
      </dgm:t>
    </dgm:pt>
    <dgm:pt modelId="{F492BD07-D034-4EE6-95A3-B8A39B22B5DF}" type="sibTrans" cxnId="{91052D45-55D0-4200-8E92-746B3D04AA1D}">
      <dgm:prSet/>
      <dgm:spPr/>
      <dgm:t>
        <a:bodyPr/>
        <a:lstStyle/>
        <a:p>
          <a:endParaRPr lang="en-US" sz="2000">
            <a:latin typeface="Montserrat" panose="00000500000000000000" pitchFamily="50" charset="0"/>
          </a:endParaRPr>
        </a:p>
      </dgm:t>
    </dgm:pt>
    <dgm:pt modelId="{079A99C3-53FC-4E31-BFAA-3C5E4D5E12C0}" type="pres">
      <dgm:prSet presAssocID="{1123D1AA-8494-4B23-935E-8F85F8EA2BD4}" presName="root" presStyleCnt="0">
        <dgm:presLayoutVars>
          <dgm:dir/>
          <dgm:resizeHandles val="exact"/>
        </dgm:presLayoutVars>
      </dgm:prSet>
      <dgm:spPr/>
    </dgm:pt>
    <dgm:pt modelId="{C9F88A6B-3D82-46C0-A109-98518900ECF7}" type="pres">
      <dgm:prSet presAssocID="{30E77D6A-543C-4D29-9898-B2F33D9B2498}" presName="compNode" presStyleCnt="0"/>
      <dgm:spPr/>
    </dgm:pt>
    <dgm:pt modelId="{74F19AAC-2B8A-4E37-8D78-1D66AEDE9DAC}" type="pres">
      <dgm:prSet presAssocID="{30E77D6A-543C-4D29-9898-B2F33D9B2498}" presName="bgRect" presStyleLbl="bgShp" presStyleIdx="0" presStyleCnt="3"/>
      <dgm:spPr/>
    </dgm:pt>
    <dgm:pt modelId="{F1A26CB4-C721-40E3-81DF-87473855E86B}" type="pres">
      <dgm:prSet presAssocID="{30E77D6A-543C-4D29-9898-B2F33D9B2498}" presName="iconRect" presStyleLbl="node1" presStyleIdx="0" presStyleCnt="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4B96FFA2-6AC0-4898-A89D-D4552950391D}" type="pres">
      <dgm:prSet presAssocID="{30E77D6A-543C-4D29-9898-B2F33D9B2498}" presName="spaceRect" presStyleCnt="0"/>
      <dgm:spPr/>
    </dgm:pt>
    <dgm:pt modelId="{8A02479D-1432-4514-BCBF-C2AD3C0F029A}" type="pres">
      <dgm:prSet presAssocID="{30E77D6A-543C-4D29-9898-B2F33D9B2498}" presName="parTx" presStyleLbl="revTx" presStyleIdx="0" presStyleCnt="3">
        <dgm:presLayoutVars>
          <dgm:chMax val="0"/>
          <dgm:chPref val="0"/>
        </dgm:presLayoutVars>
      </dgm:prSet>
      <dgm:spPr/>
    </dgm:pt>
    <dgm:pt modelId="{C7A49964-E4BC-4431-8517-2747AFC4E7F5}" type="pres">
      <dgm:prSet presAssocID="{D14C51EA-72A9-427C-9F1C-726541F9C7B0}" presName="sibTrans" presStyleCnt="0"/>
      <dgm:spPr/>
    </dgm:pt>
    <dgm:pt modelId="{00B5AD17-7D58-4CAC-88B5-97D1B6324927}" type="pres">
      <dgm:prSet presAssocID="{31C68619-08F2-4FC4-A427-B5385D57577C}" presName="compNode" presStyleCnt="0"/>
      <dgm:spPr/>
    </dgm:pt>
    <dgm:pt modelId="{4034F9FA-56C6-4F07-9C10-9077E1A39E2F}" type="pres">
      <dgm:prSet presAssocID="{31C68619-08F2-4FC4-A427-B5385D57577C}" presName="bgRect" presStyleLbl="bgShp" presStyleIdx="1" presStyleCnt="3" custLinFactNeighborY="-13201"/>
      <dgm:spPr/>
    </dgm:pt>
    <dgm:pt modelId="{DEEF9062-16FE-46E7-8403-94879BA2298C}" type="pres">
      <dgm:prSet presAssocID="{31C68619-08F2-4FC4-A427-B5385D57577C}" presName="iconRect" presStyleLbl="node1" presStyleIdx="1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dney"/>
        </a:ext>
      </dgm:extLst>
    </dgm:pt>
    <dgm:pt modelId="{A7F1567B-0C99-4DD0-B960-AA43C96D06EC}" type="pres">
      <dgm:prSet presAssocID="{31C68619-08F2-4FC4-A427-B5385D57577C}" presName="spaceRect" presStyleCnt="0"/>
      <dgm:spPr/>
    </dgm:pt>
    <dgm:pt modelId="{5CB1DB98-4EC9-4F01-BDA6-24B8F99EE348}" type="pres">
      <dgm:prSet presAssocID="{31C68619-08F2-4FC4-A427-B5385D57577C}" presName="parTx" presStyleLbl="revTx" presStyleIdx="1" presStyleCnt="3" custLinFactNeighborX="-174" custLinFactNeighborY="-13237">
        <dgm:presLayoutVars>
          <dgm:chMax val="0"/>
          <dgm:chPref val="0"/>
        </dgm:presLayoutVars>
      </dgm:prSet>
      <dgm:spPr/>
    </dgm:pt>
    <dgm:pt modelId="{183F3896-61FC-40A2-AD74-02F720C01840}" type="pres">
      <dgm:prSet presAssocID="{5954BE04-1F40-4575-8B87-175BFBF00424}" presName="sibTrans" presStyleCnt="0"/>
      <dgm:spPr/>
    </dgm:pt>
    <dgm:pt modelId="{FCB38D57-0F37-45B5-AD4D-43436964521A}" type="pres">
      <dgm:prSet presAssocID="{D54B645D-AFD5-4787-AA70-AA78A01B4750}" presName="compNode" presStyleCnt="0"/>
      <dgm:spPr/>
    </dgm:pt>
    <dgm:pt modelId="{7439ECD7-9D4F-4597-9932-9EE5BE5922D9}" type="pres">
      <dgm:prSet presAssocID="{D54B645D-AFD5-4787-AA70-AA78A01B4750}" presName="bgRect" presStyleLbl="bgShp" presStyleIdx="2" presStyleCnt="3" custLinFactNeighborX="1134" custLinFactNeighborY="-24237"/>
      <dgm:spPr/>
    </dgm:pt>
    <dgm:pt modelId="{65B481EA-1FA6-451D-B8A2-EA3398570923}" type="pres">
      <dgm:prSet presAssocID="{D54B645D-AFD5-4787-AA70-AA78A01B4750}" presName="iconRect" presStyleLbl="node1" presStyleIdx="2" presStyleCnt="3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8A93F145-98F3-47EE-BA04-002D25586F4E}" type="pres">
      <dgm:prSet presAssocID="{D54B645D-AFD5-4787-AA70-AA78A01B4750}" presName="spaceRect" presStyleCnt="0"/>
      <dgm:spPr/>
    </dgm:pt>
    <dgm:pt modelId="{9373B78B-5FEA-470E-A75B-BC71AE2B3903}" type="pres">
      <dgm:prSet presAssocID="{D54B645D-AFD5-4787-AA70-AA78A01B4750}" presName="parTx" presStyleLbl="revTx" presStyleIdx="2" presStyleCnt="3" custLinFactNeighborX="348" custLinFactNeighborY="-23531">
        <dgm:presLayoutVars>
          <dgm:chMax val="0"/>
          <dgm:chPref val="0"/>
        </dgm:presLayoutVars>
      </dgm:prSet>
      <dgm:spPr/>
    </dgm:pt>
  </dgm:ptLst>
  <dgm:cxnLst>
    <dgm:cxn modelId="{038E213B-AF35-4A1F-9E8F-CE3E885346DC}" type="presOf" srcId="{31C68619-08F2-4FC4-A427-B5385D57577C}" destId="{5CB1DB98-4EC9-4F01-BDA6-24B8F99EE348}" srcOrd="0" destOrd="0" presId="urn:microsoft.com/office/officeart/2018/2/layout/IconVerticalSolidList"/>
    <dgm:cxn modelId="{91052D45-55D0-4200-8E92-746B3D04AA1D}" srcId="{1123D1AA-8494-4B23-935E-8F85F8EA2BD4}" destId="{D54B645D-AFD5-4787-AA70-AA78A01B4750}" srcOrd="2" destOrd="0" parTransId="{1D097755-14B4-4759-852D-D430739B5531}" sibTransId="{F492BD07-D034-4EE6-95A3-B8A39B22B5DF}"/>
    <dgm:cxn modelId="{C5398083-FB7D-44DE-A3CD-5EE3278D6C0B}" srcId="{1123D1AA-8494-4B23-935E-8F85F8EA2BD4}" destId="{31C68619-08F2-4FC4-A427-B5385D57577C}" srcOrd="1" destOrd="0" parTransId="{9235DCCD-2EAD-41DA-BACD-6C5540DF5175}" sibTransId="{5954BE04-1F40-4575-8B87-175BFBF00424}"/>
    <dgm:cxn modelId="{59E03A91-9A4B-4A0C-B0E7-45BF59ECE76B}" srcId="{1123D1AA-8494-4B23-935E-8F85F8EA2BD4}" destId="{30E77D6A-543C-4D29-9898-B2F33D9B2498}" srcOrd="0" destOrd="0" parTransId="{A7AAC069-544C-4494-B8A2-C7A99F1A55A9}" sibTransId="{D14C51EA-72A9-427C-9F1C-726541F9C7B0}"/>
    <dgm:cxn modelId="{7C200ABD-8038-44B2-A58C-D5C449093C61}" type="presOf" srcId="{D54B645D-AFD5-4787-AA70-AA78A01B4750}" destId="{9373B78B-5FEA-470E-A75B-BC71AE2B3903}" srcOrd="0" destOrd="0" presId="urn:microsoft.com/office/officeart/2018/2/layout/IconVerticalSolidList"/>
    <dgm:cxn modelId="{C31AC0D9-9661-4535-91A8-481A2323B114}" type="presOf" srcId="{1123D1AA-8494-4B23-935E-8F85F8EA2BD4}" destId="{079A99C3-53FC-4E31-BFAA-3C5E4D5E12C0}" srcOrd="0" destOrd="0" presId="urn:microsoft.com/office/officeart/2018/2/layout/IconVerticalSolidList"/>
    <dgm:cxn modelId="{A8201EF8-DEB7-46A1-BC97-77398957E967}" type="presOf" srcId="{30E77D6A-543C-4D29-9898-B2F33D9B2498}" destId="{8A02479D-1432-4514-BCBF-C2AD3C0F029A}" srcOrd="0" destOrd="0" presId="urn:microsoft.com/office/officeart/2018/2/layout/IconVerticalSolidList"/>
    <dgm:cxn modelId="{87544E70-2509-47B4-A6AB-35F8FD424264}" type="presParOf" srcId="{079A99C3-53FC-4E31-BFAA-3C5E4D5E12C0}" destId="{C9F88A6B-3D82-46C0-A109-98518900ECF7}" srcOrd="0" destOrd="0" presId="urn:microsoft.com/office/officeart/2018/2/layout/IconVerticalSolidList"/>
    <dgm:cxn modelId="{CAD7E493-F9AF-45E5-ADBE-40BCF6E97CF5}" type="presParOf" srcId="{C9F88A6B-3D82-46C0-A109-98518900ECF7}" destId="{74F19AAC-2B8A-4E37-8D78-1D66AEDE9DAC}" srcOrd="0" destOrd="0" presId="urn:microsoft.com/office/officeart/2018/2/layout/IconVerticalSolidList"/>
    <dgm:cxn modelId="{4EA61F8F-2FC2-45D9-8317-7F91181EF6BA}" type="presParOf" srcId="{C9F88A6B-3D82-46C0-A109-98518900ECF7}" destId="{F1A26CB4-C721-40E3-81DF-87473855E86B}" srcOrd="1" destOrd="0" presId="urn:microsoft.com/office/officeart/2018/2/layout/IconVerticalSolidList"/>
    <dgm:cxn modelId="{ECF018C0-DB94-4322-AF27-A6AC48A80E8C}" type="presParOf" srcId="{C9F88A6B-3D82-46C0-A109-98518900ECF7}" destId="{4B96FFA2-6AC0-4898-A89D-D4552950391D}" srcOrd="2" destOrd="0" presId="urn:microsoft.com/office/officeart/2018/2/layout/IconVerticalSolidList"/>
    <dgm:cxn modelId="{719FDD77-AD45-4157-8F62-723AE1E19E06}" type="presParOf" srcId="{C9F88A6B-3D82-46C0-A109-98518900ECF7}" destId="{8A02479D-1432-4514-BCBF-C2AD3C0F029A}" srcOrd="3" destOrd="0" presId="urn:microsoft.com/office/officeart/2018/2/layout/IconVerticalSolidList"/>
    <dgm:cxn modelId="{EC0348FB-72A2-4BF7-BE1D-676F00550150}" type="presParOf" srcId="{079A99C3-53FC-4E31-BFAA-3C5E4D5E12C0}" destId="{C7A49964-E4BC-4431-8517-2747AFC4E7F5}" srcOrd="1" destOrd="0" presId="urn:microsoft.com/office/officeart/2018/2/layout/IconVerticalSolidList"/>
    <dgm:cxn modelId="{5E038AA3-7212-4AE0-965B-88B4DB4CF0FD}" type="presParOf" srcId="{079A99C3-53FC-4E31-BFAA-3C5E4D5E12C0}" destId="{00B5AD17-7D58-4CAC-88B5-97D1B6324927}" srcOrd="2" destOrd="0" presId="urn:microsoft.com/office/officeart/2018/2/layout/IconVerticalSolidList"/>
    <dgm:cxn modelId="{1E4939DC-42E4-4040-9B1A-4678C2B072D6}" type="presParOf" srcId="{00B5AD17-7D58-4CAC-88B5-97D1B6324927}" destId="{4034F9FA-56C6-4F07-9C10-9077E1A39E2F}" srcOrd="0" destOrd="0" presId="urn:microsoft.com/office/officeart/2018/2/layout/IconVerticalSolidList"/>
    <dgm:cxn modelId="{CBC9614A-1B19-45FD-8F5F-9844EE692170}" type="presParOf" srcId="{00B5AD17-7D58-4CAC-88B5-97D1B6324927}" destId="{DEEF9062-16FE-46E7-8403-94879BA2298C}" srcOrd="1" destOrd="0" presId="urn:microsoft.com/office/officeart/2018/2/layout/IconVerticalSolidList"/>
    <dgm:cxn modelId="{501B993E-BAA6-4888-8415-AFC0C3993BC3}" type="presParOf" srcId="{00B5AD17-7D58-4CAC-88B5-97D1B6324927}" destId="{A7F1567B-0C99-4DD0-B960-AA43C96D06EC}" srcOrd="2" destOrd="0" presId="urn:microsoft.com/office/officeart/2018/2/layout/IconVerticalSolidList"/>
    <dgm:cxn modelId="{A1E3C45F-E571-4897-8698-80DB450E6453}" type="presParOf" srcId="{00B5AD17-7D58-4CAC-88B5-97D1B6324927}" destId="{5CB1DB98-4EC9-4F01-BDA6-24B8F99EE348}" srcOrd="3" destOrd="0" presId="urn:microsoft.com/office/officeart/2018/2/layout/IconVerticalSolidList"/>
    <dgm:cxn modelId="{B2B05CAD-F526-47E0-9D83-27639F9ABA68}" type="presParOf" srcId="{079A99C3-53FC-4E31-BFAA-3C5E4D5E12C0}" destId="{183F3896-61FC-40A2-AD74-02F720C01840}" srcOrd="3" destOrd="0" presId="urn:microsoft.com/office/officeart/2018/2/layout/IconVerticalSolidList"/>
    <dgm:cxn modelId="{E7F5EF9C-B029-4BFA-B3BF-D610760E4F13}" type="presParOf" srcId="{079A99C3-53FC-4E31-BFAA-3C5E4D5E12C0}" destId="{FCB38D57-0F37-45B5-AD4D-43436964521A}" srcOrd="4" destOrd="0" presId="urn:microsoft.com/office/officeart/2018/2/layout/IconVerticalSolidList"/>
    <dgm:cxn modelId="{3E01874A-1851-4A00-9539-094EF16D53CE}" type="presParOf" srcId="{FCB38D57-0F37-45B5-AD4D-43436964521A}" destId="{7439ECD7-9D4F-4597-9932-9EE5BE5922D9}" srcOrd="0" destOrd="0" presId="urn:microsoft.com/office/officeart/2018/2/layout/IconVerticalSolidList"/>
    <dgm:cxn modelId="{DDC51039-3F88-4D93-827D-7A18FAE7A3DA}" type="presParOf" srcId="{FCB38D57-0F37-45B5-AD4D-43436964521A}" destId="{65B481EA-1FA6-451D-B8A2-EA3398570923}" srcOrd="1" destOrd="0" presId="urn:microsoft.com/office/officeart/2018/2/layout/IconVerticalSolidList"/>
    <dgm:cxn modelId="{64189FDB-7A94-4E30-A138-71B96A344991}" type="presParOf" srcId="{FCB38D57-0F37-45B5-AD4D-43436964521A}" destId="{8A93F145-98F3-47EE-BA04-002D25586F4E}" srcOrd="2" destOrd="0" presId="urn:microsoft.com/office/officeart/2018/2/layout/IconVerticalSolidList"/>
    <dgm:cxn modelId="{F8D00A4F-14C9-45C3-8B11-09590AF4670D}" type="presParOf" srcId="{FCB38D57-0F37-45B5-AD4D-43436964521A}" destId="{9373B78B-5FEA-470E-A75B-BC71AE2B390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0D60E6-3A6A-4C80-9680-1173F69810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5" csCatId="colorful" phldr="1"/>
      <dgm:spPr/>
      <dgm:t>
        <a:bodyPr/>
        <a:lstStyle/>
        <a:p>
          <a:endParaRPr lang="en-US"/>
        </a:p>
      </dgm:t>
    </dgm:pt>
    <dgm:pt modelId="{FA3E11B2-C353-4750-8919-39A1528BCB6B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Pacientes &lt;60 con dispepsia no estudiada y sin síntomas de alarma (R cond, E alta).</a:t>
          </a:r>
          <a:endParaRPr lang="en-US" dirty="0">
            <a:latin typeface="Montserrat" panose="00000500000000000000" pitchFamily="50" charset="0"/>
          </a:endParaRPr>
        </a:p>
      </dgm:t>
    </dgm:pt>
    <dgm:pt modelId="{7F9F0464-B0DC-4530-ADCD-34B9994D8AFB}" type="parTrans" cxnId="{12D56FF3-E3CD-4E86-9C2E-E113AAD21A0E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D06D3006-9D51-4B36-A1AB-AB4BEEDF46D0}" type="sibTrans" cxnId="{12D56FF3-E3CD-4E86-9C2E-E113AAD21A0E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5C57A9FD-AE46-4F24-A766-25BB82DEF69F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Pacientes que consumen aspirina a bajas dosis crónicamente: reducir el riesgo de sangrado ulceroso (R </a:t>
          </a:r>
          <a:r>
            <a:rPr lang="es-CO" dirty="0" err="1">
              <a:latin typeface="Montserrat" panose="00000500000000000000" pitchFamily="50" charset="0"/>
            </a:rPr>
            <a:t>cond</a:t>
          </a:r>
          <a:r>
            <a:rPr lang="es-CO" dirty="0">
              <a:latin typeface="Montserrat" panose="00000500000000000000" pitchFamily="50" charset="0"/>
            </a:rPr>
            <a:t>, E mod).</a:t>
          </a:r>
          <a:endParaRPr lang="en-US" dirty="0">
            <a:latin typeface="Montserrat" panose="00000500000000000000" pitchFamily="50" charset="0"/>
          </a:endParaRPr>
        </a:p>
      </dgm:t>
    </dgm:pt>
    <dgm:pt modelId="{F0648EDF-7CD9-4D86-AC46-C0661783CC39}" type="parTrans" cxnId="{C87DDF93-F9E9-4549-BACF-E1BE04C27938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4A2B7149-0BBF-442A-A7AF-A77F65408B05}" type="sibTrans" cxnId="{C87DDF93-F9E9-4549-BACF-E1BE04C27938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0E89734B-4239-4D71-98D7-1128E967F309}">
      <dgm:prSet/>
      <dgm:spPr/>
      <dgm:t>
        <a:bodyPr/>
        <a:lstStyle/>
        <a:p>
          <a:r>
            <a:rPr lang="es-CO">
              <a:latin typeface="Montserrat" panose="00000500000000000000" pitchFamily="50" charset="0"/>
            </a:rPr>
            <a:t>Pacientes quienes inician tto crónico con AINES (R fuerte, E mod).</a:t>
          </a:r>
          <a:endParaRPr lang="en-US" dirty="0">
            <a:latin typeface="Montserrat" panose="00000500000000000000" pitchFamily="50" charset="0"/>
          </a:endParaRPr>
        </a:p>
      </dgm:t>
    </dgm:pt>
    <dgm:pt modelId="{C59FBB4E-9645-459F-8E03-69E5DD45D753}" type="parTrans" cxnId="{DF2EA2CA-C5DE-495E-BCA1-5C7499A96535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1316B59B-B5CE-429D-81B5-8C339572EF97}" type="sibTrans" cxnId="{DF2EA2CA-C5DE-495E-BCA1-5C7499A96535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CE5017D9-D8F0-4D24-A3A8-07184DCC9A69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Pacientes con anemia por deficiencia de hierro no explicada luego de estudio apropiado (R </a:t>
          </a:r>
          <a:r>
            <a:rPr lang="es-CO" dirty="0" err="1">
              <a:latin typeface="Montserrat" panose="00000500000000000000" pitchFamily="50" charset="0"/>
            </a:rPr>
            <a:t>cond</a:t>
          </a:r>
          <a:r>
            <a:rPr lang="es-CO" dirty="0">
              <a:latin typeface="Montserrat" panose="00000500000000000000" pitchFamily="50" charset="0"/>
            </a:rPr>
            <a:t>, E alta).</a:t>
          </a:r>
          <a:endParaRPr lang="en-US" dirty="0">
            <a:latin typeface="Montserrat" panose="00000500000000000000" pitchFamily="50" charset="0"/>
          </a:endParaRPr>
        </a:p>
      </dgm:t>
    </dgm:pt>
    <dgm:pt modelId="{191067AE-2294-479D-B9BE-A67645B9962B}" type="parTrans" cxnId="{624A0DA4-CDEF-4151-9554-FD048C1CA110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31A7655A-E59D-4879-8B3F-70DAC54206BE}" type="sibTrans" cxnId="{624A0DA4-CDEF-4151-9554-FD048C1CA110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926E2024-10FB-499A-AEB4-0977E28FC735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Pacientes con púrpura </a:t>
          </a:r>
          <a:r>
            <a:rPr lang="es-CO" dirty="0" err="1">
              <a:latin typeface="Montserrat" panose="00000500000000000000" pitchFamily="50" charset="0"/>
            </a:rPr>
            <a:t>trombocitopenica</a:t>
          </a:r>
          <a:r>
            <a:rPr lang="es-CO" dirty="0">
              <a:latin typeface="Montserrat" panose="00000500000000000000" pitchFamily="50" charset="0"/>
            </a:rPr>
            <a:t> idiopática (R </a:t>
          </a:r>
          <a:r>
            <a:rPr lang="es-CO" dirty="0" err="1">
              <a:latin typeface="Montserrat" panose="00000500000000000000" pitchFamily="50" charset="0"/>
            </a:rPr>
            <a:t>cond</a:t>
          </a:r>
          <a:r>
            <a:rPr lang="es-CO" dirty="0">
              <a:latin typeface="Montserrat" panose="00000500000000000000" pitchFamily="50" charset="0"/>
            </a:rPr>
            <a:t>, E muy baja).</a:t>
          </a:r>
          <a:endParaRPr lang="en-US" dirty="0">
            <a:latin typeface="Montserrat" panose="00000500000000000000" pitchFamily="50" charset="0"/>
          </a:endParaRPr>
        </a:p>
      </dgm:t>
    </dgm:pt>
    <dgm:pt modelId="{B657650B-CE8E-4830-872D-085603D2901C}" type="parTrans" cxnId="{615083EA-086A-4E47-A9F2-0121098149C0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4F47C8AB-3B0D-446A-8100-85E97EAD4E5D}" type="sibTrans" cxnId="{615083EA-086A-4E47-A9F2-0121098149C0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64D9A7FF-A144-4CDA-9705-8194399F6A98}" type="pres">
      <dgm:prSet presAssocID="{D10D60E6-3A6A-4C80-9680-1173F6981020}" presName="root" presStyleCnt="0">
        <dgm:presLayoutVars>
          <dgm:dir/>
          <dgm:resizeHandles val="exact"/>
        </dgm:presLayoutVars>
      </dgm:prSet>
      <dgm:spPr/>
    </dgm:pt>
    <dgm:pt modelId="{496DF1CF-C32E-4DDC-9B37-65429AF57219}" type="pres">
      <dgm:prSet presAssocID="{FA3E11B2-C353-4750-8919-39A1528BCB6B}" presName="compNode" presStyleCnt="0"/>
      <dgm:spPr/>
    </dgm:pt>
    <dgm:pt modelId="{9DEFC742-7802-4D06-A702-F3C99F982642}" type="pres">
      <dgm:prSet presAssocID="{FA3E11B2-C353-4750-8919-39A1528BCB6B}" presName="bgRect" presStyleLbl="bgShp" presStyleIdx="0" presStyleCnt="5"/>
      <dgm:spPr/>
    </dgm:pt>
    <dgm:pt modelId="{9CF5D44B-AB17-444E-B9ED-34244E21DC3B}" type="pres">
      <dgm:prSet presAssocID="{FA3E11B2-C353-4750-8919-39A1528BCB6B}" presName="iconRect" presStyleLbl="node1" presStyleIdx="0" presStyleCnt="5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DB7D57CE-3D41-4109-9BCB-5DE1762FDDB9}" type="pres">
      <dgm:prSet presAssocID="{FA3E11B2-C353-4750-8919-39A1528BCB6B}" presName="spaceRect" presStyleCnt="0"/>
      <dgm:spPr/>
    </dgm:pt>
    <dgm:pt modelId="{DDBA8109-B3AB-48CF-9571-19318D5CEBB4}" type="pres">
      <dgm:prSet presAssocID="{FA3E11B2-C353-4750-8919-39A1528BCB6B}" presName="parTx" presStyleLbl="revTx" presStyleIdx="0" presStyleCnt="5">
        <dgm:presLayoutVars>
          <dgm:chMax val="0"/>
          <dgm:chPref val="0"/>
        </dgm:presLayoutVars>
      </dgm:prSet>
      <dgm:spPr/>
    </dgm:pt>
    <dgm:pt modelId="{0A2206D1-8722-42F6-BAC3-4D70B20503F2}" type="pres">
      <dgm:prSet presAssocID="{D06D3006-9D51-4B36-A1AB-AB4BEEDF46D0}" presName="sibTrans" presStyleCnt="0"/>
      <dgm:spPr/>
    </dgm:pt>
    <dgm:pt modelId="{FAA9E47B-2A5D-41FC-842B-3F56C8D5A48B}" type="pres">
      <dgm:prSet presAssocID="{5C57A9FD-AE46-4F24-A766-25BB82DEF69F}" presName="compNode" presStyleCnt="0"/>
      <dgm:spPr/>
    </dgm:pt>
    <dgm:pt modelId="{3C8F5C4B-6206-4A63-B645-6952DB368ED8}" type="pres">
      <dgm:prSet presAssocID="{5C57A9FD-AE46-4F24-A766-25BB82DEF69F}" presName="bgRect" presStyleLbl="bgShp" presStyleIdx="1" presStyleCnt="5"/>
      <dgm:spPr/>
    </dgm:pt>
    <dgm:pt modelId="{A55C84B2-D542-4511-8285-31A19D7BAEB6}" type="pres">
      <dgm:prSet presAssocID="{5C57A9FD-AE46-4F24-A766-25BB82DEF69F}" presName="iconRect" presStyleLbl="node1" presStyleIdx="1" presStyleCnt="5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6D239604-FE07-4AA0-BF56-06B82A10CC16}" type="pres">
      <dgm:prSet presAssocID="{5C57A9FD-AE46-4F24-A766-25BB82DEF69F}" presName="spaceRect" presStyleCnt="0"/>
      <dgm:spPr/>
    </dgm:pt>
    <dgm:pt modelId="{F8705E1E-0544-4DB0-858B-4E75F6AA9496}" type="pres">
      <dgm:prSet presAssocID="{5C57A9FD-AE46-4F24-A766-25BB82DEF69F}" presName="parTx" presStyleLbl="revTx" presStyleIdx="1" presStyleCnt="5">
        <dgm:presLayoutVars>
          <dgm:chMax val="0"/>
          <dgm:chPref val="0"/>
        </dgm:presLayoutVars>
      </dgm:prSet>
      <dgm:spPr/>
    </dgm:pt>
    <dgm:pt modelId="{8C00A60B-453A-4154-9FC8-12C9764302F9}" type="pres">
      <dgm:prSet presAssocID="{4A2B7149-0BBF-442A-A7AF-A77F65408B05}" presName="sibTrans" presStyleCnt="0"/>
      <dgm:spPr/>
    </dgm:pt>
    <dgm:pt modelId="{4375E29D-42A5-4F72-8C30-08D2BA576D18}" type="pres">
      <dgm:prSet presAssocID="{0E89734B-4239-4D71-98D7-1128E967F309}" presName="compNode" presStyleCnt="0"/>
      <dgm:spPr/>
    </dgm:pt>
    <dgm:pt modelId="{55B35F9C-CC4D-421A-9AE8-07FBEA6F694B}" type="pres">
      <dgm:prSet presAssocID="{0E89734B-4239-4D71-98D7-1128E967F309}" presName="bgRect" presStyleLbl="bgShp" presStyleIdx="2" presStyleCnt="5"/>
      <dgm:spPr/>
    </dgm:pt>
    <dgm:pt modelId="{7899E1E6-5038-41FA-A61F-B00F84B6ACF5}" type="pres">
      <dgm:prSet presAssocID="{0E89734B-4239-4D71-98D7-1128E967F309}" presName="iconRect" presStyleLbl="node1" presStyleIdx="2" presStyleCnt="5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7C63C6A6-51A3-485D-AE10-B36A719A64B7}" type="pres">
      <dgm:prSet presAssocID="{0E89734B-4239-4D71-98D7-1128E967F309}" presName="spaceRect" presStyleCnt="0"/>
      <dgm:spPr/>
    </dgm:pt>
    <dgm:pt modelId="{354B6D7C-5133-4BC6-8F9E-04461FB10C14}" type="pres">
      <dgm:prSet presAssocID="{0E89734B-4239-4D71-98D7-1128E967F309}" presName="parTx" presStyleLbl="revTx" presStyleIdx="2" presStyleCnt="5">
        <dgm:presLayoutVars>
          <dgm:chMax val="0"/>
          <dgm:chPref val="0"/>
        </dgm:presLayoutVars>
      </dgm:prSet>
      <dgm:spPr/>
    </dgm:pt>
    <dgm:pt modelId="{954537DC-9086-4AD9-A857-674E4CA1122A}" type="pres">
      <dgm:prSet presAssocID="{1316B59B-B5CE-429D-81B5-8C339572EF97}" presName="sibTrans" presStyleCnt="0"/>
      <dgm:spPr/>
    </dgm:pt>
    <dgm:pt modelId="{EF59E141-EB81-49BA-A65B-A8E0044FB123}" type="pres">
      <dgm:prSet presAssocID="{CE5017D9-D8F0-4D24-A3A8-07184DCC9A69}" presName="compNode" presStyleCnt="0"/>
      <dgm:spPr/>
    </dgm:pt>
    <dgm:pt modelId="{08CF32E4-411E-4FF8-8911-2C3608781FAF}" type="pres">
      <dgm:prSet presAssocID="{CE5017D9-D8F0-4D24-A3A8-07184DCC9A69}" presName="bgRect" presStyleLbl="bgShp" presStyleIdx="3" presStyleCnt="5"/>
      <dgm:spPr/>
    </dgm:pt>
    <dgm:pt modelId="{2659640A-32E4-4F39-853A-A9A9D39EB9DA}" type="pres">
      <dgm:prSet presAssocID="{CE5017D9-D8F0-4D24-A3A8-07184DCC9A69}" presName="iconRect" presStyleLbl="node1" presStyleIdx="3" presStyleCnt="5"/>
      <dgm:spPr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dney"/>
        </a:ext>
      </dgm:extLst>
    </dgm:pt>
    <dgm:pt modelId="{9D5A9E5A-AE2F-4668-AE06-585D7EFFF3AE}" type="pres">
      <dgm:prSet presAssocID="{CE5017D9-D8F0-4D24-A3A8-07184DCC9A69}" presName="spaceRect" presStyleCnt="0"/>
      <dgm:spPr/>
    </dgm:pt>
    <dgm:pt modelId="{57F0B027-A5A8-4B9D-94AB-4ABBCA8EFBE7}" type="pres">
      <dgm:prSet presAssocID="{CE5017D9-D8F0-4D24-A3A8-07184DCC9A69}" presName="parTx" presStyleLbl="revTx" presStyleIdx="3" presStyleCnt="5">
        <dgm:presLayoutVars>
          <dgm:chMax val="0"/>
          <dgm:chPref val="0"/>
        </dgm:presLayoutVars>
      </dgm:prSet>
      <dgm:spPr/>
    </dgm:pt>
    <dgm:pt modelId="{75AE5503-D91B-4720-9DF0-A85857C09CFD}" type="pres">
      <dgm:prSet presAssocID="{31A7655A-E59D-4879-8B3F-70DAC54206BE}" presName="sibTrans" presStyleCnt="0"/>
      <dgm:spPr/>
    </dgm:pt>
    <dgm:pt modelId="{2AF12281-CDF9-414C-9117-67B8BE099A46}" type="pres">
      <dgm:prSet presAssocID="{926E2024-10FB-499A-AEB4-0977E28FC735}" presName="compNode" presStyleCnt="0"/>
      <dgm:spPr/>
    </dgm:pt>
    <dgm:pt modelId="{0AE76B56-B835-4D97-BA77-4F237B43B22E}" type="pres">
      <dgm:prSet presAssocID="{926E2024-10FB-499A-AEB4-0977E28FC735}" presName="bgRect" presStyleLbl="bgShp" presStyleIdx="4" presStyleCnt="5"/>
      <dgm:spPr/>
    </dgm:pt>
    <dgm:pt modelId="{4B7338A1-D266-48C3-8DB3-94841C90FD5B}" type="pres">
      <dgm:prSet presAssocID="{926E2024-10FB-499A-AEB4-0977E28FC735}" presName="iconRect" presStyleLbl="node1" presStyleIdx="4" presStyleCnt="5"/>
      <dgm:spPr>
        <a:blipFill>
          <a:blip xmlns:r="http://schemas.openxmlformats.org/officeDocument/2006/relationships"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780D1BF6-1850-4DA2-B4C4-F4EA27D58DDD}" type="pres">
      <dgm:prSet presAssocID="{926E2024-10FB-499A-AEB4-0977E28FC735}" presName="spaceRect" presStyleCnt="0"/>
      <dgm:spPr/>
    </dgm:pt>
    <dgm:pt modelId="{D2C7E409-1445-4DED-9CE3-952BE1C53EB2}" type="pres">
      <dgm:prSet presAssocID="{926E2024-10FB-499A-AEB4-0977E28FC73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4C6457B-788F-4012-A263-2E9E5EA939FA}" type="presOf" srcId="{FA3E11B2-C353-4750-8919-39A1528BCB6B}" destId="{DDBA8109-B3AB-48CF-9571-19318D5CEBB4}" srcOrd="0" destOrd="0" presId="urn:microsoft.com/office/officeart/2018/2/layout/IconVerticalSolidList"/>
    <dgm:cxn modelId="{42CC1A93-A524-453F-B207-7CA418FC0162}" type="presOf" srcId="{D10D60E6-3A6A-4C80-9680-1173F6981020}" destId="{64D9A7FF-A144-4CDA-9705-8194399F6A98}" srcOrd="0" destOrd="0" presId="urn:microsoft.com/office/officeart/2018/2/layout/IconVerticalSolidList"/>
    <dgm:cxn modelId="{C87DDF93-F9E9-4549-BACF-E1BE04C27938}" srcId="{D10D60E6-3A6A-4C80-9680-1173F6981020}" destId="{5C57A9FD-AE46-4F24-A766-25BB82DEF69F}" srcOrd="1" destOrd="0" parTransId="{F0648EDF-7CD9-4D86-AC46-C0661783CC39}" sibTransId="{4A2B7149-0BBF-442A-A7AF-A77F65408B05}"/>
    <dgm:cxn modelId="{E5587498-621F-44D5-AE60-B05743C59533}" type="presOf" srcId="{5C57A9FD-AE46-4F24-A766-25BB82DEF69F}" destId="{F8705E1E-0544-4DB0-858B-4E75F6AA9496}" srcOrd="0" destOrd="0" presId="urn:microsoft.com/office/officeart/2018/2/layout/IconVerticalSolidList"/>
    <dgm:cxn modelId="{624A0DA4-CDEF-4151-9554-FD048C1CA110}" srcId="{D10D60E6-3A6A-4C80-9680-1173F6981020}" destId="{CE5017D9-D8F0-4D24-A3A8-07184DCC9A69}" srcOrd="3" destOrd="0" parTransId="{191067AE-2294-479D-B9BE-A67645B9962B}" sibTransId="{31A7655A-E59D-4879-8B3F-70DAC54206BE}"/>
    <dgm:cxn modelId="{DF2EA2CA-C5DE-495E-BCA1-5C7499A96535}" srcId="{D10D60E6-3A6A-4C80-9680-1173F6981020}" destId="{0E89734B-4239-4D71-98D7-1128E967F309}" srcOrd="2" destOrd="0" parTransId="{C59FBB4E-9645-459F-8E03-69E5DD45D753}" sibTransId="{1316B59B-B5CE-429D-81B5-8C339572EF97}"/>
    <dgm:cxn modelId="{C26C35DF-F770-4BD9-9FFD-A211DAAA5B29}" type="presOf" srcId="{926E2024-10FB-499A-AEB4-0977E28FC735}" destId="{D2C7E409-1445-4DED-9CE3-952BE1C53EB2}" srcOrd="0" destOrd="0" presId="urn:microsoft.com/office/officeart/2018/2/layout/IconVerticalSolidList"/>
    <dgm:cxn modelId="{0E5EA4E5-F732-4782-9D41-6702BA4E555F}" type="presOf" srcId="{0E89734B-4239-4D71-98D7-1128E967F309}" destId="{354B6D7C-5133-4BC6-8F9E-04461FB10C14}" srcOrd="0" destOrd="0" presId="urn:microsoft.com/office/officeart/2018/2/layout/IconVerticalSolidList"/>
    <dgm:cxn modelId="{615083EA-086A-4E47-A9F2-0121098149C0}" srcId="{D10D60E6-3A6A-4C80-9680-1173F6981020}" destId="{926E2024-10FB-499A-AEB4-0977E28FC735}" srcOrd="4" destOrd="0" parTransId="{B657650B-CE8E-4830-872D-085603D2901C}" sibTransId="{4F47C8AB-3B0D-446A-8100-85E97EAD4E5D}"/>
    <dgm:cxn modelId="{12D56FF3-E3CD-4E86-9C2E-E113AAD21A0E}" srcId="{D10D60E6-3A6A-4C80-9680-1173F6981020}" destId="{FA3E11B2-C353-4750-8919-39A1528BCB6B}" srcOrd="0" destOrd="0" parTransId="{7F9F0464-B0DC-4530-ADCD-34B9994D8AFB}" sibTransId="{D06D3006-9D51-4B36-A1AB-AB4BEEDF46D0}"/>
    <dgm:cxn modelId="{95CE4FFD-CA63-4E13-B14C-8D6642B7521C}" type="presOf" srcId="{CE5017D9-D8F0-4D24-A3A8-07184DCC9A69}" destId="{57F0B027-A5A8-4B9D-94AB-4ABBCA8EFBE7}" srcOrd="0" destOrd="0" presId="urn:microsoft.com/office/officeart/2018/2/layout/IconVerticalSolidList"/>
    <dgm:cxn modelId="{E40935D9-77C7-4374-B8D8-AB51BFFCEB08}" type="presParOf" srcId="{64D9A7FF-A144-4CDA-9705-8194399F6A98}" destId="{496DF1CF-C32E-4DDC-9B37-65429AF57219}" srcOrd="0" destOrd="0" presId="urn:microsoft.com/office/officeart/2018/2/layout/IconVerticalSolidList"/>
    <dgm:cxn modelId="{B795F63B-B4D3-4A92-9E1D-F0D05FDA1B04}" type="presParOf" srcId="{496DF1CF-C32E-4DDC-9B37-65429AF57219}" destId="{9DEFC742-7802-4D06-A702-F3C99F982642}" srcOrd="0" destOrd="0" presId="urn:microsoft.com/office/officeart/2018/2/layout/IconVerticalSolidList"/>
    <dgm:cxn modelId="{56533DA6-B1E0-40BF-8989-86DAC09DE315}" type="presParOf" srcId="{496DF1CF-C32E-4DDC-9B37-65429AF57219}" destId="{9CF5D44B-AB17-444E-B9ED-34244E21DC3B}" srcOrd="1" destOrd="0" presId="urn:microsoft.com/office/officeart/2018/2/layout/IconVerticalSolidList"/>
    <dgm:cxn modelId="{558BABE8-700D-4166-B697-1703D75C2355}" type="presParOf" srcId="{496DF1CF-C32E-4DDC-9B37-65429AF57219}" destId="{DB7D57CE-3D41-4109-9BCB-5DE1762FDDB9}" srcOrd="2" destOrd="0" presId="urn:microsoft.com/office/officeart/2018/2/layout/IconVerticalSolidList"/>
    <dgm:cxn modelId="{28A42162-88A2-4475-93AE-18BAF3A6188D}" type="presParOf" srcId="{496DF1CF-C32E-4DDC-9B37-65429AF57219}" destId="{DDBA8109-B3AB-48CF-9571-19318D5CEBB4}" srcOrd="3" destOrd="0" presId="urn:microsoft.com/office/officeart/2018/2/layout/IconVerticalSolidList"/>
    <dgm:cxn modelId="{EE08EAA7-39C8-44D5-8EA4-E8C13A579D65}" type="presParOf" srcId="{64D9A7FF-A144-4CDA-9705-8194399F6A98}" destId="{0A2206D1-8722-42F6-BAC3-4D70B20503F2}" srcOrd="1" destOrd="0" presId="urn:microsoft.com/office/officeart/2018/2/layout/IconVerticalSolidList"/>
    <dgm:cxn modelId="{F2BDFF53-01B6-44B0-8481-96FDECFA3B64}" type="presParOf" srcId="{64D9A7FF-A144-4CDA-9705-8194399F6A98}" destId="{FAA9E47B-2A5D-41FC-842B-3F56C8D5A48B}" srcOrd="2" destOrd="0" presId="urn:microsoft.com/office/officeart/2018/2/layout/IconVerticalSolidList"/>
    <dgm:cxn modelId="{C772010B-357B-4AFC-9FF1-B544CDF75A16}" type="presParOf" srcId="{FAA9E47B-2A5D-41FC-842B-3F56C8D5A48B}" destId="{3C8F5C4B-6206-4A63-B645-6952DB368ED8}" srcOrd="0" destOrd="0" presId="urn:microsoft.com/office/officeart/2018/2/layout/IconVerticalSolidList"/>
    <dgm:cxn modelId="{72E302B0-859B-46D0-A0AB-F482841470A5}" type="presParOf" srcId="{FAA9E47B-2A5D-41FC-842B-3F56C8D5A48B}" destId="{A55C84B2-D542-4511-8285-31A19D7BAEB6}" srcOrd="1" destOrd="0" presId="urn:microsoft.com/office/officeart/2018/2/layout/IconVerticalSolidList"/>
    <dgm:cxn modelId="{6D6C3C81-0579-476E-A10A-134A3FC77FDC}" type="presParOf" srcId="{FAA9E47B-2A5D-41FC-842B-3F56C8D5A48B}" destId="{6D239604-FE07-4AA0-BF56-06B82A10CC16}" srcOrd="2" destOrd="0" presId="urn:microsoft.com/office/officeart/2018/2/layout/IconVerticalSolidList"/>
    <dgm:cxn modelId="{837CF779-E137-4CB7-9589-359C264E84E1}" type="presParOf" srcId="{FAA9E47B-2A5D-41FC-842B-3F56C8D5A48B}" destId="{F8705E1E-0544-4DB0-858B-4E75F6AA9496}" srcOrd="3" destOrd="0" presId="urn:microsoft.com/office/officeart/2018/2/layout/IconVerticalSolidList"/>
    <dgm:cxn modelId="{7F243EDD-8996-4AE6-9522-910304884240}" type="presParOf" srcId="{64D9A7FF-A144-4CDA-9705-8194399F6A98}" destId="{8C00A60B-453A-4154-9FC8-12C9764302F9}" srcOrd="3" destOrd="0" presId="urn:microsoft.com/office/officeart/2018/2/layout/IconVerticalSolidList"/>
    <dgm:cxn modelId="{488B0237-4105-4472-94EA-E9193134398E}" type="presParOf" srcId="{64D9A7FF-A144-4CDA-9705-8194399F6A98}" destId="{4375E29D-42A5-4F72-8C30-08D2BA576D18}" srcOrd="4" destOrd="0" presId="urn:microsoft.com/office/officeart/2018/2/layout/IconVerticalSolidList"/>
    <dgm:cxn modelId="{4400F599-699E-410A-8A67-871A9FA2E973}" type="presParOf" srcId="{4375E29D-42A5-4F72-8C30-08D2BA576D18}" destId="{55B35F9C-CC4D-421A-9AE8-07FBEA6F694B}" srcOrd="0" destOrd="0" presId="urn:microsoft.com/office/officeart/2018/2/layout/IconVerticalSolidList"/>
    <dgm:cxn modelId="{891E9ED5-D9B4-4ED5-9759-CB23BE2F1D02}" type="presParOf" srcId="{4375E29D-42A5-4F72-8C30-08D2BA576D18}" destId="{7899E1E6-5038-41FA-A61F-B00F84B6ACF5}" srcOrd="1" destOrd="0" presId="urn:microsoft.com/office/officeart/2018/2/layout/IconVerticalSolidList"/>
    <dgm:cxn modelId="{34D6CF4B-BD74-478D-A734-E5D988C62040}" type="presParOf" srcId="{4375E29D-42A5-4F72-8C30-08D2BA576D18}" destId="{7C63C6A6-51A3-485D-AE10-B36A719A64B7}" srcOrd="2" destOrd="0" presId="urn:microsoft.com/office/officeart/2018/2/layout/IconVerticalSolidList"/>
    <dgm:cxn modelId="{E1B0F305-D5C2-46A3-8ACC-09BCDDE6519F}" type="presParOf" srcId="{4375E29D-42A5-4F72-8C30-08D2BA576D18}" destId="{354B6D7C-5133-4BC6-8F9E-04461FB10C14}" srcOrd="3" destOrd="0" presId="urn:microsoft.com/office/officeart/2018/2/layout/IconVerticalSolidList"/>
    <dgm:cxn modelId="{9E7432BC-E93E-48E1-92B2-97EACA5C4C35}" type="presParOf" srcId="{64D9A7FF-A144-4CDA-9705-8194399F6A98}" destId="{954537DC-9086-4AD9-A857-674E4CA1122A}" srcOrd="5" destOrd="0" presId="urn:microsoft.com/office/officeart/2018/2/layout/IconVerticalSolidList"/>
    <dgm:cxn modelId="{4738C0F0-4B11-4988-8521-07C3725FA4A4}" type="presParOf" srcId="{64D9A7FF-A144-4CDA-9705-8194399F6A98}" destId="{EF59E141-EB81-49BA-A65B-A8E0044FB123}" srcOrd="6" destOrd="0" presId="urn:microsoft.com/office/officeart/2018/2/layout/IconVerticalSolidList"/>
    <dgm:cxn modelId="{2BB7D463-C900-4C4A-BDAA-98BB26964C71}" type="presParOf" srcId="{EF59E141-EB81-49BA-A65B-A8E0044FB123}" destId="{08CF32E4-411E-4FF8-8911-2C3608781FAF}" srcOrd="0" destOrd="0" presId="urn:microsoft.com/office/officeart/2018/2/layout/IconVerticalSolidList"/>
    <dgm:cxn modelId="{52DB57AD-87E7-4A2D-95F5-24655FF6AD22}" type="presParOf" srcId="{EF59E141-EB81-49BA-A65B-A8E0044FB123}" destId="{2659640A-32E4-4F39-853A-A9A9D39EB9DA}" srcOrd="1" destOrd="0" presId="urn:microsoft.com/office/officeart/2018/2/layout/IconVerticalSolidList"/>
    <dgm:cxn modelId="{B60411BE-01AB-4A5F-8A40-0F2823E939A9}" type="presParOf" srcId="{EF59E141-EB81-49BA-A65B-A8E0044FB123}" destId="{9D5A9E5A-AE2F-4668-AE06-585D7EFFF3AE}" srcOrd="2" destOrd="0" presId="urn:microsoft.com/office/officeart/2018/2/layout/IconVerticalSolidList"/>
    <dgm:cxn modelId="{CF51429B-0E1D-4BAB-B00B-AA5284AB5B84}" type="presParOf" srcId="{EF59E141-EB81-49BA-A65B-A8E0044FB123}" destId="{57F0B027-A5A8-4B9D-94AB-4ABBCA8EFBE7}" srcOrd="3" destOrd="0" presId="urn:microsoft.com/office/officeart/2018/2/layout/IconVerticalSolidList"/>
    <dgm:cxn modelId="{335AFDCE-4007-4DBE-912C-FD10F1188302}" type="presParOf" srcId="{64D9A7FF-A144-4CDA-9705-8194399F6A98}" destId="{75AE5503-D91B-4720-9DF0-A85857C09CFD}" srcOrd="7" destOrd="0" presId="urn:microsoft.com/office/officeart/2018/2/layout/IconVerticalSolidList"/>
    <dgm:cxn modelId="{A3ECB4A7-7EC9-4F21-8266-88C6E7405361}" type="presParOf" srcId="{64D9A7FF-A144-4CDA-9705-8194399F6A98}" destId="{2AF12281-CDF9-414C-9117-67B8BE099A46}" srcOrd="8" destOrd="0" presId="urn:microsoft.com/office/officeart/2018/2/layout/IconVerticalSolidList"/>
    <dgm:cxn modelId="{F61A2844-9929-42AD-BFA3-70A192B9D5C1}" type="presParOf" srcId="{2AF12281-CDF9-414C-9117-67B8BE099A46}" destId="{0AE76B56-B835-4D97-BA77-4F237B43B22E}" srcOrd="0" destOrd="0" presId="urn:microsoft.com/office/officeart/2018/2/layout/IconVerticalSolidList"/>
    <dgm:cxn modelId="{B8B32364-5C23-4180-A94F-D3EDC891E898}" type="presParOf" srcId="{2AF12281-CDF9-414C-9117-67B8BE099A46}" destId="{4B7338A1-D266-48C3-8DB3-94841C90FD5B}" srcOrd="1" destOrd="0" presId="urn:microsoft.com/office/officeart/2018/2/layout/IconVerticalSolidList"/>
    <dgm:cxn modelId="{0F16F087-D885-4694-B870-C32457AA0B32}" type="presParOf" srcId="{2AF12281-CDF9-414C-9117-67B8BE099A46}" destId="{780D1BF6-1850-4DA2-B4C4-F4EA27D58DDD}" srcOrd="2" destOrd="0" presId="urn:microsoft.com/office/officeart/2018/2/layout/IconVerticalSolidList"/>
    <dgm:cxn modelId="{FF019332-83A9-4343-8913-F767C8B0FF18}" type="presParOf" srcId="{2AF12281-CDF9-414C-9117-67B8BE099A46}" destId="{D2C7E409-1445-4DED-9CE3-952BE1C53EB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1AE987-1ACE-4716-9323-58020E50FAE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E5FC8CC-AFBB-4F78-B6CA-9A5F9C73A3BE}">
      <dgm:prSet phldrT="[Texto]"/>
      <dgm:spPr>
        <a:solidFill>
          <a:schemeClr val="accent4"/>
        </a:solidFill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A todos los pacientes en quienes se documente infección, se les debe ofrecer tratamiento (R fuerte, E no aplica).</a:t>
          </a:r>
        </a:p>
      </dgm:t>
    </dgm:pt>
    <dgm:pt modelId="{980ABD62-759C-48AB-8F95-B537C7F59496}" type="parTrans" cxnId="{35238853-8A15-4B79-A313-1DEAF6D5EDF9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724EA4A9-1BAC-4734-B870-67C857C4F275}" type="sibTrans" cxnId="{35238853-8A15-4B79-A313-1DEAF6D5EDF9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17C92C9C-514B-4ABD-BF67-177A2BCD48E3}" type="pres">
      <dgm:prSet presAssocID="{6B1AE987-1ACE-4716-9323-58020E50FAEB}" presName="diagram" presStyleCnt="0">
        <dgm:presLayoutVars>
          <dgm:dir/>
          <dgm:resizeHandles val="exact"/>
        </dgm:presLayoutVars>
      </dgm:prSet>
      <dgm:spPr/>
    </dgm:pt>
    <dgm:pt modelId="{BE7D4E82-BC24-4CAD-ACE7-CA16B21443F7}" type="pres">
      <dgm:prSet presAssocID="{CE5FC8CC-AFBB-4F78-B6CA-9A5F9C73A3BE}" presName="node" presStyleLbl="node1" presStyleIdx="0" presStyleCnt="1" custScaleY="30838" custLinFactNeighborX="119" custLinFactNeighborY="20525">
        <dgm:presLayoutVars>
          <dgm:bulletEnabled val="1"/>
        </dgm:presLayoutVars>
      </dgm:prSet>
      <dgm:spPr/>
    </dgm:pt>
  </dgm:ptLst>
  <dgm:cxnLst>
    <dgm:cxn modelId="{B4B10B23-6DE7-4D82-8127-3BA6F0271993}" type="presOf" srcId="{CE5FC8CC-AFBB-4F78-B6CA-9A5F9C73A3BE}" destId="{BE7D4E82-BC24-4CAD-ACE7-CA16B21443F7}" srcOrd="0" destOrd="0" presId="urn:microsoft.com/office/officeart/2005/8/layout/default"/>
    <dgm:cxn modelId="{F1AB5E45-3F88-4513-83EE-B447DC660C65}" type="presOf" srcId="{6B1AE987-1ACE-4716-9323-58020E50FAEB}" destId="{17C92C9C-514B-4ABD-BF67-177A2BCD48E3}" srcOrd="0" destOrd="0" presId="urn:microsoft.com/office/officeart/2005/8/layout/default"/>
    <dgm:cxn modelId="{35238853-8A15-4B79-A313-1DEAF6D5EDF9}" srcId="{6B1AE987-1ACE-4716-9323-58020E50FAEB}" destId="{CE5FC8CC-AFBB-4F78-B6CA-9A5F9C73A3BE}" srcOrd="0" destOrd="0" parTransId="{980ABD62-759C-48AB-8F95-B537C7F59496}" sibTransId="{724EA4A9-1BAC-4734-B870-67C857C4F275}"/>
    <dgm:cxn modelId="{91730114-BF2C-488A-9823-8715ED1F343C}" type="presParOf" srcId="{17C92C9C-514B-4ABD-BF67-177A2BCD48E3}" destId="{BE7D4E82-BC24-4CAD-ACE7-CA16B21443F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4192BF-3D23-4034-AEFB-2BD58B264DC8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F2B7894D-7A65-4887-A0D9-0AA38A125054}">
      <dgm:prSet phldrT="[Texto]" custT="1"/>
      <dgm:spPr/>
      <dgm:t>
        <a:bodyPr/>
        <a:lstStyle/>
        <a:p>
          <a:r>
            <a:rPr lang="es-CO" sz="1800" b="1">
              <a:latin typeface="Montserrat" panose="00000500000000000000" pitchFamily="50" charset="0"/>
            </a:rPr>
            <a:t>Terapia triple: </a:t>
          </a:r>
          <a:r>
            <a:rPr lang="es-CO" sz="1400">
              <a:latin typeface="Montserrat" panose="00000500000000000000" pitchFamily="50" charset="0"/>
            </a:rPr>
            <a:t>IBP + claritromicina + amoxicilina o metronidazol</a:t>
          </a:r>
        </a:p>
      </dgm:t>
    </dgm:pt>
    <dgm:pt modelId="{0CA8BC93-C092-473A-9208-E7167025E4BE}" type="parTrans" cxnId="{607CC4AC-478F-4E82-A0F5-319C91E7F6F6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9E24DF1-A268-4063-9590-DA0B4795CB2E}" type="sibTrans" cxnId="{607CC4AC-478F-4E82-A0F5-319C91E7F6F6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355F79AF-7B9C-4D90-909B-A802BC4262B8}">
      <dgm:prSet phldrT="[Texto]" custT="1"/>
      <dgm:spPr/>
      <dgm:t>
        <a:bodyPr/>
        <a:lstStyle/>
        <a:p>
          <a:r>
            <a:rPr lang="es-CO" sz="1800" b="1" dirty="0">
              <a:latin typeface="Montserrat" panose="00000500000000000000" pitchFamily="50" charset="0"/>
            </a:rPr>
            <a:t>Terapia cuádruple: </a:t>
          </a:r>
          <a:r>
            <a:rPr lang="es-CO" sz="1400" dirty="0">
              <a:latin typeface="Montserrat" panose="00000500000000000000" pitchFamily="50" charset="0"/>
            </a:rPr>
            <a:t>IBP + bismuto + tetraciclina + nitroimidazol </a:t>
          </a:r>
        </a:p>
      </dgm:t>
    </dgm:pt>
    <dgm:pt modelId="{109200D0-D787-4910-B2D6-EC1D2DD92BD2}" type="parTrans" cxnId="{97551602-0412-4BF6-9187-057246DC475E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3A6F697E-3C9D-4610-A4C1-3F5521128BB6}" type="sibTrans" cxnId="{97551602-0412-4BF6-9187-057246DC475E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BE44E03D-BFF7-4FE7-8344-F1E9CF8F8012}">
      <dgm:prSet phldrT="[Texto]" custT="1"/>
      <dgm:spPr/>
      <dgm:t>
        <a:bodyPr/>
        <a:lstStyle/>
        <a:p>
          <a:r>
            <a:rPr lang="es-CO" sz="1800" b="1" dirty="0">
              <a:latin typeface="Montserrat" panose="00000500000000000000" pitchFamily="50" charset="0"/>
            </a:rPr>
            <a:t>Terapia concomitante: </a:t>
          </a:r>
          <a:r>
            <a:rPr lang="es-CO" sz="1400" dirty="0">
              <a:latin typeface="Montserrat" panose="00000500000000000000" pitchFamily="50" charset="0"/>
            </a:rPr>
            <a:t>IBP + claritro + amoxi + metro</a:t>
          </a:r>
        </a:p>
      </dgm:t>
    </dgm:pt>
    <dgm:pt modelId="{0ADAE987-F0D2-46F6-B91C-1168D9E2A4E7}" type="parTrans" cxnId="{6A47DD23-1A98-4397-9325-A9F36012F2F5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74360127-7F98-4C04-8C73-9C0F18EEF34B}" type="sibTrans" cxnId="{6A47DD23-1A98-4397-9325-A9F36012F2F5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A8F5BEE1-739C-4FC0-BFEC-F058EB273A7E}">
      <dgm:prSet phldrT="[Texto]" custT="1"/>
      <dgm:spPr/>
      <dgm:t>
        <a:bodyPr/>
        <a:lstStyle/>
        <a:p>
          <a:r>
            <a:rPr lang="es-CO" sz="1800" b="1" dirty="0">
              <a:latin typeface="Montserrat" panose="00000500000000000000" pitchFamily="50" charset="0"/>
            </a:rPr>
            <a:t>Terapia secuencial: </a:t>
          </a:r>
          <a:r>
            <a:rPr lang="es-CO" sz="1400" dirty="0">
              <a:latin typeface="Montserrat" panose="00000500000000000000" pitchFamily="50" charset="0"/>
            </a:rPr>
            <a:t>IBP + amoxi por 5-7 días, IBP + claritro + metro por 5-7 días</a:t>
          </a:r>
        </a:p>
      </dgm:t>
    </dgm:pt>
    <dgm:pt modelId="{917381C5-8FBE-407C-A8A6-6FAA20886B4E}" type="parTrans" cxnId="{8E89B567-027A-479C-87C4-CE87C3B88DD8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DA4EFEB5-82C1-4D3D-ACEB-94AA76B60737}" type="sibTrans" cxnId="{8E89B567-027A-479C-87C4-CE87C3B88DD8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7F70FD8-25E3-4AF9-9423-0137A4C9833E}">
      <dgm:prSet phldrT="[Texto]" custT="1"/>
      <dgm:spPr/>
      <dgm:t>
        <a:bodyPr/>
        <a:lstStyle/>
        <a:p>
          <a:r>
            <a:rPr lang="es-CO" sz="1800" b="1">
              <a:latin typeface="Montserrat" panose="00000500000000000000" pitchFamily="50" charset="0"/>
            </a:rPr>
            <a:t>Terapia híbrida: </a:t>
          </a:r>
          <a:r>
            <a:rPr lang="es-CO" sz="1400">
              <a:latin typeface="Montserrat" panose="00000500000000000000" pitchFamily="50" charset="0"/>
            </a:rPr>
            <a:t>IBP + </a:t>
          </a:r>
          <a:r>
            <a:rPr lang="es-CO" sz="1400" err="1">
              <a:latin typeface="Montserrat" panose="00000500000000000000" pitchFamily="50" charset="0"/>
            </a:rPr>
            <a:t>amoxi</a:t>
          </a:r>
          <a:r>
            <a:rPr lang="es-CO" sz="1400">
              <a:latin typeface="Montserrat" panose="00000500000000000000" pitchFamily="50" charset="0"/>
            </a:rPr>
            <a:t> por 7 días, IBP + </a:t>
          </a:r>
          <a:r>
            <a:rPr lang="es-CO" sz="1400" err="1">
              <a:latin typeface="Montserrat" panose="00000500000000000000" pitchFamily="50" charset="0"/>
            </a:rPr>
            <a:t>amoxi</a:t>
          </a:r>
          <a:r>
            <a:rPr lang="es-CO" sz="1400">
              <a:latin typeface="Montserrat" panose="00000500000000000000" pitchFamily="50" charset="0"/>
            </a:rPr>
            <a:t> + </a:t>
          </a:r>
          <a:r>
            <a:rPr lang="es-CO" sz="1400" err="1">
              <a:latin typeface="Montserrat" panose="00000500000000000000" pitchFamily="50" charset="0"/>
            </a:rPr>
            <a:t>claritro</a:t>
          </a:r>
          <a:r>
            <a:rPr lang="es-CO" sz="1400">
              <a:latin typeface="Montserrat" panose="00000500000000000000" pitchFamily="50" charset="0"/>
            </a:rPr>
            <a:t> + metro por 7 días</a:t>
          </a:r>
        </a:p>
      </dgm:t>
    </dgm:pt>
    <dgm:pt modelId="{8DC64F1E-8A9E-42C8-8579-612F4D5CEAAF}" type="parTrans" cxnId="{0E4B3BF1-AB1E-41D4-9810-578087A0CB3D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DF27E4CE-14E1-4B2A-BD53-BE9C907FA40D}" type="sibTrans" cxnId="{0E4B3BF1-AB1E-41D4-9810-578087A0CB3D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06D64DC-9C92-49E2-BD2B-991177E5D237}">
      <dgm:prSet custT="1"/>
      <dgm:spPr/>
      <dgm:t>
        <a:bodyPr/>
        <a:lstStyle/>
        <a:p>
          <a:r>
            <a:rPr lang="es-CO" sz="1600" b="1">
              <a:latin typeface="Montserrat" panose="00000500000000000000" pitchFamily="50" charset="0"/>
            </a:rPr>
            <a:t>Terapia triple con Levofloxacina: </a:t>
          </a:r>
          <a:r>
            <a:rPr lang="es-CO" sz="1400">
              <a:latin typeface="Montserrat" panose="00000500000000000000" pitchFamily="50" charset="0"/>
            </a:rPr>
            <a:t>IBP + </a:t>
          </a:r>
          <a:r>
            <a:rPr lang="es-CO" sz="1400" err="1">
              <a:latin typeface="Montserrat" panose="00000500000000000000" pitchFamily="50" charset="0"/>
            </a:rPr>
            <a:t>levoflox</a:t>
          </a:r>
          <a:r>
            <a:rPr lang="es-CO" sz="1400">
              <a:latin typeface="Montserrat" panose="00000500000000000000" pitchFamily="50" charset="0"/>
            </a:rPr>
            <a:t> + </a:t>
          </a:r>
          <a:r>
            <a:rPr lang="es-CO" sz="1400" err="1">
              <a:latin typeface="Montserrat" panose="00000500000000000000" pitchFamily="50" charset="0"/>
            </a:rPr>
            <a:t>amoxi</a:t>
          </a:r>
          <a:endParaRPr lang="es-CO" sz="1600">
            <a:latin typeface="Montserrat" panose="00000500000000000000" pitchFamily="50" charset="0"/>
          </a:endParaRPr>
        </a:p>
      </dgm:t>
    </dgm:pt>
    <dgm:pt modelId="{ED76FC26-1B1B-4141-AAF4-BBB1C170A835}" type="parTrans" cxnId="{3D47B5B6-3AD1-430D-8FD1-7D84BCBF472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C8CF682-6364-466C-BA99-394FEC7B51DA}" type="sibTrans" cxnId="{3D47B5B6-3AD1-430D-8FD1-7D84BCBF472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E699FC3F-C066-4818-B462-E3B9A43222C8}" type="pres">
      <dgm:prSet presAssocID="{274192BF-3D23-4034-AEFB-2BD58B264DC8}" presName="Name0" presStyleCnt="0">
        <dgm:presLayoutVars>
          <dgm:dir/>
          <dgm:resizeHandles val="exact"/>
        </dgm:presLayoutVars>
      </dgm:prSet>
      <dgm:spPr/>
    </dgm:pt>
    <dgm:pt modelId="{C2B4048B-A89C-442E-B4E0-F8E17529BE3C}" type="pres">
      <dgm:prSet presAssocID="{274192BF-3D23-4034-AEFB-2BD58B264DC8}" presName="cycle" presStyleCnt="0"/>
      <dgm:spPr/>
    </dgm:pt>
    <dgm:pt modelId="{9340332D-B6AB-4A63-8EA0-928EAAC1CEC5}" type="pres">
      <dgm:prSet presAssocID="{F2B7894D-7A65-4887-A0D9-0AA38A125054}" presName="nodeFirstNode" presStyleLbl="node1" presStyleIdx="0" presStyleCnt="6">
        <dgm:presLayoutVars>
          <dgm:bulletEnabled val="1"/>
        </dgm:presLayoutVars>
      </dgm:prSet>
      <dgm:spPr/>
    </dgm:pt>
    <dgm:pt modelId="{EADBE183-583C-4F5E-8833-AEFE4E1869E4}" type="pres">
      <dgm:prSet presAssocID="{C9E24DF1-A268-4063-9590-DA0B4795CB2E}" presName="sibTransFirstNode" presStyleLbl="bgShp" presStyleIdx="0" presStyleCnt="1"/>
      <dgm:spPr/>
    </dgm:pt>
    <dgm:pt modelId="{F5E2C63D-0F61-4D78-A77F-9FF43346232C}" type="pres">
      <dgm:prSet presAssocID="{355F79AF-7B9C-4D90-909B-A802BC4262B8}" presName="nodeFollowingNodes" presStyleLbl="node1" presStyleIdx="1" presStyleCnt="6" custRadScaleRad="94658" custRadScaleInc="12037">
        <dgm:presLayoutVars>
          <dgm:bulletEnabled val="1"/>
        </dgm:presLayoutVars>
      </dgm:prSet>
      <dgm:spPr/>
    </dgm:pt>
    <dgm:pt modelId="{4664BFEF-00A4-40F0-A119-A4E1C4B9CFB0}" type="pres">
      <dgm:prSet presAssocID="{BE44E03D-BFF7-4FE7-8344-F1E9CF8F8012}" presName="nodeFollowingNodes" presStyleLbl="node1" presStyleIdx="2" presStyleCnt="6" custRadScaleRad="93466" custRadScaleInc="-15370">
        <dgm:presLayoutVars>
          <dgm:bulletEnabled val="1"/>
        </dgm:presLayoutVars>
      </dgm:prSet>
      <dgm:spPr/>
    </dgm:pt>
    <dgm:pt modelId="{3C4BC557-96C9-42D3-B758-97A1232AD6F3}" type="pres">
      <dgm:prSet presAssocID="{A8F5BEE1-739C-4FC0-BFEC-F058EB273A7E}" presName="nodeFollowingNodes" presStyleLbl="node1" presStyleIdx="3" presStyleCnt="6" custScaleY="116505">
        <dgm:presLayoutVars>
          <dgm:bulletEnabled val="1"/>
        </dgm:presLayoutVars>
      </dgm:prSet>
      <dgm:spPr/>
    </dgm:pt>
    <dgm:pt modelId="{7BB43599-9E5A-42A0-8C6F-D6C1F4D2529F}" type="pres">
      <dgm:prSet presAssocID="{C7F70FD8-25E3-4AF9-9423-0137A4C9833E}" presName="nodeFollowingNodes" presStyleLbl="node1" presStyleIdx="4" presStyleCnt="6" custRadScaleRad="93303" custRadScaleInc="15853">
        <dgm:presLayoutVars>
          <dgm:bulletEnabled val="1"/>
        </dgm:presLayoutVars>
      </dgm:prSet>
      <dgm:spPr/>
    </dgm:pt>
    <dgm:pt modelId="{1D626BBB-ADB0-461B-942B-62BC653D8539}" type="pres">
      <dgm:prSet presAssocID="{606D64DC-9C92-49E2-BD2B-991177E5D237}" presName="nodeFollowingNodes" presStyleLbl="node1" presStyleIdx="5" presStyleCnt="6" custRadScaleRad="94309" custRadScaleInc="-12982">
        <dgm:presLayoutVars>
          <dgm:bulletEnabled val="1"/>
        </dgm:presLayoutVars>
      </dgm:prSet>
      <dgm:spPr/>
    </dgm:pt>
  </dgm:ptLst>
  <dgm:cxnLst>
    <dgm:cxn modelId="{97551602-0412-4BF6-9187-057246DC475E}" srcId="{274192BF-3D23-4034-AEFB-2BD58B264DC8}" destId="{355F79AF-7B9C-4D90-909B-A802BC4262B8}" srcOrd="1" destOrd="0" parTransId="{109200D0-D787-4910-B2D6-EC1D2DD92BD2}" sibTransId="{3A6F697E-3C9D-4610-A4C1-3F5521128BB6}"/>
    <dgm:cxn modelId="{DA4D700D-E8A8-4BDA-A4EC-3F9117AF328D}" type="presOf" srcId="{A8F5BEE1-739C-4FC0-BFEC-F058EB273A7E}" destId="{3C4BC557-96C9-42D3-B758-97A1232AD6F3}" srcOrd="0" destOrd="0" presId="urn:microsoft.com/office/officeart/2005/8/layout/cycle3"/>
    <dgm:cxn modelId="{6A47DD23-1A98-4397-9325-A9F36012F2F5}" srcId="{274192BF-3D23-4034-AEFB-2BD58B264DC8}" destId="{BE44E03D-BFF7-4FE7-8344-F1E9CF8F8012}" srcOrd="2" destOrd="0" parTransId="{0ADAE987-F0D2-46F6-B91C-1168D9E2A4E7}" sibTransId="{74360127-7F98-4C04-8C73-9C0F18EEF34B}"/>
    <dgm:cxn modelId="{D099CD33-4B85-4903-A8D1-34A686DF260C}" type="presOf" srcId="{606D64DC-9C92-49E2-BD2B-991177E5D237}" destId="{1D626BBB-ADB0-461B-942B-62BC653D8539}" srcOrd="0" destOrd="0" presId="urn:microsoft.com/office/officeart/2005/8/layout/cycle3"/>
    <dgm:cxn modelId="{5040F040-C57D-4515-909F-3F97C4C24779}" type="presOf" srcId="{C9E24DF1-A268-4063-9590-DA0B4795CB2E}" destId="{EADBE183-583C-4F5E-8833-AEFE4E1869E4}" srcOrd="0" destOrd="0" presId="urn:microsoft.com/office/officeart/2005/8/layout/cycle3"/>
    <dgm:cxn modelId="{F9314E61-BFE8-4338-BD6B-AF7799395E39}" type="presOf" srcId="{F2B7894D-7A65-4887-A0D9-0AA38A125054}" destId="{9340332D-B6AB-4A63-8EA0-928EAAC1CEC5}" srcOrd="0" destOrd="0" presId="urn:microsoft.com/office/officeart/2005/8/layout/cycle3"/>
    <dgm:cxn modelId="{8A6D3844-52A2-43C4-B8D4-2CFA27E67C4D}" type="presOf" srcId="{355F79AF-7B9C-4D90-909B-A802BC4262B8}" destId="{F5E2C63D-0F61-4D78-A77F-9FF43346232C}" srcOrd="0" destOrd="0" presId="urn:microsoft.com/office/officeart/2005/8/layout/cycle3"/>
    <dgm:cxn modelId="{8E89B567-027A-479C-87C4-CE87C3B88DD8}" srcId="{274192BF-3D23-4034-AEFB-2BD58B264DC8}" destId="{A8F5BEE1-739C-4FC0-BFEC-F058EB273A7E}" srcOrd="3" destOrd="0" parTransId="{917381C5-8FBE-407C-A8A6-6FAA20886B4E}" sibTransId="{DA4EFEB5-82C1-4D3D-ACEB-94AA76B60737}"/>
    <dgm:cxn modelId="{184C6950-485A-4D9A-B170-35F51EE56FDF}" type="presOf" srcId="{C7F70FD8-25E3-4AF9-9423-0137A4C9833E}" destId="{7BB43599-9E5A-42A0-8C6F-D6C1F4D2529F}" srcOrd="0" destOrd="0" presId="urn:microsoft.com/office/officeart/2005/8/layout/cycle3"/>
    <dgm:cxn modelId="{72587F80-DB5B-4141-BFC8-070CC9C703BC}" type="presOf" srcId="{274192BF-3D23-4034-AEFB-2BD58B264DC8}" destId="{E699FC3F-C066-4818-B462-E3B9A43222C8}" srcOrd="0" destOrd="0" presId="urn:microsoft.com/office/officeart/2005/8/layout/cycle3"/>
    <dgm:cxn modelId="{607CC4AC-478F-4E82-A0F5-319C91E7F6F6}" srcId="{274192BF-3D23-4034-AEFB-2BD58B264DC8}" destId="{F2B7894D-7A65-4887-A0D9-0AA38A125054}" srcOrd="0" destOrd="0" parTransId="{0CA8BC93-C092-473A-9208-E7167025E4BE}" sibTransId="{C9E24DF1-A268-4063-9590-DA0B4795CB2E}"/>
    <dgm:cxn modelId="{3D47B5B6-3AD1-430D-8FD1-7D84BCBF472C}" srcId="{274192BF-3D23-4034-AEFB-2BD58B264DC8}" destId="{606D64DC-9C92-49E2-BD2B-991177E5D237}" srcOrd="5" destOrd="0" parTransId="{ED76FC26-1B1B-4141-AAF4-BBB1C170A835}" sibTransId="{CC8CF682-6364-466C-BA99-394FEC7B51DA}"/>
    <dgm:cxn modelId="{0E4B3BF1-AB1E-41D4-9810-578087A0CB3D}" srcId="{274192BF-3D23-4034-AEFB-2BD58B264DC8}" destId="{C7F70FD8-25E3-4AF9-9423-0137A4C9833E}" srcOrd="4" destOrd="0" parTransId="{8DC64F1E-8A9E-42C8-8579-612F4D5CEAAF}" sibTransId="{DF27E4CE-14E1-4B2A-BD53-BE9C907FA40D}"/>
    <dgm:cxn modelId="{F83359F1-7DF5-4723-B818-939A67E71AE6}" type="presOf" srcId="{BE44E03D-BFF7-4FE7-8344-F1E9CF8F8012}" destId="{4664BFEF-00A4-40F0-A119-A4E1C4B9CFB0}" srcOrd="0" destOrd="0" presId="urn:microsoft.com/office/officeart/2005/8/layout/cycle3"/>
    <dgm:cxn modelId="{1C16EF2F-2E5B-45A8-B5F3-79BEA3968E34}" type="presParOf" srcId="{E699FC3F-C066-4818-B462-E3B9A43222C8}" destId="{C2B4048B-A89C-442E-B4E0-F8E17529BE3C}" srcOrd="0" destOrd="0" presId="urn:microsoft.com/office/officeart/2005/8/layout/cycle3"/>
    <dgm:cxn modelId="{5B827944-0FE7-428D-8474-4E3E259CA503}" type="presParOf" srcId="{C2B4048B-A89C-442E-B4E0-F8E17529BE3C}" destId="{9340332D-B6AB-4A63-8EA0-928EAAC1CEC5}" srcOrd="0" destOrd="0" presId="urn:microsoft.com/office/officeart/2005/8/layout/cycle3"/>
    <dgm:cxn modelId="{D67FD6B3-4142-405C-973E-9910CE0A0B80}" type="presParOf" srcId="{C2B4048B-A89C-442E-B4E0-F8E17529BE3C}" destId="{EADBE183-583C-4F5E-8833-AEFE4E1869E4}" srcOrd="1" destOrd="0" presId="urn:microsoft.com/office/officeart/2005/8/layout/cycle3"/>
    <dgm:cxn modelId="{FCC18FBA-83C7-402F-BF59-98162948B7B7}" type="presParOf" srcId="{C2B4048B-A89C-442E-B4E0-F8E17529BE3C}" destId="{F5E2C63D-0F61-4D78-A77F-9FF43346232C}" srcOrd="2" destOrd="0" presId="urn:microsoft.com/office/officeart/2005/8/layout/cycle3"/>
    <dgm:cxn modelId="{A4B8012F-602B-4C8C-9039-1D591E02852F}" type="presParOf" srcId="{C2B4048B-A89C-442E-B4E0-F8E17529BE3C}" destId="{4664BFEF-00A4-40F0-A119-A4E1C4B9CFB0}" srcOrd="3" destOrd="0" presId="urn:microsoft.com/office/officeart/2005/8/layout/cycle3"/>
    <dgm:cxn modelId="{3229C830-DB34-4EBA-A759-C0437458DB90}" type="presParOf" srcId="{C2B4048B-A89C-442E-B4E0-F8E17529BE3C}" destId="{3C4BC557-96C9-42D3-B758-97A1232AD6F3}" srcOrd="4" destOrd="0" presId="urn:microsoft.com/office/officeart/2005/8/layout/cycle3"/>
    <dgm:cxn modelId="{261575E8-B82E-490A-877D-83C148A18D1F}" type="presParOf" srcId="{C2B4048B-A89C-442E-B4E0-F8E17529BE3C}" destId="{7BB43599-9E5A-42A0-8C6F-D6C1F4D2529F}" srcOrd="5" destOrd="0" presId="urn:microsoft.com/office/officeart/2005/8/layout/cycle3"/>
    <dgm:cxn modelId="{10769434-6B66-4A66-A963-D94B49DF151F}" type="presParOf" srcId="{C2B4048B-A89C-442E-B4E0-F8E17529BE3C}" destId="{1D626BBB-ADB0-461B-942B-62BC653D8539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B115E9-EC12-41CB-8EA2-F8163AC1D36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95A1813E-C1EA-49C5-8BF7-ED7260AFF31B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Se recomienda que los esquemas de erradicación tengan duración de 14 días (R fuerte a favor, E baja).</a:t>
          </a:r>
        </a:p>
      </dgm:t>
    </dgm:pt>
    <dgm:pt modelId="{0D53D691-C7A1-41FA-AAC7-B8007CC835EB}" type="parTrans" cxnId="{19E12222-9A68-4151-AAF7-A6FB6AD6B64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F3C2C60-6902-49A4-A1E9-313DDEBC8A8F}" type="sibTrans" cxnId="{19E12222-9A68-4151-AAF7-A6FB6AD6B64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99D80B3-7E7E-45FF-ACF9-BF72D31EF94F}" type="pres">
      <dgm:prSet presAssocID="{73B115E9-EC12-41CB-8EA2-F8163AC1D36C}" presName="diagram" presStyleCnt="0">
        <dgm:presLayoutVars>
          <dgm:dir/>
          <dgm:resizeHandles val="exact"/>
        </dgm:presLayoutVars>
      </dgm:prSet>
      <dgm:spPr/>
    </dgm:pt>
    <dgm:pt modelId="{B1E9BBE3-9779-4FB3-9C00-0E403C9E02AC}" type="pres">
      <dgm:prSet presAssocID="{95A1813E-C1EA-49C5-8BF7-ED7260AFF31B}" presName="node" presStyleLbl="node1" presStyleIdx="0" presStyleCnt="1" custScaleX="98295" custScaleY="27539" custLinFactNeighborY="45856">
        <dgm:presLayoutVars>
          <dgm:bulletEnabled val="1"/>
        </dgm:presLayoutVars>
      </dgm:prSet>
      <dgm:spPr/>
    </dgm:pt>
  </dgm:ptLst>
  <dgm:cxnLst>
    <dgm:cxn modelId="{19E12222-9A68-4151-AAF7-A6FB6AD6B645}" srcId="{73B115E9-EC12-41CB-8EA2-F8163AC1D36C}" destId="{95A1813E-C1EA-49C5-8BF7-ED7260AFF31B}" srcOrd="0" destOrd="0" parTransId="{0D53D691-C7A1-41FA-AAC7-B8007CC835EB}" sibTransId="{DF3C2C60-6902-49A4-A1E9-313DDEBC8A8F}"/>
    <dgm:cxn modelId="{42F64B4C-53AD-4AD8-ACC6-6EB471CA1486}" type="presOf" srcId="{73B115E9-EC12-41CB-8EA2-F8163AC1D36C}" destId="{D99D80B3-7E7E-45FF-ACF9-BF72D31EF94F}" srcOrd="0" destOrd="0" presId="urn:microsoft.com/office/officeart/2005/8/layout/default"/>
    <dgm:cxn modelId="{12FC6E86-04EB-49EC-A312-FEAE8EA0EDF4}" type="presOf" srcId="{95A1813E-C1EA-49C5-8BF7-ED7260AFF31B}" destId="{B1E9BBE3-9779-4FB3-9C00-0E403C9E02AC}" srcOrd="0" destOrd="0" presId="urn:microsoft.com/office/officeart/2005/8/layout/default"/>
    <dgm:cxn modelId="{30C666A6-1A70-493F-A42C-4622A87CF347}" type="presParOf" srcId="{D99D80B3-7E7E-45FF-ACF9-BF72D31EF94F}" destId="{B1E9BBE3-9779-4FB3-9C00-0E403C9E02A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EAAF085-75BF-45B3-A14D-A7BD1821DBB1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5317564F-C0E4-4DDD-B8C2-0087F0679CD5}">
      <dgm:prSet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Regurgitación (54%)</a:t>
          </a:r>
        </a:p>
      </dgm:t>
    </dgm:pt>
    <dgm:pt modelId="{42C6E516-A8A8-46EE-892A-8989CF4D9D87}" type="parTrans" cxnId="{B805DD9B-EC8C-4ADD-8169-B735D6167352}">
      <dgm:prSet/>
      <dgm:spPr/>
      <dgm:t>
        <a:bodyPr/>
        <a:lstStyle/>
        <a:p>
          <a:endParaRPr lang="es-CO" sz="2000"/>
        </a:p>
      </dgm:t>
    </dgm:pt>
    <dgm:pt modelId="{A8F3B4EC-9548-451F-B581-EB59C1862B3A}" type="sibTrans" cxnId="{B805DD9B-EC8C-4ADD-8169-B735D6167352}">
      <dgm:prSet/>
      <dgm:spPr/>
      <dgm:t>
        <a:bodyPr/>
        <a:lstStyle/>
        <a:p>
          <a:endParaRPr lang="es-CO" sz="2000"/>
        </a:p>
      </dgm:t>
    </dgm:pt>
    <dgm:pt modelId="{ACE42752-0C21-4E63-A345-A3D8836488D7}">
      <dgm:prSet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Dolor abdominal (29%)</a:t>
          </a:r>
        </a:p>
      </dgm:t>
    </dgm:pt>
    <dgm:pt modelId="{83382E39-ED44-453E-9E61-90219A429447}" type="parTrans" cxnId="{01688A73-19F9-4DBD-9AA4-D61EB8ACEBC9}">
      <dgm:prSet/>
      <dgm:spPr/>
      <dgm:t>
        <a:bodyPr/>
        <a:lstStyle/>
        <a:p>
          <a:endParaRPr lang="es-CO" sz="2000"/>
        </a:p>
      </dgm:t>
    </dgm:pt>
    <dgm:pt modelId="{9B59B1EC-B193-4EC4-8E4C-2789A69FAD24}" type="sibTrans" cxnId="{01688A73-19F9-4DBD-9AA4-D61EB8ACEBC9}">
      <dgm:prSet/>
      <dgm:spPr/>
      <dgm:t>
        <a:bodyPr/>
        <a:lstStyle/>
        <a:p>
          <a:endParaRPr lang="es-CO" sz="2000"/>
        </a:p>
      </dgm:t>
    </dgm:pt>
    <dgm:pt modelId="{9503BF79-0956-4D3D-85D3-02190D48A7BF}">
      <dgm:prSet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Pirosis (80%) </a:t>
          </a:r>
        </a:p>
      </dgm:t>
    </dgm:pt>
    <dgm:pt modelId="{29EA6F79-9515-49FB-9CC9-8DF6BD577E64}" type="parTrans" cxnId="{0DE0D034-E6EA-4F72-B293-C4329EEA608A}">
      <dgm:prSet/>
      <dgm:spPr/>
      <dgm:t>
        <a:bodyPr/>
        <a:lstStyle/>
        <a:p>
          <a:endParaRPr lang="es-CO" sz="2000"/>
        </a:p>
      </dgm:t>
    </dgm:pt>
    <dgm:pt modelId="{B704ED92-8628-4AF6-AF9E-C956E6870E63}" type="sibTrans" cxnId="{0DE0D034-E6EA-4F72-B293-C4329EEA608A}">
      <dgm:prSet/>
      <dgm:spPr/>
      <dgm:t>
        <a:bodyPr/>
        <a:lstStyle/>
        <a:p>
          <a:endParaRPr lang="es-CO" sz="2000"/>
        </a:p>
      </dgm:t>
    </dgm:pt>
    <dgm:pt modelId="{2CA34E65-0E25-4C2E-972D-8D457F0CC766}">
      <dgm:prSet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Tos (27%)</a:t>
          </a:r>
        </a:p>
      </dgm:t>
    </dgm:pt>
    <dgm:pt modelId="{1969B6F3-44FA-4137-BEB4-C01275F30842}" type="parTrans" cxnId="{CDA93001-5CD3-49F3-B459-AAC5CD9A695E}">
      <dgm:prSet/>
      <dgm:spPr/>
      <dgm:t>
        <a:bodyPr/>
        <a:lstStyle/>
        <a:p>
          <a:endParaRPr lang="es-CO" sz="2000"/>
        </a:p>
      </dgm:t>
    </dgm:pt>
    <dgm:pt modelId="{970EBF6D-4358-4DAE-8811-293B0FDD964C}" type="sibTrans" cxnId="{CDA93001-5CD3-49F3-B459-AAC5CD9A695E}">
      <dgm:prSet/>
      <dgm:spPr/>
      <dgm:t>
        <a:bodyPr/>
        <a:lstStyle/>
        <a:p>
          <a:endParaRPr lang="es-CO" sz="2000"/>
        </a:p>
      </dgm:t>
    </dgm:pt>
    <dgm:pt modelId="{36583EDA-A56E-4F75-9438-7FB640EE7267}">
      <dgm:prSet custT="1"/>
      <dgm:spPr/>
      <dgm:t>
        <a:bodyPr/>
        <a:lstStyle/>
        <a:p>
          <a:r>
            <a:rPr lang="es-CO" sz="1800" dirty="0">
              <a:latin typeface="Montserrat" panose="00000500000000000000" pitchFamily="50" charset="0"/>
            </a:rPr>
            <a:t>Disfagia para sólidos (23%)</a:t>
          </a:r>
        </a:p>
      </dgm:t>
    </dgm:pt>
    <dgm:pt modelId="{0F3035BB-C2F0-44BE-A34C-E65041373472}" type="parTrans" cxnId="{E82F2806-03E3-442F-B51E-6F4542877AE8}">
      <dgm:prSet/>
      <dgm:spPr/>
      <dgm:t>
        <a:bodyPr/>
        <a:lstStyle/>
        <a:p>
          <a:endParaRPr lang="es-CO" sz="2000"/>
        </a:p>
      </dgm:t>
    </dgm:pt>
    <dgm:pt modelId="{B6CDE7D6-6391-4E90-B8C7-B1F14525E5D0}" type="sibTrans" cxnId="{E82F2806-03E3-442F-B51E-6F4542877AE8}">
      <dgm:prSet/>
      <dgm:spPr/>
      <dgm:t>
        <a:bodyPr/>
        <a:lstStyle/>
        <a:p>
          <a:endParaRPr lang="es-CO" sz="2000"/>
        </a:p>
      </dgm:t>
    </dgm:pt>
    <dgm:pt modelId="{8CE9AB47-5845-4155-A018-49AFC4F17784}" type="pres">
      <dgm:prSet presAssocID="{9EAAF085-75BF-45B3-A14D-A7BD1821DB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B4B1AE1-509A-4B6B-A1AD-B6E350722239}" type="pres">
      <dgm:prSet presAssocID="{9503BF79-0956-4D3D-85D3-02190D48A7BF}" presName="root" presStyleCnt="0"/>
      <dgm:spPr/>
    </dgm:pt>
    <dgm:pt modelId="{5A4B5588-A6B8-40E1-BD54-E35AA1AA92CD}" type="pres">
      <dgm:prSet presAssocID="{9503BF79-0956-4D3D-85D3-02190D48A7BF}" presName="rootComposite" presStyleCnt="0"/>
      <dgm:spPr/>
    </dgm:pt>
    <dgm:pt modelId="{4273CB8F-7D0C-41ED-8FFF-A337A3638EA5}" type="pres">
      <dgm:prSet presAssocID="{9503BF79-0956-4D3D-85D3-02190D48A7BF}" presName="rootText" presStyleLbl="node1" presStyleIdx="0" presStyleCnt="5" custScaleX="224985" custScaleY="309792"/>
      <dgm:spPr/>
    </dgm:pt>
    <dgm:pt modelId="{1DAAD2F9-5FAF-4D37-808F-C93F504F4E7A}" type="pres">
      <dgm:prSet presAssocID="{9503BF79-0956-4D3D-85D3-02190D48A7BF}" presName="rootConnector" presStyleLbl="node1" presStyleIdx="0" presStyleCnt="5"/>
      <dgm:spPr/>
    </dgm:pt>
    <dgm:pt modelId="{16DD4A5D-C583-42CA-90C5-E9B327FD04E7}" type="pres">
      <dgm:prSet presAssocID="{9503BF79-0956-4D3D-85D3-02190D48A7BF}" presName="childShape" presStyleCnt="0"/>
      <dgm:spPr/>
    </dgm:pt>
    <dgm:pt modelId="{81516C89-8A15-4940-8D47-0E7A6FA310D8}" type="pres">
      <dgm:prSet presAssocID="{5317564F-C0E4-4DDD-B8C2-0087F0679CD5}" presName="root" presStyleCnt="0"/>
      <dgm:spPr/>
    </dgm:pt>
    <dgm:pt modelId="{D64BB417-4C38-4E5F-B280-9B7AACB43691}" type="pres">
      <dgm:prSet presAssocID="{5317564F-C0E4-4DDD-B8C2-0087F0679CD5}" presName="rootComposite" presStyleCnt="0"/>
      <dgm:spPr/>
    </dgm:pt>
    <dgm:pt modelId="{C844951E-17B9-4F47-B0A6-1AEC58D1C252}" type="pres">
      <dgm:prSet presAssocID="{5317564F-C0E4-4DDD-B8C2-0087F0679CD5}" presName="rootText" presStyleLbl="node1" presStyleIdx="1" presStyleCnt="5" custScaleX="224985" custScaleY="309792"/>
      <dgm:spPr/>
    </dgm:pt>
    <dgm:pt modelId="{7379D76C-FF11-42E7-BD40-D9484DA82640}" type="pres">
      <dgm:prSet presAssocID="{5317564F-C0E4-4DDD-B8C2-0087F0679CD5}" presName="rootConnector" presStyleLbl="node1" presStyleIdx="1" presStyleCnt="5"/>
      <dgm:spPr/>
    </dgm:pt>
    <dgm:pt modelId="{73BBFDCA-9612-4B77-80CB-BB82E4C2F641}" type="pres">
      <dgm:prSet presAssocID="{5317564F-C0E4-4DDD-B8C2-0087F0679CD5}" presName="childShape" presStyleCnt="0"/>
      <dgm:spPr/>
    </dgm:pt>
    <dgm:pt modelId="{9D5DDC99-B45D-42D4-8146-9E4D7D0D9C0F}" type="pres">
      <dgm:prSet presAssocID="{ACE42752-0C21-4E63-A345-A3D8836488D7}" presName="root" presStyleCnt="0"/>
      <dgm:spPr/>
    </dgm:pt>
    <dgm:pt modelId="{4BE1A582-9A3F-43D3-9394-EFB4D73D013E}" type="pres">
      <dgm:prSet presAssocID="{ACE42752-0C21-4E63-A345-A3D8836488D7}" presName="rootComposite" presStyleCnt="0"/>
      <dgm:spPr/>
    </dgm:pt>
    <dgm:pt modelId="{C41447C5-EF5D-43ED-B661-6D31BCF164BE}" type="pres">
      <dgm:prSet presAssocID="{ACE42752-0C21-4E63-A345-A3D8836488D7}" presName="rootText" presStyleLbl="node1" presStyleIdx="2" presStyleCnt="5" custScaleX="224985" custScaleY="309792"/>
      <dgm:spPr/>
    </dgm:pt>
    <dgm:pt modelId="{DA078C2E-3525-45C9-A7AF-926CCD6639A7}" type="pres">
      <dgm:prSet presAssocID="{ACE42752-0C21-4E63-A345-A3D8836488D7}" presName="rootConnector" presStyleLbl="node1" presStyleIdx="2" presStyleCnt="5"/>
      <dgm:spPr/>
    </dgm:pt>
    <dgm:pt modelId="{71E12387-5715-473C-A35B-AFC0A045A9A0}" type="pres">
      <dgm:prSet presAssocID="{ACE42752-0C21-4E63-A345-A3D8836488D7}" presName="childShape" presStyleCnt="0"/>
      <dgm:spPr/>
    </dgm:pt>
    <dgm:pt modelId="{EAE7EB94-FF54-46A8-A683-964F57A1ED02}" type="pres">
      <dgm:prSet presAssocID="{2CA34E65-0E25-4C2E-972D-8D457F0CC766}" presName="root" presStyleCnt="0"/>
      <dgm:spPr/>
    </dgm:pt>
    <dgm:pt modelId="{B9F3E613-723C-487D-96CB-E1CB6028C887}" type="pres">
      <dgm:prSet presAssocID="{2CA34E65-0E25-4C2E-972D-8D457F0CC766}" presName="rootComposite" presStyleCnt="0"/>
      <dgm:spPr/>
    </dgm:pt>
    <dgm:pt modelId="{5211AB82-73E6-40DA-A614-D3204588CF3E}" type="pres">
      <dgm:prSet presAssocID="{2CA34E65-0E25-4C2E-972D-8D457F0CC766}" presName="rootText" presStyleLbl="node1" presStyleIdx="3" presStyleCnt="5" custScaleX="224985" custScaleY="309792"/>
      <dgm:spPr/>
    </dgm:pt>
    <dgm:pt modelId="{2D81D6E9-216A-4799-A165-92B6F46D54EE}" type="pres">
      <dgm:prSet presAssocID="{2CA34E65-0E25-4C2E-972D-8D457F0CC766}" presName="rootConnector" presStyleLbl="node1" presStyleIdx="3" presStyleCnt="5"/>
      <dgm:spPr/>
    </dgm:pt>
    <dgm:pt modelId="{EE391170-6C97-4B7B-BD95-A02BC1ADCE2E}" type="pres">
      <dgm:prSet presAssocID="{2CA34E65-0E25-4C2E-972D-8D457F0CC766}" presName="childShape" presStyleCnt="0"/>
      <dgm:spPr/>
    </dgm:pt>
    <dgm:pt modelId="{64D59884-D1F4-41C7-8320-43F2C2F357C5}" type="pres">
      <dgm:prSet presAssocID="{36583EDA-A56E-4F75-9438-7FB640EE7267}" presName="root" presStyleCnt="0"/>
      <dgm:spPr/>
    </dgm:pt>
    <dgm:pt modelId="{3D25D3F8-F80F-4F09-AF5B-69F78739021C}" type="pres">
      <dgm:prSet presAssocID="{36583EDA-A56E-4F75-9438-7FB640EE7267}" presName="rootComposite" presStyleCnt="0"/>
      <dgm:spPr/>
    </dgm:pt>
    <dgm:pt modelId="{B1071CD8-AD8B-46F1-B1E1-EEBADBDCEF00}" type="pres">
      <dgm:prSet presAssocID="{36583EDA-A56E-4F75-9438-7FB640EE7267}" presName="rootText" presStyleLbl="node1" presStyleIdx="4" presStyleCnt="5" custScaleX="224985" custScaleY="309792"/>
      <dgm:spPr/>
    </dgm:pt>
    <dgm:pt modelId="{7AB9D257-A8C4-4782-9F17-DDC80EE80FC8}" type="pres">
      <dgm:prSet presAssocID="{36583EDA-A56E-4F75-9438-7FB640EE7267}" presName="rootConnector" presStyleLbl="node1" presStyleIdx="4" presStyleCnt="5"/>
      <dgm:spPr/>
    </dgm:pt>
    <dgm:pt modelId="{3E03C3C0-35B6-4FCD-B7C2-5670E5E78F63}" type="pres">
      <dgm:prSet presAssocID="{36583EDA-A56E-4F75-9438-7FB640EE7267}" presName="childShape" presStyleCnt="0"/>
      <dgm:spPr/>
    </dgm:pt>
  </dgm:ptLst>
  <dgm:cxnLst>
    <dgm:cxn modelId="{CDA93001-5CD3-49F3-B459-AAC5CD9A695E}" srcId="{9EAAF085-75BF-45B3-A14D-A7BD1821DBB1}" destId="{2CA34E65-0E25-4C2E-972D-8D457F0CC766}" srcOrd="3" destOrd="0" parTransId="{1969B6F3-44FA-4137-BEB4-C01275F30842}" sibTransId="{970EBF6D-4358-4DAE-8811-293B0FDD964C}"/>
    <dgm:cxn modelId="{E82F2806-03E3-442F-B51E-6F4542877AE8}" srcId="{9EAAF085-75BF-45B3-A14D-A7BD1821DBB1}" destId="{36583EDA-A56E-4F75-9438-7FB640EE7267}" srcOrd="4" destOrd="0" parTransId="{0F3035BB-C2F0-44BE-A34C-E65041373472}" sibTransId="{B6CDE7D6-6391-4E90-B8C7-B1F14525E5D0}"/>
    <dgm:cxn modelId="{208F3C18-92A0-48BB-A59E-5E991A828830}" type="presOf" srcId="{5317564F-C0E4-4DDD-B8C2-0087F0679CD5}" destId="{C844951E-17B9-4F47-B0A6-1AEC58D1C252}" srcOrd="0" destOrd="0" presId="urn:microsoft.com/office/officeart/2005/8/layout/hierarchy3"/>
    <dgm:cxn modelId="{21A01A24-65F1-43A2-8F8B-33B186100FB1}" type="presOf" srcId="{2CA34E65-0E25-4C2E-972D-8D457F0CC766}" destId="{5211AB82-73E6-40DA-A614-D3204588CF3E}" srcOrd="0" destOrd="0" presId="urn:microsoft.com/office/officeart/2005/8/layout/hierarchy3"/>
    <dgm:cxn modelId="{4373CA24-9A3F-4560-89C4-D31A75E11641}" type="presOf" srcId="{9503BF79-0956-4D3D-85D3-02190D48A7BF}" destId="{4273CB8F-7D0C-41ED-8FFF-A337A3638EA5}" srcOrd="0" destOrd="0" presId="urn:microsoft.com/office/officeart/2005/8/layout/hierarchy3"/>
    <dgm:cxn modelId="{0DE0D034-E6EA-4F72-B293-C4329EEA608A}" srcId="{9EAAF085-75BF-45B3-A14D-A7BD1821DBB1}" destId="{9503BF79-0956-4D3D-85D3-02190D48A7BF}" srcOrd="0" destOrd="0" parTransId="{29EA6F79-9515-49FB-9CC9-8DF6BD577E64}" sibTransId="{B704ED92-8628-4AF6-AF9E-C956E6870E63}"/>
    <dgm:cxn modelId="{C5DDA43E-FBEB-42F6-B5E7-B9193B29F1C1}" type="presOf" srcId="{9EAAF085-75BF-45B3-A14D-A7BD1821DBB1}" destId="{8CE9AB47-5845-4155-A018-49AFC4F17784}" srcOrd="0" destOrd="0" presId="urn:microsoft.com/office/officeart/2005/8/layout/hierarchy3"/>
    <dgm:cxn modelId="{01688A73-19F9-4DBD-9AA4-D61EB8ACEBC9}" srcId="{9EAAF085-75BF-45B3-A14D-A7BD1821DBB1}" destId="{ACE42752-0C21-4E63-A345-A3D8836488D7}" srcOrd="2" destOrd="0" parTransId="{83382E39-ED44-453E-9E61-90219A429447}" sibTransId="{9B59B1EC-B193-4EC4-8E4C-2789A69FAD24}"/>
    <dgm:cxn modelId="{4F882D86-8CB0-4168-AA01-3A2810266ADD}" type="presOf" srcId="{36583EDA-A56E-4F75-9438-7FB640EE7267}" destId="{7AB9D257-A8C4-4782-9F17-DDC80EE80FC8}" srcOrd="1" destOrd="0" presId="urn:microsoft.com/office/officeart/2005/8/layout/hierarchy3"/>
    <dgm:cxn modelId="{4FA72289-B37F-4F20-B45E-E1D4B763C60E}" type="presOf" srcId="{5317564F-C0E4-4DDD-B8C2-0087F0679CD5}" destId="{7379D76C-FF11-42E7-BD40-D9484DA82640}" srcOrd="1" destOrd="0" presId="urn:microsoft.com/office/officeart/2005/8/layout/hierarchy3"/>
    <dgm:cxn modelId="{F515EB8B-4A7B-4189-A6B6-04C689BF8ABF}" type="presOf" srcId="{2CA34E65-0E25-4C2E-972D-8D457F0CC766}" destId="{2D81D6E9-216A-4799-A165-92B6F46D54EE}" srcOrd="1" destOrd="0" presId="urn:microsoft.com/office/officeart/2005/8/layout/hierarchy3"/>
    <dgm:cxn modelId="{003F3092-BCAD-4315-AD82-A9F778077D38}" type="presOf" srcId="{ACE42752-0C21-4E63-A345-A3D8836488D7}" destId="{DA078C2E-3525-45C9-A7AF-926CCD6639A7}" srcOrd="1" destOrd="0" presId="urn:microsoft.com/office/officeart/2005/8/layout/hierarchy3"/>
    <dgm:cxn modelId="{2215A298-1B16-4ACB-8603-BB68D6AD22C3}" type="presOf" srcId="{36583EDA-A56E-4F75-9438-7FB640EE7267}" destId="{B1071CD8-AD8B-46F1-B1E1-EEBADBDCEF00}" srcOrd="0" destOrd="0" presId="urn:microsoft.com/office/officeart/2005/8/layout/hierarchy3"/>
    <dgm:cxn modelId="{B805DD9B-EC8C-4ADD-8169-B735D6167352}" srcId="{9EAAF085-75BF-45B3-A14D-A7BD1821DBB1}" destId="{5317564F-C0E4-4DDD-B8C2-0087F0679CD5}" srcOrd="1" destOrd="0" parTransId="{42C6E516-A8A8-46EE-892A-8989CF4D9D87}" sibTransId="{A8F3B4EC-9548-451F-B581-EB59C1862B3A}"/>
    <dgm:cxn modelId="{2DF34CD4-183A-45F0-947A-DB59F83CC0F1}" type="presOf" srcId="{ACE42752-0C21-4E63-A345-A3D8836488D7}" destId="{C41447C5-EF5D-43ED-B661-6D31BCF164BE}" srcOrd="0" destOrd="0" presId="urn:microsoft.com/office/officeart/2005/8/layout/hierarchy3"/>
    <dgm:cxn modelId="{B34654EE-AF61-4368-812B-5C7B3C45B7E9}" type="presOf" srcId="{9503BF79-0956-4D3D-85D3-02190D48A7BF}" destId="{1DAAD2F9-5FAF-4D37-808F-C93F504F4E7A}" srcOrd="1" destOrd="0" presId="urn:microsoft.com/office/officeart/2005/8/layout/hierarchy3"/>
    <dgm:cxn modelId="{B8B1093E-EC39-4539-B4C3-411FDD73F05E}" type="presParOf" srcId="{8CE9AB47-5845-4155-A018-49AFC4F17784}" destId="{0B4B1AE1-509A-4B6B-A1AD-B6E350722239}" srcOrd="0" destOrd="0" presId="urn:microsoft.com/office/officeart/2005/8/layout/hierarchy3"/>
    <dgm:cxn modelId="{1C5118FA-AD24-41B0-BF6A-D667CA3B1C32}" type="presParOf" srcId="{0B4B1AE1-509A-4B6B-A1AD-B6E350722239}" destId="{5A4B5588-A6B8-40E1-BD54-E35AA1AA92CD}" srcOrd="0" destOrd="0" presId="urn:microsoft.com/office/officeart/2005/8/layout/hierarchy3"/>
    <dgm:cxn modelId="{628FE481-5BA0-41D5-846C-473805D31E6F}" type="presParOf" srcId="{5A4B5588-A6B8-40E1-BD54-E35AA1AA92CD}" destId="{4273CB8F-7D0C-41ED-8FFF-A337A3638EA5}" srcOrd="0" destOrd="0" presId="urn:microsoft.com/office/officeart/2005/8/layout/hierarchy3"/>
    <dgm:cxn modelId="{55584982-AE3B-4623-A31E-B67F46D6C0ED}" type="presParOf" srcId="{5A4B5588-A6B8-40E1-BD54-E35AA1AA92CD}" destId="{1DAAD2F9-5FAF-4D37-808F-C93F504F4E7A}" srcOrd="1" destOrd="0" presId="urn:microsoft.com/office/officeart/2005/8/layout/hierarchy3"/>
    <dgm:cxn modelId="{2E8E74F7-3DB8-4724-80CF-296760C77C37}" type="presParOf" srcId="{0B4B1AE1-509A-4B6B-A1AD-B6E350722239}" destId="{16DD4A5D-C583-42CA-90C5-E9B327FD04E7}" srcOrd="1" destOrd="0" presId="urn:microsoft.com/office/officeart/2005/8/layout/hierarchy3"/>
    <dgm:cxn modelId="{D057210D-3439-4203-B1A5-76F970971205}" type="presParOf" srcId="{8CE9AB47-5845-4155-A018-49AFC4F17784}" destId="{81516C89-8A15-4940-8D47-0E7A6FA310D8}" srcOrd="1" destOrd="0" presId="urn:microsoft.com/office/officeart/2005/8/layout/hierarchy3"/>
    <dgm:cxn modelId="{FDBAD50B-6B24-4C0D-8954-040FCA7E3E4E}" type="presParOf" srcId="{81516C89-8A15-4940-8D47-0E7A6FA310D8}" destId="{D64BB417-4C38-4E5F-B280-9B7AACB43691}" srcOrd="0" destOrd="0" presId="urn:microsoft.com/office/officeart/2005/8/layout/hierarchy3"/>
    <dgm:cxn modelId="{892D3EA7-CF9F-41C4-997B-D1622D036D92}" type="presParOf" srcId="{D64BB417-4C38-4E5F-B280-9B7AACB43691}" destId="{C844951E-17B9-4F47-B0A6-1AEC58D1C252}" srcOrd="0" destOrd="0" presId="urn:microsoft.com/office/officeart/2005/8/layout/hierarchy3"/>
    <dgm:cxn modelId="{26811B28-A2E9-4FAD-967E-F08B6E4CC990}" type="presParOf" srcId="{D64BB417-4C38-4E5F-B280-9B7AACB43691}" destId="{7379D76C-FF11-42E7-BD40-D9484DA82640}" srcOrd="1" destOrd="0" presId="urn:microsoft.com/office/officeart/2005/8/layout/hierarchy3"/>
    <dgm:cxn modelId="{C19477A9-5A1E-48BE-B17B-66CFE61AAB39}" type="presParOf" srcId="{81516C89-8A15-4940-8D47-0E7A6FA310D8}" destId="{73BBFDCA-9612-4B77-80CB-BB82E4C2F641}" srcOrd="1" destOrd="0" presId="urn:microsoft.com/office/officeart/2005/8/layout/hierarchy3"/>
    <dgm:cxn modelId="{52DA16AF-3C24-42EE-9BE8-13B8E37A51B8}" type="presParOf" srcId="{8CE9AB47-5845-4155-A018-49AFC4F17784}" destId="{9D5DDC99-B45D-42D4-8146-9E4D7D0D9C0F}" srcOrd="2" destOrd="0" presId="urn:microsoft.com/office/officeart/2005/8/layout/hierarchy3"/>
    <dgm:cxn modelId="{505B21C7-D05A-499A-93C1-7C90C0274149}" type="presParOf" srcId="{9D5DDC99-B45D-42D4-8146-9E4D7D0D9C0F}" destId="{4BE1A582-9A3F-43D3-9394-EFB4D73D013E}" srcOrd="0" destOrd="0" presId="urn:microsoft.com/office/officeart/2005/8/layout/hierarchy3"/>
    <dgm:cxn modelId="{1B74A243-E99C-4FBB-B4E6-DC7EC8EC1384}" type="presParOf" srcId="{4BE1A582-9A3F-43D3-9394-EFB4D73D013E}" destId="{C41447C5-EF5D-43ED-B661-6D31BCF164BE}" srcOrd="0" destOrd="0" presId="urn:microsoft.com/office/officeart/2005/8/layout/hierarchy3"/>
    <dgm:cxn modelId="{C14682FE-3D4D-449C-A83F-D2F21708EC09}" type="presParOf" srcId="{4BE1A582-9A3F-43D3-9394-EFB4D73D013E}" destId="{DA078C2E-3525-45C9-A7AF-926CCD6639A7}" srcOrd="1" destOrd="0" presId="urn:microsoft.com/office/officeart/2005/8/layout/hierarchy3"/>
    <dgm:cxn modelId="{25D4FE8C-4507-40DA-B662-FDA2B62D0D36}" type="presParOf" srcId="{9D5DDC99-B45D-42D4-8146-9E4D7D0D9C0F}" destId="{71E12387-5715-473C-A35B-AFC0A045A9A0}" srcOrd="1" destOrd="0" presId="urn:microsoft.com/office/officeart/2005/8/layout/hierarchy3"/>
    <dgm:cxn modelId="{7EE7B794-ED9F-4223-8CEB-8C1E4F5FF20B}" type="presParOf" srcId="{8CE9AB47-5845-4155-A018-49AFC4F17784}" destId="{EAE7EB94-FF54-46A8-A683-964F57A1ED02}" srcOrd="3" destOrd="0" presId="urn:microsoft.com/office/officeart/2005/8/layout/hierarchy3"/>
    <dgm:cxn modelId="{A8AAE6CE-A48D-47EB-8D8A-B70FF7DE31DE}" type="presParOf" srcId="{EAE7EB94-FF54-46A8-A683-964F57A1ED02}" destId="{B9F3E613-723C-487D-96CB-E1CB6028C887}" srcOrd="0" destOrd="0" presId="urn:microsoft.com/office/officeart/2005/8/layout/hierarchy3"/>
    <dgm:cxn modelId="{2FE049BE-01FA-468F-A10C-5DADF2589C21}" type="presParOf" srcId="{B9F3E613-723C-487D-96CB-E1CB6028C887}" destId="{5211AB82-73E6-40DA-A614-D3204588CF3E}" srcOrd="0" destOrd="0" presId="urn:microsoft.com/office/officeart/2005/8/layout/hierarchy3"/>
    <dgm:cxn modelId="{0A0D0FBE-E975-49B6-A3E2-0053A2249D81}" type="presParOf" srcId="{B9F3E613-723C-487D-96CB-E1CB6028C887}" destId="{2D81D6E9-216A-4799-A165-92B6F46D54EE}" srcOrd="1" destOrd="0" presId="urn:microsoft.com/office/officeart/2005/8/layout/hierarchy3"/>
    <dgm:cxn modelId="{46B370DB-61DF-4EC4-AEC6-91ED96433134}" type="presParOf" srcId="{EAE7EB94-FF54-46A8-A683-964F57A1ED02}" destId="{EE391170-6C97-4B7B-BD95-A02BC1ADCE2E}" srcOrd="1" destOrd="0" presId="urn:microsoft.com/office/officeart/2005/8/layout/hierarchy3"/>
    <dgm:cxn modelId="{4CCF6241-7A94-459E-91BF-09C18CA19490}" type="presParOf" srcId="{8CE9AB47-5845-4155-A018-49AFC4F17784}" destId="{64D59884-D1F4-41C7-8320-43F2C2F357C5}" srcOrd="4" destOrd="0" presId="urn:microsoft.com/office/officeart/2005/8/layout/hierarchy3"/>
    <dgm:cxn modelId="{93DC3EB7-E19C-405F-B064-32E253FE6458}" type="presParOf" srcId="{64D59884-D1F4-41C7-8320-43F2C2F357C5}" destId="{3D25D3F8-F80F-4F09-AF5B-69F78739021C}" srcOrd="0" destOrd="0" presId="urn:microsoft.com/office/officeart/2005/8/layout/hierarchy3"/>
    <dgm:cxn modelId="{FE419921-52EC-484E-8A4D-DE4B69F6FA38}" type="presParOf" srcId="{3D25D3F8-F80F-4F09-AF5B-69F78739021C}" destId="{B1071CD8-AD8B-46F1-B1E1-EEBADBDCEF00}" srcOrd="0" destOrd="0" presId="urn:microsoft.com/office/officeart/2005/8/layout/hierarchy3"/>
    <dgm:cxn modelId="{A7EFB5C3-1B42-47F3-B5F6-F8C265C0CEE4}" type="presParOf" srcId="{3D25D3F8-F80F-4F09-AF5B-69F78739021C}" destId="{7AB9D257-A8C4-4782-9F17-DDC80EE80FC8}" srcOrd="1" destOrd="0" presId="urn:microsoft.com/office/officeart/2005/8/layout/hierarchy3"/>
    <dgm:cxn modelId="{96ABE716-BE37-4F71-91D3-D024B3E59105}" type="presParOf" srcId="{64D59884-D1F4-41C7-8320-43F2C2F357C5}" destId="{3E03C3C0-35B6-4FCD-B7C2-5670E5E78F6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269F5BC-17CD-41A2-ABC6-2563A0B9C3B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0A1D5ED3-D33F-407A-B437-5655A28FC40C}">
      <dgm:prSet/>
      <dgm:spPr/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Presencia de síntomas típicos: pirosis y regurgitación. </a:t>
          </a:r>
          <a:endParaRPr lang="en-US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F14CECDE-C75C-4D36-93CF-ED482169A4E3}" type="parTrans" cxnId="{E93B9A49-A870-402D-AD9E-2CEEA27AD98F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FB16A9DB-A76A-4B04-9AE2-4CC9CB0DC4C6}" type="sibTrans" cxnId="{E93B9A49-A870-402D-AD9E-2CEEA27AD98F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DA52200-B304-4FA3-BD53-B14EE7C7A648}">
      <dgm:prSet/>
      <dgm:spPr/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Manifestaciones extradigestivas como tos, laringitis, dolor torácico y alteraciones del sueño (Fuerte a favor, evidencia muy baja).</a:t>
          </a:r>
          <a:endParaRPr lang="en-US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FC747F8D-E9C3-4D57-B944-812EC3610450}" type="parTrans" cxnId="{C8BCDA58-E068-470C-9CAE-28972DAB2BCB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193133A-1B10-4C81-8341-FAAFF599E397}" type="sibTrans" cxnId="{C8BCDA58-E068-470C-9CAE-28972DAB2BCB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467FBFF1-19C7-4792-B609-137C7CA448E5}">
      <dgm:prSet/>
      <dgm:spPr/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Iniciar terapia empírica con IBP (R fuerte, E mod).</a:t>
          </a:r>
          <a:endParaRPr lang="en-US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B2532803-B0BC-49F4-868D-7BE4C31980CE}" type="parTrans" cxnId="{EEA39537-2656-4A8D-AA32-FA8BA63A16EF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DDBFA1A2-2F44-490D-89B9-9FCA46DBB827}" type="sibTrans" cxnId="{EEA39537-2656-4A8D-AA32-FA8BA63A16EF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8CEC17F3-F0BB-422B-AEC0-D4B6D565E077}">
      <dgm:prSet/>
      <dgm:spPr/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S 78% y E 54% </a:t>
          </a:r>
        </a:p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Test negativo no descarta la ERGE. </a:t>
          </a:r>
          <a:endParaRPr lang="en-US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F730D63-70BC-4003-9815-56E9EEC71669}" type="parTrans" cxnId="{D179B5B3-1096-42BA-BC16-BF219AB593C6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43E9835D-8079-4D06-AB27-66EA953A2D9E}" type="sibTrans" cxnId="{D179B5B3-1096-42BA-BC16-BF219AB593C6}">
      <dgm:prSet/>
      <dgm:spPr/>
      <dgm:t>
        <a:bodyPr/>
        <a:lstStyle/>
        <a:p>
          <a:endParaRPr lang="en-US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3B0A5B3F-0D77-4399-AE04-7DA8909C38FA}">
      <dgm:prSet/>
      <dgm:spPr/>
      <dgm:t>
        <a:bodyPr/>
        <a:lstStyle/>
        <a:p>
          <a:pPr>
            <a:lnSpc>
              <a:spcPct val="100000"/>
            </a:lnSpc>
          </a:pPr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No se requiere la EDS si síntomas típicos (R fuerte, E mod).</a:t>
          </a:r>
          <a:endParaRPr lang="en-US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9365E21-26B0-46B5-9737-94AEC6637F47}" type="parTrans" cxnId="{77DD8B66-6529-41AD-8A0B-030826C658AB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BEF2D79A-1492-42DF-AD11-91A6BD9421E0}" type="sibTrans" cxnId="{77DD8B66-6529-41AD-8A0B-030826C658AB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6F7E7BE8-D0D2-4CD2-AE86-471D8249ACC4}" type="pres">
      <dgm:prSet presAssocID="{7269F5BC-17CD-41A2-ABC6-2563A0B9C3BD}" presName="root" presStyleCnt="0">
        <dgm:presLayoutVars>
          <dgm:dir/>
          <dgm:resizeHandles val="exact"/>
        </dgm:presLayoutVars>
      </dgm:prSet>
      <dgm:spPr/>
    </dgm:pt>
    <dgm:pt modelId="{0B9ADC91-4321-45C4-AB43-6E1FF09F34C8}" type="pres">
      <dgm:prSet presAssocID="{0A1D5ED3-D33F-407A-B437-5655A28FC40C}" presName="compNode" presStyleCnt="0"/>
      <dgm:spPr/>
    </dgm:pt>
    <dgm:pt modelId="{96F33E13-1DBF-41AA-BAA5-A7AD1CE896BF}" type="pres">
      <dgm:prSet presAssocID="{0A1D5ED3-D33F-407A-B437-5655A28FC40C}" presName="bgRect" presStyleLbl="bgShp" presStyleIdx="0" presStyleCnt="4"/>
      <dgm:spPr/>
    </dgm:pt>
    <dgm:pt modelId="{7423F68D-2219-41CE-A15B-4EF09215E9F3}" type="pres">
      <dgm:prSet presAssocID="{0A1D5ED3-D33F-407A-B437-5655A28FC40C}" presName="iconRect" presStyleLbl="node1" presStyleIdx="0" presStyleCnt="4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070073DE-D75D-4833-B989-C38B443C9B69}" type="pres">
      <dgm:prSet presAssocID="{0A1D5ED3-D33F-407A-B437-5655A28FC40C}" presName="spaceRect" presStyleCnt="0"/>
      <dgm:spPr/>
    </dgm:pt>
    <dgm:pt modelId="{CCA3DE7B-1973-4B7F-AB3E-F66BA8529ACD}" type="pres">
      <dgm:prSet presAssocID="{0A1D5ED3-D33F-407A-B437-5655A28FC40C}" presName="parTx" presStyleLbl="revTx" presStyleIdx="0" presStyleCnt="5">
        <dgm:presLayoutVars>
          <dgm:chMax val="0"/>
          <dgm:chPref val="0"/>
        </dgm:presLayoutVars>
      </dgm:prSet>
      <dgm:spPr/>
    </dgm:pt>
    <dgm:pt modelId="{F1641E01-148C-4C3C-80D4-B21207594DAF}" type="pres">
      <dgm:prSet presAssocID="{FB16A9DB-A76A-4B04-9AE2-4CC9CB0DC4C6}" presName="sibTrans" presStyleCnt="0"/>
      <dgm:spPr/>
    </dgm:pt>
    <dgm:pt modelId="{E9BCABE8-D8AC-4427-8F25-9102A4DBE1AB}" type="pres">
      <dgm:prSet presAssocID="{2DA52200-B304-4FA3-BD53-B14EE7C7A648}" presName="compNode" presStyleCnt="0"/>
      <dgm:spPr/>
    </dgm:pt>
    <dgm:pt modelId="{52B79FBC-A63A-431C-9785-7035CE7CD140}" type="pres">
      <dgm:prSet presAssocID="{2DA52200-B304-4FA3-BD53-B14EE7C7A648}" presName="bgRect" presStyleLbl="bgShp" presStyleIdx="1" presStyleCnt="4"/>
      <dgm:spPr/>
    </dgm:pt>
    <dgm:pt modelId="{8704B8B0-683C-4D2E-A489-B680133E79D3}" type="pres">
      <dgm:prSet presAssocID="{2DA52200-B304-4FA3-BD53-B14EE7C7A648}" presName="iconRect" presStyleLbl="node1" presStyleIdx="1" presStyleCnt="4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547F7BD2-D472-471C-BFED-6DA0B1220E41}" type="pres">
      <dgm:prSet presAssocID="{2DA52200-B304-4FA3-BD53-B14EE7C7A648}" presName="spaceRect" presStyleCnt="0"/>
      <dgm:spPr/>
    </dgm:pt>
    <dgm:pt modelId="{46AC6735-8B51-4E84-B6A9-C66B1983F73B}" type="pres">
      <dgm:prSet presAssocID="{2DA52200-B304-4FA3-BD53-B14EE7C7A648}" presName="parTx" presStyleLbl="revTx" presStyleIdx="1" presStyleCnt="5">
        <dgm:presLayoutVars>
          <dgm:chMax val="0"/>
          <dgm:chPref val="0"/>
        </dgm:presLayoutVars>
      </dgm:prSet>
      <dgm:spPr/>
    </dgm:pt>
    <dgm:pt modelId="{AD143565-D259-4E4C-9BF9-EB1A5A4413B8}" type="pres">
      <dgm:prSet presAssocID="{2193133A-1B10-4C81-8341-FAAFF599E397}" presName="sibTrans" presStyleCnt="0"/>
      <dgm:spPr/>
    </dgm:pt>
    <dgm:pt modelId="{C9FF667C-7735-47F7-B901-8EA87641FFCB}" type="pres">
      <dgm:prSet presAssocID="{467FBFF1-19C7-4792-B609-137C7CA448E5}" presName="compNode" presStyleCnt="0"/>
      <dgm:spPr/>
    </dgm:pt>
    <dgm:pt modelId="{1F52809C-20E8-48FE-8F1B-635A2529F6A7}" type="pres">
      <dgm:prSet presAssocID="{467FBFF1-19C7-4792-B609-137C7CA448E5}" presName="bgRect" presStyleLbl="bgShp" presStyleIdx="2" presStyleCnt="4"/>
      <dgm:spPr/>
    </dgm:pt>
    <dgm:pt modelId="{14611F44-8D3E-4510-A51D-5637B2B2C029}" type="pres">
      <dgm:prSet presAssocID="{467FBFF1-19C7-4792-B609-137C7CA448E5}" presName="iconRect" presStyleLbl="node1" presStyleIdx="2" presStyleCnt="4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ye dropper"/>
        </a:ext>
      </dgm:extLst>
    </dgm:pt>
    <dgm:pt modelId="{BEFDC86C-0C7B-4B63-AB9B-FD5B837B26AB}" type="pres">
      <dgm:prSet presAssocID="{467FBFF1-19C7-4792-B609-137C7CA448E5}" presName="spaceRect" presStyleCnt="0"/>
      <dgm:spPr/>
    </dgm:pt>
    <dgm:pt modelId="{A90E5BA7-114F-46D3-B8E6-3AED3B3239F5}" type="pres">
      <dgm:prSet presAssocID="{467FBFF1-19C7-4792-B609-137C7CA448E5}" presName="parTx" presStyleLbl="revTx" presStyleIdx="2" presStyleCnt="5">
        <dgm:presLayoutVars>
          <dgm:chMax val="0"/>
          <dgm:chPref val="0"/>
        </dgm:presLayoutVars>
      </dgm:prSet>
      <dgm:spPr/>
    </dgm:pt>
    <dgm:pt modelId="{88504B34-45B6-4ABF-9280-04430FF7AF90}" type="pres">
      <dgm:prSet presAssocID="{467FBFF1-19C7-4792-B609-137C7CA448E5}" presName="desTx" presStyleLbl="revTx" presStyleIdx="3" presStyleCnt="5">
        <dgm:presLayoutVars/>
      </dgm:prSet>
      <dgm:spPr/>
    </dgm:pt>
    <dgm:pt modelId="{024EED90-D0BC-42D3-9B4F-E6A2D9D082F7}" type="pres">
      <dgm:prSet presAssocID="{DDBFA1A2-2F44-490D-89B9-9FCA46DBB827}" presName="sibTrans" presStyleCnt="0"/>
      <dgm:spPr/>
    </dgm:pt>
    <dgm:pt modelId="{2D10268E-F264-4EC1-A174-A58C40B32C65}" type="pres">
      <dgm:prSet presAssocID="{3B0A5B3F-0D77-4399-AE04-7DA8909C38FA}" presName="compNode" presStyleCnt="0"/>
      <dgm:spPr/>
    </dgm:pt>
    <dgm:pt modelId="{8179B993-9833-401D-802E-C9971FA263AE}" type="pres">
      <dgm:prSet presAssocID="{3B0A5B3F-0D77-4399-AE04-7DA8909C38FA}" presName="bgRect" presStyleLbl="bgShp" presStyleIdx="3" presStyleCnt="4"/>
      <dgm:spPr/>
    </dgm:pt>
    <dgm:pt modelId="{678D27A8-A404-4A75-961F-E1E4574FD0C6}" type="pres">
      <dgm:prSet presAssocID="{3B0A5B3F-0D77-4399-AE04-7DA8909C38FA}" presName="iconRect" presStyleLbl="node1" presStyleIdx="3" presStyleCnt="4"/>
      <dgm:spPr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travenoso"/>
        </a:ext>
      </dgm:extLst>
    </dgm:pt>
    <dgm:pt modelId="{CBC97849-98C1-4782-96D6-5C7D901EE2F8}" type="pres">
      <dgm:prSet presAssocID="{3B0A5B3F-0D77-4399-AE04-7DA8909C38FA}" presName="spaceRect" presStyleCnt="0"/>
      <dgm:spPr/>
    </dgm:pt>
    <dgm:pt modelId="{70E26D86-CE41-4D5C-9A48-4134E0A147AC}" type="pres">
      <dgm:prSet presAssocID="{3B0A5B3F-0D77-4399-AE04-7DA8909C38FA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5814C26-D6CA-4963-9B98-4EB1D7FD4E86}" type="presOf" srcId="{8CEC17F3-F0BB-422B-AEC0-D4B6D565E077}" destId="{88504B34-45B6-4ABF-9280-04430FF7AF90}" srcOrd="0" destOrd="0" presId="urn:microsoft.com/office/officeart/2018/2/layout/IconVerticalSolidList"/>
    <dgm:cxn modelId="{EEA39537-2656-4A8D-AA32-FA8BA63A16EF}" srcId="{7269F5BC-17CD-41A2-ABC6-2563A0B9C3BD}" destId="{467FBFF1-19C7-4792-B609-137C7CA448E5}" srcOrd="2" destOrd="0" parTransId="{B2532803-B0BC-49F4-868D-7BE4C31980CE}" sibTransId="{DDBFA1A2-2F44-490D-89B9-9FCA46DBB827}"/>
    <dgm:cxn modelId="{77DD8B66-6529-41AD-8A0B-030826C658AB}" srcId="{7269F5BC-17CD-41A2-ABC6-2563A0B9C3BD}" destId="{3B0A5B3F-0D77-4399-AE04-7DA8909C38FA}" srcOrd="3" destOrd="0" parTransId="{59365E21-26B0-46B5-9737-94AEC6637F47}" sibTransId="{BEF2D79A-1492-42DF-AD11-91A6BD9421E0}"/>
    <dgm:cxn modelId="{6852F466-80D1-4DDA-867A-032F0D7B52FE}" type="presOf" srcId="{0A1D5ED3-D33F-407A-B437-5655A28FC40C}" destId="{CCA3DE7B-1973-4B7F-AB3E-F66BA8529ACD}" srcOrd="0" destOrd="0" presId="urn:microsoft.com/office/officeart/2018/2/layout/IconVerticalSolidList"/>
    <dgm:cxn modelId="{E93B9A49-A870-402D-AD9E-2CEEA27AD98F}" srcId="{7269F5BC-17CD-41A2-ABC6-2563A0B9C3BD}" destId="{0A1D5ED3-D33F-407A-B437-5655A28FC40C}" srcOrd="0" destOrd="0" parTransId="{F14CECDE-C75C-4D36-93CF-ED482169A4E3}" sibTransId="{FB16A9DB-A76A-4B04-9AE2-4CC9CB0DC4C6}"/>
    <dgm:cxn modelId="{C8BCDA58-E068-470C-9CAE-28972DAB2BCB}" srcId="{7269F5BC-17CD-41A2-ABC6-2563A0B9C3BD}" destId="{2DA52200-B304-4FA3-BD53-B14EE7C7A648}" srcOrd="1" destOrd="0" parTransId="{FC747F8D-E9C3-4D57-B944-812EC3610450}" sibTransId="{2193133A-1B10-4C81-8341-FAAFF599E397}"/>
    <dgm:cxn modelId="{D179B5B3-1096-42BA-BC16-BF219AB593C6}" srcId="{467FBFF1-19C7-4792-B609-137C7CA448E5}" destId="{8CEC17F3-F0BB-422B-AEC0-D4B6D565E077}" srcOrd="0" destOrd="0" parTransId="{5F730D63-70BC-4003-9815-56E9EEC71669}" sibTransId="{43E9835D-8079-4D06-AB27-66EA953A2D9E}"/>
    <dgm:cxn modelId="{B4829FC3-E69C-4DE6-8BF9-979E9713C9CB}" type="presOf" srcId="{3B0A5B3F-0D77-4399-AE04-7DA8909C38FA}" destId="{70E26D86-CE41-4D5C-9A48-4134E0A147AC}" srcOrd="0" destOrd="0" presId="urn:microsoft.com/office/officeart/2018/2/layout/IconVerticalSolidList"/>
    <dgm:cxn modelId="{6399FADA-57AD-46CF-BFFC-0FEB3319FC88}" type="presOf" srcId="{7269F5BC-17CD-41A2-ABC6-2563A0B9C3BD}" destId="{6F7E7BE8-D0D2-4CD2-AE86-471D8249ACC4}" srcOrd="0" destOrd="0" presId="urn:microsoft.com/office/officeart/2018/2/layout/IconVerticalSolidList"/>
    <dgm:cxn modelId="{B52E2EDB-B435-457B-A5FA-91674AF62544}" type="presOf" srcId="{467FBFF1-19C7-4792-B609-137C7CA448E5}" destId="{A90E5BA7-114F-46D3-B8E6-3AED3B3239F5}" srcOrd="0" destOrd="0" presId="urn:microsoft.com/office/officeart/2018/2/layout/IconVerticalSolidList"/>
    <dgm:cxn modelId="{07DA2EE4-98A6-4F70-99DB-9C0B387BFCDE}" type="presOf" srcId="{2DA52200-B304-4FA3-BD53-B14EE7C7A648}" destId="{46AC6735-8B51-4E84-B6A9-C66B1983F73B}" srcOrd="0" destOrd="0" presId="urn:microsoft.com/office/officeart/2018/2/layout/IconVerticalSolidList"/>
    <dgm:cxn modelId="{6C05CC78-88EC-4058-92D6-E58D21039B9B}" type="presParOf" srcId="{6F7E7BE8-D0D2-4CD2-AE86-471D8249ACC4}" destId="{0B9ADC91-4321-45C4-AB43-6E1FF09F34C8}" srcOrd="0" destOrd="0" presId="urn:microsoft.com/office/officeart/2018/2/layout/IconVerticalSolidList"/>
    <dgm:cxn modelId="{336D8B82-4AD1-4F0B-B100-77EA99293110}" type="presParOf" srcId="{0B9ADC91-4321-45C4-AB43-6E1FF09F34C8}" destId="{96F33E13-1DBF-41AA-BAA5-A7AD1CE896BF}" srcOrd="0" destOrd="0" presId="urn:microsoft.com/office/officeart/2018/2/layout/IconVerticalSolidList"/>
    <dgm:cxn modelId="{CF841179-0BB1-43B0-B59C-F5F6A8F71171}" type="presParOf" srcId="{0B9ADC91-4321-45C4-AB43-6E1FF09F34C8}" destId="{7423F68D-2219-41CE-A15B-4EF09215E9F3}" srcOrd="1" destOrd="0" presId="urn:microsoft.com/office/officeart/2018/2/layout/IconVerticalSolidList"/>
    <dgm:cxn modelId="{1A9126F7-F221-4ADF-8334-FCA3A0C0EF25}" type="presParOf" srcId="{0B9ADC91-4321-45C4-AB43-6E1FF09F34C8}" destId="{070073DE-D75D-4833-B989-C38B443C9B69}" srcOrd="2" destOrd="0" presId="urn:microsoft.com/office/officeart/2018/2/layout/IconVerticalSolidList"/>
    <dgm:cxn modelId="{9E1DD288-C0C6-4DB2-918D-0004B3D76A9B}" type="presParOf" srcId="{0B9ADC91-4321-45C4-AB43-6E1FF09F34C8}" destId="{CCA3DE7B-1973-4B7F-AB3E-F66BA8529ACD}" srcOrd="3" destOrd="0" presId="urn:microsoft.com/office/officeart/2018/2/layout/IconVerticalSolidList"/>
    <dgm:cxn modelId="{34A7CF13-D5FC-4FED-83C5-2106B94D6827}" type="presParOf" srcId="{6F7E7BE8-D0D2-4CD2-AE86-471D8249ACC4}" destId="{F1641E01-148C-4C3C-80D4-B21207594DAF}" srcOrd="1" destOrd="0" presId="urn:microsoft.com/office/officeart/2018/2/layout/IconVerticalSolidList"/>
    <dgm:cxn modelId="{2561DF4A-5634-4D47-99ED-931DAD4DDA3B}" type="presParOf" srcId="{6F7E7BE8-D0D2-4CD2-AE86-471D8249ACC4}" destId="{E9BCABE8-D8AC-4427-8F25-9102A4DBE1AB}" srcOrd="2" destOrd="0" presId="urn:microsoft.com/office/officeart/2018/2/layout/IconVerticalSolidList"/>
    <dgm:cxn modelId="{9007D774-4C08-49B3-BEEA-24E61E2381E4}" type="presParOf" srcId="{E9BCABE8-D8AC-4427-8F25-9102A4DBE1AB}" destId="{52B79FBC-A63A-431C-9785-7035CE7CD140}" srcOrd="0" destOrd="0" presId="urn:microsoft.com/office/officeart/2018/2/layout/IconVerticalSolidList"/>
    <dgm:cxn modelId="{B0EF6400-26C9-4CE7-BE74-42809FB356DD}" type="presParOf" srcId="{E9BCABE8-D8AC-4427-8F25-9102A4DBE1AB}" destId="{8704B8B0-683C-4D2E-A489-B680133E79D3}" srcOrd="1" destOrd="0" presId="urn:microsoft.com/office/officeart/2018/2/layout/IconVerticalSolidList"/>
    <dgm:cxn modelId="{38F1ECA2-3BB3-4254-84EC-36D319DEB1C3}" type="presParOf" srcId="{E9BCABE8-D8AC-4427-8F25-9102A4DBE1AB}" destId="{547F7BD2-D472-471C-BFED-6DA0B1220E41}" srcOrd="2" destOrd="0" presId="urn:microsoft.com/office/officeart/2018/2/layout/IconVerticalSolidList"/>
    <dgm:cxn modelId="{342A8BE7-4B67-4E36-A913-595131178FEC}" type="presParOf" srcId="{E9BCABE8-D8AC-4427-8F25-9102A4DBE1AB}" destId="{46AC6735-8B51-4E84-B6A9-C66B1983F73B}" srcOrd="3" destOrd="0" presId="urn:microsoft.com/office/officeart/2018/2/layout/IconVerticalSolidList"/>
    <dgm:cxn modelId="{FFA5CA1A-D158-4D63-972F-48811FFF6390}" type="presParOf" srcId="{6F7E7BE8-D0D2-4CD2-AE86-471D8249ACC4}" destId="{AD143565-D259-4E4C-9BF9-EB1A5A4413B8}" srcOrd="3" destOrd="0" presId="urn:microsoft.com/office/officeart/2018/2/layout/IconVerticalSolidList"/>
    <dgm:cxn modelId="{1FA7BFCE-AE0F-42E7-8149-37973102B0CF}" type="presParOf" srcId="{6F7E7BE8-D0D2-4CD2-AE86-471D8249ACC4}" destId="{C9FF667C-7735-47F7-B901-8EA87641FFCB}" srcOrd="4" destOrd="0" presId="urn:microsoft.com/office/officeart/2018/2/layout/IconVerticalSolidList"/>
    <dgm:cxn modelId="{1D0259B3-29AD-4ECB-9F84-F3986DC2BA92}" type="presParOf" srcId="{C9FF667C-7735-47F7-B901-8EA87641FFCB}" destId="{1F52809C-20E8-48FE-8F1B-635A2529F6A7}" srcOrd="0" destOrd="0" presId="urn:microsoft.com/office/officeart/2018/2/layout/IconVerticalSolidList"/>
    <dgm:cxn modelId="{8EBE2422-27E4-49A4-8411-5C4E58259BBF}" type="presParOf" srcId="{C9FF667C-7735-47F7-B901-8EA87641FFCB}" destId="{14611F44-8D3E-4510-A51D-5637B2B2C029}" srcOrd="1" destOrd="0" presId="urn:microsoft.com/office/officeart/2018/2/layout/IconVerticalSolidList"/>
    <dgm:cxn modelId="{4FA78402-BEB9-44B5-A389-30D03F447D96}" type="presParOf" srcId="{C9FF667C-7735-47F7-B901-8EA87641FFCB}" destId="{BEFDC86C-0C7B-4B63-AB9B-FD5B837B26AB}" srcOrd="2" destOrd="0" presId="urn:microsoft.com/office/officeart/2018/2/layout/IconVerticalSolidList"/>
    <dgm:cxn modelId="{F9274A1B-F0F4-4C01-AFD6-0EDC23A3E876}" type="presParOf" srcId="{C9FF667C-7735-47F7-B901-8EA87641FFCB}" destId="{A90E5BA7-114F-46D3-B8E6-3AED3B3239F5}" srcOrd="3" destOrd="0" presId="urn:microsoft.com/office/officeart/2018/2/layout/IconVerticalSolidList"/>
    <dgm:cxn modelId="{5D0A8713-A004-4CB7-B591-08BD891E27E3}" type="presParOf" srcId="{C9FF667C-7735-47F7-B901-8EA87641FFCB}" destId="{88504B34-45B6-4ABF-9280-04430FF7AF90}" srcOrd="4" destOrd="0" presId="urn:microsoft.com/office/officeart/2018/2/layout/IconVerticalSolidList"/>
    <dgm:cxn modelId="{9111471B-5E54-499D-83B5-B44B5A4BF1C1}" type="presParOf" srcId="{6F7E7BE8-D0D2-4CD2-AE86-471D8249ACC4}" destId="{024EED90-D0BC-42D3-9B4F-E6A2D9D082F7}" srcOrd="5" destOrd="0" presId="urn:microsoft.com/office/officeart/2018/2/layout/IconVerticalSolidList"/>
    <dgm:cxn modelId="{F3454EB0-7094-4977-B501-21817AEA6464}" type="presParOf" srcId="{6F7E7BE8-D0D2-4CD2-AE86-471D8249ACC4}" destId="{2D10268E-F264-4EC1-A174-A58C40B32C65}" srcOrd="6" destOrd="0" presId="urn:microsoft.com/office/officeart/2018/2/layout/IconVerticalSolidList"/>
    <dgm:cxn modelId="{4C247DAD-6162-4595-96FA-071D39255723}" type="presParOf" srcId="{2D10268E-F264-4EC1-A174-A58C40B32C65}" destId="{8179B993-9833-401D-802E-C9971FA263AE}" srcOrd="0" destOrd="0" presId="urn:microsoft.com/office/officeart/2018/2/layout/IconVerticalSolidList"/>
    <dgm:cxn modelId="{5516B1BC-4131-4083-95AA-E07D6DA3C55A}" type="presParOf" srcId="{2D10268E-F264-4EC1-A174-A58C40B32C65}" destId="{678D27A8-A404-4A75-961F-E1E4574FD0C6}" srcOrd="1" destOrd="0" presId="urn:microsoft.com/office/officeart/2018/2/layout/IconVerticalSolidList"/>
    <dgm:cxn modelId="{F49B7206-DD86-480C-A842-A9EB923DDABC}" type="presParOf" srcId="{2D10268E-F264-4EC1-A174-A58C40B32C65}" destId="{CBC97849-98C1-4782-96D6-5C7D901EE2F8}" srcOrd="2" destOrd="0" presId="urn:microsoft.com/office/officeart/2018/2/layout/IconVerticalSolidList"/>
    <dgm:cxn modelId="{7F2C7DB9-A60A-4EBF-B883-8D15EB32870C}" type="presParOf" srcId="{2D10268E-F264-4EC1-A174-A58C40B32C65}" destId="{70E26D86-CE41-4D5C-9A48-4134E0A147A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CCE9C-29AA-4564-926E-1930BEB44EA3}">
      <dsp:nvSpPr>
        <dsp:cNvPr id="0" name=""/>
        <dsp:cNvSpPr/>
      </dsp:nvSpPr>
      <dsp:spPr>
        <a:xfrm>
          <a:off x="2946" y="289357"/>
          <a:ext cx="2337792" cy="1402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>
              <a:latin typeface="Montserrat" panose="00000500000000000000" pitchFamily="50" charset="0"/>
            </a:rPr>
            <a:t>Infección por H. pylori</a:t>
          </a:r>
          <a:endParaRPr lang="en-US" sz="1900" kern="1200" dirty="0">
            <a:latin typeface="Montserrat" panose="00000500000000000000" pitchFamily="50" charset="0"/>
          </a:endParaRPr>
        </a:p>
      </dsp:txBody>
      <dsp:txXfrm>
        <a:off x="2946" y="289357"/>
        <a:ext cx="2337792" cy="1402675"/>
      </dsp:txXfrm>
    </dsp:sp>
    <dsp:sp modelId="{B299382C-76DF-4354-AC33-AF01A42B9CDE}">
      <dsp:nvSpPr>
        <dsp:cNvPr id="0" name=""/>
        <dsp:cNvSpPr/>
      </dsp:nvSpPr>
      <dsp:spPr>
        <a:xfrm>
          <a:off x="2574518" y="289357"/>
          <a:ext cx="2337792" cy="1402675"/>
        </a:xfrm>
        <a:prstGeom prst="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>
              <a:latin typeface="Montserrat" panose="00000500000000000000" pitchFamily="50" charset="0"/>
            </a:rPr>
            <a:t>Consumo de alcohol</a:t>
          </a:r>
          <a:endParaRPr lang="en-US" sz="1900" kern="1200" dirty="0">
            <a:latin typeface="Montserrat" panose="00000500000000000000" pitchFamily="50" charset="0"/>
          </a:endParaRPr>
        </a:p>
      </dsp:txBody>
      <dsp:txXfrm>
        <a:off x="2574518" y="289357"/>
        <a:ext cx="2337792" cy="1402675"/>
      </dsp:txXfrm>
    </dsp:sp>
    <dsp:sp modelId="{550058CB-2822-4476-A274-A8EDF8F621D0}">
      <dsp:nvSpPr>
        <dsp:cNvPr id="0" name=""/>
        <dsp:cNvSpPr/>
      </dsp:nvSpPr>
      <dsp:spPr>
        <a:xfrm>
          <a:off x="5146089" y="289357"/>
          <a:ext cx="2337792" cy="1402675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latin typeface="Montserrat" panose="00000500000000000000" pitchFamily="50" charset="0"/>
            </a:rPr>
            <a:t>Uso de tabaco, cocaína y anfetaminas</a:t>
          </a:r>
          <a:endParaRPr lang="en-US" sz="1900" kern="1200" dirty="0">
            <a:latin typeface="Montserrat" panose="00000500000000000000" pitchFamily="50" charset="0"/>
          </a:endParaRPr>
        </a:p>
      </dsp:txBody>
      <dsp:txXfrm>
        <a:off x="5146089" y="289357"/>
        <a:ext cx="2337792" cy="1402675"/>
      </dsp:txXfrm>
    </dsp:sp>
    <dsp:sp modelId="{EBF67284-BE4C-4A37-8324-94172C84A300}">
      <dsp:nvSpPr>
        <dsp:cNvPr id="0" name=""/>
        <dsp:cNvSpPr/>
      </dsp:nvSpPr>
      <dsp:spPr>
        <a:xfrm>
          <a:off x="7717661" y="289357"/>
          <a:ext cx="2337792" cy="1402675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>
              <a:latin typeface="Montserrat" panose="00000500000000000000" pitchFamily="50" charset="0"/>
            </a:rPr>
            <a:t>AINES</a:t>
          </a:r>
          <a:endParaRPr lang="en-US" sz="1900" kern="1200" dirty="0">
            <a:latin typeface="Montserrat" panose="00000500000000000000" pitchFamily="50" charset="0"/>
          </a:endParaRPr>
        </a:p>
      </dsp:txBody>
      <dsp:txXfrm>
        <a:off x="7717661" y="289357"/>
        <a:ext cx="2337792" cy="1402675"/>
      </dsp:txXfrm>
    </dsp:sp>
    <dsp:sp modelId="{B24D7D05-6F5B-4827-8F10-FB4B669268EC}">
      <dsp:nvSpPr>
        <dsp:cNvPr id="0" name=""/>
        <dsp:cNvSpPr/>
      </dsp:nvSpPr>
      <dsp:spPr>
        <a:xfrm>
          <a:off x="2586300" y="1951943"/>
          <a:ext cx="2337792" cy="1402675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>
              <a:latin typeface="Montserrat" panose="00000500000000000000" pitchFamily="50" charset="0"/>
            </a:rPr>
            <a:t>Síndrome de Zollinger-Ellison</a:t>
          </a:r>
          <a:endParaRPr lang="en-US" sz="1900" kern="1200" dirty="0">
            <a:latin typeface="Montserrat" panose="00000500000000000000" pitchFamily="50" charset="0"/>
          </a:endParaRPr>
        </a:p>
      </dsp:txBody>
      <dsp:txXfrm>
        <a:off x="2586300" y="1951943"/>
        <a:ext cx="2337792" cy="1402675"/>
      </dsp:txXfrm>
    </dsp:sp>
    <dsp:sp modelId="{6871A545-7FB2-4548-8FB1-B10F966AA4FA}">
      <dsp:nvSpPr>
        <dsp:cNvPr id="0" name=""/>
        <dsp:cNvSpPr/>
      </dsp:nvSpPr>
      <dsp:spPr>
        <a:xfrm>
          <a:off x="5166592" y="1951943"/>
          <a:ext cx="2337792" cy="1402675"/>
        </a:xfrm>
        <a:prstGeom prst="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>
              <a:latin typeface="Montserrat" panose="00000500000000000000" pitchFamily="50" charset="0"/>
            </a:rPr>
            <a:t>Inhibidores de la angiogénesis en pacientes con cáncer</a:t>
          </a:r>
          <a:endParaRPr lang="en-US" sz="1900" kern="1200" dirty="0">
            <a:latin typeface="Montserrat" panose="00000500000000000000" pitchFamily="50" charset="0"/>
          </a:endParaRPr>
        </a:p>
      </dsp:txBody>
      <dsp:txXfrm>
        <a:off x="5166592" y="1951943"/>
        <a:ext cx="2337792" cy="1402675"/>
      </dsp:txXfrm>
    </dsp:sp>
    <dsp:sp modelId="{6CA75959-C310-4A89-8183-DBD97C8796F2}">
      <dsp:nvSpPr>
        <dsp:cNvPr id="0" name=""/>
        <dsp:cNvSpPr/>
      </dsp:nvSpPr>
      <dsp:spPr>
        <a:xfrm>
          <a:off x="7720607" y="1951943"/>
          <a:ext cx="2337792" cy="140267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latin typeface="Montserrat" panose="00000500000000000000" pitchFamily="50" charset="0"/>
            </a:rPr>
            <a:t>Cirugía bariátrica </a:t>
          </a:r>
          <a:endParaRPr lang="en-US" sz="1900" kern="1200" dirty="0">
            <a:latin typeface="Montserrat" panose="00000500000000000000" pitchFamily="50" charset="0"/>
          </a:endParaRPr>
        </a:p>
      </dsp:txBody>
      <dsp:txXfrm>
        <a:off x="7720607" y="1951943"/>
        <a:ext cx="2337792" cy="14026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40FB9-95D2-AD4F-AFC5-76494E2BEE29}">
      <dsp:nvSpPr>
        <dsp:cNvPr id="0" name=""/>
        <dsp:cNvSpPr/>
      </dsp:nvSpPr>
      <dsp:spPr>
        <a:xfrm>
          <a:off x="898" y="399010"/>
          <a:ext cx="3504640" cy="2102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Signos o síntomas de alarma: disfagia, vómito persistente, hemorragia gastrointestinal, anemia ferropénica y pérdida de peso.</a:t>
          </a:r>
          <a:endParaRPr lang="en-US" sz="2000" kern="1200" dirty="0">
            <a:latin typeface="Montserrat" panose="00000500000000000000" pitchFamily="50" charset="0"/>
          </a:endParaRPr>
        </a:p>
      </dsp:txBody>
      <dsp:txXfrm>
        <a:off x="898" y="399010"/>
        <a:ext cx="3504640" cy="2102784"/>
      </dsp:txXfrm>
    </dsp:sp>
    <dsp:sp modelId="{EDEBAC5B-6045-BC4E-92CC-106006DDE83F}">
      <dsp:nvSpPr>
        <dsp:cNvPr id="0" name=""/>
        <dsp:cNvSpPr/>
      </dsp:nvSpPr>
      <dsp:spPr>
        <a:xfrm>
          <a:off x="3856003" y="399010"/>
          <a:ext cx="3504640" cy="2102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Pacientes de alto riesgo: &gt;50 años, síntomas por mas de 5-10 años, obesidad, dolor de pecho no cardíaco, no respuesta a IBP.</a:t>
          </a:r>
          <a:endParaRPr lang="en-US" sz="2000" kern="1200" dirty="0">
            <a:latin typeface="Montserrat" panose="00000500000000000000" pitchFamily="50" charset="0"/>
          </a:endParaRPr>
        </a:p>
      </dsp:txBody>
      <dsp:txXfrm>
        <a:off x="3856003" y="399010"/>
        <a:ext cx="3504640" cy="2102784"/>
      </dsp:txXfrm>
    </dsp:sp>
    <dsp:sp modelId="{C68E3B3A-FE5F-1348-A73A-1984A345AD35}">
      <dsp:nvSpPr>
        <dsp:cNvPr id="0" name=""/>
        <dsp:cNvSpPr/>
      </dsp:nvSpPr>
      <dsp:spPr>
        <a:xfrm>
          <a:off x="1928451" y="2852259"/>
          <a:ext cx="3504640" cy="2102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Si no hay esófago de Barret ni síntomas nuevos no hay indicación para repetir la endoscopia. </a:t>
          </a:r>
          <a:endParaRPr lang="en-US" sz="2000" kern="1200" dirty="0">
            <a:latin typeface="Montserrat" panose="00000500000000000000" pitchFamily="50" charset="0"/>
          </a:endParaRPr>
        </a:p>
      </dsp:txBody>
      <dsp:txXfrm>
        <a:off x="1928451" y="2852259"/>
        <a:ext cx="3504640" cy="21027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CCA20-50AE-4BDE-9D02-0B5D559C707E}">
      <dsp:nvSpPr>
        <dsp:cNvPr id="0" name=""/>
        <dsp:cNvSpPr/>
      </dsp:nvSpPr>
      <dsp:spPr>
        <a:xfrm>
          <a:off x="0" y="133554"/>
          <a:ext cx="6572250" cy="110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Terapia de elección para mejoría sintomática y de la esofagitis erosiva, uso por 8 semanas (R fuerte, E alta).</a:t>
          </a:r>
          <a:endParaRPr lang="en-US" sz="1800" kern="1200" dirty="0">
            <a:latin typeface="Montserrat" panose="00000500000000000000" pitchFamily="50" charset="0"/>
          </a:endParaRPr>
        </a:p>
      </dsp:txBody>
      <dsp:txXfrm>
        <a:off x="53716" y="187270"/>
        <a:ext cx="6464818" cy="992953"/>
      </dsp:txXfrm>
    </dsp:sp>
    <dsp:sp modelId="{C08058BE-115A-46D4-B869-B94B845029E7}">
      <dsp:nvSpPr>
        <dsp:cNvPr id="0" name=""/>
        <dsp:cNvSpPr/>
      </dsp:nvSpPr>
      <dsp:spPr>
        <a:xfrm>
          <a:off x="0" y="1285780"/>
          <a:ext cx="6572250" cy="11003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Mejoría de esofagitis erosiva: IBP 84% (12%/</a:t>
          </a:r>
          <a:r>
            <a:rPr lang="es-CO" sz="1800" kern="1200" dirty="0" err="1">
              <a:latin typeface="Montserrat" panose="00000500000000000000" pitchFamily="50" charset="0"/>
            </a:rPr>
            <a:t>sem</a:t>
          </a:r>
          <a:r>
            <a:rPr lang="es-CO" sz="1800" kern="1200" dirty="0">
              <a:latin typeface="Montserrat" panose="00000500000000000000" pitchFamily="50" charset="0"/>
            </a:rPr>
            <a:t>), AntiH2 52% (6%/</a:t>
          </a:r>
          <a:r>
            <a:rPr lang="es-CO" sz="1800" kern="1200" dirty="0" err="1">
              <a:latin typeface="Montserrat" panose="00000500000000000000" pitchFamily="50" charset="0"/>
            </a:rPr>
            <a:t>sem</a:t>
          </a:r>
          <a:r>
            <a:rPr lang="es-CO" sz="1800" kern="1200" dirty="0">
              <a:latin typeface="Montserrat" panose="00000500000000000000" pitchFamily="50" charset="0"/>
            </a:rPr>
            <a:t>), </a:t>
          </a:r>
          <a:r>
            <a:rPr lang="es-CO" sz="1800" kern="1200" dirty="0" err="1">
              <a:latin typeface="Montserrat" panose="00000500000000000000" pitchFamily="50" charset="0"/>
            </a:rPr>
            <a:t>sucralfate</a:t>
          </a:r>
          <a:r>
            <a:rPr lang="es-CO" sz="1800" kern="1200" dirty="0">
              <a:latin typeface="Montserrat" panose="00000500000000000000" pitchFamily="50" charset="0"/>
            </a:rPr>
            <a:t> 39%, placebo 28% (3%/</a:t>
          </a:r>
          <a:r>
            <a:rPr lang="es-CO" sz="1800" kern="1200" dirty="0" err="1">
              <a:latin typeface="Montserrat" panose="00000500000000000000" pitchFamily="50" charset="0"/>
            </a:rPr>
            <a:t>sem</a:t>
          </a:r>
          <a:r>
            <a:rPr lang="es-CO" sz="1800" kern="1200" dirty="0">
              <a:latin typeface="Montserrat" panose="00000500000000000000" pitchFamily="50" charset="0"/>
            </a:rPr>
            <a:t>).</a:t>
          </a:r>
          <a:endParaRPr lang="en-US" sz="1800" kern="1200" dirty="0">
            <a:latin typeface="Montserrat" panose="00000500000000000000" pitchFamily="50" charset="0"/>
          </a:endParaRPr>
        </a:p>
      </dsp:txBody>
      <dsp:txXfrm>
        <a:off x="53716" y="1339496"/>
        <a:ext cx="6464818" cy="992953"/>
      </dsp:txXfrm>
    </dsp:sp>
    <dsp:sp modelId="{58B67466-93F0-4934-ACFC-86757BBF7C52}">
      <dsp:nvSpPr>
        <dsp:cNvPr id="0" name=""/>
        <dsp:cNvSpPr/>
      </dsp:nvSpPr>
      <dsp:spPr>
        <a:xfrm>
          <a:off x="0" y="2438005"/>
          <a:ext cx="6572250" cy="1100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En pacientes sin enfermedad erosiva los IBP también fueron superiores a los antiH2 (RR 0.66) y a los </a:t>
          </a:r>
          <a:r>
            <a:rPr lang="es-CO" sz="1800" kern="1200" dirty="0" err="1">
              <a:latin typeface="Montserrat" panose="00000500000000000000" pitchFamily="50" charset="0"/>
            </a:rPr>
            <a:t>proquinéticos</a:t>
          </a:r>
          <a:r>
            <a:rPr lang="es-CO" sz="1800" kern="1200" dirty="0">
              <a:latin typeface="Montserrat" panose="00000500000000000000" pitchFamily="50" charset="0"/>
            </a:rPr>
            <a:t> (RR 0.53).</a:t>
          </a:r>
          <a:endParaRPr lang="en-US" sz="1800" kern="1200" dirty="0">
            <a:latin typeface="Montserrat" panose="00000500000000000000" pitchFamily="50" charset="0"/>
          </a:endParaRPr>
        </a:p>
      </dsp:txBody>
      <dsp:txXfrm>
        <a:off x="53716" y="2491721"/>
        <a:ext cx="6464818" cy="992953"/>
      </dsp:txXfrm>
    </dsp:sp>
    <dsp:sp modelId="{8A9F6444-9878-4204-83A6-B5FA960815EB}">
      <dsp:nvSpPr>
        <dsp:cNvPr id="0" name=""/>
        <dsp:cNvSpPr/>
      </dsp:nvSpPr>
      <dsp:spPr>
        <a:xfrm>
          <a:off x="0" y="3590230"/>
          <a:ext cx="6572250" cy="110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Terapia de mantenimiento: persisten sintomáticos luego de suspensión, esofagitis erosiva o esófago de Barret (R fuerte, E mod).</a:t>
          </a:r>
          <a:endParaRPr lang="en-US" sz="1800" kern="1200" dirty="0">
            <a:latin typeface="Montserrat" panose="00000500000000000000" pitchFamily="50" charset="0"/>
          </a:endParaRPr>
        </a:p>
      </dsp:txBody>
      <dsp:txXfrm>
        <a:off x="53716" y="3643946"/>
        <a:ext cx="6464818" cy="992953"/>
      </dsp:txXfrm>
    </dsp:sp>
    <dsp:sp modelId="{D165C9C8-2EFF-435A-B985-A2087298FF68}">
      <dsp:nvSpPr>
        <dsp:cNvPr id="0" name=""/>
        <dsp:cNvSpPr/>
      </dsp:nvSpPr>
      <dsp:spPr>
        <a:xfrm>
          <a:off x="0" y="4690615"/>
          <a:ext cx="6572250" cy="763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669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Esofagitis LA grado B-C, cerca del 100% tendrán recaída de los síntomas en 6 meses.</a:t>
          </a:r>
          <a:endParaRPr lang="en-US" sz="1400" kern="1200" dirty="0">
            <a:latin typeface="Montserrat" panose="00000500000000000000" pitchFamily="50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400" kern="1200" dirty="0">
              <a:latin typeface="Montserrat" panose="00000500000000000000" pitchFamily="50" charset="0"/>
            </a:rPr>
            <a:t>Esófago de Barret: disminución en el riesgo de displasia. </a:t>
          </a:r>
          <a:endParaRPr lang="en-US" sz="1400" kern="1200" dirty="0">
            <a:latin typeface="Montserrat" panose="00000500000000000000" pitchFamily="50" charset="0"/>
          </a:endParaRPr>
        </a:p>
      </dsp:txBody>
      <dsp:txXfrm>
        <a:off x="0" y="4690615"/>
        <a:ext cx="6572250" cy="76383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B90E1-A7F1-44AA-A936-B624A1A0D0F4}">
      <dsp:nvSpPr>
        <dsp:cNvPr id="0" name=""/>
        <dsp:cNvSpPr/>
      </dsp:nvSpPr>
      <dsp:spPr>
        <a:xfrm>
          <a:off x="2111" y="2"/>
          <a:ext cx="1674850" cy="43554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578" tIns="330200" rIns="130578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rgbClr val="152B48"/>
              </a:solidFill>
              <a:latin typeface="Montserrat" panose="00000500000000000000" pitchFamily="50" charset="0"/>
            </a:rPr>
            <a:t>Anti-H2: </a:t>
          </a:r>
          <a:r>
            <a:rPr lang="es-CO" sz="1400" kern="1200" dirty="0">
              <a:solidFill>
                <a:srgbClr val="152B48"/>
              </a:solidFill>
              <a:latin typeface="Montserrat" panose="00000500000000000000" pitchFamily="50" charset="0"/>
            </a:rPr>
            <a:t>Opción en pacientes sin enfermedad erosiva (R condicional, E mod).</a:t>
          </a:r>
          <a:endParaRPr lang="en-US" sz="14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2111" y="1655064"/>
        <a:ext cx="1674850" cy="2613255"/>
      </dsp:txXfrm>
    </dsp:sp>
    <dsp:sp modelId="{563E9B65-192F-404A-B3EC-B663EE6AA3FF}">
      <dsp:nvSpPr>
        <dsp:cNvPr id="0" name=""/>
        <dsp:cNvSpPr/>
      </dsp:nvSpPr>
      <dsp:spPr>
        <a:xfrm>
          <a:off x="487817" y="1239799"/>
          <a:ext cx="703437" cy="7034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43" tIns="12700" rIns="54843" bIns="127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>
              <a:latin typeface="Montserrat" panose="00000500000000000000" pitchFamily="50" charset="0"/>
            </a:rPr>
            <a:t>1</a:t>
          </a:r>
        </a:p>
      </dsp:txBody>
      <dsp:txXfrm>
        <a:off x="590833" y="1342815"/>
        <a:ext cx="497405" cy="497405"/>
      </dsp:txXfrm>
    </dsp:sp>
    <dsp:sp modelId="{86616BD4-B5C2-40F5-88DD-593DA32A40EB}">
      <dsp:nvSpPr>
        <dsp:cNvPr id="0" name=""/>
        <dsp:cNvSpPr/>
      </dsp:nvSpPr>
      <dsp:spPr>
        <a:xfrm>
          <a:off x="2111" y="4348691"/>
          <a:ext cx="1674850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7AFE6E-B085-45F4-885A-55E9E9BAD8B7}">
      <dsp:nvSpPr>
        <dsp:cNvPr id="0" name=""/>
        <dsp:cNvSpPr/>
      </dsp:nvSpPr>
      <dsp:spPr>
        <a:xfrm>
          <a:off x="1844446" y="2"/>
          <a:ext cx="1674850" cy="435542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578" tIns="330200" rIns="130578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rgbClr val="152B48"/>
              </a:solidFill>
              <a:latin typeface="Montserrat" panose="00000500000000000000" pitchFamily="50" charset="0"/>
            </a:rPr>
            <a:t>Proquinéticos o baclofeno</a:t>
          </a:r>
          <a:r>
            <a:rPr lang="es-CO" sz="1400" kern="1200" dirty="0">
              <a:solidFill>
                <a:srgbClr val="152B48"/>
              </a:solidFill>
              <a:latin typeface="Montserrat" panose="00000500000000000000" pitchFamily="50" charset="0"/>
            </a:rPr>
            <a:t> no deben ser usadas en pacientes con ERGE sin evaluación Dx (R cond, E mod).</a:t>
          </a:r>
          <a:endParaRPr lang="en-US" sz="14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1844446" y="1655064"/>
        <a:ext cx="1674850" cy="2613255"/>
      </dsp:txXfrm>
    </dsp:sp>
    <dsp:sp modelId="{5658240C-6833-456B-913A-E64F2AFE5D6A}">
      <dsp:nvSpPr>
        <dsp:cNvPr id="0" name=""/>
        <dsp:cNvSpPr/>
      </dsp:nvSpPr>
      <dsp:spPr>
        <a:xfrm>
          <a:off x="2330153" y="1239799"/>
          <a:ext cx="703437" cy="7034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43" tIns="12700" rIns="54843" bIns="127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>
              <a:latin typeface="Montserrat" panose="00000500000000000000" pitchFamily="50" charset="0"/>
            </a:rPr>
            <a:t>2</a:t>
          </a:r>
        </a:p>
      </dsp:txBody>
      <dsp:txXfrm>
        <a:off x="2433169" y="1342815"/>
        <a:ext cx="497405" cy="497405"/>
      </dsp:txXfrm>
    </dsp:sp>
    <dsp:sp modelId="{D4C58541-6818-44DD-AE5E-3EB91CBB561B}">
      <dsp:nvSpPr>
        <dsp:cNvPr id="0" name=""/>
        <dsp:cNvSpPr/>
      </dsp:nvSpPr>
      <dsp:spPr>
        <a:xfrm>
          <a:off x="1844446" y="4348691"/>
          <a:ext cx="1674850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FBB7F-3A22-4F1C-BD84-56523A1E70E4}">
      <dsp:nvSpPr>
        <dsp:cNvPr id="0" name=""/>
        <dsp:cNvSpPr/>
      </dsp:nvSpPr>
      <dsp:spPr>
        <a:xfrm>
          <a:off x="3686782" y="2"/>
          <a:ext cx="1674850" cy="435542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578" tIns="330200" rIns="130578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rgbClr val="152B48"/>
              </a:solidFill>
              <a:latin typeface="Montserrat" panose="00000500000000000000" pitchFamily="50" charset="0"/>
            </a:rPr>
            <a:t>Sucralfate:</a:t>
          </a:r>
          <a:r>
            <a:rPr lang="es-CO" sz="1400" kern="1200" dirty="0">
              <a:solidFill>
                <a:srgbClr val="152B48"/>
              </a:solidFill>
              <a:latin typeface="Montserrat" panose="00000500000000000000" pitchFamily="50" charset="0"/>
            </a:rPr>
            <a:t> no utilidad en pacientes no embarazadas (R cond, E mod).</a:t>
          </a:r>
          <a:endParaRPr lang="en-US" sz="14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3686782" y="1655064"/>
        <a:ext cx="1674850" cy="2613255"/>
      </dsp:txXfrm>
    </dsp:sp>
    <dsp:sp modelId="{05958E04-33C6-4B32-8D8B-BFF8DD0AA2E4}">
      <dsp:nvSpPr>
        <dsp:cNvPr id="0" name=""/>
        <dsp:cNvSpPr/>
      </dsp:nvSpPr>
      <dsp:spPr>
        <a:xfrm>
          <a:off x="4172489" y="1239799"/>
          <a:ext cx="703437" cy="70343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43" tIns="12700" rIns="54843" bIns="127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>
              <a:latin typeface="Montserrat" panose="00000500000000000000" pitchFamily="50" charset="0"/>
            </a:rPr>
            <a:t>3</a:t>
          </a:r>
        </a:p>
      </dsp:txBody>
      <dsp:txXfrm>
        <a:off x="4275505" y="1342815"/>
        <a:ext cx="497405" cy="497405"/>
      </dsp:txXfrm>
    </dsp:sp>
    <dsp:sp modelId="{8CF970B0-C004-475A-AECD-550CAB93B7B7}">
      <dsp:nvSpPr>
        <dsp:cNvPr id="0" name=""/>
        <dsp:cNvSpPr/>
      </dsp:nvSpPr>
      <dsp:spPr>
        <a:xfrm>
          <a:off x="3686782" y="4348691"/>
          <a:ext cx="1674850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4D3F5-5BFD-4BBE-9128-4A90289F667E}">
      <dsp:nvSpPr>
        <dsp:cNvPr id="0" name=""/>
        <dsp:cNvSpPr/>
      </dsp:nvSpPr>
      <dsp:spPr>
        <a:xfrm>
          <a:off x="5529118" y="2"/>
          <a:ext cx="1674850" cy="435542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578" tIns="330200" rIns="130578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rgbClr val="152B48"/>
              </a:solidFill>
              <a:latin typeface="Montserrat" panose="00000500000000000000" pitchFamily="50" charset="0"/>
            </a:rPr>
            <a:t>Antiácidos: </a:t>
          </a:r>
          <a:r>
            <a:rPr lang="es-CO" sz="1400" kern="1200" dirty="0">
              <a:solidFill>
                <a:srgbClr val="152B48"/>
              </a:solidFill>
              <a:latin typeface="Montserrat" panose="00000500000000000000" pitchFamily="50" charset="0"/>
            </a:rPr>
            <a:t>No como primera opción de tratamiento (fuerte en contra, E muy baja).</a:t>
          </a:r>
          <a:endParaRPr lang="en-US" sz="14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5529118" y="1655064"/>
        <a:ext cx="1674850" cy="2613255"/>
      </dsp:txXfrm>
    </dsp:sp>
    <dsp:sp modelId="{31EC728C-8266-4B6F-AD47-3F0C6FE558F3}">
      <dsp:nvSpPr>
        <dsp:cNvPr id="0" name=""/>
        <dsp:cNvSpPr/>
      </dsp:nvSpPr>
      <dsp:spPr>
        <a:xfrm>
          <a:off x="6014824" y="1239799"/>
          <a:ext cx="703437" cy="7034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43" tIns="12700" rIns="54843" bIns="127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>
              <a:latin typeface="Montserrat" panose="00000500000000000000" pitchFamily="50" charset="0"/>
            </a:rPr>
            <a:t>4</a:t>
          </a:r>
        </a:p>
      </dsp:txBody>
      <dsp:txXfrm>
        <a:off x="6117840" y="1342815"/>
        <a:ext cx="497405" cy="497405"/>
      </dsp:txXfrm>
    </dsp:sp>
    <dsp:sp modelId="{C06E2417-2E4F-4883-BB44-EEA748F23BBA}">
      <dsp:nvSpPr>
        <dsp:cNvPr id="0" name=""/>
        <dsp:cNvSpPr/>
      </dsp:nvSpPr>
      <dsp:spPr>
        <a:xfrm>
          <a:off x="5529118" y="4348691"/>
          <a:ext cx="1674850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6579D-EBA7-A347-BE5E-3D43A9DE17C2}">
      <dsp:nvSpPr>
        <dsp:cNvPr id="0" name=""/>
        <dsp:cNvSpPr/>
      </dsp:nvSpPr>
      <dsp:spPr>
        <a:xfrm>
          <a:off x="0" y="0"/>
          <a:ext cx="6648862" cy="977081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latin typeface="Montserrat" panose="00000500000000000000" pitchFamily="50" charset="0"/>
            </a:rPr>
            <a:t>Complicaciones</a:t>
          </a:r>
        </a:p>
      </dsp:txBody>
      <dsp:txXfrm>
        <a:off x="0" y="0"/>
        <a:ext cx="6648862" cy="977081"/>
      </dsp:txXfrm>
    </dsp:sp>
    <dsp:sp modelId="{9B10DE6E-B57D-3C4E-A16E-23A5FF367B2A}">
      <dsp:nvSpPr>
        <dsp:cNvPr id="0" name=""/>
        <dsp:cNvSpPr/>
      </dsp:nvSpPr>
      <dsp:spPr>
        <a:xfrm>
          <a:off x="3246" y="977081"/>
          <a:ext cx="2214122" cy="205187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u="sng" kern="1200" dirty="0">
              <a:latin typeface="Montserrat" panose="00000500000000000000" pitchFamily="50" charset="0"/>
            </a:rPr>
            <a:t>Sangrado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400" kern="1200" dirty="0">
              <a:latin typeface="Montserrat" panose="00000500000000000000" pitchFamily="50" charset="0"/>
            </a:rPr>
            <a:t>Hematemesis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400" kern="1200" dirty="0">
              <a:latin typeface="Montserrat" panose="00000500000000000000" pitchFamily="50" charset="0"/>
            </a:rPr>
            <a:t>Melena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400" kern="1200" dirty="0">
              <a:latin typeface="Montserrat" panose="00000500000000000000" pitchFamily="50" charset="0"/>
            </a:rPr>
            <a:t>Dolor abdominal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400" kern="1200" dirty="0">
              <a:latin typeface="Montserrat" panose="00000500000000000000" pitchFamily="50" charset="0"/>
            </a:rPr>
            <a:t>Taquicardia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400" kern="1200" dirty="0">
              <a:latin typeface="Montserrat" panose="00000500000000000000" pitchFamily="50" charset="0"/>
            </a:rPr>
            <a:t>Hipotensión</a:t>
          </a:r>
          <a:endParaRPr lang="es-ES" sz="1300" kern="1200" dirty="0">
            <a:latin typeface="Montserrat" panose="00000500000000000000" pitchFamily="50" charset="0"/>
          </a:endParaRPr>
        </a:p>
      </dsp:txBody>
      <dsp:txXfrm>
        <a:off x="3246" y="977081"/>
        <a:ext cx="2214122" cy="2051870"/>
      </dsp:txXfrm>
    </dsp:sp>
    <dsp:sp modelId="{71226975-FB41-6643-AFBB-38B17107D553}">
      <dsp:nvSpPr>
        <dsp:cNvPr id="0" name=""/>
        <dsp:cNvSpPr/>
      </dsp:nvSpPr>
      <dsp:spPr>
        <a:xfrm>
          <a:off x="2217369" y="977081"/>
          <a:ext cx="2214122" cy="205187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u="sng" kern="1200" dirty="0">
              <a:latin typeface="Montserrat" panose="00000500000000000000" pitchFamily="50" charset="0"/>
            </a:rPr>
            <a:t>Perforación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 pitchFamily="50" charset="0"/>
            </a:rPr>
            <a:t>Dolor epigástrico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 pitchFamily="50" charset="0"/>
            </a:rPr>
            <a:t>Inicio súbito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 pitchFamily="50" charset="0"/>
            </a:rPr>
            <a:t>Defensa y rigidez abdominal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 pitchFamily="50" charset="0"/>
            </a:rPr>
            <a:t>Taquicardia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 pitchFamily="50" charset="0"/>
            </a:rPr>
            <a:t>Hipotensión</a:t>
          </a:r>
        </a:p>
      </dsp:txBody>
      <dsp:txXfrm>
        <a:off x="2217369" y="977081"/>
        <a:ext cx="2214122" cy="2051870"/>
      </dsp:txXfrm>
    </dsp:sp>
    <dsp:sp modelId="{8E65FD05-4036-0A4E-B527-27F5A562A90A}">
      <dsp:nvSpPr>
        <dsp:cNvPr id="0" name=""/>
        <dsp:cNvSpPr/>
      </dsp:nvSpPr>
      <dsp:spPr>
        <a:xfrm>
          <a:off x="4431492" y="977081"/>
          <a:ext cx="2214122" cy="205187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u="sng" kern="1200" dirty="0">
              <a:latin typeface="Montserrat" panose="00000500000000000000" pitchFamily="50" charset="0"/>
            </a:rPr>
            <a:t>Obstrucción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 pitchFamily="50" charset="0"/>
            </a:rPr>
            <a:t>Síntomas de úlcera previos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 pitchFamily="50" charset="0"/>
            </a:rPr>
            <a:t>Náuseas / vómitos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 pitchFamily="50" charset="0"/>
            </a:rPr>
            <a:t>Alcalosis metabólica</a:t>
          </a:r>
        </a:p>
      </dsp:txBody>
      <dsp:txXfrm>
        <a:off x="4431492" y="977081"/>
        <a:ext cx="2214122" cy="2051870"/>
      </dsp:txXfrm>
    </dsp:sp>
    <dsp:sp modelId="{5BF6AB2A-AA1B-7F44-96A6-ACA32029F59F}">
      <dsp:nvSpPr>
        <dsp:cNvPr id="0" name=""/>
        <dsp:cNvSpPr/>
      </dsp:nvSpPr>
      <dsp:spPr>
        <a:xfrm>
          <a:off x="0" y="3028952"/>
          <a:ext cx="6648862" cy="227985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19AAC-2B8A-4E37-8D78-1D66AEDE9DAC}">
      <dsp:nvSpPr>
        <dsp:cNvPr id="0" name=""/>
        <dsp:cNvSpPr/>
      </dsp:nvSpPr>
      <dsp:spPr>
        <a:xfrm>
          <a:off x="0" y="5169"/>
          <a:ext cx="6914573" cy="15330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26CB4-C721-40E3-81DF-87473855E86B}">
      <dsp:nvSpPr>
        <dsp:cNvPr id="0" name=""/>
        <dsp:cNvSpPr/>
      </dsp:nvSpPr>
      <dsp:spPr>
        <a:xfrm>
          <a:off x="463749" y="350106"/>
          <a:ext cx="844004" cy="843180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2479D-1432-4514-BCBF-C2AD3C0F029A}">
      <dsp:nvSpPr>
        <dsp:cNvPr id="0" name=""/>
        <dsp:cNvSpPr/>
      </dsp:nvSpPr>
      <dsp:spPr>
        <a:xfrm>
          <a:off x="1771502" y="5169"/>
          <a:ext cx="5002186" cy="1534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407" tIns="162407" rIns="162407" bIns="16240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Todos los pacientes con EAP o historia previa (excepto si infección tratada y curada).</a:t>
          </a:r>
          <a:endParaRPr lang="en-US" sz="2000" kern="1200" dirty="0">
            <a:latin typeface="Montserrat" panose="00000500000000000000" pitchFamily="50" charset="0"/>
          </a:endParaRPr>
        </a:p>
      </dsp:txBody>
      <dsp:txXfrm>
        <a:off x="1771502" y="5169"/>
        <a:ext cx="5002186" cy="1534553"/>
      </dsp:txXfrm>
    </dsp:sp>
    <dsp:sp modelId="{4034F9FA-56C6-4F07-9C10-9077E1A39E2F}">
      <dsp:nvSpPr>
        <dsp:cNvPr id="0" name=""/>
        <dsp:cNvSpPr/>
      </dsp:nvSpPr>
      <dsp:spPr>
        <a:xfrm>
          <a:off x="0" y="1678356"/>
          <a:ext cx="6914573" cy="15330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F9062-16FE-46E7-8403-94879BA2298C}">
      <dsp:nvSpPr>
        <dsp:cNvPr id="0" name=""/>
        <dsp:cNvSpPr/>
      </dsp:nvSpPr>
      <dsp:spPr>
        <a:xfrm>
          <a:off x="463749" y="2225672"/>
          <a:ext cx="844004" cy="843180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1DB98-4EC9-4F01-BDA6-24B8F99EE348}">
      <dsp:nvSpPr>
        <dsp:cNvPr id="0" name=""/>
        <dsp:cNvSpPr/>
      </dsp:nvSpPr>
      <dsp:spPr>
        <a:xfrm>
          <a:off x="1762798" y="1677605"/>
          <a:ext cx="5002186" cy="1534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407" tIns="162407" rIns="162407" bIns="16240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Linfoma MALT: regresión del tumor en 60-93%.</a:t>
          </a:r>
          <a:endParaRPr lang="en-US" sz="2000" kern="1200" dirty="0">
            <a:latin typeface="Montserrat" panose="00000500000000000000" pitchFamily="50" charset="0"/>
          </a:endParaRPr>
        </a:p>
      </dsp:txBody>
      <dsp:txXfrm>
        <a:off x="1762798" y="1677605"/>
        <a:ext cx="5002186" cy="1534553"/>
      </dsp:txXfrm>
    </dsp:sp>
    <dsp:sp modelId="{7439ECD7-9D4F-4597-9932-9EE5BE5922D9}">
      <dsp:nvSpPr>
        <dsp:cNvPr id="0" name=""/>
        <dsp:cNvSpPr/>
      </dsp:nvSpPr>
      <dsp:spPr>
        <a:xfrm>
          <a:off x="0" y="3384733"/>
          <a:ext cx="6914573" cy="15330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B481EA-1FA6-451D-B8A2-EA3398570923}">
      <dsp:nvSpPr>
        <dsp:cNvPr id="0" name=""/>
        <dsp:cNvSpPr/>
      </dsp:nvSpPr>
      <dsp:spPr>
        <a:xfrm>
          <a:off x="464202" y="4101237"/>
          <a:ext cx="844004" cy="843180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3B78B-5FEA-470E-A75B-BC71AE2B3903}">
      <dsp:nvSpPr>
        <dsp:cNvPr id="0" name=""/>
        <dsp:cNvSpPr/>
      </dsp:nvSpPr>
      <dsp:spPr>
        <a:xfrm>
          <a:off x="1789816" y="3395204"/>
          <a:ext cx="5002186" cy="1534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407" tIns="162407" rIns="162407" bIns="16240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Resección endoscópica por cáncer gástrico temprano: reduce incidencia de cáncer metacrónico (OR 0.42).</a:t>
          </a:r>
          <a:endParaRPr lang="en-US" sz="2000" kern="1200" dirty="0">
            <a:latin typeface="Montserrat" panose="00000500000000000000" pitchFamily="50" charset="0"/>
          </a:endParaRPr>
        </a:p>
      </dsp:txBody>
      <dsp:txXfrm>
        <a:off x="1789816" y="3395204"/>
        <a:ext cx="5002186" cy="15345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FC742-7802-4D06-A702-F3C99F982642}">
      <dsp:nvSpPr>
        <dsp:cNvPr id="0" name=""/>
        <dsp:cNvSpPr/>
      </dsp:nvSpPr>
      <dsp:spPr>
        <a:xfrm>
          <a:off x="0" y="4295"/>
          <a:ext cx="6833854" cy="9149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F5D44B-AB17-444E-B9ED-34244E21DC3B}">
      <dsp:nvSpPr>
        <dsp:cNvPr id="0" name=""/>
        <dsp:cNvSpPr/>
      </dsp:nvSpPr>
      <dsp:spPr>
        <a:xfrm>
          <a:off x="276771" y="210158"/>
          <a:ext cx="503221" cy="503221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A8109-B3AB-48CF-9571-19318D5CEBB4}">
      <dsp:nvSpPr>
        <dsp:cNvPr id="0" name=""/>
        <dsp:cNvSpPr/>
      </dsp:nvSpPr>
      <dsp:spPr>
        <a:xfrm>
          <a:off x="1056764" y="4295"/>
          <a:ext cx="5777089" cy="914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32" tIns="96832" rIns="96832" bIns="9683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Pacientes &lt;60 con dispepsia no estudiada y sin síntomas de alarma (R cond, E alta).</a:t>
          </a:r>
          <a:endParaRPr lang="en-US" sz="1500" kern="1200" dirty="0">
            <a:latin typeface="Montserrat" panose="00000500000000000000" pitchFamily="50" charset="0"/>
          </a:endParaRPr>
        </a:p>
      </dsp:txBody>
      <dsp:txXfrm>
        <a:off x="1056764" y="4295"/>
        <a:ext cx="5777089" cy="914947"/>
      </dsp:txXfrm>
    </dsp:sp>
    <dsp:sp modelId="{3C8F5C4B-6206-4A63-B645-6952DB368ED8}">
      <dsp:nvSpPr>
        <dsp:cNvPr id="0" name=""/>
        <dsp:cNvSpPr/>
      </dsp:nvSpPr>
      <dsp:spPr>
        <a:xfrm>
          <a:off x="0" y="1147979"/>
          <a:ext cx="6833854" cy="914947"/>
        </a:xfrm>
        <a:prstGeom prst="roundRect">
          <a:avLst>
            <a:gd name="adj" fmla="val 1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C84B2-D542-4511-8285-31A19D7BAEB6}">
      <dsp:nvSpPr>
        <dsp:cNvPr id="0" name=""/>
        <dsp:cNvSpPr/>
      </dsp:nvSpPr>
      <dsp:spPr>
        <a:xfrm>
          <a:off x="276771" y="1353842"/>
          <a:ext cx="503221" cy="503221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05E1E-0544-4DB0-858B-4E75F6AA9496}">
      <dsp:nvSpPr>
        <dsp:cNvPr id="0" name=""/>
        <dsp:cNvSpPr/>
      </dsp:nvSpPr>
      <dsp:spPr>
        <a:xfrm>
          <a:off x="1056764" y="1147979"/>
          <a:ext cx="5777089" cy="914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32" tIns="96832" rIns="96832" bIns="9683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Pacientes que consumen aspirina a bajas dosis crónicamente: reducir el riesgo de sangrado ulceroso (R </a:t>
          </a:r>
          <a:r>
            <a:rPr lang="es-CO" sz="1500" kern="1200" dirty="0" err="1">
              <a:latin typeface="Montserrat" panose="00000500000000000000" pitchFamily="50" charset="0"/>
            </a:rPr>
            <a:t>cond</a:t>
          </a:r>
          <a:r>
            <a:rPr lang="es-CO" sz="1500" kern="1200" dirty="0">
              <a:latin typeface="Montserrat" panose="00000500000000000000" pitchFamily="50" charset="0"/>
            </a:rPr>
            <a:t>, E mod).</a:t>
          </a:r>
          <a:endParaRPr lang="en-US" sz="1500" kern="1200" dirty="0">
            <a:latin typeface="Montserrat" panose="00000500000000000000" pitchFamily="50" charset="0"/>
          </a:endParaRPr>
        </a:p>
      </dsp:txBody>
      <dsp:txXfrm>
        <a:off x="1056764" y="1147979"/>
        <a:ext cx="5777089" cy="914947"/>
      </dsp:txXfrm>
    </dsp:sp>
    <dsp:sp modelId="{55B35F9C-CC4D-421A-9AE8-07FBEA6F694B}">
      <dsp:nvSpPr>
        <dsp:cNvPr id="0" name=""/>
        <dsp:cNvSpPr/>
      </dsp:nvSpPr>
      <dsp:spPr>
        <a:xfrm>
          <a:off x="0" y="2291663"/>
          <a:ext cx="6833854" cy="914947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9E1E6-5038-41FA-A61F-B00F84B6ACF5}">
      <dsp:nvSpPr>
        <dsp:cNvPr id="0" name=""/>
        <dsp:cNvSpPr/>
      </dsp:nvSpPr>
      <dsp:spPr>
        <a:xfrm>
          <a:off x="276771" y="2497526"/>
          <a:ext cx="503221" cy="503221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B6D7C-5133-4BC6-8F9E-04461FB10C14}">
      <dsp:nvSpPr>
        <dsp:cNvPr id="0" name=""/>
        <dsp:cNvSpPr/>
      </dsp:nvSpPr>
      <dsp:spPr>
        <a:xfrm>
          <a:off x="1056764" y="2291663"/>
          <a:ext cx="5777089" cy="914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32" tIns="96832" rIns="96832" bIns="9683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>
              <a:latin typeface="Montserrat" panose="00000500000000000000" pitchFamily="50" charset="0"/>
            </a:rPr>
            <a:t>Pacientes quienes inician tto crónico con AINES (R fuerte, E mod).</a:t>
          </a:r>
          <a:endParaRPr lang="en-US" sz="1500" kern="1200" dirty="0">
            <a:latin typeface="Montserrat" panose="00000500000000000000" pitchFamily="50" charset="0"/>
          </a:endParaRPr>
        </a:p>
      </dsp:txBody>
      <dsp:txXfrm>
        <a:off x="1056764" y="2291663"/>
        <a:ext cx="5777089" cy="914947"/>
      </dsp:txXfrm>
    </dsp:sp>
    <dsp:sp modelId="{08CF32E4-411E-4FF8-8911-2C3608781FAF}">
      <dsp:nvSpPr>
        <dsp:cNvPr id="0" name=""/>
        <dsp:cNvSpPr/>
      </dsp:nvSpPr>
      <dsp:spPr>
        <a:xfrm>
          <a:off x="0" y="3435347"/>
          <a:ext cx="6833854" cy="914947"/>
        </a:xfrm>
        <a:prstGeom prst="roundRect">
          <a:avLst>
            <a:gd name="adj" fmla="val 1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9640A-32E4-4F39-853A-A9A9D39EB9DA}">
      <dsp:nvSpPr>
        <dsp:cNvPr id="0" name=""/>
        <dsp:cNvSpPr/>
      </dsp:nvSpPr>
      <dsp:spPr>
        <a:xfrm>
          <a:off x="276771" y="3641211"/>
          <a:ext cx="503221" cy="503221"/>
        </a:xfrm>
        <a:prstGeom prst="rect">
          <a:avLst/>
        </a:prstGeom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0B027-A5A8-4B9D-94AB-4ABBCA8EFBE7}">
      <dsp:nvSpPr>
        <dsp:cNvPr id="0" name=""/>
        <dsp:cNvSpPr/>
      </dsp:nvSpPr>
      <dsp:spPr>
        <a:xfrm>
          <a:off x="1056764" y="3435347"/>
          <a:ext cx="5777089" cy="914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32" tIns="96832" rIns="96832" bIns="9683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Pacientes con anemia por deficiencia de hierro no explicada luego de estudio apropiado (R </a:t>
          </a:r>
          <a:r>
            <a:rPr lang="es-CO" sz="1500" kern="1200" dirty="0" err="1">
              <a:latin typeface="Montserrat" panose="00000500000000000000" pitchFamily="50" charset="0"/>
            </a:rPr>
            <a:t>cond</a:t>
          </a:r>
          <a:r>
            <a:rPr lang="es-CO" sz="1500" kern="1200" dirty="0">
              <a:latin typeface="Montserrat" panose="00000500000000000000" pitchFamily="50" charset="0"/>
            </a:rPr>
            <a:t>, E alta).</a:t>
          </a:r>
          <a:endParaRPr lang="en-US" sz="1500" kern="1200" dirty="0">
            <a:latin typeface="Montserrat" panose="00000500000000000000" pitchFamily="50" charset="0"/>
          </a:endParaRPr>
        </a:p>
      </dsp:txBody>
      <dsp:txXfrm>
        <a:off x="1056764" y="3435347"/>
        <a:ext cx="5777089" cy="914947"/>
      </dsp:txXfrm>
    </dsp:sp>
    <dsp:sp modelId="{0AE76B56-B835-4D97-BA77-4F237B43B22E}">
      <dsp:nvSpPr>
        <dsp:cNvPr id="0" name=""/>
        <dsp:cNvSpPr/>
      </dsp:nvSpPr>
      <dsp:spPr>
        <a:xfrm>
          <a:off x="0" y="4579032"/>
          <a:ext cx="6833854" cy="914947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338A1-D266-48C3-8DB3-94841C90FD5B}">
      <dsp:nvSpPr>
        <dsp:cNvPr id="0" name=""/>
        <dsp:cNvSpPr/>
      </dsp:nvSpPr>
      <dsp:spPr>
        <a:xfrm>
          <a:off x="276771" y="4784895"/>
          <a:ext cx="503221" cy="503221"/>
        </a:xfrm>
        <a:prstGeom prst="rect">
          <a:avLst/>
        </a:prstGeom>
        <a:blipFill>
          <a:blip xmlns:r="http://schemas.openxmlformats.org/officeDocument/2006/relationships"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C7E409-1445-4DED-9CE3-952BE1C53EB2}">
      <dsp:nvSpPr>
        <dsp:cNvPr id="0" name=""/>
        <dsp:cNvSpPr/>
      </dsp:nvSpPr>
      <dsp:spPr>
        <a:xfrm>
          <a:off x="1056764" y="4579032"/>
          <a:ext cx="5777089" cy="914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32" tIns="96832" rIns="96832" bIns="9683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Pacientes con púrpura </a:t>
          </a:r>
          <a:r>
            <a:rPr lang="es-CO" sz="1500" kern="1200" dirty="0" err="1">
              <a:latin typeface="Montserrat" panose="00000500000000000000" pitchFamily="50" charset="0"/>
            </a:rPr>
            <a:t>trombocitopenica</a:t>
          </a:r>
          <a:r>
            <a:rPr lang="es-CO" sz="1500" kern="1200" dirty="0">
              <a:latin typeface="Montserrat" panose="00000500000000000000" pitchFamily="50" charset="0"/>
            </a:rPr>
            <a:t> idiopática (R </a:t>
          </a:r>
          <a:r>
            <a:rPr lang="es-CO" sz="1500" kern="1200" dirty="0" err="1">
              <a:latin typeface="Montserrat" panose="00000500000000000000" pitchFamily="50" charset="0"/>
            </a:rPr>
            <a:t>cond</a:t>
          </a:r>
          <a:r>
            <a:rPr lang="es-CO" sz="1500" kern="1200" dirty="0">
              <a:latin typeface="Montserrat" panose="00000500000000000000" pitchFamily="50" charset="0"/>
            </a:rPr>
            <a:t>, E muy baja).</a:t>
          </a:r>
          <a:endParaRPr lang="en-US" sz="1500" kern="1200" dirty="0">
            <a:latin typeface="Montserrat" panose="00000500000000000000" pitchFamily="50" charset="0"/>
          </a:endParaRPr>
        </a:p>
      </dsp:txBody>
      <dsp:txXfrm>
        <a:off x="1056764" y="4579032"/>
        <a:ext cx="5777089" cy="9149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D4E82-BC24-4CAD-ACE7-CA16B21443F7}">
      <dsp:nvSpPr>
        <dsp:cNvPr id="0" name=""/>
        <dsp:cNvSpPr/>
      </dsp:nvSpPr>
      <dsp:spPr>
        <a:xfrm>
          <a:off x="0" y="2392782"/>
          <a:ext cx="7342765" cy="135861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solidFill>
                <a:srgbClr val="152B48"/>
              </a:solidFill>
              <a:latin typeface="Montserrat" panose="00000500000000000000" pitchFamily="50" charset="0"/>
            </a:rPr>
            <a:t>A todos los pacientes en quienes se documente infección, se les debe ofrecer tratamiento (R fuerte, E no aplica).</a:t>
          </a:r>
        </a:p>
      </dsp:txBody>
      <dsp:txXfrm>
        <a:off x="0" y="2392782"/>
        <a:ext cx="7342765" cy="13586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BE183-583C-4F5E-8833-AEFE4E1869E4}">
      <dsp:nvSpPr>
        <dsp:cNvPr id="0" name=""/>
        <dsp:cNvSpPr/>
      </dsp:nvSpPr>
      <dsp:spPr>
        <a:xfrm>
          <a:off x="2393103" y="-56328"/>
          <a:ext cx="6294771" cy="6294771"/>
        </a:xfrm>
        <a:prstGeom prst="circularArrow">
          <a:avLst>
            <a:gd name="adj1" fmla="val 5274"/>
            <a:gd name="adj2" fmla="val 312630"/>
            <a:gd name="adj3" fmla="val 14197424"/>
            <a:gd name="adj4" fmla="val 17145010"/>
            <a:gd name="adj5" fmla="val 547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0332D-B6AB-4A63-8EA0-928EAAC1CEC5}">
      <dsp:nvSpPr>
        <dsp:cNvPr id="0" name=""/>
        <dsp:cNvSpPr/>
      </dsp:nvSpPr>
      <dsp:spPr>
        <a:xfrm>
          <a:off x="4323096" y="-49156"/>
          <a:ext cx="2434785" cy="12173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>
              <a:latin typeface="Montserrat" panose="00000500000000000000" pitchFamily="50" charset="0"/>
            </a:rPr>
            <a:t>Terapia triple: </a:t>
          </a:r>
          <a:r>
            <a:rPr lang="es-CO" sz="1400" kern="1200">
              <a:latin typeface="Montserrat" panose="00000500000000000000" pitchFamily="50" charset="0"/>
            </a:rPr>
            <a:t>IBP + claritromicina + amoxicilina o metronidazol</a:t>
          </a:r>
        </a:p>
      </dsp:txBody>
      <dsp:txXfrm>
        <a:off x="4382524" y="10272"/>
        <a:ext cx="2315929" cy="1098536"/>
      </dsp:txXfrm>
    </dsp:sp>
    <dsp:sp modelId="{F5E2C63D-0F61-4D78-A77F-9FF43346232C}">
      <dsp:nvSpPr>
        <dsp:cNvPr id="0" name=""/>
        <dsp:cNvSpPr/>
      </dsp:nvSpPr>
      <dsp:spPr>
        <a:xfrm>
          <a:off x="6534613" y="1528668"/>
          <a:ext cx="2434785" cy="1217392"/>
        </a:xfrm>
        <a:prstGeom prst="roundRect">
          <a:avLst/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Montserrat" panose="00000500000000000000" pitchFamily="50" charset="0"/>
            </a:rPr>
            <a:t>Terapia cuádruple: </a:t>
          </a:r>
          <a:r>
            <a:rPr lang="es-CO" sz="1400" kern="1200" dirty="0">
              <a:latin typeface="Montserrat" panose="00000500000000000000" pitchFamily="50" charset="0"/>
            </a:rPr>
            <a:t>IBP + bismuto + tetraciclina + nitroimidazol </a:t>
          </a:r>
        </a:p>
      </dsp:txBody>
      <dsp:txXfrm>
        <a:off x="6594041" y="1588096"/>
        <a:ext cx="2315929" cy="1098536"/>
      </dsp:txXfrm>
    </dsp:sp>
    <dsp:sp modelId="{4664BFEF-00A4-40F0-A119-A4E1C4B9CFB0}">
      <dsp:nvSpPr>
        <dsp:cNvPr id="0" name=""/>
        <dsp:cNvSpPr/>
      </dsp:nvSpPr>
      <dsp:spPr>
        <a:xfrm>
          <a:off x="6534609" y="3402300"/>
          <a:ext cx="2434785" cy="1217392"/>
        </a:xfrm>
        <a:prstGeom prst="roundRect">
          <a:avLst/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Montserrat" panose="00000500000000000000" pitchFamily="50" charset="0"/>
            </a:rPr>
            <a:t>Terapia concomitante: </a:t>
          </a:r>
          <a:r>
            <a:rPr lang="es-CO" sz="1400" kern="1200" dirty="0">
              <a:latin typeface="Montserrat" panose="00000500000000000000" pitchFamily="50" charset="0"/>
            </a:rPr>
            <a:t>IBP + claritro + amoxi + metro</a:t>
          </a:r>
        </a:p>
      </dsp:txBody>
      <dsp:txXfrm>
        <a:off x="6594037" y="3461728"/>
        <a:ext cx="2315929" cy="1098536"/>
      </dsp:txXfrm>
    </dsp:sp>
    <dsp:sp modelId="{3C4BC557-96C9-42D3-B758-97A1232AD6F3}">
      <dsp:nvSpPr>
        <dsp:cNvPr id="0" name=""/>
        <dsp:cNvSpPr/>
      </dsp:nvSpPr>
      <dsp:spPr>
        <a:xfrm>
          <a:off x="4323096" y="4957697"/>
          <a:ext cx="2434785" cy="1418323"/>
        </a:xfrm>
        <a:prstGeom prst="roundRect">
          <a:avLst/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Montserrat" panose="00000500000000000000" pitchFamily="50" charset="0"/>
            </a:rPr>
            <a:t>Terapia secuencial: </a:t>
          </a:r>
          <a:r>
            <a:rPr lang="es-CO" sz="1400" kern="1200" dirty="0">
              <a:latin typeface="Montserrat" panose="00000500000000000000" pitchFamily="50" charset="0"/>
            </a:rPr>
            <a:t>IBP + amoxi por 5-7 días, IBP + claritro + metro por 5-7 días</a:t>
          </a:r>
        </a:p>
      </dsp:txBody>
      <dsp:txXfrm>
        <a:off x="4392333" y="5026934"/>
        <a:ext cx="2296311" cy="1279849"/>
      </dsp:txXfrm>
    </dsp:sp>
    <dsp:sp modelId="{7BB43599-9E5A-42A0-8C6F-D6C1F4D2529F}">
      <dsp:nvSpPr>
        <dsp:cNvPr id="0" name=""/>
        <dsp:cNvSpPr/>
      </dsp:nvSpPr>
      <dsp:spPr>
        <a:xfrm>
          <a:off x="2111574" y="3391155"/>
          <a:ext cx="2434785" cy="1217392"/>
        </a:xfrm>
        <a:prstGeom prst="roundRect">
          <a:avLst/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>
              <a:latin typeface="Montserrat" panose="00000500000000000000" pitchFamily="50" charset="0"/>
            </a:rPr>
            <a:t>Terapia híbrida: </a:t>
          </a:r>
          <a:r>
            <a:rPr lang="es-CO" sz="1400" kern="1200">
              <a:latin typeface="Montserrat" panose="00000500000000000000" pitchFamily="50" charset="0"/>
            </a:rPr>
            <a:t>IBP + </a:t>
          </a:r>
          <a:r>
            <a:rPr lang="es-CO" sz="1400" kern="1200" err="1">
              <a:latin typeface="Montserrat" panose="00000500000000000000" pitchFamily="50" charset="0"/>
            </a:rPr>
            <a:t>amoxi</a:t>
          </a:r>
          <a:r>
            <a:rPr lang="es-CO" sz="1400" kern="1200">
              <a:latin typeface="Montserrat" panose="00000500000000000000" pitchFamily="50" charset="0"/>
            </a:rPr>
            <a:t> por 7 días, IBP + </a:t>
          </a:r>
          <a:r>
            <a:rPr lang="es-CO" sz="1400" kern="1200" err="1">
              <a:latin typeface="Montserrat" panose="00000500000000000000" pitchFamily="50" charset="0"/>
            </a:rPr>
            <a:t>amoxi</a:t>
          </a:r>
          <a:r>
            <a:rPr lang="es-CO" sz="1400" kern="1200">
              <a:latin typeface="Montserrat" panose="00000500000000000000" pitchFamily="50" charset="0"/>
            </a:rPr>
            <a:t> + </a:t>
          </a:r>
          <a:r>
            <a:rPr lang="es-CO" sz="1400" kern="1200" err="1">
              <a:latin typeface="Montserrat" panose="00000500000000000000" pitchFamily="50" charset="0"/>
            </a:rPr>
            <a:t>claritro</a:t>
          </a:r>
          <a:r>
            <a:rPr lang="es-CO" sz="1400" kern="1200">
              <a:latin typeface="Montserrat" panose="00000500000000000000" pitchFamily="50" charset="0"/>
            </a:rPr>
            <a:t> + metro por 7 días</a:t>
          </a:r>
        </a:p>
      </dsp:txBody>
      <dsp:txXfrm>
        <a:off x="2171002" y="3450583"/>
        <a:ext cx="2315929" cy="1098536"/>
      </dsp:txXfrm>
    </dsp:sp>
    <dsp:sp modelId="{1D626BBB-ADB0-461B-942B-62BC653D8539}">
      <dsp:nvSpPr>
        <dsp:cNvPr id="0" name=""/>
        <dsp:cNvSpPr/>
      </dsp:nvSpPr>
      <dsp:spPr>
        <a:xfrm>
          <a:off x="2111565" y="1550990"/>
          <a:ext cx="2434785" cy="1217392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>
              <a:latin typeface="Montserrat" panose="00000500000000000000" pitchFamily="50" charset="0"/>
            </a:rPr>
            <a:t>Terapia triple con Levofloxacina: </a:t>
          </a:r>
          <a:r>
            <a:rPr lang="es-CO" sz="1400" kern="1200">
              <a:latin typeface="Montserrat" panose="00000500000000000000" pitchFamily="50" charset="0"/>
            </a:rPr>
            <a:t>IBP + </a:t>
          </a:r>
          <a:r>
            <a:rPr lang="es-CO" sz="1400" kern="1200" err="1">
              <a:latin typeface="Montserrat" panose="00000500000000000000" pitchFamily="50" charset="0"/>
            </a:rPr>
            <a:t>levoflox</a:t>
          </a:r>
          <a:r>
            <a:rPr lang="es-CO" sz="1400" kern="1200">
              <a:latin typeface="Montserrat" panose="00000500000000000000" pitchFamily="50" charset="0"/>
            </a:rPr>
            <a:t> + </a:t>
          </a:r>
          <a:r>
            <a:rPr lang="es-CO" sz="1400" kern="1200" err="1">
              <a:latin typeface="Montserrat" panose="00000500000000000000" pitchFamily="50" charset="0"/>
            </a:rPr>
            <a:t>amoxi</a:t>
          </a:r>
          <a:endParaRPr lang="es-CO" sz="1600" kern="1200">
            <a:latin typeface="Montserrat" panose="00000500000000000000" pitchFamily="50" charset="0"/>
          </a:endParaRPr>
        </a:p>
      </dsp:txBody>
      <dsp:txXfrm>
        <a:off x="2170993" y="1610418"/>
        <a:ext cx="2315929" cy="10985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9BBE3-9779-4FB3-9C00-0E403C9E02AC}">
      <dsp:nvSpPr>
        <dsp:cNvPr id="0" name=""/>
        <dsp:cNvSpPr/>
      </dsp:nvSpPr>
      <dsp:spPr>
        <a:xfrm>
          <a:off x="62158" y="3983024"/>
          <a:ext cx="7166948" cy="120476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>
              <a:latin typeface="Montserrat" panose="00000500000000000000" pitchFamily="50" charset="0"/>
            </a:rPr>
            <a:t>Se recomienda que los esquemas de erradicación tengan duración de 14 días (R fuerte a favor, E baja).</a:t>
          </a:r>
        </a:p>
      </dsp:txBody>
      <dsp:txXfrm>
        <a:off x="62158" y="3983024"/>
        <a:ext cx="7166948" cy="12047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3CB8F-7D0C-41ED-8FFF-A337A3638EA5}">
      <dsp:nvSpPr>
        <dsp:cNvPr id="0" name=""/>
        <dsp:cNvSpPr/>
      </dsp:nvSpPr>
      <dsp:spPr>
        <a:xfrm>
          <a:off x="5836" y="785563"/>
          <a:ext cx="1846496" cy="12712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Pirosis (80%) </a:t>
          </a:r>
        </a:p>
      </dsp:txBody>
      <dsp:txXfrm>
        <a:off x="43070" y="822797"/>
        <a:ext cx="1772028" cy="1196794"/>
      </dsp:txXfrm>
    </dsp:sp>
    <dsp:sp modelId="{C844951E-17B9-4F47-B0A6-1AEC58D1C252}">
      <dsp:nvSpPr>
        <dsp:cNvPr id="0" name=""/>
        <dsp:cNvSpPr/>
      </dsp:nvSpPr>
      <dsp:spPr>
        <a:xfrm>
          <a:off x="2057513" y="785563"/>
          <a:ext cx="1846496" cy="1271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Regurgitación (54%)</a:t>
          </a:r>
        </a:p>
      </dsp:txBody>
      <dsp:txXfrm>
        <a:off x="2094747" y="822797"/>
        <a:ext cx="1772028" cy="1196794"/>
      </dsp:txXfrm>
    </dsp:sp>
    <dsp:sp modelId="{C41447C5-EF5D-43ED-B661-6D31BCF164BE}">
      <dsp:nvSpPr>
        <dsp:cNvPr id="0" name=""/>
        <dsp:cNvSpPr/>
      </dsp:nvSpPr>
      <dsp:spPr>
        <a:xfrm>
          <a:off x="4109189" y="785563"/>
          <a:ext cx="1846496" cy="12712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Dolor abdominal (29%)</a:t>
          </a:r>
        </a:p>
      </dsp:txBody>
      <dsp:txXfrm>
        <a:off x="4146423" y="822797"/>
        <a:ext cx="1772028" cy="1196794"/>
      </dsp:txXfrm>
    </dsp:sp>
    <dsp:sp modelId="{5211AB82-73E6-40DA-A614-D3204588CF3E}">
      <dsp:nvSpPr>
        <dsp:cNvPr id="0" name=""/>
        <dsp:cNvSpPr/>
      </dsp:nvSpPr>
      <dsp:spPr>
        <a:xfrm>
          <a:off x="6160866" y="785563"/>
          <a:ext cx="1846496" cy="12712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Tos (27%)</a:t>
          </a:r>
        </a:p>
      </dsp:txBody>
      <dsp:txXfrm>
        <a:off x="6198100" y="822797"/>
        <a:ext cx="1772028" cy="1196794"/>
      </dsp:txXfrm>
    </dsp:sp>
    <dsp:sp modelId="{B1071CD8-AD8B-46F1-B1E1-EEBADBDCEF00}">
      <dsp:nvSpPr>
        <dsp:cNvPr id="0" name=""/>
        <dsp:cNvSpPr/>
      </dsp:nvSpPr>
      <dsp:spPr>
        <a:xfrm>
          <a:off x="8212542" y="785563"/>
          <a:ext cx="1846496" cy="12712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Disfagia para sólidos (23%)</a:t>
          </a:r>
        </a:p>
      </dsp:txBody>
      <dsp:txXfrm>
        <a:off x="8249776" y="822797"/>
        <a:ext cx="1772028" cy="11967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33E13-1DBF-41AA-BAA5-A7AD1CE896BF}">
      <dsp:nvSpPr>
        <dsp:cNvPr id="0" name=""/>
        <dsp:cNvSpPr/>
      </dsp:nvSpPr>
      <dsp:spPr>
        <a:xfrm>
          <a:off x="0" y="2319"/>
          <a:ext cx="6572250" cy="1175444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3F68D-2219-41CE-A15B-4EF09215E9F3}">
      <dsp:nvSpPr>
        <dsp:cNvPr id="0" name=""/>
        <dsp:cNvSpPr/>
      </dsp:nvSpPr>
      <dsp:spPr>
        <a:xfrm>
          <a:off x="355571" y="266794"/>
          <a:ext cx="646494" cy="646494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3DE7B-1973-4B7F-AB3E-F66BA8529ACD}">
      <dsp:nvSpPr>
        <dsp:cNvPr id="0" name=""/>
        <dsp:cNvSpPr/>
      </dsp:nvSpPr>
      <dsp:spPr>
        <a:xfrm>
          <a:off x="1357638" y="2319"/>
          <a:ext cx="5214611" cy="11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01" tIns="124401" rIns="124401" bIns="124401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50" charset="0"/>
            </a:rPr>
            <a:t>Presencia de síntomas típicos: pirosis y regurgitación. </a:t>
          </a:r>
          <a:endParaRPr lang="en-US" sz="17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1357638" y="2319"/>
        <a:ext cx="5214611" cy="1175444"/>
      </dsp:txXfrm>
    </dsp:sp>
    <dsp:sp modelId="{52B79FBC-A63A-431C-9785-7035CE7CD140}">
      <dsp:nvSpPr>
        <dsp:cNvPr id="0" name=""/>
        <dsp:cNvSpPr/>
      </dsp:nvSpPr>
      <dsp:spPr>
        <a:xfrm>
          <a:off x="0" y="1471624"/>
          <a:ext cx="6572250" cy="1175444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4B8B0-683C-4D2E-A489-B680133E79D3}">
      <dsp:nvSpPr>
        <dsp:cNvPr id="0" name=""/>
        <dsp:cNvSpPr/>
      </dsp:nvSpPr>
      <dsp:spPr>
        <a:xfrm>
          <a:off x="355571" y="1736099"/>
          <a:ext cx="646494" cy="646494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C6735-8B51-4E84-B6A9-C66B1983F73B}">
      <dsp:nvSpPr>
        <dsp:cNvPr id="0" name=""/>
        <dsp:cNvSpPr/>
      </dsp:nvSpPr>
      <dsp:spPr>
        <a:xfrm>
          <a:off x="1357638" y="1471624"/>
          <a:ext cx="5214611" cy="11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01" tIns="124401" rIns="124401" bIns="124401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50" charset="0"/>
            </a:rPr>
            <a:t>Manifestaciones extradigestivas como tos, laringitis, dolor torácico y alteraciones del sueño (Fuerte a favor, evidencia muy baja).</a:t>
          </a:r>
          <a:endParaRPr lang="en-US" sz="17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1357638" y="1471624"/>
        <a:ext cx="5214611" cy="1175444"/>
      </dsp:txXfrm>
    </dsp:sp>
    <dsp:sp modelId="{1F52809C-20E8-48FE-8F1B-635A2529F6A7}">
      <dsp:nvSpPr>
        <dsp:cNvPr id="0" name=""/>
        <dsp:cNvSpPr/>
      </dsp:nvSpPr>
      <dsp:spPr>
        <a:xfrm>
          <a:off x="0" y="2940930"/>
          <a:ext cx="6572250" cy="1175444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11F44-8D3E-4510-A51D-5637B2B2C029}">
      <dsp:nvSpPr>
        <dsp:cNvPr id="0" name=""/>
        <dsp:cNvSpPr/>
      </dsp:nvSpPr>
      <dsp:spPr>
        <a:xfrm>
          <a:off x="355571" y="3205405"/>
          <a:ext cx="646494" cy="646494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E5BA7-114F-46D3-B8E6-3AED3B3239F5}">
      <dsp:nvSpPr>
        <dsp:cNvPr id="0" name=""/>
        <dsp:cNvSpPr/>
      </dsp:nvSpPr>
      <dsp:spPr>
        <a:xfrm>
          <a:off x="1357638" y="2940930"/>
          <a:ext cx="2957512" cy="11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01" tIns="124401" rIns="124401" bIns="124401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50" charset="0"/>
            </a:rPr>
            <a:t>Iniciar terapia empírica con IBP (R fuerte, E mod).</a:t>
          </a:r>
          <a:endParaRPr lang="en-US" sz="17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1357638" y="2940930"/>
        <a:ext cx="2957512" cy="1175444"/>
      </dsp:txXfrm>
    </dsp:sp>
    <dsp:sp modelId="{88504B34-45B6-4ABF-9280-04430FF7AF90}">
      <dsp:nvSpPr>
        <dsp:cNvPr id="0" name=""/>
        <dsp:cNvSpPr/>
      </dsp:nvSpPr>
      <dsp:spPr>
        <a:xfrm>
          <a:off x="4315150" y="2940930"/>
          <a:ext cx="2257099" cy="11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01" tIns="124401" rIns="124401" bIns="124401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rgbClr val="152B48"/>
              </a:solidFill>
              <a:latin typeface="Montserrat" panose="00000500000000000000" pitchFamily="50" charset="0"/>
            </a:rPr>
            <a:t>S 78% y E 54% 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rgbClr val="152B48"/>
              </a:solidFill>
              <a:latin typeface="Montserrat" panose="00000500000000000000" pitchFamily="50" charset="0"/>
            </a:rPr>
            <a:t>Test negativo no descarta la ERGE. </a:t>
          </a:r>
          <a:endParaRPr lang="en-US" sz="13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4315150" y="2940930"/>
        <a:ext cx="2257099" cy="1175444"/>
      </dsp:txXfrm>
    </dsp:sp>
    <dsp:sp modelId="{8179B993-9833-401D-802E-C9971FA263AE}">
      <dsp:nvSpPr>
        <dsp:cNvPr id="0" name=""/>
        <dsp:cNvSpPr/>
      </dsp:nvSpPr>
      <dsp:spPr>
        <a:xfrm>
          <a:off x="0" y="4410236"/>
          <a:ext cx="6572250" cy="1175444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8D27A8-A404-4A75-961F-E1E4574FD0C6}">
      <dsp:nvSpPr>
        <dsp:cNvPr id="0" name=""/>
        <dsp:cNvSpPr/>
      </dsp:nvSpPr>
      <dsp:spPr>
        <a:xfrm>
          <a:off x="355571" y="4674711"/>
          <a:ext cx="646494" cy="646494"/>
        </a:xfrm>
        <a:prstGeom prst="rect">
          <a:avLst/>
        </a:prstGeom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26D86-CE41-4D5C-9A48-4134E0A147AC}">
      <dsp:nvSpPr>
        <dsp:cNvPr id="0" name=""/>
        <dsp:cNvSpPr/>
      </dsp:nvSpPr>
      <dsp:spPr>
        <a:xfrm>
          <a:off x="1357638" y="4410236"/>
          <a:ext cx="5214611" cy="11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01" tIns="124401" rIns="124401" bIns="124401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50" charset="0"/>
            </a:rPr>
            <a:t>No se requiere la EDS si síntomas típicos (R fuerte, E mod).</a:t>
          </a:r>
          <a:endParaRPr lang="en-US" sz="17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1357638" y="4410236"/>
        <a:ext cx="5214611" cy="1175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15DF-F60E-47B9-8ED1-15A32A5D6D29}" type="datetimeFigureOut">
              <a:rPr lang="es-CO" smtClean="0"/>
              <a:t>5/05/2021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D98C-E0E1-4275-AA6C-D955A8D4B0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279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15DF-F60E-47B9-8ED1-15A32A5D6D29}" type="datetimeFigureOut">
              <a:rPr lang="es-CO" smtClean="0"/>
              <a:t>5/05/2021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D98C-E0E1-4275-AA6C-D955A8D4B0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083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15DF-F60E-47B9-8ED1-15A32A5D6D29}" type="datetimeFigureOut">
              <a:rPr lang="es-CO" smtClean="0"/>
              <a:t>5/05/2021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D98C-E0E1-4275-AA6C-D955A8D4B0A3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5453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15DF-F60E-47B9-8ED1-15A32A5D6D29}" type="datetimeFigureOut">
              <a:rPr lang="es-CO" smtClean="0"/>
              <a:t>5/05/2021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D98C-E0E1-4275-AA6C-D955A8D4B0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906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15DF-F60E-47B9-8ED1-15A32A5D6D29}" type="datetimeFigureOut">
              <a:rPr lang="es-CO" smtClean="0"/>
              <a:t>5/05/2021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D98C-E0E1-4275-AA6C-D955A8D4B0A3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751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15DF-F60E-47B9-8ED1-15A32A5D6D29}" type="datetimeFigureOut">
              <a:rPr lang="es-CO" smtClean="0"/>
              <a:t>5/05/2021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D98C-E0E1-4275-AA6C-D955A8D4B0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46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15DF-F60E-47B9-8ED1-15A32A5D6D29}" type="datetimeFigureOut">
              <a:rPr lang="es-CO" smtClean="0"/>
              <a:t>5/05/2021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D98C-E0E1-4275-AA6C-D955A8D4B0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485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15DF-F60E-47B9-8ED1-15A32A5D6D29}" type="datetimeFigureOut">
              <a:rPr lang="es-CO" smtClean="0"/>
              <a:t>5/05/2021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D98C-E0E1-4275-AA6C-D955A8D4B0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659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15DF-F60E-47B9-8ED1-15A32A5D6D29}" type="datetimeFigureOut">
              <a:rPr lang="es-CO" smtClean="0"/>
              <a:t>5/05/2021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D98C-E0E1-4275-AA6C-D955A8D4B0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22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15DF-F60E-47B9-8ED1-15A32A5D6D29}" type="datetimeFigureOut">
              <a:rPr lang="es-CO" smtClean="0"/>
              <a:t>5/05/2021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D98C-E0E1-4275-AA6C-D955A8D4B0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342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15DF-F60E-47B9-8ED1-15A32A5D6D29}" type="datetimeFigureOut">
              <a:rPr lang="es-CO" smtClean="0"/>
              <a:t>5/05/2021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D98C-E0E1-4275-AA6C-D955A8D4B0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64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15DF-F60E-47B9-8ED1-15A32A5D6D29}" type="datetimeFigureOut">
              <a:rPr lang="es-CO" smtClean="0"/>
              <a:t>5/05/2021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D98C-E0E1-4275-AA6C-D955A8D4B0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900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715DF-F60E-47B9-8ED1-15A32A5D6D29}" type="datetimeFigureOut">
              <a:rPr lang="es-CO" smtClean="0"/>
              <a:t>5/05/2021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2D98C-E0E1-4275-AA6C-D955A8D4B0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158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9.png" Type="http://schemas.openxmlformats.org/officeDocument/2006/relationships/image"/><Relationship Id="rId7" Target="../media/image13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12.xml" Type="http://schemas.openxmlformats.org/officeDocument/2006/relationships/slideLayout"/><Relationship Id="rId6" Target="../media/image12.png" Type="http://schemas.openxmlformats.org/officeDocument/2006/relationships/image"/><Relationship Id="rId5" Target="../media/image11.jpeg" Type="http://schemas.openxmlformats.org/officeDocument/2006/relationships/image"/><Relationship Id="rId4" Target="../media/image10.pn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30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 ?><Relationships xmlns="http://schemas.openxmlformats.org/package/2006/relationships"><Relationship Id="rId3" Target="../media/image32.jpeg" Type="http://schemas.openxmlformats.org/officeDocument/2006/relationships/image"/><Relationship Id="rId2" Target="../media/image31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33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34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 ?><Relationships xmlns="http://schemas.openxmlformats.org/package/2006/relationships"><Relationship Id="rId2" Target="../media/image3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 ?><Relationships xmlns="http://schemas.openxmlformats.org/package/2006/relationships"><Relationship Id="rId3" Target="../media/image38.png" Type="http://schemas.openxmlformats.org/officeDocument/2006/relationships/image"/><Relationship Id="rId2" Target="../media/image37.png" Type="http://schemas.openxmlformats.org/officeDocument/2006/relationships/image"/><Relationship Id="rId1" Target="../slideLayouts/slideLayout12.xml" Type="http://schemas.openxmlformats.org/officeDocument/2006/relationships/slideLayout"/><Relationship Id="rId5" Target="../media/image40.jpeg" Type="http://schemas.openxmlformats.org/officeDocument/2006/relationships/image"/><Relationship Id="rId4" Target="../media/image39.png" Type="http://schemas.openxmlformats.org/officeDocument/2006/relationships/image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9.xml.rels><?xml version="1.0" encoding="UTF-8" standalone="yes" ?><Relationships xmlns="http://schemas.openxmlformats.org/package/2006/relationships"><Relationship Id="rId3" Target="../media/image50.jpeg" Type="http://schemas.openxmlformats.org/officeDocument/2006/relationships/image"/><Relationship Id="rId2" Target="../media/image49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 ?><Relationships xmlns="http://schemas.openxmlformats.org/package/2006/relationships"><Relationship Id="rId2" Target="../media/image52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32.xml.rels><?xml version="1.0" encoding="UTF-8" standalone="yes" ?><Relationships xmlns="http://schemas.openxmlformats.org/package/2006/relationships"><Relationship Id="rId2" Target="../media/image5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 ?><Relationships xmlns="http://schemas.openxmlformats.org/package/2006/relationships"><Relationship Id="rId3" Target="../media/image55.jpeg" Type="http://schemas.openxmlformats.org/officeDocument/2006/relationships/image"/><Relationship Id="rId2" Target="../media/image54.jpeg" Type="http://schemas.openxmlformats.org/officeDocument/2006/relationships/image"/><Relationship Id="rId1" Target="../slideLayouts/slideLayout12.xml" Type="http://schemas.openxmlformats.org/officeDocument/2006/relationships/slideLayout"/><Relationship Id="rId4" Target="../media/image56.jpeg" Type="http://schemas.openxmlformats.org/officeDocument/2006/relationships/image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 ?><Relationships xmlns="http://schemas.openxmlformats.org/package/2006/relationships"><Relationship Id="rId3" Target="../media/image60.jpeg" Type="http://schemas.openxmlformats.org/officeDocument/2006/relationships/image"/><Relationship Id="rId2" Target="mailto:katherine.romero@udea.edu.co" TargetMode="External" Type="http://schemas.openxmlformats.org/officeDocument/2006/relationships/hyperlink"/><Relationship Id="rId1" Target="../slideLayouts/slideLayout1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6BA21-E45F-4BA6-A802-C58846088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168" y="-685846"/>
            <a:ext cx="6472052" cy="3106732"/>
          </a:xfrm>
        </p:spPr>
        <p:txBody>
          <a:bodyPr anchor="b">
            <a:noAutofit/>
          </a:bodyPr>
          <a:lstStyle/>
          <a:p>
            <a:pPr algn="l"/>
            <a:r>
              <a:rPr lang="es-CO" sz="4000" b="0" dirty="0"/>
              <a:t>Enfermedad ácido péptica y reflujo gastroesofágico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F417ED-C34C-4283-8E20-BFF47F9A3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168" y="2670456"/>
            <a:ext cx="4972512" cy="1517088"/>
          </a:xfrm>
        </p:spPr>
        <p:txBody>
          <a:bodyPr>
            <a:normAutofit/>
          </a:bodyPr>
          <a:lstStyle/>
          <a:p>
            <a:pPr algn="l"/>
            <a:r>
              <a:rPr lang="es-CO" sz="2000" dirty="0"/>
              <a:t>Katherine Romero Moreno </a:t>
            </a:r>
          </a:p>
          <a:p>
            <a:pPr algn="l"/>
            <a:r>
              <a:rPr lang="es-CO" sz="2000" dirty="0"/>
              <a:t>Residente Cirugía General </a:t>
            </a:r>
          </a:p>
          <a:p>
            <a:pPr algn="l"/>
            <a:r>
              <a:rPr lang="es-CO" sz="2000" dirty="0"/>
              <a:t>Universidad de Antioquia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0AAEFE4-AAD0-4F0C-948C-CF7FE3DFCE2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122284" y="0"/>
            <a:ext cx="5069716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5421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8A0A4CC-3AA5-4A96-8B52-172E79968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4334" y="2941992"/>
            <a:ext cx="3362326" cy="39869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B6B3730-EDB0-4533-93D9-6926D1F1136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7510" y="1270818"/>
            <a:ext cx="8148536" cy="18002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B368133-931E-49E5-AD24-20721222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0" dirty="0"/>
              <a:t>Diagnóstico y tratamiento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96D8A94-DBD5-4EFE-AE9F-1AB8B04FFD7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5548" y="3405089"/>
            <a:ext cx="8291112" cy="128221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0C265ED-2D7B-478A-9F7F-AD512EA4C9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1104" y="4596101"/>
            <a:ext cx="3748087" cy="42293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764F56D-BEBD-4772-B6A2-02403AFA517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0596"/>
          <a:stretch/>
        </p:blipFill>
        <p:spPr>
          <a:xfrm>
            <a:off x="5105607" y="5353050"/>
            <a:ext cx="6515100" cy="15049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06688C0-D19B-4B34-BFC6-EB8C8AF6CA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0491" y="6219302"/>
            <a:ext cx="2995345" cy="38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07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73EA437-3EE6-F448-83CD-824B5D24C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68" y="226098"/>
            <a:ext cx="9163000" cy="925406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O" b="0" dirty="0"/>
              <a:t>Tamizaje para H. Pylori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E80B85C4-D1B9-B341-B720-6EF51E02C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08288"/>
              </p:ext>
            </p:extLst>
          </p:nvPr>
        </p:nvGraphicFramePr>
        <p:xfrm>
          <a:off x="5094542" y="1335879"/>
          <a:ext cx="6914573" cy="5296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F37DFA82-72DC-A94D-ABEB-DCD81F14EEE9}"/>
              </a:ext>
            </a:extLst>
          </p:cNvPr>
          <p:cNvGrpSpPr/>
          <p:nvPr/>
        </p:nvGrpSpPr>
        <p:grpSpPr>
          <a:xfrm>
            <a:off x="5373561" y="6338122"/>
            <a:ext cx="7078974" cy="698566"/>
            <a:chOff x="7393613" y="1769374"/>
            <a:chExt cx="2291981" cy="2318649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EDA8142C-B9BF-5344-B022-9FCF054CD5DD}"/>
                </a:ext>
              </a:extLst>
            </p:cNvPr>
            <p:cNvSpPr/>
            <p:nvPr/>
          </p:nvSpPr>
          <p:spPr>
            <a:xfrm>
              <a:off x="7627519" y="1769374"/>
              <a:ext cx="2058075" cy="1725556"/>
            </a:xfrm>
            <a:prstGeom prst="rect">
              <a:avLst/>
            </a:prstGeom>
          </p:spPr>
          <p:style>
            <a:lnRef idx="0">
              <a:schemeClr val="accent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accent5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C1EBAB37-9AD7-3644-9C68-1DB062E828A8}"/>
                </a:ext>
              </a:extLst>
            </p:cNvPr>
            <p:cNvSpPr txBox="1"/>
            <p:nvPr/>
          </p:nvSpPr>
          <p:spPr>
            <a:xfrm>
              <a:off x="7393613" y="2362467"/>
              <a:ext cx="2058075" cy="17255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es-CO" sz="1700" kern="1200" dirty="0">
                  <a:solidFill>
                    <a:schemeClr val="accent2">
                      <a:lumMod val="75000"/>
                    </a:schemeClr>
                  </a:solidFill>
                  <a:latin typeface="Montserrat" panose="00000500000000000000" pitchFamily="50" charset="0"/>
                </a:rPr>
                <a:t>(Recomendación fuerte, Evidencia variable)</a:t>
              </a:r>
              <a:endParaRPr lang="en-US" sz="1700" kern="1200" dirty="0">
                <a:solidFill>
                  <a:schemeClr val="accent2">
                    <a:lumMod val="75000"/>
                  </a:schemeClr>
                </a:solidFill>
                <a:latin typeface="Montserrat" panose="00000500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6657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5E1B49F-9721-1640-A46A-D2A907E7C2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023233"/>
              </p:ext>
            </p:extLst>
          </p:nvPr>
        </p:nvGraphicFramePr>
        <p:xfrm>
          <a:off x="5070764" y="1201782"/>
          <a:ext cx="6833854" cy="549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3">
            <a:extLst>
              <a:ext uri="{FF2B5EF4-FFF2-40B4-BE49-F238E27FC236}">
                <a16:creationId xmlns:a16="http://schemas.microsoft.com/office/drawing/2014/main" id="{977DC0C6-9550-4A31-9EB9-7A5798725953}"/>
              </a:ext>
            </a:extLst>
          </p:cNvPr>
          <p:cNvSpPr txBox="1">
            <a:spLocks/>
          </p:cNvSpPr>
          <p:nvPr/>
        </p:nvSpPr>
        <p:spPr>
          <a:xfrm>
            <a:off x="660268" y="226098"/>
            <a:ext cx="9163000" cy="9254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/>
              <a:t>Tamizaje para H. Pylori</a:t>
            </a:r>
            <a:endParaRPr lang="es-CO" b="0" dirty="0"/>
          </a:p>
        </p:txBody>
      </p:sp>
    </p:spTree>
    <p:extLst>
      <p:ext uri="{BB962C8B-B14F-4D97-AF65-F5344CB8AC3E}">
        <p14:creationId xmlns:p14="http://schemas.microsoft.com/office/powerpoint/2010/main" val="122568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452B3-0412-44DC-A6A5-7B5E2E6A4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338" y="1701391"/>
            <a:ext cx="7033590" cy="244388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s-CO" dirty="0"/>
              <a:t>Pacientes con ERGE sin síntomas de EAP no necesitan prueba para H. pylori, pero si se le realiza y es positiva se les debe ofrecer </a:t>
            </a:r>
            <a:r>
              <a:rPr lang="es-CO" dirty="0" err="1"/>
              <a:t>tto</a:t>
            </a:r>
            <a:r>
              <a:rPr lang="es-CO" dirty="0"/>
              <a:t> (R fuerte, E alta).</a:t>
            </a:r>
          </a:p>
          <a:p>
            <a:pPr>
              <a:lnSpc>
                <a:spcPct val="100000"/>
              </a:lnSpc>
            </a:pPr>
            <a:r>
              <a:rPr lang="es-CO" dirty="0"/>
              <a:t>Evidencia insuficiente para recomendar tamizaje de rutina en pacientes asintomáticos con historia familiar de cáncer gástrico, o pacientes con gastritis linfocítica, pólipos gástrico hiperplásicos, hiperémesis gravídica. </a:t>
            </a:r>
          </a:p>
          <a:p>
            <a:pPr>
              <a:lnSpc>
                <a:spcPct val="100000"/>
              </a:lnSpc>
            </a:pPr>
            <a:endParaRPr lang="es-CO" dirty="0"/>
          </a:p>
          <a:p>
            <a:pPr>
              <a:lnSpc>
                <a:spcPct val="100000"/>
              </a:lnSpc>
            </a:pPr>
            <a:endParaRPr lang="es-CO" dirty="0"/>
          </a:p>
          <a:p>
            <a:pPr>
              <a:lnSpc>
                <a:spcPct val="100000"/>
              </a:lnSpc>
            </a:pPr>
            <a:endParaRPr lang="es-CO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E9145224-5F71-45AF-B8E5-19F94E2CE8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5015747"/>
              </p:ext>
            </p:extLst>
          </p:nvPr>
        </p:nvGraphicFramePr>
        <p:xfrm>
          <a:off x="4751710" y="2084530"/>
          <a:ext cx="7342765" cy="4335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ítulo 3">
            <a:extLst>
              <a:ext uri="{FF2B5EF4-FFF2-40B4-BE49-F238E27FC236}">
                <a16:creationId xmlns:a16="http://schemas.microsoft.com/office/drawing/2014/main" id="{2A6B18CF-9839-46F9-A1AD-E3E6D09F9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68" y="226098"/>
            <a:ext cx="9163000" cy="925406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O" b="0" dirty="0"/>
              <a:t>Tamizaje para H. Pylori</a:t>
            </a:r>
          </a:p>
        </p:txBody>
      </p:sp>
    </p:spTree>
    <p:extLst>
      <p:ext uri="{BB962C8B-B14F-4D97-AF65-F5344CB8AC3E}">
        <p14:creationId xmlns:p14="http://schemas.microsoft.com/office/powerpoint/2010/main" val="1897724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FC47E19-500D-4244-AA82-CDA4038ED5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5151" y="1259935"/>
            <a:ext cx="7522346" cy="3640708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7FE2CC3F-625B-AF40-B766-87CEEE884E41}"/>
              </a:ext>
            </a:extLst>
          </p:cNvPr>
          <p:cNvSpPr txBox="1">
            <a:spLocks/>
          </p:cNvSpPr>
          <p:nvPr/>
        </p:nvSpPr>
        <p:spPr>
          <a:xfrm>
            <a:off x="838200" y="380958"/>
            <a:ext cx="10515600" cy="7337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 dirty="0"/>
              <a:t>¿Con qué tamizar?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4605058-D8AD-1742-9A53-3D6F72932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6823" y="4952851"/>
            <a:ext cx="2995345" cy="38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90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4CA7784-8DD4-4AE2-8970-AC5D0E0C2B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339993"/>
              </p:ext>
            </p:extLst>
          </p:nvPr>
        </p:nvGraphicFramePr>
        <p:xfrm>
          <a:off x="2605517" y="275032"/>
          <a:ext cx="11080978" cy="6326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E1BB7663-E044-46FE-9BB3-C4ACE2BE80DE}"/>
              </a:ext>
            </a:extLst>
          </p:cNvPr>
          <p:cNvSpPr/>
          <p:nvPr/>
        </p:nvSpPr>
        <p:spPr>
          <a:xfrm>
            <a:off x="7366786" y="1493438"/>
            <a:ext cx="15584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600" dirty="0">
                <a:latin typeface="Montserrat" panose="00000500000000000000" pitchFamily="50" charset="0"/>
              </a:rPr>
              <a:t> Éxito 70-85%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D7EC797-9F77-4F4D-99D5-D641723B3EC4}"/>
              </a:ext>
            </a:extLst>
          </p:cNvPr>
          <p:cNvSpPr/>
          <p:nvPr/>
        </p:nvSpPr>
        <p:spPr>
          <a:xfrm>
            <a:off x="9905163" y="3090446"/>
            <a:ext cx="11753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600" dirty="0">
                <a:latin typeface="Montserrat" panose="00000500000000000000" pitchFamily="50" charset="0"/>
              </a:rPr>
              <a:t> Éxito 91%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4A422FC-482C-4C1C-8733-8D716E535CAB}"/>
              </a:ext>
            </a:extLst>
          </p:cNvPr>
          <p:cNvSpPr/>
          <p:nvPr/>
        </p:nvSpPr>
        <p:spPr>
          <a:xfrm>
            <a:off x="9905163" y="5007989"/>
            <a:ext cx="12394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600" dirty="0">
                <a:latin typeface="Montserrat" panose="00000500000000000000" pitchFamily="50" charset="0"/>
              </a:rPr>
              <a:t> Éxito 88%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DBC43DF-A0DE-435C-AF06-2853B03C1C20}"/>
              </a:ext>
            </a:extLst>
          </p:cNvPr>
          <p:cNvSpPr/>
          <p:nvPr/>
        </p:nvSpPr>
        <p:spPr>
          <a:xfrm>
            <a:off x="9284314" y="6263343"/>
            <a:ext cx="14029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600" dirty="0">
                <a:latin typeface="Montserrat" panose="00000500000000000000" pitchFamily="50" charset="0"/>
              </a:rPr>
              <a:t> Éxito 84.3%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EB060A3-5071-4F35-8C85-F4266B1243D6}"/>
              </a:ext>
            </a:extLst>
          </p:cNvPr>
          <p:cNvSpPr/>
          <p:nvPr/>
        </p:nvSpPr>
        <p:spPr>
          <a:xfrm>
            <a:off x="5175771" y="5007989"/>
            <a:ext cx="14077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600" dirty="0">
                <a:latin typeface="Montserrat" panose="00000500000000000000" pitchFamily="50" charset="0"/>
              </a:rPr>
              <a:t> Éxito 88.6%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39BFEE5D-4F01-5342-A982-3BDC4074F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631" y="247482"/>
            <a:ext cx="10515600" cy="1325563"/>
          </a:xfrm>
        </p:spPr>
        <p:txBody>
          <a:bodyPr/>
          <a:lstStyle/>
          <a:p>
            <a:r>
              <a:rPr lang="es-CO" b="0" dirty="0"/>
              <a:t>Tratamiento </a:t>
            </a:r>
          </a:p>
        </p:txBody>
      </p:sp>
    </p:spTree>
    <p:extLst>
      <p:ext uri="{BB962C8B-B14F-4D97-AF65-F5344CB8AC3E}">
        <p14:creationId xmlns:p14="http://schemas.microsoft.com/office/powerpoint/2010/main" val="3122580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203D1FE-8294-4CB7-9449-CF0D659E4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067" y="113816"/>
            <a:ext cx="6882269" cy="404333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709FD6F-D7EE-4768-99E5-B78107FA01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307" y="4207967"/>
            <a:ext cx="6449787" cy="2218097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F984BD74-584D-C34C-9858-74C34E5CFB2D}"/>
              </a:ext>
            </a:extLst>
          </p:cNvPr>
          <p:cNvSpPr/>
          <p:nvPr/>
        </p:nvSpPr>
        <p:spPr>
          <a:xfrm>
            <a:off x="9231541" y="6622895"/>
            <a:ext cx="41436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rgbClr val="152B48"/>
                </a:solidFill>
                <a:latin typeface="Montserrat" panose="00000500000000000000" pitchFamily="50" charset="0"/>
              </a:rPr>
              <a:t>Rev Gastroenterol Peru. 2018;38(1):54-63 </a:t>
            </a:r>
            <a:endParaRPr lang="es-CO" sz="1100" dirty="0">
              <a:solidFill>
                <a:srgbClr val="152B48"/>
              </a:solidFill>
              <a:effectLst/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48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79C91-0C31-4483-8FDE-3DB958C5D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897" y="208589"/>
            <a:ext cx="10515600" cy="1325563"/>
          </a:xfrm>
        </p:spPr>
        <p:txBody>
          <a:bodyPr/>
          <a:lstStyle/>
          <a:p>
            <a:r>
              <a:rPr lang="es-CO" b="0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DCAAFC-ACD8-4B95-92BE-755ABD207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8998" y="1534152"/>
            <a:ext cx="7140345" cy="4530725"/>
          </a:xfrm>
        </p:spPr>
        <p:txBody>
          <a:bodyPr/>
          <a:lstStyle/>
          <a:p>
            <a:r>
              <a:rPr lang="es-CO" dirty="0"/>
              <a:t>Interrogar sobre uso previo de antibióticos para considerar en la elección de la terapia (R cond, E mod). </a:t>
            </a:r>
          </a:p>
          <a:p>
            <a:r>
              <a:rPr lang="es-CO" dirty="0"/>
              <a:t>No hay un regimen de tratamiento que garantice la cura de la infección en el 100% de los pacientes. </a:t>
            </a:r>
          </a:p>
          <a:p>
            <a:r>
              <a:rPr lang="es-CO" dirty="0"/>
              <a:t>Efectos adversos más comunes son gastrointestinales: náuseas, disgeusia, dispepsia, dolor abdominal, diarrea. </a:t>
            </a:r>
          </a:p>
          <a:p>
            <a:r>
              <a:rPr lang="es-CO" dirty="0"/>
              <a:t>Tratamiento óptimo: logra tasa de éxito en &gt;90% de los pacientes.</a:t>
            </a:r>
          </a:p>
          <a:p>
            <a:endParaRPr lang="es-CO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75DB9B6-7996-4BB2-A250-29D736F31D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6222897"/>
              </p:ext>
            </p:extLst>
          </p:nvPr>
        </p:nvGraphicFramePr>
        <p:xfrm>
          <a:off x="4733537" y="1027906"/>
          <a:ext cx="7291265" cy="5187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7339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222CEE2-8E41-48EA-A875-CE627A450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776" y="521153"/>
            <a:ext cx="7438224" cy="581569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A65CC4A-5ADE-7443-850B-92E2F397C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655" y="6468841"/>
            <a:ext cx="2995345" cy="38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015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Diagrama&#10;&#10;Descripción generada automáticamente">
            <a:extLst>
              <a:ext uri="{FF2B5EF4-FFF2-40B4-BE49-F238E27FC236}">
                <a16:creationId xmlns:a16="http://schemas.microsoft.com/office/drawing/2014/main" id="{CB5AAC7F-E869-8A46-A1A5-5A6CC3EEA2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09017" y="1172492"/>
            <a:ext cx="7582983" cy="4726381"/>
          </a:xfrm>
          <a:prstGeom prst="rect">
            <a:avLst/>
          </a:prstGeom>
          <a:noFill/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15C5A09-057C-4D5A-9D49-0AC8282CE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331" y="29634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s-CO" b="0" dirty="0"/>
              <a:t>Seguimiento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0A2F478-BFCB-A84D-B602-4A1141019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655" y="6002529"/>
            <a:ext cx="2995345" cy="38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56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C3152-E2E8-49A7-A033-369AD6B61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0" dirty="0"/>
              <a:t>Introducción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50CD5B-57E2-4901-9AFC-B4C40D4EA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56" y="1825625"/>
            <a:ext cx="7132321" cy="4530725"/>
          </a:xfrm>
        </p:spPr>
        <p:txBody>
          <a:bodyPr>
            <a:normAutofit/>
          </a:bodyPr>
          <a:lstStyle/>
          <a:p>
            <a:pPr fontAlgn="ctr"/>
            <a:r>
              <a:rPr lang="es-CO" sz="2200" dirty="0"/>
              <a:t>Complicaciones de la EAP como sangrado, perforación y obstrucción dan cuenta de </a:t>
            </a:r>
            <a:r>
              <a:rPr lang="es-CO" sz="2200" dirty="0" err="1"/>
              <a:t>apro</a:t>
            </a:r>
            <a:r>
              <a:rPr lang="es-CO" sz="2200" dirty="0"/>
              <a:t>. 150.000 admisiones hospitalarias/año en EEUU. </a:t>
            </a:r>
          </a:p>
          <a:p>
            <a:pPr lvl="1" fontAlgn="ctr"/>
            <a:r>
              <a:rPr lang="es-CO" sz="2200" dirty="0"/>
              <a:t>El sangrado es la complicación más común (6:1).</a:t>
            </a:r>
          </a:p>
          <a:p>
            <a:pPr lvl="1" fontAlgn="ctr"/>
            <a:r>
              <a:rPr lang="es-CO" sz="2200" dirty="0"/>
              <a:t>La perforación la complicación con mayor riesgo de mortalidad (&gt;30%).</a:t>
            </a:r>
          </a:p>
          <a:p>
            <a:pPr fontAlgn="ctr"/>
            <a:r>
              <a:rPr lang="es-CO" sz="2200" dirty="0"/>
              <a:t>H. Pylori es la infección crónica mas común en el ser humano, y usualmente es adquirida en la infancia.</a:t>
            </a:r>
          </a:p>
          <a:p>
            <a:pPr lvl="1" fontAlgn="ctr"/>
            <a:r>
              <a:rPr lang="es-CO" sz="2200" dirty="0"/>
              <a:t>Afecta el 50% de la población mundial y al menos el 80% de la población colombiana. </a:t>
            </a:r>
          </a:p>
          <a:p>
            <a:pPr lvl="1" fontAlgn="ctr"/>
            <a:endParaRPr lang="es-CO" sz="2200" dirty="0"/>
          </a:p>
          <a:p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3839282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Una isla en medio del agua&#10;&#10;Descripción generada automáticamente con confianza media">
            <a:extLst>
              <a:ext uri="{FF2B5EF4-FFF2-40B4-BE49-F238E27FC236}">
                <a16:creationId xmlns:a16="http://schemas.microsoft.com/office/drawing/2014/main" id="{2236725A-B91C-224D-A92A-30542A0EF83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5601" y="774930"/>
            <a:ext cx="7209561" cy="530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123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4948893-5D62-6E44-9DBB-108CEF2DE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295" y="1232989"/>
            <a:ext cx="9827967" cy="2387600"/>
          </a:xfrm>
        </p:spPr>
        <p:txBody>
          <a:bodyPr>
            <a:noAutofit/>
          </a:bodyPr>
          <a:lstStyle/>
          <a:p>
            <a:r>
              <a:rPr lang="es-CO" sz="4800" b="0" dirty="0"/>
              <a:t>Enfermedad por reflujo gastroesofágico</a:t>
            </a:r>
          </a:p>
        </p:txBody>
      </p:sp>
    </p:spTree>
    <p:extLst>
      <p:ext uri="{BB962C8B-B14F-4D97-AF65-F5344CB8AC3E}">
        <p14:creationId xmlns:p14="http://schemas.microsoft.com/office/powerpoint/2010/main" val="2587331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9AAC7-9A04-4020-8CB9-B58803502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411" y="347708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5B7252-27FF-4137-B959-7964A864A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859" y="1860459"/>
            <a:ext cx="7187884" cy="4530725"/>
          </a:xfrm>
        </p:spPr>
        <p:txBody>
          <a:bodyPr>
            <a:normAutofit/>
          </a:bodyPr>
          <a:lstStyle/>
          <a:p>
            <a:r>
              <a:rPr lang="es-CO" dirty="0"/>
              <a:t>Consenso de Montreal 2006: condición que se desarrolla cuando el reflujo de contenido gástrico causa síntomas problemáticos o complicaciones. </a:t>
            </a:r>
          </a:p>
          <a:p>
            <a:pPr fontAlgn="ctr"/>
            <a:r>
              <a:rPr lang="es-CO" dirty="0"/>
              <a:t>Enfermedad más común de gastroenterología. </a:t>
            </a:r>
          </a:p>
          <a:p>
            <a:pPr fontAlgn="ctr"/>
            <a:r>
              <a:rPr lang="es-CO" dirty="0"/>
              <a:t>Prevalencia en occidente de 10-20%: reporte de los principales síntomas.</a:t>
            </a:r>
          </a:p>
          <a:p>
            <a:pPr fontAlgn="ctr"/>
            <a:r>
              <a:rPr lang="es-CO" dirty="0"/>
              <a:t>Clasificación </a:t>
            </a:r>
          </a:p>
          <a:p>
            <a:pPr lvl="1" fontAlgn="ctr"/>
            <a:r>
              <a:rPr lang="es-CO" dirty="0"/>
              <a:t>Enfermedad erosiva: con daño de la mucosa esofágica.</a:t>
            </a:r>
          </a:p>
          <a:p>
            <a:pPr lvl="1" fontAlgn="ctr"/>
            <a:r>
              <a:rPr lang="es-CO" dirty="0"/>
              <a:t>Enfermedad no erosiva: con síntomas solos. </a:t>
            </a:r>
          </a:p>
          <a:p>
            <a:pPr lvl="1" fontAlgn="ctr"/>
            <a:r>
              <a:rPr lang="es-CO" dirty="0"/>
              <a:t>El reflujo puede clasificarse en ácido y no ácido (débilmente ácido, alcalino).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99876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D4570-4ACF-F649-B6E6-B7AAED5EE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1467"/>
            <a:ext cx="10515600" cy="688694"/>
          </a:xfrm>
        </p:spPr>
        <p:txBody>
          <a:bodyPr>
            <a:normAutofit fontScale="90000"/>
          </a:bodyPr>
          <a:lstStyle/>
          <a:p>
            <a:r>
              <a:rPr lang="es-CO" sz="4900" b="0" dirty="0"/>
              <a:t>Fisiopatología</a:t>
            </a:r>
            <a:endParaRPr lang="es-CO" b="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6B4410D-ABEA-1147-AE83-F41A5C373C6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9717" y="3499340"/>
            <a:ext cx="5484428" cy="3084990"/>
          </a:xfrm>
          <a:prstGeom prst="rect">
            <a:avLst/>
          </a:prstGeom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4F1879F-9C9B-BE41-B73A-1C9019540E3A}"/>
              </a:ext>
            </a:extLst>
          </p:cNvPr>
          <p:cNvSpPr txBox="1">
            <a:spLocks/>
          </p:cNvSpPr>
          <p:nvPr/>
        </p:nvSpPr>
        <p:spPr>
          <a:xfrm>
            <a:off x="750562" y="1599001"/>
            <a:ext cx="10047542" cy="1759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s-CO" dirty="0"/>
              <a:t>Exposición excesiva de la mucosa al ácido gástrico.  </a:t>
            </a:r>
          </a:p>
          <a:p>
            <a:pPr fontAlgn="ctr"/>
            <a:r>
              <a:rPr lang="es-CO" dirty="0"/>
              <a:t>Baja presión del esfínter esofágico inferior que permite el reflujo.</a:t>
            </a:r>
          </a:p>
          <a:p>
            <a:pPr fontAlgn="ctr"/>
            <a:r>
              <a:rPr lang="es-CO" dirty="0"/>
              <a:t>Peristalsis primaria: permite el aclaramiento del ácido. </a:t>
            </a:r>
          </a:p>
          <a:p>
            <a:pPr lvl="1" fontAlgn="ctr"/>
            <a:r>
              <a:rPr lang="es-CO" dirty="0"/>
              <a:t>Hernia hiatal impide el adecuado aclaramiento &gt; exposición al ácido.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2136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4D85FBD-D2A4-1340-97B0-B11F6D3FA490}"/>
              </a:ext>
            </a:extLst>
          </p:cNvPr>
          <p:cNvSpPr txBox="1">
            <a:spLocks/>
          </p:cNvSpPr>
          <p:nvPr/>
        </p:nvSpPr>
        <p:spPr>
          <a:xfrm>
            <a:off x="831276" y="445617"/>
            <a:ext cx="10058400" cy="1000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 dirty="0"/>
              <a:t>Factores de riesgo 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A2ABBD0F-F862-BB4C-A6BD-3EB7E9C6C90E}"/>
              </a:ext>
            </a:extLst>
          </p:cNvPr>
          <p:cNvSpPr txBox="1">
            <a:spLocks/>
          </p:cNvSpPr>
          <p:nvPr/>
        </p:nvSpPr>
        <p:spPr>
          <a:xfrm>
            <a:off x="4946698" y="1979689"/>
            <a:ext cx="6775040" cy="3639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lnSpc>
                <a:spcPct val="100000"/>
              </a:lnSpc>
            </a:pPr>
            <a:r>
              <a:rPr lang="es-CO" dirty="0"/>
              <a:t>Medicamentos: reducen el tono del EEI</a:t>
            </a:r>
          </a:p>
          <a:p>
            <a:pPr lvl="1" fontAlgn="ctr">
              <a:lnSpc>
                <a:spcPct val="100000"/>
              </a:lnSpc>
            </a:pPr>
            <a:r>
              <a:rPr lang="es-CO" dirty="0"/>
              <a:t>Calcioantagonistas, anticolinérgicos, sedantes, prostaglandinas, teofilina, nitratos, antagonistas alfa-adrenérgicos.</a:t>
            </a:r>
          </a:p>
          <a:p>
            <a:pPr fontAlgn="ctr">
              <a:lnSpc>
                <a:spcPct val="100000"/>
              </a:lnSpc>
            </a:pPr>
            <a:r>
              <a:rPr lang="es-CO" dirty="0"/>
              <a:t>Embarazo: 22% primer trimestre, 39% en el segundo y 72% en el tercero.</a:t>
            </a:r>
          </a:p>
          <a:p>
            <a:pPr lvl="1" fontAlgn="ctr">
              <a:lnSpc>
                <a:spcPct val="100000"/>
              </a:lnSpc>
            </a:pPr>
            <a:r>
              <a:rPr lang="es-CO" dirty="0"/>
              <a:t>Resolución después del parto. </a:t>
            </a:r>
          </a:p>
          <a:p>
            <a:pPr fontAlgn="ctr">
              <a:lnSpc>
                <a:spcPct val="100000"/>
              </a:lnSpc>
            </a:pPr>
            <a:r>
              <a:rPr lang="es-CO" dirty="0"/>
              <a:t>Uso de tabaco.</a:t>
            </a:r>
          </a:p>
          <a:p>
            <a:pPr fontAlgn="ctr">
              <a:lnSpc>
                <a:spcPct val="100000"/>
              </a:lnSpc>
            </a:pPr>
            <a:r>
              <a:rPr lang="es-CO" dirty="0"/>
              <a:t>Obesidad.</a:t>
            </a:r>
          </a:p>
          <a:p>
            <a:pPr fontAlgn="ctr">
              <a:lnSpc>
                <a:spcPct val="100000"/>
              </a:lnSpc>
            </a:pPr>
            <a:r>
              <a:rPr lang="es-CO" dirty="0"/>
              <a:t>Hernia hiatal. </a:t>
            </a:r>
          </a:p>
        </p:txBody>
      </p:sp>
    </p:spTree>
    <p:extLst>
      <p:ext uri="{BB962C8B-B14F-4D97-AF65-F5344CB8AC3E}">
        <p14:creationId xmlns:p14="http://schemas.microsoft.com/office/powerpoint/2010/main" val="2499534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C311790-CFD9-7440-BA91-2A5B429171C8}"/>
              </a:ext>
            </a:extLst>
          </p:cNvPr>
          <p:cNvSpPr txBox="1">
            <a:spLocks/>
          </p:cNvSpPr>
          <p:nvPr/>
        </p:nvSpPr>
        <p:spPr>
          <a:xfrm>
            <a:off x="1148615" y="185738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 dirty="0"/>
              <a:t>Síntomas 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8132686E-5121-1D4F-9EBD-BCB7C5562AD5}"/>
              </a:ext>
            </a:extLst>
          </p:cNvPr>
          <p:cNvSpPr txBox="1">
            <a:spLocks/>
          </p:cNvSpPr>
          <p:nvPr/>
        </p:nvSpPr>
        <p:spPr>
          <a:xfrm>
            <a:off x="4894216" y="3272245"/>
            <a:ext cx="7062652" cy="3243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s-CO" dirty="0"/>
              <a:t>Síntomas atípicos: dispepsia, dolor epigástrico, náuseas, distensión, eructos. </a:t>
            </a:r>
          </a:p>
          <a:p>
            <a:pPr fontAlgn="ctr"/>
            <a:r>
              <a:rPr lang="es-CO" dirty="0"/>
              <a:t>Síntomas nocturnos tienen mayor impacto en la calidad de vida. </a:t>
            </a:r>
          </a:p>
          <a:p>
            <a:pPr fontAlgn="ctr"/>
            <a:r>
              <a:rPr lang="es-CO" u="sng" dirty="0"/>
              <a:t>Síndromes extraesofágicos:</a:t>
            </a:r>
            <a:endParaRPr lang="es-CO" dirty="0"/>
          </a:p>
          <a:p>
            <a:pPr lvl="1" fontAlgn="ctr"/>
            <a:r>
              <a:rPr lang="es-CO" dirty="0"/>
              <a:t>Asociaciones establecidas: tos por reflujo, laringitis por reflujo, asma por reflujo, erosión dental por reflujo.</a:t>
            </a:r>
          </a:p>
          <a:p>
            <a:pPr lvl="1" fontAlgn="ctr"/>
            <a:r>
              <a:rPr lang="es-CO" dirty="0"/>
              <a:t>Asociaciones propuestas: faringitis, laringitis, fibrosis pulmonar idiopática, otitis media recurrente. </a:t>
            </a:r>
          </a:p>
          <a:p>
            <a:endParaRPr lang="es-CO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F94B8D98-41FB-7D4C-9599-6F3BF002B5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5206038"/>
              </p:ext>
            </p:extLst>
          </p:nvPr>
        </p:nvGraphicFramePr>
        <p:xfrm>
          <a:off x="1142139" y="887457"/>
          <a:ext cx="10064876" cy="2842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9535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D2D48A04-A5E8-C545-9A89-9649D420BDD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9654" y="5188171"/>
            <a:ext cx="7339263" cy="141972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DD0BC5-E613-3F48-B798-6B518FAF65DE}"/>
              </a:ext>
            </a:extLst>
          </p:cNvPr>
          <p:cNvSpPr/>
          <p:nvPr/>
        </p:nvSpPr>
        <p:spPr>
          <a:xfrm>
            <a:off x="8995804" y="2007947"/>
            <a:ext cx="30716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Rev Col Gastroenterol / 30 Supl 1 2015 </a:t>
            </a:r>
          </a:p>
        </p:txBody>
      </p:sp>
      <p:pic>
        <p:nvPicPr>
          <p:cNvPr id="6" name="Imagen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E1D2D867-0518-7F42-B284-ABA3E901F9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08094" y="300789"/>
            <a:ext cx="7074569" cy="179270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8E22ECE-1261-7B45-B1E0-86F65F12A8E7}"/>
              </a:ext>
            </a:extLst>
          </p:cNvPr>
          <p:cNvSpPr/>
          <p:nvPr/>
        </p:nvSpPr>
        <p:spPr>
          <a:xfrm>
            <a:off x="9007887" y="4342523"/>
            <a:ext cx="30828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Am J Gastroenterol 2013; 108:308–328 </a:t>
            </a:r>
            <a:endParaRPr lang="es-CO" sz="1200" dirty="0">
              <a:solidFill>
                <a:srgbClr val="152B48"/>
              </a:solidFill>
              <a:effectLst/>
              <a:latin typeface="Montserrat" panose="00000500000000000000" pitchFamily="50" charset="0"/>
            </a:endParaRPr>
          </a:p>
        </p:txBody>
      </p:sp>
      <p:pic>
        <p:nvPicPr>
          <p:cNvPr id="9" name="Imagen 8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C55186EC-D777-8C46-96E2-2309FA16D6A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9654" y="2732253"/>
            <a:ext cx="7421128" cy="1660359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AA2029A8-3BCC-064E-AFA3-4DBC17D2A053}"/>
              </a:ext>
            </a:extLst>
          </p:cNvPr>
          <p:cNvSpPr/>
          <p:nvPr/>
        </p:nvSpPr>
        <p:spPr>
          <a:xfrm>
            <a:off x="9509855" y="6418711"/>
            <a:ext cx="26821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J Gastroenterol (2016) 51:751–767 </a:t>
            </a:r>
          </a:p>
        </p:txBody>
      </p:sp>
      <p:pic>
        <p:nvPicPr>
          <p:cNvPr id="14" name="Imagen 13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19B2DA15-C029-9642-97AC-53507DB001E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31641" y="5045637"/>
            <a:ext cx="1660358" cy="57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21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7063BF9-4642-EB4E-ADE1-9AB3518536BF}"/>
              </a:ext>
            </a:extLst>
          </p:cNvPr>
          <p:cNvSpPr txBox="1">
            <a:spLocks/>
          </p:cNvSpPr>
          <p:nvPr/>
        </p:nvSpPr>
        <p:spPr>
          <a:xfrm>
            <a:off x="820326" y="205451"/>
            <a:ext cx="4039058" cy="142561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 dirty="0"/>
              <a:t>Diagnóstico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41F2CB2-55CF-6D4A-8D1B-90F9687938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342973"/>
              </p:ext>
            </p:extLst>
          </p:nvPr>
        </p:nvGraphicFramePr>
        <p:xfrm>
          <a:off x="5279114" y="757378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272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A3A9BDF-A1CD-BD48-8A92-09CB00BF9442}"/>
              </a:ext>
            </a:extLst>
          </p:cNvPr>
          <p:cNvSpPr txBox="1">
            <a:spLocks/>
          </p:cNvSpPr>
          <p:nvPr/>
        </p:nvSpPr>
        <p:spPr>
          <a:xfrm>
            <a:off x="908740" y="164058"/>
            <a:ext cx="10058400" cy="1522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 dirty="0"/>
              <a:t>Endoscopia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3F071A9-FF8A-5443-BEF8-921EB745F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376555"/>
              </p:ext>
            </p:extLst>
          </p:nvPr>
        </p:nvGraphicFramePr>
        <p:xfrm>
          <a:off x="4372046" y="1228003"/>
          <a:ext cx="7361543" cy="5354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0478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7F9F0E8-04D6-844C-BD41-61F850A23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36790"/>
            <a:ext cx="4777789" cy="337871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56A2F07-3B94-9A4A-A92E-E9F5A3C0EA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8592" y="4126831"/>
            <a:ext cx="7033591" cy="177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9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211339E-022F-471E-BFBD-43FD62B0F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009" y="709245"/>
            <a:ext cx="7006653" cy="543950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0D97669-5083-4769-B618-A3C62C68AE52}"/>
              </a:ext>
            </a:extLst>
          </p:cNvPr>
          <p:cNvSpPr/>
          <p:nvPr/>
        </p:nvSpPr>
        <p:spPr>
          <a:xfrm>
            <a:off x="8413962" y="6604084"/>
            <a:ext cx="38411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</a:rPr>
              <a:t>Acid Peptic Disease. Surg Clin N Am 98 (2018) 933–944</a:t>
            </a:r>
          </a:p>
        </p:txBody>
      </p:sp>
    </p:spTree>
    <p:extLst>
      <p:ext uri="{BB962C8B-B14F-4D97-AF65-F5344CB8AC3E}">
        <p14:creationId xmlns:p14="http://schemas.microsoft.com/office/powerpoint/2010/main" val="11081983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8363FC4-7952-2448-BBD4-4CD8FCC58427}"/>
              </a:ext>
            </a:extLst>
          </p:cNvPr>
          <p:cNvSpPr txBox="1">
            <a:spLocks/>
          </p:cNvSpPr>
          <p:nvPr/>
        </p:nvSpPr>
        <p:spPr>
          <a:xfrm>
            <a:off x="830589" y="161676"/>
            <a:ext cx="6607277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 dirty="0"/>
              <a:t>pHmetría 24 horas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9B6FBC5-2643-4A47-BD98-CE0924A9774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6480" y="623220"/>
            <a:ext cx="3658325" cy="2295599"/>
          </a:xfrm>
          <a:prstGeom prst="rect">
            <a:avLst/>
          </a:prstGeom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0C171125-B26A-614E-98D7-0A4EF2F71D5C}"/>
              </a:ext>
            </a:extLst>
          </p:cNvPr>
          <p:cNvSpPr txBox="1">
            <a:spLocks/>
          </p:cNvSpPr>
          <p:nvPr/>
        </p:nvSpPr>
        <p:spPr>
          <a:xfrm>
            <a:off x="4850674" y="3181901"/>
            <a:ext cx="7036525" cy="3514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s-CO" dirty="0"/>
              <a:t>Única prueba que permite determinar presencia de exposición anormal de ácido, frecuencia de reflujo y asociación de síntomas.</a:t>
            </a:r>
          </a:p>
          <a:p>
            <a:pPr lvl="1" fontAlgn="ctr"/>
            <a:r>
              <a:rPr lang="es-CO" dirty="0"/>
              <a:t>Cápsula de telemetría (48h) o catéter transnasal (24h). </a:t>
            </a:r>
          </a:p>
          <a:p>
            <a:pPr lvl="1" fontAlgn="ctr"/>
            <a:r>
              <a:rPr lang="es-CO" dirty="0"/>
              <a:t>S 77-100% y E 85-100% en pacientes con esofagitis erosiva. </a:t>
            </a:r>
          </a:p>
          <a:p>
            <a:pPr fontAlgn="ctr"/>
            <a:r>
              <a:rPr lang="es-CO" dirty="0"/>
              <a:t>No respuesta al tto con IBP, EDS normal y síntomas de reflujo, pacientes preQx que van para Cx antirreflujo, manifestaciones extradigestivas de reflujo (R fuerte, E baja).</a:t>
            </a:r>
          </a:p>
          <a:p>
            <a:pPr lvl="1" font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64501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34F97CB-F469-1147-8050-6FE0D85DC8EC}"/>
              </a:ext>
            </a:extLst>
          </p:cNvPr>
          <p:cNvSpPr txBox="1">
            <a:spLocks/>
          </p:cNvSpPr>
          <p:nvPr/>
        </p:nvSpPr>
        <p:spPr>
          <a:xfrm>
            <a:off x="897166" y="6689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 dirty="0"/>
              <a:t>Otros estudios 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3DA06DD-D151-A142-A36E-F7C6A2D994A6}"/>
              </a:ext>
            </a:extLst>
          </p:cNvPr>
          <p:cNvSpPr txBox="1">
            <a:spLocks/>
          </p:cNvSpPr>
          <p:nvPr/>
        </p:nvSpPr>
        <p:spPr>
          <a:xfrm>
            <a:off x="4798423" y="3328237"/>
            <a:ext cx="7059199" cy="32485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/>
              <a:t>Manometría esofágica se recomienda para la evaluación preoperatoria, pero no tiene papel para el Dx (R fuerte, E baja). </a:t>
            </a:r>
          </a:p>
          <a:p>
            <a:pPr lvl="1"/>
            <a:r>
              <a:rPr lang="es-CO" dirty="0"/>
              <a:t>Descartar acalasia, esófago similar a esclerodermia. </a:t>
            </a:r>
          </a:p>
          <a:p>
            <a:pPr fontAlgn="ctr"/>
            <a:r>
              <a:rPr lang="es-CO" dirty="0"/>
              <a:t>No se recomienda el tamizaje para H. pylori en ERGE (R fuerte, E baja).</a:t>
            </a:r>
          </a:p>
          <a:p>
            <a:pPr lvl="1" fontAlgn="ctr"/>
            <a:r>
              <a:rPr lang="es-CO" dirty="0"/>
              <a:t>No diferencia en síntomas dispépticos en quienes recibieron tto erradicador vs los que no </a:t>
            </a:r>
          </a:p>
          <a:p>
            <a:pPr lvl="1" fontAlgn="ctr"/>
            <a:r>
              <a:rPr lang="es-CO" dirty="0"/>
              <a:t>Solo si se documenta aislamiento microbiológico. </a:t>
            </a:r>
          </a:p>
          <a:p>
            <a:pPr lvl="1" fontAlgn="ctr"/>
            <a:endParaRPr lang="es-CO" dirty="0"/>
          </a:p>
          <a:p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6DD8005-D47C-524F-876A-C79810034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2552" y="484632"/>
            <a:ext cx="44196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17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Una pantalla de televisión encendida con la imagen de una playa&#10;&#10;Descripción generada automáticamente">
            <a:extLst>
              <a:ext uri="{FF2B5EF4-FFF2-40B4-BE49-F238E27FC236}">
                <a16:creationId xmlns:a16="http://schemas.microsoft.com/office/drawing/2014/main" id="{E8A2D6A9-C622-E349-B44A-8F6695AB56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8811" y="882029"/>
            <a:ext cx="7083223" cy="509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8745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4486E3A-378E-8047-98E2-95BFE7D34D1C}"/>
              </a:ext>
            </a:extLst>
          </p:cNvPr>
          <p:cNvSpPr txBox="1">
            <a:spLocks/>
          </p:cNvSpPr>
          <p:nvPr/>
        </p:nvSpPr>
        <p:spPr>
          <a:xfrm>
            <a:off x="1304515" y="66657"/>
            <a:ext cx="6730277" cy="16093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 dirty="0"/>
              <a:t>Manejo 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EFCEEB67-9A15-B549-BC7F-E59849CC233F}"/>
              </a:ext>
            </a:extLst>
          </p:cNvPr>
          <p:cNvSpPr txBox="1">
            <a:spLocks/>
          </p:cNvSpPr>
          <p:nvPr/>
        </p:nvSpPr>
        <p:spPr>
          <a:xfrm>
            <a:off x="4952692" y="1774119"/>
            <a:ext cx="6730276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lnSpc>
                <a:spcPct val="100000"/>
              </a:lnSpc>
            </a:pPr>
            <a:r>
              <a:rPr lang="es-CO" dirty="0"/>
              <a:t>Bajar de peso, a los obesos (fuerte a favor, E moderada).</a:t>
            </a:r>
          </a:p>
          <a:p>
            <a:pPr fontAlgn="ctr">
              <a:lnSpc>
                <a:spcPct val="100000"/>
              </a:lnSpc>
            </a:pPr>
            <a:r>
              <a:rPr lang="es-CO" dirty="0"/>
              <a:t>Síntomas nocturnos: elevar la cabecera de la cama y evitar comidas 2-3h antes de dormir (R condicional, E baja).</a:t>
            </a:r>
          </a:p>
          <a:p>
            <a:pPr fontAlgn="ctr">
              <a:lnSpc>
                <a:spcPct val="100000"/>
              </a:lnSpc>
            </a:pPr>
            <a:r>
              <a:rPr lang="es-CO" dirty="0"/>
              <a:t>¿Eliminación rutinaria de alimentos que puedan exacerbar el reflujo? (R condicional, E baja).</a:t>
            </a:r>
          </a:p>
          <a:p>
            <a:pPr fontAlgn="ctr">
              <a:lnSpc>
                <a:spcPct val="100000"/>
              </a:lnSpc>
            </a:pPr>
            <a:r>
              <a:rPr lang="es-CO" dirty="0"/>
              <a:t>Evitar consumo de alcohol, tabaco y situaciones estresantes (débil a favor, E muy baja).</a:t>
            </a:r>
          </a:p>
          <a:p>
            <a:pPr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611812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43B19FE-8BFB-0541-AF66-55AD6CEDBEE5}"/>
              </a:ext>
            </a:extLst>
          </p:cNvPr>
          <p:cNvSpPr txBox="1">
            <a:spLocks/>
          </p:cNvSpPr>
          <p:nvPr/>
        </p:nvSpPr>
        <p:spPr>
          <a:xfrm>
            <a:off x="397243" y="306289"/>
            <a:ext cx="9681200" cy="8432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b="0" dirty="0"/>
              <a:t>Inhibidores bomba de protones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730AF71-BCF1-ED4C-9CFA-A39E18FC20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53495"/>
              </p:ext>
            </p:extLst>
          </p:nvPr>
        </p:nvGraphicFramePr>
        <p:xfrm>
          <a:off x="5046254" y="1270000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45759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6F5E19E-C4C8-F44C-8E07-5FF6D8B5EC7D}"/>
              </a:ext>
            </a:extLst>
          </p:cNvPr>
          <p:cNvSpPr txBox="1">
            <a:spLocks/>
          </p:cNvSpPr>
          <p:nvPr/>
        </p:nvSpPr>
        <p:spPr>
          <a:xfrm>
            <a:off x="844456" y="76098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 dirty="0"/>
              <a:t>Otros medicamentos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4D7BA57-9503-D842-9878-6977ED307B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78891"/>
              </p:ext>
            </p:extLst>
          </p:nvPr>
        </p:nvGraphicFramePr>
        <p:xfrm>
          <a:off x="4790630" y="1621799"/>
          <a:ext cx="7206080" cy="4355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34136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C1DF5-B8CC-8245-9E0E-EA6CE831C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891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Manejo quirúrgico 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53E323E9-231C-2E4A-B1D2-FC30B1116099}"/>
              </a:ext>
            </a:extLst>
          </p:cNvPr>
          <p:cNvSpPr txBox="1">
            <a:spLocks/>
          </p:cNvSpPr>
          <p:nvPr/>
        </p:nvSpPr>
        <p:spPr>
          <a:xfrm>
            <a:off x="4837152" y="1306415"/>
            <a:ext cx="7041340" cy="5490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s-CO" sz="1800" dirty="0"/>
              <a:t>Opción de tto para la terapia a largo plazo de pacientes con ERGE (R fuerte, E alta).</a:t>
            </a:r>
          </a:p>
          <a:p>
            <a:pPr lvl="1" fontAlgn="ctr"/>
            <a:r>
              <a:rPr lang="es-CO" sz="1600" dirty="0"/>
              <a:t>Funduplicatura laparoscópica o cx bariátrica en obesos.</a:t>
            </a:r>
          </a:p>
          <a:p>
            <a:pPr fontAlgn="ctr"/>
            <a:r>
              <a:rPr lang="es-CO" sz="1800" dirty="0"/>
              <a:t>Mayores tasas de rta en pacientes con síntomas típicos con buena rta a IBP, estudio anormal de pHmetría con correlación sintomática. </a:t>
            </a:r>
          </a:p>
          <a:p>
            <a:pPr lvl="1" fontAlgn="ctr"/>
            <a:r>
              <a:rPr lang="es-CO" sz="1600" dirty="0"/>
              <a:t>Seguimiento a 12 años: remisión en 53% del grupo de Cx vs 45% de los de manejo médica.</a:t>
            </a:r>
          </a:p>
          <a:p>
            <a:pPr fontAlgn="ctr"/>
            <a:r>
              <a:rPr lang="es-CO" sz="1800" dirty="0"/>
              <a:t>Puede ser efectiva para pacientes con síntomas extraesofágicos o síntomas atípicos.</a:t>
            </a:r>
          </a:p>
          <a:p>
            <a:pPr fontAlgn="ctr"/>
            <a:r>
              <a:rPr lang="es-CO" sz="1800" dirty="0"/>
              <a:t>No se recomienda en pacientes que no respondieron a IBP (R fuerte, E alta).</a:t>
            </a:r>
          </a:p>
          <a:p>
            <a:pPr fontAlgn="ctr"/>
            <a:r>
              <a:rPr lang="es-CO" sz="1800" dirty="0"/>
              <a:t>Monitoreo ambulatorio del pH preQx es mandatario en los pacientes sin evidencia de esofagitis erosiva. </a:t>
            </a:r>
          </a:p>
          <a:p>
            <a:pPr lvl="1" fontAlgn="ctr"/>
            <a:r>
              <a:rPr lang="es-CO" sz="1600" dirty="0"/>
              <a:t>siempre descartar acalasia o esófago como de esclerodermia (R fuerte, E mod).</a:t>
            </a:r>
          </a:p>
          <a:p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41634900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2172B806-3EA8-8444-A843-916741035095}"/>
              </a:ext>
            </a:extLst>
          </p:cNvPr>
          <p:cNvSpPr txBox="1">
            <a:spLocks/>
          </p:cNvSpPr>
          <p:nvPr/>
        </p:nvSpPr>
        <p:spPr>
          <a:xfrm>
            <a:off x="6836137" y="4602597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 dirty="0"/>
              <a:t>Funduplicatura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2642452-8167-0A45-A08B-BC5C24CDE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332" y="374332"/>
            <a:ext cx="3471848" cy="370998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3CFBCE9-31DD-9F4F-801F-B7C71151F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1043" y="398525"/>
            <a:ext cx="3597336" cy="367150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1705A87-BE9F-E04D-BA54-0BBF379DE6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0529" y="360044"/>
            <a:ext cx="3574808" cy="372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5878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A0EAC602-18FD-BE46-A971-DFE6121FE8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5905" y="1323704"/>
            <a:ext cx="2457013" cy="2554189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5EBA992E-AB70-3F43-A402-F0D53E26205C}"/>
              </a:ext>
            </a:extLst>
          </p:cNvPr>
          <p:cNvSpPr txBox="1">
            <a:spLocks/>
          </p:cNvSpPr>
          <p:nvPr/>
        </p:nvSpPr>
        <p:spPr>
          <a:xfrm>
            <a:off x="584645" y="-212594"/>
            <a:ext cx="9970143" cy="16093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b="0" dirty="0"/>
              <a:t>Complicaciones: esófago de Barret </a:t>
            </a: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1019396B-6A9A-8B4E-8695-78458F8F8392}"/>
              </a:ext>
            </a:extLst>
          </p:cNvPr>
          <p:cNvSpPr txBox="1">
            <a:spLocks/>
          </p:cNvSpPr>
          <p:nvPr/>
        </p:nvSpPr>
        <p:spPr>
          <a:xfrm>
            <a:off x="4669654" y="1820882"/>
            <a:ext cx="7195404" cy="3521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s-CO" dirty="0"/>
              <a:t>Tamizaje para esófago de Barret (Asociación Británica Gastroenterología 2013): síntomas de ERGE crónicos y al menos 3 factores de riesgo. </a:t>
            </a:r>
          </a:p>
          <a:p>
            <a:pPr lvl="1" fontAlgn="ctr"/>
            <a:r>
              <a:rPr lang="es-CO" dirty="0"/>
              <a:t>Edad &gt;50 años, blancos, hombres, obesos =&gt; ojo si antecedente en familiar de 1° grado de adenoca de esófago o esófago de Barret.</a:t>
            </a:r>
          </a:p>
          <a:p>
            <a:pPr fontAlgn="ctr"/>
            <a:r>
              <a:rPr lang="es-CO" dirty="0"/>
              <a:t>Vigilancia endoscópica cada 3-5 años (débil a favor, E muy baja).</a:t>
            </a:r>
          </a:p>
          <a:p>
            <a:pPr fontAlgn="ctr"/>
            <a:r>
              <a:rPr lang="es-CO" dirty="0"/>
              <a:t>Riesgo de desarrollar adenoca de esófago luego de un Barret es de 4-6/1000.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30535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39DD611-5A91-C646-A676-FA27A5F4483D}"/>
              </a:ext>
            </a:extLst>
          </p:cNvPr>
          <p:cNvSpPr txBox="1">
            <a:spLocks/>
          </p:cNvSpPr>
          <p:nvPr/>
        </p:nvSpPr>
        <p:spPr>
          <a:xfrm>
            <a:off x="563555" y="-19005"/>
            <a:ext cx="10400535" cy="1159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 dirty="0"/>
              <a:t>Complicaciones: estenosis péptica 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19D1AAB-A0C3-A644-B477-175A300045AF}"/>
              </a:ext>
            </a:extLst>
          </p:cNvPr>
          <p:cNvSpPr txBox="1">
            <a:spLocks/>
          </p:cNvSpPr>
          <p:nvPr/>
        </p:nvSpPr>
        <p:spPr>
          <a:xfrm>
            <a:off x="4817700" y="1906431"/>
            <a:ext cx="7174003" cy="3786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s-CO" dirty="0"/>
              <a:t>Infrecuente en la practica gracias al uso extendido de terapia </a:t>
            </a:r>
            <a:r>
              <a:rPr lang="es-CO" dirty="0" err="1"/>
              <a:t>antisecretora</a:t>
            </a:r>
            <a:r>
              <a:rPr lang="es-CO" dirty="0"/>
              <a:t>. </a:t>
            </a:r>
          </a:p>
          <a:p>
            <a:pPr fontAlgn="ctr"/>
            <a:r>
              <a:rPr lang="es-CO" dirty="0"/>
              <a:t>Mayor en caucásicos, ancianos, síntomas de larga data no tratados, anormalidades en la motilidad esofágica. </a:t>
            </a:r>
          </a:p>
          <a:p>
            <a:pPr fontAlgn="ctr"/>
            <a:r>
              <a:rPr lang="es-CO" dirty="0"/>
              <a:t>Usualmente en la unión gastroesofágica (otras ubicaciones siempre sospechas otras etiologías).</a:t>
            </a:r>
          </a:p>
          <a:p>
            <a:pPr fontAlgn="ctr"/>
            <a:r>
              <a:rPr lang="es-CO" dirty="0"/>
              <a:t>Terapia continua con IBP: seguimiento </a:t>
            </a:r>
            <a:r>
              <a:rPr lang="es-CO" dirty="0" err="1"/>
              <a:t>post-dilatación</a:t>
            </a:r>
            <a:r>
              <a:rPr lang="es-CO" dirty="0"/>
              <a:t>. </a:t>
            </a:r>
          </a:p>
          <a:p>
            <a:pPr lvl="1" fontAlgn="ctr"/>
            <a:r>
              <a:rPr lang="es-CO" sz="1800" dirty="0"/>
              <a:t>Mejoría de la disfagia y disminuir la necesidad de futuras dilataciones (R fuerte, E mod).</a:t>
            </a:r>
          </a:p>
          <a:p>
            <a:pPr lvl="1" fontAlgn="ctr"/>
            <a:r>
              <a:rPr lang="es-CO" sz="1800" dirty="0"/>
              <a:t>Inyección de corticoides intralesionales: estenosis refractarias y complejas (R cond, E baja).</a:t>
            </a:r>
          </a:p>
          <a:p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A9CA7FA-54C1-334E-96D7-609B316C88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19498" y="1062696"/>
            <a:ext cx="2421192" cy="288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50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467AE9-C2AD-4B09-92EB-99DE01FD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0" dirty="0"/>
              <a:t>Factores de riesgo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7B2DE7C-50B0-47C6-97CB-5414E1631B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904264"/>
              </p:ext>
            </p:extLst>
          </p:nvPr>
        </p:nvGraphicFramePr>
        <p:xfrm>
          <a:off x="2050869" y="1907045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34866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94AF8DD-A44A-4E43-A3CB-3B42C58DE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931" y="510598"/>
            <a:ext cx="7287357" cy="5324146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2CE799B-3EDC-B34D-B2CD-CA2CA3EDC345}"/>
              </a:ext>
            </a:extLst>
          </p:cNvPr>
          <p:cNvSpPr/>
          <p:nvPr/>
        </p:nvSpPr>
        <p:spPr>
          <a:xfrm>
            <a:off x="9239311" y="6581001"/>
            <a:ext cx="30716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Rev Col Gastroenterol / 30 Supl 1 2015 </a:t>
            </a:r>
          </a:p>
        </p:txBody>
      </p:sp>
    </p:spTree>
    <p:extLst>
      <p:ext uri="{BB962C8B-B14F-4D97-AF65-F5344CB8AC3E}">
        <p14:creationId xmlns:p14="http://schemas.microsoft.com/office/powerpoint/2010/main" val="19546221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D8592-178B-784E-8612-A86A6D36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714" y="1248429"/>
            <a:ext cx="4781077" cy="2456442"/>
          </a:xfrm>
        </p:spPr>
        <p:txBody>
          <a:bodyPr>
            <a:normAutofit/>
          </a:bodyPr>
          <a:lstStyle/>
          <a:p>
            <a:r>
              <a:rPr lang="es-CO" sz="8000" b="0" dirty="0">
                <a:solidFill>
                  <a:srgbClr val="06AEAA"/>
                </a:solidFill>
                <a:latin typeface="Montserrat" panose="00000500000000000000" pitchFamily="50" charset="0"/>
              </a:rPr>
              <a:t>¡Gracias!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3E94354F-AAF2-A341-AEF2-58FAF899A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5869" y="3426197"/>
            <a:ext cx="5674769" cy="16907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dirty="0"/>
              <a:t>Katherine Romero Moreno </a:t>
            </a:r>
          </a:p>
          <a:p>
            <a:pPr marL="0" indent="0" algn="ctr">
              <a:buNone/>
            </a:pPr>
            <a:r>
              <a:rPr lang="es-CO" dirty="0"/>
              <a:t>Residente Cirugía General </a:t>
            </a:r>
          </a:p>
          <a:p>
            <a:pPr marL="0" indent="0" algn="ctr">
              <a:buNone/>
            </a:pPr>
            <a:r>
              <a:rPr lang="es-CO" dirty="0"/>
              <a:t>Universidad de Antioquia</a:t>
            </a:r>
          </a:p>
          <a:p>
            <a:pPr marL="0" indent="0" algn="ctr">
              <a:buNone/>
            </a:pPr>
            <a:r>
              <a:rPr lang="es-CO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katherine.romero@udea.edu.co</a:t>
            </a:r>
            <a:r>
              <a:rPr lang="es-CO" dirty="0"/>
              <a:t> </a:t>
            </a:r>
          </a:p>
        </p:txBody>
      </p:sp>
      <p:pic>
        <p:nvPicPr>
          <p:cNvPr id="8" name="Imagen 7" descr="Un gato encima de una cama&#10;&#10;Descripción generada automáticamente con confianza media">
            <a:extLst>
              <a:ext uri="{FF2B5EF4-FFF2-40B4-BE49-F238E27FC236}">
                <a16:creationId xmlns:a16="http://schemas.microsoft.com/office/drawing/2014/main" id="{7C2383BA-D6B7-C845-B2D6-9A27F47445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1680" y="278738"/>
            <a:ext cx="3555714" cy="331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4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16D180-CC41-449D-927A-1ACDC622B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s-CO" b="0" dirty="0" err="1"/>
              <a:t>Helicobacter</a:t>
            </a:r>
            <a:r>
              <a:rPr lang="es-CO" b="0" dirty="0"/>
              <a:t> Pylori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72D6C43-F822-4EED-B10E-A942A6D3BE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1" y="1527229"/>
            <a:ext cx="10667997" cy="2034577"/>
          </a:xfrm>
          <a:prstGeom prst="rect">
            <a:avLst/>
          </a:prstGeom>
          <a:noFill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FC6652-593D-4011-8386-641F188E18E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82865" y="3799514"/>
            <a:ext cx="6570933" cy="2758039"/>
          </a:xfrm>
        </p:spPr>
        <p:txBody>
          <a:bodyPr>
            <a:normAutofit fontScale="92500" lnSpcReduction="10000"/>
          </a:bodyPr>
          <a:lstStyle/>
          <a:p>
            <a:pPr fontAlgn="ctr"/>
            <a:r>
              <a:rPr lang="es-CO" sz="1600" dirty="0"/>
              <a:t>Bacteria </a:t>
            </a:r>
            <a:r>
              <a:rPr lang="es-CO" sz="1600" dirty="0" err="1"/>
              <a:t>gram</a:t>
            </a:r>
            <a:r>
              <a:rPr lang="es-CO" sz="1600" dirty="0"/>
              <a:t> negativa. </a:t>
            </a:r>
          </a:p>
          <a:p>
            <a:pPr fontAlgn="ctr"/>
            <a:r>
              <a:rPr lang="es-CO" sz="1600" dirty="0"/>
              <a:t>Factores de riesgo: bajo nivel socioeconómico, mayor número de hermanos, pariente infectado, transmisión por agua contaminada .</a:t>
            </a:r>
          </a:p>
          <a:p>
            <a:pPr fontAlgn="ctr"/>
            <a:r>
              <a:rPr lang="es-CO" sz="1600" dirty="0"/>
              <a:t>Principal agente etiológico de gastritis crónica, úlceras pépticas (15-18%), linfoma MALT gástrico (&lt;0.5%) y adenocarcinoma gástrico (1-3%).</a:t>
            </a:r>
          </a:p>
          <a:p>
            <a:pPr fontAlgn="ctr"/>
            <a:r>
              <a:rPr lang="es-CO" sz="1600" dirty="0"/>
              <a:t>En 1994 OMS lo declaró carcinógeno definido y se ratificó en 2012 .</a:t>
            </a:r>
          </a:p>
          <a:p>
            <a:pPr fontAlgn="ctr"/>
            <a:r>
              <a:rPr lang="es-CO" sz="1600" dirty="0"/>
              <a:t>Cuando no se trata o no se elimina produce atrofia o metaplasia intestinal .</a:t>
            </a:r>
          </a:p>
          <a:p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40128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D7CC8C9-3793-7C42-B9E7-347E5E73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111" y="251799"/>
            <a:ext cx="6793328" cy="1325563"/>
          </a:xfrm>
        </p:spPr>
        <p:txBody>
          <a:bodyPr>
            <a:normAutofit/>
          </a:bodyPr>
          <a:lstStyle/>
          <a:p>
            <a:r>
              <a:rPr lang="es-CO" b="0" dirty="0"/>
              <a:t>AINES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A08144B-E8C1-114B-80ED-FD2EB4DF5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19111" y="1485918"/>
            <a:ext cx="6890388" cy="1465252"/>
          </a:xfrm>
        </p:spPr>
        <p:txBody>
          <a:bodyPr>
            <a:normAutofit/>
          </a:bodyPr>
          <a:lstStyle/>
          <a:p>
            <a:pPr fontAlgn="ctr"/>
            <a:r>
              <a:rPr lang="es-CO" dirty="0"/>
              <a:t>Daño de la mucosa por inhibición de la COX-1.</a:t>
            </a:r>
          </a:p>
          <a:p>
            <a:pPr fontAlgn="ctr"/>
            <a:r>
              <a:rPr lang="es-CO" dirty="0"/>
              <a:t>Mas del 85% de las úlceras inducidas por AINES cicatrizan en 6-8 </a:t>
            </a:r>
            <a:r>
              <a:rPr lang="es-CO" dirty="0" err="1"/>
              <a:t>sem</a:t>
            </a:r>
            <a:r>
              <a:rPr lang="es-CO" dirty="0"/>
              <a:t>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8055B59-2917-7340-BD94-18994004D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227" y="1208084"/>
            <a:ext cx="3514643" cy="2020919"/>
          </a:xfrm>
          <a:prstGeom prst="rect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FCD32A21-E25D-AE48-AA54-A160D19E0BC7}"/>
              </a:ext>
            </a:extLst>
          </p:cNvPr>
          <p:cNvSpPr txBox="1">
            <a:spLocks/>
          </p:cNvSpPr>
          <p:nvPr/>
        </p:nvSpPr>
        <p:spPr>
          <a:xfrm>
            <a:off x="4919111" y="4185289"/>
            <a:ext cx="6793327" cy="182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ct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anose="02000505000000020004" pitchFamily="2" charset="0"/>
              </a:rPr>
              <a:t>(11-44%): H. pylori negativo y sin evidencia de uso de AINES .</a:t>
            </a:r>
          </a:p>
          <a:p>
            <a:pPr marL="228600" indent="-228600" fontAlgn="ct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anose="02000505000000020004" pitchFamily="2" charset="0"/>
              </a:rPr>
              <a:t>Patogénesis desconocida.</a:t>
            </a:r>
          </a:p>
          <a:p>
            <a:pPr marL="228600" indent="-228600" fontAlgn="ct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anose="02000505000000020004" pitchFamily="2" charset="0"/>
              </a:rPr>
              <a:t>Curso mas fulminante de la enfermedad. 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45849C6B-1158-444D-8F92-0429D45EA83D}"/>
              </a:ext>
            </a:extLst>
          </p:cNvPr>
          <p:cNvSpPr txBox="1">
            <a:spLocks/>
          </p:cNvSpPr>
          <p:nvPr/>
        </p:nvSpPr>
        <p:spPr>
          <a:xfrm>
            <a:off x="4919111" y="2946614"/>
            <a:ext cx="67933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 dirty="0"/>
              <a:t>Úlceras idiopáticas </a:t>
            </a:r>
          </a:p>
        </p:txBody>
      </p:sp>
    </p:spTree>
    <p:extLst>
      <p:ext uri="{BB962C8B-B14F-4D97-AF65-F5344CB8AC3E}">
        <p14:creationId xmlns:p14="http://schemas.microsoft.com/office/powerpoint/2010/main" val="145823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CD249-11BF-4677-AD51-6A7D81689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005" y="276134"/>
            <a:ext cx="10515600" cy="1325563"/>
          </a:xfrm>
        </p:spPr>
        <p:txBody>
          <a:bodyPr/>
          <a:lstStyle/>
          <a:p>
            <a:r>
              <a:rPr lang="es-CO" b="0" dirty="0"/>
              <a:t>Clínica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E679938-CB00-49A3-8BF9-6E32EE495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654" y="938916"/>
            <a:ext cx="7033590" cy="1864499"/>
          </a:xfrm>
        </p:spPr>
        <p:txBody>
          <a:bodyPr/>
          <a:lstStyle/>
          <a:p>
            <a:r>
              <a:rPr lang="es-CO" dirty="0"/>
              <a:t>Pirosis, dolor epigástrico, dolor referido a la espalda o al hombro izquierdo.</a:t>
            </a:r>
          </a:p>
          <a:p>
            <a:r>
              <a:rPr lang="es-CO" dirty="0"/>
              <a:t>Úlcera duodenal vs Úlcera gástrica.</a:t>
            </a:r>
          </a:p>
          <a:p>
            <a:r>
              <a:rPr lang="es-CO" dirty="0"/>
              <a:t>Dx mas difícil en ancianos, obesos, inmunosuprimidos.</a:t>
            </a:r>
          </a:p>
          <a:p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2A6D520-470E-5C4C-A634-F42C200C1F58}"/>
              </a:ext>
            </a:extLst>
          </p:cNvPr>
          <p:cNvSpPr/>
          <p:nvPr/>
        </p:nvSpPr>
        <p:spPr>
          <a:xfrm>
            <a:off x="8378813" y="6617782"/>
            <a:ext cx="38411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</a:rPr>
              <a:t>Acid Peptic Disease. Surg Clin N Am 98 (2018) 933–944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20487CD-1C71-3240-ABFF-919336DFDE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4738157"/>
              </p:ext>
            </p:extLst>
          </p:nvPr>
        </p:nvGraphicFramePr>
        <p:xfrm>
          <a:off x="5054382" y="3019676"/>
          <a:ext cx="6648862" cy="325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9159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850B2-C48E-4387-B33B-8A5C51CFE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40064"/>
            <a:ext cx="7198223" cy="728715"/>
          </a:xfrm>
        </p:spPr>
        <p:txBody>
          <a:bodyPr anchor="b">
            <a:normAutofit/>
          </a:bodyPr>
          <a:lstStyle/>
          <a:p>
            <a:r>
              <a:rPr lang="es-CO" sz="4400" b="0" dirty="0">
                <a:solidFill>
                  <a:srgbClr val="06AEAA"/>
                </a:solidFill>
              </a:rPr>
              <a:t>Dispepsia funcional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E913CAA-0699-4CD1-AB5B-094B70284F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6476362" y="3696172"/>
            <a:ext cx="3123296" cy="2821764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56FA84-6609-42C1-AA19-03D58ABA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2630" y="1324670"/>
            <a:ext cx="10662353" cy="2391352"/>
          </a:xfrm>
        </p:spPr>
        <p:txBody>
          <a:bodyPr>
            <a:normAutofit/>
          </a:bodyPr>
          <a:lstStyle/>
          <a:p>
            <a:pPr fontAlgn="ctr"/>
            <a:r>
              <a:rPr lang="es-CO" sz="1800" dirty="0"/>
              <a:t>Definición ROMA IV: uno o mas de: 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s-CO" sz="1800" dirty="0"/>
              <a:t>Plenitud postprandial.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s-CO" sz="1800" dirty="0"/>
              <a:t>Saciedad temprana. 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s-CO" sz="1800" dirty="0"/>
              <a:t>Dolor o quemazón en epigastrio.</a:t>
            </a:r>
          </a:p>
          <a:p>
            <a:pPr fontAlgn="ctr"/>
            <a:r>
              <a:rPr lang="es-CO" sz="1800" dirty="0"/>
              <a:t>Sin evidencia de ninguna enfermedad estructural que explique los síntomas (EDS normal).</a:t>
            </a:r>
          </a:p>
          <a:p>
            <a:pPr fontAlgn="ctr"/>
            <a:r>
              <a:rPr lang="es-CO" sz="1800" dirty="0"/>
              <a:t>Síntomas en los últimos 3 meses y haber comenzado al menos 6 meses antes. </a:t>
            </a:r>
          </a:p>
          <a:p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3722193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Pantalla de un celular con la imagen de una playa&#10;&#10;Descripción generada automáticamente">
            <a:extLst>
              <a:ext uri="{FF2B5EF4-FFF2-40B4-BE49-F238E27FC236}">
                <a16:creationId xmlns:a16="http://schemas.microsoft.com/office/drawing/2014/main" id="{562A1997-BF3B-8643-A2E1-26E1C7D99A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69579" y="820433"/>
            <a:ext cx="7000203" cy="521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054666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290</TotalTime>
  <Words>2058</Words>
  <Application>Microsoft Office PowerPoint</Application>
  <PresentationFormat>Panorámica</PresentationFormat>
  <Paragraphs>206</Paragraphs>
  <Slides>41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5" baseType="lpstr">
      <vt:lpstr>Arial</vt:lpstr>
      <vt:lpstr>Calibri</vt:lpstr>
      <vt:lpstr>Montserrat</vt:lpstr>
      <vt:lpstr>PlantillaFR2021</vt:lpstr>
      <vt:lpstr>Enfermedad ácido péptica y reflujo gastroesofágico</vt:lpstr>
      <vt:lpstr>Introducción </vt:lpstr>
      <vt:lpstr>Presentación de PowerPoint</vt:lpstr>
      <vt:lpstr>Factores de riesgo </vt:lpstr>
      <vt:lpstr>Helicobacter Pylori</vt:lpstr>
      <vt:lpstr>AINES</vt:lpstr>
      <vt:lpstr>Clínica </vt:lpstr>
      <vt:lpstr>Dispepsia funcional</vt:lpstr>
      <vt:lpstr>Presentación de PowerPoint</vt:lpstr>
      <vt:lpstr>Diagnóstico y tratamiento</vt:lpstr>
      <vt:lpstr>Tamizaje para H. Pylori</vt:lpstr>
      <vt:lpstr>Presentación de PowerPoint</vt:lpstr>
      <vt:lpstr>Tamizaje para H. Pylori</vt:lpstr>
      <vt:lpstr>Presentación de PowerPoint</vt:lpstr>
      <vt:lpstr>Tratamiento </vt:lpstr>
      <vt:lpstr>Presentación de PowerPoint</vt:lpstr>
      <vt:lpstr>Tratamiento </vt:lpstr>
      <vt:lpstr>Presentación de PowerPoint</vt:lpstr>
      <vt:lpstr>Seguimiento</vt:lpstr>
      <vt:lpstr>Presentación de PowerPoint</vt:lpstr>
      <vt:lpstr>Enfermedad por reflujo gastroesofágico</vt:lpstr>
      <vt:lpstr>Introducción</vt:lpstr>
      <vt:lpstr>Fisiopatología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Manejo quirúrgico </vt:lpstr>
      <vt:lpstr>Presentación de PowerPoint</vt:lpstr>
      <vt:lpstr>Presentación de PowerPoint</vt:lpstr>
      <vt:lpstr>Presentación de PowerPoint</vt:lpstr>
      <vt:lpstr>Presentación de PowerPoint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Enfermedad Ácido Péptica e Infección por Helicobacter pylori</dc:title>
  <dc:creator>Katherine Romero</dc:creator>
  <cp:lastModifiedBy>User</cp:lastModifiedBy>
  <cp:revision>28</cp:revision>
  <dcterms:created xsi:type="dcterms:W3CDTF">2020-05-07T04:45:51Z</dcterms:created>
  <dcterms:modified xsi:type="dcterms:W3CDTF">2021-05-05T23:28:17Z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923151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