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3.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drawingml.diagramData+xml" PartName="/ppt/diagrams/data4.xml"/>
  <Override ContentType="application/vnd.openxmlformats-officedocument.drawingml.diagramLayout+xml" PartName="/ppt/diagrams/layout4.xml"/>
  <Override ContentType="application/vnd.openxmlformats-officedocument.drawingml.diagramStyle+xml" PartName="/ppt/diagrams/quickStyle4.xml"/>
  <Override ContentType="application/vnd.openxmlformats-officedocument.drawingml.diagramColors+xml" PartName="/ppt/diagrams/colors4.xml"/>
  <Override ContentType="application/vnd.ms-office.drawingml.diagramDrawing+xml" PartName="/ppt/diagrams/drawing4.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drawingml.diagramData+xml" PartName="/ppt/diagrams/data5.xml"/>
  <Override ContentType="application/vnd.openxmlformats-officedocument.drawingml.diagramLayout+xml" PartName="/ppt/diagrams/layout5.xml"/>
  <Override ContentType="application/vnd.openxmlformats-officedocument.drawingml.diagramStyle+xml" PartName="/ppt/diagrams/quickStyle5.xml"/>
  <Override ContentType="application/vnd.openxmlformats-officedocument.drawingml.diagramColors+xml" PartName="/ppt/diagrams/colors5.xml"/>
  <Override ContentType="application/vnd.ms-office.drawingml.diagramDrawing+xml" PartName="/ppt/diagrams/drawing5.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drawingml.diagramData+xml" PartName="/ppt/diagrams/data6.xml"/>
  <Override ContentType="application/vnd.openxmlformats-officedocument.drawingml.diagramLayout+xml" PartName="/ppt/diagrams/layout6.xml"/>
  <Override ContentType="application/vnd.openxmlformats-officedocument.drawingml.diagramStyle+xml" PartName="/ppt/diagrams/quickStyle6.xml"/>
  <Override ContentType="application/vnd.openxmlformats-officedocument.drawingml.diagramColors+xml" PartName="/ppt/diagrams/colors6.xml"/>
  <Override ContentType="application/vnd.ms-office.drawingml.diagramDrawing+xml" PartName="/ppt/diagrams/drawing6.xml"/>
  <Override ContentType="application/vnd.openxmlformats-officedocument.presentationml.notesSlide+xml" PartName="/ppt/notesSlides/notesSlide13.xml"/>
  <Override ContentType="application/vnd.openxmlformats-officedocument.drawingml.diagramData+xml" PartName="/ppt/diagrams/data7.xml"/>
  <Override ContentType="application/vnd.openxmlformats-officedocument.drawingml.diagramLayout+xml" PartName="/ppt/diagrams/layout7.xml"/>
  <Override ContentType="application/vnd.openxmlformats-officedocument.drawingml.diagramStyle+xml" PartName="/ppt/diagrams/quickStyle7.xml"/>
  <Override ContentType="application/vnd.openxmlformats-officedocument.drawingml.diagramColors+xml" PartName="/ppt/diagrams/colors7.xml"/>
  <Override ContentType="application/vnd.ms-office.drawingml.diagramDrawing+xml" PartName="/ppt/diagrams/drawing7.xml"/>
  <Override ContentType="application/vnd.openxmlformats-officedocument.presentationml.notesSlide+xml" PartName="/ppt/notesSlides/notesSlide14.xml"/>
  <Override ContentType="application/vnd.openxmlformats-officedocument.drawingml.diagramData+xml" PartName="/ppt/diagrams/data8.xml"/>
  <Override ContentType="application/vnd.openxmlformats-officedocument.drawingml.diagramLayout+xml" PartName="/ppt/diagrams/layout8.xml"/>
  <Override ContentType="application/vnd.openxmlformats-officedocument.drawingml.diagramStyle+xml" PartName="/ppt/diagrams/quickStyle8.xml"/>
  <Override ContentType="application/vnd.openxmlformats-officedocument.drawingml.diagramColors+xml" PartName="/ppt/diagrams/colors8.xml"/>
  <Override ContentType="application/vnd.ms-office.drawingml.diagramDrawing+xml" PartName="/ppt/diagrams/drawing8.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drawingml.diagramData+xml" PartName="/ppt/diagrams/data9.xml"/>
  <Override ContentType="application/vnd.openxmlformats-officedocument.drawingml.diagramLayout+xml" PartName="/ppt/diagrams/layout9.xml"/>
  <Override ContentType="application/vnd.openxmlformats-officedocument.drawingml.diagramStyle+xml" PartName="/ppt/diagrams/quickStyle9.xml"/>
  <Override ContentType="application/vnd.openxmlformats-officedocument.drawingml.diagramColors+xml" PartName="/ppt/diagrams/colors9.xml"/>
  <Override ContentType="application/vnd.ms-office.drawingml.diagramDrawing+xml" PartName="/ppt/diagrams/drawing9.xml"/>
  <Override ContentType="application/vnd.openxmlformats-officedocument.presentationml.notesSlide+xml" PartName="/ppt/notesSlides/notesSlide20.xml"/>
  <Override ContentType="application/vnd.openxmlformats-officedocument.drawingml.diagramData+xml" PartName="/ppt/diagrams/data10.xml"/>
  <Override ContentType="application/vnd.openxmlformats-officedocument.drawingml.diagramLayout+xml" PartName="/ppt/diagrams/layout10.xml"/>
  <Override ContentType="application/vnd.openxmlformats-officedocument.drawingml.diagramStyle+xml" PartName="/ppt/diagrams/quickStyle10.xml"/>
  <Override ContentType="application/vnd.openxmlformats-officedocument.drawingml.diagramColors+xml" PartName="/ppt/diagrams/colors10.xml"/>
  <Override ContentType="application/vnd.ms-office.drawingml.diagramDrawing+xml" PartName="/ppt/diagrams/drawing1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drawingml.diagramData+xml" PartName="/ppt/diagrams/data11.xml"/>
  <Override ContentType="application/vnd.openxmlformats-officedocument.drawingml.diagramLayout+xml" PartName="/ppt/diagrams/layout11.xml"/>
  <Override ContentType="application/vnd.openxmlformats-officedocument.drawingml.diagramStyle+xml" PartName="/ppt/diagrams/quickStyle11.xml"/>
  <Override ContentType="application/vnd.openxmlformats-officedocument.drawingml.diagramColors+xml" PartName="/ppt/diagrams/colors11.xml"/>
  <Override ContentType="application/vnd.ms-office.drawingml.diagramDrawing+xml" PartName="/ppt/diagrams/drawing11.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1"/>
  </p:notesMasterIdLst>
  <p:sldIdLst>
    <p:sldId id="364" r:id="rId2"/>
    <p:sldId id="265" r:id="rId3"/>
    <p:sldId id="266" r:id="rId4"/>
    <p:sldId id="267" r:id="rId5"/>
    <p:sldId id="323" r:id="rId6"/>
    <p:sldId id="311" r:id="rId7"/>
    <p:sldId id="312" r:id="rId8"/>
    <p:sldId id="313" r:id="rId9"/>
    <p:sldId id="326" r:id="rId10"/>
    <p:sldId id="314" r:id="rId11"/>
    <p:sldId id="315" r:id="rId12"/>
    <p:sldId id="324" r:id="rId13"/>
    <p:sldId id="325" r:id="rId14"/>
    <p:sldId id="327" r:id="rId15"/>
    <p:sldId id="328" r:id="rId16"/>
    <p:sldId id="329" r:id="rId17"/>
    <p:sldId id="330" r:id="rId18"/>
    <p:sldId id="331" r:id="rId19"/>
    <p:sldId id="332" r:id="rId20"/>
    <p:sldId id="333" r:id="rId21"/>
    <p:sldId id="334" r:id="rId22"/>
    <p:sldId id="346" r:id="rId23"/>
    <p:sldId id="347" r:id="rId24"/>
    <p:sldId id="348" r:id="rId25"/>
    <p:sldId id="349" r:id="rId26"/>
    <p:sldId id="357" r:id="rId27"/>
    <p:sldId id="350" r:id="rId28"/>
    <p:sldId id="351" r:id="rId29"/>
    <p:sldId id="352" r:id="rId30"/>
    <p:sldId id="353" r:id="rId31"/>
    <p:sldId id="354" r:id="rId32"/>
    <p:sldId id="355" r:id="rId33"/>
    <p:sldId id="356" r:id="rId34"/>
    <p:sldId id="345" r:id="rId35"/>
    <p:sldId id="360" r:id="rId36"/>
    <p:sldId id="365" r:id="rId37"/>
    <p:sldId id="366" r:id="rId38"/>
    <p:sldId id="367" r:id="rId39"/>
    <p:sldId id="271" r:id="rId40"/>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72" autoAdjust="0"/>
    <p:restoredTop sz="93842" autoAdjust="0"/>
  </p:normalViewPr>
  <p:slideViewPr>
    <p:cSldViewPr snapToGrid="0">
      <p:cViewPr varScale="1">
        <p:scale>
          <a:sx n="81" d="100"/>
          <a:sy n="81" d="100"/>
        </p:scale>
        <p:origin x="50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3DD132-BF8A-4DB1-BE81-AD7E4D26179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ES"/>
        </a:p>
      </dgm:t>
    </dgm:pt>
    <dgm:pt modelId="{CBB016C5-28AC-488E-B3CD-128749D1F5F8}">
      <dgm:prSet phldrT="[Texto]"/>
      <dgm:spPr/>
      <dgm:t>
        <a:bodyPr/>
        <a:lstStyle/>
        <a:p>
          <a:r>
            <a:rPr lang="es-ES" dirty="0">
              <a:latin typeface="Montserrat" panose="02000505000000020004" pitchFamily="2" charset="0"/>
            </a:rPr>
            <a:t>Diabetes mellitus RR: 1.46 </a:t>
          </a:r>
        </a:p>
      </dgm:t>
    </dgm:pt>
    <dgm:pt modelId="{924906BD-0D0B-4C68-90B6-F88492524F89}" type="parTrans" cxnId="{68217D46-0C20-4074-AD75-8123A9279836}">
      <dgm:prSet/>
      <dgm:spPr/>
      <dgm:t>
        <a:bodyPr/>
        <a:lstStyle/>
        <a:p>
          <a:endParaRPr lang="es-ES">
            <a:latin typeface="Montserrat" panose="02000505000000020004" pitchFamily="2" charset="0"/>
          </a:endParaRPr>
        </a:p>
      </dgm:t>
    </dgm:pt>
    <dgm:pt modelId="{80A233A6-3A66-4D6E-87E3-420F3DB1405E}" type="sibTrans" cxnId="{68217D46-0C20-4074-AD75-8123A9279836}">
      <dgm:prSet/>
      <dgm:spPr/>
      <dgm:t>
        <a:bodyPr/>
        <a:lstStyle/>
        <a:p>
          <a:endParaRPr lang="es-ES">
            <a:latin typeface="Montserrat" panose="02000505000000020004" pitchFamily="2" charset="0"/>
          </a:endParaRPr>
        </a:p>
      </dgm:t>
    </dgm:pt>
    <dgm:pt modelId="{2B4B6EA9-2587-44F2-B53B-778D7389EACD}">
      <dgm:prSet phldrT="[Texto]"/>
      <dgm:spPr/>
      <dgm:t>
        <a:bodyPr/>
        <a:lstStyle/>
        <a:p>
          <a:r>
            <a:rPr lang="es-ES" dirty="0">
              <a:latin typeface="Montserrat" panose="02000505000000020004" pitchFamily="2" charset="0"/>
            </a:rPr>
            <a:t>HTA en edad media RR:1.61</a:t>
          </a:r>
        </a:p>
      </dgm:t>
    </dgm:pt>
    <dgm:pt modelId="{8EF1C295-57C7-4A88-985D-90B2182A5F2E}" type="parTrans" cxnId="{9EEF8603-5144-4B08-B42B-DD864C6FFB7A}">
      <dgm:prSet/>
      <dgm:spPr/>
      <dgm:t>
        <a:bodyPr/>
        <a:lstStyle/>
        <a:p>
          <a:endParaRPr lang="es-ES">
            <a:latin typeface="Montserrat" panose="02000505000000020004" pitchFamily="2" charset="0"/>
          </a:endParaRPr>
        </a:p>
      </dgm:t>
    </dgm:pt>
    <dgm:pt modelId="{FA6CDD2E-AC67-4135-A779-02640228C163}" type="sibTrans" cxnId="{9EEF8603-5144-4B08-B42B-DD864C6FFB7A}">
      <dgm:prSet/>
      <dgm:spPr/>
      <dgm:t>
        <a:bodyPr/>
        <a:lstStyle/>
        <a:p>
          <a:endParaRPr lang="es-ES">
            <a:latin typeface="Montserrat" panose="02000505000000020004" pitchFamily="2" charset="0"/>
          </a:endParaRPr>
        </a:p>
      </dgm:t>
    </dgm:pt>
    <dgm:pt modelId="{DF595389-E6FE-4AA9-A7C5-FB5C096A8154}">
      <dgm:prSet phldrT="[Texto]"/>
      <dgm:spPr/>
      <dgm:t>
        <a:bodyPr/>
        <a:lstStyle/>
        <a:p>
          <a:r>
            <a:rPr lang="es-ES" dirty="0">
              <a:latin typeface="Montserrat" panose="02000505000000020004" pitchFamily="2" charset="0"/>
            </a:rPr>
            <a:t>Obesidad RR:1.60 </a:t>
          </a:r>
        </a:p>
      </dgm:t>
    </dgm:pt>
    <dgm:pt modelId="{6E1B25AF-EA39-4249-971B-57F4330B52A9}" type="parTrans" cxnId="{186F5191-4456-4157-88CD-99BD77B09923}">
      <dgm:prSet/>
      <dgm:spPr/>
      <dgm:t>
        <a:bodyPr/>
        <a:lstStyle/>
        <a:p>
          <a:endParaRPr lang="es-ES">
            <a:latin typeface="Montserrat" panose="02000505000000020004" pitchFamily="2" charset="0"/>
          </a:endParaRPr>
        </a:p>
      </dgm:t>
    </dgm:pt>
    <dgm:pt modelId="{D16E168E-A75A-4F44-B4FC-BF31109F33BD}" type="sibTrans" cxnId="{186F5191-4456-4157-88CD-99BD77B09923}">
      <dgm:prSet/>
      <dgm:spPr/>
      <dgm:t>
        <a:bodyPr/>
        <a:lstStyle/>
        <a:p>
          <a:endParaRPr lang="es-ES">
            <a:latin typeface="Montserrat" panose="02000505000000020004" pitchFamily="2" charset="0"/>
          </a:endParaRPr>
        </a:p>
      </dgm:t>
    </dgm:pt>
    <dgm:pt modelId="{0C917FCA-47F3-4774-846D-3EB046223BE4}">
      <dgm:prSet phldrT="[Texto]"/>
      <dgm:spPr/>
      <dgm:t>
        <a:bodyPr/>
        <a:lstStyle/>
        <a:p>
          <a:r>
            <a:rPr lang="es-ES" dirty="0">
              <a:latin typeface="Montserrat" panose="02000505000000020004" pitchFamily="2" charset="0"/>
            </a:rPr>
            <a:t>Inactividad física RR: 1.82 </a:t>
          </a:r>
        </a:p>
      </dgm:t>
    </dgm:pt>
    <dgm:pt modelId="{108A90C2-CB3B-410F-8321-1BB4AF992614}" type="parTrans" cxnId="{A6C9F0C7-F535-4490-9CD4-BC7261D30C56}">
      <dgm:prSet/>
      <dgm:spPr/>
      <dgm:t>
        <a:bodyPr/>
        <a:lstStyle/>
        <a:p>
          <a:endParaRPr lang="es-ES">
            <a:latin typeface="Montserrat" panose="02000505000000020004" pitchFamily="2" charset="0"/>
          </a:endParaRPr>
        </a:p>
      </dgm:t>
    </dgm:pt>
    <dgm:pt modelId="{DA0A2122-527A-4753-9A6B-5AC91359C280}" type="sibTrans" cxnId="{A6C9F0C7-F535-4490-9CD4-BC7261D30C56}">
      <dgm:prSet/>
      <dgm:spPr/>
      <dgm:t>
        <a:bodyPr/>
        <a:lstStyle/>
        <a:p>
          <a:endParaRPr lang="es-ES">
            <a:latin typeface="Montserrat" panose="02000505000000020004" pitchFamily="2" charset="0"/>
          </a:endParaRPr>
        </a:p>
      </dgm:t>
    </dgm:pt>
    <dgm:pt modelId="{60E57D74-0170-4AF0-89C0-2FD6353B9D0A}">
      <dgm:prSet phldrT="[Texto]"/>
      <dgm:spPr/>
      <dgm:t>
        <a:bodyPr/>
        <a:lstStyle/>
        <a:p>
          <a:r>
            <a:rPr lang="es-ES" dirty="0">
              <a:latin typeface="Montserrat" panose="02000505000000020004" pitchFamily="2" charset="0"/>
            </a:rPr>
            <a:t>Depresión: RR:1.65 </a:t>
          </a:r>
        </a:p>
      </dgm:t>
    </dgm:pt>
    <dgm:pt modelId="{CA6946C9-F38D-418B-A3FC-60E327357C02}" type="parTrans" cxnId="{F379F296-FFFD-44CE-BD59-960B584FA2B7}">
      <dgm:prSet/>
      <dgm:spPr/>
      <dgm:t>
        <a:bodyPr/>
        <a:lstStyle/>
        <a:p>
          <a:endParaRPr lang="es-ES">
            <a:latin typeface="Montserrat" panose="02000505000000020004" pitchFamily="2" charset="0"/>
          </a:endParaRPr>
        </a:p>
      </dgm:t>
    </dgm:pt>
    <dgm:pt modelId="{AAF5A99E-F198-439F-A739-36421F1FEC6A}" type="sibTrans" cxnId="{F379F296-FFFD-44CE-BD59-960B584FA2B7}">
      <dgm:prSet/>
      <dgm:spPr/>
      <dgm:t>
        <a:bodyPr/>
        <a:lstStyle/>
        <a:p>
          <a:endParaRPr lang="es-ES">
            <a:latin typeface="Montserrat" panose="02000505000000020004" pitchFamily="2" charset="0"/>
          </a:endParaRPr>
        </a:p>
      </dgm:t>
    </dgm:pt>
    <dgm:pt modelId="{4F0A0704-7387-4786-AA78-8FBE9255D82D}">
      <dgm:prSet phldrT="[Texto]"/>
      <dgm:spPr/>
      <dgm:t>
        <a:bodyPr/>
        <a:lstStyle/>
        <a:p>
          <a:r>
            <a:rPr lang="es-ES" dirty="0">
              <a:latin typeface="Montserrat" panose="02000505000000020004" pitchFamily="2" charset="0"/>
            </a:rPr>
            <a:t>Tabaquismo RR: 1.59 </a:t>
          </a:r>
        </a:p>
      </dgm:t>
    </dgm:pt>
    <dgm:pt modelId="{0D66058F-C5C7-4181-8BBE-E6CBEC4126E2}" type="parTrans" cxnId="{2412568B-4C48-4049-803E-5DADB878D496}">
      <dgm:prSet/>
      <dgm:spPr/>
      <dgm:t>
        <a:bodyPr/>
        <a:lstStyle/>
        <a:p>
          <a:endParaRPr lang="es-ES">
            <a:latin typeface="Montserrat" panose="02000505000000020004" pitchFamily="2" charset="0"/>
          </a:endParaRPr>
        </a:p>
      </dgm:t>
    </dgm:pt>
    <dgm:pt modelId="{02B2C959-00F4-45CC-83D8-F64DEBF832D7}" type="sibTrans" cxnId="{2412568B-4C48-4049-803E-5DADB878D496}">
      <dgm:prSet/>
      <dgm:spPr/>
      <dgm:t>
        <a:bodyPr/>
        <a:lstStyle/>
        <a:p>
          <a:endParaRPr lang="es-ES">
            <a:latin typeface="Montserrat" panose="02000505000000020004" pitchFamily="2" charset="0"/>
          </a:endParaRPr>
        </a:p>
      </dgm:t>
    </dgm:pt>
    <dgm:pt modelId="{295A1BAA-96D8-456E-A133-55E077331AC5}">
      <dgm:prSet phldrT="[Texto]"/>
      <dgm:spPr/>
      <dgm:t>
        <a:bodyPr/>
        <a:lstStyle/>
        <a:p>
          <a:r>
            <a:rPr lang="es-ES" dirty="0">
              <a:latin typeface="Montserrat" panose="02000505000000020004" pitchFamily="2" charset="0"/>
            </a:rPr>
            <a:t>Bajo nivel educativo RR:1.59</a:t>
          </a:r>
        </a:p>
      </dgm:t>
    </dgm:pt>
    <dgm:pt modelId="{DDF58F80-796D-4D32-BCAD-0F35E2A7CE83}" type="parTrans" cxnId="{9E74C7AE-596D-4C1D-80D4-573DEB5C7290}">
      <dgm:prSet/>
      <dgm:spPr/>
      <dgm:t>
        <a:bodyPr/>
        <a:lstStyle/>
        <a:p>
          <a:endParaRPr lang="es-ES">
            <a:latin typeface="Montserrat" panose="02000505000000020004" pitchFamily="2" charset="0"/>
          </a:endParaRPr>
        </a:p>
      </dgm:t>
    </dgm:pt>
    <dgm:pt modelId="{15069047-56DB-47DC-848B-DF24A3B966BB}" type="sibTrans" cxnId="{9E74C7AE-596D-4C1D-80D4-573DEB5C7290}">
      <dgm:prSet/>
      <dgm:spPr/>
      <dgm:t>
        <a:bodyPr/>
        <a:lstStyle/>
        <a:p>
          <a:endParaRPr lang="es-ES">
            <a:latin typeface="Montserrat" panose="02000505000000020004" pitchFamily="2" charset="0"/>
          </a:endParaRPr>
        </a:p>
      </dgm:t>
    </dgm:pt>
    <dgm:pt modelId="{20BBA6A8-7B8C-4EDC-A870-E1E7CC95DDC0}" type="pres">
      <dgm:prSet presAssocID="{2F3DD132-BF8A-4DB1-BE81-AD7E4D26179F}" presName="diagram" presStyleCnt="0">
        <dgm:presLayoutVars>
          <dgm:dir/>
          <dgm:resizeHandles val="exact"/>
        </dgm:presLayoutVars>
      </dgm:prSet>
      <dgm:spPr/>
    </dgm:pt>
    <dgm:pt modelId="{81BACAE9-596A-46ED-BB5F-CA5AD0933A08}" type="pres">
      <dgm:prSet presAssocID="{CBB016C5-28AC-488E-B3CD-128749D1F5F8}" presName="node" presStyleLbl="node1" presStyleIdx="0" presStyleCnt="7">
        <dgm:presLayoutVars>
          <dgm:bulletEnabled val="1"/>
        </dgm:presLayoutVars>
      </dgm:prSet>
      <dgm:spPr/>
    </dgm:pt>
    <dgm:pt modelId="{ED0815BC-EB18-4B3E-8710-068CE457C16C}" type="pres">
      <dgm:prSet presAssocID="{80A233A6-3A66-4D6E-87E3-420F3DB1405E}" presName="sibTrans" presStyleCnt="0"/>
      <dgm:spPr/>
    </dgm:pt>
    <dgm:pt modelId="{6531BED0-D404-4BC8-A16D-698F1AD1338B}" type="pres">
      <dgm:prSet presAssocID="{2B4B6EA9-2587-44F2-B53B-778D7389EACD}" presName="node" presStyleLbl="node1" presStyleIdx="1" presStyleCnt="7">
        <dgm:presLayoutVars>
          <dgm:bulletEnabled val="1"/>
        </dgm:presLayoutVars>
      </dgm:prSet>
      <dgm:spPr/>
    </dgm:pt>
    <dgm:pt modelId="{3A99A506-8E64-4AAE-8409-64BFD372A845}" type="pres">
      <dgm:prSet presAssocID="{FA6CDD2E-AC67-4135-A779-02640228C163}" presName="sibTrans" presStyleCnt="0"/>
      <dgm:spPr/>
    </dgm:pt>
    <dgm:pt modelId="{A25B2A12-70CE-42C9-9A09-6B7F952862BF}" type="pres">
      <dgm:prSet presAssocID="{DF595389-E6FE-4AA9-A7C5-FB5C096A8154}" presName="node" presStyleLbl="node1" presStyleIdx="2" presStyleCnt="7">
        <dgm:presLayoutVars>
          <dgm:bulletEnabled val="1"/>
        </dgm:presLayoutVars>
      </dgm:prSet>
      <dgm:spPr/>
    </dgm:pt>
    <dgm:pt modelId="{F05F0BD9-0F5A-45D2-8322-A439E3DF4E96}" type="pres">
      <dgm:prSet presAssocID="{D16E168E-A75A-4F44-B4FC-BF31109F33BD}" presName="sibTrans" presStyleCnt="0"/>
      <dgm:spPr/>
    </dgm:pt>
    <dgm:pt modelId="{2F4A79EB-E6C2-4ADC-B92F-B125FFFD883E}" type="pres">
      <dgm:prSet presAssocID="{0C917FCA-47F3-4774-846D-3EB046223BE4}" presName="node" presStyleLbl="node1" presStyleIdx="3" presStyleCnt="7">
        <dgm:presLayoutVars>
          <dgm:bulletEnabled val="1"/>
        </dgm:presLayoutVars>
      </dgm:prSet>
      <dgm:spPr/>
    </dgm:pt>
    <dgm:pt modelId="{0F84E3C6-7748-4E41-8847-68AFFBA0623A}" type="pres">
      <dgm:prSet presAssocID="{DA0A2122-527A-4753-9A6B-5AC91359C280}" presName="sibTrans" presStyleCnt="0"/>
      <dgm:spPr/>
    </dgm:pt>
    <dgm:pt modelId="{BD24A144-827E-41DE-8B31-7974CAC0CBAB}" type="pres">
      <dgm:prSet presAssocID="{60E57D74-0170-4AF0-89C0-2FD6353B9D0A}" presName="node" presStyleLbl="node1" presStyleIdx="4" presStyleCnt="7">
        <dgm:presLayoutVars>
          <dgm:bulletEnabled val="1"/>
        </dgm:presLayoutVars>
      </dgm:prSet>
      <dgm:spPr/>
    </dgm:pt>
    <dgm:pt modelId="{49CA5D32-5D9E-4307-B725-545B7A135FAC}" type="pres">
      <dgm:prSet presAssocID="{AAF5A99E-F198-439F-A739-36421F1FEC6A}" presName="sibTrans" presStyleCnt="0"/>
      <dgm:spPr/>
    </dgm:pt>
    <dgm:pt modelId="{3FA10A64-2DAA-454F-B613-6B9F2E1C3030}" type="pres">
      <dgm:prSet presAssocID="{4F0A0704-7387-4786-AA78-8FBE9255D82D}" presName="node" presStyleLbl="node1" presStyleIdx="5" presStyleCnt="7">
        <dgm:presLayoutVars>
          <dgm:bulletEnabled val="1"/>
        </dgm:presLayoutVars>
      </dgm:prSet>
      <dgm:spPr/>
    </dgm:pt>
    <dgm:pt modelId="{DC4F57BF-18CC-44D5-B4BE-54FECACE8BBC}" type="pres">
      <dgm:prSet presAssocID="{02B2C959-00F4-45CC-83D8-F64DEBF832D7}" presName="sibTrans" presStyleCnt="0"/>
      <dgm:spPr/>
    </dgm:pt>
    <dgm:pt modelId="{787496BB-BB14-49C4-9A25-6384E811A5F1}" type="pres">
      <dgm:prSet presAssocID="{295A1BAA-96D8-456E-A133-55E077331AC5}" presName="node" presStyleLbl="node1" presStyleIdx="6" presStyleCnt="7">
        <dgm:presLayoutVars>
          <dgm:bulletEnabled val="1"/>
        </dgm:presLayoutVars>
      </dgm:prSet>
      <dgm:spPr/>
    </dgm:pt>
  </dgm:ptLst>
  <dgm:cxnLst>
    <dgm:cxn modelId="{9EEF8603-5144-4B08-B42B-DD864C6FFB7A}" srcId="{2F3DD132-BF8A-4DB1-BE81-AD7E4D26179F}" destId="{2B4B6EA9-2587-44F2-B53B-778D7389EACD}" srcOrd="1" destOrd="0" parTransId="{8EF1C295-57C7-4A88-985D-90B2182A5F2E}" sibTransId="{FA6CDD2E-AC67-4135-A779-02640228C163}"/>
    <dgm:cxn modelId="{1D6A0809-E02E-46E9-9E51-07F1B2E33CB5}" type="presOf" srcId="{CBB016C5-28AC-488E-B3CD-128749D1F5F8}" destId="{81BACAE9-596A-46ED-BB5F-CA5AD0933A08}" srcOrd="0" destOrd="0" presId="urn:microsoft.com/office/officeart/2005/8/layout/default"/>
    <dgm:cxn modelId="{EA61E61B-4C23-48E1-A56D-49C3AD90B7C3}" type="presOf" srcId="{DF595389-E6FE-4AA9-A7C5-FB5C096A8154}" destId="{A25B2A12-70CE-42C9-9A09-6B7F952862BF}" srcOrd="0" destOrd="0" presId="urn:microsoft.com/office/officeart/2005/8/layout/default"/>
    <dgm:cxn modelId="{E02E703E-BED3-433B-A64B-3B7BB122182A}" type="presOf" srcId="{2B4B6EA9-2587-44F2-B53B-778D7389EACD}" destId="{6531BED0-D404-4BC8-A16D-698F1AD1338B}" srcOrd="0" destOrd="0" presId="urn:microsoft.com/office/officeart/2005/8/layout/default"/>
    <dgm:cxn modelId="{68217D46-0C20-4074-AD75-8123A9279836}" srcId="{2F3DD132-BF8A-4DB1-BE81-AD7E4D26179F}" destId="{CBB016C5-28AC-488E-B3CD-128749D1F5F8}" srcOrd="0" destOrd="0" parTransId="{924906BD-0D0B-4C68-90B6-F88492524F89}" sibTransId="{80A233A6-3A66-4D6E-87E3-420F3DB1405E}"/>
    <dgm:cxn modelId="{3C2F6267-462B-4A26-A90C-7EE60F4DA3A5}" type="presOf" srcId="{295A1BAA-96D8-456E-A133-55E077331AC5}" destId="{787496BB-BB14-49C4-9A25-6384E811A5F1}" srcOrd="0" destOrd="0" presId="urn:microsoft.com/office/officeart/2005/8/layout/default"/>
    <dgm:cxn modelId="{B77B367D-C657-4E6D-94DF-6B4A34E54F1F}" type="presOf" srcId="{4F0A0704-7387-4786-AA78-8FBE9255D82D}" destId="{3FA10A64-2DAA-454F-B613-6B9F2E1C3030}" srcOrd="0" destOrd="0" presId="urn:microsoft.com/office/officeart/2005/8/layout/default"/>
    <dgm:cxn modelId="{579B8688-4C22-41F5-AEA3-3F4441FC8324}" type="presOf" srcId="{60E57D74-0170-4AF0-89C0-2FD6353B9D0A}" destId="{BD24A144-827E-41DE-8B31-7974CAC0CBAB}" srcOrd="0" destOrd="0" presId="urn:microsoft.com/office/officeart/2005/8/layout/default"/>
    <dgm:cxn modelId="{2412568B-4C48-4049-803E-5DADB878D496}" srcId="{2F3DD132-BF8A-4DB1-BE81-AD7E4D26179F}" destId="{4F0A0704-7387-4786-AA78-8FBE9255D82D}" srcOrd="5" destOrd="0" parTransId="{0D66058F-C5C7-4181-8BBE-E6CBEC4126E2}" sibTransId="{02B2C959-00F4-45CC-83D8-F64DEBF832D7}"/>
    <dgm:cxn modelId="{186F5191-4456-4157-88CD-99BD77B09923}" srcId="{2F3DD132-BF8A-4DB1-BE81-AD7E4D26179F}" destId="{DF595389-E6FE-4AA9-A7C5-FB5C096A8154}" srcOrd="2" destOrd="0" parTransId="{6E1B25AF-EA39-4249-971B-57F4330B52A9}" sibTransId="{D16E168E-A75A-4F44-B4FC-BF31109F33BD}"/>
    <dgm:cxn modelId="{F379F296-FFFD-44CE-BD59-960B584FA2B7}" srcId="{2F3DD132-BF8A-4DB1-BE81-AD7E4D26179F}" destId="{60E57D74-0170-4AF0-89C0-2FD6353B9D0A}" srcOrd="4" destOrd="0" parTransId="{CA6946C9-F38D-418B-A3FC-60E327357C02}" sibTransId="{AAF5A99E-F198-439F-A739-36421F1FEC6A}"/>
    <dgm:cxn modelId="{9E74C7AE-596D-4C1D-80D4-573DEB5C7290}" srcId="{2F3DD132-BF8A-4DB1-BE81-AD7E4D26179F}" destId="{295A1BAA-96D8-456E-A133-55E077331AC5}" srcOrd="6" destOrd="0" parTransId="{DDF58F80-796D-4D32-BCAD-0F35E2A7CE83}" sibTransId="{15069047-56DB-47DC-848B-DF24A3B966BB}"/>
    <dgm:cxn modelId="{4B1131BF-B88A-4D42-9657-9E27D54D7A86}" type="presOf" srcId="{0C917FCA-47F3-4774-846D-3EB046223BE4}" destId="{2F4A79EB-E6C2-4ADC-B92F-B125FFFD883E}" srcOrd="0" destOrd="0" presId="urn:microsoft.com/office/officeart/2005/8/layout/default"/>
    <dgm:cxn modelId="{A6C9F0C7-F535-4490-9CD4-BC7261D30C56}" srcId="{2F3DD132-BF8A-4DB1-BE81-AD7E4D26179F}" destId="{0C917FCA-47F3-4774-846D-3EB046223BE4}" srcOrd="3" destOrd="0" parTransId="{108A90C2-CB3B-410F-8321-1BB4AF992614}" sibTransId="{DA0A2122-527A-4753-9A6B-5AC91359C280}"/>
    <dgm:cxn modelId="{1A02B3D7-F79C-4AB7-9AB3-6E03C837D2C0}" type="presOf" srcId="{2F3DD132-BF8A-4DB1-BE81-AD7E4D26179F}" destId="{20BBA6A8-7B8C-4EDC-A870-E1E7CC95DDC0}" srcOrd="0" destOrd="0" presId="urn:microsoft.com/office/officeart/2005/8/layout/default"/>
    <dgm:cxn modelId="{4309CC57-183E-493E-B1D7-AA335C26F237}" type="presParOf" srcId="{20BBA6A8-7B8C-4EDC-A870-E1E7CC95DDC0}" destId="{81BACAE9-596A-46ED-BB5F-CA5AD0933A08}" srcOrd="0" destOrd="0" presId="urn:microsoft.com/office/officeart/2005/8/layout/default"/>
    <dgm:cxn modelId="{044E0C21-BED4-43BD-9FA8-5C0D4CFF3933}" type="presParOf" srcId="{20BBA6A8-7B8C-4EDC-A870-E1E7CC95DDC0}" destId="{ED0815BC-EB18-4B3E-8710-068CE457C16C}" srcOrd="1" destOrd="0" presId="urn:microsoft.com/office/officeart/2005/8/layout/default"/>
    <dgm:cxn modelId="{6FAD08A0-A052-4712-910F-CEC3EAA138FF}" type="presParOf" srcId="{20BBA6A8-7B8C-4EDC-A870-E1E7CC95DDC0}" destId="{6531BED0-D404-4BC8-A16D-698F1AD1338B}" srcOrd="2" destOrd="0" presId="urn:microsoft.com/office/officeart/2005/8/layout/default"/>
    <dgm:cxn modelId="{0056503B-1283-47F2-B4DC-DBB70CEC97D7}" type="presParOf" srcId="{20BBA6A8-7B8C-4EDC-A870-E1E7CC95DDC0}" destId="{3A99A506-8E64-4AAE-8409-64BFD372A845}" srcOrd="3" destOrd="0" presId="urn:microsoft.com/office/officeart/2005/8/layout/default"/>
    <dgm:cxn modelId="{AA51A989-D6A3-4119-9962-4FC28F928969}" type="presParOf" srcId="{20BBA6A8-7B8C-4EDC-A870-E1E7CC95DDC0}" destId="{A25B2A12-70CE-42C9-9A09-6B7F952862BF}" srcOrd="4" destOrd="0" presId="urn:microsoft.com/office/officeart/2005/8/layout/default"/>
    <dgm:cxn modelId="{BBC55E51-870B-447C-9E2B-3ADA9BB3E1D2}" type="presParOf" srcId="{20BBA6A8-7B8C-4EDC-A870-E1E7CC95DDC0}" destId="{F05F0BD9-0F5A-45D2-8322-A439E3DF4E96}" srcOrd="5" destOrd="0" presId="urn:microsoft.com/office/officeart/2005/8/layout/default"/>
    <dgm:cxn modelId="{382A9AFB-58AC-4B79-8BDE-3477CCE787F1}" type="presParOf" srcId="{20BBA6A8-7B8C-4EDC-A870-E1E7CC95DDC0}" destId="{2F4A79EB-E6C2-4ADC-B92F-B125FFFD883E}" srcOrd="6" destOrd="0" presId="urn:microsoft.com/office/officeart/2005/8/layout/default"/>
    <dgm:cxn modelId="{3DB24020-D929-40A0-B4E0-81ABB489B8A4}" type="presParOf" srcId="{20BBA6A8-7B8C-4EDC-A870-E1E7CC95DDC0}" destId="{0F84E3C6-7748-4E41-8847-68AFFBA0623A}" srcOrd="7" destOrd="0" presId="urn:microsoft.com/office/officeart/2005/8/layout/default"/>
    <dgm:cxn modelId="{DF4CB0B8-B30F-40D7-BC09-572CAE8654A8}" type="presParOf" srcId="{20BBA6A8-7B8C-4EDC-A870-E1E7CC95DDC0}" destId="{BD24A144-827E-41DE-8B31-7974CAC0CBAB}" srcOrd="8" destOrd="0" presId="urn:microsoft.com/office/officeart/2005/8/layout/default"/>
    <dgm:cxn modelId="{DC6AF107-7C7D-4BD3-9E2B-E8A2B28D322E}" type="presParOf" srcId="{20BBA6A8-7B8C-4EDC-A870-E1E7CC95DDC0}" destId="{49CA5D32-5D9E-4307-B725-545B7A135FAC}" srcOrd="9" destOrd="0" presId="urn:microsoft.com/office/officeart/2005/8/layout/default"/>
    <dgm:cxn modelId="{27D61EBB-23D5-4F15-8679-22767F934F9C}" type="presParOf" srcId="{20BBA6A8-7B8C-4EDC-A870-E1E7CC95DDC0}" destId="{3FA10A64-2DAA-454F-B613-6B9F2E1C3030}" srcOrd="10" destOrd="0" presId="urn:microsoft.com/office/officeart/2005/8/layout/default"/>
    <dgm:cxn modelId="{52440C2E-D373-41A8-AD1D-20CD320E5C55}" type="presParOf" srcId="{20BBA6A8-7B8C-4EDC-A870-E1E7CC95DDC0}" destId="{DC4F57BF-18CC-44D5-B4BE-54FECACE8BBC}" srcOrd="11" destOrd="0" presId="urn:microsoft.com/office/officeart/2005/8/layout/default"/>
    <dgm:cxn modelId="{2EC394E6-DE53-49AB-877B-AA8F0E94C5E3}" type="presParOf" srcId="{20BBA6A8-7B8C-4EDC-A870-E1E7CC95DDC0}" destId="{787496BB-BB14-49C4-9A25-6384E811A5F1}"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934BB1D-C76D-48BB-A600-4764344A441A}" type="doc">
      <dgm:prSet loTypeId="urn:microsoft.com/office/officeart/2005/8/layout/hierarchy3" loCatId="hierarchy" qsTypeId="urn:microsoft.com/office/officeart/2005/8/quickstyle/simple3" qsCatId="simple" csTypeId="urn:microsoft.com/office/officeart/2005/8/colors/colorful5" csCatId="colorful" phldr="1"/>
      <dgm:spPr/>
      <dgm:t>
        <a:bodyPr/>
        <a:lstStyle/>
        <a:p>
          <a:endParaRPr lang="es-MX"/>
        </a:p>
      </dgm:t>
    </dgm:pt>
    <dgm:pt modelId="{D09E5E5F-FDCF-4308-8DF4-A6734A57BAED}">
      <dgm:prSet phldrT="[Texto]" custT="1"/>
      <dgm:spPr/>
      <dgm:t>
        <a:bodyPr/>
        <a:lstStyle/>
        <a:p>
          <a:r>
            <a:rPr lang="es-MX" sz="2400" dirty="0">
              <a:latin typeface="Montserrat" panose="02000505000000020004" pitchFamily="2" charset="0"/>
            </a:rPr>
            <a:t>DCL  amnésico</a:t>
          </a:r>
        </a:p>
      </dgm:t>
    </dgm:pt>
    <dgm:pt modelId="{7443A5A0-DB30-4C3D-8FA1-D7C16C796F53}" type="parTrans" cxnId="{AC339A43-7D82-4E53-8786-DBE60634533D}">
      <dgm:prSet/>
      <dgm:spPr/>
      <dgm:t>
        <a:bodyPr/>
        <a:lstStyle/>
        <a:p>
          <a:endParaRPr lang="es-MX">
            <a:latin typeface="Montserrat" panose="02000505000000020004" pitchFamily="2" charset="0"/>
          </a:endParaRPr>
        </a:p>
      </dgm:t>
    </dgm:pt>
    <dgm:pt modelId="{7B19AC90-33CA-423B-A78C-7834076C4B27}" type="sibTrans" cxnId="{AC339A43-7D82-4E53-8786-DBE60634533D}">
      <dgm:prSet/>
      <dgm:spPr/>
      <dgm:t>
        <a:bodyPr/>
        <a:lstStyle/>
        <a:p>
          <a:endParaRPr lang="es-MX">
            <a:latin typeface="Montserrat" panose="02000505000000020004" pitchFamily="2" charset="0"/>
          </a:endParaRPr>
        </a:p>
      </dgm:t>
    </dgm:pt>
    <dgm:pt modelId="{A1C6551E-D09B-4765-A6B9-D3B19DAE2E34}">
      <dgm:prSet phldrT="[Texto]" custT="1"/>
      <dgm:spPr/>
      <dgm:t>
        <a:bodyPr/>
        <a:lstStyle/>
        <a:p>
          <a:r>
            <a:rPr lang="es-MX" sz="2400" dirty="0">
              <a:latin typeface="Montserrat" panose="02000505000000020004" pitchFamily="2" charset="0"/>
            </a:rPr>
            <a:t>Dominio único</a:t>
          </a:r>
        </a:p>
      </dgm:t>
    </dgm:pt>
    <dgm:pt modelId="{234CB900-8B7A-4148-B6AF-A85060258558}" type="parTrans" cxnId="{3E79C1CA-DD94-4275-9A60-D464CC98678F}">
      <dgm:prSet/>
      <dgm:spPr/>
      <dgm:t>
        <a:bodyPr/>
        <a:lstStyle/>
        <a:p>
          <a:endParaRPr lang="es-MX">
            <a:latin typeface="Montserrat" panose="02000505000000020004" pitchFamily="2" charset="0"/>
          </a:endParaRPr>
        </a:p>
      </dgm:t>
    </dgm:pt>
    <dgm:pt modelId="{EF473112-132C-4628-A52F-A1E608210520}" type="sibTrans" cxnId="{3E79C1CA-DD94-4275-9A60-D464CC98678F}">
      <dgm:prSet/>
      <dgm:spPr/>
      <dgm:t>
        <a:bodyPr/>
        <a:lstStyle/>
        <a:p>
          <a:endParaRPr lang="es-MX">
            <a:latin typeface="Montserrat" panose="02000505000000020004" pitchFamily="2" charset="0"/>
          </a:endParaRPr>
        </a:p>
      </dgm:t>
    </dgm:pt>
    <dgm:pt modelId="{86625F77-D6D3-467D-B7B5-A94FE31ECF8F}">
      <dgm:prSet phldrT="[Texto]" custT="1"/>
      <dgm:spPr/>
      <dgm:t>
        <a:bodyPr/>
        <a:lstStyle/>
        <a:p>
          <a:r>
            <a:rPr lang="es-MX" sz="2400" dirty="0">
              <a:latin typeface="Montserrat" panose="02000505000000020004" pitchFamily="2" charset="0"/>
            </a:rPr>
            <a:t>Dominio múltiple</a:t>
          </a:r>
        </a:p>
      </dgm:t>
    </dgm:pt>
    <dgm:pt modelId="{480A203D-481C-4994-B1BB-E7A564B483B4}" type="parTrans" cxnId="{A7D7DBE5-0592-4D00-BAF7-713923A90769}">
      <dgm:prSet/>
      <dgm:spPr/>
      <dgm:t>
        <a:bodyPr/>
        <a:lstStyle/>
        <a:p>
          <a:endParaRPr lang="es-MX">
            <a:latin typeface="Montserrat" panose="02000505000000020004" pitchFamily="2" charset="0"/>
          </a:endParaRPr>
        </a:p>
      </dgm:t>
    </dgm:pt>
    <dgm:pt modelId="{9BA163F2-1662-4DCF-8A3A-9CFE3E6A06A4}" type="sibTrans" cxnId="{A7D7DBE5-0592-4D00-BAF7-713923A90769}">
      <dgm:prSet/>
      <dgm:spPr/>
      <dgm:t>
        <a:bodyPr/>
        <a:lstStyle/>
        <a:p>
          <a:endParaRPr lang="es-MX">
            <a:latin typeface="Montserrat" panose="02000505000000020004" pitchFamily="2" charset="0"/>
          </a:endParaRPr>
        </a:p>
      </dgm:t>
    </dgm:pt>
    <dgm:pt modelId="{B7094273-717B-4315-8DBC-FFC9E6267E75}">
      <dgm:prSet phldrT="[Texto]" custT="1"/>
      <dgm:spPr/>
      <dgm:t>
        <a:bodyPr/>
        <a:lstStyle/>
        <a:p>
          <a:r>
            <a:rPr lang="es-MX" sz="2400" dirty="0">
              <a:latin typeface="Montserrat" panose="02000505000000020004" pitchFamily="2" charset="0"/>
            </a:rPr>
            <a:t>DCL no amnésico</a:t>
          </a:r>
        </a:p>
      </dgm:t>
    </dgm:pt>
    <dgm:pt modelId="{93CBE274-875D-48F2-B889-C04ED2C6CCA8}" type="parTrans" cxnId="{5B100596-9021-45F7-9108-69A35CCFA81A}">
      <dgm:prSet/>
      <dgm:spPr/>
      <dgm:t>
        <a:bodyPr/>
        <a:lstStyle/>
        <a:p>
          <a:endParaRPr lang="es-MX">
            <a:latin typeface="Montserrat" panose="02000505000000020004" pitchFamily="2" charset="0"/>
          </a:endParaRPr>
        </a:p>
      </dgm:t>
    </dgm:pt>
    <dgm:pt modelId="{9B4EF8CA-CAE9-4A29-8EC2-8D9D89C99EE0}" type="sibTrans" cxnId="{5B100596-9021-45F7-9108-69A35CCFA81A}">
      <dgm:prSet/>
      <dgm:spPr/>
      <dgm:t>
        <a:bodyPr/>
        <a:lstStyle/>
        <a:p>
          <a:endParaRPr lang="es-MX">
            <a:latin typeface="Montserrat" panose="02000505000000020004" pitchFamily="2" charset="0"/>
          </a:endParaRPr>
        </a:p>
      </dgm:t>
    </dgm:pt>
    <dgm:pt modelId="{1B403C6C-30C9-4A89-BAD0-BAF5BF355885}">
      <dgm:prSet phldrT="[Texto]" custT="1"/>
      <dgm:spPr/>
      <dgm:t>
        <a:bodyPr/>
        <a:lstStyle/>
        <a:p>
          <a:r>
            <a:rPr lang="es-MX" sz="2400" dirty="0">
              <a:latin typeface="Montserrat" panose="02000505000000020004" pitchFamily="2" charset="0"/>
            </a:rPr>
            <a:t>Dominio único</a:t>
          </a:r>
        </a:p>
      </dgm:t>
    </dgm:pt>
    <dgm:pt modelId="{38A3BD9B-C35D-4E96-BC28-2DCD7D0B5156}" type="parTrans" cxnId="{13302529-9DA6-41A9-B12F-F238902428B2}">
      <dgm:prSet/>
      <dgm:spPr/>
      <dgm:t>
        <a:bodyPr/>
        <a:lstStyle/>
        <a:p>
          <a:endParaRPr lang="es-MX">
            <a:latin typeface="Montserrat" panose="02000505000000020004" pitchFamily="2" charset="0"/>
          </a:endParaRPr>
        </a:p>
      </dgm:t>
    </dgm:pt>
    <dgm:pt modelId="{B2349190-3B0C-4370-8961-328BCABF09B7}" type="sibTrans" cxnId="{13302529-9DA6-41A9-B12F-F238902428B2}">
      <dgm:prSet/>
      <dgm:spPr/>
      <dgm:t>
        <a:bodyPr/>
        <a:lstStyle/>
        <a:p>
          <a:endParaRPr lang="es-MX">
            <a:latin typeface="Montserrat" panose="02000505000000020004" pitchFamily="2" charset="0"/>
          </a:endParaRPr>
        </a:p>
      </dgm:t>
    </dgm:pt>
    <dgm:pt modelId="{E0C73316-5829-431C-A73E-8B41EEC47F1A}">
      <dgm:prSet phldrT="[Texto]" custT="1"/>
      <dgm:spPr/>
      <dgm:t>
        <a:bodyPr/>
        <a:lstStyle/>
        <a:p>
          <a:r>
            <a:rPr lang="es-MX" sz="2400" dirty="0">
              <a:latin typeface="Montserrat" panose="02000505000000020004" pitchFamily="2" charset="0"/>
            </a:rPr>
            <a:t>Dominio múltiple</a:t>
          </a:r>
        </a:p>
      </dgm:t>
    </dgm:pt>
    <dgm:pt modelId="{33CE13EE-C577-4079-9684-0554D1E4E29A}" type="parTrans" cxnId="{161D4286-C3CF-4977-937F-BFA82233904A}">
      <dgm:prSet/>
      <dgm:spPr/>
      <dgm:t>
        <a:bodyPr/>
        <a:lstStyle/>
        <a:p>
          <a:endParaRPr lang="es-MX">
            <a:latin typeface="Montserrat" panose="02000505000000020004" pitchFamily="2" charset="0"/>
          </a:endParaRPr>
        </a:p>
      </dgm:t>
    </dgm:pt>
    <dgm:pt modelId="{904544EA-2D86-4F77-8C01-E39856E448E6}" type="sibTrans" cxnId="{161D4286-C3CF-4977-937F-BFA82233904A}">
      <dgm:prSet/>
      <dgm:spPr/>
      <dgm:t>
        <a:bodyPr/>
        <a:lstStyle/>
        <a:p>
          <a:endParaRPr lang="es-MX">
            <a:latin typeface="Montserrat" panose="02000505000000020004" pitchFamily="2" charset="0"/>
          </a:endParaRPr>
        </a:p>
      </dgm:t>
    </dgm:pt>
    <dgm:pt modelId="{F13D5F8D-3CE8-4C98-9FC0-E0BA3F6E2F8D}" type="pres">
      <dgm:prSet presAssocID="{6934BB1D-C76D-48BB-A600-4764344A441A}" presName="diagram" presStyleCnt="0">
        <dgm:presLayoutVars>
          <dgm:chPref val="1"/>
          <dgm:dir/>
          <dgm:animOne val="branch"/>
          <dgm:animLvl val="lvl"/>
          <dgm:resizeHandles/>
        </dgm:presLayoutVars>
      </dgm:prSet>
      <dgm:spPr/>
    </dgm:pt>
    <dgm:pt modelId="{26C969C1-EF58-4CFA-8DAB-2D86084ABD5B}" type="pres">
      <dgm:prSet presAssocID="{D09E5E5F-FDCF-4308-8DF4-A6734A57BAED}" presName="root" presStyleCnt="0"/>
      <dgm:spPr/>
    </dgm:pt>
    <dgm:pt modelId="{AD10FD73-427A-4D9B-863B-EA07BF6181BA}" type="pres">
      <dgm:prSet presAssocID="{D09E5E5F-FDCF-4308-8DF4-A6734A57BAED}" presName="rootComposite" presStyleCnt="0"/>
      <dgm:spPr/>
    </dgm:pt>
    <dgm:pt modelId="{2F641A2D-3AD0-4E9E-8314-3D9EAEC00F94}" type="pres">
      <dgm:prSet presAssocID="{D09E5E5F-FDCF-4308-8DF4-A6734A57BAED}" presName="rootText" presStyleLbl="node1" presStyleIdx="0" presStyleCnt="2" custLinFactNeighborX="-11157" custLinFactNeighborY="-11724"/>
      <dgm:spPr/>
    </dgm:pt>
    <dgm:pt modelId="{D5A3A5AE-9AC0-456F-A5E4-97382EF977D0}" type="pres">
      <dgm:prSet presAssocID="{D09E5E5F-FDCF-4308-8DF4-A6734A57BAED}" presName="rootConnector" presStyleLbl="node1" presStyleIdx="0" presStyleCnt="2"/>
      <dgm:spPr/>
    </dgm:pt>
    <dgm:pt modelId="{95327484-CD72-4A64-B7DB-8D9D25FAD0D0}" type="pres">
      <dgm:prSet presAssocID="{D09E5E5F-FDCF-4308-8DF4-A6734A57BAED}" presName="childShape" presStyleCnt="0"/>
      <dgm:spPr/>
    </dgm:pt>
    <dgm:pt modelId="{A8EC863D-1A4F-47A9-AFBB-2E42C3ABFE27}" type="pres">
      <dgm:prSet presAssocID="{234CB900-8B7A-4148-B6AF-A85060258558}" presName="Name13" presStyleLbl="parChTrans1D2" presStyleIdx="0" presStyleCnt="4"/>
      <dgm:spPr/>
    </dgm:pt>
    <dgm:pt modelId="{6FC0C545-4DDE-49C7-A39C-917F2D602BA2}" type="pres">
      <dgm:prSet presAssocID="{A1C6551E-D09B-4765-A6B9-D3B19DAE2E34}" presName="childText" presStyleLbl="bgAcc1" presStyleIdx="0" presStyleCnt="4">
        <dgm:presLayoutVars>
          <dgm:bulletEnabled val="1"/>
        </dgm:presLayoutVars>
      </dgm:prSet>
      <dgm:spPr/>
    </dgm:pt>
    <dgm:pt modelId="{B0E5CEB5-795C-4406-899A-25BA8A73EB16}" type="pres">
      <dgm:prSet presAssocID="{480A203D-481C-4994-B1BB-E7A564B483B4}" presName="Name13" presStyleLbl="parChTrans1D2" presStyleIdx="1" presStyleCnt="4"/>
      <dgm:spPr/>
    </dgm:pt>
    <dgm:pt modelId="{1F39EB36-D0B5-4CF1-A4AC-B159726AD8A5}" type="pres">
      <dgm:prSet presAssocID="{86625F77-D6D3-467D-B7B5-A94FE31ECF8F}" presName="childText" presStyleLbl="bgAcc1" presStyleIdx="1" presStyleCnt="4">
        <dgm:presLayoutVars>
          <dgm:bulletEnabled val="1"/>
        </dgm:presLayoutVars>
      </dgm:prSet>
      <dgm:spPr/>
    </dgm:pt>
    <dgm:pt modelId="{779A7E50-B937-4EFF-BB6A-2EC82C415DF8}" type="pres">
      <dgm:prSet presAssocID="{B7094273-717B-4315-8DBC-FFC9E6267E75}" presName="root" presStyleCnt="0"/>
      <dgm:spPr/>
    </dgm:pt>
    <dgm:pt modelId="{179086DF-0E81-4ADE-B279-D5E4727B4FA8}" type="pres">
      <dgm:prSet presAssocID="{B7094273-717B-4315-8DBC-FFC9E6267E75}" presName="rootComposite" presStyleCnt="0"/>
      <dgm:spPr/>
    </dgm:pt>
    <dgm:pt modelId="{B1017023-075E-46A8-9E37-066237977DB3}" type="pres">
      <dgm:prSet presAssocID="{B7094273-717B-4315-8DBC-FFC9E6267E75}" presName="rootText" presStyleLbl="node1" presStyleIdx="1" presStyleCnt="2"/>
      <dgm:spPr/>
    </dgm:pt>
    <dgm:pt modelId="{E830C766-1888-49ED-8A4A-B666CE16C370}" type="pres">
      <dgm:prSet presAssocID="{B7094273-717B-4315-8DBC-FFC9E6267E75}" presName="rootConnector" presStyleLbl="node1" presStyleIdx="1" presStyleCnt="2"/>
      <dgm:spPr/>
    </dgm:pt>
    <dgm:pt modelId="{8984A077-E7F5-42CD-BECA-697AE752EEB8}" type="pres">
      <dgm:prSet presAssocID="{B7094273-717B-4315-8DBC-FFC9E6267E75}" presName="childShape" presStyleCnt="0"/>
      <dgm:spPr/>
    </dgm:pt>
    <dgm:pt modelId="{C724B7FA-9D58-4BDE-9234-1D733770469A}" type="pres">
      <dgm:prSet presAssocID="{38A3BD9B-C35D-4E96-BC28-2DCD7D0B5156}" presName="Name13" presStyleLbl="parChTrans1D2" presStyleIdx="2" presStyleCnt="4"/>
      <dgm:spPr/>
    </dgm:pt>
    <dgm:pt modelId="{4F3EFD83-34D0-4ACC-B560-C02086985F6D}" type="pres">
      <dgm:prSet presAssocID="{1B403C6C-30C9-4A89-BAD0-BAF5BF355885}" presName="childText" presStyleLbl="bgAcc1" presStyleIdx="2" presStyleCnt="4">
        <dgm:presLayoutVars>
          <dgm:bulletEnabled val="1"/>
        </dgm:presLayoutVars>
      </dgm:prSet>
      <dgm:spPr/>
    </dgm:pt>
    <dgm:pt modelId="{612D7174-48B9-4D35-8D90-73CAF5A21B70}" type="pres">
      <dgm:prSet presAssocID="{33CE13EE-C577-4079-9684-0554D1E4E29A}" presName="Name13" presStyleLbl="parChTrans1D2" presStyleIdx="3" presStyleCnt="4"/>
      <dgm:spPr/>
    </dgm:pt>
    <dgm:pt modelId="{DA60420E-002C-4237-B37F-66C25048BEB6}" type="pres">
      <dgm:prSet presAssocID="{E0C73316-5829-431C-A73E-8B41EEC47F1A}" presName="childText" presStyleLbl="bgAcc1" presStyleIdx="3" presStyleCnt="4">
        <dgm:presLayoutVars>
          <dgm:bulletEnabled val="1"/>
        </dgm:presLayoutVars>
      </dgm:prSet>
      <dgm:spPr/>
    </dgm:pt>
  </dgm:ptLst>
  <dgm:cxnLst>
    <dgm:cxn modelId="{5ED67119-5936-4AD4-AEED-CDB046C5B611}" type="presOf" srcId="{480A203D-481C-4994-B1BB-E7A564B483B4}" destId="{B0E5CEB5-795C-4406-899A-25BA8A73EB16}" srcOrd="0" destOrd="0" presId="urn:microsoft.com/office/officeart/2005/8/layout/hierarchy3"/>
    <dgm:cxn modelId="{6951F324-0F0B-48DF-B17E-156E929953F7}" type="presOf" srcId="{1B403C6C-30C9-4A89-BAD0-BAF5BF355885}" destId="{4F3EFD83-34D0-4ACC-B560-C02086985F6D}" srcOrd="0" destOrd="0" presId="urn:microsoft.com/office/officeart/2005/8/layout/hierarchy3"/>
    <dgm:cxn modelId="{13302529-9DA6-41A9-B12F-F238902428B2}" srcId="{B7094273-717B-4315-8DBC-FFC9E6267E75}" destId="{1B403C6C-30C9-4A89-BAD0-BAF5BF355885}" srcOrd="0" destOrd="0" parTransId="{38A3BD9B-C35D-4E96-BC28-2DCD7D0B5156}" sibTransId="{B2349190-3B0C-4370-8961-328BCABF09B7}"/>
    <dgm:cxn modelId="{0010DA2A-8FE2-4E6C-A6A4-E0D1C28B66C8}" type="presOf" srcId="{234CB900-8B7A-4148-B6AF-A85060258558}" destId="{A8EC863D-1A4F-47A9-AFBB-2E42C3ABFE27}" srcOrd="0" destOrd="0" presId="urn:microsoft.com/office/officeart/2005/8/layout/hierarchy3"/>
    <dgm:cxn modelId="{5D2D7C61-BAB7-4338-A02B-98D239204239}" type="presOf" srcId="{A1C6551E-D09B-4765-A6B9-D3B19DAE2E34}" destId="{6FC0C545-4DDE-49C7-A39C-917F2D602BA2}" srcOrd="0" destOrd="0" presId="urn:microsoft.com/office/officeart/2005/8/layout/hierarchy3"/>
    <dgm:cxn modelId="{AC339A43-7D82-4E53-8786-DBE60634533D}" srcId="{6934BB1D-C76D-48BB-A600-4764344A441A}" destId="{D09E5E5F-FDCF-4308-8DF4-A6734A57BAED}" srcOrd="0" destOrd="0" parTransId="{7443A5A0-DB30-4C3D-8FA1-D7C16C796F53}" sibTransId="{7B19AC90-33CA-423B-A78C-7834076C4B27}"/>
    <dgm:cxn modelId="{97EEE065-6938-40FF-939F-0D1512DF6C5C}" type="presOf" srcId="{38A3BD9B-C35D-4E96-BC28-2DCD7D0B5156}" destId="{C724B7FA-9D58-4BDE-9234-1D733770469A}" srcOrd="0" destOrd="0" presId="urn:microsoft.com/office/officeart/2005/8/layout/hierarchy3"/>
    <dgm:cxn modelId="{F0142054-9E70-4AFF-954D-665B57B56E07}" type="presOf" srcId="{33CE13EE-C577-4079-9684-0554D1E4E29A}" destId="{612D7174-48B9-4D35-8D90-73CAF5A21B70}" srcOrd="0" destOrd="0" presId="urn:microsoft.com/office/officeart/2005/8/layout/hierarchy3"/>
    <dgm:cxn modelId="{161D4286-C3CF-4977-937F-BFA82233904A}" srcId="{B7094273-717B-4315-8DBC-FFC9E6267E75}" destId="{E0C73316-5829-431C-A73E-8B41EEC47F1A}" srcOrd="1" destOrd="0" parTransId="{33CE13EE-C577-4079-9684-0554D1E4E29A}" sibTransId="{904544EA-2D86-4F77-8C01-E39856E448E6}"/>
    <dgm:cxn modelId="{9B9FCC86-D6EF-422C-B28E-C9D82B00C64E}" type="presOf" srcId="{D09E5E5F-FDCF-4308-8DF4-A6734A57BAED}" destId="{2F641A2D-3AD0-4E9E-8314-3D9EAEC00F94}" srcOrd="0" destOrd="0" presId="urn:microsoft.com/office/officeart/2005/8/layout/hierarchy3"/>
    <dgm:cxn modelId="{44971090-8969-4141-AA02-CE44B750CDCD}" type="presOf" srcId="{B7094273-717B-4315-8DBC-FFC9E6267E75}" destId="{E830C766-1888-49ED-8A4A-B666CE16C370}" srcOrd="1" destOrd="0" presId="urn:microsoft.com/office/officeart/2005/8/layout/hierarchy3"/>
    <dgm:cxn modelId="{8C3B7D92-D2E7-474E-9672-CF73DD1BFC22}" type="presOf" srcId="{E0C73316-5829-431C-A73E-8B41EEC47F1A}" destId="{DA60420E-002C-4237-B37F-66C25048BEB6}" srcOrd="0" destOrd="0" presId="urn:microsoft.com/office/officeart/2005/8/layout/hierarchy3"/>
    <dgm:cxn modelId="{5B100596-9021-45F7-9108-69A35CCFA81A}" srcId="{6934BB1D-C76D-48BB-A600-4764344A441A}" destId="{B7094273-717B-4315-8DBC-FFC9E6267E75}" srcOrd="1" destOrd="0" parTransId="{93CBE274-875D-48F2-B889-C04ED2C6CCA8}" sibTransId="{9B4EF8CA-CAE9-4A29-8EC2-8D9D89C99EE0}"/>
    <dgm:cxn modelId="{3E79C1CA-DD94-4275-9A60-D464CC98678F}" srcId="{D09E5E5F-FDCF-4308-8DF4-A6734A57BAED}" destId="{A1C6551E-D09B-4765-A6B9-D3B19DAE2E34}" srcOrd="0" destOrd="0" parTransId="{234CB900-8B7A-4148-B6AF-A85060258558}" sibTransId="{EF473112-132C-4628-A52F-A1E608210520}"/>
    <dgm:cxn modelId="{123E4DCE-A868-451D-B06E-E76503ED681F}" type="presOf" srcId="{86625F77-D6D3-467D-B7B5-A94FE31ECF8F}" destId="{1F39EB36-D0B5-4CF1-A4AC-B159726AD8A5}" srcOrd="0" destOrd="0" presId="urn:microsoft.com/office/officeart/2005/8/layout/hierarchy3"/>
    <dgm:cxn modelId="{0A37F8DB-0D49-422D-B917-DE0AFAE9E1AC}" type="presOf" srcId="{D09E5E5F-FDCF-4308-8DF4-A6734A57BAED}" destId="{D5A3A5AE-9AC0-456F-A5E4-97382EF977D0}" srcOrd="1" destOrd="0" presId="urn:microsoft.com/office/officeart/2005/8/layout/hierarchy3"/>
    <dgm:cxn modelId="{A7D7DBE5-0592-4D00-BAF7-713923A90769}" srcId="{D09E5E5F-FDCF-4308-8DF4-A6734A57BAED}" destId="{86625F77-D6D3-467D-B7B5-A94FE31ECF8F}" srcOrd="1" destOrd="0" parTransId="{480A203D-481C-4994-B1BB-E7A564B483B4}" sibTransId="{9BA163F2-1662-4DCF-8A3A-9CFE3E6A06A4}"/>
    <dgm:cxn modelId="{ABEB7AE7-AAFF-42C3-A118-2DFC7A5B13B1}" type="presOf" srcId="{B7094273-717B-4315-8DBC-FFC9E6267E75}" destId="{B1017023-075E-46A8-9E37-066237977DB3}" srcOrd="0" destOrd="0" presId="urn:microsoft.com/office/officeart/2005/8/layout/hierarchy3"/>
    <dgm:cxn modelId="{F92FCFF3-6F91-45BD-8CA1-53E1DB1C898F}" type="presOf" srcId="{6934BB1D-C76D-48BB-A600-4764344A441A}" destId="{F13D5F8D-3CE8-4C98-9FC0-E0BA3F6E2F8D}" srcOrd="0" destOrd="0" presId="urn:microsoft.com/office/officeart/2005/8/layout/hierarchy3"/>
    <dgm:cxn modelId="{12374775-8B00-4BD4-85AE-31D3310DB36B}" type="presParOf" srcId="{F13D5F8D-3CE8-4C98-9FC0-E0BA3F6E2F8D}" destId="{26C969C1-EF58-4CFA-8DAB-2D86084ABD5B}" srcOrd="0" destOrd="0" presId="urn:microsoft.com/office/officeart/2005/8/layout/hierarchy3"/>
    <dgm:cxn modelId="{9F4BD0C4-9084-4843-AC25-6991D1C0AD52}" type="presParOf" srcId="{26C969C1-EF58-4CFA-8DAB-2D86084ABD5B}" destId="{AD10FD73-427A-4D9B-863B-EA07BF6181BA}" srcOrd="0" destOrd="0" presId="urn:microsoft.com/office/officeart/2005/8/layout/hierarchy3"/>
    <dgm:cxn modelId="{5E2CC9FD-8EA9-4AE6-996C-067A226FA03F}" type="presParOf" srcId="{AD10FD73-427A-4D9B-863B-EA07BF6181BA}" destId="{2F641A2D-3AD0-4E9E-8314-3D9EAEC00F94}" srcOrd="0" destOrd="0" presId="urn:microsoft.com/office/officeart/2005/8/layout/hierarchy3"/>
    <dgm:cxn modelId="{06CFB85D-9F93-4B45-A242-5C281945DBEE}" type="presParOf" srcId="{AD10FD73-427A-4D9B-863B-EA07BF6181BA}" destId="{D5A3A5AE-9AC0-456F-A5E4-97382EF977D0}" srcOrd="1" destOrd="0" presId="urn:microsoft.com/office/officeart/2005/8/layout/hierarchy3"/>
    <dgm:cxn modelId="{F5E429D4-6052-472A-9B65-59D5DCC86161}" type="presParOf" srcId="{26C969C1-EF58-4CFA-8DAB-2D86084ABD5B}" destId="{95327484-CD72-4A64-B7DB-8D9D25FAD0D0}" srcOrd="1" destOrd="0" presId="urn:microsoft.com/office/officeart/2005/8/layout/hierarchy3"/>
    <dgm:cxn modelId="{F10D93AF-F0BC-4CC6-BE09-3865B5205BE7}" type="presParOf" srcId="{95327484-CD72-4A64-B7DB-8D9D25FAD0D0}" destId="{A8EC863D-1A4F-47A9-AFBB-2E42C3ABFE27}" srcOrd="0" destOrd="0" presId="urn:microsoft.com/office/officeart/2005/8/layout/hierarchy3"/>
    <dgm:cxn modelId="{5AB74A78-00BC-4D59-A196-1B282F5B8D89}" type="presParOf" srcId="{95327484-CD72-4A64-B7DB-8D9D25FAD0D0}" destId="{6FC0C545-4DDE-49C7-A39C-917F2D602BA2}" srcOrd="1" destOrd="0" presId="urn:microsoft.com/office/officeart/2005/8/layout/hierarchy3"/>
    <dgm:cxn modelId="{B9144130-4BB4-43FB-8899-84A2490E257E}" type="presParOf" srcId="{95327484-CD72-4A64-B7DB-8D9D25FAD0D0}" destId="{B0E5CEB5-795C-4406-899A-25BA8A73EB16}" srcOrd="2" destOrd="0" presId="urn:microsoft.com/office/officeart/2005/8/layout/hierarchy3"/>
    <dgm:cxn modelId="{999E1EEA-FB00-40A1-8D2F-7FF3BB13562F}" type="presParOf" srcId="{95327484-CD72-4A64-B7DB-8D9D25FAD0D0}" destId="{1F39EB36-D0B5-4CF1-A4AC-B159726AD8A5}" srcOrd="3" destOrd="0" presId="urn:microsoft.com/office/officeart/2005/8/layout/hierarchy3"/>
    <dgm:cxn modelId="{7DF41148-280C-4E68-8712-164C0840396D}" type="presParOf" srcId="{F13D5F8D-3CE8-4C98-9FC0-E0BA3F6E2F8D}" destId="{779A7E50-B937-4EFF-BB6A-2EC82C415DF8}" srcOrd="1" destOrd="0" presId="urn:microsoft.com/office/officeart/2005/8/layout/hierarchy3"/>
    <dgm:cxn modelId="{ECC71E35-E1DE-491F-820B-1EB81536F652}" type="presParOf" srcId="{779A7E50-B937-4EFF-BB6A-2EC82C415DF8}" destId="{179086DF-0E81-4ADE-B279-D5E4727B4FA8}" srcOrd="0" destOrd="0" presId="urn:microsoft.com/office/officeart/2005/8/layout/hierarchy3"/>
    <dgm:cxn modelId="{1D833F96-E8FF-4CFD-8644-A48FE16B7791}" type="presParOf" srcId="{179086DF-0E81-4ADE-B279-D5E4727B4FA8}" destId="{B1017023-075E-46A8-9E37-066237977DB3}" srcOrd="0" destOrd="0" presId="urn:microsoft.com/office/officeart/2005/8/layout/hierarchy3"/>
    <dgm:cxn modelId="{395D2077-00A2-425D-8C97-8E3EDB423822}" type="presParOf" srcId="{179086DF-0E81-4ADE-B279-D5E4727B4FA8}" destId="{E830C766-1888-49ED-8A4A-B666CE16C370}" srcOrd="1" destOrd="0" presId="urn:microsoft.com/office/officeart/2005/8/layout/hierarchy3"/>
    <dgm:cxn modelId="{A4821DA4-BCB7-4AE8-9EDF-5BC8C7FB6A2A}" type="presParOf" srcId="{779A7E50-B937-4EFF-BB6A-2EC82C415DF8}" destId="{8984A077-E7F5-42CD-BECA-697AE752EEB8}" srcOrd="1" destOrd="0" presId="urn:microsoft.com/office/officeart/2005/8/layout/hierarchy3"/>
    <dgm:cxn modelId="{AC1CF763-1DD2-4B10-9A6F-0C37061A5FD3}" type="presParOf" srcId="{8984A077-E7F5-42CD-BECA-697AE752EEB8}" destId="{C724B7FA-9D58-4BDE-9234-1D733770469A}" srcOrd="0" destOrd="0" presId="urn:microsoft.com/office/officeart/2005/8/layout/hierarchy3"/>
    <dgm:cxn modelId="{A6C2E56C-4CEA-439E-AAA8-02C24E0955FF}" type="presParOf" srcId="{8984A077-E7F5-42CD-BECA-697AE752EEB8}" destId="{4F3EFD83-34D0-4ACC-B560-C02086985F6D}" srcOrd="1" destOrd="0" presId="urn:microsoft.com/office/officeart/2005/8/layout/hierarchy3"/>
    <dgm:cxn modelId="{FEE7CB7D-099C-4539-B98A-80DA32B664CB}" type="presParOf" srcId="{8984A077-E7F5-42CD-BECA-697AE752EEB8}" destId="{612D7174-48B9-4D35-8D90-73CAF5A21B70}" srcOrd="2" destOrd="0" presId="urn:microsoft.com/office/officeart/2005/8/layout/hierarchy3"/>
    <dgm:cxn modelId="{AEDBE79D-66C1-4BCB-9245-A90C427D9C24}" type="presParOf" srcId="{8984A077-E7F5-42CD-BECA-697AE752EEB8}" destId="{DA60420E-002C-4237-B37F-66C25048BEB6}"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DF432F0-89B9-409D-B9E6-481945315510}"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CO"/>
        </a:p>
      </dgm:t>
    </dgm:pt>
    <dgm:pt modelId="{EF026823-5286-4917-BD65-82262D8F661F}">
      <dgm:prSet phldrT="[Text]" custT="1"/>
      <dgm:spPr/>
      <dgm:t>
        <a:bodyPr/>
        <a:lstStyle/>
        <a:p>
          <a:r>
            <a:rPr lang="es-CO" sz="2800" dirty="0">
              <a:latin typeface="Montserrat" panose="02000505000000020004" pitchFamily="2" charset="0"/>
            </a:rPr>
            <a:t>Sospecha de DRP</a:t>
          </a:r>
        </a:p>
      </dgm:t>
    </dgm:pt>
    <dgm:pt modelId="{12034074-7C66-419E-89E9-54C59464B037}" type="parTrans" cxnId="{62944756-A069-4BB2-900E-A516A63A0092}">
      <dgm:prSet/>
      <dgm:spPr/>
      <dgm:t>
        <a:bodyPr/>
        <a:lstStyle/>
        <a:p>
          <a:endParaRPr lang="es-CO" sz="1200">
            <a:latin typeface="Montserrat" panose="02000505000000020004" pitchFamily="2" charset="0"/>
          </a:endParaRPr>
        </a:p>
      </dgm:t>
    </dgm:pt>
    <dgm:pt modelId="{A523B9BA-428A-454B-BA4F-3D8EA3E97CAD}" type="sibTrans" cxnId="{62944756-A069-4BB2-900E-A516A63A0092}">
      <dgm:prSet/>
      <dgm:spPr/>
      <dgm:t>
        <a:bodyPr/>
        <a:lstStyle/>
        <a:p>
          <a:endParaRPr lang="es-CO" sz="1200">
            <a:latin typeface="Montserrat" panose="02000505000000020004" pitchFamily="2" charset="0"/>
          </a:endParaRPr>
        </a:p>
      </dgm:t>
    </dgm:pt>
    <dgm:pt modelId="{629CEF9C-A025-4D5A-9107-841CE735348B}" type="asst">
      <dgm:prSet phldrT="[Text]" custT="1"/>
      <dgm:spPr/>
      <dgm:t>
        <a:bodyPr/>
        <a:lstStyle/>
        <a:p>
          <a:r>
            <a:rPr lang="es-CO" sz="1200" dirty="0">
              <a:latin typeface="Montserrat" panose="02000505000000020004" pitchFamily="2" charset="0"/>
            </a:rPr>
            <a:t>Descartar delirium</a:t>
          </a:r>
        </a:p>
      </dgm:t>
    </dgm:pt>
    <dgm:pt modelId="{F7058D08-49FB-40A7-8469-89059F867CEC}" type="parTrans" cxnId="{21218948-E17A-4F3E-8C82-F441BF848DFE}">
      <dgm:prSet custT="1"/>
      <dgm:spPr/>
      <dgm:t>
        <a:bodyPr/>
        <a:lstStyle/>
        <a:p>
          <a:endParaRPr lang="es-CO" sz="200">
            <a:latin typeface="Montserrat" panose="02000505000000020004" pitchFamily="2" charset="0"/>
          </a:endParaRPr>
        </a:p>
      </dgm:t>
    </dgm:pt>
    <dgm:pt modelId="{30D1FADD-84B1-483E-97FE-9D4B3FDB2238}" type="sibTrans" cxnId="{21218948-E17A-4F3E-8C82-F441BF848DFE}">
      <dgm:prSet/>
      <dgm:spPr/>
      <dgm:t>
        <a:bodyPr/>
        <a:lstStyle/>
        <a:p>
          <a:endParaRPr lang="es-CO" sz="1200">
            <a:latin typeface="Montserrat" panose="02000505000000020004" pitchFamily="2" charset="0"/>
          </a:endParaRPr>
        </a:p>
      </dgm:t>
    </dgm:pt>
    <dgm:pt modelId="{5A331367-7BAC-4D9E-9E7F-9DC419AEB31C}">
      <dgm:prSet phldrT="[Text]" custT="1"/>
      <dgm:spPr/>
      <dgm:t>
        <a:bodyPr/>
        <a:lstStyle/>
        <a:p>
          <a:r>
            <a:rPr lang="es-CO" sz="1200" dirty="0">
              <a:latin typeface="Montserrat" panose="02000505000000020004" pitchFamily="2" charset="0"/>
            </a:rPr>
            <a:t>Vascular</a:t>
          </a:r>
          <a:r>
            <a:rPr lang="es-CO" sz="1200" baseline="0" dirty="0">
              <a:latin typeface="Montserrat" panose="02000505000000020004" pitchFamily="2" charset="0"/>
            </a:rPr>
            <a:t> </a:t>
          </a:r>
          <a:endParaRPr lang="es-CO" sz="1200" dirty="0">
            <a:latin typeface="Montserrat" panose="02000505000000020004" pitchFamily="2" charset="0"/>
          </a:endParaRPr>
        </a:p>
      </dgm:t>
    </dgm:pt>
    <dgm:pt modelId="{480382AC-FD60-48C3-B34B-05099D9CE455}" type="parTrans" cxnId="{052B5FDC-6565-4068-BD9B-CF0624B26B7A}">
      <dgm:prSet custT="1"/>
      <dgm:spPr/>
      <dgm:t>
        <a:bodyPr/>
        <a:lstStyle/>
        <a:p>
          <a:endParaRPr lang="es-CO" sz="700">
            <a:latin typeface="Montserrat" panose="02000505000000020004" pitchFamily="2" charset="0"/>
          </a:endParaRPr>
        </a:p>
      </dgm:t>
    </dgm:pt>
    <dgm:pt modelId="{972A1540-A7C0-4FB0-9F03-29F78D197DC3}" type="sibTrans" cxnId="{052B5FDC-6565-4068-BD9B-CF0624B26B7A}">
      <dgm:prSet/>
      <dgm:spPr/>
      <dgm:t>
        <a:bodyPr/>
        <a:lstStyle/>
        <a:p>
          <a:endParaRPr lang="es-CO" sz="1200">
            <a:latin typeface="Montserrat" panose="02000505000000020004" pitchFamily="2" charset="0"/>
          </a:endParaRPr>
        </a:p>
      </dgm:t>
    </dgm:pt>
    <dgm:pt modelId="{C1F9FB99-63D4-4D28-8554-1CE4C1BF2BF8}">
      <dgm:prSet phldrT="[Text]" custT="1"/>
      <dgm:spPr/>
      <dgm:t>
        <a:bodyPr/>
        <a:lstStyle/>
        <a:p>
          <a:r>
            <a:rPr lang="es-CO" sz="1200" dirty="0">
              <a:latin typeface="Montserrat" panose="02000505000000020004" pitchFamily="2" charset="0"/>
            </a:rPr>
            <a:t>Infecciones </a:t>
          </a:r>
        </a:p>
      </dgm:t>
    </dgm:pt>
    <dgm:pt modelId="{9354670B-DC53-4A37-A647-832228D77C67}" type="parTrans" cxnId="{0BAF0900-504D-4967-A45C-4888FB812351}">
      <dgm:prSet custT="1"/>
      <dgm:spPr/>
      <dgm:t>
        <a:bodyPr/>
        <a:lstStyle/>
        <a:p>
          <a:endParaRPr lang="es-CO" sz="400">
            <a:latin typeface="Montserrat" panose="02000505000000020004" pitchFamily="2" charset="0"/>
          </a:endParaRPr>
        </a:p>
      </dgm:t>
    </dgm:pt>
    <dgm:pt modelId="{5C15D524-C8BC-4661-A474-A73C0B5088FF}" type="sibTrans" cxnId="{0BAF0900-504D-4967-A45C-4888FB812351}">
      <dgm:prSet/>
      <dgm:spPr/>
      <dgm:t>
        <a:bodyPr/>
        <a:lstStyle/>
        <a:p>
          <a:endParaRPr lang="es-CO" sz="1200">
            <a:latin typeface="Montserrat" panose="02000505000000020004" pitchFamily="2" charset="0"/>
          </a:endParaRPr>
        </a:p>
      </dgm:t>
    </dgm:pt>
    <dgm:pt modelId="{ACBC88B0-D541-4526-8806-465E9F0BDCDC}">
      <dgm:prSet phldrT="[Text]" custT="1"/>
      <dgm:spPr/>
      <dgm:t>
        <a:bodyPr/>
        <a:lstStyle/>
        <a:p>
          <a:r>
            <a:rPr lang="es-CO" sz="1200" dirty="0">
              <a:latin typeface="Montserrat" panose="02000505000000020004" pitchFamily="2" charset="0"/>
            </a:rPr>
            <a:t>Tóxico- metabólico </a:t>
          </a:r>
        </a:p>
      </dgm:t>
    </dgm:pt>
    <dgm:pt modelId="{1FB8E0DE-5DDA-4050-83DF-FF98ACBD7B2F}" type="parTrans" cxnId="{7FF186F7-DD0E-4ED6-A191-C9A1BAACBD50}">
      <dgm:prSet custT="1"/>
      <dgm:spPr/>
      <dgm:t>
        <a:bodyPr/>
        <a:lstStyle/>
        <a:p>
          <a:endParaRPr lang="es-CO" sz="200">
            <a:latin typeface="Montserrat" panose="02000505000000020004" pitchFamily="2" charset="0"/>
          </a:endParaRPr>
        </a:p>
      </dgm:t>
    </dgm:pt>
    <dgm:pt modelId="{DDB34B03-6737-4D00-BDC2-4388D5E6AF68}" type="sibTrans" cxnId="{7FF186F7-DD0E-4ED6-A191-C9A1BAACBD50}">
      <dgm:prSet/>
      <dgm:spPr/>
      <dgm:t>
        <a:bodyPr/>
        <a:lstStyle/>
        <a:p>
          <a:endParaRPr lang="es-CO" sz="1200">
            <a:latin typeface="Montserrat" panose="02000505000000020004" pitchFamily="2" charset="0"/>
          </a:endParaRPr>
        </a:p>
      </dgm:t>
    </dgm:pt>
    <dgm:pt modelId="{E589A5BD-11C7-485D-820C-50DE8B8AB638}">
      <dgm:prSet phldrT="[Text]" custT="1"/>
      <dgm:spPr/>
      <dgm:t>
        <a:bodyPr/>
        <a:lstStyle/>
        <a:p>
          <a:r>
            <a:rPr lang="es-CO" sz="1200" dirty="0">
              <a:latin typeface="Montserrat" panose="02000505000000020004" pitchFamily="2" charset="0"/>
            </a:rPr>
            <a:t>Autoinmune </a:t>
          </a:r>
        </a:p>
      </dgm:t>
    </dgm:pt>
    <dgm:pt modelId="{C6A4D3B0-710F-46AE-8F99-D9ACF486F4F3}" type="parTrans" cxnId="{7A7BC603-E083-41B6-A44B-DA8B2EE96508}">
      <dgm:prSet custT="1"/>
      <dgm:spPr/>
      <dgm:t>
        <a:bodyPr/>
        <a:lstStyle/>
        <a:p>
          <a:endParaRPr lang="es-CO" sz="200">
            <a:latin typeface="Montserrat" panose="02000505000000020004" pitchFamily="2" charset="0"/>
          </a:endParaRPr>
        </a:p>
      </dgm:t>
    </dgm:pt>
    <dgm:pt modelId="{83FEF2C9-0A07-483A-8B04-231C0431A8CF}" type="sibTrans" cxnId="{7A7BC603-E083-41B6-A44B-DA8B2EE96508}">
      <dgm:prSet/>
      <dgm:spPr/>
      <dgm:t>
        <a:bodyPr/>
        <a:lstStyle/>
        <a:p>
          <a:endParaRPr lang="es-CO" sz="1200">
            <a:latin typeface="Montserrat" panose="02000505000000020004" pitchFamily="2" charset="0"/>
          </a:endParaRPr>
        </a:p>
      </dgm:t>
    </dgm:pt>
    <dgm:pt modelId="{D6C77CDA-2543-4651-AEFD-DE295131A8C6}">
      <dgm:prSet phldrT="[Text]" custT="1"/>
      <dgm:spPr/>
      <dgm:t>
        <a:bodyPr/>
        <a:lstStyle/>
        <a:p>
          <a:r>
            <a:rPr lang="es-CO" sz="1200" dirty="0">
              <a:latin typeface="Montserrat" panose="02000505000000020004" pitchFamily="2" charset="0"/>
            </a:rPr>
            <a:t>Metástasis/neoplasia</a:t>
          </a:r>
        </a:p>
      </dgm:t>
    </dgm:pt>
    <dgm:pt modelId="{4E7C4CF5-F9D9-4502-82FE-D2427168EE4B}" type="parTrans" cxnId="{B7FB911C-44EE-4C69-8923-C691E7BED92A}">
      <dgm:prSet custT="1"/>
      <dgm:spPr/>
      <dgm:t>
        <a:bodyPr/>
        <a:lstStyle/>
        <a:p>
          <a:endParaRPr lang="es-CO" sz="200">
            <a:latin typeface="Montserrat" panose="02000505000000020004" pitchFamily="2" charset="0"/>
          </a:endParaRPr>
        </a:p>
      </dgm:t>
    </dgm:pt>
    <dgm:pt modelId="{E9777795-929D-4678-AE2F-94A25A3E1455}" type="sibTrans" cxnId="{B7FB911C-44EE-4C69-8923-C691E7BED92A}">
      <dgm:prSet/>
      <dgm:spPr/>
      <dgm:t>
        <a:bodyPr/>
        <a:lstStyle/>
        <a:p>
          <a:endParaRPr lang="es-CO" sz="1200">
            <a:latin typeface="Montserrat" panose="02000505000000020004" pitchFamily="2" charset="0"/>
          </a:endParaRPr>
        </a:p>
      </dgm:t>
    </dgm:pt>
    <dgm:pt modelId="{1B3BD021-02C2-4976-8161-8FCDBC25A475}">
      <dgm:prSet phldrT="[Text]" custT="1"/>
      <dgm:spPr/>
      <dgm:t>
        <a:bodyPr/>
        <a:lstStyle/>
        <a:p>
          <a:r>
            <a:rPr lang="es-CO" sz="1200" dirty="0">
              <a:latin typeface="Montserrat" panose="02000505000000020004" pitchFamily="2" charset="0"/>
            </a:rPr>
            <a:t>Iatrogenia </a:t>
          </a:r>
        </a:p>
      </dgm:t>
    </dgm:pt>
    <dgm:pt modelId="{CB67600C-C554-49B2-8F69-F5A06F1C5926}" type="parTrans" cxnId="{29288C42-E491-4095-9F4F-91346F2D2844}">
      <dgm:prSet custT="1"/>
      <dgm:spPr/>
      <dgm:t>
        <a:bodyPr/>
        <a:lstStyle/>
        <a:p>
          <a:endParaRPr lang="es-CO" sz="200">
            <a:latin typeface="Montserrat" panose="02000505000000020004" pitchFamily="2" charset="0"/>
          </a:endParaRPr>
        </a:p>
      </dgm:t>
    </dgm:pt>
    <dgm:pt modelId="{5B0EB813-836A-4650-845A-82875627759B}" type="sibTrans" cxnId="{29288C42-E491-4095-9F4F-91346F2D2844}">
      <dgm:prSet/>
      <dgm:spPr/>
      <dgm:t>
        <a:bodyPr/>
        <a:lstStyle/>
        <a:p>
          <a:endParaRPr lang="es-CO" sz="1200">
            <a:latin typeface="Montserrat" panose="02000505000000020004" pitchFamily="2" charset="0"/>
          </a:endParaRPr>
        </a:p>
      </dgm:t>
    </dgm:pt>
    <dgm:pt modelId="{B9AABE29-BC10-4578-B045-8E8DF5FBCBDA}" type="asst">
      <dgm:prSet phldrT="[Text]" custT="1"/>
      <dgm:spPr/>
      <dgm:t>
        <a:bodyPr/>
        <a:lstStyle/>
        <a:p>
          <a:r>
            <a:rPr lang="es-CO" sz="1200" dirty="0">
              <a:latin typeface="Montserrat" panose="02000505000000020004" pitchFamily="2" charset="0"/>
            </a:rPr>
            <a:t>No priónicas</a:t>
          </a:r>
        </a:p>
      </dgm:t>
    </dgm:pt>
    <dgm:pt modelId="{825EA7D2-77D3-4964-898C-86A2ACE5742D}" type="parTrans" cxnId="{58167E2D-4A12-4678-B746-EC2DD196D5D6}">
      <dgm:prSet custT="1"/>
      <dgm:spPr/>
      <dgm:t>
        <a:bodyPr/>
        <a:lstStyle/>
        <a:p>
          <a:endParaRPr lang="es-CO" sz="200">
            <a:latin typeface="Montserrat" panose="02000505000000020004" pitchFamily="2" charset="0"/>
          </a:endParaRPr>
        </a:p>
      </dgm:t>
    </dgm:pt>
    <dgm:pt modelId="{B5B84091-9D8B-4116-BAE4-1EF3C49ED06C}" type="sibTrans" cxnId="{58167E2D-4A12-4678-B746-EC2DD196D5D6}">
      <dgm:prSet/>
      <dgm:spPr/>
      <dgm:t>
        <a:bodyPr/>
        <a:lstStyle/>
        <a:p>
          <a:endParaRPr lang="es-CO" sz="1200">
            <a:latin typeface="Montserrat" panose="02000505000000020004" pitchFamily="2" charset="0"/>
          </a:endParaRPr>
        </a:p>
      </dgm:t>
    </dgm:pt>
    <dgm:pt modelId="{74374A7C-49AA-451B-8851-A4D3557B6969}">
      <dgm:prSet phldrT="[Text]" custT="1"/>
      <dgm:spPr/>
      <dgm:t>
        <a:bodyPr/>
        <a:lstStyle/>
        <a:p>
          <a:r>
            <a:rPr lang="es-CO" sz="1200" dirty="0">
              <a:latin typeface="Montserrat" panose="02000505000000020004" pitchFamily="2" charset="0"/>
            </a:rPr>
            <a:t>Neurodegenerativo</a:t>
          </a:r>
        </a:p>
      </dgm:t>
    </dgm:pt>
    <dgm:pt modelId="{DF794DDB-1832-4470-B793-0C1AE1525ED5}" type="parTrans" cxnId="{F14A3EAD-B595-4238-B3A5-E1D84A089840}">
      <dgm:prSet custT="1"/>
      <dgm:spPr/>
      <dgm:t>
        <a:bodyPr/>
        <a:lstStyle/>
        <a:p>
          <a:endParaRPr lang="es-CO" sz="400">
            <a:latin typeface="Montserrat" panose="02000505000000020004" pitchFamily="2" charset="0"/>
          </a:endParaRPr>
        </a:p>
      </dgm:t>
    </dgm:pt>
    <dgm:pt modelId="{FD654C1D-1B2D-49BC-B189-150BAF1AE0B9}" type="sibTrans" cxnId="{F14A3EAD-B595-4238-B3A5-E1D84A089840}">
      <dgm:prSet/>
      <dgm:spPr/>
      <dgm:t>
        <a:bodyPr/>
        <a:lstStyle/>
        <a:p>
          <a:endParaRPr lang="es-CO" sz="1200">
            <a:latin typeface="Montserrat" panose="02000505000000020004" pitchFamily="2" charset="0"/>
          </a:endParaRPr>
        </a:p>
      </dgm:t>
    </dgm:pt>
    <dgm:pt modelId="{849F7F48-F328-498B-884A-473E0F172AA9}">
      <dgm:prSet phldrT="[Text]" custT="1"/>
      <dgm:spPr/>
      <dgm:t>
        <a:bodyPr/>
        <a:lstStyle/>
        <a:p>
          <a:r>
            <a:rPr lang="es-CO" sz="1200" dirty="0">
              <a:latin typeface="Montserrat" panose="02000505000000020004" pitchFamily="2" charset="0"/>
            </a:rPr>
            <a:t>Sistémico</a:t>
          </a:r>
        </a:p>
      </dgm:t>
    </dgm:pt>
    <dgm:pt modelId="{89809281-2EA3-4D7A-A676-E600ECDB39FE}" type="parTrans" cxnId="{5B98A479-F95C-402F-AF68-94B222E0BD4A}">
      <dgm:prSet custT="1"/>
      <dgm:spPr/>
      <dgm:t>
        <a:bodyPr/>
        <a:lstStyle/>
        <a:p>
          <a:endParaRPr lang="es-CO" sz="700">
            <a:latin typeface="Montserrat" panose="02000505000000020004" pitchFamily="2" charset="0"/>
          </a:endParaRPr>
        </a:p>
      </dgm:t>
    </dgm:pt>
    <dgm:pt modelId="{7D044A75-86E5-44C9-85FE-CAAE8BDFDA97}" type="sibTrans" cxnId="{5B98A479-F95C-402F-AF68-94B222E0BD4A}">
      <dgm:prSet/>
      <dgm:spPr/>
      <dgm:t>
        <a:bodyPr/>
        <a:lstStyle/>
        <a:p>
          <a:endParaRPr lang="es-CO" sz="1200">
            <a:latin typeface="Montserrat" panose="02000505000000020004" pitchFamily="2" charset="0"/>
          </a:endParaRPr>
        </a:p>
      </dgm:t>
    </dgm:pt>
    <dgm:pt modelId="{9F9821BC-EE50-416E-8D07-0257F65FD38D}">
      <dgm:prSet phldrT="[Text]" custT="1"/>
      <dgm:spPr/>
      <dgm:t>
        <a:bodyPr/>
        <a:lstStyle/>
        <a:p>
          <a:r>
            <a:rPr lang="es-CO" sz="1200" dirty="0">
              <a:latin typeface="Montserrat" panose="02000505000000020004" pitchFamily="2" charset="0"/>
            </a:rPr>
            <a:t>Priónicas</a:t>
          </a:r>
        </a:p>
      </dgm:t>
    </dgm:pt>
    <dgm:pt modelId="{C532D51E-80B1-441A-8504-2EECBE095CE9}" type="parTrans" cxnId="{468419CB-97D8-4AB3-8741-BF38AF42FF26}">
      <dgm:prSet custT="1"/>
      <dgm:spPr/>
      <dgm:t>
        <a:bodyPr/>
        <a:lstStyle/>
        <a:p>
          <a:endParaRPr lang="es-CO" sz="200">
            <a:latin typeface="Montserrat" panose="02000505000000020004" pitchFamily="2" charset="0"/>
          </a:endParaRPr>
        </a:p>
      </dgm:t>
    </dgm:pt>
    <dgm:pt modelId="{A6DBD9E4-19AF-4F2C-9175-8ED41C431B09}" type="sibTrans" cxnId="{468419CB-97D8-4AB3-8741-BF38AF42FF26}">
      <dgm:prSet/>
      <dgm:spPr/>
      <dgm:t>
        <a:bodyPr/>
        <a:lstStyle/>
        <a:p>
          <a:endParaRPr lang="es-CO" sz="1200">
            <a:latin typeface="Montserrat" panose="02000505000000020004" pitchFamily="2" charset="0"/>
          </a:endParaRPr>
        </a:p>
      </dgm:t>
    </dgm:pt>
    <dgm:pt modelId="{6B48FEA3-8821-40DD-842E-B196B084EF0A}" type="pres">
      <dgm:prSet presAssocID="{5DF432F0-89B9-409D-B9E6-481945315510}" presName="Name0" presStyleCnt="0">
        <dgm:presLayoutVars>
          <dgm:chPref val="1"/>
          <dgm:dir/>
          <dgm:animOne val="branch"/>
          <dgm:animLvl val="lvl"/>
          <dgm:resizeHandles val="exact"/>
        </dgm:presLayoutVars>
      </dgm:prSet>
      <dgm:spPr/>
    </dgm:pt>
    <dgm:pt modelId="{161EB2D2-5BFE-4087-A6FA-6E8B459CD45D}" type="pres">
      <dgm:prSet presAssocID="{EF026823-5286-4917-BD65-82262D8F661F}" presName="root1" presStyleCnt="0"/>
      <dgm:spPr/>
    </dgm:pt>
    <dgm:pt modelId="{99BCEF85-21CF-4C85-98C3-1E1B0664AF84}" type="pres">
      <dgm:prSet presAssocID="{EF026823-5286-4917-BD65-82262D8F661F}" presName="LevelOneTextNode" presStyleLbl="node0" presStyleIdx="0" presStyleCnt="1">
        <dgm:presLayoutVars>
          <dgm:chPref val="3"/>
        </dgm:presLayoutVars>
      </dgm:prSet>
      <dgm:spPr/>
    </dgm:pt>
    <dgm:pt modelId="{E68C9E26-ABB4-409D-AA4A-1BF52404BFE2}" type="pres">
      <dgm:prSet presAssocID="{EF026823-5286-4917-BD65-82262D8F661F}" presName="level2hierChild" presStyleCnt="0"/>
      <dgm:spPr/>
    </dgm:pt>
    <dgm:pt modelId="{C8EEEAD8-4144-4302-82A5-1E9A8055B8CD}" type="pres">
      <dgm:prSet presAssocID="{F7058D08-49FB-40A7-8469-89059F867CEC}" presName="conn2-1" presStyleLbl="parChTrans1D2" presStyleIdx="0" presStyleCnt="3"/>
      <dgm:spPr/>
    </dgm:pt>
    <dgm:pt modelId="{AE164DCA-6098-4AA6-B87E-A49F095450D1}" type="pres">
      <dgm:prSet presAssocID="{F7058D08-49FB-40A7-8469-89059F867CEC}" presName="connTx" presStyleLbl="parChTrans1D2" presStyleIdx="0" presStyleCnt="3"/>
      <dgm:spPr/>
    </dgm:pt>
    <dgm:pt modelId="{F000B0CF-7EA0-4CFE-8F24-0DE90958C5CD}" type="pres">
      <dgm:prSet presAssocID="{629CEF9C-A025-4D5A-9107-841CE735348B}" presName="root2" presStyleCnt="0"/>
      <dgm:spPr/>
    </dgm:pt>
    <dgm:pt modelId="{3CFD3633-50EB-49B3-A406-B6F1ECF39E8B}" type="pres">
      <dgm:prSet presAssocID="{629CEF9C-A025-4D5A-9107-841CE735348B}" presName="LevelTwoTextNode" presStyleLbl="asst1" presStyleIdx="0" presStyleCnt="2">
        <dgm:presLayoutVars>
          <dgm:chPref val="3"/>
        </dgm:presLayoutVars>
      </dgm:prSet>
      <dgm:spPr/>
    </dgm:pt>
    <dgm:pt modelId="{3A54062C-6302-44DD-872A-78BFDF24437C}" type="pres">
      <dgm:prSet presAssocID="{629CEF9C-A025-4D5A-9107-841CE735348B}" presName="level3hierChild" presStyleCnt="0"/>
      <dgm:spPr/>
    </dgm:pt>
    <dgm:pt modelId="{E8A8E24B-256A-4FAF-947F-D8EEE41DDCAD}" type="pres">
      <dgm:prSet presAssocID="{825EA7D2-77D3-4964-898C-86A2ACE5742D}" presName="conn2-1" presStyleLbl="parChTrans1D2" presStyleIdx="1" presStyleCnt="3"/>
      <dgm:spPr/>
    </dgm:pt>
    <dgm:pt modelId="{F62B9093-3F7C-4AD3-A530-304A35C4135F}" type="pres">
      <dgm:prSet presAssocID="{825EA7D2-77D3-4964-898C-86A2ACE5742D}" presName="connTx" presStyleLbl="parChTrans1D2" presStyleIdx="1" presStyleCnt="3"/>
      <dgm:spPr/>
    </dgm:pt>
    <dgm:pt modelId="{497D582B-D016-4828-8A8D-D6399177709B}" type="pres">
      <dgm:prSet presAssocID="{B9AABE29-BC10-4578-B045-8E8DF5FBCBDA}" presName="root2" presStyleCnt="0"/>
      <dgm:spPr/>
    </dgm:pt>
    <dgm:pt modelId="{B9E6A58E-572E-4D99-87AA-11E0920EE8BA}" type="pres">
      <dgm:prSet presAssocID="{B9AABE29-BC10-4578-B045-8E8DF5FBCBDA}" presName="LevelTwoTextNode" presStyleLbl="asst1" presStyleIdx="1" presStyleCnt="2">
        <dgm:presLayoutVars>
          <dgm:chPref val="3"/>
        </dgm:presLayoutVars>
      </dgm:prSet>
      <dgm:spPr/>
    </dgm:pt>
    <dgm:pt modelId="{BF2AEC77-DF24-4502-BEB4-14DC0340ACEC}" type="pres">
      <dgm:prSet presAssocID="{B9AABE29-BC10-4578-B045-8E8DF5FBCBDA}" presName="level3hierChild" presStyleCnt="0"/>
      <dgm:spPr/>
    </dgm:pt>
    <dgm:pt modelId="{6A8644BC-8670-46F0-96CF-FF38D03E8B9B}" type="pres">
      <dgm:prSet presAssocID="{480382AC-FD60-48C3-B34B-05099D9CE455}" presName="conn2-1" presStyleLbl="parChTrans1D3" presStyleIdx="0" presStyleCnt="8"/>
      <dgm:spPr/>
    </dgm:pt>
    <dgm:pt modelId="{2F03E945-0525-4878-AA96-61A8AFE56D37}" type="pres">
      <dgm:prSet presAssocID="{480382AC-FD60-48C3-B34B-05099D9CE455}" presName="connTx" presStyleLbl="parChTrans1D3" presStyleIdx="0" presStyleCnt="8"/>
      <dgm:spPr/>
    </dgm:pt>
    <dgm:pt modelId="{7838EB81-2587-45BC-A7DE-E86EFA30C483}" type="pres">
      <dgm:prSet presAssocID="{5A331367-7BAC-4D9E-9E7F-9DC419AEB31C}" presName="root2" presStyleCnt="0"/>
      <dgm:spPr/>
    </dgm:pt>
    <dgm:pt modelId="{E031FC09-294A-423A-841B-8CA664460A1C}" type="pres">
      <dgm:prSet presAssocID="{5A331367-7BAC-4D9E-9E7F-9DC419AEB31C}" presName="LevelTwoTextNode" presStyleLbl="node3" presStyleIdx="0" presStyleCnt="8">
        <dgm:presLayoutVars>
          <dgm:chPref val="3"/>
        </dgm:presLayoutVars>
      </dgm:prSet>
      <dgm:spPr/>
    </dgm:pt>
    <dgm:pt modelId="{279BD847-9867-401C-9632-9B96FD28DE09}" type="pres">
      <dgm:prSet presAssocID="{5A331367-7BAC-4D9E-9E7F-9DC419AEB31C}" presName="level3hierChild" presStyleCnt="0"/>
      <dgm:spPr/>
    </dgm:pt>
    <dgm:pt modelId="{380AFFAE-11F1-470B-8289-2B4EA622B5B4}" type="pres">
      <dgm:prSet presAssocID="{9354670B-DC53-4A37-A647-832228D77C67}" presName="conn2-1" presStyleLbl="parChTrans1D3" presStyleIdx="1" presStyleCnt="8"/>
      <dgm:spPr/>
    </dgm:pt>
    <dgm:pt modelId="{4017AA94-A57B-4A30-894E-45B314F6CFEA}" type="pres">
      <dgm:prSet presAssocID="{9354670B-DC53-4A37-A647-832228D77C67}" presName="connTx" presStyleLbl="parChTrans1D3" presStyleIdx="1" presStyleCnt="8"/>
      <dgm:spPr/>
    </dgm:pt>
    <dgm:pt modelId="{C2E5E3C9-BF0B-4B8B-A971-62AAB4B58DB0}" type="pres">
      <dgm:prSet presAssocID="{C1F9FB99-63D4-4D28-8554-1CE4C1BF2BF8}" presName="root2" presStyleCnt="0"/>
      <dgm:spPr/>
    </dgm:pt>
    <dgm:pt modelId="{97468E60-F860-4BFB-BB03-6F671A8845EB}" type="pres">
      <dgm:prSet presAssocID="{C1F9FB99-63D4-4D28-8554-1CE4C1BF2BF8}" presName="LevelTwoTextNode" presStyleLbl="node3" presStyleIdx="1" presStyleCnt="8">
        <dgm:presLayoutVars>
          <dgm:chPref val="3"/>
        </dgm:presLayoutVars>
      </dgm:prSet>
      <dgm:spPr/>
    </dgm:pt>
    <dgm:pt modelId="{E4957C37-EF77-45E9-8C98-A2DE6414C334}" type="pres">
      <dgm:prSet presAssocID="{C1F9FB99-63D4-4D28-8554-1CE4C1BF2BF8}" presName="level3hierChild" presStyleCnt="0"/>
      <dgm:spPr/>
    </dgm:pt>
    <dgm:pt modelId="{FF41ABDE-E399-4F74-AD59-1B7412B417A1}" type="pres">
      <dgm:prSet presAssocID="{1FB8E0DE-5DDA-4050-83DF-FF98ACBD7B2F}" presName="conn2-1" presStyleLbl="parChTrans1D3" presStyleIdx="2" presStyleCnt="8"/>
      <dgm:spPr/>
    </dgm:pt>
    <dgm:pt modelId="{29898EBC-8A73-420E-9F2D-7DE30A00A6CD}" type="pres">
      <dgm:prSet presAssocID="{1FB8E0DE-5DDA-4050-83DF-FF98ACBD7B2F}" presName="connTx" presStyleLbl="parChTrans1D3" presStyleIdx="2" presStyleCnt="8"/>
      <dgm:spPr/>
    </dgm:pt>
    <dgm:pt modelId="{12FA396D-9F3C-4FBD-8A17-ACCF50674501}" type="pres">
      <dgm:prSet presAssocID="{ACBC88B0-D541-4526-8806-465E9F0BDCDC}" presName="root2" presStyleCnt="0"/>
      <dgm:spPr/>
    </dgm:pt>
    <dgm:pt modelId="{5B6AEACB-A9F7-4E5E-A201-459BDBD62E92}" type="pres">
      <dgm:prSet presAssocID="{ACBC88B0-D541-4526-8806-465E9F0BDCDC}" presName="LevelTwoTextNode" presStyleLbl="node3" presStyleIdx="2" presStyleCnt="8">
        <dgm:presLayoutVars>
          <dgm:chPref val="3"/>
        </dgm:presLayoutVars>
      </dgm:prSet>
      <dgm:spPr/>
    </dgm:pt>
    <dgm:pt modelId="{196166C2-BCC7-43DB-86C6-4D2C60F7587F}" type="pres">
      <dgm:prSet presAssocID="{ACBC88B0-D541-4526-8806-465E9F0BDCDC}" presName="level3hierChild" presStyleCnt="0"/>
      <dgm:spPr/>
    </dgm:pt>
    <dgm:pt modelId="{BB501DA4-717A-4DA0-BA69-3AEA06789A6A}" type="pres">
      <dgm:prSet presAssocID="{C6A4D3B0-710F-46AE-8F99-D9ACF486F4F3}" presName="conn2-1" presStyleLbl="parChTrans1D3" presStyleIdx="3" presStyleCnt="8"/>
      <dgm:spPr/>
    </dgm:pt>
    <dgm:pt modelId="{10752EDC-353B-4D48-8682-E670A648C08E}" type="pres">
      <dgm:prSet presAssocID="{C6A4D3B0-710F-46AE-8F99-D9ACF486F4F3}" presName="connTx" presStyleLbl="parChTrans1D3" presStyleIdx="3" presStyleCnt="8"/>
      <dgm:spPr/>
    </dgm:pt>
    <dgm:pt modelId="{1EB7B549-5A3A-4F91-8699-B2A13424B868}" type="pres">
      <dgm:prSet presAssocID="{E589A5BD-11C7-485D-820C-50DE8B8AB638}" presName="root2" presStyleCnt="0"/>
      <dgm:spPr/>
    </dgm:pt>
    <dgm:pt modelId="{2F39A347-72B0-4BCA-95FB-18F0C0E5722F}" type="pres">
      <dgm:prSet presAssocID="{E589A5BD-11C7-485D-820C-50DE8B8AB638}" presName="LevelTwoTextNode" presStyleLbl="node3" presStyleIdx="3" presStyleCnt="8">
        <dgm:presLayoutVars>
          <dgm:chPref val="3"/>
        </dgm:presLayoutVars>
      </dgm:prSet>
      <dgm:spPr/>
    </dgm:pt>
    <dgm:pt modelId="{9232E3B2-CA29-4AAF-9791-A3AAA0EE515F}" type="pres">
      <dgm:prSet presAssocID="{E589A5BD-11C7-485D-820C-50DE8B8AB638}" presName="level3hierChild" presStyleCnt="0"/>
      <dgm:spPr/>
    </dgm:pt>
    <dgm:pt modelId="{137A56B0-9FC9-4339-A581-4F2AC75F09AC}" type="pres">
      <dgm:prSet presAssocID="{4E7C4CF5-F9D9-4502-82FE-D2427168EE4B}" presName="conn2-1" presStyleLbl="parChTrans1D3" presStyleIdx="4" presStyleCnt="8"/>
      <dgm:spPr/>
    </dgm:pt>
    <dgm:pt modelId="{E1BDC47E-4F9B-41F2-B7D3-FF0CF4E156DF}" type="pres">
      <dgm:prSet presAssocID="{4E7C4CF5-F9D9-4502-82FE-D2427168EE4B}" presName="connTx" presStyleLbl="parChTrans1D3" presStyleIdx="4" presStyleCnt="8"/>
      <dgm:spPr/>
    </dgm:pt>
    <dgm:pt modelId="{5F9A68DC-A0A2-4449-A91B-99309B420C7F}" type="pres">
      <dgm:prSet presAssocID="{D6C77CDA-2543-4651-AEFD-DE295131A8C6}" presName="root2" presStyleCnt="0"/>
      <dgm:spPr/>
    </dgm:pt>
    <dgm:pt modelId="{72E63944-082D-4D31-B7C7-3AC32B0E089C}" type="pres">
      <dgm:prSet presAssocID="{D6C77CDA-2543-4651-AEFD-DE295131A8C6}" presName="LevelTwoTextNode" presStyleLbl="node3" presStyleIdx="4" presStyleCnt="8">
        <dgm:presLayoutVars>
          <dgm:chPref val="3"/>
        </dgm:presLayoutVars>
      </dgm:prSet>
      <dgm:spPr/>
    </dgm:pt>
    <dgm:pt modelId="{85C8910F-961C-47E4-9CFA-188E0AC51C24}" type="pres">
      <dgm:prSet presAssocID="{D6C77CDA-2543-4651-AEFD-DE295131A8C6}" presName="level3hierChild" presStyleCnt="0"/>
      <dgm:spPr/>
    </dgm:pt>
    <dgm:pt modelId="{67E4516E-E661-47C3-82B3-DCC29611A9C7}" type="pres">
      <dgm:prSet presAssocID="{CB67600C-C554-49B2-8F69-F5A06F1C5926}" presName="conn2-1" presStyleLbl="parChTrans1D3" presStyleIdx="5" presStyleCnt="8"/>
      <dgm:spPr/>
    </dgm:pt>
    <dgm:pt modelId="{2A199BC5-EF79-40D0-AA33-8626546574FE}" type="pres">
      <dgm:prSet presAssocID="{CB67600C-C554-49B2-8F69-F5A06F1C5926}" presName="connTx" presStyleLbl="parChTrans1D3" presStyleIdx="5" presStyleCnt="8"/>
      <dgm:spPr/>
    </dgm:pt>
    <dgm:pt modelId="{E7233523-FBF1-4207-B5DE-1C0B00E87EE0}" type="pres">
      <dgm:prSet presAssocID="{1B3BD021-02C2-4976-8161-8FCDBC25A475}" presName="root2" presStyleCnt="0"/>
      <dgm:spPr/>
    </dgm:pt>
    <dgm:pt modelId="{9FB675F8-9420-49E1-AFF6-190ADB6E8419}" type="pres">
      <dgm:prSet presAssocID="{1B3BD021-02C2-4976-8161-8FCDBC25A475}" presName="LevelTwoTextNode" presStyleLbl="node3" presStyleIdx="5" presStyleCnt="8">
        <dgm:presLayoutVars>
          <dgm:chPref val="3"/>
        </dgm:presLayoutVars>
      </dgm:prSet>
      <dgm:spPr/>
    </dgm:pt>
    <dgm:pt modelId="{8162666E-699C-49EC-9613-1B5CEA60B0C4}" type="pres">
      <dgm:prSet presAssocID="{1B3BD021-02C2-4976-8161-8FCDBC25A475}" presName="level3hierChild" presStyleCnt="0"/>
      <dgm:spPr/>
    </dgm:pt>
    <dgm:pt modelId="{24C749FB-AE47-43DD-A280-94CBBC29DDF0}" type="pres">
      <dgm:prSet presAssocID="{DF794DDB-1832-4470-B793-0C1AE1525ED5}" presName="conn2-1" presStyleLbl="parChTrans1D3" presStyleIdx="6" presStyleCnt="8"/>
      <dgm:spPr/>
    </dgm:pt>
    <dgm:pt modelId="{7A7D1791-76A7-4216-AE31-59F90701A91E}" type="pres">
      <dgm:prSet presAssocID="{DF794DDB-1832-4470-B793-0C1AE1525ED5}" presName="connTx" presStyleLbl="parChTrans1D3" presStyleIdx="6" presStyleCnt="8"/>
      <dgm:spPr/>
    </dgm:pt>
    <dgm:pt modelId="{21F5550E-F1B3-46E3-A0E7-0924B62E8EDA}" type="pres">
      <dgm:prSet presAssocID="{74374A7C-49AA-451B-8851-A4D3557B6969}" presName="root2" presStyleCnt="0"/>
      <dgm:spPr/>
    </dgm:pt>
    <dgm:pt modelId="{CD6A770D-3316-42F9-8AA2-56886A5005BA}" type="pres">
      <dgm:prSet presAssocID="{74374A7C-49AA-451B-8851-A4D3557B6969}" presName="LevelTwoTextNode" presStyleLbl="node3" presStyleIdx="6" presStyleCnt="8">
        <dgm:presLayoutVars>
          <dgm:chPref val="3"/>
        </dgm:presLayoutVars>
      </dgm:prSet>
      <dgm:spPr/>
    </dgm:pt>
    <dgm:pt modelId="{28B0D2F1-B56A-49E5-A3FF-8FEA2EF9CEA0}" type="pres">
      <dgm:prSet presAssocID="{74374A7C-49AA-451B-8851-A4D3557B6969}" presName="level3hierChild" presStyleCnt="0"/>
      <dgm:spPr/>
    </dgm:pt>
    <dgm:pt modelId="{EBBF7B2A-D9F5-4E2B-9433-8AC065EE27E7}" type="pres">
      <dgm:prSet presAssocID="{89809281-2EA3-4D7A-A676-E600ECDB39FE}" presName="conn2-1" presStyleLbl="parChTrans1D3" presStyleIdx="7" presStyleCnt="8"/>
      <dgm:spPr/>
    </dgm:pt>
    <dgm:pt modelId="{F1E38C97-C30F-4558-8D19-A7871E4B3B18}" type="pres">
      <dgm:prSet presAssocID="{89809281-2EA3-4D7A-A676-E600ECDB39FE}" presName="connTx" presStyleLbl="parChTrans1D3" presStyleIdx="7" presStyleCnt="8"/>
      <dgm:spPr/>
    </dgm:pt>
    <dgm:pt modelId="{E57E9812-B909-466A-BB02-68B0AB9B6436}" type="pres">
      <dgm:prSet presAssocID="{849F7F48-F328-498B-884A-473E0F172AA9}" presName="root2" presStyleCnt="0"/>
      <dgm:spPr/>
    </dgm:pt>
    <dgm:pt modelId="{57FC03DA-45BC-4485-A774-A5D1142C240F}" type="pres">
      <dgm:prSet presAssocID="{849F7F48-F328-498B-884A-473E0F172AA9}" presName="LevelTwoTextNode" presStyleLbl="node3" presStyleIdx="7" presStyleCnt="8">
        <dgm:presLayoutVars>
          <dgm:chPref val="3"/>
        </dgm:presLayoutVars>
      </dgm:prSet>
      <dgm:spPr/>
    </dgm:pt>
    <dgm:pt modelId="{2ADB8E14-0499-465E-901C-E396E82E2602}" type="pres">
      <dgm:prSet presAssocID="{849F7F48-F328-498B-884A-473E0F172AA9}" presName="level3hierChild" presStyleCnt="0"/>
      <dgm:spPr/>
    </dgm:pt>
    <dgm:pt modelId="{3376EC68-1500-470A-B02F-FFF0415C03AF}" type="pres">
      <dgm:prSet presAssocID="{C532D51E-80B1-441A-8504-2EECBE095CE9}" presName="conn2-1" presStyleLbl="parChTrans1D2" presStyleIdx="2" presStyleCnt="3"/>
      <dgm:spPr/>
    </dgm:pt>
    <dgm:pt modelId="{C04A2A39-5C63-470B-AA2E-3485A1BC8A83}" type="pres">
      <dgm:prSet presAssocID="{C532D51E-80B1-441A-8504-2EECBE095CE9}" presName="connTx" presStyleLbl="parChTrans1D2" presStyleIdx="2" presStyleCnt="3"/>
      <dgm:spPr/>
    </dgm:pt>
    <dgm:pt modelId="{1853CAE3-A53D-4937-AA6F-4A3C0AA7CE52}" type="pres">
      <dgm:prSet presAssocID="{9F9821BC-EE50-416E-8D07-0257F65FD38D}" presName="root2" presStyleCnt="0"/>
      <dgm:spPr/>
    </dgm:pt>
    <dgm:pt modelId="{0BE0D8F8-C21B-4726-A485-277CC7C11921}" type="pres">
      <dgm:prSet presAssocID="{9F9821BC-EE50-416E-8D07-0257F65FD38D}" presName="LevelTwoTextNode" presStyleLbl="node2" presStyleIdx="0" presStyleCnt="1">
        <dgm:presLayoutVars>
          <dgm:chPref val="3"/>
        </dgm:presLayoutVars>
      </dgm:prSet>
      <dgm:spPr/>
    </dgm:pt>
    <dgm:pt modelId="{1E5158FA-A7AF-45DF-8551-F16417ADDE55}" type="pres">
      <dgm:prSet presAssocID="{9F9821BC-EE50-416E-8D07-0257F65FD38D}" presName="level3hierChild" presStyleCnt="0"/>
      <dgm:spPr/>
    </dgm:pt>
  </dgm:ptLst>
  <dgm:cxnLst>
    <dgm:cxn modelId="{0BAF0900-504D-4967-A45C-4888FB812351}" srcId="{B9AABE29-BC10-4578-B045-8E8DF5FBCBDA}" destId="{C1F9FB99-63D4-4D28-8554-1CE4C1BF2BF8}" srcOrd="1" destOrd="0" parTransId="{9354670B-DC53-4A37-A647-832228D77C67}" sibTransId="{5C15D524-C8BC-4661-A474-A73C0B5088FF}"/>
    <dgm:cxn modelId="{7A7BC603-E083-41B6-A44B-DA8B2EE96508}" srcId="{B9AABE29-BC10-4578-B045-8E8DF5FBCBDA}" destId="{E589A5BD-11C7-485D-820C-50DE8B8AB638}" srcOrd="3" destOrd="0" parTransId="{C6A4D3B0-710F-46AE-8F99-D9ACF486F4F3}" sibTransId="{83FEF2C9-0A07-483A-8B04-231C0431A8CF}"/>
    <dgm:cxn modelId="{8B76BB04-70E3-4561-8D7A-EB7E6E8E44B4}" type="presOf" srcId="{ACBC88B0-D541-4526-8806-465E9F0BDCDC}" destId="{5B6AEACB-A9F7-4E5E-A201-459BDBD62E92}" srcOrd="0" destOrd="0" presId="urn:microsoft.com/office/officeart/2008/layout/HorizontalMultiLevelHierarchy"/>
    <dgm:cxn modelId="{48423E09-AD15-4450-A118-038058D8650E}" type="presOf" srcId="{1FB8E0DE-5DDA-4050-83DF-FF98ACBD7B2F}" destId="{29898EBC-8A73-420E-9F2D-7DE30A00A6CD}" srcOrd="1" destOrd="0" presId="urn:microsoft.com/office/officeart/2008/layout/HorizontalMultiLevelHierarchy"/>
    <dgm:cxn modelId="{B7FB911C-44EE-4C69-8923-C691E7BED92A}" srcId="{B9AABE29-BC10-4578-B045-8E8DF5FBCBDA}" destId="{D6C77CDA-2543-4651-AEFD-DE295131A8C6}" srcOrd="4" destOrd="0" parTransId="{4E7C4CF5-F9D9-4502-82FE-D2427168EE4B}" sibTransId="{E9777795-929D-4678-AE2F-94A25A3E1455}"/>
    <dgm:cxn modelId="{58167E2D-4A12-4678-B746-EC2DD196D5D6}" srcId="{EF026823-5286-4917-BD65-82262D8F661F}" destId="{B9AABE29-BC10-4578-B045-8E8DF5FBCBDA}" srcOrd="1" destOrd="0" parTransId="{825EA7D2-77D3-4964-898C-86A2ACE5742D}" sibTransId="{B5B84091-9D8B-4116-BAE4-1EF3C49ED06C}"/>
    <dgm:cxn modelId="{7E611C2E-8580-4421-BD2F-A6D331BE5770}" type="presOf" srcId="{480382AC-FD60-48C3-B34B-05099D9CE455}" destId="{2F03E945-0525-4878-AA96-61A8AFE56D37}" srcOrd="1" destOrd="0" presId="urn:microsoft.com/office/officeart/2008/layout/HorizontalMultiLevelHierarchy"/>
    <dgm:cxn modelId="{C7A0762F-00D6-4CBD-820E-802F4F7D2410}" type="presOf" srcId="{C1F9FB99-63D4-4D28-8554-1CE4C1BF2BF8}" destId="{97468E60-F860-4BFB-BB03-6F671A8845EB}" srcOrd="0" destOrd="0" presId="urn:microsoft.com/office/officeart/2008/layout/HorizontalMultiLevelHierarchy"/>
    <dgm:cxn modelId="{F95D2031-4A2A-43FC-9563-7A08A8E88FBE}" type="presOf" srcId="{C6A4D3B0-710F-46AE-8F99-D9ACF486F4F3}" destId="{10752EDC-353B-4D48-8682-E670A648C08E}" srcOrd="1" destOrd="0" presId="urn:microsoft.com/office/officeart/2008/layout/HorizontalMultiLevelHierarchy"/>
    <dgm:cxn modelId="{1F279A35-EE3B-46F6-995A-F548278DCD85}" type="presOf" srcId="{C6A4D3B0-710F-46AE-8F99-D9ACF486F4F3}" destId="{BB501DA4-717A-4DA0-BA69-3AEA06789A6A}" srcOrd="0" destOrd="0" presId="urn:microsoft.com/office/officeart/2008/layout/HorizontalMultiLevelHierarchy"/>
    <dgm:cxn modelId="{EFFE1537-944D-4762-9838-0EA2F7E5459B}" type="presOf" srcId="{74374A7C-49AA-451B-8851-A4D3557B6969}" destId="{CD6A770D-3316-42F9-8AA2-56886A5005BA}" srcOrd="0" destOrd="0" presId="urn:microsoft.com/office/officeart/2008/layout/HorizontalMultiLevelHierarchy"/>
    <dgm:cxn modelId="{AFB5193A-D59D-402E-8D5B-AC556870E3D0}" type="presOf" srcId="{5DF432F0-89B9-409D-B9E6-481945315510}" destId="{6B48FEA3-8821-40DD-842E-B196B084EF0A}" srcOrd="0" destOrd="0" presId="urn:microsoft.com/office/officeart/2008/layout/HorizontalMultiLevelHierarchy"/>
    <dgm:cxn modelId="{3099343F-9CD7-4208-BF49-3976F1DF3C73}" type="presOf" srcId="{F7058D08-49FB-40A7-8469-89059F867CEC}" destId="{AE164DCA-6098-4AA6-B87E-A49F095450D1}" srcOrd="1" destOrd="0" presId="urn:microsoft.com/office/officeart/2008/layout/HorizontalMultiLevelHierarchy"/>
    <dgm:cxn modelId="{29288C42-E491-4095-9F4F-91346F2D2844}" srcId="{B9AABE29-BC10-4578-B045-8E8DF5FBCBDA}" destId="{1B3BD021-02C2-4976-8161-8FCDBC25A475}" srcOrd="5" destOrd="0" parTransId="{CB67600C-C554-49B2-8F69-F5A06F1C5926}" sibTransId="{5B0EB813-836A-4650-845A-82875627759B}"/>
    <dgm:cxn modelId="{7E481243-827A-4124-AA68-114078C9529B}" type="presOf" srcId="{C532D51E-80B1-441A-8504-2EECBE095CE9}" destId="{3376EC68-1500-470A-B02F-FFF0415C03AF}" srcOrd="0" destOrd="0" presId="urn:microsoft.com/office/officeart/2008/layout/HorizontalMultiLevelHierarchy"/>
    <dgm:cxn modelId="{21218948-E17A-4F3E-8C82-F441BF848DFE}" srcId="{EF026823-5286-4917-BD65-82262D8F661F}" destId="{629CEF9C-A025-4D5A-9107-841CE735348B}" srcOrd="0" destOrd="0" parTransId="{F7058D08-49FB-40A7-8469-89059F867CEC}" sibTransId="{30D1FADD-84B1-483E-97FE-9D4B3FDB2238}"/>
    <dgm:cxn modelId="{383A0E69-7426-4ECF-A52D-098F2B858994}" type="presOf" srcId="{CB67600C-C554-49B2-8F69-F5A06F1C5926}" destId="{67E4516E-E661-47C3-82B3-DCC29611A9C7}" srcOrd="0" destOrd="0" presId="urn:microsoft.com/office/officeart/2008/layout/HorizontalMultiLevelHierarchy"/>
    <dgm:cxn modelId="{CC619D53-CC9F-4877-83CB-8CED83768AA3}" type="presOf" srcId="{C532D51E-80B1-441A-8504-2EECBE095CE9}" destId="{C04A2A39-5C63-470B-AA2E-3485A1BC8A83}" srcOrd="1" destOrd="0" presId="urn:microsoft.com/office/officeart/2008/layout/HorizontalMultiLevelHierarchy"/>
    <dgm:cxn modelId="{E65F6D75-BE29-49F8-872F-0BB1D5F7956B}" type="presOf" srcId="{1FB8E0DE-5DDA-4050-83DF-FF98ACBD7B2F}" destId="{FF41ABDE-E399-4F74-AD59-1B7412B417A1}" srcOrd="0" destOrd="0" presId="urn:microsoft.com/office/officeart/2008/layout/HorizontalMultiLevelHierarchy"/>
    <dgm:cxn modelId="{4691E975-3248-4AB0-ADD9-6ADF3DE3B564}" type="presOf" srcId="{CB67600C-C554-49B2-8F69-F5A06F1C5926}" destId="{2A199BC5-EF79-40D0-AA33-8626546574FE}" srcOrd="1" destOrd="0" presId="urn:microsoft.com/office/officeart/2008/layout/HorizontalMultiLevelHierarchy"/>
    <dgm:cxn modelId="{62944756-A069-4BB2-900E-A516A63A0092}" srcId="{5DF432F0-89B9-409D-B9E6-481945315510}" destId="{EF026823-5286-4917-BD65-82262D8F661F}" srcOrd="0" destOrd="0" parTransId="{12034074-7C66-419E-89E9-54C59464B037}" sibTransId="{A523B9BA-428A-454B-BA4F-3D8EA3E97CAD}"/>
    <dgm:cxn modelId="{5D30D556-96FD-416A-A89D-F2699A02788D}" type="presOf" srcId="{9354670B-DC53-4A37-A647-832228D77C67}" destId="{4017AA94-A57B-4A30-894E-45B314F6CFEA}" srcOrd="1" destOrd="0" presId="urn:microsoft.com/office/officeart/2008/layout/HorizontalMultiLevelHierarchy"/>
    <dgm:cxn modelId="{5B98A479-F95C-402F-AF68-94B222E0BD4A}" srcId="{B9AABE29-BC10-4578-B045-8E8DF5FBCBDA}" destId="{849F7F48-F328-498B-884A-473E0F172AA9}" srcOrd="7" destOrd="0" parTransId="{89809281-2EA3-4D7A-A676-E600ECDB39FE}" sibTransId="{7D044A75-86E5-44C9-85FE-CAAE8BDFDA97}"/>
    <dgm:cxn modelId="{59D7EC7A-50EC-4B3E-9C13-0D368B4CEEE8}" type="presOf" srcId="{EF026823-5286-4917-BD65-82262D8F661F}" destId="{99BCEF85-21CF-4C85-98C3-1E1B0664AF84}" srcOrd="0" destOrd="0" presId="urn:microsoft.com/office/officeart/2008/layout/HorizontalMultiLevelHierarchy"/>
    <dgm:cxn modelId="{FDA09483-25FF-44A6-B182-F645F2CBE020}" type="presOf" srcId="{825EA7D2-77D3-4964-898C-86A2ACE5742D}" destId="{E8A8E24B-256A-4FAF-947F-D8EEE41DDCAD}" srcOrd="0" destOrd="0" presId="urn:microsoft.com/office/officeart/2008/layout/HorizontalMultiLevelHierarchy"/>
    <dgm:cxn modelId="{092DE284-3C8B-4224-9FEA-23C73EFF514A}" type="presOf" srcId="{F7058D08-49FB-40A7-8469-89059F867CEC}" destId="{C8EEEAD8-4144-4302-82A5-1E9A8055B8CD}" srcOrd="0" destOrd="0" presId="urn:microsoft.com/office/officeart/2008/layout/HorizontalMultiLevelHierarchy"/>
    <dgm:cxn modelId="{74414085-599A-498F-AE60-65047D82D6A9}" type="presOf" srcId="{DF794DDB-1832-4470-B793-0C1AE1525ED5}" destId="{24C749FB-AE47-43DD-A280-94CBBC29DDF0}" srcOrd="0" destOrd="0" presId="urn:microsoft.com/office/officeart/2008/layout/HorizontalMultiLevelHierarchy"/>
    <dgm:cxn modelId="{5DE22C98-274B-4F9E-A394-351EA4FD4D15}" type="presOf" srcId="{9354670B-DC53-4A37-A647-832228D77C67}" destId="{380AFFAE-11F1-470B-8289-2B4EA622B5B4}" srcOrd="0" destOrd="0" presId="urn:microsoft.com/office/officeart/2008/layout/HorizontalMultiLevelHierarchy"/>
    <dgm:cxn modelId="{5BDA1299-2264-493D-80BA-7BB5B53A811F}" type="presOf" srcId="{629CEF9C-A025-4D5A-9107-841CE735348B}" destId="{3CFD3633-50EB-49B3-A406-B6F1ECF39E8B}" srcOrd="0" destOrd="0" presId="urn:microsoft.com/office/officeart/2008/layout/HorizontalMultiLevelHierarchy"/>
    <dgm:cxn modelId="{9C533799-F019-4663-842B-7BD6D0B8B550}" type="presOf" srcId="{480382AC-FD60-48C3-B34B-05099D9CE455}" destId="{6A8644BC-8670-46F0-96CF-FF38D03E8B9B}" srcOrd="0" destOrd="0" presId="urn:microsoft.com/office/officeart/2008/layout/HorizontalMultiLevelHierarchy"/>
    <dgm:cxn modelId="{9C8D21A8-E6AA-4B2A-A30C-A845529873A2}" type="presOf" srcId="{825EA7D2-77D3-4964-898C-86A2ACE5742D}" destId="{F62B9093-3F7C-4AD3-A530-304A35C4135F}" srcOrd="1" destOrd="0" presId="urn:microsoft.com/office/officeart/2008/layout/HorizontalMultiLevelHierarchy"/>
    <dgm:cxn modelId="{F14A3EAD-B595-4238-B3A5-E1D84A089840}" srcId="{B9AABE29-BC10-4578-B045-8E8DF5FBCBDA}" destId="{74374A7C-49AA-451B-8851-A4D3557B6969}" srcOrd="6" destOrd="0" parTransId="{DF794DDB-1832-4470-B793-0C1AE1525ED5}" sibTransId="{FD654C1D-1B2D-49BC-B189-150BAF1AE0B9}"/>
    <dgm:cxn modelId="{60C9AFAE-2A5A-4716-B34E-D07441DF6FAD}" type="presOf" srcId="{89809281-2EA3-4D7A-A676-E600ECDB39FE}" destId="{EBBF7B2A-D9F5-4E2B-9433-8AC065EE27E7}" srcOrd="0" destOrd="0" presId="urn:microsoft.com/office/officeart/2008/layout/HorizontalMultiLevelHierarchy"/>
    <dgm:cxn modelId="{31BF3FAF-BF8B-4819-AE3D-BD4A2236B45C}" type="presOf" srcId="{4E7C4CF5-F9D9-4502-82FE-D2427168EE4B}" destId="{137A56B0-9FC9-4339-A581-4F2AC75F09AC}" srcOrd="0" destOrd="0" presId="urn:microsoft.com/office/officeart/2008/layout/HorizontalMultiLevelHierarchy"/>
    <dgm:cxn modelId="{1EB5D1B0-5105-46E3-9CEB-4E1A6BA6F0A1}" type="presOf" srcId="{9F9821BC-EE50-416E-8D07-0257F65FD38D}" destId="{0BE0D8F8-C21B-4726-A485-277CC7C11921}" srcOrd="0" destOrd="0" presId="urn:microsoft.com/office/officeart/2008/layout/HorizontalMultiLevelHierarchy"/>
    <dgm:cxn modelId="{0C3CE8B0-70FD-4F2C-8DE5-B17FF75677DC}" type="presOf" srcId="{849F7F48-F328-498B-884A-473E0F172AA9}" destId="{57FC03DA-45BC-4485-A774-A5D1142C240F}" srcOrd="0" destOrd="0" presId="urn:microsoft.com/office/officeart/2008/layout/HorizontalMultiLevelHierarchy"/>
    <dgm:cxn modelId="{B1549FB2-4D11-469A-8AB1-1D240D6B1564}" type="presOf" srcId="{D6C77CDA-2543-4651-AEFD-DE295131A8C6}" destId="{72E63944-082D-4D31-B7C7-3AC32B0E089C}" srcOrd="0" destOrd="0" presId="urn:microsoft.com/office/officeart/2008/layout/HorizontalMultiLevelHierarchy"/>
    <dgm:cxn modelId="{0059BABF-FD25-4344-B564-C418311AE9AC}" type="presOf" srcId="{4E7C4CF5-F9D9-4502-82FE-D2427168EE4B}" destId="{E1BDC47E-4F9B-41F2-B7D3-FF0CF4E156DF}" srcOrd="1" destOrd="0" presId="urn:microsoft.com/office/officeart/2008/layout/HorizontalMultiLevelHierarchy"/>
    <dgm:cxn modelId="{8266F7C0-2A7F-4C9B-8F74-591E57908C8F}" type="presOf" srcId="{E589A5BD-11C7-485D-820C-50DE8B8AB638}" destId="{2F39A347-72B0-4BCA-95FB-18F0C0E5722F}" srcOrd="0" destOrd="0" presId="urn:microsoft.com/office/officeart/2008/layout/HorizontalMultiLevelHierarchy"/>
    <dgm:cxn modelId="{468419CB-97D8-4AB3-8741-BF38AF42FF26}" srcId="{EF026823-5286-4917-BD65-82262D8F661F}" destId="{9F9821BC-EE50-416E-8D07-0257F65FD38D}" srcOrd="2" destOrd="0" parTransId="{C532D51E-80B1-441A-8504-2EECBE095CE9}" sibTransId="{A6DBD9E4-19AF-4F2C-9175-8ED41C431B09}"/>
    <dgm:cxn modelId="{2D6ADDD2-E49E-42A4-ABDE-01F85CDB586A}" type="presOf" srcId="{DF794DDB-1832-4470-B793-0C1AE1525ED5}" destId="{7A7D1791-76A7-4216-AE31-59F90701A91E}" srcOrd="1" destOrd="0" presId="urn:microsoft.com/office/officeart/2008/layout/HorizontalMultiLevelHierarchy"/>
    <dgm:cxn modelId="{8B0FC0D9-BC99-47C2-9FD1-B1CA4AB04399}" type="presOf" srcId="{89809281-2EA3-4D7A-A676-E600ECDB39FE}" destId="{F1E38C97-C30F-4558-8D19-A7871E4B3B18}" srcOrd="1" destOrd="0" presId="urn:microsoft.com/office/officeart/2008/layout/HorizontalMultiLevelHierarchy"/>
    <dgm:cxn modelId="{052B5FDC-6565-4068-BD9B-CF0624B26B7A}" srcId="{B9AABE29-BC10-4578-B045-8E8DF5FBCBDA}" destId="{5A331367-7BAC-4D9E-9E7F-9DC419AEB31C}" srcOrd="0" destOrd="0" parTransId="{480382AC-FD60-48C3-B34B-05099D9CE455}" sibTransId="{972A1540-A7C0-4FB0-9F03-29F78D197DC3}"/>
    <dgm:cxn modelId="{FB1FB5DF-AB39-48BF-957A-AE895E2DD986}" type="presOf" srcId="{5A331367-7BAC-4D9E-9E7F-9DC419AEB31C}" destId="{E031FC09-294A-423A-841B-8CA664460A1C}" srcOrd="0" destOrd="0" presId="urn:microsoft.com/office/officeart/2008/layout/HorizontalMultiLevelHierarchy"/>
    <dgm:cxn modelId="{E0D902EE-FDA1-4702-B63E-163B18C44392}" type="presOf" srcId="{B9AABE29-BC10-4578-B045-8E8DF5FBCBDA}" destId="{B9E6A58E-572E-4D99-87AA-11E0920EE8BA}" srcOrd="0" destOrd="0" presId="urn:microsoft.com/office/officeart/2008/layout/HorizontalMultiLevelHierarchy"/>
    <dgm:cxn modelId="{2D4030F0-2DE2-48D9-8D69-9DC64CE6EAD4}" type="presOf" srcId="{1B3BD021-02C2-4976-8161-8FCDBC25A475}" destId="{9FB675F8-9420-49E1-AFF6-190ADB6E8419}" srcOrd="0" destOrd="0" presId="urn:microsoft.com/office/officeart/2008/layout/HorizontalMultiLevelHierarchy"/>
    <dgm:cxn modelId="{7FF186F7-DD0E-4ED6-A191-C9A1BAACBD50}" srcId="{B9AABE29-BC10-4578-B045-8E8DF5FBCBDA}" destId="{ACBC88B0-D541-4526-8806-465E9F0BDCDC}" srcOrd="2" destOrd="0" parTransId="{1FB8E0DE-5DDA-4050-83DF-FF98ACBD7B2F}" sibTransId="{DDB34B03-6737-4D00-BDC2-4388D5E6AF68}"/>
    <dgm:cxn modelId="{CEF63522-84A0-41EA-8A74-060F95614359}" type="presParOf" srcId="{6B48FEA3-8821-40DD-842E-B196B084EF0A}" destId="{161EB2D2-5BFE-4087-A6FA-6E8B459CD45D}" srcOrd="0" destOrd="0" presId="urn:microsoft.com/office/officeart/2008/layout/HorizontalMultiLevelHierarchy"/>
    <dgm:cxn modelId="{ED8D4F70-38B9-47DE-BB85-5AAC0C9840DF}" type="presParOf" srcId="{161EB2D2-5BFE-4087-A6FA-6E8B459CD45D}" destId="{99BCEF85-21CF-4C85-98C3-1E1B0664AF84}" srcOrd="0" destOrd="0" presId="urn:microsoft.com/office/officeart/2008/layout/HorizontalMultiLevelHierarchy"/>
    <dgm:cxn modelId="{7D925FCD-F628-4E15-B88C-BC07C5B28BB7}" type="presParOf" srcId="{161EB2D2-5BFE-4087-A6FA-6E8B459CD45D}" destId="{E68C9E26-ABB4-409D-AA4A-1BF52404BFE2}" srcOrd="1" destOrd="0" presId="urn:microsoft.com/office/officeart/2008/layout/HorizontalMultiLevelHierarchy"/>
    <dgm:cxn modelId="{8AB9DBA2-8CAE-40AA-9E5F-BD367E4F96CC}" type="presParOf" srcId="{E68C9E26-ABB4-409D-AA4A-1BF52404BFE2}" destId="{C8EEEAD8-4144-4302-82A5-1E9A8055B8CD}" srcOrd="0" destOrd="0" presId="urn:microsoft.com/office/officeart/2008/layout/HorizontalMultiLevelHierarchy"/>
    <dgm:cxn modelId="{C4EC9576-1C3D-46B3-8752-3E14DE44A94B}" type="presParOf" srcId="{C8EEEAD8-4144-4302-82A5-1E9A8055B8CD}" destId="{AE164DCA-6098-4AA6-B87E-A49F095450D1}" srcOrd="0" destOrd="0" presId="urn:microsoft.com/office/officeart/2008/layout/HorizontalMultiLevelHierarchy"/>
    <dgm:cxn modelId="{240E8D66-8146-44F4-9A6D-EEF5D4AE642F}" type="presParOf" srcId="{E68C9E26-ABB4-409D-AA4A-1BF52404BFE2}" destId="{F000B0CF-7EA0-4CFE-8F24-0DE90958C5CD}" srcOrd="1" destOrd="0" presId="urn:microsoft.com/office/officeart/2008/layout/HorizontalMultiLevelHierarchy"/>
    <dgm:cxn modelId="{3328AD1A-5D47-4F0C-914E-F95780B1F33D}" type="presParOf" srcId="{F000B0CF-7EA0-4CFE-8F24-0DE90958C5CD}" destId="{3CFD3633-50EB-49B3-A406-B6F1ECF39E8B}" srcOrd="0" destOrd="0" presId="urn:microsoft.com/office/officeart/2008/layout/HorizontalMultiLevelHierarchy"/>
    <dgm:cxn modelId="{354A9B9F-9620-4DA9-9EFA-42CAD6BB39CA}" type="presParOf" srcId="{F000B0CF-7EA0-4CFE-8F24-0DE90958C5CD}" destId="{3A54062C-6302-44DD-872A-78BFDF24437C}" srcOrd="1" destOrd="0" presId="urn:microsoft.com/office/officeart/2008/layout/HorizontalMultiLevelHierarchy"/>
    <dgm:cxn modelId="{7D8BD4AC-F61A-4745-8EA2-2B752E39E8B5}" type="presParOf" srcId="{E68C9E26-ABB4-409D-AA4A-1BF52404BFE2}" destId="{E8A8E24B-256A-4FAF-947F-D8EEE41DDCAD}" srcOrd="2" destOrd="0" presId="urn:microsoft.com/office/officeart/2008/layout/HorizontalMultiLevelHierarchy"/>
    <dgm:cxn modelId="{9D555119-E65F-4B83-B2FC-24792165CDCA}" type="presParOf" srcId="{E8A8E24B-256A-4FAF-947F-D8EEE41DDCAD}" destId="{F62B9093-3F7C-4AD3-A530-304A35C4135F}" srcOrd="0" destOrd="0" presId="urn:microsoft.com/office/officeart/2008/layout/HorizontalMultiLevelHierarchy"/>
    <dgm:cxn modelId="{97DF0F54-B950-4198-A197-8358C68AD692}" type="presParOf" srcId="{E68C9E26-ABB4-409D-AA4A-1BF52404BFE2}" destId="{497D582B-D016-4828-8A8D-D6399177709B}" srcOrd="3" destOrd="0" presId="urn:microsoft.com/office/officeart/2008/layout/HorizontalMultiLevelHierarchy"/>
    <dgm:cxn modelId="{8B6E35B7-420E-456B-81DB-625996299352}" type="presParOf" srcId="{497D582B-D016-4828-8A8D-D6399177709B}" destId="{B9E6A58E-572E-4D99-87AA-11E0920EE8BA}" srcOrd="0" destOrd="0" presId="urn:microsoft.com/office/officeart/2008/layout/HorizontalMultiLevelHierarchy"/>
    <dgm:cxn modelId="{6F3E39F7-F470-4457-B0DB-3C2155823337}" type="presParOf" srcId="{497D582B-D016-4828-8A8D-D6399177709B}" destId="{BF2AEC77-DF24-4502-BEB4-14DC0340ACEC}" srcOrd="1" destOrd="0" presId="urn:microsoft.com/office/officeart/2008/layout/HorizontalMultiLevelHierarchy"/>
    <dgm:cxn modelId="{C46F9EE8-21D7-4793-BA6B-42E66D28F9F4}" type="presParOf" srcId="{BF2AEC77-DF24-4502-BEB4-14DC0340ACEC}" destId="{6A8644BC-8670-46F0-96CF-FF38D03E8B9B}" srcOrd="0" destOrd="0" presId="urn:microsoft.com/office/officeart/2008/layout/HorizontalMultiLevelHierarchy"/>
    <dgm:cxn modelId="{BBD6B2EC-4E40-43CE-A87B-F80C186F4B03}" type="presParOf" srcId="{6A8644BC-8670-46F0-96CF-FF38D03E8B9B}" destId="{2F03E945-0525-4878-AA96-61A8AFE56D37}" srcOrd="0" destOrd="0" presId="urn:microsoft.com/office/officeart/2008/layout/HorizontalMultiLevelHierarchy"/>
    <dgm:cxn modelId="{A349C2E2-3F87-4F24-BD08-6D8EBDE88A3C}" type="presParOf" srcId="{BF2AEC77-DF24-4502-BEB4-14DC0340ACEC}" destId="{7838EB81-2587-45BC-A7DE-E86EFA30C483}" srcOrd="1" destOrd="0" presId="urn:microsoft.com/office/officeart/2008/layout/HorizontalMultiLevelHierarchy"/>
    <dgm:cxn modelId="{CA7D34CA-AE47-438D-A77D-58F5A7D25547}" type="presParOf" srcId="{7838EB81-2587-45BC-A7DE-E86EFA30C483}" destId="{E031FC09-294A-423A-841B-8CA664460A1C}" srcOrd="0" destOrd="0" presId="urn:microsoft.com/office/officeart/2008/layout/HorizontalMultiLevelHierarchy"/>
    <dgm:cxn modelId="{3CD97968-9944-4143-B69C-6B2A5E0F0E19}" type="presParOf" srcId="{7838EB81-2587-45BC-A7DE-E86EFA30C483}" destId="{279BD847-9867-401C-9632-9B96FD28DE09}" srcOrd="1" destOrd="0" presId="urn:microsoft.com/office/officeart/2008/layout/HorizontalMultiLevelHierarchy"/>
    <dgm:cxn modelId="{FD4D82C3-4446-4DBA-9EC7-9300BB973481}" type="presParOf" srcId="{BF2AEC77-DF24-4502-BEB4-14DC0340ACEC}" destId="{380AFFAE-11F1-470B-8289-2B4EA622B5B4}" srcOrd="2" destOrd="0" presId="urn:microsoft.com/office/officeart/2008/layout/HorizontalMultiLevelHierarchy"/>
    <dgm:cxn modelId="{1D9B0F23-B4CF-41E3-95DC-F25BBD8ADFC5}" type="presParOf" srcId="{380AFFAE-11F1-470B-8289-2B4EA622B5B4}" destId="{4017AA94-A57B-4A30-894E-45B314F6CFEA}" srcOrd="0" destOrd="0" presId="urn:microsoft.com/office/officeart/2008/layout/HorizontalMultiLevelHierarchy"/>
    <dgm:cxn modelId="{88F12F39-9E89-4470-93B4-0AB201C639E8}" type="presParOf" srcId="{BF2AEC77-DF24-4502-BEB4-14DC0340ACEC}" destId="{C2E5E3C9-BF0B-4B8B-A971-62AAB4B58DB0}" srcOrd="3" destOrd="0" presId="urn:microsoft.com/office/officeart/2008/layout/HorizontalMultiLevelHierarchy"/>
    <dgm:cxn modelId="{E817CE71-1B32-4BD7-AEA8-ED34E9951D7F}" type="presParOf" srcId="{C2E5E3C9-BF0B-4B8B-A971-62AAB4B58DB0}" destId="{97468E60-F860-4BFB-BB03-6F671A8845EB}" srcOrd="0" destOrd="0" presId="urn:microsoft.com/office/officeart/2008/layout/HorizontalMultiLevelHierarchy"/>
    <dgm:cxn modelId="{82E657C2-4B75-4AEE-8F57-348516D3F9CE}" type="presParOf" srcId="{C2E5E3C9-BF0B-4B8B-A971-62AAB4B58DB0}" destId="{E4957C37-EF77-45E9-8C98-A2DE6414C334}" srcOrd="1" destOrd="0" presId="urn:microsoft.com/office/officeart/2008/layout/HorizontalMultiLevelHierarchy"/>
    <dgm:cxn modelId="{0865F9CB-7FC3-47FE-87B4-DF1809F02623}" type="presParOf" srcId="{BF2AEC77-DF24-4502-BEB4-14DC0340ACEC}" destId="{FF41ABDE-E399-4F74-AD59-1B7412B417A1}" srcOrd="4" destOrd="0" presId="urn:microsoft.com/office/officeart/2008/layout/HorizontalMultiLevelHierarchy"/>
    <dgm:cxn modelId="{C76AFBF1-17E1-47CA-8357-13B7B404A02A}" type="presParOf" srcId="{FF41ABDE-E399-4F74-AD59-1B7412B417A1}" destId="{29898EBC-8A73-420E-9F2D-7DE30A00A6CD}" srcOrd="0" destOrd="0" presId="urn:microsoft.com/office/officeart/2008/layout/HorizontalMultiLevelHierarchy"/>
    <dgm:cxn modelId="{CEB0E950-BFB3-4BDE-8E6A-E68E144008B8}" type="presParOf" srcId="{BF2AEC77-DF24-4502-BEB4-14DC0340ACEC}" destId="{12FA396D-9F3C-4FBD-8A17-ACCF50674501}" srcOrd="5" destOrd="0" presId="urn:microsoft.com/office/officeart/2008/layout/HorizontalMultiLevelHierarchy"/>
    <dgm:cxn modelId="{8F37524E-3233-4917-BC39-8ADB53F35926}" type="presParOf" srcId="{12FA396D-9F3C-4FBD-8A17-ACCF50674501}" destId="{5B6AEACB-A9F7-4E5E-A201-459BDBD62E92}" srcOrd="0" destOrd="0" presId="urn:microsoft.com/office/officeart/2008/layout/HorizontalMultiLevelHierarchy"/>
    <dgm:cxn modelId="{8168CCF3-3A00-422F-8FB3-F148A915CD6F}" type="presParOf" srcId="{12FA396D-9F3C-4FBD-8A17-ACCF50674501}" destId="{196166C2-BCC7-43DB-86C6-4D2C60F7587F}" srcOrd="1" destOrd="0" presId="urn:microsoft.com/office/officeart/2008/layout/HorizontalMultiLevelHierarchy"/>
    <dgm:cxn modelId="{D5B70FC3-7BDB-4761-8217-769D5E089AB9}" type="presParOf" srcId="{BF2AEC77-DF24-4502-BEB4-14DC0340ACEC}" destId="{BB501DA4-717A-4DA0-BA69-3AEA06789A6A}" srcOrd="6" destOrd="0" presId="urn:microsoft.com/office/officeart/2008/layout/HorizontalMultiLevelHierarchy"/>
    <dgm:cxn modelId="{9362B72C-2124-4097-9183-BD91FB0D116A}" type="presParOf" srcId="{BB501DA4-717A-4DA0-BA69-3AEA06789A6A}" destId="{10752EDC-353B-4D48-8682-E670A648C08E}" srcOrd="0" destOrd="0" presId="urn:microsoft.com/office/officeart/2008/layout/HorizontalMultiLevelHierarchy"/>
    <dgm:cxn modelId="{6E194C31-D291-4BE2-9ACB-3A73F228C8D3}" type="presParOf" srcId="{BF2AEC77-DF24-4502-BEB4-14DC0340ACEC}" destId="{1EB7B549-5A3A-4F91-8699-B2A13424B868}" srcOrd="7" destOrd="0" presId="urn:microsoft.com/office/officeart/2008/layout/HorizontalMultiLevelHierarchy"/>
    <dgm:cxn modelId="{3AD9CAFE-49DE-4C7C-8A87-91E12A40351A}" type="presParOf" srcId="{1EB7B549-5A3A-4F91-8699-B2A13424B868}" destId="{2F39A347-72B0-4BCA-95FB-18F0C0E5722F}" srcOrd="0" destOrd="0" presId="urn:microsoft.com/office/officeart/2008/layout/HorizontalMultiLevelHierarchy"/>
    <dgm:cxn modelId="{8E0E2DEB-CE17-48D1-93E8-243815FB7B59}" type="presParOf" srcId="{1EB7B549-5A3A-4F91-8699-B2A13424B868}" destId="{9232E3B2-CA29-4AAF-9791-A3AAA0EE515F}" srcOrd="1" destOrd="0" presId="urn:microsoft.com/office/officeart/2008/layout/HorizontalMultiLevelHierarchy"/>
    <dgm:cxn modelId="{38566E0F-9759-449C-97AE-353BBC7CF363}" type="presParOf" srcId="{BF2AEC77-DF24-4502-BEB4-14DC0340ACEC}" destId="{137A56B0-9FC9-4339-A581-4F2AC75F09AC}" srcOrd="8" destOrd="0" presId="urn:microsoft.com/office/officeart/2008/layout/HorizontalMultiLevelHierarchy"/>
    <dgm:cxn modelId="{F4A481D8-18E1-4F23-91DB-A0F6207D96B2}" type="presParOf" srcId="{137A56B0-9FC9-4339-A581-4F2AC75F09AC}" destId="{E1BDC47E-4F9B-41F2-B7D3-FF0CF4E156DF}" srcOrd="0" destOrd="0" presId="urn:microsoft.com/office/officeart/2008/layout/HorizontalMultiLevelHierarchy"/>
    <dgm:cxn modelId="{EA539CBF-152B-4A23-B6F2-6629C53FA273}" type="presParOf" srcId="{BF2AEC77-DF24-4502-BEB4-14DC0340ACEC}" destId="{5F9A68DC-A0A2-4449-A91B-99309B420C7F}" srcOrd="9" destOrd="0" presId="urn:microsoft.com/office/officeart/2008/layout/HorizontalMultiLevelHierarchy"/>
    <dgm:cxn modelId="{4C66EE19-DE24-47B2-A6B8-21545927933D}" type="presParOf" srcId="{5F9A68DC-A0A2-4449-A91B-99309B420C7F}" destId="{72E63944-082D-4D31-B7C7-3AC32B0E089C}" srcOrd="0" destOrd="0" presId="urn:microsoft.com/office/officeart/2008/layout/HorizontalMultiLevelHierarchy"/>
    <dgm:cxn modelId="{DA85FD76-D150-4926-86DE-868C1298D684}" type="presParOf" srcId="{5F9A68DC-A0A2-4449-A91B-99309B420C7F}" destId="{85C8910F-961C-47E4-9CFA-188E0AC51C24}" srcOrd="1" destOrd="0" presId="urn:microsoft.com/office/officeart/2008/layout/HorizontalMultiLevelHierarchy"/>
    <dgm:cxn modelId="{7AE8800A-5272-478C-8D84-0E12302A5D6B}" type="presParOf" srcId="{BF2AEC77-DF24-4502-BEB4-14DC0340ACEC}" destId="{67E4516E-E661-47C3-82B3-DCC29611A9C7}" srcOrd="10" destOrd="0" presId="urn:microsoft.com/office/officeart/2008/layout/HorizontalMultiLevelHierarchy"/>
    <dgm:cxn modelId="{E1D1B4C4-E02D-4B28-92B3-27742A0BDAFA}" type="presParOf" srcId="{67E4516E-E661-47C3-82B3-DCC29611A9C7}" destId="{2A199BC5-EF79-40D0-AA33-8626546574FE}" srcOrd="0" destOrd="0" presId="urn:microsoft.com/office/officeart/2008/layout/HorizontalMultiLevelHierarchy"/>
    <dgm:cxn modelId="{411CF58D-22DB-4296-B606-4554F3F6CC01}" type="presParOf" srcId="{BF2AEC77-DF24-4502-BEB4-14DC0340ACEC}" destId="{E7233523-FBF1-4207-B5DE-1C0B00E87EE0}" srcOrd="11" destOrd="0" presId="urn:microsoft.com/office/officeart/2008/layout/HorizontalMultiLevelHierarchy"/>
    <dgm:cxn modelId="{DC122429-2801-46AD-A18F-9B7BC0F31466}" type="presParOf" srcId="{E7233523-FBF1-4207-B5DE-1C0B00E87EE0}" destId="{9FB675F8-9420-49E1-AFF6-190ADB6E8419}" srcOrd="0" destOrd="0" presId="urn:microsoft.com/office/officeart/2008/layout/HorizontalMultiLevelHierarchy"/>
    <dgm:cxn modelId="{8352E7CD-4474-4371-94EC-8179CEE615A0}" type="presParOf" srcId="{E7233523-FBF1-4207-B5DE-1C0B00E87EE0}" destId="{8162666E-699C-49EC-9613-1B5CEA60B0C4}" srcOrd="1" destOrd="0" presId="urn:microsoft.com/office/officeart/2008/layout/HorizontalMultiLevelHierarchy"/>
    <dgm:cxn modelId="{9E04BEED-4E95-41D5-A9CA-ACBBFEE5E93F}" type="presParOf" srcId="{BF2AEC77-DF24-4502-BEB4-14DC0340ACEC}" destId="{24C749FB-AE47-43DD-A280-94CBBC29DDF0}" srcOrd="12" destOrd="0" presId="urn:microsoft.com/office/officeart/2008/layout/HorizontalMultiLevelHierarchy"/>
    <dgm:cxn modelId="{66DBB422-B695-4F4C-8AB7-4B46BA4D769C}" type="presParOf" srcId="{24C749FB-AE47-43DD-A280-94CBBC29DDF0}" destId="{7A7D1791-76A7-4216-AE31-59F90701A91E}" srcOrd="0" destOrd="0" presId="urn:microsoft.com/office/officeart/2008/layout/HorizontalMultiLevelHierarchy"/>
    <dgm:cxn modelId="{7AF887EC-71CA-462C-80FA-A61F8A04FC83}" type="presParOf" srcId="{BF2AEC77-DF24-4502-BEB4-14DC0340ACEC}" destId="{21F5550E-F1B3-46E3-A0E7-0924B62E8EDA}" srcOrd="13" destOrd="0" presId="urn:microsoft.com/office/officeart/2008/layout/HorizontalMultiLevelHierarchy"/>
    <dgm:cxn modelId="{095F0C55-5192-4405-B936-25362672C91F}" type="presParOf" srcId="{21F5550E-F1B3-46E3-A0E7-0924B62E8EDA}" destId="{CD6A770D-3316-42F9-8AA2-56886A5005BA}" srcOrd="0" destOrd="0" presId="urn:microsoft.com/office/officeart/2008/layout/HorizontalMultiLevelHierarchy"/>
    <dgm:cxn modelId="{07E2DD9B-5B45-49CD-9C8E-679F86069A1F}" type="presParOf" srcId="{21F5550E-F1B3-46E3-A0E7-0924B62E8EDA}" destId="{28B0D2F1-B56A-49E5-A3FF-8FEA2EF9CEA0}" srcOrd="1" destOrd="0" presId="urn:microsoft.com/office/officeart/2008/layout/HorizontalMultiLevelHierarchy"/>
    <dgm:cxn modelId="{8BCE8F0A-1273-4EC8-8A8A-9F0E152510DF}" type="presParOf" srcId="{BF2AEC77-DF24-4502-BEB4-14DC0340ACEC}" destId="{EBBF7B2A-D9F5-4E2B-9433-8AC065EE27E7}" srcOrd="14" destOrd="0" presId="urn:microsoft.com/office/officeart/2008/layout/HorizontalMultiLevelHierarchy"/>
    <dgm:cxn modelId="{9CA57A1A-E9A6-4181-BB40-8736DF769491}" type="presParOf" srcId="{EBBF7B2A-D9F5-4E2B-9433-8AC065EE27E7}" destId="{F1E38C97-C30F-4558-8D19-A7871E4B3B18}" srcOrd="0" destOrd="0" presId="urn:microsoft.com/office/officeart/2008/layout/HorizontalMultiLevelHierarchy"/>
    <dgm:cxn modelId="{2132A733-07D2-49F8-8749-E953D3EE3ED2}" type="presParOf" srcId="{BF2AEC77-DF24-4502-BEB4-14DC0340ACEC}" destId="{E57E9812-B909-466A-BB02-68B0AB9B6436}" srcOrd="15" destOrd="0" presId="urn:microsoft.com/office/officeart/2008/layout/HorizontalMultiLevelHierarchy"/>
    <dgm:cxn modelId="{99039C21-8E47-4F87-BDF8-4990B42220E4}" type="presParOf" srcId="{E57E9812-B909-466A-BB02-68B0AB9B6436}" destId="{57FC03DA-45BC-4485-A774-A5D1142C240F}" srcOrd="0" destOrd="0" presId="urn:microsoft.com/office/officeart/2008/layout/HorizontalMultiLevelHierarchy"/>
    <dgm:cxn modelId="{D4D065AA-A7E7-40C9-8E3B-20D15FE4F435}" type="presParOf" srcId="{E57E9812-B909-466A-BB02-68B0AB9B6436}" destId="{2ADB8E14-0499-465E-901C-E396E82E2602}" srcOrd="1" destOrd="0" presId="urn:microsoft.com/office/officeart/2008/layout/HorizontalMultiLevelHierarchy"/>
    <dgm:cxn modelId="{1FE840FB-B8ED-44B8-8E71-6D6B2E6EA090}" type="presParOf" srcId="{E68C9E26-ABB4-409D-AA4A-1BF52404BFE2}" destId="{3376EC68-1500-470A-B02F-FFF0415C03AF}" srcOrd="4" destOrd="0" presId="urn:microsoft.com/office/officeart/2008/layout/HorizontalMultiLevelHierarchy"/>
    <dgm:cxn modelId="{A874B524-766E-4F6B-9D31-7060F5686584}" type="presParOf" srcId="{3376EC68-1500-470A-B02F-FFF0415C03AF}" destId="{C04A2A39-5C63-470B-AA2E-3485A1BC8A83}" srcOrd="0" destOrd="0" presId="urn:microsoft.com/office/officeart/2008/layout/HorizontalMultiLevelHierarchy"/>
    <dgm:cxn modelId="{B09F2FB2-1AA3-436D-B1CE-2E7EA20DBCAC}" type="presParOf" srcId="{E68C9E26-ABB4-409D-AA4A-1BF52404BFE2}" destId="{1853CAE3-A53D-4937-AA6F-4A3C0AA7CE52}" srcOrd="5" destOrd="0" presId="urn:microsoft.com/office/officeart/2008/layout/HorizontalMultiLevelHierarchy"/>
    <dgm:cxn modelId="{15F35793-8691-4B34-B547-FC2C3431030B}" type="presParOf" srcId="{1853CAE3-A53D-4937-AA6F-4A3C0AA7CE52}" destId="{0BE0D8F8-C21B-4726-A485-277CC7C11921}" srcOrd="0" destOrd="0" presId="urn:microsoft.com/office/officeart/2008/layout/HorizontalMultiLevelHierarchy"/>
    <dgm:cxn modelId="{67D7F538-04BA-4156-B5ED-745F7D7823EC}" type="presParOf" srcId="{1853CAE3-A53D-4937-AA6F-4A3C0AA7CE52}" destId="{1E5158FA-A7AF-45DF-8551-F16417ADDE55}"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68CE17-BF56-4C4B-8F6E-017404028F8F}"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s-ES"/>
        </a:p>
      </dgm:t>
    </dgm:pt>
    <dgm:pt modelId="{8B4A5C90-E882-472D-8922-EA8DC795F7D8}">
      <dgm:prSet phldrT="[Texto]"/>
      <dgm:spPr/>
      <dgm:t>
        <a:bodyPr/>
        <a:lstStyle/>
        <a:p>
          <a:r>
            <a:rPr lang="es-ES" b="1" dirty="0">
              <a:latin typeface="Montserrat" panose="02000505000000020004" pitchFamily="2" charset="0"/>
            </a:rPr>
            <a:t>Sindromática</a:t>
          </a:r>
        </a:p>
      </dgm:t>
    </dgm:pt>
    <dgm:pt modelId="{66274756-6556-4FF8-9304-4FF391AFECAD}" type="sibTrans" cxnId="{AA7B2D75-8460-4BC5-B0C1-DD4EFEB1D63A}">
      <dgm:prSet/>
      <dgm:spPr/>
      <dgm:t>
        <a:bodyPr/>
        <a:lstStyle/>
        <a:p>
          <a:endParaRPr lang="es-ES">
            <a:latin typeface="Montserrat" panose="02000505000000020004" pitchFamily="2" charset="0"/>
          </a:endParaRPr>
        </a:p>
      </dgm:t>
    </dgm:pt>
    <dgm:pt modelId="{6B71A173-8B54-4203-ADE9-3AE01792D421}" type="parTrans" cxnId="{AA7B2D75-8460-4BC5-B0C1-DD4EFEB1D63A}">
      <dgm:prSet/>
      <dgm:spPr/>
      <dgm:t>
        <a:bodyPr/>
        <a:lstStyle/>
        <a:p>
          <a:endParaRPr lang="es-ES">
            <a:latin typeface="Montserrat" panose="02000505000000020004" pitchFamily="2" charset="0"/>
          </a:endParaRPr>
        </a:p>
      </dgm:t>
    </dgm:pt>
    <dgm:pt modelId="{E7283A45-DBE0-43FE-84CD-7E60BDC5A7E3}">
      <dgm:prSet phldrT="[Texto]"/>
      <dgm:spPr/>
      <dgm:t>
        <a:bodyPr/>
        <a:lstStyle/>
        <a:p>
          <a:r>
            <a:rPr lang="es-ES" b="1" dirty="0">
              <a:latin typeface="Montserrat" panose="02000505000000020004" pitchFamily="2" charset="0"/>
            </a:rPr>
            <a:t>Neuropatológica</a:t>
          </a:r>
        </a:p>
      </dgm:t>
    </dgm:pt>
    <dgm:pt modelId="{26D59BD1-6EAC-48D6-BADA-264C8D190636}" type="sibTrans" cxnId="{969F65ED-C738-4DDE-A2FD-E301DB9F7F3E}">
      <dgm:prSet/>
      <dgm:spPr/>
      <dgm:t>
        <a:bodyPr/>
        <a:lstStyle/>
        <a:p>
          <a:endParaRPr lang="es-ES">
            <a:latin typeface="Montserrat" panose="02000505000000020004" pitchFamily="2" charset="0"/>
          </a:endParaRPr>
        </a:p>
      </dgm:t>
    </dgm:pt>
    <dgm:pt modelId="{F48386F8-1E4C-419D-B7BC-3C464CB45335}" type="parTrans" cxnId="{969F65ED-C738-4DDE-A2FD-E301DB9F7F3E}">
      <dgm:prSet/>
      <dgm:spPr/>
      <dgm:t>
        <a:bodyPr/>
        <a:lstStyle/>
        <a:p>
          <a:endParaRPr lang="es-ES">
            <a:latin typeface="Montserrat" panose="02000505000000020004" pitchFamily="2" charset="0"/>
          </a:endParaRPr>
        </a:p>
      </dgm:t>
    </dgm:pt>
    <dgm:pt modelId="{3BA718CF-2DB9-41B2-AF4C-A3AC327186A7}" type="pres">
      <dgm:prSet presAssocID="{AB68CE17-BF56-4C4B-8F6E-017404028F8F}" presName="diagram" presStyleCnt="0">
        <dgm:presLayoutVars>
          <dgm:dir/>
          <dgm:resizeHandles val="exact"/>
        </dgm:presLayoutVars>
      </dgm:prSet>
      <dgm:spPr/>
    </dgm:pt>
    <dgm:pt modelId="{84FD88EB-70CB-4E0E-A8EA-96534CB9DBED}" type="pres">
      <dgm:prSet presAssocID="{8B4A5C90-E882-472D-8922-EA8DC795F7D8}" presName="arrow" presStyleLbl="node1" presStyleIdx="0" presStyleCnt="2" custRadScaleRad="74228" custRadScaleInc="516">
        <dgm:presLayoutVars>
          <dgm:bulletEnabled val="1"/>
        </dgm:presLayoutVars>
      </dgm:prSet>
      <dgm:spPr/>
    </dgm:pt>
    <dgm:pt modelId="{8D4B1EBA-77D2-4122-8188-3548E36C7215}" type="pres">
      <dgm:prSet presAssocID="{E7283A45-DBE0-43FE-84CD-7E60BDC5A7E3}" presName="arrow" presStyleLbl="node1" presStyleIdx="1" presStyleCnt="2" custRadScaleRad="72297" custRadScaleInc="-530">
        <dgm:presLayoutVars>
          <dgm:bulletEnabled val="1"/>
        </dgm:presLayoutVars>
      </dgm:prSet>
      <dgm:spPr/>
    </dgm:pt>
  </dgm:ptLst>
  <dgm:cxnLst>
    <dgm:cxn modelId="{CC282E66-B35B-4239-B7E0-26DFAC16B7A3}" type="presOf" srcId="{AB68CE17-BF56-4C4B-8F6E-017404028F8F}" destId="{3BA718CF-2DB9-41B2-AF4C-A3AC327186A7}" srcOrd="0" destOrd="0" presId="urn:microsoft.com/office/officeart/2005/8/layout/arrow5"/>
    <dgm:cxn modelId="{24511753-A5B5-47E1-A815-FC0A94C33566}" type="presOf" srcId="{8B4A5C90-E882-472D-8922-EA8DC795F7D8}" destId="{84FD88EB-70CB-4E0E-A8EA-96534CB9DBED}" srcOrd="0" destOrd="0" presId="urn:microsoft.com/office/officeart/2005/8/layout/arrow5"/>
    <dgm:cxn modelId="{AA7B2D75-8460-4BC5-B0C1-DD4EFEB1D63A}" srcId="{AB68CE17-BF56-4C4B-8F6E-017404028F8F}" destId="{8B4A5C90-E882-472D-8922-EA8DC795F7D8}" srcOrd="0" destOrd="0" parTransId="{6B71A173-8B54-4203-ADE9-3AE01792D421}" sibTransId="{66274756-6556-4FF8-9304-4FF391AFECAD}"/>
    <dgm:cxn modelId="{9D5EC7A1-643A-4ADB-B759-7436C86F79E4}" type="presOf" srcId="{E7283A45-DBE0-43FE-84CD-7E60BDC5A7E3}" destId="{8D4B1EBA-77D2-4122-8188-3548E36C7215}" srcOrd="0" destOrd="0" presId="urn:microsoft.com/office/officeart/2005/8/layout/arrow5"/>
    <dgm:cxn modelId="{969F65ED-C738-4DDE-A2FD-E301DB9F7F3E}" srcId="{AB68CE17-BF56-4C4B-8F6E-017404028F8F}" destId="{E7283A45-DBE0-43FE-84CD-7E60BDC5A7E3}" srcOrd="1" destOrd="0" parTransId="{F48386F8-1E4C-419D-B7BC-3C464CB45335}" sibTransId="{26D59BD1-6EAC-48D6-BADA-264C8D190636}"/>
    <dgm:cxn modelId="{ADE51FF4-D861-4127-A7D8-E81E9EBF3255}" type="presParOf" srcId="{3BA718CF-2DB9-41B2-AF4C-A3AC327186A7}" destId="{84FD88EB-70CB-4E0E-A8EA-96534CB9DBED}" srcOrd="0" destOrd="0" presId="urn:microsoft.com/office/officeart/2005/8/layout/arrow5"/>
    <dgm:cxn modelId="{A3BEA63D-F526-4F44-902A-EEE044459BA5}" type="presParOf" srcId="{3BA718CF-2DB9-41B2-AF4C-A3AC327186A7}" destId="{8D4B1EBA-77D2-4122-8188-3548E36C7215}"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5D6703-33D7-49E5-BD03-B73509C3DCF9}"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s-ES"/>
        </a:p>
      </dgm:t>
    </dgm:pt>
    <dgm:pt modelId="{3912F0C2-FB22-4A07-BB3D-3F9C764B8C3A}">
      <dgm:prSet phldrT="[Texto]" custT="1"/>
      <dgm:spPr/>
      <dgm:t>
        <a:bodyPr/>
        <a:lstStyle/>
        <a:p>
          <a:r>
            <a:rPr lang="es-ES" sz="1400" dirty="0">
              <a:latin typeface="Montserrat" panose="02000505000000020004" pitchFamily="2" charset="0"/>
            </a:rPr>
            <a:t>Demencias</a:t>
          </a:r>
        </a:p>
      </dgm:t>
    </dgm:pt>
    <dgm:pt modelId="{2E1991EB-62ED-48F1-B80D-A261D003C526}" type="parTrans" cxnId="{3B4133C7-42D8-4F53-A7A9-8267E63269AD}">
      <dgm:prSet/>
      <dgm:spPr/>
      <dgm:t>
        <a:bodyPr/>
        <a:lstStyle/>
        <a:p>
          <a:endParaRPr lang="es-ES" sz="2400">
            <a:latin typeface="Montserrat" panose="02000505000000020004" pitchFamily="2" charset="0"/>
          </a:endParaRPr>
        </a:p>
      </dgm:t>
    </dgm:pt>
    <dgm:pt modelId="{44B4D6D3-50F8-4A94-871D-252D3BAF9515}" type="sibTrans" cxnId="{3B4133C7-42D8-4F53-A7A9-8267E63269AD}">
      <dgm:prSet/>
      <dgm:spPr/>
      <dgm:t>
        <a:bodyPr/>
        <a:lstStyle/>
        <a:p>
          <a:endParaRPr lang="es-ES" sz="2400">
            <a:latin typeface="Montserrat" panose="02000505000000020004" pitchFamily="2" charset="0"/>
          </a:endParaRPr>
        </a:p>
      </dgm:t>
    </dgm:pt>
    <dgm:pt modelId="{AA0944E1-6958-41CA-B44B-16D687CCE30C}">
      <dgm:prSet phldrT="[Texto]" custT="1"/>
      <dgm:spPr/>
      <dgm:t>
        <a:bodyPr/>
        <a:lstStyle/>
        <a:p>
          <a:r>
            <a:rPr lang="es-ES" sz="1600" dirty="0">
              <a:latin typeface="Montserrat" panose="02000505000000020004" pitchFamily="2" charset="0"/>
            </a:rPr>
            <a:t>Demencias mixtas </a:t>
          </a:r>
        </a:p>
      </dgm:t>
    </dgm:pt>
    <dgm:pt modelId="{F0969828-6D93-402B-AB51-C674F14A2609}" type="parTrans" cxnId="{7B886CE2-9D30-47B4-8093-1D34681F1EC1}">
      <dgm:prSet/>
      <dgm:spPr/>
      <dgm:t>
        <a:bodyPr/>
        <a:lstStyle/>
        <a:p>
          <a:endParaRPr lang="es-ES" sz="2400">
            <a:latin typeface="Montserrat" panose="02000505000000020004" pitchFamily="2" charset="0"/>
          </a:endParaRPr>
        </a:p>
      </dgm:t>
    </dgm:pt>
    <dgm:pt modelId="{9F5CD66E-B9E0-4147-A90E-B59FA4792E37}" type="sibTrans" cxnId="{7B886CE2-9D30-47B4-8093-1D34681F1EC1}">
      <dgm:prSet/>
      <dgm:spPr/>
      <dgm:t>
        <a:bodyPr/>
        <a:lstStyle/>
        <a:p>
          <a:endParaRPr lang="es-ES" sz="2400">
            <a:latin typeface="Montserrat" panose="02000505000000020004" pitchFamily="2" charset="0"/>
          </a:endParaRPr>
        </a:p>
      </dgm:t>
    </dgm:pt>
    <dgm:pt modelId="{248E0B10-7202-4679-A22F-C81CC86A67E2}">
      <dgm:prSet phldrT="[Texto]" custT="1"/>
      <dgm:spPr/>
      <dgm:t>
        <a:bodyPr/>
        <a:lstStyle/>
        <a:p>
          <a:r>
            <a:rPr lang="es-ES" sz="1600" dirty="0">
              <a:latin typeface="Montserrat" panose="02000505000000020004" pitchFamily="2" charset="0"/>
            </a:rPr>
            <a:t>Demencia vascular </a:t>
          </a:r>
        </a:p>
      </dgm:t>
    </dgm:pt>
    <dgm:pt modelId="{A4F77858-8A0A-4573-8EB5-57298157560A}" type="parTrans" cxnId="{51726128-BF7E-4968-9A29-A2B3D26E2925}">
      <dgm:prSet/>
      <dgm:spPr/>
      <dgm:t>
        <a:bodyPr/>
        <a:lstStyle/>
        <a:p>
          <a:endParaRPr lang="es-ES" sz="2400">
            <a:latin typeface="Montserrat" panose="02000505000000020004" pitchFamily="2" charset="0"/>
          </a:endParaRPr>
        </a:p>
      </dgm:t>
    </dgm:pt>
    <dgm:pt modelId="{9A7B8775-535A-4364-A19B-E047121B2F4C}" type="sibTrans" cxnId="{51726128-BF7E-4968-9A29-A2B3D26E2925}">
      <dgm:prSet/>
      <dgm:spPr/>
      <dgm:t>
        <a:bodyPr/>
        <a:lstStyle/>
        <a:p>
          <a:endParaRPr lang="es-ES" sz="2400">
            <a:latin typeface="Montserrat" panose="02000505000000020004" pitchFamily="2" charset="0"/>
          </a:endParaRPr>
        </a:p>
      </dgm:t>
    </dgm:pt>
    <dgm:pt modelId="{C68B3D6F-F9AF-4889-B8D0-D3B7A7D86245}">
      <dgm:prSet phldrT="[Texto]" custT="1"/>
      <dgm:spPr/>
      <dgm:t>
        <a:bodyPr/>
        <a:lstStyle/>
        <a:p>
          <a:r>
            <a:rPr lang="es-ES" sz="1400" dirty="0">
              <a:latin typeface="Montserrat" panose="02000505000000020004" pitchFamily="2" charset="0"/>
            </a:rPr>
            <a:t>Síndromes potencialmente reversibles</a:t>
          </a:r>
        </a:p>
      </dgm:t>
    </dgm:pt>
    <dgm:pt modelId="{CADA42C9-B2FC-45AC-91E6-0DFB331424B4}" type="parTrans" cxnId="{3B0A59C5-065B-4208-A8FE-5499910038F4}">
      <dgm:prSet/>
      <dgm:spPr/>
      <dgm:t>
        <a:bodyPr/>
        <a:lstStyle/>
        <a:p>
          <a:endParaRPr lang="es-ES" sz="2400">
            <a:latin typeface="Montserrat" panose="02000505000000020004" pitchFamily="2" charset="0"/>
          </a:endParaRPr>
        </a:p>
      </dgm:t>
    </dgm:pt>
    <dgm:pt modelId="{9E658FF5-0A71-4FF1-934E-2F00F168EB98}" type="sibTrans" cxnId="{3B0A59C5-065B-4208-A8FE-5499910038F4}">
      <dgm:prSet/>
      <dgm:spPr/>
      <dgm:t>
        <a:bodyPr/>
        <a:lstStyle/>
        <a:p>
          <a:endParaRPr lang="es-ES" sz="2400">
            <a:latin typeface="Montserrat" panose="02000505000000020004" pitchFamily="2" charset="0"/>
          </a:endParaRPr>
        </a:p>
      </dgm:t>
    </dgm:pt>
    <dgm:pt modelId="{17850213-F7C4-40FC-837A-8F3535812DFC}">
      <dgm:prSet phldrT="[Texto]" custT="1"/>
      <dgm:spPr/>
      <dgm:t>
        <a:bodyPr/>
        <a:lstStyle/>
        <a:p>
          <a:r>
            <a:rPr lang="es-ES" sz="1600" dirty="0">
              <a:latin typeface="Montserrat" panose="02000505000000020004" pitchFamily="2" charset="0"/>
            </a:rPr>
            <a:t>Neurodegenerativas</a:t>
          </a:r>
        </a:p>
      </dgm:t>
    </dgm:pt>
    <dgm:pt modelId="{B1A9A828-F6AB-433A-8AE9-7EA6EC88A192}" type="parTrans" cxnId="{05061D63-D769-43AA-9512-1E8CD262F547}">
      <dgm:prSet/>
      <dgm:spPr/>
      <dgm:t>
        <a:bodyPr/>
        <a:lstStyle/>
        <a:p>
          <a:endParaRPr lang="es-ES">
            <a:latin typeface="Montserrat" panose="02000505000000020004" pitchFamily="2" charset="0"/>
          </a:endParaRPr>
        </a:p>
      </dgm:t>
    </dgm:pt>
    <dgm:pt modelId="{54C7F5FA-D115-41C2-BE7B-E33A49699671}" type="sibTrans" cxnId="{05061D63-D769-43AA-9512-1E8CD262F547}">
      <dgm:prSet/>
      <dgm:spPr/>
      <dgm:t>
        <a:bodyPr/>
        <a:lstStyle/>
        <a:p>
          <a:endParaRPr lang="es-ES">
            <a:latin typeface="Montserrat" panose="02000505000000020004" pitchFamily="2" charset="0"/>
          </a:endParaRPr>
        </a:p>
      </dgm:t>
    </dgm:pt>
    <dgm:pt modelId="{53DAC978-BD07-4D29-84FA-2BBE7F5ACA08}">
      <dgm:prSet phldrT="[Texto]" custT="1"/>
      <dgm:spPr/>
      <dgm:t>
        <a:bodyPr/>
        <a:lstStyle/>
        <a:p>
          <a:r>
            <a:rPr lang="es-ES" sz="1600" dirty="0">
              <a:latin typeface="Montserrat" panose="02000505000000020004" pitchFamily="2" charset="0"/>
            </a:rPr>
            <a:t>DCL </a:t>
          </a:r>
        </a:p>
      </dgm:t>
    </dgm:pt>
    <dgm:pt modelId="{E89B9EB8-E4A7-47DB-9530-1998759076DE}" type="parTrans" cxnId="{9E0D159C-FB9A-439B-8C32-28BC8F1ED079}">
      <dgm:prSet/>
      <dgm:spPr/>
      <dgm:t>
        <a:bodyPr/>
        <a:lstStyle/>
        <a:p>
          <a:endParaRPr lang="es-ES">
            <a:latin typeface="Montserrat" panose="02000505000000020004" pitchFamily="2" charset="0"/>
          </a:endParaRPr>
        </a:p>
      </dgm:t>
    </dgm:pt>
    <dgm:pt modelId="{9E3C4CC1-5F06-49B5-94DC-D2ABE25B11E8}" type="sibTrans" cxnId="{9E0D159C-FB9A-439B-8C32-28BC8F1ED079}">
      <dgm:prSet/>
      <dgm:spPr/>
      <dgm:t>
        <a:bodyPr/>
        <a:lstStyle/>
        <a:p>
          <a:endParaRPr lang="es-ES">
            <a:latin typeface="Montserrat" panose="02000505000000020004" pitchFamily="2" charset="0"/>
          </a:endParaRPr>
        </a:p>
      </dgm:t>
    </dgm:pt>
    <dgm:pt modelId="{188CF0CD-8CE1-42CA-BAF9-683E198A7402}">
      <dgm:prSet phldrT="[Texto]" custT="1"/>
      <dgm:spPr/>
      <dgm:t>
        <a:bodyPr/>
        <a:lstStyle/>
        <a:p>
          <a:r>
            <a:rPr lang="es-ES" sz="1600" dirty="0">
              <a:latin typeface="Montserrat" panose="02000505000000020004" pitchFamily="2" charset="0"/>
            </a:rPr>
            <a:t>Tipo Alzheimer</a:t>
          </a:r>
        </a:p>
      </dgm:t>
    </dgm:pt>
    <dgm:pt modelId="{5F590C22-8008-4FF7-8E19-A38B6BC28997}" type="parTrans" cxnId="{618EA139-D8BA-4CE0-8D2E-0436B695E234}">
      <dgm:prSet/>
      <dgm:spPr/>
      <dgm:t>
        <a:bodyPr/>
        <a:lstStyle/>
        <a:p>
          <a:endParaRPr lang="es-ES">
            <a:latin typeface="Montserrat" panose="02000505000000020004" pitchFamily="2" charset="0"/>
          </a:endParaRPr>
        </a:p>
      </dgm:t>
    </dgm:pt>
    <dgm:pt modelId="{3BF6EDF6-54C6-4AF3-808F-1C433FA2606C}" type="sibTrans" cxnId="{618EA139-D8BA-4CE0-8D2E-0436B695E234}">
      <dgm:prSet/>
      <dgm:spPr/>
      <dgm:t>
        <a:bodyPr/>
        <a:lstStyle/>
        <a:p>
          <a:endParaRPr lang="es-ES">
            <a:latin typeface="Montserrat" panose="02000505000000020004" pitchFamily="2" charset="0"/>
          </a:endParaRPr>
        </a:p>
      </dgm:t>
    </dgm:pt>
    <dgm:pt modelId="{70C69275-C0E9-4BE7-8218-52029A99FBC2}">
      <dgm:prSet phldrT="[Texto]" custT="1"/>
      <dgm:spPr/>
      <dgm:t>
        <a:bodyPr/>
        <a:lstStyle/>
        <a:p>
          <a:r>
            <a:rPr lang="es-ES" sz="1400" dirty="0">
              <a:latin typeface="Montserrat" panose="02000505000000020004" pitchFamily="2" charset="0"/>
            </a:rPr>
            <a:t>Demencia por cuerpos de Lewy y  EP</a:t>
          </a:r>
        </a:p>
      </dgm:t>
    </dgm:pt>
    <dgm:pt modelId="{DBED4FCF-FBB4-47C9-9E05-C1C0AFE1AA9E}" type="parTrans" cxnId="{2B07E07C-C6DB-4B47-B037-261536FDBB13}">
      <dgm:prSet/>
      <dgm:spPr/>
      <dgm:t>
        <a:bodyPr/>
        <a:lstStyle/>
        <a:p>
          <a:endParaRPr lang="es-ES">
            <a:latin typeface="Montserrat" panose="02000505000000020004" pitchFamily="2" charset="0"/>
          </a:endParaRPr>
        </a:p>
      </dgm:t>
    </dgm:pt>
    <dgm:pt modelId="{DA3BE93F-311B-48F0-AAA2-F8100FBEBC0F}" type="sibTrans" cxnId="{2B07E07C-C6DB-4B47-B037-261536FDBB13}">
      <dgm:prSet/>
      <dgm:spPr/>
      <dgm:t>
        <a:bodyPr/>
        <a:lstStyle/>
        <a:p>
          <a:endParaRPr lang="es-ES">
            <a:latin typeface="Montserrat" panose="02000505000000020004" pitchFamily="2" charset="0"/>
          </a:endParaRPr>
        </a:p>
      </dgm:t>
    </dgm:pt>
    <dgm:pt modelId="{38C9DA96-77BA-4A1A-AB32-9447CFDB7DC8}">
      <dgm:prSet phldrT="[Texto]" custT="1"/>
      <dgm:spPr/>
      <dgm:t>
        <a:bodyPr/>
        <a:lstStyle/>
        <a:p>
          <a:r>
            <a:rPr lang="es-ES" sz="1600" dirty="0">
              <a:latin typeface="Montserrat" panose="02000505000000020004" pitchFamily="2" charset="0"/>
            </a:rPr>
            <a:t>DFT </a:t>
          </a:r>
        </a:p>
      </dgm:t>
    </dgm:pt>
    <dgm:pt modelId="{DC0964F2-0913-4DAE-9FA7-A3D7EFAA0B7A}" type="parTrans" cxnId="{CB328834-BC08-47F3-85EB-BADDF5E93207}">
      <dgm:prSet/>
      <dgm:spPr/>
      <dgm:t>
        <a:bodyPr/>
        <a:lstStyle/>
        <a:p>
          <a:endParaRPr lang="es-ES">
            <a:latin typeface="Montserrat" panose="02000505000000020004" pitchFamily="2" charset="0"/>
          </a:endParaRPr>
        </a:p>
      </dgm:t>
    </dgm:pt>
    <dgm:pt modelId="{E72DB202-29CA-44A8-A157-D3AAFF94AFCA}" type="sibTrans" cxnId="{CB328834-BC08-47F3-85EB-BADDF5E93207}">
      <dgm:prSet/>
      <dgm:spPr/>
      <dgm:t>
        <a:bodyPr/>
        <a:lstStyle/>
        <a:p>
          <a:endParaRPr lang="es-ES">
            <a:latin typeface="Montserrat" panose="02000505000000020004" pitchFamily="2" charset="0"/>
          </a:endParaRPr>
        </a:p>
      </dgm:t>
    </dgm:pt>
    <dgm:pt modelId="{9C36A63D-584A-43A2-A704-ED24DEF95DB8}">
      <dgm:prSet phldrT="[Texto]"/>
      <dgm:spPr/>
      <dgm:t>
        <a:bodyPr/>
        <a:lstStyle/>
        <a:p>
          <a:r>
            <a:rPr lang="es-ES" dirty="0">
              <a:latin typeface="Montserrat" panose="02000505000000020004" pitchFamily="2" charset="0"/>
            </a:rPr>
            <a:t>Parkinsonismos atípicos</a:t>
          </a:r>
        </a:p>
      </dgm:t>
    </dgm:pt>
    <dgm:pt modelId="{DEB5584B-6296-4C54-B719-06B1019BA5F8}" type="parTrans" cxnId="{DA96D4A2-0E72-4042-9F70-F718A6669D40}">
      <dgm:prSet/>
      <dgm:spPr/>
      <dgm:t>
        <a:bodyPr/>
        <a:lstStyle/>
        <a:p>
          <a:endParaRPr lang="es-ES">
            <a:latin typeface="Montserrat" panose="02000505000000020004" pitchFamily="2" charset="0"/>
          </a:endParaRPr>
        </a:p>
      </dgm:t>
    </dgm:pt>
    <dgm:pt modelId="{71EB379F-43D7-42CD-9281-BD1449446B26}" type="sibTrans" cxnId="{DA96D4A2-0E72-4042-9F70-F718A6669D40}">
      <dgm:prSet/>
      <dgm:spPr/>
      <dgm:t>
        <a:bodyPr/>
        <a:lstStyle/>
        <a:p>
          <a:endParaRPr lang="es-ES">
            <a:latin typeface="Montserrat" panose="02000505000000020004" pitchFamily="2" charset="0"/>
          </a:endParaRPr>
        </a:p>
      </dgm:t>
    </dgm:pt>
    <dgm:pt modelId="{42105F46-A045-4F06-8562-33F0785DCB43}" type="pres">
      <dgm:prSet presAssocID="{565D6703-33D7-49E5-BD03-B73509C3DCF9}" presName="mainComposite" presStyleCnt="0">
        <dgm:presLayoutVars>
          <dgm:chPref val="1"/>
          <dgm:dir/>
          <dgm:animOne val="branch"/>
          <dgm:animLvl val="lvl"/>
          <dgm:resizeHandles val="exact"/>
        </dgm:presLayoutVars>
      </dgm:prSet>
      <dgm:spPr/>
    </dgm:pt>
    <dgm:pt modelId="{EC2A7F17-488A-4C1E-89A9-B021B5FE34EB}" type="pres">
      <dgm:prSet presAssocID="{565D6703-33D7-49E5-BD03-B73509C3DCF9}" presName="hierFlow" presStyleCnt="0"/>
      <dgm:spPr/>
    </dgm:pt>
    <dgm:pt modelId="{2695B0B1-2A50-4755-97C1-680E2A59ACE5}" type="pres">
      <dgm:prSet presAssocID="{565D6703-33D7-49E5-BD03-B73509C3DCF9}" presName="hierChild1" presStyleCnt="0">
        <dgm:presLayoutVars>
          <dgm:chPref val="1"/>
          <dgm:animOne val="branch"/>
          <dgm:animLvl val="lvl"/>
        </dgm:presLayoutVars>
      </dgm:prSet>
      <dgm:spPr/>
    </dgm:pt>
    <dgm:pt modelId="{6044619C-C47D-45ED-8E86-66F98D44E11B}" type="pres">
      <dgm:prSet presAssocID="{3912F0C2-FB22-4A07-BB3D-3F9C764B8C3A}" presName="Name14" presStyleCnt="0"/>
      <dgm:spPr/>
    </dgm:pt>
    <dgm:pt modelId="{DA2083F4-8479-4D1C-A376-2EE57EBEA954}" type="pres">
      <dgm:prSet presAssocID="{3912F0C2-FB22-4A07-BB3D-3F9C764B8C3A}" presName="level1Shape" presStyleLbl="node0" presStyleIdx="0" presStyleCnt="1" custScaleX="123127" custScaleY="138518">
        <dgm:presLayoutVars>
          <dgm:chPref val="3"/>
        </dgm:presLayoutVars>
      </dgm:prSet>
      <dgm:spPr/>
    </dgm:pt>
    <dgm:pt modelId="{8AC17987-D349-4084-AA3A-CE624F75A092}" type="pres">
      <dgm:prSet presAssocID="{3912F0C2-FB22-4A07-BB3D-3F9C764B8C3A}" presName="hierChild2" presStyleCnt="0"/>
      <dgm:spPr/>
    </dgm:pt>
    <dgm:pt modelId="{76574442-0F8A-4240-8818-2D5D64FA079D}" type="pres">
      <dgm:prSet presAssocID="{F0969828-6D93-402B-AB51-C674F14A2609}" presName="Name19" presStyleLbl="parChTrans1D2" presStyleIdx="0" presStyleCnt="4"/>
      <dgm:spPr/>
    </dgm:pt>
    <dgm:pt modelId="{CA31F7F2-63DA-4FB2-B11C-E7E617AEC524}" type="pres">
      <dgm:prSet presAssocID="{AA0944E1-6958-41CA-B44B-16D687CCE30C}" presName="Name21" presStyleCnt="0"/>
      <dgm:spPr/>
    </dgm:pt>
    <dgm:pt modelId="{5EBB1395-D830-46FC-8CFE-CF41CC3DB182}" type="pres">
      <dgm:prSet presAssocID="{AA0944E1-6958-41CA-B44B-16D687CCE30C}" presName="level2Shape" presStyleLbl="node2" presStyleIdx="0" presStyleCnt="4" custScaleX="138518" custScaleY="159934"/>
      <dgm:spPr/>
    </dgm:pt>
    <dgm:pt modelId="{B66CA174-B25B-4A1D-8738-50CC3D7BD548}" type="pres">
      <dgm:prSet presAssocID="{AA0944E1-6958-41CA-B44B-16D687CCE30C}" presName="hierChild3" presStyleCnt="0"/>
      <dgm:spPr/>
    </dgm:pt>
    <dgm:pt modelId="{6773FD8B-0911-44E5-8661-CF14087BE8DD}" type="pres">
      <dgm:prSet presAssocID="{A4F77858-8A0A-4573-8EB5-57298157560A}" presName="Name19" presStyleLbl="parChTrans1D2" presStyleIdx="1" presStyleCnt="4"/>
      <dgm:spPr/>
    </dgm:pt>
    <dgm:pt modelId="{A99067BF-E008-4DE9-B77E-31FF940F385D}" type="pres">
      <dgm:prSet presAssocID="{248E0B10-7202-4679-A22F-C81CC86A67E2}" presName="Name21" presStyleCnt="0"/>
      <dgm:spPr/>
    </dgm:pt>
    <dgm:pt modelId="{68D027A8-8B2A-4CBD-B159-AA58DB83AEA3}" type="pres">
      <dgm:prSet presAssocID="{248E0B10-7202-4679-A22F-C81CC86A67E2}" presName="level2Shape" presStyleLbl="node2" presStyleIdx="1" presStyleCnt="4" custScaleX="138518" custScaleY="159934"/>
      <dgm:spPr/>
    </dgm:pt>
    <dgm:pt modelId="{82E8A8F8-4FF5-47BA-AD98-465C7417D72A}" type="pres">
      <dgm:prSet presAssocID="{248E0B10-7202-4679-A22F-C81CC86A67E2}" presName="hierChild3" presStyleCnt="0"/>
      <dgm:spPr/>
    </dgm:pt>
    <dgm:pt modelId="{6DA74148-D8F4-4A4E-84D0-6F7317B8A435}" type="pres">
      <dgm:prSet presAssocID="{CADA42C9-B2FC-45AC-91E6-0DFB331424B4}" presName="Name19" presStyleLbl="parChTrans1D2" presStyleIdx="2" presStyleCnt="4"/>
      <dgm:spPr/>
    </dgm:pt>
    <dgm:pt modelId="{4889DF97-2158-4273-9B79-3AF95C52D3F9}" type="pres">
      <dgm:prSet presAssocID="{C68B3D6F-F9AF-4889-B8D0-D3B7A7D86245}" presName="Name21" presStyleCnt="0"/>
      <dgm:spPr/>
    </dgm:pt>
    <dgm:pt modelId="{D8521C69-05A2-4CC8-9724-9B9140B42045}" type="pres">
      <dgm:prSet presAssocID="{C68B3D6F-F9AF-4889-B8D0-D3B7A7D86245}" presName="level2Shape" presStyleLbl="node2" presStyleIdx="2" presStyleCnt="4" custScaleX="138518" custScaleY="159934"/>
      <dgm:spPr/>
    </dgm:pt>
    <dgm:pt modelId="{15F063DF-649E-4F92-8F13-648360F66EC6}" type="pres">
      <dgm:prSet presAssocID="{C68B3D6F-F9AF-4889-B8D0-D3B7A7D86245}" presName="hierChild3" presStyleCnt="0"/>
      <dgm:spPr/>
    </dgm:pt>
    <dgm:pt modelId="{E9E71D44-3DDA-468B-AAE4-22E549CBA2F0}" type="pres">
      <dgm:prSet presAssocID="{B1A9A828-F6AB-433A-8AE9-7EA6EC88A192}" presName="Name19" presStyleLbl="parChTrans1D2" presStyleIdx="3" presStyleCnt="4"/>
      <dgm:spPr/>
    </dgm:pt>
    <dgm:pt modelId="{0CDAF897-635E-4A44-96CF-45357C088DE5}" type="pres">
      <dgm:prSet presAssocID="{17850213-F7C4-40FC-837A-8F3535812DFC}" presName="Name21" presStyleCnt="0"/>
      <dgm:spPr/>
    </dgm:pt>
    <dgm:pt modelId="{6FB32752-6E4B-4978-AC42-6B92FC8B325A}" type="pres">
      <dgm:prSet presAssocID="{17850213-F7C4-40FC-837A-8F3535812DFC}" presName="level2Shape" presStyleLbl="node2" presStyleIdx="3" presStyleCnt="4" custScaleX="222475" custScaleY="159934"/>
      <dgm:spPr/>
    </dgm:pt>
    <dgm:pt modelId="{0946F2C8-09E7-4D06-9FF7-5D8F12CAF0B2}" type="pres">
      <dgm:prSet presAssocID="{17850213-F7C4-40FC-837A-8F3535812DFC}" presName="hierChild3" presStyleCnt="0"/>
      <dgm:spPr/>
    </dgm:pt>
    <dgm:pt modelId="{7C435888-42AC-4D45-971D-763C23493079}" type="pres">
      <dgm:prSet presAssocID="{E89B9EB8-E4A7-47DB-9530-1998759076DE}" presName="Name19" presStyleLbl="parChTrans1D3" presStyleIdx="0" presStyleCnt="5"/>
      <dgm:spPr/>
    </dgm:pt>
    <dgm:pt modelId="{22BBAC72-CC14-4928-9D3E-A0D149EC03B5}" type="pres">
      <dgm:prSet presAssocID="{53DAC978-BD07-4D29-84FA-2BBE7F5ACA08}" presName="Name21" presStyleCnt="0"/>
      <dgm:spPr/>
    </dgm:pt>
    <dgm:pt modelId="{8DC1F833-E5A3-42D0-9011-B30D03635828}" type="pres">
      <dgm:prSet presAssocID="{53DAC978-BD07-4D29-84FA-2BBE7F5ACA08}" presName="level2Shape" presStyleLbl="node3" presStyleIdx="0" presStyleCnt="5" custScaleX="119950" custScaleY="150790"/>
      <dgm:spPr/>
    </dgm:pt>
    <dgm:pt modelId="{C307A0CE-0426-4113-AF4F-97A5B065D247}" type="pres">
      <dgm:prSet presAssocID="{53DAC978-BD07-4D29-84FA-2BBE7F5ACA08}" presName="hierChild3" presStyleCnt="0"/>
      <dgm:spPr/>
    </dgm:pt>
    <dgm:pt modelId="{B0293F37-C54A-4AB7-9F13-0A18B6A73033}" type="pres">
      <dgm:prSet presAssocID="{5F590C22-8008-4FF7-8E19-A38B6BC28997}" presName="Name19" presStyleLbl="parChTrans1D3" presStyleIdx="1" presStyleCnt="5"/>
      <dgm:spPr/>
    </dgm:pt>
    <dgm:pt modelId="{9974B9AA-C05F-43D6-8BD9-EB8C8EFE789C}" type="pres">
      <dgm:prSet presAssocID="{188CF0CD-8CE1-42CA-BAF9-683E198A7402}" presName="Name21" presStyleCnt="0"/>
      <dgm:spPr/>
    </dgm:pt>
    <dgm:pt modelId="{AE94E8C2-43CF-4098-8B1C-2E5111C53BD3}" type="pres">
      <dgm:prSet presAssocID="{188CF0CD-8CE1-42CA-BAF9-683E198A7402}" presName="level2Shape" presStyleLbl="node3" presStyleIdx="1" presStyleCnt="5" custScaleX="119950" custScaleY="150790"/>
      <dgm:spPr/>
    </dgm:pt>
    <dgm:pt modelId="{3A99257F-ACA7-458E-AF42-A5D7B050267E}" type="pres">
      <dgm:prSet presAssocID="{188CF0CD-8CE1-42CA-BAF9-683E198A7402}" presName="hierChild3" presStyleCnt="0"/>
      <dgm:spPr/>
    </dgm:pt>
    <dgm:pt modelId="{0D35C8BB-F5BD-4234-977A-CC05C22C5C68}" type="pres">
      <dgm:prSet presAssocID="{DBED4FCF-FBB4-47C9-9E05-C1C0AFE1AA9E}" presName="Name19" presStyleLbl="parChTrans1D3" presStyleIdx="2" presStyleCnt="5"/>
      <dgm:spPr/>
    </dgm:pt>
    <dgm:pt modelId="{C9D2E860-0A97-4DA7-AA71-53B3F0ABEB2B}" type="pres">
      <dgm:prSet presAssocID="{70C69275-C0E9-4BE7-8218-52029A99FBC2}" presName="Name21" presStyleCnt="0"/>
      <dgm:spPr/>
    </dgm:pt>
    <dgm:pt modelId="{D914CC21-F852-43A5-BDAE-AA10024F7628}" type="pres">
      <dgm:prSet presAssocID="{70C69275-C0E9-4BE7-8218-52029A99FBC2}" presName="level2Shape" presStyleLbl="node3" presStyleIdx="2" presStyleCnt="5" custScaleX="119950" custScaleY="150790"/>
      <dgm:spPr/>
    </dgm:pt>
    <dgm:pt modelId="{68294EA2-5C7B-49AF-B1B5-2B924DA8671B}" type="pres">
      <dgm:prSet presAssocID="{70C69275-C0E9-4BE7-8218-52029A99FBC2}" presName="hierChild3" presStyleCnt="0"/>
      <dgm:spPr/>
    </dgm:pt>
    <dgm:pt modelId="{B671F4E4-DCF3-405D-9779-1057F49E5E59}" type="pres">
      <dgm:prSet presAssocID="{DC0964F2-0913-4DAE-9FA7-A3D7EFAA0B7A}" presName="Name19" presStyleLbl="parChTrans1D3" presStyleIdx="3" presStyleCnt="5"/>
      <dgm:spPr/>
    </dgm:pt>
    <dgm:pt modelId="{179C9E65-BC96-4731-8686-374A5F08F30D}" type="pres">
      <dgm:prSet presAssocID="{38C9DA96-77BA-4A1A-AB32-9447CFDB7DC8}" presName="Name21" presStyleCnt="0"/>
      <dgm:spPr/>
    </dgm:pt>
    <dgm:pt modelId="{D6C67D7F-8939-4E7D-AF68-36B5F920B41B}" type="pres">
      <dgm:prSet presAssocID="{38C9DA96-77BA-4A1A-AB32-9447CFDB7DC8}" presName="level2Shape" presStyleLbl="node3" presStyleIdx="3" presStyleCnt="5" custScaleX="119950" custScaleY="150790"/>
      <dgm:spPr/>
    </dgm:pt>
    <dgm:pt modelId="{E01E4B37-9052-44E2-BD41-0C5E7CD589B7}" type="pres">
      <dgm:prSet presAssocID="{38C9DA96-77BA-4A1A-AB32-9447CFDB7DC8}" presName="hierChild3" presStyleCnt="0"/>
      <dgm:spPr/>
    </dgm:pt>
    <dgm:pt modelId="{AAAB3373-7CC0-46BE-80B5-6BF621C18A4C}" type="pres">
      <dgm:prSet presAssocID="{DEB5584B-6296-4C54-B719-06B1019BA5F8}" presName="Name19" presStyleLbl="parChTrans1D3" presStyleIdx="4" presStyleCnt="5"/>
      <dgm:spPr/>
    </dgm:pt>
    <dgm:pt modelId="{56100D70-791F-4345-8B26-012D9D6C9023}" type="pres">
      <dgm:prSet presAssocID="{9C36A63D-584A-43A2-A704-ED24DEF95DB8}" presName="Name21" presStyleCnt="0"/>
      <dgm:spPr/>
    </dgm:pt>
    <dgm:pt modelId="{A9F84242-5E38-4BF3-8AF5-B7D195C1939D}" type="pres">
      <dgm:prSet presAssocID="{9C36A63D-584A-43A2-A704-ED24DEF95DB8}" presName="level2Shape" presStyleLbl="node3" presStyleIdx="4" presStyleCnt="5" custScaleX="113093" custScaleY="150790"/>
      <dgm:spPr/>
    </dgm:pt>
    <dgm:pt modelId="{E4263138-F961-49C5-BB9D-3F66E3464020}" type="pres">
      <dgm:prSet presAssocID="{9C36A63D-584A-43A2-A704-ED24DEF95DB8}" presName="hierChild3" presStyleCnt="0"/>
      <dgm:spPr/>
    </dgm:pt>
    <dgm:pt modelId="{A41DAE8F-AA2C-4375-ABE9-06AF2FDEB84E}" type="pres">
      <dgm:prSet presAssocID="{565D6703-33D7-49E5-BD03-B73509C3DCF9}" presName="bgShapesFlow" presStyleCnt="0"/>
      <dgm:spPr/>
    </dgm:pt>
  </dgm:ptLst>
  <dgm:cxnLst>
    <dgm:cxn modelId="{991CF711-51BF-4210-A473-3735E8909147}" type="presOf" srcId="{53DAC978-BD07-4D29-84FA-2BBE7F5ACA08}" destId="{8DC1F833-E5A3-42D0-9011-B30D03635828}" srcOrd="0" destOrd="0" presId="urn:microsoft.com/office/officeart/2005/8/layout/hierarchy6"/>
    <dgm:cxn modelId="{B1CC3A14-27A3-48CB-8A04-86BB6B651C3A}" type="presOf" srcId="{DBED4FCF-FBB4-47C9-9E05-C1C0AFE1AA9E}" destId="{0D35C8BB-F5BD-4234-977A-CC05C22C5C68}" srcOrd="0" destOrd="0" presId="urn:microsoft.com/office/officeart/2005/8/layout/hierarchy6"/>
    <dgm:cxn modelId="{4B04F617-4339-4F7B-B993-286A44BDF229}" type="presOf" srcId="{DC0964F2-0913-4DAE-9FA7-A3D7EFAA0B7A}" destId="{B671F4E4-DCF3-405D-9779-1057F49E5E59}" srcOrd="0" destOrd="0" presId="urn:microsoft.com/office/officeart/2005/8/layout/hierarchy6"/>
    <dgm:cxn modelId="{51726128-BF7E-4968-9A29-A2B3D26E2925}" srcId="{3912F0C2-FB22-4A07-BB3D-3F9C764B8C3A}" destId="{248E0B10-7202-4679-A22F-C81CC86A67E2}" srcOrd="1" destOrd="0" parTransId="{A4F77858-8A0A-4573-8EB5-57298157560A}" sibTransId="{9A7B8775-535A-4364-A19B-E047121B2F4C}"/>
    <dgm:cxn modelId="{5F0CCF2A-C23C-4CBB-8EEB-347FC9879335}" type="presOf" srcId="{CADA42C9-B2FC-45AC-91E6-0DFB331424B4}" destId="{6DA74148-D8F4-4A4E-84D0-6F7317B8A435}" srcOrd="0" destOrd="0" presId="urn:microsoft.com/office/officeart/2005/8/layout/hierarchy6"/>
    <dgm:cxn modelId="{CB328834-BC08-47F3-85EB-BADDF5E93207}" srcId="{17850213-F7C4-40FC-837A-8F3535812DFC}" destId="{38C9DA96-77BA-4A1A-AB32-9447CFDB7DC8}" srcOrd="3" destOrd="0" parTransId="{DC0964F2-0913-4DAE-9FA7-A3D7EFAA0B7A}" sibTransId="{E72DB202-29CA-44A8-A157-D3AAFF94AFCA}"/>
    <dgm:cxn modelId="{618EA139-D8BA-4CE0-8D2E-0436B695E234}" srcId="{17850213-F7C4-40FC-837A-8F3535812DFC}" destId="{188CF0CD-8CE1-42CA-BAF9-683E198A7402}" srcOrd="1" destOrd="0" parTransId="{5F590C22-8008-4FF7-8E19-A38B6BC28997}" sibTransId="{3BF6EDF6-54C6-4AF3-808F-1C433FA2606C}"/>
    <dgm:cxn modelId="{0D51013F-B004-42D6-BB17-F7AC858F17CD}" type="presOf" srcId="{188CF0CD-8CE1-42CA-BAF9-683E198A7402}" destId="{AE94E8C2-43CF-4098-8B1C-2E5111C53BD3}" srcOrd="0" destOrd="0" presId="urn:microsoft.com/office/officeart/2005/8/layout/hierarchy6"/>
    <dgm:cxn modelId="{05061D63-D769-43AA-9512-1E8CD262F547}" srcId="{3912F0C2-FB22-4A07-BB3D-3F9C764B8C3A}" destId="{17850213-F7C4-40FC-837A-8F3535812DFC}" srcOrd="3" destOrd="0" parTransId="{B1A9A828-F6AB-433A-8AE9-7EA6EC88A192}" sibTransId="{54C7F5FA-D115-41C2-BE7B-E33A49699671}"/>
    <dgm:cxn modelId="{97774F46-AA2A-41FF-B13A-980A67C97241}" type="presOf" srcId="{38C9DA96-77BA-4A1A-AB32-9447CFDB7DC8}" destId="{D6C67D7F-8939-4E7D-AF68-36B5F920B41B}" srcOrd="0" destOrd="0" presId="urn:microsoft.com/office/officeart/2005/8/layout/hierarchy6"/>
    <dgm:cxn modelId="{EC60C94B-94E0-4921-8BB3-000EFF1D0987}" type="presOf" srcId="{AA0944E1-6958-41CA-B44B-16D687CCE30C}" destId="{5EBB1395-D830-46FC-8CFE-CF41CC3DB182}" srcOrd="0" destOrd="0" presId="urn:microsoft.com/office/officeart/2005/8/layout/hierarchy6"/>
    <dgm:cxn modelId="{4EA7B57C-D367-4FE2-A442-8E0EDDAA1B18}" type="presOf" srcId="{B1A9A828-F6AB-433A-8AE9-7EA6EC88A192}" destId="{E9E71D44-3DDA-468B-AAE4-22E549CBA2F0}" srcOrd="0" destOrd="0" presId="urn:microsoft.com/office/officeart/2005/8/layout/hierarchy6"/>
    <dgm:cxn modelId="{2B07E07C-C6DB-4B47-B037-261536FDBB13}" srcId="{17850213-F7C4-40FC-837A-8F3535812DFC}" destId="{70C69275-C0E9-4BE7-8218-52029A99FBC2}" srcOrd="2" destOrd="0" parTransId="{DBED4FCF-FBB4-47C9-9E05-C1C0AFE1AA9E}" sibTransId="{DA3BE93F-311B-48F0-AAA2-F8100FBEBC0F}"/>
    <dgm:cxn modelId="{CD804D8A-B922-42E3-AC45-2EBB412EC1AA}" type="presOf" srcId="{70C69275-C0E9-4BE7-8218-52029A99FBC2}" destId="{D914CC21-F852-43A5-BDAE-AA10024F7628}" srcOrd="0" destOrd="0" presId="urn:microsoft.com/office/officeart/2005/8/layout/hierarchy6"/>
    <dgm:cxn modelId="{CE079C97-B5E6-4AA1-860A-2ABAB5570362}" type="presOf" srcId="{A4F77858-8A0A-4573-8EB5-57298157560A}" destId="{6773FD8B-0911-44E5-8661-CF14087BE8DD}" srcOrd="0" destOrd="0" presId="urn:microsoft.com/office/officeart/2005/8/layout/hierarchy6"/>
    <dgm:cxn modelId="{3091CB99-84BF-4B8C-94D2-4CA588E3B884}" type="presOf" srcId="{C68B3D6F-F9AF-4889-B8D0-D3B7A7D86245}" destId="{D8521C69-05A2-4CC8-9724-9B9140B42045}" srcOrd="0" destOrd="0" presId="urn:microsoft.com/office/officeart/2005/8/layout/hierarchy6"/>
    <dgm:cxn modelId="{9E0D159C-FB9A-439B-8C32-28BC8F1ED079}" srcId="{17850213-F7C4-40FC-837A-8F3535812DFC}" destId="{53DAC978-BD07-4D29-84FA-2BBE7F5ACA08}" srcOrd="0" destOrd="0" parTransId="{E89B9EB8-E4A7-47DB-9530-1998759076DE}" sibTransId="{9E3C4CC1-5F06-49B5-94DC-D2ABE25B11E8}"/>
    <dgm:cxn modelId="{DA96D4A2-0E72-4042-9F70-F718A6669D40}" srcId="{17850213-F7C4-40FC-837A-8F3535812DFC}" destId="{9C36A63D-584A-43A2-A704-ED24DEF95DB8}" srcOrd="4" destOrd="0" parTransId="{DEB5584B-6296-4C54-B719-06B1019BA5F8}" sibTransId="{71EB379F-43D7-42CD-9281-BD1449446B26}"/>
    <dgm:cxn modelId="{37AFD3B5-55F1-4C50-BF0C-66E02A6B4C66}" type="presOf" srcId="{E89B9EB8-E4A7-47DB-9530-1998759076DE}" destId="{7C435888-42AC-4D45-971D-763C23493079}" srcOrd="0" destOrd="0" presId="urn:microsoft.com/office/officeart/2005/8/layout/hierarchy6"/>
    <dgm:cxn modelId="{3B0A59C5-065B-4208-A8FE-5499910038F4}" srcId="{3912F0C2-FB22-4A07-BB3D-3F9C764B8C3A}" destId="{C68B3D6F-F9AF-4889-B8D0-D3B7A7D86245}" srcOrd="2" destOrd="0" parTransId="{CADA42C9-B2FC-45AC-91E6-0DFB331424B4}" sibTransId="{9E658FF5-0A71-4FF1-934E-2F00F168EB98}"/>
    <dgm:cxn modelId="{3B4133C7-42D8-4F53-A7A9-8267E63269AD}" srcId="{565D6703-33D7-49E5-BD03-B73509C3DCF9}" destId="{3912F0C2-FB22-4A07-BB3D-3F9C764B8C3A}" srcOrd="0" destOrd="0" parTransId="{2E1991EB-62ED-48F1-B80D-A261D003C526}" sibTransId="{44B4D6D3-50F8-4A94-871D-252D3BAF9515}"/>
    <dgm:cxn modelId="{7CCF10C8-CB87-46E8-9CD2-C8355B5AD513}" type="presOf" srcId="{17850213-F7C4-40FC-837A-8F3535812DFC}" destId="{6FB32752-6E4B-4978-AC42-6B92FC8B325A}" srcOrd="0" destOrd="0" presId="urn:microsoft.com/office/officeart/2005/8/layout/hierarchy6"/>
    <dgm:cxn modelId="{33C154CE-4491-4660-A72E-E06A00CA9FF7}" type="presOf" srcId="{9C36A63D-584A-43A2-A704-ED24DEF95DB8}" destId="{A9F84242-5E38-4BF3-8AF5-B7D195C1939D}" srcOrd="0" destOrd="0" presId="urn:microsoft.com/office/officeart/2005/8/layout/hierarchy6"/>
    <dgm:cxn modelId="{363BF2DB-57E0-4E92-927C-A0890FFC3D47}" type="presOf" srcId="{DEB5584B-6296-4C54-B719-06B1019BA5F8}" destId="{AAAB3373-7CC0-46BE-80B5-6BF621C18A4C}" srcOrd="0" destOrd="0" presId="urn:microsoft.com/office/officeart/2005/8/layout/hierarchy6"/>
    <dgm:cxn modelId="{4F2D29DC-81E2-43CC-BC94-66D4CA493775}" type="presOf" srcId="{565D6703-33D7-49E5-BD03-B73509C3DCF9}" destId="{42105F46-A045-4F06-8562-33F0785DCB43}" srcOrd="0" destOrd="0" presId="urn:microsoft.com/office/officeart/2005/8/layout/hierarchy6"/>
    <dgm:cxn modelId="{DB395BDC-BF22-417F-A3B5-E7F22C2067AD}" type="presOf" srcId="{3912F0C2-FB22-4A07-BB3D-3F9C764B8C3A}" destId="{DA2083F4-8479-4D1C-A376-2EE57EBEA954}" srcOrd="0" destOrd="0" presId="urn:microsoft.com/office/officeart/2005/8/layout/hierarchy6"/>
    <dgm:cxn modelId="{C9E0B7DD-A2E4-4242-B1DD-D3E009B0D4EF}" type="presOf" srcId="{248E0B10-7202-4679-A22F-C81CC86A67E2}" destId="{68D027A8-8B2A-4CBD-B159-AA58DB83AEA3}" srcOrd="0" destOrd="0" presId="urn:microsoft.com/office/officeart/2005/8/layout/hierarchy6"/>
    <dgm:cxn modelId="{7B886CE2-9D30-47B4-8093-1D34681F1EC1}" srcId="{3912F0C2-FB22-4A07-BB3D-3F9C764B8C3A}" destId="{AA0944E1-6958-41CA-B44B-16D687CCE30C}" srcOrd="0" destOrd="0" parTransId="{F0969828-6D93-402B-AB51-C674F14A2609}" sibTransId="{9F5CD66E-B9E0-4147-A90E-B59FA4792E37}"/>
    <dgm:cxn modelId="{54A0A8EC-1E2A-4432-891D-5F5473170B22}" type="presOf" srcId="{5F590C22-8008-4FF7-8E19-A38B6BC28997}" destId="{B0293F37-C54A-4AB7-9F13-0A18B6A73033}" srcOrd="0" destOrd="0" presId="urn:microsoft.com/office/officeart/2005/8/layout/hierarchy6"/>
    <dgm:cxn modelId="{358592F7-BC90-4AE9-B576-67E6452609FF}" type="presOf" srcId="{F0969828-6D93-402B-AB51-C674F14A2609}" destId="{76574442-0F8A-4240-8818-2D5D64FA079D}" srcOrd="0" destOrd="0" presId="urn:microsoft.com/office/officeart/2005/8/layout/hierarchy6"/>
    <dgm:cxn modelId="{AE44EECD-45F8-4096-85DE-7201FF8B5EFA}" type="presParOf" srcId="{42105F46-A045-4F06-8562-33F0785DCB43}" destId="{EC2A7F17-488A-4C1E-89A9-B021B5FE34EB}" srcOrd="0" destOrd="0" presId="urn:microsoft.com/office/officeart/2005/8/layout/hierarchy6"/>
    <dgm:cxn modelId="{72BDC32A-0C08-4C58-BB95-95EEA1616D8B}" type="presParOf" srcId="{EC2A7F17-488A-4C1E-89A9-B021B5FE34EB}" destId="{2695B0B1-2A50-4755-97C1-680E2A59ACE5}" srcOrd="0" destOrd="0" presId="urn:microsoft.com/office/officeart/2005/8/layout/hierarchy6"/>
    <dgm:cxn modelId="{CFC0C6CC-0220-4FBD-AA94-CE1871751EA7}" type="presParOf" srcId="{2695B0B1-2A50-4755-97C1-680E2A59ACE5}" destId="{6044619C-C47D-45ED-8E86-66F98D44E11B}" srcOrd="0" destOrd="0" presId="urn:microsoft.com/office/officeart/2005/8/layout/hierarchy6"/>
    <dgm:cxn modelId="{E9449B30-9D91-4781-A976-EDD2825B4E38}" type="presParOf" srcId="{6044619C-C47D-45ED-8E86-66F98D44E11B}" destId="{DA2083F4-8479-4D1C-A376-2EE57EBEA954}" srcOrd="0" destOrd="0" presId="urn:microsoft.com/office/officeart/2005/8/layout/hierarchy6"/>
    <dgm:cxn modelId="{FFB7434C-DD9C-4ED8-BC1B-A69C2C3C55DD}" type="presParOf" srcId="{6044619C-C47D-45ED-8E86-66F98D44E11B}" destId="{8AC17987-D349-4084-AA3A-CE624F75A092}" srcOrd="1" destOrd="0" presId="urn:microsoft.com/office/officeart/2005/8/layout/hierarchy6"/>
    <dgm:cxn modelId="{15B6123F-5A51-44E5-A08E-1F796F0B64A2}" type="presParOf" srcId="{8AC17987-D349-4084-AA3A-CE624F75A092}" destId="{76574442-0F8A-4240-8818-2D5D64FA079D}" srcOrd="0" destOrd="0" presId="urn:microsoft.com/office/officeart/2005/8/layout/hierarchy6"/>
    <dgm:cxn modelId="{0A0ED49F-6578-4515-BBA2-E239DE6A2A04}" type="presParOf" srcId="{8AC17987-D349-4084-AA3A-CE624F75A092}" destId="{CA31F7F2-63DA-4FB2-B11C-E7E617AEC524}" srcOrd="1" destOrd="0" presId="urn:microsoft.com/office/officeart/2005/8/layout/hierarchy6"/>
    <dgm:cxn modelId="{E2C6B75D-819E-4225-86FA-1FCB1C132C4F}" type="presParOf" srcId="{CA31F7F2-63DA-4FB2-B11C-E7E617AEC524}" destId="{5EBB1395-D830-46FC-8CFE-CF41CC3DB182}" srcOrd="0" destOrd="0" presId="urn:microsoft.com/office/officeart/2005/8/layout/hierarchy6"/>
    <dgm:cxn modelId="{8E82CAF4-88A8-4B3B-BD95-2161E4A7E7D1}" type="presParOf" srcId="{CA31F7F2-63DA-4FB2-B11C-E7E617AEC524}" destId="{B66CA174-B25B-4A1D-8738-50CC3D7BD548}" srcOrd="1" destOrd="0" presId="urn:microsoft.com/office/officeart/2005/8/layout/hierarchy6"/>
    <dgm:cxn modelId="{85C7FCC9-CB04-4BE9-8C12-710E1BCA61C0}" type="presParOf" srcId="{8AC17987-D349-4084-AA3A-CE624F75A092}" destId="{6773FD8B-0911-44E5-8661-CF14087BE8DD}" srcOrd="2" destOrd="0" presId="urn:microsoft.com/office/officeart/2005/8/layout/hierarchy6"/>
    <dgm:cxn modelId="{C11E4850-9844-4E5A-ABB7-F257B5987317}" type="presParOf" srcId="{8AC17987-D349-4084-AA3A-CE624F75A092}" destId="{A99067BF-E008-4DE9-B77E-31FF940F385D}" srcOrd="3" destOrd="0" presId="urn:microsoft.com/office/officeart/2005/8/layout/hierarchy6"/>
    <dgm:cxn modelId="{8BE32C72-F872-4278-A525-C12E44C80686}" type="presParOf" srcId="{A99067BF-E008-4DE9-B77E-31FF940F385D}" destId="{68D027A8-8B2A-4CBD-B159-AA58DB83AEA3}" srcOrd="0" destOrd="0" presId="urn:microsoft.com/office/officeart/2005/8/layout/hierarchy6"/>
    <dgm:cxn modelId="{B96944A4-286E-420F-B1F0-DF36D0E68A18}" type="presParOf" srcId="{A99067BF-E008-4DE9-B77E-31FF940F385D}" destId="{82E8A8F8-4FF5-47BA-AD98-465C7417D72A}" srcOrd="1" destOrd="0" presId="urn:microsoft.com/office/officeart/2005/8/layout/hierarchy6"/>
    <dgm:cxn modelId="{728389FB-7B93-4A1E-9258-13BF8462ADDB}" type="presParOf" srcId="{8AC17987-D349-4084-AA3A-CE624F75A092}" destId="{6DA74148-D8F4-4A4E-84D0-6F7317B8A435}" srcOrd="4" destOrd="0" presId="urn:microsoft.com/office/officeart/2005/8/layout/hierarchy6"/>
    <dgm:cxn modelId="{1C29E5DC-DCFE-4972-B209-0BC0F7C5B9C4}" type="presParOf" srcId="{8AC17987-D349-4084-AA3A-CE624F75A092}" destId="{4889DF97-2158-4273-9B79-3AF95C52D3F9}" srcOrd="5" destOrd="0" presId="urn:microsoft.com/office/officeart/2005/8/layout/hierarchy6"/>
    <dgm:cxn modelId="{F70003B2-287D-4415-878B-703486312F34}" type="presParOf" srcId="{4889DF97-2158-4273-9B79-3AF95C52D3F9}" destId="{D8521C69-05A2-4CC8-9724-9B9140B42045}" srcOrd="0" destOrd="0" presId="urn:microsoft.com/office/officeart/2005/8/layout/hierarchy6"/>
    <dgm:cxn modelId="{FAE0576F-66E5-4A57-A64D-4B2E3224E93B}" type="presParOf" srcId="{4889DF97-2158-4273-9B79-3AF95C52D3F9}" destId="{15F063DF-649E-4F92-8F13-648360F66EC6}" srcOrd="1" destOrd="0" presId="urn:microsoft.com/office/officeart/2005/8/layout/hierarchy6"/>
    <dgm:cxn modelId="{B55EABCB-3FF2-4730-80B0-3EA0860ABFA8}" type="presParOf" srcId="{8AC17987-D349-4084-AA3A-CE624F75A092}" destId="{E9E71D44-3DDA-468B-AAE4-22E549CBA2F0}" srcOrd="6" destOrd="0" presId="urn:microsoft.com/office/officeart/2005/8/layout/hierarchy6"/>
    <dgm:cxn modelId="{870DC88C-E90C-4FB9-AE9F-F6886F4C6C52}" type="presParOf" srcId="{8AC17987-D349-4084-AA3A-CE624F75A092}" destId="{0CDAF897-635E-4A44-96CF-45357C088DE5}" srcOrd="7" destOrd="0" presId="urn:microsoft.com/office/officeart/2005/8/layout/hierarchy6"/>
    <dgm:cxn modelId="{23394974-2EC3-4246-8847-C5C3A1C099DE}" type="presParOf" srcId="{0CDAF897-635E-4A44-96CF-45357C088DE5}" destId="{6FB32752-6E4B-4978-AC42-6B92FC8B325A}" srcOrd="0" destOrd="0" presId="urn:microsoft.com/office/officeart/2005/8/layout/hierarchy6"/>
    <dgm:cxn modelId="{8E4A42FF-2A3E-4140-9BB7-D8018569D4C3}" type="presParOf" srcId="{0CDAF897-635E-4A44-96CF-45357C088DE5}" destId="{0946F2C8-09E7-4D06-9FF7-5D8F12CAF0B2}" srcOrd="1" destOrd="0" presId="urn:microsoft.com/office/officeart/2005/8/layout/hierarchy6"/>
    <dgm:cxn modelId="{38A3D73B-3685-4FE0-A1C3-84272AD3FE57}" type="presParOf" srcId="{0946F2C8-09E7-4D06-9FF7-5D8F12CAF0B2}" destId="{7C435888-42AC-4D45-971D-763C23493079}" srcOrd="0" destOrd="0" presId="urn:microsoft.com/office/officeart/2005/8/layout/hierarchy6"/>
    <dgm:cxn modelId="{19F23C9A-08D0-42D6-ABFA-411990322A62}" type="presParOf" srcId="{0946F2C8-09E7-4D06-9FF7-5D8F12CAF0B2}" destId="{22BBAC72-CC14-4928-9D3E-A0D149EC03B5}" srcOrd="1" destOrd="0" presId="urn:microsoft.com/office/officeart/2005/8/layout/hierarchy6"/>
    <dgm:cxn modelId="{896D6E03-D69B-43FB-8E0A-95DA6B4147B8}" type="presParOf" srcId="{22BBAC72-CC14-4928-9D3E-A0D149EC03B5}" destId="{8DC1F833-E5A3-42D0-9011-B30D03635828}" srcOrd="0" destOrd="0" presId="urn:microsoft.com/office/officeart/2005/8/layout/hierarchy6"/>
    <dgm:cxn modelId="{0508227A-BAFB-4FA9-A60C-807550126063}" type="presParOf" srcId="{22BBAC72-CC14-4928-9D3E-A0D149EC03B5}" destId="{C307A0CE-0426-4113-AF4F-97A5B065D247}" srcOrd="1" destOrd="0" presId="urn:microsoft.com/office/officeart/2005/8/layout/hierarchy6"/>
    <dgm:cxn modelId="{AEB43A92-9A09-4CC9-853D-12EE8FC81A80}" type="presParOf" srcId="{0946F2C8-09E7-4D06-9FF7-5D8F12CAF0B2}" destId="{B0293F37-C54A-4AB7-9F13-0A18B6A73033}" srcOrd="2" destOrd="0" presId="urn:microsoft.com/office/officeart/2005/8/layout/hierarchy6"/>
    <dgm:cxn modelId="{8E27A060-99B2-4236-92B4-3BCA9548C74E}" type="presParOf" srcId="{0946F2C8-09E7-4D06-9FF7-5D8F12CAF0B2}" destId="{9974B9AA-C05F-43D6-8BD9-EB8C8EFE789C}" srcOrd="3" destOrd="0" presId="urn:microsoft.com/office/officeart/2005/8/layout/hierarchy6"/>
    <dgm:cxn modelId="{CE04B545-460B-414B-AF40-8C67A07C1DE9}" type="presParOf" srcId="{9974B9AA-C05F-43D6-8BD9-EB8C8EFE789C}" destId="{AE94E8C2-43CF-4098-8B1C-2E5111C53BD3}" srcOrd="0" destOrd="0" presId="urn:microsoft.com/office/officeart/2005/8/layout/hierarchy6"/>
    <dgm:cxn modelId="{8D8E7F83-6C59-4E80-BA26-2F64E39D6E66}" type="presParOf" srcId="{9974B9AA-C05F-43D6-8BD9-EB8C8EFE789C}" destId="{3A99257F-ACA7-458E-AF42-A5D7B050267E}" srcOrd="1" destOrd="0" presId="urn:microsoft.com/office/officeart/2005/8/layout/hierarchy6"/>
    <dgm:cxn modelId="{284DD57A-F60B-428E-AF62-B6448AA1611F}" type="presParOf" srcId="{0946F2C8-09E7-4D06-9FF7-5D8F12CAF0B2}" destId="{0D35C8BB-F5BD-4234-977A-CC05C22C5C68}" srcOrd="4" destOrd="0" presId="urn:microsoft.com/office/officeart/2005/8/layout/hierarchy6"/>
    <dgm:cxn modelId="{F560AF29-40FB-4341-B75E-4D92EA09155F}" type="presParOf" srcId="{0946F2C8-09E7-4D06-9FF7-5D8F12CAF0B2}" destId="{C9D2E860-0A97-4DA7-AA71-53B3F0ABEB2B}" srcOrd="5" destOrd="0" presId="urn:microsoft.com/office/officeart/2005/8/layout/hierarchy6"/>
    <dgm:cxn modelId="{F0455581-F0FA-49D1-BD4C-8F9B64434DA1}" type="presParOf" srcId="{C9D2E860-0A97-4DA7-AA71-53B3F0ABEB2B}" destId="{D914CC21-F852-43A5-BDAE-AA10024F7628}" srcOrd="0" destOrd="0" presId="urn:microsoft.com/office/officeart/2005/8/layout/hierarchy6"/>
    <dgm:cxn modelId="{CEB7E1F6-811B-4BB0-9F49-F58C81B9A15C}" type="presParOf" srcId="{C9D2E860-0A97-4DA7-AA71-53B3F0ABEB2B}" destId="{68294EA2-5C7B-49AF-B1B5-2B924DA8671B}" srcOrd="1" destOrd="0" presId="urn:microsoft.com/office/officeart/2005/8/layout/hierarchy6"/>
    <dgm:cxn modelId="{27E52A90-8252-494B-AED4-FDBD69A96527}" type="presParOf" srcId="{0946F2C8-09E7-4D06-9FF7-5D8F12CAF0B2}" destId="{B671F4E4-DCF3-405D-9779-1057F49E5E59}" srcOrd="6" destOrd="0" presId="urn:microsoft.com/office/officeart/2005/8/layout/hierarchy6"/>
    <dgm:cxn modelId="{BB110682-9C33-43C7-A98B-773CED4A5764}" type="presParOf" srcId="{0946F2C8-09E7-4D06-9FF7-5D8F12CAF0B2}" destId="{179C9E65-BC96-4731-8686-374A5F08F30D}" srcOrd="7" destOrd="0" presId="urn:microsoft.com/office/officeart/2005/8/layout/hierarchy6"/>
    <dgm:cxn modelId="{AF60223B-08D5-4497-AF57-2A40439B1AFD}" type="presParOf" srcId="{179C9E65-BC96-4731-8686-374A5F08F30D}" destId="{D6C67D7F-8939-4E7D-AF68-36B5F920B41B}" srcOrd="0" destOrd="0" presId="urn:microsoft.com/office/officeart/2005/8/layout/hierarchy6"/>
    <dgm:cxn modelId="{47A0750C-3B62-43B3-BB00-B6632D5A238D}" type="presParOf" srcId="{179C9E65-BC96-4731-8686-374A5F08F30D}" destId="{E01E4B37-9052-44E2-BD41-0C5E7CD589B7}" srcOrd="1" destOrd="0" presId="urn:microsoft.com/office/officeart/2005/8/layout/hierarchy6"/>
    <dgm:cxn modelId="{9A39B5CB-056C-46A2-A922-E3E5B50C3A5C}" type="presParOf" srcId="{0946F2C8-09E7-4D06-9FF7-5D8F12CAF0B2}" destId="{AAAB3373-7CC0-46BE-80B5-6BF621C18A4C}" srcOrd="8" destOrd="0" presId="urn:microsoft.com/office/officeart/2005/8/layout/hierarchy6"/>
    <dgm:cxn modelId="{A3AAD6B8-0A2F-413C-8C44-37C8C93503F9}" type="presParOf" srcId="{0946F2C8-09E7-4D06-9FF7-5D8F12CAF0B2}" destId="{56100D70-791F-4345-8B26-012D9D6C9023}" srcOrd="9" destOrd="0" presId="urn:microsoft.com/office/officeart/2005/8/layout/hierarchy6"/>
    <dgm:cxn modelId="{51B95A5F-51CD-4467-8596-56F7ABF19C4A}" type="presParOf" srcId="{56100D70-791F-4345-8B26-012D9D6C9023}" destId="{A9F84242-5E38-4BF3-8AF5-B7D195C1939D}" srcOrd="0" destOrd="0" presId="urn:microsoft.com/office/officeart/2005/8/layout/hierarchy6"/>
    <dgm:cxn modelId="{73B96CC1-597E-4FFA-9E27-F545C93F4320}" type="presParOf" srcId="{56100D70-791F-4345-8B26-012D9D6C9023}" destId="{E4263138-F961-49C5-BB9D-3F66E3464020}" srcOrd="1" destOrd="0" presId="urn:microsoft.com/office/officeart/2005/8/layout/hierarchy6"/>
    <dgm:cxn modelId="{1476C540-94BC-42BF-8AF7-D489B23A9F33}" type="presParOf" srcId="{42105F46-A045-4F06-8562-33F0785DCB43}" destId="{A41DAE8F-AA2C-4375-ABE9-06AF2FDEB84E}"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E4482C5-FA94-4AE7-8F4C-B842AE282C1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BF36CB9D-4DBE-49CF-A0F9-95BF5D7A5AF2}">
      <dgm:prSet phldrT="[Texto]"/>
      <dgm:spPr/>
      <dgm:t>
        <a:bodyPr/>
        <a:lstStyle/>
        <a:p>
          <a:r>
            <a:rPr lang="es-ES" b="1" dirty="0">
              <a:latin typeface="Montserrat" panose="02000505000000020004" pitchFamily="2" charset="0"/>
            </a:rPr>
            <a:t>Gen Proteína precursora amiloide (APP):</a:t>
          </a:r>
          <a:endParaRPr lang="es-ES" dirty="0">
            <a:latin typeface="Montserrat" panose="02000505000000020004" pitchFamily="2" charset="0"/>
          </a:endParaRPr>
        </a:p>
      </dgm:t>
    </dgm:pt>
    <dgm:pt modelId="{DE501FF1-38D6-4A94-B91D-A01206131038}" type="parTrans" cxnId="{5E3A38AD-1C8E-40BE-9D02-775A67D64FF7}">
      <dgm:prSet/>
      <dgm:spPr/>
      <dgm:t>
        <a:bodyPr/>
        <a:lstStyle/>
        <a:p>
          <a:endParaRPr lang="es-ES">
            <a:latin typeface="Montserrat" panose="02000505000000020004" pitchFamily="2" charset="0"/>
          </a:endParaRPr>
        </a:p>
      </dgm:t>
    </dgm:pt>
    <dgm:pt modelId="{F38869DC-1D13-48D4-8ADC-6051F5E20B37}" type="sibTrans" cxnId="{5E3A38AD-1C8E-40BE-9D02-775A67D64FF7}">
      <dgm:prSet/>
      <dgm:spPr/>
      <dgm:t>
        <a:bodyPr/>
        <a:lstStyle/>
        <a:p>
          <a:endParaRPr lang="es-ES">
            <a:latin typeface="Montserrat" panose="02000505000000020004" pitchFamily="2" charset="0"/>
          </a:endParaRPr>
        </a:p>
      </dgm:t>
    </dgm:pt>
    <dgm:pt modelId="{C10086DB-A124-4892-96CB-0C4B218BE36A}">
      <dgm:prSet phldrT="[Texto]"/>
      <dgm:spPr/>
      <dgm:t>
        <a:bodyPr/>
        <a:lstStyle/>
        <a:p>
          <a:r>
            <a:rPr lang="es-ES" dirty="0">
              <a:latin typeface="Montserrat" panose="02000505000000020004" pitchFamily="2" charset="0"/>
            </a:rPr>
            <a:t>CR 21q codifica  la APP 10-15% EOAD- 49 años – 30 mutaciones asociadas.</a:t>
          </a:r>
        </a:p>
      </dgm:t>
    </dgm:pt>
    <dgm:pt modelId="{F59D94EA-3FBD-4786-89E0-E8E7D666C680}" type="parTrans" cxnId="{1A685735-E868-4170-BD3E-34C296D3F050}">
      <dgm:prSet/>
      <dgm:spPr/>
      <dgm:t>
        <a:bodyPr/>
        <a:lstStyle/>
        <a:p>
          <a:endParaRPr lang="es-ES">
            <a:latin typeface="Montserrat" panose="02000505000000020004" pitchFamily="2" charset="0"/>
          </a:endParaRPr>
        </a:p>
      </dgm:t>
    </dgm:pt>
    <dgm:pt modelId="{F680D0F7-E774-46E3-B4BE-77C79A2B6FAC}" type="sibTrans" cxnId="{1A685735-E868-4170-BD3E-34C296D3F050}">
      <dgm:prSet/>
      <dgm:spPr/>
      <dgm:t>
        <a:bodyPr/>
        <a:lstStyle/>
        <a:p>
          <a:endParaRPr lang="es-ES">
            <a:latin typeface="Montserrat" panose="02000505000000020004" pitchFamily="2" charset="0"/>
          </a:endParaRPr>
        </a:p>
      </dgm:t>
    </dgm:pt>
    <dgm:pt modelId="{A589A23B-7576-481A-BE6F-3EFDF39D05EB}">
      <dgm:prSet phldrT="[Texto]"/>
      <dgm:spPr/>
      <dgm:t>
        <a:bodyPr/>
        <a:lstStyle/>
        <a:p>
          <a:r>
            <a:rPr lang="es-ES" b="1" dirty="0">
              <a:latin typeface="Montserrat" panose="02000505000000020004" pitchFamily="2" charset="0"/>
            </a:rPr>
            <a:t>Gen Pre </a:t>
          </a:r>
          <a:r>
            <a:rPr lang="es-ES" b="1" dirty="0" err="1">
              <a:latin typeface="Montserrat" panose="02000505000000020004" pitchFamily="2" charset="0"/>
            </a:rPr>
            <a:t>senilina</a:t>
          </a:r>
          <a:r>
            <a:rPr lang="es-ES" b="1" dirty="0">
              <a:latin typeface="Montserrat" panose="02000505000000020004" pitchFamily="2" charset="0"/>
            </a:rPr>
            <a:t> 1 (PSEN-1) </a:t>
          </a:r>
        </a:p>
      </dgm:t>
    </dgm:pt>
    <dgm:pt modelId="{BB914085-7BE9-42D4-B68C-3A5F64F92E2E}" type="parTrans" cxnId="{597DB512-BB41-4D70-9699-C244064CEE94}">
      <dgm:prSet/>
      <dgm:spPr/>
      <dgm:t>
        <a:bodyPr/>
        <a:lstStyle/>
        <a:p>
          <a:endParaRPr lang="es-ES">
            <a:latin typeface="Montserrat" panose="02000505000000020004" pitchFamily="2" charset="0"/>
          </a:endParaRPr>
        </a:p>
      </dgm:t>
    </dgm:pt>
    <dgm:pt modelId="{4276318F-E4DE-4594-9EED-433DFB87EFCE}" type="sibTrans" cxnId="{597DB512-BB41-4D70-9699-C244064CEE94}">
      <dgm:prSet/>
      <dgm:spPr/>
      <dgm:t>
        <a:bodyPr/>
        <a:lstStyle/>
        <a:p>
          <a:endParaRPr lang="es-ES">
            <a:latin typeface="Montserrat" panose="02000505000000020004" pitchFamily="2" charset="0"/>
          </a:endParaRPr>
        </a:p>
      </dgm:t>
    </dgm:pt>
    <dgm:pt modelId="{89717FA9-FEA4-4255-A2EA-554A26455465}">
      <dgm:prSet phldrT="[Texto]"/>
      <dgm:spPr/>
      <dgm:t>
        <a:bodyPr/>
        <a:lstStyle/>
        <a:p>
          <a:r>
            <a:rPr lang="es-ES" dirty="0">
              <a:latin typeface="Montserrat" panose="02000505000000020004" pitchFamily="2" charset="0"/>
            </a:rPr>
            <a:t>CR 14q codifica PSEN1  50% EOAD- 43 años – 150 mutaciones asociadas.</a:t>
          </a:r>
        </a:p>
      </dgm:t>
    </dgm:pt>
    <dgm:pt modelId="{D65CE4A8-91A8-43FD-BBB4-2046D8471C52}" type="parTrans" cxnId="{F36D7C8E-7E55-47CE-A813-A977352A92E3}">
      <dgm:prSet/>
      <dgm:spPr/>
      <dgm:t>
        <a:bodyPr/>
        <a:lstStyle/>
        <a:p>
          <a:endParaRPr lang="es-ES">
            <a:latin typeface="Montserrat" panose="02000505000000020004" pitchFamily="2" charset="0"/>
          </a:endParaRPr>
        </a:p>
      </dgm:t>
    </dgm:pt>
    <dgm:pt modelId="{03BD9D51-C327-422E-B7B2-6F4160FDEDDC}" type="sibTrans" cxnId="{F36D7C8E-7E55-47CE-A813-A977352A92E3}">
      <dgm:prSet/>
      <dgm:spPr/>
      <dgm:t>
        <a:bodyPr/>
        <a:lstStyle/>
        <a:p>
          <a:endParaRPr lang="es-ES">
            <a:latin typeface="Montserrat" panose="02000505000000020004" pitchFamily="2" charset="0"/>
          </a:endParaRPr>
        </a:p>
      </dgm:t>
    </dgm:pt>
    <dgm:pt modelId="{9F9FA013-C89E-4BD4-862C-B3CC73AFBC22}">
      <dgm:prSet phldrT="[Texto]"/>
      <dgm:spPr/>
      <dgm:t>
        <a:bodyPr/>
        <a:lstStyle/>
        <a:p>
          <a:r>
            <a:rPr lang="es-ES" b="1" dirty="0">
              <a:latin typeface="Montserrat" panose="02000505000000020004" pitchFamily="2" charset="0"/>
            </a:rPr>
            <a:t>Gen Pre </a:t>
          </a:r>
          <a:r>
            <a:rPr lang="es-ES" b="1" dirty="0" err="1">
              <a:latin typeface="Montserrat" panose="02000505000000020004" pitchFamily="2" charset="0"/>
            </a:rPr>
            <a:t>senilina</a:t>
          </a:r>
          <a:r>
            <a:rPr lang="es-ES" b="1" dirty="0">
              <a:latin typeface="Montserrat" panose="02000505000000020004" pitchFamily="2" charset="0"/>
            </a:rPr>
            <a:t> 2 (PSEN-2) </a:t>
          </a:r>
        </a:p>
      </dgm:t>
    </dgm:pt>
    <dgm:pt modelId="{73CCF88E-67A9-441F-A0A6-B7337BEF9509}" type="parTrans" cxnId="{9F1BBB1B-5433-43F1-884F-4ED98C781190}">
      <dgm:prSet/>
      <dgm:spPr/>
      <dgm:t>
        <a:bodyPr/>
        <a:lstStyle/>
        <a:p>
          <a:endParaRPr lang="es-ES">
            <a:latin typeface="Montserrat" panose="02000505000000020004" pitchFamily="2" charset="0"/>
          </a:endParaRPr>
        </a:p>
      </dgm:t>
    </dgm:pt>
    <dgm:pt modelId="{9AD522F6-7D38-439E-8C12-88FFC17113A0}" type="sibTrans" cxnId="{9F1BBB1B-5433-43F1-884F-4ED98C781190}">
      <dgm:prSet/>
      <dgm:spPr/>
      <dgm:t>
        <a:bodyPr/>
        <a:lstStyle/>
        <a:p>
          <a:endParaRPr lang="es-ES">
            <a:latin typeface="Montserrat" panose="02000505000000020004" pitchFamily="2" charset="0"/>
          </a:endParaRPr>
        </a:p>
      </dgm:t>
    </dgm:pt>
    <dgm:pt modelId="{9003918D-5A20-4EA7-A9F3-920D7A757E31}">
      <dgm:prSet phldrT="[Texto]"/>
      <dgm:spPr/>
      <dgm:t>
        <a:bodyPr/>
        <a:lstStyle/>
        <a:p>
          <a:r>
            <a:rPr lang="es-ES" b="0" dirty="0">
              <a:latin typeface="Montserrat" panose="02000505000000020004" pitchFamily="2" charset="0"/>
            </a:rPr>
            <a:t>CR 1q codifica PSEN2- Edad variable pero más tardía. Alta penetrancia – 20 mutaciones asociadas.</a:t>
          </a:r>
        </a:p>
      </dgm:t>
    </dgm:pt>
    <dgm:pt modelId="{94E1902B-24B6-4F8C-93BF-C8466A93441F}" type="parTrans" cxnId="{FE6A48EF-71A1-4F9C-BCF3-E663D44F4916}">
      <dgm:prSet/>
      <dgm:spPr/>
      <dgm:t>
        <a:bodyPr/>
        <a:lstStyle/>
        <a:p>
          <a:endParaRPr lang="es-ES">
            <a:latin typeface="Montserrat" panose="02000505000000020004" pitchFamily="2" charset="0"/>
          </a:endParaRPr>
        </a:p>
      </dgm:t>
    </dgm:pt>
    <dgm:pt modelId="{ED34BC87-F6B1-4E04-B2E8-10E30615DDC7}" type="sibTrans" cxnId="{FE6A48EF-71A1-4F9C-BCF3-E663D44F4916}">
      <dgm:prSet/>
      <dgm:spPr/>
      <dgm:t>
        <a:bodyPr/>
        <a:lstStyle/>
        <a:p>
          <a:endParaRPr lang="es-ES">
            <a:latin typeface="Montserrat" panose="02000505000000020004" pitchFamily="2" charset="0"/>
          </a:endParaRPr>
        </a:p>
      </dgm:t>
    </dgm:pt>
    <dgm:pt modelId="{05EB54EE-CD9D-4D42-84AC-543CA2908C3F}">
      <dgm:prSet phldrT="[Texto]"/>
      <dgm:spPr/>
      <dgm:t>
        <a:bodyPr/>
        <a:lstStyle/>
        <a:p>
          <a:r>
            <a:rPr lang="es-ES" b="0" dirty="0">
              <a:latin typeface="Montserrat" panose="02000505000000020004" pitchFamily="2" charset="0"/>
            </a:rPr>
            <a:t>  </a:t>
          </a:r>
          <a:r>
            <a:rPr lang="es-ES" b="1" dirty="0">
              <a:latin typeface="Montserrat" panose="02000505000000020004" pitchFamily="2" charset="0"/>
            </a:rPr>
            <a:t>Trisomía 21 </a:t>
          </a:r>
        </a:p>
      </dgm:t>
    </dgm:pt>
    <dgm:pt modelId="{CCBAEDCB-6D76-404A-8053-AA1CD208F5E8}" type="parTrans" cxnId="{E12A2188-C2EA-4E2E-AC8B-D69D6CD8A799}">
      <dgm:prSet/>
      <dgm:spPr/>
      <dgm:t>
        <a:bodyPr/>
        <a:lstStyle/>
        <a:p>
          <a:endParaRPr lang="es-ES">
            <a:latin typeface="Montserrat" panose="02000505000000020004" pitchFamily="2" charset="0"/>
          </a:endParaRPr>
        </a:p>
      </dgm:t>
    </dgm:pt>
    <dgm:pt modelId="{44D57F3C-185A-47D3-9567-2BF67BAE7F2D}" type="sibTrans" cxnId="{E12A2188-C2EA-4E2E-AC8B-D69D6CD8A799}">
      <dgm:prSet/>
      <dgm:spPr/>
      <dgm:t>
        <a:bodyPr/>
        <a:lstStyle/>
        <a:p>
          <a:endParaRPr lang="es-ES">
            <a:latin typeface="Montserrat" panose="02000505000000020004" pitchFamily="2" charset="0"/>
          </a:endParaRPr>
        </a:p>
      </dgm:t>
    </dgm:pt>
    <dgm:pt modelId="{65F11C91-4FB2-4788-B3CA-98F0329A4130}">
      <dgm:prSet phldrT="[Texto]"/>
      <dgm:spPr/>
      <dgm:t>
        <a:bodyPr/>
        <a:lstStyle/>
        <a:p>
          <a:r>
            <a:rPr lang="es-ES" dirty="0">
              <a:latin typeface="Montserrat" panose="02000505000000020004" pitchFamily="2" charset="0"/>
            </a:rPr>
            <a:t>Transmisión sináptica.</a:t>
          </a:r>
        </a:p>
      </dgm:t>
    </dgm:pt>
    <dgm:pt modelId="{59EEFDED-E02A-488A-8083-F62ACE031816}" type="parTrans" cxnId="{E7C32567-2E31-40DC-858D-24BE08C7F211}">
      <dgm:prSet/>
      <dgm:spPr/>
      <dgm:t>
        <a:bodyPr/>
        <a:lstStyle/>
        <a:p>
          <a:endParaRPr lang="es-ES">
            <a:latin typeface="Montserrat" panose="02000505000000020004" pitchFamily="2" charset="0"/>
          </a:endParaRPr>
        </a:p>
      </dgm:t>
    </dgm:pt>
    <dgm:pt modelId="{64FFD485-837B-458C-8F19-D3676316D83F}" type="sibTrans" cxnId="{E7C32567-2E31-40DC-858D-24BE08C7F211}">
      <dgm:prSet/>
      <dgm:spPr/>
      <dgm:t>
        <a:bodyPr/>
        <a:lstStyle/>
        <a:p>
          <a:endParaRPr lang="es-ES">
            <a:latin typeface="Montserrat" panose="02000505000000020004" pitchFamily="2" charset="0"/>
          </a:endParaRPr>
        </a:p>
      </dgm:t>
    </dgm:pt>
    <dgm:pt modelId="{89D2EED7-28E7-438A-A3F0-84922FA8FBAA}">
      <dgm:prSet phldrT="[Texto]"/>
      <dgm:spPr/>
      <dgm:t>
        <a:bodyPr/>
        <a:lstStyle/>
        <a:p>
          <a:r>
            <a:rPr lang="es-ES" dirty="0">
              <a:latin typeface="Montserrat" panose="02000505000000020004" pitchFamily="2" charset="0"/>
            </a:rPr>
            <a:t>Regulación del Ca intracelular, muerte celular, ciclo celular, tráfico de proteínas de membrana.</a:t>
          </a:r>
        </a:p>
      </dgm:t>
    </dgm:pt>
    <dgm:pt modelId="{993C828E-2A6F-499E-965B-09381A4C37ED}" type="parTrans" cxnId="{4BF6468C-D8CF-464B-9011-352A5F241A30}">
      <dgm:prSet/>
      <dgm:spPr/>
      <dgm:t>
        <a:bodyPr/>
        <a:lstStyle/>
        <a:p>
          <a:endParaRPr lang="es-ES">
            <a:latin typeface="Montserrat" panose="02000505000000020004" pitchFamily="2" charset="0"/>
          </a:endParaRPr>
        </a:p>
      </dgm:t>
    </dgm:pt>
    <dgm:pt modelId="{1204A552-BEEE-4219-A076-A910370E03A8}" type="sibTrans" cxnId="{4BF6468C-D8CF-464B-9011-352A5F241A30}">
      <dgm:prSet/>
      <dgm:spPr/>
      <dgm:t>
        <a:bodyPr/>
        <a:lstStyle/>
        <a:p>
          <a:endParaRPr lang="es-ES">
            <a:latin typeface="Montserrat" panose="02000505000000020004" pitchFamily="2" charset="0"/>
          </a:endParaRPr>
        </a:p>
      </dgm:t>
    </dgm:pt>
    <dgm:pt modelId="{1661C142-96B1-4EBA-90C6-533BECCF30B0}">
      <dgm:prSet phldrT="[Texto]"/>
      <dgm:spPr/>
      <dgm:t>
        <a:bodyPr/>
        <a:lstStyle/>
        <a:p>
          <a:r>
            <a:rPr lang="es-ES" b="0" dirty="0">
              <a:latin typeface="Montserrat" panose="02000505000000020004" pitchFamily="2" charset="0"/>
            </a:rPr>
            <a:t>Promueve actividad apoptótica que lleva a neurodegeneración.</a:t>
          </a:r>
        </a:p>
      </dgm:t>
    </dgm:pt>
    <dgm:pt modelId="{F8E54A65-2641-4174-8658-DDB87D70E80E}" type="parTrans" cxnId="{96A8C888-AC8F-4B59-8819-A237468F5A8A}">
      <dgm:prSet/>
      <dgm:spPr/>
      <dgm:t>
        <a:bodyPr/>
        <a:lstStyle/>
        <a:p>
          <a:endParaRPr lang="es-ES">
            <a:latin typeface="Montserrat" panose="02000505000000020004" pitchFamily="2" charset="0"/>
          </a:endParaRPr>
        </a:p>
      </dgm:t>
    </dgm:pt>
    <dgm:pt modelId="{0C49B907-D198-4841-BD1F-19DB6847F193}" type="sibTrans" cxnId="{96A8C888-AC8F-4B59-8819-A237468F5A8A}">
      <dgm:prSet/>
      <dgm:spPr/>
      <dgm:t>
        <a:bodyPr/>
        <a:lstStyle/>
        <a:p>
          <a:endParaRPr lang="es-ES">
            <a:latin typeface="Montserrat" panose="02000505000000020004" pitchFamily="2" charset="0"/>
          </a:endParaRPr>
        </a:p>
      </dgm:t>
    </dgm:pt>
    <dgm:pt modelId="{3EE3F636-5D24-4C16-BF17-3E0B5CA4CF60}" type="pres">
      <dgm:prSet presAssocID="{7E4482C5-FA94-4AE7-8F4C-B842AE282C11}" presName="linear" presStyleCnt="0">
        <dgm:presLayoutVars>
          <dgm:animLvl val="lvl"/>
          <dgm:resizeHandles val="exact"/>
        </dgm:presLayoutVars>
      </dgm:prSet>
      <dgm:spPr/>
    </dgm:pt>
    <dgm:pt modelId="{7303C5B0-53B6-4C21-A2D0-319C5C537ED1}" type="pres">
      <dgm:prSet presAssocID="{BF36CB9D-4DBE-49CF-A0F9-95BF5D7A5AF2}" presName="parentText" presStyleLbl="node1" presStyleIdx="0" presStyleCnt="4">
        <dgm:presLayoutVars>
          <dgm:chMax val="0"/>
          <dgm:bulletEnabled val="1"/>
        </dgm:presLayoutVars>
      </dgm:prSet>
      <dgm:spPr/>
    </dgm:pt>
    <dgm:pt modelId="{E7B907DB-0218-45E7-9505-671F7B3E6C34}" type="pres">
      <dgm:prSet presAssocID="{BF36CB9D-4DBE-49CF-A0F9-95BF5D7A5AF2}" presName="childText" presStyleLbl="revTx" presStyleIdx="0" presStyleCnt="3">
        <dgm:presLayoutVars>
          <dgm:bulletEnabled val="1"/>
        </dgm:presLayoutVars>
      </dgm:prSet>
      <dgm:spPr/>
    </dgm:pt>
    <dgm:pt modelId="{2F3326E2-CD0F-4757-8E0C-AEDE247E9ED1}" type="pres">
      <dgm:prSet presAssocID="{A589A23B-7576-481A-BE6F-3EFDF39D05EB}" presName="parentText" presStyleLbl="node1" presStyleIdx="1" presStyleCnt="4">
        <dgm:presLayoutVars>
          <dgm:chMax val="0"/>
          <dgm:bulletEnabled val="1"/>
        </dgm:presLayoutVars>
      </dgm:prSet>
      <dgm:spPr/>
    </dgm:pt>
    <dgm:pt modelId="{7102E729-208C-483F-840A-BD8A3E7AF606}" type="pres">
      <dgm:prSet presAssocID="{A589A23B-7576-481A-BE6F-3EFDF39D05EB}" presName="childText" presStyleLbl="revTx" presStyleIdx="1" presStyleCnt="3">
        <dgm:presLayoutVars>
          <dgm:bulletEnabled val="1"/>
        </dgm:presLayoutVars>
      </dgm:prSet>
      <dgm:spPr/>
    </dgm:pt>
    <dgm:pt modelId="{17FD7145-CA56-49D8-8C2E-681FB8BC3E3A}" type="pres">
      <dgm:prSet presAssocID="{9F9FA013-C89E-4BD4-862C-B3CC73AFBC22}" presName="parentText" presStyleLbl="node1" presStyleIdx="2" presStyleCnt="4">
        <dgm:presLayoutVars>
          <dgm:chMax val="0"/>
          <dgm:bulletEnabled val="1"/>
        </dgm:presLayoutVars>
      </dgm:prSet>
      <dgm:spPr/>
    </dgm:pt>
    <dgm:pt modelId="{3D44254B-1A43-44E0-A7D4-AFB11CE2889E}" type="pres">
      <dgm:prSet presAssocID="{9F9FA013-C89E-4BD4-862C-B3CC73AFBC22}" presName="childText" presStyleLbl="revTx" presStyleIdx="2" presStyleCnt="3">
        <dgm:presLayoutVars>
          <dgm:bulletEnabled val="1"/>
        </dgm:presLayoutVars>
      </dgm:prSet>
      <dgm:spPr/>
    </dgm:pt>
    <dgm:pt modelId="{153DA244-A2B8-4F5A-8E18-CD14E322219C}" type="pres">
      <dgm:prSet presAssocID="{05EB54EE-CD9D-4D42-84AC-543CA2908C3F}" presName="parentText" presStyleLbl="node1" presStyleIdx="3" presStyleCnt="4">
        <dgm:presLayoutVars>
          <dgm:chMax val="0"/>
          <dgm:bulletEnabled val="1"/>
        </dgm:presLayoutVars>
      </dgm:prSet>
      <dgm:spPr/>
    </dgm:pt>
  </dgm:ptLst>
  <dgm:cxnLst>
    <dgm:cxn modelId="{F00D130A-ED51-4F31-8964-3062E9148590}" type="presOf" srcId="{C10086DB-A124-4892-96CB-0C4B218BE36A}" destId="{E7B907DB-0218-45E7-9505-671F7B3E6C34}" srcOrd="0" destOrd="0" presId="urn:microsoft.com/office/officeart/2005/8/layout/vList2"/>
    <dgm:cxn modelId="{597DB512-BB41-4D70-9699-C244064CEE94}" srcId="{7E4482C5-FA94-4AE7-8F4C-B842AE282C11}" destId="{A589A23B-7576-481A-BE6F-3EFDF39D05EB}" srcOrd="1" destOrd="0" parTransId="{BB914085-7BE9-42D4-B68C-3A5F64F92E2E}" sibTransId="{4276318F-E4DE-4594-9EED-433DFB87EFCE}"/>
    <dgm:cxn modelId="{9F1BBB1B-5433-43F1-884F-4ED98C781190}" srcId="{7E4482C5-FA94-4AE7-8F4C-B842AE282C11}" destId="{9F9FA013-C89E-4BD4-862C-B3CC73AFBC22}" srcOrd="2" destOrd="0" parTransId="{73CCF88E-67A9-441F-A0A6-B7337BEF9509}" sibTransId="{9AD522F6-7D38-439E-8C12-88FFC17113A0}"/>
    <dgm:cxn modelId="{1A685735-E868-4170-BD3E-34C296D3F050}" srcId="{BF36CB9D-4DBE-49CF-A0F9-95BF5D7A5AF2}" destId="{C10086DB-A124-4892-96CB-0C4B218BE36A}" srcOrd="0" destOrd="0" parTransId="{F59D94EA-3FBD-4786-89E0-E8E7D666C680}" sibTransId="{F680D0F7-E774-46E3-B4BE-77C79A2B6FAC}"/>
    <dgm:cxn modelId="{E7C32567-2E31-40DC-858D-24BE08C7F211}" srcId="{BF36CB9D-4DBE-49CF-A0F9-95BF5D7A5AF2}" destId="{65F11C91-4FB2-4788-B3CA-98F0329A4130}" srcOrd="1" destOrd="0" parTransId="{59EEFDED-E02A-488A-8083-F62ACE031816}" sibTransId="{64FFD485-837B-458C-8F19-D3676316D83F}"/>
    <dgm:cxn modelId="{0A32A548-846E-4C1D-8CA5-37A333E72E90}" type="presOf" srcId="{1661C142-96B1-4EBA-90C6-533BECCF30B0}" destId="{3D44254B-1A43-44E0-A7D4-AFB11CE2889E}" srcOrd="0" destOrd="1" presId="urn:microsoft.com/office/officeart/2005/8/layout/vList2"/>
    <dgm:cxn modelId="{7329D27D-FA24-4B05-B22E-2938A1661CEE}" type="presOf" srcId="{89D2EED7-28E7-438A-A3F0-84922FA8FBAA}" destId="{7102E729-208C-483F-840A-BD8A3E7AF606}" srcOrd="0" destOrd="1" presId="urn:microsoft.com/office/officeart/2005/8/layout/vList2"/>
    <dgm:cxn modelId="{E12A2188-C2EA-4E2E-AC8B-D69D6CD8A799}" srcId="{7E4482C5-FA94-4AE7-8F4C-B842AE282C11}" destId="{05EB54EE-CD9D-4D42-84AC-543CA2908C3F}" srcOrd="3" destOrd="0" parTransId="{CCBAEDCB-6D76-404A-8053-AA1CD208F5E8}" sibTransId="{44D57F3C-185A-47D3-9567-2BF67BAE7F2D}"/>
    <dgm:cxn modelId="{96A8C888-AC8F-4B59-8819-A237468F5A8A}" srcId="{9F9FA013-C89E-4BD4-862C-B3CC73AFBC22}" destId="{1661C142-96B1-4EBA-90C6-533BECCF30B0}" srcOrd="1" destOrd="0" parTransId="{F8E54A65-2641-4174-8658-DDB87D70E80E}" sibTransId="{0C49B907-D198-4841-BD1F-19DB6847F193}"/>
    <dgm:cxn modelId="{8553338C-A792-4A4B-8F60-E72D02EC70E2}" type="presOf" srcId="{9F9FA013-C89E-4BD4-862C-B3CC73AFBC22}" destId="{17FD7145-CA56-49D8-8C2E-681FB8BC3E3A}" srcOrd="0" destOrd="0" presId="urn:microsoft.com/office/officeart/2005/8/layout/vList2"/>
    <dgm:cxn modelId="{4BF6468C-D8CF-464B-9011-352A5F241A30}" srcId="{A589A23B-7576-481A-BE6F-3EFDF39D05EB}" destId="{89D2EED7-28E7-438A-A3F0-84922FA8FBAA}" srcOrd="1" destOrd="0" parTransId="{993C828E-2A6F-499E-965B-09381A4C37ED}" sibTransId="{1204A552-BEEE-4219-A076-A910370E03A8}"/>
    <dgm:cxn modelId="{867CE28D-34B4-48D3-9144-EB344AFF7A49}" type="presOf" srcId="{65F11C91-4FB2-4788-B3CA-98F0329A4130}" destId="{E7B907DB-0218-45E7-9505-671F7B3E6C34}" srcOrd="0" destOrd="1" presId="urn:microsoft.com/office/officeart/2005/8/layout/vList2"/>
    <dgm:cxn modelId="{E2A0F78D-2B44-4E8F-BDEC-9978B71B3BC0}" type="presOf" srcId="{05EB54EE-CD9D-4D42-84AC-543CA2908C3F}" destId="{153DA244-A2B8-4F5A-8E18-CD14E322219C}" srcOrd="0" destOrd="0" presId="urn:microsoft.com/office/officeart/2005/8/layout/vList2"/>
    <dgm:cxn modelId="{F36D7C8E-7E55-47CE-A813-A977352A92E3}" srcId="{A589A23B-7576-481A-BE6F-3EFDF39D05EB}" destId="{89717FA9-FEA4-4255-A2EA-554A26455465}" srcOrd="0" destOrd="0" parTransId="{D65CE4A8-91A8-43FD-BBB4-2046D8471C52}" sibTransId="{03BD9D51-C327-422E-B7B2-6F4160FDEDDC}"/>
    <dgm:cxn modelId="{4063FDA1-0FBA-428E-993D-EC5ED95E6E75}" type="presOf" srcId="{9003918D-5A20-4EA7-A9F3-920D7A757E31}" destId="{3D44254B-1A43-44E0-A7D4-AFB11CE2889E}" srcOrd="0" destOrd="0" presId="urn:microsoft.com/office/officeart/2005/8/layout/vList2"/>
    <dgm:cxn modelId="{5E3A38AD-1C8E-40BE-9D02-775A67D64FF7}" srcId="{7E4482C5-FA94-4AE7-8F4C-B842AE282C11}" destId="{BF36CB9D-4DBE-49CF-A0F9-95BF5D7A5AF2}" srcOrd="0" destOrd="0" parTransId="{DE501FF1-38D6-4A94-B91D-A01206131038}" sibTransId="{F38869DC-1D13-48D4-8ADC-6051F5E20B37}"/>
    <dgm:cxn modelId="{6CCDAAC8-14C9-4D7B-949E-57E4864521E6}" type="presOf" srcId="{A589A23B-7576-481A-BE6F-3EFDF39D05EB}" destId="{2F3326E2-CD0F-4757-8E0C-AEDE247E9ED1}" srcOrd="0" destOrd="0" presId="urn:microsoft.com/office/officeart/2005/8/layout/vList2"/>
    <dgm:cxn modelId="{C6C242E9-5B87-4581-9EB4-69B7D82A3F15}" type="presOf" srcId="{7E4482C5-FA94-4AE7-8F4C-B842AE282C11}" destId="{3EE3F636-5D24-4C16-BF17-3E0B5CA4CF60}" srcOrd="0" destOrd="0" presId="urn:microsoft.com/office/officeart/2005/8/layout/vList2"/>
    <dgm:cxn modelId="{0FE0F0EB-0653-464F-8F55-D3376ACF6103}" type="presOf" srcId="{89717FA9-FEA4-4255-A2EA-554A26455465}" destId="{7102E729-208C-483F-840A-BD8A3E7AF606}" srcOrd="0" destOrd="0" presId="urn:microsoft.com/office/officeart/2005/8/layout/vList2"/>
    <dgm:cxn modelId="{FE6A48EF-71A1-4F9C-BCF3-E663D44F4916}" srcId="{9F9FA013-C89E-4BD4-862C-B3CC73AFBC22}" destId="{9003918D-5A20-4EA7-A9F3-920D7A757E31}" srcOrd="0" destOrd="0" parTransId="{94E1902B-24B6-4F8C-93BF-C8466A93441F}" sibTransId="{ED34BC87-F6B1-4E04-B2E8-10E30615DDC7}"/>
    <dgm:cxn modelId="{08561EFF-BA4A-4D04-880C-709068221A88}" type="presOf" srcId="{BF36CB9D-4DBE-49CF-A0F9-95BF5D7A5AF2}" destId="{7303C5B0-53B6-4C21-A2D0-319C5C537ED1}" srcOrd="0" destOrd="0" presId="urn:microsoft.com/office/officeart/2005/8/layout/vList2"/>
    <dgm:cxn modelId="{4B765E05-EB54-4CE2-B400-53805DA5E24A}" type="presParOf" srcId="{3EE3F636-5D24-4C16-BF17-3E0B5CA4CF60}" destId="{7303C5B0-53B6-4C21-A2D0-319C5C537ED1}" srcOrd="0" destOrd="0" presId="urn:microsoft.com/office/officeart/2005/8/layout/vList2"/>
    <dgm:cxn modelId="{849877F8-3F73-4DCC-9C9D-B0521635FF10}" type="presParOf" srcId="{3EE3F636-5D24-4C16-BF17-3E0B5CA4CF60}" destId="{E7B907DB-0218-45E7-9505-671F7B3E6C34}" srcOrd="1" destOrd="0" presId="urn:microsoft.com/office/officeart/2005/8/layout/vList2"/>
    <dgm:cxn modelId="{26652D20-5A7D-4D43-999C-0A20491BDE27}" type="presParOf" srcId="{3EE3F636-5D24-4C16-BF17-3E0B5CA4CF60}" destId="{2F3326E2-CD0F-4757-8E0C-AEDE247E9ED1}" srcOrd="2" destOrd="0" presId="urn:microsoft.com/office/officeart/2005/8/layout/vList2"/>
    <dgm:cxn modelId="{BE5F42A8-342B-4CCB-A383-0F85DFF95AB4}" type="presParOf" srcId="{3EE3F636-5D24-4C16-BF17-3E0B5CA4CF60}" destId="{7102E729-208C-483F-840A-BD8A3E7AF606}" srcOrd="3" destOrd="0" presId="urn:microsoft.com/office/officeart/2005/8/layout/vList2"/>
    <dgm:cxn modelId="{B94AF940-8F20-480D-8208-1400AE93A69B}" type="presParOf" srcId="{3EE3F636-5D24-4C16-BF17-3E0B5CA4CF60}" destId="{17FD7145-CA56-49D8-8C2E-681FB8BC3E3A}" srcOrd="4" destOrd="0" presId="urn:microsoft.com/office/officeart/2005/8/layout/vList2"/>
    <dgm:cxn modelId="{71B3148E-9F17-43F6-A092-458399B4CB6C}" type="presParOf" srcId="{3EE3F636-5D24-4C16-BF17-3E0B5CA4CF60}" destId="{3D44254B-1A43-44E0-A7D4-AFB11CE2889E}" srcOrd="5" destOrd="0" presId="urn:microsoft.com/office/officeart/2005/8/layout/vList2"/>
    <dgm:cxn modelId="{E92AD5EE-3426-4FE1-A5CD-6A357437D274}" type="presParOf" srcId="{3EE3F636-5D24-4C16-BF17-3E0B5CA4CF60}" destId="{153DA244-A2B8-4F5A-8E18-CD14E322219C}"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337B0B8-3EFE-430D-8A7D-431C222CD2F4}"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es-ES"/>
        </a:p>
      </dgm:t>
    </dgm:pt>
    <dgm:pt modelId="{3C74D6A6-7402-4727-8802-6149BB6AA3C1}">
      <dgm:prSet phldrT="[Texto]" custT="1"/>
      <dgm:spPr/>
      <dgm:t>
        <a:bodyPr/>
        <a:lstStyle/>
        <a:p>
          <a:r>
            <a:rPr lang="es-ES" sz="3200" dirty="0">
              <a:latin typeface="Montserrat" panose="02000505000000020004" pitchFamily="2" charset="0"/>
            </a:rPr>
            <a:t>EA</a:t>
          </a:r>
        </a:p>
      </dgm:t>
    </dgm:pt>
    <dgm:pt modelId="{9348A1D5-DEB9-491D-80B0-1A4255585032}" type="parTrans" cxnId="{01DE5161-2A45-44C1-86FA-BF00E43E39A8}">
      <dgm:prSet/>
      <dgm:spPr/>
      <dgm:t>
        <a:bodyPr/>
        <a:lstStyle/>
        <a:p>
          <a:endParaRPr lang="es-ES" sz="1600">
            <a:latin typeface="Montserrat" panose="02000505000000020004" pitchFamily="2" charset="0"/>
          </a:endParaRPr>
        </a:p>
      </dgm:t>
    </dgm:pt>
    <dgm:pt modelId="{80849C04-BDF0-4E6F-8762-723DF4DDF703}" type="sibTrans" cxnId="{01DE5161-2A45-44C1-86FA-BF00E43E39A8}">
      <dgm:prSet/>
      <dgm:spPr/>
      <dgm:t>
        <a:bodyPr/>
        <a:lstStyle/>
        <a:p>
          <a:endParaRPr lang="es-ES" sz="1600">
            <a:latin typeface="Montserrat" panose="02000505000000020004" pitchFamily="2" charset="0"/>
          </a:endParaRPr>
        </a:p>
      </dgm:t>
    </dgm:pt>
    <dgm:pt modelId="{67700368-D001-4309-A637-FFAB90B7021C}">
      <dgm:prSet phldrT="[Texto]" custT="1"/>
      <dgm:spPr/>
      <dgm:t>
        <a:bodyPr/>
        <a:lstStyle/>
        <a:p>
          <a:r>
            <a:rPr lang="es-ES" sz="2000" dirty="0">
              <a:latin typeface="Montserrat" panose="02000505000000020004" pitchFamily="2" charset="0"/>
            </a:rPr>
            <a:t>Alteraciones de 3 proteínas </a:t>
          </a:r>
        </a:p>
      </dgm:t>
    </dgm:pt>
    <dgm:pt modelId="{F6A985CF-E855-4D6A-BEE6-D005BCC15D51}" type="parTrans" cxnId="{646A3641-4B85-48F0-9A05-1DD1D49F16F4}">
      <dgm:prSet/>
      <dgm:spPr/>
      <dgm:t>
        <a:bodyPr/>
        <a:lstStyle/>
        <a:p>
          <a:endParaRPr lang="es-ES" sz="1600">
            <a:latin typeface="Montserrat" panose="02000505000000020004" pitchFamily="2" charset="0"/>
          </a:endParaRPr>
        </a:p>
      </dgm:t>
    </dgm:pt>
    <dgm:pt modelId="{FE31C341-C6B4-476F-9D33-9750463A5398}" type="sibTrans" cxnId="{646A3641-4B85-48F0-9A05-1DD1D49F16F4}">
      <dgm:prSet/>
      <dgm:spPr/>
      <dgm:t>
        <a:bodyPr/>
        <a:lstStyle/>
        <a:p>
          <a:endParaRPr lang="es-ES" sz="1600">
            <a:latin typeface="Montserrat" panose="02000505000000020004" pitchFamily="2" charset="0"/>
          </a:endParaRPr>
        </a:p>
      </dgm:t>
    </dgm:pt>
    <dgm:pt modelId="{BB9985F2-C3F1-4368-AEFD-0F34AA2804F9}">
      <dgm:prSet phldrT="[Texto]" custT="1"/>
      <dgm:spPr/>
      <dgm:t>
        <a:bodyPr/>
        <a:lstStyle/>
        <a:p>
          <a:r>
            <a:rPr lang="es-ES" sz="2800" dirty="0">
              <a:latin typeface="Montserrat" panose="02000505000000020004" pitchFamily="2" charset="0"/>
            </a:rPr>
            <a:t>Estrés oxidativo </a:t>
          </a:r>
        </a:p>
      </dgm:t>
    </dgm:pt>
    <dgm:pt modelId="{1BE8FE62-3FB0-41E2-8340-6A47612F7240}" type="parTrans" cxnId="{36E7C698-7283-4C27-8019-A5729CDB814C}">
      <dgm:prSet/>
      <dgm:spPr/>
      <dgm:t>
        <a:bodyPr/>
        <a:lstStyle/>
        <a:p>
          <a:endParaRPr lang="es-ES" sz="1600">
            <a:latin typeface="Montserrat" panose="02000505000000020004" pitchFamily="2" charset="0"/>
          </a:endParaRPr>
        </a:p>
      </dgm:t>
    </dgm:pt>
    <dgm:pt modelId="{9B3FF10B-DCB8-4DCB-B05C-E637D2B2B914}" type="sibTrans" cxnId="{36E7C698-7283-4C27-8019-A5729CDB814C}">
      <dgm:prSet/>
      <dgm:spPr/>
      <dgm:t>
        <a:bodyPr/>
        <a:lstStyle/>
        <a:p>
          <a:endParaRPr lang="es-ES" sz="1600">
            <a:latin typeface="Montserrat" panose="02000505000000020004" pitchFamily="2" charset="0"/>
          </a:endParaRPr>
        </a:p>
      </dgm:t>
    </dgm:pt>
    <dgm:pt modelId="{50A6CC53-CCF9-4586-A4D6-EDCEF1EBD5F1}">
      <dgm:prSet phldrT="[Texto]" custT="1"/>
      <dgm:spPr/>
      <dgm:t>
        <a:bodyPr/>
        <a:lstStyle/>
        <a:p>
          <a:r>
            <a:rPr lang="es-ES" sz="2800" dirty="0">
              <a:latin typeface="Montserrat" panose="02000505000000020004" pitchFamily="2" charset="0"/>
            </a:rPr>
            <a:t>Falla en la sinapsis</a:t>
          </a:r>
        </a:p>
      </dgm:t>
    </dgm:pt>
    <dgm:pt modelId="{8BDD48B3-FAC8-43D6-9D00-26F12E6503ED}" type="parTrans" cxnId="{4A9CE253-8E42-4431-A9CE-B9E54478EFED}">
      <dgm:prSet/>
      <dgm:spPr/>
      <dgm:t>
        <a:bodyPr/>
        <a:lstStyle/>
        <a:p>
          <a:endParaRPr lang="es-ES" sz="1600">
            <a:latin typeface="Montserrat" panose="02000505000000020004" pitchFamily="2" charset="0"/>
          </a:endParaRPr>
        </a:p>
      </dgm:t>
    </dgm:pt>
    <dgm:pt modelId="{2EC8C4D4-C2C9-4A21-B727-2CDDCCE19AA5}" type="sibTrans" cxnId="{4A9CE253-8E42-4431-A9CE-B9E54478EFED}">
      <dgm:prSet/>
      <dgm:spPr/>
      <dgm:t>
        <a:bodyPr/>
        <a:lstStyle/>
        <a:p>
          <a:endParaRPr lang="es-ES" sz="1600">
            <a:latin typeface="Montserrat" panose="02000505000000020004" pitchFamily="2" charset="0"/>
          </a:endParaRPr>
        </a:p>
      </dgm:t>
    </dgm:pt>
    <dgm:pt modelId="{5F34E133-67B8-4891-A79A-E101459F4B61}" type="pres">
      <dgm:prSet presAssocID="{F337B0B8-3EFE-430D-8A7D-431C222CD2F4}" presName="Name0" presStyleCnt="0">
        <dgm:presLayoutVars>
          <dgm:chMax val="1"/>
          <dgm:chPref val="1"/>
          <dgm:dir/>
          <dgm:animOne val="branch"/>
          <dgm:animLvl val="lvl"/>
        </dgm:presLayoutVars>
      </dgm:prSet>
      <dgm:spPr/>
    </dgm:pt>
    <dgm:pt modelId="{FE5CB871-B8DC-43C6-B093-E8EDD056523D}" type="pres">
      <dgm:prSet presAssocID="{3C74D6A6-7402-4727-8802-6149BB6AA3C1}" presName="singleCycle" presStyleCnt="0"/>
      <dgm:spPr/>
    </dgm:pt>
    <dgm:pt modelId="{FEB3ADC8-EA8D-4863-9A49-8B4E238051C6}" type="pres">
      <dgm:prSet presAssocID="{3C74D6A6-7402-4727-8802-6149BB6AA3C1}" presName="singleCenter" presStyleLbl="node1" presStyleIdx="0" presStyleCnt="4" custScaleX="84628" custScaleY="71910" custLinFactNeighborX="0" custLinFactNeighborY="-9934">
        <dgm:presLayoutVars>
          <dgm:chMax val="7"/>
          <dgm:chPref val="7"/>
        </dgm:presLayoutVars>
      </dgm:prSet>
      <dgm:spPr/>
    </dgm:pt>
    <dgm:pt modelId="{BCE431D3-5151-4D8E-832A-3B9DD24380EA}" type="pres">
      <dgm:prSet presAssocID="{F6A985CF-E855-4D6A-BEE6-D005BCC15D51}" presName="Name56" presStyleLbl="parChTrans1D2" presStyleIdx="0" presStyleCnt="3"/>
      <dgm:spPr/>
    </dgm:pt>
    <dgm:pt modelId="{FBAFAFAE-18B9-4C9F-8442-6AAAB03BC11E}" type="pres">
      <dgm:prSet presAssocID="{67700368-D001-4309-A637-FFAB90B7021C}" presName="text0" presStyleLbl="node1" presStyleIdx="1" presStyleCnt="4" custScaleX="203459" custScaleY="132213">
        <dgm:presLayoutVars>
          <dgm:bulletEnabled val="1"/>
        </dgm:presLayoutVars>
      </dgm:prSet>
      <dgm:spPr/>
    </dgm:pt>
    <dgm:pt modelId="{9A6F1C69-5966-4025-94A1-A3DAEFAE2D95}" type="pres">
      <dgm:prSet presAssocID="{1BE8FE62-3FB0-41E2-8340-6A47612F7240}" presName="Name56" presStyleLbl="parChTrans1D2" presStyleIdx="1" presStyleCnt="3"/>
      <dgm:spPr/>
    </dgm:pt>
    <dgm:pt modelId="{3B7B8522-B5D8-4DA2-9CF1-F5B2AD516E46}" type="pres">
      <dgm:prSet presAssocID="{BB9985F2-C3F1-4368-AEFD-0F34AA2804F9}" presName="text0" presStyleLbl="node1" presStyleIdx="2" presStyleCnt="4" custScaleX="203459" custScaleY="132213">
        <dgm:presLayoutVars>
          <dgm:bulletEnabled val="1"/>
        </dgm:presLayoutVars>
      </dgm:prSet>
      <dgm:spPr/>
    </dgm:pt>
    <dgm:pt modelId="{15F9F8A4-EE58-4D69-AB0B-BDBBCCBDA882}" type="pres">
      <dgm:prSet presAssocID="{8BDD48B3-FAC8-43D6-9D00-26F12E6503ED}" presName="Name56" presStyleLbl="parChTrans1D2" presStyleIdx="2" presStyleCnt="3"/>
      <dgm:spPr/>
    </dgm:pt>
    <dgm:pt modelId="{B30486B1-7AD0-4A8B-B6F2-02F178A09038}" type="pres">
      <dgm:prSet presAssocID="{50A6CC53-CCF9-4586-A4D6-EDCEF1EBD5F1}" presName="text0" presStyleLbl="node1" presStyleIdx="3" presStyleCnt="4" custScaleX="203459" custScaleY="132213">
        <dgm:presLayoutVars>
          <dgm:bulletEnabled val="1"/>
        </dgm:presLayoutVars>
      </dgm:prSet>
      <dgm:spPr/>
    </dgm:pt>
  </dgm:ptLst>
  <dgm:cxnLst>
    <dgm:cxn modelId="{4547D42B-E362-4307-9EA9-2D30BF8B84A7}" type="presOf" srcId="{BB9985F2-C3F1-4368-AEFD-0F34AA2804F9}" destId="{3B7B8522-B5D8-4DA2-9CF1-F5B2AD516E46}" srcOrd="0" destOrd="0" presId="urn:microsoft.com/office/officeart/2008/layout/RadialCluster"/>
    <dgm:cxn modelId="{DAC8A85B-C3F1-4BE8-8D7B-4626E0F771B2}" type="presOf" srcId="{3C74D6A6-7402-4727-8802-6149BB6AA3C1}" destId="{FEB3ADC8-EA8D-4863-9A49-8B4E238051C6}" srcOrd="0" destOrd="0" presId="urn:microsoft.com/office/officeart/2008/layout/RadialCluster"/>
    <dgm:cxn modelId="{646A3641-4B85-48F0-9A05-1DD1D49F16F4}" srcId="{3C74D6A6-7402-4727-8802-6149BB6AA3C1}" destId="{67700368-D001-4309-A637-FFAB90B7021C}" srcOrd="0" destOrd="0" parTransId="{F6A985CF-E855-4D6A-BEE6-D005BCC15D51}" sibTransId="{FE31C341-C6B4-476F-9D33-9750463A5398}"/>
    <dgm:cxn modelId="{01DE5161-2A45-44C1-86FA-BF00E43E39A8}" srcId="{F337B0B8-3EFE-430D-8A7D-431C222CD2F4}" destId="{3C74D6A6-7402-4727-8802-6149BB6AA3C1}" srcOrd="0" destOrd="0" parTransId="{9348A1D5-DEB9-491D-80B0-1A4255585032}" sibTransId="{80849C04-BDF0-4E6F-8762-723DF4DDF703}"/>
    <dgm:cxn modelId="{E0A4F541-4665-4237-9F9C-C18188C36E6D}" type="presOf" srcId="{50A6CC53-CCF9-4586-A4D6-EDCEF1EBD5F1}" destId="{B30486B1-7AD0-4A8B-B6F2-02F178A09038}" srcOrd="0" destOrd="0" presId="urn:microsoft.com/office/officeart/2008/layout/RadialCluster"/>
    <dgm:cxn modelId="{83035C6B-69A1-4981-B651-F39B5FEFF0EE}" type="presOf" srcId="{67700368-D001-4309-A637-FFAB90B7021C}" destId="{FBAFAFAE-18B9-4C9F-8442-6AAAB03BC11E}" srcOrd="0" destOrd="0" presId="urn:microsoft.com/office/officeart/2008/layout/RadialCluster"/>
    <dgm:cxn modelId="{95F10171-29F2-4C8B-8B59-6DF57EA4661D}" type="presOf" srcId="{8BDD48B3-FAC8-43D6-9D00-26F12E6503ED}" destId="{15F9F8A4-EE58-4D69-AB0B-BDBBCCBDA882}" srcOrd="0" destOrd="0" presId="urn:microsoft.com/office/officeart/2008/layout/RadialCluster"/>
    <dgm:cxn modelId="{4A9CE253-8E42-4431-A9CE-B9E54478EFED}" srcId="{3C74D6A6-7402-4727-8802-6149BB6AA3C1}" destId="{50A6CC53-CCF9-4586-A4D6-EDCEF1EBD5F1}" srcOrd="2" destOrd="0" parTransId="{8BDD48B3-FAC8-43D6-9D00-26F12E6503ED}" sibTransId="{2EC8C4D4-C2C9-4A21-B727-2CDDCCE19AA5}"/>
    <dgm:cxn modelId="{FC3AA658-C776-4DA6-94CA-89E42E5BB13F}" type="presOf" srcId="{F6A985CF-E855-4D6A-BEE6-D005BCC15D51}" destId="{BCE431D3-5151-4D8E-832A-3B9DD24380EA}" srcOrd="0" destOrd="0" presId="urn:microsoft.com/office/officeart/2008/layout/RadialCluster"/>
    <dgm:cxn modelId="{36E7C698-7283-4C27-8019-A5729CDB814C}" srcId="{3C74D6A6-7402-4727-8802-6149BB6AA3C1}" destId="{BB9985F2-C3F1-4368-AEFD-0F34AA2804F9}" srcOrd="1" destOrd="0" parTransId="{1BE8FE62-3FB0-41E2-8340-6A47612F7240}" sibTransId="{9B3FF10B-DCB8-4DCB-B05C-E637D2B2B914}"/>
    <dgm:cxn modelId="{9101D4B8-3332-4B9A-B641-6A899B3BEC2E}" type="presOf" srcId="{1BE8FE62-3FB0-41E2-8340-6A47612F7240}" destId="{9A6F1C69-5966-4025-94A1-A3DAEFAE2D95}" srcOrd="0" destOrd="0" presId="urn:microsoft.com/office/officeart/2008/layout/RadialCluster"/>
    <dgm:cxn modelId="{7635B5FE-1A74-4BCF-86AA-39DBC82C5545}" type="presOf" srcId="{F337B0B8-3EFE-430D-8A7D-431C222CD2F4}" destId="{5F34E133-67B8-4891-A79A-E101459F4B61}" srcOrd="0" destOrd="0" presId="urn:microsoft.com/office/officeart/2008/layout/RadialCluster"/>
    <dgm:cxn modelId="{70A923EC-7FFE-43FA-BCC5-FFD26D42C892}" type="presParOf" srcId="{5F34E133-67B8-4891-A79A-E101459F4B61}" destId="{FE5CB871-B8DC-43C6-B093-E8EDD056523D}" srcOrd="0" destOrd="0" presId="urn:microsoft.com/office/officeart/2008/layout/RadialCluster"/>
    <dgm:cxn modelId="{D68E12BF-2AB6-4A1F-B5BC-699594D59A13}" type="presParOf" srcId="{FE5CB871-B8DC-43C6-B093-E8EDD056523D}" destId="{FEB3ADC8-EA8D-4863-9A49-8B4E238051C6}" srcOrd="0" destOrd="0" presId="urn:microsoft.com/office/officeart/2008/layout/RadialCluster"/>
    <dgm:cxn modelId="{034BAC79-B708-428A-90A5-0EA61BD4C773}" type="presParOf" srcId="{FE5CB871-B8DC-43C6-B093-E8EDD056523D}" destId="{BCE431D3-5151-4D8E-832A-3B9DD24380EA}" srcOrd="1" destOrd="0" presId="urn:microsoft.com/office/officeart/2008/layout/RadialCluster"/>
    <dgm:cxn modelId="{DAE5E54F-5E2C-44CF-A0CE-4F0ADA7A811A}" type="presParOf" srcId="{FE5CB871-B8DC-43C6-B093-E8EDD056523D}" destId="{FBAFAFAE-18B9-4C9F-8442-6AAAB03BC11E}" srcOrd="2" destOrd="0" presId="urn:microsoft.com/office/officeart/2008/layout/RadialCluster"/>
    <dgm:cxn modelId="{156BCD8B-B07B-49CA-9BFD-12BAD1BC8B97}" type="presParOf" srcId="{FE5CB871-B8DC-43C6-B093-E8EDD056523D}" destId="{9A6F1C69-5966-4025-94A1-A3DAEFAE2D95}" srcOrd="3" destOrd="0" presId="urn:microsoft.com/office/officeart/2008/layout/RadialCluster"/>
    <dgm:cxn modelId="{C36E796F-4652-4DF7-AC03-AE84B36BE932}" type="presParOf" srcId="{FE5CB871-B8DC-43C6-B093-E8EDD056523D}" destId="{3B7B8522-B5D8-4DA2-9CF1-F5B2AD516E46}" srcOrd="4" destOrd="0" presId="urn:microsoft.com/office/officeart/2008/layout/RadialCluster"/>
    <dgm:cxn modelId="{D1923AA7-3162-4589-B4FF-6ACC20820EED}" type="presParOf" srcId="{FE5CB871-B8DC-43C6-B093-E8EDD056523D}" destId="{15F9F8A4-EE58-4D69-AB0B-BDBBCCBDA882}" srcOrd="5" destOrd="0" presId="urn:microsoft.com/office/officeart/2008/layout/RadialCluster"/>
    <dgm:cxn modelId="{27A36232-6541-432D-B070-7EBED2EC8F12}" type="presParOf" srcId="{FE5CB871-B8DC-43C6-B093-E8EDD056523D}" destId="{B30486B1-7AD0-4A8B-B6F2-02F178A09038}"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E4482C5-FA94-4AE7-8F4C-B842AE282C1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BF36CB9D-4DBE-49CF-A0F9-95BF5D7A5AF2}">
      <dgm:prSet phldrT="[Texto]"/>
      <dgm:spPr/>
      <dgm:t>
        <a:bodyPr/>
        <a:lstStyle/>
        <a:p>
          <a:r>
            <a:rPr lang="es-ES" b="1" dirty="0">
              <a:latin typeface="Montserrat" panose="02000505000000020004" pitchFamily="2" charset="0"/>
            </a:rPr>
            <a:t>Placas neuríticas</a:t>
          </a:r>
        </a:p>
      </dgm:t>
    </dgm:pt>
    <dgm:pt modelId="{DE501FF1-38D6-4A94-B91D-A01206131038}" type="parTrans" cxnId="{5E3A38AD-1C8E-40BE-9D02-775A67D64FF7}">
      <dgm:prSet/>
      <dgm:spPr/>
      <dgm:t>
        <a:bodyPr/>
        <a:lstStyle/>
        <a:p>
          <a:endParaRPr lang="es-ES">
            <a:latin typeface="Montserrat" panose="02000505000000020004" pitchFamily="2" charset="0"/>
          </a:endParaRPr>
        </a:p>
      </dgm:t>
    </dgm:pt>
    <dgm:pt modelId="{F38869DC-1D13-48D4-8ADC-6051F5E20B37}" type="sibTrans" cxnId="{5E3A38AD-1C8E-40BE-9D02-775A67D64FF7}">
      <dgm:prSet/>
      <dgm:spPr/>
      <dgm:t>
        <a:bodyPr/>
        <a:lstStyle/>
        <a:p>
          <a:endParaRPr lang="es-ES">
            <a:latin typeface="Montserrat" panose="02000505000000020004" pitchFamily="2" charset="0"/>
          </a:endParaRPr>
        </a:p>
      </dgm:t>
    </dgm:pt>
    <dgm:pt modelId="{C10086DB-A124-4892-96CB-0C4B218BE36A}">
      <dgm:prSet phldrT="[Texto]"/>
      <dgm:spPr/>
      <dgm:t>
        <a:bodyPr/>
        <a:lstStyle/>
        <a:p>
          <a:r>
            <a:rPr lang="es-ES" dirty="0">
              <a:latin typeface="Montserrat" panose="02000505000000020004" pitchFamily="2" charset="0"/>
            </a:rPr>
            <a:t>20-100 </a:t>
          </a:r>
          <a:r>
            <a:rPr lang="el-GR" dirty="0">
              <a:latin typeface="Calibri" panose="020F0502020204030204" pitchFamily="34" charset="0"/>
              <a:cs typeface="Calibri" panose="020F0502020204030204" pitchFamily="34" charset="0"/>
            </a:rPr>
            <a:t>μ</a:t>
          </a:r>
          <a:r>
            <a:rPr lang="es-ES" dirty="0">
              <a:latin typeface="Montserrat" panose="02000505000000020004" pitchFamily="2" charset="0"/>
            </a:rPr>
            <a:t> – </a:t>
          </a:r>
          <a:r>
            <a:rPr lang="es-ES" dirty="0" err="1">
              <a:latin typeface="Montserrat" panose="02000505000000020004" pitchFamily="2" charset="0"/>
            </a:rPr>
            <a:t>inmunoreactividad</a:t>
          </a:r>
          <a:r>
            <a:rPr lang="es-ES" dirty="0">
              <a:latin typeface="Montserrat" panose="02000505000000020004" pitchFamily="2" charset="0"/>
            </a:rPr>
            <a:t> </a:t>
          </a:r>
          <a:r>
            <a:rPr lang="es-ES" dirty="0" err="1">
              <a:latin typeface="Montserrat" panose="02000505000000020004" pitchFamily="2" charset="0"/>
            </a:rPr>
            <a:t>fosfo</a:t>
          </a:r>
          <a:r>
            <a:rPr lang="es-ES" dirty="0">
              <a:latin typeface="Montserrat" panose="02000505000000020004" pitchFamily="2" charset="0"/>
            </a:rPr>
            <a:t> – tau.</a:t>
          </a:r>
        </a:p>
      </dgm:t>
    </dgm:pt>
    <dgm:pt modelId="{F59D94EA-3FBD-4786-89E0-E8E7D666C680}" type="parTrans" cxnId="{1A685735-E868-4170-BD3E-34C296D3F050}">
      <dgm:prSet/>
      <dgm:spPr/>
      <dgm:t>
        <a:bodyPr/>
        <a:lstStyle/>
        <a:p>
          <a:endParaRPr lang="es-ES">
            <a:latin typeface="Montserrat" panose="02000505000000020004" pitchFamily="2" charset="0"/>
          </a:endParaRPr>
        </a:p>
      </dgm:t>
    </dgm:pt>
    <dgm:pt modelId="{F680D0F7-E774-46E3-B4BE-77C79A2B6FAC}" type="sibTrans" cxnId="{1A685735-E868-4170-BD3E-34C296D3F050}">
      <dgm:prSet/>
      <dgm:spPr/>
      <dgm:t>
        <a:bodyPr/>
        <a:lstStyle/>
        <a:p>
          <a:endParaRPr lang="es-ES">
            <a:latin typeface="Montserrat" panose="02000505000000020004" pitchFamily="2" charset="0"/>
          </a:endParaRPr>
        </a:p>
      </dgm:t>
    </dgm:pt>
    <dgm:pt modelId="{A589A23B-7576-481A-BE6F-3EFDF39D05EB}">
      <dgm:prSet phldrT="[Texto]"/>
      <dgm:spPr/>
      <dgm:t>
        <a:bodyPr/>
        <a:lstStyle/>
        <a:p>
          <a:r>
            <a:rPr lang="es-ES" b="1" dirty="0">
              <a:latin typeface="Montserrat" panose="02000505000000020004" pitchFamily="2" charset="0"/>
            </a:rPr>
            <a:t>Depósitos EC de péptidos de A</a:t>
          </a:r>
          <a:r>
            <a:rPr lang="es-ES" b="1" dirty="0">
              <a:latin typeface="Montserrat" panose="02000505000000020004" pitchFamily="2" charset="0"/>
              <a:cs typeface="Calibri" panose="020F0502020204030204" pitchFamily="34" charset="0"/>
            </a:rPr>
            <a:t>ẞ</a:t>
          </a:r>
          <a:endParaRPr lang="es-ES" b="1" dirty="0">
            <a:latin typeface="Montserrat" panose="02000505000000020004" pitchFamily="2" charset="0"/>
          </a:endParaRPr>
        </a:p>
      </dgm:t>
    </dgm:pt>
    <dgm:pt modelId="{BB914085-7BE9-42D4-B68C-3A5F64F92E2E}" type="parTrans" cxnId="{597DB512-BB41-4D70-9699-C244064CEE94}">
      <dgm:prSet/>
      <dgm:spPr/>
      <dgm:t>
        <a:bodyPr/>
        <a:lstStyle/>
        <a:p>
          <a:endParaRPr lang="es-ES">
            <a:latin typeface="Montserrat" panose="02000505000000020004" pitchFamily="2" charset="0"/>
          </a:endParaRPr>
        </a:p>
      </dgm:t>
    </dgm:pt>
    <dgm:pt modelId="{4276318F-E4DE-4594-9EED-433DFB87EFCE}" type="sibTrans" cxnId="{597DB512-BB41-4D70-9699-C244064CEE94}">
      <dgm:prSet/>
      <dgm:spPr/>
      <dgm:t>
        <a:bodyPr/>
        <a:lstStyle/>
        <a:p>
          <a:endParaRPr lang="es-ES">
            <a:latin typeface="Montserrat" panose="02000505000000020004" pitchFamily="2" charset="0"/>
          </a:endParaRPr>
        </a:p>
      </dgm:t>
    </dgm:pt>
    <dgm:pt modelId="{9F9FA013-C89E-4BD4-862C-B3CC73AFBC22}">
      <dgm:prSet phldrT="[Texto]"/>
      <dgm:spPr/>
      <dgm:t>
        <a:bodyPr/>
        <a:lstStyle/>
        <a:p>
          <a:r>
            <a:rPr lang="es-ES" b="1" dirty="0">
              <a:latin typeface="Montserrat" panose="02000505000000020004" pitchFamily="2" charset="0"/>
            </a:rPr>
            <a:t>Ovillos</a:t>
          </a:r>
          <a:r>
            <a:rPr lang="es-ES" b="1" baseline="0" dirty="0">
              <a:latin typeface="Montserrat" panose="02000505000000020004" pitchFamily="2" charset="0"/>
            </a:rPr>
            <a:t> neurofibrilares </a:t>
          </a:r>
          <a:endParaRPr lang="es-ES" b="1" dirty="0">
            <a:latin typeface="Montserrat" panose="02000505000000020004" pitchFamily="2" charset="0"/>
          </a:endParaRPr>
        </a:p>
      </dgm:t>
    </dgm:pt>
    <dgm:pt modelId="{73CCF88E-67A9-441F-A0A6-B7337BEF9509}" type="parTrans" cxnId="{9F1BBB1B-5433-43F1-884F-4ED98C781190}">
      <dgm:prSet/>
      <dgm:spPr/>
      <dgm:t>
        <a:bodyPr/>
        <a:lstStyle/>
        <a:p>
          <a:endParaRPr lang="es-ES">
            <a:latin typeface="Montserrat" panose="02000505000000020004" pitchFamily="2" charset="0"/>
          </a:endParaRPr>
        </a:p>
      </dgm:t>
    </dgm:pt>
    <dgm:pt modelId="{9AD522F6-7D38-439E-8C12-88FFC17113A0}" type="sibTrans" cxnId="{9F1BBB1B-5433-43F1-884F-4ED98C781190}">
      <dgm:prSet/>
      <dgm:spPr/>
      <dgm:t>
        <a:bodyPr/>
        <a:lstStyle/>
        <a:p>
          <a:endParaRPr lang="es-ES">
            <a:latin typeface="Montserrat" panose="02000505000000020004" pitchFamily="2" charset="0"/>
          </a:endParaRPr>
        </a:p>
      </dgm:t>
    </dgm:pt>
    <dgm:pt modelId="{9003918D-5A20-4EA7-A9F3-920D7A757E31}">
      <dgm:prSet phldrT="[Texto]"/>
      <dgm:spPr/>
      <dgm:t>
        <a:bodyPr/>
        <a:lstStyle/>
        <a:p>
          <a:r>
            <a:rPr lang="es-ES" b="0" dirty="0">
              <a:latin typeface="Montserrat" panose="02000505000000020004" pitchFamily="2" charset="0"/>
            </a:rPr>
            <a:t>Filamentos helicoidales </a:t>
          </a:r>
          <a:r>
            <a:rPr lang="es-ES" b="0" dirty="0" err="1">
              <a:latin typeface="Montserrat" panose="02000505000000020004" pitchFamily="2" charset="0"/>
            </a:rPr>
            <a:t>fosfo</a:t>
          </a:r>
          <a:r>
            <a:rPr lang="es-ES" b="0" dirty="0">
              <a:latin typeface="Montserrat" panose="02000505000000020004" pitchFamily="2" charset="0"/>
            </a:rPr>
            <a:t>-tau.</a:t>
          </a:r>
        </a:p>
      </dgm:t>
    </dgm:pt>
    <dgm:pt modelId="{94E1902B-24B6-4F8C-93BF-C8466A93441F}" type="parTrans" cxnId="{FE6A48EF-71A1-4F9C-BCF3-E663D44F4916}">
      <dgm:prSet/>
      <dgm:spPr/>
      <dgm:t>
        <a:bodyPr/>
        <a:lstStyle/>
        <a:p>
          <a:endParaRPr lang="es-ES">
            <a:latin typeface="Montserrat" panose="02000505000000020004" pitchFamily="2" charset="0"/>
          </a:endParaRPr>
        </a:p>
      </dgm:t>
    </dgm:pt>
    <dgm:pt modelId="{ED34BC87-F6B1-4E04-B2E8-10E30615DDC7}" type="sibTrans" cxnId="{FE6A48EF-71A1-4F9C-BCF3-E663D44F4916}">
      <dgm:prSet/>
      <dgm:spPr/>
      <dgm:t>
        <a:bodyPr/>
        <a:lstStyle/>
        <a:p>
          <a:endParaRPr lang="es-ES">
            <a:latin typeface="Montserrat" panose="02000505000000020004" pitchFamily="2" charset="0"/>
          </a:endParaRPr>
        </a:p>
      </dgm:t>
    </dgm:pt>
    <dgm:pt modelId="{673EBE01-D7D2-4F45-ABCB-343BED9E6BE5}">
      <dgm:prSet phldrT="[Texto]"/>
      <dgm:spPr/>
      <dgm:t>
        <a:bodyPr/>
        <a:lstStyle/>
        <a:p>
          <a:r>
            <a:rPr lang="es-ES" dirty="0">
              <a:latin typeface="Montserrat" panose="02000505000000020004" pitchFamily="2" charset="0"/>
            </a:rPr>
            <a:t>Core de A</a:t>
          </a:r>
          <a:r>
            <a:rPr lang="es-ES" b="0" dirty="0">
              <a:latin typeface="Montserrat" panose="02000505000000020004" pitchFamily="2" charset="0"/>
              <a:cs typeface="Calibri" panose="020F0502020204030204" pitchFamily="34" charset="0"/>
            </a:rPr>
            <a:t>ẞ - aspecto de nido.</a:t>
          </a:r>
          <a:endParaRPr lang="es-ES" b="0" dirty="0">
            <a:latin typeface="Montserrat" panose="02000505000000020004" pitchFamily="2" charset="0"/>
          </a:endParaRPr>
        </a:p>
      </dgm:t>
    </dgm:pt>
    <dgm:pt modelId="{7AECA872-4415-4E63-8D64-7BC316E6E7DD}" type="parTrans" cxnId="{CE8A5B5F-24B3-46D7-A0DC-94EF0C5354CE}">
      <dgm:prSet/>
      <dgm:spPr/>
      <dgm:t>
        <a:bodyPr/>
        <a:lstStyle/>
        <a:p>
          <a:endParaRPr lang="es-ES">
            <a:latin typeface="Montserrat" panose="02000505000000020004" pitchFamily="2" charset="0"/>
          </a:endParaRPr>
        </a:p>
      </dgm:t>
    </dgm:pt>
    <dgm:pt modelId="{7E6A85B7-3FAC-457D-A2F7-A67F31C72A77}" type="sibTrans" cxnId="{CE8A5B5F-24B3-46D7-A0DC-94EF0C5354CE}">
      <dgm:prSet/>
      <dgm:spPr/>
      <dgm:t>
        <a:bodyPr/>
        <a:lstStyle/>
        <a:p>
          <a:endParaRPr lang="es-ES">
            <a:latin typeface="Montserrat" panose="02000505000000020004" pitchFamily="2" charset="0"/>
          </a:endParaRPr>
        </a:p>
      </dgm:t>
    </dgm:pt>
    <dgm:pt modelId="{E13FEB3E-A4DA-4E13-A09E-DDED6DC6DE3B}">
      <dgm:prSet phldrT="[Texto]"/>
      <dgm:spPr/>
      <dgm:t>
        <a:bodyPr/>
        <a:lstStyle/>
        <a:p>
          <a:r>
            <a:rPr lang="es-ES" b="0" dirty="0">
              <a:latin typeface="Montserrat" panose="02000505000000020004" pitchFamily="2" charset="0"/>
              <a:cs typeface="Calibri" panose="020F0502020204030204" pitchFamily="34" charset="0"/>
            </a:rPr>
            <a:t> Difusas- primitivas – clásicas – quemadas.</a:t>
          </a:r>
          <a:endParaRPr lang="es-ES" b="0" dirty="0">
            <a:latin typeface="Montserrat" panose="02000505000000020004" pitchFamily="2" charset="0"/>
          </a:endParaRPr>
        </a:p>
      </dgm:t>
    </dgm:pt>
    <dgm:pt modelId="{C6CAF0CC-607F-4B26-94F5-A2016D8299B7}" type="parTrans" cxnId="{DCB552B3-F49C-4B3D-927B-3C24F73590B0}">
      <dgm:prSet/>
      <dgm:spPr/>
      <dgm:t>
        <a:bodyPr/>
        <a:lstStyle/>
        <a:p>
          <a:endParaRPr lang="es-ES">
            <a:latin typeface="Montserrat" panose="02000505000000020004" pitchFamily="2" charset="0"/>
          </a:endParaRPr>
        </a:p>
      </dgm:t>
    </dgm:pt>
    <dgm:pt modelId="{952C175E-4F9E-4872-9EB0-DB181AE9D2C7}" type="sibTrans" cxnId="{DCB552B3-F49C-4B3D-927B-3C24F73590B0}">
      <dgm:prSet/>
      <dgm:spPr/>
      <dgm:t>
        <a:bodyPr/>
        <a:lstStyle/>
        <a:p>
          <a:endParaRPr lang="es-ES">
            <a:latin typeface="Montserrat" panose="02000505000000020004" pitchFamily="2" charset="0"/>
          </a:endParaRPr>
        </a:p>
      </dgm:t>
    </dgm:pt>
    <dgm:pt modelId="{226435E8-73EE-4D0C-BE27-208780507383}">
      <dgm:prSet phldrT="[Texto]"/>
      <dgm:spPr/>
      <dgm:t>
        <a:bodyPr/>
        <a:lstStyle/>
        <a:p>
          <a:r>
            <a:rPr lang="es-ES" b="0" dirty="0">
              <a:latin typeface="Montserrat" panose="02000505000000020004" pitchFamily="2" charset="0"/>
            </a:rPr>
            <a:t>Estadios evolutivos de </a:t>
          </a:r>
          <a:r>
            <a:rPr lang="es-ES" b="0" dirty="0" err="1">
              <a:latin typeface="Montserrat" panose="02000505000000020004" pitchFamily="2" charset="0"/>
            </a:rPr>
            <a:t>Braak</a:t>
          </a:r>
          <a:r>
            <a:rPr lang="es-ES" b="0" dirty="0">
              <a:latin typeface="Montserrat" panose="02000505000000020004" pitchFamily="2" charset="0"/>
            </a:rPr>
            <a:t>.</a:t>
          </a:r>
        </a:p>
      </dgm:t>
    </dgm:pt>
    <dgm:pt modelId="{87F3C7AF-0054-4CB5-A99B-6B31574BA1C9}" type="parTrans" cxnId="{6C8B450B-ED28-4934-B515-967E00EB6FA5}">
      <dgm:prSet/>
      <dgm:spPr/>
      <dgm:t>
        <a:bodyPr/>
        <a:lstStyle/>
        <a:p>
          <a:endParaRPr lang="es-ES">
            <a:latin typeface="Montserrat" panose="02000505000000020004" pitchFamily="2" charset="0"/>
          </a:endParaRPr>
        </a:p>
      </dgm:t>
    </dgm:pt>
    <dgm:pt modelId="{DE5E805A-C996-4909-9D4F-47A711D4033E}" type="sibTrans" cxnId="{6C8B450B-ED28-4934-B515-967E00EB6FA5}">
      <dgm:prSet/>
      <dgm:spPr/>
      <dgm:t>
        <a:bodyPr/>
        <a:lstStyle/>
        <a:p>
          <a:endParaRPr lang="es-ES">
            <a:latin typeface="Montserrat" panose="02000505000000020004" pitchFamily="2" charset="0"/>
          </a:endParaRPr>
        </a:p>
      </dgm:t>
    </dgm:pt>
    <dgm:pt modelId="{3EE3F636-5D24-4C16-BF17-3E0B5CA4CF60}" type="pres">
      <dgm:prSet presAssocID="{7E4482C5-FA94-4AE7-8F4C-B842AE282C11}" presName="linear" presStyleCnt="0">
        <dgm:presLayoutVars>
          <dgm:animLvl val="lvl"/>
          <dgm:resizeHandles val="exact"/>
        </dgm:presLayoutVars>
      </dgm:prSet>
      <dgm:spPr/>
    </dgm:pt>
    <dgm:pt modelId="{7303C5B0-53B6-4C21-A2D0-319C5C537ED1}" type="pres">
      <dgm:prSet presAssocID="{BF36CB9D-4DBE-49CF-A0F9-95BF5D7A5AF2}" presName="parentText" presStyleLbl="node1" presStyleIdx="0" presStyleCnt="3">
        <dgm:presLayoutVars>
          <dgm:chMax val="0"/>
          <dgm:bulletEnabled val="1"/>
        </dgm:presLayoutVars>
      </dgm:prSet>
      <dgm:spPr/>
    </dgm:pt>
    <dgm:pt modelId="{E7B907DB-0218-45E7-9505-671F7B3E6C34}" type="pres">
      <dgm:prSet presAssocID="{BF36CB9D-4DBE-49CF-A0F9-95BF5D7A5AF2}" presName="childText" presStyleLbl="revTx" presStyleIdx="0" presStyleCnt="2">
        <dgm:presLayoutVars>
          <dgm:bulletEnabled val="1"/>
        </dgm:presLayoutVars>
      </dgm:prSet>
      <dgm:spPr/>
    </dgm:pt>
    <dgm:pt modelId="{2F3326E2-CD0F-4757-8E0C-AEDE247E9ED1}" type="pres">
      <dgm:prSet presAssocID="{A589A23B-7576-481A-BE6F-3EFDF39D05EB}" presName="parentText" presStyleLbl="node1" presStyleIdx="1" presStyleCnt="3">
        <dgm:presLayoutVars>
          <dgm:chMax val="0"/>
          <dgm:bulletEnabled val="1"/>
        </dgm:presLayoutVars>
      </dgm:prSet>
      <dgm:spPr/>
    </dgm:pt>
    <dgm:pt modelId="{3A3A13A9-80EC-48D8-8AC0-E945EDF40630}" type="pres">
      <dgm:prSet presAssocID="{4276318F-E4DE-4594-9EED-433DFB87EFCE}" presName="spacer" presStyleCnt="0"/>
      <dgm:spPr/>
    </dgm:pt>
    <dgm:pt modelId="{17FD7145-CA56-49D8-8C2E-681FB8BC3E3A}" type="pres">
      <dgm:prSet presAssocID="{9F9FA013-C89E-4BD4-862C-B3CC73AFBC22}" presName="parentText" presStyleLbl="node1" presStyleIdx="2" presStyleCnt="3">
        <dgm:presLayoutVars>
          <dgm:chMax val="0"/>
          <dgm:bulletEnabled val="1"/>
        </dgm:presLayoutVars>
      </dgm:prSet>
      <dgm:spPr/>
    </dgm:pt>
    <dgm:pt modelId="{3D44254B-1A43-44E0-A7D4-AFB11CE2889E}" type="pres">
      <dgm:prSet presAssocID="{9F9FA013-C89E-4BD4-862C-B3CC73AFBC22}" presName="childText" presStyleLbl="revTx" presStyleIdx="1" presStyleCnt="2">
        <dgm:presLayoutVars>
          <dgm:bulletEnabled val="1"/>
        </dgm:presLayoutVars>
      </dgm:prSet>
      <dgm:spPr/>
    </dgm:pt>
  </dgm:ptLst>
  <dgm:cxnLst>
    <dgm:cxn modelId="{F00D130A-ED51-4F31-8964-3062E9148590}" type="presOf" srcId="{C10086DB-A124-4892-96CB-0C4B218BE36A}" destId="{E7B907DB-0218-45E7-9505-671F7B3E6C34}" srcOrd="0" destOrd="0" presId="urn:microsoft.com/office/officeart/2005/8/layout/vList2"/>
    <dgm:cxn modelId="{6C8B450B-ED28-4934-B515-967E00EB6FA5}" srcId="{9F9FA013-C89E-4BD4-862C-B3CC73AFBC22}" destId="{226435E8-73EE-4D0C-BE27-208780507383}" srcOrd="1" destOrd="0" parTransId="{87F3C7AF-0054-4CB5-A99B-6B31574BA1C9}" sibTransId="{DE5E805A-C996-4909-9D4F-47A711D4033E}"/>
    <dgm:cxn modelId="{597DB512-BB41-4D70-9699-C244064CEE94}" srcId="{7E4482C5-FA94-4AE7-8F4C-B842AE282C11}" destId="{A589A23B-7576-481A-BE6F-3EFDF39D05EB}" srcOrd="1" destOrd="0" parTransId="{BB914085-7BE9-42D4-B68C-3A5F64F92E2E}" sibTransId="{4276318F-E4DE-4594-9EED-433DFB87EFCE}"/>
    <dgm:cxn modelId="{9F1BBB1B-5433-43F1-884F-4ED98C781190}" srcId="{7E4482C5-FA94-4AE7-8F4C-B842AE282C11}" destId="{9F9FA013-C89E-4BD4-862C-B3CC73AFBC22}" srcOrd="2" destOrd="0" parTransId="{73CCF88E-67A9-441F-A0A6-B7337BEF9509}" sibTransId="{9AD522F6-7D38-439E-8C12-88FFC17113A0}"/>
    <dgm:cxn modelId="{F32A301E-B211-404B-B895-490653367B5F}" type="presOf" srcId="{673EBE01-D7D2-4F45-ABCB-343BED9E6BE5}" destId="{E7B907DB-0218-45E7-9505-671F7B3E6C34}" srcOrd="0" destOrd="1" presId="urn:microsoft.com/office/officeart/2005/8/layout/vList2"/>
    <dgm:cxn modelId="{9E181735-0712-48F3-8333-9DF4588BA2F0}" type="presOf" srcId="{E13FEB3E-A4DA-4E13-A09E-DDED6DC6DE3B}" destId="{E7B907DB-0218-45E7-9505-671F7B3E6C34}" srcOrd="0" destOrd="2" presId="urn:microsoft.com/office/officeart/2005/8/layout/vList2"/>
    <dgm:cxn modelId="{1A685735-E868-4170-BD3E-34C296D3F050}" srcId="{BF36CB9D-4DBE-49CF-A0F9-95BF5D7A5AF2}" destId="{C10086DB-A124-4892-96CB-0C4B218BE36A}" srcOrd="0" destOrd="0" parTransId="{F59D94EA-3FBD-4786-89E0-E8E7D666C680}" sibTransId="{F680D0F7-E774-46E3-B4BE-77C79A2B6FAC}"/>
    <dgm:cxn modelId="{CE8A5B5F-24B3-46D7-A0DC-94EF0C5354CE}" srcId="{BF36CB9D-4DBE-49CF-A0F9-95BF5D7A5AF2}" destId="{673EBE01-D7D2-4F45-ABCB-343BED9E6BE5}" srcOrd="1" destOrd="0" parTransId="{7AECA872-4415-4E63-8D64-7BC316E6E7DD}" sibTransId="{7E6A85B7-3FAC-457D-A2F7-A67F31C72A77}"/>
    <dgm:cxn modelId="{21AF8C43-D4AD-43A1-8C3C-FE64C1CEB581}" type="presOf" srcId="{226435E8-73EE-4D0C-BE27-208780507383}" destId="{3D44254B-1A43-44E0-A7D4-AFB11CE2889E}" srcOrd="0" destOrd="1" presId="urn:microsoft.com/office/officeart/2005/8/layout/vList2"/>
    <dgm:cxn modelId="{8553338C-A792-4A4B-8F60-E72D02EC70E2}" type="presOf" srcId="{9F9FA013-C89E-4BD4-862C-B3CC73AFBC22}" destId="{17FD7145-CA56-49D8-8C2E-681FB8BC3E3A}" srcOrd="0" destOrd="0" presId="urn:microsoft.com/office/officeart/2005/8/layout/vList2"/>
    <dgm:cxn modelId="{4063FDA1-0FBA-428E-993D-EC5ED95E6E75}" type="presOf" srcId="{9003918D-5A20-4EA7-A9F3-920D7A757E31}" destId="{3D44254B-1A43-44E0-A7D4-AFB11CE2889E}" srcOrd="0" destOrd="0" presId="urn:microsoft.com/office/officeart/2005/8/layout/vList2"/>
    <dgm:cxn modelId="{5E3A38AD-1C8E-40BE-9D02-775A67D64FF7}" srcId="{7E4482C5-FA94-4AE7-8F4C-B842AE282C11}" destId="{BF36CB9D-4DBE-49CF-A0F9-95BF5D7A5AF2}" srcOrd="0" destOrd="0" parTransId="{DE501FF1-38D6-4A94-B91D-A01206131038}" sibTransId="{F38869DC-1D13-48D4-8ADC-6051F5E20B37}"/>
    <dgm:cxn modelId="{DCB552B3-F49C-4B3D-927B-3C24F73590B0}" srcId="{BF36CB9D-4DBE-49CF-A0F9-95BF5D7A5AF2}" destId="{E13FEB3E-A4DA-4E13-A09E-DDED6DC6DE3B}" srcOrd="2" destOrd="0" parTransId="{C6CAF0CC-607F-4B26-94F5-A2016D8299B7}" sibTransId="{952C175E-4F9E-4872-9EB0-DB181AE9D2C7}"/>
    <dgm:cxn modelId="{6CCDAAC8-14C9-4D7B-949E-57E4864521E6}" type="presOf" srcId="{A589A23B-7576-481A-BE6F-3EFDF39D05EB}" destId="{2F3326E2-CD0F-4757-8E0C-AEDE247E9ED1}" srcOrd="0" destOrd="0" presId="urn:microsoft.com/office/officeart/2005/8/layout/vList2"/>
    <dgm:cxn modelId="{C6C242E9-5B87-4581-9EB4-69B7D82A3F15}" type="presOf" srcId="{7E4482C5-FA94-4AE7-8F4C-B842AE282C11}" destId="{3EE3F636-5D24-4C16-BF17-3E0B5CA4CF60}" srcOrd="0" destOrd="0" presId="urn:microsoft.com/office/officeart/2005/8/layout/vList2"/>
    <dgm:cxn modelId="{FE6A48EF-71A1-4F9C-BCF3-E663D44F4916}" srcId="{9F9FA013-C89E-4BD4-862C-B3CC73AFBC22}" destId="{9003918D-5A20-4EA7-A9F3-920D7A757E31}" srcOrd="0" destOrd="0" parTransId="{94E1902B-24B6-4F8C-93BF-C8466A93441F}" sibTransId="{ED34BC87-F6B1-4E04-B2E8-10E30615DDC7}"/>
    <dgm:cxn modelId="{08561EFF-BA4A-4D04-880C-709068221A88}" type="presOf" srcId="{BF36CB9D-4DBE-49CF-A0F9-95BF5D7A5AF2}" destId="{7303C5B0-53B6-4C21-A2D0-319C5C537ED1}" srcOrd="0" destOrd="0" presId="urn:microsoft.com/office/officeart/2005/8/layout/vList2"/>
    <dgm:cxn modelId="{4B765E05-EB54-4CE2-B400-53805DA5E24A}" type="presParOf" srcId="{3EE3F636-5D24-4C16-BF17-3E0B5CA4CF60}" destId="{7303C5B0-53B6-4C21-A2D0-319C5C537ED1}" srcOrd="0" destOrd="0" presId="urn:microsoft.com/office/officeart/2005/8/layout/vList2"/>
    <dgm:cxn modelId="{849877F8-3F73-4DCC-9C9D-B0521635FF10}" type="presParOf" srcId="{3EE3F636-5D24-4C16-BF17-3E0B5CA4CF60}" destId="{E7B907DB-0218-45E7-9505-671F7B3E6C34}" srcOrd="1" destOrd="0" presId="urn:microsoft.com/office/officeart/2005/8/layout/vList2"/>
    <dgm:cxn modelId="{26652D20-5A7D-4D43-999C-0A20491BDE27}" type="presParOf" srcId="{3EE3F636-5D24-4C16-BF17-3E0B5CA4CF60}" destId="{2F3326E2-CD0F-4757-8E0C-AEDE247E9ED1}" srcOrd="2" destOrd="0" presId="urn:microsoft.com/office/officeart/2005/8/layout/vList2"/>
    <dgm:cxn modelId="{676FB3C2-EF92-41EF-A6B0-E2CAFA748E6A}" type="presParOf" srcId="{3EE3F636-5D24-4C16-BF17-3E0B5CA4CF60}" destId="{3A3A13A9-80EC-48D8-8AC0-E945EDF40630}" srcOrd="3" destOrd="0" presId="urn:microsoft.com/office/officeart/2005/8/layout/vList2"/>
    <dgm:cxn modelId="{B94AF940-8F20-480D-8208-1400AE93A69B}" type="presParOf" srcId="{3EE3F636-5D24-4C16-BF17-3E0B5CA4CF60}" destId="{17FD7145-CA56-49D8-8C2E-681FB8BC3E3A}" srcOrd="4" destOrd="0" presId="urn:microsoft.com/office/officeart/2005/8/layout/vList2"/>
    <dgm:cxn modelId="{71B3148E-9F17-43F6-A092-458399B4CB6C}" type="presParOf" srcId="{3EE3F636-5D24-4C16-BF17-3E0B5CA4CF60}" destId="{3D44254B-1A43-44E0-A7D4-AFB11CE2889E}"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747EE60-1ACA-CD4E-B1F0-7545EE5E18D4}" type="doc">
      <dgm:prSet loTypeId="urn:microsoft.com/office/officeart/2005/8/layout/hList1" loCatId="" qsTypeId="urn:microsoft.com/office/officeart/2005/8/quickstyle/simple2" qsCatId="simple" csTypeId="urn:microsoft.com/office/officeart/2005/8/colors/accent1_2" csCatId="accent1" phldr="1"/>
      <dgm:spPr/>
      <dgm:t>
        <a:bodyPr/>
        <a:lstStyle/>
        <a:p>
          <a:endParaRPr lang="es-ES"/>
        </a:p>
      </dgm:t>
    </dgm:pt>
    <dgm:pt modelId="{079EE6C5-E5BF-5447-A7A4-9BD248D05479}">
      <dgm:prSet phldrT="[Texto]" custT="1"/>
      <dgm:spPr/>
      <dgm:t>
        <a:bodyPr/>
        <a:lstStyle/>
        <a:p>
          <a:r>
            <a:rPr lang="es-ES" sz="2000" dirty="0">
              <a:latin typeface="Montserrat" panose="02000505000000020004" pitchFamily="2" charset="0"/>
            </a:rPr>
            <a:t>Memoria</a:t>
          </a:r>
        </a:p>
      </dgm:t>
    </dgm:pt>
    <dgm:pt modelId="{33207A85-EBFD-614F-93A7-885CFEB04A94}" type="parTrans" cxnId="{F423448E-445F-0148-AC81-E4F6CA1C0A62}">
      <dgm:prSet/>
      <dgm:spPr/>
      <dgm:t>
        <a:bodyPr/>
        <a:lstStyle/>
        <a:p>
          <a:endParaRPr lang="es-ES" sz="1400">
            <a:latin typeface="Montserrat" panose="02000505000000020004" pitchFamily="2" charset="0"/>
          </a:endParaRPr>
        </a:p>
      </dgm:t>
    </dgm:pt>
    <dgm:pt modelId="{454B6453-A1F0-0B4B-96D8-04EBAAB2C760}" type="sibTrans" cxnId="{F423448E-445F-0148-AC81-E4F6CA1C0A62}">
      <dgm:prSet/>
      <dgm:spPr/>
      <dgm:t>
        <a:bodyPr/>
        <a:lstStyle/>
        <a:p>
          <a:endParaRPr lang="es-ES" sz="1400">
            <a:latin typeface="Montserrat" panose="02000505000000020004" pitchFamily="2" charset="0"/>
          </a:endParaRPr>
        </a:p>
      </dgm:t>
    </dgm:pt>
    <dgm:pt modelId="{A9A0773C-D4D4-B246-83F4-BA993964141A}">
      <dgm:prSet phldrT="[Texto]" custT="1"/>
      <dgm:spPr/>
      <dgm:t>
        <a:bodyPr/>
        <a:lstStyle/>
        <a:p>
          <a:r>
            <a:rPr lang="es-ES" sz="1800" dirty="0">
              <a:latin typeface="Montserrat" panose="02000505000000020004" pitchFamily="2" charset="0"/>
            </a:rPr>
            <a:t>Síntoma inicial. </a:t>
          </a:r>
        </a:p>
      </dgm:t>
    </dgm:pt>
    <dgm:pt modelId="{CCAAFC45-6E46-E84A-A85E-DF6544C248EB}" type="parTrans" cxnId="{279BF5E0-1A8C-054D-919D-1B0232BA80E9}">
      <dgm:prSet/>
      <dgm:spPr/>
      <dgm:t>
        <a:bodyPr/>
        <a:lstStyle/>
        <a:p>
          <a:endParaRPr lang="es-ES" sz="1400">
            <a:latin typeface="Montserrat" panose="02000505000000020004" pitchFamily="2" charset="0"/>
          </a:endParaRPr>
        </a:p>
      </dgm:t>
    </dgm:pt>
    <dgm:pt modelId="{8CFE4B0C-310C-D545-811F-C53C56B4AAE2}" type="sibTrans" cxnId="{279BF5E0-1A8C-054D-919D-1B0232BA80E9}">
      <dgm:prSet/>
      <dgm:spPr/>
      <dgm:t>
        <a:bodyPr/>
        <a:lstStyle/>
        <a:p>
          <a:endParaRPr lang="es-ES" sz="1400">
            <a:latin typeface="Montserrat" panose="02000505000000020004" pitchFamily="2" charset="0"/>
          </a:endParaRPr>
        </a:p>
      </dgm:t>
    </dgm:pt>
    <dgm:pt modelId="{9F718A9D-2390-0B41-A95E-FE263EAF1E0B}">
      <dgm:prSet phldrT="[Texto]" custT="1"/>
      <dgm:spPr/>
      <dgm:t>
        <a:bodyPr/>
        <a:lstStyle/>
        <a:p>
          <a:r>
            <a:rPr lang="es-ES" sz="1800" dirty="0">
              <a:latin typeface="Montserrat" panose="02000505000000020004" pitchFamily="2" charset="0"/>
            </a:rPr>
            <a:t>Episódica reciente.</a:t>
          </a:r>
        </a:p>
      </dgm:t>
    </dgm:pt>
    <dgm:pt modelId="{61715119-E6E4-D946-942B-CCC4D6B28A3C}" type="parTrans" cxnId="{638C7EDE-E683-594D-85B7-4A7277C2ED34}">
      <dgm:prSet/>
      <dgm:spPr/>
      <dgm:t>
        <a:bodyPr/>
        <a:lstStyle/>
        <a:p>
          <a:endParaRPr lang="es-ES" sz="1400">
            <a:latin typeface="Montserrat" panose="02000505000000020004" pitchFamily="2" charset="0"/>
          </a:endParaRPr>
        </a:p>
      </dgm:t>
    </dgm:pt>
    <dgm:pt modelId="{7DFBA6C1-BE88-784D-AD40-77096C4B2248}" type="sibTrans" cxnId="{638C7EDE-E683-594D-85B7-4A7277C2ED34}">
      <dgm:prSet/>
      <dgm:spPr/>
      <dgm:t>
        <a:bodyPr/>
        <a:lstStyle/>
        <a:p>
          <a:endParaRPr lang="es-ES" sz="1400">
            <a:latin typeface="Montserrat" panose="02000505000000020004" pitchFamily="2" charset="0"/>
          </a:endParaRPr>
        </a:p>
      </dgm:t>
    </dgm:pt>
    <dgm:pt modelId="{41EDE6CC-206A-9F4B-9F98-CD72DAFB6221}">
      <dgm:prSet phldrT="[Texto]" custT="1"/>
      <dgm:spPr/>
      <dgm:t>
        <a:bodyPr/>
        <a:lstStyle/>
        <a:p>
          <a:r>
            <a:rPr lang="es-ES" sz="2000" dirty="0">
              <a:latin typeface="Montserrat" panose="02000505000000020004" pitchFamily="2" charset="0"/>
            </a:rPr>
            <a:t>Función ejecutiva</a:t>
          </a:r>
        </a:p>
      </dgm:t>
    </dgm:pt>
    <dgm:pt modelId="{FF014FC6-1FE6-E240-806F-D776EFAFFEEE}" type="parTrans" cxnId="{66F216CB-BE58-5F43-BF75-2FF48214E05E}">
      <dgm:prSet/>
      <dgm:spPr/>
      <dgm:t>
        <a:bodyPr/>
        <a:lstStyle/>
        <a:p>
          <a:endParaRPr lang="es-ES" sz="1400">
            <a:latin typeface="Montserrat" panose="02000505000000020004" pitchFamily="2" charset="0"/>
          </a:endParaRPr>
        </a:p>
      </dgm:t>
    </dgm:pt>
    <dgm:pt modelId="{E6785623-7DA8-A042-B2DB-C426B7064415}" type="sibTrans" cxnId="{66F216CB-BE58-5F43-BF75-2FF48214E05E}">
      <dgm:prSet/>
      <dgm:spPr/>
      <dgm:t>
        <a:bodyPr/>
        <a:lstStyle/>
        <a:p>
          <a:endParaRPr lang="es-ES" sz="1400">
            <a:latin typeface="Montserrat" panose="02000505000000020004" pitchFamily="2" charset="0"/>
          </a:endParaRPr>
        </a:p>
      </dgm:t>
    </dgm:pt>
    <dgm:pt modelId="{59C302A2-057E-AC42-A2A9-CACADFFC5F0B}">
      <dgm:prSet phldrT="[Texto]" custT="1"/>
      <dgm:spPr/>
      <dgm:t>
        <a:bodyPr/>
        <a:lstStyle/>
        <a:p>
          <a:r>
            <a:rPr lang="es-ES" sz="1800" dirty="0">
              <a:latin typeface="Montserrat" panose="02000505000000020004" pitchFamily="2" charset="0"/>
            </a:rPr>
            <a:t>Resolución de problemas y juicio.</a:t>
          </a:r>
        </a:p>
      </dgm:t>
    </dgm:pt>
    <dgm:pt modelId="{0C6AFDE5-E671-774D-9F5F-2F06368AC0E7}" type="parTrans" cxnId="{C916C5CF-5B0A-224C-B445-E9292DA0F179}">
      <dgm:prSet/>
      <dgm:spPr/>
      <dgm:t>
        <a:bodyPr/>
        <a:lstStyle/>
        <a:p>
          <a:endParaRPr lang="es-ES" sz="1400">
            <a:latin typeface="Montserrat" panose="02000505000000020004" pitchFamily="2" charset="0"/>
          </a:endParaRPr>
        </a:p>
      </dgm:t>
    </dgm:pt>
    <dgm:pt modelId="{106A2714-C72E-584B-BD8B-5D4160D662AC}" type="sibTrans" cxnId="{C916C5CF-5B0A-224C-B445-E9292DA0F179}">
      <dgm:prSet/>
      <dgm:spPr/>
      <dgm:t>
        <a:bodyPr/>
        <a:lstStyle/>
        <a:p>
          <a:endParaRPr lang="es-ES" sz="1400">
            <a:latin typeface="Montserrat" panose="02000505000000020004" pitchFamily="2" charset="0"/>
          </a:endParaRPr>
        </a:p>
      </dgm:t>
    </dgm:pt>
    <dgm:pt modelId="{43EC15FF-F8BA-3E42-A3F3-9ED1E8300881}">
      <dgm:prSet phldrT="[Texto]" custT="1"/>
      <dgm:spPr/>
      <dgm:t>
        <a:bodyPr/>
        <a:lstStyle/>
        <a:p>
          <a:r>
            <a:rPr lang="es-ES" sz="1800" dirty="0">
              <a:latin typeface="Montserrat" panose="02000505000000020004" pitchFamily="2" charset="0"/>
            </a:rPr>
            <a:t>“No termina tareas, es desorganizado y poco motivado”.</a:t>
          </a:r>
        </a:p>
      </dgm:t>
    </dgm:pt>
    <dgm:pt modelId="{9CD0FE63-5817-F348-A16D-73B3002E5B4F}" type="parTrans" cxnId="{446158DA-58AA-1840-8E1A-43898F04B864}">
      <dgm:prSet/>
      <dgm:spPr/>
      <dgm:t>
        <a:bodyPr/>
        <a:lstStyle/>
        <a:p>
          <a:endParaRPr lang="es-ES" sz="1400">
            <a:latin typeface="Montserrat" panose="02000505000000020004" pitchFamily="2" charset="0"/>
          </a:endParaRPr>
        </a:p>
      </dgm:t>
    </dgm:pt>
    <dgm:pt modelId="{C5B4D746-2806-F64F-A9B2-B05244B7C1B4}" type="sibTrans" cxnId="{446158DA-58AA-1840-8E1A-43898F04B864}">
      <dgm:prSet/>
      <dgm:spPr/>
      <dgm:t>
        <a:bodyPr/>
        <a:lstStyle/>
        <a:p>
          <a:endParaRPr lang="es-ES" sz="1400">
            <a:latin typeface="Montserrat" panose="02000505000000020004" pitchFamily="2" charset="0"/>
          </a:endParaRPr>
        </a:p>
      </dgm:t>
    </dgm:pt>
    <dgm:pt modelId="{5D9A3FA3-510C-1F4C-B705-2408D0033AD9}">
      <dgm:prSet phldrT="[Texto]" custT="1"/>
      <dgm:spPr/>
      <dgm:t>
        <a:bodyPr/>
        <a:lstStyle/>
        <a:p>
          <a:r>
            <a:rPr lang="es-ES" sz="2000" dirty="0">
              <a:latin typeface="Montserrat" panose="02000505000000020004" pitchFamily="2" charset="0"/>
            </a:rPr>
            <a:t>Neuro psiquiátricos</a:t>
          </a:r>
        </a:p>
      </dgm:t>
    </dgm:pt>
    <dgm:pt modelId="{D17C7DC2-FE07-7D4A-A345-095C3981262B}" type="parTrans" cxnId="{3AC875E5-9E27-E045-8D92-95E73F8AAD40}">
      <dgm:prSet/>
      <dgm:spPr/>
      <dgm:t>
        <a:bodyPr/>
        <a:lstStyle/>
        <a:p>
          <a:endParaRPr lang="es-ES" sz="1400">
            <a:latin typeface="Montserrat" panose="02000505000000020004" pitchFamily="2" charset="0"/>
          </a:endParaRPr>
        </a:p>
      </dgm:t>
    </dgm:pt>
    <dgm:pt modelId="{2EF08C09-BA80-B84F-B83A-1B1157A3BE33}" type="sibTrans" cxnId="{3AC875E5-9E27-E045-8D92-95E73F8AAD40}">
      <dgm:prSet/>
      <dgm:spPr/>
      <dgm:t>
        <a:bodyPr/>
        <a:lstStyle/>
        <a:p>
          <a:endParaRPr lang="es-ES" sz="1400">
            <a:latin typeface="Montserrat" panose="02000505000000020004" pitchFamily="2" charset="0"/>
          </a:endParaRPr>
        </a:p>
      </dgm:t>
    </dgm:pt>
    <dgm:pt modelId="{6AD36C35-B27C-BB4E-BFD5-FFA6B17B96E9}">
      <dgm:prSet phldrT="[Texto]" custT="1"/>
      <dgm:spPr/>
      <dgm:t>
        <a:bodyPr/>
        <a:lstStyle/>
        <a:p>
          <a:r>
            <a:rPr lang="es-ES" sz="1800" dirty="0">
              <a:latin typeface="Montserrat" panose="02000505000000020004" pitchFamily="2" charset="0"/>
            </a:rPr>
            <a:t>Agitación y psicosis.</a:t>
          </a:r>
        </a:p>
      </dgm:t>
    </dgm:pt>
    <dgm:pt modelId="{50BBFB88-F7A2-CE46-95AF-6A4576689922}" type="parTrans" cxnId="{79B5A238-8460-9444-9EAF-B11C0086BD2A}">
      <dgm:prSet/>
      <dgm:spPr/>
      <dgm:t>
        <a:bodyPr/>
        <a:lstStyle/>
        <a:p>
          <a:endParaRPr lang="es-ES" sz="1400">
            <a:latin typeface="Montserrat" panose="02000505000000020004" pitchFamily="2" charset="0"/>
          </a:endParaRPr>
        </a:p>
      </dgm:t>
    </dgm:pt>
    <dgm:pt modelId="{96A36D55-3737-E045-91EB-1C1A0320B979}" type="sibTrans" cxnId="{79B5A238-8460-9444-9EAF-B11C0086BD2A}">
      <dgm:prSet/>
      <dgm:spPr/>
      <dgm:t>
        <a:bodyPr/>
        <a:lstStyle/>
        <a:p>
          <a:endParaRPr lang="es-ES" sz="1400">
            <a:latin typeface="Montserrat" panose="02000505000000020004" pitchFamily="2" charset="0"/>
          </a:endParaRPr>
        </a:p>
      </dgm:t>
    </dgm:pt>
    <dgm:pt modelId="{D5AB4302-A621-F54E-87FA-CF8CFD506F18}">
      <dgm:prSet phldrT="[Texto]" custT="1"/>
      <dgm:spPr/>
      <dgm:t>
        <a:bodyPr/>
        <a:lstStyle/>
        <a:p>
          <a:r>
            <a:rPr lang="es-ES" sz="1800" dirty="0">
              <a:latin typeface="Montserrat" panose="02000505000000020004" pitchFamily="2" charset="0"/>
            </a:rPr>
            <a:t>Agresividad.</a:t>
          </a:r>
        </a:p>
      </dgm:t>
    </dgm:pt>
    <dgm:pt modelId="{1D8369ED-7A82-0A41-9801-999B833666A1}" type="parTrans" cxnId="{97164CA8-1798-E846-89CD-1A2258B18142}">
      <dgm:prSet/>
      <dgm:spPr/>
      <dgm:t>
        <a:bodyPr/>
        <a:lstStyle/>
        <a:p>
          <a:endParaRPr lang="es-ES" sz="1400">
            <a:latin typeface="Montserrat" panose="02000505000000020004" pitchFamily="2" charset="0"/>
          </a:endParaRPr>
        </a:p>
      </dgm:t>
    </dgm:pt>
    <dgm:pt modelId="{A5CB3138-15BB-6D45-8687-CC2F5A8058B2}" type="sibTrans" cxnId="{97164CA8-1798-E846-89CD-1A2258B18142}">
      <dgm:prSet/>
      <dgm:spPr/>
      <dgm:t>
        <a:bodyPr/>
        <a:lstStyle/>
        <a:p>
          <a:endParaRPr lang="es-ES" sz="1400">
            <a:latin typeface="Montserrat" panose="02000505000000020004" pitchFamily="2" charset="0"/>
          </a:endParaRPr>
        </a:p>
      </dgm:t>
    </dgm:pt>
    <dgm:pt modelId="{9451F9D0-46F4-5E49-AC96-7794EC9B8620}">
      <dgm:prSet phldrT="[Texto]" custT="1"/>
      <dgm:spPr/>
      <dgm:t>
        <a:bodyPr/>
        <a:lstStyle/>
        <a:p>
          <a:r>
            <a:rPr lang="es-ES" sz="1800" dirty="0">
              <a:latin typeface="Montserrat" panose="02000505000000020004" pitchFamily="2" charset="0"/>
            </a:rPr>
            <a:t>Anosognosia.</a:t>
          </a:r>
        </a:p>
      </dgm:t>
    </dgm:pt>
    <dgm:pt modelId="{DBC99D67-1662-664E-9521-5445A99530E8}" type="parTrans" cxnId="{E5A1F70D-6E90-984F-AC27-7BDDE423C98C}">
      <dgm:prSet/>
      <dgm:spPr/>
      <dgm:t>
        <a:bodyPr/>
        <a:lstStyle/>
        <a:p>
          <a:endParaRPr lang="es-ES" sz="1400">
            <a:latin typeface="Montserrat" panose="02000505000000020004" pitchFamily="2" charset="0"/>
          </a:endParaRPr>
        </a:p>
      </dgm:t>
    </dgm:pt>
    <dgm:pt modelId="{F19F606D-76F5-1F49-B98C-279FE11F76AC}" type="sibTrans" cxnId="{E5A1F70D-6E90-984F-AC27-7BDDE423C98C}">
      <dgm:prSet/>
      <dgm:spPr/>
      <dgm:t>
        <a:bodyPr/>
        <a:lstStyle/>
        <a:p>
          <a:endParaRPr lang="es-ES" sz="1400">
            <a:latin typeface="Montserrat" panose="02000505000000020004" pitchFamily="2" charset="0"/>
          </a:endParaRPr>
        </a:p>
      </dgm:t>
    </dgm:pt>
    <dgm:pt modelId="{6EE1D376-EBA0-5941-AA93-687CBFB659C9}">
      <dgm:prSet phldrT="[Texto]" custT="1"/>
      <dgm:spPr/>
      <dgm:t>
        <a:bodyPr/>
        <a:lstStyle/>
        <a:p>
          <a:r>
            <a:rPr lang="es-ES" sz="1800" dirty="0">
              <a:latin typeface="Montserrat" panose="02000505000000020004" pitchFamily="2" charset="0"/>
            </a:rPr>
            <a:t>Las demás son tardías.</a:t>
          </a:r>
        </a:p>
      </dgm:t>
    </dgm:pt>
    <dgm:pt modelId="{DF27A2AA-2BA4-2149-BC2D-EB4E1DF43E0C}" type="parTrans" cxnId="{BAA27D34-84B2-A146-99BF-2E17DCC99FF5}">
      <dgm:prSet/>
      <dgm:spPr/>
      <dgm:t>
        <a:bodyPr/>
        <a:lstStyle/>
        <a:p>
          <a:endParaRPr lang="es-ES" sz="1400">
            <a:latin typeface="Montserrat" panose="02000505000000020004" pitchFamily="2" charset="0"/>
          </a:endParaRPr>
        </a:p>
      </dgm:t>
    </dgm:pt>
    <dgm:pt modelId="{4EF6264C-399E-F94D-96EB-9A94DB48825D}" type="sibTrans" cxnId="{BAA27D34-84B2-A146-99BF-2E17DCC99FF5}">
      <dgm:prSet/>
      <dgm:spPr/>
      <dgm:t>
        <a:bodyPr/>
        <a:lstStyle/>
        <a:p>
          <a:endParaRPr lang="es-ES" sz="1400">
            <a:latin typeface="Montserrat" panose="02000505000000020004" pitchFamily="2" charset="0"/>
          </a:endParaRPr>
        </a:p>
      </dgm:t>
    </dgm:pt>
    <dgm:pt modelId="{0C370797-0731-274C-B73B-06D0E7485145}">
      <dgm:prSet phldrT="[Texto]" custT="1"/>
      <dgm:spPr/>
      <dgm:t>
        <a:bodyPr/>
        <a:lstStyle/>
        <a:p>
          <a:r>
            <a:rPr lang="es-ES" sz="1800" dirty="0">
              <a:latin typeface="Montserrat" panose="02000505000000020004" pitchFamily="2" charset="0"/>
            </a:rPr>
            <a:t>Sutil </a:t>
          </a:r>
          <a:r>
            <a:rPr lang="es-ES" sz="1800" dirty="0">
              <a:latin typeface="Montserrat" panose="02000505000000020004" pitchFamily="2" charset="0"/>
              <a:sym typeface="Wingdings" pitchFamily="2" charset="2"/>
            </a:rPr>
            <a:t> grave.</a:t>
          </a:r>
          <a:endParaRPr lang="es-ES" sz="1800" dirty="0">
            <a:latin typeface="Montserrat" panose="02000505000000020004" pitchFamily="2" charset="0"/>
          </a:endParaRPr>
        </a:p>
      </dgm:t>
    </dgm:pt>
    <dgm:pt modelId="{6EAE521A-136F-1E4C-A587-9A0B1C6D7807}" type="parTrans" cxnId="{C60A1566-4869-0548-B84A-06A312D3F487}">
      <dgm:prSet/>
      <dgm:spPr/>
      <dgm:t>
        <a:bodyPr/>
        <a:lstStyle/>
        <a:p>
          <a:endParaRPr lang="es-ES" sz="1400">
            <a:latin typeface="Montserrat" panose="02000505000000020004" pitchFamily="2" charset="0"/>
          </a:endParaRPr>
        </a:p>
      </dgm:t>
    </dgm:pt>
    <dgm:pt modelId="{DC2C6DED-C761-EC4E-B95A-2F44A52FFDA8}" type="sibTrans" cxnId="{C60A1566-4869-0548-B84A-06A312D3F487}">
      <dgm:prSet/>
      <dgm:spPr/>
      <dgm:t>
        <a:bodyPr/>
        <a:lstStyle/>
        <a:p>
          <a:endParaRPr lang="es-ES" sz="1400">
            <a:latin typeface="Montserrat" panose="02000505000000020004" pitchFamily="2" charset="0"/>
          </a:endParaRPr>
        </a:p>
      </dgm:t>
    </dgm:pt>
    <dgm:pt modelId="{DC9B3DDA-EF10-9641-9E41-DAB85959BF3A}">
      <dgm:prSet phldrT="[Texto]" custT="1"/>
      <dgm:spPr/>
      <dgm:t>
        <a:bodyPr/>
        <a:lstStyle/>
        <a:p>
          <a:r>
            <a:rPr lang="es-ES" sz="1800" dirty="0">
              <a:latin typeface="Montserrat" panose="02000505000000020004" pitchFamily="2" charset="0"/>
            </a:rPr>
            <a:t>Conductas de riesgo.</a:t>
          </a:r>
        </a:p>
      </dgm:t>
    </dgm:pt>
    <dgm:pt modelId="{21319793-6E85-6C47-B503-5DD7BF46A836}" type="parTrans" cxnId="{78A54E85-CD4F-CD4D-8B44-7A608D9C33D6}">
      <dgm:prSet/>
      <dgm:spPr/>
      <dgm:t>
        <a:bodyPr/>
        <a:lstStyle/>
        <a:p>
          <a:endParaRPr lang="es-ES" sz="1400">
            <a:latin typeface="Montserrat" panose="02000505000000020004" pitchFamily="2" charset="0"/>
          </a:endParaRPr>
        </a:p>
      </dgm:t>
    </dgm:pt>
    <dgm:pt modelId="{9EF10612-37C0-5847-9678-B4BD689D4DB1}" type="sibTrans" cxnId="{78A54E85-CD4F-CD4D-8B44-7A608D9C33D6}">
      <dgm:prSet/>
      <dgm:spPr/>
      <dgm:t>
        <a:bodyPr/>
        <a:lstStyle/>
        <a:p>
          <a:endParaRPr lang="es-ES" sz="1400">
            <a:latin typeface="Montserrat" panose="02000505000000020004" pitchFamily="2" charset="0"/>
          </a:endParaRPr>
        </a:p>
      </dgm:t>
    </dgm:pt>
    <dgm:pt modelId="{77219359-F388-7843-8F9E-F4122A7F3B38}">
      <dgm:prSet phldrT="[Texto]" custT="1"/>
      <dgm:spPr/>
      <dgm:t>
        <a:bodyPr/>
        <a:lstStyle/>
        <a:p>
          <a:r>
            <a:rPr lang="es-ES" sz="1800" dirty="0">
              <a:latin typeface="Montserrat" panose="02000505000000020004" pitchFamily="2" charset="0"/>
            </a:rPr>
            <a:t>Depresión.</a:t>
          </a:r>
        </a:p>
      </dgm:t>
    </dgm:pt>
    <dgm:pt modelId="{20B129A4-DA26-6144-89D5-B61A8039174E}" type="parTrans" cxnId="{F66FA200-FB71-ED47-B3B7-1579F5B9CCD2}">
      <dgm:prSet/>
      <dgm:spPr/>
      <dgm:t>
        <a:bodyPr/>
        <a:lstStyle/>
        <a:p>
          <a:endParaRPr lang="es-ES" sz="1400">
            <a:latin typeface="Montserrat" panose="02000505000000020004" pitchFamily="2" charset="0"/>
          </a:endParaRPr>
        </a:p>
      </dgm:t>
    </dgm:pt>
    <dgm:pt modelId="{A1F2ADEE-1B31-C24D-9AAE-9D2A21ABC52D}" type="sibTrans" cxnId="{F66FA200-FB71-ED47-B3B7-1579F5B9CCD2}">
      <dgm:prSet/>
      <dgm:spPr/>
      <dgm:t>
        <a:bodyPr/>
        <a:lstStyle/>
        <a:p>
          <a:endParaRPr lang="es-ES" sz="1400">
            <a:latin typeface="Montserrat" panose="02000505000000020004" pitchFamily="2" charset="0"/>
          </a:endParaRPr>
        </a:p>
      </dgm:t>
    </dgm:pt>
    <dgm:pt modelId="{6078BC71-365C-5142-AAFA-369838AB3BD7}">
      <dgm:prSet phldrT="[Texto]" custT="1"/>
      <dgm:spPr/>
      <dgm:t>
        <a:bodyPr/>
        <a:lstStyle/>
        <a:p>
          <a:r>
            <a:rPr lang="es-ES" sz="1800" dirty="0">
              <a:latin typeface="Montserrat" panose="02000505000000020004" pitchFamily="2" charset="0"/>
            </a:rPr>
            <a:t>Alteraciones en la percepción.</a:t>
          </a:r>
        </a:p>
      </dgm:t>
    </dgm:pt>
    <dgm:pt modelId="{CA05416D-61D9-E845-9B36-8B34012273FB}" type="parTrans" cxnId="{245B448D-0896-D841-8D3C-167A8FEC2021}">
      <dgm:prSet/>
      <dgm:spPr/>
      <dgm:t>
        <a:bodyPr/>
        <a:lstStyle/>
        <a:p>
          <a:endParaRPr lang="es-ES" sz="1400">
            <a:latin typeface="Montserrat" panose="02000505000000020004" pitchFamily="2" charset="0"/>
          </a:endParaRPr>
        </a:p>
      </dgm:t>
    </dgm:pt>
    <dgm:pt modelId="{9D6CBA63-5DF3-E642-AEBA-5BBB2DE06414}" type="sibTrans" cxnId="{245B448D-0896-D841-8D3C-167A8FEC2021}">
      <dgm:prSet/>
      <dgm:spPr/>
      <dgm:t>
        <a:bodyPr/>
        <a:lstStyle/>
        <a:p>
          <a:endParaRPr lang="es-ES" sz="1400">
            <a:latin typeface="Montserrat" panose="02000505000000020004" pitchFamily="2" charset="0"/>
          </a:endParaRPr>
        </a:p>
      </dgm:t>
    </dgm:pt>
    <dgm:pt modelId="{C435D387-7C9E-4A4A-8811-07501A5069EE}" type="pres">
      <dgm:prSet presAssocID="{D747EE60-1ACA-CD4E-B1F0-7545EE5E18D4}" presName="Name0" presStyleCnt="0">
        <dgm:presLayoutVars>
          <dgm:dir/>
          <dgm:animLvl val="lvl"/>
          <dgm:resizeHandles val="exact"/>
        </dgm:presLayoutVars>
      </dgm:prSet>
      <dgm:spPr/>
    </dgm:pt>
    <dgm:pt modelId="{528FA335-D6C8-7843-87BA-98DB12092A97}" type="pres">
      <dgm:prSet presAssocID="{079EE6C5-E5BF-5447-A7A4-9BD248D05479}" presName="composite" presStyleCnt="0"/>
      <dgm:spPr/>
    </dgm:pt>
    <dgm:pt modelId="{6EE89123-0BF3-3A45-B97F-D1D17E31B342}" type="pres">
      <dgm:prSet presAssocID="{079EE6C5-E5BF-5447-A7A4-9BD248D05479}" presName="parTx" presStyleLbl="alignNode1" presStyleIdx="0" presStyleCnt="3">
        <dgm:presLayoutVars>
          <dgm:chMax val="0"/>
          <dgm:chPref val="0"/>
          <dgm:bulletEnabled val="1"/>
        </dgm:presLayoutVars>
      </dgm:prSet>
      <dgm:spPr/>
    </dgm:pt>
    <dgm:pt modelId="{B784190A-BB1E-C845-9B53-4F4990DA174D}" type="pres">
      <dgm:prSet presAssocID="{079EE6C5-E5BF-5447-A7A4-9BD248D05479}" presName="desTx" presStyleLbl="alignAccFollowNode1" presStyleIdx="0" presStyleCnt="3">
        <dgm:presLayoutVars>
          <dgm:bulletEnabled val="1"/>
        </dgm:presLayoutVars>
      </dgm:prSet>
      <dgm:spPr/>
    </dgm:pt>
    <dgm:pt modelId="{BE45E795-5C6D-DB4C-90C3-A4B4F1D51224}" type="pres">
      <dgm:prSet presAssocID="{454B6453-A1F0-0B4B-96D8-04EBAAB2C760}" presName="space" presStyleCnt="0"/>
      <dgm:spPr/>
    </dgm:pt>
    <dgm:pt modelId="{7124664E-8322-FF42-81CA-CD5387D0D9FC}" type="pres">
      <dgm:prSet presAssocID="{41EDE6CC-206A-9F4B-9F98-CD72DAFB6221}" presName="composite" presStyleCnt="0"/>
      <dgm:spPr/>
    </dgm:pt>
    <dgm:pt modelId="{899C5A89-5EA3-204C-B5E9-C9DA731B6F3B}" type="pres">
      <dgm:prSet presAssocID="{41EDE6CC-206A-9F4B-9F98-CD72DAFB6221}" presName="parTx" presStyleLbl="alignNode1" presStyleIdx="1" presStyleCnt="3">
        <dgm:presLayoutVars>
          <dgm:chMax val="0"/>
          <dgm:chPref val="0"/>
          <dgm:bulletEnabled val="1"/>
        </dgm:presLayoutVars>
      </dgm:prSet>
      <dgm:spPr/>
    </dgm:pt>
    <dgm:pt modelId="{E6EE5E1F-041D-C148-BB81-5607DAE75332}" type="pres">
      <dgm:prSet presAssocID="{41EDE6CC-206A-9F4B-9F98-CD72DAFB6221}" presName="desTx" presStyleLbl="alignAccFollowNode1" presStyleIdx="1" presStyleCnt="3">
        <dgm:presLayoutVars>
          <dgm:bulletEnabled val="1"/>
        </dgm:presLayoutVars>
      </dgm:prSet>
      <dgm:spPr/>
    </dgm:pt>
    <dgm:pt modelId="{53A429DC-7EF7-3C47-90A8-BA47B502F603}" type="pres">
      <dgm:prSet presAssocID="{E6785623-7DA8-A042-B2DB-C426B7064415}" presName="space" presStyleCnt="0"/>
      <dgm:spPr/>
    </dgm:pt>
    <dgm:pt modelId="{F83A0096-D3E3-1548-B13E-E6A72C2905DA}" type="pres">
      <dgm:prSet presAssocID="{5D9A3FA3-510C-1F4C-B705-2408D0033AD9}" presName="composite" presStyleCnt="0"/>
      <dgm:spPr/>
    </dgm:pt>
    <dgm:pt modelId="{549C7716-9B9B-884C-9238-4585636B628B}" type="pres">
      <dgm:prSet presAssocID="{5D9A3FA3-510C-1F4C-B705-2408D0033AD9}" presName="parTx" presStyleLbl="alignNode1" presStyleIdx="2" presStyleCnt="3">
        <dgm:presLayoutVars>
          <dgm:chMax val="0"/>
          <dgm:chPref val="0"/>
          <dgm:bulletEnabled val="1"/>
        </dgm:presLayoutVars>
      </dgm:prSet>
      <dgm:spPr/>
    </dgm:pt>
    <dgm:pt modelId="{D10B9DAD-EE89-194F-94B3-A95880416FD6}" type="pres">
      <dgm:prSet presAssocID="{5D9A3FA3-510C-1F4C-B705-2408D0033AD9}" presName="desTx" presStyleLbl="alignAccFollowNode1" presStyleIdx="2" presStyleCnt="3">
        <dgm:presLayoutVars>
          <dgm:bulletEnabled val="1"/>
        </dgm:presLayoutVars>
      </dgm:prSet>
      <dgm:spPr/>
    </dgm:pt>
  </dgm:ptLst>
  <dgm:cxnLst>
    <dgm:cxn modelId="{F66FA200-FB71-ED47-B3B7-1579F5B9CCD2}" srcId="{5D9A3FA3-510C-1F4C-B705-2408D0033AD9}" destId="{77219359-F388-7843-8F9E-F4122A7F3B38}" srcOrd="3" destOrd="0" parTransId="{20B129A4-DA26-6144-89D5-B61A8039174E}" sibTransId="{A1F2ADEE-1B31-C24D-9AAE-9D2A21ABC52D}"/>
    <dgm:cxn modelId="{7A83B304-1AD8-9D46-8D91-433390E3AF6E}" type="presOf" srcId="{6078BC71-365C-5142-AAFA-369838AB3BD7}" destId="{D10B9DAD-EE89-194F-94B3-A95880416FD6}" srcOrd="0" destOrd="4" presId="urn:microsoft.com/office/officeart/2005/8/layout/hList1"/>
    <dgm:cxn modelId="{E5A1F70D-6E90-984F-AC27-7BDDE423C98C}" srcId="{079EE6C5-E5BF-5447-A7A4-9BD248D05479}" destId="{9451F9D0-46F4-5E49-AC96-7794EC9B8620}" srcOrd="1" destOrd="0" parTransId="{DBC99D67-1662-664E-9521-5445A99530E8}" sibTransId="{F19F606D-76F5-1F49-B98C-279FE11F76AC}"/>
    <dgm:cxn modelId="{B1EEB91D-2514-E44A-9FAC-85B9261A3ED3}" type="presOf" srcId="{6EE1D376-EBA0-5941-AA93-687CBFB659C9}" destId="{B784190A-BB1E-C845-9B53-4F4990DA174D}" srcOrd="0" destOrd="3" presId="urn:microsoft.com/office/officeart/2005/8/layout/hList1"/>
    <dgm:cxn modelId="{794B432A-4D8C-6640-9441-A478484DC9B0}" type="presOf" srcId="{43EC15FF-F8BA-3E42-A3F3-9ED1E8300881}" destId="{E6EE5E1F-041D-C148-BB81-5607DAE75332}" srcOrd="0" destOrd="2" presId="urn:microsoft.com/office/officeart/2005/8/layout/hList1"/>
    <dgm:cxn modelId="{BAA27D34-84B2-A146-99BF-2E17DCC99FF5}" srcId="{079EE6C5-E5BF-5447-A7A4-9BD248D05479}" destId="{6EE1D376-EBA0-5941-AA93-687CBFB659C9}" srcOrd="3" destOrd="0" parTransId="{DF27A2AA-2BA4-2149-BC2D-EB4E1DF43E0C}" sibTransId="{4EF6264C-399E-F94D-96EB-9A94DB48825D}"/>
    <dgm:cxn modelId="{79B5A238-8460-9444-9EAF-B11C0086BD2A}" srcId="{5D9A3FA3-510C-1F4C-B705-2408D0033AD9}" destId="{6AD36C35-B27C-BB4E-BFD5-FFA6B17B96E9}" srcOrd="0" destOrd="0" parTransId="{50BBFB88-F7A2-CE46-95AF-6A4576689922}" sibTransId="{96A36D55-3737-E045-91EB-1C1A0320B979}"/>
    <dgm:cxn modelId="{C1A98244-C130-3A40-B9F9-9F37424C3BE9}" type="presOf" srcId="{0C370797-0731-274C-B73B-06D0E7485145}" destId="{E6EE5E1F-041D-C148-BB81-5607DAE75332}" srcOrd="0" destOrd="1" presId="urn:microsoft.com/office/officeart/2005/8/layout/hList1"/>
    <dgm:cxn modelId="{8F4F7B45-855A-D343-90FA-F2DE202B6CAB}" type="presOf" srcId="{D5AB4302-A621-F54E-87FA-CF8CFD506F18}" destId="{D10B9DAD-EE89-194F-94B3-A95880416FD6}" srcOrd="0" destOrd="1" presId="urn:microsoft.com/office/officeart/2005/8/layout/hList1"/>
    <dgm:cxn modelId="{C60A1566-4869-0548-B84A-06A312D3F487}" srcId="{41EDE6CC-206A-9F4B-9F98-CD72DAFB6221}" destId="{0C370797-0731-274C-B73B-06D0E7485145}" srcOrd="1" destOrd="0" parTransId="{6EAE521A-136F-1E4C-A587-9A0B1C6D7807}" sibTransId="{DC2C6DED-C761-EC4E-B95A-2F44A52FFDA8}"/>
    <dgm:cxn modelId="{26FE4551-3EA1-AB4E-AD7A-9F38D3E63FA0}" type="presOf" srcId="{59C302A2-057E-AC42-A2A9-CACADFFC5F0B}" destId="{E6EE5E1F-041D-C148-BB81-5607DAE75332}" srcOrd="0" destOrd="0" presId="urn:microsoft.com/office/officeart/2005/8/layout/hList1"/>
    <dgm:cxn modelId="{DC52B071-C924-CC4E-B5DB-DA6E6B3067B0}" type="presOf" srcId="{A9A0773C-D4D4-B246-83F4-BA993964141A}" destId="{B784190A-BB1E-C845-9B53-4F4990DA174D}" srcOrd="0" destOrd="0" presId="urn:microsoft.com/office/officeart/2005/8/layout/hList1"/>
    <dgm:cxn modelId="{78A54E85-CD4F-CD4D-8B44-7A608D9C33D6}" srcId="{5D9A3FA3-510C-1F4C-B705-2408D0033AD9}" destId="{DC9B3DDA-EF10-9641-9E41-DAB85959BF3A}" srcOrd="2" destOrd="0" parTransId="{21319793-6E85-6C47-B503-5DD7BF46A836}" sibTransId="{9EF10612-37C0-5847-9678-B4BD689D4DB1}"/>
    <dgm:cxn modelId="{E46C8386-F993-2445-836B-3E46CE0CC9F0}" type="presOf" srcId="{9F718A9D-2390-0B41-A95E-FE263EAF1E0B}" destId="{B784190A-BB1E-C845-9B53-4F4990DA174D}" srcOrd="0" destOrd="2" presId="urn:microsoft.com/office/officeart/2005/8/layout/hList1"/>
    <dgm:cxn modelId="{E4019987-0698-2C43-A561-E25522307AA8}" type="presOf" srcId="{5D9A3FA3-510C-1F4C-B705-2408D0033AD9}" destId="{549C7716-9B9B-884C-9238-4585636B628B}" srcOrd="0" destOrd="0" presId="urn:microsoft.com/office/officeart/2005/8/layout/hList1"/>
    <dgm:cxn modelId="{245B448D-0896-D841-8D3C-167A8FEC2021}" srcId="{5D9A3FA3-510C-1F4C-B705-2408D0033AD9}" destId="{6078BC71-365C-5142-AAFA-369838AB3BD7}" srcOrd="4" destOrd="0" parTransId="{CA05416D-61D9-E845-9B36-8B34012273FB}" sibTransId="{9D6CBA63-5DF3-E642-AEBA-5BBB2DE06414}"/>
    <dgm:cxn modelId="{F423448E-445F-0148-AC81-E4F6CA1C0A62}" srcId="{D747EE60-1ACA-CD4E-B1F0-7545EE5E18D4}" destId="{079EE6C5-E5BF-5447-A7A4-9BD248D05479}" srcOrd="0" destOrd="0" parTransId="{33207A85-EBFD-614F-93A7-885CFEB04A94}" sibTransId="{454B6453-A1F0-0B4B-96D8-04EBAAB2C760}"/>
    <dgm:cxn modelId="{642D7C99-8780-4547-BFF9-50FF66445C4A}" type="presOf" srcId="{77219359-F388-7843-8F9E-F4122A7F3B38}" destId="{D10B9DAD-EE89-194F-94B3-A95880416FD6}" srcOrd="0" destOrd="3" presId="urn:microsoft.com/office/officeart/2005/8/layout/hList1"/>
    <dgm:cxn modelId="{6D58F9A6-CA64-1F43-9E5A-6D469566A9E6}" type="presOf" srcId="{DC9B3DDA-EF10-9641-9E41-DAB85959BF3A}" destId="{D10B9DAD-EE89-194F-94B3-A95880416FD6}" srcOrd="0" destOrd="2" presId="urn:microsoft.com/office/officeart/2005/8/layout/hList1"/>
    <dgm:cxn modelId="{97164CA8-1798-E846-89CD-1A2258B18142}" srcId="{5D9A3FA3-510C-1F4C-B705-2408D0033AD9}" destId="{D5AB4302-A621-F54E-87FA-CF8CFD506F18}" srcOrd="1" destOrd="0" parTransId="{1D8369ED-7A82-0A41-9801-999B833666A1}" sibTransId="{A5CB3138-15BB-6D45-8687-CC2F5A8058B2}"/>
    <dgm:cxn modelId="{66F216CB-BE58-5F43-BF75-2FF48214E05E}" srcId="{D747EE60-1ACA-CD4E-B1F0-7545EE5E18D4}" destId="{41EDE6CC-206A-9F4B-9F98-CD72DAFB6221}" srcOrd="1" destOrd="0" parTransId="{FF014FC6-1FE6-E240-806F-D776EFAFFEEE}" sibTransId="{E6785623-7DA8-A042-B2DB-C426B7064415}"/>
    <dgm:cxn modelId="{C916C5CF-5B0A-224C-B445-E9292DA0F179}" srcId="{41EDE6CC-206A-9F4B-9F98-CD72DAFB6221}" destId="{59C302A2-057E-AC42-A2A9-CACADFFC5F0B}" srcOrd="0" destOrd="0" parTransId="{0C6AFDE5-E671-774D-9F5F-2F06368AC0E7}" sibTransId="{106A2714-C72E-584B-BD8B-5D4160D662AC}"/>
    <dgm:cxn modelId="{3D42E4CF-FBD8-0945-8721-A945211DB252}" type="presOf" srcId="{41EDE6CC-206A-9F4B-9F98-CD72DAFB6221}" destId="{899C5A89-5EA3-204C-B5E9-C9DA731B6F3B}" srcOrd="0" destOrd="0" presId="urn:microsoft.com/office/officeart/2005/8/layout/hList1"/>
    <dgm:cxn modelId="{358A12D3-2156-8F43-B60C-90DB57FD0CF1}" type="presOf" srcId="{9451F9D0-46F4-5E49-AC96-7794EC9B8620}" destId="{B784190A-BB1E-C845-9B53-4F4990DA174D}" srcOrd="0" destOrd="1" presId="urn:microsoft.com/office/officeart/2005/8/layout/hList1"/>
    <dgm:cxn modelId="{06C7B7D7-2988-4341-A6A5-D325B68EDD33}" type="presOf" srcId="{6AD36C35-B27C-BB4E-BFD5-FFA6B17B96E9}" destId="{D10B9DAD-EE89-194F-94B3-A95880416FD6}" srcOrd="0" destOrd="0" presId="urn:microsoft.com/office/officeart/2005/8/layout/hList1"/>
    <dgm:cxn modelId="{446158DA-58AA-1840-8E1A-43898F04B864}" srcId="{41EDE6CC-206A-9F4B-9F98-CD72DAFB6221}" destId="{43EC15FF-F8BA-3E42-A3F3-9ED1E8300881}" srcOrd="2" destOrd="0" parTransId="{9CD0FE63-5817-F348-A16D-73B3002E5B4F}" sibTransId="{C5B4D746-2806-F64F-A9B2-B05244B7C1B4}"/>
    <dgm:cxn modelId="{638C7EDE-E683-594D-85B7-4A7277C2ED34}" srcId="{079EE6C5-E5BF-5447-A7A4-9BD248D05479}" destId="{9F718A9D-2390-0B41-A95E-FE263EAF1E0B}" srcOrd="2" destOrd="0" parTransId="{61715119-E6E4-D946-942B-CCC4D6B28A3C}" sibTransId="{7DFBA6C1-BE88-784D-AD40-77096C4B2248}"/>
    <dgm:cxn modelId="{279BF5E0-1A8C-054D-919D-1B0232BA80E9}" srcId="{079EE6C5-E5BF-5447-A7A4-9BD248D05479}" destId="{A9A0773C-D4D4-B246-83F4-BA993964141A}" srcOrd="0" destOrd="0" parTransId="{CCAAFC45-6E46-E84A-A85E-DF6544C248EB}" sibTransId="{8CFE4B0C-310C-D545-811F-C53C56B4AAE2}"/>
    <dgm:cxn modelId="{3AC875E5-9E27-E045-8D92-95E73F8AAD40}" srcId="{D747EE60-1ACA-CD4E-B1F0-7545EE5E18D4}" destId="{5D9A3FA3-510C-1F4C-B705-2408D0033AD9}" srcOrd="2" destOrd="0" parTransId="{D17C7DC2-FE07-7D4A-A345-095C3981262B}" sibTransId="{2EF08C09-BA80-B84F-B83A-1B1157A3BE33}"/>
    <dgm:cxn modelId="{3EEF7FED-BD04-2942-9FDC-49C4E4220D2F}" type="presOf" srcId="{D747EE60-1ACA-CD4E-B1F0-7545EE5E18D4}" destId="{C435D387-7C9E-4A4A-8811-07501A5069EE}" srcOrd="0" destOrd="0" presId="urn:microsoft.com/office/officeart/2005/8/layout/hList1"/>
    <dgm:cxn modelId="{4D480DFF-7D93-914F-9B80-14AAAF43C5B2}" type="presOf" srcId="{079EE6C5-E5BF-5447-A7A4-9BD248D05479}" destId="{6EE89123-0BF3-3A45-B97F-D1D17E31B342}" srcOrd="0" destOrd="0" presId="urn:microsoft.com/office/officeart/2005/8/layout/hList1"/>
    <dgm:cxn modelId="{D0C74749-3AA5-C840-BCA3-04059E0609A2}" type="presParOf" srcId="{C435D387-7C9E-4A4A-8811-07501A5069EE}" destId="{528FA335-D6C8-7843-87BA-98DB12092A97}" srcOrd="0" destOrd="0" presId="urn:microsoft.com/office/officeart/2005/8/layout/hList1"/>
    <dgm:cxn modelId="{B545485A-F8A8-4749-A02B-3E538C30705E}" type="presParOf" srcId="{528FA335-D6C8-7843-87BA-98DB12092A97}" destId="{6EE89123-0BF3-3A45-B97F-D1D17E31B342}" srcOrd="0" destOrd="0" presId="urn:microsoft.com/office/officeart/2005/8/layout/hList1"/>
    <dgm:cxn modelId="{9A6C2638-9995-AB4E-9524-66F43036B701}" type="presParOf" srcId="{528FA335-D6C8-7843-87BA-98DB12092A97}" destId="{B784190A-BB1E-C845-9B53-4F4990DA174D}" srcOrd="1" destOrd="0" presId="urn:microsoft.com/office/officeart/2005/8/layout/hList1"/>
    <dgm:cxn modelId="{8C937BD5-4A5E-5441-B282-157D7F4BB8C4}" type="presParOf" srcId="{C435D387-7C9E-4A4A-8811-07501A5069EE}" destId="{BE45E795-5C6D-DB4C-90C3-A4B4F1D51224}" srcOrd="1" destOrd="0" presId="urn:microsoft.com/office/officeart/2005/8/layout/hList1"/>
    <dgm:cxn modelId="{AFB1DE93-A7FD-A74F-8BAE-9684AE2E925B}" type="presParOf" srcId="{C435D387-7C9E-4A4A-8811-07501A5069EE}" destId="{7124664E-8322-FF42-81CA-CD5387D0D9FC}" srcOrd="2" destOrd="0" presId="urn:microsoft.com/office/officeart/2005/8/layout/hList1"/>
    <dgm:cxn modelId="{290BC1B1-C509-224E-9063-D5294F335515}" type="presParOf" srcId="{7124664E-8322-FF42-81CA-CD5387D0D9FC}" destId="{899C5A89-5EA3-204C-B5E9-C9DA731B6F3B}" srcOrd="0" destOrd="0" presId="urn:microsoft.com/office/officeart/2005/8/layout/hList1"/>
    <dgm:cxn modelId="{DC59B6F7-E922-4E42-8BB6-AF8477575679}" type="presParOf" srcId="{7124664E-8322-FF42-81CA-CD5387D0D9FC}" destId="{E6EE5E1F-041D-C148-BB81-5607DAE75332}" srcOrd="1" destOrd="0" presId="urn:microsoft.com/office/officeart/2005/8/layout/hList1"/>
    <dgm:cxn modelId="{5759E701-3A1E-FE47-A8CA-D92B44104414}" type="presParOf" srcId="{C435D387-7C9E-4A4A-8811-07501A5069EE}" destId="{53A429DC-7EF7-3C47-90A8-BA47B502F603}" srcOrd="3" destOrd="0" presId="urn:microsoft.com/office/officeart/2005/8/layout/hList1"/>
    <dgm:cxn modelId="{D2EEAFC8-F917-E146-82A1-85019832DA80}" type="presParOf" srcId="{C435D387-7C9E-4A4A-8811-07501A5069EE}" destId="{F83A0096-D3E3-1548-B13E-E6A72C2905DA}" srcOrd="4" destOrd="0" presId="urn:microsoft.com/office/officeart/2005/8/layout/hList1"/>
    <dgm:cxn modelId="{490F46AF-B560-4F4F-A643-FB1EB62709E0}" type="presParOf" srcId="{F83A0096-D3E3-1548-B13E-E6A72C2905DA}" destId="{549C7716-9B9B-884C-9238-4585636B628B}" srcOrd="0" destOrd="0" presId="urn:microsoft.com/office/officeart/2005/8/layout/hList1"/>
    <dgm:cxn modelId="{BD1D7CBA-9B3D-384F-84D4-EC1812AD7C9C}" type="presParOf" srcId="{F83A0096-D3E3-1548-B13E-E6A72C2905DA}" destId="{D10B9DAD-EE89-194F-94B3-A95880416FD6}"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747EE60-1ACA-CD4E-B1F0-7545EE5E18D4}" type="doc">
      <dgm:prSet loTypeId="urn:microsoft.com/office/officeart/2005/8/layout/hList1" loCatId="" qsTypeId="urn:microsoft.com/office/officeart/2005/8/quickstyle/simple2" qsCatId="simple" csTypeId="urn:microsoft.com/office/officeart/2005/8/colors/accent1_2" csCatId="accent1" phldr="1"/>
      <dgm:spPr/>
      <dgm:t>
        <a:bodyPr/>
        <a:lstStyle/>
        <a:p>
          <a:endParaRPr lang="es-ES"/>
        </a:p>
      </dgm:t>
    </dgm:pt>
    <dgm:pt modelId="{A9A0773C-D4D4-B246-83F4-BA993964141A}">
      <dgm:prSet phldrT="[Texto]" custT="1"/>
      <dgm:spPr/>
      <dgm:t>
        <a:bodyPr/>
        <a:lstStyle/>
        <a:p>
          <a:r>
            <a:rPr lang="es-ES" sz="1600" dirty="0">
              <a:latin typeface="Montserrat" panose="02000505000000020004" pitchFamily="2" charset="0"/>
            </a:rPr>
            <a:t>Uso de herramientas.</a:t>
          </a:r>
        </a:p>
      </dgm:t>
    </dgm:pt>
    <dgm:pt modelId="{CCAAFC45-6E46-E84A-A85E-DF6544C248EB}" type="parTrans" cxnId="{279BF5E0-1A8C-054D-919D-1B0232BA80E9}">
      <dgm:prSet/>
      <dgm:spPr/>
      <dgm:t>
        <a:bodyPr/>
        <a:lstStyle/>
        <a:p>
          <a:endParaRPr lang="es-ES" sz="1600">
            <a:latin typeface="Montserrat" panose="02000505000000020004" pitchFamily="2" charset="0"/>
          </a:endParaRPr>
        </a:p>
      </dgm:t>
    </dgm:pt>
    <dgm:pt modelId="{8CFE4B0C-310C-D545-811F-C53C56B4AAE2}" type="sibTrans" cxnId="{279BF5E0-1A8C-054D-919D-1B0232BA80E9}">
      <dgm:prSet/>
      <dgm:spPr/>
      <dgm:t>
        <a:bodyPr/>
        <a:lstStyle/>
        <a:p>
          <a:endParaRPr lang="es-ES" sz="1600">
            <a:latin typeface="Montserrat" panose="02000505000000020004" pitchFamily="2" charset="0"/>
          </a:endParaRPr>
        </a:p>
      </dgm:t>
    </dgm:pt>
    <dgm:pt modelId="{9F718A9D-2390-0B41-A95E-FE263EAF1E0B}">
      <dgm:prSet phldrT="[Texto]" custT="1"/>
      <dgm:spPr/>
      <dgm:t>
        <a:bodyPr/>
        <a:lstStyle/>
        <a:p>
          <a:r>
            <a:rPr lang="es-ES" sz="1600" dirty="0">
              <a:latin typeface="Montserrat" panose="02000505000000020004" pitchFamily="2" charset="0"/>
            </a:rPr>
            <a:t>Actividades básicas.</a:t>
          </a:r>
        </a:p>
      </dgm:t>
    </dgm:pt>
    <dgm:pt modelId="{61715119-E6E4-D946-942B-CCC4D6B28A3C}" type="parTrans" cxnId="{638C7EDE-E683-594D-85B7-4A7277C2ED34}">
      <dgm:prSet/>
      <dgm:spPr/>
      <dgm:t>
        <a:bodyPr/>
        <a:lstStyle/>
        <a:p>
          <a:endParaRPr lang="es-ES" sz="1600">
            <a:latin typeface="Montserrat" panose="02000505000000020004" pitchFamily="2" charset="0"/>
          </a:endParaRPr>
        </a:p>
      </dgm:t>
    </dgm:pt>
    <dgm:pt modelId="{7DFBA6C1-BE88-784D-AD40-77096C4B2248}" type="sibTrans" cxnId="{638C7EDE-E683-594D-85B7-4A7277C2ED34}">
      <dgm:prSet/>
      <dgm:spPr/>
      <dgm:t>
        <a:bodyPr/>
        <a:lstStyle/>
        <a:p>
          <a:endParaRPr lang="es-ES" sz="1600">
            <a:latin typeface="Montserrat" panose="02000505000000020004" pitchFamily="2" charset="0"/>
          </a:endParaRPr>
        </a:p>
      </dgm:t>
    </dgm:pt>
    <dgm:pt modelId="{41EDE6CC-206A-9F4B-9F98-CD72DAFB6221}">
      <dgm:prSet phldrT="[Texto]" custT="1"/>
      <dgm:spPr/>
      <dgm:t>
        <a:bodyPr/>
        <a:lstStyle/>
        <a:p>
          <a:r>
            <a:rPr lang="es-ES" sz="2800" dirty="0">
              <a:latin typeface="Montserrat" panose="02000505000000020004" pitchFamily="2" charset="0"/>
            </a:rPr>
            <a:t>Sueño</a:t>
          </a:r>
        </a:p>
      </dgm:t>
    </dgm:pt>
    <dgm:pt modelId="{FF014FC6-1FE6-E240-806F-D776EFAFFEEE}" type="parTrans" cxnId="{66F216CB-BE58-5F43-BF75-2FF48214E05E}">
      <dgm:prSet/>
      <dgm:spPr/>
      <dgm:t>
        <a:bodyPr/>
        <a:lstStyle/>
        <a:p>
          <a:endParaRPr lang="es-ES" sz="1600">
            <a:latin typeface="Montserrat" panose="02000505000000020004" pitchFamily="2" charset="0"/>
          </a:endParaRPr>
        </a:p>
      </dgm:t>
    </dgm:pt>
    <dgm:pt modelId="{E6785623-7DA8-A042-B2DB-C426B7064415}" type="sibTrans" cxnId="{66F216CB-BE58-5F43-BF75-2FF48214E05E}">
      <dgm:prSet/>
      <dgm:spPr/>
      <dgm:t>
        <a:bodyPr/>
        <a:lstStyle/>
        <a:p>
          <a:endParaRPr lang="es-ES" sz="1600">
            <a:latin typeface="Montserrat" panose="02000505000000020004" pitchFamily="2" charset="0"/>
          </a:endParaRPr>
        </a:p>
      </dgm:t>
    </dgm:pt>
    <dgm:pt modelId="{59C302A2-057E-AC42-A2A9-CACADFFC5F0B}">
      <dgm:prSet phldrT="[Texto]" custT="1"/>
      <dgm:spPr/>
      <dgm:t>
        <a:bodyPr/>
        <a:lstStyle/>
        <a:p>
          <a:r>
            <a:rPr lang="es-ES" sz="1600" dirty="0">
              <a:latin typeface="Montserrat" panose="02000505000000020004" pitchFamily="2" charset="0"/>
            </a:rPr>
            <a:t>Insomnio de conciliación.</a:t>
          </a:r>
        </a:p>
      </dgm:t>
    </dgm:pt>
    <dgm:pt modelId="{0C6AFDE5-E671-774D-9F5F-2F06368AC0E7}" type="parTrans" cxnId="{C916C5CF-5B0A-224C-B445-E9292DA0F179}">
      <dgm:prSet/>
      <dgm:spPr/>
      <dgm:t>
        <a:bodyPr/>
        <a:lstStyle/>
        <a:p>
          <a:endParaRPr lang="es-ES" sz="1600">
            <a:latin typeface="Montserrat" panose="02000505000000020004" pitchFamily="2" charset="0"/>
          </a:endParaRPr>
        </a:p>
      </dgm:t>
    </dgm:pt>
    <dgm:pt modelId="{106A2714-C72E-584B-BD8B-5D4160D662AC}" type="sibTrans" cxnId="{C916C5CF-5B0A-224C-B445-E9292DA0F179}">
      <dgm:prSet/>
      <dgm:spPr/>
      <dgm:t>
        <a:bodyPr/>
        <a:lstStyle/>
        <a:p>
          <a:endParaRPr lang="es-ES" sz="1600">
            <a:latin typeface="Montserrat" panose="02000505000000020004" pitchFamily="2" charset="0"/>
          </a:endParaRPr>
        </a:p>
      </dgm:t>
    </dgm:pt>
    <dgm:pt modelId="{5D9A3FA3-510C-1F4C-B705-2408D0033AD9}">
      <dgm:prSet phldrT="[Texto]" custT="1"/>
      <dgm:spPr/>
      <dgm:t>
        <a:bodyPr/>
        <a:lstStyle/>
        <a:p>
          <a:r>
            <a:rPr lang="es-ES" sz="2000" dirty="0">
              <a:latin typeface="Montserrat" panose="02000505000000020004" pitchFamily="2" charset="0"/>
            </a:rPr>
            <a:t>Crisis epilépticas</a:t>
          </a:r>
        </a:p>
      </dgm:t>
    </dgm:pt>
    <dgm:pt modelId="{D17C7DC2-FE07-7D4A-A345-095C3981262B}" type="parTrans" cxnId="{3AC875E5-9E27-E045-8D92-95E73F8AAD40}">
      <dgm:prSet/>
      <dgm:spPr/>
      <dgm:t>
        <a:bodyPr/>
        <a:lstStyle/>
        <a:p>
          <a:endParaRPr lang="es-ES" sz="1600">
            <a:latin typeface="Montserrat" panose="02000505000000020004" pitchFamily="2" charset="0"/>
          </a:endParaRPr>
        </a:p>
      </dgm:t>
    </dgm:pt>
    <dgm:pt modelId="{2EF08C09-BA80-B84F-B83A-1B1157A3BE33}" type="sibTrans" cxnId="{3AC875E5-9E27-E045-8D92-95E73F8AAD40}">
      <dgm:prSet/>
      <dgm:spPr/>
      <dgm:t>
        <a:bodyPr/>
        <a:lstStyle/>
        <a:p>
          <a:endParaRPr lang="es-ES" sz="1600">
            <a:latin typeface="Montserrat" panose="02000505000000020004" pitchFamily="2" charset="0"/>
          </a:endParaRPr>
        </a:p>
      </dgm:t>
    </dgm:pt>
    <dgm:pt modelId="{6AD36C35-B27C-BB4E-BFD5-FFA6B17B96E9}">
      <dgm:prSet phldrT="[Texto]" custT="1"/>
      <dgm:spPr/>
      <dgm:t>
        <a:bodyPr/>
        <a:lstStyle/>
        <a:p>
          <a:r>
            <a:rPr lang="es-ES" sz="1600" dirty="0">
              <a:latin typeface="Montserrat" panose="02000505000000020004" pitchFamily="2" charset="0"/>
            </a:rPr>
            <a:t>En 10 – 20%.</a:t>
          </a:r>
        </a:p>
      </dgm:t>
    </dgm:pt>
    <dgm:pt modelId="{50BBFB88-F7A2-CE46-95AF-6A4576689922}" type="parTrans" cxnId="{79B5A238-8460-9444-9EAF-B11C0086BD2A}">
      <dgm:prSet/>
      <dgm:spPr/>
      <dgm:t>
        <a:bodyPr/>
        <a:lstStyle/>
        <a:p>
          <a:endParaRPr lang="es-ES" sz="1600">
            <a:latin typeface="Montserrat" panose="02000505000000020004" pitchFamily="2" charset="0"/>
          </a:endParaRPr>
        </a:p>
      </dgm:t>
    </dgm:pt>
    <dgm:pt modelId="{96A36D55-3737-E045-91EB-1C1A0320B979}" type="sibTrans" cxnId="{79B5A238-8460-9444-9EAF-B11C0086BD2A}">
      <dgm:prSet/>
      <dgm:spPr/>
      <dgm:t>
        <a:bodyPr/>
        <a:lstStyle/>
        <a:p>
          <a:endParaRPr lang="es-ES" sz="1600">
            <a:latin typeface="Montserrat" panose="02000505000000020004" pitchFamily="2" charset="0"/>
          </a:endParaRPr>
        </a:p>
      </dgm:t>
    </dgm:pt>
    <dgm:pt modelId="{D5AB4302-A621-F54E-87FA-CF8CFD506F18}">
      <dgm:prSet phldrT="[Texto]" custT="1"/>
      <dgm:spPr/>
      <dgm:t>
        <a:bodyPr/>
        <a:lstStyle/>
        <a:p>
          <a:r>
            <a:rPr lang="es-ES" sz="1600" dirty="0">
              <a:latin typeface="Montserrat" panose="02000505000000020004" pitchFamily="2" charset="0"/>
            </a:rPr>
            <a:t>Focales con alteración de la consciencia.</a:t>
          </a:r>
        </a:p>
      </dgm:t>
    </dgm:pt>
    <dgm:pt modelId="{1D8369ED-7A82-0A41-9801-999B833666A1}" type="parTrans" cxnId="{97164CA8-1798-E846-89CD-1A2258B18142}">
      <dgm:prSet/>
      <dgm:spPr/>
      <dgm:t>
        <a:bodyPr/>
        <a:lstStyle/>
        <a:p>
          <a:endParaRPr lang="es-ES" sz="1600">
            <a:latin typeface="Montserrat" panose="02000505000000020004" pitchFamily="2" charset="0"/>
          </a:endParaRPr>
        </a:p>
      </dgm:t>
    </dgm:pt>
    <dgm:pt modelId="{A5CB3138-15BB-6D45-8687-CC2F5A8058B2}" type="sibTrans" cxnId="{97164CA8-1798-E846-89CD-1A2258B18142}">
      <dgm:prSet/>
      <dgm:spPr/>
      <dgm:t>
        <a:bodyPr/>
        <a:lstStyle/>
        <a:p>
          <a:endParaRPr lang="es-ES" sz="1600">
            <a:latin typeface="Montserrat" panose="02000505000000020004" pitchFamily="2" charset="0"/>
          </a:endParaRPr>
        </a:p>
      </dgm:t>
    </dgm:pt>
    <dgm:pt modelId="{EB360726-425A-B94A-872C-88FF4735F2A8}">
      <dgm:prSet phldrT="[Texto]" custT="1"/>
      <dgm:spPr/>
      <dgm:t>
        <a:bodyPr/>
        <a:lstStyle/>
        <a:p>
          <a:r>
            <a:rPr lang="es-ES" sz="1600" dirty="0">
              <a:latin typeface="Montserrat" panose="02000505000000020004" pitchFamily="2" charset="0"/>
            </a:rPr>
            <a:t>Fragmentado.</a:t>
          </a:r>
        </a:p>
      </dgm:t>
    </dgm:pt>
    <dgm:pt modelId="{2456E8AA-CFD9-F94D-B655-EEA9E8136D3B}" type="parTrans" cxnId="{0E35ED48-00EB-4146-8B75-677D65DA896D}">
      <dgm:prSet/>
      <dgm:spPr/>
      <dgm:t>
        <a:bodyPr/>
        <a:lstStyle/>
        <a:p>
          <a:endParaRPr lang="es-ES" sz="1600">
            <a:latin typeface="Montserrat" panose="02000505000000020004" pitchFamily="2" charset="0"/>
          </a:endParaRPr>
        </a:p>
      </dgm:t>
    </dgm:pt>
    <dgm:pt modelId="{8A4E17CB-9EA8-CA44-B2B8-58FAB103DAC7}" type="sibTrans" cxnId="{0E35ED48-00EB-4146-8B75-677D65DA896D}">
      <dgm:prSet/>
      <dgm:spPr/>
      <dgm:t>
        <a:bodyPr/>
        <a:lstStyle/>
        <a:p>
          <a:endParaRPr lang="es-ES" sz="1600">
            <a:latin typeface="Montserrat" panose="02000505000000020004" pitchFamily="2" charset="0"/>
          </a:endParaRPr>
        </a:p>
      </dgm:t>
    </dgm:pt>
    <dgm:pt modelId="{59660FE7-06AF-764B-9B80-4A1B0769F4F8}">
      <dgm:prSet phldrT="[Texto]" custT="1"/>
      <dgm:spPr/>
      <dgm:t>
        <a:bodyPr/>
        <a:lstStyle/>
        <a:p>
          <a:r>
            <a:rPr lang="es-ES" sz="1600" dirty="0">
              <a:latin typeface="Montserrat" panose="02000505000000020004" pitchFamily="2" charset="0"/>
            </a:rPr>
            <a:t>Puede ser temprano.</a:t>
          </a:r>
        </a:p>
      </dgm:t>
    </dgm:pt>
    <dgm:pt modelId="{F4E82E84-7A4C-7649-9B86-BF789643FC73}" type="parTrans" cxnId="{6933B54D-F4BF-AD48-875C-925CFCD338A0}">
      <dgm:prSet/>
      <dgm:spPr/>
      <dgm:t>
        <a:bodyPr/>
        <a:lstStyle/>
        <a:p>
          <a:endParaRPr lang="es-ES" sz="1600">
            <a:latin typeface="Montserrat" panose="02000505000000020004" pitchFamily="2" charset="0"/>
          </a:endParaRPr>
        </a:p>
      </dgm:t>
    </dgm:pt>
    <dgm:pt modelId="{99345012-3DFF-C643-811A-AF1A95F18CDE}" type="sibTrans" cxnId="{6933B54D-F4BF-AD48-875C-925CFCD338A0}">
      <dgm:prSet/>
      <dgm:spPr/>
      <dgm:t>
        <a:bodyPr/>
        <a:lstStyle/>
        <a:p>
          <a:endParaRPr lang="es-ES" sz="1600">
            <a:latin typeface="Montserrat" panose="02000505000000020004" pitchFamily="2" charset="0"/>
          </a:endParaRPr>
        </a:p>
      </dgm:t>
    </dgm:pt>
    <dgm:pt modelId="{2B3F0911-518F-6F4B-8197-47C793CAE8C6}">
      <dgm:prSet custT="1"/>
      <dgm:spPr/>
      <dgm:t>
        <a:bodyPr/>
        <a:lstStyle/>
        <a:p>
          <a:r>
            <a:rPr lang="es-ES" sz="2800" dirty="0">
              <a:latin typeface="Montserrat" panose="02000505000000020004" pitchFamily="2" charset="0"/>
            </a:rPr>
            <a:t>Motores</a:t>
          </a:r>
        </a:p>
      </dgm:t>
    </dgm:pt>
    <dgm:pt modelId="{D1FC2ADF-C24D-C64E-BDE1-EBF7E363F452}" type="parTrans" cxnId="{703CBC90-118C-204F-99C5-A0E98D30BCA2}">
      <dgm:prSet/>
      <dgm:spPr/>
      <dgm:t>
        <a:bodyPr/>
        <a:lstStyle/>
        <a:p>
          <a:endParaRPr lang="es-ES" sz="1600">
            <a:latin typeface="Montserrat" panose="02000505000000020004" pitchFamily="2" charset="0"/>
          </a:endParaRPr>
        </a:p>
      </dgm:t>
    </dgm:pt>
    <dgm:pt modelId="{388AF550-96C0-2844-AE4A-2A8414E52AE8}" type="sibTrans" cxnId="{703CBC90-118C-204F-99C5-A0E98D30BCA2}">
      <dgm:prSet/>
      <dgm:spPr/>
      <dgm:t>
        <a:bodyPr/>
        <a:lstStyle/>
        <a:p>
          <a:endParaRPr lang="es-ES" sz="1600">
            <a:latin typeface="Montserrat" panose="02000505000000020004" pitchFamily="2" charset="0"/>
          </a:endParaRPr>
        </a:p>
      </dgm:t>
    </dgm:pt>
    <dgm:pt modelId="{C2C6476C-1006-814A-B49A-3B0B479B55EA}">
      <dgm:prSet phldrT="[Texto]" custT="1"/>
      <dgm:spPr/>
      <dgm:t>
        <a:bodyPr/>
        <a:lstStyle/>
        <a:p>
          <a:r>
            <a:rPr lang="es-ES" sz="1600" dirty="0">
              <a:latin typeface="Montserrat" panose="02000505000000020004" pitchFamily="2" charset="0"/>
            </a:rPr>
            <a:t>Tardía.</a:t>
          </a:r>
        </a:p>
      </dgm:t>
    </dgm:pt>
    <dgm:pt modelId="{D0C48A35-2528-0446-AFF3-998C05E55ABD}" type="parTrans" cxnId="{E58FB44E-63D5-5F40-860B-DD6EC8DF0262}">
      <dgm:prSet/>
      <dgm:spPr/>
      <dgm:t>
        <a:bodyPr/>
        <a:lstStyle/>
        <a:p>
          <a:endParaRPr lang="es-ES" sz="1600">
            <a:latin typeface="Montserrat" panose="02000505000000020004" pitchFamily="2" charset="0"/>
          </a:endParaRPr>
        </a:p>
      </dgm:t>
    </dgm:pt>
    <dgm:pt modelId="{0CE833F5-D63F-B948-8ADC-DAECBE5CC693}" type="sibTrans" cxnId="{E58FB44E-63D5-5F40-860B-DD6EC8DF0262}">
      <dgm:prSet/>
      <dgm:spPr/>
      <dgm:t>
        <a:bodyPr/>
        <a:lstStyle/>
        <a:p>
          <a:endParaRPr lang="es-ES" sz="1600">
            <a:latin typeface="Montserrat" panose="02000505000000020004" pitchFamily="2" charset="0"/>
          </a:endParaRPr>
        </a:p>
      </dgm:t>
    </dgm:pt>
    <dgm:pt modelId="{605ED9F3-2412-48B3-B958-1201E5209C03}">
      <dgm:prSet custT="1"/>
      <dgm:spPr/>
      <dgm:t>
        <a:bodyPr/>
        <a:lstStyle/>
        <a:p>
          <a:pPr>
            <a:buFont typeface="Arial" panose="020B0604020202020204" pitchFamily="34" charset="0"/>
            <a:buChar char="•"/>
          </a:pPr>
          <a:r>
            <a:rPr lang="es-CO" sz="1400" dirty="0">
              <a:latin typeface="Montserrat" panose="02000505000000020004" pitchFamily="2" charset="0"/>
            </a:rPr>
            <a:t>Piramidales.</a:t>
          </a:r>
          <a:endParaRPr lang="es-ES" sz="1400" dirty="0">
            <a:latin typeface="Montserrat" panose="02000505000000020004" pitchFamily="2" charset="0"/>
          </a:endParaRPr>
        </a:p>
      </dgm:t>
    </dgm:pt>
    <dgm:pt modelId="{C450757E-02AB-47E7-B591-6F67C704C97E}" type="parTrans" cxnId="{6290A0F5-797F-4AB9-AD9C-B2980E16FCE8}">
      <dgm:prSet/>
      <dgm:spPr/>
      <dgm:t>
        <a:bodyPr/>
        <a:lstStyle/>
        <a:p>
          <a:endParaRPr lang="es-ES" sz="1600">
            <a:latin typeface="Montserrat" panose="02000505000000020004" pitchFamily="2" charset="0"/>
          </a:endParaRPr>
        </a:p>
      </dgm:t>
    </dgm:pt>
    <dgm:pt modelId="{494B4F35-5062-49DA-AE20-4E04A5A86D4D}" type="sibTrans" cxnId="{6290A0F5-797F-4AB9-AD9C-B2980E16FCE8}">
      <dgm:prSet/>
      <dgm:spPr/>
      <dgm:t>
        <a:bodyPr/>
        <a:lstStyle/>
        <a:p>
          <a:endParaRPr lang="es-ES" sz="1600">
            <a:latin typeface="Montserrat" panose="02000505000000020004" pitchFamily="2" charset="0"/>
          </a:endParaRPr>
        </a:p>
      </dgm:t>
    </dgm:pt>
    <dgm:pt modelId="{967C21E1-56F8-4BD5-8799-00ECC7BE5E68}">
      <dgm:prSet custT="1"/>
      <dgm:spPr/>
      <dgm:t>
        <a:bodyPr/>
        <a:lstStyle/>
        <a:p>
          <a:r>
            <a:rPr lang="es-CO" sz="1400" dirty="0">
              <a:latin typeface="Montserrat" panose="02000505000000020004" pitchFamily="2" charset="0"/>
            </a:rPr>
            <a:t>Extrapiramidales.</a:t>
          </a:r>
        </a:p>
      </dgm:t>
    </dgm:pt>
    <dgm:pt modelId="{336EAE9C-ABF0-4E2E-BB9D-4CEA56389363}" type="parTrans" cxnId="{99A0AC15-539C-4046-BCCE-56541D7F48C0}">
      <dgm:prSet/>
      <dgm:spPr/>
      <dgm:t>
        <a:bodyPr/>
        <a:lstStyle/>
        <a:p>
          <a:endParaRPr lang="es-ES" sz="1600">
            <a:latin typeface="Montserrat" panose="02000505000000020004" pitchFamily="2" charset="0"/>
          </a:endParaRPr>
        </a:p>
      </dgm:t>
    </dgm:pt>
    <dgm:pt modelId="{672D89CA-92E2-4C6A-9DFA-9A2B0A77DFEA}" type="sibTrans" cxnId="{99A0AC15-539C-4046-BCCE-56541D7F48C0}">
      <dgm:prSet/>
      <dgm:spPr/>
      <dgm:t>
        <a:bodyPr/>
        <a:lstStyle/>
        <a:p>
          <a:endParaRPr lang="es-ES" sz="1600">
            <a:latin typeface="Montserrat" panose="02000505000000020004" pitchFamily="2" charset="0"/>
          </a:endParaRPr>
        </a:p>
      </dgm:t>
    </dgm:pt>
    <dgm:pt modelId="{3882656E-5190-4707-BCCD-965F288143B1}">
      <dgm:prSet custT="1"/>
      <dgm:spPr/>
      <dgm:t>
        <a:bodyPr/>
        <a:lstStyle/>
        <a:p>
          <a:r>
            <a:rPr lang="es-CO" sz="1400" dirty="0">
              <a:latin typeface="Montserrat" panose="02000505000000020004" pitchFamily="2" charset="0"/>
            </a:rPr>
            <a:t>Mioclonías.</a:t>
          </a:r>
        </a:p>
      </dgm:t>
    </dgm:pt>
    <dgm:pt modelId="{3895A6A5-9AAF-42CE-AA5B-6864E3593CEF}" type="parTrans" cxnId="{B4860DCD-D8AF-4447-AAB2-2422341C38DB}">
      <dgm:prSet/>
      <dgm:spPr/>
      <dgm:t>
        <a:bodyPr/>
        <a:lstStyle/>
        <a:p>
          <a:endParaRPr lang="es-ES" sz="1600">
            <a:latin typeface="Montserrat" panose="02000505000000020004" pitchFamily="2" charset="0"/>
          </a:endParaRPr>
        </a:p>
      </dgm:t>
    </dgm:pt>
    <dgm:pt modelId="{6B5FB5D2-0F10-480C-BE30-66A99F0B05F6}" type="sibTrans" cxnId="{B4860DCD-D8AF-4447-AAB2-2422341C38DB}">
      <dgm:prSet/>
      <dgm:spPr/>
      <dgm:t>
        <a:bodyPr/>
        <a:lstStyle/>
        <a:p>
          <a:endParaRPr lang="es-ES" sz="1600">
            <a:latin typeface="Montserrat" panose="02000505000000020004" pitchFamily="2" charset="0"/>
          </a:endParaRPr>
        </a:p>
      </dgm:t>
    </dgm:pt>
    <dgm:pt modelId="{FA2C76A3-48F2-4BFD-AAB3-61F80EB03E47}">
      <dgm:prSet custT="1"/>
      <dgm:spPr/>
      <dgm:t>
        <a:bodyPr/>
        <a:lstStyle/>
        <a:p>
          <a:r>
            <a:rPr lang="es-CO" sz="1400" dirty="0">
              <a:latin typeface="Montserrat" panose="02000505000000020004" pitchFamily="2" charset="0"/>
            </a:rPr>
            <a:t>Tardíos.</a:t>
          </a:r>
        </a:p>
      </dgm:t>
    </dgm:pt>
    <dgm:pt modelId="{5A0B41AD-66AE-497B-B747-00FE90F5081B}" type="parTrans" cxnId="{2D816FF3-7348-4F80-98FB-393B5DA7CF19}">
      <dgm:prSet/>
      <dgm:spPr/>
      <dgm:t>
        <a:bodyPr/>
        <a:lstStyle/>
        <a:p>
          <a:endParaRPr lang="es-ES" sz="1600">
            <a:latin typeface="Montserrat" panose="02000505000000020004" pitchFamily="2" charset="0"/>
          </a:endParaRPr>
        </a:p>
      </dgm:t>
    </dgm:pt>
    <dgm:pt modelId="{5A855D2E-31DE-4765-BE37-C8E71FD4FF47}" type="sibTrans" cxnId="{2D816FF3-7348-4F80-98FB-393B5DA7CF19}">
      <dgm:prSet/>
      <dgm:spPr/>
      <dgm:t>
        <a:bodyPr/>
        <a:lstStyle/>
        <a:p>
          <a:endParaRPr lang="es-ES" sz="1600">
            <a:latin typeface="Montserrat" panose="02000505000000020004" pitchFamily="2" charset="0"/>
          </a:endParaRPr>
        </a:p>
      </dgm:t>
    </dgm:pt>
    <dgm:pt modelId="{2E9E95F2-0617-46BB-AB09-8455EBF0FA84}">
      <dgm:prSet custT="1"/>
      <dgm:spPr/>
      <dgm:t>
        <a:bodyPr/>
        <a:lstStyle/>
        <a:p>
          <a:r>
            <a:rPr lang="es-CO" sz="2000" dirty="0">
              <a:latin typeface="Montserrat" panose="02000505000000020004" pitchFamily="2" charset="0"/>
            </a:rPr>
            <a:t>Disfunción olfativa </a:t>
          </a:r>
        </a:p>
      </dgm:t>
    </dgm:pt>
    <dgm:pt modelId="{26A6896F-DF81-49A5-9806-3D50ECD26DFC}" type="parTrans" cxnId="{A639969D-9A58-40FD-82B5-7A534770631E}">
      <dgm:prSet/>
      <dgm:spPr/>
      <dgm:t>
        <a:bodyPr/>
        <a:lstStyle/>
        <a:p>
          <a:endParaRPr lang="es-ES" sz="1600">
            <a:latin typeface="Montserrat" panose="02000505000000020004" pitchFamily="2" charset="0"/>
          </a:endParaRPr>
        </a:p>
      </dgm:t>
    </dgm:pt>
    <dgm:pt modelId="{357116C8-6D08-458C-8C2F-DCB5EF1C2F50}" type="sibTrans" cxnId="{A639969D-9A58-40FD-82B5-7A534770631E}">
      <dgm:prSet/>
      <dgm:spPr/>
      <dgm:t>
        <a:bodyPr/>
        <a:lstStyle/>
        <a:p>
          <a:endParaRPr lang="es-ES" sz="1600">
            <a:latin typeface="Montserrat" panose="02000505000000020004" pitchFamily="2" charset="0"/>
          </a:endParaRPr>
        </a:p>
      </dgm:t>
    </dgm:pt>
    <dgm:pt modelId="{981FBF14-52FE-4C91-99B2-231BC1583AA3}">
      <dgm:prSet custT="1"/>
      <dgm:spPr/>
      <dgm:t>
        <a:bodyPr/>
        <a:lstStyle/>
        <a:p>
          <a:r>
            <a:rPr lang="es-ES" sz="1800" dirty="0">
              <a:latin typeface="Montserrat" panose="02000505000000020004" pitchFamily="2" charset="0"/>
            </a:rPr>
            <a:t>Muy común. </a:t>
          </a:r>
        </a:p>
      </dgm:t>
    </dgm:pt>
    <dgm:pt modelId="{78FFF78E-EE84-447F-BA30-156C36EDFCBE}" type="parTrans" cxnId="{9649A705-49AA-4134-97AF-A7CE000ED165}">
      <dgm:prSet/>
      <dgm:spPr/>
      <dgm:t>
        <a:bodyPr/>
        <a:lstStyle/>
        <a:p>
          <a:endParaRPr lang="es-ES" sz="1600">
            <a:latin typeface="Montserrat" panose="02000505000000020004" pitchFamily="2" charset="0"/>
          </a:endParaRPr>
        </a:p>
      </dgm:t>
    </dgm:pt>
    <dgm:pt modelId="{9E2D5F35-B5AD-4523-A627-C1E90D38AE09}" type="sibTrans" cxnId="{9649A705-49AA-4134-97AF-A7CE000ED165}">
      <dgm:prSet/>
      <dgm:spPr/>
      <dgm:t>
        <a:bodyPr/>
        <a:lstStyle/>
        <a:p>
          <a:endParaRPr lang="es-ES" sz="1600">
            <a:latin typeface="Montserrat" panose="02000505000000020004" pitchFamily="2" charset="0"/>
          </a:endParaRPr>
        </a:p>
      </dgm:t>
    </dgm:pt>
    <dgm:pt modelId="{7A197386-2874-482C-9F25-D62AFD8DE310}">
      <dgm:prSet custT="1"/>
      <dgm:spPr/>
      <dgm:t>
        <a:bodyPr/>
        <a:lstStyle/>
        <a:p>
          <a:r>
            <a:rPr lang="es-ES" sz="1800" dirty="0">
              <a:latin typeface="Montserrat" panose="02000505000000020004" pitchFamily="2" charset="0"/>
            </a:rPr>
            <a:t>De forma temprana.</a:t>
          </a:r>
        </a:p>
      </dgm:t>
    </dgm:pt>
    <dgm:pt modelId="{7C4EF52B-902C-45F4-9B07-4564C56B70DB}" type="parTrans" cxnId="{356124FD-EE59-4245-A29C-48078B4DEDB4}">
      <dgm:prSet/>
      <dgm:spPr/>
      <dgm:t>
        <a:bodyPr/>
        <a:lstStyle/>
        <a:p>
          <a:endParaRPr lang="es-ES" sz="1600">
            <a:latin typeface="Montserrat" panose="02000505000000020004" pitchFamily="2" charset="0"/>
          </a:endParaRPr>
        </a:p>
      </dgm:t>
    </dgm:pt>
    <dgm:pt modelId="{36C74312-FB01-4EB7-86A0-3419DE1A933D}" type="sibTrans" cxnId="{356124FD-EE59-4245-A29C-48078B4DEDB4}">
      <dgm:prSet/>
      <dgm:spPr/>
      <dgm:t>
        <a:bodyPr/>
        <a:lstStyle/>
        <a:p>
          <a:endParaRPr lang="es-ES" sz="1600">
            <a:latin typeface="Montserrat" panose="02000505000000020004" pitchFamily="2" charset="0"/>
          </a:endParaRPr>
        </a:p>
      </dgm:t>
    </dgm:pt>
    <dgm:pt modelId="{77A88A1C-C8A3-43D8-B0B2-3EF12A8EC66C}">
      <dgm:prSet custT="1"/>
      <dgm:spPr/>
      <dgm:t>
        <a:bodyPr/>
        <a:lstStyle/>
        <a:p>
          <a:r>
            <a:rPr lang="es-ES" sz="1800" dirty="0">
              <a:latin typeface="Montserrat" panose="02000505000000020004" pitchFamily="2" charset="0"/>
            </a:rPr>
            <a:t>Difícil de evaluar. </a:t>
          </a:r>
        </a:p>
      </dgm:t>
    </dgm:pt>
    <dgm:pt modelId="{FFD2A61C-DDA3-41EF-B5BF-44BE71F61FB9}" type="parTrans" cxnId="{9ECC584A-7280-4F64-AE68-5B6DE4FA0F47}">
      <dgm:prSet/>
      <dgm:spPr/>
      <dgm:t>
        <a:bodyPr/>
        <a:lstStyle/>
        <a:p>
          <a:endParaRPr lang="es-ES" sz="1600">
            <a:latin typeface="Montserrat" panose="02000505000000020004" pitchFamily="2" charset="0"/>
          </a:endParaRPr>
        </a:p>
      </dgm:t>
    </dgm:pt>
    <dgm:pt modelId="{91E71171-A6FC-4A8F-A912-7DD6BE57BE21}" type="sibTrans" cxnId="{9ECC584A-7280-4F64-AE68-5B6DE4FA0F47}">
      <dgm:prSet/>
      <dgm:spPr/>
      <dgm:t>
        <a:bodyPr/>
        <a:lstStyle/>
        <a:p>
          <a:endParaRPr lang="es-ES" sz="1600">
            <a:latin typeface="Montserrat" panose="02000505000000020004" pitchFamily="2" charset="0"/>
          </a:endParaRPr>
        </a:p>
      </dgm:t>
    </dgm:pt>
    <dgm:pt modelId="{DC9B3DDA-EF10-9641-9E41-DAB85959BF3A}">
      <dgm:prSet phldrT="[Texto]" custT="1"/>
      <dgm:spPr/>
      <dgm:t>
        <a:bodyPr/>
        <a:lstStyle/>
        <a:p>
          <a:r>
            <a:rPr lang="es-ES" sz="1600" dirty="0">
              <a:latin typeface="Montserrat" panose="02000505000000020004" pitchFamily="2" charset="0"/>
            </a:rPr>
            <a:t>En AD son tempranas.</a:t>
          </a:r>
        </a:p>
      </dgm:t>
    </dgm:pt>
    <dgm:pt modelId="{9EF10612-37C0-5847-9678-B4BD689D4DB1}" type="sibTrans" cxnId="{78A54E85-CD4F-CD4D-8B44-7A608D9C33D6}">
      <dgm:prSet/>
      <dgm:spPr/>
      <dgm:t>
        <a:bodyPr/>
        <a:lstStyle/>
        <a:p>
          <a:endParaRPr lang="es-ES" sz="1600">
            <a:latin typeface="Montserrat" panose="02000505000000020004" pitchFamily="2" charset="0"/>
          </a:endParaRPr>
        </a:p>
      </dgm:t>
    </dgm:pt>
    <dgm:pt modelId="{21319793-6E85-6C47-B503-5DD7BF46A836}" type="parTrans" cxnId="{78A54E85-CD4F-CD4D-8B44-7A608D9C33D6}">
      <dgm:prSet/>
      <dgm:spPr/>
      <dgm:t>
        <a:bodyPr/>
        <a:lstStyle/>
        <a:p>
          <a:endParaRPr lang="es-ES" sz="1600">
            <a:latin typeface="Montserrat" panose="02000505000000020004" pitchFamily="2" charset="0"/>
          </a:endParaRPr>
        </a:p>
      </dgm:t>
    </dgm:pt>
    <dgm:pt modelId="{16AE4044-9CBE-4AEF-B829-CE2DF1E8F24B}">
      <dgm:prSet phldrT="[Texto]" custT="1"/>
      <dgm:spPr/>
      <dgm:t>
        <a:bodyPr/>
        <a:lstStyle/>
        <a:p>
          <a:r>
            <a:rPr lang="es-ES" sz="1600" dirty="0">
              <a:latin typeface="Montserrat" panose="02000505000000020004" pitchFamily="2" charset="0"/>
            </a:rPr>
            <a:t>Tardías.</a:t>
          </a:r>
        </a:p>
      </dgm:t>
    </dgm:pt>
    <dgm:pt modelId="{AE2AB8C4-AB56-4CB9-8A7D-DDEF7F5A75D1}" type="parTrans" cxnId="{9A8AD631-CA91-40EA-A637-77E97A1AC15F}">
      <dgm:prSet/>
      <dgm:spPr/>
      <dgm:t>
        <a:bodyPr/>
        <a:lstStyle/>
        <a:p>
          <a:endParaRPr lang="es-ES" sz="1600">
            <a:latin typeface="Montserrat" panose="02000505000000020004" pitchFamily="2" charset="0"/>
          </a:endParaRPr>
        </a:p>
      </dgm:t>
    </dgm:pt>
    <dgm:pt modelId="{9BED59AD-063C-4148-BD0E-BC8851D968A3}" type="sibTrans" cxnId="{9A8AD631-CA91-40EA-A637-77E97A1AC15F}">
      <dgm:prSet/>
      <dgm:spPr/>
      <dgm:t>
        <a:bodyPr/>
        <a:lstStyle/>
        <a:p>
          <a:endParaRPr lang="es-ES" sz="1600">
            <a:latin typeface="Montserrat" panose="02000505000000020004" pitchFamily="2" charset="0"/>
          </a:endParaRPr>
        </a:p>
      </dgm:t>
    </dgm:pt>
    <dgm:pt modelId="{079EE6C5-E5BF-5447-A7A4-9BD248D05479}">
      <dgm:prSet phldrT="[Texto]" custT="1"/>
      <dgm:spPr/>
      <dgm:t>
        <a:bodyPr/>
        <a:lstStyle/>
        <a:p>
          <a:r>
            <a:rPr lang="es-ES" sz="2800" dirty="0">
              <a:latin typeface="Montserrat" panose="02000505000000020004" pitchFamily="2" charset="0"/>
            </a:rPr>
            <a:t>Praxia</a:t>
          </a:r>
        </a:p>
      </dgm:t>
    </dgm:pt>
    <dgm:pt modelId="{454B6453-A1F0-0B4B-96D8-04EBAAB2C760}" type="sibTrans" cxnId="{F423448E-445F-0148-AC81-E4F6CA1C0A62}">
      <dgm:prSet/>
      <dgm:spPr/>
      <dgm:t>
        <a:bodyPr/>
        <a:lstStyle/>
        <a:p>
          <a:endParaRPr lang="es-ES" sz="1600">
            <a:latin typeface="Montserrat" panose="02000505000000020004" pitchFamily="2" charset="0"/>
          </a:endParaRPr>
        </a:p>
      </dgm:t>
    </dgm:pt>
    <dgm:pt modelId="{33207A85-EBFD-614F-93A7-885CFEB04A94}" type="parTrans" cxnId="{F423448E-445F-0148-AC81-E4F6CA1C0A62}">
      <dgm:prSet/>
      <dgm:spPr/>
      <dgm:t>
        <a:bodyPr/>
        <a:lstStyle/>
        <a:p>
          <a:endParaRPr lang="es-ES" sz="1600">
            <a:latin typeface="Montserrat" panose="02000505000000020004" pitchFamily="2" charset="0"/>
          </a:endParaRPr>
        </a:p>
      </dgm:t>
    </dgm:pt>
    <dgm:pt modelId="{C435D387-7C9E-4A4A-8811-07501A5069EE}" type="pres">
      <dgm:prSet presAssocID="{D747EE60-1ACA-CD4E-B1F0-7545EE5E18D4}" presName="Name0" presStyleCnt="0">
        <dgm:presLayoutVars>
          <dgm:dir/>
          <dgm:animLvl val="lvl"/>
          <dgm:resizeHandles val="exact"/>
        </dgm:presLayoutVars>
      </dgm:prSet>
      <dgm:spPr/>
    </dgm:pt>
    <dgm:pt modelId="{528FA335-D6C8-7843-87BA-98DB12092A97}" type="pres">
      <dgm:prSet presAssocID="{079EE6C5-E5BF-5447-A7A4-9BD248D05479}" presName="composite" presStyleCnt="0"/>
      <dgm:spPr/>
    </dgm:pt>
    <dgm:pt modelId="{6EE89123-0BF3-3A45-B97F-D1D17E31B342}" type="pres">
      <dgm:prSet presAssocID="{079EE6C5-E5BF-5447-A7A4-9BD248D05479}" presName="parTx" presStyleLbl="alignNode1" presStyleIdx="0" presStyleCnt="5">
        <dgm:presLayoutVars>
          <dgm:chMax val="0"/>
          <dgm:chPref val="0"/>
          <dgm:bulletEnabled val="1"/>
        </dgm:presLayoutVars>
      </dgm:prSet>
      <dgm:spPr/>
    </dgm:pt>
    <dgm:pt modelId="{B784190A-BB1E-C845-9B53-4F4990DA174D}" type="pres">
      <dgm:prSet presAssocID="{079EE6C5-E5BF-5447-A7A4-9BD248D05479}" presName="desTx" presStyleLbl="alignAccFollowNode1" presStyleIdx="0" presStyleCnt="5">
        <dgm:presLayoutVars>
          <dgm:bulletEnabled val="1"/>
        </dgm:presLayoutVars>
      </dgm:prSet>
      <dgm:spPr/>
    </dgm:pt>
    <dgm:pt modelId="{BE45E795-5C6D-DB4C-90C3-A4B4F1D51224}" type="pres">
      <dgm:prSet presAssocID="{454B6453-A1F0-0B4B-96D8-04EBAAB2C760}" presName="space" presStyleCnt="0"/>
      <dgm:spPr/>
    </dgm:pt>
    <dgm:pt modelId="{7124664E-8322-FF42-81CA-CD5387D0D9FC}" type="pres">
      <dgm:prSet presAssocID="{41EDE6CC-206A-9F4B-9F98-CD72DAFB6221}" presName="composite" presStyleCnt="0"/>
      <dgm:spPr/>
    </dgm:pt>
    <dgm:pt modelId="{899C5A89-5EA3-204C-B5E9-C9DA731B6F3B}" type="pres">
      <dgm:prSet presAssocID="{41EDE6CC-206A-9F4B-9F98-CD72DAFB6221}" presName="parTx" presStyleLbl="alignNode1" presStyleIdx="1" presStyleCnt="5">
        <dgm:presLayoutVars>
          <dgm:chMax val="0"/>
          <dgm:chPref val="0"/>
          <dgm:bulletEnabled val="1"/>
        </dgm:presLayoutVars>
      </dgm:prSet>
      <dgm:spPr/>
    </dgm:pt>
    <dgm:pt modelId="{E6EE5E1F-041D-C148-BB81-5607DAE75332}" type="pres">
      <dgm:prSet presAssocID="{41EDE6CC-206A-9F4B-9F98-CD72DAFB6221}" presName="desTx" presStyleLbl="alignAccFollowNode1" presStyleIdx="1" presStyleCnt="5">
        <dgm:presLayoutVars>
          <dgm:bulletEnabled val="1"/>
        </dgm:presLayoutVars>
      </dgm:prSet>
      <dgm:spPr/>
    </dgm:pt>
    <dgm:pt modelId="{53A429DC-7EF7-3C47-90A8-BA47B502F603}" type="pres">
      <dgm:prSet presAssocID="{E6785623-7DA8-A042-B2DB-C426B7064415}" presName="space" presStyleCnt="0"/>
      <dgm:spPr/>
    </dgm:pt>
    <dgm:pt modelId="{F83A0096-D3E3-1548-B13E-E6A72C2905DA}" type="pres">
      <dgm:prSet presAssocID="{5D9A3FA3-510C-1F4C-B705-2408D0033AD9}" presName="composite" presStyleCnt="0"/>
      <dgm:spPr/>
    </dgm:pt>
    <dgm:pt modelId="{549C7716-9B9B-884C-9238-4585636B628B}" type="pres">
      <dgm:prSet presAssocID="{5D9A3FA3-510C-1F4C-B705-2408D0033AD9}" presName="parTx" presStyleLbl="alignNode1" presStyleIdx="2" presStyleCnt="5">
        <dgm:presLayoutVars>
          <dgm:chMax val="0"/>
          <dgm:chPref val="0"/>
          <dgm:bulletEnabled val="1"/>
        </dgm:presLayoutVars>
      </dgm:prSet>
      <dgm:spPr/>
    </dgm:pt>
    <dgm:pt modelId="{D10B9DAD-EE89-194F-94B3-A95880416FD6}" type="pres">
      <dgm:prSet presAssocID="{5D9A3FA3-510C-1F4C-B705-2408D0033AD9}" presName="desTx" presStyleLbl="alignAccFollowNode1" presStyleIdx="2" presStyleCnt="5">
        <dgm:presLayoutVars>
          <dgm:bulletEnabled val="1"/>
        </dgm:presLayoutVars>
      </dgm:prSet>
      <dgm:spPr/>
    </dgm:pt>
    <dgm:pt modelId="{23DFD3C9-A12D-0440-BF02-72F2E029B65F}" type="pres">
      <dgm:prSet presAssocID="{2EF08C09-BA80-B84F-B83A-1B1157A3BE33}" presName="space" presStyleCnt="0"/>
      <dgm:spPr/>
    </dgm:pt>
    <dgm:pt modelId="{095BD278-077F-FC42-B633-ACEDBBD10673}" type="pres">
      <dgm:prSet presAssocID="{2B3F0911-518F-6F4B-8197-47C793CAE8C6}" presName="composite" presStyleCnt="0"/>
      <dgm:spPr/>
    </dgm:pt>
    <dgm:pt modelId="{304B6CC5-2236-5445-9A53-3F178B907B56}" type="pres">
      <dgm:prSet presAssocID="{2B3F0911-518F-6F4B-8197-47C793CAE8C6}" presName="parTx" presStyleLbl="alignNode1" presStyleIdx="3" presStyleCnt="5">
        <dgm:presLayoutVars>
          <dgm:chMax val="0"/>
          <dgm:chPref val="0"/>
          <dgm:bulletEnabled val="1"/>
        </dgm:presLayoutVars>
      </dgm:prSet>
      <dgm:spPr/>
    </dgm:pt>
    <dgm:pt modelId="{74399722-D63D-354A-9FA7-3E8486DB0C28}" type="pres">
      <dgm:prSet presAssocID="{2B3F0911-518F-6F4B-8197-47C793CAE8C6}" presName="desTx" presStyleLbl="alignAccFollowNode1" presStyleIdx="3" presStyleCnt="5">
        <dgm:presLayoutVars>
          <dgm:bulletEnabled val="1"/>
        </dgm:presLayoutVars>
      </dgm:prSet>
      <dgm:spPr/>
    </dgm:pt>
    <dgm:pt modelId="{0D065645-C044-40CD-B254-603D6A59EAAC}" type="pres">
      <dgm:prSet presAssocID="{388AF550-96C0-2844-AE4A-2A8414E52AE8}" presName="space" presStyleCnt="0"/>
      <dgm:spPr/>
    </dgm:pt>
    <dgm:pt modelId="{A14030B1-3E4D-4F7A-9C11-B6C621DAD899}" type="pres">
      <dgm:prSet presAssocID="{2E9E95F2-0617-46BB-AB09-8455EBF0FA84}" presName="composite" presStyleCnt="0"/>
      <dgm:spPr/>
    </dgm:pt>
    <dgm:pt modelId="{890D6E74-92E3-4A7D-BA5A-C29CDD1B3449}" type="pres">
      <dgm:prSet presAssocID="{2E9E95F2-0617-46BB-AB09-8455EBF0FA84}" presName="parTx" presStyleLbl="alignNode1" presStyleIdx="4" presStyleCnt="5">
        <dgm:presLayoutVars>
          <dgm:chMax val="0"/>
          <dgm:chPref val="0"/>
          <dgm:bulletEnabled val="1"/>
        </dgm:presLayoutVars>
      </dgm:prSet>
      <dgm:spPr/>
    </dgm:pt>
    <dgm:pt modelId="{2B0E7D64-6FF1-40CB-88A8-8A2166AEF87B}" type="pres">
      <dgm:prSet presAssocID="{2E9E95F2-0617-46BB-AB09-8455EBF0FA84}" presName="desTx" presStyleLbl="alignAccFollowNode1" presStyleIdx="4" presStyleCnt="5">
        <dgm:presLayoutVars>
          <dgm:bulletEnabled val="1"/>
        </dgm:presLayoutVars>
      </dgm:prSet>
      <dgm:spPr/>
    </dgm:pt>
  </dgm:ptLst>
  <dgm:cxnLst>
    <dgm:cxn modelId="{1B396201-A894-4328-865C-0BB164FE81F6}" type="presOf" srcId="{967C21E1-56F8-4BD5-8799-00ECC7BE5E68}" destId="{74399722-D63D-354A-9FA7-3E8486DB0C28}" srcOrd="0" destOrd="1" presId="urn:microsoft.com/office/officeart/2005/8/layout/hList1"/>
    <dgm:cxn modelId="{9649A705-49AA-4134-97AF-A7CE000ED165}" srcId="{2E9E95F2-0617-46BB-AB09-8455EBF0FA84}" destId="{981FBF14-52FE-4C91-99B2-231BC1583AA3}" srcOrd="0" destOrd="0" parTransId="{78FFF78E-EE84-447F-BA30-156C36EDFCBE}" sibTransId="{9E2D5F35-B5AD-4523-A627-C1E90D38AE09}"/>
    <dgm:cxn modelId="{99A0AC15-539C-4046-BCCE-56541D7F48C0}" srcId="{2B3F0911-518F-6F4B-8197-47C793CAE8C6}" destId="{967C21E1-56F8-4BD5-8799-00ECC7BE5E68}" srcOrd="1" destOrd="0" parTransId="{336EAE9C-ABF0-4E2E-BB9D-4CEA56389363}" sibTransId="{672D89CA-92E2-4C6A-9DFA-9A2B0A77DFEA}"/>
    <dgm:cxn modelId="{B7085C1E-506F-4D17-8657-6932ACE62B70}" type="presOf" srcId="{981FBF14-52FE-4C91-99B2-231BC1583AA3}" destId="{2B0E7D64-6FF1-40CB-88A8-8A2166AEF87B}" srcOrd="0" destOrd="0" presId="urn:microsoft.com/office/officeart/2005/8/layout/hList1"/>
    <dgm:cxn modelId="{9A8AD631-CA91-40EA-A637-77E97A1AC15F}" srcId="{5D9A3FA3-510C-1F4C-B705-2408D0033AD9}" destId="{16AE4044-9CBE-4AEF-B829-CE2DF1E8F24B}" srcOrd="2" destOrd="0" parTransId="{AE2AB8C4-AB56-4CB9-8A7D-DDEF7F5A75D1}" sibTransId="{9BED59AD-063C-4148-BD0E-BC8851D968A3}"/>
    <dgm:cxn modelId="{4EB34638-E259-4F7E-B71B-01036DBDCF2C}" type="presOf" srcId="{77A88A1C-C8A3-43D8-B0B2-3EF12A8EC66C}" destId="{2B0E7D64-6FF1-40CB-88A8-8A2166AEF87B}" srcOrd="0" destOrd="2" presId="urn:microsoft.com/office/officeart/2005/8/layout/hList1"/>
    <dgm:cxn modelId="{79B5A238-8460-9444-9EAF-B11C0086BD2A}" srcId="{5D9A3FA3-510C-1F4C-B705-2408D0033AD9}" destId="{6AD36C35-B27C-BB4E-BFD5-FFA6B17B96E9}" srcOrd="0" destOrd="0" parTransId="{50BBFB88-F7A2-CE46-95AF-6A4576689922}" sibTransId="{96A36D55-3737-E045-91EB-1C1A0320B979}"/>
    <dgm:cxn modelId="{68DCD35D-503F-47EB-BAD1-3D19C6724CBF}" type="presOf" srcId="{3882656E-5190-4707-BCCD-965F288143B1}" destId="{74399722-D63D-354A-9FA7-3E8486DB0C28}" srcOrd="0" destOrd="2" presId="urn:microsoft.com/office/officeart/2005/8/layout/hList1"/>
    <dgm:cxn modelId="{8F4F7B45-855A-D343-90FA-F2DE202B6CAB}" type="presOf" srcId="{D5AB4302-A621-F54E-87FA-CF8CFD506F18}" destId="{D10B9DAD-EE89-194F-94B3-A95880416FD6}" srcOrd="0" destOrd="1" presId="urn:microsoft.com/office/officeart/2005/8/layout/hList1"/>
    <dgm:cxn modelId="{95006B46-F0C7-40E4-9D77-08A14E0DC068}" type="presOf" srcId="{FA2C76A3-48F2-4BFD-AAB3-61F80EB03E47}" destId="{74399722-D63D-354A-9FA7-3E8486DB0C28}" srcOrd="0" destOrd="3" presId="urn:microsoft.com/office/officeart/2005/8/layout/hList1"/>
    <dgm:cxn modelId="{0E35ED48-00EB-4146-8B75-677D65DA896D}" srcId="{41EDE6CC-206A-9F4B-9F98-CD72DAFB6221}" destId="{EB360726-425A-B94A-872C-88FF4735F2A8}" srcOrd="1" destOrd="0" parTransId="{2456E8AA-CFD9-F94D-B655-EEA9E8136D3B}" sibTransId="{8A4E17CB-9EA8-CA44-B2B8-58FAB103DAC7}"/>
    <dgm:cxn modelId="{9ECC584A-7280-4F64-AE68-5B6DE4FA0F47}" srcId="{2E9E95F2-0617-46BB-AB09-8455EBF0FA84}" destId="{77A88A1C-C8A3-43D8-B0B2-3EF12A8EC66C}" srcOrd="2" destOrd="0" parTransId="{FFD2A61C-DDA3-41EF-B5BF-44BE71F61FB9}" sibTransId="{91E71171-A6FC-4A8F-A912-7DD6BE57BE21}"/>
    <dgm:cxn modelId="{6933B54D-F4BF-AD48-875C-925CFCD338A0}" srcId="{41EDE6CC-206A-9F4B-9F98-CD72DAFB6221}" destId="{59660FE7-06AF-764B-9B80-4A1B0769F4F8}" srcOrd="2" destOrd="0" parTransId="{F4E82E84-7A4C-7649-9B86-BF789643FC73}" sibTransId="{99345012-3DFF-C643-811A-AF1A95F18CDE}"/>
    <dgm:cxn modelId="{E58FB44E-63D5-5F40-860B-DD6EC8DF0262}" srcId="{079EE6C5-E5BF-5447-A7A4-9BD248D05479}" destId="{C2C6476C-1006-814A-B49A-3B0B479B55EA}" srcOrd="2" destOrd="0" parTransId="{D0C48A35-2528-0446-AFF3-998C05E55ABD}" sibTransId="{0CE833F5-D63F-B948-8ADC-DAECBE5CC693}"/>
    <dgm:cxn modelId="{26FE4551-3EA1-AB4E-AD7A-9F38D3E63FA0}" type="presOf" srcId="{59C302A2-057E-AC42-A2A9-CACADFFC5F0B}" destId="{E6EE5E1F-041D-C148-BB81-5607DAE75332}" srcOrd="0" destOrd="0" presId="urn:microsoft.com/office/officeart/2005/8/layout/hList1"/>
    <dgm:cxn modelId="{DC52B071-C924-CC4E-B5DB-DA6E6B3067B0}" type="presOf" srcId="{A9A0773C-D4D4-B246-83F4-BA993964141A}" destId="{B784190A-BB1E-C845-9B53-4F4990DA174D}" srcOrd="0" destOrd="0" presId="urn:microsoft.com/office/officeart/2005/8/layout/hList1"/>
    <dgm:cxn modelId="{A397DC57-9903-614E-A5EA-548CABC90A51}" type="presOf" srcId="{2B3F0911-518F-6F4B-8197-47C793CAE8C6}" destId="{304B6CC5-2236-5445-9A53-3F178B907B56}" srcOrd="0" destOrd="0" presId="urn:microsoft.com/office/officeart/2005/8/layout/hList1"/>
    <dgm:cxn modelId="{308EC55A-5419-4F82-A5C9-1D12744EE390}" type="presOf" srcId="{605ED9F3-2412-48B3-B958-1201E5209C03}" destId="{74399722-D63D-354A-9FA7-3E8486DB0C28}" srcOrd="0" destOrd="0" presId="urn:microsoft.com/office/officeart/2005/8/layout/hList1"/>
    <dgm:cxn modelId="{78A54E85-CD4F-CD4D-8B44-7A608D9C33D6}" srcId="{5D9A3FA3-510C-1F4C-B705-2408D0033AD9}" destId="{DC9B3DDA-EF10-9641-9E41-DAB85959BF3A}" srcOrd="3" destOrd="0" parTransId="{21319793-6E85-6C47-B503-5DD7BF46A836}" sibTransId="{9EF10612-37C0-5847-9678-B4BD689D4DB1}"/>
    <dgm:cxn modelId="{E46C8386-F993-2445-836B-3E46CE0CC9F0}" type="presOf" srcId="{9F718A9D-2390-0B41-A95E-FE263EAF1E0B}" destId="{B784190A-BB1E-C845-9B53-4F4990DA174D}" srcOrd="0" destOrd="1" presId="urn:microsoft.com/office/officeart/2005/8/layout/hList1"/>
    <dgm:cxn modelId="{E4019987-0698-2C43-A561-E25522307AA8}" type="presOf" srcId="{5D9A3FA3-510C-1F4C-B705-2408D0033AD9}" destId="{549C7716-9B9B-884C-9238-4585636B628B}" srcOrd="0" destOrd="0" presId="urn:microsoft.com/office/officeart/2005/8/layout/hList1"/>
    <dgm:cxn modelId="{F423448E-445F-0148-AC81-E4F6CA1C0A62}" srcId="{D747EE60-1ACA-CD4E-B1F0-7545EE5E18D4}" destId="{079EE6C5-E5BF-5447-A7A4-9BD248D05479}" srcOrd="0" destOrd="0" parTransId="{33207A85-EBFD-614F-93A7-885CFEB04A94}" sibTransId="{454B6453-A1F0-0B4B-96D8-04EBAAB2C760}"/>
    <dgm:cxn modelId="{703CBC90-118C-204F-99C5-A0E98D30BCA2}" srcId="{D747EE60-1ACA-CD4E-B1F0-7545EE5E18D4}" destId="{2B3F0911-518F-6F4B-8197-47C793CAE8C6}" srcOrd="3" destOrd="0" parTransId="{D1FC2ADF-C24D-C64E-BDE1-EBF7E363F452}" sibTransId="{388AF550-96C0-2844-AE4A-2A8414E52AE8}"/>
    <dgm:cxn modelId="{F51A8A9B-EF97-4541-9BE3-6508B91B8041}" type="presOf" srcId="{EB360726-425A-B94A-872C-88FF4735F2A8}" destId="{E6EE5E1F-041D-C148-BB81-5607DAE75332}" srcOrd="0" destOrd="1" presId="urn:microsoft.com/office/officeart/2005/8/layout/hList1"/>
    <dgm:cxn modelId="{A639969D-9A58-40FD-82B5-7A534770631E}" srcId="{D747EE60-1ACA-CD4E-B1F0-7545EE5E18D4}" destId="{2E9E95F2-0617-46BB-AB09-8455EBF0FA84}" srcOrd="4" destOrd="0" parTransId="{26A6896F-DF81-49A5-9806-3D50ECD26DFC}" sibTransId="{357116C8-6D08-458C-8C2F-DCB5EF1C2F50}"/>
    <dgm:cxn modelId="{9DC9BC9F-68C2-48FF-A60E-3D7586856A71}" type="presOf" srcId="{16AE4044-9CBE-4AEF-B829-CE2DF1E8F24B}" destId="{D10B9DAD-EE89-194F-94B3-A95880416FD6}" srcOrd="0" destOrd="2" presId="urn:microsoft.com/office/officeart/2005/8/layout/hList1"/>
    <dgm:cxn modelId="{EC7830A4-17D1-4127-8F66-8376F6739A08}" type="presOf" srcId="{2E9E95F2-0617-46BB-AB09-8455EBF0FA84}" destId="{890D6E74-92E3-4A7D-BA5A-C29CDD1B3449}" srcOrd="0" destOrd="0" presId="urn:microsoft.com/office/officeart/2005/8/layout/hList1"/>
    <dgm:cxn modelId="{6D58F9A6-CA64-1F43-9E5A-6D469566A9E6}" type="presOf" srcId="{DC9B3DDA-EF10-9641-9E41-DAB85959BF3A}" destId="{D10B9DAD-EE89-194F-94B3-A95880416FD6}" srcOrd="0" destOrd="3" presId="urn:microsoft.com/office/officeart/2005/8/layout/hList1"/>
    <dgm:cxn modelId="{97164CA8-1798-E846-89CD-1A2258B18142}" srcId="{5D9A3FA3-510C-1F4C-B705-2408D0033AD9}" destId="{D5AB4302-A621-F54E-87FA-CF8CFD506F18}" srcOrd="1" destOrd="0" parTransId="{1D8369ED-7A82-0A41-9801-999B833666A1}" sibTransId="{A5CB3138-15BB-6D45-8687-CC2F5A8058B2}"/>
    <dgm:cxn modelId="{AE78CDC5-799A-4327-A04F-0F1A258905A4}" type="presOf" srcId="{7A197386-2874-482C-9F25-D62AFD8DE310}" destId="{2B0E7D64-6FF1-40CB-88A8-8A2166AEF87B}" srcOrd="0" destOrd="1" presId="urn:microsoft.com/office/officeart/2005/8/layout/hList1"/>
    <dgm:cxn modelId="{66F216CB-BE58-5F43-BF75-2FF48214E05E}" srcId="{D747EE60-1ACA-CD4E-B1F0-7545EE5E18D4}" destId="{41EDE6CC-206A-9F4B-9F98-CD72DAFB6221}" srcOrd="1" destOrd="0" parTransId="{FF014FC6-1FE6-E240-806F-D776EFAFFEEE}" sibTransId="{E6785623-7DA8-A042-B2DB-C426B7064415}"/>
    <dgm:cxn modelId="{B4860DCD-D8AF-4447-AAB2-2422341C38DB}" srcId="{2B3F0911-518F-6F4B-8197-47C793CAE8C6}" destId="{3882656E-5190-4707-BCCD-965F288143B1}" srcOrd="2" destOrd="0" parTransId="{3895A6A5-9AAF-42CE-AA5B-6864E3593CEF}" sibTransId="{6B5FB5D2-0F10-480C-BE30-66A99F0B05F6}"/>
    <dgm:cxn modelId="{C916C5CF-5B0A-224C-B445-E9292DA0F179}" srcId="{41EDE6CC-206A-9F4B-9F98-CD72DAFB6221}" destId="{59C302A2-057E-AC42-A2A9-CACADFFC5F0B}" srcOrd="0" destOrd="0" parTransId="{0C6AFDE5-E671-774D-9F5F-2F06368AC0E7}" sibTransId="{106A2714-C72E-584B-BD8B-5D4160D662AC}"/>
    <dgm:cxn modelId="{3D42E4CF-FBD8-0945-8721-A945211DB252}" type="presOf" srcId="{41EDE6CC-206A-9F4B-9F98-CD72DAFB6221}" destId="{899C5A89-5EA3-204C-B5E9-C9DA731B6F3B}" srcOrd="0" destOrd="0" presId="urn:microsoft.com/office/officeart/2005/8/layout/hList1"/>
    <dgm:cxn modelId="{8F6BE9CF-9A00-254D-A86D-D43AA347174E}" type="presOf" srcId="{59660FE7-06AF-764B-9B80-4A1B0769F4F8}" destId="{E6EE5E1F-041D-C148-BB81-5607DAE75332}" srcOrd="0" destOrd="2" presId="urn:microsoft.com/office/officeart/2005/8/layout/hList1"/>
    <dgm:cxn modelId="{06C7B7D7-2988-4341-A6A5-D325B68EDD33}" type="presOf" srcId="{6AD36C35-B27C-BB4E-BFD5-FFA6B17B96E9}" destId="{D10B9DAD-EE89-194F-94B3-A95880416FD6}" srcOrd="0" destOrd="0" presId="urn:microsoft.com/office/officeart/2005/8/layout/hList1"/>
    <dgm:cxn modelId="{638C7EDE-E683-594D-85B7-4A7277C2ED34}" srcId="{079EE6C5-E5BF-5447-A7A4-9BD248D05479}" destId="{9F718A9D-2390-0B41-A95E-FE263EAF1E0B}" srcOrd="1" destOrd="0" parTransId="{61715119-E6E4-D946-942B-CCC4D6B28A3C}" sibTransId="{7DFBA6C1-BE88-784D-AD40-77096C4B2248}"/>
    <dgm:cxn modelId="{279BF5E0-1A8C-054D-919D-1B0232BA80E9}" srcId="{079EE6C5-E5BF-5447-A7A4-9BD248D05479}" destId="{A9A0773C-D4D4-B246-83F4-BA993964141A}" srcOrd="0" destOrd="0" parTransId="{CCAAFC45-6E46-E84A-A85E-DF6544C248EB}" sibTransId="{8CFE4B0C-310C-D545-811F-C53C56B4AAE2}"/>
    <dgm:cxn modelId="{3AC875E5-9E27-E045-8D92-95E73F8AAD40}" srcId="{D747EE60-1ACA-CD4E-B1F0-7545EE5E18D4}" destId="{5D9A3FA3-510C-1F4C-B705-2408D0033AD9}" srcOrd="2" destOrd="0" parTransId="{D17C7DC2-FE07-7D4A-A345-095C3981262B}" sibTransId="{2EF08C09-BA80-B84F-B83A-1B1157A3BE33}"/>
    <dgm:cxn modelId="{3EEF7FED-BD04-2942-9FDC-49C4E4220D2F}" type="presOf" srcId="{D747EE60-1ACA-CD4E-B1F0-7545EE5E18D4}" destId="{C435D387-7C9E-4A4A-8811-07501A5069EE}" srcOrd="0" destOrd="0" presId="urn:microsoft.com/office/officeart/2005/8/layout/hList1"/>
    <dgm:cxn modelId="{2D816FF3-7348-4F80-98FB-393B5DA7CF19}" srcId="{2B3F0911-518F-6F4B-8197-47C793CAE8C6}" destId="{FA2C76A3-48F2-4BFD-AAB3-61F80EB03E47}" srcOrd="3" destOrd="0" parTransId="{5A0B41AD-66AE-497B-B747-00FE90F5081B}" sibTransId="{5A855D2E-31DE-4765-BE37-C8E71FD4FF47}"/>
    <dgm:cxn modelId="{6290A0F5-797F-4AB9-AD9C-B2980E16FCE8}" srcId="{2B3F0911-518F-6F4B-8197-47C793CAE8C6}" destId="{605ED9F3-2412-48B3-B958-1201E5209C03}" srcOrd="0" destOrd="0" parTransId="{C450757E-02AB-47E7-B591-6F67C704C97E}" sibTransId="{494B4F35-5062-49DA-AE20-4E04A5A86D4D}"/>
    <dgm:cxn modelId="{19ABE1F8-1E6E-FB4E-93AC-12B8C20B5255}" type="presOf" srcId="{C2C6476C-1006-814A-B49A-3B0B479B55EA}" destId="{B784190A-BB1E-C845-9B53-4F4990DA174D}" srcOrd="0" destOrd="2" presId="urn:microsoft.com/office/officeart/2005/8/layout/hList1"/>
    <dgm:cxn modelId="{356124FD-EE59-4245-A29C-48078B4DEDB4}" srcId="{2E9E95F2-0617-46BB-AB09-8455EBF0FA84}" destId="{7A197386-2874-482C-9F25-D62AFD8DE310}" srcOrd="1" destOrd="0" parTransId="{7C4EF52B-902C-45F4-9B07-4564C56B70DB}" sibTransId="{36C74312-FB01-4EB7-86A0-3419DE1A933D}"/>
    <dgm:cxn modelId="{4D480DFF-7D93-914F-9B80-14AAAF43C5B2}" type="presOf" srcId="{079EE6C5-E5BF-5447-A7A4-9BD248D05479}" destId="{6EE89123-0BF3-3A45-B97F-D1D17E31B342}" srcOrd="0" destOrd="0" presId="urn:microsoft.com/office/officeart/2005/8/layout/hList1"/>
    <dgm:cxn modelId="{D0C74749-3AA5-C840-BCA3-04059E0609A2}" type="presParOf" srcId="{C435D387-7C9E-4A4A-8811-07501A5069EE}" destId="{528FA335-D6C8-7843-87BA-98DB12092A97}" srcOrd="0" destOrd="0" presId="urn:microsoft.com/office/officeart/2005/8/layout/hList1"/>
    <dgm:cxn modelId="{B545485A-F8A8-4749-A02B-3E538C30705E}" type="presParOf" srcId="{528FA335-D6C8-7843-87BA-98DB12092A97}" destId="{6EE89123-0BF3-3A45-B97F-D1D17E31B342}" srcOrd="0" destOrd="0" presId="urn:microsoft.com/office/officeart/2005/8/layout/hList1"/>
    <dgm:cxn modelId="{9A6C2638-9995-AB4E-9524-66F43036B701}" type="presParOf" srcId="{528FA335-D6C8-7843-87BA-98DB12092A97}" destId="{B784190A-BB1E-C845-9B53-4F4990DA174D}" srcOrd="1" destOrd="0" presId="urn:microsoft.com/office/officeart/2005/8/layout/hList1"/>
    <dgm:cxn modelId="{8C937BD5-4A5E-5441-B282-157D7F4BB8C4}" type="presParOf" srcId="{C435D387-7C9E-4A4A-8811-07501A5069EE}" destId="{BE45E795-5C6D-DB4C-90C3-A4B4F1D51224}" srcOrd="1" destOrd="0" presId="urn:microsoft.com/office/officeart/2005/8/layout/hList1"/>
    <dgm:cxn modelId="{AFB1DE93-A7FD-A74F-8BAE-9684AE2E925B}" type="presParOf" srcId="{C435D387-7C9E-4A4A-8811-07501A5069EE}" destId="{7124664E-8322-FF42-81CA-CD5387D0D9FC}" srcOrd="2" destOrd="0" presId="urn:microsoft.com/office/officeart/2005/8/layout/hList1"/>
    <dgm:cxn modelId="{290BC1B1-C509-224E-9063-D5294F335515}" type="presParOf" srcId="{7124664E-8322-FF42-81CA-CD5387D0D9FC}" destId="{899C5A89-5EA3-204C-B5E9-C9DA731B6F3B}" srcOrd="0" destOrd="0" presId="urn:microsoft.com/office/officeart/2005/8/layout/hList1"/>
    <dgm:cxn modelId="{DC59B6F7-E922-4E42-8BB6-AF8477575679}" type="presParOf" srcId="{7124664E-8322-FF42-81CA-CD5387D0D9FC}" destId="{E6EE5E1F-041D-C148-BB81-5607DAE75332}" srcOrd="1" destOrd="0" presId="urn:microsoft.com/office/officeart/2005/8/layout/hList1"/>
    <dgm:cxn modelId="{5759E701-3A1E-FE47-A8CA-D92B44104414}" type="presParOf" srcId="{C435D387-7C9E-4A4A-8811-07501A5069EE}" destId="{53A429DC-7EF7-3C47-90A8-BA47B502F603}" srcOrd="3" destOrd="0" presId="urn:microsoft.com/office/officeart/2005/8/layout/hList1"/>
    <dgm:cxn modelId="{D2EEAFC8-F917-E146-82A1-85019832DA80}" type="presParOf" srcId="{C435D387-7C9E-4A4A-8811-07501A5069EE}" destId="{F83A0096-D3E3-1548-B13E-E6A72C2905DA}" srcOrd="4" destOrd="0" presId="urn:microsoft.com/office/officeart/2005/8/layout/hList1"/>
    <dgm:cxn modelId="{490F46AF-B560-4F4F-A643-FB1EB62709E0}" type="presParOf" srcId="{F83A0096-D3E3-1548-B13E-E6A72C2905DA}" destId="{549C7716-9B9B-884C-9238-4585636B628B}" srcOrd="0" destOrd="0" presId="urn:microsoft.com/office/officeart/2005/8/layout/hList1"/>
    <dgm:cxn modelId="{BD1D7CBA-9B3D-384F-84D4-EC1812AD7C9C}" type="presParOf" srcId="{F83A0096-D3E3-1548-B13E-E6A72C2905DA}" destId="{D10B9DAD-EE89-194F-94B3-A95880416FD6}" srcOrd="1" destOrd="0" presId="urn:microsoft.com/office/officeart/2005/8/layout/hList1"/>
    <dgm:cxn modelId="{63D1BC3C-14B5-A444-9DD9-6DAB91E38938}" type="presParOf" srcId="{C435D387-7C9E-4A4A-8811-07501A5069EE}" destId="{23DFD3C9-A12D-0440-BF02-72F2E029B65F}" srcOrd="5" destOrd="0" presId="urn:microsoft.com/office/officeart/2005/8/layout/hList1"/>
    <dgm:cxn modelId="{F74A87C3-BC71-FE41-9B21-F2B1E7D5F5AB}" type="presParOf" srcId="{C435D387-7C9E-4A4A-8811-07501A5069EE}" destId="{095BD278-077F-FC42-B633-ACEDBBD10673}" srcOrd="6" destOrd="0" presId="urn:microsoft.com/office/officeart/2005/8/layout/hList1"/>
    <dgm:cxn modelId="{A2750004-7287-F74A-8623-BE1AC55DF467}" type="presParOf" srcId="{095BD278-077F-FC42-B633-ACEDBBD10673}" destId="{304B6CC5-2236-5445-9A53-3F178B907B56}" srcOrd="0" destOrd="0" presId="urn:microsoft.com/office/officeart/2005/8/layout/hList1"/>
    <dgm:cxn modelId="{1B94C4E5-FF99-BE4A-983C-981D29CF9C00}" type="presParOf" srcId="{095BD278-077F-FC42-B633-ACEDBBD10673}" destId="{74399722-D63D-354A-9FA7-3E8486DB0C28}" srcOrd="1" destOrd="0" presId="urn:microsoft.com/office/officeart/2005/8/layout/hList1"/>
    <dgm:cxn modelId="{1A6D3EAE-9A02-49FD-AA2A-93D8D09322EC}" type="presParOf" srcId="{C435D387-7C9E-4A4A-8811-07501A5069EE}" destId="{0D065645-C044-40CD-B254-603D6A59EAAC}" srcOrd="7" destOrd="0" presId="urn:microsoft.com/office/officeart/2005/8/layout/hList1"/>
    <dgm:cxn modelId="{D2792EFB-DE03-4FF2-A089-699DF784A7BE}" type="presParOf" srcId="{C435D387-7C9E-4A4A-8811-07501A5069EE}" destId="{A14030B1-3E4D-4F7A-9C11-B6C621DAD899}" srcOrd="8" destOrd="0" presId="urn:microsoft.com/office/officeart/2005/8/layout/hList1"/>
    <dgm:cxn modelId="{4C43E8AA-F6F1-46C1-87B3-F68F4259F543}" type="presParOf" srcId="{A14030B1-3E4D-4F7A-9C11-B6C621DAD899}" destId="{890D6E74-92E3-4A7D-BA5A-C29CDD1B3449}" srcOrd="0" destOrd="0" presId="urn:microsoft.com/office/officeart/2005/8/layout/hList1"/>
    <dgm:cxn modelId="{24D1D044-5E11-4220-9E85-ADE4EED6ECAB}" type="presParOf" srcId="{A14030B1-3E4D-4F7A-9C11-B6C621DAD899}" destId="{2B0E7D64-6FF1-40CB-88A8-8A2166AEF87B}"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482719E-54D9-4242-912F-73FEAEAA2F9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CO"/>
        </a:p>
      </dgm:t>
    </dgm:pt>
    <dgm:pt modelId="{80F6EE06-2FF1-4D5C-9274-84C6415175E4}">
      <dgm:prSet phldrT="[Texto]" custT="1"/>
      <dgm:spPr/>
      <dgm:t>
        <a:bodyPr/>
        <a:lstStyle/>
        <a:p>
          <a:r>
            <a:rPr lang="es-ES" sz="2000" dirty="0">
              <a:latin typeface="Montserrat" panose="02000505000000020004" pitchFamily="2" charset="0"/>
              <a:cs typeface="Arial"/>
            </a:rPr>
            <a:t>Prevalencia  &gt;70 años: 3-20%</a:t>
          </a:r>
          <a:endParaRPr lang="es-MX" sz="2000" dirty="0">
            <a:latin typeface="Montserrat" panose="02000505000000020004" pitchFamily="2" charset="0"/>
          </a:endParaRPr>
        </a:p>
      </dgm:t>
    </dgm:pt>
    <dgm:pt modelId="{76EBD238-D3A8-44FB-852B-578E568CE870}" type="parTrans" cxnId="{DF9E8085-D348-4C6C-A85D-4322664C0DC6}">
      <dgm:prSet/>
      <dgm:spPr/>
      <dgm:t>
        <a:bodyPr/>
        <a:lstStyle/>
        <a:p>
          <a:endParaRPr lang="es-MX" sz="1400">
            <a:latin typeface="Montserrat" panose="02000505000000020004" pitchFamily="2" charset="0"/>
          </a:endParaRPr>
        </a:p>
      </dgm:t>
    </dgm:pt>
    <dgm:pt modelId="{199D0330-BAD2-461F-8145-55FB1FFA6708}" type="sibTrans" cxnId="{DF9E8085-D348-4C6C-A85D-4322664C0DC6}">
      <dgm:prSet/>
      <dgm:spPr/>
      <dgm:t>
        <a:bodyPr/>
        <a:lstStyle/>
        <a:p>
          <a:endParaRPr lang="es-MX" sz="1400">
            <a:latin typeface="Montserrat" panose="02000505000000020004" pitchFamily="2" charset="0"/>
          </a:endParaRPr>
        </a:p>
      </dgm:t>
    </dgm:pt>
    <dgm:pt modelId="{466F8330-96CB-4BCA-8CDA-1C5D35BDD26D}">
      <dgm:prSet phldrT="[Texto]" custT="1"/>
      <dgm:spPr/>
      <dgm:t>
        <a:bodyPr/>
        <a:lstStyle/>
        <a:p>
          <a:r>
            <a:rPr lang="es-ES" sz="2000" dirty="0">
              <a:latin typeface="Montserrat" panose="02000505000000020004" pitchFamily="2" charset="0"/>
              <a:cs typeface="Arial"/>
            </a:rPr>
            <a:t>Amnésico/No amnésico:  2:1</a:t>
          </a:r>
          <a:endParaRPr lang="es-MX" sz="2000" dirty="0">
            <a:latin typeface="Montserrat" panose="02000505000000020004" pitchFamily="2" charset="0"/>
          </a:endParaRPr>
        </a:p>
      </dgm:t>
    </dgm:pt>
    <dgm:pt modelId="{3E7E9E8A-26EF-4218-8D7A-D91B9E3C385A}" type="parTrans" cxnId="{1FE74D34-5B2A-4A33-A5A6-6877ACD828E2}">
      <dgm:prSet/>
      <dgm:spPr/>
      <dgm:t>
        <a:bodyPr/>
        <a:lstStyle/>
        <a:p>
          <a:endParaRPr lang="es-MX" sz="1400">
            <a:latin typeface="Montserrat" panose="02000505000000020004" pitchFamily="2" charset="0"/>
          </a:endParaRPr>
        </a:p>
      </dgm:t>
    </dgm:pt>
    <dgm:pt modelId="{F69C3468-0890-45EC-A15D-8C702E10BC65}" type="sibTrans" cxnId="{1FE74D34-5B2A-4A33-A5A6-6877ACD828E2}">
      <dgm:prSet/>
      <dgm:spPr/>
      <dgm:t>
        <a:bodyPr/>
        <a:lstStyle/>
        <a:p>
          <a:endParaRPr lang="es-MX" sz="1400">
            <a:latin typeface="Montserrat" panose="02000505000000020004" pitchFamily="2" charset="0"/>
          </a:endParaRPr>
        </a:p>
      </dgm:t>
    </dgm:pt>
    <dgm:pt modelId="{86E00CDC-BB58-4D80-BAC9-AC7EE62E4E40}">
      <dgm:prSet phldrT="[Texto]" custT="1"/>
      <dgm:spPr/>
      <dgm:t>
        <a:bodyPr/>
        <a:lstStyle/>
        <a:p>
          <a:r>
            <a:rPr lang="es-MX" sz="2000" dirty="0">
              <a:latin typeface="Montserrat" panose="02000505000000020004" pitchFamily="2" charset="0"/>
            </a:rPr>
            <a:t>Progresión a demencia: p</a:t>
          </a:r>
          <a:r>
            <a:rPr lang="es-MX" sz="2000" dirty="0">
              <a:latin typeface="Montserrat" panose="02000505000000020004" pitchFamily="2" charset="0"/>
              <a:sym typeface="Wingdings" pitchFamily="2" charset="2"/>
            </a:rPr>
            <a:t>oblación general 10-20%  </a:t>
          </a:r>
        </a:p>
      </dgm:t>
    </dgm:pt>
    <dgm:pt modelId="{E9FDF3A4-0E6D-40B6-B7E6-706A0A9A3F48}" type="parTrans" cxnId="{A3476878-75AE-47B5-8209-7533E0E60C97}">
      <dgm:prSet/>
      <dgm:spPr/>
      <dgm:t>
        <a:bodyPr/>
        <a:lstStyle/>
        <a:p>
          <a:endParaRPr lang="es-MX" sz="1400">
            <a:latin typeface="Montserrat" panose="02000505000000020004" pitchFamily="2" charset="0"/>
          </a:endParaRPr>
        </a:p>
      </dgm:t>
    </dgm:pt>
    <dgm:pt modelId="{C1CCEF48-B592-4438-A595-9F0AC103CED7}" type="sibTrans" cxnId="{A3476878-75AE-47B5-8209-7533E0E60C97}">
      <dgm:prSet/>
      <dgm:spPr/>
      <dgm:t>
        <a:bodyPr/>
        <a:lstStyle/>
        <a:p>
          <a:endParaRPr lang="es-MX" sz="1400">
            <a:latin typeface="Montserrat" panose="02000505000000020004" pitchFamily="2" charset="0"/>
          </a:endParaRPr>
        </a:p>
      </dgm:t>
    </dgm:pt>
    <dgm:pt modelId="{BB6D1754-1A72-4F61-83EA-7654D1EED96A}" type="pres">
      <dgm:prSet presAssocID="{F482719E-54D9-4242-912F-73FEAEAA2F98}" presName="diagram" presStyleCnt="0">
        <dgm:presLayoutVars>
          <dgm:dir/>
          <dgm:resizeHandles val="exact"/>
        </dgm:presLayoutVars>
      </dgm:prSet>
      <dgm:spPr/>
    </dgm:pt>
    <dgm:pt modelId="{6B79D2EB-2695-4669-A583-BEC248F5DBAE}" type="pres">
      <dgm:prSet presAssocID="{80F6EE06-2FF1-4D5C-9274-84C6415175E4}" presName="node" presStyleLbl="node1" presStyleIdx="0" presStyleCnt="3">
        <dgm:presLayoutVars>
          <dgm:bulletEnabled val="1"/>
        </dgm:presLayoutVars>
      </dgm:prSet>
      <dgm:spPr/>
    </dgm:pt>
    <dgm:pt modelId="{8A618689-1214-4975-9AFE-5EB5C516E91F}" type="pres">
      <dgm:prSet presAssocID="{199D0330-BAD2-461F-8145-55FB1FFA6708}" presName="sibTrans" presStyleCnt="0"/>
      <dgm:spPr/>
    </dgm:pt>
    <dgm:pt modelId="{9A6859F2-374D-40E7-9457-AE2A99163101}" type="pres">
      <dgm:prSet presAssocID="{466F8330-96CB-4BCA-8CDA-1C5D35BDD26D}" presName="node" presStyleLbl="node1" presStyleIdx="1" presStyleCnt="3">
        <dgm:presLayoutVars>
          <dgm:bulletEnabled val="1"/>
        </dgm:presLayoutVars>
      </dgm:prSet>
      <dgm:spPr/>
    </dgm:pt>
    <dgm:pt modelId="{DBC8965B-F49E-448A-A775-CCC3375E8FFB}" type="pres">
      <dgm:prSet presAssocID="{F69C3468-0890-45EC-A15D-8C702E10BC65}" presName="sibTrans" presStyleCnt="0"/>
      <dgm:spPr/>
    </dgm:pt>
    <dgm:pt modelId="{52B3A3FE-10EF-4E60-B81A-B227E865BE48}" type="pres">
      <dgm:prSet presAssocID="{86E00CDC-BB58-4D80-BAC9-AC7EE62E4E40}" presName="node" presStyleLbl="node1" presStyleIdx="2" presStyleCnt="3">
        <dgm:presLayoutVars>
          <dgm:bulletEnabled val="1"/>
        </dgm:presLayoutVars>
      </dgm:prSet>
      <dgm:spPr/>
    </dgm:pt>
  </dgm:ptLst>
  <dgm:cxnLst>
    <dgm:cxn modelId="{D4ED702D-0CB8-483E-863F-A24B3712C51D}" type="presOf" srcId="{86E00CDC-BB58-4D80-BAC9-AC7EE62E4E40}" destId="{52B3A3FE-10EF-4E60-B81A-B227E865BE48}" srcOrd="0" destOrd="0" presId="urn:microsoft.com/office/officeart/2005/8/layout/default"/>
    <dgm:cxn modelId="{1FE74D34-5B2A-4A33-A5A6-6877ACD828E2}" srcId="{F482719E-54D9-4242-912F-73FEAEAA2F98}" destId="{466F8330-96CB-4BCA-8CDA-1C5D35BDD26D}" srcOrd="1" destOrd="0" parTransId="{3E7E9E8A-26EF-4218-8D7A-D91B9E3C385A}" sibTransId="{F69C3468-0890-45EC-A15D-8C702E10BC65}"/>
    <dgm:cxn modelId="{BD62A86F-1C8F-4F2A-9ABE-FFCA64D57667}" type="presOf" srcId="{F482719E-54D9-4242-912F-73FEAEAA2F98}" destId="{BB6D1754-1A72-4F61-83EA-7654D1EED96A}" srcOrd="0" destOrd="0" presId="urn:microsoft.com/office/officeart/2005/8/layout/default"/>
    <dgm:cxn modelId="{A3476878-75AE-47B5-8209-7533E0E60C97}" srcId="{F482719E-54D9-4242-912F-73FEAEAA2F98}" destId="{86E00CDC-BB58-4D80-BAC9-AC7EE62E4E40}" srcOrd="2" destOrd="0" parTransId="{E9FDF3A4-0E6D-40B6-B7E6-706A0A9A3F48}" sibTransId="{C1CCEF48-B592-4438-A595-9F0AC103CED7}"/>
    <dgm:cxn modelId="{DF9E8085-D348-4C6C-A85D-4322664C0DC6}" srcId="{F482719E-54D9-4242-912F-73FEAEAA2F98}" destId="{80F6EE06-2FF1-4D5C-9274-84C6415175E4}" srcOrd="0" destOrd="0" parTransId="{76EBD238-D3A8-44FB-852B-578E568CE870}" sibTransId="{199D0330-BAD2-461F-8145-55FB1FFA6708}"/>
    <dgm:cxn modelId="{2004C8EC-A3E7-44AE-87E4-F5D5D473E169}" type="presOf" srcId="{80F6EE06-2FF1-4D5C-9274-84C6415175E4}" destId="{6B79D2EB-2695-4669-A583-BEC248F5DBAE}" srcOrd="0" destOrd="0" presId="urn:microsoft.com/office/officeart/2005/8/layout/default"/>
    <dgm:cxn modelId="{23E1E0FE-6D13-4A46-8AFC-2042732A06DB}" type="presOf" srcId="{466F8330-96CB-4BCA-8CDA-1C5D35BDD26D}" destId="{9A6859F2-374D-40E7-9457-AE2A99163101}" srcOrd="0" destOrd="0" presId="urn:microsoft.com/office/officeart/2005/8/layout/default"/>
    <dgm:cxn modelId="{82148618-33E4-4D91-99D6-86B1B32A3DFE}" type="presParOf" srcId="{BB6D1754-1A72-4F61-83EA-7654D1EED96A}" destId="{6B79D2EB-2695-4669-A583-BEC248F5DBAE}" srcOrd="0" destOrd="0" presId="urn:microsoft.com/office/officeart/2005/8/layout/default"/>
    <dgm:cxn modelId="{C52B7D66-C31C-4723-A717-659930E4E4B7}" type="presParOf" srcId="{BB6D1754-1A72-4F61-83EA-7654D1EED96A}" destId="{8A618689-1214-4975-9AFE-5EB5C516E91F}" srcOrd="1" destOrd="0" presId="urn:microsoft.com/office/officeart/2005/8/layout/default"/>
    <dgm:cxn modelId="{A8B5D92F-1DCE-4B57-9CEB-6A3FE1C51444}" type="presParOf" srcId="{BB6D1754-1A72-4F61-83EA-7654D1EED96A}" destId="{9A6859F2-374D-40E7-9457-AE2A99163101}" srcOrd="2" destOrd="0" presId="urn:microsoft.com/office/officeart/2005/8/layout/default"/>
    <dgm:cxn modelId="{658E3F5B-29C4-44FC-AC9D-0BF55F5C1DC8}" type="presParOf" srcId="{BB6D1754-1A72-4F61-83EA-7654D1EED96A}" destId="{DBC8965B-F49E-448A-A775-CCC3375E8FFB}" srcOrd="3" destOrd="0" presId="urn:microsoft.com/office/officeart/2005/8/layout/default"/>
    <dgm:cxn modelId="{A5D14C50-BD33-46FA-BEF3-C90E2FC13D94}" type="presParOf" srcId="{BB6D1754-1A72-4F61-83EA-7654D1EED96A}" destId="{52B3A3FE-10EF-4E60-B81A-B227E865BE48}"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BACAE9-596A-46ED-BB5F-CA5AD0933A08}">
      <dsp:nvSpPr>
        <dsp:cNvPr id="0" name=""/>
        <dsp:cNvSpPr/>
      </dsp:nvSpPr>
      <dsp:spPr>
        <a:xfrm>
          <a:off x="2506" y="495017"/>
          <a:ext cx="1988324" cy="11929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ES" sz="2100" kern="1200" dirty="0">
              <a:latin typeface="Montserrat" panose="02000505000000020004" pitchFamily="2" charset="0"/>
            </a:rPr>
            <a:t>Diabetes mellitus RR: 1.46 </a:t>
          </a:r>
        </a:p>
      </dsp:txBody>
      <dsp:txXfrm>
        <a:off x="2506" y="495017"/>
        <a:ext cx="1988324" cy="1192994"/>
      </dsp:txXfrm>
    </dsp:sp>
    <dsp:sp modelId="{6531BED0-D404-4BC8-A16D-698F1AD1338B}">
      <dsp:nvSpPr>
        <dsp:cNvPr id="0" name=""/>
        <dsp:cNvSpPr/>
      </dsp:nvSpPr>
      <dsp:spPr>
        <a:xfrm>
          <a:off x="2189663" y="495017"/>
          <a:ext cx="1988324" cy="11929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ES" sz="2100" kern="1200" dirty="0">
              <a:latin typeface="Montserrat" panose="02000505000000020004" pitchFamily="2" charset="0"/>
            </a:rPr>
            <a:t>HTA en edad media RR:1.61</a:t>
          </a:r>
        </a:p>
      </dsp:txBody>
      <dsp:txXfrm>
        <a:off x="2189663" y="495017"/>
        <a:ext cx="1988324" cy="1192994"/>
      </dsp:txXfrm>
    </dsp:sp>
    <dsp:sp modelId="{A25B2A12-70CE-42C9-9A09-6B7F952862BF}">
      <dsp:nvSpPr>
        <dsp:cNvPr id="0" name=""/>
        <dsp:cNvSpPr/>
      </dsp:nvSpPr>
      <dsp:spPr>
        <a:xfrm>
          <a:off x="4376821" y="495017"/>
          <a:ext cx="1988324" cy="11929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ES" sz="2100" kern="1200" dirty="0">
              <a:latin typeface="Montserrat" panose="02000505000000020004" pitchFamily="2" charset="0"/>
            </a:rPr>
            <a:t>Obesidad RR:1.60 </a:t>
          </a:r>
        </a:p>
      </dsp:txBody>
      <dsp:txXfrm>
        <a:off x="4376821" y="495017"/>
        <a:ext cx="1988324" cy="1192994"/>
      </dsp:txXfrm>
    </dsp:sp>
    <dsp:sp modelId="{2F4A79EB-E6C2-4ADC-B92F-B125FFFD883E}">
      <dsp:nvSpPr>
        <dsp:cNvPr id="0" name=""/>
        <dsp:cNvSpPr/>
      </dsp:nvSpPr>
      <dsp:spPr>
        <a:xfrm>
          <a:off x="6563978" y="495017"/>
          <a:ext cx="1988324" cy="11929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ES" sz="2100" kern="1200" dirty="0">
              <a:latin typeface="Montserrat" panose="02000505000000020004" pitchFamily="2" charset="0"/>
            </a:rPr>
            <a:t>Inactividad física RR: 1.82 </a:t>
          </a:r>
        </a:p>
      </dsp:txBody>
      <dsp:txXfrm>
        <a:off x="6563978" y="495017"/>
        <a:ext cx="1988324" cy="1192994"/>
      </dsp:txXfrm>
    </dsp:sp>
    <dsp:sp modelId="{BD24A144-827E-41DE-8B31-7974CAC0CBAB}">
      <dsp:nvSpPr>
        <dsp:cNvPr id="0" name=""/>
        <dsp:cNvSpPr/>
      </dsp:nvSpPr>
      <dsp:spPr>
        <a:xfrm>
          <a:off x="1096085" y="1886845"/>
          <a:ext cx="1988324" cy="11929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ES" sz="2100" kern="1200" dirty="0">
              <a:latin typeface="Montserrat" panose="02000505000000020004" pitchFamily="2" charset="0"/>
            </a:rPr>
            <a:t>Depresión: RR:1.65 </a:t>
          </a:r>
        </a:p>
      </dsp:txBody>
      <dsp:txXfrm>
        <a:off x="1096085" y="1886845"/>
        <a:ext cx="1988324" cy="1192994"/>
      </dsp:txXfrm>
    </dsp:sp>
    <dsp:sp modelId="{3FA10A64-2DAA-454F-B613-6B9F2E1C3030}">
      <dsp:nvSpPr>
        <dsp:cNvPr id="0" name=""/>
        <dsp:cNvSpPr/>
      </dsp:nvSpPr>
      <dsp:spPr>
        <a:xfrm>
          <a:off x="3283242" y="1886845"/>
          <a:ext cx="1988324" cy="11929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ES" sz="2100" kern="1200" dirty="0">
              <a:latin typeface="Montserrat" panose="02000505000000020004" pitchFamily="2" charset="0"/>
            </a:rPr>
            <a:t>Tabaquismo RR: 1.59 </a:t>
          </a:r>
        </a:p>
      </dsp:txBody>
      <dsp:txXfrm>
        <a:off x="3283242" y="1886845"/>
        <a:ext cx="1988324" cy="1192994"/>
      </dsp:txXfrm>
    </dsp:sp>
    <dsp:sp modelId="{787496BB-BB14-49C4-9A25-6384E811A5F1}">
      <dsp:nvSpPr>
        <dsp:cNvPr id="0" name=""/>
        <dsp:cNvSpPr/>
      </dsp:nvSpPr>
      <dsp:spPr>
        <a:xfrm>
          <a:off x="5470399" y="1886845"/>
          <a:ext cx="1988324" cy="11929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ES" sz="2100" kern="1200" dirty="0">
              <a:latin typeface="Montserrat" panose="02000505000000020004" pitchFamily="2" charset="0"/>
            </a:rPr>
            <a:t>Bajo nivel educativo RR:1.59</a:t>
          </a:r>
        </a:p>
      </dsp:txBody>
      <dsp:txXfrm>
        <a:off x="5470399" y="1886845"/>
        <a:ext cx="1988324" cy="119299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641A2D-3AD0-4E9E-8314-3D9EAEC00F94}">
      <dsp:nvSpPr>
        <dsp:cNvPr id="0" name=""/>
        <dsp:cNvSpPr/>
      </dsp:nvSpPr>
      <dsp:spPr>
        <a:xfrm>
          <a:off x="1353702" y="0"/>
          <a:ext cx="2530018" cy="1265009"/>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s-MX" sz="2400" kern="1200" dirty="0">
              <a:latin typeface="Montserrat" panose="02000505000000020004" pitchFamily="2" charset="0"/>
            </a:rPr>
            <a:t>DCL  amnésico</a:t>
          </a:r>
        </a:p>
      </dsp:txBody>
      <dsp:txXfrm>
        <a:off x="1390753" y="37051"/>
        <a:ext cx="2455916" cy="1190907"/>
      </dsp:txXfrm>
    </dsp:sp>
    <dsp:sp modelId="{A8EC863D-1A4F-47A9-AFBB-2E42C3ABFE27}">
      <dsp:nvSpPr>
        <dsp:cNvPr id="0" name=""/>
        <dsp:cNvSpPr/>
      </dsp:nvSpPr>
      <dsp:spPr>
        <a:xfrm>
          <a:off x="1606704" y="1265009"/>
          <a:ext cx="535275" cy="951620"/>
        </a:xfrm>
        <a:custGeom>
          <a:avLst/>
          <a:gdLst/>
          <a:ahLst/>
          <a:cxnLst/>
          <a:rect l="0" t="0" r="0" b="0"/>
          <a:pathLst>
            <a:path>
              <a:moveTo>
                <a:pt x="0" y="0"/>
              </a:moveTo>
              <a:lnTo>
                <a:pt x="0" y="951620"/>
              </a:lnTo>
              <a:lnTo>
                <a:pt x="535275" y="95162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C0C545-4DDE-49C7-A39C-917F2D602BA2}">
      <dsp:nvSpPr>
        <dsp:cNvPr id="0" name=""/>
        <dsp:cNvSpPr/>
      </dsp:nvSpPr>
      <dsp:spPr>
        <a:xfrm>
          <a:off x="2141980" y="1584125"/>
          <a:ext cx="2024014" cy="1265009"/>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s-MX" sz="2400" kern="1200" dirty="0">
              <a:latin typeface="Montserrat" panose="02000505000000020004" pitchFamily="2" charset="0"/>
            </a:rPr>
            <a:t>Dominio único</a:t>
          </a:r>
        </a:p>
      </dsp:txBody>
      <dsp:txXfrm>
        <a:off x="2179031" y="1621176"/>
        <a:ext cx="1949912" cy="1190907"/>
      </dsp:txXfrm>
    </dsp:sp>
    <dsp:sp modelId="{B0E5CEB5-795C-4406-899A-25BA8A73EB16}">
      <dsp:nvSpPr>
        <dsp:cNvPr id="0" name=""/>
        <dsp:cNvSpPr/>
      </dsp:nvSpPr>
      <dsp:spPr>
        <a:xfrm>
          <a:off x="1606704" y="1265009"/>
          <a:ext cx="535275" cy="2532882"/>
        </a:xfrm>
        <a:custGeom>
          <a:avLst/>
          <a:gdLst/>
          <a:ahLst/>
          <a:cxnLst/>
          <a:rect l="0" t="0" r="0" b="0"/>
          <a:pathLst>
            <a:path>
              <a:moveTo>
                <a:pt x="0" y="0"/>
              </a:moveTo>
              <a:lnTo>
                <a:pt x="0" y="2532882"/>
              </a:lnTo>
              <a:lnTo>
                <a:pt x="535275" y="253288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39EB36-D0B5-4CF1-A4AC-B159726AD8A5}">
      <dsp:nvSpPr>
        <dsp:cNvPr id="0" name=""/>
        <dsp:cNvSpPr/>
      </dsp:nvSpPr>
      <dsp:spPr>
        <a:xfrm>
          <a:off x="2141980" y="3165386"/>
          <a:ext cx="2024014" cy="1265009"/>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2252848"/>
              <a:satOff val="-5806"/>
              <a:lumOff val="-392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s-MX" sz="2400" kern="1200" dirty="0">
              <a:latin typeface="Montserrat" panose="02000505000000020004" pitchFamily="2" charset="0"/>
            </a:rPr>
            <a:t>Dominio múltiple</a:t>
          </a:r>
        </a:p>
      </dsp:txBody>
      <dsp:txXfrm>
        <a:off x="2179031" y="3202437"/>
        <a:ext cx="1949912" cy="1190907"/>
      </dsp:txXfrm>
    </dsp:sp>
    <dsp:sp modelId="{B1017023-075E-46A8-9E37-066237977DB3}">
      <dsp:nvSpPr>
        <dsp:cNvPr id="0" name=""/>
        <dsp:cNvSpPr/>
      </dsp:nvSpPr>
      <dsp:spPr>
        <a:xfrm>
          <a:off x="4798499" y="2863"/>
          <a:ext cx="2530018" cy="1265009"/>
        </a:xfrm>
        <a:prstGeom prst="roundRect">
          <a:avLst>
            <a:gd name="adj" fmla="val 10000"/>
          </a:avLst>
        </a:prstGeom>
        <a:gradFill rotWithShape="0">
          <a:gsLst>
            <a:gs pos="0">
              <a:schemeClr val="accent5">
                <a:hueOff val="-6758543"/>
                <a:satOff val="-17419"/>
                <a:lumOff val="-11765"/>
                <a:alphaOff val="0"/>
                <a:lumMod val="110000"/>
                <a:satMod val="105000"/>
                <a:tint val="67000"/>
              </a:schemeClr>
            </a:gs>
            <a:gs pos="50000">
              <a:schemeClr val="accent5">
                <a:hueOff val="-6758543"/>
                <a:satOff val="-17419"/>
                <a:lumOff val="-11765"/>
                <a:alphaOff val="0"/>
                <a:lumMod val="105000"/>
                <a:satMod val="103000"/>
                <a:tint val="73000"/>
              </a:schemeClr>
            </a:gs>
            <a:gs pos="100000">
              <a:schemeClr val="accent5">
                <a:hueOff val="-6758543"/>
                <a:satOff val="-17419"/>
                <a:lumOff val="-1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s-MX" sz="2400" kern="1200" dirty="0">
              <a:latin typeface="Montserrat" panose="02000505000000020004" pitchFamily="2" charset="0"/>
            </a:rPr>
            <a:t>DCL no amnésico</a:t>
          </a:r>
        </a:p>
      </dsp:txBody>
      <dsp:txXfrm>
        <a:off x="4835550" y="39914"/>
        <a:ext cx="2455916" cy="1190907"/>
      </dsp:txXfrm>
    </dsp:sp>
    <dsp:sp modelId="{C724B7FA-9D58-4BDE-9234-1D733770469A}">
      <dsp:nvSpPr>
        <dsp:cNvPr id="0" name=""/>
        <dsp:cNvSpPr/>
      </dsp:nvSpPr>
      <dsp:spPr>
        <a:xfrm>
          <a:off x="5051501" y="1267873"/>
          <a:ext cx="253001" cy="948756"/>
        </a:xfrm>
        <a:custGeom>
          <a:avLst/>
          <a:gdLst/>
          <a:ahLst/>
          <a:cxnLst/>
          <a:rect l="0" t="0" r="0" b="0"/>
          <a:pathLst>
            <a:path>
              <a:moveTo>
                <a:pt x="0" y="0"/>
              </a:moveTo>
              <a:lnTo>
                <a:pt x="0" y="948756"/>
              </a:lnTo>
              <a:lnTo>
                <a:pt x="253001" y="94875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3EFD83-34D0-4ACC-B560-C02086985F6D}">
      <dsp:nvSpPr>
        <dsp:cNvPr id="0" name=""/>
        <dsp:cNvSpPr/>
      </dsp:nvSpPr>
      <dsp:spPr>
        <a:xfrm>
          <a:off x="5304502" y="1584125"/>
          <a:ext cx="2024014" cy="1265009"/>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4505695"/>
              <a:satOff val="-11613"/>
              <a:lumOff val="-7843"/>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s-MX" sz="2400" kern="1200" dirty="0">
              <a:latin typeface="Montserrat" panose="02000505000000020004" pitchFamily="2" charset="0"/>
            </a:rPr>
            <a:t>Dominio único</a:t>
          </a:r>
        </a:p>
      </dsp:txBody>
      <dsp:txXfrm>
        <a:off x="5341553" y="1621176"/>
        <a:ext cx="1949912" cy="1190907"/>
      </dsp:txXfrm>
    </dsp:sp>
    <dsp:sp modelId="{612D7174-48B9-4D35-8D90-73CAF5A21B70}">
      <dsp:nvSpPr>
        <dsp:cNvPr id="0" name=""/>
        <dsp:cNvSpPr/>
      </dsp:nvSpPr>
      <dsp:spPr>
        <a:xfrm>
          <a:off x="5051501" y="1267873"/>
          <a:ext cx="253001" cy="2530018"/>
        </a:xfrm>
        <a:custGeom>
          <a:avLst/>
          <a:gdLst/>
          <a:ahLst/>
          <a:cxnLst/>
          <a:rect l="0" t="0" r="0" b="0"/>
          <a:pathLst>
            <a:path>
              <a:moveTo>
                <a:pt x="0" y="0"/>
              </a:moveTo>
              <a:lnTo>
                <a:pt x="0" y="2530018"/>
              </a:lnTo>
              <a:lnTo>
                <a:pt x="253001" y="253001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60420E-002C-4237-B37F-66C25048BEB6}">
      <dsp:nvSpPr>
        <dsp:cNvPr id="0" name=""/>
        <dsp:cNvSpPr/>
      </dsp:nvSpPr>
      <dsp:spPr>
        <a:xfrm>
          <a:off x="5304502" y="3165386"/>
          <a:ext cx="2024014" cy="1265009"/>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s-MX" sz="2400" kern="1200" dirty="0">
              <a:latin typeface="Montserrat" panose="02000505000000020004" pitchFamily="2" charset="0"/>
            </a:rPr>
            <a:t>Dominio múltiple</a:t>
          </a:r>
        </a:p>
      </dsp:txBody>
      <dsp:txXfrm>
        <a:off x="5341553" y="3202437"/>
        <a:ext cx="1949912" cy="119090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76EC68-1500-470A-B02F-FFF0415C03AF}">
      <dsp:nvSpPr>
        <dsp:cNvPr id="0" name=""/>
        <dsp:cNvSpPr/>
      </dsp:nvSpPr>
      <dsp:spPr>
        <a:xfrm>
          <a:off x="2610300" y="3124297"/>
          <a:ext cx="419835" cy="799990"/>
        </a:xfrm>
        <a:custGeom>
          <a:avLst/>
          <a:gdLst/>
          <a:ahLst/>
          <a:cxnLst/>
          <a:rect l="0" t="0" r="0" b="0"/>
          <a:pathLst>
            <a:path>
              <a:moveTo>
                <a:pt x="0" y="0"/>
              </a:moveTo>
              <a:lnTo>
                <a:pt x="209917" y="0"/>
              </a:lnTo>
              <a:lnTo>
                <a:pt x="209917" y="799990"/>
              </a:lnTo>
              <a:lnTo>
                <a:pt x="419835" y="79999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
            <a:lnSpc>
              <a:spcPct val="90000"/>
            </a:lnSpc>
            <a:spcBef>
              <a:spcPct val="0"/>
            </a:spcBef>
            <a:spcAft>
              <a:spcPct val="35000"/>
            </a:spcAft>
            <a:buNone/>
          </a:pPr>
          <a:endParaRPr lang="es-CO" sz="200" kern="1200">
            <a:latin typeface="Montserrat" panose="02000505000000020004" pitchFamily="2" charset="0"/>
          </a:endParaRPr>
        </a:p>
      </dsp:txBody>
      <dsp:txXfrm>
        <a:off x="2797631" y="3501705"/>
        <a:ext cx="45173" cy="45173"/>
      </dsp:txXfrm>
    </dsp:sp>
    <dsp:sp modelId="{EBBF7B2A-D9F5-4E2B-9433-8AC065EE27E7}">
      <dsp:nvSpPr>
        <dsp:cNvPr id="0" name=""/>
        <dsp:cNvSpPr/>
      </dsp:nvSpPr>
      <dsp:spPr>
        <a:xfrm>
          <a:off x="5129311" y="3124297"/>
          <a:ext cx="419835" cy="2799968"/>
        </a:xfrm>
        <a:custGeom>
          <a:avLst/>
          <a:gdLst/>
          <a:ahLst/>
          <a:cxnLst/>
          <a:rect l="0" t="0" r="0" b="0"/>
          <a:pathLst>
            <a:path>
              <a:moveTo>
                <a:pt x="0" y="0"/>
              </a:moveTo>
              <a:lnTo>
                <a:pt x="209917" y="0"/>
              </a:lnTo>
              <a:lnTo>
                <a:pt x="209917" y="2799968"/>
              </a:lnTo>
              <a:lnTo>
                <a:pt x="419835" y="279996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CO" sz="700" kern="1200">
            <a:latin typeface="Montserrat" panose="02000505000000020004" pitchFamily="2" charset="0"/>
          </a:endParaRPr>
        </a:p>
      </dsp:txBody>
      <dsp:txXfrm>
        <a:off x="5268447" y="4453499"/>
        <a:ext cx="141563" cy="141563"/>
      </dsp:txXfrm>
    </dsp:sp>
    <dsp:sp modelId="{24C749FB-AE47-43DD-A280-94CBBC29DDF0}">
      <dsp:nvSpPr>
        <dsp:cNvPr id="0" name=""/>
        <dsp:cNvSpPr/>
      </dsp:nvSpPr>
      <dsp:spPr>
        <a:xfrm>
          <a:off x="5129311" y="3124297"/>
          <a:ext cx="419835" cy="1999977"/>
        </a:xfrm>
        <a:custGeom>
          <a:avLst/>
          <a:gdLst/>
          <a:ahLst/>
          <a:cxnLst/>
          <a:rect l="0" t="0" r="0" b="0"/>
          <a:pathLst>
            <a:path>
              <a:moveTo>
                <a:pt x="0" y="0"/>
              </a:moveTo>
              <a:lnTo>
                <a:pt x="209917" y="0"/>
              </a:lnTo>
              <a:lnTo>
                <a:pt x="209917" y="1999977"/>
              </a:lnTo>
              <a:lnTo>
                <a:pt x="419835" y="19999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s-CO" sz="400" kern="1200">
            <a:latin typeface="Montserrat" panose="02000505000000020004" pitchFamily="2" charset="0"/>
          </a:endParaRPr>
        </a:p>
      </dsp:txBody>
      <dsp:txXfrm>
        <a:off x="5288139" y="4073196"/>
        <a:ext cx="102178" cy="102178"/>
      </dsp:txXfrm>
    </dsp:sp>
    <dsp:sp modelId="{67E4516E-E661-47C3-82B3-DCC29611A9C7}">
      <dsp:nvSpPr>
        <dsp:cNvPr id="0" name=""/>
        <dsp:cNvSpPr/>
      </dsp:nvSpPr>
      <dsp:spPr>
        <a:xfrm>
          <a:off x="5129311" y="3124297"/>
          <a:ext cx="419835" cy="1199986"/>
        </a:xfrm>
        <a:custGeom>
          <a:avLst/>
          <a:gdLst/>
          <a:ahLst/>
          <a:cxnLst/>
          <a:rect l="0" t="0" r="0" b="0"/>
          <a:pathLst>
            <a:path>
              <a:moveTo>
                <a:pt x="0" y="0"/>
              </a:moveTo>
              <a:lnTo>
                <a:pt x="209917" y="0"/>
              </a:lnTo>
              <a:lnTo>
                <a:pt x="209917" y="1199986"/>
              </a:lnTo>
              <a:lnTo>
                <a:pt x="419835" y="11999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
            <a:lnSpc>
              <a:spcPct val="90000"/>
            </a:lnSpc>
            <a:spcBef>
              <a:spcPct val="0"/>
            </a:spcBef>
            <a:spcAft>
              <a:spcPct val="35000"/>
            </a:spcAft>
            <a:buNone/>
          </a:pPr>
          <a:endParaRPr lang="es-CO" sz="200" kern="1200">
            <a:latin typeface="Montserrat" panose="02000505000000020004" pitchFamily="2" charset="0"/>
          </a:endParaRPr>
        </a:p>
      </dsp:txBody>
      <dsp:txXfrm>
        <a:off x="5307446" y="3692507"/>
        <a:ext cx="63565" cy="63565"/>
      </dsp:txXfrm>
    </dsp:sp>
    <dsp:sp modelId="{137A56B0-9FC9-4339-A581-4F2AC75F09AC}">
      <dsp:nvSpPr>
        <dsp:cNvPr id="0" name=""/>
        <dsp:cNvSpPr/>
      </dsp:nvSpPr>
      <dsp:spPr>
        <a:xfrm>
          <a:off x="5129311" y="3124297"/>
          <a:ext cx="419835" cy="399995"/>
        </a:xfrm>
        <a:custGeom>
          <a:avLst/>
          <a:gdLst/>
          <a:ahLst/>
          <a:cxnLst/>
          <a:rect l="0" t="0" r="0" b="0"/>
          <a:pathLst>
            <a:path>
              <a:moveTo>
                <a:pt x="0" y="0"/>
              </a:moveTo>
              <a:lnTo>
                <a:pt x="209917" y="0"/>
              </a:lnTo>
              <a:lnTo>
                <a:pt x="209917" y="399995"/>
              </a:lnTo>
              <a:lnTo>
                <a:pt x="419835" y="39999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
            <a:lnSpc>
              <a:spcPct val="90000"/>
            </a:lnSpc>
            <a:spcBef>
              <a:spcPct val="0"/>
            </a:spcBef>
            <a:spcAft>
              <a:spcPct val="35000"/>
            </a:spcAft>
            <a:buNone/>
          </a:pPr>
          <a:endParaRPr lang="es-CO" sz="200" kern="1200">
            <a:latin typeface="Montserrat" panose="02000505000000020004" pitchFamily="2" charset="0"/>
          </a:endParaRPr>
        </a:p>
      </dsp:txBody>
      <dsp:txXfrm>
        <a:off x="5324732" y="3309797"/>
        <a:ext cx="28993" cy="28993"/>
      </dsp:txXfrm>
    </dsp:sp>
    <dsp:sp modelId="{BB501DA4-717A-4DA0-BA69-3AEA06789A6A}">
      <dsp:nvSpPr>
        <dsp:cNvPr id="0" name=""/>
        <dsp:cNvSpPr/>
      </dsp:nvSpPr>
      <dsp:spPr>
        <a:xfrm>
          <a:off x="5129311" y="2724301"/>
          <a:ext cx="419835" cy="399995"/>
        </a:xfrm>
        <a:custGeom>
          <a:avLst/>
          <a:gdLst/>
          <a:ahLst/>
          <a:cxnLst/>
          <a:rect l="0" t="0" r="0" b="0"/>
          <a:pathLst>
            <a:path>
              <a:moveTo>
                <a:pt x="0" y="399995"/>
              </a:moveTo>
              <a:lnTo>
                <a:pt x="209917" y="399995"/>
              </a:lnTo>
              <a:lnTo>
                <a:pt x="209917" y="0"/>
              </a:lnTo>
              <a:lnTo>
                <a:pt x="419835"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
            <a:lnSpc>
              <a:spcPct val="90000"/>
            </a:lnSpc>
            <a:spcBef>
              <a:spcPct val="0"/>
            </a:spcBef>
            <a:spcAft>
              <a:spcPct val="35000"/>
            </a:spcAft>
            <a:buNone/>
          </a:pPr>
          <a:endParaRPr lang="es-CO" sz="200" kern="1200">
            <a:latin typeface="Montserrat" panose="02000505000000020004" pitchFamily="2" charset="0"/>
          </a:endParaRPr>
        </a:p>
      </dsp:txBody>
      <dsp:txXfrm>
        <a:off x="5324732" y="2909802"/>
        <a:ext cx="28993" cy="28993"/>
      </dsp:txXfrm>
    </dsp:sp>
    <dsp:sp modelId="{FF41ABDE-E399-4F74-AD59-1B7412B417A1}">
      <dsp:nvSpPr>
        <dsp:cNvPr id="0" name=""/>
        <dsp:cNvSpPr/>
      </dsp:nvSpPr>
      <dsp:spPr>
        <a:xfrm>
          <a:off x="5129311" y="1924310"/>
          <a:ext cx="419835" cy="1199986"/>
        </a:xfrm>
        <a:custGeom>
          <a:avLst/>
          <a:gdLst/>
          <a:ahLst/>
          <a:cxnLst/>
          <a:rect l="0" t="0" r="0" b="0"/>
          <a:pathLst>
            <a:path>
              <a:moveTo>
                <a:pt x="0" y="1199986"/>
              </a:moveTo>
              <a:lnTo>
                <a:pt x="209917" y="1199986"/>
              </a:lnTo>
              <a:lnTo>
                <a:pt x="209917" y="0"/>
              </a:lnTo>
              <a:lnTo>
                <a:pt x="419835"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
            <a:lnSpc>
              <a:spcPct val="90000"/>
            </a:lnSpc>
            <a:spcBef>
              <a:spcPct val="0"/>
            </a:spcBef>
            <a:spcAft>
              <a:spcPct val="35000"/>
            </a:spcAft>
            <a:buNone/>
          </a:pPr>
          <a:endParaRPr lang="es-CO" sz="200" kern="1200">
            <a:latin typeface="Montserrat" panose="02000505000000020004" pitchFamily="2" charset="0"/>
          </a:endParaRPr>
        </a:p>
      </dsp:txBody>
      <dsp:txXfrm>
        <a:off x="5307446" y="2492521"/>
        <a:ext cx="63565" cy="63565"/>
      </dsp:txXfrm>
    </dsp:sp>
    <dsp:sp modelId="{380AFFAE-11F1-470B-8289-2B4EA622B5B4}">
      <dsp:nvSpPr>
        <dsp:cNvPr id="0" name=""/>
        <dsp:cNvSpPr/>
      </dsp:nvSpPr>
      <dsp:spPr>
        <a:xfrm>
          <a:off x="5129311" y="1124319"/>
          <a:ext cx="419835" cy="1999977"/>
        </a:xfrm>
        <a:custGeom>
          <a:avLst/>
          <a:gdLst/>
          <a:ahLst/>
          <a:cxnLst/>
          <a:rect l="0" t="0" r="0" b="0"/>
          <a:pathLst>
            <a:path>
              <a:moveTo>
                <a:pt x="0" y="1999977"/>
              </a:moveTo>
              <a:lnTo>
                <a:pt x="209917" y="1999977"/>
              </a:lnTo>
              <a:lnTo>
                <a:pt x="209917" y="0"/>
              </a:lnTo>
              <a:lnTo>
                <a:pt x="419835"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s-CO" sz="400" kern="1200">
            <a:latin typeface="Montserrat" panose="02000505000000020004" pitchFamily="2" charset="0"/>
          </a:endParaRPr>
        </a:p>
      </dsp:txBody>
      <dsp:txXfrm>
        <a:off x="5288139" y="2073219"/>
        <a:ext cx="102178" cy="102178"/>
      </dsp:txXfrm>
    </dsp:sp>
    <dsp:sp modelId="{6A8644BC-8670-46F0-96CF-FF38D03E8B9B}">
      <dsp:nvSpPr>
        <dsp:cNvPr id="0" name=""/>
        <dsp:cNvSpPr/>
      </dsp:nvSpPr>
      <dsp:spPr>
        <a:xfrm>
          <a:off x="5129311" y="324328"/>
          <a:ext cx="419835" cy="2799968"/>
        </a:xfrm>
        <a:custGeom>
          <a:avLst/>
          <a:gdLst/>
          <a:ahLst/>
          <a:cxnLst/>
          <a:rect l="0" t="0" r="0" b="0"/>
          <a:pathLst>
            <a:path>
              <a:moveTo>
                <a:pt x="0" y="2799968"/>
              </a:moveTo>
              <a:lnTo>
                <a:pt x="209917" y="2799968"/>
              </a:lnTo>
              <a:lnTo>
                <a:pt x="209917" y="0"/>
              </a:lnTo>
              <a:lnTo>
                <a:pt x="419835"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CO" sz="700" kern="1200">
            <a:latin typeface="Montserrat" panose="02000505000000020004" pitchFamily="2" charset="0"/>
          </a:endParaRPr>
        </a:p>
      </dsp:txBody>
      <dsp:txXfrm>
        <a:off x="5268447" y="1653531"/>
        <a:ext cx="141563" cy="141563"/>
      </dsp:txXfrm>
    </dsp:sp>
    <dsp:sp modelId="{E8A8E24B-256A-4FAF-947F-D8EEE41DDCAD}">
      <dsp:nvSpPr>
        <dsp:cNvPr id="0" name=""/>
        <dsp:cNvSpPr/>
      </dsp:nvSpPr>
      <dsp:spPr>
        <a:xfrm>
          <a:off x="2610300" y="3078577"/>
          <a:ext cx="419835" cy="91440"/>
        </a:xfrm>
        <a:custGeom>
          <a:avLst/>
          <a:gdLst/>
          <a:ahLst/>
          <a:cxnLst/>
          <a:rect l="0" t="0" r="0" b="0"/>
          <a:pathLst>
            <a:path>
              <a:moveTo>
                <a:pt x="0" y="45720"/>
              </a:moveTo>
              <a:lnTo>
                <a:pt x="419835"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
            <a:lnSpc>
              <a:spcPct val="90000"/>
            </a:lnSpc>
            <a:spcBef>
              <a:spcPct val="0"/>
            </a:spcBef>
            <a:spcAft>
              <a:spcPct val="35000"/>
            </a:spcAft>
            <a:buNone/>
          </a:pPr>
          <a:endParaRPr lang="es-CO" sz="200" kern="1200">
            <a:latin typeface="Montserrat" panose="02000505000000020004" pitchFamily="2" charset="0"/>
          </a:endParaRPr>
        </a:p>
      </dsp:txBody>
      <dsp:txXfrm>
        <a:off x="2809721" y="3113801"/>
        <a:ext cx="20991" cy="20991"/>
      </dsp:txXfrm>
    </dsp:sp>
    <dsp:sp modelId="{C8EEEAD8-4144-4302-82A5-1E9A8055B8CD}">
      <dsp:nvSpPr>
        <dsp:cNvPr id="0" name=""/>
        <dsp:cNvSpPr/>
      </dsp:nvSpPr>
      <dsp:spPr>
        <a:xfrm>
          <a:off x="2610300" y="2324306"/>
          <a:ext cx="419835" cy="799990"/>
        </a:xfrm>
        <a:custGeom>
          <a:avLst/>
          <a:gdLst/>
          <a:ahLst/>
          <a:cxnLst/>
          <a:rect l="0" t="0" r="0" b="0"/>
          <a:pathLst>
            <a:path>
              <a:moveTo>
                <a:pt x="0" y="799990"/>
              </a:moveTo>
              <a:lnTo>
                <a:pt x="209917" y="799990"/>
              </a:lnTo>
              <a:lnTo>
                <a:pt x="209917" y="0"/>
              </a:lnTo>
              <a:lnTo>
                <a:pt x="41983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
            <a:lnSpc>
              <a:spcPct val="90000"/>
            </a:lnSpc>
            <a:spcBef>
              <a:spcPct val="0"/>
            </a:spcBef>
            <a:spcAft>
              <a:spcPct val="35000"/>
            </a:spcAft>
            <a:buNone/>
          </a:pPr>
          <a:endParaRPr lang="es-CO" sz="200" kern="1200">
            <a:latin typeface="Montserrat" panose="02000505000000020004" pitchFamily="2" charset="0"/>
          </a:endParaRPr>
        </a:p>
      </dsp:txBody>
      <dsp:txXfrm>
        <a:off x="2797631" y="2701714"/>
        <a:ext cx="45173" cy="45173"/>
      </dsp:txXfrm>
    </dsp:sp>
    <dsp:sp modelId="{99BCEF85-21CF-4C85-98C3-1E1B0664AF84}">
      <dsp:nvSpPr>
        <dsp:cNvPr id="0" name=""/>
        <dsp:cNvSpPr/>
      </dsp:nvSpPr>
      <dsp:spPr>
        <a:xfrm rot="16200000">
          <a:off x="606112" y="2804300"/>
          <a:ext cx="3368382" cy="63999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s-CO" sz="2800" kern="1200" dirty="0">
              <a:latin typeface="Montserrat" panose="02000505000000020004" pitchFamily="2" charset="0"/>
            </a:rPr>
            <a:t>Sospecha de DRP</a:t>
          </a:r>
        </a:p>
      </dsp:txBody>
      <dsp:txXfrm>
        <a:off x="606112" y="2804300"/>
        <a:ext cx="3368382" cy="639992"/>
      </dsp:txXfrm>
    </dsp:sp>
    <dsp:sp modelId="{3CFD3633-50EB-49B3-A406-B6F1ECF39E8B}">
      <dsp:nvSpPr>
        <dsp:cNvPr id="0" name=""/>
        <dsp:cNvSpPr/>
      </dsp:nvSpPr>
      <dsp:spPr>
        <a:xfrm>
          <a:off x="3030135" y="2004309"/>
          <a:ext cx="2099176" cy="63999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CO" sz="1200" kern="1200" dirty="0">
              <a:latin typeface="Montserrat" panose="02000505000000020004" pitchFamily="2" charset="0"/>
            </a:rPr>
            <a:t>Descartar delirium</a:t>
          </a:r>
        </a:p>
      </dsp:txBody>
      <dsp:txXfrm>
        <a:off x="3030135" y="2004309"/>
        <a:ext cx="2099176" cy="639992"/>
      </dsp:txXfrm>
    </dsp:sp>
    <dsp:sp modelId="{B9E6A58E-572E-4D99-87AA-11E0920EE8BA}">
      <dsp:nvSpPr>
        <dsp:cNvPr id="0" name=""/>
        <dsp:cNvSpPr/>
      </dsp:nvSpPr>
      <dsp:spPr>
        <a:xfrm>
          <a:off x="3030135" y="2804300"/>
          <a:ext cx="2099176" cy="63999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CO" sz="1200" kern="1200" dirty="0">
              <a:latin typeface="Montserrat" panose="02000505000000020004" pitchFamily="2" charset="0"/>
            </a:rPr>
            <a:t>No priónicas</a:t>
          </a:r>
        </a:p>
      </dsp:txBody>
      <dsp:txXfrm>
        <a:off x="3030135" y="2804300"/>
        <a:ext cx="2099176" cy="639992"/>
      </dsp:txXfrm>
    </dsp:sp>
    <dsp:sp modelId="{E031FC09-294A-423A-841B-8CA664460A1C}">
      <dsp:nvSpPr>
        <dsp:cNvPr id="0" name=""/>
        <dsp:cNvSpPr/>
      </dsp:nvSpPr>
      <dsp:spPr>
        <a:xfrm>
          <a:off x="5549146" y="4332"/>
          <a:ext cx="2099176" cy="63999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CO" sz="1200" kern="1200" dirty="0">
              <a:latin typeface="Montserrat" panose="02000505000000020004" pitchFamily="2" charset="0"/>
            </a:rPr>
            <a:t>Vascular</a:t>
          </a:r>
          <a:r>
            <a:rPr lang="es-CO" sz="1200" kern="1200" baseline="0" dirty="0">
              <a:latin typeface="Montserrat" panose="02000505000000020004" pitchFamily="2" charset="0"/>
            </a:rPr>
            <a:t> </a:t>
          </a:r>
          <a:endParaRPr lang="es-CO" sz="1200" kern="1200" dirty="0">
            <a:latin typeface="Montserrat" panose="02000505000000020004" pitchFamily="2" charset="0"/>
          </a:endParaRPr>
        </a:p>
      </dsp:txBody>
      <dsp:txXfrm>
        <a:off x="5549146" y="4332"/>
        <a:ext cx="2099176" cy="639992"/>
      </dsp:txXfrm>
    </dsp:sp>
    <dsp:sp modelId="{97468E60-F860-4BFB-BB03-6F671A8845EB}">
      <dsp:nvSpPr>
        <dsp:cNvPr id="0" name=""/>
        <dsp:cNvSpPr/>
      </dsp:nvSpPr>
      <dsp:spPr>
        <a:xfrm>
          <a:off x="5549146" y="804323"/>
          <a:ext cx="2099176" cy="63999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CO" sz="1200" kern="1200" dirty="0">
              <a:latin typeface="Montserrat" panose="02000505000000020004" pitchFamily="2" charset="0"/>
            </a:rPr>
            <a:t>Infecciones </a:t>
          </a:r>
        </a:p>
      </dsp:txBody>
      <dsp:txXfrm>
        <a:off x="5549146" y="804323"/>
        <a:ext cx="2099176" cy="639992"/>
      </dsp:txXfrm>
    </dsp:sp>
    <dsp:sp modelId="{5B6AEACB-A9F7-4E5E-A201-459BDBD62E92}">
      <dsp:nvSpPr>
        <dsp:cNvPr id="0" name=""/>
        <dsp:cNvSpPr/>
      </dsp:nvSpPr>
      <dsp:spPr>
        <a:xfrm>
          <a:off x="5549146" y="1604314"/>
          <a:ext cx="2099176" cy="63999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CO" sz="1200" kern="1200" dirty="0">
              <a:latin typeface="Montserrat" panose="02000505000000020004" pitchFamily="2" charset="0"/>
            </a:rPr>
            <a:t>Tóxico- metabólico </a:t>
          </a:r>
        </a:p>
      </dsp:txBody>
      <dsp:txXfrm>
        <a:off x="5549146" y="1604314"/>
        <a:ext cx="2099176" cy="639992"/>
      </dsp:txXfrm>
    </dsp:sp>
    <dsp:sp modelId="{2F39A347-72B0-4BCA-95FB-18F0C0E5722F}">
      <dsp:nvSpPr>
        <dsp:cNvPr id="0" name=""/>
        <dsp:cNvSpPr/>
      </dsp:nvSpPr>
      <dsp:spPr>
        <a:xfrm>
          <a:off x="5549146" y="2404305"/>
          <a:ext cx="2099176" cy="63999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CO" sz="1200" kern="1200" dirty="0">
              <a:latin typeface="Montserrat" panose="02000505000000020004" pitchFamily="2" charset="0"/>
            </a:rPr>
            <a:t>Autoinmune </a:t>
          </a:r>
        </a:p>
      </dsp:txBody>
      <dsp:txXfrm>
        <a:off x="5549146" y="2404305"/>
        <a:ext cx="2099176" cy="639992"/>
      </dsp:txXfrm>
    </dsp:sp>
    <dsp:sp modelId="{72E63944-082D-4D31-B7C7-3AC32B0E089C}">
      <dsp:nvSpPr>
        <dsp:cNvPr id="0" name=""/>
        <dsp:cNvSpPr/>
      </dsp:nvSpPr>
      <dsp:spPr>
        <a:xfrm>
          <a:off x="5549146" y="3204296"/>
          <a:ext cx="2099176" cy="63999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CO" sz="1200" kern="1200" dirty="0">
              <a:latin typeface="Montserrat" panose="02000505000000020004" pitchFamily="2" charset="0"/>
            </a:rPr>
            <a:t>Metástasis/neoplasia</a:t>
          </a:r>
        </a:p>
      </dsp:txBody>
      <dsp:txXfrm>
        <a:off x="5549146" y="3204296"/>
        <a:ext cx="2099176" cy="639992"/>
      </dsp:txXfrm>
    </dsp:sp>
    <dsp:sp modelId="{9FB675F8-9420-49E1-AFF6-190ADB6E8419}">
      <dsp:nvSpPr>
        <dsp:cNvPr id="0" name=""/>
        <dsp:cNvSpPr/>
      </dsp:nvSpPr>
      <dsp:spPr>
        <a:xfrm>
          <a:off x="5549146" y="4004286"/>
          <a:ext cx="2099176" cy="63999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CO" sz="1200" kern="1200" dirty="0">
              <a:latin typeface="Montserrat" panose="02000505000000020004" pitchFamily="2" charset="0"/>
            </a:rPr>
            <a:t>Iatrogenia </a:t>
          </a:r>
        </a:p>
      </dsp:txBody>
      <dsp:txXfrm>
        <a:off x="5549146" y="4004286"/>
        <a:ext cx="2099176" cy="639992"/>
      </dsp:txXfrm>
    </dsp:sp>
    <dsp:sp modelId="{CD6A770D-3316-42F9-8AA2-56886A5005BA}">
      <dsp:nvSpPr>
        <dsp:cNvPr id="0" name=""/>
        <dsp:cNvSpPr/>
      </dsp:nvSpPr>
      <dsp:spPr>
        <a:xfrm>
          <a:off x="5549146" y="4804277"/>
          <a:ext cx="2099176" cy="63999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CO" sz="1200" kern="1200" dirty="0">
              <a:latin typeface="Montserrat" panose="02000505000000020004" pitchFamily="2" charset="0"/>
            </a:rPr>
            <a:t>Neurodegenerativo</a:t>
          </a:r>
        </a:p>
      </dsp:txBody>
      <dsp:txXfrm>
        <a:off x="5549146" y="4804277"/>
        <a:ext cx="2099176" cy="639992"/>
      </dsp:txXfrm>
    </dsp:sp>
    <dsp:sp modelId="{57FC03DA-45BC-4485-A774-A5D1142C240F}">
      <dsp:nvSpPr>
        <dsp:cNvPr id="0" name=""/>
        <dsp:cNvSpPr/>
      </dsp:nvSpPr>
      <dsp:spPr>
        <a:xfrm>
          <a:off x="5549146" y="5604268"/>
          <a:ext cx="2099176" cy="63999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CO" sz="1200" kern="1200" dirty="0">
              <a:latin typeface="Montserrat" panose="02000505000000020004" pitchFamily="2" charset="0"/>
            </a:rPr>
            <a:t>Sistémico</a:t>
          </a:r>
        </a:p>
      </dsp:txBody>
      <dsp:txXfrm>
        <a:off x="5549146" y="5604268"/>
        <a:ext cx="2099176" cy="639992"/>
      </dsp:txXfrm>
    </dsp:sp>
    <dsp:sp modelId="{0BE0D8F8-C21B-4726-A485-277CC7C11921}">
      <dsp:nvSpPr>
        <dsp:cNvPr id="0" name=""/>
        <dsp:cNvSpPr/>
      </dsp:nvSpPr>
      <dsp:spPr>
        <a:xfrm>
          <a:off x="3030135" y="3604291"/>
          <a:ext cx="2099176" cy="63999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CO" sz="1200" kern="1200" dirty="0">
              <a:latin typeface="Montserrat" panose="02000505000000020004" pitchFamily="2" charset="0"/>
            </a:rPr>
            <a:t>Priónicas</a:t>
          </a:r>
        </a:p>
      </dsp:txBody>
      <dsp:txXfrm>
        <a:off x="3030135" y="3604291"/>
        <a:ext cx="2099176" cy="6399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FD88EB-70CB-4E0E-A8EA-96534CB9DBED}">
      <dsp:nvSpPr>
        <dsp:cNvPr id="0" name=""/>
        <dsp:cNvSpPr/>
      </dsp:nvSpPr>
      <dsp:spPr>
        <a:xfrm rot="16200000">
          <a:off x="649200" y="0"/>
          <a:ext cx="3429354" cy="3429354"/>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s-ES" sz="2200" b="1" kern="1200" dirty="0">
              <a:latin typeface="Montserrat" panose="02000505000000020004" pitchFamily="2" charset="0"/>
            </a:rPr>
            <a:t>Sindromática</a:t>
          </a:r>
        </a:p>
      </dsp:txBody>
      <dsp:txXfrm rot="5400000">
        <a:off x="649200" y="857338"/>
        <a:ext cx="2829217" cy="1714677"/>
      </dsp:txXfrm>
    </dsp:sp>
    <dsp:sp modelId="{8D4B1EBA-77D2-4122-8188-3548E36C7215}">
      <dsp:nvSpPr>
        <dsp:cNvPr id="0" name=""/>
        <dsp:cNvSpPr/>
      </dsp:nvSpPr>
      <dsp:spPr>
        <a:xfrm rot="5400000">
          <a:off x="4334690" y="0"/>
          <a:ext cx="3429354" cy="3429354"/>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s-ES" sz="2200" b="1" kern="1200" dirty="0">
              <a:latin typeface="Montserrat" panose="02000505000000020004" pitchFamily="2" charset="0"/>
            </a:rPr>
            <a:t>Neuropatológica</a:t>
          </a:r>
        </a:p>
      </dsp:txBody>
      <dsp:txXfrm rot="-5400000">
        <a:off x="4934827" y="857339"/>
        <a:ext cx="2829217" cy="17146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2083F4-8479-4D1C-A376-2EE57EBEA954}">
      <dsp:nvSpPr>
        <dsp:cNvPr id="0" name=""/>
        <dsp:cNvSpPr/>
      </dsp:nvSpPr>
      <dsp:spPr>
        <a:xfrm>
          <a:off x="3261305" y="25397"/>
          <a:ext cx="1325826" cy="99437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latin typeface="Montserrat" panose="02000505000000020004" pitchFamily="2" charset="0"/>
            </a:rPr>
            <a:t>Demencias</a:t>
          </a:r>
        </a:p>
      </dsp:txBody>
      <dsp:txXfrm>
        <a:off x="3290429" y="54521"/>
        <a:ext cx="1267578" cy="936123"/>
      </dsp:txXfrm>
    </dsp:sp>
    <dsp:sp modelId="{76574442-0F8A-4240-8818-2D5D64FA079D}">
      <dsp:nvSpPr>
        <dsp:cNvPr id="0" name=""/>
        <dsp:cNvSpPr/>
      </dsp:nvSpPr>
      <dsp:spPr>
        <a:xfrm>
          <a:off x="750303" y="1019768"/>
          <a:ext cx="3173916" cy="287145"/>
        </a:xfrm>
        <a:custGeom>
          <a:avLst/>
          <a:gdLst/>
          <a:ahLst/>
          <a:cxnLst/>
          <a:rect l="0" t="0" r="0" b="0"/>
          <a:pathLst>
            <a:path>
              <a:moveTo>
                <a:pt x="3173916" y="0"/>
              </a:moveTo>
              <a:lnTo>
                <a:pt x="3173916" y="143572"/>
              </a:lnTo>
              <a:lnTo>
                <a:pt x="0" y="143572"/>
              </a:lnTo>
              <a:lnTo>
                <a:pt x="0" y="2871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BB1395-D830-46FC-8CFE-CF41CC3DB182}">
      <dsp:nvSpPr>
        <dsp:cNvPr id="0" name=""/>
        <dsp:cNvSpPr/>
      </dsp:nvSpPr>
      <dsp:spPr>
        <a:xfrm>
          <a:off x="4525" y="1306913"/>
          <a:ext cx="1491556" cy="1148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Montserrat" panose="02000505000000020004" pitchFamily="2" charset="0"/>
            </a:rPr>
            <a:t>Demencias mixtas </a:t>
          </a:r>
        </a:p>
      </dsp:txBody>
      <dsp:txXfrm>
        <a:off x="38152" y="1340540"/>
        <a:ext cx="1424302" cy="1080854"/>
      </dsp:txXfrm>
    </dsp:sp>
    <dsp:sp modelId="{6773FD8B-0911-44E5-8661-CF14087BE8DD}">
      <dsp:nvSpPr>
        <dsp:cNvPr id="0" name=""/>
        <dsp:cNvSpPr/>
      </dsp:nvSpPr>
      <dsp:spPr>
        <a:xfrm>
          <a:off x="2564898" y="1019768"/>
          <a:ext cx="1359320" cy="287145"/>
        </a:xfrm>
        <a:custGeom>
          <a:avLst/>
          <a:gdLst/>
          <a:ahLst/>
          <a:cxnLst/>
          <a:rect l="0" t="0" r="0" b="0"/>
          <a:pathLst>
            <a:path>
              <a:moveTo>
                <a:pt x="1359320" y="0"/>
              </a:moveTo>
              <a:lnTo>
                <a:pt x="1359320" y="143572"/>
              </a:lnTo>
              <a:lnTo>
                <a:pt x="0" y="143572"/>
              </a:lnTo>
              <a:lnTo>
                <a:pt x="0" y="2871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D027A8-8B2A-4CBD-B159-AA58DB83AEA3}">
      <dsp:nvSpPr>
        <dsp:cNvPr id="0" name=""/>
        <dsp:cNvSpPr/>
      </dsp:nvSpPr>
      <dsp:spPr>
        <a:xfrm>
          <a:off x="1819120" y="1306913"/>
          <a:ext cx="1491556" cy="1148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Montserrat" panose="02000505000000020004" pitchFamily="2" charset="0"/>
            </a:rPr>
            <a:t>Demencia vascular </a:t>
          </a:r>
        </a:p>
      </dsp:txBody>
      <dsp:txXfrm>
        <a:off x="1852747" y="1340540"/>
        <a:ext cx="1424302" cy="1080854"/>
      </dsp:txXfrm>
    </dsp:sp>
    <dsp:sp modelId="{6DA74148-D8F4-4A4E-84D0-6F7317B8A435}">
      <dsp:nvSpPr>
        <dsp:cNvPr id="0" name=""/>
        <dsp:cNvSpPr/>
      </dsp:nvSpPr>
      <dsp:spPr>
        <a:xfrm>
          <a:off x="3924219" y="1019768"/>
          <a:ext cx="455274" cy="287145"/>
        </a:xfrm>
        <a:custGeom>
          <a:avLst/>
          <a:gdLst/>
          <a:ahLst/>
          <a:cxnLst/>
          <a:rect l="0" t="0" r="0" b="0"/>
          <a:pathLst>
            <a:path>
              <a:moveTo>
                <a:pt x="0" y="0"/>
              </a:moveTo>
              <a:lnTo>
                <a:pt x="0" y="143572"/>
              </a:lnTo>
              <a:lnTo>
                <a:pt x="455274" y="143572"/>
              </a:lnTo>
              <a:lnTo>
                <a:pt x="455274" y="2871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8521C69-05A2-4CC8-9724-9B9140B42045}">
      <dsp:nvSpPr>
        <dsp:cNvPr id="0" name=""/>
        <dsp:cNvSpPr/>
      </dsp:nvSpPr>
      <dsp:spPr>
        <a:xfrm>
          <a:off x="3633715" y="1306913"/>
          <a:ext cx="1491556" cy="1148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latin typeface="Montserrat" panose="02000505000000020004" pitchFamily="2" charset="0"/>
            </a:rPr>
            <a:t>Síndromes potencialmente reversibles</a:t>
          </a:r>
        </a:p>
      </dsp:txBody>
      <dsp:txXfrm>
        <a:off x="3667342" y="1340540"/>
        <a:ext cx="1424302" cy="1080854"/>
      </dsp:txXfrm>
    </dsp:sp>
    <dsp:sp modelId="{E9E71D44-3DDA-468B-AAE4-22E549CBA2F0}">
      <dsp:nvSpPr>
        <dsp:cNvPr id="0" name=""/>
        <dsp:cNvSpPr/>
      </dsp:nvSpPr>
      <dsp:spPr>
        <a:xfrm>
          <a:off x="3924219" y="1019768"/>
          <a:ext cx="2721893" cy="287145"/>
        </a:xfrm>
        <a:custGeom>
          <a:avLst/>
          <a:gdLst/>
          <a:ahLst/>
          <a:cxnLst/>
          <a:rect l="0" t="0" r="0" b="0"/>
          <a:pathLst>
            <a:path>
              <a:moveTo>
                <a:pt x="0" y="0"/>
              </a:moveTo>
              <a:lnTo>
                <a:pt x="0" y="143572"/>
              </a:lnTo>
              <a:lnTo>
                <a:pt x="2721893" y="143572"/>
              </a:lnTo>
              <a:lnTo>
                <a:pt x="2721893" y="2871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B32752-6E4B-4978-AC42-6B92FC8B325A}">
      <dsp:nvSpPr>
        <dsp:cNvPr id="0" name=""/>
        <dsp:cNvSpPr/>
      </dsp:nvSpPr>
      <dsp:spPr>
        <a:xfrm>
          <a:off x="5448311" y="1306913"/>
          <a:ext cx="2395602" cy="1148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Montserrat" panose="02000505000000020004" pitchFamily="2" charset="0"/>
            </a:rPr>
            <a:t>Neurodegenerativas</a:t>
          </a:r>
        </a:p>
      </dsp:txBody>
      <dsp:txXfrm>
        <a:off x="5481938" y="1340540"/>
        <a:ext cx="2328348" cy="1080854"/>
      </dsp:txXfrm>
    </dsp:sp>
    <dsp:sp modelId="{7C435888-42AC-4D45-971D-763C23493079}">
      <dsp:nvSpPr>
        <dsp:cNvPr id="0" name=""/>
        <dsp:cNvSpPr/>
      </dsp:nvSpPr>
      <dsp:spPr>
        <a:xfrm>
          <a:off x="3453718" y="2455022"/>
          <a:ext cx="3192393" cy="287145"/>
        </a:xfrm>
        <a:custGeom>
          <a:avLst/>
          <a:gdLst/>
          <a:ahLst/>
          <a:cxnLst/>
          <a:rect l="0" t="0" r="0" b="0"/>
          <a:pathLst>
            <a:path>
              <a:moveTo>
                <a:pt x="3192393" y="0"/>
              </a:moveTo>
              <a:lnTo>
                <a:pt x="3192393" y="143572"/>
              </a:lnTo>
              <a:lnTo>
                <a:pt x="0" y="143572"/>
              </a:lnTo>
              <a:lnTo>
                <a:pt x="0" y="28714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C1F833-E5A3-42D0-9011-B30D03635828}">
      <dsp:nvSpPr>
        <dsp:cNvPr id="0" name=""/>
        <dsp:cNvSpPr/>
      </dsp:nvSpPr>
      <dsp:spPr>
        <a:xfrm>
          <a:off x="2807910" y="2742168"/>
          <a:ext cx="1291617" cy="10824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Montserrat" panose="02000505000000020004" pitchFamily="2" charset="0"/>
            </a:rPr>
            <a:t>DCL </a:t>
          </a:r>
        </a:p>
      </dsp:txBody>
      <dsp:txXfrm>
        <a:off x="2839614" y="2773872"/>
        <a:ext cx="1228209" cy="1019059"/>
      </dsp:txXfrm>
    </dsp:sp>
    <dsp:sp modelId="{B0293F37-C54A-4AB7-9F13-0A18B6A73033}">
      <dsp:nvSpPr>
        <dsp:cNvPr id="0" name=""/>
        <dsp:cNvSpPr/>
      </dsp:nvSpPr>
      <dsp:spPr>
        <a:xfrm>
          <a:off x="5068374" y="2455022"/>
          <a:ext cx="1577737" cy="287145"/>
        </a:xfrm>
        <a:custGeom>
          <a:avLst/>
          <a:gdLst/>
          <a:ahLst/>
          <a:cxnLst/>
          <a:rect l="0" t="0" r="0" b="0"/>
          <a:pathLst>
            <a:path>
              <a:moveTo>
                <a:pt x="1577737" y="0"/>
              </a:moveTo>
              <a:lnTo>
                <a:pt x="1577737" y="143572"/>
              </a:lnTo>
              <a:lnTo>
                <a:pt x="0" y="143572"/>
              </a:lnTo>
              <a:lnTo>
                <a:pt x="0" y="28714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94E8C2-43CF-4098-8B1C-2E5111C53BD3}">
      <dsp:nvSpPr>
        <dsp:cNvPr id="0" name=""/>
        <dsp:cNvSpPr/>
      </dsp:nvSpPr>
      <dsp:spPr>
        <a:xfrm>
          <a:off x="4422566" y="2742168"/>
          <a:ext cx="1291617" cy="10824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Montserrat" panose="02000505000000020004" pitchFamily="2" charset="0"/>
            </a:rPr>
            <a:t>Tipo Alzheimer</a:t>
          </a:r>
        </a:p>
      </dsp:txBody>
      <dsp:txXfrm>
        <a:off x="4454270" y="2773872"/>
        <a:ext cx="1228209" cy="1019059"/>
      </dsp:txXfrm>
    </dsp:sp>
    <dsp:sp modelId="{0D35C8BB-F5BD-4234-977A-CC05C22C5C68}">
      <dsp:nvSpPr>
        <dsp:cNvPr id="0" name=""/>
        <dsp:cNvSpPr/>
      </dsp:nvSpPr>
      <dsp:spPr>
        <a:xfrm>
          <a:off x="6600392" y="2455022"/>
          <a:ext cx="91440" cy="287145"/>
        </a:xfrm>
        <a:custGeom>
          <a:avLst/>
          <a:gdLst/>
          <a:ahLst/>
          <a:cxnLst/>
          <a:rect l="0" t="0" r="0" b="0"/>
          <a:pathLst>
            <a:path>
              <a:moveTo>
                <a:pt x="45720" y="0"/>
              </a:moveTo>
              <a:lnTo>
                <a:pt x="45720" y="143572"/>
              </a:lnTo>
              <a:lnTo>
                <a:pt x="82637" y="143572"/>
              </a:lnTo>
              <a:lnTo>
                <a:pt x="82637" y="28714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914CC21-F852-43A5-BDAE-AA10024F7628}">
      <dsp:nvSpPr>
        <dsp:cNvPr id="0" name=""/>
        <dsp:cNvSpPr/>
      </dsp:nvSpPr>
      <dsp:spPr>
        <a:xfrm>
          <a:off x="6037221" y="2742168"/>
          <a:ext cx="1291617" cy="10824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latin typeface="Montserrat" panose="02000505000000020004" pitchFamily="2" charset="0"/>
            </a:rPr>
            <a:t>Demencia por cuerpos de Lewy y  EP</a:t>
          </a:r>
        </a:p>
      </dsp:txBody>
      <dsp:txXfrm>
        <a:off x="6068925" y="2773872"/>
        <a:ext cx="1228209" cy="1019059"/>
      </dsp:txXfrm>
    </dsp:sp>
    <dsp:sp modelId="{B671F4E4-DCF3-405D-9779-1057F49E5E59}">
      <dsp:nvSpPr>
        <dsp:cNvPr id="0" name=""/>
        <dsp:cNvSpPr/>
      </dsp:nvSpPr>
      <dsp:spPr>
        <a:xfrm>
          <a:off x="6646112" y="2455022"/>
          <a:ext cx="1651573" cy="287145"/>
        </a:xfrm>
        <a:custGeom>
          <a:avLst/>
          <a:gdLst/>
          <a:ahLst/>
          <a:cxnLst/>
          <a:rect l="0" t="0" r="0" b="0"/>
          <a:pathLst>
            <a:path>
              <a:moveTo>
                <a:pt x="0" y="0"/>
              </a:moveTo>
              <a:lnTo>
                <a:pt x="0" y="143572"/>
              </a:lnTo>
              <a:lnTo>
                <a:pt x="1651573" y="143572"/>
              </a:lnTo>
              <a:lnTo>
                <a:pt x="1651573" y="28714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C67D7F-8939-4E7D-AF68-36B5F920B41B}">
      <dsp:nvSpPr>
        <dsp:cNvPr id="0" name=""/>
        <dsp:cNvSpPr/>
      </dsp:nvSpPr>
      <dsp:spPr>
        <a:xfrm>
          <a:off x="7651877" y="2742168"/>
          <a:ext cx="1291617" cy="10824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Montserrat" panose="02000505000000020004" pitchFamily="2" charset="0"/>
            </a:rPr>
            <a:t>DFT </a:t>
          </a:r>
        </a:p>
      </dsp:txBody>
      <dsp:txXfrm>
        <a:off x="7683581" y="2773872"/>
        <a:ext cx="1228209" cy="1019059"/>
      </dsp:txXfrm>
    </dsp:sp>
    <dsp:sp modelId="{AAAB3373-7CC0-46BE-80B5-6BF621C18A4C}">
      <dsp:nvSpPr>
        <dsp:cNvPr id="0" name=""/>
        <dsp:cNvSpPr/>
      </dsp:nvSpPr>
      <dsp:spPr>
        <a:xfrm>
          <a:off x="6646112" y="2455022"/>
          <a:ext cx="3229311" cy="287145"/>
        </a:xfrm>
        <a:custGeom>
          <a:avLst/>
          <a:gdLst/>
          <a:ahLst/>
          <a:cxnLst/>
          <a:rect l="0" t="0" r="0" b="0"/>
          <a:pathLst>
            <a:path>
              <a:moveTo>
                <a:pt x="0" y="0"/>
              </a:moveTo>
              <a:lnTo>
                <a:pt x="0" y="143572"/>
              </a:lnTo>
              <a:lnTo>
                <a:pt x="3229311" y="143572"/>
              </a:lnTo>
              <a:lnTo>
                <a:pt x="3229311" y="28714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F84242-5E38-4BF3-8AF5-B7D195C1939D}">
      <dsp:nvSpPr>
        <dsp:cNvPr id="0" name=""/>
        <dsp:cNvSpPr/>
      </dsp:nvSpPr>
      <dsp:spPr>
        <a:xfrm>
          <a:off x="9266533" y="2742168"/>
          <a:ext cx="1217781" cy="10824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s-ES" sz="1000" kern="1200" dirty="0">
              <a:latin typeface="Montserrat" panose="02000505000000020004" pitchFamily="2" charset="0"/>
            </a:rPr>
            <a:t>Parkinsonismos atípicos</a:t>
          </a:r>
        </a:p>
      </dsp:txBody>
      <dsp:txXfrm>
        <a:off x="9298237" y="2773872"/>
        <a:ext cx="1154373" cy="10190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3C5B0-53B6-4C21-A2D0-319C5C537ED1}">
      <dsp:nvSpPr>
        <dsp:cNvPr id="0" name=""/>
        <dsp:cNvSpPr/>
      </dsp:nvSpPr>
      <dsp:spPr>
        <a:xfrm>
          <a:off x="0" y="79093"/>
          <a:ext cx="7037720" cy="5528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ES" sz="2100" b="1" kern="1200" dirty="0">
              <a:latin typeface="Montserrat" panose="02000505000000020004" pitchFamily="2" charset="0"/>
            </a:rPr>
            <a:t>Gen Proteína precursora amiloide (APP):</a:t>
          </a:r>
          <a:endParaRPr lang="es-ES" sz="2100" kern="1200" dirty="0">
            <a:latin typeface="Montserrat" panose="02000505000000020004" pitchFamily="2" charset="0"/>
          </a:endParaRPr>
        </a:p>
      </dsp:txBody>
      <dsp:txXfrm>
        <a:off x="26987" y="106080"/>
        <a:ext cx="6983746" cy="498850"/>
      </dsp:txXfrm>
    </dsp:sp>
    <dsp:sp modelId="{E7B907DB-0218-45E7-9505-671F7B3E6C34}">
      <dsp:nvSpPr>
        <dsp:cNvPr id="0" name=""/>
        <dsp:cNvSpPr/>
      </dsp:nvSpPr>
      <dsp:spPr>
        <a:xfrm>
          <a:off x="0" y="631918"/>
          <a:ext cx="7037720" cy="869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3448"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s-ES" sz="1600" kern="1200" dirty="0">
              <a:latin typeface="Montserrat" panose="02000505000000020004" pitchFamily="2" charset="0"/>
            </a:rPr>
            <a:t>CR 21q codifica  la APP 10-15% EOAD- 49 años – 30 mutaciones asociadas.</a:t>
          </a:r>
        </a:p>
        <a:p>
          <a:pPr marL="171450" lvl="1" indent="-171450" algn="l" defTabSz="711200">
            <a:lnSpc>
              <a:spcPct val="90000"/>
            </a:lnSpc>
            <a:spcBef>
              <a:spcPct val="0"/>
            </a:spcBef>
            <a:spcAft>
              <a:spcPct val="20000"/>
            </a:spcAft>
            <a:buChar char="•"/>
          </a:pPr>
          <a:r>
            <a:rPr lang="es-ES" sz="1600" kern="1200" dirty="0">
              <a:latin typeface="Montserrat" panose="02000505000000020004" pitchFamily="2" charset="0"/>
            </a:rPr>
            <a:t>Transmisión sináptica.</a:t>
          </a:r>
        </a:p>
      </dsp:txBody>
      <dsp:txXfrm>
        <a:off x="0" y="631918"/>
        <a:ext cx="7037720" cy="869400"/>
      </dsp:txXfrm>
    </dsp:sp>
    <dsp:sp modelId="{2F3326E2-CD0F-4757-8E0C-AEDE247E9ED1}">
      <dsp:nvSpPr>
        <dsp:cNvPr id="0" name=""/>
        <dsp:cNvSpPr/>
      </dsp:nvSpPr>
      <dsp:spPr>
        <a:xfrm>
          <a:off x="0" y="1501318"/>
          <a:ext cx="7037720" cy="5528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ES" sz="2100" b="1" kern="1200" dirty="0">
              <a:latin typeface="Montserrat" panose="02000505000000020004" pitchFamily="2" charset="0"/>
            </a:rPr>
            <a:t>Gen Pre </a:t>
          </a:r>
          <a:r>
            <a:rPr lang="es-ES" sz="2100" b="1" kern="1200" dirty="0" err="1">
              <a:latin typeface="Montserrat" panose="02000505000000020004" pitchFamily="2" charset="0"/>
            </a:rPr>
            <a:t>senilina</a:t>
          </a:r>
          <a:r>
            <a:rPr lang="es-ES" sz="2100" b="1" kern="1200" dirty="0">
              <a:latin typeface="Montserrat" panose="02000505000000020004" pitchFamily="2" charset="0"/>
            </a:rPr>
            <a:t> 1 (PSEN-1) </a:t>
          </a:r>
        </a:p>
      </dsp:txBody>
      <dsp:txXfrm>
        <a:off x="26987" y="1528305"/>
        <a:ext cx="6983746" cy="498850"/>
      </dsp:txXfrm>
    </dsp:sp>
    <dsp:sp modelId="{7102E729-208C-483F-840A-BD8A3E7AF606}">
      <dsp:nvSpPr>
        <dsp:cNvPr id="0" name=""/>
        <dsp:cNvSpPr/>
      </dsp:nvSpPr>
      <dsp:spPr>
        <a:xfrm>
          <a:off x="0" y="2054143"/>
          <a:ext cx="7037720" cy="1130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3448"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s-ES" sz="1600" kern="1200" dirty="0">
              <a:latin typeface="Montserrat" panose="02000505000000020004" pitchFamily="2" charset="0"/>
            </a:rPr>
            <a:t>CR 14q codifica PSEN1  50% EOAD- 43 años – 150 mutaciones asociadas.</a:t>
          </a:r>
        </a:p>
        <a:p>
          <a:pPr marL="171450" lvl="1" indent="-171450" algn="l" defTabSz="711200">
            <a:lnSpc>
              <a:spcPct val="90000"/>
            </a:lnSpc>
            <a:spcBef>
              <a:spcPct val="0"/>
            </a:spcBef>
            <a:spcAft>
              <a:spcPct val="20000"/>
            </a:spcAft>
            <a:buChar char="•"/>
          </a:pPr>
          <a:r>
            <a:rPr lang="es-ES" sz="1600" kern="1200" dirty="0">
              <a:latin typeface="Montserrat" panose="02000505000000020004" pitchFamily="2" charset="0"/>
            </a:rPr>
            <a:t>Regulación del Ca intracelular, muerte celular, ciclo celular, tráfico de proteínas de membrana.</a:t>
          </a:r>
        </a:p>
      </dsp:txBody>
      <dsp:txXfrm>
        <a:off x="0" y="2054143"/>
        <a:ext cx="7037720" cy="1130220"/>
      </dsp:txXfrm>
    </dsp:sp>
    <dsp:sp modelId="{17FD7145-CA56-49D8-8C2E-681FB8BC3E3A}">
      <dsp:nvSpPr>
        <dsp:cNvPr id="0" name=""/>
        <dsp:cNvSpPr/>
      </dsp:nvSpPr>
      <dsp:spPr>
        <a:xfrm>
          <a:off x="0" y="3184363"/>
          <a:ext cx="7037720" cy="5528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ES" sz="2100" b="1" kern="1200" dirty="0">
              <a:latin typeface="Montserrat" panose="02000505000000020004" pitchFamily="2" charset="0"/>
            </a:rPr>
            <a:t>Gen Pre </a:t>
          </a:r>
          <a:r>
            <a:rPr lang="es-ES" sz="2100" b="1" kern="1200" dirty="0" err="1">
              <a:latin typeface="Montserrat" panose="02000505000000020004" pitchFamily="2" charset="0"/>
            </a:rPr>
            <a:t>senilina</a:t>
          </a:r>
          <a:r>
            <a:rPr lang="es-ES" sz="2100" b="1" kern="1200" dirty="0">
              <a:latin typeface="Montserrat" panose="02000505000000020004" pitchFamily="2" charset="0"/>
            </a:rPr>
            <a:t> 2 (PSEN-2) </a:t>
          </a:r>
        </a:p>
      </dsp:txBody>
      <dsp:txXfrm>
        <a:off x="26987" y="3211350"/>
        <a:ext cx="6983746" cy="498850"/>
      </dsp:txXfrm>
    </dsp:sp>
    <dsp:sp modelId="{3D44254B-1A43-44E0-A7D4-AFB11CE2889E}">
      <dsp:nvSpPr>
        <dsp:cNvPr id="0" name=""/>
        <dsp:cNvSpPr/>
      </dsp:nvSpPr>
      <dsp:spPr>
        <a:xfrm>
          <a:off x="0" y="3737188"/>
          <a:ext cx="7037720" cy="869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3448"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s-ES" sz="1600" b="0" kern="1200" dirty="0">
              <a:latin typeface="Montserrat" panose="02000505000000020004" pitchFamily="2" charset="0"/>
            </a:rPr>
            <a:t>CR 1q codifica PSEN2- Edad variable pero más tardía. Alta penetrancia – 20 mutaciones asociadas.</a:t>
          </a:r>
        </a:p>
        <a:p>
          <a:pPr marL="171450" lvl="1" indent="-171450" algn="l" defTabSz="711200">
            <a:lnSpc>
              <a:spcPct val="90000"/>
            </a:lnSpc>
            <a:spcBef>
              <a:spcPct val="0"/>
            </a:spcBef>
            <a:spcAft>
              <a:spcPct val="20000"/>
            </a:spcAft>
            <a:buChar char="•"/>
          </a:pPr>
          <a:r>
            <a:rPr lang="es-ES" sz="1600" b="0" kern="1200" dirty="0">
              <a:latin typeface="Montserrat" panose="02000505000000020004" pitchFamily="2" charset="0"/>
            </a:rPr>
            <a:t>Promueve actividad apoptótica que lleva a neurodegeneración.</a:t>
          </a:r>
        </a:p>
      </dsp:txBody>
      <dsp:txXfrm>
        <a:off x="0" y="3737188"/>
        <a:ext cx="7037720" cy="869400"/>
      </dsp:txXfrm>
    </dsp:sp>
    <dsp:sp modelId="{153DA244-A2B8-4F5A-8E18-CD14E322219C}">
      <dsp:nvSpPr>
        <dsp:cNvPr id="0" name=""/>
        <dsp:cNvSpPr/>
      </dsp:nvSpPr>
      <dsp:spPr>
        <a:xfrm>
          <a:off x="0" y="4606588"/>
          <a:ext cx="7037720" cy="5528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ES" sz="2100" b="0" kern="1200" dirty="0">
              <a:latin typeface="Montserrat" panose="02000505000000020004" pitchFamily="2" charset="0"/>
            </a:rPr>
            <a:t>  </a:t>
          </a:r>
          <a:r>
            <a:rPr lang="es-ES" sz="2100" b="1" kern="1200" dirty="0">
              <a:latin typeface="Montserrat" panose="02000505000000020004" pitchFamily="2" charset="0"/>
            </a:rPr>
            <a:t>Trisomía 21 </a:t>
          </a:r>
        </a:p>
      </dsp:txBody>
      <dsp:txXfrm>
        <a:off x="26987" y="4633575"/>
        <a:ext cx="6983746" cy="4988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B3ADC8-EA8D-4863-9A49-8B4E238051C6}">
      <dsp:nvSpPr>
        <dsp:cNvPr id="0" name=""/>
        <dsp:cNvSpPr/>
      </dsp:nvSpPr>
      <dsp:spPr>
        <a:xfrm>
          <a:off x="3376143" y="2253029"/>
          <a:ext cx="1375712" cy="116896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es-ES" sz="3200" kern="1200" dirty="0">
              <a:latin typeface="Montserrat" panose="02000505000000020004" pitchFamily="2" charset="0"/>
            </a:rPr>
            <a:t>EA</a:t>
          </a:r>
        </a:p>
      </dsp:txBody>
      <dsp:txXfrm>
        <a:off x="3433207" y="2310093"/>
        <a:ext cx="1261584" cy="1054841"/>
      </dsp:txXfrm>
    </dsp:sp>
    <dsp:sp modelId="{BCE431D3-5151-4D8E-832A-3B9DD24380EA}">
      <dsp:nvSpPr>
        <dsp:cNvPr id="0" name=""/>
        <dsp:cNvSpPr/>
      </dsp:nvSpPr>
      <dsp:spPr>
        <a:xfrm rot="16200000">
          <a:off x="3715527" y="1904556"/>
          <a:ext cx="696945" cy="0"/>
        </a:xfrm>
        <a:custGeom>
          <a:avLst/>
          <a:gdLst/>
          <a:ahLst/>
          <a:cxnLst/>
          <a:rect l="0" t="0" r="0" b="0"/>
          <a:pathLst>
            <a:path>
              <a:moveTo>
                <a:pt x="0" y="0"/>
              </a:moveTo>
              <a:lnTo>
                <a:pt x="69694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AFAFAE-18B9-4C9F-8442-6AAAB03BC11E}">
      <dsp:nvSpPr>
        <dsp:cNvPr id="0" name=""/>
        <dsp:cNvSpPr/>
      </dsp:nvSpPr>
      <dsp:spPr>
        <a:xfrm>
          <a:off x="2956011" y="116083"/>
          <a:ext cx="2215977" cy="1440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s-ES" sz="2000" kern="1200" dirty="0">
              <a:latin typeface="Montserrat" panose="02000505000000020004" pitchFamily="2" charset="0"/>
            </a:rPr>
            <a:t>Alteraciones de 3 proteínas </a:t>
          </a:r>
        </a:p>
      </dsp:txBody>
      <dsp:txXfrm>
        <a:off x="3026306" y="186378"/>
        <a:ext cx="2075387" cy="1299410"/>
      </dsp:txXfrm>
    </dsp:sp>
    <dsp:sp modelId="{9A6F1C69-5966-4025-94A1-A3DAEFAE2D95}">
      <dsp:nvSpPr>
        <dsp:cNvPr id="0" name=""/>
        <dsp:cNvSpPr/>
      </dsp:nvSpPr>
      <dsp:spPr>
        <a:xfrm rot="2333725">
          <a:off x="4668856" y="3627518"/>
          <a:ext cx="748733" cy="0"/>
        </a:xfrm>
        <a:custGeom>
          <a:avLst/>
          <a:gdLst/>
          <a:ahLst/>
          <a:cxnLst/>
          <a:rect l="0" t="0" r="0" b="0"/>
          <a:pathLst>
            <a:path>
              <a:moveTo>
                <a:pt x="0" y="0"/>
              </a:moveTo>
              <a:lnTo>
                <a:pt x="748733"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7B8522-B5D8-4DA2-9CF1-F5B2AD516E46}">
      <dsp:nvSpPr>
        <dsp:cNvPr id="0" name=""/>
        <dsp:cNvSpPr/>
      </dsp:nvSpPr>
      <dsp:spPr>
        <a:xfrm>
          <a:off x="5119053" y="3862583"/>
          <a:ext cx="2215977" cy="1440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es-ES" sz="2800" kern="1200" dirty="0">
              <a:latin typeface="Montserrat" panose="02000505000000020004" pitchFamily="2" charset="0"/>
            </a:rPr>
            <a:t>Estrés oxidativo </a:t>
          </a:r>
        </a:p>
      </dsp:txBody>
      <dsp:txXfrm>
        <a:off x="5189348" y="3932878"/>
        <a:ext cx="2075387" cy="1299410"/>
      </dsp:txXfrm>
    </dsp:sp>
    <dsp:sp modelId="{15F9F8A4-EE58-4D69-AB0B-BDBBCCBDA882}">
      <dsp:nvSpPr>
        <dsp:cNvPr id="0" name=""/>
        <dsp:cNvSpPr/>
      </dsp:nvSpPr>
      <dsp:spPr>
        <a:xfrm rot="8466275">
          <a:off x="2710409" y="3627518"/>
          <a:ext cx="748733" cy="0"/>
        </a:xfrm>
        <a:custGeom>
          <a:avLst/>
          <a:gdLst/>
          <a:ahLst/>
          <a:cxnLst/>
          <a:rect l="0" t="0" r="0" b="0"/>
          <a:pathLst>
            <a:path>
              <a:moveTo>
                <a:pt x="0" y="0"/>
              </a:moveTo>
              <a:lnTo>
                <a:pt x="748733"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0486B1-7AD0-4A8B-B6F2-02F178A09038}">
      <dsp:nvSpPr>
        <dsp:cNvPr id="0" name=""/>
        <dsp:cNvSpPr/>
      </dsp:nvSpPr>
      <dsp:spPr>
        <a:xfrm>
          <a:off x="792968" y="3862583"/>
          <a:ext cx="2215977" cy="1440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es-ES" sz="2800" kern="1200" dirty="0">
              <a:latin typeface="Montserrat" panose="02000505000000020004" pitchFamily="2" charset="0"/>
            </a:rPr>
            <a:t>Falla en la sinapsis</a:t>
          </a:r>
        </a:p>
      </dsp:txBody>
      <dsp:txXfrm>
        <a:off x="863263" y="3932878"/>
        <a:ext cx="2075387" cy="12994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3C5B0-53B6-4C21-A2D0-319C5C537ED1}">
      <dsp:nvSpPr>
        <dsp:cNvPr id="0" name=""/>
        <dsp:cNvSpPr/>
      </dsp:nvSpPr>
      <dsp:spPr>
        <a:xfrm>
          <a:off x="0" y="16822"/>
          <a:ext cx="5664449" cy="4738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 sz="1800" b="1" kern="1200" dirty="0">
              <a:latin typeface="Montserrat" panose="02000505000000020004" pitchFamily="2" charset="0"/>
            </a:rPr>
            <a:t>Placas neuríticas</a:t>
          </a:r>
        </a:p>
      </dsp:txBody>
      <dsp:txXfrm>
        <a:off x="23131" y="39953"/>
        <a:ext cx="5618187" cy="427587"/>
      </dsp:txXfrm>
    </dsp:sp>
    <dsp:sp modelId="{E7B907DB-0218-45E7-9505-671F7B3E6C34}">
      <dsp:nvSpPr>
        <dsp:cNvPr id="0" name=""/>
        <dsp:cNvSpPr/>
      </dsp:nvSpPr>
      <dsp:spPr>
        <a:xfrm>
          <a:off x="0" y="490672"/>
          <a:ext cx="5664449" cy="819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846"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s-ES" sz="1400" kern="1200" dirty="0">
              <a:latin typeface="Montserrat" panose="02000505000000020004" pitchFamily="2" charset="0"/>
            </a:rPr>
            <a:t>20-100 </a:t>
          </a:r>
          <a:r>
            <a:rPr lang="el-GR" sz="1400" kern="1200" dirty="0">
              <a:latin typeface="Calibri" panose="020F0502020204030204" pitchFamily="34" charset="0"/>
              <a:cs typeface="Calibri" panose="020F0502020204030204" pitchFamily="34" charset="0"/>
            </a:rPr>
            <a:t>μ</a:t>
          </a:r>
          <a:r>
            <a:rPr lang="es-ES" sz="1400" kern="1200" dirty="0">
              <a:latin typeface="Montserrat" panose="02000505000000020004" pitchFamily="2" charset="0"/>
            </a:rPr>
            <a:t> – </a:t>
          </a:r>
          <a:r>
            <a:rPr lang="es-ES" sz="1400" kern="1200" dirty="0" err="1">
              <a:latin typeface="Montserrat" panose="02000505000000020004" pitchFamily="2" charset="0"/>
            </a:rPr>
            <a:t>inmunoreactividad</a:t>
          </a:r>
          <a:r>
            <a:rPr lang="es-ES" sz="1400" kern="1200" dirty="0">
              <a:latin typeface="Montserrat" panose="02000505000000020004" pitchFamily="2" charset="0"/>
            </a:rPr>
            <a:t> </a:t>
          </a:r>
          <a:r>
            <a:rPr lang="es-ES" sz="1400" kern="1200" dirty="0" err="1">
              <a:latin typeface="Montserrat" panose="02000505000000020004" pitchFamily="2" charset="0"/>
            </a:rPr>
            <a:t>fosfo</a:t>
          </a:r>
          <a:r>
            <a:rPr lang="es-ES" sz="1400" kern="1200" dirty="0">
              <a:latin typeface="Montserrat" panose="02000505000000020004" pitchFamily="2" charset="0"/>
            </a:rPr>
            <a:t> – tau.</a:t>
          </a:r>
        </a:p>
        <a:p>
          <a:pPr marL="114300" lvl="1" indent="-114300" algn="l" defTabSz="622300">
            <a:lnSpc>
              <a:spcPct val="90000"/>
            </a:lnSpc>
            <a:spcBef>
              <a:spcPct val="0"/>
            </a:spcBef>
            <a:spcAft>
              <a:spcPct val="20000"/>
            </a:spcAft>
            <a:buChar char="•"/>
          </a:pPr>
          <a:r>
            <a:rPr lang="es-ES" sz="1400" kern="1200" dirty="0">
              <a:latin typeface="Montserrat" panose="02000505000000020004" pitchFamily="2" charset="0"/>
            </a:rPr>
            <a:t>Core de A</a:t>
          </a:r>
          <a:r>
            <a:rPr lang="es-ES" sz="1400" b="0" kern="1200" dirty="0">
              <a:latin typeface="Montserrat" panose="02000505000000020004" pitchFamily="2" charset="0"/>
              <a:cs typeface="Calibri" panose="020F0502020204030204" pitchFamily="34" charset="0"/>
            </a:rPr>
            <a:t>ẞ - aspecto de nido.</a:t>
          </a:r>
          <a:endParaRPr lang="es-ES" sz="1400" b="0" kern="1200" dirty="0">
            <a:latin typeface="Montserrat" panose="02000505000000020004" pitchFamily="2" charset="0"/>
          </a:endParaRPr>
        </a:p>
        <a:p>
          <a:pPr marL="114300" lvl="1" indent="-114300" algn="l" defTabSz="622300">
            <a:lnSpc>
              <a:spcPct val="90000"/>
            </a:lnSpc>
            <a:spcBef>
              <a:spcPct val="0"/>
            </a:spcBef>
            <a:spcAft>
              <a:spcPct val="20000"/>
            </a:spcAft>
            <a:buChar char="•"/>
          </a:pPr>
          <a:r>
            <a:rPr lang="es-ES" sz="1400" b="0" kern="1200" dirty="0">
              <a:latin typeface="Montserrat" panose="02000505000000020004" pitchFamily="2" charset="0"/>
              <a:cs typeface="Calibri" panose="020F0502020204030204" pitchFamily="34" charset="0"/>
            </a:rPr>
            <a:t> Difusas- primitivas – clásicas – quemadas.</a:t>
          </a:r>
          <a:endParaRPr lang="es-ES" sz="1400" b="0" kern="1200" dirty="0">
            <a:latin typeface="Montserrat" panose="02000505000000020004" pitchFamily="2" charset="0"/>
          </a:endParaRPr>
        </a:p>
      </dsp:txBody>
      <dsp:txXfrm>
        <a:off x="0" y="490672"/>
        <a:ext cx="5664449" cy="819720"/>
      </dsp:txXfrm>
    </dsp:sp>
    <dsp:sp modelId="{2F3326E2-CD0F-4757-8E0C-AEDE247E9ED1}">
      <dsp:nvSpPr>
        <dsp:cNvPr id="0" name=""/>
        <dsp:cNvSpPr/>
      </dsp:nvSpPr>
      <dsp:spPr>
        <a:xfrm>
          <a:off x="0" y="1310393"/>
          <a:ext cx="5664449" cy="4738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 sz="1800" b="1" kern="1200" dirty="0">
              <a:latin typeface="Montserrat" panose="02000505000000020004" pitchFamily="2" charset="0"/>
            </a:rPr>
            <a:t>Depósitos EC de péptidos de A</a:t>
          </a:r>
          <a:r>
            <a:rPr lang="es-ES" sz="1800" b="1" kern="1200" dirty="0">
              <a:latin typeface="Montserrat" panose="02000505000000020004" pitchFamily="2" charset="0"/>
              <a:cs typeface="Calibri" panose="020F0502020204030204" pitchFamily="34" charset="0"/>
            </a:rPr>
            <a:t>ẞ</a:t>
          </a:r>
          <a:endParaRPr lang="es-ES" sz="1800" b="1" kern="1200" dirty="0">
            <a:latin typeface="Montserrat" panose="02000505000000020004" pitchFamily="2" charset="0"/>
          </a:endParaRPr>
        </a:p>
      </dsp:txBody>
      <dsp:txXfrm>
        <a:off x="23131" y="1333524"/>
        <a:ext cx="5618187" cy="427587"/>
      </dsp:txXfrm>
    </dsp:sp>
    <dsp:sp modelId="{17FD7145-CA56-49D8-8C2E-681FB8BC3E3A}">
      <dsp:nvSpPr>
        <dsp:cNvPr id="0" name=""/>
        <dsp:cNvSpPr/>
      </dsp:nvSpPr>
      <dsp:spPr>
        <a:xfrm>
          <a:off x="0" y="1836083"/>
          <a:ext cx="5664449" cy="4738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 sz="1800" b="1" kern="1200" dirty="0">
              <a:latin typeface="Montserrat" panose="02000505000000020004" pitchFamily="2" charset="0"/>
            </a:rPr>
            <a:t>Ovillos</a:t>
          </a:r>
          <a:r>
            <a:rPr lang="es-ES" sz="1800" b="1" kern="1200" baseline="0" dirty="0">
              <a:latin typeface="Montserrat" panose="02000505000000020004" pitchFamily="2" charset="0"/>
            </a:rPr>
            <a:t> neurofibrilares </a:t>
          </a:r>
          <a:endParaRPr lang="es-ES" sz="1800" b="1" kern="1200" dirty="0">
            <a:latin typeface="Montserrat" panose="02000505000000020004" pitchFamily="2" charset="0"/>
          </a:endParaRPr>
        </a:p>
      </dsp:txBody>
      <dsp:txXfrm>
        <a:off x="23131" y="1859214"/>
        <a:ext cx="5618187" cy="427587"/>
      </dsp:txXfrm>
    </dsp:sp>
    <dsp:sp modelId="{3D44254B-1A43-44E0-A7D4-AFB11CE2889E}">
      <dsp:nvSpPr>
        <dsp:cNvPr id="0" name=""/>
        <dsp:cNvSpPr/>
      </dsp:nvSpPr>
      <dsp:spPr>
        <a:xfrm>
          <a:off x="0" y="2309932"/>
          <a:ext cx="5664449" cy="540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846"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s-ES" sz="1400" b="0" kern="1200" dirty="0">
              <a:latin typeface="Montserrat" panose="02000505000000020004" pitchFamily="2" charset="0"/>
            </a:rPr>
            <a:t>Filamentos helicoidales </a:t>
          </a:r>
          <a:r>
            <a:rPr lang="es-ES" sz="1400" b="0" kern="1200" dirty="0" err="1">
              <a:latin typeface="Montserrat" panose="02000505000000020004" pitchFamily="2" charset="0"/>
            </a:rPr>
            <a:t>fosfo</a:t>
          </a:r>
          <a:r>
            <a:rPr lang="es-ES" sz="1400" b="0" kern="1200" dirty="0">
              <a:latin typeface="Montserrat" panose="02000505000000020004" pitchFamily="2" charset="0"/>
            </a:rPr>
            <a:t>-tau.</a:t>
          </a:r>
        </a:p>
        <a:p>
          <a:pPr marL="114300" lvl="1" indent="-114300" algn="l" defTabSz="622300">
            <a:lnSpc>
              <a:spcPct val="90000"/>
            </a:lnSpc>
            <a:spcBef>
              <a:spcPct val="0"/>
            </a:spcBef>
            <a:spcAft>
              <a:spcPct val="20000"/>
            </a:spcAft>
            <a:buChar char="•"/>
          </a:pPr>
          <a:r>
            <a:rPr lang="es-ES" sz="1400" b="0" kern="1200" dirty="0">
              <a:latin typeface="Montserrat" panose="02000505000000020004" pitchFamily="2" charset="0"/>
            </a:rPr>
            <a:t>Estadios evolutivos de </a:t>
          </a:r>
          <a:r>
            <a:rPr lang="es-ES" sz="1400" b="0" kern="1200" dirty="0" err="1">
              <a:latin typeface="Montserrat" panose="02000505000000020004" pitchFamily="2" charset="0"/>
            </a:rPr>
            <a:t>Braak</a:t>
          </a:r>
          <a:r>
            <a:rPr lang="es-ES" sz="1400" b="0" kern="1200" dirty="0">
              <a:latin typeface="Montserrat" panose="02000505000000020004" pitchFamily="2" charset="0"/>
            </a:rPr>
            <a:t>.</a:t>
          </a:r>
        </a:p>
      </dsp:txBody>
      <dsp:txXfrm>
        <a:off x="0" y="2309932"/>
        <a:ext cx="5664449" cy="54027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E89123-0BF3-3A45-B97F-D1D17E31B342}">
      <dsp:nvSpPr>
        <dsp:cNvPr id="0" name=""/>
        <dsp:cNvSpPr/>
      </dsp:nvSpPr>
      <dsp:spPr>
        <a:xfrm>
          <a:off x="2989" y="14556"/>
          <a:ext cx="2914309" cy="49345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s-ES" sz="2000" kern="1200" dirty="0">
              <a:latin typeface="Montserrat" panose="02000505000000020004" pitchFamily="2" charset="0"/>
            </a:rPr>
            <a:t>Memoria</a:t>
          </a:r>
        </a:p>
      </dsp:txBody>
      <dsp:txXfrm>
        <a:off x="2989" y="14556"/>
        <a:ext cx="2914309" cy="493459"/>
      </dsp:txXfrm>
    </dsp:sp>
    <dsp:sp modelId="{B784190A-BB1E-C845-9B53-4F4990DA174D}">
      <dsp:nvSpPr>
        <dsp:cNvPr id="0" name=""/>
        <dsp:cNvSpPr/>
      </dsp:nvSpPr>
      <dsp:spPr>
        <a:xfrm>
          <a:off x="2989" y="508016"/>
          <a:ext cx="2914309" cy="214714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s-ES" sz="1800" kern="1200" dirty="0">
              <a:latin typeface="Montserrat" panose="02000505000000020004" pitchFamily="2" charset="0"/>
            </a:rPr>
            <a:t>Síntoma inicial. </a:t>
          </a:r>
        </a:p>
        <a:p>
          <a:pPr marL="171450" lvl="1" indent="-171450" algn="l" defTabSz="800100">
            <a:lnSpc>
              <a:spcPct val="90000"/>
            </a:lnSpc>
            <a:spcBef>
              <a:spcPct val="0"/>
            </a:spcBef>
            <a:spcAft>
              <a:spcPct val="15000"/>
            </a:spcAft>
            <a:buChar char="•"/>
          </a:pPr>
          <a:r>
            <a:rPr lang="es-ES" sz="1800" kern="1200" dirty="0">
              <a:latin typeface="Montserrat" panose="02000505000000020004" pitchFamily="2" charset="0"/>
            </a:rPr>
            <a:t>Anosognosia.</a:t>
          </a:r>
        </a:p>
        <a:p>
          <a:pPr marL="171450" lvl="1" indent="-171450" algn="l" defTabSz="800100">
            <a:lnSpc>
              <a:spcPct val="90000"/>
            </a:lnSpc>
            <a:spcBef>
              <a:spcPct val="0"/>
            </a:spcBef>
            <a:spcAft>
              <a:spcPct val="15000"/>
            </a:spcAft>
            <a:buChar char="•"/>
          </a:pPr>
          <a:r>
            <a:rPr lang="es-ES" sz="1800" kern="1200" dirty="0">
              <a:latin typeface="Montserrat" panose="02000505000000020004" pitchFamily="2" charset="0"/>
            </a:rPr>
            <a:t>Episódica reciente.</a:t>
          </a:r>
        </a:p>
        <a:p>
          <a:pPr marL="171450" lvl="1" indent="-171450" algn="l" defTabSz="800100">
            <a:lnSpc>
              <a:spcPct val="90000"/>
            </a:lnSpc>
            <a:spcBef>
              <a:spcPct val="0"/>
            </a:spcBef>
            <a:spcAft>
              <a:spcPct val="15000"/>
            </a:spcAft>
            <a:buChar char="•"/>
          </a:pPr>
          <a:r>
            <a:rPr lang="es-ES" sz="1800" kern="1200" dirty="0">
              <a:latin typeface="Montserrat" panose="02000505000000020004" pitchFamily="2" charset="0"/>
            </a:rPr>
            <a:t>Las demás son tardías.</a:t>
          </a:r>
        </a:p>
      </dsp:txBody>
      <dsp:txXfrm>
        <a:off x="2989" y="508016"/>
        <a:ext cx="2914309" cy="2147147"/>
      </dsp:txXfrm>
    </dsp:sp>
    <dsp:sp modelId="{899C5A89-5EA3-204C-B5E9-C9DA731B6F3B}">
      <dsp:nvSpPr>
        <dsp:cNvPr id="0" name=""/>
        <dsp:cNvSpPr/>
      </dsp:nvSpPr>
      <dsp:spPr>
        <a:xfrm>
          <a:off x="3325301" y="14556"/>
          <a:ext cx="2914309" cy="49345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s-ES" sz="2000" kern="1200" dirty="0">
              <a:latin typeface="Montserrat" panose="02000505000000020004" pitchFamily="2" charset="0"/>
            </a:rPr>
            <a:t>Función ejecutiva</a:t>
          </a:r>
        </a:p>
      </dsp:txBody>
      <dsp:txXfrm>
        <a:off x="3325301" y="14556"/>
        <a:ext cx="2914309" cy="493459"/>
      </dsp:txXfrm>
    </dsp:sp>
    <dsp:sp modelId="{E6EE5E1F-041D-C148-BB81-5607DAE75332}">
      <dsp:nvSpPr>
        <dsp:cNvPr id="0" name=""/>
        <dsp:cNvSpPr/>
      </dsp:nvSpPr>
      <dsp:spPr>
        <a:xfrm>
          <a:off x="3325301" y="508016"/>
          <a:ext cx="2914309" cy="214714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s-ES" sz="1800" kern="1200" dirty="0">
              <a:latin typeface="Montserrat" panose="02000505000000020004" pitchFamily="2" charset="0"/>
            </a:rPr>
            <a:t>Resolución de problemas y juicio.</a:t>
          </a:r>
        </a:p>
        <a:p>
          <a:pPr marL="171450" lvl="1" indent="-171450" algn="l" defTabSz="800100">
            <a:lnSpc>
              <a:spcPct val="90000"/>
            </a:lnSpc>
            <a:spcBef>
              <a:spcPct val="0"/>
            </a:spcBef>
            <a:spcAft>
              <a:spcPct val="15000"/>
            </a:spcAft>
            <a:buChar char="•"/>
          </a:pPr>
          <a:r>
            <a:rPr lang="es-ES" sz="1800" kern="1200" dirty="0">
              <a:latin typeface="Montserrat" panose="02000505000000020004" pitchFamily="2" charset="0"/>
            </a:rPr>
            <a:t>Sutil </a:t>
          </a:r>
          <a:r>
            <a:rPr lang="es-ES" sz="1800" kern="1200" dirty="0">
              <a:latin typeface="Montserrat" panose="02000505000000020004" pitchFamily="2" charset="0"/>
              <a:sym typeface="Wingdings" pitchFamily="2" charset="2"/>
            </a:rPr>
            <a:t> grave.</a:t>
          </a:r>
          <a:endParaRPr lang="es-ES" sz="1800" kern="1200" dirty="0">
            <a:latin typeface="Montserrat" panose="02000505000000020004" pitchFamily="2" charset="0"/>
          </a:endParaRPr>
        </a:p>
        <a:p>
          <a:pPr marL="171450" lvl="1" indent="-171450" algn="l" defTabSz="800100">
            <a:lnSpc>
              <a:spcPct val="90000"/>
            </a:lnSpc>
            <a:spcBef>
              <a:spcPct val="0"/>
            </a:spcBef>
            <a:spcAft>
              <a:spcPct val="15000"/>
            </a:spcAft>
            <a:buChar char="•"/>
          </a:pPr>
          <a:r>
            <a:rPr lang="es-ES" sz="1800" kern="1200" dirty="0">
              <a:latin typeface="Montserrat" panose="02000505000000020004" pitchFamily="2" charset="0"/>
            </a:rPr>
            <a:t>“No termina tareas, es desorganizado y poco motivado”.</a:t>
          </a:r>
        </a:p>
      </dsp:txBody>
      <dsp:txXfrm>
        <a:off x="3325301" y="508016"/>
        <a:ext cx="2914309" cy="2147147"/>
      </dsp:txXfrm>
    </dsp:sp>
    <dsp:sp modelId="{549C7716-9B9B-884C-9238-4585636B628B}">
      <dsp:nvSpPr>
        <dsp:cNvPr id="0" name=""/>
        <dsp:cNvSpPr/>
      </dsp:nvSpPr>
      <dsp:spPr>
        <a:xfrm>
          <a:off x="6647614" y="14556"/>
          <a:ext cx="2914309" cy="49345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s-ES" sz="2000" kern="1200" dirty="0">
              <a:latin typeface="Montserrat" panose="02000505000000020004" pitchFamily="2" charset="0"/>
            </a:rPr>
            <a:t>Neuro psiquiátricos</a:t>
          </a:r>
        </a:p>
      </dsp:txBody>
      <dsp:txXfrm>
        <a:off x="6647614" y="14556"/>
        <a:ext cx="2914309" cy="493459"/>
      </dsp:txXfrm>
    </dsp:sp>
    <dsp:sp modelId="{D10B9DAD-EE89-194F-94B3-A95880416FD6}">
      <dsp:nvSpPr>
        <dsp:cNvPr id="0" name=""/>
        <dsp:cNvSpPr/>
      </dsp:nvSpPr>
      <dsp:spPr>
        <a:xfrm>
          <a:off x="6647614" y="508016"/>
          <a:ext cx="2914309" cy="214714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s-ES" sz="1800" kern="1200" dirty="0">
              <a:latin typeface="Montserrat" panose="02000505000000020004" pitchFamily="2" charset="0"/>
            </a:rPr>
            <a:t>Agitación y psicosis.</a:t>
          </a:r>
        </a:p>
        <a:p>
          <a:pPr marL="171450" lvl="1" indent="-171450" algn="l" defTabSz="800100">
            <a:lnSpc>
              <a:spcPct val="90000"/>
            </a:lnSpc>
            <a:spcBef>
              <a:spcPct val="0"/>
            </a:spcBef>
            <a:spcAft>
              <a:spcPct val="15000"/>
            </a:spcAft>
            <a:buChar char="•"/>
          </a:pPr>
          <a:r>
            <a:rPr lang="es-ES" sz="1800" kern="1200" dirty="0">
              <a:latin typeface="Montserrat" panose="02000505000000020004" pitchFamily="2" charset="0"/>
            </a:rPr>
            <a:t>Agresividad.</a:t>
          </a:r>
        </a:p>
        <a:p>
          <a:pPr marL="171450" lvl="1" indent="-171450" algn="l" defTabSz="800100">
            <a:lnSpc>
              <a:spcPct val="90000"/>
            </a:lnSpc>
            <a:spcBef>
              <a:spcPct val="0"/>
            </a:spcBef>
            <a:spcAft>
              <a:spcPct val="15000"/>
            </a:spcAft>
            <a:buChar char="•"/>
          </a:pPr>
          <a:r>
            <a:rPr lang="es-ES" sz="1800" kern="1200" dirty="0">
              <a:latin typeface="Montserrat" panose="02000505000000020004" pitchFamily="2" charset="0"/>
            </a:rPr>
            <a:t>Conductas de riesgo.</a:t>
          </a:r>
        </a:p>
        <a:p>
          <a:pPr marL="171450" lvl="1" indent="-171450" algn="l" defTabSz="800100">
            <a:lnSpc>
              <a:spcPct val="90000"/>
            </a:lnSpc>
            <a:spcBef>
              <a:spcPct val="0"/>
            </a:spcBef>
            <a:spcAft>
              <a:spcPct val="15000"/>
            </a:spcAft>
            <a:buChar char="•"/>
          </a:pPr>
          <a:r>
            <a:rPr lang="es-ES" sz="1800" kern="1200" dirty="0">
              <a:latin typeface="Montserrat" panose="02000505000000020004" pitchFamily="2" charset="0"/>
            </a:rPr>
            <a:t>Depresión.</a:t>
          </a:r>
        </a:p>
        <a:p>
          <a:pPr marL="171450" lvl="1" indent="-171450" algn="l" defTabSz="800100">
            <a:lnSpc>
              <a:spcPct val="90000"/>
            </a:lnSpc>
            <a:spcBef>
              <a:spcPct val="0"/>
            </a:spcBef>
            <a:spcAft>
              <a:spcPct val="15000"/>
            </a:spcAft>
            <a:buChar char="•"/>
          </a:pPr>
          <a:r>
            <a:rPr lang="es-ES" sz="1800" kern="1200" dirty="0">
              <a:latin typeface="Montserrat" panose="02000505000000020004" pitchFamily="2" charset="0"/>
            </a:rPr>
            <a:t>Alteraciones en la percepción.</a:t>
          </a:r>
        </a:p>
      </dsp:txBody>
      <dsp:txXfrm>
        <a:off x="6647614" y="508016"/>
        <a:ext cx="2914309" cy="214714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E89123-0BF3-3A45-B97F-D1D17E31B342}">
      <dsp:nvSpPr>
        <dsp:cNvPr id="0" name=""/>
        <dsp:cNvSpPr/>
      </dsp:nvSpPr>
      <dsp:spPr>
        <a:xfrm>
          <a:off x="15678" y="208166"/>
          <a:ext cx="1947323" cy="77969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s-ES" sz="2800" kern="1200" dirty="0">
              <a:latin typeface="Montserrat" panose="02000505000000020004" pitchFamily="2" charset="0"/>
            </a:rPr>
            <a:t>Praxia</a:t>
          </a:r>
        </a:p>
      </dsp:txBody>
      <dsp:txXfrm>
        <a:off x="15678" y="208166"/>
        <a:ext cx="1947323" cy="779690"/>
      </dsp:txXfrm>
    </dsp:sp>
    <dsp:sp modelId="{B784190A-BB1E-C845-9B53-4F4990DA174D}">
      <dsp:nvSpPr>
        <dsp:cNvPr id="0" name=""/>
        <dsp:cNvSpPr/>
      </dsp:nvSpPr>
      <dsp:spPr>
        <a:xfrm>
          <a:off x="15678" y="987857"/>
          <a:ext cx="1947323" cy="21616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 sz="1600" kern="1200" dirty="0">
              <a:latin typeface="Montserrat" panose="02000505000000020004" pitchFamily="2" charset="0"/>
            </a:rPr>
            <a:t>Uso de herramientas.</a:t>
          </a:r>
        </a:p>
        <a:p>
          <a:pPr marL="171450" lvl="1" indent="-171450" algn="l" defTabSz="711200">
            <a:lnSpc>
              <a:spcPct val="90000"/>
            </a:lnSpc>
            <a:spcBef>
              <a:spcPct val="0"/>
            </a:spcBef>
            <a:spcAft>
              <a:spcPct val="15000"/>
            </a:spcAft>
            <a:buChar char="•"/>
          </a:pPr>
          <a:r>
            <a:rPr lang="es-ES" sz="1600" kern="1200" dirty="0">
              <a:latin typeface="Montserrat" panose="02000505000000020004" pitchFamily="2" charset="0"/>
            </a:rPr>
            <a:t>Actividades básicas.</a:t>
          </a:r>
        </a:p>
        <a:p>
          <a:pPr marL="171450" lvl="1" indent="-171450" algn="l" defTabSz="711200">
            <a:lnSpc>
              <a:spcPct val="90000"/>
            </a:lnSpc>
            <a:spcBef>
              <a:spcPct val="0"/>
            </a:spcBef>
            <a:spcAft>
              <a:spcPct val="15000"/>
            </a:spcAft>
            <a:buChar char="•"/>
          </a:pPr>
          <a:r>
            <a:rPr lang="es-ES" sz="1600" kern="1200" dirty="0">
              <a:latin typeface="Montserrat" panose="02000505000000020004" pitchFamily="2" charset="0"/>
            </a:rPr>
            <a:t>Tardía.</a:t>
          </a:r>
        </a:p>
      </dsp:txBody>
      <dsp:txXfrm>
        <a:off x="15678" y="987857"/>
        <a:ext cx="1947323" cy="2161687"/>
      </dsp:txXfrm>
    </dsp:sp>
    <dsp:sp modelId="{899C5A89-5EA3-204C-B5E9-C9DA731B6F3B}">
      <dsp:nvSpPr>
        <dsp:cNvPr id="0" name=""/>
        <dsp:cNvSpPr/>
      </dsp:nvSpPr>
      <dsp:spPr>
        <a:xfrm>
          <a:off x="2235627" y="208166"/>
          <a:ext cx="1947323" cy="77969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s-ES" sz="2800" kern="1200" dirty="0">
              <a:latin typeface="Montserrat" panose="02000505000000020004" pitchFamily="2" charset="0"/>
            </a:rPr>
            <a:t>Sueño</a:t>
          </a:r>
        </a:p>
      </dsp:txBody>
      <dsp:txXfrm>
        <a:off x="2235627" y="208166"/>
        <a:ext cx="1947323" cy="779690"/>
      </dsp:txXfrm>
    </dsp:sp>
    <dsp:sp modelId="{E6EE5E1F-041D-C148-BB81-5607DAE75332}">
      <dsp:nvSpPr>
        <dsp:cNvPr id="0" name=""/>
        <dsp:cNvSpPr/>
      </dsp:nvSpPr>
      <dsp:spPr>
        <a:xfrm>
          <a:off x="2235627" y="987857"/>
          <a:ext cx="1947323" cy="21616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 sz="1600" kern="1200" dirty="0">
              <a:latin typeface="Montserrat" panose="02000505000000020004" pitchFamily="2" charset="0"/>
            </a:rPr>
            <a:t>Insomnio de conciliación.</a:t>
          </a:r>
        </a:p>
        <a:p>
          <a:pPr marL="171450" lvl="1" indent="-171450" algn="l" defTabSz="711200">
            <a:lnSpc>
              <a:spcPct val="90000"/>
            </a:lnSpc>
            <a:spcBef>
              <a:spcPct val="0"/>
            </a:spcBef>
            <a:spcAft>
              <a:spcPct val="15000"/>
            </a:spcAft>
            <a:buChar char="•"/>
          </a:pPr>
          <a:r>
            <a:rPr lang="es-ES" sz="1600" kern="1200" dirty="0">
              <a:latin typeface="Montserrat" panose="02000505000000020004" pitchFamily="2" charset="0"/>
            </a:rPr>
            <a:t>Fragmentado.</a:t>
          </a:r>
        </a:p>
        <a:p>
          <a:pPr marL="171450" lvl="1" indent="-171450" algn="l" defTabSz="711200">
            <a:lnSpc>
              <a:spcPct val="90000"/>
            </a:lnSpc>
            <a:spcBef>
              <a:spcPct val="0"/>
            </a:spcBef>
            <a:spcAft>
              <a:spcPct val="15000"/>
            </a:spcAft>
            <a:buChar char="•"/>
          </a:pPr>
          <a:r>
            <a:rPr lang="es-ES" sz="1600" kern="1200" dirty="0">
              <a:latin typeface="Montserrat" panose="02000505000000020004" pitchFamily="2" charset="0"/>
            </a:rPr>
            <a:t>Puede ser temprano.</a:t>
          </a:r>
        </a:p>
      </dsp:txBody>
      <dsp:txXfrm>
        <a:off x="2235627" y="987857"/>
        <a:ext cx="1947323" cy="2161687"/>
      </dsp:txXfrm>
    </dsp:sp>
    <dsp:sp modelId="{549C7716-9B9B-884C-9238-4585636B628B}">
      <dsp:nvSpPr>
        <dsp:cNvPr id="0" name=""/>
        <dsp:cNvSpPr/>
      </dsp:nvSpPr>
      <dsp:spPr>
        <a:xfrm>
          <a:off x="4455575" y="208166"/>
          <a:ext cx="1947323" cy="77969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s-ES" sz="2000" kern="1200" dirty="0">
              <a:latin typeface="Montserrat" panose="02000505000000020004" pitchFamily="2" charset="0"/>
            </a:rPr>
            <a:t>Crisis epilépticas</a:t>
          </a:r>
        </a:p>
      </dsp:txBody>
      <dsp:txXfrm>
        <a:off x="4455575" y="208166"/>
        <a:ext cx="1947323" cy="779690"/>
      </dsp:txXfrm>
    </dsp:sp>
    <dsp:sp modelId="{D10B9DAD-EE89-194F-94B3-A95880416FD6}">
      <dsp:nvSpPr>
        <dsp:cNvPr id="0" name=""/>
        <dsp:cNvSpPr/>
      </dsp:nvSpPr>
      <dsp:spPr>
        <a:xfrm>
          <a:off x="4455575" y="987857"/>
          <a:ext cx="1947323" cy="21616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 sz="1600" kern="1200" dirty="0">
              <a:latin typeface="Montserrat" panose="02000505000000020004" pitchFamily="2" charset="0"/>
            </a:rPr>
            <a:t>En 10 – 20%.</a:t>
          </a:r>
        </a:p>
        <a:p>
          <a:pPr marL="171450" lvl="1" indent="-171450" algn="l" defTabSz="711200">
            <a:lnSpc>
              <a:spcPct val="90000"/>
            </a:lnSpc>
            <a:spcBef>
              <a:spcPct val="0"/>
            </a:spcBef>
            <a:spcAft>
              <a:spcPct val="15000"/>
            </a:spcAft>
            <a:buChar char="•"/>
          </a:pPr>
          <a:r>
            <a:rPr lang="es-ES" sz="1600" kern="1200" dirty="0">
              <a:latin typeface="Montserrat" panose="02000505000000020004" pitchFamily="2" charset="0"/>
            </a:rPr>
            <a:t>Focales con alteración de la consciencia.</a:t>
          </a:r>
        </a:p>
        <a:p>
          <a:pPr marL="171450" lvl="1" indent="-171450" algn="l" defTabSz="711200">
            <a:lnSpc>
              <a:spcPct val="90000"/>
            </a:lnSpc>
            <a:spcBef>
              <a:spcPct val="0"/>
            </a:spcBef>
            <a:spcAft>
              <a:spcPct val="15000"/>
            </a:spcAft>
            <a:buChar char="•"/>
          </a:pPr>
          <a:r>
            <a:rPr lang="es-ES" sz="1600" kern="1200" dirty="0">
              <a:latin typeface="Montserrat" panose="02000505000000020004" pitchFamily="2" charset="0"/>
            </a:rPr>
            <a:t>Tardías.</a:t>
          </a:r>
        </a:p>
        <a:p>
          <a:pPr marL="171450" lvl="1" indent="-171450" algn="l" defTabSz="711200">
            <a:lnSpc>
              <a:spcPct val="90000"/>
            </a:lnSpc>
            <a:spcBef>
              <a:spcPct val="0"/>
            </a:spcBef>
            <a:spcAft>
              <a:spcPct val="15000"/>
            </a:spcAft>
            <a:buChar char="•"/>
          </a:pPr>
          <a:r>
            <a:rPr lang="es-ES" sz="1600" kern="1200" dirty="0">
              <a:latin typeface="Montserrat" panose="02000505000000020004" pitchFamily="2" charset="0"/>
            </a:rPr>
            <a:t>En AD son tempranas.</a:t>
          </a:r>
        </a:p>
      </dsp:txBody>
      <dsp:txXfrm>
        <a:off x="4455575" y="987857"/>
        <a:ext cx="1947323" cy="2161687"/>
      </dsp:txXfrm>
    </dsp:sp>
    <dsp:sp modelId="{304B6CC5-2236-5445-9A53-3F178B907B56}">
      <dsp:nvSpPr>
        <dsp:cNvPr id="0" name=""/>
        <dsp:cNvSpPr/>
      </dsp:nvSpPr>
      <dsp:spPr>
        <a:xfrm>
          <a:off x="6675523" y="208166"/>
          <a:ext cx="1947323" cy="77969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s-ES" sz="2800" kern="1200" dirty="0">
              <a:latin typeface="Montserrat" panose="02000505000000020004" pitchFamily="2" charset="0"/>
            </a:rPr>
            <a:t>Motores</a:t>
          </a:r>
        </a:p>
      </dsp:txBody>
      <dsp:txXfrm>
        <a:off x="6675523" y="208166"/>
        <a:ext cx="1947323" cy="779690"/>
      </dsp:txXfrm>
    </dsp:sp>
    <dsp:sp modelId="{74399722-D63D-354A-9FA7-3E8486DB0C28}">
      <dsp:nvSpPr>
        <dsp:cNvPr id="0" name=""/>
        <dsp:cNvSpPr/>
      </dsp:nvSpPr>
      <dsp:spPr>
        <a:xfrm>
          <a:off x="6675523" y="987857"/>
          <a:ext cx="1947323" cy="21616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14300" lvl="1" indent="-114300" algn="l" defTabSz="622300">
            <a:lnSpc>
              <a:spcPct val="90000"/>
            </a:lnSpc>
            <a:spcBef>
              <a:spcPct val="0"/>
            </a:spcBef>
            <a:spcAft>
              <a:spcPct val="15000"/>
            </a:spcAft>
            <a:buFont typeface="Arial" panose="020B0604020202020204" pitchFamily="34" charset="0"/>
            <a:buChar char="•"/>
          </a:pPr>
          <a:r>
            <a:rPr lang="es-CO" sz="1400" kern="1200" dirty="0">
              <a:latin typeface="Montserrat" panose="02000505000000020004" pitchFamily="2" charset="0"/>
            </a:rPr>
            <a:t>Piramidales.</a:t>
          </a:r>
          <a:endParaRPr lang="es-ES" sz="1400" kern="1200" dirty="0">
            <a:latin typeface="Montserrat" panose="02000505000000020004" pitchFamily="2" charset="0"/>
          </a:endParaRPr>
        </a:p>
        <a:p>
          <a:pPr marL="114300" lvl="1" indent="-114300" algn="l" defTabSz="622300">
            <a:lnSpc>
              <a:spcPct val="90000"/>
            </a:lnSpc>
            <a:spcBef>
              <a:spcPct val="0"/>
            </a:spcBef>
            <a:spcAft>
              <a:spcPct val="15000"/>
            </a:spcAft>
            <a:buChar char="•"/>
          </a:pPr>
          <a:r>
            <a:rPr lang="es-CO" sz="1400" kern="1200" dirty="0">
              <a:latin typeface="Montserrat" panose="02000505000000020004" pitchFamily="2" charset="0"/>
            </a:rPr>
            <a:t>Extrapiramidales.</a:t>
          </a:r>
        </a:p>
        <a:p>
          <a:pPr marL="114300" lvl="1" indent="-114300" algn="l" defTabSz="622300">
            <a:lnSpc>
              <a:spcPct val="90000"/>
            </a:lnSpc>
            <a:spcBef>
              <a:spcPct val="0"/>
            </a:spcBef>
            <a:spcAft>
              <a:spcPct val="15000"/>
            </a:spcAft>
            <a:buChar char="•"/>
          </a:pPr>
          <a:r>
            <a:rPr lang="es-CO" sz="1400" kern="1200" dirty="0">
              <a:latin typeface="Montserrat" panose="02000505000000020004" pitchFamily="2" charset="0"/>
            </a:rPr>
            <a:t>Mioclonías.</a:t>
          </a:r>
        </a:p>
        <a:p>
          <a:pPr marL="114300" lvl="1" indent="-114300" algn="l" defTabSz="622300">
            <a:lnSpc>
              <a:spcPct val="90000"/>
            </a:lnSpc>
            <a:spcBef>
              <a:spcPct val="0"/>
            </a:spcBef>
            <a:spcAft>
              <a:spcPct val="15000"/>
            </a:spcAft>
            <a:buChar char="•"/>
          </a:pPr>
          <a:r>
            <a:rPr lang="es-CO" sz="1400" kern="1200" dirty="0">
              <a:latin typeface="Montserrat" panose="02000505000000020004" pitchFamily="2" charset="0"/>
            </a:rPr>
            <a:t>Tardíos.</a:t>
          </a:r>
        </a:p>
      </dsp:txBody>
      <dsp:txXfrm>
        <a:off x="6675523" y="987857"/>
        <a:ext cx="1947323" cy="2161687"/>
      </dsp:txXfrm>
    </dsp:sp>
    <dsp:sp modelId="{890D6E74-92E3-4A7D-BA5A-C29CDD1B3449}">
      <dsp:nvSpPr>
        <dsp:cNvPr id="0" name=""/>
        <dsp:cNvSpPr/>
      </dsp:nvSpPr>
      <dsp:spPr>
        <a:xfrm>
          <a:off x="8895472" y="208166"/>
          <a:ext cx="1947323" cy="77969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2000505000000020004" pitchFamily="2" charset="0"/>
            </a:rPr>
            <a:t>Disfunción olfativa </a:t>
          </a:r>
        </a:p>
      </dsp:txBody>
      <dsp:txXfrm>
        <a:off x="8895472" y="208166"/>
        <a:ext cx="1947323" cy="779690"/>
      </dsp:txXfrm>
    </dsp:sp>
    <dsp:sp modelId="{2B0E7D64-6FF1-40CB-88A8-8A2166AEF87B}">
      <dsp:nvSpPr>
        <dsp:cNvPr id="0" name=""/>
        <dsp:cNvSpPr/>
      </dsp:nvSpPr>
      <dsp:spPr>
        <a:xfrm>
          <a:off x="8895472" y="987857"/>
          <a:ext cx="1947323" cy="21616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s-ES" sz="1800" kern="1200" dirty="0">
              <a:latin typeface="Montserrat" panose="02000505000000020004" pitchFamily="2" charset="0"/>
            </a:rPr>
            <a:t>Muy común. </a:t>
          </a:r>
        </a:p>
        <a:p>
          <a:pPr marL="171450" lvl="1" indent="-171450" algn="l" defTabSz="800100">
            <a:lnSpc>
              <a:spcPct val="90000"/>
            </a:lnSpc>
            <a:spcBef>
              <a:spcPct val="0"/>
            </a:spcBef>
            <a:spcAft>
              <a:spcPct val="15000"/>
            </a:spcAft>
            <a:buChar char="•"/>
          </a:pPr>
          <a:r>
            <a:rPr lang="es-ES" sz="1800" kern="1200" dirty="0">
              <a:latin typeface="Montserrat" panose="02000505000000020004" pitchFamily="2" charset="0"/>
            </a:rPr>
            <a:t>De forma temprana.</a:t>
          </a:r>
        </a:p>
        <a:p>
          <a:pPr marL="171450" lvl="1" indent="-171450" algn="l" defTabSz="800100">
            <a:lnSpc>
              <a:spcPct val="90000"/>
            </a:lnSpc>
            <a:spcBef>
              <a:spcPct val="0"/>
            </a:spcBef>
            <a:spcAft>
              <a:spcPct val="15000"/>
            </a:spcAft>
            <a:buChar char="•"/>
          </a:pPr>
          <a:r>
            <a:rPr lang="es-ES" sz="1800" kern="1200" dirty="0">
              <a:latin typeface="Montserrat" panose="02000505000000020004" pitchFamily="2" charset="0"/>
            </a:rPr>
            <a:t>Difícil de evaluar. </a:t>
          </a:r>
        </a:p>
      </dsp:txBody>
      <dsp:txXfrm>
        <a:off x="8895472" y="987857"/>
        <a:ext cx="1947323" cy="216168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79D2EB-2695-4669-A583-BEC248F5DBAE}">
      <dsp:nvSpPr>
        <dsp:cNvPr id="0" name=""/>
        <dsp:cNvSpPr/>
      </dsp:nvSpPr>
      <dsp:spPr>
        <a:xfrm>
          <a:off x="0" y="381321"/>
          <a:ext cx="2203479" cy="13220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latin typeface="Montserrat" panose="02000505000000020004" pitchFamily="2" charset="0"/>
              <a:cs typeface="Arial"/>
            </a:rPr>
            <a:t>Prevalencia  &gt;70 años: 3-20%</a:t>
          </a:r>
          <a:endParaRPr lang="es-MX" sz="2000" kern="1200" dirty="0">
            <a:latin typeface="Montserrat" panose="02000505000000020004" pitchFamily="2" charset="0"/>
          </a:endParaRPr>
        </a:p>
      </dsp:txBody>
      <dsp:txXfrm>
        <a:off x="0" y="381321"/>
        <a:ext cx="2203479" cy="1322088"/>
      </dsp:txXfrm>
    </dsp:sp>
    <dsp:sp modelId="{9A6859F2-374D-40E7-9457-AE2A99163101}">
      <dsp:nvSpPr>
        <dsp:cNvPr id="0" name=""/>
        <dsp:cNvSpPr/>
      </dsp:nvSpPr>
      <dsp:spPr>
        <a:xfrm>
          <a:off x="2423828" y="381321"/>
          <a:ext cx="2203479" cy="13220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latin typeface="Montserrat" panose="02000505000000020004" pitchFamily="2" charset="0"/>
              <a:cs typeface="Arial"/>
            </a:rPr>
            <a:t>Amnésico/No amnésico:  2:1</a:t>
          </a:r>
          <a:endParaRPr lang="es-MX" sz="2000" kern="1200" dirty="0">
            <a:latin typeface="Montserrat" panose="02000505000000020004" pitchFamily="2" charset="0"/>
          </a:endParaRPr>
        </a:p>
      </dsp:txBody>
      <dsp:txXfrm>
        <a:off x="2423828" y="381321"/>
        <a:ext cx="2203479" cy="1322088"/>
      </dsp:txXfrm>
    </dsp:sp>
    <dsp:sp modelId="{52B3A3FE-10EF-4E60-B81A-B227E865BE48}">
      <dsp:nvSpPr>
        <dsp:cNvPr id="0" name=""/>
        <dsp:cNvSpPr/>
      </dsp:nvSpPr>
      <dsp:spPr>
        <a:xfrm>
          <a:off x="4847655" y="381321"/>
          <a:ext cx="2203479" cy="13220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kern="1200" dirty="0">
              <a:latin typeface="Montserrat" panose="02000505000000020004" pitchFamily="2" charset="0"/>
            </a:rPr>
            <a:t>Progresión a demencia: p</a:t>
          </a:r>
          <a:r>
            <a:rPr lang="es-MX" sz="2000" kern="1200" dirty="0">
              <a:latin typeface="Montserrat" panose="02000505000000020004" pitchFamily="2" charset="0"/>
              <a:sym typeface="Wingdings" pitchFamily="2" charset="2"/>
            </a:rPr>
            <a:t>oblación general 10-20%  </a:t>
          </a:r>
        </a:p>
      </dsp:txBody>
      <dsp:txXfrm>
        <a:off x="4847655" y="381321"/>
        <a:ext cx="2203479" cy="132208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C9353D-AEBC-428A-9CDB-23072AEE7F44}" type="datetimeFigureOut">
              <a:rPr lang="es-ES" smtClean="0"/>
              <a:t>07/05/2021</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CDFF9C-86F5-40EE-A0D6-058003A7B6AE}" type="slidenum">
              <a:rPr lang="es-ES" smtClean="0"/>
              <a:t>‹Nº›</a:t>
            </a:fld>
            <a:endParaRPr lang="es-ES"/>
          </a:p>
        </p:txBody>
      </p:sp>
    </p:spTree>
    <p:extLst>
      <p:ext uri="{BB962C8B-B14F-4D97-AF65-F5344CB8AC3E}">
        <p14:creationId xmlns:p14="http://schemas.microsoft.com/office/powerpoint/2010/main" val="1192018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7</a:t>
            </a:fld>
            <a:endParaRPr lang="es-ES"/>
          </a:p>
        </p:txBody>
      </p:sp>
    </p:spTree>
    <p:extLst>
      <p:ext uri="{BB962C8B-B14F-4D97-AF65-F5344CB8AC3E}">
        <p14:creationId xmlns:p14="http://schemas.microsoft.com/office/powerpoint/2010/main" val="40073507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El siguiente paso en la cascada amiloide es la </a:t>
            </a:r>
            <a:r>
              <a:rPr lang="es-ES" dirty="0" err="1"/>
              <a:t>fosfoliracion</a:t>
            </a:r>
            <a:r>
              <a:rPr lang="es-ES" dirty="0"/>
              <a:t> anormal de la proteína asociada a microtúbulos tau.</a:t>
            </a:r>
          </a:p>
          <a:p>
            <a:r>
              <a:rPr lang="es-ES" dirty="0"/>
              <a:t>Normalmente esta proteína se une y estabiliza los microtúbulos axonales pero cuando se </a:t>
            </a:r>
            <a:r>
              <a:rPr lang="es-ES" dirty="0" err="1"/>
              <a:t>hiperfosforila</a:t>
            </a:r>
            <a:r>
              <a:rPr lang="es-ES" dirty="0"/>
              <a:t>, se vuelve insoluble, tiene falta de afinidad por los microtúbulos tiende a la </a:t>
            </a:r>
            <a:r>
              <a:rPr lang="es-ES" dirty="0" err="1"/>
              <a:t>autoagregación</a:t>
            </a:r>
            <a:r>
              <a:rPr lang="es-ES" dirty="0"/>
              <a:t>. Esto refleja la actividad excesiva de las tau cinasas ( que agregan grupos fosfato a las tau) como la GSK3B y la CDK5 </a:t>
            </a:r>
          </a:p>
          <a:p>
            <a:r>
              <a:rPr lang="es-ES" dirty="0"/>
              <a:t>Una vez disociados de los microtúbulos, los monómeros de las tau fosforiladas se agregan en protofilamentos ( oligómeros) y luego en filamentos formando los ovillos neurofibrilares maduros. </a:t>
            </a:r>
          </a:p>
          <a:p>
            <a:r>
              <a:rPr lang="es-ES" dirty="0"/>
              <a:t>Esto ocurre en AD y en otras enfermedades neurodegenerativas llamadas </a:t>
            </a:r>
            <a:r>
              <a:rPr lang="es-ES" dirty="0" err="1"/>
              <a:t>taupatias</a:t>
            </a:r>
            <a:r>
              <a:rPr lang="es-ES" dirty="0"/>
              <a:t>. Así el numero de ovillos neurofibrilares es un marcador patológico de la severidad del AD. Las </a:t>
            </a:r>
            <a:r>
              <a:rPr lang="es-ES" dirty="0" err="1"/>
              <a:t>taupatias</a:t>
            </a:r>
            <a:r>
              <a:rPr lang="es-ES" dirty="0"/>
              <a:t>  se pueden clasificar por isoformas especificas de tau que están incrementadas </a:t>
            </a:r>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17</a:t>
            </a:fld>
            <a:endParaRPr lang="es-ES"/>
          </a:p>
        </p:txBody>
      </p:sp>
    </p:spTree>
    <p:extLst>
      <p:ext uri="{BB962C8B-B14F-4D97-AF65-F5344CB8AC3E}">
        <p14:creationId xmlns:p14="http://schemas.microsoft.com/office/powerpoint/2010/main" val="1620023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La </a:t>
            </a:r>
            <a:r>
              <a:rPr lang="es-ES" dirty="0" err="1"/>
              <a:t>Apo</a:t>
            </a:r>
            <a:r>
              <a:rPr lang="es-ES" dirty="0"/>
              <a:t> E es una </a:t>
            </a:r>
            <a:r>
              <a:rPr lang="es-ES" dirty="0" err="1"/>
              <a:t>gp</a:t>
            </a:r>
            <a:r>
              <a:rPr lang="es-ES" dirty="0"/>
              <a:t> de 299 </a:t>
            </a:r>
            <a:r>
              <a:rPr lang="es-ES" dirty="0" err="1"/>
              <a:t>aa</a:t>
            </a:r>
            <a:r>
              <a:rPr lang="es-ES" dirty="0"/>
              <a:t> con una masa molecular de 34 </a:t>
            </a:r>
            <a:r>
              <a:rPr lang="es-ES" dirty="0" err="1"/>
              <a:t>kda</a:t>
            </a:r>
            <a:r>
              <a:rPr lang="es-ES" dirty="0"/>
              <a:t>. Transporta y entrega colesterol y otros lípidos al plasma y al SNC </a:t>
            </a:r>
            <a:r>
              <a:rPr lang="es-ES" dirty="0" err="1"/>
              <a:t>via</a:t>
            </a:r>
            <a:r>
              <a:rPr lang="es-ES" dirty="0"/>
              <a:t> la unión de los receptores </a:t>
            </a:r>
            <a:r>
              <a:rPr lang="es-ES" dirty="0" err="1"/>
              <a:t>ApoE</a:t>
            </a:r>
            <a:r>
              <a:rPr lang="es-ES" dirty="0"/>
              <a:t>  de superficie celular. </a:t>
            </a:r>
          </a:p>
          <a:p>
            <a:r>
              <a:rPr lang="es-ES" dirty="0"/>
              <a:t>Tiene 3 </a:t>
            </a:r>
            <a:r>
              <a:rPr lang="es-ES" dirty="0" err="1"/>
              <a:t>isodormas</a:t>
            </a:r>
            <a:r>
              <a:rPr lang="es-ES" dirty="0"/>
              <a:t>: apoE2, ApoE3, ApoE4 </a:t>
            </a:r>
          </a:p>
          <a:p>
            <a:r>
              <a:rPr lang="es-ES" dirty="0"/>
              <a:t>Se produce en los hepatocitos, </a:t>
            </a:r>
            <a:r>
              <a:rPr lang="es-ES" dirty="0" err="1"/>
              <a:t>macrofagos</a:t>
            </a:r>
            <a:r>
              <a:rPr lang="es-ES" dirty="0"/>
              <a:t>  y adipocitos en tejidos </a:t>
            </a:r>
            <a:r>
              <a:rPr lang="es-ES" dirty="0" err="1"/>
              <a:t>perifericos</a:t>
            </a:r>
            <a:r>
              <a:rPr lang="es-ES" dirty="0"/>
              <a:t>. En el SNC </a:t>
            </a:r>
            <a:r>
              <a:rPr lang="es-ES" dirty="0" err="1"/>
              <a:t>ApoE</a:t>
            </a:r>
            <a:r>
              <a:rPr lang="es-ES" dirty="0"/>
              <a:t> es ampliamente expresada en los astrocitos como también en la microglía, plexos coroideos, y neuronas en condiciones de stress.</a:t>
            </a:r>
          </a:p>
          <a:p>
            <a:r>
              <a:rPr lang="es-ES" dirty="0"/>
              <a:t>La </a:t>
            </a:r>
            <a:r>
              <a:rPr lang="es-ES" dirty="0" err="1"/>
              <a:t>Apo</a:t>
            </a:r>
            <a:r>
              <a:rPr lang="es-ES" dirty="0"/>
              <a:t> E en plasma esta asociada </a:t>
            </a:r>
            <a:r>
              <a:rPr lang="es-ES" dirty="0" err="1"/>
              <a:t>preferecnialmente</a:t>
            </a:r>
            <a:r>
              <a:rPr lang="es-ES" dirty="0"/>
              <a:t> con partículas de VLDL. Sin embargo la que se encuentra en el SNC se hace de </a:t>
            </a:r>
            <a:r>
              <a:rPr lang="es-ES" dirty="0" err="1"/>
              <a:t>novo</a:t>
            </a:r>
            <a:r>
              <a:rPr lang="es-ES" dirty="0"/>
              <a:t> porque no cruza la BHE,</a:t>
            </a:r>
          </a:p>
          <a:p>
            <a:r>
              <a:rPr lang="es-ES" dirty="0"/>
              <a:t>Se cree que APO E4 especialmente incrementa el riesgo de EA porque inicia y acelera la acumulación, agregación y deposición en el cerebro.</a:t>
            </a:r>
          </a:p>
          <a:p>
            <a:r>
              <a:rPr lang="es-ES" dirty="0"/>
              <a:t>APOE2 esta asociada a menos patología AB y menor deterioro cognitivo comparado con APOE3 y 4  sugiriendo un efecto </a:t>
            </a:r>
            <a:r>
              <a:rPr lang="es-ES" dirty="0" err="1"/>
              <a:t>neuroprotector</a:t>
            </a:r>
            <a:r>
              <a:rPr lang="es-ES" dirty="0"/>
              <a:t> tanto así que en pacientes con mas de 90 años la presencia de APOE2 reduce el riesgo fe demencia pero aumenta la neuropatología de AD.</a:t>
            </a:r>
          </a:p>
          <a:p>
            <a:endParaRPr lang="es-ES" dirty="0"/>
          </a:p>
          <a:p>
            <a:r>
              <a:rPr lang="es-ES" dirty="0"/>
              <a:t>Cual es su función? </a:t>
            </a:r>
          </a:p>
          <a:p>
            <a:r>
              <a:rPr lang="es-ES" dirty="0"/>
              <a:t>Varios receptores de </a:t>
            </a:r>
            <a:r>
              <a:rPr lang="es-ES" dirty="0" err="1"/>
              <a:t>Apo</a:t>
            </a:r>
            <a:r>
              <a:rPr lang="es-ES" dirty="0"/>
              <a:t> E incluyendo  LRP1 interactúan con APP y modulan su trafico y procesamiento a AB. </a:t>
            </a:r>
          </a:p>
          <a:p>
            <a:r>
              <a:rPr lang="es-ES" dirty="0"/>
              <a:t>Debido a su rápida endocitosis LRP1 acelera el trafico </a:t>
            </a:r>
            <a:r>
              <a:rPr lang="es-ES" dirty="0" err="1"/>
              <a:t>endocitico</a:t>
            </a:r>
            <a:r>
              <a:rPr lang="es-ES" dirty="0"/>
              <a:t> de APP y por tanto incrementa la producción de AB. De todos los receptores de </a:t>
            </a:r>
            <a:r>
              <a:rPr lang="es-ES" dirty="0" err="1"/>
              <a:t>ApoE</a:t>
            </a:r>
            <a:r>
              <a:rPr lang="es-ES" dirty="0"/>
              <a:t> LRP1 es el mas estudiado por su rol en la depuración del AB pues incrementa el trafico de AB a los lisosomas. La mutación del receptor LRP1 disminuye la recaptación neuronal de AB. </a:t>
            </a:r>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18</a:t>
            </a:fld>
            <a:endParaRPr lang="es-ES"/>
          </a:p>
        </p:txBody>
      </p:sp>
    </p:spTree>
    <p:extLst>
      <p:ext uri="{BB962C8B-B14F-4D97-AF65-F5344CB8AC3E}">
        <p14:creationId xmlns:p14="http://schemas.microsoft.com/office/powerpoint/2010/main" val="907250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1" kern="1200" dirty="0" err="1">
                <a:solidFill>
                  <a:schemeClr val="tx1"/>
                </a:solidFill>
                <a:effectLst/>
                <a:latin typeface="+mn-lt"/>
                <a:ea typeface="+mn-ea"/>
                <a:cs typeface="+mn-cs"/>
              </a:rPr>
              <a:t>Patologia</a:t>
            </a:r>
            <a:r>
              <a:rPr lang="es-ES" sz="1200" b="1" kern="1200" dirty="0">
                <a:solidFill>
                  <a:schemeClr val="tx1"/>
                </a:solidFill>
                <a:effectLst/>
                <a:latin typeface="+mn-lt"/>
                <a:ea typeface="+mn-ea"/>
                <a:cs typeface="+mn-cs"/>
              </a:rPr>
              <a:t>: </a:t>
            </a:r>
            <a:r>
              <a:rPr lang="es-ES" sz="1200" kern="1200" dirty="0">
                <a:solidFill>
                  <a:schemeClr val="tx1"/>
                </a:solidFill>
                <a:effectLst/>
                <a:latin typeface="+mn-lt"/>
                <a:ea typeface="+mn-ea"/>
                <a:cs typeface="+mn-cs"/>
              </a:rPr>
              <a:t>3 hallazgos </a:t>
            </a:r>
            <a:r>
              <a:rPr lang="es-ES" sz="1200" kern="1200" dirty="0" err="1">
                <a:solidFill>
                  <a:schemeClr val="tx1"/>
                </a:solidFill>
                <a:effectLst/>
                <a:latin typeface="+mn-lt"/>
                <a:ea typeface="+mn-ea"/>
                <a:cs typeface="+mn-cs"/>
              </a:rPr>
              <a:t>caracteristicos</a:t>
            </a:r>
            <a:r>
              <a:rPr lang="es-ES" sz="1200" kern="1200" dirty="0">
                <a:solidFill>
                  <a:schemeClr val="tx1"/>
                </a:solidFill>
                <a:effectLst/>
                <a:latin typeface="+mn-lt"/>
                <a:ea typeface="+mn-ea"/>
                <a:cs typeface="+mn-cs"/>
              </a:rPr>
              <a:t>:</a:t>
            </a:r>
          </a:p>
          <a:p>
            <a:pPr rtl="0" fontAlgn="ctr"/>
            <a:r>
              <a:rPr lang="es-ES" sz="1200" b="1" kern="1200" dirty="0">
                <a:solidFill>
                  <a:schemeClr val="tx1"/>
                </a:solidFill>
                <a:effectLst/>
                <a:latin typeface="+mn-lt"/>
                <a:ea typeface="+mn-ea"/>
                <a:cs typeface="+mn-cs"/>
              </a:rPr>
              <a:t>Placas </a:t>
            </a:r>
            <a:r>
              <a:rPr lang="es-ES" sz="1200" b="1" kern="1200" dirty="0" err="1">
                <a:solidFill>
                  <a:schemeClr val="tx1"/>
                </a:solidFill>
                <a:effectLst/>
                <a:latin typeface="+mn-lt"/>
                <a:ea typeface="+mn-ea"/>
                <a:cs typeface="+mn-cs"/>
              </a:rPr>
              <a:t>neuriticas</a:t>
            </a:r>
            <a:r>
              <a:rPr lang="es-ES" sz="1200" kern="1200" dirty="0">
                <a:solidFill>
                  <a:schemeClr val="tx1"/>
                </a:solidFill>
                <a:effectLst/>
                <a:latin typeface="+mn-lt"/>
                <a:ea typeface="+mn-ea"/>
                <a:cs typeface="+mn-cs"/>
              </a:rPr>
              <a:t>  asociadas con daño neuronal y caracterizada por amiloide formado a partir de beta amiloide mas neuritas </a:t>
            </a:r>
            <a:r>
              <a:rPr lang="es-ES" sz="1200" kern="1200" dirty="0" err="1">
                <a:solidFill>
                  <a:schemeClr val="tx1"/>
                </a:solidFill>
                <a:effectLst/>
                <a:latin typeface="+mn-lt"/>
                <a:ea typeface="+mn-ea"/>
                <a:cs typeface="+mn-cs"/>
              </a:rPr>
              <a:t>distroficas</a:t>
            </a:r>
            <a:r>
              <a:rPr lang="es-ES" sz="1200" kern="1200" dirty="0">
                <a:solidFill>
                  <a:schemeClr val="tx1"/>
                </a:solidFill>
                <a:effectLst/>
                <a:latin typeface="+mn-lt"/>
                <a:ea typeface="+mn-ea"/>
                <a:cs typeface="+mn-cs"/>
              </a:rPr>
              <a:t> que tienen </a:t>
            </a:r>
            <a:r>
              <a:rPr lang="es-ES" sz="1200" kern="1200" dirty="0" err="1">
                <a:solidFill>
                  <a:schemeClr val="tx1"/>
                </a:solidFill>
                <a:effectLst/>
                <a:latin typeface="+mn-lt"/>
                <a:ea typeface="+mn-ea"/>
                <a:cs typeface="+mn-cs"/>
              </a:rPr>
              <a:t>inmunoreactividad</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fosfo</a:t>
            </a:r>
            <a:r>
              <a:rPr lang="es-ES" sz="1200" kern="1200" dirty="0">
                <a:solidFill>
                  <a:schemeClr val="tx1"/>
                </a:solidFill>
                <a:effectLst/>
                <a:latin typeface="+mn-lt"/>
                <a:ea typeface="+mn-ea"/>
                <a:cs typeface="+mn-cs"/>
              </a:rPr>
              <a:t> tau </a:t>
            </a:r>
            <a:r>
              <a:rPr lang="es-ES" sz="1200" b="1" kern="1200" dirty="0">
                <a:solidFill>
                  <a:schemeClr val="tx1"/>
                </a:solidFill>
                <a:effectLst/>
                <a:latin typeface="+mn-lt"/>
                <a:ea typeface="+mn-ea"/>
                <a:cs typeface="+mn-cs"/>
              </a:rPr>
              <a:t>( placas seniles) </a:t>
            </a:r>
            <a:endParaRPr lang="es-ES" sz="1200" kern="1200" dirty="0">
              <a:solidFill>
                <a:schemeClr val="tx1"/>
              </a:solidFill>
              <a:effectLst/>
              <a:latin typeface="+mn-lt"/>
              <a:ea typeface="+mn-ea"/>
              <a:cs typeface="+mn-cs"/>
            </a:endParaRPr>
          </a:p>
          <a:p>
            <a:pPr lvl="1" rtl="0" fontAlgn="ctr"/>
            <a:r>
              <a:rPr lang="es-ES" sz="1200" kern="1200" dirty="0" err="1">
                <a:solidFill>
                  <a:schemeClr val="tx1"/>
                </a:solidFill>
                <a:effectLst/>
                <a:latin typeface="+mn-lt"/>
                <a:ea typeface="+mn-ea"/>
                <a:cs typeface="+mn-cs"/>
              </a:rPr>
              <a:t>Estan</a:t>
            </a:r>
            <a:r>
              <a:rPr lang="es-ES" sz="1200" kern="1200" dirty="0">
                <a:solidFill>
                  <a:schemeClr val="tx1"/>
                </a:solidFill>
                <a:effectLst/>
                <a:latin typeface="+mn-lt"/>
                <a:ea typeface="+mn-ea"/>
                <a:cs typeface="+mn-cs"/>
              </a:rPr>
              <a:t> en el </a:t>
            </a:r>
            <a:r>
              <a:rPr lang="es-ES" sz="1200" kern="1200" dirty="0" err="1">
                <a:solidFill>
                  <a:schemeClr val="tx1"/>
                </a:solidFill>
                <a:effectLst/>
                <a:latin typeface="+mn-lt"/>
                <a:ea typeface="+mn-ea"/>
                <a:cs typeface="+mn-cs"/>
              </a:rPr>
              <a:t>insterticio</a:t>
            </a:r>
            <a:r>
              <a:rPr lang="es-ES" sz="1200" kern="1200" dirty="0">
                <a:solidFill>
                  <a:schemeClr val="tx1"/>
                </a:solidFill>
                <a:effectLst/>
                <a:latin typeface="+mn-lt"/>
                <a:ea typeface="+mn-ea"/>
                <a:cs typeface="+mn-cs"/>
              </a:rPr>
              <a:t> de las neuronas </a:t>
            </a:r>
          </a:p>
          <a:p>
            <a:pPr lvl="1" rtl="0" fontAlgn="ctr"/>
            <a:r>
              <a:rPr lang="es-ES" sz="1200" kern="1200" dirty="0">
                <a:solidFill>
                  <a:schemeClr val="tx1"/>
                </a:solidFill>
                <a:effectLst/>
                <a:latin typeface="+mn-lt"/>
                <a:ea typeface="+mn-ea"/>
                <a:cs typeface="+mn-cs"/>
              </a:rPr>
              <a:t>Miden entre 20-100 micras </a:t>
            </a:r>
          </a:p>
          <a:p>
            <a:pPr lvl="1" rtl="0" fontAlgn="ctr"/>
            <a:r>
              <a:rPr lang="es-ES" sz="1200" kern="1200" dirty="0">
                <a:solidFill>
                  <a:schemeClr val="tx1"/>
                </a:solidFill>
                <a:effectLst/>
                <a:latin typeface="+mn-lt"/>
                <a:ea typeface="+mn-ea"/>
                <a:cs typeface="+mn-cs"/>
              </a:rPr>
              <a:t>Constituidos por </a:t>
            </a:r>
            <a:r>
              <a:rPr lang="es-ES" sz="1200" b="1" kern="1200" dirty="0" err="1">
                <a:solidFill>
                  <a:schemeClr val="tx1"/>
                </a:solidFill>
                <a:effectLst/>
                <a:latin typeface="+mn-lt"/>
                <a:ea typeface="+mn-ea"/>
                <a:cs typeface="+mn-cs"/>
              </a:rPr>
              <a:t>nucleo</a:t>
            </a:r>
            <a:r>
              <a:rPr lang="es-ES" sz="1200" b="1" kern="1200" dirty="0">
                <a:solidFill>
                  <a:schemeClr val="tx1"/>
                </a:solidFill>
                <a:effectLst/>
                <a:latin typeface="+mn-lt"/>
                <a:ea typeface="+mn-ea"/>
                <a:cs typeface="+mn-cs"/>
              </a:rPr>
              <a:t>  o </a:t>
            </a:r>
            <a:r>
              <a:rPr lang="es-ES" sz="1200" b="1" kern="1200" dirty="0" err="1">
                <a:solidFill>
                  <a:schemeClr val="tx1"/>
                </a:solidFill>
                <a:effectLst/>
                <a:latin typeface="+mn-lt"/>
                <a:ea typeface="+mn-ea"/>
                <a:cs typeface="+mn-cs"/>
              </a:rPr>
              <a:t>core</a:t>
            </a:r>
            <a:r>
              <a:rPr lang="es-ES" sz="1200" kern="1200" dirty="0">
                <a:solidFill>
                  <a:schemeClr val="tx1"/>
                </a:solidFill>
                <a:effectLst/>
                <a:latin typeface="+mn-lt"/>
                <a:ea typeface="+mn-ea"/>
                <a:cs typeface="+mn-cs"/>
              </a:rPr>
              <a:t> formado por </a:t>
            </a:r>
            <a:r>
              <a:rPr lang="es-ES" sz="1200" kern="1200" dirty="0" err="1">
                <a:solidFill>
                  <a:schemeClr val="tx1"/>
                </a:solidFill>
                <a:effectLst/>
                <a:latin typeface="+mn-lt"/>
                <a:ea typeface="+mn-ea"/>
                <a:cs typeface="+mn-cs"/>
              </a:rPr>
              <a:t>ppalmente</a:t>
            </a:r>
            <a:r>
              <a:rPr lang="es-ES" sz="1200" kern="1200" dirty="0">
                <a:solidFill>
                  <a:schemeClr val="tx1"/>
                </a:solidFill>
                <a:effectLst/>
                <a:latin typeface="+mn-lt"/>
                <a:ea typeface="+mn-ea"/>
                <a:cs typeface="+mn-cs"/>
              </a:rPr>
              <a:t> por beta amiloide que esta rodeado por neuritas degeneradas, </a:t>
            </a:r>
            <a:r>
              <a:rPr lang="es-ES" sz="1200" kern="1200" dirty="0" err="1">
                <a:solidFill>
                  <a:schemeClr val="tx1"/>
                </a:solidFill>
                <a:effectLst/>
                <a:latin typeface="+mn-lt"/>
                <a:ea typeface="+mn-ea"/>
                <a:cs typeface="+mn-cs"/>
              </a:rPr>
              <a:t>microglia</a:t>
            </a:r>
            <a:r>
              <a:rPr lang="es-ES" sz="1200" kern="1200" dirty="0">
                <a:solidFill>
                  <a:schemeClr val="tx1"/>
                </a:solidFill>
                <a:effectLst/>
                <a:latin typeface="+mn-lt"/>
                <a:ea typeface="+mn-ea"/>
                <a:cs typeface="+mn-cs"/>
              </a:rPr>
              <a:t> activada y astrocitos (aspecto de nido)</a:t>
            </a:r>
          </a:p>
          <a:p>
            <a:pPr lvl="1" rtl="0" fontAlgn="ctr"/>
            <a:r>
              <a:rPr lang="es-ES" sz="1200" kern="1200" dirty="0">
                <a:solidFill>
                  <a:schemeClr val="tx1"/>
                </a:solidFill>
                <a:effectLst/>
                <a:latin typeface="+mn-lt"/>
                <a:ea typeface="+mn-ea"/>
                <a:cs typeface="+mn-cs"/>
              </a:rPr>
              <a:t>Se correlaciona mejor con la perdida </a:t>
            </a:r>
            <a:r>
              <a:rPr lang="es-ES" sz="1200" kern="1200" dirty="0" err="1">
                <a:solidFill>
                  <a:schemeClr val="tx1"/>
                </a:solidFill>
                <a:effectLst/>
                <a:latin typeface="+mn-lt"/>
                <a:ea typeface="+mn-ea"/>
                <a:cs typeface="+mn-cs"/>
              </a:rPr>
              <a:t>sinaptica</a:t>
            </a:r>
            <a:r>
              <a:rPr lang="es-ES" sz="1200" kern="1200" dirty="0">
                <a:solidFill>
                  <a:schemeClr val="tx1"/>
                </a:solidFill>
                <a:effectLst/>
                <a:latin typeface="+mn-lt"/>
                <a:ea typeface="+mn-ea"/>
                <a:cs typeface="+mn-cs"/>
              </a:rPr>
              <a:t> que precede al deposito amiloide y ovillos neurofibrilares</a:t>
            </a:r>
          </a:p>
          <a:p>
            <a:pPr lvl="1" rtl="0" fontAlgn="ctr"/>
            <a:r>
              <a:rPr lang="es-ES" sz="1200" kern="1200" dirty="0">
                <a:solidFill>
                  <a:schemeClr val="tx1"/>
                </a:solidFill>
                <a:effectLst/>
                <a:latin typeface="+mn-lt"/>
                <a:ea typeface="+mn-ea"/>
                <a:cs typeface="+mn-cs"/>
              </a:rPr>
              <a:t>El </a:t>
            </a:r>
            <a:r>
              <a:rPr lang="es-ES" sz="1200" kern="1200" dirty="0" err="1">
                <a:solidFill>
                  <a:schemeClr val="tx1"/>
                </a:solidFill>
                <a:effectLst/>
                <a:latin typeface="+mn-lt"/>
                <a:ea typeface="+mn-ea"/>
                <a:cs typeface="+mn-cs"/>
              </a:rPr>
              <a:t>ba</a:t>
            </a:r>
            <a:r>
              <a:rPr lang="es-ES" sz="1200" kern="1200" dirty="0">
                <a:solidFill>
                  <a:schemeClr val="tx1"/>
                </a:solidFill>
                <a:effectLst/>
                <a:latin typeface="+mn-lt"/>
                <a:ea typeface="+mn-ea"/>
                <a:cs typeface="+mn-cs"/>
              </a:rPr>
              <a:t> es </a:t>
            </a:r>
            <a:r>
              <a:rPr lang="es-ES" sz="1200" kern="1200" dirty="0" err="1">
                <a:solidFill>
                  <a:schemeClr val="tx1"/>
                </a:solidFill>
                <a:effectLst/>
                <a:latin typeface="+mn-lt"/>
                <a:ea typeface="+mn-ea"/>
                <a:cs typeface="+mn-cs"/>
              </a:rPr>
              <a:t>neurotrofico</a:t>
            </a:r>
            <a:r>
              <a:rPr lang="es-ES" sz="1200" kern="1200" dirty="0">
                <a:solidFill>
                  <a:schemeClr val="tx1"/>
                </a:solidFill>
                <a:effectLst/>
                <a:latin typeface="+mn-lt"/>
                <a:ea typeface="+mn-ea"/>
                <a:cs typeface="+mn-cs"/>
              </a:rPr>
              <a:t> en bajas concentraciones y </a:t>
            </a:r>
            <a:r>
              <a:rPr lang="es-ES" sz="1200" kern="1200" dirty="0" err="1">
                <a:solidFill>
                  <a:schemeClr val="tx1"/>
                </a:solidFill>
                <a:effectLst/>
                <a:latin typeface="+mn-lt"/>
                <a:ea typeface="+mn-ea"/>
                <a:cs typeface="+mn-cs"/>
              </a:rPr>
              <a:t>neurotoxico</a:t>
            </a:r>
            <a:r>
              <a:rPr lang="es-ES" sz="1200" kern="1200" dirty="0">
                <a:solidFill>
                  <a:schemeClr val="tx1"/>
                </a:solidFill>
                <a:effectLst/>
                <a:latin typeface="+mn-lt"/>
                <a:ea typeface="+mn-ea"/>
                <a:cs typeface="+mn-cs"/>
              </a:rPr>
              <a:t> en </a:t>
            </a:r>
          </a:p>
          <a:p>
            <a:pPr lvl="1" rtl="0" fontAlgn="ctr"/>
            <a:r>
              <a:rPr lang="es-ES" sz="1200" kern="1200" dirty="0">
                <a:solidFill>
                  <a:schemeClr val="tx1"/>
                </a:solidFill>
                <a:effectLst/>
                <a:latin typeface="+mn-lt"/>
                <a:ea typeface="+mn-ea"/>
                <a:cs typeface="+mn-cs"/>
              </a:rPr>
              <a:t>Altas </a:t>
            </a:r>
          </a:p>
          <a:p>
            <a:pPr lvl="1" rtl="0" fontAlgn="ctr"/>
            <a:r>
              <a:rPr lang="es-ES" sz="1200" kern="1200" dirty="0">
                <a:solidFill>
                  <a:schemeClr val="tx1"/>
                </a:solidFill>
                <a:effectLst/>
                <a:latin typeface="+mn-lt"/>
                <a:ea typeface="+mn-ea"/>
                <a:cs typeface="+mn-cs"/>
              </a:rPr>
              <a:t>Según la </a:t>
            </a:r>
            <a:r>
              <a:rPr lang="es-ES" sz="1200" kern="1200" dirty="0" err="1">
                <a:solidFill>
                  <a:schemeClr val="tx1"/>
                </a:solidFill>
                <a:effectLst/>
                <a:latin typeface="+mn-lt"/>
                <a:ea typeface="+mn-ea"/>
                <a:cs typeface="+mn-cs"/>
              </a:rPr>
              <a:t>evolucion</a:t>
            </a:r>
            <a:r>
              <a:rPr lang="es-ES" sz="1200" kern="1200" dirty="0">
                <a:solidFill>
                  <a:schemeClr val="tx1"/>
                </a:solidFill>
                <a:effectLst/>
                <a:latin typeface="+mn-lt"/>
                <a:ea typeface="+mn-ea"/>
                <a:cs typeface="+mn-cs"/>
              </a:rPr>
              <a:t> se clasifican en: </a:t>
            </a:r>
          </a:p>
          <a:p>
            <a:pPr lvl="2" rtl="0" fontAlgn="ctr"/>
            <a:r>
              <a:rPr lang="es-ES" sz="1200" b="1" kern="1200" dirty="0">
                <a:solidFill>
                  <a:schemeClr val="tx1"/>
                </a:solidFill>
                <a:effectLst/>
                <a:latin typeface="+mn-lt"/>
                <a:ea typeface="+mn-ea"/>
                <a:cs typeface="+mn-cs"/>
              </a:rPr>
              <a:t>Difusas: </a:t>
            </a:r>
            <a:r>
              <a:rPr lang="es-ES" sz="1200" kern="1200" dirty="0">
                <a:solidFill>
                  <a:schemeClr val="tx1"/>
                </a:solidFill>
                <a:effectLst/>
                <a:latin typeface="+mn-lt"/>
                <a:ea typeface="+mn-ea"/>
                <a:cs typeface="+mn-cs"/>
              </a:rPr>
              <a:t>formadas por una red de filamentos de amiloide sin neuritas degeneradas. Su centro y limites no </a:t>
            </a:r>
            <a:r>
              <a:rPr lang="es-ES" sz="1200" kern="1200" dirty="0" err="1">
                <a:solidFill>
                  <a:schemeClr val="tx1"/>
                </a:solidFill>
                <a:effectLst/>
                <a:latin typeface="+mn-lt"/>
                <a:ea typeface="+mn-ea"/>
                <a:cs typeface="+mn-cs"/>
              </a:rPr>
              <a:t>estan</a:t>
            </a:r>
            <a:r>
              <a:rPr lang="es-ES" sz="1200" kern="1200" dirty="0">
                <a:solidFill>
                  <a:schemeClr val="tx1"/>
                </a:solidFill>
                <a:effectLst/>
                <a:latin typeface="+mn-lt"/>
                <a:ea typeface="+mn-ea"/>
                <a:cs typeface="+mn-cs"/>
              </a:rPr>
              <a:t> bien definidos.</a:t>
            </a:r>
          </a:p>
          <a:p>
            <a:pPr lvl="2" rtl="0" fontAlgn="ctr"/>
            <a:r>
              <a:rPr lang="es-ES" sz="1200" b="1" kern="1200" dirty="0">
                <a:solidFill>
                  <a:schemeClr val="tx1"/>
                </a:solidFill>
                <a:effectLst/>
                <a:latin typeface="+mn-lt"/>
                <a:ea typeface="+mn-ea"/>
                <a:cs typeface="+mn-cs"/>
              </a:rPr>
              <a:t>Primitivas: </a:t>
            </a:r>
            <a:r>
              <a:rPr lang="es-ES" sz="1200" kern="1200" dirty="0">
                <a:solidFill>
                  <a:schemeClr val="tx1"/>
                </a:solidFill>
                <a:effectLst/>
                <a:latin typeface="+mn-lt"/>
                <a:ea typeface="+mn-ea"/>
                <a:cs typeface="+mn-cs"/>
              </a:rPr>
              <a:t>son las mas frecuentes, </a:t>
            </a:r>
            <a:r>
              <a:rPr lang="es-ES" sz="1200" kern="1200" dirty="0" err="1">
                <a:solidFill>
                  <a:schemeClr val="tx1"/>
                </a:solidFill>
                <a:effectLst/>
                <a:latin typeface="+mn-lt"/>
                <a:ea typeface="+mn-ea"/>
                <a:cs typeface="+mn-cs"/>
              </a:rPr>
              <a:t>depositos</a:t>
            </a:r>
            <a:r>
              <a:rPr lang="es-ES" sz="1200" kern="1200" dirty="0">
                <a:solidFill>
                  <a:schemeClr val="tx1"/>
                </a:solidFill>
                <a:effectLst/>
                <a:latin typeface="+mn-lt"/>
                <a:ea typeface="+mn-ea"/>
                <a:cs typeface="+mn-cs"/>
              </a:rPr>
              <a:t> extracelulares de amiloide beta no fibrilar . centro no definido pero con limites mas precisos.</a:t>
            </a:r>
          </a:p>
          <a:p>
            <a:pPr lvl="2" rtl="0" fontAlgn="ctr"/>
            <a:r>
              <a:rPr lang="es-ES" sz="1200" b="1" kern="1200" dirty="0" err="1">
                <a:solidFill>
                  <a:schemeClr val="tx1"/>
                </a:solidFill>
                <a:effectLst/>
                <a:latin typeface="+mn-lt"/>
                <a:ea typeface="+mn-ea"/>
                <a:cs typeface="+mn-cs"/>
              </a:rPr>
              <a:t>Clasicas</a:t>
            </a:r>
            <a:r>
              <a:rPr lang="es-ES" sz="1200" b="1"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tambien</a:t>
            </a:r>
            <a:r>
              <a:rPr lang="es-ES" sz="1200" kern="1200" dirty="0">
                <a:solidFill>
                  <a:schemeClr val="tx1"/>
                </a:solidFill>
                <a:effectLst/>
                <a:latin typeface="+mn-lt"/>
                <a:ea typeface="+mn-ea"/>
                <a:cs typeface="+mn-cs"/>
              </a:rPr>
              <a:t> llamadas placas </a:t>
            </a:r>
            <a:r>
              <a:rPr lang="es-ES" sz="1200" kern="1200" dirty="0" err="1">
                <a:solidFill>
                  <a:schemeClr val="tx1"/>
                </a:solidFill>
                <a:effectLst/>
                <a:latin typeface="+mn-lt"/>
                <a:ea typeface="+mn-ea"/>
                <a:cs typeface="+mn-cs"/>
              </a:rPr>
              <a:t>neuriticas</a:t>
            </a:r>
            <a:r>
              <a:rPr lang="es-ES" sz="1200" kern="1200" dirty="0">
                <a:solidFill>
                  <a:schemeClr val="tx1"/>
                </a:solidFill>
                <a:effectLst/>
                <a:latin typeface="+mn-lt"/>
                <a:ea typeface="+mn-ea"/>
                <a:cs typeface="+mn-cs"/>
              </a:rPr>
              <a:t>, tienen un centro amiloide con periferia compuesta por astrocitos reactivos, </a:t>
            </a:r>
            <a:r>
              <a:rPr lang="es-ES" sz="1200" kern="1200" dirty="0" err="1">
                <a:solidFill>
                  <a:schemeClr val="tx1"/>
                </a:solidFill>
                <a:effectLst/>
                <a:latin typeface="+mn-lt"/>
                <a:ea typeface="+mn-ea"/>
                <a:cs typeface="+mn-cs"/>
              </a:rPr>
              <a:t>microglia</a:t>
            </a:r>
            <a:r>
              <a:rPr lang="es-ES" sz="1200" kern="1200" dirty="0">
                <a:solidFill>
                  <a:schemeClr val="tx1"/>
                </a:solidFill>
                <a:effectLst/>
                <a:latin typeface="+mn-lt"/>
                <a:ea typeface="+mn-ea"/>
                <a:cs typeface="+mn-cs"/>
              </a:rPr>
              <a:t> y neuritas </a:t>
            </a:r>
            <a:r>
              <a:rPr lang="es-ES" sz="1200" kern="1200" dirty="0" err="1">
                <a:solidFill>
                  <a:schemeClr val="tx1"/>
                </a:solidFill>
                <a:effectLst/>
                <a:latin typeface="+mn-lt"/>
                <a:ea typeface="+mn-ea"/>
                <a:cs typeface="+mn-cs"/>
              </a:rPr>
              <a:t>distroficas</a:t>
            </a:r>
            <a:r>
              <a:rPr lang="es-ES" sz="1200" kern="1200" dirty="0">
                <a:solidFill>
                  <a:schemeClr val="tx1"/>
                </a:solidFill>
                <a:effectLst/>
                <a:latin typeface="+mn-lt"/>
                <a:ea typeface="+mn-ea"/>
                <a:cs typeface="+mn-cs"/>
              </a:rPr>
              <a:t> que corresponden a dendritas y axones degenerados.</a:t>
            </a:r>
          </a:p>
          <a:p>
            <a:pPr lvl="2" rtl="0" fontAlgn="ctr"/>
            <a:r>
              <a:rPr lang="es-ES" sz="1200" b="1" kern="1200" dirty="0">
                <a:solidFill>
                  <a:schemeClr val="tx1"/>
                </a:solidFill>
                <a:effectLst/>
                <a:latin typeface="+mn-lt"/>
                <a:ea typeface="+mn-ea"/>
                <a:cs typeface="+mn-cs"/>
              </a:rPr>
              <a:t>Quemadas: </a:t>
            </a:r>
            <a:r>
              <a:rPr lang="es-ES" sz="1200" kern="1200" dirty="0">
                <a:solidFill>
                  <a:schemeClr val="tx1"/>
                </a:solidFill>
                <a:effectLst/>
                <a:latin typeface="+mn-lt"/>
                <a:ea typeface="+mn-ea"/>
                <a:cs typeface="+mn-cs"/>
              </a:rPr>
              <a:t> solo presentan un centro condensado de amiloide, no tienen componentes celulares- comienzan con la </a:t>
            </a:r>
            <a:r>
              <a:rPr lang="es-ES" sz="1200" kern="1200" dirty="0" err="1">
                <a:solidFill>
                  <a:schemeClr val="tx1"/>
                </a:solidFill>
                <a:effectLst/>
                <a:latin typeface="+mn-lt"/>
                <a:ea typeface="+mn-ea"/>
                <a:cs typeface="+mn-cs"/>
              </a:rPr>
              <a:t>acumulacion</a:t>
            </a:r>
            <a:r>
              <a:rPr lang="es-ES" sz="1200" kern="1200" dirty="0">
                <a:solidFill>
                  <a:schemeClr val="tx1"/>
                </a:solidFill>
                <a:effectLst/>
                <a:latin typeface="+mn-lt"/>
                <a:ea typeface="+mn-ea"/>
                <a:cs typeface="+mn-cs"/>
              </a:rPr>
              <a:t> difusa de amiloide, se organiza, respuesta </a:t>
            </a:r>
            <a:r>
              <a:rPr lang="es-ES" sz="1200" kern="1200" dirty="0" err="1">
                <a:solidFill>
                  <a:schemeClr val="tx1"/>
                </a:solidFill>
                <a:effectLst/>
                <a:latin typeface="+mn-lt"/>
                <a:ea typeface="+mn-ea"/>
                <a:cs typeface="+mn-cs"/>
              </a:rPr>
              <a:t>inmunologica</a:t>
            </a:r>
            <a:r>
              <a:rPr lang="es-ES" sz="1200" kern="1200" dirty="0">
                <a:solidFill>
                  <a:schemeClr val="tx1"/>
                </a:solidFill>
                <a:effectLst/>
                <a:latin typeface="+mn-lt"/>
                <a:ea typeface="+mn-ea"/>
                <a:cs typeface="+mn-cs"/>
              </a:rPr>
              <a:t>, desaparecen los elementos celulares. El numero de placas va aumentando en los primeros años de </a:t>
            </a:r>
            <a:r>
              <a:rPr lang="es-ES" sz="1200" kern="1200" dirty="0" err="1">
                <a:solidFill>
                  <a:schemeClr val="tx1"/>
                </a:solidFill>
                <a:effectLst/>
                <a:latin typeface="+mn-lt"/>
                <a:ea typeface="+mn-ea"/>
                <a:cs typeface="+mn-cs"/>
              </a:rPr>
              <a:t>evolucion</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despues</a:t>
            </a:r>
            <a:r>
              <a:rPr lang="es-ES" sz="1200" kern="1200" dirty="0">
                <a:solidFill>
                  <a:schemeClr val="tx1"/>
                </a:solidFill>
                <a:effectLst/>
                <a:latin typeface="+mn-lt"/>
                <a:ea typeface="+mn-ea"/>
                <a:cs typeface="+mn-cs"/>
              </a:rPr>
              <a:t> hay </a:t>
            </a:r>
            <a:r>
              <a:rPr lang="es-ES" sz="1200" kern="1200" dirty="0" err="1">
                <a:solidFill>
                  <a:schemeClr val="tx1"/>
                </a:solidFill>
                <a:effectLst/>
                <a:latin typeface="+mn-lt"/>
                <a:ea typeface="+mn-ea"/>
                <a:cs typeface="+mn-cs"/>
              </a:rPr>
              <a:t>estabilizacion</a:t>
            </a:r>
            <a:r>
              <a:rPr lang="es-ES" sz="1200" kern="1200" dirty="0">
                <a:solidFill>
                  <a:schemeClr val="tx1"/>
                </a:solidFill>
                <a:effectLst/>
                <a:latin typeface="+mn-lt"/>
                <a:ea typeface="+mn-ea"/>
                <a:cs typeface="+mn-cs"/>
              </a:rPr>
              <a:t> a pesar de que el deterioro cognitivo continua. </a:t>
            </a:r>
          </a:p>
          <a:p>
            <a:r>
              <a:rPr lang="es-ES" sz="1200" kern="1200" dirty="0">
                <a:solidFill>
                  <a:schemeClr val="tx1"/>
                </a:solidFill>
                <a:effectLst/>
                <a:latin typeface="+mn-lt"/>
                <a:ea typeface="+mn-ea"/>
                <a:cs typeface="+mn-cs"/>
              </a:rPr>
              <a:t> </a:t>
            </a:r>
          </a:p>
          <a:p>
            <a:pPr rtl="0" fontAlgn="ctr"/>
            <a:r>
              <a:rPr lang="es-ES" sz="1200" b="1" kern="1200" dirty="0" err="1">
                <a:solidFill>
                  <a:schemeClr val="tx1"/>
                </a:solidFill>
                <a:effectLst/>
                <a:latin typeface="+mn-lt"/>
                <a:ea typeface="+mn-ea"/>
                <a:cs typeface="+mn-cs"/>
              </a:rPr>
              <a:t>Depositos</a:t>
            </a:r>
            <a:r>
              <a:rPr lang="es-ES" sz="1200" b="1" kern="1200" dirty="0">
                <a:solidFill>
                  <a:schemeClr val="tx1"/>
                </a:solidFill>
                <a:effectLst/>
                <a:latin typeface="+mn-lt"/>
                <a:ea typeface="+mn-ea"/>
                <a:cs typeface="+mn-cs"/>
              </a:rPr>
              <a:t> extracelulares de </a:t>
            </a:r>
            <a:r>
              <a:rPr lang="es-ES" sz="1200" b="1" kern="1200" dirty="0" err="1">
                <a:solidFill>
                  <a:schemeClr val="tx1"/>
                </a:solidFill>
                <a:effectLst/>
                <a:latin typeface="+mn-lt"/>
                <a:ea typeface="+mn-ea"/>
                <a:cs typeface="+mn-cs"/>
              </a:rPr>
              <a:t>peptidos</a:t>
            </a:r>
            <a:r>
              <a:rPr lang="es-ES" sz="1200" b="1" kern="1200" dirty="0">
                <a:solidFill>
                  <a:schemeClr val="tx1"/>
                </a:solidFill>
                <a:effectLst/>
                <a:latin typeface="+mn-lt"/>
                <a:ea typeface="+mn-ea"/>
                <a:cs typeface="+mn-cs"/>
              </a:rPr>
              <a:t> de beta amiloide </a:t>
            </a:r>
            <a:endParaRPr lang="es-ES" sz="1200" kern="1200" dirty="0">
              <a:solidFill>
                <a:schemeClr val="tx1"/>
              </a:solidFill>
              <a:effectLst/>
              <a:latin typeface="+mn-lt"/>
              <a:ea typeface="+mn-ea"/>
              <a:cs typeface="+mn-cs"/>
            </a:endParaRPr>
          </a:p>
          <a:p>
            <a:pPr rtl="0" fontAlgn="ctr"/>
            <a:r>
              <a:rPr lang="es-ES" sz="1200" b="1" kern="1200" dirty="0" err="1">
                <a:solidFill>
                  <a:schemeClr val="tx1"/>
                </a:solidFill>
                <a:effectLst/>
                <a:latin typeface="+mn-lt"/>
                <a:ea typeface="+mn-ea"/>
                <a:cs typeface="+mn-cs"/>
              </a:rPr>
              <a:t>Degeneracion</a:t>
            </a:r>
            <a:r>
              <a:rPr lang="es-ES" sz="1200" b="1" kern="1200" dirty="0">
                <a:solidFill>
                  <a:schemeClr val="tx1"/>
                </a:solidFill>
                <a:effectLst/>
                <a:latin typeface="+mn-lt"/>
                <a:ea typeface="+mn-ea"/>
                <a:cs typeface="+mn-cs"/>
              </a:rPr>
              <a:t> neurofibrilar: ovillos neurofibrilares</a:t>
            </a:r>
            <a:endParaRPr lang="es-ES" sz="1200" kern="1200" dirty="0">
              <a:solidFill>
                <a:schemeClr val="tx1"/>
              </a:solidFill>
              <a:effectLst/>
              <a:latin typeface="+mn-lt"/>
              <a:ea typeface="+mn-ea"/>
              <a:cs typeface="+mn-cs"/>
            </a:endParaRPr>
          </a:p>
          <a:p>
            <a:pPr lvl="1" rtl="0" fontAlgn="ctr"/>
            <a:r>
              <a:rPr lang="es-ES" sz="1200" kern="1200" dirty="0">
                <a:solidFill>
                  <a:schemeClr val="tx1"/>
                </a:solidFill>
                <a:effectLst/>
                <a:latin typeface="+mn-lt"/>
                <a:ea typeface="+mn-ea"/>
                <a:cs typeface="+mn-cs"/>
              </a:rPr>
              <a:t>Son </a:t>
            </a:r>
            <a:r>
              <a:rPr lang="es-ES" sz="1200" kern="1200" dirty="0" err="1">
                <a:solidFill>
                  <a:schemeClr val="tx1"/>
                </a:solidFill>
                <a:effectLst/>
                <a:latin typeface="+mn-lt"/>
                <a:ea typeface="+mn-ea"/>
                <a:cs typeface="+mn-cs"/>
              </a:rPr>
              <a:t>aculmulaciones</a:t>
            </a:r>
            <a:r>
              <a:rPr lang="es-ES" sz="1200" kern="1200" dirty="0">
                <a:solidFill>
                  <a:schemeClr val="tx1"/>
                </a:solidFill>
                <a:effectLst/>
                <a:latin typeface="+mn-lt"/>
                <a:ea typeface="+mn-ea"/>
                <a:cs typeface="+mn-cs"/>
              </a:rPr>
              <a:t> neuronales formadas principalmente por filamentos helicoidales de </a:t>
            </a:r>
            <a:r>
              <a:rPr lang="es-ES" sz="1200" kern="1200" dirty="0" err="1">
                <a:solidFill>
                  <a:schemeClr val="tx1"/>
                </a:solidFill>
                <a:effectLst/>
                <a:latin typeface="+mn-lt"/>
                <a:ea typeface="+mn-ea"/>
                <a:cs typeface="+mn-cs"/>
              </a:rPr>
              <a:t>proteina</a:t>
            </a:r>
            <a:r>
              <a:rPr lang="es-ES" sz="1200" kern="1200" dirty="0">
                <a:solidFill>
                  <a:schemeClr val="tx1"/>
                </a:solidFill>
                <a:effectLst/>
                <a:latin typeface="+mn-lt"/>
                <a:ea typeface="+mn-ea"/>
                <a:cs typeface="+mn-cs"/>
              </a:rPr>
              <a:t> tau. Tienen forma de llama alargada o de cesta alrededor del </a:t>
            </a:r>
            <a:r>
              <a:rPr lang="es-ES" sz="1200" kern="1200" dirty="0" err="1">
                <a:solidFill>
                  <a:schemeClr val="tx1"/>
                </a:solidFill>
                <a:effectLst/>
                <a:latin typeface="+mn-lt"/>
                <a:ea typeface="+mn-ea"/>
                <a:cs typeface="+mn-cs"/>
              </a:rPr>
              <a:t>nucleo</a:t>
            </a:r>
            <a:r>
              <a:rPr lang="es-ES" sz="1200" kern="1200" dirty="0">
                <a:solidFill>
                  <a:schemeClr val="tx1"/>
                </a:solidFill>
                <a:effectLst/>
                <a:latin typeface="+mn-lt"/>
                <a:ea typeface="+mn-ea"/>
                <a:cs typeface="+mn-cs"/>
              </a:rPr>
              <a:t> </a:t>
            </a:r>
          </a:p>
          <a:p>
            <a:pPr lvl="1" rtl="0" fontAlgn="ctr"/>
            <a:r>
              <a:rPr lang="es-ES" sz="1200" kern="1200" dirty="0">
                <a:solidFill>
                  <a:schemeClr val="tx1"/>
                </a:solidFill>
                <a:effectLst/>
                <a:latin typeface="+mn-lt"/>
                <a:ea typeface="+mn-ea"/>
                <a:cs typeface="+mn-cs"/>
              </a:rPr>
              <a:t>Progresivamente llenan el citoplasma, particularmente en el soma y la dendrita apical facilitando la </a:t>
            </a:r>
            <a:r>
              <a:rPr lang="es-ES" sz="1200" kern="1200" dirty="0" err="1">
                <a:solidFill>
                  <a:schemeClr val="tx1"/>
                </a:solidFill>
                <a:effectLst/>
                <a:latin typeface="+mn-lt"/>
                <a:ea typeface="+mn-ea"/>
                <a:cs typeface="+mn-cs"/>
              </a:rPr>
              <a:t>neurodegeneracion</a:t>
            </a:r>
            <a:r>
              <a:rPr lang="es-ES" sz="1200" kern="1200" dirty="0">
                <a:solidFill>
                  <a:schemeClr val="tx1"/>
                </a:solidFill>
                <a:effectLst/>
                <a:latin typeface="+mn-lt"/>
                <a:ea typeface="+mn-ea"/>
                <a:cs typeface="+mn-cs"/>
              </a:rPr>
              <a:t> y muerte por apoptosis. </a:t>
            </a:r>
          </a:p>
          <a:p>
            <a:pPr lvl="1" rtl="0" fontAlgn="ctr"/>
            <a:r>
              <a:rPr lang="es-ES" sz="1200" kern="1200" dirty="0">
                <a:solidFill>
                  <a:schemeClr val="tx1"/>
                </a:solidFill>
                <a:effectLst/>
                <a:latin typeface="+mn-lt"/>
                <a:ea typeface="+mn-ea"/>
                <a:cs typeface="+mn-cs"/>
              </a:rPr>
              <a:t>Se correlacionan mejor con la </a:t>
            </a:r>
            <a:r>
              <a:rPr lang="es-ES" sz="1200" kern="1200" dirty="0" err="1">
                <a:solidFill>
                  <a:schemeClr val="tx1"/>
                </a:solidFill>
                <a:effectLst/>
                <a:latin typeface="+mn-lt"/>
                <a:ea typeface="+mn-ea"/>
                <a:cs typeface="+mn-cs"/>
              </a:rPr>
              <a:t>despoblacion</a:t>
            </a:r>
            <a:r>
              <a:rPr lang="es-ES" sz="1200" kern="1200" dirty="0">
                <a:solidFill>
                  <a:schemeClr val="tx1"/>
                </a:solidFill>
                <a:effectLst/>
                <a:latin typeface="+mn-lt"/>
                <a:ea typeface="+mn-ea"/>
                <a:cs typeface="+mn-cs"/>
              </a:rPr>
              <a:t> neuronal, </a:t>
            </a:r>
            <a:r>
              <a:rPr lang="es-ES" sz="1200" kern="1200" dirty="0" err="1">
                <a:solidFill>
                  <a:schemeClr val="tx1"/>
                </a:solidFill>
                <a:effectLst/>
                <a:latin typeface="+mn-lt"/>
                <a:ea typeface="+mn-ea"/>
                <a:cs typeface="+mn-cs"/>
              </a:rPr>
              <a:t>patron</a:t>
            </a:r>
            <a:r>
              <a:rPr lang="es-ES" sz="1200" kern="1200" dirty="0">
                <a:solidFill>
                  <a:schemeClr val="tx1"/>
                </a:solidFill>
                <a:effectLst/>
                <a:latin typeface="+mn-lt"/>
                <a:ea typeface="+mn-ea"/>
                <a:cs typeface="+mn-cs"/>
              </a:rPr>
              <a:t> de atrofia y </a:t>
            </a:r>
            <a:r>
              <a:rPr lang="es-ES" sz="1200" kern="1200" dirty="0" err="1">
                <a:solidFill>
                  <a:schemeClr val="tx1"/>
                </a:solidFill>
                <a:effectLst/>
                <a:latin typeface="+mn-lt"/>
                <a:ea typeface="+mn-ea"/>
                <a:cs typeface="+mn-cs"/>
              </a:rPr>
              <a:t>deficit</a:t>
            </a:r>
            <a:r>
              <a:rPr lang="es-ES" sz="1200" kern="1200" dirty="0">
                <a:solidFill>
                  <a:schemeClr val="tx1"/>
                </a:solidFill>
                <a:effectLst/>
                <a:latin typeface="+mn-lt"/>
                <a:ea typeface="+mn-ea"/>
                <a:cs typeface="+mn-cs"/>
              </a:rPr>
              <a:t> cognitivo </a:t>
            </a:r>
          </a:p>
          <a:p>
            <a:pPr lvl="1" rtl="0" fontAlgn="ctr"/>
            <a:r>
              <a:rPr lang="es-ES" sz="1200" kern="1200" dirty="0">
                <a:solidFill>
                  <a:schemeClr val="tx1"/>
                </a:solidFill>
                <a:effectLst/>
                <a:latin typeface="+mn-lt"/>
                <a:ea typeface="+mn-ea"/>
                <a:cs typeface="+mn-cs"/>
              </a:rPr>
              <a:t>Se clasifican según los </a:t>
            </a:r>
            <a:r>
              <a:rPr lang="es-ES" sz="1200" kern="1200" dirty="0" err="1">
                <a:solidFill>
                  <a:schemeClr val="tx1"/>
                </a:solidFill>
                <a:effectLst/>
                <a:latin typeface="+mn-lt"/>
                <a:ea typeface="+mn-ea"/>
                <a:cs typeface="+mn-cs"/>
              </a:rPr>
              <a:t>estaods</a:t>
            </a:r>
            <a:r>
              <a:rPr lang="es-ES" sz="1200" kern="1200" dirty="0">
                <a:solidFill>
                  <a:schemeClr val="tx1"/>
                </a:solidFill>
                <a:effectLst/>
                <a:latin typeface="+mn-lt"/>
                <a:ea typeface="+mn-ea"/>
                <a:cs typeface="+mn-cs"/>
              </a:rPr>
              <a:t> evolutivos de </a:t>
            </a:r>
            <a:r>
              <a:rPr lang="es-ES" sz="1200" kern="1200" dirty="0" err="1">
                <a:solidFill>
                  <a:schemeClr val="tx1"/>
                </a:solidFill>
                <a:effectLst/>
                <a:latin typeface="+mn-lt"/>
                <a:ea typeface="+mn-ea"/>
                <a:cs typeface="+mn-cs"/>
              </a:rPr>
              <a:t>braak</a:t>
            </a:r>
            <a:endParaRPr lang="es-ES" sz="1200" kern="1200" dirty="0">
              <a:solidFill>
                <a:schemeClr val="tx1"/>
              </a:solidFill>
              <a:effectLst/>
              <a:latin typeface="+mn-lt"/>
              <a:ea typeface="+mn-ea"/>
              <a:cs typeface="+mn-cs"/>
            </a:endParaRPr>
          </a:p>
          <a:p>
            <a:pPr lvl="2" rtl="0" fontAlgn="ctr"/>
            <a:r>
              <a:rPr lang="es-ES" sz="1200" b="1" kern="1200" dirty="0">
                <a:solidFill>
                  <a:schemeClr val="tx1"/>
                </a:solidFill>
                <a:effectLst/>
                <a:latin typeface="+mn-lt"/>
                <a:ea typeface="+mn-ea"/>
                <a:cs typeface="+mn-cs"/>
              </a:rPr>
              <a:t>I y </a:t>
            </a:r>
            <a:r>
              <a:rPr lang="es-ES" sz="1200" b="1" kern="1200" dirty="0" err="1">
                <a:solidFill>
                  <a:schemeClr val="tx1"/>
                </a:solidFill>
                <a:effectLst/>
                <a:latin typeface="+mn-lt"/>
                <a:ea typeface="+mn-ea"/>
                <a:cs typeface="+mn-cs"/>
              </a:rPr>
              <a:t>ii</a:t>
            </a:r>
            <a:r>
              <a:rPr lang="es-ES" sz="1200" b="1" kern="1200" dirty="0">
                <a:solidFill>
                  <a:schemeClr val="tx1"/>
                </a:solidFill>
                <a:effectLst/>
                <a:latin typeface="+mn-lt"/>
                <a:ea typeface="+mn-ea"/>
                <a:cs typeface="+mn-cs"/>
              </a:rPr>
              <a:t>: </a:t>
            </a:r>
            <a:r>
              <a:rPr lang="es-ES" sz="1200" kern="1200" dirty="0">
                <a:solidFill>
                  <a:schemeClr val="tx1"/>
                </a:solidFill>
                <a:effectLst/>
                <a:latin typeface="+mn-lt"/>
                <a:ea typeface="+mn-ea"/>
                <a:cs typeface="+mn-cs"/>
              </a:rPr>
              <a:t>son entorrinales  con </a:t>
            </a:r>
            <a:r>
              <a:rPr lang="es-ES" sz="1200" kern="1200" dirty="0" err="1">
                <a:solidFill>
                  <a:schemeClr val="tx1"/>
                </a:solidFill>
                <a:effectLst/>
                <a:latin typeface="+mn-lt"/>
                <a:ea typeface="+mn-ea"/>
                <a:cs typeface="+mn-cs"/>
              </a:rPr>
              <a:t>sintomas</a:t>
            </a:r>
            <a:r>
              <a:rPr lang="es-ES" sz="1200" kern="1200" dirty="0">
                <a:solidFill>
                  <a:schemeClr val="tx1"/>
                </a:solidFill>
                <a:effectLst/>
                <a:latin typeface="+mn-lt"/>
                <a:ea typeface="+mn-ea"/>
                <a:cs typeface="+mn-cs"/>
              </a:rPr>
              <a:t> ausentes o leves </a:t>
            </a:r>
          </a:p>
          <a:p>
            <a:pPr lvl="2" rtl="0" fontAlgn="ctr"/>
            <a:r>
              <a:rPr lang="es-ES" sz="1200" b="1" kern="1200" dirty="0" err="1">
                <a:solidFill>
                  <a:schemeClr val="tx1"/>
                </a:solidFill>
                <a:effectLst/>
                <a:latin typeface="+mn-lt"/>
                <a:ea typeface="+mn-ea"/>
                <a:cs typeface="+mn-cs"/>
              </a:rPr>
              <a:t>Iii</a:t>
            </a:r>
            <a:r>
              <a:rPr lang="es-ES" sz="1200" b="1" kern="1200" dirty="0">
                <a:solidFill>
                  <a:schemeClr val="tx1"/>
                </a:solidFill>
                <a:effectLst/>
                <a:latin typeface="+mn-lt"/>
                <a:ea typeface="+mn-ea"/>
                <a:cs typeface="+mn-cs"/>
              </a:rPr>
              <a:t> y </a:t>
            </a:r>
            <a:r>
              <a:rPr lang="es-ES" sz="1200" b="1" kern="1200" dirty="0" err="1">
                <a:solidFill>
                  <a:schemeClr val="tx1"/>
                </a:solidFill>
                <a:effectLst/>
                <a:latin typeface="+mn-lt"/>
                <a:ea typeface="+mn-ea"/>
                <a:cs typeface="+mn-cs"/>
              </a:rPr>
              <a:t>iv</a:t>
            </a:r>
            <a:r>
              <a:rPr lang="es-ES" sz="1200" b="1" kern="1200" dirty="0">
                <a:solidFill>
                  <a:schemeClr val="tx1"/>
                </a:solidFill>
                <a:effectLst/>
                <a:latin typeface="+mn-lt"/>
                <a:ea typeface="+mn-ea"/>
                <a:cs typeface="+mn-cs"/>
              </a:rPr>
              <a:t>: </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limbicos</a:t>
            </a:r>
            <a:r>
              <a:rPr lang="es-ES" sz="1200" kern="1200" dirty="0">
                <a:solidFill>
                  <a:schemeClr val="tx1"/>
                </a:solidFill>
                <a:effectLst/>
                <a:latin typeface="+mn-lt"/>
                <a:ea typeface="+mn-ea"/>
                <a:cs typeface="+mn-cs"/>
              </a:rPr>
              <a:t> y se acompañan de </a:t>
            </a:r>
            <a:r>
              <a:rPr lang="es-ES" sz="1200" kern="1200" dirty="0" err="1">
                <a:solidFill>
                  <a:schemeClr val="tx1"/>
                </a:solidFill>
                <a:effectLst/>
                <a:latin typeface="+mn-lt"/>
                <a:ea typeface="+mn-ea"/>
                <a:cs typeface="+mn-cs"/>
              </a:rPr>
              <a:t>deficit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mnesico</a:t>
            </a:r>
            <a:r>
              <a:rPr lang="es-ES" sz="1200" kern="1200" dirty="0">
                <a:solidFill>
                  <a:schemeClr val="tx1"/>
                </a:solidFill>
                <a:effectLst/>
                <a:latin typeface="+mn-lt"/>
                <a:ea typeface="+mn-ea"/>
                <a:cs typeface="+mn-cs"/>
              </a:rPr>
              <a:t> y cambios sutiles de personalidad.</a:t>
            </a:r>
          </a:p>
          <a:p>
            <a:pPr lvl="2" rtl="0" fontAlgn="ctr"/>
            <a:r>
              <a:rPr lang="es-ES" sz="1200" b="1" kern="1200" dirty="0">
                <a:solidFill>
                  <a:schemeClr val="tx1"/>
                </a:solidFill>
                <a:effectLst/>
                <a:latin typeface="+mn-lt"/>
                <a:ea typeface="+mn-ea"/>
                <a:cs typeface="+mn-cs"/>
              </a:rPr>
              <a:t>V y vi: </a:t>
            </a:r>
            <a:r>
              <a:rPr lang="es-ES" sz="1200" kern="1200" dirty="0">
                <a:solidFill>
                  <a:schemeClr val="tx1"/>
                </a:solidFill>
                <a:effectLst/>
                <a:latin typeface="+mn-lt"/>
                <a:ea typeface="+mn-ea"/>
                <a:cs typeface="+mn-cs"/>
              </a:rPr>
              <a:t>estados corticales  continua el deterioro sumando regiones </a:t>
            </a:r>
            <a:r>
              <a:rPr lang="es-ES" sz="1200" kern="1200" dirty="0" err="1">
                <a:solidFill>
                  <a:schemeClr val="tx1"/>
                </a:solidFill>
                <a:effectLst/>
                <a:latin typeface="+mn-lt"/>
                <a:ea typeface="+mn-ea"/>
                <a:cs typeface="+mn-cs"/>
              </a:rPr>
              <a:t>neocorticales</a:t>
            </a:r>
            <a:r>
              <a:rPr lang="es-ES" sz="1200" kern="1200" dirty="0">
                <a:solidFill>
                  <a:schemeClr val="tx1"/>
                </a:solidFill>
                <a:effectLst/>
                <a:latin typeface="+mn-lt"/>
                <a:ea typeface="+mn-ea"/>
                <a:cs typeface="+mn-cs"/>
              </a:rPr>
              <a:t> con </a:t>
            </a:r>
            <a:r>
              <a:rPr lang="es-ES" sz="1200" kern="1200" dirty="0" err="1">
                <a:solidFill>
                  <a:schemeClr val="tx1"/>
                </a:solidFill>
                <a:effectLst/>
                <a:latin typeface="+mn-lt"/>
                <a:ea typeface="+mn-ea"/>
                <a:cs typeface="+mn-cs"/>
              </a:rPr>
              <a:t>patron</a:t>
            </a:r>
            <a:r>
              <a:rPr lang="es-ES" sz="1200" kern="1200" dirty="0">
                <a:solidFill>
                  <a:schemeClr val="tx1"/>
                </a:solidFill>
                <a:effectLst/>
                <a:latin typeface="+mn-lt"/>
                <a:ea typeface="+mn-ea"/>
                <a:cs typeface="+mn-cs"/>
              </a:rPr>
              <a:t> inverso de </a:t>
            </a:r>
            <a:r>
              <a:rPr lang="es-ES" sz="1200" kern="1200" dirty="0" err="1">
                <a:solidFill>
                  <a:schemeClr val="tx1"/>
                </a:solidFill>
                <a:effectLst/>
                <a:latin typeface="+mn-lt"/>
                <a:ea typeface="+mn-ea"/>
                <a:cs typeface="+mn-cs"/>
              </a:rPr>
              <a:t>mielinizacion</a:t>
            </a:r>
            <a:r>
              <a:rPr lang="es-ES" sz="1200" kern="1200" dirty="0">
                <a:solidFill>
                  <a:schemeClr val="tx1"/>
                </a:solidFill>
                <a:effectLst/>
                <a:latin typeface="+mn-lt"/>
                <a:ea typeface="+mn-ea"/>
                <a:cs typeface="+mn-cs"/>
              </a:rPr>
              <a:t>  afectando primeramente las </a:t>
            </a:r>
            <a:r>
              <a:rPr lang="es-ES" sz="1200" kern="1200" dirty="0" err="1">
                <a:solidFill>
                  <a:schemeClr val="tx1"/>
                </a:solidFill>
                <a:effectLst/>
                <a:latin typeface="+mn-lt"/>
                <a:ea typeface="+mn-ea"/>
                <a:cs typeface="+mn-cs"/>
              </a:rPr>
              <a:t>areas</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asociacion</a:t>
            </a:r>
            <a:r>
              <a:rPr lang="es-ES" sz="1200" kern="1200" dirty="0">
                <a:solidFill>
                  <a:schemeClr val="tx1"/>
                </a:solidFill>
                <a:effectLst/>
                <a:latin typeface="+mn-lt"/>
                <a:ea typeface="+mn-ea"/>
                <a:cs typeface="+mn-cs"/>
              </a:rPr>
              <a:t> y finalmente las </a:t>
            </a:r>
            <a:r>
              <a:rPr lang="es-ES" sz="1200" kern="1200" dirty="0" err="1">
                <a:solidFill>
                  <a:schemeClr val="tx1"/>
                </a:solidFill>
                <a:effectLst/>
                <a:latin typeface="+mn-lt"/>
                <a:ea typeface="+mn-ea"/>
                <a:cs typeface="+mn-cs"/>
              </a:rPr>
              <a:t>areas</a:t>
            </a:r>
            <a:r>
              <a:rPr lang="es-ES" sz="1200" kern="1200" dirty="0">
                <a:solidFill>
                  <a:schemeClr val="tx1"/>
                </a:solidFill>
                <a:effectLst/>
                <a:latin typeface="+mn-lt"/>
                <a:ea typeface="+mn-ea"/>
                <a:cs typeface="+mn-cs"/>
              </a:rPr>
              <a:t> primarias.</a:t>
            </a:r>
          </a:p>
          <a:p>
            <a:pPr lvl="2" rtl="0" fontAlgn="ctr"/>
            <a:endParaRPr lang="es-ES" sz="1200" kern="1200" dirty="0">
              <a:solidFill>
                <a:schemeClr val="tx1"/>
              </a:solidFill>
              <a:effectLst/>
              <a:latin typeface="+mn-lt"/>
              <a:ea typeface="+mn-ea"/>
              <a:cs typeface="+mn-cs"/>
            </a:endParaRPr>
          </a:p>
          <a:p>
            <a:pPr rtl="0" fontAlgn="ctr"/>
            <a:r>
              <a:rPr lang="es-ES" sz="1200" kern="1200" dirty="0">
                <a:solidFill>
                  <a:schemeClr val="tx1"/>
                </a:solidFill>
                <a:effectLst/>
                <a:latin typeface="+mn-lt"/>
                <a:ea typeface="+mn-ea"/>
                <a:cs typeface="+mn-cs"/>
              </a:rPr>
              <a:t>A PREVALENCIA DE PLACAS Y OVILLOS  EN EL CEREBRO INCREMENTA CON LA EDAD: 60-70% DE LOS ANCIANSO CON DEMENCIA CLINICA TIENEN NIVELES INTERMEDIOS O ALTOS DE PATOLOGIA DE ALZHEIMER </a:t>
            </a:r>
          </a:p>
          <a:p>
            <a:pPr rtl="0" fontAlgn="ctr"/>
            <a:r>
              <a:rPr lang="es-ES" sz="1200" kern="1200" dirty="0">
                <a:solidFill>
                  <a:schemeClr val="tx1"/>
                </a:solidFill>
                <a:effectLst/>
                <a:latin typeface="+mn-lt"/>
                <a:ea typeface="+mn-ea"/>
                <a:cs typeface="+mn-cs"/>
              </a:rPr>
              <a:t>40% DE LOS INDIVIDUOS SIN DEMENCIA TIENEN NIVELES ALTOS O INTERMEDIOS DE PATOLOGIA DE EA COMO SE EVIDENCIO EN EL ESTUDIO 90 +</a:t>
            </a:r>
          </a:p>
          <a:p>
            <a:pPr rtl="0" fontAlgn="ctr"/>
            <a:r>
              <a:rPr lang="es-ES" sz="1200" kern="1200" dirty="0">
                <a:solidFill>
                  <a:schemeClr val="tx1"/>
                </a:solidFill>
                <a:effectLst/>
                <a:latin typeface="+mn-lt"/>
                <a:ea typeface="+mn-ea"/>
                <a:cs typeface="+mn-cs"/>
              </a:rPr>
              <a:t>LA PREVALENCIA DE ESCLEROSIS HIPOCAMPAL ES DE 20-30% EN PACIENTES CON DEMENCIA DE MAS DE 85 AÑOS.</a:t>
            </a:r>
          </a:p>
          <a:p>
            <a:pPr rtl="0" fontAlgn="ctr"/>
            <a:r>
              <a:rPr lang="es-ES" sz="1200" kern="1200" dirty="0">
                <a:solidFill>
                  <a:schemeClr val="tx1"/>
                </a:solidFill>
                <a:effectLst/>
                <a:latin typeface="+mn-lt"/>
                <a:ea typeface="+mn-ea"/>
                <a:cs typeface="+mn-cs"/>
              </a:rPr>
              <a:t>MUCHOS PACINTES CON DEMENCIA TIENEN 2 O MAS PATOLOGIAS EN LA NECROPSIA INCLUYENDO MUCHAS FORMAS DE ENFERMEDAD VASCULAR, ESCLEROSIS HIPOCAMPAL, CUERPOS DE LEWY Y CAMBIOS DE DEGENERACION FRONTOTEMPORAL.</a:t>
            </a:r>
          </a:p>
          <a:p>
            <a:pPr lvl="0" rtl="0" fontAlgn="ctr"/>
            <a:endParaRPr lang="es-ES" sz="1200" kern="1200" dirty="0">
              <a:solidFill>
                <a:schemeClr val="tx1"/>
              </a:solidFill>
              <a:effectLst/>
              <a:latin typeface="+mn-lt"/>
              <a:ea typeface="+mn-ea"/>
              <a:cs typeface="+mn-cs"/>
            </a:endParaRPr>
          </a:p>
          <a:p>
            <a:pPr lvl="2" rtl="0" fontAlgn="ctr"/>
            <a:endParaRPr lang="es-ES" sz="1200" kern="1200" dirty="0">
              <a:solidFill>
                <a:schemeClr val="tx1"/>
              </a:solidFill>
              <a:effectLst/>
              <a:latin typeface="+mn-lt"/>
              <a:ea typeface="+mn-ea"/>
              <a:cs typeface="+mn-cs"/>
            </a:endParaRPr>
          </a:p>
          <a:p>
            <a:pPr lvl="0" rtl="0" fontAlgn="ctr"/>
            <a:r>
              <a:rPr lang="en-US" sz="1200" kern="1200" dirty="0">
                <a:solidFill>
                  <a:schemeClr val="tx1"/>
                </a:solidFill>
                <a:effectLst/>
                <a:latin typeface="+mn-lt"/>
                <a:ea typeface="+mn-ea"/>
                <a:cs typeface="+mn-cs"/>
              </a:rPr>
              <a:t> Distribution of pathologic findings in participants aged 90 and older with and</a:t>
            </a:r>
          </a:p>
          <a:p>
            <a:pPr lvl="0" rtl="0" fontAlgn="ctr"/>
            <a:r>
              <a:rPr lang="en-US" sz="1200" kern="1200" dirty="0">
                <a:solidFill>
                  <a:schemeClr val="tx1"/>
                </a:solidFill>
                <a:effectLst/>
                <a:latin typeface="+mn-lt"/>
                <a:ea typeface="+mn-ea"/>
                <a:cs typeface="+mn-cs"/>
              </a:rPr>
              <a:t>without dementia from The 90 + Study. The inner circles show the distribution of the</a:t>
            </a:r>
          </a:p>
          <a:p>
            <a:pPr lvl="0" rtl="0" fontAlgn="ctr"/>
            <a:r>
              <a:rPr lang="en-US" sz="1200" kern="1200" dirty="0">
                <a:solidFill>
                  <a:schemeClr val="tx1"/>
                </a:solidFill>
                <a:effectLst/>
                <a:latin typeface="+mn-lt"/>
                <a:ea typeface="+mn-ea"/>
                <a:cs typeface="+mn-cs"/>
              </a:rPr>
              <a:t>primary pathology (AD or none). The outer circles depict the distribution of the secondary</a:t>
            </a:r>
          </a:p>
          <a:p>
            <a:pPr lvl="0" rtl="0" fontAlgn="ctr"/>
            <a:r>
              <a:rPr lang="en-US" sz="1200" kern="1200" dirty="0">
                <a:solidFill>
                  <a:schemeClr val="tx1"/>
                </a:solidFill>
                <a:effectLst/>
                <a:latin typeface="+mn-lt"/>
                <a:ea typeface="+mn-ea"/>
                <a:cs typeface="+mn-cs"/>
              </a:rPr>
              <a:t>pathologies in relationship to the primary pathologies. AD: Intermediate/High level </a:t>
            </a:r>
            <a:r>
              <a:rPr lang="en-US" sz="1200" kern="1200" dirty="0" err="1">
                <a:solidFill>
                  <a:schemeClr val="tx1"/>
                </a:solidFill>
                <a:effectLst/>
                <a:latin typeface="+mn-lt"/>
                <a:ea typeface="+mn-ea"/>
                <a:cs typeface="+mn-cs"/>
              </a:rPr>
              <a:t>pathol</a:t>
            </a:r>
            <a:r>
              <a:rPr lang="en-US" sz="1200" kern="1200" dirty="0">
                <a:solidFill>
                  <a:schemeClr val="tx1"/>
                </a:solidFill>
                <a:effectLst/>
                <a:latin typeface="+mn-lt"/>
                <a:ea typeface="+mn-ea"/>
                <a:cs typeface="+mn-cs"/>
              </a:rPr>
              <a:t>-</a:t>
            </a:r>
          </a:p>
          <a:p>
            <a:pPr lvl="0" rtl="0" fontAlgn="ctr"/>
            <a:r>
              <a:rPr lang="en-US" sz="1200" kern="1200" dirty="0" err="1">
                <a:solidFill>
                  <a:schemeClr val="tx1"/>
                </a:solidFill>
                <a:effectLst/>
                <a:latin typeface="+mn-lt"/>
                <a:ea typeface="+mn-ea"/>
                <a:cs typeface="+mn-cs"/>
              </a:rPr>
              <a:t>ogy</a:t>
            </a:r>
            <a:r>
              <a:rPr lang="en-US" sz="1200" kern="1200" dirty="0">
                <a:solidFill>
                  <a:schemeClr val="tx1"/>
                </a:solidFill>
                <a:effectLst/>
                <a:latin typeface="+mn-lt"/>
                <a:ea typeface="+mn-ea"/>
                <a:cs typeface="+mn-cs"/>
              </a:rPr>
              <a:t> by NIA-Reagan criteria; Vascular: Lacunar infarcts, large-vessel infarcts, white matter</a:t>
            </a:r>
          </a:p>
          <a:p>
            <a:pPr lvl="0" rtl="0" fontAlgn="ctr"/>
            <a:r>
              <a:rPr lang="en-US" sz="1200" kern="1200" dirty="0">
                <a:solidFill>
                  <a:schemeClr val="tx1"/>
                </a:solidFill>
                <a:effectLst/>
                <a:latin typeface="+mn-lt"/>
                <a:ea typeface="+mn-ea"/>
                <a:cs typeface="+mn-cs"/>
              </a:rPr>
              <a:t>gliosis; Other: Lewy bodies, cerebral amyloid angiopathy, glioblastoma, cortical basal</a:t>
            </a:r>
          </a:p>
          <a:p>
            <a:pPr lvl="0" rtl="0" fontAlgn="ctr"/>
            <a:r>
              <a:rPr lang="en-US" sz="1200" kern="1200" dirty="0">
                <a:solidFill>
                  <a:schemeClr val="tx1"/>
                </a:solidFill>
                <a:effectLst/>
                <a:latin typeface="+mn-lt"/>
                <a:ea typeface="+mn-ea"/>
                <a:cs typeface="+mn-cs"/>
              </a:rPr>
              <a:t>degeneration</a:t>
            </a:r>
            <a:endParaRPr lang="es-ES" sz="1200" kern="1200" dirty="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19</a:t>
            </a:fld>
            <a:endParaRPr lang="es-ES"/>
          </a:p>
        </p:txBody>
      </p:sp>
    </p:spTree>
    <p:extLst>
      <p:ext uri="{BB962C8B-B14F-4D97-AF65-F5344CB8AC3E}">
        <p14:creationId xmlns:p14="http://schemas.microsoft.com/office/powerpoint/2010/main" val="35162186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0" rtl="0" fontAlgn="ctr"/>
            <a:r>
              <a:rPr lang="es-ES" sz="1200" b="1" kern="1200" dirty="0">
                <a:solidFill>
                  <a:schemeClr val="tx1"/>
                </a:solidFill>
                <a:effectLst/>
                <a:latin typeface="+mn-lt"/>
                <a:ea typeface="+mn-ea"/>
                <a:cs typeface="+mn-cs"/>
              </a:rPr>
              <a:t>Alteración en la memoria</a:t>
            </a:r>
            <a:endParaRPr lang="es-ES" sz="1200" kern="1200" dirty="0">
              <a:solidFill>
                <a:schemeClr val="tx1"/>
              </a:solidFill>
              <a:effectLst/>
              <a:latin typeface="+mn-lt"/>
              <a:ea typeface="+mn-ea"/>
              <a:cs typeface="+mn-cs"/>
            </a:endParaRPr>
          </a:p>
          <a:p>
            <a:pPr lvl="1" rtl="0" fontAlgn="ctr"/>
            <a:r>
              <a:rPr lang="es-ES" sz="1200" kern="1200" dirty="0">
                <a:solidFill>
                  <a:schemeClr val="tx1"/>
                </a:solidFill>
                <a:effectLst/>
                <a:latin typeface="+mn-lt"/>
                <a:ea typeface="+mn-ea"/>
                <a:cs typeface="+mn-cs"/>
              </a:rPr>
              <a:t>Se afecta la memoria </a:t>
            </a:r>
            <a:r>
              <a:rPr lang="es-ES" sz="1200" kern="1200" dirty="0" err="1">
                <a:solidFill>
                  <a:schemeClr val="tx1"/>
                </a:solidFill>
                <a:effectLst/>
                <a:latin typeface="+mn-lt"/>
                <a:ea typeface="+mn-ea"/>
                <a:cs typeface="+mn-cs"/>
              </a:rPr>
              <a:t>episodica</a:t>
            </a:r>
            <a:r>
              <a:rPr lang="es-ES" sz="1200" kern="1200" dirty="0">
                <a:solidFill>
                  <a:schemeClr val="tx1"/>
                </a:solidFill>
                <a:effectLst/>
                <a:latin typeface="+mn-lt"/>
                <a:ea typeface="+mn-ea"/>
                <a:cs typeface="+mn-cs"/>
              </a:rPr>
              <a:t> declarativa. De ella lo que mas se afecta es la memoria para los episodios recientes </a:t>
            </a:r>
            <a:r>
              <a:rPr lang="es-ES" sz="1200" kern="1200" dirty="0" err="1">
                <a:solidFill>
                  <a:schemeClr val="tx1"/>
                </a:solidFill>
                <a:effectLst/>
                <a:latin typeface="+mn-lt"/>
                <a:ea typeface="+mn-ea"/>
                <a:cs typeface="+mn-cs"/>
              </a:rPr>
              <a:t>osea</a:t>
            </a:r>
            <a:r>
              <a:rPr lang="es-ES" sz="1200" kern="1200" dirty="0">
                <a:solidFill>
                  <a:schemeClr val="tx1"/>
                </a:solidFill>
                <a:effectLst/>
                <a:latin typeface="+mn-lt"/>
                <a:ea typeface="+mn-ea"/>
                <a:cs typeface="+mn-cs"/>
              </a:rPr>
              <a:t> tienen </a:t>
            </a:r>
            <a:r>
              <a:rPr lang="es-ES" sz="1200" b="1" kern="1200" dirty="0">
                <a:solidFill>
                  <a:schemeClr val="tx1"/>
                </a:solidFill>
                <a:effectLst/>
                <a:latin typeface="+mn-lt"/>
                <a:ea typeface="+mn-ea"/>
                <a:cs typeface="+mn-cs"/>
              </a:rPr>
              <a:t>una amnesia de largo plazo </a:t>
            </a:r>
            <a:r>
              <a:rPr lang="es-ES" sz="1200" b="1" kern="1200" dirty="0" err="1">
                <a:solidFill>
                  <a:schemeClr val="tx1"/>
                </a:solidFill>
                <a:effectLst/>
                <a:latin typeface="+mn-lt"/>
                <a:ea typeface="+mn-ea"/>
                <a:cs typeface="+mn-cs"/>
              </a:rPr>
              <a:t>episodica</a:t>
            </a:r>
            <a:r>
              <a:rPr lang="es-ES" sz="1200" b="1" kern="1200" dirty="0">
                <a:solidFill>
                  <a:schemeClr val="tx1"/>
                </a:solidFill>
                <a:effectLst/>
                <a:latin typeface="+mn-lt"/>
                <a:ea typeface="+mn-ea"/>
                <a:cs typeface="+mn-cs"/>
              </a:rPr>
              <a:t> y </a:t>
            </a:r>
            <a:r>
              <a:rPr lang="es-ES" sz="1200" b="1" kern="1200" dirty="0" err="1">
                <a:solidFill>
                  <a:schemeClr val="tx1"/>
                </a:solidFill>
                <a:effectLst/>
                <a:latin typeface="+mn-lt"/>
                <a:ea typeface="+mn-ea"/>
                <a:cs typeface="+mn-cs"/>
              </a:rPr>
              <a:t>anterograda</a:t>
            </a:r>
            <a:r>
              <a:rPr lang="es-ES" sz="1200" b="1" kern="1200" dirty="0">
                <a:solidFill>
                  <a:schemeClr val="tx1"/>
                </a:solidFill>
                <a:effectLst/>
                <a:latin typeface="+mn-lt"/>
                <a:ea typeface="+mn-ea"/>
                <a:cs typeface="+mn-cs"/>
              </a:rPr>
              <a:t>.</a:t>
            </a:r>
            <a:endParaRPr lang="es-ES" sz="1200" kern="1200" dirty="0">
              <a:solidFill>
                <a:schemeClr val="tx1"/>
              </a:solidFill>
              <a:effectLst/>
              <a:latin typeface="+mn-lt"/>
              <a:ea typeface="+mn-ea"/>
              <a:cs typeface="+mn-cs"/>
            </a:endParaRPr>
          </a:p>
          <a:p>
            <a:pPr lvl="1" rtl="0" fontAlgn="ctr"/>
            <a:r>
              <a:rPr lang="es-ES" sz="1200" kern="1200" dirty="0">
                <a:solidFill>
                  <a:schemeClr val="tx1"/>
                </a:solidFill>
                <a:effectLst/>
                <a:latin typeface="+mn-lt"/>
                <a:ea typeface="+mn-ea"/>
                <a:cs typeface="+mn-cs"/>
              </a:rPr>
              <a:t>La memoria de trabajo se respeta al </a:t>
            </a:r>
            <a:r>
              <a:rPr lang="es-ES" sz="1200" kern="1200" dirty="0" err="1">
                <a:solidFill>
                  <a:schemeClr val="tx1"/>
                </a:solidFill>
                <a:effectLst/>
                <a:latin typeface="+mn-lt"/>
                <a:ea typeface="+mn-ea"/>
                <a:cs typeface="+mn-cs"/>
              </a:rPr>
              <a:t>iniico</a:t>
            </a:r>
            <a:r>
              <a:rPr lang="es-ES" sz="1200" kern="1200" dirty="0">
                <a:solidFill>
                  <a:schemeClr val="tx1"/>
                </a:solidFill>
                <a:effectLst/>
                <a:latin typeface="+mn-lt"/>
                <a:ea typeface="+mn-ea"/>
                <a:cs typeface="+mn-cs"/>
              </a:rPr>
              <a:t> y lo mismo la memoria retrograda. </a:t>
            </a:r>
          </a:p>
          <a:p>
            <a:pPr lvl="1" rtl="0" fontAlgn="ctr"/>
            <a:r>
              <a:rPr lang="es-ES" sz="1200" kern="1200" dirty="0">
                <a:solidFill>
                  <a:schemeClr val="tx1"/>
                </a:solidFill>
                <a:effectLst/>
                <a:latin typeface="+mn-lt"/>
                <a:ea typeface="+mn-ea"/>
                <a:cs typeface="+mn-cs"/>
              </a:rPr>
              <a:t>La memoria procedimental y el aprendizaje motor se respetan hasta que la enfermedad esta muy avanzada. Lo mismo pasa con la </a:t>
            </a:r>
            <a:r>
              <a:rPr lang="es-ES" sz="1200" kern="1200" dirty="0" err="1">
                <a:solidFill>
                  <a:schemeClr val="tx1"/>
                </a:solidFill>
                <a:effectLst/>
                <a:latin typeface="+mn-lt"/>
                <a:ea typeface="+mn-ea"/>
                <a:cs typeface="+mn-cs"/>
              </a:rPr>
              <a:t>semantica</a:t>
            </a:r>
            <a:r>
              <a:rPr lang="es-ES" sz="1200" kern="1200" dirty="0">
                <a:solidFill>
                  <a:schemeClr val="tx1"/>
                </a:solidFill>
                <a:effectLst/>
                <a:latin typeface="+mn-lt"/>
                <a:ea typeface="+mn-ea"/>
                <a:cs typeface="+mn-cs"/>
              </a:rPr>
              <a:t>.</a:t>
            </a:r>
          </a:p>
          <a:p>
            <a:pPr lvl="1" rtl="0" fontAlgn="ctr"/>
            <a:r>
              <a:rPr lang="es-ES" sz="1200" kern="1200" dirty="0">
                <a:solidFill>
                  <a:schemeClr val="tx1"/>
                </a:solidFill>
                <a:effectLst/>
                <a:latin typeface="+mn-lt"/>
                <a:ea typeface="+mn-ea"/>
                <a:cs typeface="+mn-cs"/>
              </a:rPr>
              <a:t>La </a:t>
            </a:r>
            <a:r>
              <a:rPr lang="es-ES" sz="1200" kern="1200" dirty="0" err="1">
                <a:solidFill>
                  <a:schemeClr val="tx1"/>
                </a:solidFill>
                <a:effectLst/>
                <a:latin typeface="+mn-lt"/>
                <a:ea typeface="+mn-ea"/>
                <a:cs typeface="+mn-cs"/>
              </a:rPr>
              <a:t>progresion</a:t>
            </a:r>
            <a:r>
              <a:rPr lang="es-ES" sz="1200" kern="1200" dirty="0">
                <a:solidFill>
                  <a:schemeClr val="tx1"/>
                </a:solidFill>
                <a:effectLst/>
                <a:latin typeface="+mn-lt"/>
                <a:ea typeface="+mn-ea"/>
                <a:cs typeface="+mn-cs"/>
              </a:rPr>
              <a:t> es lenta en el tiempo </a:t>
            </a:r>
          </a:p>
          <a:p>
            <a:pPr lvl="1" rtl="0" fontAlgn="ctr"/>
            <a:r>
              <a:rPr lang="es-ES" sz="1200" kern="1200" dirty="0">
                <a:solidFill>
                  <a:schemeClr val="tx1"/>
                </a:solidFill>
                <a:effectLst/>
                <a:latin typeface="+mn-lt"/>
                <a:ea typeface="+mn-ea"/>
                <a:cs typeface="+mn-cs"/>
              </a:rPr>
              <a:t>Alteraciones del lenguaje como dificultades en la </a:t>
            </a:r>
            <a:r>
              <a:rPr lang="es-ES" sz="1200" kern="1200" dirty="0" err="1">
                <a:solidFill>
                  <a:schemeClr val="tx1"/>
                </a:solidFill>
                <a:effectLst/>
                <a:latin typeface="+mn-lt"/>
                <a:ea typeface="+mn-ea"/>
                <a:cs typeface="+mn-cs"/>
              </a:rPr>
              <a:t>busqueda</a:t>
            </a:r>
            <a:r>
              <a:rPr lang="es-ES" sz="1200" kern="1200" dirty="0">
                <a:solidFill>
                  <a:schemeClr val="tx1"/>
                </a:solidFill>
                <a:effectLst/>
                <a:latin typeface="+mn-lt"/>
                <a:ea typeface="+mn-ea"/>
                <a:cs typeface="+mn-cs"/>
              </a:rPr>
              <a:t> de palabras.</a:t>
            </a:r>
          </a:p>
          <a:p>
            <a:pPr lvl="0" rtl="0" fontAlgn="ctr"/>
            <a:r>
              <a:rPr lang="es-ES" sz="1200" b="1" kern="1200" dirty="0" err="1">
                <a:solidFill>
                  <a:schemeClr val="tx1"/>
                </a:solidFill>
                <a:effectLst/>
                <a:latin typeface="+mn-lt"/>
                <a:ea typeface="+mn-ea"/>
                <a:cs typeface="+mn-cs"/>
              </a:rPr>
              <a:t>Funcion</a:t>
            </a:r>
            <a:r>
              <a:rPr lang="es-ES" sz="1200" b="1" kern="1200" dirty="0">
                <a:solidFill>
                  <a:schemeClr val="tx1"/>
                </a:solidFill>
                <a:effectLst/>
                <a:latin typeface="+mn-lt"/>
                <a:ea typeface="+mn-ea"/>
                <a:cs typeface="+mn-cs"/>
              </a:rPr>
              <a:t> ejecutiva</a:t>
            </a:r>
            <a:endParaRPr lang="es-ES" sz="1200" kern="1200" dirty="0">
              <a:solidFill>
                <a:schemeClr val="tx1"/>
              </a:solidFill>
              <a:effectLst/>
              <a:latin typeface="+mn-lt"/>
              <a:ea typeface="+mn-ea"/>
              <a:cs typeface="+mn-cs"/>
            </a:endParaRPr>
          </a:p>
          <a:p>
            <a:pPr lvl="1" rtl="0" fontAlgn="ctr"/>
            <a:r>
              <a:rPr lang="es-ES" sz="1200" kern="1200" dirty="0">
                <a:solidFill>
                  <a:schemeClr val="tx1"/>
                </a:solidFill>
                <a:effectLst/>
                <a:latin typeface="+mn-lt"/>
                <a:ea typeface="+mn-ea"/>
                <a:cs typeface="+mn-cs"/>
              </a:rPr>
              <a:t> En estadios tempranos puede variar de leve a prominente </a:t>
            </a:r>
          </a:p>
          <a:p>
            <a:pPr lvl="1" rtl="0" fontAlgn="ctr"/>
            <a:r>
              <a:rPr lang="es-ES" sz="1200" kern="1200" dirty="0">
                <a:solidFill>
                  <a:schemeClr val="tx1"/>
                </a:solidFill>
                <a:effectLst/>
                <a:latin typeface="+mn-lt"/>
                <a:ea typeface="+mn-ea"/>
                <a:cs typeface="+mn-cs"/>
              </a:rPr>
              <a:t>Hay menos organización y menos </a:t>
            </a:r>
            <a:r>
              <a:rPr lang="es-ES" sz="1200" kern="1200" dirty="0" err="1">
                <a:solidFill>
                  <a:schemeClr val="tx1"/>
                </a:solidFill>
                <a:effectLst/>
                <a:latin typeface="+mn-lt"/>
                <a:ea typeface="+mn-ea"/>
                <a:cs typeface="+mn-cs"/>
              </a:rPr>
              <a:t>motivacion</a:t>
            </a:r>
            <a:r>
              <a:rPr lang="es-ES" sz="1200" kern="1200" dirty="0">
                <a:solidFill>
                  <a:schemeClr val="tx1"/>
                </a:solidFill>
                <a:effectLst/>
                <a:latin typeface="+mn-lt"/>
                <a:ea typeface="+mn-ea"/>
                <a:cs typeface="+mn-cs"/>
              </a:rPr>
              <a:t> </a:t>
            </a:r>
          </a:p>
          <a:p>
            <a:pPr lvl="1" rtl="0" fontAlgn="ctr"/>
            <a:r>
              <a:rPr lang="es-ES" sz="1200" kern="1200" dirty="0">
                <a:solidFill>
                  <a:schemeClr val="tx1"/>
                </a:solidFill>
                <a:effectLst/>
                <a:latin typeface="+mn-lt"/>
                <a:ea typeface="+mn-ea"/>
                <a:cs typeface="+mn-cs"/>
              </a:rPr>
              <a:t>Se altera la multitarea.</a:t>
            </a:r>
          </a:p>
          <a:p>
            <a:pPr lvl="1" rtl="0" fontAlgn="ctr"/>
            <a:r>
              <a:rPr lang="es-ES" sz="1200" kern="1200" dirty="0">
                <a:solidFill>
                  <a:schemeClr val="tx1"/>
                </a:solidFill>
                <a:effectLst/>
                <a:latin typeface="+mn-lt"/>
                <a:ea typeface="+mn-ea"/>
                <a:cs typeface="+mn-cs"/>
              </a:rPr>
              <a:t>Cuando progresa la </a:t>
            </a:r>
            <a:r>
              <a:rPr lang="es-ES" sz="1200" kern="1200" dirty="0" err="1">
                <a:solidFill>
                  <a:schemeClr val="tx1"/>
                </a:solidFill>
                <a:effectLst/>
                <a:latin typeface="+mn-lt"/>
                <a:ea typeface="+mn-ea"/>
                <a:cs typeface="+mn-cs"/>
              </a:rPr>
              <a:t>enferemdad</a:t>
            </a:r>
            <a:r>
              <a:rPr lang="es-ES" sz="1200" kern="1200" dirty="0">
                <a:solidFill>
                  <a:schemeClr val="tx1"/>
                </a:solidFill>
                <a:effectLst/>
                <a:latin typeface="+mn-lt"/>
                <a:ea typeface="+mn-ea"/>
                <a:cs typeface="+mn-cs"/>
              </a:rPr>
              <a:t> hay incapacidad de completar tareas.</a:t>
            </a:r>
          </a:p>
          <a:p>
            <a:pPr lvl="1" rtl="0" fontAlgn="ctr"/>
            <a:r>
              <a:rPr lang="es-ES" sz="1200" kern="1200" dirty="0">
                <a:solidFill>
                  <a:schemeClr val="tx1"/>
                </a:solidFill>
                <a:effectLst/>
                <a:latin typeface="+mn-lt"/>
                <a:ea typeface="+mn-ea"/>
                <a:cs typeface="+mn-cs"/>
              </a:rPr>
              <a:t>La anosognosia es </a:t>
            </a:r>
            <a:r>
              <a:rPr lang="es-ES" sz="1200" kern="1200" dirty="0" err="1">
                <a:solidFill>
                  <a:schemeClr val="tx1"/>
                </a:solidFill>
                <a:effectLst/>
                <a:latin typeface="+mn-lt"/>
                <a:ea typeface="+mn-ea"/>
                <a:cs typeface="+mn-cs"/>
              </a:rPr>
              <a:t>comun</a:t>
            </a:r>
            <a:r>
              <a:rPr lang="es-ES" sz="1200" kern="1200" dirty="0">
                <a:solidFill>
                  <a:schemeClr val="tx1"/>
                </a:solidFill>
                <a:effectLst/>
                <a:latin typeface="+mn-lt"/>
                <a:ea typeface="+mn-ea"/>
                <a:cs typeface="+mn-cs"/>
              </a:rPr>
              <a:t> en ad pues subestiman sus deterioros y dan explicaciones sobre ello. Por ello son tan importantes los familiares. Pierden el </a:t>
            </a:r>
            <a:r>
              <a:rPr lang="es-ES" sz="1200" kern="1200" dirty="0" err="1">
                <a:solidFill>
                  <a:schemeClr val="tx1"/>
                </a:solidFill>
                <a:effectLst/>
                <a:latin typeface="+mn-lt"/>
                <a:ea typeface="+mn-ea"/>
                <a:cs typeface="+mn-cs"/>
              </a:rPr>
              <a:t>insight</a:t>
            </a:r>
            <a:r>
              <a:rPr lang="es-ES" sz="1200" kern="1200" dirty="0">
                <a:solidFill>
                  <a:schemeClr val="tx1"/>
                </a:solidFill>
                <a:effectLst/>
                <a:latin typeface="+mn-lt"/>
                <a:ea typeface="+mn-ea"/>
                <a:cs typeface="+mn-cs"/>
              </a:rPr>
              <a:t> y cuando lo tienen se suelen deprimir. Intentan hacer tareas como conducir que pueden poner en riesgo su vida.</a:t>
            </a:r>
          </a:p>
          <a:p>
            <a:pPr lvl="0" rtl="0" fontAlgn="ctr"/>
            <a:r>
              <a:rPr lang="es-ES" sz="1200" b="1" kern="1200" dirty="0" err="1">
                <a:solidFill>
                  <a:schemeClr val="tx1"/>
                </a:solidFill>
                <a:effectLst/>
                <a:latin typeface="+mn-lt"/>
                <a:ea typeface="+mn-ea"/>
                <a:cs typeface="+mn-cs"/>
              </a:rPr>
              <a:t>Sintomas</a:t>
            </a:r>
            <a:r>
              <a:rPr lang="es-ES" sz="1200" b="1" kern="1200" dirty="0">
                <a:solidFill>
                  <a:schemeClr val="tx1"/>
                </a:solidFill>
                <a:effectLst/>
                <a:latin typeface="+mn-lt"/>
                <a:ea typeface="+mn-ea"/>
                <a:cs typeface="+mn-cs"/>
              </a:rPr>
              <a:t> comportamentales y </a:t>
            </a:r>
            <a:r>
              <a:rPr lang="es-ES" sz="1200" b="1" kern="1200" dirty="0" err="1">
                <a:solidFill>
                  <a:schemeClr val="tx1"/>
                </a:solidFill>
                <a:effectLst/>
                <a:latin typeface="+mn-lt"/>
                <a:ea typeface="+mn-ea"/>
                <a:cs typeface="+mn-cs"/>
              </a:rPr>
              <a:t>psicologicos</a:t>
            </a:r>
            <a:endParaRPr lang="es-ES" sz="1200" kern="1200" dirty="0">
              <a:solidFill>
                <a:schemeClr val="tx1"/>
              </a:solidFill>
              <a:effectLst/>
              <a:latin typeface="+mn-lt"/>
              <a:ea typeface="+mn-ea"/>
              <a:cs typeface="+mn-cs"/>
            </a:endParaRPr>
          </a:p>
          <a:p>
            <a:pPr lvl="1" rtl="0" fontAlgn="ctr"/>
            <a:r>
              <a:rPr lang="es-ES" sz="1200" kern="1200" dirty="0" err="1">
                <a:solidFill>
                  <a:schemeClr val="tx1"/>
                </a:solidFill>
                <a:effectLst/>
                <a:latin typeface="+mn-lt"/>
                <a:ea typeface="+mn-ea"/>
                <a:cs typeface="+mn-cs"/>
              </a:rPr>
              <a:t>Apatia</a:t>
            </a:r>
            <a:r>
              <a:rPr lang="es-ES" sz="1200" kern="1200" dirty="0">
                <a:solidFill>
                  <a:schemeClr val="tx1"/>
                </a:solidFill>
                <a:effectLst/>
                <a:latin typeface="+mn-lt"/>
                <a:ea typeface="+mn-ea"/>
                <a:cs typeface="+mn-cs"/>
              </a:rPr>
              <a:t>, aislamiento social, irritabilidad </a:t>
            </a:r>
          </a:p>
          <a:p>
            <a:pPr lvl="1" rtl="0" fontAlgn="ctr"/>
            <a:r>
              <a:rPr lang="es-ES" sz="1200" kern="1200" dirty="0">
                <a:solidFill>
                  <a:schemeClr val="tx1"/>
                </a:solidFill>
                <a:effectLst/>
                <a:latin typeface="+mn-lt"/>
                <a:ea typeface="+mn-ea"/>
                <a:cs typeface="+mn-cs"/>
              </a:rPr>
              <a:t>La </a:t>
            </a:r>
            <a:r>
              <a:rPr lang="es-ES" sz="1200" kern="1200" dirty="0" err="1">
                <a:solidFill>
                  <a:schemeClr val="tx1"/>
                </a:solidFill>
                <a:effectLst/>
                <a:latin typeface="+mn-lt"/>
                <a:ea typeface="+mn-ea"/>
                <a:cs typeface="+mn-cs"/>
              </a:rPr>
              <a:t>apatia</a:t>
            </a:r>
            <a:r>
              <a:rPr lang="es-ES" sz="1200" kern="1200" dirty="0">
                <a:solidFill>
                  <a:schemeClr val="tx1"/>
                </a:solidFill>
                <a:effectLst/>
                <a:latin typeface="+mn-lt"/>
                <a:ea typeface="+mn-ea"/>
                <a:cs typeface="+mn-cs"/>
              </a:rPr>
              <a:t> se puede confundir con </a:t>
            </a:r>
            <a:r>
              <a:rPr lang="es-ES" sz="1200" kern="1200" dirty="0" err="1">
                <a:solidFill>
                  <a:schemeClr val="tx1"/>
                </a:solidFill>
                <a:effectLst/>
                <a:latin typeface="+mn-lt"/>
                <a:ea typeface="+mn-ea"/>
                <a:cs typeface="+mn-cs"/>
              </a:rPr>
              <a:t>depresion</a:t>
            </a:r>
            <a:r>
              <a:rPr lang="es-ES" sz="1200" kern="1200" dirty="0">
                <a:solidFill>
                  <a:schemeClr val="tx1"/>
                </a:solidFill>
                <a:effectLst/>
                <a:latin typeface="+mn-lt"/>
                <a:ea typeface="+mn-ea"/>
                <a:cs typeface="+mn-cs"/>
              </a:rPr>
              <a:t>.</a:t>
            </a:r>
          </a:p>
          <a:p>
            <a:pPr lvl="1" rtl="0" fontAlgn="ctr"/>
            <a:r>
              <a:rPr lang="es-ES" sz="1200" kern="1200" dirty="0" err="1">
                <a:solidFill>
                  <a:schemeClr val="tx1"/>
                </a:solidFill>
                <a:effectLst/>
                <a:latin typeface="+mn-lt"/>
                <a:ea typeface="+mn-ea"/>
                <a:cs typeface="+mn-cs"/>
              </a:rPr>
              <a:t>Agitacion</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agresion</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erranteria</a:t>
            </a:r>
            <a:endParaRPr lang="es-ES" sz="1200" kern="1200" dirty="0">
              <a:solidFill>
                <a:schemeClr val="tx1"/>
              </a:solidFill>
              <a:effectLst/>
              <a:latin typeface="+mn-lt"/>
              <a:ea typeface="+mn-ea"/>
              <a:cs typeface="+mn-cs"/>
            </a:endParaRPr>
          </a:p>
          <a:p>
            <a:pPr lvl="0" rtl="0" fontAlgn="ctr"/>
            <a:r>
              <a:rPr lang="es-ES" sz="1200" b="1" kern="1200" dirty="0">
                <a:solidFill>
                  <a:schemeClr val="tx1"/>
                </a:solidFill>
                <a:effectLst/>
                <a:latin typeface="+mn-lt"/>
                <a:ea typeface="+mn-ea"/>
                <a:cs typeface="+mn-cs"/>
              </a:rPr>
              <a:t>Otros: </a:t>
            </a:r>
            <a:endParaRPr lang="es-ES" sz="1200" kern="1200" dirty="0">
              <a:solidFill>
                <a:schemeClr val="tx1"/>
              </a:solidFill>
              <a:effectLst/>
              <a:latin typeface="+mn-lt"/>
              <a:ea typeface="+mn-ea"/>
              <a:cs typeface="+mn-cs"/>
            </a:endParaRPr>
          </a:p>
          <a:p>
            <a:pPr lvl="1" rtl="0" fontAlgn="ctr"/>
            <a:r>
              <a:rPr lang="es-ES" sz="1200" b="1" kern="1200" dirty="0">
                <a:solidFill>
                  <a:schemeClr val="tx1"/>
                </a:solidFill>
                <a:effectLst/>
                <a:latin typeface="+mn-lt"/>
                <a:ea typeface="+mn-ea"/>
                <a:cs typeface="+mn-cs"/>
              </a:rPr>
              <a:t>Apraxia: </a:t>
            </a:r>
            <a:r>
              <a:rPr lang="es-ES" sz="1200" kern="1200" dirty="0">
                <a:solidFill>
                  <a:schemeClr val="tx1"/>
                </a:solidFill>
                <a:effectLst/>
                <a:latin typeface="+mn-lt"/>
                <a:ea typeface="+mn-ea"/>
                <a:cs typeface="+mn-cs"/>
              </a:rPr>
              <a:t>ocurre mas tarde en la enfermedad cuando las alteraciones en la memoria y el lenguaje son evidentes.</a:t>
            </a:r>
          </a:p>
          <a:p>
            <a:pPr lvl="1" rtl="0" fontAlgn="ctr"/>
            <a:r>
              <a:rPr lang="es-ES" sz="1200" b="1" kern="1200" dirty="0" err="1">
                <a:solidFill>
                  <a:schemeClr val="tx1"/>
                </a:solidFill>
                <a:effectLst/>
                <a:latin typeface="+mn-lt"/>
                <a:ea typeface="+mn-ea"/>
                <a:cs typeface="+mn-cs"/>
              </a:rPr>
              <a:t>Disfuncion</a:t>
            </a:r>
            <a:r>
              <a:rPr lang="es-ES" sz="1200" b="1" kern="1200" dirty="0">
                <a:solidFill>
                  <a:schemeClr val="tx1"/>
                </a:solidFill>
                <a:effectLst/>
                <a:latin typeface="+mn-lt"/>
                <a:ea typeface="+mn-ea"/>
                <a:cs typeface="+mn-cs"/>
              </a:rPr>
              <a:t> olfativa: </a:t>
            </a:r>
            <a:r>
              <a:rPr lang="es-ES" sz="1200" kern="1200" dirty="0">
                <a:solidFill>
                  <a:schemeClr val="tx1"/>
                </a:solidFill>
                <a:effectLst/>
                <a:latin typeface="+mn-lt"/>
                <a:ea typeface="+mn-ea"/>
                <a:cs typeface="+mn-cs"/>
              </a:rPr>
              <a:t> son comunes pero no hay una manera estándar de evaluarla. </a:t>
            </a:r>
          </a:p>
          <a:p>
            <a:pPr lvl="1" rtl="0" fontAlgn="ctr"/>
            <a:r>
              <a:rPr lang="es-ES" sz="1200" b="1" kern="1200" dirty="0">
                <a:solidFill>
                  <a:schemeClr val="tx1"/>
                </a:solidFill>
                <a:effectLst/>
                <a:latin typeface="+mn-lt"/>
                <a:ea typeface="+mn-ea"/>
                <a:cs typeface="+mn-cs"/>
              </a:rPr>
              <a:t>Trastornos del sueño: </a:t>
            </a:r>
            <a:r>
              <a:rPr lang="es-ES" sz="1200" kern="1200" dirty="0">
                <a:solidFill>
                  <a:schemeClr val="tx1"/>
                </a:solidFill>
                <a:effectLst/>
                <a:latin typeface="+mn-lt"/>
                <a:ea typeface="+mn-ea"/>
                <a:cs typeface="+mn-cs"/>
              </a:rPr>
              <a:t>muy comunes en pacientes con ad, toman mas tiempo en despertarse de la cama y tienen un sueño mas fragmentado.</a:t>
            </a:r>
          </a:p>
          <a:p>
            <a:pPr lvl="1" rtl="0" fontAlgn="ctr"/>
            <a:r>
              <a:rPr lang="es-ES" sz="1200" b="1" kern="1200" dirty="0">
                <a:solidFill>
                  <a:schemeClr val="tx1"/>
                </a:solidFill>
                <a:effectLst/>
                <a:latin typeface="+mn-lt"/>
                <a:ea typeface="+mn-ea"/>
                <a:cs typeface="+mn-cs"/>
              </a:rPr>
              <a:t>Crisis </a:t>
            </a:r>
            <a:r>
              <a:rPr lang="es-ES" sz="1200" b="1" kern="1200" dirty="0" err="1">
                <a:solidFill>
                  <a:schemeClr val="tx1"/>
                </a:solidFill>
                <a:effectLst/>
                <a:latin typeface="+mn-lt"/>
                <a:ea typeface="+mn-ea"/>
                <a:cs typeface="+mn-cs"/>
              </a:rPr>
              <a:t>epilepticas</a:t>
            </a:r>
            <a:r>
              <a:rPr lang="es-ES" sz="1200" b="1" kern="1200" dirty="0">
                <a:solidFill>
                  <a:schemeClr val="tx1"/>
                </a:solidFill>
                <a:effectLst/>
                <a:latin typeface="+mn-lt"/>
                <a:ea typeface="+mn-ea"/>
                <a:cs typeface="+mn-cs"/>
              </a:rPr>
              <a:t>: </a:t>
            </a:r>
            <a:r>
              <a:rPr lang="es-ES" sz="1200" kern="1200" dirty="0">
                <a:solidFill>
                  <a:schemeClr val="tx1"/>
                </a:solidFill>
                <a:effectLst/>
                <a:latin typeface="+mn-lt"/>
                <a:ea typeface="+mn-ea"/>
                <a:cs typeface="+mn-cs"/>
              </a:rPr>
              <a:t> ocurre en el 10-20% de los pacientes usualmente en estadios </a:t>
            </a:r>
            <a:r>
              <a:rPr lang="es-ES" sz="1200" kern="1200" dirty="0" err="1">
                <a:solidFill>
                  <a:schemeClr val="tx1"/>
                </a:solidFill>
                <a:effectLst/>
                <a:latin typeface="+mn-lt"/>
                <a:ea typeface="+mn-ea"/>
                <a:cs typeface="+mn-cs"/>
              </a:rPr>
              <a:t>tardios</a:t>
            </a:r>
            <a:r>
              <a:rPr lang="es-ES" sz="1200" kern="1200" dirty="0">
                <a:solidFill>
                  <a:schemeClr val="tx1"/>
                </a:solidFill>
                <a:effectLst/>
                <a:latin typeface="+mn-lt"/>
                <a:ea typeface="+mn-ea"/>
                <a:cs typeface="+mn-cs"/>
              </a:rPr>
              <a:t> de la enfermedad. Pacientes </a:t>
            </a:r>
            <a:r>
              <a:rPr lang="es-ES" sz="1200" kern="1200" dirty="0" err="1">
                <a:solidFill>
                  <a:schemeClr val="tx1"/>
                </a:solidFill>
                <a:effectLst/>
                <a:latin typeface="+mn-lt"/>
                <a:ea typeface="+mn-ea"/>
                <a:cs typeface="+mn-cs"/>
              </a:rPr>
              <a:t>jovenes</a:t>
            </a:r>
            <a:r>
              <a:rPr lang="es-ES" sz="1200" kern="1200" dirty="0">
                <a:solidFill>
                  <a:schemeClr val="tx1"/>
                </a:solidFill>
                <a:effectLst/>
                <a:latin typeface="+mn-lt"/>
                <a:ea typeface="+mn-ea"/>
                <a:cs typeface="+mn-cs"/>
              </a:rPr>
              <a:t> con formas </a:t>
            </a:r>
            <a:r>
              <a:rPr lang="es-ES" sz="1200" kern="1200" dirty="0" err="1">
                <a:solidFill>
                  <a:schemeClr val="tx1"/>
                </a:solidFill>
                <a:effectLst/>
                <a:latin typeface="+mn-lt"/>
                <a:ea typeface="+mn-ea"/>
                <a:cs typeface="+mn-cs"/>
              </a:rPr>
              <a:t>autosomicas</a:t>
            </a:r>
            <a:r>
              <a:rPr lang="es-ES" sz="1200" kern="1200" dirty="0">
                <a:solidFill>
                  <a:schemeClr val="tx1"/>
                </a:solidFill>
                <a:effectLst/>
                <a:latin typeface="+mn-lt"/>
                <a:ea typeface="+mn-ea"/>
                <a:cs typeface="+mn-cs"/>
              </a:rPr>
              <a:t> dominantes de ad  tienen mas riesgo de crisis que pueden ocurrir temprano en la enfermedad.</a:t>
            </a:r>
          </a:p>
          <a:p>
            <a:pPr lvl="1" rtl="0" fontAlgn="ctr"/>
            <a:r>
              <a:rPr lang="es-ES" sz="1200" b="1" kern="1200" dirty="0" err="1">
                <a:solidFill>
                  <a:schemeClr val="tx1"/>
                </a:solidFill>
                <a:effectLst/>
                <a:latin typeface="+mn-lt"/>
                <a:ea typeface="+mn-ea"/>
                <a:cs typeface="+mn-cs"/>
              </a:rPr>
              <a:t>Sintomas</a:t>
            </a:r>
            <a:r>
              <a:rPr lang="es-ES" sz="1200" b="1" kern="1200" dirty="0">
                <a:solidFill>
                  <a:schemeClr val="tx1"/>
                </a:solidFill>
                <a:effectLst/>
                <a:latin typeface="+mn-lt"/>
                <a:ea typeface="+mn-ea"/>
                <a:cs typeface="+mn-cs"/>
              </a:rPr>
              <a:t> motores: </a:t>
            </a:r>
            <a:r>
              <a:rPr lang="es-ES" sz="1200" kern="1200" dirty="0">
                <a:solidFill>
                  <a:schemeClr val="tx1"/>
                </a:solidFill>
                <a:effectLst/>
                <a:latin typeface="+mn-lt"/>
                <a:ea typeface="+mn-ea"/>
                <a:cs typeface="+mn-cs"/>
              </a:rPr>
              <a:t> inicialmente los pacientes tienen examen </a:t>
            </a:r>
            <a:r>
              <a:rPr lang="es-ES" sz="1200" kern="1200" dirty="0" err="1">
                <a:solidFill>
                  <a:schemeClr val="tx1"/>
                </a:solidFill>
                <a:effectLst/>
                <a:latin typeface="+mn-lt"/>
                <a:ea typeface="+mn-ea"/>
                <a:cs typeface="+mn-cs"/>
              </a:rPr>
              <a:t>neurologico</a:t>
            </a:r>
            <a:r>
              <a:rPr lang="es-ES" sz="1200" kern="1200" dirty="0">
                <a:solidFill>
                  <a:schemeClr val="tx1"/>
                </a:solidFill>
                <a:effectLst/>
                <a:latin typeface="+mn-lt"/>
                <a:ea typeface="+mn-ea"/>
                <a:cs typeface="+mn-cs"/>
              </a:rPr>
              <a:t> normal excepto por el examen cognitivo. Los </a:t>
            </a:r>
            <a:r>
              <a:rPr lang="es-ES" sz="1200" kern="1200" dirty="0" err="1">
                <a:solidFill>
                  <a:schemeClr val="tx1"/>
                </a:solidFill>
                <a:effectLst/>
                <a:latin typeface="+mn-lt"/>
                <a:ea typeface="+mn-ea"/>
                <a:cs typeface="+mn-cs"/>
              </a:rPr>
              <a:t>isgnos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extrapiramidaes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mioclonus</a:t>
            </a:r>
            <a:r>
              <a:rPr lang="es-ES" sz="1200" kern="1200" dirty="0">
                <a:solidFill>
                  <a:schemeClr val="tx1"/>
                </a:solidFill>
                <a:effectLst/>
                <a:latin typeface="+mn-lt"/>
                <a:ea typeface="+mn-ea"/>
                <a:cs typeface="+mn-cs"/>
              </a:rPr>
              <a:t> y crisis  ocurren en fases </a:t>
            </a:r>
            <a:r>
              <a:rPr lang="es-ES" sz="1200" kern="1200" dirty="0" err="1">
                <a:solidFill>
                  <a:schemeClr val="tx1"/>
                </a:solidFill>
                <a:effectLst/>
                <a:latin typeface="+mn-lt"/>
                <a:ea typeface="+mn-ea"/>
                <a:cs typeface="+mn-cs"/>
              </a:rPr>
              <a:t>tardias</a:t>
            </a:r>
            <a:r>
              <a:rPr lang="es-ES" sz="1200" kern="1200" dirty="0">
                <a:solidFill>
                  <a:schemeClr val="tx1"/>
                </a:solidFill>
                <a:effectLst/>
                <a:latin typeface="+mn-lt"/>
                <a:ea typeface="+mn-ea"/>
                <a:cs typeface="+mn-cs"/>
              </a:rPr>
              <a:t>. Puede haber </a:t>
            </a:r>
            <a:r>
              <a:rPr lang="es-ES" sz="1200" kern="1200" dirty="0" err="1">
                <a:solidFill>
                  <a:schemeClr val="tx1"/>
                </a:solidFill>
                <a:effectLst/>
                <a:latin typeface="+mn-lt"/>
                <a:ea typeface="+mn-ea"/>
                <a:cs typeface="+mn-cs"/>
              </a:rPr>
              <a:t>mioclonias</a:t>
            </a:r>
            <a:r>
              <a:rPr lang="es-ES" sz="1200" kern="1200" dirty="0">
                <a:solidFill>
                  <a:schemeClr val="tx1"/>
                </a:solidFill>
                <a:effectLst/>
                <a:latin typeface="+mn-lt"/>
                <a:ea typeface="+mn-ea"/>
                <a:cs typeface="+mn-cs"/>
              </a:rPr>
              <a:t>  y reflejos primitivos, incontinencia. </a:t>
            </a:r>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20</a:t>
            </a:fld>
            <a:endParaRPr lang="es-ES"/>
          </a:p>
        </p:txBody>
      </p:sp>
    </p:spTree>
    <p:extLst>
      <p:ext uri="{BB962C8B-B14F-4D97-AF65-F5344CB8AC3E}">
        <p14:creationId xmlns:p14="http://schemas.microsoft.com/office/powerpoint/2010/main" val="658108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1" rtl="0" fontAlgn="ctr"/>
            <a:r>
              <a:rPr lang="es-ES" sz="1200" b="1" kern="1200" dirty="0">
                <a:solidFill>
                  <a:schemeClr val="tx1"/>
                </a:solidFill>
                <a:effectLst/>
                <a:latin typeface="+mn-lt"/>
                <a:ea typeface="+mn-ea"/>
                <a:cs typeface="+mn-cs"/>
              </a:rPr>
              <a:t>Otros: </a:t>
            </a:r>
            <a:endParaRPr lang="es-ES" sz="1200" kern="1200" dirty="0">
              <a:solidFill>
                <a:schemeClr val="tx1"/>
              </a:solidFill>
              <a:effectLst/>
              <a:latin typeface="+mn-lt"/>
              <a:ea typeface="+mn-ea"/>
              <a:cs typeface="+mn-cs"/>
            </a:endParaRPr>
          </a:p>
          <a:p>
            <a:pPr lvl="2" rtl="0" fontAlgn="ctr"/>
            <a:r>
              <a:rPr lang="es-ES" sz="1200" b="1" kern="1200" dirty="0">
                <a:solidFill>
                  <a:schemeClr val="tx1"/>
                </a:solidFill>
                <a:effectLst/>
                <a:latin typeface="+mn-lt"/>
                <a:ea typeface="+mn-ea"/>
                <a:cs typeface="+mn-cs"/>
              </a:rPr>
              <a:t>Apraxia: </a:t>
            </a:r>
            <a:r>
              <a:rPr lang="es-ES" sz="1200" kern="1200" dirty="0">
                <a:solidFill>
                  <a:schemeClr val="tx1"/>
                </a:solidFill>
                <a:effectLst/>
                <a:latin typeface="+mn-lt"/>
                <a:ea typeface="+mn-ea"/>
                <a:cs typeface="+mn-cs"/>
              </a:rPr>
              <a:t>ocurre mas tarde en la enfermedad cuando las alteraciones en la memoria y el lenguaje son evidentes.</a:t>
            </a:r>
          </a:p>
          <a:p>
            <a:pPr lvl="2" rtl="0" fontAlgn="ctr"/>
            <a:r>
              <a:rPr lang="es-ES" sz="1200" b="1" kern="1200" dirty="0" err="1">
                <a:solidFill>
                  <a:schemeClr val="tx1"/>
                </a:solidFill>
                <a:effectLst/>
                <a:latin typeface="+mn-lt"/>
                <a:ea typeface="+mn-ea"/>
                <a:cs typeface="+mn-cs"/>
              </a:rPr>
              <a:t>Disfuncion</a:t>
            </a:r>
            <a:r>
              <a:rPr lang="es-ES" sz="1200" b="1" kern="1200" dirty="0">
                <a:solidFill>
                  <a:schemeClr val="tx1"/>
                </a:solidFill>
                <a:effectLst/>
                <a:latin typeface="+mn-lt"/>
                <a:ea typeface="+mn-ea"/>
                <a:cs typeface="+mn-cs"/>
              </a:rPr>
              <a:t> olfativa: </a:t>
            </a:r>
            <a:r>
              <a:rPr lang="es-ES" sz="1200" kern="1200" dirty="0">
                <a:solidFill>
                  <a:schemeClr val="tx1"/>
                </a:solidFill>
                <a:effectLst/>
                <a:latin typeface="+mn-lt"/>
                <a:ea typeface="+mn-ea"/>
                <a:cs typeface="+mn-cs"/>
              </a:rPr>
              <a:t> son comunes pero no hay una manera estándar de evaluarla. </a:t>
            </a:r>
          </a:p>
          <a:p>
            <a:pPr lvl="2" rtl="0" fontAlgn="ctr"/>
            <a:r>
              <a:rPr lang="es-ES" sz="1200" b="1" kern="1200" dirty="0">
                <a:solidFill>
                  <a:schemeClr val="tx1"/>
                </a:solidFill>
                <a:effectLst/>
                <a:latin typeface="+mn-lt"/>
                <a:ea typeface="+mn-ea"/>
                <a:cs typeface="+mn-cs"/>
              </a:rPr>
              <a:t>Trastornos del sueño: </a:t>
            </a:r>
            <a:r>
              <a:rPr lang="es-ES" sz="1200" kern="1200" dirty="0">
                <a:solidFill>
                  <a:schemeClr val="tx1"/>
                </a:solidFill>
                <a:effectLst/>
                <a:latin typeface="+mn-lt"/>
                <a:ea typeface="+mn-ea"/>
                <a:cs typeface="+mn-cs"/>
              </a:rPr>
              <a:t>muy comunes en pacientes con ad, toman mas tiempo en despertarse de la cama y tienen un sueño mas fragmentado.</a:t>
            </a:r>
          </a:p>
          <a:p>
            <a:pPr lvl="2" rtl="0" fontAlgn="ctr"/>
            <a:r>
              <a:rPr lang="es-ES" sz="1200" b="1" kern="1200" dirty="0">
                <a:solidFill>
                  <a:schemeClr val="tx1"/>
                </a:solidFill>
                <a:effectLst/>
                <a:latin typeface="+mn-lt"/>
                <a:ea typeface="+mn-ea"/>
                <a:cs typeface="+mn-cs"/>
              </a:rPr>
              <a:t>Crisis </a:t>
            </a:r>
            <a:r>
              <a:rPr lang="es-ES" sz="1200" b="1" kern="1200" dirty="0" err="1">
                <a:solidFill>
                  <a:schemeClr val="tx1"/>
                </a:solidFill>
                <a:effectLst/>
                <a:latin typeface="+mn-lt"/>
                <a:ea typeface="+mn-ea"/>
                <a:cs typeface="+mn-cs"/>
              </a:rPr>
              <a:t>epilepticas</a:t>
            </a:r>
            <a:r>
              <a:rPr lang="es-ES" sz="1200" b="1" kern="1200" dirty="0">
                <a:solidFill>
                  <a:schemeClr val="tx1"/>
                </a:solidFill>
                <a:effectLst/>
                <a:latin typeface="+mn-lt"/>
                <a:ea typeface="+mn-ea"/>
                <a:cs typeface="+mn-cs"/>
              </a:rPr>
              <a:t>: </a:t>
            </a:r>
            <a:r>
              <a:rPr lang="es-ES" sz="1200" kern="1200" dirty="0">
                <a:solidFill>
                  <a:schemeClr val="tx1"/>
                </a:solidFill>
                <a:effectLst/>
                <a:latin typeface="+mn-lt"/>
                <a:ea typeface="+mn-ea"/>
                <a:cs typeface="+mn-cs"/>
              </a:rPr>
              <a:t> ocurre en el 10-20% de los pacientes usualmente en estadios </a:t>
            </a:r>
            <a:r>
              <a:rPr lang="es-ES" sz="1200" kern="1200" dirty="0" err="1">
                <a:solidFill>
                  <a:schemeClr val="tx1"/>
                </a:solidFill>
                <a:effectLst/>
                <a:latin typeface="+mn-lt"/>
                <a:ea typeface="+mn-ea"/>
                <a:cs typeface="+mn-cs"/>
              </a:rPr>
              <a:t>tardios</a:t>
            </a:r>
            <a:r>
              <a:rPr lang="es-ES" sz="1200" kern="1200" dirty="0">
                <a:solidFill>
                  <a:schemeClr val="tx1"/>
                </a:solidFill>
                <a:effectLst/>
                <a:latin typeface="+mn-lt"/>
                <a:ea typeface="+mn-ea"/>
                <a:cs typeface="+mn-cs"/>
              </a:rPr>
              <a:t> de la enfermedad. Pacientes </a:t>
            </a:r>
            <a:r>
              <a:rPr lang="es-ES" sz="1200" kern="1200" dirty="0" err="1">
                <a:solidFill>
                  <a:schemeClr val="tx1"/>
                </a:solidFill>
                <a:effectLst/>
                <a:latin typeface="+mn-lt"/>
                <a:ea typeface="+mn-ea"/>
                <a:cs typeface="+mn-cs"/>
              </a:rPr>
              <a:t>jovenes</a:t>
            </a:r>
            <a:r>
              <a:rPr lang="es-ES" sz="1200" kern="1200" dirty="0">
                <a:solidFill>
                  <a:schemeClr val="tx1"/>
                </a:solidFill>
                <a:effectLst/>
                <a:latin typeface="+mn-lt"/>
                <a:ea typeface="+mn-ea"/>
                <a:cs typeface="+mn-cs"/>
              </a:rPr>
              <a:t> con formas </a:t>
            </a:r>
            <a:r>
              <a:rPr lang="es-ES" sz="1200" kern="1200" dirty="0" err="1">
                <a:solidFill>
                  <a:schemeClr val="tx1"/>
                </a:solidFill>
                <a:effectLst/>
                <a:latin typeface="+mn-lt"/>
                <a:ea typeface="+mn-ea"/>
                <a:cs typeface="+mn-cs"/>
              </a:rPr>
              <a:t>autosomicas</a:t>
            </a:r>
            <a:r>
              <a:rPr lang="es-ES" sz="1200" kern="1200" dirty="0">
                <a:solidFill>
                  <a:schemeClr val="tx1"/>
                </a:solidFill>
                <a:effectLst/>
                <a:latin typeface="+mn-lt"/>
                <a:ea typeface="+mn-ea"/>
                <a:cs typeface="+mn-cs"/>
              </a:rPr>
              <a:t> dominantes de ad  tienen mas riesgo de crisis que pueden ocurrir temprano en la enfermedad.</a:t>
            </a:r>
          </a:p>
          <a:p>
            <a:pPr lvl="2" rtl="0" fontAlgn="ctr"/>
            <a:r>
              <a:rPr lang="es-ES" sz="1200" b="1" kern="1200" dirty="0" err="1">
                <a:solidFill>
                  <a:schemeClr val="tx1"/>
                </a:solidFill>
                <a:effectLst/>
                <a:latin typeface="+mn-lt"/>
                <a:ea typeface="+mn-ea"/>
                <a:cs typeface="+mn-cs"/>
              </a:rPr>
              <a:t>Sintomas</a:t>
            </a:r>
            <a:r>
              <a:rPr lang="es-ES" sz="1200" b="1" kern="1200" dirty="0">
                <a:solidFill>
                  <a:schemeClr val="tx1"/>
                </a:solidFill>
                <a:effectLst/>
                <a:latin typeface="+mn-lt"/>
                <a:ea typeface="+mn-ea"/>
                <a:cs typeface="+mn-cs"/>
              </a:rPr>
              <a:t> motores: </a:t>
            </a:r>
            <a:r>
              <a:rPr lang="es-ES" sz="1200" kern="1200" dirty="0">
                <a:solidFill>
                  <a:schemeClr val="tx1"/>
                </a:solidFill>
                <a:effectLst/>
                <a:latin typeface="+mn-lt"/>
                <a:ea typeface="+mn-ea"/>
                <a:cs typeface="+mn-cs"/>
              </a:rPr>
              <a:t> inicialmente los pacientes tienen examen </a:t>
            </a:r>
            <a:r>
              <a:rPr lang="es-ES" sz="1200" kern="1200" dirty="0" err="1">
                <a:solidFill>
                  <a:schemeClr val="tx1"/>
                </a:solidFill>
                <a:effectLst/>
                <a:latin typeface="+mn-lt"/>
                <a:ea typeface="+mn-ea"/>
                <a:cs typeface="+mn-cs"/>
              </a:rPr>
              <a:t>neurologico</a:t>
            </a:r>
            <a:r>
              <a:rPr lang="es-ES" sz="1200" kern="1200" dirty="0">
                <a:solidFill>
                  <a:schemeClr val="tx1"/>
                </a:solidFill>
                <a:effectLst/>
                <a:latin typeface="+mn-lt"/>
                <a:ea typeface="+mn-ea"/>
                <a:cs typeface="+mn-cs"/>
              </a:rPr>
              <a:t> normal excepto por el examen cognitivo. Los </a:t>
            </a:r>
            <a:r>
              <a:rPr lang="es-ES" sz="1200" kern="1200" dirty="0" err="1">
                <a:solidFill>
                  <a:schemeClr val="tx1"/>
                </a:solidFill>
                <a:effectLst/>
                <a:latin typeface="+mn-lt"/>
                <a:ea typeface="+mn-ea"/>
                <a:cs typeface="+mn-cs"/>
              </a:rPr>
              <a:t>isgnos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extrapiramidaes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mioclonus</a:t>
            </a:r>
            <a:r>
              <a:rPr lang="es-ES" sz="1200" kern="1200" dirty="0">
                <a:solidFill>
                  <a:schemeClr val="tx1"/>
                </a:solidFill>
                <a:effectLst/>
                <a:latin typeface="+mn-lt"/>
                <a:ea typeface="+mn-ea"/>
                <a:cs typeface="+mn-cs"/>
              </a:rPr>
              <a:t> y crisis  ocurren en fases </a:t>
            </a:r>
            <a:r>
              <a:rPr lang="es-ES" sz="1200" kern="1200" dirty="0" err="1">
                <a:solidFill>
                  <a:schemeClr val="tx1"/>
                </a:solidFill>
                <a:effectLst/>
                <a:latin typeface="+mn-lt"/>
                <a:ea typeface="+mn-ea"/>
                <a:cs typeface="+mn-cs"/>
              </a:rPr>
              <a:t>tardias</a:t>
            </a:r>
            <a:r>
              <a:rPr lang="es-ES" sz="1200" kern="1200" dirty="0">
                <a:solidFill>
                  <a:schemeClr val="tx1"/>
                </a:solidFill>
                <a:effectLst/>
                <a:latin typeface="+mn-lt"/>
                <a:ea typeface="+mn-ea"/>
                <a:cs typeface="+mn-cs"/>
              </a:rPr>
              <a:t>. Puede haber </a:t>
            </a:r>
            <a:r>
              <a:rPr lang="es-ES" sz="1200" kern="1200" dirty="0" err="1">
                <a:solidFill>
                  <a:schemeClr val="tx1"/>
                </a:solidFill>
                <a:effectLst/>
                <a:latin typeface="+mn-lt"/>
                <a:ea typeface="+mn-ea"/>
                <a:cs typeface="+mn-cs"/>
              </a:rPr>
              <a:t>mioclonias</a:t>
            </a:r>
            <a:r>
              <a:rPr lang="es-ES" sz="1200" kern="1200" dirty="0">
                <a:solidFill>
                  <a:schemeClr val="tx1"/>
                </a:solidFill>
                <a:effectLst/>
                <a:latin typeface="+mn-lt"/>
                <a:ea typeface="+mn-ea"/>
                <a:cs typeface="+mn-cs"/>
              </a:rPr>
              <a:t>  y reflejos primitivos, incontinencia. </a:t>
            </a:r>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21</a:t>
            </a:fld>
            <a:endParaRPr lang="es-ES"/>
          </a:p>
        </p:txBody>
      </p:sp>
    </p:spTree>
    <p:extLst>
      <p:ext uri="{BB962C8B-B14F-4D97-AF65-F5344CB8AC3E}">
        <p14:creationId xmlns:p14="http://schemas.microsoft.com/office/powerpoint/2010/main" val="19481598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0" kern="1200" dirty="0">
                <a:solidFill>
                  <a:schemeClr val="tx1"/>
                </a:solidFill>
                <a:effectLst/>
                <a:latin typeface="+mn-lt"/>
                <a:ea typeface="+mn-ea"/>
                <a:cs typeface="+mn-cs"/>
              </a:rPr>
              <a:t>El tamizaje para demencia no esta recomendado puesto que los beneficios no están claros, pero si se recomienda la búsqueda sistemática de personas con alto riesgo considerando lo prevalente que esta condición.</a:t>
            </a:r>
          </a:p>
          <a:p>
            <a:r>
              <a:rPr lang="es-ES" sz="1200" b="0" kern="1200" dirty="0">
                <a:solidFill>
                  <a:schemeClr val="tx1"/>
                </a:solidFill>
                <a:effectLst/>
                <a:latin typeface="+mn-lt"/>
                <a:ea typeface="+mn-ea"/>
                <a:cs typeface="+mn-cs"/>
              </a:rPr>
              <a:t>Hay disponibles mas de 22 exámenes validados para esta entidad, hay unos mas sensibles que otros para EA:</a:t>
            </a:r>
          </a:p>
          <a:p>
            <a:endParaRPr lang="es-ES" sz="1200" b="1" kern="1200" dirty="0">
              <a:solidFill>
                <a:schemeClr val="tx1"/>
              </a:solidFill>
              <a:effectLst/>
              <a:latin typeface="+mn-lt"/>
              <a:ea typeface="+mn-ea"/>
              <a:cs typeface="+mn-cs"/>
            </a:endParaRPr>
          </a:p>
          <a:p>
            <a:endParaRPr lang="es-ES" sz="1200" b="1"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Moca test </a:t>
            </a:r>
            <a:endParaRPr lang="es-ES" sz="1200" kern="1200" dirty="0">
              <a:solidFill>
                <a:schemeClr val="tx1"/>
              </a:solidFill>
              <a:effectLst/>
              <a:latin typeface="+mn-lt"/>
              <a:ea typeface="+mn-ea"/>
              <a:cs typeface="+mn-cs"/>
            </a:endParaRPr>
          </a:p>
          <a:p>
            <a:pPr lvl="1" rtl="0" fontAlgn="ctr"/>
            <a:r>
              <a:rPr lang="es-ES" sz="1200" kern="1200" dirty="0">
                <a:solidFill>
                  <a:schemeClr val="tx1"/>
                </a:solidFill>
                <a:effectLst/>
                <a:latin typeface="+mn-lt"/>
                <a:ea typeface="+mn-ea"/>
                <a:cs typeface="+mn-cs"/>
              </a:rPr>
              <a:t>Creado en 2005 toma aproximadamente 10 minutos </a:t>
            </a:r>
          </a:p>
          <a:p>
            <a:pPr lvl="1" rtl="0" fontAlgn="ctr"/>
            <a:r>
              <a:rPr lang="es-ES" sz="1200" kern="1200" dirty="0">
                <a:solidFill>
                  <a:schemeClr val="tx1"/>
                </a:solidFill>
                <a:effectLst/>
                <a:latin typeface="+mn-lt"/>
                <a:ea typeface="+mn-ea"/>
                <a:cs typeface="+mn-cs"/>
              </a:rPr>
              <a:t>Diseñado para evaluar deterioro cognitivo leve en ancianos con </a:t>
            </a:r>
            <a:r>
              <a:rPr lang="es-ES" sz="1200" kern="1200" dirty="0" err="1">
                <a:solidFill>
                  <a:schemeClr val="tx1"/>
                </a:solidFill>
                <a:effectLst/>
                <a:latin typeface="+mn-lt"/>
                <a:ea typeface="+mn-ea"/>
                <a:cs typeface="+mn-cs"/>
              </a:rPr>
              <a:t>mmse</a:t>
            </a:r>
            <a:r>
              <a:rPr lang="es-ES" sz="1200" kern="1200" dirty="0">
                <a:solidFill>
                  <a:schemeClr val="tx1"/>
                </a:solidFill>
                <a:effectLst/>
                <a:latin typeface="+mn-lt"/>
                <a:ea typeface="+mn-ea"/>
                <a:cs typeface="+mn-cs"/>
              </a:rPr>
              <a:t> normal. </a:t>
            </a:r>
          </a:p>
          <a:p>
            <a:pPr lvl="1" rtl="0" fontAlgn="ctr"/>
            <a:r>
              <a:rPr lang="es-ES" sz="1200" kern="1200" dirty="0">
                <a:solidFill>
                  <a:schemeClr val="tx1"/>
                </a:solidFill>
                <a:effectLst/>
                <a:latin typeface="+mn-lt"/>
                <a:ea typeface="+mn-ea"/>
                <a:cs typeface="+mn-cs"/>
              </a:rPr>
              <a:t>Tiene 30 </a:t>
            </a:r>
            <a:r>
              <a:rPr lang="es-ES" sz="1200" kern="1200" dirty="0" err="1">
                <a:solidFill>
                  <a:schemeClr val="tx1"/>
                </a:solidFill>
                <a:effectLst/>
                <a:latin typeface="+mn-lt"/>
                <a:ea typeface="+mn-ea"/>
                <a:cs typeface="+mn-cs"/>
              </a:rPr>
              <a:t>items</a:t>
            </a:r>
            <a:r>
              <a:rPr lang="es-ES" sz="1200" kern="1200" dirty="0">
                <a:solidFill>
                  <a:schemeClr val="tx1"/>
                </a:solidFill>
                <a:effectLst/>
                <a:latin typeface="+mn-lt"/>
                <a:ea typeface="+mn-ea"/>
                <a:cs typeface="+mn-cs"/>
              </a:rPr>
              <a:t> en varios grupos: </a:t>
            </a:r>
          </a:p>
          <a:p>
            <a:pPr lvl="2" rtl="0" fontAlgn="ctr"/>
            <a:r>
              <a:rPr lang="es-ES" sz="1200" kern="1200" dirty="0">
                <a:solidFill>
                  <a:schemeClr val="tx1"/>
                </a:solidFill>
                <a:effectLst/>
                <a:latin typeface="+mn-lt"/>
                <a:ea typeface="+mn-ea"/>
                <a:cs typeface="+mn-cs"/>
              </a:rPr>
              <a:t>Memoria a corto plazo (5 puntos) </a:t>
            </a:r>
          </a:p>
          <a:p>
            <a:pPr lvl="2" rtl="0" fontAlgn="ctr"/>
            <a:r>
              <a:rPr lang="es-ES" sz="1200" kern="1200" dirty="0">
                <a:solidFill>
                  <a:schemeClr val="tx1"/>
                </a:solidFill>
                <a:effectLst/>
                <a:latin typeface="+mn-lt"/>
                <a:ea typeface="+mn-ea"/>
                <a:cs typeface="+mn-cs"/>
              </a:rPr>
              <a:t>Habilidades visuoespaciales dibujando un reloj ( 3 puntos)  y un cubo 3 d (1 punto)</a:t>
            </a:r>
          </a:p>
          <a:p>
            <a:pPr lvl="2" rtl="0" fontAlgn="ctr"/>
            <a:r>
              <a:rPr lang="es-ES" sz="1200" kern="1200" dirty="0" err="1">
                <a:solidFill>
                  <a:schemeClr val="tx1"/>
                </a:solidFill>
                <a:effectLst/>
                <a:latin typeface="+mn-lt"/>
                <a:ea typeface="+mn-ea"/>
                <a:cs typeface="+mn-cs"/>
              </a:rPr>
              <a:t>Funcion</a:t>
            </a:r>
            <a:r>
              <a:rPr lang="es-ES" sz="1200" kern="1200" dirty="0">
                <a:solidFill>
                  <a:schemeClr val="tx1"/>
                </a:solidFill>
                <a:effectLst/>
                <a:latin typeface="+mn-lt"/>
                <a:ea typeface="+mn-ea"/>
                <a:cs typeface="+mn-cs"/>
              </a:rPr>
              <a:t> ejecutiva por </a:t>
            </a:r>
            <a:r>
              <a:rPr lang="es-ES" sz="1200" kern="1200" dirty="0" err="1">
                <a:solidFill>
                  <a:schemeClr val="tx1"/>
                </a:solidFill>
                <a:effectLst/>
                <a:latin typeface="+mn-lt"/>
                <a:ea typeface="+mn-ea"/>
                <a:cs typeface="+mn-cs"/>
              </a:rPr>
              <a:t>adaptacion</a:t>
            </a:r>
            <a:r>
              <a:rPr lang="es-ES" sz="1200" kern="1200" dirty="0">
                <a:solidFill>
                  <a:schemeClr val="tx1"/>
                </a:solidFill>
                <a:effectLst/>
                <a:latin typeface="+mn-lt"/>
                <a:ea typeface="+mn-ea"/>
                <a:cs typeface="+mn-cs"/>
              </a:rPr>
              <a:t> al </a:t>
            </a:r>
            <a:r>
              <a:rPr lang="es-ES" sz="1200" b="1" kern="1200" dirty="0" err="1">
                <a:solidFill>
                  <a:schemeClr val="tx1"/>
                </a:solidFill>
                <a:effectLst/>
                <a:latin typeface="+mn-lt"/>
                <a:ea typeface="+mn-ea"/>
                <a:cs typeface="+mn-cs"/>
              </a:rPr>
              <a:t>trail</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making</a:t>
            </a:r>
            <a:r>
              <a:rPr lang="es-ES" sz="1200" b="1" kern="1200" dirty="0">
                <a:solidFill>
                  <a:schemeClr val="tx1"/>
                </a:solidFill>
                <a:effectLst/>
                <a:latin typeface="+mn-lt"/>
                <a:ea typeface="+mn-ea"/>
                <a:cs typeface="+mn-cs"/>
              </a:rPr>
              <a:t> test </a:t>
            </a:r>
            <a:r>
              <a:rPr lang="es-ES" sz="1200" kern="1200" dirty="0">
                <a:solidFill>
                  <a:schemeClr val="tx1"/>
                </a:solidFill>
                <a:effectLst/>
                <a:latin typeface="+mn-lt"/>
                <a:ea typeface="+mn-ea"/>
                <a:cs typeface="+mn-cs"/>
              </a:rPr>
              <a:t>(1 punto) </a:t>
            </a:r>
          </a:p>
          <a:p>
            <a:pPr lvl="2" rtl="0" fontAlgn="ctr"/>
            <a:r>
              <a:rPr lang="es-ES" sz="1200" kern="1200" dirty="0">
                <a:solidFill>
                  <a:schemeClr val="tx1"/>
                </a:solidFill>
                <a:effectLst/>
                <a:latin typeface="+mn-lt"/>
                <a:ea typeface="+mn-ea"/>
                <a:cs typeface="+mn-cs"/>
              </a:rPr>
              <a:t>Fluencia </a:t>
            </a:r>
            <a:r>
              <a:rPr lang="es-ES" sz="1200" kern="1200" dirty="0" err="1">
                <a:solidFill>
                  <a:schemeClr val="tx1"/>
                </a:solidFill>
                <a:effectLst/>
                <a:latin typeface="+mn-lt"/>
                <a:ea typeface="+mn-ea"/>
                <a:cs typeface="+mn-cs"/>
              </a:rPr>
              <a:t>fonemica</a:t>
            </a:r>
            <a:r>
              <a:rPr lang="es-ES" sz="1200" kern="1200" dirty="0">
                <a:solidFill>
                  <a:schemeClr val="tx1"/>
                </a:solidFill>
                <a:effectLst/>
                <a:latin typeface="+mn-lt"/>
                <a:ea typeface="+mn-ea"/>
                <a:cs typeface="+mn-cs"/>
              </a:rPr>
              <a:t> ( 1 punto) </a:t>
            </a:r>
          </a:p>
          <a:p>
            <a:pPr lvl="2" rtl="0" fontAlgn="ctr"/>
            <a:r>
              <a:rPr lang="es-ES" sz="1200" kern="1200" dirty="0" err="1">
                <a:solidFill>
                  <a:schemeClr val="tx1"/>
                </a:solidFill>
                <a:effectLst/>
                <a:latin typeface="+mn-lt"/>
                <a:ea typeface="+mn-ea"/>
                <a:cs typeface="+mn-cs"/>
              </a:rPr>
              <a:t>Abstracion</a:t>
            </a:r>
            <a:r>
              <a:rPr lang="es-ES" sz="1200" kern="1200" dirty="0">
                <a:solidFill>
                  <a:schemeClr val="tx1"/>
                </a:solidFill>
                <a:effectLst/>
                <a:latin typeface="+mn-lt"/>
                <a:ea typeface="+mn-ea"/>
                <a:cs typeface="+mn-cs"/>
              </a:rPr>
              <a:t> verbal ( 1 punto </a:t>
            </a:r>
          </a:p>
          <a:p>
            <a:pPr lvl="2" rtl="0" fontAlgn="ctr"/>
            <a:r>
              <a:rPr lang="es-ES" sz="1200" kern="1200" dirty="0" err="1">
                <a:solidFill>
                  <a:schemeClr val="tx1"/>
                </a:solidFill>
                <a:effectLst/>
                <a:latin typeface="+mn-lt"/>
                <a:ea typeface="+mn-ea"/>
                <a:cs typeface="+mn-cs"/>
              </a:rPr>
              <a:t>Substraccion</a:t>
            </a:r>
            <a:r>
              <a:rPr lang="es-ES" sz="1200" kern="1200" dirty="0">
                <a:solidFill>
                  <a:schemeClr val="tx1"/>
                </a:solidFill>
                <a:effectLst/>
                <a:latin typeface="+mn-lt"/>
                <a:ea typeface="+mn-ea"/>
                <a:cs typeface="+mn-cs"/>
              </a:rPr>
              <a:t> serial ( 1 punto) </a:t>
            </a:r>
          </a:p>
          <a:p>
            <a:pPr lvl="2" rtl="0" fontAlgn="ctr"/>
            <a:r>
              <a:rPr lang="es-ES" sz="1200" kern="1200" dirty="0">
                <a:solidFill>
                  <a:schemeClr val="tx1"/>
                </a:solidFill>
                <a:effectLst/>
                <a:latin typeface="+mn-lt"/>
                <a:ea typeface="+mn-ea"/>
                <a:cs typeface="+mn-cs"/>
              </a:rPr>
              <a:t>Seguir </a:t>
            </a:r>
            <a:r>
              <a:rPr lang="es-ES" sz="1200" kern="1200" dirty="0" err="1">
                <a:solidFill>
                  <a:schemeClr val="tx1"/>
                </a:solidFill>
                <a:effectLst/>
                <a:latin typeface="+mn-lt"/>
                <a:ea typeface="+mn-ea"/>
                <a:cs typeface="+mn-cs"/>
              </a:rPr>
              <a:t>numeros</a:t>
            </a:r>
            <a:r>
              <a:rPr lang="es-ES" sz="1200" kern="1200" dirty="0">
                <a:solidFill>
                  <a:schemeClr val="tx1"/>
                </a:solidFill>
                <a:effectLst/>
                <a:latin typeface="+mn-lt"/>
                <a:ea typeface="+mn-ea"/>
                <a:cs typeface="+mn-cs"/>
              </a:rPr>
              <a:t> ( 1 punto) y hacia atrás (1 punto) </a:t>
            </a:r>
          </a:p>
          <a:p>
            <a:pPr lvl="2" rtl="0" fontAlgn="ctr"/>
            <a:r>
              <a:rPr lang="es-ES" sz="1200" kern="1200" dirty="0">
                <a:solidFill>
                  <a:schemeClr val="tx1"/>
                </a:solidFill>
                <a:effectLst/>
                <a:latin typeface="+mn-lt"/>
                <a:ea typeface="+mn-ea"/>
                <a:cs typeface="+mn-cs"/>
              </a:rPr>
              <a:t>Lenguaje </a:t>
            </a:r>
            <a:r>
              <a:rPr lang="es-ES" sz="1200" kern="1200" dirty="0" err="1">
                <a:solidFill>
                  <a:schemeClr val="tx1"/>
                </a:solidFill>
                <a:effectLst/>
                <a:latin typeface="+mn-lt"/>
                <a:ea typeface="+mn-ea"/>
                <a:cs typeface="+mn-cs"/>
              </a:rPr>
              <a:t>via</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confrontacion</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nomica</a:t>
            </a:r>
            <a:r>
              <a:rPr lang="es-ES" sz="1200" kern="1200" dirty="0">
                <a:solidFill>
                  <a:schemeClr val="tx1"/>
                </a:solidFill>
                <a:effectLst/>
                <a:latin typeface="+mn-lt"/>
                <a:ea typeface="+mn-ea"/>
                <a:cs typeface="+mn-cs"/>
              </a:rPr>
              <a:t> de animales conocidos (3 puntos) </a:t>
            </a:r>
          </a:p>
          <a:p>
            <a:pPr lvl="2" rtl="0" fontAlgn="ctr"/>
            <a:r>
              <a:rPr lang="es-ES" sz="1200" kern="1200" dirty="0" err="1">
                <a:solidFill>
                  <a:schemeClr val="tx1"/>
                </a:solidFill>
                <a:effectLst/>
                <a:latin typeface="+mn-lt"/>
                <a:ea typeface="+mn-ea"/>
                <a:cs typeface="+mn-cs"/>
              </a:rPr>
              <a:t>Repeticion</a:t>
            </a:r>
            <a:r>
              <a:rPr lang="es-ES" sz="1200" kern="1200" dirty="0">
                <a:solidFill>
                  <a:schemeClr val="tx1"/>
                </a:solidFill>
                <a:effectLst/>
                <a:latin typeface="+mn-lt"/>
                <a:ea typeface="+mn-ea"/>
                <a:cs typeface="+mn-cs"/>
              </a:rPr>
              <a:t> de oraciones complejas ( 2 puntos) </a:t>
            </a:r>
          </a:p>
          <a:p>
            <a:pPr lvl="2" rtl="0" fontAlgn="ctr"/>
            <a:r>
              <a:rPr lang="es-ES" sz="1200" kern="1200" dirty="0" err="1">
                <a:solidFill>
                  <a:schemeClr val="tx1"/>
                </a:solidFill>
                <a:effectLst/>
                <a:latin typeface="+mn-lt"/>
                <a:ea typeface="+mn-ea"/>
                <a:cs typeface="+mn-cs"/>
              </a:rPr>
              <a:t>Orientacion</a:t>
            </a:r>
            <a:r>
              <a:rPr lang="es-ES" sz="1200" kern="1200" dirty="0">
                <a:solidFill>
                  <a:schemeClr val="tx1"/>
                </a:solidFill>
                <a:effectLst/>
                <a:latin typeface="+mn-lt"/>
                <a:ea typeface="+mn-ea"/>
                <a:cs typeface="+mn-cs"/>
              </a:rPr>
              <a:t> en tiempo y espacio ( 6 puntos) </a:t>
            </a:r>
          </a:p>
          <a:p>
            <a:pPr lvl="1" rtl="0" fontAlgn="ctr"/>
            <a:r>
              <a:rPr lang="es-ES" sz="1200" kern="1200" dirty="0">
                <a:solidFill>
                  <a:schemeClr val="tx1"/>
                </a:solidFill>
                <a:effectLst/>
                <a:latin typeface="+mn-lt"/>
                <a:ea typeface="+mn-ea"/>
                <a:cs typeface="+mn-cs"/>
              </a:rPr>
              <a:t>Los autores recomiendan un punto de corte de 26. </a:t>
            </a:r>
          </a:p>
          <a:p>
            <a:pPr lvl="1" rtl="0" fontAlgn="ctr"/>
            <a:r>
              <a:rPr lang="es-ES" sz="1200" kern="1200" dirty="0">
                <a:solidFill>
                  <a:schemeClr val="tx1"/>
                </a:solidFill>
                <a:effectLst/>
                <a:latin typeface="+mn-lt"/>
                <a:ea typeface="+mn-ea"/>
                <a:cs typeface="+mn-cs"/>
              </a:rPr>
              <a:t>El estudio original </a:t>
            </a:r>
            <a:r>
              <a:rPr lang="es-ES" sz="1200" kern="1200" dirty="0" err="1">
                <a:solidFill>
                  <a:schemeClr val="tx1"/>
                </a:solidFill>
                <a:effectLst/>
                <a:latin typeface="+mn-lt"/>
                <a:ea typeface="+mn-ea"/>
                <a:cs typeface="+mn-cs"/>
              </a:rPr>
              <a:t>recogio</a:t>
            </a:r>
            <a:r>
              <a:rPr lang="es-ES" sz="1200" kern="1200" dirty="0">
                <a:solidFill>
                  <a:schemeClr val="tx1"/>
                </a:solidFill>
                <a:effectLst/>
                <a:latin typeface="+mn-lt"/>
                <a:ea typeface="+mn-ea"/>
                <a:cs typeface="+mn-cs"/>
              </a:rPr>
              <a:t> 277 ancianos: 93 con ad y 94 con </a:t>
            </a:r>
            <a:r>
              <a:rPr lang="es-ES" sz="1200" kern="1200" dirty="0" err="1">
                <a:solidFill>
                  <a:schemeClr val="tx1"/>
                </a:solidFill>
                <a:effectLst/>
                <a:latin typeface="+mn-lt"/>
                <a:ea typeface="+mn-ea"/>
                <a:cs typeface="+mn-cs"/>
              </a:rPr>
              <a:t>dcl</a:t>
            </a:r>
            <a:r>
              <a:rPr lang="es-ES" sz="1200" kern="1200" dirty="0">
                <a:solidFill>
                  <a:schemeClr val="tx1"/>
                </a:solidFill>
                <a:effectLst/>
                <a:latin typeface="+mn-lt"/>
                <a:ea typeface="+mn-ea"/>
                <a:cs typeface="+mn-cs"/>
              </a:rPr>
              <a:t>  y 90 con </a:t>
            </a:r>
            <a:r>
              <a:rPr lang="es-ES" sz="1200" kern="1200" dirty="0" err="1">
                <a:solidFill>
                  <a:schemeClr val="tx1"/>
                </a:solidFill>
                <a:effectLst/>
                <a:latin typeface="+mn-lt"/>
                <a:ea typeface="+mn-ea"/>
                <a:cs typeface="+mn-cs"/>
              </a:rPr>
              <a:t>cognicion</a:t>
            </a:r>
            <a:r>
              <a:rPr lang="es-ES" sz="1200" kern="1200" dirty="0">
                <a:solidFill>
                  <a:schemeClr val="tx1"/>
                </a:solidFill>
                <a:effectLst/>
                <a:latin typeface="+mn-lt"/>
                <a:ea typeface="+mn-ea"/>
                <a:cs typeface="+mn-cs"/>
              </a:rPr>
              <a:t> normal. Recogieron s: 90% para ad y 100% para </a:t>
            </a:r>
            <a:r>
              <a:rPr lang="es-ES" sz="1200" kern="1200" dirty="0" err="1">
                <a:solidFill>
                  <a:schemeClr val="tx1"/>
                </a:solidFill>
                <a:effectLst/>
                <a:latin typeface="+mn-lt"/>
                <a:ea typeface="+mn-ea"/>
                <a:cs typeface="+mn-cs"/>
              </a:rPr>
              <a:t>dcl</a:t>
            </a:r>
            <a:r>
              <a:rPr lang="es-ES" sz="1200" kern="1200" dirty="0">
                <a:solidFill>
                  <a:schemeClr val="tx1"/>
                </a:solidFill>
                <a:effectLst/>
                <a:latin typeface="+mn-lt"/>
                <a:ea typeface="+mn-ea"/>
                <a:cs typeface="+mn-cs"/>
              </a:rPr>
              <a:t> la especificidad fue menor que en el </a:t>
            </a:r>
            <a:r>
              <a:rPr lang="es-ES" sz="1200" kern="1200" dirty="0" err="1">
                <a:solidFill>
                  <a:schemeClr val="tx1"/>
                </a:solidFill>
                <a:effectLst/>
                <a:latin typeface="+mn-lt"/>
                <a:ea typeface="+mn-ea"/>
                <a:cs typeface="+mn-cs"/>
              </a:rPr>
              <a:t>mmse</a:t>
            </a:r>
            <a:r>
              <a:rPr lang="es-ES" sz="1200" kern="1200" dirty="0">
                <a:solidFill>
                  <a:schemeClr val="tx1"/>
                </a:solidFill>
                <a:effectLst/>
                <a:latin typeface="+mn-lt"/>
                <a:ea typeface="+mn-ea"/>
                <a:cs typeface="+mn-cs"/>
              </a:rPr>
              <a:t> e: 87%  </a:t>
            </a:r>
            <a:r>
              <a:rPr lang="es-ES" sz="1200" kern="1200" dirty="0" err="1">
                <a:solidFill>
                  <a:schemeClr val="tx1"/>
                </a:solidFill>
                <a:effectLst/>
                <a:latin typeface="+mn-lt"/>
                <a:ea typeface="+mn-ea"/>
                <a:cs typeface="+mn-cs"/>
              </a:rPr>
              <a:t>vpp</a:t>
            </a:r>
            <a:r>
              <a:rPr lang="es-ES" sz="1200" kern="1200" dirty="0">
                <a:solidFill>
                  <a:schemeClr val="tx1"/>
                </a:solidFill>
                <a:effectLst/>
                <a:latin typeface="+mn-lt"/>
                <a:ea typeface="+mn-ea"/>
                <a:cs typeface="+mn-cs"/>
              </a:rPr>
              <a:t>: 89%  para ambos grupos y el </a:t>
            </a:r>
            <a:r>
              <a:rPr lang="es-ES" sz="1200" kern="1200" dirty="0" err="1">
                <a:solidFill>
                  <a:schemeClr val="tx1"/>
                </a:solidFill>
                <a:effectLst/>
                <a:latin typeface="+mn-lt"/>
                <a:ea typeface="+mn-ea"/>
                <a:cs typeface="+mn-cs"/>
              </a:rPr>
              <a:t>vpn</a:t>
            </a:r>
            <a:r>
              <a:rPr lang="es-ES" sz="1200" kern="1200" dirty="0">
                <a:solidFill>
                  <a:schemeClr val="tx1"/>
                </a:solidFill>
                <a:effectLst/>
                <a:latin typeface="+mn-lt"/>
                <a:ea typeface="+mn-ea"/>
                <a:cs typeface="+mn-cs"/>
              </a:rPr>
              <a:t>: 91% para </a:t>
            </a:r>
            <a:r>
              <a:rPr lang="es-ES" sz="1200" kern="1200" dirty="0" err="1">
                <a:solidFill>
                  <a:schemeClr val="tx1"/>
                </a:solidFill>
                <a:effectLst/>
                <a:latin typeface="+mn-lt"/>
                <a:ea typeface="+mn-ea"/>
                <a:cs typeface="+mn-cs"/>
              </a:rPr>
              <a:t>dcl</a:t>
            </a:r>
            <a:r>
              <a:rPr lang="es-ES" sz="1200" kern="1200" dirty="0">
                <a:solidFill>
                  <a:schemeClr val="tx1"/>
                </a:solidFill>
                <a:effectLst/>
                <a:latin typeface="+mn-lt"/>
                <a:ea typeface="+mn-ea"/>
                <a:cs typeface="+mn-cs"/>
              </a:rPr>
              <a:t> y 100% para ad. </a:t>
            </a:r>
          </a:p>
          <a:p>
            <a:pPr lvl="1" rtl="0" fontAlgn="ctr"/>
            <a:r>
              <a:rPr lang="es-ES" sz="1200" kern="1200" dirty="0">
                <a:solidFill>
                  <a:schemeClr val="tx1"/>
                </a:solidFill>
                <a:effectLst/>
                <a:latin typeface="+mn-lt"/>
                <a:ea typeface="+mn-ea"/>
                <a:cs typeface="+mn-cs"/>
              </a:rPr>
              <a:t>Para </a:t>
            </a:r>
            <a:r>
              <a:rPr lang="es-ES" sz="1200" kern="1200" dirty="0" err="1">
                <a:solidFill>
                  <a:schemeClr val="tx1"/>
                </a:solidFill>
                <a:effectLst/>
                <a:latin typeface="+mn-lt"/>
                <a:ea typeface="+mn-ea"/>
                <a:cs typeface="+mn-cs"/>
              </a:rPr>
              <a:t>dcl</a:t>
            </a:r>
            <a:r>
              <a:rPr lang="es-ES" sz="1200" kern="1200" dirty="0">
                <a:solidFill>
                  <a:schemeClr val="tx1"/>
                </a:solidFill>
                <a:effectLst/>
                <a:latin typeface="+mn-lt"/>
                <a:ea typeface="+mn-ea"/>
                <a:cs typeface="+mn-cs"/>
              </a:rPr>
              <a:t> el punto de corte es 26 y para ad es menor de 18. </a:t>
            </a:r>
          </a:p>
          <a:p>
            <a:pPr lvl="1" rtl="0" fontAlgn="ctr"/>
            <a:r>
              <a:rPr lang="es-ES" sz="1200" kern="1200" dirty="0">
                <a:solidFill>
                  <a:schemeClr val="tx1"/>
                </a:solidFill>
                <a:effectLst/>
                <a:latin typeface="+mn-lt"/>
                <a:ea typeface="+mn-ea"/>
                <a:cs typeface="+mn-cs"/>
              </a:rPr>
              <a:t>Tiene un gran influencia con la </a:t>
            </a:r>
            <a:r>
              <a:rPr lang="es-ES" sz="1200" kern="1200" dirty="0" err="1">
                <a:solidFill>
                  <a:schemeClr val="tx1"/>
                </a:solidFill>
                <a:effectLst/>
                <a:latin typeface="+mn-lt"/>
                <a:ea typeface="+mn-ea"/>
                <a:cs typeface="+mn-cs"/>
              </a:rPr>
              <a:t>educacion</a:t>
            </a:r>
            <a:r>
              <a:rPr lang="es-ES" sz="1200" kern="1200" dirty="0">
                <a:solidFill>
                  <a:schemeClr val="tx1"/>
                </a:solidFill>
                <a:effectLst/>
                <a:latin typeface="+mn-lt"/>
                <a:ea typeface="+mn-ea"/>
                <a:cs typeface="+mn-cs"/>
              </a:rPr>
              <a:t> por lo que se debe añadir 1 punto al punto de corte para ancianos con mas 12 años de </a:t>
            </a:r>
            <a:r>
              <a:rPr lang="es-ES" sz="1200" kern="1200" dirty="0" err="1">
                <a:solidFill>
                  <a:schemeClr val="tx1"/>
                </a:solidFill>
                <a:effectLst/>
                <a:latin typeface="+mn-lt"/>
                <a:ea typeface="+mn-ea"/>
                <a:cs typeface="+mn-cs"/>
              </a:rPr>
              <a:t>educacion</a:t>
            </a:r>
            <a:r>
              <a:rPr lang="es-ES" sz="1200" kern="1200" dirty="0">
                <a:solidFill>
                  <a:schemeClr val="tx1"/>
                </a:solidFill>
                <a:effectLst/>
                <a:latin typeface="+mn-lt"/>
                <a:ea typeface="+mn-ea"/>
                <a:cs typeface="+mn-cs"/>
              </a:rPr>
              <a:t>. </a:t>
            </a:r>
          </a:p>
          <a:p>
            <a:pPr lvl="1" rtl="0" fontAlgn="ctr"/>
            <a:r>
              <a:rPr lang="es-ES" sz="1200" kern="1200" dirty="0">
                <a:solidFill>
                  <a:schemeClr val="tx1"/>
                </a:solidFill>
                <a:effectLst/>
                <a:latin typeface="+mn-lt"/>
                <a:ea typeface="+mn-ea"/>
                <a:cs typeface="+mn-cs"/>
              </a:rPr>
              <a:t>Tiene 44 traducciones 3 de ellas en español </a:t>
            </a:r>
          </a:p>
          <a:p>
            <a:pPr lvl="1" rtl="0" fontAlgn="ctr"/>
            <a:r>
              <a:rPr lang="es-ES" sz="1200" kern="1200" dirty="0">
                <a:solidFill>
                  <a:schemeClr val="tx1"/>
                </a:solidFill>
                <a:effectLst/>
                <a:latin typeface="+mn-lt"/>
                <a:ea typeface="+mn-ea"/>
                <a:cs typeface="+mn-cs"/>
              </a:rPr>
              <a:t>En las diferentes validaciones el punto de corte original de menos de 26 genera mas falsos positivos en poblaciones con baja escolaridad y diferencias culturales.  El moca discrimina pobremente en </a:t>
            </a:r>
            <a:r>
              <a:rPr lang="es-ES" sz="1200" kern="1200" dirty="0" err="1">
                <a:solidFill>
                  <a:schemeClr val="tx1"/>
                </a:solidFill>
                <a:effectLst/>
                <a:latin typeface="+mn-lt"/>
                <a:ea typeface="+mn-ea"/>
                <a:cs typeface="+mn-cs"/>
              </a:rPr>
              <a:t>indigenas</a:t>
            </a:r>
            <a:r>
              <a:rPr lang="es-ES" sz="1200" kern="1200" dirty="0">
                <a:solidFill>
                  <a:schemeClr val="tx1"/>
                </a:solidFill>
                <a:effectLst/>
                <a:latin typeface="+mn-lt"/>
                <a:ea typeface="+mn-ea"/>
                <a:cs typeface="+mn-cs"/>
              </a:rPr>
              <a:t> analfabetas  sugiriendo que se le baje el punto de corte otros proponen aumentarle 3-4 puntos.</a:t>
            </a:r>
          </a:p>
          <a:p>
            <a:pPr lvl="1" rtl="0" fontAlgn="ctr"/>
            <a:r>
              <a:rPr lang="es-ES" sz="1200" kern="1200" dirty="0">
                <a:solidFill>
                  <a:schemeClr val="tx1"/>
                </a:solidFill>
                <a:effectLst/>
                <a:latin typeface="+mn-lt"/>
                <a:ea typeface="+mn-ea"/>
                <a:cs typeface="+mn-cs"/>
              </a:rPr>
              <a:t>En un estudio de </a:t>
            </a:r>
            <a:r>
              <a:rPr lang="es-ES" sz="1200" kern="1200" dirty="0" err="1">
                <a:solidFill>
                  <a:schemeClr val="tx1"/>
                </a:solidFill>
                <a:effectLst/>
                <a:latin typeface="+mn-lt"/>
                <a:ea typeface="+mn-ea"/>
                <a:cs typeface="+mn-cs"/>
              </a:rPr>
              <a:t>validacion</a:t>
            </a:r>
            <a:r>
              <a:rPr lang="es-ES" sz="1200" kern="1200" dirty="0">
                <a:solidFill>
                  <a:schemeClr val="tx1"/>
                </a:solidFill>
                <a:effectLst/>
                <a:latin typeface="+mn-lt"/>
                <a:ea typeface="+mn-ea"/>
                <a:cs typeface="+mn-cs"/>
              </a:rPr>
              <a:t> colombiano se aplico en 1174 </a:t>
            </a:r>
            <a:r>
              <a:rPr lang="es-ES" sz="1200" kern="1200" dirty="0" err="1">
                <a:solidFill>
                  <a:schemeClr val="tx1"/>
                </a:solidFill>
                <a:effectLst/>
                <a:latin typeface="+mn-lt"/>
                <a:ea typeface="+mn-ea"/>
                <a:cs typeface="+mn-cs"/>
              </a:rPr>
              <a:t>pacintes</a:t>
            </a:r>
            <a:r>
              <a:rPr lang="es-ES" sz="1200" kern="1200" dirty="0">
                <a:solidFill>
                  <a:schemeClr val="tx1"/>
                </a:solidFill>
                <a:effectLst/>
                <a:latin typeface="+mn-lt"/>
                <a:ea typeface="+mn-ea"/>
                <a:cs typeface="+mn-cs"/>
              </a:rPr>
              <a:t> de 68 años en 2 fases.</a:t>
            </a:r>
          </a:p>
          <a:p>
            <a:pPr lvl="1" rtl="0" fontAlgn="ctr"/>
            <a:r>
              <a:rPr lang="es-ES" sz="1200" kern="1200" dirty="0">
                <a:solidFill>
                  <a:schemeClr val="tx1"/>
                </a:solidFill>
                <a:effectLst/>
                <a:latin typeface="+mn-lt"/>
                <a:ea typeface="+mn-ea"/>
                <a:cs typeface="+mn-cs"/>
              </a:rPr>
              <a:t>Se </a:t>
            </a:r>
            <a:r>
              <a:rPr lang="es-ES" sz="1200" kern="1200" dirty="0" err="1">
                <a:solidFill>
                  <a:schemeClr val="tx1"/>
                </a:solidFill>
                <a:effectLst/>
                <a:latin typeface="+mn-lt"/>
                <a:ea typeface="+mn-ea"/>
                <a:cs typeface="+mn-cs"/>
              </a:rPr>
              <a:t>encontro</a:t>
            </a:r>
            <a:r>
              <a:rPr lang="es-ES" sz="1200" kern="1200" dirty="0">
                <a:solidFill>
                  <a:schemeClr val="tx1"/>
                </a:solidFill>
                <a:effectLst/>
                <a:latin typeface="+mn-lt"/>
                <a:ea typeface="+mn-ea"/>
                <a:cs typeface="+mn-cs"/>
              </a:rPr>
              <a:t> puntos de corte </a:t>
            </a:r>
          </a:p>
          <a:p>
            <a:pPr lvl="2" rtl="0" fontAlgn="ctr"/>
            <a:r>
              <a:rPr lang="es-ES" sz="1200" kern="1200" dirty="0">
                <a:solidFill>
                  <a:schemeClr val="tx1"/>
                </a:solidFill>
                <a:effectLst/>
                <a:latin typeface="+mn-lt"/>
                <a:ea typeface="+mn-ea"/>
                <a:cs typeface="+mn-cs"/>
              </a:rPr>
              <a:t>Sujetos con primaria o menos escolaridad: 21/22 para </a:t>
            </a:r>
            <a:r>
              <a:rPr lang="es-ES" sz="1200" kern="1200" dirty="0" err="1">
                <a:solidFill>
                  <a:schemeClr val="tx1"/>
                </a:solidFill>
                <a:effectLst/>
                <a:latin typeface="+mn-lt"/>
                <a:ea typeface="+mn-ea"/>
                <a:cs typeface="+mn-cs"/>
              </a:rPr>
              <a:t>dcl</a:t>
            </a:r>
            <a:r>
              <a:rPr lang="es-ES" sz="1200" kern="1200" dirty="0">
                <a:solidFill>
                  <a:schemeClr val="tx1"/>
                </a:solidFill>
                <a:effectLst/>
                <a:latin typeface="+mn-lt"/>
                <a:ea typeface="+mn-ea"/>
                <a:cs typeface="+mn-cs"/>
              </a:rPr>
              <a:t> </a:t>
            </a:r>
          </a:p>
          <a:p>
            <a:pPr lvl="2" rtl="0" fontAlgn="ctr"/>
            <a:r>
              <a:rPr lang="es-ES" sz="1200" kern="1200" dirty="0">
                <a:solidFill>
                  <a:schemeClr val="tx1"/>
                </a:solidFill>
                <a:effectLst/>
                <a:latin typeface="+mn-lt"/>
                <a:ea typeface="+mn-ea"/>
                <a:cs typeface="+mn-cs"/>
              </a:rPr>
              <a:t>Bachiller completo o incompleto 23/24  para </a:t>
            </a:r>
            <a:r>
              <a:rPr lang="es-ES" sz="1200" kern="1200" dirty="0" err="1">
                <a:solidFill>
                  <a:schemeClr val="tx1"/>
                </a:solidFill>
                <a:effectLst/>
                <a:latin typeface="+mn-lt"/>
                <a:ea typeface="+mn-ea"/>
                <a:cs typeface="+mn-cs"/>
              </a:rPr>
              <a:t>dcl</a:t>
            </a:r>
            <a:r>
              <a:rPr lang="es-ES" sz="1200" kern="1200" dirty="0">
                <a:solidFill>
                  <a:schemeClr val="tx1"/>
                </a:solidFill>
                <a:effectLst/>
                <a:latin typeface="+mn-lt"/>
                <a:ea typeface="+mn-ea"/>
                <a:cs typeface="+mn-cs"/>
              </a:rPr>
              <a:t> </a:t>
            </a:r>
          </a:p>
          <a:p>
            <a:pPr lvl="2" rtl="0" fontAlgn="ctr"/>
            <a:r>
              <a:rPr lang="es-ES" sz="1200" kern="1200" dirty="0">
                <a:solidFill>
                  <a:schemeClr val="tx1"/>
                </a:solidFill>
                <a:effectLst/>
                <a:latin typeface="+mn-lt"/>
                <a:ea typeface="+mn-ea"/>
                <a:cs typeface="+mn-cs"/>
              </a:rPr>
              <a:t>Universitarios 24/25 para </a:t>
            </a:r>
            <a:r>
              <a:rPr lang="es-ES" sz="1200" kern="1200" dirty="0" err="1">
                <a:solidFill>
                  <a:schemeClr val="tx1"/>
                </a:solidFill>
                <a:effectLst/>
                <a:latin typeface="+mn-lt"/>
                <a:ea typeface="+mn-ea"/>
                <a:cs typeface="+mn-cs"/>
              </a:rPr>
              <a:t>dcl</a:t>
            </a:r>
            <a:r>
              <a:rPr lang="es-ES" sz="1200" kern="1200" dirty="0">
                <a:solidFill>
                  <a:schemeClr val="tx1"/>
                </a:solidFill>
                <a:effectLst/>
                <a:latin typeface="+mn-lt"/>
                <a:ea typeface="+mn-ea"/>
                <a:cs typeface="+mn-cs"/>
              </a:rPr>
              <a:t> </a:t>
            </a:r>
          </a:p>
          <a:p>
            <a:pPr lvl="2" rtl="0" fontAlgn="ctr"/>
            <a:r>
              <a:rPr lang="es-ES" sz="1200" kern="1200" dirty="0">
                <a:solidFill>
                  <a:schemeClr val="tx1"/>
                </a:solidFill>
                <a:effectLst/>
                <a:latin typeface="+mn-lt"/>
                <a:ea typeface="+mn-ea"/>
                <a:cs typeface="+mn-cs"/>
              </a:rPr>
              <a:t>Para </a:t>
            </a:r>
            <a:r>
              <a:rPr lang="es-ES" sz="1200" kern="1200" dirty="0" err="1">
                <a:solidFill>
                  <a:schemeClr val="tx1"/>
                </a:solidFill>
                <a:effectLst/>
                <a:latin typeface="+mn-lt"/>
                <a:ea typeface="+mn-ea"/>
                <a:cs typeface="+mn-cs"/>
              </a:rPr>
              <a:t>alzheimer</a:t>
            </a:r>
            <a:r>
              <a:rPr lang="es-ES" sz="1200" kern="1200" dirty="0">
                <a:solidFill>
                  <a:schemeClr val="tx1"/>
                </a:solidFill>
                <a:effectLst/>
                <a:latin typeface="+mn-lt"/>
                <a:ea typeface="+mn-ea"/>
                <a:cs typeface="+mn-cs"/>
              </a:rPr>
              <a:t> es el mismo. </a:t>
            </a:r>
          </a:p>
          <a:p>
            <a:pPr lvl="1" rtl="0" fontAlgn="ctr"/>
            <a:r>
              <a:rPr lang="es-ES" sz="1200" kern="1200" dirty="0">
                <a:solidFill>
                  <a:schemeClr val="tx1"/>
                </a:solidFill>
                <a:effectLst/>
                <a:latin typeface="+mn-lt"/>
                <a:ea typeface="+mn-ea"/>
                <a:cs typeface="+mn-cs"/>
              </a:rPr>
              <a:t>En </a:t>
            </a:r>
            <a:r>
              <a:rPr lang="es-ES" sz="1200" kern="1200" dirty="0" err="1">
                <a:solidFill>
                  <a:schemeClr val="tx1"/>
                </a:solidFill>
                <a:effectLst/>
                <a:latin typeface="+mn-lt"/>
                <a:ea typeface="+mn-ea"/>
                <a:cs typeface="+mn-cs"/>
              </a:rPr>
              <a:t>colombia</a:t>
            </a:r>
            <a:r>
              <a:rPr lang="es-ES" sz="1200" kern="1200" dirty="0">
                <a:solidFill>
                  <a:schemeClr val="tx1"/>
                </a:solidFill>
                <a:effectLst/>
                <a:latin typeface="+mn-lt"/>
                <a:ea typeface="+mn-ea"/>
                <a:cs typeface="+mn-cs"/>
              </a:rPr>
              <a:t> la </a:t>
            </a:r>
            <a:r>
              <a:rPr lang="es-ES" sz="1200" kern="1200" dirty="0" err="1">
                <a:solidFill>
                  <a:schemeClr val="tx1"/>
                </a:solidFill>
                <a:effectLst/>
                <a:latin typeface="+mn-lt"/>
                <a:ea typeface="+mn-ea"/>
                <a:cs typeface="+mn-cs"/>
              </a:rPr>
              <a:t>poblacion</a:t>
            </a:r>
            <a:r>
              <a:rPr lang="es-ES" sz="1200" kern="1200" dirty="0">
                <a:solidFill>
                  <a:schemeClr val="tx1"/>
                </a:solidFill>
                <a:effectLst/>
                <a:latin typeface="+mn-lt"/>
                <a:ea typeface="+mn-ea"/>
                <a:cs typeface="+mn-cs"/>
              </a:rPr>
              <a:t> mayor de 65 años se caracteriza por tener un promedio de 4 años de duración </a:t>
            </a:r>
          </a:p>
          <a:p>
            <a:pPr lvl="1" rtl="0" fontAlgn="ctr"/>
            <a:endParaRPr lang="es-ES" sz="1200" kern="1200" dirty="0">
              <a:solidFill>
                <a:schemeClr val="tx1"/>
              </a:solidFill>
              <a:effectLst/>
              <a:latin typeface="+mn-lt"/>
              <a:ea typeface="+mn-ea"/>
              <a:cs typeface="+mn-cs"/>
            </a:endParaRPr>
          </a:p>
          <a:p>
            <a:pPr rtl="0" fontAlgn="ctr"/>
            <a:r>
              <a:rPr lang="es-ES" sz="1200" b="1" kern="1200" dirty="0" err="1">
                <a:solidFill>
                  <a:schemeClr val="tx1"/>
                </a:solidFill>
                <a:effectLst/>
                <a:latin typeface="+mn-lt"/>
                <a:ea typeface="+mn-ea"/>
                <a:cs typeface="+mn-cs"/>
              </a:rPr>
              <a:t>Mmse</a:t>
            </a:r>
            <a:r>
              <a:rPr lang="es-ES" sz="1200" b="1" kern="1200" dirty="0">
                <a:solidFill>
                  <a:schemeClr val="tx1"/>
                </a:solidFill>
                <a:effectLst/>
                <a:latin typeface="+mn-lt"/>
                <a:ea typeface="+mn-ea"/>
                <a:cs typeface="+mn-cs"/>
              </a:rPr>
              <a:t> </a:t>
            </a:r>
            <a:endParaRPr lang="es-ES" sz="1200" kern="1200" dirty="0">
              <a:solidFill>
                <a:schemeClr val="tx1"/>
              </a:solidFill>
              <a:effectLst/>
              <a:latin typeface="+mn-lt"/>
              <a:ea typeface="+mn-ea"/>
              <a:cs typeface="+mn-cs"/>
            </a:endParaRPr>
          </a:p>
          <a:p>
            <a:pPr lvl="1" rtl="0" fontAlgn="ctr"/>
            <a:r>
              <a:rPr lang="es-ES" sz="1200" kern="1200" dirty="0">
                <a:solidFill>
                  <a:schemeClr val="tx1"/>
                </a:solidFill>
                <a:effectLst/>
                <a:latin typeface="+mn-lt"/>
                <a:ea typeface="+mn-ea"/>
                <a:cs typeface="+mn-cs"/>
              </a:rPr>
              <a:t> este consta de un tiempo de 10 minutos pero se puede demorar hasta 15 minutos en pacientes con demencia. </a:t>
            </a:r>
          </a:p>
          <a:p>
            <a:pPr lvl="1" rtl="0" fontAlgn="ctr"/>
            <a:r>
              <a:rPr lang="es-ES" sz="1200" kern="1200" dirty="0">
                <a:solidFill>
                  <a:schemeClr val="tx1"/>
                </a:solidFill>
                <a:effectLst/>
                <a:latin typeface="+mn-lt"/>
                <a:ea typeface="+mn-ea"/>
                <a:cs typeface="+mn-cs"/>
              </a:rPr>
              <a:t>Tiene 20 pruebas que cubren 11 dominios para un total de 30 puntos </a:t>
            </a:r>
          </a:p>
          <a:p>
            <a:pPr lvl="2" rtl="0" fontAlgn="ctr"/>
            <a:r>
              <a:rPr lang="es-ES" sz="1200" kern="1200" dirty="0" err="1">
                <a:solidFill>
                  <a:schemeClr val="tx1"/>
                </a:solidFill>
                <a:effectLst/>
                <a:latin typeface="+mn-lt"/>
                <a:ea typeface="+mn-ea"/>
                <a:cs typeface="+mn-cs"/>
              </a:rPr>
              <a:t>Orientacion</a:t>
            </a:r>
            <a:r>
              <a:rPr lang="es-ES" sz="1200" kern="1200" dirty="0">
                <a:solidFill>
                  <a:schemeClr val="tx1"/>
                </a:solidFill>
                <a:effectLst/>
                <a:latin typeface="+mn-lt"/>
                <a:ea typeface="+mn-ea"/>
                <a:cs typeface="+mn-cs"/>
              </a:rPr>
              <a:t> </a:t>
            </a:r>
          </a:p>
          <a:p>
            <a:pPr lvl="2" rtl="0" fontAlgn="ctr"/>
            <a:r>
              <a:rPr lang="es-ES" sz="1200" kern="1200" dirty="0">
                <a:solidFill>
                  <a:schemeClr val="tx1"/>
                </a:solidFill>
                <a:effectLst/>
                <a:latin typeface="+mn-lt"/>
                <a:ea typeface="+mn-ea"/>
                <a:cs typeface="+mn-cs"/>
              </a:rPr>
              <a:t>Registro </a:t>
            </a:r>
          </a:p>
          <a:p>
            <a:pPr lvl="2" rtl="0" fontAlgn="ctr"/>
            <a:r>
              <a:rPr lang="es-ES" sz="1200" kern="1200" dirty="0" err="1">
                <a:solidFill>
                  <a:schemeClr val="tx1"/>
                </a:solidFill>
                <a:effectLst/>
                <a:latin typeface="+mn-lt"/>
                <a:ea typeface="+mn-ea"/>
                <a:cs typeface="+mn-cs"/>
              </a:rPr>
              <a:t>Atencion</a:t>
            </a:r>
            <a:r>
              <a:rPr lang="es-ES" sz="1200" kern="1200" dirty="0">
                <a:solidFill>
                  <a:schemeClr val="tx1"/>
                </a:solidFill>
                <a:effectLst/>
                <a:latin typeface="+mn-lt"/>
                <a:ea typeface="+mn-ea"/>
                <a:cs typeface="+mn-cs"/>
              </a:rPr>
              <a:t> </a:t>
            </a:r>
          </a:p>
          <a:p>
            <a:pPr lvl="2" rtl="0" fontAlgn="ctr"/>
            <a:r>
              <a:rPr lang="es-ES" sz="1200" kern="1200" dirty="0">
                <a:solidFill>
                  <a:schemeClr val="tx1"/>
                </a:solidFill>
                <a:effectLst/>
                <a:latin typeface="+mn-lt"/>
                <a:ea typeface="+mn-ea"/>
                <a:cs typeface="+mn-cs"/>
              </a:rPr>
              <a:t>Calculo </a:t>
            </a:r>
          </a:p>
          <a:p>
            <a:pPr lvl="2" rtl="0" fontAlgn="ctr"/>
            <a:r>
              <a:rPr lang="es-ES" sz="1200" kern="1200" dirty="0" err="1">
                <a:solidFill>
                  <a:schemeClr val="tx1"/>
                </a:solidFill>
                <a:effectLst/>
                <a:latin typeface="+mn-lt"/>
                <a:ea typeface="+mn-ea"/>
                <a:cs typeface="+mn-cs"/>
              </a:rPr>
              <a:t>Evocacion</a:t>
            </a:r>
            <a:r>
              <a:rPr lang="es-ES" sz="1200" kern="1200" dirty="0">
                <a:solidFill>
                  <a:schemeClr val="tx1"/>
                </a:solidFill>
                <a:effectLst/>
                <a:latin typeface="+mn-lt"/>
                <a:ea typeface="+mn-ea"/>
                <a:cs typeface="+mn-cs"/>
              </a:rPr>
              <a:t> </a:t>
            </a:r>
          </a:p>
          <a:p>
            <a:pPr lvl="2" rtl="0" fontAlgn="ctr"/>
            <a:r>
              <a:rPr lang="es-ES" sz="1200" kern="1200" dirty="0" err="1">
                <a:solidFill>
                  <a:schemeClr val="tx1"/>
                </a:solidFill>
                <a:effectLst/>
                <a:latin typeface="+mn-lt"/>
                <a:ea typeface="+mn-ea"/>
                <a:cs typeface="+mn-cs"/>
              </a:rPr>
              <a:t>Nominacion</a:t>
            </a:r>
            <a:r>
              <a:rPr lang="es-ES" sz="1200" kern="1200" dirty="0">
                <a:solidFill>
                  <a:schemeClr val="tx1"/>
                </a:solidFill>
                <a:effectLst/>
                <a:latin typeface="+mn-lt"/>
                <a:ea typeface="+mn-ea"/>
                <a:cs typeface="+mn-cs"/>
              </a:rPr>
              <a:t> </a:t>
            </a:r>
          </a:p>
          <a:p>
            <a:pPr lvl="2" rtl="0" fontAlgn="ctr"/>
            <a:r>
              <a:rPr lang="es-ES" sz="1200" kern="1200" dirty="0" err="1">
                <a:solidFill>
                  <a:schemeClr val="tx1"/>
                </a:solidFill>
                <a:effectLst/>
                <a:latin typeface="+mn-lt"/>
                <a:ea typeface="+mn-ea"/>
                <a:cs typeface="+mn-cs"/>
              </a:rPr>
              <a:t>Repeticion</a:t>
            </a:r>
            <a:r>
              <a:rPr lang="es-ES" sz="1200" kern="1200" dirty="0">
                <a:solidFill>
                  <a:schemeClr val="tx1"/>
                </a:solidFill>
                <a:effectLst/>
                <a:latin typeface="+mn-lt"/>
                <a:ea typeface="+mn-ea"/>
                <a:cs typeface="+mn-cs"/>
              </a:rPr>
              <a:t> </a:t>
            </a:r>
          </a:p>
          <a:p>
            <a:pPr lvl="2" rtl="0" fontAlgn="ctr"/>
            <a:r>
              <a:rPr lang="es-ES" sz="1200" kern="1200" dirty="0" err="1">
                <a:solidFill>
                  <a:schemeClr val="tx1"/>
                </a:solidFill>
                <a:effectLst/>
                <a:latin typeface="+mn-lt"/>
                <a:ea typeface="+mn-ea"/>
                <a:cs typeface="+mn-cs"/>
              </a:rPr>
              <a:t>Compresion</a:t>
            </a:r>
            <a:r>
              <a:rPr lang="es-ES" sz="1200" kern="1200" dirty="0">
                <a:solidFill>
                  <a:schemeClr val="tx1"/>
                </a:solidFill>
                <a:effectLst/>
                <a:latin typeface="+mn-lt"/>
                <a:ea typeface="+mn-ea"/>
                <a:cs typeface="+mn-cs"/>
              </a:rPr>
              <a:t> </a:t>
            </a:r>
          </a:p>
          <a:p>
            <a:pPr lvl="2" rtl="0" fontAlgn="ctr"/>
            <a:r>
              <a:rPr lang="es-ES" sz="1200" kern="1200" dirty="0">
                <a:solidFill>
                  <a:schemeClr val="tx1"/>
                </a:solidFill>
                <a:effectLst/>
                <a:latin typeface="+mn-lt"/>
                <a:ea typeface="+mn-ea"/>
                <a:cs typeface="+mn-cs"/>
              </a:rPr>
              <a:t>Escritura </a:t>
            </a:r>
          </a:p>
          <a:p>
            <a:pPr lvl="2" rtl="0" fontAlgn="ctr"/>
            <a:r>
              <a:rPr lang="es-ES" sz="1200" kern="1200" dirty="0" err="1">
                <a:solidFill>
                  <a:schemeClr val="tx1"/>
                </a:solidFill>
                <a:effectLst/>
                <a:latin typeface="+mn-lt"/>
                <a:ea typeface="+mn-ea"/>
                <a:cs typeface="+mn-cs"/>
              </a:rPr>
              <a:t>Construccion</a:t>
            </a:r>
            <a:r>
              <a:rPr lang="es-ES" sz="1200" kern="1200" dirty="0">
                <a:solidFill>
                  <a:schemeClr val="tx1"/>
                </a:solidFill>
                <a:effectLst/>
                <a:latin typeface="+mn-lt"/>
                <a:ea typeface="+mn-ea"/>
                <a:cs typeface="+mn-cs"/>
              </a:rPr>
              <a:t> </a:t>
            </a:r>
          </a:p>
          <a:p>
            <a:pPr rtl="0" fontAlgn="ctr"/>
            <a:r>
              <a:rPr lang="es-ES" sz="1200" kern="1200" dirty="0">
                <a:solidFill>
                  <a:schemeClr val="tx1"/>
                </a:solidFill>
                <a:effectLst/>
                <a:latin typeface="+mn-lt"/>
                <a:ea typeface="+mn-ea"/>
                <a:cs typeface="+mn-cs"/>
              </a:rPr>
              <a:t>El puntaje </a:t>
            </a:r>
            <a:r>
              <a:rPr lang="es-ES" sz="1200" kern="1200" dirty="0" err="1">
                <a:solidFill>
                  <a:schemeClr val="tx1"/>
                </a:solidFill>
                <a:effectLst/>
                <a:latin typeface="+mn-lt"/>
                <a:ea typeface="+mn-ea"/>
                <a:cs typeface="+mn-cs"/>
              </a:rPr>
              <a:t>maximo</a:t>
            </a:r>
            <a:r>
              <a:rPr lang="es-ES" sz="1200" kern="1200" dirty="0">
                <a:solidFill>
                  <a:schemeClr val="tx1"/>
                </a:solidFill>
                <a:effectLst/>
                <a:latin typeface="+mn-lt"/>
                <a:ea typeface="+mn-ea"/>
                <a:cs typeface="+mn-cs"/>
              </a:rPr>
              <a:t> es 30 puntos</a:t>
            </a:r>
          </a:p>
          <a:p>
            <a:pPr rtl="0" fontAlgn="ctr"/>
            <a:r>
              <a:rPr lang="es-ES" sz="1200" kern="1200" dirty="0">
                <a:solidFill>
                  <a:schemeClr val="tx1"/>
                </a:solidFill>
                <a:effectLst/>
                <a:latin typeface="+mn-lt"/>
                <a:ea typeface="+mn-ea"/>
                <a:cs typeface="+mn-cs"/>
              </a:rPr>
              <a:t>Originalmente fue investigado por </a:t>
            </a:r>
            <a:r>
              <a:rPr lang="es-ES" sz="1200" kern="1200" dirty="0" err="1">
                <a:solidFill>
                  <a:schemeClr val="tx1"/>
                </a:solidFill>
                <a:effectLst/>
                <a:latin typeface="+mn-lt"/>
                <a:ea typeface="+mn-ea"/>
                <a:cs typeface="+mn-cs"/>
              </a:rPr>
              <a:t>folstein</a:t>
            </a:r>
            <a:r>
              <a:rPr lang="es-ES" sz="1200" kern="1200" dirty="0">
                <a:solidFill>
                  <a:schemeClr val="tx1"/>
                </a:solidFill>
                <a:effectLst/>
                <a:latin typeface="+mn-lt"/>
                <a:ea typeface="+mn-ea"/>
                <a:cs typeface="+mn-cs"/>
              </a:rPr>
              <a:t> en 1975 para diferenciar </a:t>
            </a:r>
            <a:r>
              <a:rPr lang="es-ES" sz="1200" kern="1200" dirty="0" err="1">
                <a:solidFill>
                  <a:schemeClr val="tx1"/>
                </a:solidFill>
                <a:effectLst/>
                <a:latin typeface="+mn-lt"/>
                <a:ea typeface="+mn-ea"/>
                <a:cs typeface="+mn-cs"/>
              </a:rPr>
              <a:t>alteracion</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organicas</a:t>
            </a:r>
            <a:r>
              <a:rPr lang="es-ES" sz="1200" kern="1200" dirty="0">
                <a:solidFill>
                  <a:schemeClr val="tx1"/>
                </a:solidFill>
                <a:effectLst/>
                <a:latin typeface="+mn-lt"/>
                <a:ea typeface="+mn-ea"/>
                <a:cs typeface="+mn-cs"/>
              </a:rPr>
              <a:t> de las funcionales en </a:t>
            </a:r>
            <a:r>
              <a:rPr lang="es-ES" sz="1200" kern="1200" dirty="0" err="1">
                <a:solidFill>
                  <a:schemeClr val="tx1"/>
                </a:solidFill>
                <a:effectLst/>
                <a:latin typeface="+mn-lt"/>
                <a:ea typeface="+mn-ea"/>
                <a:cs typeface="+mn-cs"/>
              </a:rPr>
              <a:t>psiquiatria</a:t>
            </a:r>
            <a:r>
              <a:rPr lang="es-ES" sz="1200" kern="1200" dirty="0">
                <a:solidFill>
                  <a:schemeClr val="tx1"/>
                </a:solidFill>
                <a:effectLst/>
                <a:latin typeface="+mn-lt"/>
                <a:ea typeface="+mn-ea"/>
                <a:cs typeface="+mn-cs"/>
              </a:rPr>
              <a:t> </a:t>
            </a:r>
          </a:p>
          <a:p>
            <a:pPr rtl="0" fontAlgn="ctr"/>
            <a:r>
              <a:rPr lang="es-ES" sz="1200" kern="1200" dirty="0">
                <a:solidFill>
                  <a:schemeClr val="tx1"/>
                </a:solidFill>
                <a:effectLst/>
                <a:latin typeface="+mn-lt"/>
                <a:ea typeface="+mn-ea"/>
                <a:cs typeface="+mn-cs"/>
              </a:rPr>
              <a:t>Tiene buena confiabilidad intra e inter evaluador pero el problema sigue siendo los puntos de corte </a:t>
            </a:r>
          </a:p>
          <a:p>
            <a:pPr lvl="1" rtl="0" fontAlgn="ctr"/>
            <a:r>
              <a:rPr lang="es-ES" sz="1200" kern="1200" dirty="0">
                <a:solidFill>
                  <a:schemeClr val="tx1"/>
                </a:solidFill>
                <a:effectLst/>
                <a:latin typeface="+mn-lt"/>
                <a:ea typeface="+mn-ea"/>
                <a:cs typeface="+mn-cs"/>
              </a:rPr>
              <a:t>Folstein valoro la escala </a:t>
            </a:r>
            <a:r>
              <a:rPr lang="es-ES" sz="1200" kern="1200" dirty="0" err="1">
                <a:solidFill>
                  <a:schemeClr val="tx1"/>
                </a:solidFill>
                <a:effectLst/>
                <a:latin typeface="+mn-lt"/>
                <a:ea typeface="+mn-ea"/>
                <a:cs typeface="+mn-cs"/>
              </a:rPr>
              <a:t>inciialmente</a:t>
            </a:r>
            <a:r>
              <a:rPr lang="es-ES" sz="1200" kern="1200" dirty="0">
                <a:solidFill>
                  <a:schemeClr val="tx1"/>
                </a:solidFill>
                <a:effectLst/>
                <a:latin typeface="+mn-lt"/>
                <a:ea typeface="+mn-ea"/>
                <a:cs typeface="+mn-cs"/>
              </a:rPr>
              <a:t> en 38 pacientes con demencia donde pusieron un punto de corte menor de 24 para pacientes con al menos 8 años de </a:t>
            </a:r>
            <a:r>
              <a:rPr lang="es-ES" sz="1200" kern="1200" dirty="0" err="1">
                <a:solidFill>
                  <a:schemeClr val="tx1"/>
                </a:solidFill>
                <a:effectLst/>
                <a:latin typeface="+mn-lt"/>
                <a:ea typeface="+mn-ea"/>
                <a:cs typeface="+mn-cs"/>
              </a:rPr>
              <a:t>educacion</a:t>
            </a:r>
            <a:r>
              <a:rPr lang="es-ES" sz="1200" kern="1200" dirty="0">
                <a:solidFill>
                  <a:schemeClr val="tx1"/>
                </a:solidFill>
                <a:effectLst/>
                <a:latin typeface="+mn-lt"/>
                <a:ea typeface="+mn-ea"/>
                <a:cs typeface="+mn-cs"/>
              </a:rPr>
              <a:t>. </a:t>
            </a:r>
          </a:p>
          <a:p>
            <a:pPr lvl="1" rtl="0" fontAlgn="ctr"/>
            <a:r>
              <a:rPr lang="es-ES" sz="1200" kern="1200" dirty="0" err="1">
                <a:solidFill>
                  <a:schemeClr val="tx1"/>
                </a:solidFill>
                <a:effectLst/>
                <a:latin typeface="+mn-lt"/>
                <a:ea typeface="+mn-ea"/>
                <a:cs typeface="+mn-cs"/>
              </a:rPr>
              <a:t>Oconnor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encontro</a:t>
            </a:r>
            <a:r>
              <a:rPr lang="es-ES" sz="1200" kern="1200" dirty="0">
                <a:solidFill>
                  <a:schemeClr val="tx1"/>
                </a:solidFill>
                <a:effectLst/>
                <a:latin typeface="+mn-lt"/>
                <a:ea typeface="+mn-ea"/>
                <a:cs typeface="+mn-cs"/>
              </a:rPr>
              <a:t> s: 86% y e: 92%  con un punto de corte de menos de 24 en 586 </a:t>
            </a:r>
            <a:r>
              <a:rPr lang="es-ES" sz="1200" kern="1200" dirty="0" err="1">
                <a:solidFill>
                  <a:schemeClr val="tx1"/>
                </a:solidFill>
                <a:effectLst/>
                <a:latin typeface="+mn-lt"/>
                <a:ea typeface="+mn-ea"/>
                <a:cs typeface="+mn-cs"/>
              </a:rPr>
              <a:t>pacinetes</a:t>
            </a:r>
            <a:r>
              <a:rPr lang="es-ES" sz="1200" kern="1200" dirty="0">
                <a:solidFill>
                  <a:schemeClr val="tx1"/>
                </a:solidFill>
                <a:effectLst/>
                <a:latin typeface="+mn-lt"/>
                <a:ea typeface="+mn-ea"/>
                <a:cs typeface="+mn-cs"/>
              </a:rPr>
              <a:t>.</a:t>
            </a:r>
          </a:p>
          <a:p>
            <a:pPr lvl="1" rtl="0" fontAlgn="ctr"/>
            <a:r>
              <a:rPr lang="es-ES" sz="1200" kern="1200" dirty="0">
                <a:solidFill>
                  <a:schemeClr val="tx1"/>
                </a:solidFill>
                <a:effectLst/>
                <a:latin typeface="+mn-lt"/>
                <a:ea typeface="+mn-ea"/>
                <a:cs typeface="+mn-cs"/>
              </a:rPr>
              <a:t>Otros han encontrado un punto de corte de menos de 23 para </a:t>
            </a:r>
            <a:r>
              <a:rPr lang="es-ES" sz="1200" kern="1200" dirty="0" err="1">
                <a:solidFill>
                  <a:schemeClr val="tx1"/>
                </a:solidFill>
                <a:effectLst/>
                <a:latin typeface="+mn-lt"/>
                <a:ea typeface="+mn-ea"/>
                <a:cs typeface="+mn-cs"/>
              </a:rPr>
              <a:t>pacinetes</a:t>
            </a:r>
            <a:r>
              <a:rPr lang="es-ES" sz="1200" kern="1200" dirty="0">
                <a:solidFill>
                  <a:schemeClr val="tx1"/>
                </a:solidFill>
                <a:effectLst/>
                <a:latin typeface="+mn-lt"/>
                <a:ea typeface="+mn-ea"/>
                <a:cs typeface="+mn-cs"/>
              </a:rPr>
              <a:t> con demencia temprana c</a:t>
            </a:r>
          </a:p>
          <a:p>
            <a:pPr lvl="1" rtl="0" fontAlgn="ctr"/>
            <a:r>
              <a:rPr lang="es-ES" sz="1200" kern="1200" dirty="0">
                <a:solidFill>
                  <a:schemeClr val="tx1"/>
                </a:solidFill>
                <a:effectLst/>
                <a:latin typeface="+mn-lt"/>
                <a:ea typeface="+mn-ea"/>
                <a:cs typeface="+mn-cs"/>
              </a:rPr>
              <a:t>En un estudio de </a:t>
            </a:r>
            <a:r>
              <a:rPr lang="es-ES" sz="1200" kern="1200" dirty="0" err="1">
                <a:solidFill>
                  <a:schemeClr val="tx1"/>
                </a:solidFill>
                <a:effectLst/>
                <a:latin typeface="+mn-lt"/>
                <a:ea typeface="+mn-ea"/>
                <a:cs typeface="+mn-cs"/>
              </a:rPr>
              <a:t>addenbrooke</a:t>
            </a:r>
            <a:r>
              <a:rPr lang="es-ES" sz="1200" kern="1200" dirty="0">
                <a:solidFill>
                  <a:schemeClr val="tx1"/>
                </a:solidFill>
                <a:effectLst/>
                <a:latin typeface="+mn-lt"/>
                <a:ea typeface="+mn-ea"/>
                <a:cs typeface="+mn-cs"/>
              </a:rPr>
              <a:t> se </a:t>
            </a:r>
            <a:r>
              <a:rPr lang="es-ES" sz="1200" kern="1200" dirty="0" err="1">
                <a:solidFill>
                  <a:schemeClr val="tx1"/>
                </a:solidFill>
                <a:effectLst/>
                <a:latin typeface="+mn-lt"/>
                <a:ea typeface="+mn-ea"/>
                <a:cs typeface="+mn-cs"/>
              </a:rPr>
              <a:t>encontro</a:t>
            </a:r>
            <a:r>
              <a:rPr lang="es-ES" sz="1200" kern="1200" dirty="0">
                <a:solidFill>
                  <a:schemeClr val="tx1"/>
                </a:solidFill>
                <a:effectLst/>
                <a:latin typeface="+mn-lt"/>
                <a:ea typeface="+mn-ea"/>
                <a:cs typeface="+mn-cs"/>
              </a:rPr>
              <a:t> una efectividad de 82% para un punto de corte de 24 </a:t>
            </a:r>
          </a:p>
          <a:p>
            <a:pPr lvl="1" rtl="0" fontAlgn="ctr"/>
            <a:r>
              <a:rPr lang="es-ES" sz="1200" kern="1200" dirty="0">
                <a:solidFill>
                  <a:schemeClr val="tx1"/>
                </a:solidFill>
                <a:effectLst/>
                <a:latin typeface="+mn-lt"/>
                <a:ea typeface="+mn-ea"/>
                <a:cs typeface="+mn-cs"/>
              </a:rPr>
              <a:t>En un </a:t>
            </a:r>
            <a:r>
              <a:rPr lang="es-ES" sz="1200" kern="1200" dirty="0" err="1">
                <a:solidFill>
                  <a:schemeClr val="tx1"/>
                </a:solidFill>
                <a:effectLst/>
                <a:latin typeface="+mn-lt"/>
                <a:ea typeface="+mn-ea"/>
                <a:cs typeface="+mn-cs"/>
              </a:rPr>
              <a:t>metaanlsisi</a:t>
            </a:r>
            <a:r>
              <a:rPr lang="es-ES" sz="1200" kern="1200" dirty="0">
                <a:solidFill>
                  <a:schemeClr val="tx1"/>
                </a:solidFill>
                <a:effectLst/>
                <a:latin typeface="+mn-lt"/>
                <a:ea typeface="+mn-ea"/>
                <a:cs typeface="+mn-cs"/>
              </a:rPr>
              <a:t> de 2015 se </a:t>
            </a:r>
            <a:r>
              <a:rPr lang="es-ES" sz="1200" kern="1200" dirty="0" err="1">
                <a:solidFill>
                  <a:schemeClr val="tx1"/>
                </a:solidFill>
                <a:effectLst/>
                <a:latin typeface="+mn-lt"/>
                <a:ea typeface="+mn-ea"/>
                <a:cs typeface="+mn-cs"/>
              </a:rPr>
              <a:t>encontro</a:t>
            </a:r>
            <a:r>
              <a:rPr lang="es-ES" sz="1200" kern="1200" dirty="0">
                <a:solidFill>
                  <a:schemeClr val="tx1"/>
                </a:solidFill>
                <a:effectLst/>
                <a:latin typeface="+mn-lt"/>
                <a:ea typeface="+mn-ea"/>
                <a:cs typeface="+mn-cs"/>
              </a:rPr>
              <a:t> una sensibilidad de 62% y de 87%  de 21 estudios.</a:t>
            </a:r>
          </a:p>
          <a:p>
            <a:pPr rtl="0" fontAlgn="ctr"/>
            <a:r>
              <a:rPr lang="es-ES" sz="1200" kern="1200" dirty="0">
                <a:solidFill>
                  <a:schemeClr val="tx1"/>
                </a:solidFill>
                <a:effectLst/>
                <a:latin typeface="+mn-lt"/>
                <a:ea typeface="+mn-ea"/>
                <a:cs typeface="+mn-cs"/>
              </a:rPr>
              <a:t>El </a:t>
            </a:r>
            <a:r>
              <a:rPr lang="es-ES" sz="1200" kern="1200" dirty="0" err="1">
                <a:solidFill>
                  <a:schemeClr val="tx1"/>
                </a:solidFill>
                <a:effectLst/>
                <a:latin typeface="+mn-lt"/>
                <a:ea typeface="+mn-ea"/>
                <a:cs typeface="+mn-cs"/>
              </a:rPr>
              <a:t>mmse</a:t>
            </a:r>
            <a:r>
              <a:rPr lang="es-ES" sz="1200" kern="1200" dirty="0">
                <a:solidFill>
                  <a:schemeClr val="tx1"/>
                </a:solidFill>
                <a:effectLst/>
                <a:latin typeface="+mn-lt"/>
                <a:ea typeface="+mn-ea"/>
                <a:cs typeface="+mn-cs"/>
              </a:rPr>
              <a:t> tiene muchas limitaciones: </a:t>
            </a:r>
          </a:p>
          <a:p>
            <a:pPr lvl="1" rtl="0" fontAlgn="ctr"/>
            <a:r>
              <a:rPr lang="es-ES" sz="1200" kern="1200" dirty="0">
                <a:solidFill>
                  <a:schemeClr val="tx1"/>
                </a:solidFill>
                <a:effectLst/>
                <a:latin typeface="+mn-lt"/>
                <a:ea typeface="+mn-ea"/>
                <a:cs typeface="+mn-cs"/>
              </a:rPr>
              <a:t>Tiene un efecto piso ( </a:t>
            </a:r>
            <a:r>
              <a:rPr lang="es-ES" sz="1200" kern="1200" dirty="0" err="1">
                <a:solidFill>
                  <a:schemeClr val="tx1"/>
                </a:solidFill>
                <a:effectLst/>
                <a:latin typeface="+mn-lt"/>
                <a:ea typeface="+mn-ea"/>
                <a:cs typeface="+mn-cs"/>
              </a:rPr>
              <a:t>medicion</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impresica</a:t>
            </a:r>
            <a:r>
              <a:rPr lang="es-ES" sz="1200" kern="1200" dirty="0">
                <a:solidFill>
                  <a:schemeClr val="tx1"/>
                </a:solidFill>
                <a:effectLst/>
                <a:latin typeface="+mn-lt"/>
                <a:ea typeface="+mn-ea"/>
                <a:cs typeface="+mn-cs"/>
              </a:rPr>
              <a:t> en un rango muy grave) lo que se nota en demencia avanzada, poca </a:t>
            </a:r>
            <a:r>
              <a:rPr lang="es-ES" sz="1200" kern="1200" dirty="0" err="1">
                <a:solidFill>
                  <a:schemeClr val="tx1"/>
                </a:solidFill>
                <a:effectLst/>
                <a:latin typeface="+mn-lt"/>
                <a:ea typeface="+mn-ea"/>
                <a:cs typeface="+mn-cs"/>
              </a:rPr>
              <a:t>formacion</a:t>
            </a:r>
            <a:r>
              <a:rPr lang="es-ES" sz="1200" kern="1200" dirty="0">
                <a:solidFill>
                  <a:schemeClr val="tx1"/>
                </a:solidFill>
                <a:effectLst/>
                <a:latin typeface="+mn-lt"/>
                <a:ea typeface="+mn-ea"/>
                <a:cs typeface="+mn-cs"/>
              </a:rPr>
              <a:t> educacional y problemas de lenguaje. </a:t>
            </a:r>
          </a:p>
          <a:p>
            <a:pPr lvl="1" rtl="0" fontAlgn="ctr"/>
            <a:r>
              <a:rPr lang="es-ES" sz="1200" kern="1200" dirty="0" err="1">
                <a:solidFill>
                  <a:schemeClr val="tx1"/>
                </a:solidFill>
                <a:effectLst/>
                <a:latin typeface="+mn-lt"/>
                <a:ea typeface="+mn-ea"/>
                <a:cs typeface="+mn-cs"/>
              </a:rPr>
              <a:t>Tambien</a:t>
            </a:r>
            <a:r>
              <a:rPr lang="es-ES" sz="1200" kern="1200" dirty="0">
                <a:solidFill>
                  <a:schemeClr val="tx1"/>
                </a:solidFill>
                <a:effectLst/>
                <a:latin typeface="+mn-lt"/>
                <a:ea typeface="+mn-ea"/>
                <a:cs typeface="+mn-cs"/>
              </a:rPr>
              <a:t> tiene un efecto techo ( no se comporta bien en personas con demencia leve o </a:t>
            </a:r>
            <a:r>
              <a:rPr lang="es-ES" sz="1200" kern="1200" dirty="0" err="1">
                <a:solidFill>
                  <a:schemeClr val="tx1"/>
                </a:solidFill>
                <a:effectLst/>
                <a:latin typeface="+mn-lt"/>
                <a:ea typeface="+mn-ea"/>
                <a:cs typeface="+mn-cs"/>
              </a:rPr>
              <a:t>dcl</a:t>
            </a:r>
            <a:r>
              <a:rPr lang="es-ES" sz="1200" kern="1200" dirty="0">
                <a:solidFill>
                  <a:schemeClr val="tx1"/>
                </a:solidFill>
                <a:effectLst/>
                <a:latin typeface="+mn-lt"/>
                <a:ea typeface="+mn-ea"/>
                <a:cs typeface="+mn-cs"/>
              </a:rPr>
              <a:t> ) sobre todo en pacientes con mucha </a:t>
            </a:r>
            <a:r>
              <a:rPr lang="es-ES" sz="1200" kern="1200" dirty="0" err="1">
                <a:solidFill>
                  <a:schemeClr val="tx1"/>
                </a:solidFill>
                <a:effectLst/>
                <a:latin typeface="+mn-lt"/>
                <a:ea typeface="+mn-ea"/>
                <a:cs typeface="+mn-cs"/>
              </a:rPr>
              <a:t>educacion</a:t>
            </a:r>
            <a:r>
              <a:rPr lang="es-ES" sz="1200" kern="1200" dirty="0">
                <a:solidFill>
                  <a:schemeClr val="tx1"/>
                </a:solidFill>
                <a:effectLst/>
                <a:latin typeface="+mn-lt"/>
                <a:ea typeface="+mn-ea"/>
                <a:cs typeface="+mn-cs"/>
              </a:rPr>
              <a:t>. </a:t>
            </a:r>
          </a:p>
          <a:p>
            <a:pPr lvl="1" rtl="0" fontAlgn="ctr"/>
            <a:r>
              <a:rPr lang="es-ES" sz="1200" kern="1200" dirty="0">
                <a:solidFill>
                  <a:schemeClr val="tx1"/>
                </a:solidFill>
                <a:effectLst/>
                <a:latin typeface="+mn-lt"/>
                <a:ea typeface="+mn-ea"/>
                <a:cs typeface="+mn-cs"/>
              </a:rPr>
              <a:t>Hasta 12% del </a:t>
            </a:r>
            <a:r>
              <a:rPr lang="es-ES" sz="1200" kern="1200" dirty="0" err="1">
                <a:solidFill>
                  <a:schemeClr val="tx1"/>
                </a:solidFill>
                <a:effectLst/>
                <a:latin typeface="+mn-lt"/>
                <a:ea typeface="+mn-ea"/>
                <a:cs typeface="+mn-cs"/>
              </a:rPr>
              <a:t>mmse</a:t>
            </a:r>
            <a:r>
              <a:rPr lang="es-ES" sz="1200" kern="1200" dirty="0">
                <a:solidFill>
                  <a:schemeClr val="tx1"/>
                </a:solidFill>
                <a:effectLst/>
                <a:latin typeface="+mn-lt"/>
                <a:ea typeface="+mn-ea"/>
                <a:cs typeface="+mn-cs"/>
              </a:rPr>
              <a:t> pueden ser influenciados por edad y </a:t>
            </a:r>
            <a:r>
              <a:rPr lang="es-ES" sz="1200" kern="1200" dirty="0" err="1">
                <a:solidFill>
                  <a:schemeClr val="tx1"/>
                </a:solidFill>
                <a:effectLst/>
                <a:latin typeface="+mn-lt"/>
                <a:ea typeface="+mn-ea"/>
                <a:cs typeface="+mn-cs"/>
              </a:rPr>
              <a:t>educacion</a:t>
            </a:r>
            <a:r>
              <a:rPr lang="es-ES" sz="1200" kern="1200" dirty="0">
                <a:solidFill>
                  <a:schemeClr val="tx1"/>
                </a:solidFill>
                <a:effectLst/>
                <a:latin typeface="+mn-lt"/>
                <a:ea typeface="+mn-ea"/>
                <a:cs typeface="+mn-cs"/>
              </a:rPr>
              <a:t> solamente </a:t>
            </a:r>
            <a:r>
              <a:rPr lang="es-ES" sz="1200" kern="1200" dirty="0" err="1">
                <a:solidFill>
                  <a:schemeClr val="tx1"/>
                </a:solidFill>
                <a:effectLst/>
                <a:latin typeface="+mn-lt"/>
                <a:ea typeface="+mn-ea"/>
                <a:cs typeface="+mn-cs"/>
              </a:rPr>
              <a:t>asi</a:t>
            </a:r>
            <a:r>
              <a:rPr lang="es-ES" sz="1200" kern="1200" dirty="0">
                <a:solidFill>
                  <a:schemeClr val="tx1"/>
                </a:solidFill>
                <a:effectLst/>
                <a:latin typeface="+mn-lt"/>
                <a:ea typeface="+mn-ea"/>
                <a:cs typeface="+mn-cs"/>
              </a:rPr>
              <a:t> que se sugiere: </a:t>
            </a:r>
          </a:p>
          <a:p>
            <a:pPr lvl="2" rtl="0" fontAlgn="ctr"/>
            <a:r>
              <a:rPr lang="es-ES" sz="1200" kern="1200" dirty="0">
                <a:solidFill>
                  <a:schemeClr val="tx1"/>
                </a:solidFill>
                <a:effectLst/>
                <a:latin typeface="+mn-lt"/>
                <a:ea typeface="+mn-ea"/>
                <a:cs typeface="+mn-cs"/>
              </a:rPr>
              <a:t>Menos de 21 para los que tienen </a:t>
            </a:r>
            <a:r>
              <a:rPr lang="es-ES" sz="1200" kern="1200" dirty="0" err="1">
                <a:solidFill>
                  <a:schemeClr val="tx1"/>
                </a:solidFill>
                <a:effectLst/>
                <a:latin typeface="+mn-lt"/>
                <a:ea typeface="+mn-ea"/>
                <a:cs typeface="+mn-cs"/>
              </a:rPr>
              <a:t>educacion</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basica</a:t>
            </a:r>
            <a:r>
              <a:rPr lang="es-ES" sz="1200" kern="1200" dirty="0">
                <a:solidFill>
                  <a:schemeClr val="tx1"/>
                </a:solidFill>
                <a:effectLst/>
                <a:latin typeface="+mn-lt"/>
                <a:ea typeface="+mn-ea"/>
                <a:cs typeface="+mn-cs"/>
              </a:rPr>
              <a:t> </a:t>
            </a:r>
          </a:p>
          <a:p>
            <a:pPr lvl="2" rtl="0" fontAlgn="ctr"/>
            <a:r>
              <a:rPr lang="es-ES" sz="1200" kern="1200" dirty="0">
                <a:solidFill>
                  <a:schemeClr val="tx1"/>
                </a:solidFill>
                <a:effectLst/>
                <a:latin typeface="+mn-lt"/>
                <a:ea typeface="+mn-ea"/>
                <a:cs typeface="+mn-cs"/>
              </a:rPr>
              <a:t>Menos de 23 para los que tiene secundaria </a:t>
            </a:r>
          </a:p>
          <a:p>
            <a:pPr lvl="2" rtl="0" fontAlgn="ctr"/>
            <a:r>
              <a:rPr lang="es-ES" sz="1200" kern="1200" dirty="0">
                <a:solidFill>
                  <a:schemeClr val="tx1"/>
                </a:solidFill>
                <a:effectLst/>
                <a:latin typeface="+mn-lt"/>
                <a:ea typeface="+mn-ea"/>
                <a:cs typeface="+mn-cs"/>
              </a:rPr>
              <a:t>Menos de 24 para los que tienen </a:t>
            </a:r>
            <a:r>
              <a:rPr lang="es-ES" sz="1200" kern="1200" dirty="0" err="1">
                <a:solidFill>
                  <a:schemeClr val="tx1"/>
                </a:solidFill>
                <a:effectLst/>
                <a:latin typeface="+mn-lt"/>
                <a:ea typeface="+mn-ea"/>
                <a:cs typeface="+mn-cs"/>
              </a:rPr>
              <a:t>educacion</a:t>
            </a:r>
            <a:r>
              <a:rPr lang="es-ES" sz="1200" kern="1200" dirty="0">
                <a:solidFill>
                  <a:schemeClr val="tx1"/>
                </a:solidFill>
                <a:effectLst/>
                <a:latin typeface="+mn-lt"/>
                <a:ea typeface="+mn-ea"/>
                <a:cs typeface="+mn-cs"/>
              </a:rPr>
              <a:t> universitaria o bachilleres.</a:t>
            </a:r>
          </a:p>
          <a:p>
            <a:pPr rtl="0" fontAlgn="ctr"/>
            <a:r>
              <a:rPr lang="es-ES" sz="1200" kern="1200" dirty="0">
                <a:solidFill>
                  <a:schemeClr val="tx1"/>
                </a:solidFill>
                <a:effectLst/>
                <a:latin typeface="+mn-lt"/>
                <a:ea typeface="+mn-ea"/>
                <a:cs typeface="+mn-cs"/>
              </a:rPr>
              <a:t>La idea es usarlo como una herramienta de tamizaje </a:t>
            </a:r>
          </a:p>
          <a:p>
            <a:pPr rtl="0" fontAlgn="ctr"/>
            <a:r>
              <a:rPr lang="es-ES" sz="1200" kern="1200" dirty="0">
                <a:solidFill>
                  <a:schemeClr val="tx1"/>
                </a:solidFill>
                <a:effectLst/>
                <a:latin typeface="+mn-lt"/>
                <a:ea typeface="+mn-ea"/>
                <a:cs typeface="+mn-cs"/>
              </a:rPr>
              <a:t>Para deterioro cognitivo leve al parecer tiene poco rendimiento como diagnostico </a:t>
            </a:r>
          </a:p>
          <a:p>
            <a:pPr rtl="0" fontAlgn="ctr"/>
            <a:r>
              <a:rPr lang="es-ES" sz="1200" kern="1200" dirty="0">
                <a:solidFill>
                  <a:schemeClr val="tx1"/>
                </a:solidFill>
                <a:effectLst/>
                <a:latin typeface="+mn-lt"/>
                <a:ea typeface="+mn-ea"/>
                <a:cs typeface="+mn-cs"/>
              </a:rPr>
              <a:t>La </a:t>
            </a:r>
            <a:r>
              <a:rPr lang="es-ES" sz="1200" kern="1200" dirty="0" err="1">
                <a:solidFill>
                  <a:schemeClr val="tx1"/>
                </a:solidFill>
                <a:effectLst/>
                <a:latin typeface="+mn-lt"/>
                <a:ea typeface="+mn-ea"/>
                <a:cs typeface="+mn-cs"/>
              </a:rPr>
              <a:t>desicicon</a:t>
            </a:r>
            <a:r>
              <a:rPr lang="es-ES" sz="1200" kern="1200" dirty="0">
                <a:solidFill>
                  <a:schemeClr val="tx1"/>
                </a:solidFill>
                <a:effectLst/>
                <a:latin typeface="+mn-lt"/>
                <a:ea typeface="+mn-ea"/>
                <a:cs typeface="+mn-cs"/>
              </a:rPr>
              <a:t> final de cuando usar el </a:t>
            </a:r>
            <a:r>
              <a:rPr lang="es-ES" sz="1200" kern="1200" dirty="0" err="1">
                <a:solidFill>
                  <a:schemeClr val="tx1"/>
                </a:solidFill>
                <a:effectLst/>
                <a:latin typeface="+mn-lt"/>
                <a:ea typeface="+mn-ea"/>
                <a:cs typeface="+mn-cs"/>
              </a:rPr>
              <a:t>mmse</a:t>
            </a:r>
            <a:r>
              <a:rPr lang="es-ES" sz="1200" kern="1200" dirty="0">
                <a:solidFill>
                  <a:schemeClr val="tx1"/>
                </a:solidFill>
                <a:effectLst/>
                <a:latin typeface="+mn-lt"/>
                <a:ea typeface="+mn-ea"/>
                <a:cs typeface="+mn-cs"/>
              </a:rPr>
              <a:t> como herramienta diagnostica dependiera de las consecuencias de falsos positivo y falsos negativos. </a:t>
            </a:r>
          </a:p>
          <a:p>
            <a:pPr lvl="1" rtl="0" fontAlgn="ctr"/>
            <a:r>
              <a:rPr lang="es-ES" sz="1200" kern="1200" dirty="0">
                <a:solidFill>
                  <a:schemeClr val="tx1"/>
                </a:solidFill>
                <a:effectLst/>
                <a:latin typeface="+mn-lt"/>
                <a:ea typeface="+mn-ea"/>
                <a:cs typeface="+mn-cs"/>
              </a:rPr>
              <a:t>En el caso de demencia vs control sano s: 81.3% e: 89.1% </a:t>
            </a:r>
          </a:p>
          <a:p>
            <a:pPr lvl="1" rtl="0" fontAlgn="ctr"/>
            <a:r>
              <a:rPr lang="es-ES" sz="1200" kern="1200" dirty="0" err="1">
                <a:solidFill>
                  <a:schemeClr val="tx1"/>
                </a:solidFill>
                <a:effectLst/>
                <a:latin typeface="+mn-lt"/>
                <a:ea typeface="+mn-ea"/>
                <a:cs typeface="+mn-cs"/>
              </a:rPr>
              <a:t>Dcl</a:t>
            </a:r>
            <a:r>
              <a:rPr lang="es-ES" sz="1200" kern="1200" dirty="0">
                <a:solidFill>
                  <a:schemeClr val="tx1"/>
                </a:solidFill>
                <a:effectLst/>
                <a:latin typeface="+mn-lt"/>
                <a:ea typeface="+mn-ea"/>
                <a:cs typeface="+mn-cs"/>
              </a:rPr>
              <a:t> vs control sano s: 59.7% e: 80.2%  </a:t>
            </a:r>
          </a:p>
          <a:p>
            <a:pPr rtl="0" fontAlgn="ctr"/>
            <a:r>
              <a:rPr lang="es-ES" sz="1200" kern="1200" dirty="0" err="1">
                <a:solidFill>
                  <a:schemeClr val="tx1"/>
                </a:solidFill>
                <a:effectLst/>
                <a:latin typeface="+mn-lt"/>
                <a:ea typeface="+mn-ea"/>
                <a:cs typeface="+mn-cs"/>
              </a:rPr>
              <a:t>Asi</a:t>
            </a:r>
            <a:r>
              <a:rPr lang="es-ES" sz="1200" kern="1200" dirty="0">
                <a:solidFill>
                  <a:schemeClr val="tx1"/>
                </a:solidFill>
                <a:effectLst/>
                <a:latin typeface="+mn-lt"/>
                <a:ea typeface="+mn-ea"/>
                <a:cs typeface="+mn-cs"/>
              </a:rPr>
              <a:t> que es mejor no utilizarlo de herramienta diagnostica sino como un primer paso de tamizaje de demencia, </a:t>
            </a:r>
            <a:r>
              <a:rPr lang="es-ES" sz="1200" kern="1200" dirty="0" err="1">
                <a:solidFill>
                  <a:schemeClr val="tx1"/>
                </a:solidFill>
                <a:effectLst/>
                <a:latin typeface="+mn-lt"/>
                <a:ea typeface="+mn-ea"/>
                <a:cs typeface="+mn-cs"/>
              </a:rPr>
              <a:t>dcl</a:t>
            </a:r>
            <a:r>
              <a:rPr lang="es-ES" sz="1200" kern="1200" dirty="0">
                <a:solidFill>
                  <a:schemeClr val="tx1"/>
                </a:solidFill>
                <a:effectLst/>
                <a:latin typeface="+mn-lt"/>
                <a:ea typeface="+mn-ea"/>
                <a:cs typeface="+mn-cs"/>
              </a:rPr>
              <a:t> o delirium. </a:t>
            </a:r>
          </a:p>
          <a:p>
            <a:pPr rtl="0" fontAlgn="ctr"/>
            <a:r>
              <a:rPr lang="es-ES" sz="1200" kern="1200" dirty="0">
                <a:solidFill>
                  <a:schemeClr val="tx1"/>
                </a:solidFill>
                <a:effectLst/>
                <a:latin typeface="+mn-lt"/>
                <a:ea typeface="+mn-ea"/>
                <a:cs typeface="+mn-cs"/>
              </a:rPr>
              <a:t>Luego de hacerlo si sale alterado mandar una prueba </a:t>
            </a:r>
            <a:r>
              <a:rPr lang="es-ES" sz="1200" kern="1200" dirty="0" err="1">
                <a:solidFill>
                  <a:schemeClr val="tx1"/>
                </a:solidFill>
                <a:effectLst/>
                <a:latin typeface="+mn-lt"/>
                <a:ea typeface="+mn-ea"/>
                <a:cs typeface="+mn-cs"/>
              </a:rPr>
              <a:t>neuropsicologica</a:t>
            </a:r>
            <a:r>
              <a:rPr lang="es-ES" sz="1200" kern="1200" dirty="0">
                <a:solidFill>
                  <a:schemeClr val="tx1"/>
                </a:solidFill>
                <a:effectLst/>
                <a:latin typeface="+mn-lt"/>
                <a:ea typeface="+mn-ea"/>
                <a:cs typeface="+mn-cs"/>
              </a:rPr>
              <a:t>. </a:t>
            </a:r>
          </a:p>
          <a:p>
            <a:pPr rtl="0" fontAlgn="ctr"/>
            <a:r>
              <a:rPr lang="es-ES" sz="1200" kern="1200" dirty="0">
                <a:solidFill>
                  <a:schemeClr val="tx1"/>
                </a:solidFill>
                <a:effectLst/>
                <a:latin typeface="+mn-lt"/>
                <a:ea typeface="+mn-ea"/>
                <a:cs typeface="+mn-cs"/>
              </a:rPr>
              <a:t>En </a:t>
            </a:r>
            <a:r>
              <a:rPr lang="es-ES" sz="1200" kern="1200" dirty="0" err="1">
                <a:solidFill>
                  <a:schemeClr val="tx1"/>
                </a:solidFill>
                <a:effectLst/>
                <a:latin typeface="+mn-lt"/>
                <a:ea typeface="+mn-ea"/>
                <a:cs typeface="+mn-cs"/>
              </a:rPr>
              <a:t>colombia</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roselli</a:t>
            </a:r>
            <a:r>
              <a:rPr lang="es-ES" sz="1200" kern="1200" dirty="0">
                <a:solidFill>
                  <a:schemeClr val="tx1"/>
                </a:solidFill>
                <a:effectLst/>
                <a:latin typeface="+mn-lt"/>
                <a:ea typeface="+mn-ea"/>
                <a:cs typeface="+mn-cs"/>
              </a:rPr>
              <a:t> 2000 </a:t>
            </a:r>
            <a:r>
              <a:rPr lang="es-ES" sz="1200" kern="1200" dirty="0" err="1">
                <a:solidFill>
                  <a:schemeClr val="tx1"/>
                </a:solidFill>
                <a:effectLst/>
                <a:latin typeface="+mn-lt"/>
                <a:ea typeface="+mn-ea"/>
                <a:cs typeface="+mn-cs"/>
              </a:rPr>
              <a:t>encontrol</a:t>
            </a:r>
            <a:r>
              <a:rPr lang="es-ES" sz="1200" kern="1200" dirty="0">
                <a:solidFill>
                  <a:schemeClr val="tx1"/>
                </a:solidFill>
                <a:effectLst/>
                <a:latin typeface="+mn-lt"/>
                <a:ea typeface="+mn-ea"/>
                <a:cs typeface="+mn-cs"/>
              </a:rPr>
              <a:t> que la variable </a:t>
            </a:r>
            <a:r>
              <a:rPr lang="es-ES" sz="1200" kern="1200" dirty="0" err="1">
                <a:solidFill>
                  <a:schemeClr val="tx1"/>
                </a:solidFill>
                <a:effectLst/>
                <a:latin typeface="+mn-lt"/>
                <a:ea typeface="+mn-ea"/>
                <a:cs typeface="+mn-cs"/>
              </a:rPr>
              <a:t>educacion</a:t>
            </a:r>
            <a:r>
              <a:rPr lang="es-ES" sz="1200" kern="1200" dirty="0">
                <a:solidFill>
                  <a:schemeClr val="tx1"/>
                </a:solidFill>
                <a:effectLst/>
                <a:latin typeface="+mn-lt"/>
                <a:ea typeface="+mn-ea"/>
                <a:cs typeface="+mn-cs"/>
              </a:rPr>
              <a:t> es la mas importante que la edad del sujeto . </a:t>
            </a:r>
            <a:r>
              <a:rPr lang="es-ES" sz="1200" kern="1200" dirty="0" err="1">
                <a:solidFill>
                  <a:schemeClr val="tx1"/>
                </a:solidFill>
                <a:effectLst/>
                <a:latin typeface="+mn-lt"/>
                <a:ea typeface="+mn-ea"/>
                <a:cs typeface="+mn-cs"/>
              </a:rPr>
              <a:t>asi</a:t>
            </a:r>
            <a:r>
              <a:rPr lang="es-ES" sz="1200" kern="1200" dirty="0">
                <a:solidFill>
                  <a:schemeClr val="tx1"/>
                </a:solidFill>
                <a:effectLst/>
                <a:latin typeface="+mn-lt"/>
                <a:ea typeface="+mn-ea"/>
                <a:cs typeface="+mn-cs"/>
              </a:rPr>
              <a:t> concluyen que el </a:t>
            </a:r>
            <a:r>
              <a:rPr lang="es-ES" sz="1200" kern="1200" dirty="0" err="1">
                <a:solidFill>
                  <a:schemeClr val="tx1"/>
                </a:solidFill>
                <a:effectLst/>
                <a:latin typeface="+mn-lt"/>
                <a:ea typeface="+mn-ea"/>
                <a:cs typeface="+mn-cs"/>
              </a:rPr>
              <a:t>mmse</a:t>
            </a:r>
            <a:r>
              <a:rPr lang="es-ES" sz="1200" kern="1200" dirty="0">
                <a:solidFill>
                  <a:schemeClr val="tx1"/>
                </a:solidFill>
                <a:effectLst/>
                <a:latin typeface="+mn-lt"/>
                <a:ea typeface="+mn-ea"/>
                <a:cs typeface="+mn-cs"/>
              </a:rPr>
              <a:t> puede ser un instrumento </a:t>
            </a:r>
            <a:r>
              <a:rPr lang="es-ES" sz="1200" kern="1200" dirty="0" err="1">
                <a:solidFill>
                  <a:schemeClr val="tx1"/>
                </a:solidFill>
                <a:effectLst/>
                <a:latin typeface="+mn-lt"/>
                <a:ea typeface="+mn-ea"/>
                <a:cs typeface="+mn-cs"/>
              </a:rPr>
              <a:t>apropuado</a:t>
            </a:r>
            <a:r>
              <a:rPr lang="es-ES" sz="1200" kern="1200" dirty="0">
                <a:solidFill>
                  <a:schemeClr val="tx1"/>
                </a:solidFill>
                <a:effectLst/>
                <a:latin typeface="+mn-lt"/>
                <a:ea typeface="+mn-ea"/>
                <a:cs typeface="+mn-cs"/>
              </a:rPr>
              <a:t> cuando se utiliza en sujeto de alto nivel educativo pero su sensibilidad y especificidad son limitados cuando hay bajo nivel e escolaridad. </a:t>
            </a:r>
          </a:p>
          <a:p>
            <a:pPr rtl="0" fontAlgn="ctr"/>
            <a:r>
              <a:rPr lang="es-ES" sz="1200" kern="1200" dirty="0">
                <a:solidFill>
                  <a:schemeClr val="tx1"/>
                </a:solidFill>
                <a:effectLst/>
                <a:latin typeface="+mn-lt"/>
                <a:ea typeface="+mn-ea"/>
                <a:cs typeface="+mn-cs"/>
              </a:rPr>
              <a:t>Otra cosa es que en pacientes con ad el </a:t>
            </a:r>
            <a:r>
              <a:rPr lang="es-ES" sz="1200" kern="1200" dirty="0" err="1">
                <a:solidFill>
                  <a:schemeClr val="tx1"/>
                </a:solidFill>
                <a:effectLst/>
                <a:latin typeface="+mn-lt"/>
                <a:ea typeface="+mn-ea"/>
                <a:cs typeface="+mn-cs"/>
              </a:rPr>
              <a:t>mmse</a:t>
            </a:r>
            <a:r>
              <a:rPr lang="es-ES" sz="1200" kern="1200" dirty="0">
                <a:solidFill>
                  <a:schemeClr val="tx1"/>
                </a:solidFill>
                <a:effectLst/>
                <a:latin typeface="+mn-lt"/>
                <a:ea typeface="+mn-ea"/>
                <a:cs typeface="+mn-cs"/>
              </a:rPr>
              <a:t> disminuye 3 puntos cada año</a:t>
            </a:r>
          </a:p>
          <a:p>
            <a:pPr lvl="1" algn="ctr" rtl="0" fontAlgn="ctr"/>
            <a:endParaRPr lang="es-ES" sz="1200" kern="1200" dirty="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22</a:t>
            </a:fld>
            <a:endParaRPr lang="es-ES"/>
          </a:p>
        </p:txBody>
      </p:sp>
    </p:spTree>
    <p:extLst>
      <p:ext uri="{BB962C8B-B14F-4D97-AF65-F5344CB8AC3E}">
        <p14:creationId xmlns:p14="http://schemas.microsoft.com/office/powerpoint/2010/main" val="3827338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23</a:t>
            </a:fld>
            <a:endParaRPr lang="es-ES"/>
          </a:p>
        </p:txBody>
      </p:sp>
    </p:spTree>
    <p:extLst>
      <p:ext uri="{BB962C8B-B14F-4D97-AF65-F5344CB8AC3E}">
        <p14:creationId xmlns:p14="http://schemas.microsoft.com/office/powerpoint/2010/main" val="11983076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SEGÚN LAS GUIAS DE DEMENCIA DEL AAN SE DEBE DE OBTENER UNA IMAGEN EN TODOS LOS PACINETES CON DETERIORO COGNITIVO PUES 5% DE LOS PACINETES PUEDEN TENER LESIONES CAUSALES NO DEGENERATIVAS COMO NEOPLASIA DEL LOBULO FRONTAL, HEMATOMA SUBDURAL, HODROCEFALIA DE PRESION NORMAL. </a:t>
            </a:r>
          </a:p>
          <a:p>
            <a:r>
              <a:rPr lang="es-ES" dirty="0"/>
              <a:t>HALLAZGOS ESPECIFICOS  EN RM  ENFERMEDAD DE ALZHEIMER: </a:t>
            </a:r>
          </a:p>
          <a:p>
            <a:r>
              <a:rPr lang="es-ES" dirty="0"/>
              <a:t>ATROFIA MESIAL TEMPORAL   Y REDUCCION DEL VOLUMEN DE LOS HIPOCAMPOS ( ES IMPORTANTE MEDIRLOS PUES ESTA REDUCCION PUEDE SER NORMAL PARA LA EDAD) </a:t>
            </a:r>
          </a:p>
          <a:p>
            <a:r>
              <a:rPr lang="es-ES" dirty="0"/>
              <a:t> EN ESTADIOS MAS AVANZADOS ATROFIA CEREBRAL GLOBAL CON AUMENTO DEL TAMAÑO DE LOS VENTRICULOS.</a:t>
            </a:r>
          </a:p>
          <a:p>
            <a:r>
              <a:rPr lang="es-ES" dirty="0"/>
              <a:t>MICROHEMORRAGIAS CORTICO SUBCORTICALES USUALMENTE SE ENCUENTRAN EN LA RM SUGIRIENDO AMIOLOIDOSIS VASCULAR. </a:t>
            </a:r>
          </a:p>
          <a:p>
            <a:endParaRPr lang="es-ES" dirty="0"/>
          </a:p>
          <a:p>
            <a:r>
              <a:rPr lang="es-ES" dirty="0"/>
              <a:t>PREGUNTAS A RESOLVER EN BUSQUEDA DE ATROFIA </a:t>
            </a:r>
          </a:p>
          <a:p>
            <a:r>
              <a:rPr lang="es-ES" dirty="0"/>
              <a:t>CUAL ES EL PATRON DE LA ATROFIA CUANDO ESTA PRESENTE?  POR LO GENERAL NO ES GLOBAL SINO RESTRINGIDA </a:t>
            </a:r>
          </a:p>
          <a:p>
            <a:r>
              <a:rPr lang="es-ES" dirty="0"/>
              <a:t>ES TEMPORAL BILATERAL Y PARIETAL CON RESPETO DE OTRAS REGIONES CEREBRALES CONSISTENTE CON EA? LA ATROFIA USUALMENTE ES ASIMETRICA </a:t>
            </a:r>
          </a:p>
          <a:p>
            <a:r>
              <a:rPr lang="es-ES" dirty="0"/>
              <a:t>ES PREDOMINANTEMENTE FRONTAL CON RESPECTO A DFT?</a:t>
            </a:r>
          </a:p>
          <a:p>
            <a:r>
              <a:rPr lang="es-ES" dirty="0"/>
              <a:t>HAY ATROFIA HIPOCAMPAL CONSISTENTE CON PERDIDA DE MEMORIA?</a:t>
            </a:r>
          </a:p>
          <a:p>
            <a:r>
              <a:rPr lang="es-ES" dirty="0"/>
              <a:t>NO HAY ATROFIA SIGNIFICATIVA?</a:t>
            </a:r>
          </a:p>
          <a:p>
            <a:r>
              <a:rPr lang="es-ES" dirty="0"/>
              <a:t>SE ESTIMA QUE EL CEREBRO PIERDE APROXIMADAMENTE 0.5 % DE SU VOLUMEN POR AÑO EN ENVEJECIMIENTO NORMAL COMPARADO CON 1-2 % EN DCL Y 2-4 % EN AD.</a:t>
            </a:r>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24</a:t>
            </a:fld>
            <a:endParaRPr lang="es-ES"/>
          </a:p>
        </p:txBody>
      </p:sp>
    </p:spTree>
    <p:extLst>
      <p:ext uri="{BB962C8B-B14F-4D97-AF65-F5344CB8AC3E}">
        <p14:creationId xmlns:p14="http://schemas.microsoft.com/office/powerpoint/2010/main" val="21784996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25</a:t>
            </a:fld>
            <a:endParaRPr lang="es-ES"/>
          </a:p>
        </p:txBody>
      </p:sp>
    </p:spTree>
    <p:extLst>
      <p:ext uri="{BB962C8B-B14F-4D97-AF65-F5344CB8AC3E}">
        <p14:creationId xmlns:p14="http://schemas.microsoft.com/office/powerpoint/2010/main" val="36352165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Temporal </a:t>
            </a:r>
            <a:r>
              <a:rPr lang="es-CO" dirty="0" err="1"/>
              <a:t>evolution</a:t>
            </a:r>
            <a:r>
              <a:rPr lang="es-CO" dirty="0"/>
              <a:t> </a:t>
            </a:r>
            <a:r>
              <a:rPr lang="es-CO" dirty="0" err="1"/>
              <a:t>of</a:t>
            </a:r>
            <a:r>
              <a:rPr lang="es-CO" dirty="0"/>
              <a:t> </a:t>
            </a:r>
            <a:r>
              <a:rPr lang="es-CO" dirty="0" err="1"/>
              <a:t>criteria</a:t>
            </a:r>
            <a:r>
              <a:rPr lang="es-CO" dirty="0"/>
              <a:t> </a:t>
            </a:r>
            <a:r>
              <a:rPr lang="es-CO" dirty="0" err="1"/>
              <a:t>for</a:t>
            </a:r>
            <a:r>
              <a:rPr lang="es-CO" dirty="0"/>
              <a:t> </a:t>
            </a:r>
            <a:r>
              <a:rPr lang="es-CO" dirty="0" err="1"/>
              <a:t>mild</a:t>
            </a:r>
            <a:r>
              <a:rPr lang="es-CO" dirty="0"/>
              <a:t> </a:t>
            </a:r>
            <a:r>
              <a:rPr lang="es-CO" dirty="0" err="1"/>
              <a:t>cognitive</a:t>
            </a:r>
            <a:r>
              <a:rPr lang="es-CO" dirty="0"/>
              <a:t> </a:t>
            </a:r>
            <a:r>
              <a:rPr lang="es-CO" dirty="0" err="1"/>
              <a:t>impairment</a:t>
            </a:r>
            <a:r>
              <a:rPr lang="es-CO" dirty="0"/>
              <a:t> (MCI) and </a:t>
            </a:r>
            <a:r>
              <a:rPr lang="es-CO" dirty="0" err="1"/>
              <a:t>prodromal</a:t>
            </a:r>
            <a:r>
              <a:rPr lang="es-CO" dirty="0"/>
              <a:t> Alzheimer </a:t>
            </a:r>
            <a:r>
              <a:rPr lang="es-CO" dirty="0" err="1"/>
              <a:t>disease</a:t>
            </a:r>
            <a:r>
              <a:rPr lang="es-CO" dirty="0"/>
              <a:t> (AD).</a:t>
            </a:r>
          </a:p>
          <a:p>
            <a:r>
              <a:rPr lang="es-CO" dirty="0"/>
              <a:t>DSM-5 = </a:t>
            </a:r>
            <a:r>
              <a:rPr lang="es-CO" dirty="0" err="1"/>
              <a:t>Diagnostic</a:t>
            </a:r>
            <a:r>
              <a:rPr lang="es-CO" dirty="0"/>
              <a:t> and </a:t>
            </a:r>
            <a:r>
              <a:rPr lang="es-CO" dirty="0" err="1"/>
              <a:t>Statistical</a:t>
            </a:r>
            <a:r>
              <a:rPr lang="es-CO" dirty="0"/>
              <a:t> Manual </a:t>
            </a:r>
            <a:r>
              <a:rPr lang="es-CO" dirty="0" err="1"/>
              <a:t>ofMental</a:t>
            </a:r>
            <a:r>
              <a:rPr lang="es-CO" dirty="0"/>
              <a:t> </a:t>
            </a:r>
            <a:r>
              <a:rPr lang="es-CO" dirty="0" err="1"/>
              <a:t>Disorders</a:t>
            </a:r>
            <a:r>
              <a:rPr lang="es-CO" dirty="0"/>
              <a:t>, </a:t>
            </a:r>
            <a:r>
              <a:rPr lang="es-CO" dirty="0" err="1"/>
              <a:t>Fifth</a:t>
            </a:r>
            <a:r>
              <a:rPr lang="es-CO" dirty="0"/>
              <a:t> </a:t>
            </a:r>
            <a:r>
              <a:rPr lang="es-CO" dirty="0" err="1"/>
              <a:t>Edition</a:t>
            </a:r>
            <a:r>
              <a:rPr lang="es-CO" dirty="0"/>
              <a:t>; NIA-AA = </a:t>
            </a:r>
            <a:r>
              <a:rPr lang="es-CO" dirty="0" err="1"/>
              <a:t>National</a:t>
            </a:r>
            <a:r>
              <a:rPr lang="es-CO" dirty="0"/>
              <a:t> </a:t>
            </a:r>
            <a:r>
              <a:rPr lang="es-CO" dirty="0" err="1"/>
              <a:t>Institute</a:t>
            </a:r>
            <a:r>
              <a:rPr lang="es-CO" dirty="0"/>
              <a:t> </a:t>
            </a:r>
            <a:r>
              <a:rPr lang="es-CO" dirty="0" err="1"/>
              <a:t>on</a:t>
            </a:r>
            <a:r>
              <a:rPr lang="es-CO" dirty="0"/>
              <a:t> </a:t>
            </a:r>
            <a:r>
              <a:rPr lang="es-CO" dirty="0" err="1"/>
              <a:t>AgingYAlzheimer’s</a:t>
            </a:r>
            <a:r>
              <a:rPr lang="es-CO" dirty="0"/>
              <a:t> </a:t>
            </a:r>
            <a:r>
              <a:rPr lang="es-CO" dirty="0" err="1"/>
              <a:t>Association</a:t>
            </a:r>
            <a:endParaRPr lang="es-CO" dirty="0"/>
          </a:p>
          <a:p>
            <a:endParaRPr lang="es-CO" dirty="0"/>
          </a:p>
          <a:p>
            <a:r>
              <a:rPr lang="en-US" dirty="0"/>
              <a:t>Over the years, several sets of terminology for MCI and related conditions have evolved, many referring to similar constructs in the general MCI range. The Mayo Clinic criteria previously noted focused on a memory disturbance and were developed to elucidate the earliest symptomatic stages of AD. However, it soon became apparent that not all intermittent cognitive states represented</a:t>
            </a:r>
            <a:r>
              <a:rPr lang="en-US" baseline="0" dirty="0"/>
              <a:t> </a:t>
            </a:r>
            <a:r>
              <a:rPr lang="en-US" dirty="0"/>
              <a:t>incipient AD nor did all patients have just a memory impairment. To address this situation, the Key Symposium was held in Stockholm, Sweden, in 2003, and criteria </a:t>
            </a:r>
            <a:r>
              <a:rPr lang="en-US" dirty="0" err="1"/>
              <a:t>ofa</a:t>
            </a:r>
            <a:r>
              <a:rPr lang="en-US" dirty="0"/>
              <a:t> more broad scope were published in 2004. </a:t>
            </a:r>
            <a:r>
              <a:rPr lang="en-US" b="1" dirty="0"/>
              <a:t>These criteria accomplished two goals: (1) to broaden the classification scheme beyond memory, and (2) to recognize that MCI could result from a variety of etiologies and not just AD</a:t>
            </a:r>
            <a:r>
              <a:rPr lang="en-US" dirty="0"/>
              <a:t>. These criteria are outlined in Figure 2-1,8 </a:t>
            </a:r>
            <a:r>
              <a:rPr lang="en-US" b="1" dirty="0"/>
              <a:t>demonstrating the syndromic phenotypes and how they can be paired with possible etiologies to assist the clinician in diagnosis</a:t>
            </a:r>
            <a:endParaRPr lang="es-CO" b="1" dirty="0"/>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27</a:t>
            </a:fld>
            <a:endParaRPr lang="es-ES"/>
          </a:p>
        </p:txBody>
      </p:sp>
    </p:spTree>
    <p:extLst>
      <p:ext uri="{BB962C8B-B14F-4D97-AF65-F5344CB8AC3E}">
        <p14:creationId xmlns:p14="http://schemas.microsoft.com/office/powerpoint/2010/main" val="2902283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fontAlgn="ctr"/>
            <a:r>
              <a:rPr lang="es-ES" sz="1200" kern="1200" dirty="0">
                <a:solidFill>
                  <a:schemeClr val="tx1"/>
                </a:solidFill>
                <a:effectLst/>
                <a:latin typeface="+mn-lt"/>
                <a:ea typeface="+mn-ea"/>
                <a:cs typeface="+mn-cs"/>
              </a:rPr>
              <a:t>EN 2018 EL WORLD ALZHEIMER REPORT PUBLICÓ UN METANÁLISIS EXHAUSTIVO DE ESTUDIOS POBLACIONALES à 50 MILLONES DE PERSONAS EN TODO EL MUNDO VIVEN CON DEMENCIA, Y SE ESPERA QUE ESE NÚMERO LLEGUE A 131,5 MILLONES PARA EL AÑO 2050</a:t>
            </a:r>
          </a:p>
          <a:p>
            <a:pPr rtl="0" fontAlgn="ctr"/>
            <a:r>
              <a:rPr lang="es-ES" sz="1200" kern="1200" dirty="0">
                <a:solidFill>
                  <a:schemeClr val="tx1"/>
                </a:solidFill>
                <a:effectLst/>
                <a:latin typeface="+mn-lt"/>
                <a:ea typeface="+mn-ea"/>
                <a:cs typeface="+mn-cs"/>
              </a:rPr>
              <a:t>La prevalencia ha aumentado por el envejecimiento de la población y por la mayor consciencia que hay sobre este tipo de enfermedades por parte de la población y los médicos generales.</a:t>
            </a:r>
          </a:p>
          <a:p>
            <a:pPr rtl="0" fontAlgn="ctr"/>
            <a:r>
              <a:rPr lang="es-ES" sz="1200" kern="1200" dirty="0">
                <a:solidFill>
                  <a:schemeClr val="tx1"/>
                </a:solidFill>
                <a:effectLst/>
                <a:latin typeface="+mn-lt"/>
                <a:ea typeface="+mn-ea"/>
                <a:cs typeface="+mn-cs"/>
              </a:rPr>
              <a:t>Afecta el 50% de los &gt;90 años</a:t>
            </a:r>
          </a:p>
          <a:p>
            <a:pPr rtl="0" fontAlgn="ctr"/>
            <a:r>
              <a:rPr lang="es-ES" sz="1200" kern="1200" dirty="0">
                <a:solidFill>
                  <a:schemeClr val="tx1"/>
                </a:solidFill>
                <a:effectLst/>
                <a:latin typeface="+mn-lt"/>
                <a:ea typeface="+mn-ea"/>
                <a:cs typeface="+mn-cs"/>
              </a:rPr>
              <a:t>85% de los casos de demencia son en &gt;75 años. </a:t>
            </a:r>
          </a:p>
          <a:p>
            <a:pPr rtl="0" fontAlgn="ctr"/>
            <a:r>
              <a:rPr lang="es-ES" sz="1200" kern="1200" dirty="0">
                <a:solidFill>
                  <a:schemeClr val="tx1"/>
                </a:solidFill>
                <a:effectLst/>
                <a:latin typeface="+mn-lt"/>
                <a:ea typeface="+mn-ea"/>
                <a:cs typeface="+mn-cs"/>
              </a:rPr>
              <a:t>Presente en 2/3 de los residentes de hogares de ancianos </a:t>
            </a:r>
          </a:p>
          <a:p>
            <a:pPr rtl="0" fontAlgn="ctr"/>
            <a:r>
              <a:rPr lang="es-ES" sz="1200" kern="1200" dirty="0">
                <a:solidFill>
                  <a:schemeClr val="tx1"/>
                </a:solidFill>
                <a:effectLst/>
                <a:latin typeface="+mn-lt"/>
                <a:ea typeface="+mn-ea"/>
                <a:cs typeface="+mn-cs"/>
              </a:rPr>
              <a:t>La incidencia en &lt;64 años es de 11-13 por 100.000/año </a:t>
            </a:r>
          </a:p>
          <a:p>
            <a:pPr rtl="0" fontAlgn="ctr"/>
            <a:endParaRPr lang="es-ES" sz="1200" kern="1200" dirty="0">
              <a:solidFill>
                <a:schemeClr val="tx1"/>
              </a:solidFill>
              <a:effectLst/>
              <a:latin typeface="+mn-lt"/>
              <a:ea typeface="+mn-ea"/>
              <a:cs typeface="+mn-cs"/>
            </a:endParaRPr>
          </a:p>
          <a:p>
            <a:pPr rtl="0" fontAlgn="ctr"/>
            <a:r>
              <a:rPr lang="es-ES" sz="1200" kern="1200" dirty="0">
                <a:solidFill>
                  <a:schemeClr val="tx1"/>
                </a:solidFill>
                <a:effectLst/>
                <a:latin typeface="+mn-lt"/>
                <a:ea typeface="+mn-ea"/>
                <a:cs typeface="+mn-cs"/>
              </a:rPr>
              <a:t>El mapa muestra el numero estimado de personas que viven con demencia encada región del mundo en 2015  </a:t>
            </a:r>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8</a:t>
            </a:fld>
            <a:endParaRPr lang="es-ES"/>
          </a:p>
        </p:txBody>
      </p:sp>
    </p:spTree>
    <p:extLst>
      <p:ext uri="{BB962C8B-B14F-4D97-AF65-F5344CB8AC3E}">
        <p14:creationId xmlns:p14="http://schemas.microsoft.com/office/powerpoint/2010/main" val="15488030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is-IS" sz="1200" b="0" i="0" u="none" strike="noStrike" kern="1200" baseline="0" dirty="0">
                <a:solidFill>
                  <a:schemeClr val="tx1"/>
                </a:solidFill>
                <a:latin typeface="+mn-lt"/>
                <a:ea typeface="+mn-ea"/>
                <a:cs typeface="+mn-cs"/>
              </a:rPr>
              <a:t>DCV: deterioro cognitivo vascular</a:t>
            </a:r>
          </a:p>
          <a:p>
            <a:endParaRPr lang="is-IS" sz="1200" b="0" i="0" u="none" strike="noStrike" kern="1200" baseline="0" dirty="0">
              <a:solidFill>
                <a:schemeClr val="tx1"/>
              </a:solidFill>
              <a:latin typeface="+mn-lt"/>
              <a:ea typeface="+mn-ea"/>
              <a:cs typeface="+mn-cs"/>
            </a:endParaRPr>
          </a:p>
          <a:p>
            <a:r>
              <a:rPr lang="en-US" b="1" dirty="0"/>
              <a:t>KEY POINTS </a:t>
            </a:r>
            <a:r>
              <a:rPr lang="en-US" dirty="0"/>
              <a:t> </a:t>
            </a:r>
            <a:r>
              <a:rPr lang="en-US" u="sng" dirty="0"/>
              <a:t>Traditionally, amnestic mild cognitive impairment is the typical prodromal stage of dementia due to Alzheimer disease, but other phenotypes can also lead to this type of dementia, such as </a:t>
            </a:r>
            <a:r>
              <a:rPr lang="en-US" u="sng" dirty="0" err="1"/>
              <a:t>logopenic</a:t>
            </a:r>
            <a:r>
              <a:rPr lang="en-US" u="sng" dirty="0"/>
              <a:t> aphasia, posterior cortical atrophy (also known as the visual variant), or a frontal </a:t>
            </a:r>
            <a:r>
              <a:rPr lang="en-US" u="sng" dirty="0" err="1"/>
              <a:t>lobeYdysexecutive</a:t>
            </a:r>
            <a:r>
              <a:rPr lang="en-US" u="sng" dirty="0"/>
              <a:t> presentation of Alzheimer disease. Not all mild cognitive impairment is early Alzheimer disease</a:t>
            </a:r>
          </a:p>
          <a:p>
            <a:endParaRPr lang="es-CO" dirty="0"/>
          </a:p>
          <a:p>
            <a:r>
              <a:rPr lang="en-US" dirty="0"/>
              <a:t>Over the years, several sets of terminology for MCI and related conditions have evolved, many referring to similar constructs in the general MCI range. The Mayo Clinic criteria previously noted focused on a memory disturbance and were developed to elucidate the earliest symptomatic stages of AD. However, it soon became apparent that not all intermittent cognitive states represented</a:t>
            </a:r>
            <a:r>
              <a:rPr lang="en-US" baseline="0" dirty="0"/>
              <a:t> </a:t>
            </a:r>
            <a:r>
              <a:rPr lang="en-US" dirty="0"/>
              <a:t>incipient AD nor did all patients have just a memory impairment. To address this situation, the Key Symposium was held in Stockholm, Sweden, in 2003, and criteria </a:t>
            </a:r>
            <a:r>
              <a:rPr lang="en-US" dirty="0" err="1"/>
              <a:t>ofa</a:t>
            </a:r>
            <a:r>
              <a:rPr lang="en-US" dirty="0"/>
              <a:t> more broad scope were published in 2004.2,7 These criteria accomplished two goals: (1) to broaden the classification scheme beyond memory, and (2) to recognize that MCI could result from a variety of etiologies and not just AD. These criteria are outlined in Figure 2-1,8 demonstrating the syndromic phenotypes and how they can be paired with possible etiologies to assist the clinician in diagnosis</a:t>
            </a:r>
            <a:endParaRPr lang="es-CO" dirty="0"/>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28</a:t>
            </a:fld>
            <a:endParaRPr lang="es-ES"/>
          </a:p>
        </p:txBody>
      </p:sp>
    </p:spTree>
    <p:extLst>
      <p:ext uri="{BB962C8B-B14F-4D97-AF65-F5344CB8AC3E}">
        <p14:creationId xmlns:p14="http://schemas.microsoft.com/office/powerpoint/2010/main" val="28182423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Tratamiento </a:t>
            </a:r>
          </a:p>
          <a:p>
            <a:r>
              <a:rPr lang="es-ES" dirty="0"/>
              <a:t>Una proporción de pacientes que sufren DCL  no desarrollarán demencia ,Hay algunas causas de declive cognitivo como la depresión , los trastornos de ansiedad, el uso de varios medicamentos simultáneos y otras condiciones comórbidas tratables que pueden revertir DCL </a:t>
            </a:r>
          </a:p>
          <a:p>
            <a:endParaRPr lang="es-ES" dirty="0"/>
          </a:p>
          <a:p>
            <a:r>
              <a:rPr lang="es-ES" dirty="0"/>
              <a:t>Terapia farmacológica </a:t>
            </a:r>
          </a:p>
          <a:p>
            <a:r>
              <a:rPr lang="es-ES" dirty="0"/>
              <a:t>Existen algunas causas inusuales de deterioro de la memoria tal como deficiencia de vitaminas o enfermedad tiroidea, que usualmente son detectadas durante la evaluación inicial mediante el interrogatorio y un análisis de laboratorio clínico. El tratamiento específico para estas patologías debería ser instaurado, lo cual llevaría a la mejoría total del trastorno de memoria.</a:t>
            </a:r>
          </a:p>
          <a:p>
            <a:r>
              <a:rPr lang="es-ES" dirty="0"/>
              <a:t> </a:t>
            </a:r>
          </a:p>
          <a:p>
            <a:r>
              <a:rPr lang="es-ES" dirty="0"/>
              <a:t>El tratamiento con inhibidores de acetil colinesterasa (</a:t>
            </a:r>
            <a:r>
              <a:rPr lang="es-ES" dirty="0" err="1"/>
              <a:t>rivastigimina</a:t>
            </a:r>
            <a:r>
              <a:rPr lang="es-ES" dirty="0"/>
              <a:t>, </a:t>
            </a:r>
            <a:r>
              <a:rPr lang="es-ES" dirty="0" err="1"/>
              <a:t>galantamina</a:t>
            </a:r>
            <a:r>
              <a:rPr lang="es-ES" dirty="0"/>
              <a:t> y </a:t>
            </a:r>
            <a:r>
              <a:rPr lang="es-ES" dirty="0" err="1"/>
              <a:t>donepecilo</a:t>
            </a:r>
            <a:r>
              <a:rPr lang="es-ES" dirty="0"/>
              <a:t>), moduladores de glutamato(memantina), ginkgo </a:t>
            </a:r>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29</a:t>
            </a:fld>
            <a:endParaRPr lang="es-ES"/>
          </a:p>
        </p:txBody>
      </p:sp>
    </p:spTree>
    <p:extLst>
      <p:ext uri="{BB962C8B-B14F-4D97-AF65-F5344CB8AC3E}">
        <p14:creationId xmlns:p14="http://schemas.microsoft.com/office/powerpoint/2010/main" val="42434146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30</a:t>
            </a:fld>
            <a:endParaRPr lang="es-ES"/>
          </a:p>
        </p:txBody>
      </p:sp>
    </p:spTree>
    <p:extLst>
      <p:ext uri="{BB962C8B-B14F-4D97-AF65-F5344CB8AC3E}">
        <p14:creationId xmlns:p14="http://schemas.microsoft.com/office/powerpoint/2010/main" val="35010656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MRI </a:t>
            </a:r>
            <a:r>
              <a:rPr lang="es-ES" dirty="0" err="1"/>
              <a:t>images</a:t>
            </a:r>
            <a:r>
              <a:rPr lang="es-ES" dirty="0"/>
              <a:t> </a:t>
            </a:r>
            <a:r>
              <a:rPr lang="es-ES" dirty="0" err="1"/>
              <a:t>of</a:t>
            </a:r>
            <a:r>
              <a:rPr lang="es-ES" dirty="0"/>
              <a:t> a </a:t>
            </a:r>
            <a:r>
              <a:rPr lang="es-ES" dirty="0" err="1"/>
              <a:t>patient</a:t>
            </a:r>
            <a:r>
              <a:rPr lang="es-ES" dirty="0"/>
              <a:t> </a:t>
            </a:r>
            <a:r>
              <a:rPr lang="es-ES" dirty="0" err="1"/>
              <a:t>with</a:t>
            </a:r>
            <a:r>
              <a:rPr lang="es-ES" dirty="0"/>
              <a:t> </a:t>
            </a:r>
            <a:r>
              <a:rPr lang="es-ES" dirty="0" err="1"/>
              <a:t>nonﬂuent</a:t>
            </a:r>
            <a:r>
              <a:rPr lang="es-ES" dirty="0"/>
              <a:t> </a:t>
            </a:r>
            <a:r>
              <a:rPr lang="es-ES" dirty="0" err="1"/>
              <a:t>primary</a:t>
            </a:r>
            <a:r>
              <a:rPr lang="es-ES" dirty="0"/>
              <a:t> </a:t>
            </a:r>
            <a:r>
              <a:rPr lang="es-ES" dirty="0" err="1"/>
              <a:t>progressive</a:t>
            </a:r>
            <a:r>
              <a:rPr lang="es-ES" dirty="0"/>
              <a:t> </a:t>
            </a:r>
            <a:r>
              <a:rPr lang="es-ES" dirty="0" err="1"/>
              <a:t>aphasia</a:t>
            </a:r>
            <a:r>
              <a:rPr lang="es-ES" dirty="0"/>
              <a:t> </a:t>
            </a:r>
            <a:r>
              <a:rPr lang="es-ES" dirty="0" err="1"/>
              <a:t>variant</a:t>
            </a:r>
            <a:r>
              <a:rPr lang="es-ES" dirty="0"/>
              <a:t> frontotemporal </a:t>
            </a:r>
            <a:r>
              <a:rPr lang="es-ES" dirty="0" err="1"/>
              <a:t>dementia</a:t>
            </a:r>
            <a:r>
              <a:rPr lang="es-ES" dirty="0"/>
              <a:t> </a:t>
            </a:r>
            <a:r>
              <a:rPr lang="es-ES" dirty="0" err="1"/>
              <a:t>due</a:t>
            </a:r>
            <a:r>
              <a:rPr lang="es-ES" dirty="0"/>
              <a:t> </a:t>
            </a:r>
            <a:r>
              <a:rPr lang="es-ES" dirty="0" err="1"/>
              <a:t>to</a:t>
            </a:r>
            <a:r>
              <a:rPr lang="es-ES" dirty="0"/>
              <a:t> </a:t>
            </a:r>
            <a:r>
              <a:rPr lang="es-ES" dirty="0" err="1"/>
              <a:t>progranulin</a:t>
            </a:r>
            <a:r>
              <a:rPr lang="es-ES" dirty="0"/>
              <a:t> </a:t>
            </a:r>
            <a:r>
              <a:rPr lang="es-ES" dirty="0" err="1"/>
              <a:t>mutation</a:t>
            </a:r>
            <a:r>
              <a:rPr lang="es-ES" dirty="0"/>
              <a:t>. (A)</a:t>
            </a:r>
          </a:p>
          <a:p>
            <a:r>
              <a:rPr lang="es-ES" dirty="0" err="1"/>
              <a:t>Transverse</a:t>
            </a:r>
            <a:r>
              <a:rPr lang="es-ES" dirty="0"/>
              <a:t> FLAIR </a:t>
            </a:r>
            <a:r>
              <a:rPr lang="es-ES" dirty="0" err="1"/>
              <a:t>slice</a:t>
            </a:r>
            <a:r>
              <a:rPr lang="es-ES" dirty="0"/>
              <a:t> shows </a:t>
            </a:r>
            <a:r>
              <a:rPr lang="es-ES" dirty="0" err="1"/>
              <a:t>the</a:t>
            </a:r>
            <a:r>
              <a:rPr lang="es-ES" dirty="0"/>
              <a:t> </a:t>
            </a:r>
            <a:r>
              <a:rPr lang="es-ES" dirty="0" err="1"/>
              <a:t>asymmetrical</a:t>
            </a:r>
            <a:r>
              <a:rPr lang="es-ES" dirty="0"/>
              <a:t> L &gt; R in </a:t>
            </a:r>
            <a:r>
              <a:rPr lang="es-ES" dirty="0" err="1"/>
              <a:t>this</a:t>
            </a:r>
            <a:r>
              <a:rPr lang="es-ES" dirty="0"/>
              <a:t> case. </a:t>
            </a:r>
          </a:p>
          <a:p>
            <a:r>
              <a:rPr lang="es-ES" dirty="0"/>
              <a:t>(B) </a:t>
            </a:r>
            <a:r>
              <a:rPr lang="es-ES" dirty="0" err="1"/>
              <a:t>Atrophy</a:t>
            </a:r>
            <a:r>
              <a:rPr lang="es-ES" dirty="0"/>
              <a:t> </a:t>
            </a:r>
            <a:r>
              <a:rPr lang="es-ES" dirty="0" err="1"/>
              <a:t>of</a:t>
            </a:r>
            <a:r>
              <a:rPr lang="es-ES" dirty="0"/>
              <a:t> </a:t>
            </a:r>
            <a:r>
              <a:rPr lang="es-ES" dirty="0" err="1"/>
              <a:t>the</a:t>
            </a:r>
            <a:r>
              <a:rPr lang="es-ES" dirty="0"/>
              <a:t> temporal pole </a:t>
            </a:r>
            <a:r>
              <a:rPr lang="es-ES" dirty="0" err="1"/>
              <a:t>is</a:t>
            </a:r>
            <a:r>
              <a:rPr lang="es-ES" dirty="0"/>
              <a:t> </a:t>
            </a:r>
            <a:r>
              <a:rPr lang="es-ES" dirty="0" err="1"/>
              <a:t>accompanied</a:t>
            </a:r>
            <a:r>
              <a:rPr lang="es-ES" dirty="0"/>
              <a:t> </a:t>
            </a:r>
            <a:r>
              <a:rPr lang="es-ES" dirty="0" err="1"/>
              <a:t>by</a:t>
            </a:r>
            <a:r>
              <a:rPr lang="es-ES" dirty="0"/>
              <a:t> </a:t>
            </a:r>
            <a:r>
              <a:rPr lang="es-ES" dirty="0" err="1"/>
              <a:t>the</a:t>
            </a:r>
            <a:r>
              <a:rPr lang="es-ES" dirty="0"/>
              <a:t> so-</a:t>
            </a:r>
            <a:r>
              <a:rPr lang="es-ES" dirty="0" err="1"/>
              <a:t>called</a:t>
            </a:r>
            <a:r>
              <a:rPr lang="es-ES" dirty="0"/>
              <a:t> “</a:t>
            </a:r>
            <a:r>
              <a:rPr lang="es-ES" dirty="0" err="1"/>
              <a:t>knife</a:t>
            </a:r>
            <a:r>
              <a:rPr lang="es-ES" dirty="0"/>
              <a:t> </a:t>
            </a:r>
            <a:r>
              <a:rPr lang="es-ES" dirty="0" err="1"/>
              <a:t>sign</a:t>
            </a:r>
            <a:r>
              <a:rPr lang="es-ES" dirty="0"/>
              <a:t>”</a:t>
            </a:r>
          </a:p>
          <a:p>
            <a:r>
              <a:rPr lang="es-ES" dirty="0" err="1"/>
              <a:t>where</a:t>
            </a:r>
            <a:r>
              <a:rPr lang="es-ES" dirty="0"/>
              <a:t> </a:t>
            </a:r>
            <a:r>
              <a:rPr lang="es-ES" dirty="0" err="1"/>
              <a:t>the</a:t>
            </a:r>
            <a:r>
              <a:rPr lang="es-ES" dirty="0"/>
              <a:t> </a:t>
            </a:r>
            <a:r>
              <a:rPr lang="es-ES" dirty="0" err="1"/>
              <a:t>slender</a:t>
            </a:r>
            <a:r>
              <a:rPr lang="es-ES" dirty="0"/>
              <a:t> temporal </a:t>
            </a:r>
            <a:r>
              <a:rPr lang="es-ES" dirty="0" err="1"/>
              <a:t>tissue</a:t>
            </a:r>
            <a:r>
              <a:rPr lang="es-ES" dirty="0"/>
              <a:t> resembles a </a:t>
            </a:r>
            <a:r>
              <a:rPr lang="es-ES" dirty="0" err="1"/>
              <a:t>knife</a:t>
            </a:r>
            <a:r>
              <a:rPr lang="es-ES" dirty="0"/>
              <a:t>. (C) FDG-PET shows </a:t>
            </a:r>
            <a:r>
              <a:rPr lang="es-ES" dirty="0" err="1"/>
              <a:t>hypometabolism</a:t>
            </a:r>
            <a:r>
              <a:rPr lang="es-ES" dirty="0"/>
              <a:t> in frontotemporal </a:t>
            </a:r>
            <a:r>
              <a:rPr lang="es-ES" dirty="0" err="1"/>
              <a:t>areas</a:t>
            </a:r>
            <a:r>
              <a:rPr lang="es-ES" dirty="0"/>
              <a:t> L &gt; R. FDG-PET,</a:t>
            </a:r>
          </a:p>
          <a:p>
            <a:r>
              <a:rPr lang="es-ES" dirty="0" err="1"/>
              <a:t>ﬂuorodeoxyglucose-positron</a:t>
            </a:r>
            <a:r>
              <a:rPr lang="es-ES" dirty="0"/>
              <a:t> </a:t>
            </a:r>
            <a:r>
              <a:rPr lang="es-ES" dirty="0" err="1"/>
              <a:t>emission</a:t>
            </a:r>
            <a:r>
              <a:rPr lang="es-ES" dirty="0"/>
              <a:t> </a:t>
            </a:r>
            <a:r>
              <a:rPr lang="es-ES" dirty="0" err="1"/>
              <a:t>tomography</a:t>
            </a:r>
            <a:r>
              <a:rPr lang="es-ES" dirty="0"/>
              <a:t>; FLAIR, </a:t>
            </a:r>
            <a:r>
              <a:rPr lang="es-ES" dirty="0" err="1"/>
              <a:t>ﬂuid</a:t>
            </a:r>
            <a:r>
              <a:rPr lang="es-ES" dirty="0"/>
              <a:t> </a:t>
            </a:r>
            <a:r>
              <a:rPr lang="es-ES" dirty="0" err="1"/>
              <a:t>attenuation</a:t>
            </a:r>
            <a:r>
              <a:rPr lang="es-ES" dirty="0"/>
              <a:t> </a:t>
            </a:r>
            <a:r>
              <a:rPr lang="es-ES" dirty="0" err="1"/>
              <a:t>inversion</a:t>
            </a:r>
            <a:r>
              <a:rPr lang="es-ES" dirty="0"/>
              <a:t> </a:t>
            </a:r>
            <a:r>
              <a:rPr lang="es-ES" dirty="0" err="1"/>
              <a:t>recovery</a:t>
            </a:r>
            <a:r>
              <a:rPr lang="es-ES" dirty="0"/>
              <a:t>; MRI, </a:t>
            </a:r>
            <a:r>
              <a:rPr lang="es-ES" dirty="0" err="1"/>
              <a:t>magnetic</a:t>
            </a:r>
            <a:r>
              <a:rPr lang="es-ES" dirty="0"/>
              <a:t> </a:t>
            </a:r>
            <a:r>
              <a:rPr lang="es-ES" dirty="0" err="1"/>
              <a:t>resonance</a:t>
            </a:r>
            <a:r>
              <a:rPr lang="es-ES" dirty="0"/>
              <a:t> </a:t>
            </a:r>
            <a:r>
              <a:rPr lang="es-ES" dirty="0" err="1"/>
              <a:t>imaging</a:t>
            </a:r>
            <a:r>
              <a:rPr lang="es-ES" dirty="0"/>
              <a:t>.</a:t>
            </a:r>
          </a:p>
        </p:txBody>
      </p:sp>
      <p:sp>
        <p:nvSpPr>
          <p:cNvPr id="4" name="Marcador de número de diapositiva 3"/>
          <p:cNvSpPr>
            <a:spLocks noGrp="1"/>
          </p:cNvSpPr>
          <p:nvPr>
            <p:ph type="sldNum" sz="quarter" idx="5"/>
          </p:nvPr>
        </p:nvSpPr>
        <p:spPr/>
        <p:txBody>
          <a:bodyPr/>
          <a:lstStyle/>
          <a:p>
            <a:fld id="{CCCDFF9C-86F5-40EE-A0D6-058003A7B6AE}" type="slidenum">
              <a:rPr lang="es-ES" smtClean="0"/>
              <a:t>31</a:t>
            </a:fld>
            <a:endParaRPr lang="es-ES"/>
          </a:p>
        </p:txBody>
      </p:sp>
    </p:spTree>
    <p:extLst>
      <p:ext uri="{BB962C8B-B14F-4D97-AF65-F5344CB8AC3E}">
        <p14:creationId xmlns:p14="http://schemas.microsoft.com/office/powerpoint/2010/main" val="7560751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he </a:t>
            </a:r>
            <a:r>
              <a:rPr lang="es-ES" dirty="0" err="1"/>
              <a:t>patient</a:t>
            </a:r>
            <a:r>
              <a:rPr lang="es-ES" dirty="0"/>
              <a:t> has Lewy </a:t>
            </a:r>
            <a:r>
              <a:rPr lang="es-ES" dirty="0" err="1"/>
              <a:t>body</a:t>
            </a:r>
            <a:r>
              <a:rPr lang="es-ES" dirty="0"/>
              <a:t> </a:t>
            </a:r>
            <a:r>
              <a:rPr lang="es-ES" dirty="0" err="1"/>
              <a:t>dementia</a:t>
            </a:r>
            <a:r>
              <a:rPr lang="es-ES" dirty="0"/>
              <a:t>. (A) </a:t>
            </a:r>
            <a:r>
              <a:rPr lang="es-ES" dirty="0" err="1"/>
              <a:t>The</a:t>
            </a:r>
            <a:r>
              <a:rPr lang="es-ES" dirty="0"/>
              <a:t> FDG-PET </a:t>
            </a:r>
            <a:r>
              <a:rPr lang="es-ES" dirty="0" err="1"/>
              <a:t>scan</a:t>
            </a:r>
            <a:r>
              <a:rPr lang="es-ES" dirty="0"/>
              <a:t> shows </a:t>
            </a:r>
            <a:r>
              <a:rPr lang="es-ES" dirty="0" err="1"/>
              <a:t>the</a:t>
            </a:r>
            <a:r>
              <a:rPr lang="es-ES" dirty="0"/>
              <a:t> </a:t>
            </a:r>
            <a:r>
              <a:rPr lang="es-ES" dirty="0" err="1"/>
              <a:t>presence</a:t>
            </a:r>
            <a:r>
              <a:rPr lang="es-ES" dirty="0"/>
              <a:t> </a:t>
            </a:r>
            <a:r>
              <a:rPr lang="es-ES" dirty="0" err="1"/>
              <a:t>of</a:t>
            </a:r>
            <a:r>
              <a:rPr lang="es-ES" dirty="0"/>
              <a:t> occipital </a:t>
            </a:r>
            <a:r>
              <a:rPr lang="es-ES" dirty="0" err="1"/>
              <a:t>hypometabolism</a:t>
            </a:r>
            <a:r>
              <a:rPr lang="es-ES" dirty="0"/>
              <a:t>. </a:t>
            </a:r>
            <a:r>
              <a:rPr lang="es-ES" dirty="0" err="1"/>
              <a:t>The</a:t>
            </a:r>
            <a:r>
              <a:rPr lang="es-ES" dirty="0"/>
              <a:t> </a:t>
            </a:r>
            <a:r>
              <a:rPr lang="es-ES" dirty="0" err="1"/>
              <a:t>darker</a:t>
            </a:r>
            <a:r>
              <a:rPr lang="es-ES" dirty="0"/>
              <a:t> </a:t>
            </a:r>
            <a:r>
              <a:rPr lang="es-ES" dirty="0" err="1"/>
              <a:t>areassuperimposed</a:t>
            </a:r>
            <a:r>
              <a:rPr lang="es-ES" dirty="0"/>
              <a:t> </a:t>
            </a:r>
            <a:r>
              <a:rPr lang="es-ES" dirty="0" err="1"/>
              <a:t>on</a:t>
            </a:r>
            <a:r>
              <a:rPr lang="es-ES" dirty="0"/>
              <a:t> </a:t>
            </a:r>
            <a:r>
              <a:rPr lang="es-ES" dirty="0" err="1"/>
              <a:t>the</a:t>
            </a:r>
            <a:r>
              <a:rPr lang="es-ES" dirty="0"/>
              <a:t> CT </a:t>
            </a:r>
            <a:r>
              <a:rPr lang="es-ES" dirty="0" err="1"/>
              <a:t>represent</a:t>
            </a:r>
            <a:r>
              <a:rPr lang="es-ES" dirty="0"/>
              <a:t> </a:t>
            </a:r>
            <a:r>
              <a:rPr lang="es-ES" dirty="0" err="1"/>
              <a:t>areas</a:t>
            </a:r>
            <a:r>
              <a:rPr lang="es-ES" dirty="0"/>
              <a:t> </a:t>
            </a:r>
            <a:r>
              <a:rPr lang="es-ES" dirty="0" err="1"/>
              <a:t>of</a:t>
            </a:r>
            <a:r>
              <a:rPr lang="es-ES" dirty="0"/>
              <a:t> </a:t>
            </a:r>
            <a:r>
              <a:rPr lang="es-ES" dirty="0" err="1"/>
              <a:t>hypometabolism</a:t>
            </a:r>
            <a:r>
              <a:rPr lang="es-ES" dirty="0"/>
              <a:t> </a:t>
            </a:r>
            <a:r>
              <a:rPr lang="es-ES" dirty="0" err="1"/>
              <a:t>compared</a:t>
            </a:r>
            <a:r>
              <a:rPr lang="es-ES" dirty="0"/>
              <a:t> </a:t>
            </a:r>
            <a:r>
              <a:rPr lang="es-ES" dirty="0" err="1"/>
              <a:t>with</a:t>
            </a:r>
            <a:r>
              <a:rPr lang="es-ES" dirty="0"/>
              <a:t> </a:t>
            </a:r>
            <a:r>
              <a:rPr lang="es-ES" dirty="0" err="1"/>
              <a:t>age-matched</a:t>
            </a:r>
            <a:r>
              <a:rPr lang="es-ES" dirty="0"/>
              <a:t> </a:t>
            </a:r>
            <a:r>
              <a:rPr lang="es-ES" dirty="0" err="1"/>
              <a:t>controls</a:t>
            </a:r>
            <a:r>
              <a:rPr lang="es-ES" dirty="0"/>
              <a:t>. (B) DAT-SPECT </a:t>
            </a:r>
            <a:r>
              <a:rPr lang="es-ES" dirty="0" err="1"/>
              <a:t>scan</a:t>
            </a:r>
            <a:r>
              <a:rPr lang="es-ES" dirty="0"/>
              <a:t> shows a </a:t>
            </a:r>
            <a:r>
              <a:rPr lang="es-ES" dirty="0" err="1"/>
              <a:t>loss</a:t>
            </a:r>
            <a:r>
              <a:rPr lang="es-ES" dirty="0"/>
              <a:t> </a:t>
            </a:r>
            <a:r>
              <a:rPr lang="es-ES" dirty="0" err="1"/>
              <a:t>of</a:t>
            </a:r>
            <a:endParaRPr lang="es-ES" dirty="0"/>
          </a:p>
          <a:p>
            <a:r>
              <a:rPr lang="es-ES" dirty="0" err="1"/>
              <a:t>dopaminergic</a:t>
            </a:r>
            <a:r>
              <a:rPr lang="es-ES" dirty="0"/>
              <a:t> </a:t>
            </a:r>
            <a:r>
              <a:rPr lang="es-ES" dirty="0" err="1"/>
              <a:t>innervation</a:t>
            </a:r>
            <a:r>
              <a:rPr lang="es-ES" dirty="0"/>
              <a:t> in </a:t>
            </a:r>
            <a:r>
              <a:rPr lang="es-ES" dirty="0" err="1"/>
              <a:t>the</a:t>
            </a:r>
            <a:r>
              <a:rPr lang="es-ES" dirty="0"/>
              <a:t> </a:t>
            </a:r>
            <a:r>
              <a:rPr lang="es-ES" dirty="0" err="1"/>
              <a:t>striatum</a:t>
            </a:r>
            <a:r>
              <a:rPr lang="es-ES" dirty="0"/>
              <a:t>. </a:t>
            </a:r>
            <a:r>
              <a:rPr lang="es-ES" dirty="0" err="1"/>
              <a:t>The</a:t>
            </a:r>
            <a:r>
              <a:rPr lang="es-ES" dirty="0"/>
              <a:t> </a:t>
            </a:r>
            <a:r>
              <a:rPr lang="es-ES" dirty="0" err="1"/>
              <a:t>superimposed</a:t>
            </a:r>
            <a:r>
              <a:rPr lang="es-ES" dirty="0"/>
              <a:t> </a:t>
            </a:r>
            <a:r>
              <a:rPr lang="es-ES" dirty="0" err="1"/>
              <a:t>lighter</a:t>
            </a:r>
            <a:r>
              <a:rPr lang="es-ES" dirty="0"/>
              <a:t> </a:t>
            </a:r>
            <a:r>
              <a:rPr lang="es-ES" dirty="0" err="1"/>
              <a:t>signal</a:t>
            </a:r>
            <a:r>
              <a:rPr lang="es-ES" dirty="0"/>
              <a:t> </a:t>
            </a:r>
            <a:r>
              <a:rPr lang="es-ES" dirty="0" err="1"/>
              <a:t>is</a:t>
            </a:r>
            <a:r>
              <a:rPr lang="es-ES" dirty="0"/>
              <a:t> </a:t>
            </a:r>
            <a:r>
              <a:rPr lang="es-ES" dirty="0" err="1"/>
              <a:t>dopamine</a:t>
            </a:r>
            <a:r>
              <a:rPr lang="es-ES" dirty="0"/>
              <a:t> </a:t>
            </a:r>
            <a:r>
              <a:rPr lang="es-ES" dirty="0" err="1"/>
              <a:t>transporter</a:t>
            </a:r>
            <a:r>
              <a:rPr lang="es-ES" dirty="0"/>
              <a:t> </a:t>
            </a:r>
            <a:r>
              <a:rPr lang="es-ES" dirty="0" err="1"/>
              <a:t>uptake</a:t>
            </a:r>
            <a:r>
              <a:rPr lang="es-ES" dirty="0"/>
              <a:t> </a:t>
            </a:r>
            <a:r>
              <a:rPr lang="es-ES" dirty="0" err="1"/>
              <a:t>signal</a:t>
            </a:r>
            <a:r>
              <a:rPr lang="es-ES" dirty="0"/>
              <a:t>. CT, </a:t>
            </a:r>
            <a:r>
              <a:rPr lang="es-ES" dirty="0" err="1"/>
              <a:t>computed</a:t>
            </a:r>
            <a:r>
              <a:rPr lang="es-ES" dirty="0"/>
              <a:t> </a:t>
            </a:r>
            <a:r>
              <a:rPr lang="es-ES" dirty="0" err="1"/>
              <a:t>tomography</a:t>
            </a:r>
            <a:r>
              <a:rPr lang="es-ES" dirty="0"/>
              <a:t>; DAT-SPECT, </a:t>
            </a:r>
            <a:r>
              <a:rPr lang="es-ES" dirty="0" err="1"/>
              <a:t>dopamine</a:t>
            </a:r>
            <a:r>
              <a:rPr lang="es-ES" dirty="0"/>
              <a:t> </a:t>
            </a:r>
            <a:r>
              <a:rPr lang="es-ES" dirty="0" err="1"/>
              <a:t>transporter</a:t>
            </a:r>
            <a:r>
              <a:rPr lang="es-ES" dirty="0"/>
              <a:t> single-</a:t>
            </a:r>
            <a:r>
              <a:rPr lang="es-ES" dirty="0" err="1"/>
              <a:t>photon</a:t>
            </a:r>
            <a:r>
              <a:rPr lang="es-ES" dirty="0"/>
              <a:t> </a:t>
            </a:r>
            <a:r>
              <a:rPr lang="es-ES" dirty="0" err="1"/>
              <a:t>emission</a:t>
            </a:r>
            <a:r>
              <a:rPr lang="es-ES" dirty="0"/>
              <a:t> </a:t>
            </a:r>
            <a:r>
              <a:rPr lang="es-ES" dirty="0" err="1"/>
              <a:t>computed</a:t>
            </a:r>
            <a:r>
              <a:rPr lang="es-ES" dirty="0"/>
              <a:t> </a:t>
            </a:r>
            <a:r>
              <a:rPr lang="es-ES" dirty="0" err="1"/>
              <a:t>tomography</a:t>
            </a:r>
            <a:r>
              <a:rPr lang="es-ES" dirty="0"/>
              <a:t>; FDG-PET, </a:t>
            </a:r>
            <a:r>
              <a:rPr lang="es-ES" dirty="0" err="1"/>
              <a:t>ﬂuorodeoxyglucose-positron</a:t>
            </a:r>
            <a:r>
              <a:rPr lang="es-ES" dirty="0"/>
              <a:t> </a:t>
            </a:r>
            <a:r>
              <a:rPr lang="es-ES" dirty="0" err="1"/>
              <a:t>emission</a:t>
            </a:r>
            <a:endParaRPr lang="es-ES" dirty="0"/>
          </a:p>
          <a:p>
            <a:r>
              <a:rPr lang="es-ES" dirty="0" err="1"/>
              <a:t>tomography</a:t>
            </a:r>
            <a:r>
              <a:rPr lang="es-ES" dirty="0"/>
              <a:t>.</a:t>
            </a:r>
          </a:p>
        </p:txBody>
      </p:sp>
      <p:sp>
        <p:nvSpPr>
          <p:cNvPr id="4" name="Marcador de número de diapositiva 3"/>
          <p:cNvSpPr>
            <a:spLocks noGrp="1"/>
          </p:cNvSpPr>
          <p:nvPr>
            <p:ph type="sldNum" sz="quarter" idx="5"/>
          </p:nvPr>
        </p:nvSpPr>
        <p:spPr/>
        <p:txBody>
          <a:bodyPr/>
          <a:lstStyle/>
          <a:p>
            <a:fld id="{CCCDFF9C-86F5-40EE-A0D6-058003A7B6AE}" type="slidenum">
              <a:rPr lang="es-ES" smtClean="0"/>
              <a:t>32</a:t>
            </a:fld>
            <a:endParaRPr lang="es-ES"/>
          </a:p>
        </p:txBody>
      </p:sp>
    </p:spTree>
    <p:extLst>
      <p:ext uri="{BB962C8B-B14F-4D97-AF65-F5344CB8AC3E}">
        <p14:creationId xmlns:p14="http://schemas.microsoft.com/office/powerpoint/2010/main" val="20433835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33</a:t>
            </a:fld>
            <a:endParaRPr lang="es-ES"/>
          </a:p>
        </p:txBody>
      </p:sp>
    </p:spTree>
    <p:extLst>
      <p:ext uri="{BB962C8B-B14F-4D97-AF65-F5344CB8AC3E}">
        <p14:creationId xmlns:p14="http://schemas.microsoft.com/office/powerpoint/2010/main" val="16975071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35</a:t>
            </a:fld>
            <a:endParaRPr lang="es-ES"/>
          </a:p>
        </p:txBody>
      </p:sp>
    </p:spTree>
    <p:extLst>
      <p:ext uri="{BB962C8B-B14F-4D97-AF65-F5344CB8AC3E}">
        <p14:creationId xmlns:p14="http://schemas.microsoft.com/office/powerpoint/2010/main" val="4034724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5933A2-0CBA-400E-963C-6CB1AEBAB619}" type="slidenum">
              <a:rPr kumimoji="0" lang="es-C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s-C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6029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10</a:t>
            </a:fld>
            <a:endParaRPr lang="es-ES"/>
          </a:p>
        </p:txBody>
      </p:sp>
    </p:spTree>
    <p:extLst>
      <p:ext uri="{BB962C8B-B14F-4D97-AF65-F5344CB8AC3E}">
        <p14:creationId xmlns:p14="http://schemas.microsoft.com/office/powerpoint/2010/main" val="3799056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La clasificación definitiva de las demencias esta basada en la neuropatología subyacente sin embargo con varios grados de certeza las demencias se pueden organizar en categorías sindrómicas con base a distintas características </a:t>
            </a:r>
            <a:r>
              <a:rPr lang="es-ES" dirty="0" err="1"/>
              <a:t>clinicas</a:t>
            </a:r>
            <a:r>
              <a:rPr lang="es-ES" dirty="0"/>
              <a:t>, evolución en el tiempo ( progresión </a:t>
            </a:r>
            <a:r>
              <a:rPr lang="es-ES" dirty="0" err="1"/>
              <a:t>sintomáica</a:t>
            </a:r>
            <a:r>
              <a:rPr lang="es-ES" dirty="0"/>
              <a:t> y otros datos diagnósticos.</a:t>
            </a:r>
          </a:p>
          <a:p>
            <a:r>
              <a:rPr lang="es-ES" dirty="0"/>
              <a:t>Diferentes patologías pueden causar </a:t>
            </a:r>
            <a:r>
              <a:rPr lang="es-ES" dirty="0" err="1"/>
              <a:t>sindromes</a:t>
            </a:r>
            <a:r>
              <a:rPr lang="es-ES" dirty="0"/>
              <a:t> similares sin embargo la clasificación sindromática  rigurosa puede usualmente predecir la patología subyacente.  La efectividad del diagnostico clínico patológico se mejora utilizando ayudas </a:t>
            </a:r>
            <a:r>
              <a:rPr lang="es-ES" dirty="0" err="1"/>
              <a:t>imaegnologicas</a:t>
            </a:r>
            <a:r>
              <a:rPr lang="es-ES" dirty="0"/>
              <a:t>, </a:t>
            </a:r>
            <a:r>
              <a:rPr lang="es-ES" dirty="0" err="1"/>
              <a:t>biofluidos</a:t>
            </a:r>
            <a:r>
              <a:rPr lang="es-ES" dirty="0"/>
              <a:t> y biomarcadores genéticos. </a:t>
            </a:r>
          </a:p>
          <a:p>
            <a:r>
              <a:rPr lang="es-ES" dirty="0"/>
              <a:t>Las demencias son clasificadas con base a múltiples patologías subyacentes las cuales con ampliamente definidas por la acumulación de agregados de proteínas anormales en neuronas y </a:t>
            </a:r>
            <a:r>
              <a:rPr lang="es-ES" dirty="0" err="1"/>
              <a:t>glia</a:t>
            </a:r>
            <a:r>
              <a:rPr lang="es-ES" dirty="0"/>
              <a:t> como también en el compartimento extracelular en regiones vulnerables del cerebro. </a:t>
            </a:r>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11</a:t>
            </a:fld>
            <a:endParaRPr lang="es-ES"/>
          </a:p>
        </p:txBody>
      </p:sp>
    </p:spTree>
    <p:extLst>
      <p:ext uri="{BB962C8B-B14F-4D97-AF65-F5344CB8AC3E}">
        <p14:creationId xmlns:p14="http://schemas.microsoft.com/office/powerpoint/2010/main" val="1285421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12</a:t>
            </a:fld>
            <a:endParaRPr lang="es-ES"/>
          </a:p>
        </p:txBody>
      </p:sp>
    </p:spTree>
    <p:extLst>
      <p:ext uri="{BB962C8B-B14F-4D97-AF65-F5344CB8AC3E}">
        <p14:creationId xmlns:p14="http://schemas.microsoft.com/office/powerpoint/2010/main" val="213320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Basados en los criterios de NINCDS y ADRDA el diagnostico de probable AD </a:t>
            </a:r>
            <a:r>
              <a:rPr lang="es-ES" dirty="0" err="1"/>
              <a:t>requeria</a:t>
            </a:r>
            <a:r>
              <a:rPr lang="es-ES" dirty="0"/>
              <a:t> 2 procedimiento: una documentar el síndrome de demencia y el otro descartar posibles etiologías diferentes. </a:t>
            </a:r>
          </a:p>
          <a:p>
            <a:r>
              <a:rPr lang="es-ES" dirty="0"/>
              <a:t>Posteriormente se definió que considerar la AD siempre como demencia tenia limitaciones obvias por lo que se incluyo el termino DCL.</a:t>
            </a:r>
          </a:p>
          <a:p>
            <a:r>
              <a:rPr lang="es-ES" dirty="0"/>
              <a:t>Es un error considerar la AD como un síndrome demencial siempre sino que se debe detectar con síntomas mínimos </a:t>
            </a:r>
            <a:r>
              <a:rPr lang="es-ES" dirty="0" err="1"/>
              <a:t>ocmo</a:t>
            </a:r>
            <a:r>
              <a:rPr lang="es-ES" dirty="0"/>
              <a:t> el DCL.</a:t>
            </a:r>
          </a:p>
          <a:p>
            <a:r>
              <a:rPr lang="es-ES" dirty="0"/>
              <a:t>En mas del 85% de los caos la EA se presenta como una alteración amnésica.  La EA tiene 2 fases claras: la primera consiste en un síndrome </a:t>
            </a:r>
            <a:r>
              <a:rPr lang="es-ES" dirty="0" err="1"/>
              <a:t>anmesico</a:t>
            </a:r>
            <a:r>
              <a:rPr lang="es-ES" dirty="0"/>
              <a:t> progresivo y predominante relacionado con compromiso de estructuras temporales mediales. El segundo es caracterizado por una diseminación de síntomas cognitivos a otros dominios como la función ejecutiva e </a:t>
            </a:r>
            <a:r>
              <a:rPr lang="es-ES" dirty="0" err="1"/>
              <a:t>instrucmental</a:t>
            </a:r>
            <a:r>
              <a:rPr lang="es-ES" dirty="0"/>
              <a:t>, </a:t>
            </a:r>
            <a:r>
              <a:rPr lang="es-ES" dirty="0" err="1"/>
              <a:t>cambos</a:t>
            </a:r>
            <a:r>
              <a:rPr lang="es-ES" dirty="0"/>
              <a:t> psico </a:t>
            </a:r>
            <a:r>
              <a:rPr lang="es-ES" dirty="0" err="1"/>
              <a:t>comportamentles</a:t>
            </a:r>
            <a:r>
              <a:rPr lang="es-ES" dirty="0"/>
              <a:t>.</a:t>
            </a:r>
          </a:p>
          <a:p>
            <a:endParaRPr lang="es-ES" dirty="0"/>
          </a:p>
          <a:p>
            <a:pPr rtl="0" fontAlgn="ctr"/>
            <a:r>
              <a:rPr lang="es-ES" sz="1200" kern="1200" dirty="0">
                <a:solidFill>
                  <a:schemeClr val="tx1"/>
                </a:solidFill>
                <a:effectLst/>
                <a:latin typeface="+mn-lt"/>
                <a:ea typeface="+mn-ea"/>
                <a:cs typeface="+mn-cs"/>
              </a:rPr>
              <a:t>GLOBALMENTE HAY 47 MILLONES DE PERSONAS AFECTADAS POR DEMENCIA</a:t>
            </a:r>
          </a:p>
          <a:p>
            <a:pPr rtl="0" fontAlgn="ctr"/>
            <a:r>
              <a:rPr lang="es-ES" sz="1200" kern="1200" dirty="0">
                <a:solidFill>
                  <a:schemeClr val="tx1"/>
                </a:solidFill>
                <a:effectLst/>
                <a:latin typeface="+mn-lt"/>
                <a:ea typeface="+mn-ea"/>
                <a:cs typeface="+mn-cs"/>
              </a:rPr>
              <a:t>DURACION PROMEDIO DE LA ENFERMEDAD</a:t>
            </a:r>
            <a:r>
              <a:rPr lang="es-ES" sz="1200" b="1" kern="1200" dirty="0">
                <a:solidFill>
                  <a:schemeClr val="tx1"/>
                </a:solidFill>
                <a:effectLst/>
                <a:latin typeface="+mn-lt"/>
                <a:ea typeface="+mn-ea"/>
                <a:cs typeface="+mn-cs"/>
              </a:rPr>
              <a:t> 8-10 AÑOS </a:t>
            </a:r>
            <a:endParaRPr lang="es-ES" sz="1200" kern="1200" dirty="0">
              <a:solidFill>
                <a:schemeClr val="tx1"/>
              </a:solidFill>
              <a:effectLst/>
              <a:latin typeface="+mn-lt"/>
              <a:ea typeface="+mn-ea"/>
              <a:cs typeface="+mn-cs"/>
            </a:endParaRPr>
          </a:p>
          <a:p>
            <a:pPr rtl="0" fontAlgn="ctr"/>
            <a:r>
              <a:rPr lang="es-ES" sz="1200" kern="1200" dirty="0">
                <a:solidFill>
                  <a:schemeClr val="tx1"/>
                </a:solidFill>
                <a:effectLst/>
                <a:latin typeface="+mn-lt"/>
                <a:ea typeface="+mn-ea"/>
                <a:cs typeface="+mn-cs"/>
              </a:rPr>
              <a:t>6TA CAUSA DE MUERTE EN ESTADO UNIDOS </a:t>
            </a:r>
          </a:p>
          <a:p>
            <a:pPr rtl="0" fontAlgn="ctr"/>
            <a:r>
              <a:rPr lang="es-ES" sz="1200" kern="1200" dirty="0">
                <a:solidFill>
                  <a:schemeClr val="tx1"/>
                </a:solidFill>
                <a:effectLst/>
                <a:latin typeface="+mn-lt"/>
                <a:ea typeface="+mn-ea"/>
                <a:cs typeface="+mn-cs"/>
              </a:rPr>
              <a:t>MUCHOS DE LOS ESTUDIOS TIENEN VALOR LIMITADO POR LAS COMORBILIDADES DE LOS PACIENTES: ACV (FACTOR CONFUSOR)</a:t>
            </a:r>
          </a:p>
          <a:p>
            <a:pPr rtl="0" fontAlgn="ctr"/>
            <a:r>
              <a:rPr lang="es-ES" sz="1200" kern="1200" dirty="0">
                <a:solidFill>
                  <a:schemeClr val="tx1"/>
                </a:solidFill>
                <a:effectLst/>
                <a:latin typeface="+mn-lt"/>
                <a:ea typeface="+mn-ea"/>
                <a:cs typeface="+mn-cs"/>
              </a:rPr>
              <a:t>INCIDENCIA ES DE 1-3% PREVALENCIA 10-30% EN MAYORES DE 65 AÑOS. 80% de los pacientes con AD son mayores de 75 años.</a:t>
            </a:r>
          </a:p>
          <a:p>
            <a:pPr rtl="0" fontAlgn="ctr"/>
            <a:r>
              <a:rPr lang="es-ES" sz="1200" kern="1200" dirty="0">
                <a:solidFill>
                  <a:schemeClr val="tx1"/>
                </a:solidFill>
                <a:effectLst/>
                <a:latin typeface="+mn-lt"/>
                <a:ea typeface="+mn-ea"/>
                <a:cs typeface="+mn-cs"/>
              </a:rPr>
              <a:t>MAS PREVALENTE EN MUJERES QUE EM HOMBRES.  66% de las muertes debido al AD en Australia son mujeres </a:t>
            </a:r>
          </a:p>
          <a:p>
            <a:endParaRPr lang="es-ES" dirty="0"/>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13</a:t>
            </a:fld>
            <a:endParaRPr lang="es-ES"/>
          </a:p>
        </p:txBody>
      </p:sp>
    </p:spTree>
    <p:extLst>
      <p:ext uri="{BB962C8B-B14F-4D97-AF65-F5344CB8AC3E}">
        <p14:creationId xmlns:p14="http://schemas.microsoft.com/office/powerpoint/2010/main" val="683800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fontAlgn="ctr"/>
            <a:r>
              <a:rPr lang="es-ES" sz="1200" kern="1200" dirty="0">
                <a:solidFill>
                  <a:schemeClr val="tx1"/>
                </a:solidFill>
                <a:effectLst/>
                <a:latin typeface="+mn-lt"/>
                <a:ea typeface="+mn-ea"/>
                <a:cs typeface="+mn-cs"/>
              </a:rPr>
              <a:t>Las bases </a:t>
            </a:r>
            <a:r>
              <a:rPr lang="es-ES" sz="1200" kern="1200" dirty="0" err="1">
                <a:solidFill>
                  <a:schemeClr val="tx1"/>
                </a:solidFill>
                <a:effectLst/>
                <a:latin typeface="+mn-lt"/>
                <a:ea typeface="+mn-ea"/>
                <a:cs typeface="+mn-cs"/>
              </a:rPr>
              <a:t>geneticas</a:t>
            </a:r>
            <a:r>
              <a:rPr lang="es-ES" sz="1200" kern="1200" dirty="0">
                <a:solidFill>
                  <a:schemeClr val="tx1"/>
                </a:solidFill>
                <a:effectLst/>
                <a:latin typeface="+mn-lt"/>
                <a:ea typeface="+mn-ea"/>
                <a:cs typeface="+mn-cs"/>
              </a:rPr>
              <a:t> están mas entendidas en el AD de inicio temprano que es el 1% de los </a:t>
            </a:r>
            <a:r>
              <a:rPr lang="es-ES" sz="1200" kern="1200" dirty="0" err="1">
                <a:solidFill>
                  <a:schemeClr val="tx1"/>
                </a:solidFill>
                <a:effectLst/>
                <a:latin typeface="+mn-lt"/>
                <a:ea typeface="+mn-ea"/>
                <a:cs typeface="+mn-cs"/>
              </a:rPr>
              <a:t>caososy</a:t>
            </a:r>
            <a:r>
              <a:rPr lang="es-ES" sz="1200" kern="1200" dirty="0">
                <a:solidFill>
                  <a:schemeClr val="tx1"/>
                </a:solidFill>
                <a:effectLst/>
                <a:latin typeface="+mn-lt"/>
                <a:ea typeface="+mn-ea"/>
                <a:cs typeface="+mn-cs"/>
              </a:rPr>
              <a:t> que típicamente sigue un patrón </a:t>
            </a:r>
            <a:r>
              <a:rPr lang="es-ES" sz="1200" b="1" kern="1200" dirty="0">
                <a:solidFill>
                  <a:schemeClr val="tx1"/>
                </a:solidFill>
                <a:effectLst/>
                <a:latin typeface="+mn-lt"/>
                <a:ea typeface="+mn-ea"/>
                <a:cs typeface="+mn-cs"/>
              </a:rPr>
              <a:t>autosómico dominante</a:t>
            </a:r>
            <a:r>
              <a:rPr lang="es-ES" sz="1200" kern="1200" dirty="0">
                <a:solidFill>
                  <a:schemeClr val="tx1"/>
                </a:solidFill>
                <a:effectLst/>
                <a:latin typeface="+mn-lt"/>
                <a:ea typeface="+mn-ea"/>
                <a:cs typeface="+mn-cs"/>
              </a:rPr>
              <a:t> relacionado con mutaciones del genes que alteran la producción de  B amiloide, agregación o depuración. Las bases </a:t>
            </a:r>
            <a:r>
              <a:rPr lang="es-ES" sz="1200" kern="1200" dirty="0" err="1">
                <a:solidFill>
                  <a:schemeClr val="tx1"/>
                </a:solidFill>
                <a:effectLst/>
                <a:latin typeface="+mn-lt"/>
                <a:ea typeface="+mn-ea"/>
                <a:cs typeface="+mn-cs"/>
              </a:rPr>
              <a:t>geneticas</a:t>
            </a:r>
            <a:r>
              <a:rPr lang="es-ES" sz="1200" kern="1200" dirty="0">
                <a:solidFill>
                  <a:schemeClr val="tx1"/>
                </a:solidFill>
                <a:effectLst/>
                <a:latin typeface="+mn-lt"/>
                <a:ea typeface="+mn-ea"/>
                <a:cs typeface="+mn-cs"/>
              </a:rPr>
              <a:t> del de inicio tardío son mas </a:t>
            </a:r>
            <a:r>
              <a:rPr lang="es-ES" sz="1200" kern="1200" dirty="0" err="1">
                <a:solidFill>
                  <a:schemeClr val="tx1"/>
                </a:solidFill>
                <a:effectLst/>
                <a:latin typeface="+mn-lt"/>
                <a:ea typeface="+mn-ea"/>
                <a:cs typeface="+mn-cs"/>
              </a:rPr>
              <a:t>complehas</a:t>
            </a:r>
            <a:r>
              <a:rPr lang="es-ES" sz="1200" kern="1200" dirty="0">
                <a:solidFill>
                  <a:schemeClr val="tx1"/>
                </a:solidFill>
                <a:effectLst/>
                <a:latin typeface="+mn-lt"/>
                <a:ea typeface="+mn-ea"/>
                <a:cs typeface="+mn-cs"/>
              </a:rPr>
              <a:t> con una susceptibilidad  conferida por factores genéticos mas comunes pero menos  penetrantes  con alelos de APOE  que </a:t>
            </a:r>
            <a:r>
              <a:rPr lang="es-ES" sz="1200" kern="1200" dirty="0" err="1">
                <a:solidFill>
                  <a:schemeClr val="tx1"/>
                </a:solidFill>
                <a:effectLst/>
                <a:latin typeface="+mn-lt"/>
                <a:ea typeface="+mn-ea"/>
                <a:cs typeface="+mn-cs"/>
              </a:rPr>
              <a:t>interacturan</a:t>
            </a:r>
            <a:r>
              <a:rPr lang="es-ES" sz="1200" kern="1200" dirty="0">
                <a:solidFill>
                  <a:schemeClr val="tx1"/>
                </a:solidFill>
                <a:effectLst/>
                <a:latin typeface="+mn-lt"/>
                <a:ea typeface="+mn-ea"/>
                <a:cs typeface="+mn-cs"/>
              </a:rPr>
              <a:t> con influencias epigenéticas y ambientales.</a:t>
            </a:r>
          </a:p>
          <a:p>
            <a:pPr rtl="0" fontAlgn="ctr"/>
            <a:endParaRPr lang="es-ES" sz="1200" kern="1200" dirty="0">
              <a:solidFill>
                <a:schemeClr val="tx1"/>
              </a:solidFill>
              <a:effectLst/>
              <a:latin typeface="+mn-lt"/>
              <a:ea typeface="+mn-ea"/>
              <a:cs typeface="+mn-cs"/>
            </a:endParaRPr>
          </a:p>
          <a:p>
            <a:pPr lvl="0" rtl="0" fontAlgn="ctr"/>
            <a:r>
              <a:rPr lang="es-ES" sz="1200" b="1" kern="1200" dirty="0">
                <a:solidFill>
                  <a:schemeClr val="tx1"/>
                </a:solidFill>
                <a:effectLst/>
                <a:latin typeface="+mn-lt"/>
                <a:ea typeface="+mn-ea"/>
                <a:cs typeface="+mn-cs"/>
              </a:rPr>
              <a:t>La EA de inicio temprano: </a:t>
            </a:r>
            <a:r>
              <a:rPr lang="es-ES" sz="1200" kern="1200" dirty="0">
                <a:solidFill>
                  <a:schemeClr val="tx1"/>
                </a:solidFill>
                <a:effectLst/>
                <a:latin typeface="+mn-lt"/>
                <a:ea typeface="+mn-ea"/>
                <a:cs typeface="+mn-cs"/>
              </a:rPr>
              <a:t> es muy heredable incluso en los casos llamados </a:t>
            </a:r>
            <a:r>
              <a:rPr lang="es-ES" sz="1200" kern="1200" dirty="0" err="1">
                <a:solidFill>
                  <a:schemeClr val="tx1"/>
                </a:solidFill>
                <a:effectLst/>
                <a:latin typeface="+mn-lt"/>
                <a:ea typeface="+mn-ea"/>
                <a:cs typeface="+mn-cs"/>
              </a:rPr>
              <a:t>esporadicos</a:t>
            </a:r>
            <a:r>
              <a:rPr lang="es-ES" sz="1200" kern="1200" dirty="0">
                <a:solidFill>
                  <a:schemeClr val="tx1"/>
                </a:solidFill>
                <a:effectLst/>
                <a:latin typeface="+mn-lt"/>
                <a:ea typeface="+mn-ea"/>
                <a:cs typeface="+mn-cs"/>
              </a:rPr>
              <a:t>. Ahí hay genes que afectan la </a:t>
            </a:r>
            <a:r>
              <a:rPr lang="es-ES" sz="1200" kern="1200" dirty="0" err="1">
                <a:solidFill>
                  <a:schemeClr val="tx1"/>
                </a:solidFill>
                <a:effectLst/>
                <a:latin typeface="+mn-lt"/>
                <a:ea typeface="+mn-ea"/>
                <a:cs typeface="+mn-cs"/>
              </a:rPr>
              <a:t>produccion</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agregacion</a:t>
            </a:r>
            <a:r>
              <a:rPr lang="es-ES" sz="1200" kern="1200" dirty="0">
                <a:solidFill>
                  <a:schemeClr val="tx1"/>
                </a:solidFill>
                <a:effectLst/>
                <a:latin typeface="+mn-lt"/>
                <a:ea typeface="+mn-ea"/>
                <a:cs typeface="+mn-cs"/>
              </a:rPr>
              <a:t> o </a:t>
            </a:r>
            <a:r>
              <a:rPr lang="es-ES" sz="1200" kern="1200" dirty="0" err="1">
                <a:solidFill>
                  <a:schemeClr val="tx1"/>
                </a:solidFill>
                <a:effectLst/>
                <a:latin typeface="+mn-lt"/>
                <a:ea typeface="+mn-ea"/>
                <a:cs typeface="+mn-cs"/>
              </a:rPr>
              <a:t>depuracion</a:t>
            </a:r>
            <a:r>
              <a:rPr lang="es-ES" sz="1200" kern="1200" dirty="0">
                <a:solidFill>
                  <a:schemeClr val="tx1"/>
                </a:solidFill>
                <a:effectLst/>
                <a:latin typeface="+mn-lt"/>
                <a:ea typeface="+mn-ea"/>
                <a:cs typeface="+mn-cs"/>
              </a:rPr>
              <a:t> del b amiloide como los del app,  psen1 y psen2. </a:t>
            </a:r>
          </a:p>
          <a:p>
            <a:pPr rtl="0" fontAlgn="ctr"/>
            <a:endParaRPr lang="es-ES" sz="1200" kern="1200" dirty="0">
              <a:solidFill>
                <a:schemeClr val="tx1"/>
              </a:solidFill>
              <a:effectLst/>
              <a:latin typeface="+mn-lt"/>
              <a:ea typeface="+mn-ea"/>
              <a:cs typeface="+mn-cs"/>
            </a:endParaRPr>
          </a:p>
          <a:p>
            <a:pPr rtl="0" fontAlgn="ctr"/>
            <a:r>
              <a:rPr lang="es-ES" sz="1200" b="1" kern="1200" dirty="0">
                <a:solidFill>
                  <a:schemeClr val="tx1"/>
                </a:solidFill>
                <a:effectLst/>
                <a:latin typeface="+mn-lt"/>
                <a:ea typeface="+mn-ea"/>
                <a:cs typeface="+mn-cs"/>
              </a:rPr>
              <a:t>APP:</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cr</a:t>
            </a:r>
            <a:r>
              <a:rPr lang="es-ES" sz="1200" kern="1200" dirty="0">
                <a:solidFill>
                  <a:schemeClr val="tx1"/>
                </a:solidFill>
                <a:effectLst/>
                <a:latin typeface="+mn-lt"/>
                <a:ea typeface="+mn-ea"/>
                <a:cs typeface="+mn-cs"/>
              </a:rPr>
              <a:t> 21q codifica la APP  tiene mas de 30 mutaciones en este gen asociadas al AD. La media de inicio asociada a este gen es 49 años.  No tiene una función </a:t>
            </a:r>
            <a:r>
              <a:rPr lang="es-ES" sz="1200" kern="1200" dirty="0" err="1">
                <a:solidFill>
                  <a:schemeClr val="tx1"/>
                </a:solidFill>
                <a:effectLst/>
                <a:latin typeface="+mn-lt"/>
                <a:ea typeface="+mn-ea"/>
                <a:cs typeface="+mn-cs"/>
              </a:rPr>
              <a:t>defonida</a:t>
            </a:r>
            <a:r>
              <a:rPr lang="es-ES" sz="1200" kern="1200" dirty="0">
                <a:solidFill>
                  <a:schemeClr val="tx1"/>
                </a:solidFill>
                <a:effectLst/>
                <a:latin typeface="+mn-lt"/>
                <a:ea typeface="+mn-ea"/>
                <a:cs typeface="+mn-cs"/>
              </a:rPr>
              <a:t> pero se cree que tiene una importancia en la transmisión sináptica. </a:t>
            </a:r>
          </a:p>
          <a:p>
            <a:pPr rtl="0" fontAlgn="ctr"/>
            <a:endParaRPr lang="es-ES" sz="1200" kern="1200" dirty="0">
              <a:solidFill>
                <a:schemeClr val="tx1"/>
              </a:solidFill>
              <a:effectLst/>
              <a:latin typeface="+mn-lt"/>
              <a:ea typeface="+mn-ea"/>
              <a:cs typeface="+mn-cs"/>
            </a:endParaRPr>
          </a:p>
          <a:p>
            <a:pPr rtl="0" fontAlgn="ctr"/>
            <a:r>
              <a:rPr lang="es-ES" sz="1200" b="1" kern="1200" dirty="0">
                <a:solidFill>
                  <a:schemeClr val="tx1"/>
                </a:solidFill>
                <a:effectLst/>
                <a:latin typeface="+mn-lt"/>
                <a:ea typeface="+mn-ea"/>
                <a:cs typeface="+mn-cs"/>
              </a:rPr>
              <a:t>PSEN1:</a:t>
            </a:r>
            <a:r>
              <a:rPr lang="es-ES" sz="1200" kern="1200" dirty="0">
                <a:solidFill>
                  <a:schemeClr val="tx1"/>
                </a:solidFill>
                <a:effectLst/>
                <a:latin typeface="+mn-lt"/>
                <a:ea typeface="+mn-ea"/>
                <a:cs typeface="+mn-cs"/>
              </a:rPr>
              <a:t> esta en el </a:t>
            </a:r>
            <a:r>
              <a:rPr lang="es-ES" sz="1200" kern="1200" dirty="0" err="1">
                <a:solidFill>
                  <a:schemeClr val="tx1"/>
                </a:solidFill>
                <a:effectLst/>
                <a:latin typeface="+mn-lt"/>
                <a:ea typeface="+mn-ea"/>
                <a:cs typeface="+mn-cs"/>
              </a:rPr>
              <a:t>cromosona</a:t>
            </a:r>
            <a:r>
              <a:rPr lang="es-ES" sz="1200" kern="1200" dirty="0">
                <a:solidFill>
                  <a:schemeClr val="tx1"/>
                </a:solidFill>
                <a:effectLst/>
                <a:latin typeface="+mn-lt"/>
                <a:ea typeface="+mn-ea"/>
                <a:cs typeface="+mn-cs"/>
              </a:rPr>
              <a:t> 14q y codifica un producto proteico PSEN1 se han establecido mas de 150 mutaciones asociadas a AD. Dan un inicio mas temprano comparado con APP y PSEN2. Funciones asociadas a PSEN 1 son regulación de la señal de calcio intracelular, muerte celular y regulación del ciclo celular, regulación del trafico de proteínas de </a:t>
            </a:r>
            <a:r>
              <a:rPr lang="es-ES" sz="1200" kern="1200" dirty="0" err="1">
                <a:solidFill>
                  <a:schemeClr val="tx1"/>
                </a:solidFill>
                <a:effectLst/>
                <a:latin typeface="+mn-lt"/>
                <a:ea typeface="+mn-ea"/>
                <a:cs typeface="+mn-cs"/>
              </a:rPr>
              <a:t>membrnaa</a:t>
            </a:r>
            <a:r>
              <a:rPr lang="es-ES" sz="1200" kern="1200" dirty="0">
                <a:solidFill>
                  <a:schemeClr val="tx1"/>
                </a:solidFill>
                <a:effectLst/>
                <a:latin typeface="+mn-lt"/>
                <a:ea typeface="+mn-ea"/>
                <a:cs typeface="+mn-cs"/>
              </a:rPr>
              <a:t>, regulación de la estabilidad de la B catenina y señalización </a:t>
            </a:r>
            <a:r>
              <a:rPr lang="es-ES" sz="1200" kern="1200" dirty="0" err="1">
                <a:solidFill>
                  <a:schemeClr val="tx1"/>
                </a:solidFill>
                <a:effectLst/>
                <a:latin typeface="+mn-lt"/>
                <a:ea typeface="+mn-ea"/>
                <a:cs typeface="+mn-cs"/>
              </a:rPr>
              <a:t>Notch</a:t>
            </a:r>
            <a:endParaRPr lang="es-ES" sz="1200" kern="1200" dirty="0">
              <a:solidFill>
                <a:schemeClr val="tx1"/>
              </a:solidFill>
              <a:effectLst/>
              <a:latin typeface="+mn-lt"/>
              <a:ea typeface="+mn-ea"/>
              <a:cs typeface="+mn-cs"/>
            </a:endParaRPr>
          </a:p>
          <a:p>
            <a:pPr rtl="0" fontAlgn="ctr"/>
            <a:endParaRPr lang="es-ES" sz="1200" kern="1200" dirty="0">
              <a:solidFill>
                <a:schemeClr val="tx1"/>
              </a:solidFill>
              <a:effectLst/>
              <a:latin typeface="+mn-lt"/>
              <a:ea typeface="+mn-ea"/>
              <a:cs typeface="+mn-cs"/>
            </a:endParaRPr>
          </a:p>
          <a:p>
            <a:pPr rtl="0" fontAlgn="ctr"/>
            <a:r>
              <a:rPr lang="es-ES" sz="1200" b="1" kern="1200" dirty="0">
                <a:solidFill>
                  <a:schemeClr val="tx1"/>
                </a:solidFill>
                <a:effectLst/>
                <a:latin typeface="+mn-lt"/>
                <a:ea typeface="+mn-ea"/>
                <a:cs typeface="+mn-cs"/>
              </a:rPr>
              <a:t>PSEN2: </a:t>
            </a:r>
            <a:r>
              <a:rPr lang="es-ES" sz="1200" kern="1200" dirty="0">
                <a:solidFill>
                  <a:schemeClr val="tx1"/>
                </a:solidFill>
                <a:effectLst/>
                <a:latin typeface="+mn-lt"/>
                <a:ea typeface="+mn-ea"/>
                <a:cs typeface="+mn-cs"/>
              </a:rPr>
              <a:t>localizada en el cromosoma CR1q  y </a:t>
            </a:r>
            <a:r>
              <a:rPr lang="es-ES" sz="1200" kern="1200" dirty="0" err="1">
                <a:solidFill>
                  <a:schemeClr val="tx1"/>
                </a:solidFill>
                <a:effectLst/>
                <a:latin typeface="+mn-lt"/>
                <a:ea typeface="+mn-ea"/>
                <a:cs typeface="+mn-cs"/>
              </a:rPr>
              <a:t>codifcia</a:t>
            </a:r>
            <a:r>
              <a:rPr lang="es-ES" sz="1200" kern="1200" dirty="0">
                <a:solidFill>
                  <a:schemeClr val="tx1"/>
                </a:solidFill>
                <a:effectLst/>
                <a:latin typeface="+mn-lt"/>
                <a:ea typeface="+mn-ea"/>
                <a:cs typeface="+mn-cs"/>
              </a:rPr>
              <a:t> una proteína llamada PSEN 2. se han descrito menos de 20 </a:t>
            </a:r>
            <a:r>
              <a:rPr lang="es-ES" sz="1200" kern="1200" dirty="0" err="1">
                <a:solidFill>
                  <a:schemeClr val="tx1"/>
                </a:solidFill>
                <a:effectLst/>
                <a:latin typeface="+mn-lt"/>
                <a:ea typeface="+mn-ea"/>
                <a:cs typeface="+mn-cs"/>
              </a:rPr>
              <a:t>mutacioens</a:t>
            </a:r>
            <a:r>
              <a:rPr lang="es-ES" sz="1200" kern="1200" dirty="0">
                <a:solidFill>
                  <a:schemeClr val="tx1"/>
                </a:solidFill>
                <a:effectLst/>
                <a:latin typeface="+mn-lt"/>
                <a:ea typeface="+mn-ea"/>
                <a:cs typeface="+mn-cs"/>
              </a:rPr>
              <a:t>. Tienen alta penetrancia. Tampoco se conoce muy bien la </a:t>
            </a:r>
            <a:r>
              <a:rPr lang="es-ES" sz="1200" kern="1200" dirty="0" err="1">
                <a:solidFill>
                  <a:schemeClr val="tx1"/>
                </a:solidFill>
                <a:effectLst/>
                <a:latin typeface="+mn-lt"/>
                <a:ea typeface="+mn-ea"/>
                <a:cs typeface="+mn-cs"/>
              </a:rPr>
              <a:t>duncion</a:t>
            </a:r>
            <a:r>
              <a:rPr lang="es-ES" sz="1200" kern="1200" dirty="0">
                <a:solidFill>
                  <a:schemeClr val="tx1"/>
                </a:solidFill>
                <a:effectLst/>
                <a:latin typeface="+mn-lt"/>
                <a:ea typeface="+mn-ea"/>
                <a:cs typeface="+mn-cs"/>
              </a:rPr>
              <a:t> pero parece que actúa </a:t>
            </a:r>
            <a:r>
              <a:rPr lang="es-ES" sz="1200" kern="1200" dirty="0" err="1">
                <a:solidFill>
                  <a:schemeClr val="tx1"/>
                </a:solidFill>
                <a:effectLst/>
                <a:latin typeface="+mn-lt"/>
                <a:ea typeface="+mn-ea"/>
                <a:cs typeface="+mn-cs"/>
              </a:rPr>
              <a:t>promovienod</a:t>
            </a:r>
            <a:r>
              <a:rPr lang="es-ES" sz="1200" kern="1200" dirty="0">
                <a:solidFill>
                  <a:schemeClr val="tx1"/>
                </a:solidFill>
                <a:effectLst/>
                <a:latin typeface="+mn-lt"/>
                <a:ea typeface="+mn-ea"/>
                <a:cs typeface="+mn-cs"/>
              </a:rPr>
              <a:t> la actividad apoptótica que lleva a la neurodegeneración.</a:t>
            </a:r>
          </a:p>
          <a:p>
            <a:pPr rtl="0" fontAlgn="ctr"/>
            <a:endParaRPr lang="es-ES" sz="1200" kern="1200" dirty="0">
              <a:solidFill>
                <a:schemeClr val="tx1"/>
              </a:solidFill>
              <a:effectLst/>
              <a:latin typeface="+mn-lt"/>
              <a:ea typeface="+mn-ea"/>
              <a:cs typeface="+mn-cs"/>
            </a:endParaRPr>
          </a:p>
          <a:p>
            <a:pPr rtl="0" fontAlgn="ctr"/>
            <a:r>
              <a:rPr lang="es-ES" sz="1200" b="1" kern="1200" dirty="0" err="1">
                <a:solidFill>
                  <a:schemeClr val="tx1"/>
                </a:solidFill>
                <a:effectLst/>
                <a:latin typeface="+mn-lt"/>
                <a:ea typeface="+mn-ea"/>
                <a:cs typeface="+mn-cs"/>
              </a:rPr>
              <a:t>Trisomia</a:t>
            </a:r>
            <a:r>
              <a:rPr lang="es-ES" sz="1200" b="1" kern="1200" dirty="0">
                <a:solidFill>
                  <a:schemeClr val="tx1"/>
                </a:solidFill>
                <a:effectLst/>
                <a:latin typeface="+mn-lt"/>
                <a:ea typeface="+mn-ea"/>
                <a:cs typeface="+mn-cs"/>
              </a:rPr>
              <a:t> 21: </a:t>
            </a:r>
            <a:r>
              <a:rPr lang="es-ES" sz="1200" kern="1200" dirty="0">
                <a:solidFill>
                  <a:schemeClr val="tx1"/>
                </a:solidFill>
                <a:effectLst/>
                <a:latin typeface="+mn-lt"/>
                <a:ea typeface="+mn-ea"/>
                <a:cs typeface="+mn-cs"/>
              </a:rPr>
              <a:t>los adultos con </a:t>
            </a:r>
            <a:r>
              <a:rPr lang="es-ES" sz="1200" kern="1200" dirty="0" err="1">
                <a:solidFill>
                  <a:schemeClr val="tx1"/>
                </a:solidFill>
                <a:effectLst/>
                <a:latin typeface="+mn-lt"/>
                <a:ea typeface="+mn-ea"/>
                <a:cs typeface="+mn-cs"/>
              </a:rPr>
              <a:t>trisomina</a:t>
            </a:r>
            <a:r>
              <a:rPr lang="es-ES" sz="1200" kern="1200" dirty="0">
                <a:solidFill>
                  <a:schemeClr val="tx1"/>
                </a:solidFill>
                <a:effectLst/>
                <a:latin typeface="+mn-lt"/>
                <a:ea typeface="+mn-ea"/>
                <a:cs typeface="+mn-cs"/>
              </a:rPr>
              <a:t> 21 comúnmente </a:t>
            </a:r>
            <a:r>
              <a:rPr lang="es-ES" sz="1200" kern="1200" dirty="0" err="1">
                <a:solidFill>
                  <a:schemeClr val="tx1"/>
                </a:solidFill>
                <a:effectLst/>
                <a:latin typeface="+mn-lt"/>
                <a:ea typeface="+mn-ea"/>
                <a:cs typeface="+mn-cs"/>
              </a:rPr>
              <a:t>dllan</a:t>
            </a:r>
            <a:r>
              <a:rPr lang="es-ES" sz="1200" kern="1200" dirty="0">
                <a:solidFill>
                  <a:schemeClr val="tx1"/>
                </a:solidFill>
                <a:effectLst/>
                <a:latin typeface="+mn-lt"/>
                <a:ea typeface="+mn-ea"/>
                <a:cs typeface="+mn-cs"/>
              </a:rPr>
              <a:t> características neuropatológicas de AD en 5ta década de la vida por la presencia de un gen extra de APP lo que incrementa la producción de mRNA y por lo tanto de proteína.</a:t>
            </a:r>
          </a:p>
          <a:p>
            <a:pPr rtl="0" fontAlgn="ctr"/>
            <a:endParaRPr lang="es-ES" sz="1200" kern="1200" dirty="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14</a:t>
            </a:fld>
            <a:endParaRPr lang="es-ES"/>
          </a:p>
        </p:txBody>
      </p:sp>
    </p:spTree>
    <p:extLst>
      <p:ext uri="{BB962C8B-B14F-4D97-AF65-F5344CB8AC3E}">
        <p14:creationId xmlns:p14="http://schemas.microsoft.com/office/powerpoint/2010/main" val="265791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Las bases genéticas de LOAD son mas complejas con susceptibilidad dados por muchos factores genéticos que interactúan con factores ambientales y </a:t>
            </a:r>
            <a:r>
              <a:rPr lang="es-ES" dirty="0" err="1"/>
              <a:t>epigeneticos</a:t>
            </a:r>
            <a:r>
              <a:rPr lang="es-ES" dirty="0"/>
              <a:t>. </a:t>
            </a:r>
          </a:p>
          <a:p>
            <a:r>
              <a:rPr lang="es-ES" dirty="0"/>
              <a:t>Hasta ahora el gen </a:t>
            </a:r>
            <a:r>
              <a:rPr lang="es-ES" dirty="0" err="1"/>
              <a:t>ppalmente</a:t>
            </a:r>
            <a:r>
              <a:rPr lang="es-ES" dirty="0"/>
              <a:t> involucrado es el APO E </a:t>
            </a:r>
          </a:p>
          <a:p>
            <a:r>
              <a:rPr lang="es-ES" dirty="0"/>
              <a:t>APOE 4 es un gen de susceptibilidad no </a:t>
            </a:r>
            <a:r>
              <a:rPr lang="es-ES" dirty="0" err="1"/>
              <a:t>detemrminante</a:t>
            </a:r>
            <a:r>
              <a:rPr lang="es-ES" dirty="0"/>
              <a:t>, así que pacientes homocigotos para este alelo son mucho mas probable pero no absolutamente destinados a </a:t>
            </a:r>
            <a:r>
              <a:rPr lang="es-ES" dirty="0" err="1"/>
              <a:t>dllar</a:t>
            </a:r>
            <a:r>
              <a:rPr lang="es-ES" dirty="0"/>
              <a:t> demencia. El efecto de este gen es mayor en las mujeres, se altera mas con factores de riesgo vasculares. </a:t>
            </a:r>
          </a:p>
          <a:p>
            <a:endParaRPr lang="es-ES"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b="1" kern="1200" dirty="0">
                <a:solidFill>
                  <a:schemeClr val="tx1"/>
                </a:solidFill>
                <a:effectLst/>
                <a:latin typeface="+mn-lt"/>
                <a:ea typeface="+mn-ea"/>
                <a:cs typeface="+mn-cs"/>
              </a:rPr>
              <a:t>De inicio </a:t>
            </a:r>
            <a:r>
              <a:rPr lang="es-ES" sz="1200" b="1" kern="1200" dirty="0" err="1">
                <a:solidFill>
                  <a:schemeClr val="tx1"/>
                </a:solidFill>
                <a:effectLst/>
                <a:latin typeface="+mn-lt"/>
                <a:ea typeface="+mn-ea"/>
                <a:cs typeface="+mn-cs"/>
              </a:rPr>
              <a:t>tardio</a:t>
            </a:r>
            <a:r>
              <a:rPr lang="es-ES" sz="1200" b="1" kern="1200" dirty="0">
                <a:solidFill>
                  <a:schemeClr val="tx1"/>
                </a:solidFill>
                <a:effectLst/>
                <a:latin typeface="+mn-lt"/>
                <a:ea typeface="+mn-ea"/>
                <a:cs typeface="+mn-cs"/>
              </a:rPr>
              <a:t>: </a:t>
            </a:r>
            <a:r>
              <a:rPr lang="es-ES" sz="1200" kern="1200" dirty="0">
                <a:solidFill>
                  <a:schemeClr val="tx1"/>
                </a:solidFill>
                <a:effectLst/>
                <a:latin typeface="+mn-lt"/>
                <a:ea typeface="+mn-ea"/>
                <a:cs typeface="+mn-cs"/>
              </a:rPr>
              <a:t>con el gen </a:t>
            </a:r>
            <a:r>
              <a:rPr lang="es-ES" sz="1200" kern="1200" dirty="0" err="1">
                <a:solidFill>
                  <a:schemeClr val="tx1"/>
                </a:solidFill>
                <a:effectLst/>
                <a:latin typeface="+mn-lt"/>
                <a:ea typeface="+mn-ea"/>
                <a:cs typeface="+mn-cs"/>
              </a:rPr>
              <a:t>apoe</a:t>
            </a:r>
            <a:r>
              <a:rPr lang="es-ES" sz="1200" kern="1200" dirty="0">
                <a:solidFill>
                  <a:schemeClr val="tx1"/>
                </a:solidFill>
                <a:effectLst/>
                <a:latin typeface="+mn-lt"/>
                <a:ea typeface="+mn-ea"/>
                <a:cs typeface="+mn-cs"/>
              </a:rPr>
              <a:t> como el mas </a:t>
            </a:r>
            <a:r>
              <a:rPr lang="es-ES" sz="1200" kern="1200" dirty="0" err="1">
                <a:solidFill>
                  <a:schemeClr val="tx1"/>
                </a:solidFill>
                <a:effectLst/>
                <a:latin typeface="+mn-lt"/>
                <a:ea typeface="+mn-ea"/>
                <a:cs typeface="+mn-cs"/>
              </a:rPr>
              <a:t>caracteristico</a:t>
            </a:r>
            <a:r>
              <a:rPr lang="es-ES" sz="1200" kern="1200" dirty="0">
                <a:solidFill>
                  <a:schemeClr val="tx1"/>
                </a:solidFill>
                <a:effectLst/>
                <a:latin typeface="+mn-lt"/>
                <a:ea typeface="+mn-ea"/>
                <a:cs typeface="+mn-cs"/>
              </a:rPr>
              <a:t> pues los portadores del </a:t>
            </a:r>
            <a:r>
              <a:rPr lang="es-ES" sz="1200" b="1" kern="1200" dirty="0">
                <a:solidFill>
                  <a:schemeClr val="tx1"/>
                </a:solidFill>
                <a:effectLst/>
                <a:latin typeface="+mn-lt"/>
                <a:ea typeface="+mn-ea"/>
                <a:cs typeface="+mn-cs"/>
              </a:rPr>
              <a:t>alelo e4 tienen 2-3 veces mas riesgo comparado con los no portadores</a:t>
            </a:r>
            <a:r>
              <a:rPr lang="es-ES" sz="1200" kern="1200" dirty="0">
                <a:solidFill>
                  <a:schemeClr val="tx1"/>
                </a:solidFill>
                <a:effectLst/>
                <a:latin typeface="+mn-lt"/>
                <a:ea typeface="+mn-ea"/>
                <a:cs typeface="+mn-cs"/>
              </a:rPr>
              <a:t>.  Y lo que tiene</a:t>
            </a:r>
            <a:r>
              <a:rPr lang="es-ES" sz="1200" b="1" kern="1200" dirty="0">
                <a:solidFill>
                  <a:schemeClr val="tx1"/>
                </a:solidFill>
                <a:effectLst/>
                <a:latin typeface="+mn-lt"/>
                <a:ea typeface="+mn-ea"/>
                <a:cs typeface="+mn-cs"/>
              </a:rPr>
              <a:t> 2 alelos e4 tiene </a:t>
            </a:r>
            <a:r>
              <a:rPr lang="es-ES" sz="1200" b="1" kern="1200" dirty="0" err="1">
                <a:solidFill>
                  <a:schemeClr val="tx1"/>
                </a:solidFill>
                <a:effectLst/>
                <a:latin typeface="+mn-lt"/>
                <a:ea typeface="+mn-ea"/>
                <a:cs typeface="+mn-cs"/>
              </a:rPr>
              <a:t>aproximadmanete</a:t>
            </a:r>
            <a:r>
              <a:rPr lang="es-ES" sz="1200" b="1" kern="1200" dirty="0">
                <a:solidFill>
                  <a:schemeClr val="tx1"/>
                </a:solidFill>
                <a:effectLst/>
                <a:latin typeface="+mn-lt"/>
                <a:ea typeface="+mn-ea"/>
                <a:cs typeface="+mn-cs"/>
              </a:rPr>
              <a:t> 8-12 veces mas riesgo. </a:t>
            </a:r>
            <a:endParaRPr lang="es-ES" sz="1200" kern="1200" dirty="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15</a:t>
            </a:fld>
            <a:endParaRPr lang="es-ES"/>
          </a:p>
        </p:txBody>
      </p:sp>
    </p:spTree>
    <p:extLst>
      <p:ext uri="{BB962C8B-B14F-4D97-AF65-F5344CB8AC3E}">
        <p14:creationId xmlns:p14="http://schemas.microsoft.com/office/powerpoint/2010/main" val="27709465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AB es un péptido soluble de 40 o de 42 aminoácidos que sale dela proteína precursora amiloide APP </a:t>
            </a:r>
            <a:r>
              <a:rPr lang="es-ES" dirty="0" err="1"/>
              <a:t>quees</a:t>
            </a:r>
            <a:r>
              <a:rPr lang="es-ES" dirty="0"/>
              <a:t> es una proteínas transmembrana grande que parece estar involucrada en la plasticidad sináptica y el aprendizaje. Hay 6 isoformas de APP en el cerebro humano compuestas de 695 a 770 aa. Tiene una porción única intramembranosa, un dominio extracelular grande y una cola citoplasmática corta. La secuencia AB esta parcialmente contenida en la porción intramembranosa.</a:t>
            </a:r>
          </a:p>
          <a:p>
            <a:endParaRPr lang="es-ES" dirty="0"/>
          </a:p>
          <a:p>
            <a:r>
              <a:rPr lang="es-ES" dirty="0"/>
              <a:t>Hardy y Higgins en 1992:  El péptido AB que se origina de un clivaje proteolítico secuencial de la proteína precursora amiloide por la gamma </a:t>
            </a:r>
            <a:r>
              <a:rPr lang="es-ES" dirty="0" err="1"/>
              <a:t>secretasa</a:t>
            </a:r>
            <a:r>
              <a:rPr lang="es-ES" dirty="0"/>
              <a:t> y la b </a:t>
            </a:r>
            <a:r>
              <a:rPr lang="es-ES" dirty="0" err="1"/>
              <a:t>secretasa</a:t>
            </a:r>
            <a:r>
              <a:rPr lang="es-ES" dirty="0"/>
              <a:t> podría ser la causa de la patología de la EA. </a:t>
            </a:r>
          </a:p>
          <a:p>
            <a:r>
              <a:rPr lang="es-ES" dirty="0"/>
              <a:t>En la EA,  AB 42 es el fragmento mas patológico y es que mas rápidamente adopta mal </a:t>
            </a:r>
            <a:r>
              <a:rPr lang="es-ES" dirty="0" err="1"/>
              <a:t>plegamento</a:t>
            </a:r>
            <a:r>
              <a:rPr lang="es-ES" dirty="0"/>
              <a:t> y es la que mas tiende a agregarse. </a:t>
            </a:r>
          </a:p>
          <a:p>
            <a:r>
              <a:rPr lang="es-ES" dirty="0"/>
              <a:t>La sobre producción o reducción en el aclaramiento de AB lleva a la acumulación de múltiples </a:t>
            </a:r>
            <a:r>
              <a:rPr lang="es-ES" dirty="0" err="1"/>
              <a:t>confomaciones</a:t>
            </a:r>
            <a:r>
              <a:rPr lang="es-ES" dirty="0"/>
              <a:t> de AB que son oligómeros que bloquean la transmisión neuronal  y llevan a perdida sináptica y toxicidad neuronal. </a:t>
            </a:r>
          </a:p>
          <a:p>
            <a:endParaRPr lang="es-ES" dirty="0"/>
          </a:p>
          <a:p>
            <a:r>
              <a:rPr lang="es-ES" dirty="0"/>
              <a:t>Hay 2 </a:t>
            </a:r>
            <a:r>
              <a:rPr lang="es-ES" dirty="0" err="1"/>
              <a:t>vias</a:t>
            </a:r>
            <a:r>
              <a:rPr lang="es-ES" dirty="0"/>
              <a:t> de procesamiento mediadas por unas enzimas proteolíticas </a:t>
            </a:r>
            <a:r>
              <a:rPr lang="es-ES" dirty="0" err="1"/>
              <a:t>llamdas</a:t>
            </a:r>
            <a:r>
              <a:rPr lang="es-ES" dirty="0"/>
              <a:t> </a:t>
            </a:r>
            <a:r>
              <a:rPr lang="es-ES" b="1" dirty="0" err="1"/>
              <a:t>secretasas</a:t>
            </a:r>
            <a:r>
              <a:rPr lang="es-ES" b="1" dirty="0"/>
              <a:t>. </a:t>
            </a:r>
          </a:p>
          <a:p>
            <a:r>
              <a:rPr lang="es-ES" b="0" dirty="0"/>
              <a:t>El fragmento AB es liberado de APP por un clivaje secuencial de la beta y gamma </a:t>
            </a:r>
            <a:r>
              <a:rPr lang="es-ES" b="0" dirty="0" err="1"/>
              <a:t>secretasa</a:t>
            </a:r>
            <a:r>
              <a:rPr lang="es-ES" b="0" dirty="0"/>
              <a:t>.</a:t>
            </a:r>
          </a:p>
          <a:p>
            <a:r>
              <a:rPr lang="es-ES" b="0" dirty="0"/>
              <a:t>El fragmento c terminal es liberado al citoplasma y esta involucrado en la señalización nuclear.</a:t>
            </a:r>
          </a:p>
          <a:p>
            <a:endParaRPr lang="es-ES" b="0" dirty="0"/>
          </a:p>
          <a:p>
            <a:pPr marL="228600" indent="-228600">
              <a:buAutoNum type="arabicPeriod"/>
            </a:pPr>
            <a:r>
              <a:rPr lang="es-ES" b="1" dirty="0" err="1"/>
              <a:t>Via</a:t>
            </a:r>
            <a:r>
              <a:rPr lang="es-ES" b="1" dirty="0"/>
              <a:t> alfa primaria o no </a:t>
            </a:r>
            <a:r>
              <a:rPr lang="es-ES" b="1" dirty="0" err="1"/>
              <a:t>amiloidogenica</a:t>
            </a:r>
            <a:r>
              <a:rPr lang="es-ES" b="1" dirty="0"/>
              <a:t>:</a:t>
            </a:r>
            <a:r>
              <a:rPr lang="es-ES" b="0" dirty="0"/>
              <a:t> comprende la actividad secuencial de la alfa y gamma </a:t>
            </a:r>
            <a:r>
              <a:rPr lang="es-ES" b="0" dirty="0" err="1"/>
              <a:t>secretasas</a:t>
            </a:r>
            <a:r>
              <a:rPr lang="es-ES" b="0" dirty="0"/>
              <a:t>. La alfa </a:t>
            </a:r>
            <a:r>
              <a:rPr lang="es-ES" b="0" dirty="0" err="1"/>
              <a:t>secretasa</a:t>
            </a:r>
            <a:r>
              <a:rPr lang="es-ES" b="0" dirty="0"/>
              <a:t> libera un fragmento soluble grande de APP (</a:t>
            </a:r>
            <a:r>
              <a:rPr lang="es-ES" b="0" dirty="0" err="1"/>
              <a:t>sAPPalfa</a:t>
            </a:r>
            <a:r>
              <a:rPr lang="es-ES" b="0" dirty="0"/>
              <a:t>) al liquido extracelular,  luego queda un fragmento C83  que es </a:t>
            </a:r>
            <a:r>
              <a:rPr lang="es-ES" b="0" dirty="0" err="1"/>
              <a:t>clivado</a:t>
            </a:r>
            <a:r>
              <a:rPr lang="es-ES" b="0" dirty="0"/>
              <a:t> por la gamma </a:t>
            </a:r>
            <a:r>
              <a:rPr lang="es-ES" b="0" dirty="0" err="1"/>
              <a:t>secretasa</a:t>
            </a:r>
            <a:r>
              <a:rPr lang="es-ES" b="0" dirty="0"/>
              <a:t>   que actúa en la porción intramembranosa de la APP liberando P3 y el dominio intracelular amiloide AICD. Este fragmento soluble  mejora la plasticidad sináptica, regula la excitabilidad de las </a:t>
            </a:r>
            <a:r>
              <a:rPr lang="es-ES" b="0" dirty="0" err="1"/>
              <a:t>neuruonas</a:t>
            </a:r>
            <a:r>
              <a:rPr lang="es-ES" b="0" dirty="0"/>
              <a:t> y protege a las neuronas del estrés oxidativo y metabólico. . El punto de clivaje de la alfa </a:t>
            </a:r>
            <a:r>
              <a:rPr lang="es-ES" b="0" dirty="0" err="1"/>
              <a:t>secretasa</a:t>
            </a:r>
            <a:r>
              <a:rPr lang="es-ES" b="0" dirty="0"/>
              <a:t> cae en el medio de la secuencia AB  </a:t>
            </a:r>
            <a:r>
              <a:rPr lang="es-ES" b="0" dirty="0" err="1"/>
              <a:t>portanto</a:t>
            </a:r>
            <a:r>
              <a:rPr lang="es-ES" b="0" dirty="0"/>
              <a:t> destruyendo el péptido patogénico.</a:t>
            </a:r>
          </a:p>
          <a:p>
            <a:pPr marL="228600" indent="-228600">
              <a:buAutoNum type="arabicPeriod"/>
            </a:pPr>
            <a:endParaRPr lang="es-ES" b="0" dirty="0"/>
          </a:p>
          <a:p>
            <a:pPr marL="228600" indent="-228600">
              <a:buAutoNum type="arabicPeriod"/>
            </a:pPr>
            <a:r>
              <a:rPr lang="es-ES" b="0" dirty="0" err="1"/>
              <a:t>Via</a:t>
            </a:r>
            <a:r>
              <a:rPr lang="es-ES" b="0" dirty="0"/>
              <a:t> alternativa(beta) o </a:t>
            </a:r>
            <a:r>
              <a:rPr lang="es-ES" b="0" dirty="0" err="1"/>
              <a:t>amiloidogenica</a:t>
            </a:r>
            <a:r>
              <a:rPr lang="es-ES" b="0" dirty="0"/>
              <a:t>: esta </a:t>
            </a:r>
            <a:r>
              <a:rPr lang="es-ES" b="0" dirty="0" err="1"/>
              <a:t>via</a:t>
            </a:r>
            <a:r>
              <a:rPr lang="es-ES" b="0" dirty="0"/>
              <a:t> </a:t>
            </a:r>
            <a:r>
              <a:rPr lang="es-ES" b="0" dirty="0" err="1"/>
              <a:t>invlucra</a:t>
            </a:r>
            <a:r>
              <a:rPr lang="es-ES" b="0" dirty="0"/>
              <a:t> la acción de la beta y gamma </a:t>
            </a:r>
            <a:r>
              <a:rPr lang="es-ES" b="0" dirty="0" err="1"/>
              <a:t>secretasas</a:t>
            </a:r>
            <a:r>
              <a:rPr lang="es-ES" b="0" dirty="0"/>
              <a:t>. Ellos liberan amiloide beta de APP y </a:t>
            </a:r>
            <a:r>
              <a:rPr lang="es-ES" b="0" dirty="0" err="1"/>
              <a:t>portanto</a:t>
            </a:r>
            <a:r>
              <a:rPr lang="es-ES" b="0" dirty="0"/>
              <a:t> es </a:t>
            </a:r>
            <a:r>
              <a:rPr lang="es-ES" b="0" dirty="0" err="1"/>
              <a:t>amiloidogenica</a:t>
            </a:r>
            <a:r>
              <a:rPr lang="es-ES" b="0" dirty="0"/>
              <a:t>. La Beta </a:t>
            </a:r>
            <a:r>
              <a:rPr lang="es-ES" b="0" dirty="0" err="1"/>
              <a:t>secretasa</a:t>
            </a:r>
            <a:r>
              <a:rPr lang="es-ES" b="0" dirty="0"/>
              <a:t> </a:t>
            </a:r>
            <a:r>
              <a:rPr lang="es-ES" b="0" dirty="0" err="1"/>
              <a:t>cliva</a:t>
            </a:r>
            <a:r>
              <a:rPr lang="es-ES" b="0" dirty="0"/>
              <a:t> APP en el extremo distal de la secuencia AB y la gamma </a:t>
            </a:r>
            <a:r>
              <a:rPr lang="es-ES" b="0" dirty="0" err="1"/>
              <a:t>secretasa</a:t>
            </a:r>
            <a:r>
              <a:rPr lang="es-ES" b="0" dirty="0"/>
              <a:t> actual en el extremo proximal  (dentro de la membrana plasmática). La </a:t>
            </a:r>
            <a:r>
              <a:rPr lang="es-ES" b="0" dirty="0" err="1"/>
              <a:t>via</a:t>
            </a:r>
            <a:r>
              <a:rPr lang="es-ES" b="0" dirty="0"/>
              <a:t> </a:t>
            </a:r>
            <a:r>
              <a:rPr lang="es-ES" b="0" dirty="0" err="1"/>
              <a:t>alterantiva</a:t>
            </a:r>
            <a:r>
              <a:rPr lang="es-ES" b="0" dirty="0"/>
              <a:t> libera AB tanto de 40 como 42 aa. </a:t>
            </a:r>
            <a:endParaRPr lang="es-ES" b="1" dirty="0"/>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16</a:t>
            </a:fld>
            <a:endParaRPr lang="es-ES"/>
          </a:p>
        </p:txBody>
      </p:sp>
    </p:spTree>
    <p:extLst>
      <p:ext uri="{BB962C8B-B14F-4D97-AF65-F5344CB8AC3E}">
        <p14:creationId xmlns:p14="http://schemas.microsoft.com/office/powerpoint/2010/main" val="4208004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7D05C78D-66ED-4776-A5E6-944D9F8F47E1}" type="datetime1">
              <a:rPr lang="es-CO" smtClean="0"/>
              <a:t>7/05/2021</a:t>
            </a:fld>
            <a:endParaRPr lang="es-CO"/>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r>
              <a:rPr lang="pt-BR"/>
              <a:t>Curso Futuros Residentes 2018 - 2019</a:t>
            </a:r>
            <a:endParaRPr lang="es-CO"/>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D3E59223-98E5-4AC9-81AE-5BFCD18F852B}" type="slidenum">
              <a:rPr lang="es-CO" smtClean="0"/>
              <a:t>‹Nº›</a:t>
            </a:fld>
            <a:endParaRPr lang="es-CO"/>
          </a:p>
        </p:txBody>
      </p:sp>
    </p:spTree>
    <p:extLst>
      <p:ext uri="{BB962C8B-B14F-4D97-AF65-F5344CB8AC3E}">
        <p14:creationId xmlns:p14="http://schemas.microsoft.com/office/powerpoint/2010/main" val="270815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745F96E4-51F5-44C2-B1DD-F372D8DE4026}" type="datetime1">
              <a:rPr lang="es-CO" smtClean="0"/>
              <a:t>7/05/2021</a:t>
            </a:fld>
            <a:endParaRPr lang="es-CO"/>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r>
              <a:rPr lang="pt-BR"/>
              <a:t>Curso Futuros Residentes 2018 - 2019</a:t>
            </a:r>
            <a:endParaRPr lang="es-CO"/>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D3E59223-98E5-4AC9-81AE-5BFCD18F852B}" type="slidenum">
              <a:rPr lang="es-CO" smtClean="0"/>
              <a:t>‹Nº›</a:t>
            </a:fld>
            <a:endParaRPr lang="es-CO"/>
          </a:p>
        </p:txBody>
      </p:sp>
    </p:spTree>
    <p:extLst>
      <p:ext uri="{BB962C8B-B14F-4D97-AF65-F5344CB8AC3E}">
        <p14:creationId xmlns:p14="http://schemas.microsoft.com/office/powerpoint/2010/main" val="1575284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E7286D05-6AF7-4A12-ABCF-06CF052AB813}" type="datetime1">
              <a:rPr lang="es-CO" smtClean="0"/>
              <a:t>7/05/2021</a:t>
            </a:fld>
            <a:endParaRPr lang="es-CO"/>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r>
              <a:rPr lang="pt-BR"/>
              <a:t>Curso Futuros Residentes 2018 - 2019</a:t>
            </a:r>
            <a:endParaRPr lang="es-CO"/>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D3E59223-98E5-4AC9-81AE-5BFCD18F852B}" type="slidenum">
              <a:rPr lang="es-CO" smtClean="0"/>
              <a:t>‹Nº›</a:t>
            </a:fld>
            <a:endParaRPr lang="es-CO"/>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204410315"/>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9E96F5C5-9EDF-4139-8088-0F80F8521C58}" type="datetime1">
              <a:rPr lang="es-CO" smtClean="0"/>
              <a:t>7/05/2021</a:t>
            </a:fld>
            <a:endParaRPr lang="es-CO"/>
          </a:p>
        </p:txBody>
      </p:sp>
      <p:sp>
        <p:nvSpPr>
          <p:cNvPr id="5" name="Marcador de pie de página 4"/>
          <p:cNvSpPr>
            <a:spLocks noGrp="1"/>
          </p:cNvSpPr>
          <p:nvPr>
            <p:ph type="ftr" sz="quarter" idx="11"/>
          </p:nvPr>
        </p:nvSpPr>
        <p:spPr/>
        <p:txBody>
          <a:bodyPr/>
          <a:lstStyle/>
          <a:p>
            <a:r>
              <a:rPr lang="pt-BR"/>
              <a:t>Curso Futuros Residentes 2018 - 2019</a:t>
            </a:r>
            <a:endParaRPr lang="es-CO"/>
          </a:p>
        </p:txBody>
      </p:sp>
      <p:sp>
        <p:nvSpPr>
          <p:cNvPr id="6" name="Marcador de número de diapositiva 5"/>
          <p:cNvSpPr>
            <a:spLocks noGrp="1"/>
          </p:cNvSpPr>
          <p:nvPr>
            <p:ph type="sldNum" sz="quarter" idx="12"/>
          </p:nvPr>
        </p:nvSpPr>
        <p:spPr/>
        <p:txBody>
          <a:bodyPr/>
          <a:lstStyle/>
          <a:p>
            <a:fld id="{D3E59223-98E5-4AC9-81AE-5BFCD18F852B}" type="slidenum">
              <a:rPr lang="es-CO" smtClean="0"/>
              <a:t>‹Nº›</a:t>
            </a:fld>
            <a:endParaRPr lang="es-CO"/>
          </a:p>
        </p:txBody>
      </p:sp>
    </p:spTree>
    <p:extLst>
      <p:ext uri="{BB962C8B-B14F-4D97-AF65-F5344CB8AC3E}">
        <p14:creationId xmlns:p14="http://schemas.microsoft.com/office/powerpoint/2010/main" val="59518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E7286D05-6AF7-4A12-ABCF-06CF052AB813}" type="datetime1">
              <a:rPr lang="es-CO" smtClean="0"/>
              <a:t>7/05/2021</a:t>
            </a:fld>
            <a:endParaRPr lang="es-CO"/>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r>
              <a:rPr lang="pt-BR"/>
              <a:t>Curso Futuros Residentes 2018 - 2019</a:t>
            </a:r>
            <a:endParaRPr lang="es-CO"/>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D3E59223-98E5-4AC9-81AE-5BFCD18F852B}" type="slidenum">
              <a:rPr lang="es-CO" smtClean="0"/>
              <a:t>‹Nº›</a:t>
            </a:fld>
            <a:endParaRPr lang="es-CO"/>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811747540"/>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s-ES"/>
              <a:t>Haga clic para modificar el estilo de título del patrón</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6905398C-D2AE-4432-B994-822942445365}" type="datetime1">
              <a:rPr lang="es-CO" smtClean="0"/>
              <a:t>7/05/2021</a:t>
            </a:fld>
            <a:endParaRPr lang="es-CO"/>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r>
              <a:rPr lang="pt-BR"/>
              <a:t>Curso Futuros Residentes 2018 - 2019</a:t>
            </a:r>
            <a:endParaRPr lang="es-CO"/>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D3E59223-98E5-4AC9-81AE-5BFCD18F852B}" type="slidenum">
              <a:rPr lang="es-CO" smtClean="0"/>
              <a:t>‹Nº›</a:t>
            </a:fld>
            <a:endParaRPr lang="es-CO"/>
          </a:p>
        </p:txBody>
      </p:sp>
    </p:spTree>
    <p:extLst>
      <p:ext uri="{BB962C8B-B14F-4D97-AF65-F5344CB8AC3E}">
        <p14:creationId xmlns:p14="http://schemas.microsoft.com/office/powerpoint/2010/main" val="2082918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s-ES"/>
              <a:t>Haga clic para modificar el estilo de título del patrón</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E7286D05-6AF7-4A12-ABCF-06CF052AB813}" type="datetime1">
              <a:rPr lang="es-CO" smtClean="0"/>
              <a:t>7/05/2021</a:t>
            </a:fld>
            <a:endParaRPr lang="es-CO"/>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r>
              <a:rPr lang="pt-BR"/>
              <a:t>Curso Futuros Residentes 2018 - 2019</a:t>
            </a:r>
            <a:endParaRPr lang="es-CO"/>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D3E59223-98E5-4AC9-81AE-5BFCD18F852B}" type="slidenum">
              <a:rPr lang="es-CO" smtClean="0"/>
              <a:t>‹Nº›</a:t>
            </a:fld>
            <a:endParaRPr lang="es-CO"/>
          </a:p>
        </p:txBody>
      </p:sp>
    </p:spTree>
    <p:extLst>
      <p:ext uri="{BB962C8B-B14F-4D97-AF65-F5344CB8AC3E}">
        <p14:creationId xmlns:p14="http://schemas.microsoft.com/office/powerpoint/2010/main" val="2790462242"/>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E7286D05-6AF7-4A12-ABCF-06CF052AB813}" type="datetime1">
              <a:rPr lang="es-CO" smtClean="0"/>
              <a:t>7/05/2021</a:t>
            </a:fld>
            <a:endParaRPr lang="es-CO"/>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r>
              <a:rPr lang="pt-BR"/>
              <a:t>Curso Futuros Residentes 2018 - 2019</a:t>
            </a:r>
            <a:endParaRPr lang="es-CO"/>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D3E59223-98E5-4AC9-81AE-5BFCD18F852B}" type="slidenum">
              <a:rPr lang="es-CO" smtClean="0"/>
              <a:t>‹Nº›</a:t>
            </a:fld>
            <a:endParaRPr lang="es-CO"/>
          </a:p>
        </p:txBody>
      </p:sp>
    </p:spTree>
    <p:extLst>
      <p:ext uri="{BB962C8B-B14F-4D97-AF65-F5344CB8AC3E}">
        <p14:creationId xmlns:p14="http://schemas.microsoft.com/office/powerpoint/2010/main" val="1087135358"/>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2ED11DB8-F85B-469E-9CB0-1D5C9F0A9BDA}" type="datetime1">
              <a:rPr lang="es-CO" smtClean="0"/>
              <a:t>7/05/2021</a:t>
            </a:fld>
            <a:endParaRPr lang="es-CO"/>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r>
              <a:rPr lang="pt-BR"/>
              <a:t>Curso Futuros Residentes 2018 - 2019</a:t>
            </a:r>
            <a:endParaRPr lang="es-CO"/>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D3E59223-98E5-4AC9-81AE-5BFCD18F852B}" type="slidenum">
              <a:rPr lang="es-CO" smtClean="0"/>
              <a:t>‹Nº›</a:t>
            </a:fld>
            <a:endParaRPr lang="es-CO"/>
          </a:p>
        </p:txBody>
      </p:sp>
    </p:spTree>
    <p:extLst>
      <p:ext uri="{BB962C8B-B14F-4D97-AF65-F5344CB8AC3E}">
        <p14:creationId xmlns:p14="http://schemas.microsoft.com/office/powerpoint/2010/main" val="1326629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4FC962B1-A546-43ED-BA86-992A17FAFB74}" type="datetime1">
              <a:rPr lang="es-CO" smtClean="0"/>
              <a:t>7/05/2021</a:t>
            </a:fld>
            <a:endParaRPr lang="es-CO"/>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r>
              <a:rPr lang="pt-BR"/>
              <a:t>Curso Futuros Residentes 2018 - 2019</a:t>
            </a:r>
            <a:endParaRPr lang="es-CO"/>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D3E59223-98E5-4AC9-81AE-5BFCD18F852B}" type="slidenum">
              <a:rPr lang="es-CO" smtClean="0"/>
              <a:t>‹Nº›</a:t>
            </a:fld>
            <a:endParaRPr lang="es-CO"/>
          </a:p>
        </p:txBody>
      </p:sp>
    </p:spTree>
    <p:extLst>
      <p:ext uri="{BB962C8B-B14F-4D97-AF65-F5344CB8AC3E}">
        <p14:creationId xmlns:p14="http://schemas.microsoft.com/office/powerpoint/2010/main" val="1394197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A58E3D39-AF18-45CE-B7FF-0BFCFD4AB28B}" type="datetime1">
              <a:rPr lang="es-CO" smtClean="0"/>
              <a:t>7/05/2021</a:t>
            </a:fld>
            <a:endParaRPr lang="es-CO"/>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r>
              <a:rPr lang="pt-BR"/>
              <a:t>Curso Futuros Residentes 2018 - 2019</a:t>
            </a:r>
            <a:endParaRPr lang="es-CO"/>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D3E59223-98E5-4AC9-81AE-5BFCD18F852B}" type="slidenum">
              <a:rPr lang="es-CO" smtClean="0"/>
              <a:t>‹Nº›</a:t>
            </a:fld>
            <a:endParaRPr lang="es-CO"/>
          </a:p>
        </p:txBody>
      </p:sp>
    </p:spTree>
    <p:extLst>
      <p:ext uri="{BB962C8B-B14F-4D97-AF65-F5344CB8AC3E}">
        <p14:creationId xmlns:p14="http://schemas.microsoft.com/office/powerpoint/2010/main" val="835911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C5A92E6F-989A-41C5-9E0F-5A82BBCDB22F}" type="datetime1">
              <a:rPr lang="es-CO" smtClean="0"/>
              <a:t>7/05/2021</a:t>
            </a:fld>
            <a:endParaRPr lang="es-CO"/>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r>
              <a:rPr lang="pt-BR"/>
              <a:t>Curso Futuros Residentes 2018 - 2019</a:t>
            </a:r>
            <a:endParaRPr lang="es-CO"/>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D3E59223-98E5-4AC9-81AE-5BFCD18F852B}" type="slidenum">
              <a:rPr lang="es-CO" smtClean="0"/>
              <a:t>‹Nº›</a:t>
            </a:fld>
            <a:endParaRPr lang="es-CO"/>
          </a:p>
        </p:txBody>
      </p:sp>
    </p:spTree>
    <p:extLst>
      <p:ext uri="{BB962C8B-B14F-4D97-AF65-F5344CB8AC3E}">
        <p14:creationId xmlns:p14="http://schemas.microsoft.com/office/powerpoint/2010/main" val="331434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F6315-8EFA-4957-8B1F-343D251DE1AB}" type="datetimeFigureOut">
              <a:rPr lang="es-CO" smtClean="0"/>
              <a:t>7/05/2021</a:t>
            </a:fld>
            <a:endParaRPr lang="es-CO"/>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CCD-6591-48DB-8B0C-02F666FB18B1}" type="slidenum">
              <a:rPr lang="es-CO" smtClean="0"/>
              <a:t>‹Nº›</a:t>
            </a:fld>
            <a:endParaRPr lang="es-CO"/>
          </a:p>
        </p:txBody>
      </p:sp>
    </p:spTree>
    <p:extLst>
      <p:ext uri="{BB962C8B-B14F-4D97-AF65-F5344CB8AC3E}">
        <p14:creationId xmlns:p14="http://schemas.microsoft.com/office/powerpoint/2010/main" val="192677585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arget="../media/image5.jpeg" Type="http://schemas.openxmlformats.org/officeDocument/2006/relationships/image"/><Relationship Id="rId2" Target="../notesSlides/notesSlide8.xml" Type="http://schemas.openxmlformats.org/officeDocument/2006/relationships/notesSlide"/><Relationship Id="rId1" Target="../slideLayouts/slideLayout12.xml" Type="http://schemas.openxmlformats.org/officeDocument/2006/relationships/slideLayout"/></Relationships>
</file>

<file path=ppt/slides/_rels/slide1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10" Type="http://schemas.openxmlformats.org/officeDocument/2006/relationships/image" Target="../media/image8.png"/><Relationship Id="rId4" Type="http://schemas.openxmlformats.org/officeDocument/2006/relationships/diagramLayout" Target="../diagrams/layout5.xml"/><Relationship Id="rId9" Type="http://schemas.openxmlformats.org/officeDocument/2006/relationships/image" Target="../media/image7.png"/></Relationships>
</file>

<file path=ppt/slides/_rels/slide17.xml.rels><?xml version="1.0" encoding="UTF-8" standalone="yes" ?><Relationships xmlns="http://schemas.openxmlformats.org/package/2006/relationships"><Relationship Id="rId3" Target="../media/image9.jpeg" Type="http://schemas.openxmlformats.org/officeDocument/2006/relationships/image"/><Relationship Id="rId2" Target="../notesSlides/notesSlide10.xml" Type="http://schemas.openxmlformats.org/officeDocument/2006/relationships/notesSlide"/><Relationship Id="rId1" Target="../slideLayouts/slideLayout12.xml" Type="http://schemas.openxmlformats.org/officeDocument/2006/relationships/slideLayout"/><Relationship Id="rId5" Target="../media/image11.png" Type="http://schemas.openxmlformats.org/officeDocument/2006/relationships/image"/><Relationship Id="rId4" Target="../media/image10.jpeg" Type="http://schemas.openxmlformats.org/officeDocument/2006/relationships/image"/></Relationships>
</file>

<file path=ppt/slides/_rels/slide18.xml.rels><?xml version="1.0" encoding="UTF-8" standalone="yes" ?><Relationships xmlns="http://schemas.openxmlformats.org/package/2006/relationships"><Relationship Id="rId3" Target="../media/image12.jpeg" Type="http://schemas.openxmlformats.org/officeDocument/2006/relationships/image"/><Relationship Id="rId2" Target="../notesSlides/notesSlide11.xml" Type="http://schemas.openxmlformats.org/officeDocument/2006/relationships/notesSlide"/><Relationship Id="rId1" Target="../slideLayouts/slideLayout12.xml" Type="http://schemas.openxmlformats.org/officeDocument/2006/relationships/slideLayout"/></Relationships>
</file>

<file path=ppt/slides/_rels/slide19.xml.rels><?xml version="1.0" encoding="UTF-8" standalone="yes" ?><Relationships xmlns="http://schemas.openxmlformats.org/package/2006/relationships"><Relationship Id="rId8" Target="../media/image13.jpeg" Type="http://schemas.openxmlformats.org/officeDocument/2006/relationships/image"/><Relationship Id="rId3" Target="../diagrams/data6.xml" Type="http://schemas.openxmlformats.org/officeDocument/2006/relationships/diagramData"/><Relationship Id="rId7" Target="../diagrams/drawing6.xml" Type="http://schemas.microsoft.com/office/2007/relationships/diagramDrawing"/><Relationship Id="rId2" Target="../notesSlides/notesSlide12.xml" Type="http://schemas.openxmlformats.org/officeDocument/2006/relationships/notesSlide"/><Relationship Id="rId1" Target="../slideLayouts/slideLayout12.xml" Type="http://schemas.openxmlformats.org/officeDocument/2006/relationships/slideLayout"/><Relationship Id="rId6" Target="../diagrams/colors6.xml" Type="http://schemas.openxmlformats.org/officeDocument/2006/relationships/diagramColors"/><Relationship Id="rId5" Target="../diagrams/quickStyle6.xml" Type="http://schemas.openxmlformats.org/officeDocument/2006/relationships/diagramQuickStyle"/><Relationship Id="rId4" Target="../diagrams/layout6.xml" Type="http://schemas.openxmlformats.org/officeDocument/2006/relationships/diagramLayout"/></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8" Target="../diagrams/drawing7.xml" Type="http://schemas.microsoft.com/office/2007/relationships/diagramDrawing"/><Relationship Id="rId3" Target="../media/image14.jpeg" Type="http://schemas.openxmlformats.org/officeDocument/2006/relationships/image"/><Relationship Id="rId7" Target="../diagrams/colors7.xml" Type="http://schemas.openxmlformats.org/officeDocument/2006/relationships/diagramColors"/><Relationship Id="rId2" Target="../notesSlides/notesSlide13.xml" Type="http://schemas.openxmlformats.org/officeDocument/2006/relationships/notesSlide"/><Relationship Id="rId1" Target="../slideLayouts/slideLayout12.xml" Type="http://schemas.openxmlformats.org/officeDocument/2006/relationships/slideLayout"/><Relationship Id="rId6" Target="../diagrams/quickStyle7.xml" Type="http://schemas.openxmlformats.org/officeDocument/2006/relationships/diagramQuickStyle"/><Relationship Id="rId5" Target="../diagrams/layout7.xml" Type="http://schemas.openxmlformats.org/officeDocument/2006/relationships/diagramLayout"/><Relationship Id="rId4" Target="../diagrams/data7.xml" Type="http://schemas.openxmlformats.org/officeDocument/2006/relationships/diagramData"/></Relationships>
</file>

<file path=ppt/slides/_rels/slide2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2.xml.rels><?xml version="1.0" encoding="UTF-8" standalone="yes" ?><Relationships xmlns="http://schemas.openxmlformats.org/package/2006/relationships"><Relationship Id="rId3" Target="../media/image16.jpeg" Type="http://schemas.openxmlformats.org/officeDocument/2006/relationships/image"/><Relationship Id="rId2" Target="../notesSlides/notesSlide15.xml" Type="http://schemas.openxmlformats.org/officeDocument/2006/relationships/notesSlide"/><Relationship Id="rId1" Target="../slideLayouts/slideLayout12.xml" Type="http://schemas.openxmlformats.org/officeDocument/2006/relationships/slideLayout"/></Relationships>
</file>

<file path=ppt/slides/_rels/slide23.xml.rels><?xml version="1.0" encoding="UTF-8" standalone="yes" ?><Relationships xmlns="http://schemas.openxmlformats.org/package/2006/relationships"><Relationship Id="rId3" Target="../media/image17.jpeg" Type="http://schemas.openxmlformats.org/officeDocument/2006/relationships/image"/><Relationship Id="rId2" Target="../notesSlides/notesSlide16.xml" Type="http://schemas.openxmlformats.org/officeDocument/2006/relationships/notesSlide"/><Relationship Id="rId1" Target="../slideLayouts/slideLayout12.xml" Type="http://schemas.openxmlformats.org/officeDocument/2006/relationships/slideLayout"/></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9.xml"/><Relationship Id="rId1" Type="http://schemas.openxmlformats.org/officeDocument/2006/relationships/slideLayout" Target="../slideLayouts/slideLayout1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8.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0.xml"/><Relationship Id="rId1" Type="http://schemas.openxmlformats.org/officeDocument/2006/relationships/slideLayout" Target="../slideLayouts/slideLayout1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5.xml.rels><?xml version="1.0" encoding="UTF-8" standalone="yes" ?><Relationships xmlns="http://schemas.openxmlformats.org/package/2006/relationships"><Relationship Id="rId3" Target="../media/image22.jpeg" Type="http://schemas.openxmlformats.org/officeDocument/2006/relationships/image"/><Relationship Id="rId2" Target="../notesSlides/notesSlide26.xml" Type="http://schemas.openxmlformats.org/officeDocument/2006/relationships/notesSlide"/><Relationship Id="rId1" Target="../slideLayouts/slideLayout12.xml" Type="http://schemas.openxmlformats.org/officeDocument/2006/relationships/slideLayout"/><Relationship Id="rId4" Target="../media/image23.jpeg" Type="http://schemas.openxmlformats.org/officeDocument/2006/relationships/image"/></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hyperlink" Target="mailto:rbernal01@gmail.com"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arget="../media/image2.jpeg" Type="http://schemas.openxmlformats.org/officeDocument/2006/relationships/image"/><Relationship Id="rId2" Target="../notesSlides/notesSlide2.xml" Type="http://schemas.openxmlformats.org/officeDocument/2006/relationships/notesSlide"/><Relationship Id="rId1" Target="../slideLayouts/slideLayout12.xml" Type="http://schemas.openxmlformats.org/officeDocument/2006/relationships/slideLayout"/><Relationship Id="rId4" Target="../media/image3.jpeg" Type="http://schemas.openxmlformats.org/officeDocument/2006/relationships/image"/></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B1AEF817-5ED5-498B-B8EA-384225404250}"/>
              </a:ext>
            </a:extLst>
          </p:cNvPr>
          <p:cNvSpPr>
            <a:spLocks noGrp="1"/>
          </p:cNvSpPr>
          <p:nvPr>
            <p:ph type="ctrTitle"/>
          </p:nvPr>
        </p:nvSpPr>
        <p:spPr>
          <a:xfrm>
            <a:off x="1872343" y="479426"/>
            <a:ext cx="9144000" cy="2387600"/>
          </a:xfrm>
        </p:spPr>
        <p:txBody>
          <a:bodyPr>
            <a:normAutofit fontScale="90000"/>
          </a:bodyPr>
          <a:lstStyle/>
          <a:p>
            <a:r>
              <a:rPr lang="es-ES" dirty="0"/>
              <a:t>Enfoque del paciente con deterioro cognitivo</a:t>
            </a:r>
          </a:p>
        </p:txBody>
      </p:sp>
      <p:sp>
        <p:nvSpPr>
          <p:cNvPr id="10" name="Subtítulo 9">
            <a:extLst>
              <a:ext uri="{FF2B5EF4-FFF2-40B4-BE49-F238E27FC236}">
                <a16:creationId xmlns:a16="http://schemas.microsoft.com/office/drawing/2014/main" id="{F7B55701-781A-45FD-B9DC-95F8910E597E}"/>
              </a:ext>
            </a:extLst>
          </p:cNvPr>
          <p:cNvSpPr>
            <a:spLocks noGrp="1"/>
          </p:cNvSpPr>
          <p:nvPr>
            <p:ph type="subTitle" idx="1"/>
          </p:nvPr>
        </p:nvSpPr>
        <p:spPr>
          <a:xfrm>
            <a:off x="3129643" y="3006953"/>
            <a:ext cx="6629400" cy="1655762"/>
          </a:xfrm>
        </p:spPr>
        <p:txBody>
          <a:bodyPr/>
          <a:lstStyle/>
          <a:p>
            <a:r>
              <a:rPr lang="es-ES" dirty="0"/>
              <a:t>Rafael Bernal Cobo</a:t>
            </a:r>
          </a:p>
          <a:p>
            <a:r>
              <a:rPr lang="es-ES" dirty="0"/>
              <a:t>Residente de neurología</a:t>
            </a:r>
          </a:p>
        </p:txBody>
      </p:sp>
    </p:spTree>
    <p:extLst>
      <p:ext uri="{BB962C8B-B14F-4D97-AF65-F5344CB8AC3E}">
        <p14:creationId xmlns:p14="http://schemas.microsoft.com/office/powerpoint/2010/main" val="2155379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97436" y="125184"/>
            <a:ext cx="8144435" cy="857443"/>
          </a:xfrm>
        </p:spPr>
        <p:txBody>
          <a:bodyPr>
            <a:normAutofit/>
          </a:bodyPr>
          <a:lstStyle/>
          <a:p>
            <a:r>
              <a:rPr lang="es-CO" sz="3600" b="1" dirty="0">
                <a:solidFill>
                  <a:srgbClr val="3BB0B0"/>
                </a:solidFill>
                <a:latin typeface="Montserrat" panose="02000505000000020004" pitchFamily="2" charset="0"/>
              </a:rPr>
              <a:t>Clasificación</a:t>
            </a:r>
          </a:p>
        </p:txBody>
      </p:sp>
      <p:graphicFrame>
        <p:nvGraphicFramePr>
          <p:cNvPr id="9" name="Marcador de contenido 3">
            <a:extLst>
              <a:ext uri="{FF2B5EF4-FFF2-40B4-BE49-F238E27FC236}">
                <a16:creationId xmlns:a16="http://schemas.microsoft.com/office/drawing/2014/main" id="{626EA787-31FA-4569-9688-EF7777A09300}"/>
              </a:ext>
            </a:extLst>
          </p:cNvPr>
          <p:cNvGraphicFramePr>
            <a:graphicFrameLocks noGrp="1"/>
          </p:cNvGraphicFramePr>
          <p:nvPr>
            <p:ph idx="1"/>
            <p:extLst>
              <p:ext uri="{D42A27DB-BD31-4B8C-83A1-F6EECF244321}">
                <p14:modId xmlns:p14="http://schemas.microsoft.com/office/powerpoint/2010/main" val="715945064"/>
              </p:ext>
            </p:extLst>
          </p:nvPr>
        </p:nvGraphicFramePr>
        <p:xfrm>
          <a:off x="3291433" y="1298749"/>
          <a:ext cx="8461829" cy="34329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3298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a:extLst>
              <a:ext uri="{FF2B5EF4-FFF2-40B4-BE49-F238E27FC236}">
                <a16:creationId xmlns:a16="http://schemas.microsoft.com/office/drawing/2014/main" id="{A6E04CDD-F540-4A5F-BEA6-00C51C848B0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31250" y="333828"/>
            <a:ext cx="8660749" cy="5544457"/>
          </a:xfrm>
          <a:prstGeom prst="rect">
            <a:avLst/>
          </a:prstGeom>
        </p:spPr>
      </p:pic>
      <p:sp>
        <p:nvSpPr>
          <p:cNvPr id="10" name="Rectángulo 9">
            <a:extLst>
              <a:ext uri="{FF2B5EF4-FFF2-40B4-BE49-F238E27FC236}">
                <a16:creationId xmlns:a16="http://schemas.microsoft.com/office/drawing/2014/main" id="{249730BF-6494-4B0F-983C-61A24FE1671A}"/>
              </a:ext>
            </a:extLst>
          </p:cNvPr>
          <p:cNvSpPr/>
          <p:nvPr/>
        </p:nvSpPr>
        <p:spPr>
          <a:xfrm>
            <a:off x="3531250" y="1815057"/>
            <a:ext cx="8660748" cy="119620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974678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62429" y="154642"/>
            <a:ext cx="8144435" cy="857443"/>
          </a:xfrm>
        </p:spPr>
        <p:txBody>
          <a:bodyPr>
            <a:normAutofit/>
          </a:bodyPr>
          <a:lstStyle/>
          <a:p>
            <a:r>
              <a:rPr lang="es-CO" sz="3600" b="1" dirty="0">
                <a:solidFill>
                  <a:srgbClr val="3BB0B0"/>
                </a:solidFill>
                <a:latin typeface="Montserrat" panose="02000505000000020004" pitchFamily="2" charset="0"/>
              </a:rPr>
              <a:t>Síndromes clínicos de demencia</a:t>
            </a:r>
          </a:p>
        </p:txBody>
      </p:sp>
      <p:graphicFrame>
        <p:nvGraphicFramePr>
          <p:cNvPr id="9" name="Marcador de contenido 5">
            <a:extLst>
              <a:ext uri="{FF2B5EF4-FFF2-40B4-BE49-F238E27FC236}">
                <a16:creationId xmlns:a16="http://schemas.microsoft.com/office/drawing/2014/main" id="{F67A4D70-C703-45B8-96E8-0647F4D3FB7A}"/>
              </a:ext>
            </a:extLst>
          </p:cNvPr>
          <p:cNvGraphicFramePr>
            <a:graphicFrameLocks noGrp="1"/>
          </p:cNvGraphicFramePr>
          <p:nvPr>
            <p:ph idx="1"/>
            <p:extLst>
              <p:ext uri="{D42A27DB-BD31-4B8C-83A1-F6EECF244321}">
                <p14:modId xmlns:p14="http://schemas.microsoft.com/office/powerpoint/2010/main" val="1084965222"/>
              </p:ext>
            </p:extLst>
          </p:nvPr>
        </p:nvGraphicFramePr>
        <p:xfrm>
          <a:off x="1703160" y="942009"/>
          <a:ext cx="10488840" cy="38500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ectángulo: esquinas redondeadas 10">
            <a:extLst>
              <a:ext uri="{FF2B5EF4-FFF2-40B4-BE49-F238E27FC236}">
                <a16:creationId xmlns:a16="http://schemas.microsoft.com/office/drawing/2014/main" id="{5C65BC7F-4BC3-49EE-9F28-12908A3E1FB1}"/>
              </a:ext>
            </a:extLst>
          </p:cNvPr>
          <p:cNvSpPr/>
          <p:nvPr/>
        </p:nvSpPr>
        <p:spPr>
          <a:xfrm>
            <a:off x="6308092" y="826334"/>
            <a:ext cx="4509629" cy="5718054"/>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 sz="1600" dirty="0">
              <a:latin typeface="Montserrat" panose="02000505000000020004" pitchFamily="2" charset="0"/>
            </a:endParaRPr>
          </a:p>
          <a:p>
            <a:endParaRPr lang="es-ES" sz="1600" dirty="0">
              <a:latin typeface="Montserrat" panose="02000505000000020004" pitchFamily="2" charset="0"/>
            </a:endParaRPr>
          </a:p>
          <a:p>
            <a:endParaRPr lang="es-ES" sz="1600" b="1" dirty="0">
              <a:latin typeface="Montserrat" panose="02000505000000020004" pitchFamily="2" charset="0"/>
            </a:endParaRPr>
          </a:p>
          <a:p>
            <a:r>
              <a:rPr lang="es-ES" sz="1600" b="1" dirty="0">
                <a:latin typeface="Montserrat" panose="02000505000000020004" pitchFamily="2" charset="0"/>
              </a:rPr>
              <a:t>Síndromes potencialmente reversibles:</a:t>
            </a:r>
          </a:p>
          <a:p>
            <a:r>
              <a:rPr lang="es-ES" sz="1600" b="1" dirty="0">
                <a:latin typeface="Montserrat" panose="02000505000000020004" pitchFamily="2" charset="0"/>
              </a:rPr>
              <a:t> </a:t>
            </a:r>
          </a:p>
          <a:p>
            <a:pPr marL="285750" indent="-285750">
              <a:buFont typeface="Arial" panose="020B0604020202020204" pitchFamily="34" charset="0"/>
              <a:buChar char="•"/>
            </a:pPr>
            <a:r>
              <a:rPr lang="es-ES" sz="1600" b="1" dirty="0">
                <a:latin typeface="Montserrat" panose="02000505000000020004" pitchFamily="2" charset="0"/>
              </a:rPr>
              <a:t>Depresión </a:t>
            </a:r>
          </a:p>
          <a:p>
            <a:pPr marL="285750" indent="-285750">
              <a:buFont typeface="Arial" panose="020B0604020202020204" pitchFamily="34" charset="0"/>
              <a:buChar char="•"/>
            </a:pPr>
            <a:r>
              <a:rPr lang="es-ES" sz="1600" b="1" dirty="0">
                <a:latin typeface="Montserrat" panose="02000505000000020004" pitchFamily="2" charset="0"/>
              </a:rPr>
              <a:t>Inducida por medicamentos </a:t>
            </a:r>
          </a:p>
          <a:p>
            <a:pPr marL="285750" indent="-285750">
              <a:buFont typeface="Arial" panose="020B0604020202020204" pitchFamily="34" charset="0"/>
              <a:buChar char="•"/>
            </a:pPr>
            <a:r>
              <a:rPr lang="es-ES" sz="1600" b="1" dirty="0">
                <a:latin typeface="Montserrat" panose="02000505000000020004" pitchFamily="2" charset="0"/>
              </a:rPr>
              <a:t>Alteraciones metabólicas:</a:t>
            </a:r>
          </a:p>
          <a:p>
            <a:pPr marL="742950" lvl="1" indent="-285750">
              <a:buFont typeface="Arial" panose="020B0604020202020204" pitchFamily="34" charset="0"/>
              <a:buChar char="•"/>
            </a:pPr>
            <a:r>
              <a:rPr lang="es-ES" sz="1600" dirty="0">
                <a:latin typeface="Montserrat" panose="02000505000000020004" pitchFamily="2" charset="0"/>
              </a:rPr>
              <a:t>Deficiencia de vitamina B12.</a:t>
            </a:r>
          </a:p>
          <a:p>
            <a:pPr marL="742950" lvl="1" indent="-285750">
              <a:buFont typeface="Arial" panose="020B0604020202020204" pitchFamily="34" charset="0"/>
              <a:buChar char="•"/>
            </a:pPr>
            <a:r>
              <a:rPr lang="es-ES" sz="1600" dirty="0">
                <a:latin typeface="Montserrat" panose="02000505000000020004" pitchFamily="2" charset="0"/>
              </a:rPr>
              <a:t>Alteraciones tiroideas.</a:t>
            </a:r>
          </a:p>
          <a:p>
            <a:pPr marL="742950" lvl="1" indent="-285750">
              <a:buFont typeface="Arial" panose="020B0604020202020204" pitchFamily="34" charset="0"/>
              <a:buChar char="•"/>
            </a:pPr>
            <a:r>
              <a:rPr lang="es-ES" sz="1600" dirty="0">
                <a:latin typeface="Montserrat" panose="02000505000000020004" pitchFamily="2" charset="0"/>
              </a:rPr>
              <a:t>Deficiencia de tiamina.</a:t>
            </a:r>
          </a:p>
          <a:p>
            <a:pPr marL="742950" lvl="1" indent="-285750">
              <a:buFont typeface="Arial" panose="020B0604020202020204" pitchFamily="34" charset="0"/>
              <a:buChar char="•"/>
            </a:pPr>
            <a:r>
              <a:rPr lang="es-ES" sz="1600" dirty="0">
                <a:latin typeface="Montserrat" panose="02000505000000020004" pitchFamily="2" charset="0"/>
              </a:rPr>
              <a:t>Enfermedades crónicas .</a:t>
            </a:r>
          </a:p>
          <a:p>
            <a:pPr marL="285750" indent="-285750">
              <a:buFont typeface="Arial" panose="020B0604020202020204" pitchFamily="34" charset="0"/>
              <a:buChar char="•"/>
            </a:pPr>
            <a:r>
              <a:rPr lang="es-ES" sz="1600" b="1" dirty="0">
                <a:latin typeface="Montserrat" panose="02000505000000020004" pitchFamily="2" charset="0"/>
              </a:rPr>
              <a:t>Alteraciones gastrointestinales: </a:t>
            </a:r>
          </a:p>
          <a:p>
            <a:pPr marL="742950" lvl="1" indent="-285750">
              <a:buFont typeface="Arial" panose="020B0604020202020204" pitchFamily="34" charset="0"/>
              <a:buChar char="•"/>
            </a:pPr>
            <a:r>
              <a:rPr lang="es-ES" sz="1600" dirty="0">
                <a:latin typeface="Montserrat" panose="02000505000000020004" pitchFamily="2" charset="0"/>
              </a:rPr>
              <a:t>Enfermedad celíaca. </a:t>
            </a:r>
          </a:p>
          <a:p>
            <a:pPr marL="742950" lvl="1" indent="-285750">
              <a:buFont typeface="Arial" panose="020B0604020202020204" pitchFamily="34" charset="0"/>
              <a:buChar char="•"/>
            </a:pPr>
            <a:r>
              <a:rPr lang="es-ES" sz="1600" dirty="0">
                <a:latin typeface="Montserrat" panose="02000505000000020004" pitchFamily="2" charset="0"/>
              </a:rPr>
              <a:t>Deficiencia de vitamina E.</a:t>
            </a:r>
          </a:p>
          <a:p>
            <a:pPr marL="742950" lvl="1" indent="-285750">
              <a:buFont typeface="Arial" panose="020B0604020202020204" pitchFamily="34" charset="0"/>
              <a:buChar char="•"/>
            </a:pPr>
            <a:r>
              <a:rPr lang="es-ES" sz="1600" dirty="0">
                <a:latin typeface="Montserrat" panose="02000505000000020004" pitchFamily="2" charset="0"/>
              </a:rPr>
              <a:t>Pelagra.</a:t>
            </a:r>
          </a:p>
          <a:p>
            <a:pPr marL="285750" indent="-285750">
              <a:buFont typeface="Arial" panose="020B0604020202020204" pitchFamily="34" charset="0"/>
              <a:buChar char="•"/>
            </a:pPr>
            <a:r>
              <a:rPr lang="es-ES" sz="1600" b="1" dirty="0">
                <a:latin typeface="Montserrat" panose="02000505000000020004" pitchFamily="2" charset="0"/>
              </a:rPr>
              <a:t>Lesiones cerebrales estructurales</a:t>
            </a:r>
          </a:p>
          <a:p>
            <a:pPr marL="742950" lvl="1" indent="-285750">
              <a:buFont typeface="Arial" panose="020B0604020202020204" pitchFamily="34" charset="0"/>
              <a:buChar char="•"/>
            </a:pPr>
            <a:r>
              <a:rPr lang="es-ES" sz="1600" dirty="0">
                <a:latin typeface="Montserrat" panose="02000505000000020004" pitchFamily="2" charset="0"/>
              </a:rPr>
              <a:t>Tumores. </a:t>
            </a:r>
          </a:p>
          <a:p>
            <a:pPr marL="742950" lvl="1" indent="-285750">
              <a:buFont typeface="Arial" panose="020B0604020202020204" pitchFamily="34" charset="0"/>
              <a:buChar char="•"/>
            </a:pPr>
            <a:r>
              <a:rPr lang="es-ES" sz="1600" dirty="0">
                <a:latin typeface="Montserrat" panose="02000505000000020004" pitchFamily="2" charset="0"/>
              </a:rPr>
              <a:t>Hematoma subdural.</a:t>
            </a:r>
          </a:p>
          <a:p>
            <a:pPr marL="742950" lvl="1" indent="-285750">
              <a:buFont typeface="Arial" panose="020B0604020202020204" pitchFamily="34" charset="0"/>
              <a:buChar char="•"/>
            </a:pPr>
            <a:r>
              <a:rPr lang="es-ES" sz="1600" dirty="0">
                <a:latin typeface="Montserrat" panose="02000505000000020004" pitchFamily="2" charset="0"/>
              </a:rPr>
              <a:t>Hidrocefalia de presión normal. </a:t>
            </a:r>
          </a:p>
          <a:p>
            <a:pPr marL="285750" indent="-285750">
              <a:buFont typeface="Arial" panose="020B0604020202020204" pitchFamily="34" charset="0"/>
              <a:buChar char="•"/>
            </a:pPr>
            <a:r>
              <a:rPr lang="es-ES" sz="1600" b="1" dirty="0">
                <a:latin typeface="Montserrat" panose="02000505000000020004" pitchFamily="2" charset="0"/>
              </a:rPr>
              <a:t>Infecciosas: </a:t>
            </a:r>
          </a:p>
          <a:p>
            <a:pPr marL="742950" lvl="1" indent="-285750">
              <a:buFont typeface="Arial" panose="020B0604020202020204" pitchFamily="34" charset="0"/>
              <a:buChar char="•"/>
            </a:pPr>
            <a:r>
              <a:rPr lang="es-ES" sz="1600" dirty="0" err="1">
                <a:latin typeface="Montserrat" panose="02000505000000020004" pitchFamily="2" charset="0"/>
              </a:rPr>
              <a:t>Neurosífilis</a:t>
            </a:r>
            <a:r>
              <a:rPr lang="es-ES" sz="1600" dirty="0">
                <a:latin typeface="Montserrat" panose="02000505000000020004" pitchFamily="2" charset="0"/>
              </a:rPr>
              <a:t>.</a:t>
            </a:r>
          </a:p>
          <a:p>
            <a:pPr marL="742950" lvl="1" indent="-285750">
              <a:buFont typeface="Arial" panose="020B0604020202020204" pitchFamily="34" charset="0"/>
              <a:buChar char="•"/>
            </a:pPr>
            <a:r>
              <a:rPr lang="es-ES" sz="1600" dirty="0">
                <a:latin typeface="Montserrat" panose="02000505000000020004" pitchFamily="2" charset="0"/>
              </a:rPr>
              <a:t>HAND.</a:t>
            </a:r>
          </a:p>
          <a:p>
            <a:pPr marL="742950" lvl="1" indent="-285750">
              <a:buFont typeface="Arial" panose="020B0604020202020204" pitchFamily="34" charset="0"/>
              <a:buChar char="•"/>
            </a:pPr>
            <a:endParaRPr lang="es-ES" sz="1600" dirty="0">
              <a:latin typeface="Montserrat" panose="02000505000000020004" pitchFamily="2" charset="0"/>
            </a:endParaRPr>
          </a:p>
          <a:p>
            <a:pPr marL="742950" lvl="1" indent="-285750">
              <a:buFont typeface="Arial" panose="020B0604020202020204" pitchFamily="34" charset="0"/>
              <a:buChar char="•"/>
            </a:pPr>
            <a:endParaRPr lang="es-ES" sz="1600" dirty="0">
              <a:latin typeface="Montserrat" panose="02000505000000020004" pitchFamily="2" charset="0"/>
            </a:endParaRPr>
          </a:p>
          <a:p>
            <a:pPr marL="742950" lvl="1" indent="-285750" algn="ctr">
              <a:buFont typeface="Arial" panose="020B0604020202020204" pitchFamily="34" charset="0"/>
              <a:buChar char="•"/>
            </a:pPr>
            <a:endParaRPr lang="es-ES" sz="1600" dirty="0">
              <a:latin typeface="Montserrat" panose="02000505000000020004" pitchFamily="2" charset="0"/>
            </a:endParaRPr>
          </a:p>
        </p:txBody>
      </p:sp>
    </p:spTree>
    <p:extLst>
      <p:ext uri="{BB962C8B-B14F-4D97-AF65-F5344CB8AC3E}">
        <p14:creationId xmlns:p14="http://schemas.microsoft.com/office/powerpoint/2010/main" val="20554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649514" y="299356"/>
            <a:ext cx="8144435" cy="857443"/>
          </a:xfrm>
        </p:spPr>
        <p:txBody>
          <a:bodyPr>
            <a:normAutofit/>
          </a:bodyPr>
          <a:lstStyle/>
          <a:p>
            <a:r>
              <a:rPr lang="es-CO" sz="3600" b="1" dirty="0">
                <a:solidFill>
                  <a:srgbClr val="3BB0B0"/>
                </a:solidFill>
                <a:latin typeface="Montserrat" panose="02000505000000020004" pitchFamily="2" charset="0"/>
              </a:rPr>
              <a:t>Demencia tipo Alzheimer </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5094514" y="1450590"/>
            <a:ext cx="6767286" cy="3956820"/>
          </a:xfrm>
        </p:spPr>
        <p:txBody>
          <a:bodyPr>
            <a:normAutofit/>
          </a:bodyPr>
          <a:lstStyle/>
          <a:p>
            <a:pPr algn="just"/>
            <a:r>
              <a:rPr lang="es-ES" dirty="0">
                <a:latin typeface="Montserrat" panose="02000505000000020004" pitchFamily="2" charset="0"/>
              </a:rPr>
              <a:t>Trastorno neurodegenerativo, progresivo, no remitente, que afecta muchas áreas de la corteza cerebral y del hipocampo.</a:t>
            </a:r>
          </a:p>
          <a:p>
            <a:pPr algn="just"/>
            <a:r>
              <a:rPr lang="es-ES" b="1" dirty="0">
                <a:latin typeface="Montserrat" panose="02000505000000020004" pitchFamily="2" charset="0"/>
              </a:rPr>
              <a:t>Incidencia: </a:t>
            </a:r>
          </a:p>
          <a:p>
            <a:pPr lvl="1" algn="just"/>
            <a:r>
              <a:rPr lang="es-ES" dirty="0">
                <a:latin typeface="Montserrat" panose="02000505000000020004" pitchFamily="2" charset="0"/>
              </a:rPr>
              <a:t>1-3%  en población general. </a:t>
            </a:r>
          </a:p>
          <a:p>
            <a:pPr lvl="1" algn="just"/>
            <a:r>
              <a:rPr lang="es-ES" dirty="0">
                <a:latin typeface="Montserrat" panose="02000505000000020004" pitchFamily="2" charset="0"/>
              </a:rPr>
              <a:t>10-30% en población &gt; 65 años.</a:t>
            </a:r>
          </a:p>
          <a:p>
            <a:pPr lvl="1" algn="just"/>
            <a:r>
              <a:rPr lang="es-ES" dirty="0">
                <a:latin typeface="Montserrat" panose="02000505000000020004" pitchFamily="2" charset="0"/>
              </a:rPr>
              <a:t>Pico entre 70-90 años.</a:t>
            </a:r>
          </a:p>
          <a:p>
            <a:pPr lvl="1" algn="just"/>
            <a:r>
              <a:rPr lang="es-ES" dirty="0">
                <a:latin typeface="Montserrat" panose="02000505000000020004" pitchFamily="2" charset="0"/>
              </a:rPr>
              <a:t>80% de pacientes con EA tienen &gt; 75 años.</a:t>
            </a:r>
          </a:p>
          <a:p>
            <a:pPr algn="just"/>
            <a:r>
              <a:rPr lang="es-ES" dirty="0">
                <a:latin typeface="Montserrat" panose="02000505000000020004" pitchFamily="2" charset="0"/>
              </a:rPr>
              <a:t>Duración promedio de la enfermedad: 8-10 años.</a:t>
            </a:r>
          </a:p>
          <a:p>
            <a:pPr algn="just"/>
            <a:r>
              <a:rPr lang="es-ES" dirty="0">
                <a:latin typeface="Montserrat" panose="02000505000000020004" pitchFamily="2" charset="0"/>
              </a:rPr>
              <a:t>Mujeres &gt; hombres.</a:t>
            </a:r>
          </a:p>
          <a:p>
            <a:pPr algn="just"/>
            <a:r>
              <a:rPr lang="es-ES" dirty="0">
                <a:latin typeface="Montserrat" panose="02000505000000020004" pitchFamily="2" charset="0"/>
              </a:rPr>
              <a:t>6ta causa de discapacidad  en &gt; 65 años.</a:t>
            </a:r>
          </a:p>
          <a:p>
            <a:pPr algn="just"/>
            <a:endParaRPr lang="es-ES" dirty="0">
              <a:latin typeface="Montserrat" panose="02000505000000020004" pitchFamily="2" charset="0"/>
            </a:endParaRPr>
          </a:p>
        </p:txBody>
      </p:sp>
    </p:spTree>
    <p:extLst>
      <p:ext uri="{BB962C8B-B14F-4D97-AF65-F5344CB8AC3E}">
        <p14:creationId xmlns:p14="http://schemas.microsoft.com/office/powerpoint/2010/main" val="2882065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649514" y="232280"/>
            <a:ext cx="8144435" cy="857443"/>
          </a:xfrm>
        </p:spPr>
        <p:txBody>
          <a:bodyPr>
            <a:normAutofit/>
          </a:bodyPr>
          <a:lstStyle/>
          <a:p>
            <a:r>
              <a:rPr lang="es-CO" sz="3600" b="1" dirty="0">
                <a:solidFill>
                  <a:srgbClr val="3BB0B0"/>
                </a:solidFill>
                <a:latin typeface="Montserrat" panose="02000505000000020004" pitchFamily="2" charset="0"/>
              </a:rPr>
              <a:t>EA de inicio temprano </a:t>
            </a:r>
          </a:p>
        </p:txBody>
      </p:sp>
      <p:graphicFrame>
        <p:nvGraphicFramePr>
          <p:cNvPr id="9" name="Marcador de contenido 8">
            <a:extLst>
              <a:ext uri="{FF2B5EF4-FFF2-40B4-BE49-F238E27FC236}">
                <a16:creationId xmlns:a16="http://schemas.microsoft.com/office/drawing/2014/main" id="{AEF83645-6F05-492F-AAD3-9E759B0CE3A0}"/>
              </a:ext>
            </a:extLst>
          </p:cNvPr>
          <p:cNvGraphicFramePr>
            <a:graphicFrameLocks noGrp="1"/>
          </p:cNvGraphicFramePr>
          <p:nvPr>
            <p:ph idx="1"/>
            <p:extLst>
              <p:ext uri="{D42A27DB-BD31-4B8C-83A1-F6EECF244321}">
                <p14:modId xmlns:p14="http://schemas.microsoft.com/office/powerpoint/2010/main" val="1969308803"/>
              </p:ext>
            </p:extLst>
          </p:nvPr>
        </p:nvGraphicFramePr>
        <p:xfrm>
          <a:off x="4818743" y="1089723"/>
          <a:ext cx="7037720" cy="52385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53879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18886" y="284842"/>
            <a:ext cx="8144435" cy="857443"/>
          </a:xfrm>
        </p:spPr>
        <p:txBody>
          <a:bodyPr>
            <a:normAutofit/>
          </a:bodyPr>
          <a:lstStyle/>
          <a:p>
            <a:r>
              <a:rPr lang="es-CO" sz="3600" b="1" dirty="0">
                <a:solidFill>
                  <a:srgbClr val="3BB0B0"/>
                </a:solidFill>
                <a:latin typeface="Montserrat" panose="02000505000000020004" pitchFamily="2" charset="0"/>
              </a:rPr>
              <a:t>EA de inicio tardío</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6482094" y="1142285"/>
            <a:ext cx="5626768" cy="3906933"/>
          </a:xfrm>
        </p:spPr>
        <p:txBody>
          <a:bodyPr>
            <a:normAutofit/>
          </a:bodyPr>
          <a:lstStyle/>
          <a:p>
            <a:r>
              <a:rPr lang="es-ES" dirty="0">
                <a:latin typeface="Montserrat" panose="02000505000000020004" pitchFamily="2" charset="0"/>
              </a:rPr>
              <a:t>Gen de la APO E. </a:t>
            </a:r>
          </a:p>
          <a:p>
            <a:r>
              <a:rPr lang="es-ES" dirty="0">
                <a:latin typeface="Montserrat" panose="02000505000000020004" pitchFamily="2" charset="0"/>
              </a:rPr>
              <a:t>CR 19.  </a:t>
            </a:r>
          </a:p>
          <a:p>
            <a:r>
              <a:rPr lang="es-ES" dirty="0">
                <a:latin typeface="Montserrat" panose="02000505000000020004" pitchFamily="2" charset="0"/>
              </a:rPr>
              <a:t>3 alelos: Ԑ 2, 3, 4.</a:t>
            </a:r>
          </a:p>
          <a:p>
            <a:r>
              <a:rPr lang="es-ES" b="1" dirty="0">
                <a:latin typeface="Montserrat" panose="02000505000000020004" pitchFamily="2" charset="0"/>
              </a:rPr>
              <a:t>Más reconocido: 4 </a:t>
            </a:r>
          </a:p>
          <a:p>
            <a:pPr lvl="1"/>
            <a:r>
              <a:rPr lang="es-ES" dirty="0">
                <a:latin typeface="Montserrat" panose="02000505000000020004" pitchFamily="2" charset="0"/>
              </a:rPr>
              <a:t>Caucásicos: 15%.</a:t>
            </a:r>
          </a:p>
          <a:p>
            <a:pPr lvl="1"/>
            <a:r>
              <a:rPr lang="es-ES" dirty="0">
                <a:latin typeface="Montserrat" panose="02000505000000020004" pitchFamily="2" charset="0"/>
              </a:rPr>
              <a:t>Afroamericanos: 25%. </a:t>
            </a:r>
          </a:p>
          <a:p>
            <a:pPr lvl="1"/>
            <a:r>
              <a:rPr lang="es-ES" dirty="0">
                <a:latin typeface="Montserrat" panose="02000505000000020004" pitchFamily="2" charset="0"/>
              </a:rPr>
              <a:t>Asiáticos: 24%.  </a:t>
            </a:r>
          </a:p>
          <a:p>
            <a:r>
              <a:rPr lang="es-ES" dirty="0">
                <a:latin typeface="Montserrat" panose="02000505000000020004" pitchFamily="2" charset="0"/>
              </a:rPr>
              <a:t>40% con EA no tienen APOE 4.</a:t>
            </a:r>
          </a:p>
          <a:p>
            <a:r>
              <a:rPr lang="es-ES" dirty="0">
                <a:latin typeface="Montserrat" panose="02000505000000020004" pitchFamily="2" charset="0"/>
              </a:rPr>
              <a:t>Si 1 alelo: 2-3 veces  &gt; riesgo.</a:t>
            </a:r>
          </a:p>
          <a:p>
            <a:r>
              <a:rPr lang="es-ES" dirty="0">
                <a:latin typeface="Montserrat" panose="02000505000000020004" pitchFamily="2" charset="0"/>
              </a:rPr>
              <a:t>Si 2 alelos: 8-12 veces &gt; riesgo.</a:t>
            </a:r>
          </a:p>
        </p:txBody>
      </p:sp>
      <p:pic>
        <p:nvPicPr>
          <p:cNvPr id="3" name="Imagen 2">
            <a:extLst>
              <a:ext uri="{FF2B5EF4-FFF2-40B4-BE49-F238E27FC236}">
                <a16:creationId xmlns:a16="http://schemas.microsoft.com/office/drawing/2014/main" id="{26CFA2A0-3EAD-499C-BF92-6804455453A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62231" y="1315087"/>
            <a:ext cx="4847676" cy="2503084"/>
          </a:xfrm>
          <a:prstGeom prst="rect">
            <a:avLst/>
          </a:prstGeom>
        </p:spPr>
      </p:pic>
    </p:spTree>
    <p:extLst>
      <p:ext uri="{BB962C8B-B14F-4D97-AF65-F5344CB8AC3E}">
        <p14:creationId xmlns:p14="http://schemas.microsoft.com/office/powerpoint/2010/main" val="2868923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98513" y="178357"/>
            <a:ext cx="8144435" cy="857443"/>
          </a:xfrm>
        </p:spPr>
        <p:txBody>
          <a:bodyPr>
            <a:normAutofit/>
          </a:bodyPr>
          <a:lstStyle/>
          <a:p>
            <a:r>
              <a:rPr lang="es-CO" sz="3600" b="1" dirty="0">
                <a:solidFill>
                  <a:srgbClr val="3BB0B0"/>
                </a:solidFill>
                <a:latin typeface="Montserrat" panose="02000505000000020004" pitchFamily="2" charset="0"/>
              </a:rPr>
              <a:t>Hipótesis amiloide</a:t>
            </a:r>
          </a:p>
        </p:txBody>
      </p:sp>
      <p:graphicFrame>
        <p:nvGraphicFramePr>
          <p:cNvPr id="9" name="Diagrama 8">
            <a:extLst>
              <a:ext uri="{FF2B5EF4-FFF2-40B4-BE49-F238E27FC236}">
                <a16:creationId xmlns:a16="http://schemas.microsoft.com/office/drawing/2014/main" id="{2B950F2C-0520-4E20-8663-7FCD5F9857E3}"/>
              </a:ext>
            </a:extLst>
          </p:cNvPr>
          <p:cNvGraphicFramePr/>
          <p:nvPr>
            <p:extLst>
              <p:ext uri="{D42A27DB-BD31-4B8C-83A1-F6EECF244321}">
                <p14:modId xmlns:p14="http://schemas.microsoft.com/office/powerpoint/2010/main" val="2406656391"/>
              </p:ext>
            </p:extLst>
          </p:nvPr>
        </p:nvGraphicFramePr>
        <p:xfrm>
          <a:off x="4252686" y="607078"/>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Imagen 10">
            <a:extLst>
              <a:ext uri="{FF2B5EF4-FFF2-40B4-BE49-F238E27FC236}">
                <a16:creationId xmlns:a16="http://schemas.microsoft.com/office/drawing/2014/main" id="{406DF01A-1E66-4B95-BBBF-A5BFF5070BEC}"/>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437554" y="1035800"/>
            <a:ext cx="6135636" cy="1996444"/>
          </a:xfrm>
          <a:prstGeom prst="rect">
            <a:avLst/>
          </a:prstGeom>
        </p:spPr>
      </p:pic>
      <p:pic>
        <p:nvPicPr>
          <p:cNvPr id="12" name="Imagen 11">
            <a:extLst>
              <a:ext uri="{FF2B5EF4-FFF2-40B4-BE49-F238E27FC236}">
                <a16:creationId xmlns:a16="http://schemas.microsoft.com/office/drawing/2014/main" id="{8BA7E57F-0EC9-4610-AADD-98E7D0567D24}"/>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5376593" y="3460965"/>
            <a:ext cx="6196597" cy="1866904"/>
          </a:xfrm>
          <a:prstGeom prst="rect">
            <a:avLst/>
          </a:prstGeom>
        </p:spPr>
      </p:pic>
      <p:pic>
        <p:nvPicPr>
          <p:cNvPr id="10" name="Imagen 9">
            <a:extLst>
              <a:ext uri="{FF2B5EF4-FFF2-40B4-BE49-F238E27FC236}">
                <a16:creationId xmlns:a16="http://schemas.microsoft.com/office/drawing/2014/main" id="{51B1CD6D-4B65-4E21-84EF-C96EDA8E99E3}"/>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910592" y="832255"/>
            <a:ext cx="3342094" cy="3108925"/>
          </a:xfrm>
          <a:prstGeom prst="rect">
            <a:avLst/>
          </a:prstGeom>
        </p:spPr>
      </p:pic>
    </p:spTree>
    <p:extLst>
      <p:ext uri="{BB962C8B-B14F-4D97-AF65-F5344CB8AC3E}">
        <p14:creationId xmlns:p14="http://schemas.microsoft.com/office/powerpoint/2010/main" val="2470960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par>
                                <p:cTn id="13" presetID="10"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47914" y="168985"/>
            <a:ext cx="8144435" cy="857443"/>
          </a:xfrm>
        </p:spPr>
        <p:txBody>
          <a:bodyPr>
            <a:normAutofit/>
          </a:bodyPr>
          <a:lstStyle/>
          <a:p>
            <a:r>
              <a:rPr lang="es-CO" sz="3600" b="1" dirty="0">
                <a:solidFill>
                  <a:srgbClr val="3BB0B0"/>
                </a:solidFill>
                <a:latin typeface="Montserrat" panose="02000505000000020004" pitchFamily="2" charset="0"/>
              </a:rPr>
              <a:t>Hipótesis tau </a:t>
            </a:r>
          </a:p>
        </p:txBody>
      </p:sp>
      <p:pic>
        <p:nvPicPr>
          <p:cNvPr id="9" name="Imagen 8">
            <a:extLst>
              <a:ext uri="{FF2B5EF4-FFF2-40B4-BE49-F238E27FC236}">
                <a16:creationId xmlns:a16="http://schemas.microsoft.com/office/drawing/2014/main" id="{DFCBB40C-68A2-4627-B7B9-18C0E9E9550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403558" y="445732"/>
            <a:ext cx="3384884" cy="4945292"/>
          </a:xfrm>
          <a:prstGeom prst="rect">
            <a:avLst/>
          </a:prstGeom>
        </p:spPr>
      </p:pic>
      <p:pic>
        <p:nvPicPr>
          <p:cNvPr id="10" name="Imagen 9">
            <a:extLst>
              <a:ext uri="{FF2B5EF4-FFF2-40B4-BE49-F238E27FC236}">
                <a16:creationId xmlns:a16="http://schemas.microsoft.com/office/drawing/2014/main" id="{91E9058C-C2C0-4074-A16B-7945AF09313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788442" y="445732"/>
            <a:ext cx="4403558" cy="4945292"/>
          </a:xfrm>
          <a:prstGeom prst="rect">
            <a:avLst/>
          </a:prstGeom>
        </p:spPr>
      </p:pic>
      <p:pic>
        <p:nvPicPr>
          <p:cNvPr id="11" name="Imagen 10">
            <a:extLst>
              <a:ext uri="{FF2B5EF4-FFF2-40B4-BE49-F238E27FC236}">
                <a16:creationId xmlns:a16="http://schemas.microsoft.com/office/drawing/2014/main" id="{9BF2AFF1-81B8-4236-8694-C58CE4880FC6}"/>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318937" y="77843"/>
            <a:ext cx="7873063" cy="4011457"/>
          </a:xfrm>
          <a:prstGeom prst="rect">
            <a:avLst/>
          </a:prstGeom>
        </p:spPr>
      </p:pic>
    </p:spTree>
    <p:extLst>
      <p:ext uri="{BB962C8B-B14F-4D97-AF65-F5344CB8AC3E}">
        <p14:creationId xmlns:p14="http://schemas.microsoft.com/office/powerpoint/2010/main" val="1002732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10"/>
                                        </p:tgtEl>
                                      </p:cBhvr>
                                    </p:animEffect>
                                    <p:set>
                                      <p:cBhvr>
                                        <p:cTn id="10" dur="1" fill="hold">
                                          <p:stCondLst>
                                            <p:cond delay="499"/>
                                          </p:stCondLst>
                                        </p:cTn>
                                        <p:tgtEl>
                                          <p:spTgt spid="1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489857" y="136525"/>
            <a:ext cx="8144435" cy="857443"/>
          </a:xfrm>
        </p:spPr>
        <p:txBody>
          <a:bodyPr>
            <a:normAutofit/>
          </a:bodyPr>
          <a:lstStyle/>
          <a:p>
            <a:r>
              <a:rPr lang="es-CO" sz="3600" b="1" dirty="0" err="1">
                <a:solidFill>
                  <a:srgbClr val="3BB0B0"/>
                </a:solidFill>
                <a:latin typeface="Montserrat" panose="02000505000000020004" pitchFamily="2" charset="0"/>
              </a:rPr>
              <a:t>Apolipoproteina</a:t>
            </a:r>
            <a:r>
              <a:rPr lang="es-CO" sz="3600" b="1" dirty="0">
                <a:solidFill>
                  <a:srgbClr val="3BB0B0"/>
                </a:solidFill>
                <a:latin typeface="Montserrat" panose="02000505000000020004" pitchFamily="2" charset="0"/>
              </a:rPr>
              <a:t> E (</a:t>
            </a:r>
            <a:r>
              <a:rPr lang="es-CO" sz="3600" b="1" dirty="0" err="1">
                <a:solidFill>
                  <a:srgbClr val="3BB0B0"/>
                </a:solidFill>
                <a:latin typeface="Montserrat" panose="02000505000000020004" pitchFamily="2" charset="0"/>
              </a:rPr>
              <a:t>Apo</a:t>
            </a:r>
            <a:r>
              <a:rPr lang="es-CO" sz="3600" b="1" dirty="0">
                <a:solidFill>
                  <a:srgbClr val="3BB0B0"/>
                </a:solidFill>
                <a:latin typeface="Montserrat" panose="02000505000000020004" pitchFamily="2" charset="0"/>
              </a:rPr>
              <a:t>-E)</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5965372" y="1835796"/>
            <a:ext cx="6011779" cy="3906933"/>
          </a:xfrm>
        </p:spPr>
        <p:txBody>
          <a:bodyPr>
            <a:normAutofit/>
          </a:bodyPr>
          <a:lstStyle/>
          <a:p>
            <a:r>
              <a:rPr lang="es-ES" dirty="0">
                <a:latin typeface="Montserrat" panose="02000505000000020004" pitchFamily="2" charset="0"/>
              </a:rPr>
              <a:t>Transporta y entrega colesterol y otros lípidos al plasma vía receptores de </a:t>
            </a:r>
            <a:r>
              <a:rPr lang="es-ES" dirty="0" err="1">
                <a:latin typeface="Montserrat" panose="02000505000000020004" pitchFamily="2" charset="0"/>
              </a:rPr>
              <a:t>Apo</a:t>
            </a:r>
            <a:r>
              <a:rPr lang="es-ES" dirty="0">
                <a:latin typeface="Montserrat" panose="02000505000000020004" pitchFamily="2" charset="0"/>
              </a:rPr>
              <a:t> E. </a:t>
            </a:r>
          </a:p>
          <a:p>
            <a:r>
              <a:rPr lang="es-ES" dirty="0">
                <a:latin typeface="Montserrat" panose="02000505000000020004" pitchFamily="2" charset="0"/>
              </a:rPr>
              <a:t>3 isoformas: E2, E3, E4. </a:t>
            </a:r>
          </a:p>
          <a:p>
            <a:r>
              <a:rPr lang="es-ES" b="1" dirty="0" err="1">
                <a:latin typeface="Montserrat" panose="02000505000000020004" pitchFamily="2" charset="0"/>
              </a:rPr>
              <a:t>Apo</a:t>
            </a:r>
            <a:r>
              <a:rPr lang="es-ES" b="1" dirty="0">
                <a:latin typeface="Montserrat" panose="02000505000000020004" pitchFamily="2" charset="0"/>
              </a:rPr>
              <a:t> E4: </a:t>
            </a:r>
            <a:r>
              <a:rPr lang="es-ES" dirty="0">
                <a:latin typeface="Montserrat" panose="02000505000000020004" pitchFamily="2" charset="0"/>
              </a:rPr>
              <a:t>mayor asociación con EA.</a:t>
            </a:r>
          </a:p>
          <a:p>
            <a:r>
              <a:rPr lang="es-ES" b="1" dirty="0" err="1">
                <a:latin typeface="Montserrat" panose="02000505000000020004" pitchFamily="2" charset="0"/>
              </a:rPr>
              <a:t>Apo</a:t>
            </a:r>
            <a:r>
              <a:rPr lang="es-ES" b="1" dirty="0">
                <a:latin typeface="Montserrat" panose="02000505000000020004" pitchFamily="2" charset="0"/>
              </a:rPr>
              <a:t> E2: </a:t>
            </a:r>
            <a:r>
              <a:rPr lang="es-ES" dirty="0">
                <a:latin typeface="Montserrat" panose="02000505000000020004" pitchFamily="2" charset="0"/>
              </a:rPr>
              <a:t>¿neuro protector?</a:t>
            </a:r>
          </a:p>
          <a:p>
            <a:r>
              <a:rPr lang="es-ES" dirty="0">
                <a:latin typeface="Montserrat" panose="02000505000000020004" pitchFamily="2" charset="0"/>
              </a:rPr>
              <a:t>Interacción con receptor LRP1: aun sin establecer claramente.</a:t>
            </a:r>
          </a:p>
          <a:p>
            <a:endParaRPr lang="es-ES" dirty="0">
              <a:latin typeface="Montserrat" panose="02000505000000020004" pitchFamily="2" charset="0"/>
            </a:endParaRPr>
          </a:p>
          <a:p>
            <a:endParaRPr lang="es-ES" dirty="0">
              <a:latin typeface="Montserrat" panose="02000505000000020004" pitchFamily="2" charset="0"/>
            </a:endParaRPr>
          </a:p>
          <a:p>
            <a:endParaRPr lang="es-ES" dirty="0">
              <a:latin typeface="Montserrat" panose="02000505000000020004" pitchFamily="2" charset="0"/>
            </a:endParaRPr>
          </a:p>
          <a:p>
            <a:endParaRPr lang="es-ES" dirty="0">
              <a:latin typeface="Montserrat" panose="02000505000000020004" pitchFamily="2" charset="0"/>
            </a:endParaRPr>
          </a:p>
          <a:p>
            <a:endParaRPr lang="es-ES" dirty="0">
              <a:latin typeface="Montserrat" panose="02000505000000020004" pitchFamily="2" charset="0"/>
            </a:endParaRPr>
          </a:p>
        </p:txBody>
      </p:sp>
      <p:pic>
        <p:nvPicPr>
          <p:cNvPr id="3" name="Imagen 2">
            <a:extLst>
              <a:ext uri="{FF2B5EF4-FFF2-40B4-BE49-F238E27FC236}">
                <a16:creationId xmlns:a16="http://schemas.microsoft.com/office/drawing/2014/main" id="{D8CF0385-0F61-4815-9824-C37BAC70390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89857" y="993968"/>
            <a:ext cx="5098143" cy="2992512"/>
          </a:xfrm>
          <a:prstGeom prst="rect">
            <a:avLst/>
          </a:prstGeom>
        </p:spPr>
      </p:pic>
    </p:spTree>
    <p:extLst>
      <p:ext uri="{BB962C8B-B14F-4D97-AF65-F5344CB8AC3E}">
        <p14:creationId xmlns:p14="http://schemas.microsoft.com/office/powerpoint/2010/main" val="75628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649265" y="243821"/>
            <a:ext cx="8144435" cy="857443"/>
          </a:xfrm>
        </p:spPr>
        <p:txBody>
          <a:bodyPr>
            <a:normAutofit/>
          </a:bodyPr>
          <a:lstStyle/>
          <a:p>
            <a:r>
              <a:rPr lang="es-CO" sz="3600" b="1" dirty="0">
                <a:solidFill>
                  <a:srgbClr val="3BB0B0"/>
                </a:solidFill>
                <a:latin typeface="Montserrat" panose="02000505000000020004" pitchFamily="2" charset="0"/>
              </a:rPr>
              <a:t>Patología </a:t>
            </a:r>
          </a:p>
        </p:txBody>
      </p:sp>
      <p:graphicFrame>
        <p:nvGraphicFramePr>
          <p:cNvPr id="9" name="Diagrama 8">
            <a:extLst>
              <a:ext uri="{FF2B5EF4-FFF2-40B4-BE49-F238E27FC236}">
                <a16:creationId xmlns:a16="http://schemas.microsoft.com/office/drawing/2014/main" id="{DF511137-C89A-4F9B-A269-0ABABEA8666C}"/>
              </a:ext>
            </a:extLst>
          </p:cNvPr>
          <p:cNvGraphicFramePr/>
          <p:nvPr>
            <p:extLst>
              <p:ext uri="{D42A27DB-BD31-4B8C-83A1-F6EECF244321}">
                <p14:modId xmlns:p14="http://schemas.microsoft.com/office/powerpoint/2010/main" val="1319414161"/>
              </p:ext>
            </p:extLst>
          </p:nvPr>
        </p:nvGraphicFramePr>
        <p:xfrm>
          <a:off x="649265" y="1053407"/>
          <a:ext cx="5664449" cy="28670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2" name="Imagen 11">
            <a:extLst>
              <a:ext uri="{FF2B5EF4-FFF2-40B4-BE49-F238E27FC236}">
                <a16:creationId xmlns:a16="http://schemas.microsoft.com/office/drawing/2014/main" id="{C48AB7B3-7A65-4E81-AC78-708088AFB46D}"/>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547179" y="672542"/>
            <a:ext cx="5513306" cy="4117172"/>
          </a:xfrm>
          <a:prstGeom prst="rect">
            <a:avLst/>
          </a:prstGeom>
        </p:spPr>
      </p:pic>
    </p:spTree>
    <p:extLst>
      <p:ext uri="{BB962C8B-B14F-4D97-AF65-F5344CB8AC3E}">
        <p14:creationId xmlns:p14="http://schemas.microsoft.com/office/powerpoint/2010/main" val="200250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47914" y="269079"/>
            <a:ext cx="10515600" cy="1042992"/>
          </a:xfrm>
        </p:spPr>
        <p:txBody>
          <a:bodyPr>
            <a:normAutofit/>
          </a:bodyPr>
          <a:lstStyle/>
          <a:p>
            <a:r>
              <a:rPr lang="es-CO" sz="3600" b="1" dirty="0">
                <a:solidFill>
                  <a:srgbClr val="3BB0B0"/>
                </a:solidFill>
                <a:latin typeface="Montserrat" panose="02000505000000020004" pitchFamily="2" charset="0"/>
              </a:rPr>
              <a:t>Pregunta 1</a:t>
            </a:r>
          </a:p>
        </p:txBody>
      </p:sp>
      <p:sp>
        <p:nvSpPr>
          <p:cNvPr id="17" name="Marcador de contenido 16">
            <a:extLst>
              <a:ext uri="{FF2B5EF4-FFF2-40B4-BE49-F238E27FC236}">
                <a16:creationId xmlns:a16="http://schemas.microsoft.com/office/drawing/2014/main" id="{41235EF3-D71A-4DF8-BA10-27351A38CDFC}"/>
              </a:ext>
            </a:extLst>
          </p:cNvPr>
          <p:cNvSpPr>
            <a:spLocks noGrp="1"/>
          </p:cNvSpPr>
          <p:nvPr>
            <p:ph idx="1"/>
          </p:nvPr>
        </p:nvSpPr>
        <p:spPr>
          <a:xfrm>
            <a:off x="4847771" y="562882"/>
            <a:ext cx="6535057" cy="5512798"/>
          </a:xfrm>
        </p:spPr>
        <p:txBody>
          <a:bodyPr>
            <a:normAutofit/>
          </a:bodyPr>
          <a:lstStyle/>
          <a:p>
            <a:pPr algn="just"/>
            <a:r>
              <a:rPr lang="es-CO" b="1" dirty="0">
                <a:solidFill>
                  <a:srgbClr val="0A2F4F"/>
                </a:solidFill>
                <a:latin typeface="Montserrat" panose="02000505000000020004" pitchFamily="2" charset="0"/>
              </a:rPr>
              <a:t>Un hombre de 60 años es llevado a la clínica por su hija. Ha estado muy olvidadizo y pierde los objetos. Se sospecha una demencia. ¿Cuál de los siguientes diferencia mejor un deterioro cognitivo leve de una demencia?</a:t>
            </a:r>
          </a:p>
          <a:p>
            <a:pPr marL="0" indent="0" algn="just">
              <a:buNone/>
            </a:pPr>
            <a:endParaRPr lang="es-CO" dirty="0">
              <a:solidFill>
                <a:srgbClr val="0A2F4F"/>
              </a:solidFill>
              <a:latin typeface="Montserrat" panose="02000505000000020004" pitchFamily="2" charset="0"/>
            </a:endParaRPr>
          </a:p>
          <a:p>
            <a:pPr marL="914389" lvl="1" indent="-457200">
              <a:buFont typeface="+mj-lt"/>
              <a:buAutoNum type="alphaUcPeriod"/>
            </a:pPr>
            <a:r>
              <a:rPr lang="es-CO" dirty="0">
                <a:solidFill>
                  <a:srgbClr val="0A2F4F"/>
                </a:solidFill>
                <a:latin typeface="Montserrat" panose="02000505000000020004" pitchFamily="2" charset="0"/>
              </a:rPr>
              <a:t>Preservación de la función ejecutiva. </a:t>
            </a:r>
          </a:p>
          <a:p>
            <a:pPr marL="914389" lvl="1" indent="-457200">
              <a:buFont typeface="+mj-lt"/>
              <a:buAutoNum type="alphaUcPeriod"/>
            </a:pPr>
            <a:r>
              <a:rPr lang="es-CO" dirty="0">
                <a:solidFill>
                  <a:srgbClr val="0A2F4F"/>
                </a:solidFill>
                <a:latin typeface="Montserrat" panose="02000505000000020004" pitchFamily="2" charset="0"/>
              </a:rPr>
              <a:t>Preservación de las capacidades del lenguaje. </a:t>
            </a:r>
          </a:p>
          <a:p>
            <a:pPr marL="914389" lvl="1" indent="-457200">
              <a:buFont typeface="+mj-lt"/>
              <a:buAutoNum type="alphaUcPeriod"/>
            </a:pPr>
            <a:r>
              <a:rPr lang="es-CO" dirty="0">
                <a:solidFill>
                  <a:srgbClr val="0A2F4F"/>
                </a:solidFill>
                <a:latin typeface="Montserrat" panose="02000505000000020004" pitchFamily="2" charset="0"/>
              </a:rPr>
              <a:t>Preservación de las capacidades viso espaciales.</a:t>
            </a:r>
          </a:p>
          <a:p>
            <a:pPr marL="914389" lvl="1" indent="-457200">
              <a:buFont typeface="+mj-lt"/>
              <a:buAutoNum type="alphaUcPeriod"/>
            </a:pPr>
            <a:r>
              <a:rPr lang="es-CO" dirty="0">
                <a:solidFill>
                  <a:srgbClr val="0A2F4F"/>
                </a:solidFill>
                <a:latin typeface="Montserrat" panose="02000505000000020004" pitchFamily="2" charset="0"/>
              </a:rPr>
              <a:t>Preservación de las actividades de la vida diaria. </a:t>
            </a:r>
          </a:p>
        </p:txBody>
      </p:sp>
    </p:spTree>
    <p:extLst>
      <p:ext uri="{BB962C8B-B14F-4D97-AF65-F5344CB8AC3E}">
        <p14:creationId xmlns:p14="http://schemas.microsoft.com/office/powerpoint/2010/main" val="4081782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8F1D2690-3B78-4787-A42C-0D54956001E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63260" y="0"/>
            <a:ext cx="6928740" cy="5286950"/>
          </a:xfrm>
          <a:prstGeom prst="rect">
            <a:avLst/>
          </a:prstGeom>
        </p:spPr>
      </p:pic>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605972" y="207199"/>
            <a:ext cx="5112657" cy="1302287"/>
          </a:xfrm>
        </p:spPr>
        <p:txBody>
          <a:bodyPr>
            <a:normAutofit/>
          </a:bodyPr>
          <a:lstStyle/>
          <a:p>
            <a:r>
              <a:rPr lang="es-CO" sz="3600" b="1" dirty="0">
                <a:solidFill>
                  <a:srgbClr val="3BB0B0"/>
                </a:solidFill>
                <a:latin typeface="Montserrat" panose="02000505000000020004" pitchFamily="2" charset="0"/>
              </a:rPr>
              <a:t>Manifestaciones clínicas</a:t>
            </a:r>
          </a:p>
        </p:txBody>
      </p:sp>
      <p:graphicFrame>
        <p:nvGraphicFramePr>
          <p:cNvPr id="9" name="Diagrama 8">
            <a:extLst>
              <a:ext uri="{FF2B5EF4-FFF2-40B4-BE49-F238E27FC236}">
                <a16:creationId xmlns:a16="http://schemas.microsoft.com/office/drawing/2014/main" id="{77567EAA-0E0B-4825-B403-BAB8ADFC7981}"/>
              </a:ext>
            </a:extLst>
          </p:cNvPr>
          <p:cNvGraphicFramePr/>
          <p:nvPr>
            <p:extLst>
              <p:ext uri="{D42A27DB-BD31-4B8C-83A1-F6EECF244321}">
                <p14:modId xmlns:p14="http://schemas.microsoft.com/office/powerpoint/2010/main" val="2852475046"/>
              </p:ext>
            </p:extLst>
          </p:nvPr>
        </p:nvGraphicFramePr>
        <p:xfrm>
          <a:off x="2627087" y="1321255"/>
          <a:ext cx="9564913" cy="26697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9707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04371" y="8430"/>
            <a:ext cx="8144435" cy="857443"/>
          </a:xfrm>
        </p:spPr>
        <p:txBody>
          <a:bodyPr>
            <a:normAutofit/>
          </a:bodyPr>
          <a:lstStyle/>
          <a:p>
            <a:r>
              <a:rPr lang="es-CO" sz="3600" b="1" dirty="0">
                <a:solidFill>
                  <a:srgbClr val="3BB0B0"/>
                </a:solidFill>
                <a:latin typeface="Montserrat" panose="02000505000000020004" pitchFamily="2" charset="0"/>
              </a:rPr>
              <a:t>Síntomas cardinales</a:t>
            </a:r>
          </a:p>
        </p:txBody>
      </p:sp>
      <p:graphicFrame>
        <p:nvGraphicFramePr>
          <p:cNvPr id="9" name="Diagrama 8">
            <a:extLst>
              <a:ext uri="{FF2B5EF4-FFF2-40B4-BE49-F238E27FC236}">
                <a16:creationId xmlns:a16="http://schemas.microsoft.com/office/drawing/2014/main" id="{4088F6A6-8F88-40DD-838F-338BD3C8010A}"/>
              </a:ext>
            </a:extLst>
          </p:cNvPr>
          <p:cNvGraphicFramePr/>
          <p:nvPr>
            <p:extLst>
              <p:ext uri="{D42A27DB-BD31-4B8C-83A1-F6EECF244321}">
                <p14:modId xmlns:p14="http://schemas.microsoft.com/office/powerpoint/2010/main" val="2146188703"/>
              </p:ext>
            </p:extLst>
          </p:nvPr>
        </p:nvGraphicFramePr>
        <p:xfrm>
          <a:off x="767671" y="804249"/>
          <a:ext cx="10858474" cy="3357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Imagen 4">
            <a:extLst>
              <a:ext uri="{FF2B5EF4-FFF2-40B4-BE49-F238E27FC236}">
                <a16:creationId xmlns:a16="http://schemas.microsoft.com/office/drawing/2014/main" id="{DB53DCB3-E4B5-40E5-8402-7A6E15EA7687}"/>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3628403" y="1653981"/>
            <a:ext cx="8369273" cy="3550037"/>
          </a:xfrm>
          <a:prstGeom prst="rect">
            <a:avLst/>
          </a:prstGeom>
        </p:spPr>
      </p:pic>
    </p:spTree>
    <p:extLst>
      <p:ext uri="{BB962C8B-B14F-4D97-AF65-F5344CB8AC3E}">
        <p14:creationId xmlns:p14="http://schemas.microsoft.com/office/powerpoint/2010/main" val="1261652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18886" y="357413"/>
            <a:ext cx="5954485" cy="658587"/>
          </a:xfrm>
        </p:spPr>
        <p:txBody>
          <a:bodyPr>
            <a:noAutofit/>
          </a:bodyPr>
          <a:lstStyle/>
          <a:p>
            <a:r>
              <a:rPr lang="es-CO" sz="3600" b="1" dirty="0">
                <a:solidFill>
                  <a:srgbClr val="3BB0B0"/>
                </a:solidFill>
                <a:latin typeface="Montserrat" panose="02000505000000020004" pitchFamily="2" charset="0"/>
              </a:rPr>
              <a:t>Tamizaje y evaluación neuropsicológica</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6096000" y="530678"/>
            <a:ext cx="5805714" cy="5796644"/>
          </a:xfrm>
        </p:spPr>
        <p:txBody>
          <a:bodyPr>
            <a:normAutofit fontScale="92500" lnSpcReduction="10000"/>
          </a:bodyPr>
          <a:lstStyle/>
          <a:p>
            <a:r>
              <a:rPr lang="es-ES" b="1" dirty="0" err="1">
                <a:latin typeface="Montserrat" panose="02000505000000020004" pitchFamily="2" charset="0"/>
              </a:rPr>
              <a:t>MoCA</a:t>
            </a:r>
            <a:r>
              <a:rPr lang="es-ES" b="1" dirty="0">
                <a:latin typeface="Montserrat" panose="02000505000000020004" pitchFamily="2" charset="0"/>
              </a:rPr>
              <a:t> Test: </a:t>
            </a:r>
          </a:p>
          <a:p>
            <a:pPr lvl="1"/>
            <a:r>
              <a:rPr lang="es-ES" dirty="0">
                <a:latin typeface="Montserrat" panose="02000505000000020004" pitchFamily="2" charset="0"/>
              </a:rPr>
              <a:t>10 minutos. </a:t>
            </a:r>
          </a:p>
          <a:p>
            <a:pPr lvl="1"/>
            <a:r>
              <a:rPr lang="es-ES" dirty="0">
                <a:latin typeface="Montserrat" panose="02000505000000020004" pitchFamily="2" charset="0"/>
              </a:rPr>
              <a:t>30 ítems. </a:t>
            </a:r>
          </a:p>
          <a:p>
            <a:pPr lvl="1"/>
            <a:r>
              <a:rPr lang="es-ES" dirty="0">
                <a:latin typeface="Montserrat" panose="02000505000000020004" pitchFamily="2" charset="0"/>
              </a:rPr>
              <a:t>DCL: 26 (S: 100% VPP: 89%) EA: 18 (S: 90%) original.</a:t>
            </a:r>
          </a:p>
          <a:p>
            <a:pPr lvl="1"/>
            <a:r>
              <a:rPr lang="es-ES" b="1" dirty="0">
                <a:latin typeface="Montserrat" panose="02000505000000020004" pitchFamily="2" charset="0"/>
              </a:rPr>
              <a:t>Colombia (sólo DCL): </a:t>
            </a:r>
          </a:p>
          <a:p>
            <a:pPr lvl="2"/>
            <a:r>
              <a:rPr lang="es-ES" dirty="0">
                <a:latin typeface="Montserrat" panose="02000505000000020004" pitchFamily="2" charset="0"/>
              </a:rPr>
              <a:t>Primaria o menos: 21-22. </a:t>
            </a:r>
          </a:p>
          <a:p>
            <a:pPr lvl="2"/>
            <a:r>
              <a:rPr lang="es-ES" dirty="0">
                <a:latin typeface="Montserrat" panose="02000505000000020004" pitchFamily="2" charset="0"/>
              </a:rPr>
              <a:t>Bachiller completo o incompleto: 23-24. </a:t>
            </a:r>
          </a:p>
          <a:p>
            <a:pPr lvl="2"/>
            <a:r>
              <a:rPr lang="es-ES" dirty="0">
                <a:latin typeface="Montserrat" panose="02000505000000020004" pitchFamily="2" charset="0"/>
              </a:rPr>
              <a:t>Universitarios: 24-25.</a:t>
            </a:r>
          </a:p>
          <a:p>
            <a:r>
              <a:rPr lang="es-ES" b="1" dirty="0">
                <a:latin typeface="Montserrat" panose="02000505000000020004" pitchFamily="2" charset="0"/>
              </a:rPr>
              <a:t>MMSE:</a:t>
            </a:r>
          </a:p>
          <a:p>
            <a:pPr lvl="1"/>
            <a:r>
              <a:rPr lang="es-ES" dirty="0">
                <a:latin typeface="Montserrat" panose="02000505000000020004" pitchFamily="2" charset="0"/>
              </a:rPr>
              <a:t>10 -15 minutos. </a:t>
            </a:r>
          </a:p>
          <a:p>
            <a:pPr lvl="1"/>
            <a:r>
              <a:rPr lang="es-ES" dirty="0">
                <a:latin typeface="Montserrat" panose="02000505000000020004" pitchFamily="2" charset="0"/>
              </a:rPr>
              <a:t>20 ítems – 11 dominios – 30 puntos. </a:t>
            </a:r>
          </a:p>
          <a:p>
            <a:pPr lvl="1"/>
            <a:r>
              <a:rPr lang="es-ES" dirty="0">
                <a:latin typeface="Montserrat" panose="02000505000000020004" pitchFamily="2" charset="0"/>
              </a:rPr>
              <a:t>Punto de corte: 24 -26. </a:t>
            </a:r>
          </a:p>
          <a:p>
            <a:r>
              <a:rPr lang="es-ES" b="1" dirty="0">
                <a:latin typeface="Montserrat" panose="02000505000000020004" pitchFamily="2" charset="0"/>
              </a:rPr>
              <a:t>Evaluación neuropsicológica: </a:t>
            </a:r>
          </a:p>
          <a:p>
            <a:pPr lvl="1"/>
            <a:r>
              <a:rPr lang="es-ES" dirty="0">
                <a:latin typeface="Montserrat" panose="02000505000000020004" pitchFamily="2" charset="0"/>
              </a:rPr>
              <a:t>Estándar de Oro.</a:t>
            </a:r>
          </a:p>
          <a:p>
            <a:pPr lvl="1"/>
            <a:r>
              <a:rPr lang="es-ES" dirty="0">
                <a:latin typeface="Montserrat" panose="02000505000000020004" pitchFamily="2" charset="0"/>
              </a:rPr>
              <a:t>Si sale alterado alguno de los anteriores. </a:t>
            </a:r>
          </a:p>
          <a:p>
            <a:pPr lvl="1"/>
            <a:r>
              <a:rPr lang="es-ES" dirty="0">
                <a:latin typeface="Montserrat" panose="02000505000000020004" pitchFamily="2" charset="0"/>
              </a:rPr>
              <a:t>S: 80-98%, E: 44-98%.</a:t>
            </a:r>
          </a:p>
          <a:p>
            <a:endParaRPr lang="es-ES" dirty="0">
              <a:latin typeface="Montserrat" panose="02000505000000020004" pitchFamily="2" charset="0"/>
            </a:endParaRPr>
          </a:p>
        </p:txBody>
      </p:sp>
      <p:pic>
        <p:nvPicPr>
          <p:cNvPr id="3" name="Imagen 2">
            <a:extLst>
              <a:ext uri="{FF2B5EF4-FFF2-40B4-BE49-F238E27FC236}">
                <a16:creationId xmlns:a16="http://schemas.microsoft.com/office/drawing/2014/main" id="{7312A77D-63E5-4BDA-8332-AF23FFE089E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64156" y="1470693"/>
            <a:ext cx="3093330" cy="2481811"/>
          </a:xfrm>
          <a:prstGeom prst="rect">
            <a:avLst/>
          </a:prstGeom>
        </p:spPr>
      </p:pic>
    </p:spTree>
    <p:extLst>
      <p:ext uri="{BB962C8B-B14F-4D97-AF65-F5344CB8AC3E}">
        <p14:creationId xmlns:p14="http://schemas.microsoft.com/office/powerpoint/2010/main" val="3629656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91457" y="112946"/>
            <a:ext cx="8144435" cy="857443"/>
          </a:xfrm>
        </p:spPr>
        <p:txBody>
          <a:bodyPr>
            <a:normAutofit/>
          </a:bodyPr>
          <a:lstStyle/>
          <a:p>
            <a:r>
              <a:rPr lang="es-CO" sz="3600" b="1" dirty="0">
                <a:solidFill>
                  <a:srgbClr val="3BB0B0"/>
                </a:solidFill>
                <a:latin typeface="Montserrat" panose="02000505000000020004" pitchFamily="2" charset="0"/>
              </a:rPr>
              <a:t>Laboratorio básico</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6096000" y="882849"/>
            <a:ext cx="5546558" cy="3906933"/>
          </a:xfrm>
        </p:spPr>
        <p:txBody>
          <a:bodyPr>
            <a:normAutofit/>
          </a:bodyPr>
          <a:lstStyle/>
          <a:p>
            <a:r>
              <a:rPr lang="es-ES" b="1" dirty="0">
                <a:latin typeface="Montserrat" panose="02000505000000020004" pitchFamily="2" charset="0"/>
              </a:rPr>
              <a:t>Los más recomendables: </a:t>
            </a:r>
          </a:p>
          <a:p>
            <a:pPr lvl="1"/>
            <a:r>
              <a:rPr lang="es-ES" dirty="0">
                <a:latin typeface="Montserrat" panose="02000505000000020004" pitchFamily="2" charset="0"/>
              </a:rPr>
              <a:t>Hemograma</a:t>
            </a:r>
          </a:p>
          <a:p>
            <a:pPr lvl="1"/>
            <a:r>
              <a:rPr lang="es-ES" dirty="0">
                <a:latin typeface="Montserrat" panose="02000505000000020004" pitchFamily="2" charset="0"/>
              </a:rPr>
              <a:t>Vitamina B12 </a:t>
            </a:r>
          </a:p>
          <a:p>
            <a:pPr lvl="1"/>
            <a:r>
              <a:rPr lang="es-ES" dirty="0">
                <a:latin typeface="Montserrat" panose="02000505000000020004" pitchFamily="2" charset="0"/>
              </a:rPr>
              <a:t>Acido fólico </a:t>
            </a:r>
          </a:p>
          <a:p>
            <a:pPr lvl="1"/>
            <a:r>
              <a:rPr lang="es-ES" dirty="0">
                <a:latin typeface="Montserrat" panose="02000505000000020004" pitchFamily="2" charset="0"/>
              </a:rPr>
              <a:t>TSH </a:t>
            </a:r>
          </a:p>
          <a:p>
            <a:pPr lvl="1"/>
            <a:r>
              <a:rPr lang="es-ES" dirty="0">
                <a:latin typeface="Montserrat" panose="02000505000000020004" pitchFamily="2" charset="0"/>
              </a:rPr>
              <a:t>Otros: electrolitos, glucosa, función renal y hepática, niveles vitamina D.</a:t>
            </a:r>
          </a:p>
          <a:p>
            <a:pPr lvl="1"/>
            <a:r>
              <a:rPr lang="es-ES" dirty="0">
                <a:latin typeface="Montserrat" panose="02000505000000020004" pitchFamily="2" charset="0"/>
              </a:rPr>
              <a:t>Si sospecha clínica: VDRL </a:t>
            </a:r>
          </a:p>
          <a:p>
            <a:r>
              <a:rPr lang="es-ES" dirty="0">
                <a:latin typeface="Montserrat" panose="02000505000000020004" pitchFamily="2" charset="0"/>
              </a:rPr>
              <a:t>Baja sensibilidad  si baja probabilidad pre test. </a:t>
            </a:r>
          </a:p>
          <a:p>
            <a:endParaRPr lang="es-ES" dirty="0">
              <a:latin typeface="Montserrat" panose="02000505000000020004" pitchFamily="2" charset="0"/>
            </a:endParaRPr>
          </a:p>
        </p:txBody>
      </p:sp>
      <p:pic>
        <p:nvPicPr>
          <p:cNvPr id="3" name="Imagen 2">
            <a:extLst>
              <a:ext uri="{FF2B5EF4-FFF2-40B4-BE49-F238E27FC236}">
                <a16:creationId xmlns:a16="http://schemas.microsoft.com/office/drawing/2014/main" id="{A921254F-873B-45A7-87D5-9B9029977A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87525" y="970389"/>
            <a:ext cx="3603617" cy="2705919"/>
          </a:xfrm>
          <a:prstGeom prst="rect">
            <a:avLst/>
          </a:prstGeom>
        </p:spPr>
      </p:pic>
      <p:sp>
        <p:nvSpPr>
          <p:cNvPr id="11" name="Google Shape;78;p3">
            <a:extLst>
              <a:ext uri="{FF2B5EF4-FFF2-40B4-BE49-F238E27FC236}">
                <a16:creationId xmlns:a16="http://schemas.microsoft.com/office/drawing/2014/main" id="{44EE4C25-131C-458D-A57D-7FF8DFC8B352}"/>
              </a:ext>
            </a:extLst>
          </p:cNvPr>
          <p:cNvSpPr/>
          <p:nvPr/>
        </p:nvSpPr>
        <p:spPr>
          <a:xfrm>
            <a:off x="0" y="3990974"/>
            <a:ext cx="4669654" cy="2867025"/>
          </a:xfrm>
          <a:prstGeom prst="rect">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012030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489857" y="163717"/>
            <a:ext cx="8144435" cy="857443"/>
          </a:xfrm>
        </p:spPr>
        <p:txBody>
          <a:bodyPr>
            <a:normAutofit/>
          </a:bodyPr>
          <a:lstStyle/>
          <a:p>
            <a:r>
              <a:rPr lang="es-CO" sz="3600" b="1" dirty="0">
                <a:solidFill>
                  <a:srgbClr val="3BB0B0"/>
                </a:solidFill>
                <a:latin typeface="Montserrat" panose="02000505000000020004" pitchFamily="2" charset="0"/>
              </a:rPr>
              <a:t>Neuroimagen estructural </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5283200" y="1298666"/>
            <a:ext cx="6778172" cy="3906933"/>
          </a:xfrm>
        </p:spPr>
        <p:txBody>
          <a:bodyPr>
            <a:normAutofit lnSpcReduction="10000"/>
          </a:bodyPr>
          <a:lstStyle/>
          <a:p>
            <a:r>
              <a:rPr lang="es-ES" b="1" dirty="0">
                <a:latin typeface="Montserrat" panose="02000505000000020004" pitchFamily="2" charset="0"/>
              </a:rPr>
              <a:t>Guías AAN: </a:t>
            </a:r>
            <a:r>
              <a:rPr lang="es-ES" dirty="0">
                <a:latin typeface="Montserrat" panose="02000505000000020004" pitchFamily="2" charset="0"/>
              </a:rPr>
              <a:t>5% tienen lesiones causales no degenerativas: </a:t>
            </a:r>
          </a:p>
          <a:p>
            <a:pPr lvl="1"/>
            <a:r>
              <a:rPr lang="es-ES" dirty="0">
                <a:latin typeface="Montserrat" panose="02000505000000020004" pitchFamily="2" charset="0"/>
              </a:rPr>
              <a:t>Neoplasia del lóbulo frontal</a:t>
            </a:r>
          </a:p>
          <a:p>
            <a:pPr lvl="1"/>
            <a:r>
              <a:rPr lang="es-ES" dirty="0">
                <a:latin typeface="Montserrat" panose="02000505000000020004" pitchFamily="2" charset="0"/>
              </a:rPr>
              <a:t>Hematoma subdural </a:t>
            </a:r>
          </a:p>
          <a:p>
            <a:pPr lvl="1"/>
            <a:r>
              <a:rPr lang="es-ES" dirty="0">
                <a:latin typeface="Montserrat" panose="02000505000000020004" pitchFamily="2" charset="0"/>
              </a:rPr>
              <a:t>Hidrocefalia de presión normal.</a:t>
            </a:r>
          </a:p>
          <a:p>
            <a:r>
              <a:rPr lang="es-ES" b="1" dirty="0">
                <a:latin typeface="Montserrat" panose="02000505000000020004" pitchFamily="2" charset="0"/>
              </a:rPr>
              <a:t>Hallazgos específicos: </a:t>
            </a:r>
          </a:p>
          <a:p>
            <a:pPr lvl="1"/>
            <a:r>
              <a:rPr lang="es-ES" dirty="0">
                <a:latin typeface="Montserrat" panose="02000505000000020004" pitchFamily="2" charset="0"/>
              </a:rPr>
              <a:t>Atrofia temporal mesial </a:t>
            </a:r>
          </a:p>
          <a:p>
            <a:pPr lvl="1"/>
            <a:r>
              <a:rPr lang="es-ES" dirty="0">
                <a:latin typeface="Montserrat" panose="02000505000000020004" pitchFamily="2" charset="0"/>
              </a:rPr>
              <a:t>Reducción del volumen de los hipocampos. </a:t>
            </a:r>
          </a:p>
          <a:p>
            <a:pPr lvl="1"/>
            <a:r>
              <a:rPr lang="es-ES" dirty="0">
                <a:latin typeface="Montserrat" panose="02000505000000020004" pitchFamily="2" charset="0"/>
              </a:rPr>
              <a:t>Atrofia cortical global ( estadios más avanzados)</a:t>
            </a:r>
          </a:p>
          <a:p>
            <a:pPr lvl="1"/>
            <a:r>
              <a:rPr lang="es-ES" dirty="0">
                <a:latin typeface="Montserrat" panose="02000505000000020004" pitchFamily="2" charset="0"/>
              </a:rPr>
              <a:t>Aumento del tamaño de los ventrículos </a:t>
            </a:r>
          </a:p>
          <a:p>
            <a:pPr lvl="1"/>
            <a:r>
              <a:rPr lang="es-ES" dirty="0">
                <a:latin typeface="Montserrat" panose="02000505000000020004" pitchFamily="2" charset="0"/>
              </a:rPr>
              <a:t>Microhemorragias cortico – subcorticales. </a:t>
            </a:r>
          </a:p>
          <a:p>
            <a:endParaRPr lang="es-ES" dirty="0">
              <a:latin typeface="Montserrat" panose="02000505000000020004" pitchFamily="2" charset="0"/>
            </a:endParaRPr>
          </a:p>
        </p:txBody>
      </p:sp>
      <p:graphicFrame>
        <p:nvGraphicFramePr>
          <p:cNvPr id="3" name="Tabla 3">
            <a:extLst>
              <a:ext uri="{FF2B5EF4-FFF2-40B4-BE49-F238E27FC236}">
                <a16:creationId xmlns:a16="http://schemas.microsoft.com/office/drawing/2014/main" id="{81C80CE7-76C7-410E-A48D-515078D8B6D3}"/>
              </a:ext>
            </a:extLst>
          </p:cNvPr>
          <p:cNvGraphicFramePr>
            <a:graphicFrameLocks noGrp="1"/>
          </p:cNvGraphicFramePr>
          <p:nvPr>
            <p:extLst>
              <p:ext uri="{D42A27DB-BD31-4B8C-83A1-F6EECF244321}">
                <p14:modId xmlns:p14="http://schemas.microsoft.com/office/powerpoint/2010/main" val="2362055626"/>
              </p:ext>
            </p:extLst>
          </p:nvPr>
        </p:nvGraphicFramePr>
        <p:xfrm>
          <a:off x="4669654" y="945088"/>
          <a:ext cx="7391718" cy="4967823"/>
        </p:xfrm>
        <a:graphic>
          <a:graphicData uri="http://schemas.openxmlformats.org/drawingml/2006/table">
            <a:tbl>
              <a:tblPr firstRow="1" bandRow="1">
                <a:tableStyleId>{5C22544A-7EE6-4342-B048-85BDC9FD1C3A}</a:tableStyleId>
              </a:tblPr>
              <a:tblGrid>
                <a:gridCol w="3695859">
                  <a:extLst>
                    <a:ext uri="{9D8B030D-6E8A-4147-A177-3AD203B41FA5}">
                      <a16:colId xmlns:a16="http://schemas.microsoft.com/office/drawing/2014/main" val="3189944037"/>
                    </a:ext>
                  </a:extLst>
                </a:gridCol>
                <a:gridCol w="3695859">
                  <a:extLst>
                    <a:ext uri="{9D8B030D-6E8A-4147-A177-3AD203B41FA5}">
                      <a16:colId xmlns:a16="http://schemas.microsoft.com/office/drawing/2014/main" val="3513765216"/>
                    </a:ext>
                  </a:extLst>
                </a:gridCol>
              </a:tblGrid>
              <a:tr h="359061">
                <a:tc>
                  <a:txBody>
                    <a:bodyPr/>
                    <a:lstStyle/>
                    <a:p>
                      <a:pPr algn="ctr"/>
                      <a:r>
                        <a:rPr lang="es-ES" sz="1600" dirty="0">
                          <a:latin typeface="Montserrat" panose="02000505000000020004" pitchFamily="2" charset="0"/>
                        </a:rPr>
                        <a:t>Síndrome de demencia </a:t>
                      </a:r>
                    </a:p>
                  </a:txBody>
                  <a:tcPr/>
                </a:tc>
                <a:tc>
                  <a:txBody>
                    <a:bodyPr/>
                    <a:lstStyle/>
                    <a:p>
                      <a:pPr algn="ctr"/>
                      <a:r>
                        <a:rPr lang="es-ES" sz="1600" dirty="0">
                          <a:latin typeface="Montserrat" panose="02000505000000020004" pitchFamily="2" charset="0"/>
                        </a:rPr>
                        <a:t>Patrón de atrofia </a:t>
                      </a:r>
                    </a:p>
                  </a:txBody>
                  <a:tcPr/>
                </a:tc>
                <a:extLst>
                  <a:ext uri="{0D108BD9-81ED-4DB2-BD59-A6C34878D82A}">
                    <a16:rowId xmlns:a16="http://schemas.microsoft.com/office/drawing/2014/main" val="3684499279"/>
                  </a:ext>
                </a:extLst>
              </a:tr>
              <a:tr h="1150961">
                <a:tc>
                  <a:txBody>
                    <a:bodyPr/>
                    <a:lstStyle/>
                    <a:p>
                      <a:r>
                        <a:rPr lang="es-ES" sz="1600" b="1" dirty="0">
                          <a:latin typeface="Montserrat" panose="02000505000000020004" pitchFamily="2" charset="0"/>
                        </a:rPr>
                        <a:t>Demencia tipo Alzheimer </a:t>
                      </a:r>
                    </a:p>
                  </a:txBody>
                  <a:tcPr/>
                </a:tc>
                <a:tc>
                  <a:txBody>
                    <a:bodyPr/>
                    <a:lstStyle/>
                    <a:p>
                      <a:r>
                        <a:rPr lang="es-ES" sz="1600" dirty="0">
                          <a:latin typeface="Montserrat" panose="02000505000000020004" pitchFamily="2" charset="0"/>
                        </a:rPr>
                        <a:t>Temporal ( incluido hipocampal), parietal, prefrontal. </a:t>
                      </a:r>
                    </a:p>
                    <a:p>
                      <a:r>
                        <a:rPr lang="es-ES" sz="1600" dirty="0">
                          <a:latin typeface="Montserrat" panose="02000505000000020004" pitchFamily="2" charset="0"/>
                        </a:rPr>
                        <a:t>Respeta corteza sensoriomotora y occipital.</a:t>
                      </a:r>
                    </a:p>
                  </a:txBody>
                  <a:tcPr/>
                </a:tc>
                <a:extLst>
                  <a:ext uri="{0D108BD9-81ED-4DB2-BD59-A6C34878D82A}">
                    <a16:rowId xmlns:a16="http://schemas.microsoft.com/office/drawing/2014/main" val="3326413765"/>
                  </a:ext>
                </a:extLst>
              </a:tr>
              <a:tr h="619748">
                <a:tc>
                  <a:txBody>
                    <a:bodyPr/>
                    <a:lstStyle/>
                    <a:p>
                      <a:r>
                        <a:rPr lang="es-ES" sz="1600" b="1" dirty="0">
                          <a:latin typeface="Montserrat" panose="02000505000000020004" pitchFamily="2" charset="0"/>
                        </a:rPr>
                        <a:t>Demencia frontotemporal variante comportamental </a:t>
                      </a:r>
                    </a:p>
                  </a:txBody>
                  <a:tcPr/>
                </a:tc>
                <a:tc>
                  <a:txBody>
                    <a:bodyPr/>
                    <a:lstStyle/>
                    <a:p>
                      <a:r>
                        <a:rPr lang="es-ES" sz="1600" dirty="0">
                          <a:latin typeface="Montserrat" panose="02000505000000020004" pitchFamily="2" charset="0"/>
                        </a:rPr>
                        <a:t>Prefrontal, temporal anterior </a:t>
                      </a:r>
                    </a:p>
                  </a:txBody>
                  <a:tcPr/>
                </a:tc>
                <a:extLst>
                  <a:ext uri="{0D108BD9-81ED-4DB2-BD59-A6C34878D82A}">
                    <a16:rowId xmlns:a16="http://schemas.microsoft.com/office/drawing/2014/main" val="2037837325"/>
                  </a:ext>
                </a:extLst>
              </a:tr>
              <a:tr h="359061">
                <a:tc>
                  <a:txBody>
                    <a:bodyPr/>
                    <a:lstStyle/>
                    <a:p>
                      <a:r>
                        <a:rPr lang="es-ES" sz="1600" b="1" dirty="0">
                          <a:latin typeface="Montserrat" panose="02000505000000020004" pitchFamily="2" charset="0"/>
                        </a:rPr>
                        <a:t>Enfermedad de Huntington</a:t>
                      </a:r>
                    </a:p>
                  </a:txBody>
                  <a:tcPr/>
                </a:tc>
                <a:tc>
                  <a:txBody>
                    <a:bodyPr/>
                    <a:lstStyle/>
                    <a:p>
                      <a:r>
                        <a:rPr lang="es-ES" sz="1600" dirty="0">
                          <a:latin typeface="Montserrat" panose="02000505000000020004" pitchFamily="2" charset="0"/>
                        </a:rPr>
                        <a:t>Cabeza caudado </a:t>
                      </a:r>
                    </a:p>
                  </a:txBody>
                  <a:tcPr/>
                </a:tc>
                <a:extLst>
                  <a:ext uri="{0D108BD9-81ED-4DB2-BD59-A6C34878D82A}">
                    <a16:rowId xmlns:a16="http://schemas.microsoft.com/office/drawing/2014/main" val="280281681"/>
                  </a:ext>
                </a:extLst>
              </a:tr>
              <a:tr h="619748">
                <a:tc>
                  <a:txBody>
                    <a:bodyPr/>
                    <a:lstStyle/>
                    <a:p>
                      <a:r>
                        <a:rPr lang="es-ES" sz="1600" b="1" dirty="0">
                          <a:latin typeface="Montserrat" panose="02000505000000020004" pitchFamily="2" charset="0"/>
                        </a:rPr>
                        <a:t>Afasia progresiva primaria variante no fluente </a:t>
                      </a:r>
                    </a:p>
                  </a:txBody>
                  <a:tcPr/>
                </a:tc>
                <a:tc>
                  <a:txBody>
                    <a:bodyPr/>
                    <a:lstStyle/>
                    <a:p>
                      <a:r>
                        <a:rPr lang="es-ES" sz="1600" dirty="0">
                          <a:latin typeface="Montserrat" panose="02000505000000020004" pitchFamily="2" charset="0"/>
                        </a:rPr>
                        <a:t>Atrofia dominante peri </a:t>
                      </a:r>
                      <a:r>
                        <a:rPr lang="es-ES" sz="1600" dirty="0" err="1">
                          <a:latin typeface="Montserrat" panose="02000505000000020004" pitchFamily="2" charset="0"/>
                        </a:rPr>
                        <a:t>silviana</a:t>
                      </a:r>
                      <a:r>
                        <a:rPr lang="es-ES" sz="1600" dirty="0">
                          <a:latin typeface="Montserrat" panose="02000505000000020004" pitchFamily="2" charset="0"/>
                        </a:rPr>
                        <a:t> </a:t>
                      </a:r>
                    </a:p>
                  </a:txBody>
                  <a:tcPr/>
                </a:tc>
                <a:extLst>
                  <a:ext uri="{0D108BD9-81ED-4DB2-BD59-A6C34878D82A}">
                    <a16:rowId xmlns:a16="http://schemas.microsoft.com/office/drawing/2014/main" val="3802309668"/>
                  </a:ext>
                </a:extLst>
              </a:tr>
              <a:tr h="619748">
                <a:tc>
                  <a:txBody>
                    <a:bodyPr/>
                    <a:lstStyle/>
                    <a:p>
                      <a:r>
                        <a:rPr lang="es-ES" sz="1600" b="1" dirty="0">
                          <a:latin typeface="Montserrat" panose="02000505000000020004" pitchFamily="2" charset="0"/>
                        </a:rPr>
                        <a:t>Atrofia cortical posterior </a:t>
                      </a:r>
                    </a:p>
                  </a:txBody>
                  <a:tcPr/>
                </a:tc>
                <a:tc>
                  <a:txBody>
                    <a:bodyPr/>
                    <a:lstStyle/>
                    <a:p>
                      <a:r>
                        <a:rPr lang="es-ES" sz="1600" dirty="0">
                          <a:latin typeface="Montserrat" panose="02000505000000020004" pitchFamily="2" charset="0"/>
                        </a:rPr>
                        <a:t>Unión </a:t>
                      </a:r>
                      <a:r>
                        <a:rPr lang="es-ES" sz="1600" dirty="0" err="1">
                          <a:latin typeface="Montserrat" panose="02000505000000020004" pitchFamily="2" charset="0"/>
                        </a:rPr>
                        <a:t>parieto</a:t>
                      </a:r>
                      <a:r>
                        <a:rPr lang="es-ES" sz="1600" dirty="0">
                          <a:latin typeface="Montserrat" panose="02000505000000020004" pitchFamily="2" charset="0"/>
                        </a:rPr>
                        <a:t>-occipital superior bilateral</a:t>
                      </a:r>
                    </a:p>
                  </a:txBody>
                  <a:tcPr/>
                </a:tc>
                <a:extLst>
                  <a:ext uri="{0D108BD9-81ED-4DB2-BD59-A6C34878D82A}">
                    <a16:rowId xmlns:a16="http://schemas.microsoft.com/office/drawing/2014/main" val="324307658"/>
                  </a:ext>
                </a:extLst>
              </a:tr>
              <a:tr h="619748">
                <a:tc>
                  <a:txBody>
                    <a:bodyPr/>
                    <a:lstStyle/>
                    <a:p>
                      <a:r>
                        <a:rPr lang="es-ES" sz="1600" b="1" dirty="0">
                          <a:latin typeface="Montserrat" panose="02000505000000020004" pitchFamily="2" charset="0"/>
                        </a:rPr>
                        <a:t>Parálisis supranuclear progresiva </a:t>
                      </a:r>
                    </a:p>
                  </a:txBody>
                  <a:tcPr/>
                </a:tc>
                <a:tc>
                  <a:txBody>
                    <a:bodyPr/>
                    <a:lstStyle/>
                    <a:p>
                      <a:r>
                        <a:rPr lang="es-ES" sz="1600" dirty="0">
                          <a:latin typeface="Montserrat" panose="02000505000000020004" pitchFamily="2" charset="0"/>
                        </a:rPr>
                        <a:t>Disminución del diámetro anteroposterior del mesencéfalo</a:t>
                      </a:r>
                    </a:p>
                  </a:txBody>
                  <a:tcPr/>
                </a:tc>
                <a:extLst>
                  <a:ext uri="{0D108BD9-81ED-4DB2-BD59-A6C34878D82A}">
                    <a16:rowId xmlns:a16="http://schemas.microsoft.com/office/drawing/2014/main" val="3660634360"/>
                  </a:ext>
                </a:extLst>
              </a:tr>
              <a:tr h="619748">
                <a:tc>
                  <a:txBody>
                    <a:bodyPr/>
                    <a:lstStyle/>
                    <a:p>
                      <a:r>
                        <a:rPr lang="es-ES" sz="1600" b="1" dirty="0">
                          <a:latin typeface="Montserrat" panose="02000505000000020004" pitchFamily="2" charset="0"/>
                        </a:rPr>
                        <a:t>Afasia progresiva primaria variante semántica.</a:t>
                      </a:r>
                    </a:p>
                  </a:txBody>
                  <a:tcPr/>
                </a:tc>
                <a:tc>
                  <a:txBody>
                    <a:bodyPr/>
                    <a:lstStyle/>
                    <a:p>
                      <a:r>
                        <a:rPr lang="es-ES" sz="1600" dirty="0">
                          <a:latin typeface="Montserrat" panose="02000505000000020004" pitchFamily="2" charset="0"/>
                        </a:rPr>
                        <a:t>Temporal anterior dominante</a:t>
                      </a:r>
                    </a:p>
                  </a:txBody>
                  <a:tcPr/>
                </a:tc>
                <a:extLst>
                  <a:ext uri="{0D108BD9-81ED-4DB2-BD59-A6C34878D82A}">
                    <a16:rowId xmlns:a16="http://schemas.microsoft.com/office/drawing/2014/main" val="3165669948"/>
                  </a:ext>
                </a:extLst>
              </a:tr>
            </a:tbl>
          </a:graphicData>
        </a:graphic>
      </p:graphicFrame>
    </p:spTree>
    <p:extLst>
      <p:ext uri="{BB962C8B-B14F-4D97-AF65-F5344CB8AC3E}">
        <p14:creationId xmlns:p14="http://schemas.microsoft.com/office/powerpoint/2010/main" val="273269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33400" y="212270"/>
            <a:ext cx="8144435" cy="857443"/>
          </a:xfrm>
        </p:spPr>
        <p:txBody>
          <a:bodyPr>
            <a:normAutofit/>
          </a:bodyPr>
          <a:lstStyle/>
          <a:p>
            <a:r>
              <a:rPr lang="es-CO" sz="3600" b="1" dirty="0">
                <a:solidFill>
                  <a:srgbClr val="3BB0B0"/>
                </a:solidFill>
                <a:latin typeface="Montserrat" panose="02000505000000020004" pitchFamily="2" charset="0"/>
              </a:rPr>
              <a:t>Tratamiento </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4309290" y="1150453"/>
            <a:ext cx="7445830" cy="5277621"/>
          </a:xfrm>
        </p:spPr>
        <p:txBody>
          <a:bodyPr>
            <a:normAutofit/>
          </a:bodyPr>
          <a:lstStyle/>
          <a:p>
            <a:pPr algn="just"/>
            <a:r>
              <a:rPr lang="es-ES" b="1" dirty="0">
                <a:latin typeface="Montserrat" panose="02000505000000020004" pitchFamily="2" charset="0"/>
              </a:rPr>
              <a:t>Farmacológico: </a:t>
            </a:r>
          </a:p>
          <a:p>
            <a:pPr lvl="1" algn="just"/>
            <a:r>
              <a:rPr lang="es-ES" b="1" dirty="0">
                <a:latin typeface="Montserrat" panose="02000505000000020004" pitchFamily="2" charset="0"/>
              </a:rPr>
              <a:t>Inhibidores de colinesterasa: </a:t>
            </a:r>
            <a:r>
              <a:rPr lang="es-ES" dirty="0" err="1">
                <a:latin typeface="Montserrat" panose="02000505000000020004" pitchFamily="2" charset="0"/>
              </a:rPr>
              <a:t>rivastigmina</a:t>
            </a:r>
            <a:r>
              <a:rPr lang="es-ES" dirty="0">
                <a:latin typeface="Montserrat" panose="02000505000000020004" pitchFamily="2" charset="0"/>
              </a:rPr>
              <a:t>, </a:t>
            </a:r>
            <a:r>
              <a:rPr lang="es-ES" dirty="0" err="1">
                <a:latin typeface="Montserrat" panose="02000505000000020004" pitchFamily="2" charset="0"/>
              </a:rPr>
              <a:t>galantamina</a:t>
            </a:r>
            <a:r>
              <a:rPr lang="es-ES" dirty="0">
                <a:latin typeface="Montserrat" panose="02000505000000020004" pitchFamily="2" charset="0"/>
              </a:rPr>
              <a:t>, </a:t>
            </a:r>
            <a:r>
              <a:rPr lang="es-ES" dirty="0" err="1">
                <a:latin typeface="Montserrat" panose="02000505000000020004" pitchFamily="2" charset="0"/>
              </a:rPr>
              <a:t>donepezilo</a:t>
            </a:r>
            <a:r>
              <a:rPr lang="es-ES" dirty="0">
                <a:latin typeface="Montserrat" panose="02000505000000020004" pitchFamily="2" charset="0"/>
              </a:rPr>
              <a:t>. EA leve a moderada.</a:t>
            </a:r>
          </a:p>
          <a:p>
            <a:pPr lvl="1" algn="just"/>
            <a:r>
              <a:rPr lang="es-ES" b="1" dirty="0">
                <a:latin typeface="Montserrat" panose="02000505000000020004" pitchFamily="2" charset="0"/>
              </a:rPr>
              <a:t>Moduladores NMDA: </a:t>
            </a:r>
            <a:r>
              <a:rPr lang="es-ES" dirty="0">
                <a:latin typeface="Montserrat" panose="02000505000000020004" pitchFamily="2" charset="0"/>
              </a:rPr>
              <a:t>memantina. EA moderada a grave. </a:t>
            </a:r>
          </a:p>
          <a:p>
            <a:pPr lvl="1" algn="just"/>
            <a:r>
              <a:rPr lang="es-ES" b="1" dirty="0">
                <a:latin typeface="Montserrat" panose="02000505000000020004" pitchFamily="2" charset="0"/>
              </a:rPr>
              <a:t>Síntomas comportamentales: </a:t>
            </a:r>
            <a:r>
              <a:rPr lang="es-ES" dirty="0">
                <a:latin typeface="Montserrat" panose="02000505000000020004" pitchFamily="2" charset="0"/>
              </a:rPr>
              <a:t>inhibidores de colinesterasa, memantina, quetiapina, risperidona. </a:t>
            </a:r>
          </a:p>
          <a:p>
            <a:pPr lvl="1" algn="just"/>
            <a:r>
              <a:rPr lang="es-ES" b="1" dirty="0">
                <a:latin typeface="Montserrat" panose="02000505000000020004" pitchFamily="2" charset="0"/>
              </a:rPr>
              <a:t>Depresión y ansiedad: </a:t>
            </a:r>
            <a:r>
              <a:rPr lang="es-ES" dirty="0" err="1">
                <a:latin typeface="Montserrat" panose="02000505000000020004" pitchFamily="2" charset="0"/>
              </a:rPr>
              <a:t>ISRSs</a:t>
            </a:r>
            <a:r>
              <a:rPr lang="es-ES" dirty="0">
                <a:latin typeface="Montserrat" panose="02000505000000020004" pitchFamily="2" charset="0"/>
              </a:rPr>
              <a:t>, NO tricíclicos.</a:t>
            </a:r>
            <a:endParaRPr lang="es-ES" b="1" dirty="0">
              <a:latin typeface="Montserrat" panose="02000505000000020004" pitchFamily="2" charset="0"/>
            </a:endParaRPr>
          </a:p>
          <a:p>
            <a:pPr algn="just"/>
            <a:r>
              <a:rPr lang="es-ES" b="1" dirty="0">
                <a:latin typeface="Montserrat" panose="02000505000000020004" pitchFamily="2" charset="0"/>
              </a:rPr>
              <a:t>No farmacológico: </a:t>
            </a:r>
            <a:r>
              <a:rPr lang="es-ES" dirty="0">
                <a:latin typeface="Montserrat" panose="02000505000000020004" pitchFamily="2" charset="0"/>
              </a:rPr>
              <a:t>actividades placenteras, estimulación cognitiva, terapia ocupacional, programas de ejercicio físico. </a:t>
            </a:r>
          </a:p>
          <a:p>
            <a:pPr algn="just"/>
            <a:r>
              <a:rPr lang="es-ES" b="1" dirty="0">
                <a:latin typeface="Montserrat" panose="02000505000000020004" pitchFamily="2" charset="0"/>
              </a:rPr>
              <a:t>Educación al cuidador.  </a:t>
            </a:r>
          </a:p>
        </p:txBody>
      </p:sp>
    </p:spTree>
    <p:extLst>
      <p:ext uri="{BB962C8B-B14F-4D97-AF65-F5344CB8AC3E}">
        <p14:creationId xmlns:p14="http://schemas.microsoft.com/office/powerpoint/2010/main" val="6971013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FC45CEEC-5332-4BFD-97BF-37E7B07519FB}"/>
              </a:ext>
            </a:extLst>
          </p:cNvPr>
          <p:cNvSpPr>
            <a:spLocks noGrp="1"/>
          </p:cNvSpPr>
          <p:nvPr>
            <p:ph type="title"/>
          </p:nvPr>
        </p:nvSpPr>
        <p:spPr/>
        <p:txBody>
          <a:bodyPr>
            <a:normAutofit fontScale="90000"/>
          </a:bodyPr>
          <a:lstStyle/>
          <a:p>
            <a:r>
              <a:rPr lang="es-ES" dirty="0"/>
              <a:t>Diagnóstico diferencial de la enfermedad de Alzheimer</a:t>
            </a:r>
          </a:p>
        </p:txBody>
      </p:sp>
    </p:spTree>
    <p:extLst>
      <p:ext uri="{BB962C8B-B14F-4D97-AF65-F5344CB8AC3E}">
        <p14:creationId xmlns:p14="http://schemas.microsoft.com/office/powerpoint/2010/main" val="33955822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97436" y="149894"/>
            <a:ext cx="8144435" cy="857443"/>
          </a:xfrm>
        </p:spPr>
        <p:txBody>
          <a:bodyPr>
            <a:normAutofit/>
          </a:bodyPr>
          <a:lstStyle/>
          <a:p>
            <a:r>
              <a:rPr lang="es-CO" sz="3600" b="1" dirty="0">
                <a:solidFill>
                  <a:srgbClr val="3BB0B0"/>
                </a:solidFill>
                <a:latin typeface="Montserrat" panose="02000505000000020004" pitchFamily="2" charset="0"/>
              </a:rPr>
              <a:t>Deterioro cognitivo leve</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864984" y="1212961"/>
            <a:ext cx="10462031" cy="2499793"/>
          </a:xfrm>
        </p:spPr>
        <p:txBody>
          <a:bodyPr>
            <a:normAutofit/>
          </a:bodyPr>
          <a:lstStyle/>
          <a:p>
            <a:pPr algn="just"/>
            <a:r>
              <a:rPr lang="es-ES" sz="2400" dirty="0">
                <a:latin typeface="Montserrat" panose="02000505000000020004" pitchFamily="2" charset="0"/>
              </a:rPr>
              <a:t>Alteración en uno o más dominios cognitivos que no afectan la funcionalidad del paciente basado en:</a:t>
            </a:r>
          </a:p>
          <a:p>
            <a:pPr lvl="1" algn="just"/>
            <a:r>
              <a:rPr lang="es-ES" sz="2000" dirty="0">
                <a:latin typeface="Montserrat" panose="02000505000000020004" pitchFamily="2" charset="0"/>
              </a:rPr>
              <a:t>Lo expresado por el paciente, el acompañante o lo observado por el clínico.</a:t>
            </a:r>
          </a:p>
          <a:p>
            <a:pPr lvl="1" algn="just"/>
            <a:r>
              <a:rPr lang="es-ES" sz="2000" dirty="0">
                <a:latin typeface="Montserrat" panose="02000505000000020004" pitchFamily="2" charset="0"/>
              </a:rPr>
              <a:t>Deterioro documentado por evaluación cognitiva objetiva.</a:t>
            </a:r>
          </a:p>
          <a:p>
            <a:pPr algn="just"/>
            <a:r>
              <a:rPr lang="es-ES" sz="2400" b="1" dirty="0">
                <a:latin typeface="Montserrat" panose="02000505000000020004" pitchFamily="2" charset="0"/>
              </a:rPr>
              <a:t>Factores de riesgo: </a:t>
            </a:r>
          </a:p>
          <a:p>
            <a:pPr lvl="1" algn="just"/>
            <a:r>
              <a:rPr lang="es-ES" sz="2000" dirty="0">
                <a:latin typeface="Montserrat" panose="02000505000000020004" pitchFamily="2" charset="0"/>
              </a:rPr>
              <a:t>TEC, nefropatía, SAHOS, enfermedades psiquiátricas, HTA, dislipidemia, obesidad DM. </a:t>
            </a:r>
          </a:p>
          <a:p>
            <a:endParaRPr lang="es-ES" dirty="0">
              <a:latin typeface="Montserrat" panose="02000505000000020004" pitchFamily="2" charset="0"/>
            </a:endParaRPr>
          </a:p>
        </p:txBody>
      </p:sp>
      <p:graphicFrame>
        <p:nvGraphicFramePr>
          <p:cNvPr id="9" name="Diagrama 3">
            <a:extLst>
              <a:ext uri="{FF2B5EF4-FFF2-40B4-BE49-F238E27FC236}">
                <a16:creationId xmlns:a16="http://schemas.microsoft.com/office/drawing/2014/main" id="{2494056D-F87A-4481-A657-81BE54BCC9C3}"/>
              </a:ext>
            </a:extLst>
          </p:cNvPr>
          <p:cNvGraphicFramePr/>
          <p:nvPr>
            <p:extLst>
              <p:ext uri="{D42A27DB-BD31-4B8C-83A1-F6EECF244321}">
                <p14:modId xmlns:p14="http://schemas.microsoft.com/office/powerpoint/2010/main" val="2974890907"/>
              </p:ext>
            </p:extLst>
          </p:nvPr>
        </p:nvGraphicFramePr>
        <p:xfrm>
          <a:off x="4836064" y="3633898"/>
          <a:ext cx="7051136" cy="20847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989372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601384" y="66571"/>
            <a:ext cx="8144435" cy="857443"/>
          </a:xfrm>
        </p:spPr>
        <p:txBody>
          <a:bodyPr>
            <a:normAutofit/>
          </a:bodyPr>
          <a:lstStyle/>
          <a:p>
            <a:r>
              <a:rPr lang="es-CO" sz="3600" b="1" dirty="0">
                <a:solidFill>
                  <a:srgbClr val="3BB0B0"/>
                </a:solidFill>
                <a:latin typeface="Montserrat" panose="02000505000000020004" pitchFamily="2" charset="0"/>
              </a:rPr>
              <a:t>DCL: clasificación</a:t>
            </a:r>
          </a:p>
        </p:txBody>
      </p:sp>
      <p:graphicFrame>
        <p:nvGraphicFramePr>
          <p:cNvPr id="9" name="3 Marcador de contenido">
            <a:extLst>
              <a:ext uri="{FF2B5EF4-FFF2-40B4-BE49-F238E27FC236}">
                <a16:creationId xmlns:a16="http://schemas.microsoft.com/office/drawing/2014/main" id="{4EB25700-8999-4D41-95E1-FECAEEE8CB72}"/>
              </a:ext>
            </a:extLst>
          </p:cNvPr>
          <p:cNvGraphicFramePr>
            <a:graphicFrameLocks noGrp="1"/>
          </p:cNvGraphicFramePr>
          <p:nvPr>
            <p:ph idx="1"/>
            <p:extLst>
              <p:ext uri="{D42A27DB-BD31-4B8C-83A1-F6EECF244321}">
                <p14:modId xmlns:p14="http://schemas.microsoft.com/office/powerpoint/2010/main" val="1297679386"/>
              </p:ext>
            </p:extLst>
          </p:nvPr>
        </p:nvGraphicFramePr>
        <p:xfrm>
          <a:off x="4097326" y="373028"/>
          <a:ext cx="8964494" cy="44332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Imagen 2">
            <a:extLst>
              <a:ext uri="{FF2B5EF4-FFF2-40B4-BE49-F238E27FC236}">
                <a16:creationId xmlns:a16="http://schemas.microsoft.com/office/drawing/2014/main" id="{E9EC6478-232B-4A88-9BB6-1F9C6AE9218E}"/>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4818792" y="137537"/>
            <a:ext cx="7191897" cy="5214378"/>
          </a:xfrm>
          <a:prstGeom prst="rect">
            <a:avLst/>
          </a:prstGeom>
        </p:spPr>
      </p:pic>
    </p:spTree>
    <p:extLst>
      <p:ext uri="{BB962C8B-B14F-4D97-AF65-F5344CB8AC3E}">
        <p14:creationId xmlns:p14="http://schemas.microsoft.com/office/powerpoint/2010/main" val="2554313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693057" y="254630"/>
            <a:ext cx="8144435" cy="857443"/>
          </a:xfrm>
        </p:spPr>
        <p:txBody>
          <a:bodyPr>
            <a:normAutofit/>
          </a:bodyPr>
          <a:lstStyle/>
          <a:p>
            <a:r>
              <a:rPr lang="es-CO" sz="3600" b="1" dirty="0">
                <a:solidFill>
                  <a:srgbClr val="3BB0B0"/>
                </a:solidFill>
                <a:latin typeface="Montserrat" panose="02000505000000020004" pitchFamily="2" charset="0"/>
              </a:rPr>
              <a:t>DCL: tratamiento</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5123543" y="1112072"/>
            <a:ext cx="6865258" cy="5187127"/>
          </a:xfrm>
        </p:spPr>
        <p:txBody>
          <a:bodyPr>
            <a:normAutofit/>
          </a:bodyPr>
          <a:lstStyle/>
          <a:p>
            <a:r>
              <a:rPr lang="es-ES" b="1" dirty="0">
                <a:latin typeface="Montserrat" panose="02000505000000020004" pitchFamily="2" charset="0"/>
              </a:rPr>
              <a:t>Solo hay tratamiento específico cuando es secundario a:</a:t>
            </a:r>
          </a:p>
          <a:p>
            <a:pPr lvl="1"/>
            <a:r>
              <a:rPr lang="es-ES" dirty="0">
                <a:latin typeface="Montserrat" panose="02000505000000020004" pitchFamily="2" charset="0"/>
              </a:rPr>
              <a:t>Déficit nutricional.</a:t>
            </a:r>
          </a:p>
          <a:p>
            <a:pPr lvl="1"/>
            <a:r>
              <a:rPr lang="es-ES" dirty="0">
                <a:latin typeface="Montserrat" panose="02000505000000020004" pitchFamily="2" charset="0"/>
              </a:rPr>
              <a:t>Trastorno tiroideo.</a:t>
            </a:r>
          </a:p>
          <a:p>
            <a:pPr lvl="1"/>
            <a:r>
              <a:rPr lang="es-ES" dirty="0">
                <a:latin typeface="Montserrat" panose="02000505000000020004" pitchFamily="2" charset="0"/>
              </a:rPr>
              <a:t>Depresión.</a:t>
            </a:r>
          </a:p>
          <a:p>
            <a:pPr lvl="1"/>
            <a:r>
              <a:rPr lang="es-ES" dirty="0">
                <a:latin typeface="Montserrat" panose="02000505000000020004" pitchFamily="2" charset="0"/>
              </a:rPr>
              <a:t>Hematoma subdural. </a:t>
            </a:r>
          </a:p>
          <a:p>
            <a:pPr lvl="1"/>
            <a:r>
              <a:rPr lang="es-ES" dirty="0">
                <a:latin typeface="Montserrat" panose="02000505000000020004" pitchFamily="2" charset="0"/>
              </a:rPr>
              <a:t>Enfermedades infecciosas.</a:t>
            </a:r>
          </a:p>
          <a:p>
            <a:pPr lvl="1"/>
            <a:r>
              <a:rPr lang="es-ES" dirty="0">
                <a:latin typeface="Montserrat" panose="02000505000000020004" pitchFamily="2" charset="0"/>
              </a:rPr>
              <a:t>Seguimiento a largo del tiempo es fundamental para conocer la evolución del cuadro.</a:t>
            </a:r>
          </a:p>
          <a:p>
            <a:endParaRPr lang="es-ES" dirty="0">
              <a:latin typeface="Montserrat" panose="02000505000000020004" pitchFamily="2" charset="0"/>
            </a:endParaRPr>
          </a:p>
        </p:txBody>
      </p:sp>
    </p:spTree>
    <p:extLst>
      <p:ext uri="{BB962C8B-B14F-4D97-AF65-F5344CB8AC3E}">
        <p14:creationId xmlns:p14="http://schemas.microsoft.com/office/powerpoint/2010/main" val="2780782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649514" y="255814"/>
            <a:ext cx="10515600" cy="1042992"/>
          </a:xfrm>
        </p:spPr>
        <p:txBody>
          <a:bodyPr>
            <a:normAutofit/>
          </a:bodyPr>
          <a:lstStyle/>
          <a:p>
            <a:r>
              <a:rPr lang="es-CO" sz="3600" b="1" dirty="0">
                <a:solidFill>
                  <a:srgbClr val="3BB0B0"/>
                </a:solidFill>
                <a:latin typeface="Montserrat" panose="02000505000000020004" pitchFamily="2" charset="0"/>
              </a:rPr>
              <a:t>Pregunta 2</a:t>
            </a:r>
          </a:p>
        </p:txBody>
      </p:sp>
      <p:sp>
        <p:nvSpPr>
          <p:cNvPr id="17" name="Marcador de contenido 16">
            <a:extLst>
              <a:ext uri="{FF2B5EF4-FFF2-40B4-BE49-F238E27FC236}">
                <a16:creationId xmlns:a16="http://schemas.microsoft.com/office/drawing/2014/main" id="{41235EF3-D71A-4DF8-BA10-27351A38CDFC}"/>
              </a:ext>
            </a:extLst>
          </p:cNvPr>
          <p:cNvSpPr>
            <a:spLocks noGrp="1"/>
          </p:cNvSpPr>
          <p:nvPr>
            <p:ph idx="1"/>
          </p:nvPr>
        </p:nvSpPr>
        <p:spPr>
          <a:xfrm>
            <a:off x="5399314" y="777310"/>
            <a:ext cx="6331093" cy="4241800"/>
          </a:xfrm>
        </p:spPr>
        <p:txBody>
          <a:bodyPr/>
          <a:lstStyle/>
          <a:p>
            <a:pPr marL="0" indent="0">
              <a:buNone/>
            </a:pPr>
            <a:r>
              <a:rPr lang="es-CO" b="1" dirty="0">
                <a:solidFill>
                  <a:srgbClr val="0A2F4F"/>
                </a:solidFill>
                <a:latin typeface="Montserrat" panose="02000505000000020004" pitchFamily="2" charset="0"/>
              </a:rPr>
              <a:t>¿Cuál de los siguientes NO es un cambio temprano en la enfermedad de Alzheimer?</a:t>
            </a:r>
          </a:p>
          <a:p>
            <a:pPr marL="0" indent="0">
              <a:buNone/>
            </a:pPr>
            <a:endParaRPr lang="es-CO" b="1" dirty="0">
              <a:solidFill>
                <a:srgbClr val="0A2F4F"/>
              </a:solidFill>
              <a:latin typeface="Montserrat" panose="02000505000000020004" pitchFamily="2" charset="0"/>
            </a:endParaRPr>
          </a:p>
          <a:p>
            <a:pPr marL="914389" lvl="1" indent="-457200">
              <a:buFont typeface="+mj-lt"/>
              <a:buAutoNum type="alphaUcPeriod"/>
            </a:pPr>
            <a:r>
              <a:rPr lang="es-CO" dirty="0">
                <a:solidFill>
                  <a:srgbClr val="0A2F4F"/>
                </a:solidFill>
                <a:latin typeface="Montserrat" panose="02000505000000020004" pitchFamily="2" charset="0"/>
              </a:rPr>
              <a:t>Pérdida de la memoria episódica. </a:t>
            </a:r>
          </a:p>
          <a:p>
            <a:pPr marL="914389" lvl="1" indent="-457200">
              <a:buFont typeface="+mj-lt"/>
              <a:buAutoNum type="alphaUcPeriod"/>
            </a:pPr>
            <a:r>
              <a:rPr lang="es-CO" dirty="0">
                <a:solidFill>
                  <a:srgbClr val="0A2F4F"/>
                </a:solidFill>
                <a:latin typeface="Montserrat" panose="02000505000000020004" pitchFamily="2" charset="0"/>
              </a:rPr>
              <a:t>Olvidos rápidos. </a:t>
            </a:r>
          </a:p>
          <a:p>
            <a:pPr marL="914389" lvl="1" indent="-457200">
              <a:buFont typeface="+mj-lt"/>
              <a:buAutoNum type="alphaUcPeriod"/>
            </a:pPr>
            <a:r>
              <a:rPr lang="es-CO" dirty="0">
                <a:solidFill>
                  <a:srgbClr val="0A2F4F"/>
                </a:solidFill>
                <a:latin typeface="Montserrat" panose="02000505000000020004" pitchFamily="2" charset="0"/>
              </a:rPr>
              <a:t>Dificultad en manejar las finanzas.</a:t>
            </a:r>
          </a:p>
          <a:p>
            <a:pPr marL="914389" lvl="1" indent="-457200">
              <a:buFont typeface="+mj-lt"/>
              <a:buAutoNum type="alphaUcPeriod"/>
            </a:pPr>
            <a:r>
              <a:rPr lang="es-CO" dirty="0">
                <a:solidFill>
                  <a:srgbClr val="0A2F4F"/>
                </a:solidFill>
                <a:latin typeface="Montserrat" panose="02000505000000020004" pitchFamily="2" charset="0"/>
              </a:rPr>
              <a:t>Alteración de la memoria procedimental. </a:t>
            </a:r>
          </a:p>
        </p:txBody>
      </p:sp>
    </p:spTree>
    <p:extLst>
      <p:ext uri="{BB962C8B-B14F-4D97-AF65-F5344CB8AC3E}">
        <p14:creationId xmlns:p14="http://schemas.microsoft.com/office/powerpoint/2010/main" val="3932717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97436" y="168727"/>
            <a:ext cx="8144435" cy="857443"/>
          </a:xfrm>
        </p:spPr>
        <p:txBody>
          <a:bodyPr>
            <a:normAutofit/>
          </a:bodyPr>
          <a:lstStyle/>
          <a:p>
            <a:r>
              <a:rPr lang="es-CO" sz="3600" b="1" dirty="0">
                <a:solidFill>
                  <a:srgbClr val="3BB0B0"/>
                </a:solidFill>
                <a:latin typeface="Montserrat" panose="02000505000000020004" pitchFamily="2" charset="0"/>
              </a:rPr>
              <a:t>Demencia frontotemporal </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4669654" y="1229323"/>
            <a:ext cx="7203032" cy="5171477"/>
          </a:xfrm>
        </p:spPr>
        <p:txBody>
          <a:bodyPr>
            <a:normAutofit/>
          </a:bodyPr>
          <a:lstStyle/>
          <a:p>
            <a:r>
              <a:rPr lang="es-ES" dirty="0">
                <a:latin typeface="Montserrat" panose="02000505000000020004" pitchFamily="2" charset="0"/>
              </a:rPr>
              <a:t>Trastorno neurodegenerativo progresivo. </a:t>
            </a:r>
          </a:p>
          <a:p>
            <a:r>
              <a:rPr lang="es-ES" b="1" dirty="0" err="1">
                <a:latin typeface="Montserrat" panose="02000505000000020004" pitchFamily="2" charset="0"/>
              </a:rPr>
              <a:t>Taupatía</a:t>
            </a:r>
            <a:r>
              <a:rPr lang="es-ES" b="1" dirty="0">
                <a:latin typeface="Montserrat" panose="02000505000000020004" pitchFamily="2" charset="0"/>
              </a:rPr>
              <a:t>: </a:t>
            </a:r>
            <a:r>
              <a:rPr lang="es-ES" dirty="0">
                <a:latin typeface="Montserrat" panose="02000505000000020004" pitchFamily="2" charset="0"/>
              </a:rPr>
              <a:t>DCB y PSP. </a:t>
            </a:r>
          </a:p>
          <a:p>
            <a:r>
              <a:rPr lang="es-ES" b="1" dirty="0">
                <a:latin typeface="Montserrat" panose="02000505000000020004" pitchFamily="2" charset="0"/>
              </a:rPr>
              <a:t>Tipos: </a:t>
            </a:r>
          </a:p>
          <a:p>
            <a:pPr lvl="1"/>
            <a:r>
              <a:rPr lang="es-ES" b="1" dirty="0">
                <a:latin typeface="Montserrat" panose="02000505000000020004" pitchFamily="2" charset="0"/>
              </a:rPr>
              <a:t>Variante conductual: </a:t>
            </a:r>
            <a:r>
              <a:rPr lang="es-ES" dirty="0">
                <a:latin typeface="Montserrat" panose="02000505000000020004" pitchFamily="2" charset="0"/>
              </a:rPr>
              <a:t>más común, disminución de la reactividad emocional y habilidades interpersonales, atrofia frontotemporal. </a:t>
            </a:r>
          </a:p>
          <a:p>
            <a:pPr lvl="1"/>
            <a:r>
              <a:rPr lang="es-ES" b="1" dirty="0">
                <a:latin typeface="Montserrat" panose="02000505000000020004" pitchFamily="2" charset="0"/>
              </a:rPr>
              <a:t>Afasia progresiva primaria variante semántica: </a:t>
            </a:r>
            <a:r>
              <a:rPr lang="es-ES" dirty="0">
                <a:latin typeface="Montserrat" panose="02000505000000020004" pitchFamily="2" charset="0"/>
              </a:rPr>
              <a:t>pérdida del vocabulario, degradación del conocimiento semántico, concepto no verbal y las palabras. Atrofia focal del lóbulo temporal antero medial izquierdo.</a:t>
            </a:r>
          </a:p>
          <a:p>
            <a:pPr lvl="1"/>
            <a:r>
              <a:rPr lang="es-ES" b="1" dirty="0">
                <a:latin typeface="Montserrat" panose="02000505000000020004" pitchFamily="2" charset="0"/>
              </a:rPr>
              <a:t>Afasia progresiva primaria variante no fluente: </a:t>
            </a:r>
            <a:r>
              <a:rPr lang="es-ES" dirty="0">
                <a:latin typeface="Montserrat" panose="02000505000000020004" pitchFamily="2" charset="0"/>
              </a:rPr>
              <a:t>alteración en la producción motora del habla y/o construcción de la oración. Atrofia </a:t>
            </a:r>
            <a:r>
              <a:rPr lang="es-ES" dirty="0" err="1">
                <a:latin typeface="Montserrat" panose="02000505000000020004" pitchFamily="2" charset="0"/>
              </a:rPr>
              <a:t>perisilviana</a:t>
            </a:r>
            <a:r>
              <a:rPr lang="es-ES" dirty="0">
                <a:latin typeface="Montserrat" panose="02000505000000020004" pitchFamily="2" charset="0"/>
              </a:rPr>
              <a:t> anterior focal predominantemente izquierda. </a:t>
            </a:r>
            <a:endParaRPr lang="es-ES" b="1" dirty="0">
              <a:latin typeface="Montserrat" panose="02000505000000020004" pitchFamily="2" charset="0"/>
            </a:endParaRPr>
          </a:p>
        </p:txBody>
      </p:sp>
    </p:spTree>
    <p:extLst>
      <p:ext uri="{BB962C8B-B14F-4D97-AF65-F5344CB8AC3E}">
        <p14:creationId xmlns:p14="http://schemas.microsoft.com/office/powerpoint/2010/main" val="27144575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676274" y="154214"/>
            <a:ext cx="8144435" cy="857443"/>
          </a:xfrm>
        </p:spPr>
        <p:txBody>
          <a:bodyPr>
            <a:normAutofit/>
          </a:bodyPr>
          <a:lstStyle/>
          <a:p>
            <a:r>
              <a:rPr lang="es-CO" sz="3600" b="1" dirty="0">
                <a:solidFill>
                  <a:srgbClr val="3BB0B0"/>
                </a:solidFill>
                <a:latin typeface="Montserrat" panose="02000505000000020004" pitchFamily="2" charset="0"/>
              </a:rPr>
              <a:t>Demencia frontotemporal </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5291526" y="1182854"/>
            <a:ext cx="6610663" cy="4492292"/>
          </a:xfrm>
        </p:spPr>
        <p:txBody>
          <a:bodyPr>
            <a:normAutofit/>
          </a:bodyPr>
          <a:lstStyle/>
          <a:p>
            <a:r>
              <a:rPr lang="es-ES" dirty="0">
                <a:latin typeface="Montserrat" panose="02000505000000020004" pitchFamily="2" charset="0"/>
              </a:rPr>
              <a:t>Común en menores de 65 años. </a:t>
            </a:r>
          </a:p>
          <a:p>
            <a:r>
              <a:rPr lang="es-ES" dirty="0">
                <a:latin typeface="Montserrat" panose="02000505000000020004" pitchFamily="2" charset="0"/>
              </a:rPr>
              <a:t>Tiempo promedio del </a:t>
            </a:r>
            <a:r>
              <a:rPr lang="es-ES" dirty="0" err="1">
                <a:latin typeface="Montserrat" panose="02000505000000020004" pitchFamily="2" charset="0"/>
              </a:rPr>
              <a:t>Dx</a:t>
            </a:r>
            <a:r>
              <a:rPr lang="es-ES" dirty="0">
                <a:latin typeface="Montserrat" panose="02000505000000020004" pitchFamily="2" charset="0"/>
              </a:rPr>
              <a:t> al inicio de síntomas: 3-4 años.</a:t>
            </a:r>
          </a:p>
          <a:p>
            <a:r>
              <a:rPr lang="es-ES" dirty="0">
                <a:latin typeface="Montserrat" panose="02000505000000020004" pitchFamily="2" charset="0"/>
              </a:rPr>
              <a:t>Duración de la enfermedad:  amplia, menos de un año </a:t>
            </a:r>
          </a:p>
          <a:p>
            <a:r>
              <a:rPr lang="es-ES" dirty="0">
                <a:latin typeface="Montserrat" panose="02000505000000020004" pitchFamily="2" charset="0"/>
              </a:rPr>
              <a:t>Afecta ambos sexos </a:t>
            </a:r>
          </a:p>
          <a:p>
            <a:r>
              <a:rPr lang="es-ES" b="1" dirty="0">
                <a:latin typeface="Montserrat" panose="02000505000000020004" pitchFamily="2" charset="0"/>
              </a:rPr>
              <a:t>Genes: </a:t>
            </a:r>
            <a:r>
              <a:rPr lang="es-ES" dirty="0">
                <a:latin typeface="Montserrat" panose="02000505000000020004" pitchFamily="2" charset="0"/>
              </a:rPr>
              <a:t>C9ORF72, GRN, MAPT, TARDBP</a:t>
            </a:r>
          </a:p>
          <a:p>
            <a:r>
              <a:rPr lang="es-ES" b="1" dirty="0">
                <a:latin typeface="Montserrat" panose="02000505000000020004" pitchFamily="2" charset="0"/>
              </a:rPr>
              <a:t>Biomarcadores: </a:t>
            </a:r>
            <a:r>
              <a:rPr lang="es-ES" dirty="0">
                <a:latin typeface="Montserrat" panose="02000505000000020004" pitchFamily="2" charset="0"/>
              </a:rPr>
              <a:t>aún no disponibles clínicamente. PET-tau.</a:t>
            </a:r>
            <a:endParaRPr lang="es-ES" b="1" dirty="0">
              <a:latin typeface="Montserrat" panose="02000505000000020004" pitchFamily="2" charset="0"/>
            </a:endParaRPr>
          </a:p>
          <a:p>
            <a:r>
              <a:rPr lang="es-ES" b="1" dirty="0">
                <a:latin typeface="Montserrat" panose="02000505000000020004" pitchFamily="2" charset="0"/>
              </a:rPr>
              <a:t>Tratamiento: </a:t>
            </a:r>
            <a:r>
              <a:rPr lang="es-ES" dirty="0">
                <a:latin typeface="Montserrat" panose="02000505000000020004" pitchFamily="2" charset="0"/>
              </a:rPr>
              <a:t>inhibidores de colinesterasa sirven poco. </a:t>
            </a:r>
            <a:r>
              <a:rPr lang="es-ES" dirty="0" err="1">
                <a:latin typeface="Montserrat" panose="02000505000000020004" pitchFamily="2" charset="0"/>
              </a:rPr>
              <a:t>ISRSs</a:t>
            </a:r>
            <a:r>
              <a:rPr lang="es-ES" dirty="0">
                <a:latin typeface="Montserrat" panose="02000505000000020004" pitchFamily="2" charset="0"/>
              </a:rPr>
              <a:t> para síntomas afectivos. </a:t>
            </a:r>
            <a:endParaRPr lang="es-ES" b="1" dirty="0">
              <a:latin typeface="Montserrat" panose="02000505000000020004" pitchFamily="2" charset="0"/>
            </a:endParaRPr>
          </a:p>
        </p:txBody>
      </p:sp>
      <p:pic>
        <p:nvPicPr>
          <p:cNvPr id="3" name="Imagen 2">
            <a:extLst>
              <a:ext uri="{FF2B5EF4-FFF2-40B4-BE49-F238E27FC236}">
                <a16:creationId xmlns:a16="http://schemas.microsoft.com/office/drawing/2014/main" id="{175F78CA-19D8-4779-8F40-9D83DBEE3DE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48491" y="1065740"/>
            <a:ext cx="6987353" cy="2939748"/>
          </a:xfrm>
          <a:prstGeom prst="rect">
            <a:avLst/>
          </a:prstGeom>
        </p:spPr>
      </p:pic>
    </p:spTree>
    <p:extLst>
      <p:ext uri="{BB962C8B-B14F-4D97-AF65-F5344CB8AC3E}">
        <p14:creationId xmlns:p14="http://schemas.microsoft.com/office/powerpoint/2010/main" val="1028144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xEl>
                                              <p:pRg st="0" end="0"/>
                                            </p:txEl>
                                          </p:spTgt>
                                        </p:tgtEl>
                                      </p:cBhvr>
                                    </p:animEffect>
                                    <p:set>
                                      <p:cBhvr>
                                        <p:cTn id="7" dur="1" fill="hold">
                                          <p:stCondLst>
                                            <p:cond delay="499"/>
                                          </p:stCondLst>
                                        </p:cTn>
                                        <p:tgtEl>
                                          <p:spTgt spid="5">
                                            <p:txEl>
                                              <p:pRg st="0" end="0"/>
                                            </p:txEl>
                                          </p:spTgt>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5">
                                            <p:txEl>
                                              <p:pRg st="1" end="1"/>
                                            </p:txEl>
                                          </p:spTgt>
                                        </p:tgtEl>
                                      </p:cBhvr>
                                    </p:animEffect>
                                    <p:set>
                                      <p:cBhvr>
                                        <p:cTn id="10" dur="1" fill="hold">
                                          <p:stCondLst>
                                            <p:cond delay="499"/>
                                          </p:stCondLst>
                                        </p:cTn>
                                        <p:tgtEl>
                                          <p:spTgt spid="5">
                                            <p:txEl>
                                              <p:pRg st="1" end="1"/>
                                            </p:txEl>
                                          </p:spTgt>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5">
                                            <p:txEl>
                                              <p:pRg st="2" end="2"/>
                                            </p:txEl>
                                          </p:spTgt>
                                        </p:tgtEl>
                                      </p:cBhvr>
                                    </p:animEffect>
                                    <p:set>
                                      <p:cBhvr>
                                        <p:cTn id="13" dur="1" fill="hold">
                                          <p:stCondLst>
                                            <p:cond delay="499"/>
                                          </p:stCondLst>
                                        </p:cTn>
                                        <p:tgtEl>
                                          <p:spTgt spid="5">
                                            <p:txEl>
                                              <p:pRg st="2" end="2"/>
                                            </p:txEl>
                                          </p:spTgt>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5">
                                            <p:txEl>
                                              <p:pRg st="3" end="3"/>
                                            </p:txEl>
                                          </p:spTgt>
                                        </p:tgtEl>
                                      </p:cBhvr>
                                    </p:animEffect>
                                    <p:set>
                                      <p:cBhvr>
                                        <p:cTn id="16" dur="1" fill="hold">
                                          <p:stCondLst>
                                            <p:cond delay="499"/>
                                          </p:stCondLst>
                                        </p:cTn>
                                        <p:tgtEl>
                                          <p:spTgt spid="5">
                                            <p:txEl>
                                              <p:pRg st="3" end="3"/>
                                            </p:txEl>
                                          </p:spTgt>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5">
                                            <p:txEl>
                                              <p:pRg st="4" end="4"/>
                                            </p:txEl>
                                          </p:spTgt>
                                        </p:tgtEl>
                                      </p:cBhvr>
                                    </p:animEffect>
                                    <p:set>
                                      <p:cBhvr>
                                        <p:cTn id="19" dur="1" fill="hold">
                                          <p:stCondLst>
                                            <p:cond delay="499"/>
                                          </p:stCondLst>
                                        </p:cTn>
                                        <p:tgtEl>
                                          <p:spTgt spid="5">
                                            <p:txEl>
                                              <p:pRg st="4" end="4"/>
                                            </p:txEl>
                                          </p:spTgt>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5">
                                            <p:txEl>
                                              <p:pRg st="5" end="5"/>
                                            </p:txEl>
                                          </p:spTgt>
                                        </p:tgtEl>
                                      </p:cBhvr>
                                    </p:animEffect>
                                    <p:set>
                                      <p:cBhvr>
                                        <p:cTn id="22" dur="1" fill="hold">
                                          <p:stCondLst>
                                            <p:cond delay="499"/>
                                          </p:stCondLst>
                                        </p:cTn>
                                        <p:tgtEl>
                                          <p:spTgt spid="5">
                                            <p:txEl>
                                              <p:pRg st="5" end="5"/>
                                            </p:txEl>
                                          </p:spTgt>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5">
                                            <p:txEl>
                                              <p:pRg st="6" end="6"/>
                                            </p:txEl>
                                          </p:spTgt>
                                        </p:tgtEl>
                                      </p:cBhvr>
                                    </p:animEffect>
                                    <p:set>
                                      <p:cBhvr>
                                        <p:cTn id="25" dur="1" fill="hold">
                                          <p:stCondLst>
                                            <p:cond delay="499"/>
                                          </p:stCondLst>
                                        </p:cTn>
                                        <p:tgtEl>
                                          <p:spTgt spid="5">
                                            <p:txEl>
                                              <p:pRg st="6" end="6"/>
                                            </p:txEl>
                                          </p:spTgt>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97436" y="114363"/>
            <a:ext cx="8144435" cy="857443"/>
          </a:xfrm>
        </p:spPr>
        <p:txBody>
          <a:bodyPr>
            <a:normAutofit/>
          </a:bodyPr>
          <a:lstStyle/>
          <a:p>
            <a:r>
              <a:rPr lang="es-CO" sz="3600" b="1" dirty="0">
                <a:solidFill>
                  <a:srgbClr val="3BB0B0"/>
                </a:solidFill>
                <a:latin typeface="Montserrat" panose="02000505000000020004" pitchFamily="2" charset="0"/>
              </a:rPr>
              <a:t>Demencia por cuerpos de Lewy</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4819274" y="1359418"/>
            <a:ext cx="7209012" cy="5077764"/>
          </a:xfrm>
        </p:spPr>
        <p:txBody>
          <a:bodyPr>
            <a:normAutofit lnSpcReduction="10000"/>
          </a:bodyPr>
          <a:lstStyle/>
          <a:p>
            <a:r>
              <a:rPr lang="es-ES" dirty="0">
                <a:latin typeface="Montserrat" panose="02000505000000020004" pitchFamily="2" charset="0"/>
              </a:rPr>
              <a:t>Acumulación de </a:t>
            </a:r>
            <a:r>
              <a:rPr lang="el-GR" dirty="0">
                <a:latin typeface="Calibri Light" panose="020F0302020204030204" pitchFamily="34" charset="0"/>
                <a:cs typeface="Calibri Light" panose="020F0302020204030204" pitchFamily="34" charset="0"/>
              </a:rPr>
              <a:t>α</a:t>
            </a:r>
            <a:r>
              <a:rPr lang="es-ES" dirty="0">
                <a:latin typeface="Calibri Light" panose="020F0302020204030204" pitchFamily="34" charset="0"/>
                <a:cs typeface="Calibri Light" panose="020F0302020204030204" pitchFamily="34" charset="0"/>
              </a:rPr>
              <a:t> </a:t>
            </a:r>
            <a:r>
              <a:rPr lang="es-ES" dirty="0" err="1">
                <a:latin typeface="Montserrat" panose="02000505000000020004" pitchFamily="2" charset="0"/>
                <a:cs typeface="Calibri Light" panose="020F0302020204030204" pitchFamily="34" charset="0"/>
              </a:rPr>
              <a:t>sinucleína</a:t>
            </a:r>
            <a:r>
              <a:rPr lang="es-ES" dirty="0">
                <a:latin typeface="Montserrat" panose="02000505000000020004" pitchFamily="2" charset="0"/>
                <a:cs typeface="Calibri Light" panose="020F0302020204030204" pitchFamily="34" charset="0"/>
              </a:rPr>
              <a:t> </a:t>
            </a:r>
            <a:r>
              <a:rPr lang="es-ES" dirty="0">
                <a:latin typeface="Montserrat" panose="02000505000000020004" pitchFamily="2" charset="0"/>
                <a:cs typeface="Calibri Light" panose="020F0302020204030204" pitchFamily="34" charset="0"/>
                <a:sym typeface="Wingdings" panose="05000000000000000000" pitchFamily="2" charset="2"/>
              </a:rPr>
              <a:t> </a:t>
            </a:r>
            <a:r>
              <a:rPr lang="es-CO" dirty="0">
                <a:latin typeface="Montserrat" panose="02000505000000020004" pitchFamily="2" charset="0"/>
                <a:cs typeface="Calibri Light" panose="020F0302020204030204" pitchFamily="34" charset="0"/>
                <a:sym typeface="Wingdings" panose="05000000000000000000" pitchFamily="2" charset="2"/>
              </a:rPr>
              <a:t>cuerpos de Lewy</a:t>
            </a:r>
          </a:p>
          <a:p>
            <a:pPr lvl="1"/>
            <a:r>
              <a:rPr lang="es-CO" dirty="0">
                <a:latin typeface="Montserrat" panose="02000505000000020004" pitchFamily="2" charset="0"/>
                <a:cs typeface="Calibri Light" panose="020F0302020204030204" pitchFamily="34" charset="0"/>
                <a:sym typeface="Wingdings" panose="05000000000000000000" pitchFamily="2" charset="2"/>
              </a:rPr>
              <a:t>Estructuras subcorticales: tallo, </a:t>
            </a:r>
            <a:r>
              <a:rPr lang="es-CO" dirty="0" err="1">
                <a:latin typeface="Montserrat" panose="02000505000000020004" pitchFamily="2" charset="0"/>
                <a:cs typeface="Calibri Light" panose="020F0302020204030204" pitchFamily="34" charset="0"/>
                <a:sym typeface="Wingdings" panose="05000000000000000000" pitchFamily="2" charset="2"/>
              </a:rPr>
              <a:t>talamo</a:t>
            </a:r>
            <a:r>
              <a:rPr lang="es-CO" dirty="0">
                <a:latin typeface="Montserrat" panose="02000505000000020004" pitchFamily="2" charset="0"/>
                <a:cs typeface="Calibri Light" panose="020F0302020204030204" pitchFamily="34" charset="0"/>
                <a:sym typeface="Wingdings" panose="05000000000000000000" pitchFamily="2" charset="2"/>
              </a:rPr>
              <a:t>, núcleos basales. </a:t>
            </a:r>
          </a:p>
          <a:p>
            <a:r>
              <a:rPr lang="es-CO" b="1" dirty="0">
                <a:latin typeface="Montserrat" panose="02000505000000020004" pitchFamily="2" charset="0"/>
                <a:cs typeface="Calibri Light" panose="020F0302020204030204" pitchFamily="34" charset="0"/>
                <a:sym typeface="Wingdings" panose="05000000000000000000" pitchFamily="2" charset="2"/>
              </a:rPr>
              <a:t>Clínica:</a:t>
            </a:r>
          </a:p>
          <a:p>
            <a:pPr lvl="1"/>
            <a:r>
              <a:rPr lang="es-CO" dirty="0">
                <a:latin typeface="Montserrat" panose="02000505000000020004" pitchFamily="2" charset="0"/>
                <a:cs typeface="Calibri Light" panose="020F0302020204030204" pitchFamily="34" charset="0"/>
                <a:sym typeface="Wingdings" panose="05000000000000000000" pitchFamily="2" charset="2"/>
              </a:rPr>
              <a:t>Atención, función ejecutiva, lentitud de velocidad de pensamiento.  </a:t>
            </a:r>
            <a:r>
              <a:rPr lang="es-CO" b="1" dirty="0">
                <a:latin typeface="Montserrat" panose="02000505000000020004" pitchFamily="2" charset="0"/>
                <a:cs typeface="Calibri Light" panose="020F0302020204030204" pitchFamily="34" charset="0"/>
                <a:sym typeface="Wingdings" panose="05000000000000000000" pitchFamily="2" charset="2"/>
              </a:rPr>
              <a:t>Corteza prefrontal dorsolateral. </a:t>
            </a:r>
          </a:p>
          <a:p>
            <a:pPr lvl="1"/>
            <a:r>
              <a:rPr lang="es-CO" dirty="0">
                <a:latin typeface="Montserrat" panose="02000505000000020004" pitchFamily="2" charset="0"/>
                <a:cs typeface="Calibri Light" panose="020F0302020204030204" pitchFamily="34" charset="0"/>
                <a:sym typeface="Wingdings" panose="05000000000000000000" pitchFamily="2" charset="2"/>
              </a:rPr>
              <a:t>Disfunción visoespacial, alucinaciones de cosas pequeñas, trastornos del sueño REM. Se afecta menos la memoria.</a:t>
            </a:r>
          </a:p>
          <a:p>
            <a:r>
              <a:rPr lang="es-CO" b="1" dirty="0">
                <a:latin typeface="Montserrat" panose="02000505000000020004" pitchFamily="2" charset="0"/>
                <a:cs typeface="Calibri Light" panose="020F0302020204030204" pitchFamily="34" charset="0"/>
                <a:sym typeface="Wingdings" panose="05000000000000000000" pitchFamily="2" charset="2"/>
              </a:rPr>
              <a:t>Subtipos: </a:t>
            </a:r>
            <a:r>
              <a:rPr lang="es-CO" dirty="0">
                <a:latin typeface="Montserrat" panose="02000505000000020004" pitchFamily="2" charset="0"/>
                <a:cs typeface="Calibri Light" panose="020F0302020204030204" pitchFamily="34" charset="0"/>
                <a:sym typeface="Wingdings" panose="05000000000000000000" pitchFamily="2" charset="2"/>
              </a:rPr>
              <a:t>DCL, demencia en la enfermedad de Parkinson.</a:t>
            </a:r>
            <a:endParaRPr lang="es-CO" b="1" dirty="0">
              <a:latin typeface="Montserrat" panose="02000505000000020004" pitchFamily="2" charset="0"/>
              <a:cs typeface="Calibri Light" panose="020F0302020204030204" pitchFamily="34" charset="0"/>
              <a:sym typeface="Wingdings" panose="05000000000000000000" pitchFamily="2" charset="2"/>
            </a:endParaRPr>
          </a:p>
          <a:p>
            <a:r>
              <a:rPr lang="es-CO" b="1" dirty="0">
                <a:latin typeface="Montserrat" panose="02000505000000020004" pitchFamily="2" charset="0"/>
                <a:cs typeface="Calibri Light" panose="020F0302020204030204" pitchFamily="34" charset="0"/>
                <a:sym typeface="Wingdings" panose="05000000000000000000" pitchFamily="2" charset="2"/>
              </a:rPr>
              <a:t>Biomarcadores: </a:t>
            </a:r>
            <a:r>
              <a:rPr lang="es-CO" dirty="0">
                <a:latin typeface="Montserrat" panose="02000505000000020004" pitchFamily="2" charset="0"/>
                <a:cs typeface="Calibri Light" panose="020F0302020204030204" pitchFamily="34" charset="0"/>
                <a:sym typeface="Wingdings" panose="05000000000000000000" pitchFamily="2" charset="2"/>
              </a:rPr>
              <a:t>gen SNCA, LRRK2, APOE4, PET transportador de dopamina. Imagen respeta corteza cingulada posterior. </a:t>
            </a:r>
          </a:p>
          <a:p>
            <a:r>
              <a:rPr lang="es-ES" b="1" dirty="0">
                <a:latin typeface="Montserrat" panose="02000505000000020004" pitchFamily="2" charset="0"/>
              </a:rPr>
              <a:t>Tratamiento: </a:t>
            </a:r>
            <a:r>
              <a:rPr lang="es-ES" dirty="0">
                <a:latin typeface="Montserrat" panose="02000505000000020004" pitchFamily="2" charset="0"/>
              </a:rPr>
              <a:t>inhibidores de colinesterasa. </a:t>
            </a:r>
            <a:endParaRPr lang="es-ES" b="1" dirty="0">
              <a:latin typeface="Montserrat" panose="02000505000000020004" pitchFamily="2" charset="0"/>
            </a:endParaRPr>
          </a:p>
        </p:txBody>
      </p:sp>
      <p:pic>
        <p:nvPicPr>
          <p:cNvPr id="11" name="Imagen 10">
            <a:extLst>
              <a:ext uri="{FF2B5EF4-FFF2-40B4-BE49-F238E27FC236}">
                <a16:creationId xmlns:a16="http://schemas.microsoft.com/office/drawing/2014/main" id="{DF25FF8B-63A4-432A-9930-0F345514A2B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264719" y="971806"/>
            <a:ext cx="7763567" cy="2965615"/>
          </a:xfrm>
          <a:prstGeom prst="rect">
            <a:avLst/>
          </a:prstGeom>
        </p:spPr>
      </p:pic>
    </p:spTree>
    <p:extLst>
      <p:ext uri="{BB962C8B-B14F-4D97-AF65-F5344CB8AC3E}">
        <p14:creationId xmlns:p14="http://schemas.microsoft.com/office/powerpoint/2010/main" val="360549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xEl>
                                              <p:pRg st="0" end="0"/>
                                            </p:txEl>
                                          </p:spTgt>
                                        </p:tgtEl>
                                      </p:cBhvr>
                                    </p:animEffect>
                                    <p:set>
                                      <p:cBhvr>
                                        <p:cTn id="7" dur="1" fill="hold">
                                          <p:stCondLst>
                                            <p:cond delay="499"/>
                                          </p:stCondLst>
                                        </p:cTn>
                                        <p:tgtEl>
                                          <p:spTgt spid="5">
                                            <p:txEl>
                                              <p:pRg st="0" end="0"/>
                                            </p:txEl>
                                          </p:spTgt>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5">
                                            <p:txEl>
                                              <p:pRg st="1" end="1"/>
                                            </p:txEl>
                                          </p:spTgt>
                                        </p:tgtEl>
                                      </p:cBhvr>
                                    </p:animEffect>
                                    <p:set>
                                      <p:cBhvr>
                                        <p:cTn id="10" dur="1" fill="hold">
                                          <p:stCondLst>
                                            <p:cond delay="499"/>
                                          </p:stCondLst>
                                        </p:cTn>
                                        <p:tgtEl>
                                          <p:spTgt spid="5">
                                            <p:txEl>
                                              <p:pRg st="1" end="1"/>
                                            </p:txEl>
                                          </p:spTgt>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5">
                                            <p:txEl>
                                              <p:pRg st="2" end="2"/>
                                            </p:txEl>
                                          </p:spTgt>
                                        </p:tgtEl>
                                      </p:cBhvr>
                                    </p:animEffect>
                                    <p:set>
                                      <p:cBhvr>
                                        <p:cTn id="13" dur="1" fill="hold">
                                          <p:stCondLst>
                                            <p:cond delay="499"/>
                                          </p:stCondLst>
                                        </p:cTn>
                                        <p:tgtEl>
                                          <p:spTgt spid="5">
                                            <p:txEl>
                                              <p:pRg st="2" end="2"/>
                                            </p:txEl>
                                          </p:spTgt>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5">
                                            <p:txEl>
                                              <p:pRg st="3" end="3"/>
                                            </p:txEl>
                                          </p:spTgt>
                                        </p:tgtEl>
                                      </p:cBhvr>
                                    </p:animEffect>
                                    <p:set>
                                      <p:cBhvr>
                                        <p:cTn id="16" dur="1" fill="hold">
                                          <p:stCondLst>
                                            <p:cond delay="499"/>
                                          </p:stCondLst>
                                        </p:cTn>
                                        <p:tgtEl>
                                          <p:spTgt spid="5">
                                            <p:txEl>
                                              <p:pRg st="3" end="3"/>
                                            </p:txEl>
                                          </p:spTgt>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5">
                                            <p:txEl>
                                              <p:pRg st="4" end="4"/>
                                            </p:txEl>
                                          </p:spTgt>
                                        </p:tgtEl>
                                      </p:cBhvr>
                                    </p:animEffect>
                                    <p:set>
                                      <p:cBhvr>
                                        <p:cTn id="19" dur="1" fill="hold">
                                          <p:stCondLst>
                                            <p:cond delay="499"/>
                                          </p:stCondLst>
                                        </p:cTn>
                                        <p:tgtEl>
                                          <p:spTgt spid="5">
                                            <p:txEl>
                                              <p:pRg st="4" end="4"/>
                                            </p:txEl>
                                          </p:spTgt>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5">
                                            <p:txEl>
                                              <p:pRg st="5" end="5"/>
                                            </p:txEl>
                                          </p:spTgt>
                                        </p:tgtEl>
                                      </p:cBhvr>
                                    </p:animEffect>
                                    <p:set>
                                      <p:cBhvr>
                                        <p:cTn id="22" dur="1" fill="hold">
                                          <p:stCondLst>
                                            <p:cond delay="499"/>
                                          </p:stCondLst>
                                        </p:cTn>
                                        <p:tgtEl>
                                          <p:spTgt spid="5">
                                            <p:txEl>
                                              <p:pRg st="5" end="5"/>
                                            </p:txEl>
                                          </p:spTgt>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5">
                                            <p:txEl>
                                              <p:pRg st="6" end="6"/>
                                            </p:txEl>
                                          </p:spTgt>
                                        </p:tgtEl>
                                      </p:cBhvr>
                                    </p:animEffect>
                                    <p:set>
                                      <p:cBhvr>
                                        <p:cTn id="25" dur="1" fill="hold">
                                          <p:stCondLst>
                                            <p:cond delay="499"/>
                                          </p:stCondLst>
                                        </p:cTn>
                                        <p:tgtEl>
                                          <p:spTgt spid="5">
                                            <p:txEl>
                                              <p:pRg st="6" end="6"/>
                                            </p:txEl>
                                          </p:spTgt>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5">
                                            <p:txEl>
                                              <p:pRg st="7" end="7"/>
                                            </p:txEl>
                                          </p:spTgt>
                                        </p:tgtEl>
                                      </p:cBhvr>
                                    </p:animEffect>
                                    <p:set>
                                      <p:cBhvr>
                                        <p:cTn id="28" dur="1" fill="hold">
                                          <p:stCondLst>
                                            <p:cond delay="499"/>
                                          </p:stCondLst>
                                        </p:cTn>
                                        <p:tgtEl>
                                          <p:spTgt spid="5">
                                            <p:txEl>
                                              <p:pRg st="7" end="7"/>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635000" y="102436"/>
            <a:ext cx="8144435" cy="857443"/>
          </a:xfrm>
        </p:spPr>
        <p:txBody>
          <a:bodyPr>
            <a:normAutofit/>
          </a:bodyPr>
          <a:lstStyle/>
          <a:p>
            <a:r>
              <a:rPr lang="es-CO" sz="3600" b="1" dirty="0">
                <a:solidFill>
                  <a:srgbClr val="3BB0B0"/>
                </a:solidFill>
                <a:latin typeface="Montserrat" panose="02000505000000020004" pitchFamily="2" charset="0"/>
              </a:rPr>
              <a:t>Demencia vascular</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4707217" y="1224779"/>
            <a:ext cx="7202714" cy="3906933"/>
          </a:xfrm>
        </p:spPr>
        <p:txBody>
          <a:bodyPr>
            <a:normAutofit lnSpcReduction="10000"/>
          </a:bodyPr>
          <a:lstStyle/>
          <a:p>
            <a:r>
              <a:rPr lang="es-ES" dirty="0">
                <a:latin typeface="Montserrat" panose="02000505000000020004" pitchFamily="2" charset="0"/>
              </a:rPr>
              <a:t>Causada por patología vascular. Posterior a múltiples infartos isquémicos o hemorrágicos. </a:t>
            </a:r>
          </a:p>
          <a:p>
            <a:pPr lvl="1"/>
            <a:r>
              <a:rPr lang="es-ES" dirty="0">
                <a:latin typeface="Montserrat" panose="02000505000000020004" pitchFamily="2" charset="0"/>
              </a:rPr>
              <a:t>Enfermedad de pequeño vaso, hipoperfusión crónica. </a:t>
            </a:r>
          </a:p>
          <a:p>
            <a:pPr lvl="1"/>
            <a:r>
              <a:rPr lang="es-ES" dirty="0">
                <a:latin typeface="Montserrat" panose="02000505000000020004" pitchFamily="2" charset="0"/>
              </a:rPr>
              <a:t>Aterosclerosis, lipohialinosis, CAA</a:t>
            </a:r>
          </a:p>
          <a:p>
            <a:r>
              <a:rPr lang="es-ES" b="1" dirty="0">
                <a:latin typeface="Montserrat" panose="02000505000000020004" pitchFamily="2" charset="0"/>
              </a:rPr>
              <a:t>Clínica: </a:t>
            </a:r>
            <a:endParaRPr lang="es-ES" dirty="0">
              <a:latin typeface="Montserrat" panose="02000505000000020004" pitchFamily="2" charset="0"/>
            </a:endParaRPr>
          </a:p>
          <a:p>
            <a:pPr lvl="1"/>
            <a:r>
              <a:rPr lang="es-ES" dirty="0">
                <a:latin typeface="Montserrat" panose="02000505000000020004" pitchFamily="2" charset="0"/>
              </a:rPr>
              <a:t>Determinada por la localización y extensión del infarto. </a:t>
            </a:r>
          </a:p>
          <a:p>
            <a:pPr lvl="1"/>
            <a:r>
              <a:rPr lang="es-ES" dirty="0">
                <a:latin typeface="Montserrat" panose="02000505000000020004" pitchFamily="2" charset="0"/>
              </a:rPr>
              <a:t>Subcortical: lentitud de velocidad de procesamiento, alteraciones en la atención y función ejecutiva.</a:t>
            </a:r>
          </a:p>
          <a:p>
            <a:r>
              <a:rPr lang="es-ES" b="1" dirty="0">
                <a:latin typeface="Montserrat" panose="02000505000000020004" pitchFamily="2" charset="0"/>
              </a:rPr>
              <a:t>Biomarcadores: </a:t>
            </a:r>
            <a:r>
              <a:rPr lang="es-ES" dirty="0">
                <a:latin typeface="Montserrat" panose="02000505000000020004" pitchFamily="2" charset="0"/>
              </a:rPr>
              <a:t>no hay biomarcadores claros ni genes asociados. </a:t>
            </a:r>
            <a:endParaRPr lang="es-ES" b="1" dirty="0">
              <a:latin typeface="Montserrat" panose="02000505000000020004" pitchFamily="2" charset="0"/>
            </a:endParaRPr>
          </a:p>
        </p:txBody>
      </p:sp>
      <p:pic>
        <p:nvPicPr>
          <p:cNvPr id="3" name="Imagen 2">
            <a:extLst>
              <a:ext uri="{FF2B5EF4-FFF2-40B4-BE49-F238E27FC236}">
                <a16:creationId xmlns:a16="http://schemas.microsoft.com/office/drawing/2014/main" id="{F8A7C74C-2448-403E-8834-E1B320BDA46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04966" y="959879"/>
            <a:ext cx="7487034" cy="3906933"/>
          </a:xfrm>
          <a:prstGeom prst="rect">
            <a:avLst/>
          </a:prstGeom>
        </p:spPr>
      </p:pic>
    </p:spTree>
    <p:extLst>
      <p:ext uri="{BB962C8B-B14F-4D97-AF65-F5344CB8AC3E}">
        <p14:creationId xmlns:p14="http://schemas.microsoft.com/office/powerpoint/2010/main" val="320000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489611" y="304703"/>
            <a:ext cx="8144435" cy="857443"/>
          </a:xfrm>
        </p:spPr>
        <p:txBody>
          <a:bodyPr>
            <a:noAutofit/>
          </a:bodyPr>
          <a:lstStyle/>
          <a:p>
            <a:r>
              <a:rPr lang="es-CO" sz="3600" b="1" dirty="0">
                <a:solidFill>
                  <a:srgbClr val="3BB0B0"/>
                </a:solidFill>
                <a:latin typeface="Montserrat" panose="02000505000000020004" pitchFamily="2" charset="0"/>
              </a:rPr>
              <a:t>Demencias rápidamente progresivas no priónicas</a:t>
            </a:r>
          </a:p>
        </p:txBody>
      </p:sp>
      <p:graphicFrame>
        <p:nvGraphicFramePr>
          <p:cNvPr id="9" name="Diagram 11">
            <a:extLst>
              <a:ext uri="{FF2B5EF4-FFF2-40B4-BE49-F238E27FC236}">
                <a16:creationId xmlns:a16="http://schemas.microsoft.com/office/drawing/2014/main" id="{852977A8-F6DC-4309-ADEE-A6890F38E1F2}"/>
              </a:ext>
            </a:extLst>
          </p:cNvPr>
          <p:cNvGraphicFramePr/>
          <p:nvPr>
            <p:extLst>
              <p:ext uri="{D42A27DB-BD31-4B8C-83A1-F6EECF244321}">
                <p14:modId xmlns:p14="http://schemas.microsoft.com/office/powerpoint/2010/main" val="2331559710"/>
              </p:ext>
            </p:extLst>
          </p:nvPr>
        </p:nvGraphicFramePr>
        <p:xfrm>
          <a:off x="3995770" y="290092"/>
          <a:ext cx="9618630" cy="6248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Oval 16">
            <a:extLst>
              <a:ext uri="{FF2B5EF4-FFF2-40B4-BE49-F238E27FC236}">
                <a16:creationId xmlns:a16="http://schemas.microsoft.com/office/drawing/2014/main" id="{2B3F6E83-85C0-4654-B931-20DEF3B120A8}"/>
              </a:ext>
            </a:extLst>
          </p:cNvPr>
          <p:cNvSpPr/>
          <p:nvPr/>
        </p:nvSpPr>
        <p:spPr>
          <a:xfrm>
            <a:off x="804426" y="1411369"/>
            <a:ext cx="4941277" cy="23739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dirty="0">
                <a:latin typeface="Montserrat" panose="02000505000000020004" pitchFamily="2" charset="0"/>
              </a:rPr>
              <a:t>17% tienen causa potencialmente tratable. </a:t>
            </a:r>
          </a:p>
        </p:txBody>
      </p:sp>
    </p:spTree>
    <p:extLst>
      <p:ext uri="{BB962C8B-B14F-4D97-AF65-F5344CB8AC3E}">
        <p14:creationId xmlns:p14="http://schemas.microsoft.com/office/powerpoint/2010/main" val="1017296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1"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a:extLst>
              <a:ext uri="{FF2B5EF4-FFF2-40B4-BE49-F238E27FC236}">
                <a16:creationId xmlns:a16="http://schemas.microsoft.com/office/drawing/2014/main" id="{EC97EDF0-4D8F-41C5-8A3C-5A9188095C0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943079" y="1399482"/>
            <a:ext cx="3251550" cy="2412887"/>
          </a:xfrm>
          <a:prstGeom prst="rect">
            <a:avLst/>
          </a:prstGeom>
        </p:spPr>
      </p:pic>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605714" y="159104"/>
            <a:ext cx="10334897" cy="857443"/>
          </a:xfrm>
        </p:spPr>
        <p:txBody>
          <a:bodyPr>
            <a:normAutofit fontScale="90000"/>
          </a:bodyPr>
          <a:lstStyle/>
          <a:p>
            <a:r>
              <a:rPr lang="es-CO" sz="3600" b="1" dirty="0">
                <a:solidFill>
                  <a:srgbClr val="3BB0B0"/>
                </a:solidFill>
                <a:latin typeface="Montserrat" panose="02000505000000020004" pitchFamily="2" charset="0"/>
              </a:rPr>
              <a:t>Demencia rápidamente progresiva priónica</a:t>
            </a:r>
          </a:p>
        </p:txBody>
      </p:sp>
      <p:sp>
        <p:nvSpPr>
          <p:cNvPr id="6" name="Marcador de contenido 5">
            <a:extLst>
              <a:ext uri="{FF2B5EF4-FFF2-40B4-BE49-F238E27FC236}">
                <a16:creationId xmlns:a16="http://schemas.microsoft.com/office/drawing/2014/main" id="{8B4B377A-6EC2-4A83-80FF-989ACC2F10F7}"/>
              </a:ext>
            </a:extLst>
          </p:cNvPr>
          <p:cNvSpPr>
            <a:spLocks noGrp="1"/>
          </p:cNvSpPr>
          <p:nvPr>
            <p:ph idx="1"/>
          </p:nvPr>
        </p:nvSpPr>
        <p:spPr>
          <a:xfrm>
            <a:off x="5773163" y="990171"/>
            <a:ext cx="6099629" cy="4351338"/>
          </a:xfrm>
        </p:spPr>
        <p:txBody>
          <a:bodyPr>
            <a:normAutofit/>
          </a:bodyPr>
          <a:lstStyle/>
          <a:p>
            <a:r>
              <a:rPr lang="es-ES" dirty="0">
                <a:latin typeface="Montserrat" panose="02000505000000020004" pitchFamily="2" charset="0"/>
              </a:rPr>
              <a:t>Partículas infecciosas </a:t>
            </a:r>
            <a:r>
              <a:rPr lang="es-ES" dirty="0" err="1">
                <a:latin typeface="Montserrat" panose="02000505000000020004" pitchFamily="2" charset="0"/>
              </a:rPr>
              <a:t>proteináceas</a:t>
            </a:r>
            <a:r>
              <a:rPr lang="es-ES" dirty="0">
                <a:latin typeface="Montserrat" panose="02000505000000020004" pitchFamily="2" charset="0"/>
              </a:rPr>
              <a:t>. Son partes normales de la superficie celular que interactúan con proteínas priónicas normales y hacen que se pliegue mal. Se diseminan en el cerebro.</a:t>
            </a:r>
          </a:p>
          <a:p>
            <a:r>
              <a:rPr lang="es-ES" b="1" dirty="0">
                <a:latin typeface="Montserrat" panose="02000505000000020004" pitchFamily="2" charset="0"/>
              </a:rPr>
              <a:t>Tipos: </a:t>
            </a:r>
          </a:p>
          <a:p>
            <a:pPr lvl="1"/>
            <a:r>
              <a:rPr lang="es-ES" b="1" dirty="0">
                <a:latin typeface="Montserrat" panose="02000505000000020004" pitchFamily="2" charset="0"/>
              </a:rPr>
              <a:t>CJD: </a:t>
            </a:r>
            <a:r>
              <a:rPr lang="es-ES" dirty="0">
                <a:latin typeface="Montserrat" panose="02000505000000020004" pitchFamily="2" charset="0"/>
              </a:rPr>
              <a:t>forma más común </a:t>
            </a:r>
          </a:p>
          <a:p>
            <a:pPr lvl="1"/>
            <a:r>
              <a:rPr lang="es-ES" dirty="0">
                <a:latin typeface="Montserrat" panose="02000505000000020004" pitchFamily="2" charset="0"/>
              </a:rPr>
              <a:t>Insomnio familiar fatal </a:t>
            </a:r>
          </a:p>
          <a:p>
            <a:pPr lvl="1"/>
            <a:r>
              <a:rPr lang="es-ES" dirty="0" err="1">
                <a:latin typeface="Montserrat" panose="02000505000000020004" pitchFamily="2" charset="0"/>
              </a:rPr>
              <a:t>Gerstmann</a:t>
            </a:r>
            <a:r>
              <a:rPr lang="es-ES" dirty="0">
                <a:latin typeface="Montserrat" panose="02000505000000020004" pitchFamily="2" charset="0"/>
              </a:rPr>
              <a:t> </a:t>
            </a:r>
            <a:r>
              <a:rPr lang="es-ES" dirty="0" err="1">
                <a:latin typeface="Montserrat" panose="02000505000000020004" pitchFamily="2" charset="0"/>
              </a:rPr>
              <a:t>Straussler</a:t>
            </a:r>
            <a:r>
              <a:rPr lang="es-ES" dirty="0">
                <a:latin typeface="Montserrat" panose="02000505000000020004" pitchFamily="2" charset="0"/>
              </a:rPr>
              <a:t>, </a:t>
            </a:r>
            <a:r>
              <a:rPr lang="es-ES" dirty="0" err="1">
                <a:latin typeface="Montserrat" panose="02000505000000020004" pitchFamily="2" charset="0"/>
              </a:rPr>
              <a:t>Scheinker</a:t>
            </a:r>
            <a:endParaRPr lang="es-ES" dirty="0">
              <a:latin typeface="Montserrat" panose="02000505000000020004" pitchFamily="2" charset="0"/>
            </a:endParaRPr>
          </a:p>
          <a:p>
            <a:r>
              <a:rPr lang="es-ES" b="1" dirty="0" err="1">
                <a:latin typeface="Montserrat" panose="02000505000000020004" pitchFamily="2" charset="0"/>
              </a:rPr>
              <a:t>Neuroimágen</a:t>
            </a:r>
            <a:r>
              <a:rPr lang="es-ES" b="1" dirty="0">
                <a:latin typeface="Montserrat" panose="02000505000000020004" pitchFamily="2" charset="0"/>
              </a:rPr>
              <a:t>: </a:t>
            </a:r>
            <a:r>
              <a:rPr lang="es-ES" dirty="0">
                <a:latin typeface="Montserrat" panose="02000505000000020004" pitchFamily="2" charset="0"/>
              </a:rPr>
              <a:t>signo del palo de jockey</a:t>
            </a:r>
          </a:p>
          <a:p>
            <a:r>
              <a:rPr lang="es-ES" b="1" dirty="0" err="1">
                <a:latin typeface="Montserrat" panose="02000505000000020004" pitchFamily="2" charset="0"/>
              </a:rPr>
              <a:t>Biomarcador:</a:t>
            </a:r>
            <a:r>
              <a:rPr lang="es-ES" dirty="0" err="1">
                <a:latin typeface="Montserrat" panose="02000505000000020004" pitchFamily="2" charset="0"/>
              </a:rPr>
              <a:t>proteína</a:t>
            </a:r>
            <a:r>
              <a:rPr lang="es-ES" dirty="0">
                <a:latin typeface="Montserrat" panose="02000505000000020004" pitchFamily="2" charset="0"/>
              </a:rPr>
              <a:t> 14-3-3</a:t>
            </a:r>
          </a:p>
          <a:p>
            <a:r>
              <a:rPr lang="es-ES" b="1" dirty="0">
                <a:latin typeface="Montserrat" panose="02000505000000020004" pitchFamily="2" charset="0"/>
              </a:rPr>
              <a:t>Tratamiento: </a:t>
            </a:r>
            <a:r>
              <a:rPr lang="es-ES" dirty="0">
                <a:latin typeface="Montserrat" panose="02000505000000020004" pitchFamily="2" charset="0"/>
              </a:rPr>
              <a:t>no tiene. </a:t>
            </a:r>
            <a:endParaRPr lang="es-ES" b="1" dirty="0">
              <a:latin typeface="Montserrat" panose="02000505000000020004" pitchFamily="2" charset="0"/>
            </a:endParaRPr>
          </a:p>
          <a:p>
            <a:endParaRPr lang="es-ES" b="1" dirty="0">
              <a:latin typeface="Montserrat" panose="02000505000000020004" pitchFamily="2" charset="0"/>
            </a:endParaRPr>
          </a:p>
          <a:p>
            <a:pPr marL="0" indent="0">
              <a:buNone/>
            </a:pPr>
            <a:endParaRPr lang="es-ES" b="1" dirty="0">
              <a:latin typeface="Montserrat" panose="02000505000000020004" pitchFamily="2" charset="0"/>
            </a:endParaRPr>
          </a:p>
        </p:txBody>
      </p:sp>
      <p:pic>
        <p:nvPicPr>
          <p:cNvPr id="7" name="Imagen 6">
            <a:extLst>
              <a:ext uri="{FF2B5EF4-FFF2-40B4-BE49-F238E27FC236}">
                <a16:creationId xmlns:a16="http://schemas.microsoft.com/office/drawing/2014/main" id="{3FFD77E4-CFE9-491C-ACB8-95C7F81CC8B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374460" y="1016547"/>
            <a:ext cx="6664806" cy="4481140"/>
          </a:xfrm>
          <a:prstGeom prst="rect">
            <a:avLst/>
          </a:prstGeom>
        </p:spPr>
      </p:pic>
    </p:spTree>
    <p:extLst>
      <p:ext uri="{BB962C8B-B14F-4D97-AF65-F5344CB8AC3E}">
        <p14:creationId xmlns:p14="http://schemas.microsoft.com/office/powerpoint/2010/main" val="413370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47914" y="269079"/>
            <a:ext cx="10515600" cy="1042992"/>
          </a:xfrm>
        </p:spPr>
        <p:txBody>
          <a:bodyPr>
            <a:normAutofit/>
          </a:bodyPr>
          <a:lstStyle/>
          <a:p>
            <a:r>
              <a:rPr lang="es-CO" sz="3600" b="1" dirty="0">
                <a:solidFill>
                  <a:srgbClr val="3BB0B0"/>
                </a:solidFill>
                <a:latin typeface="Montserrat" panose="02000505000000020004" pitchFamily="2" charset="0"/>
              </a:rPr>
              <a:t>Pregunta 1</a:t>
            </a:r>
          </a:p>
        </p:txBody>
      </p:sp>
      <p:sp>
        <p:nvSpPr>
          <p:cNvPr id="17" name="Marcador de contenido 16">
            <a:extLst>
              <a:ext uri="{FF2B5EF4-FFF2-40B4-BE49-F238E27FC236}">
                <a16:creationId xmlns:a16="http://schemas.microsoft.com/office/drawing/2014/main" id="{41235EF3-D71A-4DF8-BA10-27351A38CDFC}"/>
              </a:ext>
            </a:extLst>
          </p:cNvPr>
          <p:cNvSpPr>
            <a:spLocks noGrp="1"/>
          </p:cNvSpPr>
          <p:nvPr>
            <p:ph idx="1"/>
          </p:nvPr>
        </p:nvSpPr>
        <p:spPr>
          <a:xfrm>
            <a:off x="4847771" y="562882"/>
            <a:ext cx="6535057" cy="4241800"/>
          </a:xfrm>
        </p:spPr>
        <p:txBody>
          <a:bodyPr>
            <a:normAutofit/>
          </a:bodyPr>
          <a:lstStyle/>
          <a:p>
            <a:pPr algn="just"/>
            <a:r>
              <a:rPr lang="es-CO" b="1" dirty="0">
                <a:solidFill>
                  <a:srgbClr val="0A2F4F"/>
                </a:solidFill>
                <a:latin typeface="Montserrat" panose="02000505000000020004" pitchFamily="2" charset="0"/>
              </a:rPr>
              <a:t>Un hombre de 60 años es llevado a la clínica por su hija. Ha estado muy olvidadizo y pierde los objetos. Se sospecha una demencia. ¿Cuál de los siguientes diferencia mejor un deterioro cognitivo leve de una demencia?</a:t>
            </a:r>
          </a:p>
          <a:p>
            <a:pPr marL="0" indent="0" algn="just">
              <a:buNone/>
            </a:pPr>
            <a:endParaRPr lang="es-CO" dirty="0">
              <a:solidFill>
                <a:srgbClr val="0A2F4F"/>
              </a:solidFill>
              <a:latin typeface="Montserrat" panose="02000505000000020004" pitchFamily="2" charset="0"/>
            </a:endParaRPr>
          </a:p>
          <a:p>
            <a:pPr marL="914389" lvl="1" indent="-457200" algn="just">
              <a:buFont typeface="+mj-lt"/>
              <a:buAutoNum type="alphaUcPeriod"/>
            </a:pPr>
            <a:r>
              <a:rPr lang="es-CO" dirty="0">
                <a:solidFill>
                  <a:srgbClr val="0A2F4F"/>
                </a:solidFill>
                <a:latin typeface="Montserrat" panose="02000505000000020004" pitchFamily="2" charset="0"/>
              </a:rPr>
              <a:t>Preservación de la función ejecutiva. </a:t>
            </a:r>
          </a:p>
          <a:p>
            <a:pPr marL="914389" lvl="1" indent="-457200" algn="just">
              <a:buFont typeface="+mj-lt"/>
              <a:buAutoNum type="alphaUcPeriod"/>
            </a:pPr>
            <a:r>
              <a:rPr lang="es-CO" dirty="0">
                <a:solidFill>
                  <a:srgbClr val="0A2F4F"/>
                </a:solidFill>
                <a:latin typeface="Montserrat" panose="02000505000000020004" pitchFamily="2" charset="0"/>
              </a:rPr>
              <a:t>Preservación de las capacidades del lenguaje. </a:t>
            </a:r>
          </a:p>
          <a:p>
            <a:pPr marL="914389" lvl="1" indent="-457200" algn="just">
              <a:buFont typeface="+mj-lt"/>
              <a:buAutoNum type="alphaUcPeriod"/>
            </a:pPr>
            <a:r>
              <a:rPr lang="es-CO" dirty="0">
                <a:solidFill>
                  <a:srgbClr val="0A2F4F"/>
                </a:solidFill>
                <a:latin typeface="Montserrat" panose="02000505000000020004" pitchFamily="2" charset="0"/>
              </a:rPr>
              <a:t>Preservación de las capacidades viso espaciales.</a:t>
            </a:r>
          </a:p>
          <a:p>
            <a:pPr marL="914389" lvl="1" indent="-457200" algn="just">
              <a:buFont typeface="+mj-lt"/>
              <a:buAutoNum type="alphaUcPeriod"/>
            </a:pPr>
            <a:r>
              <a:rPr lang="es-CO" dirty="0">
                <a:solidFill>
                  <a:srgbClr val="0A2F4F"/>
                </a:solidFill>
                <a:highlight>
                  <a:srgbClr val="00FF00"/>
                </a:highlight>
                <a:latin typeface="Montserrat" panose="02000505000000020004" pitchFamily="2" charset="0"/>
              </a:rPr>
              <a:t>Preservación de las actividades de la vida diaria. </a:t>
            </a:r>
          </a:p>
        </p:txBody>
      </p:sp>
    </p:spTree>
    <p:extLst>
      <p:ext uri="{BB962C8B-B14F-4D97-AF65-F5344CB8AC3E}">
        <p14:creationId xmlns:p14="http://schemas.microsoft.com/office/powerpoint/2010/main" val="42313833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649514" y="255814"/>
            <a:ext cx="10515600" cy="1042992"/>
          </a:xfrm>
        </p:spPr>
        <p:txBody>
          <a:bodyPr>
            <a:normAutofit/>
          </a:bodyPr>
          <a:lstStyle/>
          <a:p>
            <a:r>
              <a:rPr lang="es-CO" sz="3600" b="1" dirty="0">
                <a:solidFill>
                  <a:srgbClr val="3BB0B0"/>
                </a:solidFill>
                <a:latin typeface="Montserrat" panose="02000505000000020004" pitchFamily="2" charset="0"/>
              </a:rPr>
              <a:t>Pregunta 2</a:t>
            </a:r>
          </a:p>
        </p:txBody>
      </p:sp>
      <p:sp>
        <p:nvSpPr>
          <p:cNvPr id="17" name="Marcador de contenido 16">
            <a:extLst>
              <a:ext uri="{FF2B5EF4-FFF2-40B4-BE49-F238E27FC236}">
                <a16:creationId xmlns:a16="http://schemas.microsoft.com/office/drawing/2014/main" id="{41235EF3-D71A-4DF8-BA10-27351A38CDFC}"/>
              </a:ext>
            </a:extLst>
          </p:cNvPr>
          <p:cNvSpPr>
            <a:spLocks noGrp="1"/>
          </p:cNvSpPr>
          <p:nvPr>
            <p:ph idx="1"/>
          </p:nvPr>
        </p:nvSpPr>
        <p:spPr>
          <a:xfrm>
            <a:off x="5384800" y="675710"/>
            <a:ext cx="6331093" cy="4241800"/>
          </a:xfrm>
        </p:spPr>
        <p:txBody>
          <a:bodyPr/>
          <a:lstStyle/>
          <a:p>
            <a:pPr marL="0" indent="0">
              <a:buNone/>
            </a:pPr>
            <a:r>
              <a:rPr lang="es-CO" b="1" dirty="0">
                <a:solidFill>
                  <a:srgbClr val="0A2F4F"/>
                </a:solidFill>
                <a:latin typeface="Montserrat" panose="02000505000000020004" pitchFamily="2" charset="0"/>
              </a:rPr>
              <a:t>¿Cuál de los siguientes NO es un cambio temprano en la enfermedad de Alzheimer?</a:t>
            </a:r>
          </a:p>
          <a:p>
            <a:pPr marL="0" indent="0">
              <a:buNone/>
            </a:pPr>
            <a:endParaRPr lang="es-CO" b="1" dirty="0">
              <a:solidFill>
                <a:srgbClr val="0A2F4F"/>
              </a:solidFill>
              <a:latin typeface="Montserrat" panose="02000505000000020004" pitchFamily="2" charset="0"/>
            </a:endParaRPr>
          </a:p>
          <a:p>
            <a:pPr marL="914389" lvl="1" indent="-457200">
              <a:buFont typeface="+mj-lt"/>
              <a:buAutoNum type="alphaUcPeriod"/>
            </a:pPr>
            <a:r>
              <a:rPr lang="es-CO" dirty="0">
                <a:solidFill>
                  <a:srgbClr val="0A2F4F"/>
                </a:solidFill>
                <a:latin typeface="Montserrat" panose="02000505000000020004" pitchFamily="2" charset="0"/>
              </a:rPr>
              <a:t>Pérdida de la memoria episódica. </a:t>
            </a:r>
          </a:p>
          <a:p>
            <a:pPr marL="914389" lvl="1" indent="-457200">
              <a:buFont typeface="+mj-lt"/>
              <a:buAutoNum type="alphaUcPeriod"/>
            </a:pPr>
            <a:r>
              <a:rPr lang="es-CO" dirty="0">
                <a:solidFill>
                  <a:srgbClr val="0A2F4F"/>
                </a:solidFill>
                <a:latin typeface="Montserrat" panose="02000505000000020004" pitchFamily="2" charset="0"/>
              </a:rPr>
              <a:t>Olvidos rápidos. </a:t>
            </a:r>
          </a:p>
          <a:p>
            <a:pPr marL="914389" lvl="1" indent="-457200">
              <a:buFont typeface="+mj-lt"/>
              <a:buAutoNum type="alphaUcPeriod"/>
            </a:pPr>
            <a:r>
              <a:rPr lang="es-CO" dirty="0">
                <a:solidFill>
                  <a:srgbClr val="0A2F4F"/>
                </a:solidFill>
                <a:latin typeface="Montserrat" panose="02000505000000020004" pitchFamily="2" charset="0"/>
              </a:rPr>
              <a:t>Dificultad en manejar las finanzas.</a:t>
            </a:r>
          </a:p>
          <a:p>
            <a:pPr marL="914389" lvl="1" indent="-457200">
              <a:buFont typeface="+mj-lt"/>
              <a:buAutoNum type="alphaUcPeriod"/>
            </a:pPr>
            <a:r>
              <a:rPr lang="es-CO" dirty="0">
                <a:solidFill>
                  <a:srgbClr val="0A2F4F"/>
                </a:solidFill>
                <a:highlight>
                  <a:srgbClr val="00FF00"/>
                </a:highlight>
                <a:latin typeface="Montserrat" panose="02000505000000020004" pitchFamily="2" charset="0"/>
              </a:rPr>
              <a:t>Alteración de la memoria procedimental. </a:t>
            </a:r>
          </a:p>
        </p:txBody>
      </p:sp>
    </p:spTree>
    <p:extLst>
      <p:ext uri="{BB962C8B-B14F-4D97-AF65-F5344CB8AC3E}">
        <p14:creationId xmlns:p14="http://schemas.microsoft.com/office/powerpoint/2010/main" val="4932403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635000" y="181993"/>
            <a:ext cx="10515600" cy="1042992"/>
          </a:xfrm>
        </p:spPr>
        <p:txBody>
          <a:bodyPr>
            <a:normAutofit/>
          </a:bodyPr>
          <a:lstStyle/>
          <a:p>
            <a:r>
              <a:rPr lang="es-CO" sz="3600" b="1" dirty="0">
                <a:solidFill>
                  <a:srgbClr val="3BB0B0"/>
                </a:solidFill>
                <a:latin typeface="Montserrat" panose="02000505000000020004" pitchFamily="2" charset="0"/>
              </a:rPr>
              <a:t>Pregunta 3</a:t>
            </a:r>
          </a:p>
        </p:txBody>
      </p:sp>
      <p:sp>
        <p:nvSpPr>
          <p:cNvPr id="17" name="Marcador de contenido 16">
            <a:extLst>
              <a:ext uri="{FF2B5EF4-FFF2-40B4-BE49-F238E27FC236}">
                <a16:creationId xmlns:a16="http://schemas.microsoft.com/office/drawing/2014/main" id="{41235EF3-D71A-4DF8-BA10-27351A38CDFC}"/>
              </a:ext>
            </a:extLst>
          </p:cNvPr>
          <p:cNvSpPr>
            <a:spLocks noGrp="1"/>
          </p:cNvSpPr>
          <p:nvPr>
            <p:ph idx="1"/>
          </p:nvPr>
        </p:nvSpPr>
        <p:spPr>
          <a:xfrm>
            <a:off x="5370285" y="446768"/>
            <a:ext cx="6477000" cy="4241800"/>
          </a:xfrm>
        </p:spPr>
        <p:txBody>
          <a:bodyPr>
            <a:normAutofit lnSpcReduction="10000"/>
          </a:bodyPr>
          <a:lstStyle/>
          <a:p>
            <a:pPr algn="just"/>
            <a:r>
              <a:rPr lang="es-CO" b="1" dirty="0">
                <a:solidFill>
                  <a:srgbClr val="0A2F4F"/>
                </a:solidFill>
                <a:latin typeface="Montserrat" panose="02000505000000020004" pitchFamily="2" charset="0"/>
              </a:rPr>
              <a:t>Un paciente es traído por su familia debido a que creen que tiene demencia. Los miembros de la familia reportan que tiene pobre atención, esta olvidadizo, tiene alucinaciones visuales, depresión, caídas conductas extrañas durante el sueño. Al examen físico tiene bradicinesia y pobre mímica facial. No hay temblor. ¿Cuál enfermedad es más probable en este paciente?</a:t>
            </a:r>
          </a:p>
          <a:p>
            <a:pPr marL="0" indent="0">
              <a:buNone/>
            </a:pPr>
            <a:endParaRPr lang="es-CO" b="1" dirty="0">
              <a:solidFill>
                <a:srgbClr val="0A2F4F"/>
              </a:solidFill>
              <a:latin typeface="Montserrat" panose="02000505000000020004" pitchFamily="2" charset="0"/>
            </a:endParaRPr>
          </a:p>
          <a:p>
            <a:pPr marL="914389" lvl="1" indent="-457200">
              <a:buFont typeface="+mj-lt"/>
              <a:buAutoNum type="alphaUcPeriod"/>
            </a:pPr>
            <a:r>
              <a:rPr lang="es-CO" dirty="0">
                <a:solidFill>
                  <a:srgbClr val="0A2F4F"/>
                </a:solidFill>
                <a:latin typeface="Montserrat" panose="02000505000000020004" pitchFamily="2" charset="0"/>
              </a:rPr>
              <a:t>Enfermedad de Alzheimer. </a:t>
            </a:r>
          </a:p>
          <a:p>
            <a:pPr marL="914389" lvl="1" indent="-457200">
              <a:buFont typeface="+mj-lt"/>
              <a:buAutoNum type="alphaUcPeriod"/>
            </a:pPr>
            <a:r>
              <a:rPr lang="es-CO" dirty="0">
                <a:solidFill>
                  <a:srgbClr val="0A2F4F"/>
                </a:solidFill>
                <a:latin typeface="Montserrat" panose="02000505000000020004" pitchFamily="2" charset="0"/>
              </a:rPr>
              <a:t>Enfermedad de Parkinson. </a:t>
            </a:r>
          </a:p>
          <a:p>
            <a:pPr marL="914389" lvl="1" indent="-457200">
              <a:buFont typeface="+mj-lt"/>
              <a:buAutoNum type="alphaUcPeriod"/>
            </a:pPr>
            <a:r>
              <a:rPr lang="es-CO" dirty="0">
                <a:solidFill>
                  <a:srgbClr val="0A2F4F"/>
                </a:solidFill>
                <a:highlight>
                  <a:srgbClr val="00FF00"/>
                </a:highlight>
                <a:latin typeface="Montserrat" panose="02000505000000020004" pitchFamily="2" charset="0"/>
              </a:rPr>
              <a:t>Demencia por cuerpos de Lewy. </a:t>
            </a:r>
          </a:p>
          <a:p>
            <a:pPr marL="914389" lvl="1" indent="-457200">
              <a:buFont typeface="+mj-lt"/>
              <a:buAutoNum type="alphaUcPeriod"/>
            </a:pPr>
            <a:r>
              <a:rPr lang="es-CO" dirty="0">
                <a:solidFill>
                  <a:srgbClr val="0A2F4F"/>
                </a:solidFill>
                <a:latin typeface="Montserrat" panose="02000505000000020004" pitchFamily="2" charset="0"/>
              </a:rPr>
              <a:t>Hidrocefalia de presión normal.</a:t>
            </a:r>
          </a:p>
        </p:txBody>
      </p:sp>
    </p:spTree>
    <p:extLst>
      <p:ext uri="{BB962C8B-B14F-4D97-AF65-F5344CB8AC3E}">
        <p14:creationId xmlns:p14="http://schemas.microsoft.com/office/powerpoint/2010/main" val="1016057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C8D8E9-5792-4113-884C-1C53603180B1}"/>
              </a:ext>
            </a:extLst>
          </p:cNvPr>
          <p:cNvSpPr>
            <a:spLocks noGrp="1"/>
          </p:cNvSpPr>
          <p:nvPr>
            <p:ph type="title"/>
          </p:nvPr>
        </p:nvSpPr>
        <p:spPr>
          <a:xfrm>
            <a:off x="4126593" y="1471200"/>
            <a:ext cx="4291693" cy="1301030"/>
          </a:xfrm>
        </p:spPr>
        <p:txBody>
          <a:bodyPr/>
          <a:lstStyle/>
          <a:p>
            <a:r>
              <a:rPr lang="es-CO" b="1" dirty="0">
                <a:solidFill>
                  <a:srgbClr val="3BB0B0"/>
                </a:solidFill>
                <a:latin typeface="Montserrat" panose="02000505000000020004" pitchFamily="2" charset="0"/>
              </a:rPr>
              <a:t>¡Gracias!</a:t>
            </a:r>
          </a:p>
        </p:txBody>
      </p:sp>
      <p:sp>
        <p:nvSpPr>
          <p:cNvPr id="3" name="Marcador de texto 2">
            <a:extLst>
              <a:ext uri="{FF2B5EF4-FFF2-40B4-BE49-F238E27FC236}">
                <a16:creationId xmlns:a16="http://schemas.microsoft.com/office/drawing/2014/main" id="{91CDADD9-FCE2-42F3-B5BE-B5B339A9884D}"/>
              </a:ext>
            </a:extLst>
          </p:cNvPr>
          <p:cNvSpPr>
            <a:spLocks noGrp="1"/>
          </p:cNvSpPr>
          <p:nvPr>
            <p:ph type="body" idx="1"/>
          </p:nvPr>
        </p:nvSpPr>
        <p:spPr>
          <a:xfrm>
            <a:off x="4210562" y="2907959"/>
            <a:ext cx="3770875" cy="1042081"/>
          </a:xfrm>
        </p:spPr>
        <p:txBody>
          <a:bodyPr/>
          <a:lstStyle/>
          <a:p>
            <a:pPr algn="ctr"/>
            <a:r>
              <a:rPr lang="es-CO" dirty="0">
                <a:solidFill>
                  <a:srgbClr val="0B2F50"/>
                </a:solidFill>
                <a:latin typeface="Montserrat" panose="02000505000000020004" pitchFamily="2" charset="0"/>
              </a:rPr>
              <a:t>Rafael Bernal Cobo </a:t>
            </a:r>
          </a:p>
          <a:p>
            <a:pPr algn="ctr"/>
            <a:r>
              <a:rPr lang="es-CO" dirty="0">
                <a:solidFill>
                  <a:srgbClr val="0B2F50"/>
                </a:solidFill>
                <a:latin typeface="Montserrat" panose="02000505000000020004" pitchFamily="2" charset="0"/>
                <a:hlinkClick r:id="rId3"/>
              </a:rPr>
              <a:t>rbernal01@gmail.com</a:t>
            </a:r>
            <a:r>
              <a:rPr lang="es-CO" dirty="0">
                <a:solidFill>
                  <a:srgbClr val="0B2F50"/>
                </a:solidFill>
                <a:latin typeface="Montserrat" panose="02000505000000020004" pitchFamily="2" charset="0"/>
              </a:rPr>
              <a:t> </a:t>
            </a:r>
          </a:p>
        </p:txBody>
      </p:sp>
    </p:spTree>
    <p:extLst>
      <p:ext uri="{BB962C8B-B14F-4D97-AF65-F5344CB8AC3E}">
        <p14:creationId xmlns:p14="http://schemas.microsoft.com/office/powerpoint/2010/main" val="4047484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635000" y="181993"/>
            <a:ext cx="10515600" cy="1042992"/>
          </a:xfrm>
        </p:spPr>
        <p:txBody>
          <a:bodyPr>
            <a:normAutofit/>
          </a:bodyPr>
          <a:lstStyle/>
          <a:p>
            <a:r>
              <a:rPr lang="es-CO" sz="3600" b="1" dirty="0">
                <a:solidFill>
                  <a:srgbClr val="3BB0B0"/>
                </a:solidFill>
                <a:latin typeface="Montserrat" panose="02000505000000020004" pitchFamily="2" charset="0"/>
              </a:rPr>
              <a:t>Pregunta 3</a:t>
            </a:r>
          </a:p>
        </p:txBody>
      </p:sp>
      <p:sp>
        <p:nvSpPr>
          <p:cNvPr id="17" name="Marcador de contenido 16">
            <a:extLst>
              <a:ext uri="{FF2B5EF4-FFF2-40B4-BE49-F238E27FC236}">
                <a16:creationId xmlns:a16="http://schemas.microsoft.com/office/drawing/2014/main" id="{41235EF3-D71A-4DF8-BA10-27351A38CDFC}"/>
              </a:ext>
            </a:extLst>
          </p:cNvPr>
          <p:cNvSpPr>
            <a:spLocks noGrp="1"/>
          </p:cNvSpPr>
          <p:nvPr>
            <p:ph idx="1"/>
          </p:nvPr>
        </p:nvSpPr>
        <p:spPr>
          <a:xfrm>
            <a:off x="5370285" y="446768"/>
            <a:ext cx="6477000" cy="6075952"/>
          </a:xfrm>
        </p:spPr>
        <p:txBody>
          <a:bodyPr>
            <a:normAutofit/>
          </a:bodyPr>
          <a:lstStyle/>
          <a:p>
            <a:pPr algn="just"/>
            <a:r>
              <a:rPr lang="es-CO" b="1" dirty="0">
                <a:solidFill>
                  <a:srgbClr val="0A2F4F"/>
                </a:solidFill>
                <a:latin typeface="Montserrat" panose="02000505000000020004" pitchFamily="2" charset="0"/>
              </a:rPr>
              <a:t>Un paciente es traído por su familia debido a que creen que tiene demencia. Los miembros de la familia reportan que tiene pobre atención, esta olvidadizo, tiene alucinaciones visuales, depresión, caídas conductas extrañas durante el sueño. Al examen físico tiene bradicinesia y pobre mímica facial. No hay temblor. ¿Cuál enfermedad es más probable en este paciente?</a:t>
            </a:r>
          </a:p>
          <a:p>
            <a:pPr marL="0" indent="0">
              <a:buNone/>
            </a:pPr>
            <a:endParaRPr lang="es-CO" b="1" dirty="0">
              <a:solidFill>
                <a:srgbClr val="0A2F4F"/>
              </a:solidFill>
              <a:latin typeface="Montserrat" panose="02000505000000020004" pitchFamily="2" charset="0"/>
            </a:endParaRPr>
          </a:p>
          <a:p>
            <a:pPr marL="914389" lvl="1" indent="-457200">
              <a:buFont typeface="+mj-lt"/>
              <a:buAutoNum type="alphaUcPeriod"/>
            </a:pPr>
            <a:r>
              <a:rPr lang="es-CO" dirty="0">
                <a:solidFill>
                  <a:srgbClr val="0A2F4F"/>
                </a:solidFill>
                <a:latin typeface="Montserrat" panose="02000505000000020004" pitchFamily="2" charset="0"/>
              </a:rPr>
              <a:t>Enfermedad de Alzheimer </a:t>
            </a:r>
          </a:p>
          <a:p>
            <a:pPr marL="914389" lvl="1" indent="-457200">
              <a:buFont typeface="+mj-lt"/>
              <a:buAutoNum type="alphaUcPeriod"/>
            </a:pPr>
            <a:r>
              <a:rPr lang="es-CO" dirty="0">
                <a:solidFill>
                  <a:srgbClr val="0A2F4F"/>
                </a:solidFill>
                <a:latin typeface="Montserrat" panose="02000505000000020004" pitchFamily="2" charset="0"/>
              </a:rPr>
              <a:t>Enfermedad de Parkinson </a:t>
            </a:r>
          </a:p>
          <a:p>
            <a:pPr marL="914389" lvl="1" indent="-457200">
              <a:buFont typeface="+mj-lt"/>
              <a:buAutoNum type="alphaUcPeriod"/>
            </a:pPr>
            <a:r>
              <a:rPr lang="es-CO" dirty="0">
                <a:solidFill>
                  <a:srgbClr val="0A2F4F"/>
                </a:solidFill>
                <a:latin typeface="Montserrat" panose="02000505000000020004" pitchFamily="2" charset="0"/>
              </a:rPr>
              <a:t>Demencia por cuerpos de Lewy </a:t>
            </a:r>
          </a:p>
          <a:p>
            <a:pPr marL="914389" lvl="1" indent="-457200">
              <a:buFont typeface="+mj-lt"/>
              <a:buAutoNum type="alphaUcPeriod"/>
            </a:pPr>
            <a:r>
              <a:rPr lang="es-CO" dirty="0">
                <a:solidFill>
                  <a:srgbClr val="0A2F4F"/>
                </a:solidFill>
                <a:latin typeface="Montserrat" panose="02000505000000020004" pitchFamily="2" charset="0"/>
              </a:rPr>
              <a:t>Hidrocefalia de presión normal</a:t>
            </a:r>
          </a:p>
        </p:txBody>
      </p:sp>
    </p:spTree>
    <p:extLst>
      <p:ext uri="{BB962C8B-B14F-4D97-AF65-F5344CB8AC3E}">
        <p14:creationId xmlns:p14="http://schemas.microsoft.com/office/powerpoint/2010/main" val="3509627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FC45CEEC-5332-4BFD-97BF-37E7B07519FB}"/>
              </a:ext>
            </a:extLst>
          </p:cNvPr>
          <p:cNvSpPr>
            <a:spLocks noGrp="1"/>
          </p:cNvSpPr>
          <p:nvPr>
            <p:ph type="title"/>
          </p:nvPr>
        </p:nvSpPr>
        <p:spPr>
          <a:xfrm>
            <a:off x="831850" y="1709739"/>
            <a:ext cx="9995807" cy="1157288"/>
          </a:xfrm>
        </p:spPr>
        <p:txBody>
          <a:bodyPr>
            <a:normAutofit fontScale="90000"/>
          </a:bodyPr>
          <a:lstStyle/>
          <a:p>
            <a:r>
              <a:rPr lang="es-ES" dirty="0"/>
              <a:t>Clasificación de las demencias</a:t>
            </a:r>
          </a:p>
        </p:txBody>
      </p:sp>
    </p:spTree>
    <p:extLst>
      <p:ext uri="{BB962C8B-B14F-4D97-AF65-F5344CB8AC3E}">
        <p14:creationId xmlns:p14="http://schemas.microsoft.com/office/powerpoint/2010/main" val="3930051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838200" y="647699"/>
            <a:ext cx="8144435" cy="857443"/>
          </a:xfrm>
        </p:spPr>
        <p:txBody>
          <a:bodyPr>
            <a:normAutofit/>
          </a:bodyPr>
          <a:lstStyle/>
          <a:p>
            <a:r>
              <a:rPr lang="es-CO" sz="3600" b="1" dirty="0">
                <a:solidFill>
                  <a:srgbClr val="3BB0B0"/>
                </a:solidFill>
                <a:latin typeface="Montserrat" panose="02000505000000020004" pitchFamily="2" charset="0"/>
              </a:rPr>
              <a:t>Demencia</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838200" y="2081122"/>
            <a:ext cx="10515600" cy="3906933"/>
          </a:xfrm>
        </p:spPr>
        <p:txBody>
          <a:bodyPr/>
          <a:lstStyle/>
          <a:p>
            <a:pPr algn="just"/>
            <a:r>
              <a:rPr lang="es-ES" dirty="0">
                <a:latin typeface="Montserrat" panose="02000505000000020004" pitchFamily="2" charset="0"/>
              </a:rPr>
              <a:t>Proceso complejo que involucra una interacción entre vías moleculares específicas que afectan funciones celulares llevando a pérdida de conexiones sinápticas, muerte celular, gliosis, inflamación y ruptura de redes funcionales subyacentes a la función cognitiva, de personalidad y sensoriomotora, eventualmente atacando la autonomía del individuo.</a:t>
            </a:r>
          </a:p>
          <a:p>
            <a:endParaRPr lang="es-ES" dirty="0">
              <a:latin typeface="Montserrat" panose="02000505000000020004" pitchFamily="2" charset="0"/>
            </a:endParaRPr>
          </a:p>
        </p:txBody>
      </p:sp>
    </p:spTree>
    <p:extLst>
      <p:ext uri="{BB962C8B-B14F-4D97-AF65-F5344CB8AC3E}">
        <p14:creationId xmlns:p14="http://schemas.microsoft.com/office/powerpoint/2010/main" val="2610549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716547" y="284841"/>
            <a:ext cx="10134333" cy="857443"/>
          </a:xfrm>
        </p:spPr>
        <p:txBody>
          <a:bodyPr>
            <a:noAutofit/>
          </a:bodyPr>
          <a:lstStyle/>
          <a:p>
            <a:r>
              <a:rPr lang="es-CO" sz="3600" b="1" dirty="0">
                <a:solidFill>
                  <a:srgbClr val="3BB0B0"/>
                </a:solidFill>
                <a:latin typeface="Montserrat" panose="02000505000000020004" pitchFamily="2" charset="0"/>
              </a:rPr>
              <a:t>Criterios diagnósticos DSM V para trastorno neurocognitivo mayor</a:t>
            </a:r>
          </a:p>
        </p:txBody>
      </p:sp>
      <p:graphicFrame>
        <p:nvGraphicFramePr>
          <p:cNvPr id="10" name="Marcador de contenido 3">
            <a:extLst>
              <a:ext uri="{FF2B5EF4-FFF2-40B4-BE49-F238E27FC236}">
                <a16:creationId xmlns:a16="http://schemas.microsoft.com/office/drawing/2014/main" id="{934A7D5A-C137-4B26-8D40-68D0262525C5}"/>
              </a:ext>
            </a:extLst>
          </p:cNvPr>
          <p:cNvGraphicFramePr>
            <a:graphicFrameLocks noGrp="1"/>
          </p:cNvGraphicFramePr>
          <p:nvPr>
            <p:ph idx="1"/>
            <p:extLst>
              <p:ext uri="{D42A27DB-BD31-4B8C-83A1-F6EECF244321}">
                <p14:modId xmlns:p14="http://schemas.microsoft.com/office/powerpoint/2010/main" val="84461242"/>
              </p:ext>
            </p:extLst>
          </p:nvPr>
        </p:nvGraphicFramePr>
        <p:xfrm>
          <a:off x="5036457" y="1461559"/>
          <a:ext cx="6763657" cy="5111600"/>
        </p:xfrm>
        <a:graphic>
          <a:graphicData uri="http://schemas.openxmlformats.org/drawingml/2006/table">
            <a:tbl>
              <a:tblPr firstRow="1" bandRow="1">
                <a:tableStyleId>{3B4B98B0-60AC-42C2-AFA5-B58CD77FA1E5}</a:tableStyleId>
              </a:tblPr>
              <a:tblGrid>
                <a:gridCol w="6763657">
                  <a:extLst>
                    <a:ext uri="{9D8B030D-6E8A-4147-A177-3AD203B41FA5}">
                      <a16:colId xmlns:a16="http://schemas.microsoft.com/office/drawing/2014/main" val="1187608955"/>
                    </a:ext>
                  </a:extLst>
                </a:gridCol>
              </a:tblGrid>
              <a:tr h="3142943">
                <a:tc>
                  <a:txBody>
                    <a:bodyPr/>
                    <a:lstStyle/>
                    <a:p>
                      <a:pPr marL="342900" indent="-342900">
                        <a:buAutoNum type="alphaUcPeriod"/>
                      </a:pPr>
                      <a:r>
                        <a:rPr lang="es-ES" sz="1600" b="0" dirty="0">
                          <a:latin typeface="Montserrat" panose="02000505000000020004" pitchFamily="2" charset="0"/>
                        </a:rPr>
                        <a:t>Evidencia de un declive cognitivo sustancial desde un nivel previo de mayor desempeño en uno  o mas dominios cognitivos referidos: </a:t>
                      </a:r>
                    </a:p>
                    <a:p>
                      <a:pPr marL="800100" lvl="1" indent="-342900">
                        <a:buFont typeface="+mj-lt"/>
                        <a:buAutoNum type="alphaLcParenR"/>
                      </a:pPr>
                      <a:r>
                        <a:rPr lang="es-ES" sz="1600" b="0" dirty="0">
                          <a:latin typeface="Montserrat" panose="02000505000000020004" pitchFamily="2" charset="0"/>
                        </a:rPr>
                        <a:t>Preocupación del individuo, de un tercero informado o del médico con respecto a un declive sustancial en las funciones cognitivas. </a:t>
                      </a:r>
                    </a:p>
                    <a:p>
                      <a:pPr marL="800100" lvl="1" indent="-342900">
                        <a:buFont typeface="+mj-lt"/>
                        <a:buAutoNum type="alphaLcParenR"/>
                      </a:pPr>
                      <a:r>
                        <a:rPr lang="es-ES" sz="1600" b="0" dirty="0">
                          <a:latin typeface="Montserrat" panose="02000505000000020004" pitchFamily="2" charset="0"/>
                        </a:rPr>
                        <a:t>Declive en el desempeño neuropsicológico, implicando un desempeño en los test de rango de 2 o más desviaciones estándares por debajo de lo esperado en la evaluación neuropsicológica reglada o ante una evaluación clínica equivalente.</a:t>
                      </a:r>
                    </a:p>
                  </a:txBody>
                  <a:tcPr/>
                </a:tc>
                <a:extLst>
                  <a:ext uri="{0D108BD9-81ED-4DB2-BD59-A6C34878D82A}">
                    <a16:rowId xmlns:a16="http://schemas.microsoft.com/office/drawing/2014/main" val="3119035662"/>
                  </a:ext>
                </a:extLst>
              </a:tr>
              <a:tr h="656219">
                <a:tc>
                  <a:txBody>
                    <a:bodyPr/>
                    <a:lstStyle/>
                    <a:p>
                      <a:pPr marL="342900" indent="-342900">
                        <a:buFont typeface="+mj-lt"/>
                        <a:buAutoNum type="alphaUcPeriod" startAt="2"/>
                      </a:pPr>
                      <a:r>
                        <a:rPr lang="es-ES" sz="1600" dirty="0">
                          <a:latin typeface="Montserrat" panose="02000505000000020004" pitchFamily="2" charset="0"/>
                        </a:rPr>
                        <a:t>Las alteraciones cognitivas son suficientes para interferir con la independencia. </a:t>
                      </a:r>
                    </a:p>
                  </a:txBody>
                  <a:tcPr/>
                </a:tc>
                <a:extLst>
                  <a:ext uri="{0D108BD9-81ED-4DB2-BD59-A6C34878D82A}">
                    <a16:rowId xmlns:a16="http://schemas.microsoft.com/office/drawing/2014/main" val="4104215986"/>
                  </a:ext>
                </a:extLst>
              </a:tr>
              <a:tr h="656219">
                <a:tc>
                  <a:txBody>
                    <a:bodyPr/>
                    <a:lstStyle/>
                    <a:p>
                      <a:pPr marL="342900" indent="-342900">
                        <a:buFont typeface="+mj-lt"/>
                        <a:buAutoNum type="alphaUcPeriod" startAt="3"/>
                      </a:pPr>
                      <a:r>
                        <a:rPr lang="es-ES" sz="1600" dirty="0">
                          <a:latin typeface="Montserrat" panose="02000505000000020004" pitchFamily="2" charset="0"/>
                        </a:rPr>
                        <a:t>Las alteraciones no ocurren exclusivamente en el contexto de un delirium. </a:t>
                      </a:r>
                    </a:p>
                  </a:txBody>
                  <a:tcPr/>
                </a:tc>
                <a:extLst>
                  <a:ext uri="{0D108BD9-81ED-4DB2-BD59-A6C34878D82A}">
                    <a16:rowId xmlns:a16="http://schemas.microsoft.com/office/drawing/2014/main" val="2753052258"/>
                  </a:ext>
                </a:extLst>
              </a:tr>
              <a:tr h="656219">
                <a:tc>
                  <a:txBody>
                    <a:bodyPr/>
                    <a:lstStyle/>
                    <a:p>
                      <a:pPr marL="342900" indent="-342900">
                        <a:buFont typeface="+mj-lt"/>
                        <a:buAutoNum type="alphaUcPeriod" startAt="4"/>
                      </a:pPr>
                      <a:r>
                        <a:rPr lang="es-ES" sz="1600" dirty="0">
                          <a:latin typeface="Montserrat" panose="02000505000000020004" pitchFamily="2" charset="0"/>
                        </a:rPr>
                        <a:t>Las alteraciones cognitivas no son atribuibles de forma primaria a la presencia de otros trastornos mentales. </a:t>
                      </a:r>
                    </a:p>
                  </a:txBody>
                  <a:tcPr/>
                </a:tc>
                <a:extLst>
                  <a:ext uri="{0D108BD9-81ED-4DB2-BD59-A6C34878D82A}">
                    <a16:rowId xmlns:a16="http://schemas.microsoft.com/office/drawing/2014/main" val="416467142"/>
                  </a:ext>
                </a:extLst>
              </a:tr>
            </a:tbl>
          </a:graphicData>
        </a:graphic>
      </p:graphicFrame>
    </p:spTree>
    <p:extLst>
      <p:ext uri="{BB962C8B-B14F-4D97-AF65-F5344CB8AC3E}">
        <p14:creationId xmlns:p14="http://schemas.microsoft.com/office/powerpoint/2010/main" val="859331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695076" y="285055"/>
            <a:ext cx="8144435" cy="857443"/>
          </a:xfrm>
        </p:spPr>
        <p:txBody>
          <a:bodyPr>
            <a:normAutofit/>
          </a:bodyPr>
          <a:lstStyle/>
          <a:p>
            <a:r>
              <a:rPr lang="es-CO" sz="3600" b="1" dirty="0">
                <a:solidFill>
                  <a:srgbClr val="3BB0B0"/>
                </a:solidFill>
                <a:latin typeface="Montserrat" panose="02000505000000020004" pitchFamily="2" charset="0"/>
              </a:rPr>
              <a:t>Epidemiología</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6371659" y="1142498"/>
            <a:ext cx="4935704" cy="3906933"/>
          </a:xfrm>
        </p:spPr>
        <p:txBody>
          <a:bodyPr>
            <a:normAutofit/>
          </a:bodyPr>
          <a:lstStyle/>
          <a:p>
            <a:r>
              <a:rPr lang="es-ES" b="1" dirty="0">
                <a:latin typeface="Montserrat" panose="02000505000000020004" pitchFamily="2" charset="0"/>
              </a:rPr>
              <a:t>Prevalencia: </a:t>
            </a:r>
          </a:p>
          <a:p>
            <a:pPr lvl="1"/>
            <a:r>
              <a:rPr lang="es-ES" dirty="0">
                <a:latin typeface="Montserrat" panose="02000505000000020004" pitchFamily="2" charset="0"/>
              </a:rPr>
              <a:t>2018: 50 millones de personas.</a:t>
            </a:r>
          </a:p>
          <a:p>
            <a:pPr lvl="1"/>
            <a:r>
              <a:rPr lang="es-ES" dirty="0">
                <a:latin typeface="Montserrat" panose="02000505000000020004" pitchFamily="2" charset="0"/>
              </a:rPr>
              <a:t>2050: 131,5 millones de personas.</a:t>
            </a:r>
          </a:p>
          <a:p>
            <a:r>
              <a:rPr lang="es-ES" b="1" dirty="0">
                <a:latin typeface="Montserrat" panose="02000505000000020004" pitchFamily="2" charset="0"/>
              </a:rPr>
              <a:t>&gt; 75 años: </a:t>
            </a:r>
            <a:r>
              <a:rPr lang="es-ES" dirty="0">
                <a:latin typeface="Montserrat" panose="02000505000000020004" pitchFamily="2" charset="0"/>
              </a:rPr>
              <a:t>85%.</a:t>
            </a:r>
          </a:p>
          <a:p>
            <a:r>
              <a:rPr lang="es-ES" b="1" dirty="0">
                <a:latin typeface="Montserrat" panose="02000505000000020004" pitchFamily="2" charset="0"/>
              </a:rPr>
              <a:t>&gt; 90 años: </a:t>
            </a:r>
            <a:r>
              <a:rPr lang="es-ES" dirty="0">
                <a:latin typeface="Montserrat" panose="02000505000000020004" pitchFamily="2" charset="0"/>
              </a:rPr>
              <a:t>90%.</a:t>
            </a:r>
          </a:p>
          <a:p>
            <a:r>
              <a:rPr lang="es-ES" dirty="0">
                <a:latin typeface="Montserrat" panose="02000505000000020004" pitchFamily="2" charset="0"/>
              </a:rPr>
              <a:t>2/3 de los residentes de hogares geriátricos. </a:t>
            </a:r>
          </a:p>
          <a:p>
            <a:r>
              <a:rPr lang="es-ES" b="1" dirty="0">
                <a:latin typeface="Montserrat" panose="02000505000000020004" pitchFamily="2" charset="0"/>
              </a:rPr>
              <a:t>Incidencia en &lt; 64 años: </a:t>
            </a:r>
            <a:r>
              <a:rPr lang="es-ES" dirty="0">
                <a:latin typeface="Montserrat" panose="02000505000000020004" pitchFamily="2" charset="0"/>
              </a:rPr>
              <a:t>11-13 x 100,000/año.</a:t>
            </a:r>
          </a:p>
          <a:p>
            <a:endParaRPr lang="es-ES" dirty="0">
              <a:latin typeface="Montserrat" panose="02000505000000020004" pitchFamily="2" charset="0"/>
            </a:endParaRPr>
          </a:p>
        </p:txBody>
      </p:sp>
      <p:pic>
        <p:nvPicPr>
          <p:cNvPr id="10" name="Imagen 9">
            <a:extLst>
              <a:ext uri="{FF2B5EF4-FFF2-40B4-BE49-F238E27FC236}">
                <a16:creationId xmlns:a16="http://schemas.microsoft.com/office/drawing/2014/main" id="{02B71CC7-1E13-4CFA-AF45-CEC0191CF8C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41687" y="1421147"/>
            <a:ext cx="3250902" cy="2187618"/>
          </a:xfrm>
          <a:prstGeom prst="rect">
            <a:avLst/>
          </a:prstGeom>
        </p:spPr>
      </p:pic>
      <p:pic>
        <p:nvPicPr>
          <p:cNvPr id="11" name="Imagen 10">
            <a:extLst>
              <a:ext uri="{FF2B5EF4-FFF2-40B4-BE49-F238E27FC236}">
                <a16:creationId xmlns:a16="http://schemas.microsoft.com/office/drawing/2014/main" id="{94BDE0EA-C143-4D39-BB23-1E47ECFF394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0471" y="1145075"/>
            <a:ext cx="4529529" cy="2739762"/>
          </a:xfrm>
          <a:prstGeom prst="rect">
            <a:avLst/>
          </a:prstGeom>
        </p:spPr>
      </p:pic>
    </p:spTree>
    <p:extLst>
      <p:ext uri="{BB962C8B-B14F-4D97-AF65-F5344CB8AC3E}">
        <p14:creationId xmlns:p14="http://schemas.microsoft.com/office/powerpoint/2010/main" val="44533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676275" y="328385"/>
            <a:ext cx="8144435" cy="857443"/>
          </a:xfrm>
        </p:spPr>
        <p:txBody>
          <a:bodyPr>
            <a:noAutofit/>
          </a:bodyPr>
          <a:lstStyle/>
          <a:p>
            <a:r>
              <a:rPr lang="es-CO" sz="3600" b="1" dirty="0">
                <a:solidFill>
                  <a:srgbClr val="3BB0B0"/>
                </a:solidFill>
                <a:latin typeface="Montserrat" panose="02000505000000020004" pitchFamily="2" charset="0"/>
              </a:rPr>
              <a:t>Factores de riesgo adquiridos para demencia </a:t>
            </a:r>
          </a:p>
        </p:txBody>
      </p:sp>
      <p:graphicFrame>
        <p:nvGraphicFramePr>
          <p:cNvPr id="9" name="Marcador de contenido 3">
            <a:extLst>
              <a:ext uri="{FF2B5EF4-FFF2-40B4-BE49-F238E27FC236}">
                <a16:creationId xmlns:a16="http://schemas.microsoft.com/office/drawing/2014/main" id="{E4DDF3CF-7B36-447A-AC11-B0DA1D09E940}"/>
              </a:ext>
            </a:extLst>
          </p:cNvPr>
          <p:cNvGraphicFramePr>
            <a:graphicFrameLocks noGrp="1"/>
          </p:cNvGraphicFramePr>
          <p:nvPr>
            <p:ph idx="1"/>
            <p:extLst>
              <p:ext uri="{D42A27DB-BD31-4B8C-83A1-F6EECF244321}">
                <p14:modId xmlns:p14="http://schemas.microsoft.com/office/powerpoint/2010/main" val="301165920"/>
              </p:ext>
            </p:extLst>
          </p:nvPr>
        </p:nvGraphicFramePr>
        <p:xfrm>
          <a:off x="3244943" y="1079597"/>
          <a:ext cx="8554810" cy="35748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7224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theme/theme1.xml><?xml version="1.0" encoding="utf-8"?>
<a:theme xmlns:a="http://schemas.openxmlformats.org/drawingml/2006/main" name="PlantillaFR202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1990</TotalTime>
  <Words>6856</Words>
  <Application>Microsoft Office PowerPoint</Application>
  <PresentationFormat>Panorámica</PresentationFormat>
  <Paragraphs>612</Paragraphs>
  <Slides>39</Slides>
  <Notes>27</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39</vt:i4>
      </vt:variant>
    </vt:vector>
  </HeadingPairs>
  <TitlesOfParts>
    <vt:vector size="44" baseType="lpstr">
      <vt:lpstr>Arial</vt:lpstr>
      <vt:lpstr>Calibri</vt:lpstr>
      <vt:lpstr>Calibri Light</vt:lpstr>
      <vt:lpstr>Montserrat</vt:lpstr>
      <vt:lpstr>PlantillaFR2021</vt:lpstr>
      <vt:lpstr>Enfoque del paciente con deterioro cognitivo</vt:lpstr>
      <vt:lpstr>Pregunta 1</vt:lpstr>
      <vt:lpstr>Pregunta 2</vt:lpstr>
      <vt:lpstr>Pregunta 3</vt:lpstr>
      <vt:lpstr>Clasificación de las demencias</vt:lpstr>
      <vt:lpstr>Demencia</vt:lpstr>
      <vt:lpstr>Criterios diagnósticos DSM V para trastorno neurocognitivo mayor</vt:lpstr>
      <vt:lpstr>Epidemiología</vt:lpstr>
      <vt:lpstr>Factores de riesgo adquiridos para demencia </vt:lpstr>
      <vt:lpstr>Clasificación</vt:lpstr>
      <vt:lpstr>Presentación de PowerPoint</vt:lpstr>
      <vt:lpstr>Síndromes clínicos de demencia</vt:lpstr>
      <vt:lpstr>Demencia tipo Alzheimer </vt:lpstr>
      <vt:lpstr>EA de inicio temprano </vt:lpstr>
      <vt:lpstr>EA de inicio tardío</vt:lpstr>
      <vt:lpstr>Hipótesis amiloide</vt:lpstr>
      <vt:lpstr>Hipótesis tau </vt:lpstr>
      <vt:lpstr>Apolipoproteina E (Apo-E)</vt:lpstr>
      <vt:lpstr>Patología </vt:lpstr>
      <vt:lpstr>Manifestaciones clínicas</vt:lpstr>
      <vt:lpstr>Síntomas cardinales</vt:lpstr>
      <vt:lpstr>Tamizaje y evaluación neuropsicológica</vt:lpstr>
      <vt:lpstr>Laboratorio básico</vt:lpstr>
      <vt:lpstr>Neuroimagen estructural </vt:lpstr>
      <vt:lpstr>Tratamiento </vt:lpstr>
      <vt:lpstr>Diagnóstico diferencial de la enfermedad de Alzheimer</vt:lpstr>
      <vt:lpstr>Deterioro cognitivo leve</vt:lpstr>
      <vt:lpstr>DCL: clasificación</vt:lpstr>
      <vt:lpstr>DCL: tratamiento</vt:lpstr>
      <vt:lpstr>Demencia frontotemporal </vt:lpstr>
      <vt:lpstr>Demencia frontotemporal </vt:lpstr>
      <vt:lpstr>Demencia por cuerpos de Lewy</vt:lpstr>
      <vt:lpstr>Demencia vascular</vt:lpstr>
      <vt:lpstr>Demencias rápidamente progresivas no priónicas</vt:lpstr>
      <vt:lpstr>Demencia rápidamente progresiva priónica</vt:lpstr>
      <vt:lpstr>Pregunta 1</vt:lpstr>
      <vt:lpstr>Pregunta 2</vt:lpstr>
      <vt:lpstr>Pregunta 3</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Enfoque del paciente con vértigo</dc:title>
  <dc:creator>RAFAEL HERNANDO BERNAL COBO</dc:creator>
  <cp:lastModifiedBy>User</cp:lastModifiedBy>
  <cp:revision>33</cp:revision>
  <dcterms:created xsi:type="dcterms:W3CDTF">2020-01-29T04:08:06Z</dcterms:created>
  <dcterms:modified xsi:type="dcterms:W3CDTF">2021-05-07T18:13:02Z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716941</vt:lpwstr>
  </property>
  <property fmtid="{D5CDD505-2E9C-101B-9397-08002B2CF9AE}" name="NXPowerLiteSettings" pid="3">
    <vt:lpwstr>C7000400038000</vt:lpwstr>
  </property>
  <property fmtid="{D5CDD505-2E9C-101B-9397-08002B2CF9AE}" name="NXPowerLiteVersion" pid="4">
    <vt:lpwstr>S9.0.3</vt:lpwstr>
  </property>
</Properties>
</file>