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90" r:id="rId6"/>
    <p:sldId id="260" r:id="rId7"/>
    <p:sldId id="261" r:id="rId8"/>
    <p:sldId id="262" r:id="rId9"/>
    <p:sldId id="289" r:id="rId10"/>
    <p:sldId id="265" r:id="rId11"/>
    <p:sldId id="266" r:id="rId12"/>
    <p:sldId id="263" r:id="rId13"/>
    <p:sldId id="267" r:id="rId14"/>
    <p:sldId id="303" r:id="rId15"/>
    <p:sldId id="268" r:id="rId16"/>
    <p:sldId id="269" r:id="rId17"/>
    <p:sldId id="291" r:id="rId18"/>
    <p:sldId id="286" r:id="rId19"/>
    <p:sldId id="287" r:id="rId20"/>
    <p:sldId id="304" r:id="rId21"/>
    <p:sldId id="270" r:id="rId22"/>
    <p:sldId id="292" r:id="rId23"/>
    <p:sldId id="302" r:id="rId24"/>
    <p:sldId id="293" r:id="rId25"/>
    <p:sldId id="294" r:id="rId26"/>
    <p:sldId id="284" r:id="rId27"/>
    <p:sldId id="285" r:id="rId28"/>
    <p:sldId id="295" r:id="rId29"/>
    <p:sldId id="296" r:id="rId30"/>
    <p:sldId id="297" r:id="rId31"/>
    <p:sldId id="298" r:id="rId32"/>
    <p:sldId id="305" r:id="rId33"/>
    <p:sldId id="273" r:id="rId34"/>
    <p:sldId id="300" r:id="rId35"/>
    <p:sldId id="275" r:id="rId36"/>
    <p:sldId id="301" r:id="rId37"/>
    <p:sldId id="306" r:id="rId3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0.svg"/><Relationship Id="rId5" Type="http://schemas.openxmlformats.org/officeDocument/2006/relationships/image" Target="../media/image49.png"/><Relationship Id="rId4" Type="http://schemas.openxmlformats.org/officeDocument/2006/relationships/image" Target="../media/image48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0.svg"/><Relationship Id="rId5" Type="http://schemas.openxmlformats.org/officeDocument/2006/relationships/image" Target="../media/image49.png"/><Relationship Id="rId4" Type="http://schemas.openxmlformats.org/officeDocument/2006/relationships/image" Target="../media/image4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FB8F8-5EB5-4188-99A9-220B85D2CE9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1D46E34E-58FD-4A0A-8B0B-423373E120D7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Evaluación Primaria</a:t>
          </a:r>
        </a:p>
      </dgm:t>
    </dgm:pt>
    <dgm:pt modelId="{364BA504-89D6-4F15-B4BF-6DF85E84ABF8}" type="parTrans" cxnId="{5DB074A8-D3D8-46C0-9E2D-394BA20101F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6875D1F-85D0-4E76-A201-AE74D19F8962}" type="sibTrans" cxnId="{5DB074A8-D3D8-46C0-9E2D-394BA20101F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C507798-2E45-49D3-889B-B64446224F07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Evaluación Secundaria</a:t>
          </a:r>
        </a:p>
      </dgm:t>
    </dgm:pt>
    <dgm:pt modelId="{16F749EB-AB97-4C97-AB22-C99CF047B6A3}" type="parTrans" cxnId="{3B89F9D1-5B56-4F9C-8A9B-6B67684176F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1E6D4F7-527F-40AB-A51B-D9B4CD22E69D}" type="sibTrans" cxnId="{3B89F9D1-5B56-4F9C-8A9B-6B67684176F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E830CE8-07BB-4B41-9CBE-A61E15A4A39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Manejo definitivo</a:t>
          </a:r>
        </a:p>
      </dgm:t>
    </dgm:pt>
    <dgm:pt modelId="{7A0B0A2E-5032-499C-BC11-371577F22A5A}" type="parTrans" cxnId="{09E78408-74DA-425F-AEF7-497760852BC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A276074-61FA-4405-9229-87A2DC24B6DC}" type="sibTrans" cxnId="{09E78408-74DA-425F-AEF7-497760852BC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D696AA2-E271-4A0C-A5BC-16A800FC5F79}" type="pres">
      <dgm:prSet presAssocID="{C0BFB8F8-5EB5-4188-99A9-220B85D2CE99}" presName="CompostProcess" presStyleCnt="0">
        <dgm:presLayoutVars>
          <dgm:dir/>
          <dgm:resizeHandles val="exact"/>
        </dgm:presLayoutVars>
      </dgm:prSet>
      <dgm:spPr/>
    </dgm:pt>
    <dgm:pt modelId="{0BDB47E1-0F1E-4F69-A2E8-6D76950BB8C9}" type="pres">
      <dgm:prSet presAssocID="{C0BFB8F8-5EB5-4188-99A9-220B85D2CE99}" presName="arrow" presStyleLbl="bgShp" presStyleIdx="0" presStyleCnt="1"/>
      <dgm:spPr/>
    </dgm:pt>
    <dgm:pt modelId="{6F78E4A7-5E5B-4A87-A930-1086B523073E}" type="pres">
      <dgm:prSet presAssocID="{C0BFB8F8-5EB5-4188-99A9-220B85D2CE99}" presName="linearProcess" presStyleCnt="0"/>
      <dgm:spPr/>
    </dgm:pt>
    <dgm:pt modelId="{0143F859-9B59-46F5-8A7C-F11740EC3748}" type="pres">
      <dgm:prSet presAssocID="{1D46E34E-58FD-4A0A-8B0B-423373E120D7}" presName="textNode" presStyleLbl="node1" presStyleIdx="0" presStyleCnt="3">
        <dgm:presLayoutVars>
          <dgm:bulletEnabled val="1"/>
        </dgm:presLayoutVars>
      </dgm:prSet>
      <dgm:spPr/>
    </dgm:pt>
    <dgm:pt modelId="{925897E2-D2BC-447F-B4EB-46A5095F7B61}" type="pres">
      <dgm:prSet presAssocID="{36875D1F-85D0-4E76-A201-AE74D19F8962}" presName="sibTrans" presStyleCnt="0"/>
      <dgm:spPr/>
    </dgm:pt>
    <dgm:pt modelId="{F680A173-397D-46AE-8E67-70959F772FA6}" type="pres">
      <dgm:prSet presAssocID="{0C507798-2E45-49D3-889B-B64446224F07}" presName="textNode" presStyleLbl="node1" presStyleIdx="1" presStyleCnt="3">
        <dgm:presLayoutVars>
          <dgm:bulletEnabled val="1"/>
        </dgm:presLayoutVars>
      </dgm:prSet>
      <dgm:spPr/>
    </dgm:pt>
    <dgm:pt modelId="{8721E345-EE6F-408C-934A-A14E28FFD102}" type="pres">
      <dgm:prSet presAssocID="{91E6D4F7-527F-40AB-A51B-D9B4CD22E69D}" presName="sibTrans" presStyleCnt="0"/>
      <dgm:spPr/>
    </dgm:pt>
    <dgm:pt modelId="{37788318-23CE-4804-99E6-B15F5C2AFE02}" type="pres">
      <dgm:prSet presAssocID="{8E830CE8-07BB-4B41-9CBE-A61E15A4A39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9E78408-74DA-425F-AEF7-497760852BC5}" srcId="{C0BFB8F8-5EB5-4188-99A9-220B85D2CE99}" destId="{8E830CE8-07BB-4B41-9CBE-A61E15A4A392}" srcOrd="2" destOrd="0" parTransId="{7A0B0A2E-5032-499C-BC11-371577F22A5A}" sibTransId="{FA276074-61FA-4405-9229-87A2DC24B6DC}"/>
    <dgm:cxn modelId="{BC2BC54A-214E-454F-AE35-14F0752C6CD6}" type="presOf" srcId="{8E830CE8-07BB-4B41-9CBE-A61E15A4A392}" destId="{37788318-23CE-4804-99E6-B15F5C2AFE02}" srcOrd="0" destOrd="0" presId="urn:microsoft.com/office/officeart/2005/8/layout/hProcess9"/>
    <dgm:cxn modelId="{23AB6691-8454-4802-86FA-40146686152E}" type="presOf" srcId="{1D46E34E-58FD-4A0A-8B0B-423373E120D7}" destId="{0143F859-9B59-46F5-8A7C-F11740EC3748}" srcOrd="0" destOrd="0" presId="urn:microsoft.com/office/officeart/2005/8/layout/hProcess9"/>
    <dgm:cxn modelId="{3DA8E89C-57DA-401F-B608-A506C71BBCF5}" type="presOf" srcId="{C0BFB8F8-5EB5-4188-99A9-220B85D2CE99}" destId="{9D696AA2-E271-4A0C-A5BC-16A800FC5F79}" srcOrd="0" destOrd="0" presId="urn:microsoft.com/office/officeart/2005/8/layout/hProcess9"/>
    <dgm:cxn modelId="{5DB074A8-D3D8-46C0-9E2D-394BA20101FC}" srcId="{C0BFB8F8-5EB5-4188-99A9-220B85D2CE99}" destId="{1D46E34E-58FD-4A0A-8B0B-423373E120D7}" srcOrd="0" destOrd="0" parTransId="{364BA504-89D6-4F15-B4BF-6DF85E84ABF8}" sibTransId="{36875D1F-85D0-4E76-A201-AE74D19F8962}"/>
    <dgm:cxn modelId="{C0FF98C2-C276-4830-8AD1-EC135D0F9CC2}" type="presOf" srcId="{0C507798-2E45-49D3-889B-B64446224F07}" destId="{F680A173-397D-46AE-8E67-70959F772FA6}" srcOrd="0" destOrd="0" presId="urn:microsoft.com/office/officeart/2005/8/layout/hProcess9"/>
    <dgm:cxn modelId="{3B89F9D1-5B56-4F9C-8A9B-6B67684176F4}" srcId="{C0BFB8F8-5EB5-4188-99A9-220B85D2CE99}" destId="{0C507798-2E45-49D3-889B-B64446224F07}" srcOrd="1" destOrd="0" parTransId="{16F749EB-AB97-4C97-AB22-C99CF047B6A3}" sibTransId="{91E6D4F7-527F-40AB-A51B-D9B4CD22E69D}"/>
    <dgm:cxn modelId="{E79C8B33-A08C-4D96-8254-5F6F20A3BA87}" type="presParOf" srcId="{9D696AA2-E271-4A0C-A5BC-16A800FC5F79}" destId="{0BDB47E1-0F1E-4F69-A2E8-6D76950BB8C9}" srcOrd="0" destOrd="0" presId="urn:microsoft.com/office/officeart/2005/8/layout/hProcess9"/>
    <dgm:cxn modelId="{EEA853C9-24EA-4F0B-967D-96869F5EC405}" type="presParOf" srcId="{9D696AA2-E271-4A0C-A5BC-16A800FC5F79}" destId="{6F78E4A7-5E5B-4A87-A930-1086B523073E}" srcOrd="1" destOrd="0" presId="urn:microsoft.com/office/officeart/2005/8/layout/hProcess9"/>
    <dgm:cxn modelId="{6C297651-6F71-4F66-B4DB-2C7187D09917}" type="presParOf" srcId="{6F78E4A7-5E5B-4A87-A930-1086B523073E}" destId="{0143F859-9B59-46F5-8A7C-F11740EC3748}" srcOrd="0" destOrd="0" presId="urn:microsoft.com/office/officeart/2005/8/layout/hProcess9"/>
    <dgm:cxn modelId="{E5C02081-979E-45B6-AAB9-74920D97BFDB}" type="presParOf" srcId="{6F78E4A7-5E5B-4A87-A930-1086B523073E}" destId="{925897E2-D2BC-447F-B4EB-46A5095F7B61}" srcOrd="1" destOrd="0" presId="urn:microsoft.com/office/officeart/2005/8/layout/hProcess9"/>
    <dgm:cxn modelId="{07928C02-70DF-4C62-B43D-2DFBC6225720}" type="presParOf" srcId="{6F78E4A7-5E5B-4A87-A930-1086B523073E}" destId="{F680A173-397D-46AE-8E67-70959F772FA6}" srcOrd="2" destOrd="0" presId="urn:microsoft.com/office/officeart/2005/8/layout/hProcess9"/>
    <dgm:cxn modelId="{12BB2395-42B3-4D40-A250-EE56830729F3}" type="presParOf" srcId="{6F78E4A7-5E5B-4A87-A930-1086B523073E}" destId="{8721E345-EE6F-408C-934A-A14E28FFD102}" srcOrd="3" destOrd="0" presId="urn:microsoft.com/office/officeart/2005/8/layout/hProcess9"/>
    <dgm:cxn modelId="{BBCAE1CA-CBB5-4E20-8FE0-24D9C9707791}" type="presParOf" srcId="{6F78E4A7-5E5B-4A87-A930-1086B523073E}" destId="{37788318-23CE-4804-99E6-B15F5C2AFE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26062-F09E-46DE-B7AF-AD66B5EF8908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3F747F0-D121-48E0-B4CF-7ED6746457FD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A</a:t>
          </a:r>
        </a:p>
      </dgm:t>
    </dgm:pt>
    <dgm:pt modelId="{4C198849-CBA3-4DB2-8347-4DE8B67F820E}" type="parTrans" cxnId="{9B78ABDD-B1EF-46C3-9455-5962CEF265D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B05605E-0C34-42C0-BED9-C163EDA85131}" type="sibTrans" cxnId="{9B78ABDD-B1EF-46C3-9455-5962CEF265D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2206124-B731-4D30-9ADB-EE14F6A75AF9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B</a:t>
          </a:r>
        </a:p>
      </dgm:t>
    </dgm:pt>
    <dgm:pt modelId="{76F456A4-263D-4331-A4F1-D2FAB6A3BE33}" type="parTrans" cxnId="{B8D27E4F-70C4-484E-BA04-2C432FDA0C3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3F0CBFC-6134-4873-8F50-6077430A438F}" type="sibTrans" cxnId="{B8D27E4F-70C4-484E-BA04-2C432FDA0C3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7E13A43E-1171-4B13-96CE-CA6AE29C7D4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C</a:t>
          </a:r>
        </a:p>
      </dgm:t>
    </dgm:pt>
    <dgm:pt modelId="{F9DFF694-2C13-45E2-B524-9643FC9A9A09}" type="parTrans" cxnId="{94F2AEC6-21E6-476D-8971-5145C20677B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5BEE49A-E4D1-4352-A638-AD887211F467}" type="sibTrans" cxnId="{94F2AEC6-21E6-476D-8971-5145C20677B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03F848E-50BA-4E9B-A600-C444C5BBE98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D</a:t>
          </a:r>
        </a:p>
      </dgm:t>
    </dgm:pt>
    <dgm:pt modelId="{88AB701D-0FBA-4441-9B48-E6FA24EE3F42}" type="parTrans" cxnId="{3EA8DAF7-13CB-4F20-8D17-FB7891ACA47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51C9A47-CFFA-4779-81A7-6BE62ED7E819}" type="sibTrans" cxnId="{3EA8DAF7-13CB-4F20-8D17-FB7891ACA47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E52C80E-17E1-4709-A4B2-F47B1926E5A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E</a:t>
          </a:r>
        </a:p>
      </dgm:t>
    </dgm:pt>
    <dgm:pt modelId="{01B2A78C-867E-4265-B1D5-EF9913D6F61E}" type="parTrans" cxnId="{1478B4AF-C978-43D2-AD5A-238D4E65B7C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00716240-510A-4F99-A60F-6330A4B6B237}" type="sibTrans" cxnId="{1478B4AF-C978-43D2-AD5A-238D4E65B7C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D5CB693-7957-4B0F-9D1A-17331286C76C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Mantener la vía aérea con control de la columna cervical. </a:t>
          </a:r>
        </a:p>
      </dgm:t>
    </dgm:pt>
    <dgm:pt modelId="{22FE9057-99C1-4F05-9ADF-7CD3C812489E}" type="parTrans" cxnId="{A128D050-2B83-4BDD-9C41-94F42BA1F9D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46D245E-A946-4E25-A1FE-9682C7829179}" type="sibTrans" cxnId="{A128D050-2B83-4BDD-9C41-94F42BA1F9D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B4A8AC03-BCA9-4604-A39F-FF697FE98B4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Respiración y ventilación. </a:t>
          </a:r>
        </a:p>
      </dgm:t>
    </dgm:pt>
    <dgm:pt modelId="{1D36C3AD-4BFF-4CC3-99EC-57609BF97B8D}" type="parTrans" cxnId="{07D0CE6F-99A1-4554-8641-BC572068C30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F2F2DAF-D6B9-4140-9D2F-DA265B2B1F6E}" type="sibTrans" cxnId="{07D0CE6F-99A1-4554-8641-BC572068C30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15A85369-109C-491A-95E2-3227017E157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Circulación y control de hemorragia. </a:t>
          </a:r>
        </a:p>
      </dgm:t>
    </dgm:pt>
    <dgm:pt modelId="{93551EBB-A419-4FA4-9A46-7CAB0B932540}" type="parTrans" cxnId="{E2DAA287-472A-45E6-9686-06067C1F3C0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D40D03B-47F1-4D8D-8098-03929EEDB50B}" type="sibTrans" cxnId="{E2DAA287-472A-45E6-9686-06067C1F3C0B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67F62351-C160-4B23-9D15-E0E9BA7FFD5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Estado neurológico. </a:t>
          </a:r>
        </a:p>
      </dgm:t>
    </dgm:pt>
    <dgm:pt modelId="{6A30B86B-FFAE-497F-B7C5-781B800929E5}" type="parTrans" cxnId="{56F509A1-CD77-457B-BFCF-CE204926260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F9409C3F-43D7-4B51-92C4-459079FEEA96}" type="sibTrans" cxnId="{56F509A1-CD77-457B-BFCF-CE204926260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A7F59C77-E169-44CB-98C3-8FD22278091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Exposición y control del entorno. </a:t>
          </a:r>
        </a:p>
      </dgm:t>
    </dgm:pt>
    <dgm:pt modelId="{BE625559-039C-4184-9119-841750839161}" type="parTrans" cxnId="{5FE41A30-0792-402D-8F5C-F4736127FC4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8F3B1BD-D2B9-4392-B0FE-6629860E1644}" type="sibTrans" cxnId="{5FE41A30-0792-402D-8F5C-F4736127FC4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47DC9814-1F6B-4605-A098-9587863E3AA4}" type="pres">
      <dgm:prSet presAssocID="{A9026062-F09E-46DE-B7AF-AD66B5EF8908}" presName="linearFlow" presStyleCnt="0">
        <dgm:presLayoutVars>
          <dgm:dir/>
          <dgm:animLvl val="lvl"/>
          <dgm:resizeHandles val="exact"/>
        </dgm:presLayoutVars>
      </dgm:prSet>
      <dgm:spPr/>
    </dgm:pt>
    <dgm:pt modelId="{DE436C29-8557-4D9A-A7C7-3B364CD39A69}" type="pres">
      <dgm:prSet presAssocID="{13F747F0-D121-48E0-B4CF-7ED6746457FD}" presName="composite" presStyleCnt="0"/>
      <dgm:spPr/>
    </dgm:pt>
    <dgm:pt modelId="{DFD9F0A0-B28D-40B7-954E-BC511218539B}" type="pres">
      <dgm:prSet presAssocID="{13F747F0-D121-48E0-B4CF-7ED6746457FD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8A135421-6DF2-4D6F-BA52-71D3716B2817}" type="pres">
      <dgm:prSet presAssocID="{13F747F0-D121-48E0-B4CF-7ED6746457FD}" presName="descendantText" presStyleLbl="alignAcc1" presStyleIdx="0" presStyleCnt="5">
        <dgm:presLayoutVars>
          <dgm:bulletEnabled val="1"/>
        </dgm:presLayoutVars>
      </dgm:prSet>
      <dgm:spPr/>
    </dgm:pt>
    <dgm:pt modelId="{0AD5BC94-D5C8-479A-9091-6200B55C85F5}" type="pres">
      <dgm:prSet presAssocID="{1B05605E-0C34-42C0-BED9-C163EDA85131}" presName="sp" presStyleCnt="0"/>
      <dgm:spPr/>
    </dgm:pt>
    <dgm:pt modelId="{1136997E-5813-45F3-A6C6-3A3DA0030789}" type="pres">
      <dgm:prSet presAssocID="{52206124-B731-4D30-9ADB-EE14F6A75AF9}" presName="composite" presStyleCnt="0"/>
      <dgm:spPr/>
    </dgm:pt>
    <dgm:pt modelId="{BEFA5E34-B110-481E-86CC-7E5809CBB123}" type="pres">
      <dgm:prSet presAssocID="{52206124-B731-4D30-9ADB-EE14F6A75AF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8D858F4-50B3-4C94-83F2-0DFD8775279B}" type="pres">
      <dgm:prSet presAssocID="{52206124-B731-4D30-9ADB-EE14F6A75AF9}" presName="descendantText" presStyleLbl="alignAcc1" presStyleIdx="1" presStyleCnt="5">
        <dgm:presLayoutVars>
          <dgm:bulletEnabled val="1"/>
        </dgm:presLayoutVars>
      </dgm:prSet>
      <dgm:spPr/>
    </dgm:pt>
    <dgm:pt modelId="{C3D9E5ED-1819-4DDE-AC92-8AFC2572BF27}" type="pres">
      <dgm:prSet presAssocID="{63F0CBFC-6134-4873-8F50-6077430A438F}" presName="sp" presStyleCnt="0"/>
      <dgm:spPr/>
    </dgm:pt>
    <dgm:pt modelId="{14064E63-DBC1-4394-97EA-6933B9D03D34}" type="pres">
      <dgm:prSet presAssocID="{7E13A43E-1171-4B13-96CE-CA6AE29C7D44}" presName="composite" presStyleCnt="0"/>
      <dgm:spPr/>
    </dgm:pt>
    <dgm:pt modelId="{AACD3B00-84A6-46C7-8756-87EF15163D5F}" type="pres">
      <dgm:prSet presAssocID="{7E13A43E-1171-4B13-96CE-CA6AE29C7D4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2949427-4029-4D9F-8B48-4F86D8FB7655}" type="pres">
      <dgm:prSet presAssocID="{7E13A43E-1171-4B13-96CE-CA6AE29C7D44}" presName="descendantText" presStyleLbl="alignAcc1" presStyleIdx="2" presStyleCnt="5">
        <dgm:presLayoutVars>
          <dgm:bulletEnabled val="1"/>
        </dgm:presLayoutVars>
      </dgm:prSet>
      <dgm:spPr/>
    </dgm:pt>
    <dgm:pt modelId="{B3707743-1EA2-41B9-8D68-2834B6E1EFFC}" type="pres">
      <dgm:prSet presAssocID="{25BEE49A-E4D1-4352-A638-AD887211F467}" presName="sp" presStyleCnt="0"/>
      <dgm:spPr/>
    </dgm:pt>
    <dgm:pt modelId="{0279E743-444B-4C52-8D1B-2C2B32623B5F}" type="pres">
      <dgm:prSet presAssocID="{203F848E-50BA-4E9B-A600-C444C5BBE98B}" presName="composite" presStyleCnt="0"/>
      <dgm:spPr/>
    </dgm:pt>
    <dgm:pt modelId="{D62C5014-E408-40C5-BCA6-BEABFB798351}" type="pres">
      <dgm:prSet presAssocID="{203F848E-50BA-4E9B-A600-C444C5BBE98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D89EC55A-9C3F-4DF5-89E0-EC71795A9AFE}" type="pres">
      <dgm:prSet presAssocID="{203F848E-50BA-4E9B-A600-C444C5BBE98B}" presName="descendantText" presStyleLbl="alignAcc1" presStyleIdx="3" presStyleCnt="5">
        <dgm:presLayoutVars>
          <dgm:bulletEnabled val="1"/>
        </dgm:presLayoutVars>
      </dgm:prSet>
      <dgm:spPr/>
    </dgm:pt>
    <dgm:pt modelId="{C14751DA-013B-41D8-9251-03F1B5B8AC97}" type="pres">
      <dgm:prSet presAssocID="{F51C9A47-CFFA-4779-81A7-6BE62ED7E819}" presName="sp" presStyleCnt="0"/>
      <dgm:spPr/>
    </dgm:pt>
    <dgm:pt modelId="{23C25FAB-5369-4B70-8277-C9EF1F8EBBBB}" type="pres">
      <dgm:prSet presAssocID="{1E52C80E-17E1-4709-A4B2-F47B1926E5A8}" presName="composite" presStyleCnt="0"/>
      <dgm:spPr/>
    </dgm:pt>
    <dgm:pt modelId="{CC1060E5-7F4B-49CC-8EC7-4287EB2C8D5F}" type="pres">
      <dgm:prSet presAssocID="{1E52C80E-17E1-4709-A4B2-F47B1926E5A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67349974-8DEC-49D2-831D-251C79CF83D7}" type="pres">
      <dgm:prSet presAssocID="{1E52C80E-17E1-4709-A4B2-F47B1926E5A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15D28103-9409-4A83-AC42-A716A17210B9}" type="presOf" srcId="{7E13A43E-1171-4B13-96CE-CA6AE29C7D44}" destId="{AACD3B00-84A6-46C7-8756-87EF15163D5F}" srcOrd="0" destOrd="0" presId="urn:microsoft.com/office/officeart/2005/8/layout/chevron2"/>
    <dgm:cxn modelId="{33779E0D-4B7C-4BAB-A099-8B61B97B0B72}" type="presOf" srcId="{1E52C80E-17E1-4709-A4B2-F47B1926E5A8}" destId="{CC1060E5-7F4B-49CC-8EC7-4287EB2C8D5F}" srcOrd="0" destOrd="0" presId="urn:microsoft.com/office/officeart/2005/8/layout/chevron2"/>
    <dgm:cxn modelId="{5FE41A30-0792-402D-8F5C-F4736127FC41}" srcId="{1E52C80E-17E1-4709-A4B2-F47B1926E5A8}" destId="{A7F59C77-E169-44CB-98C3-8FD22278091B}" srcOrd="0" destOrd="0" parTransId="{BE625559-039C-4184-9119-841750839161}" sibTransId="{58F3B1BD-D2B9-4392-B0FE-6629860E1644}"/>
    <dgm:cxn modelId="{AF47613B-6B6C-4BA8-90FA-A2221ECAA558}" type="presOf" srcId="{13F747F0-D121-48E0-B4CF-7ED6746457FD}" destId="{DFD9F0A0-B28D-40B7-954E-BC511218539B}" srcOrd="0" destOrd="0" presId="urn:microsoft.com/office/officeart/2005/8/layout/chevron2"/>
    <dgm:cxn modelId="{1177FF64-3E42-44A2-A078-9CF72CFE594F}" type="presOf" srcId="{FD5CB693-7957-4B0F-9D1A-17331286C76C}" destId="{8A135421-6DF2-4D6F-BA52-71D3716B2817}" srcOrd="0" destOrd="0" presId="urn:microsoft.com/office/officeart/2005/8/layout/chevron2"/>
    <dgm:cxn modelId="{3315916B-3BAD-482D-815F-A890E7F2D810}" type="presOf" srcId="{203F848E-50BA-4E9B-A600-C444C5BBE98B}" destId="{D62C5014-E408-40C5-BCA6-BEABFB798351}" srcOrd="0" destOrd="0" presId="urn:microsoft.com/office/officeart/2005/8/layout/chevron2"/>
    <dgm:cxn modelId="{B8D27E4F-70C4-484E-BA04-2C432FDA0C3D}" srcId="{A9026062-F09E-46DE-B7AF-AD66B5EF8908}" destId="{52206124-B731-4D30-9ADB-EE14F6A75AF9}" srcOrd="1" destOrd="0" parTransId="{76F456A4-263D-4331-A4F1-D2FAB6A3BE33}" sibTransId="{63F0CBFC-6134-4873-8F50-6077430A438F}"/>
    <dgm:cxn modelId="{07D0CE6F-99A1-4554-8641-BC572068C301}" srcId="{52206124-B731-4D30-9ADB-EE14F6A75AF9}" destId="{B4A8AC03-BCA9-4604-A39F-FF697FE98B4B}" srcOrd="0" destOrd="0" parTransId="{1D36C3AD-4BFF-4CC3-99EC-57609BF97B8D}" sibTransId="{6F2F2DAF-D6B9-4140-9D2F-DA265B2B1F6E}"/>
    <dgm:cxn modelId="{A128D050-2B83-4BDD-9C41-94F42BA1F9D0}" srcId="{13F747F0-D121-48E0-B4CF-7ED6746457FD}" destId="{FD5CB693-7957-4B0F-9D1A-17331286C76C}" srcOrd="0" destOrd="0" parTransId="{22FE9057-99C1-4F05-9ADF-7CD3C812489E}" sibTransId="{446D245E-A946-4E25-A1FE-9682C7829179}"/>
    <dgm:cxn modelId="{BA5C1883-37C2-42B6-877F-1E7BA0E41453}" type="presOf" srcId="{A7F59C77-E169-44CB-98C3-8FD22278091B}" destId="{67349974-8DEC-49D2-831D-251C79CF83D7}" srcOrd="0" destOrd="0" presId="urn:microsoft.com/office/officeart/2005/8/layout/chevron2"/>
    <dgm:cxn modelId="{E2DAA287-472A-45E6-9686-06067C1F3C0B}" srcId="{7E13A43E-1171-4B13-96CE-CA6AE29C7D44}" destId="{15A85369-109C-491A-95E2-3227017E157F}" srcOrd="0" destOrd="0" parTransId="{93551EBB-A419-4FA4-9A46-7CAB0B932540}" sibTransId="{2D40D03B-47F1-4D8D-8098-03929EEDB50B}"/>
    <dgm:cxn modelId="{7ECBBE8A-8C48-493D-BD92-47A4E37B38D2}" type="presOf" srcId="{15A85369-109C-491A-95E2-3227017E157F}" destId="{12949427-4029-4D9F-8B48-4F86D8FB7655}" srcOrd="0" destOrd="0" presId="urn:microsoft.com/office/officeart/2005/8/layout/chevron2"/>
    <dgm:cxn modelId="{3654C48F-CA7A-4B62-8D31-7CB8EC373FE4}" type="presOf" srcId="{67F62351-C160-4B23-9D15-E0E9BA7FFD56}" destId="{D89EC55A-9C3F-4DF5-89E0-EC71795A9AFE}" srcOrd="0" destOrd="0" presId="urn:microsoft.com/office/officeart/2005/8/layout/chevron2"/>
    <dgm:cxn modelId="{EADDEF90-6254-4B46-BC31-D79F0AC6533D}" type="presOf" srcId="{52206124-B731-4D30-9ADB-EE14F6A75AF9}" destId="{BEFA5E34-B110-481E-86CC-7E5809CBB123}" srcOrd="0" destOrd="0" presId="urn:microsoft.com/office/officeart/2005/8/layout/chevron2"/>
    <dgm:cxn modelId="{56F509A1-CD77-457B-BFCF-CE2049262603}" srcId="{203F848E-50BA-4E9B-A600-C444C5BBE98B}" destId="{67F62351-C160-4B23-9D15-E0E9BA7FFD56}" srcOrd="0" destOrd="0" parTransId="{6A30B86B-FFAE-497F-B7C5-781B800929E5}" sibTransId="{F9409C3F-43D7-4B51-92C4-459079FEEA96}"/>
    <dgm:cxn modelId="{1478B4AF-C978-43D2-AD5A-238D4E65B7CD}" srcId="{A9026062-F09E-46DE-B7AF-AD66B5EF8908}" destId="{1E52C80E-17E1-4709-A4B2-F47B1926E5A8}" srcOrd="4" destOrd="0" parTransId="{01B2A78C-867E-4265-B1D5-EF9913D6F61E}" sibTransId="{00716240-510A-4F99-A60F-6330A4B6B237}"/>
    <dgm:cxn modelId="{241D82C0-763E-4FB3-94F6-8125CF105301}" type="presOf" srcId="{A9026062-F09E-46DE-B7AF-AD66B5EF8908}" destId="{47DC9814-1F6B-4605-A098-9587863E3AA4}" srcOrd="0" destOrd="0" presId="urn:microsoft.com/office/officeart/2005/8/layout/chevron2"/>
    <dgm:cxn modelId="{94F2AEC6-21E6-476D-8971-5145C20677B8}" srcId="{A9026062-F09E-46DE-B7AF-AD66B5EF8908}" destId="{7E13A43E-1171-4B13-96CE-CA6AE29C7D44}" srcOrd="2" destOrd="0" parTransId="{F9DFF694-2C13-45E2-B524-9643FC9A9A09}" sibTransId="{25BEE49A-E4D1-4352-A638-AD887211F467}"/>
    <dgm:cxn modelId="{9B78ABDD-B1EF-46C3-9455-5962CEF265DF}" srcId="{A9026062-F09E-46DE-B7AF-AD66B5EF8908}" destId="{13F747F0-D121-48E0-B4CF-7ED6746457FD}" srcOrd="0" destOrd="0" parTransId="{4C198849-CBA3-4DB2-8347-4DE8B67F820E}" sibTransId="{1B05605E-0C34-42C0-BED9-C163EDA85131}"/>
    <dgm:cxn modelId="{3EA8DAF7-13CB-4F20-8D17-FB7891ACA478}" srcId="{A9026062-F09E-46DE-B7AF-AD66B5EF8908}" destId="{203F848E-50BA-4E9B-A600-C444C5BBE98B}" srcOrd="3" destOrd="0" parTransId="{88AB701D-0FBA-4441-9B48-E6FA24EE3F42}" sibTransId="{F51C9A47-CFFA-4779-81A7-6BE62ED7E819}"/>
    <dgm:cxn modelId="{543A32FB-F0C5-4DB3-AA80-8822EBCB2A8A}" type="presOf" srcId="{B4A8AC03-BCA9-4604-A39F-FF697FE98B4B}" destId="{88D858F4-50B3-4C94-83F2-0DFD8775279B}" srcOrd="0" destOrd="0" presId="urn:microsoft.com/office/officeart/2005/8/layout/chevron2"/>
    <dgm:cxn modelId="{FDF4FB10-D42F-4363-B258-2C139662BF5D}" type="presParOf" srcId="{47DC9814-1F6B-4605-A098-9587863E3AA4}" destId="{DE436C29-8557-4D9A-A7C7-3B364CD39A69}" srcOrd="0" destOrd="0" presId="urn:microsoft.com/office/officeart/2005/8/layout/chevron2"/>
    <dgm:cxn modelId="{B83D38D6-9977-4DF7-802B-0941392864E3}" type="presParOf" srcId="{DE436C29-8557-4D9A-A7C7-3B364CD39A69}" destId="{DFD9F0A0-B28D-40B7-954E-BC511218539B}" srcOrd="0" destOrd="0" presId="urn:microsoft.com/office/officeart/2005/8/layout/chevron2"/>
    <dgm:cxn modelId="{890D9FEB-B8B3-46D8-9299-F11E616B39D0}" type="presParOf" srcId="{DE436C29-8557-4D9A-A7C7-3B364CD39A69}" destId="{8A135421-6DF2-4D6F-BA52-71D3716B2817}" srcOrd="1" destOrd="0" presId="urn:microsoft.com/office/officeart/2005/8/layout/chevron2"/>
    <dgm:cxn modelId="{C167BDBC-A65C-48F3-A095-0C6DF429F997}" type="presParOf" srcId="{47DC9814-1F6B-4605-A098-9587863E3AA4}" destId="{0AD5BC94-D5C8-479A-9091-6200B55C85F5}" srcOrd="1" destOrd="0" presId="urn:microsoft.com/office/officeart/2005/8/layout/chevron2"/>
    <dgm:cxn modelId="{8C3DC488-B6FD-42F3-9439-25709E860EEF}" type="presParOf" srcId="{47DC9814-1F6B-4605-A098-9587863E3AA4}" destId="{1136997E-5813-45F3-A6C6-3A3DA0030789}" srcOrd="2" destOrd="0" presId="urn:microsoft.com/office/officeart/2005/8/layout/chevron2"/>
    <dgm:cxn modelId="{4FC08FE5-3539-4A9A-922B-C3B50D11DA68}" type="presParOf" srcId="{1136997E-5813-45F3-A6C6-3A3DA0030789}" destId="{BEFA5E34-B110-481E-86CC-7E5809CBB123}" srcOrd="0" destOrd="0" presId="urn:microsoft.com/office/officeart/2005/8/layout/chevron2"/>
    <dgm:cxn modelId="{E5DA84E0-7220-4E70-8DBC-3F96F9494310}" type="presParOf" srcId="{1136997E-5813-45F3-A6C6-3A3DA0030789}" destId="{88D858F4-50B3-4C94-83F2-0DFD8775279B}" srcOrd="1" destOrd="0" presId="urn:microsoft.com/office/officeart/2005/8/layout/chevron2"/>
    <dgm:cxn modelId="{3162A46D-FA57-40B1-B38F-55E4CF23EE39}" type="presParOf" srcId="{47DC9814-1F6B-4605-A098-9587863E3AA4}" destId="{C3D9E5ED-1819-4DDE-AC92-8AFC2572BF27}" srcOrd="3" destOrd="0" presId="urn:microsoft.com/office/officeart/2005/8/layout/chevron2"/>
    <dgm:cxn modelId="{386D5F73-EAF4-419A-85B5-14F232C193D8}" type="presParOf" srcId="{47DC9814-1F6B-4605-A098-9587863E3AA4}" destId="{14064E63-DBC1-4394-97EA-6933B9D03D34}" srcOrd="4" destOrd="0" presId="urn:microsoft.com/office/officeart/2005/8/layout/chevron2"/>
    <dgm:cxn modelId="{E04D1B9D-F688-4D50-8B67-E21E6D87EC38}" type="presParOf" srcId="{14064E63-DBC1-4394-97EA-6933B9D03D34}" destId="{AACD3B00-84A6-46C7-8756-87EF15163D5F}" srcOrd="0" destOrd="0" presId="urn:microsoft.com/office/officeart/2005/8/layout/chevron2"/>
    <dgm:cxn modelId="{216F0605-DE82-4F2F-A843-12AC4BB14792}" type="presParOf" srcId="{14064E63-DBC1-4394-97EA-6933B9D03D34}" destId="{12949427-4029-4D9F-8B48-4F86D8FB7655}" srcOrd="1" destOrd="0" presId="urn:microsoft.com/office/officeart/2005/8/layout/chevron2"/>
    <dgm:cxn modelId="{F70CADA6-3FC6-4617-9860-5404514B5D3A}" type="presParOf" srcId="{47DC9814-1F6B-4605-A098-9587863E3AA4}" destId="{B3707743-1EA2-41B9-8D68-2834B6E1EFFC}" srcOrd="5" destOrd="0" presId="urn:microsoft.com/office/officeart/2005/8/layout/chevron2"/>
    <dgm:cxn modelId="{008C5442-2B1A-4F12-8C79-8D2D0E2114CB}" type="presParOf" srcId="{47DC9814-1F6B-4605-A098-9587863E3AA4}" destId="{0279E743-444B-4C52-8D1B-2C2B32623B5F}" srcOrd="6" destOrd="0" presId="urn:microsoft.com/office/officeart/2005/8/layout/chevron2"/>
    <dgm:cxn modelId="{4EDDA47A-F904-4B58-B5A0-EF5768F5B7F8}" type="presParOf" srcId="{0279E743-444B-4C52-8D1B-2C2B32623B5F}" destId="{D62C5014-E408-40C5-BCA6-BEABFB798351}" srcOrd="0" destOrd="0" presId="urn:microsoft.com/office/officeart/2005/8/layout/chevron2"/>
    <dgm:cxn modelId="{527A9213-71DB-4BE2-8430-902CD504AF9A}" type="presParOf" srcId="{0279E743-444B-4C52-8D1B-2C2B32623B5F}" destId="{D89EC55A-9C3F-4DF5-89E0-EC71795A9AFE}" srcOrd="1" destOrd="0" presId="urn:microsoft.com/office/officeart/2005/8/layout/chevron2"/>
    <dgm:cxn modelId="{D86B1B38-D332-4CD4-917E-B2759FD56E9E}" type="presParOf" srcId="{47DC9814-1F6B-4605-A098-9587863E3AA4}" destId="{C14751DA-013B-41D8-9251-03F1B5B8AC97}" srcOrd="7" destOrd="0" presId="urn:microsoft.com/office/officeart/2005/8/layout/chevron2"/>
    <dgm:cxn modelId="{2D3A1327-E61D-4BCE-9701-510A4FDE7E2E}" type="presParOf" srcId="{47DC9814-1F6B-4605-A098-9587863E3AA4}" destId="{23C25FAB-5369-4B70-8277-C9EF1F8EBBBB}" srcOrd="8" destOrd="0" presId="urn:microsoft.com/office/officeart/2005/8/layout/chevron2"/>
    <dgm:cxn modelId="{AA7679A8-6EDB-40D7-B9DF-137D7BC39398}" type="presParOf" srcId="{23C25FAB-5369-4B70-8277-C9EF1F8EBBBB}" destId="{CC1060E5-7F4B-49CC-8EC7-4287EB2C8D5F}" srcOrd="0" destOrd="0" presId="urn:microsoft.com/office/officeart/2005/8/layout/chevron2"/>
    <dgm:cxn modelId="{6FB07331-6807-46BC-9383-8D1EBD5B8C8E}" type="presParOf" srcId="{23C25FAB-5369-4B70-8277-C9EF1F8EBBBB}" destId="{67349974-8DEC-49D2-831D-251C79CF83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26AC5F-E45E-42B1-A91F-ED25E35FBF7A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CDAC73D3-87DA-4295-A9F3-E8181C0DD022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Acidosis</a:t>
          </a:r>
        </a:p>
      </dgm:t>
    </dgm:pt>
    <dgm:pt modelId="{3BD24ADB-91BF-498E-8370-3FC4E987EB1A}" type="parTrans" cxnId="{3AAA8DA4-4107-4CF7-A359-7672F7CA7E7D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1E9DA0F7-87D9-4A99-B369-949C3D8837AE}" type="sibTrans" cxnId="{3AAA8DA4-4107-4CF7-A359-7672F7CA7E7D}">
      <dgm:prSet custT="1"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B5BCB5F8-2401-4451-B230-639482F41A9C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Coagulopatía</a:t>
          </a:r>
        </a:p>
      </dgm:t>
    </dgm:pt>
    <dgm:pt modelId="{176799F4-5A0C-4A94-9337-E540640208A4}" type="parTrans" cxnId="{F926F1B6-95CC-4B5E-B418-D960E99DE9CF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1BB5C52-18B7-4E05-9EBD-4163A8A54A46}" type="sibTrans" cxnId="{F926F1B6-95CC-4B5E-B418-D960E99DE9CF}">
      <dgm:prSet custT="1"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B44006F2-53CA-43E7-B785-9215C4D1AB00}">
      <dgm:prSet phldrT="[Texto]" custT="1"/>
      <dgm:spPr/>
      <dgm:t>
        <a:bodyPr/>
        <a:lstStyle/>
        <a:p>
          <a:r>
            <a:rPr lang="es-CO" sz="2000" dirty="0">
              <a:latin typeface="Montserrat" panose="00000500000000000000" pitchFamily="50" charset="0"/>
            </a:rPr>
            <a:t>Hipotermia</a:t>
          </a:r>
        </a:p>
      </dgm:t>
    </dgm:pt>
    <dgm:pt modelId="{D8B90FD9-6DF3-48FB-9286-4E17D6E268E7}" type="parTrans" cxnId="{0F125032-6E84-430D-8A9D-9D81F38AB149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26C33D87-8941-4336-A314-6168483053CF}" type="sibTrans" cxnId="{0F125032-6E84-430D-8A9D-9D81F38AB149}">
      <dgm:prSet custT="1"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EB4E773-79AE-400B-B185-7F33C36330C4}" type="pres">
      <dgm:prSet presAssocID="{4726AC5F-E45E-42B1-A91F-ED25E35FBF7A}" presName="cycle" presStyleCnt="0">
        <dgm:presLayoutVars>
          <dgm:dir/>
          <dgm:resizeHandles val="exact"/>
        </dgm:presLayoutVars>
      </dgm:prSet>
      <dgm:spPr/>
    </dgm:pt>
    <dgm:pt modelId="{DF2813EF-40DA-4A95-92D3-FFEBBFBEA89A}" type="pres">
      <dgm:prSet presAssocID="{CDAC73D3-87DA-4295-A9F3-E8181C0DD022}" presName="node" presStyleLbl="node1" presStyleIdx="0" presStyleCnt="3">
        <dgm:presLayoutVars>
          <dgm:bulletEnabled val="1"/>
        </dgm:presLayoutVars>
      </dgm:prSet>
      <dgm:spPr/>
    </dgm:pt>
    <dgm:pt modelId="{311095BB-81D2-4258-83DC-0221FF0057C4}" type="pres">
      <dgm:prSet presAssocID="{1E9DA0F7-87D9-4A99-B369-949C3D8837AE}" presName="sibTrans" presStyleLbl="sibTrans2D1" presStyleIdx="0" presStyleCnt="3"/>
      <dgm:spPr/>
    </dgm:pt>
    <dgm:pt modelId="{27EDF103-140B-4496-A92B-183BE2067075}" type="pres">
      <dgm:prSet presAssocID="{1E9DA0F7-87D9-4A99-B369-949C3D8837AE}" presName="connectorText" presStyleLbl="sibTrans2D1" presStyleIdx="0" presStyleCnt="3"/>
      <dgm:spPr/>
    </dgm:pt>
    <dgm:pt modelId="{E5851DF1-CB26-431D-971C-50F3469F932B}" type="pres">
      <dgm:prSet presAssocID="{B5BCB5F8-2401-4451-B230-639482F41A9C}" presName="node" presStyleLbl="node1" presStyleIdx="1" presStyleCnt="3" custScaleX="114761">
        <dgm:presLayoutVars>
          <dgm:bulletEnabled val="1"/>
        </dgm:presLayoutVars>
      </dgm:prSet>
      <dgm:spPr/>
    </dgm:pt>
    <dgm:pt modelId="{9DC4A5C1-2DC5-4B38-8465-2DF4762E3E65}" type="pres">
      <dgm:prSet presAssocID="{61BB5C52-18B7-4E05-9EBD-4163A8A54A46}" presName="sibTrans" presStyleLbl="sibTrans2D1" presStyleIdx="1" presStyleCnt="3"/>
      <dgm:spPr/>
    </dgm:pt>
    <dgm:pt modelId="{6ABA58EA-DF73-4ED3-9918-90488BB71A1D}" type="pres">
      <dgm:prSet presAssocID="{61BB5C52-18B7-4E05-9EBD-4163A8A54A46}" presName="connectorText" presStyleLbl="sibTrans2D1" presStyleIdx="1" presStyleCnt="3"/>
      <dgm:spPr/>
    </dgm:pt>
    <dgm:pt modelId="{B901B696-D626-4547-A70F-0AAAE1767A68}" type="pres">
      <dgm:prSet presAssocID="{B44006F2-53CA-43E7-B785-9215C4D1AB00}" presName="node" presStyleLbl="node1" presStyleIdx="2" presStyleCnt="3">
        <dgm:presLayoutVars>
          <dgm:bulletEnabled val="1"/>
        </dgm:presLayoutVars>
      </dgm:prSet>
      <dgm:spPr/>
    </dgm:pt>
    <dgm:pt modelId="{C83CF203-2F2C-47B4-9FE4-63BE60A0EA8D}" type="pres">
      <dgm:prSet presAssocID="{26C33D87-8941-4336-A314-6168483053CF}" presName="sibTrans" presStyleLbl="sibTrans2D1" presStyleIdx="2" presStyleCnt="3"/>
      <dgm:spPr/>
    </dgm:pt>
    <dgm:pt modelId="{D62D8673-2C7B-4B3A-958B-6F15E37B6F00}" type="pres">
      <dgm:prSet presAssocID="{26C33D87-8941-4336-A314-6168483053CF}" presName="connectorText" presStyleLbl="sibTrans2D1" presStyleIdx="2" presStyleCnt="3"/>
      <dgm:spPr/>
    </dgm:pt>
  </dgm:ptLst>
  <dgm:cxnLst>
    <dgm:cxn modelId="{A65DC415-207C-4B45-84FB-865C21B78459}" type="presOf" srcId="{61BB5C52-18B7-4E05-9EBD-4163A8A54A46}" destId="{9DC4A5C1-2DC5-4B38-8465-2DF4762E3E65}" srcOrd="0" destOrd="0" presId="urn:microsoft.com/office/officeart/2005/8/layout/cycle2"/>
    <dgm:cxn modelId="{0F125032-6E84-430D-8A9D-9D81F38AB149}" srcId="{4726AC5F-E45E-42B1-A91F-ED25E35FBF7A}" destId="{B44006F2-53CA-43E7-B785-9215C4D1AB00}" srcOrd="2" destOrd="0" parTransId="{D8B90FD9-6DF3-48FB-9286-4E17D6E268E7}" sibTransId="{26C33D87-8941-4336-A314-6168483053CF}"/>
    <dgm:cxn modelId="{83A1B189-D8E8-4A47-BEA4-FFD9A38D61B2}" type="presOf" srcId="{B5BCB5F8-2401-4451-B230-639482F41A9C}" destId="{E5851DF1-CB26-431D-971C-50F3469F932B}" srcOrd="0" destOrd="0" presId="urn:microsoft.com/office/officeart/2005/8/layout/cycle2"/>
    <dgm:cxn modelId="{4B29F794-5A15-421D-9D9F-E1A8D2DE223B}" type="presOf" srcId="{B44006F2-53CA-43E7-B785-9215C4D1AB00}" destId="{B901B696-D626-4547-A70F-0AAAE1767A68}" srcOrd="0" destOrd="0" presId="urn:microsoft.com/office/officeart/2005/8/layout/cycle2"/>
    <dgm:cxn modelId="{2AEC609B-92D9-43E2-8CCD-39903A46A290}" type="presOf" srcId="{4726AC5F-E45E-42B1-A91F-ED25E35FBF7A}" destId="{AEB4E773-79AE-400B-B185-7F33C36330C4}" srcOrd="0" destOrd="0" presId="urn:microsoft.com/office/officeart/2005/8/layout/cycle2"/>
    <dgm:cxn modelId="{3AAA8DA4-4107-4CF7-A359-7672F7CA7E7D}" srcId="{4726AC5F-E45E-42B1-A91F-ED25E35FBF7A}" destId="{CDAC73D3-87DA-4295-A9F3-E8181C0DD022}" srcOrd="0" destOrd="0" parTransId="{3BD24ADB-91BF-498E-8370-3FC4E987EB1A}" sibTransId="{1E9DA0F7-87D9-4A99-B369-949C3D8837AE}"/>
    <dgm:cxn modelId="{3D3C6DAC-29CF-4C88-9A5B-1BC8A18D852C}" type="presOf" srcId="{CDAC73D3-87DA-4295-A9F3-E8181C0DD022}" destId="{DF2813EF-40DA-4A95-92D3-FFEBBFBEA89A}" srcOrd="0" destOrd="0" presId="urn:microsoft.com/office/officeart/2005/8/layout/cycle2"/>
    <dgm:cxn modelId="{F926F1B6-95CC-4B5E-B418-D960E99DE9CF}" srcId="{4726AC5F-E45E-42B1-A91F-ED25E35FBF7A}" destId="{B5BCB5F8-2401-4451-B230-639482F41A9C}" srcOrd="1" destOrd="0" parTransId="{176799F4-5A0C-4A94-9337-E540640208A4}" sibTransId="{61BB5C52-18B7-4E05-9EBD-4163A8A54A46}"/>
    <dgm:cxn modelId="{F47860CB-A673-4C99-A3D3-F814B88EF8C5}" type="presOf" srcId="{1E9DA0F7-87D9-4A99-B369-949C3D8837AE}" destId="{311095BB-81D2-4258-83DC-0221FF0057C4}" srcOrd="0" destOrd="0" presId="urn:microsoft.com/office/officeart/2005/8/layout/cycle2"/>
    <dgm:cxn modelId="{6858E1CD-4BCE-4861-A64D-8F51591E0859}" type="presOf" srcId="{26C33D87-8941-4336-A314-6168483053CF}" destId="{C83CF203-2F2C-47B4-9FE4-63BE60A0EA8D}" srcOrd="0" destOrd="0" presId="urn:microsoft.com/office/officeart/2005/8/layout/cycle2"/>
    <dgm:cxn modelId="{53E08EF5-C57C-4A33-A266-07ABCED0C204}" type="presOf" srcId="{26C33D87-8941-4336-A314-6168483053CF}" destId="{D62D8673-2C7B-4B3A-958B-6F15E37B6F00}" srcOrd="1" destOrd="0" presId="urn:microsoft.com/office/officeart/2005/8/layout/cycle2"/>
    <dgm:cxn modelId="{190CF8F9-09EB-454C-AB83-4068525039A7}" type="presOf" srcId="{61BB5C52-18B7-4E05-9EBD-4163A8A54A46}" destId="{6ABA58EA-DF73-4ED3-9918-90488BB71A1D}" srcOrd="1" destOrd="0" presId="urn:microsoft.com/office/officeart/2005/8/layout/cycle2"/>
    <dgm:cxn modelId="{0E5F5FFE-C7B6-4840-A14F-A0D91206B1AC}" type="presOf" srcId="{1E9DA0F7-87D9-4A99-B369-949C3D8837AE}" destId="{27EDF103-140B-4496-A92B-183BE2067075}" srcOrd="1" destOrd="0" presId="urn:microsoft.com/office/officeart/2005/8/layout/cycle2"/>
    <dgm:cxn modelId="{9065E59C-108A-4A9C-B336-FA8896359DA0}" type="presParOf" srcId="{AEB4E773-79AE-400B-B185-7F33C36330C4}" destId="{DF2813EF-40DA-4A95-92D3-FFEBBFBEA89A}" srcOrd="0" destOrd="0" presId="urn:microsoft.com/office/officeart/2005/8/layout/cycle2"/>
    <dgm:cxn modelId="{782DADAF-AF34-40B9-B1A1-A9626B0B99AC}" type="presParOf" srcId="{AEB4E773-79AE-400B-B185-7F33C36330C4}" destId="{311095BB-81D2-4258-83DC-0221FF0057C4}" srcOrd="1" destOrd="0" presId="urn:microsoft.com/office/officeart/2005/8/layout/cycle2"/>
    <dgm:cxn modelId="{6B8827F2-4A91-4172-BB25-E8F2F3D659D7}" type="presParOf" srcId="{311095BB-81D2-4258-83DC-0221FF0057C4}" destId="{27EDF103-140B-4496-A92B-183BE2067075}" srcOrd="0" destOrd="0" presId="urn:microsoft.com/office/officeart/2005/8/layout/cycle2"/>
    <dgm:cxn modelId="{3F2D2F1E-E450-441A-BF1D-8320E3254E49}" type="presParOf" srcId="{AEB4E773-79AE-400B-B185-7F33C36330C4}" destId="{E5851DF1-CB26-431D-971C-50F3469F932B}" srcOrd="2" destOrd="0" presId="urn:microsoft.com/office/officeart/2005/8/layout/cycle2"/>
    <dgm:cxn modelId="{5FA1021A-27FB-4AE4-A4EE-599F0ACB77E1}" type="presParOf" srcId="{AEB4E773-79AE-400B-B185-7F33C36330C4}" destId="{9DC4A5C1-2DC5-4B38-8465-2DF4762E3E65}" srcOrd="3" destOrd="0" presId="urn:microsoft.com/office/officeart/2005/8/layout/cycle2"/>
    <dgm:cxn modelId="{CF0A1F77-D802-469C-B00B-EE385AD49BC3}" type="presParOf" srcId="{9DC4A5C1-2DC5-4B38-8465-2DF4762E3E65}" destId="{6ABA58EA-DF73-4ED3-9918-90488BB71A1D}" srcOrd="0" destOrd="0" presId="urn:microsoft.com/office/officeart/2005/8/layout/cycle2"/>
    <dgm:cxn modelId="{6DFDD2B7-7E9B-4A72-AFCC-B605B668E846}" type="presParOf" srcId="{AEB4E773-79AE-400B-B185-7F33C36330C4}" destId="{B901B696-D626-4547-A70F-0AAAE1767A68}" srcOrd="4" destOrd="0" presId="urn:microsoft.com/office/officeart/2005/8/layout/cycle2"/>
    <dgm:cxn modelId="{66303613-BF7A-4669-A0FE-DA2EC8BAF733}" type="presParOf" srcId="{AEB4E773-79AE-400B-B185-7F33C36330C4}" destId="{C83CF203-2F2C-47B4-9FE4-63BE60A0EA8D}" srcOrd="5" destOrd="0" presId="urn:microsoft.com/office/officeart/2005/8/layout/cycle2"/>
    <dgm:cxn modelId="{7EE5831A-81B1-4E8A-B89C-1CB12A958220}" type="presParOf" srcId="{C83CF203-2F2C-47B4-9FE4-63BE60A0EA8D}" destId="{D62D8673-2C7B-4B3A-958B-6F15E37B6F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DB571E-912A-4FCE-B915-D04D4C9AE98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2AA4665-933D-4FA5-BC7E-D3D88213238D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La sola permeabilidad de la vía aérea no garantiza la adecuada ventilación. </a:t>
          </a:r>
          <a:endParaRPr lang="en-US" dirty="0">
            <a:latin typeface="Montserrat" panose="00000500000000000000" pitchFamily="50" charset="0"/>
          </a:endParaRPr>
        </a:p>
      </dgm:t>
    </dgm:pt>
    <dgm:pt modelId="{48E900F2-75B2-4AD3-B859-826A56961697}" type="parTrans" cxnId="{C9D6E870-4741-4B14-9DCC-F9EBE08CF74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1AA96646-657D-44BB-95DB-214E87EC7C92}" type="sibTrans" cxnId="{C9D6E870-4741-4B14-9DCC-F9EBE08CF746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29CF6174-0B7F-4A87-8E1C-C7C6DB678EA3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Se requiere adecuado intercambio gaseoso </a:t>
          </a:r>
          <a:r>
            <a:rPr lang="es-419" dirty="0">
              <a:latin typeface="Montserrat" panose="00000500000000000000" pitchFamily="50" charset="0"/>
            </a:rPr>
            <a:t>→ </a:t>
          </a:r>
          <a:r>
            <a:rPr lang="es-CO" dirty="0">
              <a:latin typeface="Montserrat" panose="00000500000000000000" pitchFamily="50" charset="0"/>
            </a:rPr>
            <a:t>se requiere adecuada función pulmonar, de la pared torácica y del diafragma.</a:t>
          </a:r>
          <a:endParaRPr lang="en-US" dirty="0">
            <a:latin typeface="Montserrat" panose="00000500000000000000" pitchFamily="50" charset="0"/>
          </a:endParaRPr>
        </a:p>
      </dgm:t>
    </dgm:pt>
    <dgm:pt modelId="{7A2FE07C-A877-4CB8-A0E7-8D5B912F7E55}" type="parTrans" cxnId="{12111DE4-62CE-4685-98B9-31939AD717CC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C6AE14AE-E64C-49B8-952A-BCBD061D067F}" type="sibTrans" cxnId="{12111DE4-62CE-4685-98B9-31939AD717CC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01BA45AF-299E-4352-92AB-ED458920E5F4}">
      <dgm:prSet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Exponer cuello y tórax del paciente y evaluar: ingurgitación yugular, posición de la tráquea, excursión de la pared torácica, percusión y auscultación.</a:t>
          </a:r>
          <a:endParaRPr lang="en-US" dirty="0">
            <a:latin typeface="Montserrat" panose="00000500000000000000" pitchFamily="50" charset="0"/>
          </a:endParaRPr>
        </a:p>
      </dgm:t>
    </dgm:pt>
    <dgm:pt modelId="{58D0EC44-5BEC-42A7-8C84-4C4DA400F512}" type="parTrans" cxnId="{50F208E4-A452-460B-962F-3C1B1FA94D48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9A0EE1B2-8327-4510-B23E-FE06F2318CD7}" type="sibTrans" cxnId="{50F208E4-A452-460B-962F-3C1B1FA94D48}">
      <dgm:prSet/>
      <dgm:spPr/>
      <dgm:t>
        <a:bodyPr/>
        <a:lstStyle/>
        <a:p>
          <a:endParaRPr lang="en-US">
            <a:latin typeface="Montserrat" panose="00000500000000000000" pitchFamily="50" charset="0"/>
          </a:endParaRPr>
        </a:p>
      </dgm:t>
    </dgm:pt>
    <dgm:pt modelId="{37DF6602-F3CB-4194-B535-2C75331CF3E3}" type="pres">
      <dgm:prSet presAssocID="{EBDB571E-912A-4FCE-B915-D04D4C9AE987}" presName="outerComposite" presStyleCnt="0">
        <dgm:presLayoutVars>
          <dgm:chMax val="5"/>
          <dgm:dir/>
          <dgm:resizeHandles val="exact"/>
        </dgm:presLayoutVars>
      </dgm:prSet>
      <dgm:spPr/>
    </dgm:pt>
    <dgm:pt modelId="{DE30289C-D150-474A-9713-6FD1E1AB6DB5}" type="pres">
      <dgm:prSet presAssocID="{EBDB571E-912A-4FCE-B915-D04D4C9AE987}" presName="dummyMaxCanvas" presStyleCnt="0">
        <dgm:presLayoutVars/>
      </dgm:prSet>
      <dgm:spPr/>
    </dgm:pt>
    <dgm:pt modelId="{720C5644-60F4-45A9-A9B6-428AFD5CA013}" type="pres">
      <dgm:prSet presAssocID="{EBDB571E-912A-4FCE-B915-D04D4C9AE987}" presName="ThreeNodes_1" presStyleLbl="node1" presStyleIdx="0" presStyleCnt="3">
        <dgm:presLayoutVars>
          <dgm:bulletEnabled val="1"/>
        </dgm:presLayoutVars>
      </dgm:prSet>
      <dgm:spPr/>
    </dgm:pt>
    <dgm:pt modelId="{9A078743-D67F-4A93-8185-46767F662C13}" type="pres">
      <dgm:prSet presAssocID="{EBDB571E-912A-4FCE-B915-D04D4C9AE987}" presName="ThreeNodes_2" presStyleLbl="node1" presStyleIdx="1" presStyleCnt="3">
        <dgm:presLayoutVars>
          <dgm:bulletEnabled val="1"/>
        </dgm:presLayoutVars>
      </dgm:prSet>
      <dgm:spPr/>
    </dgm:pt>
    <dgm:pt modelId="{48215C6A-C455-433E-B6C2-234CB8E7B0FB}" type="pres">
      <dgm:prSet presAssocID="{EBDB571E-912A-4FCE-B915-D04D4C9AE987}" presName="ThreeNodes_3" presStyleLbl="node1" presStyleIdx="2" presStyleCnt="3">
        <dgm:presLayoutVars>
          <dgm:bulletEnabled val="1"/>
        </dgm:presLayoutVars>
      </dgm:prSet>
      <dgm:spPr/>
    </dgm:pt>
    <dgm:pt modelId="{02027024-5076-4BFC-BAC9-DC2AFA7D520C}" type="pres">
      <dgm:prSet presAssocID="{EBDB571E-912A-4FCE-B915-D04D4C9AE987}" presName="ThreeConn_1-2" presStyleLbl="fgAccFollowNode1" presStyleIdx="0" presStyleCnt="2">
        <dgm:presLayoutVars>
          <dgm:bulletEnabled val="1"/>
        </dgm:presLayoutVars>
      </dgm:prSet>
      <dgm:spPr/>
    </dgm:pt>
    <dgm:pt modelId="{CE5A2EE9-05CB-4F99-A2D8-C7D02716787F}" type="pres">
      <dgm:prSet presAssocID="{EBDB571E-912A-4FCE-B915-D04D4C9AE987}" presName="ThreeConn_2-3" presStyleLbl="fgAccFollowNode1" presStyleIdx="1" presStyleCnt="2">
        <dgm:presLayoutVars>
          <dgm:bulletEnabled val="1"/>
        </dgm:presLayoutVars>
      </dgm:prSet>
      <dgm:spPr/>
    </dgm:pt>
    <dgm:pt modelId="{3880D3D8-4E26-41DC-8D6D-12C7A3C8C05D}" type="pres">
      <dgm:prSet presAssocID="{EBDB571E-912A-4FCE-B915-D04D4C9AE987}" presName="ThreeNodes_1_text" presStyleLbl="node1" presStyleIdx="2" presStyleCnt="3">
        <dgm:presLayoutVars>
          <dgm:bulletEnabled val="1"/>
        </dgm:presLayoutVars>
      </dgm:prSet>
      <dgm:spPr/>
    </dgm:pt>
    <dgm:pt modelId="{3C4350E9-144E-489D-8379-7120C3C4348C}" type="pres">
      <dgm:prSet presAssocID="{EBDB571E-912A-4FCE-B915-D04D4C9AE987}" presName="ThreeNodes_2_text" presStyleLbl="node1" presStyleIdx="2" presStyleCnt="3">
        <dgm:presLayoutVars>
          <dgm:bulletEnabled val="1"/>
        </dgm:presLayoutVars>
      </dgm:prSet>
      <dgm:spPr/>
    </dgm:pt>
    <dgm:pt modelId="{B6E4F2FD-7F0E-47A8-84EC-EA34183868FC}" type="pres">
      <dgm:prSet presAssocID="{EBDB571E-912A-4FCE-B915-D04D4C9AE98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622FF28-B723-4792-BC21-41E169739B68}" type="presOf" srcId="{C6AE14AE-E64C-49B8-952A-BCBD061D067F}" destId="{CE5A2EE9-05CB-4F99-A2D8-C7D02716787F}" srcOrd="0" destOrd="0" presId="urn:microsoft.com/office/officeart/2005/8/layout/vProcess5"/>
    <dgm:cxn modelId="{6AFC1B66-8EC3-47E0-9B63-B801FAE070E5}" type="presOf" srcId="{01BA45AF-299E-4352-92AB-ED458920E5F4}" destId="{48215C6A-C455-433E-B6C2-234CB8E7B0FB}" srcOrd="0" destOrd="0" presId="urn:microsoft.com/office/officeart/2005/8/layout/vProcess5"/>
    <dgm:cxn modelId="{C9D6E870-4741-4B14-9DCC-F9EBE08CF746}" srcId="{EBDB571E-912A-4FCE-B915-D04D4C9AE987}" destId="{92AA4665-933D-4FA5-BC7E-D3D88213238D}" srcOrd="0" destOrd="0" parTransId="{48E900F2-75B2-4AD3-B859-826A56961697}" sibTransId="{1AA96646-657D-44BB-95DB-214E87EC7C92}"/>
    <dgm:cxn modelId="{7801D051-595F-44E0-9804-DE447D64B33A}" type="presOf" srcId="{29CF6174-0B7F-4A87-8E1C-C7C6DB678EA3}" destId="{3C4350E9-144E-489D-8379-7120C3C4348C}" srcOrd="1" destOrd="0" presId="urn:microsoft.com/office/officeart/2005/8/layout/vProcess5"/>
    <dgm:cxn modelId="{12B374AB-B418-41CD-8FBF-A2911D646B78}" type="presOf" srcId="{1AA96646-657D-44BB-95DB-214E87EC7C92}" destId="{02027024-5076-4BFC-BAC9-DC2AFA7D520C}" srcOrd="0" destOrd="0" presId="urn:microsoft.com/office/officeart/2005/8/layout/vProcess5"/>
    <dgm:cxn modelId="{1B2743AC-FE13-4529-93BC-D61B6565F5B6}" type="presOf" srcId="{EBDB571E-912A-4FCE-B915-D04D4C9AE987}" destId="{37DF6602-F3CB-4194-B535-2C75331CF3E3}" srcOrd="0" destOrd="0" presId="urn:microsoft.com/office/officeart/2005/8/layout/vProcess5"/>
    <dgm:cxn modelId="{D329DCC7-30E0-400D-AF7D-E5982641E0DC}" type="presOf" srcId="{92AA4665-933D-4FA5-BC7E-D3D88213238D}" destId="{720C5644-60F4-45A9-A9B6-428AFD5CA013}" srcOrd="0" destOrd="0" presId="urn:microsoft.com/office/officeart/2005/8/layout/vProcess5"/>
    <dgm:cxn modelId="{6CA09ADC-9779-4270-A67D-6BD743C0616C}" type="presOf" srcId="{01BA45AF-299E-4352-92AB-ED458920E5F4}" destId="{B6E4F2FD-7F0E-47A8-84EC-EA34183868FC}" srcOrd="1" destOrd="0" presId="urn:microsoft.com/office/officeart/2005/8/layout/vProcess5"/>
    <dgm:cxn modelId="{50F208E4-A452-460B-962F-3C1B1FA94D48}" srcId="{EBDB571E-912A-4FCE-B915-D04D4C9AE987}" destId="{01BA45AF-299E-4352-92AB-ED458920E5F4}" srcOrd="2" destOrd="0" parTransId="{58D0EC44-5BEC-42A7-8C84-4C4DA400F512}" sibTransId="{9A0EE1B2-8327-4510-B23E-FE06F2318CD7}"/>
    <dgm:cxn modelId="{12111DE4-62CE-4685-98B9-31939AD717CC}" srcId="{EBDB571E-912A-4FCE-B915-D04D4C9AE987}" destId="{29CF6174-0B7F-4A87-8E1C-C7C6DB678EA3}" srcOrd="1" destOrd="0" parTransId="{7A2FE07C-A877-4CB8-A0E7-8D5B912F7E55}" sibTransId="{C6AE14AE-E64C-49B8-952A-BCBD061D067F}"/>
    <dgm:cxn modelId="{32120CF5-EE7C-4548-820C-C5096A5272CB}" type="presOf" srcId="{92AA4665-933D-4FA5-BC7E-D3D88213238D}" destId="{3880D3D8-4E26-41DC-8D6D-12C7A3C8C05D}" srcOrd="1" destOrd="0" presId="urn:microsoft.com/office/officeart/2005/8/layout/vProcess5"/>
    <dgm:cxn modelId="{7D424BF8-8DF4-48DD-8DCC-82483A224F4C}" type="presOf" srcId="{29CF6174-0B7F-4A87-8E1C-C7C6DB678EA3}" destId="{9A078743-D67F-4A93-8185-46767F662C13}" srcOrd="0" destOrd="0" presId="urn:microsoft.com/office/officeart/2005/8/layout/vProcess5"/>
    <dgm:cxn modelId="{E5D7305C-6D9B-4D07-8664-E289FD91ADCB}" type="presParOf" srcId="{37DF6602-F3CB-4194-B535-2C75331CF3E3}" destId="{DE30289C-D150-474A-9713-6FD1E1AB6DB5}" srcOrd="0" destOrd="0" presId="urn:microsoft.com/office/officeart/2005/8/layout/vProcess5"/>
    <dgm:cxn modelId="{52B6B745-C0C6-4587-B3D9-838D08ED905B}" type="presParOf" srcId="{37DF6602-F3CB-4194-B535-2C75331CF3E3}" destId="{720C5644-60F4-45A9-A9B6-428AFD5CA013}" srcOrd="1" destOrd="0" presId="urn:microsoft.com/office/officeart/2005/8/layout/vProcess5"/>
    <dgm:cxn modelId="{58EF5927-D104-41EE-8822-AF6972742A5A}" type="presParOf" srcId="{37DF6602-F3CB-4194-B535-2C75331CF3E3}" destId="{9A078743-D67F-4A93-8185-46767F662C13}" srcOrd="2" destOrd="0" presId="urn:microsoft.com/office/officeart/2005/8/layout/vProcess5"/>
    <dgm:cxn modelId="{183E0FE8-A8DA-4740-8E2A-7DE8694392B8}" type="presParOf" srcId="{37DF6602-F3CB-4194-B535-2C75331CF3E3}" destId="{48215C6A-C455-433E-B6C2-234CB8E7B0FB}" srcOrd="3" destOrd="0" presId="urn:microsoft.com/office/officeart/2005/8/layout/vProcess5"/>
    <dgm:cxn modelId="{A1562115-C57D-46AD-8563-974AB08F33EE}" type="presParOf" srcId="{37DF6602-F3CB-4194-B535-2C75331CF3E3}" destId="{02027024-5076-4BFC-BAC9-DC2AFA7D520C}" srcOrd="4" destOrd="0" presId="urn:microsoft.com/office/officeart/2005/8/layout/vProcess5"/>
    <dgm:cxn modelId="{0C6AC1E5-FA23-4218-9CB2-6560F1832766}" type="presParOf" srcId="{37DF6602-F3CB-4194-B535-2C75331CF3E3}" destId="{CE5A2EE9-05CB-4F99-A2D8-C7D02716787F}" srcOrd="5" destOrd="0" presId="urn:microsoft.com/office/officeart/2005/8/layout/vProcess5"/>
    <dgm:cxn modelId="{387CB4AB-C2B4-4183-A92B-D423BD9313EE}" type="presParOf" srcId="{37DF6602-F3CB-4194-B535-2C75331CF3E3}" destId="{3880D3D8-4E26-41DC-8D6D-12C7A3C8C05D}" srcOrd="6" destOrd="0" presId="urn:microsoft.com/office/officeart/2005/8/layout/vProcess5"/>
    <dgm:cxn modelId="{4C4A87E1-1C23-410E-9EB4-80C7456A41CD}" type="presParOf" srcId="{37DF6602-F3CB-4194-B535-2C75331CF3E3}" destId="{3C4350E9-144E-489D-8379-7120C3C4348C}" srcOrd="7" destOrd="0" presId="urn:microsoft.com/office/officeart/2005/8/layout/vProcess5"/>
    <dgm:cxn modelId="{20164350-11B6-4E7B-99C9-A4296039397A}" type="presParOf" srcId="{37DF6602-F3CB-4194-B535-2C75331CF3E3}" destId="{B6E4F2FD-7F0E-47A8-84EC-EA34183868F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FFD612-F491-463C-894B-DDB313F6317A}" type="doc">
      <dgm:prSet loTypeId="urn:microsoft.com/office/officeart/2005/8/layout/arrow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3C71EF6-C3CE-4119-8A5F-620821E507E0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Control definitivo de hemorragia</a:t>
          </a:r>
        </a:p>
      </dgm:t>
    </dgm:pt>
    <dgm:pt modelId="{01832744-D7DD-49C8-90E2-75E5EFBAEC57}" type="parTrans" cxnId="{CF4B7A05-9FAC-44BF-BCDA-B3E9D749FBD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FD76987-014F-4FDA-9B0D-753F3C2A4B41}" type="sibTrans" cxnId="{CF4B7A05-9FAC-44BF-BCDA-B3E9D749FBD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F619653-24F3-4ACD-91B2-B65DC481230D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Restauración del vol. circulatorio</a:t>
          </a:r>
        </a:p>
      </dgm:t>
    </dgm:pt>
    <dgm:pt modelId="{E4FB1B77-0057-454F-8707-E5A0D296BE5E}" type="parTrans" cxnId="{AF40FCC1-31B9-4FCA-9AAA-5D3B33B8C8D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C22E71B-8471-4FB2-98FF-F1D395E3A6B7}" type="sibTrans" cxnId="{AF40FCC1-31B9-4FCA-9AAA-5D3B33B8C8D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B27BDE4-68DB-4C74-94E0-244844403095}" type="pres">
      <dgm:prSet presAssocID="{26FFD612-F491-463C-894B-DDB313F6317A}" presName="diagram" presStyleCnt="0">
        <dgm:presLayoutVars>
          <dgm:dir/>
          <dgm:resizeHandles val="exact"/>
        </dgm:presLayoutVars>
      </dgm:prSet>
      <dgm:spPr/>
    </dgm:pt>
    <dgm:pt modelId="{39BEF79F-4EB6-4034-A9C6-2ECCF5FEFDB4}" type="pres">
      <dgm:prSet presAssocID="{F3C71EF6-C3CE-4119-8A5F-620821E507E0}" presName="arrow" presStyleLbl="node1" presStyleIdx="0" presStyleCnt="2">
        <dgm:presLayoutVars>
          <dgm:bulletEnabled val="1"/>
        </dgm:presLayoutVars>
      </dgm:prSet>
      <dgm:spPr/>
    </dgm:pt>
    <dgm:pt modelId="{68DE2E9F-8C7B-4EFD-8AC6-E91AD43EED97}" type="pres">
      <dgm:prSet presAssocID="{0F619653-24F3-4ACD-91B2-B65DC481230D}" presName="arrow" presStyleLbl="node1" presStyleIdx="1" presStyleCnt="2">
        <dgm:presLayoutVars>
          <dgm:bulletEnabled val="1"/>
        </dgm:presLayoutVars>
      </dgm:prSet>
      <dgm:spPr/>
    </dgm:pt>
  </dgm:ptLst>
  <dgm:cxnLst>
    <dgm:cxn modelId="{CF4B7A05-9FAC-44BF-BCDA-B3E9D749FBDF}" srcId="{26FFD612-F491-463C-894B-DDB313F6317A}" destId="{F3C71EF6-C3CE-4119-8A5F-620821E507E0}" srcOrd="0" destOrd="0" parTransId="{01832744-D7DD-49C8-90E2-75E5EFBAEC57}" sibTransId="{9FD76987-014F-4FDA-9B0D-753F3C2A4B41}"/>
    <dgm:cxn modelId="{FACE6F6F-E3C9-497D-B404-BD09B429728E}" type="presOf" srcId="{F3C71EF6-C3CE-4119-8A5F-620821E507E0}" destId="{39BEF79F-4EB6-4034-A9C6-2ECCF5FEFDB4}" srcOrd="0" destOrd="0" presId="urn:microsoft.com/office/officeart/2005/8/layout/arrow5"/>
    <dgm:cxn modelId="{104C2485-7915-442E-8033-B5EAA1AABECC}" type="presOf" srcId="{26FFD612-F491-463C-894B-DDB313F6317A}" destId="{3B27BDE4-68DB-4C74-94E0-244844403095}" srcOrd="0" destOrd="0" presId="urn:microsoft.com/office/officeart/2005/8/layout/arrow5"/>
    <dgm:cxn modelId="{4F37AC8E-0D20-4894-AA28-61573AC27020}" type="presOf" srcId="{0F619653-24F3-4ACD-91B2-B65DC481230D}" destId="{68DE2E9F-8C7B-4EFD-8AC6-E91AD43EED97}" srcOrd="0" destOrd="0" presId="urn:microsoft.com/office/officeart/2005/8/layout/arrow5"/>
    <dgm:cxn modelId="{AF40FCC1-31B9-4FCA-9AAA-5D3B33B8C8D4}" srcId="{26FFD612-F491-463C-894B-DDB313F6317A}" destId="{0F619653-24F3-4ACD-91B2-B65DC481230D}" srcOrd="1" destOrd="0" parTransId="{E4FB1B77-0057-454F-8707-E5A0D296BE5E}" sibTransId="{0C22E71B-8471-4FB2-98FF-F1D395E3A6B7}"/>
    <dgm:cxn modelId="{960A3D2D-5D4C-4378-BAB4-3974538A02F5}" type="presParOf" srcId="{3B27BDE4-68DB-4C74-94E0-244844403095}" destId="{39BEF79F-4EB6-4034-A9C6-2ECCF5FEFDB4}" srcOrd="0" destOrd="0" presId="urn:microsoft.com/office/officeart/2005/8/layout/arrow5"/>
    <dgm:cxn modelId="{CC62478F-0793-4F4C-9217-C2CE4692D2A7}" type="presParOf" srcId="{3B27BDE4-68DB-4C74-94E0-244844403095}" destId="{68DE2E9F-8C7B-4EFD-8AC6-E91AD43EED9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888261-15D4-4868-A2E4-36D6CF42950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ADECF2-F5B2-402B-843C-EB95902FFB70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Durante la evaluación primaria se debe desvestir por completo al paciente. </a:t>
          </a:r>
          <a:endParaRPr lang="en-US" dirty="0">
            <a:latin typeface="Montserrat" panose="00000500000000000000" pitchFamily="50" charset="0"/>
          </a:endParaRPr>
        </a:p>
      </dgm:t>
    </dgm:pt>
    <dgm:pt modelId="{7D862522-A09B-4C62-AE20-7D8D6AFDE7F7}" type="parTrans" cxnId="{DA31FED6-B9F4-4224-A999-7BE062C931E9}">
      <dgm:prSet/>
      <dgm:spPr/>
      <dgm:t>
        <a:bodyPr/>
        <a:lstStyle/>
        <a:p>
          <a:pPr algn="ctr"/>
          <a:endParaRPr lang="en-US">
            <a:latin typeface="Montserrat" panose="00000500000000000000" pitchFamily="50" charset="0"/>
          </a:endParaRPr>
        </a:p>
      </dgm:t>
    </dgm:pt>
    <dgm:pt modelId="{8BDA46F4-CB7C-4E9C-BAC1-8DAC24DB5F49}" type="sibTrans" cxnId="{DA31FED6-B9F4-4224-A999-7BE062C931E9}">
      <dgm:prSet/>
      <dgm:spPr/>
      <dgm:t>
        <a:bodyPr/>
        <a:lstStyle/>
        <a:p>
          <a:pPr algn="ctr"/>
          <a:endParaRPr lang="en-US">
            <a:latin typeface="Montserrat" panose="00000500000000000000" pitchFamily="50" charset="0"/>
          </a:endParaRPr>
        </a:p>
      </dgm:t>
    </dgm:pt>
    <dgm:pt modelId="{4486F4DE-3A2E-4B28-AE34-3CC424E62496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Siempre cubrir y calentar </a:t>
          </a:r>
          <a:r>
            <a:rPr lang="es-419" dirty="0">
              <a:latin typeface="Montserrat" panose="00000500000000000000" pitchFamily="50" charset="0"/>
              <a:cs typeface="Calibri" panose="020F0502020204030204" pitchFamily="34" charset="0"/>
            </a:rPr>
            <a:t>→</a:t>
          </a:r>
          <a:r>
            <a:rPr lang="es-CO" dirty="0">
              <a:latin typeface="Montserrat" panose="00000500000000000000" pitchFamily="50" charset="0"/>
            </a:rPr>
            <a:t> prevenir la hipotermia: complicación potencialmente letal.</a:t>
          </a:r>
          <a:endParaRPr lang="en-US" dirty="0">
            <a:latin typeface="Montserrat" panose="00000500000000000000" pitchFamily="50" charset="0"/>
          </a:endParaRPr>
        </a:p>
      </dgm:t>
    </dgm:pt>
    <dgm:pt modelId="{9DFBC73C-939A-4D9A-9087-91DA0989F736}" type="parTrans" cxnId="{807A6BA7-17AC-4377-BFCA-83E9898E6EC2}">
      <dgm:prSet/>
      <dgm:spPr/>
      <dgm:t>
        <a:bodyPr/>
        <a:lstStyle/>
        <a:p>
          <a:pPr algn="ctr"/>
          <a:endParaRPr lang="en-US">
            <a:latin typeface="Montserrat" panose="00000500000000000000" pitchFamily="50" charset="0"/>
          </a:endParaRPr>
        </a:p>
      </dgm:t>
    </dgm:pt>
    <dgm:pt modelId="{AD347270-220B-41DF-B0C0-B14428838D38}" type="sibTrans" cxnId="{807A6BA7-17AC-4377-BFCA-83E9898E6EC2}">
      <dgm:prSet/>
      <dgm:spPr/>
      <dgm:t>
        <a:bodyPr/>
        <a:lstStyle/>
        <a:p>
          <a:pPr algn="ctr"/>
          <a:endParaRPr lang="en-US">
            <a:latin typeface="Montserrat" panose="00000500000000000000" pitchFamily="50" charset="0"/>
          </a:endParaRPr>
        </a:p>
      </dgm:t>
    </dgm:pt>
    <dgm:pt modelId="{1113EC4D-A941-4745-B0A4-A79F9D0BC773}">
      <dgm:prSet/>
      <dgm:spPr/>
      <dgm:t>
        <a:bodyPr/>
        <a:lstStyle/>
        <a:p>
          <a:pPr algn="ctr"/>
          <a:r>
            <a:rPr lang="es-CO" dirty="0">
              <a:latin typeface="Montserrat" panose="00000500000000000000" pitchFamily="50" charset="0"/>
            </a:rPr>
            <a:t>Administrar líquidos calientes. </a:t>
          </a:r>
          <a:endParaRPr lang="en-US" dirty="0">
            <a:latin typeface="Montserrat" panose="00000500000000000000" pitchFamily="50" charset="0"/>
          </a:endParaRPr>
        </a:p>
      </dgm:t>
    </dgm:pt>
    <dgm:pt modelId="{E9573134-1AEB-4962-8CE6-639B31C87B4C}" type="parTrans" cxnId="{2EEFFF1A-EE3E-4DBE-BF0F-AB58FD029C17}">
      <dgm:prSet/>
      <dgm:spPr/>
      <dgm:t>
        <a:bodyPr/>
        <a:lstStyle/>
        <a:p>
          <a:pPr algn="ctr"/>
          <a:endParaRPr lang="en-US">
            <a:latin typeface="Montserrat" panose="00000500000000000000" pitchFamily="50" charset="0"/>
          </a:endParaRPr>
        </a:p>
      </dgm:t>
    </dgm:pt>
    <dgm:pt modelId="{237585B2-282A-47D1-9861-C8E3ABD0DECF}" type="sibTrans" cxnId="{2EEFFF1A-EE3E-4DBE-BF0F-AB58FD029C17}">
      <dgm:prSet/>
      <dgm:spPr/>
      <dgm:t>
        <a:bodyPr/>
        <a:lstStyle/>
        <a:p>
          <a:pPr algn="ctr"/>
          <a:endParaRPr lang="en-US">
            <a:latin typeface="Montserrat" panose="00000500000000000000" pitchFamily="50" charset="0"/>
          </a:endParaRPr>
        </a:p>
      </dgm:t>
    </dgm:pt>
    <dgm:pt modelId="{758E2C7B-1E90-4CF8-9B3F-22AD3A9EC9A9}" type="pres">
      <dgm:prSet presAssocID="{E3888261-15D4-4868-A2E4-36D6CF42950A}" presName="linear" presStyleCnt="0">
        <dgm:presLayoutVars>
          <dgm:animLvl val="lvl"/>
          <dgm:resizeHandles val="exact"/>
        </dgm:presLayoutVars>
      </dgm:prSet>
      <dgm:spPr/>
    </dgm:pt>
    <dgm:pt modelId="{DF305C2C-5848-4F73-96E4-54C080D7347D}" type="pres">
      <dgm:prSet presAssocID="{71ADECF2-F5B2-402B-843C-EB95902FFB70}" presName="parentText" presStyleLbl="node1" presStyleIdx="0" presStyleCnt="3" custLinFactNeighborX="-10470" custLinFactNeighborY="6073">
        <dgm:presLayoutVars>
          <dgm:chMax val="0"/>
          <dgm:bulletEnabled val="1"/>
        </dgm:presLayoutVars>
      </dgm:prSet>
      <dgm:spPr/>
    </dgm:pt>
    <dgm:pt modelId="{0455BD86-CA6E-462D-8F4A-5E61F10D7031}" type="pres">
      <dgm:prSet presAssocID="{8BDA46F4-CB7C-4E9C-BAC1-8DAC24DB5F49}" presName="spacer" presStyleCnt="0"/>
      <dgm:spPr/>
    </dgm:pt>
    <dgm:pt modelId="{3EB8659B-DA89-4EAB-B3A9-C504DF1B1A6F}" type="pres">
      <dgm:prSet presAssocID="{4486F4DE-3A2E-4B28-AE34-3CC424E6249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52D921-940A-41E2-96E4-9087BE08470D}" type="pres">
      <dgm:prSet presAssocID="{AD347270-220B-41DF-B0C0-B14428838D38}" presName="spacer" presStyleCnt="0"/>
      <dgm:spPr/>
    </dgm:pt>
    <dgm:pt modelId="{FC99983C-6A12-4319-9662-7A578E053423}" type="pres">
      <dgm:prSet presAssocID="{1113EC4D-A941-4745-B0A4-A79F9D0BC77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E5B609-405D-4564-BBFA-26291115B5DF}" type="presOf" srcId="{4486F4DE-3A2E-4B28-AE34-3CC424E62496}" destId="{3EB8659B-DA89-4EAB-B3A9-C504DF1B1A6F}" srcOrd="0" destOrd="0" presId="urn:microsoft.com/office/officeart/2005/8/layout/vList2"/>
    <dgm:cxn modelId="{2EEFFF1A-EE3E-4DBE-BF0F-AB58FD029C17}" srcId="{E3888261-15D4-4868-A2E4-36D6CF42950A}" destId="{1113EC4D-A941-4745-B0A4-A79F9D0BC773}" srcOrd="2" destOrd="0" parTransId="{E9573134-1AEB-4962-8CE6-639B31C87B4C}" sibTransId="{237585B2-282A-47D1-9861-C8E3ABD0DECF}"/>
    <dgm:cxn modelId="{13D42034-6C89-43AD-B488-5645C7BD8031}" type="presOf" srcId="{E3888261-15D4-4868-A2E4-36D6CF42950A}" destId="{758E2C7B-1E90-4CF8-9B3F-22AD3A9EC9A9}" srcOrd="0" destOrd="0" presId="urn:microsoft.com/office/officeart/2005/8/layout/vList2"/>
    <dgm:cxn modelId="{ABFA485F-DF01-4F16-9B31-98841221D09C}" type="presOf" srcId="{1113EC4D-A941-4745-B0A4-A79F9D0BC773}" destId="{FC99983C-6A12-4319-9662-7A578E053423}" srcOrd="0" destOrd="0" presId="urn:microsoft.com/office/officeart/2005/8/layout/vList2"/>
    <dgm:cxn modelId="{807A6BA7-17AC-4377-BFCA-83E9898E6EC2}" srcId="{E3888261-15D4-4868-A2E4-36D6CF42950A}" destId="{4486F4DE-3A2E-4B28-AE34-3CC424E62496}" srcOrd="1" destOrd="0" parTransId="{9DFBC73C-939A-4D9A-9087-91DA0989F736}" sibTransId="{AD347270-220B-41DF-B0C0-B14428838D38}"/>
    <dgm:cxn modelId="{FAC6E5CF-EF84-45B4-982F-5B70AE6B451E}" type="presOf" srcId="{71ADECF2-F5B2-402B-843C-EB95902FFB70}" destId="{DF305C2C-5848-4F73-96E4-54C080D7347D}" srcOrd="0" destOrd="0" presId="urn:microsoft.com/office/officeart/2005/8/layout/vList2"/>
    <dgm:cxn modelId="{DA31FED6-B9F4-4224-A999-7BE062C931E9}" srcId="{E3888261-15D4-4868-A2E4-36D6CF42950A}" destId="{71ADECF2-F5B2-402B-843C-EB95902FFB70}" srcOrd="0" destOrd="0" parTransId="{7D862522-A09B-4C62-AE20-7D8D6AFDE7F7}" sibTransId="{8BDA46F4-CB7C-4E9C-BAC1-8DAC24DB5F49}"/>
    <dgm:cxn modelId="{C4D5E55F-C11A-4FFC-9CAE-0DC54E60147F}" type="presParOf" srcId="{758E2C7B-1E90-4CF8-9B3F-22AD3A9EC9A9}" destId="{DF305C2C-5848-4F73-96E4-54C080D7347D}" srcOrd="0" destOrd="0" presId="urn:microsoft.com/office/officeart/2005/8/layout/vList2"/>
    <dgm:cxn modelId="{37096F8D-180D-414C-BF8F-034697C643E1}" type="presParOf" srcId="{758E2C7B-1E90-4CF8-9B3F-22AD3A9EC9A9}" destId="{0455BD86-CA6E-462D-8F4A-5E61F10D7031}" srcOrd="1" destOrd="0" presId="urn:microsoft.com/office/officeart/2005/8/layout/vList2"/>
    <dgm:cxn modelId="{AEEB965B-0471-4EB2-98CE-A58E66C19502}" type="presParOf" srcId="{758E2C7B-1E90-4CF8-9B3F-22AD3A9EC9A9}" destId="{3EB8659B-DA89-4EAB-B3A9-C504DF1B1A6F}" srcOrd="2" destOrd="0" presId="urn:microsoft.com/office/officeart/2005/8/layout/vList2"/>
    <dgm:cxn modelId="{3DE98E4E-39D9-494E-8E17-0EA11C05F6E5}" type="presParOf" srcId="{758E2C7B-1E90-4CF8-9B3F-22AD3A9EC9A9}" destId="{3752D921-940A-41E2-96E4-9087BE08470D}" srcOrd="3" destOrd="0" presId="urn:microsoft.com/office/officeart/2005/8/layout/vList2"/>
    <dgm:cxn modelId="{E28B38A2-7345-41E9-A97F-F2FCDC968FF2}" type="presParOf" srcId="{758E2C7B-1E90-4CF8-9B3F-22AD3A9EC9A9}" destId="{FC99983C-6A12-4319-9662-7A578E0534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8DDA73-144A-4FFF-AA50-799B91250744}" type="doc">
      <dgm:prSet loTypeId="urn:microsoft.com/office/officeart/2005/8/layout/vList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1C7E2E-1C86-4241-88BD-CC87E36B6CC4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No se debe iniciar hasta que no se haya completado la evaluación primaria, resucitación y se haya demostrado mejoría de los parámetros vitales del paciente. </a:t>
          </a:r>
          <a:endParaRPr lang="en-US" sz="1600" dirty="0">
            <a:latin typeface="Montserrat" panose="00000500000000000000" pitchFamily="50" charset="0"/>
          </a:endParaRPr>
        </a:p>
      </dgm:t>
    </dgm:pt>
    <dgm:pt modelId="{EF661B21-CA71-45DA-B3B7-311C644E2842}" type="parTrans" cxnId="{3ABA4399-4036-4AF1-8BF9-E0FDC7DE4CA0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3CCAE040-BB11-4589-A503-EF99924DDF40}" type="sibTrans" cxnId="{3ABA4399-4036-4AF1-8BF9-E0FDC7DE4CA0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B5A15AB6-0D13-46D4-87B1-9EA2B1A1E218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HC completa, examen físico (por regiones) y reevaluación de todos los signos vitales. </a:t>
          </a:r>
          <a:endParaRPr lang="en-US" sz="1600" dirty="0">
            <a:latin typeface="Montserrat" panose="00000500000000000000" pitchFamily="50" charset="0"/>
          </a:endParaRPr>
        </a:p>
      </dgm:t>
    </dgm:pt>
    <dgm:pt modelId="{2916A685-6DEF-4980-AB95-34778BD03C85}" type="parTrans" cxnId="{CB2BF97E-7B7F-4DE0-8E07-722AAA1E750F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3E7F4018-F0D7-4ACF-AA6F-91706BB9908C}" type="sibTrans" cxnId="{CB2BF97E-7B7F-4DE0-8E07-722AAA1E750F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904AE1B4-4DD9-46ED-9E66-3599115391DC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AMPLE: alergias, medicamentos, </a:t>
          </a:r>
          <a:r>
            <a:rPr lang="es-CO" sz="1600" dirty="0" err="1">
              <a:latin typeface="Montserrat" panose="00000500000000000000" pitchFamily="50" charset="0"/>
            </a:rPr>
            <a:t>past</a:t>
          </a:r>
          <a:r>
            <a:rPr lang="es-CO" sz="1600" dirty="0">
              <a:latin typeface="Montserrat" panose="00000500000000000000" pitchFamily="50" charset="0"/>
            </a:rPr>
            <a:t> </a:t>
          </a:r>
          <a:r>
            <a:rPr lang="es-CO" sz="1600" dirty="0" err="1">
              <a:latin typeface="Montserrat" panose="00000500000000000000" pitchFamily="50" charset="0"/>
            </a:rPr>
            <a:t>illness</a:t>
          </a:r>
          <a:r>
            <a:rPr lang="es-CO" sz="1600" dirty="0">
              <a:latin typeface="Montserrat" panose="00000500000000000000" pitchFamily="50" charset="0"/>
            </a:rPr>
            <a:t>, </a:t>
          </a:r>
          <a:r>
            <a:rPr lang="es-CO" sz="1600" dirty="0" err="1">
              <a:latin typeface="Montserrat" panose="00000500000000000000" pitchFamily="50" charset="0"/>
            </a:rPr>
            <a:t>last</a:t>
          </a:r>
          <a:r>
            <a:rPr lang="es-CO" sz="1600" dirty="0">
              <a:latin typeface="Montserrat" panose="00000500000000000000" pitchFamily="50" charset="0"/>
            </a:rPr>
            <a:t> </a:t>
          </a:r>
          <a:r>
            <a:rPr lang="es-CO" sz="1600" dirty="0" err="1">
              <a:latin typeface="Montserrat" panose="00000500000000000000" pitchFamily="50" charset="0"/>
            </a:rPr>
            <a:t>meal</a:t>
          </a:r>
          <a:r>
            <a:rPr lang="es-CO" sz="1600" dirty="0">
              <a:latin typeface="Montserrat" panose="00000500000000000000" pitchFamily="50" charset="0"/>
            </a:rPr>
            <a:t>, eventos relacionados con el trauma.</a:t>
          </a:r>
          <a:endParaRPr lang="en-US" sz="1600" dirty="0">
            <a:latin typeface="Montserrat" panose="00000500000000000000" pitchFamily="50" charset="0"/>
          </a:endParaRPr>
        </a:p>
      </dgm:t>
    </dgm:pt>
    <dgm:pt modelId="{A517027F-18FE-45CD-9269-EDEC2AC190AA}" type="parTrans" cxnId="{8E481D54-7F41-433B-B965-280878244CB6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F002FE9D-8F10-4F57-965D-BC510DDB1BFE}" type="sibTrans" cxnId="{8E481D54-7F41-433B-B965-280878244CB6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674CF62B-68CA-4873-A808-09E771E0F0E2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</a:rPr>
            <a:t>Conocer el mecanismo de la lesión ayuda a entender estado fisiológico del paciente y provee estrategias anticipadas. </a:t>
          </a:r>
          <a:endParaRPr lang="en-US" sz="1600" dirty="0">
            <a:latin typeface="Montserrat" panose="00000500000000000000" pitchFamily="50" charset="0"/>
          </a:endParaRPr>
        </a:p>
      </dgm:t>
    </dgm:pt>
    <dgm:pt modelId="{083B3CEB-C311-42C7-80FA-6A2FD34463AF}" type="parTrans" cxnId="{833C82FE-3632-4424-9863-4E51AC623ACD}">
      <dgm:prSet/>
      <dgm:spPr/>
      <dgm:t>
        <a:bodyPr/>
        <a:lstStyle/>
        <a:p>
          <a:endParaRPr lang="en-US" sz="2800">
            <a:latin typeface="Montserrat" panose="00000500000000000000" pitchFamily="50" charset="0"/>
          </a:endParaRPr>
        </a:p>
      </dgm:t>
    </dgm:pt>
    <dgm:pt modelId="{1F11259A-4B53-4B55-B93B-28C40A7E80EC}" type="sibTrans" cxnId="{833C82FE-3632-4424-9863-4E51AC623ACD}">
      <dgm:prSet/>
      <dgm:spPr/>
      <dgm:t>
        <a:bodyPr/>
        <a:lstStyle/>
        <a:p>
          <a:pPr>
            <a:lnSpc>
              <a:spcPct val="100000"/>
            </a:lnSpc>
          </a:pPr>
          <a:endParaRPr lang="en-US" sz="2800">
            <a:latin typeface="Montserrat" panose="00000500000000000000" pitchFamily="50" charset="0"/>
          </a:endParaRPr>
        </a:p>
      </dgm:t>
    </dgm:pt>
    <dgm:pt modelId="{89A53241-2A03-CA47-8389-3EE3E3D428D8}" type="pres">
      <dgm:prSet presAssocID="{348DDA73-144A-4FFF-AA50-799B91250744}" presName="linear" presStyleCnt="0">
        <dgm:presLayoutVars>
          <dgm:dir/>
          <dgm:resizeHandles val="exact"/>
        </dgm:presLayoutVars>
      </dgm:prSet>
      <dgm:spPr/>
    </dgm:pt>
    <dgm:pt modelId="{B3DD8057-EE92-0444-B783-4FD8EDD5298E}" type="pres">
      <dgm:prSet presAssocID="{3B1C7E2E-1C86-4241-88BD-CC87E36B6CC4}" presName="comp" presStyleCnt="0"/>
      <dgm:spPr/>
    </dgm:pt>
    <dgm:pt modelId="{C148855F-3E25-4140-B02D-F271518119F8}" type="pres">
      <dgm:prSet presAssocID="{3B1C7E2E-1C86-4241-88BD-CC87E36B6CC4}" presName="box" presStyleLbl="node1" presStyleIdx="0" presStyleCnt="4"/>
      <dgm:spPr/>
    </dgm:pt>
    <dgm:pt modelId="{890A4116-4428-504E-A056-CA268BE4B324}" type="pres">
      <dgm:prSet presAssocID="{3B1C7E2E-1C86-4241-88BD-CC87E36B6CC4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119873D0-F089-7D43-8A2C-BB16EA6DA141}" type="pres">
      <dgm:prSet presAssocID="{3B1C7E2E-1C86-4241-88BD-CC87E36B6CC4}" presName="text" presStyleLbl="node1" presStyleIdx="0" presStyleCnt="4">
        <dgm:presLayoutVars>
          <dgm:bulletEnabled val="1"/>
        </dgm:presLayoutVars>
      </dgm:prSet>
      <dgm:spPr/>
    </dgm:pt>
    <dgm:pt modelId="{321033EA-1A75-C74A-95C2-DAB9F5675615}" type="pres">
      <dgm:prSet presAssocID="{3CCAE040-BB11-4589-A503-EF99924DDF40}" presName="spacer" presStyleCnt="0"/>
      <dgm:spPr/>
    </dgm:pt>
    <dgm:pt modelId="{BCE927CC-D704-EA43-ACE6-9C175FB97616}" type="pres">
      <dgm:prSet presAssocID="{B5A15AB6-0D13-46D4-87B1-9EA2B1A1E218}" presName="comp" presStyleCnt="0"/>
      <dgm:spPr/>
    </dgm:pt>
    <dgm:pt modelId="{0D0B3764-1996-CE48-8338-170396CDCD11}" type="pres">
      <dgm:prSet presAssocID="{B5A15AB6-0D13-46D4-87B1-9EA2B1A1E218}" presName="box" presStyleLbl="node1" presStyleIdx="1" presStyleCnt="4"/>
      <dgm:spPr/>
    </dgm:pt>
    <dgm:pt modelId="{841FE144-E221-7246-B7F1-C9057F2010A0}" type="pres">
      <dgm:prSet presAssocID="{B5A15AB6-0D13-46D4-87B1-9EA2B1A1E218}" presName="img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tetoscopio"/>
        </a:ext>
      </dgm:extLst>
    </dgm:pt>
    <dgm:pt modelId="{D3F1057B-3B31-974A-A89D-0A807A9B7703}" type="pres">
      <dgm:prSet presAssocID="{B5A15AB6-0D13-46D4-87B1-9EA2B1A1E218}" presName="text" presStyleLbl="node1" presStyleIdx="1" presStyleCnt="4">
        <dgm:presLayoutVars>
          <dgm:bulletEnabled val="1"/>
        </dgm:presLayoutVars>
      </dgm:prSet>
      <dgm:spPr/>
    </dgm:pt>
    <dgm:pt modelId="{A049E17E-25D8-8543-9462-7A9E0AC6B08C}" type="pres">
      <dgm:prSet presAssocID="{3E7F4018-F0D7-4ACF-AA6F-91706BB9908C}" presName="spacer" presStyleCnt="0"/>
      <dgm:spPr/>
    </dgm:pt>
    <dgm:pt modelId="{17F2C083-1C1C-C44B-AB2E-80B2AE9ACD1B}" type="pres">
      <dgm:prSet presAssocID="{904AE1B4-4DD9-46ED-9E66-3599115391DC}" presName="comp" presStyleCnt="0"/>
      <dgm:spPr/>
    </dgm:pt>
    <dgm:pt modelId="{304ACBC5-A8A5-1F45-8FBB-CBFC261DA167}" type="pres">
      <dgm:prSet presAssocID="{904AE1B4-4DD9-46ED-9E66-3599115391DC}" presName="box" presStyleLbl="node1" presStyleIdx="2" presStyleCnt="4"/>
      <dgm:spPr/>
    </dgm:pt>
    <dgm:pt modelId="{32E5C92F-5CE2-DC4F-8C96-501B929DEDE2}" type="pres">
      <dgm:prSet presAssocID="{904AE1B4-4DD9-46ED-9E66-3599115391DC}" presName="img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ina"/>
        </a:ext>
      </dgm:extLst>
    </dgm:pt>
    <dgm:pt modelId="{AF2F5D18-01B1-6542-801D-C7C60C5CD4D8}" type="pres">
      <dgm:prSet presAssocID="{904AE1B4-4DD9-46ED-9E66-3599115391DC}" presName="text" presStyleLbl="node1" presStyleIdx="2" presStyleCnt="4">
        <dgm:presLayoutVars>
          <dgm:bulletEnabled val="1"/>
        </dgm:presLayoutVars>
      </dgm:prSet>
      <dgm:spPr/>
    </dgm:pt>
    <dgm:pt modelId="{CD810F71-E0AC-5D4C-89C2-3BDB9E471855}" type="pres">
      <dgm:prSet presAssocID="{F002FE9D-8F10-4F57-965D-BC510DDB1BFE}" presName="spacer" presStyleCnt="0"/>
      <dgm:spPr/>
    </dgm:pt>
    <dgm:pt modelId="{A6083538-6AE8-2C4C-82CB-F3382C6D667E}" type="pres">
      <dgm:prSet presAssocID="{674CF62B-68CA-4873-A808-09E771E0F0E2}" presName="comp" presStyleCnt="0"/>
      <dgm:spPr/>
    </dgm:pt>
    <dgm:pt modelId="{2985BF75-1901-FB49-AB39-38E30E74F44A}" type="pres">
      <dgm:prSet presAssocID="{674CF62B-68CA-4873-A808-09E771E0F0E2}" presName="box" presStyleLbl="node1" presStyleIdx="3" presStyleCnt="4"/>
      <dgm:spPr/>
    </dgm:pt>
    <dgm:pt modelId="{23EA2487-000A-064A-B845-0AF7953CAF1E}" type="pres">
      <dgm:prSet presAssocID="{674CF62B-68CA-4873-A808-09E771E0F0E2}" presName="img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édico"/>
        </a:ext>
      </dgm:extLst>
    </dgm:pt>
    <dgm:pt modelId="{11B4FA31-6F7C-E746-ACF6-524062D39483}" type="pres">
      <dgm:prSet presAssocID="{674CF62B-68CA-4873-A808-09E771E0F0E2}" presName="text" presStyleLbl="node1" presStyleIdx="3" presStyleCnt="4">
        <dgm:presLayoutVars>
          <dgm:bulletEnabled val="1"/>
        </dgm:presLayoutVars>
      </dgm:prSet>
      <dgm:spPr/>
    </dgm:pt>
  </dgm:ptLst>
  <dgm:cxnLst>
    <dgm:cxn modelId="{D902230A-73A9-7B42-9A94-946E1ACBD71A}" type="presOf" srcId="{674CF62B-68CA-4873-A808-09E771E0F0E2}" destId="{11B4FA31-6F7C-E746-ACF6-524062D39483}" srcOrd="1" destOrd="0" presId="urn:microsoft.com/office/officeart/2005/8/layout/vList4"/>
    <dgm:cxn modelId="{C1992D6B-FCF6-854E-874D-4A431511DB63}" type="presOf" srcId="{B5A15AB6-0D13-46D4-87B1-9EA2B1A1E218}" destId="{D3F1057B-3B31-974A-A89D-0A807A9B7703}" srcOrd="1" destOrd="0" presId="urn:microsoft.com/office/officeart/2005/8/layout/vList4"/>
    <dgm:cxn modelId="{6150D750-136D-A043-A3D2-1EA32E5C6805}" type="presOf" srcId="{B5A15AB6-0D13-46D4-87B1-9EA2B1A1E218}" destId="{0D0B3764-1996-CE48-8338-170396CDCD11}" srcOrd="0" destOrd="0" presId="urn:microsoft.com/office/officeart/2005/8/layout/vList4"/>
    <dgm:cxn modelId="{8E481D54-7F41-433B-B965-280878244CB6}" srcId="{348DDA73-144A-4FFF-AA50-799B91250744}" destId="{904AE1B4-4DD9-46ED-9E66-3599115391DC}" srcOrd="2" destOrd="0" parTransId="{A517027F-18FE-45CD-9269-EDEC2AC190AA}" sibTransId="{F002FE9D-8F10-4F57-965D-BC510DDB1BFE}"/>
    <dgm:cxn modelId="{3C4C1A55-B85F-4B42-AD23-9F5247F564EA}" type="presOf" srcId="{904AE1B4-4DD9-46ED-9E66-3599115391DC}" destId="{304ACBC5-A8A5-1F45-8FBB-CBFC261DA167}" srcOrd="0" destOrd="0" presId="urn:microsoft.com/office/officeart/2005/8/layout/vList4"/>
    <dgm:cxn modelId="{F3E4E179-868F-E149-ACE2-00F77208A1B3}" type="presOf" srcId="{3B1C7E2E-1C86-4241-88BD-CC87E36B6CC4}" destId="{C148855F-3E25-4140-B02D-F271518119F8}" srcOrd="0" destOrd="0" presId="urn:microsoft.com/office/officeart/2005/8/layout/vList4"/>
    <dgm:cxn modelId="{CB2BF97E-7B7F-4DE0-8E07-722AAA1E750F}" srcId="{348DDA73-144A-4FFF-AA50-799B91250744}" destId="{B5A15AB6-0D13-46D4-87B1-9EA2B1A1E218}" srcOrd="1" destOrd="0" parTransId="{2916A685-6DEF-4980-AB95-34778BD03C85}" sibTransId="{3E7F4018-F0D7-4ACF-AA6F-91706BB9908C}"/>
    <dgm:cxn modelId="{3ABA4399-4036-4AF1-8BF9-E0FDC7DE4CA0}" srcId="{348DDA73-144A-4FFF-AA50-799B91250744}" destId="{3B1C7E2E-1C86-4241-88BD-CC87E36B6CC4}" srcOrd="0" destOrd="0" parTransId="{EF661B21-CA71-45DA-B3B7-311C644E2842}" sibTransId="{3CCAE040-BB11-4589-A503-EF99924DDF40}"/>
    <dgm:cxn modelId="{4C98F39A-C3DF-C940-874B-8315D701247F}" type="presOf" srcId="{904AE1B4-4DD9-46ED-9E66-3599115391DC}" destId="{AF2F5D18-01B1-6542-801D-C7C60C5CD4D8}" srcOrd="1" destOrd="0" presId="urn:microsoft.com/office/officeart/2005/8/layout/vList4"/>
    <dgm:cxn modelId="{DD8109A8-392C-9C48-9F44-43D79C185543}" type="presOf" srcId="{3B1C7E2E-1C86-4241-88BD-CC87E36B6CC4}" destId="{119873D0-F089-7D43-8A2C-BB16EA6DA141}" srcOrd="1" destOrd="0" presId="urn:microsoft.com/office/officeart/2005/8/layout/vList4"/>
    <dgm:cxn modelId="{5C7CF3C4-0ED0-E040-8F6F-AA1B0CC1E820}" type="presOf" srcId="{674CF62B-68CA-4873-A808-09E771E0F0E2}" destId="{2985BF75-1901-FB49-AB39-38E30E74F44A}" srcOrd="0" destOrd="0" presId="urn:microsoft.com/office/officeart/2005/8/layout/vList4"/>
    <dgm:cxn modelId="{2DD653C8-B53A-4646-B047-F4331383CC1B}" type="presOf" srcId="{348DDA73-144A-4FFF-AA50-799B91250744}" destId="{89A53241-2A03-CA47-8389-3EE3E3D428D8}" srcOrd="0" destOrd="0" presId="urn:microsoft.com/office/officeart/2005/8/layout/vList4"/>
    <dgm:cxn modelId="{833C82FE-3632-4424-9863-4E51AC623ACD}" srcId="{348DDA73-144A-4FFF-AA50-799B91250744}" destId="{674CF62B-68CA-4873-A808-09E771E0F0E2}" srcOrd="3" destOrd="0" parTransId="{083B3CEB-C311-42C7-80FA-6A2FD34463AF}" sibTransId="{1F11259A-4B53-4B55-B93B-28C40A7E80EC}"/>
    <dgm:cxn modelId="{9641FE48-E5BB-D643-A4CF-2B3B122ED602}" type="presParOf" srcId="{89A53241-2A03-CA47-8389-3EE3E3D428D8}" destId="{B3DD8057-EE92-0444-B783-4FD8EDD5298E}" srcOrd="0" destOrd="0" presId="urn:microsoft.com/office/officeart/2005/8/layout/vList4"/>
    <dgm:cxn modelId="{6B80DC97-3629-1F4F-9C0B-C47124D48973}" type="presParOf" srcId="{B3DD8057-EE92-0444-B783-4FD8EDD5298E}" destId="{C148855F-3E25-4140-B02D-F271518119F8}" srcOrd="0" destOrd="0" presId="urn:microsoft.com/office/officeart/2005/8/layout/vList4"/>
    <dgm:cxn modelId="{F19A37A3-3931-C942-810A-6E3CCE3C86FE}" type="presParOf" srcId="{B3DD8057-EE92-0444-B783-4FD8EDD5298E}" destId="{890A4116-4428-504E-A056-CA268BE4B324}" srcOrd="1" destOrd="0" presId="urn:microsoft.com/office/officeart/2005/8/layout/vList4"/>
    <dgm:cxn modelId="{C4EF4C26-7633-EC41-B234-CFAF446AA725}" type="presParOf" srcId="{B3DD8057-EE92-0444-B783-4FD8EDD5298E}" destId="{119873D0-F089-7D43-8A2C-BB16EA6DA141}" srcOrd="2" destOrd="0" presId="urn:microsoft.com/office/officeart/2005/8/layout/vList4"/>
    <dgm:cxn modelId="{B6F4C2D4-BE7A-574F-BCEB-620BC2FAF89F}" type="presParOf" srcId="{89A53241-2A03-CA47-8389-3EE3E3D428D8}" destId="{321033EA-1A75-C74A-95C2-DAB9F5675615}" srcOrd="1" destOrd="0" presId="urn:microsoft.com/office/officeart/2005/8/layout/vList4"/>
    <dgm:cxn modelId="{FE10AEBD-AC8D-C54C-8E1B-72E5B7DC58BB}" type="presParOf" srcId="{89A53241-2A03-CA47-8389-3EE3E3D428D8}" destId="{BCE927CC-D704-EA43-ACE6-9C175FB97616}" srcOrd="2" destOrd="0" presId="urn:microsoft.com/office/officeart/2005/8/layout/vList4"/>
    <dgm:cxn modelId="{5A135947-37B9-F141-8BAD-2B2F44221934}" type="presParOf" srcId="{BCE927CC-D704-EA43-ACE6-9C175FB97616}" destId="{0D0B3764-1996-CE48-8338-170396CDCD11}" srcOrd="0" destOrd="0" presId="urn:microsoft.com/office/officeart/2005/8/layout/vList4"/>
    <dgm:cxn modelId="{2F3AD14B-CCCE-4947-959F-45FD70244074}" type="presParOf" srcId="{BCE927CC-D704-EA43-ACE6-9C175FB97616}" destId="{841FE144-E221-7246-B7F1-C9057F2010A0}" srcOrd="1" destOrd="0" presId="urn:microsoft.com/office/officeart/2005/8/layout/vList4"/>
    <dgm:cxn modelId="{006386F6-1A2A-2D42-9D28-B561B42A65E5}" type="presParOf" srcId="{BCE927CC-D704-EA43-ACE6-9C175FB97616}" destId="{D3F1057B-3B31-974A-A89D-0A807A9B7703}" srcOrd="2" destOrd="0" presId="urn:microsoft.com/office/officeart/2005/8/layout/vList4"/>
    <dgm:cxn modelId="{CD42DBEE-5C73-914C-8918-AF8209AFC6E0}" type="presParOf" srcId="{89A53241-2A03-CA47-8389-3EE3E3D428D8}" destId="{A049E17E-25D8-8543-9462-7A9E0AC6B08C}" srcOrd="3" destOrd="0" presId="urn:microsoft.com/office/officeart/2005/8/layout/vList4"/>
    <dgm:cxn modelId="{C1A49BA4-1718-7349-9FE2-9B73E3830CF7}" type="presParOf" srcId="{89A53241-2A03-CA47-8389-3EE3E3D428D8}" destId="{17F2C083-1C1C-C44B-AB2E-80B2AE9ACD1B}" srcOrd="4" destOrd="0" presId="urn:microsoft.com/office/officeart/2005/8/layout/vList4"/>
    <dgm:cxn modelId="{A7E1084A-8696-6946-AE35-51CA51CC3B6B}" type="presParOf" srcId="{17F2C083-1C1C-C44B-AB2E-80B2AE9ACD1B}" destId="{304ACBC5-A8A5-1F45-8FBB-CBFC261DA167}" srcOrd="0" destOrd="0" presId="urn:microsoft.com/office/officeart/2005/8/layout/vList4"/>
    <dgm:cxn modelId="{828F33F3-4935-CB42-B575-04DF291DCF4E}" type="presParOf" srcId="{17F2C083-1C1C-C44B-AB2E-80B2AE9ACD1B}" destId="{32E5C92F-5CE2-DC4F-8C96-501B929DEDE2}" srcOrd="1" destOrd="0" presId="urn:microsoft.com/office/officeart/2005/8/layout/vList4"/>
    <dgm:cxn modelId="{24004A5B-F747-C34A-BA9E-EB84C4427317}" type="presParOf" srcId="{17F2C083-1C1C-C44B-AB2E-80B2AE9ACD1B}" destId="{AF2F5D18-01B1-6542-801D-C7C60C5CD4D8}" srcOrd="2" destOrd="0" presId="urn:microsoft.com/office/officeart/2005/8/layout/vList4"/>
    <dgm:cxn modelId="{22825074-29B8-6D46-A738-DFBB6B0A528A}" type="presParOf" srcId="{89A53241-2A03-CA47-8389-3EE3E3D428D8}" destId="{CD810F71-E0AC-5D4C-89C2-3BDB9E471855}" srcOrd="5" destOrd="0" presId="urn:microsoft.com/office/officeart/2005/8/layout/vList4"/>
    <dgm:cxn modelId="{C939A6E7-8AA3-F744-B3AA-9A5AF0EE02C7}" type="presParOf" srcId="{89A53241-2A03-CA47-8389-3EE3E3D428D8}" destId="{A6083538-6AE8-2C4C-82CB-F3382C6D667E}" srcOrd="6" destOrd="0" presId="urn:microsoft.com/office/officeart/2005/8/layout/vList4"/>
    <dgm:cxn modelId="{497D8F98-1132-D74B-9865-744C5FA199EA}" type="presParOf" srcId="{A6083538-6AE8-2C4C-82CB-F3382C6D667E}" destId="{2985BF75-1901-FB49-AB39-38E30E74F44A}" srcOrd="0" destOrd="0" presId="urn:microsoft.com/office/officeart/2005/8/layout/vList4"/>
    <dgm:cxn modelId="{6DCF4D8B-ED92-8E4F-940C-61D36F5AAE74}" type="presParOf" srcId="{A6083538-6AE8-2C4C-82CB-F3382C6D667E}" destId="{23EA2487-000A-064A-B845-0AF7953CAF1E}" srcOrd="1" destOrd="0" presId="urn:microsoft.com/office/officeart/2005/8/layout/vList4"/>
    <dgm:cxn modelId="{EACAD0B4-B377-184E-AECC-F7CD30F8A866}" type="presParOf" srcId="{A6083538-6AE8-2C4C-82CB-F3382C6D667E}" destId="{11B4FA31-6F7C-E746-ACF6-524062D3948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B47E1-0F1E-4F69-A2E8-6D76950BB8C9}">
      <dsp:nvSpPr>
        <dsp:cNvPr id="0" name=""/>
        <dsp:cNvSpPr/>
      </dsp:nvSpPr>
      <dsp:spPr>
        <a:xfrm>
          <a:off x="402593" y="0"/>
          <a:ext cx="4562726" cy="330598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F859-9B59-46F5-8A7C-F11740EC3748}">
      <dsp:nvSpPr>
        <dsp:cNvPr id="0" name=""/>
        <dsp:cNvSpPr/>
      </dsp:nvSpPr>
      <dsp:spPr>
        <a:xfrm>
          <a:off x="5766" y="991794"/>
          <a:ext cx="1727797" cy="13223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Evaluación Primaria</a:t>
          </a:r>
        </a:p>
      </dsp:txBody>
      <dsp:txXfrm>
        <a:off x="70320" y="1056348"/>
        <a:ext cx="1598689" cy="1193285"/>
      </dsp:txXfrm>
    </dsp:sp>
    <dsp:sp modelId="{F680A173-397D-46AE-8E67-70959F772FA6}">
      <dsp:nvSpPr>
        <dsp:cNvPr id="0" name=""/>
        <dsp:cNvSpPr/>
      </dsp:nvSpPr>
      <dsp:spPr>
        <a:xfrm>
          <a:off x="1820058" y="991794"/>
          <a:ext cx="1727797" cy="132239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Evaluación Secundaria</a:t>
          </a:r>
        </a:p>
      </dsp:txBody>
      <dsp:txXfrm>
        <a:off x="1884612" y="1056348"/>
        <a:ext cx="1598689" cy="1193285"/>
      </dsp:txXfrm>
    </dsp:sp>
    <dsp:sp modelId="{37788318-23CE-4804-99E6-B15F5C2AFE02}">
      <dsp:nvSpPr>
        <dsp:cNvPr id="0" name=""/>
        <dsp:cNvSpPr/>
      </dsp:nvSpPr>
      <dsp:spPr>
        <a:xfrm>
          <a:off x="3634350" y="991794"/>
          <a:ext cx="1727797" cy="132239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Manejo definitivo</a:t>
          </a:r>
        </a:p>
      </dsp:txBody>
      <dsp:txXfrm>
        <a:off x="3698904" y="1056348"/>
        <a:ext cx="1598689" cy="1193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9F0A0-B28D-40B7-954E-BC511218539B}">
      <dsp:nvSpPr>
        <dsp:cNvPr id="0" name=""/>
        <dsp:cNvSpPr/>
      </dsp:nvSpPr>
      <dsp:spPr>
        <a:xfrm rot="5400000">
          <a:off x="-196053" y="197278"/>
          <a:ext cx="1307026" cy="91491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A</a:t>
          </a:r>
        </a:p>
      </dsp:txBody>
      <dsp:txXfrm rot="-5400000">
        <a:off x="1" y="458683"/>
        <a:ext cx="914918" cy="392108"/>
      </dsp:txXfrm>
    </dsp:sp>
    <dsp:sp modelId="{8A135421-6DF2-4D6F-BA52-71D3716B2817}">
      <dsp:nvSpPr>
        <dsp:cNvPr id="0" name=""/>
        <dsp:cNvSpPr/>
      </dsp:nvSpPr>
      <dsp:spPr>
        <a:xfrm rot="5400000">
          <a:off x="3499293" y="-2583150"/>
          <a:ext cx="849567" cy="6018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Mantener la vía aérea con control de la columna cervical. </a:t>
          </a:r>
        </a:p>
      </dsp:txBody>
      <dsp:txXfrm rot="-5400000">
        <a:off x="914918" y="42697"/>
        <a:ext cx="5976845" cy="766623"/>
      </dsp:txXfrm>
    </dsp:sp>
    <dsp:sp modelId="{BEFA5E34-B110-481E-86CC-7E5809CBB123}">
      <dsp:nvSpPr>
        <dsp:cNvPr id="0" name=""/>
        <dsp:cNvSpPr/>
      </dsp:nvSpPr>
      <dsp:spPr>
        <a:xfrm rot="5400000">
          <a:off x="-196053" y="1389086"/>
          <a:ext cx="1307026" cy="914918"/>
        </a:xfrm>
        <a:prstGeom prst="chevron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B</a:t>
          </a:r>
        </a:p>
      </dsp:txBody>
      <dsp:txXfrm rot="-5400000">
        <a:off x="1" y="1650491"/>
        <a:ext cx="914918" cy="392108"/>
      </dsp:txXfrm>
    </dsp:sp>
    <dsp:sp modelId="{88D858F4-50B3-4C94-83F2-0DFD8775279B}">
      <dsp:nvSpPr>
        <dsp:cNvPr id="0" name=""/>
        <dsp:cNvSpPr/>
      </dsp:nvSpPr>
      <dsp:spPr>
        <a:xfrm rot="5400000">
          <a:off x="3499293" y="-1391342"/>
          <a:ext cx="849567" cy="6018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Respiración y ventilación. </a:t>
          </a:r>
        </a:p>
      </dsp:txBody>
      <dsp:txXfrm rot="-5400000">
        <a:off x="914918" y="1234505"/>
        <a:ext cx="5976845" cy="766623"/>
      </dsp:txXfrm>
    </dsp:sp>
    <dsp:sp modelId="{AACD3B00-84A6-46C7-8756-87EF15163D5F}">
      <dsp:nvSpPr>
        <dsp:cNvPr id="0" name=""/>
        <dsp:cNvSpPr/>
      </dsp:nvSpPr>
      <dsp:spPr>
        <a:xfrm rot="5400000">
          <a:off x="-196053" y="2580895"/>
          <a:ext cx="1307026" cy="914918"/>
        </a:xfrm>
        <a:prstGeom prst="chevron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C</a:t>
          </a:r>
        </a:p>
      </dsp:txBody>
      <dsp:txXfrm rot="-5400000">
        <a:off x="1" y="2842300"/>
        <a:ext cx="914918" cy="392108"/>
      </dsp:txXfrm>
    </dsp:sp>
    <dsp:sp modelId="{12949427-4029-4D9F-8B48-4F86D8FB7655}">
      <dsp:nvSpPr>
        <dsp:cNvPr id="0" name=""/>
        <dsp:cNvSpPr/>
      </dsp:nvSpPr>
      <dsp:spPr>
        <a:xfrm rot="5400000">
          <a:off x="3499293" y="-199533"/>
          <a:ext cx="849567" cy="6018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Circulación y control de hemorragia. </a:t>
          </a:r>
        </a:p>
      </dsp:txBody>
      <dsp:txXfrm rot="-5400000">
        <a:off x="914918" y="2426314"/>
        <a:ext cx="5976845" cy="766623"/>
      </dsp:txXfrm>
    </dsp:sp>
    <dsp:sp modelId="{D62C5014-E408-40C5-BCA6-BEABFB798351}">
      <dsp:nvSpPr>
        <dsp:cNvPr id="0" name=""/>
        <dsp:cNvSpPr/>
      </dsp:nvSpPr>
      <dsp:spPr>
        <a:xfrm rot="5400000">
          <a:off x="-196053" y="3772703"/>
          <a:ext cx="1307026" cy="914918"/>
        </a:xfrm>
        <a:prstGeom prst="chevron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D</a:t>
          </a:r>
        </a:p>
      </dsp:txBody>
      <dsp:txXfrm rot="-5400000">
        <a:off x="1" y="4034108"/>
        <a:ext cx="914918" cy="392108"/>
      </dsp:txXfrm>
    </dsp:sp>
    <dsp:sp modelId="{D89EC55A-9C3F-4DF5-89E0-EC71795A9AFE}">
      <dsp:nvSpPr>
        <dsp:cNvPr id="0" name=""/>
        <dsp:cNvSpPr/>
      </dsp:nvSpPr>
      <dsp:spPr>
        <a:xfrm rot="5400000">
          <a:off x="3499293" y="992274"/>
          <a:ext cx="849567" cy="6018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Estado neurológico. </a:t>
          </a:r>
        </a:p>
      </dsp:txBody>
      <dsp:txXfrm rot="-5400000">
        <a:off x="914918" y="3618121"/>
        <a:ext cx="5976845" cy="766623"/>
      </dsp:txXfrm>
    </dsp:sp>
    <dsp:sp modelId="{CC1060E5-7F4B-49CC-8EC7-4287EB2C8D5F}">
      <dsp:nvSpPr>
        <dsp:cNvPr id="0" name=""/>
        <dsp:cNvSpPr/>
      </dsp:nvSpPr>
      <dsp:spPr>
        <a:xfrm rot="5400000">
          <a:off x="-196053" y="4964511"/>
          <a:ext cx="1307026" cy="914918"/>
        </a:xfrm>
        <a:prstGeom prst="chevron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E</a:t>
          </a:r>
        </a:p>
      </dsp:txBody>
      <dsp:txXfrm rot="-5400000">
        <a:off x="1" y="5225916"/>
        <a:ext cx="914918" cy="392108"/>
      </dsp:txXfrm>
    </dsp:sp>
    <dsp:sp modelId="{67349974-8DEC-49D2-831D-251C79CF83D7}">
      <dsp:nvSpPr>
        <dsp:cNvPr id="0" name=""/>
        <dsp:cNvSpPr/>
      </dsp:nvSpPr>
      <dsp:spPr>
        <a:xfrm rot="5400000">
          <a:off x="3499293" y="2184082"/>
          <a:ext cx="849567" cy="6018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anose="00000500000000000000" pitchFamily="50" charset="0"/>
            </a:rPr>
            <a:t>Exposición y control del entorno. </a:t>
          </a:r>
        </a:p>
      </dsp:txBody>
      <dsp:txXfrm rot="-5400000">
        <a:off x="914918" y="4809929"/>
        <a:ext cx="5976845" cy="766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13EF-40DA-4A95-92D3-FFEBBFBEA89A}">
      <dsp:nvSpPr>
        <dsp:cNvPr id="0" name=""/>
        <dsp:cNvSpPr/>
      </dsp:nvSpPr>
      <dsp:spPr>
        <a:xfrm>
          <a:off x="2185019" y="4"/>
          <a:ext cx="2208924" cy="22089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Acidosis</a:t>
          </a:r>
        </a:p>
      </dsp:txBody>
      <dsp:txXfrm>
        <a:off x="2508508" y="323493"/>
        <a:ext cx="1561946" cy="1561946"/>
      </dsp:txXfrm>
    </dsp:sp>
    <dsp:sp modelId="{311095BB-81D2-4258-83DC-0221FF0057C4}">
      <dsp:nvSpPr>
        <dsp:cNvPr id="0" name=""/>
        <dsp:cNvSpPr/>
      </dsp:nvSpPr>
      <dsp:spPr>
        <a:xfrm rot="3600000">
          <a:off x="3817550" y="2139239"/>
          <a:ext cx="569135" cy="7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>
            <a:latin typeface="Montserrat" panose="00000500000000000000" pitchFamily="50" charset="0"/>
          </a:endParaRPr>
        </a:p>
      </dsp:txBody>
      <dsp:txXfrm>
        <a:off x="3860235" y="2214408"/>
        <a:ext cx="398395" cy="447307"/>
      </dsp:txXfrm>
    </dsp:sp>
    <dsp:sp modelId="{E5851DF1-CB26-431D-971C-50F3469F932B}">
      <dsp:nvSpPr>
        <dsp:cNvPr id="0" name=""/>
        <dsp:cNvSpPr/>
      </dsp:nvSpPr>
      <dsp:spPr>
        <a:xfrm>
          <a:off x="3680777" y="2873108"/>
          <a:ext cx="2534983" cy="2208924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Coagulopatía</a:t>
          </a:r>
        </a:p>
      </dsp:txBody>
      <dsp:txXfrm>
        <a:off x="4052017" y="3196597"/>
        <a:ext cx="1792503" cy="1561946"/>
      </dsp:txXfrm>
    </dsp:sp>
    <dsp:sp modelId="{9DC4A5C1-2DC5-4B38-8465-2DF4762E3E65}">
      <dsp:nvSpPr>
        <dsp:cNvPr id="0" name=""/>
        <dsp:cNvSpPr/>
      </dsp:nvSpPr>
      <dsp:spPr>
        <a:xfrm rot="10800000">
          <a:off x="2971561" y="3604814"/>
          <a:ext cx="501179" cy="7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>
            <a:latin typeface="Montserrat" panose="00000500000000000000" pitchFamily="50" charset="0"/>
          </a:endParaRPr>
        </a:p>
      </dsp:txBody>
      <dsp:txXfrm rot="10800000">
        <a:off x="3121915" y="3753916"/>
        <a:ext cx="350825" cy="447307"/>
      </dsp:txXfrm>
    </dsp:sp>
    <dsp:sp modelId="{B901B696-D626-4547-A70F-0AAAE1767A68}">
      <dsp:nvSpPr>
        <dsp:cNvPr id="0" name=""/>
        <dsp:cNvSpPr/>
      </dsp:nvSpPr>
      <dsp:spPr>
        <a:xfrm>
          <a:off x="526231" y="2873108"/>
          <a:ext cx="2208924" cy="220892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 pitchFamily="50" charset="0"/>
            </a:rPr>
            <a:t>Hipotermia</a:t>
          </a:r>
        </a:p>
      </dsp:txBody>
      <dsp:txXfrm>
        <a:off x="849720" y="3196597"/>
        <a:ext cx="1561946" cy="1561946"/>
      </dsp:txXfrm>
    </dsp:sp>
    <dsp:sp modelId="{C83CF203-2F2C-47B4-9FE4-63BE60A0EA8D}">
      <dsp:nvSpPr>
        <dsp:cNvPr id="0" name=""/>
        <dsp:cNvSpPr/>
      </dsp:nvSpPr>
      <dsp:spPr>
        <a:xfrm rot="18000000">
          <a:off x="2157979" y="2182664"/>
          <a:ext cx="587585" cy="7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>
            <a:latin typeface="Montserrat" panose="00000500000000000000" pitchFamily="50" charset="0"/>
          </a:endParaRPr>
        </a:p>
      </dsp:txBody>
      <dsp:txXfrm>
        <a:off x="2202048" y="2408095"/>
        <a:ext cx="411310" cy="447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C5644-60F4-45A9-A9B6-428AFD5CA013}">
      <dsp:nvSpPr>
        <dsp:cNvPr id="0" name=""/>
        <dsp:cNvSpPr/>
      </dsp:nvSpPr>
      <dsp:spPr>
        <a:xfrm>
          <a:off x="0" y="0"/>
          <a:ext cx="5795421" cy="15643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La sola permeabilidad de la vía aérea no garantiza la adecuada ventilación. </a:t>
          </a:r>
          <a:endParaRPr lang="en-US" sz="1700" kern="1200" dirty="0">
            <a:latin typeface="Montserrat" panose="00000500000000000000" pitchFamily="50" charset="0"/>
          </a:endParaRPr>
        </a:p>
      </dsp:txBody>
      <dsp:txXfrm>
        <a:off x="45820" y="45820"/>
        <a:ext cx="4107318" cy="1472753"/>
      </dsp:txXfrm>
    </dsp:sp>
    <dsp:sp modelId="{9A078743-D67F-4A93-8185-46767F662C13}">
      <dsp:nvSpPr>
        <dsp:cNvPr id="0" name=""/>
        <dsp:cNvSpPr/>
      </dsp:nvSpPr>
      <dsp:spPr>
        <a:xfrm>
          <a:off x="511360" y="1825125"/>
          <a:ext cx="5795421" cy="1564393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Se requiere adecuado intercambio gaseoso </a:t>
          </a:r>
          <a:r>
            <a:rPr lang="es-419" sz="1700" kern="1200" dirty="0">
              <a:latin typeface="Montserrat" panose="00000500000000000000" pitchFamily="50" charset="0"/>
            </a:rPr>
            <a:t>→ </a:t>
          </a:r>
          <a:r>
            <a:rPr lang="es-CO" sz="1700" kern="1200" dirty="0">
              <a:latin typeface="Montserrat" panose="00000500000000000000" pitchFamily="50" charset="0"/>
            </a:rPr>
            <a:t>se requiere adecuada función pulmonar, de la pared torácica y del diafragma.</a:t>
          </a:r>
          <a:endParaRPr lang="en-US" sz="1700" kern="1200" dirty="0">
            <a:latin typeface="Montserrat" panose="00000500000000000000" pitchFamily="50" charset="0"/>
          </a:endParaRPr>
        </a:p>
      </dsp:txBody>
      <dsp:txXfrm>
        <a:off x="557180" y="1870945"/>
        <a:ext cx="4175565" cy="1472753"/>
      </dsp:txXfrm>
    </dsp:sp>
    <dsp:sp modelId="{48215C6A-C455-433E-B6C2-234CB8E7B0FB}">
      <dsp:nvSpPr>
        <dsp:cNvPr id="0" name=""/>
        <dsp:cNvSpPr/>
      </dsp:nvSpPr>
      <dsp:spPr>
        <a:xfrm>
          <a:off x="1022721" y="3650250"/>
          <a:ext cx="5795421" cy="156439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anose="00000500000000000000" pitchFamily="50" charset="0"/>
            </a:rPr>
            <a:t>Exponer cuello y tórax del paciente y evaluar: ingurgitación yugular, posición de la tráquea, excursión de la pared torácica, percusión y auscultación.</a:t>
          </a:r>
          <a:endParaRPr lang="en-US" sz="1700" kern="1200" dirty="0">
            <a:latin typeface="Montserrat" panose="00000500000000000000" pitchFamily="50" charset="0"/>
          </a:endParaRPr>
        </a:p>
      </dsp:txBody>
      <dsp:txXfrm>
        <a:off x="1068541" y="3696070"/>
        <a:ext cx="4175565" cy="1472753"/>
      </dsp:txXfrm>
    </dsp:sp>
    <dsp:sp modelId="{02027024-5076-4BFC-BAC9-DC2AFA7D520C}">
      <dsp:nvSpPr>
        <dsp:cNvPr id="0" name=""/>
        <dsp:cNvSpPr/>
      </dsp:nvSpPr>
      <dsp:spPr>
        <a:xfrm>
          <a:off x="4778565" y="1186331"/>
          <a:ext cx="1016855" cy="10168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Montserrat" panose="00000500000000000000" pitchFamily="50" charset="0"/>
          </a:endParaRPr>
        </a:p>
      </dsp:txBody>
      <dsp:txXfrm>
        <a:off x="5007357" y="1186331"/>
        <a:ext cx="559271" cy="765183"/>
      </dsp:txXfrm>
    </dsp:sp>
    <dsp:sp modelId="{CE5A2EE9-05CB-4F99-A2D8-C7D02716787F}">
      <dsp:nvSpPr>
        <dsp:cNvPr id="0" name=""/>
        <dsp:cNvSpPr/>
      </dsp:nvSpPr>
      <dsp:spPr>
        <a:xfrm>
          <a:off x="5289926" y="3001027"/>
          <a:ext cx="1016855" cy="10168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Montserrat" panose="00000500000000000000" pitchFamily="50" charset="0"/>
          </a:endParaRPr>
        </a:p>
      </dsp:txBody>
      <dsp:txXfrm>
        <a:off x="5518718" y="3001027"/>
        <a:ext cx="559271" cy="7651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EF79F-4EB6-4034-A9C6-2ECCF5FEFDB4}">
      <dsp:nvSpPr>
        <dsp:cNvPr id="0" name=""/>
        <dsp:cNvSpPr/>
      </dsp:nvSpPr>
      <dsp:spPr>
        <a:xfrm rot="16200000">
          <a:off x="1125" y="412662"/>
          <a:ext cx="2422064" cy="242206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anose="00000500000000000000" pitchFamily="50" charset="0"/>
            </a:rPr>
            <a:t>Control definitivo de hemorragia</a:t>
          </a:r>
        </a:p>
      </dsp:txBody>
      <dsp:txXfrm rot="5400000">
        <a:off x="1126" y="1018177"/>
        <a:ext cx="1998203" cy="1211032"/>
      </dsp:txXfrm>
    </dsp:sp>
    <dsp:sp modelId="{68DE2E9F-8C7B-4EFD-8AC6-E91AD43EED97}">
      <dsp:nvSpPr>
        <dsp:cNvPr id="0" name=""/>
        <dsp:cNvSpPr/>
      </dsp:nvSpPr>
      <dsp:spPr>
        <a:xfrm rot="5400000">
          <a:off x="2582247" y="412662"/>
          <a:ext cx="2422064" cy="242206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anose="00000500000000000000" pitchFamily="50" charset="0"/>
            </a:rPr>
            <a:t>Restauración del vol. circulatorio</a:t>
          </a:r>
        </a:p>
      </dsp:txBody>
      <dsp:txXfrm rot="-5400000">
        <a:off x="3006109" y="1018178"/>
        <a:ext cx="1998203" cy="12110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05C2C-5848-4F73-96E4-54C080D7347D}">
      <dsp:nvSpPr>
        <dsp:cNvPr id="0" name=""/>
        <dsp:cNvSpPr/>
      </dsp:nvSpPr>
      <dsp:spPr>
        <a:xfrm>
          <a:off x="0" y="5522"/>
          <a:ext cx="5999617" cy="1488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anose="00000500000000000000" pitchFamily="50" charset="0"/>
            </a:rPr>
            <a:t>Durante la evaluación primaria se debe desvestir por completo al paciente. </a:t>
          </a:r>
          <a:endParaRPr lang="en-US" sz="2400" kern="1200" dirty="0">
            <a:latin typeface="Montserrat" panose="00000500000000000000" pitchFamily="50" charset="0"/>
          </a:endParaRPr>
        </a:p>
      </dsp:txBody>
      <dsp:txXfrm>
        <a:off x="72650" y="78172"/>
        <a:ext cx="5854317" cy="1342940"/>
      </dsp:txXfrm>
    </dsp:sp>
    <dsp:sp modelId="{3EB8659B-DA89-4EAB-B3A9-C504DF1B1A6F}">
      <dsp:nvSpPr>
        <dsp:cNvPr id="0" name=""/>
        <dsp:cNvSpPr/>
      </dsp:nvSpPr>
      <dsp:spPr>
        <a:xfrm>
          <a:off x="0" y="1558684"/>
          <a:ext cx="5999617" cy="14882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anose="00000500000000000000" pitchFamily="50" charset="0"/>
            </a:rPr>
            <a:t>Siempre cubrir y calentar </a:t>
          </a:r>
          <a:r>
            <a:rPr lang="es-419" sz="2400" kern="1200" dirty="0">
              <a:latin typeface="Montserrat" panose="00000500000000000000" pitchFamily="50" charset="0"/>
              <a:cs typeface="Calibri" panose="020F0502020204030204" pitchFamily="34" charset="0"/>
            </a:rPr>
            <a:t>→</a:t>
          </a:r>
          <a:r>
            <a:rPr lang="es-CO" sz="2400" kern="1200" dirty="0">
              <a:latin typeface="Montserrat" panose="00000500000000000000" pitchFamily="50" charset="0"/>
            </a:rPr>
            <a:t> prevenir la hipotermia: complicación potencialmente letal.</a:t>
          </a:r>
          <a:endParaRPr lang="en-US" sz="2400" kern="1200" dirty="0">
            <a:latin typeface="Montserrat" panose="00000500000000000000" pitchFamily="50" charset="0"/>
          </a:endParaRPr>
        </a:p>
      </dsp:txBody>
      <dsp:txXfrm>
        <a:off x="72650" y="1631334"/>
        <a:ext cx="5854317" cy="1342940"/>
      </dsp:txXfrm>
    </dsp:sp>
    <dsp:sp modelId="{FC99983C-6A12-4319-9662-7A578E053423}">
      <dsp:nvSpPr>
        <dsp:cNvPr id="0" name=""/>
        <dsp:cNvSpPr/>
      </dsp:nvSpPr>
      <dsp:spPr>
        <a:xfrm>
          <a:off x="0" y="3116045"/>
          <a:ext cx="5999617" cy="14882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anose="00000500000000000000" pitchFamily="50" charset="0"/>
            </a:rPr>
            <a:t>Administrar líquidos calientes. </a:t>
          </a:r>
          <a:endParaRPr lang="en-US" sz="2400" kern="1200" dirty="0">
            <a:latin typeface="Montserrat" panose="00000500000000000000" pitchFamily="50" charset="0"/>
          </a:endParaRPr>
        </a:p>
      </dsp:txBody>
      <dsp:txXfrm>
        <a:off x="72650" y="3188695"/>
        <a:ext cx="5854317" cy="13429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8855F-3E25-4140-B02D-F271518119F8}">
      <dsp:nvSpPr>
        <dsp:cNvPr id="0" name=""/>
        <dsp:cNvSpPr/>
      </dsp:nvSpPr>
      <dsp:spPr>
        <a:xfrm>
          <a:off x="0" y="0"/>
          <a:ext cx="7009857" cy="13562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No se debe iniciar hasta que no se haya completado la evaluación primaria, resucitación y se haya demostrado mejoría de los parámetros vitales del paciente. </a:t>
          </a:r>
          <a:endParaRPr lang="en-US" sz="1600" kern="1200" dirty="0">
            <a:latin typeface="Montserrat" panose="00000500000000000000" pitchFamily="50" charset="0"/>
          </a:endParaRPr>
        </a:p>
      </dsp:txBody>
      <dsp:txXfrm>
        <a:off x="1537598" y="0"/>
        <a:ext cx="5472258" cy="1356269"/>
      </dsp:txXfrm>
    </dsp:sp>
    <dsp:sp modelId="{890A4116-4428-504E-A056-CA268BE4B324}">
      <dsp:nvSpPr>
        <dsp:cNvPr id="0" name=""/>
        <dsp:cNvSpPr/>
      </dsp:nvSpPr>
      <dsp:spPr>
        <a:xfrm>
          <a:off x="135626" y="135626"/>
          <a:ext cx="1401971" cy="108501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3764-1996-CE48-8338-170396CDCD11}">
      <dsp:nvSpPr>
        <dsp:cNvPr id="0" name=""/>
        <dsp:cNvSpPr/>
      </dsp:nvSpPr>
      <dsp:spPr>
        <a:xfrm>
          <a:off x="0" y="1491896"/>
          <a:ext cx="7009857" cy="1356269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HC completa, examen físico (por regiones) y reevaluación de todos los signos vitales. </a:t>
          </a:r>
          <a:endParaRPr lang="en-US" sz="1600" kern="1200" dirty="0">
            <a:latin typeface="Montserrat" panose="00000500000000000000" pitchFamily="50" charset="0"/>
          </a:endParaRPr>
        </a:p>
      </dsp:txBody>
      <dsp:txXfrm>
        <a:off x="1537598" y="1491896"/>
        <a:ext cx="5472258" cy="1356269"/>
      </dsp:txXfrm>
    </dsp:sp>
    <dsp:sp modelId="{841FE144-E221-7246-B7F1-C9057F2010A0}">
      <dsp:nvSpPr>
        <dsp:cNvPr id="0" name=""/>
        <dsp:cNvSpPr/>
      </dsp:nvSpPr>
      <dsp:spPr>
        <a:xfrm>
          <a:off x="135626" y="1627523"/>
          <a:ext cx="1401971" cy="108501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ACBC5-A8A5-1F45-8FBB-CBFC261DA167}">
      <dsp:nvSpPr>
        <dsp:cNvPr id="0" name=""/>
        <dsp:cNvSpPr/>
      </dsp:nvSpPr>
      <dsp:spPr>
        <a:xfrm>
          <a:off x="0" y="2983792"/>
          <a:ext cx="7009857" cy="1356269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AMPLE: alergias, medicamentos, </a:t>
          </a:r>
          <a:r>
            <a:rPr lang="es-CO" sz="1600" kern="1200" dirty="0" err="1">
              <a:latin typeface="Montserrat" panose="00000500000000000000" pitchFamily="50" charset="0"/>
            </a:rPr>
            <a:t>past</a:t>
          </a:r>
          <a:r>
            <a:rPr lang="es-CO" sz="1600" kern="1200" dirty="0">
              <a:latin typeface="Montserrat" panose="00000500000000000000" pitchFamily="50" charset="0"/>
            </a:rPr>
            <a:t> </a:t>
          </a:r>
          <a:r>
            <a:rPr lang="es-CO" sz="1600" kern="1200" dirty="0" err="1">
              <a:latin typeface="Montserrat" panose="00000500000000000000" pitchFamily="50" charset="0"/>
            </a:rPr>
            <a:t>illness</a:t>
          </a:r>
          <a:r>
            <a:rPr lang="es-CO" sz="1600" kern="1200" dirty="0">
              <a:latin typeface="Montserrat" panose="00000500000000000000" pitchFamily="50" charset="0"/>
            </a:rPr>
            <a:t>, </a:t>
          </a:r>
          <a:r>
            <a:rPr lang="es-CO" sz="1600" kern="1200" dirty="0" err="1">
              <a:latin typeface="Montserrat" panose="00000500000000000000" pitchFamily="50" charset="0"/>
            </a:rPr>
            <a:t>last</a:t>
          </a:r>
          <a:r>
            <a:rPr lang="es-CO" sz="1600" kern="1200" dirty="0">
              <a:latin typeface="Montserrat" panose="00000500000000000000" pitchFamily="50" charset="0"/>
            </a:rPr>
            <a:t> </a:t>
          </a:r>
          <a:r>
            <a:rPr lang="es-CO" sz="1600" kern="1200" dirty="0" err="1">
              <a:latin typeface="Montserrat" panose="00000500000000000000" pitchFamily="50" charset="0"/>
            </a:rPr>
            <a:t>meal</a:t>
          </a:r>
          <a:r>
            <a:rPr lang="es-CO" sz="1600" kern="1200" dirty="0">
              <a:latin typeface="Montserrat" panose="00000500000000000000" pitchFamily="50" charset="0"/>
            </a:rPr>
            <a:t>, eventos relacionados con el trauma.</a:t>
          </a:r>
          <a:endParaRPr lang="en-US" sz="1600" kern="1200" dirty="0">
            <a:latin typeface="Montserrat" panose="00000500000000000000" pitchFamily="50" charset="0"/>
          </a:endParaRPr>
        </a:p>
      </dsp:txBody>
      <dsp:txXfrm>
        <a:off x="1537598" y="2983792"/>
        <a:ext cx="5472258" cy="1356269"/>
      </dsp:txXfrm>
    </dsp:sp>
    <dsp:sp modelId="{32E5C92F-5CE2-DC4F-8C96-501B929DEDE2}">
      <dsp:nvSpPr>
        <dsp:cNvPr id="0" name=""/>
        <dsp:cNvSpPr/>
      </dsp:nvSpPr>
      <dsp:spPr>
        <a:xfrm>
          <a:off x="135626" y="3119419"/>
          <a:ext cx="1401971" cy="108501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5BF75-1901-FB49-AB39-38E30E74F44A}">
      <dsp:nvSpPr>
        <dsp:cNvPr id="0" name=""/>
        <dsp:cNvSpPr/>
      </dsp:nvSpPr>
      <dsp:spPr>
        <a:xfrm>
          <a:off x="0" y="4475688"/>
          <a:ext cx="7009857" cy="135626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Conocer el mecanismo de la lesión ayuda a entender estado fisiológico del paciente y provee estrategias anticipadas. </a:t>
          </a:r>
          <a:endParaRPr lang="en-US" sz="1600" kern="1200" dirty="0">
            <a:latin typeface="Montserrat" panose="00000500000000000000" pitchFamily="50" charset="0"/>
          </a:endParaRPr>
        </a:p>
      </dsp:txBody>
      <dsp:txXfrm>
        <a:off x="1537598" y="4475688"/>
        <a:ext cx="5472258" cy="1356269"/>
      </dsp:txXfrm>
    </dsp:sp>
    <dsp:sp modelId="{23EA2487-000A-064A-B845-0AF7953CAF1E}">
      <dsp:nvSpPr>
        <dsp:cNvPr id="0" name=""/>
        <dsp:cNvSpPr/>
      </dsp:nvSpPr>
      <dsp:spPr>
        <a:xfrm>
          <a:off x="135626" y="4611315"/>
          <a:ext cx="1401971" cy="108501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8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9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0072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9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3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1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1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6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2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therine.romero@udea.edu.co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28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media/image3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6.jpeg" Type="http://schemas.openxmlformats.org/officeDocument/2006/relationships/image"/></Relationships>
</file>

<file path=ppt/slides/_rels/slide27.xml.rels><?xml version="1.0" encoding="UTF-8" standalone="yes" ?><Relationships xmlns="http://schemas.openxmlformats.org/package/2006/relationships"><Relationship Id="rId3" Target="../media/image38.jpeg" Type="http://schemas.openxmlformats.org/officeDocument/2006/relationships/image"/><Relationship Id="rId2" Target="../media/image3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 ?><Relationships xmlns="http://schemas.openxmlformats.org/package/2006/relationships"><Relationship Id="rId3" Target="../media/image41.jpeg" Type="http://schemas.openxmlformats.org/officeDocument/2006/relationships/image"/><Relationship Id="rId2" Target="../media/image40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 ?><Relationships xmlns="http://schemas.openxmlformats.org/package/2006/relationships"><Relationship Id="rId2" Target="../media/image4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1.xml.rels><?xml version="1.0" encoding="UTF-8" standalone="yes" ?><Relationships xmlns="http://schemas.openxmlformats.org/package/2006/relationships"><Relationship Id="rId2" Target="../media/image4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2.xml.rels><?xml version="1.0" encoding="UTF-8" standalone="yes" ?><Relationships xmlns="http://schemas.openxmlformats.org/package/2006/relationships"><Relationship Id="rId2" Target="../media/image4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 ?><Relationships xmlns="http://schemas.openxmlformats.org/package/2006/relationships"><Relationship Id="rId3" Target="../media/image53.jpeg" Type="http://schemas.openxmlformats.org/officeDocument/2006/relationships/image"/><Relationship Id="rId2" Target="mailto:katherine.romero@udea.edu.co" TargetMode="External" Type="http://schemas.openxmlformats.org/officeDocument/2006/relationships/hyperlink"/><Relationship Id="rId1" Target="../slideLayouts/slideLayout1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18939-0840-4A12-A94F-EA8422B5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146"/>
            <a:ext cx="10515600" cy="2448339"/>
          </a:xfrm>
        </p:spPr>
        <p:txBody>
          <a:bodyPr anchor="b">
            <a:noAutofit/>
          </a:bodyPr>
          <a:lstStyle/>
          <a:p>
            <a:pPr algn="ctr"/>
            <a:r>
              <a:rPr lang="es-CO" b="0" dirty="0"/>
              <a:t>Enfoque inicial del paciente politraumatizado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4083AD-133C-402A-85FF-FD71D22E5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91063" y="3429000"/>
            <a:ext cx="5409873" cy="15001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CO" dirty="0"/>
              <a:t>Katherine Romero Moreno </a:t>
            </a:r>
          </a:p>
          <a:p>
            <a:pPr algn="ctr"/>
            <a:r>
              <a:rPr lang="es-CO" dirty="0"/>
              <a:t>Residente Cirugía General </a:t>
            </a:r>
          </a:p>
          <a:p>
            <a:pPr algn="ctr"/>
            <a:r>
              <a:rPr lang="es-CO" dirty="0"/>
              <a:t>Universidad de Antioquia</a:t>
            </a:r>
          </a:p>
          <a:p>
            <a:pPr algn="ctr"/>
            <a:r>
              <a:rPr lang="es-CO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katherine.romero@udea.edu.co</a:t>
            </a:r>
            <a:r>
              <a:rPr lang="es-C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270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9BFBAF0-049D-428F-8F30-4AF326787A6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27" y="695468"/>
            <a:ext cx="3089538" cy="247163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5C8F290-0BDC-447F-BDEB-23AD5BA38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099" y="695468"/>
            <a:ext cx="3252903" cy="54670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63F8F7D-413E-4393-9EEF-1F060C7F8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9941" y="3805383"/>
            <a:ext cx="3252903" cy="235022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F03F3D3-763F-4B48-B6B4-3D5A1447D8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8842" y="967967"/>
            <a:ext cx="2810393" cy="219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94BD0D1-452E-4448-87AE-E8E554949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077" y="413031"/>
            <a:ext cx="6410325" cy="603193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7D029B7-C274-4EB6-A21E-CA4CD0801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83" y="274135"/>
            <a:ext cx="4486790" cy="327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8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75EECC-F950-4D9C-B901-5B1958763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4291" y="2257020"/>
            <a:ext cx="6531320" cy="3084989"/>
          </a:xfrm>
          <a:ln w="28575">
            <a:solidFill>
              <a:srgbClr val="00AAA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ctr"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Buscar signos de obstrucción </a:t>
            </a:r>
            <a:r>
              <a:rPr lang="es-419" dirty="0">
                <a:solidFill>
                  <a:srgbClr val="152B48"/>
                </a:solidFill>
                <a:latin typeface="Montserrat" panose="00000500000000000000" pitchFamily="50" charset="0"/>
              </a:rPr>
              <a:t>→ </a:t>
            </a: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cuerpos extraños, trauma facial, mandibular, lesiones de laringe o tráquea, succionar sangre y secreciones. </a:t>
            </a:r>
          </a:p>
          <a:p>
            <a:pPr fontAlgn="ctr"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Reconocer potencial pérdida progresiva de la vía aérea. </a:t>
            </a:r>
          </a:p>
          <a:p>
            <a:pPr fontAlgn="ctr"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Maniobras de permeabilización temporal. </a:t>
            </a:r>
          </a:p>
          <a:p>
            <a:pPr fontAlgn="ctr"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Si Glasgow &lt;8 se requiere asegurar la vía aérea.</a:t>
            </a:r>
          </a:p>
          <a:p>
            <a:pPr fontAlgn="ctr"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SIEMPRE asumir que hay lesión cervical.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CEFCFE5-9980-4E51-B1D4-BF0115409318}"/>
              </a:ext>
            </a:extLst>
          </p:cNvPr>
          <p:cNvSpPr txBox="1">
            <a:spLocks/>
          </p:cNvSpPr>
          <p:nvPr/>
        </p:nvSpPr>
        <p:spPr>
          <a:xfrm>
            <a:off x="559526" y="86450"/>
            <a:ext cx="7696200" cy="1855085"/>
          </a:xfrm>
          <a:prstGeom prst="rect">
            <a:avLst/>
          </a:prstGeom>
        </p:spPr>
        <p:txBody>
          <a:bodyPr vert="horz" lIns="228600" tIns="228600" rIns="2286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b="0">
                <a:latin typeface="Montserrat" panose="00000500000000000000" pitchFamily="50" charset="0"/>
              </a:rPr>
              <a:t>A: vía aérea y control de columna cervical</a:t>
            </a:r>
            <a:endParaRPr lang="en-US" b="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1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28615DE-E5B2-4938-9A95-D9D6A3A06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161" y="741853"/>
            <a:ext cx="7010839" cy="5188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08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de la pantalla de un videojuego de una ciudad&#10;&#10;Descripción generada automáticamente con confianza media">
            <a:extLst>
              <a:ext uri="{FF2B5EF4-FFF2-40B4-BE49-F238E27FC236}">
                <a16:creationId xmlns:a16="http://schemas.microsoft.com/office/drawing/2014/main" id="{2EE1B09C-05F6-044C-9014-5BC410007F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9951" y="1367748"/>
            <a:ext cx="7226255" cy="412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47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A7A18-628E-4584-9182-872B3E22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276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B: ventilación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4CFCBCE-0125-40BD-B23B-E7D2828DA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745174"/>
              </p:ext>
            </p:extLst>
          </p:nvPr>
        </p:nvGraphicFramePr>
        <p:xfrm>
          <a:off x="4999388" y="1339780"/>
          <a:ext cx="6818143" cy="52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23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3B9DF3E1-9151-4A58-9826-67F64337AB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347" y="342900"/>
            <a:ext cx="3950103" cy="329833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F1D45DD-75BF-41A6-BE68-BAD1F6973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086" y="1188720"/>
            <a:ext cx="5275252" cy="4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1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8B71E58-B1FE-5945-919C-96678F0134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5100" y="255067"/>
            <a:ext cx="4286144" cy="33003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0015A7C-ED68-674C-98DF-47FECEFC52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8086" y="3658144"/>
            <a:ext cx="4201298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21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043BB27-7C80-4CBB-832F-7A34D13D2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923" y="87739"/>
            <a:ext cx="6941819" cy="401626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AB95092-32D5-46E2-9DAB-59C91DB9A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787" y="4104004"/>
            <a:ext cx="3486754" cy="259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36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0B18B7-694C-45D9-AD51-C0DEBCE09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2803" y="1938647"/>
            <a:ext cx="7034065" cy="3721735"/>
          </a:xfrm>
          <a:ln w="28575">
            <a:solidFill>
              <a:srgbClr val="00AAA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fontAlgn="ctr"/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Todos los pacientes traumatizados deben recibir O2 suplementario. </a:t>
            </a:r>
          </a:p>
          <a:p>
            <a:pPr fontAlgn="ctr"/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Neumotórax simple, hemotórax simple, fracturas costales y contusiones pulmonares pueden comprometer la ventilación pero en menor grado. </a:t>
            </a:r>
          </a:p>
          <a:p>
            <a:pPr lvl="1" fontAlgn="ctr"/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Identificación durante la evaluación secundaria. </a:t>
            </a:r>
          </a:p>
          <a:p>
            <a:pPr fontAlgn="ctr"/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¡OJO! Un neumotórax simple se puede convertir a neumotórax a tensión si se intuba al paciente y se ventila con presión positiva.</a:t>
            </a:r>
          </a:p>
          <a:p>
            <a:pPr lvl="1" fontAlgn="ctr"/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Descomprimir antes con </a:t>
            </a:r>
            <a:r>
              <a:rPr lang="es-CO" dirty="0" err="1">
                <a:solidFill>
                  <a:srgbClr val="152B48"/>
                </a:solidFill>
                <a:latin typeface="Montserrat" panose="00000500000000000000" pitchFamily="50" charset="0"/>
              </a:rPr>
              <a:t>toracostomia</a:t>
            </a: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. </a:t>
            </a:r>
          </a:p>
          <a:p>
            <a:endParaRPr lang="es-CO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24A6AAA-3BB5-468E-A525-A2BD8735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276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B: ventilación</a:t>
            </a:r>
          </a:p>
        </p:txBody>
      </p:sp>
    </p:spTree>
    <p:extLst>
      <p:ext uri="{BB962C8B-B14F-4D97-AF65-F5344CB8AC3E}">
        <p14:creationId xmlns:p14="http://schemas.microsoft.com/office/powerpoint/2010/main" val="244683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C3D4-B1E2-4A5C-9F68-1C3771F7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26" y="139112"/>
            <a:ext cx="4386943" cy="1325563"/>
          </a:xfrm>
        </p:spPr>
        <p:txBody>
          <a:bodyPr/>
          <a:lstStyle/>
          <a:p>
            <a:pPr algn="ctr"/>
            <a:r>
              <a:rPr lang="es-CO" b="0" dirty="0"/>
              <a:t>Importancia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647992-1857-40A8-81F9-ADAA7FC54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26" y="1349256"/>
            <a:ext cx="10667997" cy="2090392"/>
          </a:xfrm>
        </p:spPr>
        <p:txBody>
          <a:bodyPr>
            <a:normAutofit/>
          </a:bodyPr>
          <a:lstStyle/>
          <a:p>
            <a:pPr fontAlgn="ctr"/>
            <a:r>
              <a:rPr lang="es-CO" dirty="0"/>
              <a:t>De acuerdo a estadísticas de la OMS y los CDC mas de 9 personas mueren cada minuto a causa de trauma o violencia.</a:t>
            </a:r>
          </a:p>
          <a:p>
            <a:pPr fontAlgn="ctr"/>
            <a:r>
              <a:rPr lang="es-CO" dirty="0"/>
              <a:t>Solo los accidentes de tránsito causan mas de 1 millón de muertes anualmente, y entre 20 - 50 millones de traumas significativos. </a:t>
            </a:r>
          </a:p>
          <a:p>
            <a:pPr fontAlgn="ctr"/>
            <a:r>
              <a:rPr lang="es-CO" dirty="0"/>
              <a:t>Principal causa de muerte y discapacidad en menores de 35 años.</a:t>
            </a:r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DC00FD5-365D-4E5A-8651-E940E1F0B9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5180" y="4122596"/>
            <a:ext cx="2262756" cy="17727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86C16C4-04EC-43FF-ADBF-4C28DE3388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3677" y="3439648"/>
            <a:ext cx="2484149" cy="150416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D458E92-E880-4BF5-9A7D-E2107055575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7769" y="5142942"/>
            <a:ext cx="2500057" cy="15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71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Una torre de un edificio&#10;&#10;Descripción generada automáticamente">
            <a:extLst>
              <a:ext uri="{FF2B5EF4-FFF2-40B4-BE49-F238E27FC236}">
                <a16:creationId xmlns:a16="http://schemas.microsoft.com/office/drawing/2014/main" id="{5A16B0B2-3DB6-9B43-A339-0351B1212D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118" y="1323133"/>
            <a:ext cx="7243672" cy="4211734"/>
          </a:xfrm>
        </p:spPr>
      </p:pic>
    </p:spTree>
    <p:extLst>
      <p:ext uri="{BB962C8B-B14F-4D97-AF65-F5344CB8AC3E}">
        <p14:creationId xmlns:p14="http://schemas.microsoft.com/office/powerpoint/2010/main" val="416721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670A1C07-E822-E54E-A4FA-215D290BE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702"/>
            <a:ext cx="7469777" cy="1325563"/>
          </a:xfrm>
        </p:spPr>
        <p:txBody>
          <a:bodyPr>
            <a:normAutofit/>
          </a:bodyPr>
          <a:lstStyle/>
          <a:p>
            <a:pPr algn="ctr"/>
            <a:r>
              <a:rPr lang="es-CO" b="0" dirty="0"/>
              <a:t>C. Circulación y control de hemorragia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271630-EF17-4611-8A3B-D6993973D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099" y="4114165"/>
            <a:ext cx="6927742" cy="2743835"/>
          </a:xfrm>
        </p:spPr>
        <p:txBody>
          <a:bodyPr>
            <a:normAutofit/>
          </a:bodyPr>
          <a:lstStyle/>
          <a:p>
            <a:r>
              <a:rPr lang="es-CO" dirty="0"/>
              <a:t>Hemorragia es la principal causa de muerte prevenible luego del trauma.</a:t>
            </a:r>
          </a:p>
          <a:p>
            <a:pPr fontAlgn="ctr"/>
            <a:r>
              <a:rPr lang="es-CO" b="1" dirty="0"/>
              <a:t>Shock: </a:t>
            </a:r>
            <a:r>
              <a:rPr lang="es-CO" dirty="0"/>
              <a:t>anormalidad en el sistema circulatorio que resulta en una inadecuada perfusión de los órganos y oxigenación de los tejidos. </a:t>
            </a:r>
          </a:p>
          <a:p>
            <a:pPr lvl="1" fontAlgn="ctr"/>
            <a:r>
              <a:rPr lang="es-CO" dirty="0"/>
              <a:t>El primer paso: reconocer su presencia. </a:t>
            </a:r>
          </a:p>
          <a:p>
            <a:pPr lvl="1" fontAlgn="ctr"/>
            <a:r>
              <a:rPr lang="es-CO" dirty="0"/>
              <a:t>Segundo paso: posible causa y ajustar manejo.</a:t>
            </a:r>
          </a:p>
          <a:p>
            <a:endParaRPr lang="es-CO" dirty="0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70533474-9BA5-487C-8F6C-5FB46F6310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9534039"/>
              </p:ext>
            </p:extLst>
          </p:nvPr>
        </p:nvGraphicFramePr>
        <p:xfrm>
          <a:off x="5806440" y="1108710"/>
          <a:ext cx="5005438" cy="3247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00EECDDD-9B50-452C-8636-7992C4B57A98}"/>
              </a:ext>
            </a:extLst>
          </p:cNvPr>
          <p:cNvSpPr txBox="1"/>
          <p:nvPr/>
        </p:nvSpPr>
        <p:spPr>
          <a:xfrm>
            <a:off x="558664" y="2227488"/>
            <a:ext cx="4110990" cy="830997"/>
          </a:xfrm>
          <a:custGeom>
            <a:avLst/>
            <a:gdLst>
              <a:gd name="connsiteX0" fmla="*/ 0 w 4110990"/>
              <a:gd name="connsiteY0" fmla="*/ 0 h 830997"/>
              <a:gd name="connsiteX1" fmla="*/ 546174 w 4110990"/>
              <a:gd name="connsiteY1" fmla="*/ 0 h 830997"/>
              <a:gd name="connsiteX2" fmla="*/ 1133459 w 4110990"/>
              <a:gd name="connsiteY2" fmla="*/ 0 h 830997"/>
              <a:gd name="connsiteX3" fmla="*/ 1761853 w 4110990"/>
              <a:gd name="connsiteY3" fmla="*/ 0 h 830997"/>
              <a:gd name="connsiteX4" fmla="*/ 2225807 w 4110990"/>
              <a:gd name="connsiteY4" fmla="*/ 0 h 830997"/>
              <a:gd name="connsiteX5" fmla="*/ 2689762 w 4110990"/>
              <a:gd name="connsiteY5" fmla="*/ 0 h 830997"/>
              <a:gd name="connsiteX6" fmla="*/ 3318156 w 4110990"/>
              <a:gd name="connsiteY6" fmla="*/ 0 h 830997"/>
              <a:gd name="connsiteX7" fmla="*/ 4110990 w 4110990"/>
              <a:gd name="connsiteY7" fmla="*/ 0 h 830997"/>
              <a:gd name="connsiteX8" fmla="*/ 4110990 w 4110990"/>
              <a:gd name="connsiteY8" fmla="*/ 423808 h 830997"/>
              <a:gd name="connsiteX9" fmla="*/ 4110990 w 4110990"/>
              <a:gd name="connsiteY9" fmla="*/ 830997 h 830997"/>
              <a:gd name="connsiteX10" fmla="*/ 3523706 w 4110990"/>
              <a:gd name="connsiteY10" fmla="*/ 830997 h 830997"/>
              <a:gd name="connsiteX11" fmla="*/ 3018641 w 4110990"/>
              <a:gd name="connsiteY11" fmla="*/ 830997 h 830997"/>
              <a:gd name="connsiteX12" fmla="*/ 2554687 w 4110990"/>
              <a:gd name="connsiteY12" fmla="*/ 830997 h 830997"/>
              <a:gd name="connsiteX13" fmla="*/ 1967402 w 4110990"/>
              <a:gd name="connsiteY13" fmla="*/ 830997 h 830997"/>
              <a:gd name="connsiteX14" fmla="*/ 1339008 w 4110990"/>
              <a:gd name="connsiteY14" fmla="*/ 830997 h 830997"/>
              <a:gd name="connsiteX15" fmla="*/ 669504 w 4110990"/>
              <a:gd name="connsiteY15" fmla="*/ 830997 h 830997"/>
              <a:gd name="connsiteX16" fmla="*/ 0 w 4110990"/>
              <a:gd name="connsiteY16" fmla="*/ 830997 h 830997"/>
              <a:gd name="connsiteX17" fmla="*/ 0 w 4110990"/>
              <a:gd name="connsiteY17" fmla="*/ 398879 h 830997"/>
              <a:gd name="connsiteX18" fmla="*/ 0 w 4110990"/>
              <a:gd name="connsiteY18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10990" h="830997" fill="none" extrusionOk="0">
                <a:moveTo>
                  <a:pt x="0" y="0"/>
                </a:moveTo>
                <a:cubicBezTo>
                  <a:pt x="243700" y="-5341"/>
                  <a:pt x="291013" y="14557"/>
                  <a:pt x="546174" y="0"/>
                </a:cubicBezTo>
                <a:cubicBezTo>
                  <a:pt x="801335" y="-14557"/>
                  <a:pt x="902122" y="2183"/>
                  <a:pt x="1133459" y="0"/>
                </a:cubicBezTo>
                <a:cubicBezTo>
                  <a:pt x="1364796" y="-2183"/>
                  <a:pt x="1557350" y="45681"/>
                  <a:pt x="1761853" y="0"/>
                </a:cubicBezTo>
                <a:cubicBezTo>
                  <a:pt x="1966356" y="-45681"/>
                  <a:pt x="1999600" y="3983"/>
                  <a:pt x="2225807" y="0"/>
                </a:cubicBezTo>
                <a:cubicBezTo>
                  <a:pt x="2452014" y="-3983"/>
                  <a:pt x="2534532" y="29284"/>
                  <a:pt x="2689762" y="0"/>
                </a:cubicBezTo>
                <a:cubicBezTo>
                  <a:pt x="2844992" y="-29284"/>
                  <a:pt x="3097385" y="4758"/>
                  <a:pt x="3318156" y="0"/>
                </a:cubicBezTo>
                <a:cubicBezTo>
                  <a:pt x="3538927" y="-4758"/>
                  <a:pt x="3939135" y="821"/>
                  <a:pt x="4110990" y="0"/>
                </a:cubicBezTo>
                <a:cubicBezTo>
                  <a:pt x="4132845" y="193705"/>
                  <a:pt x="4094539" y="268864"/>
                  <a:pt x="4110990" y="423808"/>
                </a:cubicBezTo>
                <a:cubicBezTo>
                  <a:pt x="4127441" y="578752"/>
                  <a:pt x="4093323" y="722169"/>
                  <a:pt x="4110990" y="830997"/>
                </a:cubicBezTo>
                <a:cubicBezTo>
                  <a:pt x="3988470" y="864883"/>
                  <a:pt x="3804622" y="806978"/>
                  <a:pt x="3523706" y="830997"/>
                </a:cubicBezTo>
                <a:cubicBezTo>
                  <a:pt x="3242790" y="855016"/>
                  <a:pt x="3195289" y="829424"/>
                  <a:pt x="3018641" y="830997"/>
                </a:cubicBezTo>
                <a:cubicBezTo>
                  <a:pt x="2841994" y="832570"/>
                  <a:pt x="2758783" y="782692"/>
                  <a:pt x="2554687" y="830997"/>
                </a:cubicBezTo>
                <a:cubicBezTo>
                  <a:pt x="2350591" y="879302"/>
                  <a:pt x="2102852" y="767922"/>
                  <a:pt x="1967402" y="830997"/>
                </a:cubicBezTo>
                <a:cubicBezTo>
                  <a:pt x="1831952" y="894072"/>
                  <a:pt x="1637070" y="827022"/>
                  <a:pt x="1339008" y="830997"/>
                </a:cubicBezTo>
                <a:cubicBezTo>
                  <a:pt x="1040946" y="834972"/>
                  <a:pt x="903654" y="755756"/>
                  <a:pt x="669504" y="830997"/>
                </a:cubicBezTo>
                <a:cubicBezTo>
                  <a:pt x="435354" y="906238"/>
                  <a:pt x="332089" y="803894"/>
                  <a:pt x="0" y="830997"/>
                </a:cubicBezTo>
                <a:cubicBezTo>
                  <a:pt x="-13962" y="715117"/>
                  <a:pt x="3138" y="515255"/>
                  <a:pt x="0" y="398879"/>
                </a:cubicBezTo>
                <a:cubicBezTo>
                  <a:pt x="-3138" y="282503"/>
                  <a:pt x="10551" y="83740"/>
                  <a:pt x="0" y="0"/>
                </a:cubicBezTo>
                <a:close/>
              </a:path>
              <a:path w="4110990" h="830997" stroke="0" extrusionOk="0">
                <a:moveTo>
                  <a:pt x="0" y="0"/>
                </a:moveTo>
                <a:cubicBezTo>
                  <a:pt x="192213" y="-47625"/>
                  <a:pt x="314928" y="34592"/>
                  <a:pt x="505064" y="0"/>
                </a:cubicBezTo>
                <a:cubicBezTo>
                  <a:pt x="695200" y="-34592"/>
                  <a:pt x="804215" y="31716"/>
                  <a:pt x="1092349" y="0"/>
                </a:cubicBezTo>
                <a:cubicBezTo>
                  <a:pt x="1380484" y="-31716"/>
                  <a:pt x="1329649" y="46839"/>
                  <a:pt x="1556303" y="0"/>
                </a:cubicBezTo>
                <a:cubicBezTo>
                  <a:pt x="1782957" y="-46839"/>
                  <a:pt x="1992819" y="3655"/>
                  <a:pt x="2102478" y="0"/>
                </a:cubicBezTo>
                <a:cubicBezTo>
                  <a:pt x="2212138" y="-3655"/>
                  <a:pt x="2415850" y="20460"/>
                  <a:pt x="2607542" y="0"/>
                </a:cubicBezTo>
                <a:cubicBezTo>
                  <a:pt x="2799234" y="-20460"/>
                  <a:pt x="2865047" y="5314"/>
                  <a:pt x="3112607" y="0"/>
                </a:cubicBezTo>
                <a:cubicBezTo>
                  <a:pt x="3360167" y="-5314"/>
                  <a:pt x="3474498" y="17609"/>
                  <a:pt x="3576561" y="0"/>
                </a:cubicBezTo>
                <a:cubicBezTo>
                  <a:pt x="3678624" y="-17609"/>
                  <a:pt x="3851756" y="16932"/>
                  <a:pt x="4110990" y="0"/>
                </a:cubicBezTo>
                <a:cubicBezTo>
                  <a:pt x="4122402" y="111558"/>
                  <a:pt x="4104476" y="253433"/>
                  <a:pt x="4110990" y="398879"/>
                </a:cubicBezTo>
                <a:cubicBezTo>
                  <a:pt x="4117504" y="544325"/>
                  <a:pt x="4088677" y="671968"/>
                  <a:pt x="4110990" y="830997"/>
                </a:cubicBezTo>
                <a:cubicBezTo>
                  <a:pt x="3947485" y="832378"/>
                  <a:pt x="3742204" y="814755"/>
                  <a:pt x="3523706" y="830997"/>
                </a:cubicBezTo>
                <a:cubicBezTo>
                  <a:pt x="3305208" y="847239"/>
                  <a:pt x="3172813" y="792918"/>
                  <a:pt x="2854202" y="830997"/>
                </a:cubicBezTo>
                <a:cubicBezTo>
                  <a:pt x="2535591" y="869076"/>
                  <a:pt x="2617314" y="808651"/>
                  <a:pt x="2390247" y="830997"/>
                </a:cubicBezTo>
                <a:cubicBezTo>
                  <a:pt x="2163180" y="853343"/>
                  <a:pt x="1922662" y="772139"/>
                  <a:pt x="1720743" y="830997"/>
                </a:cubicBezTo>
                <a:cubicBezTo>
                  <a:pt x="1518824" y="889855"/>
                  <a:pt x="1266046" y="804556"/>
                  <a:pt x="1133459" y="830997"/>
                </a:cubicBezTo>
                <a:cubicBezTo>
                  <a:pt x="1000872" y="857438"/>
                  <a:pt x="733048" y="766138"/>
                  <a:pt x="505064" y="830997"/>
                </a:cubicBezTo>
                <a:cubicBezTo>
                  <a:pt x="277081" y="895856"/>
                  <a:pt x="124612" y="770788"/>
                  <a:pt x="0" y="830997"/>
                </a:cubicBezTo>
                <a:cubicBezTo>
                  <a:pt x="-32687" y="686731"/>
                  <a:pt x="4236" y="534665"/>
                  <a:pt x="0" y="423808"/>
                </a:cubicBezTo>
                <a:cubicBezTo>
                  <a:pt x="-4236" y="312951"/>
                  <a:pt x="17916" y="159995"/>
                  <a:pt x="0" y="0"/>
                </a:cubicBezTo>
                <a:close/>
              </a:path>
            </a:pathLst>
          </a:custGeom>
          <a:ln w="28575">
            <a:extLst>
              <a:ext uri="{C807C97D-BFC1-408E-A445-0C87EB9F89A2}">
                <ask:lineSketchStyleProps xmlns:ask="http://schemas.microsoft.com/office/drawing/2018/sketchyshapes" sd="44283256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Nivel de consciencia, perfusión, pulsos.</a:t>
            </a:r>
          </a:p>
        </p:txBody>
      </p:sp>
    </p:spTree>
    <p:extLst>
      <p:ext uri="{BB962C8B-B14F-4D97-AF65-F5344CB8AC3E}">
        <p14:creationId xmlns:p14="http://schemas.microsoft.com/office/powerpoint/2010/main" val="3545376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0DF4FE5-B616-D448-A8CE-B91E91388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3212" y="1664352"/>
            <a:ext cx="7259214" cy="3865531"/>
          </a:xfrm>
          <a:prstGeom prst="rect">
            <a:avLst/>
          </a:pr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62D86D-1F20-9F4B-A39E-0C33EBA6DBA3}"/>
              </a:ext>
            </a:extLst>
          </p:cNvPr>
          <p:cNvSpPr txBox="1">
            <a:spLocks/>
          </p:cNvSpPr>
          <p:nvPr/>
        </p:nvSpPr>
        <p:spPr>
          <a:xfrm>
            <a:off x="510041" y="1693670"/>
            <a:ext cx="3932237" cy="1239412"/>
          </a:xfrm>
          <a:custGeom>
            <a:avLst/>
            <a:gdLst>
              <a:gd name="connsiteX0" fmla="*/ 0 w 3932237"/>
              <a:gd name="connsiteY0" fmla="*/ 0 h 1239412"/>
              <a:gd name="connsiteX1" fmla="*/ 522426 w 3932237"/>
              <a:gd name="connsiteY1" fmla="*/ 0 h 1239412"/>
              <a:gd name="connsiteX2" fmla="*/ 1044852 w 3932237"/>
              <a:gd name="connsiteY2" fmla="*/ 0 h 1239412"/>
              <a:gd name="connsiteX3" fmla="*/ 1685244 w 3932237"/>
              <a:gd name="connsiteY3" fmla="*/ 0 h 1239412"/>
              <a:gd name="connsiteX4" fmla="*/ 2246993 w 3932237"/>
              <a:gd name="connsiteY4" fmla="*/ 0 h 1239412"/>
              <a:gd name="connsiteX5" fmla="*/ 2808741 w 3932237"/>
              <a:gd name="connsiteY5" fmla="*/ 0 h 1239412"/>
              <a:gd name="connsiteX6" fmla="*/ 3409811 w 3932237"/>
              <a:gd name="connsiteY6" fmla="*/ 0 h 1239412"/>
              <a:gd name="connsiteX7" fmla="*/ 3932237 w 3932237"/>
              <a:gd name="connsiteY7" fmla="*/ 0 h 1239412"/>
              <a:gd name="connsiteX8" fmla="*/ 3932237 w 3932237"/>
              <a:gd name="connsiteY8" fmla="*/ 425531 h 1239412"/>
              <a:gd name="connsiteX9" fmla="*/ 3932237 w 3932237"/>
              <a:gd name="connsiteY9" fmla="*/ 838669 h 1239412"/>
              <a:gd name="connsiteX10" fmla="*/ 3932237 w 3932237"/>
              <a:gd name="connsiteY10" fmla="*/ 1239412 h 1239412"/>
              <a:gd name="connsiteX11" fmla="*/ 3370489 w 3932237"/>
              <a:gd name="connsiteY11" fmla="*/ 1239412 h 1239412"/>
              <a:gd name="connsiteX12" fmla="*/ 2808741 w 3932237"/>
              <a:gd name="connsiteY12" fmla="*/ 1239412 h 1239412"/>
              <a:gd name="connsiteX13" fmla="*/ 2364960 w 3932237"/>
              <a:gd name="connsiteY13" fmla="*/ 1239412 h 1239412"/>
              <a:gd name="connsiteX14" fmla="*/ 1881856 w 3932237"/>
              <a:gd name="connsiteY14" fmla="*/ 1239412 h 1239412"/>
              <a:gd name="connsiteX15" fmla="*/ 1438075 w 3932237"/>
              <a:gd name="connsiteY15" fmla="*/ 1239412 h 1239412"/>
              <a:gd name="connsiteX16" fmla="*/ 876327 w 3932237"/>
              <a:gd name="connsiteY16" fmla="*/ 1239412 h 1239412"/>
              <a:gd name="connsiteX17" fmla="*/ 0 w 3932237"/>
              <a:gd name="connsiteY17" fmla="*/ 1239412 h 1239412"/>
              <a:gd name="connsiteX18" fmla="*/ 0 w 3932237"/>
              <a:gd name="connsiteY18" fmla="*/ 801486 h 1239412"/>
              <a:gd name="connsiteX19" fmla="*/ 0 w 3932237"/>
              <a:gd name="connsiteY19" fmla="*/ 400743 h 1239412"/>
              <a:gd name="connsiteX20" fmla="*/ 0 w 3932237"/>
              <a:gd name="connsiteY20" fmla="*/ 0 h 123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32237" h="1239412" fill="none" extrusionOk="0">
                <a:moveTo>
                  <a:pt x="0" y="0"/>
                </a:moveTo>
                <a:cubicBezTo>
                  <a:pt x="154376" y="-22987"/>
                  <a:pt x="416366" y="19311"/>
                  <a:pt x="522426" y="0"/>
                </a:cubicBezTo>
                <a:cubicBezTo>
                  <a:pt x="628486" y="-19311"/>
                  <a:pt x="899239" y="22034"/>
                  <a:pt x="1044852" y="0"/>
                </a:cubicBezTo>
                <a:cubicBezTo>
                  <a:pt x="1190465" y="-22034"/>
                  <a:pt x="1471417" y="29705"/>
                  <a:pt x="1685244" y="0"/>
                </a:cubicBezTo>
                <a:cubicBezTo>
                  <a:pt x="1899071" y="-29705"/>
                  <a:pt x="2015723" y="11645"/>
                  <a:pt x="2246993" y="0"/>
                </a:cubicBezTo>
                <a:cubicBezTo>
                  <a:pt x="2478263" y="-11645"/>
                  <a:pt x="2564694" y="52462"/>
                  <a:pt x="2808741" y="0"/>
                </a:cubicBezTo>
                <a:cubicBezTo>
                  <a:pt x="3052788" y="-52462"/>
                  <a:pt x="3154405" y="14760"/>
                  <a:pt x="3409811" y="0"/>
                </a:cubicBezTo>
                <a:cubicBezTo>
                  <a:pt x="3665217" y="-14760"/>
                  <a:pt x="3821941" y="45486"/>
                  <a:pt x="3932237" y="0"/>
                </a:cubicBezTo>
                <a:cubicBezTo>
                  <a:pt x="3942932" y="169345"/>
                  <a:pt x="3885788" y="295214"/>
                  <a:pt x="3932237" y="425531"/>
                </a:cubicBezTo>
                <a:cubicBezTo>
                  <a:pt x="3978686" y="555848"/>
                  <a:pt x="3901396" y="633751"/>
                  <a:pt x="3932237" y="838669"/>
                </a:cubicBezTo>
                <a:cubicBezTo>
                  <a:pt x="3963078" y="1043587"/>
                  <a:pt x="3913314" y="1120432"/>
                  <a:pt x="3932237" y="1239412"/>
                </a:cubicBezTo>
                <a:cubicBezTo>
                  <a:pt x="3740354" y="1243213"/>
                  <a:pt x="3601101" y="1174697"/>
                  <a:pt x="3370489" y="1239412"/>
                </a:cubicBezTo>
                <a:cubicBezTo>
                  <a:pt x="3139877" y="1304127"/>
                  <a:pt x="2985490" y="1217453"/>
                  <a:pt x="2808741" y="1239412"/>
                </a:cubicBezTo>
                <a:cubicBezTo>
                  <a:pt x="2631992" y="1261371"/>
                  <a:pt x="2526890" y="1201073"/>
                  <a:pt x="2364960" y="1239412"/>
                </a:cubicBezTo>
                <a:cubicBezTo>
                  <a:pt x="2203030" y="1277751"/>
                  <a:pt x="2061866" y="1237277"/>
                  <a:pt x="1881856" y="1239412"/>
                </a:cubicBezTo>
                <a:cubicBezTo>
                  <a:pt x="1701846" y="1241547"/>
                  <a:pt x="1595543" y="1233452"/>
                  <a:pt x="1438075" y="1239412"/>
                </a:cubicBezTo>
                <a:cubicBezTo>
                  <a:pt x="1280607" y="1245372"/>
                  <a:pt x="1041102" y="1227826"/>
                  <a:pt x="876327" y="1239412"/>
                </a:cubicBezTo>
                <a:cubicBezTo>
                  <a:pt x="711552" y="1250998"/>
                  <a:pt x="194542" y="1225776"/>
                  <a:pt x="0" y="1239412"/>
                </a:cubicBezTo>
                <a:cubicBezTo>
                  <a:pt x="-26162" y="1063975"/>
                  <a:pt x="43675" y="901989"/>
                  <a:pt x="0" y="801486"/>
                </a:cubicBezTo>
                <a:cubicBezTo>
                  <a:pt x="-43675" y="700983"/>
                  <a:pt x="26288" y="527286"/>
                  <a:pt x="0" y="400743"/>
                </a:cubicBezTo>
                <a:cubicBezTo>
                  <a:pt x="-26288" y="274200"/>
                  <a:pt x="6756" y="103329"/>
                  <a:pt x="0" y="0"/>
                </a:cubicBezTo>
                <a:close/>
              </a:path>
              <a:path w="3932237" h="1239412" stroke="0" extrusionOk="0">
                <a:moveTo>
                  <a:pt x="0" y="0"/>
                </a:moveTo>
                <a:cubicBezTo>
                  <a:pt x="286125" y="-46047"/>
                  <a:pt x="386325" y="60710"/>
                  <a:pt x="601071" y="0"/>
                </a:cubicBezTo>
                <a:cubicBezTo>
                  <a:pt x="815817" y="-60710"/>
                  <a:pt x="949291" y="48051"/>
                  <a:pt x="1162819" y="0"/>
                </a:cubicBezTo>
                <a:cubicBezTo>
                  <a:pt x="1376347" y="-48051"/>
                  <a:pt x="1520245" y="36618"/>
                  <a:pt x="1645922" y="0"/>
                </a:cubicBezTo>
                <a:cubicBezTo>
                  <a:pt x="1771599" y="-36618"/>
                  <a:pt x="2002717" y="64254"/>
                  <a:pt x="2286315" y="0"/>
                </a:cubicBezTo>
                <a:cubicBezTo>
                  <a:pt x="2569913" y="-64254"/>
                  <a:pt x="2561283" y="4405"/>
                  <a:pt x="2808741" y="0"/>
                </a:cubicBezTo>
                <a:cubicBezTo>
                  <a:pt x="3056199" y="-4405"/>
                  <a:pt x="3118549" y="8269"/>
                  <a:pt x="3291844" y="0"/>
                </a:cubicBezTo>
                <a:cubicBezTo>
                  <a:pt x="3465139" y="-8269"/>
                  <a:pt x="3623225" y="21208"/>
                  <a:pt x="3932237" y="0"/>
                </a:cubicBezTo>
                <a:cubicBezTo>
                  <a:pt x="3979696" y="141036"/>
                  <a:pt x="3899543" y="294512"/>
                  <a:pt x="3932237" y="400743"/>
                </a:cubicBezTo>
                <a:cubicBezTo>
                  <a:pt x="3964931" y="506974"/>
                  <a:pt x="3900422" y="693668"/>
                  <a:pt x="3932237" y="789092"/>
                </a:cubicBezTo>
                <a:cubicBezTo>
                  <a:pt x="3964052" y="884516"/>
                  <a:pt x="3908083" y="1129996"/>
                  <a:pt x="3932237" y="1239412"/>
                </a:cubicBezTo>
                <a:cubicBezTo>
                  <a:pt x="3744322" y="1313361"/>
                  <a:pt x="3493253" y="1164700"/>
                  <a:pt x="3291844" y="1239412"/>
                </a:cubicBezTo>
                <a:cubicBezTo>
                  <a:pt x="3090435" y="1314124"/>
                  <a:pt x="2888232" y="1202044"/>
                  <a:pt x="2690774" y="1239412"/>
                </a:cubicBezTo>
                <a:cubicBezTo>
                  <a:pt x="2493316" y="1276780"/>
                  <a:pt x="2360246" y="1182384"/>
                  <a:pt x="2207670" y="1239412"/>
                </a:cubicBezTo>
                <a:cubicBezTo>
                  <a:pt x="2055094" y="1296440"/>
                  <a:pt x="1889505" y="1219112"/>
                  <a:pt x="1685244" y="1239412"/>
                </a:cubicBezTo>
                <a:cubicBezTo>
                  <a:pt x="1480983" y="1259712"/>
                  <a:pt x="1350498" y="1238310"/>
                  <a:pt x="1123496" y="1239412"/>
                </a:cubicBezTo>
                <a:cubicBezTo>
                  <a:pt x="896494" y="1240514"/>
                  <a:pt x="795734" y="1231200"/>
                  <a:pt x="679715" y="1239412"/>
                </a:cubicBezTo>
                <a:cubicBezTo>
                  <a:pt x="563696" y="1247624"/>
                  <a:pt x="256111" y="1206404"/>
                  <a:pt x="0" y="1239412"/>
                </a:cubicBezTo>
                <a:cubicBezTo>
                  <a:pt x="-19159" y="1158270"/>
                  <a:pt x="15702" y="948930"/>
                  <a:pt x="0" y="851063"/>
                </a:cubicBezTo>
                <a:cubicBezTo>
                  <a:pt x="-15702" y="753196"/>
                  <a:pt x="36567" y="544187"/>
                  <a:pt x="0" y="450320"/>
                </a:cubicBezTo>
                <a:cubicBezTo>
                  <a:pt x="-36567" y="356453"/>
                  <a:pt x="20260" y="169178"/>
                  <a:pt x="0" y="0"/>
                </a:cubicBezTo>
                <a:close/>
              </a:path>
            </a:pathLst>
          </a:custGeom>
          <a:ln w="28575">
            <a:extLst>
              <a:ext uri="{C807C97D-BFC1-408E-A445-0C87EB9F89A2}">
                <ask:lineSketchStyleProps xmlns:ask="http://schemas.microsoft.com/office/drawing/2018/sketchyshapes" sd="25277884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kern="12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OJO: Importante vigilar cambios en parámetros vitales, no valores absolutos.</a:t>
            </a:r>
          </a:p>
        </p:txBody>
      </p:sp>
    </p:spTree>
    <p:extLst>
      <p:ext uri="{BB962C8B-B14F-4D97-AF65-F5344CB8AC3E}">
        <p14:creationId xmlns:p14="http://schemas.microsoft.com/office/powerpoint/2010/main" val="2579115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Marcador de contenido 1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6C6213AC-1283-154D-B095-98DBE20EC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32427" y="68437"/>
            <a:ext cx="9741497" cy="2900095"/>
          </a:xfr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133104E-0D70-A44F-A019-44D906BC29D8}"/>
              </a:ext>
            </a:extLst>
          </p:cNvPr>
          <p:cNvSpPr/>
          <p:nvPr/>
        </p:nvSpPr>
        <p:spPr>
          <a:xfrm>
            <a:off x="9433560" y="6607506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J Trauma. 2009 Dec;67(6):1426-30.</a:t>
            </a:r>
          </a:p>
        </p:txBody>
      </p:sp>
      <p:pic>
        <p:nvPicPr>
          <p:cNvPr id="19" name="Imagen 18" descr="Tabla&#10;&#10;Descripción generada automáticamente">
            <a:extLst>
              <a:ext uri="{FF2B5EF4-FFF2-40B4-BE49-F238E27FC236}">
                <a16:creationId xmlns:a16="http://schemas.microsoft.com/office/drawing/2014/main" id="{8A402069-A727-8B43-8F1F-B8513FCA24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29997" y="3090446"/>
            <a:ext cx="5528604" cy="2785404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4AB262A6-C570-E64E-9392-76B14CA5CF57}"/>
              </a:ext>
            </a:extLst>
          </p:cNvPr>
          <p:cNvSpPr/>
          <p:nvPr/>
        </p:nvSpPr>
        <p:spPr>
          <a:xfrm>
            <a:off x="6101860" y="4023360"/>
            <a:ext cx="5528604" cy="2464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0B5DED2E-5DAC-1D45-BF93-454BA4BEB386}"/>
              </a:ext>
            </a:extLst>
          </p:cNvPr>
          <p:cNvSpPr txBox="1">
            <a:spLocks/>
          </p:cNvSpPr>
          <p:nvPr/>
        </p:nvSpPr>
        <p:spPr>
          <a:xfrm>
            <a:off x="819259" y="2820480"/>
            <a:ext cx="2704415" cy="866375"/>
          </a:xfrm>
          <a:custGeom>
            <a:avLst/>
            <a:gdLst>
              <a:gd name="connsiteX0" fmla="*/ 0 w 2704415"/>
              <a:gd name="connsiteY0" fmla="*/ 0 h 866375"/>
              <a:gd name="connsiteX1" fmla="*/ 540883 w 2704415"/>
              <a:gd name="connsiteY1" fmla="*/ 0 h 866375"/>
              <a:gd name="connsiteX2" fmla="*/ 1135854 w 2704415"/>
              <a:gd name="connsiteY2" fmla="*/ 0 h 866375"/>
              <a:gd name="connsiteX3" fmla="*/ 1703781 w 2704415"/>
              <a:gd name="connsiteY3" fmla="*/ 0 h 866375"/>
              <a:gd name="connsiteX4" fmla="*/ 2190576 w 2704415"/>
              <a:gd name="connsiteY4" fmla="*/ 0 h 866375"/>
              <a:gd name="connsiteX5" fmla="*/ 2704415 w 2704415"/>
              <a:gd name="connsiteY5" fmla="*/ 0 h 866375"/>
              <a:gd name="connsiteX6" fmla="*/ 2704415 w 2704415"/>
              <a:gd name="connsiteY6" fmla="*/ 407196 h 866375"/>
              <a:gd name="connsiteX7" fmla="*/ 2704415 w 2704415"/>
              <a:gd name="connsiteY7" fmla="*/ 866375 h 866375"/>
              <a:gd name="connsiteX8" fmla="*/ 2109444 w 2704415"/>
              <a:gd name="connsiteY8" fmla="*/ 866375 h 866375"/>
              <a:gd name="connsiteX9" fmla="*/ 1595605 w 2704415"/>
              <a:gd name="connsiteY9" fmla="*/ 866375 h 866375"/>
              <a:gd name="connsiteX10" fmla="*/ 1108810 w 2704415"/>
              <a:gd name="connsiteY10" fmla="*/ 866375 h 866375"/>
              <a:gd name="connsiteX11" fmla="*/ 622015 w 2704415"/>
              <a:gd name="connsiteY11" fmla="*/ 866375 h 866375"/>
              <a:gd name="connsiteX12" fmla="*/ 0 w 2704415"/>
              <a:gd name="connsiteY12" fmla="*/ 866375 h 866375"/>
              <a:gd name="connsiteX13" fmla="*/ 0 w 2704415"/>
              <a:gd name="connsiteY13" fmla="*/ 450515 h 866375"/>
              <a:gd name="connsiteX14" fmla="*/ 0 w 2704415"/>
              <a:gd name="connsiteY14" fmla="*/ 0 h 86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04415" h="866375" fill="none" extrusionOk="0">
                <a:moveTo>
                  <a:pt x="0" y="0"/>
                </a:moveTo>
                <a:cubicBezTo>
                  <a:pt x="228177" y="-31549"/>
                  <a:pt x="423587" y="14080"/>
                  <a:pt x="540883" y="0"/>
                </a:cubicBezTo>
                <a:cubicBezTo>
                  <a:pt x="658179" y="-14080"/>
                  <a:pt x="891660" y="12918"/>
                  <a:pt x="1135854" y="0"/>
                </a:cubicBezTo>
                <a:cubicBezTo>
                  <a:pt x="1380048" y="-12918"/>
                  <a:pt x="1528894" y="8305"/>
                  <a:pt x="1703781" y="0"/>
                </a:cubicBezTo>
                <a:cubicBezTo>
                  <a:pt x="1878668" y="-8305"/>
                  <a:pt x="1985233" y="43745"/>
                  <a:pt x="2190576" y="0"/>
                </a:cubicBezTo>
                <a:cubicBezTo>
                  <a:pt x="2395920" y="-43745"/>
                  <a:pt x="2489940" y="36222"/>
                  <a:pt x="2704415" y="0"/>
                </a:cubicBezTo>
                <a:cubicBezTo>
                  <a:pt x="2712972" y="95376"/>
                  <a:pt x="2678756" y="295141"/>
                  <a:pt x="2704415" y="407196"/>
                </a:cubicBezTo>
                <a:cubicBezTo>
                  <a:pt x="2730074" y="519251"/>
                  <a:pt x="2691734" y="688415"/>
                  <a:pt x="2704415" y="866375"/>
                </a:cubicBezTo>
                <a:cubicBezTo>
                  <a:pt x="2441331" y="882301"/>
                  <a:pt x="2349045" y="823630"/>
                  <a:pt x="2109444" y="866375"/>
                </a:cubicBezTo>
                <a:cubicBezTo>
                  <a:pt x="1869843" y="909120"/>
                  <a:pt x="1730377" y="857556"/>
                  <a:pt x="1595605" y="866375"/>
                </a:cubicBezTo>
                <a:cubicBezTo>
                  <a:pt x="1460833" y="875194"/>
                  <a:pt x="1339561" y="826452"/>
                  <a:pt x="1108810" y="866375"/>
                </a:cubicBezTo>
                <a:cubicBezTo>
                  <a:pt x="878060" y="906298"/>
                  <a:pt x="763136" y="829996"/>
                  <a:pt x="622015" y="866375"/>
                </a:cubicBezTo>
                <a:cubicBezTo>
                  <a:pt x="480894" y="902754"/>
                  <a:pt x="136032" y="840464"/>
                  <a:pt x="0" y="866375"/>
                </a:cubicBezTo>
                <a:cubicBezTo>
                  <a:pt x="-49193" y="689309"/>
                  <a:pt x="40345" y="603760"/>
                  <a:pt x="0" y="450515"/>
                </a:cubicBezTo>
                <a:cubicBezTo>
                  <a:pt x="-40345" y="297270"/>
                  <a:pt x="15474" y="180152"/>
                  <a:pt x="0" y="0"/>
                </a:cubicBezTo>
                <a:close/>
              </a:path>
              <a:path w="2704415" h="866375" stroke="0" extrusionOk="0">
                <a:moveTo>
                  <a:pt x="0" y="0"/>
                </a:moveTo>
                <a:cubicBezTo>
                  <a:pt x="171882" y="-50906"/>
                  <a:pt x="359336" y="18757"/>
                  <a:pt x="567927" y="0"/>
                </a:cubicBezTo>
                <a:cubicBezTo>
                  <a:pt x="776518" y="-18757"/>
                  <a:pt x="938367" y="63632"/>
                  <a:pt x="1108810" y="0"/>
                </a:cubicBezTo>
                <a:cubicBezTo>
                  <a:pt x="1279253" y="-63632"/>
                  <a:pt x="1393915" y="12394"/>
                  <a:pt x="1595605" y="0"/>
                </a:cubicBezTo>
                <a:cubicBezTo>
                  <a:pt x="1797295" y="-12394"/>
                  <a:pt x="2009512" y="48884"/>
                  <a:pt x="2190576" y="0"/>
                </a:cubicBezTo>
                <a:cubicBezTo>
                  <a:pt x="2371640" y="-48884"/>
                  <a:pt x="2505811" y="44535"/>
                  <a:pt x="2704415" y="0"/>
                </a:cubicBezTo>
                <a:cubicBezTo>
                  <a:pt x="2753662" y="194062"/>
                  <a:pt x="2674060" y="292641"/>
                  <a:pt x="2704415" y="415860"/>
                </a:cubicBezTo>
                <a:cubicBezTo>
                  <a:pt x="2734770" y="539079"/>
                  <a:pt x="2666333" y="647287"/>
                  <a:pt x="2704415" y="866375"/>
                </a:cubicBezTo>
                <a:cubicBezTo>
                  <a:pt x="2476069" y="915082"/>
                  <a:pt x="2408392" y="836800"/>
                  <a:pt x="2244664" y="866375"/>
                </a:cubicBezTo>
                <a:cubicBezTo>
                  <a:pt x="2080936" y="895950"/>
                  <a:pt x="1844769" y="846241"/>
                  <a:pt x="1676737" y="866375"/>
                </a:cubicBezTo>
                <a:cubicBezTo>
                  <a:pt x="1508705" y="886509"/>
                  <a:pt x="1305002" y="864587"/>
                  <a:pt x="1081766" y="866375"/>
                </a:cubicBezTo>
                <a:cubicBezTo>
                  <a:pt x="858530" y="868163"/>
                  <a:pt x="743300" y="845498"/>
                  <a:pt x="622015" y="866375"/>
                </a:cubicBezTo>
                <a:cubicBezTo>
                  <a:pt x="500730" y="887252"/>
                  <a:pt x="156197" y="822964"/>
                  <a:pt x="0" y="866375"/>
                </a:cubicBezTo>
                <a:cubicBezTo>
                  <a:pt x="-33550" y="757122"/>
                  <a:pt x="19198" y="595491"/>
                  <a:pt x="0" y="450515"/>
                </a:cubicBezTo>
                <a:cubicBezTo>
                  <a:pt x="-19198" y="305539"/>
                  <a:pt x="21851" y="100625"/>
                  <a:pt x="0" y="0"/>
                </a:cubicBezTo>
                <a:close/>
              </a:path>
            </a:pathLst>
          </a:custGeom>
          <a:ln w="28575">
            <a:extLst>
              <a:ext uri="{C807C97D-BFC1-408E-A445-0C87EB9F89A2}">
                <ask:lineSketchStyleProps xmlns:ask="http://schemas.microsoft.com/office/drawing/2018/sketchyshapes" sd="25277884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>
                <a:solidFill>
                  <a:srgbClr val="152B48"/>
                </a:solidFill>
                <a:latin typeface="Montserrat" panose="02000505000000020004" pitchFamily="2" charset="0"/>
              </a:rPr>
              <a:t>SI = FC / PAS </a:t>
            </a:r>
          </a:p>
          <a:p>
            <a:pPr marL="0" indent="0" algn="ctr">
              <a:buNone/>
            </a:pPr>
            <a:r>
              <a:rPr lang="es-ES" sz="2400" kern="12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Normal si &lt;0.7 </a:t>
            </a:r>
          </a:p>
        </p:txBody>
      </p:sp>
    </p:spTree>
    <p:extLst>
      <p:ext uri="{BB962C8B-B14F-4D97-AF65-F5344CB8AC3E}">
        <p14:creationId xmlns:p14="http://schemas.microsoft.com/office/powerpoint/2010/main" val="830737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C2D2B5-88A1-4F40-9633-A9F930471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554" y="2000250"/>
            <a:ext cx="4775828" cy="438182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C48DEF3-1B5C-7E40-810C-ED2960EF98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38" y="137159"/>
            <a:ext cx="4620362" cy="34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01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26DD884-2E95-814B-840C-16405B71B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742" y="3525773"/>
            <a:ext cx="4028034" cy="322242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64582E9-2230-B846-BE90-B7D275CFA4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92277"/>
            <a:ext cx="5436594" cy="313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3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1FAA5F1-3D69-4B03-BAF9-96D09444D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760" y="3496702"/>
            <a:ext cx="4103370" cy="332372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11D4DE6-A52C-43D8-8CD7-E202C508003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3760" y="372457"/>
            <a:ext cx="4103370" cy="296468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484DB35-8335-4735-AAB5-64E86907B39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2268" y="372457"/>
            <a:ext cx="4103370" cy="299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7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75397C7-23EC-4949-987D-D9B00F04B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612" y="332316"/>
            <a:ext cx="6334126" cy="619336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CD01F42-14F2-43E2-8D4F-D91E2ECA5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96" y="1140822"/>
            <a:ext cx="4566565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50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4B39416-F9E2-B742-BE88-55D0A75833A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1519" y="196537"/>
            <a:ext cx="8108962" cy="3385491"/>
          </a:xfrm>
          <a:prstGeom prst="rect">
            <a:avLst/>
          </a:prstGeom>
        </p:spPr>
      </p:pic>
      <p:sp>
        <p:nvSpPr>
          <p:cNvPr id="3" name="Marcador de contenido 13">
            <a:extLst>
              <a:ext uri="{FF2B5EF4-FFF2-40B4-BE49-F238E27FC236}">
                <a16:creationId xmlns:a16="http://schemas.microsoft.com/office/drawing/2014/main" id="{AD249DAB-BE4E-814D-ABC3-F3840A8A3ABE}"/>
              </a:ext>
            </a:extLst>
          </p:cNvPr>
          <p:cNvSpPr txBox="1">
            <a:spLocks/>
          </p:cNvSpPr>
          <p:nvPr/>
        </p:nvSpPr>
        <p:spPr>
          <a:xfrm>
            <a:off x="5325693" y="4357557"/>
            <a:ext cx="6082535" cy="1435819"/>
          </a:xfrm>
          <a:prstGeom prst="rect">
            <a:avLst/>
          </a:prstGeom>
          <a:ln w="38100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Dosis usual inicial es 1000 mL en adultos y 20 mL/kg en niños (&lt;40kg) y evaluar respuesta. </a:t>
            </a:r>
          </a:p>
          <a:p>
            <a:pPr>
              <a:lnSpc>
                <a:spcPct val="110000"/>
              </a:lnSpc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Siempre calentar los líquidos a administrar (37-40°C).</a:t>
            </a:r>
          </a:p>
        </p:txBody>
      </p:sp>
    </p:spTree>
    <p:extLst>
      <p:ext uri="{BB962C8B-B14F-4D97-AF65-F5344CB8AC3E}">
        <p14:creationId xmlns:p14="http://schemas.microsoft.com/office/powerpoint/2010/main" val="4104368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CE586117-92B3-2044-A359-C8FBD7900FA7}"/>
              </a:ext>
            </a:extLst>
          </p:cNvPr>
          <p:cNvSpPr txBox="1">
            <a:spLocks/>
          </p:cNvSpPr>
          <p:nvPr/>
        </p:nvSpPr>
        <p:spPr>
          <a:xfrm>
            <a:off x="4769575" y="4083777"/>
            <a:ext cx="7157422" cy="1783080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s-CO" dirty="0"/>
              <a:t>Resucitación agresiva con líquidos en trauma conlleva efectos deletereos como la disrupción del coágulo, coagulopatía dilucional e hipotermia. </a:t>
            </a:r>
          </a:p>
          <a:p>
            <a:pPr fontAlgn="ctr"/>
            <a:r>
              <a:rPr lang="es-CO" dirty="0"/>
              <a:t>Hipotensión permisiva mantiene una apropiada perfusión de los órganos, reduce sangrado y mortalidad. </a:t>
            </a:r>
          </a:p>
          <a:p>
            <a:endParaRPr lang="es-CO" sz="16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D29DB11-FD79-D44A-8884-41009F0AB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670" y="770884"/>
            <a:ext cx="7293231" cy="284641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9DC90C7-0315-6147-994C-5E7B85A97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732" y="408692"/>
            <a:ext cx="2320259" cy="63410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734A215-920D-FD42-BB2F-1C0A1BDC875F}"/>
              </a:ext>
            </a:extLst>
          </p:cNvPr>
          <p:cNvSpPr/>
          <p:nvPr/>
        </p:nvSpPr>
        <p:spPr>
          <a:xfrm>
            <a:off x="8141573" y="6581001"/>
            <a:ext cx="4148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J Trauma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Acute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Care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Surg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. 2018 May;84(5):802-808.</a:t>
            </a:r>
          </a:p>
        </p:txBody>
      </p:sp>
    </p:spTree>
    <p:extLst>
      <p:ext uri="{BB962C8B-B14F-4D97-AF65-F5344CB8AC3E}">
        <p14:creationId xmlns:p14="http://schemas.microsoft.com/office/powerpoint/2010/main" val="280838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1E985-9E30-4834-9DCB-256D4016B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17" y="384107"/>
            <a:ext cx="8852852" cy="735874"/>
          </a:xfrm>
        </p:spPr>
        <p:txBody>
          <a:bodyPr anchor="b">
            <a:normAutofit/>
          </a:bodyPr>
          <a:lstStyle/>
          <a:p>
            <a:pPr algn="ctr"/>
            <a:r>
              <a:rPr lang="es-CO" sz="4000" b="0" dirty="0"/>
              <a:t>Mortalidad </a:t>
            </a:r>
            <a:r>
              <a:rPr lang="es-CO" sz="4000" b="0" dirty="0" err="1"/>
              <a:t>trimodal</a:t>
            </a:r>
            <a:r>
              <a:rPr lang="es-CO" sz="4000" b="0" dirty="0"/>
              <a:t> del trauma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A9E6DB9-6FB4-4227-8961-ED59B300D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4564" y="1367386"/>
            <a:ext cx="5325879" cy="231633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CO" sz="1800" dirty="0"/>
              <a:t>P</a:t>
            </a:r>
            <a:r>
              <a:rPr lang="es-419" sz="1800" dirty="0"/>
              <a:t>rimeros min: 50% de muertes → prevención.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sz="1800" dirty="0"/>
              <a:t>M</a:t>
            </a:r>
            <a:r>
              <a:rPr lang="es-CO" sz="1800" dirty="0" err="1"/>
              <a:t>inutos</a:t>
            </a:r>
            <a:r>
              <a:rPr lang="es-CO" sz="1800" dirty="0"/>
              <a:t> a </a:t>
            </a:r>
            <a:r>
              <a:rPr lang="es-419" sz="1800" dirty="0"/>
              <a:t>primeras horas: 30% fallecen → “HORA DORADA del cuidado”.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sz="1800" dirty="0"/>
              <a:t>Días a semanas: 20% de muertes → manejo multidisciplinario. </a:t>
            </a:r>
            <a:endParaRPr lang="en-US" sz="1800" dirty="0"/>
          </a:p>
        </p:txBody>
      </p:sp>
      <p:pic>
        <p:nvPicPr>
          <p:cNvPr id="6" name="Marcador de contenido 5" descr="Gráfico, Histograma&#10;&#10;Descripción generada automáticamente">
            <a:extLst>
              <a:ext uri="{FF2B5EF4-FFF2-40B4-BE49-F238E27FC236}">
                <a16:creationId xmlns:a16="http://schemas.microsoft.com/office/drawing/2014/main" id="{6869DD84-B2CE-4DD1-8ACF-7528CC18F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201" y="1673175"/>
            <a:ext cx="5072351" cy="4663629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639230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B60EB146-2263-FE41-88D3-7BAE645A689B}"/>
              </a:ext>
            </a:extLst>
          </p:cNvPr>
          <p:cNvSpPr txBox="1">
            <a:spLocks/>
          </p:cNvSpPr>
          <p:nvPr/>
        </p:nvSpPr>
        <p:spPr>
          <a:xfrm>
            <a:off x="4955177" y="3759698"/>
            <a:ext cx="6957709" cy="2436906"/>
          </a:xfrm>
          <a:prstGeom prst="rect">
            <a:avLst/>
          </a:prstGeom>
        </p:spPr>
        <p:txBody>
          <a:bodyPr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10000"/>
              </a:lnSpc>
              <a:buClr>
                <a:srgbClr val="152B48"/>
              </a:buClr>
            </a:pPr>
            <a:r>
              <a:rPr lang="es-CO" dirty="0"/>
              <a:t>5 RCT, 1158 pacientes. Comparar metas de PAS entre 50-70 o PAM ≥50 vs PAS 65-100 y PAM ≥65.</a:t>
            </a:r>
          </a:p>
          <a:p>
            <a:pPr lvl="1" fontAlgn="ctr">
              <a:lnSpc>
                <a:spcPct val="110000"/>
              </a:lnSpc>
              <a:buClr>
                <a:srgbClr val="152B48"/>
              </a:buClr>
            </a:pPr>
            <a:r>
              <a:rPr lang="es-CO" dirty="0"/>
              <a:t>OR 0.7 (IC 0.53-0.92) a favor del beneficio de la hipotensión permisiva. </a:t>
            </a:r>
          </a:p>
          <a:p>
            <a:pPr lvl="1" fontAlgn="ctr">
              <a:lnSpc>
                <a:spcPct val="110000"/>
              </a:lnSpc>
              <a:buClr>
                <a:srgbClr val="152B48"/>
              </a:buClr>
            </a:pPr>
            <a:r>
              <a:rPr lang="es-CO" dirty="0"/>
              <a:t>Reduce pérdidas sanguíneas y necesidad de utilización de hemoderivados. </a:t>
            </a:r>
          </a:p>
          <a:p>
            <a:pPr lvl="1" fontAlgn="ctr">
              <a:lnSpc>
                <a:spcPct val="110000"/>
              </a:lnSpc>
              <a:buClr>
                <a:srgbClr val="152B48"/>
              </a:buClr>
            </a:pPr>
            <a:r>
              <a:rPr lang="es-CO" dirty="0"/>
              <a:t>No diferencias consistentes en complicaciones como sepsis (5%), coagulopatía (8%) y falla renal (1-4%).</a:t>
            </a:r>
          </a:p>
          <a:p>
            <a:pPr>
              <a:lnSpc>
                <a:spcPct val="110000"/>
              </a:lnSpc>
              <a:buClr>
                <a:srgbClr val="152B48"/>
              </a:buClr>
            </a:pPr>
            <a:endParaRPr lang="es-CO" sz="16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03663AD-2C45-3E4C-8F0E-F51466D04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33" y="526246"/>
            <a:ext cx="10748765" cy="2767806"/>
          </a:xfrm>
          <a:prstGeom prst="rect">
            <a:avLst/>
          </a:prstGeom>
          <a:ln w="12700">
            <a:noFill/>
          </a:ln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44971139-D2B8-5A42-AC79-9C6E5067F922}"/>
              </a:ext>
            </a:extLst>
          </p:cNvPr>
          <p:cNvSpPr/>
          <p:nvPr/>
        </p:nvSpPr>
        <p:spPr>
          <a:xfrm>
            <a:off x="8084820" y="6581001"/>
            <a:ext cx="4148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J Trauma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Acute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Care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Surg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. 2018 May;84(5):802-808.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30226BF-66B8-1F41-8252-ECC66738232C}"/>
              </a:ext>
            </a:extLst>
          </p:cNvPr>
          <p:cNvSpPr/>
          <p:nvPr/>
        </p:nvSpPr>
        <p:spPr>
          <a:xfrm>
            <a:off x="929640" y="2210345"/>
            <a:ext cx="7155180" cy="2628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4845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3046A21D-C982-2147-A200-1CCABAFD1C8A}"/>
              </a:ext>
            </a:extLst>
          </p:cNvPr>
          <p:cNvSpPr txBox="1">
            <a:spLocks/>
          </p:cNvSpPr>
          <p:nvPr/>
        </p:nvSpPr>
        <p:spPr>
          <a:xfrm>
            <a:off x="4669654" y="3892327"/>
            <a:ext cx="7269041" cy="2434674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20000"/>
              </a:lnSpc>
            </a:pPr>
            <a:r>
              <a:rPr lang="es-CO" sz="1600" dirty="0"/>
              <a:t>RCT controlado vs placebo, 274 hospitales en 40 paises, 20211 pacientes. </a:t>
            </a:r>
          </a:p>
          <a:p>
            <a:pPr fontAlgn="ctr">
              <a:lnSpc>
                <a:spcPct val="120000"/>
              </a:lnSpc>
            </a:pPr>
            <a:r>
              <a:rPr lang="es-CO" sz="1600" dirty="0"/>
              <a:t>Ácido tranexámico 1 gr en 10 min y luego 1h para 8 horas. </a:t>
            </a:r>
          </a:p>
          <a:p>
            <a:pPr fontAlgn="ctr">
              <a:lnSpc>
                <a:spcPct val="120000"/>
              </a:lnSpc>
            </a:pPr>
            <a:r>
              <a:rPr lang="es-CO" sz="1600" dirty="0"/>
              <a:t>Todas las causas de mortalidad fueron significativamente reducidas con el ácido tranexámico (14.5% vs 16% - RR 0.91, IC 0.85-0.97, p=0.0035).</a:t>
            </a:r>
          </a:p>
          <a:p>
            <a:pPr lvl="1" fontAlgn="ctr">
              <a:lnSpc>
                <a:spcPct val="120000"/>
              </a:lnSpc>
            </a:pPr>
            <a:r>
              <a:rPr lang="es-CO" sz="1600" dirty="0"/>
              <a:t>Tto dado luego de 3h mostró incremento en el riesgo de muerte por sangrado (4.4% vs 3.1%, RR 1.44, IC 1.2-1.84, p=0.004).</a:t>
            </a:r>
          </a:p>
          <a:p>
            <a:pPr fontAlgn="ctr">
              <a:lnSpc>
                <a:spcPct val="120000"/>
              </a:lnSpc>
              <a:buClr>
                <a:srgbClr val="DBAF7E"/>
              </a:buClr>
            </a:pPr>
            <a:endParaRPr lang="es-CO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6992F54-E331-DF4E-A253-0C833F4106E0}"/>
              </a:ext>
            </a:extLst>
          </p:cNvPr>
          <p:cNvSpPr/>
          <p:nvPr/>
        </p:nvSpPr>
        <p:spPr>
          <a:xfrm>
            <a:off x="8820333" y="6603376"/>
            <a:ext cx="3488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Health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Technol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0000500000000000000" pitchFamily="50" charset="0"/>
              </a:rPr>
              <a:t>Assess</a:t>
            </a:r>
            <a:r>
              <a:rPr lang="es-CO" sz="1200" dirty="0">
                <a:solidFill>
                  <a:srgbClr val="152B48"/>
                </a:solidFill>
                <a:latin typeface="Montserrat" panose="00000500000000000000" pitchFamily="50" charset="0"/>
              </a:rPr>
              <a:t>. 2013 Mar;17(10):1-79.</a:t>
            </a:r>
            <a:endParaRPr lang="es-CO" sz="11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A83ABD-41BD-0A4C-AB1D-DF73444F3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052" y="631325"/>
            <a:ext cx="9063895" cy="27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79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Vista de un lago con un puente al fondo&#10;&#10;Descripción generada automáticamente">
            <a:extLst>
              <a:ext uri="{FF2B5EF4-FFF2-40B4-BE49-F238E27FC236}">
                <a16:creationId xmlns:a16="http://schemas.microsoft.com/office/drawing/2014/main" id="{A383903F-D05F-7F4A-85E9-59852FC7DE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0099" y="1099945"/>
            <a:ext cx="7176205" cy="465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49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5E015-CEB1-4B06-B7E7-D7517DD4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959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 b="0" dirty="0"/>
              <a:t>D: alteraciones neurológicas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63AB36-03EF-4C1D-A2D6-82F76BF48BAD}"/>
              </a:ext>
            </a:extLst>
          </p:cNvPr>
          <p:cNvSpPr txBox="1"/>
          <p:nvPr/>
        </p:nvSpPr>
        <p:spPr>
          <a:xfrm>
            <a:off x="635165" y="2088283"/>
            <a:ext cx="4034489" cy="1158400"/>
          </a:xfrm>
          <a:custGeom>
            <a:avLst/>
            <a:gdLst>
              <a:gd name="connsiteX0" fmla="*/ 0 w 4034489"/>
              <a:gd name="connsiteY0" fmla="*/ 0 h 1158400"/>
              <a:gd name="connsiteX1" fmla="*/ 495666 w 4034489"/>
              <a:gd name="connsiteY1" fmla="*/ 0 h 1158400"/>
              <a:gd name="connsiteX2" fmla="*/ 1112366 w 4034489"/>
              <a:gd name="connsiteY2" fmla="*/ 0 h 1158400"/>
              <a:gd name="connsiteX3" fmla="*/ 1648377 w 4034489"/>
              <a:gd name="connsiteY3" fmla="*/ 0 h 1158400"/>
              <a:gd name="connsiteX4" fmla="*/ 2144043 w 4034489"/>
              <a:gd name="connsiteY4" fmla="*/ 0 h 1158400"/>
              <a:gd name="connsiteX5" fmla="*/ 2760743 w 4034489"/>
              <a:gd name="connsiteY5" fmla="*/ 0 h 1158400"/>
              <a:gd name="connsiteX6" fmla="*/ 3337099 w 4034489"/>
              <a:gd name="connsiteY6" fmla="*/ 0 h 1158400"/>
              <a:gd name="connsiteX7" fmla="*/ 4034489 w 4034489"/>
              <a:gd name="connsiteY7" fmla="*/ 0 h 1158400"/>
              <a:gd name="connsiteX8" fmla="*/ 4034489 w 4034489"/>
              <a:gd name="connsiteY8" fmla="*/ 602368 h 1158400"/>
              <a:gd name="connsiteX9" fmla="*/ 4034489 w 4034489"/>
              <a:gd name="connsiteY9" fmla="*/ 1158400 h 1158400"/>
              <a:gd name="connsiteX10" fmla="*/ 3538823 w 4034489"/>
              <a:gd name="connsiteY10" fmla="*/ 1158400 h 1158400"/>
              <a:gd name="connsiteX11" fmla="*/ 3083502 w 4034489"/>
              <a:gd name="connsiteY11" fmla="*/ 1158400 h 1158400"/>
              <a:gd name="connsiteX12" fmla="*/ 2466802 w 4034489"/>
              <a:gd name="connsiteY12" fmla="*/ 1158400 h 1158400"/>
              <a:gd name="connsiteX13" fmla="*/ 1971136 w 4034489"/>
              <a:gd name="connsiteY13" fmla="*/ 1158400 h 1158400"/>
              <a:gd name="connsiteX14" fmla="*/ 1354436 w 4034489"/>
              <a:gd name="connsiteY14" fmla="*/ 1158400 h 1158400"/>
              <a:gd name="connsiteX15" fmla="*/ 697390 w 4034489"/>
              <a:gd name="connsiteY15" fmla="*/ 1158400 h 1158400"/>
              <a:gd name="connsiteX16" fmla="*/ 0 w 4034489"/>
              <a:gd name="connsiteY16" fmla="*/ 1158400 h 1158400"/>
              <a:gd name="connsiteX17" fmla="*/ 0 w 4034489"/>
              <a:gd name="connsiteY17" fmla="*/ 556032 h 1158400"/>
              <a:gd name="connsiteX18" fmla="*/ 0 w 4034489"/>
              <a:gd name="connsiteY18" fmla="*/ 0 h 115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34489" h="1158400" fill="none" extrusionOk="0">
                <a:moveTo>
                  <a:pt x="0" y="0"/>
                </a:moveTo>
                <a:cubicBezTo>
                  <a:pt x="141896" y="-27884"/>
                  <a:pt x="386891" y="26718"/>
                  <a:pt x="495666" y="0"/>
                </a:cubicBezTo>
                <a:cubicBezTo>
                  <a:pt x="604441" y="-26718"/>
                  <a:pt x="952893" y="69639"/>
                  <a:pt x="1112366" y="0"/>
                </a:cubicBezTo>
                <a:cubicBezTo>
                  <a:pt x="1271839" y="-69639"/>
                  <a:pt x="1405153" y="38052"/>
                  <a:pt x="1648377" y="0"/>
                </a:cubicBezTo>
                <a:cubicBezTo>
                  <a:pt x="1891601" y="-38052"/>
                  <a:pt x="2025422" y="29822"/>
                  <a:pt x="2144043" y="0"/>
                </a:cubicBezTo>
                <a:cubicBezTo>
                  <a:pt x="2262664" y="-29822"/>
                  <a:pt x="2578525" y="14712"/>
                  <a:pt x="2760743" y="0"/>
                </a:cubicBezTo>
                <a:cubicBezTo>
                  <a:pt x="2942961" y="-14712"/>
                  <a:pt x="3103798" y="9570"/>
                  <a:pt x="3337099" y="0"/>
                </a:cubicBezTo>
                <a:cubicBezTo>
                  <a:pt x="3570400" y="-9570"/>
                  <a:pt x="3806130" y="59057"/>
                  <a:pt x="4034489" y="0"/>
                </a:cubicBezTo>
                <a:cubicBezTo>
                  <a:pt x="4068201" y="188401"/>
                  <a:pt x="4019694" y="310104"/>
                  <a:pt x="4034489" y="602368"/>
                </a:cubicBezTo>
                <a:cubicBezTo>
                  <a:pt x="4049284" y="894632"/>
                  <a:pt x="4016603" y="892977"/>
                  <a:pt x="4034489" y="1158400"/>
                </a:cubicBezTo>
                <a:cubicBezTo>
                  <a:pt x="3901739" y="1199205"/>
                  <a:pt x="3734592" y="1148208"/>
                  <a:pt x="3538823" y="1158400"/>
                </a:cubicBezTo>
                <a:cubicBezTo>
                  <a:pt x="3343054" y="1168592"/>
                  <a:pt x="3293042" y="1154287"/>
                  <a:pt x="3083502" y="1158400"/>
                </a:cubicBezTo>
                <a:cubicBezTo>
                  <a:pt x="2873962" y="1162513"/>
                  <a:pt x="2737579" y="1087872"/>
                  <a:pt x="2466802" y="1158400"/>
                </a:cubicBezTo>
                <a:cubicBezTo>
                  <a:pt x="2196025" y="1228928"/>
                  <a:pt x="2174448" y="1103963"/>
                  <a:pt x="1971136" y="1158400"/>
                </a:cubicBezTo>
                <a:cubicBezTo>
                  <a:pt x="1767824" y="1212837"/>
                  <a:pt x="1614613" y="1123363"/>
                  <a:pt x="1354436" y="1158400"/>
                </a:cubicBezTo>
                <a:cubicBezTo>
                  <a:pt x="1094259" y="1193437"/>
                  <a:pt x="935536" y="1087937"/>
                  <a:pt x="697390" y="1158400"/>
                </a:cubicBezTo>
                <a:cubicBezTo>
                  <a:pt x="459244" y="1228863"/>
                  <a:pt x="250845" y="1091441"/>
                  <a:pt x="0" y="1158400"/>
                </a:cubicBezTo>
                <a:cubicBezTo>
                  <a:pt x="-36979" y="1025153"/>
                  <a:pt x="60450" y="708746"/>
                  <a:pt x="0" y="556032"/>
                </a:cubicBezTo>
                <a:cubicBezTo>
                  <a:pt x="-60450" y="403318"/>
                  <a:pt x="32942" y="138281"/>
                  <a:pt x="0" y="0"/>
                </a:cubicBezTo>
                <a:close/>
              </a:path>
              <a:path w="4034489" h="1158400" stroke="0" extrusionOk="0">
                <a:moveTo>
                  <a:pt x="0" y="0"/>
                </a:moveTo>
                <a:cubicBezTo>
                  <a:pt x="175284" y="-6602"/>
                  <a:pt x="279542" y="47258"/>
                  <a:pt x="536011" y="0"/>
                </a:cubicBezTo>
                <a:cubicBezTo>
                  <a:pt x="792480" y="-47258"/>
                  <a:pt x="879281" y="6086"/>
                  <a:pt x="991332" y="0"/>
                </a:cubicBezTo>
                <a:cubicBezTo>
                  <a:pt x="1103383" y="-6086"/>
                  <a:pt x="1441162" y="35188"/>
                  <a:pt x="1648377" y="0"/>
                </a:cubicBezTo>
                <a:cubicBezTo>
                  <a:pt x="1855592" y="-35188"/>
                  <a:pt x="1938593" y="12474"/>
                  <a:pt x="2184388" y="0"/>
                </a:cubicBezTo>
                <a:cubicBezTo>
                  <a:pt x="2430183" y="-12474"/>
                  <a:pt x="2563709" y="54911"/>
                  <a:pt x="2720398" y="0"/>
                </a:cubicBezTo>
                <a:cubicBezTo>
                  <a:pt x="2877087" y="-54911"/>
                  <a:pt x="3148828" y="21033"/>
                  <a:pt x="3377444" y="0"/>
                </a:cubicBezTo>
                <a:cubicBezTo>
                  <a:pt x="3606060" y="-21033"/>
                  <a:pt x="3811229" y="61123"/>
                  <a:pt x="4034489" y="0"/>
                </a:cubicBezTo>
                <a:cubicBezTo>
                  <a:pt x="4054885" y="218445"/>
                  <a:pt x="3988372" y="471685"/>
                  <a:pt x="4034489" y="602368"/>
                </a:cubicBezTo>
                <a:cubicBezTo>
                  <a:pt x="4080606" y="733051"/>
                  <a:pt x="3980686" y="990753"/>
                  <a:pt x="4034489" y="1158400"/>
                </a:cubicBezTo>
                <a:cubicBezTo>
                  <a:pt x="3892330" y="1193023"/>
                  <a:pt x="3735125" y="1107102"/>
                  <a:pt x="3538823" y="1158400"/>
                </a:cubicBezTo>
                <a:cubicBezTo>
                  <a:pt x="3342521" y="1209698"/>
                  <a:pt x="3248142" y="1095330"/>
                  <a:pt x="2962468" y="1158400"/>
                </a:cubicBezTo>
                <a:cubicBezTo>
                  <a:pt x="2676795" y="1221470"/>
                  <a:pt x="2566189" y="1153350"/>
                  <a:pt x="2426457" y="1158400"/>
                </a:cubicBezTo>
                <a:cubicBezTo>
                  <a:pt x="2286725" y="1163450"/>
                  <a:pt x="2050419" y="1108602"/>
                  <a:pt x="1769412" y="1158400"/>
                </a:cubicBezTo>
                <a:cubicBezTo>
                  <a:pt x="1488406" y="1208198"/>
                  <a:pt x="1435965" y="1125388"/>
                  <a:pt x="1112366" y="1158400"/>
                </a:cubicBezTo>
                <a:cubicBezTo>
                  <a:pt x="788767" y="1191412"/>
                  <a:pt x="810395" y="1099371"/>
                  <a:pt x="616700" y="1158400"/>
                </a:cubicBezTo>
                <a:cubicBezTo>
                  <a:pt x="423005" y="1217429"/>
                  <a:pt x="153465" y="1156129"/>
                  <a:pt x="0" y="1158400"/>
                </a:cubicBezTo>
                <a:cubicBezTo>
                  <a:pt x="-41895" y="967140"/>
                  <a:pt x="61409" y="836748"/>
                  <a:pt x="0" y="556032"/>
                </a:cubicBezTo>
                <a:cubicBezTo>
                  <a:pt x="-61409" y="275316"/>
                  <a:pt x="62001" y="135801"/>
                  <a:pt x="0" y="0"/>
                </a:cubicBezTo>
                <a:close/>
              </a:path>
            </a:pathLst>
          </a:custGeom>
          <a:ln w="19050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ES" sz="2400" kern="12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Nivel de consciencia, tamaño y reacción pupilar, focalización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9BAC7-8200-41CC-A4C2-4F1AB6B0D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64183" y="1741554"/>
            <a:ext cx="6698231" cy="4290525"/>
          </a:xfrm>
        </p:spPr>
        <p:txBody>
          <a:bodyPr vert="horz" lIns="91440" tIns="45720" rIns="91440" bIns="45720" rtlCol="0">
            <a:normAutofit/>
          </a:bodyPr>
          <a:lstStyle/>
          <a:p>
            <a:pPr fontAlgn="ctr"/>
            <a:r>
              <a:rPr lang="es-CO" dirty="0"/>
              <a:t>Glasgow: método rápido, simple y objetivo. </a:t>
            </a:r>
          </a:p>
          <a:p>
            <a:pPr fontAlgn="ctr"/>
            <a:r>
              <a:rPr lang="es-CO" dirty="0"/>
              <a:t>Nivel de consciencia alterado puede indicar disminución de oxigenación, ventilación o perfusión </a:t>
            </a:r>
            <a:r>
              <a:rPr lang="es-419" dirty="0"/>
              <a:t>→</a:t>
            </a:r>
            <a:r>
              <a:rPr lang="es-CO" dirty="0"/>
              <a:t> reevaluar ABC. </a:t>
            </a:r>
          </a:p>
          <a:p>
            <a:pPr lvl="1" fontAlgn="ctr"/>
            <a:r>
              <a:rPr lang="es-CO" dirty="0"/>
              <a:t>¡OJO! hipoglucemia, alcohol, narcóticos y otras sustancias con efecto sobre el SNC. </a:t>
            </a:r>
          </a:p>
          <a:p>
            <a:pPr lvl="1" fontAlgn="ctr"/>
            <a:r>
              <a:rPr lang="es-CO" dirty="0"/>
              <a:t>Hasta no encontrar otra causa se debe presumir que los cambios en el nivel de consciencia son resultado de lesión del SNC. </a:t>
            </a:r>
          </a:p>
          <a:p>
            <a:pPr fontAlgn="ctr"/>
            <a:r>
              <a:rPr lang="es-CO" dirty="0"/>
              <a:t>Lesiones primarias: lesión directa con daño estructural.</a:t>
            </a:r>
          </a:p>
          <a:p>
            <a:pPr fontAlgn="ctr"/>
            <a:r>
              <a:rPr lang="es-CO" dirty="0"/>
              <a:t>Debemos impactar en las lesiones secundarias: mantener adecuada oxigenación y perfusión.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649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FDC90-8DC4-8C40-9931-CB636007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417" y="190953"/>
            <a:ext cx="10515600" cy="1325563"/>
          </a:xfrm>
        </p:spPr>
        <p:txBody>
          <a:bodyPr/>
          <a:lstStyle/>
          <a:p>
            <a:r>
              <a:rPr lang="es-CO" b="0" dirty="0"/>
              <a:t>E. Exposición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E9A43DD-680F-D949-BECF-8FF5D9F294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3154"/>
              </p:ext>
            </p:extLst>
          </p:nvPr>
        </p:nvGraphicFramePr>
        <p:xfrm>
          <a:off x="5303520" y="1496710"/>
          <a:ext cx="5999617" cy="4605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734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E829A-B692-4807-9FE6-DB364931A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20837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O" b="0" dirty="0"/>
              <a:t>Monitorización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3C9D49-47DA-4F75-AC7D-614EB5A88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3886" y="1533934"/>
            <a:ext cx="6794026" cy="4895557"/>
          </a:xfrm>
        </p:spPr>
        <p:txBody>
          <a:bodyPr>
            <a:normAutofit lnSpcReduction="10000"/>
          </a:bodyPr>
          <a:lstStyle/>
          <a:p>
            <a:pPr fontAlgn="ctr"/>
            <a:r>
              <a:rPr lang="es-CO" sz="2400" dirty="0"/>
              <a:t>EKG.</a:t>
            </a:r>
          </a:p>
          <a:p>
            <a:pPr fontAlgn="ctr"/>
            <a:r>
              <a:rPr lang="es-CO" sz="2400" dirty="0" err="1"/>
              <a:t>Pulsoximetría</a:t>
            </a:r>
            <a:r>
              <a:rPr lang="es-CO" sz="2400" dirty="0"/>
              <a:t>.</a:t>
            </a:r>
          </a:p>
          <a:p>
            <a:pPr fontAlgn="ctr"/>
            <a:r>
              <a:rPr lang="es-CO" sz="2400" dirty="0" err="1"/>
              <a:t>Capnografía</a:t>
            </a:r>
            <a:r>
              <a:rPr lang="es-CO" sz="2400" dirty="0"/>
              <a:t>.</a:t>
            </a:r>
          </a:p>
          <a:p>
            <a:pPr fontAlgn="ctr"/>
            <a:r>
              <a:rPr lang="es-CO" sz="2400" dirty="0"/>
              <a:t>Gases arteriales: pH bajo y exceso de bases indican shock. </a:t>
            </a:r>
          </a:p>
          <a:p>
            <a:pPr fontAlgn="ctr"/>
            <a:r>
              <a:rPr lang="es-CO" sz="2400" dirty="0"/>
              <a:t>Catéter vesical: gasto urinario es indicador sensible de estado de volumen del paciente y perfusión renal. </a:t>
            </a:r>
          </a:p>
          <a:p>
            <a:pPr lvl="1" fontAlgn="ctr"/>
            <a:r>
              <a:rPr lang="es-CO" sz="2400" dirty="0"/>
              <a:t>0.5 mL/kg/hora.</a:t>
            </a:r>
          </a:p>
          <a:p>
            <a:pPr lvl="1" fontAlgn="ctr"/>
            <a:r>
              <a:rPr lang="es-CO" sz="2400" dirty="0"/>
              <a:t>Contraindicado si sospecha de lesión uretral </a:t>
            </a:r>
            <a:r>
              <a:rPr lang="es-419" sz="2400" dirty="0"/>
              <a:t>→</a:t>
            </a:r>
            <a:r>
              <a:rPr lang="es-CO" sz="2400" dirty="0"/>
              <a:t> hematuria o equimosis perineal.</a:t>
            </a:r>
          </a:p>
          <a:p>
            <a:pPr fontAlgn="ctr"/>
            <a:r>
              <a:rPr lang="es-CO" sz="2400" dirty="0"/>
              <a:t>Sonda nasogástrica.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50516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FC2D0-16FA-B844-A721-C13E76D5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797"/>
            <a:ext cx="10515600" cy="1325563"/>
          </a:xfrm>
        </p:spPr>
        <p:txBody>
          <a:bodyPr/>
          <a:lstStyle/>
          <a:p>
            <a:r>
              <a:rPr lang="es-CO" b="0" dirty="0"/>
              <a:t>No olvidar…</a:t>
            </a:r>
          </a:p>
        </p:txBody>
      </p:sp>
      <p:graphicFrame>
        <p:nvGraphicFramePr>
          <p:cNvPr id="4" name="Marcador de contenido 2">
            <a:extLst>
              <a:ext uri="{FF2B5EF4-FFF2-40B4-BE49-F238E27FC236}">
                <a16:creationId xmlns:a16="http://schemas.microsoft.com/office/drawing/2014/main" id="{BFA0F107-9796-294A-8029-D32171535D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608693"/>
              </p:ext>
            </p:extLst>
          </p:nvPr>
        </p:nvGraphicFramePr>
        <p:xfrm>
          <a:off x="4920887" y="881826"/>
          <a:ext cx="7009857" cy="583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098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D8592-178B-784E-8612-A86A6D36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714" y="1248429"/>
            <a:ext cx="4781077" cy="2456442"/>
          </a:xfrm>
        </p:spPr>
        <p:txBody>
          <a:bodyPr>
            <a:normAutofit/>
          </a:bodyPr>
          <a:lstStyle/>
          <a:p>
            <a:r>
              <a:rPr lang="es-CO" sz="8000" b="0" dirty="0">
                <a:solidFill>
                  <a:srgbClr val="06AEAA"/>
                </a:solidFill>
                <a:latin typeface="Montserrat" panose="00000500000000000000" pitchFamily="50" charset="0"/>
              </a:rPr>
              <a:t>¡Gracias!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3E94354F-AAF2-A341-AEF2-58FAF899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5869" y="3426197"/>
            <a:ext cx="5674769" cy="1690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/>
              <a:t>Katherine Romero Moreno </a:t>
            </a:r>
          </a:p>
          <a:p>
            <a:pPr marL="0" indent="0" algn="ctr">
              <a:buNone/>
            </a:pPr>
            <a:r>
              <a:rPr lang="es-CO" dirty="0"/>
              <a:t>Residente Cirugía General </a:t>
            </a:r>
          </a:p>
          <a:p>
            <a:pPr marL="0" indent="0" algn="ctr">
              <a:buNone/>
            </a:pPr>
            <a:r>
              <a:rPr lang="es-CO" dirty="0"/>
              <a:t>Universidad de Antioquia</a:t>
            </a:r>
          </a:p>
          <a:p>
            <a:pPr marL="0" indent="0" algn="ctr">
              <a:buNone/>
            </a:pPr>
            <a:r>
              <a:rPr lang="es-CO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katherine.romero@udea.edu.co</a:t>
            </a:r>
            <a:r>
              <a:rPr lang="es-CO" dirty="0"/>
              <a:t> </a:t>
            </a:r>
          </a:p>
        </p:txBody>
      </p:sp>
      <p:pic>
        <p:nvPicPr>
          <p:cNvPr id="8" name="Imagen 7" descr="Un gato encima de una cama&#10;&#10;Descripción generada automáticamente con confianza media">
            <a:extLst>
              <a:ext uri="{FF2B5EF4-FFF2-40B4-BE49-F238E27FC236}">
                <a16:creationId xmlns:a16="http://schemas.microsoft.com/office/drawing/2014/main" id="{7C2383BA-D6B7-C845-B2D6-9A27F4744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680" y="278738"/>
            <a:ext cx="3555714" cy="331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4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C68CD-BC93-4275-BB49-BDF91B0C1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221"/>
            <a:ext cx="10515600" cy="838642"/>
          </a:xfrm>
        </p:spPr>
        <p:txBody>
          <a:bodyPr anchor="t">
            <a:normAutofit/>
          </a:bodyPr>
          <a:lstStyle/>
          <a:p>
            <a:pPr algn="l"/>
            <a:r>
              <a:rPr lang="es-CO" b="0" dirty="0"/>
              <a:t>Enfoque inicial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372B0C-FFF4-40FC-B12A-274118AA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709978"/>
            <a:ext cx="10667997" cy="1649639"/>
          </a:xfrm>
        </p:spPr>
        <p:txBody>
          <a:bodyPr anchor="t">
            <a:normAutofit/>
          </a:bodyPr>
          <a:lstStyle/>
          <a:p>
            <a:pPr fontAlgn="ctr"/>
            <a:r>
              <a:rPr lang="es-CO" dirty="0"/>
              <a:t>Idealmente comunicación constante con equipos de APH.</a:t>
            </a:r>
          </a:p>
          <a:p>
            <a:pPr lvl="1" fontAlgn="ctr"/>
            <a:r>
              <a:rPr lang="es-CO" dirty="0"/>
              <a:t>Indagar sobre medidas y tratamientos instaurados. </a:t>
            </a:r>
          </a:p>
          <a:p>
            <a:pPr fontAlgn="ctr"/>
            <a:r>
              <a:rPr lang="es-CO" dirty="0"/>
              <a:t>Evaluar y establecer y priorizar tratamientos de acuerdo a lesiones identificadas.</a:t>
            </a:r>
          </a:p>
          <a:p>
            <a:pPr fontAlgn="ctr"/>
            <a:r>
              <a:rPr lang="es-CO" dirty="0"/>
              <a:t>Evaluación lógica y secuencial, generalmente simultánea. </a:t>
            </a:r>
          </a:p>
          <a:p>
            <a:endParaRPr lang="es-CO" sz="16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53FA1FE-E80B-4C6F-BB7D-08EC20310B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9584143"/>
              </p:ext>
            </p:extLst>
          </p:nvPr>
        </p:nvGraphicFramePr>
        <p:xfrm>
          <a:off x="5579398" y="3429000"/>
          <a:ext cx="5367914" cy="3305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21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AFFF6FEA-9150-3B47-8C82-6AE7D9CAA4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9410" y="1022755"/>
            <a:ext cx="7526216" cy="53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0340E9C-E4B2-4C81-A0AA-98B9AC3F94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08178"/>
              </p:ext>
            </p:extLst>
          </p:nvPr>
        </p:nvGraphicFramePr>
        <p:xfrm>
          <a:off x="4815068" y="486136"/>
          <a:ext cx="6933236" cy="6076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23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68E99-AE92-44E4-8E82-5A64DF65E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838"/>
            <a:ext cx="6450874" cy="792480"/>
          </a:xfrm>
        </p:spPr>
        <p:txBody>
          <a:bodyPr>
            <a:normAutofit/>
          </a:bodyPr>
          <a:lstStyle/>
          <a:p>
            <a:r>
              <a:rPr lang="es-CO" sz="4400" b="0" dirty="0"/>
              <a:t>Prevenir la tríada letal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E6625AC-8625-4341-B0F5-5249BCC493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375676"/>
              </p:ext>
            </p:extLst>
          </p:nvPr>
        </p:nvGraphicFramePr>
        <p:xfrm>
          <a:off x="5544140" y="1258496"/>
          <a:ext cx="6741992" cy="508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0BF229-4261-0249-8182-5067FBC58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6577" y="1866844"/>
            <a:ext cx="5884817" cy="1397815"/>
          </a:xfrm>
        </p:spPr>
        <p:txBody>
          <a:bodyPr>
            <a:normAutofit/>
          </a:bodyPr>
          <a:lstStyle/>
          <a:p>
            <a:r>
              <a:rPr lang="es-CO" sz="2000" dirty="0"/>
              <a:t>Disminuye contractilidad cardiaca, inactivación de factores de coagulación, arritmias, distensibilidad pulmonar, depresión SNC.</a:t>
            </a:r>
          </a:p>
          <a:p>
            <a:endParaRPr lang="es-CO" sz="2000" dirty="0"/>
          </a:p>
        </p:txBody>
      </p:sp>
      <p:pic>
        <p:nvPicPr>
          <p:cNvPr id="6" name="Gráfico 5" descr="Cráneo">
            <a:extLst>
              <a:ext uri="{FF2B5EF4-FFF2-40B4-BE49-F238E27FC236}">
                <a16:creationId xmlns:a16="http://schemas.microsoft.com/office/drawing/2014/main" id="{0B9F5B63-970B-4910-BACA-AFAA8C660A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46560" y="3429000"/>
            <a:ext cx="1397815" cy="139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4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C8483-A638-49FA-AFA3-AFB0EF33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26" y="86450"/>
            <a:ext cx="7696200" cy="1855085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ctr"/>
            <a:r>
              <a:rPr lang="en-US" b="0" dirty="0">
                <a:latin typeface="Montserrat" panose="00000500000000000000" pitchFamily="50" charset="0"/>
              </a:rPr>
              <a:t>A: </a:t>
            </a:r>
            <a:r>
              <a:rPr lang="en-US" b="0" dirty="0" err="1">
                <a:latin typeface="Montserrat" panose="00000500000000000000" pitchFamily="50" charset="0"/>
              </a:rPr>
              <a:t>vía</a:t>
            </a:r>
            <a:r>
              <a:rPr lang="en-US" b="0" dirty="0">
                <a:latin typeface="Montserrat" panose="00000500000000000000" pitchFamily="50" charset="0"/>
              </a:rPr>
              <a:t> </a:t>
            </a:r>
            <a:r>
              <a:rPr lang="en-US" b="0" dirty="0" err="1">
                <a:latin typeface="Montserrat" panose="00000500000000000000" pitchFamily="50" charset="0"/>
              </a:rPr>
              <a:t>aérea</a:t>
            </a:r>
            <a:r>
              <a:rPr lang="en-US" b="0" dirty="0">
                <a:latin typeface="Montserrat" panose="00000500000000000000" pitchFamily="50" charset="0"/>
              </a:rPr>
              <a:t> y control de </a:t>
            </a:r>
            <a:r>
              <a:rPr lang="en-US" b="0" dirty="0" err="1">
                <a:latin typeface="Montserrat" panose="00000500000000000000" pitchFamily="50" charset="0"/>
              </a:rPr>
              <a:t>columna</a:t>
            </a:r>
            <a:r>
              <a:rPr lang="en-US" b="0" dirty="0">
                <a:latin typeface="Montserrat" panose="00000500000000000000" pitchFamily="50" charset="0"/>
              </a:rPr>
              <a:t> cervical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226B270-51D8-4E13-AC09-13C9E19287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tretch/>
        </p:blipFill>
        <p:spPr>
          <a:xfrm>
            <a:off x="5689600" y="2220210"/>
            <a:ext cx="5664200" cy="41021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97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CF918C7-07AE-ED48-9AA6-2397263F2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847" y="167500"/>
            <a:ext cx="4377852" cy="3261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01D8B06-2A7F-4A44-8185-396BD02E8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847" y="3496253"/>
            <a:ext cx="4377852" cy="319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50232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</TotalTime>
  <Words>1103</Words>
  <Application>Microsoft Office PowerPoint</Application>
  <PresentationFormat>Panorámica</PresentationFormat>
  <Paragraphs>111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Arial</vt:lpstr>
      <vt:lpstr>Calibri</vt:lpstr>
      <vt:lpstr>Montserrat</vt:lpstr>
      <vt:lpstr>PlantillaFR2021</vt:lpstr>
      <vt:lpstr>Enfoque inicial del paciente politraumatizado</vt:lpstr>
      <vt:lpstr>Importancia</vt:lpstr>
      <vt:lpstr>Mortalidad trimodal del trauma</vt:lpstr>
      <vt:lpstr>Enfoque inicial</vt:lpstr>
      <vt:lpstr>Presentación de PowerPoint</vt:lpstr>
      <vt:lpstr>Presentación de PowerPoint</vt:lpstr>
      <vt:lpstr>Prevenir la tríada letal </vt:lpstr>
      <vt:lpstr>A: vía aérea y control de columna cervical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B: ventilación</vt:lpstr>
      <vt:lpstr>Presentación de PowerPoint</vt:lpstr>
      <vt:lpstr>Presentación de PowerPoint</vt:lpstr>
      <vt:lpstr>Presentación de PowerPoint</vt:lpstr>
      <vt:lpstr>B: ventilación</vt:lpstr>
      <vt:lpstr>Presentación de PowerPoint</vt:lpstr>
      <vt:lpstr>C. Circulación y control de hemorragia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D: alteraciones neurológicas</vt:lpstr>
      <vt:lpstr>E. Exposición </vt:lpstr>
      <vt:lpstr>Monitorización</vt:lpstr>
      <vt:lpstr>No olvidar…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INICIAL DEL PACIENTE POLITRAUMATIZADO</dc:title>
  <dc:creator>Katherine Romero</dc:creator>
  <cp:lastModifiedBy>User</cp:lastModifiedBy>
  <cp:revision>29</cp:revision>
  <dcterms:created xsi:type="dcterms:W3CDTF">2020-08-14T05:33:55Z</dcterms:created>
  <dcterms:modified xsi:type="dcterms:W3CDTF">2021-05-04T22:46:15Z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868381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