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76" r:id="rId2"/>
    <p:sldId id="257" r:id="rId3"/>
    <p:sldId id="258" r:id="rId4"/>
    <p:sldId id="259" r:id="rId5"/>
    <p:sldId id="389" r:id="rId6"/>
    <p:sldId id="377" r:id="rId7"/>
    <p:sldId id="283" r:id="rId8"/>
    <p:sldId id="284" r:id="rId9"/>
    <p:sldId id="378" r:id="rId10"/>
    <p:sldId id="278" r:id="rId11"/>
    <p:sldId id="261" r:id="rId12"/>
    <p:sldId id="262" r:id="rId13"/>
    <p:sldId id="379" r:id="rId14"/>
    <p:sldId id="264" r:id="rId15"/>
    <p:sldId id="265" r:id="rId16"/>
    <p:sldId id="266" r:id="rId17"/>
    <p:sldId id="267" r:id="rId18"/>
    <p:sldId id="268" r:id="rId19"/>
    <p:sldId id="380" r:id="rId20"/>
    <p:sldId id="2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281" r:id="rId30"/>
    <p:sldId id="282" r:id="rId31"/>
    <p:sldId id="390" r:id="rId3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0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076A1-C3B2-454F-9970-876A9DB0DF63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3B447-0919-E64E-9343-5603C70B4E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344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34489"/>
            <a:ext cx="6579870" cy="982029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6B0A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08909"/>
            <a:ext cx="6579870" cy="34680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2C48"/>
                </a:solidFill>
                <a:latin typeface="Montserrat" panose="02000505000000020004" pitchFamily="2" charset="0"/>
              </a:defRPr>
            </a:lvl1pPr>
            <a:lvl2pPr>
              <a:defRPr>
                <a:solidFill>
                  <a:srgbClr val="132C48"/>
                </a:solidFill>
                <a:latin typeface="Montserrat" panose="02000505000000020004" pitchFamily="2" charset="0"/>
              </a:defRPr>
            </a:lvl2pPr>
            <a:lvl3pPr>
              <a:defRPr>
                <a:solidFill>
                  <a:srgbClr val="132C48"/>
                </a:solidFill>
                <a:latin typeface="Montserrat" panose="02000505000000020004" pitchFamily="2" charset="0"/>
              </a:defRPr>
            </a:lvl3pPr>
            <a:lvl4pPr>
              <a:defRPr>
                <a:solidFill>
                  <a:srgbClr val="132C48"/>
                </a:solidFill>
                <a:latin typeface="Montserrat" panose="02000505000000020004" pitchFamily="2" charset="0"/>
              </a:defRPr>
            </a:lvl4pPr>
            <a:lvl5pPr>
              <a:defRPr>
                <a:solidFill>
                  <a:srgbClr val="132C48"/>
                </a:solidFill>
                <a:latin typeface="Montserrat" panose="02000505000000020004" pitchFamily="2" charset="0"/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5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8/05/2021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 ?><Relationships xmlns="http://schemas.openxmlformats.org/package/2006/relationships"><Relationship Id="rId2" Target="../media/image8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2" Target="../media/image9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 ?><Relationships xmlns="http://schemas.openxmlformats.org/package/2006/relationships"><Relationship Id="rId2" Target="../media/image10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 ?><Relationships xmlns="http://schemas.openxmlformats.org/package/2006/relationships"><Relationship Id="rId2" Target="../media/image2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1439"/>
            <a:ext cx="9144000" cy="2387600"/>
          </a:xfrm>
        </p:spPr>
        <p:txBody>
          <a:bodyPr>
            <a:noAutofit/>
          </a:bodyPr>
          <a:lstStyle/>
          <a:p>
            <a:r>
              <a:rPr lang="en-US" sz="4000" dirty="0" err="1"/>
              <a:t>Enfoque</a:t>
            </a:r>
            <a:r>
              <a:rPr lang="en-US" sz="4000" dirty="0"/>
              <a:t> del paciente con </a:t>
            </a:r>
            <a:r>
              <a:rPr lang="en-US" sz="4000" dirty="0" err="1"/>
              <a:t>falla</a:t>
            </a:r>
            <a:r>
              <a:rPr lang="en-US" sz="4000" dirty="0"/>
              <a:t> </a:t>
            </a:r>
            <a:r>
              <a:rPr lang="en-US" sz="4000" dirty="0" err="1"/>
              <a:t>hepática</a:t>
            </a:r>
            <a:r>
              <a:rPr lang="en-US" sz="4000" dirty="0"/>
              <a:t> </a:t>
            </a:r>
            <a:r>
              <a:rPr lang="en-US" sz="4000" dirty="0" err="1"/>
              <a:t>aguda</a:t>
            </a:r>
            <a:r>
              <a:rPr lang="en-US" sz="4000" dirty="0"/>
              <a:t>: </a:t>
            </a:r>
            <a:r>
              <a:rPr lang="en-US" sz="4000" dirty="0" err="1"/>
              <a:t>decisiones</a:t>
            </a:r>
            <a:r>
              <a:rPr lang="en-US" sz="4000" dirty="0"/>
              <a:t> </a:t>
            </a:r>
            <a:r>
              <a:rPr lang="en-US" sz="4000" dirty="0" err="1"/>
              <a:t>importantes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urgencias</a:t>
            </a:r>
            <a:endParaRPr lang="en-U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314461"/>
            <a:ext cx="9144000" cy="1345850"/>
          </a:xfrm>
        </p:spPr>
        <p:txBody>
          <a:bodyPr/>
          <a:lstStyle/>
          <a:p>
            <a:r>
              <a:rPr lang="en-US" dirty="0"/>
              <a:t>Mateo Zuluaga Gómez</a:t>
            </a:r>
          </a:p>
          <a:p>
            <a:r>
              <a:rPr lang="en-US" b="1" dirty="0" err="1"/>
              <a:t>Residente</a:t>
            </a:r>
            <a:r>
              <a:rPr lang="en-US" b="1" dirty="0"/>
              <a:t> </a:t>
            </a:r>
            <a:r>
              <a:rPr lang="en-US" b="1" dirty="0" err="1"/>
              <a:t>Medicina</a:t>
            </a:r>
            <a:r>
              <a:rPr lang="en-US" b="1" dirty="0"/>
              <a:t> de Urgencias</a:t>
            </a:r>
          </a:p>
        </p:txBody>
      </p:sp>
    </p:spTree>
    <p:extLst>
      <p:ext uri="{BB962C8B-B14F-4D97-AF65-F5344CB8AC3E}">
        <p14:creationId xmlns:p14="http://schemas.microsoft.com/office/powerpoint/2010/main" val="86179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F24263C-146F-1E4E-B1F0-38F15F6A03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2870" y="91113"/>
            <a:ext cx="8233879" cy="404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3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1901189"/>
            <a:ext cx="10863805" cy="982029"/>
          </a:xfrm>
        </p:spPr>
        <p:txBody>
          <a:bodyPr/>
          <a:lstStyle/>
          <a:p>
            <a:r>
              <a:rPr lang="es-ES_tradnl" dirty="0"/>
              <a:t>Consideraciones </a:t>
            </a:r>
            <a:br>
              <a:rPr lang="es-ES_tradnl" dirty="0"/>
            </a:br>
            <a:r>
              <a:rPr lang="es-ES_tradnl" dirty="0"/>
              <a:t>neurológicas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10" y="1183063"/>
            <a:ext cx="7107421" cy="3931861"/>
          </a:xfrm>
        </p:spPr>
        <p:txBody>
          <a:bodyPr>
            <a:normAutofit/>
          </a:bodyPr>
          <a:lstStyle/>
          <a:p>
            <a:pPr algn="just"/>
            <a:r>
              <a:rPr lang="es-ES_tradnl" sz="1400" dirty="0"/>
              <a:t>Mortalidad 40 – 50% por falla multisistémica.</a:t>
            </a:r>
          </a:p>
          <a:p>
            <a:pPr algn="just"/>
            <a:r>
              <a:rPr lang="es-ES_tradnl" sz="1400" dirty="0"/>
              <a:t>Amonio cerebral aumentado – inflamación – alteración curva autorregulación.</a:t>
            </a:r>
          </a:p>
          <a:p>
            <a:pPr algn="just"/>
            <a:r>
              <a:rPr lang="es-ES_tradnl" sz="1400" dirty="0"/>
              <a:t>Encefalopatía se asocia a PEOR pronóstico asociado a edema cerebral – PIC Aumentado.</a:t>
            </a:r>
          </a:p>
          <a:p>
            <a:pPr algn="just"/>
            <a:r>
              <a:rPr lang="es-ES_tradnl" sz="1400" b="1" dirty="0"/>
              <a:t>Riesgo: </a:t>
            </a:r>
            <a:r>
              <a:rPr lang="es-ES_tradnl" sz="1400" dirty="0"/>
              <a:t>herniación </a:t>
            </a:r>
            <a:r>
              <a:rPr lang="es-ES_tradnl" sz="1400" dirty="0" err="1"/>
              <a:t>transtentorial</a:t>
            </a:r>
            <a:r>
              <a:rPr lang="es-ES_tradnl" sz="1400" dirty="0"/>
              <a:t> (encefalopatía , 75 – 80% mortalidad).</a:t>
            </a:r>
          </a:p>
          <a:p>
            <a:pPr algn="just"/>
            <a:r>
              <a:rPr lang="es-ES_tradnl" sz="1400" dirty="0"/>
              <a:t>Poco común Hipertensión intracraneal (25%).</a:t>
            </a:r>
          </a:p>
          <a:p>
            <a:pPr algn="just"/>
            <a:r>
              <a:rPr lang="es-ES_tradnl" sz="1400" dirty="0"/>
              <a:t>Mortalidad disminuye a 10 – 20%</a:t>
            </a:r>
          </a:p>
          <a:p>
            <a:pPr algn="just"/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2199691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1915952"/>
            <a:ext cx="4076701" cy="982029"/>
          </a:xfrm>
        </p:spPr>
        <p:txBody>
          <a:bodyPr/>
          <a:lstStyle/>
          <a:p>
            <a:r>
              <a:rPr lang="es-ES_tradnl" dirty="0"/>
              <a:t>Consideraciones neurológicas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922" y="1163954"/>
            <a:ext cx="7363754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/>
              <a:t>Amonio elevado </a:t>
            </a:r>
            <a:r>
              <a:rPr lang="es-ES_tradnl" sz="1600" dirty="0">
                <a:sym typeface="Wingdings" pitchFamily="2" charset="2"/>
              </a:rPr>
              <a:t> </a:t>
            </a:r>
            <a:r>
              <a:rPr lang="es-ES_tradnl" sz="1600" dirty="0" err="1">
                <a:sym typeface="Wingdings" pitchFamily="2" charset="2"/>
              </a:rPr>
              <a:t>Glutaminasintetasa</a:t>
            </a:r>
            <a:r>
              <a:rPr lang="es-ES_tradnl" sz="1600" dirty="0">
                <a:sym typeface="Wingdings" pitchFamily="2" charset="2"/>
              </a:rPr>
              <a:t> a Glutamina (atraviesa la BHE).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Edema de astrocitos  Edema cerebral.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Radicales libres de Oxígeno  Neurotransmisión – expresión génica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Pérdida en la integridad BHE – Falla bombas ATPasa  Hiperemia (autorregulación flujo cerebral).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Aumento de ON – ON Sintasa neuronal  Aumento de PGE (Hiperemia – FSC Elevado).</a:t>
            </a:r>
            <a:endParaRPr lang="es-ES_tradnl" sz="1600" dirty="0"/>
          </a:p>
          <a:p>
            <a:pPr algn="just"/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4157570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1767839"/>
            <a:ext cx="4257675" cy="982029"/>
          </a:xfrm>
        </p:spPr>
        <p:txBody>
          <a:bodyPr/>
          <a:lstStyle/>
          <a:p>
            <a:r>
              <a:rPr lang="es-ES_tradnl" dirty="0"/>
              <a:t>Manejo encefalopatía - HIT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0129" y="1015841"/>
            <a:ext cx="6275596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/>
              <a:t>Reconocimiento – </a:t>
            </a:r>
            <a:r>
              <a:rPr lang="es-ES_tradnl" sz="1600" dirty="0" err="1"/>
              <a:t>neuromonitoreo</a:t>
            </a:r>
            <a:r>
              <a:rPr lang="es-ES_tradnl" sz="1600" dirty="0"/>
              <a:t> – tratamiento agresivo</a:t>
            </a:r>
          </a:p>
          <a:p>
            <a:pPr algn="just"/>
            <a:r>
              <a:rPr lang="es-ES_tradnl" sz="1600" dirty="0"/>
              <a:t>Niveles de Amonio &lt; 100umol/L</a:t>
            </a:r>
          </a:p>
          <a:p>
            <a:pPr algn="just"/>
            <a:r>
              <a:rPr lang="es-ES_tradnl" sz="1600" dirty="0"/>
              <a:t>PIC &lt; 20mmHg</a:t>
            </a:r>
          </a:p>
          <a:p>
            <a:pPr algn="just"/>
            <a:r>
              <a:rPr lang="es-ES_tradnl" sz="1600" dirty="0"/>
              <a:t>PPC &gt; 60mmHg</a:t>
            </a:r>
          </a:p>
          <a:p>
            <a:pPr algn="just"/>
            <a:r>
              <a:rPr lang="es-ES_tradnl" sz="1600" dirty="0"/>
              <a:t>Monitoreo de la PIC (Controversial por riesgos, sangrado 2-10%)</a:t>
            </a:r>
          </a:p>
          <a:p>
            <a:pPr algn="just"/>
            <a:r>
              <a:rPr lang="es-ES_tradnl" sz="1600" dirty="0"/>
              <a:t>Estrategias no invasivas: TAC, Doppler transcraneal, oximetría bulbo yugular</a:t>
            </a:r>
          </a:p>
          <a:p>
            <a:pPr algn="just"/>
            <a:r>
              <a:rPr lang="es-ES_tradnl" sz="1600" dirty="0"/>
              <a:t>Ecografía del nervio óptico (no validada)</a:t>
            </a:r>
          </a:p>
          <a:p>
            <a:pPr algn="just"/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1688828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214" y="1653539"/>
            <a:ext cx="8745638" cy="982029"/>
          </a:xfrm>
        </p:spPr>
        <p:txBody>
          <a:bodyPr/>
          <a:lstStyle/>
          <a:p>
            <a:r>
              <a:rPr lang="es-ES_tradnl" dirty="0" err="1"/>
              <a:t>Neuroprotección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478" y="1040606"/>
            <a:ext cx="7301508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/>
              <a:t>Extrapolado del TEC – Hiponatremia </a:t>
            </a:r>
            <a:r>
              <a:rPr lang="es-ES_tradnl" sz="1800" dirty="0">
                <a:sym typeface="Wingdings" pitchFamily="2" charset="2"/>
              </a:rPr>
              <a:t> Empeora el edema cerebral.</a:t>
            </a:r>
          </a:p>
          <a:p>
            <a:pPr algn="just"/>
            <a:r>
              <a:rPr lang="es-ES_tradnl" sz="1800" dirty="0">
                <a:sym typeface="Wingdings" pitchFamily="2" charset="2"/>
              </a:rPr>
              <a:t>Solución salina hipertónica profiláctico (Na 145 – 155mEq/L) mantiene un gradiente osmótico a través de la BHE  Disminuye la HIC Grave.</a:t>
            </a:r>
          </a:p>
          <a:p>
            <a:pPr algn="just"/>
            <a:r>
              <a:rPr lang="es-ES_tradnl" sz="1800" dirty="0">
                <a:sym typeface="Wingdings" pitchFamily="2" charset="2"/>
              </a:rPr>
              <a:t>SS 30% 5 – 20cc/h</a:t>
            </a:r>
          </a:p>
          <a:p>
            <a:pPr algn="just"/>
            <a:r>
              <a:rPr lang="es-ES_tradnl" sz="1800" dirty="0">
                <a:sym typeface="Wingdings" pitchFamily="2" charset="2"/>
              </a:rPr>
              <a:t>SS 3%   30 – 100cc/h</a:t>
            </a:r>
            <a:endParaRPr lang="es-ES_tradnl" sz="1800" dirty="0"/>
          </a:p>
          <a:p>
            <a:pPr algn="just"/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88423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489"/>
            <a:ext cx="8745638" cy="982029"/>
          </a:xfrm>
        </p:spPr>
        <p:txBody>
          <a:bodyPr/>
          <a:lstStyle/>
          <a:p>
            <a:r>
              <a:rPr lang="es-ES_tradnl" dirty="0" err="1"/>
              <a:t>Neuroprotección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635" y="1280159"/>
            <a:ext cx="6699342" cy="3468053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Manitol </a:t>
            </a:r>
            <a:r>
              <a:rPr lang="es-ES_tradnl" dirty="0">
                <a:sym typeface="Wingdings" pitchFamily="2" charset="2"/>
              </a:rPr>
              <a:t> Efecto osmótico (mejora la perfusión cerebral).</a:t>
            </a:r>
          </a:p>
          <a:p>
            <a:pPr algn="just"/>
            <a:r>
              <a:rPr lang="es-ES_tradnl" dirty="0">
                <a:sym typeface="Wingdings" pitchFamily="2" charset="2"/>
              </a:rPr>
              <a:t>20%  Bolo 0,5 – 1g/kg </a:t>
            </a:r>
          </a:p>
          <a:p>
            <a:pPr algn="just"/>
            <a:r>
              <a:rPr lang="es-ES_tradnl" dirty="0">
                <a:sym typeface="Wingdings" pitchFamily="2" charset="2"/>
              </a:rPr>
              <a:t>Meta  </a:t>
            </a:r>
            <a:r>
              <a:rPr lang="es-ES_tradnl" dirty="0" err="1">
                <a:sym typeface="Wingdings" pitchFamily="2" charset="2"/>
              </a:rPr>
              <a:t>Osmolaridad</a:t>
            </a:r>
            <a:r>
              <a:rPr lang="es-ES_tradnl" dirty="0">
                <a:sym typeface="Wingdings" pitchFamily="2" charset="2"/>
              </a:rPr>
              <a:t> menor a 320mOsm/L   </a:t>
            </a:r>
          </a:p>
          <a:p>
            <a:pPr algn="just"/>
            <a:r>
              <a:rPr lang="es-ES_tradnl" dirty="0">
                <a:sym typeface="Wingdings" pitchFamily="2" charset="2"/>
              </a:rPr>
              <a:t>Precaución en hipotensión.</a:t>
            </a:r>
            <a:endParaRPr lang="es-ES_tradnl" dirty="0"/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5576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1653064"/>
            <a:ext cx="8745638" cy="982029"/>
          </a:xfrm>
        </p:spPr>
        <p:txBody>
          <a:bodyPr/>
          <a:lstStyle/>
          <a:p>
            <a:r>
              <a:rPr lang="es-ES_tradnl" dirty="0" err="1"/>
              <a:t>Neuroprotección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612" y="1694973"/>
            <a:ext cx="7637888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/>
              <a:t>Hiperventilación  </a:t>
            </a:r>
            <a:r>
              <a:rPr lang="es-ES_tradnl" sz="1800" dirty="0">
                <a:sym typeface="Wingdings" pitchFamily="2" charset="2"/>
              </a:rPr>
              <a:t> Hipocapnia  Alcalosis  Vasoconstricción cerebral  PIC /PPC Disminuye.</a:t>
            </a:r>
          </a:p>
          <a:p>
            <a:pPr algn="just"/>
            <a:r>
              <a:rPr lang="es-ES_tradnl" sz="1800" dirty="0">
                <a:sym typeface="Wingdings" pitchFamily="2" charset="2"/>
              </a:rPr>
              <a:t>OJO  Puede empeorar Isquemia cerebral.</a:t>
            </a:r>
          </a:p>
          <a:p>
            <a:pPr algn="just"/>
            <a:r>
              <a:rPr lang="es-ES_tradnl" sz="1800" dirty="0">
                <a:sym typeface="Wingdings" pitchFamily="2" charset="2"/>
              </a:rPr>
              <a:t>Ciclos cortos: metas  PCO2 30 -40mmHg</a:t>
            </a:r>
            <a:endParaRPr lang="es-ES_tradnl" sz="1800" dirty="0"/>
          </a:p>
          <a:p>
            <a:pPr algn="just"/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85262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1726880"/>
            <a:ext cx="8745638" cy="982029"/>
          </a:xfrm>
        </p:spPr>
        <p:txBody>
          <a:bodyPr/>
          <a:lstStyle/>
          <a:p>
            <a:r>
              <a:rPr lang="es-ES_tradnl" dirty="0" err="1"/>
              <a:t>Neuroprotección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768" y="1546859"/>
            <a:ext cx="6909807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/>
              <a:t>Coma barbitúrico </a:t>
            </a:r>
            <a:r>
              <a:rPr lang="es-ES_tradnl" sz="1800" dirty="0">
                <a:sym typeface="Wingdings" pitchFamily="2" charset="2"/>
              </a:rPr>
              <a:t> Fenobarbital / Tiopental.</a:t>
            </a:r>
          </a:p>
          <a:p>
            <a:pPr algn="just"/>
            <a:r>
              <a:rPr lang="es-ES_tradnl" sz="1800" dirty="0">
                <a:sym typeface="Wingdings" pitchFamily="2" charset="2"/>
              </a:rPr>
              <a:t>Disminuyen el consumo de O2 Cerebral -  Disminuyen el riesgo de isquemia cerebral en HIT.</a:t>
            </a:r>
          </a:p>
          <a:p>
            <a:pPr algn="just"/>
            <a:r>
              <a:rPr lang="es-ES_tradnl" sz="1800" dirty="0">
                <a:sym typeface="Wingdings" pitchFamily="2" charset="2"/>
              </a:rPr>
              <a:t>20-40mg/kg    4-6mg/kg/min</a:t>
            </a:r>
            <a:endParaRPr lang="es-ES_tradnl" sz="1800" dirty="0"/>
          </a:p>
          <a:p>
            <a:pPr algn="just"/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253824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653539"/>
            <a:ext cx="8745638" cy="982029"/>
          </a:xfrm>
        </p:spPr>
        <p:txBody>
          <a:bodyPr/>
          <a:lstStyle/>
          <a:p>
            <a:r>
              <a:rPr lang="es-ES_tradnl" dirty="0" err="1"/>
              <a:t>Neuroprotección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591" y="1070609"/>
            <a:ext cx="6866611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/>
              <a:t>Hipotermia (controversial).</a:t>
            </a:r>
          </a:p>
          <a:p>
            <a:pPr algn="just"/>
            <a:r>
              <a:rPr lang="es-ES_tradnl" sz="1800" dirty="0"/>
              <a:t>No beneficio en días libres de trasplante.</a:t>
            </a:r>
          </a:p>
          <a:p>
            <a:pPr algn="just"/>
            <a:r>
              <a:rPr lang="es-ES_tradnl" sz="1800" dirty="0"/>
              <a:t>Induce una reducción en niveles de Amonio en el plasma .</a:t>
            </a:r>
          </a:p>
          <a:p>
            <a:pPr algn="just"/>
            <a:r>
              <a:rPr lang="es-ES_tradnl" sz="1800" dirty="0"/>
              <a:t>Controla la PIC.</a:t>
            </a:r>
          </a:p>
          <a:p>
            <a:pPr algn="just"/>
            <a:r>
              <a:rPr lang="es-ES_tradnl" sz="1800" dirty="0"/>
              <a:t>Uso: HIC Refractaria – Hiperamonemia refractaria.</a:t>
            </a:r>
          </a:p>
          <a:p>
            <a:pPr algn="just"/>
            <a:r>
              <a:rPr lang="es-ES_tradnl" sz="1800" dirty="0"/>
              <a:t>Meta: 35ºC</a:t>
            </a:r>
          </a:p>
          <a:p>
            <a:pPr algn="just"/>
            <a:endParaRPr lang="es-ES_tradnl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03984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489"/>
            <a:ext cx="8745638" cy="982029"/>
          </a:xfrm>
        </p:spPr>
        <p:txBody>
          <a:bodyPr/>
          <a:lstStyle/>
          <a:p>
            <a:r>
              <a:rPr lang="es-ES_tradnl" dirty="0" err="1"/>
              <a:t>Neuroprotección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794" y="1634489"/>
            <a:ext cx="6790481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/>
              <a:t>Antiepilépticos (tratamiento de la convulsión).</a:t>
            </a:r>
          </a:p>
          <a:p>
            <a:pPr algn="just"/>
            <a:r>
              <a:rPr lang="es-ES_tradnl" sz="1800" dirty="0"/>
              <a:t>Pueden empeorar el edema cerebral – Aumenta la PIC.</a:t>
            </a:r>
          </a:p>
          <a:p>
            <a:pPr algn="just"/>
            <a:r>
              <a:rPr lang="es-ES_tradnl" sz="1800" dirty="0"/>
              <a:t>30% Epilepsia no convulsiva (EEG).</a:t>
            </a:r>
          </a:p>
          <a:p>
            <a:pPr algn="just"/>
            <a:endParaRPr lang="es-ES_tradnl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7600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dirty="0"/>
              <a:t>Generalidades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1137" y="1493426"/>
            <a:ext cx="7330867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/>
              <a:t>Situación crítica: falla hepática Aguda – falla hepática crónica agudizada.</a:t>
            </a:r>
          </a:p>
          <a:p>
            <a:pPr algn="just"/>
            <a:r>
              <a:rPr lang="es-ES_tradnl" sz="1600" dirty="0"/>
              <a:t>Falla hepática crónica: </a:t>
            </a:r>
            <a:r>
              <a:rPr lang="es-ES_tradnl" sz="1600" dirty="0" err="1"/>
              <a:t>HTPortal</a:t>
            </a:r>
            <a:r>
              <a:rPr lang="es-ES_tradnl" sz="1600" dirty="0"/>
              <a:t>.</a:t>
            </a:r>
          </a:p>
          <a:p>
            <a:pPr algn="just"/>
            <a:r>
              <a:rPr lang="es-ES_tradnl" sz="1600" dirty="0"/>
              <a:t>Falla hepática aguda: múltiple etiología (medicamentos, virus, causas vasculares, </a:t>
            </a:r>
            <a:r>
              <a:rPr lang="es-ES_tradnl" sz="1600" dirty="0" err="1"/>
              <a:t>etc</a:t>
            </a:r>
            <a:r>
              <a:rPr lang="es-ES_tradnl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13895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364EDF0-DDCF-B54B-8974-16860C2D5B0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2117" y="187900"/>
            <a:ext cx="9139883" cy="391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73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663064"/>
            <a:ext cx="8745638" cy="982029"/>
          </a:xfrm>
        </p:spPr>
        <p:txBody>
          <a:bodyPr/>
          <a:lstStyle/>
          <a:p>
            <a:r>
              <a:rPr lang="es-ES_tradnl" dirty="0" err="1"/>
              <a:t>Neuroprotección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282" y="984884"/>
            <a:ext cx="7178845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/>
              <a:t>Terapia de reemplazo renal.</a:t>
            </a:r>
          </a:p>
          <a:p>
            <a:pPr algn="just"/>
            <a:r>
              <a:rPr lang="es-ES_tradnl" sz="1800" dirty="0"/>
              <a:t>Poca fluctuación de la PIC – Estabilidad hemodinámica.</a:t>
            </a:r>
          </a:p>
          <a:p>
            <a:pPr algn="just"/>
            <a:r>
              <a:rPr lang="es-ES_tradnl" sz="1800" dirty="0"/>
              <a:t>Uso: Paciente con falla renal aguda – urgencia dialítica – Hiperamonemia.</a:t>
            </a:r>
          </a:p>
          <a:p>
            <a:pPr algn="just"/>
            <a:endParaRPr lang="es-ES_tradnl" sz="1800" dirty="0"/>
          </a:p>
          <a:p>
            <a:pPr algn="just"/>
            <a:r>
              <a:rPr lang="es-ES_tradnl" sz="1800" dirty="0"/>
              <a:t>Otras: Lactulosa, LOLA (L-ornitina – L – aspartato)  NO Disminuye mortalidad ni reduce concentraciones de Amonio.</a:t>
            </a:r>
          </a:p>
          <a:p>
            <a:pPr algn="just"/>
            <a:endParaRPr lang="es-ES_tradnl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44959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1634489"/>
            <a:ext cx="3845312" cy="982029"/>
          </a:xfrm>
        </p:spPr>
        <p:txBody>
          <a:bodyPr/>
          <a:lstStyle/>
          <a:p>
            <a:r>
              <a:rPr lang="es-ES_tradnl" dirty="0"/>
              <a:t>Consideraciones cardiovasculares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687" y="1061084"/>
            <a:ext cx="7134240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/>
              <a:t>Similares a las que ocurren en pacientes con sepsis – cirrosis descompensada. </a:t>
            </a:r>
          </a:p>
          <a:p>
            <a:pPr algn="just"/>
            <a:r>
              <a:rPr lang="es-ES_tradnl" sz="1800" dirty="0"/>
              <a:t>Vasodilatación periférica – disminución de RVS (Hipotensión, Aumento GC).</a:t>
            </a:r>
          </a:p>
          <a:p>
            <a:pPr algn="just"/>
            <a:r>
              <a:rPr lang="es-ES_tradnl" sz="1800" dirty="0"/>
              <a:t>Alteración en respuesta inflamatoria (multifactorial).</a:t>
            </a:r>
          </a:p>
          <a:p>
            <a:pPr algn="just"/>
            <a:r>
              <a:rPr lang="es-ES_tradnl" sz="1800" dirty="0"/>
              <a:t>Troponinas elevadas (60%).</a:t>
            </a:r>
          </a:p>
          <a:p>
            <a:pPr algn="just"/>
            <a:r>
              <a:rPr lang="es-ES_tradnl" sz="1800" dirty="0"/>
              <a:t>Objetivo: restaurar volumen de circulación efectiva.</a:t>
            </a:r>
          </a:p>
          <a:p>
            <a:pPr algn="just"/>
            <a:endParaRPr lang="es-ES_tradnl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32975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634489"/>
            <a:ext cx="5419725" cy="982029"/>
          </a:xfrm>
        </p:spPr>
        <p:txBody>
          <a:bodyPr/>
          <a:lstStyle/>
          <a:p>
            <a:r>
              <a:rPr lang="es-ES_tradnl" dirty="0"/>
              <a:t>Consideraciones cardiovasculares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604" y="1149714"/>
            <a:ext cx="7108126" cy="2933607"/>
          </a:xfrm>
        </p:spPr>
        <p:txBody>
          <a:bodyPr>
            <a:normAutofit/>
          </a:bodyPr>
          <a:lstStyle/>
          <a:p>
            <a:pPr algn="just"/>
            <a:r>
              <a:rPr lang="es-ES_tradnl" sz="1400" dirty="0"/>
              <a:t>Volumen con SSN – Soluciones balanceadas.</a:t>
            </a:r>
          </a:p>
          <a:p>
            <a:pPr algn="just"/>
            <a:r>
              <a:rPr lang="es-ES_tradnl" sz="1400" dirty="0"/>
              <a:t>Evitar acidosis hiperclorémica.</a:t>
            </a:r>
          </a:p>
          <a:p>
            <a:pPr algn="just"/>
            <a:r>
              <a:rPr lang="es-ES_tradnl" sz="1400" dirty="0"/>
              <a:t>Vasopresor de elección: Norepinefrina.</a:t>
            </a:r>
          </a:p>
          <a:p>
            <a:pPr algn="just"/>
            <a:r>
              <a:rPr lang="es-ES_tradnl" sz="1400" dirty="0"/>
              <a:t>Vasopresina (aumenta efectos de NE, permite titulación), PERO tiene riesgos de Hiperemia cerebral y de hiperamonemia (segunda línea).</a:t>
            </a:r>
          </a:p>
          <a:p>
            <a:pPr algn="just"/>
            <a:r>
              <a:rPr lang="es-ES_tradnl" sz="1400" b="1" dirty="0"/>
              <a:t>Meta: </a:t>
            </a:r>
            <a:r>
              <a:rPr lang="es-ES_tradnl" sz="1400" dirty="0"/>
              <a:t>PAM &lt; 65mmHg (en ausencia de encefalopatía).</a:t>
            </a:r>
          </a:p>
          <a:p>
            <a:pPr algn="just"/>
            <a:r>
              <a:rPr lang="es-ES_tradnl" sz="1400" b="1" dirty="0"/>
              <a:t>Meta: </a:t>
            </a:r>
            <a:r>
              <a:rPr lang="es-ES_tradnl" sz="1400" dirty="0"/>
              <a:t>PAM &lt; 80mmHg (encefalopatía GRAVE).</a:t>
            </a:r>
          </a:p>
          <a:p>
            <a:pPr algn="just"/>
            <a:r>
              <a:rPr lang="es-ES_tradnl" sz="1400" dirty="0"/>
              <a:t>Insuficiencia adrenal (62%) -&gt; Correlación con grado de enfermedad.</a:t>
            </a:r>
          </a:p>
          <a:p>
            <a:pPr algn="just"/>
            <a:r>
              <a:rPr lang="es-ES_tradnl" sz="1400" dirty="0"/>
              <a:t>Hidrocortisona 200 – 300mg IV diario.</a:t>
            </a:r>
          </a:p>
          <a:p>
            <a:pPr algn="just"/>
            <a:endParaRPr lang="es-ES_tradnl" sz="1400" dirty="0"/>
          </a:p>
          <a:p>
            <a:pPr algn="just"/>
            <a:endParaRPr lang="es-ES_tradnl" sz="1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11465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20" y="1726881"/>
            <a:ext cx="4010025" cy="982029"/>
          </a:xfrm>
        </p:spPr>
        <p:txBody>
          <a:bodyPr/>
          <a:lstStyle/>
          <a:p>
            <a:r>
              <a:rPr lang="es-ES_tradnl" dirty="0"/>
              <a:t>Consideraciones renales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342" y="1175385"/>
            <a:ext cx="6985463" cy="246497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1600" dirty="0"/>
              <a:t>Falla renal aguda (55 – 68%).</a:t>
            </a:r>
          </a:p>
          <a:p>
            <a:pPr algn="just"/>
            <a:r>
              <a:rPr lang="es-ES_tradnl" sz="1600" dirty="0"/>
              <a:t>Se asocia directamente a un aumento de la MORTALIDAD.</a:t>
            </a:r>
          </a:p>
          <a:p>
            <a:pPr algn="just"/>
            <a:r>
              <a:rPr lang="es-ES_tradnl" sz="1600" dirty="0"/>
              <a:t>Mejora con la resolución de la injuria hepática o Trasplante hepático.</a:t>
            </a:r>
          </a:p>
          <a:p>
            <a:pPr algn="just"/>
            <a:r>
              <a:rPr lang="es-ES_tradnl" sz="1600" dirty="0"/>
              <a:t>Daño renal por toxicidad renal directa (necrosis tubular aguda).</a:t>
            </a:r>
          </a:p>
          <a:p>
            <a:pPr algn="just"/>
            <a:r>
              <a:rPr lang="es-ES_tradnl" sz="1600" dirty="0"/>
              <a:t>Síndrome hepatorrenal (disfunción circulatoria sistémica secundaria a vasodilatación extra renal e insuficiente gasto cardíaco – vasoconstricción </a:t>
            </a:r>
            <a:r>
              <a:rPr lang="es-ES_tradnl" sz="1600" dirty="0" err="1"/>
              <a:t>arteriolar</a:t>
            </a:r>
            <a:r>
              <a:rPr lang="es-ES_tradnl" sz="1600" dirty="0"/>
              <a:t> intracraneal </a:t>
            </a:r>
            <a:r>
              <a:rPr lang="es-ES_tradnl" sz="1600" dirty="0">
                <a:sym typeface="Wingdings" pitchFamily="2" charset="2"/>
              </a:rPr>
              <a:t> Injuria renal).</a:t>
            </a:r>
            <a:endParaRPr lang="es-ES_tradnl" sz="1600" dirty="0"/>
          </a:p>
          <a:p>
            <a:pPr algn="just"/>
            <a:endParaRPr lang="es-ES_tradnl" sz="1600" dirty="0"/>
          </a:p>
          <a:p>
            <a:pPr algn="just"/>
            <a:endParaRPr lang="es-ES_tradnl" sz="1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06330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1985247"/>
            <a:ext cx="3733800" cy="982029"/>
          </a:xfrm>
        </p:spPr>
        <p:txBody>
          <a:bodyPr/>
          <a:lstStyle/>
          <a:p>
            <a:r>
              <a:rPr lang="es-ES_tradnl" dirty="0"/>
              <a:t>Hemostasia en falla hepática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4170" y="1314784"/>
            <a:ext cx="7420360" cy="24649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1400" dirty="0"/>
              <a:t>Prolongación de INR – TP (disminución de factores II, V, VII, X,  Aumento de Factor VII).</a:t>
            </a:r>
          </a:p>
          <a:p>
            <a:pPr algn="just"/>
            <a:r>
              <a:rPr lang="es-ES_tradnl" sz="1400" dirty="0"/>
              <a:t>Aumento de niveles de factor VIII, </a:t>
            </a:r>
            <a:r>
              <a:rPr lang="es-ES_tradnl" sz="1400" dirty="0" err="1"/>
              <a:t>FvW</a:t>
            </a:r>
            <a:r>
              <a:rPr lang="es-ES_tradnl" sz="1400" dirty="0"/>
              <a:t>.</a:t>
            </a:r>
          </a:p>
          <a:p>
            <a:pPr algn="just"/>
            <a:r>
              <a:rPr lang="es-ES_tradnl" sz="1400" dirty="0"/>
              <a:t>Trombocitopenia.</a:t>
            </a:r>
          </a:p>
          <a:p>
            <a:pPr algn="just"/>
            <a:r>
              <a:rPr lang="es-ES_tradnl" sz="1400" dirty="0"/>
              <a:t>Riesgos: trombosis venosa profunda, trombosis de catéteres de diálisis .</a:t>
            </a:r>
          </a:p>
          <a:p>
            <a:pPr algn="just"/>
            <a:r>
              <a:rPr lang="es-ES_tradnl" sz="1400" dirty="0"/>
              <a:t>Sangrado mayor (5%).</a:t>
            </a:r>
          </a:p>
          <a:p>
            <a:pPr algn="just"/>
            <a:r>
              <a:rPr lang="es-ES_tradnl" sz="1400" dirty="0"/>
              <a:t>No evidencia de transfusión EN AUSENCIA DE HEMODERIVADOS.</a:t>
            </a:r>
          </a:p>
          <a:p>
            <a:pPr algn="just"/>
            <a:r>
              <a:rPr lang="es-ES_tradnl" sz="1400" dirty="0"/>
              <a:t>PFC.</a:t>
            </a:r>
          </a:p>
          <a:p>
            <a:pPr algn="just"/>
            <a:r>
              <a:rPr lang="es-ES_tradnl" sz="1400" dirty="0"/>
              <a:t>Plaquetas &lt; 50.000/mm</a:t>
            </a:r>
            <a:r>
              <a:rPr lang="es-ES_tradnl" sz="1400" baseline="30000" dirty="0"/>
              <a:t>3</a:t>
            </a:r>
            <a:r>
              <a:rPr lang="es-ES_tradnl" sz="1400" dirty="0"/>
              <a:t>  </a:t>
            </a:r>
            <a:r>
              <a:rPr lang="es-ES_tradnl" sz="1400" dirty="0">
                <a:sym typeface="Wingdings" pitchFamily="2" charset="2"/>
              </a:rPr>
              <a:t> Transfusión de plaquetas..</a:t>
            </a:r>
            <a:endParaRPr lang="es-ES_tradnl" sz="1400" dirty="0"/>
          </a:p>
          <a:p>
            <a:pPr algn="just"/>
            <a:endParaRPr lang="es-ES_tradnl" sz="1400" dirty="0"/>
          </a:p>
          <a:p>
            <a:pPr algn="just"/>
            <a:endParaRPr lang="es-ES_tradnl" sz="1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83220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1767839"/>
            <a:ext cx="4867275" cy="982029"/>
          </a:xfrm>
        </p:spPr>
        <p:txBody>
          <a:bodyPr/>
          <a:lstStyle/>
          <a:p>
            <a:r>
              <a:rPr lang="es-ES_tradnl" dirty="0"/>
              <a:t>Consideraciones respiratorias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912" y="1199077"/>
            <a:ext cx="6807043" cy="3101581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/>
              <a:t>SDRA </a:t>
            </a:r>
            <a:r>
              <a:rPr lang="es-ES_tradnl" sz="1600" dirty="0">
                <a:sym typeface="Wingdings" pitchFamily="2" charset="2"/>
              </a:rPr>
              <a:t> Incidencia 33 – 37%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Es una CONTRAINDICACIÓN para trasplante hepático.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Encefalopatía – Falla respiratoria.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Evitar aumento de la PIC.</a:t>
            </a:r>
          </a:p>
          <a:p>
            <a:pPr algn="just"/>
            <a:r>
              <a:rPr lang="es-ES_tradnl" sz="1600" dirty="0">
                <a:sym typeface="Wingdings" pitchFamily="2" charset="2"/>
              </a:rPr>
              <a:t>Preferidos relajantes no despolarizantes (no metabolismo hepático).</a:t>
            </a:r>
            <a:endParaRPr lang="es-ES_tradnl" sz="1600" dirty="0"/>
          </a:p>
          <a:p>
            <a:pPr algn="just"/>
            <a:r>
              <a:rPr lang="es-ES_tradnl" sz="1600" b="1" dirty="0"/>
              <a:t>PCO2 Metas: </a:t>
            </a:r>
            <a:r>
              <a:rPr lang="es-ES_tradnl" sz="1600" dirty="0"/>
              <a:t>30 -40mmHg.</a:t>
            </a:r>
          </a:p>
          <a:p>
            <a:pPr algn="just"/>
            <a:endParaRPr lang="es-ES_tradnl" sz="1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69950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489"/>
            <a:ext cx="4171950" cy="982029"/>
          </a:xfrm>
        </p:spPr>
        <p:txBody>
          <a:bodyPr/>
          <a:lstStyle/>
          <a:p>
            <a:r>
              <a:rPr lang="es-ES_tradnl" dirty="0"/>
              <a:t>Susceptibilidades a infecciones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9355" y="1308734"/>
            <a:ext cx="6862800" cy="3101581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/>
              <a:t>Alta incidencia de infecciones por bacterias y hongos.</a:t>
            </a:r>
          </a:p>
          <a:p>
            <a:pPr algn="just"/>
            <a:r>
              <a:rPr lang="es-ES_tradnl" sz="1600" dirty="0"/>
              <a:t>Necrosis hepatocelular masiva desencadena una respuesta inmune innata: acción pro inflamatoria y producción de citoquinas (lesión tisular y disfunción multiorgánica).</a:t>
            </a:r>
          </a:p>
          <a:p>
            <a:pPr algn="just"/>
            <a:r>
              <a:rPr lang="es-ES_tradnl" sz="1600" dirty="0"/>
              <a:t>Profilaxis antibacteriana NO REDUCE mortalidad ni bacteriemia.</a:t>
            </a:r>
          </a:p>
          <a:p>
            <a:pPr algn="just"/>
            <a:endParaRPr lang="es-ES_tradnl" sz="1600" dirty="0"/>
          </a:p>
          <a:p>
            <a:pPr algn="just"/>
            <a:endParaRPr lang="es-ES_tradnl" sz="1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3337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586FE11-1D6F-964B-8F52-D8084C109644}"/>
              </a:ext>
            </a:extLst>
          </p:cNvPr>
          <p:cNvSpPr txBox="1"/>
          <p:nvPr/>
        </p:nvSpPr>
        <p:spPr>
          <a:xfrm>
            <a:off x="2662177" y="5173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97A7F8E-307D-2643-8363-0A1C4A153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091" y="457538"/>
            <a:ext cx="7450365" cy="410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40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B48F7-9A15-0440-9273-26A991C6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042537"/>
            <a:ext cx="6579870" cy="982029"/>
          </a:xfrm>
        </p:spPr>
        <p:txBody>
          <a:bodyPr/>
          <a:lstStyle/>
          <a:p>
            <a:r>
              <a:rPr lang="es-ES_tradnl" dirty="0"/>
              <a:t>Trasplante hepático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435E266-40B4-F24B-B2BC-AC77A0828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116" y="1042537"/>
            <a:ext cx="6579870" cy="528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0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004" y="1147738"/>
            <a:ext cx="10562863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 err="1"/>
              <a:t>Coagulopatía</a:t>
            </a:r>
            <a:r>
              <a:rPr lang="es-ES_tradnl" sz="1600" dirty="0"/>
              <a:t> - INR &gt; 1.5</a:t>
            </a:r>
          </a:p>
          <a:p>
            <a:pPr algn="just"/>
            <a:r>
              <a:rPr lang="es-ES_tradnl" sz="1600" dirty="0"/>
              <a:t>Hepatitis aguda (elevación AST/ALT). </a:t>
            </a:r>
          </a:p>
          <a:p>
            <a:pPr algn="just"/>
            <a:r>
              <a:rPr lang="es-ES_tradnl" sz="1600" dirty="0"/>
              <a:t>Encefalopatía.</a:t>
            </a:r>
          </a:p>
          <a:p>
            <a:pPr algn="just"/>
            <a:r>
              <a:rPr lang="es-ES_tradnl" sz="1600" dirty="0"/>
              <a:t>Menos de 6 meses / 26 semanas.</a:t>
            </a:r>
          </a:p>
          <a:p>
            <a:pPr algn="just"/>
            <a:r>
              <a:rPr lang="es-ES_tradnl" sz="1600" dirty="0"/>
              <a:t>En un paciente SIN enfermedad hepática </a:t>
            </a:r>
            <a:r>
              <a:rPr lang="es-ES_tradnl" sz="1600" dirty="0" err="1"/>
              <a:t>pre-existente</a:t>
            </a:r>
            <a:r>
              <a:rPr lang="es-ES_tradn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8426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289D5FE-FE2F-B740-AAA0-AD50EC747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14" y="221166"/>
            <a:ext cx="11009971" cy="382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85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88938"/>
            <a:ext cx="9144000" cy="2387600"/>
          </a:xfrm>
        </p:spPr>
        <p:txBody>
          <a:bodyPr>
            <a:noAutofit/>
          </a:bodyPr>
          <a:lstStyle/>
          <a:p>
            <a:r>
              <a:rPr lang="en-US" sz="3600" dirty="0" err="1"/>
              <a:t>Enfoque</a:t>
            </a:r>
            <a:r>
              <a:rPr lang="en-US" sz="3600" dirty="0"/>
              <a:t> del paciente con </a:t>
            </a:r>
            <a:r>
              <a:rPr lang="en-US" sz="3600" dirty="0" err="1"/>
              <a:t>falla</a:t>
            </a:r>
            <a:r>
              <a:rPr lang="en-US" sz="3600" dirty="0"/>
              <a:t> </a:t>
            </a:r>
            <a:r>
              <a:rPr lang="en-US" sz="3600" dirty="0" err="1"/>
              <a:t>hepática</a:t>
            </a:r>
            <a:r>
              <a:rPr lang="en-US" sz="3600" dirty="0"/>
              <a:t> </a:t>
            </a:r>
            <a:r>
              <a:rPr lang="en-US" sz="3600" dirty="0" err="1"/>
              <a:t>aguda</a:t>
            </a:r>
            <a:r>
              <a:rPr lang="en-US" sz="3600" dirty="0"/>
              <a:t>: </a:t>
            </a:r>
            <a:r>
              <a:rPr lang="en-US" sz="3600" dirty="0" err="1"/>
              <a:t>decisiones</a:t>
            </a:r>
            <a:r>
              <a:rPr lang="en-US" sz="3600" dirty="0"/>
              <a:t> </a:t>
            </a:r>
            <a:r>
              <a:rPr lang="en-US" sz="3600" dirty="0" err="1"/>
              <a:t>importantes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urgencias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81111"/>
            <a:ext cx="9144000" cy="1345850"/>
          </a:xfrm>
        </p:spPr>
        <p:txBody>
          <a:bodyPr/>
          <a:lstStyle/>
          <a:p>
            <a:r>
              <a:rPr lang="en-US" dirty="0"/>
              <a:t>Mateo Zuluaga Gómez</a:t>
            </a:r>
          </a:p>
          <a:p>
            <a:r>
              <a:rPr lang="en-US" b="1" dirty="0" err="1"/>
              <a:t>Residente</a:t>
            </a:r>
            <a:r>
              <a:rPr lang="en-US" b="1" dirty="0"/>
              <a:t> </a:t>
            </a:r>
            <a:r>
              <a:rPr lang="en-US" b="1" dirty="0" err="1"/>
              <a:t>Medicina</a:t>
            </a:r>
            <a:r>
              <a:rPr lang="en-US" b="1" dirty="0"/>
              <a:t> de Urgencias</a:t>
            </a:r>
          </a:p>
        </p:txBody>
      </p:sp>
    </p:spTree>
    <p:extLst>
      <p:ext uri="{BB962C8B-B14F-4D97-AF65-F5344CB8AC3E}">
        <p14:creationId xmlns:p14="http://schemas.microsoft.com/office/powerpoint/2010/main" val="307843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7" y="1339214"/>
            <a:ext cx="10863805" cy="982029"/>
          </a:xfrm>
        </p:spPr>
        <p:txBody>
          <a:bodyPr/>
          <a:lstStyle/>
          <a:p>
            <a:r>
              <a:rPr lang="es-ES_tradnl" dirty="0"/>
              <a:t>Etiología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4628" y="882491"/>
            <a:ext cx="7990547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/>
              <a:t>Medicamentos: intoxicación AGUDA por Acetaminofen, B </a:t>
            </a:r>
            <a:r>
              <a:rPr lang="es-ES_tradnl" sz="1600" dirty="0" err="1"/>
              <a:t>Lactámicos</a:t>
            </a:r>
            <a:r>
              <a:rPr lang="es-ES_tradnl" sz="1600" dirty="0"/>
              <a:t>, AINES, Herbales, etc.</a:t>
            </a:r>
          </a:p>
          <a:p>
            <a:pPr algn="just"/>
            <a:r>
              <a:rPr lang="es-ES_tradnl" sz="1600" dirty="0"/>
              <a:t>Causas virales: Hepatitis B, A, E. Herpes simplex, CMV, VEP, VVZ, Parvovirus B18, Adenovirus.</a:t>
            </a:r>
          </a:p>
          <a:p>
            <a:pPr algn="just"/>
            <a:r>
              <a:rPr lang="es-ES_tradnl" sz="1600" dirty="0"/>
              <a:t>Enfermedad de Wilson.</a:t>
            </a:r>
          </a:p>
          <a:p>
            <a:pPr algn="just"/>
            <a:r>
              <a:rPr lang="es-ES_tradnl" sz="1600" dirty="0"/>
              <a:t>Hepatitis hipóxica: ICC, Falla respiratoria, Sepsis.</a:t>
            </a:r>
          </a:p>
          <a:p>
            <a:pPr algn="just"/>
            <a:r>
              <a:rPr lang="es-ES_tradnl" sz="1600" dirty="0"/>
              <a:t>Indeterminada (15%).</a:t>
            </a:r>
          </a:p>
        </p:txBody>
      </p:sp>
    </p:spTree>
    <p:extLst>
      <p:ext uri="{BB962C8B-B14F-4D97-AF65-F5344CB8AC3E}">
        <p14:creationId xmlns:p14="http://schemas.microsoft.com/office/powerpoint/2010/main" val="213310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dirty="0"/>
              <a:t>Etiología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5D2D52-5BA8-7E40-B021-ABF749B7E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435" y="0"/>
            <a:ext cx="5074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6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dirty="0"/>
              <a:t>Etiología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13D3051-E6BC-BD48-82CD-D0516958B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620" y="0"/>
            <a:ext cx="49443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1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039F54F-7250-BE4A-BD60-05FA3564DE1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1295" y="187607"/>
            <a:ext cx="8650705" cy="476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6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A05F5C8-B039-3D4F-94BC-3B5A532208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0950" y="107893"/>
            <a:ext cx="8401050" cy="480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6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8FBEA-542C-8445-9532-CD278921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34489"/>
            <a:ext cx="10863805" cy="982029"/>
          </a:xfrm>
        </p:spPr>
        <p:txBody>
          <a:bodyPr/>
          <a:lstStyle/>
          <a:p>
            <a:r>
              <a:rPr lang="es-ES_tradnl" dirty="0"/>
              <a:t>Abordaje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69B1E-DDDC-254C-BEA2-618D0142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475" y="1145858"/>
            <a:ext cx="7942326" cy="3468053"/>
          </a:xfrm>
        </p:spPr>
        <p:txBody>
          <a:bodyPr>
            <a:normAutofit/>
          </a:bodyPr>
          <a:lstStyle/>
          <a:p>
            <a:pPr algn="just"/>
            <a:r>
              <a:rPr lang="es-ES_tradnl" sz="1600" dirty="0"/>
              <a:t>Medicamentos: intoxicación AGUDA por Acetaminofen, B </a:t>
            </a:r>
            <a:r>
              <a:rPr lang="es-ES_tradnl" sz="1600" dirty="0" err="1"/>
              <a:t>Lactámicos</a:t>
            </a:r>
            <a:r>
              <a:rPr lang="es-ES_tradnl" sz="1600" dirty="0"/>
              <a:t>, AINES, Herbales, etc.</a:t>
            </a:r>
          </a:p>
          <a:p>
            <a:pPr algn="just"/>
            <a:r>
              <a:rPr lang="es-ES_tradnl" sz="1600" dirty="0"/>
              <a:t>Causas virales: Hepatitis B, A, E. Herpes simplex, CMV, VEP, VVZ, Parvovirus B18, Adenovirus.</a:t>
            </a:r>
          </a:p>
          <a:p>
            <a:pPr algn="just"/>
            <a:r>
              <a:rPr lang="es-ES_tradnl" sz="1600" dirty="0"/>
              <a:t>Enfermedad de Wilson</a:t>
            </a:r>
          </a:p>
          <a:p>
            <a:pPr algn="just"/>
            <a:r>
              <a:rPr lang="es-ES_tradnl" sz="1600" dirty="0"/>
              <a:t>Hepatitis </a:t>
            </a:r>
            <a:r>
              <a:rPr lang="es-ES_tradnl" sz="1600" dirty="0" err="1"/>
              <a:t>hipóxica</a:t>
            </a:r>
            <a:r>
              <a:rPr lang="es-ES_tradnl" sz="1600" dirty="0"/>
              <a:t>: ICC, Falla respiratoria, Sepsis</a:t>
            </a:r>
          </a:p>
          <a:p>
            <a:pPr algn="just"/>
            <a:r>
              <a:rPr lang="es-ES_tradnl" sz="1600" dirty="0"/>
              <a:t>Indeterminada (15%).</a:t>
            </a:r>
          </a:p>
        </p:txBody>
      </p:sp>
    </p:spTree>
    <p:extLst>
      <p:ext uri="{BB962C8B-B14F-4D97-AF65-F5344CB8AC3E}">
        <p14:creationId xmlns:p14="http://schemas.microsoft.com/office/powerpoint/2010/main" val="1552130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202</TotalTime>
  <Words>1024</Words>
  <Application>Microsoft Office PowerPoint</Application>
  <PresentationFormat>Panorámica</PresentationFormat>
  <Paragraphs>128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Calibri</vt:lpstr>
      <vt:lpstr>Montserrat</vt:lpstr>
      <vt:lpstr>Tema de Office</vt:lpstr>
      <vt:lpstr>Enfoque del paciente con falla hepática aguda: decisiones importantes en urgencias</vt:lpstr>
      <vt:lpstr>Generalidades</vt:lpstr>
      <vt:lpstr>Definición</vt:lpstr>
      <vt:lpstr>Etiología</vt:lpstr>
      <vt:lpstr>Etiología</vt:lpstr>
      <vt:lpstr>Etiología</vt:lpstr>
      <vt:lpstr>Presentación de PowerPoint</vt:lpstr>
      <vt:lpstr>Presentación de PowerPoint</vt:lpstr>
      <vt:lpstr>Abordaje</vt:lpstr>
      <vt:lpstr>Presentación de PowerPoint</vt:lpstr>
      <vt:lpstr>Consideraciones  neurológicas</vt:lpstr>
      <vt:lpstr>Consideraciones neurológicas</vt:lpstr>
      <vt:lpstr>Manejo encefalopatía - HIT</vt:lpstr>
      <vt:lpstr>Neuroprotección</vt:lpstr>
      <vt:lpstr>Neuroprotección</vt:lpstr>
      <vt:lpstr>Neuroprotección</vt:lpstr>
      <vt:lpstr>Neuroprotección</vt:lpstr>
      <vt:lpstr>Neuroprotección</vt:lpstr>
      <vt:lpstr>Neuroprotección</vt:lpstr>
      <vt:lpstr>Presentación de PowerPoint</vt:lpstr>
      <vt:lpstr>Neuroprotección</vt:lpstr>
      <vt:lpstr>Consideraciones cardiovasculares</vt:lpstr>
      <vt:lpstr>Consideraciones cardiovasculares</vt:lpstr>
      <vt:lpstr>Consideraciones renales</vt:lpstr>
      <vt:lpstr>Hemostasia en falla hepática</vt:lpstr>
      <vt:lpstr>Consideraciones respiratorias</vt:lpstr>
      <vt:lpstr>Susceptibilidades a infecciones</vt:lpstr>
      <vt:lpstr>Presentación de PowerPoint</vt:lpstr>
      <vt:lpstr>Trasplante hepático</vt:lpstr>
      <vt:lpstr>Presentación de PowerPoint</vt:lpstr>
      <vt:lpstr>Enfoque del paciente con falla hepática aguda: decisiones importantes en urgencias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User</cp:lastModifiedBy>
  <cp:revision>35</cp:revision>
  <dcterms:created xsi:type="dcterms:W3CDTF">2020-11-12T02:46:13Z</dcterms:created>
  <dcterms:modified xsi:type="dcterms:W3CDTF">2021-05-08T17:15:09Z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393818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