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comments+xml" PartName="/ppt/comments/comment4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nbkjr " initials="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6A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22T19:26:55.808" idx="7">
    <p:pos x="4493" y="1697"/>
    <p:text>Bacteriemia con poca fiebre y condiciones no bacteremicas como fiebre alta tales como medicamentos, trombo flebitis, en bolos pulmonares recurrentes.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22T19:23:43.155" idx="8">
    <p:pos x="5179" y="-160"/>
    <p:text>Disociación fiebre-FC: Salmonella, brucella, legionella, micoplasma, meningitis con HTA endocraneana, linfoma de hodking. 
Generalmente no son sensibles ni especificas, excepto térciala y cuartana.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22T19:30:59.036" idx="9">
    <p:pos x="5278" y="2202"/>
    <p:text>Mal rendimiento diagnostico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2-22T22:14:36.409" idx="10">
    <p:pos x="4813" y="28"/>
    <p:text>Ojo, 4 pacientes con Endocarditis no fueron detectados, por lo que si se sospecha endocarditis, solicitar ecoTT. 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38600" y="3602037"/>
            <a:ext cx="66294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13582" y="3675062"/>
            <a:ext cx="7040217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91877" y="1825625"/>
            <a:ext cx="6761923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62061" y="1681163"/>
            <a:ext cx="679332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800" b="1"/>
            </a:lvl1pPr>
            <a:lvl2pPr marL="0" indent="457200">
              <a:buSzTx/>
              <a:buFontTx/>
              <a:buNone/>
              <a:defRPr sz="2800" b="1"/>
            </a:lvl2pPr>
            <a:lvl3pPr marL="0" indent="914400">
              <a:buSzTx/>
              <a:buFontTx/>
              <a:buNone/>
              <a:defRPr sz="2800" b="1"/>
            </a:lvl3pPr>
            <a:lvl4pPr marL="0" indent="1371600">
              <a:buSzTx/>
              <a:buFontTx/>
              <a:buNone/>
              <a:defRPr sz="2800" b="1"/>
            </a:lvl4pPr>
            <a:lvl5pPr marL="0" indent="1828800">
              <a:buSzTx/>
              <a:buFontTx/>
              <a:buNone/>
              <a:defRPr sz="2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8288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985336" y="1097722"/>
            <a:ext cx="6336127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8199" y="2263775"/>
            <a:ext cx="3932239" cy="20574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839787" y="457198"/>
            <a:ext cx="3932239" cy="193813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2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6612" y="2395328"/>
            <a:ext cx="3932238" cy="193813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AAA7"/>
          </a:solidFill>
          <a:uFillTx/>
          <a:latin typeface="Montserrat"/>
          <a:ea typeface="Montserrat"/>
          <a:cs typeface="Montserrat"/>
          <a:sym typeface="Montserra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2pPr>
      <a:lvl3pPr marL="1143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152B48"/>
          </a:solidFill>
          <a:uFillTx/>
          <a:latin typeface="Montserrat"/>
          <a:ea typeface="Montserrat"/>
          <a:cs typeface="Montserrat"/>
          <a:sym typeface="Montserra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 ?><Relationships xmlns="http://schemas.openxmlformats.org/package/2006/relationships"><Relationship Id="rId3" Target="../comments/comment2.xml" Type="http://schemas.openxmlformats.org/officeDocument/2006/relationships/comments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O" sz="6600" b="0" dirty="0"/>
              <a:t>Fiebre de origen desconocido</a:t>
            </a:r>
          </a:p>
        </p:txBody>
      </p:sp>
      <p:sp>
        <p:nvSpPr>
          <p:cNvPr id="94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2781300" y="3509963"/>
            <a:ext cx="6629400" cy="1655762"/>
          </a:xfrm>
          <a:prstGeom prst="rect">
            <a:avLst/>
          </a:prstGeom>
        </p:spPr>
        <p:txBody>
          <a:bodyPr/>
          <a:lstStyle/>
          <a:p>
            <a:r>
              <a:rPr dirty="0"/>
              <a:t>Juan Esteban </a:t>
            </a:r>
            <a:r>
              <a:rPr dirty="0" err="1"/>
              <a:t>Vélez</a:t>
            </a:r>
            <a:r>
              <a:rPr dirty="0"/>
              <a:t> Hernández</a:t>
            </a:r>
          </a:p>
          <a:p>
            <a:r>
              <a:rPr dirty="0" err="1"/>
              <a:t>Residente</a:t>
            </a:r>
            <a:r>
              <a:rPr dirty="0"/>
              <a:t> </a:t>
            </a:r>
            <a:r>
              <a:rPr dirty="0" err="1"/>
              <a:t>Medicina</a:t>
            </a:r>
            <a:r>
              <a:rPr dirty="0"/>
              <a:t> Interna </a:t>
            </a:r>
          </a:p>
          <a:p>
            <a:r>
              <a:rPr dirty="0"/>
              <a:t>Universidad de Antioquia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nfoque Diagnostic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147062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b="0" dirty="0"/>
              <a:t>Enfoque diagnóstico</a:t>
            </a:r>
          </a:p>
        </p:txBody>
      </p:sp>
      <p:sp>
        <p:nvSpPr>
          <p:cNvPr id="126" name="Generalmente no condiciones raras, mas si manifestaciones atípicas de enfermedades comunes…"/>
          <p:cNvSpPr txBox="1">
            <a:spLocks noGrp="1"/>
          </p:cNvSpPr>
          <p:nvPr>
            <p:ph type="body" sz="half" idx="1"/>
          </p:nvPr>
        </p:nvSpPr>
        <p:spPr>
          <a:xfrm>
            <a:off x="5043340" y="1825625"/>
            <a:ext cx="631046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 err="1"/>
              <a:t>Generalmente</a:t>
            </a:r>
            <a:r>
              <a:rPr dirty="0"/>
              <a:t> no </a:t>
            </a:r>
            <a:r>
              <a:rPr dirty="0" err="1"/>
              <a:t>condiciones</a:t>
            </a:r>
            <a:r>
              <a:rPr dirty="0"/>
              <a:t> </a:t>
            </a:r>
            <a:r>
              <a:rPr dirty="0" err="1"/>
              <a:t>raras</a:t>
            </a:r>
            <a:r>
              <a:rPr dirty="0"/>
              <a:t>, m</a:t>
            </a:r>
            <a:r>
              <a:rPr lang="es-CO" dirty="0"/>
              <a:t>á</a:t>
            </a:r>
            <a:r>
              <a:rPr dirty="0"/>
              <a:t>s </a:t>
            </a:r>
            <a:r>
              <a:rPr lang="es-CO" dirty="0"/>
              <a:t>sí</a:t>
            </a:r>
            <a:r>
              <a:rPr dirty="0"/>
              <a:t> </a:t>
            </a:r>
            <a:r>
              <a:rPr dirty="0" err="1"/>
              <a:t>manifestaciones</a:t>
            </a:r>
            <a:r>
              <a:rPr dirty="0"/>
              <a:t> </a:t>
            </a:r>
            <a:r>
              <a:rPr dirty="0" err="1"/>
              <a:t>atípicas</a:t>
            </a:r>
            <a:r>
              <a:rPr dirty="0"/>
              <a:t> de </a:t>
            </a:r>
            <a:r>
              <a:rPr dirty="0" err="1"/>
              <a:t>enfermedades</a:t>
            </a:r>
            <a:r>
              <a:rPr dirty="0"/>
              <a:t> </a:t>
            </a:r>
            <a:r>
              <a:rPr lang="es-CO" dirty="0"/>
              <a:t>comunes</a:t>
            </a:r>
            <a:r>
              <a:rPr lang="es-MX" dirty="0"/>
              <a:t>.</a:t>
            </a:r>
            <a:endParaRPr dirty="0"/>
          </a:p>
          <a:p>
            <a:endParaRPr dirty="0"/>
          </a:p>
          <a:p>
            <a:pPr>
              <a:defRPr b="1"/>
            </a:pPr>
            <a:r>
              <a:rPr dirty="0"/>
              <a:t>1) Historia Clínica</a:t>
            </a:r>
          </a:p>
          <a:p>
            <a:r>
              <a:rPr dirty="0"/>
              <a:t>“Cornerstone” —&gt; </a:t>
            </a:r>
            <a:r>
              <a:rPr lang="es-MX" dirty="0"/>
              <a:t>l</a:t>
            </a:r>
            <a:r>
              <a:rPr dirty="0" err="1"/>
              <a:t>aboratorios</a:t>
            </a:r>
            <a:r>
              <a:rPr lang="es-CO" dirty="0"/>
              <a:t>.</a:t>
            </a:r>
            <a:endParaRPr dirty="0"/>
          </a:p>
          <a:p>
            <a:r>
              <a:rPr dirty="0" err="1"/>
              <a:t>Viajes</a:t>
            </a:r>
            <a:r>
              <a:rPr dirty="0"/>
              <a:t> </a:t>
            </a:r>
            <a:r>
              <a:rPr dirty="0" err="1"/>
              <a:t>recientes</a:t>
            </a:r>
            <a:r>
              <a:rPr lang="es-CO" dirty="0"/>
              <a:t>.</a:t>
            </a:r>
            <a:endParaRPr dirty="0"/>
          </a:p>
          <a:p>
            <a:r>
              <a:rPr lang="es-MX" dirty="0"/>
              <a:t>Animales</a:t>
            </a:r>
            <a:r>
              <a:rPr dirty="0"/>
              <a:t>, </a:t>
            </a:r>
            <a:r>
              <a:rPr dirty="0" err="1"/>
              <a:t>mascotas</a:t>
            </a:r>
            <a:r>
              <a:rPr lang="es-CO" dirty="0"/>
              <a:t>.</a:t>
            </a:r>
            <a:endParaRPr dirty="0"/>
          </a:p>
          <a:p>
            <a:r>
              <a:rPr dirty="0" err="1"/>
              <a:t>Contactos</a:t>
            </a:r>
            <a:r>
              <a:rPr dirty="0"/>
              <a:t> </a:t>
            </a:r>
            <a:r>
              <a:rPr dirty="0" err="1"/>
              <a:t>epidemiológicos</a:t>
            </a:r>
            <a:r>
              <a:rPr lang="es-CO" dirty="0"/>
              <a:t>.</a:t>
            </a:r>
            <a:r>
              <a:rPr dirty="0"/>
              <a:t> </a:t>
            </a:r>
          </a:p>
          <a:p>
            <a:r>
              <a:rPr dirty="0" err="1"/>
              <a:t>Antecedentes</a:t>
            </a:r>
            <a:r>
              <a:rPr dirty="0"/>
              <a:t> (FOD, L&amp;L, E </a:t>
            </a:r>
            <a:r>
              <a:rPr lang="es-MX" dirty="0"/>
              <a:t>r</a:t>
            </a:r>
            <a:r>
              <a:rPr dirty="0" err="1"/>
              <a:t>eumatol</a:t>
            </a:r>
            <a:r>
              <a:rPr lang="es-MX" dirty="0" err="1"/>
              <a:t>ó</a:t>
            </a:r>
            <a:r>
              <a:rPr dirty="0" err="1"/>
              <a:t>gica</a:t>
            </a:r>
            <a:r>
              <a:rPr dirty="0"/>
              <a:t>, </a:t>
            </a:r>
            <a:r>
              <a:rPr dirty="0" err="1"/>
              <a:t>quir</a:t>
            </a:r>
            <a:r>
              <a:rPr lang="es-MX" dirty="0"/>
              <a:t>ú</a:t>
            </a:r>
            <a:r>
              <a:rPr dirty="0" err="1"/>
              <a:t>rgicos</a:t>
            </a:r>
            <a:r>
              <a:rPr dirty="0"/>
              <a:t>)</a:t>
            </a:r>
            <a:r>
              <a:rPr lang="es-CO" dirty="0"/>
              <a:t>.</a:t>
            </a:r>
            <a:endParaRPr dirty="0"/>
          </a:p>
          <a:p>
            <a:r>
              <a:rPr dirty="0"/>
              <a:t>FOD </a:t>
            </a:r>
            <a:r>
              <a:rPr lang="es-MX" dirty="0"/>
              <a:t>r</a:t>
            </a:r>
            <a:r>
              <a:rPr dirty="0" err="1"/>
              <a:t>ecurrente</a:t>
            </a:r>
            <a:r>
              <a:rPr dirty="0"/>
              <a:t> ** </a:t>
            </a:r>
            <a:r>
              <a:rPr lang="es-MX" dirty="0"/>
              <a:t>r</a:t>
            </a:r>
            <a:r>
              <a:rPr dirty="0" err="1"/>
              <a:t>aras</a:t>
            </a:r>
            <a:r>
              <a:rPr lang="es-CO" dirty="0"/>
              <a:t>.</a:t>
            </a:r>
            <a:r>
              <a:rPr dirty="0"/>
              <a:t> </a:t>
            </a:r>
          </a:p>
          <a:p>
            <a:r>
              <a:rPr dirty="0" err="1"/>
              <a:t>Grupos</a:t>
            </a:r>
            <a:r>
              <a:rPr dirty="0"/>
              <a:t> </a:t>
            </a:r>
            <a:r>
              <a:rPr dirty="0" err="1"/>
              <a:t>poblacionales</a:t>
            </a:r>
            <a:r>
              <a:rPr lang="es-CO" dirty="0"/>
              <a:t>.</a:t>
            </a:r>
            <a:r>
              <a:rPr dirty="0"/>
              <a:t> </a:t>
            </a:r>
          </a:p>
        </p:txBody>
      </p:sp>
      <p:sp>
        <p:nvSpPr>
          <p:cNvPr id="127" name="Bennett, John E. Dolin, et al. (2019 ) Principles and Practice of Infectious Diseases"/>
          <p:cNvSpPr txBox="1"/>
          <p:nvPr/>
        </p:nvSpPr>
        <p:spPr>
          <a:xfrm>
            <a:off x="6985262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reen Shot 2021-02-22 at 11.06.10 PM.png" descr="Screen Shot 2021-02-22 at 11.06.1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914" y="175674"/>
            <a:ext cx="5892801" cy="632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Grupos…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4563359" cy="1325563"/>
          </a:xfrm>
          <a:prstGeom prst="rect">
            <a:avLst/>
          </a:prstGeom>
        </p:spPr>
        <p:txBody>
          <a:bodyPr/>
          <a:lstStyle/>
          <a:p>
            <a:pPr algn="ctr" defTabSz="868680">
              <a:defRPr sz="4180"/>
            </a:pPr>
            <a:r>
              <a:rPr lang="es-CO" b="0" dirty="0"/>
              <a:t>Grupos </a:t>
            </a:r>
            <a:br>
              <a:rPr lang="es-CO" b="0" dirty="0"/>
            </a:br>
            <a:r>
              <a:rPr lang="es-CO" b="0" dirty="0"/>
              <a:t>poblacionales</a:t>
            </a:r>
          </a:p>
        </p:txBody>
      </p:sp>
      <p:sp>
        <p:nvSpPr>
          <p:cNvPr id="131" name="Bennett, John E. Dolin, et al. (2019 ) Principles and Practice of Infectious Diseases"/>
          <p:cNvSpPr txBox="1"/>
          <p:nvPr/>
        </p:nvSpPr>
        <p:spPr>
          <a:xfrm>
            <a:off x="6954030" y="6638284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 Shot 2021-02-22 at 11.01.50 PM.png" descr="Screen Shot 2021-02-22 at 11.01.50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6387"/>
            <a:ext cx="5120124" cy="636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tangle"/>
          <p:cNvSpPr/>
          <p:nvPr/>
        </p:nvSpPr>
        <p:spPr>
          <a:xfrm>
            <a:off x="8368968" y="1585268"/>
            <a:ext cx="2622319" cy="290618"/>
          </a:xfrm>
          <a:prstGeom prst="rect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5" name="Rectangle"/>
          <p:cNvSpPr/>
          <p:nvPr/>
        </p:nvSpPr>
        <p:spPr>
          <a:xfrm>
            <a:off x="8368968" y="2144068"/>
            <a:ext cx="2622319" cy="290618"/>
          </a:xfrm>
          <a:prstGeom prst="rect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" name="Rectangle"/>
          <p:cNvSpPr/>
          <p:nvPr/>
        </p:nvSpPr>
        <p:spPr>
          <a:xfrm>
            <a:off x="8368968" y="5471468"/>
            <a:ext cx="2622319" cy="290618"/>
          </a:xfrm>
          <a:prstGeom prst="rect">
            <a:avLst/>
          </a:prstGeom>
          <a:ln w="254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Grupos…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5143169" cy="1325563"/>
          </a:xfrm>
          <a:prstGeom prst="rect">
            <a:avLst/>
          </a:prstGeom>
        </p:spPr>
        <p:txBody>
          <a:bodyPr/>
          <a:lstStyle/>
          <a:p>
            <a:pPr algn="ctr" defTabSz="868680">
              <a:defRPr sz="4180"/>
            </a:pPr>
            <a:r>
              <a:rPr lang="es-CO" b="0" dirty="0"/>
              <a:t>Grupos </a:t>
            </a:r>
            <a:br>
              <a:rPr lang="es-CO" b="0" dirty="0"/>
            </a:br>
            <a:r>
              <a:rPr lang="es-CO" b="0" dirty="0"/>
              <a:t>poblacionales</a:t>
            </a:r>
          </a:p>
        </p:txBody>
      </p:sp>
      <p:sp>
        <p:nvSpPr>
          <p:cNvPr id="138" name="Bennett, John E. Dolin, et al. (2019 ) Principles and Practice of Infectious Diseases"/>
          <p:cNvSpPr txBox="1"/>
          <p:nvPr/>
        </p:nvSpPr>
        <p:spPr>
          <a:xfrm>
            <a:off x="6954030" y="659745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creen Shot 2021-02-22 at 11.25.46 PM.png" descr="Screen Shot 2021-02-22 at 11.25.4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218" y="63406"/>
            <a:ext cx="4952117" cy="648824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rupos…"/>
          <p:cNvSpPr txBox="1">
            <a:spLocks noGrp="1"/>
          </p:cNvSpPr>
          <p:nvPr>
            <p:ph type="title" idx="4294967295"/>
          </p:nvPr>
        </p:nvSpPr>
        <p:spPr>
          <a:xfrm>
            <a:off x="838200" y="365124"/>
            <a:ext cx="4952117" cy="177476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68680">
              <a:defRPr sz="4180"/>
            </a:pPr>
            <a:r>
              <a:rPr lang="es-CO" b="0" dirty="0"/>
              <a:t>Grupos </a:t>
            </a:r>
            <a:br>
              <a:rPr lang="es-CO" b="0" dirty="0"/>
            </a:br>
            <a:r>
              <a:rPr lang="es-CO" b="0" dirty="0"/>
              <a:t>poblacionales</a:t>
            </a:r>
          </a:p>
        </p:txBody>
      </p:sp>
      <p:sp>
        <p:nvSpPr>
          <p:cNvPr id="142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reen Shot 2021-02-22 at 10.46.58 PM.png" descr="Screen Shot 2021-02-22 at 10.46.5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842" y="1057746"/>
            <a:ext cx="7045711" cy="4742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nfoque Diagnostic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11583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b="0" dirty="0"/>
              <a:t>Enfoque diagnóstico</a:t>
            </a:r>
          </a:p>
        </p:txBody>
      </p:sp>
      <p:sp>
        <p:nvSpPr>
          <p:cNvPr id="147" name="2) Verificación Fiebre &amp; Patrón Febril…"/>
          <p:cNvSpPr txBox="1">
            <a:spLocks noGrp="1"/>
          </p:cNvSpPr>
          <p:nvPr>
            <p:ph type="body" sz="half" idx="1"/>
          </p:nvPr>
        </p:nvSpPr>
        <p:spPr>
          <a:xfrm>
            <a:off x="5260157" y="2598592"/>
            <a:ext cx="6470715" cy="219965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2) </a:t>
            </a:r>
            <a:r>
              <a:rPr dirty="0" err="1"/>
              <a:t>Verificación</a:t>
            </a:r>
            <a:r>
              <a:rPr dirty="0"/>
              <a:t> </a:t>
            </a:r>
            <a:r>
              <a:rPr dirty="0" err="1"/>
              <a:t>Fiebre</a:t>
            </a:r>
            <a:r>
              <a:rPr dirty="0"/>
              <a:t> &amp; </a:t>
            </a:r>
            <a:r>
              <a:rPr dirty="0" err="1"/>
              <a:t>Patrón</a:t>
            </a:r>
            <a:r>
              <a:rPr dirty="0"/>
              <a:t> </a:t>
            </a:r>
            <a:r>
              <a:rPr dirty="0" err="1"/>
              <a:t>Febril</a:t>
            </a:r>
            <a:r>
              <a:rPr dirty="0"/>
              <a:t> </a:t>
            </a:r>
          </a:p>
          <a:p>
            <a:r>
              <a:rPr dirty="0"/>
              <a:t>NIH 347 </a:t>
            </a:r>
            <a:r>
              <a:rPr dirty="0" err="1"/>
              <a:t>pacientes</a:t>
            </a:r>
            <a:r>
              <a:rPr dirty="0"/>
              <a:t> —&gt; 35% No </a:t>
            </a:r>
            <a:r>
              <a:rPr dirty="0" err="1"/>
              <a:t>significativa</a:t>
            </a:r>
            <a:r>
              <a:rPr dirty="0"/>
              <a:t> o </a:t>
            </a:r>
            <a:r>
              <a:rPr dirty="0" err="1"/>
              <a:t>facticia</a:t>
            </a:r>
            <a:r>
              <a:rPr lang="es-MX" dirty="0"/>
              <a:t>.</a:t>
            </a:r>
            <a:endParaRPr dirty="0"/>
          </a:p>
          <a:p>
            <a:r>
              <a:rPr dirty="0" err="1"/>
              <a:t>Patrón</a:t>
            </a:r>
            <a:r>
              <a:rPr dirty="0"/>
              <a:t> </a:t>
            </a:r>
            <a:r>
              <a:rPr dirty="0" err="1"/>
              <a:t>febril</a:t>
            </a:r>
            <a:r>
              <a:rPr dirty="0"/>
              <a:t> (</a:t>
            </a:r>
            <a:r>
              <a:rPr dirty="0" err="1"/>
              <a:t>terciana</a:t>
            </a:r>
            <a:r>
              <a:rPr dirty="0"/>
              <a:t>, </a:t>
            </a:r>
            <a:r>
              <a:rPr lang="es-MX" dirty="0"/>
              <a:t>c</a:t>
            </a:r>
            <a:r>
              <a:rPr dirty="0" err="1"/>
              <a:t>uartana</a:t>
            </a:r>
            <a:r>
              <a:rPr dirty="0"/>
              <a:t>)</a:t>
            </a:r>
            <a:r>
              <a:rPr lang="es-MX" dirty="0"/>
              <a:t>.</a:t>
            </a:r>
            <a:endParaRPr dirty="0"/>
          </a:p>
          <a:p>
            <a:r>
              <a:rPr dirty="0"/>
              <a:t>No </a:t>
            </a:r>
            <a:r>
              <a:rPr dirty="0" err="1"/>
              <a:t>relación</a:t>
            </a:r>
            <a:r>
              <a:rPr dirty="0"/>
              <a:t> T - </a:t>
            </a:r>
            <a:r>
              <a:rPr lang="es-MX" dirty="0"/>
              <a:t>b</a:t>
            </a:r>
            <a:r>
              <a:rPr dirty="0" err="1"/>
              <a:t>acteremia</a:t>
            </a:r>
            <a:r>
              <a:rPr lang="es-MX" dirty="0"/>
              <a:t>.</a:t>
            </a:r>
            <a:endParaRPr dirty="0"/>
          </a:p>
        </p:txBody>
      </p:sp>
      <p:sp>
        <p:nvSpPr>
          <p:cNvPr id="148" name="Bennett, John E. Dolin, et al. (2019 ) Principles and Practice of Infectious Diseases"/>
          <p:cNvSpPr txBox="1"/>
          <p:nvPr/>
        </p:nvSpPr>
        <p:spPr>
          <a:xfrm>
            <a:off x="6954030" y="6638284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creen Shot 2021-02-22 at 7.22.28 PM.png" descr="Screen Shot 2021-02-22 at 7.22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499" y="-1"/>
            <a:ext cx="628429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Bennett, John E. Dolin, et al. (2019 ) Principles and Practice of Infectious Diseases"/>
          <p:cNvSpPr txBox="1"/>
          <p:nvPr/>
        </p:nvSpPr>
        <p:spPr>
          <a:xfrm>
            <a:off x="443454" y="61305"/>
            <a:ext cx="535403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nfoque Diagnostic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194196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b="0" dirty="0"/>
              <a:t>Enfoque diagnóstico</a:t>
            </a:r>
          </a:p>
        </p:txBody>
      </p:sp>
      <p:sp>
        <p:nvSpPr>
          <p:cNvPr id="154" name="3) Examen Fisico…"/>
          <p:cNvSpPr txBox="1">
            <a:spLocks noGrp="1"/>
          </p:cNvSpPr>
          <p:nvPr>
            <p:ph type="body" sz="half" idx="1"/>
          </p:nvPr>
        </p:nvSpPr>
        <p:spPr>
          <a:xfrm>
            <a:off x="5119778" y="2154794"/>
            <a:ext cx="6761923" cy="254841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3) Examen </a:t>
            </a:r>
            <a:r>
              <a:rPr lang="es-CO" dirty="0"/>
              <a:t>físico</a:t>
            </a:r>
            <a:endParaRPr dirty="0"/>
          </a:p>
          <a:p>
            <a:r>
              <a:rPr dirty="0" err="1"/>
              <a:t>Sutiles</a:t>
            </a:r>
            <a:r>
              <a:rPr dirty="0"/>
              <a:t>, examen f</a:t>
            </a:r>
            <a:r>
              <a:rPr lang="es-MX" dirty="0"/>
              <a:t>í</a:t>
            </a:r>
            <a:r>
              <a:rPr dirty="0" err="1"/>
              <a:t>sico</a:t>
            </a:r>
            <a:r>
              <a:rPr dirty="0"/>
              <a:t> </a:t>
            </a:r>
            <a:r>
              <a:rPr dirty="0" err="1"/>
              <a:t>repetido</a:t>
            </a:r>
            <a:r>
              <a:rPr lang="es-CO" dirty="0"/>
              <a:t>.</a:t>
            </a:r>
            <a:endParaRPr dirty="0"/>
          </a:p>
          <a:p>
            <a:r>
              <a:rPr dirty="0"/>
              <a:t>60% </a:t>
            </a:r>
            <a:r>
              <a:rPr dirty="0" err="1"/>
              <a:t>hallazgos</a:t>
            </a:r>
            <a:r>
              <a:rPr dirty="0"/>
              <a:t> —&gt; Dx</a:t>
            </a:r>
            <a:r>
              <a:rPr lang="es-CO" dirty="0"/>
              <a:t>.</a:t>
            </a:r>
            <a:r>
              <a:rPr dirty="0"/>
              <a:t> </a:t>
            </a:r>
          </a:p>
          <a:p>
            <a:r>
              <a:rPr dirty="0"/>
              <a:t>1/2 —&gt; Examen f</a:t>
            </a:r>
            <a:r>
              <a:rPr lang="es-MX" dirty="0"/>
              <a:t>í</a:t>
            </a:r>
            <a:r>
              <a:rPr dirty="0" err="1"/>
              <a:t>sico</a:t>
            </a:r>
            <a:r>
              <a:rPr dirty="0"/>
              <a:t> </a:t>
            </a:r>
            <a:r>
              <a:rPr dirty="0" err="1"/>
              <a:t>repetido</a:t>
            </a:r>
            <a:r>
              <a:rPr lang="es-CO" dirty="0"/>
              <a:t>.</a:t>
            </a:r>
            <a:endParaRPr dirty="0"/>
          </a:p>
          <a:p>
            <a:endParaRPr dirty="0"/>
          </a:p>
          <a:p>
            <a:r>
              <a:rPr dirty="0"/>
              <a:t>B</a:t>
            </a:r>
            <a:r>
              <a:rPr lang="es-CO" dirty="0"/>
              <a:t>ú</a:t>
            </a:r>
            <a:r>
              <a:rPr dirty="0" err="1"/>
              <a:t>squeda</a:t>
            </a:r>
            <a:r>
              <a:rPr dirty="0"/>
              <a:t> </a:t>
            </a:r>
            <a:r>
              <a:rPr dirty="0" err="1"/>
              <a:t>exhaustiva</a:t>
            </a:r>
            <a:r>
              <a:rPr dirty="0"/>
              <a:t> g. </a:t>
            </a:r>
            <a:r>
              <a:rPr dirty="0" err="1"/>
              <a:t>Linfadenopat</a:t>
            </a:r>
            <a:r>
              <a:rPr lang="es-CO" dirty="0"/>
              <a:t>í</a:t>
            </a:r>
            <a:r>
              <a:rPr dirty="0"/>
              <a:t>a</a:t>
            </a:r>
            <a:r>
              <a:rPr lang="es-CO" dirty="0"/>
              <a:t>.</a:t>
            </a:r>
            <a:r>
              <a:rPr dirty="0"/>
              <a:t> </a:t>
            </a:r>
          </a:p>
        </p:txBody>
      </p:sp>
      <p:sp>
        <p:nvSpPr>
          <p:cNvPr id="155" name="Bennett, John E. Dolin, et al. (2019 ) Principles and Practice of Infectious Diseases"/>
          <p:cNvSpPr txBox="1"/>
          <p:nvPr/>
        </p:nvSpPr>
        <p:spPr>
          <a:xfrm>
            <a:off x="7032396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21-02-22 at 7.32.04 PM.png" descr="Screen Shot 2021-02-22 at 7.32.0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833" y="-27056"/>
            <a:ext cx="517130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Bennett, John E. Dolin, et al. (2019 ) Principles and Practice of Infectious Diseases"/>
          <p:cNvSpPr txBox="1"/>
          <p:nvPr/>
        </p:nvSpPr>
        <p:spPr>
          <a:xfrm>
            <a:off x="529077" y="27055"/>
            <a:ext cx="524955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creen Shot 2021-02-22 at 7.33.29 PM.png" descr="Screen Shot 2021-02-22 at 7.33.2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34" y="613038"/>
            <a:ext cx="1864614" cy="1749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creen Shot 2021-02-22 at 7.34.01 PM.png" descr="Screen Shot 2021-02-22 at 7.34.0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800" y="459406"/>
            <a:ext cx="2827139" cy="2056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reen Shot 2021-02-22 at 7.35.57 PM.png" descr="Screen Shot 2021-02-22 at 7.35.57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211" y="235804"/>
            <a:ext cx="4429174" cy="2973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creen Shot 2021-02-22 at 7.38.23 PM.png" descr="Screen Shot 2021-02-22 at 7.38.23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228" y="3455551"/>
            <a:ext cx="3861140" cy="2973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efinición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030768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b="0" dirty="0" err="1"/>
              <a:t>Definición</a:t>
            </a:r>
            <a:endParaRPr b="0" dirty="0"/>
          </a:p>
        </p:txBody>
      </p:sp>
      <p:sp>
        <p:nvSpPr>
          <p:cNvPr id="97" name="Petersdorf &amp; Beeson: Fiebre &gt; 38.3 en varias ocasiones, persiste sin diagnóstico por 3 semanas aún después de 1 semana de proceso diagnostico hospitalario. 1961.…"/>
          <p:cNvSpPr txBox="1">
            <a:spLocks noGrp="1"/>
          </p:cNvSpPr>
          <p:nvPr>
            <p:ph type="body" sz="half" idx="1"/>
          </p:nvPr>
        </p:nvSpPr>
        <p:spPr>
          <a:xfrm>
            <a:off x="4868968" y="2111230"/>
            <a:ext cx="6761923" cy="2635539"/>
          </a:xfrm>
          <a:prstGeom prst="rect">
            <a:avLst/>
          </a:prstGeom>
        </p:spPr>
        <p:txBody>
          <a:bodyPr/>
          <a:lstStyle/>
          <a:p>
            <a:r>
              <a:rPr b="1" dirty="0" err="1"/>
              <a:t>Petersdorf</a:t>
            </a:r>
            <a:r>
              <a:rPr b="1" dirty="0"/>
              <a:t> &amp; Beeson: </a:t>
            </a:r>
            <a:r>
              <a:rPr dirty="0" err="1"/>
              <a:t>Fiebre</a:t>
            </a:r>
            <a:r>
              <a:rPr dirty="0"/>
              <a:t> &gt; 38.3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varias</a:t>
            </a:r>
            <a:r>
              <a:rPr dirty="0"/>
              <a:t> </a:t>
            </a:r>
            <a:r>
              <a:rPr dirty="0" err="1"/>
              <a:t>ocasiones</a:t>
            </a:r>
            <a:r>
              <a:rPr dirty="0"/>
              <a:t>, </a:t>
            </a:r>
            <a:r>
              <a:rPr dirty="0" err="1"/>
              <a:t>persiste</a:t>
            </a:r>
            <a:r>
              <a:rPr dirty="0"/>
              <a:t> sin </a:t>
            </a:r>
            <a:r>
              <a:rPr dirty="0" err="1"/>
              <a:t>diagnóstico</a:t>
            </a:r>
            <a:r>
              <a:rPr dirty="0"/>
              <a:t> por 3 </a:t>
            </a:r>
            <a:r>
              <a:rPr dirty="0" err="1"/>
              <a:t>semanas</a:t>
            </a:r>
            <a:r>
              <a:rPr dirty="0"/>
              <a:t> </a:t>
            </a:r>
            <a:r>
              <a:rPr dirty="0" err="1"/>
              <a:t>aún</a:t>
            </a:r>
            <a:r>
              <a:rPr dirty="0"/>
              <a:t> </a:t>
            </a:r>
            <a:r>
              <a:rPr dirty="0" err="1"/>
              <a:t>después</a:t>
            </a:r>
            <a:r>
              <a:rPr dirty="0"/>
              <a:t> de 1 </a:t>
            </a:r>
            <a:r>
              <a:rPr dirty="0" err="1"/>
              <a:t>semana</a:t>
            </a:r>
            <a:r>
              <a:rPr dirty="0"/>
              <a:t> de </a:t>
            </a:r>
            <a:r>
              <a:rPr dirty="0" err="1"/>
              <a:t>proceso</a:t>
            </a:r>
            <a:r>
              <a:rPr dirty="0"/>
              <a:t> </a:t>
            </a:r>
            <a:r>
              <a:rPr dirty="0" err="1"/>
              <a:t>diagnostico</a:t>
            </a:r>
            <a:r>
              <a:rPr dirty="0"/>
              <a:t> </a:t>
            </a:r>
            <a:r>
              <a:rPr dirty="0" err="1"/>
              <a:t>hospitalario</a:t>
            </a:r>
            <a:r>
              <a:rPr dirty="0"/>
              <a:t>. </a:t>
            </a:r>
            <a:r>
              <a:rPr b="1" dirty="0"/>
              <a:t>1961</a:t>
            </a:r>
            <a:r>
              <a:rPr dirty="0"/>
              <a:t>.</a:t>
            </a:r>
          </a:p>
          <a:p>
            <a:r>
              <a:rPr b="1" dirty="0"/>
              <a:t>Durack &amp; Street:</a:t>
            </a:r>
            <a:r>
              <a:rPr dirty="0"/>
              <a:t> 3 días de </a:t>
            </a:r>
            <a:r>
              <a:rPr dirty="0" err="1"/>
              <a:t>investigación</a:t>
            </a:r>
            <a:r>
              <a:rPr dirty="0"/>
              <a:t> </a:t>
            </a:r>
            <a:r>
              <a:rPr dirty="0" err="1"/>
              <a:t>hospitalaria</a:t>
            </a:r>
            <a:r>
              <a:rPr dirty="0"/>
              <a:t>. 4 </a:t>
            </a:r>
            <a:r>
              <a:rPr dirty="0" err="1"/>
              <a:t>subgrupos</a:t>
            </a:r>
            <a:r>
              <a:rPr dirty="0"/>
              <a:t>: 1) FOD </a:t>
            </a:r>
            <a:r>
              <a:rPr dirty="0" err="1"/>
              <a:t>Clásica</a:t>
            </a:r>
            <a:r>
              <a:rPr dirty="0"/>
              <a:t> 2) FOD Nosocomial 3) FOD </a:t>
            </a:r>
            <a:r>
              <a:rPr dirty="0" err="1"/>
              <a:t>paciente</a:t>
            </a:r>
            <a:r>
              <a:rPr dirty="0"/>
              <a:t> </a:t>
            </a:r>
            <a:r>
              <a:rPr dirty="0" err="1"/>
              <a:t>neutropenico</a:t>
            </a:r>
            <a:r>
              <a:rPr dirty="0"/>
              <a:t> 4) FOD </a:t>
            </a:r>
            <a:r>
              <a:rPr dirty="0" err="1"/>
              <a:t>paciente</a:t>
            </a:r>
            <a:r>
              <a:rPr dirty="0"/>
              <a:t> con VIH. </a:t>
            </a:r>
            <a:r>
              <a:rPr b="1" dirty="0"/>
              <a:t>1991</a:t>
            </a:r>
            <a:r>
              <a:rPr dirty="0"/>
              <a:t>. </a:t>
            </a:r>
          </a:p>
        </p:txBody>
      </p:sp>
      <p:sp>
        <p:nvSpPr>
          <p:cNvPr id="98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1000" dirty="0">
                <a:solidFill>
                  <a:srgbClr val="152B48"/>
                </a:solidFill>
                <a:latin typeface="Montserrat" panose="00000500000000000000" pitchFamily="50" charset="0"/>
              </a:rPr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 Shot 2021-02-22 at 7.39.41 PM.png" descr="Screen Shot 2021-02-22 at 7.39.41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90" y="224217"/>
            <a:ext cx="4155563" cy="2941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creen Shot 2021-02-22 at 7.40.13 PM.png" descr="Screen Shot 2021-02-22 at 7.40.1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562" y="3312094"/>
            <a:ext cx="2316877" cy="3349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creen Shot 2021-02-22 at 7.46.41 PM.png" descr="Screen Shot 2021-02-22 at 7.46.4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950" y="224217"/>
            <a:ext cx="6286501" cy="292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creen Shot 2021-02-22 at 11.42.46 PM.png" descr="Screen Shot 2021-02-22 at 11.42.46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936" y="3735211"/>
            <a:ext cx="4445390" cy="2503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creen Shot 2021-02-22 at 8.39.29 PM.png" descr="Screen Shot 2021-02-22 at 8.39.2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70" y="356388"/>
            <a:ext cx="10103859" cy="5738908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21-02-22 at 8.39.46 PM.png" descr="Screen Shot 2021-02-22 at 8.39.4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088" y="698256"/>
            <a:ext cx="9051823" cy="546148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nfoque Diagnostic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11583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b="0" dirty="0"/>
              <a:t>Enfoque diagnóstico </a:t>
            </a:r>
          </a:p>
        </p:txBody>
      </p:sp>
      <p:sp>
        <p:nvSpPr>
          <p:cNvPr id="177" name="3) Pruebas de Laboratorio…"/>
          <p:cNvSpPr txBox="1">
            <a:spLocks noGrp="1"/>
          </p:cNvSpPr>
          <p:nvPr>
            <p:ph type="body" sz="half" idx="1"/>
          </p:nvPr>
        </p:nvSpPr>
        <p:spPr>
          <a:xfrm>
            <a:off x="4926254" y="2071846"/>
            <a:ext cx="6761923" cy="3519373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3) </a:t>
            </a:r>
            <a:r>
              <a:rPr dirty="0" err="1"/>
              <a:t>Pruebas</a:t>
            </a:r>
            <a:r>
              <a:rPr dirty="0"/>
              <a:t> de </a:t>
            </a:r>
            <a:r>
              <a:rPr lang="es-CO" dirty="0"/>
              <a:t>l</a:t>
            </a:r>
            <a:r>
              <a:rPr dirty="0" err="1"/>
              <a:t>aboratorio</a:t>
            </a:r>
            <a:r>
              <a:rPr dirty="0"/>
              <a:t> </a:t>
            </a:r>
          </a:p>
          <a:p>
            <a:r>
              <a:rPr dirty="0" err="1"/>
              <a:t>Enfoque</a:t>
            </a:r>
            <a:r>
              <a:rPr dirty="0"/>
              <a:t> </a:t>
            </a:r>
            <a:r>
              <a:rPr dirty="0" err="1"/>
              <a:t>escalonado</a:t>
            </a:r>
            <a:r>
              <a:rPr dirty="0"/>
              <a:t> - </a:t>
            </a:r>
            <a:r>
              <a:rPr dirty="0" err="1"/>
              <a:t>Pruebas</a:t>
            </a:r>
            <a:r>
              <a:rPr dirty="0"/>
              <a:t> </a:t>
            </a:r>
            <a:r>
              <a:rPr dirty="0" err="1"/>
              <a:t>básicas</a:t>
            </a:r>
            <a:r>
              <a:rPr lang="es-CO" dirty="0"/>
              <a:t>.</a:t>
            </a:r>
            <a:endParaRPr dirty="0"/>
          </a:p>
          <a:p>
            <a:r>
              <a:rPr dirty="0" err="1"/>
              <a:t>Enfoque</a:t>
            </a:r>
            <a:r>
              <a:rPr dirty="0"/>
              <a:t> </a:t>
            </a:r>
            <a:r>
              <a:rPr dirty="0" err="1"/>
              <a:t>según</a:t>
            </a:r>
            <a:r>
              <a:rPr dirty="0"/>
              <a:t> </a:t>
            </a:r>
            <a:r>
              <a:rPr i="1" dirty="0"/>
              <a:t>Potential Diagnostic Clues </a:t>
            </a:r>
            <a:r>
              <a:rPr b="1" dirty="0"/>
              <a:t>PDC</a:t>
            </a:r>
            <a:r>
              <a:rPr lang="es-CO" b="1" dirty="0"/>
              <a:t>.</a:t>
            </a:r>
            <a:endParaRPr b="1" dirty="0"/>
          </a:p>
          <a:p>
            <a:r>
              <a:rPr dirty="0"/>
              <a:t>No </a:t>
            </a:r>
            <a:r>
              <a:rPr dirty="0" err="1"/>
              <a:t>invasivo</a:t>
            </a:r>
            <a:r>
              <a:rPr dirty="0"/>
              <a:t> (1/4 </a:t>
            </a:r>
            <a:r>
              <a:rPr dirty="0" err="1"/>
              <a:t>casos</a:t>
            </a:r>
            <a:r>
              <a:rPr dirty="0"/>
              <a:t>) —&gt; </a:t>
            </a:r>
            <a:r>
              <a:rPr dirty="0" err="1"/>
              <a:t>Invasivo</a:t>
            </a:r>
            <a:r>
              <a:rPr lang="es-CO" dirty="0"/>
              <a:t>.</a:t>
            </a:r>
            <a:endParaRPr dirty="0"/>
          </a:p>
          <a:p>
            <a:endParaRPr dirty="0"/>
          </a:p>
          <a:p>
            <a:pPr>
              <a:defRPr b="1"/>
            </a:pPr>
            <a:r>
              <a:rPr dirty="0"/>
              <a:t>4) </a:t>
            </a:r>
            <a:r>
              <a:rPr dirty="0" err="1"/>
              <a:t>Im</a:t>
            </a:r>
            <a:r>
              <a:rPr lang="es-MX" dirty="0"/>
              <a:t>á</a:t>
            </a:r>
            <a:r>
              <a:rPr dirty="0"/>
              <a:t>genes </a:t>
            </a:r>
          </a:p>
          <a:p>
            <a:r>
              <a:rPr dirty="0"/>
              <a:t>CT S 82% Chest, S 92% Abdominal CT</a:t>
            </a:r>
            <a:r>
              <a:rPr lang="es-CO" dirty="0"/>
              <a:t>.</a:t>
            </a:r>
            <a:endParaRPr dirty="0"/>
          </a:p>
          <a:p>
            <a:r>
              <a:rPr dirty="0"/>
              <a:t>PET/CT S 92% E 86% - MRI/DWI</a:t>
            </a:r>
            <a:r>
              <a:rPr lang="es-CO" dirty="0"/>
              <a:t>.</a:t>
            </a:r>
            <a:endParaRPr dirty="0"/>
          </a:p>
        </p:txBody>
      </p:sp>
      <p:sp>
        <p:nvSpPr>
          <p:cNvPr id="178" name="Clasificar 1 de 4 grupos diagnósticos"/>
          <p:cNvSpPr/>
          <p:nvPr/>
        </p:nvSpPr>
        <p:spPr>
          <a:xfrm>
            <a:off x="8307216" y="244223"/>
            <a:ext cx="3578767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000" b="1"/>
            </a:lvl1pPr>
          </a:lstStyle>
          <a:p>
            <a:pPr algn="ctr"/>
            <a:r>
              <a:rPr>
                <a:solidFill>
                  <a:srgbClr val="152B48"/>
                </a:solidFill>
                <a:latin typeface="Montserrat" panose="00000500000000000000" pitchFamily="50" charset="0"/>
              </a:rPr>
              <a:t>Clasificar 1 de 4 grupos diagnósticos</a:t>
            </a:r>
          </a:p>
        </p:txBody>
      </p:sp>
      <p:sp>
        <p:nvSpPr>
          <p:cNvPr id="179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creen Shot 2021-02-22 at 10.49.45 PM.png" descr="Screen Shot 2021-02-22 at 10.49.45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564" y="146050"/>
            <a:ext cx="6845405" cy="584005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Neutropenia Periodica…"/>
          <p:cNvSpPr txBox="1"/>
          <p:nvPr/>
        </p:nvSpPr>
        <p:spPr>
          <a:xfrm>
            <a:off x="9310511" y="4491893"/>
            <a:ext cx="241347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600" dirty="0">
                <a:solidFill>
                  <a:srgbClr val="152B48"/>
                </a:solidFill>
                <a:latin typeface="Montserrat" panose="00000500000000000000" pitchFamily="50" charset="0"/>
              </a:rPr>
              <a:t>Neutropenia </a:t>
            </a:r>
            <a:r>
              <a:rPr lang="es-MX" sz="1600" dirty="0">
                <a:solidFill>
                  <a:srgbClr val="152B48"/>
                </a:solidFill>
                <a:latin typeface="Montserrat" panose="00000500000000000000" pitchFamily="50" charset="0"/>
              </a:rPr>
              <a:t>p</a:t>
            </a:r>
            <a:r>
              <a:rPr sz="1600" dirty="0" err="1">
                <a:solidFill>
                  <a:srgbClr val="152B48"/>
                </a:solidFill>
                <a:latin typeface="Montserrat" panose="00000500000000000000" pitchFamily="50" charset="0"/>
              </a:rPr>
              <a:t>eri</a:t>
            </a:r>
            <a:r>
              <a:rPr lang="es-MX" sz="1600" dirty="0" err="1">
                <a:solidFill>
                  <a:srgbClr val="152B48"/>
                </a:solidFill>
                <a:latin typeface="Montserrat" panose="00000500000000000000" pitchFamily="50" charset="0"/>
              </a:rPr>
              <a:t>ó</a:t>
            </a:r>
            <a:r>
              <a:rPr sz="1600" dirty="0" err="1">
                <a:solidFill>
                  <a:srgbClr val="152B48"/>
                </a:solidFill>
                <a:latin typeface="Montserrat" panose="00000500000000000000" pitchFamily="50" charset="0"/>
              </a:rPr>
              <a:t>dica</a:t>
            </a:r>
            <a:endParaRPr sz="16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r>
              <a:rPr sz="1600" dirty="0" err="1">
                <a:solidFill>
                  <a:srgbClr val="152B48"/>
                </a:solidFill>
                <a:latin typeface="Montserrat" panose="00000500000000000000" pitchFamily="50" charset="0"/>
              </a:rPr>
              <a:t>Rosai</a:t>
            </a:r>
            <a:r>
              <a:rPr sz="1600" dirty="0">
                <a:solidFill>
                  <a:srgbClr val="152B48"/>
                </a:solidFill>
                <a:latin typeface="Montserrat" panose="00000500000000000000" pitchFamily="50" charset="0"/>
              </a:rPr>
              <a:t> Dorfman</a:t>
            </a:r>
          </a:p>
          <a:p>
            <a:r>
              <a:rPr sz="1600" dirty="0">
                <a:solidFill>
                  <a:srgbClr val="152B48"/>
                </a:solidFill>
                <a:latin typeface="Montserrat" panose="00000500000000000000" pitchFamily="50" charset="0"/>
              </a:rPr>
              <a:t>Kikuchi´s Disease</a:t>
            </a:r>
          </a:p>
          <a:p>
            <a:r>
              <a:rPr sz="1600" dirty="0" err="1">
                <a:solidFill>
                  <a:srgbClr val="152B48"/>
                </a:solidFill>
                <a:latin typeface="Montserrat" panose="00000500000000000000" pitchFamily="50" charset="0"/>
              </a:rPr>
              <a:t>Facticia</a:t>
            </a:r>
            <a:r>
              <a:rPr sz="16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sz="1600" dirty="0">
                <a:solidFill>
                  <a:srgbClr val="152B48"/>
                </a:solidFill>
                <a:latin typeface="Montserrat" panose="00000500000000000000" pitchFamily="50" charset="0"/>
              </a:rPr>
              <a:t>FMF / </a:t>
            </a:r>
            <a:r>
              <a:rPr sz="1600" dirty="0" err="1">
                <a:solidFill>
                  <a:srgbClr val="152B48"/>
                </a:solidFill>
                <a:latin typeface="Montserrat" panose="00000500000000000000" pitchFamily="50" charset="0"/>
              </a:rPr>
              <a:t>Hiper</a:t>
            </a:r>
            <a:r>
              <a:rPr sz="16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sz="1600" dirty="0" err="1">
                <a:solidFill>
                  <a:srgbClr val="152B48"/>
                </a:solidFill>
                <a:latin typeface="Montserrat" panose="00000500000000000000" pitchFamily="50" charset="0"/>
              </a:rPr>
              <a:t>IgD</a:t>
            </a:r>
            <a:endParaRPr sz="16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 Shot 2021-02-22 at 9.02.43 PM.png" descr="Screen Shot 2021-02-22 at 9.02.4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231" y="447513"/>
            <a:ext cx="5793677" cy="5962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nfoque Diagnostic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939672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b="0" dirty="0" err="1"/>
              <a:t>Enfoque</a:t>
            </a:r>
            <a:r>
              <a:rPr b="0" dirty="0"/>
              <a:t> </a:t>
            </a:r>
            <a:r>
              <a:rPr lang="es-MX" b="0" dirty="0"/>
              <a:t>d</a:t>
            </a:r>
            <a:r>
              <a:rPr b="0" dirty="0" err="1"/>
              <a:t>iagn</a:t>
            </a:r>
            <a:r>
              <a:rPr lang="es-MX" b="0" dirty="0" err="1"/>
              <a:t>ó</a:t>
            </a:r>
            <a:r>
              <a:rPr b="0" dirty="0" err="1"/>
              <a:t>stico</a:t>
            </a:r>
            <a:endParaRPr b="0" dirty="0"/>
          </a:p>
        </p:txBody>
      </p:sp>
      <p:sp>
        <p:nvSpPr>
          <p:cNvPr id="187" name="3.1) Patrón de compromiso de organo…"/>
          <p:cNvSpPr txBox="1">
            <a:spLocks noGrp="1"/>
          </p:cNvSpPr>
          <p:nvPr>
            <p:ph type="body" sz="half" idx="1"/>
          </p:nvPr>
        </p:nvSpPr>
        <p:spPr>
          <a:xfrm>
            <a:off x="5025510" y="2506662"/>
            <a:ext cx="6761923" cy="1754253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3.1) </a:t>
            </a:r>
            <a:r>
              <a:rPr dirty="0" err="1"/>
              <a:t>Patrón</a:t>
            </a:r>
            <a:r>
              <a:rPr dirty="0"/>
              <a:t> de </a:t>
            </a:r>
            <a:r>
              <a:rPr dirty="0" err="1"/>
              <a:t>compromiso</a:t>
            </a:r>
            <a:r>
              <a:rPr dirty="0"/>
              <a:t> de </a:t>
            </a:r>
            <a:r>
              <a:rPr lang="es-MX" dirty="0"/>
              <a:t>ó</a:t>
            </a:r>
            <a:r>
              <a:rPr dirty="0" err="1"/>
              <a:t>rgano</a:t>
            </a:r>
            <a:endParaRPr dirty="0"/>
          </a:p>
          <a:p>
            <a:r>
              <a:rPr dirty="0"/>
              <a:t>SLE —&gt; </a:t>
            </a:r>
            <a:r>
              <a:rPr dirty="0" err="1"/>
              <a:t>Raro</a:t>
            </a:r>
            <a:r>
              <a:rPr dirty="0"/>
              <a:t> el </a:t>
            </a:r>
            <a:r>
              <a:rPr dirty="0" err="1"/>
              <a:t>compromiso</a:t>
            </a:r>
            <a:r>
              <a:rPr dirty="0"/>
              <a:t> </a:t>
            </a:r>
            <a:r>
              <a:rPr dirty="0" err="1"/>
              <a:t>hepático</a:t>
            </a:r>
            <a:r>
              <a:rPr lang="es-CO" dirty="0"/>
              <a:t>.</a:t>
            </a:r>
            <a:endParaRPr dirty="0"/>
          </a:p>
          <a:p>
            <a:r>
              <a:rPr dirty="0" err="1"/>
              <a:t>Esplenomegalia</a:t>
            </a:r>
            <a:r>
              <a:rPr dirty="0"/>
              <a:t>—&gt; Endocarditis S, </a:t>
            </a:r>
            <a:r>
              <a:rPr dirty="0" err="1"/>
              <a:t>raro</a:t>
            </a:r>
            <a:r>
              <a:rPr dirty="0"/>
              <a:t> </a:t>
            </a:r>
            <a:r>
              <a:rPr dirty="0" err="1"/>
              <a:t>hepatomegalia</a:t>
            </a:r>
            <a:r>
              <a:rPr lang="es-CO" dirty="0"/>
              <a:t>.</a:t>
            </a:r>
            <a:endParaRPr dirty="0"/>
          </a:p>
        </p:txBody>
      </p:sp>
      <p:sp>
        <p:nvSpPr>
          <p:cNvPr id="188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creen Shot 2021-02-22 at 10.50.49 PM.png" descr="Screen Shot 2021-02-22 at 10.50.4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3" y="1009121"/>
            <a:ext cx="7289511" cy="4839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creen Shot 2021-02-22 at 9.40.59 PM.png" descr="Screen Shot 2021-02-22 at 9.40.5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397" y="89494"/>
            <a:ext cx="10363201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creen Shot 2021-02-22 at 9.41.07 PM.png" descr="Screen Shot 2021-02-22 at 9.41.0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450" y="3340695"/>
            <a:ext cx="3975100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Screen Shot 2021-02-22 at 9.41.19 PM.png" descr="Screen Shot 2021-02-22 at 9.41.19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423" y="3271243"/>
            <a:ext cx="2654301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24 pacientes FOD…"/>
          <p:cNvSpPr txBox="1">
            <a:spLocks noGrp="1"/>
          </p:cNvSpPr>
          <p:nvPr>
            <p:ph type="body" sz="quarter" idx="4294967295"/>
          </p:nvPr>
        </p:nvSpPr>
        <p:spPr>
          <a:xfrm>
            <a:off x="4893534" y="4109186"/>
            <a:ext cx="6761923" cy="2116570"/>
          </a:xfrm>
          <a:prstGeom prst="rect">
            <a:avLst/>
          </a:prstGeom>
        </p:spPr>
        <p:txBody>
          <a:bodyPr/>
          <a:lstStyle/>
          <a:p>
            <a:r>
              <a:rPr dirty="0"/>
              <a:t>24 </a:t>
            </a:r>
            <a:r>
              <a:rPr dirty="0" err="1"/>
              <a:t>pacientes</a:t>
            </a:r>
            <a:r>
              <a:rPr dirty="0"/>
              <a:t> FOD</a:t>
            </a:r>
          </a:p>
          <a:p>
            <a:r>
              <a:rPr dirty="0"/>
              <a:t>WB MRI (1.5 T, Siemens)</a:t>
            </a:r>
          </a:p>
          <a:p>
            <a:r>
              <a:rPr dirty="0"/>
              <a:t>Pre-contrast T1 VIBE head, WB STIR &amp; EPI-DWI coronal, Axial E-DWI</a:t>
            </a:r>
          </a:p>
          <a:p>
            <a:r>
              <a:rPr dirty="0"/>
              <a:t>Axial T1 VIBE post contrast (</a:t>
            </a:r>
            <a:r>
              <a:rPr dirty="0" err="1"/>
              <a:t>Gadoterate</a:t>
            </a:r>
            <a:r>
              <a:rPr dirty="0"/>
              <a:t>)</a:t>
            </a:r>
          </a:p>
        </p:txBody>
      </p:sp>
      <p:sp>
        <p:nvSpPr>
          <p:cNvPr id="196" name="Tavakoli, A. A., Reichert, et al (2020). BMC Medical Imaging, 20(1)."/>
          <p:cNvSpPr txBox="1"/>
          <p:nvPr/>
        </p:nvSpPr>
        <p:spPr>
          <a:xfrm>
            <a:off x="8083550" y="6611779"/>
            <a:ext cx="420243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 err="1"/>
              <a:t>Tavakoli</a:t>
            </a:r>
            <a:r>
              <a:rPr dirty="0"/>
              <a:t>, A. A., Reichert, et al (2020). BMC Medical Imaging, 20(1).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creen Shot 2021-02-22 at 9.42.06 PM.png" descr="Screen Shot 2021-02-22 at 9.42.0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532" y="339451"/>
            <a:ext cx="5105401" cy="588010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avakoli, A. A., Reichert, et al (2020). BMC Medical Imaging, 20(1)."/>
          <p:cNvSpPr txBox="1"/>
          <p:nvPr/>
        </p:nvSpPr>
        <p:spPr>
          <a:xfrm>
            <a:off x="7989570" y="6611779"/>
            <a:ext cx="420243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t>Tavakoli, A. A., Reichert, et al (2020). BMC Medical Imaging, 20(1).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creen Shot 2021-02-22 at 6.30.45 AM.png" descr="Screen Shot 2021-02-22 at 6.30.4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989" y="278170"/>
            <a:ext cx="9461398" cy="344557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Wright, W. F., &amp; Auwaerter, P. G. (2020). Open Forum Infectious Diseases, 7(5)."/>
          <p:cNvSpPr txBox="1"/>
          <p:nvPr/>
        </p:nvSpPr>
        <p:spPr>
          <a:xfrm>
            <a:off x="7229033" y="6611779"/>
            <a:ext cx="505683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Wright, W. F., &amp; </a:t>
            </a:r>
            <a:r>
              <a:rPr dirty="0" err="1"/>
              <a:t>Auwaerter</a:t>
            </a:r>
            <a:r>
              <a:rPr dirty="0"/>
              <a:t>, P. G. (2020). Open Forum Infectious Diseases, 7(5).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creen Shot 2021-02-22 at 9.42.28 PM.png" descr="Screen Shot 2021-02-22 at 9.42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97" y="615339"/>
            <a:ext cx="7636603" cy="488629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avakoli, A. A., Reichert, et al (2020). BMC Medical Imaging, 20(1)."/>
          <p:cNvSpPr txBox="1"/>
          <p:nvPr/>
        </p:nvSpPr>
        <p:spPr>
          <a:xfrm>
            <a:off x="7243123" y="6498946"/>
            <a:ext cx="470159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04800" indent="-304800"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Tavakoli, A. A., Reichert, et al (2020). </a:t>
            </a:r>
            <a:r>
              <a:rPr i="1"/>
              <a:t>BMC Medical Imaging</a:t>
            </a:r>
            <a:r>
              <a:t>, </a:t>
            </a:r>
            <a:r>
              <a:rPr i="1"/>
              <a:t>20</a:t>
            </a:r>
            <a:r>
              <a:t>(1).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creen Shot 2021-02-22 at 10.09.38 PM.png" descr="Screen Shot 2021-02-22 at 10.09.3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70" y="273061"/>
            <a:ext cx="10541001" cy="334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creen Shot 2021-02-22 at 10.09.31 PM.png" descr="Screen Shot 2021-02-22 at 10.09.31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675" y="4445720"/>
            <a:ext cx="5168901" cy="133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avakoli, A. A., Reichert, et al (2020). BMC Medical Imaging, 20(1)."/>
          <p:cNvSpPr txBox="1"/>
          <p:nvPr/>
        </p:nvSpPr>
        <p:spPr>
          <a:xfrm>
            <a:off x="7989570" y="6611779"/>
            <a:ext cx="420243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 err="1"/>
              <a:t>Tavakoli</a:t>
            </a:r>
            <a:r>
              <a:rPr dirty="0"/>
              <a:t>, A. A., Reichert, et al (2020). BMC Medical Imaging, 20(1).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creen Shot 2021-02-22 at 10.11.49 PM.png" descr="Screen Shot 2021-02-22 at 10.11.4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895594"/>
            <a:ext cx="7230410" cy="424233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"/>
          <p:cNvSpPr/>
          <p:nvPr/>
        </p:nvSpPr>
        <p:spPr>
          <a:xfrm>
            <a:off x="11010859" y="2416415"/>
            <a:ext cx="372559" cy="150426"/>
          </a:xfrm>
          <a:prstGeom prst="rect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0" name="Rectangle"/>
          <p:cNvSpPr/>
          <p:nvPr/>
        </p:nvSpPr>
        <p:spPr>
          <a:xfrm>
            <a:off x="11010860" y="3980466"/>
            <a:ext cx="372559" cy="150425"/>
          </a:xfrm>
          <a:prstGeom prst="rect">
            <a:avLst/>
          </a:prstGeom>
          <a:ln w="381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1" name="Kouijzer, I. J. E., Mulders-Manders, C. M., et al. (2018, March 1). Seminars in Nuclear Medicine, Vol. 48, pp. 100–107."/>
          <p:cNvSpPr txBox="1"/>
          <p:nvPr/>
        </p:nvSpPr>
        <p:spPr>
          <a:xfrm>
            <a:off x="5086575" y="6638284"/>
            <a:ext cx="718722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 err="1"/>
              <a:t>Kouijzer</a:t>
            </a:r>
            <a:r>
              <a:rPr dirty="0"/>
              <a:t>, I. J. E., Mulders-</a:t>
            </a:r>
            <a:r>
              <a:rPr dirty="0" err="1"/>
              <a:t>Manders</a:t>
            </a:r>
            <a:r>
              <a:rPr dirty="0"/>
              <a:t>, C. M., et al. (2018, March 1). Seminars in Nuclear Medicine, Vol. 48, pp. 100–107.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ET/CT - WB MRI"/>
          <p:cNvSpPr txBox="1">
            <a:spLocks noGrp="1"/>
          </p:cNvSpPr>
          <p:nvPr>
            <p:ph type="title"/>
          </p:nvPr>
        </p:nvSpPr>
        <p:spPr>
          <a:xfrm>
            <a:off x="698385" y="350374"/>
            <a:ext cx="4995405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b="0" dirty="0"/>
              <a:t>PET/CT - WB MRI</a:t>
            </a:r>
          </a:p>
        </p:txBody>
      </p:sp>
      <p:sp>
        <p:nvSpPr>
          <p:cNvPr id="214" name="Conclusiones…"/>
          <p:cNvSpPr txBox="1">
            <a:spLocks noGrp="1"/>
          </p:cNvSpPr>
          <p:nvPr>
            <p:ph type="body" sz="half" idx="1"/>
          </p:nvPr>
        </p:nvSpPr>
        <p:spPr>
          <a:xfrm>
            <a:off x="4843636" y="1900469"/>
            <a:ext cx="6761923" cy="3084990"/>
          </a:xfrm>
          <a:prstGeom prst="rect">
            <a:avLst/>
          </a:prstGeom>
        </p:spPr>
        <p:txBody>
          <a:bodyPr anchor="t"/>
          <a:lstStyle/>
          <a:p>
            <a:pPr marL="228600" indent="-228600">
              <a:buSzPct val="100000"/>
              <a:buFont typeface="Arial"/>
              <a:buChar char="•"/>
              <a:defRPr sz="2000"/>
            </a:pPr>
            <a:r>
              <a:rPr dirty="0" err="1"/>
              <a:t>Conclusiones</a:t>
            </a:r>
            <a:r>
              <a:rPr dirty="0"/>
              <a:t> </a:t>
            </a:r>
          </a:p>
          <a:p>
            <a:pPr marL="228600" indent="-228600">
              <a:buSzPct val="100000"/>
              <a:buFont typeface="Arial"/>
              <a:buChar char="•"/>
              <a:defRPr sz="2000"/>
            </a:pPr>
            <a:endParaRPr dirty="0"/>
          </a:p>
          <a:p>
            <a:pPr marL="228600" indent="-228600">
              <a:buSzPct val="100000"/>
              <a:buFont typeface="Arial"/>
              <a:buChar char="•"/>
              <a:defRPr sz="2000" b="0"/>
            </a:pPr>
            <a:r>
              <a:rPr dirty="0" err="1"/>
              <a:t>wb</a:t>
            </a:r>
            <a:r>
              <a:rPr dirty="0"/>
              <a:t>-MRI imagen </a:t>
            </a:r>
            <a:r>
              <a:rPr dirty="0" err="1"/>
              <a:t>adecuada</a:t>
            </a:r>
            <a:r>
              <a:rPr dirty="0"/>
              <a:t> para el </a:t>
            </a:r>
            <a:r>
              <a:rPr dirty="0" err="1"/>
              <a:t>diagn</a:t>
            </a:r>
            <a:r>
              <a:rPr lang="es-MX" dirty="0" err="1"/>
              <a:t>ó</a:t>
            </a:r>
            <a:r>
              <a:rPr dirty="0" err="1"/>
              <a:t>stico</a:t>
            </a:r>
            <a:r>
              <a:rPr dirty="0"/>
              <a:t> de FOD con </a:t>
            </a:r>
            <a:r>
              <a:rPr dirty="0" err="1"/>
              <a:t>otras</a:t>
            </a:r>
            <a:r>
              <a:rPr dirty="0"/>
              <a:t> </a:t>
            </a:r>
            <a:r>
              <a:rPr dirty="0" err="1"/>
              <a:t>imágenes</a:t>
            </a:r>
            <a:r>
              <a:rPr dirty="0"/>
              <a:t> </a:t>
            </a:r>
            <a:r>
              <a:rPr dirty="0" err="1"/>
              <a:t>negativas</a:t>
            </a:r>
            <a:r>
              <a:rPr dirty="0"/>
              <a:t>, </a:t>
            </a:r>
            <a:r>
              <a:rPr dirty="0" err="1"/>
              <a:t>en</a:t>
            </a:r>
            <a:r>
              <a:rPr dirty="0"/>
              <a:t> </a:t>
            </a:r>
            <a:r>
              <a:rPr lang="es-CO" dirty="0"/>
              <a:t>vez</a:t>
            </a:r>
            <a:r>
              <a:rPr dirty="0"/>
              <a:t> de CT o PET-CT. Se </a:t>
            </a:r>
            <a:r>
              <a:rPr dirty="0" err="1"/>
              <a:t>requieren</a:t>
            </a:r>
            <a:r>
              <a:rPr dirty="0"/>
              <a:t> </a:t>
            </a:r>
            <a:r>
              <a:rPr dirty="0" err="1"/>
              <a:t>cohortes</a:t>
            </a:r>
            <a:r>
              <a:rPr dirty="0"/>
              <a:t> de mayor </a:t>
            </a:r>
            <a:r>
              <a:rPr dirty="0" err="1"/>
              <a:t>tamaño</a:t>
            </a:r>
            <a:r>
              <a:rPr dirty="0"/>
              <a:t> </a:t>
            </a:r>
            <a:r>
              <a:rPr dirty="0" err="1"/>
              <a:t>prospectivas</a:t>
            </a:r>
            <a:r>
              <a:rPr dirty="0"/>
              <a:t>. </a:t>
            </a:r>
          </a:p>
          <a:p>
            <a:pPr marL="228600" indent="-228600">
              <a:buSzPct val="100000"/>
              <a:buFont typeface="Arial"/>
              <a:buChar char="•"/>
              <a:defRPr sz="2000" b="0"/>
            </a:pPr>
            <a:r>
              <a:rPr dirty="0"/>
              <a:t>PET-CT t</a:t>
            </a:r>
            <a:r>
              <a:rPr lang="es-MX" dirty="0"/>
              <a:t>é</a:t>
            </a:r>
            <a:r>
              <a:rPr dirty="0" err="1"/>
              <a:t>cnica</a:t>
            </a:r>
            <a:r>
              <a:rPr dirty="0"/>
              <a:t> </a:t>
            </a:r>
            <a:r>
              <a:rPr dirty="0" err="1"/>
              <a:t>ayuda</a:t>
            </a:r>
            <a:r>
              <a:rPr dirty="0"/>
              <a:t> al </a:t>
            </a:r>
            <a:r>
              <a:rPr dirty="0" err="1"/>
              <a:t>diagn</a:t>
            </a:r>
            <a:r>
              <a:rPr lang="es-MX" dirty="0" err="1"/>
              <a:t>ó</a:t>
            </a:r>
            <a:r>
              <a:rPr dirty="0" err="1"/>
              <a:t>stico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FOD con </a:t>
            </a:r>
            <a:r>
              <a:rPr dirty="0" err="1"/>
              <a:t>pocas</a:t>
            </a:r>
            <a:r>
              <a:rPr dirty="0"/>
              <a:t> claves dx. </a:t>
            </a:r>
          </a:p>
        </p:txBody>
      </p:sp>
      <p:sp>
        <p:nvSpPr>
          <p:cNvPr id="215" name="Kouijzer, I. J. E., Mulders-Manders, C. M., et al. (2018). Seminars in Nuclear Medicine, Vol. 48, pp. 100–107."/>
          <p:cNvSpPr txBox="1"/>
          <p:nvPr/>
        </p:nvSpPr>
        <p:spPr>
          <a:xfrm>
            <a:off x="5626874" y="6605483"/>
            <a:ext cx="663899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t>Kouijzer, I. J. E., Mulders-Manders, C. M., et al. (2018). Seminars in Nuclear Medicine, Vol. 48, pp. 100–107.</a:t>
            </a:r>
          </a:p>
        </p:txBody>
      </p:sp>
      <p:sp>
        <p:nvSpPr>
          <p:cNvPr id="216" name="Tavakoli, A. A., Reichert, et al (2020). BMC Medical Imaging, 20(1)."/>
          <p:cNvSpPr txBox="1"/>
          <p:nvPr/>
        </p:nvSpPr>
        <p:spPr>
          <a:xfrm>
            <a:off x="7989570" y="6359262"/>
            <a:ext cx="420243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 err="1"/>
              <a:t>Tavakoli</a:t>
            </a:r>
            <a:r>
              <a:rPr dirty="0"/>
              <a:t>, A. A., Reichert, et al (2020). BMC Medical Imaging, 20(1).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rocedimientos Invasivos"/>
          <p:cNvSpPr txBox="1">
            <a:spLocks noGrp="1"/>
          </p:cNvSpPr>
          <p:nvPr>
            <p:ph type="title"/>
          </p:nvPr>
        </p:nvSpPr>
        <p:spPr>
          <a:xfrm>
            <a:off x="838200" y="195046"/>
            <a:ext cx="7297132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b="0" dirty="0"/>
              <a:t>Procedimientos invasivos</a:t>
            </a:r>
          </a:p>
        </p:txBody>
      </p:sp>
      <p:sp>
        <p:nvSpPr>
          <p:cNvPr id="219" name="Biopsia excisional u otras…"/>
          <p:cNvSpPr txBox="1">
            <a:spLocks noGrp="1"/>
          </p:cNvSpPr>
          <p:nvPr>
            <p:ph type="body" sz="half" idx="1"/>
          </p:nvPr>
        </p:nvSpPr>
        <p:spPr>
          <a:xfrm>
            <a:off x="4902961" y="2053968"/>
            <a:ext cx="6927757" cy="3491093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Biopsia</a:t>
            </a:r>
            <a:r>
              <a:rPr dirty="0"/>
              <a:t> excisional u </a:t>
            </a:r>
            <a:r>
              <a:rPr dirty="0" err="1"/>
              <a:t>otras</a:t>
            </a:r>
            <a:r>
              <a:rPr lang="es-CO" dirty="0"/>
              <a:t>.</a:t>
            </a:r>
            <a:r>
              <a:rPr dirty="0"/>
              <a:t> </a:t>
            </a:r>
          </a:p>
          <a:p>
            <a:r>
              <a:rPr dirty="0"/>
              <a:t>&lt;50% </a:t>
            </a:r>
            <a:r>
              <a:rPr dirty="0" err="1"/>
              <a:t>rendimiento</a:t>
            </a:r>
            <a:r>
              <a:rPr dirty="0"/>
              <a:t> </a:t>
            </a:r>
            <a:r>
              <a:rPr dirty="0" err="1"/>
              <a:t>diagn</a:t>
            </a:r>
            <a:r>
              <a:rPr lang="es-MX" dirty="0" err="1"/>
              <a:t>ó</a:t>
            </a:r>
            <a:r>
              <a:rPr dirty="0" err="1"/>
              <a:t>stic</a:t>
            </a:r>
            <a:r>
              <a:rPr lang="es-MX" dirty="0"/>
              <a:t>o.</a:t>
            </a:r>
            <a:endParaRPr dirty="0"/>
          </a:p>
          <a:p>
            <a:r>
              <a:rPr dirty="0"/>
              <a:t>Media 3 Bx —&gt; Dx</a:t>
            </a:r>
            <a:r>
              <a:rPr lang="es-CO" dirty="0"/>
              <a:t>.</a:t>
            </a:r>
            <a:r>
              <a:rPr dirty="0"/>
              <a:t> </a:t>
            </a:r>
          </a:p>
          <a:p>
            <a:r>
              <a:rPr dirty="0" err="1"/>
              <a:t>Excepción</a:t>
            </a:r>
            <a:r>
              <a:rPr dirty="0"/>
              <a:t> —&gt; Bx arteria temporal (&gt;55a - VSG 50 a 100)</a:t>
            </a:r>
            <a:r>
              <a:rPr lang="es-CO" dirty="0"/>
              <a:t>.</a:t>
            </a:r>
            <a:endParaRPr dirty="0"/>
          </a:p>
          <a:p>
            <a:endParaRPr dirty="0"/>
          </a:p>
          <a:p>
            <a:pPr>
              <a:defRPr b="1" u="sng"/>
            </a:pPr>
            <a:r>
              <a:rPr dirty="0" err="1"/>
              <a:t>Otras</a:t>
            </a:r>
            <a:r>
              <a:rPr dirty="0"/>
              <a:t>: </a:t>
            </a:r>
            <a:r>
              <a:rPr dirty="0" err="1"/>
              <a:t>Pruebas</a:t>
            </a:r>
            <a:r>
              <a:rPr dirty="0"/>
              <a:t> </a:t>
            </a:r>
            <a:r>
              <a:rPr dirty="0" err="1"/>
              <a:t>Moleculares</a:t>
            </a:r>
            <a:r>
              <a:rPr dirty="0"/>
              <a:t> </a:t>
            </a:r>
          </a:p>
          <a:p>
            <a:r>
              <a:rPr dirty="0" err="1"/>
              <a:t>Fiebre</a:t>
            </a:r>
            <a:r>
              <a:rPr dirty="0"/>
              <a:t> </a:t>
            </a:r>
            <a:r>
              <a:rPr lang="es-MX" dirty="0"/>
              <a:t>m</a:t>
            </a:r>
            <a:r>
              <a:rPr dirty="0" err="1"/>
              <a:t>editerranea</a:t>
            </a:r>
            <a:r>
              <a:rPr dirty="0"/>
              <a:t> </a:t>
            </a:r>
            <a:r>
              <a:rPr lang="es-MX" dirty="0"/>
              <a:t>f</a:t>
            </a:r>
            <a:r>
              <a:rPr dirty="0" err="1"/>
              <a:t>amiliar</a:t>
            </a:r>
            <a:r>
              <a:rPr lang="es-CO" dirty="0"/>
              <a:t>.</a:t>
            </a:r>
            <a:r>
              <a:rPr dirty="0"/>
              <a:t> </a:t>
            </a:r>
          </a:p>
        </p:txBody>
      </p:sp>
      <p:sp>
        <p:nvSpPr>
          <p:cNvPr id="220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Table"/>
          <p:cNvGraphicFramePr/>
          <p:nvPr>
            <p:extLst>
              <p:ext uri="{D42A27DB-BD31-4B8C-83A1-F6EECF244321}">
                <p14:modId xmlns:p14="http://schemas.microsoft.com/office/powerpoint/2010/main" val="3280628733"/>
              </p:ext>
            </p:extLst>
          </p:nvPr>
        </p:nvGraphicFramePr>
        <p:xfrm>
          <a:off x="2006426" y="213360"/>
          <a:ext cx="8630048" cy="363277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315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5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4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BIOPSIA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INDICACIÓN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96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M</a:t>
                      </a:r>
                      <a:r>
                        <a:rPr lang="es-MX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é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dula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MX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ó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sea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Alteración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HLG - N </a:t>
                      </a:r>
                      <a:r>
                        <a:rPr lang="es-MX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h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ematol</a:t>
                      </a:r>
                      <a:r>
                        <a:rPr lang="es-CO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ó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gicas</a:t>
                      </a:r>
                      <a:r>
                        <a:rPr lang="es-MX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(</a:t>
                      </a:r>
                      <a:r>
                        <a:rPr lang="es-CO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xtendido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formas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inmaduras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mieloides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, 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eritroides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, 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dacriocitos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++)
</a:t>
                      </a:r>
                      <a:r>
                        <a:rPr lang="es-MX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s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ospecha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infecciones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(Salmonella, Histoplasma, Leishmania, TB)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40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Hep</a:t>
                      </a:r>
                      <a:r>
                        <a:rPr lang="es-CO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á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tica</a:t>
                      </a:r>
                      <a:endParaRPr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Común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MX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i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nfiltración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r>
                        <a:rPr lang="es-MX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h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ep</a:t>
                      </a:r>
                      <a:r>
                        <a:rPr lang="es-CO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á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tica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
FA - GGT (</a:t>
                      </a:r>
                      <a:r>
                        <a:rPr lang="es-MX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i</a:t>
                      </a:r>
                      <a:r>
                        <a:rPr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nfiltrativo</a:t>
                      </a:r>
                      <a:r>
                        <a:rPr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)</a:t>
                      </a:r>
                      <a:r>
                        <a:rPr lang="es-CO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.</a:t>
                      </a:r>
                      <a:endParaRPr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3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creen Shot 2021-02-23 at 12.13.59 AM.png" descr="Screen Shot 2021-02-23 at 12.13.5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961" y="0"/>
            <a:ext cx="459029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Wright, W. F., &amp; Auwaerter, P. G. (2020). Open Forum Infectious Diseases, 7(5)."/>
          <p:cNvSpPr txBox="1"/>
          <p:nvPr/>
        </p:nvSpPr>
        <p:spPr>
          <a:xfrm>
            <a:off x="572291" y="73980"/>
            <a:ext cx="505683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Wright, W. F., &amp; </a:t>
            </a:r>
            <a:r>
              <a:rPr dirty="0" err="1"/>
              <a:t>Auwaerter</a:t>
            </a:r>
            <a:r>
              <a:rPr dirty="0"/>
              <a:t>, P. G. (2020). Open Forum Infectious Diseases, 7(5).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rmoregulación y la respuesta febril"/>
          <p:cNvSpPr txBox="1">
            <a:spLocks noGrp="1"/>
          </p:cNvSpPr>
          <p:nvPr>
            <p:ph type="title"/>
          </p:nvPr>
        </p:nvSpPr>
        <p:spPr>
          <a:xfrm>
            <a:off x="74629" y="268793"/>
            <a:ext cx="8126691" cy="13255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algn="ctr"/>
            <a:r>
              <a:rPr b="0" dirty="0" err="1"/>
              <a:t>Termoregulación</a:t>
            </a:r>
            <a:r>
              <a:rPr b="0" dirty="0"/>
              <a:t> y la </a:t>
            </a:r>
            <a:r>
              <a:rPr b="0" dirty="0" err="1"/>
              <a:t>respuesta</a:t>
            </a:r>
            <a:r>
              <a:rPr b="0" dirty="0"/>
              <a:t> </a:t>
            </a:r>
            <a:r>
              <a:rPr b="0" dirty="0" err="1"/>
              <a:t>febril</a:t>
            </a:r>
            <a:endParaRPr b="0" dirty="0"/>
          </a:p>
        </p:txBody>
      </p:sp>
      <p:sp>
        <p:nvSpPr>
          <p:cNvPr id="104" name="Willam Harvey´s…"/>
          <p:cNvSpPr txBox="1">
            <a:spLocks noGrp="1"/>
          </p:cNvSpPr>
          <p:nvPr>
            <p:ph type="body" sz="half" idx="1"/>
          </p:nvPr>
        </p:nvSpPr>
        <p:spPr>
          <a:xfrm>
            <a:off x="4959522" y="1927398"/>
            <a:ext cx="6761923" cy="4351338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Willam</a:t>
            </a:r>
            <a:r>
              <a:rPr dirty="0"/>
              <a:t> </a:t>
            </a:r>
            <a:r>
              <a:rPr b="1" dirty="0"/>
              <a:t>Harvey´s</a:t>
            </a:r>
            <a:r>
              <a:rPr lang="es-CO" b="1" dirty="0"/>
              <a:t>.</a:t>
            </a:r>
            <a:endParaRPr b="1" dirty="0"/>
          </a:p>
          <a:p>
            <a:r>
              <a:rPr dirty="0"/>
              <a:t>Claude Bernard´s</a:t>
            </a:r>
            <a:r>
              <a:rPr lang="es-CO" dirty="0"/>
              <a:t>.</a:t>
            </a:r>
            <a:endParaRPr dirty="0"/>
          </a:p>
          <a:p>
            <a:r>
              <a:rPr dirty="0"/>
              <a:t>Nuevo </a:t>
            </a:r>
            <a:r>
              <a:rPr dirty="0" err="1"/>
              <a:t>modelo</a:t>
            </a:r>
            <a:r>
              <a:rPr dirty="0"/>
              <a:t>: VGNC L-T H-T —&gt; TRB</a:t>
            </a:r>
            <a:r>
              <a:rPr lang="es-CO" dirty="0"/>
              <a:t>.</a:t>
            </a:r>
            <a:endParaRPr dirty="0"/>
          </a:p>
          <a:p>
            <a:endParaRPr dirty="0"/>
          </a:p>
          <a:p>
            <a:r>
              <a:rPr dirty="0" err="1"/>
              <a:t>Fiebre</a:t>
            </a:r>
            <a:r>
              <a:rPr dirty="0"/>
              <a:t> </a:t>
            </a:r>
            <a:r>
              <a:rPr dirty="0" err="1"/>
              <a:t>Infecciosa</a:t>
            </a:r>
            <a:r>
              <a:rPr lang="es-CO" dirty="0"/>
              <a:t>.</a:t>
            </a:r>
            <a:endParaRPr dirty="0"/>
          </a:p>
          <a:p>
            <a:r>
              <a:rPr dirty="0" err="1"/>
              <a:t>Pir</a:t>
            </a:r>
            <a:r>
              <a:rPr lang="es-CO" dirty="0" err="1"/>
              <a:t>ó</a:t>
            </a:r>
            <a:r>
              <a:rPr dirty="0" err="1"/>
              <a:t>geno</a:t>
            </a:r>
            <a:r>
              <a:rPr dirty="0"/>
              <a:t> Ex</a:t>
            </a:r>
            <a:r>
              <a:rPr lang="es-CO" dirty="0" err="1"/>
              <a:t>ó</a:t>
            </a:r>
            <a:r>
              <a:rPr dirty="0" err="1"/>
              <a:t>geno</a:t>
            </a:r>
            <a:r>
              <a:rPr dirty="0"/>
              <a:t> (LPS) —&gt; </a:t>
            </a:r>
            <a:r>
              <a:rPr dirty="0" err="1"/>
              <a:t>Pir</a:t>
            </a:r>
            <a:r>
              <a:rPr lang="es-CO" dirty="0" err="1"/>
              <a:t>ó</a:t>
            </a:r>
            <a:r>
              <a:rPr dirty="0" err="1"/>
              <a:t>geno</a:t>
            </a:r>
            <a:r>
              <a:rPr dirty="0"/>
              <a:t> End</a:t>
            </a:r>
            <a:r>
              <a:rPr lang="es-CO" dirty="0" err="1"/>
              <a:t>ó</a:t>
            </a:r>
            <a:r>
              <a:rPr dirty="0" err="1"/>
              <a:t>geno</a:t>
            </a:r>
            <a:r>
              <a:rPr lang="es-CO" dirty="0"/>
              <a:t>.</a:t>
            </a:r>
            <a:endParaRPr dirty="0"/>
          </a:p>
          <a:p>
            <a:r>
              <a:rPr dirty="0"/>
              <a:t>IL1, IL6, TNF &amp; INFs —&gt; R. </a:t>
            </a:r>
            <a:r>
              <a:rPr dirty="0" err="1"/>
              <a:t>Preoptica</a:t>
            </a:r>
            <a:r>
              <a:rPr dirty="0"/>
              <a:t> —&gt; PGE2</a:t>
            </a:r>
            <a:r>
              <a:rPr lang="es-CO" dirty="0"/>
              <a:t>.</a:t>
            </a:r>
            <a:r>
              <a:rPr dirty="0"/>
              <a:t> </a:t>
            </a:r>
          </a:p>
          <a:p>
            <a:r>
              <a:rPr dirty="0"/>
              <a:t>S. Simp</a:t>
            </a:r>
            <a:r>
              <a:rPr lang="es-MX" dirty="0"/>
              <a:t>á</a:t>
            </a:r>
            <a:r>
              <a:rPr dirty="0" err="1"/>
              <a:t>tico</a:t>
            </a:r>
            <a:r>
              <a:rPr dirty="0"/>
              <a:t> —&gt; NE —&gt; </a:t>
            </a:r>
            <a:r>
              <a:rPr lang="es-CO" dirty="0"/>
              <a:t>Vasoconstricción</a:t>
            </a:r>
            <a:r>
              <a:rPr dirty="0"/>
              <a:t> y BAP</a:t>
            </a:r>
            <a:r>
              <a:rPr lang="es-CO" dirty="0"/>
              <a:t>.</a:t>
            </a:r>
            <a:endParaRPr dirty="0"/>
          </a:p>
          <a:p>
            <a:r>
              <a:rPr dirty="0"/>
              <a:t>ACH —&gt; </a:t>
            </a:r>
            <a:r>
              <a:rPr lang="es-CO" dirty="0"/>
              <a:t>Escalofríos.</a:t>
            </a:r>
          </a:p>
        </p:txBody>
      </p:sp>
      <p:sp>
        <p:nvSpPr>
          <p:cNvPr id="105" name="Sistema Inmune Innato"/>
          <p:cNvSpPr/>
          <p:nvPr/>
        </p:nvSpPr>
        <p:spPr>
          <a:xfrm>
            <a:off x="9379358" y="5342010"/>
            <a:ext cx="1974442" cy="882645"/>
          </a:xfrm>
          <a:prstGeom prst="roundRect">
            <a:avLst>
              <a:gd name="adj" fmla="val 20634"/>
            </a:avLst>
          </a:prstGeom>
          <a:solidFill>
            <a:srgbClr val="FFFFFF"/>
          </a:solidFill>
          <a:ln w="19050">
            <a:solidFill>
              <a:schemeClr val="accent2"/>
            </a:solidFill>
            <a:miter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/>
          </a:lstStyle>
          <a:p>
            <a:r>
              <a:rPr dirty="0">
                <a:solidFill>
                  <a:srgbClr val="152B48"/>
                </a:solidFill>
                <a:latin typeface="Montserrat" panose="00000500000000000000" pitchFamily="50" charset="0"/>
              </a:rPr>
              <a:t>Sistema </a:t>
            </a:r>
            <a:r>
              <a:rPr lang="es-MX" dirty="0">
                <a:solidFill>
                  <a:srgbClr val="152B48"/>
                </a:solidFill>
                <a:latin typeface="Montserrat" panose="00000500000000000000" pitchFamily="50" charset="0"/>
              </a:rPr>
              <a:t>i</a:t>
            </a:r>
            <a:r>
              <a:rPr dirty="0" err="1">
                <a:solidFill>
                  <a:srgbClr val="152B48"/>
                </a:solidFill>
                <a:latin typeface="Montserrat" panose="00000500000000000000" pitchFamily="50" charset="0"/>
              </a:rPr>
              <a:t>nmune</a:t>
            </a:r>
            <a:r>
              <a:rPr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s-MX" dirty="0">
                <a:solidFill>
                  <a:srgbClr val="152B48"/>
                </a:solidFill>
                <a:latin typeface="Montserrat" panose="00000500000000000000" pitchFamily="50" charset="0"/>
              </a:rPr>
              <a:t>i</a:t>
            </a:r>
            <a:r>
              <a:rPr dirty="0" err="1">
                <a:solidFill>
                  <a:srgbClr val="152B48"/>
                </a:solidFill>
                <a:latin typeface="Montserrat" panose="00000500000000000000" pitchFamily="50" charset="0"/>
              </a:rPr>
              <a:t>nnato</a:t>
            </a:r>
            <a:endParaRPr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06" name="Wright, W. F., &amp; Auwaerter, P. G. (2020). Open Forum Infectious Diseases, 7(5)."/>
          <p:cNvSpPr txBox="1"/>
          <p:nvPr/>
        </p:nvSpPr>
        <p:spPr>
          <a:xfrm>
            <a:off x="7201515" y="6611779"/>
            <a:ext cx="505683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Wright, W. F., &amp; </a:t>
            </a:r>
            <a:r>
              <a:rPr dirty="0" err="1"/>
              <a:t>Auwaerter</a:t>
            </a:r>
            <a:r>
              <a:rPr dirty="0"/>
              <a:t>, P. G. (2020). Open Forum Infectious Diseases, 7(5).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creen Shot 2021-02-22 at 6.58.42 AM.png" descr="Screen Shot 2021-02-22 at 6.58.4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247" y="0"/>
            <a:ext cx="539020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Screen Shot 2021-02-22 at 10.43.02 PM.png" descr="Screen Shot 2021-02-22 at 10.43.0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41" y="140013"/>
            <a:ext cx="5670473" cy="307038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Wright, W. F., &amp; Auwaerter, P. G. (2020). Open Forum Infectious Diseases, 7(5)."/>
          <p:cNvSpPr txBox="1"/>
          <p:nvPr/>
        </p:nvSpPr>
        <p:spPr>
          <a:xfrm>
            <a:off x="567741" y="3294379"/>
            <a:ext cx="5561073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marL="304800" indent="-304800"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Wright, W. F., &amp; Auwaerter, P. G. (2020). </a:t>
            </a:r>
            <a:r>
              <a:rPr i="1"/>
              <a:t>Open Forum Infectious Diseases</a:t>
            </a:r>
            <a:r>
              <a:t>, </a:t>
            </a:r>
            <a:r>
              <a:rPr i="1"/>
              <a:t>7</a:t>
            </a:r>
            <a:r>
              <a:t>(5).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D Clasica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525652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b="0" dirty="0"/>
              <a:t>FOD </a:t>
            </a:r>
            <a:r>
              <a:rPr lang="es-MX" b="0" dirty="0"/>
              <a:t>c</a:t>
            </a:r>
            <a:r>
              <a:rPr lang="es-CO" b="0" dirty="0" err="1"/>
              <a:t>lásica</a:t>
            </a:r>
            <a:endParaRPr lang="es-CO" b="0" dirty="0"/>
          </a:p>
        </p:txBody>
      </p:sp>
      <p:sp>
        <p:nvSpPr>
          <p:cNvPr id="113" name="5 Categorias…"/>
          <p:cNvSpPr txBox="1">
            <a:spLocks noGrp="1"/>
          </p:cNvSpPr>
          <p:nvPr>
            <p:ph type="body" sz="half" idx="1"/>
          </p:nvPr>
        </p:nvSpPr>
        <p:spPr>
          <a:xfrm>
            <a:off x="5157485" y="2033014"/>
            <a:ext cx="6761923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5 </a:t>
            </a:r>
            <a:r>
              <a:rPr lang="es-MX" dirty="0"/>
              <a:t>c</a:t>
            </a:r>
            <a:r>
              <a:rPr dirty="0" err="1"/>
              <a:t>ategor</a:t>
            </a:r>
            <a:r>
              <a:rPr lang="es-CO" dirty="0"/>
              <a:t>í</a:t>
            </a:r>
            <a:r>
              <a:rPr dirty="0"/>
              <a:t>as</a:t>
            </a:r>
            <a:r>
              <a:rPr lang="es-CO" dirty="0"/>
              <a:t>.</a:t>
            </a:r>
            <a:endParaRPr dirty="0"/>
          </a:p>
          <a:p>
            <a:r>
              <a:rPr dirty="0" err="1"/>
              <a:t>Infecciosa</a:t>
            </a:r>
            <a:r>
              <a:rPr lang="es-CO" dirty="0"/>
              <a:t>.</a:t>
            </a:r>
            <a:r>
              <a:rPr dirty="0"/>
              <a:t> </a:t>
            </a:r>
          </a:p>
          <a:p>
            <a:r>
              <a:rPr dirty="0"/>
              <a:t>Neoplasia</a:t>
            </a:r>
            <a:r>
              <a:rPr lang="es-CO" dirty="0"/>
              <a:t>.</a:t>
            </a:r>
            <a:endParaRPr dirty="0"/>
          </a:p>
          <a:p>
            <a:r>
              <a:rPr lang="es-CO" dirty="0"/>
              <a:t>Inflamatoria</a:t>
            </a:r>
            <a:r>
              <a:rPr dirty="0"/>
              <a:t> - </a:t>
            </a:r>
            <a:r>
              <a:rPr lang="es-MX" dirty="0"/>
              <a:t>e</a:t>
            </a:r>
            <a:r>
              <a:rPr dirty="0" err="1"/>
              <a:t>nfermedad</a:t>
            </a:r>
            <a:r>
              <a:rPr dirty="0"/>
              <a:t> de </a:t>
            </a:r>
            <a:r>
              <a:rPr dirty="0" err="1"/>
              <a:t>tejido</a:t>
            </a:r>
            <a:r>
              <a:rPr dirty="0"/>
              <a:t> </a:t>
            </a:r>
            <a:r>
              <a:rPr dirty="0" err="1"/>
              <a:t>conectivo</a:t>
            </a:r>
            <a:r>
              <a:rPr lang="es-CO" dirty="0"/>
              <a:t>.</a:t>
            </a:r>
            <a:endParaRPr dirty="0"/>
          </a:p>
          <a:p>
            <a:r>
              <a:rPr dirty="0" err="1"/>
              <a:t>Miscelanea</a:t>
            </a:r>
            <a:r>
              <a:rPr lang="es-CO" dirty="0"/>
              <a:t>.</a:t>
            </a:r>
            <a:endParaRPr dirty="0"/>
          </a:p>
          <a:p>
            <a:r>
              <a:rPr dirty="0"/>
              <a:t>Sin </a:t>
            </a:r>
            <a:r>
              <a:rPr dirty="0" err="1"/>
              <a:t>diagn</a:t>
            </a:r>
            <a:r>
              <a:rPr lang="es-MX" dirty="0" err="1"/>
              <a:t>ó</a:t>
            </a:r>
            <a:r>
              <a:rPr dirty="0" err="1"/>
              <a:t>stico</a:t>
            </a:r>
            <a:r>
              <a:rPr lang="es-CO" dirty="0"/>
              <a:t>.</a:t>
            </a:r>
            <a:r>
              <a:rPr dirty="0"/>
              <a:t> </a:t>
            </a:r>
          </a:p>
        </p:txBody>
      </p:sp>
      <p:sp>
        <p:nvSpPr>
          <p:cNvPr id="114" name="Bennett, John E. Dolin, et al. (2019 ) Principles and Practice of Infectious Diseases"/>
          <p:cNvSpPr txBox="1"/>
          <p:nvPr/>
        </p:nvSpPr>
        <p:spPr>
          <a:xfrm>
            <a:off x="6954030" y="6603567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creen Shot 2021-02-22 at 7.22.37 AM.png" descr="Screen Shot 2021-02-22 at 7.22.3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756" y="121525"/>
            <a:ext cx="9303035" cy="367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Bennett, John E. Dolin, et al. (2019 ) Principles and Practice of Infectious Diseases"/>
          <p:cNvSpPr txBox="1"/>
          <p:nvPr/>
        </p:nvSpPr>
        <p:spPr>
          <a:xfrm>
            <a:off x="6954030" y="6613364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21-02-22 at 7.23.21 AM.png" descr="Screen Shot 2021-02-22 at 7.23.2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361073"/>
            <a:ext cx="7522346" cy="481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Bennett, John E. Dolin, et al. (2019 ) Principles and Practice of Infectious Diseases"/>
          <p:cNvSpPr txBox="1"/>
          <p:nvPr/>
        </p:nvSpPr>
        <p:spPr>
          <a:xfrm>
            <a:off x="6954030" y="6638284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 Shot 2021-02-22 at 7.23.37 AM.png" descr="Screen Shot 2021-02-22 at 7.23.3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844549"/>
            <a:ext cx="7522346" cy="5168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Bennett, John E. Dolin, et al. (2019 ) Principles and Practice of Infectious Diseases"/>
          <p:cNvSpPr txBox="1"/>
          <p:nvPr/>
        </p:nvSpPr>
        <p:spPr>
          <a:xfrm>
            <a:off x="6954030" y="6611779"/>
            <a:ext cx="523797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457200">
              <a:defRPr sz="1000">
                <a:solidFill>
                  <a:srgbClr val="152B48"/>
                </a:solidFill>
                <a:latin typeface="Montserrat" panose="00000500000000000000" pitchFamily="50" charset="0"/>
                <a:ea typeface="Times Roman"/>
                <a:cs typeface="Times Roman"/>
              </a:defRPr>
            </a:lvl1pPr>
          </a:lstStyle>
          <a:p>
            <a:r>
              <a:rPr dirty="0"/>
              <a:t>Bennett, John E. Dolin, et al. (2019 ) Principles and Practice of Infectious Diseases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1253</Words>
  <Application>Microsoft Office PowerPoint</Application>
  <PresentationFormat>Panorámica</PresentationFormat>
  <Paragraphs>123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Montserrat</vt:lpstr>
      <vt:lpstr>Tema de Office</vt:lpstr>
      <vt:lpstr>Fiebre de origen desconocido</vt:lpstr>
      <vt:lpstr>Definición</vt:lpstr>
      <vt:lpstr>Presentación de PowerPoint</vt:lpstr>
      <vt:lpstr>Termoregulación y la respuesta febril</vt:lpstr>
      <vt:lpstr>Presentación de PowerPoint</vt:lpstr>
      <vt:lpstr>FOD clásica</vt:lpstr>
      <vt:lpstr>Presentación de PowerPoint</vt:lpstr>
      <vt:lpstr>Presentación de PowerPoint</vt:lpstr>
      <vt:lpstr>Presentación de PowerPoint</vt:lpstr>
      <vt:lpstr>Enfoque diagnóstico</vt:lpstr>
      <vt:lpstr>Grupos  poblacionales</vt:lpstr>
      <vt:lpstr>Grupos  poblacionales</vt:lpstr>
      <vt:lpstr>Grupos  poblacionales</vt:lpstr>
      <vt:lpstr>Presentación de PowerPoint</vt:lpstr>
      <vt:lpstr>Enfoque diagnóstico</vt:lpstr>
      <vt:lpstr>Presentación de PowerPoint</vt:lpstr>
      <vt:lpstr>Enfoque diagnóstico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Enfoque diagnóstico </vt:lpstr>
      <vt:lpstr>Presentación de PowerPoint</vt:lpstr>
      <vt:lpstr>Presentación de PowerPoint</vt:lpstr>
      <vt:lpstr>Enfoque diagnóstico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PET/CT - WB MRI</vt:lpstr>
      <vt:lpstr>Procedimientos invasivos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Fiebre de origen desconocido</dc:title>
  <dc:creator>Sistemas Sentire</dc:creator>
  <cp:lastModifiedBy>User</cp:lastModifiedBy>
  <cp:revision>6</cp:revision>
  <dcterms:modified xsi:type="dcterms:W3CDTF">2021-05-04T22:23:47Z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1170353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