
<file path=[Content_Types].xml><?xml version="1.0" encoding="utf-8"?>
<Types xmlns="http://schemas.openxmlformats.org/package/2006/content-types">
  <Default ContentType="image/jpeg" Extension="jpeg"/>
  <Default ContentType="image/jpeg" Extension="jpg"/>
  <Default ContentType="image/png" Extension="png"/>
  <Default ContentType="application/vnd.openxmlformats-package.relationships+xml" Extension="rels"/>
  <Default ContentType="application/xml" Extension="xml"/>
  <Override ContentType="application/vnd.openxmlformats-officedocument.presentationml.presentation.main+xml" PartName="/ppt/presentation.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slide+xml" PartName="/ppt/slides/slide14.xml"/>
  <Override ContentType="application/vnd.openxmlformats-officedocument.presentationml.slide+xml" PartName="/ppt/slides/slide15.xml"/>
  <Override ContentType="application/vnd.openxmlformats-officedocument.presentationml.slide+xml" PartName="/ppt/slides/slide16.xml"/>
  <Override ContentType="application/vnd.openxmlformats-officedocument.presentationml.slide+xml" PartName="/ppt/slides/slide17.xml"/>
  <Override ContentType="application/vnd.openxmlformats-officedocument.presentationml.slide+xml" PartName="/ppt/slides/slide18.xml"/>
  <Override ContentType="application/vnd.openxmlformats-officedocument.presentationml.slide+xml" PartName="/ppt/slides/slide19.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22.xml"/>
  <Override ContentType="application/vnd.openxmlformats-officedocument.presentationml.slide+xml" PartName="/ppt/slides/slide23.xml"/>
  <Override ContentType="application/vnd.openxmlformats-officedocument.presentationml.slide+xml" PartName="/ppt/slides/slide24.xml"/>
  <Override ContentType="application/vnd.openxmlformats-officedocument.presentationml.slide+xml" PartName="/ppt/slides/slide25.xml"/>
  <Override ContentType="application/vnd.openxmlformats-officedocument.presentationml.slide+xml" PartName="/ppt/slides/slide26.xml"/>
  <Override ContentType="application/vnd.openxmlformats-officedocument.presentationml.slide+xml" PartName="/ppt/slides/slide27.xml"/>
  <Override ContentType="application/vnd.openxmlformats-officedocument.presentationml.slide+xml" PartName="/ppt/slides/slide28.xml"/>
  <Override ContentType="application/vnd.openxmlformats-officedocument.presentationml.slide+xml" PartName="/ppt/slides/slide29.xml"/>
  <Override ContentType="application/vnd.openxmlformats-officedocument.presentationml.slide+xml" PartName="/ppt/slides/slide30.xml"/>
  <Override ContentType="application/vnd.openxmlformats-officedocument.presentationml.slide+xml" PartName="/ppt/slides/slide31.xml"/>
  <Override ContentType="application/vnd.openxmlformats-officedocument.presentationml.slide+xml" PartName="/ppt/slides/slide32.xml"/>
  <Override ContentType="application/vnd.openxmlformats-officedocument.presentationml.notesMaster+xml" PartName="/ppt/notesMasters/notesMaster1.xml"/>
  <Override ContentType="application/vnd.openxmlformats-officedocument.presentationml.presProps+xml" PartName="/ppt/presProps.xml"/>
  <Override ContentType="application/vnd.openxmlformats-officedocument.presentationml.viewProps+xml" PartName="/ppt/viewProps.xml"/>
  <Override ContentType="application/vnd.openxmlformats-officedocument.theme+xml" PartName="/ppt/theme/theme1.xml"/>
  <Override ContentType="application/vnd.openxmlformats-officedocument.presentationml.tableStyles+xml" PartName="/ppt/tableStyle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theme+xml" PartName="/ppt/theme/theme2.xml"/>
  <Override ContentType="application/vnd.openxmlformats-officedocument.presentationml.notesSlide+xml" PartName="/ppt/notesSlides/notesSlide1.xml"/>
  <Override ContentType="application/vnd.openxmlformats-officedocument.drawingml.diagramData+xml" PartName="/ppt/diagrams/data1.xml"/>
  <Override ContentType="application/vnd.openxmlformats-officedocument.drawingml.diagramLayout+xml" PartName="/ppt/diagrams/layout1.xml"/>
  <Override ContentType="application/vnd.openxmlformats-officedocument.drawingml.diagramStyle+xml" PartName="/ppt/diagrams/quickStyle1.xml"/>
  <Override ContentType="application/vnd.openxmlformats-officedocument.drawingml.diagramColors+xml" PartName="/ppt/diagrams/colors1.xml"/>
  <Override ContentType="application/vnd.ms-office.drawingml.diagramDrawing+xml" PartName="/ppt/diagrams/drawing1.xml"/>
  <Override ContentType="application/vnd.openxmlformats-officedocument.presentationml.notesSlide+xml" PartName="/ppt/notesSlides/notesSlide2.xml"/>
  <Override ContentType="application/vnd.openxmlformats-officedocument.presentationml.notesSlide+xml" PartName="/ppt/notesSlides/notesSlide3.xml"/>
  <Override ContentType="application/vnd.openxmlformats-officedocument.presentationml.notesSlide+xml" PartName="/ppt/notesSlides/notesSlide4.xml"/>
  <Override ContentType="application/vnd.openxmlformats-officedocument.presentationml.notesSlide+xml" PartName="/ppt/notesSlides/notesSlide5.xml"/>
  <Override ContentType="application/vnd.openxmlformats-officedocument.drawingml.diagramData+xml" PartName="/ppt/diagrams/data2.xml"/>
  <Override ContentType="application/vnd.openxmlformats-officedocument.drawingml.diagramLayout+xml" PartName="/ppt/diagrams/layout2.xml"/>
  <Override ContentType="application/vnd.openxmlformats-officedocument.drawingml.diagramStyle+xml" PartName="/ppt/diagrams/quickStyle2.xml"/>
  <Override ContentType="application/vnd.openxmlformats-officedocument.drawingml.diagramColors+xml" PartName="/ppt/diagrams/colors2.xml"/>
  <Override ContentType="application/vnd.ms-office.drawingml.diagramDrawing+xml" PartName="/ppt/diagrams/drawing2.xml"/>
  <Override ContentType="application/vnd.openxmlformats-officedocument.presentationml.notesSlide+xml" PartName="/ppt/notesSlides/notesSlide6.xml"/>
  <Override ContentType="application/vnd.openxmlformats-officedocument.presentationml.notesSlide+xml" PartName="/ppt/notesSlides/notesSlide7.xml"/>
  <Override ContentType="application/vnd.openxmlformats-officedocument.presentationml.notesSlide+xml" PartName="/ppt/notesSlides/notesSlide8.xml"/>
  <Override ContentType="application/vnd.openxmlformats-officedocument.presentationml.notesSlide+xml" PartName="/ppt/notesSlides/notesSlide9.xml"/>
  <Override ContentType="application/vnd.openxmlformats-officedocument.drawingml.diagramData+xml" PartName="/ppt/diagrams/data3.xml"/>
  <Override ContentType="application/vnd.openxmlformats-officedocument.drawingml.diagramLayout+xml" PartName="/ppt/diagrams/layout3.xml"/>
  <Override ContentType="application/vnd.openxmlformats-officedocument.drawingml.diagramStyle+xml" PartName="/ppt/diagrams/quickStyle3.xml"/>
  <Override ContentType="application/vnd.openxmlformats-officedocument.drawingml.diagramColors+xml" PartName="/ppt/diagrams/colors3.xml"/>
  <Override ContentType="application/vnd.ms-office.drawingml.diagramDrawing+xml" PartName="/ppt/diagrams/drawing3.xml"/>
  <Override ContentType="application/vnd.openxmlformats-officedocument.presentationml.notesSlide+xml" PartName="/ppt/notesSlides/notesSlide10.xml"/>
  <Override ContentType="application/vnd.openxmlformats-officedocument.presentationml.notesSlide+xml" PartName="/ppt/notesSlides/notesSlide11.xml"/>
  <Override ContentType="application/vnd.openxmlformats-officedocument.presentationml.notesSlide+xml" PartName="/ppt/notesSlides/notesSlide12.xml"/>
  <Override ContentType="application/vnd.openxmlformats-officedocument.presentationml.notesSlide+xml" PartName="/ppt/notesSlides/notesSlide13.xml"/>
  <Override ContentType="application/vnd.openxmlformats-officedocument.drawingml.diagramData+xml" PartName="/ppt/diagrams/data4.xml"/>
  <Override ContentType="application/vnd.openxmlformats-officedocument.drawingml.diagramLayout+xml" PartName="/ppt/diagrams/layout4.xml"/>
  <Override ContentType="application/vnd.openxmlformats-officedocument.drawingml.diagramStyle+xml" PartName="/ppt/diagrams/quickStyle4.xml"/>
  <Override ContentType="application/vnd.openxmlformats-officedocument.drawingml.diagramColors+xml" PartName="/ppt/diagrams/colors4.xml"/>
  <Override ContentType="application/vnd.ms-office.drawingml.diagramDrawing+xml" PartName="/ppt/diagrams/drawing4.xml"/>
  <Override ContentType="application/vnd.openxmlformats-officedocument.presentationml.notesSlide+xml" PartName="/ppt/notesSlides/notesSlide14.xml"/>
  <Override ContentType="application/vnd.openxmlformats-officedocument.presentationml.notesSlide+xml" PartName="/ppt/notesSlides/notesSlide15.xml"/>
  <Override ContentType="application/vnd.openxmlformats-officedocument.presentationml.notesSlide+xml" PartName="/ppt/notesSlides/notesSlide16.xml"/>
  <Override ContentType="application/vnd.openxmlformats-officedocument.drawingml.diagramData+xml" PartName="/ppt/diagrams/data5.xml"/>
  <Override ContentType="application/vnd.openxmlformats-officedocument.drawingml.diagramLayout+xml" PartName="/ppt/diagrams/layout5.xml"/>
  <Override ContentType="application/vnd.openxmlformats-officedocument.drawingml.diagramStyle+xml" PartName="/ppt/diagrams/quickStyle5.xml"/>
  <Override ContentType="application/vnd.openxmlformats-officedocument.drawingml.diagramColors+xml" PartName="/ppt/diagrams/colors5.xml"/>
  <Override ContentType="application/vnd.ms-office.drawingml.diagramDrawing+xml" PartName="/ppt/diagrams/drawing5.xml"/>
  <Override ContentType="application/vnd.openxmlformats-officedocument.presentationml.notesSlide+xml" PartName="/ppt/notesSlides/notesSlide17.xml"/>
  <Override ContentType="application/vnd.openxmlformats-package.core-properties+xml" PartName="/docProps/core.xml"/>
  <Override ContentType="application/vnd.openxmlformats-officedocument.extended-properties+xml" PartName="/docProps/app.xml"/>
  <Override ContentType="application/vnd.openxmlformats-officedocument.custom-properties+xml" PartName="/docProps/custom.xml"/>
</Types>
</file>

<file path=_rels/.rels><?xml version="1.0" encoding="UTF-8" standalone="yes" ?><Relationships xmlns="http://schemas.openxmlformats.org/package/2006/relationships"><Relationship Id="rId3" Target="docProps/core.xml" Type="http://schemas.openxmlformats.org/package/2006/relationships/metadata/core-properties"/><Relationship Id="rId2" Target="docProps/thumbnail.jpeg" Type="http://schemas.openxmlformats.org/package/2006/relationships/metadata/thumbnail"/><Relationship Id="rId1" Target="ppt/presentation.xml" Type="http://schemas.openxmlformats.org/officeDocument/2006/relationships/officeDocument"/><Relationship Id="rId4" Target="docProps/app.xml" Type="http://schemas.openxmlformats.org/officeDocument/2006/relationships/extended-properties"/><Relationship Id="rId5" Target="docProps/custom.xml" Type="http://schemas.openxmlformats.org/officeDocument/2006/relationships/custom-properties"/></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4"/>
  </p:notesMasterIdLst>
  <p:sldIdLst>
    <p:sldId id="257" r:id="rId2"/>
    <p:sldId id="304" r:id="rId3"/>
    <p:sldId id="305" r:id="rId4"/>
    <p:sldId id="314" r:id="rId5"/>
    <p:sldId id="315" r:id="rId6"/>
    <p:sldId id="273" r:id="rId7"/>
    <p:sldId id="316" r:id="rId8"/>
    <p:sldId id="308" r:id="rId9"/>
    <p:sldId id="307" r:id="rId10"/>
    <p:sldId id="279" r:id="rId11"/>
    <p:sldId id="317" r:id="rId12"/>
    <p:sldId id="280" r:id="rId13"/>
    <p:sldId id="281" r:id="rId14"/>
    <p:sldId id="309" r:id="rId15"/>
    <p:sldId id="282" r:id="rId16"/>
    <p:sldId id="283" r:id="rId17"/>
    <p:sldId id="284" r:id="rId18"/>
    <p:sldId id="285" r:id="rId19"/>
    <p:sldId id="286" r:id="rId20"/>
    <p:sldId id="287" r:id="rId21"/>
    <p:sldId id="290" r:id="rId22"/>
    <p:sldId id="292" r:id="rId23"/>
    <p:sldId id="310" r:id="rId24"/>
    <p:sldId id="311" r:id="rId25"/>
    <p:sldId id="295" r:id="rId26"/>
    <p:sldId id="313" r:id="rId27"/>
    <p:sldId id="301" r:id="rId28"/>
    <p:sldId id="296" r:id="rId29"/>
    <p:sldId id="312" r:id="rId30"/>
    <p:sldId id="300" r:id="rId31"/>
    <p:sldId id="302" r:id="rId32"/>
    <p:sldId id="291" r:id="rId33"/>
  </p:sldIdLst>
  <p:sldSz cx="12192000" cy="6858000"/>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52B48"/>
    <a:srgbClr val="00AAA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83" autoAdjust="0"/>
    <p:restoredTop sz="94660"/>
  </p:normalViewPr>
  <p:slideViewPr>
    <p:cSldViewPr snapToGrid="0" showGuides="1">
      <p:cViewPr varScale="1">
        <p:scale>
          <a:sx n="67" d="100"/>
          <a:sy n="67" d="100"/>
        </p:scale>
        <p:origin x="644" y="5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diagrams/_rels/data2.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5.jpg"/><Relationship Id="rId1" Type="http://schemas.openxmlformats.org/officeDocument/2006/relationships/image" Target="../media/image4.png"/><Relationship Id="rId4" Type="http://schemas.openxmlformats.org/officeDocument/2006/relationships/image" Target="../media/image7.jpeg"/></Relationships>
</file>

<file path=ppt/diagrams/_rels/drawing2.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5.jpg"/><Relationship Id="rId1" Type="http://schemas.openxmlformats.org/officeDocument/2006/relationships/image" Target="../media/image4.png"/><Relationship Id="rId4" Type="http://schemas.openxmlformats.org/officeDocument/2006/relationships/image" Target="../media/image7.jpe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2E6C8D9-1769-462D-986E-8EBF5FC40B5C}"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s-ES"/>
        </a:p>
      </dgm:t>
    </dgm:pt>
    <dgm:pt modelId="{58ABB935-5109-4285-A92B-2AFEBB7D6ED2}">
      <dgm:prSet phldrT="[Texto]"/>
      <dgm:spPr>
        <a:solidFill>
          <a:schemeClr val="tx2"/>
        </a:solidFill>
      </dgm:spPr>
      <dgm:t>
        <a:bodyPr/>
        <a:lstStyle/>
        <a:p>
          <a:r>
            <a:rPr lang="es-CO" dirty="0">
              <a:latin typeface="Montserrat" panose="00000500000000000000" pitchFamily="50" charset="0"/>
            </a:rPr>
            <a:t>Enfermedad articular inflamatoria más frecuente.</a:t>
          </a:r>
          <a:endParaRPr lang="es-ES" dirty="0">
            <a:latin typeface="Montserrat" panose="00000500000000000000" pitchFamily="50" charset="0"/>
          </a:endParaRPr>
        </a:p>
      </dgm:t>
    </dgm:pt>
    <dgm:pt modelId="{02AF89FE-71DD-4CC7-B44F-1E8EC22C0E70}" type="parTrans" cxnId="{8D5E9108-A24F-4E1D-92C8-3A1AEFA32E63}">
      <dgm:prSet/>
      <dgm:spPr/>
      <dgm:t>
        <a:bodyPr/>
        <a:lstStyle/>
        <a:p>
          <a:endParaRPr lang="es-ES">
            <a:latin typeface="Montserrat" panose="00000500000000000000" pitchFamily="50" charset="0"/>
          </a:endParaRPr>
        </a:p>
      </dgm:t>
    </dgm:pt>
    <dgm:pt modelId="{098F0BAA-341F-4685-8E9F-22C602130EFF}" type="sibTrans" cxnId="{8D5E9108-A24F-4E1D-92C8-3A1AEFA32E63}">
      <dgm:prSet/>
      <dgm:spPr/>
      <dgm:t>
        <a:bodyPr/>
        <a:lstStyle/>
        <a:p>
          <a:endParaRPr lang="es-ES">
            <a:latin typeface="Montserrat" panose="00000500000000000000" pitchFamily="50" charset="0"/>
          </a:endParaRPr>
        </a:p>
      </dgm:t>
    </dgm:pt>
    <dgm:pt modelId="{E176645C-6D9D-45E8-9664-E564273FFECA}">
      <dgm:prSet phldrT="[Texto]"/>
      <dgm:spPr>
        <a:solidFill>
          <a:schemeClr val="tx2"/>
        </a:solidFill>
      </dgm:spPr>
      <dgm:t>
        <a:bodyPr/>
        <a:lstStyle/>
        <a:p>
          <a:r>
            <a:rPr lang="es-CO" dirty="0">
              <a:latin typeface="Montserrat" panose="00000500000000000000" pitchFamily="50" charset="0"/>
            </a:rPr>
            <a:t>Hombres de 40 a 60 años y mujeres postmenopáusicas. </a:t>
          </a:r>
          <a:endParaRPr lang="es-ES" dirty="0">
            <a:latin typeface="Montserrat" panose="00000500000000000000" pitchFamily="50" charset="0"/>
          </a:endParaRPr>
        </a:p>
      </dgm:t>
    </dgm:pt>
    <dgm:pt modelId="{63E5E47C-E2F0-4640-82A0-A619FCED65D8}" type="parTrans" cxnId="{BF538EF1-1D77-440B-A49A-FF853DA46789}">
      <dgm:prSet/>
      <dgm:spPr/>
      <dgm:t>
        <a:bodyPr/>
        <a:lstStyle/>
        <a:p>
          <a:endParaRPr lang="es-ES">
            <a:latin typeface="Montserrat" panose="00000500000000000000" pitchFamily="50" charset="0"/>
          </a:endParaRPr>
        </a:p>
      </dgm:t>
    </dgm:pt>
    <dgm:pt modelId="{022AFE1D-F471-4D2D-8479-6FD00158C3BD}" type="sibTrans" cxnId="{BF538EF1-1D77-440B-A49A-FF853DA46789}">
      <dgm:prSet/>
      <dgm:spPr/>
      <dgm:t>
        <a:bodyPr/>
        <a:lstStyle/>
        <a:p>
          <a:endParaRPr lang="es-ES">
            <a:latin typeface="Montserrat" panose="00000500000000000000" pitchFamily="50" charset="0"/>
          </a:endParaRPr>
        </a:p>
      </dgm:t>
    </dgm:pt>
    <dgm:pt modelId="{C7F5EF2B-34D1-4C82-BA5E-D2029ECB142B}">
      <dgm:prSet phldrT="[Texto]"/>
      <dgm:spPr>
        <a:solidFill>
          <a:schemeClr val="tx2"/>
        </a:solidFill>
      </dgm:spPr>
      <dgm:t>
        <a:bodyPr/>
        <a:lstStyle/>
        <a:p>
          <a:r>
            <a:rPr lang="es-CO" dirty="0">
              <a:latin typeface="Montserrat" panose="00000500000000000000" pitchFamily="50" charset="0"/>
            </a:rPr>
            <a:t>Depósito de cristales de urato monosódico &gt;6,8 mg/</a:t>
          </a:r>
          <a:r>
            <a:rPr lang="es-CO" dirty="0" err="1">
              <a:latin typeface="Montserrat" panose="00000500000000000000" pitchFamily="50" charset="0"/>
            </a:rPr>
            <a:t>dL</a:t>
          </a:r>
          <a:r>
            <a:rPr lang="es-CO" dirty="0">
              <a:latin typeface="Montserrat" panose="00000500000000000000" pitchFamily="50" charset="0"/>
            </a:rPr>
            <a:t>. </a:t>
          </a:r>
        </a:p>
      </dgm:t>
    </dgm:pt>
    <dgm:pt modelId="{3DF400B0-FEB4-4C16-880A-6A308D0AADF7}" type="parTrans" cxnId="{812D4A09-63FC-4F39-84D8-7960011C3079}">
      <dgm:prSet/>
      <dgm:spPr/>
      <dgm:t>
        <a:bodyPr/>
        <a:lstStyle/>
        <a:p>
          <a:endParaRPr lang="es-ES">
            <a:latin typeface="Montserrat" panose="00000500000000000000" pitchFamily="50" charset="0"/>
          </a:endParaRPr>
        </a:p>
      </dgm:t>
    </dgm:pt>
    <dgm:pt modelId="{1CDC5F46-B7D1-400F-8FD6-7A5EB1E20FE8}" type="sibTrans" cxnId="{812D4A09-63FC-4F39-84D8-7960011C3079}">
      <dgm:prSet/>
      <dgm:spPr/>
      <dgm:t>
        <a:bodyPr/>
        <a:lstStyle/>
        <a:p>
          <a:endParaRPr lang="es-ES">
            <a:latin typeface="Montserrat" panose="00000500000000000000" pitchFamily="50" charset="0"/>
          </a:endParaRPr>
        </a:p>
      </dgm:t>
    </dgm:pt>
    <dgm:pt modelId="{BEAF07AF-823F-4781-A9AA-5172CCD2F0B1}" type="pres">
      <dgm:prSet presAssocID="{32E6C8D9-1769-462D-986E-8EBF5FC40B5C}" presName="diagram" presStyleCnt="0">
        <dgm:presLayoutVars>
          <dgm:dir/>
          <dgm:resizeHandles val="exact"/>
        </dgm:presLayoutVars>
      </dgm:prSet>
      <dgm:spPr/>
    </dgm:pt>
    <dgm:pt modelId="{722088A0-A2BD-4DB6-B38C-FCB49C3E3F0B}" type="pres">
      <dgm:prSet presAssocID="{58ABB935-5109-4285-A92B-2AFEBB7D6ED2}" presName="node" presStyleLbl="node1" presStyleIdx="0" presStyleCnt="3">
        <dgm:presLayoutVars>
          <dgm:bulletEnabled val="1"/>
        </dgm:presLayoutVars>
      </dgm:prSet>
      <dgm:spPr/>
    </dgm:pt>
    <dgm:pt modelId="{45F529B9-FBEF-431F-ABC2-672D21383067}" type="pres">
      <dgm:prSet presAssocID="{098F0BAA-341F-4685-8E9F-22C602130EFF}" presName="sibTrans" presStyleCnt="0"/>
      <dgm:spPr/>
    </dgm:pt>
    <dgm:pt modelId="{9EB7951E-5517-4690-9579-D60C8FE5A68C}" type="pres">
      <dgm:prSet presAssocID="{E176645C-6D9D-45E8-9664-E564273FFECA}" presName="node" presStyleLbl="node1" presStyleIdx="1" presStyleCnt="3">
        <dgm:presLayoutVars>
          <dgm:bulletEnabled val="1"/>
        </dgm:presLayoutVars>
      </dgm:prSet>
      <dgm:spPr/>
    </dgm:pt>
    <dgm:pt modelId="{0C5DD357-E78D-4A07-8E8B-27E9E4BB54CA}" type="pres">
      <dgm:prSet presAssocID="{022AFE1D-F471-4D2D-8479-6FD00158C3BD}" presName="sibTrans" presStyleCnt="0"/>
      <dgm:spPr/>
    </dgm:pt>
    <dgm:pt modelId="{1B94423F-D1A8-4C44-9E27-48CC438BD8CF}" type="pres">
      <dgm:prSet presAssocID="{C7F5EF2B-34D1-4C82-BA5E-D2029ECB142B}" presName="node" presStyleLbl="node1" presStyleIdx="2" presStyleCnt="3">
        <dgm:presLayoutVars>
          <dgm:bulletEnabled val="1"/>
        </dgm:presLayoutVars>
      </dgm:prSet>
      <dgm:spPr/>
    </dgm:pt>
  </dgm:ptLst>
  <dgm:cxnLst>
    <dgm:cxn modelId="{52BB3303-F2E3-485D-8B60-47EC5203DF3A}" type="presOf" srcId="{58ABB935-5109-4285-A92B-2AFEBB7D6ED2}" destId="{722088A0-A2BD-4DB6-B38C-FCB49C3E3F0B}" srcOrd="0" destOrd="0" presId="urn:microsoft.com/office/officeart/2005/8/layout/default"/>
    <dgm:cxn modelId="{8D5E9108-A24F-4E1D-92C8-3A1AEFA32E63}" srcId="{32E6C8D9-1769-462D-986E-8EBF5FC40B5C}" destId="{58ABB935-5109-4285-A92B-2AFEBB7D6ED2}" srcOrd="0" destOrd="0" parTransId="{02AF89FE-71DD-4CC7-B44F-1E8EC22C0E70}" sibTransId="{098F0BAA-341F-4685-8E9F-22C602130EFF}"/>
    <dgm:cxn modelId="{812D4A09-63FC-4F39-84D8-7960011C3079}" srcId="{32E6C8D9-1769-462D-986E-8EBF5FC40B5C}" destId="{C7F5EF2B-34D1-4C82-BA5E-D2029ECB142B}" srcOrd="2" destOrd="0" parTransId="{3DF400B0-FEB4-4C16-880A-6A308D0AADF7}" sibTransId="{1CDC5F46-B7D1-400F-8FD6-7A5EB1E20FE8}"/>
    <dgm:cxn modelId="{BAEA1967-551C-4E50-8E8F-2B82FA48D6A3}" type="presOf" srcId="{E176645C-6D9D-45E8-9664-E564273FFECA}" destId="{9EB7951E-5517-4690-9579-D60C8FE5A68C}" srcOrd="0" destOrd="0" presId="urn:microsoft.com/office/officeart/2005/8/layout/default"/>
    <dgm:cxn modelId="{983D244B-6AFF-4518-B7B1-9B86A323CE32}" type="presOf" srcId="{32E6C8D9-1769-462D-986E-8EBF5FC40B5C}" destId="{BEAF07AF-823F-4781-A9AA-5172CCD2F0B1}" srcOrd="0" destOrd="0" presId="urn:microsoft.com/office/officeart/2005/8/layout/default"/>
    <dgm:cxn modelId="{16E526BB-7DFE-4FD7-9EFE-E2EEED8A00FE}" type="presOf" srcId="{C7F5EF2B-34D1-4C82-BA5E-D2029ECB142B}" destId="{1B94423F-D1A8-4C44-9E27-48CC438BD8CF}" srcOrd="0" destOrd="0" presId="urn:microsoft.com/office/officeart/2005/8/layout/default"/>
    <dgm:cxn modelId="{BF538EF1-1D77-440B-A49A-FF853DA46789}" srcId="{32E6C8D9-1769-462D-986E-8EBF5FC40B5C}" destId="{E176645C-6D9D-45E8-9664-E564273FFECA}" srcOrd="1" destOrd="0" parTransId="{63E5E47C-E2F0-4640-82A0-A619FCED65D8}" sibTransId="{022AFE1D-F471-4D2D-8479-6FD00158C3BD}"/>
    <dgm:cxn modelId="{D36ED28A-06AF-4852-9E84-00822282043D}" type="presParOf" srcId="{BEAF07AF-823F-4781-A9AA-5172CCD2F0B1}" destId="{722088A0-A2BD-4DB6-B38C-FCB49C3E3F0B}" srcOrd="0" destOrd="0" presId="urn:microsoft.com/office/officeart/2005/8/layout/default"/>
    <dgm:cxn modelId="{670D2B5A-9A4F-4D0C-8682-DB83DF5FC541}" type="presParOf" srcId="{BEAF07AF-823F-4781-A9AA-5172CCD2F0B1}" destId="{45F529B9-FBEF-431F-ABC2-672D21383067}" srcOrd="1" destOrd="0" presId="urn:microsoft.com/office/officeart/2005/8/layout/default"/>
    <dgm:cxn modelId="{06655933-2A48-4D48-B1D4-C4AC6CF0F582}" type="presParOf" srcId="{BEAF07AF-823F-4781-A9AA-5172CCD2F0B1}" destId="{9EB7951E-5517-4690-9579-D60C8FE5A68C}" srcOrd="2" destOrd="0" presId="urn:microsoft.com/office/officeart/2005/8/layout/default"/>
    <dgm:cxn modelId="{F9F42D19-DE9B-4A1E-BE50-B6C88CA93239}" type="presParOf" srcId="{BEAF07AF-823F-4781-A9AA-5172CCD2F0B1}" destId="{0C5DD357-E78D-4A07-8E8B-27E9E4BB54CA}" srcOrd="3" destOrd="0" presId="urn:microsoft.com/office/officeart/2005/8/layout/default"/>
    <dgm:cxn modelId="{02EBDD72-7400-4778-9183-7A6262FFDA7A}" type="presParOf" srcId="{BEAF07AF-823F-4781-A9AA-5172CCD2F0B1}" destId="{1B94423F-D1A8-4C44-9E27-48CC438BD8CF}" srcOrd="4"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E0B0293-481D-45E5-9257-B6F7910BDD2F}" type="doc">
      <dgm:prSet loTypeId="urn:microsoft.com/office/officeart/2005/8/layout/hList7" loCatId="list" qsTypeId="urn:microsoft.com/office/officeart/2005/8/quickstyle/simple1" qsCatId="simple" csTypeId="urn:microsoft.com/office/officeart/2005/8/colors/accent1_4" csCatId="accent1" phldr="1"/>
      <dgm:spPr/>
    </dgm:pt>
    <dgm:pt modelId="{5D15CEBC-58FF-400B-B699-52575886F3E5}">
      <dgm:prSet phldrT="[Texto]" custT="1"/>
      <dgm:spPr>
        <a:solidFill>
          <a:schemeClr val="tx2"/>
        </a:solidFill>
      </dgm:spPr>
      <dgm:t>
        <a:bodyPr/>
        <a:lstStyle/>
        <a:p>
          <a:r>
            <a:rPr lang="es-CO" sz="1800" b="1" dirty="0">
              <a:effectLst/>
              <a:latin typeface="Montserrat" panose="00000500000000000000" pitchFamily="50" charset="0"/>
              <a:ea typeface="+mn-ea"/>
              <a:cs typeface="+mn-cs"/>
            </a:rPr>
            <a:t>Hiperuricemia asintomática: </a:t>
          </a:r>
          <a:r>
            <a:rPr lang="es-CO" sz="1800" dirty="0">
              <a:effectLst/>
              <a:latin typeface="Montserrat" panose="00000500000000000000" pitchFamily="50" charset="0"/>
              <a:ea typeface="+mn-ea"/>
              <a:cs typeface="+mn-cs"/>
            </a:rPr>
            <a:t>Incidental.</a:t>
          </a:r>
        </a:p>
        <a:p>
          <a:r>
            <a:rPr lang="es-CO" sz="1800" dirty="0">
              <a:effectLst/>
              <a:latin typeface="Montserrat" panose="00000500000000000000" pitchFamily="50" charset="0"/>
              <a:ea typeface="+mn-ea"/>
              <a:cs typeface="+mn-cs"/>
            </a:rPr>
            <a:t>No todos serán sintomáticos.</a:t>
          </a:r>
          <a:endParaRPr lang="es-ES" sz="1800" dirty="0">
            <a:latin typeface="Montserrat" panose="00000500000000000000" pitchFamily="50" charset="0"/>
          </a:endParaRPr>
        </a:p>
      </dgm:t>
    </dgm:pt>
    <dgm:pt modelId="{900C28AC-72A7-4DF6-BA31-648D55A5CBA2}" type="parTrans" cxnId="{C3B20CA6-20AC-4AEA-8EFD-AE52456D6596}">
      <dgm:prSet/>
      <dgm:spPr/>
      <dgm:t>
        <a:bodyPr/>
        <a:lstStyle/>
        <a:p>
          <a:endParaRPr lang="es-ES" sz="1400">
            <a:latin typeface="Montserrat" panose="00000500000000000000" pitchFamily="50" charset="0"/>
          </a:endParaRPr>
        </a:p>
      </dgm:t>
    </dgm:pt>
    <dgm:pt modelId="{F778038C-0EB6-49A2-A8D6-AA3910EB33FD}" type="sibTrans" cxnId="{C3B20CA6-20AC-4AEA-8EFD-AE52456D6596}">
      <dgm:prSet/>
      <dgm:spPr/>
      <dgm:t>
        <a:bodyPr/>
        <a:lstStyle/>
        <a:p>
          <a:endParaRPr lang="es-ES" sz="1400">
            <a:latin typeface="Montserrat" panose="00000500000000000000" pitchFamily="50" charset="0"/>
          </a:endParaRPr>
        </a:p>
      </dgm:t>
    </dgm:pt>
    <dgm:pt modelId="{C8B147AE-D25D-44F2-A2BB-CC2C4C36F072}">
      <dgm:prSet phldrT="[Texto]" custT="1"/>
      <dgm:spPr>
        <a:solidFill>
          <a:schemeClr val="tx2"/>
        </a:solidFill>
      </dgm:spPr>
      <dgm:t>
        <a:bodyPr/>
        <a:lstStyle/>
        <a:p>
          <a:r>
            <a:rPr lang="es-CO" sz="2000" dirty="0">
              <a:effectLst/>
              <a:latin typeface="Montserrat" panose="00000500000000000000" pitchFamily="50" charset="0"/>
              <a:ea typeface="+mn-ea"/>
              <a:cs typeface="+mn-cs"/>
            </a:rPr>
            <a:t>Manifestación aguda.</a:t>
          </a:r>
          <a:endParaRPr lang="es-ES" sz="2000" dirty="0">
            <a:latin typeface="Montserrat" panose="00000500000000000000" pitchFamily="50" charset="0"/>
          </a:endParaRPr>
        </a:p>
      </dgm:t>
    </dgm:pt>
    <dgm:pt modelId="{0C40A98C-AE20-4375-9669-84CC7A9B5A66}" type="parTrans" cxnId="{7FA4B821-38D4-456E-96D4-B2545C0E2FD1}">
      <dgm:prSet/>
      <dgm:spPr/>
      <dgm:t>
        <a:bodyPr/>
        <a:lstStyle/>
        <a:p>
          <a:endParaRPr lang="es-ES" sz="1400">
            <a:latin typeface="Montserrat" panose="00000500000000000000" pitchFamily="50" charset="0"/>
          </a:endParaRPr>
        </a:p>
      </dgm:t>
    </dgm:pt>
    <dgm:pt modelId="{B9A5977D-13DE-449B-980F-F7C6E5BBCC5C}" type="sibTrans" cxnId="{7FA4B821-38D4-456E-96D4-B2545C0E2FD1}">
      <dgm:prSet/>
      <dgm:spPr/>
      <dgm:t>
        <a:bodyPr/>
        <a:lstStyle/>
        <a:p>
          <a:endParaRPr lang="es-ES" sz="1400">
            <a:latin typeface="Montserrat" panose="00000500000000000000" pitchFamily="50" charset="0"/>
          </a:endParaRPr>
        </a:p>
      </dgm:t>
    </dgm:pt>
    <dgm:pt modelId="{AC88957D-D9B5-4744-972D-B96DEB5EAA22}">
      <dgm:prSet phldrT="[Texto]" custT="1"/>
      <dgm:spPr>
        <a:solidFill>
          <a:schemeClr val="tx2"/>
        </a:solidFill>
      </dgm:spPr>
      <dgm:t>
        <a:bodyPr/>
        <a:lstStyle/>
        <a:p>
          <a:r>
            <a:rPr lang="es-CO" sz="1600" b="1" dirty="0">
              <a:effectLst/>
              <a:latin typeface="Montserrat" panose="00000500000000000000" pitchFamily="50" charset="0"/>
              <a:ea typeface="+mn-ea"/>
              <a:cs typeface="+mn-cs"/>
            </a:rPr>
            <a:t>Manifestaciones crónicas: </a:t>
          </a:r>
          <a:r>
            <a:rPr lang="es-CO" sz="1600" dirty="0">
              <a:effectLst/>
              <a:latin typeface="Montserrat" panose="00000500000000000000" pitchFamily="50" charset="0"/>
              <a:ea typeface="+mn-ea"/>
              <a:cs typeface="+mn-cs"/>
            </a:rPr>
            <a:t>Destrucción local, dolor crónico, tofos.</a:t>
          </a:r>
        </a:p>
      </dgm:t>
    </dgm:pt>
    <dgm:pt modelId="{FC22CBF7-16D5-489A-924C-BAEE61073F9F}" type="parTrans" cxnId="{E3272052-4388-4D40-9D30-CE400681CEB3}">
      <dgm:prSet/>
      <dgm:spPr/>
      <dgm:t>
        <a:bodyPr/>
        <a:lstStyle/>
        <a:p>
          <a:endParaRPr lang="es-ES" sz="1400">
            <a:latin typeface="Montserrat" panose="00000500000000000000" pitchFamily="50" charset="0"/>
          </a:endParaRPr>
        </a:p>
      </dgm:t>
    </dgm:pt>
    <dgm:pt modelId="{DD3DEE9F-5685-43CD-9E5E-3C379173A5C7}" type="sibTrans" cxnId="{E3272052-4388-4D40-9D30-CE400681CEB3}">
      <dgm:prSet/>
      <dgm:spPr/>
      <dgm:t>
        <a:bodyPr/>
        <a:lstStyle/>
        <a:p>
          <a:endParaRPr lang="es-ES" sz="1400">
            <a:latin typeface="Montserrat" panose="00000500000000000000" pitchFamily="50" charset="0"/>
          </a:endParaRPr>
        </a:p>
      </dgm:t>
    </dgm:pt>
    <dgm:pt modelId="{DD1D1050-6DF4-46F1-B2CA-D0D825029071}">
      <dgm:prSet custT="1"/>
      <dgm:spPr>
        <a:solidFill>
          <a:schemeClr val="tx2"/>
        </a:solidFill>
      </dgm:spPr>
      <dgm:t>
        <a:bodyPr/>
        <a:lstStyle/>
        <a:p>
          <a:r>
            <a:rPr lang="es-CO" sz="1800" b="1" dirty="0">
              <a:effectLst/>
              <a:latin typeface="Montserrat" panose="00000500000000000000" pitchFamily="50" charset="0"/>
              <a:ea typeface="+mn-ea"/>
              <a:cs typeface="+mn-cs"/>
            </a:rPr>
            <a:t>Períodos </a:t>
          </a:r>
          <a:r>
            <a:rPr lang="es-CO" sz="1800" b="1" dirty="0" err="1">
              <a:effectLst/>
              <a:latin typeface="Montserrat" panose="00000500000000000000" pitchFamily="50" charset="0"/>
              <a:ea typeface="+mn-ea"/>
              <a:cs typeface="+mn-cs"/>
            </a:rPr>
            <a:t>intercríticos</a:t>
          </a:r>
          <a:r>
            <a:rPr lang="es-CO" sz="1800" b="1" dirty="0">
              <a:effectLst/>
              <a:latin typeface="Montserrat" panose="00000500000000000000" pitchFamily="50" charset="0"/>
              <a:ea typeface="+mn-ea"/>
              <a:cs typeface="+mn-cs"/>
            </a:rPr>
            <a:t>:  </a:t>
          </a:r>
          <a:r>
            <a:rPr lang="es-CO" sz="1800" dirty="0">
              <a:effectLst/>
              <a:latin typeface="Montserrat" panose="00000500000000000000" pitchFamily="50" charset="0"/>
              <a:ea typeface="+mn-ea"/>
              <a:cs typeface="+mn-cs"/>
            </a:rPr>
            <a:t>Persiste inflamación subclínica.</a:t>
          </a:r>
          <a:endParaRPr lang="es-CO" sz="1100" dirty="0">
            <a:latin typeface="Montserrat" panose="00000500000000000000" pitchFamily="50" charset="0"/>
          </a:endParaRPr>
        </a:p>
      </dgm:t>
    </dgm:pt>
    <dgm:pt modelId="{7102BEB0-7DF0-4455-B8D7-A576CD0D3899}" type="parTrans" cxnId="{0CBA8205-FC52-4656-85B2-AC64B37BB4CD}">
      <dgm:prSet/>
      <dgm:spPr/>
      <dgm:t>
        <a:bodyPr/>
        <a:lstStyle/>
        <a:p>
          <a:endParaRPr lang="es-ES" sz="1400">
            <a:latin typeface="Montserrat" panose="00000500000000000000" pitchFamily="50" charset="0"/>
          </a:endParaRPr>
        </a:p>
      </dgm:t>
    </dgm:pt>
    <dgm:pt modelId="{13747B4C-F8DA-45B3-81A9-ED53CFA5F47C}" type="sibTrans" cxnId="{0CBA8205-FC52-4656-85B2-AC64B37BB4CD}">
      <dgm:prSet/>
      <dgm:spPr/>
      <dgm:t>
        <a:bodyPr/>
        <a:lstStyle/>
        <a:p>
          <a:endParaRPr lang="es-ES" sz="1400">
            <a:latin typeface="Montserrat" panose="00000500000000000000" pitchFamily="50" charset="0"/>
          </a:endParaRPr>
        </a:p>
      </dgm:t>
    </dgm:pt>
    <dgm:pt modelId="{0CE619CC-5519-46CD-976F-B3B4133284C1}" type="pres">
      <dgm:prSet presAssocID="{AE0B0293-481D-45E5-9257-B6F7910BDD2F}" presName="Name0" presStyleCnt="0">
        <dgm:presLayoutVars>
          <dgm:dir/>
          <dgm:resizeHandles val="exact"/>
        </dgm:presLayoutVars>
      </dgm:prSet>
      <dgm:spPr/>
    </dgm:pt>
    <dgm:pt modelId="{953E8AC2-56C7-4EB7-A997-5B1488FACCA5}" type="pres">
      <dgm:prSet presAssocID="{AE0B0293-481D-45E5-9257-B6F7910BDD2F}" presName="fgShape" presStyleLbl="fgShp" presStyleIdx="0" presStyleCnt="1"/>
      <dgm:spPr/>
    </dgm:pt>
    <dgm:pt modelId="{1C3DDACD-6A35-4BCA-8B0C-C0EC0119910F}" type="pres">
      <dgm:prSet presAssocID="{AE0B0293-481D-45E5-9257-B6F7910BDD2F}" presName="linComp" presStyleCnt="0"/>
      <dgm:spPr/>
    </dgm:pt>
    <dgm:pt modelId="{96F260F1-0BD4-49F1-A724-52BDCB5EC4B9}" type="pres">
      <dgm:prSet presAssocID="{5D15CEBC-58FF-400B-B699-52575886F3E5}" presName="compNode" presStyleCnt="0"/>
      <dgm:spPr/>
    </dgm:pt>
    <dgm:pt modelId="{1DBAFB41-1371-4D42-AA20-BAB25D4F7B6C}" type="pres">
      <dgm:prSet presAssocID="{5D15CEBC-58FF-400B-B699-52575886F3E5}" presName="bkgdShape" presStyleLbl="node1" presStyleIdx="0" presStyleCnt="4" custScaleX="108753"/>
      <dgm:spPr/>
    </dgm:pt>
    <dgm:pt modelId="{1256871E-4B6C-4201-AA3A-923E004E4B28}" type="pres">
      <dgm:prSet presAssocID="{5D15CEBC-58FF-400B-B699-52575886F3E5}" presName="nodeTx" presStyleLbl="node1" presStyleIdx="0" presStyleCnt="4">
        <dgm:presLayoutVars>
          <dgm:bulletEnabled val="1"/>
        </dgm:presLayoutVars>
      </dgm:prSet>
      <dgm:spPr/>
    </dgm:pt>
    <dgm:pt modelId="{802B5318-BFF6-4801-8103-7482687E69C9}" type="pres">
      <dgm:prSet presAssocID="{5D15CEBC-58FF-400B-B699-52575886F3E5}" presName="invisiNode" presStyleLbl="node1" presStyleIdx="0" presStyleCnt="4"/>
      <dgm:spPr/>
    </dgm:pt>
    <dgm:pt modelId="{364D9F9B-C4B1-45F7-B599-49B2C516181A}" type="pres">
      <dgm:prSet presAssocID="{5D15CEBC-58FF-400B-B699-52575886F3E5}" presName="imagNode" presStyleLbl="fgImgPlace1" presStyleIdx="0" presStyleCnt="4"/>
      <dgm:spPr>
        <a:blipFill>
          <a:blip xmlns:r="http://schemas.openxmlformats.org/officeDocument/2006/relationships" r:embed="rId1">
            <a:extLst>
              <a:ext uri="{28A0092B-C50C-407E-A947-70E740481C1C}">
                <a14:useLocalDpi xmlns:a14="http://schemas.microsoft.com/office/drawing/2010/main" val="0"/>
              </a:ext>
            </a:extLst>
          </a:blip>
          <a:srcRect/>
          <a:stretch>
            <a:fillRect l="-17000" r="-17000"/>
          </a:stretch>
        </a:blipFill>
      </dgm:spPr>
    </dgm:pt>
    <dgm:pt modelId="{FC6050E5-36F2-44A6-985E-28F72C4C3F75}" type="pres">
      <dgm:prSet presAssocID="{F778038C-0EB6-49A2-A8D6-AA3910EB33FD}" presName="sibTrans" presStyleLbl="sibTrans2D1" presStyleIdx="0" presStyleCnt="0"/>
      <dgm:spPr/>
    </dgm:pt>
    <dgm:pt modelId="{FCDE21F6-D4C4-4C15-B749-E84D33AF3B1A}" type="pres">
      <dgm:prSet presAssocID="{C8B147AE-D25D-44F2-A2BB-CC2C4C36F072}" presName="compNode" presStyleCnt="0"/>
      <dgm:spPr/>
    </dgm:pt>
    <dgm:pt modelId="{87105073-F828-4209-87B3-7232653130CF}" type="pres">
      <dgm:prSet presAssocID="{C8B147AE-D25D-44F2-A2BB-CC2C4C36F072}" presName="bkgdShape" presStyleLbl="node1" presStyleIdx="1" presStyleCnt="4" custLinFactNeighborY="-759"/>
      <dgm:spPr/>
    </dgm:pt>
    <dgm:pt modelId="{9DE09921-908D-4D70-A93F-74C32CF51F0E}" type="pres">
      <dgm:prSet presAssocID="{C8B147AE-D25D-44F2-A2BB-CC2C4C36F072}" presName="nodeTx" presStyleLbl="node1" presStyleIdx="1" presStyleCnt="4">
        <dgm:presLayoutVars>
          <dgm:bulletEnabled val="1"/>
        </dgm:presLayoutVars>
      </dgm:prSet>
      <dgm:spPr/>
    </dgm:pt>
    <dgm:pt modelId="{0A362B13-D96E-4AA1-B0C5-E4DD2ED0E5C3}" type="pres">
      <dgm:prSet presAssocID="{C8B147AE-D25D-44F2-A2BB-CC2C4C36F072}" presName="invisiNode" presStyleLbl="node1" presStyleIdx="1" presStyleCnt="4"/>
      <dgm:spPr/>
    </dgm:pt>
    <dgm:pt modelId="{3DFD6AA0-5B29-4164-9F44-DC01CBEAB940}" type="pres">
      <dgm:prSet presAssocID="{C8B147AE-D25D-44F2-A2BB-CC2C4C36F072}" presName="imagNode" presStyleLbl="fgImgPlace1" presStyleIdx="1" presStyleCnt="4"/>
      <dgm:spPr>
        <a:blipFill>
          <a:blip xmlns:r="http://schemas.openxmlformats.org/officeDocument/2006/relationships" r:embed="rId2">
            <a:extLst>
              <a:ext uri="{28A0092B-C50C-407E-A947-70E740481C1C}">
                <a14:useLocalDpi xmlns:a14="http://schemas.microsoft.com/office/drawing/2010/main" val="0"/>
              </a:ext>
            </a:extLst>
          </a:blip>
          <a:srcRect/>
          <a:stretch>
            <a:fillRect l="-31000" r="-31000"/>
          </a:stretch>
        </a:blipFill>
      </dgm:spPr>
    </dgm:pt>
    <dgm:pt modelId="{406F8AEC-A862-4F63-BC9B-86E73EB77EAE}" type="pres">
      <dgm:prSet presAssocID="{B9A5977D-13DE-449B-980F-F7C6E5BBCC5C}" presName="sibTrans" presStyleLbl="sibTrans2D1" presStyleIdx="0" presStyleCnt="0"/>
      <dgm:spPr/>
    </dgm:pt>
    <dgm:pt modelId="{D5D0FE3D-B770-4EDE-92AC-3D0FF203E9D9}" type="pres">
      <dgm:prSet presAssocID="{DD1D1050-6DF4-46F1-B2CA-D0D825029071}" presName="compNode" presStyleCnt="0"/>
      <dgm:spPr/>
    </dgm:pt>
    <dgm:pt modelId="{AA022144-9CF6-48FA-B1B5-5EDEBD8FFC04}" type="pres">
      <dgm:prSet presAssocID="{DD1D1050-6DF4-46F1-B2CA-D0D825029071}" presName="bkgdShape" presStyleLbl="node1" presStyleIdx="2" presStyleCnt="4"/>
      <dgm:spPr/>
    </dgm:pt>
    <dgm:pt modelId="{690EC4BF-92B6-4352-809A-435134CADD7A}" type="pres">
      <dgm:prSet presAssocID="{DD1D1050-6DF4-46F1-B2CA-D0D825029071}" presName="nodeTx" presStyleLbl="node1" presStyleIdx="2" presStyleCnt="4">
        <dgm:presLayoutVars>
          <dgm:bulletEnabled val="1"/>
        </dgm:presLayoutVars>
      </dgm:prSet>
      <dgm:spPr/>
    </dgm:pt>
    <dgm:pt modelId="{EB7D11A6-7669-4C0D-B351-1E515C34EB68}" type="pres">
      <dgm:prSet presAssocID="{DD1D1050-6DF4-46F1-B2CA-D0D825029071}" presName="invisiNode" presStyleLbl="node1" presStyleIdx="2" presStyleCnt="4"/>
      <dgm:spPr/>
    </dgm:pt>
    <dgm:pt modelId="{56899828-1E9B-4E62-973D-439FE5DB9F1D}" type="pres">
      <dgm:prSet presAssocID="{DD1D1050-6DF4-46F1-B2CA-D0D825029071}" presName="imagNode" presStyleLbl="fgImgPlace1" presStyleIdx="2" presStyleCnt="4"/>
      <dgm:spPr>
        <a:blipFill>
          <a:blip xmlns:r="http://schemas.openxmlformats.org/officeDocument/2006/relationships" r:embed="rId3">
            <a:extLst>
              <a:ext uri="{28A0092B-C50C-407E-A947-70E740481C1C}">
                <a14:useLocalDpi xmlns:a14="http://schemas.microsoft.com/office/drawing/2010/main" val="0"/>
              </a:ext>
            </a:extLst>
          </a:blip>
          <a:srcRect/>
          <a:stretch>
            <a:fillRect t="-11000" b="-11000"/>
          </a:stretch>
        </a:blipFill>
      </dgm:spPr>
    </dgm:pt>
    <dgm:pt modelId="{F78D72BE-B126-4E46-A747-1FFA6FF96E37}" type="pres">
      <dgm:prSet presAssocID="{13747B4C-F8DA-45B3-81A9-ED53CFA5F47C}" presName="sibTrans" presStyleLbl="sibTrans2D1" presStyleIdx="0" presStyleCnt="0"/>
      <dgm:spPr/>
    </dgm:pt>
    <dgm:pt modelId="{52A364A8-A8A5-4F8C-B2D8-9F22207C7772}" type="pres">
      <dgm:prSet presAssocID="{AC88957D-D9B5-4744-972D-B96DEB5EAA22}" presName="compNode" presStyleCnt="0"/>
      <dgm:spPr/>
    </dgm:pt>
    <dgm:pt modelId="{7D5D24A2-9405-4221-AECF-6400E3FADD04}" type="pres">
      <dgm:prSet presAssocID="{AC88957D-D9B5-4744-972D-B96DEB5EAA22}" presName="bkgdShape" presStyleLbl="node1" presStyleIdx="3" presStyleCnt="4"/>
      <dgm:spPr/>
    </dgm:pt>
    <dgm:pt modelId="{D0BA019C-D73A-4FCE-96C3-DE2429F22DD9}" type="pres">
      <dgm:prSet presAssocID="{AC88957D-D9B5-4744-972D-B96DEB5EAA22}" presName="nodeTx" presStyleLbl="node1" presStyleIdx="3" presStyleCnt="4">
        <dgm:presLayoutVars>
          <dgm:bulletEnabled val="1"/>
        </dgm:presLayoutVars>
      </dgm:prSet>
      <dgm:spPr/>
    </dgm:pt>
    <dgm:pt modelId="{9A5E7FD2-FA07-4992-872F-D46721ABFA9D}" type="pres">
      <dgm:prSet presAssocID="{AC88957D-D9B5-4744-972D-B96DEB5EAA22}" presName="invisiNode" presStyleLbl="node1" presStyleIdx="3" presStyleCnt="4"/>
      <dgm:spPr/>
    </dgm:pt>
    <dgm:pt modelId="{82B548F6-ACA1-49F0-B1BB-3147D14D0E58}" type="pres">
      <dgm:prSet presAssocID="{AC88957D-D9B5-4744-972D-B96DEB5EAA22}" presName="imagNode" presStyleLbl="fgImgPlace1" presStyleIdx="3" presStyleCnt="4"/>
      <dgm:spPr>
        <a:blipFill>
          <a:blip xmlns:r="http://schemas.openxmlformats.org/officeDocument/2006/relationships" r:embed="rId4">
            <a:extLst>
              <a:ext uri="{28A0092B-C50C-407E-A947-70E740481C1C}">
                <a14:useLocalDpi xmlns:a14="http://schemas.microsoft.com/office/drawing/2010/main" val="0"/>
              </a:ext>
            </a:extLst>
          </a:blip>
          <a:srcRect/>
          <a:stretch>
            <a:fillRect l="-37000" r="-37000"/>
          </a:stretch>
        </a:blipFill>
      </dgm:spPr>
    </dgm:pt>
  </dgm:ptLst>
  <dgm:cxnLst>
    <dgm:cxn modelId="{0CBA8205-FC52-4656-85B2-AC64B37BB4CD}" srcId="{AE0B0293-481D-45E5-9257-B6F7910BDD2F}" destId="{DD1D1050-6DF4-46F1-B2CA-D0D825029071}" srcOrd="2" destOrd="0" parTransId="{7102BEB0-7DF0-4455-B8D7-A576CD0D3899}" sibTransId="{13747B4C-F8DA-45B3-81A9-ED53CFA5F47C}"/>
    <dgm:cxn modelId="{7FA4B821-38D4-456E-96D4-B2545C0E2FD1}" srcId="{AE0B0293-481D-45E5-9257-B6F7910BDD2F}" destId="{C8B147AE-D25D-44F2-A2BB-CC2C4C36F072}" srcOrd="1" destOrd="0" parTransId="{0C40A98C-AE20-4375-9669-84CC7A9B5A66}" sibTransId="{B9A5977D-13DE-449B-980F-F7C6E5BBCC5C}"/>
    <dgm:cxn modelId="{32B94126-C204-4904-92F9-1631ED4FAEDF}" type="presOf" srcId="{AC88957D-D9B5-4744-972D-B96DEB5EAA22}" destId="{D0BA019C-D73A-4FCE-96C3-DE2429F22DD9}" srcOrd="1" destOrd="0" presId="urn:microsoft.com/office/officeart/2005/8/layout/hList7"/>
    <dgm:cxn modelId="{9BC0CF27-D32E-4F88-BFF0-1B11106D0591}" type="presOf" srcId="{DD1D1050-6DF4-46F1-B2CA-D0D825029071}" destId="{AA022144-9CF6-48FA-B1B5-5EDEBD8FFC04}" srcOrd="0" destOrd="0" presId="urn:microsoft.com/office/officeart/2005/8/layout/hList7"/>
    <dgm:cxn modelId="{FFBCAC44-50CB-4B25-A776-E311429D6CE4}" type="presOf" srcId="{C8B147AE-D25D-44F2-A2BB-CC2C4C36F072}" destId="{87105073-F828-4209-87B3-7232653130CF}" srcOrd="0" destOrd="0" presId="urn:microsoft.com/office/officeart/2005/8/layout/hList7"/>
    <dgm:cxn modelId="{E3272052-4388-4D40-9D30-CE400681CEB3}" srcId="{AE0B0293-481D-45E5-9257-B6F7910BDD2F}" destId="{AC88957D-D9B5-4744-972D-B96DEB5EAA22}" srcOrd="3" destOrd="0" parTransId="{FC22CBF7-16D5-489A-924C-BAEE61073F9F}" sibTransId="{DD3DEE9F-5685-43CD-9E5E-3C379173A5C7}"/>
    <dgm:cxn modelId="{D4538654-C101-4C83-90D6-66E515EA2F36}" type="presOf" srcId="{5D15CEBC-58FF-400B-B699-52575886F3E5}" destId="{1DBAFB41-1371-4D42-AA20-BAB25D4F7B6C}" srcOrd="0" destOrd="0" presId="urn:microsoft.com/office/officeart/2005/8/layout/hList7"/>
    <dgm:cxn modelId="{B49FAF8D-BF0A-4DB9-BF59-8F935FFA4CD1}" type="presOf" srcId="{DD1D1050-6DF4-46F1-B2CA-D0D825029071}" destId="{690EC4BF-92B6-4352-809A-435134CADD7A}" srcOrd="1" destOrd="0" presId="urn:microsoft.com/office/officeart/2005/8/layout/hList7"/>
    <dgm:cxn modelId="{AFC43991-2B0A-4710-807F-C0EEC2C83990}" type="presOf" srcId="{5D15CEBC-58FF-400B-B699-52575886F3E5}" destId="{1256871E-4B6C-4201-AA3A-923E004E4B28}" srcOrd="1" destOrd="0" presId="urn:microsoft.com/office/officeart/2005/8/layout/hList7"/>
    <dgm:cxn modelId="{4B0B3E95-2EFC-4B47-8293-554D64BCDBF4}" type="presOf" srcId="{13747B4C-F8DA-45B3-81A9-ED53CFA5F47C}" destId="{F78D72BE-B126-4E46-A747-1FFA6FF96E37}" srcOrd="0" destOrd="0" presId="urn:microsoft.com/office/officeart/2005/8/layout/hList7"/>
    <dgm:cxn modelId="{C3B20CA6-20AC-4AEA-8EFD-AE52456D6596}" srcId="{AE0B0293-481D-45E5-9257-B6F7910BDD2F}" destId="{5D15CEBC-58FF-400B-B699-52575886F3E5}" srcOrd="0" destOrd="0" parTransId="{900C28AC-72A7-4DF6-BA31-648D55A5CBA2}" sibTransId="{F778038C-0EB6-49A2-A8D6-AA3910EB33FD}"/>
    <dgm:cxn modelId="{D31F68A8-CACE-43BF-9F65-FA6C761C84FB}" type="presOf" srcId="{B9A5977D-13DE-449B-980F-F7C6E5BBCC5C}" destId="{406F8AEC-A862-4F63-BC9B-86E73EB77EAE}" srcOrd="0" destOrd="0" presId="urn:microsoft.com/office/officeart/2005/8/layout/hList7"/>
    <dgm:cxn modelId="{D49E3DAE-8A7E-406C-BF2E-9EEE80F38FF5}" type="presOf" srcId="{C8B147AE-D25D-44F2-A2BB-CC2C4C36F072}" destId="{9DE09921-908D-4D70-A93F-74C32CF51F0E}" srcOrd="1" destOrd="0" presId="urn:microsoft.com/office/officeart/2005/8/layout/hList7"/>
    <dgm:cxn modelId="{5C62AED1-6312-4E66-A7BE-427390586821}" type="presOf" srcId="{F778038C-0EB6-49A2-A8D6-AA3910EB33FD}" destId="{FC6050E5-36F2-44A6-985E-28F72C4C3F75}" srcOrd="0" destOrd="0" presId="urn:microsoft.com/office/officeart/2005/8/layout/hList7"/>
    <dgm:cxn modelId="{85CEE4EA-AA8A-48C9-858B-CABBEF9A5060}" type="presOf" srcId="{AC88957D-D9B5-4744-972D-B96DEB5EAA22}" destId="{7D5D24A2-9405-4221-AECF-6400E3FADD04}" srcOrd="0" destOrd="0" presId="urn:microsoft.com/office/officeart/2005/8/layout/hList7"/>
    <dgm:cxn modelId="{09A334F5-0E63-4496-B31C-2F43159DF2CA}" type="presOf" srcId="{AE0B0293-481D-45E5-9257-B6F7910BDD2F}" destId="{0CE619CC-5519-46CD-976F-B3B4133284C1}" srcOrd="0" destOrd="0" presId="urn:microsoft.com/office/officeart/2005/8/layout/hList7"/>
    <dgm:cxn modelId="{164EDCD7-FBEC-45C1-89D2-7A718B6D48AE}" type="presParOf" srcId="{0CE619CC-5519-46CD-976F-B3B4133284C1}" destId="{953E8AC2-56C7-4EB7-A997-5B1488FACCA5}" srcOrd="0" destOrd="0" presId="urn:microsoft.com/office/officeart/2005/8/layout/hList7"/>
    <dgm:cxn modelId="{6F0AE089-CC57-4FFC-AC8B-9621C06669F4}" type="presParOf" srcId="{0CE619CC-5519-46CD-976F-B3B4133284C1}" destId="{1C3DDACD-6A35-4BCA-8B0C-C0EC0119910F}" srcOrd="1" destOrd="0" presId="urn:microsoft.com/office/officeart/2005/8/layout/hList7"/>
    <dgm:cxn modelId="{C14CF362-1454-4C30-B5B8-0E78B153F19C}" type="presParOf" srcId="{1C3DDACD-6A35-4BCA-8B0C-C0EC0119910F}" destId="{96F260F1-0BD4-49F1-A724-52BDCB5EC4B9}" srcOrd="0" destOrd="0" presId="urn:microsoft.com/office/officeart/2005/8/layout/hList7"/>
    <dgm:cxn modelId="{77F37A5B-5647-4208-AACB-9B641A69D285}" type="presParOf" srcId="{96F260F1-0BD4-49F1-A724-52BDCB5EC4B9}" destId="{1DBAFB41-1371-4D42-AA20-BAB25D4F7B6C}" srcOrd="0" destOrd="0" presId="urn:microsoft.com/office/officeart/2005/8/layout/hList7"/>
    <dgm:cxn modelId="{B0CADE05-ACA3-4C2F-B73C-D45F28282DCD}" type="presParOf" srcId="{96F260F1-0BD4-49F1-A724-52BDCB5EC4B9}" destId="{1256871E-4B6C-4201-AA3A-923E004E4B28}" srcOrd="1" destOrd="0" presId="urn:microsoft.com/office/officeart/2005/8/layout/hList7"/>
    <dgm:cxn modelId="{F9A87963-C329-4A10-8033-97512B299F78}" type="presParOf" srcId="{96F260F1-0BD4-49F1-A724-52BDCB5EC4B9}" destId="{802B5318-BFF6-4801-8103-7482687E69C9}" srcOrd="2" destOrd="0" presId="urn:microsoft.com/office/officeart/2005/8/layout/hList7"/>
    <dgm:cxn modelId="{234C1838-013F-4315-9A17-A7BDC344007F}" type="presParOf" srcId="{96F260F1-0BD4-49F1-A724-52BDCB5EC4B9}" destId="{364D9F9B-C4B1-45F7-B599-49B2C516181A}" srcOrd="3" destOrd="0" presId="urn:microsoft.com/office/officeart/2005/8/layout/hList7"/>
    <dgm:cxn modelId="{BF5D3C44-1ACE-45D7-921B-8486C551D0A0}" type="presParOf" srcId="{1C3DDACD-6A35-4BCA-8B0C-C0EC0119910F}" destId="{FC6050E5-36F2-44A6-985E-28F72C4C3F75}" srcOrd="1" destOrd="0" presId="urn:microsoft.com/office/officeart/2005/8/layout/hList7"/>
    <dgm:cxn modelId="{FC611FFC-C29E-4CA8-A6D0-22976F07F4E3}" type="presParOf" srcId="{1C3DDACD-6A35-4BCA-8B0C-C0EC0119910F}" destId="{FCDE21F6-D4C4-4C15-B749-E84D33AF3B1A}" srcOrd="2" destOrd="0" presId="urn:microsoft.com/office/officeart/2005/8/layout/hList7"/>
    <dgm:cxn modelId="{31799113-2A60-4029-8B95-9B1E48D35E9A}" type="presParOf" srcId="{FCDE21F6-D4C4-4C15-B749-E84D33AF3B1A}" destId="{87105073-F828-4209-87B3-7232653130CF}" srcOrd="0" destOrd="0" presId="urn:microsoft.com/office/officeart/2005/8/layout/hList7"/>
    <dgm:cxn modelId="{CD77B5DA-4AB7-4ECD-BB93-A162B437F248}" type="presParOf" srcId="{FCDE21F6-D4C4-4C15-B749-E84D33AF3B1A}" destId="{9DE09921-908D-4D70-A93F-74C32CF51F0E}" srcOrd="1" destOrd="0" presId="urn:microsoft.com/office/officeart/2005/8/layout/hList7"/>
    <dgm:cxn modelId="{C002EDC6-0F35-4DF7-856B-EF0D5BC15B1A}" type="presParOf" srcId="{FCDE21F6-D4C4-4C15-B749-E84D33AF3B1A}" destId="{0A362B13-D96E-4AA1-B0C5-E4DD2ED0E5C3}" srcOrd="2" destOrd="0" presId="urn:microsoft.com/office/officeart/2005/8/layout/hList7"/>
    <dgm:cxn modelId="{65612130-C2F4-4445-8032-10C817BE652B}" type="presParOf" srcId="{FCDE21F6-D4C4-4C15-B749-E84D33AF3B1A}" destId="{3DFD6AA0-5B29-4164-9F44-DC01CBEAB940}" srcOrd="3" destOrd="0" presId="urn:microsoft.com/office/officeart/2005/8/layout/hList7"/>
    <dgm:cxn modelId="{375C1035-401C-4877-A8B5-3391FB4A45AC}" type="presParOf" srcId="{1C3DDACD-6A35-4BCA-8B0C-C0EC0119910F}" destId="{406F8AEC-A862-4F63-BC9B-86E73EB77EAE}" srcOrd="3" destOrd="0" presId="urn:microsoft.com/office/officeart/2005/8/layout/hList7"/>
    <dgm:cxn modelId="{5F804D0B-CA21-4692-9AE8-91A330F435ED}" type="presParOf" srcId="{1C3DDACD-6A35-4BCA-8B0C-C0EC0119910F}" destId="{D5D0FE3D-B770-4EDE-92AC-3D0FF203E9D9}" srcOrd="4" destOrd="0" presId="urn:microsoft.com/office/officeart/2005/8/layout/hList7"/>
    <dgm:cxn modelId="{788C631E-9814-49E5-8897-BA231542E1D4}" type="presParOf" srcId="{D5D0FE3D-B770-4EDE-92AC-3D0FF203E9D9}" destId="{AA022144-9CF6-48FA-B1B5-5EDEBD8FFC04}" srcOrd="0" destOrd="0" presId="urn:microsoft.com/office/officeart/2005/8/layout/hList7"/>
    <dgm:cxn modelId="{9C9C42EA-703A-4D82-A304-988AA2EADFF8}" type="presParOf" srcId="{D5D0FE3D-B770-4EDE-92AC-3D0FF203E9D9}" destId="{690EC4BF-92B6-4352-809A-435134CADD7A}" srcOrd="1" destOrd="0" presId="urn:microsoft.com/office/officeart/2005/8/layout/hList7"/>
    <dgm:cxn modelId="{CB5B1497-AB02-4CB9-BD56-394CA1C47F22}" type="presParOf" srcId="{D5D0FE3D-B770-4EDE-92AC-3D0FF203E9D9}" destId="{EB7D11A6-7669-4C0D-B351-1E515C34EB68}" srcOrd="2" destOrd="0" presId="urn:microsoft.com/office/officeart/2005/8/layout/hList7"/>
    <dgm:cxn modelId="{2E153C50-9402-4177-8165-3361D487AC62}" type="presParOf" srcId="{D5D0FE3D-B770-4EDE-92AC-3D0FF203E9D9}" destId="{56899828-1E9B-4E62-973D-439FE5DB9F1D}" srcOrd="3" destOrd="0" presId="urn:microsoft.com/office/officeart/2005/8/layout/hList7"/>
    <dgm:cxn modelId="{895EBA84-353E-4F81-9EA9-61A81937C053}" type="presParOf" srcId="{1C3DDACD-6A35-4BCA-8B0C-C0EC0119910F}" destId="{F78D72BE-B126-4E46-A747-1FFA6FF96E37}" srcOrd="5" destOrd="0" presId="urn:microsoft.com/office/officeart/2005/8/layout/hList7"/>
    <dgm:cxn modelId="{0DCC7D16-22BC-44AC-98F1-32C5A1A7023F}" type="presParOf" srcId="{1C3DDACD-6A35-4BCA-8B0C-C0EC0119910F}" destId="{52A364A8-A8A5-4F8C-B2D8-9F22207C7772}" srcOrd="6" destOrd="0" presId="urn:microsoft.com/office/officeart/2005/8/layout/hList7"/>
    <dgm:cxn modelId="{798B975A-7318-415F-BFF6-902CAB57C166}" type="presParOf" srcId="{52A364A8-A8A5-4F8C-B2D8-9F22207C7772}" destId="{7D5D24A2-9405-4221-AECF-6400E3FADD04}" srcOrd="0" destOrd="0" presId="urn:microsoft.com/office/officeart/2005/8/layout/hList7"/>
    <dgm:cxn modelId="{19E153B2-55CD-4434-8A69-5CE091D76A08}" type="presParOf" srcId="{52A364A8-A8A5-4F8C-B2D8-9F22207C7772}" destId="{D0BA019C-D73A-4FCE-96C3-DE2429F22DD9}" srcOrd="1" destOrd="0" presId="urn:microsoft.com/office/officeart/2005/8/layout/hList7"/>
    <dgm:cxn modelId="{66833D45-78C0-4B47-87ED-381EDC40FD30}" type="presParOf" srcId="{52A364A8-A8A5-4F8C-B2D8-9F22207C7772}" destId="{9A5E7FD2-FA07-4992-872F-D46721ABFA9D}" srcOrd="2" destOrd="0" presId="urn:microsoft.com/office/officeart/2005/8/layout/hList7"/>
    <dgm:cxn modelId="{E36E003F-7E2D-4E85-A57A-27103EFB2692}" type="presParOf" srcId="{52A364A8-A8A5-4F8C-B2D8-9F22207C7772}" destId="{82B548F6-ACA1-49F0-B1BB-3147D14D0E58}" srcOrd="3" destOrd="0" presId="urn:microsoft.com/office/officeart/2005/8/layout/hList7"/>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FFCB245-8FB4-48FF-8DBA-ADBA5EBA9942}" type="doc">
      <dgm:prSet loTypeId="urn:microsoft.com/office/officeart/2005/8/layout/arrow6" loCatId="process" qsTypeId="urn:microsoft.com/office/officeart/2005/8/quickstyle/simple1" qsCatId="simple" csTypeId="urn:microsoft.com/office/officeart/2005/8/colors/accent0_2" csCatId="mainScheme" phldr="1"/>
      <dgm:spPr/>
      <dgm:t>
        <a:bodyPr/>
        <a:lstStyle/>
        <a:p>
          <a:endParaRPr lang="es-ES"/>
        </a:p>
      </dgm:t>
    </dgm:pt>
    <dgm:pt modelId="{1CA1859A-5451-4261-9930-772E4362E71C}">
      <dgm:prSet phldrT="[Texto]" custT="1"/>
      <dgm:spPr/>
      <dgm:t>
        <a:bodyPr/>
        <a:lstStyle/>
        <a:p>
          <a:r>
            <a:rPr lang="es-CO" sz="2000" dirty="0">
              <a:latin typeface="Montserrat" panose="00000500000000000000" pitchFamily="50" charset="0"/>
            </a:rPr>
            <a:t>Leucocitosis de aprox. 50.000, glucosa normal. </a:t>
          </a:r>
          <a:endParaRPr lang="es-ES" sz="2000" dirty="0">
            <a:latin typeface="Montserrat" panose="00000500000000000000" pitchFamily="50" charset="0"/>
          </a:endParaRPr>
        </a:p>
      </dgm:t>
    </dgm:pt>
    <dgm:pt modelId="{EA994EE5-27E5-4FC2-B706-36B930EE8249}" type="parTrans" cxnId="{FAB0F1EE-F2BE-4C94-B8FC-BF48FB2CFD41}">
      <dgm:prSet/>
      <dgm:spPr/>
      <dgm:t>
        <a:bodyPr/>
        <a:lstStyle/>
        <a:p>
          <a:endParaRPr lang="es-ES" sz="1600">
            <a:latin typeface="Montserrat" panose="00000500000000000000" pitchFamily="50" charset="0"/>
          </a:endParaRPr>
        </a:p>
      </dgm:t>
    </dgm:pt>
    <dgm:pt modelId="{26763A11-2589-48F6-9A16-51BCB2ADD2C8}" type="sibTrans" cxnId="{FAB0F1EE-F2BE-4C94-B8FC-BF48FB2CFD41}">
      <dgm:prSet/>
      <dgm:spPr/>
      <dgm:t>
        <a:bodyPr/>
        <a:lstStyle/>
        <a:p>
          <a:endParaRPr lang="es-ES" sz="1600">
            <a:latin typeface="Montserrat" panose="00000500000000000000" pitchFamily="50" charset="0"/>
          </a:endParaRPr>
        </a:p>
      </dgm:t>
    </dgm:pt>
    <dgm:pt modelId="{08716EA2-C303-4AB5-A64B-31130316BEB3}">
      <dgm:prSet phldrT="[Texto]" custT="1"/>
      <dgm:spPr/>
      <dgm:t>
        <a:bodyPr/>
        <a:lstStyle/>
        <a:p>
          <a:r>
            <a:rPr lang="es-CO" sz="2000" dirty="0">
              <a:latin typeface="Montserrat" panose="00000500000000000000" pitchFamily="50" charset="0"/>
            </a:rPr>
            <a:t>Artritis séptica: leucocitos &gt;50.000-100.000 y glucosa consumida, cultivos positivos.</a:t>
          </a:r>
          <a:endParaRPr lang="es-ES" sz="2000" dirty="0">
            <a:latin typeface="Montserrat" panose="00000500000000000000" pitchFamily="50" charset="0"/>
          </a:endParaRPr>
        </a:p>
      </dgm:t>
    </dgm:pt>
    <dgm:pt modelId="{1E21AAC4-6AB4-41F1-8C68-62B76ECF46C0}" type="parTrans" cxnId="{97E1EE45-5308-485A-97E2-91BA81934ADD}">
      <dgm:prSet/>
      <dgm:spPr/>
      <dgm:t>
        <a:bodyPr/>
        <a:lstStyle/>
        <a:p>
          <a:endParaRPr lang="es-ES" sz="1600">
            <a:latin typeface="Montserrat" panose="00000500000000000000" pitchFamily="50" charset="0"/>
          </a:endParaRPr>
        </a:p>
      </dgm:t>
    </dgm:pt>
    <dgm:pt modelId="{B663B4C7-C7FE-4784-809C-C614D6708D1E}" type="sibTrans" cxnId="{97E1EE45-5308-485A-97E2-91BA81934ADD}">
      <dgm:prSet/>
      <dgm:spPr/>
      <dgm:t>
        <a:bodyPr/>
        <a:lstStyle/>
        <a:p>
          <a:endParaRPr lang="es-ES" sz="1600">
            <a:latin typeface="Montserrat" panose="00000500000000000000" pitchFamily="50" charset="0"/>
          </a:endParaRPr>
        </a:p>
      </dgm:t>
    </dgm:pt>
    <dgm:pt modelId="{69DD5846-B2E1-4963-9BEF-0C68E3212F83}" type="pres">
      <dgm:prSet presAssocID="{EFFCB245-8FB4-48FF-8DBA-ADBA5EBA9942}" presName="compositeShape" presStyleCnt="0">
        <dgm:presLayoutVars>
          <dgm:chMax val="2"/>
          <dgm:dir/>
          <dgm:resizeHandles val="exact"/>
        </dgm:presLayoutVars>
      </dgm:prSet>
      <dgm:spPr/>
    </dgm:pt>
    <dgm:pt modelId="{B2AFAF27-13C6-46AF-8FB4-A19A5F2EF525}" type="pres">
      <dgm:prSet presAssocID="{EFFCB245-8FB4-48FF-8DBA-ADBA5EBA9942}" presName="ribbon" presStyleLbl="node1" presStyleIdx="0" presStyleCnt="1"/>
      <dgm:spPr/>
    </dgm:pt>
    <dgm:pt modelId="{96569AE6-DCE6-4271-A69B-C4E292E99368}" type="pres">
      <dgm:prSet presAssocID="{EFFCB245-8FB4-48FF-8DBA-ADBA5EBA9942}" presName="leftArrowText" presStyleLbl="node1" presStyleIdx="0" presStyleCnt="1">
        <dgm:presLayoutVars>
          <dgm:chMax val="0"/>
          <dgm:bulletEnabled val="1"/>
        </dgm:presLayoutVars>
      </dgm:prSet>
      <dgm:spPr/>
    </dgm:pt>
    <dgm:pt modelId="{29337A68-2DC0-45AE-8488-E786CC223EC3}" type="pres">
      <dgm:prSet presAssocID="{EFFCB245-8FB4-48FF-8DBA-ADBA5EBA9942}" presName="rightArrowText" presStyleLbl="node1" presStyleIdx="0" presStyleCnt="1">
        <dgm:presLayoutVars>
          <dgm:chMax val="0"/>
          <dgm:bulletEnabled val="1"/>
        </dgm:presLayoutVars>
      </dgm:prSet>
      <dgm:spPr/>
    </dgm:pt>
  </dgm:ptLst>
  <dgm:cxnLst>
    <dgm:cxn modelId="{DBFAB92B-F2BD-4CA0-845A-7B49D75BA9DB}" type="presOf" srcId="{08716EA2-C303-4AB5-A64B-31130316BEB3}" destId="{29337A68-2DC0-45AE-8488-E786CC223EC3}" srcOrd="0" destOrd="0" presId="urn:microsoft.com/office/officeart/2005/8/layout/arrow6"/>
    <dgm:cxn modelId="{3D98F038-3A6B-40C0-A91E-D77FAFD0C384}" type="presOf" srcId="{1CA1859A-5451-4261-9930-772E4362E71C}" destId="{96569AE6-DCE6-4271-A69B-C4E292E99368}" srcOrd="0" destOrd="0" presId="urn:microsoft.com/office/officeart/2005/8/layout/arrow6"/>
    <dgm:cxn modelId="{97E1EE45-5308-485A-97E2-91BA81934ADD}" srcId="{EFFCB245-8FB4-48FF-8DBA-ADBA5EBA9942}" destId="{08716EA2-C303-4AB5-A64B-31130316BEB3}" srcOrd="1" destOrd="0" parTransId="{1E21AAC4-6AB4-41F1-8C68-62B76ECF46C0}" sibTransId="{B663B4C7-C7FE-4784-809C-C614D6708D1E}"/>
    <dgm:cxn modelId="{892500BE-85D4-4613-8A2A-8D759370F751}" type="presOf" srcId="{EFFCB245-8FB4-48FF-8DBA-ADBA5EBA9942}" destId="{69DD5846-B2E1-4963-9BEF-0C68E3212F83}" srcOrd="0" destOrd="0" presId="urn:microsoft.com/office/officeart/2005/8/layout/arrow6"/>
    <dgm:cxn modelId="{FAB0F1EE-F2BE-4C94-B8FC-BF48FB2CFD41}" srcId="{EFFCB245-8FB4-48FF-8DBA-ADBA5EBA9942}" destId="{1CA1859A-5451-4261-9930-772E4362E71C}" srcOrd="0" destOrd="0" parTransId="{EA994EE5-27E5-4FC2-B706-36B930EE8249}" sibTransId="{26763A11-2589-48F6-9A16-51BCB2ADD2C8}"/>
    <dgm:cxn modelId="{9F752974-E695-4F62-9F7D-0D399D7C7641}" type="presParOf" srcId="{69DD5846-B2E1-4963-9BEF-0C68E3212F83}" destId="{B2AFAF27-13C6-46AF-8FB4-A19A5F2EF525}" srcOrd="0" destOrd="0" presId="urn:microsoft.com/office/officeart/2005/8/layout/arrow6"/>
    <dgm:cxn modelId="{7F49D7FC-A50F-4EB0-B794-8CE4A719F1DB}" type="presParOf" srcId="{69DD5846-B2E1-4963-9BEF-0C68E3212F83}" destId="{96569AE6-DCE6-4271-A69B-C4E292E99368}" srcOrd="1" destOrd="0" presId="urn:microsoft.com/office/officeart/2005/8/layout/arrow6"/>
    <dgm:cxn modelId="{B2568DFE-A97A-4E42-8D01-5ADF43F7AADE}" type="presParOf" srcId="{69DD5846-B2E1-4963-9BEF-0C68E3212F83}" destId="{29337A68-2DC0-45AE-8488-E786CC223EC3}" srcOrd="2" destOrd="0" presId="urn:microsoft.com/office/officeart/2005/8/layout/arrow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574F8687-6406-43B8-8FA1-92821C5AD76C}" type="doc">
      <dgm:prSet loTypeId="urn:microsoft.com/office/officeart/2008/layout/VerticalCurvedList" loCatId="list" qsTypeId="urn:microsoft.com/office/officeart/2005/8/quickstyle/simple1" qsCatId="simple" csTypeId="urn:microsoft.com/office/officeart/2005/8/colors/accent0_3" csCatId="mainScheme" phldr="1"/>
      <dgm:spPr/>
      <dgm:t>
        <a:bodyPr/>
        <a:lstStyle/>
        <a:p>
          <a:endParaRPr lang="es-CO"/>
        </a:p>
      </dgm:t>
    </dgm:pt>
    <dgm:pt modelId="{EF56ED3C-9CC8-4741-A0BB-95B919855981}">
      <dgm:prSet phldrT="[Texto]"/>
      <dgm:spPr/>
      <dgm:t>
        <a:bodyPr/>
        <a:lstStyle/>
        <a:p>
          <a:r>
            <a:rPr lang="es-CO" dirty="0">
              <a:latin typeface="Montserrat" panose="00000500000000000000" pitchFamily="50" charset="0"/>
            </a:rPr>
            <a:t>Artritis séptica.</a:t>
          </a:r>
        </a:p>
      </dgm:t>
    </dgm:pt>
    <dgm:pt modelId="{2D88F4D1-C646-442B-BEC1-45F6D4316D1F}" type="parTrans" cxnId="{41A783D2-FD9C-47C8-90AE-656A063AEBB2}">
      <dgm:prSet/>
      <dgm:spPr/>
      <dgm:t>
        <a:bodyPr/>
        <a:lstStyle/>
        <a:p>
          <a:endParaRPr lang="es-CO">
            <a:solidFill>
              <a:srgbClr val="0A2130"/>
            </a:solidFill>
            <a:latin typeface="Montserrat" panose="00000500000000000000" pitchFamily="50" charset="0"/>
          </a:endParaRPr>
        </a:p>
      </dgm:t>
    </dgm:pt>
    <dgm:pt modelId="{AF60A294-6449-474D-8B11-BEBE211B8AF6}" type="sibTrans" cxnId="{41A783D2-FD9C-47C8-90AE-656A063AEBB2}">
      <dgm:prSet/>
      <dgm:spPr/>
      <dgm:t>
        <a:bodyPr/>
        <a:lstStyle/>
        <a:p>
          <a:endParaRPr lang="es-CO">
            <a:solidFill>
              <a:srgbClr val="0A2130"/>
            </a:solidFill>
            <a:latin typeface="Montserrat" panose="00000500000000000000" pitchFamily="50" charset="0"/>
          </a:endParaRPr>
        </a:p>
      </dgm:t>
    </dgm:pt>
    <dgm:pt modelId="{A1D6D3D5-B26D-427F-8D56-A76F2B5FF5AD}">
      <dgm:prSet phldrT="[Texto]"/>
      <dgm:spPr/>
      <dgm:t>
        <a:bodyPr/>
        <a:lstStyle/>
        <a:p>
          <a:r>
            <a:rPr lang="es-CO" dirty="0" err="1">
              <a:latin typeface="Montserrat" panose="00000500000000000000" pitchFamily="50" charset="0"/>
            </a:rPr>
            <a:t>Pseudogota</a:t>
          </a:r>
          <a:r>
            <a:rPr lang="es-CO" dirty="0">
              <a:latin typeface="Montserrat" panose="00000500000000000000" pitchFamily="50" charset="0"/>
            </a:rPr>
            <a:t>.</a:t>
          </a:r>
        </a:p>
      </dgm:t>
    </dgm:pt>
    <dgm:pt modelId="{A0917642-3B0F-40D6-8F8C-76CEDB38C238}" type="parTrans" cxnId="{F693187F-7B2B-405C-8156-CFBF9270AFDE}">
      <dgm:prSet/>
      <dgm:spPr/>
      <dgm:t>
        <a:bodyPr/>
        <a:lstStyle/>
        <a:p>
          <a:endParaRPr lang="es-CO">
            <a:solidFill>
              <a:srgbClr val="0A2130"/>
            </a:solidFill>
            <a:latin typeface="Montserrat" panose="00000500000000000000" pitchFamily="50" charset="0"/>
          </a:endParaRPr>
        </a:p>
      </dgm:t>
    </dgm:pt>
    <dgm:pt modelId="{2D715AD9-0D4E-47B6-9944-EEF62CA37714}" type="sibTrans" cxnId="{F693187F-7B2B-405C-8156-CFBF9270AFDE}">
      <dgm:prSet/>
      <dgm:spPr/>
      <dgm:t>
        <a:bodyPr/>
        <a:lstStyle/>
        <a:p>
          <a:endParaRPr lang="es-CO">
            <a:solidFill>
              <a:srgbClr val="0A2130"/>
            </a:solidFill>
            <a:latin typeface="Montserrat" panose="00000500000000000000" pitchFamily="50" charset="0"/>
          </a:endParaRPr>
        </a:p>
      </dgm:t>
    </dgm:pt>
    <dgm:pt modelId="{5847AC75-C7AC-4871-80D8-366490ABCCE8}">
      <dgm:prSet phldrT="[Texto]"/>
      <dgm:spPr/>
      <dgm:t>
        <a:bodyPr/>
        <a:lstStyle/>
        <a:p>
          <a:r>
            <a:rPr lang="es-CO" dirty="0">
              <a:latin typeface="Montserrat" panose="00000500000000000000" pitchFamily="50" charset="0"/>
            </a:rPr>
            <a:t>Artritis psoriásica.</a:t>
          </a:r>
        </a:p>
      </dgm:t>
    </dgm:pt>
    <dgm:pt modelId="{DBA35183-2453-4719-9917-2322FF485DAC}" type="parTrans" cxnId="{A8338470-0300-46A5-9AB2-19FC794CD210}">
      <dgm:prSet/>
      <dgm:spPr/>
      <dgm:t>
        <a:bodyPr/>
        <a:lstStyle/>
        <a:p>
          <a:endParaRPr lang="es-CO">
            <a:solidFill>
              <a:srgbClr val="0A2130"/>
            </a:solidFill>
            <a:latin typeface="Montserrat" panose="00000500000000000000" pitchFamily="50" charset="0"/>
          </a:endParaRPr>
        </a:p>
      </dgm:t>
    </dgm:pt>
    <dgm:pt modelId="{084A3927-16E7-4F6E-8AB8-1CB6102F31F4}" type="sibTrans" cxnId="{A8338470-0300-46A5-9AB2-19FC794CD210}">
      <dgm:prSet/>
      <dgm:spPr/>
      <dgm:t>
        <a:bodyPr/>
        <a:lstStyle/>
        <a:p>
          <a:endParaRPr lang="es-CO">
            <a:solidFill>
              <a:srgbClr val="0A2130"/>
            </a:solidFill>
            <a:latin typeface="Montserrat" panose="00000500000000000000" pitchFamily="50" charset="0"/>
          </a:endParaRPr>
        </a:p>
      </dgm:t>
    </dgm:pt>
    <dgm:pt modelId="{B38E9F1D-69BE-4A5D-8E44-64C9239A1DDD}">
      <dgm:prSet phldrT="[Texto]"/>
      <dgm:spPr/>
      <dgm:t>
        <a:bodyPr/>
        <a:lstStyle/>
        <a:p>
          <a:r>
            <a:rPr lang="es-CO" dirty="0">
              <a:latin typeface="Montserrat" panose="00000500000000000000" pitchFamily="50" charset="0"/>
            </a:rPr>
            <a:t>Artritis reactiva.</a:t>
          </a:r>
        </a:p>
      </dgm:t>
    </dgm:pt>
    <dgm:pt modelId="{56747E71-DAB2-4DFC-95CE-495B608FB534}" type="parTrans" cxnId="{44B049E6-075E-4BB8-AACC-3EF34483681D}">
      <dgm:prSet/>
      <dgm:spPr/>
      <dgm:t>
        <a:bodyPr/>
        <a:lstStyle/>
        <a:p>
          <a:endParaRPr lang="es-CO">
            <a:solidFill>
              <a:srgbClr val="0A2130"/>
            </a:solidFill>
            <a:latin typeface="Montserrat" panose="00000500000000000000" pitchFamily="50" charset="0"/>
          </a:endParaRPr>
        </a:p>
      </dgm:t>
    </dgm:pt>
    <dgm:pt modelId="{D32F84E4-32D3-4E0C-B7FC-58F4A6D04E44}" type="sibTrans" cxnId="{44B049E6-075E-4BB8-AACC-3EF34483681D}">
      <dgm:prSet/>
      <dgm:spPr/>
      <dgm:t>
        <a:bodyPr/>
        <a:lstStyle/>
        <a:p>
          <a:endParaRPr lang="es-CO">
            <a:solidFill>
              <a:srgbClr val="0A2130"/>
            </a:solidFill>
            <a:latin typeface="Montserrat" panose="00000500000000000000" pitchFamily="50" charset="0"/>
          </a:endParaRPr>
        </a:p>
      </dgm:t>
    </dgm:pt>
    <dgm:pt modelId="{A6E5E277-D077-4F3E-9266-9399A17A6847}">
      <dgm:prSet phldrT="[Texto]"/>
      <dgm:spPr/>
      <dgm:t>
        <a:bodyPr/>
        <a:lstStyle/>
        <a:p>
          <a:r>
            <a:rPr lang="es-CO" dirty="0">
              <a:latin typeface="Montserrat" panose="00000500000000000000" pitchFamily="50" charset="0"/>
            </a:rPr>
            <a:t>Artritis reumatoide.</a:t>
          </a:r>
        </a:p>
      </dgm:t>
    </dgm:pt>
    <dgm:pt modelId="{78F663E0-EDD4-4B58-8492-426DE17C4425}" type="parTrans" cxnId="{4C2F1551-9352-45DA-A53C-8820BA781557}">
      <dgm:prSet/>
      <dgm:spPr/>
      <dgm:t>
        <a:bodyPr/>
        <a:lstStyle/>
        <a:p>
          <a:endParaRPr lang="es-CO">
            <a:solidFill>
              <a:srgbClr val="0A2130"/>
            </a:solidFill>
            <a:latin typeface="Montserrat" panose="00000500000000000000" pitchFamily="50" charset="0"/>
          </a:endParaRPr>
        </a:p>
      </dgm:t>
    </dgm:pt>
    <dgm:pt modelId="{3CC39D4B-DFC7-4E9A-A9EB-2057119D562C}" type="sibTrans" cxnId="{4C2F1551-9352-45DA-A53C-8820BA781557}">
      <dgm:prSet/>
      <dgm:spPr/>
      <dgm:t>
        <a:bodyPr/>
        <a:lstStyle/>
        <a:p>
          <a:endParaRPr lang="es-CO">
            <a:solidFill>
              <a:srgbClr val="0A2130"/>
            </a:solidFill>
            <a:latin typeface="Montserrat" panose="00000500000000000000" pitchFamily="50" charset="0"/>
          </a:endParaRPr>
        </a:p>
      </dgm:t>
    </dgm:pt>
    <dgm:pt modelId="{E0559562-A328-4500-8308-C67D36ABFF8E}" type="pres">
      <dgm:prSet presAssocID="{574F8687-6406-43B8-8FA1-92821C5AD76C}" presName="Name0" presStyleCnt="0">
        <dgm:presLayoutVars>
          <dgm:chMax val="7"/>
          <dgm:chPref val="7"/>
          <dgm:dir/>
        </dgm:presLayoutVars>
      </dgm:prSet>
      <dgm:spPr/>
    </dgm:pt>
    <dgm:pt modelId="{108FB4D3-0F00-4179-959C-C2967B1E66A4}" type="pres">
      <dgm:prSet presAssocID="{574F8687-6406-43B8-8FA1-92821C5AD76C}" presName="Name1" presStyleCnt="0"/>
      <dgm:spPr/>
    </dgm:pt>
    <dgm:pt modelId="{D36667BC-5F6E-4634-9909-6FB3B5E3D7E9}" type="pres">
      <dgm:prSet presAssocID="{574F8687-6406-43B8-8FA1-92821C5AD76C}" presName="cycle" presStyleCnt="0"/>
      <dgm:spPr/>
    </dgm:pt>
    <dgm:pt modelId="{BF93B3F8-9A84-459A-A2B7-274EDEE7D2D5}" type="pres">
      <dgm:prSet presAssocID="{574F8687-6406-43B8-8FA1-92821C5AD76C}" presName="srcNode" presStyleLbl="node1" presStyleIdx="0" presStyleCnt="5"/>
      <dgm:spPr/>
    </dgm:pt>
    <dgm:pt modelId="{1B597642-3C5A-4A5B-A47A-D6727CBE3B44}" type="pres">
      <dgm:prSet presAssocID="{574F8687-6406-43B8-8FA1-92821C5AD76C}" presName="conn" presStyleLbl="parChTrans1D2" presStyleIdx="0" presStyleCnt="1"/>
      <dgm:spPr/>
    </dgm:pt>
    <dgm:pt modelId="{82818E42-E970-47EE-9074-D5A513FFA8D4}" type="pres">
      <dgm:prSet presAssocID="{574F8687-6406-43B8-8FA1-92821C5AD76C}" presName="extraNode" presStyleLbl="node1" presStyleIdx="0" presStyleCnt="5"/>
      <dgm:spPr/>
    </dgm:pt>
    <dgm:pt modelId="{AD7BF0DB-0B63-4F8E-9BED-C85C94E34253}" type="pres">
      <dgm:prSet presAssocID="{574F8687-6406-43B8-8FA1-92821C5AD76C}" presName="dstNode" presStyleLbl="node1" presStyleIdx="0" presStyleCnt="5"/>
      <dgm:spPr/>
    </dgm:pt>
    <dgm:pt modelId="{0AF66CC5-4F51-48B8-8AFC-4BDCF1405A87}" type="pres">
      <dgm:prSet presAssocID="{EF56ED3C-9CC8-4741-A0BB-95B919855981}" presName="text_1" presStyleLbl="node1" presStyleIdx="0" presStyleCnt="5">
        <dgm:presLayoutVars>
          <dgm:bulletEnabled val="1"/>
        </dgm:presLayoutVars>
      </dgm:prSet>
      <dgm:spPr/>
    </dgm:pt>
    <dgm:pt modelId="{4DE4DC43-42C3-4364-A212-54A15A41DAAD}" type="pres">
      <dgm:prSet presAssocID="{EF56ED3C-9CC8-4741-A0BB-95B919855981}" presName="accent_1" presStyleCnt="0"/>
      <dgm:spPr/>
    </dgm:pt>
    <dgm:pt modelId="{06344120-45EC-42C1-8705-988D1EFB8F6D}" type="pres">
      <dgm:prSet presAssocID="{EF56ED3C-9CC8-4741-A0BB-95B919855981}" presName="accentRepeatNode" presStyleLbl="solidFgAcc1" presStyleIdx="0" presStyleCnt="5"/>
      <dgm:spPr/>
    </dgm:pt>
    <dgm:pt modelId="{F63506A5-5EEE-4FC9-ACBB-23FD33E98225}" type="pres">
      <dgm:prSet presAssocID="{A1D6D3D5-B26D-427F-8D56-A76F2B5FF5AD}" presName="text_2" presStyleLbl="node1" presStyleIdx="1" presStyleCnt="5">
        <dgm:presLayoutVars>
          <dgm:bulletEnabled val="1"/>
        </dgm:presLayoutVars>
      </dgm:prSet>
      <dgm:spPr/>
    </dgm:pt>
    <dgm:pt modelId="{E9E1C5FF-6711-4673-B02A-445003A4BA9A}" type="pres">
      <dgm:prSet presAssocID="{A1D6D3D5-B26D-427F-8D56-A76F2B5FF5AD}" presName="accent_2" presStyleCnt="0"/>
      <dgm:spPr/>
    </dgm:pt>
    <dgm:pt modelId="{EA3E4640-7D8B-4B4D-BA5D-FD6C6FF9D638}" type="pres">
      <dgm:prSet presAssocID="{A1D6D3D5-B26D-427F-8D56-A76F2B5FF5AD}" presName="accentRepeatNode" presStyleLbl="solidFgAcc1" presStyleIdx="1" presStyleCnt="5"/>
      <dgm:spPr/>
    </dgm:pt>
    <dgm:pt modelId="{54EFFE09-F404-43F1-AC02-207B365517F9}" type="pres">
      <dgm:prSet presAssocID="{5847AC75-C7AC-4871-80D8-366490ABCCE8}" presName="text_3" presStyleLbl="node1" presStyleIdx="2" presStyleCnt="5">
        <dgm:presLayoutVars>
          <dgm:bulletEnabled val="1"/>
        </dgm:presLayoutVars>
      </dgm:prSet>
      <dgm:spPr/>
    </dgm:pt>
    <dgm:pt modelId="{0945DA8D-DD77-4CD3-995D-1FAB871668BF}" type="pres">
      <dgm:prSet presAssocID="{5847AC75-C7AC-4871-80D8-366490ABCCE8}" presName="accent_3" presStyleCnt="0"/>
      <dgm:spPr/>
    </dgm:pt>
    <dgm:pt modelId="{5956C297-61F5-4D98-912A-BFFA0BAEE71C}" type="pres">
      <dgm:prSet presAssocID="{5847AC75-C7AC-4871-80D8-366490ABCCE8}" presName="accentRepeatNode" presStyleLbl="solidFgAcc1" presStyleIdx="2" presStyleCnt="5"/>
      <dgm:spPr/>
    </dgm:pt>
    <dgm:pt modelId="{69CE6AA5-4520-474A-87C5-E1A308D66209}" type="pres">
      <dgm:prSet presAssocID="{B38E9F1D-69BE-4A5D-8E44-64C9239A1DDD}" presName="text_4" presStyleLbl="node1" presStyleIdx="3" presStyleCnt="5">
        <dgm:presLayoutVars>
          <dgm:bulletEnabled val="1"/>
        </dgm:presLayoutVars>
      </dgm:prSet>
      <dgm:spPr/>
    </dgm:pt>
    <dgm:pt modelId="{0E902BF0-A372-4BDB-9C3B-D5C2018A0F27}" type="pres">
      <dgm:prSet presAssocID="{B38E9F1D-69BE-4A5D-8E44-64C9239A1DDD}" presName="accent_4" presStyleCnt="0"/>
      <dgm:spPr/>
    </dgm:pt>
    <dgm:pt modelId="{44557FA1-17AA-47CF-B385-38F89E625057}" type="pres">
      <dgm:prSet presAssocID="{B38E9F1D-69BE-4A5D-8E44-64C9239A1DDD}" presName="accentRepeatNode" presStyleLbl="solidFgAcc1" presStyleIdx="3" presStyleCnt="5"/>
      <dgm:spPr/>
    </dgm:pt>
    <dgm:pt modelId="{C6880EAA-FBAD-49A0-BBD5-F8B45B16E973}" type="pres">
      <dgm:prSet presAssocID="{A6E5E277-D077-4F3E-9266-9399A17A6847}" presName="text_5" presStyleLbl="node1" presStyleIdx="4" presStyleCnt="5">
        <dgm:presLayoutVars>
          <dgm:bulletEnabled val="1"/>
        </dgm:presLayoutVars>
      </dgm:prSet>
      <dgm:spPr/>
    </dgm:pt>
    <dgm:pt modelId="{4D84B5F1-1DFA-48C4-9614-D0DC32CB76A8}" type="pres">
      <dgm:prSet presAssocID="{A6E5E277-D077-4F3E-9266-9399A17A6847}" presName="accent_5" presStyleCnt="0"/>
      <dgm:spPr/>
    </dgm:pt>
    <dgm:pt modelId="{053F9658-D1F3-4C4D-A0A2-6B4A1CBD8475}" type="pres">
      <dgm:prSet presAssocID="{A6E5E277-D077-4F3E-9266-9399A17A6847}" presName="accentRepeatNode" presStyleLbl="solidFgAcc1" presStyleIdx="4" presStyleCnt="5"/>
      <dgm:spPr/>
    </dgm:pt>
  </dgm:ptLst>
  <dgm:cxnLst>
    <dgm:cxn modelId="{F9F64A22-3BDB-46B1-B152-779658ECBE8B}" type="presOf" srcId="{EF56ED3C-9CC8-4741-A0BB-95B919855981}" destId="{0AF66CC5-4F51-48B8-8AFC-4BDCF1405A87}" srcOrd="0" destOrd="0" presId="urn:microsoft.com/office/officeart/2008/layout/VerticalCurvedList"/>
    <dgm:cxn modelId="{C9D1664E-C2E8-47D8-861A-0AEC987F0233}" type="presOf" srcId="{B38E9F1D-69BE-4A5D-8E44-64C9239A1DDD}" destId="{69CE6AA5-4520-474A-87C5-E1A308D66209}" srcOrd="0" destOrd="0" presId="urn:microsoft.com/office/officeart/2008/layout/VerticalCurvedList"/>
    <dgm:cxn modelId="{3DF7464E-6A10-4696-963E-421A99BA60D9}" type="presOf" srcId="{AF60A294-6449-474D-8B11-BEBE211B8AF6}" destId="{1B597642-3C5A-4A5B-A47A-D6727CBE3B44}" srcOrd="0" destOrd="0" presId="urn:microsoft.com/office/officeart/2008/layout/VerticalCurvedList"/>
    <dgm:cxn modelId="{A8338470-0300-46A5-9AB2-19FC794CD210}" srcId="{574F8687-6406-43B8-8FA1-92821C5AD76C}" destId="{5847AC75-C7AC-4871-80D8-366490ABCCE8}" srcOrd="2" destOrd="0" parTransId="{DBA35183-2453-4719-9917-2322FF485DAC}" sibTransId="{084A3927-16E7-4F6E-8AB8-1CB6102F31F4}"/>
    <dgm:cxn modelId="{4C2F1551-9352-45DA-A53C-8820BA781557}" srcId="{574F8687-6406-43B8-8FA1-92821C5AD76C}" destId="{A6E5E277-D077-4F3E-9266-9399A17A6847}" srcOrd="4" destOrd="0" parTransId="{78F663E0-EDD4-4B58-8492-426DE17C4425}" sibTransId="{3CC39D4B-DFC7-4E9A-A9EB-2057119D562C}"/>
    <dgm:cxn modelId="{F693187F-7B2B-405C-8156-CFBF9270AFDE}" srcId="{574F8687-6406-43B8-8FA1-92821C5AD76C}" destId="{A1D6D3D5-B26D-427F-8D56-A76F2B5FF5AD}" srcOrd="1" destOrd="0" parTransId="{A0917642-3B0F-40D6-8F8C-76CEDB38C238}" sibTransId="{2D715AD9-0D4E-47B6-9944-EEF62CA37714}"/>
    <dgm:cxn modelId="{37EFB891-602E-4FA2-A1F4-E02C857A51AA}" type="presOf" srcId="{5847AC75-C7AC-4871-80D8-366490ABCCE8}" destId="{54EFFE09-F404-43F1-AC02-207B365517F9}" srcOrd="0" destOrd="0" presId="urn:microsoft.com/office/officeart/2008/layout/VerticalCurvedList"/>
    <dgm:cxn modelId="{A1BD54C3-F215-4388-89B5-4823FC48ED70}" type="presOf" srcId="{574F8687-6406-43B8-8FA1-92821C5AD76C}" destId="{E0559562-A328-4500-8308-C67D36ABFF8E}" srcOrd="0" destOrd="0" presId="urn:microsoft.com/office/officeart/2008/layout/VerticalCurvedList"/>
    <dgm:cxn modelId="{41A783D2-FD9C-47C8-90AE-656A063AEBB2}" srcId="{574F8687-6406-43B8-8FA1-92821C5AD76C}" destId="{EF56ED3C-9CC8-4741-A0BB-95B919855981}" srcOrd="0" destOrd="0" parTransId="{2D88F4D1-C646-442B-BEC1-45F6D4316D1F}" sibTransId="{AF60A294-6449-474D-8B11-BEBE211B8AF6}"/>
    <dgm:cxn modelId="{8196AEE0-94FF-45D9-8451-DE9A19985FFF}" type="presOf" srcId="{A1D6D3D5-B26D-427F-8D56-A76F2B5FF5AD}" destId="{F63506A5-5EEE-4FC9-ACBB-23FD33E98225}" srcOrd="0" destOrd="0" presId="urn:microsoft.com/office/officeart/2008/layout/VerticalCurvedList"/>
    <dgm:cxn modelId="{44B049E6-075E-4BB8-AACC-3EF34483681D}" srcId="{574F8687-6406-43B8-8FA1-92821C5AD76C}" destId="{B38E9F1D-69BE-4A5D-8E44-64C9239A1DDD}" srcOrd="3" destOrd="0" parTransId="{56747E71-DAB2-4DFC-95CE-495B608FB534}" sibTransId="{D32F84E4-32D3-4E0C-B7FC-58F4A6D04E44}"/>
    <dgm:cxn modelId="{606088EA-D518-4E13-BB5B-AC9E37975A85}" type="presOf" srcId="{A6E5E277-D077-4F3E-9266-9399A17A6847}" destId="{C6880EAA-FBAD-49A0-BBD5-F8B45B16E973}" srcOrd="0" destOrd="0" presId="urn:microsoft.com/office/officeart/2008/layout/VerticalCurvedList"/>
    <dgm:cxn modelId="{5AAD4ABD-68F9-42F1-A90D-9B266B0F8030}" type="presParOf" srcId="{E0559562-A328-4500-8308-C67D36ABFF8E}" destId="{108FB4D3-0F00-4179-959C-C2967B1E66A4}" srcOrd="0" destOrd="0" presId="urn:microsoft.com/office/officeart/2008/layout/VerticalCurvedList"/>
    <dgm:cxn modelId="{36B88857-4D50-44AF-AE39-7F4EA9F118CB}" type="presParOf" srcId="{108FB4D3-0F00-4179-959C-C2967B1E66A4}" destId="{D36667BC-5F6E-4634-9909-6FB3B5E3D7E9}" srcOrd="0" destOrd="0" presId="urn:microsoft.com/office/officeart/2008/layout/VerticalCurvedList"/>
    <dgm:cxn modelId="{F2BFD6BC-6B42-480A-8CA1-3964F55215EB}" type="presParOf" srcId="{D36667BC-5F6E-4634-9909-6FB3B5E3D7E9}" destId="{BF93B3F8-9A84-459A-A2B7-274EDEE7D2D5}" srcOrd="0" destOrd="0" presId="urn:microsoft.com/office/officeart/2008/layout/VerticalCurvedList"/>
    <dgm:cxn modelId="{9CCBF85D-0467-4FF5-8E0F-0FD7680B871E}" type="presParOf" srcId="{D36667BC-5F6E-4634-9909-6FB3B5E3D7E9}" destId="{1B597642-3C5A-4A5B-A47A-D6727CBE3B44}" srcOrd="1" destOrd="0" presId="urn:microsoft.com/office/officeart/2008/layout/VerticalCurvedList"/>
    <dgm:cxn modelId="{B46D09DA-5082-4DA5-8B89-16E525EC7814}" type="presParOf" srcId="{D36667BC-5F6E-4634-9909-6FB3B5E3D7E9}" destId="{82818E42-E970-47EE-9074-D5A513FFA8D4}" srcOrd="2" destOrd="0" presId="urn:microsoft.com/office/officeart/2008/layout/VerticalCurvedList"/>
    <dgm:cxn modelId="{5C29A708-06C4-4749-816B-A3433CF4172E}" type="presParOf" srcId="{D36667BC-5F6E-4634-9909-6FB3B5E3D7E9}" destId="{AD7BF0DB-0B63-4F8E-9BED-C85C94E34253}" srcOrd="3" destOrd="0" presId="urn:microsoft.com/office/officeart/2008/layout/VerticalCurvedList"/>
    <dgm:cxn modelId="{BF59A24E-2EAC-4FB8-A6B4-8CCB00D9EB1B}" type="presParOf" srcId="{108FB4D3-0F00-4179-959C-C2967B1E66A4}" destId="{0AF66CC5-4F51-48B8-8AFC-4BDCF1405A87}" srcOrd="1" destOrd="0" presId="urn:microsoft.com/office/officeart/2008/layout/VerticalCurvedList"/>
    <dgm:cxn modelId="{26914272-1B53-4D57-B1E6-BF54465ABB37}" type="presParOf" srcId="{108FB4D3-0F00-4179-959C-C2967B1E66A4}" destId="{4DE4DC43-42C3-4364-A212-54A15A41DAAD}" srcOrd="2" destOrd="0" presId="urn:microsoft.com/office/officeart/2008/layout/VerticalCurvedList"/>
    <dgm:cxn modelId="{36C4C4D3-8B3B-4469-840D-5D7AD2AB5A86}" type="presParOf" srcId="{4DE4DC43-42C3-4364-A212-54A15A41DAAD}" destId="{06344120-45EC-42C1-8705-988D1EFB8F6D}" srcOrd="0" destOrd="0" presId="urn:microsoft.com/office/officeart/2008/layout/VerticalCurvedList"/>
    <dgm:cxn modelId="{2E405012-54E4-4267-8032-6DE7E016BA31}" type="presParOf" srcId="{108FB4D3-0F00-4179-959C-C2967B1E66A4}" destId="{F63506A5-5EEE-4FC9-ACBB-23FD33E98225}" srcOrd="3" destOrd="0" presId="urn:microsoft.com/office/officeart/2008/layout/VerticalCurvedList"/>
    <dgm:cxn modelId="{10CC8CE5-F0AE-4716-AA2F-3BEC9852F333}" type="presParOf" srcId="{108FB4D3-0F00-4179-959C-C2967B1E66A4}" destId="{E9E1C5FF-6711-4673-B02A-445003A4BA9A}" srcOrd="4" destOrd="0" presId="urn:microsoft.com/office/officeart/2008/layout/VerticalCurvedList"/>
    <dgm:cxn modelId="{07607CA0-6098-4CF9-9305-9F707099ADC9}" type="presParOf" srcId="{E9E1C5FF-6711-4673-B02A-445003A4BA9A}" destId="{EA3E4640-7D8B-4B4D-BA5D-FD6C6FF9D638}" srcOrd="0" destOrd="0" presId="urn:microsoft.com/office/officeart/2008/layout/VerticalCurvedList"/>
    <dgm:cxn modelId="{D745E787-09FF-4CD9-9AB3-D8E085360807}" type="presParOf" srcId="{108FB4D3-0F00-4179-959C-C2967B1E66A4}" destId="{54EFFE09-F404-43F1-AC02-207B365517F9}" srcOrd="5" destOrd="0" presId="urn:microsoft.com/office/officeart/2008/layout/VerticalCurvedList"/>
    <dgm:cxn modelId="{E97B313B-BC68-49F9-8591-A5B4B3FD8692}" type="presParOf" srcId="{108FB4D3-0F00-4179-959C-C2967B1E66A4}" destId="{0945DA8D-DD77-4CD3-995D-1FAB871668BF}" srcOrd="6" destOrd="0" presId="urn:microsoft.com/office/officeart/2008/layout/VerticalCurvedList"/>
    <dgm:cxn modelId="{0D963AA1-BFDE-4C5D-ABBE-75955449F363}" type="presParOf" srcId="{0945DA8D-DD77-4CD3-995D-1FAB871668BF}" destId="{5956C297-61F5-4D98-912A-BFFA0BAEE71C}" srcOrd="0" destOrd="0" presId="urn:microsoft.com/office/officeart/2008/layout/VerticalCurvedList"/>
    <dgm:cxn modelId="{76890842-2E29-4490-99BD-08BECDCE650B}" type="presParOf" srcId="{108FB4D3-0F00-4179-959C-C2967B1E66A4}" destId="{69CE6AA5-4520-474A-87C5-E1A308D66209}" srcOrd="7" destOrd="0" presId="urn:microsoft.com/office/officeart/2008/layout/VerticalCurvedList"/>
    <dgm:cxn modelId="{7D279B41-285A-4736-BDE8-8FF20CCF7A43}" type="presParOf" srcId="{108FB4D3-0F00-4179-959C-C2967B1E66A4}" destId="{0E902BF0-A372-4BDB-9C3B-D5C2018A0F27}" srcOrd="8" destOrd="0" presId="urn:microsoft.com/office/officeart/2008/layout/VerticalCurvedList"/>
    <dgm:cxn modelId="{B0A4374C-785B-4F66-A650-4CCE11FA1865}" type="presParOf" srcId="{0E902BF0-A372-4BDB-9C3B-D5C2018A0F27}" destId="{44557FA1-17AA-47CF-B385-38F89E625057}" srcOrd="0" destOrd="0" presId="urn:microsoft.com/office/officeart/2008/layout/VerticalCurvedList"/>
    <dgm:cxn modelId="{B9F23822-F771-4A2D-9616-683CFE57E0D0}" type="presParOf" srcId="{108FB4D3-0F00-4179-959C-C2967B1E66A4}" destId="{C6880EAA-FBAD-49A0-BBD5-F8B45B16E973}" srcOrd="9" destOrd="0" presId="urn:microsoft.com/office/officeart/2008/layout/VerticalCurvedList"/>
    <dgm:cxn modelId="{E5AD6685-5BA7-4648-8E39-7C84B2120A9D}" type="presParOf" srcId="{108FB4D3-0F00-4179-959C-C2967B1E66A4}" destId="{4D84B5F1-1DFA-48C4-9614-D0DC32CB76A8}" srcOrd="10" destOrd="0" presId="urn:microsoft.com/office/officeart/2008/layout/VerticalCurvedList"/>
    <dgm:cxn modelId="{E741820B-D5B6-4249-BBC3-0BB155BF1C51}" type="presParOf" srcId="{4D84B5F1-1DFA-48C4-9614-D0DC32CB76A8}" destId="{053F9658-D1F3-4C4D-A0A2-6B4A1CBD8475}" srcOrd="0" destOrd="0" presId="urn:microsoft.com/office/officeart/2008/layout/VerticalCurv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A8C6F6BE-5374-44CA-A810-5EB6B52AC297}" type="doc">
      <dgm:prSet loTypeId="urn:microsoft.com/office/officeart/2005/8/layout/default" loCatId="list" qsTypeId="urn:microsoft.com/office/officeart/2005/8/quickstyle/simple1" qsCatId="simple" csTypeId="urn:microsoft.com/office/officeart/2005/8/colors/accent0_1" csCatId="mainScheme" phldr="1"/>
      <dgm:spPr/>
      <dgm:t>
        <a:bodyPr/>
        <a:lstStyle/>
        <a:p>
          <a:endParaRPr lang="es-CO"/>
        </a:p>
      </dgm:t>
    </dgm:pt>
    <dgm:pt modelId="{742E292C-5EC8-49D5-ABAD-5FFACCF930C0}">
      <dgm:prSet phldrT="[Texto]"/>
      <dgm:spPr>
        <a:solidFill>
          <a:schemeClr val="tx2"/>
        </a:solidFill>
        <a:ln>
          <a:solidFill>
            <a:schemeClr val="accent3"/>
          </a:solidFill>
        </a:ln>
      </dgm:spPr>
      <dgm:t>
        <a:bodyPr/>
        <a:lstStyle/>
        <a:p>
          <a:r>
            <a:rPr lang="es-CO" dirty="0">
              <a:solidFill>
                <a:schemeClr val="bg1"/>
              </a:solidFill>
              <a:latin typeface="Montserrat" panose="00000500000000000000" pitchFamily="50" charset="0"/>
            </a:rPr>
            <a:t>300 mg </a:t>
          </a:r>
          <a:r>
            <a:rPr lang="es-CO" dirty="0">
              <a:solidFill>
                <a:schemeClr val="bg1"/>
              </a:solidFill>
              <a:latin typeface="Montserrat" panose="00000500000000000000" pitchFamily="50" charset="0"/>
              <a:sym typeface="Wingdings" panose="05000000000000000000" pitchFamily="2" charset="2"/>
            </a:rPr>
            <a:t> 50-70% logran metas.</a:t>
          </a:r>
        </a:p>
        <a:p>
          <a:r>
            <a:rPr lang="es-CO" dirty="0">
              <a:solidFill>
                <a:schemeClr val="bg1"/>
              </a:solidFill>
              <a:latin typeface="Montserrat" panose="00000500000000000000" pitchFamily="50" charset="0"/>
              <a:sym typeface="Wingdings" panose="05000000000000000000" pitchFamily="2" charset="2"/>
            </a:rPr>
            <a:t>600 – 800 mg 75-80% logran metas.</a:t>
          </a:r>
        </a:p>
      </dgm:t>
    </dgm:pt>
    <dgm:pt modelId="{A91D3386-5AFE-4C09-A5E0-E47AD07316E6}" type="parTrans" cxnId="{AAAD992A-D820-4F69-A958-44BDAE77AA33}">
      <dgm:prSet/>
      <dgm:spPr/>
      <dgm:t>
        <a:bodyPr/>
        <a:lstStyle/>
        <a:p>
          <a:endParaRPr lang="es-CO">
            <a:latin typeface="Montserrat" panose="00000500000000000000" pitchFamily="50" charset="0"/>
          </a:endParaRPr>
        </a:p>
      </dgm:t>
    </dgm:pt>
    <dgm:pt modelId="{383016E3-8CD9-4221-BD7E-11DBC9339A1C}" type="sibTrans" cxnId="{AAAD992A-D820-4F69-A958-44BDAE77AA33}">
      <dgm:prSet/>
      <dgm:spPr/>
      <dgm:t>
        <a:bodyPr/>
        <a:lstStyle/>
        <a:p>
          <a:endParaRPr lang="es-CO">
            <a:latin typeface="Montserrat" panose="00000500000000000000" pitchFamily="50" charset="0"/>
          </a:endParaRPr>
        </a:p>
      </dgm:t>
    </dgm:pt>
    <dgm:pt modelId="{82AD2B54-07AF-4981-A024-59FA5A5A12CB}" type="pres">
      <dgm:prSet presAssocID="{A8C6F6BE-5374-44CA-A810-5EB6B52AC297}" presName="diagram" presStyleCnt="0">
        <dgm:presLayoutVars>
          <dgm:dir/>
          <dgm:resizeHandles val="exact"/>
        </dgm:presLayoutVars>
      </dgm:prSet>
      <dgm:spPr/>
    </dgm:pt>
    <dgm:pt modelId="{78E8A46B-1C0D-419A-93E2-69E26DFAACAA}" type="pres">
      <dgm:prSet presAssocID="{742E292C-5EC8-49D5-ABAD-5FFACCF930C0}" presName="node" presStyleLbl="node1" presStyleIdx="0" presStyleCnt="1" custScaleX="119971" custLinFactNeighborX="-1975" custLinFactNeighborY="-50599">
        <dgm:presLayoutVars>
          <dgm:bulletEnabled val="1"/>
        </dgm:presLayoutVars>
      </dgm:prSet>
      <dgm:spPr/>
    </dgm:pt>
  </dgm:ptLst>
  <dgm:cxnLst>
    <dgm:cxn modelId="{AAAD992A-D820-4F69-A958-44BDAE77AA33}" srcId="{A8C6F6BE-5374-44CA-A810-5EB6B52AC297}" destId="{742E292C-5EC8-49D5-ABAD-5FFACCF930C0}" srcOrd="0" destOrd="0" parTransId="{A91D3386-5AFE-4C09-A5E0-E47AD07316E6}" sibTransId="{383016E3-8CD9-4221-BD7E-11DBC9339A1C}"/>
    <dgm:cxn modelId="{94F7F796-83C9-4EE9-8E53-3D3200630837}" type="presOf" srcId="{A8C6F6BE-5374-44CA-A810-5EB6B52AC297}" destId="{82AD2B54-07AF-4981-A024-59FA5A5A12CB}" srcOrd="0" destOrd="0" presId="urn:microsoft.com/office/officeart/2005/8/layout/default"/>
    <dgm:cxn modelId="{9834829B-9878-40FD-B524-9853C26B1528}" type="presOf" srcId="{742E292C-5EC8-49D5-ABAD-5FFACCF930C0}" destId="{78E8A46B-1C0D-419A-93E2-69E26DFAACAA}" srcOrd="0" destOrd="0" presId="urn:microsoft.com/office/officeart/2005/8/layout/default"/>
    <dgm:cxn modelId="{95D7947E-15C4-473C-98E9-46698281112D}" type="presParOf" srcId="{82AD2B54-07AF-4981-A024-59FA5A5A12CB}" destId="{78E8A46B-1C0D-419A-93E2-69E26DFAACAA}" srcOrd="0" destOrd="0" presId="urn:microsoft.com/office/officeart/2005/8/layout/default"/>
  </dgm:cxnLst>
  <dgm:bg>
    <a:noFill/>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22088A0-A2BD-4DB6-B38C-FCB49C3E3F0B}">
      <dsp:nvSpPr>
        <dsp:cNvPr id="0" name=""/>
        <dsp:cNvSpPr/>
      </dsp:nvSpPr>
      <dsp:spPr>
        <a:xfrm>
          <a:off x="0" y="1021095"/>
          <a:ext cx="3606839" cy="2164103"/>
        </a:xfrm>
        <a:prstGeom prst="rect">
          <a:avLst/>
        </a:prstGeom>
        <a:solidFill>
          <a:schemeClr val="tx2"/>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marL="0" lvl="0" indent="0" algn="ctr" defTabSz="1466850">
            <a:lnSpc>
              <a:spcPct val="90000"/>
            </a:lnSpc>
            <a:spcBef>
              <a:spcPct val="0"/>
            </a:spcBef>
            <a:spcAft>
              <a:spcPct val="35000"/>
            </a:spcAft>
            <a:buNone/>
          </a:pPr>
          <a:r>
            <a:rPr lang="es-CO" sz="3300" kern="1200" dirty="0">
              <a:latin typeface="Montserrat" panose="00000500000000000000" pitchFamily="50" charset="0"/>
            </a:rPr>
            <a:t>Enfermedad articular inflamatoria más frecuente.</a:t>
          </a:r>
          <a:endParaRPr lang="es-ES" sz="3300" kern="1200" dirty="0">
            <a:latin typeface="Montserrat" panose="00000500000000000000" pitchFamily="50" charset="0"/>
          </a:endParaRPr>
        </a:p>
      </dsp:txBody>
      <dsp:txXfrm>
        <a:off x="0" y="1021095"/>
        <a:ext cx="3606839" cy="2164103"/>
      </dsp:txXfrm>
    </dsp:sp>
    <dsp:sp modelId="{9EB7951E-5517-4690-9579-D60C8FE5A68C}">
      <dsp:nvSpPr>
        <dsp:cNvPr id="0" name=""/>
        <dsp:cNvSpPr/>
      </dsp:nvSpPr>
      <dsp:spPr>
        <a:xfrm>
          <a:off x="3967522" y="1021095"/>
          <a:ext cx="3606839" cy="2164103"/>
        </a:xfrm>
        <a:prstGeom prst="rect">
          <a:avLst/>
        </a:prstGeom>
        <a:solidFill>
          <a:schemeClr val="tx2"/>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marL="0" lvl="0" indent="0" algn="ctr" defTabSz="1466850">
            <a:lnSpc>
              <a:spcPct val="90000"/>
            </a:lnSpc>
            <a:spcBef>
              <a:spcPct val="0"/>
            </a:spcBef>
            <a:spcAft>
              <a:spcPct val="35000"/>
            </a:spcAft>
            <a:buNone/>
          </a:pPr>
          <a:r>
            <a:rPr lang="es-CO" sz="3300" kern="1200" dirty="0">
              <a:latin typeface="Montserrat" panose="00000500000000000000" pitchFamily="50" charset="0"/>
            </a:rPr>
            <a:t>Hombres de 40 a 60 años y mujeres postmenopáusicas. </a:t>
          </a:r>
          <a:endParaRPr lang="es-ES" sz="3300" kern="1200" dirty="0">
            <a:latin typeface="Montserrat" panose="00000500000000000000" pitchFamily="50" charset="0"/>
          </a:endParaRPr>
        </a:p>
      </dsp:txBody>
      <dsp:txXfrm>
        <a:off x="3967522" y="1021095"/>
        <a:ext cx="3606839" cy="2164103"/>
      </dsp:txXfrm>
    </dsp:sp>
    <dsp:sp modelId="{1B94423F-D1A8-4C44-9E27-48CC438BD8CF}">
      <dsp:nvSpPr>
        <dsp:cNvPr id="0" name=""/>
        <dsp:cNvSpPr/>
      </dsp:nvSpPr>
      <dsp:spPr>
        <a:xfrm>
          <a:off x="7935045" y="1021095"/>
          <a:ext cx="3606839" cy="2164103"/>
        </a:xfrm>
        <a:prstGeom prst="rect">
          <a:avLst/>
        </a:prstGeom>
        <a:solidFill>
          <a:schemeClr val="tx2"/>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marL="0" lvl="0" indent="0" algn="ctr" defTabSz="1466850">
            <a:lnSpc>
              <a:spcPct val="90000"/>
            </a:lnSpc>
            <a:spcBef>
              <a:spcPct val="0"/>
            </a:spcBef>
            <a:spcAft>
              <a:spcPct val="35000"/>
            </a:spcAft>
            <a:buNone/>
          </a:pPr>
          <a:r>
            <a:rPr lang="es-CO" sz="3300" kern="1200" dirty="0">
              <a:latin typeface="Montserrat" panose="00000500000000000000" pitchFamily="50" charset="0"/>
            </a:rPr>
            <a:t>Depósito de cristales de urato monosódico &gt;6,8 mg/</a:t>
          </a:r>
          <a:r>
            <a:rPr lang="es-CO" sz="3300" kern="1200" dirty="0" err="1">
              <a:latin typeface="Montserrat" panose="00000500000000000000" pitchFamily="50" charset="0"/>
            </a:rPr>
            <a:t>dL</a:t>
          </a:r>
          <a:r>
            <a:rPr lang="es-CO" sz="3300" kern="1200" dirty="0">
              <a:latin typeface="Montserrat" panose="00000500000000000000" pitchFamily="50" charset="0"/>
            </a:rPr>
            <a:t>. </a:t>
          </a:r>
        </a:p>
      </dsp:txBody>
      <dsp:txXfrm>
        <a:off x="7935045" y="1021095"/>
        <a:ext cx="3606839" cy="216410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DBAFB41-1371-4D42-AA20-BAB25D4F7B6C}">
      <dsp:nvSpPr>
        <dsp:cNvPr id="0" name=""/>
        <dsp:cNvSpPr/>
      </dsp:nvSpPr>
      <dsp:spPr>
        <a:xfrm>
          <a:off x="2874" y="0"/>
          <a:ext cx="3032016" cy="3701084"/>
        </a:xfrm>
        <a:prstGeom prst="roundRect">
          <a:avLst>
            <a:gd name="adj" fmla="val 10000"/>
          </a:avLst>
        </a:prstGeom>
        <a:solidFill>
          <a:schemeClr val="tx2"/>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marL="0" lvl="0" indent="0" algn="ctr" defTabSz="800100">
            <a:lnSpc>
              <a:spcPct val="90000"/>
            </a:lnSpc>
            <a:spcBef>
              <a:spcPct val="0"/>
            </a:spcBef>
            <a:spcAft>
              <a:spcPct val="35000"/>
            </a:spcAft>
            <a:buNone/>
          </a:pPr>
          <a:r>
            <a:rPr lang="es-CO" sz="1800" b="1" kern="1200" dirty="0">
              <a:effectLst/>
              <a:latin typeface="Montserrat" panose="00000500000000000000" pitchFamily="50" charset="0"/>
              <a:ea typeface="+mn-ea"/>
              <a:cs typeface="+mn-cs"/>
            </a:rPr>
            <a:t>Hiperuricemia asintomática: </a:t>
          </a:r>
          <a:r>
            <a:rPr lang="es-CO" sz="1800" kern="1200" dirty="0">
              <a:effectLst/>
              <a:latin typeface="Montserrat" panose="00000500000000000000" pitchFamily="50" charset="0"/>
              <a:ea typeface="+mn-ea"/>
              <a:cs typeface="+mn-cs"/>
            </a:rPr>
            <a:t>Incidental.</a:t>
          </a:r>
        </a:p>
        <a:p>
          <a:pPr marL="0" lvl="0" indent="0" algn="ctr" defTabSz="800100">
            <a:lnSpc>
              <a:spcPct val="90000"/>
            </a:lnSpc>
            <a:spcBef>
              <a:spcPct val="0"/>
            </a:spcBef>
            <a:spcAft>
              <a:spcPct val="35000"/>
            </a:spcAft>
            <a:buNone/>
          </a:pPr>
          <a:r>
            <a:rPr lang="es-CO" sz="1800" kern="1200" dirty="0">
              <a:effectLst/>
              <a:latin typeface="Montserrat" panose="00000500000000000000" pitchFamily="50" charset="0"/>
              <a:ea typeface="+mn-ea"/>
              <a:cs typeface="+mn-cs"/>
            </a:rPr>
            <a:t>No todos serán sintomáticos.</a:t>
          </a:r>
          <a:endParaRPr lang="es-ES" sz="1800" kern="1200" dirty="0">
            <a:latin typeface="Montserrat" panose="00000500000000000000" pitchFamily="50" charset="0"/>
          </a:endParaRPr>
        </a:p>
      </dsp:txBody>
      <dsp:txXfrm>
        <a:off x="2874" y="1480433"/>
        <a:ext cx="3032016" cy="1480433"/>
      </dsp:txXfrm>
    </dsp:sp>
    <dsp:sp modelId="{364D9F9B-C4B1-45F7-B599-49B2C516181A}">
      <dsp:nvSpPr>
        <dsp:cNvPr id="0" name=""/>
        <dsp:cNvSpPr/>
      </dsp:nvSpPr>
      <dsp:spPr>
        <a:xfrm>
          <a:off x="902652" y="222065"/>
          <a:ext cx="1232460" cy="1232460"/>
        </a:xfrm>
        <a:prstGeom prst="ellipse">
          <a:avLst/>
        </a:prstGeom>
        <a:blipFill>
          <a:blip xmlns:r="http://schemas.openxmlformats.org/officeDocument/2006/relationships" r:embed="rId1">
            <a:extLst>
              <a:ext uri="{28A0092B-C50C-407E-A947-70E740481C1C}">
                <a14:useLocalDpi xmlns:a14="http://schemas.microsoft.com/office/drawing/2010/main" val="0"/>
              </a:ext>
            </a:extLst>
          </a:blip>
          <a:srcRect/>
          <a:stretch>
            <a:fillRect l="-17000" r="-17000"/>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87105073-F828-4209-87B3-7232653130CF}">
      <dsp:nvSpPr>
        <dsp:cNvPr id="0" name=""/>
        <dsp:cNvSpPr/>
      </dsp:nvSpPr>
      <dsp:spPr>
        <a:xfrm>
          <a:off x="3118530" y="0"/>
          <a:ext cx="2787984" cy="3701084"/>
        </a:xfrm>
        <a:prstGeom prst="roundRect">
          <a:avLst>
            <a:gd name="adj" fmla="val 10000"/>
          </a:avLst>
        </a:prstGeom>
        <a:solidFill>
          <a:schemeClr val="tx2"/>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marL="0" lvl="0" indent="0" algn="ctr" defTabSz="889000">
            <a:lnSpc>
              <a:spcPct val="90000"/>
            </a:lnSpc>
            <a:spcBef>
              <a:spcPct val="0"/>
            </a:spcBef>
            <a:spcAft>
              <a:spcPct val="35000"/>
            </a:spcAft>
            <a:buNone/>
          </a:pPr>
          <a:r>
            <a:rPr lang="es-CO" sz="2000" kern="1200" dirty="0">
              <a:effectLst/>
              <a:latin typeface="Montserrat" panose="00000500000000000000" pitchFamily="50" charset="0"/>
              <a:ea typeface="+mn-ea"/>
              <a:cs typeface="+mn-cs"/>
            </a:rPr>
            <a:t>Manifestación aguda.</a:t>
          </a:r>
          <a:endParaRPr lang="es-ES" sz="2000" kern="1200" dirty="0">
            <a:latin typeface="Montserrat" panose="00000500000000000000" pitchFamily="50" charset="0"/>
          </a:endParaRPr>
        </a:p>
      </dsp:txBody>
      <dsp:txXfrm>
        <a:off x="3118530" y="1480433"/>
        <a:ext cx="2787984" cy="1480433"/>
      </dsp:txXfrm>
    </dsp:sp>
    <dsp:sp modelId="{3DFD6AA0-5B29-4164-9F44-DC01CBEAB940}">
      <dsp:nvSpPr>
        <dsp:cNvPr id="0" name=""/>
        <dsp:cNvSpPr/>
      </dsp:nvSpPr>
      <dsp:spPr>
        <a:xfrm>
          <a:off x="3896292" y="222065"/>
          <a:ext cx="1232460" cy="1232460"/>
        </a:xfrm>
        <a:prstGeom prst="ellipse">
          <a:avLst/>
        </a:prstGeom>
        <a:blipFill>
          <a:blip xmlns:r="http://schemas.openxmlformats.org/officeDocument/2006/relationships" r:embed="rId2">
            <a:extLst>
              <a:ext uri="{28A0092B-C50C-407E-A947-70E740481C1C}">
                <a14:useLocalDpi xmlns:a14="http://schemas.microsoft.com/office/drawing/2010/main" val="0"/>
              </a:ext>
            </a:extLst>
          </a:blip>
          <a:srcRect/>
          <a:stretch>
            <a:fillRect l="-31000" r="-31000"/>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AA022144-9CF6-48FA-B1B5-5EDEBD8FFC04}">
      <dsp:nvSpPr>
        <dsp:cNvPr id="0" name=""/>
        <dsp:cNvSpPr/>
      </dsp:nvSpPr>
      <dsp:spPr>
        <a:xfrm>
          <a:off x="5990154" y="0"/>
          <a:ext cx="2787984" cy="3701084"/>
        </a:xfrm>
        <a:prstGeom prst="roundRect">
          <a:avLst>
            <a:gd name="adj" fmla="val 10000"/>
          </a:avLst>
        </a:prstGeom>
        <a:solidFill>
          <a:schemeClr val="tx2"/>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marL="0" lvl="0" indent="0" algn="ctr" defTabSz="800100">
            <a:lnSpc>
              <a:spcPct val="90000"/>
            </a:lnSpc>
            <a:spcBef>
              <a:spcPct val="0"/>
            </a:spcBef>
            <a:spcAft>
              <a:spcPct val="35000"/>
            </a:spcAft>
            <a:buNone/>
          </a:pPr>
          <a:r>
            <a:rPr lang="es-CO" sz="1800" b="1" kern="1200" dirty="0">
              <a:effectLst/>
              <a:latin typeface="Montserrat" panose="00000500000000000000" pitchFamily="50" charset="0"/>
              <a:ea typeface="+mn-ea"/>
              <a:cs typeface="+mn-cs"/>
            </a:rPr>
            <a:t>Períodos </a:t>
          </a:r>
          <a:r>
            <a:rPr lang="es-CO" sz="1800" b="1" kern="1200" dirty="0" err="1">
              <a:effectLst/>
              <a:latin typeface="Montserrat" panose="00000500000000000000" pitchFamily="50" charset="0"/>
              <a:ea typeface="+mn-ea"/>
              <a:cs typeface="+mn-cs"/>
            </a:rPr>
            <a:t>intercríticos</a:t>
          </a:r>
          <a:r>
            <a:rPr lang="es-CO" sz="1800" b="1" kern="1200" dirty="0">
              <a:effectLst/>
              <a:latin typeface="Montserrat" panose="00000500000000000000" pitchFamily="50" charset="0"/>
              <a:ea typeface="+mn-ea"/>
              <a:cs typeface="+mn-cs"/>
            </a:rPr>
            <a:t>:  </a:t>
          </a:r>
          <a:r>
            <a:rPr lang="es-CO" sz="1800" kern="1200" dirty="0">
              <a:effectLst/>
              <a:latin typeface="Montserrat" panose="00000500000000000000" pitchFamily="50" charset="0"/>
              <a:ea typeface="+mn-ea"/>
              <a:cs typeface="+mn-cs"/>
            </a:rPr>
            <a:t>Persiste inflamación subclínica.</a:t>
          </a:r>
          <a:endParaRPr lang="es-CO" sz="1100" kern="1200" dirty="0">
            <a:latin typeface="Montserrat" panose="00000500000000000000" pitchFamily="50" charset="0"/>
          </a:endParaRPr>
        </a:p>
      </dsp:txBody>
      <dsp:txXfrm>
        <a:off x="5990154" y="1480433"/>
        <a:ext cx="2787984" cy="1480433"/>
      </dsp:txXfrm>
    </dsp:sp>
    <dsp:sp modelId="{56899828-1E9B-4E62-973D-439FE5DB9F1D}">
      <dsp:nvSpPr>
        <dsp:cNvPr id="0" name=""/>
        <dsp:cNvSpPr/>
      </dsp:nvSpPr>
      <dsp:spPr>
        <a:xfrm>
          <a:off x="6767916" y="222065"/>
          <a:ext cx="1232460" cy="1232460"/>
        </a:xfrm>
        <a:prstGeom prst="ellipse">
          <a:avLst/>
        </a:prstGeom>
        <a:blipFill>
          <a:blip xmlns:r="http://schemas.openxmlformats.org/officeDocument/2006/relationships" r:embed="rId3">
            <a:extLst>
              <a:ext uri="{28A0092B-C50C-407E-A947-70E740481C1C}">
                <a14:useLocalDpi xmlns:a14="http://schemas.microsoft.com/office/drawing/2010/main" val="0"/>
              </a:ext>
            </a:extLst>
          </a:blip>
          <a:srcRect/>
          <a:stretch>
            <a:fillRect t="-11000" b="-11000"/>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7D5D24A2-9405-4221-AECF-6400E3FADD04}">
      <dsp:nvSpPr>
        <dsp:cNvPr id="0" name=""/>
        <dsp:cNvSpPr/>
      </dsp:nvSpPr>
      <dsp:spPr>
        <a:xfrm>
          <a:off x="8861778" y="0"/>
          <a:ext cx="2787984" cy="3701084"/>
        </a:xfrm>
        <a:prstGeom prst="roundRect">
          <a:avLst>
            <a:gd name="adj" fmla="val 10000"/>
          </a:avLst>
        </a:prstGeom>
        <a:solidFill>
          <a:schemeClr val="tx2"/>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marL="0" lvl="0" indent="0" algn="ctr" defTabSz="711200">
            <a:lnSpc>
              <a:spcPct val="90000"/>
            </a:lnSpc>
            <a:spcBef>
              <a:spcPct val="0"/>
            </a:spcBef>
            <a:spcAft>
              <a:spcPct val="35000"/>
            </a:spcAft>
            <a:buNone/>
          </a:pPr>
          <a:r>
            <a:rPr lang="es-CO" sz="1600" b="1" kern="1200" dirty="0">
              <a:effectLst/>
              <a:latin typeface="Montserrat" panose="00000500000000000000" pitchFamily="50" charset="0"/>
              <a:ea typeface="+mn-ea"/>
              <a:cs typeface="+mn-cs"/>
            </a:rPr>
            <a:t>Manifestaciones crónicas: </a:t>
          </a:r>
          <a:r>
            <a:rPr lang="es-CO" sz="1600" kern="1200" dirty="0">
              <a:effectLst/>
              <a:latin typeface="Montserrat" panose="00000500000000000000" pitchFamily="50" charset="0"/>
              <a:ea typeface="+mn-ea"/>
              <a:cs typeface="+mn-cs"/>
            </a:rPr>
            <a:t>Destrucción local, dolor crónico, tofos.</a:t>
          </a:r>
        </a:p>
      </dsp:txBody>
      <dsp:txXfrm>
        <a:off x="8861778" y="1480433"/>
        <a:ext cx="2787984" cy="1480433"/>
      </dsp:txXfrm>
    </dsp:sp>
    <dsp:sp modelId="{82B548F6-ACA1-49F0-B1BB-3147D14D0E58}">
      <dsp:nvSpPr>
        <dsp:cNvPr id="0" name=""/>
        <dsp:cNvSpPr/>
      </dsp:nvSpPr>
      <dsp:spPr>
        <a:xfrm>
          <a:off x="9639540" y="222065"/>
          <a:ext cx="1232460" cy="1232460"/>
        </a:xfrm>
        <a:prstGeom prst="ellipse">
          <a:avLst/>
        </a:prstGeom>
        <a:blipFill>
          <a:blip xmlns:r="http://schemas.openxmlformats.org/officeDocument/2006/relationships" r:embed="rId4">
            <a:extLst>
              <a:ext uri="{28A0092B-C50C-407E-A947-70E740481C1C}">
                <a14:useLocalDpi xmlns:a14="http://schemas.microsoft.com/office/drawing/2010/main" val="0"/>
              </a:ext>
            </a:extLst>
          </a:blip>
          <a:srcRect/>
          <a:stretch>
            <a:fillRect l="-37000" r="-37000"/>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953E8AC2-56C7-4EB7-A997-5B1488FACCA5}">
      <dsp:nvSpPr>
        <dsp:cNvPr id="0" name=""/>
        <dsp:cNvSpPr/>
      </dsp:nvSpPr>
      <dsp:spPr>
        <a:xfrm>
          <a:off x="466105" y="2960867"/>
          <a:ext cx="10720426" cy="555162"/>
        </a:xfrm>
        <a:prstGeom prst="leftRightArrow">
          <a:avLst/>
        </a:prstGeom>
        <a:solidFill>
          <a:schemeClr val="accent1">
            <a:tint val="55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2AFAF27-13C6-46AF-8FB4-A19A5F2EF525}">
      <dsp:nvSpPr>
        <dsp:cNvPr id="0" name=""/>
        <dsp:cNvSpPr/>
      </dsp:nvSpPr>
      <dsp:spPr>
        <a:xfrm>
          <a:off x="0" y="919282"/>
          <a:ext cx="10084526" cy="4033810"/>
        </a:xfrm>
        <a:prstGeom prst="leftRightRibbon">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6569AE6-DCE6-4271-A69B-C4E292E99368}">
      <dsp:nvSpPr>
        <dsp:cNvPr id="0" name=""/>
        <dsp:cNvSpPr/>
      </dsp:nvSpPr>
      <dsp:spPr>
        <a:xfrm>
          <a:off x="1210143" y="1625199"/>
          <a:ext cx="3327893" cy="1976567"/>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71120" rIns="0" bIns="76200" numCol="1" spcCol="1270" anchor="ctr" anchorCtr="0">
          <a:noAutofit/>
        </a:bodyPr>
        <a:lstStyle/>
        <a:p>
          <a:pPr marL="0" lvl="0" indent="0" algn="ctr" defTabSz="889000">
            <a:lnSpc>
              <a:spcPct val="90000"/>
            </a:lnSpc>
            <a:spcBef>
              <a:spcPct val="0"/>
            </a:spcBef>
            <a:spcAft>
              <a:spcPct val="35000"/>
            </a:spcAft>
            <a:buNone/>
          </a:pPr>
          <a:r>
            <a:rPr lang="es-CO" sz="2000" kern="1200" dirty="0">
              <a:latin typeface="Montserrat" panose="00000500000000000000" pitchFamily="50" charset="0"/>
            </a:rPr>
            <a:t>Leucocitosis de aprox. 50.000, glucosa normal. </a:t>
          </a:r>
          <a:endParaRPr lang="es-ES" sz="2000" kern="1200" dirty="0">
            <a:latin typeface="Montserrat" panose="00000500000000000000" pitchFamily="50" charset="0"/>
          </a:endParaRPr>
        </a:p>
      </dsp:txBody>
      <dsp:txXfrm>
        <a:off x="1210143" y="1625199"/>
        <a:ext cx="3327893" cy="1976567"/>
      </dsp:txXfrm>
    </dsp:sp>
    <dsp:sp modelId="{29337A68-2DC0-45AE-8488-E786CC223EC3}">
      <dsp:nvSpPr>
        <dsp:cNvPr id="0" name=""/>
        <dsp:cNvSpPr/>
      </dsp:nvSpPr>
      <dsp:spPr>
        <a:xfrm>
          <a:off x="5042263" y="2270609"/>
          <a:ext cx="3932965" cy="1976567"/>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71120" rIns="0" bIns="76200" numCol="1" spcCol="1270" anchor="ctr" anchorCtr="0">
          <a:noAutofit/>
        </a:bodyPr>
        <a:lstStyle/>
        <a:p>
          <a:pPr marL="0" lvl="0" indent="0" algn="ctr" defTabSz="889000">
            <a:lnSpc>
              <a:spcPct val="90000"/>
            </a:lnSpc>
            <a:spcBef>
              <a:spcPct val="0"/>
            </a:spcBef>
            <a:spcAft>
              <a:spcPct val="35000"/>
            </a:spcAft>
            <a:buNone/>
          </a:pPr>
          <a:r>
            <a:rPr lang="es-CO" sz="2000" kern="1200" dirty="0">
              <a:latin typeface="Montserrat" panose="00000500000000000000" pitchFamily="50" charset="0"/>
            </a:rPr>
            <a:t>Artritis séptica: leucocitos &gt;50.000-100.000 y glucosa consumida, cultivos positivos.</a:t>
          </a:r>
          <a:endParaRPr lang="es-ES" sz="2000" kern="1200" dirty="0">
            <a:latin typeface="Montserrat" panose="00000500000000000000" pitchFamily="50" charset="0"/>
          </a:endParaRPr>
        </a:p>
      </dsp:txBody>
      <dsp:txXfrm>
        <a:off x="5042263" y="2270609"/>
        <a:ext cx="3932965" cy="1976567"/>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B597642-3C5A-4A5B-A47A-D6727CBE3B44}">
      <dsp:nvSpPr>
        <dsp:cNvPr id="0" name=""/>
        <dsp:cNvSpPr/>
      </dsp:nvSpPr>
      <dsp:spPr>
        <a:xfrm>
          <a:off x="-4640106" y="-711366"/>
          <a:ext cx="5527188" cy="5527188"/>
        </a:xfrm>
        <a:prstGeom prst="blockArc">
          <a:avLst>
            <a:gd name="adj1" fmla="val 18900000"/>
            <a:gd name="adj2" fmla="val 2700000"/>
            <a:gd name="adj3" fmla="val 391"/>
          </a:avLst>
        </a:prstGeom>
        <a:noFill/>
        <a:ln w="12700" cap="flat" cmpd="sng" algn="ctr">
          <a:solidFill>
            <a:schemeClr val="dk2">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AF66CC5-4F51-48B8-8AFC-4BDCF1405A87}">
      <dsp:nvSpPr>
        <dsp:cNvPr id="0" name=""/>
        <dsp:cNvSpPr/>
      </dsp:nvSpPr>
      <dsp:spPr>
        <a:xfrm>
          <a:off x="388276" y="256446"/>
          <a:ext cx="5978605" cy="513221"/>
        </a:xfrm>
        <a:prstGeom prst="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07369" tIns="66040" rIns="66040" bIns="66040" numCol="1" spcCol="1270" anchor="ctr" anchorCtr="0">
          <a:noAutofit/>
        </a:bodyPr>
        <a:lstStyle/>
        <a:p>
          <a:pPr marL="0" lvl="0" indent="0" algn="l" defTabSz="1155700">
            <a:lnSpc>
              <a:spcPct val="90000"/>
            </a:lnSpc>
            <a:spcBef>
              <a:spcPct val="0"/>
            </a:spcBef>
            <a:spcAft>
              <a:spcPct val="35000"/>
            </a:spcAft>
            <a:buNone/>
          </a:pPr>
          <a:r>
            <a:rPr lang="es-CO" sz="2600" kern="1200" dirty="0">
              <a:latin typeface="Montserrat" panose="00000500000000000000" pitchFamily="50" charset="0"/>
            </a:rPr>
            <a:t>Artritis séptica.</a:t>
          </a:r>
        </a:p>
      </dsp:txBody>
      <dsp:txXfrm>
        <a:off x="388276" y="256446"/>
        <a:ext cx="5978605" cy="513221"/>
      </dsp:txXfrm>
    </dsp:sp>
    <dsp:sp modelId="{06344120-45EC-42C1-8705-988D1EFB8F6D}">
      <dsp:nvSpPr>
        <dsp:cNvPr id="0" name=""/>
        <dsp:cNvSpPr/>
      </dsp:nvSpPr>
      <dsp:spPr>
        <a:xfrm>
          <a:off x="67513" y="192293"/>
          <a:ext cx="641526" cy="641526"/>
        </a:xfrm>
        <a:prstGeom prst="ellipse">
          <a:avLst/>
        </a:prstGeom>
        <a:solidFill>
          <a:schemeClr val="lt2">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F63506A5-5EEE-4FC9-ACBB-23FD33E98225}">
      <dsp:nvSpPr>
        <dsp:cNvPr id="0" name=""/>
        <dsp:cNvSpPr/>
      </dsp:nvSpPr>
      <dsp:spPr>
        <a:xfrm>
          <a:off x="756035" y="1026031"/>
          <a:ext cx="5610846" cy="513221"/>
        </a:xfrm>
        <a:prstGeom prst="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07369" tIns="66040" rIns="66040" bIns="66040" numCol="1" spcCol="1270" anchor="ctr" anchorCtr="0">
          <a:noAutofit/>
        </a:bodyPr>
        <a:lstStyle/>
        <a:p>
          <a:pPr marL="0" lvl="0" indent="0" algn="l" defTabSz="1155700">
            <a:lnSpc>
              <a:spcPct val="90000"/>
            </a:lnSpc>
            <a:spcBef>
              <a:spcPct val="0"/>
            </a:spcBef>
            <a:spcAft>
              <a:spcPct val="35000"/>
            </a:spcAft>
            <a:buNone/>
          </a:pPr>
          <a:r>
            <a:rPr lang="es-CO" sz="2600" kern="1200" dirty="0" err="1">
              <a:latin typeface="Montserrat" panose="00000500000000000000" pitchFamily="50" charset="0"/>
            </a:rPr>
            <a:t>Pseudogota</a:t>
          </a:r>
          <a:r>
            <a:rPr lang="es-CO" sz="2600" kern="1200" dirty="0">
              <a:latin typeface="Montserrat" panose="00000500000000000000" pitchFamily="50" charset="0"/>
            </a:rPr>
            <a:t>.</a:t>
          </a:r>
        </a:p>
      </dsp:txBody>
      <dsp:txXfrm>
        <a:off x="756035" y="1026031"/>
        <a:ext cx="5610846" cy="513221"/>
      </dsp:txXfrm>
    </dsp:sp>
    <dsp:sp modelId="{EA3E4640-7D8B-4B4D-BA5D-FD6C6FF9D638}">
      <dsp:nvSpPr>
        <dsp:cNvPr id="0" name=""/>
        <dsp:cNvSpPr/>
      </dsp:nvSpPr>
      <dsp:spPr>
        <a:xfrm>
          <a:off x="435272" y="961879"/>
          <a:ext cx="641526" cy="641526"/>
        </a:xfrm>
        <a:prstGeom prst="ellipse">
          <a:avLst/>
        </a:prstGeom>
        <a:solidFill>
          <a:schemeClr val="lt2">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54EFFE09-F404-43F1-AC02-207B365517F9}">
      <dsp:nvSpPr>
        <dsp:cNvPr id="0" name=""/>
        <dsp:cNvSpPr/>
      </dsp:nvSpPr>
      <dsp:spPr>
        <a:xfrm>
          <a:off x="868908" y="1795617"/>
          <a:ext cx="5497974" cy="513221"/>
        </a:xfrm>
        <a:prstGeom prst="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07369" tIns="66040" rIns="66040" bIns="66040" numCol="1" spcCol="1270" anchor="ctr" anchorCtr="0">
          <a:noAutofit/>
        </a:bodyPr>
        <a:lstStyle/>
        <a:p>
          <a:pPr marL="0" lvl="0" indent="0" algn="l" defTabSz="1155700">
            <a:lnSpc>
              <a:spcPct val="90000"/>
            </a:lnSpc>
            <a:spcBef>
              <a:spcPct val="0"/>
            </a:spcBef>
            <a:spcAft>
              <a:spcPct val="35000"/>
            </a:spcAft>
            <a:buNone/>
          </a:pPr>
          <a:r>
            <a:rPr lang="es-CO" sz="2600" kern="1200" dirty="0">
              <a:latin typeface="Montserrat" panose="00000500000000000000" pitchFamily="50" charset="0"/>
            </a:rPr>
            <a:t>Artritis psoriásica.</a:t>
          </a:r>
        </a:p>
      </dsp:txBody>
      <dsp:txXfrm>
        <a:off x="868908" y="1795617"/>
        <a:ext cx="5497974" cy="513221"/>
      </dsp:txXfrm>
    </dsp:sp>
    <dsp:sp modelId="{5956C297-61F5-4D98-912A-BFFA0BAEE71C}">
      <dsp:nvSpPr>
        <dsp:cNvPr id="0" name=""/>
        <dsp:cNvSpPr/>
      </dsp:nvSpPr>
      <dsp:spPr>
        <a:xfrm>
          <a:off x="548145" y="1731464"/>
          <a:ext cx="641526" cy="641526"/>
        </a:xfrm>
        <a:prstGeom prst="ellipse">
          <a:avLst/>
        </a:prstGeom>
        <a:solidFill>
          <a:schemeClr val="lt2">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69CE6AA5-4520-474A-87C5-E1A308D66209}">
      <dsp:nvSpPr>
        <dsp:cNvPr id="0" name=""/>
        <dsp:cNvSpPr/>
      </dsp:nvSpPr>
      <dsp:spPr>
        <a:xfrm>
          <a:off x="756035" y="2565202"/>
          <a:ext cx="5610846" cy="513221"/>
        </a:xfrm>
        <a:prstGeom prst="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07369" tIns="66040" rIns="66040" bIns="66040" numCol="1" spcCol="1270" anchor="ctr" anchorCtr="0">
          <a:noAutofit/>
        </a:bodyPr>
        <a:lstStyle/>
        <a:p>
          <a:pPr marL="0" lvl="0" indent="0" algn="l" defTabSz="1155700">
            <a:lnSpc>
              <a:spcPct val="90000"/>
            </a:lnSpc>
            <a:spcBef>
              <a:spcPct val="0"/>
            </a:spcBef>
            <a:spcAft>
              <a:spcPct val="35000"/>
            </a:spcAft>
            <a:buNone/>
          </a:pPr>
          <a:r>
            <a:rPr lang="es-CO" sz="2600" kern="1200" dirty="0">
              <a:latin typeface="Montserrat" panose="00000500000000000000" pitchFamily="50" charset="0"/>
            </a:rPr>
            <a:t>Artritis reactiva.</a:t>
          </a:r>
        </a:p>
      </dsp:txBody>
      <dsp:txXfrm>
        <a:off x="756035" y="2565202"/>
        <a:ext cx="5610846" cy="513221"/>
      </dsp:txXfrm>
    </dsp:sp>
    <dsp:sp modelId="{44557FA1-17AA-47CF-B385-38F89E625057}">
      <dsp:nvSpPr>
        <dsp:cNvPr id="0" name=""/>
        <dsp:cNvSpPr/>
      </dsp:nvSpPr>
      <dsp:spPr>
        <a:xfrm>
          <a:off x="435272" y="2501050"/>
          <a:ext cx="641526" cy="641526"/>
        </a:xfrm>
        <a:prstGeom prst="ellipse">
          <a:avLst/>
        </a:prstGeom>
        <a:solidFill>
          <a:schemeClr val="lt2">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C6880EAA-FBAD-49A0-BBD5-F8B45B16E973}">
      <dsp:nvSpPr>
        <dsp:cNvPr id="0" name=""/>
        <dsp:cNvSpPr/>
      </dsp:nvSpPr>
      <dsp:spPr>
        <a:xfrm>
          <a:off x="388276" y="3334788"/>
          <a:ext cx="5978605" cy="513221"/>
        </a:xfrm>
        <a:prstGeom prst="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07369" tIns="66040" rIns="66040" bIns="66040" numCol="1" spcCol="1270" anchor="ctr" anchorCtr="0">
          <a:noAutofit/>
        </a:bodyPr>
        <a:lstStyle/>
        <a:p>
          <a:pPr marL="0" lvl="0" indent="0" algn="l" defTabSz="1155700">
            <a:lnSpc>
              <a:spcPct val="90000"/>
            </a:lnSpc>
            <a:spcBef>
              <a:spcPct val="0"/>
            </a:spcBef>
            <a:spcAft>
              <a:spcPct val="35000"/>
            </a:spcAft>
            <a:buNone/>
          </a:pPr>
          <a:r>
            <a:rPr lang="es-CO" sz="2600" kern="1200" dirty="0">
              <a:latin typeface="Montserrat" panose="00000500000000000000" pitchFamily="50" charset="0"/>
            </a:rPr>
            <a:t>Artritis reumatoide.</a:t>
          </a:r>
        </a:p>
      </dsp:txBody>
      <dsp:txXfrm>
        <a:off x="388276" y="3334788"/>
        <a:ext cx="5978605" cy="513221"/>
      </dsp:txXfrm>
    </dsp:sp>
    <dsp:sp modelId="{053F9658-D1F3-4C4D-A0A2-6B4A1CBD8475}">
      <dsp:nvSpPr>
        <dsp:cNvPr id="0" name=""/>
        <dsp:cNvSpPr/>
      </dsp:nvSpPr>
      <dsp:spPr>
        <a:xfrm>
          <a:off x="67513" y="3270635"/>
          <a:ext cx="641526" cy="641526"/>
        </a:xfrm>
        <a:prstGeom prst="ellipse">
          <a:avLst/>
        </a:prstGeom>
        <a:solidFill>
          <a:schemeClr val="lt2">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8E8A46B-1C0D-419A-93E2-69E26DFAACAA}">
      <dsp:nvSpPr>
        <dsp:cNvPr id="0" name=""/>
        <dsp:cNvSpPr/>
      </dsp:nvSpPr>
      <dsp:spPr>
        <a:xfrm>
          <a:off x="1002599" y="0"/>
          <a:ext cx="3622236" cy="1811556"/>
        </a:xfrm>
        <a:prstGeom prst="rect">
          <a:avLst/>
        </a:prstGeom>
        <a:solidFill>
          <a:schemeClr val="tx2"/>
        </a:solidFill>
        <a:ln w="12700" cap="flat" cmpd="sng" algn="ctr">
          <a:solidFill>
            <a:schemeClr val="accent3"/>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None/>
          </a:pPr>
          <a:r>
            <a:rPr lang="es-CO" sz="2600" kern="1200" dirty="0">
              <a:solidFill>
                <a:schemeClr val="bg1"/>
              </a:solidFill>
              <a:latin typeface="Montserrat" panose="00000500000000000000" pitchFamily="50" charset="0"/>
            </a:rPr>
            <a:t>300 mg </a:t>
          </a:r>
          <a:r>
            <a:rPr lang="es-CO" sz="2600" kern="1200" dirty="0">
              <a:solidFill>
                <a:schemeClr val="bg1"/>
              </a:solidFill>
              <a:latin typeface="Montserrat" panose="00000500000000000000" pitchFamily="50" charset="0"/>
              <a:sym typeface="Wingdings" panose="05000000000000000000" pitchFamily="2" charset="2"/>
            </a:rPr>
            <a:t> 50-70% logran metas.</a:t>
          </a:r>
        </a:p>
        <a:p>
          <a:pPr marL="0" lvl="0" indent="0" algn="ctr" defTabSz="1155700">
            <a:lnSpc>
              <a:spcPct val="90000"/>
            </a:lnSpc>
            <a:spcBef>
              <a:spcPct val="0"/>
            </a:spcBef>
            <a:spcAft>
              <a:spcPct val="35000"/>
            </a:spcAft>
            <a:buNone/>
          </a:pPr>
          <a:r>
            <a:rPr lang="es-CO" sz="2600" kern="1200" dirty="0">
              <a:solidFill>
                <a:schemeClr val="bg1"/>
              </a:solidFill>
              <a:latin typeface="Montserrat" panose="00000500000000000000" pitchFamily="50" charset="0"/>
              <a:sym typeface="Wingdings" panose="05000000000000000000" pitchFamily="2" charset="2"/>
            </a:rPr>
            <a:t>600 – 800 mg 75-80% logran metas.</a:t>
          </a:r>
        </a:p>
      </dsp:txBody>
      <dsp:txXfrm>
        <a:off x="1002599" y="0"/>
        <a:ext cx="3622236" cy="1811556"/>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List7">
  <dgm:title val=""/>
  <dgm:desc val=""/>
  <dgm:catLst>
    <dgm:cat type="list" pri="12000"/>
    <dgm:cat type="process" pri="20000"/>
    <dgm:cat type="relationship" pri="14000"/>
    <dgm:cat type="convert" pri="8000"/>
    <dgm:cat type="picture" pri="25000"/>
    <dgm:cat type="pictureconvert"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onstrLst>
      <dgm:constr type="w" for="ch" forName="fgShape" refType="w" fact="0.92"/>
      <dgm:constr type="h" for="ch" forName="fgShape" refType="h" fact="0.15"/>
      <dgm:constr type="b" for="ch" forName="fgShape" refType="h" fact="0.95"/>
      <dgm:constr type="ctrX" for="ch" forName="fgShape" refType="w" fact="0.5"/>
      <dgm:constr type="w" for="ch" forName="linComp" refType="w"/>
      <dgm:constr type="h" for="ch" forName="linComp" refType="h"/>
      <dgm:constr type="ctrX" for="ch" forName="linComp" refType="w" fact="0.5"/>
    </dgm:constrLst>
    <dgm:ruleLst/>
    <dgm:layoutNode name="fgShape" styleLbl="fgShp">
      <dgm:alg type="sp"/>
      <dgm:shape xmlns:r="http://schemas.openxmlformats.org/officeDocument/2006/relationships" type="leftRightArrow" r:blip="" zOrderOff="99999">
        <dgm:adjLst/>
      </dgm:shape>
      <dgm:presOf/>
      <dgm:constrLst/>
      <dgm:ruleLst/>
    </dgm:layoutNode>
    <dgm:layoutNode name="linComp">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ptType="sibTrans" refType="w" refFor="ch" refForName="compNode" fact="0.03"/>
        <dgm:constr type="primFontSz" for="des" ptType="node" op="equ" val="65"/>
      </dgm:constrLst>
      <dgm:ruleLst/>
      <dgm:forEach name="nodesForEach" axis="ch" ptType="node">
        <dgm:layoutNode name="compNode">
          <dgm:alg type="composite"/>
          <dgm:shape xmlns:r="http://schemas.openxmlformats.org/officeDocument/2006/relationships" r:blip="">
            <dgm:adjLst/>
          </dgm:shape>
          <dgm:presOf/>
          <dgm:constrLst>
            <dgm:constr type="w" for="ch" forName="bkgdShape" refType="w"/>
            <dgm:constr type="h" for="ch" forName="bkgdShape" refType="h"/>
            <dgm:constr type="w" for="ch" forName="nodeTx" refType="w"/>
            <dgm:constr type="h" for="ch" forName="nodeTx" refType="h" fact="0.4"/>
            <dgm:constr type="b" for="ch" forName="nodeTx" refType="h" fact="0.8"/>
            <dgm:constr type="w" for="ch" forName="invisiNode" refType="w" fact="0.01"/>
            <dgm:constr type="h" for="ch" forName="invisiNode" refType="h" fact="0.06"/>
            <dgm:constr type="t" for="ch" forName="invisiNode"/>
            <dgm:constr type="ctrX" for="ch" forName="invisiNode" refType="w" fact="0.5"/>
            <dgm:constr type="h" for="ch" forName="imagNode" refType="h" fact="0.333"/>
            <dgm:constr type="w" for="ch" forName="imagNode" refType="h" refFor="ch" refForName="imagNode"/>
            <dgm:constr type="ctrX" for="ch" forName="imagNode" refType="w" fact="0.5"/>
            <dgm:constr type="t" for="ch" forName="imagNode" refType="h" fact="0.06"/>
            <dgm:constr type="w" for="ch" forName="imagNode" refType="w" op="lte" fact="0.94"/>
          </dgm:constrLst>
          <dgm:ruleLst/>
          <dgm:layoutNode name="bkgdShape">
            <dgm:alg type="sp"/>
            <dgm:shape xmlns:r="http://schemas.openxmlformats.org/officeDocument/2006/relationships" type="roundRect" r:blip="">
              <dgm:adjLst>
                <dgm:adj idx="1" val="0.1"/>
              </dgm:adjLst>
            </dgm:shape>
            <dgm:presOf axis="desOrSelf" ptType="node"/>
            <dgm:constrLst/>
            <dgm:ruleLst/>
          </dgm:layoutNode>
          <dgm:layoutNode name="nodeTx">
            <dgm:varLst>
              <dgm:bulletEnabled val="1"/>
            </dgm:varLst>
            <dgm:alg type="tx">
              <dgm:param type="txAnchorVert" val="mid"/>
              <dgm:param type="txAnchorHorzCh" val="ctr"/>
              <dgm:param type="stBulletLvl" val="2"/>
            </dgm:alg>
            <dgm:shape xmlns:r="http://schemas.openxmlformats.org/officeDocument/2006/relationships" type="rect" r:blip="" hideGeom="1">
              <dgm:adjLst/>
            </dgm:shape>
            <dgm:presOf axis="desOrSelf" ptType="node"/>
            <dgm:constrLst/>
            <dgm:ruleLst>
              <dgm:rule type="primFontSz" val="5" fact="NaN" max="NaN"/>
            </dgm:ruleLst>
          </dgm:layoutNode>
          <dgm:layoutNode name="invisiNode">
            <dgm:alg type="sp"/>
            <dgm:shape xmlns:r="http://schemas.openxmlformats.org/officeDocument/2006/relationships" type="roundRect" r:blip="" hideGeom="1">
              <dgm:adjLst>
                <dgm:adj idx="1" val="0.1"/>
              </dgm:adjLst>
            </dgm:shape>
            <dgm:presOf/>
            <dgm:constrLst/>
            <dgm:ruleLst/>
          </dgm:layoutNode>
          <dgm:layoutNode name="imagNode" styleLbl="fgImgPlace1">
            <dgm:alg type="sp"/>
            <dgm:shape xmlns:r="http://schemas.openxmlformats.org/officeDocument/2006/relationships" type="ellipse" r:blip="" blipPhldr="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layoutDef>
</file>

<file path=ppt/diagrams/layout3.xml><?xml version="1.0" encoding="utf-8"?>
<dgm:layoutDef xmlns:dgm="http://schemas.openxmlformats.org/drawingml/2006/diagram" xmlns:a="http://schemas.openxmlformats.org/drawingml/2006/main" uniqueId="urn:microsoft.com/office/officeart/2005/8/layout/arrow6">
  <dgm:title val=""/>
  <dgm:desc val=""/>
  <dgm:catLst>
    <dgm:cat type="relationship" pri="4000"/>
    <dgm:cat type="process" pri="29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param type="horzAlign" val="ctr"/>
      <dgm:param type="vertAlign" val="mid"/>
      <dgm:param type="ar" val="2.5"/>
    </dgm:alg>
    <dgm:shape xmlns:r="http://schemas.openxmlformats.org/officeDocument/2006/relationships" r:blip="">
      <dgm:adjLst/>
    </dgm:shape>
    <dgm:presOf/>
    <dgm:constrLst>
      <dgm:constr type="primFontSz" for="des" ptType="node" op="equ"/>
      <dgm:constr type="w" for="ch" forName="ribbon" refType="h" refFor="ch" refForName="ribbon" fact="2.5"/>
      <dgm:constr type="h" for="ch" forName="leftArrowText" refType="h" fact="0.49"/>
      <dgm:constr type="ctrY" for="ch" forName="leftArrowText" refType="ctrY" refFor="ch" refForName="ribbon"/>
      <dgm:constr type="ctrYOff" for="ch" forName="leftArrowText" refType="h" refFor="ch" refForName="ribbon" fact="-0.08"/>
      <dgm:constr type="l" for="ch" forName="leftArrowText" refType="w" refFor="ch" refForName="ribbon" fact="0.12"/>
      <dgm:constr type="r" for="ch" forName="leftArrowText" refType="w" refFor="ch" refForName="ribbon" fact="0.45"/>
      <dgm:constr type="h" for="ch" forName="rightArrowText" refType="h" fact="0.49"/>
      <dgm:constr type="ctrY" for="ch" forName="rightArrowText" refType="ctrY" refFor="ch" refForName="ribbon"/>
      <dgm:constr type="ctrYOff" for="ch" forName="rightArrowText" refType="h" refFor="ch" refForName="ribbon" fact="0.08"/>
      <dgm:constr type="l" for="ch" forName="rightArrowText" refType="w" refFor="ch" refForName="ribbon" fact="0.5"/>
      <dgm:constr type="r" for="ch" forName="rightArrowText" refType="w" refFor="ch" refForName="ribbon" fact="0.89"/>
    </dgm:constrLst>
    <dgm:ruleLst/>
    <dgm:choose name="Name0">
      <dgm:if name="Name1" axis="ch" ptType="node" func="cnt" op="gte" val="1">
        <dgm:layoutNode name="ribbon" styleLbl="node1">
          <dgm:alg type="sp"/>
          <dgm:shape xmlns:r="http://schemas.openxmlformats.org/officeDocument/2006/relationships" type="leftRightRibbon" r:blip="">
            <dgm:adjLst/>
          </dgm:shape>
          <dgm:presOf/>
          <dgm:constrLst/>
          <dgm:ruleLst/>
        </dgm:layoutNode>
        <dgm:layoutNode name="leftArrowText" styleLbl="node1">
          <dgm:varLst>
            <dgm:chMax val="0"/>
            <dgm:bulletEnabled val="1"/>
          </dgm:varLst>
          <dgm:alg type="tx">
            <dgm:param type="txAnchorVertCh" val="mid"/>
          </dgm:alg>
          <dgm:shape xmlns:r="http://schemas.openxmlformats.org/officeDocument/2006/relationships" type="rect" r:blip="" hideGeom="1">
            <dgm:adjLst/>
          </dgm:shape>
          <dgm:choose name="Name2">
            <dgm:if name="Name3" func="var" arg="dir" op="equ" val="norm">
              <dgm:presOf axis="ch desOrSelf" ptType="node node" st="1 1" cnt="1 0"/>
            </dgm:if>
            <dgm:else name="Name4">
              <dgm:presOf axis="ch desOrSelf" ptType="node node" st="2 1" cnt="1 0"/>
            </dgm:else>
          </dgm:choose>
          <dgm:constrLst>
            <dgm:constr type="primFontSz" val="65"/>
            <dgm:constr type="tMarg" refType="primFontSz" fact="0.28"/>
            <dgm:constr type="lMarg"/>
            <dgm:constr type="bMarg" refType="primFontSz" fact="0.3"/>
            <dgm:constr type="rMarg"/>
          </dgm:constrLst>
          <dgm:ruleLst>
            <dgm:rule type="primFontSz" val="5" fact="NaN" max="NaN"/>
          </dgm:ruleLst>
        </dgm:layoutNode>
        <dgm:layoutNode name="rightArrowText" styleLbl="node1">
          <dgm:varLst>
            <dgm:chMax val="0"/>
            <dgm:bulletEnabled val="1"/>
          </dgm:varLst>
          <dgm:alg type="tx">
            <dgm:param type="txAnchorVertCh" val="mid"/>
          </dgm:alg>
          <dgm:shape xmlns:r="http://schemas.openxmlformats.org/officeDocument/2006/relationships" type="rect" r:blip="" hideGeom="1">
            <dgm:adjLst/>
          </dgm:shape>
          <dgm:choose name="Name5">
            <dgm:if name="Name6" func="var" arg="dir" op="equ" val="norm">
              <dgm:presOf axis="ch desOrSelf" ptType="node node" st="2 1" cnt="1 0"/>
            </dgm:if>
            <dgm:else name="Name7">
              <dgm:presOf axis="ch desOrSelf" ptType="node node" st="1 1" cnt="1 0"/>
            </dgm:else>
          </dgm:choose>
          <dgm:constrLst>
            <dgm:constr type="primFontSz" val="65"/>
            <dgm:constr type="tMarg" refType="primFontSz" fact="0.28"/>
            <dgm:constr type="lMarg"/>
            <dgm:constr type="bMarg" refType="primFontSz" fact="0.3"/>
            <dgm:constr type="rMarg"/>
          </dgm:constrLst>
          <dgm:ruleLst>
            <dgm:rule type="primFontSz" val="5" fact="NaN" max="NaN"/>
          </dgm:ruleLst>
        </dgm:layoutNode>
      </dgm:if>
      <dgm:else name="Name8"/>
    </dgm:choose>
  </dgm:layoutNode>
</dgm:layoutDef>
</file>

<file path=ppt/diagrams/layout4.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5.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_tradnl"/>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BEE766E-962E-D24C-B789-583ADA04BF19}" type="datetimeFigureOut">
              <a:rPr lang="es-ES_tradnl" smtClean="0"/>
              <a:t>23/03/2021</a:t>
            </a:fld>
            <a:endParaRPr lang="es-ES_tradnl"/>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ES_tradnl"/>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ES_tradnl"/>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_tradnl"/>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C64B67D-2D95-7B4A-ABB2-344CD6B1BF0C}" type="slidenum">
              <a:rPr lang="es-ES_tradnl" smtClean="0"/>
              <a:t>‹Nº›</a:t>
            </a:fld>
            <a:endParaRPr lang="es-ES_tradnl"/>
          </a:p>
        </p:txBody>
      </p:sp>
    </p:spTree>
    <p:extLst>
      <p:ext uri="{BB962C8B-B14F-4D97-AF65-F5344CB8AC3E}">
        <p14:creationId xmlns:p14="http://schemas.microsoft.com/office/powerpoint/2010/main" val="37508682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CO" dirty="0"/>
              <a:t>que se precipitan en condiciones de hiperuricemia mayor o igual a 6,8 mg/</a:t>
            </a:r>
            <a:r>
              <a:rPr lang="es-CO" dirty="0" err="1"/>
              <a:t>dL</a:t>
            </a:r>
            <a:r>
              <a:rPr lang="es-CO" dirty="0"/>
              <a:t> (concentración a la cual se ha demostrado in vitro que se forman dichos cristales a un PH y temperatura fisiológicos). (2,3)</a:t>
            </a:r>
          </a:p>
          <a:p>
            <a:endParaRPr lang="es-CO" dirty="0"/>
          </a:p>
        </p:txBody>
      </p:sp>
      <p:sp>
        <p:nvSpPr>
          <p:cNvPr id="4" name="Marcador de número de diapositiva 3"/>
          <p:cNvSpPr>
            <a:spLocks noGrp="1"/>
          </p:cNvSpPr>
          <p:nvPr>
            <p:ph type="sldNum" sz="quarter" idx="10"/>
          </p:nvPr>
        </p:nvSpPr>
        <p:spPr/>
        <p:txBody>
          <a:bodyPr/>
          <a:lstStyle/>
          <a:p>
            <a:fld id="{570F6EAF-2AA1-465B-8F6D-80E778EAD942}" type="slidenum">
              <a:rPr lang="es-CO" smtClean="0"/>
              <a:t>2</a:t>
            </a:fld>
            <a:endParaRPr lang="es-CO"/>
          </a:p>
        </p:txBody>
      </p:sp>
    </p:spTree>
    <p:extLst>
      <p:ext uri="{BB962C8B-B14F-4D97-AF65-F5344CB8AC3E}">
        <p14:creationId xmlns:p14="http://schemas.microsoft.com/office/powerpoint/2010/main" val="360854017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CO" dirty="0"/>
              <a:t>Pueden estar bajos por: tratamiento</a:t>
            </a:r>
            <a:r>
              <a:rPr lang="es-CO" baseline="0" dirty="0"/>
              <a:t> recién iniciado</a:t>
            </a:r>
          </a:p>
          <a:p>
            <a:endParaRPr lang="es-CO" baseline="0" dirty="0"/>
          </a:p>
          <a:p>
            <a:r>
              <a:rPr lang="en-US" dirty="0"/>
              <a:t>They also reported that the change in SU was closely associated with C-reactive protein (CRP) and plasma</a:t>
            </a:r>
          </a:p>
          <a:p>
            <a:r>
              <a:rPr lang="en-US" dirty="0"/>
              <a:t>interleukin 6 (IL-6) levels. Increased urinary excretion of uric acid, estimated by percentage change in fractional</a:t>
            </a:r>
          </a:p>
          <a:p>
            <a:r>
              <a:rPr lang="en-US" dirty="0"/>
              <a:t>excretion of uric acid, during acute gout significantly correlated with CRP levels during an attack. </a:t>
            </a:r>
            <a:r>
              <a:rPr lang="en-US" dirty="0" err="1"/>
              <a:t>Urano</a:t>
            </a:r>
            <a:r>
              <a:rPr lang="en-US" dirty="0"/>
              <a:t>, et al</a:t>
            </a:r>
          </a:p>
          <a:p>
            <a:r>
              <a:rPr lang="en-US" dirty="0"/>
              <a:t>concluded that the decrease in SU during acute gout is associated with increased urinary excretion of uric acid</a:t>
            </a:r>
          </a:p>
          <a:p>
            <a:endParaRPr lang="en-US" dirty="0"/>
          </a:p>
          <a:p>
            <a:r>
              <a:rPr lang="en-US" dirty="0"/>
              <a:t>McCarty described 4 situations where </a:t>
            </a:r>
            <a:r>
              <a:rPr lang="en-US" dirty="0" err="1"/>
              <a:t>normouricemia</a:t>
            </a:r>
            <a:endParaRPr lang="en-US" dirty="0"/>
          </a:p>
          <a:p>
            <a:r>
              <a:rPr lang="en-US" dirty="0"/>
              <a:t>accompanies gouty arthritis10. These include: patients who</a:t>
            </a:r>
          </a:p>
          <a:p>
            <a:r>
              <a:rPr lang="en-US" dirty="0"/>
              <a:t>never had urate levels high enough to saturate their serum at</a:t>
            </a:r>
          </a:p>
          <a:p>
            <a:r>
              <a:rPr lang="en-US" dirty="0"/>
              <a:t>37°C; patients who have hyperuricemia due to a known factor, such as treatment with diuretics or alcoholism who</a:t>
            </a:r>
          </a:p>
          <a:p>
            <a:r>
              <a:rPr lang="en-US" dirty="0"/>
              <a:t>become </a:t>
            </a:r>
            <a:r>
              <a:rPr lang="en-US" dirty="0" err="1"/>
              <a:t>normouricemic</a:t>
            </a:r>
            <a:r>
              <a:rPr lang="en-US" dirty="0"/>
              <a:t> when this factor is removed; </a:t>
            </a:r>
            <a:r>
              <a:rPr lang="en-US" dirty="0" err="1"/>
              <a:t>normouricemia</a:t>
            </a:r>
            <a:r>
              <a:rPr lang="en-US" dirty="0"/>
              <a:t> during an acute gouty attack attributed to the</a:t>
            </a:r>
          </a:p>
          <a:p>
            <a:r>
              <a:rPr lang="en-US" dirty="0"/>
              <a:t>frequent fall in SU due to increased uric acid diuresis; and</a:t>
            </a:r>
          </a:p>
          <a:p>
            <a:r>
              <a:rPr lang="en-US" dirty="0" err="1"/>
              <a:t>normouricemia</a:t>
            </a:r>
            <a:r>
              <a:rPr lang="en-US" dirty="0"/>
              <a:t> due to treatment with allopurinol or a </a:t>
            </a:r>
            <a:r>
              <a:rPr lang="en-US" dirty="0" err="1"/>
              <a:t>uricosuric</a:t>
            </a:r>
            <a:r>
              <a:rPr lang="en-US" dirty="0"/>
              <a:t> drug.</a:t>
            </a:r>
          </a:p>
          <a:p>
            <a:endParaRPr lang="en-US" dirty="0"/>
          </a:p>
          <a:p>
            <a:r>
              <a:rPr lang="en-US" dirty="0"/>
              <a:t>These findings indicate that the SUA value usually falls during an acute episode and</a:t>
            </a:r>
          </a:p>
          <a:p>
            <a:r>
              <a:rPr lang="en-US" dirty="0"/>
              <a:t>sometimes to within the normal range in all clinical varieties of gout and including those</a:t>
            </a:r>
          </a:p>
          <a:p>
            <a:r>
              <a:rPr lang="en-US" dirty="0"/>
              <a:t>in whom excess alcohol and diuretic use is implicated.</a:t>
            </a:r>
            <a:endParaRPr lang="es-CO" dirty="0"/>
          </a:p>
        </p:txBody>
      </p:sp>
      <p:sp>
        <p:nvSpPr>
          <p:cNvPr id="4" name="Marcador de número de diapositiva 3"/>
          <p:cNvSpPr>
            <a:spLocks noGrp="1"/>
          </p:cNvSpPr>
          <p:nvPr>
            <p:ph type="sldNum" sz="quarter" idx="10"/>
          </p:nvPr>
        </p:nvSpPr>
        <p:spPr/>
        <p:txBody>
          <a:bodyPr/>
          <a:lstStyle/>
          <a:p>
            <a:fld id="{570F6EAF-2AA1-465B-8F6D-80E778EAD942}" type="slidenum">
              <a:rPr lang="es-CO" smtClean="0"/>
              <a:t>17</a:t>
            </a:fld>
            <a:endParaRPr lang="es-CO"/>
          </a:p>
        </p:txBody>
      </p:sp>
    </p:spTree>
    <p:extLst>
      <p:ext uri="{BB962C8B-B14F-4D97-AF65-F5344CB8AC3E}">
        <p14:creationId xmlns:p14="http://schemas.microsoft.com/office/powerpoint/2010/main" val="185747331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CO" dirty="0"/>
              <a:t>Erosiones</a:t>
            </a:r>
            <a:r>
              <a:rPr lang="es-CO" baseline="0" dirty="0"/>
              <a:t> óseas </a:t>
            </a:r>
            <a:r>
              <a:rPr lang="es-CO" baseline="0" dirty="0">
                <a:sym typeface="Wingdings" panose="05000000000000000000" pitchFamily="2" charset="2"/>
              </a:rPr>
              <a:t> característica de gota avanzada y se caracteriza por un anillo esclerótico y bordes </a:t>
            </a:r>
            <a:r>
              <a:rPr lang="es-CO" baseline="0" dirty="0" err="1">
                <a:sym typeface="Wingdings" panose="05000000000000000000" pitchFamily="2" charset="2"/>
              </a:rPr>
              <a:t>sobrelevantados</a:t>
            </a:r>
            <a:endParaRPr lang="es-CO" baseline="0" dirty="0">
              <a:sym typeface="Wingdings" panose="05000000000000000000" pitchFamily="2" charset="2"/>
            </a:endParaRPr>
          </a:p>
          <a:p>
            <a:r>
              <a:rPr lang="es-CO" sz="1200" kern="1200" dirty="0">
                <a:solidFill>
                  <a:schemeClr val="tx1"/>
                </a:solidFill>
                <a:effectLst/>
                <a:latin typeface="+mn-lt"/>
                <a:ea typeface="+mn-ea"/>
                <a:cs typeface="+mn-cs"/>
              </a:rPr>
              <a:t>cambios estructurales (hasta en el 45% de los pacientes se evidenciarán) conocidos como erosiones articulares en sacabocados (ver figura 2) caracterizadas por márgenes escleróticos y de bordes </a:t>
            </a:r>
            <a:r>
              <a:rPr lang="es-CO" sz="1200" kern="1200" dirty="0" err="1">
                <a:solidFill>
                  <a:schemeClr val="tx1"/>
                </a:solidFill>
                <a:effectLst/>
                <a:latin typeface="+mn-lt"/>
                <a:ea typeface="+mn-ea"/>
                <a:cs typeface="+mn-cs"/>
              </a:rPr>
              <a:t>sobreelevados</a:t>
            </a:r>
            <a:r>
              <a:rPr lang="es-CO" sz="1200" kern="1200" dirty="0">
                <a:solidFill>
                  <a:schemeClr val="tx1"/>
                </a:solidFill>
                <a:effectLst/>
                <a:latin typeface="+mn-lt"/>
                <a:ea typeface="+mn-ea"/>
                <a:cs typeface="+mn-cs"/>
              </a:rPr>
              <a:t> y colgantes; hay conservación del espacio articular con mineralización normal, tofos raramente se ven calcificados y deben tener &gt;5-10mm para evidenciarse.  </a:t>
            </a:r>
          </a:p>
          <a:p>
            <a:r>
              <a:rPr lang="es-CO" sz="1200" kern="1200" dirty="0">
                <a:solidFill>
                  <a:schemeClr val="tx1"/>
                </a:solidFill>
                <a:effectLst/>
                <a:latin typeface="+mn-lt"/>
                <a:ea typeface="+mn-ea"/>
                <a:cs typeface="+mn-cs"/>
              </a:rPr>
              <a:t>Durante las crisis agudas:</a:t>
            </a:r>
            <a:r>
              <a:rPr lang="es-CO" sz="1200" kern="1200" baseline="0" dirty="0">
                <a:solidFill>
                  <a:schemeClr val="tx1"/>
                </a:solidFill>
                <a:effectLst/>
                <a:latin typeface="+mn-lt"/>
                <a:ea typeface="+mn-ea"/>
                <a:cs typeface="+mn-cs"/>
              </a:rPr>
              <a:t> </a:t>
            </a:r>
            <a:r>
              <a:rPr lang="es-CO" sz="1200" kern="1200" dirty="0">
                <a:solidFill>
                  <a:schemeClr val="tx1"/>
                </a:solidFill>
                <a:effectLst/>
                <a:latin typeface="+mn-lt"/>
                <a:ea typeface="+mn-ea"/>
                <a:cs typeface="+mn-cs"/>
              </a:rPr>
              <a:t> con una sensibilidad (S) del 31% y especificidad (E) del 93%. La ecografía articular tiene una S del 83% y una E del 76% e identifica los depósitos articulares de cristales, evidenciados como el signo del doble contorno (realce </a:t>
            </a:r>
            <a:r>
              <a:rPr lang="es-CO" sz="1200" kern="1200" dirty="0" err="1">
                <a:solidFill>
                  <a:schemeClr val="tx1"/>
                </a:solidFill>
                <a:effectLst/>
                <a:latin typeface="+mn-lt"/>
                <a:ea typeface="+mn-ea"/>
                <a:cs typeface="+mn-cs"/>
              </a:rPr>
              <a:t>hiperecoico</a:t>
            </a:r>
            <a:r>
              <a:rPr lang="es-CO" sz="1200" kern="1200" dirty="0">
                <a:solidFill>
                  <a:schemeClr val="tx1"/>
                </a:solidFill>
                <a:effectLst/>
                <a:latin typeface="+mn-lt"/>
                <a:ea typeface="+mn-ea"/>
                <a:cs typeface="+mn-cs"/>
              </a:rPr>
              <a:t> </a:t>
            </a:r>
            <a:r>
              <a:rPr lang="es-ES" sz="1200" kern="1200" dirty="0">
                <a:solidFill>
                  <a:schemeClr val="tx1"/>
                </a:solidFill>
                <a:effectLst/>
                <a:latin typeface="+mn-lt"/>
                <a:ea typeface="+mn-ea"/>
                <a:cs typeface="+mn-cs"/>
              </a:rPr>
              <a:t>en la superficie del cartílago hialino), erosiones y t</a:t>
            </a:r>
            <a:r>
              <a:rPr lang="es-CO" sz="1200" kern="1200" dirty="0" err="1">
                <a:solidFill>
                  <a:schemeClr val="tx1"/>
                </a:solidFill>
                <a:effectLst/>
                <a:latin typeface="+mn-lt"/>
                <a:ea typeface="+mn-ea"/>
                <a:cs typeface="+mn-cs"/>
              </a:rPr>
              <a:t>ofos</a:t>
            </a:r>
            <a:r>
              <a:rPr lang="es-CO" sz="1200" kern="1200" dirty="0">
                <a:solidFill>
                  <a:schemeClr val="tx1"/>
                </a:solidFill>
                <a:effectLst/>
                <a:latin typeface="+mn-lt"/>
                <a:ea typeface="+mn-ea"/>
                <a:cs typeface="+mn-cs"/>
              </a:rPr>
              <a:t> (</a:t>
            </a:r>
            <a:r>
              <a:rPr lang="es-CO" sz="1200" kern="1200" dirty="0" err="1">
                <a:solidFill>
                  <a:schemeClr val="tx1"/>
                </a:solidFill>
                <a:effectLst/>
                <a:latin typeface="+mn-lt"/>
                <a:ea typeface="+mn-ea"/>
                <a:cs typeface="+mn-cs"/>
              </a:rPr>
              <a:t>hiperecoicos</a:t>
            </a:r>
            <a:r>
              <a:rPr lang="es-CO" sz="1200" kern="1200" dirty="0">
                <a:solidFill>
                  <a:schemeClr val="tx1"/>
                </a:solidFill>
                <a:effectLst/>
                <a:latin typeface="+mn-lt"/>
                <a:ea typeface="+mn-ea"/>
                <a:cs typeface="+mn-cs"/>
              </a:rPr>
              <a:t> no homogéneos rodeados por pequeño borde </a:t>
            </a:r>
            <a:r>
              <a:rPr lang="es-CO" sz="1200" kern="1200" dirty="0" err="1">
                <a:solidFill>
                  <a:schemeClr val="tx1"/>
                </a:solidFill>
                <a:effectLst/>
                <a:latin typeface="+mn-lt"/>
                <a:ea typeface="+mn-ea"/>
                <a:cs typeface="+mn-cs"/>
              </a:rPr>
              <a:t>anecoico</a:t>
            </a:r>
            <a:r>
              <a:rPr lang="es-CO" sz="1200" kern="1200" dirty="0">
                <a:solidFill>
                  <a:schemeClr val="tx1"/>
                </a:solidFill>
                <a:effectLst/>
                <a:latin typeface="+mn-lt"/>
                <a:ea typeface="+mn-ea"/>
                <a:cs typeface="+mn-cs"/>
              </a:rPr>
              <a:t>). (ver figura 3) </a:t>
            </a:r>
          </a:p>
          <a:p>
            <a:r>
              <a:rPr lang="es-CO" sz="1200" kern="1200" dirty="0">
                <a:solidFill>
                  <a:schemeClr val="tx1"/>
                </a:solidFill>
                <a:effectLst/>
                <a:latin typeface="+mn-lt"/>
                <a:ea typeface="+mn-ea"/>
                <a:cs typeface="+mn-cs"/>
              </a:rPr>
              <a:t> </a:t>
            </a:r>
          </a:p>
          <a:p>
            <a:r>
              <a:rPr lang="es-ES" sz="1200" kern="1200" dirty="0">
                <a:solidFill>
                  <a:schemeClr val="tx1"/>
                </a:solidFill>
                <a:effectLst/>
                <a:latin typeface="+mn-lt"/>
                <a:ea typeface="+mn-ea"/>
                <a:cs typeface="+mn-cs"/>
              </a:rPr>
              <a:t>La TAC de energía dual es un método que identifica por color los depósitos de urato en pacientes con gota, tiene S 87% y E 84%. (ver tabla 6) No se recomienda realizar diagnóstico con radiografía, TAC convencional o Resonancia magnética.</a:t>
            </a:r>
            <a:endParaRPr lang="es-CO" dirty="0"/>
          </a:p>
        </p:txBody>
      </p:sp>
      <p:sp>
        <p:nvSpPr>
          <p:cNvPr id="4" name="Marcador de número de diapositiva 3"/>
          <p:cNvSpPr>
            <a:spLocks noGrp="1"/>
          </p:cNvSpPr>
          <p:nvPr>
            <p:ph type="sldNum" sz="quarter" idx="10"/>
          </p:nvPr>
        </p:nvSpPr>
        <p:spPr/>
        <p:txBody>
          <a:bodyPr/>
          <a:lstStyle/>
          <a:p>
            <a:fld id="{CD0F9C65-508D-41F1-B43D-AF9441D1BC71}" type="slidenum">
              <a:rPr lang="es-CO" smtClean="0"/>
              <a:t>18</a:t>
            </a:fld>
            <a:endParaRPr lang="es-CO"/>
          </a:p>
        </p:txBody>
      </p:sp>
    </p:spTree>
    <p:extLst>
      <p:ext uri="{BB962C8B-B14F-4D97-AF65-F5344CB8AC3E}">
        <p14:creationId xmlns:p14="http://schemas.microsoft.com/office/powerpoint/2010/main" val="13128563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CO" dirty="0"/>
              <a:t>Analiza</a:t>
            </a:r>
            <a:r>
              <a:rPr lang="es-CO" baseline="0" dirty="0"/>
              <a:t> la diferencia de atenuación de un material expuesto a 2 diferentes espectros de rayos x</a:t>
            </a:r>
            <a:endParaRPr lang="es-CO" dirty="0"/>
          </a:p>
          <a:p>
            <a:endParaRPr lang="es-CO" dirty="0"/>
          </a:p>
        </p:txBody>
      </p:sp>
      <p:sp>
        <p:nvSpPr>
          <p:cNvPr id="4" name="Marcador de número de diapositiva 3"/>
          <p:cNvSpPr>
            <a:spLocks noGrp="1"/>
          </p:cNvSpPr>
          <p:nvPr>
            <p:ph type="sldNum" sz="quarter" idx="10"/>
          </p:nvPr>
        </p:nvSpPr>
        <p:spPr/>
        <p:txBody>
          <a:bodyPr/>
          <a:lstStyle/>
          <a:p>
            <a:fld id="{CD0F9C65-508D-41F1-B43D-AF9441D1BC71}" type="slidenum">
              <a:rPr lang="es-CO" smtClean="0"/>
              <a:t>19</a:t>
            </a:fld>
            <a:endParaRPr lang="es-CO"/>
          </a:p>
        </p:txBody>
      </p:sp>
    </p:spTree>
    <p:extLst>
      <p:ext uri="{BB962C8B-B14F-4D97-AF65-F5344CB8AC3E}">
        <p14:creationId xmlns:p14="http://schemas.microsoft.com/office/powerpoint/2010/main" val="189697854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CO" dirty="0"/>
              <a:t>Erosiones</a:t>
            </a:r>
            <a:r>
              <a:rPr lang="es-CO" baseline="0" dirty="0"/>
              <a:t> óseas </a:t>
            </a:r>
            <a:r>
              <a:rPr lang="es-CO" baseline="0" dirty="0">
                <a:sym typeface="Wingdings" panose="05000000000000000000" pitchFamily="2" charset="2"/>
              </a:rPr>
              <a:t> característica de gota avanzada y se caracteriza por un anillo esclerótico y bordes </a:t>
            </a:r>
            <a:r>
              <a:rPr lang="es-CO" baseline="0" dirty="0" err="1">
                <a:sym typeface="Wingdings" panose="05000000000000000000" pitchFamily="2" charset="2"/>
              </a:rPr>
              <a:t>sobrelevantados</a:t>
            </a:r>
            <a:endParaRPr lang="es-CO" dirty="0"/>
          </a:p>
        </p:txBody>
      </p:sp>
      <p:sp>
        <p:nvSpPr>
          <p:cNvPr id="4" name="Marcador de número de diapositiva 3"/>
          <p:cNvSpPr>
            <a:spLocks noGrp="1"/>
          </p:cNvSpPr>
          <p:nvPr>
            <p:ph type="sldNum" sz="quarter" idx="10"/>
          </p:nvPr>
        </p:nvSpPr>
        <p:spPr/>
        <p:txBody>
          <a:bodyPr/>
          <a:lstStyle/>
          <a:p>
            <a:fld id="{CD0F9C65-508D-41F1-B43D-AF9441D1BC71}" type="slidenum">
              <a:rPr lang="es-CO" smtClean="0"/>
              <a:t>20</a:t>
            </a:fld>
            <a:endParaRPr lang="es-CO"/>
          </a:p>
        </p:txBody>
      </p:sp>
    </p:spTree>
    <p:extLst>
      <p:ext uri="{BB962C8B-B14F-4D97-AF65-F5344CB8AC3E}">
        <p14:creationId xmlns:p14="http://schemas.microsoft.com/office/powerpoint/2010/main" val="406124751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342900" indent="-342900">
              <a:buFont typeface="Arial" panose="020B0604020202020204" pitchFamily="34" charset="0"/>
              <a:buChar char="•"/>
            </a:pPr>
            <a:r>
              <a:rPr lang="es-CO" sz="1200" dirty="0"/>
              <a:t>Pérdida de &gt;5 Kg </a:t>
            </a:r>
            <a:r>
              <a:rPr lang="es-CO" sz="1200" dirty="0">
                <a:sym typeface="Wingdings" panose="05000000000000000000" pitchFamily="2" charset="2"/>
              </a:rPr>
              <a:t></a:t>
            </a:r>
            <a:r>
              <a:rPr lang="es-CO" sz="1200" dirty="0"/>
              <a:t> 3.9 veces más probabilidad de lograr AU &lt;6 mg/</a:t>
            </a:r>
            <a:r>
              <a:rPr lang="es-CO" sz="1200" dirty="0" err="1"/>
              <a:t>dL</a:t>
            </a:r>
            <a:endParaRPr lang="es-CO" sz="1200" dirty="0"/>
          </a:p>
          <a:p>
            <a:pPr marL="342900" indent="-342900">
              <a:buFont typeface="Arial" panose="020B0604020202020204" pitchFamily="34" charset="0"/>
              <a:buChar char="•"/>
            </a:pPr>
            <a:r>
              <a:rPr lang="es-CO" sz="1200" dirty="0"/>
              <a:t>Evitar bebidas alcohólicas, especialmente cerveza</a:t>
            </a:r>
          </a:p>
          <a:p>
            <a:pPr marL="342900" indent="-342900">
              <a:buFont typeface="Arial" panose="020B0604020202020204" pitchFamily="34" charset="0"/>
              <a:buChar char="•"/>
            </a:pPr>
            <a:r>
              <a:rPr lang="es-CO" sz="1200" dirty="0"/>
              <a:t>Evitar consumo excesivo de carne y mariscos</a:t>
            </a:r>
          </a:p>
          <a:p>
            <a:pPr marL="342900" indent="-342900">
              <a:buFont typeface="Arial" panose="020B0604020202020204" pitchFamily="34" charset="0"/>
              <a:buChar char="•"/>
            </a:pPr>
            <a:r>
              <a:rPr lang="es-CO" sz="1200" dirty="0"/>
              <a:t>Promover ejercicio y consumo de productos lácteos bajos en grasa</a:t>
            </a:r>
          </a:p>
          <a:p>
            <a:endParaRPr lang="es-CO" dirty="0"/>
          </a:p>
        </p:txBody>
      </p:sp>
      <p:sp>
        <p:nvSpPr>
          <p:cNvPr id="4" name="Marcador de número de diapositiva 3"/>
          <p:cNvSpPr>
            <a:spLocks noGrp="1"/>
          </p:cNvSpPr>
          <p:nvPr>
            <p:ph type="sldNum" sz="quarter" idx="10"/>
          </p:nvPr>
        </p:nvSpPr>
        <p:spPr/>
        <p:txBody>
          <a:bodyPr/>
          <a:lstStyle/>
          <a:p>
            <a:fld id="{570F6EAF-2AA1-465B-8F6D-80E778EAD942}" type="slidenum">
              <a:rPr lang="es-CO" smtClean="0"/>
              <a:t>21</a:t>
            </a:fld>
            <a:endParaRPr lang="es-CO"/>
          </a:p>
        </p:txBody>
      </p:sp>
    </p:spTree>
    <p:extLst>
      <p:ext uri="{BB962C8B-B14F-4D97-AF65-F5344CB8AC3E}">
        <p14:creationId xmlns:p14="http://schemas.microsoft.com/office/powerpoint/2010/main" val="382425508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0" indent="0">
              <a:buNone/>
            </a:pPr>
            <a:r>
              <a:rPr lang="es-CO" dirty="0"/>
              <a:t>Luego de un primer ataque de gota, debería discutirse con el paciente los riesgos y beneficios de tratamiento preventivo a largo plazo, pero no es obligatorio el inicio del mismo, por el contrario, está indicado solamente en:</a:t>
            </a:r>
          </a:p>
          <a:p>
            <a:pPr marL="0" lvl="0" indent="0">
              <a:buNone/>
            </a:pPr>
            <a:r>
              <a:rPr lang="es-CO" dirty="0"/>
              <a:t>Presencia de tofos</a:t>
            </a:r>
          </a:p>
          <a:p>
            <a:pPr marL="0" lvl="0" indent="0">
              <a:buNone/>
            </a:pPr>
            <a:r>
              <a:rPr lang="es-CO" dirty="0"/>
              <a:t>luego de 2 o más episodios al año</a:t>
            </a:r>
          </a:p>
          <a:p>
            <a:pPr marL="0" lvl="0" indent="0">
              <a:buNone/>
            </a:pPr>
            <a:r>
              <a:rPr lang="es-CO" dirty="0"/>
              <a:t>Comorbilidades como ERC, falla cardíaca, enfermedad isquémica</a:t>
            </a:r>
          </a:p>
          <a:p>
            <a:pPr marL="0" lvl="0" indent="0">
              <a:buNone/>
            </a:pPr>
            <a:r>
              <a:rPr lang="es-CO" dirty="0"/>
              <a:t>Pacientes menores de 40 años</a:t>
            </a:r>
          </a:p>
          <a:p>
            <a:endParaRPr lang="es-CO" dirty="0"/>
          </a:p>
        </p:txBody>
      </p:sp>
      <p:sp>
        <p:nvSpPr>
          <p:cNvPr id="4" name="Marcador de número de diapositiva 3"/>
          <p:cNvSpPr>
            <a:spLocks noGrp="1"/>
          </p:cNvSpPr>
          <p:nvPr>
            <p:ph type="sldNum" sz="quarter" idx="10"/>
          </p:nvPr>
        </p:nvSpPr>
        <p:spPr/>
        <p:txBody>
          <a:bodyPr/>
          <a:lstStyle/>
          <a:p>
            <a:fld id="{570F6EAF-2AA1-465B-8F6D-80E778EAD942}" type="slidenum">
              <a:rPr lang="es-CO" smtClean="0"/>
              <a:t>24</a:t>
            </a:fld>
            <a:endParaRPr lang="es-CO"/>
          </a:p>
        </p:txBody>
      </p:sp>
    </p:spTree>
    <p:extLst>
      <p:ext uri="{BB962C8B-B14F-4D97-AF65-F5344CB8AC3E}">
        <p14:creationId xmlns:p14="http://schemas.microsoft.com/office/powerpoint/2010/main" val="168531558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MX" sz="1200" b="1" i="0" kern="1200" dirty="0" err="1">
                <a:solidFill>
                  <a:schemeClr val="tx1"/>
                </a:solidFill>
                <a:effectLst/>
                <a:latin typeface="+mn-lt"/>
                <a:ea typeface="+mn-ea"/>
                <a:cs typeface="+mn-cs"/>
              </a:rPr>
              <a:t>Lesinurad</a:t>
            </a:r>
            <a:r>
              <a:rPr lang="es-MX" sz="1200" b="0" i="0" kern="1200" dirty="0">
                <a:solidFill>
                  <a:schemeClr val="tx1"/>
                </a:solidFill>
                <a:effectLst/>
                <a:latin typeface="+mn-lt"/>
                <a:ea typeface="+mn-ea"/>
                <a:cs typeface="+mn-cs"/>
              </a:rPr>
              <a:t>. Inhibidor selectivo de la reabsorción de ácido úrico que inhibe al transportador de ácido úrico URAT1, responsable de la mayor parte de la ...</a:t>
            </a:r>
            <a:endParaRPr lang="es-CO" dirty="0"/>
          </a:p>
        </p:txBody>
      </p:sp>
      <p:sp>
        <p:nvSpPr>
          <p:cNvPr id="4" name="Marcador de número de diapositiva 3"/>
          <p:cNvSpPr>
            <a:spLocks noGrp="1"/>
          </p:cNvSpPr>
          <p:nvPr>
            <p:ph type="sldNum" sz="quarter" idx="10"/>
          </p:nvPr>
        </p:nvSpPr>
        <p:spPr/>
        <p:txBody>
          <a:bodyPr/>
          <a:lstStyle/>
          <a:p>
            <a:fld id="{570F6EAF-2AA1-465B-8F6D-80E778EAD942}" type="slidenum">
              <a:rPr lang="es-CO" smtClean="0"/>
              <a:t>26</a:t>
            </a:fld>
            <a:endParaRPr lang="es-CO"/>
          </a:p>
        </p:txBody>
      </p:sp>
    </p:spTree>
    <p:extLst>
      <p:ext uri="{BB962C8B-B14F-4D97-AF65-F5344CB8AC3E}">
        <p14:creationId xmlns:p14="http://schemas.microsoft.com/office/powerpoint/2010/main" val="426507071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MX" sz="1200" b="1" i="0" kern="1200" dirty="0" err="1">
                <a:solidFill>
                  <a:schemeClr val="tx1"/>
                </a:solidFill>
                <a:effectLst/>
                <a:latin typeface="+mn-lt"/>
                <a:ea typeface="+mn-ea"/>
                <a:cs typeface="+mn-cs"/>
              </a:rPr>
              <a:t>Lesinurad</a:t>
            </a:r>
            <a:r>
              <a:rPr lang="es-MX" sz="1200" b="0" i="0" kern="1200" dirty="0">
                <a:solidFill>
                  <a:schemeClr val="tx1"/>
                </a:solidFill>
                <a:effectLst/>
                <a:latin typeface="+mn-lt"/>
                <a:ea typeface="+mn-ea"/>
                <a:cs typeface="+mn-cs"/>
              </a:rPr>
              <a:t>. Inhibidor selectivo de la reabsorción de ácido úrico que inhibe al transportador de ácido úrico URAT1, responsable de la mayor parte de la ...</a:t>
            </a:r>
            <a:endParaRPr lang="es-CO" dirty="0"/>
          </a:p>
        </p:txBody>
      </p:sp>
      <p:sp>
        <p:nvSpPr>
          <p:cNvPr id="4" name="Marcador de número de diapositiva 3"/>
          <p:cNvSpPr>
            <a:spLocks noGrp="1"/>
          </p:cNvSpPr>
          <p:nvPr>
            <p:ph type="sldNum" sz="quarter" idx="10"/>
          </p:nvPr>
        </p:nvSpPr>
        <p:spPr/>
        <p:txBody>
          <a:bodyPr/>
          <a:lstStyle/>
          <a:p>
            <a:fld id="{570F6EAF-2AA1-465B-8F6D-80E778EAD942}" type="slidenum">
              <a:rPr lang="es-CO" smtClean="0"/>
              <a:t>29</a:t>
            </a:fld>
            <a:endParaRPr lang="es-CO"/>
          </a:p>
        </p:txBody>
      </p:sp>
    </p:spTree>
    <p:extLst>
      <p:ext uri="{BB962C8B-B14F-4D97-AF65-F5344CB8AC3E}">
        <p14:creationId xmlns:p14="http://schemas.microsoft.com/office/powerpoint/2010/main" val="15963871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CO" dirty="0"/>
              <a:t>que se precipitan en condiciones de hiperuricemia mayor o igual a 6,8 mg/</a:t>
            </a:r>
            <a:r>
              <a:rPr lang="es-CO" dirty="0" err="1"/>
              <a:t>dL</a:t>
            </a:r>
            <a:r>
              <a:rPr lang="es-CO" dirty="0"/>
              <a:t> (concentración a la cual se ha demostrado in vitro que se forman dichos cristales a un PH y temperatura fisiológicos). (2,3)</a:t>
            </a:r>
          </a:p>
          <a:p>
            <a:endParaRPr lang="es-CO" dirty="0"/>
          </a:p>
        </p:txBody>
      </p:sp>
      <p:sp>
        <p:nvSpPr>
          <p:cNvPr id="4" name="Marcador de número de diapositiva 3"/>
          <p:cNvSpPr>
            <a:spLocks noGrp="1"/>
          </p:cNvSpPr>
          <p:nvPr>
            <p:ph type="sldNum" sz="quarter" idx="10"/>
          </p:nvPr>
        </p:nvSpPr>
        <p:spPr/>
        <p:txBody>
          <a:bodyPr/>
          <a:lstStyle/>
          <a:p>
            <a:fld id="{570F6EAF-2AA1-465B-8F6D-80E778EAD942}" type="slidenum">
              <a:rPr lang="es-CO" smtClean="0"/>
              <a:t>3</a:t>
            </a:fld>
            <a:endParaRPr lang="es-CO"/>
          </a:p>
        </p:txBody>
      </p:sp>
    </p:spTree>
    <p:extLst>
      <p:ext uri="{BB962C8B-B14F-4D97-AF65-F5344CB8AC3E}">
        <p14:creationId xmlns:p14="http://schemas.microsoft.com/office/powerpoint/2010/main" val="7376518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342900" indent="-342900">
              <a:buFont typeface="Arial" panose="020B0604020202020204" pitchFamily="34" charset="0"/>
              <a:buChar char="•"/>
            </a:pPr>
            <a:r>
              <a:rPr lang="es-CO" sz="1200" dirty="0"/>
              <a:t>Medicamentos: Diuréticos de asa y tiazídicos, Ciclosporina, tacrolimus</a:t>
            </a:r>
          </a:p>
          <a:p>
            <a:pPr marL="342900" indent="-342900">
              <a:buFont typeface="Arial" panose="020B0604020202020204" pitchFamily="34" charset="0"/>
              <a:buChar char="•"/>
            </a:pPr>
            <a:r>
              <a:rPr lang="es-CO" sz="1200" dirty="0"/>
              <a:t>Enfermedad renal crónica </a:t>
            </a:r>
            <a:r>
              <a:rPr lang="es-CO" sz="1200" dirty="0">
                <a:sym typeface="Wingdings" panose="05000000000000000000" pitchFamily="2" charset="2"/>
              </a:rPr>
              <a:t> comorb en 50-70%</a:t>
            </a:r>
          </a:p>
          <a:p>
            <a:pPr marL="342900" indent="-342900">
              <a:buFont typeface="Arial" panose="020B0604020202020204" pitchFamily="34" charset="0"/>
              <a:buChar char="•"/>
            </a:pPr>
            <a:r>
              <a:rPr lang="es-CO" sz="1200" dirty="0">
                <a:sym typeface="Wingdings" panose="05000000000000000000" pitchFamily="2" charset="2"/>
              </a:rPr>
              <a:t>Malignidad hematológica</a:t>
            </a:r>
            <a:endParaRPr lang="es-CO" sz="1200" dirty="0"/>
          </a:p>
          <a:p>
            <a:pPr marL="342900" indent="-342900">
              <a:buFont typeface="Arial" panose="020B0604020202020204" pitchFamily="34" charset="0"/>
              <a:buChar char="•"/>
            </a:pPr>
            <a:r>
              <a:rPr lang="es-CO" sz="1200" dirty="0"/>
              <a:t>Carnes rojas, mariscos</a:t>
            </a:r>
          </a:p>
          <a:p>
            <a:pPr marL="342900" indent="-342900">
              <a:buFont typeface="Arial" panose="020B0604020202020204" pitchFamily="34" charset="0"/>
              <a:buChar char="•"/>
            </a:pPr>
            <a:r>
              <a:rPr lang="es-CO" sz="1200" dirty="0"/>
              <a:t>Bebidas o sodas azucaradas</a:t>
            </a:r>
          </a:p>
          <a:p>
            <a:pPr marL="342900" indent="-342900">
              <a:buFont typeface="Arial" panose="020B0604020202020204" pitchFamily="34" charset="0"/>
              <a:buChar char="•"/>
            </a:pPr>
            <a:r>
              <a:rPr lang="es-CO" sz="1200" dirty="0"/>
              <a:t>Alcohol, especialmente cerveza</a:t>
            </a:r>
          </a:p>
          <a:p>
            <a:pPr marL="342900" indent="-342900">
              <a:buFont typeface="Arial" panose="020B0604020202020204" pitchFamily="34" charset="0"/>
              <a:buChar char="•"/>
            </a:pPr>
            <a:r>
              <a:rPr lang="es-CO" sz="1200" dirty="0"/>
              <a:t>Factores de riesgo genéticos</a:t>
            </a:r>
          </a:p>
          <a:p>
            <a:endParaRPr lang="es-CO" dirty="0"/>
          </a:p>
          <a:p>
            <a:endParaRPr lang="es-ES_tradnl" dirty="0"/>
          </a:p>
        </p:txBody>
      </p:sp>
      <p:sp>
        <p:nvSpPr>
          <p:cNvPr id="4" name="Marcador de número de diapositiva 3"/>
          <p:cNvSpPr>
            <a:spLocks noGrp="1"/>
          </p:cNvSpPr>
          <p:nvPr>
            <p:ph type="sldNum" sz="quarter" idx="5"/>
          </p:nvPr>
        </p:nvSpPr>
        <p:spPr/>
        <p:txBody>
          <a:bodyPr/>
          <a:lstStyle/>
          <a:p>
            <a:fld id="{769948DD-BE50-DE4B-9FF7-045A73945DDD}" type="slidenum">
              <a:rPr lang="es-ES_tradnl" smtClean="0"/>
              <a:t>7</a:t>
            </a:fld>
            <a:endParaRPr lang="es-ES_tradnl"/>
          </a:p>
        </p:txBody>
      </p:sp>
    </p:spTree>
    <p:extLst>
      <p:ext uri="{BB962C8B-B14F-4D97-AF65-F5344CB8AC3E}">
        <p14:creationId xmlns:p14="http://schemas.microsoft.com/office/powerpoint/2010/main" val="31071651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342900" indent="-342900">
              <a:buFont typeface="Arial" panose="020B0604020202020204" pitchFamily="34" charset="0"/>
              <a:buChar char="•"/>
            </a:pPr>
            <a:r>
              <a:rPr lang="es-CO" sz="2400" dirty="0"/>
              <a:t>Obesidad </a:t>
            </a:r>
            <a:r>
              <a:rPr lang="es-CO" sz="2400" dirty="0">
                <a:sym typeface="Wingdings" panose="05000000000000000000" pitchFamily="2" charset="2"/>
              </a:rPr>
              <a:t> comorbilidad 53%</a:t>
            </a:r>
            <a:endParaRPr lang="es-CO" sz="2400" dirty="0"/>
          </a:p>
          <a:p>
            <a:pPr marL="800100" lvl="1" indent="-342900">
              <a:buFont typeface="Arial" panose="020B0604020202020204" pitchFamily="34" charset="0"/>
              <a:buChar char="•"/>
            </a:pPr>
            <a:r>
              <a:rPr lang="es-CO" sz="2400" dirty="0"/>
              <a:t>HR 1.95 IMC 25 – 29  ;   HR 2.97 IMC &gt;35</a:t>
            </a:r>
          </a:p>
          <a:p>
            <a:endParaRPr lang="es-CO" dirty="0"/>
          </a:p>
        </p:txBody>
      </p:sp>
      <p:sp>
        <p:nvSpPr>
          <p:cNvPr id="4" name="Marcador de número de diapositiva 3"/>
          <p:cNvSpPr>
            <a:spLocks noGrp="1"/>
          </p:cNvSpPr>
          <p:nvPr>
            <p:ph type="sldNum" sz="quarter" idx="10"/>
          </p:nvPr>
        </p:nvSpPr>
        <p:spPr/>
        <p:txBody>
          <a:bodyPr/>
          <a:lstStyle/>
          <a:p>
            <a:fld id="{570F6EAF-2AA1-465B-8F6D-80E778EAD942}" type="slidenum">
              <a:rPr lang="es-CO" smtClean="0"/>
              <a:t>8</a:t>
            </a:fld>
            <a:endParaRPr lang="es-CO"/>
          </a:p>
        </p:txBody>
      </p:sp>
    </p:spTree>
    <p:extLst>
      <p:ext uri="{BB962C8B-B14F-4D97-AF65-F5344CB8AC3E}">
        <p14:creationId xmlns:p14="http://schemas.microsoft.com/office/powerpoint/2010/main" val="32619805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CO" sz="1200" kern="1200" dirty="0">
                <a:solidFill>
                  <a:schemeClr val="tx1"/>
                </a:solidFill>
                <a:effectLst/>
                <a:latin typeface="+mn-lt"/>
                <a:ea typeface="+mn-ea"/>
                <a:cs typeface="+mn-cs"/>
              </a:rPr>
              <a:t> </a:t>
            </a:r>
          </a:p>
          <a:p>
            <a:r>
              <a:rPr lang="es-CO" sz="1200" kern="1200" dirty="0">
                <a:solidFill>
                  <a:schemeClr val="tx1"/>
                </a:solidFill>
                <a:effectLst/>
                <a:latin typeface="+mn-lt"/>
                <a:ea typeface="+mn-ea"/>
                <a:cs typeface="+mn-cs"/>
              </a:rPr>
              <a:t>Inicialmente se tiene un período de hiperuricemia asintomática que sólo es posible evidenciarla de forma incidental al solicitar por algún motivo los niveles de ácido úrico sérico, esta etapa puede durar de meses hasta años antes de manifestarse de forma clínica, es importante resaltar que no todos los pacientes van a desarrollar la enfermedad, pero aún no hay métodos exactos para predecir quiénes sí (2).</a:t>
            </a:r>
          </a:p>
          <a:p>
            <a:r>
              <a:rPr lang="es-CO" sz="1200" kern="1200" dirty="0">
                <a:solidFill>
                  <a:schemeClr val="tx1"/>
                </a:solidFill>
                <a:effectLst/>
                <a:latin typeface="+mn-lt"/>
                <a:ea typeface="+mn-ea"/>
                <a:cs typeface="+mn-cs"/>
              </a:rPr>
              <a:t> </a:t>
            </a:r>
          </a:p>
          <a:p>
            <a:r>
              <a:rPr lang="es-CO" sz="1200" kern="1200" dirty="0">
                <a:solidFill>
                  <a:schemeClr val="tx1"/>
                </a:solidFill>
                <a:effectLst/>
                <a:latin typeface="+mn-lt"/>
                <a:ea typeface="+mn-ea"/>
                <a:cs typeface="+mn-cs"/>
              </a:rPr>
              <a:t>Manifestación aguda: caracterizada por dolor, sensibilidad, eritema, aumento de temperatura local, inflamación y limitación para la movilidad generalmente </a:t>
            </a:r>
            <a:r>
              <a:rPr lang="es-CO" sz="1200" kern="1200" dirty="0" err="1">
                <a:solidFill>
                  <a:schemeClr val="tx1"/>
                </a:solidFill>
                <a:effectLst/>
                <a:latin typeface="+mn-lt"/>
                <a:ea typeface="+mn-ea"/>
                <a:cs typeface="+mn-cs"/>
              </a:rPr>
              <a:t>monoarticular</a:t>
            </a:r>
            <a:r>
              <a:rPr lang="es-CO" sz="1200" kern="1200" dirty="0">
                <a:solidFill>
                  <a:schemeClr val="tx1"/>
                </a:solidFill>
                <a:effectLst/>
                <a:latin typeface="+mn-lt"/>
                <a:ea typeface="+mn-ea"/>
                <a:cs typeface="+mn-cs"/>
              </a:rPr>
              <a:t>, en el 70% de los casos en la </a:t>
            </a:r>
            <a:r>
              <a:rPr lang="es-CO" sz="1200" kern="1200" dirty="0" err="1">
                <a:solidFill>
                  <a:schemeClr val="tx1"/>
                </a:solidFill>
                <a:effectLst/>
                <a:latin typeface="+mn-lt"/>
                <a:ea typeface="+mn-ea"/>
                <a:cs typeface="+mn-cs"/>
              </a:rPr>
              <a:t>metatasofalángica</a:t>
            </a:r>
            <a:r>
              <a:rPr lang="es-CO" sz="1200" kern="1200" dirty="0">
                <a:solidFill>
                  <a:schemeClr val="tx1"/>
                </a:solidFill>
                <a:effectLst/>
                <a:latin typeface="+mn-lt"/>
                <a:ea typeface="+mn-ea"/>
                <a:cs typeface="+mn-cs"/>
              </a:rPr>
              <a:t> del primer dedo (podagra), pero también es común el compromiso de hasta el 60% de los pacientes en los dedos de los miembros inferiores y </a:t>
            </a:r>
            <a:r>
              <a:rPr lang="es-CO" sz="1200" kern="1200" dirty="0" err="1">
                <a:solidFill>
                  <a:schemeClr val="tx1"/>
                </a:solidFill>
                <a:effectLst/>
                <a:latin typeface="+mn-lt"/>
                <a:ea typeface="+mn-ea"/>
                <a:cs typeface="+mn-cs"/>
              </a:rPr>
              <a:t>mediopié</a:t>
            </a:r>
            <a:r>
              <a:rPr lang="es-CO" sz="1200" kern="1200" dirty="0">
                <a:solidFill>
                  <a:schemeClr val="tx1"/>
                </a:solidFill>
                <a:effectLst/>
                <a:latin typeface="+mn-lt"/>
                <a:ea typeface="+mn-ea"/>
                <a:cs typeface="+mn-cs"/>
              </a:rPr>
              <a:t>, 54% en tobillo e inclusive se ha reportado artritis de rodillas, codos, hombros, columna vertebral, metacarpo e </a:t>
            </a:r>
            <a:r>
              <a:rPr lang="es-CO" sz="1200" kern="1200" dirty="0" err="1">
                <a:solidFill>
                  <a:schemeClr val="tx1"/>
                </a:solidFill>
                <a:effectLst/>
                <a:latin typeface="+mn-lt"/>
                <a:ea typeface="+mn-ea"/>
                <a:cs typeface="+mn-cs"/>
              </a:rPr>
              <a:t>interfalángicas</a:t>
            </a:r>
            <a:r>
              <a:rPr lang="es-CO" sz="1200" kern="1200" dirty="0">
                <a:solidFill>
                  <a:schemeClr val="tx1"/>
                </a:solidFill>
                <a:effectLst/>
                <a:latin typeface="+mn-lt"/>
                <a:ea typeface="+mn-ea"/>
                <a:cs typeface="+mn-cs"/>
              </a:rPr>
              <a:t> y cadera. En los miembros superiores se da en 0.8 a 2% de los pacientes como primer ataque (10). </a:t>
            </a:r>
          </a:p>
          <a:p>
            <a:r>
              <a:rPr lang="es-CO" sz="1200" kern="1200" dirty="0">
                <a:solidFill>
                  <a:schemeClr val="tx1"/>
                </a:solidFill>
                <a:effectLst/>
                <a:latin typeface="+mn-lt"/>
                <a:ea typeface="+mn-ea"/>
                <a:cs typeface="+mn-cs"/>
              </a:rPr>
              <a:t> </a:t>
            </a:r>
          </a:p>
          <a:p>
            <a:r>
              <a:rPr lang="es-CO" sz="1200" kern="1200" dirty="0">
                <a:solidFill>
                  <a:schemeClr val="tx1"/>
                </a:solidFill>
                <a:effectLst/>
                <a:latin typeface="+mn-lt"/>
                <a:ea typeface="+mn-ea"/>
                <a:cs typeface="+mn-cs"/>
              </a:rPr>
              <a:t>A mayor duración de la enfermedad y más crisis agudas, más posibilidades de compromiso </a:t>
            </a:r>
            <a:r>
              <a:rPr lang="es-CO" sz="1200" kern="1200" dirty="0" err="1">
                <a:solidFill>
                  <a:schemeClr val="tx1"/>
                </a:solidFill>
                <a:effectLst/>
                <a:latin typeface="+mn-lt"/>
                <a:ea typeface="+mn-ea"/>
                <a:cs typeface="+mn-cs"/>
              </a:rPr>
              <a:t>oligo</a:t>
            </a:r>
            <a:r>
              <a:rPr lang="es-CO" sz="1200" kern="1200" dirty="0">
                <a:solidFill>
                  <a:schemeClr val="tx1"/>
                </a:solidFill>
                <a:effectLst/>
                <a:latin typeface="+mn-lt"/>
                <a:ea typeface="+mn-ea"/>
                <a:cs typeface="+mn-cs"/>
              </a:rPr>
              <a:t> o </a:t>
            </a:r>
            <a:r>
              <a:rPr lang="es-CO" sz="1200" kern="1200" dirty="0" err="1">
                <a:solidFill>
                  <a:schemeClr val="tx1"/>
                </a:solidFill>
                <a:effectLst/>
                <a:latin typeface="+mn-lt"/>
                <a:ea typeface="+mn-ea"/>
                <a:cs typeface="+mn-cs"/>
              </a:rPr>
              <a:t>poliarticular</a:t>
            </a:r>
            <a:r>
              <a:rPr lang="es-CO" sz="1200" kern="1200" dirty="0">
                <a:solidFill>
                  <a:schemeClr val="tx1"/>
                </a:solidFill>
                <a:effectLst/>
                <a:latin typeface="+mn-lt"/>
                <a:ea typeface="+mn-ea"/>
                <a:cs typeface="+mn-cs"/>
              </a:rPr>
              <a:t>.</a:t>
            </a:r>
          </a:p>
          <a:p>
            <a:r>
              <a:rPr lang="es-CO" sz="1200" kern="1200" dirty="0">
                <a:solidFill>
                  <a:schemeClr val="tx1"/>
                </a:solidFill>
                <a:effectLst/>
                <a:latin typeface="+mn-lt"/>
                <a:ea typeface="+mn-ea"/>
                <a:cs typeface="+mn-cs"/>
              </a:rPr>
              <a:t> </a:t>
            </a:r>
          </a:p>
          <a:p>
            <a:r>
              <a:rPr lang="es-CO" sz="1200" kern="1200" dirty="0">
                <a:solidFill>
                  <a:schemeClr val="tx1"/>
                </a:solidFill>
                <a:effectLst/>
                <a:latin typeface="+mn-lt"/>
                <a:ea typeface="+mn-ea"/>
                <a:cs typeface="+mn-cs"/>
              </a:rPr>
              <a:t>La artritis en la gota es de rápida aparición, con un pico de inflamación en las primeras 24-72 horas, generalmente nocturna y que despierta al paciente, puede además acompañarse de síntomas generales como fiebre, cefalea y malestar general y también puede ocurrir bursitis y tendinitis. </a:t>
            </a:r>
          </a:p>
          <a:p>
            <a:r>
              <a:rPr lang="es-CO" sz="1200" kern="1200" dirty="0">
                <a:solidFill>
                  <a:schemeClr val="tx1"/>
                </a:solidFill>
                <a:effectLst/>
                <a:latin typeface="+mn-lt"/>
                <a:ea typeface="+mn-ea"/>
                <a:cs typeface="+mn-cs"/>
              </a:rPr>
              <a:t>Hay aumento de proteína C reactiva y </a:t>
            </a:r>
            <a:r>
              <a:rPr lang="es-CO" sz="1200" kern="1200" dirty="0" err="1">
                <a:solidFill>
                  <a:schemeClr val="tx1"/>
                </a:solidFill>
                <a:effectLst/>
                <a:latin typeface="+mn-lt"/>
                <a:ea typeface="+mn-ea"/>
                <a:cs typeface="+mn-cs"/>
              </a:rPr>
              <a:t>neutrofilia</a:t>
            </a:r>
            <a:r>
              <a:rPr lang="es-CO" sz="1200" kern="1200" dirty="0">
                <a:solidFill>
                  <a:schemeClr val="tx1"/>
                </a:solidFill>
                <a:effectLst/>
                <a:latin typeface="+mn-lt"/>
                <a:ea typeface="+mn-ea"/>
                <a:cs typeface="+mn-cs"/>
              </a:rPr>
              <a:t> y generalmente resuelve en 1-2 semanas aproximadamente. Clínicamente es indistinguible de la artritis séptica por lo que éste debe ser el diagnóstico principal a descartar, luego de hacerlo, se piensa en otros tipos de artritis como diagnóstico diferencial (inclusive se pueden tener ambas patologías de forma simultánea).</a:t>
            </a:r>
          </a:p>
          <a:p>
            <a:r>
              <a:rPr lang="es-CO" sz="1200" kern="1200" dirty="0">
                <a:solidFill>
                  <a:schemeClr val="tx1"/>
                </a:solidFill>
                <a:effectLst/>
                <a:latin typeface="+mn-lt"/>
                <a:ea typeface="+mn-ea"/>
                <a:cs typeface="+mn-cs"/>
              </a:rPr>
              <a:t>Entre las crisis agudas existen períodos llamados intercríticos en los que el paciente nuevamente está asintomático, pueden durar de días hasta inclusive años para la reaparición de los síntomas; inclusive en éstos intervalos se ha demostrado cuantificación de mediadores inflamatorios, aunque a concentraciones menores y fagocitosis </a:t>
            </a:r>
            <a:r>
              <a:rPr lang="es-CO" sz="1200" kern="1200" dirty="0" err="1">
                <a:solidFill>
                  <a:schemeClr val="tx1"/>
                </a:solidFill>
                <a:effectLst/>
                <a:latin typeface="+mn-lt"/>
                <a:ea typeface="+mn-ea"/>
                <a:cs typeface="+mn-cs"/>
              </a:rPr>
              <a:t>intraarticular</a:t>
            </a:r>
            <a:r>
              <a:rPr lang="es-CO" sz="1200" kern="1200" dirty="0">
                <a:solidFill>
                  <a:schemeClr val="tx1"/>
                </a:solidFill>
                <a:effectLst/>
                <a:latin typeface="+mn-lt"/>
                <a:ea typeface="+mn-ea"/>
                <a:cs typeface="+mn-cs"/>
              </a:rPr>
              <a:t> de cristales que van a producir daño sostenido e inflamación subclínica persistente que llevará a las manifestaciones crónicas de la enfermedad con destrucción local, dolor crónico articular con limitación para los movimientos, aparición de tofos en tejido subcutáneo </a:t>
            </a:r>
            <a:r>
              <a:rPr lang="es-CO" sz="1200" kern="1200" dirty="0" err="1">
                <a:solidFill>
                  <a:schemeClr val="tx1"/>
                </a:solidFill>
                <a:effectLst/>
                <a:latin typeface="+mn-lt"/>
                <a:ea typeface="+mn-ea"/>
                <a:cs typeface="+mn-cs"/>
              </a:rPr>
              <a:t>periarticular</a:t>
            </a:r>
            <a:r>
              <a:rPr lang="es-CO" sz="1200" kern="1200" dirty="0">
                <a:solidFill>
                  <a:schemeClr val="tx1"/>
                </a:solidFill>
                <a:effectLst/>
                <a:latin typeface="+mn-lt"/>
                <a:ea typeface="+mn-ea"/>
                <a:cs typeface="+mn-cs"/>
              </a:rPr>
              <a:t>, orejas o en localizaciones atípicas como nariz y columna vertebral; en ocasiones pueden tener salida de material blanquecino sin significar </a:t>
            </a:r>
            <a:endParaRPr lang="es-CO" dirty="0"/>
          </a:p>
        </p:txBody>
      </p:sp>
      <p:sp>
        <p:nvSpPr>
          <p:cNvPr id="4" name="Marcador de número de diapositiva 3"/>
          <p:cNvSpPr>
            <a:spLocks noGrp="1"/>
          </p:cNvSpPr>
          <p:nvPr>
            <p:ph type="sldNum" sz="quarter" idx="10"/>
          </p:nvPr>
        </p:nvSpPr>
        <p:spPr/>
        <p:txBody>
          <a:bodyPr/>
          <a:lstStyle/>
          <a:p>
            <a:fld id="{570F6EAF-2AA1-465B-8F6D-80E778EAD942}" type="slidenum">
              <a:rPr lang="es-CO" smtClean="0"/>
              <a:t>9</a:t>
            </a:fld>
            <a:endParaRPr lang="es-CO"/>
          </a:p>
        </p:txBody>
      </p:sp>
    </p:spTree>
    <p:extLst>
      <p:ext uri="{BB962C8B-B14F-4D97-AF65-F5344CB8AC3E}">
        <p14:creationId xmlns:p14="http://schemas.microsoft.com/office/powerpoint/2010/main" val="22607030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CO" sz="1200" kern="1200" dirty="0">
                <a:solidFill>
                  <a:schemeClr val="tx1"/>
                </a:solidFill>
                <a:effectLst/>
                <a:latin typeface="+mn-lt"/>
                <a:ea typeface="+mn-ea"/>
                <a:cs typeface="+mn-cs"/>
              </a:rPr>
              <a:t>Manifestación aguda: caracterizada por dolor, sensibilidad, eritema, aumento de temperatura local, inflamación y limitación para la movilidad generalmente </a:t>
            </a:r>
            <a:r>
              <a:rPr lang="es-CO" sz="1200" kern="1200" dirty="0" err="1">
                <a:solidFill>
                  <a:schemeClr val="tx1"/>
                </a:solidFill>
                <a:effectLst/>
                <a:latin typeface="+mn-lt"/>
                <a:ea typeface="+mn-ea"/>
                <a:cs typeface="+mn-cs"/>
              </a:rPr>
              <a:t>monoarticular</a:t>
            </a:r>
            <a:r>
              <a:rPr lang="es-CO" sz="1200" kern="1200" dirty="0">
                <a:solidFill>
                  <a:schemeClr val="tx1"/>
                </a:solidFill>
                <a:effectLst/>
                <a:latin typeface="+mn-lt"/>
                <a:ea typeface="+mn-ea"/>
                <a:cs typeface="+mn-cs"/>
              </a:rPr>
              <a:t>, en el 70% de los casos en la </a:t>
            </a:r>
            <a:r>
              <a:rPr lang="es-CO" sz="1200" kern="1200" dirty="0" err="1">
                <a:solidFill>
                  <a:schemeClr val="tx1"/>
                </a:solidFill>
                <a:effectLst/>
                <a:latin typeface="+mn-lt"/>
                <a:ea typeface="+mn-ea"/>
                <a:cs typeface="+mn-cs"/>
              </a:rPr>
              <a:t>metatasofalángica</a:t>
            </a:r>
            <a:r>
              <a:rPr lang="es-CO" sz="1200" kern="1200" dirty="0">
                <a:solidFill>
                  <a:schemeClr val="tx1"/>
                </a:solidFill>
                <a:effectLst/>
                <a:latin typeface="+mn-lt"/>
                <a:ea typeface="+mn-ea"/>
                <a:cs typeface="+mn-cs"/>
              </a:rPr>
              <a:t> del primer dedo (podagra), pero también es común el compromiso de hasta el 60% de los pacientes en los dedos de los miembros inferiores y </a:t>
            </a:r>
            <a:r>
              <a:rPr lang="es-CO" sz="1200" kern="1200" dirty="0" err="1">
                <a:solidFill>
                  <a:schemeClr val="tx1"/>
                </a:solidFill>
                <a:effectLst/>
                <a:latin typeface="+mn-lt"/>
                <a:ea typeface="+mn-ea"/>
                <a:cs typeface="+mn-cs"/>
              </a:rPr>
              <a:t>mediopié</a:t>
            </a:r>
            <a:r>
              <a:rPr lang="es-CO" sz="1200" kern="1200" dirty="0">
                <a:solidFill>
                  <a:schemeClr val="tx1"/>
                </a:solidFill>
                <a:effectLst/>
                <a:latin typeface="+mn-lt"/>
                <a:ea typeface="+mn-ea"/>
                <a:cs typeface="+mn-cs"/>
              </a:rPr>
              <a:t>, 54% en tobillo e inclusive se ha reportado artritis de rodillas, codos, hombros, columna vertebral, metacarpo e </a:t>
            </a:r>
            <a:r>
              <a:rPr lang="es-CO" sz="1200" kern="1200" dirty="0" err="1">
                <a:solidFill>
                  <a:schemeClr val="tx1"/>
                </a:solidFill>
                <a:effectLst/>
                <a:latin typeface="+mn-lt"/>
                <a:ea typeface="+mn-ea"/>
                <a:cs typeface="+mn-cs"/>
              </a:rPr>
              <a:t>interfalángicas</a:t>
            </a:r>
            <a:r>
              <a:rPr lang="es-CO" sz="1200" kern="1200" dirty="0">
                <a:solidFill>
                  <a:schemeClr val="tx1"/>
                </a:solidFill>
                <a:effectLst/>
                <a:latin typeface="+mn-lt"/>
                <a:ea typeface="+mn-ea"/>
                <a:cs typeface="+mn-cs"/>
              </a:rPr>
              <a:t> y cadera. En los miembros superiores se da en 0.8 a 2% de los pacientes como primer ataque (10). </a:t>
            </a:r>
          </a:p>
          <a:p>
            <a:r>
              <a:rPr lang="es-CO" sz="1200" kern="1200" dirty="0">
                <a:solidFill>
                  <a:schemeClr val="tx1"/>
                </a:solidFill>
                <a:effectLst/>
                <a:latin typeface="+mn-lt"/>
                <a:ea typeface="+mn-ea"/>
                <a:cs typeface="+mn-cs"/>
              </a:rPr>
              <a:t> </a:t>
            </a:r>
          </a:p>
          <a:p>
            <a:r>
              <a:rPr lang="es-CO" sz="1200" kern="1200" dirty="0">
                <a:solidFill>
                  <a:schemeClr val="tx1"/>
                </a:solidFill>
                <a:effectLst/>
                <a:latin typeface="+mn-lt"/>
                <a:ea typeface="+mn-ea"/>
                <a:cs typeface="+mn-cs"/>
              </a:rPr>
              <a:t>A mayor duración de la enfermedad y más crisis agudas, más posibilidades de compromiso </a:t>
            </a:r>
            <a:r>
              <a:rPr lang="es-CO" sz="1200" kern="1200" dirty="0" err="1">
                <a:solidFill>
                  <a:schemeClr val="tx1"/>
                </a:solidFill>
                <a:effectLst/>
                <a:latin typeface="+mn-lt"/>
                <a:ea typeface="+mn-ea"/>
                <a:cs typeface="+mn-cs"/>
              </a:rPr>
              <a:t>oligo</a:t>
            </a:r>
            <a:r>
              <a:rPr lang="es-CO" sz="1200" kern="1200" dirty="0">
                <a:solidFill>
                  <a:schemeClr val="tx1"/>
                </a:solidFill>
                <a:effectLst/>
                <a:latin typeface="+mn-lt"/>
                <a:ea typeface="+mn-ea"/>
                <a:cs typeface="+mn-cs"/>
              </a:rPr>
              <a:t> o </a:t>
            </a:r>
            <a:r>
              <a:rPr lang="es-CO" sz="1200" kern="1200" dirty="0" err="1">
                <a:solidFill>
                  <a:schemeClr val="tx1"/>
                </a:solidFill>
                <a:effectLst/>
                <a:latin typeface="+mn-lt"/>
                <a:ea typeface="+mn-ea"/>
                <a:cs typeface="+mn-cs"/>
              </a:rPr>
              <a:t>poliarticular</a:t>
            </a:r>
            <a:r>
              <a:rPr lang="es-CO" sz="1200" kern="1200" dirty="0">
                <a:solidFill>
                  <a:schemeClr val="tx1"/>
                </a:solidFill>
                <a:effectLst/>
                <a:latin typeface="+mn-lt"/>
                <a:ea typeface="+mn-ea"/>
                <a:cs typeface="+mn-cs"/>
              </a:rPr>
              <a:t>.</a:t>
            </a:r>
          </a:p>
          <a:p>
            <a:r>
              <a:rPr lang="es-CO" sz="1200" kern="1200" dirty="0">
                <a:solidFill>
                  <a:schemeClr val="tx1"/>
                </a:solidFill>
                <a:effectLst/>
                <a:latin typeface="+mn-lt"/>
                <a:ea typeface="+mn-ea"/>
                <a:cs typeface="+mn-cs"/>
              </a:rPr>
              <a:t> </a:t>
            </a:r>
          </a:p>
          <a:p>
            <a:r>
              <a:rPr lang="es-CO" sz="1200" kern="1200" dirty="0">
                <a:solidFill>
                  <a:schemeClr val="tx1"/>
                </a:solidFill>
                <a:effectLst/>
                <a:latin typeface="+mn-lt"/>
                <a:ea typeface="+mn-ea"/>
                <a:cs typeface="+mn-cs"/>
              </a:rPr>
              <a:t>La artritis en la gota es de rápida aparición, con un pico de inflamación en las primeras 24-72 horas, generalmente nocturna y que despierta al paciente, puede además acompañarse de síntomas generales como fiebre, cefalea y malestar general y también puede ocurrir bursitis y tendinitis. </a:t>
            </a:r>
          </a:p>
          <a:p>
            <a:endParaRPr lang="es-CO" dirty="0"/>
          </a:p>
        </p:txBody>
      </p:sp>
      <p:sp>
        <p:nvSpPr>
          <p:cNvPr id="4" name="Marcador de número de diapositiva 3"/>
          <p:cNvSpPr>
            <a:spLocks noGrp="1"/>
          </p:cNvSpPr>
          <p:nvPr>
            <p:ph type="sldNum" sz="quarter" idx="10"/>
          </p:nvPr>
        </p:nvSpPr>
        <p:spPr/>
        <p:txBody>
          <a:bodyPr/>
          <a:lstStyle/>
          <a:p>
            <a:fld id="{570F6EAF-2AA1-465B-8F6D-80E778EAD942}" type="slidenum">
              <a:rPr lang="es-CO" smtClean="0"/>
              <a:t>10</a:t>
            </a:fld>
            <a:endParaRPr lang="es-CO"/>
          </a:p>
        </p:txBody>
      </p:sp>
    </p:spTree>
    <p:extLst>
      <p:ext uri="{BB962C8B-B14F-4D97-AF65-F5344CB8AC3E}">
        <p14:creationId xmlns:p14="http://schemas.microsoft.com/office/powerpoint/2010/main" val="2194969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CO" sz="1200" kern="1200" dirty="0">
                <a:solidFill>
                  <a:schemeClr val="tx1"/>
                </a:solidFill>
                <a:effectLst/>
                <a:latin typeface="+mn-lt"/>
                <a:ea typeface="+mn-ea"/>
                <a:cs typeface="+mn-cs"/>
              </a:rPr>
              <a:t>Manifestación aguda: caracterizada por dolor, sensibilidad, eritema, aumento de temperatura local, inflamación y limitación para la movilidad generalmente </a:t>
            </a:r>
            <a:r>
              <a:rPr lang="es-CO" sz="1200" kern="1200" dirty="0" err="1">
                <a:solidFill>
                  <a:schemeClr val="tx1"/>
                </a:solidFill>
                <a:effectLst/>
                <a:latin typeface="+mn-lt"/>
                <a:ea typeface="+mn-ea"/>
                <a:cs typeface="+mn-cs"/>
              </a:rPr>
              <a:t>monoarticular</a:t>
            </a:r>
            <a:r>
              <a:rPr lang="es-CO" sz="1200" kern="1200" dirty="0">
                <a:solidFill>
                  <a:schemeClr val="tx1"/>
                </a:solidFill>
                <a:effectLst/>
                <a:latin typeface="+mn-lt"/>
                <a:ea typeface="+mn-ea"/>
                <a:cs typeface="+mn-cs"/>
              </a:rPr>
              <a:t>, en el 70% de los casos en la </a:t>
            </a:r>
            <a:r>
              <a:rPr lang="es-CO" sz="1200" kern="1200" dirty="0" err="1">
                <a:solidFill>
                  <a:schemeClr val="tx1"/>
                </a:solidFill>
                <a:effectLst/>
                <a:latin typeface="+mn-lt"/>
                <a:ea typeface="+mn-ea"/>
                <a:cs typeface="+mn-cs"/>
              </a:rPr>
              <a:t>metatasofalángica</a:t>
            </a:r>
            <a:r>
              <a:rPr lang="es-CO" sz="1200" kern="1200" dirty="0">
                <a:solidFill>
                  <a:schemeClr val="tx1"/>
                </a:solidFill>
                <a:effectLst/>
                <a:latin typeface="+mn-lt"/>
                <a:ea typeface="+mn-ea"/>
                <a:cs typeface="+mn-cs"/>
              </a:rPr>
              <a:t> del primer dedo (podagra), pero también es común el compromiso de hasta el 60% de los pacientes en los dedos de los miembros inferiores y </a:t>
            </a:r>
            <a:r>
              <a:rPr lang="es-CO" sz="1200" kern="1200" dirty="0" err="1">
                <a:solidFill>
                  <a:schemeClr val="tx1"/>
                </a:solidFill>
                <a:effectLst/>
                <a:latin typeface="+mn-lt"/>
                <a:ea typeface="+mn-ea"/>
                <a:cs typeface="+mn-cs"/>
              </a:rPr>
              <a:t>mediopié</a:t>
            </a:r>
            <a:r>
              <a:rPr lang="es-CO" sz="1200" kern="1200" dirty="0">
                <a:solidFill>
                  <a:schemeClr val="tx1"/>
                </a:solidFill>
                <a:effectLst/>
                <a:latin typeface="+mn-lt"/>
                <a:ea typeface="+mn-ea"/>
                <a:cs typeface="+mn-cs"/>
              </a:rPr>
              <a:t>, 54% en tobillo e inclusive se ha reportado artritis de rodillas, codos, hombros, columna vertebral, metacarpo e </a:t>
            </a:r>
            <a:r>
              <a:rPr lang="es-CO" sz="1200" kern="1200" dirty="0" err="1">
                <a:solidFill>
                  <a:schemeClr val="tx1"/>
                </a:solidFill>
                <a:effectLst/>
                <a:latin typeface="+mn-lt"/>
                <a:ea typeface="+mn-ea"/>
                <a:cs typeface="+mn-cs"/>
              </a:rPr>
              <a:t>interfalángicas</a:t>
            </a:r>
            <a:r>
              <a:rPr lang="es-CO" sz="1200" kern="1200" dirty="0">
                <a:solidFill>
                  <a:schemeClr val="tx1"/>
                </a:solidFill>
                <a:effectLst/>
                <a:latin typeface="+mn-lt"/>
                <a:ea typeface="+mn-ea"/>
                <a:cs typeface="+mn-cs"/>
              </a:rPr>
              <a:t> y cadera. En los miembros superiores se da en 0.8 a 2% de los pacientes como primer ataque (10). </a:t>
            </a:r>
          </a:p>
          <a:p>
            <a:r>
              <a:rPr lang="es-CO" sz="1200" kern="1200" dirty="0">
                <a:solidFill>
                  <a:schemeClr val="tx1"/>
                </a:solidFill>
                <a:effectLst/>
                <a:latin typeface="+mn-lt"/>
                <a:ea typeface="+mn-ea"/>
                <a:cs typeface="+mn-cs"/>
              </a:rPr>
              <a:t> </a:t>
            </a:r>
          </a:p>
          <a:p>
            <a:r>
              <a:rPr lang="es-CO" sz="1200" kern="1200" dirty="0">
                <a:solidFill>
                  <a:schemeClr val="tx1"/>
                </a:solidFill>
                <a:effectLst/>
                <a:latin typeface="+mn-lt"/>
                <a:ea typeface="+mn-ea"/>
                <a:cs typeface="+mn-cs"/>
              </a:rPr>
              <a:t>A mayor duración de la enfermedad y más crisis agudas, más posibilidades de compromiso </a:t>
            </a:r>
            <a:r>
              <a:rPr lang="es-CO" sz="1200" kern="1200" dirty="0" err="1">
                <a:solidFill>
                  <a:schemeClr val="tx1"/>
                </a:solidFill>
                <a:effectLst/>
                <a:latin typeface="+mn-lt"/>
                <a:ea typeface="+mn-ea"/>
                <a:cs typeface="+mn-cs"/>
              </a:rPr>
              <a:t>oligo</a:t>
            </a:r>
            <a:r>
              <a:rPr lang="es-CO" sz="1200" kern="1200" dirty="0">
                <a:solidFill>
                  <a:schemeClr val="tx1"/>
                </a:solidFill>
                <a:effectLst/>
                <a:latin typeface="+mn-lt"/>
                <a:ea typeface="+mn-ea"/>
                <a:cs typeface="+mn-cs"/>
              </a:rPr>
              <a:t> o </a:t>
            </a:r>
            <a:r>
              <a:rPr lang="es-CO" sz="1200" kern="1200" dirty="0" err="1">
                <a:solidFill>
                  <a:schemeClr val="tx1"/>
                </a:solidFill>
                <a:effectLst/>
                <a:latin typeface="+mn-lt"/>
                <a:ea typeface="+mn-ea"/>
                <a:cs typeface="+mn-cs"/>
              </a:rPr>
              <a:t>poliarticular</a:t>
            </a:r>
            <a:r>
              <a:rPr lang="es-CO" sz="1200" kern="1200" dirty="0">
                <a:solidFill>
                  <a:schemeClr val="tx1"/>
                </a:solidFill>
                <a:effectLst/>
                <a:latin typeface="+mn-lt"/>
                <a:ea typeface="+mn-ea"/>
                <a:cs typeface="+mn-cs"/>
              </a:rPr>
              <a:t>.</a:t>
            </a:r>
          </a:p>
          <a:p>
            <a:r>
              <a:rPr lang="es-CO" sz="1200" kern="1200" dirty="0">
                <a:solidFill>
                  <a:schemeClr val="tx1"/>
                </a:solidFill>
                <a:effectLst/>
                <a:latin typeface="+mn-lt"/>
                <a:ea typeface="+mn-ea"/>
                <a:cs typeface="+mn-cs"/>
              </a:rPr>
              <a:t> </a:t>
            </a:r>
          </a:p>
          <a:p>
            <a:r>
              <a:rPr lang="es-CO" sz="1200" kern="1200" dirty="0">
                <a:solidFill>
                  <a:schemeClr val="tx1"/>
                </a:solidFill>
                <a:effectLst/>
                <a:latin typeface="+mn-lt"/>
                <a:ea typeface="+mn-ea"/>
                <a:cs typeface="+mn-cs"/>
              </a:rPr>
              <a:t>La artritis en la gota es de rápida aparición, con un pico de inflamación en las primeras 24-72 horas, generalmente nocturna y que despierta al paciente, puede además acompañarse de síntomas generales como fiebre, cefalea y malestar general y también puede ocurrir bursitis y tendinitis. </a:t>
            </a:r>
          </a:p>
          <a:p>
            <a:endParaRPr lang="es-CO" dirty="0"/>
          </a:p>
        </p:txBody>
      </p:sp>
      <p:sp>
        <p:nvSpPr>
          <p:cNvPr id="4" name="Marcador de número de diapositiva 3"/>
          <p:cNvSpPr>
            <a:spLocks noGrp="1"/>
          </p:cNvSpPr>
          <p:nvPr>
            <p:ph type="sldNum" sz="quarter" idx="10"/>
          </p:nvPr>
        </p:nvSpPr>
        <p:spPr/>
        <p:txBody>
          <a:bodyPr/>
          <a:lstStyle/>
          <a:p>
            <a:fld id="{570F6EAF-2AA1-465B-8F6D-80E778EAD942}" type="slidenum">
              <a:rPr lang="es-CO" smtClean="0"/>
              <a:t>11</a:t>
            </a:fld>
            <a:endParaRPr lang="es-CO"/>
          </a:p>
        </p:txBody>
      </p:sp>
    </p:spTree>
    <p:extLst>
      <p:ext uri="{BB962C8B-B14F-4D97-AF65-F5344CB8AC3E}">
        <p14:creationId xmlns:p14="http://schemas.microsoft.com/office/powerpoint/2010/main" val="30446121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CO" dirty="0"/>
              <a:t>Forma de</a:t>
            </a:r>
            <a:r>
              <a:rPr lang="es-CO" baseline="0" dirty="0"/>
              <a:t> aguja, cristales con birrefringencia negativa (amarillos cuando el cristal esta paralelo al eje del polarizador y azules cuando </a:t>
            </a:r>
            <a:r>
              <a:rPr lang="es-CO" baseline="0" dirty="0" err="1"/>
              <a:t>estan</a:t>
            </a:r>
            <a:r>
              <a:rPr lang="es-CO" baseline="0" dirty="0"/>
              <a:t> perpendiculares). Intracelulares o extracelulares. </a:t>
            </a:r>
            <a:endParaRPr lang="es-CO" dirty="0"/>
          </a:p>
          <a:p>
            <a:endParaRPr lang="es-CO" dirty="0"/>
          </a:p>
        </p:txBody>
      </p:sp>
      <p:sp>
        <p:nvSpPr>
          <p:cNvPr id="4" name="Marcador de número de diapositiva 3"/>
          <p:cNvSpPr>
            <a:spLocks noGrp="1"/>
          </p:cNvSpPr>
          <p:nvPr>
            <p:ph type="sldNum" sz="quarter" idx="10"/>
          </p:nvPr>
        </p:nvSpPr>
        <p:spPr/>
        <p:txBody>
          <a:bodyPr/>
          <a:lstStyle/>
          <a:p>
            <a:fld id="{CD0F9C65-508D-41F1-B43D-AF9441D1BC71}" type="slidenum">
              <a:rPr lang="es-CO" smtClean="0"/>
              <a:t>13</a:t>
            </a:fld>
            <a:endParaRPr lang="es-CO"/>
          </a:p>
        </p:txBody>
      </p:sp>
    </p:spTree>
    <p:extLst>
      <p:ext uri="{BB962C8B-B14F-4D97-AF65-F5344CB8AC3E}">
        <p14:creationId xmlns:p14="http://schemas.microsoft.com/office/powerpoint/2010/main" val="373614917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CO" dirty="0"/>
              <a:t>Forma de</a:t>
            </a:r>
            <a:r>
              <a:rPr lang="es-CO" baseline="0" dirty="0"/>
              <a:t> aguja, cristales con birrefringencia negativa (amarillos cuando el cristal esta paralelo al eje del polarizador y azules cuando </a:t>
            </a:r>
            <a:r>
              <a:rPr lang="es-CO" baseline="0" dirty="0" err="1"/>
              <a:t>estan</a:t>
            </a:r>
            <a:r>
              <a:rPr lang="es-CO" baseline="0" dirty="0"/>
              <a:t> perpendiculares). Intracelulares o extracelulares. </a:t>
            </a:r>
            <a:endParaRPr lang="es-CO" dirty="0"/>
          </a:p>
          <a:p>
            <a:endParaRPr lang="es-CO" dirty="0"/>
          </a:p>
        </p:txBody>
      </p:sp>
      <p:sp>
        <p:nvSpPr>
          <p:cNvPr id="4" name="Marcador de número de diapositiva 3"/>
          <p:cNvSpPr>
            <a:spLocks noGrp="1"/>
          </p:cNvSpPr>
          <p:nvPr>
            <p:ph type="sldNum" sz="quarter" idx="10"/>
          </p:nvPr>
        </p:nvSpPr>
        <p:spPr/>
        <p:txBody>
          <a:bodyPr/>
          <a:lstStyle/>
          <a:p>
            <a:fld id="{CD0F9C65-508D-41F1-B43D-AF9441D1BC71}" type="slidenum">
              <a:rPr lang="es-CO" smtClean="0"/>
              <a:t>15</a:t>
            </a:fld>
            <a:endParaRPr lang="es-CO"/>
          </a:p>
        </p:txBody>
      </p:sp>
    </p:spTree>
    <p:extLst>
      <p:ext uri="{BB962C8B-B14F-4D97-AF65-F5344CB8AC3E}">
        <p14:creationId xmlns:p14="http://schemas.microsoft.com/office/powerpoint/2010/main" val="34428109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2FE37DF-EC54-4263-8F2E-675F09D36E39}"/>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CO" dirty="0"/>
          </a:p>
        </p:txBody>
      </p:sp>
      <p:sp>
        <p:nvSpPr>
          <p:cNvPr id="3" name="Subtítulo 2">
            <a:extLst>
              <a:ext uri="{FF2B5EF4-FFF2-40B4-BE49-F238E27FC236}">
                <a16:creationId xmlns:a16="http://schemas.microsoft.com/office/drawing/2014/main" id="{9AE48E76-FA62-4A64-B559-E0990333E4A9}"/>
              </a:ext>
            </a:extLst>
          </p:cNvPr>
          <p:cNvSpPr>
            <a:spLocks noGrp="1"/>
          </p:cNvSpPr>
          <p:nvPr>
            <p:ph type="subTitle" idx="1"/>
          </p:nvPr>
        </p:nvSpPr>
        <p:spPr>
          <a:xfrm>
            <a:off x="4038600" y="3602038"/>
            <a:ext cx="66294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CO"/>
          </a:p>
        </p:txBody>
      </p:sp>
      <p:sp>
        <p:nvSpPr>
          <p:cNvPr id="4" name="Marcador de fecha 3">
            <a:extLst>
              <a:ext uri="{FF2B5EF4-FFF2-40B4-BE49-F238E27FC236}">
                <a16:creationId xmlns:a16="http://schemas.microsoft.com/office/drawing/2014/main" id="{673FB237-85B5-4E59-B1F1-B12705287A2F}"/>
              </a:ext>
            </a:extLst>
          </p:cNvPr>
          <p:cNvSpPr>
            <a:spLocks noGrp="1"/>
          </p:cNvSpPr>
          <p:nvPr>
            <p:ph type="dt" sz="half" idx="10"/>
          </p:nvPr>
        </p:nvSpPr>
        <p:spPr/>
        <p:txBody>
          <a:bodyPr/>
          <a:lstStyle/>
          <a:p>
            <a:fld id="{86CF6315-8EFA-4957-8B1F-343D251DE1AB}" type="datetimeFigureOut">
              <a:rPr lang="es-CO" smtClean="0"/>
              <a:t>23/03/2021</a:t>
            </a:fld>
            <a:endParaRPr lang="es-CO"/>
          </a:p>
        </p:txBody>
      </p:sp>
      <p:sp>
        <p:nvSpPr>
          <p:cNvPr id="5" name="Marcador de pie de página 4">
            <a:extLst>
              <a:ext uri="{FF2B5EF4-FFF2-40B4-BE49-F238E27FC236}">
                <a16:creationId xmlns:a16="http://schemas.microsoft.com/office/drawing/2014/main" id="{D9D8A0BE-4588-4000-BB99-7E87239B1C10}"/>
              </a:ext>
            </a:extLst>
          </p:cNvPr>
          <p:cNvSpPr>
            <a:spLocks noGrp="1"/>
          </p:cNvSpPr>
          <p:nvPr>
            <p:ph type="ftr" sz="quarter" idx="11"/>
          </p:nvPr>
        </p:nvSpPr>
        <p:spPr/>
        <p:txBody>
          <a:bodyPr/>
          <a:lstStyle/>
          <a:p>
            <a:endParaRPr lang="es-CO"/>
          </a:p>
        </p:txBody>
      </p:sp>
      <p:sp>
        <p:nvSpPr>
          <p:cNvPr id="6" name="Marcador de número de diapositiva 5">
            <a:extLst>
              <a:ext uri="{FF2B5EF4-FFF2-40B4-BE49-F238E27FC236}">
                <a16:creationId xmlns:a16="http://schemas.microsoft.com/office/drawing/2014/main" id="{C62783A1-00AF-4EC7-A6EC-7F5166052D80}"/>
              </a:ext>
            </a:extLst>
          </p:cNvPr>
          <p:cNvSpPr>
            <a:spLocks noGrp="1"/>
          </p:cNvSpPr>
          <p:nvPr>
            <p:ph type="sldNum" sz="quarter" idx="12"/>
          </p:nvPr>
        </p:nvSpPr>
        <p:spPr/>
        <p:txBody>
          <a:bodyPr/>
          <a:lstStyle/>
          <a:p>
            <a:fld id="{02AB0CCD-6591-48DB-8B0C-02F666FB18B1}" type="slidenum">
              <a:rPr lang="es-CO" smtClean="0"/>
              <a:t>‹Nº›</a:t>
            </a:fld>
            <a:endParaRPr lang="es-CO"/>
          </a:p>
        </p:txBody>
      </p:sp>
    </p:spTree>
    <p:extLst>
      <p:ext uri="{BB962C8B-B14F-4D97-AF65-F5344CB8AC3E}">
        <p14:creationId xmlns:p14="http://schemas.microsoft.com/office/powerpoint/2010/main" val="16541983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A4129AD-ECE5-474A-B387-D1DB95CB4CDD}"/>
              </a:ext>
            </a:extLst>
          </p:cNvPr>
          <p:cNvSpPr>
            <a:spLocks noGrp="1"/>
          </p:cNvSpPr>
          <p:nvPr>
            <p:ph type="title"/>
          </p:nvPr>
        </p:nvSpPr>
        <p:spPr/>
        <p:txBody>
          <a:bodyPr/>
          <a:lstStyle/>
          <a:p>
            <a:r>
              <a:rPr lang="es-ES"/>
              <a:t>Haga clic para modificar el estilo de título del patrón</a:t>
            </a:r>
            <a:endParaRPr lang="es-CO"/>
          </a:p>
        </p:txBody>
      </p:sp>
      <p:sp>
        <p:nvSpPr>
          <p:cNvPr id="3" name="Marcador de texto vertical 2">
            <a:extLst>
              <a:ext uri="{FF2B5EF4-FFF2-40B4-BE49-F238E27FC236}">
                <a16:creationId xmlns:a16="http://schemas.microsoft.com/office/drawing/2014/main" id="{AB7BA0B1-5703-4417-8EBC-2B452AB88348}"/>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fecha 3">
            <a:extLst>
              <a:ext uri="{FF2B5EF4-FFF2-40B4-BE49-F238E27FC236}">
                <a16:creationId xmlns:a16="http://schemas.microsoft.com/office/drawing/2014/main" id="{DECDD7C9-0917-4A0B-B8A9-9E5FB50DA9F0}"/>
              </a:ext>
            </a:extLst>
          </p:cNvPr>
          <p:cNvSpPr>
            <a:spLocks noGrp="1"/>
          </p:cNvSpPr>
          <p:nvPr>
            <p:ph type="dt" sz="half" idx="10"/>
          </p:nvPr>
        </p:nvSpPr>
        <p:spPr/>
        <p:txBody>
          <a:bodyPr/>
          <a:lstStyle/>
          <a:p>
            <a:fld id="{86CF6315-8EFA-4957-8B1F-343D251DE1AB}" type="datetimeFigureOut">
              <a:rPr lang="es-CO" smtClean="0"/>
              <a:t>23/03/2021</a:t>
            </a:fld>
            <a:endParaRPr lang="es-CO"/>
          </a:p>
        </p:txBody>
      </p:sp>
      <p:sp>
        <p:nvSpPr>
          <p:cNvPr id="5" name="Marcador de pie de página 4">
            <a:extLst>
              <a:ext uri="{FF2B5EF4-FFF2-40B4-BE49-F238E27FC236}">
                <a16:creationId xmlns:a16="http://schemas.microsoft.com/office/drawing/2014/main" id="{0611FD9F-47C6-487B-ADEA-D7CBC8BA32D6}"/>
              </a:ext>
            </a:extLst>
          </p:cNvPr>
          <p:cNvSpPr>
            <a:spLocks noGrp="1"/>
          </p:cNvSpPr>
          <p:nvPr>
            <p:ph type="ftr" sz="quarter" idx="11"/>
          </p:nvPr>
        </p:nvSpPr>
        <p:spPr/>
        <p:txBody>
          <a:bodyPr/>
          <a:lstStyle/>
          <a:p>
            <a:endParaRPr lang="es-CO"/>
          </a:p>
        </p:txBody>
      </p:sp>
      <p:sp>
        <p:nvSpPr>
          <p:cNvPr id="6" name="Marcador de número de diapositiva 5">
            <a:extLst>
              <a:ext uri="{FF2B5EF4-FFF2-40B4-BE49-F238E27FC236}">
                <a16:creationId xmlns:a16="http://schemas.microsoft.com/office/drawing/2014/main" id="{44879742-8F91-422B-ACE1-ECE7A8713263}"/>
              </a:ext>
            </a:extLst>
          </p:cNvPr>
          <p:cNvSpPr>
            <a:spLocks noGrp="1"/>
          </p:cNvSpPr>
          <p:nvPr>
            <p:ph type="sldNum" sz="quarter" idx="12"/>
          </p:nvPr>
        </p:nvSpPr>
        <p:spPr/>
        <p:txBody>
          <a:bodyPr/>
          <a:lstStyle/>
          <a:p>
            <a:fld id="{02AB0CCD-6591-48DB-8B0C-02F666FB18B1}" type="slidenum">
              <a:rPr lang="es-CO" smtClean="0"/>
              <a:t>‹Nº›</a:t>
            </a:fld>
            <a:endParaRPr lang="es-CO"/>
          </a:p>
        </p:txBody>
      </p:sp>
    </p:spTree>
    <p:extLst>
      <p:ext uri="{BB962C8B-B14F-4D97-AF65-F5344CB8AC3E}">
        <p14:creationId xmlns:p14="http://schemas.microsoft.com/office/powerpoint/2010/main" val="2656904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79709C36-9BD2-4D6A-BAFE-594FC6E00FB4}"/>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CO"/>
          </a:p>
        </p:txBody>
      </p:sp>
      <p:sp>
        <p:nvSpPr>
          <p:cNvPr id="3" name="Marcador de texto vertical 2">
            <a:extLst>
              <a:ext uri="{FF2B5EF4-FFF2-40B4-BE49-F238E27FC236}">
                <a16:creationId xmlns:a16="http://schemas.microsoft.com/office/drawing/2014/main" id="{D947868E-B92C-4F91-9B8A-C374BE835A43}"/>
              </a:ext>
            </a:extLst>
          </p:cNvPr>
          <p:cNvSpPr>
            <a:spLocks noGrp="1"/>
          </p:cNvSpPr>
          <p:nvPr>
            <p:ph type="body" orient="vert" idx="1"/>
          </p:nvPr>
        </p:nvSpPr>
        <p:spPr>
          <a:xfrm>
            <a:off x="4457698" y="365125"/>
            <a:ext cx="4114801"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fecha 3">
            <a:extLst>
              <a:ext uri="{FF2B5EF4-FFF2-40B4-BE49-F238E27FC236}">
                <a16:creationId xmlns:a16="http://schemas.microsoft.com/office/drawing/2014/main" id="{4F300ABA-6F60-480A-91BE-73DEB6CCFD54}"/>
              </a:ext>
            </a:extLst>
          </p:cNvPr>
          <p:cNvSpPr>
            <a:spLocks noGrp="1"/>
          </p:cNvSpPr>
          <p:nvPr>
            <p:ph type="dt" sz="half" idx="10"/>
          </p:nvPr>
        </p:nvSpPr>
        <p:spPr/>
        <p:txBody>
          <a:bodyPr/>
          <a:lstStyle/>
          <a:p>
            <a:fld id="{86CF6315-8EFA-4957-8B1F-343D251DE1AB}" type="datetimeFigureOut">
              <a:rPr lang="es-CO" smtClean="0"/>
              <a:t>23/03/2021</a:t>
            </a:fld>
            <a:endParaRPr lang="es-CO"/>
          </a:p>
        </p:txBody>
      </p:sp>
      <p:sp>
        <p:nvSpPr>
          <p:cNvPr id="5" name="Marcador de pie de página 4">
            <a:extLst>
              <a:ext uri="{FF2B5EF4-FFF2-40B4-BE49-F238E27FC236}">
                <a16:creationId xmlns:a16="http://schemas.microsoft.com/office/drawing/2014/main" id="{078D68B3-2C5D-4908-94A6-5DDD186B62F7}"/>
              </a:ext>
            </a:extLst>
          </p:cNvPr>
          <p:cNvSpPr>
            <a:spLocks noGrp="1"/>
          </p:cNvSpPr>
          <p:nvPr>
            <p:ph type="ftr" sz="quarter" idx="11"/>
          </p:nvPr>
        </p:nvSpPr>
        <p:spPr/>
        <p:txBody>
          <a:bodyPr/>
          <a:lstStyle/>
          <a:p>
            <a:endParaRPr lang="es-CO"/>
          </a:p>
        </p:txBody>
      </p:sp>
      <p:sp>
        <p:nvSpPr>
          <p:cNvPr id="6" name="Marcador de número de diapositiva 5">
            <a:extLst>
              <a:ext uri="{FF2B5EF4-FFF2-40B4-BE49-F238E27FC236}">
                <a16:creationId xmlns:a16="http://schemas.microsoft.com/office/drawing/2014/main" id="{E273D45F-3A7A-45C9-9A79-640C4410A74E}"/>
              </a:ext>
            </a:extLst>
          </p:cNvPr>
          <p:cNvSpPr>
            <a:spLocks noGrp="1"/>
          </p:cNvSpPr>
          <p:nvPr>
            <p:ph type="sldNum" sz="quarter" idx="12"/>
          </p:nvPr>
        </p:nvSpPr>
        <p:spPr/>
        <p:txBody>
          <a:bodyPr/>
          <a:lstStyle/>
          <a:p>
            <a:fld id="{02AB0CCD-6591-48DB-8B0C-02F666FB18B1}" type="slidenum">
              <a:rPr lang="es-CO" smtClean="0"/>
              <a:t>‹Nº›</a:t>
            </a:fld>
            <a:endParaRPr lang="es-CO"/>
          </a:p>
        </p:txBody>
      </p:sp>
      <p:sp>
        <p:nvSpPr>
          <p:cNvPr id="9" name="Marcador de texto vertical 2">
            <a:extLst>
              <a:ext uri="{FF2B5EF4-FFF2-40B4-BE49-F238E27FC236}">
                <a16:creationId xmlns:a16="http://schemas.microsoft.com/office/drawing/2014/main" id="{B82BB312-C856-43C9-8F5C-0C179D08EDB8}"/>
              </a:ext>
            </a:extLst>
          </p:cNvPr>
          <p:cNvSpPr>
            <a:spLocks noGrp="1"/>
          </p:cNvSpPr>
          <p:nvPr>
            <p:ph type="body" orient="vert" idx="13"/>
          </p:nvPr>
        </p:nvSpPr>
        <p:spPr>
          <a:xfrm>
            <a:off x="342897" y="365125"/>
            <a:ext cx="4114801" cy="370991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Tree>
    <p:extLst>
      <p:ext uri="{BB962C8B-B14F-4D97-AF65-F5344CB8AC3E}">
        <p14:creationId xmlns:p14="http://schemas.microsoft.com/office/powerpoint/2010/main" val="37195126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1_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78BEFD4-AFB3-49DC-B1BB-823838026182}"/>
              </a:ext>
            </a:extLst>
          </p:cNvPr>
          <p:cNvSpPr>
            <a:spLocks noGrp="1"/>
          </p:cNvSpPr>
          <p:nvPr>
            <p:ph type="title"/>
          </p:nvPr>
        </p:nvSpPr>
        <p:spPr/>
        <p:txBody>
          <a:bodyPr/>
          <a:lstStyle/>
          <a:p>
            <a:r>
              <a:rPr lang="es-ES"/>
              <a:t>Haga clic para modificar el estilo de título del patrón</a:t>
            </a:r>
            <a:endParaRPr lang="es-CO"/>
          </a:p>
        </p:txBody>
      </p:sp>
      <p:sp>
        <p:nvSpPr>
          <p:cNvPr id="3" name="Marcador de contenido 2">
            <a:extLst>
              <a:ext uri="{FF2B5EF4-FFF2-40B4-BE49-F238E27FC236}">
                <a16:creationId xmlns:a16="http://schemas.microsoft.com/office/drawing/2014/main" id="{06498DE3-5CB3-4F2F-8672-CFFEC4D689B1}"/>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fecha 3">
            <a:extLst>
              <a:ext uri="{FF2B5EF4-FFF2-40B4-BE49-F238E27FC236}">
                <a16:creationId xmlns:a16="http://schemas.microsoft.com/office/drawing/2014/main" id="{DB89E5F8-660A-4D25-BA8B-22A149BC312A}"/>
              </a:ext>
            </a:extLst>
          </p:cNvPr>
          <p:cNvSpPr>
            <a:spLocks noGrp="1"/>
          </p:cNvSpPr>
          <p:nvPr>
            <p:ph type="dt" sz="half" idx="10"/>
          </p:nvPr>
        </p:nvSpPr>
        <p:spPr/>
        <p:txBody>
          <a:bodyPr/>
          <a:lstStyle/>
          <a:p>
            <a:fld id="{E5A12944-1ECE-47A5-ACDC-CF6C9ACA8837}" type="datetimeFigureOut">
              <a:rPr lang="es-CO" smtClean="0"/>
              <a:t>23/03/2021</a:t>
            </a:fld>
            <a:endParaRPr lang="es-CO"/>
          </a:p>
        </p:txBody>
      </p:sp>
      <p:sp>
        <p:nvSpPr>
          <p:cNvPr id="5" name="Marcador de pie de página 4">
            <a:extLst>
              <a:ext uri="{FF2B5EF4-FFF2-40B4-BE49-F238E27FC236}">
                <a16:creationId xmlns:a16="http://schemas.microsoft.com/office/drawing/2014/main" id="{CDEFF7CB-F6C5-413E-AB06-CA03CC9A368D}"/>
              </a:ext>
            </a:extLst>
          </p:cNvPr>
          <p:cNvSpPr>
            <a:spLocks noGrp="1"/>
          </p:cNvSpPr>
          <p:nvPr>
            <p:ph type="ftr" sz="quarter" idx="11"/>
          </p:nvPr>
        </p:nvSpPr>
        <p:spPr/>
        <p:txBody>
          <a:bodyPr/>
          <a:lstStyle/>
          <a:p>
            <a:endParaRPr lang="es-CO"/>
          </a:p>
        </p:txBody>
      </p:sp>
      <p:sp>
        <p:nvSpPr>
          <p:cNvPr id="6" name="Marcador de número de diapositiva 5">
            <a:extLst>
              <a:ext uri="{FF2B5EF4-FFF2-40B4-BE49-F238E27FC236}">
                <a16:creationId xmlns:a16="http://schemas.microsoft.com/office/drawing/2014/main" id="{50FD952B-5E77-44C1-A52E-77BEDE27B89E}"/>
              </a:ext>
            </a:extLst>
          </p:cNvPr>
          <p:cNvSpPr>
            <a:spLocks noGrp="1"/>
          </p:cNvSpPr>
          <p:nvPr>
            <p:ph type="sldNum" sz="quarter" idx="12"/>
          </p:nvPr>
        </p:nvSpPr>
        <p:spPr/>
        <p:txBody>
          <a:bodyPr/>
          <a:lstStyle/>
          <a:p>
            <a:fld id="{90BF6F51-A91D-4514-A5FB-68B24DCF9AB8}" type="slidenum">
              <a:rPr lang="es-CO" smtClean="0"/>
              <a:t>‹Nº›</a:t>
            </a:fld>
            <a:endParaRPr lang="es-CO"/>
          </a:p>
        </p:txBody>
      </p:sp>
    </p:spTree>
    <p:extLst>
      <p:ext uri="{BB962C8B-B14F-4D97-AF65-F5344CB8AC3E}">
        <p14:creationId xmlns:p14="http://schemas.microsoft.com/office/powerpoint/2010/main" val="38308987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80AB230-510B-46BA-A458-30415A4476DB}"/>
              </a:ext>
            </a:extLst>
          </p:cNvPr>
          <p:cNvSpPr>
            <a:spLocks noGrp="1"/>
          </p:cNvSpPr>
          <p:nvPr>
            <p:ph type="title"/>
          </p:nvPr>
        </p:nvSpPr>
        <p:spPr/>
        <p:txBody>
          <a:bodyPr/>
          <a:lstStyle/>
          <a:p>
            <a:r>
              <a:rPr lang="es-ES"/>
              <a:t>Haga clic para modificar el estilo de título del patrón</a:t>
            </a:r>
            <a:endParaRPr lang="es-CO"/>
          </a:p>
        </p:txBody>
      </p:sp>
      <p:sp>
        <p:nvSpPr>
          <p:cNvPr id="3" name="Marcador de contenido 2">
            <a:extLst>
              <a:ext uri="{FF2B5EF4-FFF2-40B4-BE49-F238E27FC236}">
                <a16:creationId xmlns:a16="http://schemas.microsoft.com/office/drawing/2014/main" id="{D0852972-705E-4EE7-8C92-A2ECFCE604A5}"/>
              </a:ext>
            </a:extLst>
          </p:cNvPr>
          <p:cNvSpPr>
            <a:spLocks noGrp="1"/>
          </p:cNvSpPr>
          <p:nvPr>
            <p:ph idx="1"/>
          </p:nvPr>
        </p:nvSpPr>
        <p:spPr>
          <a:xfrm>
            <a:off x="685801" y="1825625"/>
            <a:ext cx="10667997" cy="2090392"/>
          </a:xfrm>
        </p:spPr>
        <p:txBody>
          <a:bodyPr/>
          <a:lstStyle>
            <a:lvl1pPr>
              <a:defRPr sz="2000"/>
            </a:lvl1pPr>
            <a:lvl2pPr>
              <a:defRPr sz="2000"/>
            </a:lvl2pPr>
            <a:lvl3pPr>
              <a:defRPr sz="2000"/>
            </a:lvl3pPr>
            <a:lvl4pPr>
              <a:defRPr sz="2000"/>
            </a:lvl4pPr>
            <a:lvl5pPr>
              <a:defRPr sz="2000"/>
            </a:lvl5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dirty="0"/>
          </a:p>
        </p:txBody>
      </p:sp>
      <p:sp>
        <p:nvSpPr>
          <p:cNvPr id="4" name="Marcador de fecha 3">
            <a:extLst>
              <a:ext uri="{FF2B5EF4-FFF2-40B4-BE49-F238E27FC236}">
                <a16:creationId xmlns:a16="http://schemas.microsoft.com/office/drawing/2014/main" id="{647B5BA6-96B9-4621-B526-119BBB5FAA0C}"/>
              </a:ext>
            </a:extLst>
          </p:cNvPr>
          <p:cNvSpPr>
            <a:spLocks noGrp="1"/>
          </p:cNvSpPr>
          <p:nvPr>
            <p:ph type="dt" sz="half" idx="10"/>
          </p:nvPr>
        </p:nvSpPr>
        <p:spPr/>
        <p:txBody>
          <a:bodyPr/>
          <a:lstStyle/>
          <a:p>
            <a:fld id="{86CF6315-8EFA-4957-8B1F-343D251DE1AB}" type="datetimeFigureOut">
              <a:rPr lang="es-CO" smtClean="0"/>
              <a:t>23/03/2021</a:t>
            </a:fld>
            <a:endParaRPr lang="es-CO"/>
          </a:p>
        </p:txBody>
      </p:sp>
      <p:sp>
        <p:nvSpPr>
          <p:cNvPr id="5" name="Marcador de pie de página 4">
            <a:extLst>
              <a:ext uri="{FF2B5EF4-FFF2-40B4-BE49-F238E27FC236}">
                <a16:creationId xmlns:a16="http://schemas.microsoft.com/office/drawing/2014/main" id="{768D5DBF-74C2-43DA-BA08-F929BB9B2294}"/>
              </a:ext>
            </a:extLst>
          </p:cNvPr>
          <p:cNvSpPr>
            <a:spLocks noGrp="1"/>
          </p:cNvSpPr>
          <p:nvPr>
            <p:ph type="ftr" sz="quarter" idx="11"/>
          </p:nvPr>
        </p:nvSpPr>
        <p:spPr/>
        <p:txBody>
          <a:bodyPr/>
          <a:lstStyle/>
          <a:p>
            <a:endParaRPr lang="es-CO"/>
          </a:p>
        </p:txBody>
      </p:sp>
      <p:sp>
        <p:nvSpPr>
          <p:cNvPr id="6" name="Marcador de número de diapositiva 5">
            <a:extLst>
              <a:ext uri="{FF2B5EF4-FFF2-40B4-BE49-F238E27FC236}">
                <a16:creationId xmlns:a16="http://schemas.microsoft.com/office/drawing/2014/main" id="{0388F0D5-E917-4FE5-8E29-10C8AAF764BB}"/>
              </a:ext>
            </a:extLst>
          </p:cNvPr>
          <p:cNvSpPr>
            <a:spLocks noGrp="1"/>
          </p:cNvSpPr>
          <p:nvPr>
            <p:ph type="sldNum" sz="quarter" idx="12"/>
          </p:nvPr>
        </p:nvSpPr>
        <p:spPr/>
        <p:txBody>
          <a:bodyPr/>
          <a:lstStyle/>
          <a:p>
            <a:fld id="{02AB0CCD-6591-48DB-8B0C-02F666FB18B1}" type="slidenum">
              <a:rPr lang="es-CO" smtClean="0"/>
              <a:t>‹Nº›</a:t>
            </a:fld>
            <a:endParaRPr lang="es-CO"/>
          </a:p>
        </p:txBody>
      </p:sp>
      <p:sp>
        <p:nvSpPr>
          <p:cNvPr id="9" name="Marcador de contenido 2">
            <a:extLst>
              <a:ext uri="{FF2B5EF4-FFF2-40B4-BE49-F238E27FC236}">
                <a16:creationId xmlns:a16="http://schemas.microsoft.com/office/drawing/2014/main" id="{812CB0F7-CC93-4978-8EAB-608B0E4AA3AF}"/>
              </a:ext>
            </a:extLst>
          </p:cNvPr>
          <p:cNvSpPr>
            <a:spLocks noGrp="1"/>
          </p:cNvSpPr>
          <p:nvPr>
            <p:ph idx="13"/>
          </p:nvPr>
        </p:nvSpPr>
        <p:spPr>
          <a:xfrm>
            <a:off x="4669654" y="3916017"/>
            <a:ext cx="6684145" cy="2413346"/>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Tree>
    <p:extLst>
      <p:ext uri="{BB962C8B-B14F-4D97-AF65-F5344CB8AC3E}">
        <p14:creationId xmlns:p14="http://schemas.microsoft.com/office/powerpoint/2010/main" val="21166667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2F1A1B7-772D-4D75-892B-27B117D804CA}"/>
              </a:ext>
            </a:extLst>
          </p:cNvPr>
          <p:cNvSpPr>
            <a:spLocks noGrp="1"/>
          </p:cNvSpPr>
          <p:nvPr>
            <p:ph type="title"/>
          </p:nvPr>
        </p:nvSpPr>
        <p:spPr>
          <a:xfrm>
            <a:off x="831850" y="1709738"/>
            <a:ext cx="10515600" cy="1957801"/>
          </a:xfrm>
        </p:spPr>
        <p:txBody>
          <a:bodyPr anchor="b"/>
          <a:lstStyle>
            <a:lvl1pPr>
              <a:defRPr sz="6000"/>
            </a:lvl1pPr>
          </a:lstStyle>
          <a:p>
            <a:r>
              <a:rPr lang="es-ES"/>
              <a:t>Haga clic para modificar el estilo de título del patrón</a:t>
            </a:r>
            <a:endParaRPr lang="es-CO" dirty="0"/>
          </a:p>
        </p:txBody>
      </p:sp>
      <p:sp>
        <p:nvSpPr>
          <p:cNvPr id="3" name="Marcador de texto 2">
            <a:extLst>
              <a:ext uri="{FF2B5EF4-FFF2-40B4-BE49-F238E27FC236}">
                <a16:creationId xmlns:a16="http://schemas.microsoft.com/office/drawing/2014/main" id="{FF9B326C-5AAD-4A5D-9296-5664DBF19386}"/>
              </a:ext>
            </a:extLst>
          </p:cNvPr>
          <p:cNvSpPr>
            <a:spLocks noGrp="1"/>
          </p:cNvSpPr>
          <p:nvPr>
            <p:ph type="body" idx="1"/>
          </p:nvPr>
        </p:nvSpPr>
        <p:spPr>
          <a:xfrm>
            <a:off x="4313582" y="3675063"/>
            <a:ext cx="7040217" cy="1500187"/>
          </a:xfrm>
        </p:spPr>
        <p:txBody>
          <a:bodyPr/>
          <a:lstStyle>
            <a:lvl1pPr marL="0" indent="0">
              <a:buNone/>
              <a:defRPr sz="2400">
                <a:solidFill>
                  <a:srgbClr val="152B48"/>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EFC6101B-76EA-4336-A5AF-59DE7ADA5256}"/>
              </a:ext>
            </a:extLst>
          </p:cNvPr>
          <p:cNvSpPr>
            <a:spLocks noGrp="1"/>
          </p:cNvSpPr>
          <p:nvPr>
            <p:ph type="dt" sz="half" idx="10"/>
          </p:nvPr>
        </p:nvSpPr>
        <p:spPr/>
        <p:txBody>
          <a:bodyPr/>
          <a:lstStyle/>
          <a:p>
            <a:fld id="{86CF6315-8EFA-4957-8B1F-343D251DE1AB}" type="datetimeFigureOut">
              <a:rPr lang="es-CO" smtClean="0"/>
              <a:t>23/03/2021</a:t>
            </a:fld>
            <a:endParaRPr lang="es-CO"/>
          </a:p>
        </p:txBody>
      </p:sp>
      <p:sp>
        <p:nvSpPr>
          <p:cNvPr id="5" name="Marcador de pie de página 4">
            <a:extLst>
              <a:ext uri="{FF2B5EF4-FFF2-40B4-BE49-F238E27FC236}">
                <a16:creationId xmlns:a16="http://schemas.microsoft.com/office/drawing/2014/main" id="{C232D21D-9C42-4277-85E1-AB84A87F0742}"/>
              </a:ext>
            </a:extLst>
          </p:cNvPr>
          <p:cNvSpPr>
            <a:spLocks noGrp="1"/>
          </p:cNvSpPr>
          <p:nvPr>
            <p:ph type="ftr" sz="quarter" idx="11"/>
          </p:nvPr>
        </p:nvSpPr>
        <p:spPr/>
        <p:txBody>
          <a:bodyPr/>
          <a:lstStyle/>
          <a:p>
            <a:endParaRPr lang="es-CO"/>
          </a:p>
        </p:txBody>
      </p:sp>
      <p:sp>
        <p:nvSpPr>
          <p:cNvPr id="6" name="Marcador de número de diapositiva 5">
            <a:extLst>
              <a:ext uri="{FF2B5EF4-FFF2-40B4-BE49-F238E27FC236}">
                <a16:creationId xmlns:a16="http://schemas.microsoft.com/office/drawing/2014/main" id="{D75D6901-65A5-489B-8A2A-AC46A185E954}"/>
              </a:ext>
            </a:extLst>
          </p:cNvPr>
          <p:cNvSpPr>
            <a:spLocks noGrp="1"/>
          </p:cNvSpPr>
          <p:nvPr>
            <p:ph type="sldNum" sz="quarter" idx="12"/>
          </p:nvPr>
        </p:nvSpPr>
        <p:spPr/>
        <p:txBody>
          <a:bodyPr/>
          <a:lstStyle/>
          <a:p>
            <a:fld id="{02AB0CCD-6591-48DB-8B0C-02F666FB18B1}" type="slidenum">
              <a:rPr lang="es-CO" smtClean="0"/>
              <a:t>‹Nº›</a:t>
            </a:fld>
            <a:endParaRPr lang="es-CO"/>
          </a:p>
        </p:txBody>
      </p:sp>
    </p:spTree>
    <p:extLst>
      <p:ext uri="{BB962C8B-B14F-4D97-AF65-F5344CB8AC3E}">
        <p14:creationId xmlns:p14="http://schemas.microsoft.com/office/powerpoint/2010/main" val="8474323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ED94B4E-5A7E-47AC-84D3-3F40ADCCB1EA}"/>
              </a:ext>
            </a:extLst>
          </p:cNvPr>
          <p:cNvSpPr>
            <a:spLocks noGrp="1"/>
          </p:cNvSpPr>
          <p:nvPr>
            <p:ph type="title"/>
          </p:nvPr>
        </p:nvSpPr>
        <p:spPr/>
        <p:txBody>
          <a:bodyPr/>
          <a:lstStyle/>
          <a:p>
            <a:r>
              <a:rPr lang="es-ES"/>
              <a:t>Haga clic para modificar el estilo de título del patrón</a:t>
            </a:r>
            <a:endParaRPr lang="es-CO"/>
          </a:p>
        </p:txBody>
      </p:sp>
      <p:sp>
        <p:nvSpPr>
          <p:cNvPr id="4" name="Marcador de contenido 3">
            <a:extLst>
              <a:ext uri="{FF2B5EF4-FFF2-40B4-BE49-F238E27FC236}">
                <a16:creationId xmlns:a16="http://schemas.microsoft.com/office/drawing/2014/main" id="{94D664EE-6701-4718-9054-5109FF57E41A}"/>
              </a:ext>
            </a:extLst>
          </p:cNvPr>
          <p:cNvSpPr>
            <a:spLocks noGrp="1"/>
          </p:cNvSpPr>
          <p:nvPr>
            <p:ph sz="half" idx="2"/>
          </p:nvPr>
        </p:nvSpPr>
        <p:spPr>
          <a:xfrm>
            <a:off x="4591878" y="1825625"/>
            <a:ext cx="6761922"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5" name="Marcador de fecha 4">
            <a:extLst>
              <a:ext uri="{FF2B5EF4-FFF2-40B4-BE49-F238E27FC236}">
                <a16:creationId xmlns:a16="http://schemas.microsoft.com/office/drawing/2014/main" id="{1749F008-5191-4482-9476-FAD016A650DE}"/>
              </a:ext>
            </a:extLst>
          </p:cNvPr>
          <p:cNvSpPr>
            <a:spLocks noGrp="1"/>
          </p:cNvSpPr>
          <p:nvPr>
            <p:ph type="dt" sz="half" idx="10"/>
          </p:nvPr>
        </p:nvSpPr>
        <p:spPr/>
        <p:txBody>
          <a:bodyPr/>
          <a:lstStyle/>
          <a:p>
            <a:fld id="{86CF6315-8EFA-4957-8B1F-343D251DE1AB}" type="datetimeFigureOut">
              <a:rPr lang="es-CO" smtClean="0"/>
              <a:t>23/03/2021</a:t>
            </a:fld>
            <a:endParaRPr lang="es-CO"/>
          </a:p>
        </p:txBody>
      </p:sp>
      <p:sp>
        <p:nvSpPr>
          <p:cNvPr id="6" name="Marcador de pie de página 5">
            <a:extLst>
              <a:ext uri="{FF2B5EF4-FFF2-40B4-BE49-F238E27FC236}">
                <a16:creationId xmlns:a16="http://schemas.microsoft.com/office/drawing/2014/main" id="{2D374705-EC7E-43CD-A8BA-700FE6E243F1}"/>
              </a:ext>
            </a:extLst>
          </p:cNvPr>
          <p:cNvSpPr>
            <a:spLocks noGrp="1"/>
          </p:cNvSpPr>
          <p:nvPr>
            <p:ph type="ftr" sz="quarter" idx="11"/>
          </p:nvPr>
        </p:nvSpPr>
        <p:spPr/>
        <p:txBody>
          <a:bodyPr/>
          <a:lstStyle/>
          <a:p>
            <a:endParaRPr lang="es-CO"/>
          </a:p>
        </p:txBody>
      </p:sp>
      <p:sp>
        <p:nvSpPr>
          <p:cNvPr id="7" name="Marcador de número de diapositiva 6">
            <a:extLst>
              <a:ext uri="{FF2B5EF4-FFF2-40B4-BE49-F238E27FC236}">
                <a16:creationId xmlns:a16="http://schemas.microsoft.com/office/drawing/2014/main" id="{5298F706-3B1B-4FF9-88B2-38308E9FDEAD}"/>
              </a:ext>
            </a:extLst>
          </p:cNvPr>
          <p:cNvSpPr>
            <a:spLocks noGrp="1"/>
          </p:cNvSpPr>
          <p:nvPr>
            <p:ph type="sldNum" sz="quarter" idx="12"/>
          </p:nvPr>
        </p:nvSpPr>
        <p:spPr/>
        <p:txBody>
          <a:bodyPr/>
          <a:lstStyle/>
          <a:p>
            <a:fld id="{02AB0CCD-6591-48DB-8B0C-02F666FB18B1}" type="slidenum">
              <a:rPr lang="es-CO" smtClean="0"/>
              <a:t>‹Nº›</a:t>
            </a:fld>
            <a:endParaRPr lang="es-CO"/>
          </a:p>
        </p:txBody>
      </p:sp>
    </p:spTree>
    <p:extLst>
      <p:ext uri="{BB962C8B-B14F-4D97-AF65-F5344CB8AC3E}">
        <p14:creationId xmlns:p14="http://schemas.microsoft.com/office/powerpoint/2010/main" val="636401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E359AB5-B49C-4FFE-8A17-CE1143B3AA55}"/>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CO" dirty="0"/>
          </a:p>
        </p:txBody>
      </p:sp>
      <p:sp>
        <p:nvSpPr>
          <p:cNvPr id="5" name="Marcador de texto 4">
            <a:extLst>
              <a:ext uri="{FF2B5EF4-FFF2-40B4-BE49-F238E27FC236}">
                <a16:creationId xmlns:a16="http://schemas.microsoft.com/office/drawing/2014/main" id="{374D0541-6456-44EA-8EDE-0DA35BC4BE16}"/>
              </a:ext>
            </a:extLst>
          </p:cNvPr>
          <p:cNvSpPr>
            <a:spLocks noGrp="1"/>
          </p:cNvSpPr>
          <p:nvPr>
            <p:ph type="body" sz="quarter" idx="3"/>
          </p:nvPr>
        </p:nvSpPr>
        <p:spPr>
          <a:xfrm>
            <a:off x="4562061" y="1681163"/>
            <a:ext cx="6793327" cy="823912"/>
          </a:xfrm>
        </p:spPr>
        <p:txBody>
          <a:bodyPr anchor="b"/>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ECD6A3DD-A066-4224-8516-F51699A7A42D}"/>
              </a:ext>
            </a:extLst>
          </p:cNvPr>
          <p:cNvSpPr>
            <a:spLocks noGrp="1"/>
          </p:cNvSpPr>
          <p:nvPr>
            <p:ph sz="quarter" idx="4"/>
          </p:nvPr>
        </p:nvSpPr>
        <p:spPr>
          <a:xfrm>
            <a:off x="4562061" y="2505075"/>
            <a:ext cx="679332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7" name="Marcador de fecha 6">
            <a:extLst>
              <a:ext uri="{FF2B5EF4-FFF2-40B4-BE49-F238E27FC236}">
                <a16:creationId xmlns:a16="http://schemas.microsoft.com/office/drawing/2014/main" id="{25B1CEC8-2EE5-4FC9-94AA-7C888ABF70E2}"/>
              </a:ext>
            </a:extLst>
          </p:cNvPr>
          <p:cNvSpPr>
            <a:spLocks noGrp="1"/>
          </p:cNvSpPr>
          <p:nvPr>
            <p:ph type="dt" sz="half" idx="10"/>
          </p:nvPr>
        </p:nvSpPr>
        <p:spPr/>
        <p:txBody>
          <a:bodyPr/>
          <a:lstStyle/>
          <a:p>
            <a:fld id="{86CF6315-8EFA-4957-8B1F-343D251DE1AB}" type="datetimeFigureOut">
              <a:rPr lang="es-CO" smtClean="0"/>
              <a:t>23/03/2021</a:t>
            </a:fld>
            <a:endParaRPr lang="es-CO"/>
          </a:p>
        </p:txBody>
      </p:sp>
      <p:sp>
        <p:nvSpPr>
          <p:cNvPr id="8" name="Marcador de pie de página 7">
            <a:extLst>
              <a:ext uri="{FF2B5EF4-FFF2-40B4-BE49-F238E27FC236}">
                <a16:creationId xmlns:a16="http://schemas.microsoft.com/office/drawing/2014/main" id="{5B828688-3403-4A3E-BE99-690BD45BAE34}"/>
              </a:ext>
            </a:extLst>
          </p:cNvPr>
          <p:cNvSpPr>
            <a:spLocks noGrp="1"/>
          </p:cNvSpPr>
          <p:nvPr>
            <p:ph type="ftr" sz="quarter" idx="11"/>
          </p:nvPr>
        </p:nvSpPr>
        <p:spPr/>
        <p:txBody>
          <a:bodyPr/>
          <a:lstStyle/>
          <a:p>
            <a:endParaRPr lang="es-CO"/>
          </a:p>
        </p:txBody>
      </p:sp>
      <p:sp>
        <p:nvSpPr>
          <p:cNvPr id="9" name="Marcador de número de diapositiva 8">
            <a:extLst>
              <a:ext uri="{FF2B5EF4-FFF2-40B4-BE49-F238E27FC236}">
                <a16:creationId xmlns:a16="http://schemas.microsoft.com/office/drawing/2014/main" id="{87F64CFD-C2A2-4388-BBFA-BD36C2F25EF9}"/>
              </a:ext>
            </a:extLst>
          </p:cNvPr>
          <p:cNvSpPr>
            <a:spLocks noGrp="1"/>
          </p:cNvSpPr>
          <p:nvPr>
            <p:ph type="sldNum" sz="quarter" idx="12"/>
          </p:nvPr>
        </p:nvSpPr>
        <p:spPr/>
        <p:txBody>
          <a:bodyPr/>
          <a:lstStyle/>
          <a:p>
            <a:fld id="{02AB0CCD-6591-48DB-8B0C-02F666FB18B1}" type="slidenum">
              <a:rPr lang="es-CO" smtClean="0"/>
              <a:t>‹Nº›</a:t>
            </a:fld>
            <a:endParaRPr lang="es-CO"/>
          </a:p>
        </p:txBody>
      </p:sp>
    </p:spTree>
    <p:extLst>
      <p:ext uri="{BB962C8B-B14F-4D97-AF65-F5344CB8AC3E}">
        <p14:creationId xmlns:p14="http://schemas.microsoft.com/office/powerpoint/2010/main" val="36594558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845552E-E0E0-4B03-B999-37BDBB2B7694}"/>
              </a:ext>
            </a:extLst>
          </p:cNvPr>
          <p:cNvSpPr>
            <a:spLocks noGrp="1"/>
          </p:cNvSpPr>
          <p:nvPr>
            <p:ph type="title"/>
          </p:nvPr>
        </p:nvSpPr>
        <p:spPr/>
        <p:txBody>
          <a:bodyPr/>
          <a:lstStyle/>
          <a:p>
            <a:r>
              <a:rPr lang="es-ES"/>
              <a:t>Haga clic para modificar el estilo de título del patrón</a:t>
            </a:r>
            <a:endParaRPr lang="es-CO"/>
          </a:p>
        </p:txBody>
      </p:sp>
      <p:sp>
        <p:nvSpPr>
          <p:cNvPr id="3" name="Marcador de fecha 2">
            <a:extLst>
              <a:ext uri="{FF2B5EF4-FFF2-40B4-BE49-F238E27FC236}">
                <a16:creationId xmlns:a16="http://schemas.microsoft.com/office/drawing/2014/main" id="{58ED610B-0321-476E-9BDD-9AF9E1F64A95}"/>
              </a:ext>
            </a:extLst>
          </p:cNvPr>
          <p:cNvSpPr>
            <a:spLocks noGrp="1"/>
          </p:cNvSpPr>
          <p:nvPr>
            <p:ph type="dt" sz="half" idx="10"/>
          </p:nvPr>
        </p:nvSpPr>
        <p:spPr/>
        <p:txBody>
          <a:bodyPr/>
          <a:lstStyle/>
          <a:p>
            <a:fld id="{86CF6315-8EFA-4957-8B1F-343D251DE1AB}" type="datetimeFigureOut">
              <a:rPr lang="es-CO" smtClean="0"/>
              <a:t>23/03/2021</a:t>
            </a:fld>
            <a:endParaRPr lang="es-CO"/>
          </a:p>
        </p:txBody>
      </p:sp>
      <p:sp>
        <p:nvSpPr>
          <p:cNvPr id="4" name="Marcador de pie de página 3">
            <a:extLst>
              <a:ext uri="{FF2B5EF4-FFF2-40B4-BE49-F238E27FC236}">
                <a16:creationId xmlns:a16="http://schemas.microsoft.com/office/drawing/2014/main" id="{B94B43B3-517F-4151-8DE4-861C3C25DF27}"/>
              </a:ext>
            </a:extLst>
          </p:cNvPr>
          <p:cNvSpPr>
            <a:spLocks noGrp="1"/>
          </p:cNvSpPr>
          <p:nvPr>
            <p:ph type="ftr" sz="quarter" idx="11"/>
          </p:nvPr>
        </p:nvSpPr>
        <p:spPr/>
        <p:txBody>
          <a:bodyPr/>
          <a:lstStyle/>
          <a:p>
            <a:endParaRPr lang="es-CO"/>
          </a:p>
        </p:txBody>
      </p:sp>
      <p:sp>
        <p:nvSpPr>
          <p:cNvPr id="5" name="Marcador de número de diapositiva 4">
            <a:extLst>
              <a:ext uri="{FF2B5EF4-FFF2-40B4-BE49-F238E27FC236}">
                <a16:creationId xmlns:a16="http://schemas.microsoft.com/office/drawing/2014/main" id="{5C0816D1-42B2-40D3-B7F5-3134B038E7DB}"/>
              </a:ext>
            </a:extLst>
          </p:cNvPr>
          <p:cNvSpPr>
            <a:spLocks noGrp="1"/>
          </p:cNvSpPr>
          <p:nvPr>
            <p:ph type="sldNum" sz="quarter" idx="12"/>
          </p:nvPr>
        </p:nvSpPr>
        <p:spPr/>
        <p:txBody>
          <a:bodyPr/>
          <a:lstStyle/>
          <a:p>
            <a:fld id="{02AB0CCD-6591-48DB-8B0C-02F666FB18B1}" type="slidenum">
              <a:rPr lang="es-CO" smtClean="0"/>
              <a:t>‹Nº›</a:t>
            </a:fld>
            <a:endParaRPr lang="es-CO"/>
          </a:p>
        </p:txBody>
      </p:sp>
    </p:spTree>
    <p:extLst>
      <p:ext uri="{BB962C8B-B14F-4D97-AF65-F5344CB8AC3E}">
        <p14:creationId xmlns:p14="http://schemas.microsoft.com/office/powerpoint/2010/main" val="42488303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09101B7F-8231-49AA-9066-E09F3127EEE9}"/>
              </a:ext>
            </a:extLst>
          </p:cNvPr>
          <p:cNvSpPr>
            <a:spLocks noGrp="1"/>
          </p:cNvSpPr>
          <p:nvPr>
            <p:ph type="dt" sz="half" idx="10"/>
          </p:nvPr>
        </p:nvSpPr>
        <p:spPr/>
        <p:txBody>
          <a:bodyPr/>
          <a:lstStyle/>
          <a:p>
            <a:fld id="{86CF6315-8EFA-4957-8B1F-343D251DE1AB}" type="datetimeFigureOut">
              <a:rPr lang="es-CO" smtClean="0"/>
              <a:t>23/03/2021</a:t>
            </a:fld>
            <a:endParaRPr lang="es-CO"/>
          </a:p>
        </p:txBody>
      </p:sp>
      <p:sp>
        <p:nvSpPr>
          <p:cNvPr id="3" name="Marcador de pie de página 2">
            <a:extLst>
              <a:ext uri="{FF2B5EF4-FFF2-40B4-BE49-F238E27FC236}">
                <a16:creationId xmlns:a16="http://schemas.microsoft.com/office/drawing/2014/main" id="{E8C27FB9-FFA6-4E46-B67E-824570F85C4F}"/>
              </a:ext>
            </a:extLst>
          </p:cNvPr>
          <p:cNvSpPr>
            <a:spLocks noGrp="1"/>
          </p:cNvSpPr>
          <p:nvPr>
            <p:ph type="ftr" sz="quarter" idx="11"/>
          </p:nvPr>
        </p:nvSpPr>
        <p:spPr/>
        <p:txBody>
          <a:bodyPr/>
          <a:lstStyle/>
          <a:p>
            <a:endParaRPr lang="es-CO"/>
          </a:p>
        </p:txBody>
      </p:sp>
      <p:sp>
        <p:nvSpPr>
          <p:cNvPr id="4" name="Marcador de número de diapositiva 3">
            <a:extLst>
              <a:ext uri="{FF2B5EF4-FFF2-40B4-BE49-F238E27FC236}">
                <a16:creationId xmlns:a16="http://schemas.microsoft.com/office/drawing/2014/main" id="{6C6F992B-FA33-4EF0-A371-7FB8AB4EBE0C}"/>
              </a:ext>
            </a:extLst>
          </p:cNvPr>
          <p:cNvSpPr>
            <a:spLocks noGrp="1"/>
          </p:cNvSpPr>
          <p:nvPr>
            <p:ph type="sldNum" sz="quarter" idx="12"/>
          </p:nvPr>
        </p:nvSpPr>
        <p:spPr/>
        <p:txBody>
          <a:bodyPr/>
          <a:lstStyle/>
          <a:p>
            <a:fld id="{02AB0CCD-6591-48DB-8B0C-02F666FB18B1}" type="slidenum">
              <a:rPr lang="es-CO" smtClean="0"/>
              <a:t>‹Nº›</a:t>
            </a:fld>
            <a:endParaRPr lang="es-CO"/>
          </a:p>
        </p:txBody>
      </p:sp>
    </p:spTree>
    <p:extLst>
      <p:ext uri="{BB962C8B-B14F-4D97-AF65-F5344CB8AC3E}">
        <p14:creationId xmlns:p14="http://schemas.microsoft.com/office/powerpoint/2010/main" val="2036149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DB55C37-8A66-4194-8B48-3492CE49FCC7}"/>
              </a:ext>
            </a:extLst>
          </p:cNvPr>
          <p:cNvSpPr>
            <a:spLocks noGrp="1"/>
          </p:cNvSpPr>
          <p:nvPr>
            <p:ph type="title"/>
          </p:nvPr>
        </p:nvSpPr>
        <p:spPr>
          <a:xfrm>
            <a:off x="839788" y="457200"/>
            <a:ext cx="3932237" cy="1828800"/>
          </a:xfrm>
        </p:spPr>
        <p:txBody>
          <a:bodyPr anchor="b"/>
          <a:lstStyle>
            <a:lvl1pPr>
              <a:defRPr sz="3200"/>
            </a:lvl1pPr>
          </a:lstStyle>
          <a:p>
            <a:r>
              <a:rPr lang="es-ES"/>
              <a:t>Haga clic para modificar el estilo de título del patrón</a:t>
            </a:r>
            <a:endParaRPr lang="es-CO"/>
          </a:p>
        </p:txBody>
      </p:sp>
      <p:sp>
        <p:nvSpPr>
          <p:cNvPr id="3" name="Marcador de contenido 2">
            <a:extLst>
              <a:ext uri="{FF2B5EF4-FFF2-40B4-BE49-F238E27FC236}">
                <a16:creationId xmlns:a16="http://schemas.microsoft.com/office/drawing/2014/main" id="{024EE391-0CA3-46D5-BA01-0747611F58D5}"/>
              </a:ext>
            </a:extLst>
          </p:cNvPr>
          <p:cNvSpPr>
            <a:spLocks noGrp="1"/>
          </p:cNvSpPr>
          <p:nvPr>
            <p:ph idx="1"/>
          </p:nvPr>
        </p:nvSpPr>
        <p:spPr>
          <a:xfrm>
            <a:off x="4985336" y="1097722"/>
            <a:ext cx="6336127"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texto 3">
            <a:extLst>
              <a:ext uri="{FF2B5EF4-FFF2-40B4-BE49-F238E27FC236}">
                <a16:creationId xmlns:a16="http://schemas.microsoft.com/office/drawing/2014/main" id="{5E470823-846D-4C9D-A634-758AADAE936A}"/>
              </a:ext>
            </a:extLst>
          </p:cNvPr>
          <p:cNvSpPr>
            <a:spLocks noGrp="1"/>
          </p:cNvSpPr>
          <p:nvPr>
            <p:ph type="body" sz="half" idx="2"/>
          </p:nvPr>
        </p:nvSpPr>
        <p:spPr>
          <a:xfrm>
            <a:off x="838200" y="2263775"/>
            <a:ext cx="3932237" cy="20574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AD3B5D89-E0B9-4201-893E-1DC7B83CEC64}"/>
              </a:ext>
            </a:extLst>
          </p:cNvPr>
          <p:cNvSpPr>
            <a:spLocks noGrp="1"/>
          </p:cNvSpPr>
          <p:nvPr>
            <p:ph type="dt" sz="half" idx="10"/>
          </p:nvPr>
        </p:nvSpPr>
        <p:spPr/>
        <p:txBody>
          <a:bodyPr/>
          <a:lstStyle/>
          <a:p>
            <a:fld id="{86CF6315-8EFA-4957-8B1F-343D251DE1AB}" type="datetimeFigureOut">
              <a:rPr lang="es-CO" smtClean="0"/>
              <a:t>23/03/2021</a:t>
            </a:fld>
            <a:endParaRPr lang="es-CO"/>
          </a:p>
        </p:txBody>
      </p:sp>
      <p:sp>
        <p:nvSpPr>
          <p:cNvPr id="6" name="Marcador de pie de página 5">
            <a:extLst>
              <a:ext uri="{FF2B5EF4-FFF2-40B4-BE49-F238E27FC236}">
                <a16:creationId xmlns:a16="http://schemas.microsoft.com/office/drawing/2014/main" id="{5378A9D8-E9CE-48AA-B8A0-C31015237A27}"/>
              </a:ext>
            </a:extLst>
          </p:cNvPr>
          <p:cNvSpPr>
            <a:spLocks noGrp="1"/>
          </p:cNvSpPr>
          <p:nvPr>
            <p:ph type="ftr" sz="quarter" idx="11"/>
          </p:nvPr>
        </p:nvSpPr>
        <p:spPr/>
        <p:txBody>
          <a:bodyPr/>
          <a:lstStyle/>
          <a:p>
            <a:endParaRPr lang="es-CO"/>
          </a:p>
        </p:txBody>
      </p:sp>
      <p:sp>
        <p:nvSpPr>
          <p:cNvPr id="7" name="Marcador de número de diapositiva 6">
            <a:extLst>
              <a:ext uri="{FF2B5EF4-FFF2-40B4-BE49-F238E27FC236}">
                <a16:creationId xmlns:a16="http://schemas.microsoft.com/office/drawing/2014/main" id="{19DD2967-F181-41FE-9E18-6D7ED3CC46BC}"/>
              </a:ext>
            </a:extLst>
          </p:cNvPr>
          <p:cNvSpPr>
            <a:spLocks noGrp="1"/>
          </p:cNvSpPr>
          <p:nvPr>
            <p:ph type="sldNum" sz="quarter" idx="12"/>
          </p:nvPr>
        </p:nvSpPr>
        <p:spPr/>
        <p:txBody>
          <a:bodyPr/>
          <a:lstStyle/>
          <a:p>
            <a:fld id="{02AB0CCD-6591-48DB-8B0C-02F666FB18B1}" type="slidenum">
              <a:rPr lang="es-CO" smtClean="0"/>
              <a:t>‹Nº›</a:t>
            </a:fld>
            <a:endParaRPr lang="es-CO"/>
          </a:p>
        </p:txBody>
      </p:sp>
    </p:spTree>
    <p:extLst>
      <p:ext uri="{BB962C8B-B14F-4D97-AF65-F5344CB8AC3E}">
        <p14:creationId xmlns:p14="http://schemas.microsoft.com/office/powerpoint/2010/main" val="6442441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3B50178-0339-493E-A5F4-3BED390B22DC}"/>
              </a:ext>
            </a:extLst>
          </p:cNvPr>
          <p:cNvSpPr>
            <a:spLocks noGrp="1"/>
          </p:cNvSpPr>
          <p:nvPr>
            <p:ph type="title"/>
          </p:nvPr>
        </p:nvSpPr>
        <p:spPr>
          <a:xfrm>
            <a:off x="839788" y="457199"/>
            <a:ext cx="3932237" cy="1938129"/>
          </a:xfrm>
        </p:spPr>
        <p:txBody>
          <a:bodyPr anchor="b"/>
          <a:lstStyle>
            <a:lvl1pPr>
              <a:defRPr sz="3200"/>
            </a:lvl1pPr>
          </a:lstStyle>
          <a:p>
            <a:r>
              <a:rPr lang="es-ES"/>
              <a:t>Haga clic para modificar el estilo de título del patrón</a:t>
            </a:r>
            <a:endParaRPr lang="es-CO"/>
          </a:p>
        </p:txBody>
      </p:sp>
      <p:sp>
        <p:nvSpPr>
          <p:cNvPr id="3" name="Marcador de posición de imagen 2">
            <a:extLst>
              <a:ext uri="{FF2B5EF4-FFF2-40B4-BE49-F238E27FC236}">
                <a16:creationId xmlns:a16="http://schemas.microsoft.com/office/drawing/2014/main" id="{F248A928-B801-4B0F-B845-F5F594E358E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s-CO"/>
          </a:p>
        </p:txBody>
      </p:sp>
      <p:sp>
        <p:nvSpPr>
          <p:cNvPr id="4" name="Marcador de texto 3">
            <a:extLst>
              <a:ext uri="{FF2B5EF4-FFF2-40B4-BE49-F238E27FC236}">
                <a16:creationId xmlns:a16="http://schemas.microsoft.com/office/drawing/2014/main" id="{E73A892E-8CD1-4179-BB23-621C0A02365A}"/>
              </a:ext>
            </a:extLst>
          </p:cNvPr>
          <p:cNvSpPr>
            <a:spLocks noGrp="1"/>
          </p:cNvSpPr>
          <p:nvPr>
            <p:ph type="body" sz="half" idx="2"/>
          </p:nvPr>
        </p:nvSpPr>
        <p:spPr>
          <a:xfrm>
            <a:off x="836612" y="2395328"/>
            <a:ext cx="3932237" cy="193813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9B7A5898-E776-4E35-9018-F93701CB6919}"/>
              </a:ext>
            </a:extLst>
          </p:cNvPr>
          <p:cNvSpPr>
            <a:spLocks noGrp="1"/>
          </p:cNvSpPr>
          <p:nvPr>
            <p:ph type="dt" sz="half" idx="10"/>
          </p:nvPr>
        </p:nvSpPr>
        <p:spPr/>
        <p:txBody>
          <a:bodyPr/>
          <a:lstStyle/>
          <a:p>
            <a:fld id="{86CF6315-8EFA-4957-8B1F-343D251DE1AB}" type="datetimeFigureOut">
              <a:rPr lang="es-CO" smtClean="0"/>
              <a:t>23/03/2021</a:t>
            </a:fld>
            <a:endParaRPr lang="es-CO"/>
          </a:p>
        </p:txBody>
      </p:sp>
      <p:sp>
        <p:nvSpPr>
          <p:cNvPr id="6" name="Marcador de pie de página 5">
            <a:extLst>
              <a:ext uri="{FF2B5EF4-FFF2-40B4-BE49-F238E27FC236}">
                <a16:creationId xmlns:a16="http://schemas.microsoft.com/office/drawing/2014/main" id="{3C735FD8-D311-44BB-B68C-AF313C5AB761}"/>
              </a:ext>
            </a:extLst>
          </p:cNvPr>
          <p:cNvSpPr>
            <a:spLocks noGrp="1"/>
          </p:cNvSpPr>
          <p:nvPr>
            <p:ph type="ftr" sz="quarter" idx="11"/>
          </p:nvPr>
        </p:nvSpPr>
        <p:spPr/>
        <p:txBody>
          <a:bodyPr/>
          <a:lstStyle/>
          <a:p>
            <a:endParaRPr lang="es-CO"/>
          </a:p>
        </p:txBody>
      </p:sp>
      <p:sp>
        <p:nvSpPr>
          <p:cNvPr id="7" name="Marcador de número de diapositiva 6">
            <a:extLst>
              <a:ext uri="{FF2B5EF4-FFF2-40B4-BE49-F238E27FC236}">
                <a16:creationId xmlns:a16="http://schemas.microsoft.com/office/drawing/2014/main" id="{A919E25C-900D-4F62-A21D-CCF3C63E1C25}"/>
              </a:ext>
            </a:extLst>
          </p:cNvPr>
          <p:cNvSpPr>
            <a:spLocks noGrp="1"/>
          </p:cNvSpPr>
          <p:nvPr>
            <p:ph type="sldNum" sz="quarter" idx="12"/>
          </p:nvPr>
        </p:nvSpPr>
        <p:spPr/>
        <p:txBody>
          <a:bodyPr/>
          <a:lstStyle/>
          <a:p>
            <a:fld id="{02AB0CCD-6591-48DB-8B0C-02F666FB18B1}" type="slidenum">
              <a:rPr lang="es-CO" smtClean="0"/>
              <a:t>‹Nº›</a:t>
            </a:fld>
            <a:endParaRPr lang="es-CO"/>
          </a:p>
        </p:txBody>
      </p:sp>
    </p:spTree>
    <p:extLst>
      <p:ext uri="{BB962C8B-B14F-4D97-AF65-F5344CB8AC3E}">
        <p14:creationId xmlns:p14="http://schemas.microsoft.com/office/powerpoint/2010/main" val="14372338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1C7114FF-0857-4F90-9F06-BB381537457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dirty="0"/>
              <a:t>Haga clic para modificar el estilo de título del patrón</a:t>
            </a:r>
            <a:endParaRPr lang="es-CO" dirty="0"/>
          </a:p>
        </p:txBody>
      </p:sp>
      <p:sp>
        <p:nvSpPr>
          <p:cNvPr id="3" name="Marcador de texto 2">
            <a:extLst>
              <a:ext uri="{FF2B5EF4-FFF2-40B4-BE49-F238E27FC236}">
                <a16:creationId xmlns:a16="http://schemas.microsoft.com/office/drawing/2014/main" id="{B5C99329-E129-454C-ABE2-297FFEBB817B}"/>
              </a:ext>
            </a:extLst>
          </p:cNvPr>
          <p:cNvSpPr>
            <a:spLocks noGrp="1"/>
          </p:cNvSpPr>
          <p:nvPr>
            <p:ph type="body" idx="1"/>
          </p:nvPr>
        </p:nvSpPr>
        <p:spPr>
          <a:xfrm>
            <a:off x="4263888" y="1825625"/>
            <a:ext cx="7033590" cy="4530725"/>
          </a:xfrm>
          <a:prstGeom prst="rect">
            <a:avLst/>
          </a:prstGeom>
        </p:spPr>
        <p:txBody>
          <a:bodyPr vert="horz" lIns="91440" tIns="45720" rIns="91440" bIns="45720" rtlCol="0">
            <a:normAutofit/>
          </a:bodyPr>
          <a:lstStyle/>
          <a:p>
            <a:pPr lvl="0"/>
            <a:r>
              <a:rPr lang="es-ES" dirty="0"/>
              <a:t>Haga clic para modificar los estilos de texto del patrón</a:t>
            </a:r>
          </a:p>
          <a:p>
            <a:pPr lvl="1"/>
            <a:r>
              <a:rPr lang="es-ES" dirty="0"/>
              <a:t>Segundo nivel</a:t>
            </a:r>
          </a:p>
          <a:p>
            <a:pPr lvl="2"/>
            <a:r>
              <a:rPr lang="es-ES" dirty="0"/>
              <a:t>Tercer nivel</a:t>
            </a:r>
          </a:p>
          <a:p>
            <a:pPr lvl="3"/>
            <a:r>
              <a:rPr lang="es-ES" dirty="0"/>
              <a:t>Cuarto nivel</a:t>
            </a:r>
          </a:p>
          <a:p>
            <a:pPr lvl="4"/>
            <a:r>
              <a:rPr lang="es-ES" dirty="0"/>
              <a:t>Quinto nivel</a:t>
            </a:r>
            <a:endParaRPr lang="es-CO" dirty="0"/>
          </a:p>
        </p:txBody>
      </p:sp>
      <p:sp>
        <p:nvSpPr>
          <p:cNvPr id="4" name="Marcador de fecha 3">
            <a:extLst>
              <a:ext uri="{FF2B5EF4-FFF2-40B4-BE49-F238E27FC236}">
                <a16:creationId xmlns:a16="http://schemas.microsoft.com/office/drawing/2014/main" id="{9FA192E3-AE8E-451E-B7EA-62C5FC52A92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6CF6315-8EFA-4957-8B1F-343D251DE1AB}" type="datetimeFigureOut">
              <a:rPr lang="es-CO" smtClean="0"/>
              <a:t>23/03/2021</a:t>
            </a:fld>
            <a:endParaRPr lang="es-CO"/>
          </a:p>
        </p:txBody>
      </p:sp>
      <p:sp>
        <p:nvSpPr>
          <p:cNvPr id="5" name="Marcador de pie de página 4">
            <a:extLst>
              <a:ext uri="{FF2B5EF4-FFF2-40B4-BE49-F238E27FC236}">
                <a16:creationId xmlns:a16="http://schemas.microsoft.com/office/drawing/2014/main" id="{620D69EF-6718-4696-9E2F-7A83A62FB4E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O"/>
          </a:p>
        </p:txBody>
      </p:sp>
      <p:sp>
        <p:nvSpPr>
          <p:cNvPr id="6" name="Marcador de número de diapositiva 5">
            <a:extLst>
              <a:ext uri="{FF2B5EF4-FFF2-40B4-BE49-F238E27FC236}">
                <a16:creationId xmlns:a16="http://schemas.microsoft.com/office/drawing/2014/main" id="{99317729-648F-433D-B41C-1A360C5FBC4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2AB0CCD-6591-48DB-8B0C-02F666FB18B1}" type="slidenum">
              <a:rPr lang="es-CO" smtClean="0"/>
              <a:t>‹Nº›</a:t>
            </a:fld>
            <a:endParaRPr lang="es-CO"/>
          </a:p>
        </p:txBody>
      </p:sp>
    </p:spTree>
    <p:extLst>
      <p:ext uri="{BB962C8B-B14F-4D97-AF65-F5344CB8AC3E}">
        <p14:creationId xmlns:p14="http://schemas.microsoft.com/office/powerpoint/2010/main" val="4194661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b="1" kern="1200">
          <a:solidFill>
            <a:srgbClr val="00AAA7"/>
          </a:solidFill>
          <a:latin typeface="Montserrat" panose="02000505000000020004" pitchFamily="2"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arget="../media/image8.jpeg" Type="http://schemas.openxmlformats.org/officeDocument/2006/relationships/image"/><Relationship Id="rId2" Target="../notesSlides/notesSlide6.xml" Type="http://schemas.openxmlformats.org/officeDocument/2006/relationships/notesSlide"/><Relationship Id="rId1" Target="../slideLayouts/slideLayout12.xml" Type="http://schemas.openxmlformats.org/officeDocument/2006/relationships/slideLayout"/></Relationships>
</file>

<file path=ppt/slides/_rels/slide11.xml.rels><?xml version="1.0" encoding="UTF-8" standalone="yes"?>
<Relationships xmlns="http://schemas.openxmlformats.org/package/2006/relationships"><Relationship Id="rId3" Type="http://schemas.openxmlformats.org/officeDocument/2006/relationships/image" Target="../media/image9.jpg"/><Relationship Id="rId7" Type="http://schemas.openxmlformats.org/officeDocument/2006/relationships/image" Target="../media/image13.jpg"/><Relationship Id="rId2" Type="http://schemas.openxmlformats.org/officeDocument/2006/relationships/notesSlide" Target="../notesSlides/notesSlide7.xml"/><Relationship Id="rId1" Type="http://schemas.openxmlformats.org/officeDocument/2006/relationships/slideLayout" Target="../slideLayouts/slideLayout12.xml"/><Relationship Id="rId6" Type="http://schemas.openxmlformats.org/officeDocument/2006/relationships/image" Target="../media/image12.jpg"/><Relationship Id="rId5" Type="http://schemas.openxmlformats.org/officeDocument/2006/relationships/image" Target="../media/image11.jpg"/><Relationship Id="rId4" Type="http://schemas.openxmlformats.org/officeDocument/2006/relationships/image" Target="../media/image10.jpg"/></Relationships>
</file>

<file path=ppt/slides/_rels/slide12.xml.rels><?xml version="1.0" encoding="UTF-8" standalone="yes" ?><Relationships xmlns="http://schemas.openxmlformats.org/package/2006/relationships"><Relationship Id="rId3" Target="../media/image15.jpg" Type="http://schemas.openxmlformats.org/officeDocument/2006/relationships/image"/><Relationship Id="rId2" Target="../media/image14.jpeg" Type="http://schemas.openxmlformats.org/officeDocument/2006/relationships/image"/><Relationship Id="rId1" Target="../slideLayouts/slideLayout12.xml" Type="http://schemas.openxmlformats.org/officeDocument/2006/relationships/slideLayout"/><Relationship Id="rId4" Target="../media/image16.jpg" Type="http://schemas.openxmlformats.org/officeDocument/2006/relationships/image"/></Relationships>
</file>

<file path=ppt/slides/_rels/slide13.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3" Type="http://schemas.openxmlformats.org/officeDocument/2006/relationships/image" Target="../media/image18.jpg"/><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1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3" Type="http://schemas.openxmlformats.org/officeDocument/2006/relationships/image" Target="../media/image19.jpg"/><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3" Target="../media/image20.jpeg" Type="http://schemas.openxmlformats.org/officeDocument/2006/relationships/image"/><Relationship Id="rId2" Target="../notesSlides/notesSlide12.xml" Type="http://schemas.openxmlformats.org/officeDocument/2006/relationships/notesSlide"/><Relationship Id="rId1" Target="../slideLayouts/slideLayout12.xml" Type="http://schemas.openxmlformats.org/officeDocument/2006/relationships/slideLayout"/><Relationship Id="rId4" Target="../media/image21.jpeg" Type="http://schemas.openxmlformats.org/officeDocument/2006/relationships/image"/></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1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0.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13.xml"/><Relationship Id="rId1" Type="http://schemas.openxmlformats.org/officeDocument/2006/relationships/slideLayout" Target="../slideLayouts/slideLayout1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6.xml"/><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1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5.xml"/><Relationship Id="rId1" Type="http://schemas.openxmlformats.org/officeDocument/2006/relationships/slideLayout" Target="../slideLayouts/slideLayout1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B3232705-8CDA-4BB6-AE49-4FDF1657FA18}"/>
              </a:ext>
            </a:extLst>
          </p:cNvPr>
          <p:cNvSpPr>
            <a:spLocks noGrp="1"/>
          </p:cNvSpPr>
          <p:nvPr>
            <p:ph type="ctrTitle"/>
          </p:nvPr>
        </p:nvSpPr>
        <p:spPr>
          <a:xfrm>
            <a:off x="1474153" y="1122363"/>
            <a:ext cx="9144000" cy="2387600"/>
          </a:xfrm>
        </p:spPr>
        <p:txBody>
          <a:bodyPr/>
          <a:lstStyle/>
          <a:p>
            <a:r>
              <a:rPr lang="es-CO" dirty="0"/>
              <a:t>GOTA</a:t>
            </a:r>
          </a:p>
        </p:txBody>
      </p:sp>
      <p:sp>
        <p:nvSpPr>
          <p:cNvPr id="8" name="Subtitle 7">
            <a:extLst>
              <a:ext uri="{FF2B5EF4-FFF2-40B4-BE49-F238E27FC236}">
                <a16:creationId xmlns:a16="http://schemas.microsoft.com/office/drawing/2014/main" id="{9F5D29D8-45CD-4172-9340-739403B73EE6}"/>
              </a:ext>
            </a:extLst>
          </p:cNvPr>
          <p:cNvSpPr>
            <a:spLocks noGrp="1"/>
          </p:cNvSpPr>
          <p:nvPr>
            <p:ph type="subTitle" idx="1"/>
          </p:nvPr>
        </p:nvSpPr>
        <p:spPr>
          <a:xfrm>
            <a:off x="2847975" y="3611563"/>
            <a:ext cx="6629400" cy="1655762"/>
          </a:xfrm>
        </p:spPr>
        <p:txBody>
          <a:bodyPr/>
          <a:lstStyle/>
          <a:p>
            <a:r>
              <a:rPr lang="es-CO" dirty="0"/>
              <a:t>José Carlos Álvarez</a:t>
            </a:r>
          </a:p>
          <a:p>
            <a:r>
              <a:rPr lang="es-CO" dirty="0"/>
              <a:t>Residente de Medicina Interna</a:t>
            </a:r>
          </a:p>
          <a:p>
            <a:r>
              <a:rPr lang="es-CO" dirty="0"/>
              <a:t>UdeA</a:t>
            </a:r>
          </a:p>
        </p:txBody>
      </p:sp>
    </p:spTree>
    <p:extLst>
      <p:ext uri="{BB962C8B-B14F-4D97-AF65-F5344CB8AC3E}">
        <p14:creationId xmlns:p14="http://schemas.microsoft.com/office/powerpoint/2010/main" val="18431750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p:cNvSpPr txBox="1"/>
          <p:nvPr/>
        </p:nvSpPr>
        <p:spPr>
          <a:xfrm>
            <a:off x="838200" y="1462824"/>
            <a:ext cx="4754455" cy="1754326"/>
          </a:xfrm>
          <a:prstGeom prst="rect">
            <a:avLst/>
          </a:prstGeom>
          <a:noFill/>
          <a:ln w="38100">
            <a:solidFill>
              <a:schemeClr val="tx2"/>
            </a:solidFill>
          </a:ln>
        </p:spPr>
        <p:txBody>
          <a:bodyPr wrap="square" rtlCol="0">
            <a:spAutoFit/>
          </a:bodyPr>
          <a:lstStyle/>
          <a:p>
            <a:pPr marL="342900" indent="-342900">
              <a:buClr>
                <a:schemeClr val="accent5"/>
              </a:buClr>
              <a:buFont typeface="Arial" panose="020B0604020202020204" pitchFamily="34" charset="0"/>
              <a:buChar char="•"/>
            </a:pPr>
            <a:r>
              <a:rPr lang="es-CO" dirty="0">
                <a:solidFill>
                  <a:srgbClr val="094349"/>
                </a:solidFill>
                <a:latin typeface="Montserrat" panose="00000500000000000000" pitchFamily="50" charset="0"/>
              </a:rPr>
              <a:t>Artritis </a:t>
            </a:r>
            <a:r>
              <a:rPr lang="es-CO" dirty="0" err="1">
                <a:solidFill>
                  <a:srgbClr val="094349"/>
                </a:solidFill>
                <a:latin typeface="Montserrat" panose="00000500000000000000" pitchFamily="50" charset="0"/>
              </a:rPr>
              <a:t>monoarticular</a:t>
            </a:r>
            <a:r>
              <a:rPr lang="es-CO" dirty="0">
                <a:solidFill>
                  <a:srgbClr val="094349"/>
                </a:solidFill>
                <a:latin typeface="Montserrat" panose="00000500000000000000" pitchFamily="50" charset="0"/>
              </a:rPr>
              <a:t> 90% de los casos.</a:t>
            </a:r>
          </a:p>
          <a:p>
            <a:pPr marL="342900" indent="-342900">
              <a:buClr>
                <a:schemeClr val="accent5"/>
              </a:buClr>
              <a:buFont typeface="Arial" panose="020B0604020202020204" pitchFamily="34" charset="0"/>
              <a:buChar char="•"/>
            </a:pPr>
            <a:r>
              <a:rPr lang="es-CO" dirty="0">
                <a:solidFill>
                  <a:srgbClr val="094349"/>
                </a:solidFill>
                <a:latin typeface="Montserrat" panose="00000500000000000000" pitchFamily="50" charset="0"/>
              </a:rPr>
              <a:t>Primera MTF 70%.</a:t>
            </a:r>
          </a:p>
          <a:p>
            <a:pPr marL="800100" lvl="1" indent="-342900">
              <a:buClr>
                <a:schemeClr val="accent5"/>
              </a:buClr>
              <a:buFont typeface="Arial" panose="020B0604020202020204" pitchFamily="34" charset="0"/>
              <a:buChar char="•"/>
            </a:pPr>
            <a:r>
              <a:rPr lang="es-CO" dirty="0">
                <a:solidFill>
                  <a:srgbClr val="094349"/>
                </a:solidFill>
                <a:latin typeface="Montserrat" panose="00000500000000000000" pitchFamily="50" charset="0"/>
              </a:rPr>
              <a:t>Rodilla, tobillo.</a:t>
            </a:r>
          </a:p>
          <a:p>
            <a:pPr marL="342900" indent="-342900">
              <a:buClr>
                <a:schemeClr val="accent5"/>
              </a:buClr>
              <a:buFont typeface="Arial" panose="020B0604020202020204" pitchFamily="34" charset="0"/>
              <a:buChar char="•"/>
            </a:pPr>
            <a:r>
              <a:rPr lang="es-CO" dirty="0">
                <a:solidFill>
                  <a:srgbClr val="094349"/>
                </a:solidFill>
                <a:latin typeface="Montserrat" panose="00000500000000000000" pitchFamily="50" charset="0"/>
              </a:rPr>
              <a:t>Recurrencia a 1 año</a:t>
            </a:r>
            <a:br>
              <a:rPr lang="es-CO" dirty="0">
                <a:solidFill>
                  <a:srgbClr val="094349"/>
                </a:solidFill>
                <a:latin typeface="Montserrat" panose="00000500000000000000" pitchFamily="50" charset="0"/>
                <a:sym typeface="Wingdings" panose="05000000000000000000" pitchFamily="2" charset="2"/>
              </a:rPr>
            </a:br>
            <a:r>
              <a:rPr lang="es-CO" dirty="0">
                <a:solidFill>
                  <a:srgbClr val="094349"/>
                </a:solidFill>
                <a:latin typeface="Montserrat" panose="00000500000000000000" pitchFamily="50" charset="0"/>
                <a:sym typeface="Wingdings" panose="05000000000000000000" pitchFamily="2" charset="2"/>
              </a:rPr>
              <a:t>2 o más episodios  57%.</a:t>
            </a:r>
            <a:endParaRPr lang="es-CO" dirty="0">
              <a:solidFill>
                <a:srgbClr val="094349"/>
              </a:solidFill>
              <a:latin typeface="Montserrat" panose="00000500000000000000" pitchFamily="50" charset="0"/>
            </a:endParaRPr>
          </a:p>
        </p:txBody>
      </p:sp>
      <p:pic>
        <p:nvPicPr>
          <p:cNvPr id="1026" name="Picture 2" descr="Resultado de imagen para gota"/>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34194" y="1462824"/>
            <a:ext cx="4667250" cy="2219326"/>
          </a:xfrm>
          <a:prstGeom prst="rect">
            <a:avLst/>
          </a:prstGeom>
          <a:noFill/>
          <a:ln w="28575">
            <a:solidFill>
              <a:schemeClr val="tx1"/>
            </a:solidFill>
          </a:ln>
          <a:extLst>
            <a:ext uri="{909E8E84-426E-40DD-AFC4-6F175D3DCCD1}">
              <a14:hiddenFill xmlns:a14="http://schemas.microsoft.com/office/drawing/2010/main">
                <a:solidFill>
                  <a:srgbClr val="FFFFFF"/>
                </a:solidFill>
              </a14:hiddenFill>
            </a:ext>
          </a:extLst>
        </p:spPr>
      </p:pic>
      <p:sp>
        <p:nvSpPr>
          <p:cNvPr id="6" name="CuadroTexto 5"/>
          <p:cNvSpPr txBox="1"/>
          <p:nvPr/>
        </p:nvSpPr>
        <p:spPr>
          <a:xfrm>
            <a:off x="6345733" y="3836902"/>
            <a:ext cx="5500687" cy="261610"/>
          </a:xfrm>
          <a:prstGeom prst="rect">
            <a:avLst/>
          </a:prstGeom>
          <a:noFill/>
        </p:spPr>
        <p:txBody>
          <a:bodyPr wrap="square" rtlCol="0">
            <a:spAutoFit/>
          </a:bodyPr>
          <a:lstStyle/>
          <a:p>
            <a:r>
              <a:rPr lang="es-CO" sz="1100" dirty="0">
                <a:latin typeface="Montserrat" panose="00000500000000000000" pitchFamily="50" charset="0"/>
              </a:rPr>
              <a:t>https://www.webmd.com/arthritis/ss/slideshow-gout</a:t>
            </a:r>
          </a:p>
        </p:txBody>
      </p:sp>
      <p:sp>
        <p:nvSpPr>
          <p:cNvPr id="7" name="Rectángulo 6"/>
          <p:cNvSpPr/>
          <p:nvPr/>
        </p:nvSpPr>
        <p:spPr>
          <a:xfrm>
            <a:off x="5391150" y="4491269"/>
            <a:ext cx="6076950" cy="1716880"/>
          </a:xfrm>
          <a:prstGeom prst="rect">
            <a:avLst/>
          </a:prstGeom>
        </p:spPr>
        <p:txBody>
          <a:bodyPr wrap="square">
            <a:spAutoFit/>
          </a:bodyPr>
          <a:lstStyle/>
          <a:p>
            <a:pPr algn="just">
              <a:lnSpc>
                <a:spcPct val="107000"/>
              </a:lnSpc>
              <a:spcAft>
                <a:spcPts val="800"/>
              </a:spcAft>
            </a:pPr>
            <a:r>
              <a:rPr lang="es-CO" sz="2000" dirty="0">
                <a:solidFill>
                  <a:schemeClr val="tx2">
                    <a:lumMod val="75000"/>
                  </a:schemeClr>
                </a:solidFill>
                <a:latin typeface="Montserrat" panose="00000500000000000000" pitchFamily="50" charset="0"/>
                <a:ea typeface="Calibri" panose="020F0502020204030204" pitchFamily="34" charset="0"/>
                <a:cs typeface="Times New Roman" panose="02020603050405020304" pitchFamily="18" charset="0"/>
              </a:rPr>
              <a:t>Rápida aparición, inflamación 24-72 horas, nocturna y que despierta al paciente, síntomas generales como fiebre, cefalea y malestar general y también puede ocurrir bursitis y tendinitis. </a:t>
            </a:r>
            <a:endParaRPr lang="es-CO" sz="2000" dirty="0">
              <a:solidFill>
                <a:schemeClr val="tx2">
                  <a:lumMod val="75000"/>
                </a:schemeClr>
              </a:solidFill>
              <a:effectLst/>
              <a:latin typeface="Montserrat" panose="00000500000000000000" pitchFamily="50" charset="0"/>
              <a:ea typeface="Calibri" panose="020F0502020204030204" pitchFamily="34" charset="0"/>
              <a:cs typeface="Times New Roman" panose="02020603050405020304" pitchFamily="18" charset="0"/>
            </a:endParaRPr>
          </a:p>
        </p:txBody>
      </p:sp>
      <p:sp>
        <p:nvSpPr>
          <p:cNvPr id="8" name="Título 1">
            <a:extLst>
              <a:ext uri="{FF2B5EF4-FFF2-40B4-BE49-F238E27FC236}">
                <a16:creationId xmlns:a16="http://schemas.microsoft.com/office/drawing/2014/main" id="{D973B4DF-9A61-3E41-9A1E-E9F87D7E2A32}"/>
              </a:ext>
            </a:extLst>
          </p:cNvPr>
          <p:cNvSpPr>
            <a:spLocks noGrp="1"/>
          </p:cNvSpPr>
          <p:nvPr>
            <p:ph type="title"/>
          </p:nvPr>
        </p:nvSpPr>
        <p:spPr/>
        <p:txBody>
          <a:bodyPr/>
          <a:lstStyle/>
          <a:p>
            <a:r>
              <a:rPr lang="es-ES_tradnl" dirty="0"/>
              <a:t>Cuadro clínico</a:t>
            </a:r>
          </a:p>
        </p:txBody>
      </p:sp>
      <p:sp>
        <p:nvSpPr>
          <p:cNvPr id="9" name="Rectángulo 5"/>
          <p:cNvSpPr/>
          <p:nvPr/>
        </p:nvSpPr>
        <p:spPr>
          <a:xfrm>
            <a:off x="4272170" y="6339147"/>
            <a:ext cx="7195930" cy="307456"/>
          </a:xfrm>
          <a:prstGeom prst="rect">
            <a:avLst/>
          </a:prstGeom>
        </p:spPr>
        <p:txBody>
          <a:bodyPr wrap="square">
            <a:spAutoFit/>
          </a:bodyPr>
          <a:lstStyle/>
          <a:p>
            <a:pPr algn="r">
              <a:lnSpc>
                <a:spcPct val="107000"/>
              </a:lnSpc>
              <a:spcAft>
                <a:spcPts val="0"/>
              </a:spcAft>
            </a:pPr>
            <a:r>
              <a:rPr lang="es-CO" sz="1400" dirty="0" err="1">
                <a:solidFill>
                  <a:srgbClr val="221E1F"/>
                </a:solidFill>
                <a:latin typeface="Montserrat" panose="00000500000000000000" pitchFamily="50" charset="0"/>
                <a:ea typeface="Calibri" panose="020F0502020204030204" pitchFamily="34" charset="0"/>
                <a:cs typeface="Times New Roman" panose="02020603050405020304" pitchFamily="18" charset="0"/>
              </a:rPr>
              <a:t>Gaafar</a:t>
            </a:r>
            <a:r>
              <a:rPr lang="es-CO" sz="1400" dirty="0">
                <a:solidFill>
                  <a:srgbClr val="221E1F"/>
                </a:solidFill>
                <a:latin typeface="Montserrat" panose="00000500000000000000" pitchFamily="50" charset="0"/>
                <a:ea typeface="Calibri" panose="020F0502020204030204" pitchFamily="34" charset="0"/>
                <a:cs typeface="Times New Roman" panose="02020603050405020304" pitchFamily="18" charset="0"/>
              </a:rPr>
              <a:t>, R. J </a:t>
            </a:r>
            <a:r>
              <a:rPr lang="es-CO" sz="1400" dirty="0" err="1">
                <a:solidFill>
                  <a:srgbClr val="221E1F"/>
                </a:solidFill>
                <a:latin typeface="Montserrat" panose="00000500000000000000" pitchFamily="50" charset="0"/>
                <a:ea typeface="Calibri" panose="020F0502020204030204" pitchFamily="34" charset="0"/>
                <a:cs typeface="Times New Roman" panose="02020603050405020304" pitchFamily="18" charset="0"/>
              </a:rPr>
              <a:t>Adv</a:t>
            </a:r>
            <a:r>
              <a:rPr lang="es-CO" sz="1400" dirty="0">
                <a:solidFill>
                  <a:srgbClr val="221E1F"/>
                </a:solidFill>
                <a:latin typeface="Montserrat" panose="00000500000000000000" pitchFamily="50" charset="0"/>
                <a:ea typeface="Calibri" panose="020F0502020204030204" pitchFamily="34" charset="0"/>
                <a:cs typeface="Times New Roman" panose="02020603050405020304" pitchFamily="18" charset="0"/>
              </a:rPr>
              <a:t> </a:t>
            </a:r>
            <a:r>
              <a:rPr lang="es-CO" sz="1400" dirty="0" err="1">
                <a:solidFill>
                  <a:srgbClr val="221E1F"/>
                </a:solidFill>
                <a:latin typeface="Montserrat" panose="00000500000000000000" pitchFamily="50" charset="0"/>
                <a:ea typeface="Calibri" panose="020F0502020204030204" pitchFamily="34" charset="0"/>
                <a:cs typeface="Times New Roman" panose="02020603050405020304" pitchFamily="18" charset="0"/>
              </a:rPr>
              <a:t>Research</a:t>
            </a:r>
            <a:r>
              <a:rPr lang="es-CO" sz="1400" dirty="0">
                <a:solidFill>
                  <a:srgbClr val="221E1F"/>
                </a:solidFill>
                <a:latin typeface="Montserrat" panose="00000500000000000000" pitchFamily="50" charset="0"/>
                <a:ea typeface="Calibri" panose="020F0502020204030204" pitchFamily="34" charset="0"/>
                <a:cs typeface="Times New Roman" panose="02020603050405020304" pitchFamily="18" charset="0"/>
              </a:rPr>
              <a:t>, 2017. 8: 495–511. </a:t>
            </a:r>
            <a:endParaRPr lang="es-CO" sz="1200" dirty="0">
              <a:effectLst/>
              <a:latin typeface="Montserrat" panose="00000500000000000000" pitchFamily="50"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0895486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271207" y="630236"/>
            <a:ext cx="2857500" cy="1600200"/>
          </a:xfrm>
          <a:prstGeom prst="rect">
            <a:avLst/>
          </a:prstGeom>
        </p:spPr>
      </p:pic>
      <p:pic>
        <p:nvPicPr>
          <p:cNvPr id="3" name="Imagen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714847" y="630236"/>
            <a:ext cx="2733675" cy="1666875"/>
          </a:xfrm>
          <a:prstGeom prst="rect">
            <a:avLst/>
          </a:prstGeom>
        </p:spPr>
      </p:pic>
      <p:pic>
        <p:nvPicPr>
          <p:cNvPr id="8" name="Imagen 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066997" y="2892504"/>
            <a:ext cx="2143125" cy="2143125"/>
          </a:xfrm>
          <a:prstGeom prst="rect">
            <a:avLst/>
          </a:prstGeom>
        </p:spPr>
      </p:pic>
      <p:pic>
        <p:nvPicPr>
          <p:cNvPr id="9" name="Imagen 8"/>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623778" y="2913065"/>
            <a:ext cx="2476500" cy="1647825"/>
          </a:xfrm>
          <a:prstGeom prst="rect">
            <a:avLst/>
          </a:prstGeom>
        </p:spPr>
      </p:pic>
      <p:sp>
        <p:nvSpPr>
          <p:cNvPr id="10" name="CuadroTexto 9"/>
          <p:cNvSpPr txBox="1"/>
          <p:nvPr/>
        </p:nvSpPr>
        <p:spPr>
          <a:xfrm>
            <a:off x="5378361" y="2354692"/>
            <a:ext cx="2862264" cy="369332"/>
          </a:xfrm>
          <a:prstGeom prst="rect">
            <a:avLst/>
          </a:prstGeom>
          <a:noFill/>
        </p:spPr>
        <p:txBody>
          <a:bodyPr wrap="square" rtlCol="0">
            <a:spAutoFit/>
          </a:bodyPr>
          <a:lstStyle/>
          <a:p>
            <a:r>
              <a:rPr lang="es-CO" dirty="0">
                <a:solidFill>
                  <a:srgbClr val="094349"/>
                </a:solidFill>
                <a:ea typeface="Calibri" panose="020F0502020204030204" pitchFamily="34" charset="0"/>
                <a:cs typeface="Times New Roman" panose="02020603050405020304" pitchFamily="18" charset="0"/>
              </a:rPr>
              <a:t>Inflamación 24-72 horas</a:t>
            </a:r>
            <a:endParaRPr lang="es-CO" dirty="0">
              <a:solidFill>
                <a:srgbClr val="094349"/>
              </a:solidFill>
            </a:endParaRPr>
          </a:p>
        </p:txBody>
      </p:sp>
      <p:pic>
        <p:nvPicPr>
          <p:cNvPr id="11" name="Imagen 10"/>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9305397" y="2892377"/>
            <a:ext cx="2143125" cy="2143125"/>
          </a:xfrm>
          <a:prstGeom prst="rect">
            <a:avLst/>
          </a:prstGeom>
        </p:spPr>
      </p:pic>
      <p:sp>
        <p:nvSpPr>
          <p:cNvPr id="13" name="Título 1">
            <a:extLst>
              <a:ext uri="{FF2B5EF4-FFF2-40B4-BE49-F238E27FC236}">
                <a16:creationId xmlns:a16="http://schemas.microsoft.com/office/drawing/2014/main" id="{199F607B-EF9A-9240-9AE1-52CB231BBE76}"/>
              </a:ext>
            </a:extLst>
          </p:cNvPr>
          <p:cNvSpPr>
            <a:spLocks noGrp="1"/>
          </p:cNvSpPr>
          <p:nvPr>
            <p:ph type="title"/>
          </p:nvPr>
        </p:nvSpPr>
        <p:spPr>
          <a:xfrm>
            <a:off x="739864" y="425338"/>
            <a:ext cx="4238273" cy="791552"/>
          </a:xfrm>
        </p:spPr>
        <p:txBody>
          <a:bodyPr>
            <a:normAutofit fontScale="90000"/>
          </a:bodyPr>
          <a:lstStyle/>
          <a:p>
            <a:r>
              <a:rPr lang="es-ES_tradnl" dirty="0"/>
              <a:t>Cuadro clínico</a:t>
            </a:r>
          </a:p>
        </p:txBody>
      </p:sp>
      <p:sp>
        <p:nvSpPr>
          <p:cNvPr id="14" name="Rectángulo 5"/>
          <p:cNvSpPr/>
          <p:nvPr/>
        </p:nvSpPr>
        <p:spPr>
          <a:xfrm>
            <a:off x="4652279" y="6233100"/>
            <a:ext cx="7195930" cy="307456"/>
          </a:xfrm>
          <a:prstGeom prst="rect">
            <a:avLst/>
          </a:prstGeom>
        </p:spPr>
        <p:txBody>
          <a:bodyPr wrap="square">
            <a:spAutoFit/>
          </a:bodyPr>
          <a:lstStyle/>
          <a:p>
            <a:pPr algn="r">
              <a:lnSpc>
                <a:spcPct val="107000"/>
              </a:lnSpc>
              <a:spcAft>
                <a:spcPts val="0"/>
              </a:spcAft>
            </a:pPr>
            <a:r>
              <a:rPr lang="es-CO" sz="1400" dirty="0" err="1">
                <a:solidFill>
                  <a:srgbClr val="221E1F"/>
                </a:solidFill>
                <a:latin typeface="Montserrat" panose="00000500000000000000" pitchFamily="50" charset="0"/>
                <a:ea typeface="Calibri" panose="020F0502020204030204" pitchFamily="34" charset="0"/>
                <a:cs typeface="Times New Roman" panose="02020603050405020304" pitchFamily="18" charset="0"/>
              </a:rPr>
              <a:t>Gaafar</a:t>
            </a:r>
            <a:r>
              <a:rPr lang="es-CO" sz="1400" dirty="0">
                <a:solidFill>
                  <a:srgbClr val="221E1F"/>
                </a:solidFill>
                <a:latin typeface="Montserrat" panose="00000500000000000000" pitchFamily="50" charset="0"/>
                <a:ea typeface="Calibri" panose="020F0502020204030204" pitchFamily="34" charset="0"/>
                <a:cs typeface="Times New Roman" panose="02020603050405020304" pitchFamily="18" charset="0"/>
              </a:rPr>
              <a:t>, R. J </a:t>
            </a:r>
            <a:r>
              <a:rPr lang="es-CO" sz="1400" dirty="0" err="1">
                <a:solidFill>
                  <a:srgbClr val="221E1F"/>
                </a:solidFill>
                <a:latin typeface="Montserrat" panose="00000500000000000000" pitchFamily="50" charset="0"/>
                <a:ea typeface="Calibri" panose="020F0502020204030204" pitchFamily="34" charset="0"/>
                <a:cs typeface="Times New Roman" panose="02020603050405020304" pitchFamily="18" charset="0"/>
              </a:rPr>
              <a:t>Adv</a:t>
            </a:r>
            <a:r>
              <a:rPr lang="es-CO" sz="1400" dirty="0">
                <a:solidFill>
                  <a:srgbClr val="221E1F"/>
                </a:solidFill>
                <a:latin typeface="Montserrat" panose="00000500000000000000" pitchFamily="50" charset="0"/>
                <a:ea typeface="Calibri" panose="020F0502020204030204" pitchFamily="34" charset="0"/>
                <a:cs typeface="Times New Roman" panose="02020603050405020304" pitchFamily="18" charset="0"/>
              </a:rPr>
              <a:t> </a:t>
            </a:r>
            <a:r>
              <a:rPr lang="es-CO" sz="1400" dirty="0" err="1">
                <a:solidFill>
                  <a:srgbClr val="221E1F"/>
                </a:solidFill>
                <a:latin typeface="Montserrat" panose="00000500000000000000" pitchFamily="50" charset="0"/>
                <a:ea typeface="Calibri" panose="020F0502020204030204" pitchFamily="34" charset="0"/>
                <a:cs typeface="Times New Roman" panose="02020603050405020304" pitchFamily="18" charset="0"/>
              </a:rPr>
              <a:t>Research</a:t>
            </a:r>
            <a:r>
              <a:rPr lang="es-CO" sz="1400" dirty="0">
                <a:solidFill>
                  <a:srgbClr val="221E1F"/>
                </a:solidFill>
                <a:latin typeface="Montserrat" panose="00000500000000000000" pitchFamily="50" charset="0"/>
                <a:ea typeface="Calibri" panose="020F0502020204030204" pitchFamily="34" charset="0"/>
                <a:cs typeface="Times New Roman" panose="02020603050405020304" pitchFamily="18" charset="0"/>
              </a:rPr>
              <a:t>, 2017. 8: 495–511. </a:t>
            </a:r>
            <a:endParaRPr lang="es-CO" sz="1200" dirty="0">
              <a:effectLst/>
              <a:latin typeface="Montserrat" panose="00000500000000000000" pitchFamily="50"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4814362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fade">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fade">
                                      <p:cBhvr>
                                        <p:cTn id="17" dur="500"/>
                                        <p:tgtEl>
                                          <p:spTgt spid="3"/>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fade">
                                      <p:cBhvr>
                                        <p:cTn id="22" dur="5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fade">
                                      <p:cBhvr>
                                        <p:cTn id="27" dur="500"/>
                                        <p:tgtEl>
                                          <p:spTgt spid="9"/>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1"/>
                                        </p:tgtEl>
                                        <p:attrNameLst>
                                          <p:attrName>style.visibility</p:attrName>
                                        </p:attrNameLst>
                                      </p:cBhvr>
                                      <p:to>
                                        <p:strVal val="visible"/>
                                      </p:to>
                                    </p:set>
                                    <p:animEffect transition="in" filter="fade">
                                      <p:cBhvr>
                                        <p:cTn id="3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p:cNvSpPr txBox="1"/>
          <p:nvPr/>
        </p:nvSpPr>
        <p:spPr>
          <a:xfrm>
            <a:off x="495127" y="360160"/>
            <a:ext cx="6210473" cy="2308324"/>
          </a:xfrm>
          <a:prstGeom prst="rect">
            <a:avLst/>
          </a:prstGeom>
          <a:noFill/>
        </p:spPr>
        <p:txBody>
          <a:bodyPr wrap="square" rtlCol="0">
            <a:spAutoFit/>
          </a:bodyPr>
          <a:lstStyle/>
          <a:p>
            <a:pPr marL="342900" indent="-342900" algn="just">
              <a:buClr>
                <a:schemeClr val="accent5"/>
              </a:buClr>
              <a:buFont typeface="Arial" panose="020B0604020202020204" pitchFamily="34" charset="0"/>
              <a:buChar char="•"/>
            </a:pPr>
            <a:r>
              <a:rPr lang="es-CO" sz="2400" b="1" dirty="0">
                <a:solidFill>
                  <a:srgbClr val="0A2130"/>
                </a:solidFill>
                <a:latin typeface="Montserrat" panose="00000500000000000000" pitchFamily="50" charset="0"/>
              </a:rPr>
              <a:t>Tofos</a:t>
            </a:r>
          </a:p>
          <a:p>
            <a:pPr marL="800100" lvl="1" indent="-342900" algn="just">
              <a:buClr>
                <a:schemeClr val="accent5"/>
              </a:buClr>
              <a:buFont typeface="Arial" panose="020B0604020202020204" pitchFamily="34" charset="0"/>
              <a:buChar char="•"/>
            </a:pPr>
            <a:r>
              <a:rPr lang="es-CO" sz="2400" dirty="0">
                <a:solidFill>
                  <a:srgbClr val="0A2130"/>
                </a:solidFill>
                <a:latin typeface="Montserrat" panose="00000500000000000000" pitchFamily="50" charset="0"/>
              </a:rPr>
              <a:t>Nódulos subcutáneos indoloros.</a:t>
            </a:r>
          </a:p>
          <a:p>
            <a:pPr marL="800100" lvl="1" indent="-342900" algn="just">
              <a:buClr>
                <a:schemeClr val="accent5"/>
              </a:buClr>
              <a:buFont typeface="Arial" panose="020B0604020202020204" pitchFamily="34" charset="0"/>
              <a:buChar char="•"/>
            </a:pPr>
            <a:r>
              <a:rPr lang="es-CO" sz="2400" dirty="0">
                <a:solidFill>
                  <a:srgbClr val="0A2130"/>
                </a:solidFill>
                <a:latin typeface="Montserrat" panose="00000500000000000000" pitchFamily="50" charset="0"/>
              </a:rPr>
              <a:t>Articulaciones (1ra MTF), tendones (aquiliano), orejas, yema de los dedos y </a:t>
            </a:r>
            <a:r>
              <a:rPr lang="es-CO" sz="2400" dirty="0" err="1">
                <a:solidFill>
                  <a:srgbClr val="0A2130"/>
                </a:solidFill>
                <a:latin typeface="Montserrat" panose="00000500000000000000" pitchFamily="50" charset="0"/>
              </a:rPr>
              <a:t>bursas</a:t>
            </a:r>
            <a:r>
              <a:rPr lang="es-CO" sz="2400" dirty="0">
                <a:solidFill>
                  <a:srgbClr val="0A2130"/>
                </a:solidFill>
                <a:latin typeface="Montserrat" panose="00000500000000000000" pitchFamily="50" charset="0"/>
              </a:rPr>
              <a:t> (</a:t>
            </a:r>
            <a:r>
              <a:rPr lang="es-CO" sz="2400" dirty="0" err="1">
                <a:solidFill>
                  <a:srgbClr val="0A2130"/>
                </a:solidFill>
                <a:latin typeface="Montserrat" panose="00000500000000000000" pitchFamily="50" charset="0"/>
              </a:rPr>
              <a:t>olecraneana</a:t>
            </a:r>
            <a:r>
              <a:rPr lang="es-CO" sz="2400" dirty="0">
                <a:solidFill>
                  <a:srgbClr val="0A2130"/>
                </a:solidFill>
                <a:latin typeface="Montserrat" panose="00000500000000000000" pitchFamily="50" charset="0"/>
              </a:rPr>
              <a:t>).</a:t>
            </a:r>
          </a:p>
          <a:p>
            <a:pPr algn="just">
              <a:buClr>
                <a:schemeClr val="accent5"/>
              </a:buClr>
            </a:pPr>
            <a:endParaRPr lang="es-CO" sz="2400" dirty="0">
              <a:solidFill>
                <a:srgbClr val="0A2130"/>
              </a:solidFill>
              <a:latin typeface="Montserrat" panose="00000500000000000000" pitchFamily="50" charset="0"/>
            </a:endParaRPr>
          </a:p>
        </p:txBody>
      </p:sp>
      <p:pic>
        <p:nvPicPr>
          <p:cNvPr id="3" name="Imagen 2"/>
          <p:cNvPicPr>
            <a:picLocks noChangeAspect="1"/>
          </p:cNvPicPr>
          <p:nvPr/>
        </p:nvPicPr>
        <p:blipFill rotWithShape="1">
          <a:blip r:embed="rId2"/>
          <a:srcRect t="5926"/>
          <a:stretch/>
        </p:blipFill>
        <p:spPr>
          <a:xfrm>
            <a:off x="5126795" y="3429000"/>
            <a:ext cx="3422456" cy="2385500"/>
          </a:xfrm>
          <a:prstGeom prst="rect">
            <a:avLst/>
          </a:prstGeom>
        </p:spPr>
      </p:pic>
      <p:sp>
        <p:nvSpPr>
          <p:cNvPr id="6" name="Rectángulo 5"/>
          <p:cNvSpPr/>
          <p:nvPr/>
        </p:nvSpPr>
        <p:spPr>
          <a:xfrm>
            <a:off x="8549251" y="2668484"/>
            <a:ext cx="3390672" cy="307777"/>
          </a:xfrm>
          <a:prstGeom prst="rect">
            <a:avLst/>
          </a:prstGeom>
        </p:spPr>
        <p:txBody>
          <a:bodyPr wrap="none">
            <a:spAutoFit/>
          </a:bodyPr>
          <a:lstStyle/>
          <a:p>
            <a:r>
              <a:rPr lang="es-CO" sz="1400" b="0" dirty="0">
                <a:solidFill>
                  <a:srgbClr val="333333"/>
                </a:solidFill>
                <a:effectLst/>
                <a:latin typeface="Montserrat" panose="00000500000000000000" pitchFamily="50" charset="0"/>
              </a:rPr>
              <a:t>JAMA </a:t>
            </a:r>
            <a:r>
              <a:rPr lang="es-CO" sz="1400" b="0" dirty="0" err="1">
                <a:solidFill>
                  <a:srgbClr val="333333"/>
                </a:solidFill>
                <a:effectLst/>
                <a:latin typeface="Montserrat" panose="00000500000000000000" pitchFamily="50" charset="0"/>
              </a:rPr>
              <a:t>Dermatol</a:t>
            </a:r>
            <a:r>
              <a:rPr lang="es-CO" sz="1400" b="0" dirty="0">
                <a:solidFill>
                  <a:srgbClr val="333333"/>
                </a:solidFill>
                <a:effectLst/>
                <a:latin typeface="Montserrat" panose="00000500000000000000" pitchFamily="50" charset="0"/>
              </a:rPr>
              <a:t>. 2013;149(2):245-246</a:t>
            </a:r>
            <a:endParaRPr lang="es-CO" sz="1400" dirty="0">
              <a:latin typeface="Montserrat" panose="00000500000000000000" pitchFamily="50" charset="0"/>
            </a:endParaRPr>
          </a:p>
        </p:txBody>
      </p:sp>
      <p:pic>
        <p:nvPicPr>
          <p:cNvPr id="7" name="Imagen 6"/>
          <p:cNvPicPr>
            <a:picLocks noChangeAspect="1"/>
          </p:cNvPicPr>
          <p:nvPr/>
        </p:nvPicPr>
        <p:blipFill rotWithShape="1">
          <a:blip r:embed="rId3">
            <a:extLst>
              <a:ext uri="{28A0092B-C50C-407E-A947-70E740481C1C}">
                <a14:useLocalDpi xmlns:a14="http://schemas.microsoft.com/office/drawing/2010/main" val="0"/>
              </a:ext>
            </a:extLst>
          </a:blip>
          <a:srcRect b="51590"/>
          <a:stretch/>
        </p:blipFill>
        <p:spPr>
          <a:xfrm>
            <a:off x="8927094" y="445029"/>
            <a:ext cx="2769779" cy="2131798"/>
          </a:xfrm>
          <a:prstGeom prst="rect">
            <a:avLst/>
          </a:prstGeom>
        </p:spPr>
      </p:pic>
      <p:sp>
        <p:nvSpPr>
          <p:cNvPr id="9" name="Rectángulo 8"/>
          <p:cNvSpPr/>
          <p:nvPr/>
        </p:nvSpPr>
        <p:spPr>
          <a:xfrm>
            <a:off x="6600825" y="6343951"/>
            <a:ext cx="6388627" cy="307777"/>
          </a:xfrm>
          <a:prstGeom prst="rect">
            <a:avLst/>
          </a:prstGeom>
        </p:spPr>
        <p:txBody>
          <a:bodyPr wrap="square">
            <a:spAutoFit/>
          </a:bodyPr>
          <a:lstStyle/>
          <a:p>
            <a:r>
              <a:rPr lang="es-CO" sz="1400" dirty="0">
                <a:solidFill>
                  <a:srgbClr val="221E1F"/>
                </a:solidFill>
                <a:latin typeface="Montserrat" panose="00000500000000000000" pitchFamily="50" charset="0"/>
                <a:ea typeface="Calibri" panose="020F0502020204030204" pitchFamily="34" charset="0"/>
              </a:rPr>
              <a:t>Pérez-Ruiz, F. Sociedad Española de Reumatología 2011</a:t>
            </a:r>
            <a:endParaRPr lang="es-CO" sz="1400" dirty="0">
              <a:latin typeface="Montserrat" panose="00000500000000000000" pitchFamily="50" charset="0"/>
            </a:endParaRPr>
          </a:p>
        </p:txBody>
      </p:sp>
      <p:pic>
        <p:nvPicPr>
          <p:cNvPr id="10" name="Imagen 9"/>
          <p:cNvPicPr>
            <a:picLocks noChangeAspect="1"/>
          </p:cNvPicPr>
          <p:nvPr/>
        </p:nvPicPr>
        <p:blipFill rotWithShape="1">
          <a:blip r:embed="rId4">
            <a:extLst>
              <a:ext uri="{28A0092B-C50C-407E-A947-70E740481C1C}">
                <a14:useLocalDpi xmlns:a14="http://schemas.microsoft.com/office/drawing/2010/main" val="0"/>
              </a:ext>
            </a:extLst>
          </a:blip>
          <a:srcRect b="10016"/>
          <a:stretch/>
        </p:blipFill>
        <p:spPr>
          <a:xfrm>
            <a:off x="9197041" y="3429000"/>
            <a:ext cx="2499832" cy="2228940"/>
          </a:xfrm>
          <a:prstGeom prst="rect">
            <a:avLst/>
          </a:prstGeom>
        </p:spPr>
      </p:pic>
    </p:spTree>
    <p:extLst>
      <p:ext uri="{BB962C8B-B14F-4D97-AF65-F5344CB8AC3E}">
        <p14:creationId xmlns:p14="http://schemas.microsoft.com/office/powerpoint/2010/main" val="42294818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fade">
                                      <p:cBhvr>
                                        <p:cTn id="1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p:cNvPicPr>
            <a:picLocks noChangeAspect="1"/>
          </p:cNvPicPr>
          <p:nvPr/>
        </p:nvPicPr>
        <p:blipFill>
          <a:blip r:embed="rId3"/>
          <a:stretch>
            <a:fillRect/>
          </a:stretch>
        </p:blipFill>
        <p:spPr>
          <a:xfrm>
            <a:off x="585360" y="188558"/>
            <a:ext cx="11307619" cy="4849827"/>
          </a:xfrm>
          <a:prstGeom prst="rect">
            <a:avLst/>
          </a:prstGeom>
          <a:ln w="28575">
            <a:solidFill>
              <a:schemeClr val="tx1"/>
            </a:solidFill>
          </a:ln>
        </p:spPr>
      </p:pic>
      <p:sp>
        <p:nvSpPr>
          <p:cNvPr id="5" name="CuadroTexto 4"/>
          <p:cNvSpPr txBox="1"/>
          <p:nvPr/>
        </p:nvSpPr>
        <p:spPr>
          <a:xfrm>
            <a:off x="3926615" y="6282645"/>
            <a:ext cx="7966364" cy="307777"/>
          </a:xfrm>
          <a:prstGeom prst="rect">
            <a:avLst/>
          </a:prstGeom>
          <a:noFill/>
        </p:spPr>
        <p:txBody>
          <a:bodyPr wrap="square" rtlCol="0">
            <a:spAutoFit/>
          </a:bodyPr>
          <a:lstStyle/>
          <a:p>
            <a:pPr algn="r"/>
            <a:r>
              <a:rPr lang="es-CO" sz="1400" dirty="0">
                <a:latin typeface="Montserrat" panose="00000500000000000000" pitchFamily="50" charset="0"/>
              </a:rPr>
              <a:t>Tomado de: Zhang, W. Ann </a:t>
            </a:r>
            <a:r>
              <a:rPr lang="es-CO" sz="1400" dirty="0" err="1">
                <a:latin typeface="Montserrat" panose="00000500000000000000" pitchFamily="50" charset="0"/>
              </a:rPr>
              <a:t>Rheum</a:t>
            </a:r>
            <a:r>
              <a:rPr lang="es-CO" sz="1400" dirty="0">
                <a:latin typeface="Montserrat" panose="00000500000000000000" pitchFamily="50" charset="0"/>
              </a:rPr>
              <a:t> </a:t>
            </a:r>
            <a:r>
              <a:rPr lang="es-CO" sz="1400" dirty="0" err="1">
                <a:latin typeface="Montserrat" panose="00000500000000000000" pitchFamily="50" charset="0"/>
              </a:rPr>
              <a:t>Dis</a:t>
            </a:r>
            <a:r>
              <a:rPr lang="es-CO" sz="1400" dirty="0">
                <a:latin typeface="Montserrat" panose="00000500000000000000" pitchFamily="50" charset="0"/>
              </a:rPr>
              <a:t>, 2006. 65:1301–1311</a:t>
            </a:r>
          </a:p>
        </p:txBody>
      </p:sp>
      <p:cxnSp>
        <p:nvCxnSpPr>
          <p:cNvPr id="10" name="Conector recto 9"/>
          <p:cNvCxnSpPr>
            <a:cxnSpLocks/>
          </p:cNvCxnSpPr>
          <p:nvPr/>
        </p:nvCxnSpPr>
        <p:spPr>
          <a:xfrm>
            <a:off x="699660" y="3302695"/>
            <a:ext cx="8886564"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 name="Conector recto 10"/>
          <p:cNvCxnSpPr>
            <a:cxnSpLocks/>
          </p:cNvCxnSpPr>
          <p:nvPr/>
        </p:nvCxnSpPr>
        <p:spPr>
          <a:xfrm>
            <a:off x="699660" y="1969195"/>
            <a:ext cx="8886564"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2" name="Conector recto 11"/>
          <p:cNvCxnSpPr>
            <a:cxnSpLocks/>
          </p:cNvCxnSpPr>
          <p:nvPr/>
        </p:nvCxnSpPr>
        <p:spPr>
          <a:xfrm>
            <a:off x="699660" y="2207320"/>
            <a:ext cx="8886564"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 name="Conector recto 12"/>
          <p:cNvCxnSpPr>
            <a:cxnSpLocks/>
          </p:cNvCxnSpPr>
          <p:nvPr/>
        </p:nvCxnSpPr>
        <p:spPr>
          <a:xfrm>
            <a:off x="699660" y="2445445"/>
            <a:ext cx="8886564"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 name="Conector recto 13"/>
          <p:cNvCxnSpPr>
            <a:cxnSpLocks/>
          </p:cNvCxnSpPr>
          <p:nvPr/>
        </p:nvCxnSpPr>
        <p:spPr>
          <a:xfrm>
            <a:off x="699660" y="1740595"/>
            <a:ext cx="8886564"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717014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a 4"/>
          <p:cNvGraphicFramePr>
            <a:graphicFrameLocks noGrp="1"/>
          </p:cNvGraphicFramePr>
          <p:nvPr>
            <p:extLst>
              <p:ext uri="{D42A27DB-BD31-4B8C-83A1-F6EECF244321}">
                <p14:modId xmlns:p14="http://schemas.microsoft.com/office/powerpoint/2010/main" val="3894459838"/>
              </p:ext>
            </p:extLst>
          </p:nvPr>
        </p:nvGraphicFramePr>
        <p:xfrm>
          <a:off x="4206827" y="1580392"/>
          <a:ext cx="7664545" cy="3058282"/>
        </p:xfrm>
        <a:graphic>
          <a:graphicData uri="http://schemas.openxmlformats.org/drawingml/2006/table">
            <a:tbl>
              <a:tblPr firstRow="1" bandRow="1">
                <a:tableStyleId>{7DF18680-E054-41AD-8BC1-D1AEF772440D}</a:tableStyleId>
              </a:tblPr>
              <a:tblGrid>
                <a:gridCol w="6115955">
                  <a:extLst>
                    <a:ext uri="{9D8B030D-6E8A-4147-A177-3AD203B41FA5}">
                      <a16:colId xmlns:a16="http://schemas.microsoft.com/office/drawing/2014/main" val="2066246942"/>
                    </a:ext>
                  </a:extLst>
                </a:gridCol>
                <a:gridCol w="1548590">
                  <a:extLst>
                    <a:ext uri="{9D8B030D-6E8A-4147-A177-3AD203B41FA5}">
                      <a16:colId xmlns:a16="http://schemas.microsoft.com/office/drawing/2014/main" val="1204470751"/>
                    </a:ext>
                  </a:extLst>
                </a:gridCol>
              </a:tblGrid>
              <a:tr h="368465">
                <a:tc>
                  <a:txBody>
                    <a:bodyPr/>
                    <a:lstStyle/>
                    <a:p>
                      <a:pPr>
                        <a:lnSpc>
                          <a:spcPct val="107000"/>
                        </a:lnSpc>
                        <a:spcAft>
                          <a:spcPts val="0"/>
                        </a:spcAft>
                      </a:pPr>
                      <a:r>
                        <a:rPr lang="es-CO" sz="1600" dirty="0">
                          <a:effectLst/>
                          <a:latin typeface="Montserrat" panose="00000500000000000000" pitchFamily="50" charset="0"/>
                        </a:rPr>
                        <a:t>Criterio</a:t>
                      </a:r>
                      <a:endParaRPr lang="es-CO" sz="1600" dirty="0">
                        <a:effectLst/>
                        <a:latin typeface="Montserrat" panose="00000500000000000000" pitchFamily="50" charset="0"/>
                        <a:ea typeface="Calibri" panose="020F0502020204030204" pitchFamily="34" charset="0"/>
                        <a:cs typeface="Times New Roman" panose="02020603050405020304" pitchFamily="18" charset="0"/>
                      </a:endParaRPr>
                    </a:p>
                  </a:txBody>
                  <a:tcPr marL="44450" marR="44450" marT="0" marB="0">
                    <a:solidFill>
                      <a:srgbClr val="17A721"/>
                    </a:solidFill>
                  </a:tcPr>
                </a:tc>
                <a:tc>
                  <a:txBody>
                    <a:bodyPr/>
                    <a:lstStyle/>
                    <a:p>
                      <a:pPr algn="ctr">
                        <a:lnSpc>
                          <a:spcPct val="107000"/>
                        </a:lnSpc>
                        <a:spcAft>
                          <a:spcPts val="0"/>
                        </a:spcAft>
                      </a:pPr>
                      <a:r>
                        <a:rPr lang="es-CO" sz="1600" dirty="0">
                          <a:effectLst/>
                          <a:latin typeface="Montserrat" panose="00000500000000000000" pitchFamily="50" charset="0"/>
                        </a:rPr>
                        <a:t>Puntaje</a:t>
                      </a:r>
                      <a:endParaRPr lang="es-CO" sz="1600" dirty="0">
                        <a:effectLst/>
                        <a:latin typeface="Montserrat" panose="00000500000000000000" pitchFamily="50" charset="0"/>
                        <a:ea typeface="Calibri" panose="020F0502020204030204" pitchFamily="34" charset="0"/>
                        <a:cs typeface="Times New Roman" panose="02020603050405020304" pitchFamily="18" charset="0"/>
                      </a:endParaRPr>
                    </a:p>
                  </a:txBody>
                  <a:tcPr marL="44450" marR="44450" marT="0" marB="0">
                    <a:solidFill>
                      <a:srgbClr val="17A721"/>
                    </a:solidFill>
                  </a:tcPr>
                </a:tc>
                <a:extLst>
                  <a:ext uri="{0D108BD9-81ED-4DB2-BD59-A6C34878D82A}">
                    <a16:rowId xmlns:a16="http://schemas.microsoft.com/office/drawing/2014/main" val="1000335460"/>
                  </a:ext>
                </a:extLst>
              </a:tr>
              <a:tr h="368465">
                <a:tc>
                  <a:txBody>
                    <a:bodyPr/>
                    <a:lstStyle/>
                    <a:p>
                      <a:pPr>
                        <a:lnSpc>
                          <a:spcPct val="107000"/>
                        </a:lnSpc>
                        <a:spcAft>
                          <a:spcPts val="0"/>
                        </a:spcAft>
                      </a:pPr>
                      <a:r>
                        <a:rPr lang="es-CO" sz="1600" dirty="0">
                          <a:solidFill>
                            <a:srgbClr val="094349"/>
                          </a:solidFill>
                          <a:effectLst/>
                          <a:latin typeface="Montserrat" panose="00000500000000000000" pitchFamily="50" charset="0"/>
                        </a:rPr>
                        <a:t>Sexo: Masculino.</a:t>
                      </a:r>
                      <a:endParaRPr lang="es-CO" sz="1600" dirty="0">
                        <a:solidFill>
                          <a:srgbClr val="094349"/>
                        </a:solidFill>
                        <a:effectLst/>
                        <a:latin typeface="Montserrat" panose="00000500000000000000" pitchFamily="50" charset="0"/>
                        <a:ea typeface="Calibri" panose="020F0502020204030204" pitchFamily="34" charset="0"/>
                        <a:cs typeface="Times New Roman" panose="02020603050405020304" pitchFamily="18" charset="0"/>
                      </a:endParaRPr>
                    </a:p>
                  </a:txBody>
                  <a:tcPr marL="44450" marR="44450" marT="0" marB="0"/>
                </a:tc>
                <a:tc>
                  <a:txBody>
                    <a:bodyPr/>
                    <a:lstStyle/>
                    <a:p>
                      <a:pPr algn="ctr">
                        <a:lnSpc>
                          <a:spcPct val="107000"/>
                        </a:lnSpc>
                        <a:spcAft>
                          <a:spcPts val="0"/>
                        </a:spcAft>
                      </a:pPr>
                      <a:r>
                        <a:rPr lang="es-CO" sz="1600">
                          <a:solidFill>
                            <a:srgbClr val="094349"/>
                          </a:solidFill>
                          <a:effectLst/>
                          <a:latin typeface="Montserrat" panose="00000500000000000000" pitchFamily="50" charset="0"/>
                        </a:rPr>
                        <a:t>2</a:t>
                      </a:r>
                      <a:endParaRPr lang="es-CO" sz="1600">
                        <a:solidFill>
                          <a:srgbClr val="094349"/>
                        </a:solidFill>
                        <a:effectLst/>
                        <a:latin typeface="Montserrat" panose="00000500000000000000" pitchFamily="50" charset="0"/>
                        <a:ea typeface="Calibri" panose="020F0502020204030204" pitchFamily="34" charset="0"/>
                        <a:cs typeface="Times New Roman" panose="02020603050405020304" pitchFamily="18" charset="0"/>
                      </a:endParaRPr>
                    </a:p>
                  </a:txBody>
                  <a:tcPr marL="44450" marR="44450" marT="0" marB="0"/>
                </a:tc>
                <a:extLst>
                  <a:ext uri="{0D108BD9-81ED-4DB2-BD59-A6C34878D82A}">
                    <a16:rowId xmlns:a16="http://schemas.microsoft.com/office/drawing/2014/main" val="3163979091"/>
                  </a:ext>
                </a:extLst>
              </a:tr>
              <a:tr h="368465">
                <a:tc>
                  <a:txBody>
                    <a:bodyPr/>
                    <a:lstStyle/>
                    <a:p>
                      <a:pPr>
                        <a:lnSpc>
                          <a:spcPct val="107000"/>
                        </a:lnSpc>
                        <a:spcAft>
                          <a:spcPts val="0"/>
                        </a:spcAft>
                      </a:pPr>
                      <a:r>
                        <a:rPr lang="es-CO" sz="1600" dirty="0">
                          <a:solidFill>
                            <a:srgbClr val="094349"/>
                          </a:solidFill>
                          <a:effectLst/>
                          <a:latin typeface="Montserrat" panose="00000500000000000000" pitchFamily="50" charset="0"/>
                        </a:rPr>
                        <a:t>Ataque de gota </a:t>
                      </a:r>
                      <a:r>
                        <a:rPr lang="es-CO" sz="1600" dirty="0" err="1">
                          <a:solidFill>
                            <a:srgbClr val="094349"/>
                          </a:solidFill>
                          <a:effectLst/>
                          <a:latin typeface="Montserrat" panose="00000500000000000000" pitchFamily="50" charset="0"/>
                        </a:rPr>
                        <a:t>autodeclarado</a:t>
                      </a:r>
                      <a:r>
                        <a:rPr lang="es-CO" sz="1600" dirty="0">
                          <a:solidFill>
                            <a:srgbClr val="094349"/>
                          </a:solidFill>
                          <a:effectLst/>
                          <a:latin typeface="Montserrat" panose="00000500000000000000" pitchFamily="50" charset="0"/>
                        </a:rPr>
                        <a:t>.</a:t>
                      </a:r>
                      <a:endParaRPr lang="es-CO" sz="1600" dirty="0">
                        <a:solidFill>
                          <a:srgbClr val="094349"/>
                        </a:solidFill>
                        <a:effectLst/>
                        <a:latin typeface="Montserrat" panose="00000500000000000000" pitchFamily="50" charset="0"/>
                        <a:ea typeface="Calibri" panose="020F0502020204030204" pitchFamily="34" charset="0"/>
                        <a:cs typeface="Times New Roman" panose="02020603050405020304" pitchFamily="18" charset="0"/>
                      </a:endParaRPr>
                    </a:p>
                  </a:txBody>
                  <a:tcPr marL="44450" marR="44450" marT="0" marB="0"/>
                </a:tc>
                <a:tc>
                  <a:txBody>
                    <a:bodyPr/>
                    <a:lstStyle/>
                    <a:p>
                      <a:pPr algn="ctr">
                        <a:lnSpc>
                          <a:spcPct val="107000"/>
                        </a:lnSpc>
                        <a:spcAft>
                          <a:spcPts val="0"/>
                        </a:spcAft>
                      </a:pPr>
                      <a:r>
                        <a:rPr lang="es-CO" sz="1600">
                          <a:solidFill>
                            <a:srgbClr val="094349"/>
                          </a:solidFill>
                          <a:effectLst/>
                          <a:latin typeface="Montserrat" panose="00000500000000000000" pitchFamily="50" charset="0"/>
                        </a:rPr>
                        <a:t>2</a:t>
                      </a:r>
                      <a:endParaRPr lang="es-CO" sz="1600">
                        <a:solidFill>
                          <a:srgbClr val="094349"/>
                        </a:solidFill>
                        <a:effectLst/>
                        <a:latin typeface="Montserrat" panose="00000500000000000000" pitchFamily="50" charset="0"/>
                        <a:ea typeface="Calibri" panose="020F0502020204030204" pitchFamily="34" charset="0"/>
                        <a:cs typeface="Times New Roman" panose="02020603050405020304" pitchFamily="18" charset="0"/>
                      </a:endParaRPr>
                    </a:p>
                  </a:txBody>
                  <a:tcPr marL="44450" marR="44450" marT="0" marB="0"/>
                </a:tc>
                <a:extLst>
                  <a:ext uri="{0D108BD9-81ED-4DB2-BD59-A6C34878D82A}">
                    <a16:rowId xmlns:a16="http://schemas.microsoft.com/office/drawing/2014/main" val="1096225136"/>
                  </a:ext>
                </a:extLst>
              </a:tr>
              <a:tr h="479027">
                <a:tc>
                  <a:txBody>
                    <a:bodyPr/>
                    <a:lstStyle/>
                    <a:p>
                      <a:pPr>
                        <a:lnSpc>
                          <a:spcPct val="107000"/>
                        </a:lnSpc>
                        <a:spcAft>
                          <a:spcPts val="0"/>
                        </a:spcAft>
                      </a:pPr>
                      <a:r>
                        <a:rPr lang="es-CO" sz="1600" dirty="0">
                          <a:solidFill>
                            <a:srgbClr val="094349"/>
                          </a:solidFill>
                          <a:effectLst/>
                          <a:latin typeface="Montserrat" panose="00000500000000000000" pitchFamily="50" charset="0"/>
                        </a:rPr>
                        <a:t>Afectación de primera art metatarsofalángica.</a:t>
                      </a:r>
                      <a:endParaRPr lang="es-CO" sz="1600" dirty="0">
                        <a:solidFill>
                          <a:srgbClr val="094349"/>
                        </a:solidFill>
                        <a:effectLst/>
                        <a:latin typeface="Montserrat" panose="00000500000000000000" pitchFamily="50" charset="0"/>
                        <a:ea typeface="Calibri" panose="020F0502020204030204" pitchFamily="34" charset="0"/>
                        <a:cs typeface="Times New Roman" panose="02020603050405020304" pitchFamily="18" charset="0"/>
                      </a:endParaRPr>
                    </a:p>
                  </a:txBody>
                  <a:tcPr marL="44450" marR="44450" marT="0" marB="0"/>
                </a:tc>
                <a:tc>
                  <a:txBody>
                    <a:bodyPr/>
                    <a:lstStyle/>
                    <a:p>
                      <a:pPr algn="ctr">
                        <a:lnSpc>
                          <a:spcPct val="107000"/>
                        </a:lnSpc>
                        <a:spcAft>
                          <a:spcPts val="0"/>
                        </a:spcAft>
                      </a:pPr>
                      <a:r>
                        <a:rPr lang="es-CO" sz="1600" dirty="0">
                          <a:solidFill>
                            <a:srgbClr val="094349"/>
                          </a:solidFill>
                          <a:effectLst/>
                          <a:latin typeface="Montserrat" panose="00000500000000000000" pitchFamily="50" charset="0"/>
                        </a:rPr>
                        <a:t>0.5</a:t>
                      </a:r>
                      <a:endParaRPr lang="es-CO" sz="1600" dirty="0">
                        <a:solidFill>
                          <a:srgbClr val="094349"/>
                        </a:solidFill>
                        <a:effectLst/>
                        <a:latin typeface="Montserrat" panose="00000500000000000000" pitchFamily="50" charset="0"/>
                        <a:ea typeface="Calibri" panose="020F0502020204030204" pitchFamily="34" charset="0"/>
                        <a:cs typeface="Times New Roman" panose="02020603050405020304" pitchFamily="18" charset="0"/>
                      </a:endParaRPr>
                    </a:p>
                  </a:txBody>
                  <a:tcPr marL="44450" marR="44450" marT="0" marB="0"/>
                </a:tc>
                <a:extLst>
                  <a:ext uri="{0D108BD9-81ED-4DB2-BD59-A6C34878D82A}">
                    <a16:rowId xmlns:a16="http://schemas.microsoft.com/office/drawing/2014/main" val="3237530692"/>
                  </a:ext>
                </a:extLst>
              </a:tr>
              <a:tr h="368465">
                <a:tc>
                  <a:txBody>
                    <a:bodyPr/>
                    <a:lstStyle/>
                    <a:p>
                      <a:pPr>
                        <a:lnSpc>
                          <a:spcPct val="107000"/>
                        </a:lnSpc>
                        <a:spcAft>
                          <a:spcPts val="0"/>
                        </a:spcAft>
                      </a:pPr>
                      <a:r>
                        <a:rPr lang="es-CO" sz="1600" dirty="0">
                          <a:solidFill>
                            <a:srgbClr val="094349"/>
                          </a:solidFill>
                          <a:effectLst/>
                          <a:latin typeface="Montserrat" panose="00000500000000000000" pitchFamily="50" charset="0"/>
                        </a:rPr>
                        <a:t>Inflamación máxima en 1 día.</a:t>
                      </a:r>
                      <a:endParaRPr lang="es-CO" sz="1600" dirty="0">
                        <a:solidFill>
                          <a:srgbClr val="094349"/>
                        </a:solidFill>
                        <a:effectLst/>
                        <a:latin typeface="Montserrat" panose="00000500000000000000" pitchFamily="50" charset="0"/>
                        <a:ea typeface="Calibri" panose="020F0502020204030204" pitchFamily="34" charset="0"/>
                        <a:cs typeface="Times New Roman" panose="02020603050405020304" pitchFamily="18" charset="0"/>
                      </a:endParaRPr>
                    </a:p>
                  </a:txBody>
                  <a:tcPr marL="44450" marR="44450" marT="0" marB="0"/>
                </a:tc>
                <a:tc>
                  <a:txBody>
                    <a:bodyPr/>
                    <a:lstStyle/>
                    <a:p>
                      <a:pPr algn="ctr">
                        <a:lnSpc>
                          <a:spcPct val="107000"/>
                        </a:lnSpc>
                        <a:spcAft>
                          <a:spcPts val="0"/>
                        </a:spcAft>
                      </a:pPr>
                      <a:r>
                        <a:rPr lang="es-CO" sz="1600">
                          <a:solidFill>
                            <a:srgbClr val="094349"/>
                          </a:solidFill>
                          <a:effectLst/>
                          <a:latin typeface="Montserrat" panose="00000500000000000000" pitchFamily="50" charset="0"/>
                        </a:rPr>
                        <a:t>1</a:t>
                      </a:r>
                      <a:endParaRPr lang="es-CO" sz="1600">
                        <a:solidFill>
                          <a:srgbClr val="094349"/>
                        </a:solidFill>
                        <a:effectLst/>
                        <a:latin typeface="Montserrat" panose="00000500000000000000" pitchFamily="50" charset="0"/>
                        <a:ea typeface="Calibri" panose="020F0502020204030204" pitchFamily="34" charset="0"/>
                        <a:cs typeface="Times New Roman" panose="02020603050405020304" pitchFamily="18" charset="0"/>
                      </a:endParaRPr>
                    </a:p>
                  </a:txBody>
                  <a:tcPr marL="44450" marR="44450" marT="0" marB="0"/>
                </a:tc>
                <a:extLst>
                  <a:ext uri="{0D108BD9-81ED-4DB2-BD59-A6C34878D82A}">
                    <a16:rowId xmlns:a16="http://schemas.microsoft.com/office/drawing/2014/main" val="3040425407"/>
                  </a:ext>
                </a:extLst>
              </a:tr>
              <a:tr h="368465">
                <a:tc>
                  <a:txBody>
                    <a:bodyPr/>
                    <a:lstStyle/>
                    <a:p>
                      <a:pPr>
                        <a:lnSpc>
                          <a:spcPct val="107000"/>
                        </a:lnSpc>
                        <a:spcAft>
                          <a:spcPts val="0"/>
                        </a:spcAft>
                      </a:pPr>
                      <a:r>
                        <a:rPr lang="es-CO" sz="1600" dirty="0">
                          <a:solidFill>
                            <a:srgbClr val="094349"/>
                          </a:solidFill>
                          <a:effectLst/>
                          <a:latin typeface="Montserrat" panose="00000500000000000000" pitchFamily="50" charset="0"/>
                        </a:rPr>
                        <a:t>Eritema sobre la articulación.</a:t>
                      </a:r>
                      <a:endParaRPr lang="es-CO" sz="1600" dirty="0">
                        <a:solidFill>
                          <a:srgbClr val="094349"/>
                        </a:solidFill>
                        <a:effectLst/>
                        <a:latin typeface="Montserrat" panose="00000500000000000000" pitchFamily="50" charset="0"/>
                        <a:ea typeface="Calibri" panose="020F0502020204030204" pitchFamily="34" charset="0"/>
                        <a:cs typeface="Times New Roman" panose="02020603050405020304" pitchFamily="18" charset="0"/>
                      </a:endParaRPr>
                    </a:p>
                  </a:txBody>
                  <a:tcPr marL="44450" marR="44450" marT="0" marB="0"/>
                </a:tc>
                <a:tc>
                  <a:txBody>
                    <a:bodyPr/>
                    <a:lstStyle/>
                    <a:p>
                      <a:pPr algn="ctr">
                        <a:lnSpc>
                          <a:spcPct val="107000"/>
                        </a:lnSpc>
                        <a:spcAft>
                          <a:spcPts val="0"/>
                        </a:spcAft>
                      </a:pPr>
                      <a:r>
                        <a:rPr lang="es-CO" sz="1600" dirty="0">
                          <a:solidFill>
                            <a:srgbClr val="094349"/>
                          </a:solidFill>
                          <a:effectLst/>
                          <a:latin typeface="Montserrat" panose="00000500000000000000" pitchFamily="50" charset="0"/>
                        </a:rPr>
                        <a:t>2.5</a:t>
                      </a:r>
                      <a:endParaRPr lang="es-CO" sz="1600" dirty="0">
                        <a:solidFill>
                          <a:srgbClr val="094349"/>
                        </a:solidFill>
                        <a:effectLst/>
                        <a:latin typeface="Montserrat" panose="00000500000000000000" pitchFamily="50" charset="0"/>
                        <a:ea typeface="Calibri" panose="020F0502020204030204" pitchFamily="34" charset="0"/>
                        <a:cs typeface="Times New Roman" panose="02020603050405020304" pitchFamily="18" charset="0"/>
                      </a:endParaRPr>
                    </a:p>
                  </a:txBody>
                  <a:tcPr marL="44450" marR="44450" marT="0" marB="0"/>
                </a:tc>
                <a:extLst>
                  <a:ext uri="{0D108BD9-81ED-4DB2-BD59-A6C34878D82A}">
                    <a16:rowId xmlns:a16="http://schemas.microsoft.com/office/drawing/2014/main" val="816205531"/>
                  </a:ext>
                </a:extLst>
              </a:tr>
              <a:tr h="368465">
                <a:tc>
                  <a:txBody>
                    <a:bodyPr/>
                    <a:lstStyle/>
                    <a:p>
                      <a:pPr>
                        <a:lnSpc>
                          <a:spcPct val="107000"/>
                        </a:lnSpc>
                        <a:spcAft>
                          <a:spcPts val="0"/>
                        </a:spcAft>
                      </a:pPr>
                      <a:r>
                        <a:rPr lang="es-CO" sz="1600" dirty="0">
                          <a:solidFill>
                            <a:srgbClr val="094349"/>
                          </a:solidFill>
                          <a:effectLst/>
                          <a:latin typeface="Montserrat" panose="00000500000000000000" pitchFamily="50" charset="0"/>
                        </a:rPr>
                        <a:t>Comorbilidad: HTA o enfermedad cardiovascular.</a:t>
                      </a:r>
                      <a:endParaRPr lang="es-CO" sz="1600" dirty="0">
                        <a:solidFill>
                          <a:srgbClr val="094349"/>
                        </a:solidFill>
                        <a:effectLst/>
                        <a:latin typeface="Montserrat" panose="00000500000000000000" pitchFamily="50" charset="0"/>
                        <a:ea typeface="Calibri" panose="020F0502020204030204" pitchFamily="34" charset="0"/>
                        <a:cs typeface="Times New Roman" panose="02020603050405020304" pitchFamily="18" charset="0"/>
                      </a:endParaRPr>
                    </a:p>
                  </a:txBody>
                  <a:tcPr marL="44450" marR="44450" marT="0" marB="0"/>
                </a:tc>
                <a:tc>
                  <a:txBody>
                    <a:bodyPr/>
                    <a:lstStyle/>
                    <a:p>
                      <a:pPr algn="ctr">
                        <a:lnSpc>
                          <a:spcPct val="107000"/>
                        </a:lnSpc>
                        <a:spcAft>
                          <a:spcPts val="0"/>
                        </a:spcAft>
                      </a:pPr>
                      <a:r>
                        <a:rPr lang="es-CO" sz="1600" dirty="0">
                          <a:solidFill>
                            <a:srgbClr val="094349"/>
                          </a:solidFill>
                          <a:effectLst/>
                          <a:latin typeface="Montserrat" panose="00000500000000000000" pitchFamily="50" charset="0"/>
                        </a:rPr>
                        <a:t>1.5</a:t>
                      </a:r>
                      <a:endParaRPr lang="es-CO" sz="1600" dirty="0">
                        <a:solidFill>
                          <a:srgbClr val="094349"/>
                        </a:solidFill>
                        <a:effectLst/>
                        <a:latin typeface="Montserrat" panose="00000500000000000000" pitchFamily="50" charset="0"/>
                        <a:ea typeface="Calibri" panose="020F0502020204030204" pitchFamily="34" charset="0"/>
                        <a:cs typeface="Times New Roman" panose="02020603050405020304" pitchFamily="18" charset="0"/>
                      </a:endParaRPr>
                    </a:p>
                  </a:txBody>
                  <a:tcPr marL="44450" marR="44450" marT="0" marB="0"/>
                </a:tc>
                <a:extLst>
                  <a:ext uri="{0D108BD9-81ED-4DB2-BD59-A6C34878D82A}">
                    <a16:rowId xmlns:a16="http://schemas.microsoft.com/office/drawing/2014/main" val="1359350326"/>
                  </a:ext>
                </a:extLst>
              </a:tr>
              <a:tr h="368465">
                <a:tc>
                  <a:txBody>
                    <a:bodyPr/>
                    <a:lstStyle/>
                    <a:p>
                      <a:pPr>
                        <a:lnSpc>
                          <a:spcPct val="107000"/>
                        </a:lnSpc>
                        <a:spcAft>
                          <a:spcPts val="0"/>
                        </a:spcAft>
                      </a:pPr>
                      <a:r>
                        <a:rPr lang="es-CO" sz="1600" dirty="0">
                          <a:solidFill>
                            <a:srgbClr val="094349"/>
                          </a:solidFill>
                          <a:effectLst/>
                          <a:latin typeface="Montserrat" panose="00000500000000000000" pitchFamily="50" charset="0"/>
                        </a:rPr>
                        <a:t>Concentración de urato en plasma &gt;5,88mg/dl.</a:t>
                      </a:r>
                      <a:endParaRPr lang="es-CO" sz="1600" dirty="0">
                        <a:solidFill>
                          <a:srgbClr val="094349"/>
                        </a:solidFill>
                        <a:effectLst/>
                        <a:latin typeface="Montserrat" panose="00000500000000000000" pitchFamily="50" charset="0"/>
                        <a:ea typeface="Calibri" panose="020F0502020204030204" pitchFamily="34" charset="0"/>
                        <a:cs typeface="Times New Roman" panose="02020603050405020304" pitchFamily="18" charset="0"/>
                      </a:endParaRPr>
                    </a:p>
                  </a:txBody>
                  <a:tcPr marL="44450" marR="44450" marT="0" marB="0"/>
                </a:tc>
                <a:tc>
                  <a:txBody>
                    <a:bodyPr/>
                    <a:lstStyle/>
                    <a:p>
                      <a:pPr algn="ctr">
                        <a:lnSpc>
                          <a:spcPct val="107000"/>
                        </a:lnSpc>
                        <a:spcAft>
                          <a:spcPts val="0"/>
                        </a:spcAft>
                      </a:pPr>
                      <a:r>
                        <a:rPr lang="es-CO" sz="1600" dirty="0">
                          <a:solidFill>
                            <a:srgbClr val="094349"/>
                          </a:solidFill>
                          <a:effectLst/>
                          <a:latin typeface="Montserrat" panose="00000500000000000000" pitchFamily="50" charset="0"/>
                        </a:rPr>
                        <a:t>3.5</a:t>
                      </a:r>
                      <a:endParaRPr lang="es-CO" sz="1600" dirty="0">
                        <a:solidFill>
                          <a:srgbClr val="094349"/>
                        </a:solidFill>
                        <a:effectLst/>
                        <a:latin typeface="Montserrat" panose="00000500000000000000" pitchFamily="50" charset="0"/>
                        <a:ea typeface="Calibri" panose="020F0502020204030204" pitchFamily="34" charset="0"/>
                        <a:cs typeface="Times New Roman" panose="02020603050405020304" pitchFamily="18" charset="0"/>
                      </a:endParaRPr>
                    </a:p>
                  </a:txBody>
                  <a:tcPr marL="44450" marR="44450" marT="0" marB="0"/>
                </a:tc>
                <a:extLst>
                  <a:ext uri="{0D108BD9-81ED-4DB2-BD59-A6C34878D82A}">
                    <a16:rowId xmlns:a16="http://schemas.microsoft.com/office/drawing/2014/main" val="4271966082"/>
                  </a:ext>
                </a:extLst>
              </a:tr>
            </a:tbl>
          </a:graphicData>
        </a:graphic>
      </p:graphicFrame>
      <p:sp>
        <p:nvSpPr>
          <p:cNvPr id="7" name="CuadroTexto 6"/>
          <p:cNvSpPr txBox="1"/>
          <p:nvPr/>
        </p:nvSpPr>
        <p:spPr>
          <a:xfrm>
            <a:off x="4206827" y="4772027"/>
            <a:ext cx="9726718" cy="738664"/>
          </a:xfrm>
          <a:prstGeom prst="rect">
            <a:avLst/>
          </a:prstGeom>
          <a:noFill/>
        </p:spPr>
        <p:txBody>
          <a:bodyPr wrap="square" rtlCol="0">
            <a:spAutoFit/>
          </a:bodyPr>
          <a:lstStyle/>
          <a:p>
            <a:r>
              <a:rPr lang="es-CO" sz="1400" dirty="0">
                <a:solidFill>
                  <a:srgbClr val="0A2130"/>
                </a:solidFill>
                <a:latin typeface="Montserrat" panose="00000500000000000000" pitchFamily="50" charset="0"/>
              </a:rPr>
              <a:t>Puntaje &lt;4: Gota improbable, excluye la enfermedad en el 97% de los pacientes</a:t>
            </a:r>
          </a:p>
          <a:p>
            <a:r>
              <a:rPr lang="es-CO" sz="1400" dirty="0">
                <a:solidFill>
                  <a:srgbClr val="0A2130"/>
                </a:solidFill>
                <a:latin typeface="Montserrat" panose="00000500000000000000" pitchFamily="50" charset="0"/>
              </a:rPr>
              <a:t>Puntaje &gt;8: Gota probable, confirma la enfermedad en el 80% </a:t>
            </a:r>
          </a:p>
          <a:p>
            <a:endParaRPr lang="es-CO" sz="1400" dirty="0">
              <a:solidFill>
                <a:srgbClr val="0A2130"/>
              </a:solidFill>
              <a:latin typeface="Montserrat" panose="00000500000000000000" pitchFamily="50" charset="0"/>
            </a:endParaRPr>
          </a:p>
        </p:txBody>
      </p:sp>
      <p:sp>
        <p:nvSpPr>
          <p:cNvPr id="8" name="Rectángulo 8"/>
          <p:cNvSpPr/>
          <p:nvPr/>
        </p:nvSpPr>
        <p:spPr>
          <a:xfrm>
            <a:off x="6581775" y="6288643"/>
            <a:ext cx="6388627" cy="307777"/>
          </a:xfrm>
          <a:prstGeom prst="rect">
            <a:avLst/>
          </a:prstGeom>
        </p:spPr>
        <p:txBody>
          <a:bodyPr wrap="square">
            <a:spAutoFit/>
          </a:bodyPr>
          <a:lstStyle/>
          <a:p>
            <a:r>
              <a:rPr lang="es-CO" sz="1400" dirty="0">
                <a:solidFill>
                  <a:srgbClr val="221E1F"/>
                </a:solidFill>
                <a:latin typeface="Montserrat" panose="00000500000000000000" pitchFamily="50" charset="0"/>
                <a:ea typeface="Calibri" panose="020F0502020204030204" pitchFamily="34" charset="0"/>
              </a:rPr>
              <a:t>Pérez-Ruiz, F. Sociedad Española de Reumatología 2011</a:t>
            </a:r>
            <a:endParaRPr lang="es-CO" sz="1400" dirty="0">
              <a:latin typeface="Montserrat" panose="00000500000000000000" pitchFamily="50" charset="0"/>
            </a:endParaRPr>
          </a:p>
        </p:txBody>
      </p:sp>
    </p:spTree>
    <p:extLst>
      <p:ext uri="{BB962C8B-B14F-4D97-AF65-F5344CB8AC3E}">
        <p14:creationId xmlns:p14="http://schemas.microsoft.com/office/powerpoint/2010/main" val="34642569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p:cNvSpPr txBox="1"/>
          <p:nvPr/>
        </p:nvSpPr>
        <p:spPr>
          <a:xfrm>
            <a:off x="1338472" y="829967"/>
            <a:ext cx="7704856" cy="615553"/>
          </a:xfrm>
          <a:prstGeom prst="rect">
            <a:avLst/>
          </a:prstGeom>
          <a:noFill/>
        </p:spPr>
        <p:txBody>
          <a:bodyPr wrap="square" rtlCol="0">
            <a:spAutoFit/>
          </a:bodyPr>
          <a:lstStyle/>
          <a:p>
            <a:r>
              <a:rPr lang="pt-BR" b="1" dirty="0">
                <a:solidFill>
                  <a:srgbClr val="094349"/>
                </a:solidFill>
                <a:latin typeface="Montserrat" panose="00000500000000000000" pitchFamily="50" charset="0"/>
              </a:rPr>
              <a:t>Definitivo</a:t>
            </a:r>
            <a:r>
              <a:rPr lang="pt-BR" dirty="0">
                <a:solidFill>
                  <a:srgbClr val="094349"/>
                </a:solidFill>
                <a:latin typeface="Montserrat" panose="00000500000000000000" pitchFamily="50" charset="0"/>
              </a:rPr>
              <a:t> </a:t>
            </a:r>
            <a:r>
              <a:rPr lang="pt-BR" dirty="0">
                <a:solidFill>
                  <a:srgbClr val="094349"/>
                </a:solidFill>
                <a:latin typeface="Montserrat" panose="00000500000000000000" pitchFamily="50" charset="0"/>
                <a:sym typeface="Wingdings" panose="05000000000000000000" pitchFamily="2" charset="2"/>
              </a:rPr>
              <a:t> </a:t>
            </a:r>
            <a:r>
              <a:rPr lang="pt-BR" dirty="0">
                <a:solidFill>
                  <a:srgbClr val="094349"/>
                </a:solidFill>
                <a:latin typeface="Montserrat" panose="00000500000000000000" pitchFamily="50" charset="0"/>
              </a:rPr>
              <a:t>líquido sinovial o material </a:t>
            </a:r>
            <a:r>
              <a:rPr lang="pt-BR" dirty="0" err="1">
                <a:solidFill>
                  <a:srgbClr val="094349"/>
                </a:solidFill>
                <a:latin typeface="Montserrat" panose="00000500000000000000" pitchFamily="50" charset="0"/>
              </a:rPr>
              <a:t>tofáceo</a:t>
            </a:r>
            <a:r>
              <a:rPr lang="pt-BR" dirty="0">
                <a:solidFill>
                  <a:srgbClr val="094349"/>
                </a:solidFill>
                <a:latin typeface="Montserrat" panose="00000500000000000000" pitchFamily="50" charset="0"/>
              </a:rPr>
              <a:t> </a:t>
            </a:r>
          </a:p>
          <a:p>
            <a:endParaRPr lang="es-CO" sz="1600" dirty="0">
              <a:solidFill>
                <a:srgbClr val="094349"/>
              </a:solidFill>
              <a:latin typeface="Montserrat" panose="00000500000000000000" pitchFamily="50" charset="0"/>
            </a:endParaRPr>
          </a:p>
        </p:txBody>
      </p:sp>
      <p:pic>
        <p:nvPicPr>
          <p:cNvPr id="7" name="Imagen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14672" y="1200139"/>
            <a:ext cx="5500478" cy="3084380"/>
          </a:xfrm>
          <a:prstGeom prst="rect">
            <a:avLst/>
          </a:prstGeom>
        </p:spPr>
      </p:pic>
      <p:sp>
        <p:nvSpPr>
          <p:cNvPr id="9" name="CuadroTexto 8"/>
          <p:cNvSpPr txBox="1"/>
          <p:nvPr/>
        </p:nvSpPr>
        <p:spPr>
          <a:xfrm>
            <a:off x="6761018" y="6189756"/>
            <a:ext cx="7151902" cy="307777"/>
          </a:xfrm>
          <a:prstGeom prst="rect">
            <a:avLst/>
          </a:prstGeom>
          <a:noFill/>
        </p:spPr>
        <p:txBody>
          <a:bodyPr wrap="square" rtlCol="0">
            <a:spAutoFit/>
          </a:bodyPr>
          <a:lstStyle/>
          <a:p>
            <a:r>
              <a:rPr lang="es-CO" sz="1400" dirty="0" err="1">
                <a:latin typeface="Montserrat" panose="00000500000000000000" pitchFamily="50" charset="0"/>
              </a:rPr>
              <a:t>McMullan</a:t>
            </a:r>
            <a:r>
              <a:rPr lang="es-CO" sz="1400" dirty="0">
                <a:latin typeface="Montserrat" panose="00000500000000000000" pitchFamily="50" charset="0"/>
              </a:rPr>
              <a:t>, P. </a:t>
            </a:r>
            <a:r>
              <a:rPr lang="es-CO" sz="1400" dirty="0" err="1">
                <a:latin typeface="Montserrat" panose="00000500000000000000" pitchFamily="50" charset="0"/>
              </a:rPr>
              <a:t>Ther</a:t>
            </a:r>
            <a:r>
              <a:rPr lang="es-CO" sz="1400" dirty="0">
                <a:latin typeface="Montserrat" panose="00000500000000000000" pitchFamily="50" charset="0"/>
              </a:rPr>
              <a:t> </a:t>
            </a:r>
            <a:r>
              <a:rPr lang="es-CO" sz="1400" dirty="0" err="1">
                <a:latin typeface="Montserrat" panose="00000500000000000000" pitchFamily="50" charset="0"/>
              </a:rPr>
              <a:t>Adv</a:t>
            </a:r>
            <a:r>
              <a:rPr lang="es-CO" sz="1400" dirty="0">
                <a:latin typeface="Montserrat" panose="00000500000000000000" pitchFamily="50" charset="0"/>
              </a:rPr>
              <a:t> </a:t>
            </a:r>
            <a:r>
              <a:rPr lang="es-CO" sz="1400" dirty="0" err="1">
                <a:latin typeface="Montserrat" panose="00000500000000000000" pitchFamily="50" charset="0"/>
              </a:rPr>
              <a:t>Musculoskel</a:t>
            </a:r>
            <a:r>
              <a:rPr lang="es-CO" sz="1400" dirty="0">
                <a:latin typeface="Montserrat" panose="00000500000000000000" pitchFamily="50" charset="0"/>
              </a:rPr>
              <a:t> </a:t>
            </a:r>
            <a:r>
              <a:rPr lang="es-CO" sz="1400" dirty="0" err="1">
                <a:latin typeface="Montserrat" panose="00000500000000000000" pitchFamily="50" charset="0"/>
              </a:rPr>
              <a:t>Dis</a:t>
            </a:r>
            <a:r>
              <a:rPr lang="es-CO" sz="1400" dirty="0">
                <a:latin typeface="Montserrat" panose="00000500000000000000" pitchFamily="50" charset="0"/>
              </a:rPr>
              <a:t>, 2012. 4(2): 121–131 </a:t>
            </a:r>
          </a:p>
        </p:txBody>
      </p:sp>
      <p:sp>
        <p:nvSpPr>
          <p:cNvPr id="10" name="CuadroTexto 9"/>
          <p:cNvSpPr txBox="1"/>
          <p:nvPr/>
        </p:nvSpPr>
        <p:spPr>
          <a:xfrm>
            <a:off x="7242465" y="2140266"/>
            <a:ext cx="4558144" cy="1200329"/>
          </a:xfrm>
          <a:prstGeom prst="rect">
            <a:avLst/>
          </a:prstGeom>
          <a:noFill/>
        </p:spPr>
        <p:txBody>
          <a:bodyPr wrap="square" rtlCol="0">
            <a:spAutoFit/>
          </a:bodyPr>
          <a:lstStyle/>
          <a:p>
            <a:r>
              <a:rPr lang="es-CO" sz="2400" b="1" dirty="0">
                <a:solidFill>
                  <a:srgbClr val="0A2130"/>
                </a:solidFill>
                <a:latin typeface="Montserrat" panose="00000500000000000000" pitchFamily="50" charset="0"/>
              </a:rPr>
              <a:t>Sintomático: </a:t>
            </a:r>
          </a:p>
          <a:p>
            <a:r>
              <a:rPr lang="es-CO" sz="2400" dirty="0">
                <a:solidFill>
                  <a:srgbClr val="0A2130"/>
                </a:solidFill>
                <a:latin typeface="Montserrat" panose="00000500000000000000" pitchFamily="50" charset="0"/>
              </a:rPr>
              <a:t>(sensibilidad </a:t>
            </a:r>
            <a:r>
              <a:rPr lang="es-CO" sz="2400" b="1" dirty="0">
                <a:solidFill>
                  <a:srgbClr val="0A2130"/>
                </a:solidFill>
                <a:latin typeface="Montserrat" panose="00000500000000000000" pitchFamily="50" charset="0"/>
              </a:rPr>
              <a:t>S 85%-95%</a:t>
            </a:r>
            <a:r>
              <a:rPr lang="es-CO" sz="2400" dirty="0">
                <a:solidFill>
                  <a:srgbClr val="0A2130"/>
                </a:solidFill>
                <a:latin typeface="Montserrat" panose="00000500000000000000" pitchFamily="50" charset="0"/>
              </a:rPr>
              <a:t>). </a:t>
            </a:r>
          </a:p>
          <a:p>
            <a:r>
              <a:rPr lang="es-CO" sz="2400" dirty="0">
                <a:solidFill>
                  <a:srgbClr val="0A2130"/>
                </a:solidFill>
                <a:latin typeface="Montserrat" panose="00000500000000000000" pitchFamily="50" charset="0"/>
              </a:rPr>
              <a:t>Intercríticos S (52%-95%). </a:t>
            </a:r>
          </a:p>
        </p:txBody>
      </p:sp>
      <p:sp>
        <p:nvSpPr>
          <p:cNvPr id="8" name="Título 1">
            <a:extLst>
              <a:ext uri="{FF2B5EF4-FFF2-40B4-BE49-F238E27FC236}">
                <a16:creationId xmlns:a16="http://schemas.microsoft.com/office/drawing/2014/main" id="{5931AF74-DADC-2A43-A3A8-C0A1F5F948A3}"/>
              </a:ext>
            </a:extLst>
          </p:cNvPr>
          <p:cNvSpPr>
            <a:spLocks noGrp="1"/>
          </p:cNvSpPr>
          <p:nvPr>
            <p:ph type="title"/>
          </p:nvPr>
        </p:nvSpPr>
        <p:spPr>
          <a:xfrm>
            <a:off x="600075" y="-130669"/>
            <a:ext cx="10515600" cy="1325563"/>
          </a:xfrm>
        </p:spPr>
        <p:txBody>
          <a:bodyPr>
            <a:normAutofit/>
          </a:bodyPr>
          <a:lstStyle/>
          <a:p>
            <a:r>
              <a:rPr lang="es-ES_tradnl" sz="3200" dirty="0"/>
              <a:t>Diagnóstico</a:t>
            </a:r>
          </a:p>
        </p:txBody>
      </p:sp>
    </p:spTree>
    <p:extLst>
      <p:ext uri="{BB962C8B-B14F-4D97-AF65-F5344CB8AC3E}">
        <p14:creationId xmlns:p14="http://schemas.microsoft.com/office/powerpoint/2010/main" val="14532383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a 4"/>
          <p:cNvGraphicFramePr/>
          <p:nvPr>
            <p:extLst>
              <p:ext uri="{D42A27DB-BD31-4B8C-83A1-F6EECF244321}">
                <p14:modId xmlns:p14="http://schemas.microsoft.com/office/powerpoint/2010/main" val="4180506353"/>
              </p:ext>
            </p:extLst>
          </p:nvPr>
        </p:nvGraphicFramePr>
        <p:xfrm>
          <a:off x="1053737" y="202712"/>
          <a:ext cx="10084526" cy="587237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Título 1">
            <a:extLst>
              <a:ext uri="{FF2B5EF4-FFF2-40B4-BE49-F238E27FC236}">
                <a16:creationId xmlns:a16="http://schemas.microsoft.com/office/drawing/2014/main" id="{6994BFCB-BADF-D848-B15A-E4EAAD79A426}"/>
              </a:ext>
            </a:extLst>
          </p:cNvPr>
          <p:cNvSpPr>
            <a:spLocks noGrp="1"/>
          </p:cNvSpPr>
          <p:nvPr>
            <p:ph type="title"/>
          </p:nvPr>
        </p:nvSpPr>
        <p:spPr>
          <a:xfrm>
            <a:off x="838200" y="98425"/>
            <a:ext cx="10515600" cy="1325563"/>
          </a:xfrm>
        </p:spPr>
        <p:txBody>
          <a:bodyPr>
            <a:normAutofit/>
          </a:bodyPr>
          <a:lstStyle/>
          <a:p>
            <a:r>
              <a:rPr lang="es-ES_tradnl" sz="3200" dirty="0"/>
              <a:t>Características del líquido sinovial</a:t>
            </a:r>
          </a:p>
        </p:txBody>
      </p:sp>
      <p:sp>
        <p:nvSpPr>
          <p:cNvPr id="6" name="CuadroTexto 8"/>
          <p:cNvSpPr txBox="1"/>
          <p:nvPr/>
        </p:nvSpPr>
        <p:spPr>
          <a:xfrm>
            <a:off x="4732193" y="6269593"/>
            <a:ext cx="7151902" cy="307777"/>
          </a:xfrm>
          <a:prstGeom prst="rect">
            <a:avLst/>
          </a:prstGeom>
          <a:noFill/>
        </p:spPr>
        <p:txBody>
          <a:bodyPr wrap="square" rtlCol="0">
            <a:spAutoFit/>
          </a:bodyPr>
          <a:lstStyle/>
          <a:p>
            <a:pPr algn="r"/>
            <a:r>
              <a:rPr lang="es-CO" sz="1400" dirty="0" err="1">
                <a:latin typeface="Montserrat" panose="00000500000000000000" pitchFamily="50" charset="0"/>
              </a:rPr>
              <a:t>McMullan</a:t>
            </a:r>
            <a:r>
              <a:rPr lang="es-CO" sz="1400" dirty="0">
                <a:latin typeface="Montserrat" panose="00000500000000000000" pitchFamily="50" charset="0"/>
              </a:rPr>
              <a:t>, P. </a:t>
            </a:r>
            <a:r>
              <a:rPr lang="es-CO" sz="1400" dirty="0" err="1">
                <a:latin typeface="Montserrat" panose="00000500000000000000" pitchFamily="50" charset="0"/>
              </a:rPr>
              <a:t>Ther</a:t>
            </a:r>
            <a:r>
              <a:rPr lang="es-CO" sz="1400" dirty="0">
                <a:latin typeface="Montserrat" panose="00000500000000000000" pitchFamily="50" charset="0"/>
              </a:rPr>
              <a:t> </a:t>
            </a:r>
            <a:r>
              <a:rPr lang="es-CO" sz="1400" dirty="0" err="1">
                <a:latin typeface="Montserrat" panose="00000500000000000000" pitchFamily="50" charset="0"/>
              </a:rPr>
              <a:t>Adv</a:t>
            </a:r>
            <a:r>
              <a:rPr lang="es-CO" sz="1400" dirty="0">
                <a:latin typeface="Montserrat" panose="00000500000000000000" pitchFamily="50" charset="0"/>
              </a:rPr>
              <a:t> </a:t>
            </a:r>
            <a:r>
              <a:rPr lang="es-CO" sz="1400" dirty="0" err="1">
                <a:latin typeface="Montserrat" panose="00000500000000000000" pitchFamily="50" charset="0"/>
              </a:rPr>
              <a:t>Musculoskel</a:t>
            </a:r>
            <a:r>
              <a:rPr lang="es-CO" sz="1400" dirty="0">
                <a:latin typeface="Montserrat" panose="00000500000000000000" pitchFamily="50" charset="0"/>
              </a:rPr>
              <a:t> </a:t>
            </a:r>
            <a:r>
              <a:rPr lang="es-CO" sz="1400" dirty="0" err="1">
                <a:latin typeface="Montserrat" panose="00000500000000000000" pitchFamily="50" charset="0"/>
              </a:rPr>
              <a:t>Dis</a:t>
            </a:r>
            <a:r>
              <a:rPr lang="es-CO" sz="1400" dirty="0">
                <a:latin typeface="Montserrat" panose="00000500000000000000" pitchFamily="50" charset="0"/>
              </a:rPr>
              <a:t>, 2012. 4(2): 121–131 </a:t>
            </a:r>
          </a:p>
        </p:txBody>
      </p:sp>
    </p:spTree>
    <p:extLst>
      <p:ext uri="{BB962C8B-B14F-4D97-AF65-F5344CB8AC3E}">
        <p14:creationId xmlns:p14="http://schemas.microsoft.com/office/powerpoint/2010/main" val="127279252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p:cNvSpPr txBox="1"/>
          <p:nvPr/>
        </p:nvSpPr>
        <p:spPr>
          <a:xfrm>
            <a:off x="1359328" y="1690688"/>
            <a:ext cx="9473344" cy="2246769"/>
          </a:xfrm>
          <a:prstGeom prst="rect">
            <a:avLst/>
          </a:prstGeom>
          <a:noFill/>
        </p:spPr>
        <p:txBody>
          <a:bodyPr wrap="square" rtlCol="0">
            <a:spAutoFit/>
          </a:bodyPr>
          <a:lstStyle/>
          <a:p>
            <a:pPr marL="342900" indent="-342900">
              <a:buClr>
                <a:schemeClr val="accent5"/>
              </a:buClr>
              <a:buFont typeface="Arial" panose="020B0604020202020204" pitchFamily="34" charset="0"/>
              <a:buChar char="•"/>
            </a:pPr>
            <a:r>
              <a:rPr lang="es-CO" sz="2000" dirty="0">
                <a:solidFill>
                  <a:srgbClr val="094349"/>
                </a:solidFill>
                <a:latin typeface="Montserrat" panose="00000500000000000000" pitchFamily="50" charset="0"/>
              </a:rPr>
              <a:t>Niveles de ácido úrico</a:t>
            </a:r>
          </a:p>
          <a:p>
            <a:pPr marL="800100" lvl="1" indent="-342900">
              <a:buClr>
                <a:schemeClr val="accent5"/>
              </a:buClr>
              <a:buFont typeface="Arial" panose="020B0604020202020204" pitchFamily="34" charset="0"/>
              <a:buChar char="•"/>
            </a:pPr>
            <a:r>
              <a:rPr lang="es-CO" sz="2000" dirty="0">
                <a:solidFill>
                  <a:srgbClr val="094349"/>
                </a:solidFill>
                <a:latin typeface="Montserrat" panose="00000500000000000000" pitchFamily="50" charset="0"/>
              </a:rPr>
              <a:t>1/3 tienen niveles normales en la crisis gotosa.</a:t>
            </a:r>
          </a:p>
          <a:p>
            <a:pPr marL="800100" lvl="1" indent="-342900">
              <a:buClr>
                <a:schemeClr val="accent5"/>
              </a:buClr>
              <a:buFont typeface="Arial" panose="020B0604020202020204" pitchFamily="34" charset="0"/>
              <a:buChar char="•"/>
            </a:pPr>
            <a:r>
              <a:rPr lang="es-CO" sz="2000" dirty="0">
                <a:solidFill>
                  <a:srgbClr val="094349"/>
                </a:solidFill>
                <a:latin typeface="Montserrat" panose="00000500000000000000" pitchFamily="50" charset="0"/>
              </a:rPr>
              <a:t>Repetir niveles luego de la crisis gotosa.</a:t>
            </a:r>
          </a:p>
          <a:p>
            <a:pPr marL="800100" lvl="1" indent="-342900">
              <a:buClr>
                <a:schemeClr val="accent5"/>
              </a:buClr>
              <a:buFont typeface="Arial" panose="020B0604020202020204" pitchFamily="34" charset="0"/>
              <a:buChar char="•"/>
            </a:pPr>
            <a:endParaRPr lang="es-CO" sz="2000" dirty="0">
              <a:solidFill>
                <a:srgbClr val="094349"/>
              </a:solidFill>
              <a:latin typeface="Montserrat" panose="00000500000000000000" pitchFamily="50" charset="0"/>
            </a:endParaRPr>
          </a:p>
          <a:p>
            <a:pPr marL="342900" indent="-342900">
              <a:buClr>
                <a:schemeClr val="accent5"/>
              </a:buClr>
              <a:buFont typeface="Arial" panose="020B0604020202020204" pitchFamily="34" charset="0"/>
              <a:buChar char="•"/>
            </a:pPr>
            <a:r>
              <a:rPr lang="es-CO" sz="2000" dirty="0">
                <a:solidFill>
                  <a:srgbClr val="094349"/>
                </a:solidFill>
                <a:latin typeface="Montserrat" panose="00000500000000000000" pitchFamily="50" charset="0"/>
              </a:rPr>
              <a:t>Reactantes de fase aguda</a:t>
            </a:r>
          </a:p>
          <a:p>
            <a:pPr marL="800100" lvl="1" indent="-342900">
              <a:buClr>
                <a:schemeClr val="accent5"/>
              </a:buClr>
              <a:buFont typeface="Arial" panose="020B0604020202020204" pitchFamily="34" charset="0"/>
              <a:buChar char="•"/>
            </a:pPr>
            <a:r>
              <a:rPr lang="es-CO" sz="2000" dirty="0">
                <a:solidFill>
                  <a:srgbClr val="094349"/>
                </a:solidFill>
                <a:latin typeface="Montserrat" panose="00000500000000000000" pitchFamily="50" charset="0"/>
              </a:rPr>
              <a:t>PCR elevada.</a:t>
            </a:r>
          </a:p>
          <a:p>
            <a:pPr marL="800100" lvl="1" indent="-342900">
              <a:buClr>
                <a:schemeClr val="accent5"/>
              </a:buClr>
              <a:buFont typeface="Arial" panose="020B0604020202020204" pitchFamily="34" charset="0"/>
              <a:buChar char="•"/>
            </a:pPr>
            <a:r>
              <a:rPr lang="es-CO" sz="2000" dirty="0">
                <a:solidFill>
                  <a:srgbClr val="094349"/>
                </a:solidFill>
                <a:latin typeface="Montserrat" panose="00000500000000000000" pitchFamily="50" charset="0"/>
              </a:rPr>
              <a:t>Leucocitosis y neutrofilia.</a:t>
            </a:r>
          </a:p>
        </p:txBody>
      </p:sp>
      <p:sp>
        <p:nvSpPr>
          <p:cNvPr id="6" name="Título 1">
            <a:extLst>
              <a:ext uri="{FF2B5EF4-FFF2-40B4-BE49-F238E27FC236}">
                <a16:creationId xmlns:a16="http://schemas.microsoft.com/office/drawing/2014/main" id="{2654B997-D591-BB4B-AE82-43383E3D37BD}"/>
              </a:ext>
            </a:extLst>
          </p:cNvPr>
          <p:cNvSpPr>
            <a:spLocks noGrp="1"/>
          </p:cNvSpPr>
          <p:nvPr>
            <p:ph type="title"/>
          </p:nvPr>
        </p:nvSpPr>
        <p:spPr/>
        <p:txBody>
          <a:bodyPr/>
          <a:lstStyle/>
          <a:p>
            <a:r>
              <a:rPr lang="es-ES_tradnl" dirty="0"/>
              <a:t>Paraclínicos</a:t>
            </a:r>
          </a:p>
        </p:txBody>
      </p:sp>
      <p:sp>
        <p:nvSpPr>
          <p:cNvPr id="4" name="CuadroTexto 8"/>
          <p:cNvSpPr txBox="1"/>
          <p:nvPr/>
        </p:nvSpPr>
        <p:spPr>
          <a:xfrm>
            <a:off x="4779818" y="6338986"/>
            <a:ext cx="7151902" cy="307777"/>
          </a:xfrm>
          <a:prstGeom prst="rect">
            <a:avLst/>
          </a:prstGeom>
          <a:noFill/>
        </p:spPr>
        <p:txBody>
          <a:bodyPr wrap="square" rtlCol="0">
            <a:spAutoFit/>
          </a:bodyPr>
          <a:lstStyle/>
          <a:p>
            <a:pPr algn="r"/>
            <a:r>
              <a:rPr lang="es-CO" sz="1400" dirty="0" err="1">
                <a:latin typeface="Montserrat" panose="00000500000000000000" pitchFamily="50" charset="0"/>
              </a:rPr>
              <a:t>McMullan</a:t>
            </a:r>
            <a:r>
              <a:rPr lang="es-CO" sz="1400" dirty="0">
                <a:latin typeface="Montserrat" panose="00000500000000000000" pitchFamily="50" charset="0"/>
              </a:rPr>
              <a:t>, P. </a:t>
            </a:r>
            <a:r>
              <a:rPr lang="es-CO" sz="1400" dirty="0" err="1">
                <a:latin typeface="Montserrat" panose="00000500000000000000" pitchFamily="50" charset="0"/>
              </a:rPr>
              <a:t>Ther</a:t>
            </a:r>
            <a:r>
              <a:rPr lang="es-CO" sz="1400" dirty="0">
                <a:latin typeface="Montserrat" panose="00000500000000000000" pitchFamily="50" charset="0"/>
              </a:rPr>
              <a:t> </a:t>
            </a:r>
            <a:r>
              <a:rPr lang="es-CO" sz="1400" dirty="0" err="1">
                <a:latin typeface="Montserrat" panose="00000500000000000000" pitchFamily="50" charset="0"/>
              </a:rPr>
              <a:t>Adv</a:t>
            </a:r>
            <a:r>
              <a:rPr lang="es-CO" sz="1400" dirty="0">
                <a:latin typeface="Montserrat" panose="00000500000000000000" pitchFamily="50" charset="0"/>
              </a:rPr>
              <a:t> </a:t>
            </a:r>
            <a:r>
              <a:rPr lang="es-CO" sz="1400" dirty="0" err="1">
                <a:latin typeface="Montserrat" panose="00000500000000000000" pitchFamily="50" charset="0"/>
              </a:rPr>
              <a:t>Musculoskel</a:t>
            </a:r>
            <a:r>
              <a:rPr lang="es-CO" sz="1400" dirty="0">
                <a:latin typeface="Montserrat" panose="00000500000000000000" pitchFamily="50" charset="0"/>
              </a:rPr>
              <a:t> </a:t>
            </a:r>
            <a:r>
              <a:rPr lang="es-CO" sz="1400" dirty="0" err="1">
                <a:latin typeface="Montserrat" panose="00000500000000000000" pitchFamily="50" charset="0"/>
              </a:rPr>
              <a:t>Dis</a:t>
            </a:r>
            <a:r>
              <a:rPr lang="es-CO" sz="1400" dirty="0">
                <a:latin typeface="Montserrat" panose="00000500000000000000" pitchFamily="50" charset="0"/>
              </a:rPr>
              <a:t>, 2012. 4(2): 121–131 </a:t>
            </a:r>
          </a:p>
        </p:txBody>
      </p:sp>
    </p:spTree>
    <p:extLst>
      <p:ext uri="{BB962C8B-B14F-4D97-AF65-F5344CB8AC3E}">
        <p14:creationId xmlns:p14="http://schemas.microsoft.com/office/powerpoint/2010/main" val="299971007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p:cNvSpPr txBox="1"/>
          <p:nvPr/>
        </p:nvSpPr>
        <p:spPr>
          <a:xfrm>
            <a:off x="656150" y="1442387"/>
            <a:ext cx="5188970" cy="2862322"/>
          </a:xfrm>
          <a:prstGeom prst="rect">
            <a:avLst/>
          </a:prstGeom>
          <a:noFill/>
        </p:spPr>
        <p:txBody>
          <a:bodyPr wrap="square" rtlCol="0">
            <a:spAutoFit/>
          </a:bodyPr>
          <a:lstStyle/>
          <a:p>
            <a:pPr>
              <a:buClr>
                <a:schemeClr val="accent5"/>
              </a:buClr>
            </a:pPr>
            <a:r>
              <a:rPr lang="es-CO" dirty="0">
                <a:solidFill>
                  <a:srgbClr val="0A2130"/>
                </a:solidFill>
                <a:latin typeface="Montserrat" panose="00000500000000000000" pitchFamily="50" charset="0"/>
              </a:rPr>
              <a:t>Radiografía de articulación afectada</a:t>
            </a:r>
          </a:p>
          <a:p>
            <a:pPr marL="800100" lvl="1" indent="-342900">
              <a:buClr>
                <a:schemeClr val="accent5"/>
              </a:buClr>
              <a:buFont typeface="Arial" panose="020B0604020202020204" pitchFamily="34" charset="0"/>
              <a:buChar char="•"/>
            </a:pPr>
            <a:r>
              <a:rPr lang="es-CO" dirty="0">
                <a:solidFill>
                  <a:srgbClr val="0A2130"/>
                </a:solidFill>
                <a:latin typeface="Montserrat" panose="00000500000000000000" pitchFamily="50" charset="0"/>
              </a:rPr>
              <a:t>Normal.</a:t>
            </a:r>
          </a:p>
          <a:p>
            <a:pPr marL="800100" lvl="1" indent="-342900">
              <a:buClr>
                <a:schemeClr val="accent5"/>
              </a:buClr>
              <a:buFont typeface="Arial" panose="020B0604020202020204" pitchFamily="34" charset="0"/>
              <a:buChar char="•"/>
            </a:pPr>
            <a:r>
              <a:rPr lang="es-CO" dirty="0">
                <a:solidFill>
                  <a:srgbClr val="0A2130"/>
                </a:solidFill>
                <a:latin typeface="Montserrat" panose="00000500000000000000" pitchFamily="50" charset="0"/>
              </a:rPr>
              <a:t>Edema de tejidos blandos.</a:t>
            </a:r>
          </a:p>
          <a:p>
            <a:pPr marL="800100" lvl="1" indent="-342900">
              <a:buClr>
                <a:schemeClr val="accent5"/>
              </a:buClr>
              <a:buFont typeface="Arial" panose="020B0604020202020204" pitchFamily="34" charset="0"/>
              <a:buChar char="•"/>
            </a:pPr>
            <a:r>
              <a:rPr lang="es-CO" dirty="0">
                <a:solidFill>
                  <a:srgbClr val="0A2130"/>
                </a:solidFill>
                <a:latin typeface="Montserrat" panose="00000500000000000000" pitchFamily="50" charset="0"/>
              </a:rPr>
              <a:t>Tardíamente </a:t>
            </a:r>
            <a:r>
              <a:rPr lang="es-CO" dirty="0">
                <a:solidFill>
                  <a:srgbClr val="0A2130"/>
                </a:solidFill>
                <a:latin typeface="Montserrat" panose="00000500000000000000" pitchFamily="50" charset="0"/>
                <a:sym typeface="Wingdings" panose="05000000000000000000" pitchFamily="2" charset="2"/>
              </a:rPr>
              <a:t></a:t>
            </a:r>
            <a:r>
              <a:rPr lang="es-CO" dirty="0">
                <a:solidFill>
                  <a:srgbClr val="0A2130"/>
                </a:solidFill>
                <a:latin typeface="Montserrat" panose="00000500000000000000" pitchFamily="50" charset="0"/>
              </a:rPr>
              <a:t> erosión en sacabocado </a:t>
            </a:r>
            <a:r>
              <a:rPr lang="es-CO" dirty="0">
                <a:solidFill>
                  <a:srgbClr val="0A2130"/>
                </a:solidFill>
                <a:latin typeface="Montserrat" panose="00000500000000000000" pitchFamily="50" charset="0"/>
                <a:sym typeface="Wingdings" panose="05000000000000000000" pitchFamily="2" charset="2"/>
              </a:rPr>
              <a:t></a:t>
            </a:r>
            <a:r>
              <a:rPr lang="es-CO" dirty="0">
                <a:solidFill>
                  <a:srgbClr val="0A2130"/>
                </a:solidFill>
                <a:latin typeface="Montserrat" panose="00000500000000000000" pitchFamily="50" charset="0"/>
              </a:rPr>
              <a:t> asimétrica y con bordes </a:t>
            </a:r>
            <a:r>
              <a:rPr lang="es-CO" dirty="0" err="1">
                <a:solidFill>
                  <a:srgbClr val="0A2130"/>
                </a:solidFill>
                <a:latin typeface="Montserrat" panose="00000500000000000000" pitchFamily="50" charset="0"/>
              </a:rPr>
              <a:t>sobrelevantados</a:t>
            </a:r>
            <a:r>
              <a:rPr lang="es-CO" dirty="0">
                <a:solidFill>
                  <a:srgbClr val="0A2130"/>
                </a:solidFill>
                <a:latin typeface="Montserrat" panose="00000500000000000000" pitchFamily="50" charset="0"/>
              </a:rPr>
              <a:t>.</a:t>
            </a:r>
          </a:p>
          <a:p>
            <a:pPr>
              <a:buClr>
                <a:schemeClr val="accent5"/>
              </a:buClr>
            </a:pPr>
            <a:endParaRPr lang="es-CO" dirty="0">
              <a:solidFill>
                <a:srgbClr val="0A2130"/>
              </a:solidFill>
              <a:latin typeface="Montserrat" panose="00000500000000000000" pitchFamily="50" charset="0"/>
            </a:endParaRPr>
          </a:p>
          <a:p>
            <a:pPr>
              <a:buClr>
                <a:schemeClr val="accent5"/>
              </a:buClr>
            </a:pPr>
            <a:r>
              <a:rPr lang="es-CO" dirty="0">
                <a:solidFill>
                  <a:srgbClr val="0A2130"/>
                </a:solidFill>
                <a:latin typeface="Montserrat" panose="00000500000000000000" pitchFamily="50" charset="0"/>
              </a:rPr>
              <a:t>Útil para descartar fracturas.</a:t>
            </a:r>
          </a:p>
          <a:p>
            <a:pPr>
              <a:buClr>
                <a:schemeClr val="accent5"/>
              </a:buClr>
            </a:pPr>
            <a:endParaRPr lang="es-CO" dirty="0">
              <a:solidFill>
                <a:srgbClr val="0A2130"/>
              </a:solidFill>
              <a:latin typeface="Montserrat" panose="00000500000000000000" pitchFamily="50" charset="0"/>
            </a:endParaRPr>
          </a:p>
          <a:p>
            <a:pPr>
              <a:buClr>
                <a:schemeClr val="accent5"/>
              </a:buClr>
            </a:pPr>
            <a:r>
              <a:rPr lang="es-CO" dirty="0">
                <a:solidFill>
                  <a:srgbClr val="0A2130"/>
                </a:solidFill>
                <a:latin typeface="Montserrat" panose="00000500000000000000" pitchFamily="50" charset="0"/>
              </a:rPr>
              <a:t>S del 31%.</a:t>
            </a:r>
          </a:p>
        </p:txBody>
      </p:sp>
      <p:sp>
        <p:nvSpPr>
          <p:cNvPr id="7" name="Rectángulo 6"/>
          <p:cNvSpPr/>
          <p:nvPr/>
        </p:nvSpPr>
        <p:spPr>
          <a:xfrm>
            <a:off x="7393398" y="6335692"/>
            <a:ext cx="4554452" cy="307777"/>
          </a:xfrm>
          <a:prstGeom prst="rect">
            <a:avLst/>
          </a:prstGeom>
        </p:spPr>
        <p:txBody>
          <a:bodyPr wrap="none">
            <a:spAutoFit/>
          </a:bodyPr>
          <a:lstStyle/>
          <a:p>
            <a:pPr algn="r"/>
            <a:r>
              <a:rPr lang="pt-BR" sz="1400" dirty="0">
                <a:latin typeface="Montserrat" panose="00000500000000000000" pitchFamily="50" charset="0"/>
              </a:rPr>
              <a:t>Fernandes, E. Rev bras </a:t>
            </a:r>
            <a:r>
              <a:rPr lang="pt-BR" sz="1400" b="0" i="0" u="none" strike="noStrike" baseline="0" dirty="0">
                <a:latin typeface="Montserrat" panose="00000500000000000000" pitchFamily="50" charset="0"/>
              </a:rPr>
              <a:t>reumatol,</a:t>
            </a:r>
            <a:r>
              <a:rPr lang="pt-BR" sz="1400" b="0" i="0" u="none" strike="noStrike" dirty="0">
                <a:latin typeface="Montserrat" panose="00000500000000000000" pitchFamily="50" charset="0"/>
              </a:rPr>
              <a:t> </a:t>
            </a:r>
            <a:r>
              <a:rPr lang="pt-BR" sz="1400" b="0" i="0" u="none" strike="noStrike" baseline="0" dirty="0">
                <a:latin typeface="Montserrat" panose="00000500000000000000" pitchFamily="50" charset="0"/>
              </a:rPr>
              <a:t>2017.5</a:t>
            </a:r>
            <a:r>
              <a:rPr lang="pt-BR" sz="1400" b="0" i="0" u="none" strike="noStrike" dirty="0">
                <a:latin typeface="Montserrat" panose="00000500000000000000" pitchFamily="50" charset="0"/>
              </a:rPr>
              <a:t>7(1)</a:t>
            </a:r>
            <a:r>
              <a:rPr lang="pt-BR" sz="1400" b="0" i="0" u="none" strike="noStrike" baseline="0" dirty="0">
                <a:latin typeface="Montserrat" panose="00000500000000000000" pitchFamily="50" charset="0"/>
              </a:rPr>
              <a:t>:64–72</a:t>
            </a:r>
            <a:endParaRPr lang="es-CO" sz="1400" dirty="0">
              <a:latin typeface="Montserrat" panose="00000500000000000000" pitchFamily="50" charset="0"/>
            </a:endParaRPr>
          </a:p>
        </p:txBody>
      </p:sp>
      <p:pic>
        <p:nvPicPr>
          <p:cNvPr id="9" name="Imagen 8"/>
          <p:cNvPicPr>
            <a:picLocks noChangeAspect="1"/>
          </p:cNvPicPr>
          <p:nvPr/>
        </p:nvPicPr>
        <p:blipFill rotWithShape="1">
          <a:blip r:embed="rId3">
            <a:extLst>
              <a:ext uri="{28A0092B-C50C-407E-A947-70E740481C1C}">
                <a14:useLocalDpi xmlns:a14="http://schemas.microsoft.com/office/drawing/2010/main" val="0"/>
              </a:ext>
            </a:extLst>
          </a:blip>
          <a:srcRect r="51292"/>
          <a:stretch/>
        </p:blipFill>
        <p:spPr>
          <a:xfrm>
            <a:off x="5548095" y="394133"/>
            <a:ext cx="3278091" cy="3290039"/>
          </a:xfrm>
          <a:prstGeom prst="rect">
            <a:avLst/>
          </a:prstGeom>
        </p:spPr>
      </p:pic>
      <p:sp>
        <p:nvSpPr>
          <p:cNvPr id="6" name="Título 1">
            <a:extLst>
              <a:ext uri="{FF2B5EF4-FFF2-40B4-BE49-F238E27FC236}">
                <a16:creationId xmlns:a16="http://schemas.microsoft.com/office/drawing/2014/main" id="{A77D8023-FFF1-284A-9BCE-5455C6BE7DAB}"/>
              </a:ext>
            </a:extLst>
          </p:cNvPr>
          <p:cNvSpPr>
            <a:spLocks noGrp="1"/>
          </p:cNvSpPr>
          <p:nvPr>
            <p:ph type="title"/>
          </p:nvPr>
        </p:nvSpPr>
        <p:spPr>
          <a:xfrm>
            <a:off x="680491" y="242622"/>
            <a:ext cx="10515600" cy="1325563"/>
          </a:xfrm>
        </p:spPr>
        <p:txBody>
          <a:bodyPr/>
          <a:lstStyle/>
          <a:p>
            <a:r>
              <a:rPr lang="es-ES_tradnl" dirty="0"/>
              <a:t>Imágenes</a:t>
            </a:r>
          </a:p>
        </p:txBody>
      </p:sp>
      <p:pic>
        <p:nvPicPr>
          <p:cNvPr id="8" name="Imagen 7">
            <a:extLst>
              <a:ext uri="{FF2B5EF4-FFF2-40B4-BE49-F238E27FC236}">
                <a16:creationId xmlns:a16="http://schemas.microsoft.com/office/drawing/2014/main" id="{5A021DAE-32F0-E840-9751-2F7A2EBA0CA7}"/>
              </a:ext>
            </a:extLst>
          </p:cNvPr>
          <p:cNvPicPr>
            <a:picLocks noChangeAspect="1"/>
          </p:cNvPicPr>
          <p:nvPr/>
        </p:nvPicPr>
        <p:blipFill rotWithShape="1">
          <a:blip r:embed="rId3">
            <a:extLst>
              <a:ext uri="{28A0092B-C50C-407E-A947-70E740481C1C}">
                <a14:useLocalDpi xmlns:a14="http://schemas.microsoft.com/office/drawing/2010/main" val="0"/>
              </a:ext>
            </a:extLst>
          </a:blip>
          <a:srcRect l="48789" r="4648"/>
          <a:stretch/>
        </p:blipFill>
        <p:spPr>
          <a:xfrm>
            <a:off x="8529161" y="2510120"/>
            <a:ext cx="3418689" cy="3589178"/>
          </a:xfrm>
          <a:prstGeom prst="rect">
            <a:avLst/>
          </a:prstGeom>
        </p:spPr>
      </p:pic>
    </p:spTree>
    <p:extLst>
      <p:ext uri="{BB962C8B-B14F-4D97-AF65-F5344CB8AC3E}">
        <p14:creationId xmlns:p14="http://schemas.microsoft.com/office/powerpoint/2010/main" val="15085934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p:cNvPicPr>
            <a:picLocks noChangeAspect="1"/>
          </p:cNvPicPr>
          <p:nvPr/>
        </p:nvPicPr>
        <p:blipFill rotWithShape="1">
          <a:blip r:embed="rId3"/>
          <a:srcRect t="1883" b="10251"/>
          <a:stretch/>
        </p:blipFill>
        <p:spPr>
          <a:xfrm>
            <a:off x="1452238" y="95491"/>
            <a:ext cx="3634112" cy="4037281"/>
          </a:xfrm>
          <a:prstGeom prst="rect">
            <a:avLst/>
          </a:prstGeom>
        </p:spPr>
      </p:pic>
      <p:sp>
        <p:nvSpPr>
          <p:cNvPr id="9" name="Marcador de contenido 2"/>
          <p:cNvSpPr txBox="1">
            <a:spLocks/>
          </p:cNvSpPr>
          <p:nvPr/>
        </p:nvSpPr>
        <p:spPr>
          <a:xfrm>
            <a:off x="7189036" y="4390549"/>
            <a:ext cx="4324881" cy="1401658"/>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Clr>
                <a:schemeClr val="accent5"/>
              </a:buClr>
              <a:buNone/>
            </a:pPr>
            <a:r>
              <a:rPr lang="es-CO" sz="1800" dirty="0">
                <a:solidFill>
                  <a:srgbClr val="094349"/>
                </a:solidFill>
                <a:latin typeface="Montserrat" panose="00000500000000000000" pitchFamily="50" charset="0"/>
              </a:rPr>
              <a:t>TC de energía dual</a:t>
            </a:r>
          </a:p>
          <a:p>
            <a:pPr>
              <a:buClr>
                <a:schemeClr val="accent5"/>
              </a:buClr>
            </a:pPr>
            <a:r>
              <a:rPr lang="es-CO" sz="1800" dirty="0">
                <a:solidFill>
                  <a:srgbClr val="094349"/>
                </a:solidFill>
                <a:latin typeface="Montserrat" panose="00000500000000000000" pitchFamily="50" charset="0"/>
              </a:rPr>
              <a:t>S 87% y E 84%.</a:t>
            </a:r>
            <a:endParaRPr lang="es-CO" sz="1800" dirty="0">
              <a:solidFill>
                <a:srgbClr val="094349"/>
              </a:solidFill>
              <a:latin typeface="Montserrat" panose="00000500000000000000" pitchFamily="50" charset="0"/>
              <a:sym typeface="Wingdings" panose="05000000000000000000" pitchFamily="2" charset="2"/>
            </a:endParaRPr>
          </a:p>
        </p:txBody>
      </p:sp>
      <p:sp>
        <p:nvSpPr>
          <p:cNvPr id="7" name="CuadroTexto 6"/>
          <p:cNvSpPr txBox="1"/>
          <p:nvPr/>
        </p:nvSpPr>
        <p:spPr>
          <a:xfrm>
            <a:off x="5219700" y="6260068"/>
            <a:ext cx="6669945" cy="307777"/>
          </a:xfrm>
          <a:prstGeom prst="rect">
            <a:avLst/>
          </a:prstGeom>
          <a:noFill/>
        </p:spPr>
        <p:txBody>
          <a:bodyPr wrap="square" rtlCol="0">
            <a:spAutoFit/>
          </a:bodyPr>
          <a:lstStyle/>
          <a:p>
            <a:pPr algn="r"/>
            <a:r>
              <a:rPr lang="de-DE" sz="1400" dirty="0">
                <a:latin typeface="Montserrat" panose="00000500000000000000" pitchFamily="50" charset="0"/>
              </a:rPr>
              <a:t>Ogdie, A. Ann Rheum Dis, 2015. 74: 1868–74.</a:t>
            </a:r>
            <a:r>
              <a:rPr lang="es-CO" sz="1400" dirty="0">
                <a:latin typeface="Montserrat" panose="00000500000000000000" pitchFamily="50" charset="0"/>
              </a:rPr>
              <a:t> </a:t>
            </a:r>
          </a:p>
        </p:txBody>
      </p:sp>
      <p:pic>
        <p:nvPicPr>
          <p:cNvPr id="10" name="Imagen 9"/>
          <p:cNvPicPr>
            <a:picLocks noChangeAspect="1"/>
          </p:cNvPicPr>
          <p:nvPr/>
        </p:nvPicPr>
        <p:blipFill rotWithShape="1">
          <a:blip r:embed="rId4"/>
          <a:srcRect l="2562" r="3609"/>
          <a:stretch/>
        </p:blipFill>
        <p:spPr>
          <a:xfrm>
            <a:off x="6669945" y="95491"/>
            <a:ext cx="4536504" cy="4006329"/>
          </a:xfrm>
          <a:prstGeom prst="rect">
            <a:avLst/>
          </a:prstGeom>
        </p:spPr>
      </p:pic>
      <p:sp>
        <p:nvSpPr>
          <p:cNvPr id="11" name="Marcador de contenido 2"/>
          <p:cNvSpPr txBox="1">
            <a:spLocks/>
          </p:cNvSpPr>
          <p:nvPr/>
        </p:nvSpPr>
        <p:spPr>
          <a:xfrm>
            <a:off x="563783" y="4132772"/>
            <a:ext cx="6163206" cy="662404"/>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Clr>
                <a:schemeClr val="accent5"/>
              </a:buClr>
            </a:pPr>
            <a:r>
              <a:rPr lang="es-CO" sz="1800" dirty="0">
                <a:solidFill>
                  <a:srgbClr val="094349"/>
                </a:solidFill>
                <a:latin typeface="Montserrat" panose="00000500000000000000" pitchFamily="50" charset="0"/>
                <a:sym typeface="Wingdings" panose="05000000000000000000" pitchFamily="2" charset="2"/>
              </a:rPr>
              <a:t>Signo del doble contorno  S 83% y E 76%.</a:t>
            </a:r>
          </a:p>
          <a:p>
            <a:pPr>
              <a:buClr>
                <a:schemeClr val="accent5"/>
              </a:buClr>
            </a:pPr>
            <a:endParaRPr lang="es-CO" sz="1800" dirty="0">
              <a:solidFill>
                <a:srgbClr val="094349"/>
              </a:solidFill>
              <a:latin typeface="Montserrat" panose="00000500000000000000" pitchFamily="50" charset="0"/>
              <a:sym typeface="Wingdings" panose="05000000000000000000" pitchFamily="2" charset="2"/>
            </a:endParaRPr>
          </a:p>
        </p:txBody>
      </p:sp>
    </p:spTree>
    <p:extLst>
      <p:ext uri="{BB962C8B-B14F-4D97-AF65-F5344CB8AC3E}">
        <p14:creationId xmlns:p14="http://schemas.microsoft.com/office/powerpoint/2010/main" val="35758288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09599" y="180783"/>
            <a:ext cx="10515600" cy="1325563"/>
          </a:xfrm>
        </p:spPr>
        <p:txBody>
          <a:bodyPr>
            <a:normAutofit/>
          </a:bodyPr>
          <a:lstStyle/>
          <a:p>
            <a:r>
              <a:rPr lang="es-CO" sz="4800" b="1" dirty="0"/>
              <a:t>Epidemiología</a:t>
            </a:r>
          </a:p>
        </p:txBody>
      </p:sp>
      <p:sp>
        <p:nvSpPr>
          <p:cNvPr id="4" name="CuadroTexto 3"/>
          <p:cNvSpPr txBox="1"/>
          <p:nvPr/>
        </p:nvSpPr>
        <p:spPr>
          <a:xfrm>
            <a:off x="4542888" y="6278584"/>
            <a:ext cx="7495504" cy="369332"/>
          </a:xfrm>
          <a:prstGeom prst="rect">
            <a:avLst/>
          </a:prstGeom>
          <a:noFill/>
        </p:spPr>
        <p:txBody>
          <a:bodyPr wrap="square" rtlCol="0">
            <a:spAutoFit/>
          </a:bodyPr>
          <a:lstStyle/>
          <a:p>
            <a:pPr algn="r"/>
            <a:r>
              <a:rPr lang="es-CO" dirty="0">
                <a:latin typeface="Montserrat" panose="00000500000000000000" pitchFamily="50" charset="0"/>
              </a:rPr>
              <a:t>Robinson PC, </a:t>
            </a:r>
            <a:r>
              <a:rPr lang="es-CO" dirty="0" err="1">
                <a:latin typeface="Montserrat" panose="00000500000000000000" pitchFamily="50" charset="0"/>
              </a:rPr>
              <a:t>Maturitas</a:t>
            </a:r>
            <a:r>
              <a:rPr lang="es-CO" dirty="0">
                <a:latin typeface="Montserrat" panose="00000500000000000000" pitchFamily="50" charset="0"/>
              </a:rPr>
              <a:t>. 2018; 118:67-73</a:t>
            </a:r>
          </a:p>
        </p:txBody>
      </p:sp>
      <p:graphicFrame>
        <p:nvGraphicFramePr>
          <p:cNvPr id="5" name="Diagrama 4"/>
          <p:cNvGraphicFramePr/>
          <p:nvPr>
            <p:extLst>
              <p:ext uri="{D42A27DB-BD31-4B8C-83A1-F6EECF244321}">
                <p14:modId xmlns:p14="http://schemas.microsoft.com/office/powerpoint/2010/main" val="1373115971"/>
              </p:ext>
            </p:extLst>
          </p:nvPr>
        </p:nvGraphicFramePr>
        <p:xfrm>
          <a:off x="496507" y="579416"/>
          <a:ext cx="11541885" cy="420629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98121010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a 2"/>
          <p:cNvGraphicFramePr/>
          <p:nvPr>
            <p:extLst>
              <p:ext uri="{D42A27DB-BD31-4B8C-83A1-F6EECF244321}">
                <p14:modId xmlns:p14="http://schemas.microsoft.com/office/powerpoint/2010/main" val="2606374068"/>
              </p:ext>
            </p:extLst>
          </p:nvPr>
        </p:nvGraphicFramePr>
        <p:xfrm>
          <a:off x="4931092" y="1794148"/>
          <a:ext cx="6422708" cy="410445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Título 1">
            <a:extLst>
              <a:ext uri="{FF2B5EF4-FFF2-40B4-BE49-F238E27FC236}">
                <a16:creationId xmlns:a16="http://schemas.microsoft.com/office/drawing/2014/main" id="{DA8F71A6-357D-324C-BACA-8C5CB861AC80}"/>
              </a:ext>
            </a:extLst>
          </p:cNvPr>
          <p:cNvSpPr>
            <a:spLocks noGrp="1"/>
          </p:cNvSpPr>
          <p:nvPr>
            <p:ph type="title"/>
          </p:nvPr>
        </p:nvSpPr>
        <p:spPr/>
        <p:txBody>
          <a:bodyPr/>
          <a:lstStyle/>
          <a:p>
            <a:r>
              <a:rPr lang="es-ES_tradnl" dirty="0"/>
              <a:t>Diagnóstico diferencial</a:t>
            </a:r>
          </a:p>
        </p:txBody>
      </p:sp>
    </p:spTree>
    <p:extLst>
      <p:ext uri="{BB962C8B-B14F-4D97-AF65-F5344CB8AC3E}">
        <p14:creationId xmlns:p14="http://schemas.microsoft.com/office/powerpoint/2010/main" val="404082218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p:cNvSpPr txBox="1"/>
          <p:nvPr/>
        </p:nvSpPr>
        <p:spPr>
          <a:xfrm>
            <a:off x="1606307" y="1009496"/>
            <a:ext cx="9223513" cy="1015663"/>
          </a:xfrm>
          <a:prstGeom prst="rect">
            <a:avLst/>
          </a:prstGeom>
          <a:noFill/>
        </p:spPr>
        <p:txBody>
          <a:bodyPr wrap="square" rtlCol="0">
            <a:spAutoFit/>
          </a:bodyPr>
          <a:lstStyle/>
          <a:p>
            <a:pPr marL="342900" indent="-342900">
              <a:buClr>
                <a:schemeClr val="accent5"/>
              </a:buClr>
              <a:buFont typeface="Arial" panose="020B0604020202020204" pitchFamily="34" charset="0"/>
              <a:buChar char="•"/>
            </a:pPr>
            <a:r>
              <a:rPr lang="es-CO" sz="2000" dirty="0">
                <a:solidFill>
                  <a:srgbClr val="0A2130"/>
                </a:solidFill>
                <a:latin typeface="Montserrat" panose="00000500000000000000" pitchFamily="50" charset="0"/>
              </a:rPr>
              <a:t>Hiperuricemia asintomática </a:t>
            </a:r>
            <a:r>
              <a:rPr lang="es-CO" sz="2000" dirty="0">
                <a:solidFill>
                  <a:srgbClr val="0A2130"/>
                </a:solidFill>
                <a:latin typeface="Montserrat" panose="00000500000000000000" pitchFamily="50" charset="0"/>
                <a:sym typeface="Wingdings" panose="05000000000000000000" pitchFamily="2" charset="2"/>
              </a:rPr>
              <a:t> NO</a:t>
            </a:r>
            <a:r>
              <a:rPr lang="es-CO" sz="2000" dirty="0">
                <a:solidFill>
                  <a:srgbClr val="0A2130"/>
                </a:solidFill>
                <a:latin typeface="Montserrat" panose="00000500000000000000" pitchFamily="50" charset="0"/>
              </a:rPr>
              <a:t> requiere tratamiento.</a:t>
            </a:r>
          </a:p>
          <a:p>
            <a:pPr marL="342900" indent="-342900">
              <a:buClr>
                <a:schemeClr val="accent5"/>
              </a:buClr>
              <a:buFont typeface="Arial" panose="020B0604020202020204" pitchFamily="34" charset="0"/>
              <a:buChar char="•"/>
            </a:pPr>
            <a:r>
              <a:rPr lang="es-CO" sz="2000" dirty="0">
                <a:solidFill>
                  <a:srgbClr val="0A2130"/>
                </a:solidFill>
                <a:latin typeface="Montserrat" panose="00000500000000000000" pitchFamily="50" charset="0"/>
              </a:rPr>
              <a:t>No indicado tamizaje.</a:t>
            </a:r>
          </a:p>
          <a:p>
            <a:pPr marL="342900" indent="-342900">
              <a:buClr>
                <a:schemeClr val="accent5"/>
              </a:buClr>
              <a:buFont typeface="Arial" panose="020B0604020202020204" pitchFamily="34" charset="0"/>
              <a:buChar char="•"/>
            </a:pPr>
            <a:endParaRPr lang="es-CO" sz="2000" dirty="0">
              <a:solidFill>
                <a:srgbClr val="0A2130"/>
              </a:solidFill>
              <a:latin typeface="Montserrat" panose="00000500000000000000" pitchFamily="50" charset="0"/>
            </a:endParaRPr>
          </a:p>
        </p:txBody>
      </p:sp>
      <p:graphicFrame>
        <p:nvGraphicFramePr>
          <p:cNvPr id="6" name="Tabla 5"/>
          <p:cNvGraphicFramePr>
            <a:graphicFrameLocks noGrp="1"/>
          </p:cNvGraphicFramePr>
          <p:nvPr>
            <p:extLst>
              <p:ext uri="{D42A27DB-BD31-4B8C-83A1-F6EECF244321}">
                <p14:modId xmlns:p14="http://schemas.microsoft.com/office/powerpoint/2010/main" val="629207401"/>
              </p:ext>
            </p:extLst>
          </p:nvPr>
        </p:nvGraphicFramePr>
        <p:xfrm>
          <a:off x="1334396" y="1862867"/>
          <a:ext cx="9767336" cy="1924390"/>
        </p:xfrm>
        <a:graphic>
          <a:graphicData uri="http://schemas.openxmlformats.org/drawingml/2006/table">
            <a:tbl>
              <a:tblPr firstRow="1" firstCol="1" bandRow="1">
                <a:tableStyleId>{BDBED569-4797-4DF1-A0F4-6AAB3CD982D8}</a:tableStyleId>
              </a:tblPr>
              <a:tblGrid>
                <a:gridCol w="9767336">
                  <a:extLst>
                    <a:ext uri="{9D8B030D-6E8A-4147-A177-3AD203B41FA5}">
                      <a16:colId xmlns:a16="http://schemas.microsoft.com/office/drawing/2014/main" val="3827624569"/>
                    </a:ext>
                  </a:extLst>
                </a:gridCol>
              </a:tblGrid>
              <a:tr h="384878">
                <a:tc>
                  <a:txBody>
                    <a:bodyPr/>
                    <a:lstStyle/>
                    <a:p>
                      <a:pPr algn="just">
                        <a:lnSpc>
                          <a:spcPct val="107000"/>
                        </a:lnSpc>
                        <a:spcAft>
                          <a:spcPts val="0"/>
                        </a:spcAft>
                      </a:pPr>
                      <a:r>
                        <a:rPr lang="es-CO" sz="1800" b="0" dirty="0">
                          <a:solidFill>
                            <a:srgbClr val="094349"/>
                          </a:solidFill>
                          <a:effectLst/>
                          <a:latin typeface="Montserrat" panose="00000500000000000000" pitchFamily="50" charset="0"/>
                        </a:rPr>
                        <a:t>Información al paciente.</a:t>
                      </a:r>
                      <a:endParaRPr lang="es-CO" sz="1800" b="0" dirty="0">
                        <a:solidFill>
                          <a:srgbClr val="094349"/>
                        </a:solidFill>
                        <a:effectLst/>
                        <a:latin typeface="Montserrat" panose="00000500000000000000" pitchFamily="50"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394622568"/>
                  </a:ext>
                </a:extLst>
              </a:tr>
              <a:tr h="384878">
                <a:tc>
                  <a:txBody>
                    <a:bodyPr/>
                    <a:lstStyle/>
                    <a:p>
                      <a:pPr algn="just">
                        <a:lnSpc>
                          <a:spcPct val="107000"/>
                        </a:lnSpc>
                        <a:spcAft>
                          <a:spcPts val="0"/>
                        </a:spcAft>
                      </a:pPr>
                      <a:r>
                        <a:rPr lang="es-CO" sz="1800" b="0" dirty="0">
                          <a:solidFill>
                            <a:srgbClr val="094349"/>
                          </a:solidFill>
                          <a:effectLst/>
                          <a:latin typeface="Montserrat" panose="00000500000000000000" pitchFamily="50" charset="0"/>
                        </a:rPr>
                        <a:t>Evitar desencadenantes.</a:t>
                      </a:r>
                      <a:endParaRPr lang="es-CO" sz="1800" b="0" dirty="0">
                        <a:solidFill>
                          <a:srgbClr val="094349"/>
                        </a:solidFill>
                        <a:effectLst/>
                        <a:latin typeface="Montserrat" panose="00000500000000000000" pitchFamily="50"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501282918"/>
                  </a:ext>
                </a:extLst>
              </a:tr>
              <a:tr h="384878">
                <a:tc>
                  <a:txBody>
                    <a:bodyPr/>
                    <a:lstStyle/>
                    <a:p>
                      <a:pPr algn="just">
                        <a:lnSpc>
                          <a:spcPct val="107000"/>
                        </a:lnSpc>
                        <a:spcAft>
                          <a:spcPts val="0"/>
                        </a:spcAft>
                      </a:pPr>
                      <a:r>
                        <a:rPr lang="es-CO" sz="1800" b="0" dirty="0">
                          <a:solidFill>
                            <a:srgbClr val="094349"/>
                          </a:solidFill>
                          <a:effectLst/>
                          <a:latin typeface="Montserrat" panose="00000500000000000000" pitchFamily="50" charset="0"/>
                        </a:rPr>
                        <a:t>Cambios en el estilo de vida.</a:t>
                      </a:r>
                      <a:endParaRPr lang="es-CO" sz="1800" b="0" dirty="0">
                        <a:solidFill>
                          <a:srgbClr val="094349"/>
                        </a:solidFill>
                        <a:effectLst/>
                        <a:latin typeface="Montserrat" panose="00000500000000000000" pitchFamily="50"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555448523"/>
                  </a:ext>
                </a:extLst>
              </a:tr>
              <a:tr h="384878">
                <a:tc>
                  <a:txBody>
                    <a:bodyPr/>
                    <a:lstStyle/>
                    <a:p>
                      <a:pPr algn="just">
                        <a:lnSpc>
                          <a:spcPct val="107000"/>
                        </a:lnSpc>
                        <a:spcAft>
                          <a:spcPts val="0"/>
                        </a:spcAft>
                      </a:pPr>
                      <a:r>
                        <a:rPr lang="es-CO" sz="1800" b="0" dirty="0">
                          <a:solidFill>
                            <a:srgbClr val="094349"/>
                          </a:solidFill>
                          <a:effectLst/>
                          <a:latin typeface="Montserrat" panose="00000500000000000000" pitchFamily="50" charset="0"/>
                        </a:rPr>
                        <a:t>Evitar tabaquismo.</a:t>
                      </a:r>
                      <a:endParaRPr lang="es-CO" sz="1800" b="0" dirty="0">
                        <a:solidFill>
                          <a:srgbClr val="094349"/>
                        </a:solidFill>
                        <a:effectLst/>
                        <a:latin typeface="Montserrat" panose="00000500000000000000" pitchFamily="50"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853509449"/>
                  </a:ext>
                </a:extLst>
              </a:tr>
              <a:tr h="384878">
                <a:tc>
                  <a:txBody>
                    <a:bodyPr/>
                    <a:lstStyle/>
                    <a:p>
                      <a:pPr algn="just">
                        <a:lnSpc>
                          <a:spcPct val="107000"/>
                        </a:lnSpc>
                        <a:spcAft>
                          <a:spcPts val="0"/>
                        </a:spcAft>
                      </a:pPr>
                      <a:r>
                        <a:rPr lang="es-CO" sz="1800" b="0" dirty="0">
                          <a:solidFill>
                            <a:srgbClr val="094349"/>
                          </a:solidFill>
                          <a:effectLst/>
                          <a:latin typeface="Montserrat" panose="00000500000000000000" pitchFamily="50" charset="0"/>
                        </a:rPr>
                        <a:t>Tamizaje sistemático para comorbilidades y riesgo cardiovascular.</a:t>
                      </a:r>
                      <a:endParaRPr lang="es-CO" sz="1800" b="0" dirty="0">
                        <a:solidFill>
                          <a:srgbClr val="094349"/>
                        </a:solidFill>
                        <a:effectLst/>
                        <a:latin typeface="Montserrat" panose="00000500000000000000" pitchFamily="50"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491574574"/>
                  </a:ext>
                </a:extLst>
              </a:tr>
            </a:tbl>
          </a:graphicData>
        </a:graphic>
      </p:graphicFrame>
      <p:sp>
        <p:nvSpPr>
          <p:cNvPr id="9" name="Rectángulo 8"/>
          <p:cNvSpPr/>
          <p:nvPr/>
        </p:nvSpPr>
        <p:spPr>
          <a:xfrm>
            <a:off x="1606307" y="3884496"/>
            <a:ext cx="8670925" cy="601640"/>
          </a:xfrm>
          <a:prstGeom prst="rect">
            <a:avLst/>
          </a:prstGeom>
        </p:spPr>
        <p:txBody>
          <a:bodyPr wrap="square">
            <a:spAutoFit/>
          </a:bodyPr>
          <a:lstStyle/>
          <a:p>
            <a:pPr algn="just">
              <a:lnSpc>
                <a:spcPct val="107000"/>
              </a:lnSpc>
              <a:spcAft>
                <a:spcPts val="0"/>
              </a:spcAft>
            </a:pPr>
            <a:r>
              <a:rPr lang="es-CO" sz="1600" dirty="0">
                <a:solidFill>
                  <a:srgbClr val="094349"/>
                </a:solidFill>
                <a:latin typeface="Montserrat" panose="00000500000000000000" pitchFamily="50" charset="0"/>
                <a:ea typeface="Calibri" panose="020F0502020204030204" pitchFamily="34" charset="0"/>
                <a:cs typeface="Times New Roman" panose="02020603050405020304" pitchFamily="18" charset="0"/>
              </a:rPr>
              <a:t>HTA: evitar: tiazidas, IECAS y ARA II (excepto el </a:t>
            </a:r>
            <a:r>
              <a:rPr lang="es-CO" sz="1600" dirty="0" err="1">
                <a:solidFill>
                  <a:srgbClr val="094349"/>
                </a:solidFill>
                <a:latin typeface="Montserrat" panose="00000500000000000000" pitchFamily="50" charset="0"/>
                <a:ea typeface="Calibri" panose="020F0502020204030204" pitchFamily="34" charset="0"/>
                <a:cs typeface="Times New Roman" panose="02020603050405020304" pitchFamily="18" charset="0"/>
              </a:rPr>
              <a:t>losartán</a:t>
            </a:r>
            <a:r>
              <a:rPr lang="es-CO" sz="1600" dirty="0">
                <a:solidFill>
                  <a:srgbClr val="094349"/>
                </a:solidFill>
                <a:latin typeface="Montserrat" panose="00000500000000000000" pitchFamily="50" charset="0"/>
                <a:ea typeface="Calibri" panose="020F0502020204030204" pitchFamily="34" charset="0"/>
                <a:cs typeface="Times New Roman" panose="02020603050405020304" pitchFamily="18" charset="0"/>
              </a:rPr>
              <a:t>) (en los hipertensos Preferir calcio antagonistas y agonistas del receptor de aldosterona).</a:t>
            </a:r>
            <a:endParaRPr lang="es-CO" sz="1400" dirty="0">
              <a:solidFill>
                <a:srgbClr val="094349"/>
              </a:solidFill>
              <a:effectLst/>
              <a:latin typeface="Montserrat" panose="00000500000000000000" pitchFamily="50" charset="0"/>
              <a:ea typeface="Calibri" panose="020F0502020204030204" pitchFamily="34" charset="0"/>
              <a:cs typeface="Times New Roman" panose="02020603050405020304" pitchFamily="18" charset="0"/>
            </a:endParaRPr>
          </a:p>
        </p:txBody>
      </p:sp>
      <p:sp>
        <p:nvSpPr>
          <p:cNvPr id="8" name="Título 1">
            <a:extLst>
              <a:ext uri="{FF2B5EF4-FFF2-40B4-BE49-F238E27FC236}">
                <a16:creationId xmlns:a16="http://schemas.microsoft.com/office/drawing/2014/main" id="{D6BE4886-2B6C-BF40-B0EA-6E057CE1AD97}"/>
              </a:ext>
            </a:extLst>
          </p:cNvPr>
          <p:cNvSpPr>
            <a:spLocks noGrp="1"/>
          </p:cNvSpPr>
          <p:nvPr>
            <p:ph type="title"/>
          </p:nvPr>
        </p:nvSpPr>
        <p:spPr>
          <a:xfrm>
            <a:off x="586132" y="-54057"/>
            <a:ext cx="10515600" cy="1325563"/>
          </a:xfrm>
        </p:spPr>
        <p:txBody>
          <a:bodyPr>
            <a:normAutofit/>
          </a:bodyPr>
          <a:lstStyle/>
          <a:p>
            <a:r>
              <a:rPr lang="es-ES_tradnl" sz="3600" dirty="0"/>
              <a:t>Tratamiento</a:t>
            </a:r>
          </a:p>
        </p:txBody>
      </p:sp>
      <p:sp>
        <p:nvSpPr>
          <p:cNvPr id="10" name="CuadroTexto 5"/>
          <p:cNvSpPr txBox="1"/>
          <p:nvPr/>
        </p:nvSpPr>
        <p:spPr>
          <a:xfrm>
            <a:off x="6372225" y="6298618"/>
            <a:ext cx="5486400" cy="307777"/>
          </a:xfrm>
          <a:prstGeom prst="rect">
            <a:avLst/>
          </a:prstGeom>
          <a:noFill/>
        </p:spPr>
        <p:txBody>
          <a:bodyPr wrap="square" rtlCol="0">
            <a:spAutoFit/>
          </a:bodyPr>
          <a:lstStyle/>
          <a:p>
            <a:pPr algn="r"/>
            <a:r>
              <a:rPr lang="es-CO" sz="1400" dirty="0" err="1">
                <a:latin typeface="Montserrat" panose="00000500000000000000" pitchFamily="50" charset="0"/>
              </a:rPr>
              <a:t>Neogi</a:t>
            </a:r>
            <a:r>
              <a:rPr lang="es-CO" sz="1400" dirty="0">
                <a:latin typeface="Montserrat" panose="00000500000000000000" pitchFamily="50" charset="0"/>
              </a:rPr>
              <a:t>, T. Ann </a:t>
            </a:r>
            <a:r>
              <a:rPr lang="es-CO" sz="1400" dirty="0" err="1">
                <a:latin typeface="Montserrat" panose="00000500000000000000" pitchFamily="50" charset="0"/>
              </a:rPr>
              <a:t>Intern</a:t>
            </a:r>
            <a:r>
              <a:rPr lang="es-CO" sz="1400" dirty="0">
                <a:latin typeface="Montserrat" panose="00000500000000000000" pitchFamily="50" charset="0"/>
              </a:rPr>
              <a:t> </a:t>
            </a:r>
            <a:r>
              <a:rPr lang="es-CO" sz="1400" dirty="0" err="1">
                <a:latin typeface="Montserrat" panose="00000500000000000000" pitchFamily="50" charset="0"/>
              </a:rPr>
              <a:t>Med</a:t>
            </a:r>
            <a:r>
              <a:rPr lang="es-CO" sz="1400" dirty="0">
                <a:latin typeface="Montserrat" panose="00000500000000000000" pitchFamily="50" charset="0"/>
              </a:rPr>
              <a:t>. 2016;165(1):ITC1-ITC16.</a:t>
            </a:r>
          </a:p>
        </p:txBody>
      </p:sp>
    </p:spTree>
    <p:extLst>
      <p:ext uri="{BB962C8B-B14F-4D97-AF65-F5344CB8AC3E}">
        <p14:creationId xmlns:p14="http://schemas.microsoft.com/office/powerpoint/2010/main" val="18956456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a 3"/>
          <p:cNvGraphicFramePr>
            <a:graphicFrameLocks noGrp="1"/>
          </p:cNvGraphicFramePr>
          <p:nvPr>
            <p:extLst>
              <p:ext uri="{D42A27DB-BD31-4B8C-83A1-F6EECF244321}">
                <p14:modId xmlns:p14="http://schemas.microsoft.com/office/powerpoint/2010/main" val="1100994776"/>
              </p:ext>
            </p:extLst>
          </p:nvPr>
        </p:nvGraphicFramePr>
        <p:xfrm>
          <a:off x="735498" y="387834"/>
          <a:ext cx="10634869" cy="1378111"/>
        </p:xfrm>
        <a:graphic>
          <a:graphicData uri="http://schemas.openxmlformats.org/drawingml/2006/table">
            <a:tbl>
              <a:tblPr firstRow="1" firstCol="1" bandRow="1">
                <a:tableStyleId>{5A111915-BE36-4E01-A7E5-04B1672EAD32}</a:tableStyleId>
              </a:tblPr>
              <a:tblGrid>
                <a:gridCol w="3237534">
                  <a:extLst>
                    <a:ext uri="{9D8B030D-6E8A-4147-A177-3AD203B41FA5}">
                      <a16:colId xmlns:a16="http://schemas.microsoft.com/office/drawing/2014/main" val="229810772"/>
                    </a:ext>
                  </a:extLst>
                </a:gridCol>
                <a:gridCol w="7397335">
                  <a:extLst>
                    <a:ext uri="{9D8B030D-6E8A-4147-A177-3AD203B41FA5}">
                      <a16:colId xmlns:a16="http://schemas.microsoft.com/office/drawing/2014/main" val="331459114"/>
                    </a:ext>
                  </a:extLst>
                </a:gridCol>
              </a:tblGrid>
              <a:tr h="267135">
                <a:tc>
                  <a:txBody>
                    <a:bodyPr/>
                    <a:lstStyle/>
                    <a:p>
                      <a:pPr algn="just">
                        <a:lnSpc>
                          <a:spcPct val="107000"/>
                        </a:lnSpc>
                        <a:spcAft>
                          <a:spcPts val="0"/>
                        </a:spcAft>
                      </a:pPr>
                      <a:r>
                        <a:rPr lang="es-CO" sz="1800">
                          <a:effectLst/>
                          <a:latin typeface="Montserrat" panose="00000500000000000000" pitchFamily="50" charset="0"/>
                        </a:rPr>
                        <a:t>Medicamento</a:t>
                      </a:r>
                      <a:endParaRPr lang="es-CO" sz="2400">
                        <a:effectLst/>
                        <a:latin typeface="Montserrat" panose="00000500000000000000" pitchFamily="50" charset="0"/>
                        <a:ea typeface="Calibri" panose="020F0502020204030204" pitchFamily="34" charset="0"/>
                        <a:cs typeface="Times New Roman" panose="02020603050405020304" pitchFamily="18" charset="0"/>
                      </a:endParaRPr>
                    </a:p>
                  </a:txBody>
                  <a:tcPr marL="44450" marR="44450" marT="0" marB="0">
                    <a:solidFill>
                      <a:srgbClr val="17A721"/>
                    </a:solidFill>
                  </a:tcPr>
                </a:tc>
                <a:tc>
                  <a:txBody>
                    <a:bodyPr/>
                    <a:lstStyle/>
                    <a:p>
                      <a:pPr algn="just">
                        <a:lnSpc>
                          <a:spcPct val="107000"/>
                        </a:lnSpc>
                        <a:spcAft>
                          <a:spcPts val="0"/>
                        </a:spcAft>
                      </a:pPr>
                      <a:r>
                        <a:rPr lang="es-CO" sz="1800" dirty="0">
                          <a:effectLst/>
                          <a:latin typeface="Montserrat" panose="00000500000000000000" pitchFamily="50" charset="0"/>
                        </a:rPr>
                        <a:t>Dosis</a:t>
                      </a:r>
                      <a:endParaRPr lang="es-CO" sz="2400" dirty="0">
                        <a:effectLst/>
                        <a:latin typeface="Montserrat" panose="00000500000000000000" pitchFamily="50" charset="0"/>
                        <a:ea typeface="Calibri" panose="020F0502020204030204" pitchFamily="34" charset="0"/>
                        <a:cs typeface="Times New Roman" panose="02020603050405020304" pitchFamily="18" charset="0"/>
                      </a:endParaRPr>
                    </a:p>
                  </a:txBody>
                  <a:tcPr marL="44450" marR="44450" marT="0" marB="0">
                    <a:solidFill>
                      <a:srgbClr val="17A721"/>
                    </a:solidFill>
                  </a:tcPr>
                </a:tc>
                <a:extLst>
                  <a:ext uri="{0D108BD9-81ED-4DB2-BD59-A6C34878D82A}">
                    <a16:rowId xmlns:a16="http://schemas.microsoft.com/office/drawing/2014/main" val="2181051900"/>
                  </a:ext>
                </a:extLst>
              </a:tr>
              <a:tr h="1097631">
                <a:tc>
                  <a:txBody>
                    <a:bodyPr/>
                    <a:lstStyle/>
                    <a:p>
                      <a:pPr algn="just">
                        <a:lnSpc>
                          <a:spcPct val="107000"/>
                        </a:lnSpc>
                        <a:spcAft>
                          <a:spcPts val="0"/>
                        </a:spcAft>
                      </a:pPr>
                      <a:r>
                        <a:rPr lang="es-CO" sz="1800" dirty="0">
                          <a:solidFill>
                            <a:srgbClr val="0A2130"/>
                          </a:solidFill>
                          <a:effectLst/>
                          <a:latin typeface="Montserrat" panose="00000500000000000000" pitchFamily="50" charset="0"/>
                        </a:rPr>
                        <a:t>Colchicina</a:t>
                      </a:r>
                      <a:endParaRPr lang="es-CO" sz="2400" dirty="0">
                        <a:solidFill>
                          <a:srgbClr val="0A2130"/>
                        </a:solidFill>
                        <a:effectLst/>
                        <a:latin typeface="Montserrat" panose="00000500000000000000" pitchFamily="50" charset="0"/>
                        <a:ea typeface="Calibri" panose="020F0502020204030204" pitchFamily="34" charset="0"/>
                        <a:cs typeface="Times New Roman" panose="02020603050405020304" pitchFamily="18" charset="0"/>
                      </a:endParaRPr>
                    </a:p>
                  </a:txBody>
                  <a:tcPr marL="44450" marR="44450" marT="0" marB="0"/>
                </a:tc>
                <a:tc>
                  <a:txBody>
                    <a:bodyPr/>
                    <a:lstStyle/>
                    <a:p>
                      <a:pPr>
                        <a:lnSpc>
                          <a:spcPct val="107000"/>
                        </a:lnSpc>
                        <a:spcAft>
                          <a:spcPts val="0"/>
                        </a:spcAft>
                      </a:pPr>
                      <a:r>
                        <a:rPr lang="es-CO" sz="1800" b="1" dirty="0">
                          <a:solidFill>
                            <a:srgbClr val="0A2130"/>
                          </a:solidFill>
                          <a:effectLst/>
                          <a:latin typeface="Montserrat" panose="00000500000000000000" pitchFamily="50" charset="0"/>
                        </a:rPr>
                        <a:t>A</a:t>
                      </a:r>
                      <a:r>
                        <a:rPr lang="es-CO" sz="1800" dirty="0">
                          <a:solidFill>
                            <a:srgbClr val="0A2130"/>
                          </a:solidFill>
                          <a:effectLst/>
                          <a:latin typeface="Montserrat" panose="00000500000000000000" pitchFamily="50" charset="0"/>
                        </a:rPr>
                        <a:t>.Crisis aguda: Carga 1 mg, a la hora 0.5 mg, a las 12 horas otra dosis 0.5 mg y seguir cada 8 a 12 horas.</a:t>
                      </a:r>
                      <a:br>
                        <a:rPr lang="es-CO" sz="1800" dirty="0">
                          <a:solidFill>
                            <a:srgbClr val="0A2130"/>
                          </a:solidFill>
                          <a:effectLst/>
                          <a:latin typeface="Montserrat" panose="00000500000000000000" pitchFamily="50" charset="0"/>
                        </a:rPr>
                      </a:br>
                      <a:r>
                        <a:rPr lang="es-CO" sz="1800" b="1" dirty="0">
                          <a:solidFill>
                            <a:srgbClr val="0A2130"/>
                          </a:solidFill>
                          <a:effectLst/>
                          <a:latin typeface="Montserrat" panose="00000500000000000000" pitchFamily="50" charset="0"/>
                        </a:rPr>
                        <a:t>B. </a:t>
                      </a:r>
                      <a:r>
                        <a:rPr lang="es-CO" sz="1800" dirty="0">
                          <a:solidFill>
                            <a:srgbClr val="0A2130"/>
                          </a:solidFill>
                          <a:effectLst/>
                          <a:latin typeface="Montserrat" panose="00000500000000000000" pitchFamily="50" charset="0"/>
                        </a:rPr>
                        <a:t>Profilaxis en lHU:0.5 m9'día por 6 meses.</a:t>
                      </a:r>
                      <a:endParaRPr lang="es-CO" sz="1800" dirty="0">
                        <a:solidFill>
                          <a:srgbClr val="0A2130"/>
                        </a:solidFill>
                        <a:effectLst/>
                        <a:latin typeface="Montserrat" panose="00000500000000000000" pitchFamily="50" charset="0"/>
                        <a:ea typeface="Calibri" panose="020F0502020204030204" pitchFamily="34" charset="0"/>
                        <a:cs typeface="Times New Roman" panose="02020603050405020304" pitchFamily="18" charset="0"/>
                      </a:endParaRPr>
                    </a:p>
                  </a:txBody>
                  <a:tcPr marL="44450" marR="44450" marT="0" marB="0"/>
                </a:tc>
                <a:extLst>
                  <a:ext uri="{0D108BD9-81ED-4DB2-BD59-A6C34878D82A}">
                    <a16:rowId xmlns:a16="http://schemas.microsoft.com/office/drawing/2014/main" val="2100412172"/>
                  </a:ext>
                </a:extLst>
              </a:tr>
            </a:tbl>
          </a:graphicData>
        </a:graphic>
      </p:graphicFrame>
      <p:graphicFrame>
        <p:nvGraphicFramePr>
          <p:cNvPr id="5" name="Tabla 4"/>
          <p:cNvGraphicFramePr>
            <a:graphicFrameLocks noGrp="1"/>
          </p:cNvGraphicFramePr>
          <p:nvPr>
            <p:extLst>
              <p:ext uri="{D42A27DB-BD31-4B8C-83A1-F6EECF244321}">
                <p14:modId xmlns:p14="http://schemas.microsoft.com/office/powerpoint/2010/main" val="3034111052"/>
              </p:ext>
            </p:extLst>
          </p:nvPr>
        </p:nvGraphicFramePr>
        <p:xfrm>
          <a:off x="735495" y="1892396"/>
          <a:ext cx="10634870" cy="1739707"/>
        </p:xfrm>
        <a:graphic>
          <a:graphicData uri="http://schemas.openxmlformats.org/drawingml/2006/table">
            <a:tbl>
              <a:tblPr firstRow="1" firstCol="1" bandRow="1">
                <a:tableStyleId>{5FD0F851-EC5A-4D38-B0AD-8093EC10F338}</a:tableStyleId>
              </a:tblPr>
              <a:tblGrid>
                <a:gridCol w="10634870">
                  <a:extLst>
                    <a:ext uri="{9D8B030D-6E8A-4147-A177-3AD203B41FA5}">
                      <a16:colId xmlns:a16="http://schemas.microsoft.com/office/drawing/2014/main" val="3910059004"/>
                    </a:ext>
                  </a:extLst>
                </a:gridCol>
              </a:tblGrid>
              <a:tr h="337282">
                <a:tc>
                  <a:txBody>
                    <a:bodyPr/>
                    <a:lstStyle/>
                    <a:p>
                      <a:pPr algn="l">
                        <a:lnSpc>
                          <a:spcPct val="107000"/>
                        </a:lnSpc>
                        <a:spcAft>
                          <a:spcPts val="0"/>
                        </a:spcAft>
                      </a:pPr>
                      <a:r>
                        <a:rPr lang="es-CO" sz="1800" b="1" dirty="0">
                          <a:solidFill>
                            <a:schemeClr val="bg1"/>
                          </a:solidFill>
                          <a:effectLst/>
                          <a:latin typeface="Montserrat" panose="00000500000000000000" pitchFamily="50" charset="0"/>
                        </a:rPr>
                        <a:t>Recomendaciones</a:t>
                      </a:r>
                      <a:endParaRPr lang="es-CO" sz="2400" b="1" dirty="0">
                        <a:solidFill>
                          <a:schemeClr val="bg1"/>
                        </a:solidFill>
                        <a:effectLst/>
                        <a:latin typeface="Montserrat" panose="00000500000000000000" pitchFamily="50" charset="0"/>
                        <a:ea typeface="Calibri" panose="020F0502020204030204" pitchFamily="34" charset="0"/>
                        <a:cs typeface="Times New Roman" panose="02020603050405020304" pitchFamily="18" charset="0"/>
                      </a:endParaRPr>
                    </a:p>
                  </a:txBody>
                  <a:tcPr marL="44450" marR="44450" marT="0" marB="0">
                    <a:solidFill>
                      <a:srgbClr val="17A721"/>
                    </a:solidFill>
                  </a:tcPr>
                </a:tc>
                <a:extLst>
                  <a:ext uri="{0D108BD9-81ED-4DB2-BD59-A6C34878D82A}">
                    <a16:rowId xmlns:a16="http://schemas.microsoft.com/office/drawing/2014/main" val="1550369705"/>
                  </a:ext>
                </a:extLst>
              </a:tr>
              <a:tr h="1402425">
                <a:tc>
                  <a:txBody>
                    <a:bodyPr/>
                    <a:lstStyle/>
                    <a:p>
                      <a:pPr algn="l">
                        <a:lnSpc>
                          <a:spcPct val="107000"/>
                        </a:lnSpc>
                        <a:spcAft>
                          <a:spcPts val="0"/>
                        </a:spcAft>
                      </a:pPr>
                      <a:r>
                        <a:rPr lang="es-CO" sz="1800" b="0" dirty="0">
                          <a:solidFill>
                            <a:srgbClr val="094349"/>
                          </a:solidFill>
                          <a:effectLst/>
                          <a:latin typeface="Montserrat" panose="00000500000000000000" pitchFamily="50" charset="0"/>
                        </a:rPr>
                        <a:t>Evitar en ERC.</a:t>
                      </a:r>
                    </a:p>
                    <a:p>
                      <a:pPr algn="l">
                        <a:lnSpc>
                          <a:spcPct val="107000"/>
                        </a:lnSpc>
                        <a:spcAft>
                          <a:spcPts val="0"/>
                        </a:spcAft>
                      </a:pPr>
                      <a:r>
                        <a:rPr lang="es-CO" sz="1800" b="0" dirty="0">
                          <a:solidFill>
                            <a:srgbClr val="094349"/>
                          </a:solidFill>
                          <a:effectLst/>
                          <a:latin typeface="Montserrat" panose="00000500000000000000" pitchFamily="50" charset="0"/>
                        </a:rPr>
                        <a:t>Evitar con </a:t>
                      </a:r>
                      <a:r>
                        <a:rPr lang="es-CO" sz="1800" b="0" dirty="0" err="1">
                          <a:solidFill>
                            <a:srgbClr val="094349"/>
                          </a:solidFill>
                          <a:effectLst/>
                          <a:latin typeface="Montserrat" panose="00000500000000000000" pitchFamily="50" charset="0"/>
                        </a:rPr>
                        <a:t>lnhib</a:t>
                      </a:r>
                      <a:r>
                        <a:rPr lang="es-CO" sz="1800" b="0" dirty="0">
                          <a:solidFill>
                            <a:srgbClr val="094349"/>
                          </a:solidFill>
                          <a:effectLst/>
                          <a:latin typeface="Montserrat" panose="00000500000000000000" pitchFamily="50" charset="0"/>
                        </a:rPr>
                        <a:t> CYP3A4 (</a:t>
                      </a:r>
                      <a:r>
                        <a:rPr lang="es-CO" sz="1800" b="0" dirty="0" err="1">
                          <a:solidFill>
                            <a:srgbClr val="094349"/>
                          </a:solidFill>
                          <a:effectLst/>
                          <a:latin typeface="Montserrat" panose="00000500000000000000" pitchFamily="50" charset="0"/>
                        </a:rPr>
                        <a:t>ritonavir</a:t>
                      </a:r>
                      <a:r>
                        <a:rPr lang="es-CO" sz="1800" b="0" dirty="0">
                          <a:solidFill>
                            <a:srgbClr val="094349"/>
                          </a:solidFill>
                          <a:effectLst/>
                          <a:latin typeface="Montserrat" panose="00000500000000000000" pitchFamily="50" charset="0"/>
                        </a:rPr>
                        <a:t>, claritromicina, itraconazol, </a:t>
                      </a:r>
                      <a:r>
                        <a:rPr lang="es-CO" sz="1800" b="0" dirty="0" err="1">
                          <a:solidFill>
                            <a:srgbClr val="094349"/>
                          </a:solidFill>
                          <a:effectLst/>
                          <a:latin typeface="Montserrat" panose="00000500000000000000" pitchFamily="50" charset="0"/>
                        </a:rPr>
                        <a:t>ketaconazol</a:t>
                      </a:r>
                      <a:r>
                        <a:rPr lang="es-CO" sz="1800" b="0" dirty="0">
                          <a:solidFill>
                            <a:srgbClr val="094349"/>
                          </a:solidFill>
                          <a:effectLst/>
                          <a:latin typeface="Montserrat" panose="00000500000000000000" pitchFamily="50" charset="0"/>
                        </a:rPr>
                        <a:t>, y </a:t>
                      </a:r>
                      <a:r>
                        <a:rPr lang="es-CO" sz="1800" b="0" dirty="0" err="1">
                          <a:solidFill>
                            <a:srgbClr val="094349"/>
                          </a:solidFill>
                          <a:effectLst/>
                          <a:latin typeface="Montserrat" panose="00000500000000000000" pitchFamily="50" charset="0"/>
                        </a:rPr>
                        <a:t>diltiazem</a:t>
                      </a:r>
                      <a:r>
                        <a:rPr lang="es-CO" sz="1800" b="0" dirty="0">
                          <a:solidFill>
                            <a:srgbClr val="094349"/>
                          </a:solidFill>
                          <a:effectLst/>
                          <a:latin typeface="Montserrat" panose="00000500000000000000" pitchFamily="50" charset="0"/>
                        </a:rPr>
                        <a:t>), evitar con </a:t>
                      </a:r>
                      <a:r>
                        <a:rPr lang="es-CO" sz="1800" b="0" dirty="0" err="1">
                          <a:solidFill>
                            <a:srgbClr val="094349"/>
                          </a:solidFill>
                          <a:effectLst/>
                          <a:latin typeface="Montserrat" panose="00000500000000000000" pitchFamily="50" charset="0"/>
                        </a:rPr>
                        <a:t>inhib</a:t>
                      </a:r>
                      <a:r>
                        <a:rPr lang="es-CO" sz="1800" b="0" dirty="0">
                          <a:solidFill>
                            <a:srgbClr val="094349"/>
                          </a:solidFill>
                          <a:effectLst/>
                          <a:latin typeface="Montserrat" panose="00000500000000000000" pitchFamily="50" charset="0"/>
                        </a:rPr>
                        <a:t> P glicoproteína  (ciclosporina).</a:t>
                      </a:r>
                      <a:br>
                        <a:rPr lang="es-CO" sz="1800" b="0" dirty="0">
                          <a:solidFill>
                            <a:srgbClr val="094349"/>
                          </a:solidFill>
                          <a:effectLst/>
                          <a:latin typeface="Montserrat" panose="00000500000000000000" pitchFamily="50" charset="0"/>
                        </a:rPr>
                      </a:br>
                      <a:r>
                        <a:rPr lang="es-CO" sz="1800" b="0" dirty="0">
                          <a:solidFill>
                            <a:srgbClr val="094349"/>
                          </a:solidFill>
                          <a:effectLst/>
                          <a:latin typeface="Montserrat" panose="00000500000000000000" pitchFamily="50" charset="0"/>
                        </a:rPr>
                        <a:t>Reducir 50% de la dosis con éstos medicamentos.</a:t>
                      </a:r>
                      <a:endParaRPr lang="es-CO" sz="2400" b="0" dirty="0">
                        <a:solidFill>
                          <a:srgbClr val="094349"/>
                        </a:solidFill>
                        <a:effectLst/>
                        <a:latin typeface="Montserrat" panose="00000500000000000000" pitchFamily="50" charset="0"/>
                        <a:ea typeface="Calibri" panose="020F0502020204030204" pitchFamily="34" charset="0"/>
                        <a:cs typeface="Times New Roman" panose="02020603050405020304" pitchFamily="18" charset="0"/>
                      </a:endParaRPr>
                    </a:p>
                  </a:txBody>
                  <a:tcPr marL="44450" marR="44450" marT="0" marB="0">
                    <a:noFill/>
                  </a:tcPr>
                </a:tc>
                <a:extLst>
                  <a:ext uri="{0D108BD9-81ED-4DB2-BD59-A6C34878D82A}">
                    <a16:rowId xmlns:a16="http://schemas.microsoft.com/office/drawing/2014/main" val="3174131973"/>
                  </a:ext>
                </a:extLst>
              </a:tr>
            </a:tbl>
          </a:graphicData>
        </a:graphic>
      </p:graphicFrame>
      <p:sp>
        <p:nvSpPr>
          <p:cNvPr id="2" name="CuadroTexto 1"/>
          <p:cNvSpPr txBox="1"/>
          <p:nvPr/>
        </p:nvSpPr>
        <p:spPr>
          <a:xfrm>
            <a:off x="3343275" y="6076860"/>
            <a:ext cx="8562109" cy="954107"/>
          </a:xfrm>
          <a:prstGeom prst="rect">
            <a:avLst/>
          </a:prstGeom>
          <a:noFill/>
        </p:spPr>
        <p:txBody>
          <a:bodyPr wrap="square" rtlCol="0">
            <a:spAutoFit/>
          </a:bodyPr>
          <a:lstStyle/>
          <a:p>
            <a:pPr algn="r"/>
            <a:r>
              <a:rPr lang="es-CO" sz="1400" dirty="0" err="1">
                <a:latin typeface="Montserrat" panose="00000500000000000000" pitchFamily="50" charset="0"/>
              </a:rPr>
              <a:t>Richette,P</a:t>
            </a:r>
            <a:r>
              <a:rPr lang="es-CO" sz="1400" dirty="0">
                <a:latin typeface="Montserrat" panose="00000500000000000000" pitchFamily="50" charset="0"/>
              </a:rPr>
              <a:t>. Ann </a:t>
            </a:r>
            <a:r>
              <a:rPr lang="es-CO" sz="1400" dirty="0" err="1">
                <a:latin typeface="Montserrat" panose="00000500000000000000" pitchFamily="50" charset="0"/>
              </a:rPr>
              <a:t>Rheum</a:t>
            </a:r>
            <a:r>
              <a:rPr lang="es-CO" sz="1400" dirty="0">
                <a:latin typeface="Montserrat" panose="00000500000000000000" pitchFamily="50" charset="0"/>
              </a:rPr>
              <a:t> </a:t>
            </a:r>
            <a:r>
              <a:rPr lang="es-CO" sz="1400" dirty="0" err="1">
                <a:latin typeface="Montserrat" panose="00000500000000000000" pitchFamily="50" charset="0"/>
              </a:rPr>
              <a:t>Dis</a:t>
            </a:r>
            <a:r>
              <a:rPr lang="es-CO" sz="1400" dirty="0">
                <a:latin typeface="Montserrat" panose="00000500000000000000" pitchFamily="50" charset="0"/>
              </a:rPr>
              <a:t> 2017;76:29–42.</a:t>
            </a:r>
          </a:p>
          <a:p>
            <a:pPr algn="r"/>
            <a:r>
              <a:rPr lang="es-CO" sz="1400" dirty="0" err="1">
                <a:latin typeface="Montserrat" panose="00000500000000000000" pitchFamily="50" charset="0"/>
              </a:rPr>
              <a:t>Khanna</a:t>
            </a:r>
            <a:r>
              <a:rPr lang="es-CO" sz="1400" dirty="0">
                <a:latin typeface="Montserrat" panose="00000500000000000000" pitchFamily="50" charset="0"/>
              </a:rPr>
              <a:t>, D </a:t>
            </a:r>
            <a:r>
              <a:rPr lang="es-CO" sz="1400" dirty="0" err="1">
                <a:latin typeface="Montserrat" panose="00000500000000000000" pitchFamily="50" charset="0"/>
              </a:rPr>
              <a:t>Arthritis</a:t>
            </a:r>
            <a:r>
              <a:rPr lang="es-CO" sz="1400" dirty="0">
                <a:latin typeface="Montserrat" panose="00000500000000000000" pitchFamily="50" charset="0"/>
              </a:rPr>
              <a:t> </a:t>
            </a:r>
            <a:r>
              <a:rPr lang="es-CO" sz="1400" dirty="0" err="1">
                <a:latin typeface="Montserrat" panose="00000500000000000000" pitchFamily="50" charset="0"/>
              </a:rPr>
              <a:t>Care</a:t>
            </a:r>
            <a:r>
              <a:rPr lang="es-CO" sz="1400" dirty="0">
                <a:latin typeface="Montserrat" panose="00000500000000000000" pitchFamily="50" charset="0"/>
              </a:rPr>
              <a:t> &amp; </a:t>
            </a:r>
            <a:r>
              <a:rPr lang="es-CO" sz="1400" dirty="0" err="1">
                <a:latin typeface="Montserrat" panose="00000500000000000000" pitchFamily="50" charset="0"/>
              </a:rPr>
              <a:t>Research</a:t>
            </a:r>
            <a:r>
              <a:rPr lang="es-CO" sz="1400" dirty="0">
                <a:latin typeface="Montserrat" panose="00000500000000000000" pitchFamily="50" charset="0"/>
              </a:rPr>
              <a:t>. 2012, 64(10): 1447–61</a:t>
            </a:r>
          </a:p>
          <a:p>
            <a:pPr algn="r"/>
            <a:endParaRPr lang="es-CO" sz="1400" dirty="0">
              <a:latin typeface="Montserrat" panose="00000500000000000000" pitchFamily="50" charset="0"/>
            </a:endParaRPr>
          </a:p>
          <a:p>
            <a:pPr algn="r"/>
            <a:endParaRPr lang="es-CO" sz="1400" dirty="0">
              <a:latin typeface="Montserrat" panose="00000500000000000000" pitchFamily="50" charset="0"/>
            </a:endParaRPr>
          </a:p>
        </p:txBody>
      </p:sp>
    </p:spTree>
    <p:extLst>
      <p:ext uri="{BB962C8B-B14F-4D97-AF65-F5344CB8AC3E}">
        <p14:creationId xmlns:p14="http://schemas.microsoft.com/office/powerpoint/2010/main" val="27427253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Marcador de contenido 3"/>
          <p:cNvGraphicFramePr>
            <a:graphicFrameLocks noGrp="1"/>
          </p:cNvGraphicFramePr>
          <p:nvPr>
            <p:ph idx="1"/>
            <p:extLst>
              <p:ext uri="{D42A27DB-BD31-4B8C-83A1-F6EECF244321}">
                <p14:modId xmlns:p14="http://schemas.microsoft.com/office/powerpoint/2010/main" val="3756563819"/>
              </p:ext>
            </p:extLst>
          </p:nvPr>
        </p:nvGraphicFramePr>
        <p:xfrm>
          <a:off x="465638" y="522782"/>
          <a:ext cx="11260724" cy="2533136"/>
        </p:xfrm>
        <a:graphic>
          <a:graphicData uri="http://schemas.openxmlformats.org/drawingml/2006/table">
            <a:tbl>
              <a:tblPr firstRow="1" firstCol="1" bandRow="1">
                <a:tableStyleId>{BDBED569-4797-4DF1-A0F4-6AAB3CD982D8}</a:tableStyleId>
              </a:tblPr>
              <a:tblGrid>
                <a:gridCol w="1805266">
                  <a:extLst>
                    <a:ext uri="{9D8B030D-6E8A-4147-A177-3AD203B41FA5}">
                      <a16:colId xmlns:a16="http://schemas.microsoft.com/office/drawing/2014/main" val="790862444"/>
                    </a:ext>
                  </a:extLst>
                </a:gridCol>
                <a:gridCol w="4124795">
                  <a:extLst>
                    <a:ext uri="{9D8B030D-6E8A-4147-A177-3AD203B41FA5}">
                      <a16:colId xmlns:a16="http://schemas.microsoft.com/office/drawing/2014/main" val="1061105455"/>
                    </a:ext>
                  </a:extLst>
                </a:gridCol>
                <a:gridCol w="5330663">
                  <a:extLst>
                    <a:ext uri="{9D8B030D-6E8A-4147-A177-3AD203B41FA5}">
                      <a16:colId xmlns:a16="http://schemas.microsoft.com/office/drawing/2014/main" val="1611624843"/>
                    </a:ext>
                  </a:extLst>
                </a:gridCol>
              </a:tblGrid>
              <a:tr h="1047930">
                <a:tc>
                  <a:txBody>
                    <a:bodyPr/>
                    <a:lstStyle/>
                    <a:p>
                      <a:pPr algn="l">
                        <a:lnSpc>
                          <a:spcPct val="107000"/>
                        </a:lnSpc>
                        <a:spcAft>
                          <a:spcPts val="0"/>
                        </a:spcAft>
                      </a:pPr>
                      <a:r>
                        <a:rPr lang="es-CO" sz="1800" dirty="0">
                          <a:solidFill>
                            <a:schemeClr val="bg1"/>
                          </a:solidFill>
                          <a:effectLst/>
                          <a:latin typeface="Montserrat" panose="00000500000000000000" pitchFamily="50" charset="0"/>
                        </a:rPr>
                        <a:t>AINES</a:t>
                      </a:r>
                      <a:endParaRPr lang="es-CO" sz="2400" dirty="0">
                        <a:solidFill>
                          <a:schemeClr val="bg1"/>
                        </a:solidFill>
                        <a:effectLst/>
                        <a:latin typeface="Montserrat" panose="00000500000000000000" pitchFamily="50" charset="0"/>
                        <a:ea typeface="Calibri" panose="020F0502020204030204" pitchFamily="34" charset="0"/>
                        <a:cs typeface="Times New Roman" panose="02020603050405020304" pitchFamily="18" charset="0"/>
                      </a:endParaRPr>
                    </a:p>
                  </a:txBody>
                  <a:tcPr marL="44450" marR="44450" marT="0" marB="0">
                    <a:solidFill>
                      <a:srgbClr val="17A721"/>
                    </a:solidFill>
                  </a:tcPr>
                </a:tc>
                <a:tc>
                  <a:txBody>
                    <a:bodyPr/>
                    <a:lstStyle/>
                    <a:p>
                      <a:pPr algn="l">
                        <a:lnSpc>
                          <a:spcPct val="107000"/>
                        </a:lnSpc>
                        <a:spcAft>
                          <a:spcPts val="0"/>
                        </a:spcAft>
                      </a:pPr>
                      <a:r>
                        <a:rPr lang="es-CO" sz="1800" dirty="0">
                          <a:solidFill>
                            <a:srgbClr val="0A2130"/>
                          </a:solidFill>
                          <a:effectLst/>
                          <a:latin typeface="Montserrat" panose="00000500000000000000" pitchFamily="50" charset="0"/>
                        </a:rPr>
                        <a:t>Según el medicamento que se use: naproxeno, indometacina, </a:t>
                      </a:r>
                      <a:r>
                        <a:rPr lang="es-CO" sz="1800" dirty="0" err="1">
                          <a:solidFill>
                            <a:srgbClr val="0A2130"/>
                          </a:solidFill>
                          <a:effectLst/>
                          <a:latin typeface="Montserrat" panose="00000500000000000000" pitchFamily="50" charset="0"/>
                        </a:rPr>
                        <a:t>etoricoxib</a:t>
                      </a:r>
                      <a:r>
                        <a:rPr lang="es-CO" sz="1800" dirty="0">
                          <a:solidFill>
                            <a:srgbClr val="0A2130"/>
                          </a:solidFill>
                          <a:effectLst/>
                          <a:latin typeface="Montserrat" panose="00000500000000000000" pitchFamily="50" charset="0"/>
                        </a:rPr>
                        <a:t> (si riesgo TGI).</a:t>
                      </a:r>
                      <a:endParaRPr lang="es-CO" sz="2400" dirty="0">
                        <a:solidFill>
                          <a:srgbClr val="0A2130"/>
                        </a:solidFill>
                        <a:effectLst/>
                        <a:latin typeface="Montserrat" panose="00000500000000000000" pitchFamily="50" charset="0"/>
                        <a:ea typeface="Calibri" panose="020F0502020204030204" pitchFamily="34" charset="0"/>
                        <a:cs typeface="Times New Roman" panose="02020603050405020304" pitchFamily="18" charset="0"/>
                      </a:endParaRPr>
                    </a:p>
                  </a:txBody>
                  <a:tcPr marL="44450" marR="44450" marT="0" marB="0"/>
                </a:tc>
                <a:tc>
                  <a:txBody>
                    <a:bodyPr/>
                    <a:lstStyle/>
                    <a:p>
                      <a:pPr algn="l">
                        <a:lnSpc>
                          <a:spcPct val="107000"/>
                        </a:lnSpc>
                        <a:spcAft>
                          <a:spcPts val="0"/>
                        </a:spcAft>
                      </a:pPr>
                      <a:r>
                        <a:rPr lang="es-CO" sz="1800" dirty="0">
                          <a:solidFill>
                            <a:srgbClr val="0A2130"/>
                          </a:solidFill>
                          <a:effectLst/>
                          <a:latin typeface="Montserrat" panose="00000500000000000000" pitchFamily="50" charset="0"/>
                        </a:rPr>
                        <a:t>Evitar en ERC.</a:t>
                      </a:r>
                      <a:br>
                        <a:rPr lang="es-CO" sz="1800" dirty="0">
                          <a:solidFill>
                            <a:srgbClr val="0A2130"/>
                          </a:solidFill>
                          <a:effectLst/>
                          <a:latin typeface="Montserrat" panose="00000500000000000000" pitchFamily="50" charset="0"/>
                        </a:rPr>
                      </a:br>
                      <a:r>
                        <a:rPr lang="es-CO" sz="1800" dirty="0">
                          <a:solidFill>
                            <a:srgbClr val="0A2130"/>
                          </a:solidFill>
                          <a:effectLst/>
                          <a:latin typeface="Montserrat" panose="00000500000000000000" pitchFamily="50" charset="0"/>
                        </a:rPr>
                        <a:t>Puede usarse cualquiera de los AINE</a:t>
                      </a:r>
                      <a:r>
                        <a:rPr lang="es-CO" sz="1800" baseline="0" dirty="0">
                          <a:solidFill>
                            <a:srgbClr val="0A2130"/>
                          </a:solidFill>
                          <a:effectLst/>
                          <a:latin typeface="Montserrat" panose="00000500000000000000" pitchFamily="50" charset="0"/>
                        </a:rPr>
                        <a:t> </a:t>
                      </a:r>
                      <a:r>
                        <a:rPr lang="es-CO" sz="1800" dirty="0">
                          <a:solidFill>
                            <a:srgbClr val="0A2130"/>
                          </a:solidFill>
                          <a:effectLst/>
                          <a:latin typeface="Montserrat" panose="00000500000000000000" pitchFamily="50" charset="0"/>
                        </a:rPr>
                        <a:t>(antiinflamatorios no esteroideos).</a:t>
                      </a:r>
                      <a:endParaRPr lang="es-CO" sz="2400" dirty="0">
                        <a:solidFill>
                          <a:srgbClr val="0A2130"/>
                        </a:solidFill>
                        <a:effectLst/>
                        <a:latin typeface="Montserrat" panose="00000500000000000000" pitchFamily="50" charset="0"/>
                        <a:ea typeface="Calibri" panose="020F0502020204030204" pitchFamily="34" charset="0"/>
                        <a:cs typeface="Times New Roman" panose="02020603050405020304" pitchFamily="18" charset="0"/>
                      </a:endParaRPr>
                    </a:p>
                  </a:txBody>
                  <a:tcPr marL="44450" marR="44450" marT="0" marB="0"/>
                </a:tc>
                <a:extLst>
                  <a:ext uri="{0D108BD9-81ED-4DB2-BD59-A6C34878D82A}">
                    <a16:rowId xmlns:a16="http://schemas.microsoft.com/office/drawing/2014/main" val="52324545"/>
                  </a:ext>
                </a:extLst>
              </a:tr>
              <a:tr h="1485206">
                <a:tc>
                  <a:txBody>
                    <a:bodyPr/>
                    <a:lstStyle/>
                    <a:p>
                      <a:pPr algn="l">
                        <a:lnSpc>
                          <a:spcPct val="107000"/>
                        </a:lnSpc>
                        <a:spcAft>
                          <a:spcPts val="0"/>
                        </a:spcAft>
                      </a:pPr>
                      <a:r>
                        <a:rPr lang="es-CO" sz="1800" dirty="0">
                          <a:solidFill>
                            <a:schemeClr val="bg1"/>
                          </a:solidFill>
                          <a:effectLst/>
                          <a:latin typeface="Montserrat" panose="00000500000000000000" pitchFamily="50" charset="0"/>
                        </a:rPr>
                        <a:t>Esteroides</a:t>
                      </a:r>
                      <a:endParaRPr lang="es-CO" sz="1800" dirty="0">
                        <a:solidFill>
                          <a:schemeClr val="bg1"/>
                        </a:solidFill>
                        <a:effectLst/>
                        <a:latin typeface="Montserrat" panose="00000500000000000000" pitchFamily="50" charset="0"/>
                        <a:ea typeface="Calibri" panose="020F0502020204030204" pitchFamily="34" charset="0"/>
                        <a:cs typeface="Times New Roman" panose="02020603050405020304" pitchFamily="18" charset="0"/>
                      </a:endParaRPr>
                    </a:p>
                  </a:txBody>
                  <a:tcPr marL="44450" marR="44450" marT="0" marB="0">
                    <a:solidFill>
                      <a:srgbClr val="17A721"/>
                    </a:solidFill>
                  </a:tcPr>
                </a:tc>
                <a:tc>
                  <a:txBody>
                    <a:bodyPr/>
                    <a:lstStyle/>
                    <a:p>
                      <a:pPr algn="l">
                        <a:lnSpc>
                          <a:spcPct val="107000"/>
                        </a:lnSpc>
                        <a:spcAft>
                          <a:spcPts val="0"/>
                        </a:spcAft>
                      </a:pPr>
                      <a:r>
                        <a:rPr lang="es-CO" sz="1800" dirty="0">
                          <a:solidFill>
                            <a:srgbClr val="0A2130"/>
                          </a:solidFill>
                          <a:effectLst/>
                          <a:latin typeface="Montserrat" panose="00000500000000000000" pitchFamily="50" charset="0"/>
                        </a:rPr>
                        <a:t>A. </a:t>
                      </a:r>
                      <a:r>
                        <a:rPr lang="es-CO" sz="1800" b="1" dirty="0">
                          <a:solidFill>
                            <a:srgbClr val="0A2130"/>
                          </a:solidFill>
                          <a:effectLst/>
                          <a:latin typeface="Montserrat" panose="00000500000000000000" pitchFamily="50" charset="0"/>
                        </a:rPr>
                        <a:t>30-35 mg/día </a:t>
                      </a:r>
                      <a:r>
                        <a:rPr lang="es-CO" sz="1800" dirty="0">
                          <a:solidFill>
                            <a:srgbClr val="0A2130"/>
                          </a:solidFill>
                          <a:effectLst/>
                          <a:latin typeface="Montserrat" panose="00000500000000000000" pitchFamily="50" charset="0"/>
                        </a:rPr>
                        <a:t>de predn o equivalentes por 3 a 5 días.</a:t>
                      </a:r>
                      <a:br>
                        <a:rPr lang="es-CO" sz="1800" dirty="0">
                          <a:solidFill>
                            <a:srgbClr val="0A2130"/>
                          </a:solidFill>
                          <a:effectLst/>
                          <a:latin typeface="Montserrat" panose="00000500000000000000" pitchFamily="50" charset="0"/>
                        </a:rPr>
                      </a:br>
                      <a:r>
                        <a:rPr lang="es-CO" sz="1800" dirty="0">
                          <a:solidFill>
                            <a:srgbClr val="0A2130"/>
                          </a:solidFill>
                          <a:effectLst/>
                          <a:latin typeface="Montserrat" panose="00000500000000000000" pitchFamily="50" charset="0"/>
                        </a:rPr>
                        <a:t>B. </a:t>
                      </a:r>
                      <a:r>
                        <a:rPr lang="es-CO" sz="1800" b="1" dirty="0">
                          <a:solidFill>
                            <a:srgbClr val="0A2130"/>
                          </a:solidFill>
                          <a:effectLst/>
                          <a:latin typeface="Montserrat" panose="00000500000000000000" pitchFamily="50" charset="0"/>
                        </a:rPr>
                        <a:t>0.5 mg/Kg/día </a:t>
                      </a:r>
                      <a:r>
                        <a:rPr lang="es-CO" sz="1800" dirty="0">
                          <a:solidFill>
                            <a:srgbClr val="0A2130"/>
                          </a:solidFill>
                          <a:effectLst/>
                          <a:latin typeface="Montserrat" panose="00000500000000000000" pitchFamily="50" charset="0"/>
                        </a:rPr>
                        <a:t>5-10 días y desmontar.</a:t>
                      </a:r>
                      <a:endParaRPr lang="es-CO" sz="1800" dirty="0">
                        <a:solidFill>
                          <a:srgbClr val="0A2130"/>
                        </a:solidFill>
                        <a:effectLst/>
                        <a:latin typeface="Montserrat" panose="00000500000000000000" pitchFamily="50" charset="0"/>
                        <a:ea typeface="Calibri" panose="020F0502020204030204" pitchFamily="34" charset="0"/>
                        <a:cs typeface="Times New Roman" panose="02020603050405020304" pitchFamily="18" charset="0"/>
                      </a:endParaRPr>
                    </a:p>
                  </a:txBody>
                  <a:tcPr marL="44450" marR="44450" marT="0" marB="0"/>
                </a:tc>
                <a:tc>
                  <a:txBody>
                    <a:bodyPr/>
                    <a:lstStyle/>
                    <a:p>
                      <a:pPr algn="l">
                        <a:lnSpc>
                          <a:spcPct val="107000"/>
                        </a:lnSpc>
                        <a:spcAft>
                          <a:spcPts val="0"/>
                        </a:spcAft>
                      </a:pPr>
                      <a:r>
                        <a:rPr lang="es-CO" sz="1800" dirty="0">
                          <a:solidFill>
                            <a:srgbClr val="0A2130"/>
                          </a:solidFill>
                          <a:effectLst/>
                          <a:latin typeface="Montserrat" panose="00000500000000000000" pitchFamily="50" charset="0"/>
                        </a:rPr>
                        <a:t>Solo si no hay respuesta con los anteriores</a:t>
                      </a:r>
                      <a:br>
                        <a:rPr lang="es-CO" sz="1800" dirty="0">
                          <a:solidFill>
                            <a:srgbClr val="0A2130"/>
                          </a:solidFill>
                          <a:effectLst/>
                          <a:latin typeface="Montserrat" panose="00000500000000000000" pitchFamily="50" charset="0"/>
                        </a:rPr>
                      </a:br>
                      <a:r>
                        <a:rPr lang="es-CO" sz="1800" dirty="0">
                          <a:solidFill>
                            <a:srgbClr val="0A2130"/>
                          </a:solidFill>
                          <a:effectLst/>
                          <a:latin typeface="Montserrat" panose="00000500000000000000" pitchFamily="50" charset="0"/>
                        </a:rPr>
                        <a:t>podría realizarse inyección articular (combinado con AINE).</a:t>
                      </a:r>
                      <a:endParaRPr lang="es-CO" sz="2400" dirty="0">
                        <a:solidFill>
                          <a:srgbClr val="0A2130"/>
                        </a:solidFill>
                        <a:effectLst/>
                        <a:latin typeface="Montserrat" panose="00000500000000000000" pitchFamily="50" charset="0"/>
                        <a:ea typeface="Calibri" panose="020F0502020204030204" pitchFamily="34" charset="0"/>
                        <a:cs typeface="Times New Roman" panose="02020603050405020304" pitchFamily="18" charset="0"/>
                      </a:endParaRPr>
                    </a:p>
                  </a:txBody>
                  <a:tcPr marL="44450" marR="44450" marT="0" marB="0"/>
                </a:tc>
                <a:extLst>
                  <a:ext uri="{0D108BD9-81ED-4DB2-BD59-A6C34878D82A}">
                    <a16:rowId xmlns:a16="http://schemas.microsoft.com/office/drawing/2014/main" val="835083543"/>
                  </a:ext>
                </a:extLst>
              </a:tr>
            </a:tbl>
          </a:graphicData>
        </a:graphic>
      </p:graphicFrame>
      <p:sp>
        <p:nvSpPr>
          <p:cNvPr id="5" name="CuadroTexto 4"/>
          <p:cNvSpPr txBox="1"/>
          <p:nvPr/>
        </p:nvSpPr>
        <p:spPr>
          <a:xfrm>
            <a:off x="5045613" y="3802083"/>
            <a:ext cx="6612987" cy="954107"/>
          </a:xfrm>
          <a:prstGeom prst="rect">
            <a:avLst/>
          </a:prstGeom>
          <a:noFill/>
        </p:spPr>
        <p:txBody>
          <a:bodyPr wrap="square" rtlCol="0">
            <a:spAutoFit/>
          </a:bodyPr>
          <a:lstStyle/>
          <a:p>
            <a:r>
              <a:rPr lang="es-CO" sz="2800" dirty="0">
                <a:solidFill>
                  <a:srgbClr val="094349"/>
                </a:solidFill>
                <a:latin typeface="Montserrat" panose="00000500000000000000" pitchFamily="50" charset="0"/>
              </a:rPr>
              <a:t>Combinaciones: colchicina + AINE o colchicina + esteroide </a:t>
            </a:r>
            <a:r>
              <a:rPr lang="es-CO" sz="2800" dirty="0">
                <a:solidFill>
                  <a:srgbClr val="094349"/>
                </a:solidFill>
                <a:latin typeface="Montserrat" panose="00000500000000000000" pitchFamily="50" charset="0"/>
                <a:sym typeface="Wingdings" panose="05000000000000000000" pitchFamily="2" charset="2"/>
              </a:rPr>
              <a:t> hielo local.</a:t>
            </a:r>
            <a:endParaRPr lang="es-CO" sz="2800" dirty="0">
              <a:solidFill>
                <a:srgbClr val="094349"/>
              </a:solidFill>
              <a:latin typeface="Montserrat" panose="00000500000000000000" pitchFamily="50" charset="0"/>
            </a:endParaRPr>
          </a:p>
        </p:txBody>
      </p:sp>
      <p:sp>
        <p:nvSpPr>
          <p:cNvPr id="7" name="CuadroTexto 1"/>
          <p:cNvSpPr txBox="1"/>
          <p:nvPr/>
        </p:nvSpPr>
        <p:spPr>
          <a:xfrm>
            <a:off x="3164253" y="6067335"/>
            <a:ext cx="8562109" cy="954107"/>
          </a:xfrm>
          <a:prstGeom prst="rect">
            <a:avLst/>
          </a:prstGeom>
          <a:noFill/>
        </p:spPr>
        <p:txBody>
          <a:bodyPr wrap="square" rtlCol="0">
            <a:spAutoFit/>
          </a:bodyPr>
          <a:lstStyle/>
          <a:p>
            <a:pPr algn="r"/>
            <a:r>
              <a:rPr lang="es-CO" sz="1400" dirty="0" err="1">
                <a:latin typeface="Montserrat" panose="00000500000000000000" pitchFamily="50" charset="0"/>
              </a:rPr>
              <a:t>Richette,P</a:t>
            </a:r>
            <a:r>
              <a:rPr lang="es-CO" sz="1400" dirty="0">
                <a:latin typeface="Montserrat" panose="00000500000000000000" pitchFamily="50" charset="0"/>
              </a:rPr>
              <a:t>. Ann </a:t>
            </a:r>
            <a:r>
              <a:rPr lang="es-CO" sz="1400" dirty="0" err="1">
                <a:latin typeface="Montserrat" panose="00000500000000000000" pitchFamily="50" charset="0"/>
              </a:rPr>
              <a:t>Rheum</a:t>
            </a:r>
            <a:r>
              <a:rPr lang="es-CO" sz="1400" dirty="0">
                <a:latin typeface="Montserrat" panose="00000500000000000000" pitchFamily="50" charset="0"/>
              </a:rPr>
              <a:t> </a:t>
            </a:r>
            <a:r>
              <a:rPr lang="es-CO" sz="1400" dirty="0" err="1">
                <a:latin typeface="Montserrat" panose="00000500000000000000" pitchFamily="50" charset="0"/>
              </a:rPr>
              <a:t>Dis</a:t>
            </a:r>
            <a:r>
              <a:rPr lang="es-CO" sz="1400" dirty="0">
                <a:latin typeface="Montserrat" panose="00000500000000000000" pitchFamily="50" charset="0"/>
              </a:rPr>
              <a:t> 2017;76:29–42.</a:t>
            </a:r>
          </a:p>
          <a:p>
            <a:pPr algn="r"/>
            <a:r>
              <a:rPr lang="es-CO" sz="1400" dirty="0" err="1">
                <a:latin typeface="Montserrat" panose="00000500000000000000" pitchFamily="50" charset="0"/>
              </a:rPr>
              <a:t>Khanna</a:t>
            </a:r>
            <a:r>
              <a:rPr lang="es-CO" sz="1400" dirty="0">
                <a:latin typeface="Montserrat" panose="00000500000000000000" pitchFamily="50" charset="0"/>
              </a:rPr>
              <a:t>, D </a:t>
            </a:r>
            <a:r>
              <a:rPr lang="es-CO" sz="1400" dirty="0" err="1">
                <a:latin typeface="Montserrat" panose="00000500000000000000" pitchFamily="50" charset="0"/>
              </a:rPr>
              <a:t>Arthritis</a:t>
            </a:r>
            <a:r>
              <a:rPr lang="es-CO" sz="1400" dirty="0">
                <a:latin typeface="Montserrat" panose="00000500000000000000" pitchFamily="50" charset="0"/>
              </a:rPr>
              <a:t> </a:t>
            </a:r>
            <a:r>
              <a:rPr lang="es-CO" sz="1400" dirty="0" err="1">
                <a:latin typeface="Montserrat" panose="00000500000000000000" pitchFamily="50" charset="0"/>
              </a:rPr>
              <a:t>Care</a:t>
            </a:r>
            <a:r>
              <a:rPr lang="es-CO" sz="1400" dirty="0">
                <a:latin typeface="Montserrat" panose="00000500000000000000" pitchFamily="50" charset="0"/>
              </a:rPr>
              <a:t> &amp; </a:t>
            </a:r>
            <a:r>
              <a:rPr lang="es-CO" sz="1400" dirty="0" err="1">
                <a:latin typeface="Montserrat" panose="00000500000000000000" pitchFamily="50" charset="0"/>
              </a:rPr>
              <a:t>Research</a:t>
            </a:r>
            <a:r>
              <a:rPr lang="es-CO" sz="1400" dirty="0">
                <a:latin typeface="Montserrat" panose="00000500000000000000" pitchFamily="50" charset="0"/>
              </a:rPr>
              <a:t>. 2012, 64(10): 1447–61</a:t>
            </a:r>
          </a:p>
          <a:p>
            <a:pPr algn="r"/>
            <a:endParaRPr lang="es-CO" sz="1400" dirty="0">
              <a:latin typeface="Montserrat" panose="00000500000000000000" pitchFamily="50" charset="0"/>
            </a:endParaRPr>
          </a:p>
          <a:p>
            <a:pPr algn="r"/>
            <a:endParaRPr lang="es-CO" sz="1400" dirty="0">
              <a:latin typeface="Montserrat" panose="00000500000000000000" pitchFamily="50" charset="0"/>
            </a:endParaRPr>
          </a:p>
        </p:txBody>
      </p:sp>
    </p:spTree>
    <p:extLst>
      <p:ext uri="{BB962C8B-B14F-4D97-AF65-F5344CB8AC3E}">
        <p14:creationId xmlns:p14="http://schemas.microsoft.com/office/powerpoint/2010/main" val="13398174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ítulo 5">
            <a:extLst>
              <a:ext uri="{FF2B5EF4-FFF2-40B4-BE49-F238E27FC236}">
                <a16:creationId xmlns:a16="http://schemas.microsoft.com/office/drawing/2014/main" id="{1C03C336-8373-6648-B8A2-C3934FE115C8}"/>
              </a:ext>
            </a:extLst>
          </p:cNvPr>
          <p:cNvSpPr>
            <a:spLocks noGrp="1"/>
          </p:cNvSpPr>
          <p:nvPr>
            <p:ph type="title"/>
          </p:nvPr>
        </p:nvSpPr>
        <p:spPr>
          <a:xfrm>
            <a:off x="838200" y="31750"/>
            <a:ext cx="10515600" cy="1325563"/>
          </a:xfrm>
        </p:spPr>
        <p:txBody>
          <a:bodyPr>
            <a:normAutofit/>
          </a:bodyPr>
          <a:lstStyle/>
          <a:p>
            <a:r>
              <a:rPr lang="es-ES_tradnl" sz="3600" dirty="0"/>
              <a:t>Primer episodio de gota</a:t>
            </a:r>
          </a:p>
        </p:txBody>
      </p:sp>
      <p:sp>
        <p:nvSpPr>
          <p:cNvPr id="3" name="Marcador de contenido 2"/>
          <p:cNvSpPr>
            <a:spLocks noGrp="1"/>
          </p:cNvSpPr>
          <p:nvPr>
            <p:ph idx="1"/>
          </p:nvPr>
        </p:nvSpPr>
        <p:spPr>
          <a:xfrm>
            <a:off x="838200" y="2034997"/>
            <a:ext cx="9881636" cy="2504988"/>
          </a:xfrm>
          <a:ln>
            <a:solidFill>
              <a:schemeClr val="bg1"/>
            </a:solidFill>
          </a:ln>
        </p:spPr>
        <p:txBody>
          <a:bodyPr>
            <a:normAutofit/>
          </a:bodyPr>
          <a:lstStyle/>
          <a:p>
            <a:pPr marL="0" indent="0" algn="just">
              <a:buNone/>
            </a:pPr>
            <a:r>
              <a:rPr lang="es-CO" dirty="0"/>
              <a:t>Solo indicado si: </a:t>
            </a:r>
          </a:p>
          <a:p>
            <a:pPr algn="just"/>
            <a:r>
              <a:rPr lang="es-CO" dirty="0"/>
              <a:t>Presencia de tofos, artropatía gotosa.</a:t>
            </a:r>
          </a:p>
          <a:p>
            <a:pPr algn="just"/>
            <a:r>
              <a:rPr lang="es-CO" dirty="0"/>
              <a:t>Luego de 2 o más episodios al año.</a:t>
            </a:r>
          </a:p>
          <a:p>
            <a:pPr algn="just"/>
            <a:r>
              <a:rPr lang="es-CO" dirty="0"/>
              <a:t>Comorbilidades como ERC, falla cardíaca, enfermedad isquémica.</a:t>
            </a:r>
          </a:p>
          <a:p>
            <a:pPr algn="just"/>
            <a:r>
              <a:rPr lang="es-CO" dirty="0"/>
              <a:t>Pacientes menores de 40 años.</a:t>
            </a:r>
          </a:p>
          <a:p>
            <a:pPr marL="0" indent="0" algn="just">
              <a:buNone/>
            </a:pPr>
            <a:endParaRPr lang="es-CO" dirty="0"/>
          </a:p>
        </p:txBody>
      </p:sp>
      <p:sp>
        <p:nvSpPr>
          <p:cNvPr id="4" name="CuadroTexto 3"/>
          <p:cNvSpPr txBox="1"/>
          <p:nvPr/>
        </p:nvSpPr>
        <p:spPr>
          <a:xfrm>
            <a:off x="838200" y="997901"/>
            <a:ext cx="10690937" cy="1323439"/>
          </a:xfrm>
          <a:prstGeom prst="rect">
            <a:avLst/>
          </a:prstGeom>
          <a:noFill/>
        </p:spPr>
        <p:txBody>
          <a:bodyPr wrap="square" rtlCol="0">
            <a:spAutoFit/>
          </a:bodyPr>
          <a:lstStyle/>
          <a:p>
            <a:pPr marL="342900" indent="-342900" algn="just">
              <a:buClr>
                <a:schemeClr val="accent5"/>
              </a:buClr>
              <a:buFont typeface="Arial" panose="020B0604020202020204" pitchFamily="34" charset="0"/>
              <a:buChar char="•"/>
            </a:pPr>
            <a:r>
              <a:rPr lang="es-CO" sz="2000" dirty="0">
                <a:solidFill>
                  <a:srgbClr val="0A2130"/>
                </a:solidFill>
                <a:latin typeface="Montserrat" panose="00000500000000000000" pitchFamily="50" charset="0"/>
                <a:sym typeface="Wingdings" panose="05000000000000000000" pitchFamily="2" charset="2"/>
              </a:rPr>
              <a:t>Discutir co</a:t>
            </a:r>
            <a:r>
              <a:rPr lang="es-CO" sz="2000" dirty="0">
                <a:solidFill>
                  <a:srgbClr val="0A2130"/>
                </a:solidFill>
                <a:latin typeface="Montserrat" panose="00000500000000000000" pitchFamily="50" charset="0"/>
              </a:rPr>
              <a:t>n el paciente los riesgos y beneficios de tratamiento preventivo a largo plazo.</a:t>
            </a:r>
          </a:p>
          <a:p>
            <a:pPr marL="342900" indent="-342900" algn="just">
              <a:buClr>
                <a:schemeClr val="accent5"/>
              </a:buClr>
              <a:buFont typeface="Arial" panose="020B0604020202020204" pitchFamily="34" charset="0"/>
              <a:buChar char="•"/>
            </a:pPr>
            <a:r>
              <a:rPr lang="es-CO" sz="2000" dirty="0">
                <a:solidFill>
                  <a:srgbClr val="0A2130"/>
                </a:solidFill>
                <a:latin typeface="Montserrat" panose="00000500000000000000" pitchFamily="50" charset="0"/>
              </a:rPr>
              <a:t>No es obligatorio el inicio del mismo.</a:t>
            </a:r>
          </a:p>
          <a:p>
            <a:pPr marL="342900" indent="-342900" algn="just">
              <a:buClr>
                <a:schemeClr val="accent5"/>
              </a:buClr>
              <a:buFont typeface="Arial" panose="020B0604020202020204" pitchFamily="34" charset="0"/>
              <a:buChar char="•"/>
            </a:pPr>
            <a:endParaRPr lang="es-CO" sz="2000" dirty="0">
              <a:solidFill>
                <a:srgbClr val="0A2130"/>
              </a:solidFill>
              <a:latin typeface="Montserrat" panose="00000500000000000000" pitchFamily="50" charset="0"/>
            </a:endParaRPr>
          </a:p>
        </p:txBody>
      </p:sp>
      <p:sp>
        <p:nvSpPr>
          <p:cNvPr id="7" name="CuadroTexto 1"/>
          <p:cNvSpPr txBox="1"/>
          <p:nvPr/>
        </p:nvSpPr>
        <p:spPr>
          <a:xfrm>
            <a:off x="3362325" y="6105435"/>
            <a:ext cx="8562109" cy="954107"/>
          </a:xfrm>
          <a:prstGeom prst="rect">
            <a:avLst/>
          </a:prstGeom>
          <a:noFill/>
        </p:spPr>
        <p:txBody>
          <a:bodyPr wrap="square" rtlCol="0">
            <a:spAutoFit/>
          </a:bodyPr>
          <a:lstStyle/>
          <a:p>
            <a:pPr algn="r"/>
            <a:r>
              <a:rPr lang="es-CO" sz="1400" dirty="0" err="1">
                <a:latin typeface="Montserrat" panose="00000500000000000000" pitchFamily="50" charset="0"/>
              </a:rPr>
              <a:t>Richette,P</a:t>
            </a:r>
            <a:r>
              <a:rPr lang="es-CO" sz="1400" dirty="0">
                <a:latin typeface="Montserrat" panose="00000500000000000000" pitchFamily="50" charset="0"/>
              </a:rPr>
              <a:t>. Ann </a:t>
            </a:r>
            <a:r>
              <a:rPr lang="es-CO" sz="1400" dirty="0" err="1">
                <a:latin typeface="Montserrat" panose="00000500000000000000" pitchFamily="50" charset="0"/>
              </a:rPr>
              <a:t>Rheum</a:t>
            </a:r>
            <a:r>
              <a:rPr lang="es-CO" sz="1400" dirty="0">
                <a:latin typeface="Montserrat" panose="00000500000000000000" pitchFamily="50" charset="0"/>
              </a:rPr>
              <a:t> </a:t>
            </a:r>
            <a:r>
              <a:rPr lang="es-CO" sz="1400" dirty="0" err="1">
                <a:latin typeface="Montserrat" panose="00000500000000000000" pitchFamily="50" charset="0"/>
              </a:rPr>
              <a:t>Dis</a:t>
            </a:r>
            <a:r>
              <a:rPr lang="es-CO" sz="1400" dirty="0">
                <a:latin typeface="Montserrat" panose="00000500000000000000" pitchFamily="50" charset="0"/>
              </a:rPr>
              <a:t> 2017;76:29–42.</a:t>
            </a:r>
          </a:p>
          <a:p>
            <a:pPr algn="r"/>
            <a:r>
              <a:rPr lang="es-CO" sz="1400" dirty="0" err="1">
                <a:latin typeface="Montserrat" panose="00000500000000000000" pitchFamily="50" charset="0"/>
              </a:rPr>
              <a:t>Khanna</a:t>
            </a:r>
            <a:r>
              <a:rPr lang="es-CO" sz="1400" dirty="0">
                <a:latin typeface="Montserrat" panose="00000500000000000000" pitchFamily="50" charset="0"/>
              </a:rPr>
              <a:t>, D </a:t>
            </a:r>
            <a:r>
              <a:rPr lang="es-CO" sz="1400" dirty="0" err="1">
                <a:latin typeface="Montserrat" panose="00000500000000000000" pitchFamily="50" charset="0"/>
              </a:rPr>
              <a:t>Arthritis</a:t>
            </a:r>
            <a:r>
              <a:rPr lang="es-CO" sz="1400" dirty="0">
                <a:latin typeface="Montserrat" panose="00000500000000000000" pitchFamily="50" charset="0"/>
              </a:rPr>
              <a:t> </a:t>
            </a:r>
            <a:r>
              <a:rPr lang="es-CO" sz="1400" dirty="0" err="1">
                <a:latin typeface="Montserrat" panose="00000500000000000000" pitchFamily="50" charset="0"/>
              </a:rPr>
              <a:t>Care</a:t>
            </a:r>
            <a:r>
              <a:rPr lang="es-CO" sz="1400" dirty="0">
                <a:latin typeface="Montserrat" panose="00000500000000000000" pitchFamily="50" charset="0"/>
              </a:rPr>
              <a:t> &amp; </a:t>
            </a:r>
            <a:r>
              <a:rPr lang="es-CO" sz="1400" dirty="0" err="1">
                <a:latin typeface="Montserrat" panose="00000500000000000000" pitchFamily="50" charset="0"/>
              </a:rPr>
              <a:t>Research</a:t>
            </a:r>
            <a:r>
              <a:rPr lang="es-CO" sz="1400" dirty="0">
                <a:latin typeface="Montserrat" panose="00000500000000000000" pitchFamily="50" charset="0"/>
              </a:rPr>
              <a:t>. 2012, 64(10): 1447–61</a:t>
            </a:r>
          </a:p>
          <a:p>
            <a:pPr algn="r"/>
            <a:endParaRPr lang="es-CO" sz="1400" dirty="0">
              <a:latin typeface="Montserrat" panose="00000500000000000000" pitchFamily="50" charset="0"/>
            </a:endParaRPr>
          </a:p>
          <a:p>
            <a:pPr algn="r"/>
            <a:endParaRPr lang="es-CO" sz="1400" dirty="0">
              <a:latin typeface="Montserrat" panose="00000500000000000000" pitchFamily="50" charset="0"/>
            </a:endParaRPr>
          </a:p>
        </p:txBody>
      </p:sp>
    </p:spTree>
    <p:extLst>
      <p:ext uri="{BB962C8B-B14F-4D97-AF65-F5344CB8AC3E}">
        <p14:creationId xmlns:p14="http://schemas.microsoft.com/office/powerpoint/2010/main" val="28883987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5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fade">
                                      <p:cBhvr>
                                        <p:cTn id="3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p:cNvSpPr txBox="1"/>
          <p:nvPr/>
        </p:nvSpPr>
        <p:spPr>
          <a:xfrm>
            <a:off x="1037491" y="1690688"/>
            <a:ext cx="8242343" cy="2246769"/>
          </a:xfrm>
          <a:prstGeom prst="rect">
            <a:avLst/>
          </a:prstGeom>
          <a:noFill/>
          <a:ln>
            <a:solidFill>
              <a:schemeClr val="accent6"/>
            </a:solidFill>
          </a:ln>
        </p:spPr>
        <p:txBody>
          <a:bodyPr wrap="square" rtlCol="0">
            <a:spAutoFit/>
          </a:bodyPr>
          <a:lstStyle/>
          <a:p>
            <a:r>
              <a:rPr lang="es-CO" sz="2800" b="1" dirty="0">
                <a:solidFill>
                  <a:srgbClr val="094349"/>
                </a:solidFill>
                <a:latin typeface="Montserrat" panose="00000500000000000000" pitchFamily="50" charset="0"/>
              </a:rPr>
              <a:t>Metas de ácido úrico</a:t>
            </a:r>
          </a:p>
          <a:p>
            <a:pPr marL="457200" indent="-457200">
              <a:buFont typeface="Arial" panose="020B0604020202020204" pitchFamily="34" charset="0"/>
              <a:buChar char="•"/>
            </a:pPr>
            <a:r>
              <a:rPr lang="es-CO" sz="2800" dirty="0">
                <a:solidFill>
                  <a:srgbClr val="094349"/>
                </a:solidFill>
                <a:latin typeface="Montserrat" panose="00000500000000000000" pitchFamily="50" charset="0"/>
              </a:rPr>
              <a:t>&lt;6 mg/</a:t>
            </a:r>
            <a:r>
              <a:rPr lang="es-CO" sz="2800" dirty="0" err="1">
                <a:solidFill>
                  <a:srgbClr val="094349"/>
                </a:solidFill>
                <a:latin typeface="Montserrat" panose="00000500000000000000" pitchFamily="50" charset="0"/>
              </a:rPr>
              <a:t>dL</a:t>
            </a:r>
            <a:r>
              <a:rPr lang="es-CO" sz="2800" dirty="0">
                <a:solidFill>
                  <a:srgbClr val="094349"/>
                </a:solidFill>
                <a:latin typeface="Montserrat" panose="00000500000000000000" pitchFamily="50" charset="0"/>
              </a:rPr>
              <a:t> en la mayoría.</a:t>
            </a:r>
          </a:p>
          <a:p>
            <a:pPr marL="457200" indent="-457200">
              <a:buFont typeface="Arial" panose="020B0604020202020204" pitchFamily="34" charset="0"/>
              <a:buChar char="•"/>
            </a:pPr>
            <a:r>
              <a:rPr lang="es-CO" sz="2800" dirty="0">
                <a:solidFill>
                  <a:srgbClr val="094349"/>
                </a:solidFill>
                <a:latin typeface="Montserrat" panose="00000500000000000000" pitchFamily="50" charset="0"/>
              </a:rPr>
              <a:t>&lt;5 mg/</a:t>
            </a:r>
            <a:r>
              <a:rPr lang="es-CO" sz="2800" dirty="0" err="1">
                <a:solidFill>
                  <a:srgbClr val="094349"/>
                </a:solidFill>
                <a:latin typeface="Montserrat" panose="00000500000000000000" pitchFamily="50" charset="0"/>
              </a:rPr>
              <a:t>dL</a:t>
            </a:r>
            <a:r>
              <a:rPr lang="es-CO" sz="2800" dirty="0">
                <a:solidFill>
                  <a:srgbClr val="094349"/>
                </a:solidFill>
                <a:latin typeface="Montserrat" panose="00000500000000000000" pitchFamily="50" charset="0"/>
              </a:rPr>
              <a:t> en gota grave (tofos, artropatía gotosa y crisis recurrentes).</a:t>
            </a:r>
          </a:p>
          <a:p>
            <a:pPr marL="457200" indent="-457200">
              <a:buFont typeface="Arial" panose="020B0604020202020204" pitchFamily="34" charset="0"/>
              <a:buChar char="•"/>
            </a:pPr>
            <a:r>
              <a:rPr lang="es-CO" sz="2800" dirty="0">
                <a:solidFill>
                  <a:srgbClr val="094349"/>
                </a:solidFill>
                <a:latin typeface="Montserrat" panose="00000500000000000000" pitchFamily="50" charset="0"/>
              </a:rPr>
              <a:t>Evitar valores &lt;3 mg/</a:t>
            </a:r>
            <a:r>
              <a:rPr lang="es-CO" sz="2800" dirty="0" err="1">
                <a:solidFill>
                  <a:srgbClr val="094349"/>
                </a:solidFill>
                <a:latin typeface="Montserrat" panose="00000500000000000000" pitchFamily="50" charset="0"/>
              </a:rPr>
              <a:t>dL</a:t>
            </a:r>
            <a:r>
              <a:rPr lang="es-CO" sz="2800" dirty="0">
                <a:solidFill>
                  <a:srgbClr val="094349"/>
                </a:solidFill>
                <a:latin typeface="Montserrat" panose="00000500000000000000" pitchFamily="50" charset="0"/>
              </a:rPr>
              <a:t>.</a:t>
            </a:r>
          </a:p>
        </p:txBody>
      </p:sp>
      <p:sp>
        <p:nvSpPr>
          <p:cNvPr id="6" name="Título 5">
            <a:extLst>
              <a:ext uri="{FF2B5EF4-FFF2-40B4-BE49-F238E27FC236}">
                <a16:creationId xmlns:a16="http://schemas.microsoft.com/office/drawing/2014/main" id="{934FD709-728F-6E4D-BFFB-DC2FA5308335}"/>
              </a:ext>
            </a:extLst>
          </p:cNvPr>
          <p:cNvSpPr>
            <a:spLocks noGrp="1"/>
          </p:cNvSpPr>
          <p:nvPr>
            <p:ph type="title"/>
          </p:nvPr>
        </p:nvSpPr>
        <p:spPr/>
        <p:txBody>
          <a:bodyPr/>
          <a:lstStyle/>
          <a:p>
            <a:r>
              <a:rPr lang="es-ES_tradnl" dirty="0">
                <a:latin typeface="Montserrat" panose="00000500000000000000" pitchFamily="50" charset="0"/>
              </a:rPr>
              <a:t>Medicamentos </a:t>
            </a:r>
            <a:r>
              <a:rPr lang="es-ES_tradnl" dirty="0" err="1">
                <a:latin typeface="Montserrat" panose="00000500000000000000" pitchFamily="50" charset="0"/>
              </a:rPr>
              <a:t>hipouricemiantes</a:t>
            </a:r>
            <a:endParaRPr lang="es-ES_tradnl" dirty="0">
              <a:latin typeface="Montserrat" panose="00000500000000000000" pitchFamily="50" charset="0"/>
            </a:endParaRPr>
          </a:p>
        </p:txBody>
      </p:sp>
      <p:sp>
        <p:nvSpPr>
          <p:cNvPr id="7" name="CuadroTexto 1"/>
          <p:cNvSpPr txBox="1"/>
          <p:nvPr/>
        </p:nvSpPr>
        <p:spPr>
          <a:xfrm>
            <a:off x="3286125" y="6015821"/>
            <a:ext cx="8562109" cy="954107"/>
          </a:xfrm>
          <a:prstGeom prst="rect">
            <a:avLst/>
          </a:prstGeom>
          <a:noFill/>
        </p:spPr>
        <p:txBody>
          <a:bodyPr wrap="square" rtlCol="0">
            <a:spAutoFit/>
          </a:bodyPr>
          <a:lstStyle/>
          <a:p>
            <a:pPr algn="r"/>
            <a:r>
              <a:rPr lang="es-CO" sz="1400" dirty="0" err="1">
                <a:latin typeface="Montserrat" panose="00000500000000000000" pitchFamily="50" charset="0"/>
              </a:rPr>
              <a:t>Richette,P</a:t>
            </a:r>
            <a:r>
              <a:rPr lang="es-CO" sz="1400" dirty="0">
                <a:latin typeface="Montserrat" panose="00000500000000000000" pitchFamily="50" charset="0"/>
              </a:rPr>
              <a:t>. Ann </a:t>
            </a:r>
            <a:r>
              <a:rPr lang="es-CO" sz="1400" dirty="0" err="1">
                <a:latin typeface="Montserrat" panose="00000500000000000000" pitchFamily="50" charset="0"/>
              </a:rPr>
              <a:t>Rheum</a:t>
            </a:r>
            <a:r>
              <a:rPr lang="es-CO" sz="1400" dirty="0">
                <a:latin typeface="Montserrat" panose="00000500000000000000" pitchFamily="50" charset="0"/>
              </a:rPr>
              <a:t> </a:t>
            </a:r>
            <a:r>
              <a:rPr lang="es-CO" sz="1400" dirty="0" err="1">
                <a:latin typeface="Montserrat" panose="00000500000000000000" pitchFamily="50" charset="0"/>
              </a:rPr>
              <a:t>Dis</a:t>
            </a:r>
            <a:r>
              <a:rPr lang="es-CO" sz="1400" dirty="0">
                <a:latin typeface="Montserrat" panose="00000500000000000000" pitchFamily="50" charset="0"/>
              </a:rPr>
              <a:t> 2017;76:29–42.</a:t>
            </a:r>
          </a:p>
          <a:p>
            <a:pPr algn="r"/>
            <a:r>
              <a:rPr lang="es-CO" sz="1400" dirty="0" err="1">
                <a:latin typeface="Montserrat" panose="00000500000000000000" pitchFamily="50" charset="0"/>
              </a:rPr>
              <a:t>Khanna</a:t>
            </a:r>
            <a:r>
              <a:rPr lang="es-CO" sz="1400" dirty="0">
                <a:latin typeface="Montserrat" panose="00000500000000000000" pitchFamily="50" charset="0"/>
              </a:rPr>
              <a:t>, D </a:t>
            </a:r>
            <a:r>
              <a:rPr lang="es-CO" sz="1400" dirty="0" err="1">
                <a:latin typeface="Montserrat" panose="00000500000000000000" pitchFamily="50" charset="0"/>
              </a:rPr>
              <a:t>Arthritis</a:t>
            </a:r>
            <a:r>
              <a:rPr lang="es-CO" sz="1400" dirty="0">
                <a:latin typeface="Montserrat" panose="00000500000000000000" pitchFamily="50" charset="0"/>
              </a:rPr>
              <a:t> </a:t>
            </a:r>
            <a:r>
              <a:rPr lang="es-CO" sz="1400" dirty="0" err="1">
                <a:latin typeface="Montserrat" panose="00000500000000000000" pitchFamily="50" charset="0"/>
              </a:rPr>
              <a:t>Care</a:t>
            </a:r>
            <a:r>
              <a:rPr lang="es-CO" sz="1400" dirty="0">
                <a:latin typeface="Montserrat" panose="00000500000000000000" pitchFamily="50" charset="0"/>
              </a:rPr>
              <a:t> &amp; </a:t>
            </a:r>
            <a:r>
              <a:rPr lang="es-CO" sz="1400" dirty="0" err="1">
                <a:latin typeface="Montserrat" panose="00000500000000000000" pitchFamily="50" charset="0"/>
              </a:rPr>
              <a:t>Research</a:t>
            </a:r>
            <a:r>
              <a:rPr lang="es-CO" sz="1400" dirty="0">
                <a:latin typeface="Montserrat" panose="00000500000000000000" pitchFamily="50" charset="0"/>
              </a:rPr>
              <a:t>. 2012, 64(10): 1447–61</a:t>
            </a:r>
          </a:p>
          <a:p>
            <a:pPr algn="r"/>
            <a:endParaRPr lang="es-CO" sz="1400" dirty="0">
              <a:latin typeface="Montserrat" panose="00000500000000000000" pitchFamily="50" charset="0"/>
            </a:endParaRPr>
          </a:p>
          <a:p>
            <a:pPr algn="r"/>
            <a:endParaRPr lang="es-CO" sz="1400" dirty="0">
              <a:latin typeface="Montserrat" panose="00000500000000000000" pitchFamily="50" charset="0"/>
            </a:endParaRPr>
          </a:p>
        </p:txBody>
      </p:sp>
    </p:spTree>
    <p:extLst>
      <p:ext uri="{BB962C8B-B14F-4D97-AF65-F5344CB8AC3E}">
        <p14:creationId xmlns:p14="http://schemas.microsoft.com/office/powerpoint/2010/main" val="333261572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n 6"/>
          <p:cNvPicPr/>
          <p:nvPr/>
        </p:nvPicPr>
        <p:blipFill rotWithShape="1">
          <a:blip r:embed="rId3">
            <a:extLst>
              <a:ext uri="{28A0092B-C50C-407E-A947-70E740481C1C}">
                <a14:useLocalDpi xmlns:a14="http://schemas.microsoft.com/office/drawing/2010/main" val="0"/>
              </a:ext>
            </a:extLst>
          </a:blip>
          <a:srcRect l="6946" t="8733"/>
          <a:stretch/>
        </p:blipFill>
        <p:spPr bwMode="auto">
          <a:xfrm>
            <a:off x="3964031" y="920932"/>
            <a:ext cx="8059783" cy="5016136"/>
          </a:xfrm>
          <a:prstGeom prst="rect">
            <a:avLst/>
          </a:prstGeom>
          <a:ln>
            <a:noFill/>
          </a:ln>
          <a:extLst>
            <a:ext uri="{53640926-AAD7-44D8-BBD7-CCE9431645EC}">
              <a14:shadowObscured xmlns:a14="http://schemas.microsoft.com/office/drawing/2010/main"/>
            </a:ext>
          </a:extLst>
        </p:spPr>
      </p:pic>
      <p:sp>
        <p:nvSpPr>
          <p:cNvPr id="6" name="CuadroTexto 5"/>
          <p:cNvSpPr txBox="1"/>
          <p:nvPr/>
        </p:nvSpPr>
        <p:spPr>
          <a:xfrm>
            <a:off x="646066" y="6352642"/>
            <a:ext cx="11377748" cy="276999"/>
          </a:xfrm>
          <a:prstGeom prst="rect">
            <a:avLst/>
          </a:prstGeom>
          <a:noFill/>
        </p:spPr>
        <p:txBody>
          <a:bodyPr wrap="square" rtlCol="0">
            <a:spAutoFit/>
          </a:bodyPr>
          <a:lstStyle/>
          <a:p>
            <a:pPr algn="r"/>
            <a:r>
              <a:rPr lang="es-CO" sz="1200" dirty="0">
                <a:latin typeface="Montserrat" panose="00000500000000000000" pitchFamily="50" charset="0"/>
              </a:rPr>
              <a:t>Tomado de: </a:t>
            </a:r>
            <a:r>
              <a:rPr lang="en-US" sz="1200" dirty="0" err="1">
                <a:latin typeface="Montserrat" panose="00000500000000000000" pitchFamily="50" charset="0"/>
              </a:rPr>
              <a:t>Gustafsson</a:t>
            </a:r>
            <a:r>
              <a:rPr lang="en-US" sz="1200" dirty="0">
                <a:latin typeface="Montserrat" panose="00000500000000000000" pitchFamily="50" charset="0"/>
              </a:rPr>
              <a:t>, D. BMC Nephrology. 2013, 14:164</a:t>
            </a:r>
            <a:endParaRPr lang="es-CO" sz="1200" dirty="0">
              <a:latin typeface="Montserrat" panose="00000500000000000000" pitchFamily="50" charset="0"/>
            </a:endParaRPr>
          </a:p>
        </p:txBody>
      </p:sp>
    </p:spTree>
    <p:extLst>
      <p:ext uri="{BB962C8B-B14F-4D97-AF65-F5344CB8AC3E}">
        <p14:creationId xmlns:p14="http://schemas.microsoft.com/office/powerpoint/2010/main" val="100685744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p:cNvSpPr txBox="1"/>
          <p:nvPr/>
        </p:nvSpPr>
        <p:spPr>
          <a:xfrm>
            <a:off x="963267" y="1477913"/>
            <a:ext cx="9919253" cy="2246769"/>
          </a:xfrm>
          <a:prstGeom prst="rect">
            <a:avLst/>
          </a:prstGeom>
          <a:noFill/>
        </p:spPr>
        <p:txBody>
          <a:bodyPr wrap="square" rtlCol="0">
            <a:spAutoFit/>
          </a:bodyPr>
          <a:lstStyle/>
          <a:p>
            <a:pPr marL="342900" indent="-342900">
              <a:buClr>
                <a:schemeClr val="accent5"/>
              </a:buClr>
              <a:buFont typeface="Arial" panose="020B0604020202020204" pitchFamily="34" charset="0"/>
              <a:buChar char="•"/>
            </a:pPr>
            <a:r>
              <a:rPr lang="es-CO" sz="2000" dirty="0">
                <a:solidFill>
                  <a:srgbClr val="0A2130"/>
                </a:solidFill>
                <a:latin typeface="Montserrat" panose="00000500000000000000" pitchFamily="50" charset="0"/>
              </a:rPr>
              <a:t>Colchicina 0.5 – 1.0 mg/día.</a:t>
            </a:r>
          </a:p>
          <a:p>
            <a:pPr marL="342900" indent="-342900">
              <a:buClr>
                <a:schemeClr val="accent5"/>
              </a:buClr>
              <a:buFont typeface="Arial" panose="020B0604020202020204" pitchFamily="34" charset="0"/>
              <a:buChar char="•"/>
            </a:pPr>
            <a:endParaRPr lang="es-CO" sz="2000" dirty="0">
              <a:solidFill>
                <a:srgbClr val="0A2130"/>
              </a:solidFill>
              <a:latin typeface="Montserrat" panose="00000500000000000000" pitchFamily="50" charset="0"/>
            </a:endParaRPr>
          </a:p>
          <a:p>
            <a:pPr marL="342900" indent="-342900">
              <a:buClr>
                <a:schemeClr val="accent5"/>
              </a:buClr>
              <a:buFont typeface="Arial" panose="020B0604020202020204" pitchFamily="34" charset="0"/>
              <a:buChar char="•"/>
            </a:pPr>
            <a:r>
              <a:rPr lang="es-CO" sz="2000" dirty="0">
                <a:solidFill>
                  <a:srgbClr val="0A2130"/>
                </a:solidFill>
                <a:latin typeface="Montserrat" panose="00000500000000000000" pitchFamily="50" charset="0"/>
              </a:rPr>
              <a:t>AINE a dosis baja en caso de no tolerancia o contraindicación para colchicina.</a:t>
            </a:r>
          </a:p>
          <a:p>
            <a:pPr>
              <a:buClr>
                <a:schemeClr val="accent5"/>
              </a:buClr>
            </a:pPr>
            <a:endParaRPr lang="es-CO" sz="2000" dirty="0">
              <a:solidFill>
                <a:srgbClr val="0A2130"/>
              </a:solidFill>
              <a:latin typeface="Montserrat" panose="00000500000000000000" pitchFamily="50" charset="0"/>
            </a:endParaRPr>
          </a:p>
          <a:p>
            <a:pPr marL="342900" indent="-342900">
              <a:buClr>
                <a:schemeClr val="accent5"/>
              </a:buClr>
              <a:buFont typeface="Arial" panose="020B0604020202020204" pitchFamily="34" charset="0"/>
              <a:buChar char="•"/>
            </a:pPr>
            <a:r>
              <a:rPr lang="es-CO" sz="2000" dirty="0">
                <a:solidFill>
                  <a:srgbClr val="0A2130"/>
                </a:solidFill>
                <a:latin typeface="Montserrat" panose="00000500000000000000" pitchFamily="50" charset="0"/>
              </a:rPr>
              <a:t>Durante los primeros </a:t>
            </a:r>
            <a:r>
              <a:rPr lang="es-CO" sz="2000" b="1" dirty="0">
                <a:solidFill>
                  <a:srgbClr val="0A2130"/>
                </a:solidFill>
                <a:latin typeface="Montserrat" panose="00000500000000000000" pitchFamily="50" charset="0"/>
              </a:rPr>
              <a:t>6 meses </a:t>
            </a:r>
            <a:r>
              <a:rPr lang="es-CO" sz="2000" dirty="0">
                <a:solidFill>
                  <a:srgbClr val="0A2130"/>
                </a:solidFill>
                <a:latin typeface="Montserrat" panose="00000500000000000000" pitchFamily="50" charset="0"/>
              </a:rPr>
              <a:t>del inicio de los </a:t>
            </a:r>
            <a:r>
              <a:rPr lang="es-CO" sz="2000" dirty="0" err="1">
                <a:solidFill>
                  <a:srgbClr val="0A2130"/>
                </a:solidFill>
                <a:latin typeface="Montserrat" panose="00000500000000000000" pitchFamily="50" charset="0"/>
              </a:rPr>
              <a:t>hipouricemiantes</a:t>
            </a:r>
            <a:r>
              <a:rPr lang="es-CO" sz="2000" dirty="0">
                <a:solidFill>
                  <a:srgbClr val="0A2130"/>
                </a:solidFill>
                <a:latin typeface="Montserrat" panose="00000500000000000000" pitchFamily="50" charset="0"/>
              </a:rPr>
              <a:t>, </a:t>
            </a:r>
            <a:r>
              <a:rPr lang="es-CO" sz="2000" b="1" dirty="0">
                <a:solidFill>
                  <a:srgbClr val="0A2130"/>
                </a:solidFill>
                <a:latin typeface="Montserrat" panose="00000500000000000000" pitchFamily="50" charset="0"/>
              </a:rPr>
              <a:t>3 meses </a:t>
            </a:r>
            <a:r>
              <a:rPr lang="es-CO" sz="2000" dirty="0">
                <a:solidFill>
                  <a:srgbClr val="0A2130"/>
                </a:solidFill>
                <a:latin typeface="Montserrat" panose="00000500000000000000" pitchFamily="50" charset="0"/>
              </a:rPr>
              <a:t>si el paciente tiene tofos.</a:t>
            </a:r>
          </a:p>
        </p:txBody>
      </p:sp>
      <p:sp>
        <p:nvSpPr>
          <p:cNvPr id="6" name="Título 5">
            <a:extLst>
              <a:ext uri="{FF2B5EF4-FFF2-40B4-BE49-F238E27FC236}">
                <a16:creationId xmlns:a16="http://schemas.microsoft.com/office/drawing/2014/main" id="{3FD83FF3-1D56-B648-9874-AC4701E8B9E1}"/>
              </a:ext>
            </a:extLst>
          </p:cNvPr>
          <p:cNvSpPr>
            <a:spLocks noGrp="1"/>
          </p:cNvSpPr>
          <p:nvPr>
            <p:ph type="title"/>
          </p:nvPr>
        </p:nvSpPr>
        <p:spPr/>
        <p:txBody>
          <a:bodyPr/>
          <a:lstStyle/>
          <a:p>
            <a:r>
              <a:rPr lang="es-ES_tradnl" dirty="0"/>
              <a:t>Profilaxis para crisis gotosa</a:t>
            </a:r>
          </a:p>
        </p:txBody>
      </p:sp>
      <p:sp>
        <p:nvSpPr>
          <p:cNvPr id="7" name="CuadroTexto 1"/>
          <p:cNvSpPr txBox="1"/>
          <p:nvPr/>
        </p:nvSpPr>
        <p:spPr>
          <a:xfrm>
            <a:off x="3305175" y="6015821"/>
            <a:ext cx="8562109" cy="954107"/>
          </a:xfrm>
          <a:prstGeom prst="rect">
            <a:avLst/>
          </a:prstGeom>
          <a:noFill/>
        </p:spPr>
        <p:txBody>
          <a:bodyPr wrap="square" rtlCol="0">
            <a:spAutoFit/>
          </a:bodyPr>
          <a:lstStyle/>
          <a:p>
            <a:pPr algn="r"/>
            <a:r>
              <a:rPr lang="es-CO" sz="1400" dirty="0" err="1">
                <a:latin typeface="Montserrat" panose="00000500000000000000" pitchFamily="50" charset="0"/>
              </a:rPr>
              <a:t>Richette,P</a:t>
            </a:r>
            <a:r>
              <a:rPr lang="es-CO" sz="1400" dirty="0">
                <a:latin typeface="Montserrat" panose="00000500000000000000" pitchFamily="50" charset="0"/>
              </a:rPr>
              <a:t>. Ann </a:t>
            </a:r>
            <a:r>
              <a:rPr lang="es-CO" sz="1400" dirty="0" err="1">
                <a:latin typeface="Montserrat" panose="00000500000000000000" pitchFamily="50" charset="0"/>
              </a:rPr>
              <a:t>Rheum</a:t>
            </a:r>
            <a:r>
              <a:rPr lang="es-CO" sz="1400" dirty="0">
                <a:latin typeface="Montserrat" panose="00000500000000000000" pitchFamily="50" charset="0"/>
              </a:rPr>
              <a:t> </a:t>
            </a:r>
            <a:r>
              <a:rPr lang="es-CO" sz="1400" dirty="0" err="1">
                <a:latin typeface="Montserrat" panose="00000500000000000000" pitchFamily="50" charset="0"/>
              </a:rPr>
              <a:t>Dis</a:t>
            </a:r>
            <a:r>
              <a:rPr lang="es-CO" sz="1400" dirty="0">
                <a:latin typeface="Montserrat" panose="00000500000000000000" pitchFamily="50" charset="0"/>
              </a:rPr>
              <a:t> 2017;76:29–42.</a:t>
            </a:r>
          </a:p>
          <a:p>
            <a:pPr algn="r"/>
            <a:r>
              <a:rPr lang="es-CO" sz="1400" dirty="0" err="1">
                <a:latin typeface="Montserrat" panose="00000500000000000000" pitchFamily="50" charset="0"/>
              </a:rPr>
              <a:t>Khanna</a:t>
            </a:r>
            <a:r>
              <a:rPr lang="es-CO" sz="1400" dirty="0">
                <a:latin typeface="Montserrat" panose="00000500000000000000" pitchFamily="50" charset="0"/>
              </a:rPr>
              <a:t>, D </a:t>
            </a:r>
            <a:r>
              <a:rPr lang="es-CO" sz="1400" dirty="0" err="1">
                <a:latin typeface="Montserrat" panose="00000500000000000000" pitchFamily="50" charset="0"/>
              </a:rPr>
              <a:t>Arthritis</a:t>
            </a:r>
            <a:r>
              <a:rPr lang="es-CO" sz="1400" dirty="0">
                <a:latin typeface="Montserrat" panose="00000500000000000000" pitchFamily="50" charset="0"/>
              </a:rPr>
              <a:t> </a:t>
            </a:r>
            <a:r>
              <a:rPr lang="es-CO" sz="1400" dirty="0" err="1">
                <a:latin typeface="Montserrat" panose="00000500000000000000" pitchFamily="50" charset="0"/>
              </a:rPr>
              <a:t>Care</a:t>
            </a:r>
            <a:r>
              <a:rPr lang="es-CO" sz="1400" dirty="0">
                <a:latin typeface="Montserrat" panose="00000500000000000000" pitchFamily="50" charset="0"/>
              </a:rPr>
              <a:t> &amp; </a:t>
            </a:r>
            <a:r>
              <a:rPr lang="es-CO" sz="1400" dirty="0" err="1">
                <a:latin typeface="Montserrat" panose="00000500000000000000" pitchFamily="50" charset="0"/>
              </a:rPr>
              <a:t>Research</a:t>
            </a:r>
            <a:r>
              <a:rPr lang="es-CO" sz="1400" dirty="0">
                <a:latin typeface="Montserrat" panose="00000500000000000000" pitchFamily="50" charset="0"/>
              </a:rPr>
              <a:t>. 2012, 64(10): 1447–61</a:t>
            </a:r>
          </a:p>
          <a:p>
            <a:pPr algn="r"/>
            <a:endParaRPr lang="es-CO" sz="1400" dirty="0">
              <a:latin typeface="Montserrat" panose="00000500000000000000" pitchFamily="50" charset="0"/>
            </a:endParaRPr>
          </a:p>
          <a:p>
            <a:pPr algn="r"/>
            <a:endParaRPr lang="es-CO" sz="1400" dirty="0">
              <a:latin typeface="Montserrat" panose="00000500000000000000" pitchFamily="50" charset="0"/>
            </a:endParaRPr>
          </a:p>
        </p:txBody>
      </p:sp>
    </p:spTree>
    <p:extLst>
      <p:ext uri="{BB962C8B-B14F-4D97-AF65-F5344CB8AC3E}">
        <p14:creationId xmlns:p14="http://schemas.microsoft.com/office/powerpoint/2010/main" val="419127941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Diagrama 6"/>
          <p:cNvGraphicFramePr/>
          <p:nvPr>
            <p:extLst>
              <p:ext uri="{D42A27DB-BD31-4B8C-83A1-F6EECF244321}">
                <p14:modId xmlns:p14="http://schemas.microsoft.com/office/powerpoint/2010/main" val="1092903139"/>
              </p:ext>
            </p:extLst>
          </p:nvPr>
        </p:nvGraphicFramePr>
        <p:xfrm>
          <a:off x="7185577" y="2639545"/>
          <a:ext cx="5746696" cy="181369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9" name="Tabla 8"/>
          <p:cNvGraphicFramePr>
            <a:graphicFrameLocks noGrp="1"/>
          </p:cNvGraphicFramePr>
          <p:nvPr>
            <p:extLst>
              <p:ext uri="{D42A27DB-BD31-4B8C-83A1-F6EECF244321}">
                <p14:modId xmlns:p14="http://schemas.microsoft.com/office/powerpoint/2010/main" val="1911619239"/>
              </p:ext>
            </p:extLst>
          </p:nvPr>
        </p:nvGraphicFramePr>
        <p:xfrm>
          <a:off x="620020" y="1494266"/>
          <a:ext cx="11369884" cy="963930"/>
        </p:xfrm>
        <a:graphic>
          <a:graphicData uri="http://schemas.openxmlformats.org/drawingml/2006/table">
            <a:tbl>
              <a:tblPr firstRow="1" firstCol="1" bandRow="1">
                <a:tableStyleId>{BDBED569-4797-4DF1-A0F4-6AAB3CD982D8}</a:tableStyleId>
              </a:tblPr>
              <a:tblGrid>
                <a:gridCol w="1848197">
                  <a:extLst>
                    <a:ext uri="{9D8B030D-6E8A-4147-A177-3AD203B41FA5}">
                      <a16:colId xmlns:a16="http://schemas.microsoft.com/office/drawing/2014/main" val="1482967935"/>
                    </a:ext>
                  </a:extLst>
                </a:gridCol>
                <a:gridCol w="9521687">
                  <a:extLst>
                    <a:ext uri="{9D8B030D-6E8A-4147-A177-3AD203B41FA5}">
                      <a16:colId xmlns:a16="http://schemas.microsoft.com/office/drawing/2014/main" val="4231381186"/>
                    </a:ext>
                  </a:extLst>
                </a:gridCol>
              </a:tblGrid>
              <a:tr h="619125">
                <a:tc>
                  <a:txBody>
                    <a:bodyPr/>
                    <a:lstStyle/>
                    <a:p>
                      <a:pPr algn="ctr">
                        <a:lnSpc>
                          <a:spcPct val="107000"/>
                        </a:lnSpc>
                        <a:spcAft>
                          <a:spcPts val="0"/>
                        </a:spcAft>
                      </a:pPr>
                      <a:r>
                        <a:rPr lang="es-CO" sz="2000" b="1" dirty="0">
                          <a:solidFill>
                            <a:schemeClr val="bg1"/>
                          </a:solidFill>
                          <a:effectLst/>
                          <a:latin typeface="Montserrat" panose="00000500000000000000" pitchFamily="50" charset="0"/>
                        </a:rPr>
                        <a:t>Alopurinol</a:t>
                      </a:r>
                      <a:endParaRPr lang="es-CO" sz="1800" b="1" dirty="0">
                        <a:solidFill>
                          <a:schemeClr val="bg1"/>
                        </a:solidFill>
                        <a:effectLst/>
                        <a:latin typeface="Montserrat" panose="00000500000000000000" pitchFamily="50" charset="0"/>
                        <a:ea typeface="Calibri" panose="020F0502020204030204" pitchFamily="34" charset="0"/>
                        <a:cs typeface="Times New Roman" panose="02020603050405020304" pitchFamily="18" charset="0"/>
                      </a:endParaRPr>
                    </a:p>
                  </a:txBody>
                  <a:tcPr marL="44450" marR="44450" marT="0" marB="0" anchor="ctr">
                    <a:solidFill>
                      <a:srgbClr val="17A721"/>
                    </a:solidFill>
                  </a:tcPr>
                </a:tc>
                <a:tc>
                  <a:txBody>
                    <a:bodyPr/>
                    <a:lstStyle/>
                    <a:p>
                      <a:pPr algn="l">
                        <a:lnSpc>
                          <a:spcPct val="107000"/>
                        </a:lnSpc>
                        <a:spcAft>
                          <a:spcPts val="0"/>
                        </a:spcAft>
                      </a:pPr>
                      <a:r>
                        <a:rPr lang="es-CO" sz="2000" b="0" dirty="0">
                          <a:solidFill>
                            <a:srgbClr val="0A2130"/>
                          </a:solidFill>
                          <a:effectLst/>
                          <a:latin typeface="Montserrat" panose="00000500000000000000" pitchFamily="50" charset="0"/>
                        </a:rPr>
                        <a:t>Inicia 100 mg/día (50 mg/día en ERC estadio 4 según ACR)</a:t>
                      </a:r>
                      <a:r>
                        <a:rPr lang="es-CO" sz="2000" b="0" baseline="0" dirty="0">
                          <a:solidFill>
                            <a:srgbClr val="0A2130"/>
                          </a:solidFill>
                          <a:effectLst/>
                          <a:latin typeface="Montserrat" panose="00000500000000000000" pitchFamily="50" charset="0"/>
                        </a:rPr>
                        <a:t>, i</a:t>
                      </a:r>
                      <a:r>
                        <a:rPr lang="es-CO" sz="2000" b="0" dirty="0">
                          <a:solidFill>
                            <a:srgbClr val="0A2130"/>
                          </a:solidFill>
                          <a:effectLst/>
                          <a:latin typeface="Montserrat" panose="00000500000000000000" pitchFamily="50" charset="0"/>
                        </a:rPr>
                        <a:t>ncrementar cada 2-4 semanas 100 mg hasta un máximo de 300mg c 8 horas. </a:t>
                      </a:r>
                    </a:p>
                    <a:p>
                      <a:pPr algn="just">
                        <a:lnSpc>
                          <a:spcPct val="107000"/>
                        </a:lnSpc>
                        <a:spcAft>
                          <a:spcPts val="0"/>
                        </a:spcAft>
                      </a:pPr>
                      <a:r>
                        <a:rPr lang="es-CO" sz="2000" b="0" dirty="0">
                          <a:solidFill>
                            <a:srgbClr val="0A2130"/>
                          </a:solidFill>
                          <a:effectLst/>
                          <a:latin typeface="Montserrat" panose="00000500000000000000" pitchFamily="50" charset="0"/>
                        </a:rPr>
                        <a:t>Disminuir dosis en ERC y evaluar función renal cada 3 meses.</a:t>
                      </a:r>
                      <a:endParaRPr lang="es-CO" sz="1800" b="0" dirty="0">
                        <a:solidFill>
                          <a:srgbClr val="0A2130"/>
                        </a:solidFill>
                        <a:effectLst/>
                        <a:latin typeface="Montserrat" panose="00000500000000000000" pitchFamily="50" charset="0"/>
                        <a:ea typeface="Calibri" panose="020F0502020204030204" pitchFamily="34" charset="0"/>
                        <a:cs typeface="Times New Roman" panose="02020603050405020304" pitchFamily="18" charset="0"/>
                      </a:endParaRPr>
                    </a:p>
                  </a:txBody>
                  <a:tcPr marL="44450" marR="44450" marT="0" marB="0"/>
                </a:tc>
                <a:extLst>
                  <a:ext uri="{0D108BD9-81ED-4DB2-BD59-A6C34878D82A}">
                    <a16:rowId xmlns:a16="http://schemas.microsoft.com/office/drawing/2014/main" val="2163734983"/>
                  </a:ext>
                </a:extLst>
              </a:tr>
            </a:tbl>
          </a:graphicData>
        </a:graphic>
      </p:graphicFrame>
      <p:graphicFrame>
        <p:nvGraphicFramePr>
          <p:cNvPr id="10" name="Tabla 9"/>
          <p:cNvGraphicFramePr>
            <a:graphicFrameLocks noGrp="1"/>
          </p:cNvGraphicFramePr>
          <p:nvPr>
            <p:extLst>
              <p:ext uri="{D42A27DB-BD31-4B8C-83A1-F6EECF244321}">
                <p14:modId xmlns:p14="http://schemas.microsoft.com/office/powerpoint/2010/main" val="4010788366"/>
              </p:ext>
            </p:extLst>
          </p:nvPr>
        </p:nvGraphicFramePr>
        <p:xfrm>
          <a:off x="620020" y="2634412"/>
          <a:ext cx="7274963" cy="637794"/>
        </p:xfrm>
        <a:graphic>
          <a:graphicData uri="http://schemas.openxmlformats.org/drawingml/2006/table">
            <a:tbl>
              <a:tblPr firstRow="1" firstCol="1" bandRow="1">
                <a:tableStyleId>{BDBED569-4797-4DF1-A0F4-6AAB3CD982D8}</a:tableStyleId>
              </a:tblPr>
              <a:tblGrid>
                <a:gridCol w="1868077">
                  <a:extLst>
                    <a:ext uri="{9D8B030D-6E8A-4147-A177-3AD203B41FA5}">
                      <a16:colId xmlns:a16="http://schemas.microsoft.com/office/drawing/2014/main" val="2572415903"/>
                    </a:ext>
                  </a:extLst>
                </a:gridCol>
                <a:gridCol w="5406886">
                  <a:extLst>
                    <a:ext uri="{9D8B030D-6E8A-4147-A177-3AD203B41FA5}">
                      <a16:colId xmlns:a16="http://schemas.microsoft.com/office/drawing/2014/main" val="1233148479"/>
                    </a:ext>
                  </a:extLst>
                </a:gridCol>
              </a:tblGrid>
              <a:tr h="381000">
                <a:tc>
                  <a:txBody>
                    <a:bodyPr/>
                    <a:lstStyle/>
                    <a:p>
                      <a:pPr algn="ctr">
                        <a:lnSpc>
                          <a:spcPct val="107000"/>
                        </a:lnSpc>
                        <a:spcAft>
                          <a:spcPts val="0"/>
                        </a:spcAft>
                      </a:pPr>
                      <a:r>
                        <a:rPr lang="es-CO" sz="2000" b="1" dirty="0">
                          <a:solidFill>
                            <a:schemeClr val="bg1"/>
                          </a:solidFill>
                          <a:effectLst/>
                          <a:latin typeface="Montserrat" panose="00000500000000000000" pitchFamily="50" charset="0"/>
                        </a:rPr>
                        <a:t>Febuxostat</a:t>
                      </a:r>
                      <a:endParaRPr lang="es-CO" sz="1800" b="1" dirty="0">
                        <a:solidFill>
                          <a:schemeClr val="bg1"/>
                        </a:solidFill>
                        <a:effectLst/>
                        <a:latin typeface="Montserrat" panose="00000500000000000000" pitchFamily="50" charset="0"/>
                        <a:ea typeface="Calibri" panose="020F0502020204030204" pitchFamily="34" charset="0"/>
                        <a:cs typeface="Times New Roman" panose="02020603050405020304" pitchFamily="18" charset="0"/>
                      </a:endParaRPr>
                    </a:p>
                  </a:txBody>
                  <a:tcPr marL="44450" marR="44450" marT="0" marB="0" anchor="ctr">
                    <a:solidFill>
                      <a:srgbClr val="17A721"/>
                    </a:solidFill>
                  </a:tcPr>
                </a:tc>
                <a:tc>
                  <a:txBody>
                    <a:bodyPr/>
                    <a:lstStyle/>
                    <a:p>
                      <a:pPr algn="l">
                        <a:lnSpc>
                          <a:spcPct val="107000"/>
                        </a:lnSpc>
                        <a:spcAft>
                          <a:spcPts val="0"/>
                        </a:spcAft>
                      </a:pPr>
                      <a:r>
                        <a:rPr lang="es-CO" sz="2000" b="0" dirty="0">
                          <a:solidFill>
                            <a:srgbClr val="094349"/>
                          </a:solidFill>
                          <a:effectLst/>
                          <a:latin typeface="Montserrat" panose="00000500000000000000" pitchFamily="50" charset="0"/>
                        </a:rPr>
                        <a:t>80 mg/día. Puede usarse en ERC más avanzada (hasta 30ml/min), también debe ajustarse la dosis.</a:t>
                      </a:r>
                      <a:endParaRPr lang="es-CO" sz="1800" b="0" dirty="0">
                        <a:solidFill>
                          <a:srgbClr val="094349"/>
                        </a:solidFill>
                        <a:effectLst/>
                        <a:latin typeface="Montserrat" panose="00000500000000000000" pitchFamily="50" charset="0"/>
                        <a:ea typeface="Calibri" panose="020F0502020204030204" pitchFamily="34" charset="0"/>
                        <a:cs typeface="Times New Roman" panose="02020603050405020304" pitchFamily="18" charset="0"/>
                      </a:endParaRPr>
                    </a:p>
                  </a:txBody>
                  <a:tcPr marL="44450" marR="44450" marT="0" marB="0"/>
                </a:tc>
                <a:extLst>
                  <a:ext uri="{0D108BD9-81ED-4DB2-BD59-A6C34878D82A}">
                    <a16:rowId xmlns:a16="http://schemas.microsoft.com/office/drawing/2014/main" val="1852715771"/>
                  </a:ext>
                </a:extLst>
              </a:tr>
            </a:tbl>
          </a:graphicData>
        </a:graphic>
      </p:graphicFrame>
      <p:sp>
        <p:nvSpPr>
          <p:cNvPr id="6" name="Título 5">
            <a:extLst>
              <a:ext uri="{FF2B5EF4-FFF2-40B4-BE49-F238E27FC236}">
                <a16:creationId xmlns:a16="http://schemas.microsoft.com/office/drawing/2014/main" id="{A132FF24-C250-5149-9D66-2B7D8C14C09A}"/>
              </a:ext>
            </a:extLst>
          </p:cNvPr>
          <p:cNvSpPr>
            <a:spLocks noGrp="1"/>
          </p:cNvSpPr>
          <p:nvPr>
            <p:ph type="title"/>
          </p:nvPr>
        </p:nvSpPr>
        <p:spPr>
          <a:xfrm>
            <a:off x="495300" y="271811"/>
            <a:ext cx="10515600" cy="1325563"/>
          </a:xfrm>
        </p:spPr>
        <p:txBody>
          <a:bodyPr/>
          <a:lstStyle/>
          <a:p>
            <a:r>
              <a:rPr lang="es-ES_tradnl" dirty="0">
                <a:latin typeface="Montserrat" panose="00000500000000000000" pitchFamily="50" charset="0"/>
              </a:rPr>
              <a:t>Medicamentos </a:t>
            </a:r>
            <a:r>
              <a:rPr lang="es-ES_tradnl" dirty="0" err="1">
                <a:latin typeface="Montserrat" panose="00000500000000000000" pitchFamily="50" charset="0"/>
              </a:rPr>
              <a:t>hipouricemiantes</a:t>
            </a:r>
            <a:endParaRPr lang="es-ES_tradnl" dirty="0">
              <a:latin typeface="Montserrat" panose="00000500000000000000" pitchFamily="50" charset="0"/>
            </a:endParaRPr>
          </a:p>
        </p:txBody>
      </p:sp>
      <p:sp>
        <p:nvSpPr>
          <p:cNvPr id="11" name="CuadroTexto 1"/>
          <p:cNvSpPr txBox="1"/>
          <p:nvPr/>
        </p:nvSpPr>
        <p:spPr>
          <a:xfrm>
            <a:off x="3427795" y="6153060"/>
            <a:ext cx="8562109" cy="830997"/>
          </a:xfrm>
          <a:prstGeom prst="rect">
            <a:avLst/>
          </a:prstGeom>
          <a:noFill/>
        </p:spPr>
        <p:txBody>
          <a:bodyPr wrap="square" rtlCol="0">
            <a:spAutoFit/>
          </a:bodyPr>
          <a:lstStyle/>
          <a:p>
            <a:pPr algn="r"/>
            <a:r>
              <a:rPr lang="es-CO" sz="1200" dirty="0" err="1">
                <a:latin typeface="Montserrat" panose="00000500000000000000" pitchFamily="50" charset="0"/>
              </a:rPr>
              <a:t>Richette,P</a:t>
            </a:r>
            <a:r>
              <a:rPr lang="es-CO" sz="1200" dirty="0">
                <a:latin typeface="Montserrat" panose="00000500000000000000" pitchFamily="50" charset="0"/>
              </a:rPr>
              <a:t>. Ann </a:t>
            </a:r>
            <a:r>
              <a:rPr lang="es-CO" sz="1200" dirty="0" err="1">
                <a:latin typeface="Montserrat" panose="00000500000000000000" pitchFamily="50" charset="0"/>
              </a:rPr>
              <a:t>Rheum</a:t>
            </a:r>
            <a:r>
              <a:rPr lang="es-CO" sz="1200" dirty="0">
                <a:latin typeface="Montserrat" panose="00000500000000000000" pitchFamily="50" charset="0"/>
              </a:rPr>
              <a:t> </a:t>
            </a:r>
            <a:r>
              <a:rPr lang="es-CO" sz="1200" dirty="0" err="1">
                <a:latin typeface="Montserrat" panose="00000500000000000000" pitchFamily="50" charset="0"/>
              </a:rPr>
              <a:t>Dis</a:t>
            </a:r>
            <a:r>
              <a:rPr lang="es-CO" sz="1200" dirty="0">
                <a:latin typeface="Montserrat" panose="00000500000000000000" pitchFamily="50" charset="0"/>
              </a:rPr>
              <a:t> 2017;76:29–42.</a:t>
            </a:r>
          </a:p>
          <a:p>
            <a:pPr algn="r"/>
            <a:r>
              <a:rPr lang="es-CO" sz="1200" dirty="0" err="1">
                <a:latin typeface="Montserrat" panose="00000500000000000000" pitchFamily="50" charset="0"/>
              </a:rPr>
              <a:t>Khanna</a:t>
            </a:r>
            <a:r>
              <a:rPr lang="es-CO" sz="1200" dirty="0">
                <a:latin typeface="Montserrat" panose="00000500000000000000" pitchFamily="50" charset="0"/>
              </a:rPr>
              <a:t>, D </a:t>
            </a:r>
            <a:r>
              <a:rPr lang="es-CO" sz="1200" dirty="0" err="1">
                <a:latin typeface="Montserrat" panose="00000500000000000000" pitchFamily="50" charset="0"/>
              </a:rPr>
              <a:t>Arthritis</a:t>
            </a:r>
            <a:r>
              <a:rPr lang="es-CO" sz="1200" dirty="0">
                <a:latin typeface="Montserrat" panose="00000500000000000000" pitchFamily="50" charset="0"/>
              </a:rPr>
              <a:t> </a:t>
            </a:r>
            <a:r>
              <a:rPr lang="es-CO" sz="1200" dirty="0" err="1">
                <a:latin typeface="Montserrat" panose="00000500000000000000" pitchFamily="50" charset="0"/>
              </a:rPr>
              <a:t>Care</a:t>
            </a:r>
            <a:r>
              <a:rPr lang="es-CO" sz="1200" dirty="0">
                <a:latin typeface="Montserrat" panose="00000500000000000000" pitchFamily="50" charset="0"/>
              </a:rPr>
              <a:t> &amp; </a:t>
            </a:r>
            <a:r>
              <a:rPr lang="es-CO" sz="1200" dirty="0" err="1">
                <a:latin typeface="Montserrat" panose="00000500000000000000" pitchFamily="50" charset="0"/>
              </a:rPr>
              <a:t>Research</a:t>
            </a:r>
            <a:r>
              <a:rPr lang="es-CO" sz="1200" dirty="0">
                <a:latin typeface="Montserrat" panose="00000500000000000000" pitchFamily="50" charset="0"/>
              </a:rPr>
              <a:t>. 2012, 64(10): 1447–61</a:t>
            </a:r>
          </a:p>
          <a:p>
            <a:pPr algn="r"/>
            <a:endParaRPr lang="es-CO" sz="1200" dirty="0">
              <a:latin typeface="Montserrat" panose="00000500000000000000" pitchFamily="50" charset="0"/>
            </a:endParaRPr>
          </a:p>
          <a:p>
            <a:pPr algn="r"/>
            <a:endParaRPr lang="es-CO" sz="1200" dirty="0">
              <a:latin typeface="Montserrat" panose="00000500000000000000" pitchFamily="50" charset="0"/>
            </a:endParaRPr>
          </a:p>
        </p:txBody>
      </p:sp>
    </p:spTree>
    <p:extLst>
      <p:ext uri="{BB962C8B-B14F-4D97-AF65-F5344CB8AC3E}">
        <p14:creationId xmlns:p14="http://schemas.microsoft.com/office/powerpoint/2010/main" val="15650090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fade">
                                      <p:cBhvr>
                                        <p:cTn id="1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p:bldAsOne/>
      </p:bldGraphic>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Marcador de contenido 3"/>
          <p:cNvGraphicFramePr>
            <a:graphicFrameLocks noGrp="1"/>
          </p:cNvGraphicFramePr>
          <p:nvPr>
            <p:ph idx="1"/>
            <p:extLst>
              <p:ext uri="{D42A27DB-BD31-4B8C-83A1-F6EECF244321}">
                <p14:modId xmlns:p14="http://schemas.microsoft.com/office/powerpoint/2010/main" val="2797488536"/>
              </p:ext>
            </p:extLst>
          </p:nvPr>
        </p:nvGraphicFramePr>
        <p:xfrm>
          <a:off x="607219" y="880967"/>
          <a:ext cx="11256169" cy="1261110"/>
        </p:xfrm>
        <a:graphic>
          <a:graphicData uri="http://schemas.openxmlformats.org/drawingml/2006/table">
            <a:tbl>
              <a:tblPr firstRow="1" firstCol="1" bandRow="1">
                <a:tableStyleId>{5FD0F851-EC5A-4D38-B0AD-8093EC10F338}</a:tableStyleId>
              </a:tblPr>
              <a:tblGrid>
                <a:gridCol w="2724063">
                  <a:extLst>
                    <a:ext uri="{9D8B030D-6E8A-4147-A177-3AD203B41FA5}">
                      <a16:colId xmlns:a16="http://schemas.microsoft.com/office/drawing/2014/main" val="1905497296"/>
                    </a:ext>
                  </a:extLst>
                </a:gridCol>
                <a:gridCol w="2218492">
                  <a:extLst>
                    <a:ext uri="{9D8B030D-6E8A-4147-A177-3AD203B41FA5}">
                      <a16:colId xmlns:a16="http://schemas.microsoft.com/office/drawing/2014/main" val="1401941152"/>
                    </a:ext>
                  </a:extLst>
                </a:gridCol>
                <a:gridCol w="6313614">
                  <a:extLst>
                    <a:ext uri="{9D8B030D-6E8A-4147-A177-3AD203B41FA5}">
                      <a16:colId xmlns:a16="http://schemas.microsoft.com/office/drawing/2014/main" val="1925165078"/>
                    </a:ext>
                  </a:extLst>
                </a:gridCol>
              </a:tblGrid>
              <a:tr h="190500">
                <a:tc>
                  <a:txBody>
                    <a:bodyPr/>
                    <a:lstStyle/>
                    <a:p>
                      <a:pPr>
                        <a:lnSpc>
                          <a:spcPct val="107000"/>
                        </a:lnSpc>
                        <a:spcAft>
                          <a:spcPts val="0"/>
                        </a:spcAft>
                      </a:pPr>
                      <a:r>
                        <a:rPr lang="es-CO" sz="2000" dirty="0">
                          <a:solidFill>
                            <a:srgbClr val="0A2130"/>
                          </a:solidFill>
                          <a:effectLst/>
                          <a:latin typeface="Montserrat" panose="00000500000000000000" pitchFamily="50" charset="0"/>
                        </a:rPr>
                        <a:t>Benzbromarona</a:t>
                      </a:r>
                      <a:endParaRPr lang="es-CO" sz="1800" dirty="0">
                        <a:solidFill>
                          <a:srgbClr val="0A2130"/>
                        </a:solidFill>
                        <a:effectLst/>
                        <a:latin typeface="Montserrat" panose="00000500000000000000" pitchFamily="50" charset="0"/>
                        <a:ea typeface="Calibri" panose="020F0502020204030204" pitchFamily="34" charset="0"/>
                        <a:cs typeface="Times New Roman" panose="02020603050405020304" pitchFamily="18" charset="0"/>
                      </a:endParaRPr>
                    </a:p>
                  </a:txBody>
                  <a:tcPr marL="44450" marR="44450" marT="0" marB="0"/>
                </a:tc>
                <a:tc>
                  <a:txBody>
                    <a:bodyPr/>
                    <a:lstStyle/>
                    <a:p>
                      <a:pPr>
                        <a:lnSpc>
                          <a:spcPct val="107000"/>
                        </a:lnSpc>
                        <a:spcAft>
                          <a:spcPts val="0"/>
                        </a:spcAft>
                      </a:pPr>
                      <a:r>
                        <a:rPr lang="es-CO" sz="2000" dirty="0">
                          <a:solidFill>
                            <a:srgbClr val="0A2130"/>
                          </a:solidFill>
                          <a:effectLst/>
                          <a:latin typeface="Montserrat" panose="00000500000000000000" pitchFamily="50" charset="0"/>
                        </a:rPr>
                        <a:t>50-200 mg/día</a:t>
                      </a:r>
                      <a:endParaRPr lang="es-CO" sz="1800" dirty="0">
                        <a:solidFill>
                          <a:srgbClr val="0A2130"/>
                        </a:solidFill>
                        <a:effectLst/>
                        <a:latin typeface="Montserrat" panose="00000500000000000000" pitchFamily="50" charset="0"/>
                        <a:ea typeface="Calibri" panose="020F0502020204030204" pitchFamily="34" charset="0"/>
                        <a:cs typeface="Times New Roman" panose="02020603050405020304" pitchFamily="18" charset="0"/>
                      </a:endParaRPr>
                    </a:p>
                  </a:txBody>
                  <a:tcPr marL="44450" marR="44450" marT="0" marB="0"/>
                </a:tc>
                <a:tc>
                  <a:txBody>
                    <a:bodyPr/>
                    <a:lstStyle/>
                    <a:p>
                      <a:pPr>
                        <a:lnSpc>
                          <a:spcPct val="107000"/>
                        </a:lnSpc>
                        <a:spcAft>
                          <a:spcPts val="0"/>
                        </a:spcAft>
                      </a:pPr>
                      <a:r>
                        <a:rPr lang="es-CO" sz="2000" dirty="0">
                          <a:solidFill>
                            <a:srgbClr val="0A2130"/>
                          </a:solidFill>
                          <a:effectLst/>
                          <a:latin typeface="Montserrat" panose="00000500000000000000" pitchFamily="50" charset="0"/>
                        </a:rPr>
                        <a:t>Más potente, no disponible</a:t>
                      </a:r>
                      <a:r>
                        <a:rPr lang="es-CO" sz="2000" baseline="0" dirty="0">
                          <a:solidFill>
                            <a:srgbClr val="0A2130"/>
                          </a:solidFill>
                          <a:effectLst/>
                          <a:latin typeface="Montserrat" panose="00000500000000000000" pitchFamily="50" charset="0"/>
                        </a:rPr>
                        <a:t> en Colombia</a:t>
                      </a:r>
                      <a:endParaRPr lang="es-CO" sz="1800" dirty="0">
                        <a:solidFill>
                          <a:srgbClr val="0A2130"/>
                        </a:solidFill>
                        <a:effectLst/>
                        <a:latin typeface="Montserrat" panose="00000500000000000000" pitchFamily="50" charset="0"/>
                        <a:ea typeface="Calibri" panose="020F0502020204030204" pitchFamily="34" charset="0"/>
                        <a:cs typeface="Times New Roman" panose="02020603050405020304" pitchFamily="18" charset="0"/>
                      </a:endParaRPr>
                    </a:p>
                  </a:txBody>
                  <a:tcPr marL="44450" marR="44450" marT="0" marB="0"/>
                </a:tc>
                <a:extLst>
                  <a:ext uri="{0D108BD9-81ED-4DB2-BD59-A6C34878D82A}">
                    <a16:rowId xmlns:a16="http://schemas.microsoft.com/office/drawing/2014/main" val="2020258726"/>
                  </a:ext>
                </a:extLst>
              </a:tr>
              <a:tr h="381000">
                <a:tc>
                  <a:txBody>
                    <a:bodyPr/>
                    <a:lstStyle/>
                    <a:p>
                      <a:pPr>
                        <a:lnSpc>
                          <a:spcPct val="107000"/>
                        </a:lnSpc>
                        <a:spcAft>
                          <a:spcPts val="0"/>
                        </a:spcAft>
                      </a:pPr>
                      <a:r>
                        <a:rPr lang="es-CO" sz="2000">
                          <a:solidFill>
                            <a:srgbClr val="0A2130"/>
                          </a:solidFill>
                          <a:effectLst/>
                          <a:latin typeface="Montserrat" panose="00000500000000000000" pitchFamily="50" charset="0"/>
                        </a:rPr>
                        <a:t>Probenecid</a:t>
                      </a:r>
                      <a:endParaRPr lang="es-CO" sz="1800">
                        <a:solidFill>
                          <a:srgbClr val="0A2130"/>
                        </a:solidFill>
                        <a:effectLst/>
                        <a:latin typeface="Montserrat" panose="00000500000000000000" pitchFamily="50" charset="0"/>
                        <a:ea typeface="Calibri" panose="020F0502020204030204" pitchFamily="34" charset="0"/>
                        <a:cs typeface="Times New Roman" panose="02020603050405020304" pitchFamily="18" charset="0"/>
                      </a:endParaRPr>
                    </a:p>
                  </a:txBody>
                  <a:tcPr marL="44450" marR="44450" marT="0" marB="0"/>
                </a:tc>
                <a:tc>
                  <a:txBody>
                    <a:bodyPr/>
                    <a:lstStyle/>
                    <a:p>
                      <a:pPr>
                        <a:lnSpc>
                          <a:spcPct val="107000"/>
                        </a:lnSpc>
                        <a:spcAft>
                          <a:spcPts val="0"/>
                        </a:spcAft>
                      </a:pPr>
                      <a:r>
                        <a:rPr lang="es-CO" sz="2000">
                          <a:solidFill>
                            <a:srgbClr val="0A2130"/>
                          </a:solidFill>
                          <a:effectLst/>
                          <a:latin typeface="Montserrat" panose="00000500000000000000" pitchFamily="50" charset="0"/>
                        </a:rPr>
                        <a:t>1-2 g/día</a:t>
                      </a:r>
                      <a:endParaRPr lang="es-CO" sz="1800">
                        <a:solidFill>
                          <a:srgbClr val="0A2130"/>
                        </a:solidFill>
                        <a:effectLst/>
                        <a:latin typeface="Montserrat" panose="00000500000000000000" pitchFamily="50" charset="0"/>
                        <a:ea typeface="Calibri" panose="020F0502020204030204" pitchFamily="34" charset="0"/>
                        <a:cs typeface="Times New Roman" panose="02020603050405020304" pitchFamily="18" charset="0"/>
                      </a:endParaRPr>
                    </a:p>
                  </a:txBody>
                  <a:tcPr marL="44450" marR="44450" marT="0" marB="0"/>
                </a:tc>
                <a:tc>
                  <a:txBody>
                    <a:bodyPr/>
                    <a:lstStyle/>
                    <a:p>
                      <a:pPr>
                        <a:lnSpc>
                          <a:spcPct val="107000"/>
                        </a:lnSpc>
                        <a:spcAft>
                          <a:spcPts val="0"/>
                        </a:spcAft>
                      </a:pPr>
                      <a:r>
                        <a:rPr lang="es-CO" sz="2000" dirty="0">
                          <a:solidFill>
                            <a:srgbClr val="0A2130"/>
                          </a:solidFill>
                          <a:effectLst/>
                          <a:latin typeface="Montserrat" panose="00000500000000000000" pitchFamily="50" charset="0"/>
                        </a:rPr>
                        <a:t>Riesgo de urolitiasis, se recomienda hidratación y alcalinizar orina para evitarla.</a:t>
                      </a:r>
                      <a:endParaRPr lang="es-CO" sz="1800" dirty="0">
                        <a:solidFill>
                          <a:srgbClr val="0A2130"/>
                        </a:solidFill>
                        <a:effectLst/>
                        <a:latin typeface="Montserrat" panose="00000500000000000000" pitchFamily="50" charset="0"/>
                        <a:ea typeface="Calibri" panose="020F0502020204030204" pitchFamily="34" charset="0"/>
                        <a:cs typeface="Times New Roman" panose="02020603050405020304" pitchFamily="18" charset="0"/>
                      </a:endParaRPr>
                    </a:p>
                  </a:txBody>
                  <a:tcPr marL="44450" marR="44450" marT="0" marB="0"/>
                </a:tc>
                <a:extLst>
                  <a:ext uri="{0D108BD9-81ED-4DB2-BD59-A6C34878D82A}">
                    <a16:rowId xmlns:a16="http://schemas.microsoft.com/office/drawing/2014/main" val="2383026362"/>
                  </a:ext>
                </a:extLst>
              </a:tr>
              <a:tr h="190500">
                <a:tc>
                  <a:txBody>
                    <a:bodyPr/>
                    <a:lstStyle/>
                    <a:p>
                      <a:pPr>
                        <a:lnSpc>
                          <a:spcPct val="107000"/>
                        </a:lnSpc>
                        <a:spcAft>
                          <a:spcPts val="0"/>
                        </a:spcAft>
                      </a:pPr>
                      <a:r>
                        <a:rPr lang="es-CO" sz="2000" dirty="0" err="1">
                          <a:solidFill>
                            <a:srgbClr val="0A2130"/>
                          </a:solidFill>
                          <a:effectLst/>
                          <a:latin typeface="Montserrat" panose="00000500000000000000" pitchFamily="50" charset="0"/>
                        </a:rPr>
                        <a:t>Lesinurad</a:t>
                      </a:r>
                      <a:endParaRPr lang="es-CO" sz="1800" dirty="0">
                        <a:solidFill>
                          <a:srgbClr val="0A2130"/>
                        </a:solidFill>
                        <a:effectLst/>
                        <a:latin typeface="Montserrat" panose="00000500000000000000" pitchFamily="50" charset="0"/>
                        <a:ea typeface="Calibri" panose="020F0502020204030204" pitchFamily="34" charset="0"/>
                        <a:cs typeface="Times New Roman" panose="02020603050405020304" pitchFamily="18" charset="0"/>
                      </a:endParaRPr>
                    </a:p>
                  </a:txBody>
                  <a:tcPr marL="44450" marR="44450" marT="0" marB="0"/>
                </a:tc>
                <a:tc>
                  <a:txBody>
                    <a:bodyPr/>
                    <a:lstStyle/>
                    <a:p>
                      <a:pPr>
                        <a:lnSpc>
                          <a:spcPct val="107000"/>
                        </a:lnSpc>
                        <a:spcAft>
                          <a:spcPts val="0"/>
                        </a:spcAft>
                      </a:pPr>
                      <a:r>
                        <a:rPr lang="es-CO" sz="2000">
                          <a:solidFill>
                            <a:srgbClr val="0A2130"/>
                          </a:solidFill>
                          <a:effectLst/>
                          <a:latin typeface="Montserrat" panose="00000500000000000000" pitchFamily="50" charset="0"/>
                        </a:rPr>
                        <a:t>200 mg/día</a:t>
                      </a:r>
                      <a:endParaRPr lang="es-CO" sz="1800">
                        <a:solidFill>
                          <a:srgbClr val="0A2130"/>
                        </a:solidFill>
                        <a:effectLst/>
                        <a:latin typeface="Montserrat" panose="00000500000000000000" pitchFamily="50" charset="0"/>
                        <a:ea typeface="Calibri" panose="020F0502020204030204" pitchFamily="34" charset="0"/>
                        <a:cs typeface="Times New Roman" panose="02020603050405020304" pitchFamily="18" charset="0"/>
                      </a:endParaRPr>
                    </a:p>
                  </a:txBody>
                  <a:tcPr marL="44450" marR="44450" marT="0" marB="0"/>
                </a:tc>
                <a:tc>
                  <a:txBody>
                    <a:bodyPr/>
                    <a:lstStyle/>
                    <a:p>
                      <a:pPr>
                        <a:lnSpc>
                          <a:spcPct val="107000"/>
                        </a:lnSpc>
                        <a:spcAft>
                          <a:spcPts val="0"/>
                        </a:spcAft>
                      </a:pPr>
                      <a:r>
                        <a:rPr lang="es-CO" sz="2000" dirty="0">
                          <a:solidFill>
                            <a:srgbClr val="0A2130"/>
                          </a:solidFill>
                          <a:effectLst/>
                          <a:latin typeface="Montserrat" panose="00000500000000000000" pitchFamily="50" charset="0"/>
                        </a:rPr>
                        <a:t>TFG &gt;45 </a:t>
                      </a:r>
                      <a:r>
                        <a:rPr lang="es-CO" sz="2000" dirty="0" err="1">
                          <a:solidFill>
                            <a:srgbClr val="0A2130"/>
                          </a:solidFill>
                          <a:effectLst/>
                          <a:latin typeface="Montserrat" panose="00000500000000000000" pitchFamily="50" charset="0"/>
                        </a:rPr>
                        <a:t>mL</a:t>
                      </a:r>
                      <a:r>
                        <a:rPr lang="es-CO" sz="2000" dirty="0">
                          <a:solidFill>
                            <a:srgbClr val="0A2130"/>
                          </a:solidFill>
                          <a:effectLst/>
                          <a:latin typeface="Montserrat" panose="00000500000000000000" pitchFamily="50" charset="0"/>
                        </a:rPr>
                        <a:t>/min.</a:t>
                      </a:r>
                      <a:endParaRPr lang="es-CO" sz="1800" dirty="0">
                        <a:solidFill>
                          <a:srgbClr val="0A2130"/>
                        </a:solidFill>
                        <a:effectLst/>
                        <a:latin typeface="Montserrat" panose="00000500000000000000" pitchFamily="50" charset="0"/>
                        <a:ea typeface="Calibri" panose="020F0502020204030204" pitchFamily="34" charset="0"/>
                        <a:cs typeface="Times New Roman" panose="02020603050405020304" pitchFamily="18" charset="0"/>
                      </a:endParaRPr>
                    </a:p>
                  </a:txBody>
                  <a:tcPr marL="44450" marR="44450" marT="0" marB="0"/>
                </a:tc>
                <a:extLst>
                  <a:ext uri="{0D108BD9-81ED-4DB2-BD59-A6C34878D82A}">
                    <a16:rowId xmlns:a16="http://schemas.microsoft.com/office/drawing/2014/main" val="3777030845"/>
                  </a:ext>
                </a:extLst>
              </a:tr>
            </a:tbl>
          </a:graphicData>
        </a:graphic>
      </p:graphicFrame>
      <p:sp>
        <p:nvSpPr>
          <p:cNvPr id="5" name="CuadroTexto 1"/>
          <p:cNvSpPr txBox="1"/>
          <p:nvPr/>
        </p:nvSpPr>
        <p:spPr>
          <a:xfrm>
            <a:off x="3301279" y="6076860"/>
            <a:ext cx="8562109" cy="954107"/>
          </a:xfrm>
          <a:prstGeom prst="rect">
            <a:avLst/>
          </a:prstGeom>
          <a:noFill/>
        </p:spPr>
        <p:txBody>
          <a:bodyPr wrap="square" rtlCol="0">
            <a:spAutoFit/>
          </a:bodyPr>
          <a:lstStyle/>
          <a:p>
            <a:pPr algn="r"/>
            <a:r>
              <a:rPr lang="es-CO" sz="1400" dirty="0" err="1">
                <a:latin typeface="Montserrat" panose="00000500000000000000" pitchFamily="50" charset="0"/>
              </a:rPr>
              <a:t>Richette,P</a:t>
            </a:r>
            <a:r>
              <a:rPr lang="es-CO" sz="1400" dirty="0">
                <a:latin typeface="Montserrat" panose="00000500000000000000" pitchFamily="50" charset="0"/>
              </a:rPr>
              <a:t>. Ann </a:t>
            </a:r>
            <a:r>
              <a:rPr lang="es-CO" sz="1400" dirty="0" err="1">
                <a:latin typeface="Montserrat" panose="00000500000000000000" pitchFamily="50" charset="0"/>
              </a:rPr>
              <a:t>Rheum</a:t>
            </a:r>
            <a:r>
              <a:rPr lang="es-CO" sz="1400" dirty="0">
                <a:latin typeface="Montserrat" panose="00000500000000000000" pitchFamily="50" charset="0"/>
              </a:rPr>
              <a:t> </a:t>
            </a:r>
            <a:r>
              <a:rPr lang="es-CO" sz="1400" dirty="0" err="1">
                <a:latin typeface="Montserrat" panose="00000500000000000000" pitchFamily="50" charset="0"/>
              </a:rPr>
              <a:t>Dis</a:t>
            </a:r>
            <a:r>
              <a:rPr lang="es-CO" sz="1400" dirty="0">
                <a:latin typeface="Montserrat" panose="00000500000000000000" pitchFamily="50" charset="0"/>
              </a:rPr>
              <a:t> 2017;76:29–42.</a:t>
            </a:r>
          </a:p>
          <a:p>
            <a:pPr algn="r"/>
            <a:r>
              <a:rPr lang="es-CO" sz="1400" dirty="0" err="1">
                <a:latin typeface="Montserrat" panose="00000500000000000000" pitchFamily="50" charset="0"/>
              </a:rPr>
              <a:t>Khanna</a:t>
            </a:r>
            <a:r>
              <a:rPr lang="es-CO" sz="1400" dirty="0">
                <a:latin typeface="Montserrat" panose="00000500000000000000" pitchFamily="50" charset="0"/>
              </a:rPr>
              <a:t>, D </a:t>
            </a:r>
            <a:r>
              <a:rPr lang="es-CO" sz="1400" dirty="0" err="1">
                <a:latin typeface="Montserrat" panose="00000500000000000000" pitchFamily="50" charset="0"/>
              </a:rPr>
              <a:t>Arthritis</a:t>
            </a:r>
            <a:r>
              <a:rPr lang="es-CO" sz="1400" dirty="0">
                <a:latin typeface="Montserrat" panose="00000500000000000000" pitchFamily="50" charset="0"/>
              </a:rPr>
              <a:t> </a:t>
            </a:r>
            <a:r>
              <a:rPr lang="es-CO" sz="1400" dirty="0" err="1">
                <a:latin typeface="Montserrat" panose="00000500000000000000" pitchFamily="50" charset="0"/>
              </a:rPr>
              <a:t>Care</a:t>
            </a:r>
            <a:r>
              <a:rPr lang="es-CO" sz="1400" dirty="0">
                <a:latin typeface="Montserrat" panose="00000500000000000000" pitchFamily="50" charset="0"/>
              </a:rPr>
              <a:t> &amp; </a:t>
            </a:r>
            <a:r>
              <a:rPr lang="es-CO" sz="1400" dirty="0" err="1">
                <a:latin typeface="Montserrat" panose="00000500000000000000" pitchFamily="50" charset="0"/>
              </a:rPr>
              <a:t>Research</a:t>
            </a:r>
            <a:r>
              <a:rPr lang="es-CO" sz="1400" dirty="0">
                <a:latin typeface="Montserrat" panose="00000500000000000000" pitchFamily="50" charset="0"/>
              </a:rPr>
              <a:t>. 2012, 64(10): 1447–61</a:t>
            </a:r>
          </a:p>
          <a:p>
            <a:pPr algn="r"/>
            <a:endParaRPr lang="es-CO" sz="1400" dirty="0">
              <a:latin typeface="Montserrat" panose="00000500000000000000" pitchFamily="50" charset="0"/>
            </a:endParaRPr>
          </a:p>
          <a:p>
            <a:pPr algn="r"/>
            <a:endParaRPr lang="es-CO" sz="1400" dirty="0">
              <a:latin typeface="Montserrat" panose="00000500000000000000" pitchFamily="50" charset="0"/>
            </a:endParaRPr>
          </a:p>
        </p:txBody>
      </p:sp>
    </p:spTree>
    <p:extLst>
      <p:ext uri="{BB962C8B-B14F-4D97-AF65-F5344CB8AC3E}">
        <p14:creationId xmlns:p14="http://schemas.microsoft.com/office/powerpoint/2010/main" val="31830398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ítulo 6">
            <a:extLst>
              <a:ext uri="{FF2B5EF4-FFF2-40B4-BE49-F238E27FC236}">
                <a16:creationId xmlns:a16="http://schemas.microsoft.com/office/drawing/2014/main" id="{2F66966C-3C13-9343-9888-CEF508A6FD5B}"/>
              </a:ext>
            </a:extLst>
          </p:cNvPr>
          <p:cNvSpPr>
            <a:spLocks noGrp="1"/>
          </p:cNvSpPr>
          <p:nvPr>
            <p:ph type="title"/>
          </p:nvPr>
        </p:nvSpPr>
        <p:spPr/>
        <p:txBody>
          <a:bodyPr/>
          <a:lstStyle/>
          <a:p>
            <a:r>
              <a:rPr lang="es-ES_tradnl" dirty="0"/>
              <a:t>Epidemiología</a:t>
            </a:r>
          </a:p>
        </p:txBody>
      </p:sp>
      <p:sp>
        <p:nvSpPr>
          <p:cNvPr id="3" name="Marcador de contenido 2"/>
          <p:cNvSpPr>
            <a:spLocks noGrp="1"/>
          </p:cNvSpPr>
          <p:nvPr>
            <p:ph idx="1"/>
          </p:nvPr>
        </p:nvSpPr>
        <p:spPr>
          <a:xfrm>
            <a:off x="670774" y="2013439"/>
            <a:ext cx="7977188" cy="1646238"/>
          </a:xfrm>
        </p:spPr>
        <p:txBody>
          <a:bodyPr>
            <a:normAutofit/>
          </a:bodyPr>
          <a:lstStyle/>
          <a:p>
            <a:pPr algn="just"/>
            <a:r>
              <a:rPr lang="es-CO" b="0" dirty="0"/>
              <a:t>Prevalencia </a:t>
            </a:r>
            <a:r>
              <a:rPr lang="es-CO" dirty="0"/>
              <a:t>0.1 a 10% </a:t>
            </a:r>
            <a:r>
              <a:rPr lang="es-CO" b="0" dirty="0"/>
              <a:t>según el país y el estudio.</a:t>
            </a:r>
          </a:p>
          <a:p>
            <a:pPr algn="just"/>
            <a:r>
              <a:rPr lang="es-CO" b="0" dirty="0"/>
              <a:t>USA 4%, Reino Unido fue de 2.5% en 2012.</a:t>
            </a:r>
          </a:p>
          <a:p>
            <a:pPr algn="just"/>
            <a:r>
              <a:rPr lang="es-CO" b="0" dirty="0"/>
              <a:t>Países </a:t>
            </a:r>
            <a:r>
              <a:rPr lang="es-CO" dirty="0"/>
              <a:t>en desarrollo 1%.</a:t>
            </a:r>
          </a:p>
          <a:p>
            <a:pPr algn="just"/>
            <a:endParaRPr lang="es-CO" b="0" dirty="0"/>
          </a:p>
          <a:p>
            <a:pPr algn="just"/>
            <a:endParaRPr lang="es-CO" b="0" dirty="0"/>
          </a:p>
        </p:txBody>
      </p:sp>
      <p:sp>
        <p:nvSpPr>
          <p:cNvPr id="4" name="CuadroTexto 3"/>
          <p:cNvSpPr txBox="1"/>
          <p:nvPr/>
        </p:nvSpPr>
        <p:spPr>
          <a:xfrm>
            <a:off x="3796839" y="6308209"/>
            <a:ext cx="8146473" cy="369332"/>
          </a:xfrm>
          <a:prstGeom prst="rect">
            <a:avLst/>
          </a:prstGeom>
          <a:noFill/>
        </p:spPr>
        <p:txBody>
          <a:bodyPr wrap="square" rtlCol="0">
            <a:spAutoFit/>
          </a:bodyPr>
          <a:lstStyle/>
          <a:p>
            <a:pPr algn="r"/>
            <a:r>
              <a:rPr lang="es-CO" dirty="0" err="1">
                <a:latin typeface="Montserrat" panose="00000500000000000000" pitchFamily="50" charset="0"/>
              </a:rPr>
              <a:t>Kuo</a:t>
            </a:r>
            <a:r>
              <a:rPr lang="es-CO" dirty="0">
                <a:latin typeface="Montserrat" panose="00000500000000000000" pitchFamily="50" charset="0"/>
              </a:rPr>
              <a:t>, C. </a:t>
            </a:r>
            <a:r>
              <a:rPr lang="es-CO" dirty="0" err="1">
                <a:latin typeface="Montserrat" panose="00000500000000000000" pitchFamily="50" charset="0"/>
              </a:rPr>
              <a:t>Nat</a:t>
            </a:r>
            <a:r>
              <a:rPr lang="es-CO" dirty="0">
                <a:latin typeface="Montserrat" panose="00000500000000000000" pitchFamily="50" charset="0"/>
              </a:rPr>
              <a:t> </a:t>
            </a:r>
            <a:r>
              <a:rPr lang="es-CO" dirty="0" err="1">
                <a:latin typeface="Montserrat" panose="00000500000000000000" pitchFamily="50" charset="0"/>
              </a:rPr>
              <a:t>Rev</a:t>
            </a:r>
            <a:r>
              <a:rPr lang="es-CO" dirty="0">
                <a:latin typeface="Montserrat" panose="00000500000000000000" pitchFamily="50" charset="0"/>
              </a:rPr>
              <a:t> </a:t>
            </a:r>
            <a:r>
              <a:rPr lang="es-CO" dirty="0" err="1">
                <a:latin typeface="Montserrat" panose="00000500000000000000" pitchFamily="50" charset="0"/>
              </a:rPr>
              <a:t>Rheumatol</a:t>
            </a:r>
            <a:r>
              <a:rPr lang="es-CO" dirty="0">
                <a:latin typeface="Montserrat" panose="00000500000000000000" pitchFamily="50" charset="0"/>
              </a:rPr>
              <a:t>. 2015, 11(11): 649–662. </a:t>
            </a:r>
          </a:p>
        </p:txBody>
      </p:sp>
      <p:sp>
        <p:nvSpPr>
          <p:cNvPr id="9" name="Marcador de contenido 2">
            <a:extLst>
              <a:ext uri="{FF2B5EF4-FFF2-40B4-BE49-F238E27FC236}">
                <a16:creationId xmlns:a16="http://schemas.microsoft.com/office/drawing/2014/main" id="{85B200A5-0B38-8C44-A33A-E78CAD9142C6}"/>
              </a:ext>
            </a:extLst>
          </p:cNvPr>
          <p:cNvSpPr txBox="1">
            <a:spLocks/>
          </p:cNvSpPr>
          <p:nvPr/>
        </p:nvSpPr>
        <p:spPr>
          <a:xfrm>
            <a:off x="3796839" y="4112554"/>
            <a:ext cx="7977188" cy="16462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Clr>
                <a:schemeClr val="accent5">
                  <a:lumMod val="75000"/>
                </a:schemeClr>
              </a:buClr>
              <a:buSzPct val="70000"/>
              <a:buFont typeface="Arial"/>
              <a:buChar char="•"/>
              <a:defRPr sz="2800" b="1" kern="1100" spc="-50" baseline="0">
                <a:solidFill>
                  <a:srgbClr val="094349"/>
                </a:solidFill>
                <a:latin typeface="+mn-lt"/>
                <a:ea typeface="+mn-ea"/>
                <a:cs typeface="+mn-cs"/>
              </a:defRPr>
            </a:lvl1pPr>
            <a:lvl2pPr marL="685800" indent="-228600" algn="l" defTabSz="914400" rtl="0" eaLnBrk="1" latinLnBrk="0" hangingPunct="1">
              <a:lnSpc>
                <a:spcPct val="90000"/>
              </a:lnSpc>
              <a:spcBef>
                <a:spcPts val="500"/>
              </a:spcBef>
              <a:buClr>
                <a:schemeClr val="bg1">
                  <a:lumMod val="65000"/>
                </a:schemeClr>
              </a:buClr>
              <a:buSzPct val="70000"/>
              <a:buFont typeface="Arial"/>
              <a:buChar char="•"/>
              <a:defRPr sz="2400" b="1" kern="1100" spc="-50" baseline="0">
                <a:solidFill>
                  <a:schemeClr val="bg1">
                    <a:lumMod val="65000"/>
                  </a:schemeClr>
                </a:solidFill>
                <a:latin typeface="+mn-lt"/>
                <a:ea typeface="+mn-ea"/>
                <a:cs typeface="+mn-cs"/>
              </a:defRPr>
            </a:lvl2pPr>
            <a:lvl3pPr marL="1143000" indent="-228600" algn="l" defTabSz="914400" rtl="0" eaLnBrk="1" latinLnBrk="0" hangingPunct="1">
              <a:lnSpc>
                <a:spcPct val="90000"/>
              </a:lnSpc>
              <a:spcBef>
                <a:spcPts val="500"/>
              </a:spcBef>
              <a:buClr>
                <a:schemeClr val="bg1">
                  <a:lumMod val="65000"/>
                </a:schemeClr>
              </a:buClr>
              <a:buSzPct val="70000"/>
              <a:buFont typeface="Arial"/>
              <a:buChar char="•"/>
              <a:defRPr sz="2000" kern="1100" spc="-50" baseline="0">
                <a:solidFill>
                  <a:schemeClr val="tx1">
                    <a:lumMod val="75000"/>
                    <a:lumOff val="25000"/>
                  </a:schemeClr>
                </a:solidFill>
                <a:latin typeface="+mn-lt"/>
                <a:ea typeface="+mn-ea"/>
                <a:cs typeface="+mn-cs"/>
              </a:defRPr>
            </a:lvl3pPr>
            <a:lvl4pPr marL="1600200" indent="-228600" algn="l" defTabSz="914400" rtl="0" eaLnBrk="1" latinLnBrk="0" hangingPunct="1">
              <a:lnSpc>
                <a:spcPct val="90000"/>
              </a:lnSpc>
              <a:spcBef>
                <a:spcPts val="500"/>
              </a:spcBef>
              <a:buClr>
                <a:schemeClr val="bg1">
                  <a:lumMod val="65000"/>
                </a:schemeClr>
              </a:buClr>
              <a:buSzPct val="70000"/>
              <a:buFont typeface="Arial"/>
              <a:buChar char="•"/>
              <a:defRPr sz="1800" kern="1100" spc="-50" baseline="0">
                <a:solidFill>
                  <a:schemeClr val="tx1">
                    <a:lumMod val="75000"/>
                    <a:lumOff val="25000"/>
                  </a:schemeClr>
                </a:solidFill>
                <a:latin typeface="+mn-lt"/>
                <a:ea typeface="+mn-ea"/>
                <a:cs typeface="+mn-cs"/>
              </a:defRPr>
            </a:lvl4pPr>
            <a:lvl5pPr marL="2057400" indent="-228600" algn="l" defTabSz="914400" rtl="0" eaLnBrk="1" latinLnBrk="0" hangingPunct="1">
              <a:lnSpc>
                <a:spcPct val="90000"/>
              </a:lnSpc>
              <a:spcBef>
                <a:spcPts val="500"/>
              </a:spcBef>
              <a:buClr>
                <a:schemeClr val="bg1">
                  <a:lumMod val="65000"/>
                </a:schemeClr>
              </a:buClr>
              <a:buSzPct val="70000"/>
              <a:buFont typeface="Arial"/>
              <a:buChar char="•"/>
              <a:defRPr sz="1800" kern="1100" spc="-50" baseline="0">
                <a:solidFill>
                  <a:schemeClr val="tx1">
                    <a:lumMod val="75000"/>
                    <a:lumOff val="25000"/>
                  </a:schemeClr>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457200" indent="-457200" algn="just">
              <a:buClr>
                <a:schemeClr val="accent5"/>
              </a:buClr>
              <a:buFont typeface="Arial" panose="020B0604020202020204" pitchFamily="34" charset="0"/>
              <a:buChar char="•"/>
            </a:pPr>
            <a:r>
              <a:rPr lang="es-CO" sz="2400" b="0" dirty="0">
                <a:latin typeface="Montserrat" panose="00000500000000000000" pitchFamily="50" charset="0"/>
              </a:rPr>
              <a:t>Incidencia: 0.3 a 6 casos por 1.000 personas/año. </a:t>
            </a:r>
          </a:p>
          <a:p>
            <a:pPr marL="457200" indent="-457200" algn="just">
              <a:buClr>
                <a:schemeClr val="accent5"/>
              </a:buClr>
              <a:buFont typeface="Arial" panose="020B0604020202020204" pitchFamily="34" charset="0"/>
              <a:buChar char="•"/>
            </a:pPr>
            <a:r>
              <a:rPr lang="es-CO" sz="2400" dirty="0">
                <a:latin typeface="Montserrat" panose="00000500000000000000" pitchFamily="50" charset="0"/>
              </a:rPr>
              <a:t>2 a 6 </a:t>
            </a:r>
            <a:r>
              <a:rPr lang="es-CO" sz="2400" b="0" dirty="0">
                <a:latin typeface="Montserrat" panose="00000500000000000000" pitchFamily="50" charset="0"/>
              </a:rPr>
              <a:t>veces más frecuente en los </a:t>
            </a:r>
            <a:r>
              <a:rPr lang="es-CO" sz="2400" dirty="0">
                <a:latin typeface="Montserrat" panose="00000500000000000000" pitchFamily="50" charset="0"/>
              </a:rPr>
              <a:t>hombres</a:t>
            </a:r>
          </a:p>
          <a:p>
            <a:pPr marL="457200" indent="-457200" algn="just">
              <a:buClr>
                <a:schemeClr val="accent5"/>
              </a:buClr>
              <a:buFont typeface="Arial" panose="020B0604020202020204" pitchFamily="34" charset="0"/>
              <a:buChar char="•"/>
            </a:pPr>
            <a:r>
              <a:rPr lang="es-CO" sz="2400" dirty="0">
                <a:latin typeface="Montserrat" panose="00000500000000000000" pitchFamily="50" charset="0"/>
              </a:rPr>
              <a:t>&gt;edad y comorbilidades.</a:t>
            </a:r>
          </a:p>
        </p:txBody>
      </p:sp>
    </p:spTree>
    <p:extLst>
      <p:ext uri="{BB962C8B-B14F-4D97-AF65-F5344CB8AC3E}">
        <p14:creationId xmlns:p14="http://schemas.microsoft.com/office/powerpoint/2010/main" val="31923722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dirty="0"/>
              <a:t>Enfermedad refractaria</a:t>
            </a:r>
          </a:p>
        </p:txBody>
      </p:sp>
      <p:sp>
        <p:nvSpPr>
          <p:cNvPr id="5" name="CuadroTexto 4"/>
          <p:cNvSpPr txBox="1"/>
          <p:nvPr/>
        </p:nvSpPr>
        <p:spPr>
          <a:xfrm>
            <a:off x="838200" y="1144614"/>
            <a:ext cx="10668000" cy="1692771"/>
          </a:xfrm>
          <a:prstGeom prst="rect">
            <a:avLst/>
          </a:prstGeom>
          <a:noFill/>
        </p:spPr>
        <p:txBody>
          <a:bodyPr wrap="square" rtlCol="0">
            <a:spAutoFit/>
          </a:bodyPr>
          <a:lstStyle/>
          <a:p>
            <a:endParaRPr lang="es-CO" sz="2400" b="1" dirty="0">
              <a:solidFill>
                <a:srgbClr val="094349"/>
              </a:solidFill>
              <a:latin typeface="Montserrat" panose="00000500000000000000" pitchFamily="50" charset="0"/>
            </a:endParaRPr>
          </a:p>
          <a:p>
            <a:r>
              <a:rPr lang="es-CO" sz="2400" dirty="0">
                <a:solidFill>
                  <a:srgbClr val="094349"/>
                </a:solidFill>
                <a:latin typeface="Montserrat" panose="00000500000000000000" pitchFamily="50" charset="0"/>
              </a:rPr>
              <a:t>Gota con síntomas que no mejoran o con AU que no logra niveles.</a:t>
            </a:r>
          </a:p>
          <a:p>
            <a:r>
              <a:rPr lang="es-CO" sz="2400" dirty="0">
                <a:solidFill>
                  <a:srgbClr val="094349"/>
                </a:solidFill>
                <a:latin typeface="Montserrat" panose="00000500000000000000" pitchFamily="50" charset="0"/>
              </a:rPr>
              <a:t>Fenofibrato y losartán y pegloticasa 8 mg cada 2 semanas.</a:t>
            </a:r>
          </a:p>
          <a:p>
            <a:pPr marL="457200" indent="-457200">
              <a:buFont typeface="Arial" panose="020B0604020202020204" pitchFamily="34" charset="0"/>
              <a:buChar char="•"/>
            </a:pPr>
            <a:endParaRPr lang="es-CO" sz="3200" dirty="0">
              <a:solidFill>
                <a:srgbClr val="094349"/>
              </a:solidFill>
              <a:latin typeface="Montserrat" panose="00000500000000000000" pitchFamily="50" charset="0"/>
            </a:endParaRPr>
          </a:p>
        </p:txBody>
      </p:sp>
      <p:sp>
        <p:nvSpPr>
          <p:cNvPr id="6" name="CuadroTexto 1"/>
          <p:cNvSpPr txBox="1"/>
          <p:nvPr/>
        </p:nvSpPr>
        <p:spPr>
          <a:xfrm>
            <a:off x="3362325" y="6015821"/>
            <a:ext cx="8562109" cy="954107"/>
          </a:xfrm>
          <a:prstGeom prst="rect">
            <a:avLst/>
          </a:prstGeom>
          <a:noFill/>
        </p:spPr>
        <p:txBody>
          <a:bodyPr wrap="square" rtlCol="0">
            <a:spAutoFit/>
          </a:bodyPr>
          <a:lstStyle/>
          <a:p>
            <a:pPr algn="r"/>
            <a:r>
              <a:rPr lang="es-CO" sz="1400" dirty="0" err="1">
                <a:latin typeface="Montserrat" panose="00000500000000000000" pitchFamily="50" charset="0"/>
              </a:rPr>
              <a:t>Richette,P</a:t>
            </a:r>
            <a:r>
              <a:rPr lang="es-CO" sz="1400" dirty="0">
                <a:latin typeface="Montserrat" panose="00000500000000000000" pitchFamily="50" charset="0"/>
              </a:rPr>
              <a:t>. Ann </a:t>
            </a:r>
            <a:r>
              <a:rPr lang="es-CO" sz="1400" dirty="0" err="1">
                <a:latin typeface="Montserrat" panose="00000500000000000000" pitchFamily="50" charset="0"/>
              </a:rPr>
              <a:t>Rheum</a:t>
            </a:r>
            <a:r>
              <a:rPr lang="es-CO" sz="1400" dirty="0">
                <a:latin typeface="Montserrat" panose="00000500000000000000" pitchFamily="50" charset="0"/>
              </a:rPr>
              <a:t> </a:t>
            </a:r>
            <a:r>
              <a:rPr lang="es-CO" sz="1400" dirty="0" err="1">
                <a:latin typeface="Montserrat" panose="00000500000000000000" pitchFamily="50" charset="0"/>
              </a:rPr>
              <a:t>Dis</a:t>
            </a:r>
            <a:r>
              <a:rPr lang="es-CO" sz="1400" dirty="0">
                <a:latin typeface="Montserrat" panose="00000500000000000000" pitchFamily="50" charset="0"/>
              </a:rPr>
              <a:t> 2017;76:29–42.</a:t>
            </a:r>
          </a:p>
          <a:p>
            <a:pPr algn="r"/>
            <a:r>
              <a:rPr lang="es-CO" sz="1400" dirty="0" err="1">
                <a:latin typeface="Montserrat" panose="00000500000000000000" pitchFamily="50" charset="0"/>
              </a:rPr>
              <a:t>Khanna</a:t>
            </a:r>
            <a:r>
              <a:rPr lang="es-CO" sz="1400" dirty="0">
                <a:latin typeface="Montserrat" panose="00000500000000000000" pitchFamily="50" charset="0"/>
              </a:rPr>
              <a:t>, D </a:t>
            </a:r>
            <a:r>
              <a:rPr lang="es-CO" sz="1400" dirty="0" err="1">
                <a:latin typeface="Montserrat" panose="00000500000000000000" pitchFamily="50" charset="0"/>
              </a:rPr>
              <a:t>Arthritis</a:t>
            </a:r>
            <a:r>
              <a:rPr lang="es-CO" sz="1400" dirty="0">
                <a:latin typeface="Montserrat" panose="00000500000000000000" pitchFamily="50" charset="0"/>
              </a:rPr>
              <a:t> </a:t>
            </a:r>
            <a:r>
              <a:rPr lang="es-CO" sz="1400" dirty="0" err="1">
                <a:latin typeface="Montserrat" panose="00000500000000000000" pitchFamily="50" charset="0"/>
              </a:rPr>
              <a:t>Care</a:t>
            </a:r>
            <a:r>
              <a:rPr lang="es-CO" sz="1400" dirty="0">
                <a:latin typeface="Montserrat" panose="00000500000000000000" pitchFamily="50" charset="0"/>
              </a:rPr>
              <a:t> &amp; </a:t>
            </a:r>
            <a:r>
              <a:rPr lang="es-CO" sz="1400" dirty="0" err="1">
                <a:latin typeface="Montserrat" panose="00000500000000000000" pitchFamily="50" charset="0"/>
              </a:rPr>
              <a:t>Research</a:t>
            </a:r>
            <a:r>
              <a:rPr lang="es-CO" sz="1400" dirty="0">
                <a:latin typeface="Montserrat" panose="00000500000000000000" pitchFamily="50" charset="0"/>
              </a:rPr>
              <a:t>. 2012, 64(10): 1447–61</a:t>
            </a:r>
          </a:p>
          <a:p>
            <a:pPr algn="r"/>
            <a:endParaRPr lang="es-CO" sz="1400" dirty="0">
              <a:latin typeface="Montserrat" panose="00000500000000000000" pitchFamily="50" charset="0"/>
            </a:endParaRPr>
          </a:p>
          <a:p>
            <a:pPr algn="r"/>
            <a:endParaRPr lang="es-CO" sz="1400" dirty="0">
              <a:latin typeface="Montserrat" panose="00000500000000000000" pitchFamily="50" charset="0"/>
            </a:endParaRPr>
          </a:p>
        </p:txBody>
      </p:sp>
    </p:spTree>
    <p:extLst>
      <p:ext uri="{BB962C8B-B14F-4D97-AF65-F5344CB8AC3E}">
        <p14:creationId xmlns:p14="http://schemas.microsoft.com/office/powerpoint/2010/main" val="365773053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p:cNvSpPr txBox="1"/>
          <p:nvPr/>
        </p:nvSpPr>
        <p:spPr>
          <a:xfrm>
            <a:off x="1014695" y="1397586"/>
            <a:ext cx="10162610" cy="2246769"/>
          </a:xfrm>
          <a:prstGeom prst="rect">
            <a:avLst/>
          </a:prstGeom>
          <a:noFill/>
        </p:spPr>
        <p:txBody>
          <a:bodyPr wrap="square" rtlCol="0">
            <a:spAutoFit/>
          </a:bodyPr>
          <a:lstStyle/>
          <a:p>
            <a:pPr marL="342900" indent="-342900" algn="just">
              <a:buClr>
                <a:schemeClr val="accent5"/>
              </a:buClr>
              <a:buFont typeface="Arial" panose="020B0604020202020204" pitchFamily="34" charset="0"/>
              <a:buChar char="•"/>
            </a:pPr>
            <a:r>
              <a:rPr lang="es-CO" sz="2000" dirty="0">
                <a:solidFill>
                  <a:srgbClr val="0A2130"/>
                </a:solidFill>
                <a:latin typeface="Montserrat" panose="00000500000000000000" pitchFamily="50" charset="0"/>
              </a:rPr>
              <a:t>Artritis más frecuente y con prevalencia en aumento.</a:t>
            </a:r>
          </a:p>
          <a:p>
            <a:pPr marL="342900" indent="-342900" algn="just">
              <a:buClr>
                <a:schemeClr val="accent5"/>
              </a:buClr>
              <a:buFont typeface="Arial" panose="020B0604020202020204" pitchFamily="34" charset="0"/>
              <a:buChar char="•"/>
            </a:pPr>
            <a:r>
              <a:rPr lang="es-CO" sz="2000" dirty="0">
                <a:solidFill>
                  <a:srgbClr val="0A2130"/>
                </a:solidFill>
                <a:latin typeface="Montserrat" panose="00000500000000000000" pitchFamily="50" charset="0"/>
              </a:rPr>
              <a:t>Su principal factor de riesgo es la hiperuricemia.</a:t>
            </a:r>
          </a:p>
          <a:p>
            <a:pPr marL="342900" indent="-342900" algn="just">
              <a:buClr>
                <a:schemeClr val="accent5"/>
              </a:buClr>
              <a:buFont typeface="Arial" panose="020B0604020202020204" pitchFamily="34" charset="0"/>
              <a:buChar char="•"/>
            </a:pPr>
            <a:r>
              <a:rPr lang="es-CO" sz="2000" dirty="0">
                <a:solidFill>
                  <a:srgbClr val="0A2130"/>
                </a:solidFill>
                <a:latin typeface="Montserrat" panose="00000500000000000000" pitchFamily="50" charset="0"/>
              </a:rPr>
              <a:t>Su diagnóstico puede ser clínico.</a:t>
            </a:r>
          </a:p>
          <a:p>
            <a:pPr marL="342900" indent="-342900" algn="just">
              <a:buClr>
                <a:schemeClr val="accent5"/>
              </a:buClr>
              <a:buFont typeface="Arial" panose="020B0604020202020204" pitchFamily="34" charset="0"/>
              <a:buChar char="•"/>
            </a:pPr>
            <a:r>
              <a:rPr lang="es-CO" sz="2000" dirty="0">
                <a:solidFill>
                  <a:srgbClr val="0A2130"/>
                </a:solidFill>
                <a:latin typeface="Montserrat" panose="00000500000000000000" pitchFamily="50" charset="0"/>
              </a:rPr>
              <a:t>Iniciar tempranamente el tratamiento para la crisis gotosa.</a:t>
            </a:r>
          </a:p>
          <a:p>
            <a:pPr marL="342900" indent="-342900" algn="just">
              <a:buClr>
                <a:schemeClr val="accent5"/>
              </a:buClr>
              <a:buFont typeface="Arial" panose="020B0604020202020204" pitchFamily="34" charset="0"/>
              <a:buChar char="•"/>
            </a:pPr>
            <a:r>
              <a:rPr lang="es-CO" sz="2000" dirty="0">
                <a:solidFill>
                  <a:srgbClr val="0A2130"/>
                </a:solidFill>
                <a:latin typeface="Montserrat" panose="00000500000000000000" pitchFamily="50" charset="0"/>
              </a:rPr>
              <a:t>La mayoría de los pacientes lograrán metas con Alopurinol.</a:t>
            </a:r>
          </a:p>
          <a:p>
            <a:pPr marL="342900" indent="-342900" algn="just">
              <a:buClr>
                <a:schemeClr val="accent5"/>
              </a:buClr>
              <a:buFont typeface="Arial" panose="020B0604020202020204" pitchFamily="34" charset="0"/>
              <a:buChar char="•"/>
            </a:pPr>
            <a:r>
              <a:rPr lang="es-CO" sz="2000" dirty="0">
                <a:solidFill>
                  <a:srgbClr val="0A2130"/>
                </a:solidFill>
                <a:latin typeface="Montserrat" panose="00000500000000000000" pitchFamily="50" charset="0"/>
              </a:rPr>
              <a:t>Ajustar el tratamiento para metas de ácido úrico.</a:t>
            </a:r>
          </a:p>
          <a:p>
            <a:pPr marL="342900" indent="-342900" algn="just">
              <a:buClr>
                <a:schemeClr val="accent5"/>
              </a:buClr>
              <a:buFont typeface="Arial" panose="020B0604020202020204" pitchFamily="34" charset="0"/>
              <a:buChar char="•"/>
            </a:pPr>
            <a:r>
              <a:rPr lang="es-CO" sz="2000" dirty="0">
                <a:solidFill>
                  <a:srgbClr val="0A2130"/>
                </a:solidFill>
                <a:latin typeface="Montserrat" panose="00000500000000000000" pitchFamily="50" charset="0"/>
              </a:rPr>
              <a:t>No iniciar manejo en paciente asintomático.</a:t>
            </a:r>
          </a:p>
        </p:txBody>
      </p:sp>
      <p:sp>
        <p:nvSpPr>
          <p:cNvPr id="6" name="Título 5">
            <a:extLst>
              <a:ext uri="{FF2B5EF4-FFF2-40B4-BE49-F238E27FC236}">
                <a16:creationId xmlns:a16="http://schemas.microsoft.com/office/drawing/2014/main" id="{1FB46593-589F-1640-B013-2B4D8A821509}"/>
              </a:ext>
            </a:extLst>
          </p:cNvPr>
          <p:cNvSpPr>
            <a:spLocks noGrp="1"/>
          </p:cNvSpPr>
          <p:nvPr>
            <p:ph type="title"/>
          </p:nvPr>
        </p:nvSpPr>
        <p:spPr/>
        <p:txBody>
          <a:bodyPr/>
          <a:lstStyle/>
          <a:p>
            <a:r>
              <a:rPr lang="es-ES_tradnl" dirty="0"/>
              <a:t>Conclusiones</a:t>
            </a:r>
          </a:p>
        </p:txBody>
      </p:sp>
    </p:spTree>
    <p:extLst>
      <p:ext uri="{BB962C8B-B14F-4D97-AF65-F5344CB8AC3E}">
        <p14:creationId xmlns:p14="http://schemas.microsoft.com/office/powerpoint/2010/main" val="18732515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fade">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fade">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fade">
                                      <p:cBhvr>
                                        <p:cTn id="32" dur="500"/>
                                        <p:tgtEl>
                                          <p:spTgt spid="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5">
                                            <p:txEl>
                                              <p:pRg st="6" end="6"/>
                                            </p:txEl>
                                          </p:spTgt>
                                        </p:tgtEl>
                                        <p:attrNameLst>
                                          <p:attrName>style.visibility</p:attrName>
                                        </p:attrNameLst>
                                      </p:cBhvr>
                                      <p:to>
                                        <p:strVal val="visible"/>
                                      </p:to>
                                    </p:set>
                                    <p:animEffect transition="in" filter="fade">
                                      <p:cBhvr>
                                        <p:cTn id="37" dur="500"/>
                                        <p:tgtEl>
                                          <p:spTgt spid="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46CA9A1-D45F-463B-A840-98CEB2607C83}"/>
              </a:ext>
            </a:extLst>
          </p:cNvPr>
          <p:cNvSpPr>
            <a:spLocks noGrp="1"/>
          </p:cNvSpPr>
          <p:nvPr>
            <p:ph type="title"/>
          </p:nvPr>
        </p:nvSpPr>
        <p:spPr/>
        <p:txBody>
          <a:bodyPr/>
          <a:lstStyle/>
          <a:p>
            <a:pPr algn="ctr"/>
            <a:r>
              <a:rPr lang="es-CO" dirty="0"/>
              <a:t>¡Muchas gracias!</a:t>
            </a:r>
          </a:p>
        </p:txBody>
      </p:sp>
    </p:spTree>
    <p:extLst>
      <p:ext uri="{BB962C8B-B14F-4D97-AF65-F5344CB8AC3E}">
        <p14:creationId xmlns:p14="http://schemas.microsoft.com/office/powerpoint/2010/main" val="4982713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uadroTexto 5"/>
          <p:cNvSpPr txBox="1"/>
          <p:nvPr/>
        </p:nvSpPr>
        <p:spPr>
          <a:xfrm>
            <a:off x="647638" y="6371692"/>
            <a:ext cx="11377748" cy="307777"/>
          </a:xfrm>
          <a:prstGeom prst="rect">
            <a:avLst/>
          </a:prstGeom>
          <a:noFill/>
        </p:spPr>
        <p:txBody>
          <a:bodyPr wrap="square" rtlCol="0">
            <a:spAutoFit/>
          </a:bodyPr>
          <a:lstStyle/>
          <a:p>
            <a:pPr algn="r"/>
            <a:r>
              <a:rPr lang="es-CO" sz="1400" dirty="0">
                <a:latin typeface="Montserrat" panose="00000500000000000000" pitchFamily="50" charset="0"/>
              </a:rPr>
              <a:t>Modificado de: </a:t>
            </a:r>
            <a:r>
              <a:rPr lang="en-US" sz="1400" dirty="0" err="1">
                <a:latin typeface="Montserrat" panose="00000500000000000000" pitchFamily="50" charset="0"/>
              </a:rPr>
              <a:t>Gustafsson</a:t>
            </a:r>
            <a:r>
              <a:rPr lang="en-US" sz="1400" dirty="0">
                <a:latin typeface="Montserrat" panose="00000500000000000000" pitchFamily="50" charset="0"/>
              </a:rPr>
              <a:t>, D. BMC Nephrology. 2013, 14:164</a:t>
            </a:r>
            <a:endParaRPr lang="es-CO" sz="1400" dirty="0">
              <a:latin typeface="Montserrat" panose="00000500000000000000" pitchFamily="50" charset="0"/>
            </a:endParaRPr>
          </a:p>
        </p:txBody>
      </p:sp>
      <p:pic>
        <p:nvPicPr>
          <p:cNvPr id="12" name="Imagen 11">
            <a:extLst>
              <a:ext uri="{FF2B5EF4-FFF2-40B4-BE49-F238E27FC236}">
                <a16:creationId xmlns:a16="http://schemas.microsoft.com/office/drawing/2014/main" id="{CC48426F-C036-144D-BD6A-0D228D1142F6}"/>
              </a:ext>
            </a:extLst>
          </p:cNvPr>
          <p:cNvPicPr/>
          <p:nvPr/>
        </p:nvPicPr>
        <p:blipFill rotWithShape="1">
          <a:blip r:embed="rId2">
            <a:extLst>
              <a:ext uri="{28A0092B-C50C-407E-A947-70E740481C1C}">
                <a14:useLocalDpi xmlns:a14="http://schemas.microsoft.com/office/drawing/2010/main" val="0"/>
              </a:ext>
            </a:extLst>
          </a:blip>
          <a:srcRect l="6946" t="8733" b="14515"/>
          <a:stretch/>
        </p:blipFill>
        <p:spPr bwMode="auto">
          <a:xfrm>
            <a:off x="2809732" y="1217230"/>
            <a:ext cx="8697037" cy="4423539"/>
          </a:xfrm>
          <a:prstGeom prst="rect">
            <a:avLst/>
          </a:prstGeom>
          <a:ln>
            <a:noFill/>
          </a:ln>
          <a:extLst>
            <a:ext uri="{53640926-AAD7-44D8-BBD7-CCE9431645EC}">
              <a14:shadowObscured xmlns:a14="http://schemas.microsoft.com/office/drawing/2010/main"/>
            </a:ext>
          </a:extLst>
        </p:spPr>
      </p:pic>
      <p:grpSp>
        <p:nvGrpSpPr>
          <p:cNvPr id="2" name="Grupo 1">
            <a:extLst>
              <a:ext uri="{FF2B5EF4-FFF2-40B4-BE49-F238E27FC236}">
                <a16:creationId xmlns:a16="http://schemas.microsoft.com/office/drawing/2014/main" id="{2E5707CB-7238-444C-899D-1EE82DD11BFA}"/>
              </a:ext>
            </a:extLst>
          </p:cNvPr>
          <p:cNvGrpSpPr/>
          <p:nvPr/>
        </p:nvGrpSpPr>
        <p:grpSpPr>
          <a:xfrm>
            <a:off x="2688733" y="3104910"/>
            <a:ext cx="8717480" cy="2535860"/>
            <a:chOff x="1725051" y="3671698"/>
            <a:chExt cx="8717480" cy="2535860"/>
          </a:xfrm>
        </p:grpSpPr>
        <p:grpSp>
          <p:nvGrpSpPr>
            <p:cNvPr id="14" name="Grupo 13">
              <a:extLst>
                <a:ext uri="{FF2B5EF4-FFF2-40B4-BE49-F238E27FC236}">
                  <a16:creationId xmlns:a16="http://schemas.microsoft.com/office/drawing/2014/main" id="{E88341BD-8FB0-144C-91E8-F6B9027B0D06}"/>
                </a:ext>
              </a:extLst>
            </p:cNvPr>
            <p:cNvGrpSpPr/>
            <p:nvPr/>
          </p:nvGrpSpPr>
          <p:grpSpPr>
            <a:xfrm>
              <a:off x="3182811" y="3671698"/>
              <a:ext cx="7259720" cy="2385802"/>
              <a:chOff x="2100677" y="3429009"/>
              <a:chExt cx="6571832" cy="2171700"/>
            </a:xfrm>
          </p:grpSpPr>
          <p:sp>
            <p:nvSpPr>
              <p:cNvPr id="16" name="Rectángulo 15">
                <a:extLst>
                  <a:ext uri="{FF2B5EF4-FFF2-40B4-BE49-F238E27FC236}">
                    <a16:creationId xmlns:a16="http://schemas.microsoft.com/office/drawing/2014/main" id="{F21DC9BB-EDED-5C4F-8233-F79908714418}"/>
                  </a:ext>
                </a:extLst>
              </p:cNvPr>
              <p:cNvSpPr/>
              <p:nvPr/>
            </p:nvSpPr>
            <p:spPr>
              <a:xfrm>
                <a:off x="2100677" y="3429009"/>
                <a:ext cx="2228432" cy="971550"/>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s-CO" dirty="0"/>
              </a:p>
            </p:txBody>
          </p:sp>
          <p:sp>
            <p:nvSpPr>
              <p:cNvPr id="17" name="Rectángulo 16">
                <a:extLst>
                  <a:ext uri="{FF2B5EF4-FFF2-40B4-BE49-F238E27FC236}">
                    <a16:creationId xmlns:a16="http://schemas.microsoft.com/office/drawing/2014/main" id="{69BCC549-010F-8D49-9AB6-FFB65BF62FEE}"/>
                  </a:ext>
                </a:extLst>
              </p:cNvPr>
              <p:cNvSpPr/>
              <p:nvPr/>
            </p:nvSpPr>
            <p:spPr>
              <a:xfrm>
                <a:off x="7043734" y="4629159"/>
                <a:ext cx="1628775" cy="971550"/>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s-CO"/>
              </a:p>
            </p:txBody>
          </p:sp>
        </p:grpSp>
        <p:sp>
          <p:nvSpPr>
            <p:cNvPr id="15" name="Rectángulo 14">
              <a:extLst>
                <a:ext uri="{FF2B5EF4-FFF2-40B4-BE49-F238E27FC236}">
                  <a16:creationId xmlns:a16="http://schemas.microsoft.com/office/drawing/2014/main" id="{451CEDB8-1D8A-9745-AF7C-FFBC634F57EF}"/>
                </a:ext>
              </a:extLst>
            </p:cNvPr>
            <p:cNvSpPr/>
            <p:nvPr/>
          </p:nvSpPr>
          <p:spPr>
            <a:xfrm>
              <a:off x="1725051" y="4739032"/>
              <a:ext cx="4298239" cy="1468526"/>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s-CO" dirty="0"/>
            </a:p>
          </p:txBody>
        </p:sp>
      </p:grpSp>
      <p:sp>
        <p:nvSpPr>
          <p:cNvPr id="8" name="Título 6">
            <a:extLst>
              <a:ext uri="{FF2B5EF4-FFF2-40B4-BE49-F238E27FC236}">
                <a16:creationId xmlns:a16="http://schemas.microsoft.com/office/drawing/2014/main" id="{384121F8-6A01-BB43-BB18-C0236975504A}"/>
              </a:ext>
            </a:extLst>
          </p:cNvPr>
          <p:cNvSpPr>
            <a:spLocks noGrp="1"/>
          </p:cNvSpPr>
          <p:nvPr>
            <p:ph type="title"/>
          </p:nvPr>
        </p:nvSpPr>
        <p:spPr>
          <a:xfrm>
            <a:off x="685231" y="575736"/>
            <a:ext cx="10515600" cy="791552"/>
          </a:xfrm>
        </p:spPr>
        <p:txBody>
          <a:bodyPr/>
          <a:lstStyle/>
          <a:p>
            <a:r>
              <a:rPr lang="es-ES_tradnl" dirty="0"/>
              <a:t>Fisiopatología</a:t>
            </a:r>
          </a:p>
        </p:txBody>
      </p:sp>
    </p:spTree>
    <p:extLst>
      <p:ext uri="{BB962C8B-B14F-4D97-AF65-F5344CB8AC3E}">
        <p14:creationId xmlns:p14="http://schemas.microsoft.com/office/powerpoint/2010/main" val="24770861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p:cNvSpPr txBox="1"/>
          <p:nvPr/>
        </p:nvSpPr>
        <p:spPr>
          <a:xfrm>
            <a:off x="3497635" y="1491631"/>
            <a:ext cx="7704856" cy="461665"/>
          </a:xfrm>
          <a:prstGeom prst="rect">
            <a:avLst/>
          </a:prstGeom>
          <a:noFill/>
        </p:spPr>
        <p:txBody>
          <a:bodyPr wrap="square" rtlCol="0">
            <a:spAutoFit/>
          </a:bodyPr>
          <a:lstStyle/>
          <a:p>
            <a:r>
              <a:rPr lang="es-CO" sz="2400" dirty="0"/>
              <a:t>as</a:t>
            </a:r>
          </a:p>
        </p:txBody>
      </p:sp>
      <p:pic>
        <p:nvPicPr>
          <p:cNvPr id="3" name="Imagen 2"/>
          <p:cNvPicPr>
            <a:picLocks noChangeAspect="1"/>
          </p:cNvPicPr>
          <p:nvPr/>
        </p:nvPicPr>
        <p:blipFill>
          <a:blip r:embed="rId2"/>
          <a:stretch>
            <a:fillRect/>
          </a:stretch>
        </p:blipFill>
        <p:spPr>
          <a:xfrm>
            <a:off x="3842603" y="153887"/>
            <a:ext cx="8213975" cy="4513363"/>
          </a:xfrm>
          <a:prstGeom prst="rect">
            <a:avLst/>
          </a:prstGeom>
        </p:spPr>
      </p:pic>
      <p:sp>
        <p:nvSpPr>
          <p:cNvPr id="10" name="CuadroTexto 9"/>
          <p:cNvSpPr txBox="1"/>
          <p:nvPr/>
        </p:nvSpPr>
        <p:spPr>
          <a:xfrm>
            <a:off x="5705475" y="6330476"/>
            <a:ext cx="5976730" cy="307777"/>
          </a:xfrm>
          <a:prstGeom prst="rect">
            <a:avLst/>
          </a:prstGeom>
          <a:noFill/>
        </p:spPr>
        <p:txBody>
          <a:bodyPr wrap="square" rtlCol="0">
            <a:spAutoFit/>
          </a:bodyPr>
          <a:lstStyle/>
          <a:p>
            <a:pPr algn="r"/>
            <a:r>
              <a:rPr lang="es-CO" sz="1400" dirty="0">
                <a:latin typeface="Montserrat" panose="00000500000000000000" pitchFamily="50" charset="0"/>
              </a:rPr>
              <a:t>Tomado de: </a:t>
            </a:r>
            <a:r>
              <a:rPr lang="es-CO" sz="1400" dirty="0" err="1">
                <a:latin typeface="Montserrat" panose="00000500000000000000" pitchFamily="50" charset="0"/>
              </a:rPr>
              <a:t>Dalbeth</a:t>
            </a:r>
            <a:r>
              <a:rPr lang="es-CO" sz="1400" dirty="0">
                <a:latin typeface="Montserrat" panose="00000500000000000000" pitchFamily="50" charset="0"/>
              </a:rPr>
              <a:t>, N. </a:t>
            </a:r>
            <a:r>
              <a:rPr lang="es-CO" sz="1400" dirty="0" err="1">
                <a:latin typeface="Montserrat" panose="00000500000000000000" pitchFamily="50" charset="0"/>
              </a:rPr>
              <a:t>Lancet</a:t>
            </a:r>
            <a:r>
              <a:rPr lang="es-CO" sz="1400" dirty="0">
                <a:latin typeface="Montserrat" panose="00000500000000000000" pitchFamily="50" charset="0"/>
              </a:rPr>
              <a:t>, 2016. 3</a:t>
            </a:r>
            <a:r>
              <a:rPr lang="en-US" sz="1400" dirty="0">
                <a:latin typeface="Montserrat" panose="00000500000000000000" pitchFamily="50" charset="0"/>
              </a:rPr>
              <a:t>88: 2039-52</a:t>
            </a:r>
            <a:endParaRPr lang="es-CO" sz="1400" dirty="0">
              <a:latin typeface="Montserrat" panose="00000500000000000000" pitchFamily="50" charset="0"/>
            </a:endParaRPr>
          </a:p>
        </p:txBody>
      </p:sp>
      <p:sp>
        <p:nvSpPr>
          <p:cNvPr id="9" name="Rectángulo 8"/>
          <p:cNvSpPr/>
          <p:nvPr/>
        </p:nvSpPr>
        <p:spPr>
          <a:xfrm>
            <a:off x="5772150" y="437629"/>
            <a:ext cx="3908349" cy="3981971"/>
          </a:xfrm>
          <a:prstGeom prst="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7" name="Título 6">
            <a:extLst>
              <a:ext uri="{FF2B5EF4-FFF2-40B4-BE49-F238E27FC236}">
                <a16:creationId xmlns:a16="http://schemas.microsoft.com/office/drawing/2014/main" id="{2E4DDF32-F9EA-E345-B8C5-C599E67BA1C2}"/>
              </a:ext>
            </a:extLst>
          </p:cNvPr>
          <p:cNvSpPr>
            <a:spLocks noGrp="1"/>
          </p:cNvSpPr>
          <p:nvPr>
            <p:ph type="title"/>
          </p:nvPr>
        </p:nvSpPr>
        <p:spPr>
          <a:xfrm>
            <a:off x="7338367" y="5103087"/>
            <a:ext cx="4518187" cy="791552"/>
          </a:xfrm>
        </p:spPr>
        <p:txBody>
          <a:bodyPr>
            <a:normAutofit/>
          </a:bodyPr>
          <a:lstStyle/>
          <a:p>
            <a:r>
              <a:rPr lang="es-ES_tradnl" dirty="0"/>
              <a:t>Fisiopatología</a:t>
            </a:r>
          </a:p>
        </p:txBody>
      </p:sp>
    </p:spTree>
    <p:extLst>
      <p:ext uri="{BB962C8B-B14F-4D97-AF65-F5344CB8AC3E}">
        <p14:creationId xmlns:p14="http://schemas.microsoft.com/office/powerpoint/2010/main" val="33573952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p:cNvSpPr txBox="1"/>
          <p:nvPr/>
        </p:nvSpPr>
        <p:spPr>
          <a:xfrm>
            <a:off x="1030357" y="1490008"/>
            <a:ext cx="10323443" cy="1938992"/>
          </a:xfrm>
          <a:prstGeom prst="rect">
            <a:avLst/>
          </a:prstGeom>
          <a:noFill/>
          <a:ln>
            <a:solidFill>
              <a:schemeClr val="bg1"/>
            </a:solidFill>
          </a:ln>
        </p:spPr>
        <p:txBody>
          <a:bodyPr wrap="square" rtlCol="0">
            <a:spAutoFit/>
          </a:bodyPr>
          <a:lstStyle/>
          <a:p>
            <a:r>
              <a:rPr lang="es-CO" sz="2400" b="1" u="sng" dirty="0">
                <a:solidFill>
                  <a:srgbClr val="094349"/>
                </a:solidFill>
                <a:latin typeface="Montserrat" panose="00000500000000000000" pitchFamily="50" charset="0"/>
              </a:rPr>
              <a:t>Hiperuricemia</a:t>
            </a:r>
          </a:p>
          <a:p>
            <a:pPr marL="800100" lvl="1" indent="-342900">
              <a:buFont typeface="Arial" panose="020B0604020202020204" pitchFamily="34" charset="0"/>
              <a:buChar char="•"/>
            </a:pPr>
            <a:r>
              <a:rPr lang="es-CO" sz="2400" dirty="0">
                <a:solidFill>
                  <a:srgbClr val="094349"/>
                </a:solidFill>
                <a:latin typeface="Montserrat" panose="00000500000000000000" pitchFamily="50" charset="0"/>
              </a:rPr>
              <a:t>Ácido úrico (AU) &gt;9 mg/</a:t>
            </a:r>
            <a:r>
              <a:rPr lang="es-CO" sz="2400" dirty="0" err="1">
                <a:solidFill>
                  <a:srgbClr val="094349"/>
                </a:solidFill>
                <a:latin typeface="Montserrat" panose="00000500000000000000" pitchFamily="50" charset="0"/>
              </a:rPr>
              <a:t>dL</a:t>
            </a:r>
            <a:r>
              <a:rPr lang="es-CO" sz="2400" dirty="0">
                <a:solidFill>
                  <a:srgbClr val="094349"/>
                </a:solidFill>
                <a:latin typeface="Montserrat" panose="00000500000000000000" pitchFamily="50" charset="0"/>
              </a:rPr>
              <a:t>. </a:t>
            </a:r>
          </a:p>
          <a:p>
            <a:pPr lvl="1"/>
            <a:r>
              <a:rPr lang="es-CO" sz="2400" dirty="0">
                <a:solidFill>
                  <a:srgbClr val="094349"/>
                </a:solidFill>
                <a:latin typeface="Montserrat" panose="00000500000000000000" pitchFamily="50" charset="0"/>
                <a:sym typeface="Wingdings" panose="05000000000000000000" pitchFamily="2" charset="2"/>
              </a:rPr>
              <a:t></a:t>
            </a:r>
            <a:r>
              <a:rPr lang="es-CO" sz="2400" dirty="0">
                <a:solidFill>
                  <a:srgbClr val="094349"/>
                </a:solidFill>
                <a:latin typeface="Montserrat" panose="00000500000000000000" pitchFamily="50" charset="0"/>
              </a:rPr>
              <a:t> 22% desarrollan gota en un período de 5 años.</a:t>
            </a:r>
          </a:p>
          <a:p>
            <a:pPr marL="800100" lvl="1" indent="-342900">
              <a:buFont typeface="Arial" panose="020B0604020202020204" pitchFamily="34" charset="0"/>
              <a:buChar char="•"/>
            </a:pPr>
            <a:r>
              <a:rPr lang="es-CO" sz="2400" dirty="0">
                <a:solidFill>
                  <a:srgbClr val="094349"/>
                </a:solidFill>
                <a:latin typeface="Montserrat" panose="00000500000000000000" pitchFamily="50" charset="0"/>
              </a:rPr>
              <a:t>AU &gt;8 mg/</a:t>
            </a:r>
            <a:r>
              <a:rPr lang="es-CO" sz="2400" dirty="0" err="1">
                <a:solidFill>
                  <a:srgbClr val="094349"/>
                </a:solidFill>
                <a:latin typeface="Montserrat" panose="00000500000000000000" pitchFamily="50" charset="0"/>
              </a:rPr>
              <a:t>dL</a:t>
            </a:r>
            <a:r>
              <a:rPr lang="es-CO" sz="2400" dirty="0">
                <a:solidFill>
                  <a:srgbClr val="094349"/>
                </a:solidFill>
                <a:latin typeface="Montserrat" panose="00000500000000000000" pitchFamily="50" charset="0"/>
              </a:rPr>
              <a:t>. </a:t>
            </a:r>
          </a:p>
          <a:p>
            <a:pPr lvl="1"/>
            <a:r>
              <a:rPr lang="es-CO" sz="2400" dirty="0">
                <a:solidFill>
                  <a:srgbClr val="094349"/>
                </a:solidFill>
                <a:latin typeface="Montserrat" panose="00000500000000000000" pitchFamily="50" charset="0"/>
                <a:sym typeface="Wingdings" panose="05000000000000000000" pitchFamily="2" charset="2"/>
              </a:rPr>
              <a:t></a:t>
            </a:r>
            <a:r>
              <a:rPr lang="es-CO" sz="2400" dirty="0">
                <a:solidFill>
                  <a:srgbClr val="094349"/>
                </a:solidFill>
                <a:latin typeface="Montserrat" panose="00000500000000000000" pitchFamily="50" charset="0"/>
              </a:rPr>
              <a:t> HR 47.9 en H y 22.5 en M vs AU &lt;5mg/</a:t>
            </a:r>
            <a:r>
              <a:rPr lang="es-CO" sz="2400" dirty="0" err="1">
                <a:solidFill>
                  <a:srgbClr val="094349"/>
                </a:solidFill>
                <a:latin typeface="Montserrat" panose="00000500000000000000" pitchFamily="50" charset="0"/>
              </a:rPr>
              <a:t>dL</a:t>
            </a:r>
            <a:r>
              <a:rPr lang="es-CO" sz="2400" dirty="0">
                <a:solidFill>
                  <a:srgbClr val="094349"/>
                </a:solidFill>
                <a:latin typeface="Montserrat" panose="00000500000000000000" pitchFamily="50" charset="0"/>
              </a:rPr>
              <a:t>.</a:t>
            </a:r>
          </a:p>
        </p:txBody>
      </p:sp>
      <p:sp>
        <p:nvSpPr>
          <p:cNvPr id="6" name="CuadroTexto 5"/>
          <p:cNvSpPr txBox="1"/>
          <p:nvPr/>
        </p:nvSpPr>
        <p:spPr>
          <a:xfrm>
            <a:off x="6343650" y="6154321"/>
            <a:ext cx="5486400" cy="338554"/>
          </a:xfrm>
          <a:prstGeom prst="rect">
            <a:avLst/>
          </a:prstGeom>
          <a:noFill/>
        </p:spPr>
        <p:txBody>
          <a:bodyPr wrap="square" rtlCol="0">
            <a:spAutoFit/>
          </a:bodyPr>
          <a:lstStyle/>
          <a:p>
            <a:pPr algn="r"/>
            <a:r>
              <a:rPr lang="es-CO" sz="1600" dirty="0" err="1">
                <a:latin typeface="Montserrat" panose="00000500000000000000" pitchFamily="50" charset="0"/>
              </a:rPr>
              <a:t>Neogi</a:t>
            </a:r>
            <a:r>
              <a:rPr lang="es-CO" sz="1600" dirty="0">
                <a:latin typeface="Montserrat" panose="00000500000000000000" pitchFamily="50" charset="0"/>
              </a:rPr>
              <a:t>, T. Ann </a:t>
            </a:r>
            <a:r>
              <a:rPr lang="es-CO" sz="1600" dirty="0" err="1">
                <a:latin typeface="Montserrat" panose="00000500000000000000" pitchFamily="50" charset="0"/>
              </a:rPr>
              <a:t>Intern</a:t>
            </a:r>
            <a:r>
              <a:rPr lang="es-CO" sz="1600" dirty="0">
                <a:latin typeface="Montserrat" panose="00000500000000000000" pitchFamily="50" charset="0"/>
              </a:rPr>
              <a:t> </a:t>
            </a:r>
            <a:r>
              <a:rPr lang="es-CO" sz="1600" dirty="0" err="1">
                <a:latin typeface="Montserrat" panose="00000500000000000000" pitchFamily="50" charset="0"/>
              </a:rPr>
              <a:t>Med</a:t>
            </a:r>
            <a:r>
              <a:rPr lang="es-CO" sz="1600" dirty="0">
                <a:latin typeface="Montserrat" panose="00000500000000000000" pitchFamily="50" charset="0"/>
              </a:rPr>
              <a:t>. 2016;165(1):ITC1-ITC16.</a:t>
            </a:r>
          </a:p>
        </p:txBody>
      </p:sp>
      <p:sp>
        <p:nvSpPr>
          <p:cNvPr id="3" name="Título 2">
            <a:extLst>
              <a:ext uri="{FF2B5EF4-FFF2-40B4-BE49-F238E27FC236}">
                <a16:creationId xmlns:a16="http://schemas.microsoft.com/office/drawing/2014/main" id="{51A8ABBC-5470-E541-B2A3-50C092971FFF}"/>
              </a:ext>
            </a:extLst>
          </p:cNvPr>
          <p:cNvSpPr>
            <a:spLocks noGrp="1"/>
          </p:cNvSpPr>
          <p:nvPr>
            <p:ph type="title"/>
          </p:nvPr>
        </p:nvSpPr>
        <p:spPr/>
        <p:txBody>
          <a:bodyPr/>
          <a:lstStyle/>
          <a:p>
            <a:r>
              <a:rPr lang="es-ES_tradnl" dirty="0"/>
              <a:t>Factores de riesgo</a:t>
            </a:r>
          </a:p>
        </p:txBody>
      </p:sp>
    </p:spTree>
    <p:extLst>
      <p:ext uri="{BB962C8B-B14F-4D97-AF65-F5344CB8AC3E}">
        <p14:creationId xmlns:p14="http://schemas.microsoft.com/office/powerpoint/2010/main" val="36238766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0B55F90-9E10-1E4F-A0E5-46A20C594AF9}"/>
              </a:ext>
            </a:extLst>
          </p:cNvPr>
          <p:cNvSpPr>
            <a:spLocks noGrp="1"/>
          </p:cNvSpPr>
          <p:nvPr>
            <p:ph type="title"/>
          </p:nvPr>
        </p:nvSpPr>
        <p:spPr>
          <a:xfrm>
            <a:off x="838200" y="0"/>
            <a:ext cx="10515600" cy="1325563"/>
          </a:xfrm>
        </p:spPr>
        <p:txBody>
          <a:bodyPr/>
          <a:lstStyle/>
          <a:p>
            <a:r>
              <a:rPr lang="es-ES_tradnl" dirty="0"/>
              <a:t>Factores de riesgo</a:t>
            </a:r>
          </a:p>
        </p:txBody>
      </p:sp>
      <p:graphicFrame>
        <p:nvGraphicFramePr>
          <p:cNvPr id="4" name="Marcador de contenido 3">
            <a:extLst>
              <a:ext uri="{FF2B5EF4-FFF2-40B4-BE49-F238E27FC236}">
                <a16:creationId xmlns:a16="http://schemas.microsoft.com/office/drawing/2014/main" id="{154E1479-D36C-724C-ADD6-EE91A6FEE2F2}"/>
              </a:ext>
            </a:extLst>
          </p:cNvPr>
          <p:cNvGraphicFramePr>
            <a:graphicFrameLocks noGrp="1"/>
          </p:cNvGraphicFramePr>
          <p:nvPr>
            <p:ph idx="1"/>
            <p:extLst>
              <p:ext uri="{D42A27DB-BD31-4B8C-83A1-F6EECF244321}">
                <p14:modId xmlns:p14="http://schemas.microsoft.com/office/powerpoint/2010/main" val="2905345898"/>
              </p:ext>
            </p:extLst>
          </p:nvPr>
        </p:nvGraphicFramePr>
        <p:xfrm>
          <a:off x="838200" y="1177925"/>
          <a:ext cx="10515600" cy="2714244"/>
        </p:xfrm>
        <a:graphic>
          <a:graphicData uri="http://schemas.openxmlformats.org/drawingml/2006/table">
            <a:tbl>
              <a:tblPr firstRow="1" bandRow="1">
                <a:tableStyleId>{793D81CF-94F2-401A-BA57-92F5A7B2D0C5}</a:tableStyleId>
              </a:tblPr>
              <a:tblGrid>
                <a:gridCol w="3913909">
                  <a:extLst>
                    <a:ext uri="{9D8B030D-6E8A-4147-A177-3AD203B41FA5}">
                      <a16:colId xmlns:a16="http://schemas.microsoft.com/office/drawing/2014/main" val="455017606"/>
                    </a:ext>
                  </a:extLst>
                </a:gridCol>
                <a:gridCol w="3200400">
                  <a:extLst>
                    <a:ext uri="{9D8B030D-6E8A-4147-A177-3AD203B41FA5}">
                      <a16:colId xmlns:a16="http://schemas.microsoft.com/office/drawing/2014/main" val="3950644496"/>
                    </a:ext>
                  </a:extLst>
                </a:gridCol>
                <a:gridCol w="3401291">
                  <a:extLst>
                    <a:ext uri="{9D8B030D-6E8A-4147-A177-3AD203B41FA5}">
                      <a16:colId xmlns:a16="http://schemas.microsoft.com/office/drawing/2014/main" val="4003828142"/>
                    </a:ext>
                  </a:extLst>
                </a:gridCol>
              </a:tblGrid>
              <a:tr h="370840">
                <a:tc>
                  <a:txBody>
                    <a:bodyPr/>
                    <a:lstStyle/>
                    <a:p>
                      <a:pPr>
                        <a:lnSpc>
                          <a:spcPct val="107000"/>
                        </a:lnSpc>
                        <a:spcAft>
                          <a:spcPts val="0"/>
                        </a:spcAft>
                      </a:pPr>
                      <a:r>
                        <a:rPr lang="es-CO" sz="2000" dirty="0">
                          <a:effectLst/>
                          <a:latin typeface="Montserrat" panose="00000500000000000000" pitchFamily="50" charset="0"/>
                        </a:rPr>
                        <a:t>Riesgo alto</a:t>
                      </a:r>
                      <a:endParaRPr lang="es-CO" sz="2000" dirty="0">
                        <a:effectLst/>
                        <a:latin typeface="Montserrat" panose="00000500000000000000" pitchFamily="50" charset="0"/>
                        <a:ea typeface="Calibri" panose="020F0502020204030204" pitchFamily="34" charset="0"/>
                        <a:cs typeface="Times New Roman" panose="02020603050405020304" pitchFamily="18" charset="0"/>
                      </a:endParaRPr>
                    </a:p>
                  </a:txBody>
                  <a:tcPr marL="44450" marR="44450" marT="0" marB="0">
                    <a:solidFill>
                      <a:schemeClr val="tx2"/>
                    </a:solidFill>
                  </a:tcPr>
                </a:tc>
                <a:tc>
                  <a:txBody>
                    <a:bodyPr/>
                    <a:lstStyle/>
                    <a:p>
                      <a:pPr>
                        <a:lnSpc>
                          <a:spcPct val="107000"/>
                        </a:lnSpc>
                        <a:spcAft>
                          <a:spcPts val="0"/>
                        </a:spcAft>
                      </a:pPr>
                      <a:r>
                        <a:rPr lang="es-CO" sz="2000" dirty="0">
                          <a:effectLst/>
                          <a:latin typeface="Montserrat" panose="00000500000000000000" pitchFamily="50" charset="0"/>
                        </a:rPr>
                        <a:t>Riesgo Incierto</a:t>
                      </a:r>
                      <a:endParaRPr lang="es-CO" sz="2000" dirty="0">
                        <a:effectLst/>
                        <a:latin typeface="Montserrat" panose="00000500000000000000" pitchFamily="50" charset="0"/>
                        <a:ea typeface="Calibri" panose="020F0502020204030204" pitchFamily="34" charset="0"/>
                        <a:cs typeface="Times New Roman" panose="02020603050405020304" pitchFamily="18" charset="0"/>
                      </a:endParaRPr>
                    </a:p>
                  </a:txBody>
                  <a:tcPr marL="44450" marR="44450" marT="0" marB="0">
                    <a:solidFill>
                      <a:schemeClr val="tx2"/>
                    </a:solidFill>
                  </a:tcPr>
                </a:tc>
                <a:tc>
                  <a:txBody>
                    <a:bodyPr/>
                    <a:lstStyle/>
                    <a:p>
                      <a:pPr>
                        <a:lnSpc>
                          <a:spcPct val="107000"/>
                        </a:lnSpc>
                        <a:spcAft>
                          <a:spcPts val="0"/>
                        </a:spcAft>
                      </a:pPr>
                      <a:r>
                        <a:rPr lang="es-CO" sz="2000" dirty="0">
                          <a:effectLst/>
                          <a:latin typeface="Montserrat" panose="00000500000000000000" pitchFamily="50" charset="0"/>
                        </a:rPr>
                        <a:t>Posible Protector</a:t>
                      </a:r>
                      <a:endParaRPr lang="es-CO" sz="2000" dirty="0">
                        <a:effectLst/>
                        <a:latin typeface="Montserrat" panose="00000500000000000000" pitchFamily="50" charset="0"/>
                        <a:ea typeface="Calibri" panose="020F0502020204030204" pitchFamily="34" charset="0"/>
                        <a:cs typeface="Times New Roman" panose="02020603050405020304" pitchFamily="18" charset="0"/>
                      </a:endParaRPr>
                    </a:p>
                  </a:txBody>
                  <a:tcPr marL="44450" marR="44450" marT="0" marB="0">
                    <a:solidFill>
                      <a:schemeClr val="tx2"/>
                    </a:solidFill>
                  </a:tcPr>
                </a:tc>
                <a:extLst>
                  <a:ext uri="{0D108BD9-81ED-4DB2-BD59-A6C34878D82A}">
                    <a16:rowId xmlns:a16="http://schemas.microsoft.com/office/drawing/2014/main" val="1440049560"/>
                  </a:ext>
                </a:extLst>
              </a:tr>
              <a:tr h="370840">
                <a:tc>
                  <a:txBody>
                    <a:bodyPr/>
                    <a:lstStyle/>
                    <a:p>
                      <a:pPr>
                        <a:lnSpc>
                          <a:spcPct val="107000"/>
                        </a:lnSpc>
                        <a:spcAft>
                          <a:spcPts val="0"/>
                        </a:spcAft>
                      </a:pPr>
                      <a:r>
                        <a:rPr lang="es-CO" sz="2000" dirty="0">
                          <a:effectLst/>
                          <a:latin typeface="Montserrat" panose="00000500000000000000" pitchFamily="50" charset="0"/>
                        </a:rPr>
                        <a:t>Purinas de origen animal (carne, mariscos), fructosa, endulzantes artificiales.</a:t>
                      </a:r>
                      <a:endParaRPr lang="es-CO" sz="2000" dirty="0">
                        <a:solidFill>
                          <a:srgbClr val="0A2130"/>
                        </a:solidFill>
                        <a:effectLst/>
                        <a:latin typeface="Montserrat" panose="00000500000000000000" pitchFamily="50" charset="0"/>
                        <a:ea typeface="Calibri" panose="020F0502020204030204" pitchFamily="34" charset="0"/>
                        <a:cs typeface="Times New Roman" panose="02020603050405020304" pitchFamily="18" charset="0"/>
                      </a:endParaRPr>
                    </a:p>
                  </a:txBody>
                  <a:tcPr marL="44450" marR="44450" marT="0" marB="0"/>
                </a:tc>
                <a:tc>
                  <a:txBody>
                    <a:bodyPr/>
                    <a:lstStyle/>
                    <a:p>
                      <a:pPr>
                        <a:lnSpc>
                          <a:spcPct val="107000"/>
                        </a:lnSpc>
                        <a:spcAft>
                          <a:spcPts val="0"/>
                        </a:spcAft>
                      </a:pPr>
                      <a:r>
                        <a:rPr lang="es-CO" sz="2000" dirty="0">
                          <a:effectLst/>
                          <a:latin typeface="Montserrat" panose="00000500000000000000" pitchFamily="50" charset="0"/>
                        </a:rPr>
                        <a:t>Guisantes, frijoles, lentejas.</a:t>
                      </a:r>
                      <a:endParaRPr lang="es-CO" sz="2000" dirty="0">
                        <a:solidFill>
                          <a:srgbClr val="0A2130"/>
                        </a:solidFill>
                        <a:effectLst/>
                        <a:latin typeface="Montserrat" panose="00000500000000000000" pitchFamily="50" charset="0"/>
                        <a:ea typeface="Calibri" panose="020F0502020204030204" pitchFamily="34" charset="0"/>
                        <a:cs typeface="Times New Roman" panose="02020603050405020304" pitchFamily="18" charset="0"/>
                      </a:endParaRPr>
                    </a:p>
                  </a:txBody>
                  <a:tcPr marL="44450" marR="44450" marT="0" marB="0"/>
                </a:tc>
                <a:tc>
                  <a:txBody>
                    <a:bodyPr/>
                    <a:lstStyle/>
                    <a:p>
                      <a:pPr>
                        <a:lnSpc>
                          <a:spcPct val="107000"/>
                        </a:lnSpc>
                        <a:spcAft>
                          <a:spcPts val="0"/>
                        </a:spcAft>
                      </a:pPr>
                      <a:r>
                        <a:rPr lang="es-CO" sz="2000" dirty="0">
                          <a:effectLst/>
                          <a:latin typeface="Montserrat" panose="00000500000000000000" pitchFamily="50" charset="0"/>
                        </a:rPr>
                        <a:t>Vitamina C.</a:t>
                      </a:r>
                      <a:endParaRPr lang="es-CO" sz="2000" dirty="0">
                        <a:solidFill>
                          <a:srgbClr val="0A2130"/>
                        </a:solidFill>
                        <a:effectLst/>
                        <a:latin typeface="Montserrat" panose="00000500000000000000" pitchFamily="50" charset="0"/>
                        <a:ea typeface="Calibri" panose="020F0502020204030204" pitchFamily="34" charset="0"/>
                        <a:cs typeface="Times New Roman" panose="02020603050405020304" pitchFamily="18" charset="0"/>
                      </a:endParaRPr>
                    </a:p>
                  </a:txBody>
                  <a:tcPr marL="44450" marR="44450" marT="0" marB="0"/>
                </a:tc>
                <a:extLst>
                  <a:ext uri="{0D108BD9-81ED-4DB2-BD59-A6C34878D82A}">
                    <a16:rowId xmlns:a16="http://schemas.microsoft.com/office/drawing/2014/main" val="2316239528"/>
                  </a:ext>
                </a:extLst>
              </a:tr>
              <a:tr h="370840">
                <a:tc>
                  <a:txBody>
                    <a:bodyPr/>
                    <a:lstStyle/>
                    <a:p>
                      <a:pPr>
                        <a:lnSpc>
                          <a:spcPct val="107000"/>
                        </a:lnSpc>
                        <a:spcAft>
                          <a:spcPts val="0"/>
                        </a:spcAft>
                      </a:pPr>
                      <a:r>
                        <a:rPr lang="es-CO" sz="2000" dirty="0">
                          <a:effectLst/>
                          <a:latin typeface="Montserrat" panose="00000500000000000000" pitchFamily="50" charset="0"/>
                        </a:rPr>
                        <a:t>Alcohol.</a:t>
                      </a:r>
                      <a:endParaRPr lang="es-CO" sz="2000" dirty="0">
                        <a:solidFill>
                          <a:srgbClr val="0A2130"/>
                        </a:solidFill>
                        <a:effectLst/>
                        <a:latin typeface="Montserrat" panose="00000500000000000000" pitchFamily="50" charset="0"/>
                        <a:ea typeface="Calibri" panose="020F0502020204030204" pitchFamily="34" charset="0"/>
                        <a:cs typeface="Times New Roman" panose="02020603050405020304" pitchFamily="18" charset="0"/>
                      </a:endParaRPr>
                    </a:p>
                  </a:txBody>
                  <a:tcPr marL="44450" marR="44450" marT="0" marB="0"/>
                </a:tc>
                <a:tc>
                  <a:txBody>
                    <a:bodyPr/>
                    <a:lstStyle/>
                    <a:p>
                      <a:pPr>
                        <a:lnSpc>
                          <a:spcPct val="107000"/>
                        </a:lnSpc>
                        <a:spcAft>
                          <a:spcPts val="0"/>
                        </a:spcAft>
                      </a:pPr>
                      <a:r>
                        <a:rPr lang="es-CO" sz="2000" dirty="0">
                          <a:effectLst/>
                          <a:latin typeface="Montserrat" panose="00000500000000000000" pitchFamily="50" charset="0"/>
                        </a:rPr>
                        <a:t>Verduras.</a:t>
                      </a:r>
                      <a:endParaRPr lang="es-CO" sz="2000" dirty="0">
                        <a:solidFill>
                          <a:srgbClr val="0A2130"/>
                        </a:solidFill>
                        <a:effectLst/>
                        <a:latin typeface="Montserrat" panose="00000500000000000000" pitchFamily="50" charset="0"/>
                        <a:ea typeface="Calibri" panose="020F0502020204030204" pitchFamily="34" charset="0"/>
                        <a:cs typeface="Times New Roman" panose="02020603050405020304" pitchFamily="18" charset="0"/>
                      </a:endParaRPr>
                    </a:p>
                  </a:txBody>
                  <a:tcPr marL="44450" marR="44450" marT="0" marB="0"/>
                </a:tc>
                <a:tc>
                  <a:txBody>
                    <a:bodyPr/>
                    <a:lstStyle/>
                    <a:p>
                      <a:pPr>
                        <a:lnSpc>
                          <a:spcPct val="107000"/>
                        </a:lnSpc>
                        <a:spcAft>
                          <a:spcPts val="0"/>
                        </a:spcAft>
                      </a:pPr>
                      <a:r>
                        <a:rPr lang="es-CO" sz="2000" dirty="0">
                          <a:effectLst/>
                          <a:latin typeface="Montserrat" panose="00000500000000000000" pitchFamily="50" charset="0"/>
                        </a:rPr>
                        <a:t>Café.</a:t>
                      </a:r>
                      <a:endParaRPr lang="es-CO" sz="2000" dirty="0">
                        <a:solidFill>
                          <a:srgbClr val="0A2130"/>
                        </a:solidFill>
                        <a:effectLst/>
                        <a:latin typeface="Montserrat" panose="00000500000000000000" pitchFamily="50" charset="0"/>
                        <a:ea typeface="Calibri" panose="020F0502020204030204" pitchFamily="34" charset="0"/>
                        <a:cs typeface="Times New Roman" panose="02020603050405020304" pitchFamily="18" charset="0"/>
                      </a:endParaRPr>
                    </a:p>
                  </a:txBody>
                  <a:tcPr marL="44450" marR="44450" marT="0" marB="0"/>
                </a:tc>
                <a:extLst>
                  <a:ext uri="{0D108BD9-81ED-4DB2-BD59-A6C34878D82A}">
                    <a16:rowId xmlns:a16="http://schemas.microsoft.com/office/drawing/2014/main" val="3152559726"/>
                  </a:ext>
                </a:extLst>
              </a:tr>
              <a:tr h="370840">
                <a:tc>
                  <a:txBody>
                    <a:bodyPr/>
                    <a:lstStyle/>
                    <a:p>
                      <a:pPr marL="0" marR="0" indent="0" algn="l" defTabSz="914400" rtl="0" eaLnBrk="1" fontAlgn="auto" latinLnBrk="0" hangingPunct="1">
                        <a:lnSpc>
                          <a:spcPct val="107000"/>
                        </a:lnSpc>
                        <a:spcBef>
                          <a:spcPts val="0"/>
                        </a:spcBef>
                        <a:spcAft>
                          <a:spcPts val="0"/>
                        </a:spcAft>
                        <a:buClrTx/>
                        <a:buSzTx/>
                        <a:buFontTx/>
                        <a:buNone/>
                        <a:tabLst/>
                        <a:defRPr/>
                      </a:pPr>
                      <a:r>
                        <a:rPr lang="es-CO" sz="2000" dirty="0">
                          <a:effectLst/>
                          <a:latin typeface="Montserrat" panose="00000500000000000000" pitchFamily="50" charset="0"/>
                        </a:rPr>
                        <a:t>Diuréticos, Ciclosporina-trasplantados.</a:t>
                      </a:r>
                      <a:endParaRPr lang="es-CO" sz="2000" dirty="0">
                        <a:solidFill>
                          <a:srgbClr val="0A2130"/>
                        </a:solidFill>
                        <a:effectLst/>
                        <a:latin typeface="Montserrat" panose="00000500000000000000" pitchFamily="50" charset="0"/>
                      </a:endParaRPr>
                    </a:p>
                  </a:txBody>
                  <a:tcPr marL="44450" marR="44450" marT="0" marB="0"/>
                </a:tc>
                <a:tc>
                  <a:txBody>
                    <a:bodyPr/>
                    <a:lstStyle/>
                    <a:p>
                      <a:pPr>
                        <a:lnSpc>
                          <a:spcPct val="107000"/>
                        </a:lnSpc>
                        <a:spcAft>
                          <a:spcPts val="0"/>
                        </a:spcAft>
                      </a:pPr>
                      <a:r>
                        <a:rPr lang="es-CO" sz="2000" dirty="0">
                          <a:effectLst/>
                          <a:latin typeface="Montserrat" panose="00000500000000000000" pitchFamily="50" charset="0"/>
                        </a:rPr>
                        <a:t>Champiñones.</a:t>
                      </a:r>
                      <a:endParaRPr lang="es-CO" sz="2000" dirty="0">
                        <a:solidFill>
                          <a:srgbClr val="0A2130"/>
                        </a:solidFill>
                        <a:effectLst/>
                        <a:latin typeface="Montserrat" panose="00000500000000000000" pitchFamily="50" charset="0"/>
                        <a:ea typeface="Calibri" panose="020F0502020204030204" pitchFamily="34" charset="0"/>
                        <a:cs typeface="Times New Roman" panose="02020603050405020304" pitchFamily="18" charset="0"/>
                      </a:endParaRPr>
                    </a:p>
                  </a:txBody>
                  <a:tcPr marL="44450" marR="44450" marT="0" marB="0"/>
                </a:tc>
                <a:tc>
                  <a:txBody>
                    <a:bodyPr/>
                    <a:lstStyle/>
                    <a:p>
                      <a:pPr>
                        <a:lnSpc>
                          <a:spcPct val="107000"/>
                        </a:lnSpc>
                        <a:spcAft>
                          <a:spcPts val="0"/>
                        </a:spcAft>
                      </a:pPr>
                      <a:r>
                        <a:rPr lang="es-CO" sz="2000" dirty="0">
                          <a:effectLst/>
                          <a:latin typeface="Montserrat" panose="00000500000000000000" pitchFamily="50" charset="0"/>
                        </a:rPr>
                        <a:t>Cerezas.</a:t>
                      </a:r>
                      <a:endParaRPr lang="es-CO" sz="2000" dirty="0">
                        <a:solidFill>
                          <a:srgbClr val="0A2130"/>
                        </a:solidFill>
                        <a:effectLst/>
                        <a:latin typeface="Montserrat" panose="00000500000000000000" pitchFamily="50" charset="0"/>
                        <a:ea typeface="Calibri" panose="020F0502020204030204" pitchFamily="34" charset="0"/>
                        <a:cs typeface="Times New Roman" panose="02020603050405020304" pitchFamily="18" charset="0"/>
                      </a:endParaRPr>
                    </a:p>
                  </a:txBody>
                  <a:tcPr marL="44450" marR="44450" marT="0" marB="0"/>
                </a:tc>
                <a:extLst>
                  <a:ext uri="{0D108BD9-81ED-4DB2-BD59-A6C34878D82A}">
                    <a16:rowId xmlns:a16="http://schemas.microsoft.com/office/drawing/2014/main" val="3851244413"/>
                  </a:ext>
                </a:extLst>
              </a:tr>
              <a:tr h="370840">
                <a:tc>
                  <a:txBody>
                    <a:bodyPr/>
                    <a:lstStyle/>
                    <a:p>
                      <a:pPr marL="0" indent="0">
                        <a:buFont typeface="Arial" panose="020B0604020202020204" pitchFamily="34" charset="0"/>
                        <a:buNone/>
                      </a:pPr>
                      <a:r>
                        <a:rPr lang="es-CO" sz="2000" dirty="0">
                          <a:latin typeface="Montserrat" panose="00000500000000000000" pitchFamily="50" charset="0"/>
                        </a:rPr>
                        <a:t>ERC,</a:t>
                      </a:r>
                      <a:r>
                        <a:rPr lang="es-CO" sz="2000" baseline="0" dirty="0">
                          <a:latin typeface="Montserrat" panose="00000500000000000000" pitchFamily="50" charset="0"/>
                        </a:rPr>
                        <a:t> m</a:t>
                      </a:r>
                      <a:r>
                        <a:rPr lang="es-CO" sz="2000" dirty="0">
                          <a:latin typeface="Montserrat" panose="00000500000000000000" pitchFamily="50" charset="0"/>
                          <a:sym typeface="Wingdings" panose="05000000000000000000" pitchFamily="2" charset="2"/>
                        </a:rPr>
                        <a:t>alignidad hematológica.</a:t>
                      </a:r>
                      <a:endParaRPr lang="es-CO" sz="2000" dirty="0">
                        <a:solidFill>
                          <a:srgbClr val="0A2130"/>
                        </a:solidFill>
                        <a:latin typeface="Montserrat" panose="00000500000000000000" pitchFamily="50" charset="0"/>
                      </a:endParaRPr>
                    </a:p>
                  </a:txBody>
                  <a:tcPr marL="44450" marR="44450" marT="0" marB="0"/>
                </a:tc>
                <a:tc>
                  <a:txBody>
                    <a:bodyPr/>
                    <a:lstStyle/>
                    <a:p>
                      <a:pPr>
                        <a:lnSpc>
                          <a:spcPct val="107000"/>
                        </a:lnSpc>
                        <a:spcAft>
                          <a:spcPts val="0"/>
                        </a:spcAft>
                      </a:pPr>
                      <a:r>
                        <a:rPr lang="es-CO" sz="2000" dirty="0">
                          <a:effectLst/>
                          <a:latin typeface="Montserrat" panose="00000500000000000000" pitchFamily="50" charset="0"/>
                        </a:rPr>
                        <a:t>Espinaca, espárragos.</a:t>
                      </a:r>
                      <a:endParaRPr lang="es-CO" sz="2000" dirty="0">
                        <a:solidFill>
                          <a:srgbClr val="0A2130"/>
                        </a:solidFill>
                        <a:effectLst/>
                        <a:latin typeface="Montserrat" panose="00000500000000000000" pitchFamily="50" charset="0"/>
                        <a:ea typeface="Calibri" panose="020F0502020204030204" pitchFamily="34" charset="0"/>
                        <a:cs typeface="Times New Roman" panose="02020603050405020304" pitchFamily="18" charset="0"/>
                      </a:endParaRPr>
                    </a:p>
                  </a:txBody>
                  <a:tcPr marL="44450" marR="44450" marT="0" marB="0"/>
                </a:tc>
                <a:tc>
                  <a:txBody>
                    <a:bodyPr/>
                    <a:lstStyle/>
                    <a:p>
                      <a:pPr>
                        <a:lnSpc>
                          <a:spcPct val="107000"/>
                        </a:lnSpc>
                        <a:spcAft>
                          <a:spcPts val="0"/>
                        </a:spcAft>
                      </a:pPr>
                      <a:r>
                        <a:rPr lang="es-CO" sz="2000" dirty="0">
                          <a:effectLst/>
                          <a:latin typeface="Montserrat" panose="00000500000000000000" pitchFamily="50" charset="0"/>
                        </a:rPr>
                        <a:t>Productos lácteos.</a:t>
                      </a:r>
                      <a:endParaRPr lang="es-CO" sz="2000" dirty="0">
                        <a:solidFill>
                          <a:srgbClr val="0A2130"/>
                        </a:solidFill>
                        <a:effectLst/>
                        <a:latin typeface="Montserrat" panose="00000500000000000000" pitchFamily="50" charset="0"/>
                        <a:ea typeface="Calibri" panose="020F0502020204030204" pitchFamily="34" charset="0"/>
                        <a:cs typeface="Times New Roman" panose="02020603050405020304" pitchFamily="18" charset="0"/>
                      </a:endParaRPr>
                    </a:p>
                  </a:txBody>
                  <a:tcPr marL="44450" marR="44450" marT="0" marB="0"/>
                </a:tc>
                <a:extLst>
                  <a:ext uri="{0D108BD9-81ED-4DB2-BD59-A6C34878D82A}">
                    <a16:rowId xmlns:a16="http://schemas.microsoft.com/office/drawing/2014/main" val="1343106952"/>
                  </a:ext>
                </a:extLst>
              </a:tr>
            </a:tbl>
          </a:graphicData>
        </a:graphic>
      </p:graphicFrame>
      <p:sp>
        <p:nvSpPr>
          <p:cNvPr id="5" name="CuadroTexto 4">
            <a:extLst>
              <a:ext uri="{FF2B5EF4-FFF2-40B4-BE49-F238E27FC236}">
                <a16:creationId xmlns:a16="http://schemas.microsoft.com/office/drawing/2014/main" id="{FB1FA8F3-112F-484A-A67D-B5F46A223D74}"/>
              </a:ext>
            </a:extLst>
          </p:cNvPr>
          <p:cNvSpPr txBox="1"/>
          <p:nvPr/>
        </p:nvSpPr>
        <p:spPr>
          <a:xfrm>
            <a:off x="4352924" y="6269593"/>
            <a:ext cx="7495310" cy="307777"/>
          </a:xfrm>
          <a:prstGeom prst="rect">
            <a:avLst/>
          </a:prstGeom>
          <a:noFill/>
        </p:spPr>
        <p:txBody>
          <a:bodyPr wrap="square" rtlCol="0">
            <a:spAutoFit/>
          </a:bodyPr>
          <a:lstStyle/>
          <a:p>
            <a:pPr algn="r"/>
            <a:r>
              <a:rPr lang="es-CO" sz="1400" dirty="0">
                <a:latin typeface="Montserrat" panose="00000500000000000000" pitchFamily="50" charset="0"/>
              </a:rPr>
              <a:t>Tomado y adaptado de: </a:t>
            </a:r>
            <a:r>
              <a:rPr lang="es-CO" sz="1400" dirty="0" err="1">
                <a:latin typeface="Montserrat" panose="00000500000000000000" pitchFamily="50" charset="0"/>
              </a:rPr>
              <a:t>Neogi</a:t>
            </a:r>
            <a:r>
              <a:rPr lang="es-CO" sz="1400" dirty="0">
                <a:latin typeface="Montserrat" panose="00000500000000000000" pitchFamily="50" charset="0"/>
              </a:rPr>
              <a:t>, T. Ann </a:t>
            </a:r>
            <a:r>
              <a:rPr lang="es-CO" sz="1400" dirty="0" err="1">
                <a:latin typeface="Montserrat" panose="00000500000000000000" pitchFamily="50" charset="0"/>
              </a:rPr>
              <a:t>Intern</a:t>
            </a:r>
            <a:r>
              <a:rPr lang="es-CO" sz="1400" dirty="0">
                <a:latin typeface="Montserrat" panose="00000500000000000000" pitchFamily="50" charset="0"/>
              </a:rPr>
              <a:t> </a:t>
            </a:r>
            <a:r>
              <a:rPr lang="es-CO" sz="1400" dirty="0" err="1">
                <a:latin typeface="Montserrat" panose="00000500000000000000" pitchFamily="50" charset="0"/>
              </a:rPr>
              <a:t>Med</a:t>
            </a:r>
            <a:r>
              <a:rPr lang="es-CO" sz="1400" dirty="0">
                <a:latin typeface="Montserrat" panose="00000500000000000000" pitchFamily="50" charset="0"/>
              </a:rPr>
              <a:t>. 2016;165(1):ITC1-ITC16.</a:t>
            </a:r>
          </a:p>
        </p:txBody>
      </p:sp>
    </p:spTree>
    <p:extLst>
      <p:ext uri="{BB962C8B-B14F-4D97-AF65-F5344CB8AC3E}">
        <p14:creationId xmlns:p14="http://schemas.microsoft.com/office/powerpoint/2010/main" val="15461874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a 4"/>
          <p:cNvGraphicFramePr>
            <a:graphicFrameLocks noGrp="1"/>
          </p:cNvGraphicFramePr>
          <p:nvPr>
            <p:extLst>
              <p:ext uri="{D42A27DB-BD31-4B8C-83A1-F6EECF244321}">
                <p14:modId xmlns:p14="http://schemas.microsoft.com/office/powerpoint/2010/main" val="328675049"/>
              </p:ext>
            </p:extLst>
          </p:nvPr>
        </p:nvGraphicFramePr>
        <p:xfrm>
          <a:off x="1394791" y="660900"/>
          <a:ext cx="9402418" cy="3444379"/>
        </p:xfrm>
        <a:graphic>
          <a:graphicData uri="http://schemas.openxmlformats.org/drawingml/2006/table">
            <a:tbl>
              <a:tblPr firstRow="1" bandRow="1">
                <a:tableStyleId>{7DF18680-E054-41AD-8BC1-D1AEF772440D}</a:tableStyleId>
              </a:tblPr>
              <a:tblGrid>
                <a:gridCol w="4980298">
                  <a:extLst>
                    <a:ext uri="{9D8B030D-6E8A-4147-A177-3AD203B41FA5}">
                      <a16:colId xmlns:a16="http://schemas.microsoft.com/office/drawing/2014/main" val="783201712"/>
                    </a:ext>
                  </a:extLst>
                </a:gridCol>
                <a:gridCol w="2112056">
                  <a:extLst>
                    <a:ext uri="{9D8B030D-6E8A-4147-A177-3AD203B41FA5}">
                      <a16:colId xmlns:a16="http://schemas.microsoft.com/office/drawing/2014/main" val="1641695835"/>
                    </a:ext>
                  </a:extLst>
                </a:gridCol>
                <a:gridCol w="2310064">
                  <a:extLst>
                    <a:ext uri="{9D8B030D-6E8A-4147-A177-3AD203B41FA5}">
                      <a16:colId xmlns:a16="http://schemas.microsoft.com/office/drawing/2014/main" val="755875909"/>
                    </a:ext>
                  </a:extLst>
                </a:gridCol>
              </a:tblGrid>
              <a:tr h="476094">
                <a:tc>
                  <a:txBody>
                    <a:bodyPr/>
                    <a:lstStyle/>
                    <a:p>
                      <a:pPr>
                        <a:lnSpc>
                          <a:spcPct val="107000"/>
                        </a:lnSpc>
                        <a:spcAft>
                          <a:spcPts val="0"/>
                        </a:spcAft>
                      </a:pPr>
                      <a:r>
                        <a:rPr lang="es-CO" sz="2000" dirty="0">
                          <a:effectLst/>
                          <a:latin typeface="Montserrat" panose="00000500000000000000" pitchFamily="50" charset="0"/>
                        </a:rPr>
                        <a:t>PATOLOGÍAS</a:t>
                      </a:r>
                      <a:endParaRPr lang="es-CO" sz="1800" dirty="0">
                        <a:effectLst/>
                        <a:latin typeface="Montserrat" panose="00000500000000000000" pitchFamily="50" charset="0"/>
                        <a:ea typeface="Calibri" panose="020F0502020204030204" pitchFamily="34" charset="0"/>
                        <a:cs typeface="Times New Roman" panose="02020603050405020304" pitchFamily="18" charset="0"/>
                      </a:endParaRPr>
                    </a:p>
                  </a:txBody>
                  <a:tcPr marL="44450" marR="44450" marT="0" marB="0">
                    <a:solidFill>
                      <a:srgbClr val="17A721"/>
                    </a:solidFill>
                  </a:tcPr>
                </a:tc>
                <a:tc>
                  <a:txBody>
                    <a:bodyPr/>
                    <a:lstStyle/>
                    <a:p>
                      <a:pPr>
                        <a:lnSpc>
                          <a:spcPct val="107000"/>
                        </a:lnSpc>
                        <a:spcAft>
                          <a:spcPts val="0"/>
                        </a:spcAft>
                      </a:pPr>
                      <a:r>
                        <a:rPr lang="es-CO" sz="2000">
                          <a:effectLst/>
                          <a:latin typeface="Montserrat" panose="00000500000000000000" pitchFamily="50" charset="0"/>
                        </a:rPr>
                        <a:t>CON GOTA</a:t>
                      </a:r>
                      <a:endParaRPr lang="es-CO" sz="1800">
                        <a:effectLst/>
                        <a:latin typeface="Montserrat" panose="00000500000000000000" pitchFamily="50" charset="0"/>
                        <a:ea typeface="Calibri" panose="020F0502020204030204" pitchFamily="34" charset="0"/>
                        <a:cs typeface="Times New Roman" panose="02020603050405020304" pitchFamily="18" charset="0"/>
                      </a:endParaRPr>
                    </a:p>
                  </a:txBody>
                  <a:tcPr marL="44450" marR="44450" marT="0" marB="0">
                    <a:solidFill>
                      <a:srgbClr val="17A721"/>
                    </a:solidFill>
                  </a:tcPr>
                </a:tc>
                <a:tc>
                  <a:txBody>
                    <a:bodyPr/>
                    <a:lstStyle/>
                    <a:p>
                      <a:pPr>
                        <a:lnSpc>
                          <a:spcPct val="107000"/>
                        </a:lnSpc>
                        <a:spcAft>
                          <a:spcPts val="0"/>
                        </a:spcAft>
                      </a:pPr>
                      <a:r>
                        <a:rPr lang="es-CO" sz="2000" dirty="0">
                          <a:effectLst/>
                          <a:latin typeface="Montserrat" panose="00000500000000000000" pitchFamily="50" charset="0"/>
                        </a:rPr>
                        <a:t>SIN GOTA</a:t>
                      </a:r>
                      <a:endParaRPr lang="es-CO" sz="1800" dirty="0">
                        <a:effectLst/>
                        <a:latin typeface="Montserrat" panose="00000500000000000000" pitchFamily="50" charset="0"/>
                        <a:ea typeface="Calibri" panose="020F0502020204030204" pitchFamily="34" charset="0"/>
                        <a:cs typeface="Times New Roman" panose="02020603050405020304" pitchFamily="18" charset="0"/>
                      </a:endParaRPr>
                    </a:p>
                  </a:txBody>
                  <a:tcPr marL="44450" marR="44450" marT="0" marB="0">
                    <a:solidFill>
                      <a:srgbClr val="17A721"/>
                    </a:solidFill>
                  </a:tcPr>
                </a:tc>
                <a:extLst>
                  <a:ext uri="{0D108BD9-81ED-4DB2-BD59-A6C34878D82A}">
                    <a16:rowId xmlns:a16="http://schemas.microsoft.com/office/drawing/2014/main" val="3134548658"/>
                  </a:ext>
                </a:extLst>
              </a:tr>
              <a:tr h="476094">
                <a:tc>
                  <a:txBody>
                    <a:bodyPr/>
                    <a:lstStyle/>
                    <a:p>
                      <a:pPr>
                        <a:lnSpc>
                          <a:spcPct val="107000"/>
                        </a:lnSpc>
                        <a:spcAft>
                          <a:spcPts val="0"/>
                        </a:spcAft>
                      </a:pPr>
                      <a:r>
                        <a:rPr lang="es-CO" sz="2000" dirty="0">
                          <a:solidFill>
                            <a:srgbClr val="094349"/>
                          </a:solidFill>
                          <a:effectLst/>
                          <a:latin typeface="Montserrat" panose="00000500000000000000" pitchFamily="50" charset="0"/>
                        </a:rPr>
                        <a:t>Hipertensión.</a:t>
                      </a:r>
                      <a:endParaRPr lang="es-CO" sz="1800" dirty="0">
                        <a:solidFill>
                          <a:srgbClr val="094349"/>
                        </a:solidFill>
                        <a:effectLst/>
                        <a:latin typeface="Montserrat" panose="00000500000000000000" pitchFamily="50" charset="0"/>
                        <a:ea typeface="Calibri" panose="020F0502020204030204" pitchFamily="34" charset="0"/>
                        <a:cs typeface="Times New Roman" panose="02020603050405020304" pitchFamily="18" charset="0"/>
                      </a:endParaRPr>
                    </a:p>
                  </a:txBody>
                  <a:tcPr marL="44450" marR="44450" marT="0" marB="0"/>
                </a:tc>
                <a:tc>
                  <a:txBody>
                    <a:bodyPr/>
                    <a:lstStyle/>
                    <a:p>
                      <a:pPr algn="ctr">
                        <a:lnSpc>
                          <a:spcPct val="107000"/>
                        </a:lnSpc>
                        <a:spcAft>
                          <a:spcPts val="0"/>
                        </a:spcAft>
                      </a:pPr>
                      <a:r>
                        <a:rPr lang="es-CO" sz="2000" dirty="0">
                          <a:solidFill>
                            <a:srgbClr val="094349"/>
                          </a:solidFill>
                          <a:effectLst/>
                          <a:latin typeface="Montserrat" panose="00000500000000000000" pitchFamily="50" charset="0"/>
                        </a:rPr>
                        <a:t>69%</a:t>
                      </a:r>
                      <a:endParaRPr lang="es-CO" sz="1800" dirty="0">
                        <a:solidFill>
                          <a:srgbClr val="094349"/>
                        </a:solidFill>
                        <a:effectLst/>
                        <a:latin typeface="Montserrat" panose="00000500000000000000" pitchFamily="50" charset="0"/>
                        <a:ea typeface="Calibri" panose="020F0502020204030204" pitchFamily="34" charset="0"/>
                        <a:cs typeface="Times New Roman" panose="02020603050405020304" pitchFamily="18" charset="0"/>
                      </a:endParaRPr>
                    </a:p>
                  </a:txBody>
                  <a:tcPr marL="44450" marR="44450" marT="0" marB="0"/>
                </a:tc>
                <a:tc>
                  <a:txBody>
                    <a:bodyPr/>
                    <a:lstStyle/>
                    <a:p>
                      <a:pPr algn="ctr">
                        <a:lnSpc>
                          <a:spcPct val="107000"/>
                        </a:lnSpc>
                        <a:spcAft>
                          <a:spcPts val="0"/>
                        </a:spcAft>
                      </a:pPr>
                      <a:r>
                        <a:rPr lang="es-CO" sz="2000">
                          <a:solidFill>
                            <a:srgbClr val="094349"/>
                          </a:solidFill>
                          <a:effectLst/>
                          <a:latin typeface="Montserrat" panose="00000500000000000000" pitchFamily="50" charset="0"/>
                        </a:rPr>
                        <a:t>30%</a:t>
                      </a:r>
                      <a:endParaRPr lang="es-CO" sz="1800">
                        <a:solidFill>
                          <a:srgbClr val="094349"/>
                        </a:solidFill>
                        <a:effectLst/>
                        <a:latin typeface="Montserrat" panose="00000500000000000000" pitchFamily="50" charset="0"/>
                        <a:ea typeface="Calibri" panose="020F0502020204030204" pitchFamily="34" charset="0"/>
                        <a:cs typeface="Times New Roman" panose="02020603050405020304" pitchFamily="18" charset="0"/>
                      </a:endParaRPr>
                    </a:p>
                  </a:txBody>
                  <a:tcPr marL="44450" marR="44450" marT="0" marB="0"/>
                </a:tc>
                <a:extLst>
                  <a:ext uri="{0D108BD9-81ED-4DB2-BD59-A6C34878D82A}">
                    <a16:rowId xmlns:a16="http://schemas.microsoft.com/office/drawing/2014/main" val="2688948118"/>
                  </a:ext>
                </a:extLst>
              </a:tr>
              <a:tr h="476094">
                <a:tc>
                  <a:txBody>
                    <a:bodyPr/>
                    <a:lstStyle/>
                    <a:p>
                      <a:pPr>
                        <a:lnSpc>
                          <a:spcPct val="107000"/>
                        </a:lnSpc>
                        <a:spcAft>
                          <a:spcPts val="0"/>
                        </a:spcAft>
                      </a:pPr>
                      <a:r>
                        <a:rPr lang="es-CO" sz="2000" dirty="0">
                          <a:solidFill>
                            <a:srgbClr val="094349"/>
                          </a:solidFill>
                          <a:effectLst/>
                          <a:latin typeface="Montserrat" panose="00000500000000000000" pitchFamily="50" charset="0"/>
                        </a:rPr>
                        <a:t>Obesidad abdominal.</a:t>
                      </a:r>
                      <a:endParaRPr lang="es-CO" sz="1800" dirty="0">
                        <a:solidFill>
                          <a:srgbClr val="094349"/>
                        </a:solidFill>
                        <a:effectLst/>
                        <a:latin typeface="Montserrat" panose="00000500000000000000" pitchFamily="50" charset="0"/>
                        <a:ea typeface="Calibri" panose="020F0502020204030204" pitchFamily="34" charset="0"/>
                        <a:cs typeface="Times New Roman" panose="02020603050405020304" pitchFamily="18" charset="0"/>
                      </a:endParaRPr>
                    </a:p>
                  </a:txBody>
                  <a:tcPr marL="44450" marR="44450" marT="0" marB="0"/>
                </a:tc>
                <a:tc>
                  <a:txBody>
                    <a:bodyPr/>
                    <a:lstStyle/>
                    <a:p>
                      <a:pPr algn="ctr">
                        <a:lnSpc>
                          <a:spcPct val="107000"/>
                        </a:lnSpc>
                        <a:spcAft>
                          <a:spcPts val="0"/>
                        </a:spcAft>
                      </a:pPr>
                      <a:r>
                        <a:rPr lang="es-CO" sz="2000" dirty="0">
                          <a:solidFill>
                            <a:srgbClr val="094349"/>
                          </a:solidFill>
                          <a:effectLst/>
                          <a:latin typeface="Montserrat" panose="00000500000000000000" pitchFamily="50" charset="0"/>
                        </a:rPr>
                        <a:t>63%</a:t>
                      </a:r>
                      <a:endParaRPr lang="es-CO" sz="1800" dirty="0">
                        <a:solidFill>
                          <a:srgbClr val="094349"/>
                        </a:solidFill>
                        <a:effectLst/>
                        <a:latin typeface="Montserrat" panose="00000500000000000000" pitchFamily="50" charset="0"/>
                        <a:ea typeface="Calibri" panose="020F0502020204030204" pitchFamily="34" charset="0"/>
                        <a:cs typeface="Times New Roman" panose="02020603050405020304" pitchFamily="18" charset="0"/>
                      </a:endParaRPr>
                    </a:p>
                  </a:txBody>
                  <a:tcPr marL="44450" marR="44450" marT="0" marB="0"/>
                </a:tc>
                <a:tc>
                  <a:txBody>
                    <a:bodyPr/>
                    <a:lstStyle/>
                    <a:p>
                      <a:pPr algn="ctr">
                        <a:lnSpc>
                          <a:spcPct val="107000"/>
                        </a:lnSpc>
                        <a:spcAft>
                          <a:spcPts val="0"/>
                        </a:spcAft>
                      </a:pPr>
                      <a:r>
                        <a:rPr lang="es-CO" sz="2000" dirty="0">
                          <a:solidFill>
                            <a:srgbClr val="094349"/>
                          </a:solidFill>
                          <a:effectLst/>
                          <a:latin typeface="Montserrat" panose="00000500000000000000" pitchFamily="50" charset="0"/>
                        </a:rPr>
                        <a:t>35%</a:t>
                      </a:r>
                      <a:endParaRPr lang="es-CO" sz="1800" dirty="0">
                        <a:solidFill>
                          <a:srgbClr val="094349"/>
                        </a:solidFill>
                        <a:effectLst/>
                        <a:latin typeface="Montserrat" panose="00000500000000000000" pitchFamily="50" charset="0"/>
                        <a:ea typeface="Calibri" panose="020F0502020204030204" pitchFamily="34" charset="0"/>
                        <a:cs typeface="Times New Roman" panose="02020603050405020304" pitchFamily="18" charset="0"/>
                      </a:endParaRPr>
                    </a:p>
                  </a:txBody>
                  <a:tcPr marL="44450" marR="44450" marT="0" marB="0"/>
                </a:tc>
                <a:extLst>
                  <a:ext uri="{0D108BD9-81ED-4DB2-BD59-A6C34878D82A}">
                    <a16:rowId xmlns:a16="http://schemas.microsoft.com/office/drawing/2014/main" val="3868230820"/>
                  </a:ext>
                </a:extLst>
              </a:tr>
              <a:tr h="476094">
                <a:tc>
                  <a:txBody>
                    <a:bodyPr/>
                    <a:lstStyle/>
                    <a:p>
                      <a:pPr>
                        <a:lnSpc>
                          <a:spcPct val="107000"/>
                        </a:lnSpc>
                        <a:spcAft>
                          <a:spcPts val="0"/>
                        </a:spcAft>
                      </a:pPr>
                      <a:r>
                        <a:rPr lang="es-CO" sz="2000" dirty="0" err="1">
                          <a:solidFill>
                            <a:srgbClr val="094349"/>
                          </a:solidFill>
                          <a:effectLst/>
                          <a:latin typeface="Montserrat" panose="00000500000000000000" pitchFamily="50" charset="0"/>
                        </a:rPr>
                        <a:t>Hipertrigliceridemia</a:t>
                      </a:r>
                      <a:r>
                        <a:rPr lang="es-CO" sz="2000" dirty="0">
                          <a:solidFill>
                            <a:srgbClr val="094349"/>
                          </a:solidFill>
                          <a:effectLst/>
                          <a:latin typeface="Montserrat" panose="00000500000000000000" pitchFamily="50" charset="0"/>
                        </a:rPr>
                        <a:t>.</a:t>
                      </a:r>
                      <a:endParaRPr lang="es-CO" sz="1800" dirty="0">
                        <a:solidFill>
                          <a:srgbClr val="094349"/>
                        </a:solidFill>
                        <a:effectLst/>
                        <a:latin typeface="Montserrat" panose="00000500000000000000" pitchFamily="50" charset="0"/>
                        <a:ea typeface="Calibri" panose="020F0502020204030204" pitchFamily="34" charset="0"/>
                        <a:cs typeface="Times New Roman" panose="02020603050405020304" pitchFamily="18" charset="0"/>
                      </a:endParaRPr>
                    </a:p>
                  </a:txBody>
                  <a:tcPr marL="44450" marR="44450" marT="0" marB="0"/>
                </a:tc>
                <a:tc>
                  <a:txBody>
                    <a:bodyPr/>
                    <a:lstStyle/>
                    <a:p>
                      <a:pPr algn="ctr">
                        <a:lnSpc>
                          <a:spcPct val="107000"/>
                        </a:lnSpc>
                        <a:spcAft>
                          <a:spcPts val="0"/>
                        </a:spcAft>
                      </a:pPr>
                      <a:r>
                        <a:rPr lang="es-CO" sz="2000">
                          <a:solidFill>
                            <a:srgbClr val="094349"/>
                          </a:solidFill>
                          <a:effectLst/>
                          <a:latin typeface="Montserrat" panose="00000500000000000000" pitchFamily="50" charset="0"/>
                        </a:rPr>
                        <a:t>54%</a:t>
                      </a:r>
                      <a:endParaRPr lang="es-CO" sz="1800">
                        <a:solidFill>
                          <a:srgbClr val="094349"/>
                        </a:solidFill>
                        <a:effectLst/>
                        <a:latin typeface="Montserrat" panose="00000500000000000000" pitchFamily="50" charset="0"/>
                        <a:ea typeface="Calibri" panose="020F0502020204030204" pitchFamily="34" charset="0"/>
                        <a:cs typeface="Times New Roman" panose="02020603050405020304" pitchFamily="18" charset="0"/>
                      </a:endParaRPr>
                    </a:p>
                  </a:txBody>
                  <a:tcPr marL="44450" marR="44450" marT="0" marB="0"/>
                </a:tc>
                <a:tc>
                  <a:txBody>
                    <a:bodyPr/>
                    <a:lstStyle/>
                    <a:p>
                      <a:pPr algn="ctr">
                        <a:lnSpc>
                          <a:spcPct val="107000"/>
                        </a:lnSpc>
                        <a:spcAft>
                          <a:spcPts val="0"/>
                        </a:spcAft>
                      </a:pPr>
                      <a:r>
                        <a:rPr lang="es-CO" sz="2000" dirty="0">
                          <a:solidFill>
                            <a:srgbClr val="094349"/>
                          </a:solidFill>
                          <a:effectLst/>
                          <a:latin typeface="Montserrat" panose="00000500000000000000" pitchFamily="50" charset="0"/>
                        </a:rPr>
                        <a:t>28%</a:t>
                      </a:r>
                      <a:endParaRPr lang="es-CO" sz="1800" dirty="0">
                        <a:solidFill>
                          <a:srgbClr val="094349"/>
                        </a:solidFill>
                        <a:effectLst/>
                        <a:latin typeface="Montserrat" panose="00000500000000000000" pitchFamily="50" charset="0"/>
                        <a:ea typeface="Calibri" panose="020F0502020204030204" pitchFamily="34" charset="0"/>
                        <a:cs typeface="Times New Roman" panose="02020603050405020304" pitchFamily="18" charset="0"/>
                      </a:endParaRPr>
                    </a:p>
                  </a:txBody>
                  <a:tcPr marL="44450" marR="44450" marT="0" marB="0"/>
                </a:tc>
                <a:extLst>
                  <a:ext uri="{0D108BD9-81ED-4DB2-BD59-A6C34878D82A}">
                    <a16:rowId xmlns:a16="http://schemas.microsoft.com/office/drawing/2014/main" val="3425909955"/>
                  </a:ext>
                </a:extLst>
              </a:tr>
              <a:tr h="476094">
                <a:tc>
                  <a:txBody>
                    <a:bodyPr/>
                    <a:lstStyle/>
                    <a:p>
                      <a:pPr>
                        <a:lnSpc>
                          <a:spcPct val="107000"/>
                        </a:lnSpc>
                        <a:spcAft>
                          <a:spcPts val="0"/>
                        </a:spcAft>
                      </a:pPr>
                      <a:r>
                        <a:rPr lang="es-CO" sz="2000" dirty="0">
                          <a:solidFill>
                            <a:srgbClr val="094349"/>
                          </a:solidFill>
                          <a:effectLst/>
                          <a:latin typeface="Montserrat" panose="00000500000000000000" pitchFamily="50" charset="0"/>
                        </a:rPr>
                        <a:t>Enfermedad Renal Crónica.</a:t>
                      </a:r>
                      <a:endParaRPr lang="es-CO" sz="1800" dirty="0">
                        <a:solidFill>
                          <a:srgbClr val="094349"/>
                        </a:solidFill>
                        <a:effectLst/>
                        <a:latin typeface="Montserrat" panose="00000500000000000000" pitchFamily="50" charset="0"/>
                        <a:ea typeface="Calibri" panose="020F0502020204030204" pitchFamily="34" charset="0"/>
                        <a:cs typeface="Times New Roman" panose="02020603050405020304" pitchFamily="18" charset="0"/>
                      </a:endParaRPr>
                    </a:p>
                  </a:txBody>
                  <a:tcPr marL="44450" marR="44450" marT="0" marB="0"/>
                </a:tc>
                <a:tc>
                  <a:txBody>
                    <a:bodyPr/>
                    <a:lstStyle/>
                    <a:p>
                      <a:pPr algn="ctr">
                        <a:lnSpc>
                          <a:spcPct val="107000"/>
                        </a:lnSpc>
                        <a:spcAft>
                          <a:spcPts val="0"/>
                        </a:spcAft>
                      </a:pPr>
                      <a:r>
                        <a:rPr lang="es-CO" sz="2000">
                          <a:solidFill>
                            <a:srgbClr val="094349"/>
                          </a:solidFill>
                          <a:effectLst/>
                          <a:latin typeface="Montserrat" panose="00000500000000000000" pitchFamily="50" charset="0"/>
                        </a:rPr>
                        <a:t>24%</a:t>
                      </a:r>
                      <a:endParaRPr lang="es-CO" sz="1800">
                        <a:solidFill>
                          <a:srgbClr val="094349"/>
                        </a:solidFill>
                        <a:effectLst/>
                        <a:latin typeface="Montserrat" panose="00000500000000000000" pitchFamily="50" charset="0"/>
                        <a:ea typeface="Calibri" panose="020F0502020204030204" pitchFamily="34" charset="0"/>
                        <a:cs typeface="Times New Roman" panose="02020603050405020304" pitchFamily="18" charset="0"/>
                      </a:endParaRPr>
                    </a:p>
                  </a:txBody>
                  <a:tcPr marL="44450" marR="44450" marT="0" marB="0"/>
                </a:tc>
                <a:tc>
                  <a:txBody>
                    <a:bodyPr/>
                    <a:lstStyle/>
                    <a:p>
                      <a:pPr algn="ctr">
                        <a:lnSpc>
                          <a:spcPct val="107000"/>
                        </a:lnSpc>
                        <a:spcAft>
                          <a:spcPts val="0"/>
                        </a:spcAft>
                      </a:pPr>
                      <a:r>
                        <a:rPr lang="es-CO" sz="2000" dirty="0">
                          <a:solidFill>
                            <a:srgbClr val="094349"/>
                          </a:solidFill>
                          <a:effectLst/>
                          <a:latin typeface="Montserrat" panose="00000500000000000000" pitchFamily="50" charset="0"/>
                        </a:rPr>
                        <a:t>10%</a:t>
                      </a:r>
                      <a:endParaRPr lang="es-CO" sz="1800" dirty="0">
                        <a:solidFill>
                          <a:srgbClr val="094349"/>
                        </a:solidFill>
                        <a:effectLst/>
                        <a:latin typeface="Montserrat" panose="00000500000000000000" pitchFamily="50" charset="0"/>
                        <a:ea typeface="Calibri" panose="020F0502020204030204" pitchFamily="34" charset="0"/>
                        <a:cs typeface="Times New Roman" panose="02020603050405020304" pitchFamily="18" charset="0"/>
                      </a:endParaRPr>
                    </a:p>
                  </a:txBody>
                  <a:tcPr marL="44450" marR="44450" marT="0" marB="0"/>
                </a:tc>
                <a:extLst>
                  <a:ext uri="{0D108BD9-81ED-4DB2-BD59-A6C34878D82A}">
                    <a16:rowId xmlns:a16="http://schemas.microsoft.com/office/drawing/2014/main" val="3062279626"/>
                  </a:ext>
                </a:extLst>
              </a:tr>
              <a:tr h="476094">
                <a:tc>
                  <a:txBody>
                    <a:bodyPr/>
                    <a:lstStyle/>
                    <a:p>
                      <a:pPr>
                        <a:lnSpc>
                          <a:spcPct val="107000"/>
                        </a:lnSpc>
                        <a:spcAft>
                          <a:spcPts val="0"/>
                        </a:spcAft>
                      </a:pPr>
                      <a:r>
                        <a:rPr lang="es-CO" sz="2000" dirty="0">
                          <a:solidFill>
                            <a:srgbClr val="094349"/>
                          </a:solidFill>
                          <a:effectLst/>
                          <a:latin typeface="Montserrat" panose="00000500000000000000" pitchFamily="50" charset="0"/>
                        </a:rPr>
                        <a:t>Diabetes.</a:t>
                      </a:r>
                      <a:endParaRPr lang="es-CO" sz="1800" dirty="0">
                        <a:solidFill>
                          <a:srgbClr val="094349"/>
                        </a:solidFill>
                        <a:effectLst/>
                        <a:latin typeface="Montserrat" panose="00000500000000000000" pitchFamily="50" charset="0"/>
                        <a:ea typeface="Calibri" panose="020F0502020204030204" pitchFamily="34" charset="0"/>
                        <a:cs typeface="Times New Roman" panose="02020603050405020304" pitchFamily="18" charset="0"/>
                      </a:endParaRPr>
                    </a:p>
                  </a:txBody>
                  <a:tcPr marL="44450" marR="44450" marT="0" marB="0"/>
                </a:tc>
                <a:tc>
                  <a:txBody>
                    <a:bodyPr/>
                    <a:lstStyle/>
                    <a:p>
                      <a:pPr algn="ctr">
                        <a:lnSpc>
                          <a:spcPct val="107000"/>
                        </a:lnSpc>
                        <a:spcAft>
                          <a:spcPts val="0"/>
                        </a:spcAft>
                      </a:pPr>
                      <a:r>
                        <a:rPr lang="es-CO" sz="2000">
                          <a:solidFill>
                            <a:srgbClr val="094349"/>
                          </a:solidFill>
                          <a:effectLst/>
                          <a:latin typeface="Montserrat" panose="00000500000000000000" pitchFamily="50" charset="0"/>
                        </a:rPr>
                        <a:t>33%</a:t>
                      </a:r>
                      <a:endParaRPr lang="es-CO" sz="1800">
                        <a:solidFill>
                          <a:srgbClr val="094349"/>
                        </a:solidFill>
                        <a:effectLst/>
                        <a:latin typeface="Montserrat" panose="00000500000000000000" pitchFamily="50" charset="0"/>
                        <a:ea typeface="Calibri" panose="020F0502020204030204" pitchFamily="34" charset="0"/>
                        <a:cs typeface="Times New Roman" panose="02020603050405020304" pitchFamily="18" charset="0"/>
                      </a:endParaRPr>
                    </a:p>
                  </a:txBody>
                  <a:tcPr marL="44450" marR="44450" marT="0" marB="0"/>
                </a:tc>
                <a:tc>
                  <a:txBody>
                    <a:bodyPr/>
                    <a:lstStyle/>
                    <a:p>
                      <a:pPr algn="ctr">
                        <a:lnSpc>
                          <a:spcPct val="107000"/>
                        </a:lnSpc>
                        <a:spcAft>
                          <a:spcPts val="0"/>
                        </a:spcAft>
                      </a:pPr>
                      <a:r>
                        <a:rPr lang="es-CO" sz="2000" dirty="0">
                          <a:solidFill>
                            <a:srgbClr val="094349"/>
                          </a:solidFill>
                          <a:effectLst/>
                          <a:latin typeface="Montserrat" panose="00000500000000000000" pitchFamily="50" charset="0"/>
                        </a:rPr>
                        <a:t>11%</a:t>
                      </a:r>
                      <a:endParaRPr lang="es-CO" sz="1800" dirty="0">
                        <a:solidFill>
                          <a:srgbClr val="094349"/>
                        </a:solidFill>
                        <a:effectLst/>
                        <a:latin typeface="Montserrat" panose="00000500000000000000" pitchFamily="50" charset="0"/>
                        <a:ea typeface="Calibri" panose="020F0502020204030204" pitchFamily="34" charset="0"/>
                        <a:cs typeface="Times New Roman" panose="02020603050405020304" pitchFamily="18" charset="0"/>
                      </a:endParaRPr>
                    </a:p>
                  </a:txBody>
                  <a:tcPr marL="44450" marR="44450" marT="0" marB="0"/>
                </a:tc>
                <a:extLst>
                  <a:ext uri="{0D108BD9-81ED-4DB2-BD59-A6C34878D82A}">
                    <a16:rowId xmlns:a16="http://schemas.microsoft.com/office/drawing/2014/main" val="841399609"/>
                  </a:ext>
                </a:extLst>
              </a:tr>
              <a:tr h="587815">
                <a:tc>
                  <a:txBody>
                    <a:bodyPr/>
                    <a:lstStyle/>
                    <a:p>
                      <a:pPr>
                        <a:lnSpc>
                          <a:spcPct val="107000"/>
                        </a:lnSpc>
                        <a:spcAft>
                          <a:spcPts val="0"/>
                        </a:spcAft>
                      </a:pPr>
                      <a:r>
                        <a:rPr lang="es-CO" sz="2000" dirty="0">
                          <a:solidFill>
                            <a:srgbClr val="094349"/>
                          </a:solidFill>
                          <a:effectLst/>
                          <a:latin typeface="Montserrat" panose="00000500000000000000" pitchFamily="50" charset="0"/>
                        </a:rPr>
                        <a:t>Fibrilación auricular.</a:t>
                      </a:r>
                      <a:endParaRPr lang="es-CO" sz="1800" dirty="0">
                        <a:solidFill>
                          <a:srgbClr val="094349"/>
                        </a:solidFill>
                        <a:effectLst/>
                        <a:latin typeface="Montserrat" panose="00000500000000000000" pitchFamily="50" charset="0"/>
                        <a:ea typeface="Calibri" panose="020F0502020204030204" pitchFamily="34" charset="0"/>
                        <a:cs typeface="Times New Roman" panose="02020603050405020304" pitchFamily="18" charset="0"/>
                      </a:endParaRPr>
                    </a:p>
                  </a:txBody>
                  <a:tcPr marL="44450" marR="44450" marT="0" marB="0"/>
                </a:tc>
                <a:tc>
                  <a:txBody>
                    <a:bodyPr/>
                    <a:lstStyle/>
                    <a:p>
                      <a:pPr algn="ctr">
                        <a:lnSpc>
                          <a:spcPct val="107000"/>
                        </a:lnSpc>
                        <a:spcAft>
                          <a:spcPts val="0"/>
                        </a:spcAft>
                      </a:pPr>
                      <a:r>
                        <a:rPr lang="es-CO" sz="2000" dirty="0">
                          <a:solidFill>
                            <a:srgbClr val="094349"/>
                          </a:solidFill>
                          <a:effectLst/>
                          <a:latin typeface="Montserrat" panose="00000500000000000000" pitchFamily="50" charset="0"/>
                        </a:rPr>
                        <a:t>7%</a:t>
                      </a:r>
                      <a:endParaRPr lang="es-CO" sz="1800" dirty="0">
                        <a:solidFill>
                          <a:srgbClr val="094349"/>
                        </a:solidFill>
                        <a:effectLst/>
                        <a:latin typeface="Montserrat" panose="00000500000000000000" pitchFamily="50" charset="0"/>
                        <a:ea typeface="Calibri" panose="020F0502020204030204" pitchFamily="34" charset="0"/>
                        <a:cs typeface="Times New Roman" panose="02020603050405020304" pitchFamily="18" charset="0"/>
                      </a:endParaRPr>
                    </a:p>
                  </a:txBody>
                  <a:tcPr marL="44450" marR="44450" marT="0" marB="0"/>
                </a:tc>
                <a:tc>
                  <a:txBody>
                    <a:bodyPr/>
                    <a:lstStyle/>
                    <a:p>
                      <a:pPr algn="ctr">
                        <a:lnSpc>
                          <a:spcPct val="107000"/>
                        </a:lnSpc>
                        <a:spcAft>
                          <a:spcPts val="0"/>
                        </a:spcAft>
                      </a:pPr>
                      <a:r>
                        <a:rPr lang="es-CO" sz="2000" dirty="0">
                          <a:solidFill>
                            <a:srgbClr val="094349"/>
                          </a:solidFill>
                          <a:effectLst/>
                          <a:latin typeface="Montserrat" panose="00000500000000000000" pitchFamily="50" charset="0"/>
                        </a:rPr>
                        <a:t>5%</a:t>
                      </a:r>
                      <a:endParaRPr lang="es-CO" sz="1800" dirty="0">
                        <a:solidFill>
                          <a:srgbClr val="094349"/>
                        </a:solidFill>
                        <a:effectLst/>
                        <a:latin typeface="Montserrat" panose="00000500000000000000" pitchFamily="50" charset="0"/>
                        <a:ea typeface="Calibri" panose="020F0502020204030204" pitchFamily="34" charset="0"/>
                        <a:cs typeface="Times New Roman" panose="02020603050405020304" pitchFamily="18" charset="0"/>
                      </a:endParaRPr>
                    </a:p>
                  </a:txBody>
                  <a:tcPr marL="44450" marR="44450" marT="0" marB="0"/>
                </a:tc>
                <a:extLst>
                  <a:ext uri="{0D108BD9-81ED-4DB2-BD59-A6C34878D82A}">
                    <a16:rowId xmlns:a16="http://schemas.microsoft.com/office/drawing/2014/main" val="2422971227"/>
                  </a:ext>
                </a:extLst>
              </a:tr>
            </a:tbl>
          </a:graphicData>
        </a:graphic>
      </p:graphicFrame>
      <p:sp>
        <p:nvSpPr>
          <p:cNvPr id="4" name="CuadroTexto 3"/>
          <p:cNvSpPr txBox="1"/>
          <p:nvPr/>
        </p:nvSpPr>
        <p:spPr>
          <a:xfrm>
            <a:off x="4410075" y="6264899"/>
            <a:ext cx="7495504" cy="338554"/>
          </a:xfrm>
          <a:prstGeom prst="rect">
            <a:avLst/>
          </a:prstGeom>
          <a:noFill/>
        </p:spPr>
        <p:txBody>
          <a:bodyPr wrap="square" rtlCol="0">
            <a:spAutoFit/>
          </a:bodyPr>
          <a:lstStyle/>
          <a:p>
            <a:pPr algn="r"/>
            <a:r>
              <a:rPr lang="es-CO" sz="1600" dirty="0">
                <a:latin typeface="Montserrat" panose="00000500000000000000" pitchFamily="50" charset="0"/>
              </a:rPr>
              <a:t>Adaptado de: Robinson, PC. </a:t>
            </a:r>
            <a:r>
              <a:rPr lang="es-CO" sz="1600" dirty="0" err="1">
                <a:latin typeface="Montserrat" panose="00000500000000000000" pitchFamily="50" charset="0"/>
              </a:rPr>
              <a:t>Maturitas</a:t>
            </a:r>
            <a:r>
              <a:rPr lang="es-CO" sz="1600" dirty="0">
                <a:latin typeface="Montserrat" panose="00000500000000000000" pitchFamily="50" charset="0"/>
              </a:rPr>
              <a:t>. 2018; 118:67-73</a:t>
            </a:r>
          </a:p>
        </p:txBody>
      </p:sp>
    </p:spTree>
    <p:extLst>
      <p:ext uri="{BB962C8B-B14F-4D97-AF65-F5344CB8AC3E}">
        <p14:creationId xmlns:p14="http://schemas.microsoft.com/office/powerpoint/2010/main" val="33976248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Marcador de contenido 3"/>
          <p:cNvGraphicFramePr>
            <a:graphicFrameLocks noGrp="1"/>
          </p:cNvGraphicFramePr>
          <p:nvPr>
            <p:ph idx="1"/>
            <p:extLst>
              <p:ext uri="{D42A27DB-BD31-4B8C-83A1-F6EECF244321}">
                <p14:modId xmlns:p14="http://schemas.microsoft.com/office/powerpoint/2010/main" val="824322590"/>
              </p:ext>
            </p:extLst>
          </p:nvPr>
        </p:nvGraphicFramePr>
        <p:xfrm>
          <a:off x="425063" y="242266"/>
          <a:ext cx="11652637" cy="370108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Rectángulo 5"/>
          <p:cNvSpPr/>
          <p:nvPr/>
        </p:nvSpPr>
        <p:spPr>
          <a:xfrm>
            <a:off x="4724400" y="6277565"/>
            <a:ext cx="7195930" cy="338169"/>
          </a:xfrm>
          <a:prstGeom prst="rect">
            <a:avLst/>
          </a:prstGeom>
        </p:spPr>
        <p:txBody>
          <a:bodyPr wrap="square">
            <a:spAutoFit/>
          </a:bodyPr>
          <a:lstStyle/>
          <a:p>
            <a:pPr algn="r">
              <a:lnSpc>
                <a:spcPct val="107000"/>
              </a:lnSpc>
              <a:spcAft>
                <a:spcPts val="0"/>
              </a:spcAft>
            </a:pPr>
            <a:r>
              <a:rPr lang="es-CO" sz="1600" dirty="0" err="1">
                <a:solidFill>
                  <a:srgbClr val="221E1F"/>
                </a:solidFill>
                <a:latin typeface="Montserrat" panose="00000500000000000000" pitchFamily="50" charset="0"/>
                <a:ea typeface="Calibri" panose="020F0502020204030204" pitchFamily="34" charset="0"/>
                <a:cs typeface="Times New Roman" panose="02020603050405020304" pitchFamily="18" charset="0"/>
              </a:rPr>
              <a:t>Gaafar</a:t>
            </a:r>
            <a:r>
              <a:rPr lang="es-CO" sz="1600" dirty="0">
                <a:solidFill>
                  <a:srgbClr val="221E1F"/>
                </a:solidFill>
                <a:latin typeface="Montserrat" panose="00000500000000000000" pitchFamily="50" charset="0"/>
                <a:ea typeface="Calibri" panose="020F0502020204030204" pitchFamily="34" charset="0"/>
                <a:cs typeface="Times New Roman" panose="02020603050405020304" pitchFamily="18" charset="0"/>
              </a:rPr>
              <a:t>, R. J </a:t>
            </a:r>
            <a:r>
              <a:rPr lang="es-CO" sz="1600" dirty="0" err="1">
                <a:solidFill>
                  <a:srgbClr val="221E1F"/>
                </a:solidFill>
                <a:latin typeface="Montserrat" panose="00000500000000000000" pitchFamily="50" charset="0"/>
                <a:ea typeface="Calibri" panose="020F0502020204030204" pitchFamily="34" charset="0"/>
                <a:cs typeface="Times New Roman" panose="02020603050405020304" pitchFamily="18" charset="0"/>
              </a:rPr>
              <a:t>Adv</a:t>
            </a:r>
            <a:r>
              <a:rPr lang="es-CO" sz="1600" dirty="0">
                <a:solidFill>
                  <a:srgbClr val="221E1F"/>
                </a:solidFill>
                <a:latin typeface="Montserrat" panose="00000500000000000000" pitchFamily="50" charset="0"/>
                <a:ea typeface="Calibri" panose="020F0502020204030204" pitchFamily="34" charset="0"/>
                <a:cs typeface="Times New Roman" panose="02020603050405020304" pitchFamily="18" charset="0"/>
              </a:rPr>
              <a:t> </a:t>
            </a:r>
            <a:r>
              <a:rPr lang="es-CO" sz="1600" dirty="0" err="1">
                <a:solidFill>
                  <a:srgbClr val="221E1F"/>
                </a:solidFill>
                <a:latin typeface="Montserrat" panose="00000500000000000000" pitchFamily="50" charset="0"/>
                <a:ea typeface="Calibri" panose="020F0502020204030204" pitchFamily="34" charset="0"/>
                <a:cs typeface="Times New Roman" panose="02020603050405020304" pitchFamily="18" charset="0"/>
              </a:rPr>
              <a:t>Research</a:t>
            </a:r>
            <a:r>
              <a:rPr lang="es-CO" sz="1600" dirty="0">
                <a:solidFill>
                  <a:srgbClr val="221E1F"/>
                </a:solidFill>
                <a:latin typeface="Montserrat" panose="00000500000000000000" pitchFamily="50" charset="0"/>
                <a:ea typeface="Calibri" panose="020F0502020204030204" pitchFamily="34" charset="0"/>
                <a:cs typeface="Times New Roman" panose="02020603050405020304" pitchFamily="18" charset="0"/>
              </a:rPr>
              <a:t>, 2017. 8: 495–511. </a:t>
            </a:r>
            <a:endParaRPr lang="es-CO" sz="1400" dirty="0">
              <a:effectLst/>
              <a:latin typeface="Montserrat" panose="00000500000000000000" pitchFamily="50"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078496583"/>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ción1" id="{CD1CFEA7-C285-4D64-B998-B77C0839C080}" vid="{BECAA0F5-D504-4101-B8E0-AAB2FE770967}"/>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Tema de Office</Template>
  <TotalTime>38</TotalTime>
  <Words>3294</Words>
  <Application>Microsoft Office PowerPoint</Application>
  <PresentationFormat>Panorámica</PresentationFormat>
  <Paragraphs>325</Paragraphs>
  <Slides>32</Slides>
  <Notes>17</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32</vt:i4>
      </vt:variant>
    </vt:vector>
  </HeadingPairs>
  <TitlesOfParts>
    <vt:vector size="36" baseType="lpstr">
      <vt:lpstr>Arial</vt:lpstr>
      <vt:lpstr>Calibri</vt:lpstr>
      <vt:lpstr>Montserrat</vt:lpstr>
      <vt:lpstr>Tema de Office</vt:lpstr>
      <vt:lpstr>GOTA</vt:lpstr>
      <vt:lpstr>Epidemiología</vt:lpstr>
      <vt:lpstr>Epidemiología</vt:lpstr>
      <vt:lpstr>Fisiopatología</vt:lpstr>
      <vt:lpstr>Fisiopatología</vt:lpstr>
      <vt:lpstr>Factores de riesgo</vt:lpstr>
      <vt:lpstr>Factores de riesgo</vt:lpstr>
      <vt:lpstr>Presentación de PowerPoint</vt:lpstr>
      <vt:lpstr>Presentación de PowerPoint</vt:lpstr>
      <vt:lpstr>Cuadro clínico</vt:lpstr>
      <vt:lpstr>Cuadro clínico</vt:lpstr>
      <vt:lpstr>Presentación de PowerPoint</vt:lpstr>
      <vt:lpstr>Presentación de PowerPoint</vt:lpstr>
      <vt:lpstr>Presentación de PowerPoint</vt:lpstr>
      <vt:lpstr>Diagnóstico</vt:lpstr>
      <vt:lpstr>Características del líquido sinovial</vt:lpstr>
      <vt:lpstr>Paraclínicos</vt:lpstr>
      <vt:lpstr>Imágenes</vt:lpstr>
      <vt:lpstr>Presentación de PowerPoint</vt:lpstr>
      <vt:lpstr>Diagnóstico diferencial</vt:lpstr>
      <vt:lpstr>Tratamiento</vt:lpstr>
      <vt:lpstr>Presentación de PowerPoint</vt:lpstr>
      <vt:lpstr>Presentación de PowerPoint</vt:lpstr>
      <vt:lpstr>Primer episodio de gota</vt:lpstr>
      <vt:lpstr>Medicamentos hipouricemiantes</vt:lpstr>
      <vt:lpstr>Presentación de PowerPoint</vt:lpstr>
      <vt:lpstr>Profilaxis para crisis gotosa</vt:lpstr>
      <vt:lpstr>Medicamentos hipouricemiantes</vt:lpstr>
      <vt:lpstr>Presentación de PowerPoint</vt:lpstr>
      <vt:lpstr>Enfermedad refractaria</vt:lpstr>
      <vt:lpstr>Conclusiones</vt:lpstr>
      <vt:lpstr>¡Muchas gracias!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MIGUEL BERNARDO GIRALDO SERNA</dc:creator>
  <cp:lastModifiedBy>Estratégico Sentire</cp:lastModifiedBy>
  <cp:revision>12</cp:revision>
  <dcterms:created xsi:type="dcterms:W3CDTF">2021-02-28T15:17:28Z</dcterms:created>
  <dcterms:modified xsi:type="dcterms:W3CDTF">2021-03-23T21:54:30Z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name="NXPowerLiteLastOptimized" pid="2">
    <vt:lpwstr>418877</vt:lpwstr>
  </property>
  <property fmtid="{D5CDD505-2E9C-101B-9397-08002B2CF9AE}" name="NXPowerLiteSettings" pid="3">
    <vt:lpwstr>C7000400038000</vt:lpwstr>
  </property>
  <property fmtid="{D5CDD505-2E9C-101B-9397-08002B2CF9AE}" name="NXPowerLiteVersion" pid="4">
    <vt:lpwstr>S9.0.3</vt:lpwstr>
  </property>
</Properties>
</file>