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" panose="02000505000000020004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7" roundtripDataSignature="AMtx7mjLuK7OfnI8dumjS4w2P90OJEr8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77CF8D-DA7C-46F1-AA5B-D58C54183E29}">
  <a:tblStyle styleId="{1777CF8D-DA7C-46F1-AA5B-D58C54183E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17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167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170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16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4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7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8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68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vertical y texto">
  <p:cSld name="1_Título vertical y text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9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15" name="Google Shape;115;p169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5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55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6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7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57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2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3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3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4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5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8" name="Google Shape;88;p165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6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95" name="Google Shape;95;p166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3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CO" b="0" dirty="0"/>
              <a:t>Histología de epitelio y tejido conectivo</a:t>
            </a:r>
            <a:endParaRPr dirty="0"/>
          </a:p>
        </p:txBody>
      </p:sp>
      <p:sp>
        <p:nvSpPr>
          <p:cNvPr id="121" name="Google Shape;121;p1"/>
          <p:cNvSpPr txBox="1">
            <a:spLocks noGrp="1"/>
          </p:cNvSpPr>
          <p:nvPr>
            <p:ph type="subTitle" idx="1"/>
          </p:nvPr>
        </p:nvSpPr>
        <p:spPr>
          <a:xfrm>
            <a:off x="2781300" y="3809040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Alejandro Cardona Palacio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Residente de Patología UdeA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Medico General UPB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60330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Epitelio transicional</a:t>
            </a:r>
            <a:endParaRPr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431" y="1439033"/>
            <a:ext cx="3832611" cy="236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720" y="1325562"/>
            <a:ext cx="4180513" cy="2493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56975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Tejido conjuntivo</a:t>
            </a:r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1"/>
          </p:nvPr>
        </p:nvSpPr>
        <p:spPr>
          <a:xfrm>
            <a:off x="4943325" y="1623850"/>
            <a:ext cx="6762000" cy="4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A diferencia de las células epiteliales, las células del tejido conjuntivo están muy separadas entre sí.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Los espacios intercelulares están ocupados por un material producido por las células: matriz extracelular.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La matriz y el número de células </a:t>
            </a:r>
            <a:r>
              <a:rPr lang="es-CO" sz="1800"/>
              <a:t>varía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 según la función.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Clasificación: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Composición.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Organización.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Tejido conjuntivo laxo: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Apoya la mayoría de los tejidos.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fibras de colágeno de distribución laxa y abundantes células.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Tejido conjuntivo denso: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648" y="1232234"/>
            <a:ext cx="2933191" cy="2567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67505" y="-132309"/>
            <a:ext cx="120569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000"/>
              <a:buFont typeface="Montserrat"/>
              <a:buNone/>
            </a:pPr>
            <a:r>
              <a:rPr lang="es-CO" sz="4000" b="0"/>
              <a:t>¿Como esta compuesto el tejido conjuntivo?</a:t>
            </a:r>
            <a:endParaRPr/>
          </a:p>
        </p:txBody>
      </p:sp>
      <p:grpSp>
        <p:nvGrpSpPr>
          <p:cNvPr id="203" name="Google Shape;203;p12"/>
          <p:cNvGrpSpPr/>
          <p:nvPr/>
        </p:nvGrpSpPr>
        <p:grpSpPr>
          <a:xfrm>
            <a:off x="523036" y="1049526"/>
            <a:ext cx="5285423" cy="3409891"/>
            <a:chOff x="109366" y="0"/>
            <a:chExt cx="5285423" cy="3409891"/>
          </a:xfrm>
        </p:grpSpPr>
        <p:sp>
          <p:nvSpPr>
            <p:cNvPr id="204" name="Google Shape;204;p12"/>
            <p:cNvSpPr/>
            <p:nvPr/>
          </p:nvSpPr>
          <p:spPr>
            <a:xfrm>
              <a:off x="109366" y="78811"/>
              <a:ext cx="2397099" cy="1198549"/>
            </a:xfrm>
            <a:prstGeom prst="roundRect">
              <a:avLst>
                <a:gd name="adj" fmla="val 10000"/>
              </a:avLst>
            </a:prstGeom>
            <a:solidFill>
              <a:srgbClr val="D0CECE"/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 txBox="1"/>
            <p:nvPr/>
          </p:nvSpPr>
          <p:spPr>
            <a:xfrm>
              <a:off x="144470" y="113915"/>
              <a:ext cx="2326891" cy="1128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Células fijas</a:t>
              </a: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349076" y="1277360"/>
              <a:ext cx="131001" cy="10215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7" name="Google Shape;207;p12"/>
            <p:cNvSpPr/>
            <p:nvPr/>
          </p:nvSpPr>
          <p:spPr>
            <a:xfrm>
              <a:off x="480078" y="1699657"/>
              <a:ext cx="1917679" cy="11985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 txBox="1"/>
            <p:nvPr/>
          </p:nvSpPr>
          <p:spPr>
            <a:xfrm>
              <a:off x="515182" y="1734761"/>
              <a:ext cx="1847471" cy="1128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Fibroblasto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Adipocito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Mastocito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Macrófago</a:t>
              </a:r>
              <a:endParaRPr/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2997690" y="0"/>
              <a:ext cx="2397099" cy="1198549"/>
            </a:xfrm>
            <a:prstGeom prst="roundRect">
              <a:avLst>
                <a:gd name="adj" fmla="val 10000"/>
              </a:avLst>
            </a:prstGeom>
            <a:solidFill>
              <a:srgbClr val="D0CECE"/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2"/>
            <p:cNvSpPr txBox="1"/>
            <p:nvPr/>
          </p:nvSpPr>
          <p:spPr>
            <a:xfrm>
              <a:off x="3032794" y="35104"/>
              <a:ext cx="2326891" cy="1128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Células móviles</a:t>
              </a:r>
              <a:endParaRPr/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3237400" y="1198549"/>
              <a:ext cx="239709" cy="13562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2" name="Google Shape;212;p12"/>
            <p:cNvSpPr/>
            <p:nvPr/>
          </p:nvSpPr>
          <p:spPr>
            <a:xfrm>
              <a:off x="3477110" y="1699657"/>
              <a:ext cx="1917679" cy="17102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2"/>
            <p:cNvSpPr txBox="1"/>
            <p:nvPr/>
          </p:nvSpPr>
          <p:spPr>
            <a:xfrm>
              <a:off x="3527201" y="1749748"/>
              <a:ext cx="1817497" cy="1610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Neutrófilos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Eosinófilos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Basófilos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Linfocitos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Monocitos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Plasmocitos</a:t>
              </a:r>
              <a:endParaRPr/>
            </a:p>
          </p:txBody>
        </p:sp>
      </p:grpSp>
      <p:grpSp>
        <p:nvGrpSpPr>
          <p:cNvPr id="214" name="Google Shape;214;p12"/>
          <p:cNvGrpSpPr/>
          <p:nvPr/>
        </p:nvGrpSpPr>
        <p:grpSpPr>
          <a:xfrm>
            <a:off x="6402465" y="1026562"/>
            <a:ext cx="5646997" cy="2904514"/>
            <a:chOff x="18923" y="600864"/>
            <a:chExt cx="5646997" cy="2904514"/>
          </a:xfrm>
        </p:grpSpPr>
        <p:sp>
          <p:nvSpPr>
            <p:cNvPr id="215" name="Google Shape;215;p12"/>
            <p:cNvSpPr/>
            <p:nvPr/>
          </p:nvSpPr>
          <p:spPr>
            <a:xfrm>
              <a:off x="18923" y="602884"/>
              <a:ext cx="2524863" cy="1262431"/>
            </a:xfrm>
            <a:prstGeom prst="roundRect">
              <a:avLst>
                <a:gd name="adj" fmla="val 10000"/>
              </a:avLst>
            </a:prstGeom>
            <a:solidFill>
              <a:srgbClr val="D0CECE"/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2"/>
            <p:cNvSpPr txBox="1"/>
            <p:nvPr/>
          </p:nvSpPr>
          <p:spPr>
            <a:xfrm>
              <a:off x="55898" y="639859"/>
              <a:ext cx="2450913" cy="1188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Matriz extracelular: fibras</a:t>
              </a:r>
              <a:endParaRPr/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271409" y="1865315"/>
              <a:ext cx="234256" cy="9490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8" name="Google Shape;218;p12"/>
            <p:cNvSpPr/>
            <p:nvPr/>
          </p:nvSpPr>
          <p:spPr>
            <a:xfrm>
              <a:off x="505666" y="2183120"/>
              <a:ext cx="2019890" cy="126243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2"/>
            <p:cNvSpPr txBox="1"/>
            <p:nvPr/>
          </p:nvSpPr>
          <p:spPr>
            <a:xfrm>
              <a:off x="542641" y="2220095"/>
              <a:ext cx="1945940" cy="1188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5225" rIns="22850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Colágenas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Elásticas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Reticulares</a:t>
              </a:r>
              <a:endParaRPr/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3132281" y="600864"/>
              <a:ext cx="2524863" cy="1262431"/>
            </a:xfrm>
            <a:prstGeom prst="roundRect">
              <a:avLst>
                <a:gd name="adj" fmla="val 10000"/>
              </a:avLst>
            </a:prstGeom>
            <a:solidFill>
              <a:srgbClr val="D0CECE"/>
            </a:solidFill>
            <a:ln w="12700" cap="flat" cmpd="sng">
              <a:solidFill>
                <a:srgbClr val="152B4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2"/>
            <p:cNvSpPr txBox="1"/>
            <p:nvPr/>
          </p:nvSpPr>
          <p:spPr>
            <a:xfrm>
              <a:off x="3169256" y="637839"/>
              <a:ext cx="2450913" cy="1188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2000"/>
                <a:buFont typeface="Montserrat"/>
                <a:buNone/>
              </a:pPr>
              <a:r>
                <a:rPr lang="es-CO" sz="20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Sustancia fundamental </a:t>
              </a:r>
              <a:endPara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3384768" y="1863296"/>
              <a:ext cx="261262" cy="10108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23" name="Google Shape;223;p12"/>
            <p:cNvSpPr/>
            <p:nvPr/>
          </p:nvSpPr>
          <p:spPr>
            <a:xfrm>
              <a:off x="3646030" y="2242947"/>
              <a:ext cx="2019890" cy="126243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3683005" y="2279922"/>
              <a:ext cx="1945940" cy="1188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52B48"/>
                </a:buClr>
                <a:buSzPts val="1800"/>
                <a:buFont typeface="Montserrat"/>
                <a:buNone/>
              </a:pPr>
              <a:r>
                <a:rPr lang="es-CO" sz="18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</a:t>
              </a: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Glucosaminoglicanos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Proteoglucanos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152B48"/>
                </a:buClr>
                <a:buSzPts val="1200"/>
                <a:buFont typeface="Montserrat"/>
                <a:buNone/>
              </a:pPr>
              <a:r>
                <a:rPr lang="es-CO" sz="1200" b="0" i="0" u="none" strike="noStrike" cap="none">
                  <a:solidFill>
                    <a:srgbClr val="152B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Glucoproteínas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737532" y="-78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Fibroblasto</a:t>
            </a:r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body" idx="1"/>
          </p:nvPr>
        </p:nvSpPr>
        <p:spPr>
          <a:xfrm>
            <a:off x="613029" y="1288173"/>
            <a:ext cx="5744428" cy="2358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 más abundante.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Sintetiza la matriz extracelular.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Papel en la  cicatrización.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Derivan de las células mesenquimatosas.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Miofibroblastos: fibroblastos- células musculares lisa.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396" y="2634414"/>
            <a:ext cx="4425736" cy="33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Adipocito</a:t>
            </a:r>
            <a:endParaRPr/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525204" y="145058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Síntesis, almacenamiento de ácidos grasos.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Precursor lipoblasto.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Derivan células mesenquimatosas.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Tejido conectivo laxo.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Acumularse forma tejido adiposo.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599" y="2785501"/>
            <a:ext cx="5028197" cy="277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61468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Tejido adiposo</a:t>
            </a:r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1"/>
          </p:nvPr>
        </p:nvSpPr>
        <p:spPr>
          <a:xfrm>
            <a:off x="4988118" y="173418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Blanco: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Amarrillo.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20 % del peso Hombres,  25 % en mujeres.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Almacenamiento de triglicéridos.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Termorregulador.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Relleno estructural.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Pardo: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Recién nacidos.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Adultos : rodeado las glándulas suprarrenales.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Rico en mitocondrias.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Función: termorregulación.</a:t>
            </a:r>
            <a:endParaRPr/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370233"/>
            <a:ext cx="3378200" cy="238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6756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Mastocito</a:t>
            </a:r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body" idx="1"/>
          </p:nvPr>
        </p:nvSpPr>
        <p:spPr>
          <a:xfrm>
            <a:off x="4856038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Mediación de procesos  inflamatorios e hipersensibilidad.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Derivan de precursores de médula ósea.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Gránulos.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Mediadores primarios: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Heparina.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Histamina.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Factores quimiotácticos de eosinófilo y neutrófilo.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Mediadores secundarios: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Leucotrienos.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Prostaglandinas.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Citocinas.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Interleuquinas.</a:t>
            </a:r>
            <a:endParaRPr/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9411" y="1333176"/>
            <a:ext cx="2449629" cy="250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67564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Macrófagos</a:t>
            </a:r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body" idx="1"/>
          </p:nvPr>
        </p:nvSpPr>
        <p:spPr>
          <a:xfrm>
            <a:off x="4889068" y="180530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Sistema fagocítico mononuclear.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 presentadora de antígeno.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origina en la medula ósea y circula en sangre.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Reciben señales y migran a través del endotelio.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Localización: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 Kupffer: hígado.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del polvo: pulmón.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Osteoclasto: Hueso.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Microglía: cerebro.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Monocito: sangre.</a:t>
            </a:r>
            <a:endParaRPr/>
          </a:p>
        </p:txBody>
      </p:sp>
      <p:pic>
        <p:nvPicPr>
          <p:cNvPr id="259" name="Google Shape;259;p17" descr="MQ 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" y="1329739"/>
            <a:ext cx="2989729" cy="2469776"/>
          </a:xfrm>
          <a:prstGeom prst="rect">
            <a:avLst/>
          </a:prstGeom>
          <a:noFill/>
          <a:ln w="9525" cap="flat" cmpd="sng">
            <a:solidFill>
              <a:srgbClr val="426C8B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838200" y="143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Fibras</a:t>
            </a:r>
            <a:endParaRPr/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007" y="2133600"/>
            <a:ext cx="164782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061" y="2020303"/>
            <a:ext cx="12763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9593" y="2016292"/>
            <a:ext cx="1114425" cy="270810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/>
          <p:nvPr/>
        </p:nvSpPr>
        <p:spPr>
          <a:xfrm>
            <a:off x="5575016" y="4962609"/>
            <a:ext cx="1353301" cy="6577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Elástica</a:t>
            </a: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10279322" y="4962609"/>
            <a:ext cx="1434966" cy="6577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Colágeno</a:t>
            </a: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7810709" y="4962609"/>
            <a:ext cx="1627054" cy="657726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Reticulares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668435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Colágeno</a:t>
            </a:r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body" idx="1"/>
          </p:nvPr>
        </p:nvSpPr>
        <p:spPr>
          <a:xfrm>
            <a:off x="4863109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Producido por fibroblastos.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30 tipos de colágeno.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Tipo más abundante de fibras del tejido conectivo.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Flexibles  y resistencia tensora.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Cada fibra, formada por un grupo de fibrillas.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Cada fibrilla, se descompone en microfibrillas.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277" name="Google Shape;277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35" y="1270961"/>
            <a:ext cx="3496793" cy="191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9"/>
          <p:cNvSpPr/>
          <p:nvPr/>
        </p:nvSpPr>
        <p:spPr>
          <a:xfrm>
            <a:off x="808134" y="3183105"/>
            <a:ext cx="3496793" cy="585537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Fibras onduladas, tiñen rosado por la eosina</a:t>
            </a:r>
            <a:endParaRPr/>
          </a:p>
        </p:txBody>
      </p:sp>
      <p:pic>
        <p:nvPicPr>
          <p:cNvPr id="279" name="Google Shape;279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235" y="4572636"/>
            <a:ext cx="4635669" cy="16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555812" y="-52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Generalidades  de los tejidos</a:t>
            </a:r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2"/>
          </p:nvPr>
        </p:nvSpPr>
        <p:spPr>
          <a:xfrm>
            <a:off x="4944776" y="1498031"/>
            <a:ext cx="6793327" cy="499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1" i="0" u="none" strike="noStrike">
                <a:latin typeface="Montserrat"/>
                <a:ea typeface="Montserrat"/>
                <a:cs typeface="Montserrat"/>
                <a:sym typeface="Montserrat"/>
              </a:rPr>
              <a:t>Histología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s-CO" sz="1800" b="0" i="1" u="none" strike="noStrike">
                <a:latin typeface="Montserrat"/>
                <a:ea typeface="Montserrat"/>
                <a:cs typeface="Montserrat"/>
                <a:sym typeface="Montserrat"/>
              </a:rPr>
              <a:t>histos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= tejidos; </a:t>
            </a:r>
            <a:r>
              <a:rPr lang="es-CO" sz="1800" b="0" i="1" u="none" strike="noStrike">
                <a:latin typeface="Montserrat"/>
                <a:ea typeface="Montserrat"/>
                <a:cs typeface="Montserrat"/>
                <a:sym typeface="Montserrat"/>
              </a:rPr>
              <a:t>logía 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= ciencia.</a:t>
            </a:r>
            <a:endParaRPr sz="1800" i="0" u="none" strike="noStrike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En el microscopio óptico, las células y los componentes extracelulares de varios órganos del cuerpo, exhiben un patrón de organización reconocible y con frecuencia característica.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n conjunto organizado de células que funcionan en forma colectiva recibe el nombre de tejido.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Las células también perciben su entorno extracelular circundante y se comunican entre </a:t>
            </a:r>
            <a:r>
              <a:rPr lang="es-CO" sz="1800"/>
              <a:t>sí</a:t>
            </a: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 mediante uniones intercelulares especializadas.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Función en forma uniforme incluyen a los receptores específicos de la membrana que generan respuestas a diversos estímulos.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07" y="1320271"/>
            <a:ext cx="1207993" cy="184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354" y="1320271"/>
            <a:ext cx="1336922" cy="184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>
            <a:off x="661221" y="3241804"/>
            <a:ext cx="1805919" cy="34962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Hematoxilina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840086" y="3248138"/>
            <a:ext cx="1407458" cy="34962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Eosina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Tipos de colágeno</a:t>
            </a:r>
            <a:endParaRPr/>
          </a:p>
        </p:txBody>
      </p:sp>
      <p:graphicFrame>
        <p:nvGraphicFramePr>
          <p:cNvPr id="285" name="Google Shape;285;p20"/>
          <p:cNvGraphicFramePr/>
          <p:nvPr/>
        </p:nvGraphicFramePr>
        <p:xfrm>
          <a:off x="5071226" y="15382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{1777CF8D-DA7C-46F1-AA5B-D58C54183E29}</a:tableStyleId>
              </a:tblPr>
              <a:tblGrid>
                <a:gridCol w="194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Tipos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encuentra en: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Hueso, dentina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Cartílago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III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Tejido conjuntivo laxo, paredes de  vasos sanguíneos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IV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Lámina</a:t>
                      </a: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basal de los epitelios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Tejido </a:t>
                      </a:r>
                      <a:r>
                        <a:rPr lang="es-CO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intersticial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ontserrat"/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Tejido </a:t>
                      </a:r>
                      <a:r>
                        <a:rPr lang="es-CO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intersticial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VII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Lámina</a:t>
                      </a: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basal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VIII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Células endoteliales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IX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Cartílago articular maduro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"/>
          <p:cNvSpPr txBox="1">
            <a:spLocks noGrp="1"/>
          </p:cNvSpPr>
          <p:nvPr>
            <p:ph type="title"/>
          </p:nvPr>
        </p:nvSpPr>
        <p:spPr>
          <a:xfrm>
            <a:off x="563880" y="18255"/>
            <a:ext cx="8712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Correlación clínico histológico</a:t>
            </a:r>
            <a:endParaRPr/>
          </a:p>
        </p:txBody>
      </p:sp>
      <p:sp>
        <p:nvSpPr>
          <p:cNvPr id="291" name="Google Shape;291;p21"/>
          <p:cNvSpPr txBox="1">
            <a:spLocks noGrp="1"/>
          </p:cNvSpPr>
          <p:nvPr>
            <p:ph type="body" idx="1"/>
          </p:nvPr>
        </p:nvSpPr>
        <p:spPr>
          <a:xfrm>
            <a:off x="4795078" y="17748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Ehlers - Danlos: </a:t>
            </a:r>
            <a:r>
              <a:rPr lang="es-CO" b="0" i="0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mutaciones en estos genes pueden alterar habitualmente la estructura, producción o procesamiento del colágeno.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Osteogénesis imperfecta: déficit en la síntesis de colágeno.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Enfermedad de Marfan: anomalía  en los enlaces transversales  de la molécula de colágeno.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Escorbuto: alteración en la síntesis de colágeno.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Esclerodermia: aceleración en la síntesis de colágeno.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66548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Síndrome de Allport</a:t>
            </a:r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body" idx="1"/>
          </p:nvPr>
        </p:nvSpPr>
        <p:spPr>
          <a:xfrm>
            <a:off x="5086214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Alteraciones en el colágeno tipo IV.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Componente estructural principal de la MBG.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s-CO" b="0" i="0">
                <a:latin typeface="Montserrat"/>
                <a:ea typeface="Montserrat"/>
                <a:cs typeface="Montserrat"/>
                <a:sym typeface="Montserrat"/>
              </a:rPr>
              <a:t>roteína multimérica compuesta por tres cadenas α en espiral que forman una molécula o protómero de triple hélice.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Dos patrones de herencia diferentes: la herencia ligada al cromosoma X y la herencia autosómica recesiva.</a:t>
            </a:r>
            <a:endParaRPr baseline="30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" name="Google Shape;298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40" y="1325563"/>
            <a:ext cx="3187321" cy="2443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Fibras reticulares</a:t>
            </a:r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1"/>
          </p:nvPr>
        </p:nvSpPr>
        <p:spPr>
          <a:xfrm>
            <a:off x="4957638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Armazón de sostén  para los constituyentes celulares.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 de malla o de red.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Colágeno tipo 3.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Producida por fibroblastos.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requiere tinción de reticulina para observarlos.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encuentra: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Tejido conjuntivo laxo.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Nervios.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Células musculares.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Tejidos embrionarios.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305" name="Google Shape;305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00" y="1325563"/>
            <a:ext cx="3011275" cy="247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>
            <a:spLocks noGrp="1"/>
          </p:cNvSpPr>
          <p:nvPr>
            <p:ph type="title"/>
          </p:nvPr>
        </p:nvSpPr>
        <p:spPr>
          <a:xfrm>
            <a:off x="65317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Fibras elásticas</a:t>
            </a:r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body" idx="1"/>
          </p:nvPr>
        </p:nvSpPr>
        <p:spPr>
          <a:xfrm>
            <a:off x="5008438" y="1623846"/>
            <a:ext cx="65303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Fibras que se estiran  fácilmente y recuperan su longitud original cuando la fuerza  deformante a desaparecido.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Son más delgadas que las fibras colágenas.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Producidas por fibroblastos, miocitos y células endoteliales.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Ultraestructura: formada por haces de miofibrillas que rodean una proteína central  elastina.</a:t>
            </a:r>
            <a:endParaRPr/>
          </a:p>
        </p:txBody>
      </p:sp>
      <p:pic>
        <p:nvPicPr>
          <p:cNvPr id="312" name="Google Shape;312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77" y="1586205"/>
            <a:ext cx="3827476" cy="221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 txBox="1">
            <a:spLocks noGrp="1"/>
          </p:cNvSpPr>
          <p:nvPr>
            <p:ph type="title"/>
          </p:nvPr>
        </p:nvSpPr>
        <p:spPr>
          <a:xfrm>
            <a:off x="67564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Proteoglucanos</a:t>
            </a:r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body" idx="1"/>
          </p:nvPr>
        </p:nvSpPr>
        <p:spPr>
          <a:xfrm>
            <a:off x="4835718" y="1623846"/>
            <a:ext cx="71835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Complejos macromoleculares de diferentes polisacáridos unidos covalentemente a una proteína central.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Las cadenas  de polisacáridos que componen a los proteoglucanos se denominan Glucosaminoglicanos.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Condroitín sulfato.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Dermatán sulfato.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Queratán sulfato.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Heparán sulfato.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Ácido hialurónico.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"/>
          <p:cNvSpPr txBox="1">
            <a:spLocks noGrp="1"/>
          </p:cNvSpPr>
          <p:nvPr>
            <p:ph type="title"/>
          </p:nvPr>
        </p:nvSpPr>
        <p:spPr>
          <a:xfrm>
            <a:off x="614680" y="-1239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Glicoproteínas de adhesión</a:t>
            </a:r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body" idx="1"/>
          </p:nvPr>
        </p:nvSpPr>
        <p:spPr>
          <a:xfrm>
            <a:off x="4879254" y="18764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Interacción simultánea con componentes de la matriz extracelular y las células.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Funciones: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Anclaje de los epitelios a la matriz extracelular.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Unión de los componentes del tejido conjuntivo.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Organización del citoesqueleto.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Forman partes de las láminas basales.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Fibronectina, laminina,  tenascina y entactina.</a:t>
            </a:r>
            <a:endParaRPr/>
          </a:p>
        </p:txBody>
      </p:sp>
      <p:pic>
        <p:nvPicPr>
          <p:cNvPr id="325" name="Google Shape;325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720" y="1077912"/>
            <a:ext cx="3370494" cy="2974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>
            <a:spLocks noGrp="1"/>
          </p:cNvSpPr>
          <p:nvPr>
            <p:ph type="title"/>
          </p:nvPr>
        </p:nvSpPr>
        <p:spPr>
          <a:xfrm>
            <a:off x="635000" y="18256"/>
            <a:ext cx="10515600" cy="87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Glicoproteínas de adhesión</a:t>
            </a:r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body" idx="1"/>
          </p:nvPr>
        </p:nvSpPr>
        <p:spPr>
          <a:xfrm>
            <a:off x="4839248" y="1177203"/>
            <a:ext cx="7108912" cy="524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Fibronectina: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Heterodímero unido por disulfuro de 450 kd.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Sintetizado por fibroblastos, células endoteliales.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Dominios que se unen:  colágeno,  heparina, proteoglicanos.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-CO" sz="1800" b="0" i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 la cicatrización de heridas, tejidos y plasma. la fibronectina proporciona un andamio para la posterior re-epitelización.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-CO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Laminina: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-CO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Proteína mas importante en la membrana basal.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-CO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Heterodímero  en forma de cruz 820 kd.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-CO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Conecta el colágeno con el heparán sulfato.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-CO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Media proliferación celular, diferenciación y motilidad.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Integrina: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Heterodímero transmembrana.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Glucoproteínas compuesto por cadena Alfa y Beta.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Permite la adhesión a la laminina.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Superficie de leucocitos, inflamación.</a:t>
            </a:r>
            <a:endParaRPr/>
          </a:p>
        </p:txBody>
      </p:sp>
      <p:pic>
        <p:nvPicPr>
          <p:cNvPr id="332" name="Google Shape;332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400" y="822831"/>
            <a:ext cx="2967448" cy="297668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/>
          <p:nvPr/>
        </p:nvSpPr>
        <p:spPr>
          <a:xfrm>
            <a:off x="1406187" y="3789354"/>
            <a:ext cx="2237874" cy="370859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Integrina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"/>
          <p:cNvSpPr txBox="1">
            <a:spLocks noGrp="1"/>
          </p:cNvSpPr>
          <p:nvPr>
            <p:ph type="title"/>
          </p:nvPr>
        </p:nvSpPr>
        <p:spPr>
          <a:xfrm>
            <a:off x="66548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Especialización región apical</a:t>
            </a:r>
            <a:endParaRPr/>
          </a:p>
        </p:txBody>
      </p:sp>
      <p:sp>
        <p:nvSpPr>
          <p:cNvPr id="339" name="Google Shape;339;p28"/>
          <p:cNvSpPr txBox="1">
            <a:spLocks noGrp="1"/>
          </p:cNvSpPr>
          <p:nvPr>
            <p:ph type="body" idx="1"/>
          </p:nvPr>
        </p:nvSpPr>
        <p:spPr>
          <a:xfrm>
            <a:off x="4675282" y="1825625"/>
            <a:ext cx="69477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a región apical presenta modificaciones estructurales especiales en su superficie para llevar a cabo diferentes funciones: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icrovellosidades, evaginaciones citoplasmáticas que  contienen un núcleo de filamentos de actina.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Estereocilios estereovellosidades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microvellosidades  largas que poseen también un núcleo de filamentos de actina.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Ci</a:t>
            </a:r>
            <a:r>
              <a:rPr lang="es-CO" i="0" u="none" strike="noStrike">
                <a:latin typeface="Montserrat"/>
                <a:ea typeface="Montserrat"/>
                <a:cs typeface="Montserrat"/>
                <a:sym typeface="Montserrat"/>
              </a:rPr>
              <a:t>lios, evaginaciones citoplasmáticas que contienen haces de microtúbulos.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Google Shape;340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3297558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Cilios</a:t>
            </a:r>
            <a:endParaRPr/>
          </a:p>
        </p:txBody>
      </p:sp>
      <p:sp>
        <p:nvSpPr>
          <p:cNvPr id="346" name="Google Shape;346;p29"/>
          <p:cNvSpPr txBox="1">
            <a:spLocks noGrp="1"/>
          </p:cNvSpPr>
          <p:nvPr>
            <p:ph type="body" idx="1"/>
          </p:nvPr>
        </p:nvSpPr>
        <p:spPr>
          <a:xfrm>
            <a:off x="4761094" y="1198091"/>
            <a:ext cx="7109332" cy="514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Los cilios son modificaciones superficiales comunes que se encuentran en casi todas las células del organismo: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En general, los cilios se clasifican en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Móviles: son los que históricamente han sido  más estudiados. Aparecen en grandes cantidades en la región apical de muchas células epiteliales.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Primarios : son proyecciones solitarias  que se encuentran en casi todas las células eucarióticas. El término monocilio implica que suele haber un solo  cilio por célula. Funcionan como quimiorreceptores, osmorreceptores y mecanorreceptores.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Nodales. se encuentran en el disco embrionario bilaminar durante la etapa de gastrulación.</a:t>
            </a:r>
            <a:endParaRPr/>
          </a:p>
        </p:txBody>
      </p:sp>
      <p:pic>
        <p:nvPicPr>
          <p:cNvPr id="347" name="Google Shape;347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198091"/>
            <a:ext cx="3445809" cy="314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55297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Tipos de tejidos</a:t>
            </a:r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4730397" y="1623846"/>
            <a:ext cx="6762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A pesar de sus diferentes estructuras y propiedades fisiológicas, todos los órganos están compuestos por cuatro tipos básicos de tejido: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El epitelio cubre las superficies corporales, reviste las cavidades del cuerpo, y forma glándulas.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El tejido conjuntivo subyace o sostiene estructural y funcionalmente a los otros tres tejidos básicos.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El tejido muscular está compuesto por células contráctiles y es responsable del movimiento.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El tejido nervioso recibe, transmite e integra información del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CO" sz="1800" i="0" u="none" strike="noStrike">
                <a:latin typeface="Montserrat"/>
                <a:ea typeface="Montserrat"/>
                <a:cs typeface="Montserrat"/>
                <a:sym typeface="Montserrat"/>
              </a:rPr>
              <a:t>medio interno y externo para controlar las actividades del organismo.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884" y="1211511"/>
            <a:ext cx="1517886" cy="205805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/>
          <p:nvPr/>
        </p:nvSpPr>
        <p:spPr>
          <a:xfrm>
            <a:off x="887573" y="3331164"/>
            <a:ext cx="2955251" cy="46835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Hematoxilina - eosina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 txBox="1">
            <a:spLocks noGrp="1"/>
          </p:cNvSpPr>
          <p:nvPr>
            <p:ph type="title"/>
          </p:nvPr>
        </p:nvSpPr>
        <p:spPr>
          <a:xfrm>
            <a:off x="7061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Discinesia ciliar primaria</a:t>
            </a:r>
            <a:endParaRPr/>
          </a:p>
        </p:txBody>
      </p:sp>
      <p:sp>
        <p:nvSpPr>
          <p:cNvPr id="353" name="Google Shape;353;p30"/>
          <p:cNvSpPr txBox="1">
            <a:spLocks noGrp="1"/>
          </p:cNvSpPr>
          <p:nvPr>
            <p:ph type="body" idx="1"/>
          </p:nvPr>
        </p:nvSpPr>
        <p:spPr>
          <a:xfrm>
            <a:off x="4866650" y="1724025"/>
            <a:ext cx="6700500" cy="48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Síndrome de cilios inmóviles.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En el síndrome de Kartagener  ocurre una falla en el sistema de transporte mucociliar, como  consecuencia de anomalía estructural que se produce por la falta de brazos de dineína.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Infecciones frecuentes del tracto respiratorio inferior, como la neumonía.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Microscopía</a:t>
            </a: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 electrónica.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>
                <a:latin typeface="Montserrat"/>
                <a:ea typeface="Montserrat"/>
                <a:cs typeface="Montserrat"/>
                <a:sym typeface="Montserrat"/>
              </a:rPr>
              <a:t>Ultraestructura ciliar.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Ausencia de los brazos externos de dineína.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Ausencia de brazos internos y externos de dineína.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Desorganización microtubular con ausencia de brazos internos de dineína.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4" name="Google Shape;354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93" y="1583223"/>
            <a:ext cx="2709328" cy="195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736213" y="0"/>
            <a:ext cx="3651920" cy="887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Epitelio </a:t>
            </a:r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5016532" y="1362702"/>
            <a:ext cx="6308606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e caracteriza por la  aposición estrecha de sus células y por: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Su presencia en una superficie libre.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Cubre las superficies  y reviste las cavidades corporales  y forma las glándulas.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s-CO" sz="1800" b="0" i="0" u="none" strike="noStrike">
                <a:latin typeface="Montserrat"/>
                <a:ea typeface="Montserrat"/>
                <a:cs typeface="Montserrat"/>
                <a:sym typeface="Montserrat"/>
              </a:rPr>
              <a:t>lasifica en base a sus características morfológicas: número de capas celulares y forma de las células.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Escamosa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Cuboides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Cilíndricas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Estratos.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Simples.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Estratificados.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84" t="-1"/>
          <a:stretch/>
        </p:blipFill>
        <p:spPr>
          <a:xfrm>
            <a:off x="952134" y="1318213"/>
            <a:ext cx="3220078" cy="248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340" y="1442906"/>
            <a:ext cx="3253288" cy="149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939" y="655210"/>
            <a:ext cx="3776121" cy="229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371" y="655210"/>
            <a:ext cx="3633285" cy="229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/>
          <p:nvPr/>
        </p:nvSpPr>
        <p:spPr>
          <a:xfrm>
            <a:off x="872519" y="3026739"/>
            <a:ext cx="2622884" cy="59520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Epitelio plano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8702571" y="3026739"/>
            <a:ext cx="2622884" cy="59520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Epitelio cilíndrico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4937813" y="3026739"/>
            <a:ext cx="2622884" cy="59520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Epitelio cúbico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2847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Epitelio simple o plano</a:t>
            </a: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701" y="1470950"/>
            <a:ext cx="2651123" cy="211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345" y="3693407"/>
            <a:ext cx="3060534" cy="253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206" y="3693406"/>
            <a:ext cx="3078886" cy="253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>
            <a:spLocks noGrp="1"/>
          </p:cNvSpPr>
          <p:nvPr>
            <p:ph type="title"/>
          </p:nvPr>
        </p:nvSpPr>
        <p:spPr>
          <a:xfrm>
            <a:off x="55297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Epitelio cúbico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563" y="1942059"/>
            <a:ext cx="6320534" cy="40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52780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Epitelio columnar</a:t>
            </a:r>
            <a:endParaRPr/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2608" y="1958181"/>
            <a:ext cx="6572250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60330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Epitelio plano y estratificado </a:t>
            </a: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0014" y="2198212"/>
            <a:ext cx="44100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117" y="2198212"/>
            <a:ext cx="3253288" cy="1324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Panorámica</PresentationFormat>
  <Paragraphs>231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Calibri</vt:lpstr>
      <vt:lpstr>Arial</vt:lpstr>
      <vt:lpstr>Montserrat</vt:lpstr>
      <vt:lpstr>Presentación2</vt:lpstr>
      <vt:lpstr>Histología de epitelio y tejido conectivo</vt:lpstr>
      <vt:lpstr>Generalidades  de los tejidos</vt:lpstr>
      <vt:lpstr>Tipos de tejidos</vt:lpstr>
      <vt:lpstr>Epitelio </vt:lpstr>
      <vt:lpstr>Presentación de PowerPoint</vt:lpstr>
      <vt:lpstr>Epitelio simple o plano</vt:lpstr>
      <vt:lpstr>Epitelio cúbico</vt:lpstr>
      <vt:lpstr>Epitelio columnar</vt:lpstr>
      <vt:lpstr>Epitelio plano y estratificado </vt:lpstr>
      <vt:lpstr>Epitelio transicional</vt:lpstr>
      <vt:lpstr>Tejido conjuntivo</vt:lpstr>
      <vt:lpstr>¿Como esta compuesto el tejido conjuntivo?</vt:lpstr>
      <vt:lpstr>Fibroblasto</vt:lpstr>
      <vt:lpstr>Adipocito</vt:lpstr>
      <vt:lpstr>Tejido adiposo</vt:lpstr>
      <vt:lpstr>Mastocito</vt:lpstr>
      <vt:lpstr>Macrófagos</vt:lpstr>
      <vt:lpstr>Fibras</vt:lpstr>
      <vt:lpstr>Colágeno</vt:lpstr>
      <vt:lpstr>Tipos de colágeno</vt:lpstr>
      <vt:lpstr>Correlación clínico histológico</vt:lpstr>
      <vt:lpstr>Síndrome de Allport</vt:lpstr>
      <vt:lpstr>Fibras reticulares</vt:lpstr>
      <vt:lpstr>Fibras elásticas</vt:lpstr>
      <vt:lpstr>Proteoglucanos</vt:lpstr>
      <vt:lpstr>Glicoproteínas de adhesión</vt:lpstr>
      <vt:lpstr>Glicoproteínas de adhesión</vt:lpstr>
      <vt:lpstr>Especialización región apical</vt:lpstr>
      <vt:lpstr>Cilios</vt:lpstr>
      <vt:lpstr>Discinesia ciliar primaria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Histología de epitelio y tejido conectivo</dc:title>
  <dc:creator>ALEJANDRO CARDONA PALACIO</dc:creator>
  <cp:lastModifiedBy>User</cp:lastModifiedBy>
  <cp:revision>2</cp:revision>
  <dcterms:created xsi:type="dcterms:W3CDTF">2021-04-16T16:53:03Z</dcterms:created>
  <dcterms:modified xsi:type="dcterms:W3CDTF">2021-06-04T22:11:18Z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5436680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