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Montserrat" panose="02000505000000020004" pitchFamily="2"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7" roundtripDataSignature="AMtx7mjLuK7OfnI8dumjS4w2P90OJEr8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77CF8D-DA7C-46F1-AA5B-D58C54183E29}">
  <a:tblStyle styleId="{1777CF8D-DA7C-46F1-AA5B-D58C54183E2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167"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170"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168" Type="http://schemas.openxmlformats.org/officeDocument/2006/relationships/presProps" Target="presProps.xml"/><Relationship Id="rId8" Type="http://schemas.openxmlformats.org/officeDocument/2006/relationships/slide" Target="slides/slide7.xml"/><Relationship Id="rId17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b="0" i="0">
                <a:solidFill>
                  <a:srgbClr val="000000"/>
                </a:solidFill>
                <a:latin typeface="Roboto"/>
                <a:ea typeface="Roboto"/>
                <a:cs typeface="Roboto"/>
                <a:sym typeface="Roboto"/>
              </a:rPr>
              <a:t>Arcos CA1 superiormente, formando, junto con CA2, el piso medial del cuerno temporal del ventrículo lateral. El CA2 situado dorsalmente es generalmente reconocible por el mayor compacidad de la capa de células piramidales, en comparación con CA1. CA3 forma un arco medial descendente que termina en el hilio de la circunvolución dentada. El final segmento de cuerno de ammón, CA4, se encuentra dentro del hilio de la circunvolución dentada y es a menudo denominado placa de extremo</a:t>
            </a:r>
            <a:endParaRPr/>
          </a:p>
        </p:txBody>
      </p:sp>
      <p:sp>
        <p:nvSpPr>
          <p:cNvPr id="530" name="Google Shape;53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5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AAA7"/>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4"/>
          <p:cNvSpPr txBox="1">
            <a:spLocks noGrp="1"/>
          </p:cNvSpPr>
          <p:nvPr>
            <p:ph type="subTitle" idx="1"/>
          </p:nvPr>
        </p:nvSpPr>
        <p:spPr>
          <a:xfrm>
            <a:off x="4038600" y="3602038"/>
            <a:ext cx="66294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52B48"/>
              </a:buClr>
              <a:buSzPts val="2400"/>
              <a:buNone/>
              <a:defRPr sz="2400"/>
            </a:lvl1pPr>
            <a:lvl2pPr lvl="1" algn="ctr">
              <a:lnSpc>
                <a:spcPct val="90000"/>
              </a:lnSpc>
              <a:spcBef>
                <a:spcPts val="500"/>
              </a:spcBef>
              <a:spcAft>
                <a:spcPts val="0"/>
              </a:spcAft>
              <a:buClr>
                <a:srgbClr val="152B48"/>
              </a:buClr>
              <a:buSzPts val="2000"/>
              <a:buNone/>
              <a:defRPr sz="2000"/>
            </a:lvl2pPr>
            <a:lvl3pPr lvl="2" algn="ctr">
              <a:lnSpc>
                <a:spcPct val="90000"/>
              </a:lnSpc>
              <a:spcBef>
                <a:spcPts val="500"/>
              </a:spcBef>
              <a:spcAft>
                <a:spcPts val="0"/>
              </a:spcAft>
              <a:buClr>
                <a:srgbClr val="152B48"/>
              </a:buClr>
              <a:buSzPts val="1800"/>
              <a:buNone/>
              <a:defRPr sz="1800"/>
            </a:lvl3pPr>
            <a:lvl4pPr lvl="3" algn="ctr">
              <a:lnSpc>
                <a:spcPct val="90000"/>
              </a:lnSpc>
              <a:spcBef>
                <a:spcPts val="500"/>
              </a:spcBef>
              <a:spcAft>
                <a:spcPts val="0"/>
              </a:spcAft>
              <a:buClr>
                <a:srgbClr val="152B48"/>
              </a:buClr>
              <a:buSzPts val="1600"/>
              <a:buNone/>
              <a:defRPr sz="1600"/>
            </a:lvl4pPr>
            <a:lvl5pPr lvl="4" algn="ctr">
              <a:lnSpc>
                <a:spcPct val="90000"/>
              </a:lnSpc>
              <a:spcBef>
                <a:spcPts val="500"/>
              </a:spcBef>
              <a:spcAft>
                <a:spcPts val="0"/>
              </a:spcAft>
              <a:buClr>
                <a:srgbClr val="152B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ítulo y objetos">
  <p:cSld name="1_Título y objetos">
    <p:spTree>
      <p:nvGrpSpPr>
        <p:cNvPr id="1" name="Shape 89"/>
        <p:cNvGrpSpPr/>
        <p:nvPr/>
      </p:nvGrpSpPr>
      <p:grpSpPr>
        <a:xfrm>
          <a:off x="0" y="0"/>
          <a:ext cx="0" cy="0"/>
          <a:chOff x="0" y="0"/>
          <a:chExt cx="0" cy="0"/>
        </a:xfrm>
      </p:grpSpPr>
      <p:sp>
        <p:nvSpPr>
          <p:cNvPr id="90" name="Google Shape;90;p1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66"/>
          <p:cNvSpPr txBox="1">
            <a:spLocks noGrp="1"/>
          </p:cNvSpPr>
          <p:nvPr>
            <p:ph type="body" idx="1"/>
          </p:nvPr>
        </p:nvSpPr>
        <p:spPr>
          <a:xfrm>
            <a:off x="685801" y="1825625"/>
            <a:ext cx="10667997" cy="209039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152B48"/>
              </a:buClr>
              <a:buSzPts val="2000"/>
              <a:buChar char="•"/>
              <a:defRPr sz="2000"/>
            </a:lvl1pPr>
            <a:lvl2pPr marL="914400" lvl="1" indent="-355600" algn="l">
              <a:lnSpc>
                <a:spcPct val="90000"/>
              </a:lnSpc>
              <a:spcBef>
                <a:spcPts val="500"/>
              </a:spcBef>
              <a:spcAft>
                <a:spcPts val="0"/>
              </a:spcAft>
              <a:buClr>
                <a:srgbClr val="152B48"/>
              </a:buClr>
              <a:buSzPts val="2000"/>
              <a:buChar char="•"/>
              <a:defRPr sz="2000"/>
            </a:lvl2pPr>
            <a:lvl3pPr marL="1371600" lvl="2" indent="-355600" algn="l">
              <a:lnSpc>
                <a:spcPct val="90000"/>
              </a:lnSpc>
              <a:spcBef>
                <a:spcPts val="500"/>
              </a:spcBef>
              <a:spcAft>
                <a:spcPts val="0"/>
              </a:spcAft>
              <a:buClr>
                <a:srgbClr val="152B48"/>
              </a:buClr>
              <a:buSzPts val="2000"/>
              <a:buChar char="•"/>
              <a:defRPr sz="2000"/>
            </a:lvl3pPr>
            <a:lvl4pPr marL="1828800" lvl="3" indent="-355600" algn="l">
              <a:lnSpc>
                <a:spcPct val="90000"/>
              </a:lnSpc>
              <a:spcBef>
                <a:spcPts val="500"/>
              </a:spcBef>
              <a:spcAft>
                <a:spcPts val="0"/>
              </a:spcAft>
              <a:buClr>
                <a:srgbClr val="152B48"/>
              </a:buClr>
              <a:buSzPts val="2000"/>
              <a:buChar char="•"/>
              <a:defRPr sz="2000"/>
            </a:lvl4pPr>
            <a:lvl5pPr marL="2286000" lvl="4" indent="-355600" algn="l">
              <a:lnSpc>
                <a:spcPct val="90000"/>
              </a:lnSpc>
              <a:spcBef>
                <a:spcPts val="500"/>
              </a:spcBef>
              <a:spcAft>
                <a:spcPts val="0"/>
              </a:spcAft>
              <a:buClr>
                <a:srgbClr val="152B48"/>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95" name="Google Shape;95;p166"/>
          <p:cNvSpPr txBox="1">
            <a:spLocks noGrp="1"/>
          </p:cNvSpPr>
          <p:nvPr>
            <p:ph type="body" idx="2"/>
          </p:nvPr>
        </p:nvSpPr>
        <p:spPr>
          <a:xfrm>
            <a:off x="4669654" y="3916017"/>
            <a:ext cx="6684145" cy="2413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Dos objetos">
  <p:cSld name="1_Dos objetos">
    <p:spTree>
      <p:nvGrpSpPr>
        <p:cNvPr id="1" name="Shape 96"/>
        <p:cNvGrpSpPr/>
        <p:nvPr/>
      </p:nvGrpSpPr>
      <p:grpSpPr>
        <a:xfrm>
          <a:off x="0" y="0"/>
          <a:ext cx="0" cy="0"/>
          <a:chOff x="0" y="0"/>
          <a:chExt cx="0" cy="0"/>
        </a:xfrm>
      </p:grpSpPr>
      <p:sp>
        <p:nvSpPr>
          <p:cNvPr id="97" name="Google Shape;97;p1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67"/>
          <p:cNvSpPr txBox="1">
            <a:spLocks noGrp="1"/>
          </p:cNvSpPr>
          <p:nvPr>
            <p:ph type="body" idx="1"/>
          </p:nvPr>
        </p:nvSpPr>
        <p:spPr>
          <a:xfrm>
            <a:off x="4591878" y="1825625"/>
            <a:ext cx="676192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mparación">
  <p:cSld name="1_Comparación">
    <p:spTree>
      <p:nvGrpSpPr>
        <p:cNvPr id="1" name="Shape 102"/>
        <p:cNvGrpSpPr/>
        <p:nvPr/>
      </p:nvGrpSpPr>
      <p:grpSpPr>
        <a:xfrm>
          <a:off x="0" y="0"/>
          <a:ext cx="0" cy="0"/>
          <a:chOff x="0" y="0"/>
          <a:chExt cx="0" cy="0"/>
        </a:xfrm>
      </p:grpSpPr>
      <p:sp>
        <p:nvSpPr>
          <p:cNvPr id="103" name="Google Shape;103;p16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8"/>
          <p:cNvSpPr txBox="1">
            <a:spLocks noGrp="1"/>
          </p:cNvSpPr>
          <p:nvPr>
            <p:ph type="body" idx="1"/>
          </p:nvPr>
        </p:nvSpPr>
        <p:spPr>
          <a:xfrm>
            <a:off x="4562061" y="1681163"/>
            <a:ext cx="679332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52B48"/>
              </a:buClr>
              <a:buSzPts val="2800"/>
              <a:buNone/>
              <a:defRPr sz="2800" b="1"/>
            </a:lvl1pPr>
            <a:lvl2pPr marL="914400" lvl="1" indent="-228600" algn="l">
              <a:lnSpc>
                <a:spcPct val="90000"/>
              </a:lnSpc>
              <a:spcBef>
                <a:spcPts val="500"/>
              </a:spcBef>
              <a:spcAft>
                <a:spcPts val="0"/>
              </a:spcAft>
              <a:buClr>
                <a:srgbClr val="152B48"/>
              </a:buClr>
              <a:buSzPts val="2000"/>
              <a:buNone/>
              <a:defRPr sz="2000" b="1"/>
            </a:lvl2pPr>
            <a:lvl3pPr marL="1371600" lvl="2" indent="-228600" algn="l">
              <a:lnSpc>
                <a:spcPct val="90000"/>
              </a:lnSpc>
              <a:spcBef>
                <a:spcPts val="500"/>
              </a:spcBef>
              <a:spcAft>
                <a:spcPts val="0"/>
              </a:spcAft>
              <a:buClr>
                <a:srgbClr val="152B48"/>
              </a:buClr>
              <a:buSzPts val="1800"/>
              <a:buNone/>
              <a:defRPr sz="1800" b="1"/>
            </a:lvl3pPr>
            <a:lvl4pPr marL="1828800" lvl="3" indent="-228600" algn="l">
              <a:lnSpc>
                <a:spcPct val="90000"/>
              </a:lnSpc>
              <a:spcBef>
                <a:spcPts val="500"/>
              </a:spcBef>
              <a:spcAft>
                <a:spcPts val="0"/>
              </a:spcAft>
              <a:buClr>
                <a:srgbClr val="152B48"/>
              </a:buClr>
              <a:buSzPts val="1600"/>
              <a:buNone/>
              <a:defRPr sz="1600" b="1"/>
            </a:lvl4pPr>
            <a:lvl5pPr marL="2286000" lvl="4" indent="-228600" algn="l">
              <a:lnSpc>
                <a:spcPct val="90000"/>
              </a:lnSpc>
              <a:spcBef>
                <a:spcPts val="500"/>
              </a:spcBef>
              <a:spcAft>
                <a:spcPts val="0"/>
              </a:spcAft>
              <a:buClr>
                <a:srgbClr val="152B4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5" name="Google Shape;105;p168"/>
          <p:cNvSpPr txBox="1">
            <a:spLocks noGrp="1"/>
          </p:cNvSpPr>
          <p:nvPr>
            <p:ph type="body" idx="2"/>
          </p:nvPr>
        </p:nvSpPr>
        <p:spPr>
          <a:xfrm>
            <a:off x="4562061" y="2505075"/>
            <a:ext cx="679332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ítulo vertical y texto">
  <p:cSld name="1_Título vertical y texto">
    <p:spTree>
      <p:nvGrpSpPr>
        <p:cNvPr id="1" name="Shape 109"/>
        <p:cNvGrpSpPr/>
        <p:nvPr/>
      </p:nvGrpSpPr>
      <p:grpSpPr>
        <a:xfrm>
          <a:off x="0" y="0"/>
          <a:ext cx="0" cy="0"/>
          <a:chOff x="0" y="0"/>
          <a:chExt cx="0" cy="0"/>
        </a:xfrm>
      </p:grpSpPr>
      <p:sp>
        <p:nvSpPr>
          <p:cNvPr id="110" name="Google Shape;110;p1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69"/>
          <p:cNvSpPr txBox="1">
            <a:spLocks noGrp="1"/>
          </p:cNvSpPr>
          <p:nvPr>
            <p:ph type="body" idx="1"/>
          </p:nvPr>
        </p:nvSpPr>
        <p:spPr>
          <a:xfrm rot="5400000">
            <a:off x="3609180" y="1213643"/>
            <a:ext cx="581183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115" name="Google Shape;115;p169"/>
          <p:cNvSpPr txBox="1">
            <a:spLocks noGrp="1"/>
          </p:cNvSpPr>
          <p:nvPr>
            <p:ph type="body" idx="2"/>
          </p:nvPr>
        </p:nvSpPr>
        <p:spPr>
          <a:xfrm rot="5400000">
            <a:off x="545338" y="162683"/>
            <a:ext cx="370991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p:cSld name="Dos objetos">
    <p:spTree>
      <p:nvGrpSpPr>
        <p:cNvPr id="1" name="Shape 28"/>
        <p:cNvGrpSpPr/>
        <p:nvPr/>
      </p:nvGrpSpPr>
      <p:grpSpPr>
        <a:xfrm>
          <a:off x="0" y="0"/>
          <a:ext cx="0" cy="0"/>
          <a:chOff x="0" y="0"/>
          <a:chExt cx="0" cy="0"/>
        </a:xfrm>
      </p:grpSpPr>
      <p:sp>
        <p:nvSpPr>
          <p:cNvPr id="29" name="Google Shape;29;p1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56"/>
          <p:cNvSpPr txBox="1">
            <a:spLocks noGrp="1"/>
          </p:cNvSpPr>
          <p:nvPr>
            <p:ph type="body" idx="1"/>
          </p:nvPr>
        </p:nvSpPr>
        <p:spPr>
          <a:xfrm>
            <a:off x="4591878" y="1825625"/>
            <a:ext cx="676192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4"/>
        <p:cNvGrpSpPr/>
        <p:nvPr/>
      </p:nvGrpSpPr>
      <p:grpSpPr>
        <a:xfrm>
          <a:off x="0" y="0"/>
          <a:ext cx="0" cy="0"/>
          <a:chOff x="0" y="0"/>
          <a:chExt cx="0" cy="0"/>
        </a:xfrm>
      </p:grpSpPr>
      <p:sp>
        <p:nvSpPr>
          <p:cNvPr id="35" name="Google Shape;35;p157"/>
          <p:cNvSpPr txBox="1">
            <a:spLocks noGrp="1"/>
          </p:cNvSpPr>
          <p:nvPr>
            <p:ph type="title"/>
          </p:nvPr>
        </p:nvSpPr>
        <p:spPr>
          <a:xfrm>
            <a:off x="839788" y="457200"/>
            <a:ext cx="3932237"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57"/>
          <p:cNvSpPr txBox="1">
            <a:spLocks noGrp="1"/>
          </p:cNvSpPr>
          <p:nvPr>
            <p:ph type="body" idx="1"/>
          </p:nvPr>
        </p:nvSpPr>
        <p:spPr>
          <a:xfrm>
            <a:off x="4985336" y="1097722"/>
            <a:ext cx="6336127"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52B48"/>
              </a:buClr>
              <a:buSzPts val="3200"/>
              <a:buChar char="•"/>
              <a:defRPr sz="3200"/>
            </a:lvl1pPr>
            <a:lvl2pPr marL="914400" lvl="1" indent="-406400" algn="l">
              <a:lnSpc>
                <a:spcPct val="90000"/>
              </a:lnSpc>
              <a:spcBef>
                <a:spcPts val="500"/>
              </a:spcBef>
              <a:spcAft>
                <a:spcPts val="0"/>
              </a:spcAft>
              <a:buClr>
                <a:srgbClr val="152B48"/>
              </a:buClr>
              <a:buSzPts val="2800"/>
              <a:buChar char="•"/>
              <a:defRPr sz="2800"/>
            </a:lvl2pPr>
            <a:lvl3pPr marL="1371600" lvl="2" indent="-381000" algn="l">
              <a:lnSpc>
                <a:spcPct val="90000"/>
              </a:lnSpc>
              <a:spcBef>
                <a:spcPts val="500"/>
              </a:spcBef>
              <a:spcAft>
                <a:spcPts val="0"/>
              </a:spcAft>
              <a:buClr>
                <a:srgbClr val="152B48"/>
              </a:buClr>
              <a:buSzPts val="2400"/>
              <a:buChar char="•"/>
              <a:defRPr sz="2400"/>
            </a:lvl3pPr>
            <a:lvl4pPr marL="1828800" lvl="3" indent="-355600" algn="l">
              <a:lnSpc>
                <a:spcPct val="90000"/>
              </a:lnSpc>
              <a:spcBef>
                <a:spcPts val="500"/>
              </a:spcBef>
              <a:spcAft>
                <a:spcPts val="0"/>
              </a:spcAft>
              <a:buClr>
                <a:srgbClr val="152B48"/>
              </a:buClr>
              <a:buSzPts val="2000"/>
              <a:buChar char="•"/>
              <a:defRPr sz="2000"/>
            </a:lvl4pPr>
            <a:lvl5pPr marL="2286000" lvl="4" indent="-355600" algn="l">
              <a:lnSpc>
                <a:spcPct val="90000"/>
              </a:lnSpc>
              <a:spcBef>
                <a:spcPts val="500"/>
              </a:spcBef>
              <a:spcAft>
                <a:spcPts val="0"/>
              </a:spcAft>
              <a:buClr>
                <a:srgbClr val="152B4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157"/>
          <p:cNvSpPr txBox="1">
            <a:spLocks noGrp="1"/>
          </p:cNvSpPr>
          <p:nvPr>
            <p:ph type="body" idx="2"/>
          </p:nvPr>
        </p:nvSpPr>
        <p:spPr>
          <a:xfrm>
            <a:off x="838200" y="2263775"/>
            <a:ext cx="3932237" cy="2057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1600"/>
              <a:buNone/>
              <a:defRPr sz="1600"/>
            </a:lvl1pPr>
            <a:lvl2pPr marL="914400" lvl="1" indent="-228600" algn="l">
              <a:lnSpc>
                <a:spcPct val="90000"/>
              </a:lnSpc>
              <a:spcBef>
                <a:spcPts val="500"/>
              </a:spcBef>
              <a:spcAft>
                <a:spcPts val="0"/>
              </a:spcAft>
              <a:buClr>
                <a:srgbClr val="152B48"/>
              </a:buClr>
              <a:buSzPts val="1400"/>
              <a:buNone/>
              <a:defRPr sz="1400"/>
            </a:lvl2pPr>
            <a:lvl3pPr marL="1371600" lvl="2" indent="-228600" algn="l">
              <a:lnSpc>
                <a:spcPct val="90000"/>
              </a:lnSpc>
              <a:spcBef>
                <a:spcPts val="500"/>
              </a:spcBef>
              <a:spcAft>
                <a:spcPts val="0"/>
              </a:spcAft>
              <a:buClr>
                <a:srgbClr val="152B48"/>
              </a:buClr>
              <a:buSzPts val="1200"/>
              <a:buNone/>
              <a:defRPr sz="1200"/>
            </a:lvl3pPr>
            <a:lvl4pPr marL="1828800" lvl="3" indent="-228600" algn="l">
              <a:lnSpc>
                <a:spcPct val="90000"/>
              </a:lnSpc>
              <a:spcBef>
                <a:spcPts val="500"/>
              </a:spcBef>
              <a:spcAft>
                <a:spcPts val="0"/>
              </a:spcAft>
              <a:buClr>
                <a:srgbClr val="152B48"/>
              </a:buClr>
              <a:buSzPts val="1000"/>
              <a:buNone/>
              <a:defRPr sz="1000"/>
            </a:lvl4pPr>
            <a:lvl5pPr marL="2286000" lvl="4" indent="-228600" algn="l">
              <a:lnSpc>
                <a:spcPct val="90000"/>
              </a:lnSpc>
              <a:spcBef>
                <a:spcPts val="500"/>
              </a:spcBef>
              <a:spcAft>
                <a:spcPts val="0"/>
              </a:spcAft>
              <a:buClr>
                <a:srgbClr val="152B4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 name="Google Shape;38;p1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41"/>
        <p:cNvGrpSpPr/>
        <p:nvPr/>
      </p:nvGrpSpPr>
      <p:grpSpPr>
        <a:xfrm>
          <a:off x="0" y="0"/>
          <a:ext cx="0" cy="0"/>
          <a:chOff x="0" y="0"/>
          <a:chExt cx="0" cy="0"/>
        </a:xfrm>
      </p:grpSpPr>
      <p:sp>
        <p:nvSpPr>
          <p:cNvPr id="42" name="Google Shape;42;p1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58"/>
          <p:cNvSpPr txBox="1">
            <a:spLocks noGrp="1"/>
          </p:cNvSpPr>
          <p:nvPr>
            <p:ph type="body" idx="1"/>
          </p:nvPr>
        </p:nvSpPr>
        <p:spPr>
          <a:xfrm>
            <a:off x="685801" y="1825625"/>
            <a:ext cx="10667997" cy="209039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152B48"/>
              </a:buClr>
              <a:buSzPts val="2000"/>
              <a:buChar char="•"/>
              <a:defRPr sz="2000"/>
            </a:lvl1pPr>
            <a:lvl2pPr marL="914400" lvl="1" indent="-355600" algn="l">
              <a:lnSpc>
                <a:spcPct val="90000"/>
              </a:lnSpc>
              <a:spcBef>
                <a:spcPts val="500"/>
              </a:spcBef>
              <a:spcAft>
                <a:spcPts val="0"/>
              </a:spcAft>
              <a:buClr>
                <a:srgbClr val="152B48"/>
              </a:buClr>
              <a:buSzPts val="2000"/>
              <a:buChar char="•"/>
              <a:defRPr sz="2000"/>
            </a:lvl2pPr>
            <a:lvl3pPr marL="1371600" lvl="2" indent="-355600" algn="l">
              <a:lnSpc>
                <a:spcPct val="90000"/>
              </a:lnSpc>
              <a:spcBef>
                <a:spcPts val="500"/>
              </a:spcBef>
              <a:spcAft>
                <a:spcPts val="0"/>
              </a:spcAft>
              <a:buClr>
                <a:srgbClr val="152B48"/>
              </a:buClr>
              <a:buSzPts val="2000"/>
              <a:buChar char="•"/>
              <a:defRPr sz="2000"/>
            </a:lvl3pPr>
            <a:lvl4pPr marL="1828800" lvl="3" indent="-355600" algn="l">
              <a:lnSpc>
                <a:spcPct val="90000"/>
              </a:lnSpc>
              <a:spcBef>
                <a:spcPts val="500"/>
              </a:spcBef>
              <a:spcAft>
                <a:spcPts val="0"/>
              </a:spcAft>
              <a:buClr>
                <a:srgbClr val="152B48"/>
              </a:buClr>
              <a:buSzPts val="2000"/>
              <a:buChar char="•"/>
              <a:defRPr sz="2000"/>
            </a:lvl4pPr>
            <a:lvl5pPr marL="2286000" lvl="4" indent="-355600" algn="l">
              <a:lnSpc>
                <a:spcPct val="90000"/>
              </a:lnSpc>
              <a:spcBef>
                <a:spcPts val="500"/>
              </a:spcBef>
              <a:spcAft>
                <a:spcPts val="0"/>
              </a:spcAft>
              <a:buClr>
                <a:srgbClr val="152B48"/>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47" name="Google Shape;47;p158"/>
          <p:cNvSpPr txBox="1">
            <a:spLocks noGrp="1"/>
          </p:cNvSpPr>
          <p:nvPr>
            <p:ph type="body" idx="2"/>
          </p:nvPr>
        </p:nvSpPr>
        <p:spPr>
          <a:xfrm>
            <a:off x="4669654" y="3916017"/>
            <a:ext cx="6684145" cy="2413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ítulo y objetos" type="obj">
  <p:cSld name="OBJECT">
    <p:spTree>
      <p:nvGrpSpPr>
        <p:cNvPr id="1" name="Shape 48"/>
        <p:cNvGrpSpPr/>
        <p:nvPr/>
      </p:nvGrpSpPr>
      <p:grpSpPr>
        <a:xfrm>
          <a:off x="0" y="0"/>
          <a:ext cx="0" cy="0"/>
          <a:chOff x="0" y="0"/>
          <a:chExt cx="0" cy="0"/>
        </a:xfrm>
      </p:grpSpPr>
      <p:sp>
        <p:nvSpPr>
          <p:cNvPr id="49" name="Google Shape;49;p1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3600"/>
              <a:buFont typeface="Montserra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59"/>
          <p:cNvSpPr txBox="1">
            <a:spLocks noGrp="1"/>
          </p:cNvSpPr>
          <p:nvPr>
            <p:ph type="body" idx="1"/>
          </p:nvPr>
        </p:nvSpPr>
        <p:spPr>
          <a:xfrm>
            <a:off x="4263888" y="1825625"/>
            <a:ext cx="7033590" cy="453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3"/>
        <p:cNvGrpSpPr/>
        <p:nvPr/>
      </p:nvGrpSpPr>
      <p:grpSpPr>
        <a:xfrm>
          <a:off x="0" y="0"/>
          <a:ext cx="0" cy="0"/>
          <a:chOff x="0" y="0"/>
          <a:chExt cx="0" cy="0"/>
        </a:xfrm>
      </p:grpSpPr>
      <p:sp>
        <p:nvSpPr>
          <p:cNvPr id="64" name="Google Shape;64;p162"/>
          <p:cNvSpPr txBox="1">
            <a:spLocks noGrp="1"/>
          </p:cNvSpPr>
          <p:nvPr>
            <p:ph type="title"/>
          </p:nvPr>
        </p:nvSpPr>
        <p:spPr>
          <a:xfrm>
            <a:off x="831850" y="1709738"/>
            <a:ext cx="10515600" cy="19578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62"/>
          <p:cNvSpPr txBox="1">
            <a:spLocks noGrp="1"/>
          </p:cNvSpPr>
          <p:nvPr>
            <p:ph type="body" idx="1"/>
          </p:nvPr>
        </p:nvSpPr>
        <p:spPr>
          <a:xfrm>
            <a:off x="4313582" y="3675063"/>
            <a:ext cx="7040217"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2400"/>
              <a:buNone/>
              <a:defRPr sz="2400">
                <a:solidFill>
                  <a:srgbClr val="152B4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6" name="Google Shape;66;p1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9"/>
        <p:cNvGrpSpPr/>
        <p:nvPr/>
      </p:nvGrpSpPr>
      <p:grpSpPr>
        <a:xfrm>
          <a:off x="0" y="0"/>
          <a:ext cx="0" cy="0"/>
          <a:chOff x="0" y="0"/>
          <a:chExt cx="0" cy="0"/>
        </a:xfrm>
      </p:grpSpPr>
      <p:sp>
        <p:nvSpPr>
          <p:cNvPr id="70" name="Google Shape;70;p163"/>
          <p:cNvSpPr txBox="1">
            <a:spLocks noGrp="1"/>
          </p:cNvSpPr>
          <p:nvPr>
            <p:ph type="title"/>
          </p:nvPr>
        </p:nvSpPr>
        <p:spPr>
          <a:xfrm>
            <a:off x="839788" y="457199"/>
            <a:ext cx="3932237" cy="19381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6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52B48"/>
              </a:buClr>
              <a:buSzPts val="3200"/>
              <a:buFont typeface="Arial"/>
              <a:buNone/>
              <a:defRPr sz="3200" b="0" i="0" u="none" strike="noStrike" cap="none">
                <a:solidFill>
                  <a:srgbClr val="152B48"/>
                </a:solidFill>
                <a:latin typeface="Montserrat"/>
                <a:ea typeface="Montserrat"/>
                <a:cs typeface="Montserrat"/>
                <a:sym typeface="Montserrat"/>
              </a:defRPr>
            </a:lvl1pPr>
            <a:lvl2pPr marR="0" lvl="1" algn="l" rtl="0">
              <a:lnSpc>
                <a:spcPct val="90000"/>
              </a:lnSpc>
              <a:spcBef>
                <a:spcPts val="500"/>
              </a:spcBef>
              <a:spcAft>
                <a:spcPts val="0"/>
              </a:spcAft>
              <a:buClr>
                <a:srgbClr val="152B48"/>
              </a:buClr>
              <a:buSzPts val="2800"/>
              <a:buFont typeface="Arial"/>
              <a:buNone/>
              <a:defRPr sz="2800" b="0" i="0" u="none" strike="noStrike" cap="none">
                <a:solidFill>
                  <a:srgbClr val="152B48"/>
                </a:solidFill>
                <a:latin typeface="Montserrat"/>
                <a:ea typeface="Montserrat"/>
                <a:cs typeface="Montserrat"/>
                <a:sym typeface="Montserrat"/>
              </a:defRPr>
            </a:lvl2pPr>
            <a:lvl3pPr marR="0" lvl="2" algn="l" rtl="0">
              <a:lnSpc>
                <a:spcPct val="90000"/>
              </a:lnSpc>
              <a:spcBef>
                <a:spcPts val="500"/>
              </a:spcBef>
              <a:spcAft>
                <a:spcPts val="0"/>
              </a:spcAft>
              <a:buClr>
                <a:srgbClr val="152B48"/>
              </a:buClr>
              <a:buSzPts val="2400"/>
              <a:buFont typeface="Arial"/>
              <a:buNone/>
              <a:defRPr sz="2400" b="0" i="0" u="none" strike="noStrike" cap="none">
                <a:solidFill>
                  <a:srgbClr val="152B48"/>
                </a:solidFill>
                <a:latin typeface="Montserrat"/>
                <a:ea typeface="Montserrat"/>
                <a:cs typeface="Montserrat"/>
                <a:sym typeface="Montserrat"/>
              </a:defRPr>
            </a:lvl3pPr>
            <a:lvl4pPr marR="0" lvl="3" algn="l"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4pPr>
            <a:lvl5pPr marR="0" lvl="4" algn="l"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63"/>
          <p:cNvSpPr txBox="1">
            <a:spLocks noGrp="1"/>
          </p:cNvSpPr>
          <p:nvPr>
            <p:ph type="body" idx="1"/>
          </p:nvPr>
        </p:nvSpPr>
        <p:spPr>
          <a:xfrm>
            <a:off x="836612" y="2395328"/>
            <a:ext cx="3932237" cy="19381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1600"/>
              <a:buNone/>
              <a:defRPr sz="1600"/>
            </a:lvl1pPr>
            <a:lvl2pPr marL="914400" lvl="1" indent="-228600" algn="l">
              <a:lnSpc>
                <a:spcPct val="90000"/>
              </a:lnSpc>
              <a:spcBef>
                <a:spcPts val="500"/>
              </a:spcBef>
              <a:spcAft>
                <a:spcPts val="0"/>
              </a:spcAft>
              <a:buClr>
                <a:srgbClr val="152B48"/>
              </a:buClr>
              <a:buSzPts val="1400"/>
              <a:buNone/>
              <a:defRPr sz="1400"/>
            </a:lvl2pPr>
            <a:lvl3pPr marL="1371600" lvl="2" indent="-228600" algn="l">
              <a:lnSpc>
                <a:spcPct val="90000"/>
              </a:lnSpc>
              <a:spcBef>
                <a:spcPts val="500"/>
              </a:spcBef>
              <a:spcAft>
                <a:spcPts val="0"/>
              </a:spcAft>
              <a:buClr>
                <a:srgbClr val="152B48"/>
              </a:buClr>
              <a:buSzPts val="1200"/>
              <a:buNone/>
              <a:defRPr sz="1200"/>
            </a:lvl3pPr>
            <a:lvl4pPr marL="1828800" lvl="3" indent="-228600" algn="l">
              <a:lnSpc>
                <a:spcPct val="90000"/>
              </a:lnSpc>
              <a:spcBef>
                <a:spcPts val="500"/>
              </a:spcBef>
              <a:spcAft>
                <a:spcPts val="0"/>
              </a:spcAft>
              <a:buClr>
                <a:srgbClr val="152B48"/>
              </a:buClr>
              <a:buSzPts val="1000"/>
              <a:buNone/>
              <a:defRPr sz="1000"/>
            </a:lvl4pPr>
            <a:lvl5pPr marL="2286000" lvl="4" indent="-228600" algn="l">
              <a:lnSpc>
                <a:spcPct val="90000"/>
              </a:lnSpc>
              <a:spcBef>
                <a:spcPts val="500"/>
              </a:spcBef>
              <a:spcAft>
                <a:spcPts val="0"/>
              </a:spcAft>
              <a:buClr>
                <a:srgbClr val="152B4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6"/>
        <p:cNvGrpSpPr/>
        <p:nvPr/>
      </p:nvGrpSpPr>
      <p:grpSpPr>
        <a:xfrm>
          <a:off x="0" y="0"/>
          <a:ext cx="0" cy="0"/>
          <a:chOff x="0" y="0"/>
          <a:chExt cx="0" cy="0"/>
        </a:xfrm>
      </p:grpSpPr>
      <p:sp>
        <p:nvSpPr>
          <p:cNvPr id="77" name="Google Shape;77;p1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64"/>
          <p:cNvSpPr txBox="1">
            <a:spLocks noGrp="1"/>
          </p:cNvSpPr>
          <p:nvPr>
            <p:ph type="body" idx="1"/>
          </p:nvPr>
        </p:nvSpPr>
        <p:spPr>
          <a:xfrm rot="5400000">
            <a:off x="5515321" y="574192"/>
            <a:ext cx="4530725" cy="70335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p:cSld name="Título vertical y texto">
    <p:spTree>
      <p:nvGrpSpPr>
        <p:cNvPr id="1" name="Shape 82"/>
        <p:cNvGrpSpPr/>
        <p:nvPr/>
      </p:nvGrpSpPr>
      <p:grpSpPr>
        <a:xfrm>
          <a:off x="0" y="0"/>
          <a:ext cx="0" cy="0"/>
          <a:chOff x="0" y="0"/>
          <a:chExt cx="0" cy="0"/>
        </a:xfrm>
      </p:grpSpPr>
      <p:sp>
        <p:nvSpPr>
          <p:cNvPr id="83" name="Google Shape;83;p1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65"/>
          <p:cNvSpPr txBox="1">
            <a:spLocks noGrp="1"/>
          </p:cNvSpPr>
          <p:nvPr>
            <p:ph type="body" idx="1"/>
          </p:nvPr>
        </p:nvSpPr>
        <p:spPr>
          <a:xfrm rot="5400000">
            <a:off x="3609180" y="1213643"/>
            <a:ext cx="581183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88" name="Google Shape;88;p165"/>
          <p:cNvSpPr txBox="1">
            <a:spLocks noGrp="1"/>
          </p:cNvSpPr>
          <p:nvPr>
            <p:ph type="body" idx="2"/>
          </p:nvPr>
        </p:nvSpPr>
        <p:spPr>
          <a:xfrm rot="5400000">
            <a:off x="545338" y="162683"/>
            <a:ext cx="370991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AAA7"/>
              </a:buClr>
              <a:buSzPts val="4400"/>
              <a:buFont typeface="Montserrat"/>
              <a:buNone/>
              <a:defRPr sz="4400" b="1" i="0" u="none" strike="noStrike" cap="none">
                <a:solidFill>
                  <a:srgbClr val="00AAA7"/>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3"/>
          <p:cNvSpPr txBox="1">
            <a:spLocks noGrp="1"/>
          </p:cNvSpPr>
          <p:nvPr>
            <p:ph type="body" idx="1"/>
          </p:nvPr>
        </p:nvSpPr>
        <p:spPr>
          <a:xfrm>
            <a:off x="4263888" y="1825625"/>
            <a:ext cx="7033590" cy="453072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1pPr>
            <a:lvl2pPr marL="914400" marR="0" lvl="1"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3pPr>
            <a:lvl4pPr marL="1828800" marR="0" lvl="3"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4pPr>
            <a:lvl5pPr marL="2286000" marR="0" lvl="4"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s.wikipedia.org/w/index.php?title=Gliofibrillas&amp;action=edit&amp;redlink=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1"/>
          <p:cNvSpPr txBox="1">
            <a:spLocks noGrp="1"/>
          </p:cNvSpPr>
          <p:nvPr>
            <p:ph type="ctrTitle"/>
          </p:nvPr>
        </p:nvSpPr>
        <p:spPr>
          <a:xfrm>
            <a:off x="1524000" y="133572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AA7"/>
              </a:buClr>
              <a:buSzPts val="6000"/>
              <a:buFont typeface="Montserrat"/>
              <a:buNone/>
            </a:pPr>
            <a:r>
              <a:rPr lang="es-CO" b="0"/>
              <a:t>Histología del sistema nervioso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0"/>
          <p:cNvSpPr txBox="1">
            <a:spLocks noGrp="1"/>
          </p:cNvSpPr>
          <p:nvPr>
            <p:ph type="title"/>
          </p:nvPr>
        </p:nvSpPr>
        <p:spPr>
          <a:xfrm>
            <a:off x="838200" y="1"/>
            <a:ext cx="10515600" cy="12781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Tipos de astrocitos</a:t>
            </a:r>
            <a:endParaRPr/>
          </a:p>
        </p:txBody>
      </p:sp>
      <p:sp>
        <p:nvSpPr>
          <p:cNvPr id="424" name="Google Shape;424;p40"/>
          <p:cNvSpPr txBox="1">
            <a:spLocks noGrp="1"/>
          </p:cNvSpPr>
          <p:nvPr>
            <p:ph type="body" idx="1"/>
          </p:nvPr>
        </p:nvSpPr>
        <p:spPr>
          <a:xfrm>
            <a:off x="4805238" y="1406208"/>
            <a:ext cx="7163242"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1800"/>
              <a:buFont typeface="Arial"/>
              <a:buChar char="•"/>
            </a:pPr>
            <a:r>
              <a:rPr lang="es-CO" sz="1800">
                <a:latin typeface="Montserrat"/>
                <a:ea typeface="Montserrat"/>
                <a:cs typeface="Montserrat"/>
                <a:sym typeface="Montserrat"/>
              </a:rPr>
              <a:t>Astrocitos protoplasmáticos</a:t>
            </a:r>
            <a:r>
              <a:rPr lang="es-CO" sz="1800" b="0" i="0">
                <a:latin typeface="Montserrat"/>
                <a:ea typeface="Montserrat"/>
                <a:cs typeface="Montserrat"/>
                <a:sym typeface="Montserrat"/>
              </a:rPr>
              <a:t>: </a:t>
            </a:r>
            <a:endParaRPr/>
          </a:p>
          <a:p>
            <a:pPr marL="685800" lvl="1" indent="-228600" algn="l" rtl="0">
              <a:lnSpc>
                <a:spcPct val="90000"/>
              </a:lnSpc>
              <a:spcBef>
                <a:spcPts val="500"/>
              </a:spcBef>
              <a:spcAft>
                <a:spcPts val="0"/>
              </a:spcAft>
              <a:buClr>
                <a:srgbClr val="152B48"/>
              </a:buClr>
              <a:buSzPts val="1800"/>
              <a:buChar char="•"/>
            </a:pPr>
            <a:r>
              <a:rPr lang="es-CO" sz="1800" b="0" i="0">
                <a:latin typeface="Montserrat"/>
                <a:ea typeface="Montserrat"/>
                <a:cs typeface="Montserrat"/>
                <a:sym typeface="Montserrat"/>
              </a:rPr>
              <a:t>Se encuentran principalmente en la sustancia gris, y poseen prolongaciones citoplasmáticas de forma muy variable.</a:t>
            </a:r>
            <a:endParaRPr/>
          </a:p>
          <a:p>
            <a:pPr marL="228600" lvl="0" indent="-228600" algn="l" rtl="0">
              <a:lnSpc>
                <a:spcPct val="90000"/>
              </a:lnSpc>
              <a:spcBef>
                <a:spcPts val="1000"/>
              </a:spcBef>
              <a:spcAft>
                <a:spcPts val="0"/>
              </a:spcAft>
              <a:buClr>
                <a:srgbClr val="152B48"/>
              </a:buClr>
              <a:buSzPts val="1800"/>
              <a:buFont typeface="Arial"/>
              <a:buChar char="•"/>
            </a:pPr>
            <a:r>
              <a:rPr lang="es-CO" sz="1800">
                <a:latin typeface="Montserrat"/>
                <a:ea typeface="Montserrat"/>
                <a:cs typeface="Montserrat"/>
                <a:sym typeface="Montserrat"/>
              </a:rPr>
              <a:t>Astrocitos fibrosos</a:t>
            </a:r>
            <a:r>
              <a:rPr lang="es-CO" sz="1800" b="0" i="0">
                <a:latin typeface="Montserrat"/>
                <a:ea typeface="Montserrat"/>
                <a:cs typeface="Montserrat"/>
                <a:sym typeface="Montserrat"/>
              </a:rPr>
              <a:t>: </a:t>
            </a:r>
            <a:endParaRPr/>
          </a:p>
          <a:p>
            <a:pPr marL="685800" lvl="1" indent="-228600" algn="l" rtl="0">
              <a:lnSpc>
                <a:spcPct val="90000"/>
              </a:lnSpc>
              <a:spcBef>
                <a:spcPts val="500"/>
              </a:spcBef>
              <a:spcAft>
                <a:spcPts val="0"/>
              </a:spcAft>
              <a:buClr>
                <a:srgbClr val="152B48"/>
              </a:buClr>
              <a:buSzPts val="1800"/>
              <a:buChar char="•"/>
            </a:pPr>
            <a:r>
              <a:rPr lang="es-CO" sz="1800">
                <a:latin typeface="Montserrat"/>
                <a:ea typeface="Montserrat"/>
                <a:cs typeface="Montserrat"/>
                <a:sym typeface="Montserrat"/>
              </a:rPr>
              <a:t>En sus p</a:t>
            </a:r>
            <a:r>
              <a:rPr lang="es-CO" sz="1800" b="0" i="0">
                <a:latin typeface="Montserrat"/>
                <a:ea typeface="Montserrat"/>
                <a:cs typeface="Montserrat"/>
                <a:sym typeface="Montserrat"/>
              </a:rPr>
              <a:t>rolongaciones existe una gran cantidad de fibrillas (</a:t>
            </a:r>
            <a:r>
              <a:rPr lang="es-CO" sz="1800" b="0" i="0" u="sng" strike="noStrike">
                <a:solidFill>
                  <a:schemeClr val="hlink"/>
                </a:solidFill>
                <a:latin typeface="Montserrat"/>
                <a:ea typeface="Montserrat"/>
                <a:cs typeface="Montserrat"/>
                <a:sym typeface="Montserrat"/>
                <a:hlinkClick r:id="rId3"/>
              </a:rPr>
              <a:t>gliofibrillas</a:t>
            </a:r>
            <a:r>
              <a:rPr lang="es-CO" sz="1800" b="0" i="0">
                <a:latin typeface="Montserrat"/>
                <a:ea typeface="Montserrat"/>
                <a:cs typeface="Montserrat"/>
                <a:sym typeface="Montserrat"/>
              </a:rPr>
              <a:t>). </a:t>
            </a:r>
            <a:endParaRPr/>
          </a:p>
          <a:p>
            <a:pPr marL="685800" lvl="1" indent="-228600" algn="l" rtl="0">
              <a:lnSpc>
                <a:spcPct val="90000"/>
              </a:lnSpc>
              <a:spcBef>
                <a:spcPts val="500"/>
              </a:spcBef>
              <a:spcAft>
                <a:spcPts val="0"/>
              </a:spcAft>
              <a:buClr>
                <a:srgbClr val="152B48"/>
              </a:buClr>
              <a:buSzPts val="1800"/>
              <a:buChar char="•"/>
            </a:pPr>
            <a:r>
              <a:rPr lang="es-CO" sz="1800" b="0" i="0">
                <a:latin typeface="Montserrat"/>
                <a:ea typeface="Montserrat"/>
                <a:cs typeface="Montserrat"/>
                <a:sym typeface="Montserrat"/>
              </a:rPr>
              <a:t>Se encuentran en la sustancia blanca.</a:t>
            </a:r>
            <a:endParaRPr sz="1800">
              <a:latin typeface="Montserrat"/>
              <a:ea typeface="Montserrat"/>
              <a:cs typeface="Montserrat"/>
              <a:sym typeface="Montserrat"/>
            </a:endParaRPr>
          </a:p>
          <a:p>
            <a:pPr marL="685800" lvl="1" indent="-228600" algn="l" rtl="0">
              <a:lnSpc>
                <a:spcPct val="90000"/>
              </a:lnSpc>
              <a:spcBef>
                <a:spcPts val="500"/>
              </a:spcBef>
              <a:spcAft>
                <a:spcPts val="0"/>
              </a:spcAft>
              <a:buClr>
                <a:srgbClr val="152B48"/>
              </a:buClr>
              <a:buSzPts val="1800"/>
              <a:buChar char="•"/>
            </a:pPr>
            <a:r>
              <a:rPr lang="es-CO" sz="1800" b="0" i="0">
                <a:latin typeface="Montserrat"/>
                <a:ea typeface="Montserrat"/>
                <a:cs typeface="Montserrat"/>
                <a:sym typeface="Montserrat"/>
              </a:rPr>
              <a:t>Se distinguen fácilmente al tener prolongaciones más largas y menos ramificadas que los astrocitos protoplasmáticos.</a:t>
            </a:r>
            <a:endParaRPr/>
          </a:p>
          <a:p>
            <a:pPr marL="228600" lvl="0" indent="-228600" algn="l" rtl="0">
              <a:lnSpc>
                <a:spcPct val="90000"/>
              </a:lnSpc>
              <a:spcBef>
                <a:spcPts val="1000"/>
              </a:spcBef>
              <a:spcAft>
                <a:spcPts val="0"/>
              </a:spcAft>
              <a:buClr>
                <a:srgbClr val="152B48"/>
              </a:buClr>
              <a:buSzPts val="1800"/>
              <a:buFont typeface="Arial"/>
              <a:buChar char="•"/>
            </a:pPr>
            <a:r>
              <a:rPr lang="es-CO" sz="1800">
                <a:latin typeface="Montserrat"/>
                <a:ea typeface="Montserrat"/>
                <a:cs typeface="Montserrat"/>
                <a:sym typeface="Montserrat"/>
              </a:rPr>
              <a:t>Astrocitos radiales</a:t>
            </a:r>
            <a:r>
              <a:rPr lang="es-CO" sz="1800" b="0" i="0">
                <a:latin typeface="Montserrat"/>
                <a:ea typeface="Montserrat"/>
                <a:cs typeface="Montserrat"/>
                <a:sym typeface="Montserrat"/>
              </a:rPr>
              <a:t>:</a:t>
            </a:r>
            <a:endParaRPr/>
          </a:p>
          <a:p>
            <a:pPr marL="685800" lvl="1" indent="-228600" algn="l" rtl="0">
              <a:lnSpc>
                <a:spcPct val="90000"/>
              </a:lnSpc>
              <a:spcBef>
                <a:spcPts val="500"/>
              </a:spcBef>
              <a:spcAft>
                <a:spcPts val="0"/>
              </a:spcAft>
              <a:buClr>
                <a:srgbClr val="152B48"/>
              </a:buClr>
              <a:buSzPts val="1800"/>
              <a:buChar char="•"/>
            </a:pPr>
            <a:r>
              <a:rPr lang="es-CO" sz="1800" b="0" i="0">
                <a:latin typeface="Montserrat"/>
                <a:ea typeface="Montserrat"/>
                <a:cs typeface="Montserrat"/>
                <a:sym typeface="Montserrat"/>
              </a:rPr>
              <a:t>Durante el neurodesarrollo, sus prolongaciones conectan la base ventricular con la piamadre, formando la lámina limitante subpial glial. </a:t>
            </a:r>
            <a:endParaRPr/>
          </a:p>
          <a:p>
            <a:pPr marL="685800" lvl="1" indent="-228600" algn="l" rtl="0">
              <a:lnSpc>
                <a:spcPct val="90000"/>
              </a:lnSpc>
              <a:spcBef>
                <a:spcPts val="500"/>
              </a:spcBef>
              <a:spcAft>
                <a:spcPts val="0"/>
              </a:spcAft>
              <a:buClr>
                <a:srgbClr val="152B48"/>
              </a:buClr>
              <a:buSzPts val="1800"/>
              <a:buChar char="•"/>
            </a:pPr>
            <a:r>
              <a:rPr lang="es-CO" sz="1800" b="0" i="0">
                <a:latin typeface="Montserrat"/>
                <a:ea typeface="Montserrat"/>
                <a:cs typeface="Montserrat"/>
                <a:sym typeface="Montserrat"/>
              </a:rPr>
              <a:t>Expresan GFAP y FABP7. Son también recaptadores y transportadores de glutamato</a:t>
            </a:r>
            <a:endParaRPr/>
          </a:p>
          <a:p>
            <a:pPr marL="228600" lvl="0" indent="-114300" algn="l" rtl="0">
              <a:lnSpc>
                <a:spcPct val="90000"/>
              </a:lnSpc>
              <a:spcBef>
                <a:spcPts val="1000"/>
              </a:spcBef>
              <a:spcAft>
                <a:spcPts val="0"/>
              </a:spcAft>
              <a:buClr>
                <a:srgbClr val="152B48"/>
              </a:buClr>
              <a:buSzPts val="1800"/>
              <a:buNone/>
            </a:pPr>
            <a:endParaRPr sz="1800">
              <a:latin typeface="Montserrat"/>
              <a:ea typeface="Montserrat"/>
              <a:cs typeface="Montserrat"/>
              <a:sym typeface="Montserrat"/>
            </a:endParaRPr>
          </a:p>
        </p:txBody>
      </p:sp>
      <p:pic>
        <p:nvPicPr>
          <p:cNvPr id="425" name="Google Shape;425;p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7758" y="1188075"/>
            <a:ext cx="3692783" cy="2678282"/>
          </a:xfrm>
          <a:prstGeom prst="rect">
            <a:avLst/>
          </a:prstGeom>
          <a:noFill/>
          <a:ln>
            <a:noFill/>
          </a:ln>
        </p:spPr>
      </p:pic>
      <p:sp>
        <p:nvSpPr>
          <p:cNvPr id="426" name="Google Shape;426;p40"/>
          <p:cNvSpPr/>
          <p:nvPr/>
        </p:nvSpPr>
        <p:spPr>
          <a:xfrm>
            <a:off x="942974" y="3866357"/>
            <a:ext cx="3562350" cy="41100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0" i="0" u="none" strike="noStrike" cap="none">
                <a:solidFill>
                  <a:srgbClr val="152B48"/>
                </a:solidFill>
                <a:latin typeface="Montserrat"/>
                <a:ea typeface="Montserrat"/>
                <a:cs typeface="Montserrat"/>
                <a:sym typeface="Montserrat"/>
              </a:rPr>
              <a:t>Proteína fibrilar glial </a:t>
            </a:r>
            <a:r>
              <a:rPr lang="es-CO" sz="2000">
                <a:solidFill>
                  <a:srgbClr val="152B48"/>
                </a:solidFill>
                <a:latin typeface="Montserrat"/>
                <a:ea typeface="Montserrat"/>
                <a:cs typeface="Montserrat"/>
                <a:sym typeface="Montserrat"/>
              </a:rPr>
              <a:t>ácida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1"/>
          <p:cNvSpPr txBox="1">
            <a:spLocks noGrp="1"/>
          </p:cNvSpPr>
          <p:nvPr>
            <p:ph type="title"/>
          </p:nvPr>
        </p:nvSpPr>
        <p:spPr>
          <a:xfrm>
            <a:off x="706120" y="-1722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3600"/>
              <a:buFont typeface="Montserrat"/>
              <a:buNone/>
            </a:pPr>
            <a:r>
              <a:rPr lang="es-CO" sz="3600" b="0"/>
              <a:t>Oligodendrocito</a:t>
            </a:r>
            <a:endParaRPr/>
          </a:p>
        </p:txBody>
      </p:sp>
      <p:sp>
        <p:nvSpPr>
          <p:cNvPr id="432" name="Google Shape;432;p41"/>
          <p:cNvSpPr txBox="1">
            <a:spLocks noGrp="1"/>
          </p:cNvSpPr>
          <p:nvPr>
            <p:ph type="body" idx="1"/>
          </p:nvPr>
        </p:nvSpPr>
        <p:spPr>
          <a:xfrm>
            <a:off x="4927158" y="1710531"/>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latin typeface="Montserrat"/>
                <a:ea typeface="Montserrat"/>
                <a:cs typeface="Montserrat"/>
                <a:sym typeface="Montserrat"/>
              </a:rPr>
              <a:t>Más pequeño que el astrocito.</a:t>
            </a:r>
            <a:endParaRPr/>
          </a:p>
          <a:p>
            <a:pPr marL="228600" lvl="0" indent="-228600" algn="l" rtl="0">
              <a:lnSpc>
                <a:spcPct val="90000"/>
              </a:lnSpc>
              <a:spcBef>
                <a:spcPts val="1000"/>
              </a:spcBef>
              <a:spcAft>
                <a:spcPts val="0"/>
              </a:spcAft>
              <a:buClr>
                <a:srgbClr val="152B48"/>
              </a:buClr>
              <a:buSzPts val="2000"/>
              <a:buChar char="•"/>
            </a:pPr>
            <a:r>
              <a:rPr lang="es-CO">
                <a:latin typeface="Montserrat"/>
                <a:ea typeface="Montserrat"/>
                <a:cs typeface="Montserrat"/>
                <a:sym typeface="Montserrat"/>
              </a:rPr>
              <a:t>Con pocas prolongaciones.</a:t>
            </a:r>
            <a:endParaRPr/>
          </a:p>
          <a:p>
            <a:pPr marL="228600" lvl="0" indent="-228600" algn="l" rtl="0">
              <a:lnSpc>
                <a:spcPct val="90000"/>
              </a:lnSpc>
              <a:spcBef>
                <a:spcPts val="1000"/>
              </a:spcBef>
              <a:spcAft>
                <a:spcPts val="0"/>
              </a:spcAft>
              <a:buClr>
                <a:srgbClr val="152B48"/>
              </a:buClr>
              <a:buSzPts val="2000"/>
              <a:buFont typeface="Arial"/>
              <a:buChar char="•"/>
            </a:pPr>
            <a:r>
              <a:rPr lang="es-CO" i="0">
                <a:latin typeface="Montserrat"/>
                <a:ea typeface="Montserrat"/>
                <a:cs typeface="Montserrat"/>
                <a:sym typeface="Montserrat"/>
              </a:rPr>
              <a:t>Se encargan de la producción de la </a:t>
            </a:r>
            <a:r>
              <a:rPr lang="es-CO">
                <a:latin typeface="Montserrat"/>
                <a:ea typeface="Montserrat"/>
                <a:cs typeface="Montserrat"/>
                <a:sym typeface="Montserrat"/>
              </a:rPr>
              <a:t>vaina de mielina</a:t>
            </a:r>
            <a:r>
              <a:rPr lang="es-CO" i="0">
                <a:latin typeface="Montserrat"/>
                <a:ea typeface="Montserrat"/>
                <a:cs typeface="Montserrat"/>
                <a:sym typeface="Montserrat"/>
              </a:rPr>
              <a:t> y aislamiento del </a:t>
            </a:r>
            <a:r>
              <a:rPr lang="es-CO">
                <a:latin typeface="Montserrat"/>
                <a:ea typeface="Montserrat"/>
                <a:cs typeface="Montserrat"/>
                <a:sym typeface="Montserrat"/>
              </a:rPr>
              <a:t>axón</a:t>
            </a:r>
            <a:r>
              <a:rPr lang="es-CO" i="0">
                <a:latin typeface="Montserrat"/>
                <a:ea typeface="Montserrat"/>
                <a:cs typeface="Montserrat"/>
                <a:sym typeface="Montserrat"/>
              </a:rPr>
              <a:t> en la sustancia blanca del SNC.</a:t>
            </a:r>
            <a:endParaRPr/>
          </a:p>
          <a:p>
            <a:pPr marL="228600" lvl="0" indent="-228600" algn="l" rtl="0">
              <a:lnSpc>
                <a:spcPct val="90000"/>
              </a:lnSpc>
              <a:spcBef>
                <a:spcPts val="1000"/>
              </a:spcBef>
              <a:spcAft>
                <a:spcPts val="0"/>
              </a:spcAft>
              <a:buClr>
                <a:srgbClr val="152B48"/>
              </a:buClr>
              <a:buSzPts val="2000"/>
              <a:buFont typeface="Arial"/>
              <a:buChar char="•"/>
            </a:pPr>
            <a:r>
              <a:rPr lang="es-CO">
                <a:latin typeface="Montserrat"/>
                <a:ea typeface="Montserrat"/>
                <a:cs typeface="Montserrat"/>
                <a:sym typeface="Montserrat"/>
              </a:rPr>
              <a:t>1 Oligodendrocito produce mielina de un mismo axón o de axones diferentes.</a:t>
            </a:r>
            <a:endParaRPr i="0">
              <a:latin typeface="Montserrat"/>
              <a:ea typeface="Montserrat"/>
              <a:cs typeface="Montserrat"/>
              <a:sym typeface="Montserrat"/>
            </a:endParaRPr>
          </a:p>
          <a:p>
            <a:pPr marL="228600" lvl="0" indent="-228600" algn="l" rtl="0">
              <a:lnSpc>
                <a:spcPct val="90000"/>
              </a:lnSpc>
              <a:spcBef>
                <a:spcPts val="1000"/>
              </a:spcBef>
              <a:spcAft>
                <a:spcPts val="0"/>
              </a:spcAft>
              <a:buClr>
                <a:srgbClr val="152B48"/>
              </a:buClr>
              <a:buSzPts val="2000"/>
              <a:buFont typeface="Arial"/>
              <a:buChar char="•"/>
            </a:pPr>
            <a:r>
              <a:rPr lang="es-CO" i="0">
                <a:latin typeface="Montserrat"/>
                <a:ea typeface="Montserrat"/>
                <a:cs typeface="Montserrat"/>
                <a:sym typeface="Montserrat"/>
              </a:rPr>
              <a:t>Los </a:t>
            </a:r>
            <a:r>
              <a:rPr lang="es-CO">
                <a:latin typeface="Montserrat"/>
                <a:ea typeface="Montserrat"/>
                <a:cs typeface="Montserrat"/>
                <a:sym typeface="Montserrat"/>
              </a:rPr>
              <a:t>oligodendrocitos satelitales</a:t>
            </a:r>
            <a:r>
              <a:rPr lang="es-CO" i="0">
                <a:latin typeface="Montserrat"/>
                <a:ea typeface="Montserrat"/>
                <a:cs typeface="Montserrat"/>
                <a:sym typeface="Montserrat"/>
              </a:rPr>
              <a:t>, de los cuales aún no se precisa su función,  están presentes en la sustancia gris.</a:t>
            </a:r>
            <a:endParaRPr/>
          </a:p>
          <a:p>
            <a:pPr marL="228600" lvl="0" indent="-101600" algn="l" rtl="0">
              <a:lnSpc>
                <a:spcPct val="90000"/>
              </a:lnSpc>
              <a:spcBef>
                <a:spcPts val="1000"/>
              </a:spcBef>
              <a:spcAft>
                <a:spcPts val="0"/>
              </a:spcAft>
              <a:buClr>
                <a:srgbClr val="152B48"/>
              </a:buClr>
              <a:buSzPts val="2000"/>
              <a:buNone/>
            </a:pPr>
            <a:endParaRPr/>
          </a:p>
        </p:txBody>
      </p:sp>
      <p:pic>
        <p:nvPicPr>
          <p:cNvPr id="433" name="Google Shape;433;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3435" y="872332"/>
            <a:ext cx="2691765" cy="3522762"/>
          </a:xfrm>
          <a:prstGeom prst="rect">
            <a:avLst/>
          </a:prstGeom>
          <a:noFill/>
          <a:ln>
            <a:noFill/>
          </a:ln>
        </p:spPr>
      </p:pic>
      <p:sp>
        <p:nvSpPr>
          <p:cNvPr id="434" name="Google Shape;434;p41"/>
          <p:cNvSpPr/>
          <p:nvPr/>
        </p:nvSpPr>
        <p:spPr>
          <a:xfrm>
            <a:off x="2062891" y="2197895"/>
            <a:ext cx="412376" cy="510989"/>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2"/>
          <p:cNvSpPr txBox="1">
            <a:spLocks noGrp="1"/>
          </p:cNvSpPr>
          <p:nvPr>
            <p:ph type="title"/>
          </p:nvPr>
        </p:nvSpPr>
        <p:spPr>
          <a:xfrm>
            <a:off x="746760" y="91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Microglía</a:t>
            </a:r>
            <a:endParaRPr/>
          </a:p>
        </p:txBody>
      </p:sp>
      <p:sp>
        <p:nvSpPr>
          <p:cNvPr id="440" name="Google Shape;440;p42"/>
          <p:cNvSpPr txBox="1">
            <a:spLocks noGrp="1"/>
          </p:cNvSpPr>
          <p:nvPr>
            <p:ph type="body" idx="1"/>
          </p:nvPr>
        </p:nvSpPr>
        <p:spPr>
          <a:xfrm>
            <a:off x="4927158" y="1734185"/>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Sistema mononuclear fagocítico del SNC, 10 % de las células.</a:t>
            </a:r>
            <a:endParaRPr/>
          </a:p>
          <a:p>
            <a:pPr marL="228600" lvl="0" indent="-228600" algn="l" rtl="0">
              <a:lnSpc>
                <a:spcPct val="90000"/>
              </a:lnSpc>
              <a:spcBef>
                <a:spcPts val="1000"/>
              </a:spcBef>
              <a:spcAft>
                <a:spcPts val="0"/>
              </a:spcAft>
              <a:buClr>
                <a:srgbClr val="152B48"/>
              </a:buClr>
              <a:buSzPts val="2000"/>
              <a:buChar char="•"/>
            </a:pPr>
            <a:r>
              <a:rPr lang="es-CO"/>
              <a:t>Células de tamaño pequeño, núcleo elongado y poco citoplasma.</a:t>
            </a:r>
            <a:endParaRPr/>
          </a:p>
          <a:p>
            <a:pPr marL="228600" lvl="0" indent="-228600" algn="l" rtl="0">
              <a:lnSpc>
                <a:spcPct val="90000"/>
              </a:lnSpc>
              <a:spcBef>
                <a:spcPts val="1000"/>
              </a:spcBef>
              <a:spcAft>
                <a:spcPts val="0"/>
              </a:spcAft>
              <a:buClr>
                <a:srgbClr val="152B48"/>
              </a:buClr>
              <a:buSzPts val="2000"/>
              <a:buChar char="•"/>
            </a:pPr>
            <a:r>
              <a:rPr lang="es-CO"/>
              <a:t>Función: fagocitosis.</a:t>
            </a:r>
            <a:endParaRPr/>
          </a:p>
          <a:p>
            <a:pPr marL="228600" lvl="0" indent="-101600" algn="l" rtl="0">
              <a:lnSpc>
                <a:spcPct val="90000"/>
              </a:lnSpc>
              <a:spcBef>
                <a:spcPts val="1000"/>
              </a:spcBef>
              <a:spcAft>
                <a:spcPts val="0"/>
              </a:spcAft>
              <a:buClr>
                <a:srgbClr val="152B48"/>
              </a:buClr>
              <a:buSzPts val="2000"/>
              <a:buNone/>
            </a:pPr>
            <a:endParaRPr/>
          </a:p>
        </p:txBody>
      </p:sp>
      <p:pic>
        <p:nvPicPr>
          <p:cNvPr id="441" name="Google Shape;441;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2799" y="1450015"/>
            <a:ext cx="3824767" cy="2349500"/>
          </a:xfrm>
          <a:prstGeom prst="rect">
            <a:avLst/>
          </a:prstGeom>
          <a:noFill/>
          <a:ln>
            <a:noFill/>
          </a:ln>
        </p:spPr>
      </p:pic>
      <p:pic>
        <p:nvPicPr>
          <p:cNvPr id="442" name="Google Shape;442;p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55566" y="3777457"/>
            <a:ext cx="3735835" cy="26666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3"/>
          <p:cNvSpPr txBox="1">
            <a:spLocks noGrp="1"/>
          </p:cNvSpPr>
          <p:nvPr>
            <p:ph type="title"/>
          </p:nvPr>
        </p:nvSpPr>
        <p:spPr>
          <a:xfrm>
            <a:off x="65532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Barrera hematoencefálica</a:t>
            </a:r>
            <a:endParaRPr/>
          </a:p>
        </p:txBody>
      </p:sp>
      <p:sp>
        <p:nvSpPr>
          <p:cNvPr id="448" name="Google Shape;448;p43"/>
          <p:cNvSpPr txBox="1">
            <a:spLocks noGrp="1"/>
          </p:cNvSpPr>
          <p:nvPr>
            <p:ph type="body" idx="1"/>
          </p:nvPr>
        </p:nvSpPr>
        <p:spPr>
          <a:xfrm>
            <a:off x="528668" y="1310006"/>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Barrera altamente selectiva.</a:t>
            </a:r>
            <a:endParaRPr/>
          </a:p>
          <a:p>
            <a:pPr marL="228600" lvl="0" indent="-228600" algn="l" rtl="0">
              <a:lnSpc>
                <a:spcPct val="90000"/>
              </a:lnSpc>
              <a:spcBef>
                <a:spcPts val="1000"/>
              </a:spcBef>
              <a:spcAft>
                <a:spcPts val="0"/>
              </a:spcAft>
              <a:buClr>
                <a:srgbClr val="152B48"/>
              </a:buClr>
              <a:buSzPts val="2000"/>
              <a:buChar char="•"/>
            </a:pPr>
            <a:r>
              <a:rPr lang="es-CO"/>
              <a:t>Penetración por caveolas y transcitosis.</a:t>
            </a:r>
            <a:endParaRPr/>
          </a:p>
          <a:p>
            <a:pPr marL="228600" lvl="0" indent="-228600" algn="l" rtl="0">
              <a:lnSpc>
                <a:spcPct val="90000"/>
              </a:lnSpc>
              <a:spcBef>
                <a:spcPts val="1000"/>
              </a:spcBef>
              <a:spcAft>
                <a:spcPts val="0"/>
              </a:spcAft>
              <a:buClr>
                <a:srgbClr val="152B48"/>
              </a:buClr>
              <a:buSzPts val="2000"/>
              <a:buChar char="•"/>
            </a:pPr>
            <a:r>
              <a:rPr lang="es-CO"/>
              <a:t> Difusión transmembranal. </a:t>
            </a:r>
            <a:endParaRPr/>
          </a:p>
          <a:p>
            <a:pPr marL="228600" lvl="0" indent="-228600" algn="l" rtl="0">
              <a:lnSpc>
                <a:spcPct val="90000"/>
              </a:lnSpc>
              <a:spcBef>
                <a:spcPts val="1000"/>
              </a:spcBef>
              <a:spcAft>
                <a:spcPts val="0"/>
              </a:spcAft>
              <a:buClr>
                <a:srgbClr val="152B48"/>
              </a:buClr>
              <a:buSzPts val="2000"/>
              <a:buChar char="•"/>
            </a:pPr>
            <a:r>
              <a:rPr lang="es-CO"/>
              <a:t>Mecanismos de acarreo y transportadores. </a:t>
            </a:r>
            <a:endParaRPr/>
          </a:p>
          <a:p>
            <a:pPr marL="228600" lvl="0" indent="-228600" algn="l" rtl="0">
              <a:lnSpc>
                <a:spcPct val="90000"/>
              </a:lnSpc>
              <a:spcBef>
                <a:spcPts val="1000"/>
              </a:spcBef>
              <a:spcAft>
                <a:spcPts val="0"/>
              </a:spcAft>
              <a:buClr>
                <a:srgbClr val="152B48"/>
              </a:buClr>
              <a:buSzPts val="2000"/>
              <a:buChar char="•"/>
            </a:pPr>
            <a:r>
              <a:rPr lang="es-CO"/>
              <a:t>Transporte por vía retrógrada de flujo axónico que elude la BHE.</a:t>
            </a:r>
            <a:endParaRPr/>
          </a:p>
        </p:txBody>
      </p:sp>
      <p:pic>
        <p:nvPicPr>
          <p:cNvPr id="449" name="Google Shape;449;p43"/>
          <p:cNvPicPr preferRelativeResize="0"/>
          <p:nvPr/>
        </p:nvPicPr>
        <p:blipFill rotWithShape="1">
          <a:blip r:embed="rId3">
            <a:alphaModFix/>
          </a:blip>
          <a:srcRect/>
          <a:stretch/>
        </p:blipFill>
        <p:spPr>
          <a:xfrm>
            <a:off x="6923747" y="2163397"/>
            <a:ext cx="4829483" cy="33845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4"/>
          <p:cNvSpPr txBox="1">
            <a:spLocks noGrp="1"/>
          </p:cNvSpPr>
          <p:nvPr>
            <p:ph type="title"/>
          </p:nvPr>
        </p:nvSpPr>
        <p:spPr>
          <a:xfrm>
            <a:off x="67978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Barrera hematoencefálica</a:t>
            </a:r>
            <a:endParaRPr/>
          </a:p>
        </p:txBody>
      </p:sp>
      <p:sp>
        <p:nvSpPr>
          <p:cNvPr id="455" name="Google Shape;455;p44"/>
          <p:cNvSpPr txBox="1">
            <a:spLocks noGrp="1"/>
          </p:cNvSpPr>
          <p:nvPr>
            <p:ph type="body" idx="1"/>
          </p:nvPr>
        </p:nvSpPr>
        <p:spPr>
          <a:xfrm>
            <a:off x="574657" y="1325563"/>
            <a:ext cx="5837808" cy="246609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152B48"/>
              </a:buClr>
              <a:buSzPts val="2000"/>
              <a:buChar char="•"/>
            </a:pPr>
            <a:r>
              <a:rPr lang="es-CO"/>
              <a:t>Células del endotelio vascular.</a:t>
            </a:r>
            <a:endParaRPr/>
          </a:p>
          <a:p>
            <a:pPr marL="228600" lvl="0" indent="-228600" algn="l" rtl="0">
              <a:lnSpc>
                <a:spcPct val="90000"/>
              </a:lnSpc>
              <a:spcBef>
                <a:spcPts val="1000"/>
              </a:spcBef>
              <a:spcAft>
                <a:spcPts val="0"/>
              </a:spcAft>
              <a:buClr>
                <a:srgbClr val="152B48"/>
              </a:buClr>
              <a:buSzPts val="2000"/>
              <a:buChar char="•"/>
            </a:pPr>
            <a:r>
              <a:rPr lang="es-CO"/>
              <a:t>Pericitos.</a:t>
            </a:r>
            <a:endParaRPr/>
          </a:p>
          <a:p>
            <a:pPr marL="228600" lvl="0" indent="-228600" algn="l" rtl="0">
              <a:lnSpc>
                <a:spcPct val="90000"/>
              </a:lnSpc>
              <a:spcBef>
                <a:spcPts val="1000"/>
              </a:spcBef>
              <a:spcAft>
                <a:spcPts val="0"/>
              </a:spcAft>
              <a:buClr>
                <a:srgbClr val="152B48"/>
              </a:buClr>
              <a:buSzPts val="2000"/>
              <a:buChar char="•"/>
            </a:pPr>
            <a:r>
              <a:rPr lang="es-CO"/>
              <a:t>Astrocitos perivasculares cuyas prolongaciones forman pies terminales alrededor de los capilares.</a:t>
            </a:r>
            <a:endParaRPr/>
          </a:p>
          <a:p>
            <a:pPr marL="228600" lvl="0" indent="-228600" algn="l" rtl="0">
              <a:lnSpc>
                <a:spcPct val="90000"/>
              </a:lnSpc>
              <a:spcBef>
                <a:spcPts val="1000"/>
              </a:spcBef>
              <a:spcAft>
                <a:spcPts val="0"/>
              </a:spcAft>
              <a:buClr>
                <a:srgbClr val="152B48"/>
              </a:buClr>
              <a:buSzPts val="2000"/>
              <a:buChar char="•"/>
            </a:pPr>
            <a:r>
              <a:rPr lang="es-CO"/>
              <a:t>Lámina basal de la pared capilar.</a:t>
            </a:r>
            <a:endParaRPr/>
          </a:p>
          <a:p>
            <a:pPr marL="228600" lvl="0" indent="-228600" algn="l" rtl="0">
              <a:lnSpc>
                <a:spcPct val="90000"/>
              </a:lnSpc>
              <a:spcBef>
                <a:spcPts val="1000"/>
              </a:spcBef>
              <a:spcAft>
                <a:spcPts val="0"/>
              </a:spcAft>
              <a:buClr>
                <a:srgbClr val="152B48"/>
              </a:buClr>
              <a:buSzPts val="2000"/>
              <a:buChar char="•"/>
            </a:pPr>
            <a:r>
              <a:rPr lang="es-CO"/>
              <a:t>Microglía.</a:t>
            </a:r>
            <a:endParaRPr/>
          </a:p>
        </p:txBody>
      </p:sp>
      <p:pic>
        <p:nvPicPr>
          <p:cNvPr id="456" name="Google Shape;456;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16518" y="2382653"/>
            <a:ext cx="4693553" cy="3152386"/>
          </a:xfrm>
          <a:prstGeom prst="rect">
            <a:avLst/>
          </a:prstGeom>
          <a:solidFill>
            <a:srgbClr val="D0CECE"/>
          </a:solidFill>
          <a:ln>
            <a:noFill/>
          </a:ln>
        </p:spPr>
      </p:pic>
      <p:sp>
        <p:nvSpPr>
          <p:cNvPr id="457" name="Google Shape;457;p44"/>
          <p:cNvSpPr/>
          <p:nvPr/>
        </p:nvSpPr>
        <p:spPr>
          <a:xfrm>
            <a:off x="9824054" y="4506798"/>
            <a:ext cx="1793289" cy="488271"/>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0" i="0" u="none" strike="noStrike" cap="none">
                <a:solidFill>
                  <a:srgbClr val="152B48"/>
                </a:solidFill>
                <a:latin typeface="Montserrat"/>
                <a:ea typeface="Montserrat"/>
                <a:cs typeface="Montserrat"/>
                <a:sym typeface="Montserrat"/>
              </a:rPr>
              <a:t>Astrocito</a:t>
            </a:r>
            <a:endParaRPr/>
          </a:p>
        </p:txBody>
      </p:sp>
      <p:sp>
        <p:nvSpPr>
          <p:cNvPr id="458" name="Google Shape;458;p44"/>
          <p:cNvSpPr/>
          <p:nvPr/>
        </p:nvSpPr>
        <p:spPr>
          <a:xfrm>
            <a:off x="7499584" y="5431555"/>
            <a:ext cx="1793289" cy="488271"/>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0" i="0" u="none" strike="noStrike" cap="none">
                <a:solidFill>
                  <a:srgbClr val="152B48"/>
                </a:solidFill>
                <a:latin typeface="Montserrat"/>
                <a:ea typeface="Montserrat"/>
                <a:cs typeface="Montserrat"/>
                <a:sym typeface="Montserrat"/>
              </a:rPr>
              <a:t>Pericito</a:t>
            </a:r>
            <a:endParaRPr/>
          </a:p>
        </p:txBody>
      </p:sp>
      <p:sp>
        <p:nvSpPr>
          <p:cNvPr id="459" name="Google Shape;459;p44"/>
          <p:cNvSpPr/>
          <p:nvPr/>
        </p:nvSpPr>
        <p:spPr>
          <a:xfrm>
            <a:off x="6539316" y="2246527"/>
            <a:ext cx="1793289" cy="488271"/>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0" i="0" u="none" strike="noStrike" cap="none">
                <a:solidFill>
                  <a:srgbClr val="152B48"/>
                </a:solidFill>
                <a:latin typeface="Montserrat"/>
                <a:ea typeface="Montserrat"/>
                <a:cs typeface="Montserrat"/>
                <a:sym typeface="Montserrat"/>
              </a:rPr>
              <a:t>Microglía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5"/>
          <p:cNvSpPr txBox="1">
            <a:spLocks noGrp="1"/>
          </p:cNvSpPr>
          <p:nvPr>
            <p:ph type="title"/>
          </p:nvPr>
        </p:nvSpPr>
        <p:spPr>
          <a:xfrm>
            <a:off x="67564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Plexo coroides</a:t>
            </a:r>
            <a:endParaRPr/>
          </a:p>
        </p:txBody>
      </p:sp>
      <p:sp>
        <p:nvSpPr>
          <p:cNvPr id="465" name="Google Shape;465;p45"/>
          <p:cNvSpPr txBox="1">
            <a:spLocks noGrp="1"/>
          </p:cNvSpPr>
          <p:nvPr>
            <p:ph type="body" idx="1"/>
          </p:nvPr>
        </p:nvSpPr>
        <p:spPr>
          <a:xfrm>
            <a:off x="576138" y="1253331"/>
            <a:ext cx="643045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Estructura vascular origina en los ventrículos.</a:t>
            </a:r>
            <a:endParaRPr/>
          </a:p>
          <a:p>
            <a:pPr marL="228600" lvl="0" indent="-228600" algn="l" rtl="0">
              <a:lnSpc>
                <a:spcPct val="90000"/>
              </a:lnSpc>
              <a:spcBef>
                <a:spcPts val="1000"/>
              </a:spcBef>
              <a:spcAft>
                <a:spcPts val="0"/>
              </a:spcAft>
              <a:buClr>
                <a:srgbClr val="152B48"/>
              </a:buClr>
              <a:buSzPts val="1800"/>
              <a:buChar char="•"/>
            </a:pPr>
            <a:r>
              <a:rPr lang="es-CO" sz="1800"/>
              <a:t>Función: producción de LCR.</a:t>
            </a:r>
            <a:endParaRPr/>
          </a:p>
          <a:p>
            <a:pPr marL="228600" lvl="0" indent="-228600" algn="l" rtl="0">
              <a:lnSpc>
                <a:spcPct val="90000"/>
              </a:lnSpc>
              <a:spcBef>
                <a:spcPts val="1000"/>
              </a:spcBef>
              <a:spcAft>
                <a:spcPts val="0"/>
              </a:spcAft>
              <a:buClr>
                <a:srgbClr val="152B48"/>
              </a:buClr>
              <a:buSzPts val="1800"/>
              <a:buChar char="•"/>
            </a:pPr>
            <a:r>
              <a:rPr lang="es-CO" sz="1800"/>
              <a:t>Absorbido: espacio subaracnoideo al seno venoso sagital superior.</a:t>
            </a:r>
            <a:endParaRPr/>
          </a:p>
          <a:p>
            <a:pPr marL="0" lvl="0" indent="0" algn="l" rtl="0">
              <a:lnSpc>
                <a:spcPct val="90000"/>
              </a:lnSpc>
              <a:spcBef>
                <a:spcPts val="1000"/>
              </a:spcBef>
              <a:spcAft>
                <a:spcPts val="0"/>
              </a:spcAft>
              <a:buClr>
                <a:srgbClr val="152B48"/>
              </a:buClr>
              <a:buSzPts val="1800"/>
              <a:buNone/>
            </a:pPr>
            <a:r>
              <a:rPr lang="es-CO" sz="1800"/>
              <a:t>Localización : </a:t>
            </a:r>
            <a:endParaRPr/>
          </a:p>
          <a:p>
            <a:pPr marL="228600" lvl="0" indent="-228600" algn="l" rtl="0">
              <a:lnSpc>
                <a:spcPct val="90000"/>
              </a:lnSpc>
              <a:spcBef>
                <a:spcPts val="1000"/>
              </a:spcBef>
              <a:spcAft>
                <a:spcPts val="0"/>
              </a:spcAft>
              <a:buClr>
                <a:srgbClr val="152B48"/>
              </a:buClr>
              <a:buSzPts val="1800"/>
              <a:buChar char="•"/>
            </a:pPr>
            <a:r>
              <a:rPr lang="es-CO" sz="1800"/>
              <a:t>Ventrículos laterales:</a:t>
            </a:r>
            <a:endParaRPr/>
          </a:p>
          <a:p>
            <a:pPr marL="685800" lvl="1" indent="-228600" algn="l" rtl="0">
              <a:lnSpc>
                <a:spcPct val="90000"/>
              </a:lnSpc>
              <a:spcBef>
                <a:spcPts val="500"/>
              </a:spcBef>
              <a:spcAft>
                <a:spcPts val="0"/>
              </a:spcAft>
              <a:buClr>
                <a:srgbClr val="152B48"/>
              </a:buClr>
              <a:buSzPts val="1800"/>
              <a:buChar char="•"/>
            </a:pPr>
            <a:r>
              <a:rPr lang="es-CO" sz="1800"/>
              <a:t>Techo de los ventrículos 3 y 4, agujero de Monro.</a:t>
            </a:r>
            <a:endParaRPr/>
          </a:p>
          <a:p>
            <a:pPr marL="685800" lvl="1" indent="-228600" algn="l" rtl="0">
              <a:lnSpc>
                <a:spcPct val="90000"/>
              </a:lnSpc>
              <a:spcBef>
                <a:spcPts val="500"/>
              </a:spcBef>
              <a:spcAft>
                <a:spcPts val="0"/>
              </a:spcAft>
              <a:buClr>
                <a:srgbClr val="152B48"/>
              </a:buClr>
              <a:buSzPts val="1800"/>
              <a:buChar char="•"/>
            </a:pPr>
            <a:r>
              <a:rPr lang="es-CO" sz="1800"/>
              <a:t>Cisternas de ángulo pontocerebeloso (en el espacio subaracnoideo).</a:t>
            </a:r>
            <a:endParaRPr sz="1800"/>
          </a:p>
        </p:txBody>
      </p:sp>
      <p:pic>
        <p:nvPicPr>
          <p:cNvPr id="466" name="Google Shape;466;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92947" y="1753539"/>
            <a:ext cx="4670319" cy="34728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6"/>
          <p:cNvSpPr txBox="1">
            <a:spLocks noGrp="1"/>
          </p:cNvSpPr>
          <p:nvPr>
            <p:ph type="title"/>
          </p:nvPr>
        </p:nvSpPr>
        <p:spPr>
          <a:xfrm>
            <a:off x="779477" y="18255"/>
            <a:ext cx="10515600" cy="128203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Plexo coroideo</a:t>
            </a:r>
            <a:endParaRPr/>
          </a:p>
        </p:txBody>
      </p:sp>
      <p:sp>
        <p:nvSpPr>
          <p:cNvPr id="472" name="Google Shape;472;p46"/>
          <p:cNvSpPr txBox="1">
            <a:spLocks noGrp="1"/>
          </p:cNvSpPr>
          <p:nvPr>
            <p:ph type="body" idx="1"/>
          </p:nvPr>
        </p:nvSpPr>
        <p:spPr>
          <a:xfrm>
            <a:off x="481272" y="1549930"/>
            <a:ext cx="6761922" cy="187907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000"/>
              <a:buChar char="•"/>
            </a:pPr>
            <a:r>
              <a:rPr lang="es-CO" b="0" i="0">
                <a:solidFill>
                  <a:srgbClr val="000000"/>
                </a:solidFill>
                <a:latin typeface="Montserrat"/>
                <a:ea typeface="Montserrat"/>
                <a:cs typeface="Montserrat"/>
                <a:sym typeface="Montserrat"/>
              </a:rPr>
              <a:t>Pliegues de la piamadre invaginada (leptomeninges vasculares).</a:t>
            </a:r>
            <a:endParaRPr/>
          </a:p>
          <a:p>
            <a:pPr marL="228600" lvl="0" indent="-228600" algn="l" rtl="0">
              <a:lnSpc>
                <a:spcPct val="90000"/>
              </a:lnSpc>
              <a:spcBef>
                <a:spcPts val="1000"/>
              </a:spcBef>
              <a:spcAft>
                <a:spcPts val="0"/>
              </a:spcAft>
              <a:buClr>
                <a:srgbClr val="000000"/>
              </a:buClr>
              <a:buSzPts val="2000"/>
              <a:buChar char="•"/>
            </a:pPr>
            <a:r>
              <a:rPr lang="es-CO" b="0" i="0">
                <a:solidFill>
                  <a:srgbClr val="000000"/>
                </a:solidFill>
                <a:latin typeface="Montserrat"/>
                <a:ea typeface="Montserrat"/>
                <a:cs typeface="Montserrat"/>
                <a:sym typeface="Montserrat"/>
              </a:rPr>
              <a:t>Los procesos papilares se proyectan hacia los ventrículos.</a:t>
            </a:r>
            <a:endParaRPr/>
          </a:p>
          <a:p>
            <a:pPr marL="228600" lvl="0" indent="-228600" algn="l" rtl="0">
              <a:lnSpc>
                <a:spcPct val="90000"/>
              </a:lnSpc>
              <a:spcBef>
                <a:spcPts val="1000"/>
              </a:spcBef>
              <a:spcAft>
                <a:spcPts val="0"/>
              </a:spcAft>
              <a:buClr>
                <a:srgbClr val="000000"/>
              </a:buClr>
              <a:buSzPts val="2000"/>
              <a:buChar char="•"/>
            </a:pPr>
            <a:r>
              <a:rPr lang="es-CO" b="0" i="0">
                <a:solidFill>
                  <a:srgbClr val="000000"/>
                </a:solidFill>
                <a:latin typeface="Montserrat"/>
                <a:ea typeface="Montserrat"/>
                <a:cs typeface="Montserrat"/>
                <a:sym typeface="Montserrat"/>
              </a:rPr>
              <a:t>Lo sostiene colágeno y vasos sanguíneos.</a:t>
            </a:r>
            <a:endParaRPr>
              <a:latin typeface="Montserrat"/>
              <a:ea typeface="Montserrat"/>
              <a:cs typeface="Montserrat"/>
              <a:sym typeface="Montserrat"/>
            </a:endParaRPr>
          </a:p>
        </p:txBody>
      </p:sp>
      <p:pic>
        <p:nvPicPr>
          <p:cNvPr id="473" name="Google Shape;473;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58267" y="2048501"/>
            <a:ext cx="3213865" cy="32935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7"/>
          <p:cNvSpPr txBox="1">
            <a:spLocks noGrp="1"/>
          </p:cNvSpPr>
          <p:nvPr>
            <p:ph type="title"/>
          </p:nvPr>
        </p:nvSpPr>
        <p:spPr>
          <a:xfrm>
            <a:off x="695588"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Células ependimarias</a:t>
            </a:r>
            <a:endParaRPr/>
          </a:p>
        </p:txBody>
      </p:sp>
      <p:sp>
        <p:nvSpPr>
          <p:cNvPr id="479" name="Google Shape;479;p47"/>
          <p:cNvSpPr txBox="1">
            <a:spLocks noGrp="1"/>
          </p:cNvSpPr>
          <p:nvPr>
            <p:ph type="body" idx="1"/>
          </p:nvPr>
        </p:nvSpPr>
        <p:spPr>
          <a:xfrm>
            <a:off x="579606" y="1330740"/>
            <a:ext cx="694274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Recubren los ventrículos del cerebro y el conducto ependimario.</a:t>
            </a:r>
            <a:endParaRPr/>
          </a:p>
          <a:p>
            <a:pPr marL="228600" lvl="0" indent="-228600" algn="l" rtl="0">
              <a:lnSpc>
                <a:spcPct val="90000"/>
              </a:lnSpc>
              <a:spcBef>
                <a:spcPts val="1000"/>
              </a:spcBef>
              <a:spcAft>
                <a:spcPts val="0"/>
              </a:spcAft>
              <a:buClr>
                <a:srgbClr val="152B48"/>
              </a:buClr>
              <a:buSzPts val="2000"/>
              <a:buChar char="•"/>
            </a:pPr>
            <a:r>
              <a:rPr lang="es-CO"/>
              <a:t>Funciones:</a:t>
            </a:r>
            <a:endParaRPr/>
          </a:p>
          <a:p>
            <a:pPr marL="685800" lvl="1" indent="-228600" algn="l" rtl="0">
              <a:lnSpc>
                <a:spcPct val="90000"/>
              </a:lnSpc>
              <a:spcBef>
                <a:spcPts val="500"/>
              </a:spcBef>
              <a:spcAft>
                <a:spcPts val="0"/>
              </a:spcAft>
              <a:buClr>
                <a:srgbClr val="152B48"/>
              </a:buClr>
              <a:buSzPts val="2000"/>
              <a:buChar char="•"/>
            </a:pPr>
            <a:r>
              <a:rPr lang="es-CO"/>
              <a:t>Capa epitelial que rodea el plexo coroideo.</a:t>
            </a:r>
            <a:endParaRPr/>
          </a:p>
          <a:p>
            <a:pPr marL="685800" lvl="1" indent="-228600" algn="l" rtl="0">
              <a:lnSpc>
                <a:spcPct val="90000"/>
              </a:lnSpc>
              <a:spcBef>
                <a:spcPts val="500"/>
              </a:spcBef>
              <a:spcAft>
                <a:spcPts val="0"/>
              </a:spcAft>
              <a:buClr>
                <a:srgbClr val="152B48"/>
              </a:buClr>
              <a:buSzPts val="2000"/>
              <a:buChar char="•"/>
            </a:pPr>
            <a:r>
              <a:rPr lang="es-CO"/>
              <a:t>Cilios: movimiento coordinado direcciona LCR.</a:t>
            </a:r>
            <a:endParaRPr/>
          </a:p>
          <a:p>
            <a:pPr marL="685800" lvl="1" indent="-228600" algn="l" rtl="0">
              <a:lnSpc>
                <a:spcPct val="90000"/>
              </a:lnSpc>
              <a:spcBef>
                <a:spcPts val="500"/>
              </a:spcBef>
              <a:spcAft>
                <a:spcPts val="0"/>
              </a:spcAft>
              <a:buClr>
                <a:srgbClr val="152B48"/>
              </a:buClr>
              <a:buSzPts val="2000"/>
              <a:buChar char="•"/>
            </a:pPr>
            <a:r>
              <a:rPr lang="es-CO"/>
              <a:t>Transporte de hormonas en el cerebro.</a:t>
            </a:r>
            <a:endParaRPr/>
          </a:p>
          <a:p>
            <a:pPr marL="685800" lvl="1" indent="-101600" algn="l" rtl="0">
              <a:lnSpc>
                <a:spcPct val="90000"/>
              </a:lnSpc>
              <a:spcBef>
                <a:spcPts val="5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a:p>
            <a:pPr marL="228600" lvl="0" indent="-101600" algn="l" rtl="0">
              <a:lnSpc>
                <a:spcPct val="90000"/>
              </a:lnSpc>
              <a:spcBef>
                <a:spcPts val="1000"/>
              </a:spcBef>
              <a:spcAft>
                <a:spcPts val="0"/>
              </a:spcAft>
              <a:buClr>
                <a:srgbClr val="152B48"/>
              </a:buClr>
              <a:buSzPts val="2000"/>
              <a:buNone/>
            </a:pPr>
            <a:endParaRPr/>
          </a:p>
        </p:txBody>
      </p:sp>
      <p:pic>
        <p:nvPicPr>
          <p:cNvPr id="480" name="Google Shape;480;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20364" y="3615404"/>
            <a:ext cx="4584438" cy="26678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8"/>
          <p:cNvSpPr txBox="1">
            <a:spLocks noGrp="1"/>
          </p:cNvSpPr>
          <p:nvPr>
            <p:ph type="title"/>
          </p:nvPr>
        </p:nvSpPr>
        <p:spPr>
          <a:xfrm>
            <a:off x="687198"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Meninges</a:t>
            </a:r>
            <a:endParaRPr/>
          </a:p>
        </p:txBody>
      </p:sp>
      <p:sp>
        <p:nvSpPr>
          <p:cNvPr id="486" name="Google Shape;486;p48"/>
          <p:cNvSpPr txBox="1">
            <a:spLocks noGrp="1"/>
          </p:cNvSpPr>
          <p:nvPr>
            <p:ph type="body" idx="1"/>
          </p:nvPr>
        </p:nvSpPr>
        <p:spPr>
          <a:xfrm>
            <a:off x="435605" y="1427410"/>
            <a:ext cx="680409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Las meninges constan de 3 capas separadas de tejido conectivo que envuelven el sistema nervioso central (SNC).</a:t>
            </a:r>
            <a:endParaRPr/>
          </a:p>
          <a:p>
            <a:pPr marL="228600" lvl="0" indent="-228600" algn="l" rtl="0">
              <a:lnSpc>
                <a:spcPct val="90000"/>
              </a:lnSpc>
              <a:spcBef>
                <a:spcPts val="1000"/>
              </a:spcBef>
              <a:spcAft>
                <a:spcPts val="0"/>
              </a:spcAft>
              <a:buClr>
                <a:srgbClr val="152B48"/>
              </a:buClr>
              <a:buSzPts val="2000"/>
              <a:buChar char="•"/>
            </a:pPr>
            <a:r>
              <a:rPr lang="es-CO"/>
              <a:t>Dura mater, aracnoides y piamadre.</a:t>
            </a:r>
            <a:endParaRPr/>
          </a:p>
          <a:p>
            <a:pPr marL="228600" lvl="0" indent="-228600" algn="l" rtl="0">
              <a:lnSpc>
                <a:spcPct val="90000"/>
              </a:lnSpc>
              <a:spcBef>
                <a:spcPts val="1000"/>
              </a:spcBef>
              <a:spcAft>
                <a:spcPts val="0"/>
              </a:spcAft>
              <a:buClr>
                <a:srgbClr val="152B48"/>
              </a:buClr>
              <a:buSzPts val="2000"/>
              <a:buChar char="•"/>
            </a:pPr>
            <a:r>
              <a:rPr lang="es-CO"/>
              <a:t>La aracnoides y la piamadre constituyen leptomeninges.</a:t>
            </a:r>
            <a:endParaRPr/>
          </a:p>
        </p:txBody>
      </p:sp>
      <p:pic>
        <p:nvPicPr>
          <p:cNvPr id="487" name="Google Shape;487;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22348" y="85987"/>
            <a:ext cx="3905431" cy="66860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9"/>
          <p:cNvSpPr txBox="1">
            <a:spLocks noGrp="1"/>
          </p:cNvSpPr>
          <p:nvPr>
            <p:ph type="title"/>
          </p:nvPr>
        </p:nvSpPr>
        <p:spPr>
          <a:xfrm>
            <a:off x="745921" y="1"/>
            <a:ext cx="10515600" cy="12370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Duramadre</a:t>
            </a:r>
            <a:endParaRPr/>
          </a:p>
        </p:txBody>
      </p:sp>
      <p:sp>
        <p:nvSpPr>
          <p:cNvPr id="493" name="Google Shape;493;p49"/>
          <p:cNvSpPr txBox="1">
            <a:spLocks noGrp="1"/>
          </p:cNvSpPr>
          <p:nvPr>
            <p:ph type="body" idx="1"/>
          </p:nvPr>
        </p:nvSpPr>
        <p:spPr>
          <a:xfrm>
            <a:off x="4806890" y="1237092"/>
            <a:ext cx="6870584" cy="503319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1800"/>
              <a:buChar char="•"/>
            </a:pPr>
            <a:r>
              <a:rPr lang="es-CO" sz="1800"/>
              <a:t>Capa exterior resistente.</a:t>
            </a:r>
            <a:endParaRPr/>
          </a:p>
          <a:p>
            <a:pPr marL="228600" lvl="0" indent="-228600" algn="l" rtl="0">
              <a:lnSpc>
                <a:spcPct val="90000"/>
              </a:lnSpc>
              <a:spcBef>
                <a:spcPts val="1000"/>
              </a:spcBef>
              <a:spcAft>
                <a:spcPts val="0"/>
              </a:spcAft>
              <a:buClr>
                <a:srgbClr val="152B48"/>
              </a:buClr>
              <a:buSzPts val="1800"/>
              <a:buChar char="•"/>
            </a:pPr>
            <a:r>
              <a:rPr lang="es-CO" sz="1800"/>
              <a:t>Compuesto por 2 capas muy yuxtapuestas o fusionadas de tejido conectivo fibroso denso que se separa para formar senos venosos durales (canales venosos principales).</a:t>
            </a:r>
            <a:endParaRPr/>
          </a:p>
          <a:p>
            <a:pPr marL="228600" lvl="0" indent="-228600" algn="l" rtl="0">
              <a:lnSpc>
                <a:spcPct val="90000"/>
              </a:lnSpc>
              <a:spcBef>
                <a:spcPts val="1000"/>
              </a:spcBef>
              <a:spcAft>
                <a:spcPts val="0"/>
              </a:spcAft>
              <a:buClr>
                <a:srgbClr val="152B48"/>
              </a:buClr>
              <a:buSzPts val="1800"/>
              <a:buChar char="•"/>
            </a:pPr>
            <a:r>
              <a:rPr lang="es-CO" sz="1800"/>
              <a:t>La capa externa (externa) de la duramadre está adherida a la parte interna del cráneo y funciona como periostio del cráneo.</a:t>
            </a:r>
            <a:endParaRPr/>
          </a:p>
          <a:p>
            <a:pPr marL="228600" lvl="0" indent="-228600" algn="l" rtl="0">
              <a:lnSpc>
                <a:spcPct val="90000"/>
              </a:lnSpc>
              <a:spcBef>
                <a:spcPts val="1000"/>
              </a:spcBef>
              <a:spcAft>
                <a:spcPts val="0"/>
              </a:spcAft>
              <a:buClr>
                <a:srgbClr val="152B48"/>
              </a:buClr>
              <a:buSzPts val="1800"/>
              <a:buChar char="•"/>
            </a:pPr>
            <a:r>
              <a:rPr lang="es-CO" sz="1800"/>
              <a:t>La capa interna de la duramadre se une a la aracnoides para formar pliegues que partes separadas del cerebro (hoz cerebri, hoz cerebelo, tentorium cerebelli, diafragma de la silla turca).</a:t>
            </a:r>
            <a:endParaRPr/>
          </a:p>
          <a:p>
            <a:pPr marL="228600" lvl="0" indent="-228600" algn="l" rtl="0">
              <a:lnSpc>
                <a:spcPct val="90000"/>
              </a:lnSpc>
              <a:spcBef>
                <a:spcPts val="1000"/>
              </a:spcBef>
              <a:spcAft>
                <a:spcPts val="0"/>
              </a:spcAft>
              <a:buClr>
                <a:srgbClr val="152B48"/>
              </a:buClr>
              <a:buSzPts val="1800"/>
              <a:buChar char="•"/>
            </a:pPr>
            <a:r>
              <a:rPr lang="es-CO" sz="1800"/>
              <a:t>Penetrado por vellosidades aracnoideas, venas drenantes.</a:t>
            </a:r>
            <a:endParaRPr/>
          </a:p>
          <a:p>
            <a:pPr marL="228600" lvl="0" indent="-228600" algn="l" rtl="0">
              <a:lnSpc>
                <a:spcPct val="90000"/>
              </a:lnSpc>
              <a:spcBef>
                <a:spcPts val="1000"/>
              </a:spcBef>
              <a:spcAft>
                <a:spcPts val="0"/>
              </a:spcAft>
              <a:buClr>
                <a:srgbClr val="152B48"/>
              </a:buClr>
              <a:buSzPts val="1800"/>
              <a:buChar char="•"/>
            </a:pPr>
            <a:r>
              <a:rPr lang="es-CO" sz="1800"/>
              <a:t>Posibles espacios:</a:t>
            </a:r>
            <a:endParaRPr/>
          </a:p>
          <a:p>
            <a:pPr marL="685800" lvl="1" indent="-228600" algn="l" rtl="0">
              <a:lnSpc>
                <a:spcPct val="90000"/>
              </a:lnSpc>
              <a:spcBef>
                <a:spcPts val="500"/>
              </a:spcBef>
              <a:spcAft>
                <a:spcPts val="0"/>
              </a:spcAft>
              <a:buClr>
                <a:srgbClr val="152B48"/>
              </a:buClr>
              <a:buSzPts val="1800"/>
              <a:buChar char="•"/>
            </a:pPr>
            <a:r>
              <a:rPr lang="es-CO" sz="1800"/>
              <a:t> Epidural (entre la duramadre y el cráneo / canal vertebral).</a:t>
            </a:r>
            <a:endParaRPr/>
          </a:p>
          <a:p>
            <a:pPr marL="685800" lvl="1" indent="-228600" algn="l" rtl="0">
              <a:lnSpc>
                <a:spcPct val="90000"/>
              </a:lnSpc>
              <a:spcBef>
                <a:spcPts val="500"/>
              </a:spcBef>
              <a:spcAft>
                <a:spcPts val="0"/>
              </a:spcAft>
              <a:buClr>
                <a:srgbClr val="152B48"/>
              </a:buClr>
              <a:buSzPts val="1800"/>
              <a:buChar char="•"/>
            </a:pPr>
            <a:r>
              <a:rPr lang="es-CO" sz="1800"/>
              <a:t>Subdural (entre dura y leptomeninges).</a:t>
            </a:r>
            <a:endParaRPr sz="1800"/>
          </a:p>
        </p:txBody>
      </p:sp>
      <p:pic>
        <p:nvPicPr>
          <p:cNvPr id="494" name="Google Shape;494;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4789" y="1195045"/>
            <a:ext cx="2788333" cy="25883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2"/>
          <p:cNvSpPr txBox="1">
            <a:spLocks noGrp="1"/>
          </p:cNvSpPr>
          <p:nvPr>
            <p:ph type="title"/>
          </p:nvPr>
        </p:nvSpPr>
        <p:spPr>
          <a:xfrm>
            <a:off x="67564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Componentes</a:t>
            </a:r>
            <a:endParaRPr/>
          </a:p>
        </p:txBody>
      </p:sp>
      <p:sp>
        <p:nvSpPr>
          <p:cNvPr id="365" name="Google Shape;365;p32"/>
          <p:cNvSpPr txBox="1">
            <a:spLocks noGrp="1"/>
          </p:cNvSpPr>
          <p:nvPr>
            <p:ph type="body" idx="1"/>
          </p:nvPr>
        </p:nvSpPr>
        <p:spPr>
          <a:xfrm>
            <a:off x="4811894" y="1709123"/>
            <a:ext cx="6902586" cy="2090392"/>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152B48"/>
              </a:buClr>
              <a:buSzPct val="100000"/>
              <a:buChar char="•"/>
            </a:pPr>
            <a:r>
              <a:rPr lang="es-CO">
                <a:latin typeface="Montserrat"/>
                <a:ea typeface="Montserrat"/>
                <a:cs typeface="Montserrat"/>
                <a:sym typeface="Montserrat"/>
              </a:rPr>
              <a:t>Parénquima: neuronas.</a:t>
            </a:r>
            <a:endParaRPr/>
          </a:p>
          <a:p>
            <a:pPr marL="228600" lvl="0" indent="-228600" algn="l" rtl="0">
              <a:lnSpc>
                <a:spcPct val="90000"/>
              </a:lnSpc>
              <a:spcBef>
                <a:spcPts val="1000"/>
              </a:spcBef>
              <a:spcAft>
                <a:spcPts val="0"/>
              </a:spcAft>
              <a:buClr>
                <a:srgbClr val="152B48"/>
              </a:buClr>
              <a:buSzPct val="100000"/>
              <a:buChar char="•"/>
            </a:pPr>
            <a:r>
              <a:rPr lang="es-CO">
                <a:latin typeface="Montserrat"/>
                <a:ea typeface="Montserrat"/>
                <a:cs typeface="Montserrat"/>
                <a:sym typeface="Montserrat"/>
              </a:rPr>
              <a:t>Sostén: neuroglia y neuropil.</a:t>
            </a:r>
            <a:endParaRPr/>
          </a:p>
          <a:p>
            <a:pPr marL="228600" lvl="0" indent="-228600" algn="l" rtl="0">
              <a:lnSpc>
                <a:spcPct val="90000"/>
              </a:lnSpc>
              <a:spcBef>
                <a:spcPts val="1000"/>
              </a:spcBef>
              <a:spcAft>
                <a:spcPts val="0"/>
              </a:spcAft>
              <a:buClr>
                <a:srgbClr val="152B48"/>
              </a:buClr>
              <a:buSzPct val="100000"/>
              <a:buChar char="•"/>
            </a:pPr>
            <a:r>
              <a:rPr lang="es-CO">
                <a:latin typeface="Montserrat"/>
                <a:ea typeface="Montserrat"/>
                <a:cs typeface="Montserrat"/>
                <a:sym typeface="Montserrat"/>
              </a:rPr>
              <a:t>El tejido nervioso forma:</a:t>
            </a:r>
            <a:endParaRPr/>
          </a:p>
          <a:p>
            <a:pPr marL="685800" lvl="1" indent="-228600" algn="l" rtl="0">
              <a:lnSpc>
                <a:spcPct val="90000"/>
              </a:lnSpc>
              <a:spcBef>
                <a:spcPts val="500"/>
              </a:spcBef>
              <a:spcAft>
                <a:spcPts val="0"/>
              </a:spcAft>
              <a:buClr>
                <a:srgbClr val="152B48"/>
              </a:buClr>
              <a:buSzPct val="100000"/>
              <a:buChar char="•"/>
            </a:pPr>
            <a:r>
              <a:rPr lang="es-CO"/>
              <a:t>Sistema nervioso central: encéfalo y médula espinal.</a:t>
            </a:r>
            <a:endParaRPr/>
          </a:p>
          <a:p>
            <a:pPr marL="685800" lvl="1" indent="-228600" algn="l" rtl="0">
              <a:lnSpc>
                <a:spcPct val="90000"/>
              </a:lnSpc>
              <a:spcBef>
                <a:spcPts val="500"/>
              </a:spcBef>
              <a:spcAft>
                <a:spcPts val="0"/>
              </a:spcAft>
              <a:buClr>
                <a:srgbClr val="152B48"/>
              </a:buClr>
              <a:buSzPct val="100000"/>
              <a:buChar char="•"/>
            </a:pPr>
            <a:r>
              <a:rPr lang="es-CO"/>
              <a:t>Sistema nervioso periférico: ganglios, plexos y nervios.</a:t>
            </a:r>
            <a:endParaRPr/>
          </a:p>
        </p:txBody>
      </p:sp>
      <p:sp>
        <p:nvSpPr>
          <p:cNvPr id="366" name="Google Shape;366;p32"/>
          <p:cNvSpPr txBox="1">
            <a:spLocks noGrp="1"/>
          </p:cNvSpPr>
          <p:nvPr>
            <p:ph type="body" idx="2"/>
          </p:nvPr>
        </p:nvSpPr>
        <p:spPr>
          <a:xfrm>
            <a:off x="4811894" y="3799515"/>
            <a:ext cx="6902586" cy="241334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latin typeface="Montserrat"/>
                <a:ea typeface="Montserrat"/>
                <a:cs typeface="Montserrat"/>
                <a:sym typeface="Montserrat"/>
              </a:rPr>
              <a:t>Sustancia Gris: ricas en neuronas y células neurogliales.</a:t>
            </a:r>
            <a:endParaRPr/>
          </a:p>
          <a:p>
            <a:pPr marL="228600" lvl="0" indent="-228600" algn="l" rtl="0">
              <a:lnSpc>
                <a:spcPct val="90000"/>
              </a:lnSpc>
              <a:spcBef>
                <a:spcPts val="1000"/>
              </a:spcBef>
              <a:spcAft>
                <a:spcPts val="0"/>
              </a:spcAft>
              <a:buClr>
                <a:srgbClr val="152B48"/>
              </a:buClr>
              <a:buSzPts val="2000"/>
              <a:buChar char="•"/>
            </a:pPr>
            <a:r>
              <a:rPr lang="es-CO">
                <a:latin typeface="Montserrat"/>
                <a:ea typeface="Montserrat"/>
                <a:cs typeface="Montserrat"/>
                <a:sym typeface="Montserrat"/>
              </a:rPr>
              <a:t>Sustancia blanca: rica en axones  y oligodendrocitos.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0"/>
          <p:cNvSpPr txBox="1">
            <a:spLocks noGrp="1"/>
          </p:cNvSpPr>
          <p:nvPr>
            <p:ph type="title"/>
          </p:nvPr>
        </p:nvSpPr>
        <p:spPr>
          <a:xfrm>
            <a:off x="771088" y="0"/>
            <a:ext cx="10515600" cy="11180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Aracnoides</a:t>
            </a:r>
            <a:endParaRPr/>
          </a:p>
        </p:txBody>
      </p:sp>
      <p:sp>
        <p:nvSpPr>
          <p:cNvPr id="500" name="Google Shape;500;p50"/>
          <p:cNvSpPr txBox="1">
            <a:spLocks noGrp="1"/>
          </p:cNvSpPr>
          <p:nvPr>
            <p:ph type="body" idx="1"/>
          </p:nvPr>
        </p:nvSpPr>
        <p:spPr>
          <a:xfrm>
            <a:off x="4751269" y="1532010"/>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Membrana delicada, fina, continua y transparente muy cerca de la duramadre arriba.</a:t>
            </a:r>
            <a:endParaRPr/>
          </a:p>
          <a:p>
            <a:pPr marL="228600" lvl="0" indent="-228600" algn="l" rtl="0">
              <a:lnSpc>
                <a:spcPct val="90000"/>
              </a:lnSpc>
              <a:spcBef>
                <a:spcPts val="1000"/>
              </a:spcBef>
              <a:spcAft>
                <a:spcPts val="0"/>
              </a:spcAft>
              <a:buClr>
                <a:srgbClr val="152B48"/>
              </a:buClr>
              <a:buSzPts val="2000"/>
              <a:buChar char="•"/>
            </a:pPr>
            <a:r>
              <a:rPr lang="es-CO"/>
              <a:t>Fibras conectivas tenues en forma de red (trabéculas aracnoideas) unir aracnoides a pia subyacente.</a:t>
            </a:r>
            <a:endParaRPr/>
          </a:p>
          <a:p>
            <a:pPr marL="228600" lvl="0" indent="-228600" algn="l" rtl="0">
              <a:lnSpc>
                <a:spcPct val="90000"/>
              </a:lnSpc>
              <a:spcBef>
                <a:spcPts val="1000"/>
              </a:spcBef>
              <a:spcAft>
                <a:spcPts val="0"/>
              </a:spcAft>
              <a:buClr>
                <a:srgbClr val="152B48"/>
              </a:buClr>
              <a:buSzPts val="2000"/>
              <a:buChar char="•"/>
            </a:pPr>
            <a:r>
              <a:rPr lang="es-CO"/>
              <a:t>Espacio subaracnoideo (entre pia y aracnoides).</a:t>
            </a:r>
            <a:endParaRPr/>
          </a:p>
          <a:p>
            <a:pPr marL="228600" lvl="0" indent="-228600" algn="l" rtl="0">
              <a:lnSpc>
                <a:spcPct val="90000"/>
              </a:lnSpc>
              <a:spcBef>
                <a:spcPts val="1000"/>
              </a:spcBef>
              <a:spcAft>
                <a:spcPts val="0"/>
              </a:spcAft>
              <a:buClr>
                <a:srgbClr val="152B48"/>
              </a:buClr>
              <a:buSzPts val="2000"/>
              <a:buChar char="•"/>
            </a:pPr>
            <a:r>
              <a:rPr lang="es-CO"/>
              <a:t>Cisternas subaracnoideas.</a:t>
            </a:r>
            <a:endParaRPr/>
          </a:p>
          <a:p>
            <a:pPr marL="228600" lvl="0" indent="-228600" algn="l" rtl="0">
              <a:lnSpc>
                <a:spcPct val="90000"/>
              </a:lnSpc>
              <a:spcBef>
                <a:spcPts val="1000"/>
              </a:spcBef>
              <a:spcAft>
                <a:spcPts val="0"/>
              </a:spcAft>
              <a:buClr>
                <a:srgbClr val="152B48"/>
              </a:buClr>
              <a:buSzPts val="2000"/>
              <a:buChar char="•"/>
            </a:pPr>
            <a:r>
              <a:rPr lang="es-CO"/>
              <a:t>Áreas agrandadas del espacio subaracnoideo (p. Ej., cisterna magna) puede contener además nervios craneales.</a:t>
            </a:r>
            <a:endParaRPr/>
          </a:p>
        </p:txBody>
      </p:sp>
      <p:pic>
        <p:nvPicPr>
          <p:cNvPr id="501" name="Google Shape;501;p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1343" y="1118083"/>
            <a:ext cx="2663703" cy="270863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1"/>
          <p:cNvSpPr txBox="1">
            <a:spLocks noGrp="1"/>
          </p:cNvSpPr>
          <p:nvPr>
            <p:ph type="title"/>
          </p:nvPr>
        </p:nvSpPr>
        <p:spPr>
          <a:xfrm>
            <a:off x="838200" y="-1238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000"/>
              <a:buFont typeface="Montserrat"/>
              <a:buNone/>
            </a:pPr>
            <a:r>
              <a:rPr lang="es-CO" sz="4000" b="0"/>
              <a:t>Piamadre</a:t>
            </a:r>
            <a:endParaRPr/>
          </a:p>
        </p:txBody>
      </p:sp>
      <p:sp>
        <p:nvSpPr>
          <p:cNvPr id="507" name="Google Shape;507;p51"/>
          <p:cNvSpPr txBox="1">
            <a:spLocks noGrp="1"/>
          </p:cNvSpPr>
          <p:nvPr>
            <p:ph type="body" idx="1"/>
          </p:nvPr>
        </p:nvSpPr>
        <p:spPr>
          <a:xfrm>
            <a:off x="4591878" y="1724957"/>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La delicada membrana interna cubre la superficie del cerebro, sigue contornos (circunvoluciones y surcos).</a:t>
            </a:r>
            <a:endParaRPr/>
          </a:p>
          <a:p>
            <a:pPr marL="228600" lvl="0" indent="-228600" algn="l" rtl="0">
              <a:lnSpc>
                <a:spcPct val="90000"/>
              </a:lnSpc>
              <a:spcBef>
                <a:spcPts val="1000"/>
              </a:spcBef>
              <a:spcAft>
                <a:spcPts val="0"/>
              </a:spcAft>
              <a:buClr>
                <a:srgbClr val="152B48"/>
              </a:buClr>
              <a:buSzPts val="2000"/>
              <a:buChar char="•"/>
            </a:pPr>
            <a:r>
              <a:rPr lang="es-CO"/>
              <a:t> 2 capas muy unidas.</a:t>
            </a:r>
            <a:endParaRPr/>
          </a:p>
          <a:p>
            <a:pPr marL="685800" lvl="1" indent="-228600" algn="l" rtl="0">
              <a:lnSpc>
                <a:spcPct val="90000"/>
              </a:lnSpc>
              <a:spcBef>
                <a:spcPts val="500"/>
              </a:spcBef>
              <a:spcAft>
                <a:spcPts val="0"/>
              </a:spcAft>
              <a:buClr>
                <a:srgbClr val="152B48"/>
              </a:buClr>
              <a:buSzPts val="2000"/>
              <a:buChar char="•"/>
            </a:pPr>
            <a:r>
              <a:rPr lang="es-CO"/>
              <a:t>Capa exterior (epipia):</a:t>
            </a:r>
            <a:endParaRPr/>
          </a:p>
          <a:p>
            <a:pPr marL="1143000" lvl="2" indent="-228600" algn="l" rtl="0">
              <a:lnSpc>
                <a:spcPct val="90000"/>
              </a:lnSpc>
              <a:spcBef>
                <a:spcPts val="500"/>
              </a:spcBef>
              <a:spcAft>
                <a:spcPts val="0"/>
              </a:spcAft>
              <a:buClr>
                <a:srgbClr val="152B48"/>
              </a:buClr>
              <a:buSzPts val="2000"/>
              <a:buChar char="•"/>
            </a:pPr>
            <a:r>
              <a:rPr lang="es-CO"/>
              <a:t>Cubre la superficie del SNC, cubre todos los arteriolas / vénulas hasta convertirse en capilares.</a:t>
            </a:r>
            <a:endParaRPr/>
          </a:p>
          <a:p>
            <a:pPr marL="1143000" lvl="2" indent="-228600" algn="l" rtl="0">
              <a:lnSpc>
                <a:spcPct val="90000"/>
              </a:lnSpc>
              <a:spcBef>
                <a:spcPts val="500"/>
              </a:spcBef>
              <a:spcAft>
                <a:spcPts val="0"/>
              </a:spcAft>
              <a:buClr>
                <a:srgbClr val="152B48"/>
              </a:buClr>
              <a:buSzPts val="2000"/>
              <a:buChar char="•"/>
            </a:pPr>
            <a:r>
              <a:rPr lang="es-CO"/>
              <a:t>Capa interior (intima pia).</a:t>
            </a:r>
            <a:endParaRPr/>
          </a:p>
          <a:p>
            <a:pPr marL="685800" lvl="1" indent="-228600" algn="l" rtl="0">
              <a:lnSpc>
                <a:spcPct val="90000"/>
              </a:lnSpc>
              <a:spcBef>
                <a:spcPts val="500"/>
              </a:spcBef>
              <a:spcAft>
                <a:spcPts val="0"/>
              </a:spcAft>
              <a:buClr>
                <a:srgbClr val="152B48"/>
              </a:buClr>
              <a:buSzPts val="2000"/>
              <a:buChar char="•"/>
            </a:pPr>
            <a:r>
              <a:rPr lang="es-CO"/>
              <a:t>Muy cerca del extremo astrocítico periférico procesos (membrana limitante piaglial).</a:t>
            </a:r>
            <a:endParaRPr/>
          </a:p>
        </p:txBody>
      </p:sp>
      <p:pic>
        <p:nvPicPr>
          <p:cNvPr id="508" name="Google Shape;508;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943149"/>
            <a:ext cx="3304616" cy="33903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2"/>
          <p:cNvSpPr txBox="1">
            <a:spLocks noGrp="1"/>
          </p:cNvSpPr>
          <p:nvPr>
            <p:ph type="title"/>
          </p:nvPr>
        </p:nvSpPr>
        <p:spPr>
          <a:xfrm>
            <a:off x="703976" y="1315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Corteza cerebral</a:t>
            </a:r>
            <a:endParaRPr/>
          </a:p>
        </p:txBody>
      </p:sp>
      <p:sp>
        <p:nvSpPr>
          <p:cNvPr id="514" name="Google Shape;514;p52"/>
          <p:cNvSpPr txBox="1">
            <a:spLocks noGrp="1"/>
          </p:cNvSpPr>
          <p:nvPr>
            <p:ph type="body" idx="1"/>
          </p:nvPr>
        </p:nvSpPr>
        <p:spPr>
          <a:xfrm>
            <a:off x="566956" y="1867660"/>
            <a:ext cx="5394820" cy="3428159"/>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152B48"/>
              </a:buClr>
              <a:buSzPct val="100000"/>
              <a:buChar char="•"/>
            </a:pPr>
            <a:r>
              <a:rPr lang="es-CO"/>
              <a:t>Sustancia gris que cubre los hemisferio cerebrales.</a:t>
            </a:r>
            <a:endParaRPr/>
          </a:p>
          <a:p>
            <a:pPr marL="685800" lvl="1" indent="-228600" algn="l" rtl="0">
              <a:lnSpc>
                <a:spcPct val="90000"/>
              </a:lnSpc>
              <a:spcBef>
                <a:spcPts val="500"/>
              </a:spcBef>
              <a:spcAft>
                <a:spcPts val="0"/>
              </a:spcAft>
              <a:buClr>
                <a:srgbClr val="152B48"/>
              </a:buClr>
              <a:buSzPct val="100000"/>
              <a:buChar char="•"/>
            </a:pPr>
            <a:r>
              <a:rPr lang="es-CO"/>
              <a:t>Arquicorteza: sistema límbico y hipocampo.</a:t>
            </a:r>
            <a:endParaRPr/>
          </a:p>
          <a:p>
            <a:pPr marL="685800" lvl="1" indent="-111125" algn="l" rtl="0">
              <a:lnSpc>
                <a:spcPct val="90000"/>
              </a:lnSpc>
              <a:spcBef>
                <a:spcPts val="500"/>
              </a:spcBef>
              <a:spcAft>
                <a:spcPts val="0"/>
              </a:spcAft>
              <a:buClr>
                <a:srgbClr val="152B48"/>
              </a:buClr>
              <a:buSzPct val="100000"/>
              <a:buNone/>
            </a:pPr>
            <a:endParaRPr/>
          </a:p>
          <a:p>
            <a:pPr marL="685800" lvl="1" indent="-228600" algn="l" rtl="0">
              <a:lnSpc>
                <a:spcPct val="90000"/>
              </a:lnSpc>
              <a:spcBef>
                <a:spcPts val="500"/>
              </a:spcBef>
              <a:spcAft>
                <a:spcPts val="0"/>
              </a:spcAft>
              <a:buClr>
                <a:srgbClr val="152B48"/>
              </a:buClr>
              <a:buSzPct val="100000"/>
              <a:buChar char="•"/>
            </a:pPr>
            <a:r>
              <a:rPr lang="es-CO"/>
              <a:t>Paleo corteza: corteza olfativa.</a:t>
            </a:r>
            <a:endParaRPr/>
          </a:p>
          <a:p>
            <a:pPr marL="685800" lvl="1" indent="-111125" algn="l" rtl="0">
              <a:lnSpc>
                <a:spcPct val="90000"/>
              </a:lnSpc>
              <a:spcBef>
                <a:spcPts val="500"/>
              </a:spcBef>
              <a:spcAft>
                <a:spcPts val="0"/>
              </a:spcAft>
              <a:buClr>
                <a:srgbClr val="152B48"/>
              </a:buClr>
              <a:buSzPct val="100000"/>
              <a:buNone/>
            </a:pPr>
            <a:endParaRPr/>
          </a:p>
          <a:p>
            <a:pPr marL="685800" lvl="1" indent="-228600" algn="l" rtl="0">
              <a:lnSpc>
                <a:spcPct val="90000"/>
              </a:lnSpc>
              <a:spcBef>
                <a:spcPts val="500"/>
              </a:spcBef>
              <a:spcAft>
                <a:spcPts val="0"/>
              </a:spcAft>
              <a:buClr>
                <a:srgbClr val="152B48"/>
              </a:buClr>
              <a:buSzPct val="100000"/>
              <a:buChar char="•"/>
            </a:pPr>
            <a:r>
              <a:rPr lang="es-CO"/>
              <a:t>Neocorteza: raciocinio.</a:t>
            </a:r>
            <a:endParaRPr/>
          </a:p>
          <a:p>
            <a:pPr marL="1143000" lvl="2" indent="-228600" algn="l" rtl="0">
              <a:lnSpc>
                <a:spcPct val="90000"/>
              </a:lnSpc>
              <a:spcBef>
                <a:spcPts val="500"/>
              </a:spcBef>
              <a:spcAft>
                <a:spcPts val="0"/>
              </a:spcAft>
              <a:buClr>
                <a:srgbClr val="152B48"/>
              </a:buClr>
              <a:buSzPct val="100000"/>
              <a:buChar char="•"/>
            </a:pPr>
            <a:r>
              <a:rPr lang="es-CO"/>
              <a:t>Lóbulo occipital: visual.</a:t>
            </a:r>
            <a:endParaRPr/>
          </a:p>
          <a:p>
            <a:pPr marL="1143000" lvl="2" indent="-228600" algn="l" rtl="0">
              <a:lnSpc>
                <a:spcPct val="90000"/>
              </a:lnSpc>
              <a:spcBef>
                <a:spcPts val="500"/>
              </a:spcBef>
              <a:spcAft>
                <a:spcPts val="0"/>
              </a:spcAft>
              <a:buClr>
                <a:srgbClr val="152B48"/>
              </a:buClr>
              <a:buSzPct val="100000"/>
              <a:buChar char="•"/>
            </a:pPr>
            <a:r>
              <a:rPr lang="es-CO"/>
              <a:t>Lóbulo parietal: somatosensorial primaria.</a:t>
            </a:r>
            <a:endParaRPr/>
          </a:p>
          <a:p>
            <a:pPr marL="1143000" lvl="2" indent="-228600" algn="l" rtl="0">
              <a:lnSpc>
                <a:spcPct val="90000"/>
              </a:lnSpc>
              <a:spcBef>
                <a:spcPts val="500"/>
              </a:spcBef>
              <a:spcAft>
                <a:spcPts val="0"/>
              </a:spcAft>
              <a:buClr>
                <a:srgbClr val="152B48"/>
              </a:buClr>
              <a:buSzPct val="100000"/>
              <a:buChar char="•"/>
            </a:pPr>
            <a:r>
              <a:rPr lang="es-CO"/>
              <a:t>Temporal: corteza auditiva.</a:t>
            </a:r>
            <a:endParaRPr/>
          </a:p>
          <a:p>
            <a:pPr marL="1143000" lvl="2" indent="-111125" algn="l" rtl="0">
              <a:lnSpc>
                <a:spcPct val="90000"/>
              </a:lnSpc>
              <a:spcBef>
                <a:spcPts val="500"/>
              </a:spcBef>
              <a:spcAft>
                <a:spcPts val="0"/>
              </a:spcAft>
              <a:buClr>
                <a:srgbClr val="152B48"/>
              </a:buClr>
              <a:buSzPct val="100000"/>
              <a:buNone/>
            </a:pPr>
            <a:endParaRPr/>
          </a:p>
        </p:txBody>
      </p:sp>
      <p:pic>
        <p:nvPicPr>
          <p:cNvPr id="515" name="Google Shape;515;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36926" y="1382485"/>
            <a:ext cx="3955074" cy="4486048"/>
          </a:xfrm>
          <a:prstGeom prst="rect">
            <a:avLst/>
          </a:prstGeom>
          <a:noFill/>
          <a:ln>
            <a:noFill/>
          </a:ln>
        </p:spPr>
      </p:pic>
      <p:pic>
        <p:nvPicPr>
          <p:cNvPr id="516" name="Google Shape;516;p5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99232" y="1338716"/>
            <a:ext cx="1598987" cy="44860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3"/>
          <p:cNvSpPr txBox="1">
            <a:spLocks noGrp="1"/>
          </p:cNvSpPr>
          <p:nvPr>
            <p:ph type="title"/>
          </p:nvPr>
        </p:nvSpPr>
        <p:spPr>
          <a:xfrm>
            <a:off x="678809"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Cerebelo</a:t>
            </a:r>
            <a:endParaRPr/>
          </a:p>
        </p:txBody>
      </p:sp>
      <p:sp>
        <p:nvSpPr>
          <p:cNvPr id="522" name="Google Shape;522;p53"/>
          <p:cNvSpPr txBox="1">
            <a:spLocks noGrp="1"/>
          </p:cNvSpPr>
          <p:nvPr>
            <p:ph type="body" idx="1"/>
          </p:nvPr>
        </p:nvSpPr>
        <p:spPr>
          <a:xfrm>
            <a:off x="4856525" y="1590724"/>
            <a:ext cx="6938400" cy="4691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3 </a:t>
            </a:r>
            <a:r>
              <a:rPr lang="es-CO">
                <a:latin typeface="Montserrat"/>
                <a:ea typeface="Montserrat"/>
                <a:cs typeface="Montserrat"/>
                <a:sym typeface="Montserrat"/>
              </a:rPr>
              <a:t>capas:</a:t>
            </a:r>
            <a:endParaRPr/>
          </a:p>
          <a:p>
            <a:pPr marL="685800" lvl="1"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Capa molecular:</a:t>
            </a:r>
            <a:endParaRPr/>
          </a:p>
          <a:p>
            <a:pPr marL="1143000" lvl="2" indent="-228600" algn="l" rtl="0">
              <a:lnSpc>
                <a:spcPct val="90000"/>
              </a:lnSpc>
              <a:spcBef>
                <a:spcPts val="500"/>
              </a:spcBef>
              <a:spcAft>
                <a:spcPts val="0"/>
              </a:spcAft>
              <a:buClr>
                <a:srgbClr val="202122"/>
              </a:buClr>
              <a:buSzPts val="2000"/>
              <a:buChar char="•"/>
            </a:pPr>
            <a:r>
              <a:rPr lang="es-CO" b="0" i="0">
                <a:solidFill>
                  <a:srgbClr val="202122"/>
                </a:solidFill>
                <a:latin typeface="Montserrat"/>
                <a:ea typeface="Montserrat"/>
                <a:cs typeface="Montserrat"/>
                <a:sym typeface="Montserrat"/>
              </a:rPr>
              <a:t>Contiene principalmente prolongaciones celulares y pocos somas neuronales.</a:t>
            </a:r>
            <a:endParaRPr>
              <a:latin typeface="Montserrat"/>
              <a:ea typeface="Montserrat"/>
              <a:cs typeface="Montserrat"/>
              <a:sym typeface="Montserrat"/>
            </a:endParaRPr>
          </a:p>
          <a:p>
            <a:pPr marL="685800" lvl="1"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Capa Purkinje:</a:t>
            </a:r>
            <a:endParaRPr/>
          </a:p>
          <a:p>
            <a:pPr marL="1143000" lvl="2" indent="-228600" algn="l" rtl="0">
              <a:lnSpc>
                <a:spcPct val="90000"/>
              </a:lnSpc>
              <a:spcBef>
                <a:spcPts val="500"/>
              </a:spcBef>
              <a:spcAft>
                <a:spcPts val="0"/>
              </a:spcAft>
              <a:buClr>
                <a:srgbClr val="202122"/>
              </a:buClr>
              <a:buSzPts val="2000"/>
              <a:buChar char="•"/>
            </a:pPr>
            <a:r>
              <a:rPr lang="es-CO">
                <a:solidFill>
                  <a:srgbClr val="202122"/>
                </a:solidFill>
                <a:latin typeface="Montserrat"/>
                <a:ea typeface="Montserrat"/>
                <a:cs typeface="Montserrat"/>
                <a:sym typeface="Montserrat"/>
              </a:rPr>
              <a:t>S</a:t>
            </a:r>
            <a:r>
              <a:rPr lang="es-CO" b="0" i="0">
                <a:solidFill>
                  <a:srgbClr val="202122"/>
                </a:solidFill>
                <a:latin typeface="Montserrat"/>
                <a:ea typeface="Montserrat"/>
                <a:cs typeface="Montserrat"/>
                <a:sym typeface="Montserrat"/>
              </a:rPr>
              <a:t>omas de las células de Purkinje que se disponen en una formando una lámina monocelular.</a:t>
            </a:r>
            <a:endParaRPr>
              <a:latin typeface="Montserrat"/>
              <a:ea typeface="Montserrat"/>
              <a:cs typeface="Montserrat"/>
              <a:sym typeface="Montserrat"/>
            </a:endParaRPr>
          </a:p>
          <a:p>
            <a:pPr marL="685800" lvl="1"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Capa granular:</a:t>
            </a:r>
            <a:endParaRPr/>
          </a:p>
          <a:p>
            <a:pPr marL="1143000" lvl="2" indent="-228600" algn="l" rtl="0">
              <a:lnSpc>
                <a:spcPct val="90000"/>
              </a:lnSpc>
              <a:spcBef>
                <a:spcPts val="500"/>
              </a:spcBef>
              <a:spcAft>
                <a:spcPts val="0"/>
              </a:spcAft>
              <a:buClr>
                <a:srgbClr val="152B48"/>
              </a:buClr>
              <a:buSzPts val="2000"/>
              <a:buChar char="•"/>
            </a:pPr>
            <a:r>
              <a:rPr lang="es-CO"/>
              <a:t>Más</a:t>
            </a:r>
            <a:r>
              <a:rPr lang="es-CO">
                <a:latin typeface="Montserrat"/>
                <a:ea typeface="Montserrat"/>
                <a:cs typeface="Montserrat"/>
                <a:sym typeface="Montserrat"/>
              </a:rPr>
              <a:t> profunda, limita con la sustancia blanca.</a:t>
            </a:r>
            <a:endParaRPr/>
          </a:p>
          <a:p>
            <a:pPr marL="1143000" lvl="2"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Neuronas intrínsecas o “granos”.</a:t>
            </a:r>
            <a:endParaRPr/>
          </a:p>
          <a:p>
            <a:pPr marL="1143000" lvl="2"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Aspecto </a:t>
            </a:r>
            <a:r>
              <a:rPr lang="es-CO"/>
              <a:t>linfocítico</a:t>
            </a:r>
            <a:r>
              <a:rPr lang="es-CO">
                <a:latin typeface="Montserrat"/>
                <a:ea typeface="Montserrat"/>
                <a:cs typeface="Montserrat"/>
                <a:sym typeface="Montserrat"/>
              </a:rPr>
              <a:t>.</a:t>
            </a:r>
            <a:endParaRPr/>
          </a:p>
          <a:p>
            <a:pPr marL="1143000" lvl="2" indent="-101600" algn="l" rtl="0">
              <a:lnSpc>
                <a:spcPct val="90000"/>
              </a:lnSpc>
              <a:spcBef>
                <a:spcPts val="500"/>
              </a:spcBef>
              <a:spcAft>
                <a:spcPts val="0"/>
              </a:spcAft>
              <a:buClr>
                <a:srgbClr val="152B48"/>
              </a:buClr>
              <a:buSzPts val="2000"/>
              <a:buNone/>
            </a:pPr>
            <a:endParaRPr/>
          </a:p>
        </p:txBody>
      </p:sp>
      <p:pic>
        <p:nvPicPr>
          <p:cNvPr id="523" name="Google Shape;523;p53"/>
          <p:cNvPicPr preferRelativeResize="0"/>
          <p:nvPr/>
        </p:nvPicPr>
        <p:blipFill rotWithShape="1">
          <a:blip r:embed="rId3">
            <a:alphaModFix/>
          </a:blip>
          <a:srcRect/>
          <a:stretch/>
        </p:blipFill>
        <p:spPr>
          <a:xfrm>
            <a:off x="531304" y="1297674"/>
            <a:ext cx="4191000" cy="2781300"/>
          </a:xfrm>
          <a:prstGeom prst="rect">
            <a:avLst/>
          </a:prstGeom>
          <a:noFill/>
          <a:ln>
            <a:noFill/>
          </a:ln>
        </p:spPr>
      </p:pic>
      <p:sp>
        <p:nvSpPr>
          <p:cNvPr id="524" name="Google Shape;524;p53"/>
          <p:cNvSpPr/>
          <p:nvPr/>
        </p:nvSpPr>
        <p:spPr>
          <a:xfrm>
            <a:off x="2561012" y="4078974"/>
            <a:ext cx="2100294" cy="334378"/>
          </a:xfrm>
          <a:prstGeom prst="rect">
            <a:avLst/>
          </a:prstGeom>
          <a:solidFill>
            <a:srgbClr val="D5DBE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0" i="0" u="none" strike="noStrike" cap="none">
                <a:solidFill>
                  <a:srgbClr val="152B48"/>
                </a:solidFill>
                <a:latin typeface="Montserrat"/>
                <a:ea typeface="Montserrat"/>
                <a:cs typeface="Montserrat"/>
                <a:sym typeface="Montserrat"/>
              </a:rPr>
              <a:t>Capa granular</a:t>
            </a:r>
            <a:endParaRPr/>
          </a:p>
        </p:txBody>
      </p:sp>
      <p:sp>
        <p:nvSpPr>
          <p:cNvPr id="525" name="Google Shape;525;p53"/>
          <p:cNvSpPr/>
          <p:nvPr/>
        </p:nvSpPr>
        <p:spPr>
          <a:xfrm>
            <a:off x="1156431" y="1639612"/>
            <a:ext cx="2285371" cy="334378"/>
          </a:xfrm>
          <a:prstGeom prst="rect">
            <a:avLst/>
          </a:prstGeom>
          <a:solidFill>
            <a:srgbClr val="D5DBE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0" i="0" u="none" strike="noStrike" cap="none">
                <a:solidFill>
                  <a:srgbClr val="152B48"/>
                </a:solidFill>
                <a:latin typeface="Montserrat"/>
                <a:ea typeface="Montserrat"/>
                <a:cs typeface="Montserrat"/>
                <a:sym typeface="Montserrat"/>
              </a:rPr>
              <a:t>Capa molecular</a:t>
            </a:r>
            <a:endParaRPr/>
          </a:p>
        </p:txBody>
      </p:sp>
      <p:sp>
        <p:nvSpPr>
          <p:cNvPr id="526" name="Google Shape;526;p53"/>
          <p:cNvSpPr/>
          <p:nvPr/>
        </p:nvSpPr>
        <p:spPr>
          <a:xfrm>
            <a:off x="901338" y="2890103"/>
            <a:ext cx="2170443" cy="625931"/>
          </a:xfrm>
          <a:prstGeom prst="rect">
            <a:avLst/>
          </a:prstGeom>
          <a:solidFill>
            <a:srgbClr val="D5DBE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000" b="0" i="0" u="none" strike="noStrike" cap="none">
                <a:solidFill>
                  <a:srgbClr val="152B48"/>
                </a:solidFill>
                <a:latin typeface="Montserrat"/>
                <a:ea typeface="Montserrat"/>
                <a:cs typeface="Montserrat"/>
                <a:sym typeface="Montserrat"/>
              </a:rPr>
              <a:t>Células de Purkinje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54"/>
          <p:cNvSpPr txBox="1">
            <a:spLocks noGrp="1"/>
          </p:cNvSpPr>
          <p:nvPr>
            <p:ph type="title"/>
          </p:nvPr>
        </p:nvSpPr>
        <p:spPr>
          <a:xfrm>
            <a:off x="729143" y="1389"/>
            <a:ext cx="10515600" cy="11524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Hipocampo </a:t>
            </a:r>
            <a:endParaRPr/>
          </a:p>
        </p:txBody>
      </p:sp>
      <p:sp>
        <p:nvSpPr>
          <p:cNvPr id="533" name="Google Shape;533;p54"/>
          <p:cNvSpPr txBox="1">
            <a:spLocks noGrp="1"/>
          </p:cNvSpPr>
          <p:nvPr>
            <p:ph type="body" idx="1"/>
          </p:nvPr>
        </p:nvSpPr>
        <p:spPr>
          <a:xfrm>
            <a:off x="398057" y="1183647"/>
            <a:ext cx="5958474" cy="33376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1800"/>
              <a:buChar char="•"/>
            </a:pPr>
            <a:r>
              <a:rPr lang="es-CO" sz="1800" b="0" i="0">
                <a:solidFill>
                  <a:srgbClr val="000000"/>
                </a:solidFill>
                <a:latin typeface="Montserrat"/>
                <a:ea typeface="Montserrat"/>
                <a:cs typeface="Montserrat"/>
                <a:sym typeface="Montserrat"/>
              </a:rPr>
              <a:t>La formación del hipocampo comprende el subículo, cuerno de Ammón (hipocampo propiamente dicho) y circunvolución dentada.</a:t>
            </a:r>
            <a:endParaRPr/>
          </a:p>
          <a:p>
            <a:pPr marL="228600" lvl="0" indent="-228600" algn="l" rtl="0">
              <a:lnSpc>
                <a:spcPct val="90000"/>
              </a:lnSpc>
              <a:spcBef>
                <a:spcPts val="1000"/>
              </a:spcBef>
              <a:spcAft>
                <a:spcPts val="0"/>
              </a:spcAft>
              <a:buClr>
                <a:srgbClr val="000000"/>
              </a:buClr>
              <a:buSzPts val="1800"/>
              <a:buChar char="•"/>
            </a:pPr>
            <a:r>
              <a:rPr lang="es-CO" sz="1800">
                <a:solidFill>
                  <a:srgbClr val="000000"/>
                </a:solidFill>
                <a:latin typeface="Montserrat"/>
                <a:ea typeface="Montserrat"/>
                <a:cs typeface="Montserrat"/>
                <a:sym typeface="Montserrat"/>
              </a:rPr>
              <a:t>Cuerno de Ammon:</a:t>
            </a:r>
            <a:endParaRPr sz="1800" b="0" i="0">
              <a:solidFill>
                <a:srgbClr val="000000"/>
              </a:solidFill>
              <a:latin typeface="Montserrat"/>
              <a:ea typeface="Montserrat"/>
              <a:cs typeface="Montserrat"/>
              <a:sym typeface="Montserrat"/>
            </a:endParaRPr>
          </a:p>
          <a:p>
            <a:pPr marL="685800" lvl="1" indent="-228600" algn="l" rtl="0">
              <a:lnSpc>
                <a:spcPct val="90000"/>
              </a:lnSpc>
              <a:spcBef>
                <a:spcPts val="500"/>
              </a:spcBef>
              <a:spcAft>
                <a:spcPts val="0"/>
              </a:spcAft>
              <a:buClr>
                <a:srgbClr val="000000"/>
              </a:buClr>
              <a:buSzPts val="1800"/>
              <a:buChar char="•"/>
            </a:pPr>
            <a:r>
              <a:rPr lang="es-CO" sz="1800" b="0" i="0">
                <a:solidFill>
                  <a:srgbClr val="000000"/>
                </a:solidFill>
                <a:latin typeface="Montserrat"/>
                <a:ea typeface="Montserrat"/>
                <a:cs typeface="Montserrat"/>
                <a:sym typeface="Montserrat"/>
              </a:rPr>
              <a:t>CA1 a 4, sobre la base de la arquitectura citológica y la conectividad sináptica (esta nomenclatura fue introducida por Lorente de No en 1934 .</a:t>
            </a:r>
            <a:endParaRPr sz="1800">
              <a:latin typeface="Montserrat"/>
              <a:ea typeface="Montserrat"/>
              <a:cs typeface="Montserrat"/>
              <a:sym typeface="Montserrat"/>
            </a:endParaRPr>
          </a:p>
        </p:txBody>
      </p:sp>
      <p:pic>
        <p:nvPicPr>
          <p:cNvPr id="534" name="Google Shape;534;p54"/>
          <p:cNvPicPr preferRelativeResize="0"/>
          <p:nvPr/>
        </p:nvPicPr>
        <p:blipFill rotWithShape="1">
          <a:blip r:embed="rId3">
            <a:alphaModFix/>
          </a:blip>
          <a:srcRect/>
          <a:stretch/>
        </p:blipFill>
        <p:spPr>
          <a:xfrm>
            <a:off x="7696200" y="741795"/>
            <a:ext cx="3829050" cy="3002323"/>
          </a:xfrm>
          <a:prstGeom prst="rect">
            <a:avLst/>
          </a:prstGeom>
          <a:solidFill>
            <a:schemeClr val="lt2"/>
          </a:solidFill>
          <a:ln>
            <a:noFill/>
          </a:ln>
        </p:spPr>
      </p:pic>
      <p:pic>
        <p:nvPicPr>
          <p:cNvPr id="535" name="Google Shape;535;p5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46918" y="3879055"/>
            <a:ext cx="3327613" cy="2681288"/>
          </a:xfrm>
          <a:prstGeom prst="rect">
            <a:avLst/>
          </a:prstGeom>
          <a:noFill/>
          <a:ln>
            <a:noFill/>
          </a:ln>
        </p:spPr>
      </p:pic>
      <p:sp>
        <p:nvSpPr>
          <p:cNvPr id="536" name="Google Shape;536;p54"/>
          <p:cNvSpPr/>
          <p:nvPr/>
        </p:nvSpPr>
        <p:spPr>
          <a:xfrm>
            <a:off x="8599713" y="2347787"/>
            <a:ext cx="1545773" cy="369615"/>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Giro dentado</a:t>
            </a:r>
            <a:endParaRPr/>
          </a:p>
        </p:txBody>
      </p:sp>
      <p:sp>
        <p:nvSpPr>
          <p:cNvPr id="537" name="Google Shape;537;p54"/>
          <p:cNvSpPr/>
          <p:nvPr/>
        </p:nvSpPr>
        <p:spPr>
          <a:xfrm>
            <a:off x="6553201" y="2065258"/>
            <a:ext cx="1461406" cy="369615"/>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Ventrículo</a:t>
            </a:r>
            <a:endParaRPr/>
          </a:p>
        </p:txBody>
      </p:sp>
      <p:sp>
        <p:nvSpPr>
          <p:cNvPr id="538" name="Google Shape;538;p54"/>
          <p:cNvSpPr/>
          <p:nvPr/>
        </p:nvSpPr>
        <p:spPr>
          <a:xfrm>
            <a:off x="10145486" y="606858"/>
            <a:ext cx="1883228" cy="655885"/>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Núcleo geniculado lateral</a:t>
            </a:r>
            <a:endParaRPr/>
          </a:p>
        </p:txBody>
      </p:sp>
      <p:sp>
        <p:nvSpPr>
          <p:cNvPr id="539" name="Google Shape;539;p54"/>
          <p:cNvSpPr/>
          <p:nvPr/>
        </p:nvSpPr>
        <p:spPr>
          <a:xfrm>
            <a:off x="6760029" y="1153886"/>
            <a:ext cx="1589314" cy="481967"/>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Plexo coroideo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5"/>
          <p:cNvSpPr txBox="1">
            <a:spLocks noGrp="1"/>
          </p:cNvSpPr>
          <p:nvPr>
            <p:ph type="title"/>
          </p:nvPr>
        </p:nvSpPr>
        <p:spPr>
          <a:xfrm>
            <a:off x="712365" y="-1047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Ganglios basales</a:t>
            </a:r>
            <a:endParaRPr/>
          </a:p>
        </p:txBody>
      </p:sp>
      <p:sp>
        <p:nvSpPr>
          <p:cNvPr id="545" name="Google Shape;545;p55"/>
          <p:cNvSpPr txBox="1">
            <a:spLocks noGrp="1"/>
          </p:cNvSpPr>
          <p:nvPr>
            <p:ph type="body" idx="1"/>
          </p:nvPr>
        </p:nvSpPr>
        <p:spPr>
          <a:xfrm>
            <a:off x="4975696" y="2131092"/>
            <a:ext cx="6761922" cy="25958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s-CO" b="0" i="0">
                <a:solidFill>
                  <a:schemeClr val="dk1"/>
                </a:solidFill>
                <a:latin typeface="Montserrat"/>
                <a:ea typeface="Montserrat"/>
                <a:cs typeface="Montserrat"/>
                <a:sym typeface="Montserrat"/>
              </a:rPr>
              <a:t>El término ganglios basales o núcleos basales se aplica al conjunto de masas de </a:t>
            </a:r>
            <a:r>
              <a:rPr lang="es-CO">
                <a:solidFill>
                  <a:schemeClr val="dk1"/>
                </a:solidFill>
                <a:latin typeface="Montserrat"/>
                <a:ea typeface="Montserrat"/>
                <a:cs typeface="Montserrat"/>
                <a:sym typeface="Montserrat"/>
              </a:rPr>
              <a:t>sustancia gris</a:t>
            </a:r>
            <a:r>
              <a:rPr lang="es-CO" b="0" i="0">
                <a:solidFill>
                  <a:schemeClr val="dk1"/>
                </a:solidFill>
                <a:latin typeface="Montserrat"/>
                <a:ea typeface="Montserrat"/>
                <a:cs typeface="Montserrat"/>
                <a:sym typeface="Montserrat"/>
              </a:rPr>
              <a:t> situado dentro de cada </a:t>
            </a:r>
            <a:r>
              <a:rPr lang="es-CO">
                <a:solidFill>
                  <a:schemeClr val="dk1"/>
                </a:solidFill>
                <a:latin typeface="Montserrat"/>
                <a:ea typeface="Montserrat"/>
                <a:cs typeface="Montserrat"/>
                <a:sym typeface="Montserrat"/>
              </a:rPr>
              <a:t>hemisferio cerebral</a:t>
            </a:r>
            <a:endParaRPr b="0" i="0" u="none" strike="noStrike">
              <a:solidFill>
                <a:schemeClr val="dk1"/>
              </a:solidFill>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2000"/>
              <a:buChar char="•"/>
            </a:pPr>
            <a:r>
              <a:rPr lang="es-CO">
                <a:solidFill>
                  <a:schemeClr val="dk1"/>
                </a:solidFill>
                <a:latin typeface="Montserrat"/>
                <a:ea typeface="Montserrat"/>
                <a:cs typeface="Montserrat"/>
                <a:sym typeface="Montserrat"/>
              </a:rPr>
              <a:t>Cuerpo estriado</a:t>
            </a:r>
            <a:r>
              <a:rPr lang="es-CO" b="0" i="0">
                <a:solidFill>
                  <a:schemeClr val="dk1"/>
                </a:solidFill>
                <a:latin typeface="Montserrat"/>
                <a:ea typeface="Montserrat"/>
                <a:cs typeface="Montserrat"/>
                <a:sym typeface="Montserrat"/>
              </a:rPr>
              <a:t>, </a:t>
            </a:r>
            <a:r>
              <a:rPr lang="es-CO">
                <a:solidFill>
                  <a:schemeClr val="dk1"/>
                </a:solidFill>
                <a:latin typeface="Montserrat"/>
                <a:ea typeface="Montserrat"/>
                <a:cs typeface="Montserrat"/>
                <a:sym typeface="Montserrat"/>
              </a:rPr>
              <a:t>amígdala cerebral</a:t>
            </a:r>
            <a:r>
              <a:rPr lang="es-CO" b="0" i="0">
                <a:solidFill>
                  <a:schemeClr val="dk1"/>
                </a:solidFill>
                <a:latin typeface="Montserrat"/>
                <a:ea typeface="Montserrat"/>
                <a:cs typeface="Montserrat"/>
                <a:sym typeface="Montserrat"/>
              </a:rPr>
              <a:t> o núcleo amigdalino y el claustro</a:t>
            </a:r>
            <a:endParaRPr b="0" i="0">
              <a:solidFill>
                <a:schemeClr val="dk1"/>
              </a:solidFill>
              <a:latin typeface="Montserrat"/>
              <a:ea typeface="Montserrat"/>
              <a:cs typeface="Montserrat"/>
              <a:sym typeface="Montserrat"/>
            </a:endParaRPr>
          </a:p>
          <a:p>
            <a:pPr marL="228600" lvl="0" indent="-228600" algn="l" rtl="0">
              <a:lnSpc>
                <a:spcPct val="90000"/>
              </a:lnSpc>
              <a:spcBef>
                <a:spcPts val="1000"/>
              </a:spcBef>
              <a:spcAft>
                <a:spcPts val="0"/>
              </a:spcAft>
              <a:buClr>
                <a:schemeClr val="dk1"/>
              </a:buClr>
              <a:buSzPts val="2000"/>
              <a:buChar char="•"/>
            </a:pPr>
            <a:r>
              <a:rPr lang="es-CO" b="0" i="0">
                <a:solidFill>
                  <a:schemeClr val="dk1"/>
                </a:solidFill>
                <a:latin typeface="Montserrat"/>
                <a:ea typeface="Montserrat"/>
                <a:cs typeface="Montserrat"/>
                <a:sym typeface="Montserrat"/>
              </a:rPr>
              <a:t>Importante en el control de la postura y el movimiento voluntario</a:t>
            </a:r>
            <a:endParaRPr>
              <a:solidFill>
                <a:schemeClr val="dk1"/>
              </a:solidFill>
              <a:latin typeface="Montserrat"/>
              <a:ea typeface="Montserrat"/>
              <a:cs typeface="Montserrat"/>
              <a:sym typeface="Montserrat"/>
            </a:endParaRPr>
          </a:p>
        </p:txBody>
      </p:sp>
      <p:pic>
        <p:nvPicPr>
          <p:cNvPr id="546" name="Google Shape;546;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0717" y="1071770"/>
            <a:ext cx="2557528" cy="3375273"/>
          </a:xfrm>
          <a:prstGeom prst="rect">
            <a:avLst/>
          </a:prstGeom>
          <a:noFill/>
          <a:ln>
            <a:noFill/>
          </a:ln>
        </p:spPr>
      </p:pic>
      <p:sp>
        <p:nvSpPr>
          <p:cNvPr id="547" name="Google Shape;547;p55"/>
          <p:cNvSpPr/>
          <p:nvPr/>
        </p:nvSpPr>
        <p:spPr>
          <a:xfrm>
            <a:off x="2799867" y="1947612"/>
            <a:ext cx="1881190" cy="1210235"/>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Fibras en lápiz de Wilson  (núcleos basales anteriores)</a:t>
            </a:r>
            <a:endParaRPr sz="1600" b="0" i="0" u="none" strike="noStrike" cap="none">
              <a:solidFill>
                <a:srgbClr val="152B48"/>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56"/>
          <p:cNvSpPr txBox="1">
            <a:spLocks noGrp="1"/>
          </p:cNvSpPr>
          <p:nvPr>
            <p:ph type="title"/>
          </p:nvPr>
        </p:nvSpPr>
        <p:spPr>
          <a:xfrm>
            <a:off x="771787" y="1"/>
            <a:ext cx="10582013" cy="11828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Glándula pineal </a:t>
            </a:r>
            <a:endParaRPr/>
          </a:p>
        </p:txBody>
      </p:sp>
      <p:sp>
        <p:nvSpPr>
          <p:cNvPr id="553" name="Google Shape;553;p56"/>
          <p:cNvSpPr txBox="1">
            <a:spLocks noGrp="1"/>
          </p:cNvSpPr>
          <p:nvPr>
            <p:ph type="body" idx="1"/>
          </p:nvPr>
        </p:nvSpPr>
        <p:spPr>
          <a:xfrm>
            <a:off x="632275" y="1373637"/>
            <a:ext cx="6761922" cy="223509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Forma de pino.</a:t>
            </a:r>
            <a:endParaRPr/>
          </a:p>
          <a:p>
            <a:pPr marL="228600" lvl="0" indent="-228600" algn="l" rtl="0">
              <a:lnSpc>
                <a:spcPct val="90000"/>
              </a:lnSpc>
              <a:spcBef>
                <a:spcPts val="1000"/>
              </a:spcBef>
              <a:spcAft>
                <a:spcPts val="0"/>
              </a:spcAft>
              <a:buClr>
                <a:srgbClr val="152B48"/>
              </a:buClr>
              <a:buSzPts val="2000"/>
              <a:buChar char="•"/>
            </a:pPr>
            <a:r>
              <a:rPr lang="es-CO"/>
              <a:t>Producción de melatonina.</a:t>
            </a:r>
            <a:endParaRPr/>
          </a:p>
          <a:p>
            <a:pPr marL="228600" lvl="0" indent="-228600" algn="l" rtl="0">
              <a:lnSpc>
                <a:spcPct val="90000"/>
              </a:lnSpc>
              <a:spcBef>
                <a:spcPts val="1000"/>
              </a:spcBef>
              <a:spcAft>
                <a:spcPts val="0"/>
              </a:spcAft>
              <a:buClr>
                <a:srgbClr val="152B48"/>
              </a:buClr>
              <a:buSzPts val="2000"/>
              <a:buChar char="•"/>
            </a:pPr>
            <a:r>
              <a:rPr lang="es-CO"/>
              <a:t>Derivado del aminoácido triptófano.</a:t>
            </a:r>
            <a:endParaRPr/>
          </a:p>
          <a:p>
            <a:pPr marL="228600" lvl="0" indent="-228600" algn="l" rtl="0">
              <a:lnSpc>
                <a:spcPct val="90000"/>
              </a:lnSpc>
              <a:spcBef>
                <a:spcPts val="1000"/>
              </a:spcBef>
              <a:spcAft>
                <a:spcPts val="0"/>
              </a:spcAft>
              <a:buClr>
                <a:srgbClr val="152B48"/>
              </a:buClr>
              <a:buSzPts val="2000"/>
              <a:buChar char="•"/>
            </a:pPr>
            <a:r>
              <a:rPr lang="es-CO"/>
              <a:t>Hormona derivada de la serotonina.</a:t>
            </a:r>
            <a:endParaRPr/>
          </a:p>
          <a:p>
            <a:pPr marL="228600" lvl="0" indent="-228600" algn="l" rtl="0">
              <a:lnSpc>
                <a:spcPct val="90000"/>
              </a:lnSpc>
              <a:spcBef>
                <a:spcPts val="1000"/>
              </a:spcBef>
              <a:spcAft>
                <a:spcPts val="0"/>
              </a:spcAft>
              <a:buClr>
                <a:srgbClr val="152B48"/>
              </a:buClr>
              <a:buSzPts val="2000"/>
              <a:buChar char="•"/>
            </a:pPr>
            <a:r>
              <a:rPr lang="es-CO"/>
              <a:t>Modulación de los patrones del sueño.</a:t>
            </a:r>
            <a:endParaRPr/>
          </a:p>
          <a:p>
            <a:pPr marL="228600" lvl="0" indent="-101600" algn="l" rtl="0">
              <a:lnSpc>
                <a:spcPct val="90000"/>
              </a:lnSpc>
              <a:spcBef>
                <a:spcPts val="1000"/>
              </a:spcBef>
              <a:spcAft>
                <a:spcPts val="0"/>
              </a:spcAft>
              <a:buClr>
                <a:srgbClr val="152B48"/>
              </a:buClr>
              <a:buSzPts val="2000"/>
              <a:buNone/>
            </a:pPr>
            <a:endParaRPr/>
          </a:p>
        </p:txBody>
      </p:sp>
      <p:pic>
        <p:nvPicPr>
          <p:cNvPr id="554" name="Google Shape;554;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95050" y="2300742"/>
            <a:ext cx="4073115" cy="327824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7"/>
          <p:cNvSpPr txBox="1">
            <a:spLocks noGrp="1"/>
          </p:cNvSpPr>
          <p:nvPr>
            <p:ph type="title"/>
          </p:nvPr>
        </p:nvSpPr>
        <p:spPr>
          <a:xfrm>
            <a:off x="687897" y="17214"/>
            <a:ext cx="7659149" cy="106668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AA7"/>
              </a:buClr>
              <a:buSzPts val="4400"/>
              <a:buFont typeface="Montserrat"/>
              <a:buNone/>
            </a:pPr>
            <a:r>
              <a:rPr lang="es-CO" sz="4400" b="0"/>
              <a:t>Eje hipotálamo - hipófisis</a:t>
            </a:r>
            <a:endParaRPr/>
          </a:p>
        </p:txBody>
      </p:sp>
      <p:sp>
        <p:nvSpPr>
          <p:cNvPr id="560" name="Google Shape;560;p57"/>
          <p:cNvSpPr txBox="1">
            <a:spLocks noGrp="1"/>
          </p:cNvSpPr>
          <p:nvPr>
            <p:ph type="body" idx="2"/>
          </p:nvPr>
        </p:nvSpPr>
        <p:spPr>
          <a:xfrm>
            <a:off x="548161" y="1395686"/>
            <a:ext cx="5258276" cy="2092037"/>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rgbClr val="152B48"/>
              </a:buClr>
              <a:buSzPts val="1800"/>
              <a:buFont typeface="Arial"/>
              <a:buChar char="•"/>
            </a:pPr>
            <a:r>
              <a:rPr lang="es-CO" sz="1800"/>
              <a:t>Hipotálamo</a:t>
            </a:r>
            <a:endParaRPr/>
          </a:p>
          <a:p>
            <a:pPr marL="0" lvl="0" indent="0" algn="l" rtl="0">
              <a:lnSpc>
                <a:spcPct val="90000"/>
              </a:lnSpc>
              <a:spcBef>
                <a:spcPts val="1000"/>
              </a:spcBef>
              <a:spcAft>
                <a:spcPts val="0"/>
              </a:spcAft>
              <a:buClr>
                <a:srgbClr val="152B48"/>
              </a:buClr>
              <a:buSzPts val="1800"/>
              <a:buNone/>
            </a:pPr>
            <a:r>
              <a:rPr lang="es-CO" sz="1800"/>
              <a:t>Secretan: hormonas hipotalámicas neurosecretoras.</a:t>
            </a:r>
            <a:endParaRPr/>
          </a:p>
          <a:p>
            <a:pPr marL="285750" lvl="0" indent="-285750" algn="l" rtl="0">
              <a:lnSpc>
                <a:spcPct val="90000"/>
              </a:lnSpc>
              <a:spcBef>
                <a:spcPts val="1000"/>
              </a:spcBef>
              <a:spcAft>
                <a:spcPts val="0"/>
              </a:spcAft>
              <a:buClr>
                <a:srgbClr val="152B48"/>
              </a:buClr>
              <a:buSzPts val="1800"/>
              <a:buFont typeface="Arial"/>
              <a:buChar char="•"/>
            </a:pPr>
            <a:r>
              <a:rPr lang="es-CO" sz="1800"/>
              <a:t>Hipófisis:</a:t>
            </a:r>
            <a:endParaRPr/>
          </a:p>
          <a:p>
            <a:pPr marL="0" lvl="0" indent="0" algn="l" rtl="0">
              <a:lnSpc>
                <a:spcPct val="90000"/>
              </a:lnSpc>
              <a:spcBef>
                <a:spcPts val="1000"/>
              </a:spcBef>
              <a:spcAft>
                <a:spcPts val="0"/>
              </a:spcAft>
              <a:buClr>
                <a:srgbClr val="152B48"/>
              </a:buClr>
              <a:buSzPts val="1800"/>
              <a:buNone/>
            </a:pPr>
            <a:r>
              <a:rPr lang="es-CO" sz="1800"/>
              <a:t>El hipotálamo es el centro de integración neuroendocrina, es decir, donde se juntan el sistema nervioso y el sistema endocrino.</a:t>
            </a:r>
            <a:endParaRPr/>
          </a:p>
          <a:p>
            <a:pPr marL="0" lvl="0" indent="0" algn="l" rtl="0">
              <a:lnSpc>
                <a:spcPct val="90000"/>
              </a:lnSpc>
              <a:spcBef>
                <a:spcPts val="1000"/>
              </a:spcBef>
              <a:spcAft>
                <a:spcPts val="0"/>
              </a:spcAft>
              <a:buClr>
                <a:srgbClr val="152B48"/>
              </a:buClr>
              <a:buSzPts val="1800"/>
              <a:buNone/>
            </a:pPr>
            <a:endParaRPr sz="1800"/>
          </a:p>
        </p:txBody>
      </p:sp>
      <p:pic>
        <p:nvPicPr>
          <p:cNvPr id="561" name="Google Shape;561;p57" descr="{{{Al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85564" y="1573993"/>
            <a:ext cx="5547841" cy="4477899"/>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0">
                                            <p:txEl>
                                              <p:pRg st="0" end="0"/>
                                            </p:txEl>
                                          </p:spTgt>
                                        </p:tgtEl>
                                        <p:attrNameLst>
                                          <p:attrName>style.visibility</p:attrName>
                                        </p:attrNameLst>
                                      </p:cBhvr>
                                      <p:to>
                                        <p:strVal val="visible"/>
                                      </p:to>
                                    </p:set>
                                    <p:animEffect transition="in" filter="fade">
                                      <p:cBhvr>
                                        <p:cTn id="7" dur="2000"/>
                                        <p:tgtEl>
                                          <p:spTgt spid="5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0">
                                            <p:txEl>
                                              <p:pRg st="1" end="1"/>
                                            </p:txEl>
                                          </p:spTgt>
                                        </p:tgtEl>
                                        <p:attrNameLst>
                                          <p:attrName>style.visibility</p:attrName>
                                        </p:attrNameLst>
                                      </p:cBhvr>
                                      <p:to>
                                        <p:strVal val="visible"/>
                                      </p:to>
                                    </p:set>
                                    <p:animEffect transition="in" filter="fade">
                                      <p:cBhvr>
                                        <p:cTn id="12" dur="2000"/>
                                        <p:tgtEl>
                                          <p:spTgt spid="5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0">
                                            <p:txEl>
                                              <p:pRg st="2" end="2"/>
                                            </p:txEl>
                                          </p:spTgt>
                                        </p:tgtEl>
                                        <p:attrNameLst>
                                          <p:attrName>style.visibility</p:attrName>
                                        </p:attrNameLst>
                                      </p:cBhvr>
                                      <p:to>
                                        <p:strVal val="visible"/>
                                      </p:to>
                                    </p:set>
                                    <p:animEffect transition="in" filter="fade">
                                      <p:cBhvr>
                                        <p:cTn id="17" dur="2000"/>
                                        <p:tgtEl>
                                          <p:spTgt spid="5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0">
                                            <p:txEl>
                                              <p:pRg st="3" end="3"/>
                                            </p:txEl>
                                          </p:spTgt>
                                        </p:tgtEl>
                                        <p:attrNameLst>
                                          <p:attrName>style.visibility</p:attrName>
                                        </p:attrNameLst>
                                      </p:cBhvr>
                                      <p:to>
                                        <p:strVal val="visible"/>
                                      </p:to>
                                    </p:set>
                                    <p:animEffect transition="in" filter="fade">
                                      <p:cBhvr>
                                        <p:cTn id="22" dur="2000"/>
                                        <p:tgtEl>
                                          <p:spTgt spid="5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0">
                                            <p:txEl>
                                              <p:pRg st="4" end="4"/>
                                            </p:txEl>
                                          </p:spTgt>
                                        </p:tgtEl>
                                        <p:attrNameLst>
                                          <p:attrName>style.visibility</p:attrName>
                                        </p:attrNameLst>
                                      </p:cBhvr>
                                      <p:to>
                                        <p:strVal val="visible"/>
                                      </p:to>
                                    </p:set>
                                    <p:animEffect transition="in" filter="fade">
                                      <p:cBhvr>
                                        <p:cTn id="27" dur="2000"/>
                                        <p:tgtEl>
                                          <p:spTgt spid="5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8"/>
          <p:cNvSpPr txBox="1">
            <a:spLocks noGrp="1"/>
          </p:cNvSpPr>
          <p:nvPr>
            <p:ph type="title"/>
          </p:nvPr>
        </p:nvSpPr>
        <p:spPr>
          <a:xfrm>
            <a:off x="720754" y="-20955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3600"/>
              <a:buFont typeface="Montserrat"/>
              <a:buNone/>
            </a:pPr>
            <a:r>
              <a:rPr lang="es-CO" sz="3600" b="0"/>
              <a:t>Hipófisis</a:t>
            </a:r>
            <a:endParaRPr sz="3600" b="0"/>
          </a:p>
        </p:txBody>
      </p:sp>
      <p:sp>
        <p:nvSpPr>
          <p:cNvPr id="567" name="Google Shape;567;p58"/>
          <p:cNvSpPr txBox="1">
            <a:spLocks noGrp="1"/>
          </p:cNvSpPr>
          <p:nvPr>
            <p:ph type="body" idx="1"/>
          </p:nvPr>
        </p:nvSpPr>
        <p:spPr>
          <a:xfrm>
            <a:off x="4865325" y="1059710"/>
            <a:ext cx="6870874" cy="551725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700"/>
              <a:buChar char="•"/>
            </a:pPr>
            <a:r>
              <a:rPr lang="es-CO" sz="1700">
                <a:latin typeface="Montserrat"/>
                <a:ea typeface="Montserrat"/>
                <a:cs typeface="Montserrat"/>
                <a:sym typeface="Montserrat"/>
              </a:rPr>
              <a:t>Ubicada en silla turca, región selar.</a:t>
            </a:r>
            <a:endParaRPr/>
          </a:p>
          <a:p>
            <a:pPr marL="228600" lvl="0" indent="-228600" algn="l" rtl="0">
              <a:lnSpc>
                <a:spcPct val="90000"/>
              </a:lnSpc>
              <a:spcBef>
                <a:spcPts val="1000"/>
              </a:spcBef>
              <a:spcAft>
                <a:spcPts val="0"/>
              </a:spcAft>
              <a:buClr>
                <a:srgbClr val="152B48"/>
              </a:buClr>
              <a:buSzPts val="1700"/>
              <a:buChar char="•"/>
            </a:pPr>
            <a:r>
              <a:rPr lang="es-CO" sz="1700">
                <a:latin typeface="Montserrat"/>
                <a:ea typeface="Montserrat"/>
                <a:cs typeface="Montserrat"/>
                <a:sym typeface="Montserrat"/>
              </a:rPr>
              <a:t>Lóbulo anterior, posterior.</a:t>
            </a:r>
            <a:endParaRPr/>
          </a:p>
          <a:p>
            <a:pPr marL="0" lvl="0" indent="0" algn="l" rtl="0">
              <a:lnSpc>
                <a:spcPct val="90000"/>
              </a:lnSpc>
              <a:spcBef>
                <a:spcPts val="1000"/>
              </a:spcBef>
              <a:spcAft>
                <a:spcPts val="0"/>
              </a:spcAft>
              <a:buClr>
                <a:srgbClr val="152B48"/>
              </a:buClr>
              <a:buSzPts val="1700"/>
              <a:buNone/>
            </a:pPr>
            <a:endParaRPr sz="1700">
              <a:latin typeface="Montserrat"/>
              <a:ea typeface="Montserrat"/>
              <a:cs typeface="Montserrat"/>
              <a:sym typeface="Montserrat"/>
            </a:endParaRPr>
          </a:p>
          <a:p>
            <a:pPr marL="228600" lvl="0" indent="-228600" algn="l" rtl="0">
              <a:lnSpc>
                <a:spcPct val="90000"/>
              </a:lnSpc>
              <a:spcBef>
                <a:spcPts val="1000"/>
              </a:spcBef>
              <a:spcAft>
                <a:spcPts val="0"/>
              </a:spcAft>
              <a:buClr>
                <a:srgbClr val="152B48"/>
              </a:buClr>
              <a:buSzPts val="1700"/>
              <a:buChar char="•"/>
            </a:pPr>
            <a:r>
              <a:rPr lang="es-CO" sz="1700">
                <a:latin typeface="Montserrat"/>
                <a:ea typeface="Montserrat"/>
                <a:cs typeface="Montserrat"/>
                <a:sym typeface="Montserrat"/>
              </a:rPr>
              <a:t>Adenohipófisis :</a:t>
            </a:r>
            <a:endParaRPr/>
          </a:p>
          <a:p>
            <a:pPr marL="685800" lvl="1" indent="-228600" algn="l" rtl="0">
              <a:lnSpc>
                <a:spcPct val="90000"/>
              </a:lnSpc>
              <a:spcBef>
                <a:spcPts val="500"/>
              </a:spcBef>
              <a:spcAft>
                <a:spcPts val="0"/>
              </a:spcAft>
              <a:buClr>
                <a:srgbClr val="152B48"/>
              </a:buClr>
              <a:buSzPts val="1700"/>
              <a:buChar char="•"/>
            </a:pPr>
            <a:r>
              <a:rPr lang="es-CO" sz="1700">
                <a:latin typeface="Montserrat"/>
                <a:ea typeface="Montserrat"/>
                <a:cs typeface="Montserrat"/>
                <a:sym typeface="Montserrat"/>
              </a:rPr>
              <a:t>Tejido epitelial glandular endocrino.  </a:t>
            </a:r>
            <a:endParaRPr/>
          </a:p>
          <a:p>
            <a:pPr marL="685800" lvl="1" indent="-228600" algn="l" rtl="0">
              <a:lnSpc>
                <a:spcPct val="90000"/>
              </a:lnSpc>
              <a:spcBef>
                <a:spcPts val="500"/>
              </a:spcBef>
              <a:spcAft>
                <a:spcPts val="0"/>
              </a:spcAft>
              <a:buClr>
                <a:srgbClr val="152B48"/>
              </a:buClr>
              <a:buSzPts val="1700"/>
              <a:buChar char="•"/>
            </a:pPr>
            <a:r>
              <a:rPr lang="es-CO" sz="1700">
                <a:latin typeface="Montserrat"/>
                <a:ea typeface="Montserrat"/>
                <a:cs typeface="Montserrat"/>
                <a:sym typeface="Montserrat"/>
              </a:rPr>
              <a:t>Pars distalis: </a:t>
            </a:r>
            <a:endParaRPr/>
          </a:p>
          <a:p>
            <a:pPr marL="1143000" lvl="2" indent="-228600" algn="l" rtl="0">
              <a:lnSpc>
                <a:spcPct val="90000"/>
              </a:lnSpc>
              <a:spcBef>
                <a:spcPts val="500"/>
              </a:spcBef>
              <a:spcAft>
                <a:spcPts val="0"/>
              </a:spcAft>
              <a:buClr>
                <a:srgbClr val="152B48"/>
              </a:buClr>
              <a:buSzPts val="1700"/>
              <a:buChar char="•"/>
            </a:pPr>
            <a:r>
              <a:rPr lang="es-CO" sz="1700">
                <a:latin typeface="Montserrat"/>
                <a:ea typeface="Montserrat"/>
                <a:cs typeface="Montserrat"/>
                <a:sym typeface="Montserrat"/>
              </a:rPr>
              <a:t>Pars intermedia: cavidades quísticas, bolsa de Rathke.</a:t>
            </a:r>
            <a:endParaRPr/>
          </a:p>
          <a:p>
            <a:pPr marL="1143000" lvl="2" indent="-228600" algn="l" rtl="0">
              <a:lnSpc>
                <a:spcPct val="90000"/>
              </a:lnSpc>
              <a:spcBef>
                <a:spcPts val="500"/>
              </a:spcBef>
              <a:spcAft>
                <a:spcPts val="0"/>
              </a:spcAft>
              <a:buClr>
                <a:srgbClr val="152B48"/>
              </a:buClr>
              <a:buSzPts val="1700"/>
              <a:buChar char="•"/>
            </a:pPr>
            <a:r>
              <a:rPr lang="es-CO" sz="1700">
                <a:latin typeface="Montserrat"/>
                <a:ea typeface="Montserrat"/>
                <a:cs typeface="Montserrat"/>
                <a:sym typeface="Montserrat"/>
              </a:rPr>
              <a:t>Pars tuberalis: l</a:t>
            </a:r>
            <a:r>
              <a:rPr lang="es-CO" sz="1700" i="0" u="none" strike="noStrike">
                <a:latin typeface="Montserrat"/>
                <a:ea typeface="Montserrat"/>
                <a:cs typeface="Montserrat"/>
                <a:sym typeface="Montserrat"/>
              </a:rPr>
              <a:t>a porción tuberal es una extensión del lóbulo anterior a lo largo del infundíbulo con forma de tallo.</a:t>
            </a:r>
            <a:endParaRPr sz="1700">
              <a:latin typeface="Montserrat"/>
              <a:ea typeface="Montserrat"/>
              <a:cs typeface="Montserrat"/>
              <a:sym typeface="Montserrat"/>
            </a:endParaRPr>
          </a:p>
          <a:p>
            <a:pPr marL="228600" lvl="0" indent="-228600" algn="l" rtl="0">
              <a:lnSpc>
                <a:spcPct val="90000"/>
              </a:lnSpc>
              <a:spcBef>
                <a:spcPts val="1000"/>
              </a:spcBef>
              <a:spcAft>
                <a:spcPts val="0"/>
              </a:spcAft>
              <a:buClr>
                <a:srgbClr val="152B48"/>
              </a:buClr>
              <a:buSzPts val="1700"/>
              <a:buChar char="•"/>
            </a:pPr>
            <a:r>
              <a:rPr lang="es-CO" sz="1700">
                <a:latin typeface="Montserrat"/>
                <a:ea typeface="Montserrat"/>
                <a:cs typeface="Montserrat"/>
                <a:sym typeface="Montserrat"/>
              </a:rPr>
              <a:t>Neurohipófisis : </a:t>
            </a:r>
            <a:endParaRPr/>
          </a:p>
          <a:p>
            <a:pPr marL="685800" lvl="1" indent="-228600" algn="l" rtl="0">
              <a:lnSpc>
                <a:spcPct val="90000"/>
              </a:lnSpc>
              <a:spcBef>
                <a:spcPts val="500"/>
              </a:spcBef>
              <a:spcAft>
                <a:spcPts val="0"/>
              </a:spcAft>
              <a:buClr>
                <a:srgbClr val="152B48"/>
              </a:buClr>
              <a:buSzPts val="1700"/>
              <a:buChar char="•"/>
            </a:pPr>
            <a:r>
              <a:rPr lang="es-CO" sz="1700">
                <a:latin typeface="Montserrat"/>
                <a:ea typeface="Montserrat"/>
                <a:cs typeface="Montserrat"/>
                <a:sym typeface="Montserrat"/>
              </a:rPr>
              <a:t>Tejido nervioso. </a:t>
            </a:r>
            <a:endParaRPr/>
          </a:p>
          <a:p>
            <a:pPr marL="685800" lvl="1" indent="-228600" algn="l" rtl="0">
              <a:lnSpc>
                <a:spcPct val="90000"/>
              </a:lnSpc>
              <a:spcBef>
                <a:spcPts val="500"/>
              </a:spcBef>
              <a:spcAft>
                <a:spcPts val="0"/>
              </a:spcAft>
              <a:buClr>
                <a:srgbClr val="152B48"/>
              </a:buClr>
              <a:buSzPts val="1700"/>
              <a:buChar char="•"/>
            </a:pPr>
            <a:r>
              <a:rPr lang="es-CO" sz="1700">
                <a:latin typeface="Montserrat"/>
                <a:ea typeface="Montserrat"/>
                <a:cs typeface="Montserrat"/>
                <a:sym typeface="Montserrat"/>
              </a:rPr>
              <a:t>Pars nervosa.</a:t>
            </a:r>
            <a:endParaRPr/>
          </a:p>
          <a:p>
            <a:pPr marL="685800" lvl="1" indent="-228600" algn="l" rtl="0">
              <a:lnSpc>
                <a:spcPct val="90000"/>
              </a:lnSpc>
              <a:spcBef>
                <a:spcPts val="500"/>
              </a:spcBef>
              <a:spcAft>
                <a:spcPts val="0"/>
              </a:spcAft>
              <a:buClr>
                <a:srgbClr val="152B48"/>
              </a:buClr>
              <a:buSzPts val="1700"/>
              <a:buChar char="•"/>
            </a:pPr>
            <a:r>
              <a:rPr lang="es-CO" sz="1700">
                <a:latin typeface="Montserrat"/>
                <a:ea typeface="Montserrat"/>
                <a:cs typeface="Montserrat"/>
                <a:sym typeface="Montserrat"/>
              </a:rPr>
              <a:t>Infundíbulo.</a:t>
            </a:r>
            <a:endParaRPr/>
          </a:p>
          <a:p>
            <a:pPr marL="685800" lvl="1" indent="-228600" algn="l" rtl="0">
              <a:lnSpc>
                <a:spcPct val="90000"/>
              </a:lnSpc>
              <a:spcBef>
                <a:spcPts val="500"/>
              </a:spcBef>
              <a:spcAft>
                <a:spcPts val="0"/>
              </a:spcAft>
              <a:buClr>
                <a:srgbClr val="152B48"/>
              </a:buClr>
              <a:buSzPts val="1700"/>
              <a:buChar char="•"/>
            </a:pPr>
            <a:r>
              <a:rPr lang="es-CO" sz="1700">
                <a:latin typeface="Montserrat"/>
                <a:ea typeface="Montserrat"/>
                <a:cs typeface="Montserrat"/>
                <a:sym typeface="Montserrat"/>
              </a:rPr>
              <a:t>Eminencia media.</a:t>
            </a:r>
            <a:endParaRPr sz="1700">
              <a:latin typeface="Montserrat"/>
              <a:ea typeface="Montserrat"/>
              <a:cs typeface="Montserrat"/>
              <a:sym typeface="Montserrat"/>
            </a:endParaRPr>
          </a:p>
        </p:txBody>
      </p:sp>
      <p:pic>
        <p:nvPicPr>
          <p:cNvPr id="568" name="Google Shape;568;p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6134" y="1059710"/>
            <a:ext cx="2659836" cy="380137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9"/>
          <p:cNvSpPr txBox="1">
            <a:spLocks noGrp="1"/>
          </p:cNvSpPr>
          <p:nvPr>
            <p:ph type="title"/>
          </p:nvPr>
        </p:nvSpPr>
        <p:spPr>
          <a:xfrm>
            <a:off x="687198" y="-16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3600"/>
              <a:buFont typeface="Montserrat"/>
              <a:buNone/>
            </a:pPr>
            <a:r>
              <a:rPr lang="es-CO" sz="3600" b="0"/>
              <a:t>Adenohipófisis</a:t>
            </a:r>
            <a:endParaRPr sz="3600" b="0"/>
          </a:p>
        </p:txBody>
      </p:sp>
      <p:sp>
        <p:nvSpPr>
          <p:cNvPr id="574" name="Google Shape;574;p59"/>
          <p:cNvSpPr txBox="1">
            <a:spLocks noGrp="1"/>
          </p:cNvSpPr>
          <p:nvPr>
            <p:ph type="body" idx="1"/>
          </p:nvPr>
        </p:nvSpPr>
        <p:spPr>
          <a:xfrm>
            <a:off x="4899590" y="1623846"/>
            <a:ext cx="708827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52B48"/>
              </a:buClr>
              <a:buSzPts val="2000"/>
              <a:buNone/>
            </a:pPr>
            <a:r>
              <a:rPr lang="es-CO"/>
              <a:t>Células acidófilas:</a:t>
            </a:r>
            <a:endParaRPr/>
          </a:p>
          <a:p>
            <a:pPr marL="228600" lvl="0" indent="-228600" algn="l" rtl="0">
              <a:lnSpc>
                <a:spcPct val="90000"/>
              </a:lnSpc>
              <a:spcBef>
                <a:spcPts val="1000"/>
              </a:spcBef>
              <a:spcAft>
                <a:spcPts val="0"/>
              </a:spcAft>
              <a:buClr>
                <a:srgbClr val="152B48"/>
              </a:buClr>
              <a:buSzPts val="2000"/>
              <a:buChar char="•"/>
            </a:pPr>
            <a:r>
              <a:rPr lang="es-CO"/>
              <a:t>Somatotropina, hormona del crecimiento.</a:t>
            </a:r>
            <a:endParaRPr/>
          </a:p>
          <a:p>
            <a:pPr marL="228600" lvl="0" indent="-228600" algn="l" rtl="0">
              <a:lnSpc>
                <a:spcPct val="90000"/>
              </a:lnSpc>
              <a:spcBef>
                <a:spcPts val="1000"/>
              </a:spcBef>
              <a:spcAft>
                <a:spcPts val="0"/>
              </a:spcAft>
              <a:buClr>
                <a:srgbClr val="152B48"/>
              </a:buClr>
              <a:buSzPts val="2000"/>
              <a:buChar char="•"/>
            </a:pPr>
            <a:r>
              <a:rPr lang="es-CO"/>
              <a:t>Prolactina.</a:t>
            </a:r>
            <a:endParaRPr/>
          </a:p>
          <a:p>
            <a:pPr marL="0" lvl="0" indent="0" algn="l" rtl="0">
              <a:lnSpc>
                <a:spcPct val="90000"/>
              </a:lnSpc>
              <a:spcBef>
                <a:spcPts val="1000"/>
              </a:spcBef>
              <a:spcAft>
                <a:spcPts val="0"/>
              </a:spcAft>
              <a:buClr>
                <a:srgbClr val="152B48"/>
              </a:buClr>
              <a:buSzPts val="2000"/>
              <a:buNone/>
            </a:pPr>
            <a:r>
              <a:rPr lang="es-CO"/>
              <a:t>Células Basófilos:</a:t>
            </a:r>
            <a:endParaRPr/>
          </a:p>
          <a:p>
            <a:pPr marL="228600" lvl="0" indent="-228600" algn="l" rtl="0">
              <a:lnSpc>
                <a:spcPct val="90000"/>
              </a:lnSpc>
              <a:spcBef>
                <a:spcPts val="1000"/>
              </a:spcBef>
              <a:spcAft>
                <a:spcPts val="0"/>
              </a:spcAft>
              <a:buClr>
                <a:srgbClr val="152B48"/>
              </a:buClr>
              <a:buSzPts val="2000"/>
              <a:buChar char="•"/>
            </a:pPr>
            <a:r>
              <a:rPr lang="es-CO"/>
              <a:t>Hormona adenocorticotropina ACTH- suprarrenales.</a:t>
            </a:r>
            <a:endParaRPr/>
          </a:p>
          <a:p>
            <a:pPr marL="228600" lvl="0" indent="-228600" algn="l" rtl="0">
              <a:lnSpc>
                <a:spcPct val="90000"/>
              </a:lnSpc>
              <a:spcBef>
                <a:spcPts val="1000"/>
              </a:spcBef>
              <a:spcAft>
                <a:spcPts val="0"/>
              </a:spcAft>
              <a:buClr>
                <a:srgbClr val="152B48"/>
              </a:buClr>
              <a:buSzPts val="2000"/>
              <a:buChar char="•"/>
            </a:pPr>
            <a:r>
              <a:rPr lang="es-CO"/>
              <a:t>Tirotropina, TSH.</a:t>
            </a:r>
            <a:endParaRPr/>
          </a:p>
          <a:p>
            <a:pPr marL="228600" lvl="0" indent="-228600" algn="l" rtl="0">
              <a:lnSpc>
                <a:spcPct val="90000"/>
              </a:lnSpc>
              <a:spcBef>
                <a:spcPts val="1000"/>
              </a:spcBef>
              <a:spcAft>
                <a:spcPts val="0"/>
              </a:spcAft>
              <a:buClr>
                <a:srgbClr val="152B48"/>
              </a:buClr>
              <a:buSzPts val="2000"/>
              <a:buChar char="•"/>
            </a:pPr>
            <a:r>
              <a:rPr lang="es-CO"/>
              <a:t>Gonadotropas.</a:t>
            </a:r>
            <a:endParaRPr/>
          </a:p>
          <a:p>
            <a:pPr marL="228600" lvl="0" indent="-228600" algn="l" rtl="0">
              <a:lnSpc>
                <a:spcPct val="90000"/>
              </a:lnSpc>
              <a:spcBef>
                <a:spcPts val="1000"/>
              </a:spcBef>
              <a:spcAft>
                <a:spcPts val="0"/>
              </a:spcAft>
              <a:buClr>
                <a:srgbClr val="152B48"/>
              </a:buClr>
              <a:buSzPts val="2000"/>
              <a:buChar char="•"/>
            </a:pPr>
            <a:r>
              <a:rPr lang="es-CO"/>
              <a:t>Promiomelanocortina.</a:t>
            </a:r>
            <a:endParaRPr/>
          </a:p>
          <a:p>
            <a:pPr marL="0" lvl="0" indent="0" algn="l" rtl="0">
              <a:lnSpc>
                <a:spcPct val="90000"/>
              </a:lnSpc>
              <a:spcBef>
                <a:spcPts val="1000"/>
              </a:spcBef>
              <a:spcAft>
                <a:spcPts val="0"/>
              </a:spcAft>
              <a:buClr>
                <a:srgbClr val="152B48"/>
              </a:buClr>
              <a:buSzPts val="2000"/>
              <a:buNone/>
            </a:pPr>
            <a:r>
              <a:rPr lang="es-CO"/>
              <a:t>Células cromófobas:</a:t>
            </a:r>
            <a:endParaRPr/>
          </a:p>
          <a:p>
            <a:pPr marL="228600" lvl="0" indent="-228600" algn="l" rtl="0">
              <a:lnSpc>
                <a:spcPct val="90000"/>
              </a:lnSpc>
              <a:spcBef>
                <a:spcPts val="1000"/>
              </a:spcBef>
              <a:spcAft>
                <a:spcPts val="0"/>
              </a:spcAft>
              <a:buClr>
                <a:srgbClr val="152B48"/>
              </a:buClr>
              <a:buSzPts val="2000"/>
              <a:buChar char="•"/>
            </a:pPr>
            <a:r>
              <a:rPr lang="es-CO"/>
              <a:t>Células de sostén</a:t>
            </a:r>
            <a:endParaRPr/>
          </a:p>
          <a:p>
            <a:pPr marL="228600" lvl="0" indent="-101600" algn="l" rtl="0">
              <a:lnSpc>
                <a:spcPct val="90000"/>
              </a:lnSpc>
              <a:spcBef>
                <a:spcPts val="1000"/>
              </a:spcBef>
              <a:spcAft>
                <a:spcPts val="0"/>
              </a:spcAft>
              <a:buClr>
                <a:srgbClr val="152B48"/>
              </a:buClr>
              <a:buSzPts val="2000"/>
              <a:buNone/>
            </a:pPr>
            <a:endParaRPr/>
          </a:p>
        </p:txBody>
      </p:sp>
      <p:pic>
        <p:nvPicPr>
          <p:cNvPr id="575" name="Google Shape;575;p5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9202" y="872323"/>
            <a:ext cx="2804701" cy="36913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3"/>
          <p:cNvSpPr txBox="1">
            <a:spLocks noGrp="1"/>
          </p:cNvSpPr>
          <p:nvPr>
            <p:ph type="title"/>
          </p:nvPr>
        </p:nvSpPr>
        <p:spPr>
          <a:xfrm>
            <a:off x="76708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Neurona</a:t>
            </a:r>
            <a:endParaRPr/>
          </a:p>
        </p:txBody>
      </p:sp>
      <p:sp>
        <p:nvSpPr>
          <p:cNvPr id="372" name="Google Shape;372;p33"/>
          <p:cNvSpPr txBox="1">
            <a:spLocks noGrp="1"/>
          </p:cNvSpPr>
          <p:nvPr>
            <p:ph type="body" idx="1"/>
          </p:nvPr>
        </p:nvSpPr>
        <p:spPr>
          <a:xfrm>
            <a:off x="523433" y="910431"/>
            <a:ext cx="7041701" cy="4629309"/>
          </a:xfrm>
          <a:prstGeom prst="rect">
            <a:avLst/>
          </a:prstGeom>
          <a:noFill/>
          <a:ln>
            <a:noFill/>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rgbClr val="152B48"/>
              </a:buClr>
              <a:buSzPts val="1800"/>
              <a:buNone/>
            </a:pPr>
            <a:endParaRPr sz="1800"/>
          </a:p>
          <a:p>
            <a:pPr marL="228600" lvl="0" indent="-228600" algn="l" rtl="0">
              <a:lnSpc>
                <a:spcPct val="90000"/>
              </a:lnSpc>
              <a:spcBef>
                <a:spcPts val="1000"/>
              </a:spcBef>
              <a:spcAft>
                <a:spcPts val="0"/>
              </a:spcAft>
              <a:buClr>
                <a:srgbClr val="152B48"/>
              </a:buClr>
              <a:buSzPts val="1800"/>
              <a:buChar char="•"/>
            </a:pPr>
            <a:r>
              <a:rPr lang="es-CO" sz="1800"/>
              <a:t>Unidad funcional del sistema nervioso.</a:t>
            </a:r>
            <a:endParaRPr/>
          </a:p>
          <a:p>
            <a:pPr marL="228600" lvl="0" indent="-228600" algn="l" rtl="0">
              <a:lnSpc>
                <a:spcPct val="90000"/>
              </a:lnSpc>
              <a:spcBef>
                <a:spcPts val="1000"/>
              </a:spcBef>
              <a:spcAft>
                <a:spcPts val="0"/>
              </a:spcAft>
              <a:buClr>
                <a:srgbClr val="152B48"/>
              </a:buClr>
              <a:buSzPts val="1800"/>
              <a:buChar char="•"/>
            </a:pPr>
            <a:r>
              <a:rPr lang="es-CO" sz="1800" b="0" i="0" u="none" strike="noStrike">
                <a:latin typeface="Montserrat"/>
                <a:ea typeface="Montserrat"/>
                <a:cs typeface="Montserrat"/>
                <a:sym typeface="Montserrat"/>
              </a:rPr>
              <a:t>Especializadas para recibir estímulos desde otras células y para conducir impulsos eléctricos hacia otras partes del sistema a través de sus evaginaciones.</a:t>
            </a:r>
            <a:endParaRPr/>
          </a:p>
          <a:p>
            <a:pPr marL="228600" lvl="0" indent="-228600" algn="l" rtl="0">
              <a:lnSpc>
                <a:spcPct val="90000"/>
              </a:lnSpc>
              <a:spcBef>
                <a:spcPts val="1000"/>
              </a:spcBef>
              <a:spcAft>
                <a:spcPts val="0"/>
              </a:spcAft>
              <a:buClr>
                <a:srgbClr val="152B48"/>
              </a:buClr>
              <a:buSzPts val="1800"/>
              <a:buChar char="•"/>
            </a:pPr>
            <a:r>
              <a:rPr lang="es-CO" sz="1800" b="0" i="0" u="none" strike="noStrike">
                <a:latin typeface="Montserrat"/>
                <a:ea typeface="Montserrat"/>
                <a:cs typeface="Montserrat"/>
                <a:sym typeface="Montserrat"/>
              </a:rPr>
              <a:t>Son varias las neuronas que normalmente participan en la transmisión de impulsos  desde una parte del sistema hacia otra.</a:t>
            </a:r>
            <a:endParaRPr/>
          </a:p>
          <a:p>
            <a:pPr marL="228600" lvl="0" indent="-228600" algn="l" rtl="0">
              <a:lnSpc>
                <a:spcPct val="90000"/>
              </a:lnSpc>
              <a:spcBef>
                <a:spcPts val="1000"/>
              </a:spcBef>
              <a:spcAft>
                <a:spcPts val="0"/>
              </a:spcAft>
              <a:buClr>
                <a:srgbClr val="000000"/>
              </a:buClr>
              <a:buSzPts val="1800"/>
              <a:buChar char="•"/>
            </a:pPr>
            <a:r>
              <a:rPr lang="es-CO" sz="1800" b="0" i="0" u="none" strike="noStrike">
                <a:solidFill>
                  <a:srgbClr val="000000"/>
                </a:solidFill>
                <a:latin typeface="Montserrat"/>
                <a:ea typeface="Montserrat"/>
                <a:cs typeface="Montserrat"/>
                <a:sym typeface="Montserrat"/>
              </a:rPr>
              <a:t>Los contactos especializados entre las neuronas, que permiten la transmisión de información especializada </a:t>
            </a:r>
            <a:r>
              <a:rPr lang="es-CO" sz="1800" i="0" u="none" strike="noStrike">
                <a:solidFill>
                  <a:schemeClr val="dk1"/>
                </a:solidFill>
                <a:latin typeface="Montserrat"/>
                <a:ea typeface="Montserrat"/>
                <a:cs typeface="Montserrat"/>
                <a:sym typeface="Montserrat"/>
              </a:rPr>
              <a:t>desde una neurona a la siguiente, se denominan sinapsis.</a:t>
            </a:r>
            <a:endParaRPr sz="1800">
              <a:solidFill>
                <a:schemeClr val="dk1"/>
              </a:solidFill>
              <a:latin typeface="Montserrat"/>
              <a:ea typeface="Montserrat"/>
              <a:cs typeface="Montserrat"/>
              <a:sym typeface="Montserrat"/>
            </a:endParaRPr>
          </a:p>
        </p:txBody>
      </p:sp>
      <p:pic>
        <p:nvPicPr>
          <p:cNvPr id="373" name="Google Shape;373;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61622" y="1523579"/>
            <a:ext cx="3506945" cy="435284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0"/>
          <p:cNvSpPr txBox="1">
            <a:spLocks noGrp="1"/>
          </p:cNvSpPr>
          <p:nvPr>
            <p:ph type="title"/>
          </p:nvPr>
        </p:nvSpPr>
        <p:spPr>
          <a:xfrm>
            <a:off x="603309" y="86285"/>
            <a:ext cx="699711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AA7"/>
              </a:buClr>
              <a:buSzPts val="4400"/>
              <a:buFont typeface="Montserrat"/>
              <a:buNone/>
            </a:pPr>
            <a:r>
              <a:rPr lang="es-CO" b="0"/>
              <a:t>Correlación: quiste de la bolsa de Rathke</a:t>
            </a:r>
            <a:endParaRPr b="0"/>
          </a:p>
        </p:txBody>
      </p:sp>
      <p:sp>
        <p:nvSpPr>
          <p:cNvPr id="581" name="Google Shape;581;p60"/>
          <p:cNvSpPr txBox="1">
            <a:spLocks noGrp="1"/>
          </p:cNvSpPr>
          <p:nvPr>
            <p:ph type="body" idx="1"/>
          </p:nvPr>
        </p:nvSpPr>
        <p:spPr>
          <a:xfrm>
            <a:off x="838504" y="1733497"/>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Remanentes epiteliales.</a:t>
            </a:r>
            <a:endParaRPr/>
          </a:p>
          <a:p>
            <a:pPr marL="228600" lvl="0" indent="-228600" algn="l" rtl="0">
              <a:lnSpc>
                <a:spcPct val="90000"/>
              </a:lnSpc>
              <a:spcBef>
                <a:spcPts val="1000"/>
              </a:spcBef>
              <a:spcAft>
                <a:spcPts val="0"/>
              </a:spcAft>
              <a:buClr>
                <a:srgbClr val="152B48"/>
              </a:buClr>
              <a:buSzPts val="2000"/>
              <a:buChar char="•"/>
            </a:pPr>
            <a:r>
              <a:rPr lang="es-CO"/>
              <a:t>Tumor de la adenohipófisis.</a:t>
            </a:r>
            <a:endParaRPr/>
          </a:p>
          <a:p>
            <a:pPr marL="228600" lvl="0" indent="-228600" algn="l" rtl="0">
              <a:lnSpc>
                <a:spcPct val="90000"/>
              </a:lnSpc>
              <a:spcBef>
                <a:spcPts val="1000"/>
              </a:spcBef>
              <a:spcAft>
                <a:spcPts val="0"/>
              </a:spcAft>
              <a:buClr>
                <a:srgbClr val="152B48"/>
              </a:buClr>
              <a:buSzPts val="2000"/>
              <a:buChar char="•"/>
            </a:pPr>
            <a:r>
              <a:rPr lang="es-CO"/>
              <a:t>Edad de presentación: 10 - 29 años.</a:t>
            </a:r>
            <a:endParaRPr/>
          </a:p>
          <a:p>
            <a:pPr marL="228600" lvl="0" indent="-228600" algn="l" rtl="0">
              <a:lnSpc>
                <a:spcPct val="90000"/>
              </a:lnSpc>
              <a:spcBef>
                <a:spcPts val="1000"/>
              </a:spcBef>
              <a:spcAft>
                <a:spcPts val="0"/>
              </a:spcAft>
              <a:buClr>
                <a:srgbClr val="152B48"/>
              </a:buClr>
              <a:buSzPts val="2000"/>
              <a:buChar char="•"/>
            </a:pPr>
            <a:r>
              <a:rPr lang="es-CO"/>
              <a:t>Predominio mujeres.</a:t>
            </a:r>
            <a:endParaRPr/>
          </a:p>
          <a:p>
            <a:pPr marL="228600" lvl="0" indent="-228600" algn="l" rtl="0">
              <a:lnSpc>
                <a:spcPct val="90000"/>
              </a:lnSpc>
              <a:spcBef>
                <a:spcPts val="1000"/>
              </a:spcBef>
              <a:spcAft>
                <a:spcPts val="0"/>
              </a:spcAft>
              <a:buClr>
                <a:srgbClr val="152B48"/>
              </a:buClr>
              <a:buSzPts val="2000"/>
              <a:buChar char="•"/>
            </a:pPr>
            <a:r>
              <a:rPr lang="es-CO"/>
              <a:t>Cefalea, disfunción hormonal.</a:t>
            </a:r>
            <a:endParaRPr/>
          </a:p>
        </p:txBody>
      </p:sp>
      <p:pic>
        <p:nvPicPr>
          <p:cNvPr id="582" name="Google Shape;582;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63591" y="2299546"/>
            <a:ext cx="3621646" cy="321924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61"/>
          <p:cNvSpPr txBox="1">
            <a:spLocks noGrp="1"/>
          </p:cNvSpPr>
          <p:nvPr>
            <p:ph type="title"/>
          </p:nvPr>
        </p:nvSpPr>
        <p:spPr>
          <a:xfrm>
            <a:off x="737532" y="1"/>
            <a:ext cx="10515600" cy="11492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Neurohipófisis</a:t>
            </a:r>
            <a:endParaRPr b="0"/>
          </a:p>
        </p:txBody>
      </p:sp>
      <p:sp>
        <p:nvSpPr>
          <p:cNvPr id="588" name="Google Shape;588;p61"/>
          <p:cNvSpPr txBox="1">
            <a:spLocks noGrp="1"/>
          </p:cNvSpPr>
          <p:nvPr>
            <p:ph type="body" idx="1"/>
          </p:nvPr>
        </p:nvSpPr>
        <p:spPr>
          <a:xfrm>
            <a:off x="4793213" y="1347453"/>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Formada por axones amielínicos que descienden  desde el hipotálamo donde se hallan los somas neuronales.</a:t>
            </a:r>
            <a:endParaRPr/>
          </a:p>
          <a:p>
            <a:pPr marL="228600" lvl="0" indent="-228600" algn="l" rtl="0">
              <a:lnSpc>
                <a:spcPct val="90000"/>
              </a:lnSpc>
              <a:spcBef>
                <a:spcPts val="1000"/>
              </a:spcBef>
              <a:spcAft>
                <a:spcPts val="0"/>
              </a:spcAft>
              <a:buClr>
                <a:srgbClr val="152B48"/>
              </a:buClr>
              <a:buSzPts val="2000"/>
              <a:buChar char="•"/>
            </a:pPr>
            <a:r>
              <a:rPr lang="es-CO"/>
              <a:t>Somas corresponden a los núcleos supraópticos y paraventriculares.</a:t>
            </a:r>
            <a:endParaRPr/>
          </a:p>
          <a:p>
            <a:pPr marL="228600" lvl="0" indent="-228600" algn="l" rtl="0">
              <a:lnSpc>
                <a:spcPct val="90000"/>
              </a:lnSpc>
              <a:spcBef>
                <a:spcPts val="1000"/>
              </a:spcBef>
              <a:spcAft>
                <a:spcPts val="0"/>
              </a:spcAft>
              <a:buClr>
                <a:srgbClr val="152B48"/>
              </a:buClr>
              <a:buSzPts val="2000"/>
              <a:buChar char="•"/>
            </a:pPr>
            <a:r>
              <a:rPr lang="es-CO"/>
              <a:t>Almacenan en dilataciones axonales cuerpos de  Herring.</a:t>
            </a:r>
            <a:endParaRPr/>
          </a:p>
          <a:p>
            <a:pPr marL="228600" lvl="0" indent="-101600" algn="l" rtl="0">
              <a:lnSpc>
                <a:spcPct val="90000"/>
              </a:lnSpc>
              <a:spcBef>
                <a:spcPts val="1000"/>
              </a:spcBef>
              <a:spcAft>
                <a:spcPts val="0"/>
              </a:spcAft>
              <a:buClr>
                <a:srgbClr val="152B48"/>
              </a:buClr>
              <a:buSzPts val="2000"/>
              <a:buNone/>
            </a:pPr>
            <a:endParaRPr/>
          </a:p>
        </p:txBody>
      </p:sp>
      <p:pic>
        <p:nvPicPr>
          <p:cNvPr id="589" name="Google Shape;589;p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1275721"/>
            <a:ext cx="3460450" cy="2586200"/>
          </a:xfrm>
          <a:prstGeom prst="rect">
            <a:avLst/>
          </a:prstGeom>
          <a:noFill/>
          <a:ln>
            <a:noFill/>
          </a:ln>
        </p:spPr>
      </p:pic>
      <p:sp>
        <p:nvSpPr>
          <p:cNvPr id="590" name="Google Shape;590;p61"/>
          <p:cNvSpPr/>
          <p:nvPr/>
        </p:nvSpPr>
        <p:spPr>
          <a:xfrm>
            <a:off x="1931894" y="3009551"/>
            <a:ext cx="1864659" cy="578224"/>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Cuerpos de Herring</a:t>
            </a:r>
            <a:endParaRPr sz="1600" b="0" i="0" u="none" strike="noStrike" cap="none">
              <a:solidFill>
                <a:srgbClr val="152B48"/>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62"/>
          <p:cNvSpPr txBox="1">
            <a:spLocks noGrp="1"/>
          </p:cNvSpPr>
          <p:nvPr>
            <p:ph type="title"/>
          </p:nvPr>
        </p:nvSpPr>
        <p:spPr>
          <a:xfrm>
            <a:off x="672024" y="0"/>
            <a:ext cx="9654824" cy="10106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Neurohipófisis vasopresina ADH</a:t>
            </a:r>
            <a:endParaRPr/>
          </a:p>
        </p:txBody>
      </p:sp>
      <p:sp>
        <p:nvSpPr>
          <p:cNvPr id="596" name="Google Shape;596;p62"/>
          <p:cNvSpPr txBox="1">
            <a:spLocks noGrp="1"/>
          </p:cNvSpPr>
          <p:nvPr>
            <p:ph type="body" idx="1"/>
          </p:nvPr>
        </p:nvSpPr>
        <p:spPr>
          <a:xfrm>
            <a:off x="4795085" y="1387101"/>
            <a:ext cx="6454148" cy="453072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Incrementa la reabsorción de agua a través del túbulo contorneado distal de la nefrona.</a:t>
            </a:r>
            <a:endParaRPr/>
          </a:p>
          <a:p>
            <a:pPr marL="228600" lvl="0" indent="-228600" algn="l" rtl="0">
              <a:lnSpc>
                <a:spcPct val="90000"/>
              </a:lnSpc>
              <a:spcBef>
                <a:spcPts val="1000"/>
              </a:spcBef>
              <a:spcAft>
                <a:spcPts val="0"/>
              </a:spcAft>
              <a:buClr>
                <a:srgbClr val="152B48"/>
              </a:buClr>
              <a:buSzPts val="2000"/>
              <a:buChar char="•"/>
            </a:pPr>
            <a:r>
              <a:rPr lang="es-CO"/>
              <a:t>Diabetes insípida.</a:t>
            </a:r>
            <a:endParaRPr/>
          </a:p>
          <a:p>
            <a:pPr marL="228600" lvl="0" indent="-228600" algn="l" rtl="0">
              <a:lnSpc>
                <a:spcPct val="90000"/>
              </a:lnSpc>
              <a:spcBef>
                <a:spcPts val="1000"/>
              </a:spcBef>
              <a:spcAft>
                <a:spcPts val="0"/>
              </a:spcAft>
              <a:buClr>
                <a:srgbClr val="152B48"/>
              </a:buClr>
              <a:buSzPts val="2000"/>
              <a:buChar char="•"/>
            </a:pPr>
            <a:r>
              <a:rPr lang="es-CO"/>
              <a:t>Secreción inadecuada de hormona antidiurética.</a:t>
            </a:r>
            <a:endParaRPr/>
          </a:p>
        </p:txBody>
      </p:sp>
      <p:sp>
        <p:nvSpPr>
          <p:cNvPr id="597" name="Google Shape;597;p62"/>
          <p:cNvSpPr/>
          <p:nvPr/>
        </p:nvSpPr>
        <p:spPr>
          <a:xfrm>
            <a:off x="5715178" y="3799515"/>
            <a:ext cx="5112568" cy="1477741"/>
          </a:xfrm>
          <a:prstGeom prst="roundRect">
            <a:avLst>
              <a:gd name="adj" fmla="val 16667"/>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s-CO" sz="2400" b="0" i="0" u="none" strike="noStrike" cap="none">
                <a:solidFill>
                  <a:schemeClr val="lt1"/>
                </a:solidFill>
                <a:latin typeface="Montserrat"/>
                <a:ea typeface="Montserrat"/>
                <a:cs typeface="Montserrat"/>
                <a:sym typeface="Montserrat"/>
              </a:rPr>
              <a:t>Falta de vasopresina: </a:t>
            </a:r>
            <a:r>
              <a:rPr lang="es-CO" sz="2400" b="1" i="0" u="none" strike="noStrike" cap="none">
                <a:solidFill>
                  <a:schemeClr val="lt1"/>
                </a:solidFill>
                <a:latin typeface="Montserrat"/>
                <a:ea typeface="Montserrat"/>
                <a:cs typeface="Montserrat"/>
                <a:sym typeface="Montserrat"/>
              </a:rPr>
              <a:t>poliuria</a:t>
            </a:r>
            <a:endParaRPr/>
          </a:p>
          <a:p>
            <a:pPr marL="0" marR="0" lvl="0" indent="0" algn="ctr" rtl="0">
              <a:lnSpc>
                <a:spcPct val="150000"/>
              </a:lnSpc>
              <a:spcBef>
                <a:spcPts val="0"/>
              </a:spcBef>
              <a:spcAft>
                <a:spcPts val="0"/>
              </a:spcAft>
              <a:buNone/>
            </a:pPr>
            <a:r>
              <a:rPr lang="es-CO" sz="2400" b="0" i="0" u="none" strike="noStrike" cap="none">
                <a:solidFill>
                  <a:schemeClr val="lt1"/>
                </a:solidFill>
                <a:latin typeface="Montserrat"/>
                <a:ea typeface="Montserrat"/>
                <a:cs typeface="Montserrat"/>
                <a:sym typeface="Montserrat"/>
              </a:rPr>
              <a:t>Exceso de vasopresina: </a:t>
            </a:r>
            <a:r>
              <a:rPr lang="es-CO" sz="2400" b="1" i="0" u="none" strike="noStrike" cap="none">
                <a:solidFill>
                  <a:schemeClr val="lt1"/>
                </a:solidFill>
                <a:latin typeface="Montserrat"/>
                <a:ea typeface="Montserrat"/>
                <a:cs typeface="Montserrat"/>
                <a:sym typeface="Montserrat"/>
              </a:rPr>
              <a:t>anuria</a:t>
            </a:r>
            <a:endParaRPr/>
          </a:p>
        </p:txBody>
      </p:sp>
      <p:pic>
        <p:nvPicPr>
          <p:cNvPr id="598" name="Google Shape;598;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4522" y="1124145"/>
            <a:ext cx="3006041" cy="2764982"/>
          </a:xfrm>
          <a:prstGeom prst="rect">
            <a:avLst/>
          </a:prstGeom>
          <a:noFill/>
          <a:ln>
            <a:noFill/>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3"/>
          <p:cNvSpPr txBox="1">
            <a:spLocks noGrp="1"/>
          </p:cNvSpPr>
          <p:nvPr>
            <p:ph type="title"/>
          </p:nvPr>
        </p:nvSpPr>
        <p:spPr>
          <a:xfrm>
            <a:off x="781878" y="1"/>
            <a:ext cx="10515600" cy="11660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sz="4400" b="0"/>
              <a:t>Oxitocina</a:t>
            </a:r>
            <a:endParaRPr/>
          </a:p>
        </p:txBody>
      </p:sp>
      <p:sp>
        <p:nvSpPr>
          <p:cNvPr id="604" name="Google Shape;604;p63"/>
          <p:cNvSpPr txBox="1">
            <a:spLocks noGrp="1"/>
          </p:cNvSpPr>
          <p:nvPr>
            <p:ph type="body" idx="1"/>
          </p:nvPr>
        </p:nvSpPr>
        <p:spPr>
          <a:xfrm>
            <a:off x="656043" y="1482279"/>
            <a:ext cx="5920926" cy="167198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Contracción de la fibra muscular estriada en el parto.</a:t>
            </a:r>
            <a:endParaRPr/>
          </a:p>
          <a:p>
            <a:pPr marL="228600" lvl="0" indent="-228600" algn="l" rtl="0">
              <a:lnSpc>
                <a:spcPct val="90000"/>
              </a:lnSpc>
              <a:spcBef>
                <a:spcPts val="1000"/>
              </a:spcBef>
              <a:spcAft>
                <a:spcPts val="0"/>
              </a:spcAft>
              <a:buClr>
                <a:srgbClr val="152B48"/>
              </a:buClr>
              <a:buSzPts val="2000"/>
              <a:buChar char="•"/>
            </a:pPr>
            <a:r>
              <a:rPr lang="es-CO"/>
              <a:t>Contracción de los conductos galactóforos en la lactación.</a:t>
            </a:r>
            <a:endParaRPr/>
          </a:p>
        </p:txBody>
      </p:sp>
      <p:pic>
        <p:nvPicPr>
          <p:cNvPr id="605" name="Google Shape;605;p63" descr="http://www.jhppharma.com/products/images/pitocin-lg2.jpg"/>
          <p:cNvPicPr preferRelativeResize="0"/>
          <p:nvPr/>
        </p:nvPicPr>
        <p:blipFill rotWithShape="1">
          <a:blip r:embed="rId3">
            <a:alphaModFix/>
          </a:blip>
          <a:srcRect/>
          <a:stretch/>
        </p:blipFill>
        <p:spPr>
          <a:xfrm>
            <a:off x="6997884" y="2142293"/>
            <a:ext cx="3177961" cy="3177961"/>
          </a:xfrm>
          <a:prstGeom prst="rect">
            <a:avLst/>
          </a:prstGeom>
          <a:noFill/>
          <a:ln>
            <a:no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64"/>
          <p:cNvSpPr txBox="1">
            <a:spLocks noGrp="1"/>
          </p:cNvSpPr>
          <p:nvPr>
            <p:ph type="title"/>
          </p:nvPr>
        </p:nvSpPr>
        <p:spPr>
          <a:xfrm>
            <a:off x="763202" y="-2571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3600"/>
              <a:buFont typeface="Montserrat"/>
              <a:buNone/>
            </a:pPr>
            <a:r>
              <a:rPr lang="es-CO" sz="3600" b="0"/>
              <a:t>Nervio periférico</a:t>
            </a:r>
            <a:endParaRPr/>
          </a:p>
        </p:txBody>
      </p:sp>
      <p:sp>
        <p:nvSpPr>
          <p:cNvPr id="611" name="Google Shape;611;p64"/>
          <p:cNvSpPr txBox="1">
            <a:spLocks noGrp="1"/>
          </p:cNvSpPr>
          <p:nvPr>
            <p:ph type="body" idx="1"/>
          </p:nvPr>
        </p:nvSpPr>
        <p:spPr>
          <a:xfrm>
            <a:off x="5232959" y="1750124"/>
            <a:ext cx="632040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i="0" u="none" strike="noStrike">
                <a:latin typeface="Montserrat"/>
                <a:ea typeface="Montserrat"/>
                <a:cs typeface="Montserrat"/>
                <a:sym typeface="Montserrat"/>
              </a:rPr>
              <a:t>Endoneuro, que comprende el tejido conectivo laxo alrededor.</a:t>
            </a:r>
            <a:endParaRPr/>
          </a:p>
          <a:p>
            <a:pPr marL="228600" lvl="0" indent="-228600" algn="l" rtl="0">
              <a:lnSpc>
                <a:spcPct val="90000"/>
              </a:lnSpc>
              <a:spcBef>
                <a:spcPts val="1000"/>
              </a:spcBef>
              <a:spcAft>
                <a:spcPts val="0"/>
              </a:spcAft>
              <a:buClr>
                <a:srgbClr val="152B48"/>
              </a:buClr>
              <a:buSzPts val="1800"/>
              <a:buChar char="•"/>
            </a:pPr>
            <a:r>
              <a:rPr lang="es-CO" sz="1800" i="0" u="none" strike="noStrike">
                <a:latin typeface="Montserrat"/>
                <a:ea typeface="Montserrat"/>
                <a:cs typeface="Montserrat"/>
                <a:sym typeface="Montserrat"/>
              </a:rPr>
              <a:t>de cada fibra nerviosa individual.</a:t>
            </a:r>
            <a:endParaRPr/>
          </a:p>
          <a:p>
            <a:pPr marL="228600" lvl="0" indent="-228600" algn="l" rtl="0">
              <a:lnSpc>
                <a:spcPct val="90000"/>
              </a:lnSpc>
              <a:spcBef>
                <a:spcPts val="1000"/>
              </a:spcBef>
              <a:spcAft>
                <a:spcPts val="0"/>
              </a:spcAft>
              <a:buClr>
                <a:srgbClr val="152B48"/>
              </a:buClr>
              <a:buSzPts val="1800"/>
              <a:buChar char="•"/>
            </a:pPr>
            <a:r>
              <a:rPr lang="es-CO" sz="1800" i="0" u="none" strike="noStrike">
                <a:latin typeface="Montserrat"/>
                <a:ea typeface="Montserrat"/>
                <a:cs typeface="Montserrat"/>
                <a:sym typeface="Montserrat"/>
              </a:rPr>
              <a:t>Perineuro, que comprende el tejido conjuntivo especializado.</a:t>
            </a:r>
            <a:endParaRPr/>
          </a:p>
          <a:p>
            <a:pPr marL="228600" lvl="0" indent="-228600" algn="l" rtl="0">
              <a:lnSpc>
                <a:spcPct val="90000"/>
              </a:lnSpc>
              <a:spcBef>
                <a:spcPts val="1000"/>
              </a:spcBef>
              <a:spcAft>
                <a:spcPts val="0"/>
              </a:spcAft>
              <a:buClr>
                <a:srgbClr val="152B48"/>
              </a:buClr>
              <a:buSzPts val="1800"/>
              <a:buChar char="•"/>
            </a:pPr>
            <a:r>
              <a:rPr lang="es-CO" sz="1800" i="0" u="none" strike="noStrike">
                <a:latin typeface="Montserrat"/>
                <a:ea typeface="Montserrat"/>
                <a:cs typeface="Montserrat"/>
                <a:sym typeface="Montserrat"/>
              </a:rPr>
              <a:t>alrededor de cada fascículo nervioso.</a:t>
            </a:r>
            <a:endParaRPr/>
          </a:p>
          <a:p>
            <a:pPr marL="228600" lvl="0" indent="-228600" algn="l" rtl="0">
              <a:lnSpc>
                <a:spcPct val="90000"/>
              </a:lnSpc>
              <a:spcBef>
                <a:spcPts val="1000"/>
              </a:spcBef>
              <a:spcAft>
                <a:spcPts val="0"/>
              </a:spcAft>
              <a:buClr>
                <a:srgbClr val="152B48"/>
              </a:buClr>
              <a:buSzPts val="1800"/>
              <a:buChar char="•"/>
            </a:pPr>
            <a:r>
              <a:rPr lang="es-CO" sz="1800" i="0" u="none" strike="noStrike">
                <a:latin typeface="Montserrat"/>
                <a:ea typeface="Montserrat"/>
                <a:cs typeface="Montserrat"/>
                <a:sym typeface="Montserrat"/>
              </a:rPr>
              <a:t>Epineuro, que comprende el tejido conjuntivo denso irregular que rodea todo un nervio periférico y llena los espacios entre los fascículos nerviosos.</a:t>
            </a:r>
            <a:endParaRPr>
              <a:latin typeface="Montserrat"/>
              <a:ea typeface="Montserrat"/>
              <a:cs typeface="Montserrat"/>
              <a:sym typeface="Montserrat"/>
            </a:endParaRPr>
          </a:p>
        </p:txBody>
      </p:sp>
      <p:pic>
        <p:nvPicPr>
          <p:cNvPr id="612" name="Google Shape;612;p6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65729" y="709613"/>
            <a:ext cx="2749749" cy="3881998"/>
          </a:xfrm>
          <a:prstGeom prst="rect">
            <a:avLst/>
          </a:prstGeom>
          <a:noFill/>
          <a:ln>
            <a:noFill/>
          </a:ln>
        </p:spPr>
      </p:pic>
      <p:sp>
        <p:nvSpPr>
          <p:cNvPr id="613" name="Google Shape;613;p64"/>
          <p:cNvSpPr/>
          <p:nvPr/>
        </p:nvSpPr>
        <p:spPr>
          <a:xfrm>
            <a:off x="763202" y="2341330"/>
            <a:ext cx="1405054" cy="457200"/>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Epineuro</a:t>
            </a:r>
            <a:endParaRPr/>
          </a:p>
        </p:txBody>
      </p:sp>
      <p:sp>
        <p:nvSpPr>
          <p:cNvPr id="614" name="Google Shape;614;p64"/>
          <p:cNvSpPr/>
          <p:nvPr/>
        </p:nvSpPr>
        <p:spPr>
          <a:xfrm>
            <a:off x="3362967" y="2422012"/>
            <a:ext cx="1405054" cy="457200"/>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Perineuro</a:t>
            </a:r>
            <a:endParaRPr/>
          </a:p>
        </p:txBody>
      </p:sp>
      <p:sp>
        <p:nvSpPr>
          <p:cNvPr id="615" name="Google Shape;615;p64"/>
          <p:cNvSpPr/>
          <p:nvPr/>
        </p:nvSpPr>
        <p:spPr>
          <a:xfrm>
            <a:off x="3043506" y="3478935"/>
            <a:ext cx="1164210" cy="256476"/>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Axón</a:t>
            </a:r>
            <a:endParaRPr/>
          </a:p>
        </p:txBody>
      </p:sp>
      <p:sp>
        <p:nvSpPr>
          <p:cNvPr id="616" name="Google Shape;616;p64"/>
          <p:cNvSpPr/>
          <p:nvPr/>
        </p:nvSpPr>
        <p:spPr>
          <a:xfrm>
            <a:off x="3064703" y="4374354"/>
            <a:ext cx="2170685" cy="352193"/>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Célula de Schwan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65"/>
          <p:cNvSpPr txBox="1">
            <a:spLocks noGrp="1"/>
          </p:cNvSpPr>
          <p:nvPr>
            <p:ph type="title"/>
          </p:nvPr>
        </p:nvSpPr>
        <p:spPr>
          <a:xfrm>
            <a:off x="703976" y="8380"/>
            <a:ext cx="10515600" cy="11250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Cordón medular</a:t>
            </a:r>
            <a:endParaRPr/>
          </a:p>
        </p:txBody>
      </p:sp>
      <p:pic>
        <p:nvPicPr>
          <p:cNvPr id="622" name="Google Shape;622;p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3852" y="2636095"/>
            <a:ext cx="5189441" cy="3844143"/>
          </a:xfrm>
          <a:prstGeom prst="rect">
            <a:avLst/>
          </a:prstGeom>
          <a:noFill/>
          <a:ln>
            <a:noFill/>
          </a:ln>
        </p:spPr>
      </p:pic>
      <p:sp>
        <p:nvSpPr>
          <p:cNvPr id="623" name="Google Shape;623;p65"/>
          <p:cNvSpPr/>
          <p:nvPr/>
        </p:nvSpPr>
        <p:spPr>
          <a:xfrm>
            <a:off x="7037548" y="3619461"/>
            <a:ext cx="1432196" cy="340541"/>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Asta ventral</a:t>
            </a:r>
            <a:endParaRPr/>
          </a:p>
        </p:txBody>
      </p:sp>
      <p:sp>
        <p:nvSpPr>
          <p:cNvPr id="624" name="Google Shape;624;p65"/>
          <p:cNvSpPr/>
          <p:nvPr/>
        </p:nvSpPr>
        <p:spPr>
          <a:xfrm>
            <a:off x="6847833" y="5155743"/>
            <a:ext cx="1513669" cy="306902"/>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Asta dorsal</a:t>
            </a:r>
            <a:endParaRPr/>
          </a:p>
        </p:txBody>
      </p:sp>
      <p:sp>
        <p:nvSpPr>
          <p:cNvPr id="625" name="Google Shape;625;p65"/>
          <p:cNvSpPr/>
          <p:nvPr/>
        </p:nvSpPr>
        <p:spPr>
          <a:xfrm>
            <a:off x="8007209" y="4273403"/>
            <a:ext cx="1706629" cy="340541"/>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600" b="0" i="0" u="none" strike="noStrike" cap="none">
                <a:solidFill>
                  <a:srgbClr val="152B48"/>
                </a:solidFill>
                <a:latin typeface="Montserrat"/>
                <a:ea typeface="Montserrat"/>
                <a:cs typeface="Montserrat"/>
                <a:sym typeface="Montserrat"/>
              </a:rPr>
              <a:t>Comisura gris</a:t>
            </a:r>
            <a:endParaRPr/>
          </a:p>
        </p:txBody>
      </p:sp>
      <p:sp>
        <p:nvSpPr>
          <p:cNvPr id="626" name="Google Shape;626;p65"/>
          <p:cNvSpPr txBox="1"/>
          <p:nvPr/>
        </p:nvSpPr>
        <p:spPr>
          <a:xfrm>
            <a:off x="108314" y="1133452"/>
            <a:ext cx="6367987" cy="3054682"/>
          </a:xfrm>
          <a:prstGeom prst="rect">
            <a:avLst/>
          </a:prstGeom>
          <a:noFill/>
          <a:ln>
            <a:noFill/>
          </a:ln>
        </p:spPr>
        <p:txBody>
          <a:bodyPr spcFirstLastPara="1" wrap="square" lIns="91425" tIns="45700" rIns="91425" bIns="45700" anchor="t" anchorCtr="0">
            <a:normAutofit/>
          </a:bodyPr>
          <a:lstStyle/>
          <a:p>
            <a:pPr marL="685800" marR="0" lvl="1" indent="-228600" algn="l" rtl="0">
              <a:lnSpc>
                <a:spcPct val="90000"/>
              </a:lnSpc>
              <a:spcBef>
                <a:spcPts val="0"/>
              </a:spcBef>
              <a:spcAft>
                <a:spcPts val="0"/>
              </a:spcAft>
              <a:buClr>
                <a:srgbClr val="152B48"/>
              </a:buClr>
              <a:buSzPts val="2000"/>
              <a:buFont typeface="Arial"/>
              <a:buChar char="•"/>
            </a:pPr>
            <a:r>
              <a:rPr lang="es-CO" sz="2000" b="0" i="0" u="none" strike="noStrike" cap="none">
                <a:solidFill>
                  <a:srgbClr val="152B48"/>
                </a:solidFill>
                <a:latin typeface="Montserrat"/>
                <a:ea typeface="Montserrat"/>
                <a:cs typeface="Montserrat"/>
                <a:sym typeface="Montserrat"/>
              </a:rPr>
              <a:t>Las prominencias anteriores: astas ventrales (VH).</a:t>
            </a:r>
            <a:endParaRPr/>
          </a:p>
          <a:p>
            <a:pPr marL="685800" marR="0" lvl="1" indent="-228600" algn="l" rtl="0">
              <a:lnSpc>
                <a:spcPct val="90000"/>
              </a:lnSpc>
              <a:spcBef>
                <a:spcPts val="500"/>
              </a:spcBef>
              <a:spcAft>
                <a:spcPts val="0"/>
              </a:spcAft>
              <a:buClr>
                <a:srgbClr val="152B48"/>
              </a:buClr>
              <a:buSzPts val="2000"/>
              <a:buFont typeface="Arial"/>
              <a:buChar char="•"/>
            </a:pPr>
            <a:r>
              <a:rPr lang="es-CO" sz="2000" b="0" i="0" u="none" strike="noStrike" cap="none">
                <a:solidFill>
                  <a:srgbClr val="152B48"/>
                </a:solidFill>
                <a:latin typeface="Montserrat"/>
                <a:ea typeface="Montserrat"/>
                <a:cs typeface="Montserrat"/>
                <a:sym typeface="Montserrat"/>
              </a:rPr>
              <a:t>Prominencia posterior: astas dorsales (DH). </a:t>
            </a:r>
            <a:endParaRPr/>
          </a:p>
          <a:p>
            <a:pPr marL="685800" marR="0" lvl="1" indent="-228600" algn="l" rtl="0">
              <a:lnSpc>
                <a:spcPct val="90000"/>
              </a:lnSpc>
              <a:spcBef>
                <a:spcPts val="500"/>
              </a:spcBef>
              <a:spcAft>
                <a:spcPts val="0"/>
              </a:spcAft>
              <a:buClr>
                <a:srgbClr val="152B48"/>
              </a:buClr>
              <a:buSzPts val="2000"/>
              <a:buFont typeface="Arial"/>
              <a:buChar char="•"/>
            </a:pPr>
            <a:r>
              <a:rPr lang="es-CO" sz="2000" b="0" i="0" u="none" strike="noStrike" cap="none">
                <a:solidFill>
                  <a:srgbClr val="152B48"/>
                </a:solidFill>
                <a:latin typeface="Montserrat"/>
                <a:ea typeface="Montserrat"/>
                <a:cs typeface="Montserrat"/>
                <a:sym typeface="Montserrat"/>
              </a:rPr>
              <a:t>El istmo que las conecta se denomina comisura gris (GC).</a:t>
            </a:r>
            <a:endParaRPr/>
          </a:p>
          <a:p>
            <a:pPr marL="685800" marR="0" lvl="1" indent="-228600" algn="l" rtl="0">
              <a:lnSpc>
                <a:spcPct val="90000"/>
              </a:lnSpc>
              <a:spcBef>
                <a:spcPts val="500"/>
              </a:spcBef>
              <a:spcAft>
                <a:spcPts val="0"/>
              </a:spcAft>
              <a:buClr>
                <a:srgbClr val="152B48"/>
              </a:buClr>
              <a:buSzPts val="2000"/>
              <a:buFont typeface="Arial"/>
              <a:buChar char="•"/>
            </a:pPr>
            <a:r>
              <a:rPr lang="es-CO" sz="2000" b="0" i="0" u="none" strike="noStrike" cap="none">
                <a:solidFill>
                  <a:srgbClr val="152B48"/>
                </a:solidFill>
                <a:latin typeface="Montserrat"/>
                <a:ea typeface="Montserrat"/>
                <a:cs typeface="Montserrat"/>
                <a:sym typeface="Montserrat"/>
              </a:rPr>
              <a:t>Los somas neuronales que se encuentran dentro de las astas ventrales son tan grandes que pueden verse aún con este bajísimo aumento.</a:t>
            </a:r>
            <a:endParaRPr sz="2000" b="0" i="0" u="none" strike="noStrike" cap="none">
              <a:solidFill>
                <a:srgbClr val="152B48"/>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title"/>
          </p:nvPr>
        </p:nvSpPr>
        <p:spPr>
          <a:xfrm>
            <a:off x="72644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Neuronas: componentes</a:t>
            </a:r>
            <a:endParaRPr/>
          </a:p>
        </p:txBody>
      </p:sp>
      <p:sp>
        <p:nvSpPr>
          <p:cNvPr id="379" name="Google Shape;379;p34"/>
          <p:cNvSpPr txBox="1">
            <a:spLocks noGrp="1"/>
          </p:cNvSpPr>
          <p:nvPr>
            <p:ph type="body" idx="1"/>
          </p:nvPr>
        </p:nvSpPr>
        <p:spPr>
          <a:xfrm>
            <a:off x="4795078" y="1623846"/>
            <a:ext cx="6990522"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52B48"/>
              </a:buClr>
              <a:buSzPts val="2000"/>
              <a:buChar char="•"/>
            </a:pPr>
            <a:r>
              <a:rPr lang="es-CO">
                <a:latin typeface="Montserrat"/>
                <a:ea typeface="Montserrat"/>
                <a:cs typeface="Montserrat"/>
                <a:sym typeface="Montserrat"/>
              </a:rPr>
              <a:t>Soma o pericarion:  núcleo y organelas.</a:t>
            </a:r>
            <a:endParaRPr/>
          </a:p>
          <a:p>
            <a:pPr marL="685800" lvl="1"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Núcleo grande, nucleolo prominente.</a:t>
            </a:r>
            <a:endParaRPr/>
          </a:p>
          <a:p>
            <a:pPr marL="685800" lvl="1" indent="-228600" algn="l" rtl="0">
              <a:lnSpc>
                <a:spcPct val="90000"/>
              </a:lnSpc>
              <a:spcBef>
                <a:spcPts val="500"/>
              </a:spcBef>
              <a:spcAft>
                <a:spcPts val="0"/>
              </a:spcAft>
              <a:buClr>
                <a:srgbClr val="152B48"/>
              </a:buClr>
              <a:buSzPts val="2000"/>
              <a:buChar char="•"/>
            </a:pPr>
            <a:r>
              <a:rPr lang="es-CO" b="0" i="0" u="none" strike="noStrike">
                <a:latin typeface="Montserrat"/>
                <a:ea typeface="Montserrat"/>
                <a:cs typeface="Montserrat"/>
                <a:sym typeface="Montserrat"/>
              </a:rPr>
              <a:t>Corpúsculos de Nissl: retículo endoplásmico rugoso.</a:t>
            </a:r>
            <a:endParaRPr/>
          </a:p>
          <a:p>
            <a:pPr marL="685800" lvl="1"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Retículo endoplásmico liso: almacena iones de calcio.</a:t>
            </a:r>
            <a:endParaRPr b="0" i="0" u="none" strike="noStrike">
              <a:latin typeface="Montserrat"/>
              <a:ea typeface="Montserrat"/>
              <a:cs typeface="Montserrat"/>
              <a:sym typeface="Montserrat"/>
            </a:endParaRPr>
          </a:p>
          <a:p>
            <a:pPr marL="685800" lvl="1" indent="-101600" algn="l" rtl="0">
              <a:lnSpc>
                <a:spcPct val="90000"/>
              </a:lnSpc>
              <a:spcBef>
                <a:spcPts val="500"/>
              </a:spcBef>
              <a:spcAft>
                <a:spcPts val="0"/>
              </a:spcAft>
              <a:buClr>
                <a:srgbClr val="152B48"/>
              </a:buClr>
              <a:buSzPts val="2000"/>
              <a:buNone/>
            </a:pPr>
            <a:endParaRPr>
              <a:latin typeface="Montserrat"/>
              <a:ea typeface="Montserrat"/>
              <a:cs typeface="Montserrat"/>
              <a:sym typeface="Montserrat"/>
            </a:endParaRPr>
          </a:p>
          <a:p>
            <a:pPr marL="228600" lvl="0" indent="-228600" algn="l" rtl="0">
              <a:lnSpc>
                <a:spcPct val="90000"/>
              </a:lnSpc>
              <a:spcBef>
                <a:spcPts val="1000"/>
              </a:spcBef>
              <a:spcAft>
                <a:spcPts val="0"/>
              </a:spcAft>
              <a:buClr>
                <a:srgbClr val="152B48"/>
              </a:buClr>
              <a:buSzPts val="2000"/>
              <a:buChar char="•"/>
            </a:pPr>
            <a:r>
              <a:rPr lang="es-CO">
                <a:latin typeface="Montserrat"/>
                <a:ea typeface="Montserrat"/>
                <a:cs typeface="Montserrat"/>
                <a:sym typeface="Montserrat"/>
              </a:rPr>
              <a:t>Axón: </a:t>
            </a:r>
            <a:endParaRPr/>
          </a:p>
          <a:p>
            <a:pPr marL="685800" lvl="1" indent="-228600" algn="l" rtl="0">
              <a:lnSpc>
                <a:spcPct val="90000"/>
              </a:lnSpc>
              <a:spcBef>
                <a:spcPts val="500"/>
              </a:spcBef>
              <a:spcAft>
                <a:spcPts val="0"/>
              </a:spcAft>
              <a:buClr>
                <a:srgbClr val="152B48"/>
              </a:buClr>
              <a:buSzPts val="2000"/>
              <a:buChar char="•"/>
            </a:pPr>
            <a:r>
              <a:rPr lang="es-CO" b="0" i="0" u="none" strike="noStrike">
                <a:latin typeface="Montserrat"/>
                <a:ea typeface="Montserrat"/>
                <a:cs typeface="Montserrat"/>
                <a:sym typeface="Montserrat"/>
              </a:rPr>
              <a:t>Prolongación más larga que se extiende desde la célula, el cual transmite impulsos desde la célula hasta una terminación especializada (sinapsis).</a:t>
            </a:r>
            <a:endParaRPr/>
          </a:p>
          <a:p>
            <a:pPr marL="685800" lvl="1" indent="-228600" algn="l" rtl="0">
              <a:lnSpc>
                <a:spcPct val="90000"/>
              </a:lnSpc>
              <a:spcBef>
                <a:spcPts val="500"/>
              </a:spcBef>
              <a:spcAft>
                <a:spcPts val="0"/>
              </a:spcAft>
              <a:buClr>
                <a:srgbClr val="152B48"/>
              </a:buClr>
              <a:buSzPts val="2000"/>
              <a:buChar char="•"/>
            </a:pPr>
            <a:r>
              <a:rPr lang="es-CO" b="0" i="0" u="none" strike="noStrike">
                <a:latin typeface="Montserrat"/>
                <a:ea typeface="Montserrat"/>
                <a:cs typeface="Montserrat"/>
                <a:sym typeface="Montserrat"/>
              </a:rPr>
              <a:t>Mielínicos:  rode</a:t>
            </a:r>
            <a:r>
              <a:rPr lang="es-CO">
                <a:latin typeface="Montserrat"/>
                <a:ea typeface="Montserrat"/>
                <a:cs typeface="Montserrat"/>
                <a:sym typeface="Montserrat"/>
              </a:rPr>
              <a:t>ados de mielina.</a:t>
            </a:r>
            <a:endParaRPr/>
          </a:p>
          <a:p>
            <a:pPr marL="685800" lvl="1" indent="-228600" algn="l" rtl="0">
              <a:lnSpc>
                <a:spcPct val="90000"/>
              </a:lnSpc>
              <a:spcBef>
                <a:spcPts val="500"/>
              </a:spcBef>
              <a:spcAft>
                <a:spcPts val="0"/>
              </a:spcAft>
              <a:buClr>
                <a:srgbClr val="152B48"/>
              </a:buClr>
              <a:buSzPts val="2000"/>
              <a:buChar char="•"/>
            </a:pPr>
            <a:r>
              <a:rPr lang="es-CO" b="0" i="0" u="none" strike="noStrike">
                <a:latin typeface="Montserrat"/>
                <a:ea typeface="Montserrat"/>
                <a:cs typeface="Montserrat"/>
                <a:sym typeface="Montserrat"/>
              </a:rPr>
              <a:t>Amielínicos: carentes de mielina y son mas lentos.</a:t>
            </a:r>
            <a:endParaRPr/>
          </a:p>
        </p:txBody>
      </p:sp>
      <p:pic>
        <p:nvPicPr>
          <p:cNvPr id="380" name="Google Shape;380;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1394154"/>
            <a:ext cx="3353628" cy="24053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5"/>
          <p:cNvSpPr txBox="1">
            <a:spLocks noGrp="1"/>
          </p:cNvSpPr>
          <p:nvPr>
            <p:ph type="title"/>
          </p:nvPr>
        </p:nvSpPr>
        <p:spPr>
          <a:xfrm>
            <a:off x="738106"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Neuronas: componentes</a:t>
            </a:r>
            <a:endParaRPr/>
          </a:p>
        </p:txBody>
      </p:sp>
      <p:sp>
        <p:nvSpPr>
          <p:cNvPr id="386" name="Google Shape;386;p35"/>
          <p:cNvSpPr txBox="1">
            <a:spLocks noGrp="1"/>
          </p:cNvSpPr>
          <p:nvPr>
            <p:ph type="body" idx="1"/>
          </p:nvPr>
        </p:nvSpPr>
        <p:spPr>
          <a:xfrm>
            <a:off x="487680" y="1335420"/>
            <a:ext cx="7289800" cy="401646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latin typeface="Montserrat"/>
                <a:ea typeface="Montserrat"/>
                <a:cs typeface="Montserrat"/>
                <a:sym typeface="Montserrat"/>
              </a:rPr>
              <a:t>Dendritas:</a:t>
            </a:r>
            <a:endParaRPr/>
          </a:p>
          <a:p>
            <a:pPr marL="685800" lvl="1"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Son prolongaciones  cortas del cuerpo  celular.</a:t>
            </a:r>
            <a:endParaRPr/>
          </a:p>
          <a:p>
            <a:pPr marL="685800" lvl="1"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Ramifican profusamente.</a:t>
            </a:r>
            <a:endParaRPr/>
          </a:p>
          <a:p>
            <a:pPr marL="685800" lvl="1"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Su citoplasma es similar al soma, posee sustancia de Nissl.</a:t>
            </a:r>
            <a:endParaRPr/>
          </a:p>
          <a:p>
            <a:pPr marL="685800" lvl="1" indent="-228600" algn="l" rtl="0">
              <a:lnSpc>
                <a:spcPct val="90000"/>
              </a:lnSpc>
              <a:spcBef>
                <a:spcPts val="500"/>
              </a:spcBef>
              <a:spcAft>
                <a:spcPts val="0"/>
              </a:spcAft>
              <a:buClr>
                <a:srgbClr val="152B48"/>
              </a:buClr>
              <a:buSzPts val="2000"/>
              <a:buChar char="•"/>
            </a:pPr>
            <a:r>
              <a:rPr lang="es-CO">
                <a:latin typeface="Montserrat"/>
                <a:ea typeface="Montserrat"/>
                <a:cs typeface="Montserrat"/>
                <a:sym typeface="Montserrat"/>
              </a:rPr>
              <a:t>Están destinadas a la recepción del impulso eléctrico proveniente de los axones.</a:t>
            </a:r>
            <a:endParaRPr/>
          </a:p>
        </p:txBody>
      </p:sp>
      <p:pic>
        <p:nvPicPr>
          <p:cNvPr id="387" name="Google Shape;387;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95812" y="3514345"/>
            <a:ext cx="5292988" cy="2958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6"/>
          <p:cNvSpPr txBox="1">
            <a:spLocks noGrp="1"/>
          </p:cNvSpPr>
          <p:nvPr>
            <p:ph type="title"/>
          </p:nvPr>
        </p:nvSpPr>
        <p:spPr>
          <a:xfrm>
            <a:off x="685800" y="0"/>
            <a:ext cx="10515600" cy="9992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Tipos de neuronas</a:t>
            </a:r>
            <a:endParaRPr/>
          </a:p>
        </p:txBody>
      </p:sp>
      <p:sp>
        <p:nvSpPr>
          <p:cNvPr id="393" name="Google Shape;393;p36"/>
          <p:cNvSpPr txBox="1">
            <a:spLocks noGrp="1"/>
          </p:cNvSpPr>
          <p:nvPr>
            <p:ph type="body" idx="1"/>
          </p:nvPr>
        </p:nvSpPr>
        <p:spPr>
          <a:xfrm>
            <a:off x="4669654" y="999231"/>
            <a:ext cx="7244522" cy="48595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700"/>
              <a:buChar char="•"/>
            </a:pPr>
            <a:r>
              <a:rPr lang="es-CO" sz="1700">
                <a:solidFill>
                  <a:schemeClr val="dk1"/>
                </a:solidFill>
                <a:latin typeface="Montserrat"/>
                <a:ea typeface="Montserrat"/>
                <a:cs typeface="Montserrat"/>
                <a:sym typeface="Montserrat"/>
              </a:rPr>
              <a:t>Neuronas sensitivas: </a:t>
            </a:r>
            <a:endParaRPr/>
          </a:p>
          <a:p>
            <a:pPr marL="685800" lvl="1" indent="-228600" algn="l" rtl="0">
              <a:lnSpc>
                <a:spcPct val="90000"/>
              </a:lnSpc>
              <a:spcBef>
                <a:spcPts val="500"/>
              </a:spcBef>
              <a:spcAft>
                <a:spcPts val="0"/>
              </a:spcAft>
              <a:buClr>
                <a:schemeClr val="dk1"/>
              </a:buClr>
              <a:buSzPts val="1700"/>
              <a:buChar char="•"/>
            </a:pPr>
            <a:r>
              <a:rPr lang="es-CO" sz="1700">
                <a:solidFill>
                  <a:schemeClr val="dk1"/>
                </a:solidFill>
                <a:latin typeface="Montserrat"/>
                <a:ea typeface="Montserrat"/>
                <a:cs typeface="Montserrat"/>
                <a:sym typeface="Montserrat"/>
              </a:rPr>
              <a:t>T</a:t>
            </a:r>
            <a:r>
              <a:rPr lang="es-CO" sz="1700" i="0" u="none" strike="noStrike">
                <a:solidFill>
                  <a:schemeClr val="dk1"/>
                </a:solidFill>
                <a:latin typeface="Montserrat"/>
                <a:ea typeface="Montserrat"/>
                <a:cs typeface="Montserrat"/>
                <a:sym typeface="Montserrat"/>
              </a:rPr>
              <a:t>ransmiten impulsos desde los receptores hacia el SNC.</a:t>
            </a:r>
            <a:endParaRPr/>
          </a:p>
          <a:p>
            <a:pPr marL="685800" lvl="1" indent="-228600" algn="l" rtl="0">
              <a:lnSpc>
                <a:spcPct val="90000"/>
              </a:lnSpc>
              <a:spcBef>
                <a:spcPts val="500"/>
              </a:spcBef>
              <a:spcAft>
                <a:spcPts val="0"/>
              </a:spcAft>
              <a:buClr>
                <a:schemeClr val="dk1"/>
              </a:buClr>
              <a:buSzPts val="1700"/>
              <a:buChar char="•"/>
            </a:pPr>
            <a:r>
              <a:rPr lang="es-CO" sz="1700" i="0" u="none" strike="noStrike">
                <a:solidFill>
                  <a:schemeClr val="dk1"/>
                </a:solidFill>
                <a:latin typeface="Montserrat"/>
                <a:ea typeface="Montserrat"/>
                <a:cs typeface="Montserrat"/>
                <a:sym typeface="Montserrat"/>
              </a:rPr>
              <a:t>Las fibras aferentes somáticas transmiten sensaciones de dolor, temperatura,  tacto y presión desde la superficie corporal.</a:t>
            </a:r>
            <a:endParaRPr/>
          </a:p>
          <a:p>
            <a:pPr marL="685800" lvl="1" indent="-228600" algn="l" rtl="0">
              <a:lnSpc>
                <a:spcPct val="90000"/>
              </a:lnSpc>
              <a:spcBef>
                <a:spcPts val="500"/>
              </a:spcBef>
              <a:spcAft>
                <a:spcPts val="0"/>
              </a:spcAft>
              <a:buClr>
                <a:schemeClr val="dk1"/>
              </a:buClr>
              <a:buSzPts val="1700"/>
              <a:buChar char="•"/>
            </a:pPr>
            <a:r>
              <a:rPr lang="es-CO" sz="1700" i="0" u="none" strike="noStrike">
                <a:solidFill>
                  <a:schemeClr val="dk1"/>
                </a:solidFill>
                <a:latin typeface="Montserrat"/>
                <a:ea typeface="Montserrat"/>
                <a:cs typeface="Montserrat"/>
                <a:sym typeface="Montserrat"/>
              </a:rPr>
              <a:t>Fibras aferentes viscerales : transmiten impulsos de dolor y otras sensaciones desde los órganos internos, las membranas mucosas, las glándulas y  los vasos sanguíneos.</a:t>
            </a:r>
            <a:endParaRPr/>
          </a:p>
          <a:p>
            <a:pPr marL="228600" lvl="0" indent="-228600" algn="l" rtl="0">
              <a:lnSpc>
                <a:spcPct val="90000"/>
              </a:lnSpc>
              <a:spcBef>
                <a:spcPts val="1000"/>
              </a:spcBef>
              <a:spcAft>
                <a:spcPts val="0"/>
              </a:spcAft>
              <a:buClr>
                <a:schemeClr val="dk1"/>
              </a:buClr>
              <a:buSzPts val="1700"/>
              <a:buChar char="•"/>
            </a:pPr>
            <a:r>
              <a:rPr lang="es-CO" sz="1700">
                <a:solidFill>
                  <a:schemeClr val="dk1"/>
                </a:solidFill>
                <a:latin typeface="Montserrat"/>
                <a:ea typeface="Montserrat"/>
                <a:cs typeface="Montserrat"/>
                <a:sym typeface="Montserrat"/>
              </a:rPr>
              <a:t>Neuronas motoras</a:t>
            </a:r>
            <a:endParaRPr/>
          </a:p>
          <a:p>
            <a:pPr marL="685800" lvl="1" indent="-228600" algn="l" rtl="0">
              <a:lnSpc>
                <a:spcPct val="90000"/>
              </a:lnSpc>
              <a:spcBef>
                <a:spcPts val="500"/>
              </a:spcBef>
              <a:spcAft>
                <a:spcPts val="0"/>
              </a:spcAft>
              <a:buClr>
                <a:schemeClr val="dk1"/>
              </a:buClr>
              <a:buSzPts val="1700"/>
              <a:buChar char="•"/>
            </a:pPr>
            <a:r>
              <a:rPr lang="es-CO" sz="1700" i="0" u="none" strike="noStrike">
                <a:solidFill>
                  <a:schemeClr val="dk1"/>
                </a:solidFill>
                <a:latin typeface="Montserrat"/>
                <a:ea typeface="Montserrat"/>
                <a:cs typeface="Montserrat"/>
                <a:sym typeface="Montserrat"/>
              </a:rPr>
              <a:t>Transmiten impulsos desde el SNC o los ganglios hasta las células efectoras.</a:t>
            </a:r>
            <a:endParaRPr/>
          </a:p>
          <a:p>
            <a:pPr marL="685800" lvl="1" indent="-228600" algn="l" rtl="0">
              <a:lnSpc>
                <a:spcPct val="90000"/>
              </a:lnSpc>
              <a:spcBef>
                <a:spcPts val="500"/>
              </a:spcBef>
              <a:spcAft>
                <a:spcPts val="0"/>
              </a:spcAft>
              <a:buClr>
                <a:schemeClr val="dk1"/>
              </a:buClr>
              <a:buSzPts val="1700"/>
              <a:buChar char="•"/>
            </a:pPr>
            <a:r>
              <a:rPr lang="es-CO" sz="1700" i="0" u="none" strike="noStrike">
                <a:solidFill>
                  <a:schemeClr val="dk1"/>
                </a:solidFill>
                <a:latin typeface="Montserrat"/>
                <a:ea typeface="Montserrat"/>
                <a:cs typeface="Montserrat"/>
                <a:sym typeface="Montserrat"/>
              </a:rPr>
              <a:t>Las neuronas eferentes somáticas envían impulsos voluntarios al sistema osteomuscular.</a:t>
            </a:r>
            <a:endParaRPr/>
          </a:p>
          <a:p>
            <a:pPr marL="685800" lvl="1" indent="-228600" algn="l" rtl="0">
              <a:lnSpc>
                <a:spcPct val="90000"/>
              </a:lnSpc>
              <a:spcBef>
                <a:spcPts val="500"/>
              </a:spcBef>
              <a:spcAft>
                <a:spcPts val="0"/>
              </a:spcAft>
              <a:buClr>
                <a:schemeClr val="dk1"/>
              </a:buClr>
              <a:buSzPts val="1700"/>
              <a:buChar char="•"/>
            </a:pPr>
            <a:r>
              <a:rPr lang="es-CO" sz="1700" i="0" u="none" strike="noStrike">
                <a:solidFill>
                  <a:schemeClr val="dk1"/>
                </a:solidFill>
                <a:latin typeface="Montserrat"/>
                <a:ea typeface="Montserrat"/>
                <a:cs typeface="Montserrat"/>
                <a:sym typeface="Montserrat"/>
              </a:rPr>
              <a:t>Las neuronas eferentes viscerales transmiten impulsos involuntarios hacia los músculos lisos, las células de conducción cardíaca.</a:t>
            </a:r>
            <a:endParaRPr/>
          </a:p>
          <a:p>
            <a:pPr marL="228600" lvl="0" indent="-228600" algn="l" rtl="0">
              <a:lnSpc>
                <a:spcPct val="90000"/>
              </a:lnSpc>
              <a:spcBef>
                <a:spcPts val="1000"/>
              </a:spcBef>
              <a:spcAft>
                <a:spcPts val="0"/>
              </a:spcAft>
              <a:buClr>
                <a:schemeClr val="dk1"/>
              </a:buClr>
              <a:buSzPts val="1700"/>
              <a:buChar char="•"/>
            </a:pPr>
            <a:r>
              <a:rPr lang="es-CO" sz="1700" i="0" u="none" strike="noStrike">
                <a:solidFill>
                  <a:schemeClr val="dk1"/>
                </a:solidFill>
                <a:latin typeface="Montserrat"/>
                <a:ea typeface="Montserrat"/>
                <a:cs typeface="Montserrat"/>
                <a:sym typeface="Montserrat"/>
              </a:rPr>
              <a:t>Interneuronas:</a:t>
            </a:r>
            <a:endParaRPr/>
          </a:p>
          <a:p>
            <a:pPr marL="685800" lvl="1" indent="-228600" algn="l" rtl="0">
              <a:lnSpc>
                <a:spcPct val="90000"/>
              </a:lnSpc>
              <a:spcBef>
                <a:spcPts val="500"/>
              </a:spcBef>
              <a:spcAft>
                <a:spcPts val="0"/>
              </a:spcAft>
              <a:buClr>
                <a:schemeClr val="dk1"/>
              </a:buClr>
              <a:buSzPts val="1700"/>
              <a:buChar char="•"/>
            </a:pPr>
            <a:r>
              <a:rPr lang="es-CO" sz="1700">
                <a:solidFill>
                  <a:schemeClr val="dk1"/>
                </a:solidFill>
                <a:latin typeface="Montserrat"/>
                <a:ea typeface="Montserrat"/>
                <a:cs typeface="Montserrat"/>
                <a:sym typeface="Montserrat"/>
              </a:rPr>
              <a:t>Neuronas intercalares.</a:t>
            </a:r>
            <a:endParaRPr/>
          </a:p>
          <a:p>
            <a:pPr marL="685800" lvl="1" indent="-228600" algn="l" rtl="0">
              <a:lnSpc>
                <a:spcPct val="90000"/>
              </a:lnSpc>
              <a:spcBef>
                <a:spcPts val="500"/>
              </a:spcBef>
              <a:spcAft>
                <a:spcPts val="0"/>
              </a:spcAft>
              <a:buClr>
                <a:schemeClr val="dk1"/>
              </a:buClr>
              <a:buSzPts val="1700"/>
              <a:buChar char="•"/>
            </a:pPr>
            <a:r>
              <a:rPr lang="es-CO" sz="1700">
                <a:solidFill>
                  <a:schemeClr val="dk1"/>
                </a:solidFill>
                <a:latin typeface="Montserrat"/>
                <a:ea typeface="Montserrat"/>
                <a:cs typeface="Montserrat"/>
                <a:sym typeface="Montserrat"/>
              </a:rPr>
              <a:t>F</a:t>
            </a:r>
            <a:r>
              <a:rPr lang="es-CO" sz="1700" i="0" u="none" strike="noStrike">
                <a:solidFill>
                  <a:schemeClr val="dk1"/>
                </a:solidFill>
                <a:latin typeface="Montserrat"/>
                <a:ea typeface="Montserrat"/>
                <a:cs typeface="Montserrat"/>
                <a:sym typeface="Montserrat"/>
              </a:rPr>
              <a:t>orman una red de comunicación y de integración entre las neuronas sensitivas y motoras.</a:t>
            </a:r>
            <a:endParaRPr/>
          </a:p>
          <a:p>
            <a:pPr marL="228600" lvl="0" indent="-120650" algn="l" rtl="0">
              <a:lnSpc>
                <a:spcPct val="90000"/>
              </a:lnSpc>
              <a:spcBef>
                <a:spcPts val="1000"/>
              </a:spcBef>
              <a:spcAft>
                <a:spcPts val="0"/>
              </a:spcAft>
              <a:buClr>
                <a:srgbClr val="152B48"/>
              </a:buClr>
              <a:buSzPts val="1700"/>
              <a:buNone/>
            </a:pPr>
            <a:endParaRPr sz="1700"/>
          </a:p>
        </p:txBody>
      </p:sp>
      <p:pic>
        <p:nvPicPr>
          <p:cNvPr id="394" name="Google Shape;394;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5800" y="1195506"/>
            <a:ext cx="3787547" cy="24820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7"/>
          <p:cNvSpPr txBox="1">
            <a:spLocks noGrp="1"/>
          </p:cNvSpPr>
          <p:nvPr>
            <p:ph type="title"/>
          </p:nvPr>
        </p:nvSpPr>
        <p:spPr>
          <a:xfrm>
            <a:off x="322138" y="-27301"/>
            <a:ext cx="103378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AAA7"/>
              </a:buClr>
              <a:buSzPts val="3200"/>
              <a:buFont typeface="Montserrat"/>
              <a:buNone/>
            </a:pPr>
            <a:r>
              <a:rPr lang="es-CO" sz="3200" b="0" i="0" u="none" strike="noStrike">
                <a:latin typeface="Montserrat"/>
                <a:ea typeface="Montserrat"/>
                <a:cs typeface="Montserrat"/>
                <a:sym typeface="Montserrat"/>
              </a:rPr>
              <a:t>Las neuronas se clasifican según la cantidad de evaginaciones que se extienden desde el soma</a:t>
            </a:r>
            <a:endParaRPr sz="3200" b="0">
              <a:latin typeface="Montserrat"/>
              <a:ea typeface="Montserrat"/>
              <a:cs typeface="Montserrat"/>
              <a:sym typeface="Montserrat"/>
            </a:endParaRPr>
          </a:p>
        </p:txBody>
      </p:sp>
      <p:sp>
        <p:nvSpPr>
          <p:cNvPr id="400" name="Google Shape;400;p37"/>
          <p:cNvSpPr txBox="1">
            <a:spLocks noGrp="1"/>
          </p:cNvSpPr>
          <p:nvPr>
            <p:ph type="body" idx="1"/>
          </p:nvPr>
        </p:nvSpPr>
        <p:spPr>
          <a:xfrm>
            <a:off x="4935220" y="1298262"/>
            <a:ext cx="6761922"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Char char="•"/>
            </a:pPr>
            <a:r>
              <a:rPr lang="es-CO" sz="1800">
                <a:solidFill>
                  <a:schemeClr val="dk1"/>
                </a:solidFill>
                <a:latin typeface="Montserrat"/>
                <a:ea typeface="Montserrat"/>
                <a:cs typeface="Montserrat"/>
                <a:sym typeface="Montserrat"/>
              </a:rPr>
              <a:t>Neuronas multipolares: </a:t>
            </a:r>
            <a:endParaRPr/>
          </a:p>
          <a:p>
            <a:pPr marL="685800" lvl="1" indent="-228600" algn="l" rtl="0">
              <a:lnSpc>
                <a:spcPct val="90000"/>
              </a:lnSpc>
              <a:spcBef>
                <a:spcPts val="500"/>
              </a:spcBef>
              <a:spcAft>
                <a:spcPts val="0"/>
              </a:spcAft>
              <a:buClr>
                <a:schemeClr val="dk1"/>
              </a:buClr>
              <a:buSzPts val="1800"/>
              <a:buChar char="•"/>
            </a:pPr>
            <a:r>
              <a:rPr lang="es-CO" sz="1800" i="0" u="none" strike="noStrike">
                <a:solidFill>
                  <a:schemeClr val="dk1"/>
                </a:solidFill>
                <a:latin typeface="Montserrat"/>
                <a:ea typeface="Montserrat"/>
                <a:cs typeface="Montserrat"/>
                <a:sym typeface="Montserrat"/>
              </a:rPr>
              <a:t>Son las que tienen un axón y dos o más dendritas.</a:t>
            </a:r>
            <a:endParaRPr/>
          </a:p>
          <a:p>
            <a:pPr marL="685800" lvl="1" indent="-228600" algn="l" rtl="0">
              <a:lnSpc>
                <a:spcPct val="90000"/>
              </a:lnSpc>
              <a:spcBef>
                <a:spcPts val="500"/>
              </a:spcBef>
              <a:spcAft>
                <a:spcPts val="0"/>
              </a:spcAft>
              <a:buClr>
                <a:schemeClr val="dk1"/>
              </a:buClr>
              <a:buSzPts val="1800"/>
              <a:buChar char="•"/>
            </a:pPr>
            <a:r>
              <a:rPr lang="es-CO" sz="1800" i="0" u="none" strike="noStrike">
                <a:solidFill>
                  <a:schemeClr val="dk1"/>
                </a:solidFill>
                <a:latin typeface="Montserrat"/>
                <a:ea typeface="Montserrat"/>
                <a:cs typeface="Montserrat"/>
                <a:sym typeface="Montserrat"/>
              </a:rPr>
              <a:t>La dirección de los impulsos es desde la dendrita hacia el soma y desde éste hacia el  axón o desde el cuerpo neuronal hacia el axón.</a:t>
            </a:r>
            <a:endParaRPr/>
          </a:p>
          <a:p>
            <a:pPr marL="685800" lvl="1" indent="-228600" algn="l" rtl="0">
              <a:lnSpc>
                <a:spcPct val="90000"/>
              </a:lnSpc>
              <a:spcBef>
                <a:spcPts val="500"/>
              </a:spcBef>
              <a:spcAft>
                <a:spcPts val="0"/>
              </a:spcAft>
              <a:buClr>
                <a:schemeClr val="dk1"/>
              </a:buClr>
              <a:buSzPts val="1800"/>
              <a:buChar char="•"/>
            </a:pPr>
            <a:r>
              <a:rPr lang="es-CO" sz="1800" i="0" u="none" strike="noStrike">
                <a:solidFill>
                  <a:schemeClr val="dk1"/>
                </a:solidFill>
                <a:latin typeface="Montserrat"/>
                <a:ea typeface="Montserrat"/>
                <a:cs typeface="Montserrat"/>
                <a:sym typeface="Montserrat"/>
              </a:rPr>
              <a:t>Las neuronas motoras y las interneuronas constituyen la mayor parte de las neuronas multipolares del sistema nervios.</a:t>
            </a:r>
            <a:endParaRPr/>
          </a:p>
          <a:p>
            <a:pPr marL="228600" lvl="0" indent="-228600" algn="l" rtl="0">
              <a:lnSpc>
                <a:spcPct val="90000"/>
              </a:lnSpc>
              <a:spcBef>
                <a:spcPts val="1000"/>
              </a:spcBef>
              <a:spcAft>
                <a:spcPts val="0"/>
              </a:spcAft>
              <a:buClr>
                <a:schemeClr val="dk1"/>
              </a:buClr>
              <a:buSzPts val="1800"/>
              <a:buChar char="•"/>
            </a:pPr>
            <a:r>
              <a:rPr lang="es-CO" sz="1800">
                <a:solidFill>
                  <a:schemeClr val="dk1"/>
                </a:solidFill>
                <a:latin typeface="Montserrat"/>
                <a:ea typeface="Montserrat"/>
                <a:cs typeface="Montserrat"/>
                <a:sym typeface="Montserrat"/>
              </a:rPr>
              <a:t>Neuronas bipolares: </a:t>
            </a:r>
            <a:endParaRPr/>
          </a:p>
          <a:p>
            <a:pPr marL="685800" lvl="1" indent="-228600" algn="l" rtl="0">
              <a:lnSpc>
                <a:spcPct val="90000"/>
              </a:lnSpc>
              <a:spcBef>
                <a:spcPts val="500"/>
              </a:spcBef>
              <a:spcAft>
                <a:spcPts val="0"/>
              </a:spcAft>
              <a:buClr>
                <a:schemeClr val="dk1"/>
              </a:buClr>
              <a:buSzPts val="1800"/>
              <a:buChar char="•"/>
            </a:pPr>
            <a:r>
              <a:rPr lang="es-CO" sz="1800">
                <a:solidFill>
                  <a:schemeClr val="dk1"/>
                </a:solidFill>
                <a:latin typeface="Montserrat"/>
                <a:ea typeface="Montserrat"/>
                <a:cs typeface="Montserrat"/>
                <a:sym typeface="Montserrat"/>
              </a:rPr>
              <a:t>T</a:t>
            </a:r>
            <a:r>
              <a:rPr lang="es-CO" sz="1800" i="0" u="none" strike="noStrike">
                <a:solidFill>
                  <a:schemeClr val="dk1"/>
                </a:solidFill>
                <a:latin typeface="Montserrat"/>
                <a:ea typeface="Montserrat"/>
                <a:cs typeface="Montserrat"/>
                <a:sym typeface="Montserrat"/>
              </a:rPr>
              <a:t>ienen un axón y una dendrita.</a:t>
            </a:r>
            <a:endParaRPr/>
          </a:p>
          <a:p>
            <a:pPr marL="685800" lvl="1" indent="-228600" algn="l" rtl="0">
              <a:lnSpc>
                <a:spcPct val="90000"/>
              </a:lnSpc>
              <a:spcBef>
                <a:spcPts val="500"/>
              </a:spcBef>
              <a:spcAft>
                <a:spcPts val="0"/>
              </a:spcAft>
              <a:buClr>
                <a:schemeClr val="dk1"/>
              </a:buClr>
              <a:buSzPts val="1800"/>
              <a:buChar char="•"/>
            </a:pPr>
            <a:r>
              <a:rPr lang="es-CO" sz="1800" i="0" u="none" strike="noStrike">
                <a:solidFill>
                  <a:schemeClr val="dk1"/>
                </a:solidFill>
                <a:latin typeface="Montserrat"/>
                <a:ea typeface="Montserrat"/>
                <a:cs typeface="Montserrat"/>
                <a:sym typeface="Montserrat"/>
              </a:rPr>
              <a:t>Suelen estar asociadas con los receptores de los sentidos especiales (gusto, olfato, oído, vista y equilibrio).</a:t>
            </a:r>
            <a:endParaRPr/>
          </a:p>
          <a:p>
            <a:pPr marL="228600" lvl="0" indent="-228600" algn="l" rtl="0">
              <a:lnSpc>
                <a:spcPct val="90000"/>
              </a:lnSpc>
              <a:spcBef>
                <a:spcPts val="1000"/>
              </a:spcBef>
              <a:spcAft>
                <a:spcPts val="0"/>
              </a:spcAft>
              <a:buClr>
                <a:schemeClr val="dk1"/>
              </a:buClr>
              <a:buSzPts val="1800"/>
              <a:buChar char="•"/>
            </a:pPr>
            <a:r>
              <a:rPr lang="es-CO" sz="1800">
                <a:solidFill>
                  <a:schemeClr val="dk1"/>
                </a:solidFill>
                <a:latin typeface="Montserrat"/>
                <a:ea typeface="Montserrat"/>
                <a:cs typeface="Montserrat"/>
                <a:sym typeface="Montserrat"/>
              </a:rPr>
              <a:t>Neuronas pseudounipolares:</a:t>
            </a:r>
            <a:endParaRPr/>
          </a:p>
          <a:p>
            <a:pPr marL="685800" lvl="1" indent="-228600" algn="l" rtl="0">
              <a:lnSpc>
                <a:spcPct val="90000"/>
              </a:lnSpc>
              <a:spcBef>
                <a:spcPts val="500"/>
              </a:spcBef>
              <a:spcAft>
                <a:spcPts val="0"/>
              </a:spcAft>
              <a:buClr>
                <a:schemeClr val="dk1"/>
              </a:buClr>
              <a:buSzPts val="1800"/>
              <a:buChar char="•"/>
            </a:pPr>
            <a:r>
              <a:rPr lang="es-CO" sz="1800" i="0" u="none" strike="noStrike">
                <a:solidFill>
                  <a:schemeClr val="dk1"/>
                </a:solidFill>
                <a:latin typeface="Montserrat"/>
                <a:ea typeface="Montserrat"/>
                <a:cs typeface="Montserrat"/>
                <a:sym typeface="Montserrat"/>
              </a:rPr>
              <a:t>Tienen una sola prolongación.</a:t>
            </a:r>
            <a:endParaRPr/>
          </a:p>
          <a:p>
            <a:pPr marL="685800" lvl="1" indent="-228600" algn="l" rtl="0">
              <a:lnSpc>
                <a:spcPct val="90000"/>
              </a:lnSpc>
              <a:spcBef>
                <a:spcPts val="500"/>
              </a:spcBef>
              <a:spcAft>
                <a:spcPts val="0"/>
              </a:spcAft>
              <a:buClr>
                <a:schemeClr val="dk1"/>
              </a:buClr>
              <a:buSzPts val="1800"/>
              <a:buChar char="•"/>
            </a:pPr>
            <a:r>
              <a:rPr lang="es-CO" sz="1800" i="0" u="none" strike="noStrike">
                <a:solidFill>
                  <a:schemeClr val="dk1"/>
                </a:solidFill>
                <a:latin typeface="Montserrat"/>
                <a:ea typeface="Montserrat"/>
                <a:cs typeface="Montserrat"/>
                <a:sym typeface="Montserrat"/>
              </a:rPr>
              <a:t>El axón, que se divide cerca del soma en dos ramas axónicas largas.</a:t>
            </a:r>
            <a:endParaRPr/>
          </a:p>
          <a:p>
            <a:pPr marL="685800" lvl="1" indent="-228600" algn="l" rtl="0">
              <a:lnSpc>
                <a:spcPct val="90000"/>
              </a:lnSpc>
              <a:spcBef>
                <a:spcPts val="500"/>
              </a:spcBef>
              <a:spcAft>
                <a:spcPts val="0"/>
              </a:spcAft>
              <a:buClr>
                <a:schemeClr val="dk1"/>
              </a:buClr>
              <a:buSzPts val="1800"/>
              <a:buChar char="•"/>
            </a:pPr>
            <a:r>
              <a:rPr lang="es-CO" sz="1800">
                <a:solidFill>
                  <a:schemeClr val="dk1"/>
                </a:solidFill>
                <a:latin typeface="Montserrat"/>
                <a:ea typeface="Montserrat"/>
                <a:cs typeface="Montserrat"/>
                <a:sym typeface="Montserrat"/>
              </a:rPr>
              <a:t>L</a:t>
            </a:r>
            <a:r>
              <a:rPr lang="es-CO" sz="1800" i="0" u="none" strike="noStrike">
                <a:solidFill>
                  <a:schemeClr val="dk1"/>
                </a:solidFill>
                <a:latin typeface="Montserrat"/>
                <a:ea typeface="Montserrat"/>
                <a:cs typeface="Montserrat"/>
                <a:sym typeface="Montserrat"/>
              </a:rPr>
              <a:t>as neuronas pseudounipolares son neuronas sensitivas que se ubican cerca del SNC.</a:t>
            </a:r>
            <a:endParaRPr sz="1800">
              <a:solidFill>
                <a:schemeClr val="dk1"/>
              </a:solidFill>
              <a:latin typeface="Montserrat"/>
              <a:ea typeface="Montserrat"/>
              <a:cs typeface="Montserrat"/>
              <a:sym typeface="Montserrat"/>
            </a:endParaRPr>
          </a:p>
          <a:p>
            <a:pPr marL="685800" lvl="1" indent="-114300" algn="l" rtl="0">
              <a:lnSpc>
                <a:spcPct val="90000"/>
              </a:lnSpc>
              <a:spcBef>
                <a:spcPts val="500"/>
              </a:spcBef>
              <a:spcAft>
                <a:spcPts val="0"/>
              </a:spcAft>
              <a:buClr>
                <a:srgbClr val="152B48"/>
              </a:buClr>
              <a:buSzPts val="1800"/>
              <a:buNone/>
            </a:pPr>
            <a:endParaRPr sz="1800"/>
          </a:p>
        </p:txBody>
      </p:sp>
      <p:pic>
        <p:nvPicPr>
          <p:cNvPr id="401" name="Google Shape;401;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4858" y="2831457"/>
            <a:ext cx="3919634" cy="752159"/>
          </a:xfrm>
          <a:prstGeom prst="rect">
            <a:avLst/>
          </a:prstGeom>
          <a:noFill/>
          <a:ln>
            <a:noFill/>
          </a:ln>
        </p:spPr>
      </p:pic>
      <p:pic>
        <p:nvPicPr>
          <p:cNvPr id="402" name="Google Shape;402;p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65579" y="1692379"/>
            <a:ext cx="2390775" cy="10152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8"/>
          <p:cNvSpPr txBox="1">
            <a:spLocks noGrp="1"/>
          </p:cNvSpPr>
          <p:nvPr>
            <p:ph type="title"/>
          </p:nvPr>
        </p:nvSpPr>
        <p:spPr>
          <a:xfrm>
            <a:off x="551815" y="-25115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2800"/>
              <a:buFont typeface="Montserrat"/>
              <a:buNone/>
            </a:pPr>
            <a:r>
              <a:rPr lang="es-CO" sz="2800" b="0"/>
              <a:t>Células neurogliales</a:t>
            </a:r>
            <a:endParaRPr/>
          </a:p>
        </p:txBody>
      </p:sp>
      <p:sp>
        <p:nvSpPr>
          <p:cNvPr id="408" name="Google Shape;408;p38"/>
          <p:cNvSpPr txBox="1">
            <a:spLocks noGrp="1"/>
          </p:cNvSpPr>
          <p:nvPr>
            <p:ph type="body" idx="1"/>
          </p:nvPr>
        </p:nvSpPr>
        <p:spPr>
          <a:xfrm>
            <a:off x="5109883" y="1937385"/>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1800"/>
              <a:buChar char="•"/>
            </a:pPr>
            <a:r>
              <a:rPr lang="es-CO" sz="1800"/>
              <a:t>Glía: griego Cola. Adhesivo de las neuronas.</a:t>
            </a:r>
            <a:endParaRPr/>
          </a:p>
          <a:p>
            <a:pPr marL="228600" lvl="0" indent="-228600" algn="l" rtl="0">
              <a:lnSpc>
                <a:spcPct val="90000"/>
              </a:lnSpc>
              <a:spcBef>
                <a:spcPts val="1000"/>
              </a:spcBef>
              <a:spcAft>
                <a:spcPts val="0"/>
              </a:spcAft>
              <a:buClr>
                <a:srgbClr val="152B48"/>
              </a:buClr>
              <a:buSzPts val="1800"/>
              <a:buChar char="•"/>
            </a:pPr>
            <a:r>
              <a:rPr lang="es-CO" sz="1800" b="0" i="0" u="none" strike="noStrike">
                <a:latin typeface="Montserrat"/>
                <a:ea typeface="Montserrat"/>
                <a:cs typeface="Montserrat"/>
                <a:sym typeface="Montserrat"/>
              </a:rPr>
              <a:t>Son células no conductoras y están ubicadas cerca de las neuronas.</a:t>
            </a:r>
            <a:endParaRPr/>
          </a:p>
          <a:p>
            <a:pPr marL="228600" lvl="0" indent="-228600" algn="l" rtl="0">
              <a:lnSpc>
                <a:spcPct val="90000"/>
              </a:lnSpc>
              <a:spcBef>
                <a:spcPts val="1000"/>
              </a:spcBef>
              <a:spcAft>
                <a:spcPts val="0"/>
              </a:spcAft>
              <a:buClr>
                <a:srgbClr val="152B48"/>
              </a:buClr>
              <a:buSzPts val="1800"/>
              <a:buChar char="•"/>
            </a:pPr>
            <a:r>
              <a:rPr lang="es-CO" sz="1800">
                <a:latin typeface="Montserrat"/>
                <a:ea typeface="Montserrat"/>
                <a:cs typeface="Montserrat"/>
                <a:sym typeface="Montserrat"/>
              </a:rPr>
              <a:t>Glía central:</a:t>
            </a:r>
            <a:endParaRPr/>
          </a:p>
          <a:p>
            <a:pPr marL="685800" lvl="1" indent="-228600" algn="l" rtl="0">
              <a:lnSpc>
                <a:spcPct val="90000"/>
              </a:lnSpc>
              <a:spcBef>
                <a:spcPts val="500"/>
              </a:spcBef>
              <a:spcAft>
                <a:spcPts val="0"/>
              </a:spcAft>
              <a:buClr>
                <a:srgbClr val="152B48"/>
              </a:buClr>
              <a:buSzPts val="1800"/>
              <a:buChar char="•"/>
            </a:pPr>
            <a:r>
              <a:rPr lang="es-CO" sz="1800" b="0" i="0" u="none" strike="noStrike">
                <a:latin typeface="Montserrat"/>
                <a:ea typeface="Montserrat"/>
                <a:cs typeface="Montserrat"/>
                <a:sym typeface="Montserrat"/>
              </a:rPr>
              <a:t>Oligodendrocitos.</a:t>
            </a:r>
            <a:endParaRPr/>
          </a:p>
          <a:p>
            <a:pPr marL="685800" lvl="1" indent="-228600" algn="l" rtl="0">
              <a:lnSpc>
                <a:spcPct val="90000"/>
              </a:lnSpc>
              <a:spcBef>
                <a:spcPts val="500"/>
              </a:spcBef>
              <a:spcAft>
                <a:spcPts val="0"/>
              </a:spcAft>
              <a:buClr>
                <a:srgbClr val="152B48"/>
              </a:buClr>
              <a:buSzPts val="1800"/>
              <a:buChar char="•"/>
            </a:pPr>
            <a:r>
              <a:rPr lang="es-CO" sz="1800">
                <a:latin typeface="Montserrat"/>
                <a:ea typeface="Montserrat"/>
                <a:cs typeface="Montserrat"/>
                <a:sym typeface="Montserrat"/>
              </a:rPr>
              <a:t>Astrocitos.</a:t>
            </a:r>
            <a:endParaRPr/>
          </a:p>
          <a:p>
            <a:pPr marL="685800" lvl="1" indent="-228600" algn="l" rtl="0">
              <a:lnSpc>
                <a:spcPct val="90000"/>
              </a:lnSpc>
              <a:spcBef>
                <a:spcPts val="500"/>
              </a:spcBef>
              <a:spcAft>
                <a:spcPts val="0"/>
              </a:spcAft>
              <a:buClr>
                <a:srgbClr val="152B48"/>
              </a:buClr>
              <a:buSzPts val="1800"/>
              <a:buChar char="•"/>
            </a:pPr>
            <a:r>
              <a:rPr lang="es-CO" sz="1800" b="0" i="0" u="none" strike="noStrike">
                <a:latin typeface="Montserrat"/>
                <a:ea typeface="Montserrat"/>
                <a:cs typeface="Montserrat"/>
                <a:sym typeface="Montserrat"/>
              </a:rPr>
              <a:t>Microglía.</a:t>
            </a:r>
            <a:endParaRPr/>
          </a:p>
          <a:p>
            <a:pPr marL="685800" lvl="1" indent="-228600" algn="l" rtl="0">
              <a:lnSpc>
                <a:spcPct val="90000"/>
              </a:lnSpc>
              <a:spcBef>
                <a:spcPts val="500"/>
              </a:spcBef>
              <a:spcAft>
                <a:spcPts val="0"/>
              </a:spcAft>
              <a:buClr>
                <a:srgbClr val="152B48"/>
              </a:buClr>
              <a:buSzPts val="1800"/>
              <a:buChar char="•"/>
            </a:pPr>
            <a:r>
              <a:rPr lang="es-CO" sz="1800">
                <a:latin typeface="Montserrat"/>
                <a:ea typeface="Montserrat"/>
                <a:cs typeface="Montserrat"/>
                <a:sym typeface="Montserrat"/>
              </a:rPr>
              <a:t>Ependimocitos.</a:t>
            </a:r>
            <a:endParaRPr/>
          </a:p>
          <a:p>
            <a:pPr marL="228600" lvl="0" indent="-228600" algn="l" rtl="0">
              <a:lnSpc>
                <a:spcPct val="90000"/>
              </a:lnSpc>
              <a:spcBef>
                <a:spcPts val="1000"/>
              </a:spcBef>
              <a:spcAft>
                <a:spcPts val="0"/>
              </a:spcAft>
              <a:buClr>
                <a:srgbClr val="152B48"/>
              </a:buClr>
              <a:buSzPts val="1800"/>
              <a:buChar char="•"/>
            </a:pPr>
            <a:r>
              <a:rPr lang="es-CO" sz="1800" b="0" i="0" u="none" strike="noStrike">
                <a:latin typeface="Montserrat"/>
                <a:ea typeface="Montserrat"/>
                <a:cs typeface="Montserrat"/>
                <a:sym typeface="Montserrat"/>
              </a:rPr>
              <a:t>Glía periférica:</a:t>
            </a:r>
            <a:endParaRPr/>
          </a:p>
          <a:p>
            <a:pPr marL="685800" lvl="1" indent="-228600" algn="l" rtl="0">
              <a:lnSpc>
                <a:spcPct val="90000"/>
              </a:lnSpc>
              <a:spcBef>
                <a:spcPts val="500"/>
              </a:spcBef>
              <a:spcAft>
                <a:spcPts val="0"/>
              </a:spcAft>
              <a:buClr>
                <a:srgbClr val="152B48"/>
              </a:buClr>
              <a:buSzPts val="1800"/>
              <a:buChar char="•"/>
            </a:pPr>
            <a:r>
              <a:rPr lang="es-CO" sz="1800" b="0" i="0" u="none" strike="noStrike">
                <a:latin typeface="Montserrat"/>
                <a:ea typeface="Montserrat"/>
                <a:cs typeface="Montserrat"/>
                <a:sym typeface="Montserrat"/>
              </a:rPr>
              <a:t>Schwann.</a:t>
            </a:r>
            <a:endParaRPr/>
          </a:p>
          <a:p>
            <a:pPr marL="685800" lvl="1" indent="-228600" algn="l" rtl="0">
              <a:lnSpc>
                <a:spcPct val="90000"/>
              </a:lnSpc>
              <a:spcBef>
                <a:spcPts val="500"/>
              </a:spcBef>
              <a:spcAft>
                <a:spcPts val="0"/>
              </a:spcAft>
              <a:buClr>
                <a:srgbClr val="152B48"/>
              </a:buClr>
              <a:buSzPts val="1800"/>
              <a:buChar char="•"/>
            </a:pPr>
            <a:r>
              <a:rPr lang="es-CO" sz="1800">
                <a:latin typeface="Montserrat"/>
                <a:ea typeface="Montserrat"/>
                <a:cs typeface="Montserrat"/>
                <a:sym typeface="Montserrat"/>
              </a:rPr>
              <a:t>Células satélites.</a:t>
            </a:r>
            <a:endParaRPr sz="1800" b="0" i="0" u="none" strike="noStrike">
              <a:latin typeface="Montserrat"/>
              <a:ea typeface="Montserrat"/>
              <a:cs typeface="Montserrat"/>
              <a:sym typeface="Montserrat"/>
            </a:endParaRPr>
          </a:p>
          <a:p>
            <a:pPr marL="228600" lvl="0" indent="-101600" algn="l" rtl="0">
              <a:lnSpc>
                <a:spcPct val="90000"/>
              </a:lnSpc>
              <a:spcBef>
                <a:spcPts val="1000"/>
              </a:spcBef>
              <a:spcAft>
                <a:spcPts val="0"/>
              </a:spcAft>
              <a:buClr>
                <a:srgbClr val="152B48"/>
              </a:buClr>
              <a:buSzPts val="2000"/>
              <a:buNone/>
            </a:pPr>
            <a:endParaRPr/>
          </a:p>
        </p:txBody>
      </p:sp>
      <p:pic>
        <p:nvPicPr>
          <p:cNvPr id="409" name="Google Shape;409;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8615" y="1085683"/>
            <a:ext cx="4053263" cy="3021605"/>
          </a:xfrm>
          <a:prstGeom prst="rect">
            <a:avLst/>
          </a:prstGeom>
          <a:noFill/>
          <a:ln>
            <a:noFill/>
          </a:ln>
        </p:spPr>
      </p:pic>
      <p:sp>
        <p:nvSpPr>
          <p:cNvPr id="410" name="Google Shape;410;p38"/>
          <p:cNvSpPr/>
          <p:nvPr/>
        </p:nvSpPr>
        <p:spPr>
          <a:xfrm>
            <a:off x="2934681" y="714375"/>
            <a:ext cx="1622612" cy="37130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800" b="0" i="0" u="none" strike="noStrike" cap="none">
                <a:solidFill>
                  <a:srgbClr val="152B48"/>
                </a:solidFill>
                <a:latin typeface="Montserrat"/>
                <a:ea typeface="Montserrat"/>
                <a:cs typeface="Montserrat"/>
                <a:sym typeface="Montserrat"/>
              </a:rPr>
              <a:t>Astrocito</a:t>
            </a:r>
            <a:endParaRPr/>
          </a:p>
        </p:txBody>
      </p:sp>
      <p:cxnSp>
        <p:nvCxnSpPr>
          <p:cNvPr id="411" name="Google Shape;411;p38"/>
          <p:cNvCxnSpPr/>
          <p:nvPr/>
        </p:nvCxnSpPr>
        <p:spPr>
          <a:xfrm>
            <a:off x="3487271" y="1085683"/>
            <a:ext cx="0" cy="952667"/>
          </a:xfrm>
          <a:prstGeom prst="straightConnector1">
            <a:avLst/>
          </a:prstGeom>
          <a:noFill/>
          <a:ln w="28575" cap="flat" cmpd="sng">
            <a:solidFill>
              <a:schemeClr val="accent1"/>
            </a:solidFill>
            <a:prstDash val="solid"/>
            <a:miter lim="800000"/>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9"/>
          <p:cNvSpPr txBox="1">
            <a:spLocks noGrp="1"/>
          </p:cNvSpPr>
          <p:nvPr>
            <p:ph type="title"/>
          </p:nvPr>
        </p:nvSpPr>
        <p:spPr>
          <a:xfrm>
            <a:off x="838200" y="0"/>
            <a:ext cx="10515600" cy="10464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b="0"/>
              <a:t>Astrocito</a:t>
            </a:r>
            <a:endParaRPr/>
          </a:p>
        </p:txBody>
      </p:sp>
      <p:sp>
        <p:nvSpPr>
          <p:cNvPr id="417" name="Google Shape;417;p39"/>
          <p:cNvSpPr txBox="1">
            <a:spLocks noGrp="1"/>
          </p:cNvSpPr>
          <p:nvPr>
            <p:ph type="body" idx="1"/>
          </p:nvPr>
        </p:nvSpPr>
        <p:spPr>
          <a:xfrm>
            <a:off x="4876358" y="1623846"/>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Células glial más numerosa.</a:t>
            </a:r>
            <a:endParaRPr/>
          </a:p>
          <a:p>
            <a:pPr marL="228600" lvl="0" indent="-228600" algn="l" rtl="0">
              <a:lnSpc>
                <a:spcPct val="90000"/>
              </a:lnSpc>
              <a:spcBef>
                <a:spcPts val="1000"/>
              </a:spcBef>
              <a:spcAft>
                <a:spcPts val="0"/>
              </a:spcAft>
              <a:buClr>
                <a:srgbClr val="152B48"/>
              </a:buClr>
              <a:buSzPts val="2000"/>
              <a:buChar char="•"/>
            </a:pPr>
            <a:r>
              <a:rPr lang="es-CO"/>
              <a:t>Morfología recuerda a una estrella, por la gran cantidad de prolongaciones.</a:t>
            </a:r>
            <a:endParaRPr/>
          </a:p>
          <a:p>
            <a:pPr marL="228600" lvl="0" indent="-228600" algn="l" rtl="0">
              <a:lnSpc>
                <a:spcPct val="90000"/>
              </a:lnSpc>
              <a:spcBef>
                <a:spcPts val="1000"/>
              </a:spcBef>
              <a:spcAft>
                <a:spcPts val="0"/>
              </a:spcAft>
              <a:buClr>
                <a:srgbClr val="152B48"/>
              </a:buClr>
              <a:buSzPts val="2000"/>
              <a:buChar char="•"/>
            </a:pPr>
            <a:r>
              <a:rPr lang="es-CO"/>
              <a:t>Función:</a:t>
            </a:r>
            <a:endParaRPr/>
          </a:p>
          <a:p>
            <a:pPr marL="685800" lvl="1" indent="-228600" algn="l" rtl="0">
              <a:lnSpc>
                <a:spcPct val="90000"/>
              </a:lnSpc>
              <a:spcBef>
                <a:spcPts val="500"/>
              </a:spcBef>
              <a:spcAft>
                <a:spcPts val="0"/>
              </a:spcAft>
              <a:buClr>
                <a:srgbClr val="152B48"/>
              </a:buClr>
              <a:buSzPts val="2000"/>
              <a:buChar char="•"/>
            </a:pPr>
            <a:r>
              <a:rPr lang="es-CO"/>
              <a:t>Mantenimiento de la función neuronal.</a:t>
            </a:r>
            <a:endParaRPr/>
          </a:p>
          <a:p>
            <a:pPr marL="685800" lvl="1" indent="-228600" algn="l" rtl="0">
              <a:lnSpc>
                <a:spcPct val="90000"/>
              </a:lnSpc>
              <a:spcBef>
                <a:spcPts val="500"/>
              </a:spcBef>
              <a:spcAft>
                <a:spcPts val="0"/>
              </a:spcAft>
              <a:buClr>
                <a:srgbClr val="152B48"/>
              </a:buClr>
              <a:buSzPts val="2000"/>
              <a:buChar char="•"/>
            </a:pPr>
            <a:r>
              <a:rPr lang="es-CO"/>
              <a:t>Soporte trófico.</a:t>
            </a:r>
            <a:endParaRPr/>
          </a:p>
          <a:p>
            <a:pPr marL="685800" lvl="1" indent="-228600" algn="l" rtl="0">
              <a:lnSpc>
                <a:spcPct val="90000"/>
              </a:lnSpc>
              <a:spcBef>
                <a:spcPts val="500"/>
              </a:spcBef>
              <a:spcAft>
                <a:spcPts val="0"/>
              </a:spcAft>
              <a:buClr>
                <a:srgbClr val="152B48"/>
              </a:buClr>
              <a:buSzPts val="2000"/>
              <a:buChar char="•"/>
            </a:pPr>
            <a:r>
              <a:rPr lang="es-CO"/>
              <a:t>Metabolismo neuronal.</a:t>
            </a:r>
            <a:endParaRPr/>
          </a:p>
          <a:p>
            <a:pPr marL="685800" lvl="1" indent="-228600" algn="l" rtl="0">
              <a:lnSpc>
                <a:spcPct val="90000"/>
              </a:lnSpc>
              <a:spcBef>
                <a:spcPts val="500"/>
              </a:spcBef>
              <a:spcAft>
                <a:spcPts val="0"/>
              </a:spcAft>
              <a:buClr>
                <a:srgbClr val="152B48"/>
              </a:buClr>
              <a:buSzPts val="2000"/>
              <a:buChar char="•"/>
            </a:pPr>
            <a:r>
              <a:rPr lang="es-CO"/>
              <a:t>Supervivencia.</a:t>
            </a:r>
            <a:endParaRPr/>
          </a:p>
          <a:p>
            <a:pPr marL="685800" lvl="1" indent="-228600" algn="l" rtl="0">
              <a:lnSpc>
                <a:spcPct val="90000"/>
              </a:lnSpc>
              <a:spcBef>
                <a:spcPts val="500"/>
              </a:spcBef>
              <a:spcAft>
                <a:spcPts val="0"/>
              </a:spcAft>
              <a:buClr>
                <a:srgbClr val="152B48"/>
              </a:buClr>
              <a:buSzPts val="2000"/>
              <a:buChar char="•"/>
            </a:pPr>
            <a:r>
              <a:rPr lang="es-CO"/>
              <a:t>Diferenciación.</a:t>
            </a:r>
            <a:endParaRPr/>
          </a:p>
          <a:p>
            <a:pPr marL="685800" lvl="1" indent="-101600" algn="l" rtl="0">
              <a:lnSpc>
                <a:spcPct val="90000"/>
              </a:lnSpc>
              <a:spcBef>
                <a:spcPts val="500"/>
              </a:spcBef>
              <a:spcAft>
                <a:spcPts val="0"/>
              </a:spcAft>
              <a:buClr>
                <a:srgbClr val="152B48"/>
              </a:buClr>
              <a:buSzPts val="2000"/>
              <a:buNone/>
            </a:pPr>
            <a:endParaRPr/>
          </a:p>
        </p:txBody>
      </p:sp>
      <p:pic>
        <p:nvPicPr>
          <p:cNvPr id="418" name="Google Shape;418;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8057" y="1046480"/>
            <a:ext cx="2353539" cy="2946400"/>
          </a:xfrm>
          <a:prstGeom prst="rect">
            <a:avLst/>
          </a:prstGeom>
          <a:noFill/>
          <a:ln>
            <a:noFill/>
          </a:ln>
        </p:spPr>
      </p:pic>
    </p:spTree>
  </p:cSld>
  <p:clrMapOvr>
    <a:masterClrMapping/>
  </p:clrMapOvr>
</p:sld>
</file>

<file path=ppt/theme/theme1.xml><?xml version="1.0" encoding="utf-8"?>
<a:theme xmlns:a="http://schemas.openxmlformats.org/drawingml/2006/main" name="Presentación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1984</Words>
  <Application>Microsoft Office PowerPoint</Application>
  <PresentationFormat>Panorámica</PresentationFormat>
  <Paragraphs>269</Paragraphs>
  <Slides>35</Slides>
  <Notes>35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Calibri</vt:lpstr>
      <vt:lpstr>Arial</vt:lpstr>
      <vt:lpstr>Montserrat</vt:lpstr>
      <vt:lpstr>Roboto</vt:lpstr>
      <vt:lpstr>Presentación2</vt:lpstr>
      <vt:lpstr>Histología del sistema nervioso</vt:lpstr>
      <vt:lpstr>Componentes</vt:lpstr>
      <vt:lpstr>Neurona</vt:lpstr>
      <vt:lpstr>Neuronas: componentes</vt:lpstr>
      <vt:lpstr>Neuronas: componentes</vt:lpstr>
      <vt:lpstr>Tipos de neuronas</vt:lpstr>
      <vt:lpstr>Las neuronas se clasifican según la cantidad de evaginaciones que se extienden desde el soma</vt:lpstr>
      <vt:lpstr>Células neurogliales</vt:lpstr>
      <vt:lpstr>Astrocito</vt:lpstr>
      <vt:lpstr>Tipos de astrocitos</vt:lpstr>
      <vt:lpstr>Oligodendrocito</vt:lpstr>
      <vt:lpstr>Microglía</vt:lpstr>
      <vt:lpstr>Barrera hematoencefálica</vt:lpstr>
      <vt:lpstr>Barrera hematoencefálica</vt:lpstr>
      <vt:lpstr>Plexo coroides</vt:lpstr>
      <vt:lpstr>Plexo coroideo</vt:lpstr>
      <vt:lpstr>Células ependimarias</vt:lpstr>
      <vt:lpstr>Meninges</vt:lpstr>
      <vt:lpstr>Duramadre</vt:lpstr>
      <vt:lpstr>Aracnoides</vt:lpstr>
      <vt:lpstr>Piamadre</vt:lpstr>
      <vt:lpstr>Corteza cerebral</vt:lpstr>
      <vt:lpstr>Cerebelo</vt:lpstr>
      <vt:lpstr>Hipocampo </vt:lpstr>
      <vt:lpstr>Ganglios basales</vt:lpstr>
      <vt:lpstr>Glándula pineal </vt:lpstr>
      <vt:lpstr>Eje hipotálamo - hipófisis</vt:lpstr>
      <vt:lpstr>Hipófisis</vt:lpstr>
      <vt:lpstr>Adenohipófisis</vt:lpstr>
      <vt:lpstr>Correlación: quiste de la bolsa de Rathke</vt:lpstr>
      <vt:lpstr>Neurohipófisis</vt:lpstr>
      <vt:lpstr>Neurohipófisis vasopresina ADH</vt:lpstr>
      <vt:lpstr>Oxitocina</vt:lpstr>
      <vt:lpstr>Nervio periférico</vt:lpstr>
      <vt:lpstr>Cordón medular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Histología de epitelio y tejido conectivo</dc:title>
  <dc:creator>ALEJANDRO CARDONA PALACIO</dc:creator>
  <cp:lastModifiedBy>User</cp:lastModifiedBy>
  <cp:revision>3</cp:revision>
  <dcterms:created xsi:type="dcterms:W3CDTF">2021-04-16T16:53:03Z</dcterms:created>
  <dcterms:modified xsi:type="dcterms:W3CDTF">2021-06-04T22:42:26Z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5436680</vt:lpwstr>
  </property>
  <property fmtid="{D5CDD505-2E9C-101B-9397-08002B2CF9AE}" pid="3" name="NXPowerLiteSettings">
    <vt:lpwstr>C7000400038000</vt:lpwstr>
  </property>
  <property fmtid="{D5CDD505-2E9C-101B-9397-08002B2CF9AE}" pid="4" name="NXPowerLiteVersion">
    <vt:lpwstr>S9.0.3</vt:lpwstr>
  </property>
</Properties>
</file>