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4"/>
  </p:notesMasterIdLst>
  <p:sldIdLst>
    <p:sldId id="256" r:id="rId2"/>
    <p:sldId id="261" r:id="rId3"/>
    <p:sldId id="313" r:id="rId4"/>
    <p:sldId id="263" r:id="rId5"/>
    <p:sldId id="264" r:id="rId6"/>
    <p:sldId id="301" r:id="rId7"/>
    <p:sldId id="325" r:id="rId8"/>
    <p:sldId id="257" r:id="rId9"/>
    <p:sldId id="315" r:id="rId10"/>
    <p:sldId id="316" r:id="rId11"/>
    <p:sldId id="344" r:id="rId12"/>
    <p:sldId id="304" r:id="rId13"/>
    <p:sldId id="323" r:id="rId14"/>
    <p:sldId id="324" r:id="rId15"/>
    <p:sldId id="349" r:id="rId16"/>
    <p:sldId id="351" r:id="rId17"/>
    <p:sldId id="317" r:id="rId18"/>
    <p:sldId id="318" r:id="rId19"/>
    <p:sldId id="306" r:id="rId20"/>
    <p:sldId id="326" r:id="rId21"/>
    <p:sldId id="320" r:id="rId22"/>
    <p:sldId id="259" r:id="rId23"/>
    <p:sldId id="309" r:id="rId24"/>
    <p:sldId id="321" r:id="rId25"/>
    <p:sldId id="307" r:id="rId26"/>
    <p:sldId id="267" r:id="rId27"/>
    <p:sldId id="262" r:id="rId28"/>
    <p:sldId id="319" r:id="rId29"/>
    <p:sldId id="260" r:id="rId30"/>
    <p:sldId id="352" r:id="rId31"/>
    <p:sldId id="302" r:id="rId32"/>
    <p:sldId id="350" r:id="rId33"/>
    <p:sldId id="265" r:id="rId34"/>
    <p:sldId id="327" r:id="rId35"/>
    <p:sldId id="286" r:id="rId36"/>
    <p:sldId id="328" r:id="rId37"/>
    <p:sldId id="268" r:id="rId38"/>
    <p:sldId id="330" r:id="rId39"/>
    <p:sldId id="269" r:id="rId40"/>
    <p:sldId id="310" r:id="rId41"/>
    <p:sldId id="311" r:id="rId42"/>
    <p:sldId id="270" r:id="rId43"/>
    <p:sldId id="271" r:id="rId44"/>
    <p:sldId id="272" r:id="rId45"/>
    <p:sldId id="331" r:id="rId46"/>
    <p:sldId id="273" r:id="rId47"/>
    <p:sldId id="333" r:id="rId48"/>
    <p:sldId id="334" r:id="rId49"/>
    <p:sldId id="332" r:id="rId50"/>
    <p:sldId id="335" r:id="rId51"/>
    <p:sldId id="322" r:id="rId52"/>
    <p:sldId id="275" r:id="rId53"/>
    <p:sldId id="348" r:id="rId54"/>
    <p:sldId id="297" r:id="rId55"/>
    <p:sldId id="277" r:id="rId56"/>
    <p:sldId id="305" r:id="rId57"/>
    <p:sldId id="278" r:id="rId58"/>
    <p:sldId id="337" r:id="rId59"/>
    <p:sldId id="279" r:id="rId60"/>
    <p:sldId id="338" r:id="rId61"/>
    <p:sldId id="339" r:id="rId62"/>
    <p:sldId id="280" r:id="rId63"/>
    <p:sldId id="340" r:id="rId64"/>
    <p:sldId id="341" r:id="rId65"/>
    <p:sldId id="342" r:id="rId66"/>
    <p:sldId id="347" r:id="rId67"/>
    <p:sldId id="343" r:id="rId68"/>
    <p:sldId id="346" r:id="rId69"/>
    <p:sldId id="281" r:id="rId70"/>
    <p:sldId id="283" r:id="rId71"/>
    <p:sldId id="345" r:id="rId72"/>
    <p:sldId id="284" r:id="rId7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A7"/>
    <a:srgbClr val="152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98"/>
    <p:restoredTop sz="91324"/>
  </p:normalViewPr>
  <p:slideViewPr>
    <p:cSldViewPr snapToGrid="0" snapToObjects="1">
      <p:cViewPr varScale="1">
        <p:scale>
          <a:sx n="79" d="100"/>
          <a:sy n="79" d="100"/>
        </p:scale>
        <p:origin x="93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6F1267-158A-7B4B-B474-D14025EF422D}" type="doc">
      <dgm:prSet loTypeId="urn:microsoft.com/office/officeart/2005/8/layout/bProcess3" loCatId="" qsTypeId="urn:microsoft.com/office/officeart/2005/8/quickstyle/simple1" qsCatId="simple" csTypeId="urn:microsoft.com/office/officeart/2005/8/colors/accent5_3" csCatId="accent5" phldr="1"/>
      <dgm:spPr/>
      <dgm:t>
        <a:bodyPr/>
        <a:lstStyle/>
        <a:p>
          <a:endParaRPr lang="es-ES"/>
        </a:p>
      </dgm:t>
    </dgm:pt>
    <dgm:pt modelId="{A1E24B1D-23BF-3C4D-B0BC-485547D4822C}">
      <dgm:prSet phldrT="[Texto]"/>
      <dgm:spPr/>
      <dgm:t>
        <a:bodyPr/>
        <a:lstStyle/>
        <a:p>
          <a:r>
            <a:rPr lang="es-CO" dirty="0">
              <a:latin typeface="Montserrat" pitchFamily="2" charset="77"/>
            </a:rPr>
            <a:t>Afectación epidermis, dermis, TCS, fascia, músculo. </a:t>
          </a:r>
          <a:endParaRPr lang="es-ES" dirty="0">
            <a:latin typeface="Montserrat" pitchFamily="2" charset="77"/>
          </a:endParaRPr>
        </a:p>
      </dgm:t>
    </dgm:pt>
    <dgm:pt modelId="{49B3EBC9-088C-4C44-9048-3B599D4EAA47}" type="parTrans" cxnId="{83D665DF-3B24-0344-9C97-BA045A202014}">
      <dgm:prSet/>
      <dgm:spPr/>
      <dgm:t>
        <a:bodyPr/>
        <a:lstStyle/>
        <a:p>
          <a:endParaRPr lang="es-ES">
            <a:latin typeface="Montserrat" pitchFamily="2" charset="77"/>
          </a:endParaRPr>
        </a:p>
      </dgm:t>
    </dgm:pt>
    <dgm:pt modelId="{DD18654F-FF71-1C4F-80E0-46D79A03EA10}" type="sibTrans" cxnId="{83D665DF-3B24-0344-9C97-BA045A202014}">
      <dgm:prSet/>
      <dgm:spPr/>
      <dgm:t>
        <a:bodyPr/>
        <a:lstStyle/>
        <a:p>
          <a:endParaRPr lang="es-ES">
            <a:latin typeface="Montserrat" pitchFamily="2" charset="77"/>
          </a:endParaRPr>
        </a:p>
      </dgm:t>
    </dgm:pt>
    <dgm:pt modelId="{97997231-F86F-864D-937A-D1490E2C7722}">
      <dgm:prSet phldrT="[Texto]"/>
      <dgm:spPr/>
      <dgm:t>
        <a:bodyPr/>
        <a:lstStyle/>
        <a:p>
          <a:r>
            <a:rPr lang="es-CO" dirty="0">
              <a:latin typeface="Montserrat" pitchFamily="2" charset="77"/>
            </a:rPr>
            <a:t>Alteración de la perfusión fascial – friabilidad.</a:t>
          </a:r>
          <a:endParaRPr lang="es-ES" dirty="0">
            <a:latin typeface="Montserrat" pitchFamily="2" charset="77"/>
          </a:endParaRPr>
        </a:p>
      </dgm:t>
    </dgm:pt>
    <dgm:pt modelId="{7359BAA2-F57A-2D49-8D9B-62FF14208965}" type="parTrans" cxnId="{1E6BFCD6-AC4E-6740-888D-5F9E0DAE9D43}">
      <dgm:prSet/>
      <dgm:spPr/>
      <dgm:t>
        <a:bodyPr/>
        <a:lstStyle/>
        <a:p>
          <a:endParaRPr lang="es-ES">
            <a:latin typeface="Montserrat" pitchFamily="2" charset="77"/>
          </a:endParaRPr>
        </a:p>
      </dgm:t>
    </dgm:pt>
    <dgm:pt modelId="{EF00989F-AAED-A24A-A2A9-67BBF6403596}" type="sibTrans" cxnId="{1E6BFCD6-AC4E-6740-888D-5F9E0DAE9D43}">
      <dgm:prSet/>
      <dgm:spPr/>
      <dgm:t>
        <a:bodyPr/>
        <a:lstStyle/>
        <a:p>
          <a:endParaRPr lang="es-ES">
            <a:latin typeface="Montserrat" pitchFamily="2" charset="77"/>
          </a:endParaRPr>
        </a:p>
      </dgm:t>
    </dgm:pt>
    <dgm:pt modelId="{85B8C930-7C60-D641-9024-509001CAF708}">
      <dgm:prSet phldrT="[Texto]"/>
      <dgm:spPr/>
      <dgm:t>
        <a:bodyPr/>
        <a:lstStyle/>
        <a:p>
          <a:r>
            <a:rPr lang="es-CO" dirty="0">
              <a:latin typeface="Montserrat" pitchFamily="2" charset="77"/>
            </a:rPr>
            <a:t>Trombosis séptica.</a:t>
          </a:r>
          <a:endParaRPr lang="es-ES" dirty="0">
            <a:latin typeface="Montserrat" pitchFamily="2" charset="77"/>
          </a:endParaRPr>
        </a:p>
      </dgm:t>
    </dgm:pt>
    <dgm:pt modelId="{8EBC1718-545A-894F-A788-93A05413BFF9}" type="parTrans" cxnId="{FCF6D6C2-1357-C247-B5EE-AE93ED0B63FA}">
      <dgm:prSet/>
      <dgm:spPr/>
      <dgm:t>
        <a:bodyPr/>
        <a:lstStyle/>
        <a:p>
          <a:endParaRPr lang="es-ES">
            <a:latin typeface="Montserrat" pitchFamily="2" charset="77"/>
          </a:endParaRPr>
        </a:p>
      </dgm:t>
    </dgm:pt>
    <dgm:pt modelId="{09FB0355-C271-7E46-9C48-6C1934C2EBA5}" type="sibTrans" cxnId="{FCF6D6C2-1357-C247-B5EE-AE93ED0B63FA}">
      <dgm:prSet/>
      <dgm:spPr/>
      <dgm:t>
        <a:bodyPr/>
        <a:lstStyle/>
        <a:p>
          <a:endParaRPr lang="es-ES">
            <a:latin typeface="Montserrat" pitchFamily="2" charset="77"/>
          </a:endParaRPr>
        </a:p>
      </dgm:t>
    </dgm:pt>
    <dgm:pt modelId="{ACDE8317-58B1-AC48-A9B3-AEE0DA2E1DFF}">
      <dgm:prSet phldrT="[Texto]"/>
      <dgm:spPr/>
      <dgm:t>
        <a:bodyPr/>
        <a:lstStyle/>
        <a:p>
          <a:r>
            <a:rPr lang="es-CO" dirty="0">
              <a:latin typeface="Montserrat" pitchFamily="2" charset="77"/>
            </a:rPr>
            <a:t>Interrupción de suministro de sangre – gas. </a:t>
          </a:r>
          <a:endParaRPr lang="es-ES" dirty="0">
            <a:latin typeface="Montserrat" pitchFamily="2" charset="77"/>
          </a:endParaRPr>
        </a:p>
      </dgm:t>
    </dgm:pt>
    <dgm:pt modelId="{6F6E7F9D-A8E4-754F-A619-DF9B9CA82F7B}" type="parTrans" cxnId="{C0AC9638-BF00-4140-BA10-021A62CCE82C}">
      <dgm:prSet/>
      <dgm:spPr/>
      <dgm:t>
        <a:bodyPr/>
        <a:lstStyle/>
        <a:p>
          <a:endParaRPr lang="es-ES">
            <a:latin typeface="Montserrat" pitchFamily="2" charset="77"/>
          </a:endParaRPr>
        </a:p>
      </dgm:t>
    </dgm:pt>
    <dgm:pt modelId="{C01006B2-1DCA-8249-A716-4D45D6F9DDF2}" type="sibTrans" cxnId="{C0AC9638-BF00-4140-BA10-021A62CCE82C}">
      <dgm:prSet/>
      <dgm:spPr/>
      <dgm:t>
        <a:bodyPr/>
        <a:lstStyle/>
        <a:p>
          <a:endParaRPr lang="es-ES">
            <a:latin typeface="Montserrat" pitchFamily="2" charset="77"/>
          </a:endParaRPr>
        </a:p>
      </dgm:t>
    </dgm:pt>
    <dgm:pt modelId="{667FF41A-C56F-F146-B4AF-C12EE1DAF1B0}">
      <dgm:prSet phldrT="[Texto]"/>
      <dgm:spPr/>
      <dgm:t>
        <a:bodyPr/>
        <a:lstStyle/>
        <a:p>
          <a:r>
            <a:rPr lang="es-CO" dirty="0">
              <a:latin typeface="Montserrat" pitchFamily="2" charset="77"/>
            </a:rPr>
            <a:t>Liberación de toxinas. </a:t>
          </a:r>
          <a:endParaRPr lang="es-ES" dirty="0">
            <a:latin typeface="Montserrat" pitchFamily="2" charset="77"/>
          </a:endParaRPr>
        </a:p>
      </dgm:t>
    </dgm:pt>
    <dgm:pt modelId="{C8C880B1-7D0A-B243-8E5A-9744632239D2}" type="parTrans" cxnId="{007935B6-BBE9-E646-8DBC-50BF4D85BF45}">
      <dgm:prSet/>
      <dgm:spPr/>
      <dgm:t>
        <a:bodyPr/>
        <a:lstStyle/>
        <a:p>
          <a:endParaRPr lang="es-ES">
            <a:latin typeface="Montserrat" pitchFamily="2" charset="77"/>
          </a:endParaRPr>
        </a:p>
      </dgm:t>
    </dgm:pt>
    <dgm:pt modelId="{2718DC0D-7195-4A46-AC69-2964BA6BAE02}" type="sibTrans" cxnId="{007935B6-BBE9-E646-8DBC-50BF4D85BF45}">
      <dgm:prSet/>
      <dgm:spPr/>
      <dgm:t>
        <a:bodyPr/>
        <a:lstStyle/>
        <a:p>
          <a:endParaRPr lang="es-ES">
            <a:latin typeface="Montserrat" pitchFamily="2" charset="77"/>
          </a:endParaRPr>
        </a:p>
      </dgm:t>
    </dgm:pt>
    <dgm:pt modelId="{E6FD9190-64F7-2241-AF8F-4B73161B43E4}">
      <dgm:prSet phldrT="[Texto]"/>
      <dgm:spPr/>
      <dgm:t>
        <a:bodyPr/>
        <a:lstStyle/>
        <a:p>
          <a:r>
            <a:rPr lang="es-CO" dirty="0">
              <a:latin typeface="Montserrat" pitchFamily="2" charset="77"/>
            </a:rPr>
            <a:t>Alteración rta inflamatoria. </a:t>
          </a:r>
          <a:endParaRPr lang="es-ES" dirty="0">
            <a:latin typeface="Montserrat" pitchFamily="2" charset="77"/>
          </a:endParaRPr>
        </a:p>
      </dgm:t>
    </dgm:pt>
    <dgm:pt modelId="{A1BD6124-0CDB-2941-B0AF-EC15972108FE}" type="parTrans" cxnId="{8565AF05-2625-D044-8B8C-9FB7B9E2241F}">
      <dgm:prSet/>
      <dgm:spPr/>
      <dgm:t>
        <a:bodyPr/>
        <a:lstStyle/>
        <a:p>
          <a:endParaRPr lang="es-ES">
            <a:latin typeface="Montserrat" pitchFamily="2" charset="77"/>
          </a:endParaRPr>
        </a:p>
      </dgm:t>
    </dgm:pt>
    <dgm:pt modelId="{27F3A99D-AA4A-C348-84FB-8C3039490DB5}" type="sibTrans" cxnId="{8565AF05-2625-D044-8B8C-9FB7B9E2241F}">
      <dgm:prSet/>
      <dgm:spPr/>
      <dgm:t>
        <a:bodyPr/>
        <a:lstStyle/>
        <a:p>
          <a:endParaRPr lang="es-ES">
            <a:latin typeface="Montserrat" pitchFamily="2" charset="77"/>
          </a:endParaRPr>
        </a:p>
      </dgm:t>
    </dgm:pt>
    <dgm:pt modelId="{186A36D7-4315-DF4A-806C-058FCE67C9EF}">
      <dgm:prSet phldrT="[Texto]"/>
      <dgm:spPr/>
      <dgm:t>
        <a:bodyPr/>
        <a:lstStyle/>
        <a:p>
          <a:r>
            <a:rPr lang="es-CO" dirty="0">
              <a:latin typeface="Montserrat" pitchFamily="2" charset="77"/>
            </a:rPr>
            <a:t>Destrucción progresiva de la fascia muscular (suministro de sangre) y grasa subcutánea. </a:t>
          </a:r>
          <a:endParaRPr lang="es-ES" dirty="0">
            <a:latin typeface="Montserrat" pitchFamily="2" charset="77"/>
          </a:endParaRPr>
        </a:p>
      </dgm:t>
    </dgm:pt>
    <dgm:pt modelId="{44CAF405-5935-F94A-B83C-A4BFD6A8F8ED}" type="parTrans" cxnId="{55B90028-8FD7-014C-AA56-64BDB0853341}">
      <dgm:prSet/>
      <dgm:spPr/>
      <dgm:t>
        <a:bodyPr/>
        <a:lstStyle/>
        <a:p>
          <a:endParaRPr lang="es-ES">
            <a:latin typeface="Montserrat" pitchFamily="2" charset="77"/>
          </a:endParaRPr>
        </a:p>
      </dgm:t>
    </dgm:pt>
    <dgm:pt modelId="{6B1062F7-BDD7-DE40-9AFB-27D731816242}" type="sibTrans" cxnId="{55B90028-8FD7-014C-AA56-64BDB0853341}">
      <dgm:prSet/>
      <dgm:spPr/>
      <dgm:t>
        <a:bodyPr/>
        <a:lstStyle/>
        <a:p>
          <a:endParaRPr lang="es-ES">
            <a:latin typeface="Montserrat" pitchFamily="2" charset="77"/>
          </a:endParaRPr>
        </a:p>
      </dgm:t>
    </dgm:pt>
    <dgm:pt modelId="{FA4FDB3E-574B-4E47-BF62-B1D815B2E14A}" type="pres">
      <dgm:prSet presAssocID="{2F6F1267-158A-7B4B-B474-D14025EF422D}" presName="Name0" presStyleCnt="0">
        <dgm:presLayoutVars>
          <dgm:dir/>
          <dgm:resizeHandles val="exact"/>
        </dgm:presLayoutVars>
      </dgm:prSet>
      <dgm:spPr/>
    </dgm:pt>
    <dgm:pt modelId="{72F15F38-022D-774F-AC1C-EBC2BDCAF1E9}" type="pres">
      <dgm:prSet presAssocID="{A1E24B1D-23BF-3C4D-B0BC-485547D4822C}" presName="node" presStyleLbl="node1" presStyleIdx="0" presStyleCnt="7">
        <dgm:presLayoutVars>
          <dgm:bulletEnabled val="1"/>
        </dgm:presLayoutVars>
      </dgm:prSet>
      <dgm:spPr/>
    </dgm:pt>
    <dgm:pt modelId="{9C5DAF3F-3542-5549-B36C-4A5E33E355FD}" type="pres">
      <dgm:prSet presAssocID="{DD18654F-FF71-1C4F-80E0-46D79A03EA10}" presName="sibTrans" presStyleLbl="sibTrans1D1" presStyleIdx="0" presStyleCnt="6"/>
      <dgm:spPr/>
    </dgm:pt>
    <dgm:pt modelId="{B6448C87-804E-BF44-8454-901F0550F208}" type="pres">
      <dgm:prSet presAssocID="{DD18654F-FF71-1C4F-80E0-46D79A03EA10}" presName="connectorText" presStyleLbl="sibTrans1D1" presStyleIdx="0" presStyleCnt="6"/>
      <dgm:spPr/>
    </dgm:pt>
    <dgm:pt modelId="{4CDF89F6-7D48-2246-B4DC-84FCC732CFC2}" type="pres">
      <dgm:prSet presAssocID="{97997231-F86F-864D-937A-D1490E2C7722}" presName="node" presStyleLbl="node1" presStyleIdx="1" presStyleCnt="7">
        <dgm:presLayoutVars>
          <dgm:bulletEnabled val="1"/>
        </dgm:presLayoutVars>
      </dgm:prSet>
      <dgm:spPr/>
    </dgm:pt>
    <dgm:pt modelId="{082456E1-627F-E249-8120-DA56316AC893}" type="pres">
      <dgm:prSet presAssocID="{EF00989F-AAED-A24A-A2A9-67BBF6403596}" presName="sibTrans" presStyleLbl="sibTrans1D1" presStyleIdx="1" presStyleCnt="6"/>
      <dgm:spPr/>
    </dgm:pt>
    <dgm:pt modelId="{0AE351E9-2234-D44F-8C46-1BF7DAD709B6}" type="pres">
      <dgm:prSet presAssocID="{EF00989F-AAED-A24A-A2A9-67BBF6403596}" presName="connectorText" presStyleLbl="sibTrans1D1" presStyleIdx="1" presStyleCnt="6"/>
      <dgm:spPr/>
    </dgm:pt>
    <dgm:pt modelId="{95809D72-D190-9E4E-AA53-39CA6E2D161C}" type="pres">
      <dgm:prSet presAssocID="{85B8C930-7C60-D641-9024-509001CAF708}" presName="node" presStyleLbl="node1" presStyleIdx="2" presStyleCnt="7">
        <dgm:presLayoutVars>
          <dgm:bulletEnabled val="1"/>
        </dgm:presLayoutVars>
      </dgm:prSet>
      <dgm:spPr/>
    </dgm:pt>
    <dgm:pt modelId="{26D5B82A-C500-164A-A4FD-364095A4678B}" type="pres">
      <dgm:prSet presAssocID="{09FB0355-C271-7E46-9C48-6C1934C2EBA5}" presName="sibTrans" presStyleLbl="sibTrans1D1" presStyleIdx="2" presStyleCnt="6"/>
      <dgm:spPr/>
    </dgm:pt>
    <dgm:pt modelId="{21A0F0B7-02C7-574C-A351-8D8E6C1FA120}" type="pres">
      <dgm:prSet presAssocID="{09FB0355-C271-7E46-9C48-6C1934C2EBA5}" presName="connectorText" presStyleLbl="sibTrans1D1" presStyleIdx="2" presStyleCnt="6"/>
      <dgm:spPr/>
    </dgm:pt>
    <dgm:pt modelId="{2C58C6B8-8142-7A47-A836-8051A61ACCCB}" type="pres">
      <dgm:prSet presAssocID="{ACDE8317-58B1-AC48-A9B3-AEE0DA2E1DFF}" presName="node" presStyleLbl="node1" presStyleIdx="3" presStyleCnt="7">
        <dgm:presLayoutVars>
          <dgm:bulletEnabled val="1"/>
        </dgm:presLayoutVars>
      </dgm:prSet>
      <dgm:spPr/>
    </dgm:pt>
    <dgm:pt modelId="{7E5951B0-E7FB-F24C-A426-5279BCFEF02D}" type="pres">
      <dgm:prSet presAssocID="{C01006B2-1DCA-8249-A716-4D45D6F9DDF2}" presName="sibTrans" presStyleLbl="sibTrans1D1" presStyleIdx="3" presStyleCnt="6"/>
      <dgm:spPr/>
    </dgm:pt>
    <dgm:pt modelId="{CD81C614-B235-5F4F-81EC-B7A3C7AFE2FF}" type="pres">
      <dgm:prSet presAssocID="{C01006B2-1DCA-8249-A716-4D45D6F9DDF2}" presName="connectorText" presStyleLbl="sibTrans1D1" presStyleIdx="3" presStyleCnt="6"/>
      <dgm:spPr/>
    </dgm:pt>
    <dgm:pt modelId="{2E69C13E-F2AB-3D48-9131-B3B9D00663E4}" type="pres">
      <dgm:prSet presAssocID="{667FF41A-C56F-F146-B4AF-C12EE1DAF1B0}" presName="node" presStyleLbl="node1" presStyleIdx="4" presStyleCnt="7">
        <dgm:presLayoutVars>
          <dgm:bulletEnabled val="1"/>
        </dgm:presLayoutVars>
      </dgm:prSet>
      <dgm:spPr/>
    </dgm:pt>
    <dgm:pt modelId="{0F84ADEF-9F09-E04D-ADFA-EC86D0B06C99}" type="pres">
      <dgm:prSet presAssocID="{2718DC0D-7195-4A46-AC69-2964BA6BAE02}" presName="sibTrans" presStyleLbl="sibTrans1D1" presStyleIdx="4" presStyleCnt="6"/>
      <dgm:spPr/>
    </dgm:pt>
    <dgm:pt modelId="{7833A8F9-AF54-2349-B1E4-D425C6500558}" type="pres">
      <dgm:prSet presAssocID="{2718DC0D-7195-4A46-AC69-2964BA6BAE02}" presName="connectorText" presStyleLbl="sibTrans1D1" presStyleIdx="4" presStyleCnt="6"/>
      <dgm:spPr/>
    </dgm:pt>
    <dgm:pt modelId="{37BE1A00-AA1E-6C4D-99F1-1FF6432DF073}" type="pres">
      <dgm:prSet presAssocID="{E6FD9190-64F7-2241-AF8F-4B73161B43E4}" presName="node" presStyleLbl="node1" presStyleIdx="5" presStyleCnt="7">
        <dgm:presLayoutVars>
          <dgm:bulletEnabled val="1"/>
        </dgm:presLayoutVars>
      </dgm:prSet>
      <dgm:spPr/>
    </dgm:pt>
    <dgm:pt modelId="{6335AD4D-6CF9-264C-A492-2B0EE5C60B7A}" type="pres">
      <dgm:prSet presAssocID="{27F3A99D-AA4A-C348-84FB-8C3039490DB5}" presName="sibTrans" presStyleLbl="sibTrans1D1" presStyleIdx="5" presStyleCnt="6"/>
      <dgm:spPr/>
    </dgm:pt>
    <dgm:pt modelId="{A8FE7200-518B-6749-BF4C-DF4705360B57}" type="pres">
      <dgm:prSet presAssocID="{27F3A99D-AA4A-C348-84FB-8C3039490DB5}" presName="connectorText" presStyleLbl="sibTrans1D1" presStyleIdx="5" presStyleCnt="6"/>
      <dgm:spPr/>
    </dgm:pt>
    <dgm:pt modelId="{06847C3D-BAC3-DB4A-9811-1B479293CD57}" type="pres">
      <dgm:prSet presAssocID="{186A36D7-4315-DF4A-806C-058FCE67C9EF}" presName="node" presStyleLbl="node1" presStyleIdx="6" presStyleCnt="7">
        <dgm:presLayoutVars>
          <dgm:bulletEnabled val="1"/>
        </dgm:presLayoutVars>
      </dgm:prSet>
      <dgm:spPr/>
    </dgm:pt>
  </dgm:ptLst>
  <dgm:cxnLst>
    <dgm:cxn modelId="{5177AC03-18FA-7247-92E5-9FA3EBB52EE6}" type="presOf" srcId="{DD18654F-FF71-1C4F-80E0-46D79A03EA10}" destId="{9C5DAF3F-3542-5549-B36C-4A5E33E355FD}" srcOrd="0" destOrd="0" presId="urn:microsoft.com/office/officeart/2005/8/layout/bProcess3"/>
    <dgm:cxn modelId="{8565AF05-2625-D044-8B8C-9FB7B9E2241F}" srcId="{2F6F1267-158A-7B4B-B474-D14025EF422D}" destId="{E6FD9190-64F7-2241-AF8F-4B73161B43E4}" srcOrd="5" destOrd="0" parTransId="{A1BD6124-0CDB-2941-B0AF-EC15972108FE}" sibTransId="{27F3A99D-AA4A-C348-84FB-8C3039490DB5}"/>
    <dgm:cxn modelId="{300D491A-CE9C-6E48-B791-6D7FBFAC4470}" type="presOf" srcId="{27F3A99D-AA4A-C348-84FB-8C3039490DB5}" destId="{6335AD4D-6CF9-264C-A492-2B0EE5C60B7A}" srcOrd="0" destOrd="0" presId="urn:microsoft.com/office/officeart/2005/8/layout/bProcess3"/>
    <dgm:cxn modelId="{55B90028-8FD7-014C-AA56-64BDB0853341}" srcId="{2F6F1267-158A-7B4B-B474-D14025EF422D}" destId="{186A36D7-4315-DF4A-806C-058FCE67C9EF}" srcOrd="6" destOrd="0" parTransId="{44CAF405-5935-F94A-B83C-A4BFD6A8F8ED}" sibTransId="{6B1062F7-BDD7-DE40-9AFB-27D731816242}"/>
    <dgm:cxn modelId="{9C680932-8F38-F044-B84B-376805CF5437}" type="presOf" srcId="{E6FD9190-64F7-2241-AF8F-4B73161B43E4}" destId="{37BE1A00-AA1E-6C4D-99F1-1FF6432DF073}" srcOrd="0" destOrd="0" presId="urn:microsoft.com/office/officeart/2005/8/layout/bProcess3"/>
    <dgm:cxn modelId="{C0AC9638-BF00-4140-BA10-021A62CCE82C}" srcId="{2F6F1267-158A-7B4B-B474-D14025EF422D}" destId="{ACDE8317-58B1-AC48-A9B3-AEE0DA2E1DFF}" srcOrd="3" destOrd="0" parTransId="{6F6E7F9D-A8E4-754F-A619-DF9B9CA82F7B}" sibTransId="{C01006B2-1DCA-8249-A716-4D45D6F9DDF2}"/>
    <dgm:cxn modelId="{C39C0A3E-2D7C-C64A-A41E-2271D5CA9558}" type="presOf" srcId="{ACDE8317-58B1-AC48-A9B3-AEE0DA2E1DFF}" destId="{2C58C6B8-8142-7A47-A836-8051A61ACCCB}" srcOrd="0" destOrd="0" presId="urn:microsoft.com/office/officeart/2005/8/layout/bProcess3"/>
    <dgm:cxn modelId="{80A7935D-441B-9B40-BA82-294E438FE256}" type="presOf" srcId="{2718DC0D-7195-4A46-AC69-2964BA6BAE02}" destId="{0F84ADEF-9F09-E04D-ADFA-EC86D0B06C99}" srcOrd="0" destOrd="0" presId="urn:microsoft.com/office/officeart/2005/8/layout/bProcess3"/>
    <dgm:cxn modelId="{C33F5D46-7DA2-074F-BD50-778FBD7BC79B}" type="presOf" srcId="{DD18654F-FF71-1C4F-80E0-46D79A03EA10}" destId="{B6448C87-804E-BF44-8454-901F0550F208}" srcOrd="1" destOrd="0" presId="urn:microsoft.com/office/officeart/2005/8/layout/bProcess3"/>
    <dgm:cxn modelId="{00E9B951-0C9B-0A48-BFE2-61532EA3557E}" type="presOf" srcId="{EF00989F-AAED-A24A-A2A9-67BBF6403596}" destId="{0AE351E9-2234-D44F-8C46-1BF7DAD709B6}" srcOrd="1" destOrd="0" presId="urn:microsoft.com/office/officeart/2005/8/layout/bProcess3"/>
    <dgm:cxn modelId="{1131CB79-DBE8-E548-B7B2-8FFF73AD5228}" type="presOf" srcId="{09FB0355-C271-7E46-9C48-6C1934C2EBA5}" destId="{21A0F0B7-02C7-574C-A351-8D8E6C1FA120}" srcOrd="1" destOrd="0" presId="urn:microsoft.com/office/officeart/2005/8/layout/bProcess3"/>
    <dgm:cxn modelId="{8468DF79-EE0B-454B-BB8F-A5B153E759EA}" type="presOf" srcId="{667FF41A-C56F-F146-B4AF-C12EE1DAF1B0}" destId="{2E69C13E-F2AB-3D48-9131-B3B9D00663E4}" srcOrd="0" destOrd="0" presId="urn:microsoft.com/office/officeart/2005/8/layout/bProcess3"/>
    <dgm:cxn modelId="{F128197C-D4C0-EA4F-B48B-BEC8684CC7AA}" type="presOf" srcId="{97997231-F86F-864D-937A-D1490E2C7722}" destId="{4CDF89F6-7D48-2246-B4DC-84FCC732CFC2}" srcOrd="0" destOrd="0" presId="urn:microsoft.com/office/officeart/2005/8/layout/bProcess3"/>
    <dgm:cxn modelId="{0EF8CF7C-4D0A-4C4E-8173-6BF43083DD1F}" type="presOf" srcId="{27F3A99D-AA4A-C348-84FB-8C3039490DB5}" destId="{A8FE7200-518B-6749-BF4C-DF4705360B57}" srcOrd="1" destOrd="0" presId="urn:microsoft.com/office/officeart/2005/8/layout/bProcess3"/>
    <dgm:cxn modelId="{1A2AD57D-0844-AF41-813F-83BFA03B7C69}" type="presOf" srcId="{C01006B2-1DCA-8249-A716-4D45D6F9DDF2}" destId="{CD81C614-B235-5F4F-81EC-B7A3C7AFE2FF}" srcOrd="1" destOrd="0" presId="urn:microsoft.com/office/officeart/2005/8/layout/bProcess3"/>
    <dgm:cxn modelId="{2BE1699F-3E84-6946-A117-DD2D6E04ADB3}" type="presOf" srcId="{A1E24B1D-23BF-3C4D-B0BC-485547D4822C}" destId="{72F15F38-022D-774F-AC1C-EBC2BDCAF1E9}" srcOrd="0" destOrd="0" presId="urn:microsoft.com/office/officeart/2005/8/layout/bProcess3"/>
    <dgm:cxn modelId="{007935B6-BBE9-E646-8DBC-50BF4D85BF45}" srcId="{2F6F1267-158A-7B4B-B474-D14025EF422D}" destId="{667FF41A-C56F-F146-B4AF-C12EE1DAF1B0}" srcOrd="4" destOrd="0" parTransId="{C8C880B1-7D0A-B243-8E5A-9744632239D2}" sibTransId="{2718DC0D-7195-4A46-AC69-2964BA6BAE02}"/>
    <dgm:cxn modelId="{90089CB6-6E24-2845-8F91-0CE65EB831D4}" type="presOf" srcId="{2718DC0D-7195-4A46-AC69-2964BA6BAE02}" destId="{7833A8F9-AF54-2349-B1E4-D425C6500558}" srcOrd="1" destOrd="0" presId="urn:microsoft.com/office/officeart/2005/8/layout/bProcess3"/>
    <dgm:cxn modelId="{36C207C2-FC89-404A-AB71-6567D2CCF63C}" type="presOf" srcId="{2F6F1267-158A-7B4B-B474-D14025EF422D}" destId="{FA4FDB3E-574B-4E47-BF62-B1D815B2E14A}" srcOrd="0" destOrd="0" presId="urn:microsoft.com/office/officeart/2005/8/layout/bProcess3"/>
    <dgm:cxn modelId="{FCF6D6C2-1357-C247-B5EE-AE93ED0B63FA}" srcId="{2F6F1267-158A-7B4B-B474-D14025EF422D}" destId="{85B8C930-7C60-D641-9024-509001CAF708}" srcOrd="2" destOrd="0" parTransId="{8EBC1718-545A-894F-A788-93A05413BFF9}" sibTransId="{09FB0355-C271-7E46-9C48-6C1934C2EBA5}"/>
    <dgm:cxn modelId="{EE3610C6-536F-3A44-9226-51D62C52043E}" type="presOf" srcId="{C01006B2-1DCA-8249-A716-4D45D6F9DDF2}" destId="{7E5951B0-E7FB-F24C-A426-5279BCFEF02D}" srcOrd="0" destOrd="0" presId="urn:microsoft.com/office/officeart/2005/8/layout/bProcess3"/>
    <dgm:cxn modelId="{1E6BFCD6-AC4E-6740-888D-5F9E0DAE9D43}" srcId="{2F6F1267-158A-7B4B-B474-D14025EF422D}" destId="{97997231-F86F-864D-937A-D1490E2C7722}" srcOrd="1" destOrd="0" parTransId="{7359BAA2-F57A-2D49-8D9B-62FF14208965}" sibTransId="{EF00989F-AAED-A24A-A2A9-67BBF6403596}"/>
    <dgm:cxn modelId="{B11045DF-C7BE-554B-A116-5CF8BEC324EE}" type="presOf" srcId="{09FB0355-C271-7E46-9C48-6C1934C2EBA5}" destId="{26D5B82A-C500-164A-A4FD-364095A4678B}" srcOrd="0" destOrd="0" presId="urn:microsoft.com/office/officeart/2005/8/layout/bProcess3"/>
    <dgm:cxn modelId="{83D665DF-3B24-0344-9C97-BA045A202014}" srcId="{2F6F1267-158A-7B4B-B474-D14025EF422D}" destId="{A1E24B1D-23BF-3C4D-B0BC-485547D4822C}" srcOrd="0" destOrd="0" parTransId="{49B3EBC9-088C-4C44-9048-3B599D4EAA47}" sibTransId="{DD18654F-FF71-1C4F-80E0-46D79A03EA10}"/>
    <dgm:cxn modelId="{6215CDE7-7BC4-BF49-B768-399D3A300433}" type="presOf" srcId="{EF00989F-AAED-A24A-A2A9-67BBF6403596}" destId="{082456E1-627F-E249-8120-DA56316AC893}" srcOrd="0" destOrd="0" presId="urn:microsoft.com/office/officeart/2005/8/layout/bProcess3"/>
    <dgm:cxn modelId="{6FEF55E9-3742-E14B-8C42-39E8F36CB839}" type="presOf" srcId="{186A36D7-4315-DF4A-806C-058FCE67C9EF}" destId="{06847C3D-BAC3-DB4A-9811-1B479293CD57}" srcOrd="0" destOrd="0" presId="urn:microsoft.com/office/officeart/2005/8/layout/bProcess3"/>
    <dgm:cxn modelId="{56817DEB-6497-5F47-8C37-1726F8AFBFF5}" type="presOf" srcId="{85B8C930-7C60-D641-9024-509001CAF708}" destId="{95809D72-D190-9E4E-AA53-39CA6E2D161C}" srcOrd="0" destOrd="0" presId="urn:microsoft.com/office/officeart/2005/8/layout/bProcess3"/>
    <dgm:cxn modelId="{07B268C3-BC5C-D44B-9B2D-5B6BA9DB6D49}" type="presParOf" srcId="{FA4FDB3E-574B-4E47-BF62-B1D815B2E14A}" destId="{72F15F38-022D-774F-AC1C-EBC2BDCAF1E9}" srcOrd="0" destOrd="0" presId="urn:microsoft.com/office/officeart/2005/8/layout/bProcess3"/>
    <dgm:cxn modelId="{E4653D5F-B82A-4244-A393-2A485B971413}" type="presParOf" srcId="{FA4FDB3E-574B-4E47-BF62-B1D815B2E14A}" destId="{9C5DAF3F-3542-5549-B36C-4A5E33E355FD}" srcOrd="1" destOrd="0" presId="urn:microsoft.com/office/officeart/2005/8/layout/bProcess3"/>
    <dgm:cxn modelId="{AA5C0581-79E0-A647-B28F-F53C8485BEB6}" type="presParOf" srcId="{9C5DAF3F-3542-5549-B36C-4A5E33E355FD}" destId="{B6448C87-804E-BF44-8454-901F0550F208}" srcOrd="0" destOrd="0" presId="urn:microsoft.com/office/officeart/2005/8/layout/bProcess3"/>
    <dgm:cxn modelId="{D5EC96BB-027C-2F4A-9BDF-BC42835F147A}" type="presParOf" srcId="{FA4FDB3E-574B-4E47-BF62-B1D815B2E14A}" destId="{4CDF89F6-7D48-2246-B4DC-84FCC732CFC2}" srcOrd="2" destOrd="0" presId="urn:microsoft.com/office/officeart/2005/8/layout/bProcess3"/>
    <dgm:cxn modelId="{2808DCD4-77E2-2147-BE27-5C3574C1B73E}" type="presParOf" srcId="{FA4FDB3E-574B-4E47-BF62-B1D815B2E14A}" destId="{082456E1-627F-E249-8120-DA56316AC893}" srcOrd="3" destOrd="0" presId="urn:microsoft.com/office/officeart/2005/8/layout/bProcess3"/>
    <dgm:cxn modelId="{6F9DD288-17AF-CD42-8F9D-49FD241CB2D9}" type="presParOf" srcId="{082456E1-627F-E249-8120-DA56316AC893}" destId="{0AE351E9-2234-D44F-8C46-1BF7DAD709B6}" srcOrd="0" destOrd="0" presId="urn:microsoft.com/office/officeart/2005/8/layout/bProcess3"/>
    <dgm:cxn modelId="{605E547F-DCE7-9D4C-B096-8FD8F0EA3B29}" type="presParOf" srcId="{FA4FDB3E-574B-4E47-BF62-B1D815B2E14A}" destId="{95809D72-D190-9E4E-AA53-39CA6E2D161C}" srcOrd="4" destOrd="0" presId="urn:microsoft.com/office/officeart/2005/8/layout/bProcess3"/>
    <dgm:cxn modelId="{A5B2CE29-B400-984F-BBB2-FEDA9CBA4A2B}" type="presParOf" srcId="{FA4FDB3E-574B-4E47-BF62-B1D815B2E14A}" destId="{26D5B82A-C500-164A-A4FD-364095A4678B}" srcOrd="5" destOrd="0" presId="urn:microsoft.com/office/officeart/2005/8/layout/bProcess3"/>
    <dgm:cxn modelId="{FFFEEC0B-2FAF-5D46-9F2C-567FA009F10B}" type="presParOf" srcId="{26D5B82A-C500-164A-A4FD-364095A4678B}" destId="{21A0F0B7-02C7-574C-A351-8D8E6C1FA120}" srcOrd="0" destOrd="0" presId="urn:microsoft.com/office/officeart/2005/8/layout/bProcess3"/>
    <dgm:cxn modelId="{06859E3D-D1AC-944D-88B3-F33EF83DDE4D}" type="presParOf" srcId="{FA4FDB3E-574B-4E47-BF62-B1D815B2E14A}" destId="{2C58C6B8-8142-7A47-A836-8051A61ACCCB}" srcOrd="6" destOrd="0" presId="urn:microsoft.com/office/officeart/2005/8/layout/bProcess3"/>
    <dgm:cxn modelId="{0D6DB0D5-2793-184C-80E3-B463D1213850}" type="presParOf" srcId="{FA4FDB3E-574B-4E47-BF62-B1D815B2E14A}" destId="{7E5951B0-E7FB-F24C-A426-5279BCFEF02D}" srcOrd="7" destOrd="0" presId="urn:microsoft.com/office/officeart/2005/8/layout/bProcess3"/>
    <dgm:cxn modelId="{F3240195-9393-5642-A88A-1E2C63D387C4}" type="presParOf" srcId="{7E5951B0-E7FB-F24C-A426-5279BCFEF02D}" destId="{CD81C614-B235-5F4F-81EC-B7A3C7AFE2FF}" srcOrd="0" destOrd="0" presId="urn:microsoft.com/office/officeart/2005/8/layout/bProcess3"/>
    <dgm:cxn modelId="{57902D00-B73E-0141-B04E-FFCCDEF8F6EC}" type="presParOf" srcId="{FA4FDB3E-574B-4E47-BF62-B1D815B2E14A}" destId="{2E69C13E-F2AB-3D48-9131-B3B9D00663E4}" srcOrd="8" destOrd="0" presId="urn:microsoft.com/office/officeart/2005/8/layout/bProcess3"/>
    <dgm:cxn modelId="{1AFA6582-C02F-6647-82AF-58495ADC932C}" type="presParOf" srcId="{FA4FDB3E-574B-4E47-BF62-B1D815B2E14A}" destId="{0F84ADEF-9F09-E04D-ADFA-EC86D0B06C99}" srcOrd="9" destOrd="0" presId="urn:microsoft.com/office/officeart/2005/8/layout/bProcess3"/>
    <dgm:cxn modelId="{30578556-DDF0-644B-AA3C-B00D9245C645}" type="presParOf" srcId="{0F84ADEF-9F09-E04D-ADFA-EC86D0B06C99}" destId="{7833A8F9-AF54-2349-B1E4-D425C6500558}" srcOrd="0" destOrd="0" presId="urn:microsoft.com/office/officeart/2005/8/layout/bProcess3"/>
    <dgm:cxn modelId="{E7FC621E-E9B1-3F41-802E-1631C1B785F8}" type="presParOf" srcId="{FA4FDB3E-574B-4E47-BF62-B1D815B2E14A}" destId="{37BE1A00-AA1E-6C4D-99F1-1FF6432DF073}" srcOrd="10" destOrd="0" presId="urn:microsoft.com/office/officeart/2005/8/layout/bProcess3"/>
    <dgm:cxn modelId="{17BFEF80-9726-184B-B19A-FF7FE27FB285}" type="presParOf" srcId="{FA4FDB3E-574B-4E47-BF62-B1D815B2E14A}" destId="{6335AD4D-6CF9-264C-A492-2B0EE5C60B7A}" srcOrd="11" destOrd="0" presId="urn:microsoft.com/office/officeart/2005/8/layout/bProcess3"/>
    <dgm:cxn modelId="{3CC75B47-A462-8E4B-8D01-FC879F7FFCE4}" type="presParOf" srcId="{6335AD4D-6CF9-264C-A492-2B0EE5C60B7A}" destId="{A8FE7200-518B-6749-BF4C-DF4705360B57}" srcOrd="0" destOrd="0" presId="urn:microsoft.com/office/officeart/2005/8/layout/bProcess3"/>
    <dgm:cxn modelId="{60456603-E399-104F-8527-B81287108D43}" type="presParOf" srcId="{FA4FDB3E-574B-4E47-BF62-B1D815B2E14A}" destId="{06847C3D-BAC3-DB4A-9811-1B479293CD57}"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A645EC-B2DC-9F42-9822-E01DA5F2657D}" type="doc">
      <dgm:prSet loTypeId="urn:microsoft.com/office/officeart/2005/8/layout/chevron1" loCatId="" qsTypeId="urn:microsoft.com/office/officeart/2005/8/quickstyle/simple2" qsCatId="simple" csTypeId="urn:microsoft.com/office/officeart/2005/8/colors/accent1_2" csCatId="accent1" phldr="1"/>
      <dgm:spPr/>
    </dgm:pt>
    <dgm:pt modelId="{55091D40-7491-E244-A880-6F41EB7EBADF}">
      <dgm:prSet phldrT="[Texto]"/>
      <dgm:spPr/>
      <dgm:t>
        <a:bodyPr/>
        <a:lstStyle/>
        <a:p>
          <a:r>
            <a:rPr lang="es-CO" dirty="0">
              <a:latin typeface="Montserrat" pitchFamily="2" charset="77"/>
            </a:rPr>
            <a:t>Sospecha en infección de tejidos blandos: eritema, edema, calor. </a:t>
          </a:r>
          <a:endParaRPr lang="es-ES" dirty="0">
            <a:latin typeface="Montserrat" pitchFamily="2" charset="77"/>
          </a:endParaRPr>
        </a:p>
      </dgm:t>
    </dgm:pt>
    <dgm:pt modelId="{898A7A98-FF23-BA44-8FBC-14024E98F501}" type="sibTrans" cxnId="{B6F8F10B-815E-9F4A-8239-ADAE129B6C66}">
      <dgm:prSet/>
      <dgm:spPr/>
      <dgm:t>
        <a:bodyPr/>
        <a:lstStyle/>
        <a:p>
          <a:endParaRPr lang="es-ES">
            <a:latin typeface="Montserrat" pitchFamily="2" charset="77"/>
          </a:endParaRPr>
        </a:p>
      </dgm:t>
    </dgm:pt>
    <dgm:pt modelId="{0D103622-AA11-DF48-90BD-2942F0A38C8F}" type="parTrans" cxnId="{B6F8F10B-815E-9F4A-8239-ADAE129B6C66}">
      <dgm:prSet/>
      <dgm:spPr/>
      <dgm:t>
        <a:bodyPr/>
        <a:lstStyle/>
        <a:p>
          <a:endParaRPr lang="es-ES">
            <a:latin typeface="Montserrat" pitchFamily="2" charset="77"/>
          </a:endParaRPr>
        </a:p>
      </dgm:t>
    </dgm:pt>
    <dgm:pt modelId="{875A6033-E2BE-1444-BC8B-A31BC2ABF45D}">
      <dgm:prSet phldrT="[Texto]"/>
      <dgm:spPr/>
      <dgm:t>
        <a:bodyPr/>
        <a:lstStyle/>
        <a:p>
          <a:r>
            <a:rPr lang="es-CO" dirty="0">
              <a:latin typeface="Montserrat" pitchFamily="2" charset="77"/>
            </a:rPr>
            <a:t>Enfermedad sistémica: fiebre, inestabilidad. </a:t>
          </a:r>
          <a:endParaRPr lang="es-ES" dirty="0">
            <a:latin typeface="Montserrat" pitchFamily="2" charset="77"/>
          </a:endParaRPr>
        </a:p>
      </dgm:t>
    </dgm:pt>
    <dgm:pt modelId="{BA271153-BF27-5C49-9978-6D4430A145BE}" type="sibTrans" cxnId="{AB0489BC-3473-9E45-BB29-E2BFC60E160B}">
      <dgm:prSet/>
      <dgm:spPr/>
      <dgm:t>
        <a:bodyPr/>
        <a:lstStyle/>
        <a:p>
          <a:endParaRPr lang="es-ES">
            <a:latin typeface="Montserrat" pitchFamily="2" charset="77"/>
          </a:endParaRPr>
        </a:p>
      </dgm:t>
    </dgm:pt>
    <dgm:pt modelId="{395CB8B2-78C3-5E45-AC04-C5AB9E5944D6}" type="parTrans" cxnId="{AB0489BC-3473-9E45-BB29-E2BFC60E160B}">
      <dgm:prSet/>
      <dgm:spPr/>
      <dgm:t>
        <a:bodyPr/>
        <a:lstStyle/>
        <a:p>
          <a:endParaRPr lang="es-ES">
            <a:latin typeface="Montserrat" pitchFamily="2" charset="77"/>
          </a:endParaRPr>
        </a:p>
      </dgm:t>
    </dgm:pt>
    <dgm:pt modelId="{F9007920-DF95-AA4F-8B15-90109C4FDDAE}">
      <dgm:prSet phldrT="[Texto]"/>
      <dgm:spPr/>
      <dgm:t>
        <a:bodyPr/>
        <a:lstStyle/>
        <a:p>
          <a:r>
            <a:rPr lang="es-CO" dirty="0">
              <a:latin typeface="Montserrat" pitchFamily="2" charset="77"/>
            </a:rPr>
            <a:t>Crepitación, rápida progresión, dolor intenso desproporcionado. </a:t>
          </a:r>
          <a:endParaRPr lang="es-ES" dirty="0">
            <a:latin typeface="Montserrat" pitchFamily="2" charset="77"/>
          </a:endParaRPr>
        </a:p>
      </dgm:t>
    </dgm:pt>
    <dgm:pt modelId="{15C33E91-46AD-944C-890B-4541D72306FA}" type="sibTrans" cxnId="{68C8852C-4307-5747-879E-965C33D944A5}">
      <dgm:prSet/>
      <dgm:spPr/>
      <dgm:t>
        <a:bodyPr/>
        <a:lstStyle/>
        <a:p>
          <a:endParaRPr lang="es-ES">
            <a:latin typeface="Montserrat" pitchFamily="2" charset="77"/>
          </a:endParaRPr>
        </a:p>
      </dgm:t>
    </dgm:pt>
    <dgm:pt modelId="{DA134A14-C55C-1E45-BC7D-09436FAAA91B}" type="parTrans" cxnId="{68C8852C-4307-5747-879E-965C33D944A5}">
      <dgm:prSet/>
      <dgm:spPr/>
      <dgm:t>
        <a:bodyPr/>
        <a:lstStyle/>
        <a:p>
          <a:endParaRPr lang="es-ES">
            <a:latin typeface="Montserrat" pitchFamily="2" charset="77"/>
          </a:endParaRPr>
        </a:p>
      </dgm:t>
    </dgm:pt>
    <dgm:pt modelId="{62622EDB-96E8-2B43-917A-0A55FB3E2D0B}" type="pres">
      <dgm:prSet presAssocID="{2AA645EC-B2DC-9F42-9822-E01DA5F2657D}" presName="Name0" presStyleCnt="0">
        <dgm:presLayoutVars>
          <dgm:dir/>
          <dgm:animLvl val="lvl"/>
          <dgm:resizeHandles val="exact"/>
        </dgm:presLayoutVars>
      </dgm:prSet>
      <dgm:spPr/>
    </dgm:pt>
    <dgm:pt modelId="{6BBB01E9-01D5-2342-84CD-7A8C6B49908B}" type="pres">
      <dgm:prSet presAssocID="{55091D40-7491-E244-A880-6F41EB7EBADF}" presName="parTxOnly" presStyleLbl="node1" presStyleIdx="0" presStyleCnt="3">
        <dgm:presLayoutVars>
          <dgm:chMax val="0"/>
          <dgm:chPref val="0"/>
          <dgm:bulletEnabled val="1"/>
        </dgm:presLayoutVars>
      </dgm:prSet>
      <dgm:spPr/>
    </dgm:pt>
    <dgm:pt modelId="{0289FEBD-F2F0-3348-86EE-19230CA2A825}" type="pres">
      <dgm:prSet presAssocID="{898A7A98-FF23-BA44-8FBC-14024E98F501}" presName="parTxOnlySpace" presStyleCnt="0"/>
      <dgm:spPr/>
    </dgm:pt>
    <dgm:pt modelId="{275AE273-29F9-DC4B-9BD0-A168D279E34C}" type="pres">
      <dgm:prSet presAssocID="{875A6033-E2BE-1444-BC8B-A31BC2ABF45D}" presName="parTxOnly" presStyleLbl="node1" presStyleIdx="1" presStyleCnt="3">
        <dgm:presLayoutVars>
          <dgm:chMax val="0"/>
          <dgm:chPref val="0"/>
          <dgm:bulletEnabled val="1"/>
        </dgm:presLayoutVars>
      </dgm:prSet>
      <dgm:spPr/>
    </dgm:pt>
    <dgm:pt modelId="{D9FFA820-E539-504B-8B47-468A0B3F4F26}" type="pres">
      <dgm:prSet presAssocID="{BA271153-BF27-5C49-9978-6D4430A145BE}" presName="parTxOnlySpace" presStyleCnt="0"/>
      <dgm:spPr/>
    </dgm:pt>
    <dgm:pt modelId="{311FE6F1-BC02-6B43-A70B-84CE4062DC9A}" type="pres">
      <dgm:prSet presAssocID="{F9007920-DF95-AA4F-8B15-90109C4FDDAE}" presName="parTxOnly" presStyleLbl="node1" presStyleIdx="2" presStyleCnt="3">
        <dgm:presLayoutVars>
          <dgm:chMax val="0"/>
          <dgm:chPref val="0"/>
          <dgm:bulletEnabled val="1"/>
        </dgm:presLayoutVars>
      </dgm:prSet>
      <dgm:spPr/>
    </dgm:pt>
  </dgm:ptLst>
  <dgm:cxnLst>
    <dgm:cxn modelId="{54368607-2ACE-C84E-9B09-2C4442565D5F}" type="presOf" srcId="{F9007920-DF95-AA4F-8B15-90109C4FDDAE}" destId="{311FE6F1-BC02-6B43-A70B-84CE4062DC9A}" srcOrd="0" destOrd="0" presId="urn:microsoft.com/office/officeart/2005/8/layout/chevron1"/>
    <dgm:cxn modelId="{B6F8F10B-815E-9F4A-8239-ADAE129B6C66}" srcId="{2AA645EC-B2DC-9F42-9822-E01DA5F2657D}" destId="{55091D40-7491-E244-A880-6F41EB7EBADF}" srcOrd="0" destOrd="0" parTransId="{0D103622-AA11-DF48-90BD-2942F0A38C8F}" sibTransId="{898A7A98-FF23-BA44-8FBC-14024E98F501}"/>
    <dgm:cxn modelId="{EE37A427-58C1-3644-AF6D-62A9E7D3D6EB}" type="presOf" srcId="{55091D40-7491-E244-A880-6F41EB7EBADF}" destId="{6BBB01E9-01D5-2342-84CD-7A8C6B49908B}" srcOrd="0" destOrd="0" presId="urn:microsoft.com/office/officeart/2005/8/layout/chevron1"/>
    <dgm:cxn modelId="{68C8852C-4307-5747-879E-965C33D944A5}" srcId="{2AA645EC-B2DC-9F42-9822-E01DA5F2657D}" destId="{F9007920-DF95-AA4F-8B15-90109C4FDDAE}" srcOrd="2" destOrd="0" parTransId="{DA134A14-C55C-1E45-BC7D-09436FAAA91B}" sibTransId="{15C33E91-46AD-944C-890B-4541D72306FA}"/>
    <dgm:cxn modelId="{2A162F9D-1F67-0348-87DB-CFA987BC076F}" type="presOf" srcId="{875A6033-E2BE-1444-BC8B-A31BC2ABF45D}" destId="{275AE273-29F9-DC4B-9BD0-A168D279E34C}" srcOrd="0" destOrd="0" presId="urn:microsoft.com/office/officeart/2005/8/layout/chevron1"/>
    <dgm:cxn modelId="{243377BA-BBE5-6F4B-8F5B-FE567786EE1B}" type="presOf" srcId="{2AA645EC-B2DC-9F42-9822-E01DA5F2657D}" destId="{62622EDB-96E8-2B43-917A-0A55FB3E2D0B}" srcOrd="0" destOrd="0" presId="urn:microsoft.com/office/officeart/2005/8/layout/chevron1"/>
    <dgm:cxn modelId="{AB0489BC-3473-9E45-BB29-E2BFC60E160B}" srcId="{2AA645EC-B2DC-9F42-9822-E01DA5F2657D}" destId="{875A6033-E2BE-1444-BC8B-A31BC2ABF45D}" srcOrd="1" destOrd="0" parTransId="{395CB8B2-78C3-5E45-AC04-C5AB9E5944D6}" sibTransId="{BA271153-BF27-5C49-9978-6D4430A145BE}"/>
    <dgm:cxn modelId="{B43C10FB-852B-8741-879F-5E8982BD6DA4}" type="presParOf" srcId="{62622EDB-96E8-2B43-917A-0A55FB3E2D0B}" destId="{6BBB01E9-01D5-2342-84CD-7A8C6B49908B}" srcOrd="0" destOrd="0" presId="urn:microsoft.com/office/officeart/2005/8/layout/chevron1"/>
    <dgm:cxn modelId="{3D34A4CA-639D-BC40-86A5-6CC0B1FCF211}" type="presParOf" srcId="{62622EDB-96E8-2B43-917A-0A55FB3E2D0B}" destId="{0289FEBD-F2F0-3348-86EE-19230CA2A825}" srcOrd="1" destOrd="0" presId="urn:microsoft.com/office/officeart/2005/8/layout/chevron1"/>
    <dgm:cxn modelId="{ECF43262-CF28-4F4D-9FEB-19247237F49B}" type="presParOf" srcId="{62622EDB-96E8-2B43-917A-0A55FB3E2D0B}" destId="{275AE273-29F9-DC4B-9BD0-A168D279E34C}" srcOrd="2" destOrd="0" presId="urn:microsoft.com/office/officeart/2005/8/layout/chevron1"/>
    <dgm:cxn modelId="{AF8FA16C-9560-1643-BEC1-00A8B0533CBA}" type="presParOf" srcId="{62622EDB-96E8-2B43-917A-0A55FB3E2D0B}" destId="{D9FFA820-E539-504B-8B47-468A0B3F4F26}" srcOrd="3" destOrd="0" presId="urn:microsoft.com/office/officeart/2005/8/layout/chevron1"/>
    <dgm:cxn modelId="{8471A8D4-E567-A24C-85BC-AED890D3B85A}" type="presParOf" srcId="{62622EDB-96E8-2B43-917A-0A55FB3E2D0B}" destId="{311FE6F1-BC02-6B43-A70B-84CE4062DC9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A645EC-B2DC-9F42-9822-E01DA5F2657D}" type="doc">
      <dgm:prSet loTypeId="urn:microsoft.com/office/officeart/2005/8/layout/chevron1" loCatId="" qsTypeId="urn:microsoft.com/office/officeart/2005/8/quickstyle/simple3" qsCatId="simple" csTypeId="urn:microsoft.com/office/officeart/2005/8/colors/accent1_2" csCatId="accent1" phldr="1"/>
      <dgm:spPr/>
    </dgm:pt>
    <dgm:pt modelId="{75B0FB9A-41BF-514D-B567-92D5887C6973}">
      <dgm:prSet phldrT="[Texto]"/>
      <dgm:spPr/>
      <dgm:t>
        <a:bodyPr/>
        <a:lstStyle/>
        <a:p>
          <a:r>
            <a:rPr lang="es-CO" dirty="0">
              <a:solidFill>
                <a:srgbClr val="152B48"/>
              </a:solidFill>
              <a:latin typeface="Montserrat" pitchFamily="2" charset="77"/>
            </a:rPr>
            <a:t>¡RECONOCIMIENTO TEMPRANO!</a:t>
          </a:r>
          <a:endParaRPr lang="es-ES" dirty="0">
            <a:solidFill>
              <a:srgbClr val="152B48"/>
            </a:solidFill>
            <a:latin typeface="Montserrat" pitchFamily="2" charset="77"/>
          </a:endParaRPr>
        </a:p>
      </dgm:t>
    </dgm:pt>
    <dgm:pt modelId="{61B68BF5-BB87-EF4C-B590-9B5956B526E6}" type="parTrans" cxnId="{385CC984-3CD3-9E4F-83C8-559C31E2F0AC}">
      <dgm:prSet/>
      <dgm:spPr/>
      <dgm:t>
        <a:bodyPr/>
        <a:lstStyle/>
        <a:p>
          <a:endParaRPr lang="es-ES">
            <a:solidFill>
              <a:srgbClr val="152B48"/>
            </a:solidFill>
            <a:latin typeface="Montserrat" pitchFamily="2" charset="77"/>
          </a:endParaRPr>
        </a:p>
      </dgm:t>
    </dgm:pt>
    <dgm:pt modelId="{4DAD997B-EF9C-5647-8F6E-9A996D96BFE9}" type="sibTrans" cxnId="{385CC984-3CD3-9E4F-83C8-559C31E2F0AC}">
      <dgm:prSet/>
      <dgm:spPr/>
      <dgm:t>
        <a:bodyPr/>
        <a:lstStyle/>
        <a:p>
          <a:endParaRPr lang="es-ES">
            <a:solidFill>
              <a:srgbClr val="152B48"/>
            </a:solidFill>
            <a:latin typeface="Montserrat" pitchFamily="2" charset="77"/>
          </a:endParaRPr>
        </a:p>
      </dgm:t>
    </dgm:pt>
    <dgm:pt modelId="{F45065B6-06AD-024E-807E-8D1628D727E9}">
      <dgm:prSet phldrT="[Texto]"/>
      <dgm:spPr/>
      <dgm:t>
        <a:bodyPr/>
        <a:lstStyle/>
        <a:p>
          <a:r>
            <a:rPr lang="es-CO" dirty="0">
              <a:solidFill>
                <a:srgbClr val="152B48"/>
              </a:solidFill>
              <a:latin typeface="Montserrat" pitchFamily="2" charset="77"/>
            </a:rPr>
            <a:t>Hallazgos físicos + entorno clínico. </a:t>
          </a:r>
          <a:endParaRPr lang="es-ES" dirty="0">
            <a:solidFill>
              <a:srgbClr val="152B48"/>
            </a:solidFill>
            <a:latin typeface="Montserrat" pitchFamily="2" charset="77"/>
          </a:endParaRPr>
        </a:p>
      </dgm:t>
    </dgm:pt>
    <dgm:pt modelId="{C49797C4-7E9C-684C-B382-F871E2001BAA}" type="parTrans" cxnId="{56E6B142-0683-6342-8794-946B19BFF79A}">
      <dgm:prSet/>
      <dgm:spPr/>
      <dgm:t>
        <a:bodyPr/>
        <a:lstStyle/>
        <a:p>
          <a:endParaRPr lang="es-ES">
            <a:solidFill>
              <a:srgbClr val="152B48"/>
            </a:solidFill>
            <a:latin typeface="Montserrat" pitchFamily="2" charset="77"/>
          </a:endParaRPr>
        </a:p>
      </dgm:t>
    </dgm:pt>
    <dgm:pt modelId="{F0A3C9BC-62CD-DA44-ADDD-D25B15FD9E55}" type="sibTrans" cxnId="{56E6B142-0683-6342-8794-946B19BFF79A}">
      <dgm:prSet/>
      <dgm:spPr/>
      <dgm:t>
        <a:bodyPr/>
        <a:lstStyle/>
        <a:p>
          <a:endParaRPr lang="es-ES">
            <a:solidFill>
              <a:srgbClr val="152B48"/>
            </a:solidFill>
            <a:latin typeface="Montserrat" pitchFamily="2" charset="77"/>
          </a:endParaRPr>
        </a:p>
      </dgm:t>
    </dgm:pt>
    <dgm:pt modelId="{F0EC694F-913D-0E42-96CA-7B7DE2908AFD}">
      <dgm:prSet phldrT="[Texto]"/>
      <dgm:spPr/>
      <dgm:t>
        <a:bodyPr/>
        <a:lstStyle/>
        <a:p>
          <a:r>
            <a:rPr lang="es-CO" dirty="0">
              <a:solidFill>
                <a:srgbClr val="152B48"/>
              </a:solidFill>
              <a:latin typeface="Montserrat" pitchFamily="2" charset="77"/>
            </a:rPr>
            <a:t>No hay pruebas que reemplacen la inspección qx para el dx. </a:t>
          </a:r>
          <a:endParaRPr lang="es-ES" dirty="0">
            <a:solidFill>
              <a:srgbClr val="152B48"/>
            </a:solidFill>
            <a:latin typeface="Montserrat" pitchFamily="2" charset="77"/>
          </a:endParaRPr>
        </a:p>
      </dgm:t>
    </dgm:pt>
    <dgm:pt modelId="{4B651454-7A93-CE41-B71B-B4DDEBB9262E}" type="parTrans" cxnId="{DDA11693-5D9B-BB4B-81E0-96C6F2E68D6B}">
      <dgm:prSet/>
      <dgm:spPr/>
      <dgm:t>
        <a:bodyPr/>
        <a:lstStyle/>
        <a:p>
          <a:endParaRPr lang="es-ES">
            <a:solidFill>
              <a:srgbClr val="152B48"/>
            </a:solidFill>
            <a:latin typeface="Montserrat" pitchFamily="2" charset="77"/>
          </a:endParaRPr>
        </a:p>
      </dgm:t>
    </dgm:pt>
    <dgm:pt modelId="{EB26FD9B-D456-3041-A0E6-7F4750411D8B}" type="sibTrans" cxnId="{DDA11693-5D9B-BB4B-81E0-96C6F2E68D6B}">
      <dgm:prSet/>
      <dgm:spPr/>
      <dgm:t>
        <a:bodyPr/>
        <a:lstStyle/>
        <a:p>
          <a:endParaRPr lang="es-ES">
            <a:solidFill>
              <a:srgbClr val="152B48"/>
            </a:solidFill>
            <a:latin typeface="Montserrat" pitchFamily="2" charset="77"/>
          </a:endParaRPr>
        </a:p>
      </dgm:t>
    </dgm:pt>
    <dgm:pt modelId="{62622EDB-96E8-2B43-917A-0A55FB3E2D0B}" type="pres">
      <dgm:prSet presAssocID="{2AA645EC-B2DC-9F42-9822-E01DA5F2657D}" presName="Name0" presStyleCnt="0">
        <dgm:presLayoutVars>
          <dgm:dir/>
          <dgm:animLvl val="lvl"/>
          <dgm:resizeHandles val="exact"/>
        </dgm:presLayoutVars>
      </dgm:prSet>
      <dgm:spPr/>
    </dgm:pt>
    <dgm:pt modelId="{4C10F024-EB98-204B-B966-FFA78462BF96}" type="pres">
      <dgm:prSet presAssocID="{75B0FB9A-41BF-514D-B567-92D5887C6973}" presName="parTxOnly" presStyleLbl="node1" presStyleIdx="0" presStyleCnt="3">
        <dgm:presLayoutVars>
          <dgm:chMax val="0"/>
          <dgm:chPref val="0"/>
          <dgm:bulletEnabled val="1"/>
        </dgm:presLayoutVars>
      </dgm:prSet>
      <dgm:spPr/>
    </dgm:pt>
    <dgm:pt modelId="{3E99D1CB-2E80-1847-9F32-9CCC809868F9}" type="pres">
      <dgm:prSet presAssocID="{4DAD997B-EF9C-5647-8F6E-9A996D96BFE9}" presName="parTxOnlySpace" presStyleCnt="0"/>
      <dgm:spPr/>
    </dgm:pt>
    <dgm:pt modelId="{8255A6EB-281A-1741-B92E-8C4DC960824F}" type="pres">
      <dgm:prSet presAssocID="{F45065B6-06AD-024E-807E-8D1628D727E9}" presName="parTxOnly" presStyleLbl="node1" presStyleIdx="1" presStyleCnt="3">
        <dgm:presLayoutVars>
          <dgm:chMax val="0"/>
          <dgm:chPref val="0"/>
          <dgm:bulletEnabled val="1"/>
        </dgm:presLayoutVars>
      </dgm:prSet>
      <dgm:spPr/>
    </dgm:pt>
    <dgm:pt modelId="{650CAA29-EC44-5146-8524-9571DB98172B}" type="pres">
      <dgm:prSet presAssocID="{F0A3C9BC-62CD-DA44-ADDD-D25B15FD9E55}" presName="parTxOnlySpace" presStyleCnt="0"/>
      <dgm:spPr/>
    </dgm:pt>
    <dgm:pt modelId="{90A235AD-7624-284B-97F8-6353F0D2F6B2}" type="pres">
      <dgm:prSet presAssocID="{F0EC694F-913D-0E42-96CA-7B7DE2908AFD}" presName="parTxOnly" presStyleLbl="node1" presStyleIdx="2" presStyleCnt="3">
        <dgm:presLayoutVars>
          <dgm:chMax val="0"/>
          <dgm:chPref val="0"/>
          <dgm:bulletEnabled val="1"/>
        </dgm:presLayoutVars>
      </dgm:prSet>
      <dgm:spPr/>
    </dgm:pt>
  </dgm:ptLst>
  <dgm:cxnLst>
    <dgm:cxn modelId="{07607F1C-91AB-E54C-B7EA-47CFD053AD1C}" type="presOf" srcId="{F45065B6-06AD-024E-807E-8D1628D727E9}" destId="{8255A6EB-281A-1741-B92E-8C4DC960824F}" srcOrd="0" destOrd="0" presId="urn:microsoft.com/office/officeart/2005/8/layout/chevron1"/>
    <dgm:cxn modelId="{56E6B142-0683-6342-8794-946B19BFF79A}" srcId="{2AA645EC-B2DC-9F42-9822-E01DA5F2657D}" destId="{F45065B6-06AD-024E-807E-8D1628D727E9}" srcOrd="1" destOrd="0" parTransId="{C49797C4-7E9C-684C-B382-F871E2001BAA}" sibTransId="{F0A3C9BC-62CD-DA44-ADDD-D25B15FD9E55}"/>
    <dgm:cxn modelId="{4AF7175A-21D8-0049-A816-4C273EEDBFD8}" type="presOf" srcId="{75B0FB9A-41BF-514D-B567-92D5887C6973}" destId="{4C10F024-EB98-204B-B966-FFA78462BF96}" srcOrd="0" destOrd="0" presId="urn:microsoft.com/office/officeart/2005/8/layout/chevron1"/>
    <dgm:cxn modelId="{385CC984-3CD3-9E4F-83C8-559C31E2F0AC}" srcId="{2AA645EC-B2DC-9F42-9822-E01DA5F2657D}" destId="{75B0FB9A-41BF-514D-B567-92D5887C6973}" srcOrd="0" destOrd="0" parTransId="{61B68BF5-BB87-EF4C-B590-9B5956B526E6}" sibTransId="{4DAD997B-EF9C-5647-8F6E-9A996D96BFE9}"/>
    <dgm:cxn modelId="{DDA11693-5D9B-BB4B-81E0-96C6F2E68D6B}" srcId="{2AA645EC-B2DC-9F42-9822-E01DA5F2657D}" destId="{F0EC694F-913D-0E42-96CA-7B7DE2908AFD}" srcOrd="2" destOrd="0" parTransId="{4B651454-7A93-CE41-B71B-B4DDEBB9262E}" sibTransId="{EB26FD9B-D456-3041-A0E6-7F4750411D8B}"/>
    <dgm:cxn modelId="{243377BA-BBE5-6F4B-8F5B-FE567786EE1B}" type="presOf" srcId="{2AA645EC-B2DC-9F42-9822-E01DA5F2657D}" destId="{62622EDB-96E8-2B43-917A-0A55FB3E2D0B}" srcOrd="0" destOrd="0" presId="urn:microsoft.com/office/officeart/2005/8/layout/chevron1"/>
    <dgm:cxn modelId="{FD6354E2-FDCC-DE44-A766-78D1BE914CD1}" type="presOf" srcId="{F0EC694F-913D-0E42-96CA-7B7DE2908AFD}" destId="{90A235AD-7624-284B-97F8-6353F0D2F6B2}" srcOrd="0" destOrd="0" presId="urn:microsoft.com/office/officeart/2005/8/layout/chevron1"/>
    <dgm:cxn modelId="{3A4158D2-2588-F240-8C2B-49EB4ADA92A8}" type="presParOf" srcId="{62622EDB-96E8-2B43-917A-0A55FB3E2D0B}" destId="{4C10F024-EB98-204B-B966-FFA78462BF96}" srcOrd="0" destOrd="0" presId="urn:microsoft.com/office/officeart/2005/8/layout/chevron1"/>
    <dgm:cxn modelId="{5BA94EB7-D331-E14D-96F4-4BABB25F02E3}" type="presParOf" srcId="{62622EDB-96E8-2B43-917A-0A55FB3E2D0B}" destId="{3E99D1CB-2E80-1847-9F32-9CCC809868F9}" srcOrd="1" destOrd="0" presId="urn:microsoft.com/office/officeart/2005/8/layout/chevron1"/>
    <dgm:cxn modelId="{AE864F40-3E34-8F41-975B-6DEAA266B670}" type="presParOf" srcId="{62622EDB-96E8-2B43-917A-0A55FB3E2D0B}" destId="{8255A6EB-281A-1741-B92E-8C4DC960824F}" srcOrd="2" destOrd="0" presId="urn:microsoft.com/office/officeart/2005/8/layout/chevron1"/>
    <dgm:cxn modelId="{F2C34622-B469-B941-BA36-BA52625789D4}" type="presParOf" srcId="{62622EDB-96E8-2B43-917A-0A55FB3E2D0B}" destId="{650CAA29-EC44-5146-8524-9571DB98172B}" srcOrd="3" destOrd="0" presId="urn:microsoft.com/office/officeart/2005/8/layout/chevron1"/>
    <dgm:cxn modelId="{281E9C8B-99FC-2C4B-A8A8-72715B8CF528}" type="presParOf" srcId="{62622EDB-96E8-2B43-917A-0A55FB3E2D0B}" destId="{90A235AD-7624-284B-97F8-6353F0D2F6B2}"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E7929E-58E0-4F46-8A01-8CC4B4E06CE6}" type="doc">
      <dgm:prSet loTypeId="urn:microsoft.com/office/officeart/2005/8/layout/process1" loCatId="" qsTypeId="urn:microsoft.com/office/officeart/2005/8/quickstyle/simple1" qsCatId="simple" csTypeId="urn:microsoft.com/office/officeart/2005/8/colors/accent5_2" csCatId="accent5" phldr="1"/>
      <dgm:spPr/>
    </dgm:pt>
    <dgm:pt modelId="{2E352C15-7D66-214E-8BB0-EDC91B0BDD1E}">
      <dgm:prSet phldrT="[Texto]"/>
      <dgm:spPr/>
      <dgm:t>
        <a:bodyPr/>
        <a:lstStyle/>
        <a:p>
          <a:r>
            <a:rPr lang="es-CO" dirty="0">
              <a:latin typeface="Montserrat" pitchFamily="2" charset="77"/>
            </a:rPr>
            <a:t>Qx temprana.</a:t>
          </a:r>
          <a:endParaRPr lang="es-ES" dirty="0">
            <a:latin typeface="Montserrat" pitchFamily="2" charset="77"/>
          </a:endParaRPr>
        </a:p>
      </dgm:t>
    </dgm:pt>
    <dgm:pt modelId="{41FDAF28-77B9-AD45-95C0-DFA119731554}" type="parTrans" cxnId="{D1D21E9F-9EAE-3E4B-806A-6DDDE37DE1A1}">
      <dgm:prSet/>
      <dgm:spPr/>
      <dgm:t>
        <a:bodyPr/>
        <a:lstStyle/>
        <a:p>
          <a:endParaRPr lang="es-ES">
            <a:latin typeface="Montserrat" pitchFamily="2" charset="77"/>
          </a:endParaRPr>
        </a:p>
      </dgm:t>
    </dgm:pt>
    <dgm:pt modelId="{98040F5A-06B0-F547-9C50-D0D4325FFAE1}" type="sibTrans" cxnId="{D1D21E9F-9EAE-3E4B-806A-6DDDE37DE1A1}">
      <dgm:prSet/>
      <dgm:spPr/>
      <dgm:t>
        <a:bodyPr/>
        <a:lstStyle/>
        <a:p>
          <a:endParaRPr lang="es-ES">
            <a:latin typeface="Montserrat" pitchFamily="2" charset="77"/>
          </a:endParaRPr>
        </a:p>
      </dgm:t>
    </dgm:pt>
    <dgm:pt modelId="{EFBE529F-D10C-4745-8194-DA3BD18918CD}">
      <dgm:prSet phldrT="[Texto]"/>
      <dgm:spPr/>
      <dgm:t>
        <a:bodyPr/>
        <a:lstStyle/>
        <a:p>
          <a:pPr>
            <a:buFont typeface="Times New Roman" panose="02020603050405020304" pitchFamily="18" charset="0"/>
            <a:buChar char="-"/>
          </a:pPr>
          <a:r>
            <a:rPr lang="es-CO" dirty="0">
              <a:latin typeface="Montserrat" pitchFamily="2" charset="77"/>
            </a:rPr>
            <a:t>Difícil de manejar con éxito: rápida aparición, extensión.</a:t>
          </a:r>
          <a:endParaRPr lang="es-ES" dirty="0">
            <a:latin typeface="Montserrat" pitchFamily="2" charset="77"/>
          </a:endParaRPr>
        </a:p>
      </dgm:t>
    </dgm:pt>
    <dgm:pt modelId="{3BE5E24E-E9CB-F34F-B42E-BDA78A6EF54B}" type="parTrans" cxnId="{ECA9CE23-6DC7-F847-BD32-56CFCA643B2F}">
      <dgm:prSet/>
      <dgm:spPr/>
      <dgm:t>
        <a:bodyPr/>
        <a:lstStyle/>
        <a:p>
          <a:endParaRPr lang="es-ES">
            <a:latin typeface="Montserrat" pitchFamily="2" charset="77"/>
          </a:endParaRPr>
        </a:p>
      </dgm:t>
    </dgm:pt>
    <dgm:pt modelId="{AC0E950C-7E1E-1F44-9ABC-F7D21BBC2393}" type="sibTrans" cxnId="{ECA9CE23-6DC7-F847-BD32-56CFCA643B2F}">
      <dgm:prSet/>
      <dgm:spPr/>
      <dgm:t>
        <a:bodyPr/>
        <a:lstStyle/>
        <a:p>
          <a:endParaRPr lang="es-ES">
            <a:latin typeface="Montserrat" pitchFamily="2" charset="77"/>
          </a:endParaRPr>
        </a:p>
      </dgm:t>
    </dgm:pt>
    <dgm:pt modelId="{1CD596C8-DD36-DE47-9450-41D693A1B79F}">
      <dgm:prSet/>
      <dgm:spPr/>
      <dgm:t>
        <a:bodyPr/>
        <a:lstStyle/>
        <a:p>
          <a:r>
            <a:rPr lang="es-CO">
              <a:latin typeface="Montserrat" pitchFamily="2" charset="77"/>
            </a:rPr>
            <a:t>Dentro de las primeras 24 horas – mejoría supervivencia.</a:t>
          </a:r>
          <a:endParaRPr lang="es-ES" dirty="0">
            <a:latin typeface="Montserrat" pitchFamily="2" charset="77"/>
          </a:endParaRPr>
        </a:p>
      </dgm:t>
    </dgm:pt>
    <dgm:pt modelId="{FCED40AA-BC1D-8B46-B272-8AFB89FDD446}" type="parTrans" cxnId="{B62500DD-FA3E-7C4A-A13C-4B5C1743DCCD}">
      <dgm:prSet/>
      <dgm:spPr/>
      <dgm:t>
        <a:bodyPr/>
        <a:lstStyle/>
        <a:p>
          <a:endParaRPr lang="es-ES">
            <a:latin typeface="Montserrat" pitchFamily="2" charset="77"/>
          </a:endParaRPr>
        </a:p>
      </dgm:t>
    </dgm:pt>
    <dgm:pt modelId="{4371C8F0-2220-AD4D-82C4-834998FA264E}" type="sibTrans" cxnId="{B62500DD-FA3E-7C4A-A13C-4B5C1743DCCD}">
      <dgm:prSet/>
      <dgm:spPr/>
      <dgm:t>
        <a:bodyPr/>
        <a:lstStyle/>
        <a:p>
          <a:endParaRPr lang="es-ES">
            <a:latin typeface="Montserrat" pitchFamily="2" charset="77"/>
          </a:endParaRPr>
        </a:p>
      </dgm:t>
    </dgm:pt>
    <dgm:pt modelId="{21F9928A-BCFC-5143-B461-B91CE3818748}">
      <dgm:prSet/>
      <dgm:spPr/>
      <dgm:t>
        <a:bodyPr/>
        <a:lstStyle/>
        <a:p>
          <a:r>
            <a:rPr lang="es-CO">
              <a:latin typeface="Montserrat" pitchFamily="2" charset="77"/>
            </a:rPr>
            <a:t>Primeras 6 horas – idealmente.</a:t>
          </a:r>
          <a:endParaRPr lang="es-ES" dirty="0">
            <a:latin typeface="Montserrat" pitchFamily="2" charset="77"/>
          </a:endParaRPr>
        </a:p>
      </dgm:t>
    </dgm:pt>
    <dgm:pt modelId="{AC3F2F51-C4A2-134F-B69A-5E59EAC02AE6}" type="parTrans" cxnId="{9C43D013-70BF-F340-B689-C683EE956E95}">
      <dgm:prSet/>
      <dgm:spPr/>
      <dgm:t>
        <a:bodyPr/>
        <a:lstStyle/>
        <a:p>
          <a:endParaRPr lang="es-ES">
            <a:latin typeface="Montserrat" pitchFamily="2" charset="77"/>
          </a:endParaRPr>
        </a:p>
      </dgm:t>
    </dgm:pt>
    <dgm:pt modelId="{61B7E94A-E4CA-8244-BC5F-6112B3D0ADFB}" type="sibTrans" cxnId="{9C43D013-70BF-F340-B689-C683EE956E95}">
      <dgm:prSet/>
      <dgm:spPr/>
      <dgm:t>
        <a:bodyPr/>
        <a:lstStyle/>
        <a:p>
          <a:endParaRPr lang="es-ES">
            <a:latin typeface="Montserrat" pitchFamily="2" charset="77"/>
          </a:endParaRPr>
        </a:p>
      </dgm:t>
    </dgm:pt>
    <dgm:pt modelId="{B74236DA-1608-C148-BD5E-A2ADC17607A8}">
      <dgm:prSet/>
      <dgm:spPr/>
      <dgm:t>
        <a:bodyPr/>
        <a:lstStyle/>
        <a:p>
          <a:pPr>
            <a:buFont typeface="Times New Roman" panose="02020603050405020304" pitchFamily="18" charset="0"/>
            <a:buChar char="-"/>
          </a:pPr>
          <a:r>
            <a:rPr lang="es-CO">
              <a:latin typeface="Montserrat" pitchFamily="2" charset="77"/>
            </a:rPr>
            <a:t>Control de la fuente – rápidamente. </a:t>
          </a:r>
        </a:p>
      </dgm:t>
    </dgm:pt>
    <dgm:pt modelId="{18143233-28F6-224E-AA33-1A620962F5AE}" type="parTrans" cxnId="{80A0B71E-F8FF-D14D-9F0C-4B7E0D95CDCD}">
      <dgm:prSet/>
      <dgm:spPr/>
      <dgm:t>
        <a:bodyPr/>
        <a:lstStyle/>
        <a:p>
          <a:endParaRPr lang="es-ES">
            <a:latin typeface="Montserrat" pitchFamily="2" charset="77"/>
          </a:endParaRPr>
        </a:p>
      </dgm:t>
    </dgm:pt>
    <dgm:pt modelId="{16802511-8F8D-8C46-A32D-3FA29C872AEB}" type="sibTrans" cxnId="{80A0B71E-F8FF-D14D-9F0C-4B7E0D95CDCD}">
      <dgm:prSet/>
      <dgm:spPr/>
      <dgm:t>
        <a:bodyPr/>
        <a:lstStyle/>
        <a:p>
          <a:endParaRPr lang="es-ES">
            <a:latin typeface="Montserrat" pitchFamily="2" charset="77"/>
          </a:endParaRPr>
        </a:p>
      </dgm:t>
    </dgm:pt>
    <dgm:pt modelId="{852CC844-04E3-C445-A3B2-B96665D3FA4A}" type="pres">
      <dgm:prSet presAssocID="{44E7929E-58E0-4F46-8A01-8CC4B4E06CE6}" presName="Name0" presStyleCnt="0">
        <dgm:presLayoutVars>
          <dgm:dir/>
          <dgm:resizeHandles val="exact"/>
        </dgm:presLayoutVars>
      </dgm:prSet>
      <dgm:spPr/>
    </dgm:pt>
    <dgm:pt modelId="{F6C71479-C390-694C-ADF1-72D9C8D405E2}" type="pres">
      <dgm:prSet presAssocID="{2E352C15-7D66-214E-8BB0-EDC91B0BDD1E}" presName="node" presStyleLbl="node1" presStyleIdx="0" presStyleCnt="5">
        <dgm:presLayoutVars>
          <dgm:bulletEnabled val="1"/>
        </dgm:presLayoutVars>
      </dgm:prSet>
      <dgm:spPr/>
    </dgm:pt>
    <dgm:pt modelId="{9861E684-9A58-8A4D-B4E4-FF1A044DC8A0}" type="pres">
      <dgm:prSet presAssocID="{98040F5A-06B0-F547-9C50-D0D4325FFAE1}" presName="sibTrans" presStyleLbl="sibTrans2D1" presStyleIdx="0" presStyleCnt="4"/>
      <dgm:spPr/>
    </dgm:pt>
    <dgm:pt modelId="{5F7B86B7-55E8-B845-828E-EB432EBA17FE}" type="pres">
      <dgm:prSet presAssocID="{98040F5A-06B0-F547-9C50-D0D4325FFAE1}" presName="connectorText" presStyleLbl="sibTrans2D1" presStyleIdx="0" presStyleCnt="4"/>
      <dgm:spPr/>
    </dgm:pt>
    <dgm:pt modelId="{727DDCC6-BE9B-A246-912D-5CCB5D8253DE}" type="pres">
      <dgm:prSet presAssocID="{EFBE529F-D10C-4745-8194-DA3BD18918CD}" presName="node" presStyleLbl="node1" presStyleIdx="1" presStyleCnt="5">
        <dgm:presLayoutVars>
          <dgm:bulletEnabled val="1"/>
        </dgm:presLayoutVars>
      </dgm:prSet>
      <dgm:spPr/>
    </dgm:pt>
    <dgm:pt modelId="{99ED8EED-7925-3D40-8147-C2F765120412}" type="pres">
      <dgm:prSet presAssocID="{AC0E950C-7E1E-1F44-9ABC-F7D21BBC2393}" presName="sibTrans" presStyleLbl="sibTrans2D1" presStyleIdx="1" presStyleCnt="4"/>
      <dgm:spPr/>
    </dgm:pt>
    <dgm:pt modelId="{AE4AE442-A353-AD43-A57B-793B71F632B9}" type="pres">
      <dgm:prSet presAssocID="{AC0E950C-7E1E-1F44-9ABC-F7D21BBC2393}" presName="connectorText" presStyleLbl="sibTrans2D1" presStyleIdx="1" presStyleCnt="4"/>
      <dgm:spPr/>
    </dgm:pt>
    <dgm:pt modelId="{9FB13EC4-E637-E944-8974-AE1AC8D98605}" type="pres">
      <dgm:prSet presAssocID="{1CD596C8-DD36-DE47-9450-41D693A1B79F}" presName="node" presStyleLbl="node1" presStyleIdx="2" presStyleCnt="5">
        <dgm:presLayoutVars>
          <dgm:bulletEnabled val="1"/>
        </dgm:presLayoutVars>
      </dgm:prSet>
      <dgm:spPr/>
    </dgm:pt>
    <dgm:pt modelId="{E2591466-16A6-E74B-A700-C71572861AFE}" type="pres">
      <dgm:prSet presAssocID="{4371C8F0-2220-AD4D-82C4-834998FA264E}" presName="sibTrans" presStyleLbl="sibTrans2D1" presStyleIdx="2" presStyleCnt="4"/>
      <dgm:spPr/>
    </dgm:pt>
    <dgm:pt modelId="{65C98F80-0898-EE4D-A957-21B04BB1D97B}" type="pres">
      <dgm:prSet presAssocID="{4371C8F0-2220-AD4D-82C4-834998FA264E}" presName="connectorText" presStyleLbl="sibTrans2D1" presStyleIdx="2" presStyleCnt="4"/>
      <dgm:spPr/>
    </dgm:pt>
    <dgm:pt modelId="{05E62A7B-5475-D640-A3DD-456A3815DBCB}" type="pres">
      <dgm:prSet presAssocID="{21F9928A-BCFC-5143-B461-B91CE3818748}" presName="node" presStyleLbl="node1" presStyleIdx="3" presStyleCnt="5">
        <dgm:presLayoutVars>
          <dgm:bulletEnabled val="1"/>
        </dgm:presLayoutVars>
      </dgm:prSet>
      <dgm:spPr/>
    </dgm:pt>
    <dgm:pt modelId="{33D70A42-41FB-C142-B8AE-B671FEBF1FFC}" type="pres">
      <dgm:prSet presAssocID="{61B7E94A-E4CA-8244-BC5F-6112B3D0ADFB}" presName="sibTrans" presStyleLbl="sibTrans2D1" presStyleIdx="3" presStyleCnt="4"/>
      <dgm:spPr/>
    </dgm:pt>
    <dgm:pt modelId="{5FC3D3CD-F445-A847-901F-9C179453B181}" type="pres">
      <dgm:prSet presAssocID="{61B7E94A-E4CA-8244-BC5F-6112B3D0ADFB}" presName="connectorText" presStyleLbl="sibTrans2D1" presStyleIdx="3" presStyleCnt="4"/>
      <dgm:spPr/>
    </dgm:pt>
    <dgm:pt modelId="{AD62F40F-FB2C-1E4B-8BD0-EE9FC29070D8}" type="pres">
      <dgm:prSet presAssocID="{B74236DA-1608-C148-BD5E-A2ADC17607A8}" presName="node" presStyleLbl="node1" presStyleIdx="4" presStyleCnt="5">
        <dgm:presLayoutVars>
          <dgm:bulletEnabled val="1"/>
        </dgm:presLayoutVars>
      </dgm:prSet>
      <dgm:spPr/>
    </dgm:pt>
  </dgm:ptLst>
  <dgm:cxnLst>
    <dgm:cxn modelId="{5234FB07-EBB4-3740-BF69-E47C38990B11}" type="presOf" srcId="{4371C8F0-2220-AD4D-82C4-834998FA264E}" destId="{65C98F80-0898-EE4D-A957-21B04BB1D97B}" srcOrd="1" destOrd="0" presId="urn:microsoft.com/office/officeart/2005/8/layout/process1"/>
    <dgm:cxn modelId="{58F71308-12E4-5C45-B80B-6CD249B90D00}" type="presOf" srcId="{2E352C15-7D66-214E-8BB0-EDC91B0BDD1E}" destId="{F6C71479-C390-694C-ADF1-72D9C8D405E2}" srcOrd="0" destOrd="0" presId="urn:microsoft.com/office/officeart/2005/8/layout/process1"/>
    <dgm:cxn modelId="{CB81BF0D-25CB-F948-A280-089BEF14A59D}" type="presOf" srcId="{98040F5A-06B0-F547-9C50-D0D4325FFAE1}" destId="{9861E684-9A58-8A4D-B4E4-FF1A044DC8A0}" srcOrd="0" destOrd="0" presId="urn:microsoft.com/office/officeart/2005/8/layout/process1"/>
    <dgm:cxn modelId="{9C43D013-70BF-F340-B689-C683EE956E95}" srcId="{44E7929E-58E0-4F46-8A01-8CC4B4E06CE6}" destId="{21F9928A-BCFC-5143-B461-B91CE3818748}" srcOrd="3" destOrd="0" parTransId="{AC3F2F51-C4A2-134F-B69A-5E59EAC02AE6}" sibTransId="{61B7E94A-E4CA-8244-BC5F-6112B3D0ADFB}"/>
    <dgm:cxn modelId="{80A0B71E-F8FF-D14D-9F0C-4B7E0D95CDCD}" srcId="{44E7929E-58E0-4F46-8A01-8CC4B4E06CE6}" destId="{B74236DA-1608-C148-BD5E-A2ADC17607A8}" srcOrd="4" destOrd="0" parTransId="{18143233-28F6-224E-AA33-1A620962F5AE}" sibTransId="{16802511-8F8D-8C46-A32D-3FA29C872AEB}"/>
    <dgm:cxn modelId="{ECA9CE23-6DC7-F847-BD32-56CFCA643B2F}" srcId="{44E7929E-58E0-4F46-8A01-8CC4B4E06CE6}" destId="{EFBE529F-D10C-4745-8194-DA3BD18918CD}" srcOrd="1" destOrd="0" parTransId="{3BE5E24E-E9CB-F34F-B42E-BDA78A6EF54B}" sibTransId="{AC0E950C-7E1E-1F44-9ABC-F7D21BBC2393}"/>
    <dgm:cxn modelId="{BCC6DB5C-6C95-B343-BCA6-879A5BF77B2A}" type="presOf" srcId="{44E7929E-58E0-4F46-8A01-8CC4B4E06CE6}" destId="{852CC844-04E3-C445-A3B2-B96665D3FA4A}" srcOrd="0" destOrd="0" presId="urn:microsoft.com/office/officeart/2005/8/layout/process1"/>
    <dgm:cxn modelId="{D128276B-093A-0044-A546-53E8B7AB29AC}" type="presOf" srcId="{98040F5A-06B0-F547-9C50-D0D4325FFAE1}" destId="{5F7B86B7-55E8-B845-828E-EB432EBA17FE}" srcOrd="1" destOrd="0" presId="urn:microsoft.com/office/officeart/2005/8/layout/process1"/>
    <dgm:cxn modelId="{70C8566C-3395-B143-BA6D-976818773369}" type="presOf" srcId="{21F9928A-BCFC-5143-B461-B91CE3818748}" destId="{05E62A7B-5475-D640-A3DD-456A3815DBCB}" srcOrd="0" destOrd="0" presId="urn:microsoft.com/office/officeart/2005/8/layout/process1"/>
    <dgm:cxn modelId="{6B69906C-06D8-5742-AA00-9F380B18BF9F}" type="presOf" srcId="{61B7E94A-E4CA-8244-BC5F-6112B3D0ADFB}" destId="{5FC3D3CD-F445-A847-901F-9C179453B181}" srcOrd="1" destOrd="0" presId="urn:microsoft.com/office/officeart/2005/8/layout/process1"/>
    <dgm:cxn modelId="{59FC2071-42C7-7D46-AD72-DC320A933FA2}" type="presOf" srcId="{61B7E94A-E4CA-8244-BC5F-6112B3D0ADFB}" destId="{33D70A42-41FB-C142-B8AE-B671FEBF1FFC}" srcOrd="0" destOrd="0" presId="urn:microsoft.com/office/officeart/2005/8/layout/process1"/>
    <dgm:cxn modelId="{A70B7593-A3A8-C148-BB95-50246C5D8FB9}" type="presOf" srcId="{EFBE529F-D10C-4745-8194-DA3BD18918CD}" destId="{727DDCC6-BE9B-A246-912D-5CCB5D8253DE}" srcOrd="0" destOrd="0" presId="urn:microsoft.com/office/officeart/2005/8/layout/process1"/>
    <dgm:cxn modelId="{D1D21E9F-9EAE-3E4B-806A-6DDDE37DE1A1}" srcId="{44E7929E-58E0-4F46-8A01-8CC4B4E06CE6}" destId="{2E352C15-7D66-214E-8BB0-EDC91B0BDD1E}" srcOrd="0" destOrd="0" parTransId="{41FDAF28-77B9-AD45-95C0-DFA119731554}" sibTransId="{98040F5A-06B0-F547-9C50-D0D4325FFAE1}"/>
    <dgm:cxn modelId="{2F626AA9-6DF7-744D-B9A4-8E998F07B5CD}" type="presOf" srcId="{4371C8F0-2220-AD4D-82C4-834998FA264E}" destId="{E2591466-16A6-E74B-A700-C71572861AFE}" srcOrd="0" destOrd="0" presId="urn:microsoft.com/office/officeart/2005/8/layout/process1"/>
    <dgm:cxn modelId="{431FAEBC-552F-6747-B7AD-223537A39507}" type="presOf" srcId="{B74236DA-1608-C148-BD5E-A2ADC17607A8}" destId="{AD62F40F-FB2C-1E4B-8BD0-EE9FC29070D8}" srcOrd="0" destOrd="0" presId="urn:microsoft.com/office/officeart/2005/8/layout/process1"/>
    <dgm:cxn modelId="{022880C2-A491-7044-89D3-18825C6E0AE7}" type="presOf" srcId="{AC0E950C-7E1E-1F44-9ABC-F7D21BBC2393}" destId="{99ED8EED-7925-3D40-8147-C2F765120412}" srcOrd="0" destOrd="0" presId="urn:microsoft.com/office/officeart/2005/8/layout/process1"/>
    <dgm:cxn modelId="{B62500DD-FA3E-7C4A-A13C-4B5C1743DCCD}" srcId="{44E7929E-58E0-4F46-8A01-8CC4B4E06CE6}" destId="{1CD596C8-DD36-DE47-9450-41D693A1B79F}" srcOrd="2" destOrd="0" parTransId="{FCED40AA-BC1D-8B46-B272-8AFB89FDD446}" sibTransId="{4371C8F0-2220-AD4D-82C4-834998FA264E}"/>
    <dgm:cxn modelId="{D908D7ED-86CA-0E4F-AA44-3EEE920BF535}" type="presOf" srcId="{1CD596C8-DD36-DE47-9450-41D693A1B79F}" destId="{9FB13EC4-E637-E944-8974-AE1AC8D98605}" srcOrd="0" destOrd="0" presId="urn:microsoft.com/office/officeart/2005/8/layout/process1"/>
    <dgm:cxn modelId="{119534FD-C3B3-124B-B90D-834B388EFEA2}" type="presOf" srcId="{AC0E950C-7E1E-1F44-9ABC-F7D21BBC2393}" destId="{AE4AE442-A353-AD43-A57B-793B71F632B9}" srcOrd="1" destOrd="0" presId="urn:microsoft.com/office/officeart/2005/8/layout/process1"/>
    <dgm:cxn modelId="{C7CE0780-AAB1-4E40-A95D-ED478B6A1DF3}" type="presParOf" srcId="{852CC844-04E3-C445-A3B2-B96665D3FA4A}" destId="{F6C71479-C390-694C-ADF1-72D9C8D405E2}" srcOrd="0" destOrd="0" presId="urn:microsoft.com/office/officeart/2005/8/layout/process1"/>
    <dgm:cxn modelId="{40DA3DA5-15CD-8741-954E-B72E325AE380}" type="presParOf" srcId="{852CC844-04E3-C445-A3B2-B96665D3FA4A}" destId="{9861E684-9A58-8A4D-B4E4-FF1A044DC8A0}" srcOrd="1" destOrd="0" presId="urn:microsoft.com/office/officeart/2005/8/layout/process1"/>
    <dgm:cxn modelId="{A20C76C9-F2F9-5C49-B285-0B022429CFD9}" type="presParOf" srcId="{9861E684-9A58-8A4D-B4E4-FF1A044DC8A0}" destId="{5F7B86B7-55E8-B845-828E-EB432EBA17FE}" srcOrd="0" destOrd="0" presId="urn:microsoft.com/office/officeart/2005/8/layout/process1"/>
    <dgm:cxn modelId="{93596B47-393A-1E46-8704-4F87A6E5FB1E}" type="presParOf" srcId="{852CC844-04E3-C445-A3B2-B96665D3FA4A}" destId="{727DDCC6-BE9B-A246-912D-5CCB5D8253DE}" srcOrd="2" destOrd="0" presId="urn:microsoft.com/office/officeart/2005/8/layout/process1"/>
    <dgm:cxn modelId="{96326A18-55FD-B046-AED4-6B65E0F2F924}" type="presParOf" srcId="{852CC844-04E3-C445-A3B2-B96665D3FA4A}" destId="{99ED8EED-7925-3D40-8147-C2F765120412}" srcOrd="3" destOrd="0" presId="urn:microsoft.com/office/officeart/2005/8/layout/process1"/>
    <dgm:cxn modelId="{9E29CDD0-5405-214F-B2F2-3D6AD842663E}" type="presParOf" srcId="{99ED8EED-7925-3D40-8147-C2F765120412}" destId="{AE4AE442-A353-AD43-A57B-793B71F632B9}" srcOrd="0" destOrd="0" presId="urn:microsoft.com/office/officeart/2005/8/layout/process1"/>
    <dgm:cxn modelId="{484D8D70-C27B-CC41-A562-CA3F2344AD91}" type="presParOf" srcId="{852CC844-04E3-C445-A3B2-B96665D3FA4A}" destId="{9FB13EC4-E637-E944-8974-AE1AC8D98605}" srcOrd="4" destOrd="0" presId="urn:microsoft.com/office/officeart/2005/8/layout/process1"/>
    <dgm:cxn modelId="{557B00B1-D53E-E04C-9A0C-A28A36D3EAD8}" type="presParOf" srcId="{852CC844-04E3-C445-A3B2-B96665D3FA4A}" destId="{E2591466-16A6-E74B-A700-C71572861AFE}" srcOrd="5" destOrd="0" presId="urn:microsoft.com/office/officeart/2005/8/layout/process1"/>
    <dgm:cxn modelId="{67ACABA6-18CF-8542-891A-BBD2D38BCAA9}" type="presParOf" srcId="{E2591466-16A6-E74B-A700-C71572861AFE}" destId="{65C98F80-0898-EE4D-A957-21B04BB1D97B}" srcOrd="0" destOrd="0" presId="urn:microsoft.com/office/officeart/2005/8/layout/process1"/>
    <dgm:cxn modelId="{A9605F26-CC0C-9341-B48C-2D416188501E}" type="presParOf" srcId="{852CC844-04E3-C445-A3B2-B96665D3FA4A}" destId="{05E62A7B-5475-D640-A3DD-456A3815DBCB}" srcOrd="6" destOrd="0" presId="urn:microsoft.com/office/officeart/2005/8/layout/process1"/>
    <dgm:cxn modelId="{F364E835-9630-9F44-B4A0-D6076CFA671E}" type="presParOf" srcId="{852CC844-04E3-C445-A3B2-B96665D3FA4A}" destId="{33D70A42-41FB-C142-B8AE-B671FEBF1FFC}" srcOrd="7" destOrd="0" presId="urn:microsoft.com/office/officeart/2005/8/layout/process1"/>
    <dgm:cxn modelId="{F197B0B3-2EB9-B94D-B339-14C7742E176C}" type="presParOf" srcId="{33D70A42-41FB-C142-B8AE-B671FEBF1FFC}" destId="{5FC3D3CD-F445-A847-901F-9C179453B181}" srcOrd="0" destOrd="0" presId="urn:microsoft.com/office/officeart/2005/8/layout/process1"/>
    <dgm:cxn modelId="{7BDB6BCE-F3C9-4242-8375-F485140271EB}" type="presParOf" srcId="{852CC844-04E3-C445-A3B2-B96665D3FA4A}" destId="{AD62F40F-FB2C-1E4B-8BD0-EE9FC29070D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E7929E-58E0-4F46-8A01-8CC4B4E06CE6}" type="doc">
      <dgm:prSet loTypeId="urn:microsoft.com/office/officeart/2005/8/layout/process1" loCatId="" qsTypeId="urn:microsoft.com/office/officeart/2005/8/quickstyle/simple1" qsCatId="simple" csTypeId="urn:microsoft.com/office/officeart/2005/8/colors/accent5_3" csCatId="accent5" phldr="1"/>
      <dgm:spPr/>
    </dgm:pt>
    <dgm:pt modelId="{EFBE529F-D10C-4745-8194-DA3BD18918CD}">
      <dgm:prSet phldrT="[Texto]" custT="1"/>
      <dgm:spPr/>
      <dgm:t>
        <a:bodyPr/>
        <a:lstStyle/>
        <a:p>
          <a:r>
            <a:rPr lang="es-CO" sz="1300" dirty="0">
              <a:latin typeface="Montserrat" pitchFamily="2" charset="77"/>
            </a:rPr>
            <a:t>Sepsis + deterioro rápido + necrosis + flictenas + crepitación = Exploración qx. </a:t>
          </a:r>
          <a:endParaRPr lang="es-ES" sz="1300" dirty="0">
            <a:latin typeface="Montserrat" pitchFamily="2" charset="77"/>
          </a:endParaRPr>
        </a:p>
      </dgm:t>
    </dgm:pt>
    <dgm:pt modelId="{3BE5E24E-E9CB-F34F-B42E-BDA78A6EF54B}" type="parTrans" cxnId="{ECA9CE23-6DC7-F847-BD32-56CFCA643B2F}">
      <dgm:prSet/>
      <dgm:spPr/>
      <dgm:t>
        <a:bodyPr/>
        <a:lstStyle/>
        <a:p>
          <a:endParaRPr lang="es-ES">
            <a:latin typeface="Montserrat" pitchFamily="2" charset="77"/>
          </a:endParaRPr>
        </a:p>
      </dgm:t>
    </dgm:pt>
    <dgm:pt modelId="{AC0E950C-7E1E-1F44-9ABC-F7D21BBC2393}" type="sibTrans" cxnId="{ECA9CE23-6DC7-F847-BD32-56CFCA643B2F}">
      <dgm:prSet/>
      <dgm:spPr/>
      <dgm:t>
        <a:bodyPr/>
        <a:lstStyle/>
        <a:p>
          <a:endParaRPr lang="es-ES">
            <a:latin typeface="Montserrat" pitchFamily="2" charset="77"/>
          </a:endParaRPr>
        </a:p>
      </dgm:t>
    </dgm:pt>
    <dgm:pt modelId="{BF8FEB50-073E-BA43-A8E6-201C0ED4B8F7}">
      <dgm:prSet phldrT="[Texto]" custT="1"/>
      <dgm:spPr/>
      <dgm:t>
        <a:bodyPr/>
        <a:lstStyle/>
        <a:p>
          <a:r>
            <a:rPr lang="es-CO" sz="1400" dirty="0">
              <a:latin typeface="Montserrat" pitchFamily="2" charset="77"/>
            </a:rPr>
            <a:t>Pacientes de alto rx: inmunosupresión, DM, postQx. </a:t>
          </a:r>
          <a:endParaRPr lang="es-ES" sz="1400" dirty="0">
            <a:latin typeface="Montserrat" pitchFamily="2" charset="77"/>
          </a:endParaRPr>
        </a:p>
      </dgm:t>
    </dgm:pt>
    <dgm:pt modelId="{E59D5516-3CC9-C346-B09B-7DF567256206}" type="parTrans" cxnId="{901A84F1-0266-9F4C-8198-72FA665AE556}">
      <dgm:prSet/>
      <dgm:spPr/>
      <dgm:t>
        <a:bodyPr/>
        <a:lstStyle/>
        <a:p>
          <a:endParaRPr lang="es-ES">
            <a:latin typeface="Montserrat" pitchFamily="2" charset="77"/>
          </a:endParaRPr>
        </a:p>
      </dgm:t>
    </dgm:pt>
    <dgm:pt modelId="{DC20B54F-ECFD-A546-AE58-C9BA6E25AE18}" type="sibTrans" cxnId="{901A84F1-0266-9F4C-8198-72FA665AE556}">
      <dgm:prSet/>
      <dgm:spPr/>
      <dgm:t>
        <a:bodyPr/>
        <a:lstStyle/>
        <a:p>
          <a:endParaRPr lang="es-ES">
            <a:latin typeface="Montserrat" pitchFamily="2" charset="77"/>
          </a:endParaRPr>
        </a:p>
      </dgm:t>
    </dgm:pt>
    <dgm:pt modelId="{28C21DA6-B240-A741-A4B4-B16D30C7135C}">
      <dgm:prSet custT="1"/>
      <dgm:spPr/>
      <dgm:t>
        <a:bodyPr/>
        <a:lstStyle/>
        <a:p>
          <a:r>
            <a:rPr lang="es-CO" sz="1400" dirty="0">
              <a:latin typeface="Montserrat" pitchFamily="2" charset="77"/>
            </a:rPr>
            <a:t>Sospecha </a:t>
          </a:r>
        </a:p>
      </dgm:t>
    </dgm:pt>
    <dgm:pt modelId="{323BC6F5-EEA4-2945-AB9A-59C4CFA103B3}" type="parTrans" cxnId="{971E574D-6224-BC4E-8AF3-7B6E19452B04}">
      <dgm:prSet/>
      <dgm:spPr/>
      <dgm:t>
        <a:bodyPr/>
        <a:lstStyle/>
        <a:p>
          <a:endParaRPr lang="es-ES">
            <a:latin typeface="Montserrat" pitchFamily="2" charset="77"/>
          </a:endParaRPr>
        </a:p>
      </dgm:t>
    </dgm:pt>
    <dgm:pt modelId="{D855512C-25CC-5E4A-A8F0-A25AB49A31A9}" type="sibTrans" cxnId="{971E574D-6224-BC4E-8AF3-7B6E19452B04}">
      <dgm:prSet/>
      <dgm:spPr/>
      <dgm:t>
        <a:bodyPr/>
        <a:lstStyle/>
        <a:p>
          <a:endParaRPr lang="es-ES">
            <a:latin typeface="Montserrat" pitchFamily="2" charset="77"/>
          </a:endParaRPr>
        </a:p>
      </dgm:t>
    </dgm:pt>
    <dgm:pt modelId="{852CC844-04E3-C445-A3B2-B96665D3FA4A}" type="pres">
      <dgm:prSet presAssocID="{44E7929E-58E0-4F46-8A01-8CC4B4E06CE6}" presName="Name0" presStyleCnt="0">
        <dgm:presLayoutVars>
          <dgm:dir/>
          <dgm:resizeHandles val="exact"/>
        </dgm:presLayoutVars>
      </dgm:prSet>
      <dgm:spPr/>
    </dgm:pt>
    <dgm:pt modelId="{966FFBDB-A6F3-DF4A-B7B1-46B6C7A5C85F}" type="pres">
      <dgm:prSet presAssocID="{28C21DA6-B240-A741-A4B4-B16D30C7135C}" presName="node" presStyleLbl="node1" presStyleIdx="0" presStyleCnt="3">
        <dgm:presLayoutVars>
          <dgm:bulletEnabled val="1"/>
        </dgm:presLayoutVars>
      </dgm:prSet>
      <dgm:spPr/>
    </dgm:pt>
    <dgm:pt modelId="{33FD0F76-EFF7-3143-ABBE-1577B1E0A238}" type="pres">
      <dgm:prSet presAssocID="{D855512C-25CC-5E4A-A8F0-A25AB49A31A9}" presName="sibTrans" presStyleLbl="sibTrans2D1" presStyleIdx="0" presStyleCnt="2"/>
      <dgm:spPr/>
    </dgm:pt>
    <dgm:pt modelId="{7EA44B83-A81B-1048-8233-44C7B1430BFC}" type="pres">
      <dgm:prSet presAssocID="{D855512C-25CC-5E4A-A8F0-A25AB49A31A9}" presName="connectorText" presStyleLbl="sibTrans2D1" presStyleIdx="0" presStyleCnt="2"/>
      <dgm:spPr/>
    </dgm:pt>
    <dgm:pt modelId="{727DDCC6-BE9B-A246-912D-5CCB5D8253DE}" type="pres">
      <dgm:prSet presAssocID="{EFBE529F-D10C-4745-8194-DA3BD18918CD}" presName="node" presStyleLbl="node1" presStyleIdx="1" presStyleCnt="3">
        <dgm:presLayoutVars>
          <dgm:bulletEnabled val="1"/>
        </dgm:presLayoutVars>
      </dgm:prSet>
      <dgm:spPr/>
    </dgm:pt>
    <dgm:pt modelId="{99ED8EED-7925-3D40-8147-C2F765120412}" type="pres">
      <dgm:prSet presAssocID="{AC0E950C-7E1E-1F44-9ABC-F7D21BBC2393}" presName="sibTrans" presStyleLbl="sibTrans2D1" presStyleIdx="1" presStyleCnt="2"/>
      <dgm:spPr/>
    </dgm:pt>
    <dgm:pt modelId="{AE4AE442-A353-AD43-A57B-793B71F632B9}" type="pres">
      <dgm:prSet presAssocID="{AC0E950C-7E1E-1F44-9ABC-F7D21BBC2393}" presName="connectorText" presStyleLbl="sibTrans2D1" presStyleIdx="1" presStyleCnt="2"/>
      <dgm:spPr/>
    </dgm:pt>
    <dgm:pt modelId="{39403D6F-D9F2-A64C-8173-6430859E1454}" type="pres">
      <dgm:prSet presAssocID="{BF8FEB50-073E-BA43-A8E6-201C0ED4B8F7}" presName="node" presStyleLbl="node1" presStyleIdx="2" presStyleCnt="3">
        <dgm:presLayoutVars>
          <dgm:bulletEnabled val="1"/>
        </dgm:presLayoutVars>
      </dgm:prSet>
      <dgm:spPr/>
    </dgm:pt>
  </dgm:ptLst>
  <dgm:cxnLst>
    <dgm:cxn modelId="{ECA9CE23-6DC7-F847-BD32-56CFCA643B2F}" srcId="{44E7929E-58E0-4F46-8A01-8CC4B4E06CE6}" destId="{EFBE529F-D10C-4745-8194-DA3BD18918CD}" srcOrd="1" destOrd="0" parTransId="{3BE5E24E-E9CB-F34F-B42E-BDA78A6EF54B}" sibTransId="{AC0E950C-7E1E-1F44-9ABC-F7D21BBC2393}"/>
    <dgm:cxn modelId="{AB0A8437-FE4D-3C42-94E5-A31B123C8A60}" type="presOf" srcId="{D855512C-25CC-5E4A-A8F0-A25AB49A31A9}" destId="{33FD0F76-EFF7-3143-ABBE-1577B1E0A238}" srcOrd="0" destOrd="0" presId="urn:microsoft.com/office/officeart/2005/8/layout/process1"/>
    <dgm:cxn modelId="{BCC6DB5C-6C95-B343-BCA6-879A5BF77B2A}" type="presOf" srcId="{44E7929E-58E0-4F46-8A01-8CC4B4E06CE6}" destId="{852CC844-04E3-C445-A3B2-B96665D3FA4A}" srcOrd="0" destOrd="0" presId="urn:microsoft.com/office/officeart/2005/8/layout/process1"/>
    <dgm:cxn modelId="{6F98EB48-54F4-3348-8A3C-2717139D88A8}" type="presOf" srcId="{BF8FEB50-073E-BA43-A8E6-201C0ED4B8F7}" destId="{39403D6F-D9F2-A64C-8173-6430859E1454}" srcOrd="0" destOrd="0" presId="urn:microsoft.com/office/officeart/2005/8/layout/process1"/>
    <dgm:cxn modelId="{971E574D-6224-BC4E-8AF3-7B6E19452B04}" srcId="{44E7929E-58E0-4F46-8A01-8CC4B4E06CE6}" destId="{28C21DA6-B240-A741-A4B4-B16D30C7135C}" srcOrd="0" destOrd="0" parTransId="{323BC6F5-EEA4-2945-AB9A-59C4CFA103B3}" sibTransId="{D855512C-25CC-5E4A-A8F0-A25AB49A31A9}"/>
    <dgm:cxn modelId="{4AFC564F-095D-6949-B64C-3EFEF9B8E45E}" type="presOf" srcId="{28C21DA6-B240-A741-A4B4-B16D30C7135C}" destId="{966FFBDB-A6F3-DF4A-B7B1-46B6C7A5C85F}" srcOrd="0" destOrd="0" presId="urn:microsoft.com/office/officeart/2005/8/layout/process1"/>
    <dgm:cxn modelId="{A70B7593-A3A8-C148-BB95-50246C5D8FB9}" type="presOf" srcId="{EFBE529F-D10C-4745-8194-DA3BD18918CD}" destId="{727DDCC6-BE9B-A246-912D-5CCB5D8253DE}" srcOrd="0" destOrd="0" presId="urn:microsoft.com/office/officeart/2005/8/layout/process1"/>
    <dgm:cxn modelId="{2A81BFAC-4451-CB4E-A31B-7C5A6894CDE1}" type="presOf" srcId="{D855512C-25CC-5E4A-A8F0-A25AB49A31A9}" destId="{7EA44B83-A81B-1048-8233-44C7B1430BFC}" srcOrd="1" destOrd="0" presId="urn:microsoft.com/office/officeart/2005/8/layout/process1"/>
    <dgm:cxn modelId="{022880C2-A491-7044-89D3-18825C6E0AE7}" type="presOf" srcId="{AC0E950C-7E1E-1F44-9ABC-F7D21BBC2393}" destId="{99ED8EED-7925-3D40-8147-C2F765120412}" srcOrd="0" destOrd="0" presId="urn:microsoft.com/office/officeart/2005/8/layout/process1"/>
    <dgm:cxn modelId="{901A84F1-0266-9F4C-8198-72FA665AE556}" srcId="{44E7929E-58E0-4F46-8A01-8CC4B4E06CE6}" destId="{BF8FEB50-073E-BA43-A8E6-201C0ED4B8F7}" srcOrd="2" destOrd="0" parTransId="{E59D5516-3CC9-C346-B09B-7DF567256206}" sibTransId="{DC20B54F-ECFD-A546-AE58-C9BA6E25AE18}"/>
    <dgm:cxn modelId="{119534FD-C3B3-124B-B90D-834B388EFEA2}" type="presOf" srcId="{AC0E950C-7E1E-1F44-9ABC-F7D21BBC2393}" destId="{AE4AE442-A353-AD43-A57B-793B71F632B9}" srcOrd="1" destOrd="0" presId="urn:microsoft.com/office/officeart/2005/8/layout/process1"/>
    <dgm:cxn modelId="{3627804C-EB07-C543-90D9-F1F04B645492}" type="presParOf" srcId="{852CC844-04E3-C445-A3B2-B96665D3FA4A}" destId="{966FFBDB-A6F3-DF4A-B7B1-46B6C7A5C85F}" srcOrd="0" destOrd="0" presId="urn:microsoft.com/office/officeart/2005/8/layout/process1"/>
    <dgm:cxn modelId="{7F0DD0F8-8DCF-3C46-9065-E4A743AA61ED}" type="presParOf" srcId="{852CC844-04E3-C445-A3B2-B96665D3FA4A}" destId="{33FD0F76-EFF7-3143-ABBE-1577B1E0A238}" srcOrd="1" destOrd="0" presId="urn:microsoft.com/office/officeart/2005/8/layout/process1"/>
    <dgm:cxn modelId="{C22CCAF0-BE6A-1544-A09A-4DE38946C179}" type="presParOf" srcId="{33FD0F76-EFF7-3143-ABBE-1577B1E0A238}" destId="{7EA44B83-A81B-1048-8233-44C7B1430BFC}" srcOrd="0" destOrd="0" presId="urn:microsoft.com/office/officeart/2005/8/layout/process1"/>
    <dgm:cxn modelId="{93596B47-393A-1E46-8704-4F87A6E5FB1E}" type="presParOf" srcId="{852CC844-04E3-C445-A3B2-B96665D3FA4A}" destId="{727DDCC6-BE9B-A246-912D-5CCB5D8253DE}" srcOrd="2" destOrd="0" presId="urn:microsoft.com/office/officeart/2005/8/layout/process1"/>
    <dgm:cxn modelId="{96326A18-55FD-B046-AED4-6B65E0F2F924}" type="presParOf" srcId="{852CC844-04E3-C445-A3B2-B96665D3FA4A}" destId="{99ED8EED-7925-3D40-8147-C2F765120412}" srcOrd="3" destOrd="0" presId="urn:microsoft.com/office/officeart/2005/8/layout/process1"/>
    <dgm:cxn modelId="{9E29CDD0-5405-214F-B2F2-3D6AD842663E}" type="presParOf" srcId="{99ED8EED-7925-3D40-8147-C2F765120412}" destId="{AE4AE442-A353-AD43-A57B-793B71F632B9}" srcOrd="0" destOrd="0" presId="urn:microsoft.com/office/officeart/2005/8/layout/process1"/>
    <dgm:cxn modelId="{73E35A1D-533C-4941-88FB-CAE943B26D92}" type="presParOf" srcId="{852CC844-04E3-C445-A3B2-B96665D3FA4A}" destId="{39403D6F-D9F2-A64C-8173-6430859E1454}"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E7929E-58E0-4F46-8A01-8CC4B4E06CE6}" type="doc">
      <dgm:prSet loTypeId="urn:microsoft.com/office/officeart/2005/8/layout/process1" loCatId="" qsTypeId="urn:microsoft.com/office/officeart/2005/8/quickstyle/simple1" qsCatId="simple" csTypeId="urn:microsoft.com/office/officeart/2005/8/colors/accent5_5" csCatId="accent5" phldr="1"/>
      <dgm:spPr/>
    </dgm:pt>
    <dgm:pt modelId="{2E352C15-7D66-214E-8BB0-EDC91B0BDD1E}">
      <dgm:prSet phldrT="[Texto]" custT="1"/>
      <dgm:spPr/>
      <dgm:t>
        <a:bodyPr/>
        <a:lstStyle/>
        <a:p>
          <a:r>
            <a:rPr lang="es-CO" sz="1400" dirty="0">
              <a:latin typeface="Montserrat" pitchFamily="2" charset="77"/>
            </a:rPr>
            <a:t>Debridamiento inicial = hospital inicial. </a:t>
          </a:r>
          <a:endParaRPr lang="es-ES" sz="1400" dirty="0">
            <a:latin typeface="Montserrat" pitchFamily="2" charset="77"/>
          </a:endParaRPr>
        </a:p>
      </dgm:t>
    </dgm:pt>
    <dgm:pt modelId="{41FDAF28-77B9-AD45-95C0-DFA119731554}" type="parTrans" cxnId="{D1D21E9F-9EAE-3E4B-806A-6DDDE37DE1A1}">
      <dgm:prSet/>
      <dgm:spPr/>
      <dgm:t>
        <a:bodyPr/>
        <a:lstStyle/>
        <a:p>
          <a:endParaRPr lang="es-ES">
            <a:latin typeface="Montserrat" pitchFamily="2" charset="77"/>
          </a:endParaRPr>
        </a:p>
      </dgm:t>
    </dgm:pt>
    <dgm:pt modelId="{98040F5A-06B0-F547-9C50-D0D4325FFAE1}" type="sibTrans" cxnId="{D1D21E9F-9EAE-3E4B-806A-6DDDE37DE1A1}">
      <dgm:prSet/>
      <dgm:spPr/>
      <dgm:t>
        <a:bodyPr/>
        <a:lstStyle/>
        <a:p>
          <a:endParaRPr lang="es-ES">
            <a:latin typeface="Montserrat" pitchFamily="2" charset="77"/>
          </a:endParaRPr>
        </a:p>
      </dgm:t>
    </dgm:pt>
    <dgm:pt modelId="{EFBE529F-D10C-4745-8194-DA3BD18918CD}">
      <dgm:prSet phldrT="[Texto]" custT="1"/>
      <dgm:spPr/>
      <dgm:t>
        <a:bodyPr/>
        <a:lstStyle/>
        <a:p>
          <a:r>
            <a:rPr lang="es-CO" sz="1200" dirty="0">
              <a:latin typeface="Montserrat" pitchFamily="2" charset="77"/>
            </a:rPr>
            <a:t>Derivación a centros de mayor experiencia – multidisciplinario para manejo de heridas complejas. </a:t>
          </a:r>
          <a:endParaRPr lang="es-ES" sz="1200" dirty="0">
            <a:latin typeface="Montserrat" pitchFamily="2" charset="77"/>
          </a:endParaRPr>
        </a:p>
      </dgm:t>
    </dgm:pt>
    <dgm:pt modelId="{3BE5E24E-E9CB-F34F-B42E-BDA78A6EF54B}" type="parTrans" cxnId="{ECA9CE23-6DC7-F847-BD32-56CFCA643B2F}">
      <dgm:prSet/>
      <dgm:spPr/>
      <dgm:t>
        <a:bodyPr/>
        <a:lstStyle/>
        <a:p>
          <a:endParaRPr lang="es-ES">
            <a:latin typeface="Montserrat" pitchFamily="2" charset="77"/>
          </a:endParaRPr>
        </a:p>
      </dgm:t>
    </dgm:pt>
    <dgm:pt modelId="{AC0E950C-7E1E-1F44-9ABC-F7D21BBC2393}" type="sibTrans" cxnId="{ECA9CE23-6DC7-F847-BD32-56CFCA643B2F}">
      <dgm:prSet/>
      <dgm:spPr/>
      <dgm:t>
        <a:bodyPr/>
        <a:lstStyle/>
        <a:p>
          <a:endParaRPr lang="es-ES">
            <a:latin typeface="Montserrat" pitchFamily="2" charset="77"/>
          </a:endParaRPr>
        </a:p>
      </dgm:t>
    </dgm:pt>
    <dgm:pt modelId="{DEB0676F-8B3B-3C4F-8DFD-91BC94912370}">
      <dgm:prSet custT="1"/>
      <dgm:spPr/>
      <dgm:t>
        <a:bodyPr/>
        <a:lstStyle/>
        <a:p>
          <a:r>
            <a:rPr lang="es-CO" sz="1400" dirty="0">
              <a:latin typeface="Montserrat" pitchFamily="2" charset="77"/>
            </a:rPr>
            <a:t>Consulta especialidad qx: debridamiento qx inmediato  como habilida qx fundamental. </a:t>
          </a:r>
        </a:p>
      </dgm:t>
    </dgm:pt>
    <dgm:pt modelId="{B2EFAB3F-C696-3F40-8045-A1647C6959AC}" type="parTrans" cxnId="{0B9FE0A9-780B-7546-971F-7E1FE0F4D36F}">
      <dgm:prSet/>
      <dgm:spPr/>
      <dgm:t>
        <a:bodyPr/>
        <a:lstStyle/>
        <a:p>
          <a:endParaRPr lang="es-ES">
            <a:latin typeface="Montserrat" pitchFamily="2" charset="77"/>
          </a:endParaRPr>
        </a:p>
      </dgm:t>
    </dgm:pt>
    <dgm:pt modelId="{747CBD70-2315-4041-983F-17F234E03649}" type="sibTrans" cxnId="{0B9FE0A9-780B-7546-971F-7E1FE0F4D36F}">
      <dgm:prSet/>
      <dgm:spPr/>
      <dgm:t>
        <a:bodyPr/>
        <a:lstStyle/>
        <a:p>
          <a:endParaRPr lang="es-ES">
            <a:latin typeface="Montserrat" pitchFamily="2" charset="77"/>
          </a:endParaRPr>
        </a:p>
      </dgm:t>
    </dgm:pt>
    <dgm:pt modelId="{852CC844-04E3-C445-A3B2-B96665D3FA4A}" type="pres">
      <dgm:prSet presAssocID="{44E7929E-58E0-4F46-8A01-8CC4B4E06CE6}" presName="Name0" presStyleCnt="0">
        <dgm:presLayoutVars>
          <dgm:dir/>
          <dgm:resizeHandles val="exact"/>
        </dgm:presLayoutVars>
      </dgm:prSet>
      <dgm:spPr/>
    </dgm:pt>
    <dgm:pt modelId="{F6C71479-C390-694C-ADF1-72D9C8D405E2}" type="pres">
      <dgm:prSet presAssocID="{2E352C15-7D66-214E-8BB0-EDC91B0BDD1E}" presName="node" presStyleLbl="node1" presStyleIdx="0" presStyleCnt="3">
        <dgm:presLayoutVars>
          <dgm:bulletEnabled val="1"/>
        </dgm:presLayoutVars>
      </dgm:prSet>
      <dgm:spPr/>
    </dgm:pt>
    <dgm:pt modelId="{9861E684-9A58-8A4D-B4E4-FF1A044DC8A0}" type="pres">
      <dgm:prSet presAssocID="{98040F5A-06B0-F547-9C50-D0D4325FFAE1}" presName="sibTrans" presStyleLbl="sibTrans2D1" presStyleIdx="0" presStyleCnt="2"/>
      <dgm:spPr/>
    </dgm:pt>
    <dgm:pt modelId="{5F7B86B7-55E8-B845-828E-EB432EBA17FE}" type="pres">
      <dgm:prSet presAssocID="{98040F5A-06B0-F547-9C50-D0D4325FFAE1}" presName="connectorText" presStyleLbl="sibTrans2D1" presStyleIdx="0" presStyleCnt="2"/>
      <dgm:spPr/>
    </dgm:pt>
    <dgm:pt modelId="{727DDCC6-BE9B-A246-912D-5CCB5D8253DE}" type="pres">
      <dgm:prSet presAssocID="{EFBE529F-D10C-4745-8194-DA3BD18918CD}" presName="node" presStyleLbl="node1" presStyleIdx="1" presStyleCnt="3">
        <dgm:presLayoutVars>
          <dgm:bulletEnabled val="1"/>
        </dgm:presLayoutVars>
      </dgm:prSet>
      <dgm:spPr/>
    </dgm:pt>
    <dgm:pt modelId="{99ED8EED-7925-3D40-8147-C2F765120412}" type="pres">
      <dgm:prSet presAssocID="{AC0E950C-7E1E-1F44-9ABC-F7D21BBC2393}" presName="sibTrans" presStyleLbl="sibTrans2D1" presStyleIdx="1" presStyleCnt="2"/>
      <dgm:spPr/>
    </dgm:pt>
    <dgm:pt modelId="{AE4AE442-A353-AD43-A57B-793B71F632B9}" type="pres">
      <dgm:prSet presAssocID="{AC0E950C-7E1E-1F44-9ABC-F7D21BBC2393}" presName="connectorText" presStyleLbl="sibTrans2D1" presStyleIdx="1" presStyleCnt="2"/>
      <dgm:spPr/>
    </dgm:pt>
    <dgm:pt modelId="{63073A7F-25C9-1946-9FD6-6909819C0901}" type="pres">
      <dgm:prSet presAssocID="{DEB0676F-8B3B-3C4F-8DFD-91BC94912370}" presName="node" presStyleLbl="node1" presStyleIdx="2" presStyleCnt="3">
        <dgm:presLayoutVars>
          <dgm:bulletEnabled val="1"/>
        </dgm:presLayoutVars>
      </dgm:prSet>
      <dgm:spPr/>
    </dgm:pt>
  </dgm:ptLst>
  <dgm:cxnLst>
    <dgm:cxn modelId="{58F71308-12E4-5C45-B80B-6CD249B90D00}" type="presOf" srcId="{2E352C15-7D66-214E-8BB0-EDC91B0BDD1E}" destId="{F6C71479-C390-694C-ADF1-72D9C8D405E2}" srcOrd="0" destOrd="0" presId="urn:microsoft.com/office/officeart/2005/8/layout/process1"/>
    <dgm:cxn modelId="{CB81BF0D-25CB-F948-A280-089BEF14A59D}" type="presOf" srcId="{98040F5A-06B0-F547-9C50-D0D4325FFAE1}" destId="{9861E684-9A58-8A4D-B4E4-FF1A044DC8A0}" srcOrd="0" destOrd="0" presId="urn:microsoft.com/office/officeart/2005/8/layout/process1"/>
    <dgm:cxn modelId="{ECA9CE23-6DC7-F847-BD32-56CFCA643B2F}" srcId="{44E7929E-58E0-4F46-8A01-8CC4B4E06CE6}" destId="{EFBE529F-D10C-4745-8194-DA3BD18918CD}" srcOrd="1" destOrd="0" parTransId="{3BE5E24E-E9CB-F34F-B42E-BDA78A6EF54B}" sibTransId="{AC0E950C-7E1E-1F44-9ABC-F7D21BBC2393}"/>
    <dgm:cxn modelId="{BCC6DB5C-6C95-B343-BCA6-879A5BF77B2A}" type="presOf" srcId="{44E7929E-58E0-4F46-8A01-8CC4B4E06CE6}" destId="{852CC844-04E3-C445-A3B2-B96665D3FA4A}" srcOrd="0" destOrd="0" presId="urn:microsoft.com/office/officeart/2005/8/layout/process1"/>
    <dgm:cxn modelId="{D128276B-093A-0044-A546-53E8B7AB29AC}" type="presOf" srcId="{98040F5A-06B0-F547-9C50-D0D4325FFAE1}" destId="{5F7B86B7-55E8-B845-828E-EB432EBA17FE}" srcOrd="1" destOrd="0" presId="urn:microsoft.com/office/officeart/2005/8/layout/process1"/>
    <dgm:cxn modelId="{22554F88-3CF6-4140-AC09-CFBED972E94A}" type="presOf" srcId="{DEB0676F-8B3B-3C4F-8DFD-91BC94912370}" destId="{63073A7F-25C9-1946-9FD6-6909819C0901}" srcOrd="0" destOrd="0" presId="urn:microsoft.com/office/officeart/2005/8/layout/process1"/>
    <dgm:cxn modelId="{A70B7593-A3A8-C148-BB95-50246C5D8FB9}" type="presOf" srcId="{EFBE529F-D10C-4745-8194-DA3BD18918CD}" destId="{727DDCC6-BE9B-A246-912D-5CCB5D8253DE}" srcOrd="0" destOrd="0" presId="urn:microsoft.com/office/officeart/2005/8/layout/process1"/>
    <dgm:cxn modelId="{D1D21E9F-9EAE-3E4B-806A-6DDDE37DE1A1}" srcId="{44E7929E-58E0-4F46-8A01-8CC4B4E06CE6}" destId="{2E352C15-7D66-214E-8BB0-EDC91B0BDD1E}" srcOrd="0" destOrd="0" parTransId="{41FDAF28-77B9-AD45-95C0-DFA119731554}" sibTransId="{98040F5A-06B0-F547-9C50-D0D4325FFAE1}"/>
    <dgm:cxn modelId="{0B9FE0A9-780B-7546-971F-7E1FE0F4D36F}" srcId="{44E7929E-58E0-4F46-8A01-8CC4B4E06CE6}" destId="{DEB0676F-8B3B-3C4F-8DFD-91BC94912370}" srcOrd="2" destOrd="0" parTransId="{B2EFAB3F-C696-3F40-8045-A1647C6959AC}" sibTransId="{747CBD70-2315-4041-983F-17F234E03649}"/>
    <dgm:cxn modelId="{022880C2-A491-7044-89D3-18825C6E0AE7}" type="presOf" srcId="{AC0E950C-7E1E-1F44-9ABC-F7D21BBC2393}" destId="{99ED8EED-7925-3D40-8147-C2F765120412}" srcOrd="0" destOrd="0" presId="urn:microsoft.com/office/officeart/2005/8/layout/process1"/>
    <dgm:cxn modelId="{119534FD-C3B3-124B-B90D-834B388EFEA2}" type="presOf" srcId="{AC0E950C-7E1E-1F44-9ABC-F7D21BBC2393}" destId="{AE4AE442-A353-AD43-A57B-793B71F632B9}" srcOrd="1" destOrd="0" presId="urn:microsoft.com/office/officeart/2005/8/layout/process1"/>
    <dgm:cxn modelId="{C7CE0780-AAB1-4E40-A95D-ED478B6A1DF3}" type="presParOf" srcId="{852CC844-04E3-C445-A3B2-B96665D3FA4A}" destId="{F6C71479-C390-694C-ADF1-72D9C8D405E2}" srcOrd="0" destOrd="0" presId="urn:microsoft.com/office/officeart/2005/8/layout/process1"/>
    <dgm:cxn modelId="{40DA3DA5-15CD-8741-954E-B72E325AE380}" type="presParOf" srcId="{852CC844-04E3-C445-A3B2-B96665D3FA4A}" destId="{9861E684-9A58-8A4D-B4E4-FF1A044DC8A0}" srcOrd="1" destOrd="0" presId="urn:microsoft.com/office/officeart/2005/8/layout/process1"/>
    <dgm:cxn modelId="{A20C76C9-F2F9-5C49-B285-0B022429CFD9}" type="presParOf" srcId="{9861E684-9A58-8A4D-B4E4-FF1A044DC8A0}" destId="{5F7B86B7-55E8-B845-828E-EB432EBA17FE}" srcOrd="0" destOrd="0" presId="urn:microsoft.com/office/officeart/2005/8/layout/process1"/>
    <dgm:cxn modelId="{93596B47-393A-1E46-8704-4F87A6E5FB1E}" type="presParOf" srcId="{852CC844-04E3-C445-A3B2-B96665D3FA4A}" destId="{727DDCC6-BE9B-A246-912D-5CCB5D8253DE}" srcOrd="2" destOrd="0" presId="urn:microsoft.com/office/officeart/2005/8/layout/process1"/>
    <dgm:cxn modelId="{96326A18-55FD-B046-AED4-6B65E0F2F924}" type="presParOf" srcId="{852CC844-04E3-C445-A3B2-B96665D3FA4A}" destId="{99ED8EED-7925-3D40-8147-C2F765120412}" srcOrd="3" destOrd="0" presId="urn:microsoft.com/office/officeart/2005/8/layout/process1"/>
    <dgm:cxn modelId="{9E29CDD0-5405-214F-B2F2-3D6AD842663E}" type="presParOf" srcId="{99ED8EED-7925-3D40-8147-C2F765120412}" destId="{AE4AE442-A353-AD43-A57B-793B71F632B9}" srcOrd="0" destOrd="0" presId="urn:microsoft.com/office/officeart/2005/8/layout/process1"/>
    <dgm:cxn modelId="{BC667EA6-9A17-C142-AE6C-6CA98E4F1DE7}" type="presParOf" srcId="{852CC844-04E3-C445-A3B2-B96665D3FA4A}" destId="{63073A7F-25C9-1946-9FD6-6909819C0901}"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DAF3F-3542-5549-B36C-4A5E33E355FD}">
      <dsp:nvSpPr>
        <dsp:cNvPr id="0" name=""/>
        <dsp:cNvSpPr/>
      </dsp:nvSpPr>
      <dsp:spPr>
        <a:xfrm>
          <a:off x="2142915" y="843393"/>
          <a:ext cx="461377" cy="91440"/>
        </a:xfrm>
        <a:custGeom>
          <a:avLst/>
          <a:gdLst/>
          <a:ahLst/>
          <a:cxnLst/>
          <a:rect l="0" t="0" r="0" b="0"/>
          <a:pathLst>
            <a:path>
              <a:moveTo>
                <a:pt x="0" y="45720"/>
              </a:moveTo>
              <a:lnTo>
                <a:pt x="461377" y="45720"/>
              </a:lnTo>
            </a:path>
          </a:pathLst>
        </a:custGeom>
        <a:noFill/>
        <a:ln w="6350" cap="flat" cmpd="sng" algn="ctr">
          <a:solidFill>
            <a:schemeClr val="accent5">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Montserrat" pitchFamily="2" charset="77"/>
          </a:endParaRPr>
        </a:p>
      </dsp:txBody>
      <dsp:txXfrm>
        <a:off x="2361304" y="886653"/>
        <a:ext cx="24598" cy="4919"/>
      </dsp:txXfrm>
    </dsp:sp>
    <dsp:sp modelId="{72F15F38-022D-774F-AC1C-EBC2BDCAF1E9}">
      <dsp:nvSpPr>
        <dsp:cNvPr id="0" name=""/>
        <dsp:cNvSpPr/>
      </dsp:nvSpPr>
      <dsp:spPr>
        <a:xfrm>
          <a:off x="5682" y="247403"/>
          <a:ext cx="2139033" cy="1283419"/>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Montserrat" pitchFamily="2" charset="77"/>
            </a:rPr>
            <a:t>Afectación epidermis, dermis, TCS, fascia, músculo. </a:t>
          </a:r>
          <a:endParaRPr lang="es-ES" sz="1300" kern="1200" dirty="0">
            <a:latin typeface="Montserrat" pitchFamily="2" charset="77"/>
          </a:endParaRPr>
        </a:p>
      </dsp:txBody>
      <dsp:txXfrm>
        <a:off x="5682" y="247403"/>
        <a:ext cx="2139033" cy="1283419"/>
      </dsp:txXfrm>
    </dsp:sp>
    <dsp:sp modelId="{082456E1-627F-E249-8120-DA56316AC893}">
      <dsp:nvSpPr>
        <dsp:cNvPr id="0" name=""/>
        <dsp:cNvSpPr/>
      </dsp:nvSpPr>
      <dsp:spPr>
        <a:xfrm>
          <a:off x="4773926" y="843393"/>
          <a:ext cx="461377" cy="91440"/>
        </a:xfrm>
        <a:custGeom>
          <a:avLst/>
          <a:gdLst/>
          <a:ahLst/>
          <a:cxnLst/>
          <a:rect l="0" t="0" r="0" b="0"/>
          <a:pathLst>
            <a:path>
              <a:moveTo>
                <a:pt x="0" y="45720"/>
              </a:moveTo>
              <a:lnTo>
                <a:pt x="461377" y="45720"/>
              </a:lnTo>
            </a:path>
          </a:pathLst>
        </a:custGeom>
        <a:noFill/>
        <a:ln w="6350" cap="flat" cmpd="sng" algn="ctr">
          <a:solidFill>
            <a:schemeClr val="accent5">
              <a:shade val="90000"/>
              <a:hueOff val="54259"/>
              <a:satOff val="-125"/>
              <a:lumOff val="397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Montserrat" pitchFamily="2" charset="77"/>
          </a:endParaRPr>
        </a:p>
      </dsp:txBody>
      <dsp:txXfrm>
        <a:off x="4992315" y="886653"/>
        <a:ext cx="24598" cy="4919"/>
      </dsp:txXfrm>
    </dsp:sp>
    <dsp:sp modelId="{4CDF89F6-7D48-2246-B4DC-84FCC732CFC2}">
      <dsp:nvSpPr>
        <dsp:cNvPr id="0" name=""/>
        <dsp:cNvSpPr/>
      </dsp:nvSpPr>
      <dsp:spPr>
        <a:xfrm>
          <a:off x="2636692" y="247403"/>
          <a:ext cx="2139033" cy="1283419"/>
        </a:xfrm>
        <a:prstGeom prst="rect">
          <a:avLst/>
        </a:prstGeom>
        <a:solidFill>
          <a:schemeClr val="accent5">
            <a:shade val="80000"/>
            <a:hueOff val="45211"/>
            <a:satOff val="863"/>
            <a:lumOff val="38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Montserrat" pitchFamily="2" charset="77"/>
            </a:rPr>
            <a:t>Alteración de la perfusión fascial – friabilidad.</a:t>
          </a:r>
          <a:endParaRPr lang="es-ES" sz="1300" kern="1200" dirty="0">
            <a:latin typeface="Montserrat" pitchFamily="2" charset="77"/>
          </a:endParaRPr>
        </a:p>
      </dsp:txBody>
      <dsp:txXfrm>
        <a:off x="2636692" y="247403"/>
        <a:ext cx="2139033" cy="1283419"/>
      </dsp:txXfrm>
    </dsp:sp>
    <dsp:sp modelId="{26D5B82A-C500-164A-A4FD-364095A4678B}">
      <dsp:nvSpPr>
        <dsp:cNvPr id="0" name=""/>
        <dsp:cNvSpPr/>
      </dsp:nvSpPr>
      <dsp:spPr>
        <a:xfrm>
          <a:off x="1075198" y="1529023"/>
          <a:ext cx="5262021" cy="461377"/>
        </a:xfrm>
        <a:custGeom>
          <a:avLst/>
          <a:gdLst/>
          <a:ahLst/>
          <a:cxnLst/>
          <a:rect l="0" t="0" r="0" b="0"/>
          <a:pathLst>
            <a:path>
              <a:moveTo>
                <a:pt x="5262021" y="0"/>
              </a:moveTo>
              <a:lnTo>
                <a:pt x="5262021" y="247788"/>
              </a:lnTo>
              <a:lnTo>
                <a:pt x="0" y="247788"/>
              </a:lnTo>
              <a:lnTo>
                <a:pt x="0" y="461377"/>
              </a:lnTo>
            </a:path>
          </a:pathLst>
        </a:custGeom>
        <a:noFill/>
        <a:ln w="6350" cap="flat" cmpd="sng" algn="ctr">
          <a:solidFill>
            <a:schemeClr val="accent5">
              <a:shade val="90000"/>
              <a:hueOff val="108518"/>
              <a:satOff val="-250"/>
              <a:lumOff val="794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Montserrat" pitchFamily="2" charset="77"/>
          </a:endParaRPr>
        </a:p>
      </dsp:txBody>
      <dsp:txXfrm>
        <a:off x="3574085" y="1757252"/>
        <a:ext cx="264248" cy="4919"/>
      </dsp:txXfrm>
    </dsp:sp>
    <dsp:sp modelId="{95809D72-D190-9E4E-AA53-39CA6E2D161C}">
      <dsp:nvSpPr>
        <dsp:cNvPr id="0" name=""/>
        <dsp:cNvSpPr/>
      </dsp:nvSpPr>
      <dsp:spPr>
        <a:xfrm>
          <a:off x="5267703" y="247403"/>
          <a:ext cx="2139033" cy="1283419"/>
        </a:xfrm>
        <a:prstGeom prst="rect">
          <a:avLst/>
        </a:prstGeom>
        <a:solidFill>
          <a:schemeClr val="accent5">
            <a:shade val="80000"/>
            <a:hueOff val="90421"/>
            <a:satOff val="1725"/>
            <a:lumOff val="7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Montserrat" pitchFamily="2" charset="77"/>
            </a:rPr>
            <a:t>Trombosis séptica.</a:t>
          </a:r>
          <a:endParaRPr lang="es-ES" sz="1300" kern="1200" dirty="0">
            <a:latin typeface="Montserrat" pitchFamily="2" charset="77"/>
          </a:endParaRPr>
        </a:p>
      </dsp:txBody>
      <dsp:txXfrm>
        <a:off x="5267703" y="247403"/>
        <a:ext cx="2139033" cy="1283419"/>
      </dsp:txXfrm>
    </dsp:sp>
    <dsp:sp modelId="{7E5951B0-E7FB-F24C-A426-5279BCFEF02D}">
      <dsp:nvSpPr>
        <dsp:cNvPr id="0" name=""/>
        <dsp:cNvSpPr/>
      </dsp:nvSpPr>
      <dsp:spPr>
        <a:xfrm>
          <a:off x="2142915" y="2618791"/>
          <a:ext cx="461377" cy="91440"/>
        </a:xfrm>
        <a:custGeom>
          <a:avLst/>
          <a:gdLst/>
          <a:ahLst/>
          <a:cxnLst/>
          <a:rect l="0" t="0" r="0" b="0"/>
          <a:pathLst>
            <a:path>
              <a:moveTo>
                <a:pt x="0" y="45720"/>
              </a:moveTo>
              <a:lnTo>
                <a:pt x="461377" y="45720"/>
              </a:lnTo>
            </a:path>
          </a:pathLst>
        </a:custGeom>
        <a:noFill/>
        <a:ln w="6350" cap="flat" cmpd="sng" algn="ctr">
          <a:solidFill>
            <a:schemeClr val="accent5">
              <a:shade val="90000"/>
              <a:hueOff val="162777"/>
              <a:satOff val="-376"/>
              <a:lumOff val="1192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Montserrat" pitchFamily="2" charset="77"/>
          </a:endParaRPr>
        </a:p>
      </dsp:txBody>
      <dsp:txXfrm>
        <a:off x="2361304" y="2662051"/>
        <a:ext cx="24598" cy="4919"/>
      </dsp:txXfrm>
    </dsp:sp>
    <dsp:sp modelId="{2C58C6B8-8142-7A47-A836-8051A61ACCCB}">
      <dsp:nvSpPr>
        <dsp:cNvPr id="0" name=""/>
        <dsp:cNvSpPr/>
      </dsp:nvSpPr>
      <dsp:spPr>
        <a:xfrm>
          <a:off x="5682" y="2022801"/>
          <a:ext cx="2139033" cy="1283419"/>
        </a:xfrm>
        <a:prstGeom prst="rect">
          <a:avLst/>
        </a:prstGeom>
        <a:solidFill>
          <a:schemeClr val="accent5">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Montserrat" pitchFamily="2" charset="77"/>
            </a:rPr>
            <a:t>Interrupción de suministro de sangre – gas. </a:t>
          </a:r>
          <a:endParaRPr lang="es-ES" sz="1300" kern="1200" dirty="0">
            <a:latin typeface="Montserrat" pitchFamily="2" charset="77"/>
          </a:endParaRPr>
        </a:p>
      </dsp:txBody>
      <dsp:txXfrm>
        <a:off x="5682" y="2022801"/>
        <a:ext cx="2139033" cy="1283419"/>
      </dsp:txXfrm>
    </dsp:sp>
    <dsp:sp modelId="{0F84ADEF-9F09-E04D-ADFA-EC86D0B06C99}">
      <dsp:nvSpPr>
        <dsp:cNvPr id="0" name=""/>
        <dsp:cNvSpPr/>
      </dsp:nvSpPr>
      <dsp:spPr>
        <a:xfrm>
          <a:off x="4773926" y="2618791"/>
          <a:ext cx="461377" cy="91440"/>
        </a:xfrm>
        <a:custGeom>
          <a:avLst/>
          <a:gdLst/>
          <a:ahLst/>
          <a:cxnLst/>
          <a:rect l="0" t="0" r="0" b="0"/>
          <a:pathLst>
            <a:path>
              <a:moveTo>
                <a:pt x="0" y="45720"/>
              </a:moveTo>
              <a:lnTo>
                <a:pt x="461377" y="45720"/>
              </a:lnTo>
            </a:path>
          </a:pathLst>
        </a:custGeom>
        <a:noFill/>
        <a:ln w="6350" cap="flat" cmpd="sng" algn="ctr">
          <a:solidFill>
            <a:schemeClr val="accent5">
              <a:shade val="90000"/>
              <a:hueOff val="217036"/>
              <a:satOff val="-501"/>
              <a:lumOff val="1589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Montserrat" pitchFamily="2" charset="77"/>
          </a:endParaRPr>
        </a:p>
      </dsp:txBody>
      <dsp:txXfrm>
        <a:off x="4992315" y="2662051"/>
        <a:ext cx="24598" cy="4919"/>
      </dsp:txXfrm>
    </dsp:sp>
    <dsp:sp modelId="{2E69C13E-F2AB-3D48-9131-B3B9D00663E4}">
      <dsp:nvSpPr>
        <dsp:cNvPr id="0" name=""/>
        <dsp:cNvSpPr/>
      </dsp:nvSpPr>
      <dsp:spPr>
        <a:xfrm>
          <a:off x="2636692" y="2022801"/>
          <a:ext cx="2139033" cy="1283419"/>
        </a:xfrm>
        <a:prstGeom prst="rect">
          <a:avLst/>
        </a:prstGeom>
        <a:solidFill>
          <a:schemeClr val="accent5">
            <a:shade val="80000"/>
            <a:hueOff val="180842"/>
            <a:satOff val="3450"/>
            <a:lumOff val="15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Montserrat" pitchFamily="2" charset="77"/>
            </a:rPr>
            <a:t>Liberación de toxinas. </a:t>
          </a:r>
          <a:endParaRPr lang="es-ES" sz="1300" kern="1200" dirty="0">
            <a:latin typeface="Montserrat" pitchFamily="2" charset="77"/>
          </a:endParaRPr>
        </a:p>
      </dsp:txBody>
      <dsp:txXfrm>
        <a:off x="2636692" y="2022801"/>
        <a:ext cx="2139033" cy="1283419"/>
      </dsp:txXfrm>
    </dsp:sp>
    <dsp:sp modelId="{6335AD4D-6CF9-264C-A492-2B0EE5C60B7A}">
      <dsp:nvSpPr>
        <dsp:cNvPr id="0" name=""/>
        <dsp:cNvSpPr/>
      </dsp:nvSpPr>
      <dsp:spPr>
        <a:xfrm>
          <a:off x="1075198" y="3304420"/>
          <a:ext cx="5262021" cy="461377"/>
        </a:xfrm>
        <a:custGeom>
          <a:avLst/>
          <a:gdLst/>
          <a:ahLst/>
          <a:cxnLst/>
          <a:rect l="0" t="0" r="0" b="0"/>
          <a:pathLst>
            <a:path>
              <a:moveTo>
                <a:pt x="5262021" y="0"/>
              </a:moveTo>
              <a:lnTo>
                <a:pt x="5262021" y="247788"/>
              </a:lnTo>
              <a:lnTo>
                <a:pt x="0" y="247788"/>
              </a:lnTo>
              <a:lnTo>
                <a:pt x="0" y="461377"/>
              </a:lnTo>
            </a:path>
          </a:pathLst>
        </a:custGeom>
        <a:noFill/>
        <a:ln w="6350" cap="flat" cmpd="sng" algn="ctr">
          <a:solidFill>
            <a:schemeClr val="accent5">
              <a:shade val="90000"/>
              <a:hueOff val="271295"/>
              <a:satOff val="-626"/>
              <a:lumOff val="198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latin typeface="Montserrat" pitchFamily="2" charset="77"/>
          </a:endParaRPr>
        </a:p>
      </dsp:txBody>
      <dsp:txXfrm>
        <a:off x="3574085" y="3532649"/>
        <a:ext cx="264248" cy="4919"/>
      </dsp:txXfrm>
    </dsp:sp>
    <dsp:sp modelId="{37BE1A00-AA1E-6C4D-99F1-1FF6432DF073}">
      <dsp:nvSpPr>
        <dsp:cNvPr id="0" name=""/>
        <dsp:cNvSpPr/>
      </dsp:nvSpPr>
      <dsp:spPr>
        <a:xfrm>
          <a:off x="5267703" y="2022801"/>
          <a:ext cx="2139033" cy="1283419"/>
        </a:xfrm>
        <a:prstGeom prst="rect">
          <a:avLst/>
        </a:prstGeom>
        <a:solidFill>
          <a:schemeClr val="accent5">
            <a:shade val="80000"/>
            <a:hueOff val="226053"/>
            <a:satOff val="4313"/>
            <a:lumOff val="190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Montserrat" pitchFamily="2" charset="77"/>
            </a:rPr>
            <a:t>Alteración rta inflamatoria. </a:t>
          </a:r>
          <a:endParaRPr lang="es-ES" sz="1300" kern="1200" dirty="0">
            <a:latin typeface="Montserrat" pitchFamily="2" charset="77"/>
          </a:endParaRPr>
        </a:p>
      </dsp:txBody>
      <dsp:txXfrm>
        <a:off x="5267703" y="2022801"/>
        <a:ext cx="2139033" cy="1283419"/>
      </dsp:txXfrm>
    </dsp:sp>
    <dsp:sp modelId="{06847C3D-BAC3-DB4A-9811-1B479293CD57}">
      <dsp:nvSpPr>
        <dsp:cNvPr id="0" name=""/>
        <dsp:cNvSpPr/>
      </dsp:nvSpPr>
      <dsp:spPr>
        <a:xfrm>
          <a:off x="5682" y="3798198"/>
          <a:ext cx="2139033" cy="1283419"/>
        </a:xfrm>
        <a:prstGeom prst="rect">
          <a:avLst/>
        </a:prstGeom>
        <a:solidFill>
          <a:schemeClr val="accent5">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Montserrat" pitchFamily="2" charset="77"/>
            </a:rPr>
            <a:t>Destrucción progresiva de la fascia muscular (suministro de sangre) y grasa subcutánea. </a:t>
          </a:r>
          <a:endParaRPr lang="es-ES" sz="1300" kern="1200" dirty="0">
            <a:latin typeface="Montserrat" pitchFamily="2" charset="77"/>
          </a:endParaRPr>
        </a:p>
      </dsp:txBody>
      <dsp:txXfrm>
        <a:off x="5682" y="3798198"/>
        <a:ext cx="2139033" cy="12834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B01E9-01D5-2342-84CD-7A8C6B49908B}">
      <dsp:nvSpPr>
        <dsp:cNvPr id="0" name=""/>
        <dsp:cNvSpPr/>
      </dsp:nvSpPr>
      <dsp:spPr>
        <a:xfrm>
          <a:off x="2203" y="2312830"/>
          <a:ext cx="2684978" cy="10739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ontserrat" pitchFamily="2" charset="77"/>
            </a:rPr>
            <a:t>Sospecha en infección de tejidos blandos: eritema, edema, calor. </a:t>
          </a:r>
          <a:endParaRPr lang="es-ES" sz="1200" kern="1200" dirty="0">
            <a:latin typeface="Montserrat" pitchFamily="2" charset="77"/>
          </a:endParaRPr>
        </a:p>
      </dsp:txBody>
      <dsp:txXfrm>
        <a:off x="539199" y="2312830"/>
        <a:ext cx="1610987" cy="1073991"/>
      </dsp:txXfrm>
    </dsp:sp>
    <dsp:sp modelId="{275AE273-29F9-DC4B-9BD0-A168D279E34C}">
      <dsp:nvSpPr>
        <dsp:cNvPr id="0" name=""/>
        <dsp:cNvSpPr/>
      </dsp:nvSpPr>
      <dsp:spPr>
        <a:xfrm>
          <a:off x="2418684" y="2312830"/>
          <a:ext cx="2684978" cy="10739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ontserrat" pitchFamily="2" charset="77"/>
            </a:rPr>
            <a:t>Enfermedad sistémica: fiebre, inestabilidad. </a:t>
          </a:r>
          <a:endParaRPr lang="es-ES" sz="1200" kern="1200" dirty="0">
            <a:latin typeface="Montserrat" pitchFamily="2" charset="77"/>
          </a:endParaRPr>
        </a:p>
      </dsp:txBody>
      <dsp:txXfrm>
        <a:off x="2955680" y="2312830"/>
        <a:ext cx="1610987" cy="1073991"/>
      </dsp:txXfrm>
    </dsp:sp>
    <dsp:sp modelId="{311FE6F1-BC02-6B43-A70B-84CE4062DC9A}">
      <dsp:nvSpPr>
        <dsp:cNvPr id="0" name=""/>
        <dsp:cNvSpPr/>
      </dsp:nvSpPr>
      <dsp:spPr>
        <a:xfrm>
          <a:off x="4835164" y="2312830"/>
          <a:ext cx="2684978" cy="1073991"/>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ontserrat" pitchFamily="2" charset="77"/>
            </a:rPr>
            <a:t>Crepitación, rápida progresión, dolor intenso desproporcionado. </a:t>
          </a:r>
          <a:endParaRPr lang="es-ES" sz="1200" kern="1200" dirty="0">
            <a:latin typeface="Montserrat" pitchFamily="2" charset="77"/>
          </a:endParaRPr>
        </a:p>
      </dsp:txBody>
      <dsp:txXfrm>
        <a:off x="5372160" y="2312830"/>
        <a:ext cx="1610987" cy="10739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0F024-EB98-204B-B966-FFA78462BF96}">
      <dsp:nvSpPr>
        <dsp:cNvPr id="0" name=""/>
        <dsp:cNvSpPr/>
      </dsp:nvSpPr>
      <dsp:spPr>
        <a:xfrm>
          <a:off x="2388" y="1952501"/>
          <a:ext cx="2910527" cy="1164211"/>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s-CO" sz="1300" kern="1200" dirty="0">
              <a:solidFill>
                <a:srgbClr val="152B48"/>
              </a:solidFill>
              <a:latin typeface="Montserrat" pitchFamily="2" charset="77"/>
            </a:rPr>
            <a:t>¡RECONOCIMIENTO TEMPRANO!</a:t>
          </a:r>
          <a:endParaRPr lang="es-ES" sz="1300" kern="1200" dirty="0">
            <a:solidFill>
              <a:srgbClr val="152B48"/>
            </a:solidFill>
            <a:latin typeface="Montserrat" pitchFamily="2" charset="77"/>
          </a:endParaRPr>
        </a:p>
      </dsp:txBody>
      <dsp:txXfrm>
        <a:off x="584494" y="1952501"/>
        <a:ext cx="1746316" cy="1164211"/>
      </dsp:txXfrm>
    </dsp:sp>
    <dsp:sp modelId="{8255A6EB-281A-1741-B92E-8C4DC960824F}">
      <dsp:nvSpPr>
        <dsp:cNvPr id="0" name=""/>
        <dsp:cNvSpPr/>
      </dsp:nvSpPr>
      <dsp:spPr>
        <a:xfrm>
          <a:off x="2621863" y="1952501"/>
          <a:ext cx="2910527" cy="1164211"/>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s-CO" sz="1300" kern="1200" dirty="0">
              <a:solidFill>
                <a:srgbClr val="152B48"/>
              </a:solidFill>
              <a:latin typeface="Montserrat" pitchFamily="2" charset="77"/>
            </a:rPr>
            <a:t>Hallazgos físicos + entorno clínico. </a:t>
          </a:r>
          <a:endParaRPr lang="es-ES" sz="1300" kern="1200" dirty="0">
            <a:solidFill>
              <a:srgbClr val="152B48"/>
            </a:solidFill>
            <a:latin typeface="Montserrat" pitchFamily="2" charset="77"/>
          </a:endParaRPr>
        </a:p>
      </dsp:txBody>
      <dsp:txXfrm>
        <a:off x="3203969" y="1952501"/>
        <a:ext cx="1746316" cy="1164211"/>
      </dsp:txXfrm>
    </dsp:sp>
    <dsp:sp modelId="{90A235AD-7624-284B-97F8-6353F0D2F6B2}">
      <dsp:nvSpPr>
        <dsp:cNvPr id="0" name=""/>
        <dsp:cNvSpPr/>
      </dsp:nvSpPr>
      <dsp:spPr>
        <a:xfrm>
          <a:off x="5241338" y="1952501"/>
          <a:ext cx="2910527" cy="1164211"/>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s-CO" sz="1300" kern="1200" dirty="0">
              <a:solidFill>
                <a:srgbClr val="152B48"/>
              </a:solidFill>
              <a:latin typeface="Montserrat" pitchFamily="2" charset="77"/>
            </a:rPr>
            <a:t>No hay pruebas que reemplacen la inspección qx para el dx. </a:t>
          </a:r>
          <a:endParaRPr lang="es-ES" sz="1300" kern="1200" dirty="0">
            <a:solidFill>
              <a:srgbClr val="152B48"/>
            </a:solidFill>
            <a:latin typeface="Montserrat" pitchFamily="2" charset="77"/>
          </a:endParaRPr>
        </a:p>
      </dsp:txBody>
      <dsp:txXfrm>
        <a:off x="5823444" y="1952501"/>
        <a:ext cx="1746316" cy="11642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71479-C390-694C-ADF1-72D9C8D405E2}">
      <dsp:nvSpPr>
        <dsp:cNvPr id="0" name=""/>
        <dsp:cNvSpPr/>
      </dsp:nvSpPr>
      <dsp:spPr>
        <a:xfrm>
          <a:off x="5545" y="0"/>
          <a:ext cx="1719141" cy="94808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ontserrat" pitchFamily="2" charset="77"/>
            </a:rPr>
            <a:t>Qx temprana.</a:t>
          </a:r>
          <a:endParaRPr lang="es-ES" sz="1200" kern="1200" dirty="0">
            <a:latin typeface="Montserrat" pitchFamily="2" charset="77"/>
          </a:endParaRPr>
        </a:p>
      </dsp:txBody>
      <dsp:txXfrm>
        <a:off x="33313" y="27768"/>
        <a:ext cx="1663605" cy="892544"/>
      </dsp:txXfrm>
    </dsp:sp>
    <dsp:sp modelId="{9861E684-9A58-8A4D-B4E4-FF1A044DC8A0}">
      <dsp:nvSpPr>
        <dsp:cNvPr id="0" name=""/>
        <dsp:cNvSpPr/>
      </dsp:nvSpPr>
      <dsp:spPr>
        <a:xfrm>
          <a:off x="1896601" y="260866"/>
          <a:ext cx="364458" cy="42634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latin typeface="Montserrat" pitchFamily="2" charset="77"/>
          </a:endParaRPr>
        </a:p>
      </dsp:txBody>
      <dsp:txXfrm>
        <a:off x="1896601" y="346135"/>
        <a:ext cx="255121" cy="255809"/>
      </dsp:txXfrm>
    </dsp:sp>
    <dsp:sp modelId="{727DDCC6-BE9B-A246-912D-5CCB5D8253DE}">
      <dsp:nvSpPr>
        <dsp:cNvPr id="0" name=""/>
        <dsp:cNvSpPr/>
      </dsp:nvSpPr>
      <dsp:spPr>
        <a:xfrm>
          <a:off x="2412344" y="0"/>
          <a:ext cx="1719141" cy="94808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Times New Roman" panose="02020603050405020304" pitchFamily="18" charset="0"/>
            <a:buNone/>
          </a:pPr>
          <a:r>
            <a:rPr lang="es-CO" sz="1200" kern="1200" dirty="0">
              <a:latin typeface="Montserrat" pitchFamily="2" charset="77"/>
            </a:rPr>
            <a:t>Difícil de manejar con éxito: rápida aparición, extensión.</a:t>
          </a:r>
          <a:endParaRPr lang="es-ES" sz="1200" kern="1200" dirty="0">
            <a:latin typeface="Montserrat" pitchFamily="2" charset="77"/>
          </a:endParaRPr>
        </a:p>
      </dsp:txBody>
      <dsp:txXfrm>
        <a:off x="2440112" y="27768"/>
        <a:ext cx="1663605" cy="892544"/>
      </dsp:txXfrm>
    </dsp:sp>
    <dsp:sp modelId="{99ED8EED-7925-3D40-8147-C2F765120412}">
      <dsp:nvSpPr>
        <dsp:cNvPr id="0" name=""/>
        <dsp:cNvSpPr/>
      </dsp:nvSpPr>
      <dsp:spPr>
        <a:xfrm>
          <a:off x="4303400" y="260866"/>
          <a:ext cx="364458" cy="42634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latin typeface="Montserrat" pitchFamily="2" charset="77"/>
          </a:endParaRPr>
        </a:p>
      </dsp:txBody>
      <dsp:txXfrm>
        <a:off x="4303400" y="346135"/>
        <a:ext cx="255121" cy="255809"/>
      </dsp:txXfrm>
    </dsp:sp>
    <dsp:sp modelId="{9FB13EC4-E637-E944-8974-AE1AC8D98605}">
      <dsp:nvSpPr>
        <dsp:cNvPr id="0" name=""/>
        <dsp:cNvSpPr/>
      </dsp:nvSpPr>
      <dsp:spPr>
        <a:xfrm>
          <a:off x="4819143" y="0"/>
          <a:ext cx="1719141" cy="94808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a:latin typeface="Montserrat" pitchFamily="2" charset="77"/>
            </a:rPr>
            <a:t>Dentro de las primeras 24 horas – mejoría supervivencia.</a:t>
          </a:r>
          <a:endParaRPr lang="es-ES" sz="1200" kern="1200" dirty="0">
            <a:latin typeface="Montserrat" pitchFamily="2" charset="77"/>
          </a:endParaRPr>
        </a:p>
      </dsp:txBody>
      <dsp:txXfrm>
        <a:off x="4846911" y="27768"/>
        <a:ext cx="1663605" cy="892544"/>
      </dsp:txXfrm>
    </dsp:sp>
    <dsp:sp modelId="{E2591466-16A6-E74B-A700-C71572861AFE}">
      <dsp:nvSpPr>
        <dsp:cNvPr id="0" name=""/>
        <dsp:cNvSpPr/>
      </dsp:nvSpPr>
      <dsp:spPr>
        <a:xfrm>
          <a:off x="6710199" y="260866"/>
          <a:ext cx="364458" cy="42634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latin typeface="Montserrat" pitchFamily="2" charset="77"/>
          </a:endParaRPr>
        </a:p>
      </dsp:txBody>
      <dsp:txXfrm>
        <a:off x="6710199" y="346135"/>
        <a:ext cx="255121" cy="255809"/>
      </dsp:txXfrm>
    </dsp:sp>
    <dsp:sp modelId="{05E62A7B-5475-D640-A3DD-456A3815DBCB}">
      <dsp:nvSpPr>
        <dsp:cNvPr id="0" name=""/>
        <dsp:cNvSpPr/>
      </dsp:nvSpPr>
      <dsp:spPr>
        <a:xfrm>
          <a:off x="7225941" y="0"/>
          <a:ext cx="1719141" cy="94808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a:latin typeface="Montserrat" pitchFamily="2" charset="77"/>
            </a:rPr>
            <a:t>Primeras 6 horas – idealmente.</a:t>
          </a:r>
          <a:endParaRPr lang="es-ES" sz="1200" kern="1200" dirty="0">
            <a:latin typeface="Montserrat" pitchFamily="2" charset="77"/>
          </a:endParaRPr>
        </a:p>
      </dsp:txBody>
      <dsp:txXfrm>
        <a:off x="7253709" y="27768"/>
        <a:ext cx="1663605" cy="892544"/>
      </dsp:txXfrm>
    </dsp:sp>
    <dsp:sp modelId="{33D70A42-41FB-C142-B8AE-B671FEBF1FFC}">
      <dsp:nvSpPr>
        <dsp:cNvPr id="0" name=""/>
        <dsp:cNvSpPr/>
      </dsp:nvSpPr>
      <dsp:spPr>
        <a:xfrm>
          <a:off x="9116997" y="260866"/>
          <a:ext cx="364458" cy="42634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latin typeface="Montserrat" pitchFamily="2" charset="77"/>
          </a:endParaRPr>
        </a:p>
      </dsp:txBody>
      <dsp:txXfrm>
        <a:off x="9116997" y="346135"/>
        <a:ext cx="255121" cy="255809"/>
      </dsp:txXfrm>
    </dsp:sp>
    <dsp:sp modelId="{AD62F40F-FB2C-1E4B-8BD0-EE9FC29070D8}">
      <dsp:nvSpPr>
        <dsp:cNvPr id="0" name=""/>
        <dsp:cNvSpPr/>
      </dsp:nvSpPr>
      <dsp:spPr>
        <a:xfrm>
          <a:off x="9632740" y="0"/>
          <a:ext cx="1719141" cy="94808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Times New Roman" panose="02020603050405020304" pitchFamily="18" charset="0"/>
            <a:buNone/>
          </a:pPr>
          <a:r>
            <a:rPr lang="es-CO" sz="1200" kern="1200">
              <a:latin typeface="Montserrat" pitchFamily="2" charset="77"/>
            </a:rPr>
            <a:t>Control de la fuente – rápidamente. </a:t>
          </a:r>
        </a:p>
      </dsp:txBody>
      <dsp:txXfrm>
        <a:off x="9660508" y="27768"/>
        <a:ext cx="1663605" cy="8925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FFBDB-A6F3-DF4A-B7B1-46B6C7A5C85F}">
      <dsp:nvSpPr>
        <dsp:cNvPr id="0" name=""/>
        <dsp:cNvSpPr/>
      </dsp:nvSpPr>
      <dsp:spPr>
        <a:xfrm>
          <a:off x="8879" y="0"/>
          <a:ext cx="1705529" cy="1110993"/>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Montserrat" pitchFamily="2" charset="77"/>
            </a:rPr>
            <a:t>Sospecha </a:t>
          </a:r>
        </a:p>
      </dsp:txBody>
      <dsp:txXfrm>
        <a:off x="41419" y="32540"/>
        <a:ext cx="1640449" cy="1045913"/>
      </dsp:txXfrm>
    </dsp:sp>
    <dsp:sp modelId="{33FD0F76-EFF7-3143-ABBE-1577B1E0A238}">
      <dsp:nvSpPr>
        <dsp:cNvPr id="0" name=""/>
        <dsp:cNvSpPr/>
      </dsp:nvSpPr>
      <dsp:spPr>
        <a:xfrm>
          <a:off x="1884962" y="344010"/>
          <a:ext cx="361572" cy="422971"/>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latin typeface="Montserrat" pitchFamily="2" charset="77"/>
          </a:endParaRPr>
        </a:p>
      </dsp:txBody>
      <dsp:txXfrm>
        <a:off x="1884962" y="428604"/>
        <a:ext cx="253100" cy="253783"/>
      </dsp:txXfrm>
    </dsp:sp>
    <dsp:sp modelId="{727DDCC6-BE9B-A246-912D-5CCB5D8253DE}">
      <dsp:nvSpPr>
        <dsp:cNvPr id="0" name=""/>
        <dsp:cNvSpPr/>
      </dsp:nvSpPr>
      <dsp:spPr>
        <a:xfrm>
          <a:off x="2396621" y="0"/>
          <a:ext cx="1705529" cy="1110993"/>
        </a:xfrm>
        <a:prstGeom prst="roundRect">
          <a:avLst>
            <a:gd name="adj" fmla="val 10000"/>
          </a:avLst>
        </a:prstGeom>
        <a:solidFill>
          <a:schemeClr val="accent5">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Montserrat" pitchFamily="2" charset="77"/>
            </a:rPr>
            <a:t>Sepsis + deterioro rápido + necrosis + flictenas + crepitación = Exploración qx. </a:t>
          </a:r>
          <a:endParaRPr lang="es-ES" sz="1300" kern="1200" dirty="0">
            <a:latin typeface="Montserrat" pitchFamily="2" charset="77"/>
          </a:endParaRPr>
        </a:p>
      </dsp:txBody>
      <dsp:txXfrm>
        <a:off x="2429161" y="32540"/>
        <a:ext cx="1640449" cy="1045913"/>
      </dsp:txXfrm>
    </dsp:sp>
    <dsp:sp modelId="{99ED8EED-7925-3D40-8147-C2F765120412}">
      <dsp:nvSpPr>
        <dsp:cNvPr id="0" name=""/>
        <dsp:cNvSpPr/>
      </dsp:nvSpPr>
      <dsp:spPr>
        <a:xfrm>
          <a:off x="4272703" y="344010"/>
          <a:ext cx="361572" cy="422971"/>
        </a:xfrm>
        <a:prstGeom prst="rightArrow">
          <a:avLst>
            <a:gd name="adj1" fmla="val 60000"/>
            <a:gd name="adj2" fmla="val 50000"/>
          </a:avLst>
        </a:prstGeom>
        <a:solidFill>
          <a:schemeClr val="accent5">
            <a:shade val="90000"/>
            <a:hueOff val="271295"/>
            <a:satOff val="-626"/>
            <a:lumOff val="198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latin typeface="Montserrat" pitchFamily="2" charset="77"/>
          </a:endParaRPr>
        </a:p>
      </dsp:txBody>
      <dsp:txXfrm>
        <a:off x="4272703" y="428604"/>
        <a:ext cx="253100" cy="253783"/>
      </dsp:txXfrm>
    </dsp:sp>
    <dsp:sp modelId="{39403D6F-D9F2-A64C-8173-6430859E1454}">
      <dsp:nvSpPr>
        <dsp:cNvPr id="0" name=""/>
        <dsp:cNvSpPr/>
      </dsp:nvSpPr>
      <dsp:spPr>
        <a:xfrm>
          <a:off x="4784362" y="0"/>
          <a:ext cx="1705529" cy="1110993"/>
        </a:xfrm>
        <a:prstGeom prst="roundRect">
          <a:avLst>
            <a:gd name="adj" fmla="val 10000"/>
          </a:avLst>
        </a:prstGeom>
        <a:solidFill>
          <a:schemeClr val="accent5">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Montserrat" pitchFamily="2" charset="77"/>
            </a:rPr>
            <a:t>Pacientes de alto rx: inmunosupresión, DM, postQx. </a:t>
          </a:r>
          <a:endParaRPr lang="es-ES" sz="1400" kern="1200" dirty="0">
            <a:latin typeface="Montserrat" pitchFamily="2" charset="77"/>
          </a:endParaRPr>
        </a:p>
      </dsp:txBody>
      <dsp:txXfrm>
        <a:off x="4816902" y="32540"/>
        <a:ext cx="1640449" cy="10459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71479-C390-694C-ADF1-72D9C8D405E2}">
      <dsp:nvSpPr>
        <dsp:cNvPr id="0" name=""/>
        <dsp:cNvSpPr/>
      </dsp:nvSpPr>
      <dsp:spPr>
        <a:xfrm>
          <a:off x="5711" y="86082"/>
          <a:ext cx="1707196" cy="1546480"/>
        </a:xfrm>
        <a:prstGeom prst="roundRect">
          <a:avLst>
            <a:gd name="adj" fmla="val 10000"/>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Montserrat" pitchFamily="2" charset="77"/>
            </a:rPr>
            <a:t>Debridamiento inicial = hospital inicial. </a:t>
          </a:r>
          <a:endParaRPr lang="es-ES" sz="1400" kern="1200" dirty="0">
            <a:latin typeface="Montserrat" pitchFamily="2" charset="77"/>
          </a:endParaRPr>
        </a:p>
      </dsp:txBody>
      <dsp:txXfrm>
        <a:off x="51006" y="131377"/>
        <a:ext cx="1616606" cy="1455890"/>
      </dsp:txXfrm>
    </dsp:sp>
    <dsp:sp modelId="{9861E684-9A58-8A4D-B4E4-FF1A044DC8A0}">
      <dsp:nvSpPr>
        <dsp:cNvPr id="0" name=""/>
        <dsp:cNvSpPr/>
      </dsp:nvSpPr>
      <dsp:spPr>
        <a:xfrm>
          <a:off x="1883628" y="647630"/>
          <a:ext cx="361925" cy="423384"/>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latin typeface="Montserrat" pitchFamily="2" charset="77"/>
          </a:endParaRPr>
        </a:p>
      </dsp:txBody>
      <dsp:txXfrm>
        <a:off x="1883628" y="732307"/>
        <a:ext cx="253348" cy="254030"/>
      </dsp:txXfrm>
    </dsp:sp>
    <dsp:sp modelId="{727DDCC6-BE9B-A246-912D-5CCB5D8253DE}">
      <dsp:nvSpPr>
        <dsp:cNvPr id="0" name=""/>
        <dsp:cNvSpPr/>
      </dsp:nvSpPr>
      <dsp:spPr>
        <a:xfrm>
          <a:off x="2395787" y="86082"/>
          <a:ext cx="1707196" cy="1546480"/>
        </a:xfrm>
        <a:prstGeom prst="roundRect">
          <a:avLst>
            <a:gd name="adj" fmla="val 10000"/>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ontserrat" pitchFamily="2" charset="77"/>
            </a:rPr>
            <a:t>Derivación a centros de mayor experiencia – multidisciplinario para manejo de heridas complejas. </a:t>
          </a:r>
          <a:endParaRPr lang="es-ES" sz="1200" kern="1200" dirty="0">
            <a:latin typeface="Montserrat" pitchFamily="2" charset="77"/>
          </a:endParaRPr>
        </a:p>
      </dsp:txBody>
      <dsp:txXfrm>
        <a:off x="2441082" y="131377"/>
        <a:ext cx="1616606" cy="1455890"/>
      </dsp:txXfrm>
    </dsp:sp>
    <dsp:sp modelId="{99ED8EED-7925-3D40-8147-C2F765120412}">
      <dsp:nvSpPr>
        <dsp:cNvPr id="0" name=""/>
        <dsp:cNvSpPr/>
      </dsp:nvSpPr>
      <dsp:spPr>
        <a:xfrm>
          <a:off x="4273704" y="647630"/>
          <a:ext cx="361925" cy="423384"/>
        </a:xfrm>
        <a:prstGeom prst="rightArrow">
          <a:avLst>
            <a:gd name="adj1" fmla="val 60000"/>
            <a:gd name="adj2" fmla="val 50000"/>
          </a:avLst>
        </a:prstGeom>
        <a:solidFill>
          <a:schemeClr val="accent5">
            <a:shade val="90000"/>
            <a:hueOff val="350915"/>
            <a:satOff val="-3215"/>
            <a:lumOff val="277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S" sz="1600" kern="1200">
            <a:latin typeface="Montserrat" pitchFamily="2" charset="77"/>
          </a:endParaRPr>
        </a:p>
      </dsp:txBody>
      <dsp:txXfrm>
        <a:off x="4273704" y="732307"/>
        <a:ext cx="253348" cy="254030"/>
      </dsp:txXfrm>
    </dsp:sp>
    <dsp:sp modelId="{63073A7F-25C9-1946-9FD6-6909819C0901}">
      <dsp:nvSpPr>
        <dsp:cNvPr id="0" name=""/>
        <dsp:cNvSpPr/>
      </dsp:nvSpPr>
      <dsp:spPr>
        <a:xfrm>
          <a:off x="4785863" y="86082"/>
          <a:ext cx="1707196" cy="1546480"/>
        </a:xfrm>
        <a:prstGeom prst="roundRect">
          <a:avLst>
            <a:gd name="adj" fmla="val 10000"/>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dirty="0">
              <a:latin typeface="Montserrat" pitchFamily="2" charset="77"/>
            </a:rPr>
            <a:t>Consulta especialidad qx: debridamiento qx inmediato  como habilida qx fundamental. </a:t>
          </a:r>
        </a:p>
      </dsp:txBody>
      <dsp:txXfrm>
        <a:off x="4831158" y="131377"/>
        <a:ext cx="1616606" cy="145589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3F7CA-CA82-B242-97E4-532C90D9B646}" type="datetimeFigureOut">
              <a:rPr lang="es-CO" smtClean="0"/>
              <a:t>11/05/2021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A2387-9100-2A46-8528-D175CFE87CFF}" type="slidenum">
              <a:rPr lang="es-CO" smtClean="0"/>
              <a:t>‹Nº›</a:t>
            </a:fld>
            <a:endParaRPr lang="es-CO"/>
          </a:p>
        </p:txBody>
      </p:sp>
    </p:spTree>
    <p:extLst>
      <p:ext uri="{BB962C8B-B14F-4D97-AF65-F5344CB8AC3E}">
        <p14:creationId xmlns:p14="http://schemas.microsoft.com/office/powerpoint/2010/main" val="374484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s.wikipedia.org/wiki/Ampolla_(piel)" TargetMode="External"/><Relationship Id="rId3" Type="http://schemas.openxmlformats.org/officeDocument/2006/relationships/hyperlink" Target="https://es.wikipedia.org/wiki/Bacteria_pat%C3%B3gena" TargetMode="External"/><Relationship Id="rId7" Type="http://schemas.openxmlformats.org/officeDocument/2006/relationships/hyperlink" Target="https://es.wikipedia.org/wiki/Eccema"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s.wikipedia.org/wiki/Sarna" TargetMode="External"/><Relationship Id="rId5" Type="http://schemas.openxmlformats.org/officeDocument/2006/relationships/hyperlink" Target="https://es.wikipedia.org/wiki/Piel" TargetMode="External"/><Relationship Id="rId4" Type="http://schemas.openxmlformats.org/officeDocument/2006/relationships/hyperlink" Target="https://es.wikipedia.org/wiki/Enfermedad_infecciosa" TargetMode="External"/><Relationship Id="rId9" Type="http://schemas.openxmlformats.org/officeDocument/2006/relationships/hyperlink" Target="https://es.wikipedia.org/wiki/Imp%C3%A9tigo#cite_note-koning-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s.wikipedia.org/wiki/Ampolla_(piel)" TargetMode="External"/><Relationship Id="rId3" Type="http://schemas.openxmlformats.org/officeDocument/2006/relationships/hyperlink" Target="https://es.wikipedia.org/wiki/Bacteria_pat%C3%B3gena" TargetMode="External"/><Relationship Id="rId7" Type="http://schemas.openxmlformats.org/officeDocument/2006/relationships/hyperlink" Target="https://es.wikipedia.org/wiki/Eccema"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s.wikipedia.org/wiki/Sarna" TargetMode="External"/><Relationship Id="rId5" Type="http://schemas.openxmlformats.org/officeDocument/2006/relationships/hyperlink" Target="https://es.wikipedia.org/wiki/Piel" TargetMode="External"/><Relationship Id="rId4" Type="http://schemas.openxmlformats.org/officeDocument/2006/relationships/hyperlink" Target="https://es.wikipedia.org/wiki/Enfermedad_infecciosa" TargetMode="External"/><Relationship Id="rId9" Type="http://schemas.openxmlformats.org/officeDocument/2006/relationships/hyperlink" Target="https://es.wikipedia.org/wiki/Imp%C3%A9tigo#cite_note-koning-1"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s.wikipedia.org/wiki/Ampolla_(piel)" TargetMode="External"/><Relationship Id="rId3" Type="http://schemas.openxmlformats.org/officeDocument/2006/relationships/hyperlink" Target="https://es.wikipedia.org/wiki/Bacteria_pat%C3%B3gena" TargetMode="External"/><Relationship Id="rId7" Type="http://schemas.openxmlformats.org/officeDocument/2006/relationships/hyperlink" Target="https://es.wikipedia.org/wiki/Eccema"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s.wikipedia.org/wiki/Sarna" TargetMode="External"/><Relationship Id="rId5" Type="http://schemas.openxmlformats.org/officeDocument/2006/relationships/hyperlink" Target="https://es.wikipedia.org/wiki/Piel" TargetMode="External"/><Relationship Id="rId4" Type="http://schemas.openxmlformats.org/officeDocument/2006/relationships/hyperlink" Target="https://es.wikipedia.org/wiki/Enfermedad_infecciosa" TargetMode="External"/><Relationship Id="rId9" Type="http://schemas.openxmlformats.org/officeDocument/2006/relationships/hyperlink" Target="https://es.wikipedia.org/wiki/Imp%C3%A9tigo#cite_note-koning-1"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s.wikipedia.org/wiki/Ampolla_(piel)" TargetMode="External"/><Relationship Id="rId3" Type="http://schemas.openxmlformats.org/officeDocument/2006/relationships/hyperlink" Target="https://es.wikipedia.org/wiki/Bacteria_pat%C3%B3gena" TargetMode="External"/><Relationship Id="rId7" Type="http://schemas.openxmlformats.org/officeDocument/2006/relationships/hyperlink" Target="https://es.wikipedia.org/wiki/Eccema"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s.wikipedia.org/wiki/Sarna" TargetMode="External"/><Relationship Id="rId5" Type="http://schemas.openxmlformats.org/officeDocument/2006/relationships/hyperlink" Target="https://es.wikipedia.org/wiki/Piel" TargetMode="External"/><Relationship Id="rId4" Type="http://schemas.openxmlformats.org/officeDocument/2006/relationships/hyperlink" Target="https://es.wikipedia.org/wiki/Enfermedad_infecciosa" TargetMode="External"/><Relationship Id="rId9" Type="http://schemas.openxmlformats.org/officeDocument/2006/relationships/hyperlink" Target="https://es.wikipedia.org/wiki/Imp%C3%A9tigo#cite_note-koning-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4</a:t>
            </a:fld>
            <a:endParaRPr lang="es-CO"/>
          </a:p>
        </p:txBody>
      </p:sp>
    </p:spTree>
    <p:extLst>
      <p:ext uri="{BB962C8B-B14F-4D97-AF65-F5344CB8AC3E}">
        <p14:creationId xmlns:p14="http://schemas.microsoft.com/office/powerpoint/2010/main" val="220398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El </a:t>
            </a:r>
            <a:r>
              <a:rPr lang="es-CO" sz="1200" b="1" i="0" kern="1200" dirty="0">
                <a:solidFill>
                  <a:schemeClr val="tx1"/>
                </a:solidFill>
                <a:effectLst/>
                <a:latin typeface="+mn-lt"/>
                <a:ea typeface="+mn-ea"/>
                <a:cs typeface="+mn-cs"/>
              </a:rPr>
              <a:t>impétigo</a:t>
            </a:r>
            <a:r>
              <a:rPr lang="es-CO" sz="1200" b="0" i="0" kern="1200" dirty="0">
                <a:solidFill>
                  <a:schemeClr val="tx1"/>
                </a:solidFill>
                <a:effectLst/>
                <a:latin typeface="+mn-lt"/>
                <a:ea typeface="+mn-ea"/>
                <a:cs typeface="+mn-cs"/>
              </a:rPr>
              <a:t> es una </a:t>
            </a:r>
            <a:r>
              <a:rPr lang="es-CO" sz="1200" b="0" i="0" u="none" strike="noStrike" kern="1200" dirty="0">
                <a:solidFill>
                  <a:schemeClr val="tx1"/>
                </a:solidFill>
                <a:effectLst/>
                <a:latin typeface="+mn-lt"/>
                <a:ea typeface="+mn-ea"/>
                <a:cs typeface="+mn-cs"/>
                <a:hlinkClick r:id="rId3" tooltip="Bacteria patógena"/>
              </a:rPr>
              <a:t>enfermedad bacteriana</a:t>
            </a:r>
            <a:r>
              <a:rPr lang="es-CO" sz="1200" b="0" i="0" kern="1200" dirty="0">
                <a:solidFill>
                  <a:schemeClr val="tx1"/>
                </a:solidFill>
                <a:effectLst/>
                <a:latin typeface="+mn-lt"/>
                <a:ea typeface="+mn-ea"/>
                <a:cs typeface="+mn-cs"/>
              </a:rPr>
              <a:t> </a:t>
            </a:r>
            <a:r>
              <a:rPr lang="es-CO" sz="1200" b="0" i="0" u="none" strike="noStrike" kern="1200" dirty="0">
                <a:solidFill>
                  <a:schemeClr val="tx1"/>
                </a:solidFill>
                <a:effectLst/>
                <a:latin typeface="+mn-lt"/>
                <a:ea typeface="+mn-ea"/>
                <a:cs typeface="+mn-cs"/>
                <a:hlinkClick r:id="rId4" tooltip="Enfermedad infecciosa"/>
              </a:rPr>
              <a:t>infecciosa</a:t>
            </a:r>
            <a:r>
              <a:rPr lang="es-CO" sz="1200" b="0" i="0" kern="1200" dirty="0">
                <a:solidFill>
                  <a:schemeClr val="tx1"/>
                </a:solidFill>
                <a:effectLst/>
                <a:latin typeface="+mn-lt"/>
                <a:ea typeface="+mn-ea"/>
                <a:cs typeface="+mn-cs"/>
              </a:rPr>
              <a:t> superficial de la </a:t>
            </a:r>
            <a:r>
              <a:rPr lang="es-CO" sz="1200" b="0" i="0" u="none" strike="noStrike" kern="1200" dirty="0">
                <a:solidFill>
                  <a:schemeClr val="tx1"/>
                </a:solidFill>
                <a:effectLst/>
                <a:latin typeface="+mn-lt"/>
                <a:ea typeface="+mn-ea"/>
                <a:cs typeface="+mn-cs"/>
                <a:hlinkClick r:id="rId5" tooltip="Piel"/>
              </a:rPr>
              <a:t>piel</a:t>
            </a:r>
            <a:r>
              <a:rPr lang="es-CO" sz="1200" b="0" i="0" kern="1200" dirty="0">
                <a:solidFill>
                  <a:schemeClr val="tx1"/>
                </a:solidFill>
                <a:effectLst/>
                <a:latin typeface="+mn-lt"/>
                <a:ea typeface="+mn-ea"/>
                <a:cs typeface="+mn-cs"/>
              </a:rPr>
              <a:t> que se presenta con mayor frecuencia en los niños. Se clasifica en impétigo primario cuando se trata de una invasión bacteriana directa a la piel anteriormente normal, o impétigo secundario o común, cuando la infección es secundaria a otras enfermedades cutáneas subyacentes que afectan la barrera cutánea, como la </a:t>
            </a:r>
            <a:r>
              <a:rPr lang="es-CO" sz="1200" b="0" i="0" u="none" strike="noStrike" kern="1200" dirty="0">
                <a:solidFill>
                  <a:schemeClr val="tx1"/>
                </a:solidFill>
                <a:effectLst/>
                <a:latin typeface="+mn-lt"/>
                <a:ea typeface="+mn-ea"/>
                <a:cs typeface="+mn-cs"/>
                <a:hlinkClick r:id="rId6" tooltip="Sarna"/>
              </a:rPr>
              <a:t>sarna</a:t>
            </a:r>
            <a:r>
              <a:rPr lang="es-CO" sz="1200" b="0" i="0" kern="1200" dirty="0">
                <a:solidFill>
                  <a:schemeClr val="tx1"/>
                </a:solidFill>
                <a:effectLst/>
                <a:latin typeface="+mn-lt"/>
                <a:ea typeface="+mn-ea"/>
                <a:cs typeface="+mn-cs"/>
              </a:rPr>
              <a:t> o el </a:t>
            </a:r>
            <a:r>
              <a:rPr lang="es-CO" sz="1200" b="0" i="0" u="none" strike="noStrike" kern="1200" dirty="0">
                <a:solidFill>
                  <a:schemeClr val="tx1"/>
                </a:solidFill>
                <a:effectLst/>
                <a:latin typeface="+mn-lt"/>
                <a:ea typeface="+mn-ea"/>
                <a:cs typeface="+mn-cs"/>
                <a:hlinkClick r:id="rId7" tooltip="Eccema"/>
              </a:rPr>
              <a:t>eccema</a:t>
            </a:r>
            <a:r>
              <a:rPr lang="es-CO" sz="1200" b="0" i="0" kern="1200" dirty="0">
                <a:solidFill>
                  <a:schemeClr val="tx1"/>
                </a:solidFill>
                <a:effectLst/>
                <a:latin typeface="+mn-lt"/>
                <a:ea typeface="+mn-ea"/>
                <a:cs typeface="+mn-cs"/>
              </a:rPr>
              <a:t>. El impétigo también se clasifica como bulloso o no bulloso. El impétigo bulloso presenta </a:t>
            </a:r>
            <a:r>
              <a:rPr lang="es-CO" sz="1200" b="0" i="0" u="none" strike="noStrike" kern="1200" dirty="0">
                <a:solidFill>
                  <a:schemeClr val="tx1"/>
                </a:solidFill>
                <a:effectLst/>
                <a:latin typeface="+mn-lt"/>
                <a:ea typeface="+mn-ea"/>
                <a:cs typeface="+mn-cs"/>
                <a:hlinkClick r:id="rId8" tooltip="Ampolla (piel)"/>
              </a:rPr>
              <a:t>ampollas</a:t>
            </a:r>
            <a:r>
              <a:rPr lang="es-CO" sz="1200" b="0" i="0" kern="1200" dirty="0">
                <a:solidFill>
                  <a:schemeClr val="tx1"/>
                </a:solidFill>
                <a:effectLst/>
                <a:latin typeface="+mn-lt"/>
                <a:ea typeface="+mn-ea"/>
                <a:cs typeface="+mn-cs"/>
              </a:rPr>
              <a:t>.</a:t>
            </a:r>
            <a:r>
              <a:rPr lang="es-CO" sz="1200" b="0" i="0" u="none" strike="noStrike" kern="1200" baseline="30000" dirty="0">
                <a:solidFill>
                  <a:schemeClr val="tx1"/>
                </a:solidFill>
                <a:effectLst/>
                <a:latin typeface="+mn-lt"/>
                <a:ea typeface="+mn-ea"/>
                <a:cs typeface="+mn-cs"/>
                <a:hlinkClick r:id="rId9"/>
              </a:rPr>
              <a:t>1</a:t>
            </a:r>
            <a:r>
              <a:rPr lang="es-CO" sz="1200" b="0" i="0" kern="1200" dirty="0">
                <a:solidFill>
                  <a:schemeClr val="tx1"/>
                </a:solidFill>
                <a:effectLst/>
                <a:latin typeface="+mn-lt"/>
                <a:ea typeface="+mn-ea"/>
                <a:cs typeface="+mn-cs"/>
              </a:rPr>
              <a:t>​</a:t>
            </a:r>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18</a:t>
            </a:fld>
            <a:endParaRPr lang="es-CO"/>
          </a:p>
        </p:txBody>
      </p:sp>
    </p:spTree>
    <p:extLst>
      <p:ext uri="{BB962C8B-B14F-4D97-AF65-F5344CB8AC3E}">
        <p14:creationId xmlns:p14="http://schemas.microsoft.com/office/powerpoint/2010/main" val="421383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19</a:t>
            </a:fld>
            <a:endParaRPr lang="es-CO"/>
          </a:p>
        </p:txBody>
      </p:sp>
    </p:spTree>
    <p:extLst>
      <p:ext uri="{BB962C8B-B14F-4D97-AF65-F5344CB8AC3E}">
        <p14:creationId xmlns:p14="http://schemas.microsoft.com/office/powerpoint/2010/main" val="312562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De la sociedad americana de cirugía de trauma</a:t>
            </a:r>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31</a:t>
            </a:fld>
            <a:endParaRPr lang="es-CO"/>
          </a:p>
        </p:txBody>
      </p:sp>
    </p:spTree>
    <p:extLst>
      <p:ext uri="{BB962C8B-B14F-4D97-AF65-F5344CB8AC3E}">
        <p14:creationId xmlns:p14="http://schemas.microsoft.com/office/powerpoint/2010/main" val="192705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De la sociedad americana de cirugía de trauma</a:t>
            </a:r>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32</a:t>
            </a:fld>
            <a:endParaRPr lang="es-CO"/>
          </a:p>
        </p:txBody>
      </p:sp>
    </p:spTree>
    <p:extLst>
      <p:ext uri="{BB962C8B-B14F-4D97-AF65-F5344CB8AC3E}">
        <p14:creationId xmlns:p14="http://schemas.microsoft.com/office/powerpoint/2010/main" val="3213010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43</a:t>
            </a:fld>
            <a:endParaRPr lang="es-CO"/>
          </a:p>
        </p:txBody>
      </p:sp>
    </p:spTree>
    <p:extLst>
      <p:ext uri="{BB962C8B-B14F-4D97-AF65-F5344CB8AC3E}">
        <p14:creationId xmlns:p14="http://schemas.microsoft.com/office/powerpoint/2010/main" val="1320249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Gas clostridios o tipo I</a:t>
            </a:r>
          </a:p>
          <a:p>
            <a:r>
              <a:rPr lang="es-CO" sz="1200" b="0" i="0" kern="1200" dirty="0">
                <a:solidFill>
                  <a:schemeClr val="tx1"/>
                </a:solidFill>
                <a:effectLst/>
                <a:latin typeface="+mn-lt"/>
                <a:ea typeface="+mn-ea"/>
                <a:cs typeface="+mn-cs"/>
              </a:rPr>
              <a:t>An axial CT scan through the lower pelvis (A) in a patient with Crohn's disease and a right hip replacement (arrowhead) shows a fistulous tract (arrow) from the rectum to the soft tissues of the right hip. Image B shows bubbles of gas in the swollen hamstring muscles (arrows) and circumferential edema of the thigh (asterisks) compared with the normal-sized left thigh. Image C is a coronal reconstruction of the thighs and exemplifies the difference in size caused by inflammatory edema (asterisk). Image D is a sagittal reconstruction and shows gas bubbles throughout the hamstring musculature (arrows).</a:t>
            </a:r>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46</a:t>
            </a:fld>
            <a:endParaRPr lang="es-CO"/>
          </a:p>
        </p:txBody>
      </p:sp>
    </p:spTree>
    <p:extLst>
      <p:ext uri="{BB962C8B-B14F-4D97-AF65-F5344CB8AC3E}">
        <p14:creationId xmlns:p14="http://schemas.microsoft.com/office/powerpoint/2010/main" val="183114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Gas clostridios o tipo I</a:t>
            </a:r>
          </a:p>
          <a:p>
            <a:r>
              <a:rPr lang="es-CO" sz="1200" b="0" i="0" kern="1200" dirty="0">
                <a:solidFill>
                  <a:schemeClr val="tx1"/>
                </a:solidFill>
                <a:effectLst/>
                <a:latin typeface="+mn-lt"/>
                <a:ea typeface="+mn-ea"/>
                <a:cs typeface="+mn-cs"/>
              </a:rPr>
              <a:t>An axial CT scan through the lower pelvis (A) in a patient with Crohn's disease and a right hip replacement (arrowhead) shows a fistulous tract (arrow) from the rectum to the soft tissues of the right hip. Image B shows bubbles of gas in the swollen hamstring muscles (arrows) and circumferential edema of the thigh (asterisks) compared with the normal-sized left thigh. Image C is a coronal reconstruction of the thighs and exemplifies the difference in size caused by inflammatory edema (asterisk). Image D is a sagittal reconstruction and shows gas bubbles throughout the hamstring musculature (arrows).</a:t>
            </a:r>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47</a:t>
            </a:fld>
            <a:endParaRPr lang="es-CO"/>
          </a:p>
        </p:txBody>
      </p:sp>
    </p:spTree>
    <p:extLst>
      <p:ext uri="{BB962C8B-B14F-4D97-AF65-F5344CB8AC3E}">
        <p14:creationId xmlns:p14="http://schemas.microsoft.com/office/powerpoint/2010/main" val="1154700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An axial CT scan through the mid thighs (A) shows necrosis of the right vastus lateralis muscle (arrowheads) with spread to the medial aspect of the thigh (arrow). The normal left vastus lateralis (asterisk) is shown in contrast. Image B is a coronal reconstruction and shows the cranio-caudal extent of the necrosis (arrowheads).</a:t>
            </a:r>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48</a:t>
            </a:fld>
            <a:endParaRPr lang="es-CO"/>
          </a:p>
        </p:txBody>
      </p:sp>
    </p:spTree>
    <p:extLst>
      <p:ext uri="{BB962C8B-B14F-4D97-AF65-F5344CB8AC3E}">
        <p14:creationId xmlns:p14="http://schemas.microsoft.com/office/powerpoint/2010/main" val="919422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Fig. 2. Plano coronal: T1,T2 fat sat y T1 fat sat con gadolineo: Bandas</a:t>
            </a:r>
          </a:p>
          <a:p>
            <a:r>
              <a:rPr lang="es-CO" sz="1200" kern="1200" dirty="0">
                <a:solidFill>
                  <a:schemeClr val="tx1"/>
                </a:solidFill>
                <a:effectLst/>
                <a:latin typeface="+mn-lt"/>
                <a:ea typeface="+mn-ea"/>
                <a:cs typeface="+mn-cs"/>
              </a:rPr>
              <a:t>hipointensas en la musculatura flexora de la pierna derecha que</a:t>
            </a:r>
          </a:p>
          <a:p>
            <a:r>
              <a:rPr lang="es-CO" sz="1200" kern="1200" dirty="0">
                <a:solidFill>
                  <a:schemeClr val="tx1"/>
                </a:solidFill>
                <a:effectLst/>
                <a:latin typeface="+mn-lt"/>
                <a:ea typeface="+mn-ea"/>
                <a:cs typeface="+mn-cs"/>
              </a:rPr>
              <a:t>corresponden al gas en el contexto de necrosis tisular y captación</a:t>
            </a:r>
          </a:p>
          <a:p>
            <a:r>
              <a:rPr lang="es-CO" sz="1200" kern="1200" dirty="0">
                <a:solidFill>
                  <a:schemeClr val="tx1"/>
                </a:solidFill>
                <a:effectLst/>
                <a:latin typeface="+mn-lt"/>
                <a:ea typeface="+mn-ea"/>
                <a:cs typeface="+mn-cs"/>
              </a:rPr>
              <a:t>intensa de gadolineo por las fascias de los vientres musculares afectos</a:t>
            </a:r>
          </a:p>
          <a:p>
            <a:r>
              <a:rPr lang="es-CO" sz="1200" kern="1200" dirty="0">
                <a:solidFill>
                  <a:schemeClr val="tx1"/>
                </a:solidFill>
                <a:effectLst/>
                <a:latin typeface="+mn-lt"/>
                <a:ea typeface="+mn-ea"/>
                <a:cs typeface="+mn-cs"/>
              </a:rPr>
              <a:t>por la necrosis en los que hay una ausencia de realce.</a:t>
            </a:r>
          </a:p>
          <a:p>
            <a:endParaRPr lang="es-CO" dirty="0"/>
          </a:p>
          <a:p>
            <a:r>
              <a:rPr lang="es-CO" sz="1200" kern="1200" dirty="0">
                <a:solidFill>
                  <a:schemeClr val="tx1"/>
                </a:solidFill>
                <a:effectLst/>
                <a:latin typeface="+mn-lt"/>
                <a:ea typeface="+mn-ea"/>
                <a:cs typeface="+mn-cs"/>
              </a:rPr>
              <a:t>Fig 3. Plano sagital: T1 fat sat con gadolineo: se observa la presencia</a:t>
            </a:r>
          </a:p>
          <a:p>
            <a:r>
              <a:rPr lang="es-CO" sz="1200" kern="1200" dirty="0">
                <a:solidFill>
                  <a:schemeClr val="tx1"/>
                </a:solidFill>
                <a:effectLst/>
                <a:latin typeface="+mn-lt"/>
                <a:ea typeface="+mn-ea"/>
                <a:cs typeface="+mn-cs"/>
              </a:rPr>
              <a:t>de gas intramuscular con imágenes lineales hipointensas en la pierna</a:t>
            </a:r>
          </a:p>
          <a:p>
            <a:r>
              <a:rPr lang="es-CO" sz="1200" kern="1200" dirty="0">
                <a:solidFill>
                  <a:schemeClr val="tx1"/>
                </a:solidFill>
                <a:effectLst/>
                <a:latin typeface="+mn-lt"/>
                <a:ea typeface="+mn-ea"/>
                <a:cs typeface="+mn-cs"/>
              </a:rPr>
              <a:t>derecha y amplia necrosis de la musculatura flexora izquierda</a:t>
            </a:r>
          </a:p>
          <a:p>
            <a:r>
              <a:rPr lang="es-CO" sz="1200" kern="1200" dirty="0">
                <a:solidFill>
                  <a:schemeClr val="tx1"/>
                </a:solidFill>
                <a:effectLst/>
                <a:latin typeface="+mn-lt"/>
                <a:ea typeface="+mn-ea"/>
                <a:cs typeface="+mn-cs"/>
              </a:rPr>
              <a:t>donde se visualiza realce únicamente fascial.</a:t>
            </a:r>
          </a:p>
          <a:p>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49</a:t>
            </a:fld>
            <a:endParaRPr lang="es-CO"/>
          </a:p>
        </p:txBody>
      </p:sp>
    </p:spTree>
    <p:extLst>
      <p:ext uri="{BB962C8B-B14F-4D97-AF65-F5344CB8AC3E}">
        <p14:creationId xmlns:p14="http://schemas.microsoft.com/office/powerpoint/2010/main" val="432804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Gas clostridios o tipo I</a:t>
            </a:r>
          </a:p>
          <a:p>
            <a:r>
              <a:rPr lang="es-CO" sz="1200" b="1" i="0" kern="1200" dirty="0">
                <a:solidFill>
                  <a:schemeClr val="tx1"/>
                </a:solidFill>
                <a:effectLst/>
                <a:latin typeface="+mn-lt"/>
                <a:ea typeface="+mn-ea"/>
                <a:cs typeface="+mn-cs"/>
              </a:rPr>
              <a:t>magen comparativa donde se visualiza el engrosamiento del músculo esternocleidomastoidea izquierdo respecto al derecho, con absceso subyacente</a:t>
            </a:r>
          </a:p>
          <a:p>
            <a:r>
              <a:rPr lang="es-CO" sz="1200" b="0" i="0" kern="1200" dirty="0">
                <a:solidFill>
                  <a:schemeClr val="tx1"/>
                </a:solidFill>
                <a:effectLst/>
                <a:latin typeface="+mn-lt"/>
                <a:ea typeface="+mn-ea"/>
                <a:cs typeface="+mn-cs"/>
              </a:rPr>
              <a:t>Se observan focos hiperecogénicos en partes blandas que corresponden a gas en la piel del escroto, que muestra cambios inflamatorios. Existe además engrosamiento de cubiertas. Tanto el parenquima testicular como el epidídimo se encuentran respetados con captación de señal Doppler color. Existen signos de hiperemia de partes blandas e hidrocele discreto en teste derecho.</a:t>
            </a:r>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50</a:t>
            </a:fld>
            <a:endParaRPr lang="es-CO"/>
          </a:p>
        </p:txBody>
      </p:sp>
    </p:spTree>
    <p:extLst>
      <p:ext uri="{BB962C8B-B14F-4D97-AF65-F5344CB8AC3E}">
        <p14:creationId xmlns:p14="http://schemas.microsoft.com/office/powerpoint/2010/main" val="400976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8</a:t>
            </a:fld>
            <a:endParaRPr lang="es-CO"/>
          </a:p>
        </p:txBody>
      </p:sp>
    </p:spTree>
    <p:extLst>
      <p:ext uri="{BB962C8B-B14F-4D97-AF65-F5344CB8AC3E}">
        <p14:creationId xmlns:p14="http://schemas.microsoft.com/office/powerpoint/2010/main" val="1300552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Muscle biopsy from a patient with spontaneous gangrenous myositis due to </a:t>
            </a:r>
            <a:r>
              <a:rPr lang="es-CO" sz="1200" b="0" i="1" kern="1200" dirty="0">
                <a:solidFill>
                  <a:schemeClr val="tx1"/>
                </a:solidFill>
                <a:effectLst/>
                <a:latin typeface="+mn-lt"/>
                <a:ea typeface="+mn-ea"/>
                <a:cs typeface="+mn-cs"/>
              </a:rPr>
              <a:t>Streptococcus pyogenes</a:t>
            </a:r>
            <a:r>
              <a:rPr lang="es-CO" sz="1200" b="0" i="0" kern="1200" dirty="0">
                <a:solidFill>
                  <a:schemeClr val="tx1"/>
                </a:solidFill>
                <a:effectLst/>
                <a:latin typeface="+mn-lt"/>
                <a:ea typeface="+mn-ea"/>
                <a:cs typeface="+mn-cs"/>
              </a:rPr>
              <a:t> (group A </a:t>
            </a:r>
            <a:r>
              <a:rPr lang="es-CO" sz="1200" b="0" i="1" kern="1200" dirty="0">
                <a:solidFill>
                  <a:schemeClr val="tx1"/>
                </a:solidFill>
                <a:effectLst/>
                <a:latin typeface="+mn-lt"/>
                <a:ea typeface="+mn-ea"/>
                <a:cs typeface="+mn-cs"/>
              </a:rPr>
              <a:t>Streptococcus</a:t>
            </a:r>
            <a:r>
              <a:rPr lang="es-CO" sz="1200" b="0" i="0" kern="1200" dirty="0">
                <a:solidFill>
                  <a:schemeClr val="tx1"/>
                </a:solidFill>
                <a:effectLst/>
                <a:latin typeface="+mn-lt"/>
                <a:ea typeface="+mn-ea"/>
                <a:cs typeface="+mn-cs"/>
              </a:rPr>
              <a:t>). Left panel: Necrotic muscle fibers with numerous infiltrating leukocytes. Right panel: Gram stain shows gram-positive bacteria in an area of muscle necrosis</a:t>
            </a:r>
          </a:p>
          <a:p>
            <a:endParaRPr lang="es-CO" sz="1200" b="0" i="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Imagen histológica que evidencia inflamación mixta con</a:t>
            </a:r>
          </a:p>
          <a:p>
            <a:r>
              <a:rPr lang="es-CO" sz="1200" kern="1200" dirty="0">
                <a:solidFill>
                  <a:schemeClr val="tx1"/>
                </a:solidFill>
                <a:effectLst/>
                <a:latin typeface="+mn-lt"/>
                <a:ea typeface="+mn-ea"/>
                <a:cs typeface="+mn-cs"/>
              </a:rPr>
              <a:t>presencia de un trombo reciente intravascular y necrosis focal del</a:t>
            </a:r>
          </a:p>
          <a:p>
            <a:r>
              <a:rPr lang="es-CO" sz="1200" kern="1200" dirty="0">
                <a:solidFill>
                  <a:schemeClr val="tx1"/>
                </a:solidFill>
                <a:effectLst/>
                <a:latin typeface="+mn-lt"/>
                <a:ea typeface="+mn-ea"/>
                <a:cs typeface="+mn-cs"/>
              </a:rPr>
              <a:t>tejido adyacente.</a:t>
            </a:r>
          </a:p>
          <a:p>
            <a:endParaRPr lang="es-CO" dirty="0"/>
          </a:p>
          <a:p>
            <a:r>
              <a:rPr lang="es-CO" sz="1200" kern="1200" dirty="0">
                <a:solidFill>
                  <a:schemeClr val="tx1"/>
                </a:solidFill>
                <a:effectLst/>
                <a:latin typeface="+mn-lt"/>
                <a:ea typeface="+mn-ea"/>
                <a:cs typeface="+mn-cs"/>
              </a:rPr>
              <a:t>FN en estadio avanzado en que se observan abundantes</a:t>
            </a:r>
          </a:p>
          <a:p>
            <a:r>
              <a:rPr lang="es-CO" sz="1200" kern="1200" dirty="0">
                <a:solidFill>
                  <a:schemeClr val="tx1"/>
                </a:solidFill>
                <a:effectLst/>
                <a:latin typeface="+mn-lt"/>
                <a:ea typeface="+mn-ea"/>
                <a:cs typeface="+mn-cs"/>
              </a:rPr>
              <a:t>colonias bacterianas con polimorfonucleares asociados y necrosis</a:t>
            </a:r>
          </a:p>
          <a:p>
            <a:r>
              <a:rPr lang="es-CO" sz="1200" kern="1200" dirty="0">
                <a:solidFill>
                  <a:schemeClr val="tx1"/>
                </a:solidFill>
                <a:effectLst/>
                <a:latin typeface="+mn-lt"/>
                <a:ea typeface="+mn-ea"/>
                <a:cs typeface="+mn-cs"/>
              </a:rPr>
              <a:t>severa. No existe diferencia histopatológica con otras infecciones</a:t>
            </a:r>
          </a:p>
          <a:p>
            <a:r>
              <a:rPr lang="es-CO" sz="1200" kern="1200" dirty="0">
                <a:solidFill>
                  <a:schemeClr val="tx1"/>
                </a:solidFill>
                <a:effectLst/>
                <a:latin typeface="+mn-lt"/>
                <a:ea typeface="+mn-ea"/>
                <a:cs typeface="+mn-cs"/>
              </a:rPr>
              <a:t>necrosantes de tejidos blandos severas o en fases avanzadas</a:t>
            </a:r>
          </a:p>
          <a:p>
            <a:endParaRPr lang="es-CO" dirty="0"/>
          </a:p>
          <a:p>
            <a:endParaRPr lang="es-CO" dirty="0"/>
          </a:p>
          <a:p>
            <a:r>
              <a:rPr lang="es-CO" dirty="0"/>
              <a:t>Histología: destrucción tisular extensa, trombosis, proliferación bacteriana, infiltración de células inflamatorias. </a:t>
            </a:r>
          </a:p>
          <a:p>
            <a:r>
              <a:rPr lang="es-CO" dirty="0"/>
              <a:t>Miositis necrotizante: necrosis fibras, infiltración de granulocitos, bacterias. </a:t>
            </a:r>
          </a:p>
          <a:p>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51</a:t>
            </a:fld>
            <a:endParaRPr lang="es-CO"/>
          </a:p>
        </p:txBody>
      </p:sp>
    </p:spTree>
    <p:extLst>
      <p:ext uri="{BB962C8B-B14F-4D97-AF65-F5344CB8AC3E}">
        <p14:creationId xmlns:p14="http://schemas.microsoft.com/office/powerpoint/2010/main" val="795604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The pictures illustrate a case of necrotizing soft tissue infection that presented as increasing confusion over a few days in a 72-year-old with diabetes but no history of dementia. The patient presented late with tenderness and skin changes of the bilateral thighs (A, left thigh). During surgical exploration and debridement (B, C) the characteristic appearance of necrotic skin, underlying fascia, and dish-water fluid drainage can be seen.</a:t>
            </a:r>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53</a:t>
            </a:fld>
            <a:endParaRPr lang="es-CO"/>
          </a:p>
        </p:txBody>
      </p:sp>
    </p:spTree>
    <p:extLst>
      <p:ext uri="{BB962C8B-B14F-4D97-AF65-F5344CB8AC3E}">
        <p14:creationId xmlns:p14="http://schemas.microsoft.com/office/powerpoint/2010/main" val="759073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54</a:t>
            </a:fld>
            <a:endParaRPr lang="es-CO"/>
          </a:p>
        </p:txBody>
      </p:sp>
    </p:spTree>
    <p:extLst>
      <p:ext uri="{BB962C8B-B14F-4D97-AF65-F5344CB8AC3E}">
        <p14:creationId xmlns:p14="http://schemas.microsoft.com/office/powerpoint/2010/main" val="2117955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t>Cardiomiopatía x choque tóxico estreptocócico: reversible. </a:t>
            </a:r>
          </a:p>
          <a:p>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55</a:t>
            </a:fld>
            <a:endParaRPr lang="es-CO"/>
          </a:p>
        </p:txBody>
      </p:sp>
    </p:spTree>
    <p:extLst>
      <p:ext uri="{BB962C8B-B14F-4D97-AF65-F5344CB8AC3E}">
        <p14:creationId xmlns:p14="http://schemas.microsoft.com/office/powerpoint/2010/main" val="1517828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56</a:t>
            </a:fld>
            <a:endParaRPr lang="es-CO"/>
          </a:p>
        </p:txBody>
      </p:sp>
    </p:spTree>
    <p:extLst>
      <p:ext uri="{BB962C8B-B14F-4D97-AF65-F5344CB8AC3E}">
        <p14:creationId xmlns:p14="http://schemas.microsoft.com/office/powerpoint/2010/main" val="3663265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dirty="0"/>
              <a:t>Exposiciones particulares – organismos específicos: Aeromonas en agua dulce o V. vulnificus en agua de mar.</a:t>
            </a:r>
          </a:p>
          <a:p>
            <a:r>
              <a:rPr lang="es-CO" sz="1200" dirty="0"/>
              <a:t>Resistencia actual: no se recomienda amp/sulbactam, ticarcilina-clavulanato.</a:t>
            </a:r>
          </a:p>
          <a:p>
            <a:r>
              <a:rPr lang="es-CO" sz="1200" dirty="0"/>
              <a:t>Streptococcos: penicilina + clindamicina x 10 a 14 días – solo con clinda solo depués de que se haya determinado la sensibilidad a Ab - evitar resistencia.</a:t>
            </a:r>
          </a:p>
          <a:p>
            <a:r>
              <a:rPr lang="es-CO" sz="1200" dirty="0"/>
              <a:t>Hasta que los pacientes estén clínica y hemodinámicamente estables durante al menos 48 a 72 horas – desde ahí se puede administrar penicilina en monoterapia. </a:t>
            </a:r>
          </a:p>
          <a:p>
            <a:r>
              <a:rPr lang="es-CO" sz="1200" dirty="0"/>
              <a:t>A. hydrophila – doxiciclina – ciprofloxacina o ceftriaxona.</a:t>
            </a:r>
          </a:p>
          <a:p>
            <a:r>
              <a:rPr lang="es-CO" sz="1200" dirty="0"/>
              <a:t>V. vulnificus: doxiciclina + ceftriaxona o cefotaxima.</a:t>
            </a:r>
          </a:p>
          <a:p>
            <a:r>
              <a:rPr lang="es-CO" sz="1200" dirty="0"/>
              <a:t>Gangrena gaseosa traumática o espontánea: penicilina + clindamicina x 10 a 14 días</a:t>
            </a:r>
          </a:p>
          <a:p>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57</a:t>
            </a:fld>
            <a:endParaRPr lang="es-CO"/>
          </a:p>
        </p:txBody>
      </p:sp>
    </p:spTree>
    <p:extLst>
      <p:ext uri="{BB962C8B-B14F-4D97-AF65-F5344CB8AC3E}">
        <p14:creationId xmlns:p14="http://schemas.microsoft.com/office/powerpoint/2010/main" val="330873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58</a:t>
            </a:fld>
            <a:endParaRPr lang="es-CO"/>
          </a:p>
        </p:txBody>
      </p:sp>
    </p:spTree>
    <p:extLst>
      <p:ext uri="{BB962C8B-B14F-4D97-AF65-F5344CB8AC3E}">
        <p14:creationId xmlns:p14="http://schemas.microsoft.com/office/powerpoint/2010/main" val="2737182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The pictures illustrate a case of Fournier’s gangrene in a 58-year-old patient with diabetes and with benign prostatic hypertrophy. The patient presented with perineal pain and overt sepsis. The results of debridement of the scrotum and perineum is shown in the figure (A). Urinary and rectal diversion including a Foley catheter and rectal tube were used to keep the wound clean; a loop diverting colostomy had also been performed. A negative pressure wound therapy device (B) was applied with a seal obtained around the two tubes. Sheet skin grafting was subsequently performed to cover the penile shaft and the remaining open areas in the suprapubic and perianal regions.</a:t>
            </a:r>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66</a:t>
            </a:fld>
            <a:endParaRPr lang="es-CO"/>
          </a:p>
        </p:txBody>
      </p:sp>
    </p:spTree>
    <p:extLst>
      <p:ext uri="{BB962C8B-B14F-4D97-AF65-F5344CB8AC3E}">
        <p14:creationId xmlns:p14="http://schemas.microsoft.com/office/powerpoint/2010/main" val="375109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he pictures show wound management of a 48-year-old patient with severe idiopathic necrotizing soft tissue infection (NSTI) of the right flank. The first image (A) shows the right flank after two debridement procedures, including the initial debridement at the referring hospital and one at a burn center. After additional debridement (B) using a Versajet, a negative pressure wound dressing (C) was used to manage the wound. After allografting and autografting, the appearance of the healed skin grafts is shown at one year follow-up (D).</a:t>
            </a:r>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68</a:t>
            </a:fld>
            <a:endParaRPr lang="es-CO"/>
          </a:p>
        </p:txBody>
      </p:sp>
    </p:spTree>
    <p:extLst>
      <p:ext uri="{BB962C8B-B14F-4D97-AF65-F5344CB8AC3E}">
        <p14:creationId xmlns:p14="http://schemas.microsoft.com/office/powerpoint/2010/main" val="199104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NSTI: infección necrosante de tejidos blandos; Resonancia magnética: resonancia magnética.</a:t>
            </a:r>
          </a:p>
          <a:p>
            <a:r>
              <a:rPr lang="es-CO" dirty="0"/>
              <a:t>* Consulte el texto de UpToDate para obtener información sobre el enfoque de la terapia antimicrobiana empírica. El tratamiento de apoyo puede requerir reanimación con líquidos, apoyo hemodinámico y tratamiento de enfermedades concomitantes. El tratamiento de apoyo se ajusta de acuerdo con las características clínicas a lo largo del tiempo.</a:t>
            </a:r>
          </a:p>
          <a:p>
            <a:r>
              <a:rPr lang="es-CO" dirty="0"/>
              <a:t>¶ Los hallazgos intraoperatorios incluyen una extensa destrucción de tejidos blandos con fascia que no se adhiere a las capas adyacentes. La afectación de tejidos blandos a menudo se extiende más allá de los márgenes basándose únicamente en la apariencia externa. La trombosis de la red capilar dérmica subyacente es evidente y precede a la necrosis cutánea manifiesta; la incisión a través de las áreas afectadas no sangrará normalmente.</a:t>
            </a:r>
          </a:p>
          <a:p>
            <a:r>
              <a:rPr lang="el-GR" dirty="0"/>
              <a:t>Δ </a:t>
            </a:r>
            <a:r>
              <a:rPr lang="es-CO" dirty="0"/>
              <a:t>Las decisiones con respecto a la realización de una intervención quirúrgica y el período de tiempo adecuado deben adaptarse a las circunstancias clínicas individuales, teniendo en cuenta el estado inmunológico del paciente y otras comorbilidades.</a:t>
            </a:r>
          </a:p>
          <a:p>
            <a:r>
              <a:rPr lang="es-CO" dirty="0"/>
              <a:t>◊ El estudio de imagenología de primera línea depende de la ubicación anatómica, el estado clínico del paciente, la disponibilidad de tecnología y la experiencia en la interpretación. Otras modalidades de imágenes incluyen resonancia magnética y ultrasonido.</a:t>
            </a:r>
          </a:p>
          <a:p>
            <a:r>
              <a:rPr lang="es-CO" dirty="0"/>
              <a:t>§ Los hallazgos de imágenes de NSTI incluyen gas en los tejidos blandos, acumulación de líquido, ausencia o heterogeneidad del realce tisular con contraste intravenoso y cambios inflamatorios debajo de la fascia.</a:t>
            </a:r>
          </a:p>
          <a:p>
            <a:r>
              <a:rPr lang="es-CO" dirty="0"/>
              <a:t>¥ Los diagnósticos alternativos incluyen otras infecciones de tejidos blandos (como celulitis o abscesos) y afecciones inflamatorias de la piel. Consulte el texto de UpToDate para obtener más información.</a:t>
            </a:r>
          </a:p>
          <a:p>
            <a:r>
              <a:rPr lang="es-CO" dirty="0"/>
              <a:t>‡ Si persiste la preocupación clínica de NSTI, se puede realizar una resonancia magnética o una exploración quirúrgica limitada con biopsia de fascia.</a:t>
            </a:r>
          </a:p>
        </p:txBody>
      </p:sp>
      <p:sp>
        <p:nvSpPr>
          <p:cNvPr id="4" name="Marcador de número de diapositiva 3"/>
          <p:cNvSpPr>
            <a:spLocks noGrp="1"/>
          </p:cNvSpPr>
          <p:nvPr>
            <p:ph type="sldNum" sz="quarter" idx="5"/>
          </p:nvPr>
        </p:nvSpPr>
        <p:spPr/>
        <p:txBody>
          <a:bodyPr/>
          <a:lstStyle/>
          <a:p>
            <a:fld id="{4A2A2387-9100-2A46-8528-D175CFE87CFF}" type="slidenum">
              <a:rPr lang="es-CO" smtClean="0"/>
              <a:t>70</a:t>
            </a:fld>
            <a:endParaRPr lang="es-CO"/>
          </a:p>
        </p:txBody>
      </p:sp>
    </p:spTree>
    <p:extLst>
      <p:ext uri="{BB962C8B-B14F-4D97-AF65-F5344CB8AC3E}">
        <p14:creationId xmlns:p14="http://schemas.microsoft.com/office/powerpoint/2010/main" val="28358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Streptococos hemolíticos, SA, SARM.</a:t>
            </a:r>
          </a:p>
          <a:p>
            <a:r>
              <a:rPr lang="es-CO" dirty="0"/>
              <a:t>Necrozantes – mixta: BGN facultativos + anaerobios + GP.</a:t>
            </a:r>
          </a:p>
          <a:p>
            <a:r>
              <a:rPr lang="es-CO" dirty="0"/>
              <a:t>FN: SGA, clostridios y Vibrio. </a:t>
            </a:r>
          </a:p>
          <a:p>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11</a:t>
            </a:fld>
            <a:endParaRPr lang="es-CO"/>
          </a:p>
        </p:txBody>
      </p:sp>
    </p:spTree>
    <p:extLst>
      <p:ext uri="{BB962C8B-B14F-4D97-AF65-F5344CB8AC3E}">
        <p14:creationId xmlns:p14="http://schemas.microsoft.com/office/powerpoint/2010/main" val="24474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Streptococos hemolíticos, SA, SARM.</a:t>
            </a:r>
          </a:p>
          <a:p>
            <a:r>
              <a:rPr lang="es-CO" dirty="0"/>
              <a:t>Necrozantes – mixta: BGN facultativos + anaerobios + GP.</a:t>
            </a:r>
          </a:p>
          <a:p>
            <a:r>
              <a:rPr lang="es-CO" dirty="0"/>
              <a:t>FN: SGA, clostridios y Vibrio. </a:t>
            </a:r>
          </a:p>
          <a:p>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12</a:t>
            </a:fld>
            <a:endParaRPr lang="es-CO"/>
          </a:p>
        </p:txBody>
      </p:sp>
    </p:spTree>
    <p:extLst>
      <p:ext uri="{BB962C8B-B14F-4D97-AF65-F5344CB8AC3E}">
        <p14:creationId xmlns:p14="http://schemas.microsoft.com/office/powerpoint/2010/main" val="1639874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Streptococos hemolíticos, SA, SARM.</a:t>
            </a:r>
          </a:p>
          <a:p>
            <a:r>
              <a:rPr lang="es-CO" dirty="0"/>
              <a:t>Necrozantes – mixta: BGN facultativos + anaerobios + GP.</a:t>
            </a:r>
          </a:p>
          <a:p>
            <a:r>
              <a:rPr lang="es-CO" dirty="0"/>
              <a:t>FN: SGA, clostridios y Vibrio. </a:t>
            </a:r>
          </a:p>
          <a:p>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13</a:t>
            </a:fld>
            <a:endParaRPr lang="es-CO"/>
          </a:p>
        </p:txBody>
      </p:sp>
    </p:spTree>
    <p:extLst>
      <p:ext uri="{BB962C8B-B14F-4D97-AF65-F5344CB8AC3E}">
        <p14:creationId xmlns:p14="http://schemas.microsoft.com/office/powerpoint/2010/main" val="419882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Streptococos hemolíticos, SA, SARM.</a:t>
            </a:r>
          </a:p>
          <a:p>
            <a:r>
              <a:rPr lang="es-CO" dirty="0"/>
              <a:t>Necrozantes – mixta: BGN facultativos + anaerobios + GP.</a:t>
            </a:r>
          </a:p>
          <a:p>
            <a:r>
              <a:rPr lang="es-CO" dirty="0"/>
              <a:t>FN: SGA, clostridios y Vibrio. </a:t>
            </a:r>
          </a:p>
          <a:p>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14</a:t>
            </a:fld>
            <a:endParaRPr lang="es-CO"/>
          </a:p>
        </p:txBody>
      </p:sp>
    </p:spTree>
    <p:extLst>
      <p:ext uri="{BB962C8B-B14F-4D97-AF65-F5344CB8AC3E}">
        <p14:creationId xmlns:p14="http://schemas.microsoft.com/office/powerpoint/2010/main" val="111940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El </a:t>
            </a:r>
            <a:r>
              <a:rPr lang="es-CO" sz="1200" b="1" i="0" kern="1200" dirty="0">
                <a:solidFill>
                  <a:schemeClr val="tx1"/>
                </a:solidFill>
                <a:effectLst/>
                <a:latin typeface="+mn-lt"/>
                <a:ea typeface="+mn-ea"/>
                <a:cs typeface="+mn-cs"/>
              </a:rPr>
              <a:t>impétigo</a:t>
            </a:r>
            <a:r>
              <a:rPr lang="es-CO" sz="1200" b="0" i="0" kern="1200" dirty="0">
                <a:solidFill>
                  <a:schemeClr val="tx1"/>
                </a:solidFill>
                <a:effectLst/>
                <a:latin typeface="+mn-lt"/>
                <a:ea typeface="+mn-ea"/>
                <a:cs typeface="+mn-cs"/>
              </a:rPr>
              <a:t> es una </a:t>
            </a:r>
            <a:r>
              <a:rPr lang="es-CO" sz="1200" b="0" i="0" u="none" strike="noStrike" kern="1200" dirty="0">
                <a:solidFill>
                  <a:schemeClr val="tx1"/>
                </a:solidFill>
                <a:effectLst/>
                <a:latin typeface="+mn-lt"/>
                <a:ea typeface="+mn-ea"/>
                <a:cs typeface="+mn-cs"/>
                <a:hlinkClick r:id="rId3" tooltip="Bacteria patógena"/>
              </a:rPr>
              <a:t>enfermedad bacteriana</a:t>
            </a:r>
            <a:r>
              <a:rPr lang="es-CO" sz="1200" b="0" i="0" kern="1200" dirty="0">
                <a:solidFill>
                  <a:schemeClr val="tx1"/>
                </a:solidFill>
                <a:effectLst/>
                <a:latin typeface="+mn-lt"/>
                <a:ea typeface="+mn-ea"/>
                <a:cs typeface="+mn-cs"/>
              </a:rPr>
              <a:t> </a:t>
            </a:r>
            <a:r>
              <a:rPr lang="es-CO" sz="1200" b="0" i="0" u="none" strike="noStrike" kern="1200" dirty="0">
                <a:solidFill>
                  <a:schemeClr val="tx1"/>
                </a:solidFill>
                <a:effectLst/>
                <a:latin typeface="+mn-lt"/>
                <a:ea typeface="+mn-ea"/>
                <a:cs typeface="+mn-cs"/>
                <a:hlinkClick r:id="rId4" tooltip="Enfermedad infecciosa"/>
              </a:rPr>
              <a:t>infecciosa</a:t>
            </a:r>
            <a:r>
              <a:rPr lang="es-CO" sz="1200" b="0" i="0" kern="1200" dirty="0">
                <a:solidFill>
                  <a:schemeClr val="tx1"/>
                </a:solidFill>
                <a:effectLst/>
                <a:latin typeface="+mn-lt"/>
                <a:ea typeface="+mn-ea"/>
                <a:cs typeface="+mn-cs"/>
              </a:rPr>
              <a:t> superficial de la </a:t>
            </a:r>
            <a:r>
              <a:rPr lang="es-CO" sz="1200" b="0" i="0" u="none" strike="noStrike" kern="1200" dirty="0">
                <a:solidFill>
                  <a:schemeClr val="tx1"/>
                </a:solidFill>
                <a:effectLst/>
                <a:latin typeface="+mn-lt"/>
                <a:ea typeface="+mn-ea"/>
                <a:cs typeface="+mn-cs"/>
                <a:hlinkClick r:id="rId5" tooltip="Piel"/>
              </a:rPr>
              <a:t>piel</a:t>
            </a:r>
            <a:r>
              <a:rPr lang="es-CO" sz="1200" b="0" i="0" kern="1200" dirty="0">
                <a:solidFill>
                  <a:schemeClr val="tx1"/>
                </a:solidFill>
                <a:effectLst/>
                <a:latin typeface="+mn-lt"/>
                <a:ea typeface="+mn-ea"/>
                <a:cs typeface="+mn-cs"/>
              </a:rPr>
              <a:t> que se presenta con mayor frecuencia en los niños. Se clasifica en impétigo primario cuando se trata de una invasión bacteriana directa a la piel anteriormente normal, o impétigo secundario o común, cuando la infección es secundaria a otras enfermedades cutáneas subyacentes que afectan la barrera cutánea, como la </a:t>
            </a:r>
            <a:r>
              <a:rPr lang="es-CO" sz="1200" b="0" i="0" u="none" strike="noStrike" kern="1200" dirty="0">
                <a:solidFill>
                  <a:schemeClr val="tx1"/>
                </a:solidFill>
                <a:effectLst/>
                <a:latin typeface="+mn-lt"/>
                <a:ea typeface="+mn-ea"/>
                <a:cs typeface="+mn-cs"/>
                <a:hlinkClick r:id="rId6" tooltip="Sarna"/>
              </a:rPr>
              <a:t>sarna</a:t>
            </a:r>
            <a:r>
              <a:rPr lang="es-CO" sz="1200" b="0" i="0" kern="1200" dirty="0">
                <a:solidFill>
                  <a:schemeClr val="tx1"/>
                </a:solidFill>
                <a:effectLst/>
                <a:latin typeface="+mn-lt"/>
                <a:ea typeface="+mn-ea"/>
                <a:cs typeface="+mn-cs"/>
              </a:rPr>
              <a:t> o el </a:t>
            </a:r>
            <a:r>
              <a:rPr lang="es-CO" sz="1200" b="0" i="0" u="none" strike="noStrike" kern="1200" dirty="0">
                <a:solidFill>
                  <a:schemeClr val="tx1"/>
                </a:solidFill>
                <a:effectLst/>
                <a:latin typeface="+mn-lt"/>
                <a:ea typeface="+mn-ea"/>
                <a:cs typeface="+mn-cs"/>
                <a:hlinkClick r:id="rId7" tooltip="Eccema"/>
              </a:rPr>
              <a:t>eccema</a:t>
            </a:r>
            <a:r>
              <a:rPr lang="es-CO" sz="1200" b="0" i="0" kern="1200" dirty="0">
                <a:solidFill>
                  <a:schemeClr val="tx1"/>
                </a:solidFill>
                <a:effectLst/>
                <a:latin typeface="+mn-lt"/>
                <a:ea typeface="+mn-ea"/>
                <a:cs typeface="+mn-cs"/>
              </a:rPr>
              <a:t>. El impétigo también se clasifica como bulloso o no bulloso. El impétigo bulloso presenta </a:t>
            </a:r>
            <a:r>
              <a:rPr lang="es-CO" sz="1200" b="0" i="0" u="none" strike="noStrike" kern="1200" dirty="0">
                <a:solidFill>
                  <a:schemeClr val="tx1"/>
                </a:solidFill>
                <a:effectLst/>
                <a:latin typeface="+mn-lt"/>
                <a:ea typeface="+mn-ea"/>
                <a:cs typeface="+mn-cs"/>
                <a:hlinkClick r:id="rId8" tooltip="Ampolla (piel)"/>
              </a:rPr>
              <a:t>ampollas</a:t>
            </a:r>
            <a:r>
              <a:rPr lang="es-CO" sz="1200" b="0" i="0" kern="1200" dirty="0">
                <a:solidFill>
                  <a:schemeClr val="tx1"/>
                </a:solidFill>
                <a:effectLst/>
                <a:latin typeface="+mn-lt"/>
                <a:ea typeface="+mn-ea"/>
                <a:cs typeface="+mn-cs"/>
              </a:rPr>
              <a:t>.</a:t>
            </a:r>
            <a:r>
              <a:rPr lang="es-CO" sz="1200" b="0" i="0" u="none" strike="noStrike" kern="1200" baseline="30000" dirty="0">
                <a:solidFill>
                  <a:schemeClr val="tx1"/>
                </a:solidFill>
                <a:effectLst/>
                <a:latin typeface="+mn-lt"/>
                <a:ea typeface="+mn-ea"/>
                <a:cs typeface="+mn-cs"/>
                <a:hlinkClick r:id="rId9"/>
              </a:rPr>
              <a:t>1</a:t>
            </a:r>
            <a:r>
              <a:rPr lang="es-CO" sz="1200" b="0" i="0" kern="1200" dirty="0">
                <a:solidFill>
                  <a:schemeClr val="tx1"/>
                </a:solidFill>
                <a:effectLst/>
                <a:latin typeface="+mn-lt"/>
                <a:ea typeface="+mn-ea"/>
                <a:cs typeface="+mn-cs"/>
              </a:rPr>
              <a:t>​</a:t>
            </a:r>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15</a:t>
            </a:fld>
            <a:endParaRPr lang="es-CO"/>
          </a:p>
        </p:txBody>
      </p:sp>
    </p:spTree>
    <p:extLst>
      <p:ext uri="{BB962C8B-B14F-4D97-AF65-F5344CB8AC3E}">
        <p14:creationId xmlns:p14="http://schemas.microsoft.com/office/powerpoint/2010/main" val="265242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El </a:t>
            </a:r>
            <a:r>
              <a:rPr lang="es-CO" sz="1200" b="1" i="0" kern="1200" dirty="0">
                <a:solidFill>
                  <a:schemeClr val="tx1"/>
                </a:solidFill>
                <a:effectLst/>
                <a:latin typeface="+mn-lt"/>
                <a:ea typeface="+mn-ea"/>
                <a:cs typeface="+mn-cs"/>
              </a:rPr>
              <a:t>impétigo</a:t>
            </a:r>
            <a:r>
              <a:rPr lang="es-CO" sz="1200" b="0" i="0" kern="1200" dirty="0">
                <a:solidFill>
                  <a:schemeClr val="tx1"/>
                </a:solidFill>
                <a:effectLst/>
                <a:latin typeface="+mn-lt"/>
                <a:ea typeface="+mn-ea"/>
                <a:cs typeface="+mn-cs"/>
              </a:rPr>
              <a:t> es una </a:t>
            </a:r>
            <a:r>
              <a:rPr lang="es-CO" sz="1200" b="0" i="0" u="none" strike="noStrike" kern="1200" dirty="0">
                <a:solidFill>
                  <a:schemeClr val="tx1"/>
                </a:solidFill>
                <a:effectLst/>
                <a:latin typeface="+mn-lt"/>
                <a:ea typeface="+mn-ea"/>
                <a:cs typeface="+mn-cs"/>
                <a:hlinkClick r:id="rId3" tooltip="Bacteria patógena"/>
              </a:rPr>
              <a:t>enfermedad bacteriana</a:t>
            </a:r>
            <a:r>
              <a:rPr lang="es-CO" sz="1200" b="0" i="0" kern="1200" dirty="0">
                <a:solidFill>
                  <a:schemeClr val="tx1"/>
                </a:solidFill>
                <a:effectLst/>
                <a:latin typeface="+mn-lt"/>
                <a:ea typeface="+mn-ea"/>
                <a:cs typeface="+mn-cs"/>
              </a:rPr>
              <a:t> </a:t>
            </a:r>
            <a:r>
              <a:rPr lang="es-CO" sz="1200" b="0" i="0" u="none" strike="noStrike" kern="1200" dirty="0">
                <a:solidFill>
                  <a:schemeClr val="tx1"/>
                </a:solidFill>
                <a:effectLst/>
                <a:latin typeface="+mn-lt"/>
                <a:ea typeface="+mn-ea"/>
                <a:cs typeface="+mn-cs"/>
                <a:hlinkClick r:id="rId4" tooltip="Enfermedad infecciosa"/>
              </a:rPr>
              <a:t>infecciosa</a:t>
            </a:r>
            <a:r>
              <a:rPr lang="es-CO" sz="1200" b="0" i="0" kern="1200" dirty="0">
                <a:solidFill>
                  <a:schemeClr val="tx1"/>
                </a:solidFill>
                <a:effectLst/>
                <a:latin typeface="+mn-lt"/>
                <a:ea typeface="+mn-ea"/>
                <a:cs typeface="+mn-cs"/>
              </a:rPr>
              <a:t> superficial de la </a:t>
            </a:r>
            <a:r>
              <a:rPr lang="es-CO" sz="1200" b="0" i="0" u="none" strike="noStrike" kern="1200" dirty="0">
                <a:solidFill>
                  <a:schemeClr val="tx1"/>
                </a:solidFill>
                <a:effectLst/>
                <a:latin typeface="+mn-lt"/>
                <a:ea typeface="+mn-ea"/>
                <a:cs typeface="+mn-cs"/>
                <a:hlinkClick r:id="rId5" tooltip="Piel"/>
              </a:rPr>
              <a:t>piel</a:t>
            </a:r>
            <a:r>
              <a:rPr lang="es-CO" sz="1200" b="0" i="0" kern="1200" dirty="0">
                <a:solidFill>
                  <a:schemeClr val="tx1"/>
                </a:solidFill>
                <a:effectLst/>
                <a:latin typeface="+mn-lt"/>
                <a:ea typeface="+mn-ea"/>
                <a:cs typeface="+mn-cs"/>
              </a:rPr>
              <a:t> que se presenta con mayor frecuencia en los niños. Se clasifica en impétigo primario cuando se trata de una invasión bacteriana directa a la piel anteriormente normal, o impétigo secundario o común, cuando la infección es secundaria a otras enfermedades cutáneas subyacentes que afectan la barrera cutánea, como la </a:t>
            </a:r>
            <a:r>
              <a:rPr lang="es-CO" sz="1200" b="0" i="0" u="none" strike="noStrike" kern="1200" dirty="0">
                <a:solidFill>
                  <a:schemeClr val="tx1"/>
                </a:solidFill>
                <a:effectLst/>
                <a:latin typeface="+mn-lt"/>
                <a:ea typeface="+mn-ea"/>
                <a:cs typeface="+mn-cs"/>
                <a:hlinkClick r:id="rId6" tooltip="Sarna"/>
              </a:rPr>
              <a:t>sarna</a:t>
            </a:r>
            <a:r>
              <a:rPr lang="es-CO" sz="1200" b="0" i="0" kern="1200" dirty="0">
                <a:solidFill>
                  <a:schemeClr val="tx1"/>
                </a:solidFill>
                <a:effectLst/>
                <a:latin typeface="+mn-lt"/>
                <a:ea typeface="+mn-ea"/>
                <a:cs typeface="+mn-cs"/>
              </a:rPr>
              <a:t> o el </a:t>
            </a:r>
            <a:r>
              <a:rPr lang="es-CO" sz="1200" b="0" i="0" u="none" strike="noStrike" kern="1200" dirty="0">
                <a:solidFill>
                  <a:schemeClr val="tx1"/>
                </a:solidFill>
                <a:effectLst/>
                <a:latin typeface="+mn-lt"/>
                <a:ea typeface="+mn-ea"/>
                <a:cs typeface="+mn-cs"/>
                <a:hlinkClick r:id="rId7" tooltip="Eccema"/>
              </a:rPr>
              <a:t>eccema</a:t>
            </a:r>
            <a:r>
              <a:rPr lang="es-CO" sz="1200" b="0" i="0" kern="1200" dirty="0">
                <a:solidFill>
                  <a:schemeClr val="tx1"/>
                </a:solidFill>
                <a:effectLst/>
                <a:latin typeface="+mn-lt"/>
                <a:ea typeface="+mn-ea"/>
                <a:cs typeface="+mn-cs"/>
              </a:rPr>
              <a:t>. El impétigo también se clasifica como bulloso o no bulloso. El impétigo bulloso presenta </a:t>
            </a:r>
            <a:r>
              <a:rPr lang="es-CO" sz="1200" b="0" i="0" u="none" strike="noStrike" kern="1200" dirty="0">
                <a:solidFill>
                  <a:schemeClr val="tx1"/>
                </a:solidFill>
                <a:effectLst/>
                <a:latin typeface="+mn-lt"/>
                <a:ea typeface="+mn-ea"/>
                <a:cs typeface="+mn-cs"/>
                <a:hlinkClick r:id="rId8" tooltip="Ampolla (piel)"/>
              </a:rPr>
              <a:t>ampollas</a:t>
            </a:r>
            <a:r>
              <a:rPr lang="es-CO" sz="1200" b="0" i="0" kern="1200" dirty="0">
                <a:solidFill>
                  <a:schemeClr val="tx1"/>
                </a:solidFill>
                <a:effectLst/>
                <a:latin typeface="+mn-lt"/>
                <a:ea typeface="+mn-ea"/>
                <a:cs typeface="+mn-cs"/>
              </a:rPr>
              <a:t>.</a:t>
            </a:r>
            <a:r>
              <a:rPr lang="es-CO" sz="1200" b="0" i="0" u="none" strike="noStrike" kern="1200" baseline="30000" dirty="0">
                <a:solidFill>
                  <a:schemeClr val="tx1"/>
                </a:solidFill>
                <a:effectLst/>
                <a:latin typeface="+mn-lt"/>
                <a:ea typeface="+mn-ea"/>
                <a:cs typeface="+mn-cs"/>
                <a:hlinkClick r:id="rId9"/>
              </a:rPr>
              <a:t>1</a:t>
            </a:r>
            <a:r>
              <a:rPr lang="es-CO" sz="1200" b="0" i="0" kern="1200" dirty="0">
                <a:solidFill>
                  <a:schemeClr val="tx1"/>
                </a:solidFill>
                <a:effectLst/>
                <a:latin typeface="+mn-lt"/>
                <a:ea typeface="+mn-ea"/>
                <a:cs typeface="+mn-cs"/>
              </a:rPr>
              <a:t>​</a:t>
            </a:r>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16</a:t>
            </a:fld>
            <a:endParaRPr lang="es-CO"/>
          </a:p>
        </p:txBody>
      </p:sp>
    </p:spTree>
    <p:extLst>
      <p:ext uri="{BB962C8B-B14F-4D97-AF65-F5344CB8AC3E}">
        <p14:creationId xmlns:p14="http://schemas.microsoft.com/office/powerpoint/2010/main" val="3432964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El </a:t>
            </a:r>
            <a:r>
              <a:rPr lang="es-CO" sz="1200" b="1" i="0" kern="1200" dirty="0">
                <a:solidFill>
                  <a:schemeClr val="tx1"/>
                </a:solidFill>
                <a:effectLst/>
                <a:latin typeface="+mn-lt"/>
                <a:ea typeface="+mn-ea"/>
                <a:cs typeface="+mn-cs"/>
              </a:rPr>
              <a:t>impétigo</a:t>
            </a:r>
            <a:r>
              <a:rPr lang="es-CO" sz="1200" b="0" i="0" kern="1200" dirty="0">
                <a:solidFill>
                  <a:schemeClr val="tx1"/>
                </a:solidFill>
                <a:effectLst/>
                <a:latin typeface="+mn-lt"/>
                <a:ea typeface="+mn-ea"/>
                <a:cs typeface="+mn-cs"/>
              </a:rPr>
              <a:t> es una </a:t>
            </a:r>
            <a:r>
              <a:rPr lang="es-CO" sz="1200" b="0" i="0" u="none" strike="noStrike" kern="1200" dirty="0">
                <a:solidFill>
                  <a:schemeClr val="tx1"/>
                </a:solidFill>
                <a:effectLst/>
                <a:latin typeface="+mn-lt"/>
                <a:ea typeface="+mn-ea"/>
                <a:cs typeface="+mn-cs"/>
                <a:hlinkClick r:id="rId3" tooltip="Bacteria patógena"/>
              </a:rPr>
              <a:t>enfermedad bacteriana</a:t>
            </a:r>
            <a:r>
              <a:rPr lang="es-CO" sz="1200" b="0" i="0" kern="1200" dirty="0">
                <a:solidFill>
                  <a:schemeClr val="tx1"/>
                </a:solidFill>
                <a:effectLst/>
                <a:latin typeface="+mn-lt"/>
                <a:ea typeface="+mn-ea"/>
                <a:cs typeface="+mn-cs"/>
              </a:rPr>
              <a:t> </a:t>
            </a:r>
            <a:r>
              <a:rPr lang="es-CO" sz="1200" b="0" i="0" u="none" strike="noStrike" kern="1200" dirty="0">
                <a:solidFill>
                  <a:schemeClr val="tx1"/>
                </a:solidFill>
                <a:effectLst/>
                <a:latin typeface="+mn-lt"/>
                <a:ea typeface="+mn-ea"/>
                <a:cs typeface="+mn-cs"/>
                <a:hlinkClick r:id="rId4" tooltip="Enfermedad infecciosa"/>
              </a:rPr>
              <a:t>infecciosa</a:t>
            </a:r>
            <a:r>
              <a:rPr lang="es-CO" sz="1200" b="0" i="0" kern="1200" dirty="0">
                <a:solidFill>
                  <a:schemeClr val="tx1"/>
                </a:solidFill>
                <a:effectLst/>
                <a:latin typeface="+mn-lt"/>
                <a:ea typeface="+mn-ea"/>
                <a:cs typeface="+mn-cs"/>
              </a:rPr>
              <a:t> superficial de la </a:t>
            </a:r>
            <a:r>
              <a:rPr lang="es-CO" sz="1200" b="0" i="0" u="none" strike="noStrike" kern="1200" dirty="0">
                <a:solidFill>
                  <a:schemeClr val="tx1"/>
                </a:solidFill>
                <a:effectLst/>
                <a:latin typeface="+mn-lt"/>
                <a:ea typeface="+mn-ea"/>
                <a:cs typeface="+mn-cs"/>
                <a:hlinkClick r:id="rId5" tooltip="Piel"/>
              </a:rPr>
              <a:t>piel</a:t>
            </a:r>
            <a:r>
              <a:rPr lang="es-CO" sz="1200" b="0" i="0" kern="1200" dirty="0">
                <a:solidFill>
                  <a:schemeClr val="tx1"/>
                </a:solidFill>
                <a:effectLst/>
                <a:latin typeface="+mn-lt"/>
                <a:ea typeface="+mn-ea"/>
                <a:cs typeface="+mn-cs"/>
              </a:rPr>
              <a:t> que se presenta con mayor frecuencia en los niños. Se clasifica en impétigo primario cuando se trata de una invasión bacteriana directa a la piel anteriormente normal, o impétigo secundario o común, cuando la infección es secundaria a otras enfermedades cutáneas subyacentes que afectan la barrera cutánea, como la </a:t>
            </a:r>
            <a:r>
              <a:rPr lang="es-CO" sz="1200" b="0" i="0" u="none" strike="noStrike" kern="1200" dirty="0">
                <a:solidFill>
                  <a:schemeClr val="tx1"/>
                </a:solidFill>
                <a:effectLst/>
                <a:latin typeface="+mn-lt"/>
                <a:ea typeface="+mn-ea"/>
                <a:cs typeface="+mn-cs"/>
                <a:hlinkClick r:id="rId6" tooltip="Sarna"/>
              </a:rPr>
              <a:t>sarna</a:t>
            </a:r>
            <a:r>
              <a:rPr lang="es-CO" sz="1200" b="0" i="0" kern="1200" dirty="0">
                <a:solidFill>
                  <a:schemeClr val="tx1"/>
                </a:solidFill>
                <a:effectLst/>
                <a:latin typeface="+mn-lt"/>
                <a:ea typeface="+mn-ea"/>
                <a:cs typeface="+mn-cs"/>
              </a:rPr>
              <a:t> o el </a:t>
            </a:r>
            <a:r>
              <a:rPr lang="es-CO" sz="1200" b="0" i="0" u="none" strike="noStrike" kern="1200" dirty="0">
                <a:solidFill>
                  <a:schemeClr val="tx1"/>
                </a:solidFill>
                <a:effectLst/>
                <a:latin typeface="+mn-lt"/>
                <a:ea typeface="+mn-ea"/>
                <a:cs typeface="+mn-cs"/>
                <a:hlinkClick r:id="rId7" tooltip="Eccema"/>
              </a:rPr>
              <a:t>eccema</a:t>
            </a:r>
            <a:r>
              <a:rPr lang="es-CO" sz="1200" b="0" i="0" kern="1200" dirty="0">
                <a:solidFill>
                  <a:schemeClr val="tx1"/>
                </a:solidFill>
                <a:effectLst/>
                <a:latin typeface="+mn-lt"/>
                <a:ea typeface="+mn-ea"/>
                <a:cs typeface="+mn-cs"/>
              </a:rPr>
              <a:t>. El impétigo también se clasifica como bulloso o no bulloso. El impétigo bulloso presenta </a:t>
            </a:r>
            <a:r>
              <a:rPr lang="es-CO" sz="1200" b="0" i="0" u="none" strike="noStrike" kern="1200" dirty="0">
                <a:solidFill>
                  <a:schemeClr val="tx1"/>
                </a:solidFill>
                <a:effectLst/>
                <a:latin typeface="+mn-lt"/>
                <a:ea typeface="+mn-ea"/>
                <a:cs typeface="+mn-cs"/>
                <a:hlinkClick r:id="rId8" tooltip="Ampolla (piel)"/>
              </a:rPr>
              <a:t>ampollas</a:t>
            </a:r>
            <a:r>
              <a:rPr lang="es-CO" sz="1200" b="0" i="0" kern="1200" dirty="0">
                <a:solidFill>
                  <a:schemeClr val="tx1"/>
                </a:solidFill>
                <a:effectLst/>
                <a:latin typeface="+mn-lt"/>
                <a:ea typeface="+mn-ea"/>
                <a:cs typeface="+mn-cs"/>
              </a:rPr>
              <a:t>.</a:t>
            </a:r>
            <a:r>
              <a:rPr lang="es-CO" sz="1200" b="0" i="0" u="none" strike="noStrike" kern="1200" baseline="30000" dirty="0">
                <a:solidFill>
                  <a:schemeClr val="tx1"/>
                </a:solidFill>
                <a:effectLst/>
                <a:latin typeface="+mn-lt"/>
                <a:ea typeface="+mn-ea"/>
                <a:cs typeface="+mn-cs"/>
                <a:hlinkClick r:id="rId9"/>
              </a:rPr>
              <a:t>1</a:t>
            </a:r>
            <a:r>
              <a:rPr lang="es-CO" sz="1200" b="0" i="0" kern="1200" dirty="0">
                <a:solidFill>
                  <a:schemeClr val="tx1"/>
                </a:solidFill>
                <a:effectLst/>
                <a:latin typeface="+mn-lt"/>
                <a:ea typeface="+mn-ea"/>
                <a:cs typeface="+mn-cs"/>
              </a:rPr>
              <a:t>​</a:t>
            </a:r>
            <a:endParaRPr lang="es-CO" dirty="0"/>
          </a:p>
        </p:txBody>
      </p:sp>
      <p:sp>
        <p:nvSpPr>
          <p:cNvPr id="4" name="Marcador de número de diapositiva 3"/>
          <p:cNvSpPr>
            <a:spLocks noGrp="1"/>
          </p:cNvSpPr>
          <p:nvPr>
            <p:ph type="sldNum" sz="quarter" idx="5"/>
          </p:nvPr>
        </p:nvSpPr>
        <p:spPr/>
        <p:txBody>
          <a:bodyPr/>
          <a:lstStyle/>
          <a:p>
            <a:fld id="{4A2A2387-9100-2A46-8528-D175CFE87CFF}" type="slidenum">
              <a:rPr lang="es-CO" smtClean="0"/>
              <a:t>17</a:t>
            </a:fld>
            <a:endParaRPr lang="es-CO"/>
          </a:p>
        </p:txBody>
      </p:sp>
    </p:spTree>
    <p:extLst>
      <p:ext uri="{BB962C8B-B14F-4D97-AF65-F5344CB8AC3E}">
        <p14:creationId xmlns:p14="http://schemas.microsoft.com/office/powerpoint/2010/main" val="3341819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CD3116B1-9C01-6840-BE44-994D1B34BAEB}" type="datetimeFigureOut">
              <a:rPr lang="es-CO" smtClean="0"/>
              <a:t>11/05/2021</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1E1C4DB2-6165-9F46-8B51-F428DEEBD2C4}" type="slidenum">
              <a:rPr lang="es-CO" smtClean="0"/>
              <a:t>‹Nº›</a:t>
            </a:fld>
            <a:endParaRPr lang="es-CO"/>
          </a:p>
        </p:txBody>
      </p:sp>
    </p:spTree>
    <p:extLst>
      <p:ext uri="{BB962C8B-B14F-4D97-AF65-F5344CB8AC3E}">
        <p14:creationId xmlns:p14="http://schemas.microsoft.com/office/powerpoint/2010/main" val="274964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CD3116B1-9C01-6840-BE44-994D1B34BAEB}" type="datetimeFigureOut">
              <a:rPr lang="es-CO" smtClean="0"/>
              <a:t>11/05/2021</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1E1C4DB2-6165-9F46-8B51-F428DEEBD2C4}" type="slidenum">
              <a:rPr lang="es-CO" smtClean="0"/>
              <a:t>‹Nº›</a:t>
            </a:fld>
            <a:endParaRPr lang="es-CO"/>
          </a:p>
        </p:txBody>
      </p:sp>
    </p:spTree>
    <p:extLst>
      <p:ext uri="{BB962C8B-B14F-4D97-AF65-F5344CB8AC3E}">
        <p14:creationId xmlns:p14="http://schemas.microsoft.com/office/powerpoint/2010/main" val="279823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CD3116B1-9C01-6840-BE44-994D1B34BAEB}" type="datetimeFigureOut">
              <a:rPr lang="es-CO" smtClean="0"/>
              <a:t>11/05/2021</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1E1C4DB2-6165-9F46-8B51-F428DEEBD2C4}" type="slidenum">
              <a:rPr lang="es-CO" smtClean="0"/>
              <a:t>‹Nº›</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23101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D3116B1-9C01-6840-BE44-994D1B34BAEB}" type="datetimeFigureOut">
              <a:rPr lang="es-CO" smtClean="0"/>
              <a:t>11/05/2021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1E1C4DB2-6165-9F46-8B51-F428DEEBD2C4}" type="slidenum">
              <a:rPr lang="es-CO" smtClean="0"/>
              <a:t>‹Nº›</a:t>
            </a:fld>
            <a:endParaRPr lang="es-CO"/>
          </a:p>
        </p:txBody>
      </p:sp>
    </p:spTree>
    <p:extLst>
      <p:ext uri="{BB962C8B-B14F-4D97-AF65-F5344CB8AC3E}">
        <p14:creationId xmlns:p14="http://schemas.microsoft.com/office/powerpoint/2010/main" val="2043052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CD3116B1-9C01-6840-BE44-994D1B34BAEB}" type="datetimeFigureOut">
              <a:rPr lang="es-CO" smtClean="0"/>
              <a:t>11/05/2021</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1E1C4DB2-6165-9F46-8B51-F428DEEBD2C4}" type="slidenum">
              <a:rPr lang="es-CO" smtClean="0"/>
              <a:t>‹Nº›</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4214927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CD3116B1-9C01-6840-BE44-994D1B34BAEB}" type="datetimeFigureOut">
              <a:rPr lang="es-CO" smtClean="0"/>
              <a:t>11/05/2021</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1E1C4DB2-6165-9F46-8B51-F428DEEBD2C4}" type="slidenum">
              <a:rPr lang="es-CO" smtClean="0"/>
              <a:t>‹Nº›</a:t>
            </a:fld>
            <a:endParaRPr lang="es-CO"/>
          </a:p>
        </p:txBody>
      </p:sp>
    </p:spTree>
    <p:extLst>
      <p:ext uri="{BB962C8B-B14F-4D97-AF65-F5344CB8AC3E}">
        <p14:creationId xmlns:p14="http://schemas.microsoft.com/office/powerpoint/2010/main" val="1453965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
              <a:t>Haga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CD3116B1-9C01-6840-BE44-994D1B34BAEB}" type="datetimeFigureOut">
              <a:rPr lang="es-CO" smtClean="0"/>
              <a:t>11/05/2021</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1E1C4DB2-6165-9F46-8B51-F428DEEBD2C4}" type="slidenum">
              <a:rPr lang="es-CO" smtClean="0"/>
              <a:t>‹Nº›</a:t>
            </a:fld>
            <a:endParaRPr lang="es-CO"/>
          </a:p>
        </p:txBody>
      </p:sp>
    </p:spTree>
    <p:extLst>
      <p:ext uri="{BB962C8B-B14F-4D97-AF65-F5344CB8AC3E}">
        <p14:creationId xmlns:p14="http://schemas.microsoft.com/office/powerpoint/2010/main" val="331174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CD3116B1-9C01-6840-BE44-994D1B34BAEB}" type="datetimeFigureOut">
              <a:rPr lang="es-CO" smtClean="0"/>
              <a:t>11/05/2021</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1E1C4DB2-6165-9F46-8B51-F428DEEBD2C4}" type="slidenum">
              <a:rPr lang="es-CO" smtClean="0"/>
              <a:t>‹Nº›</a:t>
            </a:fld>
            <a:endParaRPr lang="es-CO"/>
          </a:p>
        </p:txBody>
      </p:sp>
    </p:spTree>
    <p:extLst>
      <p:ext uri="{BB962C8B-B14F-4D97-AF65-F5344CB8AC3E}">
        <p14:creationId xmlns:p14="http://schemas.microsoft.com/office/powerpoint/2010/main" val="106888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CD3116B1-9C01-6840-BE44-994D1B34BAEB}" type="datetimeFigureOut">
              <a:rPr lang="es-CO" smtClean="0"/>
              <a:t>11/05/2021</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1E1C4DB2-6165-9F46-8B51-F428DEEBD2C4}" type="slidenum">
              <a:rPr lang="es-CO" smtClean="0"/>
              <a:t>‹Nº›</a:t>
            </a:fld>
            <a:endParaRPr lang="es-CO"/>
          </a:p>
        </p:txBody>
      </p:sp>
    </p:spTree>
    <p:extLst>
      <p:ext uri="{BB962C8B-B14F-4D97-AF65-F5344CB8AC3E}">
        <p14:creationId xmlns:p14="http://schemas.microsoft.com/office/powerpoint/2010/main" val="27428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CD3116B1-9C01-6840-BE44-994D1B34BAEB}" type="datetimeFigureOut">
              <a:rPr lang="es-CO" smtClean="0"/>
              <a:t>11/05/2021</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1E1C4DB2-6165-9F46-8B51-F428DEEBD2C4}" type="slidenum">
              <a:rPr lang="es-CO" smtClean="0"/>
              <a:t>‹Nº›</a:t>
            </a:fld>
            <a:endParaRPr lang="es-CO"/>
          </a:p>
        </p:txBody>
      </p:sp>
    </p:spTree>
    <p:extLst>
      <p:ext uri="{BB962C8B-B14F-4D97-AF65-F5344CB8AC3E}">
        <p14:creationId xmlns:p14="http://schemas.microsoft.com/office/powerpoint/2010/main" val="144765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CD3116B1-9C01-6840-BE44-994D1B34BAEB}" type="datetimeFigureOut">
              <a:rPr lang="es-CO" smtClean="0"/>
              <a:t>11/05/2021</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1E1C4DB2-6165-9F46-8B51-F428DEEBD2C4}" type="slidenum">
              <a:rPr lang="es-CO" smtClean="0"/>
              <a:t>‹Nº›</a:t>
            </a:fld>
            <a:endParaRPr lang="es-CO"/>
          </a:p>
        </p:txBody>
      </p:sp>
    </p:spTree>
    <p:extLst>
      <p:ext uri="{BB962C8B-B14F-4D97-AF65-F5344CB8AC3E}">
        <p14:creationId xmlns:p14="http://schemas.microsoft.com/office/powerpoint/2010/main" val="295099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CD3116B1-9C01-6840-BE44-994D1B34BAEB}" type="datetimeFigureOut">
              <a:rPr lang="es-CO" smtClean="0"/>
              <a:t>11/05/2021</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1E1C4DB2-6165-9F46-8B51-F428DEEBD2C4}" type="slidenum">
              <a:rPr lang="es-CO" smtClean="0"/>
              <a:t>‹Nº›</a:t>
            </a:fld>
            <a:endParaRPr lang="es-CO"/>
          </a:p>
        </p:txBody>
      </p:sp>
    </p:spTree>
    <p:extLst>
      <p:ext uri="{BB962C8B-B14F-4D97-AF65-F5344CB8AC3E}">
        <p14:creationId xmlns:p14="http://schemas.microsoft.com/office/powerpoint/2010/main" val="113122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116B1-9C01-6840-BE44-994D1B34BAEB}" type="datetimeFigureOut">
              <a:rPr lang="es-CO" smtClean="0"/>
              <a:t>11/05/2021</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C4DB2-6165-9F46-8B51-F428DEEBD2C4}" type="slidenum">
              <a:rPr lang="es-CO" smtClean="0"/>
              <a:t>‹Nº›</a:t>
            </a:fld>
            <a:endParaRPr lang="es-CO"/>
          </a:p>
        </p:txBody>
      </p:sp>
    </p:spTree>
    <p:extLst>
      <p:ext uri="{BB962C8B-B14F-4D97-AF65-F5344CB8AC3E}">
        <p14:creationId xmlns:p14="http://schemas.microsoft.com/office/powerpoint/2010/main" val="2059155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arget="../media/image4.jpeg" Type="http://schemas.openxmlformats.org/officeDocument/2006/relationships/image"/><Relationship Id="rId2" Target="../notesSlides/notesSlide3.xml" Type="http://schemas.openxmlformats.org/officeDocument/2006/relationships/notesSlide"/><Relationship Id="rId1" Target="../slideLayouts/slideLayout12.xml" Type="http://schemas.openxmlformats.org/officeDocument/2006/relationships/slideLayout"/></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arget="../media/image5.jpeg" Type="http://schemas.openxmlformats.org/officeDocument/2006/relationships/image"/><Relationship Id="rId2" Target="../notesSlides/notesSlide5.xml" Type="http://schemas.openxmlformats.org/officeDocument/2006/relationships/notesSlide"/><Relationship Id="rId1" Target="../slideLayouts/slideLayout12.xml" Type="http://schemas.openxmlformats.org/officeDocument/2006/relationships/slideLayout"/><Relationship Id="rId4" Target="../media/image6.jpeg" Type="http://schemas.openxmlformats.org/officeDocument/2006/relationships/image"/></Relationships>
</file>

<file path=ppt/slides/_rels/slide14.xml.rels><?xml version="1.0" encoding="UTF-8" standalone="yes" ?><Relationships xmlns="http://schemas.openxmlformats.org/package/2006/relationships"><Relationship Id="rId3" Target="../media/image7.jpeg" Type="http://schemas.openxmlformats.org/officeDocument/2006/relationships/image"/><Relationship Id="rId2" Target="../notesSlides/notesSlide6.xml" Type="http://schemas.openxmlformats.org/officeDocument/2006/relationships/notesSlide"/><Relationship Id="rId1" Target="../slideLayouts/slideLayout12.xml" Type="http://schemas.openxmlformats.org/officeDocument/2006/relationships/slideLayout"/><Relationship Id="rId4" Target="../media/image8.jpeg" Type="http://schemas.openxmlformats.org/officeDocument/2006/relationships/image"/></Relationships>
</file>

<file path=ppt/slides/_rels/slide15.xml.rels><?xml version="1.0" encoding="UTF-8" standalone="yes" ?><Relationships xmlns="http://schemas.openxmlformats.org/package/2006/relationships"><Relationship Id="rId3" Target="../media/image9.jpeg" Type="http://schemas.openxmlformats.org/officeDocument/2006/relationships/image"/><Relationship Id="rId2" Target="../notesSlides/notesSlide7.xml" Type="http://schemas.openxmlformats.org/officeDocument/2006/relationships/notesSlide"/><Relationship Id="rId1" Target="../slideLayouts/slideLayout12.xml" Type="http://schemas.openxmlformats.org/officeDocument/2006/relationships/slideLayout"/></Relationships>
</file>

<file path=ppt/slides/_rels/slide16.xml.rels><?xml version="1.0" encoding="UTF-8" standalone="yes" ?><Relationships xmlns="http://schemas.openxmlformats.org/package/2006/relationships"><Relationship Id="rId3" Target="../media/image10.jpeg" Type="http://schemas.openxmlformats.org/officeDocument/2006/relationships/image"/><Relationship Id="rId2" Target="../notesSlides/notesSlide8.xml" Type="http://schemas.openxmlformats.org/officeDocument/2006/relationships/notesSlide"/><Relationship Id="rId1" Target="../slideLayouts/slideLayout12.xml" Type="http://schemas.openxmlformats.org/officeDocument/2006/relationships/slideLayout"/><Relationship Id="rId5" Target="../media/image12.jpeg" Type="http://schemas.openxmlformats.org/officeDocument/2006/relationships/image"/><Relationship Id="rId4" Target="../media/image11.jpeg" Type="http://schemas.openxmlformats.org/officeDocument/2006/relationships/image"/></Relationships>
</file>

<file path=ppt/slides/_rels/slide17.xml.rels><?xml version="1.0" encoding="UTF-8" standalone="yes" ?><Relationships xmlns="http://schemas.openxmlformats.org/package/2006/relationships"><Relationship Id="rId3" Target="../media/image13.jpeg" Type="http://schemas.openxmlformats.org/officeDocument/2006/relationships/image"/><Relationship Id="rId2" Target="../notesSlides/notesSlide9.xml" Type="http://schemas.openxmlformats.org/officeDocument/2006/relationships/notesSlide"/><Relationship Id="rId1" Target="../slideLayouts/slideLayout12.xml" Type="http://schemas.openxmlformats.org/officeDocument/2006/relationships/slideLayout"/><Relationship Id="rId5" Target="../media/image15.jpeg" Type="http://schemas.openxmlformats.org/officeDocument/2006/relationships/image"/><Relationship Id="rId4" Target="../media/image14.jpeg" Type="http://schemas.openxmlformats.org/officeDocument/2006/relationships/image"/></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arget="../media/image22.jpeg" Type="http://schemas.openxmlformats.org/officeDocument/2006/relationships/image"/><Relationship Id="rId2" Target="../media/image21.jpeg" Type="http://schemas.openxmlformats.org/officeDocument/2006/relationships/image"/><Relationship Id="rId1" Target="../slideLayouts/slideLayout12.xml" Type="http://schemas.openxmlformats.org/officeDocument/2006/relationships/slideLayout"/></Relationships>
</file>

<file path=ppt/slides/_rels/slide23.xml.rels><?xml version="1.0" encoding="UTF-8" standalone="yes" ?><Relationships xmlns="http://schemas.openxmlformats.org/package/2006/relationships"><Relationship Id="rId2" Target="../media/image23.jpeg" Type="http://schemas.openxmlformats.org/officeDocument/2006/relationships/image"/><Relationship Id="rId1" Target="../slideLayouts/slideLayout12.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24.jpeg" Type="http://schemas.openxmlformats.org/officeDocument/2006/relationships/image"/><Relationship Id="rId1" Target="../slideLayouts/slideLayout12.xml" Type="http://schemas.openxmlformats.org/officeDocument/2006/relationships/slideLayout"/></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arget="../media/image27.jpeg" Type="http://schemas.openxmlformats.org/officeDocument/2006/relationships/image"/><Relationship Id="rId2" Target="../media/image26.jpeg" Type="http://schemas.openxmlformats.org/officeDocument/2006/relationships/image"/><Relationship Id="rId1" Target="../slideLayouts/slideLayout12.xml" Type="http://schemas.openxmlformats.org/officeDocument/2006/relationships/slideLayout"/></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arget="../media/image30.jpeg" Type="http://schemas.openxmlformats.org/officeDocument/2006/relationships/image"/><Relationship Id="rId1" Target="../slideLayouts/slideLayout12.xml" Type="http://schemas.openxmlformats.org/officeDocument/2006/relationships/slideLayout"/></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arget="../media/image34.jpeg" Type="http://schemas.openxmlformats.org/officeDocument/2006/relationships/image"/><Relationship Id="rId2" Target="../media/image33.jpeg" Type="http://schemas.openxmlformats.org/officeDocument/2006/relationships/image"/><Relationship Id="rId1" Target="../slideLayouts/slideLayout12.xml" Type="http://schemas.openxmlformats.org/officeDocument/2006/relationships/slideLayout"/></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arget="../media/image42.jpeg" Type="http://schemas.openxmlformats.org/officeDocument/2006/relationships/image"/><Relationship Id="rId2" Target="../media/image41.jpeg" Type="http://schemas.openxmlformats.org/officeDocument/2006/relationships/image"/><Relationship Id="rId1" Target="../slideLayouts/slideLayout12.xml" Type="http://schemas.openxmlformats.org/officeDocument/2006/relationships/slideLayout"/><Relationship Id="rId4" Target="../media/image43.jpeg" Type="http://schemas.openxmlformats.org/officeDocument/2006/relationships/image"/></Relationships>
</file>

<file path=ppt/slides/_rels/slide38.xml.rels><?xml version="1.0" encoding="UTF-8" standalone="yes" ?><Relationships xmlns="http://schemas.openxmlformats.org/package/2006/relationships"><Relationship Id="rId3" Target="../media/image45.jpeg" Type="http://schemas.openxmlformats.org/officeDocument/2006/relationships/image"/><Relationship Id="rId2" Target="../media/image44.jpeg" Type="http://schemas.openxmlformats.org/officeDocument/2006/relationships/image"/><Relationship Id="rId1" Target="../slideLayouts/slideLayout12.xml" Type="http://schemas.openxmlformats.org/officeDocument/2006/relationships/slideLayout"/><Relationship Id="rId4" Target="../media/image46.jpeg" Type="http://schemas.openxmlformats.org/officeDocument/2006/relationships/image"/></Relationships>
</file>

<file path=ppt/slides/_rels/slide39.xml.rels><?xml version="1.0" encoding="UTF-8" standalone="yes" ?><Relationships xmlns="http://schemas.openxmlformats.org/package/2006/relationships"><Relationship Id="rId3" Target="../media/image48.jpeg" Type="http://schemas.openxmlformats.org/officeDocument/2006/relationships/image"/><Relationship Id="rId2" Target="../media/image47.jpeg" Type="http://schemas.openxmlformats.org/officeDocument/2006/relationships/image"/><Relationship Id="rId1" Target="../slideLayouts/slideLayout12.xml" Type="http://schemas.openxmlformats.org/officeDocument/2006/relationships/slideLayout"/></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arget="../media/image49.png" Type="http://schemas.openxmlformats.org/officeDocument/2006/relationships/image"/><Relationship Id="rId2" Target="../notesSlides/notesSlide14.xml" Type="http://schemas.openxmlformats.org/officeDocument/2006/relationships/notesSlide"/><Relationship Id="rId1" Target="../slideLayouts/slideLayout12.xml" Type="http://schemas.openxmlformats.org/officeDocument/2006/relationships/slideLayout"/></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3" Target="../media/image51.jpeg" Type="http://schemas.openxmlformats.org/officeDocument/2006/relationships/image"/><Relationship Id="rId2" Target="../media/image50.jpeg" Type="http://schemas.openxmlformats.org/officeDocument/2006/relationships/image"/><Relationship Id="rId1" Target="../slideLayouts/slideLayout12.xml" Type="http://schemas.openxmlformats.org/officeDocument/2006/relationships/slideLayout"/></Relationships>
</file>

<file path=ppt/slides/_rels/slide46.xml.rels><?xml version="1.0" encoding="UTF-8" standalone="yes" ?><Relationships xmlns="http://schemas.openxmlformats.org/package/2006/relationships"><Relationship Id="rId3" Target="../media/image52.jpeg" Type="http://schemas.openxmlformats.org/officeDocument/2006/relationships/image"/><Relationship Id="rId2" Target="../notesSlides/notesSlide15.xml" Type="http://schemas.openxmlformats.org/officeDocument/2006/relationships/notesSlide"/><Relationship Id="rId1" Target="../slideLayouts/slideLayout12.xml" Type="http://schemas.openxmlformats.org/officeDocument/2006/relationships/slideLayout"/></Relationships>
</file>

<file path=ppt/slides/_rels/slide47.xml.rels><?xml version="1.0" encoding="UTF-8" standalone="yes" ?><Relationships xmlns="http://schemas.openxmlformats.org/package/2006/relationships"><Relationship Id="rId3" Target="../media/image53.jpeg" Type="http://schemas.openxmlformats.org/officeDocument/2006/relationships/image"/><Relationship Id="rId2" Target="../notesSlides/notesSlide16.xml" Type="http://schemas.openxmlformats.org/officeDocument/2006/relationships/notesSlide"/><Relationship Id="rId1" Target="../slideLayouts/slideLayout12.xml" Type="http://schemas.openxmlformats.org/officeDocument/2006/relationships/slideLayout"/><Relationship Id="rId4" Target="../media/image54.jpeg" Type="http://schemas.openxmlformats.org/officeDocument/2006/relationships/image"/></Relationships>
</file>

<file path=ppt/slides/_rels/slide48.xml.rels><?xml version="1.0" encoding="UTF-8" standalone="yes" ?><Relationships xmlns="http://schemas.openxmlformats.org/package/2006/relationships"><Relationship Id="rId3" Target="../media/image55.jpeg" Type="http://schemas.openxmlformats.org/officeDocument/2006/relationships/image"/><Relationship Id="rId2" Target="../notesSlides/notesSlide17.xml" Type="http://schemas.openxmlformats.org/officeDocument/2006/relationships/notesSlide"/><Relationship Id="rId1" Target="../slideLayouts/slideLayout12.xml" Type="http://schemas.openxmlformats.org/officeDocument/2006/relationships/slideLayout"/></Relationships>
</file>

<file path=ppt/slides/_rels/slide49.xml.rels><?xml version="1.0" encoding="UTF-8" standalone="yes" ?><Relationships xmlns="http://schemas.openxmlformats.org/package/2006/relationships"><Relationship Id="rId3" Target="../media/image56.jpeg" Type="http://schemas.openxmlformats.org/officeDocument/2006/relationships/image"/><Relationship Id="rId2" Target="../notesSlides/notesSlide18.xml" Type="http://schemas.openxmlformats.org/officeDocument/2006/relationships/notesSlide"/><Relationship Id="rId1" Target="../slideLayouts/slideLayout12.xml" Type="http://schemas.openxmlformats.org/officeDocument/2006/relationships/slideLayout"/><Relationship Id="rId4" Target="../media/image57.jpeg" Type="http://schemas.openxmlformats.org/officeDocument/2006/relationships/image"/></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arget="../media/image58.jpeg" Type="http://schemas.openxmlformats.org/officeDocument/2006/relationships/image"/><Relationship Id="rId2" Target="../notesSlides/notesSlide19.xml" Type="http://schemas.openxmlformats.org/officeDocument/2006/relationships/notesSlide"/><Relationship Id="rId1" Target="../slideLayouts/slideLayout12.xml" Type="http://schemas.openxmlformats.org/officeDocument/2006/relationships/slideLayout"/><Relationship Id="rId5" Target="../media/image60.png" Type="http://schemas.openxmlformats.org/officeDocument/2006/relationships/image"/><Relationship Id="rId4" Target="../media/image59.jpeg" Type="http://schemas.openxmlformats.org/officeDocument/2006/relationships/image"/></Relationships>
</file>

<file path=ppt/slides/_rels/slide51.xml.rels><?xml version="1.0" encoding="UTF-8" standalone="yes" ?><Relationships xmlns="http://schemas.openxmlformats.org/package/2006/relationships"><Relationship Id="rId3" Target="../media/image61.jpeg" Type="http://schemas.openxmlformats.org/officeDocument/2006/relationships/image"/><Relationship Id="rId2" Target="../notesSlides/notesSlide20.xml" Type="http://schemas.openxmlformats.org/officeDocument/2006/relationships/notesSlide"/><Relationship Id="rId1" Target="../slideLayouts/slideLayout12.xml" Type="http://schemas.openxmlformats.org/officeDocument/2006/relationships/slideLayout"/><Relationship Id="rId5" Target="../media/image63.jpeg" Type="http://schemas.openxmlformats.org/officeDocument/2006/relationships/image"/><Relationship Id="rId4" Target="../media/image62.jpeg" Type="http://schemas.openxmlformats.org/officeDocument/2006/relationships/image"/></Relationships>
</file>

<file path=ppt/slides/_rels/slide5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66.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23.xml"/><Relationship Id="rId16" Type="http://schemas.openxmlformats.org/officeDocument/2006/relationships/diagramColors" Target="../diagrams/colors6.xml"/><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arget="../media/image67.jpeg" Type="http://schemas.openxmlformats.org/officeDocument/2006/relationships/image"/><Relationship Id="rId2" Target="../notesSlides/notesSlide26.xml" Type="http://schemas.openxmlformats.org/officeDocument/2006/relationships/notesSlide"/><Relationship Id="rId1" Target="../slideLayouts/slideLayout12.xml" Type="http://schemas.openxmlformats.org/officeDocument/2006/relationships/slideLayout"/></Relationships>
</file>

<file path=ppt/slides/_rels/slide59.xml.rels><?xml version="1.0" encoding="UTF-8" standalone="yes" ?><Relationships xmlns="http://schemas.openxmlformats.org/package/2006/relationships"><Relationship Id="rId3" Target="../media/image69.jpeg" Type="http://schemas.openxmlformats.org/officeDocument/2006/relationships/image"/><Relationship Id="rId2" Target="../media/image68.jpeg" Type="http://schemas.openxmlformats.org/officeDocument/2006/relationships/image"/><Relationship Id="rId1" Target="../slideLayouts/slideLayout12.xml" Type="http://schemas.openxmlformats.org/officeDocument/2006/relationships/slideLayout"/><Relationship Id="rId4" Target="../media/image70.jpeg" Type="http://schemas.openxmlformats.org/officeDocument/2006/relationships/image"/></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arget="../media/image71.jpeg" Type="http://schemas.openxmlformats.org/officeDocument/2006/relationships/image"/><Relationship Id="rId1" Target="../slideLayouts/slideLayout12.xml" Type="http://schemas.openxmlformats.org/officeDocument/2006/relationships/slideLayout"/></Relationships>
</file>

<file path=ppt/slides/_rels/slide61.xml.rels><?xml version="1.0" encoding="UTF-8" standalone="yes" ?><Relationships xmlns="http://schemas.openxmlformats.org/package/2006/relationships"><Relationship Id="rId2" Target="../media/image50.jpeg" Type="http://schemas.openxmlformats.org/officeDocument/2006/relationships/image"/><Relationship Id="rId1" Target="../slideLayouts/slideLayout12.xml" Type="http://schemas.openxmlformats.org/officeDocument/2006/relationships/slideLayout"/></Relationships>
</file>

<file path=ppt/slides/_rels/slide62.xml.rels><?xml version="1.0" encoding="UTF-8" standalone="yes" ?><Relationships xmlns="http://schemas.openxmlformats.org/package/2006/relationships"><Relationship Id="rId3" Target="../media/image73.jpeg" Type="http://schemas.openxmlformats.org/officeDocument/2006/relationships/image"/><Relationship Id="rId2" Target="../media/image72.jpeg" Type="http://schemas.openxmlformats.org/officeDocument/2006/relationships/image"/><Relationship Id="rId1" Target="../slideLayouts/slideLayout12.xml" Type="http://schemas.openxmlformats.org/officeDocument/2006/relationships/slideLayout"/></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arget="../media/image76.jpeg" Type="http://schemas.openxmlformats.org/officeDocument/2006/relationships/image"/><Relationship Id="rId2" Target="../media/image75.jpeg" Type="http://schemas.openxmlformats.org/officeDocument/2006/relationships/image"/><Relationship Id="rId1" Target="../slideLayouts/slideLayout12.xml" Type="http://schemas.openxmlformats.org/officeDocument/2006/relationships/slideLayout"/></Relationships>
</file>

<file path=ppt/slides/_rels/slide66.xml.rels><?xml version="1.0" encoding="UTF-8" standalone="yes" ?><Relationships xmlns="http://schemas.openxmlformats.org/package/2006/relationships"><Relationship Id="rId3" Target="../media/image77.jpeg" Type="http://schemas.openxmlformats.org/officeDocument/2006/relationships/image"/><Relationship Id="rId2" Target="../notesSlides/notesSlide27.xml" Type="http://schemas.openxmlformats.org/officeDocument/2006/relationships/notesSlide"/><Relationship Id="rId1" Target="../slideLayouts/slideLayout12.xml" Type="http://schemas.openxmlformats.org/officeDocument/2006/relationships/slideLayout"/></Relationships>
</file>

<file path=ppt/slides/_rels/slide67.xml.rels><?xml version="1.0" encoding="UTF-8" standalone="yes" ?><Relationships xmlns="http://schemas.openxmlformats.org/package/2006/relationships"><Relationship Id="rId2" Target="../media/image78.jpeg" Type="http://schemas.openxmlformats.org/officeDocument/2006/relationships/image"/><Relationship Id="rId1" Target="../slideLayouts/slideLayout12.xml" Type="http://schemas.openxmlformats.org/officeDocument/2006/relationships/slideLayout"/></Relationships>
</file>

<file path=ppt/slides/_rels/slide68.xml.rels><?xml version="1.0" encoding="UTF-8" standalone="yes" ?><Relationships xmlns="http://schemas.openxmlformats.org/package/2006/relationships"><Relationship Id="rId3" Target="../media/image79.jpeg" Type="http://schemas.openxmlformats.org/officeDocument/2006/relationships/image"/><Relationship Id="rId2" Target="../notesSlides/notesSlide28.xml" Type="http://schemas.openxmlformats.org/officeDocument/2006/relationships/notesSlide"/><Relationship Id="rId1" Target="../slideLayouts/slideLayout12.xml" Type="http://schemas.openxmlformats.org/officeDocument/2006/relationships/slideLayout"/></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hyperlink" Target="https://tienda.elsevier.es/mandell-douglas-y-bennett-enfermedades-infecciosas-principios-y-practica-9788490229170.html" TargetMode="Externa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arget="../media/image80.jpeg" Type="http://schemas.openxmlformats.org/officeDocument/2006/relationships/image"/><Relationship Id="rId1" Target="../slideLayouts/slideLayout12.xml" Type="http://schemas.openxmlformats.org/officeDocument/2006/relationships/slideLayout"/></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arget="../media/image2.jpeg" Type="http://schemas.openxmlformats.org/officeDocument/2006/relationships/image"/><Relationship Id="rId1" Target="../slideLayouts/slideLayout1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F9B284-C98D-004D-A38E-CE56B8855262}"/>
              </a:ext>
            </a:extLst>
          </p:cNvPr>
          <p:cNvSpPr>
            <a:spLocks noGrp="1"/>
          </p:cNvSpPr>
          <p:nvPr>
            <p:ph type="ctrTitle"/>
          </p:nvPr>
        </p:nvSpPr>
        <p:spPr>
          <a:xfrm>
            <a:off x="1524000" y="733863"/>
            <a:ext cx="9144000" cy="2387600"/>
          </a:xfrm>
        </p:spPr>
        <p:txBody>
          <a:bodyPr>
            <a:noAutofit/>
          </a:bodyPr>
          <a:lstStyle/>
          <a:p>
            <a:r>
              <a:rPr lang="es-CO" sz="3600" dirty="0"/>
              <a:t>INFECCIONES NECROTIZANTES DE LA PIEL Y DE LOS TEJIDOS BLANDOS </a:t>
            </a:r>
          </a:p>
        </p:txBody>
      </p:sp>
      <p:sp>
        <p:nvSpPr>
          <p:cNvPr id="3" name="Subtítulo 2">
            <a:extLst>
              <a:ext uri="{FF2B5EF4-FFF2-40B4-BE49-F238E27FC236}">
                <a16:creationId xmlns:a16="http://schemas.microsoft.com/office/drawing/2014/main" id="{BE68D5FE-98DB-084D-91E6-116D570DC2D4}"/>
              </a:ext>
            </a:extLst>
          </p:cNvPr>
          <p:cNvSpPr>
            <a:spLocks noGrp="1"/>
          </p:cNvSpPr>
          <p:nvPr>
            <p:ph type="subTitle" idx="1"/>
          </p:nvPr>
        </p:nvSpPr>
        <p:spPr>
          <a:xfrm>
            <a:off x="2781300" y="3493047"/>
            <a:ext cx="6629400" cy="1655762"/>
          </a:xfrm>
        </p:spPr>
        <p:txBody>
          <a:bodyPr>
            <a:normAutofit/>
          </a:bodyPr>
          <a:lstStyle/>
          <a:p>
            <a:r>
              <a:rPr lang="es-CO" sz="2000" b="1" dirty="0"/>
              <a:t>Cristian Mauricio Sierra Ramírez </a:t>
            </a:r>
          </a:p>
          <a:p>
            <a:r>
              <a:rPr lang="es-CO" sz="2000" b="1" dirty="0"/>
              <a:t>Residente 1 año – Cirugía general </a:t>
            </a:r>
          </a:p>
          <a:p>
            <a:r>
              <a:rPr lang="es-CO" sz="2000" b="1" dirty="0"/>
              <a:t>Universidad de Antioquia</a:t>
            </a:r>
          </a:p>
        </p:txBody>
      </p:sp>
    </p:spTree>
    <p:extLst>
      <p:ext uri="{BB962C8B-B14F-4D97-AF65-F5344CB8AC3E}">
        <p14:creationId xmlns:p14="http://schemas.microsoft.com/office/powerpoint/2010/main" val="328915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616974" y="129151"/>
            <a:ext cx="10515600" cy="1325563"/>
          </a:xfrm>
        </p:spPr>
        <p:txBody>
          <a:bodyPr/>
          <a:lstStyle/>
          <a:p>
            <a:r>
              <a:rPr lang="es-CO" dirty="0"/>
              <a:t>FISIOPATOLOGÍA</a:t>
            </a:r>
          </a:p>
        </p:txBody>
      </p:sp>
      <p:pic>
        <p:nvPicPr>
          <p:cNvPr id="3" name="Imagen 2">
            <a:extLst>
              <a:ext uri="{FF2B5EF4-FFF2-40B4-BE49-F238E27FC236}">
                <a16:creationId xmlns:a16="http://schemas.microsoft.com/office/drawing/2014/main" id="{BB22ACB7-C290-0F4B-8CFD-D6F0BEE202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1166" y="1600042"/>
            <a:ext cx="7522346" cy="4781863"/>
          </a:xfrm>
          <a:prstGeom prst="rect">
            <a:avLst/>
          </a:prstGeom>
        </p:spPr>
      </p:pic>
    </p:spTree>
    <p:extLst>
      <p:ext uri="{BB962C8B-B14F-4D97-AF65-F5344CB8AC3E}">
        <p14:creationId xmlns:p14="http://schemas.microsoft.com/office/powerpoint/2010/main" val="62970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40AC1AA-292F-FA41-94E2-451E2C73AE05}"/>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8361958" y="1804106"/>
            <a:ext cx="3758728" cy="4112487"/>
          </a:xfrm>
          <a:prstGeom prst="rect">
            <a:avLst/>
          </a:prstGeom>
        </p:spPr>
      </p:pic>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43233" y="71171"/>
            <a:ext cx="10515600" cy="1325563"/>
          </a:xfrm>
        </p:spPr>
        <p:txBody>
          <a:bodyPr/>
          <a:lstStyle/>
          <a:p>
            <a:r>
              <a:rPr lang="es-CO" dirty="0"/>
              <a:t>MICROBIOLOGÍA</a:t>
            </a:r>
          </a:p>
        </p:txBody>
      </p:sp>
      <p:graphicFrame>
        <p:nvGraphicFramePr>
          <p:cNvPr id="5" name="Tabla 4">
            <a:extLst>
              <a:ext uri="{FF2B5EF4-FFF2-40B4-BE49-F238E27FC236}">
                <a16:creationId xmlns:a16="http://schemas.microsoft.com/office/drawing/2014/main" id="{680ABCC3-4813-D64B-AFBD-1D8E8C722E9C}"/>
              </a:ext>
            </a:extLst>
          </p:cNvPr>
          <p:cNvGraphicFramePr>
            <a:graphicFrameLocks noGrp="1"/>
          </p:cNvGraphicFramePr>
          <p:nvPr>
            <p:extLst>
              <p:ext uri="{D42A27DB-BD31-4B8C-83A1-F6EECF244321}">
                <p14:modId xmlns:p14="http://schemas.microsoft.com/office/powerpoint/2010/main" val="3729547778"/>
              </p:ext>
            </p:extLst>
          </p:nvPr>
        </p:nvGraphicFramePr>
        <p:xfrm>
          <a:off x="693331" y="1312216"/>
          <a:ext cx="3758727" cy="2482091"/>
        </p:xfrm>
        <a:graphic>
          <a:graphicData uri="http://schemas.openxmlformats.org/drawingml/2006/table">
            <a:tbl>
              <a:tblPr firstRow="1" bandRow="1">
                <a:tableStyleId>{5C22544A-7EE6-4342-B048-85BDC9FD1C3A}</a:tableStyleId>
              </a:tblPr>
              <a:tblGrid>
                <a:gridCol w="3758727">
                  <a:extLst>
                    <a:ext uri="{9D8B030D-6E8A-4147-A177-3AD203B41FA5}">
                      <a16:colId xmlns:a16="http://schemas.microsoft.com/office/drawing/2014/main" val="3970143538"/>
                    </a:ext>
                  </a:extLst>
                </a:gridCol>
              </a:tblGrid>
              <a:tr h="485227">
                <a:tc>
                  <a:txBody>
                    <a:bodyPr/>
                    <a:lstStyle/>
                    <a:p>
                      <a:r>
                        <a:rPr lang="es-CO" sz="1200" dirty="0">
                          <a:latin typeface="Montserrat" pitchFamily="2" charset="77"/>
                        </a:rPr>
                        <a:t>Tipo I: aeróbicas y anaeróbicas:</a:t>
                      </a:r>
                    </a:p>
                  </a:txBody>
                  <a:tcPr/>
                </a:tc>
                <a:extLst>
                  <a:ext uri="{0D108BD9-81ED-4DB2-BD59-A6C34878D82A}">
                    <a16:rowId xmlns:a16="http://schemas.microsoft.com/office/drawing/2014/main" val="2915759390"/>
                  </a:ext>
                </a:extLst>
              </a:tr>
              <a:tr h="1061504">
                <a:tc>
                  <a:txBody>
                    <a:bodyPr/>
                    <a:lstStyle/>
                    <a:p>
                      <a:r>
                        <a:rPr lang="es-CO" sz="1200" b="0" dirty="0">
                          <a:solidFill>
                            <a:srgbClr val="152B48"/>
                          </a:solidFill>
                          <a:latin typeface="Montserrat" pitchFamily="2" charset="77"/>
                        </a:rPr>
                        <a:t>Anaerobia: Bacteroides, Clostridium, Peptostreptococcus) + Enterobacteriaceae (E. coli, Kpn, Proteus) + Streptococos anaerobios facultativos. </a:t>
                      </a:r>
                    </a:p>
                  </a:txBody>
                  <a:tcPr/>
                </a:tc>
                <a:extLst>
                  <a:ext uri="{0D108BD9-81ED-4DB2-BD59-A6C34878D82A}">
                    <a16:rowId xmlns:a16="http://schemas.microsoft.com/office/drawing/2014/main" val="1085424194"/>
                  </a:ext>
                </a:extLst>
              </a:tr>
              <a:tr h="467680">
                <a:tc>
                  <a:txBody>
                    <a:bodyPr/>
                    <a:lstStyle/>
                    <a:p>
                      <a:pPr marL="0" indent="0">
                        <a:buFont typeface="Arial" panose="020B0604020202020204" pitchFamily="34" charset="0"/>
                        <a:buNone/>
                      </a:pPr>
                      <a:r>
                        <a:rPr lang="es-CO" sz="1200" dirty="0">
                          <a:solidFill>
                            <a:srgbClr val="152B48"/>
                          </a:solidFill>
                          <a:latin typeface="Montserrat" pitchFamily="2" charset="77"/>
                        </a:rPr>
                        <a:t>P. Auriginosa – rara vez.</a:t>
                      </a:r>
                    </a:p>
                  </a:txBody>
                  <a:tcPr/>
                </a:tc>
                <a:extLst>
                  <a:ext uri="{0D108BD9-81ED-4DB2-BD59-A6C34878D82A}">
                    <a16:rowId xmlns:a16="http://schemas.microsoft.com/office/drawing/2014/main" val="1353253182"/>
                  </a:ext>
                </a:extLst>
              </a:tr>
              <a:tr h="467680">
                <a:tc>
                  <a:txBody>
                    <a:bodyPr/>
                    <a:lstStyle/>
                    <a:p>
                      <a:pPr marL="0" indent="0">
                        <a:buFont typeface="Arial" panose="020B0604020202020204" pitchFamily="34" charset="0"/>
                        <a:buNone/>
                      </a:pPr>
                      <a:r>
                        <a:rPr lang="es-CO" sz="1200" dirty="0">
                          <a:solidFill>
                            <a:srgbClr val="152B48"/>
                          </a:solidFill>
                          <a:latin typeface="Montserrat" pitchFamily="2" charset="77"/>
                        </a:rPr>
                        <a:t>Candida.</a:t>
                      </a:r>
                    </a:p>
                  </a:txBody>
                  <a:tcPr/>
                </a:tc>
                <a:extLst>
                  <a:ext uri="{0D108BD9-81ED-4DB2-BD59-A6C34878D82A}">
                    <a16:rowId xmlns:a16="http://schemas.microsoft.com/office/drawing/2014/main" val="2795794397"/>
                  </a:ext>
                </a:extLst>
              </a:tr>
            </a:tbl>
          </a:graphicData>
        </a:graphic>
      </p:graphicFrame>
      <p:graphicFrame>
        <p:nvGraphicFramePr>
          <p:cNvPr id="8" name="Tabla 7">
            <a:extLst>
              <a:ext uri="{FF2B5EF4-FFF2-40B4-BE49-F238E27FC236}">
                <a16:creationId xmlns:a16="http://schemas.microsoft.com/office/drawing/2014/main" id="{5CC956D7-4F01-E647-8E62-D9F99B778C31}"/>
              </a:ext>
            </a:extLst>
          </p:cNvPr>
          <p:cNvGraphicFramePr>
            <a:graphicFrameLocks noGrp="1"/>
          </p:cNvGraphicFramePr>
          <p:nvPr>
            <p:extLst>
              <p:ext uri="{D42A27DB-BD31-4B8C-83A1-F6EECF244321}">
                <p14:modId xmlns:p14="http://schemas.microsoft.com/office/powerpoint/2010/main" val="2237243292"/>
              </p:ext>
            </p:extLst>
          </p:nvPr>
        </p:nvGraphicFramePr>
        <p:xfrm>
          <a:off x="4673137" y="3401834"/>
          <a:ext cx="3758728" cy="932669"/>
        </p:xfrm>
        <a:graphic>
          <a:graphicData uri="http://schemas.openxmlformats.org/drawingml/2006/table">
            <a:tbl>
              <a:tblPr firstRow="1" bandRow="1">
                <a:tableStyleId>{5C22544A-7EE6-4342-B048-85BDC9FD1C3A}</a:tableStyleId>
              </a:tblPr>
              <a:tblGrid>
                <a:gridCol w="3758728">
                  <a:extLst>
                    <a:ext uri="{9D8B030D-6E8A-4147-A177-3AD203B41FA5}">
                      <a16:colId xmlns:a16="http://schemas.microsoft.com/office/drawing/2014/main" val="3970143538"/>
                    </a:ext>
                  </a:extLst>
                </a:gridCol>
              </a:tblGrid>
              <a:tr h="292589">
                <a:tc>
                  <a:txBody>
                    <a:bodyPr/>
                    <a:lstStyle/>
                    <a:p>
                      <a:r>
                        <a:rPr lang="es-CO" sz="1200" dirty="0">
                          <a:latin typeface="Montserrat" pitchFamily="2" charset="77"/>
                        </a:rPr>
                        <a:t>Cabeza y cuello:</a:t>
                      </a:r>
                    </a:p>
                  </a:txBody>
                  <a:tcPr/>
                </a:tc>
                <a:extLst>
                  <a:ext uri="{0D108BD9-81ED-4DB2-BD59-A6C34878D82A}">
                    <a16:rowId xmlns:a16="http://schemas.microsoft.com/office/drawing/2014/main" val="2915759390"/>
                  </a:ext>
                </a:extLst>
              </a:tr>
              <a:tr h="282008">
                <a:tc>
                  <a:txBody>
                    <a:bodyPr/>
                    <a:lstStyle/>
                    <a:p>
                      <a:r>
                        <a:rPr lang="es-CO" sz="1200" b="0" dirty="0">
                          <a:solidFill>
                            <a:srgbClr val="152B48"/>
                          </a:solidFill>
                          <a:latin typeface="Montserrat" pitchFamily="2" charset="77"/>
                        </a:rPr>
                        <a:t>Anaerobios bucales: Fusobacteria, Estreptococos anaerobios, Bacteroides, espiroquetas.</a:t>
                      </a:r>
                    </a:p>
                  </a:txBody>
                  <a:tcPr/>
                </a:tc>
                <a:extLst>
                  <a:ext uri="{0D108BD9-81ED-4DB2-BD59-A6C34878D82A}">
                    <a16:rowId xmlns:a16="http://schemas.microsoft.com/office/drawing/2014/main" val="1085424194"/>
                  </a:ext>
                </a:extLst>
              </a:tr>
            </a:tbl>
          </a:graphicData>
        </a:graphic>
      </p:graphicFrame>
      <p:graphicFrame>
        <p:nvGraphicFramePr>
          <p:cNvPr id="9" name="Tabla 8">
            <a:extLst>
              <a:ext uri="{FF2B5EF4-FFF2-40B4-BE49-F238E27FC236}">
                <a16:creationId xmlns:a16="http://schemas.microsoft.com/office/drawing/2014/main" id="{E308FE53-A19F-7846-8E4D-321DFF1F3A48}"/>
              </a:ext>
            </a:extLst>
          </p:cNvPr>
          <p:cNvGraphicFramePr>
            <a:graphicFrameLocks noGrp="1"/>
          </p:cNvGraphicFramePr>
          <p:nvPr>
            <p:extLst>
              <p:ext uri="{D42A27DB-BD31-4B8C-83A1-F6EECF244321}">
                <p14:modId xmlns:p14="http://schemas.microsoft.com/office/powerpoint/2010/main" val="3449165399"/>
              </p:ext>
            </p:extLst>
          </p:nvPr>
        </p:nvGraphicFramePr>
        <p:xfrm>
          <a:off x="4658388" y="1396734"/>
          <a:ext cx="3758729" cy="1630363"/>
        </p:xfrm>
        <a:graphic>
          <a:graphicData uri="http://schemas.openxmlformats.org/drawingml/2006/table">
            <a:tbl>
              <a:tblPr firstRow="1" bandRow="1">
                <a:tableStyleId>{5C22544A-7EE6-4342-B048-85BDC9FD1C3A}</a:tableStyleId>
              </a:tblPr>
              <a:tblGrid>
                <a:gridCol w="3758729">
                  <a:extLst>
                    <a:ext uri="{9D8B030D-6E8A-4147-A177-3AD203B41FA5}">
                      <a16:colId xmlns:a16="http://schemas.microsoft.com/office/drawing/2014/main" val="3970143538"/>
                    </a:ext>
                  </a:extLst>
                </a:gridCol>
              </a:tblGrid>
              <a:tr h="335787">
                <a:tc>
                  <a:txBody>
                    <a:bodyPr/>
                    <a:lstStyle/>
                    <a:p>
                      <a:r>
                        <a:rPr lang="es-CO" sz="1200" dirty="0">
                          <a:latin typeface="Montserrat" pitchFamily="2" charset="77"/>
                        </a:rPr>
                        <a:t>Tipo II: </a:t>
                      </a:r>
                    </a:p>
                  </a:txBody>
                  <a:tcPr/>
                </a:tc>
                <a:extLst>
                  <a:ext uri="{0D108BD9-81ED-4DB2-BD59-A6C34878D82A}">
                    <a16:rowId xmlns:a16="http://schemas.microsoft.com/office/drawing/2014/main" val="2915759390"/>
                  </a:ext>
                </a:extLst>
              </a:tr>
              <a:tr h="323644">
                <a:tc>
                  <a:txBody>
                    <a:bodyPr/>
                    <a:lstStyle/>
                    <a:p>
                      <a:r>
                        <a:rPr lang="es-CO" sz="1200" b="0" dirty="0">
                          <a:solidFill>
                            <a:srgbClr val="152B48"/>
                          </a:solidFill>
                          <a:latin typeface="Montserrat" pitchFamily="2" charset="77"/>
                        </a:rPr>
                        <a:t>Streptococos grupo A o B hemolíticos. </a:t>
                      </a:r>
                    </a:p>
                  </a:txBody>
                  <a:tcPr/>
                </a:tc>
                <a:extLst>
                  <a:ext uri="{0D108BD9-81ED-4DB2-BD59-A6C34878D82A}">
                    <a16:rowId xmlns:a16="http://schemas.microsoft.com/office/drawing/2014/main" val="1085424194"/>
                  </a:ext>
                </a:extLst>
              </a:tr>
              <a:tr h="323644">
                <a:tc>
                  <a:txBody>
                    <a:bodyPr/>
                    <a:lstStyle/>
                    <a:p>
                      <a:pPr marL="0" indent="0">
                        <a:buFont typeface="Arial" panose="020B0604020202020204" pitchFamily="34" charset="0"/>
                        <a:buNone/>
                      </a:pPr>
                      <a:r>
                        <a:rPr lang="es-CO" sz="1200" dirty="0">
                          <a:solidFill>
                            <a:srgbClr val="152B48"/>
                          </a:solidFill>
                          <a:latin typeface="Montserrat" pitchFamily="2" charset="77"/>
                        </a:rPr>
                        <a:t>S. aureus.</a:t>
                      </a:r>
                    </a:p>
                  </a:txBody>
                  <a:tcPr/>
                </a:tc>
                <a:extLst>
                  <a:ext uri="{0D108BD9-81ED-4DB2-BD59-A6C34878D82A}">
                    <a16:rowId xmlns:a16="http://schemas.microsoft.com/office/drawing/2014/main" val="1353253182"/>
                  </a:ext>
                </a:extLst>
              </a:tr>
              <a:tr h="323644">
                <a:tc>
                  <a:txBody>
                    <a:bodyPr/>
                    <a:lstStyle/>
                    <a:p>
                      <a:pPr marL="0" indent="0">
                        <a:buFont typeface="Arial" panose="020B0604020202020204" pitchFamily="34" charset="0"/>
                        <a:buNone/>
                      </a:pPr>
                      <a:r>
                        <a:rPr lang="es-CO" sz="1200" dirty="0">
                          <a:solidFill>
                            <a:srgbClr val="152B48"/>
                          </a:solidFill>
                          <a:latin typeface="Montserrat" pitchFamily="2" charset="77"/>
                        </a:rPr>
                        <a:t>Vibrio vulnificus.</a:t>
                      </a:r>
                    </a:p>
                  </a:txBody>
                  <a:tcPr/>
                </a:tc>
                <a:extLst>
                  <a:ext uri="{0D108BD9-81ED-4DB2-BD59-A6C34878D82A}">
                    <a16:rowId xmlns:a16="http://schemas.microsoft.com/office/drawing/2014/main" val="2795794397"/>
                  </a:ext>
                </a:extLst>
              </a:tr>
              <a:tr h="323644">
                <a:tc>
                  <a:txBody>
                    <a:bodyPr/>
                    <a:lstStyle/>
                    <a:p>
                      <a:pPr marL="0" indent="0">
                        <a:buFont typeface="Arial" panose="020B0604020202020204" pitchFamily="34" charset="0"/>
                        <a:buNone/>
                      </a:pPr>
                      <a:r>
                        <a:rPr lang="es-CO" sz="1200" dirty="0">
                          <a:solidFill>
                            <a:srgbClr val="152B48"/>
                          </a:solidFill>
                          <a:latin typeface="Montserrat" pitchFamily="2" charset="77"/>
                        </a:rPr>
                        <a:t>Aeromona hydrophila.</a:t>
                      </a:r>
                    </a:p>
                  </a:txBody>
                  <a:tcPr/>
                </a:tc>
                <a:extLst>
                  <a:ext uri="{0D108BD9-81ED-4DB2-BD59-A6C34878D82A}">
                    <a16:rowId xmlns:a16="http://schemas.microsoft.com/office/drawing/2014/main" val="3084360717"/>
                  </a:ext>
                </a:extLst>
              </a:tr>
            </a:tbl>
          </a:graphicData>
        </a:graphic>
      </p:graphicFrame>
      <p:graphicFrame>
        <p:nvGraphicFramePr>
          <p:cNvPr id="11" name="Tabla 10">
            <a:extLst>
              <a:ext uri="{FF2B5EF4-FFF2-40B4-BE49-F238E27FC236}">
                <a16:creationId xmlns:a16="http://schemas.microsoft.com/office/drawing/2014/main" id="{455EC155-BFDC-1440-B347-F868FC0BD571}"/>
              </a:ext>
            </a:extLst>
          </p:cNvPr>
          <p:cNvGraphicFramePr>
            <a:graphicFrameLocks noGrp="1"/>
          </p:cNvGraphicFramePr>
          <p:nvPr>
            <p:extLst>
              <p:ext uri="{D42A27DB-BD31-4B8C-83A1-F6EECF244321}">
                <p14:modId xmlns:p14="http://schemas.microsoft.com/office/powerpoint/2010/main" val="705313349"/>
              </p:ext>
            </p:extLst>
          </p:nvPr>
        </p:nvGraphicFramePr>
        <p:xfrm>
          <a:off x="4687885" y="4709240"/>
          <a:ext cx="3758728" cy="1207354"/>
        </p:xfrm>
        <a:graphic>
          <a:graphicData uri="http://schemas.openxmlformats.org/drawingml/2006/table">
            <a:tbl>
              <a:tblPr firstRow="1" bandRow="1">
                <a:tableStyleId>{5C22544A-7EE6-4342-B048-85BDC9FD1C3A}</a:tableStyleId>
              </a:tblPr>
              <a:tblGrid>
                <a:gridCol w="3758728">
                  <a:extLst>
                    <a:ext uri="{9D8B030D-6E8A-4147-A177-3AD203B41FA5}">
                      <a16:colId xmlns:a16="http://schemas.microsoft.com/office/drawing/2014/main" val="3970143538"/>
                    </a:ext>
                  </a:extLst>
                </a:gridCol>
              </a:tblGrid>
              <a:tr h="342372">
                <a:tc>
                  <a:txBody>
                    <a:bodyPr/>
                    <a:lstStyle/>
                    <a:p>
                      <a:r>
                        <a:rPr lang="es-CO" sz="1200" dirty="0">
                          <a:latin typeface="Montserrat" pitchFamily="2" charset="77"/>
                        </a:rPr>
                        <a:t>Gangrena de Fournier:</a:t>
                      </a:r>
                    </a:p>
                  </a:txBody>
                  <a:tcPr/>
                </a:tc>
                <a:extLst>
                  <a:ext uri="{0D108BD9-81ED-4DB2-BD59-A6C34878D82A}">
                    <a16:rowId xmlns:a16="http://schemas.microsoft.com/office/drawing/2014/main" val="2915759390"/>
                  </a:ext>
                </a:extLst>
              </a:tr>
              <a:tr h="329991">
                <a:tc>
                  <a:txBody>
                    <a:bodyPr/>
                    <a:lstStyle/>
                    <a:p>
                      <a:r>
                        <a:rPr lang="es-CO" sz="1200" b="0" dirty="0">
                          <a:solidFill>
                            <a:srgbClr val="152B48"/>
                          </a:solidFill>
                          <a:latin typeface="Montserrat" pitchFamily="2" charset="77"/>
                        </a:rPr>
                        <a:t>Facultativos: E. coli, Kpn, enterococos. </a:t>
                      </a:r>
                    </a:p>
                  </a:txBody>
                  <a:tcPr/>
                </a:tc>
                <a:extLst>
                  <a:ext uri="{0D108BD9-81ED-4DB2-BD59-A6C34878D82A}">
                    <a16:rowId xmlns:a16="http://schemas.microsoft.com/office/drawing/2014/main" val="1085424194"/>
                  </a:ext>
                </a:extLst>
              </a:tr>
              <a:tr h="534991">
                <a:tc>
                  <a:txBody>
                    <a:bodyPr/>
                    <a:lstStyle/>
                    <a:p>
                      <a:pPr marL="0" indent="0">
                        <a:buFont typeface="Arial" panose="020B0604020202020204" pitchFamily="34" charset="0"/>
                        <a:buNone/>
                      </a:pPr>
                      <a:r>
                        <a:rPr lang="es-CO" sz="1200" dirty="0">
                          <a:solidFill>
                            <a:srgbClr val="152B48"/>
                          </a:solidFill>
                          <a:latin typeface="Montserrat" pitchFamily="2" charset="77"/>
                        </a:rPr>
                        <a:t>Anaerobios: Bacteroides, Fusobacterium, Clostridium, Streptococcus.</a:t>
                      </a:r>
                    </a:p>
                  </a:txBody>
                  <a:tcPr/>
                </a:tc>
                <a:extLst>
                  <a:ext uri="{0D108BD9-81ED-4DB2-BD59-A6C34878D82A}">
                    <a16:rowId xmlns:a16="http://schemas.microsoft.com/office/drawing/2014/main" val="1353253182"/>
                  </a:ext>
                </a:extLst>
              </a:tr>
            </a:tbl>
          </a:graphicData>
        </a:graphic>
      </p:graphicFrame>
    </p:spTree>
    <p:extLst>
      <p:ext uri="{BB962C8B-B14F-4D97-AF65-F5344CB8AC3E}">
        <p14:creationId xmlns:p14="http://schemas.microsoft.com/office/powerpoint/2010/main" val="369199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28484" y="13651"/>
            <a:ext cx="10515600" cy="1325563"/>
          </a:xfrm>
        </p:spPr>
        <p:txBody>
          <a:bodyPr/>
          <a:lstStyle/>
          <a:p>
            <a:r>
              <a:rPr lang="es-CO" dirty="0"/>
              <a:t>MICROBIOLOGÍA</a:t>
            </a:r>
          </a:p>
        </p:txBody>
      </p:sp>
      <p:graphicFrame>
        <p:nvGraphicFramePr>
          <p:cNvPr id="5" name="Tabla 4">
            <a:extLst>
              <a:ext uri="{FF2B5EF4-FFF2-40B4-BE49-F238E27FC236}">
                <a16:creationId xmlns:a16="http://schemas.microsoft.com/office/drawing/2014/main" id="{680ABCC3-4813-D64B-AFBD-1D8E8C722E9C}"/>
              </a:ext>
            </a:extLst>
          </p:cNvPr>
          <p:cNvGraphicFramePr>
            <a:graphicFrameLocks noGrp="1"/>
          </p:cNvGraphicFramePr>
          <p:nvPr>
            <p:extLst>
              <p:ext uri="{D42A27DB-BD31-4B8C-83A1-F6EECF244321}">
                <p14:modId xmlns:p14="http://schemas.microsoft.com/office/powerpoint/2010/main" val="5121708"/>
              </p:ext>
            </p:extLst>
          </p:nvPr>
        </p:nvGraphicFramePr>
        <p:xfrm>
          <a:off x="8266912" y="2262528"/>
          <a:ext cx="3657600" cy="4309077"/>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970143538"/>
                    </a:ext>
                  </a:extLst>
                </a:gridCol>
              </a:tblGrid>
              <a:tr h="292589">
                <a:tc>
                  <a:txBody>
                    <a:bodyPr/>
                    <a:lstStyle/>
                    <a:p>
                      <a:r>
                        <a:rPr lang="es-CO" sz="1200" dirty="0">
                          <a:latin typeface="Montserrat" pitchFamily="2" charset="77"/>
                        </a:rPr>
                        <a:t>Presencia de gas</a:t>
                      </a:r>
                    </a:p>
                  </a:txBody>
                  <a:tcPr/>
                </a:tc>
                <a:extLst>
                  <a:ext uri="{0D108BD9-81ED-4DB2-BD59-A6C34878D82A}">
                    <a16:rowId xmlns:a16="http://schemas.microsoft.com/office/drawing/2014/main" val="2915759390"/>
                  </a:ext>
                </a:extLst>
              </a:tr>
              <a:tr h="282008">
                <a:tc>
                  <a:txBody>
                    <a:bodyPr/>
                    <a:lstStyle/>
                    <a:p>
                      <a:r>
                        <a:rPr lang="es-CO" sz="1200" b="1" dirty="0">
                          <a:latin typeface="Montserrat" pitchFamily="2" charset="77"/>
                        </a:rPr>
                        <a:t>Polimicrobiano: CGP, BGP, BGN, CGN:</a:t>
                      </a:r>
                    </a:p>
                  </a:txBody>
                  <a:tcPr/>
                </a:tc>
                <a:extLst>
                  <a:ext uri="{0D108BD9-81ED-4DB2-BD59-A6C34878D82A}">
                    <a16:rowId xmlns:a16="http://schemas.microsoft.com/office/drawing/2014/main" val="1085424194"/>
                  </a:ext>
                </a:extLst>
              </a:tr>
              <a:tr h="282008">
                <a:tc>
                  <a:txBody>
                    <a:bodyPr/>
                    <a:lstStyle/>
                    <a:p>
                      <a:pPr marL="285750" indent="-285750">
                        <a:buFont typeface="Arial" panose="020B0604020202020204" pitchFamily="34" charset="0"/>
                        <a:buChar char="•"/>
                      </a:pPr>
                      <a:r>
                        <a:rPr lang="es-CO" sz="1200" dirty="0">
                          <a:latin typeface="Montserrat" pitchFamily="2" charset="77"/>
                        </a:rPr>
                        <a:t>FN tipo I – polimicrobiano.</a:t>
                      </a:r>
                    </a:p>
                  </a:txBody>
                  <a:tcPr/>
                </a:tc>
                <a:extLst>
                  <a:ext uri="{0D108BD9-81ED-4DB2-BD59-A6C34878D82A}">
                    <a16:rowId xmlns:a16="http://schemas.microsoft.com/office/drawing/2014/main" val="1353253182"/>
                  </a:ext>
                </a:extLst>
              </a:tr>
              <a:tr h="282008">
                <a:tc>
                  <a:txBody>
                    <a:bodyPr/>
                    <a:lstStyle/>
                    <a:p>
                      <a:pPr marL="285750" indent="-285750">
                        <a:buFont typeface="Arial" panose="020B0604020202020204" pitchFamily="34" charset="0"/>
                        <a:buChar char="•"/>
                      </a:pPr>
                      <a:r>
                        <a:rPr lang="es-CO" sz="1200" dirty="0">
                          <a:latin typeface="Montserrat" pitchFamily="2" charset="77"/>
                        </a:rPr>
                        <a:t>Celulitis necrotizante: celulitis crepitante no clostridial-</a:t>
                      </a:r>
                    </a:p>
                  </a:txBody>
                  <a:tcPr/>
                </a:tc>
                <a:extLst>
                  <a:ext uri="{0D108BD9-81ED-4DB2-BD59-A6C34878D82A}">
                    <a16:rowId xmlns:a16="http://schemas.microsoft.com/office/drawing/2014/main" val="2795794397"/>
                  </a:ext>
                </a:extLst>
              </a:tr>
              <a:tr h="282008">
                <a:tc>
                  <a:txBody>
                    <a:bodyPr/>
                    <a:lstStyle/>
                    <a:p>
                      <a:r>
                        <a:rPr lang="es-CO" sz="1200" b="1" dirty="0">
                          <a:latin typeface="Montserrat" pitchFamily="2" charset="77"/>
                        </a:rPr>
                        <a:t>Bacilos Gram positivos:</a:t>
                      </a:r>
                    </a:p>
                  </a:txBody>
                  <a:tcPr/>
                </a:tc>
                <a:extLst>
                  <a:ext uri="{0D108BD9-81ED-4DB2-BD59-A6C34878D82A}">
                    <a16:rowId xmlns:a16="http://schemas.microsoft.com/office/drawing/2014/main" val="2137674813"/>
                  </a:ext>
                </a:extLst>
              </a:tr>
              <a:tr h="282008">
                <a:tc>
                  <a:txBody>
                    <a:bodyPr/>
                    <a:lstStyle/>
                    <a:p>
                      <a:pPr marL="0" indent="0">
                        <a:buFont typeface="Arial" panose="020B0604020202020204" pitchFamily="34" charset="0"/>
                        <a:buNone/>
                      </a:pPr>
                      <a:r>
                        <a:rPr lang="es-CO" sz="1200" dirty="0">
                          <a:latin typeface="Montserrat" pitchFamily="2" charset="77"/>
                        </a:rPr>
                        <a:t>Presentación clínica aguda: </a:t>
                      </a:r>
                    </a:p>
                  </a:txBody>
                  <a:tcPr/>
                </a:tc>
                <a:extLst>
                  <a:ext uri="{0D108BD9-81ED-4DB2-BD59-A6C34878D82A}">
                    <a16:rowId xmlns:a16="http://schemas.microsoft.com/office/drawing/2014/main" val="2520686854"/>
                  </a:ext>
                </a:extLst>
              </a:tr>
              <a:tr h="282008">
                <a:tc>
                  <a:txBody>
                    <a:bodyPr/>
                    <a:lstStyle/>
                    <a:p>
                      <a:pPr marL="285750" indent="-285750">
                        <a:buFont typeface="Arial" panose="020B0604020202020204" pitchFamily="34" charset="0"/>
                        <a:buChar char="•"/>
                      </a:pPr>
                      <a:r>
                        <a:rPr lang="es-CO" sz="1200" dirty="0">
                          <a:latin typeface="Montserrat" pitchFamily="2" charset="77"/>
                        </a:rPr>
                        <a:t>Mionecrosis clostridial – gangrena gaseosa: </a:t>
                      </a:r>
                    </a:p>
                  </a:txBody>
                  <a:tcPr/>
                </a:tc>
                <a:extLst>
                  <a:ext uri="{0D108BD9-81ED-4DB2-BD59-A6C34878D82A}">
                    <a16:rowId xmlns:a16="http://schemas.microsoft.com/office/drawing/2014/main" val="1069398019"/>
                  </a:ext>
                </a:extLst>
              </a:tr>
              <a:tr h="282008">
                <a:tc>
                  <a:txBody>
                    <a:bodyPr/>
                    <a:lstStyle/>
                    <a:p>
                      <a:pPr marL="285750" indent="-285750">
                        <a:buFont typeface="Arial" panose="020B0604020202020204" pitchFamily="34" charset="0"/>
                        <a:buChar char="•"/>
                      </a:pPr>
                      <a:r>
                        <a:rPr lang="es-CO" sz="1200" dirty="0">
                          <a:latin typeface="Montserrat" pitchFamily="2" charset="77"/>
                        </a:rPr>
                        <a:t>C. perfringens – traumática.</a:t>
                      </a:r>
                    </a:p>
                  </a:txBody>
                  <a:tcPr/>
                </a:tc>
                <a:extLst>
                  <a:ext uri="{0D108BD9-81ED-4DB2-BD59-A6C34878D82A}">
                    <a16:rowId xmlns:a16="http://schemas.microsoft.com/office/drawing/2014/main" val="3899632683"/>
                  </a:ext>
                </a:extLst>
              </a:tr>
              <a:tr h="282008">
                <a:tc>
                  <a:txBody>
                    <a:bodyPr/>
                    <a:lstStyle/>
                    <a:p>
                      <a:pPr marL="285750" indent="-285750">
                        <a:buFont typeface="Arial" panose="020B0604020202020204" pitchFamily="34" charset="0"/>
                        <a:buChar char="•"/>
                      </a:pPr>
                      <a:r>
                        <a:rPr lang="es-CO" sz="1200" dirty="0">
                          <a:latin typeface="Montserrat" pitchFamily="2" charset="77"/>
                        </a:rPr>
                        <a:t>C. Septicum – espontánea. </a:t>
                      </a:r>
                    </a:p>
                  </a:txBody>
                  <a:tcPr/>
                </a:tc>
                <a:extLst>
                  <a:ext uri="{0D108BD9-81ED-4DB2-BD59-A6C34878D82A}">
                    <a16:rowId xmlns:a16="http://schemas.microsoft.com/office/drawing/2014/main" val="4117726640"/>
                  </a:ext>
                </a:extLst>
              </a:tr>
              <a:tr h="282008">
                <a:tc>
                  <a:txBody>
                    <a:bodyPr/>
                    <a:lstStyle/>
                    <a:p>
                      <a:pPr marL="285750" indent="-285750">
                        <a:buFont typeface="Arial" panose="020B0604020202020204" pitchFamily="34" charset="0"/>
                        <a:buChar char="•"/>
                      </a:pPr>
                      <a:r>
                        <a:rPr lang="es-CO" sz="1200" dirty="0">
                          <a:latin typeface="Montserrat" pitchFamily="2" charset="77"/>
                        </a:rPr>
                        <a:t>C. Sordelli – ginecológica. </a:t>
                      </a:r>
                    </a:p>
                  </a:txBody>
                  <a:tcPr/>
                </a:tc>
                <a:extLst>
                  <a:ext uri="{0D108BD9-81ED-4DB2-BD59-A6C34878D82A}">
                    <a16:rowId xmlns:a16="http://schemas.microsoft.com/office/drawing/2014/main" val="554305218"/>
                  </a:ext>
                </a:extLst>
              </a:tr>
              <a:tr h="282008">
                <a:tc>
                  <a:txBody>
                    <a:bodyPr/>
                    <a:lstStyle/>
                    <a:p>
                      <a:r>
                        <a:rPr lang="es-CO" sz="1200" dirty="0">
                          <a:latin typeface="Montserrat" pitchFamily="2" charset="77"/>
                        </a:rPr>
                        <a:t>Presentación clínica indolente: </a:t>
                      </a:r>
                    </a:p>
                  </a:txBody>
                  <a:tcPr/>
                </a:tc>
                <a:extLst>
                  <a:ext uri="{0D108BD9-81ED-4DB2-BD59-A6C34878D82A}">
                    <a16:rowId xmlns:a16="http://schemas.microsoft.com/office/drawing/2014/main" val="3680800644"/>
                  </a:ext>
                </a:extLst>
              </a:tr>
              <a:tr h="282008">
                <a:tc>
                  <a:txBody>
                    <a:bodyPr/>
                    <a:lstStyle/>
                    <a:p>
                      <a:pPr marL="285750" indent="-285750">
                        <a:buFont typeface="Arial" panose="020B0604020202020204" pitchFamily="34" charset="0"/>
                        <a:buChar char="•"/>
                      </a:pPr>
                      <a:r>
                        <a:rPr lang="es-CO" sz="1200" dirty="0">
                          <a:latin typeface="Montserrat" pitchFamily="2" charset="77"/>
                        </a:rPr>
                        <a:t>Celulitis clostridial anaeróbica:</a:t>
                      </a:r>
                    </a:p>
                  </a:txBody>
                  <a:tcPr/>
                </a:tc>
                <a:extLst>
                  <a:ext uri="{0D108BD9-81ED-4DB2-BD59-A6C34878D82A}">
                    <a16:rowId xmlns:a16="http://schemas.microsoft.com/office/drawing/2014/main" val="1983792080"/>
                  </a:ext>
                </a:extLst>
              </a:tr>
              <a:tr h="282008">
                <a:tc>
                  <a:txBody>
                    <a:bodyPr/>
                    <a:lstStyle/>
                    <a:p>
                      <a:pPr marL="285750" indent="-285750">
                        <a:buFont typeface="Arial" panose="020B0604020202020204" pitchFamily="34" charset="0"/>
                        <a:buChar char="•"/>
                      </a:pPr>
                      <a:r>
                        <a:rPr lang="es-CO" sz="1200" dirty="0">
                          <a:latin typeface="Montserrat" pitchFamily="2" charset="77"/>
                        </a:rPr>
                        <a:t>C. perfringens – más común. </a:t>
                      </a:r>
                    </a:p>
                  </a:txBody>
                  <a:tcPr/>
                </a:tc>
                <a:extLst>
                  <a:ext uri="{0D108BD9-81ED-4DB2-BD59-A6C34878D82A}">
                    <a16:rowId xmlns:a16="http://schemas.microsoft.com/office/drawing/2014/main" val="2113481031"/>
                  </a:ext>
                </a:extLst>
              </a:tr>
              <a:tr h="282008">
                <a:tc>
                  <a:txBody>
                    <a:bodyPr/>
                    <a:lstStyle/>
                    <a:p>
                      <a:pPr marL="285750" indent="-285750">
                        <a:buFont typeface="Arial" panose="020B0604020202020204" pitchFamily="34" charset="0"/>
                        <a:buChar char="•"/>
                      </a:pPr>
                      <a:r>
                        <a:rPr lang="es-CO" sz="1200" dirty="0">
                          <a:latin typeface="Montserrat" pitchFamily="2" charset="77"/>
                        </a:rPr>
                        <a:t>C. Septicum. </a:t>
                      </a:r>
                    </a:p>
                  </a:txBody>
                  <a:tcPr/>
                </a:tc>
                <a:extLst>
                  <a:ext uri="{0D108BD9-81ED-4DB2-BD59-A6C34878D82A}">
                    <a16:rowId xmlns:a16="http://schemas.microsoft.com/office/drawing/2014/main" val="3306159619"/>
                  </a:ext>
                </a:extLst>
              </a:tr>
            </a:tbl>
          </a:graphicData>
        </a:graphic>
      </p:graphicFrame>
      <p:graphicFrame>
        <p:nvGraphicFramePr>
          <p:cNvPr id="6" name="Tabla 5">
            <a:extLst>
              <a:ext uri="{FF2B5EF4-FFF2-40B4-BE49-F238E27FC236}">
                <a16:creationId xmlns:a16="http://schemas.microsoft.com/office/drawing/2014/main" id="{E74958D9-5A26-1246-AA7C-D4246E1F7945}"/>
              </a:ext>
            </a:extLst>
          </p:cNvPr>
          <p:cNvGraphicFramePr>
            <a:graphicFrameLocks noGrp="1"/>
          </p:cNvGraphicFramePr>
          <p:nvPr>
            <p:extLst>
              <p:ext uri="{D42A27DB-BD31-4B8C-83A1-F6EECF244321}">
                <p14:modId xmlns:p14="http://schemas.microsoft.com/office/powerpoint/2010/main" val="2901583632"/>
              </p:ext>
            </p:extLst>
          </p:nvPr>
        </p:nvGraphicFramePr>
        <p:xfrm>
          <a:off x="4096144" y="1365822"/>
          <a:ext cx="3999712" cy="2651760"/>
        </p:xfrm>
        <a:graphic>
          <a:graphicData uri="http://schemas.openxmlformats.org/drawingml/2006/table">
            <a:tbl>
              <a:tblPr firstRow="1" bandRow="1">
                <a:tableStyleId>{5C22544A-7EE6-4342-B048-85BDC9FD1C3A}</a:tableStyleId>
              </a:tblPr>
              <a:tblGrid>
                <a:gridCol w="3999712">
                  <a:extLst>
                    <a:ext uri="{9D8B030D-6E8A-4147-A177-3AD203B41FA5}">
                      <a16:colId xmlns:a16="http://schemas.microsoft.com/office/drawing/2014/main" val="3970143538"/>
                    </a:ext>
                  </a:extLst>
                </a:gridCol>
              </a:tblGrid>
              <a:tr h="263361">
                <a:tc>
                  <a:txBody>
                    <a:bodyPr/>
                    <a:lstStyle/>
                    <a:p>
                      <a:r>
                        <a:rPr lang="es-CO" sz="1200" dirty="0">
                          <a:latin typeface="Montserrat" pitchFamily="2" charset="77"/>
                        </a:rPr>
                        <a:t>Ausencia de gas</a:t>
                      </a:r>
                    </a:p>
                  </a:txBody>
                  <a:tcPr/>
                </a:tc>
                <a:extLst>
                  <a:ext uri="{0D108BD9-81ED-4DB2-BD59-A6C34878D82A}">
                    <a16:rowId xmlns:a16="http://schemas.microsoft.com/office/drawing/2014/main" val="2915759390"/>
                  </a:ext>
                </a:extLst>
              </a:tr>
              <a:tr h="270742">
                <a:tc>
                  <a:txBody>
                    <a:bodyPr/>
                    <a:lstStyle/>
                    <a:p>
                      <a:r>
                        <a:rPr lang="es-CO" sz="1200" b="1" dirty="0">
                          <a:latin typeface="Montserrat" pitchFamily="2" charset="77"/>
                        </a:rPr>
                        <a:t>Cocos gram positivos:</a:t>
                      </a:r>
                    </a:p>
                  </a:txBody>
                  <a:tcPr/>
                </a:tc>
                <a:extLst>
                  <a:ext uri="{0D108BD9-81ED-4DB2-BD59-A6C34878D82A}">
                    <a16:rowId xmlns:a16="http://schemas.microsoft.com/office/drawing/2014/main" val="1085424194"/>
                  </a:ext>
                </a:extLst>
              </a:tr>
              <a:tr h="270742">
                <a:tc>
                  <a:txBody>
                    <a:bodyPr/>
                    <a:lstStyle/>
                    <a:p>
                      <a:pPr marL="0" indent="0">
                        <a:buFont typeface="Arial" panose="020B0604020202020204" pitchFamily="34" charset="0"/>
                        <a:buNone/>
                      </a:pPr>
                      <a:r>
                        <a:rPr lang="es-CO" sz="1200" dirty="0">
                          <a:latin typeface="Montserrat" pitchFamily="2" charset="77"/>
                        </a:rPr>
                        <a:t>FN tipo II – monomicrobiano:</a:t>
                      </a:r>
                    </a:p>
                  </a:txBody>
                  <a:tcPr/>
                </a:tc>
                <a:extLst>
                  <a:ext uri="{0D108BD9-81ED-4DB2-BD59-A6C34878D82A}">
                    <a16:rowId xmlns:a16="http://schemas.microsoft.com/office/drawing/2014/main" val="1353253182"/>
                  </a:ext>
                </a:extLst>
              </a:tr>
              <a:tr h="270742">
                <a:tc>
                  <a:txBody>
                    <a:bodyPr/>
                    <a:lstStyle/>
                    <a:p>
                      <a:pPr marL="171450" indent="-171450">
                        <a:buFont typeface="Arial" panose="020B0604020202020204" pitchFamily="34" charset="0"/>
                        <a:buChar char="•"/>
                      </a:pPr>
                      <a:r>
                        <a:rPr lang="es-CO" sz="1200" dirty="0">
                          <a:latin typeface="Montserrat" pitchFamily="2" charset="77"/>
                        </a:rPr>
                        <a:t>Streptococcus grupo A u otros B hemolíticos. </a:t>
                      </a:r>
                    </a:p>
                  </a:txBody>
                  <a:tcPr/>
                </a:tc>
                <a:extLst>
                  <a:ext uri="{0D108BD9-81ED-4DB2-BD59-A6C34878D82A}">
                    <a16:rowId xmlns:a16="http://schemas.microsoft.com/office/drawing/2014/main" val="2795794397"/>
                  </a:ext>
                </a:extLst>
              </a:tr>
              <a:tr h="270742">
                <a:tc>
                  <a:txBody>
                    <a:bodyPr/>
                    <a:lstStyle/>
                    <a:p>
                      <a:pPr marL="171450" indent="-171450">
                        <a:buFont typeface="Arial" panose="020B0604020202020204" pitchFamily="34" charset="0"/>
                        <a:buChar char="•"/>
                      </a:pPr>
                      <a:r>
                        <a:rPr lang="es-CO" sz="1200" b="0" dirty="0">
                          <a:latin typeface="Montserrat" pitchFamily="2" charset="77"/>
                        </a:rPr>
                        <a:t>MSSA o MRSA.</a:t>
                      </a:r>
                    </a:p>
                  </a:txBody>
                  <a:tcPr/>
                </a:tc>
                <a:extLst>
                  <a:ext uri="{0D108BD9-81ED-4DB2-BD59-A6C34878D82A}">
                    <a16:rowId xmlns:a16="http://schemas.microsoft.com/office/drawing/2014/main" val="2137674813"/>
                  </a:ext>
                </a:extLst>
              </a:tr>
              <a:tr h="438935">
                <a:tc>
                  <a:txBody>
                    <a:bodyPr/>
                    <a:lstStyle/>
                    <a:p>
                      <a:pPr marL="0" indent="0">
                        <a:buFont typeface="Arial" panose="020B0604020202020204" pitchFamily="34" charset="0"/>
                        <a:buNone/>
                      </a:pPr>
                      <a:r>
                        <a:rPr lang="es-CO" sz="1200" dirty="0">
                          <a:latin typeface="Montserrat" pitchFamily="2" charset="77"/>
                        </a:rPr>
                        <a:t>Miositis necrotizante x Streptococcus grupo A u otros B hemolíticos.</a:t>
                      </a:r>
                    </a:p>
                  </a:txBody>
                  <a:tcPr/>
                </a:tc>
                <a:extLst>
                  <a:ext uri="{0D108BD9-81ED-4DB2-BD59-A6C34878D82A}">
                    <a16:rowId xmlns:a16="http://schemas.microsoft.com/office/drawing/2014/main" val="2520686854"/>
                  </a:ext>
                </a:extLst>
              </a:tr>
              <a:tr h="270742">
                <a:tc>
                  <a:txBody>
                    <a:bodyPr/>
                    <a:lstStyle/>
                    <a:p>
                      <a:pPr marL="0" indent="0">
                        <a:buFont typeface="Arial" panose="020B0604020202020204" pitchFamily="34" charset="0"/>
                        <a:buNone/>
                      </a:pPr>
                      <a:r>
                        <a:rPr lang="es-CO" sz="1200" b="1" dirty="0">
                          <a:latin typeface="Montserrat" pitchFamily="2" charset="77"/>
                        </a:rPr>
                        <a:t>Bacilos gram negativos:</a:t>
                      </a:r>
                    </a:p>
                  </a:txBody>
                  <a:tcPr/>
                </a:tc>
                <a:extLst>
                  <a:ext uri="{0D108BD9-81ED-4DB2-BD59-A6C34878D82A}">
                    <a16:rowId xmlns:a16="http://schemas.microsoft.com/office/drawing/2014/main" val="1069398019"/>
                  </a:ext>
                </a:extLst>
              </a:tr>
              <a:tr h="270742">
                <a:tc>
                  <a:txBody>
                    <a:bodyPr/>
                    <a:lstStyle/>
                    <a:p>
                      <a:pPr marL="285750" indent="-285750">
                        <a:buFont typeface="Arial" panose="020B0604020202020204" pitchFamily="34" charset="0"/>
                        <a:buChar char="•"/>
                      </a:pPr>
                      <a:r>
                        <a:rPr lang="es-CO" sz="1200" dirty="0">
                          <a:latin typeface="Montserrat" pitchFamily="2" charset="77"/>
                        </a:rPr>
                        <a:t>Especies de aeromona – agua dulce. </a:t>
                      </a:r>
                    </a:p>
                  </a:txBody>
                  <a:tcPr/>
                </a:tc>
                <a:extLst>
                  <a:ext uri="{0D108BD9-81ED-4DB2-BD59-A6C34878D82A}">
                    <a16:rowId xmlns:a16="http://schemas.microsoft.com/office/drawing/2014/main" val="3899632683"/>
                  </a:ext>
                </a:extLst>
              </a:tr>
              <a:tr h="270742">
                <a:tc>
                  <a:txBody>
                    <a:bodyPr/>
                    <a:lstStyle/>
                    <a:p>
                      <a:pPr marL="285750" indent="-285750">
                        <a:buFont typeface="Arial" panose="020B0604020202020204" pitchFamily="34" charset="0"/>
                        <a:buChar char="•"/>
                      </a:pPr>
                      <a:r>
                        <a:rPr lang="es-CO" sz="1200" dirty="0">
                          <a:latin typeface="Montserrat" pitchFamily="2" charset="77"/>
                        </a:rPr>
                        <a:t>Especies de Vibrio – agua salada.</a:t>
                      </a:r>
                    </a:p>
                  </a:txBody>
                  <a:tcPr/>
                </a:tc>
                <a:extLst>
                  <a:ext uri="{0D108BD9-81ED-4DB2-BD59-A6C34878D82A}">
                    <a16:rowId xmlns:a16="http://schemas.microsoft.com/office/drawing/2014/main" val="4117726640"/>
                  </a:ext>
                </a:extLst>
              </a:tr>
            </a:tbl>
          </a:graphicData>
        </a:graphic>
      </p:graphicFrame>
    </p:spTree>
    <p:extLst>
      <p:ext uri="{BB962C8B-B14F-4D97-AF65-F5344CB8AC3E}">
        <p14:creationId xmlns:p14="http://schemas.microsoft.com/office/powerpoint/2010/main" val="577023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72729" y="154672"/>
            <a:ext cx="10515600" cy="1325563"/>
          </a:xfrm>
        </p:spPr>
        <p:txBody>
          <a:bodyPr/>
          <a:lstStyle/>
          <a:p>
            <a:r>
              <a:rPr lang="es-CO" dirty="0"/>
              <a:t>MICROBIOLOGÍA</a:t>
            </a:r>
          </a:p>
        </p:txBody>
      </p:sp>
      <p:pic>
        <p:nvPicPr>
          <p:cNvPr id="3" name="Imagen 2">
            <a:extLst>
              <a:ext uri="{FF2B5EF4-FFF2-40B4-BE49-F238E27FC236}">
                <a16:creationId xmlns:a16="http://schemas.microsoft.com/office/drawing/2014/main" id="{2BDEDA80-BCEA-734F-B3E4-FA727C081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2399" y="1376856"/>
            <a:ext cx="8369602" cy="3313132"/>
          </a:xfrm>
          <a:prstGeom prst="rect">
            <a:avLst/>
          </a:prstGeom>
        </p:spPr>
      </p:pic>
      <p:pic>
        <p:nvPicPr>
          <p:cNvPr id="8" name="Imagen 7">
            <a:extLst>
              <a:ext uri="{FF2B5EF4-FFF2-40B4-BE49-F238E27FC236}">
                <a16:creationId xmlns:a16="http://schemas.microsoft.com/office/drawing/2014/main" id="{E11CCAF2-0F4F-B04C-9C4A-1C798CE38E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20359" y="4997759"/>
            <a:ext cx="8271642" cy="672364"/>
          </a:xfrm>
          <a:prstGeom prst="rect">
            <a:avLst/>
          </a:prstGeom>
        </p:spPr>
      </p:pic>
    </p:spTree>
    <p:extLst>
      <p:ext uri="{BB962C8B-B14F-4D97-AF65-F5344CB8AC3E}">
        <p14:creationId xmlns:p14="http://schemas.microsoft.com/office/powerpoint/2010/main" val="2545186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28484" y="143899"/>
            <a:ext cx="10515600" cy="1325563"/>
          </a:xfrm>
        </p:spPr>
        <p:txBody>
          <a:bodyPr/>
          <a:lstStyle/>
          <a:p>
            <a:r>
              <a:rPr lang="es-CO" dirty="0"/>
              <a:t>MICROBIOLOGÍA</a:t>
            </a:r>
          </a:p>
        </p:txBody>
      </p:sp>
      <p:pic>
        <p:nvPicPr>
          <p:cNvPr id="6" name="Imagen 5">
            <a:extLst>
              <a:ext uri="{FF2B5EF4-FFF2-40B4-BE49-F238E27FC236}">
                <a16:creationId xmlns:a16="http://schemas.microsoft.com/office/drawing/2014/main" id="{7685FC57-EB4F-DA47-BBAF-6CED3AC0F2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6004" y="4472690"/>
            <a:ext cx="8325997" cy="778351"/>
          </a:xfrm>
          <a:prstGeom prst="rect">
            <a:avLst/>
          </a:prstGeom>
        </p:spPr>
      </p:pic>
      <p:pic>
        <p:nvPicPr>
          <p:cNvPr id="8" name="Imagen 7">
            <a:extLst>
              <a:ext uri="{FF2B5EF4-FFF2-40B4-BE49-F238E27FC236}">
                <a16:creationId xmlns:a16="http://schemas.microsoft.com/office/drawing/2014/main" id="{25CFCB1E-161B-754B-8B86-B7CE1BBF31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6004" y="1755229"/>
            <a:ext cx="8325995" cy="2431694"/>
          </a:xfrm>
          <a:prstGeom prst="rect">
            <a:avLst/>
          </a:prstGeom>
        </p:spPr>
      </p:pic>
    </p:spTree>
    <p:extLst>
      <p:ext uri="{BB962C8B-B14F-4D97-AF65-F5344CB8AC3E}">
        <p14:creationId xmlns:p14="http://schemas.microsoft.com/office/powerpoint/2010/main" val="428657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60C15-E028-1240-89D7-0F330174ED80}"/>
              </a:ext>
            </a:extLst>
          </p:cNvPr>
          <p:cNvSpPr>
            <a:spLocks noGrp="1"/>
          </p:cNvSpPr>
          <p:nvPr>
            <p:ph type="title"/>
          </p:nvPr>
        </p:nvSpPr>
        <p:spPr>
          <a:xfrm>
            <a:off x="488756" y="55409"/>
            <a:ext cx="10515600" cy="1325563"/>
          </a:xfrm>
        </p:spPr>
        <p:txBody>
          <a:bodyPr/>
          <a:lstStyle/>
          <a:p>
            <a:r>
              <a:rPr lang="es-CO" dirty="0"/>
              <a:t>DEFINICIONES</a:t>
            </a:r>
          </a:p>
        </p:txBody>
      </p:sp>
      <p:sp>
        <p:nvSpPr>
          <p:cNvPr id="6" name="Marcador de contenido 2">
            <a:extLst>
              <a:ext uri="{FF2B5EF4-FFF2-40B4-BE49-F238E27FC236}">
                <a16:creationId xmlns:a16="http://schemas.microsoft.com/office/drawing/2014/main" id="{B6E94455-56D8-1941-BBA2-E6ABFE50651B}"/>
              </a:ext>
            </a:extLst>
          </p:cNvPr>
          <p:cNvSpPr txBox="1">
            <a:spLocks/>
          </p:cNvSpPr>
          <p:nvPr/>
        </p:nvSpPr>
        <p:spPr>
          <a:xfrm>
            <a:off x="842717" y="1317397"/>
            <a:ext cx="5022055"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t>Por la localización, profundidad, agente, necesidad de intervención qx y entorno clínico. </a:t>
            </a:r>
          </a:p>
          <a:p>
            <a:pPr algn="just">
              <a:lnSpc>
                <a:spcPct val="100000"/>
              </a:lnSpc>
            </a:pPr>
            <a:r>
              <a:rPr lang="es-CO" dirty="0"/>
              <a:t>Con base en las capas de tejido afectadas. </a:t>
            </a:r>
          </a:p>
          <a:p>
            <a:pPr algn="just">
              <a:lnSpc>
                <a:spcPct val="100000"/>
              </a:lnSpc>
            </a:pPr>
            <a:r>
              <a:rPr lang="es-CO" dirty="0"/>
              <a:t>Inoculación primaria o siembra hematógena. </a:t>
            </a:r>
          </a:p>
        </p:txBody>
      </p:sp>
      <p:pic>
        <p:nvPicPr>
          <p:cNvPr id="5" name="Imagen 4">
            <a:extLst>
              <a:ext uri="{FF2B5EF4-FFF2-40B4-BE49-F238E27FC236}">
                <a16:creationId xmlns:a16="http://schemas.microsoft.com/office/drawing/2014/main" id="{68F59F21-7410-1745-BA25-ADE7D25FFB4F}"/>
              </a:ext>
            </a:extLst>
          </p:cNvPr>
          <p:cNvPicPr>
            <a:picLocks noChangeAspect="1"/>
          </p:cNvPicPr>
          <p:nvPr/>
        </p:nvPicPr>
        <p:blipFill>
          <a:blip r:embed="rId3"/>
          <a:stretch>
            <a:fillRect/>
          </a:stretch>
        </p:blipFill>
        <p:spPr>
          <a:xfrm>
            <a:off x="6799237" y="279163"/>
            <a:ext cx="4771272" cy="6299674"/>
          </a:xfrm>
          <a:prstGeom prst="rect">
            <a:avLst/>
          </a:prstGeom>
        </p:spPr>
      </p:pic>
    </p:spTree>
    <p:extLst>
      <p:ext uri="{BB962C8B-B14F-4D97-AF65-F5344CB8AC3E}">
        <p14:creationId xmlns:p14="http://schemas.microsoft.com/office/powerpoint/2010/main" val="166187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60C15-E028-1240-89D7-0F330174ED80}"/>
              </a:ext>
            </a:extLst>
          </p:cNvPr>
          <p:cNvSpPr>
            <a:spLocks noGrp="1"/>
          </p:cNvSpPr>
          <p:nvPr>
            <p:ph type="title"/>
          </p:nvPr>
        </p:nvSpPr>
        <p:spPr>
          <a:xfrm>
            <a:off x="572729" y="239814"/>
            <a:ext cx="10515600" cy="1325563"/>
          </a:xfrm>
        </p:spPr>
        <p:txBody>
          <a:bodyPr/>
          <a:lstStyle/>
          <a:p>
            <a:r>
              <a:rPr lang="es-CO" dirty="0"/>
              <a:t>DEFINICIONES</a:t>
            </a:r>
          </a:p>
        </p:txBody>
      </p:sp>
      <p:sp>
        <p:nvSpPr>
          <p:cNvPr id="3" name="Marcador de contenido 2">
            <a:extLst>
              <a:ext uri="{FF2B5EF4-FFF2-40B4-BE49-F238E27FC236}">
                <a16:creationId xmlns:a16="http://schemas.microsoft.com/office/drawing/2014/main" id="{85D2EE46-7AF6-A54E-B3CF-A9081C648B6C}"/>
              </a:ext>
            </a:extLst>
          </p:cNvPr>
          <p:cNvSpPr>
            <a:spLocks noGrp="1"/>
          </p:cNvSpPr>
          <p:nvPr>
            <p:ph idx="1"/>
          </p:nvPr>
        </p:nvSpPr>
        <p:spPr>
          <a:xfrm>
            <a:off x="991976" y="1368423"/>
            <a:ext cx="3982906" cy="4530725"/>
          </a:xfrm>
        </p:spPr>
        <p:txBody>
          <a:bodyPr/>
          <a:lstStyle/>
          <a:p>
            <a:pPr>
              <a:lnSpc>
                <a:spcPct val="100000"/>
              </a:lnSpc>
            </a:pPr>
            <a:endParaRPr lang="es-CO" dirty="0"/>
          </a:p>
          <a:p>
            <a:pPr marL="0" indent="0">
              <a:lnSpc>
                <a:spcPct val="100000"/>
              </a:lnSpc>
              <a:buNone/>
            </a:pPr>
            <a:r>
              <a:rPr lang="es-CO" b="1" dirty="0"/>
              <a:t>Ejemplos: </a:t>
            </a:r>
          </a:p>
          <a:p>
            <a:pPr>
              <a:lnSpc>
                <a:spcPct val="100000"/>
              </a:lnSpc>
            </a:pPr>
            <a:r>
              <a:rPr lang="es-CO" dirty="0"/>
              <a:t>Impétigo: superficial, costras, ampollas. </a:t>
            </a:r>
          </a:p>
          <a:p>
            <a:pPr>
              <a:lnSpc>
                <a:spcPct val="100000"/>
              </a:lnSpc>
            </a:pPr>
            <a:r>
              <a:rPr lang="es-CO" dirty="0"/>
              <a:t>Ectima: dermis. </a:t>
            </a:r>
          </a:p>
          <a:p>
            <a:pPr>
              <a:lnSpc>
                <a:spcPct val="100000"/>
              </a:lnSpc>
            </a:pPr>
            <a:r>
              <a:rPr lang="es-CO" dirty="0"/>
              <a:t>Bulloso. </a:t>
            </a:r>
          </a:p>
        </p:txBody>
      </p:sp>
      <p:pic>
        <p:nvPicPr>
          <p:cNvPr id="7" name="Imagen 6">
            <a:extLst>
              <a:ext uri="{FF2B5EF4-FFF2-40B4-BE49-F238E27FC236}">
                <a16:creationId xmlns:a16="http://schemas.microsoft.com/office/drawing/2014/main" id="{3C3715AD-46E7-494E-9C61-525F7DAF52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6898" y="3029892"/>
            <a:ext cx="2877346" cy="2459685"/>
          </a:xfrm>
          <a:prstGeom prst="rect">
            <a:avLst/>
          </a:prstGeom>
        </p:spPr>
      </p:pic>
      <p:pic>
        <p:nvPicPr>
          <p:cNvPr id="8" name="Imagen 7">
            <a:extLst>
              <a:ext uri="{FF2B5EF4-FFF2-40B4-BE49-F238E27FC236}">
                <a16:creationId xmlns:a16="http://schemas.microsoft.com/office/drawing/2014/main" id="{62152466-398C-1140-BA5D-69C965DA202A}"/>
              </a:ext>
            </a:extLst>
          </p:cNvPr>
          <p:cNvPicPr>
            <a:picLocks noChangeAspect="1"/>
          </p:cNvPicPr>
          <p:nvPr/>
        </p:nvPicPr>
        <p:blipFill>
          <a:blip r:embed="rId4"/>
          <a:stretch>
            <a:fillRect/>
          </a:stretch>
        </p:blipFill>
        <p:spPr>
          <a:xfrm>
            <a:off x="6224382" y="649385"/>
            <a:ext cx="4546600" cy="1790700"/>
          </a:xfrm>
          <a:prstGeom prst="rect">
            <a:avLst/>
          </a:prstGeom>
        </p:spPr>
      </p:pic>
      <p:pic>
        <p:nvPicPr>
          <p:cNvPr id="9" name="Imagen 8">
            <a:extLst>
              <a:ext uri="{FF2B5EF4-FFF2-40B4-BE49-F238E27FC236}">
                <a16:creationId xmlns:a16="http://schemas.microsoft.com/office/drawing/2014/main" id="{45BCDA37-C9D0-1C4B-823B-11248E553A7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 r="-285"/>
          <a:stretch/>
        </p:blipFill>
        <p:spPr>
          <a:xfrm>
            <a:off x="7837241" y="3029892"/>
            <a:ext cx="4310515" cy="3177623"/>
          </a:xfrm>
          <a:prstGeom prst="rect">
            <a:avLst/>
          </a:prstGeom>
        </p:spPr>
      </p:pic>
    </p:spTree>
    <p:extLst>
      <p:ext uri="{BB962C8B-B14F-4D97-AF65-F5344CB8AC3E}">
        <p14:creationId xmlns:p14="http://schemas.microsoft.com/office/powerpoint/2010/main" val="2744663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60C15-E028-1240-89D7-0F330174ED80}"/>
              </a:ext>
            </a:extLst>
          </p:cNvPr>
          <p:cNvSpPr>
            <a:spLocks noGrp="1"/>
          </p:cNvSpPr>
          <p:nvPr>
            <p:ph type="title"/>
          </p:nvPr>
        </p:nvSpPr>
        <p:spPr>
          <a:xfrm>
            <a:off x="617436" y="147640"/>
            <a:ext cx="10515600" cy="1325563"/>
          </a:xfrm>
        </p:spPr>
        <p:txBody>
          <a:bodyPr/>
          <a:lstStyle/>
          <a:p>
            <a:r>
              <a:rPr lang="es-CO" dirty="0"/>
              <a:t>DEFINICIONES</a:t>
            </a:r>
          </a:p>
        </p:txBody>
      </p:sp>
      <p:sp>
        <p:nvSpPr>
          <p:cNvPr id="3" name="Marcador de contenido 2">
            <a:extLst>
              <a:ext uri="{FF2B5EF4-FFF2-40B4-BE49-F238E27FC236}">
                <a16:creationId xmlns:a16="http://schemas.microsoft.com/office/drawing/2014/main" id="{85D2EE46-7AF6-A54E-B3CF-A9081C648B6C}"/>
              </a:ext>
            </a:extLst>
          </p:cNvPr>
          <p:cNvSpPr>
            <a:spLocks noGrp="1"/>
          </p:cNvSpPr>
          <p:nvPr>
            <p:ph idx="1"/>
          </p:nvPr>
        </p:nvSpPr>
        <p:spPr>
          <a:xfrm>
            <a:off x="956668" y="1473203"/>
            <a:ext cx="4240430" cy="4530725"/>
          </a:xfrm>
        </p:spPr>
        <p:txBody>
          <a:bodyPr/>
          <a:lstStyle/>
          <a:p>
            <a:pPr>
              <a:lnSpc>
                <a:spcPct val="100000"/>
              </a:lnSpc>
            </a:pPr>
            <a:endParaRPr lang="es-CO" dirty="0"/>
          </a:p>
          <a:p>
            <a:pPr marL="0" indent="0">
              <a:lnSpc>
                <a:spcPct val="100000"/>
              </a:lnSpc>
              <a:buNone/>
            </a:pPr>
            <a:r>
              <a:rPr lang="es-CO" b="1" dirty="0"/>
              <a:t>Ejemplos: </a:t>
            </a:r>
          </a:p>
          <a:p>
            <a:pPr>
              <a:lnSpc>
                <a:spcPct val="100000"/>
              </a:lnSpc>
            </a:pPr>
            <a:r>
              <a:rPr lang="es-CO" dirty="0"/>
              <a:t>Foliculitis </a:t>
            </a:r>
            <a:r>
              <a:rPr lang="es-CO" dirty="0">
                <a:sym typeface="Wingdings" pitchFamily="2" charset="2"/>
              </a:rPr>
              <a:t></a:t>
            </a:r>
            <a:r>
              <a:rPr lang="es-CO" dirty="0"/>
              <a:t> forúnculos </a:t>
            </a:r>
            <a:r>
              <a:rPr lang="es-CO" dirty="0">
                <a:sym typeface="Wingdings" pitchFamily="2" charset="2"/>
              </a:rPr>
              <a:t></a:t>
            </a:r>
            <a:r>
              <a:rPr lang="es-CO" dirty="0"/>
              <a:t> antrax.</a:t>
            </a:r>
          </a:p>
        </p:txBody>
      </p:sp>
      <p:pic>
        <p:nvPicPr>
          <p:cNvPr id="5" name="Imagen 4">
            <a:extLst>
              <a:ext uri="{FF2B5EF4-FFF2-40B4-BE49-F238E27FC236}">
                <a16:creationId xmlns:a16="http://schemas.microsoft.com/office/drawing/2014/main" id="{F1893F1F-A383-1743-97F0-1D0D9A62A1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97098" y="759996"/>
            <a:ext cx="2914515" cy="2499143"/>
          </a:xfrm>
          <a:prstGeom prst="rect">
            <a:avLst/>
          </a:prstGeom>
        </p:spPr>
      </p:pic>
      <p:pic>
        <p:nvPicPr>
          <p:cNvPr id="9" name="Imagen 8">
            <a:extLst>
              <a:ext uri="{FF2B5EF4-FFF2-40B4-BE49-F238E27FC236}">
                <a16:creationId xmlns:a16="http://schemas.microsoft.com/office/drawing/2014/main" id="{7318D870-27E7-D44E-8905-A4296E047AE6}"/>
              </a:ext>
            </a:extLst>
          </p:cNvPr>
          <p:cNvPicPr>
            <a:picLocks noChangeAspect="1"/>
          </p:cNvPicPr>
          <p:nvPr/>
        </p:nvPicPr>
        <p:blipFill>
          <a:blip r:embed="rId4"/>
          <a:stretch>
            <a:fillRect/>
          </a:stretch>
        </p:blipFill>
        <p:spPr>
          <a:xfrm>
            <a:off x="8238081" y="759996"/>
            <a:ext cx="3336484" cy="2499143"/>
          </a:xfrm>
          <a:prstGeom prst="rect">
            <a:avLst/>
          </a:prstGeom>
        </p:spPr>
      </p:pic>
      <p:pic>
        <p:nvPicPr>
          <p:cNvPr id="10" name="Imagen 9">
            <a:extLst>
              <a:ext uri="{FF2B5EF4-FFF2-40B4-BE49-F238E27FC236}">
                <a16:creationId xmlns:a16="http://schemas.microsoft.com/office/drawing/2014/main" id="{5D74329E-F5AB-B140-8AD7-7DDD2F5BCC5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65563" y="3598862"/>
            <a:ext cx="5367473" cy="2802194"/>
          </a:xfrm>
          <a:prstGeom prst="rect">
            <a:avLst/>
          </a:prstGeom>
        </p:spPr>
      </p:pic>
    </p:spTree>
    <p:extLst>
      <p:ext uri="{BB962C8B-B14F-4D97-AF65-F5344CB8AC3E}">
        <p14:creationId xmlns:p14="http://schemas.microsoft.com/office/powerpoint/2010/main" val="3769533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60C15-E028-1240-89D7-0F330174ED80}"/>
              </a:ext>
            </a:extLst>
          </p:cNvPr>
          <p:cNvSpPr>
            <a:spLocks noGrp="1"/>
          </p:cNvSpPr>
          <p:nvPr>
            <p:ph type="title"/>
          </p:nvPr>
        </p:nvSpPr>
        <p:spPr>
          <a:xfrm>
            <a:off x="531439" y="244952"/>
            <a:ext cx="10515600" cy="1325563"/>
          </a:xfrm>
        </p:spPr>
        <p:txBody>
          <a:bodyPr/>
          <a:lstStyle/>
          <a:p>
            <a:r>
              <a:rPr lang="es-CO" dirty="0"/>
              <a:t>DEFINICIONES</a:t>
            </a:r>
          </a:p>
        </p:txBody>
      </p:sp>
      <p:sp>
        <p:nvSpPr>
          <p:cNvPr id="3" name="Marcador de contenido 2">
            <a:extLst>
              <a:ext uri="{FF2B5EF4-FFF2-40B4-BE49-F238E27FC236}">
                <a16:creationId xmlns:a16="http://schemas.microsoft.com/office/drawing/2014/main" id="{85D2EE46-7AF6-A54E-B3CF-A9081C648B6C}"/>
              </a:ext>
            </a:extLst>
          </p:cNvPr>
          <p:cNvSpPr>
            <a:spLocks noGrp="1"/>
          </p:cNvSpPr>
          <p:nvPr>
            <p:ph idx="1"/>
          </p:nvPr>
        </p:nvSpPr>
        <p:spPr>
          <a:xfrm>
            <a:off x="1040124" y="1442004"/>
            <a:ext cx="4240430" cy="4530725"/>
          </a:xfrm>
        </p:spPr>
        <p:txBody>
          <a:bodyPr/>
          <a:lstStyle/>
          <a:p>
            <a:pPr>
              <a:lnSpc>
                <a:spcPct val="100000"/>
              </a:lnSpc>
            </a:pPr>
            <a:endParaRPr lang="es-CO" dirty="0"/>
          </a:p>
          <a:p>
            <a:pPr marL="0" indent="0">
              <a:lnSpc>
                <a:spcPct val="100000"/>
              </a:lnSpc>
              <a:buNone/>
            </a:pPr>
            <a:r>
              <a:rPr lang="es-CO" b="1" dirty="0"/>
              <a:t>Ejemplos: </a:t>
            </a:r>
          </a:p>
          <a:p>
            <a:pPr>
              <a:lnSpc>
                <a:spcPct val="100000"/>
              </a:lnSpc>
            </a:pPr>
            <a:r>
              <a:rPr lang="es-CO" dirty="0"/>
              <a:t>Erisipela: dermis superficial </a:t>
            </a:r>
            <a:r>
              <a:rPr lang="es-CO" dirty="0">
                <a:sym typeface="Wingdings" pitchFamily="2" charset="2"/>
              </a:rPr>
              <a:t> b</a:t>
            </a:r>
            <a:r>
              <a:rPr lang="es-CO" dirty="0"/>
              <a:t>ordes nítidos. </a:t>
            </a:r>
          </a:p>
        </p:txBody>
      </p:sp>
      <p:pic>
        <p:nvPicPr>
          <p:cNvPr id="6" name="Imagen 5">
            <a:extLst>
              <a:ext uri="{FF2B5EF4-FFF2-40B4-BE49-F238E27FC236}">
                <a16:creationId xmlns:a16="http://schemas.microsoft.com/office/drawing/2014/main" id="{7DF24510-CDB2-0746-9324-5DEC50D1B1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9239" y="512019"/>
            <a:ext cx="4240430" cy="2797091"/>
          </a:xfrm>
          <a:prstGeom prst="rect">
            <a:avLst/>
          </a:prstGeom>
        </p:spPr>
      </p:pic>
      <p:sp>
        <p:nvSpPr>
          <p:cNvPr id="11" name="Marcador de contenido 2">
            <a:extLst>
              <a:ext uri="{FF2B5EF4-FFF2-40B4-BE49-F238E27FC236}">
                <a16:creationId xmlns:a16="http://schemas.microsoft.com/office/drawing/2014/main" id="{41EFAFC4-1A6B-DF47-9990-0DE007CDC497}"/>
              </a:ext>
            </a:extLst>
          </p:cNvPr>
          <p:cNvSpPr txBox="1">
            <a:spLocks/>
          </p:cNvSpPr>
          <p:nvPr/>
        </p:nvSpPr>
        <p:spPr>
          <a:xfrm>
            <a:off x="4932335" y="3937501"/>
            <a:ext cx="424043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dirty="0"/>
              <a:t>Celulitis: afectación dérmica + profunda.  </a:t>
            </a:r>
          </a:p>
        </p:txBody>
      </p:sp>
      <p:pic>
        <p:nvPicPr>
          <p:cNvPr id="7" name="Imagen 6">
            <a:extLst>
              <a:ext uri="{FF2B5EF4-FFF2-40B4-BE49-F238E27FC236}">
                <a16:creationId xmlns:a16="http://schemas.microsoft.com/office/drawing/2014/main" id="{54E360E1-0024-E14E-92BF-15D5A4084E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11448" y="4651684"/>
            <a:ext cx="4588648" cy="1987313"/>
          </a:xfrm>
          <a:prstGeom prst="rect">
            <a:avLst/>
          </a:prstGeom>
        </p:spPr>
      </p:pic>
    </p:spTree>
    <p:extLst>
      <p:ext uri="{BB962C8B-B14F-4D97-AF65-F5344CB8AC3E}">
        <p14:creationId xmlns:p14="http://schemas.microsoft.com/office/powerpoint/2010/main" val="1140742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43232" y="25437"/>
            <a:ext cx="10515600" cy="1325563"/>
          </a:xfrm>
        </p:spPr>
        <p:txBody>
          <a:bodyPr/>
          <a:lstStyle/>
          <a:p>
            <a:r>
              <a:rPr lang="es-CO" dirty="0"/>
              <a:t>DEFINICIONES</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4757994" y="3612146"/>
            <a:ext cx="7525662" cy="2257277"/>
          </a:xfrm>
        </p:spPr>
        <p:txBody>
          <a:bodyPr>
            <a:noAutofit/>
          </a:bodyPr>
          <a:lstStyle/>
          <a:p>
            <a:pPr>
              <a:buFont typeface="Wingdings" pitchFamily="2" charset="2"/>
              <a:buChar char="§"/>
            </a:pPr>
            <a:endParaRPr lang="es-CO" sz="1600" dirty="0"/>
          </a:p>
          <a:p>
            <a:pPr>
              <a:buFont typeface="Wingdings" pitchFamily="2" charset="2"/>
              <a:buChar char="§"/>
            </a:pPr>
            <a:r>
              <a:rPr lang="es-CO" sz="1600" dirty="0"/>
              <a:t>FN tipo I y II.</a:t>
            </a:r>
          </a:p>
          <a:p>
            <a:pPr>
              <a:buFont typeface="Wingdings" pitchFamily="2" charset="2"/>
              <a:buChar char="§"/>
            </a:pPr>
            <a:r>
              <a:rPr lang="es-CO" sz="1600" dirty="0"/>
              <a:t>Gangrena gaseosa (mionecrosis clostrídica).</a:t>
            </a:r>
          </a:p>
          <a:p>
            <a:pPr>
              <a:buFont typeface="Wingdings" pitchFamily="2" charset="2"/>
              <a:buChar char="§"/>
            </a:pPr>
            <a:r>
              <a:rPr lang="es-CO" sz="1600" dirty="0"/>
              <a:t>Celulitis necrozante.</a:t>
            </a:r>
          </a:p>
          <a:p>
            <a:pPr>
              <a:buFont typeface="Wingdings" pitchFamily="2" charset="2"/>
              <a:buChar char="§"/>
            </a:pPr>
            <a:r>
              <a:rPr lang="es-CO" sz="1600" dirty="0"/>
              <a:t>Celulitis anaerobia.</a:t>
            </a:r>
          </a:p>
          <a:p>
            <a:pPr>
              <a:buFont typeface="Wingdings" pitchFamily="2" charset="2"/>
              <a:buChar char="§"/>
            </a:pPr>
            <a:r>
              <a:rPr lang="es-CO" sz="1600" dirty="0"/>
              <a:t>Miositis necrotizante.</a:t>
            </a:r>
          </a:p>
          <a:p>
            <a:pPr>
              <a:buFont typeface="Wingdings" pitchFamily="2" charset="2"/>
              <a:buChar char="§"/>
            </a:pPr>
            <a:r>
              <a:rPr lang="es-CO" sz="1600" dirty="0"/>
              <a:t>Gangrena sinérgica bacteriana progresiva. </a:t>
            </a:r>
          </a:p>
          <a:p>
            <a:pPr>
              <a:buFont typeface="Wingdings" pitchFamily="2" charset="2"/>
              <a:buChar char="§"/>
            </a:pPr>
            <a:r>
              <a:rPr lang="es-CO" sz="1600" dirty="0"/>
              <a:t>Celulitis necrosante sinérgica, flemón perineal, balanitis gangrenosa. </a:t>
            </a:r>
          </a:p>
          <a:p>
            <a:pPr>
              <a:buFont typeface="Wingdings" pitchFamily="2" charset="2"/>
              <a:buChar char="§"/>
            </a:pPr>
            <a:r>
              <a:rPr lang="es-CO" sz="1600" dirty="0"/>
              <a:t>Celulitis gangrenosa </a:t>
            </a:r>
            <a:r>
              <a:rPr lang="es-CO" sz="1600" dirty="0">
                <a:sym typeface="Wingdings" pitchFamily="2" charset="2"/>
              </a:rPr>
              <a:t> i</a:t>
            </a:r>
            <a:r>
              <a:rPr lang="es-CO" sz="1600" dirty="0"/>
              <a:t>nmunocompromiso. </a:t>
            </a:r>
          </a:p>
        </p:txBody>
      </p:sp>
      <p:sp>
        <p:nvSpPr>
          <p:cNvPr id="5" name="Marcador de contenido 2">
            <a:extLst>
              <a:ext uri="{FF2B5EF4-FFF2-40B4-BE49-F238E27FC236}">
                <a16:creationId xmlns:a16="http://schemas.microsoft.com/office/drawing/2014/main" id="{CF573FD9-57C8-CF4B-977B-A0A74B308AFD}"/>
              </a:ext>
            </a:extLst>
          </p:cNvPr>
          <p:cNvSpPr txBox="1">
            <a:spLocks/>
          </p:cNvSpPr>
          <p:nvPr/>
        </p:nvSpPr>
        <p:spPr>
          <a:xfrm>
            <a:off x="892123" y="1158819"/>
            <a:ext cx="6627824" cy="2639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1800" dirty="0"/>
              <a:t>Infecciones necrozantes: </a:t>
            </a:r>
          </a:p>
          <a:p>
            <a:pPr lvl="1">
              <a:buFont typeface="Wingdings" pitchFamily="2" charset="2"/>
              <a:buChar char="§"/>
            </a:pPr>
            <a:r>
              <a:rPr lang="es-CO" sz="1600" dirty="0"/>
              <a:t>Diferencias sutiles </a:t>
            </a:r>
            <a:r>
              <a:rPr lang="es-CO" sz="1600" dirty="0">
                <a:sym typeface="Wingdings" pitchFamily="2" charset="2"/>
              </a:rPr>
              <a:t> </a:t>
            </a:r>
            <a:r>
              <a:rPr lang="es-CO" sz="1600" dirty="0"/>
              <a:t>enfoques similares. </a:t>
            </a:r>
          </a:p>
          <a:p>
            <a:endParaRPr lang="es-CO" sz="1600" dirty="0"/>
          </a:p>
          <a:p>
            <a:r>
              <a:rPr lang="es-CO" sz="1800" dirty="0"/>
              <a:t>Celulitis gangrenosa:</a:t>
            </a:r>
          </a:p>
          <a:p>
            <a:pPr lvl="1">
              <a:buFont typeface="Wingdings" pitchFamily="2" charset="2"/>
              <a:buChar char="§"/>
            </a:pPr>
            <a:r>
              <a:rPr lang="es-CO" sz="1600" dirty="0"/>
              <a:t>Rápidamente progresiva. </a:t>
            </a:r>
          </a:p>
          <a:p>
            <a:pPr lvl="1">
              <a:buFont typeface="Wingdings" pitchFamily="2" charset="2"/>
              <a:buChar char="§"/>
            </a:pPr>
            <a:r>
              <a:rPr lang="es-CO" sz="1600" dirty="0"/>
              <a:t>Necrosis extensa.</a:t>
            </a:r>
          </a:p>
          <a:p>
            <a:pPr lvl="1">
              <a:buFont typeface="Wingdings" pitchFamily="2" charset="2"/>
              <a:buChar char="§"/>
            </a:pPr>
            <a:r>
              <a:rPr lang="es-CO" sz="1600" dirty="0"/>
              <a:t>Diversos síndromes clínicos: según etiología, localización, condiciones:</a:t>
            </a:r>
          </a:p>
        </p:txBody>
      </p:sp>
      <p:pic>
        <p:nvPicPr>
          <p:cNvPr id="6" name="Imagen 5">
            <a:extLst>
              <a:ext uri="{FF2B5EF4-FFF2-40B4-BE49-F238E27FC236}">
                <a16:creationId xmlns:a16="http://schemas.microsoft.com/office/drawing/2014/main" id="{73E050C7-938A-B944-AE69-627620AC16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5313" y="608140"/>
            <a:ext cx="4669654" cy="3190653"/>
          </a:xfrm>
          <a:prstGeom prst="rect">
            <a:avLst/>
          </a:prstGeom>
        </p:spPr>
      </p:pic>
    </p:spTree>
    <p:extLst>
      <p:ext uri="{BB962C8B-B14F-4D97-AF65-F5344CB8AC3E}">
        <p14:creationId xmlns:p14="http://schemas.microsoft.com/office/powerpoint/2010/main" val="290027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57981" y="149187"/>
            <a:ext cx="10515600" cy="1325563"/>
          </a:xfrm>
        </p:spPr>
        <p:txBody>
          <a:bodyPr/>
          <a:lstStyle/>
          <a:p>
            <a:r>
              <a:rPr lang="es-CO" dirty="0"/>
              <a:t>GENERALIDADES</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4737462" y="1474750"/>
            <a:ext cx="7164995" cy="5383249"/>
          </a:xfrm>
        </p:spPr>
        <p:txBody>
          <a:bodyPr>
            <a:normAutofit/>
          </a:bodyPr>
          <a:lstStyle/>
          <a:p>
            <a:pPr algn="just">
              <a:lnSpc>
                <a:spcPct val="100000"/>
              </a:lnSpc>
            </a:pPr>
            <a:r>
              <a:rPr lang="es-CO" sz="2400" dirty="0"/>
              <a:t>INTB: más graves del espectro de las infecciones de la piel y tejidos blandos </a:t>
            </a:r>
            <a:r>
              <a:rPr lang="es-CO" sz="2400" dirty="0">
                <a:sym typeface="Wingdings" pitchFamily="2" charset="2"/>
              </a:rPr>
              <a:t></a:t>
            </a:r>
            <a:r>
              <a:rPr lang="es-CO" sz="2400" dirty="0"/>
              <a:t> ISO incluídas. </a:t>
            </a:r>
          </a:p>
          <a:p>
            <a:pPr algn="just">
              <a:lnSpc>
                <a:spcPct val="100000"/>
              </a:lnSpc>
            </a:pPr>
            <a:r>
              <a:rPr lang="es-CO" sz="2400" dirty="0"/>
              <a:t>Varios nombres.</a:t>
            </a:r>
          </a:p>
          <a:p>
            <a:pPr algn="just">
              <a:lnSpc>
                <a:spcPct val="100000"/>
              </a:lnSpc>
            </a:pPr>
            <a:r>
              <a:rPr lang="es-CO" sz="2400" dirty="0"/>
              <a:t>“Bacterias carnívoras”.</a:t>
            </a:r>
          </a:p>
          <a:p>
            <a:pPr algn="just">
              <a:lnSpc>
                <a:spcPct val="100000"/>
              </a:lnSpc>
            </a:pPr>
            <a:r>
              <a:rPr lang="es-CO" sz="2400" dirty="0"/>
              <a:t>Fascitis, miositis, celulitis. </a:t>
            </a:r>
          </a:p>
          <a:p>
            <a:pPr algn="just">
              <a:lnSpc>
                <a:spcPct val="100000"/>
              </a:lnSpc>
            </a:pPr>
            <a:r>
              <a:rPr lang="es-CO" sz="2400" dirty="0"/>
              <a:t>Grado de sospecha: alto </a:t>
            </a:r>
            <a:r>
              <a:rPr lang="es-CO" sz="2400" dirty="0">
                <a:sym typeface="Wingdings" pitchFamily="2" charset="2"/>
              </a:rPr>
              <a:t> </a:t>
            </a:r>
            <a:r>
              <a:rPr lang="es-CO" sz="2400" dirty="0"/>
              <a:t>presentación variable.</a:t>
            </a:r>
          </a:p>
          <a:p>
            <a:pPr algn="just">
              <a:lnSpc>
                <a:spcPct val="100000"/>
              </a:lnSpc>
            </a:pPr>
            <a:r>
              <a:rPr lang="es-CO" sz="2400" dirty="0"/>
              <a:t>Pronta intervención: </a:t>
            </a:r>
            <a:r>
              <a:rPr lang="es-CO" sz="2400" b="1" dirty="0"/>
              <a:t>fundamental.</a:t>
            </a:r>
          </a:p>
          <a:p>
            <a:pPr algn="just">
              <a:lnSpc>
                <a:spcPct val="100000"/>
              </a:lnSpc>
            </a:pPr>
            <a:r>
              <a:rPr lang="es-CO" sz="2400" dirty="0"/>
              <a:t>Signos sistémicos de toxicidad.</a:t>
            </a:r>
          </a:p>
          <a:p>
            <a:pPr algn="just">
              <a:lnSpc>
                <a:spcPct val="100000"/>
              </a:lnSpc>
            </a:pPr>
            <a:r>
              <a:rPr lang="es-CO" sz="2400" dirty="0"/>
              <a:t>Alta mortalidad. </a:t>
            </a:r>
          </a:p>
        </p:txBody>
      </p:sp>
    </p:spTree>
    <p:extLst>
      <p:ext uri="{BB962C8B-B14F-4D97-AF65-F5344CB8AC3E}">
        <p14:creationId xmlns:p14="http://schemas.microsoft.com/office/powerpoint/2010/main" val="2922580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57225" y="151266"/>
            <a:ext cx="10515600" cy="1325563"/>
          </a:xfrm>
        </p:spPr>
        <p:txBody>
          <a:bodyPr/>
          <a:lstStyle/>
          <a:p>
            <a:r>
              <a:rPr lang="es-CO" dirty="0"/>
              <a:t>DEFINICIONES</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903369" y="1476829"/>
            <a:ext cx="6087366" cy="4667250"/>
          </a:xfrm>
        </p:spPr>
        <p:txBody>
          <a:bodyPr/>
          <a:lstStyle/>
          <a:p>
            <a:pPr marL="0" indent="0" algn="just">
              <a:buNone/>
            </a:pPr>
            <a:r>
              <a:rPr lang="es-CO" b="1" dirty="0"/>
              <a:t>Celulitis necrosante: </a:t>
            </a:r>
            <a:r>
              <a:rPr lang="es-CO" dirty="0"/>
              <a:t>aerobios </a:t>
            </a:r>
            <a:r>
              <a:rPr lang="es-CO" dirty="0">
                <a:sym typeface="Wingdings" pitchFamily="2" charset="2"/>
              </a:rPr>
              <a:t> </a:t>
            </a:r>
            <a:r>
              <a:rPr lang="es-CO" dirty="0"/>
              <a:t>clostridium, polimicrobiana:</a:t>
            </a:r>
          </a:p>
          <a:p>
            <a:pPr algn="just"/>
            <a:r>
              <a:rPr lang="es-CO" dirty="0"/>
              <a:t>Crepitación de la piel, se respeta la fascia y músculos profundos. </a:t>
            </a:r>
          </a:p>
          <a:p>
            <a:pPr algn="just"/>
            <a:r>
              <a:rPr lang="es-CO" dirty="0"/>
              <a:t>Sin edema ni toxicidad sistémica.</a:t>
            </a:r>
          </a:p>
          <a:p>
            <a:pPr marL="0" indent="0" algn="just">
              <a:buNone/>
            </a:pPr>
            <a:endParaRPr lang="es-CO" dirty="0"/>
          </a:p>
        </p:txBody>
      </p:sp>
      <p:pic>
        <p:nvPicPr>
          <p:cNvPr id="5" name="Imagen 4">
            <a:extLst>
              <a:ext uri="{FF2B5EF4-FFF2-40B4-BE49-F238E27FC236}">
                <a16:creationId xmlns:a16="http://schemas.microsoft.com/office/drawing/2014/main" id="{EA7CDA0C-7459-DC4B-9A05-7B61F4AB2D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37038" y="936740"/>
            <a:ext cx="3597737" cy="2309018"/>
          </a:xfrm>
          <a:prstGeom prst="rect">
            <a:avLst/>
          </a:prstGeom>
        </p:spPr>
      </p:pic>
      <p:sp>
        <p:nvSpPr>
          <p:cNvPr id="6" name="Marcador de contenido 2">
            <a:extLst>
              <a:ext uri="{FF2B5EF4-FFF2-40B4-BE49-F238E27FC236}">
                <a16:creationId xmlns:a16="http://schemas.microsoft.com/office/drawing/2014/main" id="{C25DDF19-8ACB-2A46-B39E-964DCFB93AF1}"/>
              </a:ext>
            </a:extLst>
          </p:cNvPr>
          <p:cNvSpPr txBox="1">
            <a:spLocks/>
          </p:cNvSpPr>
          <p:nvPr/>
        </p:nvSpPr>
        <p:spPr>
          <a:xfrm>
            <a:off x="4669654" y="3810454"/>
            <a:ext cx="4669654"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dirty="0"/>
          </a:p>
          <a:p>
            <a:pPr marL="0" indent="0">
              <a:buFont typeface="Arial" panose="020B0604020202020204" pitchFamily="34" charset="0"/>
              <a:buNone/>
            </a:pPr>
            <a:r>
              <a:rPr lang="es-CO" b="1" dirty="0"/>
              <a:t>Miositis necrotizante: </a:t>
            </a:r>
            <a:r>
              <a:rPr lang="es-CO" dirty="0"/>
              <a:t>por SGA y B:</a:t>
            </a:r>
          </a:p>
          <a:p>
            <a:r>
              <a:rPr lang="es-CO" dirty="0"/>
              <a:t>Precedido de abrasiones, traumas cerrados, ejercicio intenso. </a:t>
            </a:r>
          </a:p>
          <a:p>
            <a:r>
              <a:rPr lang="es-CO" dirty="0"/>
              <a:t>Es rara.</a:t>
            </a:r>
          </a:p>
          <a:p>
            <a:pPr marL="0" indent="0">
              <a:buNone/>
            </a:pPr>
            <a:endParaRPr lang="es-CO" dirty="0"/>
          </a:p>
        </p:txBody>
      </p:sp>
      <p:pic>
        <p:nvPicPr>
          <p:cNvPr id="7" name="Imagen 6">
            <a:extLst>
              <a:ext uri="{FF2B5EF4-FFF2-40B4-BE49-F238E27FC236}">
                <a16:creationId xmlns:a16="http://schemas.microsoft.com/office/drawing/2014/main" id="{980DBF20-4E33-FE45-ABDB-D1A5580B3B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03989" y="3990974"/>
            <a:ext cx="2524242" cy="2524242"/>
          </a:xfrm>
          <a:prstGeom prst="rect">
            <a:avLst/>
          </a:prstGeom>
        </p:spPr>
      </p:pic>
    </p:spTree>
    <p:extLst>
      <p:ext uri="{BB962C8B-B14F-4D97-AF65-F5344CB8AC3E}">
        <p14:creationId xmlns:p14="http://schemas.microsoft.com/office/powerpoint/2010/main" val="2196636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616974" y="247138"/>
            <a:ext cx="10515600" cy="1325563"/>
          </a:xfrm>
        </p:spPr>
        <p:txBody>
          <a:bodyPr>
            <a:normAutofit/>
          </a:bodyPr>
          <a:lstStyle/>
          <a:p>
            <a:r>
              <a:rPr lang="es-CO" dirty="0"/>
              <a:t>INFECCIONES ESTREPTOCÓCICAS: GRUPO A INVASIVO</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5102960" y="3821368"/>
            <a:ext cx="6627824" cy="4667250"/>
          </a:xfrm>
        </p:spPr>
        <p:txBody>
          <a:bodyPr>
            <a:normAutofit/>
          </a:bodyPr>
          <a:lstStyle/>
          <a:p>
            <a:pPr algn="just">
              <a:lnSpc>
                <a:spcPct val="100000"/>
              </a:lnSpc>
            </a:pPr>
            <a:r>
              <a:rPr lang="es-CO" dirty="0"/>
              <a:t>Incidencia 3 - 5 casos x 100.000 habitantes. </a:t>
            </a:r>
          </a:p>
          <a:p>
            <a:pPr algn="just">
              <a:lnSpc>
                <a:spcPct val="100000"/>
              </a:lnSpc>
            </a:pPr>
            <a:r>
              <a:rPr lang="es-CO" dirty="0"/>
              <a:t>Mortalidad 29% al 45% &gt; en sx de choque tóxico.</a:t>
            </a:r>
          </a:p>
          <a:p>
            <a:pPr algn="just">
              <a:lnSpc>
                <a:spcPct val="100000"/>
              </a:lnSpc>
            </a:pPr>
            <a:r>
              <a:rPr lang="es-CO" dirty="0"/>
              <a:t>Con puerta de entrada y espontáneamente. </a:t>
            </a:r>
          </a:p>
          <a:p>
            <a:pPr algn="just">
              <a:lnSpc>
                <a:spcPct val="100000"/>
              </a:lnSpc>
            </a:pPr>
            <a:r>
              <a:rPr lang="es-CO" dirty="0"/>
              <a:t>S. pyogenes: lesiones cutáneas superficiales. </a:t>
            </a:r>
          </a:p>
          <a:p>
            <a:pPr algn="just">
              <a:lnSpc>
                <a:spcPct val="100000"/>
              </a:lnSpc>
            </a:pPr>
            <a:r>
              <a:rPr lang="es-CO" dirty="0"/>
              <a:t>24 a 72 horas con inflamación extensa, gangrena.</a:t>
            </a:r>
          </a:p>
        </p:txBody>
      </p:sp>
      <p:sp>
        <p:nvSpPr>
          <p:cNvPr id="5" name="Marcador de contenido 2">
            <a:extLst>
              <a:ext uri="{FF2B5EF4-FFF2-40B4-BE49-F238E27FC236}">
                <a16:creationId xmlns:a16="http://schemas.microsoft.com/office/drawing/2014/main" id="{71C05A56-5662-0A4C-BB99-B16D3A121A83}"/>
              </a:ext>
            </a:extLst>
          </p:cNvPr>
          <p:cNvSpPr txBox="1">
            <a:spLocks/>
          </p:cNvSpPr>
          <p:nvPr/>
        </p:nvSpPr>
        <p:spPr>
          <a:xfrm>
            <a:off x="894524" y="1834572"/>
            <a:ext cx="6627824"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t>Puede iniciarse en la profundidad de los tejidos blandos sin puerta de entrada: distensión muscular, hematoma.</a:t>
            </a:r>
          </a:p>
          <a:p>
            <a:pPr algn="just">
              <a:lnSpc>
                <a:spcPct val="100000"/>
              </a:lnSpc>
            </a:pPr>
            <a:r>
              <a:rPr lang="es-CO" dirty="0"/>
              <a:t>AINES: enmascarar y retrasar el dx. </a:t>
            </a:r>
          </a:p>
        </p:txBody>
      </p:sp>
    </p:spTree>
    <p:extLst>
      <p:ext uri="{BB962C8B-B14F-4D97-AF65-F5344CB8AC3E}">
        <p14:creationId xmlns:p14="http://schemas.microsoft.com/office/powerpoint/2010/main" val="3313102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15609" y="79263"/>
            <a:ext cx="10515600" cy="1325563"/>
          </a:xfrm>
        </p:spPr>
        <p:txBody>
          <a:bodyPr/>
          <a:lstStyle/>
          <a:p>
            <a:r>
              <a:rPr lang="es-CO" dirty="0"/>
              <a:t>GANGRENA ESTREPTOCÓCICA</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798061" y="1313769"/>
            <a:ext cx="6627824" cy="4667250"/>
          </a:xfrm>
        </p:spPr>
        <p:txBody>
          <a:bodyPr/>
          <a:lstStyle/>
          <a:p>
            <a:pPr algn="just">
              <a:lnSpc>
                <a:spcPct val="100000"/>
              </a:lnSpc>
            </a:pPr>
            <a:r>
              <a:rPr lang="es-CO" dirty="0"/>
              <a:t>Forma infrecuente de gangrena cutánea y SC.</a:t>
            </a:r>
          </a:p>
          <a:p>
            <a:pPr algn="just">
              <a:lnSpc>
                <a:spcPct val="100000"/>
              </a:lnSpc>
            </a:pPr>
            <a:r>
              <a:rPr lang="es-CO" dirty="0"/>
              <a:t>Estreptococos del grupo A (C o G).</a:t>
            </a:r>
          </a:p>
          <a:p>
            <a:pPr algn="just">
              <a:lnSpc>
                <a:spcPct val="100000"/>
              </a:lnSpc>
            </a:pPr>
            <a:r>
              <a:rPr lang="es-CO" dirty="0"/>
              <a:t>Afecta fascia superficial.</a:t>
            </a:r>
          </a:p>
          <a:p>
            <a:pPr algn="just">
              <a:lnSpc>
                <a:spcPct val="100000"/>
              </a:lnSpc>
            </a:pPr>
            <a:r>
              <a:rPr lang="es-CO" dirty="0"/>
              <a:t>Respeta fascia profunda </a:t>
            </a:r>
            <a:r>
              <a:rPr lang="es-CO" dirty="0">
                <a:sym typeface="Wingdings" pitchFamily="2" charset="2"/>
              </a:rPr>
              <a:t></a:t>
            </a:r>
            <a:r>
              <a:rPr lang="es-CO" dirty="0"/>
              <a:t> muscular. </a:t>
            </a:r>
          </a:p>
          <a:p>
            <a:pPr algn="just">
              <a:lnSpc>
                <a:spcPct val="100000"/>
              </a:lnSpc>
            </a:pPr>
            <a:endParaRPr lang="es-CO" dirty="0"/>
          </a:p>
        </p:txBody>
      </p:sp>
      <p:pic>
        <p:nvPicPr>
          <p:cNvPr id="5" name="Imagen 4">
            <a:extLst>
              <a:ext uri="{FF2B5EF4-FFF2-40B4-BE49-F238E27FC236}">
                <a16:creationId xmlns:a16="http://schemas.microsoft.com/office/drawing/2014/main" id="{D24041BE-B697-F84B-ADB7-D76B320161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76766" y="365125"/>
            <a:ext cx="2358026" cy="3404964"/>
          </a:xfrm>
          <a:prstGeom prst="rect">
            <a:avLst/>
          </a:prstGeom>
        </p:spPr>
      </p:pic>
      <p:sp>
        <p:nvSpPr>
          <p:cNvPr id="6" name="Marcador de contenido 2">
            <a:extLst>
              <a:ext uri="{FF2B5EF4-FFF2-40B4-BE49-F238E27FC236}">
                <a16:creationId xmlns:a16="http://schemas.microsoft.com/office/drawing/2014/main" id="{BCEC6A02-0093-0746-A9ED-286B7EC35DB3}"/>
              </a:ext>
            </a:extLst>
          </p:cNvPr>
          <p:cNvSpPr txBox="1">
            <a:spLocks/>
          </p:cNvSpPr>
          <p:nvPr/>
        </p:nvSpPr>
        <p:spPr>
          <a:xfrm>
            <a:off x="4669654" y="3647394"/>
            <a:ext cx="4113224"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CO" dirty="0"/>
              <a:t>Por traumatismo o sin puerta de entrada. </a:t>
            </a:r>
          </a:p>
          <a:p>
            <a:pPr>
              <a:lnSpc>
                <a:spcPct val="100000"/>
              </a:lnSpc>
            </a:pPr>
            <a:r>
              <a:rPr lang="es-CO" dirty="0"/>
              <a:t>Área de eritema + edema local doloroso.</a:t>
            </a:r>
          </a:p>
          <a:p>
            <a:pPr>
              <a:lnSpc>
                <a:spcPct val="100000"/>
              </a:lnSpc>
            </a:pPr>
            <a:r>
              <a:rPr lang="es-CO" dirty="0"/>
              <a:t>Sx de shock tóxico </a:t>
            </a:r>
          </a:p>
          <a:p>
            <a:pPr>
              <a:lnSpc>
                <a:spcPct val="100000"/>
              </a:lnSpc>
            </a:pPr>
            <a:r>
              <a:rPr lang="es-CO" dirty="0"/>
              <a:t>Exploración qx. </a:t>
            </a:r>
          </a:p>
          <a:p>
            <a:pPr>
              <a:lnSpc>
                <a:spcPct val="100000"/>
              </a:lnSpc>
            </a:pPr>
            <a:endParaRPr lang="es-CO" dirty="0"/>
          </a:p>
          <a:p>
            <a:pPr>
              <a:lnSpc>
                <a:spcPct val="100000"/>
              </a:lnSpc>
            </a:pPr>
            <a:endParaRPr lang="es-CO" dirty="0"/>
          </a:p>
        </p:txBody>
      </p:sp>
      <p:pic>
        <p:nvPicPr>
          <p:cNvPr id="7" name="Imagen 6">
            <a:extLst>
              <a:ext uri="{FF2B5EF4-FFF2-40B4-BE49-F238E27FC236}">
                <a16:creationId xmlns:a16="http://schemas.microsoft.com/office/drawing/2014/main" id="{5EF54F22-9FA5-8145-8CAC-B7A3A6C8D75A}"/>
              </a:ext>
            </a:extLst>
          </p:cNvPr>
          <p:cNvPicPr>
            <a:picLocks noChangeAspect="1"/>
          </p:cNvPicPr>
          <p:nvPr/>
        </p:nvPicPr>
        <p:blipFill>
          <a:blip r:embed="rId3"/>
          <a:stretch>
            <a:fillRect/>
          </a:stretch>
        </p:blipFill>
        <p:spPr>
          <a:xfrm>
            <a:off x="8382000" y="3770089"/>
            <a:ext cx="3810000" cy="2867025"/>
          </a:xfrm>
          <a:prstGeom prst="rect">
            <a:avLst/>
          </a:prstGeom>
        </p:spPr>
      </p:pic>
    </p:spTree>
    <p:extLst>
      <p:ext uri="{BB962C8B-B14F-4D97-AF65-F5344CB8AC3E}">
        <p14:creationId xmlns:p14="http://schemas.microsoft.com/office/powerpoint/2010/main" val="1861927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87478" y="154749"/>
            <a:ext cx="11137490" cy="1325563"/>
          </a:xfrm>
        </p:spPr>
        <p:txBody>
          <a:bodyPr/>
          <a:lstStyle/>
          <a:p>
            <a:r>
              <a:rPr lang="es-CO" dirty="0"/>
              <a:t>GANGRENA SINÉRGICA BACTERIANA PROGRESIVA</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5534379" y="4369626"/>
            <a:ext cx="6869015" cy="4667250"/>
          </a:xfrm>
        </p:spPr>
        <p:txBody>
          <a:bodyPr/>
          <a:lstStyle/>
          <a:p>
            <a:pPr>
              <a:lnSpc>
                <a:spcPct val="100000"/>
              </a:lnSpc>
            </a:pPr>
            <a:r>
              <a:rPr lang="es-CO" dirty="0"/>
              <a:t>Área localizada de inflamación y eritema </a:t>
            </a:r>
            <a:r>
              <a:rPr lang="es-CO" dirty="0">
                <a:sym typeface="Wingdings" pitchFamily="2" charset="2"/>
              </a:rPr>
              <a:t></a:t>
            </a:r>
            <a:r>
              <a:rPr lang="es-CO" dirty="0"/>
              <a:t> ulceración. </a:t>
            </a:r>
          </a:p>
          <a:p>
            <a:pPr>
              <a:lnSpc>
                <a:spcPct val="100000"/>
              </a:lnSpc>
            </a:pPr>
            <a:r>
              <a:rPr lang="es-CO" dirty="0"/>
              <a:t>Dolorosa, aumenta con rapidéz.</a:t>
            </a:r>
          </a:p>
          <a:p>
            <a:pPr>
              <a:lnSpc>
                <a:spcPct val="100000"/>
              </a:lnSpc>
            </a:pPr>
            <a:r>
              <a:rPr lang="es-CO" dirty="0"/>
              <a:t>Borde de piel gangrenada. </a:t>
            </a:r>
          </a:p>
          <a:p>
            <a:pPr>
              <a:lnSpc>
                <a:spcPct val="100000"/>
              </a:lnSpc>
            </a:pPr>
            <a:r>
              <a:rPr lang="es-CO" dirty="0"/>
              <a:t>Streptococos y s. aureus. </a:t>
            </a:r>
          </a:p>
          <a:p>
            <a:pPr>
              <a:lnSpc>
                <a:spcPct val="100000"/>
              </a:lnSpc>
            </a:pPr>
            <a:r>
              <a:rPr lang="es-CO" dirty="0"/>
              <a:t>E. histolytica.</a:t>
            </a:r>
          </a:p>
          <a:p>
            <a:pPr>
              <a:lnSpc>
                <a:spcPct val="100000"/>
              </a:lnSpc>
            </a:pPr>
            <a:endParaRPr lang="es-CO" dirty="0"/>
          </a:p>
          <a:p>
            <a:pPr>
              <a:lnSpc>
                <a:spcPct val="100000"/>
              </a:lnSpc>
            </a:pPr>
            <a:endParaRPr lang="es-CO" dirty="0"/>
          </a:p>
        </p:txBody>
      </p:sp>
      <p:pic>
        <p:nvPicPr>
          <p:cNvPr id="6" name="Imagen 5">
            <a:extLst>
              <a:ext uri="{FF2B5EF4-FFF2-40B4-BE49-F238E27FC236}">
                <a16:creationId xmlns:a16="http://schemas.microsoft.com/office/drawing/2014/main" id="{455C4E8C-75E6-564D-A642-821FAE53C654}"/>
              </a:ext>
            </a:extLst>
          </p:cNvPr>
          <p:cNvPicPr>
            <a:picLocks noChangeAspect="1"/>
          </p:cNvPicPr>
          <p:nvPr/>
        </p:nvPicPr>
        <p:blipFill>
          <a:blip r:embed="rId2"/>
          <a:stretch>
            <a:fillRect/>
          </a:stretch>
        </p:blipFill>
        <p:spPr>
          <a:xfrm>
            <a:off x="8565608" y="933349"/>
            <a:ext cx="3038914" cy="3328935"/>
          </a:xfrm>
          <a:prstGeom prst="rect">
            <a:avLst/>
          </a:prstGeom>
        </p:spPr>
      </p:pic>
      <p:sp>
        <p:nvSpPr>
          <p:cNvPr id="7" name="Marcador de contenido 2">
            <a:extLst>
              <a:ext uri="{FF2B5EF4-FFF2-40B4-BE49-F238E27FC236}">
                <a16:creationId xmlns:a16="http://schemas.microsoft.com/office/drawing/2014/main" id="{AA8F90E8-7BA9-724B-9A6B-7FB1982FA881}"/>
              </a:ext>
            </a:extLst>
          </p:cNvPr>
          <p:cNvSpPr txBox="1">
            <a:spLocks/>
          </p:cNvSpPr>
          <p:nvPr/>
        </p:nvSpPr>
        <p:spPr>
          <a:xfrm>
            <a:off x="1046533" y="1657349"/>
            <a:ext cx="4257301"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t>ISO.</a:t>
            </a:r>
          </a:p>
          <a:p>
            <a:pPr algn="just">
              <a:lnSpc>
                <a:spcPct val="100000"/>
              </a:lnSpc>
            </a:pPr>
            <a:r>
              <a:rPr lang="es-CO" dirty="0"/>
              <a:t>Con grapas de sutura.</a:t>
            </a:r>
          </a:p>
          <a:p>
            <a:pPr>
              <a:lnSpc>
                <a:spcPct val="100000"/>
              </a:lnSpc>
            </a:pPr>
            <a:r>
              <a:rPr lang="es-CO" dirty="0"/>
              <a:t>Ostomía con trayecto fistuloso.</a:t>
            </a:r>
          </a:p>
          <a:p>
            <a:pPr algn="just">
              <a:lnSpc>
                <a:spcPct val="100000"/>
              </a:lnSpc>
            </a:pPr>
            <a:r>
              <a:rPr lang="es-CO" dirty="0"/>
              <a:t>En la vecindad de una úlcera. </a:t>
            </a:r>
          </a:p>
          <a:p>
            <a:pPr marL="0" indent="0" algn="just">
              <a:lnSpc>
                <a:spcPct val="100000"/>
              </a:lnSpc>
              <a:buNone/>
            </a:pPr>
            <a:endParaRPr lang="es-CO" dirty="0"/>
          </a:p>
          <a:p>
            <a:pPr algn="just">
              <a:lnSpc>
                <a:spcPct val="100000"/>
              </a:lnSpc>
            </a:pPr>
            <a:endParaRPr lang="es-CO" dirty="0"/>
          </a:p>
        </p:txBody>
      </p:sp>
    </p:spTree>
    <p:extLst>
      <p:ext uri="{BB962C8B-B14F-4D97-AF65-F5344CB8AC3E}">
        <p14:creationId xmlns:p14="http://schemas.microsoft.com/office/powerpoint/2010/main" val="2027432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72729" y="153649"/>
            <a:ext cx="10515600" cy="1325563"/>
          </a:xfrm>
        </p:spPr>
        <p:txBody>
          <a:bodyPr/>
          <a:lstStyle/>
          <a:p>
            <a:r>
              <a:rPr lang="es-CO" dirty="0"/>
              <a:t>INFECCIONES CLOSTRIALES </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572729" y="1479212"/>
            <a:ext cx="5523271" cy="4667250"/>
          </a:xfrm>
        </p:spPr>
        <p:txBody>
          <a:bodyPr>
            <a:normAutofit/>
          </a:bodyPr>
          <a:lstStyle/>
          <a:p>
            <a:pPr algn="just">
              <a:lnSpc>
                <a:spcPct val="100000"/>
              </a:lnSpc>
            </a:pPr>
            <a:r>
              <a:rPr lang="es-CO" sz="1600" dirty="0"/>
              <a:t>Gangrena gaseosa </a:t>
            </a:r>
            <a:r>
              <a:rPr lang="es-CO" sz="1600" dirty="0">
                <a:sym typeface="Wingdings" pitchFamily="2" charset="2"/>
              </a:rPr>
              <a:t></a:t>
            </a:r>
            <a:r>
              <a:rPr lang="es-CO" sz="1600" dirty="0"/>
              <a:t> mionecrosis clostridial. </a:t>
            </a:r>
          </a:p>
          <a:p>
            <a:pPr algn="just">
              <a:lnSpc>
                <a:spcPct val="100000"/>
              </a:lnSpc>
            </a:pPr>
            <a:r>
              <a:rPr lang="es-CO" sz="1600" dirty="0"/>
              <a:t>Espontánea o secundaria a lesión. </a:t>
            </a:r>
          </a:p>
          <a:p>
            <a:pPr algn="just">
              <a:lnSpc>
                <a:spcPct val="100000"/>
              </a:lnSpc>
            </a:pPr>
            <a:r>
              <a:rPr lang="es-CO" sz="1600" dirty="0"/>
              <a:t>Recurrente </a:t>
            </a:r>
            <a:r>
              <a:rPr lang="es-CO" sz="1600" dirty="0">
                <a:sym typeface="Wingdings" pitchFamily="2" charset="2"/>
              </a:rPr>
              <a:t></a:t>
            </a:r>
            <a:r>
              <a:rPr lang="es-CO" sz="1600" dirty="0"/>
              <a:t> varias décadas después de la infección primaria. </a:t>
            </a:r>
          </a:p>
          <a:p>
            <a:pPr algn="just">
              <a:lnSpc>
                <a:spcPct val="100000"/>
              </a:lnSpc>
            </a:pPr>
            <a:r>
              <a:rPr lang="es-CO" sz="1600" dirty="0"/>
              <a:t>Lesiones penetrantes </a:t>
            </a:r>
            <a:r>
              <a:rPr lang="es-CO" sz="1600" dirty="0">
                <a:sym typeface="Wingdings" pitchFamily="2" charset="2"/>
              </a:rPr>
              <a:t></a:t>
            </a:r>
            <a:r>
              <a:rPr lang="es-CO" sz="1600" dirty="0"/>
              <a:t> menor suministro de sangre - ambiente anaeróbico </a:t>
            </a:r>
            <a:r>
              <a:rPr lang="es-CO" sz="1600" dirty="0">
                <a:sym typeface="Wingdings" pitchFamily="2" charset="2"/>
              </a:rPr>
              <a:t></a:t>
            </a:r>
            <a:r>
              <a:rPr lang="es-CO" sz="1600" dirty="0"/>
              <a:t> germinación de esporas.</a:t>
            </a:r>
          </a:p>
        </p:txBody>
      </p:sp>
      <p:pic>
        <p:nvPicPr>
          <p:cNvPr id="5" name="Imagen 4">
            <a:extLst>
              <a:ext uri="{FF2B5EF4-FFF2-40B4-BE49-F238E27FC236}">
                <a16:creationId xmlns:a16="http://schemas.microsoft.com/office/drawing/2014/main" id="{DE2B0EEA-C41D-994E-986A-F0923D5F0CBB}"/>
              </a:ext>
            </a:extLst>
          </p:cNvPr>
          <p:cNvPicPr>
            <a:picLocks noChangeAspect="1"/>
          </p:cNvPicPr>
          <p:nvPr/>
        </p:nvPicPr>
        <p:blipFill>
          <a:blip r:embed="rId2"/>
          <a:stretch>
            <a:fillRect/>
          </a:stretch>
        </p:blipFill>
        <p:spPr>
          <a:xfrm>
            <a:off x="6377397" y="1460386"/>
            <a:ext cx="5654945" cy="2530588"/>
          </a:xfrm>
          <a:prstGeom prst="rect">
            <a:avLst/>
          </a:prstGeom>
        </p:spPr>
      </p:pic>
      <p:sp>
        <p:nvSpPr>
          <p:cNvPr id="6" name="Marcador de contenido 2">
            <a:extLst>
              <a:ext uri="{FF2B5EF4-FFF2-40B4-BE49-F238E27FC236}">
                <a16:creationId xmlns:a16="http://schemas.microsoft.com/office/drawing/2014/main" id="{11894ED2-3CE4-8E43-91DD-5C0814B8646B}"/>
              </a:ext>
            </a:extLst>
          </p:cNvPr>
          <p:cNvSpPr txBox="1">
            <a:spLocks/>
          </p:cNvSpPr>
          <p:nvPr/>
        </p:nvSpPr>
        <p:spPr>
          <a:xfrm>
            <a:off x="4854712" y="4227598"/>
            <a:ext cx="7177630"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sz="1600" dirty="0"/>
              <a:t>Dolor intenso, palidéz, apariencia de bronce, decoloración púrupra o roja.</a:t>
            </a:r>
          </a:p>
          <a:p>
            <a:pPr algn="just">
              <a:lnSpc>
                <a:spcPct val="100000"/>
              </a:lnSpc>
            </a:pPr>
            <a:r>
              <a:rPr lang="es-CO" sz="1600" dirty="0"/>
              <a:t>Cx intestinal, vías biliares, inyección de epinefrina IM, retención de placenta, RPMO, muerte fetal IU, drogas IV.</a:t>
            </a:r>
          </a:p>
          <a:p>
            <a:pPr algn="just">
              <a:lnSpc>
                <a:spcPct val="100000"/>
              </a:lnSpc>
            </a:pPr>
            <a:r>
              <a:rPr lang="es-CO" sz="1600" dirty="0"/>
              <a:t>Clostridium perfringes: 80% de los casos. </a:t>
            </a:r>
          </a:p>
          <a:p>
            <a:pPr algn="just">
              <a:lnSpc>
                <a:spcPct val="100000"/>
              </a:lnSpc>
            </a:pPr>
            <a:r>
              <a:rPr lang="es-CO" sz="1600" dirty="0"/>
              <a:t>C. septicum, C. novyi y C. histolyticum.</a:t>
            </a:r>
          </a:p>
          <a:p>
            <a:pPr algn="just">
              <a:lnSpc>
                <a:spcPct val="100000"/>
              </a:lnSpc>
            </a:pPr>
            <a:r>
              <a:rPr lang="es-CO" sz="1600" dirty="0"/>
              <a:t>Mortalidad 70%-100%.</a:t>
            </a:r>
          </a:p>
        </p:txBody>
      </p:sp>
    </p:spTree>
    <p:extLst>
      <p:ext uri="{BB962C8B-B14F-4D97-AF65-F5344CB8AC3E}">
        <p14:creationId xmlns:p14="http://schemas.microsoft.com/office/powerpoint/2010/main" val="3064271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28484" y="0"/>
            <a:ext cx="10515600" cy="1325563"/>
          </a:xfrm>
        </p:spPr>
        <p:txBody>
          <a:bodyPr/>
          <a:lstStyle/>
          <a:p>
            <a:r>
              <a:rPr lang="es-CO" dirty="0"/>
              <a:t>GANGRENA DE FOURNIER</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4829215" y="4524374"/>
            <a:ext cx="7102230" cy="4667250"/>
          </a:xfrm>
        </p:spPr>
        <p:txBody>
          <a:bodyPr/>
          <a:lstStyle/>
          <a:p>
            <a:pPr algn="just">
              <a:lnSpc>
                <a:spcPct val="100000"/>
              </a:lnSpc>
            </a:pPr>
            <a:r>
              <a:rPr lang="es-CO" dirty="0"/>
              <a:t>Como ruptura de la integridad de la mucosa GI o uretral. </a:t>
            </a:r>
          </a:p>
          <a:p>
            <a:pPr algn="just">
              <a:lnSpc>
                <a:spcPct val="100000"/>
              </a:lnSpc>
            </a:pPr>
            <a:r>
              <a:rPr lang="es-CO" dirty="0"/>
              <a:t>Facultativos: E. coli, Kpn, enterococos + anaerobios (bacteroides, fusobacterium, clostridium, streptococos anaerobios).</a:t>
            </a:r>
          </a:p>
          <a:p>
            <a:pPr algn="just">
              <a:lnSpc>
                <a:spcPct val="100000"/>
              </a:lnSpc>
            </a:pPr>
            <a:endParaRPr lang="es-CO" dirty="0"/>
          </a:p>
        </p:txBody>
      </p:sp>
      <p:sp>
        <p:nvSpPr>
          <p:cNvPr id="5" name="Marcador de contenido 2">
            <a:extLst>
              <a:ext uri="{FF2B5EF4-FFF2-40B4-BE49-F238E27FC236}">
                <a16:creationId xmlns:a16="http://schemas.microsoft.com/office/drawing/2014/main" id="{647EB527-B281-4741-8EF5-DC5944FA6F66}"/>
              </a:ext>
            </a:extLst>
          </p:cNvPr>
          <p:cNvSpPr txBox="1">
            <a:spLocks/>
          </p:cNvSpPr>
          <p:nvPr/>
        </p:nvSpPr>
        <p:spPr>
          <a:xfrm>
            <a:off x="722205" y="1386364"/>
            <a:ext cx="5899821"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t>Idiopática del escroto, gangrena escrotal estreptocócica y flemón perineal. </a:t>
            </a:r>
          </a:p>
          <a:p>
            <a:pPr algn="just">
              <a:lnSpc>
                <a:spcPct val="100000"/>
              </a:lnSpc>
            </a:pPr>
            <a:r>
              <a:rPr lang="es-CO" dirty="0"/>
              <a:t>Alrededor de genitales y periné.</a:t>
            </a:r>
          </a:p>
          <a:p>
            <a:pPr algn="just">
              <a:lnSpc>
                <a:spcPct val="100000"/>
              </a:lnSpc>
            </a:pPr>
            <a:r>
              <a:rPr lang="es-CO" dirty="0"/>
              <a:t>DM, traumatismos locales, parafimosis, infección, cx en dicha zona. </a:t>
            </a:r>
          </a:p>
          <a:p>
            <a:pPr algn="just">
              <a:lnSpc>
                <a:spcPct val="100000"/>
              </a:lnSpc>
            </a:pPr>
            <a:endParaRPr lang="es-CO" dirty="0"/>
          </a:p>
        </p:txBody>
      </p:sp>
      <p:pic>
        <p:nvPicPr>
          <p:cNvPr id="6" name="Imagen 5">
            <a:extLst>
              <a:ext uri="{FF2B5EF4-FFF2-40B4-BE49-F238E27FC236}">
                <a16:creationId xmlns:a16="http://schemas.microsoft.com/office/drawing/2014/main" id="{A49C65BC-5B0D-AB4D-A3B3-5653C6B66FED}"/>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7253395" y="1027906"/>
            <a:ext cx="4216400" cy="3136900"/>
          </a:xfrm>
          <a:prstGeom prst="rect">
            <a:avLst/>
          </a:prstGeom>
        </p:spPr>
      </p:pic>
    </p:spTree>
    <p:extLst>
      <p:ext uri="{BB962C8B-B14F-4D97-AF65-F5344CB8AC3E}">
        <p14:creationId xmlns:p14="http://schemas.microsoft.com/office/powerpoint/2010/main" val="2570399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602226" y="150520"/>
            <a:ext cx="10515600" cy="1325563"/>
          </a:xfrm>
        </p:spPr>
        <p:txBody>
          <a:bodyPr/>
          <a:lstStyle/>
          <a:p>
            <a:r>
              <a:rPr lang="es-CO" dirty="0"/>
              <a:t>GANGRENA DE FOURNIER </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4905628" y="2928629"/>
            <a:ext cx="6627824" cy="4667250"/>
          </a:xfrm>
        </p:spPr>
        <p:txBody>
          <a:bodyPr/>
          <a:lstStyle/>
          <a:p>
            <a:pPr algn="just">
              <a:lnSpc>
                <a:spcPct val="100000"/>
              </a:lnSpc>
            </a:pPr>
            <a:r>
              <a:rPr lang="es-CO" dirty="0"/>
              <a:t>Hombres &gt; afectación.</a:t>
            </a:r>
          </a:p>
          <a:p>
            <a:pPr algn="just">
              <a:lnSpc>
                <a:spcPct val="100000"/>
              </a:lnSpc>
            </a:pPr>
            <a:r>
              <a:rPr lang="es-CO" dirty="0"/>
              <a:t>Tipo I </a:t>
            </a:r>
            <a:r>
              <a:rPr lang="es-CO" dirty="0">
                <a:sym typeface="Wingdings" pitchFamily="2" charset="2"/>
              </a:rPr>
              <a:t></a:t>
            </a:r>
            <a:r>
              <a:rPr lang="es-CO" dirty="0"/>
              <a:t> polimicrobiana. </a:t>
            </a:r>
          </a:p>
          <a:p>
            <a:pPr algn="just">
              <a:lnSpc>
                <a:spcPct val="100000"/>
              </a:lnSpc>
            </a:pPr>
            <a:r>
              <a:rPr lang="es-CO" dirty="0"/>
              <a:t>Inicio abrupto.</a:t>
            </a:r>
          </a:p>
          <a:p>
            <a:pPr algn="just">
              <a:lnSpc>
                <a:spcPct val="100000"/>
              </a:lnSpc>
            </a:pPr>
            <a:r>
              <a:rPr lang="es-CO" dirty="0"/>
              <a:t>Dolor intenso: hasta pared abdominal anterior y glúteos.</a:t>
            </a:r>
          </a:p>
          <a:p>
            <a:pPr algn="just">
              <a:lnSpc>
                <a:spcPct val="100000"/>
              </a:lnSpc>
            </a:pPr>
            <a:r>
              <a:rPr lang="es-CO" dirty="0"/>
              <a:t>Escroto, pene, labios genitales. </a:t>
            </a:r>
          </a:p>
          <a:p>
            <a:pPr algn="just">
              <a:lnSpc>
                <a:spcPct val="100000"/>
              </a:lnSpc>
            </a:pPr>
            <a:r>
              <a:rPr lang="es-CO" dirty="0"/>
              <a:t>Celulitis adyacente a la puerte de entrada.</a:t>
            </a:r>
          </a:p>
          <a:p>
            <a:pPr algn="just">
              <a:lnSpc>
                <a:spcPct val="100000"/>
              </a:lnSpc>
            </a:pPr>
            <a:r>
              <a:rPr lang="es-CO" dirty="0"/>
              <a:t>Inflamación, eritema, hipersensibilidad, dolor intenso.</a:t>
            </a:r>
          </a:p>
          <a:p>
            <a:pPr algn="just">
              <a:lnSpc>
                <a:spcPct val="100000"/>
              </a:lnSpc>
            </a:pPr>
            <a:endParaRPr lang="es-CO" dirty="0"/>
          </a:p>
          <a:p>
            <a:pPr algn="just">
              <a:lnSpc>
                <a:spcPct val="100000"/>
              </a:lnSpc>
            </a:pPr>
            <a:endParaRPr lang="es-CO" dirty="0"/>
          </a:p>
          <a:p>
            <a:pPr algn="just">
              <a:lnSpc>
                <a:spcPct val="100000"/>
              </a:lnSpc>
            </a:pPr>
            <a:endParaRPr lang="es-CO" dirty="0"/>
          </a:p>
          <a:p>
            <a:pPr algn="just">
              <a:lnSpc>
                <a:spcPct val="100000"/>
              </a:lnSpc>
            </a:pPr>
            <a:endParaRPr lang="es-CO" dirty="0"/>
          </a:p>
        </p:txBody>
      </p:sp>
      <p:pic>
        <p:nvPicPr>
          <p:cNvPr id="5" name="Imagen 4">
            <a:extLst>
              <a:ext uri="{FF2B5EF4-FFF2-40B4-BE49-F238E27FC236}">
                <a16:creationId xmlns:a16="http://schemas.microsoft.com/office/drawing/2014/main" id="{7A736CCB-E896-9C40-ADA3-D7B1583500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68308" y="499386"/>
            <a:ext cx="2673940" cy="3398775"/>
          </a:xfrm>
          <a:prstGeom prst="rect">
            <a:avLst/>
          </a:prstGeom>
        </p:spPr>
      </p:pic>
      <p:pic>
        <p:nvPicPr>
          <p:cNvPr id="6" name="Imagen 5">
            <a:extLst>
              <a:ext uri="{FF2B5EF4-FFF2-40B4-BE49-F238E27FC236}">
                <a16:creationId xmlns:a16="http://schemas.microsoft.com/office/drawing/2014/main" id="{6BEDD215-7FA9-BD44-9AFA-6FD503C1910C}"/>
              </a:ext>
            </a:extLst>
          </p:cNvPr>
          <p:cNvPicPr>
            <a:picLocks noChangeAspect="1"/>
          </p:cNvPicPr>
          <p:nvPr/>
        </p:nvPicPr>
        <p:blipFill>
          <a:blip r:embed="rId3"/>
          <a:stretch>
            <a:fillRect/>
          </a:stretch>
        </p:blipFill>
        <p:spPr>
          <a:xfrm>
            <a:off x="838200" y="1355839"/>
            <a:ext cx="3302000" cy="2451100"/>
          </a:xfrm>
          <a:prstGeom prst="rect">
            <a:avLst/>
          </a:prstGeom>
        </p:spPr>
      </p:pic>
    </p:spTree>
    <p:extLst>
      <p:ext uri="{BB962C8B-B14F-4D97-AF65-F5344CB8AC3E}">
        <p14:creationId xmlns:p14="http://schemas.microsoft.com/office/powerpoint/2010/main" val="935277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24343" y="66675"/>
            <a:ext cx="10515600" cy="1325563"/>
          </a:xfrm>
        </p:spPr>
        <p:txBody>
          <a:bodyPr/>
          <a:lstStyle/>
          <a:p>
            <a:r>
              <a:rPr lang="es-CO" dirty="0"/>
              <a:t>FASCITIS NECROZANTE</a:t>
            </a:r>
          </a:p>
        </p:txBody>
      </p:sp>
      <p:sp>
        <p:nvSpPr>
          <p:cNvPr id="6" name="Marcador de contenido 2">
            <a:extLst>
              <a:ext uri="{FF2B5EF4-FFF2-40B4-BE49-F238E27FC236}">
                <a16:creationId xmlns:a16="http://schemas.microsoft.com/office/drawing/2014/main" id="{113D6056-6A0C-3146-AA87-5E75182DA8F1}"/>
              </a:ext>
            </a:extLst>
          </p:cNvPr>
          <p:cNvSpPr txBox="1">
            <a:spLocks/>
          </p:cNvSpPr>
          <p:nvPr/>
        </p:nvSpPr>
        <p:spPr>
          <a:xfrm>
            <a:off x="702131" y="1392238"/>
            <a:ext cx="6627824"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t>Wilson </a:t>
            </a:r>
            <a:r>
              <a:rPr lang="es-CO" dirty="0">
                <a:sym typeface="Wingdings" pitchFamily="2" charset="2"/>
              </a:rPr>
              <a:t></a:t>
            </a:r>
            <a:r>
              <a:rPr lang="es-CO" dirty="0"/>
              <a:t> 1952.</a:t>
            </a:r>
          </a:p>
          <a:p>
            <a:pPr algn="just">
              <a:lnSpc>
                <a:spcPct val="100000"/>
              </a:lnSpc>
            </a:pPr>
            <a:r>
              <a:rPr lang="es-CO" dirty="0"/>
              <a:t>Fascias superficiales: Camper y Scarpa </a:t>
            </a:r>
            <a:r>
              <a:rPr lang="es-CO" dirty="0">
                <a:sym typeface="Wingdings" pitchFamily="2" charset="2"/>
              </a:rPr>
              <a:t></a:t>
            </a:r>
            <a:r>
              <a:rPr lang="es-CO" dirty="0"/>
              <a:t> sin alcanzar las envolturas aponeuróticas. </a:t>
            </a:r>
          </a:p>
          <a:p>
            <a:pPr algn="just">
              <a:lnSpc>
                <a:spcPct val="100000"/>
              </a:lnSpc>
            </a:pPr>
            <a:r>
              <a:rPr lang="es-CO" dirty="0"/>
              <a:t>Anestesia: preceder a la necrosis </a:t>
            </a:r>
            <a:r>
              <a:rPr lang="es-CO" dirty="0">
                <a:sym typeface="Wingdings" pitchFamily="2" charset="2"/>
              </a:rPr>
              <a:t></a:t>
            </a:r>
            <a:r>
              <a:rPr lang="es-CO" dirty="0"/>
              <a:t> ¡PISTA!</a:t>
            </a:r>
          </a:p>
          <a:p>
            <a:pPr algn="just">
              <a:lnSpc>
                <a:spcPct val="100000"/>
              </a:lnSpc>
            </a:pPr>
            <a:r>
              <a:rPr lang="es-CO" dirty="0"/>
              <a:t>Difícil de dx sin visualización directa de la fascia </a:t>
            </a:r>
            <a:r>
              <a:rPr lang="es-CO" dirty="0">
                <a:sym typeface="Wingdings" pitchFamily="2" charset="2"/>
              </a:rPr>
              <a:t></a:t>
            </a:r>
            <a:r>
              <a:rPr lang="es-CO" dirty="0"/>
              <a:t> tejidos superficiales “no afectados”.</a:t>
            </a:r>
          </a:p>
          <a:p>
            <a:pPr marL="0" indent="0" algn="just">
              <a:lnSpc>
                <a:spcPct val="100000"/>
              </a:lnSpc>
              <a:buFont typeface="Arial" panose="020B0604020202020204" pitchFamily="34" charset="0"/>
              <a:buNone/>
            </a:pPr>
            <a:endParaRPr lang="es-CO" dirty="0"/>
          </a:p>
        </p:txBody>
      </p:sp>
      <p:sp>
        <p:nvSpPr>
          <p:cNvPr id="7" name="Marcador de contenido 2">
            <a:extLst>
              <a:ext uri="{FF2B5EF4-FFF2-40B4-BE49-F238E27FC236}">
                <a16:creationId xmlns:a16="http://schemas.microsoft.com/office/drawing/2014/main" id="{F387A449-FDFC-FD46-9379-3A712891F95C}"/>
              </a:ext>
            </a:extLst>
          </p:cNvPr>
          <p:cNvSpPr>
            <a:spLocks noGrp="1"/>
          </p:cNvSpPr>
          <p:nvPr>
            <p:ph idx="1"/>
          </p:nvPr>
        </p:nvSpPr>
        <p:spPr>
          <a:xfrm>
            <a:off x="5132792" y="4457700"/>
            <a:ext cx="6627824" cy="4667250"/>
          </a:xfrm>
        </p:spPr>
        <p:txBody>
          <a:bodyPr>
            <a:normAutofit/>
          </a:bodyPr>
          <a:lstStyle/>
          <a:p>
            <a:pPr algn="just">
              <a:lnSpc>
                <a:spcPct val="100000"/>
              </a:lnSpc>
            </a:pPr>
            <a:r>
              <a:rPr lang="es-CO" dirty="0"/>
              <a:t>Gas en el tejido .</a:t>
            </a:r>
          </a:p>
          <a:p>
            <a:pPr algn="just">
              <a:lnSpc>
                <a:spcPct val="100000"/>
              </a:lnSpc>
            </a:pPr>
            <a:r>
              <a:rPr lang="es-CO" dirty="0"/>
              <a:t>Dx diferencial: celulitis no necrozante </a:t>
            </a:r>
            <a:r>
              <a:rPr lang="es-CO" dirty="0">
                <a:sym typeface="Wingdings" pitchFamily="2" charset="2"/>
              </a:rPr>
              <a:t></a:t>
            </a:r>
            <a:r>
              <a:rPr lang="es-CO" dirty="0"/>
              <a:t> cx reciente, dolor desproporcionado, necrosis cutánea, flictenas. </a:t>
            </a:r>
          </a:p>
          <a:p>
            <a:pPr marL="0" indent="0" algn="just">
              <a:lnSpc>
                <a:spcPct val="100000"/>
              </a:lnSpc>
              <a:buNone/>
            </a:pPr>
            <a:endParaRPr lang="es-CO" dirty="0"/>
          </a:p>
        </p:txBody>
      </p:sp>
      <p:pic>
        <p:nvPicPr>
          <p:cNvPr id="8" name="Imagen 7">
            <a:extLst>
              <a:ext uri="{FF2B5EF4-FFF2-40B4-BE49-F238E27FC236}">
                <a16:creationId xmlns:a16="http://schemas.microsoft.com/office/drawing/2014/main" id="{5F6956BD-FF30-C049-B8FC-C0820B941A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83916" y="1223962"/>
            <a:ext cx="4076700" cy="2767012"/>
          </a:xfrm>
          <a:prstGeom prst="rect">
            <a:avLst/>
          </a:prstGeom>
        </p:spPr>
      </p:pic>
    </p:spTree>
    <p:extLst>
      <p:ext uri="{BB962C8B-B14F-4D97-AF65-F5344CB8AC3E}">
        <p14:creationId xmlns:p14="http://schemas.microsoft.com/office/powerpoint/2010/main" val="2336293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602226" y="131763"/>
            <a:ext cx="10515600" cy="1325563"/>
          </a:xfrm>
        </p:spPr>
        <p:txBody>
          <a:bodyPr/>
          <a:lstStyle/>
          <a:p>
            <a:r>
              <a:rPr lang="es-CO" dirty="0"/>
              <a:t>FASCITIS NECROZANTE</a:t>
            </a:r>
          </a:p>
        </p:txBody>
      </p:sp>
      <p:sp>
        <p:nvSpPr>
          <p:cNvPr id="6" name="Marcador de contenido 2">
            <a:extLst>
              <a:ext uri="{FF2B5EF4-FFF2-40B4-BE49-F238E27FC236}">
                <a16:creationId xmlns:a16="http://schemas.microsoft.com/office/drawing/2014/main" id="{113D6056-6A0C-3146-AA87-5E75182DA8F1}"/>
              </a:ext>
            </a:extLst>
          </p:cNvPr>
          <p:cNvSpPr txBox="1">
            <a:spLocks/>
          </p:cNvSpPr>
          <p:nvPr/>
        </p:nvSpPr>
        <p:spPr>
          <a:xfrm>
            <a:off x="1220777" y="1741487"/>
            <a:ext cx="5592978"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CO" b="1" dirty="0"/>
              <a:t>Tipo I:</a:t>
            </a:r>
          </a:p>
          <a:p>
            <a:pPr>
              <a:lnSpc>
                <a:spcPct val="100000"/>
              </a:lnSpc>
            </a:pPr>
            <a:r>
              <a:rPr lang="es-CO" sz="1800" dirty="0"/>
              <a:t>Polimicrobiana.</a:t>
            </a:r>
          </a:p>
          <a:p>
            <a:pPr>
              <a:lnSpc>
                <a:spcPct val="100000"/>
              </a:lnSpc>
            </a:pPr>
            <a:r>
              <a:rPr lang="es-CO" sz="1800" dirty="0"/>
              <a:t>Celulitis necrotizante sinérgica y gangrena sinérgica bacteriana progresiva. </a:t>
            </a:r>
          </a:p>
          <a:p>
            <a:pPr marL="0" indent="0">
              <a:lnSpc>
                <a:spcPct val="100000"/>
              </a:lnSpc>
              <a:buNone/>
            </a:pPr>
            <a:endParaRPr lang="es-CO" dirty="0"/>
          </a:p>
          <a:p>
            <a:pPr>
              <a:lnSpc>
                <a:spcPct val="100000"/>
              </a:lnSpc>
            </a:pPr>
            <a:endParaRPr lang="es-CO" dirty="0"/>
          </a:p>
          <a:p>
            <a:pPr marL="0" indent="0">
              <a:lnSpc>
                <a:spcPct val="100000"/>
              </a:lnSpc>
              <a:buFont typeface="Arial" panose="020B0604020202020204" pitchFamily="34" charset="0"/>
              <a:buNone/>
            </a:pPr>
            <a:endParaRPr lang="es-CO" dirty="0"/>
          </a:p>
        </p:txBody>
      </p:sp>
      <p:sp>
        <p:nvSpPr>
          <p:cNvPr id="9" name="Marcador de contenido 2">
            <a:extLst>
              <a:ext uri="{FF2B5EF4-FFF2-40B4-BE49-F238E27FC236}">
                <a16:creationId xmlns:a16="http://schemas.microsoft.com/office/drawing/2014/main" id="{9AED4B56-F40E-7D47-8B4F-8B6CB19EC2F7}"/>
              </a:ext>
            </a:extLst>
          </p:cNvPr>
          <p:cNvSpPr txBox="1">
            <a:spLocks/>
          </p:cNvSpPr>
          <p:nvPr/>
        </p:nvSpPr>
        <p:spPr>
          <a:xfrm>
            <a:off x="5084736" y="4524374"/>
            <a:ext cx="6286270"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CO" sz="1800" dirty="0"/>
              <a:t>Adultos mayores o comorbilidades.</a:t>
            </a:r>
          </a:p>
          <a:p>
            <a:pPr>
              <a:lnSpc>
                <a:spcPct val="100000"/>
              </a:lnSpc>
            </a:pPr>
            <a:r>
              <a:rPr lang="es-CO" sz="1800" dirty="0"/>
              <a:t>DM: factor más predisponente.</a:t>
            </a:r>
          </a:p>
          <a:p>
            <a:pPr>
              <a:lnSpc>
                <a:spcPct val="100000"/>
              </a:lnSpc>
            </a:pPr>
            <a:r>
              <a:rPr lang="es-CO" sz="1800" dirty="0"/>
              <a:t>Enfermedad vascular periférica. </a:t>
            </a:r>
          </a:p>
          <a:p>
            <a:pPr>
              <a:lnSpc>
                <a:spcPct val="100000"/>
              </a:lnSpc>
            </a:pPr>
            <a:r>
              <a:rPr lang="es-CO" sz="1800" dirty="0"/>
              <a:t>Gas subcutáneo </a:t>
            </a:r>
            <a:r>
              <a:rPr lang="es-CO" sz="1800" dirty="0">
                <a:sym typeface="Wingdings" pitchFamily="2" charset="2"/>
              </a:rPr>
              <a:t></a:t>
            </a:r>
            <a:r>
              <a:rPr lang="es-CO" sz="1800" dirty="0"/>
              <a:t> suele estar presente.</a:t>
            </a:r>
          </a:p>
          <a:p>
            <a:pPr>
              <a:lnSpc>
                <a:spcPct val="100000"/>
              </a:lnSpc>
            </a:pPr>
            <a:endParaRPr lang="es-CO" sz="1800" dirty="0"/>
          </a:p>
          <a:p>
            <a:pPr marL="0" indent="0">
              <a:lnSpc>
                <a:spcPct val="100000"/>
              </a:lnSpc>
              <a:buFont typeface="Arial" panose="020B0604020202020204" pitchFamily="34" charset="0"/>
              <a:buNone/>
            </a:pPr>
            <a:endParaRPr lang="es-CO" sz="1800" dirty="0"/>
          </a:p>
        </p:txBody>
      </p:sp>
      <p:pic>
        <p:nvPicPr>
          <p:cNvPr id="10" name="Imagen 9">
            <a:extLst>
              <a:ext uri="{FF2B5EF4-FFF2-40B4-BE49-F238E27FC236}">
                <a16:creationId xmlns:a16="http://schemas.microsoft.com/office/drawing/2014/main" id="{03F374EC-B0C2-9E40-8155-5024742FC3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63956" y="1230675"/>
            <a:ext cx="4207050" cy="2733711"/>
          </a:xfrm>
          <a:prstGeom prst="rect">
            <a:avLst/>
          </a:prstGeom>
        </p:spPr>
      </p:pic>
    </p:spTree>
    <p:extLst>
      <p:ext uri="{BB962C8B-B14F-4D97-AF65-F5344CB8AC3E}">
        <p14:creationId xmlns:p14="http://schemas.microsoft.com/office/powerpoint/2010/main" val="2656249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28484" y="187377"/>
            <a:ext cx="10515600" cy="1325563"/>
          </a:xfrm>
        </p:spPr>
        <p:txBody>
          <a:bodyPr/>
          <a:lstStyle/>
          <a:p>
            <a:r>
              <a:rPr lang="es-CO" dirty="0"/>
              <a:t>FASCITIS NECROZANTE</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4703380" y="4336998"/>
            <a:ext cx="7201688" cy="4667250"/>
          </a:xfrm>
        </p:spPr>
        <p:txBody>
          <a:bodyPr>
            <a:normAutofit/>
          </a:bodyPr>
          <a:lstStyle/>
          <a:p>
            <a:pPr algn="just">
              <a:lnSpc>
                <a:spcPct val="100000"/>
              </a:lnSpc>
            </a:pPr>
            <a:r>
              <a:rPr lang="es-CO" sz="1800" dirty="0"/>
              <a:t>Potentes exotoxinas bacterianas y respuesta del huésped. </a:t>
            </a:r>
          </a:p>
          <a:p>
            <a:pPr algn="just">
              <a:lnSpc>
                <a:spcPct val="100000"/>
              </a:lnSpc>
            </a:pPr>
            <a:r>
              <a:rPr lang="es-CO" sz="1800" dirty="0"/>
              <a:t>Translocación hematógena: faringitis, traumatismo cerrado o distensión muscular. </a:t>
            </a:r>
          </a:p>
          <a:p>
            <a:pPr algn="just">
              <a:lnSpc>
                <a:spcPct val="100000"/>
              </a:lnSpc>
            </a:pPr>
            <a:r>
              <a:rPr lang="es-CO" sz="1800" dirty="0"/>
              <a:t>Proteína M </a:t>
            </a:r>
            <a:r>
              <a:rPr lang="es-CO" sz="1800" dirty="0">
                <a:sym typeface="Wingdings" pitchFamily="2" charset="2"/>
              </a:rPr>
              <a:t></a:t>
            </a:r>
            <a:r>
              <a:rPr lang="es-CO" sz="1800" dirty="0"/>
              <a:t> sx de choque tóxico 50%. </a:t>
            </a:r>
          </a:p>
          <a:p>
            <a:pPr algn="just">
              <a:lnSpc>
                <a:spcPct val="100000"/>
              </a:lnSpc>
            </a:pPr>
            <a:r>
              <a:rPr lang="es-CO" sz="1800" dirty="0"/>
              <a:t>Exotoxinas pirógenas </a:t>
            </a:r>
            <a:r>
              <a:rPr lang="es-CO" sz="1800" dirty="0">
                <a:sym typeface="Wingdings" pitchFamily="2" charset="2"/>
              </a:rPr>
              <a:t></a:t>
            </a:r>
            <a:r>
              <a:rPr lang="es-CO" sz="1800" dirty="0"/>
              <a:t> citoquinas </a:t>
            </a:r>
            <a:r>
              <a:rPr lang="es-CO" sz="1800" dirty="0">
                <a:sym typeface="Wingdings" pitchFamily="2" charset="2"/>
              </a:rPr>
              <a:t></a:t>
            </a:r>
            <a:r>
              <a:rPr lang="es-CO" sz="1800" dirty="0"/>
              <a:t> destrucción de tejidos. </a:t>
            </a:r>
          </a:p>
        </p:txBody>
      </p:sp>
      <p:sp>
        <p:nvSpPr>
          <p:cNvPr id="5" name="Marcador de contenido 2">
            <a:extLst>
              <a:ext uri="{FF2B5EF4-FFF2-40B4-BE49-F238E27FC236}">
                <a16:creationId xmlns:a16="http://schemas.microsoft.com/office/drawing/2014/main" id="{1D88A3D4-4A2C-F746-BEB6-48C541285A62}"/>
              </a:ext>
            </a:extLst>
          </p:cNvPr>
          <p:cNvSpPr txBox="1">
            <a:spLocks/>
          </p:cNvSpPr>
          <p:nvPr/>
        </p:nvSpPr>
        <p:spPr>
          <a:xfrm>
            <a:off x="838200" y="1554010"/>
            <a:ext cx="6627824"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CO" b="1" dirty="0"/>
              <a:t>Tipo II – monomicrobiana.</a:t>
            </a:r>
          </a:p>
          <a:p>
            <a:pPr algn="just">
              <a:lnSpc>
                <a:spcPct val="100000"/>
              </a:lnSpc>
            </a:pPr>
            <a:r>
              <a:rPr lang="es-CO" sz="1800" dirty="0"/>
              <a:t>Bacteroides, E. coli </a:t>
            </a:r>
            <a:r>
              <a:rPr lang="es-CO" sz="1800" dirty="0">
                <a:sym typeface="Wingdings" pitchFamily="2" charset="2"/>
              </a:rPr>
              <a:t></a:t>
            </a:r>
            <a:r>
              <a:rPr lang="es-CO" sz="1800" dirty="0"/>
              <a:t> inmunodprimidos, DM II, obesos, disfunción orgánica existente </a:t>
            </a:r>
            <a:r>
              <a:rPr lang="es-CO" sz="1800" dirty="0">
                <a:sym typeface="Wingdings" pitchFamily="2" charset="2"/>
              </a:rPr>
              <a:t></a:t>
            </a:r>
            <a:r>
              <a:rPr lang="es-CO" sz="1800" dirty="0"/>
              <a:t> no como tipo II.</a:t>
            </a:r>
          </a:p>
          <a:p>
            <a:pPr algn="just">
              <a:lnSpc>
                <a:spcPct val="100000"/>
              </a:lnSpc>
            </a:pPr>
            <a:r>
              <a:rPr lang="es-CO" sz="1800" dirty="0"/>
              <a:t>Sin puerta de entrada clara </a:t>
            </a:r>
            <a:r>
              <a:rPr lang="es-CO" sz="1800" dirty="0">
                <a:sym typeface="Wingdings" pitchFamily="2" charset="2"/>
              </a:rPr>
              <a:t> </a:t>
            </a:r>
            <a:r>
              <a:rPr lang="es-CO" sz="1800" dirty="0"/>
              <a:t>50%.. </a:t>
            </a:r>
          </a:p>
          <a:p>
            <a:pPr algn="just">
              <a:lnSpc>
                <a:spcPct val="100000"/>
              </a:lnSpc>
            </a:pPr>
            <a:r>
              <a:rPr lang="es-CO" sz="1800" dirty="0"/>
              <a:t>En cualquier grupo de edad. </a:t>
            </a:r>
          </a:p>
          <a:p>
            <a:pPr algn="just">
              <a:lnSpc>
                <a:spcPct val="100000"/>
              </a:lnSpc>
            </a:pPr>
            <a:endParaRPr lang="es-CO" sz="1500" dirty="0"/>
          </a:p>
        </p:txBody>
      </p:sp>
      <p:pic>
        <p:nvPicPr>
          <p:cNvPr id="7" name="Imagen 6">
            <a:extLst>
              <a:ext uri="{FF2B5EF4-FFF2-40B4-BE49-F238E27FC236}">
                <a16:creationId xmlns:a16="http://schemas.microsoft.com/office/drawing/2014/main" id="{CD92B108-36F1-D94C-8F99-C15391590B38}"/>
              </a:ext>
            </a:extLst>
          </p:cNvPr>
          <p:cNvPicPr>
            <a:picLocks noChangeAspect="1"/>
          </p:cNvPicPr>
          <p:nvPr/>
        </p:nvPicPr>
        <p:blipFill>
          <a:blip r:embed="rId2"/>
          <a:stretch>
            <a:fillRect/>
          </a:stretch>
        </p:blipFill>
        <p:spPr>
          <a:xfrm>
            <a:off x="8003662" y="1317264"/>
            <a:ext cx="3878622" cy="2696291"/>
          </a:xfrm>
          <a:prstGeom prst="rect">
            <a:avLst/>
          </a:prstGeom>
        </p:spPr>
      </p:pic>
    </p:spTree>
    <p:extLst>
      <p:ext uri="{BB962C8B-B14F-4D97-AF65-F5344CB8AC3E}">
        <p14:creationId xmlns:p14="http://schemas.microsoft.com/office/powerpoint/2010/main" val="101874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57981" y="135578"/>
            <a:ext cx="10515600" cy="1325563"/>
          </a:xfrm>
        </p:spPr>
        <p:txBody>
          <a:bodyPr/>
          <a:lstStyle/>
          <a:p>
            <a:r>
              <a:rPr lang="es-CO" dirty="0"/>
              <a:t>GENERALIDADES</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5478143" y="1657349"/>
            <a:ext cx="6173082" cy="4667250"/>
          </a:xfrm>
        </p:spPr>
        <p:txBody>
          <a:bodyPr>
            <a:normAutofit/>
          </a:bodyPr>
          <a:lstStyle/>
          <a:p>
            <a:pPr algn="just">
              <a:lnSpc>
                <a:spcPct val="100000"/>
              </a:lnSpc>
            </a:pPr>
            <a:r>
              <a:rPr lang="es-CO" sz="2400" dirty="0"/>
              <a:t>Puede afectar cualquiera de las capas de la piel y TB.</a:t>
            </a:r>
          </a:p>
          <a:p>
            <a:pPr algn="just">
              <a:lnSpc>
                <a:spcPct val="100000"/>
              </a:lnSpc>
            </a:pPr>
            <a:r>
              <a:rPr lang="es-CO" sz="2400" dirty="0"/>
              <a:t>Después de lesiones traumáticas o menores: desgarros, abrasiones, laceraciones, picaduras, distensión contusión muscular.</a:t>
            </a:r>
          </a:p>
          <a:p>
            <a:pPr algn="just">
              <a:lnSpc>
                <a:spcPct val="100000"/>
              </a:lnSpc>
            </a:pPr>
            <a:r>
              <a:rPr lang="es-CO" sz="2400" dirty="0"/>
              <a:t>Infecciones: varicela.</a:t>
            </a:r>
          </a:p>
          <a:p>
            <a:pPr algn="just">
              <a:lnSpc>
                <a:spcPct val="100000"/>
              </a:lnSpc>
            </a:pPr>
            <a:r>
              <a:rPr lang="es-CO" sz="2400" dirty="0"/>
              <a:t>Destrucción tisular fulminante. </a:t>
            </a:r>
          </a:p>
          <a:p>
            <a:pPr algn="just">
              <a:lnSpc>
                <a:spcPct val="100000"/>
              </a:lnSpc>
            </a:pPr>
            <a:r>
              <a:rPr lang="es-CO" sz="2400" dirty="0"/>
              <a:t>Diagnóstico preciso + tratamiento adecuado: qx temprana + tto antibiótico.</a:t>
            </a:r>
          </a:p>
          <a:p>
            <a:pPr algn="just">
              <a:lnSpc>
                <a:spcPct val="100000"/>
              </a:lnSpc>
            </a:pPr>
            <a:endParaRPr lang="es-CO" sz="2400" dirty="0"/>
          </a:p>
          <a:p>
            <a:pPr algn="just">
              <a:lnSpc>
                <a:spcPct val="100000"/>
              </a:lnSpc>
            </a:pPr>
            <a:endParaRPr lang="es-CO" sz="2400" dirty="0"/>
          </a:p>
          <a:p>
            <a:pPr algn="just">
              <a:lnSpc>
                <a:spcPct val="100000"/>
              </a:lnSpc>
            </a:pPr>
            <a:endParaRPr lang="es-CO" sz="2400" dirty="0"/>
          </a:p>
        </p:txBody>
      </p:sp>
    </p:spTree>
    <p:extLst>
      <p:ext uri="{BB962C8B-B14F-4D97-AF65-F5344CB8AC3E}">
        <p14:creationId xmlns:p14="http://schemas.microsoft.com/office/powerpoint/2010/main" val="3046926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17341" y="70157"/>
            <a:ext cx="10515600" cy="1325563"/>
          </a:xfrm>
        </p:spPr>
        <p:txBody>
          <a:bodyPr/>
          <a:lstStyle/>
          <a:p>
            <a:r>
              <a:rPr lang="es-CO" dirty="0"/>
              <a:t>PIOMIOSITIS</a:t>
            </a:r>
          </a:p>
        </p:txBody>
      </p:sp>
      <p:sp>
        <p:nvSpPr>
          <p:cNvPr id="5" name="Marcador de contenido 2">
            <a:extLst>
              <a:ext uri="{FF2B5EF4-FFF2-40B4-BE49-F238E27FC236}">
                <a16:creationId xmlns:a16="http://schemas.microsoft.com/office/drawing/2014/main" id="{1D88A3D4-4A2C-F746-BEB6-48C541285A62}"/>
              </a:ext>
            </a:extLst>
          </p:cNvPr>
          <p:cNvSpPr txBox="1">
            <a:spLocks/>
          </p:cNvSpPr>
          <p:nvPr/>
        </p:nvSpPr>
        <p:spPr>
          <a:xfrm>
            <a:off x="317738" y="1825625"/>
            <a:ext cx="6627824"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CO" sz="1500" dirty="0"/>
          </a:p>
        </p:txBody>
      </p:sp>
      <p:sp>
        <p:nvSpPr>
          <p:cNvPr id="8" name="Marcador de contenido 7">
            <a:extLst>
              <a:ext uri="{FF2B5EF4-FFF2-40B4-BE49-F238E27FC236}">
                <a16:creationId xmlns:a16="http://schemas.microsoft.com/office/drawing/2014/main" id="{C7C90266-F622-7148-97A0-9E5B2ADD3493}"/>
              </a:ext>
            </a:extLst>
          </p:cNvPr>
          <p:cNvSpPr>
            <a:spLocks noGrp="1"/>
          </p:cNvSpPr>
          <p:nvPr>
            <p:ph idx="1"/>
          </p:nvPr>
        </p:nvSpPr>
        <p:spPr>
          <a:xfrm>
            <a:off x="679573" y="1295706"/>
            <a:ext cx="6437007" cy="4530725"/>
          </a:xfrm>
        </p:spPr>
        <p:txBody>
          <a:bodyPr/>
          <a:lstStyle/>
          <a:p>
            <a:pPr>
              <a:lnSpc>
                <a:spcPct val="100000"/>
              </a:lnSpc>
            </a:pPr>
            <a:r>
              <a:rPr lang="es-CO" dirty="0"/>
              <a:t>Infección purulenta del músculo esquelético.</a:t>
            </a:r>
          </a:p>
          <a:p>
            <a:pPr>
              <a:lnSpc>
                <a:spcPct val="100000"/>
              </a:lnSpc>
            </a:pPr>
            <a:r>
              <a:rPr lang="es-CO" dirty="0"/>
              <a:t>Diseminación hematógena. </a:t>
            </a:r>
          </a:p>
          <a:p>
            <a:pPr>
              <a:lnSpc>
                <a:spcPct val="100000"/>
              </a:lnSpc>
            </a:pPr>
            <a:r>
              <a:rPr lang="es-CO" dirty="0"/>
              <a:t>Infección de los trópicos. </a:t>
            </a:r>
          </a:p>
          <a:p>
            <a:pPr>
              <a:lnSpc>
                <a:spcPct val="100000"/>
              </a:lnSpc>
            </a:pPr>
            <a:r>
              <a:rPr lang="es-CO" dirty="0"/>
              <a:t>Dos grupos de edad: 2 a 5 años y adultos 20 a 45 años. </a:t>
            </a:r>
          </a:p>
          <a:p>
            <a:pPr>
              <a:lnSpc>
                <a:spcPct val="100000"/>
              </a:lnSpc>
            </a:pPr>
            <a:r>
              <a:rPr lang="es-CO" dirty="0"/>
              <a:t>S. aureus, SBH, E. coli. </a:t>
            </a:r>
          </a:p>
        </p:txBody>
      </p:sp>
      <p:pic>
        <p:nvPicPr>
          <p:cNvPr id="9" name="Imagen 8">
            <a:extLst>
              <a:ext uri="{FF2B5EF4-FFF2-40B4-BE49-F238E27FC236}">
                <a16:creationId xmlns:a16="http://schemas.microsoft.com/office/drawing/2014/main" id="{5B7F3B55-91E3-1B40-8DD4-AE0191AA53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30072" y="724777"/>
            <a:ext cx="4644190" cy="3090529"/>
          </a:xfrm>
          <a:prstGeom prst="rect">
            <a:avLst/>
          </a:prstGeom>
        </p:spPr>
      </p:pic>
      <p:sp>
        <p:nvSpPr>
          <p:cNvPr id="10" name="Marcador de contenido 7">
            <a:extLst>
              <a:ext uri="{FF2B5EF4-FFF2-40B4-BE49-F238E27FC236}">
                <a16:creationId xmlns:a16="http://schemas.microsoft.com/office/drawing/2014/main" id="{2362B1E9-018E-DC4E-9AA1-5E4BCF1F1432}"/>
              </a:ext>
            </a:extLst>
          </p:cNvPr>
          <p:cNvSpPr txBox="1">
            <a:spLocks/>
          </p:cNvSpPr>
          <p:nvPr/>
        </p:nvSpPr>
        <p:spPr>
          <a:xfrm>
            <a:off x="4987392" y="4159250"/>
            <a:ext cx="703359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CO" dirty="0"/>
              <a:t>Fiebre, dolor, calambres en un solo grupo muscular. </a:t>
            </a:r>
          </a:p>
          <a:p>
            <a:pPr>
              <a:lnSpc>
                <a:spcPct val="100000"/>
              </a:lnSpc>
            </a:pPr>
            <a:r>
              <a:rPr lang="es-CO" dirty="0"/>
              <a:t>Mayor frecuencia en las extremidades inferiores. </a:t>
            </a:r>
          </a:p>
          <a:p>
            <a:pPr>
              <a:lnSpc>
                <a:spcPct val="100000"/>
              </a:lnSpc>
            </a:pPr>
            <a:r>
              <a:rPr lang="es-CO" dirty="0"/>
              <a:t>Etapa 1: dolor local, edema, fiebre baja. </a:t>
            </a:r>
          </a:p>
          <a:p>
            <a:pPr>
              <a:lnSpc>
                <a:spcPct val="100000"/>
              </a:lnSpc>
            </a:pPr>
            <a:r>
              <a:rPr lang="es-CO" dirty="0"/>
              <a:t>Etapa 2: 10 a 21 días </a:t>
            </a:r>
            <a:r>
              <a:rPr lang="es-CO" dirty="0">
                <a:sym typeface="Wingdings" pitchFamily="2" charset="2"/>
              </a:rPr>
              <a:t></a:t>
            </a:r>
            <a:r>
              <a:rPr lang="es-CO" dirty="0"/>
              <a:t> absceso franco. </a:t>
            </a:r>
          </a:p>
          <a:p>
            <a:pPr>
              <a:lnSpc>
                <a:spcPct val="100000"/>
              </a:lnSpc>
            </a:pPr>
            <a:r>
              <a:rPr lang="es-CO" dirty="0"/>
              <a:t>Etapa 3: toxicidad sistémica </a:t>
            </a:r>
            <a:r>
              <a:rPr lang="es-CO" dirty="0">
                <a:sym typeface="Wingdings" pitchFamily="2" charset="2"/>
              </a:rPr>
              <a:t></a:t>
            </a:r>
            <a:r>
              <a:rPr lang="es-CO" dirty="0"/>
              <a:t> complicaciones.</a:t>
            </a:r>
          </a:p>
          <a:p>
            <a:pPr>
              <a:lnSpc>
                <a:spcPct val="100000"/>
              </a:lnSpc>
            </a:pPr>
            <a:r>
              <a:rPr lang="es-CO" dirty="0"/>
              <a:t>Tto: AB, drenaje. </a:t>
            </a:r>
          </a:p>
        </p:txBody>
      </p:sp>
    </p:spTree>
    <p:extLst>
      <p:ext uri="{BB962C8B-B14F-4D97-AF65-F5344CB8AC3E}">
        <p14:creationId xmlns:p14="http://schemas.microsoft.com/office/powerpoint/2010/main" val="4010564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60C15-E028-1240-89D7-0F330174ED80}"/>
              </a:ext>
            </a:extLst>
          </p:cNvPr>
          <p:cNvSpPr>
            <a:spLocks noGrp="1"/>
          </p:cNvSpPr>
          <p:nvPr>
            <p:ph type="title"/>
          </p:nvPr>
        </p:nvSpPr>
        <p:spPr>
          <a:xfrm>
            <a:off x="513736" y="68265"/>
            <a:ext cx="10515600" cy="1325563"/>
          </a:xfrm>
        </p:spPr>
        <p:txBody>
          <a:bodyPr/>
          <a:lstStyle/>
          <a:p>
            <a:r>
              <a:rPr lang="es-CO" dirty="0"/>
              <a:t>DEFINICIONES: CLASIFICACIÓN</a:t>
            </a:r>
          </a:p>
        </p:txBody>
      </p:sp>
      <p:graphicFrame>
        <p:nvGraphicFramePr>
          <p:cNvPr id="11" name="Tabla 10">
            <a:extLst>
              <a:ext uri="{FF2B5EF4-FFF2-40B4-BE49-F238E27FC236}">
                <a16:creationId xmlns:a16="http://schemas.microsoft.com/office/drawing/2014/main" id="{5EBAEFE9-962D-4C41-9189-EB4A476C8FA9}"/>
              </a:ext>
            </a:extLst>
          </p:cNvPr>
          <p:cNvGraphicFramePr>
            <a:graphicFrameLocks noGrp="1"/>
          </p:cNvGraphicFramePr>
          <p:nvPr>
            <p:extLst>
              <p:ext uri="{D42A27DB-BD31-4B8C-83A1-F6EECF244321}">
                <p14:modId xmlns:p14="http://schemas.microsoft.com/office/powerpoint/2010/main" val="2791114810"/>
              </p:ext>
            </p:extLst>
          </p:nvPr>
        </p:nvGraphicFramePr>
        <p:xfrm>
          <a:off x="4743394" y="1173050"/>
          <a:ext cx="7329060" cy="5547360"/>
        </p:xfrm>
        <a:graphic>
          <a:graphicData uri="http://schemas.openxmlformats.org/drawingml/2006/table">
            <a:tbl>
              <a:tblPr firstRow="1" bandRow="1">
                <a:tableStyleId>{5C22544A-7EE6-4342-B048-85BDC9FD1C3A}</a:tableStyleId>
              </a:tblPr>
              <a:tblGrid>
                <a:gridCol w="1023223">
                  <a:extLst>
                    <a:ext uri="{9D8B030D-6E8A-4147-A177-3AD203B41FA5}">
                      <a16:colId xmlns:a16="http://schemas.microsoft.com/office/drawing/2014/main" val="467764143"/>
                    </a:ext>
                  </a:extLst>
                </a:gridCol>
                <a:gridCol w="1419797">
                  <a:extLst>
                    <a:ext uri="{9D8B030D-6E8A-4147-A177-3AD203B41FA5}">
                      <a16:colId xmlns:a16="http://schemas.microsoft.com/office/drawing/2014/main" val="3040178499"/>
                    </a:ext>
                  </a:extLst>
                </a:gridCol>
                <a:gridCol w="998939">
                  <a:extLst>
                    <a:ext uri="{9D8B030D-6E8A-4147-A177-3AD203B41FA5}">
                      <a16:colId xmlns:a16="http://schemas.microsoft.com/office/drawing/2014/main" val="494104484"/>
                    </a:ext>
                  </a:extLst>
                </a:gridCol>
                <a:gridCol w="1209368">
                  <a:extLst>
                    <a:ext uri="{9D8B030D-6E8A-4147-A177-3AD203B41FA5}">
                      <a16:colId xmlns:a16="http://schemas.microsoft.com/office/drawing/2014/main" val="4020882134"/>
                    </a:ext>
                  </a:extLst>
                </a:gridCol>
                <a:gridCol w="1135625">
                  <a:extLst>
                    <a:ext uri="{9D8B030D-6E8A-4147-A177-3AD203B41FA5}">
                      <a16:colId xmlns:a16="http://schemas.microsoft.com/office/drawing/2014/main" val="3346948012"/>
                    </a:ext>
                  </a:extLst>
                </a:gridCol>
                <a:gridCol w="1542108">
                  <a:extLst>
                    <a:ext uri="{9D8B030D-6E8A-4147-A177-3AD203B41FA5}">
                      <a16:colId xmlns:a16="http://schemas.microsoft.com/office/drawing/2014/main" val="1423459537"/>
                    </a:ext>
                  </a:extLst>
                </a:gridCol>
              </a:tblGrid>
              <a:tr h="355827">
                <a:tc>
                  <a:txBody>
                    <a:bodyPr/>
                    <a:lstStyle/>
                    <a:p>
                      <a:pPr algn="ctr"/>
                      <a:r>
                        <a:rPr lang="es-CO" sz="900" dirty="0">
                          <a:latin typeface="Montserrat" pitchFamily="2" charset="77"/>
                        </a:rPr>
                        <a:t>Grado AAST</a:t>
                      </a:r>
                    </a:p>
                  </a:txBody>
                  <a:tcPr/>
                </a:tc>
                <a:tc>
                  <a:txBody>
                    <a:bodyPr/>
                    <a:lstStyle/>
                    <a:p>
                      <a:pPr algn="ctr"/>
                      <a:r>
                        <a:rPr lang="es-CO" sz="900" dirty="0">
                          <a:latin typeface="Montserrat" pitchFamily="2" charset="77"/>
                        </a:rPr>
                        <a:t>Descripción</a:t>
                      </a:r>
                    </a:p>
                  </a:txBody>
                  <a:tcPr/>
                </a:tc>
                <a:tc>
                  <a:txBody>
                    <a:bodyPr/>
                    <a:lstStyle/>
                    <a:p>
                      <a:pPr algn="ctr"/>
                      <a:r>
                        <a:rPr lang="es-CO" sz="900" dirty="0">
                          <a:latin typeface="Montserrat" pitchFamily="2" charset="77"/>
                        </a:rPr>
                        <a:t>Criterio clínico</a:t>
                      </a:r>
                    </a:p>
                  </a:txBody>
                  <a:tcPr/>
                </a:tc>
                <a:tc>
                  <a:txBody>
                    <a:bodyPr/>
                    <a:lstStyle/>
                    <a:p>
                      <a:pPr algn="ctr"/>
                      <a:r>
                        <a:rPr lang="es-CO" sz="900" dirty="0">
                          <a:latin typeface="Montserrat" pitchFamily="2" charset="77"/>
                        </a:rPr>
                        <a:t>Criterios imaginológicos</a:t>
                      </a:r>
                    </a:p>
                  </a:txBody>
                  <a:tcPr/>
                </a:tc>
                <a:tc>
                  <a:txBody>
                    <a:bodyPr/>
                    <a:lstStyle/>
                    <a:p>
                      <a:pPr algn="ctr"/>
                      <a:r>
                        <a:rPr lang="es-CO" sz="900" dirty="0">
                          <a:latin typeface="Montserrat" pitchFamily="2" charset="77"/>
                        </a:rPr>
                        <a:t>Criterios operativos</a:t>
                      </a:r>
                    </a:p>
                  </a:txBody>
                  <a:tcPr/>
                </a:tc>
                <a:tc>
                  <a:txBody>
                    <a:bodyPr/>
                    <a:lstStyle/>
                    <a:p>
                      <a:pPr algn="ctr"/>
                      <a:r>
                        <a:rPr lang="es-CO" sz="900" dirty="0">
                          <a:latin typeface="Montserrat" pitchFamily="2" charset="77"/>
                        </a:rPr>
                        <a:t>Criterios patológicos</a:t>
                      </a:r>
                    </a:p>
                  </a:txBody>
                  <a:tcPr/>
                </a:tc>
                <a:extLst>
                  <a:ext uri="{0D108BD9-81ED-4DB2-BD59-A6C34878D82A}">
                    <a16:rowId xmlns:a16="http://schemas.microsoft.com/office/drawing/2014/main" val="161102432"/>
                  </a:ext>
                </a:extLst>
              </a:tr>
              <a:tr h="800365">
                <a:tc>
                  <a:txBody>
                    <a:bodyPr/>
                    <a:lstStyle/>
                    <a:p>
                      <a:r>
                        <a:rPr lang="es-CO" sz="1000" dirty="0">
                          <a:solidFill>
                            <a:srgbClr val="152B48"/>
                          </a:solidFill>
                          <a:latin typeface="Montserrat" pitchFamily="2" charset="77"/>
                        </a:rPr>
                        <a:t>I</a:t>
                      </a:r>
                    </a:p>
                  </a:txBody>
                  <a:tcPr/>
                </a:tc>
                <a:tc>
                  <a:txBody>
                    <a:bodyPr/>
                    <a:lstStyle/>
                    <a:p>
                      <a:r>
                        <a:rPr lang="es-CO" sz="1000" dirty="0">
                          <a:solidFill>
                            <a:srgbClr val="152B48"/>
                          </a:solidFill>
                          <a:latin typeface="Montserrat" pitchFamily="2" charset="77"/>
                        </a:rPr>
                        <a:t>Celulitis.</a:t>
                      </a:r>
                    </a:p>
                  </a:txBody>
                  <a:tcPr/>
                </a:tc>
                <a:tc>
                  <a:txBody>
                    <a:bodyPr/>
                    <a:lstStyle/>
                    <a:p>
                      <a:r>
                        <a:rPr lang="es-CO" sz="1000" dirty="0">
                          <a:solidFill>
                            <a:srgbClr val="152B48"/>
                          </a:solidFill>
                          <a:latin typeface="Montserrat" pitchFamily="2" charset="77"/>
                        </a:rPr>
                        <a:t>Foliculitis, erisipela, impétigo, celulitis simple.</a:t>
                      </a:r>
                    </a:p>
                  </a:txBody>
                  <a:tcPr/>
                </a:tc>
                <a:tc>
                  <a:txBody>
                    <a:bodyPr/>
                    <a:lstStyle/>
                    <a:p>
                      <a:r>
                        <a:rPr lang="es-CO" sz="1000" dirty="0">
                          <a:solidFill>
                            <a:srgbClr val="152B48"/>
                          </a:solidFill>
                          <a:latin typeface="Montserrat" pitchFamily="2" charset="77"/>
                        </a:rPr>
                        <a:t>Inflamación superficial, sin compromiso subcutáneo. </a:t>
                      </a:r>
                    </a:p>
                  </a:txBody>
                  <a:tcPr/>
                </a:tc>
                <a:tc>
                  <a:txBody>
                    <a:bodyPr/>
                    <a:lstStyle/>
                    <a:p>
                      <a:r>
                        <a:rPr lang="es-CO" sz="1000" dirty="0">
                          <a:solidFill>
                            <a:srgbClr val="152B48"/>
                          </a:solidFill>
                          <a:latin typeface="Montserrat" pitchFamily="2" charset="77"/>
                        </a:rPr>
                        <a:t>NA.</a:t>
                      </a:r>
                    </a:p>
                  </a:txBody>
                  <a:tcPr/>
                </a:tc>
                <a:tc>
                  <a:txBody>
                    <a:bodyPr/>
                    <a:lstStyle/>
                    <a:p>
                      <a:r>
                        <a:rPr lang="es-CO" sz="1000" dirty="0">
                          <a:solidFill>
                            <a:srgbClr val="152B48"/>
                          </a:solidFill>
                          <a:latin typeface="Montserrat" pitchFamily="2" charset="77"/>
                        </a:rPr>
                        <a:t>Inflamación aguda solo de la epidermis. </a:t>
                      </a:r>
                    </a:p>
                  </a:txBody>
                  <a:tcPr/>
                </a:tc>
                <a:extLst>
                  <a:ext uri="{0D108BD9-81ED-4DB2-BD59-A6C34878D82A}">
                    <a16:rowId xmlns:a16="http://schemas.microsoft.com/office/drawing/2014/main" val="2349123895"/>
                  </a:ext>
                </a:extLst>
              </a:tr>
              <a:tr h="525017">
                <a:tc>
                  <a:txBody>
                    <a:bodyPr/>
                    <a:lstStyle/>
                    <a:p>
                      <a:r>
                        <a:rPr lang="es-CO" sz="1000" dirty="0">
                          <a:solidFill>
                            <a:srgbClr val="152B48"/>
                          </a:solidFill>
                          <a:latin typeface="Montserrat" pitchFamily="2" charset="77"/>
                        </a:rPr>
                        <a:t>II</a:t>
                      </a:r>
                    </a:p>
                  </a:txBody>
                  <a:tcPr/>
                </a:tc>
                <a:tc>
                  <a:txBody>
                    <a:bodyPr/>
                    <a:lstStyle/>
                    <a:p>
                      <a:r>
                        <a:rPr lang="es-CO" sz="1000" dirty="0">
                          <a:solidFill>
                            <a:srgbClr val="152B48"/>
                          </a:solidFill>
                          <a:latin typeface="Montserrat" pitchFamily="2" charset="77"/>
                        </a:rPr>
                        <a:t>Necrosis superficial o licuefacción.</a:t>
                      </a:r>
                    </a:p>
                  </a:txBody>
                  <a:tcPr/>
                </a:tc>
                <a:tc>
                  <a:txBody>
                    <a:bodyPr/>
                    <a:lstStyle/>
                    <a:p>
                      <a:r>
                        <a:rPr lang="es-CO" sz="1000" dirty="0">
                          <a:solidFill>
                            <a:srgbClr val="152B48"/>
                          </a:solidFill>
                          <a:latin typeface="Montserrat" pitchFamily="2" charset="77"/>
                        </a:rPr>
                        <a:t>Celulitis necrotizante, ampollosa, necrosis cutánea. </a:t>
                      </a:r>
                    </a:p>
                  </a:txBody>
                  <a:tcPr/>
                </a:tc>
                <a:tc>
                  <a:txBody>
                    <a:bodyPr/>
                    <a:lstStyle/>
                    <a:p>
                      <a:r>
                        <a:rPr lang="es-CO" sz="1000" dirty="0">
                          <a:solidFill>
                            <a:srgbClr val="152B48"/>
                          </a:solidFill>
                          <a:latin typeface="Montserrat" pitchFamily="2" charset="77"/>
                        </a:rPr>
                        <a:t>Compromiso subcutáneo, sin abceso. </a:t>
                      </a:r>
                    </a:p>
                  </a:txBody>
                  <a:tcPr/>
                </a:tc>
                <a:tc>
                  <a:txBody>
                    <a:bodyPr/>
                    <a:lstStyle/>
                    <a:p>
                      <a:r>
                        <a:rPr lang="es-CO" sz="1000" dirty="0">
                          <a:solidFill>
                            <a:srgbClr val="152B48"/>
                          </a:solidFill>
                          <a:latin typeface="Montserrat" pitchFamily="2" charset="77"/>
                        </a:rPr>
                        <a:t>NA.</a:t>
                      </a:r>
                    </a:p>
                  </a:txBody>
                  <a:tcPr/>
                </a:tc>
                <a:tc>
                  <a:txBody>
                    <a:bodyPr/>
                    <a:lstStyle/>
                    <a:p>
                      <a:r>
                        <a:rPr lang="es-CO" sz="1000" dirty="0">
                          <a:solidFill>
                            <a:srgbClr val="152B48"/>
                          </a:solidFill>
                          <a:latin typeface="Montserrat" pitchFamily="2" charset="77"/>
                        </a:rPr>
                        <a:t>Inflamación aguda, envuelve la epidermis y  dermis. </a:t>
                      </a:r>
                    </a:p>
                  </a:txBody>
                  <a:tcPr/>
                </a:tc>
                <a:extLst>
                  <a:ext uri="{0D108BD9-81ED-4DB2-BD59-A6C34878D82A}">
                    <a16:rowId xmlns:a16="http://schemas.microsoft.com/office/drawing/2014/main" val="3007363959"/>
                  </a:ext>
                </a:extLst>
              </a:tr>
              <a:tr h="800365">
                <a:tc>
                  <a:txBody>
                    <a:bodyPr/>
                    <a:lstStyle/>
                    <a:p>
                      <a:r>
                        <a:rPr lang="es-CO" sz="1000" dirty="0">
                          <a:solidFill>
                            <a:srgbClr val="152B48"/>
                          </a:solidFill>
                          <a:latin typeface="Montserrat" pitchFamily="2" charset="77"/>
                        </a:rPr>
                        <a:t>III</a:t>
                      </a:r>
                    </a:p>
                  </a:txBody>
                  <a:tcPr/>
                </a:tc>
                <a:tc>
                  <a:txBody>
                    <a:bodyPr/>
                    <a:lstStyle/>
                    <a:p>
                      <a:r>
                        <a:rPr lang="es-CO" sz="1000" dirty="0">
                          <a:solidFill>
                            <a:srgbClr val="152B48"/>
                          </a:solidFill>
                          <a:latin typeface="Montserrat" pitchFamily="2" charset="77"/>
                        </a:rPr>
                        <a:t>Absceso subcutáneo. </a:t>
                      </a:r>
                    </a:p>
                  </a:txBody>
                  <a:tcPr/>
                </a:tc>
                <a:tc>
                  <a:txBody>
                    <a:bodyPr/>
                    <a:lstStyle/>
                    <a:p>
                      <a:r>
                        <a:rPr lang="es-CO" sz="1000" dirty="0">
                          <a:solidFill>
                            <a:srgbClr val="152B48"/>
                          </a:solidFill>
                          <a:latin typeface="Montserrat" pitchFamily="2" charset="77"/>
                        </a:rPr>
                        <a:t>Absceso subcutáneo.</a:t>
                      </a:r>
                    </a:p>
                  </a:txBody>
                  <a:tcPr/>
                </a:tc>
                <a:tc>
                  <a:txBody>
                    <a:bodyPr/>
                    <a:lstStyle/>
                    <a:p>
                      <a:r>
                        <a:rPr lang="es-CO" sz="1000" dirty="0">
                          <a:solidFill>
                            <a:srgbClr val="152B48"/>
                          </a:solidFill>
                          <a:latin typeface="Montserrat" pitchFamily="2" charset="77"/>
                        </a:rPr>
                        <a:t>Colección de líquido subcutáneo bien definido (Amurallado) con inflamación circundante. </a:t>
                      </a:r>
                    </a:p>
                  </a:txBody>
                  <a:tcPr/>
                </a:tc>
                <a:tc>
                  <a:txBody>
                    <a:bodyPr/>
                    <a:lstStyle/>
                    <a:p>
                      <a:r>
                        <a:rPr lang="es-CO" sz="1000" dirty="0">
                          <a:solidFill>
                            <a:srgbClr val="152B48"/>
                          </a:solidFill>
                          <a:latin typeface="Montserrat" pitchFamily="2" charset="77"/>
                        </a:rPr>
                        <a:t>Colección subcutánea bien definida. </a:t>
                      </a:r>
                    </a:p>
                  </a:txBody>
                  <a:tcPr/>
                </a:tc>
                <a:tc>
                  <a:txBody>
                    <a:bodyPr/>
                    <a:lstStyle/>
                    <a:p>
                      <a:r>
                        <a:rPr lang="es-CO" sz="1000" dirty="0">
                          <a:solidFill>
                            <a:srgbClr val="152B48"/>
                          </a:solidFill>
                          <a:latin typeface="Montserrat" pitchFamily="2" charset="77"/>
                        </a:rPr>
                        <a:t>Inflamación aguda de la epidermis, dermis, grasa subcutánea con cultivos positivos.</a:t>
                      </a:r>
                    </a:p>
                  </a:txBody>
                  <a:tcPr/>
                </a:tc>
                <a:extLst>
                  <a:ext uri="{0D108BD9-81ED-4DB2-BD59-A6C34878D82A}">
                    <a16:rowId xmlns:a16="http://schemas.microsoft.com/office/drawing/2014/main" val="218729331"/>
                  </a:ext>
                </a:extLst>
              </a:tr>
              <a:tr h="800365">
                <a:tc>
                  <a:txBody>
                    <a:bodyPr/>
                    <a:lstStyle/>
                    <a:p>
                      <a:r>
                        <a:rPr lang="es-CO" sz="1000" dirty="0">
                          <a:solidFill>
                            <a:srgbClr val="152B48"/>
                          </a:solidFill>
                          <a:latin typeface="Montserrat" pitchFamily="2" charset="77"/>
                        </a:rPr>
                        <a:t>IV</a:t>
                      </a:r>
                    </a:p>
                  </a:txBody>
                  <a:tcPr/>
                </a:tc>
                <a:tc>
                  <a:txBody>
                    <a:bodyPr/>
                    <a:lstStyle/>
                    <a:p>
                      <a:r>
                        <a:rPr lang="es-CO" sz="1000" dirty="0">
                          <a:solidFill>
                            <a:srgbClr val="152B48"/>
                          </a:solidFill>
                          <a:latin typeface="Montserrat" pitchFamily="2" charset="77"/>
                        </a:rPr>
                        <a:t>Fascitis.</a:t>
                      </a:r>
                    </a:p>
                  </a:txBody>
                  <a:tcPr/>
                </a:tc>
                <a:tc>
                  <a:txBody>
                    <a:bodyPr/>
                    <a:lstStyle/>
                    <a:p>
                      <a:r>
                        <a:rPr lang="es-CO" sz="1000" dirty="0">
                          <a:solidFill>
                            <a:srgbClr val="152B48"/>
                          </a:solidFill>
                          <a:latin typeface="Montserrat" pitchFamily="2" charset="77"/>
                        </a:rPr>
                        <a:t>Fascitis. </a:t>
                      </a:r>
                    </a:p>
                  </a:txBody>
                  <a:tcPr/>
                </a:tc>
                <a:tc>
                  <a:txBody>
                    <a:bodyPr/>
                    <a:lstStyle/>
                    <a:p>
                      <a:r>
                        <a:rPr lang="es-CO" sz="1000" dirty="0">
                          <a:solidFill>
                            <a:srgbClr val="152B48"/>
                          </a:solidFill>
                          <a:latin typeface="Montserrat" pitchFamily="2" charset="77"/>
                        </a:rPr>
                        <a:t>Inflamación que se extiende a la fascia, probable aire a lo largo de las márgenes de la fascia.</a:t>
                      </a:r>
                    </a:p>
                  </a:txBody>
                  <a:tcPr/>
                </a:tc>
                <a:tc>
                  <a:txBody>
                    <a:bodyPr/>
                    <a:lstStyle/>
                    <a:p>
                      <a:r>
                        <a:rPr lang="es-CO" sz="1000" dirty="0">
                          <a:solidFill>
                            <a:srgbClr val="152B48"/>
                          </a:solidFill>
                          <a:latin typeface="Montserrat" pitchFamily="2" charset="77"/>
                        </a:rPr>
                        <a:t>Compromiso claro de la fascia con músculo sano y viable debajo. </a:t>
                      </a:r>
                    </a:p>
                  </a:txBody>
                  <a:tcPr/>
                </a:tc>
                <a:tc>
                  <a:txBody>
                    <a:bodyPr/>
                    <a:lstStyle/>
                    <a:p>
                      <a:r>
                        <a:rPr lang="es-CO" sz="1000" dirty="0">
                          <a:solidFill>
                            <a:srgbClr val="152B48"/>
                          </a:solidFill>
                          <a:latin typeface="Montserrat" pitchFamily="2" charset="77"/>
                        </a:rPr>
                        <a:t>Inflamación aguda: epidermis, dermis, grasa SC, fascia muscular, cultivos positivos. </a:t>
                      </a:r>
                    </a:p>
                  </a:txBody>
                  <a:tcPr/>
                </a:tc>
                <a:extLst>
                  <a:ext uri="{0D108BD9-81ED-4DB2-BD59-A6C34878D82A}">
                    <a16:rowId xmlns:a16="http://schemas.microsoft.com/office/drawing/2014/main" val="2227694384"/>
                  </a:ext>
                </a:extLst>
              </a:tr>
              <a:tr h="800365">
                <a:tc>
                  <a:txBody>
                    <a:bodyPr/>
                    <a:lstStyle/>
                    <a:p>
                      <a:r>
                        <a:rPr lang="es-CO" sz="1000" dirty="0">
                          <a:solidFill>
                            <a:srgbClr val="152B48"/>
                          </a:solidFill>
                          <a:latin typeface="Montserrat" pitchFamily="2" charset="77"/>
                        </a:rPr>
                        <a:t>V</a:t>
                      </a:r>
                    </a:p>
                  </a:txBody>
                  <a:tcPr/>
                </a:tc>
                <a:tc>
                  <a:txBody>
                    <a:bodyPr/>
                    <a:lstStyle/>
                    <a:p>
                      <a:r>
                        <a:rPr lang="es-CO" sz="1000" dirty="0">
                          <a:solidFill>
                            <a:srgbClr val="152B48"/>
                          </a:solidFill>
                          <a:latin typeface="Montserrat" pitchFamily="2" charset="77"/>
                        </a:rPr>
                        <a:t>Mionecrosis.</a:t>
                      </a:r>
                    </a:p>
                  </a:txBody>
                  <a:tcPr/>
                </a:tc>
                <a:tc>
                  <a:txBody>
                    <a:bodyPr/>
                    <a:lstStyle/>
                    <a:p>
                      <a:r>
                        <a:rPr lang="es-CO" sz="1000" dirty="0">
                          <a:solidFill>
                            <a:srgbClr val="152B48"/>
                          </a:solidFill>
                          <a:latin typeface="Montserrat" pitchFamily="2" charset="77"/>
                        </a:rPr>
                        <a:t>Mionecrosis. </a:t>
                      </a:r>
                    </a:p>
                  </a:txBody>
                  <a:tcPr/>
                </a:tc>
                <a:tc>
                  <a:txBody>
                    <a:bodyPr/>
                    <a:lstStyle/>
                    <a:p>
                      <a:r>
                        <a:rPr lang="es-CO" sz="1000" dirty="0">
                          <a:solidFill>
                            <a:srgbClr val="152B48"/>
                          </a:solidFill>
                          <a:latin typeface="Montserrat" pitchFamily="2" charset="77"/>
                        </a:rPr>
                        <a:t>Aire profundo hasta la fascia, probable perfusión deficiente del músculo. </a:t>
                      </a:r>
                    </a:p>
                  </a:txBody>
                  <a:tcPr/>
                </a:tc>
                <a:tc>
                  <a:txBody>
                    <a:bodyPr/>
                    <a:lstStyle/>
                    <a:p>
                      <a:r>
                        <a:rPr lang="es-CO" sz="1000" dirty="0">
                          <a:solidFill>
                            <a:srgbClr val="152B48"/>
                          </a:solidFill>
                          <a:latin typeface="Montserrat" pitchFamily="2" charset="77"/>
                        </a:rPr>
                        <a:t>Extensión de la necrosis al músculo y tejido más profundo. </a:t>
                      </a:r>
                    </a:p>
                  </a:txBody>
                  <a:tcPr/>
                </a:tc>
                <a:tc>
                  <a:txBody>
                    <a:bodyPr/>
                    <a:lstStyle/>
                    <a:p>
                      <a:r>
                        <a:rPr lang="es-CO" sz="1000" dirty="0">
                          <a:solidFill>
                            <a:srgbClr val="152B48"/>
                          </a:solidFill>
                          <a:latin typeface="Montserrat" pitchFamily="2" charset="77"/>
                        </a:rPr>
                        <a:t>Inflamación aguda: epidermis, dermis, grasa SC, fascia muscular, tejido adyacente (músculo), con cultivos positivos. </a:t>
                      </a:r>
                    </a:p>
                  </a:txBody>
                  <a:tcPr/>
                </a:tc>
                <a:extLst>
                  <a:ext uri="{0D108BD9-81ED-4DB2-BD59-A6C34878D82A}">
                    <a16:rowId xmlns:a16="http://schemas.microsoft.com/office/drawing/2014/main" val="1505292120"/>
                  </a:ext>
                </a:extLst>
              </a:tr>
            </a:tbl>
          </a:graphicData>
        </a:graphic>
      </p:graphicFrame>
    </p:spTree>
    <p:extLst>
      <p:ext uri="{BB962C8B-B14F-4D97-AF65-F5344CB8AC3E}">
        <p14:creationId xmlns:p14="http://schemas.microsoft.com/office/powerpoint/2010/main" val="873183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960C15-E028-1240-89D7-0F330174ED80}"/>
              </a:ext>
            </a:extLst>
          </p:cNvPr>
          <p:cNvSpPr>
            <a:spLocks noGrp="1"/>
          </p:cNvSpPr>
          <p:nvPr>
            <p:ph type="title"/>
          </p:nvPr>
        </p:nvSpPr>
        <p:spPr>
          <a:xfrm>
            <a:off x="380999" y="290325"/>
            <a:ext cx="4669654" cy="1325563"/>
          </a:xfrm>
        </p:spPr>
        <p:txBody>
          <a:bodyPr>
            <a:noAutofit/>
          </a:bodyPr>
          <a:lstStyle/>
          <a:p>
            <a:r>
              <a:rPr lang="es-CO" sz="3600" dirty="0"/>
              <a:t>DEFINICIONES: CLASIFICACIÓN</a:t>
            </a:r>
            <a:br>
              <a:rPr lang="es-CO" sz="3600" dirty="0"/>
            </a:br>
            <a:r>
              <a:rPr lang="es-CO" sz="3600" dirty="0"/>
              <a:t>ISO</a:t>
            </a:r>
          </a:p>
        </p:txBody>
      </p:sp>
      <p:graphicFrame>
        <p:nvGraphicFramePr>
          <p:cNvPr id="11" name="Tabla 10">
            <a:extLst>
              <a:ext uri="{FF2B5EF4-FFF2-40B4-BE49-F238E27FC236}">
                <a16:creationId xmlns:a16="http://schemas.microsoft.com/office/drawing/2014/main" id="{5EBAEFE9-962D-4C41-9189-EB4A476C8FA9}"/>
              </a:ext>
            </a:extLst>
          </p:cNvPr>
          <p:cNvGraphicFramePr>
            <a:graphicFrameLocks noGrp="1"/>
          </p:cNvGraphicFramePr>
          <p:nvPr>
            <p:extLst>
              <p:ext uri="{D42A27DB-BD31-4B8C-83A1-F6EECF244321}">
                <p14:modId xmlns:p14="http://schemas.microsoft.com/office/powerpoint/2010/main" val="1723020231"/>
              </p:ext>
            </p:extLst>
          </p:nvPr>
        </p:nvGraphicFramePr>
        <p:xfrm>
          <a:off x="4772890" y="646788"/>
          <a:ext cx="7329060" cy="5994627"/>
        </p:xfrm>
        <a:graphic>
          <a:graphicData uri="http://schemas.openxmlformats.org/drawingml/2006/table">
            <a:tbl>
              <a:tblPr firstRow="1" bandRow="1">
                <a:tableStyleId>{5C22544A-7EE6-4342-B048-85BDC9FD1C3A}</a:tableStyleId>
              </a:tblPr>
              <a:tblGrid>
                <a:gridCol w="1051161">
                  <a:extLst>
                    <a:ext uri="{9D8B030D-6E8A-4147-A177-3AD203B41FA5}">
                      <a16:colId xmlns:a16="http://schemas.microsoft.com/office/drawing/2014/main" val="467764143"/>
                    </a:ext>
                  </a:extLst>
                </a:gridCol>
                <a:gridCol w="1253613">
                  <a:extLst>
                    <a:ext uri="{9D8B030D-6E8A-4147-A177-3AD203B41FA5}">
                      <a16:colId xmlns:a16="http://schemas.microsoft.com/office/drawing/2014/main" val="3040178499"/>
                    </a:ext>
                  </a:extLst>
                </a:gridCol>
                <a:gridCol w="1194619">
                  <a:extLst>
                    <a:ext uri="{9D8B030D-6E8A-4147-A177-3AD203B41FA5}">
                      <a16:colId xmlns:a16="http://schemas.microsoft.com/office/drawing/2014/main" val="494104484"/>
                    </a:ext>
                  </a:extLst>
                </a:gridCol>
                <a:gridCol w="1165123">
                  <a:extLst>
                    <a:ext uri="{9D8B030D-6E8A-4147-A177-3AD203B41FA5}">
                      <a16:colId xmlns:a16="http://schemas.microsoft.com/office/drawing/2014/main" val="4020882134"/>
                    </a:ext>
                  </a:extLst>
                </a:gridCol>
                <a:gridCol w="1238864">
                  <a:extLst>
                    <a:ext uri="{9D8B030D-6E8A-4147-A177-3AD203B41FA5}">
                      <a16:colId xmlns:a16="http://schemas.microsoft.com/office/drawing/2014/main" val="3346948012"/>
                    </a:ext>
                  </a:extLst>
                </a:gridCol>
                <a:gridCol w="1425680">
                  <a:extLst>
                    <a:ext uri="{9D8B030D-6E8A-4147-A177-3AD203B41FA5}">
                      <a16:colId xmlns:a16="http://schemas.microsoft.com/office/drawing/2014/main" val="1423459537"/>
                    </a:ext>
                  </a:extLst>
                </a:gridCol>
              </a:tblGrid>
              <a:tr h="355827">
                <a:tc>
                  <a:txBody>
                    <a:bodyPr/>
                    <a:lstStyle/>
                    <a:p>
                      <a:pPr algn="ctr"/>
                      <a:r>
                        <a:rPr lang="es-CO" sz="850" dirty="0">
                          <a:latin typeface="Montserrat" pitchFamily="2" charset="77"/>
                        </a:rPr>
                        <a:t>Grado AAST</a:t>
                      </a:r>
                    </a:p>
                  </a:txBody>
                  <a:tcPr/>
                </a:tc>
                <a:tc>
                  <a:txBody>
                    <a:bodyPr/>
                    <a:lstStyle/>
                    <a:p>
                      <a:pPr algn="ctr"/>
                      <a:r>
                        <a:rPr lang="es-CO" sz="850" dirty="0">
                          <a:latin typeface="Montserrat" pitchFamily="2" charset="77"/>
                        </a:rPr>
                        <a:t>Descripción</a:t>
                      </a:r>
                    </a:p>
                  </a:txBody>
                  <a:tcPr/>
                </a:tc>
                <a:tc>
                  <a:txBody>
                    <a:bodyPr/>
                    <a:lstStyle/>
                    <a:p>
                      <a:pPr algn="ctr"/>
                      <a:r>
                        <a:rPr lang="es-CO" sz="850" dirty="0">
                          <a:latin typeface="Montserrat" pitchFamily="2" charset="77"/>
                        </a:rPr>
                        <a:t>Criterio clínico.</a:t>
                      </a:r>
                    </a:p>
                  </a:txBody>
                  <a:tcPr/>
                </a:tc>
                <a:tc>
                  <a:txBody>
                    <a:bodyPr/>
                    <a:lstStyle/>
                    <a:p>
                      <a:pPr algn="ctr"/>
                      <a:r>
                        <a:rPr lang="es-CO" sz="850" dirty="0">
                          <a:latin typeface="Montserrat" pitchFamily="2" charset="77"/>
                        </a:rPr>
                        <a:t>Criterios imaginológicos.</a:t>
                      </a:r>
                    </a:p>
                  </a:txBody>
                  <a:tcPr/>
                </a:tc>
                <a:tc>
                  <a:txBody>
                    <a:bodyPr/>
                    <a:lstStyle/>
                    <a:p>
                      <a:pPr algn="ctr"/>
                      <a:r>
                        <a:rPr lang="es-CO" sz="850" dirty="0">
                          <a:latin typeface="Montserrat" pitchFamily="2" charset="77"/>
                        </a:rPr>
                        <a:t>Criterios operativos.</a:t>
                      </a:r>
                    </a:p>
                  </a:txBody>
                  <a:tcPr/>
                </a:tc>
                <a:tc>
                  <a:txBody>
                    <a:bodyPr/>
                    <a:lstStyle/>
                    <a:p>
                      <a:pPr algn="ctr"/>
                      <a:r>
                        <a:rPr lang="es-CO" sz="850" dirty="0">
                          <a:latin typeface="Montserrat" pitchFamily="2" charset="77"/>
                        </a:rPr>
                        <a:t>Criterios patológicos.</a:t>
                      </a:r>
                    </a:p>
                  </a:txBody>
                  <a:tcPr/>
                </a:tc>
                <a:extLst>
                  <a:ext uri="{0D108BD9-81ED-4DB2-BD59-A6C34878D82A}">
                    <a16:rowId xmlns:a16="http://schemas.microsoft.com/office/drawing/2014/main" val="161102432"/>
                  </a:ext>
                </a:extLst>
              </a:tr>
              <a:tr h="800365">
                <a:tc>
                  <a:txBody>
                    <a:bodyPr/>
                    <a:lstStyle/>
                    <a:p>
                      <a:r>
                        <a:rPr lang="es-CO" sz="850" dirty="0">
                          <a:solidFill>
                            <a:srgbClr val="152B48"/>
                          </a:solidFill>
                          <a:latin typeface="Montserrat" pitchFamily="2" charset="77"/>
                        </a:rPr>
                        <a:t>I</a:t>
                      </a:r>
                    </a:p>
                  </a:txBody>
                  <a:tcPr/>
                </a:tc>
                <a:tc>
                  <a:txBody>
                    <a:bodyPr/>
                    <a:lstStyle/>
                    <a:p>
                      <a:r>
                        <a:rPr lang="es-CO" sz="850" dirty="0">
                          <a:solidFill>
                            <a:srgbClr val="152B48"/>
                          </a:solidFill>
                          <a:latin typeface="Montserrat" pitchFamily="2" charset="77"/>
                        </a:rPr>
                        <a:t>Infección que solo compromete la piel.</a:t>
                      </a:r>
                    </a:p>
                  </a:txBody>
                  <a:tcPr/>
                </a:tc>
                <a:tc>
                  <a:txBody>
                    <a:bodyPr/>
                    <a:lstStyle/>
                    <a:p>
                      <a:r>
                        <a:rPr lang="es-CO" sz="850" dirty="0">
                          <a:solidFill>
                            <a:srgbClr val="152B48"/>
                          </a:solidFill>
                          <a:latin typeface="Montserrat" pitchFamily="2" charset="77"/>
                        </a:rPr>
                        <a:t>1 o +: eritema perilesional, calor, dolor,  edema sin induración, exudado, separación de la herida. </a:t>
                      </a:r>
                    </a:p>
                  </a:txBody>
                  <a:tcPr/>
                </a:tc>
                <a:tc>
                  <a:txBody>
                    <a:bodyPr/>
                    <a:lstStyle/>
                    <a:p>
                      <a:r>
                        <a:rPr lang="es-CO" sz="850" dirty="0">
                          <a:solidFill>
                            <a:srgbClr val="152B48"/>
                          </a:solidFill>
                          <a:latin typeface="Montserrat" pitchFamily="2" charset="77"/>
                        </a:rPr>
                        <a:t>NA.</a:t>
                      </a:r>
                    </a:p>
                  </a:txBody>
                  <a:tcPr/>
                </a:tc>
                <a:tc>
                  <a:txBody>
                    <a:bodyPr/>
                    <a:lstStyle/>
                    <a:p>
                      <a:r>
                        <a:rPr lang="es-CO" sz="850" dirty="0">
                          <a:solidFill>
                            <a:srgbClr val="152B48"/>
                          </a:solidFill>
                          <a:latin typeface="Montserrat" pitchFamily="2" charset="77"/>
                        </a:rPr>
                        <a:t>NA.</a:t>
                      </a:r>
                    </a:p>
                  </a:txBody>
                  <a:tcPr/>
                </a:tc>
                <a:tc>
                  <a:txBody>
                    <a:bodyPr/>
                    <a:lstStyle/>
                    <a:p>
                      <a:r>
                        <a:rPr lang="es-CO" sz="850" dirty="0">
                          <a:solidFill>
                            <a:srgbClr val="152B48"/>
                          </a:solidFill>
                          <a:latin typeface="Montserrat" pitchFamily="2" charset="77"/>
                        </a:rPr>
                        <a:t>NA.</a:t>
                      </a:r>
                    </a:p>
                  </a:txBody>
                  <a:tcPr/>
                </a:tc>
                <a:extLst>
                  <a:ext uri="{0D108BD9-81ED-4DB2-BD59-A6C34878D82A}">
                    <a16:rowId xmlns:a16="http://schemas.microsoft.com/office/drawing/2014/main" val="2349123895"/>
                  </a:ext>
                </a:extLst>
              </a:tr>
              <a:tr h="525017">
                <a:tc>
                  <a:txBody>
                    <a:bodyPr/>
                    <a:lstStyle/>
                    <a:p>
                      <a:r>
                        <a:rPr lang="es-CO" sz="850" dirty="0">
                          <a:solidFill>
                            <a:srgbClr val="152B48"/>
                          </a:solidFill>
                          <a:latin typeface="Montserrat" pitchFamily="2" charset="77"/>
                        </a:rPr>
                        <a:t>II</a:t>
                      </a:r>
                    </a:p>
                  </a:txBody>
                  <a:tcPr/>
                </a:tc>
                <a:tc>
                  <a:txBody>
                    <a:bodyPr/>
                    <a:lstStyle/>
                    <a:p>
                      <a:r>
                        <a:rPr lang="es-CO" sz="850" dirty="0">
                          <a:solidFill>
                            <a:srgbClr val="152B48"/>
                          </a:solidFill>
                          <a:latin typeface="Montserrat" pitchFamily="2" charset="77"/>
                        </a:rPr>
                        <a:t>Infección que compromete al tejido subcutáneo.</a:t>
                      </a:r>
                    </a:p>
                  </a:txBody>
                  <a:tcPr/>
                </a:tc>
                <a:tc>
                  <a:txBody>
                    <a:bodyPr/>
                    <a:lstStyle/>
                    <a:p>
                      <a:r>
                        <a:rPr lang="es-CO" sz="850" dirty="0">
                          <a:solidFill>
                            <a:srgbClr val="152B48"/>
                          </a:solidFill>
                          <a:latin typeface="Montserrat" pitchFamily="2" charset="77"/>
                        </a:rPr>
                        <a:t>1 o +: eritema perilesional, calor, dolor, edema sin induración, exudado, confinado a los tejidos SC.</a:t>
                      </a:r>
                    </a:p>
                  </a:txBody>
                  <a:tcPr/>
                </a:tc>
                <a:tc>
                  <a:txBody>
                    <a:bodyPr/>
                    <a:lstStyle/>
                    <a:p>
                      <a:r>
                        <a:rPr lang="es-CO" sz="850" dirty="0">
                          <a:solidFill>
                            <a:srgbClr val="152B48"/>
                          </a:solidFill>
                          <a:latin typeface="Montserrat" pitchFamily="2" charset="77"/>
                        </a:rPr>
                        <a:t>Cambios inflamatorios de tejidos blandos, flemones, abscesos en TCS.</a:t>
                      </a:r>
                    </a:p>
                  </a:txBody>
                  <a:tcPr/>
                </a:tc>
                <a:tc>
                  <a:txBody>
                    <a:bodyPr/>
                    <a:lstStyle/>
                    <a:p>
                      <a:r>
                        <a:rPr lang="es-CO" sz="850" dirty="0">
                          <a:solidFill>
                            <a:srgbClr val="152B48"/>
                          </a:solidFill>
                          <a:latin typeface="Montserrat" pitchFamily="2" charset="77"/>
                        </a:rPr>
                        <a:t>Flemón o absceso en TSC.</a:t>
                      </a:r>
                    </a:p>
                  </a:txBody>
                  <a:tcPr/>
                </a:tc>
                <a:tc>
                  <a:txBody>
                    <a:bodyPr/>
                    <a:lstStyle/>
                    <a:p>
                      <a:r>
                        <a:rPr lang="es-CO" sz="850" dirty="0">
                          <a:solidFill>
                            <a:srgbClr val="152B48"/>
                          </a:solidFill>
                          <a:latin typeface="Montserrat" pitchFamily="2" charset="77"/>
                        </a:rPr>
                        <a:t>Inflamación aguda limitada a los TCS.</a:t>
                      </a:r>
                    </a:p>
                  </a:txBody>
                  <a:tcPr/>
                </a:tc>
                <a:extLst>
                  <a:ext uri="{0D108BD9-81ED-4DB2-BD59-A6C34878D82A}">
                    <a16:rowId xmlns:a16="http://schemas.microsoft.com/office/drawing/2014/main" val="3007363959"/>
                  </a:ext>
                </a:extLst>
              </a:tr>
              <a:tr h="800365">
                <a:tc>
                  <a:txBody>
                    <a:bodyPr/>
                    <a:lstStyle/>
                    <a:p>
                      <a:r>
                        <a:rPr lang="es-CO" sz="850" dirty="0">
                          <a:solidFill>
                            <a:srgbClr val="152B48"/>
                          </a:solidFill>
                          <a:latin typeface="Montserrat" pitchFamily="2" charset="77"/>
                        </a:rPr>
                        <a:t>III</a:t>
                      </a:r>
                    </a:p>
                  </a:txBody>
                  <a:tcPr/>
                </a:tc>
                <a:tc>
                  <a:txBody>
                    <a:bodyPr/>
                    <a:lstStyle/>
                    <a:p>
                      <a:r>
                        <a:rPr lang="es-CO" sz="850" dirty="0">
                          <a:solidFill>
                            <a:srgbClr val="152B48"/>
                          </a:solidFill>
                          <a:latin typeface="Montserrat" pitchFamily="2" charset="77"/>
                        </a:rPr>
                        <a:t>Infección que compromete fascia o capa muscular. </a:t>
                      </a:r>
                    </a:p>
                  </a:txBody>
                  <a:tcPr/>
                </a:tc>
                <a:tc>
                  <a:txBody>
                    <a:bodyPr/>
                    <a:lstStyle/>
                    <a:p>
                      <a:r>
                        <a:rPr lang="es-CO" sz="850" dirty="0">
                          <a:solidFill>
                            <a:srgbClr val="152B48"/>
                          </a:solidFill>
                          <a:latin typeface="Montserrat" pitchFamily="2" charset="77"/>
                        </a:rPr>
                        <a:t>Absceso subcutáneo o flegmón, que se extiende a músculo o fascia. </a:t>
                      </a:r>
                    </a:p>
                  </a:txBody>
                  <a:tcPr/>
                </a:tc>
                <a:tc>
                  <a:txBody>
                    <a:bodyPr/>
                    <a:lstStyle/>
                    <a:p>
                      <a:r>
                        <a:rPr lang="es-CO" sz="850" dirty="0">
                          <a:solidFill>
                            <a:srgbClr val="152B48"/>
                          </a:solidFill>
                          <a:latin typeface="Montserrat" pitchFamily="2" charset="77"/>
                        </a:rPr>
                        <a:t>Cambios inflamatorios regionales de los tejidos blandos, flemón o absceso que afecta al músculo o la fascia.</a:t>
                      </a:r>
                    </a:p>
                  </a:txBody>
                  <a:tcPr/>
                </a:tc>
                <a:tc>
                  <a:txBody>
                    <a:bodyPr/>
                    <a:lstStyle/>
                    <a:p>
                      <a:r>
                        <a:rPr lang="es-CO" sz="850" dirty="0">
                          <a:solidFill>
                            <a:srgbClr val="152B48"/>
                          </a:solidFill>
                          <a:latin typeface="Montserrat" pitchFamily="2" charset="77"/>
                        </a:rPr>
                        <a:t>Flemón o absceso que afecta al músculo o la fascia.</a:t>
                      </a:r>
                    </a:p>
                  </a:txBody>
                  <a:tcPr/>
                </a:tc>
                <a:tc>
                  <a:txBody>
                    <a:bodyPr/>
                    <a:lstStyle/>
                    <a:p>
                      <a:r>
                        <a:rPr lang="es-CO" sz="850" dirty="0">
                          <a:solidFill>
                            <a:srgbClr val="152B48"/>
                          </a:solidFill>
                          <a:latin typeface="Montserrat" pitchFamily="2" charset="77"/>
                        </a:rPr>
                        <a:t>Inflamación aguda que afecta al músculo o la fascia con cultivos positivos para microorganismos, si están disponibles.</a:t>
                      </a:r>
                    </a:p>
                  </a:txBody>
                  <a:tcPr/>
                </a:tc>
                <a:extLst>
                  <a:ext uri="{0D108BD9-81ED-4DB2-BD59-A6C34878D82A}">
                    <a16:rowId xmlns:a16="http://schemas.microsoft.com/office/drawing/2014/main" val="218729331"/>
                  </a:ext>
                </a:extLst>
              </a:tr>
              <a:tr h="800365">
                <a:tc>
                  <a:txBody>
                    <a:bodyPr/>
                    <a:lstStyle/>
                    <a:p>
                      <a:r>
                        <a:rPr lang="es-CO" sz="850" dirty="0">
                          <a:solidFill>
                            <a:srgbClr val="152B48"/>
                          </a:solidFill>
                          <a:latin typeface="Montserrat" pitchFamily="2" charset="77"/>
                        </a:rPr>
                        <a:t>IV</a:t>
                      </a:r>
                    </a:p>
                  </a:txBody>
                  <a:tcPr/>
                </a:tc>
                <a:tc>
                  <a:txBody>
                    <a:bodyPr/>
                    <a:lstStyle/>
                    <a:p>
                      <a:r>
                        <a:rPr lang="es-CO" sz="850" dirty="0">
                          <a:solidFill>
                            <a:srgbClr val="152B48"/>
                          </a:solidFill>
                          <a:latin typeface="Montserrat" pitchFamily="2" charset="77"/>
                        </a:rPr>
                        <a:t>Infección que afecta la cavidad corporal o el espacio profundo que se abrió o manipuló durante la cirugía.</a:t>
                      </a:r>
                    </a:p>
                  </a:txBody>
                  <a:tcPr/>
                </a:tc>
                <a:tc>
                  <a:txBody>
                    <a:bodyPr/>
                    <a:lstStyle/>
                    <a:p>
                      <a:r>
                        <a:rPr lang="es-CO" sz="850" dirty="0">
                          <a:solidFill>
                            <a:srgbClr val="152B48"/>
                          </a:solidFill>
                          <a:latin typeface="Montserrat" pitchFamily="2" charset="77"/>
                        </a:rPr>
                        <a:t>Arriba, más separación de fascia o absceso subfascial.</a:t>
                      </a:r>
                    </a:p>
                  </a:txBody>
                  <a:tcPr/>
                </a:tc>
                <a:tc>
                  <a:txBody>
                    <a:bodyPr/>
                    <a:lstStyle/>
                    <a:p>
                      <a:r>
                        <a:rPr lang="es-CO" sz="850" dirty="0">
                          <a:solidFill>
                            <a:srgbClr val="152B48"/>
                          </a:solidFill>
                          <a:latin typeface="Montserrat" pitchFamily="2" charset="77"/>
                        </a:rPr>
                        <a:t>Flemón o absceso que se extiende profundamente al músculo o la fascia o dehiscencia fascial en el sitio quirúrgico.</a:t>
                      </a:r>
                    </a:p>
                  </a:txBody>
                  <a:tcPr/>
                </a:tc>
                <a:tc>
                  <a:txBody>
                    <a:bodyPr/>
                    <a:lstStyle/>
                    <a:p>
                      <a:r>
                        <a:rPr lang="es-CO" sz="850" dirty="0">
                          <a:solidFill>
                            <a:srgbClr val="152B48"/>
                          </a:solidFill>
                          <a:latin typeface="Montserrat" pitchFamily="2" charset="77"/>
                        </a:rPr>
                        <a:t>Flemón o absceso que se extiende profundamente al músculo o la fascia o dehiscencia de la herida fascial.</a:t>
                      </a:r>
                    </a:p>
                  </a:txBody>
                  <a:tcPr/>
                </a:tc>
                <a:tc>
                  <a:txBody>
                    <a:bodyPr/>
                    <a:lstStyle/>
                    <a:p>
                      <a:r>
                        <a:rPr lang="es-CO" sz="850" dirty="0">
                          <a:solidFill>
                            <a:srgbClr val="152B48"/>
                          </a:solidFill>
                          <a:latin typeface="Montserrat" pitchFamily="2" charset="77"/>
                        </a:rPr>
                        <a:t>Inflamación aguda que afecta a la fascia y los tejidos subyacentes con cultivos positivos para el organismo, si están disponibles.</a:t>
                      </a:r>
                    </a:p>
                  </a:txBody>
                  <a:tcPr/>
                </a:tc>
                <a:extLst>
                  <a:ext uri="{0D108BD9-81ED-4DB2-BD59-A6C34878D82A}">
                    <a16:rowId xmlns:a16="http://schemas.microsoft.com/office/drawing/2014/main" val="2227694384"/>
                  </a:ext>
                </a:extLst>
              </a:tr>
              <a:tr h="800365">
                <a:tc>
                  <a:txBody>
                    <a:bodyPr/>
                    <a:lstStyle/>
                    <a:p>
                      <a:r>
                        <a:rPr lang="es-CO" sz="850" dirty="0">
                          <a:solidFill>
                            <a:srgbClr val="152B48"/>
                          </a:solidFill>
                          <a:latin typeface="Montserrat" pitchFamily="2" charset="77"/>
                        </a:rPr>
                        <a:t>V</a:t>
                      </a:r>
                    </a:p>
                  </a:txBody>
                  <a:tcPr/>
                </a:tc>
                <a:tc>
                  <a:txBody>
                    <a:bodyPr/>
                    <a:lstStyle/>
                    <a:p>
                      <a:r>
                        <a:rPr lang="es-CO" sz="850" dirty="0">
                          <a:solidFill>
                            <a:srgbClr val="152B48"/>
                          </a:solidFill>
                          <a:latin typeface="Montserrat" pitchFamily="2" charset="77"/>
                        </a:rPr>
                        <a:t>Infección que involucra cavidad corporal o espacio profundo lejos del sitio que se abrió o manipuló durante la cirugía.</a:t>
                      </a:r>
                    </a:p>
                  </a:txBody>
                  <a:tcPr/>
                </a:tc>
                <a:tc>
                  <a:txBody>
                    <a:bodyPr/>
                    <a:lstStyle/>
                    <a:p>
                      <a:r>
                        <a:rPr lang="es-CO" sz="850" dirty="0">
                          <a:solidFill>
                            <a:srgbClr val="152B48"/>
                          </a:solidFill>
                          <a:latin typeface="Montserrat" pitchFamily="2" charset="77"/>
                        </a:rPr>
                        <a:t>Drenaje purulento en una cavidad corporal alejada del sitio operatorio.</a:t>
                      </a:r>
                    </a:p>
                  </a:txBody>
                  <a:tcPr/>
                </a:tc>
                <a:tc>
                  <a:txBody>
                    <a:bodyPr/>
                    <a:lstStyle/>
                    <a:p>
                      <a:r>
                        <a:rPr lang="es-CO" sz="850" dirty="0">
                          <a:solidFill>
                            <a:srgbClr val="152B48"/>
                          </a:solidFill>
                          <a:latin typeface="Montserrat" pitchFamily="2" charset="77"/>
                        </a:rPr>
                        <a:t>Flemón o absceso en la cavidad corporal o espacio profundo que se extiende más profundo que la fascia / incisión muscular profunda</a:t>
                      </a:r>
                    </a:p>
                  </a:txBody>
                  <a:tcPr/>
                </a:tc>
                <a:tc>
                  <a:txBody>
                    <a:bodyPr/>
                    <a:lstStyle/>
                    <a:p>
                      <a:r>
                        <a:rPr lang="es-CO" sz="850" dirty="0">
                          <a:solidFill>
                            <a:srgbClr val="152B48"/>
                          </a:solidFill>
                          <a:latin typeface="Montserrat" pitchFamily="2" charset="77"/>
                        </a:rPr>
                        <a:t>Flemón o absceso en la cavidad corporal o espacio profundo que se extiende más profundo que la incisión fascial / muscular profunda</a:t>
                      </a:r>
                    </a:p>
                  </a:txBody>
                  <a:tcPr/>
                </a:tc>
                <a:tc>
                  <a:txBody>
                    <a:bodyPr/>
                    <a:lstStyle/>
                    <a:p>
                      <a:r>
                        <a:rPr lang="es-CO" sz="850" dirty="0">
                          <a:solidFill>
                            <a:srgbClr val="152B48"/>
                          </a:solidFill>
                          <a:latin typeface="Montserrat" pitchFamily="2" charset="77"/>
                        </a:rPr>
                        <a:t>Inflamación aguda en la cavidad corporal o el espacio profundo que se extiende más profundamente que la incisión fascial / muscular profunda con cultivos positivos para microorganismos si están disponibles.</a:t>
                      </a:r>
                    </a:p>
                  </a:txBody>
                  <a:tcPr/>
                </a:tc>
                <a:extLst>
                  <a:ext uri="{0D108BD9-81ED-4DB2-BD59-A6C34878D82A}">
                    <a16:rowId xmlns:a16="http://schemas.microsoft.com/office/drawing/2014/main" val="1505292120"/>
                  </a:ext>
                </a:extLst>
              </a:tr>
            </a:tbl>
          </a:graphicData>
        </a:graphic>
      </p:graphicFrame>
    </p:spTree>
    <p:extLst>
      <p:ext uri="{BB962C8B-B14F-4D97-AF65-F5344CB8AC3E}">
        <p14:creationId xmlns:p14="http://schemas.microsoft.com/office/powerpoint/2010/main" val="4198213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87478" y="178594"/>
            <a:ext cx="10515600" cy="1325563"/>
          </a:xfrm>
        </p:spPr>
        <p:txBody>
          <a:bodyPr/>
          <a:lstStyle/>
          <a:p>
            <a:r>
              <a:rPr lang="es-CO" dirty="0"/>
              <a:t>MANIFESTACIONES CLÍNICAS </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5153679" y="4345781"/>
            <a:ext cx="6627824" cy="4667250"/>
          </a:xfrm>
        </p:spPr>
        <p:txBody>
          <a:bodyPr>
            <a:normAutofit/>
          </a:bodyPr>
          <a:lstStyle/>
          <a:p>
            <a:pPr>
              <a:lnSpc>
                <a:spcPct val="100000"/>
              </a:lnSpc>
            </a:pPr>
            <a:r>
              <a:rPr lang="es-CO" sz="1600" dirty="0"/>
              <a:t>Pérdida de la extremidad. </a:t>
            </a:r>
          </a:p>
          <a:p>
            <a:pPr>
              <a:lnSpc>
                <a:spcPct val="100000"/>
              </a:lnSpc>
            </a:pPr>
            <a:r>
              <a:rPr lang="es-CO" sz="1600" dirty="0"/>
              <a:t>Fiebre, hipotensión, malestar, mialgias, diarrea, anorexia. </a:t>
            </a:r>
          </a:p>
          <a:p>
            <a:pPr>
              <a:lnSpc>
                <a:spcPct val="100000"/>
              </a:lnSpc>
            </a:pPr>
            <a:r>
              <a:rPr lang="es-CO" sz="1600" dirty="0"/>
              <a:t>TCSC: firme e indurado </a:t>
            </a:r>
            <a:r>
              <a:rPr lang="es-CO" sz="1600" dirty="0">
                <a:sym typeface="Wingdings" pitchFamily="2" charset="2"/>
              </a:rPr>
              <a:t></a:t>
            </a:r>
            <a:r>
              <a:rPr lang="es-CO" sz="1600" dirty="0"/>
              <a:t> sx compartimental </a:t>
            </a:r>
            <a:r>
              <a:rPr lang="es-CO" sz="1600" dirty="0">
                <a:sym typeface="Wingdings" pitchFamily="2" charset="2"/>
              </a:rPr>
              <a:t></a:t>
            </a:r>
            <a:r>
              <a:rPr lang="es-CO" sz="1600" dirty="0"/>
              <a:t> complica la mionecrosis </a:t>
            </a:r>
            <a:r>
              <a:rPr lang="es-CO" sz="1600" dirty="0">
                <a:sym typeface="Wingdings" pitchFamily="2" charset="2"/>
              </a:rPr>
              <a:t></a:t>
            </a:r>
            <a:r>
              <a:rPr lang="es-CO" sz="1600" dirty="0"/>
              <a:t> fasciotomía. </a:t>
            </a:r>
          </a:p>
          <a:p>
            <a:pPr>
              <a:lnSpc>
                <a:spcPct val="100000"/>
              </a:lnSpc>
            </a:pPr>
            <a:r>
              <a:rPr lang="es-CO" sz="1600" dirty="0"/>
              <a:t>Linfangitis y linfadenitis poco frecuentes. </a:t>
            </a:r>
          </a:p>
        </p:txBody>
      </p:sp>
      <p:sp>
        <p:nvSpPr>
          <p:cNvPr id="5" name="Marcador de contenido 2">
            <a:extLst>
              <a:ext uri="{FF2B5EF4-FFF2-40B4-BE49-F238E27FC236}">
                <a16:creationId xmlns:a16="http://schemas.microsoft.com/office/drawing/2014/main" id="{2B89F42D-5ED7-DA46-96BF-D2E1D968A5EC}"/>
              </a:ext>
            </a:extLst>
          </p:cNvPr>
          <p:cNvSpPr txBox="1">
            <a:spLocks/>
          </p:cNvSpPr>
          <p:nvPr/>
        </p:nvSpPr>
        <p:spPr>
          <a:xfrm>
            <a:off x="720213" y="1386271"/>
            <a:ext cx="6627824"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CO" sz="1600" dirty="0"/>
              <a:t>Afectación de la epidermis, dermis, TCSC, fascial, músculo. </a:t>
            </a:r>
          </a:p>
          <a:p>
            <a:pPr>
              <a:lnSpc>
                <a:spcPct val="100000"/>
              </a:lnSpc>
            </a:pPr>
            <a:r>
              <a:rPr lang="es-CO" sz="1600" dirty="0"/>
              <a:t>&gt; frecuencia: extremidades </a:t>
            </a:r>
            <a:r>
              <a:rPr lang="es-CO" sz="1600" dirty="0">
                <a:sym typeface="Wingdings" pitchFamily="2" charset="2"/>
              </a:rPr>
              <a:t> </a:t>
            </a:r>
            <a:r>
              <a:rPr lang="es-CO" sz="1600" dirty="0"/>
              <a:t>DM o EVP.</a:t>
            </a:r>
          </a:p>
          <a:p>
            <a:pPr>
              <a:lnSpc>
                <a:spcPct val="100000"/>
              </a:lnSpc>
            </a:pPr>
            <a:r>
              <a:rPr lang="es-CO" sz="1600" dirty="0"/>
              <a:t>De forma aguda </a:t>
            </a:r>
            <a:r>
              <a:rPr lang="es-CO" sz="1600" dirty="0">
                <a:sym typeface="Wingdings" pitchFamily="2" charset="2"/>
              </a:rPr>
              <a:t></a:t>
            </a:r>
            <a:r>
              <a:rPr lang="es-CO" sz="1600" dirty="0"/>
              <a:t> rápida: horas. </a:t>
            </a:r>
          </a:p>
          <a:p>
            <a:pPr>
              <a:lnSpc>
                <a:spcPct val="100000"/>
              </a:lnSpc>
            </a:pPr>
            <a:r>
              <a:rPr lang="es-CO" sz="1600" dirty="0"/>
              <a:t>Raras ocasiones sub-aguda (días). </a:t>
            </a:r>
          </a:p>
          <a:p>
            <a:pPr>
              <a:lnSpc>
                <a:spcPct val="100000"/>
              </a:lnSpc>
            </a:pPr>
            <a:r>
              <a:rPr lang="es-CO" sz="1600" dirty="0"/>
              <a:t>Destrucción extensa. </a:t>
            </a:r>
          </a:p>
          <a:p>
            <a:pPr>
              <a:lnSpc>
                <a:spcPct val="100000"/>
              </a:lnSpc>
            </a:pPr>
            <a:r>
              <a:rPr lang="es-CO" sz="1600" dirty="0"/>
              <a:t>Toxicidad sistémica. </a:t>
            </a:r>
          </a:p>
        </p:txBody>
      </p:sp>
      <p:pic>
        <p:nvPicPr>
          <p:cNvPr id="6" name="Imagen 5">
            <a:extLst>
              <a:ext uri="{FF2B5EF4-FFF2-40B4-BE49-F238E27FC236}">
                <a16:creationId xmlns:a16="http://schemas.microsoft.com/office/drawing/2014/main" id="{7C0BFF03-FFCA-C749-B54B-D63077B352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80772" y="1504157"/>
            <a:ext cx="4488424" cy="2127250"/>
          </a:xfrm>
          <a:prstGeom prst="rect">
            <a:avLst/>
          </a:prstGeom>
        </p:spPr>
      </p:pic>
    </p:spTree>
    <p:extLst>
      <p:ext uri="{BB962C8B-B14F-4D97-AF65-F5344CB8AC3E}">
        <p14:creationId xmlns:p14="http://schemas.microsoft.com/office/powerpoint/2010/main" val="1118243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158719-F374-4442-BCB8-8BECC652A607}"/>
              </a:ext>
            </a:extLst>
          </p:cNvPr>
          <p:cNvSpPr>
            <a:spLocks noGrp="1"/>
          </p:cNvSpPr>
          <p:nvPr>
            <p:ph type="title"/>
          </p:nvPr>
        </p:nvSpPr>
        <p:spPr>
          <a:xfrm>
            <a:off x="572073" y="92066"/>
            <a:ext cx="10515600" cy="1325563"/>
          </a:xfrm>
        </p:spPr>
        <p:txBody>
          <a:bodyPr/>
          <a:lstStyle/>
          <a:p>
            <a:r>
              <a:rPr lang="es-CO" dirty="0"/>
              <a:t>MANIFESTACIONES CLÍNICAS</a:t>
            </a:r>
          </a:p>
        </p:txBody>
      </p:sp>
      <p:sp>
        <p:nvSpPr>
          <p:cNvPr id="3" name="Marcador de contenido 2">
            <a:extLst>
              <a:ext uri="{FF2B5EF4-FFF2-40B4-BE49-F238E27FC236}">
                <a16:creationId xmlns:a16="http://schemas.microsoft.com/office/drawing/2014/main" id="{6E5EB06A-A270-724E-8CA5-2AD7F045DC1E}"/>
              </a:ext>
            </a:extLst>
          </p:cNvPr>
          <p:cNvSpPr>
            <a:spLocks noGrp="1"/>
          </p:cNvSpPr>
          <p:nvPr>
            <p:ph idx="1"/>
          </p:nvPr>
        </p:nvSpPr>
        <p:spPr>
          <a:xfrm>
            <a:off x="4680715" y="1342142"/>
            <a:ext cx="7033590" cy="4530725"/>
          </a:xfrm>
        </p:spPr>
        <p:txBody>
          <a:bodyPr/>
          <a:lstStyle/>
          <a:p>
            <a:pPr>
              <a:lnSpc>
                <a:spcPct val="100000"/>
              </a:lnSpc>
            </a:pPr>
            <a:r>
              <a:rPr lang="es-CO" sz="1800" dirty="0"/>
              <a:t>Eritema (sin márgenes marcados 72%).</a:t>
            </a:r>
          </a:p>
          <a:p>
            <a:pPr>
              <a:lnSpc>
                <a:spcPct val="100000"/>
              </a:lnSpc>
            </a:pPr>
            <a:r>
              <a:rPr lang="es-CO" sz="1800" dirty="0"/>
              <a:t>Edema: que se extiende más allá del eritema visible (75%). </a:t>
            </a:r>
          </a:p>
          <a:p>
            <a:pPr>
              <a:lnSpc>
                <a:spcPct val="100000"/>
              </a:lnSpc>
            </a:pPr>
            <a:r>
              <a:rPr lang="es-CO" sz="1800" dirty="0"/>
              <a:t>Dolor intenso desproporcionado (72%).</a:t>
            </a:r>
          </a:p>
          <a:p>
            <a:pPr>
              <a:lnSpc>
                <a:spcPct val="100000"/>
              </a:lnSpc>
            </a:pPr>
            <a:r>
              <a:rPr lang="es-CO" sz="1800" dirty="0"/>
              <a:t>Fiebre (60%).</a:t>
            </a:r>
          </a:p>
          <a:p>
            <a:pPr>
              <a:lnSpc>
                <a:spcPct val="100000"/>
              </a:lnSpc>
            </a:pPr>
            <a:r>
              <a:rPr lang="es-CO" sz="1800" dirty="0"/>
              <a:t>Crepitación (50%).</a:t>
            </a:r>
          </a:p>
          <a:p>
            <a:pPr>
              <a:lnSpc>
                <a:spcPct val="100000"/>
              </a:lnSpc>
            </a:pPr>
            <a:r>
              <a:rPr lang="es-CO" sz="1800" dirty="0"/>
              <a:t>Ampollas, necrosis, equimosis (38%).</a:t>
            </a:r>
          </a:p>
          <a:p>
            <a:pPr>
              <a:lnSpc>
                <a:spcPct val="100000"/>
              </a:lnSpc>
            </a:pPr>
            <a:endParaRPr lang="es-CO" dirty="0"/>
          </a:p>
          <a:p>
            <a:pPr>
              <a:lnSpc>
                <a:spcPct val="100000"/>
              </a:lnSpc>
            </a:pPr>
            <a:endParaRPr lang="es-CO" dirty="0"/>
          </a:p>
          <a:p>
            <a:pPr>
              <a:lnSpc>
                <a:spcPct val="100000"/>
              </a:lnSpc>
            </a:pPr>
            <a:endParaRPr lang="es-CO" dirty="0"/>
          </a:p>
        </p:txBody>
      </p:sp>
      <p:pic>
        <p:nvPicPr>
          <p:cNvPr id="5" name="Imagen 4">
            <a:extLst>
              <a:ext uri="{FF2B5EF4-FFF2-40B4-BE49-F238E27FC236}">
                <a16:creationId xmlns:a16="http://schemas.microsoft.com/office/drawing/2014/main" id="{6A61B318-8E89-6A4C-86ED-0DB027594C72}"/>
              </a:ext>
            </a:extLst>
          </p:cNvPr>
          <p:cNvPicPr>
            <a:picLocks noChangeAspect="1"/>
          </p:cNvPicPr>
          <p:nvPr/>
        </p:nvPicPr>
        <p:blipFill>
          <a:blip r:embed="rId2"/>
          <a:stretch>
            <a:fillRect/>
          </a:stretch>
        </p:blipFill>
        <p:spPr>
          <a:xfrm>
            <a:off x="583134" y="1417629"/>
            <a:ext cx="3874566" cy="2481928"/>
          </a:xfrm>
          <a:prstGeom prst="rect">
            <a:avLst/>
          </a:prstGeom>
        </p:spPr>
      </p:pic>
      <p:pic>
        <p:nvPicPr>
          <p:cNvPr id="6" name="Imagen 5">
            <a:extLst>
              <a:ext uri="{FF2B5EF4-FFF2-40B4-BE49-F238E27FC236}">
                <a16:creationId xmlns:a16="http://schemas.microsoft.com/office/drawing/2014/main" id="{1B8AC4E7-7E18-4F4F-B6DE-06164DC311C7}"/>
              </a:ext>
            </a:extLst>
          </p:cNvPr>
          <p:cNvPicPr>
            <a:picLocks noChangeAspect="1"/>
          </p:cNvPicPr>
          <p:nvPr/>
        </p:nvPicPr>
        <p:blipFill>
          <a:blip r:embed="rId3"/>
          <a:stretch>
            <a:fillRect/>
          </a:stretch>
        </p:blipFill>
        <p:spPr>
          <a:xfrm>
            <a:off x="8365201" y="3990974"/>
            <a:ext cx="3603171" cy="2688520"/>
          </a:xfrm>
          <a:prstGeom prst="rect">
            <a:avLst/>
          </a:prstGeom>
        </p:spPr>
      </p:pic>
      <p:sp>
        <p:nvSpPr>
          <p:cNvPr id="7" name="Marcador de contenido 2">
            <a:extLst>
              <a:ext uri="{FF2B5EF4-FFF2-40B4-BE49-F238E27FC236}">
                <a16:creationId xmlns:a16="http://schemas.microsoft.com/office/drawing/2014/main" id="{B3419213-1591-DA41-B31E-1541B6CE565D}"/>
              </a:ext>
            </a:extLst>
          </p:cNvPr>
          <p:cNvSpPr txBox="1">
            <a:spLocks/>
          </p:cNvSpPr>
          <p:nvPr/>
        </p:nvSpPr>
        <p:spPr>
          <a:xfrm>
            <a:off x="4927082" y="4432309"/>
            <a:ext cx="6627824"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b="1" dirty="0"/>
              <a:t>Sitios afectados: </a:t>
            </a:r>
          </a:p>
          <a:p>
            <a:r>
              <a:rPr lang="es-CO" sz="1800" dirty="0"/>
              <a:t>Extremidades. </a:t>
            </a:r>
          </a:p>
          <a:p>
            <a:r>
              <a:rPr lang="es-CO" sz="1800" dirty="0"/>
              <a:t>Perineo (Fournier).</a:t>
            </a:r>
          </a:p>
          <a:p>
            <a:r>
              <a:rPr lang="es-CO" sz="1800" dirty="0"/>
              <a:t>Cabeza, cuello. </a:t>
            </a:r>
          </a:p>
          <a:p>
            <a:r>
              <a:rPr lang="es-CO" sz="1800" dirty="0"/>
              <a:t>Infección neonatal</a:t>
            </a:r>
            <a:r>
              <a:rPr lang="es-CO" dirty="0"/>
              <a:t>. </a:t>
            </a:r>
          </a:p>
        </p:txBody>
      </p:sp>
    </p:spTree>
    <p:extLst>
      <p:ext uri="{BB962C8B-B14F-4D97-AF65-F5344CB8AC3E}">
        <p14:creationId xmlns:p14="http://schemas.microsoft.com/office/powerpoint/2010/main" val="2715282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454742" y="50006"/>
            <a:ext cx="10515600" cy="1325563"/>
          </a:xfrm>
        </p:spPr>
        <p:txBody>
          <a:bodyPr/>
          <a:lstStyle/>
          <a:p>
            <a:r>
              <a:rPr lang="es-CO" dirty="0"/>
              <a:t>MANIFESTACIONES CLÍNICAS </a:t>
            </a:r>
          </a:p>
        </p:txBody>
      </p:sp>
      <p:pic>
        <p:nvPicPr>
          <p:cNvPr id="5" name="Imagen 4">
            <a:extLst>
              <a:ext uri="{FF2B5EF4-FFF2-40B4-BE49-F238E27FC236}">
                <a16:creationId xmlns:a16="http://schemas.microsoft.com/office/drawing/2014/main" id="{F103AEDD-D442-3847-8564-BC4B83AFD7D4}"/>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8329710" y="1080635"/>
            <a:ext cx="3303808" cy="2129745"/>
          </a:xfrm>
          <a:prstGeom prst="rect">
            <a:avLst/>
          </a:prstGeom>
        </p:spPr>
      </p:pic>
      <p:sp>
        <p:nvSpPr>
          <p:cNvPr id="6" name="Marcador de contenido 2">
            <a:extLst>
              <a:ext uri="{FF2B5EF4-FFF2-40B4-BE49-F238E27FC236}">
                <a16:creationId xmlns:a16="http://schemas.microsoft.com/office/drawing/2014/main" id="{94A63BE3-3128-DF4A-8EA9-448FA148C4B3}"/>
              </a:ext>
            </a:extLst>
          </p:cNvPr>
          <p:cNvSpPr txBox="1">
            <a:spLocks/>
          </p:cNvSpPr>
          <p:nvPr/>
        </p:nvSpPr>
        <p:spPr>
          <a:xfrm>
            <a:off x="692566" y="1305796"/>
            <a:ext cx="6627824"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t>Exudado gris “lavaplatos”, ausencia de pus.</a:t>
            </a:r>
          </a:p>
          <a:p>
            <a:pPr algn="just">
              <a:lnSpc>
                <a:spcPct val="100000"/>
              </a:lnSpc>
            </a:pPr>
            <a:r>
              <a:rPr lang="es-CO" dirty="0"/>
              <a:t>Cambios en el color de la piel: rojo, púrpura, manchas azul grisáceo. </a:t>
            </a:r>
          </a:p>
          <a:p>
            <a:pPr algn="just">
              <a:lnSpc>
                <a:spcPct val="100000"/>
              </a:lnSpc>
            </a:pPr>
            <a:r>
              <a:rPr lang="es-CO" dirty="0"/>
              <a:t>3 a 5 días: ruptura de la piel con flictenas (líquido espeso rosa o púrpura).</a:t>
            </a:r>
          </a:p>
          <a:p>
            <a:pPr algn="just">
              <a:lnSpc>
                <a:spcPct val="100000"/>
              </a:lnSpc>
            </a:pPr>
            <a:r>
              <a:rPr lang="es-CO" dirty="0"/>
              <a:t>Gangrena cutánea franca. </a:t>
            </a:r>
          </a:p>
          <a:p>
            <a:pPr algn="just">
              <a:lnSpc>
                <a:spcPct val="100000"/>
              </a:lnSpc>
            </a:pPr>
            <a:endParaRPr lang="es-CO" dirty="0"/>
          </a:p>
          <a:p>
            <a:pPr algn="just">
              <a:lnSpc>
                <a:spcPct val="100000"/>
              </a:lnSpc>
            </a:pPr>
            <a:endParaRPr lang="es-CO" dirty="0"/>
          </a:p>
        </p:txBody>
      </p:sp>
      <p:pic>
        <p:nvPicPr>
          <p:cNvPr id="9" name="Imagen 8">
            <a:extLst>
              <a:ext uri="{FF2B5EF4-FFF2-40B4-BE49-F238E27FC236}">
                <a16:creationId xmlns:a16="http://schemas.microsoft.com/office/drawing/2014/main" id="{10DB547F-BB87-9446-9E8B-A2DD687A2E4A}"/>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4849303" y="3247060"/>
            <a:ext cx="3282360" cy="3300413"/>
          </a:xfrm>
          <a:prstGeom prst="rect">
            <a:avLst/>
          </a:prstGeom>
        </p:spPr>
      </p:pic>
      <p:pic>
        <p:nvPicPr>
          <p:cNvPr id="10" name="Imagen 9">
            <a:extLst>
              <a:ext uri="{FF2B5EF4-FFF2-40B4-BE49-F238E27FC236}">
                <a16:creationId xmlns:a16="http://schemas.microsoft.com/office/drawing/2014/main" id="{C9708921-5FE0-C741-8BA1-5B6ACEA56429}"/>
              </a:ext>
            </a:extLst>
          </p:cNvPr>
          <p:cNvPicPr/>
          <p:nvPr/>
        </p:nvPicPr>
        <p:blipFill rotWithShape="1">
          <a:blip r:embed="rId4" cstate="email">
            <a:extLst>
              <a:ext uri="{28A0092B-C50C-407E-A947-70E740481C1C}">
                <a14:useLocalDpi xmlns:a14="http://schemas.microsoft.com/office/drawing/2010/main"/>
              </a:ext>
            </a:extLst>
          </a:blip>
          <a:srcRect/>
          <a:stretch/>
        </p:blipFill>
        <p:spPr>
          <a:xfrm>
            <a:off x="8311313" y="3647620"/>
            <a:ext cx="3527017" cy="2499295"/>
          </a:xfrm>
          <a:prstGeom prst="rect">
            <a:avLst/>
          </a:prstGeom>
        </p:spPr>
      </p:pic>
    </p:spTree>
    <p:extLst>
      <p:ext uri="{BB962C8B-B14F-4D97-AF65-F5344CB8AC3E}">
        <p14:creationId xmlns:p14="http://schemas.microsoft.com/office/powerpoint/2010/main" val="2677253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616975" y="112711"/>
            <a:ext cx="10515600" cy="1325563"/>
          </a:xfrm>
        </p:spPr>
        <p:txBody>
          <a:bodyPr/>
          <a:lstStyle/>
          <a:p>
            <a:r>
              <a:rPr lang="es-CO" dirty="0"/>
              <a:t>MANIFESTACIONES CLÍNICAS </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4947201" y="1353112"/>
            <a:ext cx="6627824" cy="4667250"/>
          </a:xfrm>
        </p:spPr>
        <p:txBody>
          <a:bodyPr>
            <a:normAutofit/>
          </a:bodyPr>
          <a:lstStyle/>
          <a:p>
            <a:pPr algn="just">
              <a:lnSpc>
                <a:spcPct val="100000"/>
              </a:lnSpc>
            </a:pPr>
            <a:r>
              <a:rPr lang="es-CO" dirty="0"/>
              <a:t>ISO: abundante drenaje, tejido friable, oscuro, fascia pálida y desvitalizada. </a:t>
            </a:r>
          </a:p>
          <a:p>
            <a:pPr algn="just">
              <a:lnSpc>
                <a:spcPct val="100000"/>
              </a:lnSpc>
            </a:pPr>
            <a:r>
              <a:rPr lang="es-CO" dirty="0"/>
              <a:t>Disminución de la sensación de dolor (trombosis y destrucción de nervios superficiales) </a:t>
            </a:r>
            <a:r>
              <a:rPr lang="es-CO" dirty="0">
                <a:sym typeface="Wingdings" pitchFamily="2" charset="2"/>
              </a:rPr>
              <a:t></a:t>
            </a:r>
            <a:r>
              <a:rPr lang="es-CO" dirty="0"/>
              <a:t> preceder a la necrosis cutánea </a:t>
            </a:r>
            <a:r>
              <a:rPr lang="es-CO" dirty="0">
                <a:sym typeface="Wingdings" pitchFamily="2" charset="2"/>
              </a:rPr>
              <a:t> </a:t>
            </a:r>
            <a:r>
              <a:rPr lang="es-CO" dirty="0"/>
              <a:t>PISTA. </a:t>
            </a:r>
          </a:p>
          <a:p>
            <a:pPr algn="just">
              <a:lnSpc>
                <a:spcPct val="100000"/>
              </a:lnSpc>
            </a:pPr>
            <a:r>
              <a:rPr lang="es-CO" dirty="0"/>
              <a:t>Enfisema: tipo I y DM II. </a:t>
            </a:r>
          </a:p>
          <a:p>
            <a:pPr algn="just">
              <a:lnSpc>
                <a:spcPct val="100000"/>
              </a:lnSpc>
            </a:pPr>
            <a:endParaRPr lang="es-CO" dirty="0"/>
          </a:p>
          <a:p>
            <a:pPr algn="just">
              <a:lnSpc>
                <a:spcPct val="100000"/>
              </a:lnSpc>
            </a:pPr>
            <a:endParaRPr lang="es-CO" dirty="0"/>
          </a:p>
        </p:txBody>
      </p:sp>
      <p:sp>
        <p:nvSpPr>
          <p:cNvPr id="6" name="Marcador de contenido 2">
            <a:extLst>
              <a:ext uri="{FF2B5EF4-FFF2-40B4-BE49-F238E27FC236}">
                <a16:creationId xmlns:a16="http://schemas.microsoft.com/office/drawing/2014/main" id="{94A63BE3-3128-DF4A-8EA9-448FA148C4B3}"/>
              </a:ext>
            </a:extLst>
          </p:cNvPr>
          <p:cNvSpPr txBox="1">
            <a:spLocks/>
          </p:cNvSpPr>
          <p:nvPr/>
        </p:nvSpPr>
        <p:spPr>
          <a:xfrm>
            <a:off x="336040" y="1522412"/>
            <a:ext cx="6627824"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dirty="0"/>
          </a:p>
          <a:p>
            <a:endParaRPr lang="es-CO" dirty="0"/>
          </a:p>
        </p:txBody>
      </p:sp>
      <p:pic>
        <p:nvPicPr>
          <p:cNvPr id="7" name="Imagen 6">
            <a:extLst>
              <a:ext uri="{FF2B5EF4-FFF2-40B4-BE49-F238E27FC236}">
                <a16:creationId xmlns:a16="http://schemas.microsoft.com/office/drawing/2014/main" id="{5BA4D1E8-31B5-BA4E-B325-92E9161626E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69654" y="3734003"/>
            <a:ext cx="3651031" cy="2623935"/>
          </a:xfrm>
          <a:prstGeom prst="rect">
            <a:avLst/>
          </a:prstGeom>
        </p:spPr>
      </p:pic>
      <p:pic>
        <p:nvPicPr>
          <p:cNvPr id="8" name="Imagen 7">
            <a:extLst>
              <a:ext uri="{FF2B5EF4-FFF2-40B4-BE49-F238E27FC236}">
                <a16:creationId xmlns:a16="http://schemas.microsoft.com/office/drawing/2014/main" id="{94FD74CF-BED2-1A4E-B6BD-6E528F0882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40969" y="3727448"/>
            <a:ext cx="3651031" cy="2630490"/>
          </a:xfrm>
          <a:prstGeom prst="rect">
            <a:avLst/>
          </a:prstGeom>
        </p:spPr>
      </p:pic>
      <p:pic>
        <p:nvPicPr>
          <p:cNvPr id="9" name="Imagen 8">
            <a:extLst>
              <a:ext uri="{FF2B5EF4-FFF2-40B4-BE49-F238E27FC236}">
                <a16:creationId xmlns:a16="http://schemas.microsoft.com/office/drawing/2014/main" id="{D5A11E25-DA9D-CD42-8ADF-CD99FD3759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5519" y="1445328"/>
            <a:ext cx="3202703" cy="2396096"/>
          </a:xfrm>
          <a:prstGeom prst="rect">
            <a:avLst/>
          </a:prstGeom>
        </p:spPr>
      </p:pic>
    </p:spTree>
    <p:extLst>
      <p:ext uri="{BB962C8B-B14F-4D97-AF65-F5344CB8AC3E}">
        <p14:creationId xmlns:p14="http://schemas.microsoft.com/office/powerpoint/2010/main" val="98636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924D8168-E5A7-9148-82DF-976C5EEAD46A}"/>
              </a:ext>
            </a:extLst>
          </p:cNvPr>
          <p:cNvPicPr>
            <a:picLocks noChangeAspect="1"/>
          </p:cNvPicPr>
          <p:nvPr/>
        </p:nvPicPr>
        <p:blipFill>
          <a:blip r:embed="rId2"/>
          <a:stretch>
            <a:fillRect/>
          </a:stretch>
        </p:blipFill>
        <p:spPr>
          <a:xfrm>
            <a:off x="9370982" y="2758239"/>
            <a:ext cx="2434273" cy="2434273"/>
          </a:xfrm>
          <a:prstGeom prst="rect">
            <a:avLst/>
          </a:prstGeom>
        </p:spPr>
      </p:pic>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386746" y="86451"/>
            <a:ext cx="10515600" cy="1325563"/>
          </a:xfrm>
        </p:spPr>
        <p:txBody>
          <a:bodyPr/>
          <a:lstStyle/>
          <a:p>
            <a:r>
              <a:rPr lang="es-CO" dirty="0"/>
              <a:t>CABEZA Y CUELLO</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4968694" y="4159250"/>
            <a:ext cx="6627824" cy="4667250"/>
          </a:xfrm>
        </p:spPr>
        <p:txBody>
          <a:bodyPr>
            <a:normAutofit/>
          </a:bodyPr>
          <a:lstStyle/>
          <a:p>
            <a:pPr>
              <a:lnSpc>
                <a:spcPct val="100000"/>
              </a:lnSpc>
            </a:pPr>
            <a:r>
              <a:rPr lang="es-CO" sz="1600" dirty="0"/>
              <a:t>Origen dental: 78%. </a:t>
            </a:r>
          </a:p>
          <a:p>
            <a:pPr>
              <a:lnSpc>
                <a:spcPct val="100000"/>
              </a:lnSpc>
            </a:pPr>
            <a:r>
              <a:rPr lang="es-CO" sz="1600" dirty="0"/>
              <a:t>Origen faríngeo, cx o traumatismo. </a:t>
            </a:r>
          </a:p>
          <a:p>
            <a:pPr>
              <a:lnSpc>
                <a:spcPct val="100000"/>
              </a:lnSpc>
            </a:pPr>
            <a:r>
              <a:rPr lang="es-CO" sz="1600" dirty="0"/>
              <a:t>Extensión al mediastino: 40%.</a:t>
            </a:r>
          </a:p>
          <a:p>
            <a:pPr>
              <a:lnSpc>
                <a:spcPct val="100000"/>
              </a:lnSpc>
            </a:pPr>
            <a:r>
              <a:rPr lang="es-CO" sz="1600" dirty="0"/>
              <a:t>Mediastinitis: foco infección faríngeo, uso de CE, microbios productores de gas, foco faríngeo. </a:t>
            </a:r>
          </a:p>
          <a:p>
            <a:pPr>
              <a:lnSpc>
                <a:spcPct val="100000"/>
              </a:lnSpc>
            </a:pPr>
            <a:r>
              <a:rPr lang="es-CO" sz="1600" dirty="0"/>
              <a:t>Angina de Ludwig (infección espacio submandibular).</a:t>
            </a:r>
          </a:p>
          <a:p>
            <a:pPr>
              <a:lnSpc>
                <a:spcPct val="100000"/>
              </a:lnSpc>
            </a:pPr>
            <a:r>
              <a:rPr lang="es-CO" sz="1600" dirty="0"/>
              <a:t>Síndrome de Lemierre (tromboflebitis séptica de la yugular).</a:t>
            </a:r>
          </a:p>
          <a:p>
            <a:pPr>
              <a:lnSpc>
                <a:spcPct val="100000"/>
              </a:lnSpc>
            </a:pPr>
            <a:endParaRPr lang="es-CO" dirty="0"/>
          </a:p>
        </p:txBody>
      </p:sp>
      <p:sp>
        <p:nvSpPr>
          <p:cNvPr id="5" name="Marcador de contenido 2">
            <a:extLst>
              <a:ext uri="{FF2B5EF4-FFF2-40B4-BE49-F238E27FC236}">
                <a16:creationId xmlns:a16="http://schemas.microsoft.com/office/drawing/2014/main" id="{A443BFC4-28BB-B649-A561-6D903C3C866B}"/>
              </a:ext>
            </a:extLst>
          </p:cNvPr>
          <p:cNvSpPr txBox="1">
            <a:spLocks/>
          </p:cNvSpPr>
          <p:nvPr/>
        </p:nvSpPr>
        <p:spPr>
          <a:xfrm>
            <a:off x="542014" y="1298524"/>
            <a:ext cx="6627824"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CO" sz="1600" dirty="0"/>
              <a:t>Penetración bacteriana en los compartimentos fasciales.</a:t>
            </a:r>
          </a:p>
          <a:p>
            <a:pPr>
              <a:lnSpc>
                <a:spcPct val="100000"/>
              </a:lnSpc>
            </a:pPr>
            <a:r>
              <a:rPr lang="es-CO" sz="1600" dirty="0"/>
              <a:t>De tipo I </a:t>
            </a:r>
            <a:r>
              <a:rPr lang="es-CO" sz="1600" dirty="0">
                <a:sym typeface="Wingdings" pitchFamily="2" charset="2"/>
              </a:rPr>
              <a:t></a:t>
            </a:r>
            <a:r>
              <a:rPr lang="es-CO" sz="1600" dirty="0"/>
              <a:t> común. </a:t>
            </a:r>
          </a:p>
          <a:p>
            <a:pPr>
              <a:lnSpc>
                <a:spcPct val="100000"/>
              </a:lnSpc>
            </a:pPr>
            <a:r>
              <a:rPr lang="es-CO" sz="1600" dirty="0"/>
              <a:t>Tipo II: SGA.</a:t>
            </a:r>
          </a:p>
          <a:p>
            <a:pPr>
              <a:lnSpc>
                <a:spcPct val="100000"/>
              </a:lnSpc>
            </a:pPr>
            <a:r>
              <a:rPr lang="es-CO" sz="1600" dirty="0"/>
              <a:t>Mezcla de bacterias aerobias y anaerobias. </a:t>
            </a:r>
          </a:p>
          <a:p>
            <a:pPr>
              <a:lnSpc>
                <a:spcPct val="100000"/>
              </a:lnSpc>
            </a:pPr>
            <a:r>
              <a:rPr lang="es-CO" sz="1600" dirty="0"/>
              <a:t>Ruptura de la integridad de la mucosa de la orofaringe. </a:t>
            </a:r>
          </a:p>
          <a:p>
            <a:pPr>
              <a:lnSpc>
                <a:spcPct val="100000"/>
              </a:lnSpc>
            </a:pPr>
            <a:r>
              <a:rPr lang="es-CO" sz="1600" dirty="0"/>
              <a:t>Post qx o instrumentación de infección odontogénica. </a:t>
            </a:r>
          </a:p>
          <a:p>
            <a:pPr marL="0" indent="0">
              <a:lnSpc>
                <a:spcPct val="100000"/>
              </a:lnSpc>
              <a:buNone/>
            </a:pPr>
            <a:endParaRPr lang="es-CO" dirty="0"/>
          </a:p>
        </p:txBody>
      </p:sp>
      <p:pic>
        <p:nvPicPr>
          <p:cNvPr id="7" name="Imagen 6">
            <a:extLst>
              <a:ext uri="{FF2B5EF4-FFF2-40B4-BE49-F238E27FC236}">
                <a16:creationId xmlns:a16="http://schemas.microsoft.com/office/drawing/2014/main" id="{F91F5C75-FFE7-7C4D-9291-1D797B2749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8744" y="1184304"/>
            <a:ext cx="2490141" cy="2434272"/>
          </a:xfrm>
          <a:prstGeom prst="rect">
            <a:avLst/>
          </a:prstGeom>
        </p:spPr>
      </p:pic>
      <p:pic>
        <p:nvPicPr>
          <p:cNvPr id="8" name="Imagen 7">
            <a:extLst>
              <a:ext uri="{FF2B5EF4-FFF2-40B4-BE49-F238E27FC236}">
                <a16:creationId xmlns:a16="http://schemas.microsoft.com/office/drawing/2014/main" id="{B19C93A0-1F30-A646-AC37-715546E753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0982" y="188144"/>
            <a:ext cx="2434272" cy="2434272"/>
          </a:xfrm>
          <a:prstGeom prst="rect">
            <a:avLst/>
          </a:prstGeom>
        </p:spPr>
      </p:pic>
    </p:spTree>
    <p:extLst>
      <p:ext uri="{BB962C8B-B14F-4D97-AF65-F5344CB8AC3E}">
        <p14:creationId xmlns:p14="http://schemas.microsoft.com/office/powerpoint/2010/main" val="3111334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95482" y="121374"/>
            <a:ext cx="10515600" cy="1325563"/>
          </a:xfrm>
        </p:spPr>
        <p:txBody>
          <a:bodyPr/>
          <a:lstStyle/>
          <a:p>
            <a:r>
              <a:rPr lang="es-CO" dirty="0"/>
              <a:t>CABEZA Y CUELLO</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895293" y="1543580"/>
            <a:ext cx="4373212" cy="4667250"/>
          </a:xfrm>
        </p:spPr>
        <p:txBody>
          <a:bodyPr>
            <a:normAutofit/>
          </a:bodyPr>
          <a:lstStyle/>
          <a:p>
            <a:pPr marL="0" indent="0">
              <a:buNone/>
            </a:pPr>
            <a:r>
              <a:rPr lang="es-CO" sz="1800" b="1" dirty="0"/>
              <a:t>Angina de Ludwig (infección espacio submandibular).</a:t>
            </a:r>
          </a:p>
          <a:p>
            <a:pPr marL="0" indent="0">
              <a:buNone/>
            </a:pPr>
            <a:endParaRPr lang="es-CO" sz="1800" b="1" dirty="0"/>
          </a:p>
        </p:txBody>
      </p:sp>
      <p:sp>
        <p:nvSpPr>
          <p:cNvPr id="5" name="Marcador de contenido 2">
            <a:extLst>
              <a:ext uri="{FF2B5EF4-FFF2-40B4-BE49-F238E27FC236}">
                <a16:creationId xmlns:a16="http://schemas.microsoft.com/office/drawing/2014/main" id="{A443BFC4-28BB-B649-A561-6D903C3C866B}"/>
              </a:ext>
            </a:extLst>
          </p:cNvPr>
          <p:cNvSpPr txBox="1">
            <a:spLocks/>
          </p:cNvSpPr>
          <p:nvPr/>
        </p:nvSpPr>
        <p:spPr>
          <a:xfrm>
            <a:off x="299040" y="1522412"/>
            <a:ext cx="6627824"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CO" dirty="0"/>
          </a:p>
        </p:txBody>
      </p:sp>
      <p:sp>
        <p:nvSpPr>
          <p:cNvPr id="10" name="Marcador de contenido 2">
            <a:extLst>
              <a:ext uri="{FF2B5EF4-FFF2-40B4-BE49-F238E27FC236}">
                <a16:creationId xmlns:a16="http://schemas.microsoft.com/office/drawing/2014/main" id="{B981DE56-0E31-2440-A9B8-C4B08D7E09D3}"/>
              </a:ext>
            </a:extLst>
          </p:cNvPr>
          <p:cNvSpPr txBox="1">
            <a:spLocks/>
          </p:cNvSpPr>
          <p:nvPr/>
        </p:nvSpPr>
        <p:spPr>
          <a:xfrm>
            <a:off x="4779961" y="4190206"/>
            <a:ext cx="7579938"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1800" b="1" dirty="0"/>
              <a:t>Síndrome de Lemierre (Tromboflebitis séptica de la yugular).</a:t>
            </a:r>
          </a:p>
          <a:p>
            <a:endParaRPr lang="es-CO" sz="1800" b="1" dirty="0"/>
          </a:p>
        </p:txBody>
      </p:sp>
      <p:pic>
        <p:nvPicPr>
          <p:cNvPr id="6" name="Imagen 5">
            <a:extLst>
              <a:ext uri="{FF2B5EF4-FFF2-40B4-BE49-F238E27FC236}">
                <a16:creationId xmlns:a16="http://schemas.microsoft.com/office/drawing/2014/main" id="{F1E12DFB-D91E-9447-84E1-F4056436CC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75417" y="1194160"/>
            <a:ext cx="3139934" cy="2558739"/>
          </a:xfrm>
          <a:prstGeom prst="rect">
            <a:avLst/>
          </a:prstGeom>
        </p:spPr>
      </p:pic>
      <p:pic>
        <p:nvPicPr>
          <p:cNvPr id="11" name="Imagen 10">
            <a:extLst>
              <a:ext uri="{FF2B5EF4-FFF2-40B4-BE49-F238E27FC236}">
                <a16:creationId xmlns:a16="http://schemas.microsoft.com/office/drawing/2014/main" id="{860F7695-DF5A-4645-BDB6-DDDFDBA53E45}"/>
              </a:ext>
            </a:extLst>
          </p:cNvPr>
          <p:cNvPicPr>
            <a:picLocks noChangeAspect="1"/>
          </p:cNvPicPr>
          <p:nvPr/>
        </p:nvPicPr>
        <p:blipFill>
          <a:blip r:embed="rId3"/>
          <a:stretch>
            <a:fillRect/>
          </a:stretch>
        </p:blipFill>
        <p:spPr>
          <a:xfrm>
            <a:off x="8344689" y="1196037"/>
            <a:ext cx="3292928" cy="2556862"/>
          </a:xfrm>
          <a:prstGeom prst="rect">
            <a:avLst/>
          </a:prstGeom>
        </p:spPr>
      </p:pic>
      <p:pic>
        <p:nvPicPr>
          <p:cNvPr id="14" name="Imagen 13">
            <a:extLst>
              <a:ext uri="{FF2B5EF4-FFF2-40B4-BE49-F238E27FC236}">
                <a16:creationId xmlns:a16="http://schemas.microsoft.com/office/drawing/2014/main" id="{D38D6D6D-E061-3347-959E-6B69485301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9549" y="4664723"/>
            <a:ext cx="3551604" cy="2001540"/>
          </a:xfrm>
          <a:prstGeom prst="rect">
            <a:avLst/>
          </a:prstGeom>
        </p:spPr>
      </p:pic>
    </p:spTree>
    <p:extLst>
      <p:ext uri="{BB962C8B-B14F-4D97-AF65-F5344CB8AC3E}">
        <p14:creationId xmlns:p14="http://schemas.microsoft.com/office/powerpoint/2010/main" val="2121330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484239" y="40660"/>
            <a:ext cx="10515600" cy="1325563"/>
          </a:xfrm>
        </p:spPr>
        <p:txBody>
          <a:bodyPr/>
          <a:lstStyle/>
          <a:p>
            <a:r>
              <a:rPr lang="es-CO" dirty="0"/>
              <a:t>INFECCIÓN NEONATAL </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894524" y="1366223"/>
            <a:ext cx="6081463" cy="4667250"/>
          </a:xfrm>
        </p:spPr>
        <p:txBody>
          <a:bodyPr/>
          <a:lstStyle/>
          <a:p>
            <a:pPr algn="just">
              <a:lnSpc>
                <a:spcPct val="100000"/>
              </a:lnSpc>
            </a:pPr>
            <a:r>
              <a:rPr lang="es-CO" dirty="0"/>
              <a:t>Afección abdominal o perineal. </a:t>
            </a:r>
          </a:p>
          <a:p>
            <a:pPr algn="just">
              <a:lnSpc>
                <a:spcPct val="100000"/>
              </a:lnSpc>
            </a:pPr>
            <a:r>
              <a:rPr lang="es-CO" dirty="0"/>
              <a:t>SGBH. </a:t>
            </a:r>
          </a:p>
          <a:p>
            <a:pPr algn="just">
              <a:lnSpc>
                <a:spcPct val="100000"/>
              </a:lnSpc>
            </a:pPr>
            <a:r>
              <a:rPr lang="es-CO" dirty="0"/>
              <a:t>Tipo I: menos frecuencia. </a:t>
            </a:r>
          </a:p>
          <a:p>
            <a:pPr algn="just">
              <a:lnSpc>
                <a:spcPct val="100000"/>
              </a:lnSpc>
            </a:pPr>
            <a:r>
              <a:rPr lang="es-CO" dirty="0"/>
              <a:t>Onfalitis, balanitis, reparación de hernias </a:t>
            </a:r>
            <a:r>
              <a:rPr lang="es-CO" dirty="0">
                <a:sym typeface="Wingdings" pitchFamily="2" charset="2"/>
              </a:rPr>
              <a:t></a:t>
            </a:r>
            <a:r>
              <a:rPr lang="es-CO" dirty="0"/>
              <a:t> condiciones asociadas. </a:t>
            </a:r>
          </a:p>
        </p:txBody>
      </p:sp>
      <p:pic>
        <p:nvPicPr>
          <p:cNvPr id="5" name="Imagen 4">
            <a:extLst>
              <a:ext uri="{FF2B5EF4-FFF2-40B4-BE49-F238E27FC236}">
                <a16:creationId xmlns:a16="http://schemas.microsoft.com/office/drawing/2014/main" id="{284E5150-8AEE-1041-A6B6-BFC26502294B}"/>
              </a:ext>
            </a:extLst>
          </p:cNvPr>
          <p:cNvPicPr>
            <a:picLocks noChangeAspect="1"/>
          </p:cNvPicPr>
          <p:nvPr/>
        </p:nvPicPr>
        <p:blipFill>
          <a:blip r:embed="rId2"/>
          <a:stretch>
            <a:fillRect/>
          </a:stretch>
        </p:blipFill>
        <p:spPr>
          <a:xfrm>
            <a:off x="7948597" y="1030288"/>
            <a:ext cx="3759164" cy="2533649"/>
          </a:xfrm>
          <a:prstGeom prst="rect">
            <a:avLst/>
          </a:prstGeom>
        </p:spPr>
      </p:pic>
      <p:pic>
        <p:nvPicPr>
          <p:cNvPr id="6" name="Imagen 5">
            <a:extLst>
              <a:ext uri="{FF2B5EF4-FFF2-40B4-BE49-F238E27FC236}">
                <a16:creationId xmlns:a16="http://schemas.microsoft.com/office/drawing/2014/main" id="{0C77B72B-0212-9242-9C7F-2AEB8C5C2330}"/>
              </a:ext>
            </a:extLst>
          </p:cNvPr>
          <p:cNvPicPr>
            <a:picLocks noChangeAspect="1"/>
          </p:cNvPicPr>
          <p:nvPr/>
        </p:nvPicPr>
        <p:blipFill>
          <a:blip r:embed="rId3"/>
          <a:stretch>
            <a:fillRect/>
          </a:stretch>
        </p:blipFill>
        <p:spPr>
          <a:xfrm>
            <a:off x="5742039" y="3990974"/>
            <a:ext cx="3759164" cy="2603569"/>
          </a:xfrm>
          <a:prstGeom prst="rect">
            <a:avLst/>
          </a:prstGeom>
        </p:spPr>
      </p:pic>
    </p:spTree>
    <p:extLst>
      <p:ext uri="{BB962C8B-B14F-4D97-AF65-F5344CB8AC3E}">
        <p14:creationId xmlns:p14="http://schemas.microsoft.com/office/powerpoint/2010/main" val="88026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631722" y="222250"/>
            <a:ext cx="10515600" cy="1325563"/>
          </a:xfrm>
        </p:spPr>
        <p:txBody>
          <a:bodyPr/>
          <a:lstStyle/>
          <a:p>
            <a:r>
              <a:rPr lang="es-CO" dirty="0"/>
              <a:t>EPIDEMIOLOGÍA</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894522" y="1370833"/>
            <a:ext cx="11147322" cy="4667250"/>
          </a:xfrm>
        </p:spPr>
        <p:txBody>
          <a:bodyPr>
            <a:normAutofit/>
          </a:bodyPr>
          <a:lstStyle/>
          <a:p>
            <a:pPr>
              <a:lnSpc>
                <a:spcPct val="100000"/>
              </a:lnSpc>
            </a:pPr>
            <a:r>
              <a:rPr lang="es-CO" dirty="0"/>
              <a:t>A cualquier edad. </a:t>
            </a:r>
          </a:p>
          <a:p>
            <a:pPr>
              <a:lnSpc>
                <a:spcPct val="100000"/>
              </a:lnSpc>
            </a:pPr>
            <a:r>
              <a:rPr lang="es-CO" dirty="0"/>
              <a:t>Incidencia FN: 0,3 a 15 casos x 100.000 habitantes. </a:t>
            </a:r>
          </a:p>
          <a:p>
            <a:pPr>
              <a:lnSpc>
                <a:spcPct val="100000"/>
              </a:lnSpc>
            </a:pPr>
            <a:r>
              <a:rPr lang="es-CO" dirty="0"/>
              <a:t>Tipo II: cualquier grupo de edad, sin comorbilidades. 3,5 casos x 100.000 habitantes. </a:t>
            </a:r>
          </a:p>
          <a:p>
            <a:pPr>
              <a:lnSpc>
                <a:spcPct val="100000"/>
              </a:lnSpc>
            </a:pPr>
            <a:r>
              <a:rPr lang="es-CO" dirty="0"/>
              <a:t>Retraso: hasta 9 veces la mortalidad. </a:t>
            </a:r>
          </a:p>
          <a:p>
            <a:pPr>
              <a:lnSpc>
                <a:spcPct val="100000"/>
              </a:lnSpc>
            </a:pPr>
            <a:endParaRPr lang="es-CO" dirty="0"/>
          </a:p>
          <a:p>
            <a:pPr>
              <a:lnSpc>
                <a:spcPct val="100000"/>
              </a:lnSpc>
            </a:pPr>
            <a:endParaRPr lang="es-CO" dirty="0"/>
          </a:p>
          <a:p>
            <a:pPr>
              <a:lnSpc>
                <a:spcPct val="100000"/>
              </a:lnSpc>
            </a:pPr>
            <a:endParaRPr lang="es-CO" dirty="0"/>
          </a:p>
        </p:txBody>
      </p:sp>
      <p:sp>
        <p:nvSpPr>
          <p:cNvPr id="5" name="Marcador de contenido 2">
            <a:extLst>
              <a:ext uri="{FF2B5EF4-FFF2-40B4-BE49-F238E27FC236}">
                <a16:creationId xmlns:a16="http://schemas.microsoft.com/office/drawing/2014/main" id="{4658645D-D761-D941-B6F3-1717BA803DC2}"/>
              </a:ext>
            </a:extLst>
          </p:cNvPr>
          <p:cNvSpPr txBox="1">
            <a:spLocks/>
          </p:cNvSpPr>
          <p:nvPr/>
        </p:nvSpPr>
        <p:spPr>
          <a:xfrm>
            <a:off x="4955592" y="3429000"/>
            <a:ext cx="6627824"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CO" dirty="0"/>
              <a:t>Mortalidad: </a:t>
            </a:r>
          </a:p>
          <a:p>
            <a:pPr lvl="1">
              <a:lnSpc>
                <a:spcPct val="100000"/>
              </a:lnSpc>
              <a:buFont typeface="Wingdings" pitchFamily="2" charset="2"/>
              <a:buChar char="§"/>
            </a:pPr>
            <a:r>
              <a:rPr lang="es-CO" dirty="0"/>
              <a:t>Incluso con tratamiento óptimo. </a:t>
            </a:r>
          </a:p>
          <a:p>
            <a:pPr lvl="1">
              <a:lnSpc>
                <a:spcPct val="100000"/>
              </a:lnSpc>
              <a:buFont typeface="Wingdings" pitchFamily="2" charset="2"/>
              <a:buChar char="§"/>
            </a:pPr>
            <a:r>
              <a:rPr lang="es-CO" dirty="0"/>
              <a:t>FN tipo I: 21%.</a:t>
            </a:r>
          </a:p>
          <a:p>
            <a:pPr lvl="1">
              <a:lnSpc>
                <a:spcPct val="100000"/>
              </a:lnSpc>
              <a:buFont typeface="Wingdings" pitchFamily="2" charset="2"/>
              <a:buChar char="§"/>
            </a:pPr>
            <a:r>
              <a:rPr lang="es-CO" dirty="0"/>
              <a:t>Fournier: 22-40%.</a:t>
            </a:r>
          </a:p>
          <a:p>
            <a:pPr lvl="1">
              <a:lnSpc>
                <a:spcPct val="100000"/>
              </a:lnSpc>
              <a:buFont typeface="Wingdings" pitchFamily="2" charset="2"/>
              <a:buChar char="§"/>
            </a:pPr>
            <a:r>
              <a:rPr lang="es-CO" dirty="0"/>
              <a:t>FN cervical: 22%.</a:t>
            </a:r>
          </a:p>
          <a:p>
            <a:pPr lvl="1">
              <a:lnSpc>
                <a:spcPct val="100000"/>
              </a:lnSpc>
              <a:buFont typeface="Wingdings" pitchFamily="2" charset="2"/>
              <a:buChar char="§"/>
            </a:pPr>
            <a:r>
              <a:rPr lang="es-CO" dirty="0"/>
              <a:t>FN neonatal: 59%.</a:t>
            </a:r>
          </a:p>
          <a:p>
            <a:pPr lvl="1">
              <a:lnSpc>
                <a:spcPct val="100000"/>
              </a:lnSpc>
              <a:buFont typeface="Wingdings" pitchFamily="2" charset="2"/>
              <a:buChar char="§"/>
            </a:pPr>
            <a:r>
              <a:rPr lang="es-CO" dirty="0"/>
              <a:t>FN tipo II: 14 - 34%.</a:t>
            </a:r>
          </a:p>
          <a:p>
            <a:pPr>
              <a:lnSpc>
                <a:spcPct val="100000"/>
              </a:lnSpc>
            </a:pPr>
            <a:endParaRPr lang="es-CO" dirty="0"/>
          </a:p>
        </p:txBody>
      </p:sp>
    </p:spTree>
    <p:extLst>
      <p:ext uri="{BB962C8B-B14F-4D97-AF65-F5344CB8AC3E}">
        <p14:creationId xmlns:p14="http://schemas.microsoft.com/office/powerpoint/2010/main" val="32786128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790DD4C9-D7E6-4C4C-92B8-FF50E53FE806}"/>
              </a:ext>
            </a:extLst>
          </p:cNvPr>
          <p:cNvGraphicFramePr>
            <a:graphicFrameLocks noGrp="1"/>
          </p:cNvGraphicFramePr>
          <p:nvPr>
            <p:extLst>
              <p:ext uri="{D42A27DB-BD31-4B8C-83A1-F6EECF244321}">
                <p14:modId xmlns:p14="http://schemas.microsoft.com/office/powerpoint/2010/main" val="904449535"/>
              </p:ext>
            </p:extLst>
          </p:nvPr>
        </p:nvGraphicFramePr>
        <p:xfrm>
          <a:off x="4595915" y="365125"/>
          <a:ext cx="7522345" cy="6334760"/>
        </p:xfrm>
        <a:graphic>
          <a:graphicData uri="http://schemas.openxmlformats.org/drawingml/2006/table">
            <a:tbl>
              <a:tblPr firstRow="1" bandRow="1">
                <a:tableStyleId>{5C22544A-7EE6-4342-B048-85BDC9FD1C3A}</a:tableStyleId>
              </a:tblPr>
              <a:tblGrid>
                <a:gridCol w="1504469">
                  <a:extLst>
                    <a:ext uri="{9D8B030D-6E8A-4147-A177-3AD203B41FA5}">
                      <a16:colId xmlns:a16="http://schemas.microsoft.com/office/drawing/2014/main" val="3494344466"/>
                    </a:ext>
                  </a:extLst>
                </a:gridCol>
                <a:gridCol w="1504469">
                  <a:extLst>
                    <a:ext uri="{9D8B030D-6E8A-4147-A177-3AD203B41FA5}">
                      <a16:colId xmlns:a16="http://schemas.microsoft.com/office/drawing/2014/main" val="770706549"/>
                    </a:ext>
                  </a:extLst>
                </a:gridCol>
                <a:gridCol w="1504469">
                  <a:extLst>
                    <a:ext uri="{9D8B030D-6E8A-4147-A177-3AD203B41FA5}">
                      <a16:colId xmlns:a16="http://schemas.microsoft.com/office/drawing/2014/main" val="2660382026"/>
                    </a:ext>
                  </a:extLst>
                </a:gridCol>
                <a:gridCol w="1504469">
                  <a:extLst>
                    <a:ext uri="{9D8B030D-6E8A-4147-A177-3AD203B41FA5}">
                      <a16:colId xmlns:a16="http://schemas.microsoft.com/office/drawing/2014/main" val="1256171375"/>
                    </a:ext>
                  </a:extLst>
                </a:gridCol>
                <a:gridCol w="1504469">
                  <a:extLst>
                    <a:ext uri="{9D8B030D-6E8A-4147-A177-3AD203B41FA5}">
                      <a16:colId xmlns:a16="http://schemas.microsoft.com/office/drawing/2014/main" val="1918893419"/>
                    </a:ext>
                  </a:extLst>
                </a:gridCol>
              </a:tblGrid>
              <a:tr h="370840">
                <a:tc>
                  <a:txBody>
                    <a:bodyPr/>
                    <a:lstStyle/>
                    <a:p>
                      <a:endParaRPr lang="es-CO" sz="1200" dirty="0">
                        <a:latin typeface="Montserrat" pitchFamily="2" charset="77"/>
                      </a:endParaRPr>
                    </a:p>
                  </a:txBody>
                  <a:tcPr/>
                </a:tc>
                <a:tc>
                  <a:txBody>
                    <a:bodyPr/>
                    <a:lstStyle/>
                    <a:p>
                      <a:pPr algn="ctr"/>
                      <a:r>
                        <a:rPr lang="es-CO" sz="1200" dirty="0">
                          <a:latin typeface="Montserrat" pitchFamily="2" charset="77"/>
                        </a:rPr>
                        <a:t>Celulitis clostrídica.</a:t>
                      </a:r>
                    </a:p>
                  </a:txBody>
                  <a:tcPr/>
                </a:tc>
                <a:tc>
                  <a:txBody>
                    <a:bodyPr/>
                    <a:lstStyle/>
                    <a:p>
                      <a:pPr algn="ctr"/>
                      <a:r>
                        <a:rPr lang="es-CO" sz="1200" dirty="0">
                          <a:latin typeface="Montserrat" pitchFamily="2" charset="77"/>
                        </a:rPr>
                        <a:t>Celulitis anaeróbica no clostrídica</a:t>
                      </a:r>
                    </a:p>
                  </a:txBody>
                  <a:tcPr/>
                </a:tc>
                <a:tc>
                  <a:txBody>
                    <a:bodyPr/>
                    <a:lstStyle/>
                    <a:p>
                      <a:pPr algn="ctr"/>
                      <a:r>
                        <a:rPr lang="es-CO" sz="1200" dirty="0">
                          <a:latin typeface="Montserrat" pitchFamily="2" charset="77"/>
                        </a:rPr>
                        <a:t>Mionecrosis clostrídica – gangrena gaseosa</a:t>
                      </a:r>
                    </a:p>
                  </a:txBody>
                  <a:tcPr/>
                </a:tc>
                <a:tc>
                  <a:txBody>
                    <a:bodyPr/>
                    <a:lstStyle/>
                    <a:p>
                      <a:pPr algn="ctr"/>
                      <a:r>
                        <a:rPr lang="es-CO" sz="1200" dirty="0">
                          <a:latin typeface="Montserrat" pitchFamily="2" charset="77"/>
                        </a:rPr>
                        <a:t>Miositis estreptocócica anaerobia</a:t>
                      </a:r>
                    </a:p>
                  </a:txBody>
                  <a:tcPr/>
                </a:tc>
                <a:extLst>
                  <a:ext uri="{0D108BD9-81ED-4DB2-BD59-A6C34878D82A}">
                    <a16:rowId xmlns:a16="http://schemas.microsoft.com/office/drawing/2014/main" val="3350852325"/>
                  </a:ext>
                </a:extLst>
              </a:tr>
              <a:tr h="370840">
                <a:tc>
                  <a:txBody>
                    <a:bodyPr/>
                    <a:lstStyle/>
                    <a:p>
                      <a:r>
                        <a:rPr lang="es-CO" sz="1200" dirty="0">
                          <a:solidFill>
                            <a:srgbClr val="152B48"/>
                          </a:solidFill>
                          <a:latin typeface="Montserrat" pitchFamily="2" charset="77"/>
                        </a:rPr>
                        <a:t>Afecciones predisponentes. </a:t>
                      </a:r>
                    </a:p>
                  </a:txBody>
                  <a:tcPr/>
                </a:tc>
                <a:tc>
                  <a:txBody>
                    <a:bodyPr/>
                    <a:lstStyle/>
                    <a:p>
                      <a:r>
                        <a:rPr lang="es-CO" sz="1200" dirty="0">
                          <a:solidFill>
                            <a:srgbClr val="152B48"/>
                          </a:solidFill>
                          <a:latin typeface="Montserrat" pitchFamily="2" charset="77"/>
                        </a:rPr>
                        <a:t>Traumatismo local o cx. </a:t>
                      </a:r>
                    </a:p>
                  </a:txBody>
                  <a:tcPr/>
                </a:tc>
                <a:tc>
                  <a:txBody>
                    <a:bodyPr/>
                    <a:lstStyle/>
                    <a:p>
                      <a:r>
                        <a:rPr lang="es-CO" sz="1200" dirty="0">
                          <a:solidFill>
                            <a:srgbClr val="152B48"/>
                          </a:solidFill>
                          <a:latin typeface="Montserrat" pitchFamily="2" charset="77"/>
                        </a:rPr>
                        <a:t>DM, infección localizada.</a:t>
                      </a:r>
                    </a:p>
                  </a:txBody>
                  <a:tcPr/>
                </a:tc>
                <a:tc>
                  <a:txBody>
                    <a:bodyPr/>
                    <a:lstStyle/>
                    <a:p>
                      <a:r>
                        <a:rPr lang="es-CO" sz="1200" dirty="0">
                          <a:solidFill>
                            <a:srgbClr val="152B48"/>
                          </a:solidFill>
                          <a:latin typeface="Montserrat" pitchFamily="2" charset="77"/>
                        </a:rPr>
                        <a:t>Traumatismo local o cx.</a:t>
                      </a:r>
                    </a:p>
                  </a:txBody>
                  <a:tcPr/>
                </a:tc>
                <a:tc>
                  <a:txBody>
                    <a:bodyPr/>
                    <a:lstStyle/>
                    <a:p>
                      <a:r>
                        <a:rPr lang="es-CO" sz="1200" dirty="0">
                          <a:solidFill>
                            <a:srgbClr val="152B48"/>
                          </a:solidFill>
                          <a:latin typeface="Montserrat" pitchFamily="2" charset="77"/>
                        </a:rPr>
                        <a:t>Traumatismo local.</a:t>
                      </a:r>
                    </a:p>
                  </a:txBody>
                  <a:tcPr/>
                </a:tc>
                <a:extLst>
                  <a:ext uri="{0D108BD9-81ED-4DB2-BD59-A6C34878D82A}">
                    <a16:rowId xmlns:a16="http://schemas.microsoft.com/office/drawing/2014/main" val="3194970780"/>
                  </a:ext>
                </a:extLst>
              </a:tr>
              <a:tr h="370840">
                <a:tc>
                  <a:txBody>
                    <a:bodyPr/>
                    <a:lstStyle/>
                    <a:p>
                      <a:r>
                        <a:rPr lang="es-CO" sz="1200" dirty="0">
                          <a:solidFill>
                            <a:srgbClr val="152B48"/>
                          </a:solidFill>
                          <a:latin typeface="Montserrat" pitchFamily="2" charset="77"/>
                        </a:rPr>
                        <a:t>Incubación.</a:t>
                      </a:r>
                    </a:p>
                  </a:txBody>
                  <a:tcPr/>
                </a:tc>
                <a:tc>
                  <a:txBody>
                    <a:bodyPr/>
                    <a:lstStyle/>
                    <a:p>
                      <a:r>
                        <a:rPr lang="es-CO" sz="1200" dirty="0">
                          <a:solidFill>
                            <a:srgbClr val="152B48"/>
                          </a:solidFill>
                          <a:latin typeface="Montserrat" pitchFamily="2" charset="77"/>
                        </a:rPr>
                        <a:t>&gt; 3 días.</a:t>
                      </a:r>
                    </a:p>
                  </a:txBody>
                  <a:tcPr/>
                </a:tc>
                <a:tc>
                  <a:txBody>
                    <a:bodyPr/>
                    <a:lstStyle/>
                    <a:p>
                      <a:r>
                        <a:rPr lang="es-CO" sz="1200" dirty="0">
                          <a:solidFill>
                            <a:srgbClr val="152B48"/>
                          </a:solidFill>
                          <a:latin typeface="Montserrat" pitchFamily="2" charset="77"/>
                        </a:rPr>
                        <a:t>Varios días.</a:t>
                      </a:r>
                    </a:p>
                  </a:txBody>
                  <a:tcPr/>
                </a:tc>
                <a:tc>
                  <a:txBody>
                    <a:bodyPr/>
                    <a:lstStyle/>
                    <a:p>
                      <a:r>
                        <a:rPr lang="es-CO" sz="1200" dirty="0">
                          <a:solidFill>
                            <a:srgbClr val="152B48"/>
                          </a:solidFill>
                          <a:latin typeface="Montserrat" pitchFamily="2" charset="77"/>
                        </a:rPr>
                        <a:t>1-2 días.</a:t>
                      </a:r>
                    </a:p>
                  </a:txBody>
                  <a:tcPr/>
                </a:tc>
                <a:tc>
                  <a:txBody>
                    <a:bodyPr/>
                    <a:lstStyle/>
                    <a:p>
                      <a:r>
                        <a:rPr lang="es-CO" sz="1200" dirty="0">
                          <a:solidFill>
                            <a:srgbClr val="152B48"/>
                          </a:solidFill>
                          <a:latin typeface="Montserrat" pitchFamily="2" charset="77"/>
                        </a:rPr>
                        <a:t>3-4 días.</a:t>
                      </a:r>
                    </a:p>
                  </a:txBody>
                  <a:tcPr/>
                </a:tc>
                <a:extLst>
                  <a:ext uri="{0D108BD9-81ED-4DB2-BD59-A6C34878D82A}">
                    <a16:rowId xmlns:a16="http://schemas.microsoft.com/office/drawing/2014/main" val="2575771455"/>
                  </a:ext>
                </a:extLst>
              </a:tr>
              <a:tr h="370840">
                <a:tc>
                  <a:txBody>
                    <a:bodyPr/>
                    <a:lstStyle/>
                    <a:p>
                      <a:r>
                        <a:rPr lang="es-CO" sz="1200" dirty="0">
                          <a:solidFill>
                            <a:srgbClr val="152B48"/>
                          </a:solidFill>
                          <a:latin typeface="Montserrat" pitchFamily="2" charset="77"/>
                        </a:rPr>
                        <a:t>Comienzo.</a:t>
                      </a:r>
                    </a:p>
                  </a:txBody>
                  <a:tcPr/>
                </a:tc>
                <a:tc>
                  <a:txBody>
                    <a:bodyPr/>
                    <a:lstStyle/>
                    <a:p>
                      <a:r>
                        <a:rPr lang="es-CO" sz="1200" dirty="0">
                          <a:solidFill>
                            <a:srgbClr val="152B48"/>
                          </a:solidFill>
                          <a:latin typeface="Montserrat" pitchFamily="2" charset="77"/>
                        </a:rPr>
                        <a:t>Gradual.</a:t>
                      </a:r>
                    </a:p>
                  </a:txBody>
                  <a:tcPr/>
                </a:tc>
                <a:tc>
                  <a:txBody>
                    <a:bodyPr/>
                    <a:lstStyle/>
                    <a:p>
                      <a:r>
                        <a:rPr lang="es-CO" sz="1200" dirty="0">
                          <a:solidFill>
                            <a:srgbClr val="152B48"/>
                          </a:solidFill>
                          <a:latin typeface="Montserrat" pitchFamily="2" charset="77"/>
                        </a:rPr>
                        <a:t>Gradual o rápido.</a:t>
                      </a:r>
                    </a:p>
                  </a:txBody>
                  <a:tcPr/>
                </a:tc>
                <a:tc>
                  <a:txBody>
                    <a:bodyPr/>
                    <a:lstStyle/>
                    <a:p>
                      <a:r>
                        <a:rPr lang="es-CO" sz="1200" dirty="0">
                          <a:solidFill>
                            <a:srgbClr val="152B48"/>
                          </a:solidFill>
                          <a:latin typeface="Montserrat" pitchFamily="2" charset="77"/>
                        </a:rPr>
                        <a:t>Agudo.</a:t>
                      </a:r>
                    </a:p>
                  </a:txBody>
                  <a:tcPr/>
                </a:tc>
                <a:tc>
                  <a:txBody>
                    <a:bodyPr/>
                    <a:lstStyle/>
                    <a:p>
                      <a:r>
                        <a:rPr lang="es-CO" sz="1200" dirty="0">
                          <a:solidFill>
                            <a:srgbClr val="152B48"/>
                          </a:solidFill>
                          <a:latin typeface="Montserrat" pitchFamily="2" charset="77"/>
                        </a:rPr>
                        <a:t>No tan rápido.</a:t>
                      </a:r>
                    </a:p>
                  </a:txBody>
                  <a:tcPr/>
                </a:tc>
                <a:extLst>
                  <a:ext uri="{0D108BD9-81ED-4DB2-BD59-A6C34878D82A}">
                    <a16:rowId xmlns:a16="http://schemas.microsoft.com/office/drawing/2014/main" val="1077065467"/>
                  </a:ext>
                </a:extLst>
              </a:tr>
              <a:tr h="370840">
                <a:tc>
                  <a:txBody>
                    <a:bodyPr/>
                    <a:lstStyle/>
                    <a:p>
                      <a:r>
                        <a:rPr lang="es-CO" sz="1200" dirty="0">
                          <a:solidFill>
                            <a:srgbClr val="152B48"/>
                          </a:solidFill>
                          <a:latin typeface="Montserrat" pitchFamily="2" charset="77"/>
                        </a:rPr>
                        <a:t>Dolor.</a:t>
                      </a:r>
                    </a:p>
                  </a:txBody>
                  <a:tcPr/>
                </a:tc>
                <a:tc>
                  <a:txBody>
                    <a:bodyPr/>
                    <a:lstStyle/>
                    <a:p>
                      <a:r>
                        <a:rPr lang="es-CO" sz="1200" dirty="0">
                          <a:solidFill>
                            <a:srgbClr val="152B48"/>
                          </a:solidFill>
                          <a:latin typeface="Montserrat" pitchFamily="2" charset="77"/>
                        </a:rPr>
                        <a:t>Leve.</a:t>
                      </a:r>
                    </a:p>
                  </a:txBody>
                  <a:tcPr/>
                </a:tc>
                <a:tc>
                  <a:txBody>
                    <a:bodyPr/>
                    <a:lstStyle/>
                    <a:p>
                      <a:r>
                        <a:rPr lang="es-CO" sz="1200" dirty="0">
                          <a:solidFill>
                            <a:srgbClr val="152B48"/>
                          </a:solidFill>
                          <a:latin typeface="Montserrat" pitchFamily="2" charset="77"/>
                        </a:rPr>
                        <a:t>Leve.</a:t>
                      </a:r>
                    </a:p>
                  </a:txBody>
                  <a:tcPr/>
                </a:tc>
                <a:tc>
                  <a:txBody>
                    <a:bodyPr/>
                    <a:lstStyle/>
                    <a:p>
                      <a:r>
                        <a:rPr lang="es-CO" sz="1200" dirty="0">
                          <a:solidFill>
                            <a:srgbClr val="152B48"/>
                          </a:solidFill>
                          <a:latin typeface="Montserrat" pitchFamily="2" charset="77"/>
                        </a:rPr>
                        <a:t>Intenso.</a:t>
                      </a:r>
                    </a:p>
                  </a:txBody>
                  <a:tcPr/>
                </a:tc>
                <a:tc>
                  <a:txBody>
                    <a:bodyPr/>
                    <a:lstStyle/>
                    <a:p>
                      <a:r>
                        <a:rPr lang="es-CO" sz="1200" dirty="0">
                          <a:solidFill>
                            <a:srgbClr val="152B48"/>
                          </a:solidFill>
                          <a:latin typeface="Montserrat" pitchFamily="2" charset="77"/>
                        </a:rPr>
                        <a:t>Aparece tardíamente, intenso. </a:t>
                      </a:r>
                    </a:p>
                  </a:txBody>
                  <a:tcPr/>
                </a:tc>
                <a:extLst>
                  <a:ext uri="{0D108BD9-81ED-4DB2-BD59-A6C34878D82A}">
                    <a16:rowId xmlns:a16="http://schemas.microsoft.com/office/drawing/2014/main" val="3554559990"/>
                  </a:ext>
                </a:extLst>
              </a:tr>
              <a:tr h="370840">
                <a:tc>
                  <a:txBody>
                    <a:bodyPr/>
                    <a:lstStyle/>
                    <a:p>
                      <a:r>
                        <a:rPr lang="es-CO" sz="1200" dirty="0">
                          <a:solidFill>
                            <a:srgbClr val="152B48"/>
                          </a:solidFill>
                          <a:latin typeface="Montserrat" pitchFamily="2" charset="77"/>
                        </a:rPr>
                        <a:t>Inflamación</a:t>
                      </a:r>
                    </a:p>
                  </a:txBody>
                  <a:tcPr/>
                </a:tc>
                <a:tc>
                  <a:txBody>
                    <a:bodyPr/>
                    <a:lstStyle/>
                    <a:p>
                      <a:r>
                        <a:rPr lang="es-CO" sz="1200" dirty="0">
                          <a:solidFill>
                            <a:srgbClr val="152B48"/>
                          </a:solidFill>
                          <a:latin typeface="Montserrat" pitchFamily="2" charset="77"/>
                        </a:rPr>
                        <a:t>Moderada.</a:t>
                      </a:r>
                    </a:p>
                  </a:txBody>
                  <a:tcPr/>
                </a:tc>
                <a:tc>
                  <a:txBody>
                    <a:bodyPr/>
                    <a:lstStyle/>
                    <a:p>
                      <a:r>
                        <a:rPr lang="es-CO" sz="1200" dirty="0">
                          <a:solidFill>
                            <a:srgbClr val="152B48"/>
                          </a:solidFill>
                          <a:latin typeface="Montserrat" pitchFamily="2" charset="77"/>
                        </a:rPr>
                        <a:t>Moderada.</a:t>
                      </a:r>
                    </a:p>
                  </a:txBody>
                  <a:tcPr/>
                </a:tc>
                <a:tc>
                  <a:txBody>
                    <a:bodyPr/>
                    <a:lstStyle/>
                    <a:p>
                      <a:r>
                        <a:rPr lang="es-CO" sz="1200" dirty="0">
                          <a:solidFill>
                            <a:srgbClr val="152B48"/>
                          </a:solidFill>
                          <a:latin typeface="Montserrat" pitchFamily="2" charset="77"/>
                        </a:rPr>
                        <a:t>Marcada,</a:t>
                      </a:r>
                    </a:p>
                  </a:txBody>
                  <a:tcPr/>
                </a:tc>
                <a:tc>
                  <a:txBody>
                    <a:bodyPr/>
                    <a:lstStyle/>
                    <a:p>
                      <a:r>
                        <a:rPr lang="es-CO" sz="1200" dirty="0">
                          <a:solidFill>
                            <a:srgbClr val="152B48"/>
                          </a:solidFill>
                          <a:latin typeface="Montserrat" pitchFamily="2" charset="77"/>
                        </a:rPr>
                        <a:t>Moderada.</a:t>
                      </a:r>
                    </a:p>
                  </a:txBody>
                  <a:tcPr/>
                </a:tc>
                <a:extLst>
                  <a:ext uri="{0D108BD9-81ED-4DB2-BD59-A6C34878D82A}">
                    <a16:rowId xmlns:a16="http://schemas.microsoft.com/office/drawing/2014/main" val="1364701839"/>
                  </a:ext>
                </a:extLst>
              </a:tr>
              <a:tr h="370840">
                <a:tc>
                  <a:txBody>
                    <a:bodyPr/>
                    <a:lstStyle/>
                    <a:p>
                      <a:r>
                        <a:rPr lang="es-CO" sz="1200" dirty="0">
                          <a:solidFill>
                            <a:srgbClr val="152B48"/>
                          </a:solidFill>
                          <a:latin typeface="Montserrat" pitchFamily="2" charset="77"/>
                        </a:rPr>
                        <a:t>Aspecto cutáneo.</a:t>
                      </a:r>
                    </a:p>
                  </a:txBody>
                  <a:tcPr/>
                </a:tc>
                <a:tc>
                  <a:txBody>
                    <a:bodyPr/>
                    <a:lstStyle/>
                    <a:p>
                      <a:r>
                        <a:rPr lang="es-CO" sz="1200" dirty="0">
                          <a:solidFill>
                            <a:srgbClr val="152B48"/>
                          </a:solidFill>
                          <a:latin typeface="Montserrat" pitchFamily="2" charset="77"/>
                        </a:rPr>
                        <a:t>Mínimo cambio de coloración.</a:t>
                      </a:r>
                    </a:p>
                  </a:txBody>
                  <a:tcPr/>
                </a:tc>
                <a:tc>
                  <a:txBody>
                    <a:bodyPr/>
                    <a:lstStyle/>
                    <a:p>
                      <a:r>
                        <a:rPr lang="es-CO" sz="1200" dirty="0">
                          <a:solidFill>
                            <a:srgbClr val="152B48"/>
                          </a:solidFill>
                          <a:latin typeface="Montserrat" pitchFamily="2" charset="77"/>
                        </a:rPr>
                        <a:t>Mínimo cambio de coloración.</a:t>
                      </a:r>
                    </a:p>
                  </a:txBody>
                  <a:tcPr/>
                </a:tc>
                <a:tc>
                  <a:txBody>
                    <a:bodyPr/>
                    <a:lstStyle/>
                    <a:p>
                      <a:r>
                        <a:rPr lang="es-CO" sz="1200" dirty="0">
                          <a:solidFill>
                            <a:srgbClr val="152B48"/>
                          </a:solidFill>
                          <a:latin typeface="Montserrat" pitchFamily="2" charset="77"/>
                        </a:rPr>
                        <a:t>Flictenas oscuras, amarillo-bronce, áreas verd-negruzcas de necrosis. </a:t>
                      </a:r>
                    </a:p>
                  </a:txBody>
                  <a:tcPr/>
                </a:tc>
                <a:tc>
                  <a:txBody>
                    <a:bodyPr/>
                    <a:lstStyle/>
                    <a:p>
                      <a:r>
                        <a:rPr lang="es-CO" sz="1200" dirty="0">
                          <a:solidFill>
                            <a:srgbClr val="152B48"/>
                          </a:solidFill>
                          <a:latin typeface="Montserrat" pitchFamily="2" charset="77"/>
                        </a:rPr>
                        <a:t>Eritema. </a:t>
                      </a:r>
                    </a:p>
                  </a:txBody>
                  <a:tcPr/>
                </a:tc>
                <a:extLst>
                  <a:ext uri="{0D108BD9-81ED-4DB2-BD59-A6C34878D82A}">
                    <a16:rowId xmlns:a16="http://schemas.microsoft.com/office/drawing/2014/main" val="3427359007"/>
                  </a:ext>
                </a:extLst>
              </a:tr>
              <a:tr h="370840">
                <a:tc>
                  <a:txBody>
                    <a:bodyPr/>
                    <a:lstStyle/>
                    <a:p>
                      <a:r>
                        <a:rPr lang="es-CO" sz="1200" dirty="0">
                          <a:solidFill>
                            <a:srgbClr val="152B48"/>
                          </a:solidFill>
                          <a:latin typeface="Montserrat" pitchFamily="2" charset="77"/>
                        </a:rPr>
                        <a:t>Exudado.</a:t>
                      </a:r>
                    </a:p>
                  </a:txBody>
                  <a:tcPr/>
                </a:tc>
                <a:tc>
                  <a:txBody>
                    <a:bodyPr/>
                    <a:lstStyle/>
                    <a:p>
                      <a:r>
                        <a:rPr lang="es-CO" sz="1200" dirty="0">
                          <a:solidFill>
                            <a:srgbClr val="152B48"/>
                          </a:solidFill>
                          <a:latin typeface="Montserrat" pitchFamily="2" charset="77"/>
                        </a:rPr>
                        <a:t>Poco denso, oscuro.</a:t>
                      </a:r>
                    </a:p>
                  </a:txBody>
                  <a:tcPr/>
                </a:tc>
                <a:tc>
                  <a:txBody>
                    <a:bodyPr/>
                    <a:lstStyle/>
                    <a:p>
                      <a:r>
                        <a:rPr lang="es-CO" sz="1200" dirty="0">
                          <a:solidFill>
                            <a:srgbClr val="152B48"/>
                          </a:solidFill>
                          <a:latin typeface="Montserrat" pitchFamily="2" charset="77"/>
                        </a:rPr>
                        <a:t>Pus oscuro.</a:t>
                      </a:r>
                    </a:p>
                  </a:txBody>
                  <a:tcPr/>
                </a:tc>
                <a:tc>
                  <a:txBody>
                    <a:bodyPr/>
                    <a:lstStyle/>
                    <a:p>
                      <a:r>
                        <a:rPr lang="es-CO" sz="1200" dirty="0">
                          <a:solidFill>
                            <a:srgbClr val="152B48"/>
                          </a:solidFill>
                          <a:latin typeface="Montserrat" pitchFamily="2" charset="77"/>
                        </a:rPr>
                        <a:t>Serosanguinolento.</a:t>
                      </a:r>
                    </a:p>
                  </a:txBody>
                  <a:tcPr/>
                </a:tc>
                <a:tc>
                  <a:txBody>
                    <a:bodyPr/>
                    <a:lstStyle/>
                    <a:p>
                      <a:r>
                        <a:rPr lang="es-CO" sz="1200" dirty="0">
                          <a:solidFill>
                            <a:srgbClr val="152B48"/>
                          </a:solidFill>
                          <a:latin typeface="Montserrat" pitchFamily="2" charset="77"/>
                        </a:rPr>
                        <a:t>Abundante, seropurulento.</a:t>
                      </a:r>
                    </a:p>
                  </a:txBody>
                  <a:tcPr/>
                </a:tc>
                <a:extLst>
                  <a:ext uri="{0D108BD9-81ED-4DB2-BD59-A6C34878D82A}">
                    <a16:rowId xmlns:a16="http://schemas.microsoft.com/office/drawing/2014/main" val="3769647446"/>
                  </a:ext>
                </a:extLst>
              </a:tr>
              <a:tr h="370840">
                <a:tc>
                  <a:txBody>
                    <a:bodyPr/>
                    <a:lstStyle/>
                    <a:p>
                      <a:r>
                        <a:rPr lang="es-CO" sz="1200" dirty="0">
                          <a:solidFill>
                            <a:srgbClr val="152B48"/>
                          </a:solidFill>
                          <a:latin typeface="Montserrat" pitchFamily="2" charset="77"/>
                        </a:rPr>
                        <a:t>Gas.</a:t>
                      </a:r>
                    </a:p>
                  </a:txBody>
                  <a:tcPr/>
                </a:tc>
                <a:tc>
                  <a:txBody>
                    <a:bodyPr/>
                    <a:lstStyle/>
                    <a:p>
                      <a:r>
                        <a:rPr lang="es-CO" sz="1200" dirty="0">
                          <a:solidFill>
                            <a:srgbClr val="152B48"/>
                          </a:solidFill>
                          <a:latin typeface="Montserrat" pitchFamily="2" charset="77"/>
                        </a:rPr>
                        <a:t>++++</a:t>
                      </a:r>
                    </a:p>
                  </a:txBody>
                  <a:tcPr/>
                </a:tc>
                <a:tc>
                  <a:txBody>
                    <a:bodyPr/>
                    <a:lstStyle/>
                    <a:p>
                      <a:r>
                        <a:rPr lang="es-CO" sz="1200" dirty="0">
                          <a:solidFill>
                            <a:srgbClr val="152B48"/>
                          </a:solidFill>
                          <a:latin typeface="Montserrat" pitchFamily="2" charset="77"/>
                        </a:rPr>
                        <a:t>++++</a:t>
                      </a:r>
                    </a:p>
                  </a:txBody>
                  <a:tcPr/>
                </a:tc>
                <a:tc>
                  <a:txBody>
                    <a:bodyPr/>
                    <a:lstStyle/>
                    <a:p>
                      <a:r>
                        <a:rPr lang="es-CO" sz="1200" dirty="0">
                          <a:solidFill>
                            <a:srgbClr val="152B48"/>
                          </a:solidFill>
                          <a:latin typeface="Montserrat" pitchFamily="2" charset="77"/>
                        </a:rPr>
                        <a:t>++</a:t>
                      </a:r>
                    </a:p>
                  </a:txBody>
                  <a:tcPr/>
                </a:tc>
                <a:tc>
                  <a:txBody>
                    <a:bodyPr/>
                    <a:lstStyle/>
                    <a:p>
                      <a:r>
                        <a:rPr lang="es-CO" sz="1200" dirty="0">
                          <a:solidFill>
                            <a:srgbClr val="152B48"/>
                          </a:solidFill>
                          <a:latin typeface="Montserrat" pitchFamily="2" charset="77"/>
                        </a:rPr>
                        <a:t>+-</a:t>
                      </a:r>
                    </a:p>
                  </a:txBody>
                  <a:tcPr/>
                </a:tc>
                <a:extLst>
                  <a:ext uri="{0D108BD9-81ED-4DB2-BD59-A6C34878D82A}">
                    <a16:rowId xmlns:a16="http://schemas.microsoft.com/office/drawing/2014/main" val="2328290784"/>
                  </a:ext>
                </a:extLst>
              </a:tr>
              <a:tr h="370840">
                <a:tc>
                  <a:txBody>
                    <a:bodyPr/>
                    <a:lstStyle/>
                    <a:p>
                      <a:r>
                        <a:rPr lang="es-CO" sz="1200" dirty="0">
                          <a:solidFill>
                            <a:srgbClr val="152B48"/>
                          </a:solidFill>
                          <a:latin typeface="Montserrat" pitchFamily="2" charset="77"/>
                        </a:rPr>
                        <a:t>Olor.</a:t>
                      </a:r>
                    </a:p>
                  </a:txBody>
                  <a:tcPr/>
                </a:tc>
                <a:tc>
                  <a:txBody>
                    <a:bodyPr/>
                    <a:lstStyle/>
                    <a:p>
                      <a:r>
                        <a:rPr lang="es-CO" sz="1200" dirty="0">
                          <a:solidFill>
                            <a:srgbClr val="152B48"/>
                          </a:solidFill>
                          <a:latin typeface="Montserrat" pitchFamily="2" charset="77"/>
                        </a:rPr>
                        <a:t>Mal oliente.</a:t>
                      </a:r>
                    </a:p>
                  </a:txBody>
                  <a:tcPr/>
                </a:tc>
                <a:tc>
                  <a:txBody>
                    <a:bodyPr/>
                    <a:lstStyle/>
                    <a:p>
                      <a:r>
                        <a:rPr lang="es-CO" sz="1200" dirty="0">
                          <a:solidFill>
                            <a:srgbClr val="152B48"/>
                          </a:solidFill>
                          <a:latin typeface="Montserrat" pitchFamily="2" charset="77"/>
                        </a:rPr>
                        <a:t>Maloliente.</a:t>
                      </a:r>
                    </a:p>
                  </a:txBody>
                  <a:tcPr/>
                </a:tc>
                <a:tc>
                  <a:txBody>
                    <a:bodyPr/>
                    <a:lstStyle/>
                    <a:p>
                      <a:r>
                        <a:rPr lang="es-CO" sz="1200" dirty="0">
                          <a:solidFill>
                            <a:srgbClr val="152B48"/>
                          </a:solidFill>
                          <a:latin typeface="Montserrat" pitchFamily="2" charset="77"/>
                        </a:rPr>
                        <a:t>Variable, dulce.</a:t>
                      </a:r>
                    </a:p>
                  </a:txBody>
                  <a:tcPr/>
                </a:tc>
                <a:tc>
                  <a:txBody>
                    <a:bodyPr/>
                    <a:lstStyle/>
                    <a:p>
                      <a:r>
                        <a:rPr lang="es-CO" sz="1200" dirty="0">
                          <a:solidFill>
                            <a:srgbClr val="152B48"/>
                          </a:solidFill>
                          <a:latin typeface="Montserrat" pitchFamily="2" charset="77"/>
                        </a:rPr>
                        <a:t>Tenue, amargo.</a:t>
                      </a:r>
                    </a:p>
                  </a:txBody>
                  <a:tcPr/>
                </a:tc>
                <a:extLst>
                  <a:ext uri="{0D108BD9-81ED-4DB2-BD59-A6C34878D82A}">
                    <a16:rowId xmlns:a16="http://schemas.microsoft.com/office/drawing/2014/main" val="1138299843"/>
                  </a:ext>
                </a:extLst>
              </a:tr>
              <a:tr h="370840">
                <a:tc>
                  <a:txBody>
                    <a:bodyPr/>
                    <a:lstStyle/>
                    <a:p>
                      <a:r>
                        <a:rPr lang="es-CO" sz="1200" dirty="0">
                          <a:solidFill>
                            <a:srgbClr val="152B48"/>
                          </a:solidFill>
                          <a:latin typeface="Montserrat" pitchFamily="2" charset="77"/>
                        </a:rPr>
                        <a:t>Toxicidad.</a:t>
                      </a:r>
                    </a:p>
                  </a:txBody>
                  <a:tcPr/>
                </a:tc>
                <a:tc>
                  <a:txBody>
                    <a:bodyPr/>
                    <a:lstStyle/>
                    <a:p>
                      <a:r>
                        <a:rPr lang="es-CO" sz="1200" dirty="0">
                          <a:solidFill>
                            <a:srgbClr val="152B48"/>
                          </a:solidFill>
                          <a:latin typeface="Montserrat" pitchFamily="2" charset="77"/>
                        </a:rPr>
                        <a:t>Mínima.</a:t>
                      </a:r>
                    </a:p>
                  </a:txBody>
                  <a:tcPr/>
                </a:tc>
                <a:tc>
                  <a:txBody>
                    <a:bodyPr/>
                    <a:lstStyle/>
                    <a:p>
                      <a:r>
                        <a:rPr lang="es-CO" sz="1200" dirty="0">
                          <a:solidFill>
                            <a:srgbClr val="152B48"/>
                          </a:solidFill>
                          <a:latin typeface="Montserrat" pitchFamily="2" charset="77"/>
                        </a:rPr>
                        <a:t>Moderada.</a:t>
                      </a:r>
                    </a:p>
                  </a:txBody>
                  <a:tcPr/>
                </a:tc>
                <a:tc>
                  <a:txBody>
                    <a:bodyPr/>
                    <a:lstStyle/>
                    <a:p>
                      <a:r>
                        <a:rPr lang="es-CO" sz="1200" dirty="0">
                          <a:solidFill>
                            <a:srgbClr val="152B48"/>
                          </a:solidFill>
                          <a:latin typeface="Montserrat" pitchFamily="2" charset="77"/>
                        </a:rPr>
                        <a:t>Pronunciada.</a:t>
                      </a:r>
                    </a:p>
                  </a:txBody>
                  <a:tcPr/>
                </a:tc>
                <a:tc>
                  <a:txBody>
                    <a:bodyPr/>
                    <a:lstStyle/>
                    <a:p>
                      <a:r>
                        <a:rPr lang="es-CO" sz="1200" dirty="0">
                          <a:solidFill>
                            <a:srgbClr val="152B48"/>
                          </a:solidFill>
                          <a:latin typeface="Montserrat" pitchFamily="2" charset="77"/>
                        </a:rPr>
                        <a:t>Solo tardíamente.</a:t>
                      </a:r>
                    </a:p>
                  </a:txBody>
                  <a:tcPr/>
                </a:tc>
                <a:extLst>
                  <a:ext uri="{0D108BD9-81ED-4DB2-BD59-A6C34878D82A}">
                    <a16:rowId xmlns:a16="http://schemas.microsoft.com/office/drawing/2014/main" val="3078448096"/>
                  </a:ext>
                </a:extLst>
              </a:tr>
              <a:tr h="370840">
                <a:tc>
                  <a:txBody>
                    <a:bodyPr/>
                    <a:lstStyle/>
                    <a:p>
                      <a:r>
                        <a:rPr lang="es-CO" sz="1200" dirty="0">
                          <a:solidFill>
                            <a:srgbClr val="152B48"/>
                          </a:solidFill>
                          <a:latin typeface="Montserrat" pitchFamily="2" charset="77"/>
                        </a:rPr>
                        <a:t>Afectación muscular.</a:t>
                      </a:r>
                    </a:p>
                  </a:txBody>
                  <a:tcPr/>
                </a:tc>
                <a:tc>
                  <a:txBody>
                    <a:bodyPr/>
                    <a:lstStyle/>
                    <a:p>
                      <a:r>
                        <a:rPr lang="es-CO" sz="1200" dirty="0">
                          <a:solidFill>
                            <a:srgbClr val="152B48"/>
                          </a:solidFill>
                          <a:latin typeface="Montserrat" pitchFamily="2" charset="77"/>
                        </a:rPr>
                        <a:t>Niguna.</a:t>
                      </a:r>
                    </a:p>
                  </a:txBody>
                  <a:tcPr/>
                </a:tc>
                <a:tc>
                  <a:txBody>
                    <a:bodyPr/>
                    <a:lstStyle/>
                    <a:p>
                      <a:r>
                        <a:rPr lang="es-CO" sz="1200" dirty="0">
                          <a:solidFill>
                            <a:srgbClr val="152B48"/>
                          </a:solidFill>
                          <a:latin typeface="Montserrat" pitchFamily="2" charset="77"/>
                        </a:rPr>
                        <a:t>Ninguna.</a:t>
                      </a:r>
                    </a:p>
                  </a:txBody>
                  <a:tcPr/>
                </a:tc>
                <a:tc>
                  <a:txBody>
                    <a:bodyPr/>
                    <a:lstStyle/>
                    <a:p>
                      <a:r>
                        <a:rPr lang="es-CO" sz="1200" dirty="0">
                          <a:solidFill>
                            <a:srgbClr val="152B48"/>
                          </a:solidFill>
                          <a:latin typeface="Montserrat" pitchFamily="2" charset="77"/>
                        </a:rPr>
                        <a:t>++++</a:t>
                      </a:r>
                    </a:p>
                  </a:txBody>
                  <a:tcPr/>
                </a:tc>
                <a:tc>
                  <a:txBody>
                    <a:bodyPr/>
                    <a:lstStyle/>
                    <a:p>
                      <a:r>
                        <a:rPr lang="es-CO" sz="1200" dirty="0">
                          <a:solidFill>
                            <a:srgbClr val="152B48"/>
                          </a:solidFill>
                          <a:latin typeface="Montserrat" pitchFamily="2" charset="77"/>
                        </a:rPr>
                        <a:t>+++</a:t>
                      </a:r>
                    </a:p>
                  </a:txBody>
                  <a:tcPr/>
                </a:tc>
                <a:extLst>
                  <a:ext uri="{0D108BD9-81ED-4DB2-BD59-A6C34878D82A}">
                    <a16:rowId xmlns:a16="http://schemas.microsoft.com/office/drawing/2014/main" val="704691994"/>
                  </a:ext>
                </a:extLst>
              </a:tr>
            </a:tbl>
          </a:graphicData>
        </a:graphic>
      </p:graphicFrame>
      <p:sp>
        <p:nvSpPr>
          <p:cNvPr id="5" name="Título 1">
            <a:extLst>
              <a:ext uri="{FF2B5EF4-FFF2-40B4-BE49-F238E27FC236}">
                <a16:creationId xmlns:a16="http://schemas.microsoft.com/office/drawing/2014/main" id="{5BDF8459-B805-B94F-B552-9F412E68118B}"/>
              </a:ext>
            </a:extLst>
          </p:cNvPr>
          <p:cNvSpPr>
            <a:spLocks noGrp="1"/>
          </p:cNvSpPr>
          <p:nvPr>
            <p:ph type="title"/>
          </p:nvPr>
        </p:nvSpPr>
        <p:spPr>
          <a:xfrm>
            <a:off x="401557" y="0"/>
            <a:ext cx="4191000" cy="1863725"/>
          </a:xfrm>
        </p:spPr>
        <p:txBody>
          <a:bodyPr/>
          <a:lstStyle/>
          <a:p>
            <a:r>
              <a:rPr lang="es-CO" dirty="0"/>
              <a:t>DIFERENCIAS CLÍNICAS</a:t>
            </a:r>
          </a:p>
        </p:txBody>
      </p:sp>
    </p:spTree>
    <p:extLst>
      <p:ext uri="{BB962C8B-B14F-4D97-AF65-F5344CB8AC3E}">
        <p14:creationId xmlns:p14="http://schemas.microsoft.com/office/powerpoint/2010/main" val="1408523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790DD4C9-D7E6-4C4C-92B8-FF50E53FE806}"/>
              </a:ext>
            </a:extLst>
          </p:cNvPr>
          <p:cNvGraphicFramePr>
            <a:graphicFrameLocks noGrp="1"/>
          </p:cNvGraphicFramePr>
          <p:nvPr>
            <p:extLst>
              <p:ext uri="{D42A27DB-BD31-4B8C-83A1-F6EECF244321}">
                <p14:modId xmlns:p14="http://schemas.microsoft.com/office/powerpoint/2010/main" val="2922847877"/>
              </p:ext>
            </p:extLst>
          </p:nvPr>
        </p:nvGraphicFramePr>
        <p:xfrm>
          <a:off x="4581166" y="365125"/>
          <a:ext cx="7522345" cy="6395720"/>
        </p:xfrm>
        <a:graphic>
          <a:graphicData uri="http://schemas.openxmlformats.org/drawingml/2006/table">
            <a:tbl>
              <a:tblPr firstRow="1" bandRow="1">
                <a:tableStyleId>{5C22544A-7EE6-4342-B048-85BDC9FD1C3A}</a:tableStyleId>
              </a:tblPr>
              <a:tblGrid>
                <a:gridCol w="1504469">
                  <a:extLst>
                    <a:ext uri="{9D8B030D-6E8A-4147-A177-3AD203B41FA5}">
                      <a16:colId xmlns:a16="http://schemas.microsoft.com/office/drawing/2014/main" val="3494344466"/>
                    </a:ext>
                  </a:extLst>
                </a:gridCol>
                <a:gridCol w="1504469">
                  <a:extLst>
                    <a:ext uri="{9D8B030D-6E8A-4147-A177-3AD203B41FA5}">
                      <a16:colId xmlns:a16="http://schemas.microsoft.com/office/drawing/2014/main" val="770706549"/>
                    </a:ext>
                  </a:extLst>
                </a:gridCol>
                <a:gridCol w="1504469">
                  <a:extLst>
                    <a:ext uri="{9D8B030D-6E8A-4147-A177-3AD203B41FA5}">
                      <a16:colId xmlns:a16="http://schemas.microsoft.com/office/drawing/2014/main" val="2660382026"/>
                    </a:ext>
                  </a:extLst>
                </a:gridCol>
                <a:gridCol w="1504469">
                  <a:extLst>
                    <a:ext uri="{9D8B030D-6E8A-4147-A177-3AD203B41FA5}">
                      <a16:colId xmlns:a16="http://schemas.microsoft.com/office/drawing/2014/main" val="1256171375"/>
                    </a:ext>
                  </a:extLst>
                </a:gridCol>
                <a:gridCol w="1504469">
                  <a:extLst>
                    <a:ext uri="{9D8B030D-6E8A-4147-A177-3AD203B41FA5}">
                      <a16:colId xmlns:a16="http://schemas.microsoft.com/office/drawing/2014/main" val="1918893419"/>
                    </a:ext>
                  </a:extLst>
                </a:gridCol>
              </a:tblGrid>
              <a:tr h="370840">
                <a:tc>
                  <a:txBody>
                    <a:bodyPr/>
                    <a:lstStyle/>
                    <a:p>
                      <a:endParaRPr lang="es-CO" sz="1100" dirty="0">
                        <a:latin typeface="Montserrat" pitchFamily="2" charset="77"/>
                      </a:endParaRPr>
                    </a:p>
                  </a:txBody>
                  <a:tcPr/>
                </a:tc>
                <a:tc>
                  <a:txBody>
                    <a:bodyPr/>
                    <a:lstStyle/>
                    <a:p>
                      <a:pPr algn="ctr"/>
                      <a:r>
                        <a:rPr lang="es-CO" sz="1200" dirty="0">
                          <a:latin typeface="Montserrat" pitchFamily="2" charset="77"/>
                        </a:rPr>
                        <a:t>FN tipo I</a:t>
                      </a:r>
                    </a:p>
                  </a:txBody>
                  <a:tcPr anchor="ctr"/>
                </a:tc>
                <a:tc>
                  <a:txBody>
                    <a:bodyPr/>
                    <a:lstStyle/>
                    <a:p>
                      <a:pPr algn="ctr"/>
                      <a:r>
                        <a:rPr lang="es-CO" sz="1200" dirty="0">
                          <a:latin typeface="Montserrat" pitchFamily="2" charset="77"/>
                        </a:rPr>
                        <a:t>Gangrena vascular infectada</a:t>
                      </a:r>
                    </a:p>
                  </a:txBody>
                  <a:tcPr anchor="ctr"/>
                </a:tc>
                <a:tc>
                  <a:txBody>
                    <a:bodyPr/>
                    <a:lstStyle/>
                    <a:p>
                      <a:pPr algn="ctr"/>
                      <a:r>
                        <a:rPr lang="es-CO" sz="1200" dirty="0">
                          <a:latin typeface="Montserrat" pitchFamily="2" charset="77"/>
                        </a:rPr>
                        <a:t>Celulitis necrosante sinérgica</a:t>
                      </a:r>
                    </a:p>
                  </a:txBody>
                  <a:tcPr anchor="ctr"/>
                </a:tc>
                <a:tc>
                  <a:txBody>
                    <a:bodyPr/>
                    <a:lstStyle/>
                    <a:p>
                      <a:pPr algn="ctr"/>
                      <a:r>
                        <a:rPr lang="es-CO" sz="1200" dirty="0">
                          <a:latin typeface="Montserrat" pitchFamily="2" charset="77"/>
                        </a:rPr>
                        <a:t>Causas no infecciosas</a:t>
                      </a:r>
                    </a:p>
                  </a:txBody>
                  <a:tcPr anchor="ctr"/>
                </a:tc>
                <a:extLst>
                  <a:ext uri="{0D108BD9-81ED-4DB2-BD59-A6C34878D82A}">
                    <a16:rowId xmlns:a16="http://schemas.microsoft.com/office/drawing/2014/main" val="3350852325"/>
                  </a:ext>
                </a:extLst>
              </a:tr>
              <a:tr h="370840">
                <a:tc>
                  <a:txBody>
                    <a:bodyPr/>
                    <a:lstStyle/>
                    <a:p>
                      <a:r>
                        <a:rPr lang="es-CO" sz="1100" dirty="0">
                          <a:solidFill>
                            <a:srgbClr val="152B48"/>
                          </a:solidFill>
                          <a:latin typeface="Montserrat" pitchFamily="2" charset="77"/>
                        </a:rPr>
                        <a:t>Afecciones predisponentes. </a:t>
                      </a:r>
                    </a:p>
                  </a:txBody>
                  <a:tcPr/>
                </a:tc>
                <a:tc>
                  <a:txBody>
                    <a:bodyPr/>
                    <a:lstStyle/>
                    <a:p>
                      <a:r>
                        <a:rPr lang="es-CO" sz="1100" dirty="0">
                          <a:solidFill>
                            <a:srgbClr val="152B48"/>
                          </a:solidFill>
                          <a:latin typeface="Montserrat" pitchFamily="2" charset="77"/>
                        </a:rPr>
                        <a:t>DM, Cx abdominal, infección perineal. </a:t>
                      </a:r>
                    </a:p>
                  </a:txBody>
                  <a:tcPr/>
                </a:tc>
                <a:tc>
                  <a:txBody>
                    <a:bodyPr/>
                    <a:lstStyle/>
                    <a:p>
                      <a:r>
                        <a:rPr lang="es-CO" sz="1100" dirty="0">
                          <a:solidFill>
                            <a:srgbClr val="152B48"/>
                          </a:solidFill>
                          <a:latin typeface="Montserrat" pitchFamily="2" charset="77"/>
                        </a:rPr>
                        <a:t>Insuficienca arterial.</a:t>
                      </a:r>
                    </a:p>
                  </a:txBody>
                  <a:tcPr/>
                </a:tc>
                <a:tc>
                  <a:txBody>
                    <a:bodyPr/>
                    <a:lstStyle/>
                    <a:p>
                      <a:r>
                        <a:rPr lang="es-CO" sz="1100" dirty="0">
                          <a:solidFill>
                            <a:srgbClr val="152B48"/>
                          </a:solidFill>
                          <a:latin typeface="Montserrat" pitchFamily="2" charset="77"/>
                        </a:rPr>
                        <a:t>DM, enfermedad cardiorrenal, obesidad, infección perirrectal. </a:t>
                      </a:r>
                    </a:p>
                  </a:txBody>
                  <a:tcPr/>
                </a:tc>
                <a:tc>
                  <a:txBody>
                    <a:bodyPr/>
                    <a:lstStyle/>
                    <a:p>
                      <a:r>
                        <a:rPr lang="es-CO" sz="1100" dirty="0">
                          <a:solidFill>
                            <a:srgbClr val="152B48"/>
                          </a:solidFill>
                          <a:latin typeface="Montserrat" pitchFamily="2" charset="77"/>
                        </a:rPr>
                        <a:t>Heridas con aire comprimido, atrapamiento de aire, bajo úlceras, catéteres intravenosos. Enfisema.</a:t>
                      </a:r>
                    </a:p>
                  </a:txBody>
                  <a:tcPr/>
                </a:tc>
                <a:extLst>
                  <a:ext uri="{0D108BD9-81ED-4DB2-BD59-A6C34878D82A}">
                    <a16:rowId xmlns:a16="http://schemas.microsoft.com/office/drawing/2014/main" val="3194970780"/>
                  </a:ext>
                </a:extLst>
              </a:tr>
              <a:tr h="370840">
                <a:tc>
                  <a:txBody>
                    <a:bodyPr/>
                    <a:lstStyle/>
                    <a:p>
                      <a:r>
                        <a:rPr lang="es-CO" sz="1100" dirty="0">
                          <a:solidFill>
                            <a:srgbClr val="152B48"/>
                          </a:solidFill>
                          <a:latin typeface="Montserrat" pitchFamily="2" charset="77"/>
                        </a:rPr>
                        <a:t>Incubación.</a:t>
                      </a:r>
                    </a:p>
                  </a:txBody>
                  <a:tcPr/>
                </a:tc>
                <a:tc>
                  <a:txBody>
                    <a:bodyPr/>
                    <a:lstStyle/>
                    <a:p>
                      <a:r>
                        <a:rPr lang="es-CO" sz="1100" dirty="0">
                          <a:solidFill>
                            <a:srgbClr val="152B48"/>
                          </a:solidFill>
                          <a:latin typeface="Montserrat" pitchFamily="2" charset="77"/>
                        </a:rPr>
                        <a:t>1-4 días.</a:t>
                      </a:r>
                    </a:p>
                  </a:txBody>
                  <a:tcPr/>
                </a:tc>
                <a:tc>
                  <a:txBody>
                    <a:bodyPr/>
                    <a:lstStyle/>
                    <a:p>
                      <a:r>
                        <a:rPr lang="es-CO" sz="1100" dirty="0">
                          <a:solidFill>
                            <a:srgbClr val="152B48"/>
                          </a:solidFill>
                          <a:latin typeface="Montserrat" pitchFamily="2" charset="77"/>
                        </a:rPr>
                        <a:t>&gt; 5 días. </a:t>
                      </a:r>
                    </a:p>
                  </a:txBody>
                  <a:tcPr/>
                </a:tc>
                <a:tc>
                  <a:txBody>
                    <a:bodyPr/>
                    <a:lstStyle/>
                    <a:p>
                      <a:r>
                        <a:rPr lang="es-CO" sz="1100" dirty="0">
                          <a:solidFill>
                            <a:srgbClr val="152B48"/>
                          </a:solidFill>
                          <a:latin typeface="Montserrat" pitchFamily="2" charset="77"/>
                        </a:rPr>
                        <a:t>3 – 14 días.</a:t>
                      </a:r>
                    </a:p>
                  </a:txBody>
                  <a:tcPr/>
                </a:tc>
                <a:tc>
                  <a:txBody>
                    <a:bodyPr/>
                    <a:lstStyle/>
                    <a:p>
                      <a:r>
                        <a:rPr lang="es-CO" sz="1100" dirty="0">
                          <a:solidFill>
                            <a:srgbClr val="152B48"/>
                          </a:solidFill>
                          <a:latin typeface="Montserrat" pitchFamily="2" charset="77"/>
                        </a:rPr>
                        <a:t>&lt; 1 hora.</a:t>
                      </a:r>
                    </a:p>
                  </a:txBody>
                  <a:tcPr/>
                </a:tc>
                <a:extLst>
                  <a:ext uri="{0D108BD9-81ED-4DB2-BD59-A6C34878D82A}">
                    <a16:rowId xmlns:a16="http://schemas.microsoft.com/office/drawing/2014/main" val="2575771455"/>
                  </a:ext>
                </a:extLst>
              </a:tr>
              <a:tr h="370840">
                <a:tc>
                  <a:txBody>
                    <a:bodyPr/>
                    <a:lstStyle/>
                    <a:p>
                      <a:r>
                        <a:rPr lang="es-CO" sz="1100" dirty="0">
                          <a:solidFill>
                            <a:srgbClr val="152B48"/>
                          </a:solidFill>
                          <a:latin typeface="Montserrat" pitchFamily="2" charset="77"/>
                        </a:rPr>
                        <a:t>Comienzo.</a:t>
                      </a:r>
                    </a:p>
                  </a:txBody>
                  <a:tcPr/>
                </a:tc>
                <a:tc>
                  <a:txBody>
                    <a:bodyPr/>
                    <a:lstStyle/>
                    <a:p>
                      <a:r>
                        <a:rPr lang="es-CO" sz="1100" dirty="0">
                          <a:solidFill>
                            <a:srgbClr val="152B48"/>
                          </a:solidFill>
                          <a:latin typeface="Montserrat" pitchFamily="2" charset="77"/>
                        </a:rPr>
                        <a:t>Agudo.</a:t>
                      </a:r>
                    </a:p>
                  </a:txBody>
                  <a:tcPr/>
                </a:tc>
                <a:tc>
                  <a:txBody>
                    <a:bodyPr/>
                    <a:lstStyle/>
                    <a:p>
                      <a:r>
                        <a:rPr lang="es-CO" sz="1100" dirty="0">
                          <a:solidFill>
                            <a:srgbClr val="152B48"/>
                          </a:solidFill>
                          <a:latin typeface="Montserrat" pitchFamily="2" charset="77"/>
                        </a:rPr>
                        <a:t>Gradual.</a:t>
                      </a:r>
                    </a:p>
                  </a:txBody>
                  <a:tcPr/>
                </a:tc>
                <a:tc>
                  <a:txBody>
                    <a:bodyPr/>
                    <a:lstStyle/>
                    <a:p>
                      <a:r>
                        <a:rPr lang="es-CO" sz="1100" dirty="0">
                          <a:solidFill>
                            <a:srgbClr val="152B48"/>
                          </a:solidFill>
                          <a:latin typeface="Montserrat" pitchFamily="2" charset="77"/>
                        </a:rPr>
                        <a:t>Agudo.</a:t>
                      </a:r>
                    </a:p>
                  </a:txBody>
                  <a:tcPr/>
                </a:tc>
                <a:tc>
                  <a:txBody>
                    <a:bodyPr/>
                    <a:lstStyle/>
                    <a:p>
                      <a:r>
                        <a:rPr lang="es-CO" sz="1100" dirty="0">
                          <a:solidFill>
                            <a:srgbClr val="152B48"/>
                          </a:solidFill>
                          <a:latin typeface="Montserrat" pitchFamily="2" charset="77"/>
                        </a:rPr>
                        <a:t>Después de la injuria.</a:t>
                      </a:r>
                    </a:p>
                  </a:txBody>
                  <a:tcPr/>
                </a:tc>
                <a:extLst>
                  <a:ext uri="{0D108BD9-81ED-4DB2-BD59-A6C34878D82A}">
                    <a16:rowId xmlns:a16="http://schemas.microsoft.com/office/drawing/2014/main" val="1077065467"/>
                  </a:ext>
                </a:extLst>
              </a:tr>
              <a:tr h="370840">
                <a:tc>
                  <a:txBody>
                    <a:bodyPr/>
                    <a:lstStyle/>
                    <a:p>
                      <a:r>
                        <a:rPr lang="es-CO" sz="1100" dirty="0">
                          <a:solidFill>
                            <a:srgbClr val="152B48"/>
                          </a:solidFill>
                          <a:latin typeface="Montserrat" pitchFamily="2" charset="77"/>
                        </a:rPr>
                        <a:t>Dolor.</a:t>
                      </a:r>
                    </a:p>
                  </a:txBody>
                  <a:tcPr/>
                </a:tc>
                <a:tc>
                  <a:txBody>
                    <a:bodyPr/>
                    <a:lstStyle/>
                    <a:p>
                      <a:r>
                        <a:rPr lang="es-CO" sz="1100" dirty="0">
                          <a:solidFill>
                            <a:srgbClr val="152B48"/>
                          </a:solidFill>
                          <a:latin typeface="Montserrat" pitchFamily="2" charset="77"/>
                        </a:rPr>
                        <a:t>Moderado o intenso. </a:t>
                      </a:r>
                    </a:p>
                  </a:txBody>
                  <a:tcPr/>
                </a:tc>
                <a:tc>
                  <a:txBody>
                    <a:bodyPr/>
                    <a:lstStyle/>
                    <a:p>
                      <a:r>
                        <a:rPr lang="es-CO" sz="1100" dirty="0">
                          <a:solidFill>
                            <a:srgbClr val="152B48"/>
                          </a:solidFill>
                          <a:latin typeface="Montserrat" pitchFamily="2" charset="77"/>
                        </a:rPr>
                        <a:t>Variable. </a:t>
                      </a:r>
                    </a:p>
                  </a:txBody>
                  <a:tcPr/>
                </a:tc>
                <a:tc>
                  <a:txBody>
                    <a:bodyPr/>
                    <a:lstStyle/>
                    <a:p>
                      <a:r>
                        <a:rPr lang="es-CO" sz="1100" dirty="0">
                          <a:solidFill>
                            <a:srgbClr val="152B48"/>
                          </a:solidFill>
                          <a:latin typeface="Montserrat" pitchFamily="2" charset="77"/>
                        </a:rPr>
                        <a:t>Intenso.</a:t>
                      </a:r>
                    </a:p>
                  </a:txBody>
                  <a:tcPr/>
                </a:tc>
                <a:tc>
                  <a:txBody>
                    <a:bodyPr/>
                    <a:lstStyle/>
                    <a:p>
                      <a:r>
                        <a:rPr lang="es-CO" sz="1100" dirty="0">
                          <a:solidFill>
                            <a:srgbClr val="152B48"/>
                          </a:solidFill>
                          <a:latin typeface="Montserrat" pitchFamily="2" charset="77"/>
                        </a:rPr>
                        <a:t>Leve.</a:t>
                      </a:r>
                    </a:p>
                  </a:txBody>
                  <a:tcPr/>
                </a:tc>
                <a:extLst>
                  <a:ext uri="{0D108BD9-81ED-4DB2-BD59-A6C34878D82A}">
                    <a16:rowId xmlns:a16="http://schemas.microsoft.com/office/drawing/2014/main" val="3554559990"/>
                  </a:ext>
                </a:extLst>
              </a:tr>
              <a:tr h="370840">
                <a:tc>
                  <a:txBody>
                    <a:bodyPr/>
                    <a:lstStyle/>
                    <a:p>
                      <a:r>
                        <a:rPr lang="es-CO" sz="1100" dirty="0">
                          <a:solidFill>
                            <a:srgbClr val="152B48"/>
                          </a:solidFill>
                          <a:latin typeface="Montserrat" pitchFamily="2" charset="77"/>
                        </a:rPr>
                        <a:t>Inflamación</a:t>
                      </a:r>
                    </a:p>
                  </a:txBody>
                  <a:tcPr/>
                </a:tc>
                <a:tc>
                  <a:txBody>
                    <a:bodyPr/>
                    <a:lstStyle/>
                    <a:p>
                      <a:r>
                        <a:rPr lang="es-CO" sz="1100" dirty="0">
                          <a:solidFill>
                            <a:srgbClr val="152B48"/>
                          </a:solidFill>
                          <a:latin typeface="Montserrat" pitchFamily="2" charset="77"/>
                        </a:rPr>
                        <a:t>Marcado.</a:t>
                      </a:r>
                    </a:p>
                  </a:txBody>
                  <a:tcPr/>
                </a:tc>
                <a:tc>
                  <a:txBody>
                    <a:bodyPr/>
                    <a:lstStyle/>
                    <a:p>
                      <a:r>
                        <a:rPr lang="es-CO" sz="1100" dirty="0">
                          <a:solidFill>
                            <a:srgbClr val="152B48"/>
                          </a:solidFill>
                          <a:latin typeface="Montserrat" pitchFamily="2" charset="77"/>
                        </a:rPr>
                        <a:t>Moderada o intensa. </a:t>
                      </a:r>
                    </a:p>
                  </a:txBody>
                  <a:tcPr/>
                </a:tc>
                <a:tc>
                  <a:txBody>
                    <a:bodyPr/>
                    <a:lstStyle/>
                    <a:p>
                      <a:r>
                        <a:rPr lang="es-CO" sz="1100" dirty="0">
                          <a:solidFill>
                            <a:srgbClr val="152B48"/>
                          </a:solidFill>
                          <a:latin typeface="Montserrat" pitchFamily="2" charset="77"/>
                        </a:rPr>
                        <a:t>Moderada o intensa.</a:t>
                      </a:r>
                    </a:p>
                  </a:txBody>
                  <a:tcPr/>
                </a:tc>
                <a:tc>
                  <a:txBody>
                    <a:bodyPr/>
                    <a:lstStyle/>
                    <a:p>
                      <a:r>
                        <a:rPr lang="es-CO" sz="1100" dirty="0">
                          <a:solidFill>
                            <a:srgbClr val="152B48"/>
                          </a:solidFill>
                          <a:latin typeface="Montserrat" pitchFamily="2" charset="77"/>
                        </a:rPr>
                        <a:t>Ligera o ausente.</a:t>
                      </a:r>
                    </a:p>
                  </a:txBody>
                  <a:tcPr/>
                </a:tc>
                <a:extLst>
                  <a:ext uri="{0D108BD9-81ED-4DB2-BD59-A6C34878D82A}">
                    <a16:rowId xmlns:a16="http://schemas.microsoft.com/office/drawing/2014/main" val="1364701839"/>
                  </a:ext>
                </a:extLst>
              </a:tr>
              <a:tr h="370840">
                <a:tc>
                  <a:txBody>
                    <a:bodyPr/>
                    <a:lstStyle/>
                    <a:p>
                      <a:r>
                        <a:rPr lang="es-CO" sz="1100" dirty="0">
                          <a:solidFill>
                            <a:srgbClr val="152B48"/>
                          </a:solidFill>
                          <a:latin typeface="Montserrat" pitchFamily="2" charset="77"/>
                        </a:rPr>
                        <a:t>Aspecto cutáneo.</a:t>
                      </a:r>
                    </a:p>
                  </a:txBody>
                  <a:tcPr/>
                </a:tc>
                <a:tc>
                  <a:txBody>
                    <a:bodyPr/>
                    <a:lstStyle/>
                    <a:p>
                      <a:r>
                        <a:rPr lang="es-CO" sz="1100" dirty="0">
                          <a:solidFill>
                            <a:srgbClr val="152B48"/>
                          </a:solidFill>
                          <a:latin typeface="Montserrat" pitchFamily="2" charset="77"/>
                        </a:rPr>
                        <a:t>Celulitis eritematosa,áreas de necrosis cutánea. </a:t>
                      </a:r>
                    </a:p>
                  </a:txBody>
                  <a:tcPr/>
                </a:tc>
                <a:tc>
                  <a:txBody>
                    <a:bodyPr/>
                    <a:lstStyle/>
                    <a:p>
                      <a:r>
                        <a:rPr lang="es-CO" sz="1100" dirty="0">
                          <a:solidFill>
                            <a:srgbClr val="152B48"/>
                          </a:solidFill>
                          <a:latin typeface="Montserrat" pitchFamily="2" charset="77"/>
                        </a:rPr>
                        <a:t>Cambio de la coloración o negro. </a:t>
                      </a:r>
                    </a:p>
                  </a:txBody>
                  <a:tcPr/>
                </a:tc>
                <a:tc>
                  <a:txBody>
                    <a:bodyPr/>
                    <a:lstStyle/>
                    <a:p>
                      <a:r>
                        <a:rPr lang="es-CO" sz="1100" dirty="0">
                          <a:solidFill>
                            <a:srgbClr val="152B48"/>
                          </a:solidFill>
                          <a:latin typeface="Montserrat" pitchFamily="2" charset="77"/>
                        </a:rPr>
                        <a:t>Áreas dispersas de necrosis cutánea. </a:t>
                      </a:r>
                    </a:p>
                  </a:txBody>
                  <a:tcPr/>
                </a:tc>
                <a:tc>
                  <a:txBody>
                    <a:bodyPr/>
                    <a:lstStyle/>
                    <a:p>
                      <a:r>
                        <a:rPr lang="es-CO" sz="1100" dirty="0">
                          <a:solidFill>
                            <a:srgbClr val="152B48"/>
                          </a:solidFill>
                          <a:latin typeface="Montserrat" pitchFamily="2" charset="77"/>
                        </a:rPr>
                        <a:t>Por trauma inicial.</a:t>
                      </a:r>
                    </a:p>
                  </a:txBody>
                  <a:tcPr/>
                </a:tc>
                <a:extLst>
                  <a:ext uri="{0D108BD9-81ED-4DB2-BD59-A6C34878D82A}">
                    <a16:rowId xmlns:a16="http://schemas.microsoft.com/office/drawing/2014/main" val="3427359007"/>
                  </a:ext>
                </a:extLst>
              </a:tr>
              <a:tr h="370840">
                <a:tc>
                  <a:txBody>
                    <a:bodyPr/>
                    <a:lstStyle/>
                    <a:p>
                      <a:r>
                        <a:rPr lang="es-CO" sz="1100" dirty="0">
                          <a:solidFill>
                            <a:srgbClr val="152B48"/>
                          </a:solidFill>
                          <a:latin typeface="Montserrat" pitchFamily="2" charset="77"/>
                        </a:rPr>
                        <a:t>Exudado.</a:t>
                      </a:r>
                    </a:p>
                  </a:txBody>
                  <a:tcPr/>
                </a:tc>
                <a:tc>
                  <a:txBody>
                    <a:bodyPr/>
                    <a:lstStyle/>
                    <a:p>
                      <a:r>
                        <a:rPr lang="es-CO" sz="1100" dirty="0">
                          <a:solidFill>
                            <a:srgbClr val="152B48"/>
                          </a:solidFill>
                          <a:latin typeface="Montserrat" pitchFamily="2" charset="77"/>
                        </a:rPr>
                        <a:t>Seropurulento. </a:t>
                      </a:r>
                    </a:p>
                  </a:txBody>
                  <a:tcPr/>
                </a:tc>
                <a:tc>
                  <a:txBody>
                    <a:bodyPr/>
                    <a:lstStyle/>
                    <a:p>
                      <a:r>
                        <a:rPr lang="es-CO" sz="1100" dirty="0">
                          <a:solidFill>
                            <a:srgbClr val="152B48"/>
                          </a:solidFill>
                          <a:latin typeface="Montserrat" pitchFamily="2" charset="77"/>
                        </a:rPr>
                        <a:t>Ninguno. </a:t>
                      </a:r>
                    </a:p>
                  </a:txBody>
                  <a:tcPr/>
                </a:tc>
                <a:tc>
                  <a:txBody>
                    <a:bodyPr/>
                    <a:lstStyle/>
                    <a:p>
                      <a:r>
                        <a:rPr lang="es-CO" sz="1100" dirty="0">
                          <a:solidFill>
                            <a:srgbClr val="152B48"/>
                          </a:solidFill>
                          <a:latin typeface="Montserrat" pitchFamily="2" charset="77"/>
                        </a:rPr>
                        <a:t>Pus como ”agua de lavar platos.</a:t>
                      </a:r>
                    </a:p>
                  </a:txBody>
                  <a:tcPr/>
                </a:tc>
                <a:tc>
                  <a:txBody>
                    <a:bodyPr/>
                    <a:lstStyle/>
                    <a:p>
                      <a:r>
                        <a:rPr lang="es-CO" sz="1100" dirty="0">
                          <a:solidFill>
                            <a:srgbClr val="152B48"/>
                          </a:solidFill>
                          <a:latin typeface="Montserrat" pitchFamily="2" charset="77"/>
                        </a:rPr>
                        <a:t>Ninguno.</a:t>
                      </a:r>
                    </a:p>
                  </a:txBody>
                  <a:tcPr/>
                </a:tc>
                <a:extLst>
                  <a:ext uri="{0D108BD9-81ED-4DB2-BD59-A6C34878D82A}">
                    <a16:rowId xmlns:a16="http://schemas.microsoft.com/office/drawing/2014/main" val="3769647446"/>
                  </a:ext>
                </a:extLst>
              </a:tr>
              <a:tr h="370840">
                <a:tc>
                  <a:txBody>
                    <a:bodyPr/>
                    <a:lstStyle/>
                    <a:p>
                      <a:r>
                        <a:rPr lang="es-CO" sz="1100" dirty="0">
                          <a:solidFill>
                            <a:srgbClr val="152B48"/>
                          </a:solidFill>
                          <a:latin typeface="Montserrat" pitchFamily="2" charset="77"/>
                        </a:rPr>
                        <a:t>Gas.</a:t>
                      </a:r>
                    </a:p>
                  </a:txBody>
                  <a:tcPr/>
                </a:tc>
                <a:tc>
                  <a:txBody>
                    <a:bodyPr/>
                    <a:lstStyle/>
                    <a:p>
                      <a:r>
                        <a:rPr lang="es-CO" sz="1100" dirty="0">
                          <a:solidFill>
                            <a:srgbClr val="152B48"/>
                          </a:solidFill>
                          <a:latin typeface="Montserrat" pitchFamily="2" charset="77"/>
                        </a:rPr>
                        <a:t>++</a:t>
                      </a:r>
                    </a:p>
                  </a:txBody>
                  <a:tcPr/>
                </a:tc>
                <a:tc>
                  <a:txBody>
                    <a:bodyPr/>
                    <a:lstStyle/>
                    <a:p>
                      <a:r>
                        <a:rPr lang="es-CO" sz="1100" dirty="0">
                          <a:solidFill>
                            <a:srgbClr val="152B48"/>
                          </a:solidFill>
                          <a:latin typeface="Montserrat" pitchFamily="2" charset="77"/>
                        </a:rPr>
                        <a:t>+++</a:t>
                      </a:r>
                    </a:p>
                  </a:txBody>
                  <a:tcPr/>
                </a:tc>
                <a:tc>
                  <a:txBody>
                    <a:bodyPr/>
                    <a:lstStyle/>
                    <a:p>
                      <a:r>
                        <a:rPr lang="es-CO" sz="1100" dirty="0">
                          <a:solidFill>
                            <a:srgbClr val="152B48"/>
                          </a:solidFill>
                          <a:latin typeface="Montserrat" pitchFamily="2" charset="77"/>
                        </a:rPr>
                        <a:t>++</a:t>
                      </a:r>
                    </a:p>
                  </a:txBody>
                  <a:tcPr/>
                </a:tc>
                <a:tc>
                  <a:txBody>
                    <a:bodyPr/>
                    <a:lstStyle/>
                    <a:p>
                      <a:r>
                        <a:rPr lang="es-CO" sz="1100" dirty="0">
                          <a:solidFill>
                            <a:srgbClr val="152B48"/>
                          </a:solidFill>
                          <a:latin typeface="Montserrat" pitchFamily="2" charset="77"/>
                        </a:rPr>
                        <a:t>Variable pero presente.</a:t>
                      </a:r>
                    </a:p>
                  </a:txBody>
                  <a:tcPr/>
                </a:tc>
                <a:extLst>
                  <a:ext uri="{0D108BD9-81ED-4DB2-BD59-A6C34878D82A}">
                    <a16:rowId xmlns:a16="http://schemas.microsoft.com/office/drawing/2014/main" val="2328290784"/>
                  </a:ext>
                </a:extLst>
              </a:tr>
              <a:tr h="370840">
                <a:tc>
                  <a:txBody>
                    <a:bodyPr/>
                    <a:lstStyle/>
                    <a:p>
                      <a:r>
                        <a:rPr lang="es-CO" sz="1100" dirty="0">
                          <a:solidFill>
                            <a:srgbClr val="152B48"/>
                          </a:solidFill>
                          <a:latin typeface="Montserrat" pitchFamily="2" charset="77"/>
                        </a:rPr>
                        <a:t>Olor.</a:t>
                      </a:r>
                    </a:p>
                  </a:txBody>
                  <a:tcPr/>
                </a:tc>
                <a:tc>
                  <a:txBody>
                    <a:bodyPr/>
                    <a:lstStyle/>
                    <a:p>
                      <a:r>
                        <a:rPr lang="es-CO" sz="1100" dirty="0">
                          <a:solidFill>
                            <a:srgbClr val="152B48"/>
                          </a:solidFill>
                          <a:latin typeface="Montserrat" pitchFamily="2" charset="77"/>
                        </a:rPr>
                        <a:t>Maloliente. </a:t>
                      </a:r>
                    </a:p>
                  </a:txBody>
                  <a:tcPr/>
                </a:tc>
                <a:tc>
                  <a:txBody>
                    <a:bodyPr/>
                    <a:lstStyle/>
                    <a:p>
                      <a:r>
                        <a:rPr lang="es-CO" sz="1100" dirty="0">
                          <a:solidFill>
                            <a:srgbClr val="152B48"/>
                          </a:solidFill>
                          <a:latin typeface="Montserrat" pitchFamily="2" charset="77"/>
                        </a:rPr>
                        <a:t>Maloliente.</a:t>
                      </a:r>
                    </a:p>
                  </a:txBody>
                  <a:tcPr/>
                </a:tc>
                <a:tc>
                  <a:txBody>
                    <a:bodyPr/>
                    <a:lstStyle/>
                    <a:p>
                      <a:r>
                        <a:rPr lang="es-CO" sz="1100" dirty="0">
                          <a:solidFill>
                            <a:srgbClr val="152B48"/>
                          </a:solidFill>
                          <a:latin typeface="Montserrat" pitchFamily="2" charset="77"/>
                        </a:rPr>
                        <a:t>Maloliente.</a:t>
                      </a:r>
                    </a:p>
                  </a:txBody>
                  <a:tcPr/>
                </a:tc>
                <a:tc>
                  <a:txBody>
                    <a:bodyPr/>
                    <a:lstStyle/>
                    <a:p>
                      <a:r>
                        <a:rPr lang="es-CO" sz="1100" dirty="0">
                          <a:solidFill>
                            <a:srgbClr val="152B48"/>
                          </a:solidFill>
                          <a:latin typeface="Montserrat" pitchFamily="2" charset="77"/>
                        </a:rPr>
                        <a:t>Ninguno.</a:t>
                      </a:r>
                    </a:p>
                  </a:txBody>
                  <a:tcPr/>
                </a:tc>
                <a:extLst>
                  <a:ext uri="{0D108BD9-81ED-4DB2-BD59-A6C34878D82A}">
                    <a16:rowId xmlns:a16="http://schemas.microsoft.com/office/drawing/2014/main" val="1138299843"/>
                  </a:ext>
                </a:extLst>
              </a:tr>
              <a:tr h="370840">
                <a:tc>
                  <a:txBody>
                    <a:bodyPr/>
                    <a:lstStyle/>
                    <a:p>
                      <a:r>
                        <a:rPr lang="es-CO" sz="1100" dirty="0">
                          <a:solidFill>
                            <a:srgbClr val="152B48"/>
                          </a:solidFill>
                          <a:latin typeface="Montserrat" pitchFamily="2" charset="77"/>
                        </a:rPr>
                        <a:t>Toxicidad.</a:t>
                      </a:r>
                    </a:p>
                  </a:txBody>
                  <a:tcPr/>
                </a:tc>
                <a:tc>
                  <a:txBody>
                    <a:bodyPr/>
                    <a:lstStyle/>
                    <a:p>
                      <a:r>
                        <a:rPr lang="es-CO" sz="1100" dirty="0">
                          <a:solidFill>
                            <a:srgbClr val="152B48"/>
                          </a:solidFill>
                          <a:latin typeface="Montserrat" pitchFamily="2" charset="77"/>
                        </a:rPr>
                        <a:t>Moderada o pronunciada. </a:t>
                      </a:r>
                    </a:p>
                  </a:txBody>
                  <a:tcPr/>
                </a:tc>
                <a:tc>
                  <a:txBody>
                    <a:bodyPr/>
                    <a:lstStyle/>
                    <a:p>
                      <a:r>
                        <a:rPr lang="es-CO" sz="1100" dirty="0">
                          <a:solidFill>
                            <a:srgbClr val="152B48"/>
                          </a:solidFill>
                          <a:latin typeface="Montserrat" pitchFamily="2" charset="77"/>
                        </a:rPr>
                        <a:t>Mínima.</a:t>
                      </a:r>
                    </a:p>
                  </a:txBody>
                  <a:tcPr/>
                </a:tc>
                <a:tc>
                  <a:txBody>
                    <a:bodyPr/>
                    <a:lstStyle/>
                    <a:p>
                      <a:r>
                        <a:rPr lang="es-CO" sz="1100" dirty="0">
                          <a:solidFill>
                            <a:srgbClr val="152B48"/>
                          </a:solidFill>
                          <a:latin typeface="Montserrat" pitchFamily="2" charset="77"/>
                        </a:rPr>
                        <a:t>Pronunciada.</a:t>
                      </a:r>
                    </a:p>
                  </a:txBody>
                  <a:tcPr/>
                </a:tc>
                <a:tc>
                  <a:txBody>
                    <a:bodyPr/>
                    <a:lstStyle/>
                    <a:p>
                      <a:r>
                        <a:rPr lang="es-CO" sz="1100" dirty="0">
                          <a:solidFill>
                            <a:srgbClr val="152B48"/>
                          </a:solidFill>
                          <a:latin typeface="Montserrat" pitchFamily="2" charset="77"/>
                        </a:rPr>
                        <a:t>Ninguna.</a:t>
                      </a:r>
                    </a:p>
                  </a:txBody>
                  <a:tcPr/>
                </a:tc>
                <a:extLst>
                  <a:ext uri="{0D108BD9-81ED-4DB2-BD59-A6C34878D82A}">
                    <a16:rowId xmlns:a16="http://schemas.microsoft.com/office/drawing/2014/main" val="3078448096"/>
                  </a:ext>
                </a:extLst>
              </a:tr>
              <a:tr h="370840">
                <a:tc>
                  <a:txBody>
                    <a:bodyPr/>
                    <a:lstStyle/>
                    <a:p>
                      <a:r>
                        <a:rPr lang="es-CO" sz="1100" dirty="0">
                          <a:solidFill>
                            <a:srgbClr val="152B48"/>
                          </a:solidFill>
                          <a:latin typeface="Montserrat" pitchFamily="2" charset="77"/>
                        </a:rPr>
                        <a:t>Afectación muscular.</a:t>
                      </a:r>
                    </a:p>
                  </a:txBody>
                  <a:tcPr/>
                </a:tc>
                <a:tc>
                  <a:txBody>
                    <a:bodyPr/>
                    <a:lstStyle/>
                    <a:p>
                      <a:r>
                        <a:rPr lang="es-CO" sz="1100" dirty="0">
                          <a:solidFill>
                            <a:srgbClr val="152B48"/>
                          </a:solidFill>
                          <a:latin typeface="Montserrat" pitchFamily="2" charset="77"/>
                        </a:rPr>
                        <a:t>Ninguna. </a:t>
                      </a:r>
                    </a:p>
                  </a:txBody>
                  <a:tcPr/>
                </a:tc>
                <a:tc>
                  <a:txBody>
                    <a:bodyPr/>
                    <a:lstStyle/>
                    <a:p>
                      <a:r>
                        <a:rPr lang="es-CO" sz="1100" dirty="0">
                          <a:solidFill>
                            <a:srgbClr val="152B48"/>
                          </a:solidFill>
                          <a:latin typeface="Montserrat" pitchFamily="2" charset="77"/>
                        </a:rPr>
                        <a:t>Necrosis.</a:t>
                      </a:r>
                    </a:p>
                  </a:txBody>
                  <a:tcPr/>
                </a:tc>
                <a:tc>
                  <a:txBody>
                    <a:bodyPr/>
                    <a:lstStyle/>
                    <a:p>
                      <a:r>
                        <a:rPr lang="es-CO" sz="1100" dirty="0">
                          <a:solidFill>
                            <a:srgbClr val="152B48"/>
                          </a:solidFill>
                          <a:latin typeface="Montserrat" pitchFamily="2" charset="77"/>
                        </a:rPr>
                        <a:t>++</a:t>
                      </a:r>
                    </a:p>
                  </a:txBody>
                  <a:tcPr/>
                </a:tc>
                <a:tc>
                  <a:txBody>
                    <a:bodyPr/>
                    <a:lstStyle/>
                    <a:p>
                      <a:r>
                        <a:rPr lang="es-CO" sz="1100" dirty="0">
                          <a:solidFill>
                            <a:srgbClr val="152B48"/>
                          </a:solidFill>
                          <a:latin typeface="Montserrat" pitchFamily="2" charset="77"/>
                        </a:rPr>
                        <a:t>Ninguna.</a:t>
                      </a:r>
                    </a:p>
                  </a:txBody>
                  <a:tcPr/>
                </a:tc>
                <a:extLst>
                  <a:ext uri="{0D108BD9-81ED-4DB2-BD59-A6C34878D82A}">
                    <a16:rowId xmlns:a16="http://schemas.microsoft.com/office/drawing/2014/main" val="704691994"/>
                  </a:ext>
                </a:extLst>
              </a:tr>
            </a:tbl>
          </a:graphicData>
        </a:graphic>
      </p:graphicFrame>
      <p:sp>
        <p:nvSpPr>
          <p:cNvPr id="7" name="Título 1">
            <a:extLst>
              <a:ext uri="{FF2B5EF4-FFF2-40B4-BE49-F238E27FC236}">
                <a16:creationId xmlns:a16="http://schemas.microsoft.com/office/drawing/2014/main" id="{BE7AB583-4EC5-0143-9AB6-9801C2777BCB}"/>
              </a:ext>
            </a:extLst>
          </p:cNvPr>
          <p:cNvSpPr>
            <a:spLocks noGrp="1"/>
          </p:cNvSpPr>
          <p:nvPr>
            <p:ph type="title"/>
          </p:nvPr>
        </p:nvSpPr>
        <p:spPr>
          <a:xfrm>
            <a:off x="424225" y="97155"/>
            <a:ext cx="4245429" cy="1507920"/>
          </a:xfrm>
        </p:spPr>
        <p:txBody>
          <a:bodyPr/>
          <a:lstStyle/>
          <a:p>
            <a:r>
              <a:rPr lang="es-CO" dirty="0"/>
              <a:t>DIFERENCIAS CLÍNICAS</a:t>
            </a:r>
          </a:p>
        </p:txBody>
      </p:sp>
    </p:spTree>
    <p:extLst>
      <p:ext uri="{BB962C8B-B14F-4D97-AF65-F5344CB8AC3E}">
        <p14:creationId xmlns:p14="http://schemas.microsoft.com/office/powerpoint/2010/main" val="1066530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13735" y="40660"/>
            <a:ext cx="10515600" cy="1325563"/>
          </a:xfrm>
        </p:spPr>
        <p:txBody>
          <a:bodyPr/>
          <a:lstStyle/>
          <a:p>
            <a:r>
              <a:rPr lang="es-CO" dirty="0"/>
              <a:t>HALLAZGOS DE LABORATORIO</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4669654" y="3044560"/>
            <a:ext cx="7328460" cy="2822286"/>
          </a:xfrm>
        </p:spPr>
        <p:txBody>
          <a:bodyPr>
            <a:noAutofit/>
          </a:bodyPr>
          <a:lstStyle/>
          <a:p>
            <a:pPr algn="just">
              <a:lnSpc>
                <a:spcPct val="100000"/>
              </a:lnSpc>
            </a:pPr>
            <a:r>
              <a:rPr lang="es-CO" sz="1800" dirty="0"/>
              <a:t>PCR &gt; 200 mg/L + leucocitosis + Cr elevada: infx grave por SGA.</a:t>
            </a:r>
          </a:p>
          <a:p>
            <a:pPr algn="just">
              <a:lnSpc>
                <a:spcPct val="100000"/>
              </a:lnSpc>
            </a:pPr>
            <a:r>
              <a:rPr lang="es-CO" sz="1800" dirty="0"/>
              <a:t>Elevación Cr, lactato.</a:t>
            </a:r>
          </a:p>
          <a:p>
            <a:pPr algn="just">
              <a:lnSpc>
                <a:spcPct val="100000"/>
              </a:lnSpc>
            </a:pPr>
            <a:r>
              <a:rPr lang="es-CO" sz="1800" dirty="0"/>
              <a:t>CK y AST: infección profunda que afecta músculo o fascia (a diferencia de la celulitis). </a:t>
            </a:r>
          </a:p>
          <a:p>
            <a:pPr algn="just">
              <a:lnSpc>
                <a:spcPct val="100000"/>
              </a:lnSpc>
            </a:pPr>
            <a:r>
              <a:rPr lang="es-CO" sz="1800" dirty="0"/>
              <a:t>Hemocultivos: positivos en 60% tipo II o miositis necrozante. </a:t>
            </a:r>
          </a:p>
          <a:p>
            <a:pPr algn="just">
              <a:lnSpc>
                <a:spcPct val="100000"/>
              </a:lnSpc>
            </a:pPr>
            <a:r>
              <a:rPr lang="es-CO" sz="1800" dirty="0"/>
              <a:t>Rx leucemoides (50 a 150.000 leucos) + hemoconcentración </a:t>
            </a:r>
            <a:r>
              <a:rPr lang="es-CO" sz="1800" dirty="0">
                <a:sym typeface="Wingdings" pitchFamily="2" charset="2"/>
              </a:rPr>
              <a:t></a:t>
            </a:r>
            <a:r>
              <a:rPr lang="es-CO" sz="1800" dirty="0"/>
              <a:t> c. sordellii.</a:t>
            </a:r>
          </a:p>
          <a:p>
            <a:pPr algn="just">
              <a:lnSpc>
                <a:spcPct val="100000"/>
              </a:lnSpc>
            </a:pPr>
            <a:r>
              <a:rPr lang="es-CO" sz="1800" dirty="0"/>
              <a:t>Procalcitonina: gravedad de la infección </a:t>
            </a:r>
            <a:r>
              <a:rPr lang="es-CO" sz="1800" dirty="0">
                <a:sym typeface="Wingdings" pitchFamily="2" charset="2"/>
              </a:rPr>
              <a:t></a:t>
            </a:r>
            <a:r>
              <a:rPr lang="es-CO" sz="1800" dirty="0"/>
              <a:t> disfunción orgánica </a:t>
            </a:r>
            <a:r>
              <a:rPr lang="es-CO" sz="1800" dirty="0">
                <a:sym typeface="Wingdings" pitchFamily="2" charset="2"/>
              </a:rPr>
              <a:t></a:t>
            </a:r>
            <a:r>
              <a:rPr lang="es-CO" sz="1800" dirty="0"/>
              <a:t> ayuda a orientar la duración de la terapia antimicrobiana. </a:t>
            </a:r>
          </a:p>
          <a:p>
            <a:pPr algn="just">
              <a:lnSpc>
                <a:spcPct val="100000"/>
              </a:lnSpc>
            </a:pPr>
            <a:endParaRPr lang="es-CO" sz="1800" dirty="0"/>
          </a:p>
        </p:txBody>
      </p:sp>
      <p:sp>
        <p:nvSpPr>
          <p:cNvPr id="5" name="Marcador de contenido 2">
            <a:extLst>
              <a:ext uri="{FF2B5EF4-FFF2-40B4-BE49-F238E27FC236}">
                <a16:creationId xmlns:a16="http://schemas.microsoft.com/office/drawing/2014/main" id="{446B5E6F-75DB-744C-815D-78F3A113E573}"/>
              </a:ext>
            </a:extLst>
          </p:cNvPr>
          <p:cNvSpPr txBox="1">
            <a:spLocks/>
          </p:cNvSpPr>
          <p:nvPr/>
        </p:nvSpPr>
        <p:spPr>
          <a:xfrm>
            <a:off x="817376" y="1336964"/>
            <a:ext cx="6627824"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CO" dirty="0"/>
              <a:t>Inespecíficos. </a:t>
            </a:r>
          </a:p>
          <a:p>
            <a:pPr>
              <a:lnSpc>
                <a:spcPct val="100000"/>
              </a:lnSpc>
            </a:pPr>
            <a:r>
              <a:rPr lang="es-CO" dirty="0"/>
              <a:t>Leucocitosis + desviación a la izquierda. </a:t>
            </a:r>
          </a:p>
          <a:p>
            <a:pPr>
              <a:lnSpc>
                <a:spcPct val="100000"/>
              </a:lnSpc>
            </a:pPr>
            <a:r>
              <a:rPr lang="es-CO" dirty="0"/>
              <a:t>Acidosis. </a:t>
            </a:r>
          </a:p>
          <a:p>
            <a:pPr>
              <a:lnSpc>
                <a:spcPct val="100000"/>
              </a:lnSpc>
            </a:pPr>
            <a:r>
              <a:rPr lang="es-CO" dirty="0"/>
              <a:t>Coagulopatía. </a:t>
            </a:r>
          </a:p>
          <a:p>
            <a:pPr>
              <a:lnSpc>
                <a:spcPct val="100000"/>
              </a:lnSpc>
            </a:pPr>
            <a:r>
              <a:rPr lang="es-CO" dirty="0"/>
              <a:t>Hiponatremia. </a:t>
            </a:r>
          </a:p>
        </p:txBody>
      </p:sp>
      <p:sp>
        <p:nvSpPr>
          <p:cNvPr id="6" name="Rectángulo redondeado 5">
            <a:extLst>
              <a:ext uri="{FF2B5EF4-FFF2-40B4-BE49-F238E27FC236}">
                <a16:creationId xmlns:a16="http://schemas.microsoft.com/office/drawing/2014/main" id="{383B7F8C-B052-C94D-BDE1-8A182C18AB90}"/>
              </a:ext>
            </a:extLst>
          </p:cNvPr>
          <p:cNvSpPr/>
          <p:nvPr/>
        </p:nvSpPr>
        <p:spPr>
          <a:xfrm>
            <a:off x="7262528" y="1154375"/>
            <a:ext cx="4300208" cy="1508152"/>
          </a:xfrm>
          <a:prstGeom prst="roundRect">
            <a:avLst/>
          </a:prstGeom>
          <a:ln>
            <a:solidFill>
              <a:srgbClr val="00ABA7"/>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es-CO" dirty="0">
                <a:solidFill>
                  <a:srgbClr val="152B48"/>
                </a:solidFill>
                <a:latin typeface="Montserrat" pitchFamily="2" charset="77"/>
              </a:rPr>
              <a:t>Infecciones necrozantes: no se puede predecir de manera confiable usando parámetros de laboratorio </a:t>
            </a:r>
            <a:r>
              <a:rPr lang="es-CO" dirty="0">
                <a:solidFill>
                  <a:srgbClr val="152B48"/>
                </a:solidFill>
                <a:latin typeface="Montserrat" pitchFamily="2" charset="77"/>
                <a:sym typeface="Wingdings" pitchFamily="2" charset="2"/>
              </a:rPr>
              <a:t></a:t>
            </a:r>
            <a:r>
              <a:rPr lang="es-CO" dirty="0">
                <a:solidFill>
                  <a:srgbClr val="152B48"/>
                </a:solidFill>
                <a:latin typeface="Montserrat" pitchFamily="2" charset="77"/>
              </a:rPr>
              <a:t> especialmente en infección temprana. </a:t>
            </a:r>
          </a:p>
        </p:txBody>
      </p:sp>
    </p:spTree>
    <p:extLst>
      <p:ext uri="{BB962C8B-B14F-4D97-AF65-F5344CB8AC3E}">
        <p14:creationId xmlns:p14="http://schemas.microsoft.com/office/powerpoint/2010/main" val="3118920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91819" y="136972"/>
            <a:ext cx="9156865" cy="1514851"/>
          </a:xfrm>
        </p:spPr>
        <p:txBody>
          <a:bodyPr>
            <a:normAutofit/>
          </a:bodyPr>
          <a:lstStyle/>
          <a:p>
            <a:pPr>
              <a:lnSpc>
                <a:spcPct val="100000"/>
              </a:lnSpc>
            </a:pPr>
            <a:r>
              <a:rPr lang="es-CO" dirty="0"/>
              <a:t>HALLAZGOS DE LABORATORIO </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909272" y="1723771"/>
            <a:ext cx="6627824" cy="4667250"/>
          </a:xfrm>
        </p:spPr>
        <p:txBody>
          <a:bodyPr/>
          <a:lstStyle/>
          <a:p>
            <a:pPr marL="0" indent="0">
              <a:lnSpc>
                <a:spcPct val="100000"/>
              </a:lnSpc>
              <a:buNone/>
            </a:pPr>
            <a:r>
              <a:rPr lang="es-CO" sz="2200" dirty="0"/>
              <a:t>Puntuación del indicador de riesgo de laboratorio para fascitis necrozante:</a:t>
            </a:r>
          </a:p>
          <a:p>
            <a:pPr>
              <a:lnSpc>
                <a:spcPct val="100000"/>
              </a:lnSpc>
            </a:pPr>
            <a:r>
              <a:rPr lang="es-CO" dirty="0"/>
              <a:t>Entre infecciones leves de tejidos blandos y FN.</a:t>
            </a:r>
          </a:p>
          <a:p>
            <a:pPr>
              <a:lnSpc>
                <a:spcPct val="100000"/>
              </a:lnSpc>
            </a:pPr>
            <a:r>
              <a:rPr lang="es-CO" dirty="0"/>
              <a:t>Sensibilidad limitada. </a:t>
            </a:r>
          </a:p>
          <a:p>
            <a:pPr>
              <a:lnSpc>
                <a:spcPct val="100000"/>
              </a:lnSpc>
            </a:pPr>
            <a:r>
              <a:rPr lang="es-CO" dirty="0"/>
              <a:t>No debe usarse para descartar infecciones necrozantes. </a:t>
            </a:r>
          </a:p>
          <a:p>
            <a:pPr>
              <a:lnSpc>
                <a:spcPct val="100000"/>
              </a:lnSpc>
            </a:pPr>
            <a:endParaRPr lang="es-CO" dirty="0"/>
          </a:p>
        </p:txBody>
      </p:sp>
      <p:sp>
        <p:nvSpPr>
          <p:cNvPr id="6" name="Marcador de contenido 2">
            <a:extLst>
              <a:ext uri="{FF2B5EF4-FFF2-40B4-BE49-F238E27FC236}">
                <a16:creationId xmlns:a16="http://schemas.microsoft.com/office/drawing/2014/main" id="{0638CB47-789F-E44E-80EC-BBBAE289C87F}"/>
              </a:ext>
            </a:extLst>
          </p:cNvPr>
          <p:cNvSpPr txBox="1">
            <a:spLocks/>
          </p:cNvSpPr>
          <p:nvPr/>
        </p:nvSpPr>
        <p:spPr>
          <a:xfrm>
            <a:off x="4743394" y="3990974"/>
            <a:ext cx="3940027" cy="3227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CO" dirty="0"/>
              <a:t>De 0 a 13.</a:t>
            </a:r>
          </a:p>
          <a:p>
            <a:pPr>
              <a:lnSpc>
                <a:spcPct val="100000"/>
              </a:lnSpc>
            </a:pPr>
            <a:r>
              <a:rPr lang="es-CO" dirty="0"/>
              <a:t>5,8 o &gt;: VPP entre 57 y 92%, VPN 86% y 96%.</a:t>
            </a:r>
          </a:p>
          <a:p>
            <a:pPr>
              <a:lnSpc>
                <a:spcPct val="100000"/>
              </a:lnSpc>
            </a:pPr>
            <a:r>
              <a:rPr lang="es-CO" dirty="0"/>
              <a:t>Especificidad &gt; para la enfermedad grave. </a:t>
            </a:r>
          </a:p>
          <a:p>
            <a:pPr>
              <a:lnSpc>
                <a:spcPct val="100000"/>
              </a:lnSpc>
            </a:pPr>
            <a:endParaRPr lang="es-CO" dirty="0"/>
          </a:p>
        </p:txBody>
      </p:sp>
      <p:pic>
        <p:nvPicPr>
          <p:cNvPr id="7" name="Imagen 6">
            <a:extLst>
              <a:ext uri="{FF2B5EF4-FFF2-40B4-BE49-F238E27FC236}">
                <a16:creationId xmlns:a16="http://schemas.microsoft.com/office/drawing/2014/main" id="{105E90CF-CCA8-C445-960C-6EAC023016B4}"/>
              </a:ext>
            </a:extLst>
          </p:cNvPr>
          <p:cNvPicPr>
            <a:picLocks noChangeAspect="1"/>
          </p:cNvPicPr>
          <p:nvPr/>
        </p:nvPicPr>
        <p:blipFill>
          <a:blip r:embed="rId3"/>
          <a:stretch>
            <a:fillRect/>
          </a:stretch>
        </p:blipFill>
        <p:spPr>
          <a:xfrm>
            <a:off x="8609681" y="365125"/>
            <a:ext cx="3291321" cy="6274821"/>
          </a:xfrm>
          <a:prstGeom prst="rect">
            <a:avLst/>
          </a:prstGeom>
        </p:spPr>
      </p:pic>
    </p:spTree>
    <p:extLst>
      <p:ext uri="{BB962C8B-B14F-4D97-AF65-F5344CB8AC3E}">
        <p14:creationId xmlns:p14="http://schemas.microsoft.com/office/powerpoint/2010/main" val="1830559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a 17">
            <a:extLst>
              <a:ext uri="{FF2B5EF4-FFF2-40B4-BE49-F238E27FC236}">
                <a16:creationId xmlns:a16="http://schemas.microsoft.com/office/drawing/2014/main" id="{AFB7D364-81EB-5944-A389-C0D4814E70C1}"/>
              </a:ext>
            </a:extLst>
          </p:cNvPr>
          <p:cNvGraphicFramePr/>
          <p:nvPr>
            <p:extLst>
              <p:ext uri="{D42A27DB-BD31-4B8C-83A1-F6EECF244321}">
                <p14:modId xmlns:p14="http://schemas.microsoft.com/office/powerpoint/2010/main" val="3761624211"/>
              </p:ext>
            </p:extLst>
          </p:nvPr>
        </p:nvGraphicFramePr>
        <p:xfrm>
          <a:off x="4634626" y="1054291"/>
          <a:ext cx="7522347" cy="5699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57980" y="104056"/>
            <a:ext cx="10515600" cy="1325563"/>
          </a:xfrm>
        </p:spPr>
        <p:txBody>
          <a:bodyPr/>
          <a:lstStyle/>
          <a:p>
            <a:r>
              <a:rPr lang="es-CO" dirty="0"/>
              <a:t>DIAGNÓSTICO</a:t>
            </a:r>
          </a:p>
        </p:txBody>
      </p:sp>
      <p:graphicFrame>
        <p:nvGraphicFramePr>
          <p:cNvPr id="5" name="Diagrama 4">
            <a:extLst>
              <a:ext uri="{FF2B5EF4-FFF2-40B4-BE49-F238E27FC236}">
                <a16:creationId xmlns:a16="http://schemas.microsoft.com/office/drawing/2014/main" id="{CADCC30D-03E8-B040-A825-238C08716720}"/>
              </a:ext>
            </a:extLst>
          </p:cNvPr>
          <p:cNvGraphicFramePr/>
          <p:nvPr>
            <p:extLst>
              <p:ext uri="{D42A27DB-BD31-4B8C-83A1-F6EECF244321}">
                <p14:modId xmlns:p14="http://schemas.microsoft.com/office/powerpoint/2010/main" val="3793829404"/>
              </p:ext>
            </p:extLst>
          </p:nvPr>
        </p:nvGraphicFramePr>
        <p:xfrm>
          <a:off x="752539" y="-202246"/>
          <a:ext cx="8154255" cy="5069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Marcador de contenido 2">
            <a:extLst>
              <a:ext uri="{FF2B5EF4-FFF2-40B4-BE49-F238E27FC236}">
                <a16:creationId xmlns:a16="http://schemas.microsoft.com/office/drawing/2014/main" id="{E045B371-56FC-3F49-A3E6-E0A2094A9E3A}"/>
              </a:ext>
            </a:extLst>
          </p:cNvPr>
          <p:cNvSpPr txBox="1">
            <a:spLocks/>
          </p:cNvSpPr>
          <p:nvPr/>
        </p:nvSpPr>
        <p:spPr>
          <a:xfrm>
            <a:off x="4790567" y="4789839"/>
            <a:ext cx="7522347"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CO" dirty="0"/>
          </a:p>
          <a:p>
            <a:pPr marL="0" indent="0">
              <a:buFont typeface="Arial" panose="020B0604020202020204" pitchFamily="34" charset="0"/>
              <a:buNone/>
            </a:pPr>
            <a:r>
              <a:rPr lang="es-CO" b="1" dirty="0">
                <a:latin typeface="Montserrat" pitchFamily="2" charset="77"/>
              </a:rPr>
              <a:t>Paraclínicos: </a:t>
            </a:r>
          </a:p>
          <a:p>
            <a:r>
              <a:rPr lang="es-CO" sz="1800" dirty="0"/>
              <a:t>Hemocultivos #2.</a:t>
            </a:r>
          </a:p>
          <a:p>
            <a:r>
              <a:rPr lang="es-CO" sz="1800" dirty="0"/>
              <a:t>Ch, fn renal, hepática, coagulograma, CK, lactato, PCR, VSG.</a:t>
            </a:r>
          </a:p>
          <a:p>
            <a:pPr marL="0" indent="0">
              <a:buFont typeface="Arial" panose="020B0604020202020204" pitchFamily="34" charset="0"/>
              <a:buNone/>
            </a:pPr>
            <a:endParaRPr lang="es-CO" sz="1800" dirty="0"/>
          </a:p>
          <a:p>
            <a:pPr marL="0" indent="0">
              <a:buFont typeface="Arial" panose="020B0604020202020204" pitchFamily="34" charset="0"/>
              <a:buNone/>
            </a:pPr>
            <a:endParaRPr lang="es-CO" sz="1800" dirty="0"/>
          </a:p>
          <a:p>
            <a:endParaRPr lang="es-CO" dirty="0"/>
          </a:p>
        </p:txBody>
      </p:sp>
    </p:spTree>
    <p:extLst>
      <p:ext uri="{BB962C8B-B14F-4D97-AF65-F5344CB8AC3E}">
        <p14:creationId xmlns:p14="http://schemas.microsoft.com/office/powerpoint/2010/main" val="1905203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87477" y="165948"/>
            <a:ext cx="10515600" cy="1325563"/>
          </a:xfrm>
        </p:spPr>
        <p:txBody>
          <a:bodyPr/>
          <a:lstStyle/>
          <a:p>
            <a:r>
              <a:rPr lang="es-CO" dirty="0"/>
              <a:t>DIAGNÓSTICO</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976198" y="1307988"/>
            <a:ext cx="6339002" cy="4667250"/>
          </a:xfrm>
        </p:spPr>
        <p:txBody>
          <a:bodyPr>
            <a:normAutofit/>
          </a:bodyPr>
          <a:lstStyle/>
          <a:p>
            <a:pPr marL="0" indent="0" algn="just">
              <a:lnSpc>
                <a:spcPct val="100000"/>
              </a:lnSpc>
              <a:buNone/>
            </a:pPr>
            <a:endParaRPr lang="es-CO" dirty="0"/>
          </a:p>
          <a:p>
            <a:pPr algn="just">
              <a:lnSpc>
                <a:spcPct val="100000"/>
              </a:lnSpc>
            </a:pPr>
            <a:r>
              <a:rPr lang="es-CO" dirty="0"/>
              <a:t>Exploración quirúrgica: exámen físico de la piel, TCS, fascia y músculos. </a:t>
            </a:r>
          </a:p>
          <a:p>
            <a:pPr algn="just">
              <a:lnSpc>
                <a:spcPct val="100000"/>
              </a:lnSpc>
            </a:pPr>
            <a:r>
              <a:rPr lang="es-CO" dirty="0"/>
              <a:t>Evaluar alcance, desbridamiento. </a:t>
            </a:r>
          </a:p>
          <a:p>
            <a:pPr marL="0" indent="0" algn="just">
              <a:lnSpc>
                <a:spcPct val="100000"/>
              </a:lnSpc>
              <a:buNone/>
            </a:pPr>
            <a:endParaRPr lang="es-CO" dirty="0"/>
          </a:p>
          <a:p>
            <a:pPr algn="just">
              <a:lnSpc>
                <a:spcPct val="100000"/>
              </a:lnSpc>
            </a:pPr>
            <a:endParaRPr lang="es-CO" dirty="0"/>
          </a:p>
        </p:txBody>
      </p:sp>
      <p:sp>
        <p:nvSpPr>
          <p:cNvPr id="9" name="Marcador de contenido 2">
            <a:extLst>
              <a:ext uri="{FF2B5EF4-FFF2-40B4-BE49-F238E27FC236}">
                <a16:creationId xmlns:a16="http://schemas.microsoft.com/office/drawing/2014/main" id="{FAA0A031-EC35-134A-B34C-A4B525A05083}"/>
              </a:ext>
            </a:extLst>
          </p:cNvPr>
          <p:cNvSpPr txBox="1">
            <a:spLocks/>
          </p:cNvSpPr>
          <p:nvPr/>
        </p:nvSpPr>
        <p:spPr>
          <a:xfrm>
            <a:off x="976198" y="3014529"/>
            <a:ext cx="6069843"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O" dirty="0"/>
              <a:t>Cirugía:  no retrasarse si existe sospecha </a:t>
            </a:r>
            <a:r>
              <a:rPr lang="es-CO" dirty="0">
                <a:sym typeface="Wingdings" pitchFamily="2" charset="2"/>
              </a:rPr>
              <a:t></a:t>
            </a:r>
            <a:r>
              <a:rPr lang="es-CO" dirty="0"/>
              <a:t> muestras: gram + cultivo + histología.</a:t>
            </a:r>
          </a:p>
          <a:p>
            <a:pPr algn="just"/>
            <a:endParaRPr lang="es-CO" dirty="0"/>
          </a:p>
          <a:p>
            <a:pPr algn="just"/>
            <a:endParaRPr lang="es-CO" dirty="0"/>
          </a:p>
        </p:txBody>
      </p:sp>
      <p:pic>
        <p:nvPicPr>
          <p:cNvPr id="10" name="Imagen 9">
            <a:extLst>
              <a:ext uri="{FF2B5EF4-FFF2-40B4-BE49-F238E27FC236}">
                <a16:creationId xmlns:a16="http://schemas.microsoft.com/office/drawing/2014/main" id="{CF8DD1A1-7BEB-DA40-88D8-2B0C4D4D9552}"/>
              </a:ext>
            </a:extLst>
          </p:cNvPr>
          <p:cNvPicPr>
            <a:picLocks noChangeAspect="1"/>
          </p:cNvPicPr>
          <p:nvPr/>
        </p:nvPicPr>
        <p:blipFill>
          <a:blip r:embed="rId2"/>
          <a:stretch>
            <a:fillRect/>
          </a:stretch>
        </p:blipFill>
        <p:spPr>
          <a:xfrm>
            <a:off x="7733424" y="354406"/>
            <a:ext cx="4036189" cy="3341791"/>
          </a:xfrm>
          <a:prstGeom prst="rect">
            <a:avLst/>
          </a:prstGeom>
        </p:spPr>
      </p:pic>
      <p:pic>
        <p:nvPicPr>
          <p:cNvPr id="12" name="Imagen 11">
            <a:extLst>
              <a:ext uri="{FF2B5EF4-FFF2-40B4-BE49-F238E27FC236}">
                <a16:creationId xmlns:a16="http://schemas.microsoft.com/office/drawing/2014/main" id="{7335B8D1-9683-5F4E-9774-6001E7E634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0452" y="3909126"/>
            <a:ext cx="4036189" cy="2782926"/>
          </a:xfrm>
          <a:prstGeom prst="rect">
            <a:avLst/>
          </a:prstGeom>
        </p:spPr>
      </p:pic>
    </p:spTree>
    <p:extLst>
      <p:ext uri="{BB962C8B-B14F-4D97-AF65-F5344CB8AC3E}">
        <p14:creationId xmlns:p14="http://schemas.microsoft.com/office/powerpoint/2010/main" val="3499937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632553" y="40662"/>
            <a:ext cx="10515600" cy="1325563"/>
          </a:xfrm>
        </p:spPr>
        <p:txBody>
          <a:bodyPr/>
          <a:lstStyle/>
          <a:p>
            <a:r>
              <a:rPr lang="es-CO" dirty="0"/>
              <a:t>DIAGNÓSTICO: IMÁGENES</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855831" y="1469462"/>
            <a:ext cx="4883583" cy="4667250"/>
          </a:xfrm>
        </p:spPr>
        <p:txBody>
          <a:bodyPr>
            <a:normAutofit/>
          </a:bodyPr>
          <a:lstStyle/>
          <a:p>
            <a:pPr algn="just">
              <a:lnSpc>
                <a:spcPct val="100000"/>
              </a:lnSpc>
            </a:pPr>
            <a:r>
              <a:rPr lang="es-CO" sz="1800" dirty="0"/>
              <a:t>Útiles. </a:t>
            </a:r>
          </a:p>
          <a:p>
            <a:pPr algn="just">
              <a:lnSpc>
                <a:spcPct val="100000"/>
              </a:lnSpc>
            </a:pPr>
            <a:r>
              <a:rPr lang="es-CO" sz="1800" dirty="0"/>
              <a:t>Inflamación de tejidos blandos </a:t>
            </a:r>
            <a:r>
              <a:rPr lang="es-CO" sz="1800" dirty="0">
                <a:sym typeface="Wingdings" pitchFamily="2" charset="2"/>
              </a:rPr>
              <a:t></a:t>
            </a:r>
            <a:r>
              <a:rPr lang="es-CO" sz="1800" dirty="0"/>
              <a:t> SGA.</a:t>
            </a:r>
          </a:p>
          <a:p>
            <a:pPr algn="just">
              <a:lnSpc>
                <a:spcPct val="100000"/>
              </a:lnSpc>
            </a:pPr>
            <a:r>
              <a:rPr lang="es-CO" sz="1800" dirty="0"/>
              <a:t>Gas: gangrena gaseosa o FN tipo I.</a:t>
            </a:r>
          </a:p>
          <a:p>
            <a:pPr algn="just">
              <a:lnSpc>
                <a:spcPct val="100000"/>
              </a:lnSpc>
            </a:pPr>
            <a:r>
              <a:rPr lang="es-CO" sz="1800" dirty="0"/>
              <a:t>No deben retrasar la intervención </a:t>
            </a:r>
            <a:r>
              <a:rPr lang="es-CO" sz="1800" dirty="0">
                <a:sym typeface="Wingdings" pitchFamily="2" charset="2"/>
              </a:rPr>
              <a:t></a:t>
            </a:r>
            <a:r>
              <a:rPr lang="es-CO" sz="1800" dirty="0"/>
              <a:t> crepitación o progresión rápida. </a:t>
            </a:r>
          </a:p>
          <a:p>
            <a:pPr algn="r">
              <a:lnSpc>
                <a:spcPct val="100000"/>
              </a:lnSpc>
            </a:pPr>
            <a:endParaRPr lang="es-CO" sz="1800" dirty="0"/>
          </a:p>
        </p:txBody>
      </p:sp>
      <p:pic>
        <p:nvPicPr>
          <p:cNvPr id="5" name="Imagen 4">
            <a:extLst>
              <a:ext uri="{FF2B5EF4-FFF2-40B4-BE49-F238E27FC236}">
                <a16:creationId xmlns:a16="http://schemas.microsoft.com/office/drawing/2014/main" id="{245EBB13-1533-4E40-BA9B-EC04AD3FBD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20469" y="1081775"/>
            <a:ext cx="4338978" cy="3778893"/>
          </a:xfrm>
          <a:prstGeom prst="rect">
            <a:avLst/>
          </a:prstGeom>
        </p:spPr>
      </p:pic>
      <p:sp>
        <p:nvSpPr>
          <p:cNvPr id="6" name="Marcador de contenido 2">
            <a:extLst>
              <a:ext uri="{FF2B5EF4-FFF2-40B4-BE49-F238E27FC236}">
                <a16:creationId xmlns:a16="http://schemas.microsoft.com/office/drawing/2014/main" id="{A0D35122-99B4-E744-9CBC-421EA8A6BC57}"/>
              </a:ext>
            </a:extLst>
          </p:cNvPr>
          <p:cNvSpPr txBox="1">
            <a:spLocks/>
          </p:cNvSpPr>
          <p:nvPr/>
        </p:nvSpPr>
        <p:spPr>
          <a:xfrm>
            <a:off x="5018059" y="4988259"/>
            <a:ext cx="6627824"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sz="1800" dirty="0"/>
              <a:t>TC: gas en tejidos blandos </a:t>
            </a:r>
            <a:r>
              <a:rPr lang="es-CO" sz="1800" dirty="0">
                <a:sym typeface="Wingdings" pitchFamily="2" charset="2"/>
              </a:rPr>
              <a:t></a:t>
            </a:r>
            <a:r>
              <a:rPr lang="es-CO" sz="1800" dirty="0"/>
              <a:t> intervención qx inmediata.</a:t>
            </a:r>
          </a:p>
          <a:p>
            <a:pPr algn="just">
              <a:lnSpc>
                <a:spcPct val="100000"/>
              </a:lnSpc>
            </a:pPr>
            <a:r>
              <a:rPr lang="es-CO" sz="1800" dirty="0"/>
              <a:t>Acumulación de lìquido, ausencia o heterogeneidad del realce tisular (contraste IV). </a:t>
            </a:r>
          </a:p>
          <a:p>
            <a:pPr algn="just">
              <a:lnSpc>
                <a:spcPct val="100000"/>
              </a:lnSpc>
            </a:pPr>
            <a:r>
              <a:rPr lang="es-CO" sz="1800" dirty="0"/>
              <a:t>Cambios inflamatorios debajo de la fascia. </a:t>
            </a:r>
          </a:p>
          <a:p>
            <a:pPr algn="r">
              <a:lnSpc>
                <a:spcPct val="100000"/>
              </a:lnSpc>
            </a:pPr>
            <a:endParaRPr lang="es-CO" sz="1800" dirty="0"/>
          </a:p>
        </p:txBody>
      </p:sp>
    </p:spTree>
    <p:extLst>
      <p:ext uri="{BB962C8B-B14F-4D97-AF65-F5344CB8AC3E}">
        <p14:creationId xmlns:p14="http://schemas.microsoft.com/office/powerpoint/2010/main" val="1259274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498987" y="121697"/>
            <a:ext cx="10515600" cy="1325563"/>
          </a:xfrm>
        </p:spPr>
        <p:txBody>
          <a:bodyPr/>
          <a:lstStyle/>
          <a:p>
            <a:r>
              <a:rPr lang="es-CO" dirty="0"/>
              <a:t>DIAGNÓSTICO: IMÁGENES</a:t>
            </a:r>
          </a:p>
        </p:txBody>
      </p:sp>
      <p:pic>
        <p:nvPicPr>
          <p:cNvPr id="5" name="Imagen 4">
            <a:extLst>
              <a:ext uri="{FF2B5EF4-FFF2-40B4-BE49-F238E27FC236}">
                <a16:creationId xmlns:a16="http://schemas.microsoft.com/office/drawing/2014/main" id="{245EBB13-1533-4E40-BA9B-EC04AD3FBD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04113" y="1347028"/>
            <a:ext cx="6155873" cy="5287891"/>
          </a:xfrm>
          <a:prstGeom prst="rect">
            <a:avLst/>
          </a:prstGeom>
        </p:spPr>
      </p:pic>
      <p:pic>
        <p:nvPicPr>
          <p:cNvPr id="9" name="Imagen 8">
            <a:extLst>
              <a:ext uri="{FF2B5EF4-FFF2-40B4-BE49-F238E27FC236}">
                <a16:creationId xmlns:a16="http://schemas.microsoft.com/office/drawing/2014/main" id="{ECD1AF24-1EC5-BB49-87AA-C85236CE6CA5}"/>
              </a:ext>
            </a:extLst>
          </p:cNvPr>
          <p:cNvPicPr>
            <a:picLocks noChangeAspect="1"/>
          </p:cNvPicPr>
          <p:nvPr/>
        </p:nvPicPr>
        <p:blipFill>
          <a:blip r:embed="rId4"/>
          <a:stretch>
            <a:fillRect/>
          </a:stretch>
        </p:blipFill>
        <p:spPr>
          <a:xfrm>
            <a:off x="1344386" y="1347028"/>
            <a:ext cx="3178629" cy="2509157"/>
          </a:xfrm>
          <a:prstGeom prst="rect">
            <a:avLst/>
          </a:prstGeom>
        </p:spPr>
      </p:pic>
    </p:spTree>
    <p:extLst>
      <p:ext uri="{BB962C8B-B14F-4D97-AF65-F5344CB8AC3E}">
        <p14:creationId xmlns:p14="http://schemas.microsoft.com/office/powerpoint/2010/main" val="1879768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616974" y="260464"/>
            <a:ext cx="10515600" cy="1325563"/>
          </a:xfrm>
        </p:spPr>
        <p:txBody>
          <a:bodyPr/>
          <a:lstStyle/>
          <a:p>
            <a:r>
              <a:rPr lang="es-CO" dirty="0"/>
              <a:t>DIAGNÓSTICO: IMÁGENES</a:t>
            </a:r>
          </a:p>
        </p:txBody>
      </p:sp>
      <p:pic>
        <p:nvPicPr>
          <p:cNvPr id="3" name="Imagen 2">
            <a:extLst>
              <a:ext uri="{FF2B5EF4-FFF2-40B4-BE49-F238E27FC236}">
                <a16:creationId xmlns:a16="http://schemas.microsoft.com/office/drawing/2014/main" id="{F970EDE7-3FED-0F40-AFAD-EF35CD9EB2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9654" y="1690688"/>
            <a:ext cx="7336203" cy="4399869"/>
          </a:xfrm>
          <a:prstGeom prst="rect">
            <a:avLst/>
          </a:prstGeom>
        </p:spPr>
      </p:pic>
    </p:spTree>
    <p:extLst>
      <p:ext uri="{BB962C8B-B14F-4D97-AF65-F5344CB8AC3E}">
        <p14:creationId xmlns:p14="http://schemas.microsoft.com/office/powerpoint/2010/main" val="1751460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5C515FF-B7D9-254C-BCE6-F329926540B2}"/>
              </a:ext>
            </a:extLst>
          </p:cNvPr>
          <p:cNvPicPr>
            <a:picLocks noChangeAspect="1"/>
          </p:cNvPicPr>
          <p:nvPr/>
        </p:nvPicPr>
        <p:blipFill>
          <a:blip r:embed="rId3"/>
          <a:stretch>
            <a:fillRect/>
          </a:stretch>
        </p:blipFill>
        <p:spPr>
          <a:xfrm>
            <a:off x="8699632" y="427093"/>
            <a:ext cx="3375669" cy="3243489"/>
          </a:xfrm>
          <a:prstGeom prst="rect">
            <a:avLst/>
          </a:prstGeom>
        </p:spPr>
      </p:pic>
      <p:sp>
        <p:nvSpPr>
          <p:cNvPr id="6" name="Marcador de contenido 2">
            <a:extLst>
              <a:ext uri="{FF2B5EF4-FFF2-40B4-BE49-F238E27FC236}">
                <a16:creationId xmlns:a16="http://schemas.microsoft.com/office/drawing/2014/main" id="{681EAB45-7F2D-224A-B212-A416237CD2A1}"/>
              </a:ext>
            </a:extLst>
          </p:cNvPr>
          <p:cNvSpPr txBox="1">
            <a:spLocks/>
          </p:cNvSpPr>
          <p:nvPr/>
        </p:nvSpPr>
        <p:spPr>
          <a:xfrm>
            <a:off x="819045" y="1027906"/>
            <a:ext cx="6703303" cy="480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s-CO" dirty="0"/>
          </a:p>
          <a:p>
            <a:pPr>
              <a:lnSpc>
                <a:spcPct val="100000"/>
              </a:lnSpc>
            </a:pPr>
            <a:r>
              <a:rPr lang="es-CO" dirty="0"/>
              <a:t>RMN: no es tan útil para la detección de gas. </a:t>
            </a:r>
          </a:p>
          <a:p>
            <a:pPr>
              <a:lnSpc>
                <a:spcPct val="100000"/>
              </a:lnSpc>
            </a:pPr>
            <a:r>
              <a:rPr lang="es-CO" dirty="0"/>
              <a:t>Más sensible pero no específico.</a:t>
            </a:r>
          </a:p>
          <a:p>
            <a:pPr algn="just">
              <a:lnSpc>
                <a:spcPct val="100000"/>
              </a:lnSpc>
            </a:pPr>
            <a:r>
              <a:rPr lang="es-CO" dirty="0"/>
              <a:t>Engrosamiento e hipeintensidad de la fascia intermuscular </a:t>
            </a:r>
            <a:r>
              <a:rPr lang="es-CO" dirty="0">
                <a:sym typeface="Wingdings" pitchFamily="2" charset="2"/>
              </a:rPr>
              <a:t></a:t>
            </a:r>
            <a:r>
              <a:rPr lang="es-CO" dirty="0"/>
              <a:t> T2.</a:t>
            </a:r>
          </a:p>
          <a:p>
            <a:pPr>
              <a:lnSpc>
                <a:spcPct val="100000"/>
              </a:lnSpc>
            </a:pPr>
            <a:endParaRPr lang="es-CO" dirty="0"/>
          </a:p>
        </p:txBody>
      </p:sp>
      <p:pic>
        <p:nvPicPr>
          <p:cNvPr id="7" name="Imagen 6">
            <a:extLst>
              <a:ext uri="{FF2B5EF4-FFF2-40B4-BE49-F238E27FC236}">
                <a16:creationId xmlns:a16="http://schemas.microsoft.com/office/drawing/2014/main" id="{1107E2A0-8CA4-B048-AB73-E4D93014AA29}"/>
              </a:ext>
            </a:extLst>
          </p:cNvPr>
          <p:cNvPicPr>
            <a:picLocks noChangeAspect="1"/>
          </p:cNvPicPr>
          <p:nvPr/>
        </p:nvPicPr>
        <p:blipFill>
          <a:blip r:embed="rId4"/>
          <a:stretch>
            <a:fillRect/>
          </a:stretch>
        </p:blipFill>
        <p:spPr>
          <a:xfrm>
            <a:off x="5371998" y="3428999"/>
            <a:ext cx="3426508" cy="3243490"/>
          </a:xfrm>
          <a:prstGeom prst="rect">
            <a:avLst/>
          </a:prstGeom>
        </p:spPr>
      </p:pic>
      <p:sp>
        <p:nvSpPr>
          <p:cNvPr id="13" name="Título 1">
            <a:extLst>
              <a:ext uri="{FF2B5EF4-FFF2-40B4-BE49-F238E27FC236}">
                <a16:creationId xmlns:a16="http://schemas.microsoft.com/office/drawing/2014/main" id="{C1DEE2A2-D002-874D-9576-1D920C393FDB}"/>
              </a:ext>
            </a:extLst>
          </p:cNvPr>
          <p:cNvSpPr>
            <a:spLocks noGrp="1"/>
          </p:cNvSpPr>
          <p:nvPr>
            <p:ph type="title"/>
          </p:nvPr>
        </p:nvSpPr>
        <p:spPr>
          <a:xfrm>
            <a:off x="587477" y="185510"/>
            <a:ext cx="10515600" cy="1325563"/>
          </a:xfrm>
        </p:spPr>
        <p:txBody>
          <a:bodyPr/>
          <a:lstStyle/>
          <a:p>
            <a:r>
              <a:rPr lang="es-CO" dirty="0"/>
              <a:t>DIAGNÓSTICO: IMÁGENES</a:t>
            </a:r>
          </a:p>
        </p:txBody>
      </p:sp>
    </p:spTree>
    <p:extLst>
      <p:ext uri="{BB962C8B-B14F-4D97-AF65-F5344CB8AC3E}">
        <p14:creationId xmlns:p14="http://schemas.microsoft.com/office/powerpoint/2010/main" val="4110645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76921" y="14752"/>
            <a:ext cx="10515600" cy="1086259"/>
          </a:xfrm>
        </p:spPr>
        <p:txBody>
          <a:bodyPr/>
          <a:lstStyle/>
          <a:p>
            <a:r>
              <a:rPr lang="es-CO" dirty="0"/>
              <a:t>FACTORES DE RIESGO</a:t>
            </a:r>
          </a:p>
        </p:txBody>
      </p:sp>
      <p:sp>
        <p:nvSpPr>
          <p:cNvPr id="5" name="Marcador de contenido 2">
            <a:extLst>
              <a:ext uri="{FF2B5EF4-FFF2-40B4-BE49-F238E27FC236}">
                <a16:creationId xmlns:a16="http://schemas.microsoft.com/office/drawing/2014/main" id="{36B82D60-CCD7-7E46-B1AF-53C559422B49}"/>
              </a:ext>
            </a:extLst>
          </p:cNvPr>
          <p:cNvSpPr txBox="1">
            <a:spLocks/>
          </p:cNvSpPr>
          <p:nvPr/>
        </p:nvSpPr>
        <p:spPr>
          <a:xfrm>
            <a:off x="414945" y="1522412"/>
            <a:ext cx="6000845" cy="2333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dirty="0"/>
          </a:p>
        </p:txBody>
      </p:sp>
      <p:graphicFrame>
        <p:nvGraphicFramePr>
          <p:cNvPr id="6" name="Tabla 5">
            <a:extLst>
              <a:ext uri="{FF2B5EF4-FFF2-40B4-BE49-F238E27FC236}">
                <a16:creationId xmlns:a16="http://schemas.microsoft.com/office/drawing/2014/main" id="{4DD45F0E-A68B-1D4D-9D6A-31A30F4871AE}"/>
              </a:ext>
            </a:extLst>
          </p:cNvPr>
          <p:cNvGraphicFramePr>
            <a:graphicFrameLocks noGrp="1"/>
          </p:cNvGraphicFramePr>
          <p:nvPr>
            <p:extLst>
              <p:ext uri="{D42A27DB-BD31-4B8C-83A1-F6EECF244321}">
                <p14:modId xmlns:p14="http://schemas.microsoft.com/office/powerpoint/2010/main" val="981386163"/>
              </p:ext>
            </p:extLst>
          </p:nvPr>
        </p:nvGraphicFramePr>
        <p:xfrm>
          <a:off x="784266" y="931487"/>
          <a:ext cx="10100909" cy="2409132"/>
        </p:xfrm>
        <a:graphic>
          <a:graphicData uri="http://schemas.openxmlformats.org/drawingml/2006/table">
            <a:tbl>
              <a:tblPr firstRow="1" bandRow="1">
                <a:tableStyleId>{C083E6E3-FA7D-4D7B-A595-EF9225AFEA82}</a:tableStyleId>
              </a:tblPr>
              <a:tblGrid>
                <a:gridCol w="10100909">
                  <a:extLst>
                    <a:ext uri="{9D8B030D-6E8A-4147-A177-3AD203B41FA5}">
                      <a16:colId xmlns:a16="http://schemas.microsoft.com/office/drawing/2014/main" val="2657848061"/>
                    </a:ext>
                  </a:extLst>
                </a:gridCol>
              </a:tblGrid>
              <a:tr h="331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b="0" dirty="0">
                          <a:solidFill>
                            <a:srgbClr val="152B48"/>
                          </a:solidFill>
                          <a:latin typeface="Montserrat" pitchFamily="2" charset="77"/>
                        </a:rPr>
                        <a:t>Individuos sanos sin antecedentes. </a:t>
                      </a:r>
                    </a:p>
                  </a:txBody>
                  <a:tcPr/>
                </a:tc>
                <a:extLst>
                  <a:ext uri="{0D108BD9-81ED-4DB2-BD59-A6C34878D82A}">
                    <a16:rowId xmlns:a16="http://schemas.microsoft.com/office/drawing/2014/main" val="3048318549"/>
                  </a:ext>
                </a:extLst>
              </a:tr>
              <a:tr h="304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dirty="0">
                          <a:solidFill>
                            <a:srgbClr val="152B48"/>
                          </a:solidFill>
                          <a:latin typeface="Montserrat" pitchFamily="2" charset="77"/>
                        </a:rPr>
                        <a:t>Puerta de entrada clara. </a:t>
                      </a:r>
                      <a:endParaRPr lang="es-CO" sz="1600" b="0" dirty="0">
                        <a:solidFill>
                          <a:srgbClr val="152B48"/>
                        </a:solidFill>
                        <a:latin typeface="Montserrat" pitchFamily="2" charset="77"/>
                      </a:endParaRPr>
                    </a:p>
                  </a:txBody>
                  <a:tcPr/>
                </a:tc>
                <a:extLst>
                  <a:ext uri="{0D108BD9-81ED-4DB2-BD59-A6C34878D82A}">
                    <a16:rowId xmlns:a16="http://schemas.microsoft.com/office/drawing/2014/main" val="3455161521"/>
                  </a:ext>
                </a:extLst>
              </a:tr>
              <a:tr h="304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dirty="0">
                          <a:solidFill>
                            <a:srgbClr val="152B48"/>
                          </a:solidFill>
                          <a:latin typeface="Montserrat" pitchFamily="2" charset="77"/>
                        </a:rPr>
                        <a:t>Traumatismo penetrante mayor. </a:t>
                      </a:r>
                    </a:p>
                  </a:txBody>
                  <a:tcPr/>
                </a:tc>
                <a:extLst>
                  <a:ext uri="{0D108BD9-81ED-4DB2-BD59-A6C34878D82A}">
                    <a16:rowId xmlns:a16="http://schemas.microsoft.com/office/drawing/2014/main" val="1533703118"/>
                  </a:ext>
                </a:extLst>
              </a:tr>
              <a:tr h="360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dirty="0">
                          <a:solidFill>
                            <a:srgbClr val="152B48"/>
                          </a:solidFill>
                          <a:latin typeface="Montserrat" pitchFamily="2" charset="77"/>
                        </a:rPr>
                        <a:t>Lasceración menor o traumatismo cerrado (distensión muscular, esguince, contusión).</a:t>
                      </a:r>
                    </a:p>
                  </a:txBody>
                  <a:tcPr/>
                </a:tc>
                <a:extLst>
                  <a:ext uri="{0D108BD9-81ED-4DB2-BD59-A6C34878D82A}">
                    <a16:rowId xmlns:a16="http://schemas.microsoft.com/office/drawing/2014/main" val="4290322000"/>
                  </a:ext>
                </a:extLst>
              </a:tr>
              <a:tr h="304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dirty="0">
                          <a:solidFill>
                            <a:srgbClr val="152B48"/>
                          </a:solidFill>
                          <a:latin typeface="Montserrat" pitchFamily="2" charset="77"/>
                        </a:rPr>
                        <a:t>Ruptura de la piel: drogas IV. </a:t>
                      </a:r>
                    </a:p>
                  </a:txBody>
                  <a:tcPr/>
                </a:tc>
                <a:extLst>
                  <a:ext uri="{0D108BD9-81ED-4DB2-BD59-A6C34878D82A}">
                    <a16:rowId xmlns:a16="http://schemas.microsoft.com/office/drawing/2014/main" val="238838038"/>
                  </a:ext>
                </a:extLst>
              </a:tr>
              <a:tr h="371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dirty="0">
                          <a:solidFill>
                            <a:srgbClr val="152B48"/>
                          </a:solidFill>
                          <a:latin typeface="Montserrat" pitchFamily="2" charset="77"/>
                        </a:rPr>
                        <a:t>Cx reciente: procedimientos colónicos, urológicos, ginecológicos, cirucuncisión neonatal. </a:t>
                      </a:r>
                    </a:p>
                  </a:txBody>
                  <a:tcPr/>
                </a:tc>
                <a:extLst>
                  <a:ext uri="{0D108BD9-81ED-4DB2-BD59-A6C34878D82A}">
                    <a16:rowId xmlns:a16="http://schemas.microsoft.com/office/drawing/2014/main" val="3508750163"/>
                  </a:ext>
                </a:extLst>
              </a:tr>
              <a:tr h="318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dirty="0">
                          <a:solidFill>
                            <a:srgbClr val="152B48"/>
                          </a:solidFill>
                          <a:latin typeface="Montserrat" pitchFamily="2" charset="77"/>
                        </a:rPr>
                        <a:t>Ruptura de la mucosa: hemorroides, fisuras rectales, episiotomía. </a:t>
                      </a:r>
                    </a:p>
                  </a:txBody>
                  <a:tcPr/>
                </a:tc>
                <a:extLst>
                  <a:ext uri="{0D108BD9-81ED-4DB2-BD59-A6C34878D82A}">
                    <a16:rowId xmlns:a16="http://schemas.microsoft.com/office/drawing/2014/main" val="891157544"/>
                  </a:ext>
                </a:extLst>
              </a:tr>
            </a:tbl>
          </a:graphicData>
        </a:graphic>
      </p:graphicFrame>
      <p:graphicFrame>
        <p:nvGraphicFramePr>
          <p:cNvPr id="7" name="Tabla 6">
            <a:extLst>
              <a:ext uri="{FF2B5EF4-FFF2-40B4-BE49-F238E27FC236}">
                <a16:creationId xmlns:a16="http://schemas.microsoft.com/office/drawing/2014/main" id="{D2FE44C8-91BC-C940-ABB6-AE0E54347B0F}"/>
              </a:ext>
            </a:extLst>
          </p:cNvPr>
          <p:cNvGraphicFramePr>
            <a:graphicFrameLocks noGrp="1"/>
          </p:cNvGraphicFramePr>
          <p:nvPr>
            <p:extLst>
              <p:ext uri="{D42A27DB-BD31-4B8C-83A1-F6EECF244321}">
                <p14:modId xmlns:p14="http://schemas.microsoft.com/office/powerpoint/2010/main" val="2280782396"/>
              </p:ext>
            </p:extLst>
          </p:nvPr>
        </p:nvGraphicFramePr>
        <p:xfrm>
          <a:off x="4409767" y="3625108"/>
          <a:ext cx="7693742" cy="3114904"/>
        </p:xfrm>
        <a:graphic>
          <a:graphicData uri="http://schemas.openxmlformats.org/drawingml/2006/table">
            <a:tbl>
              <a:tblPr firstRow="1" bandRow="1">
                <a:tableStyleId>{C083E6E3-FA7D-4D7B-A595-EF9225AFEA82}</a:tableStyleId>
              </a:tblPr>
              <a:tblGrid>
                <a:gridCol w="7693742">
                  <a:extLst>
                    <a:ext uri="{9D8B030D-6E8A-4147-A177-3AD203B41FA5}">
                      <a16:colId xmlns:a16="http://schemas.microsoft.com/office/drawing/2014/main" val="2657848061"/>
                    </a:ext>
                  </a:extLst>
                </a:gridCol>
              </a:tblGrid>
              <a:tr h="289297">
                <a:tc>
                  <a:txBody>
                    <a:bodyPr/>
                    <a:lstStyle/>
                    <a:p>
                      <a:r>
                        <a:rPr lang="es-CO" sz="1600" b="0" dirty="0">
                          <a:solidFill>
                            <a:srgbClr val="152B48"/>
                          </a:solidFill>
                          <a:latin typeface="Montserrat" pitchFamily="2" charset="77"/>
                        </a:rPr>
                        <a:t>Inmunosupresión: cirrosis, neutropenia, VIH. </a:t>
                      </a:r>
                    </a:p>
                  </a:txBody>
                  <a:tcPr/>
                </a:tc>
                <a:extLst>
                  <a:ext uri="{0D108BD9-81ED-4DB2-BD59-A6C34878D82A}">
                    <a16:rowId xmlns:a16="http://schemas.microsoft.com/office/drawing/2014/main" val="3048318549"/>
                  </a:ext>
                </a:extLst>
              </a:tr>
              <a:tr h="289297">
                <a:tc>
                  <a:txBody>
                    <a:bodyPr/>
                    <a:lstStyle/>
                    <a:p>
                      <a:r>
                        <a:rPr lang="es-CO" sz="1600" dirty="0">
                          <a:solidFill>
                            <a:srgbClr val="152B48"/>
                          </a:solidFill>
                          <a:latin typeface="Montserrat" pitchFamily="2" charset="77"/>
                        </a:rPr>
                        <a:t>DM II: importante </a:t>
                      </a:r>
                      <a:r>
                        <a:rPr lang="es-CO" sz="1600" dirty="0">
                          <a:solidFill>
                            <a:srgbClr val="152B48"/>
                          </a:solidFill>
                          <a:latin typeface="Montserrat" pitchFamily="2" charset="77"/>
                          <a:sym typeface="Wingdings" pitchFamily="2" charset="2"/>
                        </a:rPr>
                        <a:t></a:t>
                      </a:r>
                      <a:r>
                        <a:rPr lang="es-CO" sz="1600" dirty="0">
                          <a:solidFill>
                            <a:srgbClr val="152B48"/>
                          </a:solidFill>
                          <a:latin typeface="Montserrat" pitchFamily="2" charset="77"/>
                        </a:rPr>
                        <a:t> extremidades, perineo, cabeza, cuello.</a:t>
                      </a:r>
                    </a:p>
                  </a:txBody>
                  <a:tcPr/>
                </a:tc>
                <a:extLst>
                  <a:ext uri="{0D108BD9-81ED-4DB2-BD59-A6C34878D82A}">
                    <a16:rowId xmlns:a16="http://schemas.microsoft.com/office/drawing/2014/main" val="3455161521"/>
                  </a:ext>
                </a:extLst>
              </a:tr>
              <a:tr h="289297">
                <a:tc>
                  <a:txBody>
                    <a:bodyPr/>
                    <a:lstStyle/>
                    <a:p>
                      <a:r>
                        <a:rPr lang="es-CO" sz="1600" dirty="0">
                          <a:solidFill>
                            <a:srgbClr val="152B48"/>
                          </a:solidFill>
                          <a:latin typeface="Montserrat" pitchFamily="2" charset="77"/>
                        </a:rPr>
                        <a:t>SGLT-2 – Gangrena de Fournier</a:t>
                      </a:r>
                    </a:p>
                  </a:txBody>
                  <a:tcPr/>
                </a:tc>
                <a:extLst>
                  <a:ext uri="{0D108BD9-81ED-4DB2-BD59-A6C34878D82A}">
                    <a16:rowId xmlns:a16="http://schemas.microsoft.com/office/drawing/2014/main" val="1533703118"/>
                  </a:ext>
                </a:extLst>
              </a:tr>
              <a:tr h="428198">
                <a:tc>
                  <a:txBody>
                    <a:bodyPr/>
                    <a:lstStyle/>
                    <a:p>
                      <a:r>
                        <a:rPr lang="es-CO" sz="1600" dirty="0">
                          <a:solidFill>
                            <a:srgbClr val="152B48"/>
                          </a:solidFill>
                          <a:latin typeface="Montserrat" pitchFamily="2" charset="77"/>
                        </a:rPr>
                        <a:t>Malignidad. </a:t>
                      </a:r>
                    </a:p>
                  </a:txBody>
                  <a:tcPr/>
                </a:tc>
                <a:extLst>
                  <a:ext uri="{0D108BD9-81ED-4DB2-BD59-A6C34878D82A}">
                    <a16:rowId xmlns:a16="http://schemas.microsoft.com/office/drawing/2014/main" val="4290322000"/>
                  </a:ext>
                </a:extLst>
              </a:tr>
              <a:tr h="289297">
                <a:tc>
                  <a:txBody>
                    <a:bodyPr/>
                    <a:lstStyle/>
                    <a:p>
                      <a:r>
                        <a:rPr lang="es-CO" sz="1600" dirty="0">
                          <a:solidFill>
                            <a:srgbClr val="152B48"/>
                          </a:solidFill>
                          <a:latin typeface="Montserrat" pitchFamily="2" charset="77"/>
                        </a:rPr>
                        <a:t>Obesidad. </a:t>
                      </a:r>
                    </a:p>
                  </a:txBody>
                  <a:tcPr/>
                </a:tc>
                <a:extLst>
                  <a:ext uri="{0D108BD9-81ED-4DB2-BD59-A6C34878D82A}">
                    <a16:rowId xmlns:a16="http://schemas.microsoft.com/office/drawing/2014/main" val="238838038"/>
                  </a:ext>
                </a:extLst>
              </a:tr>
              <a:tr h="303306">
                <a:tc>
                  <a:txBody>
                    <a:bodyPr/>
                    <a:lstStyle/>
                    <a:p>
                      <a:r>
                        <a:rPr lang="es-CO" sz="1600" dirty="0">
                          <a:solidFill>
                            <a:srgbClr val="152B48"/>
                          </a:solidFill>
                          <a:latin typeface="Montserrat" pitchFamily="2" charset="77"/>
                        </a:rPr>
                        <a:t>Alcoholismo. </a:t>
                      </a:r>
                    </a:p>
                  </a:txBody>
                  <a:tcPr/>
                </a:tc>
                <a:extLst>
                  <a:ext uri="{0D108BD9-81ED-4DB2-BD59-A6C34878D82A}">
                    <a16:rowId xmlns:a16="http://schemas.microsoft.com/office/drawing/2014/main" val="3508750163"/>
                  </a:ext>
                </a:extLst>
              </a:tr>
              <a:tr h="303306">
                <a:tc>
                  <a:txBody>
                    <a:bodyPr/>
                    <a:lstStyle/>
                    <a:p>
                      <a:r>
                        <a:rPr lang="es-CO" sz="1600" dirty="0">
                          <a:solidFill>
                            <a:srgbClr val="152B48"/>
                          </a:solidFill>
                          <a:latin typeface="Montserrat" pitchFamily="2" charset="77"/>
                        </a:rPr>
                        <a:t>Embarazo, parto, aborto, procedimientos ginecológicos. </a:t>
                      </a:r>
                    </a:p>
                  </a:txBody>
                  <a:tcPr/>
                </a:tc>
                <a:extLst>
                  <a:ext uri="{0D108BD9-81ED-4DB2-BD59-A6C34878D82A}">
                    <a16:rowId xmlns:a16="http://schemas.microsoft.com/office/drawing/2014/main" val="891157544"/>
                  </a:ext>
                </a:extLst>
              </a:tr>
              <a:tr h="675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dirty="0">
                          <a:solidFill>
                            <a:srgbClr val="152B48"/>
                          </a:solidFill>
                          <a:latin typeface="Montserrat" pitchFamily="2" charset="77"/>
                        </a:rPr>
                        <a:t>Aines: progresión de la infección necrotizante estreptocócica </a:t>
                      </a:r>
                      <a:r>
                        <a:rPr lang="es-CO" sz="1600" dirty="0">
                          <a:solidFill>
                            <a:srgbClr val="152B48"/>
                          </a:solidFill>
                          <a:latin typeface="Montserrat" pitchFamily="2" charset="77"/>
                          <a:sym typeface="Wingdings" pitchFamily="2" charset="2"/>
                        </a:rPr>
                        <a:t></a:t>
                      </a:r>
                      <a:r>
                        <a:rPr lang="es-CO" sz="1600" dirty="0">
                          <a:solidFill>
                            <a:srgbClr val="152B48"/>
                          </a:solidFill>
                          <a:latin typeface="Montserrat" pitchFamily="2" charset="77"/>
                        </a:rPr>
                        <a:t> enmascaramiento de signos y síntomas de inflamación </a:t>
                      </a:r>
                      <a:r>
                        <a:rPr lang="es-CO" sz="1600" dirty="0">
                          <a:solidFill>
                            <a:srgbClr val="152B48"/>
                          </a:solidFill>
                          <a:latin typeface="Montserrat" pitchFamily="2" charset="77"/>
                          <a:sym typeface="Wingdings" pitchFamily="2" charset="2"/>
                        </a:rPr>
                        <a:t> </a:t>
                      </a:r>
                      <a:r>
                        <a:rPr lang="es-CO" sz="1600" dirty="0">
                          <a:solidFill>
                            <a:srgbClr val="152B48"/>
                          </a:solidFill>
                          <a:latin typeface="Montserrat" pitchFamily="2" charset="77"/>
                        </a:rPr>
                        <a:t>retraso del dx. </a:t>
                      </a:r>
                    </a:p>
                  </a:txBody>
                  <a:tcPr/>
                </a:tc>
                <a:extLst>
                  <a:ext uri="{0D108BD9-81ED-4DB2-BD59-A6C34878D82A}">
                    <a16:rowId xmlns:a16="http://schemas.microsoft.com/office/drawing/2014/main" val="1313834287"/>
                  </a:ext>
                </a:extLst>
              </a:tr>
            </a:tbl>
          </a:graphicData>
        </a:graphic>
      </p:graphicFrame>
    </p:spTree>
    <p:extLst>
      <p:ext uri="{BB962C8B-B14F-4D97-AF65-F5344CB8AC3E}">
        <p14:creationId xmlns:p14="http://schemas.microsoft.com/office/powerpoint/2010/main" val="22920678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D45919A7-6A61-774C-85B6-8EBC291B46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69663" y="3386466"/>
            <a:ext cx="3121131" cy="3392446"/>
          </a:xfrm>
          <a:prstGeom prst="rect">
            <a:avLst/>
          </a:prstGeom>
        </p:spPr>
      </p:pic>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957710" y="1248376"/>
            <a:ext cx="5280857" cy="4913122"/>
          </a:xfrm>
        </p:spPr>
        <p:txBody>
          <a:bodyPr>
            <a:normAutofit/>
          </a:bodyPr>
          <a:lstStyle/>
          <a:p>
            <a:pPr algn="just">
              <a:lnSpc>
                <a:spcPct val="100000"/>
              </a:lnSpc>
            </a:pPr>
            <a:endParaRPr lang="es-CO" dirty="0"/>
          </a:p>
          <a:p>
            <a:pPr algn="just">
              <a:lnSpc>
                <a:spcPct val="100000"/>
              </a:lnSpc>
            </a:pPr>
            <a:r>
              <a:rPr lang="es-CO" dirty="0"/>
              <a:t>Ecografía: abscesos localizados y gas.</a:t>
            </a:r>
          </a:p>
          <a:p>
            <a:pPr algn="just">
              <a:lnSpc>
                <a:spcPct val="100000"/>
              </a:lnSpc>
            </a:pPr>
            <a:r>
              <a:rPr lang="es-CO" dirty="0"/>
              <a:t>Hinchazón de tejidos blandos: no específico – infx, traumatismo, cx, inflamación.</a:t>
            </a:r>
          </a:p>
        </p:txBody>
      </p:sp>
      <p:sp>
        <p:nvSpPr>
          <p:cNvPr id="6" name="Marcador de contenido 2">
            <a:extLst>
              <a:ext uri="{FF2B5EF4-FFF2-40B4-BE49-F238E27FC236}">
                <a16:creationId xmlns:a16="http://schemas.microsoft.com/office/drawing/2014/main" id="{681EAB45-7F2D-224A-B212-A416237CD2A1}"/>
              </a:ext>
            </a:extLst>
          </p:cNvPr>
          <p:cNvSpPr txBox="1">
            <a:spLocks/>
          </p:cNvSpPr>
          <p:nvPr/>
        </p:nvSpPr>
        <p:spPr>
          <a:xfrm>
            <a:off x="435587" y="1690688"/>
            <a:ext cx="6627824"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dirty="0"/>
          </a:p>
        </p:txBody>
      </p:sp>
      <p:pic>
        <p:nvPicPr>
          <p:cNvPr id="8" name="Imagen 7">
            <a:extLst>
              <a:ext uri="{FF2B5EF4-FFF2-40B4-BE49-F238E27FC236}">
                <a16:creationId xmlns:a16="http://schemas.microsoft.com/office/drawing/2014/main" id="{91FDA3E8-3361-CE4D-8928-8F10591C4C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33978" y="1057405"/>
            <a:ext cx="4268617" cy="2496934"/>
          </a:xfrm>
          <a:prstGeom prst="rect">
            <a:avLst/>
          </a:prstGeom>
        </p:spPr>
      </p:pic>
      <p:pic>
        <p:nvPicPr>
          <p:cNvPr id="9" name="Imagen 8">
            <a:extLst>
              <a:ext uri="{FF2B5EF4-FFF2-40B4-BE49-F238E27FC236}">
                <a16:creationId xmlns:a16="http://schemas.microsoft.com/office/drawing/2014/main" id="{B5791069-D7E6-1543-BA17-B0F260EF04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7534" y="3554339"/>
            <a:ext cx="4212857" cy="3230554"/>
          </a:xfrm>
          <a:prstGeom prst="rect">
            <a:avLst/>
          </a:prstGeom>
        </p:spPr>
      </p:pic>
      <p:sp>
        <p:nvSpPr>
          <p:cNvPr id="12" name="Título 1">
            <a:extLst>
              <a:ext uri="{FF2B5EF4-FFF2-40B4-BE49-F238E27FC236}">
                <a16:creationId xmlns:a16="http://schemas.microsoft.com/office/drawing/2014/main" id="{3FF11B9A-355E-0B4C-B2FF-55892E7D119E}"/>
              </a:ext>
            </a:extLst>
          </p:cNvPr>
          <p:cNvSpPr>
            <a:spLocks noGrp="1"/>
          </p:cNvSpPr>
          <p:nvPr>
            <p:ph type="title"/>
          </p:nvPr>
        </p:nvSpPr>
        <p:spPr>
          <a:xfrm>
            <a:off x="463467" y="79088"/>
            <a:ext cx="10515600" cy="1325563"/>
          </a:xfrm>
        </p:spPr>
        <p:txBody>
          <a:bodyPr/>
          <a:lstStyle/>
          <a:p>
            <a:r>
              <a:rPr lang="es-CO" dirty="0"/>
              <a:t>DIAGNÓSTICO: IMÁGENES</a:t>
            </a:r>
          </a:p>
        </p:txBody>
      </p:sp>
    </p:spTree>
    <p:extLst>
      <p:ext uri="{BB962C8B-B14F-4D97-AF65-F5344CB8AC3E}">
        <p14:creationId xmlns:p14="http://schemas.microsoft.com/office/powerpoint/2010/main" val="2659186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690716" y="-312"/>
            <a:ext cx="10515600" cy="1325563"/>
          </a:xfrm>
        </p:spPr>
        <p:txBody>
          <a:bodyPr/>
          <a:lstStyle/>
          <a:p>
            <a:r>
              <a:rPr lang="es-CO" dirty="0"/>
              <a:t>DIAGNÓSTICO </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864396" y="1132992"/>
            <a:ext cx="4550121" cy="3530146"/>
          </a:xfrm>
        </p:spPr>
        <p:txBody>
          <a:bodyPr>
            <a:normAutofit/>
          </a:bodyPr>
          <a:lstStyle/>
          <a:p>
            <a:pPr marL="0" indent="0">
              <a:lnSpc>
                <a:spcPct val="100000"/>
              </a:lnSpc>
              <a:buNone/>
            </a:pPr>
            <a:r>
              <a:rPr lang="es-CO" sz="2200" b="1" dirty="0"/>
              <a:t>Biopsia:</a:t>
            </a:r>
          </a:p>
          <a:p>
            <a:pPr>
              <a:lnSpc>
                <a:spcPct val="100000"/>
              </a:lnSpc>
            </a:pPr>
            <a:r>
              <a:rPr lang="es-CO" dirty="0"/>
              <a:t>Tinción Gram </a:t>
            </a:r>
            <a:r>
              <a:rPr lang="es-CO" dirty="0">
                <a:sym typeface="Wingdings" pitchFamily="2" charset="2"/>
              </a:rPr>
              <a:t></a:t>
            </a:r>
            <a:r>
              <a:rPr lang="es-CO" dirty="0"/>
              <a:t> orientación. </a:t>
            </a:r>
          </a:p>
          <a:p>
            <a:pPr>
              <a:lnSpc>
                <a:spcPct val="100000"/>
              </a:lnSpc>
            </a:pPr>
            <a:r>
              <a:rPr lang="es-CO" dirty="0"/>
              <a:t>Bx percutánea </a:t>
            </a:r>
            <a:r>
              <a:rPr lang="es-CO" dirty="0">
                <a:sym typeface="Wingdings" pitchFamily="2" charset="2"/>
              </a:rPr>
              <a:t> </a:t>
            </a:r>
            <a:r>
              <a:rPr lang="es-CO" dirty="0"/>
              <a:t>errores de muestreo.</a:t>
            </a:r>
          </a:p>
          <a:p>
            <a:pPr>
              <a:lnSpc>
                <a:spcPct val="100000"/>
              </a:lnSpc>
            </a:pPr>
            <a:r>
              <a:rPr lang="es-CO" dirty="0"/>
              <a:t>SGA: destrucción tejido muscular, escacez de fagocitos.</a:t>
            </a:r>
          </a:p>
          <a:p>
            <a:pPr>
              <a:lnSpc>
                <a:spcPct val="100000"/>
              </a:lnSpc>
            </a:pPr>
            <a:r>
              <a:rPr lang="es-CO" dirty="0"/>
              <a:t>Gangrena gaseosa: edema, gas. </a:t>
            </a:r>
          </a:p>
        </p:txBody>
      </p:sp>
      <p:pic>
        <p:nvPicPr>
          <p:cNvPr id="5" name="Imagen 4">
            <a:extLst>
              <a:ext uri="{FF2B5EF4-FFF2-40B4-BE49-F238E27FC236}">
                <a16:creationId xmlns:a16="http://schemas.microsoft.com/office/drawing/2014/main" id="{66BBD77E-B80C-714B-8F6A-3E14F78B9A34}"/>
              </a:ext>
            </a:extLst>
          </p:cNvPr>
          <p:cNvPicPr>
            <a:picLocks noChangeAspect="1"/>
          </p:cNvPicPr>
          <p:nvPr/>
        </p:nvPicPr>
        <p:blipFill>
          <a:blip r:embed="rId3"/>
          <a:stretch>
            <a:fillRect/>
          </a:stretch>
        </p:blipFill>
        <p:spPr>
          <a:xfrm>
            <a:off x="5535805" y="2035211"/>
            <a:ext cx="5791799" cy="2042886"/>
          </a:xfrm>
          <a:prstGeom prst="rect">
            <a:avLst/>
          </a:prstGeom>
        </p:spPr>
      </p:pic>
      <p:pic>
        <p:nvPicPr>
          <p:cNvPr id="6" name="Imagen 5">
            <a:extLst>
              <a:ext uri="{FF2B5EF4-FFF2-40B4-BE49-F238E27FC236}">
                <a16:creationId xmlns:a16="http://schemas.microsoft.com/office/drawing/2014/main" id="{30BE813E-C17E-F545-B550-EC2F5D3B4B4C}"/>
              </a:ext>
            </a:extLst>
          </p:cNvPr>
          <p:cNvPicPr>
            <a:picLocks noChangeAspect="1"/>
          </p:cNvPicPr>
          <p:nvPr/>
        </p:nvPicPr>
        <p:blipFill>
          <a:blip r:embed="rId4"/>
          <a:stretch>
            <a:fillRect/>
          </a:stretch>
        </p:blipFill>
        <p:spPr>
          <a:xfrm>
            <a:off x="9338216" y="4357415"/>
            <a:ext cx="2503827" cy="1920875"/>
          </a:xfrm>
          <a:prstGeom prst="rect">
            <a:avLst/>
          </a:prstGeom>
        </p:spPr>
      </p:pic>
      <p:pic>
        <p:nvPicPr>
          <p:cNvPr id="7" name="Imagen 6">
            <a:extLst>
              <a:ext uri="{FF2B5EF4-FFF2-40B4-BE49-F238E27FC236}">
                <a16:creationId xmlns:a16="http://schemas.microsoft.com/office/drawing/2014/main" id="{153376C6-0E12-CE42-B2A5-AA7DAE48516B}"/>
              </a:ext>
            </a:extLst>
          </p:cNvPr>
          <p:cNvPicPr>
            <a:picLocks noChangeAspect="1"/>
          </p:cNvPicPr>
          <p:nvPr/>
        </p:nvPicPr>
        <p:blipFill>
          <a:blip r:embed="rId5"/>
          <a:stretch>
            <a:fillRect/>
          </a:stretch>
        </p:blipFill>
        <p:spPr>
          <a:xfrm>
            <a:off x="9113678" y="192598"/>
            <a:ext cx="2507139" cy="1747101"/>
          </a:xfrm>
          <a:prstGeom prst="rect">
            <a:avLst/>
          </a:prstGeom>
        </p:spPr>
      </p:pic>
      <p:sp>
        <p:nvSpPr>
          <p:cNvPr id="8" name="Marcador de contenido 2">
            <a:extLst>
              <a:ext uri="{FF2B5EF4-FFF2-40B4-BE49-F238E27FC236}">
                <a16:creationId xmlns:a16="http://schemas.microsoft.com/office/drawing/2014/main" id="{4C331439-32E4-364B-A765-6FC77380D466}"/>
              </a:ext>
            </a:extLst>
          </p:cNvPr>
          <p:cNvSpPr txBox="1">
            <a:spLocks/>
          </p:cNvSpPr>
          <p:nvPr/>
        </p:nvSpPr>
        <p:spPr>
          <a:xfrm>
            <a:off x="4669654" y="4209747"/>
            <a:ext cx="4312114" cy="3530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t>Destrucción tisular extensa, trombosis, proliferación bacteriana, infiltración de células inflamatorias. </a:t>
            </a:r>
          </a:p>
          <a:p>
            <a:pPr algn="just">
              <a:lnSpc>
                <a:spcPct val="100000"/>
              </a:lnSpc>
            </a:pPr>
            <a:r>
              <a:rPr lang="es-CO" dirty="0"/>
              <a:t>Miositis necrozante: necrosis fibras, infiltración de granulocitos, bacterias. </a:t>
            </a:r>
          </a:p>
        </p:txBody>
      </p:sp>
    </p:spTree>
    <p:extLst>
      <p:ext uri="{BB962C8B-B14F-4D97-AF65-F5344CB8AC3E}">
        <p14:creationId xmlns:p14="http://schemas.microsoft.com/office/powerpoint/2010/main" val="4057193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72729" y="27488"/>
            <a:ext cx="10515600" cy="1518858"/>
          </a:xfrm>
        </p:spPr>
        <p:txBody>
          <a:bodyPr>
            <a:normAutofit/>
          </a:bodyPr>
          <a:lstStyle/>
          <a:p>
            <a:pPr>
              <a:lnSpc>
                <a:spcPct val="100000"/>
              </a:lnSpc>
            </a:pPr>
            <a:r>
              <a:rPr lang="es-CO" dirty="0"/>
              <a:t>DIAGNÓSTICOS: EXPLORACIÓN QUIRÚRGICA</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981391" y="1529360"/>
            <a:ext cx="11618804" cy="2254475"/>
          </a:xfrm>
        </p:spPr>
        <p:txBody>
          <a:bodyPr>
            <a:noAutofit/>
          </a:bodyPr>
          <a:lstStyle/>
          <a:p>
            <a:pPr>
              <a:lnSpc>
                <a:spcPct val="100000"/>
              </a:lnSpc>
            </a:pPr>
            <a:r>
              <a:rPr lang="es-CO" sz="1600" dirty="0"/>
              <a:t>Diagnóstico definitivo de infección necrozante. </a:t>
            </a:r>
          </a:p>
          <a:p>
            <a:pPr>
              <a:lnSpc>
                <a:spcPct val="100000"/>
              </a:lnSpc>
            </a:pPr>
            <a:r>
              <a:rPr lang="es-CO" sz="1600" dirty="0"/>
              <a:t>Determinar extensión, evaluar necesidad de desbridamiento o amputación y para obtener muestras.</a:t>
            </a:r>
          </a:p>
          <a:p>
            <a:pPr>
              <a:lnSpc>
                <a:spcPct val="100000"/>
              </a:lnSpc>
            </a:pPr>
            <a:r>
              <a:rPr lang="es-CO" sz="1600" dirty="0"/>
              <a:t>Inflamación. </a:t>
            </a:r>
          </a:p>
          <a:p>
            <a:pPr>
              <a:lnSpc>
                <a:spcPct val="100000"/>
              </a:lnSpc>
            </a:pPr>
            <a:r>
              <a:rPr lang="es-CO" sz="1600" dirty="0"/>
              <a:t>Coloración gris opaca de la fascia. </a:t>
            </a:r>
          </a:p>
          <a:p>
            <a:pPr>
              <a:lnSpc>
                <a:spcPct val="100000"/>
              </a:lnSpc>
            </a:pPr>
            <a:r>
              <a:rPr lang="es-CO" sz="1600" dirty="0"/>
              <a:t>Exudado delgado sin purulencia clara. </a:t>
            </a:r>
          </a:p>
          <a:p>
            <a:pPr>
              <a:lnSpc>
                <a:spcPct val="100000"/>
              </a:lnSpc>
            </a:pPr>
            <a:r>
              <a:rPr lang="es-CO" sz="1600" dirty="0"/>
              <a:t>Fácil separación de los planos tisulares. </a:t>
            </a:r>
          </a:p>
          <a:p>
            <a:pPr>
              <a:lnSpc>
                <a:spcPct val="100000"/>
              </a:lnSpc>
            </a:pPr>
            <a:r>
              <a:rPr lang="es-CO" sz="1600" dirty="0"/>
              <a:t>Bx: no necesaria para el dx. </a:t>
            </a:r>
          </a:p>
          <a:p>
            <a:pPr>
              <a:lnSpc>
                <a:spcPct val="100000"/>
              </a:lnSpc>
            </a:pPr>
            <a:endParaRPr lang="es-CO" sz="1600" dirty="0"/>
          </a:p>
        </p:txBody>
      </p:sp>
      <p:pic>
        <p:nvPicPr>
          <p:cNvPr id="5" name="Imagen 4">
            <a:extLst>
              <a:ext uri="{FF2B5EF4-FFF2-40B4-BE49-F238E27FC236}">
                <a16:creationId xmlns:a16="http://schemas.microsoft.com/office/drawing/2014/main" id="{66B80EDD-53D8-DE48-94F8-506C1C6FE8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2467" y="2793554"/>
            <a:ext cx="5952591" cy="3889478"/>
          </a:xfrm>
          <a:prstGeom prst="rect">
            <a:avLst/>
          </a:prstGeom>
        </p:spPr>
      </p:pic>
      <p:sp>
        <p:nvSpPr>
          <p:cNvPr id="7" name="Marcador de contenido 2">
            <a:extLst>
              <a:ext uri="{FF2B5EF4-FFF2-40B4-BE49-F238E27FC236}">
                <a16:creationId xmlns:a16="http://schemas.microsoft.com/office/drawing/2014/main" id="{B3AA1B7A-A040-3D4E-BC63-BEA0458058B7}"/>
              </a:ext>
            </a:extLst>
          </p:cNvPr>
          <p:cNvSpPr txBox="1">
            <a:spLocks/>
          </p:cNvSpPr>
          <p:nvPr/>
        </p:nvSpPr>
        <p:spPr>
          <a:xfrm>
            <a:off x="2709477" y="3170011"/>
            <a:ext cx="2691732" cy="2671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sz="1400" dirty="0"/>
          </a:p>
        </p:txBody>
      </p:sp>
    </p:spTree>
    <p:extLst>
      <p:ext uri="{BB962C8B-B14F-4D97-AF65-F5344CB8AC3E}">
        <p14:creationId xmlns:p14="http://schemas.microsoft.com/office/powerpoint/2010/main" val="3327021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A2797FB6-A7EE-D247-B12A-731A113992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99783" y="2429221"/>
            <a:ext cx="2447973" cy="3123505"/>
          </a:xfrm>
          <a:prstGeom prst="rect">
            <a:avLst/>
          </a:prstGeom>
        </p:spPr>
      </p:pic>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602226" y="131338"/>
            <a:ext cx="10515600" cy="1874443"/>
          </a:xfrm>
        </p:spPr>
        <p:txBody>
          <a:bodyPr>
            <a:normAutofit/>
          </a:bodyPr>
          <a:lstStyle/>
          <a:p>
            <a:pPr>
              <a:lnSpc>
                <a:spcPct val="100000"/>
              </a:lnSpc>
            </a:pPr>
            <a:r>
              <a:rPr lang="es-CO" dirty="0"/>
              <a:t>DIAGNÓSTICOS: EXPLORACIÓN QUIRÚRGICA </a:t>
            </a:r>
          </a:p>
        </p:txBody>
      </p:sp>
      <p:sp>
        <p:nvSpPr>
          <p:cNvPr id="7" name="Marcador de contenido 2">
            <a:extLst>
              <a:ext uri="{FF2B5EF4-FFF2-40B4-BE49-F238E27FC236}">
                <a16:creationId xmlns:a16="http://schemas.microsoft.com/office/drawing/2014/main" id="{B3AA1B7A-A040-3D4E-BC63-BEA0458058B7}"/>
              </a:ext>
            </a:extLst>
          </p:cNvPr>
          <p:cNvSpPr txBox="1">
            <a:spLocks/>
          </p:cNvSpPr>
          <p:nvPr/>
        </p:nvSpPr>
        <p:spPr>
          <a:xfrm>
            <a:off x="2709477" y="3170011"/>
            <a:ext cx="2691732" cy="2671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sz="1400" dirty="0"/>
          </a:p>
        </p:txBody>
      </p:sp>
      <p:pic>
        <p:nvPicPr>
          <p:cNvPr id="9" name="Imagen 8">
            <a:extLst>
              <a:ext uri="{FF2B5EF4-FFF2-40B4-BE49-F238E27FC236}">
                <a16:creationId xmlns:a16="http://schemas.microsoft.com/office/drawing/2014/main" id="{9B34AD73-02B0-FE45-B611-160D4AFACE1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03134" y="2429220"/>
            <a:ext cx="5540894" cy="3123505"/>
          </a:xfrm>
          <a:prstGeom prst="rect">
            <a:avLst/>
          </a:prstGeom>
        </p:spPr>
      </p:pic>
    </p:spTree>
    <p:extLst>
      <p:ext uri="{BB962C8B-B14F-4D97-AF65-F5344CB8AC3E}">
        <p14:creationId xmlns:p14="http://schemas.microsoft.com/office/powerpoint/2010/main" val="2100305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469490" y="133005"/>
            <a:ext cx="10515600" cy="1325563"/>
          </a:xfrm>
        </p:spPr>
        <p:txBody>
          <a:bodyPr/>
          <a:lstStyle/>
          <a:p>
            <a:r>
              <a:rPr lang="es-CO" dirty="0"/>
              <a:t>DIFICULTADES DIAGNÓSTICAS</a:t>
            </a:r>
          </a:p>
        </p:txBody>
      </p:sp>
      <p:graphicFrame>
        <p:nvGraphicFramePr>
          <p:cNvPr id="5" name="Tabla 4">
            <a:extLst>
              <a:ext uri="{FF2B5EF4-FFF2-40B4-BE49-F238E27FC236}">
                <a16:creationId xmlns:a16="http://schemas.microsoft.com/office/drawing/2014/main" id="{5BC62FF2-C898-284E-B778-50538C3A75B5}"/>
              </a:ext>
            </a:extLst>
          </p:cNvPr>
          <p:cNvGraphicFramePr>
            <a:graphicFrameLocks noGrp="1"/>
          </p:cNvGraphicFramePr>
          <p:nvPr>
            <p:extLst>
              <p:ext uri="{D42A27DB-BD31-4B8C-83A1-F6EECF244321}">
                <p14:modId xmlns:p14="http://schemas.microsoft.com/office/powerpoint/2010/main" val="1537288460"/>
              </p:ext>
            </p:extLst>
          </p:nvPr>
        </p:nvGraphicFramePr>
        <p:xfrm>
          <a:off x="4785755" y="1888177"/>
          <a:ext cx="7359520" cy="4591149"/>
        </p:xfrm>
        <a:graphic>
          <a:graphicData uri="http://schemas.openxmlformats.org/drawingml/2006/table">
            <a:tbl>
              <a:tblPr firstRow="1" bandRow="1">
                <a:tableStyleId>{7DF18680-E054-41AD-8BC1-D1AEF772440D}</a:tableStyleId>
              </a:tblPr>
              <a:tblGrid>
                <a:gridCol w="3679760">
                  <a:extLst>
                    <a:ext uri="{9D8B030D-6E8A-4147-A177-3AD203B41FA5}">
                      <a16:colId xmlns:a16="http://schemas.microsoft.com/office/drawing/2014/main" val="736504014"/>
                    </a:ext>
                  </a:extLst>
                </a:gridCol>
                <a:gridCol w="3679760">
                  <a:extLst>
                    <a:ext uri="{9D8B030D-6E8A-4147-A177-3AD203B41FA5}">
                      <a16:colId xmlns:a16="http://schemas.microsoft.com/office/drawing/2014/main" val="3316669209"/>
                    </a:ext>
                  </a:extLst>
                </a:gridCol>
              </a:tblGrid>
              <a:tr h="697865">
                <a:tc>
                  <a:txBody>
                    <a:bodyPr/>
                    <a:lstStyle/>
                    <a:p>
                      <a:pPr algn="ctr"/>
                      <a:r>
                        <a:rPr lang="es-CO" sz="1600" dirty="0">
                          <a:latin typeface="Montserrat" pitchFamily="2" charset="77"/>
                        </a:rPr>
                        <a:t>Errores</a:t>
                      </a:r>
                    </a:p>
                  </a:txBody>
                  <a:tcPr/>
                </a:tc>
                <a:tc>
                  <a:txBody>
                    <a:bodyPr/>
                    <a:lstStyle/>
                    <a:p>
                      <a:pPr algn="ctr"/>
                      <a:r>
                        <a:rPr lang="es-CO" sz="1600" dirty="0">
                          <a:latin typeface="Montserrat" pitchFamily="2" charset="77"/>
                        </a:rPr>
                        <a:t>Explicación</a:t>
                      </a:r>
                    </a:p>
                  </a:txBody>
                  <a:tcPr/>
                </a:tc>
                <a:extLst>
                  <a:ext uri="{0D108BD9-81ED-4DB2-BD59-A6C34878D82A}">
                    <a16:rowId xmlns:a16="http://schemas.microsoft.com/office/drawing/2014/main" val="1527658219"/>
                  </a:ext>
                </a:extLst>
              </a:tr>
              <a:tr h="534853">
                <a:tc>
                  <a:txBody>
                    <a:bodyPr/>
                    <a:lstStyle/>
                    <a:p>
                      <a:r>
                        <a:rPr lang="es-CO" sz="1200" b="1" dirty="0">
                          <a:solidFill>
                            <a:srgbClr val="152B48"/>
                          </a:solidFill>
                          <a:latin typeface="Montserrat" pitchFamily="2" charset="77"/>
                        </a:rPr>
                        <a:t>Ausencia de fiebre: </a:t>
                      </a:r>
                    </a:p>
                  </a:txBody>
                  <a:tcPr/>
                </a:tc>
                <a:tc>
                  <a:txBody>
                    <a:bodyPr/>
                    <a:lstStyle/>
                    <a:p>
                      <a:r>
                        <a:rPr lang="es-CO" sz="1200" dirty="0">
                          <a:solidFill>
                            <a:srgbClr val="152B48"/>
                          </a:solidFill>
                          <a:latin typeface="Montserrat" pitchFamily="2" charset="77"/>
                        </a:rPr>
                        <a:t>En pacientes con consumo de AINES. También en infecciónes x C. sordellii.</a:t>
                      </a:r>
                    </a:p>
                  </a:txBody>
                  <a:tcPr/>
                </a:tc>
                <a:extLst>
                  <a:ext uri="{0D108BD9-81ED-4DB2-BD59-A6C34878D82A}">
                    <a16:rowId xmlns:a16="http://schemas.microsoft.com/office/drawing/2014/main" val="4014284379"/>
                  </a:ext>
                </a:extLst>
              </a:tr>
              <a:tr h="697865">
                <a:tc>
                  <a:txBody>
                    <a:bodyPr/>
                    <a:lstStyle/>
                    <a:p>
                      <a:r>
                        <a:rPr lang="es-CO" sz="1200" b="1" dirty="0">
                          <a:solidFill>
                            <a:srgbClr val="152B48"/>
                          </a:solidFill>
                          <a:latin typeface="Montserrat" pitchFamily="2" charset="77"/>
                        </a:rPr>
                        <a:t>Ausencia de manifestaciones cutáneas:</a:t>
                      </a:r>
                    </a:p>
                  </a:txBody>
                  <a:tcPr/>
                </a:tc>
                <a:tc>
                  <a:txBody>
                    <a:bodyPr/>
                    <a:lstStyle/>
                    <a:p>
                      <a:r>
                        <a:rPr lang="es-CO" sz="1200" dirty="0">
                          <a:solidFill>
                            <a:srgbClr val="152B48"/>
                          </a:solidFill>
                          <a:latin typeface="Montserrat" pitchFamily="2" charset="77"/>
                        </a:rPr>
                        <a:t>Infecciones necrozantes criptogénicas o espontáneas que comienzan en tejidos blandos profundos a menudo no presentan signos cutáneos hasta etapa avanzada.</a:t>
                      </a:r>
                    </a:p>
                  </a:txBody>
                  <a:tcPr/>
                </a:tc>
                <a:extLst>
                  <a:ext uri="{0D108BD9-81ED-4DB2-BD59-A6C34878D82A}">
                    <a16:rowId xmlns:a16="http://schemas.microsoft.com/office/drawing/2014/main" val="942189817"/>
                  </a:ext>
                </a:extLst>
              </a:tr>
              <a:tr h="705126">
                <a:tc>
                  <a:txBody>
                    <a:bodyPr/>
                    <a:lstStyle/>
                    <a:p>
                      <a:r>
                        <a:rPr lang="es-CO" sz="1200" b="1" dirty="0">
                          <a:solidFill>
                            <a:srgbClr val="152B48"/>
                          </a:solidFill>
                          <a:latin typeface="Montserrat" pitchFamily="2" charset="77"/>
                        </a:rPr>
                        <a:t>Dolor severo: </a:t>
                      </a:r>
                    </a:p>
                  </a:txBody>
                  <a:tcPr/>
                </a:tc>
                <a:tc>
                  <a:txBody>
                    <a:bodyPr/>
                    <a:lstStyle/>
                    <a:p>
                      <a:r>
                        <a:rPr lang="es-CO" sz="1200" dirty="0">
                          <a:solidFill>
                            <a:srgbClr val="152B48"/>
                          </a:solidFill>
                          <a:latin typeface="Montserrat" pitchFamily="2" charset="77"/>
                        </a:rPr>
                        <a:t>Atribuído a procedimientos quirúrgicos u otras condiciones: hemorroides, epidimitis, traumas. Sin requiere uso de ketorolaco u opioides se debe considerar el diagnóstico.Puede estar ausente en neuropatía diabética. </a:t>
                      </a:r>
                    </a:p>
                  </a:txBody>
                  <a:tcPr/>
                </a:tc>
                <a:extLst>
                  <a:ext uri="{0D108BD9-81ED-4DB2-BD59-A6C34878D82A}">
                    <a16:rowId xmlns:a16="http://schemas.microsoft.com/office/drawing/2014/main" val="944904406"/>
                  </a:ext>
                </a:extLst>
              </a:tr>
              <a:tr h="340911">
                <a:tc>
                  <a:txBody>
                    <a:bodyPr/>
                    <a:lstStyle/>
                    <a:p>
                      <a:r>
                        <a:rPr lang="es-CO" sz="1200" b="1" dirty="0">
                          <a:solidFill>
                            <a:srgbClr val="152B48"/>
                          </a:solidFill>
                          <a:latin typeface="Montserrat" pitchFamily="2" charset="77"/>
                        </a:rPr>
                        <a:t>Imágenes no específicas: </a:t>
                      </a:r>
                    </a:p>
                  </a:txBody>
                  <a:tcPr/>
                </a:tc>
                <a:tc>
                  <a:txBody>
                    <a:bodyPr/>
                    <a:lstStyle/>
                    <a:p>
                      <a:r>
                        <a:rPr lang="es-CO" sz="1200" dirty="0">
                          <a:solidFill>
                            <a:srgbClr val="152B48"/>
                          </a:solidFill>
                          <a:latin typeface="Montserrat" pitchFamily="2" charset="77"/>
                        </a:rPr>
                        <a:t>Solo con edema sin presencia de gas.</a:t>
                      </a:r>
                    </a:p>
                  </a:txBody>
                  <a:tcPr/>
                </a:tc>
                <a:extLst>
                  <a:ext uri="{0D108BD9-81ED-4DB2-BD59-A6C34878D82A}">
                    <a16:rowId xmlns:a16="http://schemas.microsoft.com/office/drawing/2014/main" val="2264922828"/>
                  </a:ext>
                </a:extLst>
              </a:tr>
              <a:tr h="705126">
                <a:tc>
                  <a:txBody>
                    <a:bodyPr/>
                    <a:lstStyle/>
                    <a:p>
                      <a:r>
                        <a:rPr lang="es-CO" sz="1200" b="1" dirty="0">
                          <a:solidFill>
                            <a:srgbClr val="152B48"/>
                          </a:solidFill>
                          <a:latin typeface="Montserrat" pitchFamily="2" charset="77"/>
                        </a:rPr>
                        <a:t>Manifestaciones sistémicas debidas a otras causas:</a:t>
                      </a:r>
                    </a:p>
                  </a:txBody>
                  <a:tcPr/>
                </a:tc>
                <a:tc>
                  <a:txBody>
                    <a:bodyPr/>
                    <a:lstStyle/>
                    <a:p>
                      <a:r>
                        <a:rPr lang="es-CO" sz="1200" dirty="0">
                          <a:solidFill>
                            <a:srgbClr val="152B48"/>
                          </a:solidFill>
                          <a:latin typeface="Montserrat" pitchFamily="2" charset="77"/>
                        </a:rPr>
                        <a:t>Náusea, vómitos, diarrea pueden ser manifestaciones tempranas de toxemia por infecciones secundarias a Streptococcus del grupo A. Se atribuyen erróneamente a intoxicación alimentaria o enfermedad viral. </a:t>
                      </a:r>
                    </a:p>
                  </a:txBody>
                  <a:tcPr/>
                </a:tc>
                <a:extLst>
                  <a:ext uri="{0D108BD9-81ED-4DB2-BD59-A6C34878D82A}">
                    <a16:rowId xmlns:a16="http://schemas.microsoft.com/office/drawing/2014/main" val="2170807921"/>
                  </a:ext>
                </a:extLst>
              </a:tr>
            </a:tbl>
          </a:graphicData>
        </a:graphic>
      </p:graphicFrame>
    </p:spTree>
    <p:extLst>
      <p:ext uri="{BB962C8B-B14F-4D97-AF65-F5344CB8AC3E}">
        <p14:creationId xmlns:p14="http://schemas.microsoft.com/office/powerpoint/2010/main" val="1125641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448129" y="31788"/>
            <a:ext cx="10515600" cy="1325563"/>
          </a:xfrm>
        </p:spPr>
        <p:txBody>
          <a:bodyPr/>
          <a:lstStyle/>
          <a:p>
            <a:r>
              <a:rPr lang="es-CO" dirty="0"/>
              <a:t>TRATAMIENTO</a:t>
            </a:r>
          </a:p>
        </p:txBody>
      </p:sp>
      <p:graphicFrame>
        <p:nvGraphicFramePr>
          <p:cNvPr id="5" name="Diagrama 4">
            <a:extLst>
              <a:ext uri="{FF2B5EF4-FFF2-40B4-BE49-F238E27FC236}">
                <a16:creationId xmlns:a16="http://schemas.microsoft.com/office/drawing/2014/main" id="{EAA237AB-B7F4-DA47-BA6C-9312574DE074}"/>
              </a:ext>
            </a:extLst>
          </p:cNvPr>
          <p:cNvGraphicFramePr/>
          <p:nvPr>
            <p:extLst>
              <p:ext uri="{D42A27DB-BD31-4B8C-83A1-F6EECF244321}">
                <p14:modId xmlns:p14="http://schemas.microsoft.com/office/powerpoint/2010/main" val="1612990018"/>
              </p:ext>
            </p:extLst>
          </p:nvPr>
        </p:nvGraphicFramePr>
        <p:xfrm>
          <a:off x="448129" y="1454430"/>
          <a:ext cx="11357428" cy="948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37173878-9EFC-B743-ABCD-CCA4ECC465AC}"/>
              </a:ext>
            </a:extLst>
          </p:cNvPr>
          <p:cNvGraphicFramePr/>
          <p:nvPr>
            <p:extLst>
              <p:ext uri="{D42A27DB-BD31-4B8C-83A1-F6EECF244321}">
                <p14:modId xmlns:p14="http://schemas.microsoft.com/office/powerpoint/2010/main" val="1503735803"/>
              </p:ext>
            </p:extLst>
          </p:nvPr>
        </p:nvGraphicFramePr>
        <p:xfrm>
          <a:off x="5306785" y="2632254"/>
          <a:ext cx="6498772" cy="11109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a 6">
            <a:extLst>
              <a:ext uri="{FF2B5EF4-FFF2-40B4-BE49-F238E27FC236}">
                <a16:creationId xmlns:a16="http://schemas.microsoft.com/office/drawing/2014/main" id="{8CE2D54F-A17B-D54C-A839-EAF3A2D6A861}"/>
              </a:ext>
            </a:extLst>
          </p:cNvPr>
          <p:cNvGraphicFramePr/>
          <p:nvPr>
            <p:extLst>
              <p:ext uri="{D42A27DB-BD31-4B8C-83A1-F6EECF244321}">
                <p14:modId xmlns:p14="http://schemas.microsoft.com/office/powerpoint/2010/main" val="52934269"/>
              </p:ext>
            </p:extLst>
          </p:nvPr>
        </p:nvGraphicFramePr>
        <p:xfrm>
          <a:off x="5306785" y="3883848"/>
          <a:ext cx="6498772" cy="171864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2" name="Grupo 11">
            <a:extLst>
              <a:ext uri="{FF2B5EF4-FFF2-40B4-BE49-F238E27FC236}">
                <a16:creationId xmlns:a16="http://schemas.microsoft.com/office/drawing/2014/main" id="{A1304D80-ADDE-AD40-9514-A0EEADA1BEF5}"/>
              </a:ext>
            </a:extLst>
          </p:cNvPr>
          <p:cNvGrpSpPr/>
          <p:nvPr/>
        </p:nvGrpSpPr>
        <p:grpSpPr>
          <a:xfrm>
            <a:off x="7267699" y="5756284"/>
            <a:ext cx="2576944" cy="893322"/>
            <a:chOff x="5711" y="79649"/>
            <a:chExt cx="1707196" cy="1360422"/>
          </a:xfrm>
        </p:grpSpPr>
        <p:sp>
          <p:nvSpPr>
            <p:cNvPr id="13" name="Rectángulo redondeado 12">
              <a:extLst>
                <a:ext uri="{FF2B5EF4-FFF2-40B4-BE49-F238E27FC236}">
                  <a16:creationId xmlns:a16="http://schemas.microsoft.com/office/drawing/2014/main" id="{F59600D4-A870-6E47-B32E-5339088A5662}"/>
                </a:ext>
              </a:extLst>
            </p:cNvPr>
            <p:cNvSpPr/>
            <p:nvPr/>
          </p:nvSpPr>
          <p:spPr>
            <a:xfrm>
              <a:off x="5711" y="79649"/>
              <a:ext cx="1707196" cy="1360422"/>
            </a:xfrm>
            <a:prstGeom prst="roundRect">
              <a:avLst>
                <a:gd name="adj" fmla="val 10000"/>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14" name="CuadroTexto 13">
              <a:extLst>
                <a:ext uri="{FF2B5EF4-FFF2-40B4-BE49-F238E27FC236}">
                  <a16:creationId xmlns:a16="http://schemas.microsoft.com/office/drawing/2014/main" id="{BD15F667-1A9E-6B48-840E-D85177C17E01}"/>
                </a:ext>
              </a:extLst>
            </p:cNvPr>
            <p:cNvSpPr txBox="1"/>
            <p:nvPr/>
          </p:nvSpPr>
          <p:spPr>
            <a:xfrm>
              <a:off x="45556" y="119494"/>
              <a:ext cx="1627506" cy="1280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a:r>
                <a:rPr lang="es-CO" sz="1400" dirty="0">
                  <a:latin typeface="Montserrat" pitchFamily="2" charset="77"/>
                </a:rPr>
                <a:t>Cirujanos familiarizados con la anatomía individual.</a:t>
              </a:r>
            </a:p>
          </p:txBody>
        </p:sp>
      </p:grpSp>
    </p:spTree>
    <p:extLst>
      <p:ext uri="{BB962C8B-B14F-4D97-AF65-F5344CB8AC3E}">
        <p14:creationId xmlns:p14="http://schemas.microsoft.com/office/powerpoint/2010/main" val="21250753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87477" y="149453"/>
            <a:ext cx="10515600" cy="1325563"/>
          </a:xfrm>
        </p:spPr>
        <p:txBody>
          <a:bodyPr/>
          <a:lstStyle/>
          <a:p>
            <a:r>
              <a:rPr lang="es-CO" dirty="0"/>
              <a:t>TRATAMIENTO ANTIBIÓTICO</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1009649" y="1331073"/>
            <a:ext cx="8857021" cy="2525011"/>
          </a:xfrm>
        </p:spPr>
        <p:txBody>
          <a:bodyPr>
            <a:normAutofit/>
          </a:bodyPr>
          <a:lstStyle/>
          <a:p>
            <a:pPr>
              <a:lnSpc>
                <a:spcPct val="100000"/>
              </a:lnSpc>
            </a:pPr>
            <a:r>
              <a:rPr lang="es-CO" dirty="0"/>
              <a:t>Tratamiento ajustado a aislamientos y sensibilidades. </a:t>
            </a:r>
          </a:p>
          <a:p>
            <a:pPr>
              <a:lnSpc>
                <a:spcPct val="100000"/>
              </a:lnSpc>
            </a:pPr>
            <a:r>
              <a:rPr lang="es-CO" dirty="0"/>
              <a:t>Gram +, Gram - y anaerobios.</a:t>
            </a:r>
          </a:p>
          <a:p>
            <a:pPr>
              <a:lnSpc>
                <a:spcPct val="100000"/>
              </a:lnSpc>
            </a:pPr>
            <a:r>
              <a:rPr lang="es-CO" dirty="0"/>
              <a:t>Formas leves: oral dirigido contra GP.</a:t>
            </a:r>
          </a:p>
          <a:p>
            <a:pPr>
              <a:lnSpc>
                <a:spcPct val="100000"/>
              </a:lnSpc>
            </a:pPr>
            <a:r>
              <a:rPr lang="es-CO" dirty="0"/>
              <a:t>Grave: amplio espectro: GP + GN + anaerobios. </a:t>
            </a:r>
          </a:p>
          <a:p>
            <a:pPr>
              <a:lnSpc>
                <a:spcPct val="100000"/>
              </a:lnSpc>
            </a:pPr>
            <a:endParaRPr lang="es-CO" b="1" dirty="0"/>
          </a:p>
          <a:p>
            <a:pPr>
              <a:lnSpc>
                <a:spcPct val="100000"/>
              </a:lnSpc>
            </a:pPr>
            <a:endParaRPr lang="es-CO" dirty="0"/>
          </a:p>
        </p:txBody>
      </p:sp>
      <p:sp>
        <p:nvSpPr>
          <p:cNvPr id="5" name="Marcador de contenido 2">
            <a:extLst>
              <a:ext uri="{FF2B5EF4-FFF2-40B4-BE49-F238E27FC236}">
                <a16:creationId xmlns:a16="http://schemas.microsoft.com/office/drawing/2014/main" id="{22DE8522-9BEE-B34E-9D9D-69149DBF86F8}"/>
              </a:ext>
            </a:extLst>
          </p:cNvPr>
          <p:cNvSpPr txBox="1">
            <a:spLocks/>
          </p:cNvSpPr>
          <p:nvPr/>
        </p:nvSpPr>
        <p:spPr>
          <a:xfrm>
            <a:off x="4669654" y="3870891"/>
            <a:ext cx="7282018" cy="2333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t>Sx choque tóxico: Inhbidores de la síntesis de proteínas.</a:t>
            </a:r>
          </a:p>
          <a:p>
            <a:pPr algn="just">
              <a:lnSpc>
                <a:spcPct val="100000"/>
              </a:lnSpc>
            </a:pPr>
            <a:r>
              <a:rPr lang="es-CO" dirty="0"/>
              <a:t>Posterior a la toma de hemocultivos. </a:t>
            </a:r>
          </a:p>
          <a:p>
            <a:pPr algn="just">
              <a:lnSpc>
                <a:spcPct val="100000"/>
              </a:lnSpc>
            </a:pPr>
            <a:r>
              <a:rPr lang="es-CO" dirty="0"/>
              <a:t>Continuidad: hasta que no se necesite más desbridamiento y adecuado estado hemodinámico </a:t>
            </a:r>
            <a:r>
              <a:rPr lang="es-CO" dirty="0">
                <a:sym typeface="Wingdings" pitchFamily="2" charset="2"/>
              </a:rPr>
              <a:t></a:t>
            </a:r>
            <a:r>
              <a:rPr lang="es-CO" dirty="0"/>
              <a:t> individual. </a:t>
            </a:r>
          </a:p>
          <a:p>
            <a:pPr algn="just">
              <a:lnSpc>
                <a:spcPct val="100000"/>
              </a:lnSpc>
            </a:pPr>
            <a:endParaRPr lang="es-CO" dirty="0"/>
          </a:p>
          <a:p>
            <a:pPr algn="just">
              <a:lnSpc>
                <a:spcPct val="100000"/>
              </a:lnSpc>
            </a:pPr>
            <a:endParaRPr lang="es-CO" b="1" dirty="0"/>
          </a:p>
          <a:p>
            <a:pPr algn="just">
              <a:lnSpc>
                <a:spcPct val="100000"/>
              </a:lnSpc>
            </a:pPr>
            <a:endParaRPr lang="es-CO" dirty="0"/>
          </a:p>
        </p:txBody>
      </p:sp>
    </p:spTree>
    <p:extLst>
      <p:ext uri="{BB962C8B-B14F-4D97-AF65-F5344CB8AC3E}">
        <p14:creationId xmlns:p14="http://schemas.microsoft.com/office/powerpoint/2010/main" val="27285280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58800" y="42560"/>
            <a:ext cx="10515600" cy="1325563"/>
          </a:xfrm>
        </p:spPr>
        <p:txBody>
          <a:bodyPr/>
          <a:lstStyle/>
          <a:p>
            <a:r>
              <a:rPr lang="es-CO" dirty="0"/>
              <a:t>TRATAMIENTO ANTIBIÓTICO</a:t>
            </a:r>
          </a:p>
        </p:txBody>
      </p:sp>
      <p:sp>
        <p:nvSpPr>
          <p:cNvPr id="5" name="Rectángulo 4">
            <a:extLst>
              <a:ext uri="{FF2B5EF4-FFF2-40B4-BE49-F238E27FC236}">
                <a16:creationId xmlns:a16="http://schemas.microsoft.com/office/drawing/2014/main" id="{DE9FB73E-C42F-9540-B53A-46E1BCDFA7D6}"/>
              </a:ext>
            </a:extLst>
          </p:cNvPr>
          <p:cNvSpPr/>
          <p:nvPr/>
        </p:nvSpPr>
        <p:spPr>
          <a:xfrm>
            <a:off x="781209" y="1441522"/>
            <a:ext cx="1676400" cy="6373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Carbapenem o Piperacilina tazobactam</a:t>
            </a:r>
          </a:p>
        </p:txBody>
      </p:sp>
      <p:sp>
        <p:nvSpPr>
          <p:cNvPr id="6" name="Rectángulo 5">
            <a:extLst>
              <a:ext uri="{FF2B5EF4-FFF2-40B4-BE49-F238E27FC236}">
                <a16:creationId xmlns:a16="http://schemas.microsoft.com/office/drawing/2014/main" id="{25529778-D0A8-AC48-963A-1DE6E49C2276}"/>
              </a:ext>
            </a:extLst>
          </p:cNvPr>
          <p:cNvSpPr/>
          <p:nvPr/>
        </p:nvSpPr>
        <p:spPr>
          <a:xfrm>
            <a:off x="3001737" y="1441522"/>
            <a:ext cx="2521528" cy="6373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Vancomicina, linezolid o daptomicina (MRSA).</a:t>
            </a:r>
          </a:p>
        </p:txBody>
      </p:sp>
      <p:sp>
        <p:nvSpPr>
          <p:cNvPr id="7" name="Rectángulo 6">
            <a:extLst>
              <a:ext uri="{FF2B5EF4-FFF2-40B4-BE49-F238E27FC236}">
                <a16:creationId xmlns:a16="http://schemas.microsoft.com/office/drawing/2014/main" id="{BE2FCAA2-795D-5249-B7C7-D4CF9CB16A6D}"/>
              </a:ext>
            </a:extLst>
          </p:cNvPr>
          <p:cNvSpPr/>
          <p:nvPr/>
        </p:nvSpPr>
        <p:spPr>
          <a:xfrm>
            <a:off x="5948956" y="1441522"/>
            <a:ext cx="2521528" cy="6373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Clindamicina (antitoxina y strepto y stafilococos que elaboran toxinas).</a:t>
            </a:r>
          </a:p>
        </p:txBody>
      </p:sp>
      <p:sp>
        <p:nvSpPr>
          <p:cNvPr id="8" name="Más 7">
            <a:extLst>
              <a:ext uri="{FF2B5EF4-FFF2-40B4-BE49-F238E27FC236}">
                <a16:creationId xmlns:a16="http://schemas.microsoft.com/office/drawing/2014/main" id="{70B7D481-B131-2B47-9C0B-9023CE18C0C8}"/>
              </a:ext>
            </a:extLst>
          </p:cNvPr>
          <p:cNvSpPr/>
          <p:nvPr/>
        </p:nvSpPr>
        <p:spPr>
          <a:xfrm>
            <a:off x="2601518" y="1642629"/>
            <a:ext cx="256309" cy="23509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Más 8">
            <a:extLst>
              <a:ext uri="{FF2B5EF4-FFF2-40B4-BE49-F238E27FC236}">
                <a16:creationId xmlns:a16="http://schemas.microsoft.com/office/drawing/2014/main" id="{7161281E-AD0C-4E48-B503-A6B392EE4F87}"/>
              </a:ext>
            </a:extLst>
          </p:cNvPr>
          <p:cNvSpPr/>
          <p:nvPr/>
        </p:nvSpPr>
        <p:spPr>
          <a:xfrm>
            <a:off x="5607956" y="1641382"/>
            <a:ext cx="256309" cy="23509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5C0B9C9F-29AE-5D42-AF07-6D2ED235879A}"/>
              </a:ext>
            </a:extLst>
          </p:cNvPr>
          <p:cNvSpPr/>
          <p:nvPr/>
        </p:nvSpPr>
        <p:spPr>
          <a:xfrm>
            <a:off x="6883800" y="2324195"/>
            <a:ext cx="1586684" cy="3186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Ceftriaxona</a:t>
            </a:r>
          </a:p>
        </p:txBody>
      </p:sp>
      <p:sp>
        <p:nvSpPr>
          <p:cNvPr id="11" name="Rectángulo 10">
            <a:extLst>
              <a:ext uri="{FF2B5EF4-FFF2-40B4-BE49-F238E27FC236}">
                <a16:creationId xmlns:a16="http://schemas.microsoft.com/office/drawing/2014/main" id="{6100D0D5-E44E-8348-8A03-E4B4DEA2440D}"/>
              </a:ext>
            </a:extLst>
          </p:cNvPr>
          <p:cNvSpPr/>
          <p:nvPr/>
        </p:nvSpPr>
        <p:spPr>
          <a:xfrm>
            <a:off x="8896175" y="2324195"/>
            <a:ext cx="1586684" cy="3186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Metronidazol.</a:t>
            </a:r>
          </a:p>
        </p:txBody>
      </p:sp>
      <p:sp>
        <p:nvSpPr>
          <p:cNvPr id="12" name="Más 11">
            <a:extLst>
              <a:ext uri="{FF2B5EF4-FFF2-40B4-BE49-F238E27FC236}">
                <a16:creationId xmlns:a16="http://schemas.microsoft.com/office/drawing/2014/main" id="{4A2F10A0-653F-5A4A-9C67-B8135A927BA9}"/>
              </a:ext>
            </a:extLst>
          </p:cNvPr>
          <p:cNvSpPr/>
          <p:nvPr/>
        </p:nvSpPr>
        <p:spPr>
          <a:xfrm>
            <a:off x="8555174" y="2365975"/>
            <a:ext cx="256309" cy="23509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71C3F606-B4CF-EA4E-99B4-E63475C29F45}"/>
              </a:ext>
            </a:extLst>
          </p:cNvPr>
          <p:cNvSpPr/>
          <p:nvPr/>
        </p:nvSpPr>
        <p:spPr>
          <a:xfrm>
            <a:off x="6883800" y="2888214"/>
            <a:ext cx="1586684" cy="318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AG o FQ</a:t>
            </a:r>
          </a:p>
        </p:txBody>
      </p:sp>
      <p:sp>
        <p:nvSpPr>
          <p:cNvPr id="14" name="Rectángulo 13">
            <a:extLst>
              <a:ext uri="{FF2B5EF4-FFF2-40B4-BE49-F238E27FC236}">
                <a16:creationId xmlns:a16="http://schemas.microsoft.com/office/drawing/2014/main" id="{8568960B-7318-AB43-BDCB-6EC3E85C70E1}"/>
              </a:ext>
            </a:extLst>
          </p:cNvPr>
          <p:cNvSpPr/>
          <p:nvPr/>
        </p:nvSpPr>
        <p:spPr>
          <a:xfrm>
            <a:off x="8896175" y="2888215"/>
            <a:ext cx="1586684" cy="3186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Metronidazol.</a:t>
            </a:r>
          </a:p>
        </p:txBody>
      </p:sp>
      <p:sp>
        <p:nvSpPr>
          <p:cNvPr id="15" name="Más 14">
            <a:extLst>
              <a:ext uri="{FF2B5EF4-FFF2-40B4-BE49-F238E27FC236}">
                <a16:creationId xmlns:a16="http://schemas.microsoft.com/office/drawing/2014/main" id="{D8C53926-28DD-3949-A9D5-9A0F8DEA35BA}"/>
              </a:ext>
            </a:extLst>
          </p:cNvPr>
          <p:cNvSpPr/>
          <p:nvPr/>
        </p:nvSpPr>
        <p:spPr>
          <a:xfrm>
            <a:off x="8555173" y="2953752"/>
            <a:ext cx="256309" cy="23509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ángulo 15">
            <a:extLst>
              <a:ext uri="{FF2B5EF4-FFF2-40B4-BE49-F238E27FC236}">
                <a16:creationId xmlns:a16="http://schemas.microsoft.com/office/drawing/2014/main" id="{0DD4FA2C-91F2-FA49-A48E-46B9B87CF943}"/>
              </a:ext>
            </a:extLst>
          </p:cNvPr>
          <p:cNvSpPr/>
          <p:nvPr/>
        </p:nvSpPr>
        <p:spPr>
          <a:xfrm>
            <a:off x="6295069" y="3452234"/>
            <a:ext cx="1308377" cy="318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Clostridios</a:t>
            </a:r>
          </a:p>
        </p:txBody>
      </p:sp>
      <p:sp>
        <p:nvSpPr>
          <p:cNvPr id="17" name="Rectángulo 16">
            <a:extLst>
              <a:ext uri="{FF2B5EF4-FFF2-40B4-BE49-F238E27FC236}">
                <a16:creationId xmlns:a16="http://schemas.microsoft.com/office/drawing/2014/main" id="{4B1FF329-4925-BA44-B949-F7D57A57E779}"/>
              </a:ext>
            </a:extLst>
          </p:cNvPr>
          <p:cNvSpPr/>
          <p:nvPr/>
        </p:nvSpPr>
        <p:spPr>
          <a:xfrm>
            <a:off x="8029138" y="3452234"/>
            <a:ext cx="1308377" cy="318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Penicilina </a:t>
            </a:r>
          </a:p>
        </p:txBody>
      </p:sp>
      <p:sp>
        <p:nvSpPr>
          <p:cNvPr id="18" name="Más 17">
            <a:extLst>
              <a:ext uri="{FF2B5EF4-FFF2-40B4-BE49-F238E27FC236}">
                <a16:creationId xmlns:a16="http://schemas.microsoft.com/office/drawing/2014/main" id="{4E3686F7-1E6B-FD49-9162-A240A5EFB3A3}"/>
              </a:ext>
            </a:extLst>
          </p:cNvPr>
          <p:cNvSpPr/>
          <p:nvPr/>
        </p:nvSpPr>
        <p:spPr>
          <a:xfrm>
            <a:off x="9422206" y="3494013"/>
            <a:ext cx="256309" cy="23509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18">
            <a:extLst>
              <a:ext uri="{FF2B5EF4-FFF2-40B4-BE49-F238E27FC236}">
                <a16:creationId xmlns:a16="http://schemas.microsoft.com/office/drawing/2014/main" id="{846DA52A-8115-C14E-AF85-8D25F3D85301}"/>
              </a:ext>
            </a:extLst>
          </p:cNvPr>
          <p:cNvSpPr/>
          <p:nvPr/>
        </p:nvSpPr>
        <p:spPr>
          <a:xfrm>
            <a:off x="9763207" y="3452233"/>
            <a:ext cx="1308377" cy="3186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Clindamicina</a:t>
            </a:r>
          </a:p>
        </p:txBody>
      </p:sp>
      <p:sp>
        <p:nvSpPr>
          <p:cNvPr id="20" name="Igual 19">
            <a:extLst>
              <a:ext uri="{FF2B5EF4-FFF2-40B4-BE49-F238E27FC236}">
                <a16:creationId xmlns:a16="http://schemas.microsoft.com/office/drawing/2014/main" id="{5059235C-5049-7948-9013-CA19BE0EC711}"/>
              </a:ext>
            </a:extLst>
          </p:cNvPr>
          <p:cNvSpPr/>
          <p:nvPr/>
        </p:nvSpPr>
        <p:spPr>
          <a:xfrm>
            <a:off x="7634562" y="3494012"/>
            <a:ext cx="341000" cy="23509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2" name="Rectángulo 21">
            <a:extLst>
              <a:ext uri="{FF2B5EF4-FFF2-40B4-BE49-F238E27FC236}">
                <a16:creationId xmlns:a16="http://schemas.microsoft.com/office/drawing/2014/main" id="{B0A0BEB6-CD3D-FA4E-87FB-060A7977C666}"/>
              </a:ext>
            </a:extLst>
          </p:cNvPr>
          <p:cNvSpPr/>
          <p:nvPr/>
        </p:nvSpPr>
        <p:spPr>
          <a:xfrm>
            <a:off x="5281058" y="4058030"/>
            <a:ext cx="1308377" cy="318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Streptococos</a:t>
            </a:r>
          </a:p>
        </p:txBody>
      </p:sp>
      <p:sp>
        <p:nvSpPr>
          <p:cNvPr id="23" name="Rectángulo 22">
            <a:extLst>
              <a:ext uri="{FF2B5EF4-FFF2-40B4-BE49-F238E27FC236}">
                <a16:creationId xmlns:a16="http://schemas.microsoft.com/office/drawing/2014/main" id="{4727E0A4-A2A2-1D40-9BE6-247C00B8ED14}"/>
              </a:ext>
            </a:extLst>
          </p:cNvPr>
          <p:cNvSpPr/>
          <p:nvPr/>
        </p:nvSpPr>
        <p:spPr>
          <a:xfrm>
            <a:off x="7015127" y="4058030"/>
            <a:ext cx="1308377" cy="318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Penicilina </a:t>
            </a:r>
          </a:p>
        </p:txBody>
      </p:sp>
      <p:sp>
        <p:nvSpPr>
          <p:cNvPr id="24" name="Más 23">
            <a:extLst>
              <a:ext uri="{FF2B5EF4-FFF2-40B4-BE49-F238E27FC236}">
                <a16:creationId xmlns:a16="http://schemas.microsoft.com/office/drawing/2014/main" id="{0E23C6FD-DFBA-7A4C-98DA-ACFCC6B988F7}"/>
              </a:ext>
            </a:extLst>
          </p:cNvPr>
          <p:cNvSpPr/>
          <p:nvPr/>
        </p:nvSpPr>
        <p:spPr>
          <a:xfrm>
            <a:off x="8408195" y="4099809"/>
            <a:ext cx="256309" cy="23509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24">
            <a:extLst>
              <a:ext uri="{FF2B5EF4-FFF2-40B4-BE49-F238E27FC236}">
                <a16:creationId xmlns:a16="http://schemas.microsoft.com/office/drawing/2014/main" id="{A430BDE1-5FD3-7845-BF20-CC78C0FEDA3D}"/>
              </a:ext>
            </a:extLst>
          </p:cNvPr>
          <p:cNvSpPr/>
          <p:nvPr/>
        </p:nvSpPr>
        <p:spPr>
          <a:xfrm>
            <a:off x="8749196" y="4058029"/>
            <a:ext cx="1308377" cy="3186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Clindamicina</a:t>
            </a:r>
          </a:p>
        </p:txBody>
      </p:sp>
      <p:sp>
        <p:nvSpPr>
          <p:cNvPr id="26" name="Igual 25">
            <a:extLst>
              <a:ext uri="{FF2B5EF4-FFF2-40B4-BE49-F238E27FC236}">
                <a16:creationId xmlns:a16="http://schemas.microsoft.com/office/drawing/2014/main" id="{CE28CC78-53D9-2546-BF9B-C3D6DE46742C}"/>
              </a:ext>
            </a:extLst>
          </p:cNvPr>
          <p:cNvSpPr/>
          <p:nvPr/>
        </p:nvSpPr>
        <p:spPr>
          <a:xfrm>
            <a:off x="6620551" y="4099808"/>
            <a:ext cx="341000" cy="23509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7" name="Rectángulo 26">
            <a:extLst>
              <a:ext uri="{FF2B5EF4-FFF2-40B4-BE49-F238E27FC236}">
                <a16:creationId xmlns:a16="http://schemas.microsoft.com/office/drawing/2014/main" id="{FF59EBAF-B22C-284C-B01F-A3715C095F62}"/>
              </a:ext>
            </a:extLst>
          </p:cNvPr>
          <p:cNvSpPr/>
          <p:nvPr/>
        </p:nvSpPr>
        <p:spPr>
          <a:xfrm>
            <a:off x="10482859" y="4054612"/>
            <a:ext cx="1308377" cy="3186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10 a 14 días.</a:t>
            </a:r>
          </a:p>
        </p:txBody>
      </p:sp>
      <p:sp>
        <p:nvSpPr>
          <p:cNvPr id="28" name="Multiplicación 27">
            <a:extLst>
              <a:ext uri="{FF2B5EF4-FFF2-40B4-BE49-F238E27FC236}">
                <a16:creationId xmlns:a16="http://schemas.microsoft.com/office/drawing/2014/main" id="{A761A6E3-DEAF-574B-AC88-35036CF50DD2}"/>
              </a:ext>
            </a:extLst>
          </p:cNvPr>
          <p:cNvSpPr/>
          <p:nvPr/>
        </p:nvSpPr>
        <p:spPr>
          <a:xfrm>
            <a:off x="10094447" y="4115962"/>
            <a:ext cx="322948" cy="21894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30" name="Rectángulo 29">
            <a:extLst>
              <a:ext uri="{FF2B5EF4-FFF2-40B4-BE49-F238E27FC236}">
                <a16:creationId xmlns:a16="http://schemas.microsoft.com/office/drawing/2014/main" id="{5E1A65F6-F637-0A48-8840-C4192F006F93}"/>
              </a:ext>
            </a:extLst>
          </p:cNvPr>
          <p:cNvSpPr/>
          <p:nvPr/>
        </p:nvSpPr>
        <p:spPr>
          <a:xfrm>
            <a:off x="5281058" y="4602082"/>
            <a:ext cx="1308377" cy="318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A. hydrophila</a:t>
            </a:r>
          </a:p>
        </p:txBody>
      </p:sp>
      <p:sp>
        <p:nvSpPr>
          <p:cNvPr id="31" name="Rectángulo 30">
            <a:extLst>
              <a:ext uri="{FF2B5EF4-FFF2-40B4-BE49-F238E27FC236}">
                <a16:creationId xmlns:a16="http://schemas.microsoft.com/office/drawing/2014/main" id="{6B760D55-9BC0-7C45-8B1C-CAAF1A23C8A6}"/>
              </a:ext>
            </a:extLst>
          </p:cNvPr>
          <p:cNvSpPr/>
          <p:nvPr/>
        </p:nvSpPr>
        <p:spPr>
          <a:xfrm>
            <a:off x="7015127" y="4602082"/>
            <a:ext cx="1308377" cy="318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Doxiciclina</a:t>
            </a:r>
          </a:p>
        </p:txBody>
      </p:sp>
      <p:sp>
        <p:nvSpPr>
          <p:cNvPr id="32" name="Más 31">
            <a:extLst>
              <a:ext uri="{FF2B5EF4-FFF2-40B4-BE49-F238E27FC236}">
                <a16:creationId xmlns:a16="http://schemas.microsoft.com/office/drawing/2014/main" id="{8D5773B8-424B-E34C-854F-82CD7907F6CE}"/>
              </a:ext>
            </a:extLst>
          </p:cNvPr>
          <p:cNvSpPr/>
          <p:nvPr/>
        </p:nvSpPr>
        <p:spPr>
          <a:xfrm>
            <a:off x="8408195" y="4643861"/>
            <a:ext cx="256309" cy="23509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Rectángulo 32">
            <a:extLst>
              <a:ext uri="{FF2B5EF4-FFF2-40B4-BE49-F238E27FC236}">
                <a16:creationId xmlns:a16="http://schemas.microsoft.com/office/drawing/2014/main" id="{9BF79281-86E3-C148-9257-1C8B96517B92}"/>
              </a:ext>
            </a:extLst>
          </p:cNvPr>
          <p:cNvSpPr/>
          <p:nvPr/>
        </p:nvSpPr>
        <p:spPr>
          <a:xfrm>
            <a:off x="8749196" y="4602081"/>
            <a:ext cx="1308377" cy="3186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Ciprofloxacina</a:t>
            </a:r>
          </a:p>
        </p:txBody>
      </p:sp>
      <p:sp>
        <p:nvSpPr>
          <p:cNvPr id="34" name="Igual 33">
            <a:extLst>
              <a:ext uri="{FF2B5EF4-FFF2-40B4-BE49-F238E27FC236}">
                <a16:creationId xmlns:a16="http://schemas.microsoft.com/office/drawing/2014/main" id="{15B978AD-02E9-FE4C-92BE-679A86DD2BAE}"/>
              </a:ext>
            </a:extLst>
          </p:cNvPr>
          <p:cNvSpPr/>
          <p:nvPr/>
        </p:nvSpPr>
        <p:spPr>
          <a:xfrm>
            <a:off x="6620551" y="4643860"/>
            <a:ext cx="341000" cy="23509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35" name="Rectángulo 34">
            <a:extLst>
              <a:ext uri="{FF2B5EF4-FFF2-40B4-BE49-F238E27FC236}">
                <a16:creationId xmlns:a16="http://schemas.microsoft.com/office/drawing/2014/main" id="{61E8B75A-4B1B-3549-9AC8-7995B43DF6B2}"/>
              </a:ext>
            </a:extLst>
          </p:cNvPr>
          <p:cNvSpPr/>
          <p:nvPr/>
        </p:nvSpPr>
        <p:spPr>
          <a:xfrm>
            <a:off x="10482859" y="4598664"/>
            <a:ext cx="1308377" cy="3186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Ceftriaxona.</a:t>
            </a:r>
          </a:p>
        </p:txBody>
      </p:sp>
      <p:sp>
        <p:nvSpPr>
          <p:cNvPr id="36" name="Rectángulo 35">
            <a:extLst>
              <a:ext uri="{FF2B5EF4-FFF2-40B4-BE49-F238E27FC236}">
                <a16:creationId xmlns:a16="http://schemas.microsoft.com/office/drawing/2014/main" id="{90A14A81-CC40-5443-AD16-046B9596B902}"/>
              </a:ext>
            </a:extLst>
          </p:cNvPr>
          <p:cNvSpPr/>
          <p:nvPr/>
        </p:nvSpPr>
        <p:spPr>
          <a:xfrm>
            <a:off x="5281058" y="5101706"/>
            <a:ext cx="1308377" cy="318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V. vulnificus</a:t>
            </a:r>
          </a:p>
        </p:txBody>
      </p:sp>
      <p:sp>
        <p:nvSpPr>
          <p:cNvPr id="37" name="Rectángulo 36">
            <a:extLst>
              <a:ext uri="{FF2B5EF4-FFF2-40B4-BE49-F238E27FC236}">
                <a16:creationId xmlns:a16="http://schemas.microsoft.com/office/drawing/2014/main" id="{64FD6A72-A521-7349-8672-B9338FE81F6F}"/>
              </a:ext>
            </a:extLst>
          </p:cNvPr>
          <p:cNvSpPr/>
          <p:nvPr/>
        </p:nvSpPr>
        <p:spPr>
          <a:xfrm>
            <a:off x="7015127" y="5101706"/>
            <a:ext cx="1308377" cy="318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Doxiciclina </a:t>
            </a:r>
          </a:p>
        </p:txBody>
      </p:sp>
      <p:sp>
        <p:nvSpPr>
          <p:cNvPr id="38" name="Más 37">
            <a:extLst>
              <a:ext uri="{FF2B5EF4-FFF2-40B4-BE49-F238E27FC236}">
                <a16:creationId xmlns:a16="http://schemas.microsoft.com/office/drawing/2014/main" id="{2A798DF2-DEC5-7C4B-8C05-92F8D08130F5}"/>
              </a:ext>
            </a:extLst>
          </p:cNvPr>
          <p:cNvSpPr/>
          <p:nvPr/>
        </p:nvSpPr>
        <p:spPr>
          <a:xfrm>
            <a:off x="8408195" y="5143485"/>
            <a:ext cx="256309" cy="23509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Rectángulo 38">
            <a:extLst>
              <a:ext uri="{FF2B5EF4-FFF2-40B4-BE49-F238E27FC236}">
                <a16:creationId xmlns:a16="http://schemas.microsoft.com/office/drawing/2014/main" id="{1575BAE2-85AE-284E-9D08-8A9097F56C67}"/>
              </a:ext>
            </a:extLst>
          </p:cNvPr>
          <p:cNvSpPr/>
          <p:nvPr/>
        </p:nvSpPr>
        <p:spPr>
          <a:xfrm>
            <a:off x="8749196" y="5101705"/>
            <a:ext cx="1308377" cy="3186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Ceftriaxona</a:t>
            </a:r>
          </a:p>
        </p:txBody>
      </p:sp>
      <p:sp>
        <p:nvSpPr>
          <p:cNvPr id="40" name="Igual 39">
            <a:extLst>
              <a:ext uri="{FF2B5EF4-FFF2-40B4-BE49-F238E27FC236}">
                <a16:creationId xmlns:a16="http://schemas.microsoft.com/office/drawing/2014/main" id="{A238380E-FC91-1F48-B6B4-243ABB002205}"/>
              </a:ext>
            </a:extLst>
          </p:cNvPr>
          <p:cNvSpPr/>
          <p:nvPr/>
        </p:nvSpPr>
        <p:spPr>
          <a:xfrm>
            <a:off x="6620551" y="5143484"/>
            <a:ext cx="341000" cy="23509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1" name="Rectángulo 40">
            <a:extLst>
              <a:ext uri="{FF2B5EF4-FFF2-40B4-BE49-F238E27FC236}">
                <a16:creationId xmlns:a16="http://schemas.microsoft.com/office/drawing/2014/main" id="{2B8C89FF-E767-2340-B7C7-5C058695CBC2}"/>
              </a:ext>
            </a:extLst>
          </p:cNvPr>
          <p:cNvSpPr/>
          <p:nvPr/>
        </p:nvSpPr>
        <p:spPr>
          <a:xfrm>
            <a:off x="10482859" y="5098288"/>
            <a:ext cx="1308377" cy="3186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Cefotaxima</a:t>
            </a:r>
          </a:p>
        </p:txBody>
      </p:sp>
      <p:sp>
        <p:nvSpPr>
          <p:cNvPr id="43" name="Rectángulo 42">
            <a:extLst>
              <a:ext uri="{FF2B5EF4-FFF2-40B4-BE49-F238E27FC236}">
                <a16:creationId xmlns:a16="http://schemas.microsoft.com/office/drawing/2014/main" id="{FEE3AC7B-7F48-BC48-8D5A-11602DDEC3AE}"/>
              </a:ext>
            </a:extLst>
          </p:cNvPr>
          <p:cNvSpPr/>
          <p:nvPr/>
        </p:nvSpPr>
        <p:spPr>
          <a:xfrm>
            <a:off x="5281058" y="5600109"/>
            <a:ext cx="1308377" cy="318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Gangrena gaseosa.</a:t>
            </a:r>
          </a:p>
        </p:txBody>
      </p:sp>
      <p:sp>
        <p:nvSpPr>
          <p:cNvPr id="44" name="Rectángulo 43">
            <a:extLst>
              <a:ext uri="{FF2B5EF4-FFF2-40B4-BE49-F238E27FC236}">
                <a16:creationId xmlns:a16="http://schemas.microsoft.com/office/drawing/2014/main" id="{4483EE62-ACBB-8B41-A755-98E38C244DE5}"/>
              </a:ext>
            </a:extLst>
          </p:cNvPr>
          <p:cNvSpPr/>
          <p:nvPr/>
        </p:nvSpPr>
        <p:spPr>
          <a:xfrm>
            <a:off x="7015127" y="5600109"/>
            <a:ext cx="1308377" cy="318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Penicilina </a:t>
            </a:r>
          </a:p>
        </p:txBody>
      </p:sp>
      <p:sp>
        <p:nvSpPr>
          <p:cNvPr id="45" name="Más 44">
            <a:extLst>
              <a:ext uri="{FF2B5EF4-FFF2-40B4-BE49-F238E27FC236}">
                <a16:creationId xmlns:a16="http://schemas.microsoft.com/office/drawing/2014/main" id="{29D7FF1C-DE36-5A44-81AA-45D26193ECD7}"/>
              </a:ext>
            </a:extLst>
          </p:cNvPr>
          <p:cNvSpPr/>
          <p:nvPr/>
        </p:nvSpPr>
        <p:spPr>
          <a:xfrm>
            <a:off x="8408195" y="5641888"/>
            <a:ext cx="256309" cy="23509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Rectángulo 45">
            <a:extLst>
              <a:ext uri="{FF2B5EF4-FFF2-40B4-BE49-F238E27FC236}">
                <a16:creationId xmlns:a16="http://schemas.microsoft.com/office/drawing/2014/main" id="{7CF3BBB9-9129-E84A-8BC8-BA92DA0ACF99}"/>
              </a:ext>
            </a:extLst>
          </p:cNvPr>
          <p:cNvSpPr/>
          <p:nvPr/>
        </p:nvSpPr>
        <p:spPr>
          <a:xfrm>
            <a:off x="8749196" y="5600108"/>
            <a:ext cx="1308377" cy="3186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Clindamicina</a:t>
            </a:r>
          </a:p>
        </p:txBody>
      </p:sp>
      <p:sp>
        <p:nvSpPr>
          <p:cNvPr id="47" name="Igual 46">
            <a:extLst>
              <a:ext uri="{FF2B5EF4-FFF2-40B4-BE49-F238E27FC236}">
                <a16:creationId xmlns:a16="http://schemas.microsoft.com/office/drawing/2014/main" id="{F3FCBCAC-7945-4847-BDFF-0E2A44AE98E3}"/>
              </a:ext>
            </a:extLst>
          </p:cNvPr>
          <p:cNvSpPr/>
          <p:nvPr/>
        </p:nvSpPr>
        <p:spPr>
          <a:xfrm>
            <a:off x="6620551" y="5641887"/>
            <a:ext cx="341000" cy="23509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8" name="Rectángulo 47">
            <a:extLst>
              <a:ext uri="{FF2B5EF4-FFF2-40B4-BE49-F238E27FC236}">
                <a16:creationId xmlns:a16="http://schemas.microsoft.com/office/drawing/2014/main" id="{732888E5-8A0A-DB44-9873-5385DDCBC064}"/>
              </a:ext>
            </a:extLst>
          </p:cNvPr>
          <p:cNvSpPr/>
          <p:nvPr/>
        </p:nvSpPr>
        <p:spPr>
          <a:xfrm>
            <a:off x="10482859" y="5596691"/>
            <a:ext cx="1308377" cy="3186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10 a 14 días.</a:t>
            </a:r>
          </a:p>
        </p:txBody>
      </p:sp>
      <p:sp>
        <p:nvSpPr>
          <p:cNvPr id="49" name="Multiplicación 48">
            <a:extLst>
              <a:ext uri="{FF2B5EF4-FFF2-40B4-BE49-F238E27FC236}">
                <a16:creationId xmlns:a16="http://schemas.microsoft.com/office/drawing/2014/main" id="{5DFF6F29-8F1C-DA41-950B-8CDE70A43F7E}"/>
              </a:ext>
            </a:extLst>
          </p:cNvPr>
          <p:cNvSpPr/>
          <p:nvPr/>
        </p:nvSpPr>
        <p:spPr>
          <a:xfrm>
            <a:off x="10094447" y="5658041"/>
            <a:ext cx="322948" cy="21894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0" name="Rectángulo 49">
            <a:extLst>
              <a:ext uri="{FF2B5EF4-FFF2-40B4-BE49-F238E27FC236}">
                <a16:creationId xmlns:a16="http://schemas.microsoft.com/office/drawing/2014/main" id="{924C50BD-FC79-4F42-9DDE-E83632C0360C}"/>
              </a:ext>
            </a:extLst>
          </p:cNvPr>
          <p:cNvSpPr/>
          <p:nvPr/>
        </p:nvSpPr>
        <p:spPr>
          <a:xfrm>
            <a:off x="7014368" y="6098512"/>
            <a:ext cx="1308377" cy="318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Resistencia</a:t>
            </a:r>
          </a:p>
        </p:txBody>
      </p:sp>
      <p:sp>
        <p:nvSpPr>
          <p:cNvPr id="51" name="Igual 50">
            <a:extLst>
              <a:ext uri="{FF2B5EF4-FFF2-40B4-BE49-F238E27FC236}">
                <a16:creationId xmlns:a16="http://schemas.microsoft.com/office/drawing/2014/main" id="{3E5B029F-A66A-BD40-BC76-BE525DA9383C}"/>
              </a:ext>
            </a:extLst>
          </p:cNvPr>
          <p:cNvSpPr/>
          <p:nvPr/>
        </p:nvSpPr>
        <p:spPr>
          <a:xfrm>
            <a:off x="8390812" y="6140291"/>
            <a:ext cx="341000" cy="23509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52" name="Rectángulo 51">
            <a:extLst>
              <a:ext uri="{FF2B5EF4-FFF2-40B4-BE49-F238E27FC236}">
                <a16:creationId xmlns:a16="http://schemas.microsoft.com/office/drawing/2014/main" id="{FCE1F47D-B2C3-5B45-A7CE-F25AB9E5E079}"/>
              </a:ext>
            </a:extLst>
          </p:cNvPr>
          <p:cNvSpPr/>
          <p:nvPr/>
        </p:nvSpPr>
        <p:spPr>
          <a:xfrm>
            <a:off x="8749196" y="6098513"/>
            <a:ext cx="2693904" cy="3186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O" sz="1100" dirty="0">
                <a:solidFill>
                  <a:srgbClr val="152B48"/>
                </a:solidFill>
                <a:latin typeface="Montserrat" pitchFamily="2" charset="77"/>
              </a:rPr>
              <a:t>No recomendado Amp/sulbactam, Ticarcilina – clavulanato.</a:t>
            </a:r>
          </a:p>
        </p:txBody>
      </p:sp>
      <p:sp>
        <p:nvSpPr>
          <p:cNvPr id="56" name="CuadroTexto 55">
            <a:extLst>
              <a:ext uri="{FF2B5EF4-FFF2-40B4-BE49-F238E27FC236}">
                <a16:creationId xmlns:a16="http://schemas.microsoft.com/office/drawing/2014/main" id="{B43C7A8C-9ECB-7D4E-A6F5-2B86930E0F75}"/>
              </a:ext>
            </a:extLst>
          </p:cNvPr>
          <p:cNvSpPr txBox="1"/>
          <p:nvPr/>
        </p:nvSpPr>
        <p:spPr>
          <a:xfrm>
            <a:off x="8536349" y="2066504"/>
            <a:ext cx="822960" cy="276999"/>
          </a:xfrm>
          <a:prstGeom prst="rect">
            <a:avLst/>
          </a:prstGeom>
          <a:noFill/>
        </p:spPr>
        <p:txBody>
          <a:bodyPr wrap="square" rtlCol="0">
            <a:spAutoFit/>
          </a:bodyPr>
          <a:lstStyle/>
          <a:p>
            <a:r>
              <a:rPr lang="es-CO" sz="1200" dirty="0"/>
              <a:t>Ó</a:t>
            </a:r>
          </a:p>
        </p:txBody>
      </p:sp>
      <p:sp>
        <p:nvSpPr>
          <p:cNvPr id="57" name="CuadroTexto 56">
            <a:extLst>
              <a:ext uri="{FF2B5EF4-FFF2-40B4-BE49-F238E27FC236}">
                <a16:creationId xmlns:a16="http://schemas.microsoft.com/office/drawing/2014/main" id="{6E704063-B3B8-1D4D-B7DD-4853503DABF1}"/>
              </a:ext>
            </a:extLst>
          </p:cNvPr>
          <p:cNvSpPr txBox="1"/>
          <p:nvPr/>
        </p:nvSpPr>
        <p:spPr>
          <a:xfrm>
            <a:off x="8536349" y="2644794"/>
            <a:ext cx="822960" cy="276999"/>
          </a:xfrm>
          <a:prstGeom prst="rect">
            <a:avLst/>
          </a:prstGeom>
          <a:noFill/>
        </p:spPr>
        <p:txBody>
          <a:bodyPr wrap="square" rtlCol="0">
            <a:spAutoFit/>
          </a:bodyPr>
          <a:lstStyle/>
          <a:p>
            <a:r>
              <a:rPr lang="es-CO" sz="1200" dirty="0"/>
              <a:t>Ó</a:t>
            </a:r>
          </a:p>
        </p:txBody>
      </p:sp>
      <p:sp>
        <p:nvSpPr>
          <p:cNvPr id="59" name="CuadroTexto 58">
            <a:extLst>
              <a:ext uri="{FF2B5EF4-FFF2-40B4-BE49-F238E27FC236}">
                <a16:creationId xmlns:a16="http://schemas.microsoft.com/office/drawing/2014/main" id="{C9E1AF84-D554-A14C-85A1-2C37FEA29CED}"/>
              </a:ext>
            </a:extLst>
          </p:cNvPr>
          <p:cNvSpPr txBox="1"/>
          <p:nvPr/>
        </p:nvSpPr>
        <p:spPr>
          <a:xfrm>
            <a:off x="10142265" y="4656919"/>
            <a:ext cx="822960" cy="276999"/>
          </a:xfrm>
          <a:prstGeom prst="rect">
            <a:avLst/>
          </a:prstGeom>
          <a:noFill/>
        </p:spPr>
        <p:txBody>
          <a:bodyPr wrap="square" rtlCol="0">
            <a:spAutoFit/>
          </a:bodyPr>
          <a:lstStyle/>
          <a:p>
            <a:r>
              <a:rPr lang="es-CO" sz="1200" dirty="0"/>
              <a:t>Ó</a:t>
            </a:r>
          </a:p>
        </p:txBody>
      </p:sp>
      <p:sp>
        <p:nvSpPr>
          <p:cNvPr id="60" name="CuadroTexto 59">
            <a:extLst>
              <a:ext uri="{FF2B5EF4-FFF2-40B4-BE49-F238E27FC236}">
                <a16:creationId xmlns:a16="http://schemas.microsoft.com/office/drawing/2014/main" id="{55E16214-EA48-EB42-BDBA-D72C37238529}"/>
              </a:ext>
            </a:extLst>
          </p:cNvPr>
          <p:cNvSpPr txBox="1"/>
          <p:nvPr/>
        </p:nvSpPr>
        <p:spPr>
          <a:xfrm>
            <a:off x="10142265" y="5126805"/>
            <a:ext cx="822960" cy="276999"/>
          </a:xfrm>
          <a:prstGeom prst="rect">
            <a:avLst/>
          </a:prstGeom>
          <a:noFill/>
        </p:spPr>
        <p:txBody>
          <a:bodyPr wrap="square" rtlCol="0">
            <a:spAutoFit/>
          </a:bodyPr>
          <a:lstStyle/>
          <a:p>
            <a:r>
              <a:rPr lang="es-CO" sz="1200" dirty="0"/>
              <a:t>Ó</a:t>
            </a:r>
          </a:p>
        </p:txBody>
      </p:sp>
    </p:spTree>
    <p:extLst>
      <p:ext uri="{BB962C8B-B14F-4D97-AF65-F5344CB8AC3E}">
        <p14:creationId xmlns:p14="http://schemas.microsoft.com/office/powerpoint/2010/main" val="100503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57981" y="199584"/>
            <a:ext cx="10515600" cy="1325563"/>
          </a:xfrm>
        </p:spPr>
        <p:txBody>
          <a:bodyPr/>
          <a:lstStyle/>
          <a:p>
            <a:r>
              <a:rPr lang="es-CO" dirty="0"/>
              <a:t>TRATAMIENTO: PREPARACIÓN</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905817" y="1521012"/>
            <a:ext cx="5508534" cy="2469962"/>
          </a:xfrm>
        </p:spPr>
        <p:txBody>
          <a:bodyPr>
            <a:normAutofit lnSpcReduction="10000"/>
          </a:bodyPr>
          <a:lstStyle/>
          <a:p>
            <a:pPr marL="0" indent="0">
              <a:lnSpc>
                <a:spcPct val="110000"/>
              </a:lnSpc>
              <a:buNone/>
            </a:pPr>
            <a:r>
              <a:rPr lang="es-CO" sz="2200" b="1" dirty="0"/>
              <a:t>Optimización de la condición fisiológica </a:t>
            </a:r>
            <a:r>
              <a:rPr lang="es-CO" sz="2200" b="1" dirty="0">
                <a:sym typeface="Wingdings" pitchFamily="2" charset="2"/>
              </a:rPr>
              <a:t></a:t>
            </a:r>
            <a:r>
              <a:rPr lang="es-CO" sz="2200" b="1" dirty="0"/>
              <a:t> sin provocar retrasos:</a:t>
            </a:r>
          </a:p>
          <a:p>
            <a:pPr lvl="0">
              <a:lnSpc>
                <a:spcPct val="110000"/>
              </a:lnSpc>
            </a:pPr>
            <a:r>
              <a:rPr lang="es-CO" dirty="0"/>
              <a:t>CVC, línea arterial, sonda vesical, SOG, IOT. </a:t>
            </a:r>
          </a:p>
          <a:p>
            <a:pPr lvl="0">
              <a:lnSpc>
                <a:spcPct val="110000"/>
              </a:lnSpc>
            </a:pPr>
            <a:r>
              <a:rPr lang="es-CO" dirty="0"/>
              <a:t>Hemoderivados. </a:t>
            </a:r>
          </a:p>
          <a:p>
            <a:pPr lvl="0">
              <a:lnSpc>
                <a:spcPct val="110000"/>
              </a:lnSpc>
            </a:pPr>
            <a:r>
              <a:rPr lang="es-CO" dirty="0"/>
              <a:t>Clasificación ASA.</a:t>
            </a:r>
          </a:p>
          <a:p>
            <a:pPr lvl="0">
              <a:lnSpc>
                <a:spcPct val="110000"/>
              </a:lnSpc>
            </a:pPr>
            <a:endParaRPr lang="es-CO" dirty="0"/>
          </a:p>
          <a:p>
            <a:pPr>
              <a:lnSpc>
                <a:spcPct val="110000"/>
              </a:lnSpc>
            </a:pPr>
            <a:endParaRPr lang="es-CO" b="1" dirty="0"/>
          </a:p>
          <a:p>
            <a:pPr>
              <a:lnSpc>
                <a:spcPct val="110000"/>
              </a:lnSpc>
            </a:pPr>
            <a:endParaRPr lang="es-CO" dirty="0"/>
          </a:p>
        </p:txBody>
      </p:sp>
      <p:sp>
        <p:nvSpPr>
          <p:cNvPr id="5" name="Marcador de contenido 2">
            <a:extLst>
              <a:ext uri="{FF2B5EF4-FFF2-40B4-BE49-F238E27FC236}">
                <a16:creationId xmlns:a16="http://schemas.microsoft.com/office/drawing/2014/main" id="{22DE8522-9BEE-B34E-9D9D-69149DBF86F8}"/>
              </a:ext>
            </a:extLst>
          </p:cNvPr>
          <p:cNvSpPr txBox="1">
            <a:spLocks/>
          </p:cNvSpPr>
          <p:nvPr/>
        </p:nvSpPr>
        <p:spPr>
          <a:xfrm>
            <a:off x="5018136" y="4170175"/>
            <a:ext cx="6724272" cy="248824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es-CO" dirty="0"/>
              <a:t>Sx de fuga capilar: deshidratación (hasta 10 a 12 L/día) + hipoalbuminemia profunda (0,5 – 1 g/dL).</a:t>
            </a:r>
          </a:p>
          <a:p>
            <a:pPr algn="just">
              <a:lnSpc>
                <a:spcPct val="110000"/>
              </a:lnSpc>
            </a:pPr>
            <a:r>
              <a:rPr lang="es-CO" dirty="0"/>
              <a:t>Cardiomiopatía x choque tóxico estreptocócico: reversible. </a:t>
            </a:r>
          </a:p>
          <a:p>
            <a:pPr algn="just">
              <a:lnSpc>
                <a:spcPct val="110000"/>
              </a:lnSpc>
            </a:pPr>
            <a:r>
              <a:rPr lang="es-CO" dirty="0"/>
              <a:t>AB: nueva dosis intraoperatoriamente. </a:t>
            </a:r>
          </a:p>
          <a:p>
            <a:pPr algn="just">
              <a:lnSpc>
                <a:spcPct val="110000"/>
              </a:lnSpc>
            </a:pPr>
            <a:r>
              <a:rPr lang="es-CO" dirty="0"/>
              <a:t>Consentimiento informado, cuidados avanzados </a:t>
            </a:r>
            <a:r>
              <a:rPr lang="es-CO" dirty="0">
                <a:sym typeface="Wingdings" pitchFamily="2" charset="2"/>
              </a:rPr>
              <a:t></a:t>
            </a:r>
            <a:r>
              <a:rPr lang="es-CO" dirty="0"/>
              <a:t> alta morbilidad y mortalidad. </a:t>
            </a:r>
          </a:p>
          <a:p>
            <a:pPr algn="just">
              <a:lnSpc>
                <a:spcPct val="110000"/>
              </a:lnSpc>
            </a:pPr>
            <a:endParaRPr lang="es-CO" dirty="0"/>
          </a:p>
          <a:p>
            <a:pPr algn="just">
              <a:lnSpc>
                <a:spcPct val="110000"/>
              </a:lnSpc>
            </a:pPr>
            <a:endParaRPr lang="es-CO" b="1" dirty="0"/>
          </a:p>
          <a:p>
            <a:pPr algn="just">
              <a:lnSpc>
                <a:spcPct val="110000"/>
              </a:lnSpc>
            </a:pPr>
            <a:endParaRPr lang="es-CO" dirty="0"/>
          </a:p>
        </p:txBody>
      </p:sp>
      <p:pic>
        <p:nvPicPr>
          <p:cNvPr id="6" name="Imagen 5">
            <a:extLst>
              <a:ext uri="{FF2B5EF4-FFF2-40B4-BE49-F238E27FC236}">
                <a16:creationId xmlns:a16="http://schemas.microsoft.com/office/drawing/2014/main" id="{39DDC2AC-A74E-6342-B201-ABD8B7426E16}"/>
              </a:ext>
            </a:extLst>
          </p:cNvPr>
          <p:cNvPicPr>
            <a:picLocks noChangeAspect="1"/>
          </p:cNvPicPr>
          <p:nvPr/>
        </p:nvPicPr>
        <p:blipFill>
          <a:blip r:embed="rId3"/>
          <a:stretch>
            <a:fillRect/>
          </a:stretch>
        </p:blipFill>
        <p:spPr>
          <a:xfrm>
            <a:off x="7790337" y="1455292"/>
            <a:ext cx="2445044" cy="2445044"/>
          </a:xfrm>
          <a:prstGeom prst="rect">
            <a:avLst/>
          </a:prstGeom>
        </p:spPr>
      </p:pic>
    </p:spTree>
    <p:extLst>
      <p:ext uri="{BB962C8B-B14F-4D97-AF65-F5344CB8AC3E}">
        <p14:creationId xmlns:p14="http://schemas.microsoft.com/office/powerpoint/2010/main" val="2054120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39962" y="43626"/>
            <a:ext cx="10515600" cy="1325563"/>
          </a:xfrm>
        </p:spPr>
        <p:txBody>
          <a:bodyPr/>
          <a:lstStyle/>
          <a:p>
            <a:r>
              <a:rPr lang="es-CO" dirty="0"/>
              <a:t>TRATAMIENTO</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5024216" y="1926899"/>
            <a:ext cx="7502895" cy="4920646"/>
          </a:xfrm>
        </p:spPr>
        <p:txBody>
          <a:bodyPr>
            <a:normAutofit/>
          </a:bodyPr>
          <a:lstStyle/>
          <a:p>
            <a:pPr marL="0" indent="0">
              <a:lnSpc>
                <a:spcPct val="100000"/>
              </a:lnSpc>
              <a:buNone/>
            </a:pPr>
            <a:endParaRPr lang="es-CO" dirty="0"/>
          </a:p>
          <a:p>
            <a:pPr marL="0" indent="0">
              <a:lnSpc>
                <a:spcPct val="100000"/>
              </a:lnSpc>
              <a:buNone/>
            </a:pPr>
            <a:endParaRPr lang="es-CO" dirty="0"/>
          </a:p>
          <a:p>
            <a:pPr marL="0" indent="0">
              <a:lnSpc>
                <a:spcPct val="100000"/>
              </a:lnSpc>
              <a:buNone/>
            </a:pPr>
            <a:r>
              <a:rPr lang="es-CO" b="1" dirty="0"/>
              <a:t>Cuidados críticos de apoyo: </a:t>
            </a:r>
          </a:p>
          <a:p>
            <a:pPr>
              <a:lnSpc>
                <a:spcPct val="100000"/>
              </a:lnSpc>
            </a:pPr>
            <a:r>
              <a:rPr lang="es-CO" sz="1800" dirty="0"/>
              <a:t>Ventilación mecánica.</a:t>
            </a:r>
          </a:p>
          <a:p>
            <a:pPr>
              <a:lnSpc>
                <a:spcPct val="100000"/>
              </a:lnSpc>
            </a:pPr>
            <a:r>
              <a:rPr lang="es-CO" sz="1800" dirty="0"/>
              <a:t>TRR.</a:t>
            </a:r>
          </a:p>
          <a:p>
            <a:pPr marL="0" indent="0">
              <a:lnSpc>
                <a:spcPct val="100000"/>
              </a:lnSpc>
              <a:buNone/>
            </a:pPr>
            <a:endParaRPr lang="es-CO" dirty="0"/>
          </a:p>
          <a:p>
            <a:pPr marL="0" indent="0">
              <a:lnSpc>
                <a:spcPct val="100000"/>
              </a:lnSpc>
              <a:buNone/>
            </a:pPr>
            <a:r>
              <a:rPr lang="es-CO" b="1" dirty="0"/>
              <a:t>Inmunoglobulina: </a:t>
            </a:r>
          </a:p>
          <a:p>
            <a:pPr>
              <a:lnSpc>
                <a:spcPct val="100000"/>
              </a:lnSpc>
            </a:pPr>
            <a:r>
              <a:rPr lang="es-CO" sz="1800" dirty="0"/>
              <a:t>Choque tóxico streptocócico. </a:t>
            </a:r>
          </a:p>
          <a:p>
            <a:pPr>
              <a:lnSpc>
                <a:spcPct val="100000"/>
              </a:lnSpc>
            </a:pPr>
            <a:r>
              <a:rPr lang="es-CO" sz="1800" dirty="0"/>
              <a:t>Reducción de mortalidad a 30 días. </a:t>
            </a:r>
          </a:p>
          <a:p>
            <a:pPr>
              <a:lnSpc>
                <a:spcPct val="100000"/>
              </a:lnSpc>
            </a:pPr>
            <a:r>
              <a:rPr lang="es-CO" sz="1800" dirty="0"/>
              <a:t>Junto con clindamicina </a:t>
            </a:r>
            <a:r>
              <a:rPr lang="es-CO" sz="1800" dirty="0">
                <a:sym typeface="Wingdings" pitchFamily="2" charset="2"/>
              </a:rPr>
              <a:t></a:t>
            </a:r>
            <a:r>
              <a:rPr lang="es-CO" sz="1800" dirty="0"/>
              <a:t> reducción (neutralizar) de las toxinas circulantes. </a:t>
            </a:r>
          </a:p>
          <a:p>
            <a:pPr>
              <a:lnSpc>
                <a:spcPct val="100000"/>
              </a:lnSpc>
            </a:pPr>
            <a:r>
              <a:rPr lang="es-CO" sz="1800" dirty="0"/>
              <a:t>No se ha llegado a consenso. </a:t>
            </a:r>
            <a:endParaRPr lang="es-ES" sz="1800" dirty="0"/>
          </a:p>
          <a:p>
            <a:pPr>
              <a:lnSpc>
                <a:spcPct val="100000"/>
              </a:lnSpc>
            </a:pPr>
            <a:endParaRPr lang="es-CO" dirty="0"/>
          </a:p>
        </p:txBody>
      </p:sp>
      <p:sp>
        <p:nvSpPr>
          <p:cNvPr id="5" name="Marcador de contenido 2">
            <a:extLst>
              <a:ext uri="{FF2B5EF4-FFF2-40B4-BE49-F238E27FC236}">
                <a16:creationId xmlns:a16="http://schemas.microsoft.com/office/drawing/2014/main" id="{A1BB8F1E-EB75-E248-95CA-E261A41AA6FF}"/>
              </a:ext>
            </a:extLst>
          </p:cNvPr>
          <p:cNvSpPr txBox="1">
            <a:spLocks/>
          </p:cNvSpPr>
          <p:nvPr/>
        </p:nvSpPr>
        <p:spPr>
          <a:xfrm>
            <a:off x="894524" y="1114802"/>
            <a:ext cx="6627824"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b="1" dirty="0"/>
              <a:t>Soporte hemodinámico: </a:t>
            </a:r>
          </a:p>
          <a:p>
            <a:r>
              <a:rPr lang="es-CO" sz="1800" dirty="0"/>
              <a:t>Reanimación volumétrica. </a:t>
            </a:r>
          </a:p>
          <a:p>
            <a:r>
              <a:rPr lang="es-CO" sz="1800" dirty="0"/>
              <a:t>Vasopresores. </a:t>
            </a:r>
          </a:p>
          <a:p>
            <a:r>
              <a:rPr lang="es-CO" sz="1800" dirty="0"/>
              <a:t>Albúmina: choque tóxico x streptococo. </a:t>
            </a:r>
          </a:p>
          <a:p>
            <a:endParaRPr lang="es-CO" dirty="0"/>
          </a:p>
        </p:txBody>
      </p:sp>
      <p:pic>
        <p:nvPicPr>
          <p:cNvPr id="6" name="Imagen 5">
            <a:extLst>
              <a:ext uri="{FF2B5EF4-FFF2-40B4-BE49-F238E27FC236}">
                <a16:creationId xmlns:a16="http://schemas.microsoft.com/office/drawing/2014/main" id="{535B8907-5B9E-D04B-BCED-A59A86CC25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84734" y="576616"/>
            <a:ext cx="5025390" cy="783822"/>
          </a:xfrm>
          <a:prstGeom prst="rect">
            <a:avLst/>
          </a:prstGeom>
        </p:spPr>
      </p:pic>
      <p:pic>
        <p:nvPicPr>
          <p:cNvPr id="7" name="Imagen 6">
            <a:extLst>
              <a:ext uri="{FF2B5EF4-FFF2-40B4-BE49-F238E27FC236}">
                <a16:creationId xmlns:a16="http://schemas.microsoft.com/office/drawing/2014/main" id="{52B5DE79-3A26-E94E-ABA7-86D81AC7EC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77589" y="1418452"/>
            <a:ext cx="2841126" cy="530588"/>
          </a:xfrm>
          <a:prstGeom prst="rect">
            <a:avLst/>
          </a:prstGeom>
        </p:spPr>
      </p:pic>
      <p:pic>
        <p:nvPicPr>
          <p:cNvPr id="8" name="Imagen 7">
            <a:extLst>
              <a:ext uri="{FF2B5EF4-FFF2-40B4-BE49-F238E27FC236}">
                <a16:creationId xmlns:a16="http://schemas.microsoft.com/office/drawing/2014/main" id="{3118C664-7A3C-B443-BCB4-463C2381693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96683" y="1407254"/>
            <a:ext cx="1307445" cy="486174"/>
          </a:xfrm>
          <a:prstGeom prst="rect">
            <a:avLst/>
          </a:prstGeom>
        </p:spPr>
      </p:pic>
    </p:spTree>
    <p:extLst>
      <p:ext uri="{BB962C8B-B14F-4D97-AF65-F5344CB8AC3E}">
        <p14:creationId xmlns:p14="http://schemas.microsoft.com/office/powerpoint/2010/main" val="212501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p:txBody>
          <a:bodyPr/>
          <a:lstStyle/>
          <a:p>
            <a:r>
              <a:rPr lang="es-CO" dirty="0"/>
              <a:t>FACTORES DE RIESGO</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4979370" y="1657349"/>
            <a:ext cx="6627824" cy="4835526"/>
          </a:xfrm>
        </p:spPr>
        <p:txBody>
          <a:bodyPr>
            <a:normAutofit/>
          </a:bodyPr>
          <a:lstStyle/>
          <a:p>
            <a:pPr marL="0" indent="0">
              <a:lnSpc>
                <a:spcPct val="110000"/>
              </a:lnSpc>
              <a:buNone/>
            </a:pPr>
            <a:r>
              <a:rPr lang="es-CO" sz="2200" dirty="0"/>
              <a:t>Mayor mortalidad: </a:t>
            </a:r>
          </a:p>
          <a:p>
            <a:pPr lvl="1">
              <a:lnSpc>
                <a:spcPct val="110000"/>
              </a:lnSpc>
            </a:pPr>
            <a:r>
              <a:rPr lang="es-CO" dirty="0"/>
              <a:t>Leucos &gt; 30.000 a 40.000, PMN banda &gt; 10%.</a:t>
            </a:r>
          </a:p>
          <a:p>
            <a:pPr lvl="1">
              <a:lnSpc>
                <a:spcPct val="110000"/>
              </a:lnSpc>
            </a:pPr>
            <a:r>
              <a:rPr lang="es-CO" dirty="0"/>
              <a:t>Hto &gt; 50%.</a:t>
            </a:r>
          </a:p>
          <a:p>
            <a:pPr lvl="1">
              <a:lnSpc>
                <a:spcPct val="110000"/>
              </a:lnSpc>
            </a:pPr>
            <a:r>
              <a:rPr lang="es-CO" dirty="0"/>
              <a:t>Cr 1,5 a 2 mg/dL.</a:t>
            </a:r>
          </a:p>
          <a:p>
            <a:pPr lvl="1">
              <a:lnSpc>
                <a:spcPct val="110000"/>
              </a:lnSpc>
            </a:pPr>
            <a:r>
              <a:rPr lang="es-CO" dirty="0"/>
              <a:t>Edad &gt; 60 años. </a:t>
            </a:r>
          </a:p>
          <a:p>
            <a:pPr lvl="1">
              <a:lnSpc>
                <a:spcPct val="110000"/>
              </a:lnSpc>
            </a:pPr>
            <a:r>
              <a:rPr lang="es-CO" dirty="0"/>
              <a:t>FC &gt; 110 LPM.</a:t>
            </a:r>
          </a:p>
          <a:p>
            <a:pPr lvl="1">
              <a:lnSpc>
                <a:spcPct val="110000"/>
              </a:lnSpc>
            </a:pPr>
            <a:r>
              <a:rPr lang="es-CO" dirty="0"/>
              <a:t>Temp. &lt; 36,8.</a:t>
            </a:r>
          </a:p>
          <a:p>
            <a:pPr lvl="1">
              <a:lnSpc>
                <a:spcPct val="110000"/>
              </a:lnSpc>
            </a:pPr>
            <a:r>
              <a:rPr lang="es-CO" dirty="0"/>
              <a:t>Síndrome de choque tóxico estreptocócico. </a:t>
            </a:r>
          </a:p>
          <a:p>
            <a:pPr lvl="1">
              <a:lnSpc>
                <a:spcPct val="110000"/>
              </a:lnSpc>
            </a:pPr>
            <a:r>
              <a:rPr lang="es-CO" dirty="0"/>
              <a:t>Infección por clostridios. </a:t>
            </a:r>
          </a:p>
          <a:p>
            <a:pPr lvl="1">
              <a:lnSpc>
                <a:spcPct val="110000"/>
              </a:lnSpc>
            </a:pPr>
            <a:r>
              <a:rPr lang="es-CO" dirty="0"/>
              <a:t>Retraso cx &gt; 24 h. </a:t>
            </a:r>
          </a:p>
          <a:p>
            <a:pPr lvl="1">
              <a:lnSpc>
                <a:spcPct val="110000"/>
              </a:lnSpc>
            </a:pPr>
            <a:r>
              <a:rPr lang="es-CO" dirty="0"/>
              <a:t>Infección que afecta cabeza, cuello, tórax, abdomen. </a:t>
            </a:r>
          </a:p>
        </p:txBody>
      </p:sp>
    </p:spTree>
    <p:extLst>
      <p:ext uri="{BB962C8B-B14F-4D97-AF65-F5344CB8AC3E}">
        <p14:creationId xmlns:p14="http://schemas.microsoft.com/office/powerpoint/2010/main" val="18199155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81890" y="100155"/>
            <a:ext cx="10515600" cy="1325563"/>
          </a:xfrm>
        </p:spPr>
        <p:txBody>
          <a:bodyPr/>
          <a:lstStyle/>
          <a:p>
            <a:r>
              <a:rPr lang="es-CO" dirty="0"/>
              <a:t>TRATAMIENTO: CIRUGÍA</a:t>
            </a:r>
          </a:p>
        </p:txBody>
      </p:sp>
      <p:sp>
        <p:nvSpPr>
          <p:cNvPr id="5" name="Marcador de contenido 2">
            <a:extLst>
              <a:ext uri="{FF2B5EF4-FFF2-40B4-BE49-F238E27FC236}">
                <a16:creationId xmlns:a16="http://schemas.microsoft.com/office/drawing/2014/main" id="{A1BB8F1E-EB75-E248-95CA-E261A41AA6FF}"/>
              </a:ext>
            </a:extLst>
          </p:cNvPr>
          <p:cNvSpPr txBox="1">
            <a:spLocks/>
          </p:cNvSpPr>
          <p:nvPr/>
        </p:nvSpPr>
        <p:spPr>
          <a:xfrm>
            <a:off x="1094510" y="1425718"/>
            <a:ext cx="8400769"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es-CO" dirty="0"/>
              <a:t>Posicionamiento: según la ubicación.</a:t>
            </a:r>
          </a:p>
          <a:p>
            <a:pPr lvl="0">
              <a:lnSpc>
                <a:spcPct val="100000"/>
              </a:lnSpc>
            </a:pPr>
            <a:r>
              <a:rPr lang="es-CO" dirty="0"/>
              <a:t>Evitar hipotermia.</a:t>
            </a:r>
          </a:p>
          <a:p>
            <a:pPr lvl="0">
              <a:lnSpc>
                <a:spcPct val="100000"/>
              </a:lnSpc>
            </a:pPr>
            <a:r>
              <a:rPr lang="es-CO" dirty="0"/>
              <a:t>Lista de verificación de seguridad (OMS).</a:t>
            </a:r>
          </a:p>
          <a:p>
            <a:pPr lvl="0">
              <a:lnSpc>
                <a:spcPct val="100000"/>
              </a:lnSpc>
            </a:pPr>
            <a:r>
              <a:rPr lang="es-CO" dirty="0"/>
              <a:t>Lavado: clorhexidina 4% + yodopovidona 7,5%.</a:t>
            </a:r>
          </a:p>
          <a:p>
            <a:pPr lvl="0">
              <a:lnSpc>
                <a:spcPct val="100000"/>
              </a:lnSpc>
            </a:pPr>
            <a:r>
              <a:rPr lang="es-CO" dirty="0"/>
              <a:t>Insición: piel necrótica o centro de la infección.</a:t>
            </a:r>
          </a:p>
          <a:p>
            <a:pPr marL="0" indent="0">
              <a:lnSpc>
                <a:spcPct val="100000"/>
              </a:lnSpc>
              <a:buNone/>
            </a:pPr>
            <a:endParaRPr lang="es-CO" dirty="0"/>
          </a:p>
        </p:txBody>
      </p:sp>
      <p:pic>
        <p:nvPicPr>
          <p:cNvPr id="11" name="Imagen 10">
            <a:extLst>
              <a:ext uri="{FF2B5EF4-FFF2-40B4-BE49-F238E27FC236}">
                <a16:creationId xmlns:a16="http://schemas.microsoft.com/office/drawing/2014/main" id="{00C5B3DE-4DFF-014F-9159-570E0F75AAE2}"/>
              </a:ext>
            </a:extLst>
          </p:cNvPr>
          <p:cNvPicPr>
            <a:picLocks noChangeAspect="1"/>
          </p:cNvPicPr>
          <p:nvPr/>
        </p:nvPicPr>
        <p:blipFill>
          <a:blip r:embed="rId2"/>
          <a:stretch>
            <a:fillRect/>
          </a:stretch>
        </p:blipFill>
        <p:spPr>
          <a:xfrm>
            <a:off x="7920554" y="3628214"/>
            <a:ext cx="3810000" cy="2857500"/>
          </a:xfrm>
          <a:prstGeom prst="rect">
            <a:avLst/>
          </a:prstGeom>
        </p:spPr>
      </p:pic>
    </p:spTree>
    <p:extLst>
      <p:ext uri="{BB962C8B-B14F-4D97-AF65-F5344CB8AC3E}">
        <p14:creationId xmlns:p14="http://schemas.microsoft.com/office/powerpoint/2010/main" val="21198894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493412" y="107951"/>
            <a:ext cx="10515600" cy="1325563"/>
          </a:xfrm>
        </p:spPr>
        <p:txBody>
          <a:bodyPr/>
          <a:lstStyle/>
          <a:p>
            <a:r>
              <a:rPr lang="es-CO" dirty="0"/>
              <a:t>TRATAMIENTO: CIRUGÍA</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5079939" y="4692650"/>
            <a:ext cx="6627824" cy="4667250"/>
          </a:xfrm>
        </p:spPr>
        <p:txBody>
          <a:bodyPr/>
          <a:lstStyle/>
          <a:p>
            <a:pPr lvl="0" algn="just">
              <a:lnSpc>
                <a:spcPct val="100000"/>
              </a:lnSpc>
            </a:pPr>
            <a:r>
              <a:rPr lang="es-CO" dirty="0"/>
              <a:t>Irrigación repetida y abundante </a:t>
            </a:r>
            <a:r>
              <a:rPr lang="es-CO" dirty="0">
                <a:sym typeface="Wingdings" pitchFamily="2" charset="2"/>
              </a:rPr>
              <a:t></a:t>
            </a:r>
            <a:r>
              <a:rPr lang="es-CO" dirty="0"/>
              <a:t> hipoclorito de sodio 0,025%.</a:t>
            </a:r>
          </a:p>
          <a:p>
            <a:pPr lvl="0" algn="just">
              <a:lnSpc>
                <a:spcPct val="100000"/>
              </a:lnSpc>
            </a:pPr>
            <a:r>
              <a:rPr lang="es-CO" dirty="0"/>
              <a:t>Hemostasia. </a:t>
            </a:r>
          </a:p>
          <a:p>
            <a:pPr lvl="0" algn="just">
              <a:lnSpc>
                <a:spcPct val="100000"/>
              </a:lnSpc>
            </a:pPr>
            <a:r>
              <a:rPr lang="es-CO" dirty="0"/>
              <a:t>Apósito antiséptico: hipoclorito de sodio. </a:t>
            </a:r>
          </a:p>
          <a:p>
            <a:pPr algn="just">
              <a:lnSpc>
                <a:spcPct val="100000"/>
              </a:lnSpc>
            </a:pPr>
            <a:endParaRPr lang="es-CO" dirty="0"/>
          </a:p>
        </p:txBody>
      </p:sp>
      <p:sp>
        <p:nvSpPr>
          <p:cNvPr id="6" name="Marcador de contenido 2">
            <a:extLst>
              <a:ext uri="{FF2B5EF4-FFF2-40B4-BE49-F238E27FC236}">
                <a16:creationId xmlns:a16="http://schemas.microsoft.com/office/drawing/2014/main" id="{A9F2FFCF-09E9-3F4A-9456-6F556E80DA66}"/>
              </a:ext>
            </a:extLst>
          </p:cNvPr>
          <p:cNvSpPr txBox="1">
            <a:spLocks/>
          </p:cNvSpPr>
          <p:nvPr/>
        </p:nvSpPr>
        <p:spPr>
          <a:xfrm>
            <a:off x="691399" y="1365611"/>
            <a:ext cx="7112063" cy="2933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es-CO" dirty="0"/>
              <a:t>Desbridamiento: patrón circular </a:t>
            </a:r>
            <a:r>
              <a:rPr lang="es-CO" dirty="0">
                <a:sym typeface="Wingdings" pitchFamily="2" charset="2"/>
              </a:rPr>
              <a:t> </a:t>
            </a:r>
            <a:r>
              <a:rPr lang="es-CO" dirty="0"/>
              <a:t>de adentro hacia afuera hasta encontrar tejido blando sano </a:t>
            </a:r>
            <a:r>
              <a:rPr lang="es-CO" dirty="0">
                <a:sym typeface="Wingdings" pitchFamily="2" charset="2"/>
              </a:rPr>
              <a:t> </a:t>
            </a:r>
            <a:r>
              <a:rPr lang="es-CO" dirty="0"/>
              <a:t>de forma agresiva. </a:t>
            </a:r>
          </a:p>
          <a:p>
            <a:pPr algn="just">
              <a:lnSpc>
                <a:spcPct val="110000"/>
              </a:lnSpc>
            </a:pPr>
            <a:r>
              <a:rPr lang="es-CO" dirty="0"/>
              <a:t>Exploración profunda de la fascia </a:t>
            </a:r>
            <a:r>
              <a:rPr lang="es-CO" dirty="0">
                <a:sym typeface="Wingdings" pitchFamily="2" charset="2"/>
              </a:rPr>
              <a:t> </a:t>
            </a:r>
            <a:r>
              <a:rPr lang="es-CO" dirty="0"/>
              <a:t>control de la fuente. </a:t>
            </a:r>
          </a:p>
          <a:p>
            <a:pPr algn="just">
              <a:lnSpc>
                <a:spcPct val="110000"/>
              </a:lnSpc>
            </a:pPr>
            <a:r>
              <a:rPr lang="es-CO" dirty="0"/>
              <a:t>Bx y cultivos de tejidos de varios sitios : guiar tratamiento antibiótico.</a:t>
            </a:r>
          </a:p>
          <a:p>
            <a:pPr algn="just">
              <a:lnSpc>
                <a:spcPct val="110000"/>
              </a:lnSpc>
            </a:pPr>
            <a:endParaRPr lang="es-CO" dirty="0"/>
          </a:p>
        </p:txBody>
      </p:sp>
      <p:pic>
        <p:nvPicPr>
          <p:cNvPr id="7" name="Imagen 6">
            <a:extLst>
              <a:ext uri="{FF2B5EF4-FFF2-40B4-BE49-F238E27FC236}">
                <a16:creationId xmlns:a16="http://schemas.microsoft.com/office/drawing/2014/main" id="{7BB99D4B-204B-C540-8F7A-8927E3F34155}"/>
              </a:ext>
            </a:extLst>
          </p:cNvPr>
          <p:cNvPicPr>
            <a:picLocks noChangeAspect="1"/>
          </p:cNvPicPr>
          <p:nvPr/>
        </p:nvPicPr>
        <p:blipFill>
          <a:blip r:embed="rId2"/>
          <a:stretch>
            <a:fillRect/>
          </a:stretch>
        </p:blipFill>
        <p:spPr>
          <a:xfrm>
            <a:off x="8155288" y="1245394"/>
            <a:ext cx="3543300" cy="2933700"/>
          </a:xfrm>
          <a:prstGeom prst="rect">
            <a:avLst/>
          </a:prstGeom>
        </p:spPr>
      </p:pic>
    </p:spTree>
    <p:extLst>
      <p:ext uri="{BB962C8B-B14F-4D97-AF65-F5344CB8AC3E}">
        <p14:creationId xmlns:p14="http://schemas.microsoft.com/office/powerpoint/2010/main" val="4260998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45A43C6-954E-DA47-9F41-94CBA6C2EE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80473" y="3429000"/>
            <a:ext cx="3821324" cy="3194627"/>
          </a:xfrm>
          <a:prstGeom prst="rect">
            <a:avLst/>
          </a:prstGeom>
        </p:spPr>
      </p:pic>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62015" y="0"/>
            <a:ext cx="10515600" cy="1325563"/>
          </a:xfrm>
        </p:spPr>
        <p:txBody>
          <a:bodyPr/>
          <a:lstStyle/>
          <a:p>
            <a:r>
              <a:rPr lang="es-CO" dirty="0"/>
              <a:t>TRATAMIENTO: COMPLEMENTOS</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943015" y="1137027"/>
            <a:ext cx="5398791" cy="5126471"/>
          </a:xfrm>
        </p:spPr>
        <p:txBody>
          <a:bodyPr/>
          <a:lstStyle/>
          <a:p>
            <a:pPr lvl="0">
              <a:lnSpc>
                <a:spcPct val="100000"/>
              </a:lnSpc>
            </a:pPr>
            <a:r>
              <a:rPr lang="es-CO" dirty="0"/>
              <a:t>Desviación fecal </a:t>
            </a:r>
            <a:r>
              <a:rPr lang="es-CO" dirty="0">
                <a:sym typeface="Wingdings" pitchFamily="2" charset="2"/>
              </a:rPr>
              <a:t></a:t>
            </a:r>
            <a:r>
              <a:rPr lang="es-CO" dirty="0"/>
              <a:t> colostomía: perianal o perineal. </a:t>
            </a:r>
          </a:p>
          <a:p>
            <a:pPr lvl="0">
              <a:lnSpc>
                <a:spcPct val="100000"/>
              </a:lnSpc>
            </a:pPr>
            <a:r>
              <a:rPr lang="es-CO" dirty="0"/>
              <a:t>Flexi </a:t>
            </a:r>
            <a:r>
              <a:rPr lang="es-CO" dirty="0">
                <a:sym typeface="Wingdings" pitchFamily="2" charset="2"/>
              </a:rPr>
              <a:t>- S</a:t>
            </a:r>
            <a:r>
              <a:rPr lang="es-CO" dirty="0"/>
              <a:t>eal.</a:t>
            </a:r>
          </a:p>
          <a:p>
            <a:pPr lvl="0">
              <a:lnSpc>
                <a:spcPct val="100000"/>
              </a:lnSpc>
            </a:pPr>
            <a:r>
              <a:rPr lang="es-CO" dirty="0"/>
              <a:t>Amputación: 10 a 20% </a:t>
            </a:r>
            <a:r>
              <a:rPr lang="es-CO" dirty="0">
                <a:sym typeface="Wingdings" pitchFamily="2" charset="2"/>
              </a:rPr>
              <a:t></a:t>
            </a:r>
            <a:r>
              <a:rPr lang="es-CO" dirty="0"/>
              <a:t> en pacientes críticamente enfermos, con DM II o arteriopatía. Infección por SGA por si sola </a:t>
            </a:r>
            <a:r>
              <a:rPr lang="es-CO" dirty="0">
                <a:sym typeface="Wingdings" pitchFamily="2" charset="2"/>
              </a:rPr>
              <a:t></a:t>
            </a:r>
            <a:r>
              <a:rPr lang="es-CO" dirty="0"/>
              <a:t> destrucción tisular. No se hace esfuerzos para diseñar colgajos. </a:t>
            </a:r>
          </a:p>
          <a:p>
            <a:pPr>
              <a:lnSpc>
                <a:spcPct val="100000"/>
              </a:lnSpc>
            </a:pPr>
            <a:endParaRPr lang="es-CO" dirty="0"/>
          </a:p>
        </p:txBody>
      </p:sp>
      <p:pic>
        <p:nvPicPr>
          <p:cNvPr id="6" name="Imagen 5">
            <a:extLst>
              <a:ext uri="{FF2B5EF4-FFF2-40B4-BE49-F238E27FC236}">
                <a16:creationId xmlns:a16="http://schemas.microsoft.com/office/drawing/2014/main" id="{2733FFE9-ECB6-E64E-8736-218AAA403AB2}"/>
              </a:ext>
            </a:extLst>
          </p:cNvPr>
          <p:cNvPicPr>
            <a:picLocks noChangeAspect="1"/>
          </p:cNvPicPr>
          <p:nvPr/>
        </p:nvPicPr>
        <p:blipFill>
          <a:blip r:embed="rId3"/>
          <a:stretch>
            <a:fillRect/>
          </a:stretch>
        </p:blipFill>
        <p:spPr>
          <a:xfrm>
            <a:off x="6258673" y="1215047"/>
            <a:ext cx="3688147" cy="2370951"/>
          </a:xfrm>
          <a:prstGeom prst="rect">
            <a:avLst/>
          </a:prstGeom>
        </p:spPr>
      </p:pic>
    </p:spTree>
    <p:extLst>
      <p:ext uri="{BB962C8B-B14F-4D97-AF65-F5344CB8AC3E}">
        <p14:creationId xmlns:p14="http://schemas.microsoft.com/office/powerpoint/2010/main" val="565364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646471" y="217641"/>
            <a:ext cx="10515600" cy="1325563"/>
          </a:xfrm>
        </p:spPr>
        <p:txBody>
          <a:bodyPr/>
          <a:lstStyle/>
          <a:p>
            <a:r>
              <a:rPr lang="es-CO" dirty="0"/>
              <a:t>TRATAMIENTO: CUIDADOS PERIOPERATORIOS </a:t>
            </a:r>
          </a:p>
        </p:txBody>
      </p:sp>
      <p:sp>
        <p:nvSpPr>
          <p:cNvPr id="7" name="Marcador de contenido 2">
            <a:extLst>
              <a:ext uri="{FF2B5EF4-FFF2-40B4-BE49-F238E27FC236}">
                <a16:creationId xmlns:a16="http://schemas.microsoft.com/office/drawing/2014/main" id="{9CF72E16-B1F0-234B-9F89-E2C2E28D4B75}"/>
              </a:ext>
            </a:extLst>
          </p:cNvPr>
          <p:cNvSpPr txBox="1">
            <a:spLocks/>
          </p:cNvSpPr>
          <p:nvPr/>
        </p:nvSpPr>
        <p:spPr>
          <a:xfrm>
            <a:off x="5524847" y="1973109"/>
            <a:ext cx="6200121"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O" dirty="0"/>
              <a:t>Revisión qx: 24 a 48 horas. </a:t>
            </a:r>
          </a:p>
          <a:p>
            <a:pPr algn="just">
              <a:lnSpc>
                <a:spcPct val="100000"/>
              </a:lnSpc>
            </a:pPr>
            <a:r>
              <a:rPr lang="es-CO" dirty="0"/>
              <a:t>Deterioro: revisión + temprana. </a:t>
            </a:r>
          </a:p>
          <a:p>
            <a:pPr algn="just">
              <a:lnSpc>
                <a:spcPct val="100000"/>
              </a:lnSpc>
            </a:pPr>
            <a:r>
              <a:rPr lang="es-CO" dirty="0"/>
              <a:t>Promedio: 3 a 4 desbridamientos antes de la reconstrucción. </a:t>
            </a:r>
          </a:p>
          <a:p>
            <a:pPr algn="just">
              <a:lnSpc>
                <a:spcPct val="100000"/>
              </a:lnSpc>
            </a:pPr>
            <a:r>
              <a:rPr lang="es-CO" dirty="0"/>
              <a:t>Seguimiento paraclínico. </a:t>
            </a:r>
          </a:p>
          <a:p>
            <a:pPr algn="just">
              <a:lnSpc>
                <a:spcPct val="100000"/>
              </a:lnSpc>
            </a:pPr>
            <a:r>
              <a:rPr lang="es-CO" dirty="0"/>
              <a:t>Manejo multidisciplinario. </a:t>
            </a:r>
          </a:p>
          <a:p>
            <a:pPr algn="just">
              <a:lnSpc>
                <a:spcPct val="100000"/>
              </a:lnSpc>
            </a:pPr>
            <a:r>
              <a:rPr lang="es-CO" dirty="0"/>
              <a:t>Rehabilitación.</a:t>
            </a:r>
          </a:p>
          <a:p>
            <a:pPr algn="just">
              <a:lnSpc>
                <a:spcPct val="100000"/>
              </a:lnSpc>
            </a:pPr>
            <a:r>
              <a:rPr lang="es-CO" dirty="0"/>
              <a:t>Soporte nutricional.</a:t>
            </a:r>
          </a:p>
          <a:p>
            <a:pPr algn="just">
              <a:lnSpc>
                <a:spcPct val="100000"/>
              </a:lnSpc>
            </a:pPr>
            <a:r>
              <a:rPr lang="es-CO" dirty="0"/>
              <a:t>Manejo del dolor. </a:t>
            </a:r>
          </a:p>
        </p:txBody>
      </p:sp>
    </p:spTree>
    <p:extLst>
      <p:ext uri="{BB962C8B-B14F-4D97-AF65-F5344CB8AC3E}">
        <p14:creationId xmlns:p14="http://schemas.microsoft.com/office/powerpoint/2010/main" val="19487178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488759" y="33914"/>
            <a:ext cx="10515600" cy="1325563"/>
          </a:xfrm>
        </p:spPr>
        <p:txBody>
          <a:bodyPr/>
          <a:lstStyle/>
          <a:p>
            <a:r>
              <a:rPr lang="es-CO" dirty="0"/>
              <a:t>TRATAMIENTO: APÓSITOS</a:t>
            </a:r>
          </a:p>
        </p:txBody>
      </p:sp>
      <p:sp>
        <p:nvSpPr>
          <p:cNvPr id="5" name="Marcador de contenido 4">
            <a:extLst>
              <a:ext uri="{FF2B5EF4-FFF2-40B4-BE49-F238E27FC236}">
                <a16:creationId xmlns:a16="http://schemas.microsoft.com/office/drawing/2014/main" id="{ABF443EF-FF90-D646-9BF3-E9838283B3C4}"/>
              </a:ext>
            </a:extLst>
          </p:cNvPr>
          <p:cNvSpPr>
            <a:spLocks noGrp="1"/>
          </p:cNvSpPr>
          <p:nvPr>
            <p:ph idx="1"/>
          </p:nvPr>
        </p:nvSpPr>
        <p:spPr>
          <a:xfrm>
            <a:off x="724285" y="1209999"/>
            <a:ext cx="9747069" cy="2648239"/>
          </a:xfrm>
        </p:spPr>
        <p:txBody>
          <a:bodyPr>
            <a:normAutofit/>
          </a:bodyPr>
          <a:lstStyle/>
          <a:p>
            <a:pPr lvl="0" algn="just"/>
            <a:r>
              <a:rPr lang="es-CO" dirty="0"/>
              <a:t>Entorno óptimo para cicatrización.</a:t>
            </a:r>
          </a:p>
          <a:p>
            <a:pPr lvl="0" algn="just"/>
            <a:r>
              <a:rPr lang="es-CO" dirty="0"/>
              <a:t>Antisépticos </a:t>
            </a:r>
            <a:r>
              <a:rPr lang="es-CO" dirty="0">
                <a:sym typeface="Wingdings" pitchFamily="2" charset="2"/>
              </a:rPr>
              <a:t></a:t>
            </a:r>
            <a:r>
              <a:rPr lang="es-CO" dirty="0"/>
              <a:t> complemento. </a:t>
            </a:r>
          </a:p>
          <a:p>
            <a:pPr lvl="0" algn="just"/>
            <a:r>
              <a:rPr lang="es-CO" dirty="0"/>
              <a:t>Evitar los que limiten la movilidad </a:t>
            </a:r>
            <a:r>
              <a:rPr lang="es-CO" dirty="0">
                <a:sym typeface="Wingdings" pitchFamily="2" charset="2"/>
              </a:rPr>
              <a:t></a:t>
            </a:r>
            <a:r>
              <a:rPr lang="es-CO" dirty="0"/>
              <a:t> contracturas o deformidades. </a:t>
            </a:r>
          </a:p>
          <a:p>
            <a:pPr lvl="0" algn="just"/>
            <a:r>
              <a:rPr lang="es-CO" dirty="0"/>
              <a:t>Antimicrobianos tópicos: hipoclorito, ácido acético, plata. </a:t>
            </a:r>
          </a:p>
          <a:p>
            <a:pPr algn="just"/>
            <a:endParaRPr lang="es-CO" dirty="0"/>
          </a:p>
        </p:txBody>
      </p:sp>
      <p:pic>
        <p:nvPicPr>
          <p:cNvPr id="6" name="Imagen 5">
            <a:extLst>
              <a:ext uri="{FF2B5EF4-FFF2-40B4-BE49-F238E27FC236}">
                <a16:creationId xmlns:a16="http://schemas.microsoft.com/office/drawing/2014/main" id="{3F34BDAF-CEC1-3549-8C60-9862ED37EC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74774" y="3056478"/>
            <a:ext cx="5869699" cy="3639289"/>
          </a:xfrm>
          <a:prstGeom prst="rect">
            <a:avLst/>
          </a:prstGeom>
        </p:spPr>
      </p:pic>
    </p:spTree>
    <p:extLst>
      <p:ext uri="{BB962C8B-B14F-4D97-AF65-F5344CB8AC3E}">
        <p14:creationId xmlns:p14="http://schemas.microsoft.com/office/powerpoint/2010/main" val="18926087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452977" y="13433"/>
            <a:ext cx="11873836" cy="1325563"/>
          </a:xfrm>
        </p:spPr>
        <p:txBody>
          <a:bodyPr/>
          <a:lstStyle/>
          <a:p>
            <a:r>
              <a:rPr lang="es-CO" dirty="0"/>
              <a:t>TRATAMIENTO: PRESIÓN NEGATIVA</a:t>
            </a:r>
          </a:p>
        </p:txBody>
      </p:sp>
      <p:sp>
        <p:nvSpPr>
          <p:cNvPr id="7" name="Marcador de contenido 4">
            <a:extLst>
              <a:ext uri="{FF2B5EF4-FFF2-40B4-BE49-F238E27FC236}">
                <a16:creationId xmlns:a16="http://schemas.microsoft.com/office/drawing/2014/main" id="{AB86EA20-C7D4-D947-A2AA-5A77D188F51B}"/>
              </a:ext>
            </a:extLst>
          </p:cNvPr>
          <p:cNvSpPr txBox="1">
            <a:spLocks/>
          </p:cNvSpPr>
          <p:nvPr/>
        </p:nvSpPr>
        <p:spPr>
          <a:xfrm>
            <a:off x="1086609" y="1187602"/>
            <a:ext cx="4669654" cy="265588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es-CO" dirty="0"/>
              <a:t>Facilita movilidad.</a:t>
            </a:r>
          </a:p>
          <a:p>
            <a:pPr algn="just">
              <a:lnSpc>
                <a:spcPct val="110000"/>
              </a:lnSpc>
            </a:pPr>
            <a:r>
              <a:rPr lang="es-CO" dirty="0"/>
              <a:t>Mantiene humedad.</a:t>
            </a:r>
          </a:p>
          <a:p>
            <a:pPr algn="just">
              <a:lnSpc>
                <a:spcPct val="110000"/>
              </a:lnSpc>
            </a:pPr>
            <a:r>
              <a:rPr lang="es-CO" dirty="0"/>
              <a:t>Maneja el exceso de exudado.</a:t>
            </a:r>
          </a:p>
          <a:p>
            <a:pPr algn="just">
              <a:lnSpc>
                <a:spcPct val="110000"/>
              </a:lnSpc>
            </a:pPr>
            <a:r>
              <a:rPr lang="es-CO" dirty="0"/>
              <a:t>Prepara el lecho de la herida para injertos de piel o colgajos. </a:t>
            </a:r>
          </a:p>
          <a:p>
            <a:pPr algn="just">
              <a:lnSpc>
                <a:spcPct val="110000"/>
              </a:lnSpc>
            </a:pPr>
            <a:r>
              <a:rPr lang="es-CO" dirty="0"/>
              <a:t>Estimula la formación de tejido de granulación. </a:t>
            </a:r>
          </a:p>
          <a:p>
            <a:pPr algn="just">
              <a:lnSpc>
                <a:spcPct val="110000"/>
              </a:lnSpc>
            </a:pPr>
            <a:endParaRPr lang="es-CO" dirty="0"/>
          </a:p>
        </p:txBody>
      </p:sp>
      <p:pic>
        <p:nvPicPr>
          <p:cNvPr id="8" name="Imagen 7">
            <a:extLst>
              <a:ext uri="{FF2B5EF4-FFF2-40B4-BE49-F238E27FC236}">
                <a16:creationId xmlns:a16="http://schemas.microsoft.com/office/drawing/2014/main" id="{2A46180B-0F27-D941-869B-9204919ECBF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2947" y="1136746"/>
            <a:ext cx="4541341" cy="2908994"/>
          </a:xfrm>
          <a:prstGeom prst="rect">
            <a:avLst/>
          </a:prstGeom>
        </p:spPr>
      </p:pic>
      <p:pic>
        <p:nvPicPr>
          <p:cNvPr id="10" name="Imagen 9">
            <a:extLst>
              <a:ext uri="{FF2B5EF4-FFF2-40B4-BE49-F238E27FC236}">
                <a16:creationId xmlns:a16="http://schemas.microsoft.com/office/drawing/2014/main" id="{2AA48D0C-5B82-0745-BB9E-39F1BBF15A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62514" y="4174991"/>
            <a:ext cx="3702208" cy="2498990"/>
          </a:xfrm>
          <a:prstGeom prst="rect">
            <a:avLst/>
          </a:prstGeom>
        </p:spPr>
      </p:pic>
    </p:spTree>
    <p:extLst>
      <p:ext uri="{BB962C8B-B14F-4D97-AF65-F5344CB8AC3E}">
        <p14:creationId xmlns:p14="http://schemas.microsoft.com/office/powerpoint/2010/main" val="3810727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28484" y="129150"/>
            <a:ext cx="11771672" cy="1325563"/>
          </a:xfrm>
        </p:spPr>
        <p:txBody>
          <a:bodyPr/>
          <a:lstStyle/>
          <a:p>
            <a:r>
              <a:rPr lang="es-CO" dirty="0"/>
              <a:t>TRATAMIENTO: PRESIÓN NEGATIVA</a:t>
            </a:r>
          </a:p>
        </p:txBody>
      </p:sp>
      <p:pic>
        <p:nvPicPr>
          <p:cNvPr id="3" name="Imagen 2">
            <a:extLst>
              <a:ext uri="{FF2B5EF4-FFF2-40B4-BE49-F238E27FC236}">
                <a16:creationId xmlns:a16="http://schemas.microsoft.com/office/drawing/2014/main" id="{1F73AD46-6D69-D047-BD26-9E3068EE8B96}"/>
              </a:ext>
            </a:extLst>
          </p:cNvPr>
          <p:cNvPicPr>
            <a:picLocks noChangeAspect="1"/>
          </p:cNvPicPr>
          <p:nvPr/>
        </p:nvPicPr>
        <p:blipFill>
          <a:blip r:embed="rId3"/>
          <a:stretch>
            <a:fillRect/>
          </a:stretch>
        </p:blipFill>
        <p:spPr>
          <a:xfrm>
            <a:off x="4669654" y="1671218"/>
            <a:ext cx="7414318" cy="4939645"/>
          </a:xfrm>
          <a:prstGeom prst="rect">
            <a:avLst/>
          </a:prstGeom>
        </p:spPr>
      </p:pic>
    </p:spTree>
    <p:extLst>
      <p:ext uri="{BB962C8B-B14F-4D97-AF65-F5344CB8AC3E}">
        <p14:creationId xmlns:p14="http://schemas.microsoft.com/office/powerpoint/2010/main" val="30538853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423590" y="115220"/>
            <a:ext cx="10515600" cy="1325563"/>
          </a:xfrm>
        </p:spPr>
        <p:txBody>
          <a:bodyPr/>
          <a:lstStyle/>
          <a:p>
            <a:r>
              <a:rPr lang="es-CO" dirty="0"/>
              <a:t>TRATAMIENTO: CIRUGÍA RECONSTRUCTIVA</a:t>
            </a:r>
          </a:p>
        </p:txBody>
      </p:sp>
      <p:sp>
        <p:nvSpPr>
          <p:cNvPr id="7" name="Marcador de contenido 4">
            <a:extLst>
              <a:ext uri="{FF2B5EF4-FFF2-40B4-BE49-F238E27FC236}">
                <a16:creationId xmlns:a16="http://schemas.microsoft.com/office/drawing/2014/main" id="{AB86EA20-C7D4-D947-A2AA-5A77D188F51B}"/>
              </a:ext>
            </a:extLst>
          </p:cNvPr>
          <p:cNvSpPr txBox="1">
            <a:spLocks/>
          </p:cNvSpPr>
          <p:nvPr/>
        </p:nvSpPr>
        <p:spPr>
          <a:xfrm>
            <a:off x="838200" y="1968434"/>
            <a:ext cx="4246063" cy="2366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es-CO" dirty="0"/>
              <a:t>Cobertura y cierre. </a:t>
            </a:r>
          </a:p>
          <a:p>
            <a:pPr lvl="0">
              <a:lnSpc>
                <a:spcPct val="100000"/>
              </a:lnSpc>
            </a:pPr>
            <a:r>
              <a:rPr lang="es-CO" dirty="0"/>
              <a:t>Cuando no sea necesario nuevos desbridamientos y haya estabilidad fisiológica. </a:t>
            </a:r>
          </a:p>
          <a:p>
            <a:pPr>
              <a:lnSpc>
                <a:spcPct val="100000"/>
              </a:lnSpc>
            </a:pPr>
            <a:endParaRPr lang="es-CO" dirty="0"/>
          </a:p>
        </p:txBody>
      </p:sp>
      <p:sp>
        <p:nvSpPr>
          <p:cNvPr id="9" name="Marcador de contenido 4">
            <a:extLst>
              <a:ext uri="{FF2B5EF4-FFF2-40B4-BE49-F238E27FC236}">
                <a16:creationId xmlns:a16="http://schemas.microsoft.com/office/drawing/2014/main" id="{C3DAF637-1521-4743-9585-320632F2A19F}"/>
              </a:ext>
            </a:extLst>
          </p:cNvPr>
          <p:cNvSpPr txBox="1">
            <a:spLocks/>
          </p:cNvSpPr>
          <p:nvPr/>
        </p:nvSpPr>
        <p:spPr>
          <a:xfrm>
            <a:off x="5084263" y="5144940"/>
            <a:ext cx="7086917" cy="2366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es-CO" dirty="0"/>
              <a:t>Tejido de granulación en el lecho de la herida. </a:t>
            </a:r>
          </a:p>
          <a:p>
            <a:pPr lvl="0">
              <a:lnSpc>
                <a:spcPct val="100000"/>
              </a:lnSpc>
            </a:pPr>
            <a:r>
              <a:rPr lang="es-CO" dirty="0"/>
              <a:t>Aloinjertos, autoinjertos, colgajos musculares o fasciocutáneos.</a:t>
            </a:r>
          </a:p>
          <a:p>
            <a:pPr>
              <a:lnSpc>
                <a:spcPct val="100000"/>
              </a:lnSpc>
            </a:pPr>
            <a:endParaRPr lang="es-CO" dirty="0"/>
          </a:p>
        </p:txBody>
      </p:sp>
      <p:pic>
        <p:nvPicPr>
          <p:cNvPr id="3" name="Imagen 2">
            <a:extLst>
              <a:ext uri="{FF2B5EF4-FFF2-40B4-BE49-F238E27FC236}">
                <a16:creationId xmlns:a16="http://schemas.microsoft.com/office/drawing/2014/main" id="{F4DB7372-5C11-8F42-A810-365D6AB8E4EB}"/>
              </a:ext>
            </a:extLst>
          </p:cNvPr>
          <p:cNvPicPr>
            <a:picLocks noChangeAspect="1"/>
          </p:cNvPicPr>
          <p:nvPr/>
        </p:nvPicPr>
        <p:blipFill>
          <a:blip r:embed="rId2"/>
          <a:stretch>
            <a:fillRect/>
          </a:stretch>
        </p:blipFill>
        <p:spPr>
          <a:xfrm>
            <a:off x="6740483" y="1111197"/>
            <a:ext cx="5036907" cy="3628953"/>
          </a:xfrm>
          <a:prstGeom prst="rect">
            <a:avLst/>
          </a:prstGeom>
        </p:spPr>
      </p:pic>
    </p:spTree>
    <p:extLst>
      <p:ext uri="{BB962C8B-B14F-4D97-AF65-F5344CB8AC3E}">
        <p14:creationId xmlns:p14="http://schemas.microsoft.com/office/powerpoint/2010/main" val="2168308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57117" y="64783"/>
            <a:ext cx="10515600" cy="1537417"/>
          </a:xfrm>
        </p:spPr>
        <p:txBody>
          <a:bodyPr>
            <a:normAutofit/>
          </a:bodyPr>
          <a:lstStyle/>
          <a:p>
            <a:pPr>
              <a:lnSpc>
                <a:spcPct val="100000"/>
              </a:lnSpc>
            </a:pPr>
            <a:r>
              <a:rPr lang="es-CO" dirty="0"/>
              <a:t>TRATAMIENTO: CIRUGÍA RECONSTRUCTIVA</a:t>
            </a:r>
          </a:p>
        </p:txBody>
      </p:sp>
      <p:pic>
        <p:nvPicPr>
          <p:cNvPr id="5" name="Imagen 4">
            <a:extLst>
              <a:ext uri="{FF2B5EF4-FFF2-40B4-BE49-F238E27FC236}">
                <a16:creationId xmlns:a16="http://schemas.microsoft.com/office/drawing/2014/main" id="{D5121731-AD60-D641-8CCD-45B9474E459C}"/>
              </a:ext>
            </a:extLst>
          </p:cNvPr>
          <p:cNvPicPr>
            <a:picLocks noChangeAspect="1"/>
          </p:cNvPicPr>
          <p:nvPr/>
        </p:nvPicPr>
        <p:blipFill>
          <a:blip r:embed="rId3"/>
          <a:stretch>
            <a:fillRect/>
          </a:stretch>
        </p:blipFill>
        <p:spPr>
          <a:xfrm>
            <a:off x="5316501" y="1690688"/>
            <a:ext cx="6583853" cy="4975583"/>
          </a:xfrm>
          <a:prstGeom prst="rect">
            <a:avLst/>
          </a:prstGeom>
        </p:spPr>
      </p:pic>
    </p:spTree>
    <p:extLst>
      <p:ext uri="{BB962C8B-B14F-4D97-AF65-F5344CB8AC3E}">
        <p14:creationId xmlns:p14="http://schemas.microsoft.com/office/powerpoint/2010/main" val="23422826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587477" y="134938"/>
            <a:ext cx="10515600" cy="1325563"/>
          </a:xfrm>
        </p:spPr>
        <p:txBody>
          <a:bodyPr/>
          <a:lstStyle/>
          <a:p>
            <a:r>
              <a:rPr lang="es-CO" dirty="0"/>
              <a:t>PREVENCIÓN</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5185848" y="1657349"/>
            <a:ext cx="6627824" cy="4667250"/>
          </a:xfrm>
        </p:spPr>
        <p:txBody>
          <a:bodyPr/>
          <a:lstStyle/>
          <a:p>
            <a:pPr algn="just">
              <a:lnSpc>
                <a:spcPct val="100000"/>
              </a:lnSpc>
            </a:pPr>
            <a:r>
              <a:rPr lang="es-CO" dirty="0"/>
              <a:t>Contactos cercanos SGA </a:t>
            </a:r>
            <a:r>
              <a:rPr lang="es-CO" dirty="0">
                <a:sym typeface="Wingdings" pitchFamily="2" charset="2"/>
              </a:rPr>
              <a:t></a:t>
            </a:r>
            <a:r>
              <a:rPr lang="es-CO" dirty="0"/>
              <a:t> colonización con cepa virulenta. </a:t>
            </a:r>
          </a:p>
          <a:p>
            <a:pPr algn="just">
              <a:lnSpc>
                <a:spcPct val="100000"/>
              </a:lnSpc>
            </a:pPr>
            <a:r>
              <a:rPr lang="es-CO" dirty="0"/>
              <a:t>Profilaxis: individuos altamente suceptibles (cx reciente, inmunocompromiso) </a:t>
            </a:r>
            <a:r>
              <a:rPr lang="es-CO" dirty="0">
                <a:sym typeface="Wingdings" pitchFamily="2" charset="2"/>
              </a:rPr>
              <a:t></a:t>
            </a:r>
            <a:r>
              <a:rPr lang="es-CO" dirty="0"/>
              <a:t> penicilina 250 mg VO C 6/h x 10 días. </a:t>
            </a:r>
          </a:p>
          <a:p>
            <a:pPr algn="just">
              <a:lnSpc>
                <a:spcPct val="100000"/>
              </a:lnSpc>
            </a:pPr>
            <a:r>
              <a:rPr lang="es-CO" dirty="0"/>
              <a:t>Signos y síntomas </a:t>
            </a:r>
            <a:r>
              <a:rPr lang="es-CO" dirty="0">
                <a:sym typeface="Wingdings" pitchFamily="2" charset="2"/>
              </a:rPr>
              <a:t></a:t>
            </a:r>
            <a:r>
              <a:rPr lang="es-CO" dirty="0"/>
              <a:t> atención inmediata (30 días del caso índice).</a:t>
            </a:r>
          </a:p>
          <a:p>
            <a:pPr algn="just">
              <a:lnSpc>
                <a:spcPct val="100000"/>
              </a:lnSpc>
            </a:pPr>
            <a:r>
              <a:rPr lang="es-CO" dirty="0"/>
              <a:t>Aislamiento respiratorio y de contacto </a:t>
            </a:r>
            <a:r>
              <a:rPr lang="es-CO" dirty="0">
                <a:sym typeface="Wingdings" pitchFamily="2" charset="2"/>
              </a:rPr>
              <a:t></a:t>
            </a:r>
            <a:r>
              <a:rPr lang="es-CO" dirty="0"/>
              <a:t> pacientes (se pueden suspender después de las primeras 24 horas de la terapia antibiótica).</a:t>
            </a:r>
          </a:p>
          <a:p>
            <a:pPr algn="just">
              <a:lnSpc>
                <a:spcPct val="100000"/>
              </a:lnSpc>
            </a:pPr>
            <a:r>
              <a:rPr lang="es-CO" dirty="0"/>
              <a:t>Buenas prácticas de higiene. </a:t>
            </a:r>
          </a:p>
          <a:p>
            <a:pPr algn="just">
              <a:lnSpc>
                <a:spcPct val="100000"/>
              </a:lnSpc>
            </a:pPr>
            <a:r>
              <a:rPr lang="es-CO" dirty="0"/>
              <a:t>Tratamiento precoz de los procesos superficiales. </a:t>
            </a:r>
          </a:p>
        </p:txBody>
      </p:sp>
    </p:spTree>
    <p:extLst>
      <p:ext uri="{BB962C8B-B14F-4D97-AF65-F5344CB8AC3E}">
        <p14:creationId xmlns:p14="http://schemas.microsoft.com/office/powerpoint/2010/main" val="125148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469490" y="9150"/>
            <a:ext cx="10515600" cy="1054494"/>
          </a:xfrm>
        </p:spPr>
        <p:txBody>
          <a:bodyPr/>
          <a:lstStyle/>
          <a:p>
            <a:r>
              <a:rPr lang="es-CO" dirty="0"/>
              <a:t>FACTORES DE RIESGO</a:t>
            </a:r>
          </a:p>
        </p:txBody>
      </p:sp>
      <p:graphicFrame>
        <p:nvGraphicFramePr>
          <p:cNvPr id="7" name="Tabla 6">
            <a:extLst>
              <a:ext uri="{FF2B5EF4-FFF2-40B4-BE49-F238E27FC236}">
                <a16:creationId xmlns:a16="http://schemas.microsoft.com/office/drawing/2014/main" id="{3B4739F2-F669-E443-8CB5-36863D0D05E5}"/>
              </a:ext>
            </a:extLst>
          </p:cNvPr>
          <p:cNvGraphicFramePr>
            <a:graphicFrameLocks noGrp="1"/>
          </p:cNvGraphicFramePr>
          <p:nvPr>
            <p:extLst>
              <p:ext uri="{D42A27DB-BD31-4B8C-83A1-F6EECF244321}">
                <p14:modId xmlns:p14="http://schemas.microsoft.com/office/powerpoint/2010/main" val="1639085530"/>
              </p:ext>
            </p:extLst>
          </p:nvPr>
        </p:nvGraphicFramePr>
        <p:xfrm>
          <a:off x="4581163" y="904325"/>
          <a:ext cx="7522347" cy="5870785"/>
        </p:xfrm>
        <a:graphic>
          <a:graphicData uri="http://schemas.openxmlformats.org/drawingml/2006/table">
            <a:tbl>
              <a:tblPr firstRow="1" bandRow="1">
                <a:tableStyleId>{5C22544A-7EE6-4342-B048-85BDC9FD1C3A}</a:tableStyleId>
              </a:tblPr>
              <a:tblGrid>
                <a:gridCol w="2507449">
                  <a:extLst>
                    <a:ext uri="{9D8B030D-6E8A-4147-A177-3AD203B41FA5}">
                      <a16:colId xmlns:a16="http://schemas.microsoft.com/office/drawing/2014/main" val="2725207665"/>
                    </a:ext>
                  </a:extLst>
                </a:gridCol>
                <a:gridCol w="2507449">
                  <a:extLst>
                    <a:ext uri="{9D8B030D-6E8A-4147-A177-3AD203B41FA5}">
                      <a16:colId xmlns:a16="http://schemas.microsoft.com/office/drawing/2014/main" val="3149831641"/>
                    </a:ext>
                  </a:extLst>
                </a:gridCol>
                <a:gridCol w="2507449">
                  <a:extLst>
                    <a:ext uri="{9D8B030D-6E8A-4147-A177-3AD203B41FA5}">
                      <a16:colId xmlns:a16="http://schemas.microsoft.com/office/drawing/2014/main" val="2716730975"/>
                    </a:ext>
                  </a:extLst>
                </a:gridCol>
              </a:tblGrid>
              <a:tr h="479213">
                <a:tc>
                  <a:txBody>
                    <a:bodyPr/>
                    <a:lstStyle/>
                    <a:p>
                      <a:pPr algn="ctr"/>
                      <a:r>
                        <a:rPr lang="es-CO" sz="1200" dirty="0">
                          <a:latin typeface="Montserrat" pitchFamily="2" charset="77"/>
                        </a:rPr>
                        <a:t>Factor predisponente</a:t>
                      </a:r>
                    </a:p>
                  </a:txBody>
                  <a:tcPr/>
                </a:tc>
                <a:tc>
                  <a:txBody>
                    <a:bodyPr/>
                    <a:lstStyle/>
                    <a:p>
                      <a:pPr algn="ctr"/>
                      <a:r>
                        <a:rPr lang="es-CO" sz="1200" dirty="0">
                          <a:latin typeface="Montserrat" pitchFamily="2" charset="77"/>
                        </a:rPr>
                        <a:t>Síndrome clínico</a:t>
                      </a:r>
                    </a:p>
                  </a:txBody>
                  <a:tcPr/>
                </a:tc>
                <a:tc>
                  <a:txBody>
                    <a:bodyPr/>
                    <a:lstStyle/>
                    <a:p>
                      <a:pPr algn="ctr"/>
                      <a:r>
                        <a:rPr lang="es-CO" sz="1200" dirty="0">
                          <a:latin typeface="Montserrat" pitchFamily="2" charset="77"/>
                        </a:rPr>
                        <a:t>Agente etiológico</a:t>
                      </a:r>
                    </a:p>
                  </a:txBody>
                  <a:tcPr/>
                </a:tc>
                <a:extLst>
                  <a:ext uri="{0D108BD9-81ED-4DB2-BD59-A6C34878D82A}">
                    <a16:rowId xmlns:a16="http://schemas.microsoft.com/office/drawing/2014/main" val="548240145"/>
                  </a:ext>
                </a:extLst>
              </a:tr>
              <a:tr h="479213">
                <a:tc>
                  <a:txBody>
                    <a:bodyPr/>
                    <a:lstStyle/>
                    <a:p>
                      <a:r>
                        <a:rPr lang="es-CO" sz="1200" dirty="0">
                          <a:solidFill>
                            <a:srgbClr val="152B48"/>
                          </a:solidFill>
                          <a:latin typeface="Montserrat" pitchFamily="2" charset="77"/>
                        </a:rPr>
                        <a:t>Trauma penetrante mayor: herida profunda o por aplastamiento.</a:t>
                      </a:r>
                    </a:p>
                  </a:txBody>
                  <a:tcPr/>
                </a:tc>
                <a:tc>
                  <a:txBody>
                    <a:bodyPr/>
                    <a:lstStyle/>
                    <a:p>
                      <a:r>
                        <a:rPr lang="es-CO" sz="1200" dirty="0">
                          <a:solidFill>
                            <a:srgbClr val="152B48"/>
                          </a:solidFill>
                          <a:latin typeface="Montserrat" pitchFamily="2" charset="77"/>
                        </a:rPr>
                        <a:t>Gangrena gaseosa.</a:t>
                      </a:r>
                    </a:p>
                  </a:txBody>
                  <a:tcPr/>
                </a:tc>
                <a:tc>
                  <a:txBody>
                    <a:bodyPr/>
                    <a:lstStyle/>
                    <a:p>
                      <a:r>
                        <a:rPr lang="es-CO" sz="1200" dirty="0">
                          <a:solidFill>
                            <a:srgbClr val="152B48"/>
                          </a:solidFill>
                          <a:latin typeface="Montserrat" pitchFamily="2" charset="77"/>
                        </a:rPr>
                        <a:t>C. perfringens, C. histolyticum, C. novyi.</a:t>
                      </a:r>
                    </a:p>
                  </a:txBody>
                  <a:tcPr/>
                </a:tc>
                <a:extLst>
                  <a:ext uri="{0D108BD9-81ED-4DB2-BD59-A6C34878D82A}">
                    <a16:rowId xmlns:a16="http://schemas.microsoft.com/office/drawing/2014/main" val="2277656358"/>
                  </a:ext>
                </a:extLst>
              </a:tr>
              <a:tr h="479213">
                <a:tc>
                  <a:txBody>
                    <a:bodyPr/>
                    <a:lstStyle/>
                    <a:p>
                      <a:r>
                        <a:rPr lang="es-CO" sz="1200" dirty="0">
                          <a:solidFill>
                            <a:srgbClr val="152B48"/>
                          </a:solidFill>
                          <a:latin typeface="Montserrat" pitchFamily="2" charset="77"/>
                        </a:rPr>
                        <a:t>Trauma penetrante menor – agua dulce o salada. </a:t>
                      </a:r>
                    </a:p>
                  </a:txBody>
                  <a:tcPr/>
                </a:tc>
                <a:tc>
                  <a:txBody>
                    <a:bodyPr/>
                    <a:lstStyle/>
                    <a:p>
                      <a:r>
                        <a:rPr lang="es-CO" sz="1200" dirty="0">
                          <a:solidFill>
                            <a:srgbClr val="152B48"/>
                          </a:solidFill>
                          <a:latin typeface="Montserrat" pitchFamily="2" charset="77"/>
                        </a:rPr>
                        <a:t>FN tipo II.</a:t>
                      </a:r>
                    </a:p>
                  </a:txBody>
                  <a:tcPr/>
                </a:tc>
                <a:tc>
                  <a:txBody>
                    <a:bodyPr/>
                    <a:lstStyle/>
                    <a:p>
                      <a:r>
                        <a:rPr lang="es-CO" sz="1200" dirty="0">
                          <a:solidFill>
                            <a:srgbClr val="152B48"/>
                          </a:solidFill>
                          <a:latin typeface="Montserrat" pitchFamily="2" charset="77"/>
                        </a:rPr>
                        <a:t>A. hydrophila, V. vulnificus.</a:t>
                      </a:r>
                    </a:p>
                  </a:txBody>
                  <a:tcPr/>
                </a:tc>
                <a:extLst>
                  <a:ext uri="{0D108BD9-81ED-4DB2-BD59-A6C34878D82A}">
                    <a16:rowId xmlns:a16="http://schemas.microsoft.com/office/drawing/2014/main" val="2670934998"/>
                  </a:ext>
                </a:extLst>
              </a:tr>
              <a:tr h="479213">
                <a:tc>
                  <a:txBody>
                    <a:bodyPr/>
                    <a:lstStyle/>
                    <a:p>
                      <a:r>
                        <a:rPr lang="es-CO" sz="1200" dirty="0">
                          <a:solidFill>
                            <a:srgbClr val="152B48"/>
                          </a:solidFill>
                          <a:latin typeface="Montserrat" pitchFamily="2" charset="77"/>
                        </a:rPr>
                        <a:t>Traumatismo menor no penetrante. </a:t>
                      </a:r>
                    </a:p>
                  </a:txBody>
                  <a:tcPr/>
                </a:tc>
                <a:tc>
                  <a:txBody>
                    <a:bodyPr/>
                    <a:lstStyle/>
                    <a:p>
                      <a:r>
                        <a:rPr lang="es-CO" sz="1200" dirty="0">
                          <a:solidFill>
                            <a:srgbClr val="152B48"/>
                          </a:solidFill>
                          <a:latin typeface="Montserrat" pitchFamily="2" charset="77"/>
                        </a:rPr>
                        <a:t>FN tipo II o mionecrosis estreptocócica. </a:t>
                      </a:r>
                    </a:p>
                  </a:txBody>
                  <a:tcPr/>
                </a:tc>
                <a:tc>
                  <a:txBody>
                    <a:bodyPr/>
                    <a:lstStyle/>
                    <a:p>
                      <a:r>
                        <a:rPr lang="es-CO" sz="1200" dirty="0">
                          <a:solidFill>
                            <a:srgbClr val="152B48"/>
                          </a:solidFill>
                          <a:latin typeface="Montserrat" pitchFamily="2" charset="77"/>
                        </a:rPr>
                        <a:t>S. pyogenes.</a:t>
                      </a:r>
                    </a:p>
                  </a:txBody>
                  <a:tcPr/>
                </a:tc>
                <a:extLst>
                  <a:ext uri="{0D108BD9-81ED-4DB2-BD59-A6C34878D82A}">
                    <a16:rowId xmlns:a16="http://schemas.microsoft.com/office/drawing/2014/main" val="2763679137"/>
                  </a:ext>
                </a:extLst>
              </a:tr>
              <a:tr h="479213">
                <a:tc>
                  <a:txBody>
                    <a:bodyPr/>
                    <a:lstStyle/>
                    <a:p>
                      <a:r>
                        <a:rPr lang="es-CO" sz="1200" dirty="0">
                          <a:solidFill>
                            <a:srgbClr val="152B48"/>
                          </a:solidFill>
                          <a:latin typeface="Montserrat" pitchFamily="2" charset="77"/>
                        </a:rPr>
                        <a:t>Rotura de la mucosa: GU, GI, GO.</a:t>
                      </a:r>
                    </a:p>
                  </a:txBody>
                  <a:tcPr/>
                </a:tc>
                <a:tc>
                  <a:txBody>
                    <a:bodyPr/>
                    <a:lstStyle/>
                    <a:p>
                      <a:r>
                        <a:rPr lang="es-CO" sz="1200" dirty="0">
                          <a:solidFill>
                            <a:srgbClr val="152B48"/>
                          </a:solidFill>
                          <a:latin typeface="Montserrat" pitchFamily="2" charset="77"/>
                        </a:rPr>
                        <a:t>FN tipo I.</a:t>
                      </a:r>
                    </a:p>
                  </a:txBody>
                  <a:tcPr/>
                </a:tc>
                <a:tc>
                  <a:txBody>
                    <a:bodyPr/>
                    <a:lstStyle/>
                    <a:p>
                      <a:r>
                        <a:rPr lang="es-CO" sz="1200" dirty="0">
                          <a:solidFill>
                            <a:srgbClr val="152B48"/>
                          </a:solidFill>
                          <a:latin typeface="Montserrat" pitchFamily="2" charset="77"/>
                        </a:rPr>
                        <a:t>Organismos aeróbicos y anaeróbicos. </a:t>
                      </a:r>
                    </a:p>
                  </a:txBody>
                  <a:tcPr/>
                </a:tc>
                <a:extLst>
                  <a:ext uri="{0D108BD9-81ED-4DB2-BD59-A6C34878D82A}">
                    <a16:rowId xmlns:a16="http://schemas.microsoft.com/office/drawing/2014/main" val="3796286245"/>
                  </a:ext>
                </a:extLst>
              </a:tr>
              <a:tr h="669617">
                <a:tc>
                  <a:txBody>
                    <a:bodyPr/>
                    <a:lstStyle/>
                    <a:p>
                      <a:r>
                        <a:rPr lang="es-CO" sz="1200" dirty="0">
                          <a:solidFill>
                            <a:srgbClr val="152B48"/>
                          </a:solidFill>
                          <a:latin typeface="Montserrat" pitchFamily="2" charset="77"/>
                        </a:rPr>
                        <a:t>Ruptura de la piel:</a:t>
                      </a:r>
                    </a:p>
                    <a:p>
                      <a:pPr marL="285750" indent="-285750">
                        <a:buFont typeface="Arial" panose="020B0604020202020204" pitchFamily="34" charset="0"/>
                        <a:buChar char="•"/>
                      </a:pPr>
                      <a:r>
                        <a:rPr lang="es-CO" sz="1200" dirty="0">
                          <a:solidFill>
                            <a:srgbClr val="152B48"/>
                          </a:solidFill>
                          <a:latin typeface="Montserrat" pitchFamily="2" charset="77"/>
                        </a:rPr>
                        <a:t>Varicela.</a:t>
                      </a:r>
                    </a:p>
                    <a:p>
                      <a:pPr marL="285750" indent="-285750">
                        <a:buFont typeface="Arial" panose="020B0604020202020204" pitchFamily="34" charset="0"/>
                        <a:buChar char="•"/>
                      </a:pPr>
                      <a:r>
                        <a:rPr lang="es-CO" sz="1200" dirty="0">
                          <a:solidFill>
                            <a:srgbClr val="152B48"/>
                          </a:solidFill>
                          <a:latin typeface="Montserrat" pitchFamily="2" charset="77"/>
                        </a:rPr>
                        <a:t>Picadura insectos.</a:t>
                      </a:r>
                    </a:p>
                    <a:p>
                      <a:pPr marL="285750" indent="-285750">
                        <a:buFont typeface="Arial" panose="020B0604020202020204" pitchFamily="34" charset="0"/>
                        <a:buChar char="•"/>
                      </a:pPr>
                      <a:r>
                        <a:rPr lang="es-CO" sz="1200" dirty="0">
                          <a:solidFill>
                            <a:srgbClr val="152B48"/>
                          </a:solidFill>
                          <a:latin typeface="Montserrat" pitchFamily="2" charset="77"/>
                        </a:rPr>
                        <a:t>Inyecciones. </a:t>
                      </a:r>
                    </a:p>
                  </a:txBody>
                  <a:tcPr/>
                </a:tc>
                <a:tc>
                  <a:txBody>
                    <a:bodyPr/>
                    <a:lstStyle/>
                    <a:p>
                      <a:endParaRPr lang="es-CO" sz="1200" dirty="0">
                        <a:solidFill>
                          <a:srgbClr val="152B48"/>
                        </a:solidFill>
                        <a:latin typeface="Montserrat" pitchFamily="2" charset="77"/>
                      </a:endParaRPr>
                    </a:p>
                    <a:p>
                      <a:r>
                        <a:rPr lang="es-CO" sz="1200" dirty="0">
                          <a:solidFill>
                            <a:srgbClr val="152B48"/>
                          </a:solidFill>
                          <a:latin typeface="Montserrat" pitchFamily="2" charset="77"/>
                        </a:rPr>
                        <a:t>FN tipo I o mionecrosis. </a:t>
                      </a:r>
                    </a:p>
                    <a:p>
                      <a:r>
                        <a:rPr lang="es-CO" sz="1200" dirty="0">
                          <a:solidFill>
                            <a:srgbClr val="152B48"/>
                          </a:solidFill>
                          <a:latin typeface="Montserrat" pitchFamily="2" charset="77"/>
                        </a:rPr>
                        <a:t>FN tipo I o mionecrosis. </a:t>
                      </a:r>
                    </a:p>
                    <a:p>
                      <a:r>
                        <a:rPr lang="es-CO" sz="1200" dirty="0">
                          <a:solidFill>
                            <a:srgbClr val="152B48"/>
                          </a:solidFill>
                          <a:latin typeface="Montserrat" pitchFamily="2" charset="77"/>
                        </a:rPr>
                        <a:t>Gangrena gaseosa. </a:t>
                      </a:r>
                    </a:p>
                  </a:txBody>
                  <a:tcPr/>
                </a:tc>
                <a:tc>
                  <a:txBody>
                    <a:bodyPr/>
                    <a:lstStyle/>
                    <a:p>
                      <a:endParaRPr lang="es-CO" sz="1200" dirty="0">
                        <a:solidFill>
                          <a:srgbClr val="152B48"/>
                        </a:solidFill>
                        <a:latin typeface="Montserrat" pitchFamily="2" charset="77"/>
                      </a:endParaRPr>
                    </a:p>
                    <a:p>
                      <a:r>
                        <a:rPr lang="es-CO" sz="1200" dirty="0">
                          <a:solidFill>
                            <a:srgbClr val="152B48"/>
                          </a:solidFill>
                          <a:latin typeface="Montserrat" pitchFamily="2" charset="77"/>
                        </a:rPr>
                        <a:t>S. pyogenes. </a:t>
                      </a:r>
                    </a:p>
                    <a:p>
                      <a:r>
                        <a:rPr lang="es-CO" sz="1200" dirty="0">
                          <a:solidFill>
                            <a:srgbClr val="152B48"/>
                          </a:solidFill>
                          <a:latin typeface="Montserrat" pitchFamily="2" charset="77"/>
                        </a:rPr>
                        <a:t>S. pyogenes.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solidFill>
                            <a:srgbClr val="152B48"/>
                          </a:solidFill>
                          <a:latin typeface="Montserrat" pitchFamily="2" charset="77"/>
                        </a:rPr>
                        <a:t>C. perfringens, C. histolyticum, C. novyi.</a:t>
                      </a:r>
                    </a:p>
                  </a:txBody>
                  <a:tcPr/>
                </a:tc>
                <a:extLst>
                  <a:ext uri="{0D108BD9-81ED-4DB2-BD59-A6C34878D82A}">
                    <a16:rowId xmlns:a16="http://schemas.microsoft.com/office/drawing/2014/main" val="3965253112"/>
                  </a:ext>
                </a:extLst>
              </a:tr>
              <a:tr h="960755">
                <a:tc>
                  <a:txBody>
                    <a:bodyPr/>
                    <a:lstStyle/>
                    <a:p>
                      <a:r>
                        <a:rPr lang="es-CO" sz="1200" dirty="0">
                          <a:solidFill>
                            <a:srgbClr val="152B48"/>
                          </a:solidFill>
                          <a:latin typeface="Montserrat" pitchFamily="2" charset="77"/>
                        </a:rPr>
                        <a:t>Inmunocompromiso: </a:t>
                      </a:r>
                    </a:p>
                    <a:p>
                      <a:pPr marL="285750" indent="-285750">
                        <a:buFont typeface="Arial" panose="020B0604020202020204" pitchFamily="34" charset="0"/>
                        <a:buChar char="•"/>
                      </a:pPr>
                      <a:r>
                        <a:rPr lang="es-CO" sz="1200" dirty="0">
                          <a:solidFill>
                            <a:srgbClr val="152B48"/>
                          </a:solidFill>
                          <a:latin typeface="Montserrat" pitchFamily="2" charset="77"/>
                        </a:rPr>
                        <a:t>DM con enfermedad vascular periférica. </a:t>
                      </a:r>
                    </a:p>
                    <a:p>
                      <a:pPr marL="285750" indent="-285750">
                        <a:buFont typeface="Arial" panose="020B0604020202020204" pitchFamily="34" charset="0"/>
                        <a:buChar char="•"/>
                      </a:pPr>
                      <a:r>
                        <a:rPr lang="es-CO" sz="1200" dirty="0">
                          <a:solidFill>
                            <a:srgbClr val="152B48"/>
                          </a:solidFill>
                          <a:latin typeface="Montserrat" pitchFamily="2" charset="77"/>
                        </a:rPr>
                        <a:t>Cirrosis e ingestión de ostras crudas.</a:t>
                      </a:r>
                    </a:p>
                    <a:p>
                      <a:pPr marL="285750" indent="-285750">
                        <a:buFont typeface="Arial" panose="020B0604020202020204" pitchFamily="34" charset="0"/>
                        <a:buChar char="•"/>
                      </a:pPr>
                      <a:r>
                        <a:rPr lang="es-CO" sz="1200" dirty="0">
                          <a:solidFill>
                            <a:srgbClr val="152B48"/>
                          </a:solidFill>
                          <a:latin typeface="Montserrat" pitchFamily="2" charset="77"/>
                        </a:rPr>
                        <a:t>Neutropenia. </a:t>
                      </a:r>
                    </a:p>
                  </a:txBody>
                  <a:tcPr/>
                </a:tc>
                <a:tc>
                  <a:txBody>
                    <a:bodyPr/>
                    <a:lstStyle/>
                    <a:p>
                      <a:endParaRPr lang="es-CO" sz="1200" dirty="0">
                        <a:solidFill>
                          <a:srgbClr val="152B48"/>
                        </a:solidFill>
                        <a:latin typeface="Montserrat" pitchFamily="2" charset="77"/>
                      </a:endParaRPr>
                    </a:p>
                    <a:p>
                      <a:r>
                        <a:rPr lang="es-CO" sz="1200" dirty="0">
                          <a:solidFill>
                            <a:srgbClr val="152B48"/>
                          </a:solidFill>
                          <a:latin typeface="Montserrat" pitchFamily="2" charset="77"/>
                        </a:rPr>
                        <a:t>FN tipo I</a:t>
                      </a:r>
                    </a:p>
                    <a:p>
                      <a:endParaRPr lang="es-CO" sz="1200" dirty="0">
                        <a:solidFill>
                          <a:srgbClr val="152B48"/>
                        </a:solidFill>
                        <a:latin typeface="Montserrat" pitchFamily="2" charset="77"/>
                      </a:endParaRPr>
                    </a:p>
                    <a:p>
                      <a:r>
                        <a:rPr lang="es-CO" sz="1200" dirty="0">
                          <a:solidFill>
                            <a:srgbClr val="152B48"/>
                          </a:solidFill>
                          <a:latin typeface="Montserrat" pitchFamily="2" charset="77"/>
                        </a:rPr>
                        <a:t>FN tipo I</a:t>
                      </a:r>
                    </a:p>
                    <a:p>
                      <a:endParaRPr lang="es-CO" sz="1200" dirty="0">
                        <a:solidFill>
                          <a:srgbClr val="152B48"/>
                        </a:solidFill>
                        <a:latin typeface="Montserrat" pitchFamily="2" charset="77"/>
                      </a:endParaRPr>
                    </a:p>
                    <a:p>
                      <a:r>
                        <a:rPr lang="es-CO" sz="1200" dirty="0">
                          <a:solidFill>
                            <a:srgbClr val="152B48"/>
                          </a:solidFill>
                          <a:latin typeface="Montserrat" pitchFamily="2" charset="77"/>
                        </a:rPr>
                        <a:t>Gangrena gaseosa. </a:t>
                      </a:r>
                    </a:p>
                  </a:txBody>
                  <a:tcPr/>
                </a:tc>
                <a:tc>
                  <a:txBody>
                    <a:bodyPr/>
                    <a:lstStyle/>
                    <a:p>
                      <a:endParaRPr lang="es-CO" sz="1200" dirty="0">
                        <a:solidFill>
                          <a:srgbClr val="152B48"/>
                        </a:solidFill>
                        <a:latin typeface="Montserrat" pitchFamily="2" charset="77"/>
                      </a:endParaRPr>
                    </a:p>
                    <a:p>
                      <a:r>
                        <a:rPr lang="es-CO" sz="1200" dirty="0">
                          <a:solidFill>
                            <a:srgbClr val="152B48"/>
                          </a:solidFill>
                          <a:latin typeface="Montserrat" pitchFamily="2" charset="77"/>
                        </a:rPr>
                        <a:t>Mixto.</a:t>
                      </a:r>
                    </a:p>
                    <a:p>
                      <a:endParaRPr lang="es-CO" sz="1200" dirty="0">
                        <a:solidFill>
                          <a:srgbClr val="152B48"/>
                        </a:solidFill>
                        <a:latin typeface="Montserrat" pitchFamily="2" charset="77"/>
                      </a:endParaRPr>
                    </a:p>
                    <a:p>
                      <a:r>
                        <a:rPr lang="es-CO" sz="1200" dirty="0">
                          <a:solidFill>
                            <a:srgbClr val="152B48"/>
                          </a:solidFill>
                          <a:latin typeface="Montserrat" pitchFamily="2" charset="77"/>
                        </a:rPr>
                        <a:t>V. vulnificus. </a:t>
                      </a:r>
                    </a:p>
                    <a:p>
                      <a:endParaRPr lang="es-CO" sz="1200" dirty="0">
                        <a:solidFill>
                          <a:srgbClr val="152B48"/>
                        </a:solidFill>
                        <a:latin typeface="Montserrat" pitchFamily="2" charset="77"/>
                      </a:endParaRPr>
                    </a:p>
                    <a:p>
                      <a:r>
                        <a:rPr lang="es-CO" sz="1200" dirty="0">
                          <a:solidFill>
                            <a:srgbClr val="152B48"/>
                          </a:solidFill>
                          <a:latin typeface="Montserrat" pitchFamily="2" charset="77"/>
                        </a:rPr>
                        <a:t>C. septicum. </a:t>
                      </a:r>
                    </a:p>
                  </a:txBody>
                  <a:tcPr/>
                </a:tc>
                <a:extLst>
                  <a:ext uri="{0D108BD9-81ED-4DB2-BD59-A6C34878D82A}">
                    <a16:rowId xmlns:a16="http://schemas.microsoft.com/office/drawing/2014/main" val="2725469170"/>
                  </a:ext>
                </a:extLst>
              </a:tr>
              <a:tr h="479213">
                <a:tc>
                  <a:txBody>
                    <a:bodyPr/>
                    <a:lstStyle/>
                    <a:p>
                      <a:r>
                        <a:rPr lang="es-CO" sz="1200" dirty="0">
                          <a:solidFill>
                            <a:srgbClr val="152B48"/>
                          </a:solidFill>
                          <a:latin typeface="Montserrat" pitchFamily="2" charset="77"/>
                        </a:rPr>
                        <a:t>Mujeres: embarazo, aborto, procedimientos ginecológicos. </a:t>
                      </a:r>
                    </a:p>
                  </a:txBody>
                  <a:tcPr/>
                </a:tc>
                <a:tc>
                  <a:txBody>
                    <a:bodyPr/>
                    <a:lstStyle/>
                    <a:p>
                      <a:r>
                        <a:rPr lang="es-CO" sz="1200" dirty="0">
                          <a:solidFill>
                            <a:srgbClr val="152B48"/>
                          </a:solidFill>
                          <a:latin typeface="Montserrat" pitchFamily="2" charset="77"/>
                        </a:rPr>
                        <a:t>Tipo II, mionecrosis estreptocócica, mionecrosis por clostridium. </a:t>
                      </a:r>
                    </a:p>
                  </a:txBody>
                  <a:tcPr/>
                </a:tc>
                <a:tc>
                  <a:txBody>
                    <a:bodyPr/>
                    <a:lstStyle/>
                    <a:p>
                      <a:r>
                        <a:rPr lang="es-CO" sz="1200" dirty="0">
                          <a:solidFill>
                            <a:srgbClr val="152B48"/>
                          </a:solidFill>
                          <a:latin typeface="Montserrat" pitchFamily="2" charset="77"/>
                        </a:rPr>
                        <a:t>S. pyogenes, C. perfringens, C. sordellii.</a:t>
                      </a:r>
                    </a:p>
                  </a:txBody>
                  <a:tcPr/>
                </a:tc>
                <a:extLst>
                  <a:ext uri="{0D108BD9-81ED-4DB2-BD59-A6C34878D82A}">
                    <a16:rowId xmlns:a16="http://schemas.microsoft.com/office/drawing/2014/main" val="2335285558"/>
                  </a:ext>
                </a:extLst>
              </a:tr>
              <a:tr h="479213">
                <a:tc>
                  <a:txBody>
                    <a:bodyPr/>
                    <a:lstStyle/>
                    <a:p>
                      <a:r>
                        <a:rPr lang="es-CO" sz="1200" dirty="0">
                          <a:solidFill>
                            <a:srgbClr val="152B48"/>
                          </a:solidFill>
                          <a:latin typeface="Montserrat" pitchFamily="2" charset="77"/>
                        </a:rPr>
                        <a:t>Factores ocultos: lesiones colónica, Ca. </a:t>
                      </a:r>
                    </a:p>
                  </a:txBody>
                  <a:tcPr/>
                </a:tc>
                <a:tc>
                  <a:txBody>
                    <a:bodyPr/>
                    <a:lstStyle/>
                    <a:p>
                      <a:r>
                        <a:rPr lang="es-CO" sz="1200" dirty="0">
                          <a:solidFill>
                            <a:srgbClr val="152B48"/>
                          </a:solidFill>
                          <a:latin typeface="Montserrat" pitchFamily="2" charset="77"/>
                        </a:rPr>
                        <a:t>Gangrena gaseosa espontánea. </a:t>
                      </a:r>
                    </a:p>
                  </a:txBody>
                  <a:tcPr/>
                </a:tc>
                <a:tc>
                  <a:txBody>
                    <a:bodyPr/>
                    <a:lstStyle/>
                    <a:p>
                      <a:r>
                        <a:rPr lang="es-CO" sz="1200" dirty="0">
                          <a:solidFill>
                            <a:srgbClr val="152B48"/>
                          </a:solidFill>
                          <a:latin typeface="Montserrat" pitchFamily="2" charset="77"/>
                        </a:rPr>
                        <a:t>C. septicum. </a:t>
                      </a:r>
                    </a:p>
                  </a:txBody>
                  <a:tcPr/>
                </a:tc>
                <a:extLst>
                  <a:ext uri="{0D108BD9-81ED-4DB2-BD59-A6C34878D82A}">
                    <a16:rowId xmlns:a16="http://schemas.microsoft.com/office/drawing/2014/main" val="3497695545"/>
                  </a:ext>
                </a:extLst>
              </a:tr>
            </a:tbl>
          </a:graphicData>
        </a:graphic>
      </p:graphicFrame>
    </p:spTree>
    <p:extLst>
      <p:ext uri="{BB962C8B-B14F-4D97-AF65-F5344CB8AC3E}">
        <p14:creationId xmlns:p14="http://schemas.microsoft.com/office/powerpoint/2010/main" val="40539094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3121732C-8F46-1447-B426-03808B3EC352}"/>
              </a:ext>
            </a:extLst>
          </p:cNvPr>
          <p:cNvSpPr/>
          <p:nvPr/>
        </p:nvSpPr>
        <p:spPr>
          <a:xfrm>
            <a:off x="3751844" y="105493"/>
            <a:ext cx="4688312" cy="5619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000" dirty="0">
                <a:solidFill>
                  <a:srgbClr val="152B48"/>
                </a:solidFill>
                <a:latin typeface="Montserrat" pitchFamily="2" charset="77"/>
              </a:rPr>
              <a:t>Presencia de infección de tejidos blandos (calor, eritema, edema) + signos de enfermedad sistémica (fiebre, inestabilidad hemodinámica).</a:t>
            </a:r>
          </a:p>
        </p:txBody>
      </p:sp>
      <p:sp>
        <p:nvSpPr>
          <p:cNvPr id="8" name="Rectángulo redondeado 7">
            <a:extLst>
              <a:ext uri="{FF2B5EF4-FFF2-40B4-BE49-F238E27FC236}">
                <a16:creationId xmlns:a16="http://schemas.microsoft.com/office/drawing/2014/main" id="{5C228B40-E2E1-DD4D-81B4-980541838277}"/>
              </a:ext>
            </a:extLst>
          </p:cNvPr>
          <p:cNvSpPr/>
          <p:nvPr/>
        </p:nvSpPr>
        <p:spPr>
          <a:xfrm>
            <a:off x="3317144" y="789805"/>
            <a:ext cx="5557712" cy="9492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CO" sz="1000" dirty="0">
                <a:solidFill>
                  <a:srgbClr val="152B48"/>
                </a:solidFill>
                <a:latin typeface="Montserrat" pitchFamily="2" charset="77"/>
              </a:rPr>
              <a:t>Signos clínicos claros consistentes en infección necrozante – cualquiera de las siguientes: </a:t>
            </a:r>
          </a:p>
          <a:p>
            <a:pPr marL="285750" indent="-285750" algn="just">
              <a:buFont typeface="Arial" panose="020B0604020202020204" pitchFamily="34" charset="0"/>
              <a:buChar char="•"/>
            </a:pPr>
            <a:r>
              <a:rPr lang="es-CO" sz="1000" dirty="0">
                <a:solidFill>
                  <a:srgbClr val="152B48"/>
                </a:solidFill>
                <a:latin typeface="Montserrat" pitchFamily="2" charset="77"/>
              </a:rPr>
              <a:t>Crepitación, decoloración de la piel, necrosis. Secreción fina mal oliente. </a:t>
            </a:r>
          </a:p>
          <a:p>
            <a:pPr marL="285750" indent="-285750" algn="just">
              <a:buFont typeface="Arial" panose="020B0604020202020204" pitchFamily="34" charset="0"/>
              <a:buChar char="•"/>
            </a:pPr>
            <a:r>
              <a:rPr lang="es-CO" sz="1000" dirty="0">
                <a:solidFill>
                  <a:srgbClr val="152B48"/>
                </a:solidFill>
                <a:latin typeface="Montserrat" pitchFamily="2" charset="77"/>
              </a:rPr>
              <a:t>Rápida progresión de las manifestaciones clínicas. </a:t>
            </a:r>
          </a:p>
          <a:p>
            <a:pPr marL="285750" indent="-285750" algn="just">
              <a:buFont typeface="Arial" panose="020B0604020202020204" pitchFamily="34" charset="0"/>
              <a:buChar char="•"/>
            </a:pPr>
            <a:r>
              <a:rPr lang="es-CO" sz="1000" dirty="0">
                <a:solidFill>
                  <a:srgbClr val="152B48"/>
                </a:solidFill>
                <a:latin typeface="Montserrat" pitchFamily="2" charset="77"/>
              </a:rPr>
              <a:t>Dolor severo – desproporcional a los hallazgos cutáneos. </a:t>
            </a:r>
          </a:p>
          <a:p>
            <a:pPr marL="285750" indent="-285750" algn="just">
              <a:buFont typeface="Arial" panose="020B0604020202020204" pitchFamily="34" charset="0"/>
              <a:buChar char="•"/>
            </a:pPr>
            <a:r>
              <a:rPr lang="es-CO" sz="1000" dirty="0">
                <a:solidFill>
                  <a:srgbClr val="152B48"/>
                </a:solidFill>
                <a:latin typeface="Montserrat" pitchFamily="2" charset="77"/>
              </a:rPr>
              <a:t>FC &gt; 120 LPM, hipotensión. CK elevada, PCR &gt; 15, LRINEC Score &gt; 6.</a:t>
            </a:r>
          </a:p>
        </p:txBody>
      </p:sp>
      <p:sp>
        <p:nvSpPr>
          <p:cNvPr id="9" name="Rectángulo redondeado 8">
            <a:extLst>
              <a:ext uri="{FF2B5EF4-FFF2-40B4-BE49-F238E27FC236}">
                <a16:creationId xmlns:a16="http://schemas.microsoft.com/office/drawing/2014/main" id="{1EE7DBAA-C972-B344-9D23-4011764819DB}"/>
              </a:ext>
            </a:extLst>
          </p:cNvPr>
          <p:cNvSpPr/>
          <p:nvPr/>
        </p:nvSpPr>
        <p:spPr>
          <a:xfrm>
            <a:off x="2130946" y="1628211"/>
            <a:ext cx="407761" cy="3286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CO" sz="1000" dirty="0">
                <a:solidFill>
                  <a:srgbClr val="152B48"/>
                </a:solidFill>
                <a:latin typeface="Montserrat" pitchFamily="2" charset="77"/>
              </a:rPr>
              <a:t>SI</a:t>
            </a:r>
          </a:p>
        </p:txBody>
      </p:sp>
      <p:sp>
        <p:nvSpPr>
          <p:cNvPr id="11" name="Rectángulo redondeado 10">
            <a:extLst>
              <a:ext uri="{FF2B5EF4-FFF2-40B4-BE49-F238E27FC236}">
                <a16:creationId xmlns:a16="http://schemas.microsoft.com/office/drawing/2014/main" id="{6E300C99-AE66-6148-9521-AEA72F12C008}"/>
              </a:ext>
            </a:extLst>
          </p:cNvPr>
          <p:cNvSpPr/>
          <p:nvPr/>
        </p:nvSpPr>
        <p:spPr>
          <a:xfrm>
            <a:off x="9586237" y="1612628"/>
            <a:ext cx="474817" cy="3286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CO" sz="1000" dirty="0">
                <a:solidFill>
                  <a:srgbClr val="152B48"/>
                </a:solidFill>
                <a:latin typeface="Montserrat" pitchFamily="2" charset="77"/>
              </a:rPr>
              <a:t>NO</a:t>
            </a:r>
          </a:p>
        </p:txBody>
      </p:sp>
      <p:sp>
        <p:nvSpPr>
          <p:cNvPr id="12" name="Rectángulo redondeado 11">
            <a:extLst>
              <a:ext uri="{FF2B5EF4-FFF2-40B4-BE49-F238E27FC236}">
                <a16:creationId xmlns:a16="http://schemas.microsoft.com/office/drawing/2014/main" id="{B9D9EAD9-E9F8-3A48-A51A-D015BD963680}"/>
              </a:ext>
            </a:extLst>
          </p:cNvPr>
          <p:cNvSpPr/>
          <p:nvPr/>
        </p:nvSpPr>
        <p:spPr>
          <a:xfrm>
            <a:off x="377651" y="2120673"/>
            <a:ext cx="4669654" cy="13068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r>
              <a:rPr lang="es-CO" sz="1000" dirty="0">
                <a:solidFill>
                  <a:srgbClr val="152B48"/>
                </a:solidFill>
                <a:latin typeface="Montserrat" pitchFamily="2" charset="77"/>
              </a:rPr>
              <a:t>Hemocultivos. </a:t>
            </a:r>
          </a:p>
          <a:p>
            <a:pPr marL="285750" indent="-285750" algn="just">
              <a:buFont typeface="Arial" panose="020B0604020202020204" pitchFamily="34" charset="0"/>
              <a:buChar char="•"/>
            </a:pPr>
            <a:r>
              <a:rPr lang="es-CO" sz="1000" dirty="0">
                <a:solidFill>
                  <a:srgbClr val="152B48"/>
                </a:solidFill>
                <a:latin typeface="Montserrat" pitchFamily="2" charset="77"/>
              </a:rPr>
              <a:t>Terapia antibiótica, medidas de soporte. </a:t>
            </a:r>
          </a:p>
          <a:p>
            <a:pPr marL="285750" indent="-285750" algn="just">
              <a:buFont typeface="Arial" panose="020B0604020202020204" pitchFamily="34" charset="0"/>
              <a:buChar char="•"/>
            </a:pPr>
            <a:r>
              <a:rPr lang="es-CO" sz="1000" dirty="0">
                <a:solidFill>
                  <a:srgbClr val="152B48"/>
                </a:solidFill>
                <a:latin typeface="Montserrat" pitchFamily="2" charset="77"/>
              </a:rPr>
              <a:t>Exploración qx emergente: evaluar fascia, obtener muestras para GRAM y cultivo (aeróbicos y anaeróbicos) y exámen histológico. </a:t>
            </a:r>
          </a:p>
          <a:p>
            <a:pPr marL="285750" indent="-285750" algn="just">
              <a:buFont typeface="Arial" panose="020B0604020202020204" pitchFamily="34" charset="0"/>
              <a:buChar char="•"/>
            </a:pPr>
            <a:r>
              <a:rPr lang="es-CO" sz="1000" dirty="0">
                <a:solidFill>
                  <a:srgbClr val="152B48"/>
                </a:solidFill>
                <a:latin typeface="Montserrat" pitchFamily="2" charset="77"/>
              </a:rPr>
              <a:t>Debridamiento quirúrgico agresivo para enfermedad confirmada: destrucción de tejido blando extenso, fascia no adherida, escaso sangrado x necrosis. </a:t>
            </a:r>
          </a:p>
        </p:txBody>
      </p:sp>
      <p:sp>
        <p:nvSpPr>
          <p:cNvPr id="13" name="Rectángulo redondeado 12">
            <a:extLst>
              <a:ext uri="{FF2B5EF4-FFF2-40B4-BE49-F238E27FC236}">
                <a16:creationId xmlns:a16="http://schemas.microsoft.com/office/drawing/2014/main" id="{99C5EA45-B60C-C744-9128-BB644E70569F}"/>
              </a:ext>
            </a:extLst>
          </p:cNvPr>
          <p:cNvSpPr/>
          <p:nvPr/>
        </p:nvSpPr>
        <p:spPr>
          <a:xfrm>
            <a:off x="7593820" y="2114448"/>
            <a:ext cx="4459650" cy="10715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r>
              <a:rPr lang="es-CO" sz="1000" dirty="0">
                <a:solidFill>
                  <a:srgbClr val="152B48"/>
                </a:solidFill>
                <a:latin typeface="Montserrat" pitchFamily="2" charset="77"/>
              </a:rPr>
              <a:t>Hemocultivos. </a:t>
            </a:r>
          </a:p>
          <a:p>
            <a:pPr marL="285750" indent="-285750" algn="just">
              <a:buFont typeface="Arial" panose="020B0604020202020204" pitchFamily="34" charset="0"/>
              <a:buChar char="•"/>
            </a:pPr>
            <a:r>
              <a:rPr lang="es-CO" sz="1000" dirty="0">
                <a:solidFill>
                  <a:srgbClr val="152B48"/>
                </a:solidFill>
                <a:latin typeface="Montserrat" pitchFamily="2" charset="77"/>
              </a:rPr>
              <a:t>Terapia antibiótica, medidas de soporte. </a:t>
            </a:r>
          </a:p>
          <a:p>
            <a:pPr marL="285750" indent="-285750" algn="just">
              <a:buFont typeface="Arial" panose="020B0604020202020204" pitchFamily="34" charset="0"/>
              <a:buChar char="•"/>
            </a:pPr>
            <a:r>
              <a:rPr lang="es-CO" sz="1000" dirty="0">
                <a:solidFill>
                  <a:srgbClr val="152B48"/>
                </a:solidFill>
                <a:latin typeface="Montserrat" pitchFamily="2" charset="77"/>
              </a:rPr>
              <a:t>Seguimiento clínico cercano para el desarrollo de cualquiera de las siguientes: crepitación, rápida progresión, dolor severo desproporcional, signos persistentes de inflamación fiebre, leucocitosis. </a:t>
            </a:r>
          </a:p>
        </p:txBody>
      </p:sp>
      <p:sp>
        <p:nvSpPr>
          <p:cNvPr id="14" name="Rectángulo redondeado 13">
            <a:extLst>
              <a:ext uri="{FF2B5EF4-FFF2-40B4-BE49-F238E27FC236}">
                <a16:creationId xmlns:a16="http://schemas.microsoft.com/office/drawing/2014/main" id="{FD82D227-1B97-EC49-BAAD-0B3950A3237D}"/>
              </a:ext>
            </a:extLst>
          </p:cNvPr>
          <p:cNvSpPr/>
          <p:nvPr/>
        </p:nvSpPr>
        <p:spPr>
          <a:xfrm>
            <a:off x="6041866" y="3378214"/>
            <a:ext cx="1845048" cy="5991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CO" sz="1000" dirty="0">
                <a:solidFill>
                  <a:srgbClr val="152B48"/>
                </a:solidFill>
                <a:latin typeface="Montserrat" pitchFamily="2" charset="77"/>
              </a:rPr>
              <a:t>Deterioro de parámetros clínicos o no mejoría posterior a 12 – 24 horas: </a:t>
            </a:r>
          </a:p>
        </p:txBody>
      </p:sp>
      <p:sp>
        <p:nvSpPr>
          <p:cNvPr id="15" name="Rectángulo redondeado 14">
            <a:extLst>
              <a:ext uri="{FF2B5EF4-FFF2-40B4-BE49-F238E27FC236}">
                <a16:creationId xmlns:a16="http://schemas.microsoft.com/office/drawing/2014/main" id="{25E57C19-9A7C-114B-B997-BE45B19C5551}"/>
              </a:ext>
            </a:extLst>
          </p:cNvPr>
          <p:cNvSpPr/>
          <p:nvPr/>
        </p:nvSpPr>
        <p:spPr>
          <a:xfrm>
            <a:off x="5678392" y="4127722"/>
            <a:ext cx="2342654" cy="36374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CO" sz="1000" dirty="0">
                <a:solidFill>
                  <a:srgbClr val="152B48"/>
                </a:solidFill>
                <a:latin typeface="Montserrat" pitchFamily="2" charset="77"/>
              </a:rPr>
              <a:t>Consulta quirúrgica: situaciones clínicas individuales. </a:t>
            </a:r>
          </a:p>
        </p:txBody>
      </p:sp>
      <p:sp>
        <p:nvSpPr>
          <p:cNvPr id="16" name="Rectángulo redondeado 15">
            <a:extLst>
              <a:ext uri="{FF2B5EF4-FFF2-40B4-BE49-F238E27FC236}">
                <a16:creationId xmlns:a16="http://schemas.microsoft.com/office/drawing/2014/main" id="{25CA7CCC-7663-E245-8DFF-5E2362E7A5E8}"/>
              </a:ext>
            </a:extLst>
          </p:cNvPr>
          <p:cNvSpPr/>
          <p:nvPr/>
        </p:nvSpPr>
        <p:spPr>
          <a:xfrm>
            <a:off x="4704139" y="4675640"/>
            <a:ext cx="1745429" cy="31130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CO" sz="1000" dirty="0">
                <a:solidFill>
                  <a:srgbClr val="152B48"/>
                </a:solidFill>
                <a:latin typeface="Montserrat" pitchFamily="2" charset="77"/>
              </a:rPr>
              <a:t>Alta sospecha de infección necrozante:</a:t>
            </a:r>
          </a:p>
        </p:txBody>
      </p:sp>
      <p:sp>
        <p:nvSpPr>
          <p:cNvPr id="17" name="Rectángulo redondeado 16">
            <a:extLst>
              <a:ext uri="{FF2B5EF4-FFF2-40B4-BE49-F238E27FC236}">
                <a16:creationId xmlns:a16="http://schemas.microsoft.com/office/drawing/2014/main" id="{D5323814-E380-A24E-895E-7E1B839015FC}"/>
              </a:ext>
            </a:extLst>
          </p:cNvPr>
          <p:cNvSpPr/>
          <p:nvPr/>
        </p:nvSpPr>
        <p:spPr>
          <a:xfrm>
            <a:off x="4681449" y="5058254"/>
            <a:ext cx="1789023" cy="11768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lgn="just">
              <a:buFont typeface="Arial" panose="020B0604020202020204" pitchFamily="34" charset="0"/>
              <a:buChar char="•"/>
            </a:pPr>
            <a:r>
              <a:rPr lang="es-CO" sz="1000" dirty="0">
                <a:solidFill>
                  <a:srgbClr val="152B48"/>
                </a:solidFill>
                <a:latin typeface="Montserrat" pitchFamily="2" charset="77"/>
              </a:rPr>
              <a:t>Exploración quirúrgica emergente – evaluar fascia y obtener muestras.</a:t>
            </a:r>
          </a:p>
          <a:p>
            <a:pPr marL="171450" indent="-171450" algn="just">
              <a:buFont typeface="Arial" panose="020B0604020202020204" pitchFamily="34" charset="0"/>
              <a:buChar char="•"/>
            </a:pPr>
            <a:r>
              <a:rPr lang="es-CO" sz="1000" dirty="0">
                <a:solidFill>
                  <a:srgbClr val="152B48"/>
                </a:solidFill>
                <a:latin typeface="Montserrat" pitchFamily="2" charset="77"/>
              </a:rPr>
              <a:t>Debridamiento quirúrgico agresivo. </a:t>
            </a:r>
          </a:p>
        </p:txBody>
      </p:sp>
      <p:sp>
        <p:nvSpPr>
          <p:cNvPr id="18" name="Rectángulo redondeado 17">
            <a:extLst>
              <a:ext uri="{FF2B5EF4-FFF2-40B4-BE49-F238E27FC236}">
                <a16:creationId xmlns:a16="http://schemas.microsoft.com/office/drawing/2014/main" id="{27963E40-FC35-BB42-B6B5-D162E32D80B0}"/>
              </a:ext>
            </a:extLst>
          </p:cNvPr>
          <p:cNvSpPr/>
          <p:nvPr/>
        </p:nvSpPr>
        <p:spPr>
          <a:xfrm>
            <a:off x="8365572" y="4683112"/>
            <a:ext cx="1845048" cy="3160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CO" sz="1000" dirty="0">
                <a:solidFill>
                  <a:srgbClr val="152B48"/>
                </a:solidFill>
                <a:latin typeface="Montserrat" pitchFamily="2" charset="77"/>
              </a:rPr>
              <a:t>Sospecha baja o moderada:</a:t>
            </a:r>
          </a:p>
        </p:txBody>
      </p:sp>
      <p:sp>
        <p:nvSpPr>
          <p:cNvPr id="19" name="Rectángulo redondeado 18">
            <a:extLst>
              <a:ext uri="{FF2B5EF4-FFF2-40B4-BE49-F238E27FC236}">
                <a16:creationId xmlns:a16="http://schemas.microsoft.com/office/drawing/2014/main" id="{356FCC04-BD49-C74B-A5A7-5F61DFF605B3}"/>
              </a:ext>
            </a:extLst>
          </p:cNvPr>
          <p:cNvSpPr/>
          <p:nvPr/>
        </p:nvSpPr>
        <p:spPr>
          <a:xfrm>
            <a:off x="8989954" y="5116529"/>
            <a:ext cx="596283" cy="19008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CO" sz="1000" dirty="0">
                <a:solidFill>
                  <a:srgbClr val="152B48"/>
                </a:solidFill>
                <a:latin typeface="Montserrat" pitchFamily="2" charset="77"/>
              </a:rPr>
              <a:t>TAC:</a:t>
            </a:r>
          </a:p>
        </p:txBody>
      </p:sp>
      <p:sp>
        <p:nvSpPr>
          <p:cNvPr id="20" name="Rectángulo redondeado 19">
            <a:extLst>
              <a:ext uri="{FF2B5EF4-FFF2-40B4-BE49-F238E27FC236}">
                <a16:creationId xmlns:a16="http://schemas.microsoft.com/office/drawing/2014/main" id="{6E066776-EAE1-D347-9662-292CFB13BA18}"/>
              </a:ext>
            </a:extLst>
          </p:cNvPr>
          <p:cNvSpPr/>
          <p:nvPr/>
        </p:nvSpPr>
        <p:spPr>
          <a:xfrm>
            <a:off x="7569678" y="5488629"/>
            <a:ext cx="1369328" cy="31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CO" sz="1000" dirty="0">
                <a:solidFill>
                  <a:srgbClr val="152B48"/>
                </a:solidFill>
                <a:latin typeface="Montserrat" pitchFamily="2" charset="77"/>
              </a:rPr>
              <a:t>Hallazgos positivos: </a:t>
            </a:r>
          </a:p>
        </p:txBody>
      </p:sp>
      <p:sp>
        <p:nvSpPr>
          <p:cNvPr id="21" name="Rectángulo redondeado 20">
            <a:extLst>
              <a:ext uri="{FF2B5EF4-FFF2-40B4-BE49-F238E27FC236}">
                <a16:creationId xmlns:a16="http://schemas.microsoft.com/office/drawing/2014/main" id="{2074F256-31FD-BA4E-9D85-04C0F2EFA2C4}"/>
              </a:ext>
            </a:extLst>
          </p:cNvPr>
          <p:cNvSpPr/>
          <p:nvPr/>
        </p:nvSpPr>
        <p:spPr>
          <a:xfrm>
            <a:off x="9727358" y="5487540"/>
            <a:ext cx="1369328" cy="31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CO" sz="1000" dirty="0">
                <a:solidFill>
                  <a:srgbClr val="152B48"/>
                </a:solidFill>
                <a:latin typeface="Montserrat" pitchFamily="2" charset="77"/>
              </a:rPr>
              <a:t>Hallazgos negativos: </a:t>
            </a:r>
          </a:p>
        </p:txBody>
      </p:sp>
      <p:sp>
        <p:nvSpPr>
          <p:cNvPr id="22" name="Rectángulo redondeado 21">
            <a:extLst>
              <a:ext uri="{FF2B5EF4-FFF2-40B4-BE49-F238E27FC236}">
                <a16:creationId xmlns:a16="http://schemas.microsoft.com/office/drawing/2014/main" id="{39F0D5F5-F3C0-9946-8D87-A1CA39916769}"/>
              </a:ext>
            </a:extLst>
          </p:cNvPr>
          <p:cNvSpPr/>
          <p:nvPr/>
        </p:nvSpPr>
        <p:spPr>
          <a:xfrm>
            <a:off x="9823645" y="6008303"/>
            <a:ext cx="2130946" cy="6344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lgn="just">
              <a:buFont typeface="Arial" panose="020B0604020202020204" pitchFamily="34" charset="0"/>
              <a:buChar char="•"/>
            </a:pPr>
            <a:r>
              <a:rPr lang="es-CO" sz="1000" dirty="0">
                <a:solidFill>
                  <a:srgbClr val="152B48"/>
                </a:solidFill>
                <a:latin typeface="Montserrat" pitchFamily="2" charset="77"/>
              </a:rPr>
              <a:t>Continuar terapia antibótica. </a:t>
            </a:r>
          </a:p>
          <a:p>
            <a:pPr marL="171450" indent="-171450" algn="just">
              <a:buFont typeface="Arial" panose="020B0604020202020204" pitchFamily="34" charset="0"/>
              <a:buChar char="•"/>
            </a:pPr>
            <a:r>
              <a:rPr lang="es-CO" sz="1000" dirty="0">
                <a:solidFill>
                  <a:srgbClr val="152B48"/>
                </a:solidFill>
                <a:latin typeface="Montserrat" pitchFamily="2" charset="77"/>
              </a:rPr>
              <a:t>Medidas de soporte. </a:t>
            </a:r>
          </a:p>
          <a:p>
            <a:pPr marL="171450" indent="-171450" algn="just">
              <a:buFont typeface="Arial" panose="020B0604020202020204" pitchFamily="34" charset="0"/>
              <a:buChar char="•"/>
            </a:pPr>
            <a:r>
              <a:rPr lang="es-CO" sz="1000" dirty="0">
                <a:solidFill>
                  <a:srgbClr val="152B48"/>
                </a:solidFill>
                <a:latin typeface="Montserrat" pitchFamily="2" charset="77"/>
              </a:rPr>
              <a:t>Observación estrecha. </a:t>
            </a:r>
          </a:p>
        </p:txBody>
      </p:sp>
      <p:sp>
        <p:nvSpPr>
          <p:cNvPr id="23" name="Rectángulo redondeado 22">
            <a:extLst>
              <a:ext uri="{FF2B5EF4-FFF2-40B4-BE49-F238E27FC236}">
                <a16:creationId xmlns:a16="http://schemas.microsoft.com/office/drawing/2014/main" id="{9F3C893E-7386-B54B-9F40-16950754F859}"/>
              </a:ext>
            </a:extLst>
          </p:cNvPr>
          <p:cNvSpPr/>
          <p:nvPr/>
        </p:nvSpPr>
        <p:spPr>
          <a:xfrm>
            <a:off x="10122939" y="3527915"/>
            <a:ext cx="2020409" cy="3160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s-CO" sz="1000" dirty="0">
                <a:solidFill>
                  <a:srgbClr val="152B48"/>
                </a:solidFill>
                <a:latin typeface="Montserrat" pitchFamily="2" charset="77"/>
              </a:rPr>
              <a:t>Mejoría de parámetros clínicos: </a:t>
            </a:r>
          </a:p>
        </p:txBody>
      </p:sp>
      <p:cxnSp>
        <p:nvCxnSpPr>
          <p:cNvPr id="25" name="Conector recto 24">
            <a:extLst>
              <a:ext uri="{FF2B5EF4-FFF2-40B4-BE49-F238E27FC236}">
                <a16:creationId xmlns:a16="http://schemas.microsoft.com/office/drawing/2014/main" id="{0363ADB2-30C0-8A45-9EE4-80212FEA4B73}"/>
              </a:ext>
            </a:extLst>
          </p:cNvPr>
          <p:cNvCxnSpPr>
            <a:cxnSpLocks/>
            <a:stCxn id="5" idx="2"/>
            <a:endCxn id="8" idx="0"/>
          </p:cNvCxnSpPr>
          <p:nvPr/>
        </p:nvCxnSpPr>
        <p:spPr>
          <a:xfrm>
            <a:off x="6096000" y="667468"/>
            <a:ext cx="0" cy="122337"/>
          </a:xfrm>
          <a:prstGeom prst="line">
            <a:avLst/>
          </a:prstGeom>
        </p:spPr>
        <p:style>
          <a:lnRef idx="1">
            <a:schemeClr val="dk1"/>
          </a:lnRef>
          <a:fillRef idx="0">
            <a:schemeClr val="dk1"/>
          </a:fillRef>
          <a:effectRef idx="0">
            <a:schemeClr val="dk1"/>
          </a:effectRef>
          <a:fontRef idx="minor">
            <a:schemeClr val="tx1"/>
          </a:fontRef>
        </p:style>
      </p:cxnSp>
      <p:cxnSp>
        <p:nvCxnSpPr>
          <p:cNvPr id="27" name="Conector recto 26">
            <a:extLst>
              <a:ext uri="{FF2B5EF4-FFF2-40B4-BE49-F238E27FC236}">
                <a16:creationId xmlns:a16="http://schemas.microsoft.com/office/drawing/2014/main" id="{1CACCD0E-E293-2F47-A5FD-9583FC9C72E3}"/>
              </a:ext>
            </a:extLst>
          </p:cNvPr>
          <p:cNvCxnSpPr>
            <a:cxnSpLocks/>
          </p:cNvCxnSpPr>
          <p:nvPr/>
        </p:nvCxnSpPr>
        <p:spPr>
          <a:xfrm flipV="1">
            <a:off x="2538707" y="1848630"/>
            <a:ext cx="7047530" cy="15583"/>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85734585-818E-4D45-ADB5-895372AED76B}"/>
              </a:ext>
            </a:extLst>
          </p:cNvPr>
          <p:cNvCxnSpPr>
            <a:cxnSpLocks/>
          </p:cNvCxnSpPr>
          <p:nvPr/>
        </p:nvCxnSpPr>
        <p:spPr>
          <a:xfrm>
            <a:off x="6096000" y="1783259"/>
            <a:ext cx="0" cy="53503"/>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F8CA814A-549E-FC4D-A682-2066F3EA8C16}"/>
              </a:ext>
            </a:extLst>
          </p:cNvPr>
          <p:cNvCxnSpPr>
            <a:stCxn id="9" idx="2"/>
          </p:cNvCxnSpPr>
          <p:nvPr/>
        </p:nvCxnSpPr>
        <p:spPr>
          <a:xfrm flipH="1">
            <a:off x="2334826" y="1956825"/>
            <a:ext cx="1" cy="159262"/>
          </a:xfrm>
          <a:prstGeom prst="line">
            <a:avLst/>
          </a:prstGeom>
        </p:spPr>
        <p:style>
          <a:lnRef idx="1">
            <a:schemeClr val="dk1"/>
          </a:lnRef>
          <a:fillRef idx="0">
            <a:schemeClr val="dk1"/>
          </a:fillRef>
          <a:effectRef idx="0">
            <a:schemeClr val="dk1"/>
          </a:effectRef>
          <a:fontRef idx="minor">
            <a:schemeClr val="tx1"/>
          </a:fontRef>
        </p:style>
      </p:cxnSp>
      <p:cxnSp>
        <p:nvCxnSpPr>
          <p:cNvPr id="34" name="Conector recto 33">
            <a:extLst>
              <a:ext uri="{FF2B5EF4-FFF2-40B4-BE49-F238E27FC236}">
                <a16:creationId xmlns:a16="http://schemas.microsoft.com/office/drawing/2014/main" id="{10BBB46F-2462-4441-A88A-DFDC1F36CA9F}"/>
              </a:ext>
            </a:extLst>
          </p:cNvPr>
          <p:cNvCxnSpPr>
            <a:stCxn id="11" idx="2"/>
            <a:endCxn id="13" idx="0"/>
          </p:cNvCxnSpPr>
          <p:nvPr/>
        </p:nvCxnSpPr>
        <p:spPr>
          <a:xfrm flipH="1">
            <a:off x="9823645" y="1941242"/>
            <a:ext cx="1" cy="173206"/>
          </a:xfrm>
          <a:prstGeom prst="line">
            <a:avLst/>
          </a:prstGeom>
        </p:spPr>
        <p:style>
          <a:lnRef idx="1">
            <a:schemeClr val="dk1"/>
          </a:lnRef>
          <a:fillRef idx="0">
            <a:schemeClr val="dk1"/>
          </a:fillRef>
          <a:effectRef idx="0">
            <a:schemeClr val="dk1"/>
          </a:effectRef>
          <a:fontRef idx="minor">
            <a:schemeClr val="tx1"/>
          </a:fontRef>
        </p:style>
      </p:cxnSp>
      <p:cxnSp>
        <p:nvCxnSpPr>
          <p:cNvPr id="37" name="Conector recto 36">
            <a:extLst>
              <a:ext uri="{FF2B5EF4-FFF2-40B4-BE49-F238E27FC236}">
                <a16:creationId xmlns:a16="http://schemas.microsoft.com/office/drawing/2014/main" id="{4F4BB574-62A4-4E43-8182-B2A37D84AEBA}"/>
              </a:ext>
            </a:extLst>
          </p:cNvPr>
          <p:cNvCxnSpPr>
            <a:cxnSpLocks/>
            <a:stCxn id="14" idx="3"/>
            <a:endCxn id="23" idx="1"/>
          </p:cNvCxnSpPr>
          <p:nvPr/>
        </p:nvCxnSpPr>
        <p:spPr>
          <a:xfrm>
            <a:off x="7886914" y="3677775"/>
            <a:ext cx="2236025" cy="8172"/>
          </a:xfrm>
          <a:prstGeom prst="line">
            <a:avLst/>
          </a:prstGeom>
        </p:spPr>
        <p:style>
          <a:lnRef idx="1">
            <a:schemeClr val="dk1"/>
          </a:lnRef>
          <a:fillRef idx="0">
            <a:schemeClr val="dk1"/>
          </a:fillRef>
          <a:effectRef idx="0">
            <a:schemeClr val="dk1"/>
          </a:effectRef>
          <a:fontRef idx="minor">
            <a:schemeClr val="tx1"/>
          </a:fontRef>
        </p:style>
      </p:cxnSp>
      <p:cxnSp>
        <p:nvCxnSpPr>
          <p:cNvPr id="41" name="Conector recto 40">
            <a:extLst>
              <a:ext uri="{FF2B5EF4-FFF2-40B4-BE49-F238E27FC236}">
                <a16:creationId xmlns:a16="http://schemas.microsoft.com/office/drawing/2014/main" id="{8C3158FB-C1A8-FF4D-A43B-7B389611323B}"/>
              </a:ext>
            </a:extLst>
          </p:cNvPr>
          <p:cNvCxnSpPr/>
          <p:nvPr/>
        </p:nvCxnSpPr>
        <p:spPr>
          <a:xfrm>
            <a:off x="8874856" y="3185995"/>
            <a:ext cx="0" cy="486010"/>
          </a:xfrm>
          <a:prstGeom prst="line">
            <a:avLst/>
          </a:prstGeom>
        </p:spPr>
        <p:style>
          <a:lnRef idx="1">
            <a:schemeClr val="dk1"/>
          </a:lnRef>
          <a:fillRef idx="0">
            <a:schemeClr val="dk1"/>
          </a:fillRef>
          <a:effectRef idx="0">
            <a:schemeClr val="dk1"/>
          </a:effectRef>
          <a:fontRef idx="minor">
            <a:schemeClr val="tx1"/>
          </a:fontRef>
        </p:style>
      </p:cxnSp>
      <p:cxnSp>
        <p:nvCxnSpPr>
          <p:cNvPr id="43" name="Conector recto 42">
            <a:extLst>
              <a:ext uri="{FF2B5EF4-FFF2-40B4-BE49-F238E27FC236}">
                <a16:creationId xmlns:a16="http://schemas.microsoft.com/office/drawing/2014/main" id="{2D21FEE2-4228-D54B-8064-BAA12733CF6B}"/>
              </a:ext>
            </a:extLst>
          </p:cNvPr>
          <p:cNvCxnSpPr>
            <a:cxnSpLocks/>
            <a:stCxn id="14" idx="2"/>
            <a:endCxn id="15" idx="0"/>
          </p:cNvCxnSpPr>
          <p:nvPr/>
        </p:nvCxnSpPr>
        <p:spPr>
          <a:xfrm flipH="1">
            <a:off x="6849719" y="3977336"/>
            <a:ext cx="114671" cy="150386"/>
          </a:xfrm>
          <a:prstGeom prst="line">
            <a:avLst/>
          </a:prstGeom>
        </p:spPr>
        <p:style>
          <a:lnRef idx="1">
            <a:schemeClr val="dk1"/>
          </a:lnRef>
          <a:fillRef idx="0">
            <a:schemeClr val="dk1"/>
          </a:fillRef>
          <a:effectRef idx="0">
            <a:schemeClr val="dk1"/>
          </a:effectRef>
          <a:fontRef idx="minor">
            <a:schemeClr val="tx1"/>
          </a:fontRef>
        </p:style>
      </p:cxnSp>
      <p:cxnSp>
        <p:nvCxnSpPr>
          <p:cNvPr id="45" name="Conector recto 44">
            <a:extLst>
              <a:ext uri="{FF2B5EF4-FFF2-40B4-BE49-F238E27FC236}">
                <a16:creationId xmlns:a16="http://schemas.microsoft.com/office/drawing/2014/main" id="{3DEC0585-9BA8-6E4B-8DB6-F755831AE942}"/>
              </a:ext>
            </a:extLst>
          </p:cNvPr>
          <p:cNvCxnSpPr>
            <a:cxnSpLocks/>
            <a:stCxn id="16" idx="3"/>
            <a:endCxn id="18" idx="1"/>
          </p:cNvCxnSpPr>
          <p:nvPr/>
        </p:nvCxnSpPr>
        <p:spPr>
          <a:xfrm>
            <a:off x="6449568" y="4831294"/>
            <a:ext cx="1916004" cy="9850"/>
          </a:xfrm>
          <a:prstGeom prst="line">
            <a:avLst/>
          </a:prstGeom>
        </p:spPr>
        <p:style>
          <a:lnRef idx="1">
            <a:schemeClr val="dk1"/>
          </a:lnRef>
          <a:fillRef idx="0">
            <a:schemeClr val="dk1"/>
          </a:fillRef>
          <a:effectRef idx="0">
            <a:schemeClr val="dk1"/>
          </a:effectRef>
          <a:fontRef idx="minor">
            <a:schemeClr val="tx1"/>
          </a:fontRef>
        </p:style>
      </p:cxnSp>
      <p:cxnSp>
        <p:nvCxnSpPr>
          <p:cNvPr id="49" name="Conector recto 48">
            <a:extLst>
              <a:ext uri="{FF2B5EF4-FFF2-40B4-BE49-F238E27FC236}">
                <a16:creationId xmlns:a16="http://schemas.microsoft.com/office/drawing/2014/main" id="{7BE86ACE-9A8F-6546-A9E5-E69DA8F84308}"/>
              </a:ext>
            </a:extLst>
          </p:cNvPr>
          <p:cNvCxnSpPr>
            <a:stCxn id="16" idx="2"/>
            <a:endCxn id="17" idx="0"/>
          </p:cNvCxnSpPr>
          <p:nvPr/>
        </p:nvCxnSpPr>
        <p:spPr>
          <a:xfrm flipH="1">
            <a:off x="5575961" y="4986947"/>
            <a:ext cx="893" cy="71307"/>
          </a:xfrm>
          <a:prstGeom prst="line">
            <a:avLst/>
          </a:prstGeom>
        </p:spPr>
        <p:style>
          <a:lnRef idx="1">
            <a:schemeClr val="dk1"/>
          </a:lnRef>
          <a:fillRef idx="0">
            <a:schemeClr val="dk1"/>
          </a:fillRef>
          <a:effectRef idx="0">
            <a:schemeClr val="dk1"/>
          </a:effectRef>
          <a:fontRef idx="minor">
            <a:schemeClr val="tx1"/>
          </a:fontRef>
        </p:style>
      </p:cxnSp>
      <p:cxnSp>
        <p:nvCxnSpPr>
          <p:cNvPr id="54" name="Conector recto 53">
            <a:extLst>
              <a:ext uri="{FF2B5EF4-FFF2-40B4-BE49-F238E27FC236}">
                <a16:creationId xmlns:a16="http://schemas.microsoft.com/office/drawing/2014/main" id="{921E0990-0A8A-C04E-A662-39162C5D8E84}"/>
              </a:ext>
            </a:extLst>
          </p:cNvPr>
          <p:cNvCxnSpPr>
            <a:stCxn id="17" idx="3"/>
            <a:endCxn id="20" idx="1"/>
          </p:cNvCxnSpPr>
          <p:nvPr/>
        </p:nvCxnSpPr>
        <p:spPr>
          <a:xfrm>
            <a:off x="6470472" y="5646661"/>
            <a:ext cx="1099206" cy="0"/>
          </a:xfrm>
          <a:prstGeom prst="line">
            <a:avLst/>
          </a:prstGeom>
        </p:spPr>
        <p:style>
          <a:lnRef idx="1">
            <a:schemeClr val="dk1"/>
          </a:lnRef>
          <a:fillRef idx="0">
            <a:schemeClr val="dk1"/>
          </a:fillRef>
          <a:effectRef idx="0">
            <a:schemeClr val="dk1"/>
          </a:effectRef>
          <a:fontRef idx="minor">
            <a:schemeClr val="tx1"/>
          </a:fontRef>
        </p:style>
      </p:cxnSp>
      <p:cxnSp>
        <p:nvCxnSpPr>
          <p:cNvPr id="59" name="Conector recto 58">
            <a:extLst>
              <a:ext uri="{FF2B5EF4-FFF2-40B4-BE49-F238E27FC236}">
                <a16:creationId xmlns:a16="http://schemas.microsoft.com/office/drawing/2014/main" id="{969C3629-EF24-9740-B7D0-3D680BC1E74E}"/>
              </a:ext>
            </a:extLst>
          </p:cNvPr>
          <p:cNvCxnSpPr>
            <a:cxnSpLocks/>
            <a:stCxn id="15" idx="2"/>
          </p:cNvCxnSpPr>
          <p:nvPr/>
        </p:nvCxnSpPr>
        <p:spPr>
          <a:xfrm flipH="1">
            <a:off x="6746741" y="4491464"/>
            <a:ext cx="102978" cy="263172"/>
          </a:xfrm>
          <a:prstGeom prst="line">
            <a:avLst/>
          </a:prstGeom>
        </p:spPr>
        <p:style>
          <a:lnRef idx="1">
            <a:schemeClr val="dk1"/>
          </a:lnRef>
          <a:fillRef idx="0">
            <a:schemeClr val="dk1"/>
          </a:fillRef>
          <a:effectRef idx="0">
            <a:schemeClr val="dk1"/>
          </a:effectRef>
          <a:fontRef idx="minor">
            <a:schemeClr val="tx1"/>
          </a:fontRef>
        </p:style>
      </p:cxnSp>
      <p:cxnSp>
        <p:nvCxnSpPr>
          <p:cNvPr id="61" name="Conector recto 60">
            <a:extLst>
              <a:ext uri="{FF2B5EF4-FFF2-40B4-BE49-F238E27FC236}">
                <a16:creationId xmlns:a16="http://schemas.microsoft.com/office/drawing/2014/main" id="{42865402-9C09-254C-8D2F-BDADAFD246ED}"/>
              </a:ext>
            </a:extLst>
          </p:cNvPr>
          <p:cNvCxnSpPr>
            <a:stCxn id="18" idx="2"/>
            <a:endCxn id="19" idx="0"/>
          </p:cNvCxnSpPr>
          <p:nvPr/>
        </p:nvCxnSpPr>
        <p:spPr>
          <a:xfrm>
            <a:off x="9288096" y="4999175"/>
            <a:ext cx="0" cy="117354"/>
          </a:xfrm>
          <a:prstGeom prst="line">
            <a:avLst/>
          </a:prstGeom>
        </p:spPr>
        <p:style>
          <a:lnRef idx="1">
            <a:schemeClr val="dk1"/>
          </a:lnRef>
          <a:fillRef idx="0">
            <a:schemeClr val="dk1"/>
          </a:fillRef>
          <a:effectRef idx="0">
            <a:schemeClr val="dk1"/>
          </a:effectRef>
          <a:fontRef idx="minor">
            <a:schemeClr val="tx1"/>
          </a:fontRef>
        </p:style>
      </p:cxnSp>
      <p:cxnSp>
        <p:nvCxnSpPr>
          <p:cNvPr id="63" name="Conector recto 62">
            <a:extLst>
              <a:ext uri="{FF2B5EF4-FFF2-40B4-BE49-F238E27FC236}">
                <a16:creationId xmlns:a16="http://schemas.microsoft.com/office/drawing/2014/main" id="{999246D3-2E18-4E47-9809-632108ABF258}"/>
              </a:ext>
            </a:extLst>
          </p:cNvPr>
          <p:cNvCxnSpPr>
            <a:stCxn id="20" idx="3"/>
            <a:endCxn id="21" idx="1"/>
          </p:cNvCxnSpPr>
          <p:nvPr/>
        </p:nvCxnSpPr>
        <p:spPr>
          <a:xfrm flipV="1">
            <a:off x="8939006" y="5645572"/>
            <a:ext cx="788352" cy="1089"/>
          </a:xfrm>
          <a:prstGeom prst="line">
            <a:avLst/>
          </a:prstGeom>
        </p:spPr>
        <p:style>
          <a:lnRef idx="1">
            <a:schemeClr val="dk1"/>
          </a:lnRef>
          <a:fillRef idx="0">
            <a:schemeClr val="dk1"/>
          </a:fillRef>
          <a:effectRef idx="0">
            <a:schemeClr val="dk1"/>
          </a:effectRef>
          <a:fontRef idx="minor">
            <a:schemeClr val="tx1"/>
          </a:fontRef>
        </p:style>
      </p:cxnSp>
      <p:cxnSp>
        <p:nvCxnSpPr>
          <p:cNvPr id="68" name="Conector recto 67">
            <a:extLst>
              <a:ext uri="{FF2B5EF4-FFF2-40B4-BE49-F238E27FC236}">
                <a16:creationId xmlns:a16="http://schemas.microsoft.com/office/drawing/2014/main" id="{6DE7900A-7A56-B64B-97A7-16C0730FA649}"/>
              </a:ext>
            </a:extLst>
          </p:cNvPr>
          <p:cNvCxnSpPr>
            <a:cxnSpLocks/>
            <a:stCxn id="19" idx="2"/>
          </p:cNvCxnSpPr>
          <p:nvPr/>
        </p:nvCxnSpPr>
        <p:spPr>
          <a:xfrm>
            <a:off x="9288096" y="5306616"/>
            <a:ext cx="0" cy="338956"/>
          </a:xfrm>
          <a:prstGeom prst="line">
            <a:avLst/>
          </a:prstGeom>
        </p:spPr>
        <p:style>
          <a:lnRef idx="1">
            <a:schemeClr val="dk1"/>
          </a:lnRef>
          <a:fillRef idx="0">
            <a:schemeClr val="dk1"/>
          </a:fillRef>
          <a:effectRef idx="0">
            <a:schemeClr val="dk1"/>
          </a:effectRef>
          <a:fontRef idx="minor">
            <a:schemeClr val="tx1"/>
          </a:fontRef>
        </p:style>
      </p:cxnSp>
      <p:cxnSp>
        <p:nvCxnSpPr>
          <p:cNvPr id="75" name="Conector recto 74">
            <a:extLst>
              <a:ext uri="{FF2B5EF4-FFF2-40B4-BE49-F238E27FC236}">
                <a16:creationId xmlns:a16="http://schemas.microsoft.com/office/drawing/2014/main" id="{876EB923-8AF5-BD46-9DF3-9CC43F2F645E}"/>
              </a:ext>
            </a:extLst>
          </p:cNvPr>
          <p:cNvCxnSpPr>
            <a:stCxn id="21" idx="2"/>
          </p:cNvCxnSpPr>
          <p:nvPr/>
        </p:nvCxnSpPr>
        <p:spPr>
          <a:xfrm>
            <a:off x="10412022" y="5803604"/>
            <a:ext cx="0" cy="204699"/>
          </a:xfrm>
          <a:prstGeom prst="line">
            <a:avLst/>
          </a:prstGeom>
        </p:spPr>
        <p:style>
          <a:lnRef idx="1">
            <a:schemeClr val="dk1"/>
          </a:lnRef>
          <a:fillRef idx="0">
            <a:schemeClr val="dk1"/>
          </a:fillRef>
          <a:effectRef idx="0">
            <a:schemeClr val="dk1"/>
          </a:effectRef>
          <a:fontRef idx="minor">
            <a:schemeClr val="tx1"/>
          </a:fontRef>
        </p:style>
      </p:cxnSp>
      <p:cxnSp>
        <p:nvCxnSpPr>
          <p:cNvPr id="77" name="Conector recto 76">
            <a:extLst>
              <a:ext uri="{FF2B5EF4-FFF2-40B4-BE49-F238E27FC236}">
                <a16:creationId xmlns:a16="http://schemas.microsoft.com/office/drawing/2014/main" id="{BAF5459E-EFBD-544C-9A0D-0383A5E497E6}"/>
              </a:ext>
            </a:extLst>
          </p:cNvPr>
          <p:cNvCxnSpPr>
            <a:cxnSpLocks/>
            <a:stCxn id="23" idx="2"/>
          </p:cNvCxnSpPr>
          <p:nvPr/>
        </p:nvCxnSpPr>
        <p:spPr>
          <a:xfrm>
            <a:off x="11133144" y="3843978"/>
            <a:ext cx="21146" cy="216432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4304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FC2A5-AB91-1746-ABBD-77F7730914B6}"/>
              </a:ext>
            </a:extLst>
          </p:cNvPr>
          <p:cNvSpPr>
            <a:spLocks noGrp="1"/>
          </p:cNvSpPr>
          <p:nvPr>
            <p:ph type="title"/>
          </p:nvPr>
        </p:nvSpPr>
        <p:spPr>
          <a:xfrm>
            <a:off x="425245" y="0"/>
            <a:ext cx="10515600" cy="1325563"/>
          </a:xfrm>
        </p:spPr>
        <p:txBody>
          <a:bodyPr/>
          <a:lstStyle/>
          <a:p>
            <a:r>
              <a:rPr lang="es-CO" dirty="0"/>
              <a:t>BIBLIOGRAFÍA</a:t>
            </a:r>
          </a:p>
        </p:txBody>
      </p:sp>
      <p:sp>
        <p:nvSpPr>
          <p:cNvPr id="3" name="Marcador de contenido 2">
            <a:extLst>
              <a:ext uri="{FF2B5EF4-FFF2-40B4-BE49-F238E27FC236}">
                <a16:creationId xmlns:a16="http://schemas.microsoft.com/office/drawing/2014/main" id="{2C3F9FD9-1A9A-5C45-9983-2017DEF4DB6A}"/>
              </a:ext>
            </a:extLst>
          </p:cNvPr>
          <p:cNvSpPr>
            <a:spLocks noGrp="1"/>
          </p:cNvSpPr>
          <p:nvPr>
            <p:ph idx="1"/>
          </p:nvPr>
        </p:nvSpPr>
        <p:spPr>
          <a:xfrm>
            <a:off x="5207786" y="662781"/>
            <a:ext cx="6851479" cy="4530725"/>
          </a:xfrm>
        </p:spPr>
        <p:txBody>
          <a:bodyPr>
            <a:noAutofit/>
          </a:bodyPr>
          <a:lstStyle/>
          <a:p>
            <a:pPr algn="just">
              <a:lnSpc>
                <a:spcPct val="120000"/>
              </a:lnSpc>
            </a:pPr>
            <a:r>
              <a:rPr lang="es-CO" sz="1200" dirty="0"/>
              <a:t>Pauli EM. </a:t>
            </a:r>
            <a:r>
              <a:rPr lang="es-CO" sz="1200" i="1" dirty="0"/>
              <a:t>Clinical Algorithms in General Surgery</a:t>
            </a:r>
            <a:r>
              <a:rPr lang="es-CO" sz="1200" dirty="0"/>
              <a:t>.; 2019. doi:10.1007/978-3-319-98497-1.</a:t>
            </a:r>
          </a:p>
          <a:p>
            <a:pPr algn="just">
              <a:lnSpc>
                <a:spcPct val="120000"/>
              </a:lnSpc>
            </a:pPr>
            <a:r>
              <a:rPr lang="es-CO" sz="1200" dirty="0"/>
              <a:t>Current Surgical Therapy 13 th edition, John L cameron, Andrew M Cameron 2020.</a:t>
            </a:r>
          </a:p>
          <a:p>
            <a:pPr algn="just">
              <a:lnSpc>
                <a:spcPct val="120000"/>
              </a:lnSpc>
            </a:pPr>
            <a:r>
              <a:rPr lang="es-CO" sz="1200" dirty="0"/>
              <a:t>Schwartz.Brunicardi F. </a:t>
            </a:r>
            <a:r>
              <a:rPr lang="es-CO" sz="1200" i="1" dirty="0"/>
              <a:t>Schwartz CIRUGIA</a:t>
            </a:r>
            <a:r>
              <a:rPr lang="es-CO" sz="1200" dirty="0"/>
              <a:t>.; 2015.</a:t>
            </a:r>
          </a:p>
          <a:p>
            <a:pPr algn="just">
              <a:lnSpc>
                <a:spcPct val="120000"/>
              </a:lnSpc>
            </a:pPr>
            <a:r>
              <a:rPr lang="es-CO" sz="1200" dirty="0"/>
              <a:t>García Reyes LE. </a:t>
            </a:r>
            <a:r>
              <a:rPr lang="es-CO" sz="1200" i="1" dirty="0"/>
              <a:t>J Chem Inf Model</a:t>
            </a:r>
            <a:r>
              <a:rPr lang="es-CO" sz="1200" dirty="0"/>
              <a:t>. 2013;53(9):1689-1699.</a:t>
            </a:r>
          </a:p>
          <a:p>
            <a:pPr algn="just">
              <a:lnSpc>
                <a:spcPct val="120000"/>
              </a:lnSpc>
            </a:pPr>
            <a:r>
              <a:rPr lang="es-CO" sz="1200" dirty="0"/>
              <a:t>Stevens DL, Bisno AL, Chambers HF, et al. Practice guidelines for the diagnosis and management of skin and soft tissue infections: 2014 update by the infectious diseases society of America. </a:t>
            </a:r>
            <a:r>
              <a:rPr lang="es-CO" sz="1200" i="1" dirty="0"/>
              <a:t>Clin Infect Dis</a:t>
            </a:r>
            <a:r>
              <a:rPr lang="es-CO" sz="1200" dirty="0"/>
              <a:t>. 2014;59(2). doi:10.1093/cid/ciu296.</a:t>
            </a:r>
          </a:p>
          <a:p>
            <a:pPr algn="just">
              <a:lnSpc>
                <a:spcPct val="120000"/>
              </a:lnSpc>
            </a:pPr>
            <a:r>
              <a:rPr lang="es-CO" sz="1200" dirty="0"/>
              <a:t>Article R. Necrotizing Soft-Tissue Infections. Published online 2018:2253-2265. doi:10.1056/NEJMra1600673.</a:t>
            </a:r>
          </a:p>
          <a:p>
            <a:pPr algn="just">
              <a:lnSpc>
                <a:spcPct val="120000"/>
              </a:lnSpc>
            </a:pPr>
            <a:r>
              <a:rPr lang="es-CO" sz="1200" dirty="0"/>
              <a:t>Bennet, John E., Dolin R, Blaser M. </a:t>
            </a:r>
            <a:r>
              <a:rPr lang="es-CO" sz="1200" i="1" dirty="0"/>
              <a:t>Mandell Douglas y Bennett. Enfermedades Infecciosas. Principios y Práctica - 9788490229170</a:t>
            </a:r>
            <a:r>
              <a:rPr lang="es-CO" sz="1200" dirty="0"/>
              <a:t>.; 2016. </a:t>
            </a:r>
            <a:r>
              <a:rPr lang="es-CO" sz="1200" dirty="0">
                <a:hlinkClick r:id="rId2">
                  <a:extLst>
                    <a:ext uri="{A12FA001-AC4F-418D-AE19-62706E023703}">
                      <ahyp:hlinkClr xmlns:ahyp="http://schemas.microsoft.com/office/drawing/2018/hyperlinkcolor" val="tx"/>
                    </a:ext>
                  </a:extLst>
                </a:hlinkClick>
              </a:rPr>
              <a:t>https://tienda.elsevier.es/mandell-douglas-y-bennett-enfermedades-infecciosas-principios-y-practica-9788490229170.html</a:t>
            </a:r>
            <a:r>
              <a:rPr lang="es-CO" sz="1200" dirty="0"/>
              <a:t>.</a:t>
            </a:r>
          </a:p>
          <a:p>
            <a:pPr algn="just">
              <a:lnSpc>
                <a:spcPct val="120000"/>
              </a:lnSpc>
            </a:pPr>
            <a:r>
              <a:rPr lang="es-CO" sz="1200" dirty="0"/>
              <a:t>Repertorio de Cirugía y Medicina. C JG, R LAB, A JEC, et al. Fascitis necrozante. Published online 2006.</a:t>
            </a:r>
          </a:p>
          <a:p>
            <a:pPr algn="just">
              <a:lnSpc>
                <a:spcPct val="120000"/>
              </a:lnSpc>
            </a:pPr>
            <a:r>
              <a:rPr lang="es-CO" sz="1200" dirty="0"/>
              <a:t>Valderrama-Beltrán S, Cortés JA, Caro MA, et al. Guía de Práctica Clínica para el Diagnóstico y Manejo de las Infecciones de Piel y Tejidos Blandos en Colombia Clinical Practice Guidelines for the Diagnosis and Management of Skin and Soft Tissue Infections in Colombia. </a:t>
            </a:r>
            <a:r>
              <a:rPr lang="es-CO" sz="1200" i="1" dirty="0"/>
              <a:t>Infectio</a:t>
            </a:r>
            <a:r>
              <a:rPr lang="es-CO" sz="1200" dirty="0"/>
              <a:t>. 2019;23(4):318-346. doi:10.22354/in.v23i4.805</a:t>
            </a:r>
          </a:p>
          <a:p>
            <a:pPr algn="just">
              <a:lnSpc>
                <a:spcPct val="120000"/>
              </a:lnSpc>
            </a:pPr>
            <a:r>
              <a:rPr lang="es-CO" sz="1200" dirty="0"/>
              <a:t>Correa-Serna LF, Pedraza J. </a:t>
            </a:r>
            <a:r>
              <a:rPr lang="es-CO" sz="1200" i="1" dirty="0"/>
              <a:t>Guías de Manejo de Urgencias</a:t>
            </a:r>
            <a:r>
              <a:rPr lang="es-CO" sz="1200" dirty="0"/>
              <a:t>. Vol 3.; 2009. https://www.minsalud.gov.co/Documentos y Publicaciones/Guías para manejo de urgencias -Tomo III.pdf</a:t>
            </a:r>
          </a:p>
          <a:p>
            <a:pPr algn="just">
              <a:lnSpc>
                <a:spcPct val="120000"/>
              </a:lnSpc>
            </a:pPr>
            <a:endParaRPr lang="es-CO" sz="1200" dirty="0"/>
          </a:p>
          <a:p>
            <a:pPr algn="just">
              <a:lnSpc>
                <a:spcPct val="120000"/>
              </a:lnSpc>
            </a:pPr>
            <a:endParaRPr lang="es-CO" sz="1200" dirty="0"/>
          </a:p>
          <a:p>
            <a:pPr marL="0" indent="0" algn="just">
              <a:lnSpc>
                <a:spcPct val="120000"/>
              </a:lnSpc>
              <a:buNone/>
            </a:pPr>
            <a:endParaRPr lang="es-CO" sz="1200" dirty="0"/>
          </a:p>
          <a:p>
            <a:pPr algn="just">
              <a:lnSpc>
                <a:spcPct val="120000"/>
              </a:lnSpc>
            </a:pPr>
            <a:endParaRPr lang="es-CO" sz="1200" dirty="0"/>
          </a:p>
          <a:p>
            <a:pPr algn="just">
              <a:lnSpc>
                <a:spcPct val="120000"/>
              </a:lnSpc>
            </a:pPr>
            <a:endParaRPr lang="es-CO" sz="1200" dirty="0"/>
          </a:p>
          <a:p>
            <a:pPr algn="just">
              <a:lnSpc>
                <a:spcPct val="120000"/>
              </a:lnSpc>
            </a:pPr>
            <a:endParaRPr lang="es-CO" sz="1200" dirty="0"/>
          </a:p>
          <a:p>
            <a:pPr algn="just">
              <a:lnSpc>
                <a:spcPct val="120000"/>
              </a:lnSpc>
            </a:pPr>
            <a:endParaRPr lang="es-CO" sz="1200" dirty="0"/>
          </a:p>
        </p:txBody>
      </p:sp>
    </p:spTree>
    <p:extLst>
      <p:ext uri="{BB962C8B-B14F-4D97-AF65-F5344CB8AC3E}">
        <p14:creationId xmlns:p14="http://schemas.microsoft.com/office/powerpoint/2010/main" val="26992492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C8F69A2-ED23-9640-9EE5-410A15C5C09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669654" y="2271713"/>
            <a:ext cx="7350916" cy="231457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29CE2424-0C71-0246-87E8-FE4A8BA33B90}"/>
              </a:ext>
            </a:extLst>
          </p:cNvPr>
          <p:cNvSpPr/>
          <p:nvPr/>
        </p:nvSpPr>
        <p:spPr>
          <a:xfrm>
            <a:off x="6410928" y="832431"/>
            <a:ext cx="3868368" cy="923330"/>
          </a:xfrm>
          <a:prstGeom prst="rect">
            <a:avLst/>
          </a:prstGeom>
          <a:noFill/>
        </p:spPr>
        <p:txBody>
          <a:bodyPr wrap="none" lIns="91440" tIns="45720" rIns="91440" bIns="45720">
            <a:spAutoFit/>
          </a:bodyPr>
          <a:lstStyle/>
          <a:p>
            <a:pPr algn="ctr"/>
            <a:r>
              <a:rPr lang="es-ES" sz="5400" b="1" dirty="0">
                <a:solidFill>
                  <a:srgbClr val="00ABA7"/>
                </a:solidFill>
                <a:latin typeface="Montserrat" pitchFamily="2" charset="77"/>
              </a:rPr>
              <a:t>¡GRACIAS!</a:t>
            </a:r>
          </a:p>
        </p:txBody>
      </p:sp>
    </p:spTree>
    <p:extLst>
      <p:ext uri="{BB962C8B-B14F-4D97-AF65-F5344CB8AC3E}">
        <p14:creationId xmlns:p14="http://schemas.microsoft.com/office/powerpoint/2010/main" val="230625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484239" y="80169"/>
            <a:ext cx="10515600" cy="1325563"/>
          </a:xfrm>
        </p:spPr>
        <p:txBody>
          <a:bodyPr/>
          <a:lstStyle/>
          <a:p>
            <a:r>
              <a:rPr lang="es-CO" dirty="0"/>
              <a:t>FISIOPATOLOGÍA</a:t>
            </a:r>
          </a:p>
        </p:txBody>
      </p:sp>
      <p:sp>
        <p:nvSpPr>
          <p:cNvPr id="3" name="Marcador de contenido 2">
            <a:extLst>
              <a:ext uri="{FF2B5EF4-FFF2-40B4-BE49-F238E27FC236}">
                <a16:creationId xmlns:a16="http://schemas.microsoft.com/office/drawing/2014/main" id="{4838B591-D41A-AD49-9897-FF884F50BF3B}"/>
              </a:ext>
            </a:extLst>
          </p:cNvPr>
          <p:cNvSpPr>
            <a:spLocks noGrp="1"/>
          </p:cNvSpPr>
          <p:nvPr>
            <p:ph idx="1"/>
          </p:nvPr>
        </p:nvSpPr>
        <p:spPr>
          <a:xfrm>
            <a:off x="4669654" y="1825625"/>
            <a:ext cx="6627824" cy="4667250"/>
          </a:xfrm>
        </p:spPr>
        <p:txBody>
          <a:bodyPr/>
          <a:lstStyle/>
          <a:p>
            <a:endParaRPr lang="es-CO" dirty="0"/>
          </a:p>
          <a:p>
            <a:endParaRPr lang="es-CO" dirty="0"/>
          </a:p>
          <a:p>
            <a:pPr marL="0" indent="0">
              <a:buNone/>
            </a:pPr>
            <a:endParaRPr lang="es-CO" dirty="0"/>
          </a:p>
          <a:p>
            <a:endParaRPr lang="es-CO" dirty="0"/>
          </a:p>
          <a:p>
            <a:endParaRPr lang="es-CO" dirty="0"/>
          </a:p>
        </p:txBody>
      </p:sp>
      <p:graphicFrame>
        <p:nvGraphicFramePr>
          <p:cNvPr id="5" name="Diagrama 4">
            <a:extLst>
              <a:ext uri="{FF2B5EF4-FFF2-40B4-BE49-F238E27FC236}">
                <a16:creationId xmlns:a16="http://schemas.microsoft.com/office/drawing/2014/main" id="{F10AD20C-2BC4-F84E-B7B8-CEEBC1E1DA0D}"/>
              </a:ext>
            </a:extLst>
          </p:cNvPr>
          <p:cNvGraphicFramePr/>
          <p:nvPr>
            <p:extLst>
              <p:ext uri="{D42A27DB-BD31-4B8C-83A1-F6EECF244321}">
                <p14:modId xmlns:p14="http://schemas.microsoft.com/office/powerpoint/2010/main" val="3187867286"/>
              </p:ext>
            </p:extLst>
          </p:nvPr>
        </p:nvGraphicFramePr>
        <p:xfrm>
          <a:off x="4669653" y="1281640"/>
          <a:ext cx="7412419" cy="5329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7487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C2426-967C-8941-8CAA-32B34EB1FFEE}"/>
              </a:ext>
            </a:extLst>
          </p:cNvPr>
          <p:cNvSpPr>
            <a:spLocks noGrp="1"/>
          </p:cNvSpPr>
          <p:nvPr>
            <p:ph type="title"/>
          </p:nvPr>
        </p:nvSpPr>
        <p:spPr>
          <a:xfrm>
            <a:off x="616974" y="182950"/>
            <a:ext cx="10515600" cy="1325563"/>
          </a:xfrm>
        </p:spPr>
        <p:txBody>
          <a:bodyPr/>
          <a:lstStyle/>
          <a:p>
            <a:r>
              <a:rPr lang="es-CO" dirty="0"/>
              <a:t>FISIOPATOLOGÍA</a:t>
            </a:r>
          </a:p>
        </p:txBody>
      </p:sp>
      <p:pic>
        <p:nvPicPr>
          <p:cNvPr id="8" name="Imagen 7">
            <a:extLst>
              <a:ext uri="{FF2B5EF4-FFF2-40B4-BE49-F238E27FC236}">
                <a16:creationId xmlns:a16="http://schemas.microsoft.com/office/drawing/2014/main" id="{44D91F32-B595-A349-BE47-D0CF608A062F}"/>
              </a:ext>
            </a:extLst>
          </p:cNvPr>
          <p:cNvPicPr>
            <a:picLocks noChangeAspect="1"/>
          </p:cNvPicPr>
          <p:nvPr/>
        </p:nvPicPr>
        <p:blipFill>
          <a:blip r:embed="rId2"/>
          <a:stretch>
            <a:fillRect/>
          </a:stretch>
        </p:blipFill>
        <p:spPr>
          <a:xfrm>
            <a:off x="4622027" y="1478463"/>
            <a:ext cx="7525729" cy="5025022"/>
          </a:xfrm>
          <a:prstGeom prst="rect">
            <a:avLst/>
          </a:prstGeom>
        </p:spPr>
      </p:pic>
    </p:spTree>
    <p:extLst>
      <p:ext uri="{BB962C8B-B14F-4D97-AF65-F5344CB8AC3E}">
        <p14:creationId xmlns:p14="http://schemas.microsoft.com/office/powerpoint/2010/main" val="3393353926"/>
      </p:ext>
    </p:extLst>
  </p:cSld>
  <p:clrMapOvr>
    <a:masterClrMapping/>
  </p:clrMapOvr>
</p:sld>
</file>

<file path=ppt/theme/theme1.xml><?xml version="1.0" encoding="utf-8"?>
<a:theme xmlns:a="http://schemas.openxmlformats.org/drawingml/2006/main" name="PlantillaFR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PlantillaFR2021</Template>
  <TotalTime>10221</TotalTime>
  <Words>7003</Words>
  <Application>Microsoft Office PowerPoint</Application>
  <PresentationFormat>Panorámica</PresentationFormat>
  <Paragraphs>910</Paragraphs>
  <Slides>72</Slides>
  <Notes>29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72</vt:i4>
      </vt:variant>
    </vt:vector>
  </HeadingPairs>
  <TitlesOfParts>
    <vt:vector size="78" baseType="lpstr">
      <vt:lpstr>Arial</vt:lpstr>
      <vt:lpstr>Calibri</vt:lpstr>
      <vt:lpstr>Montserrat</vt:lpstr>
      <vt:lpstr>Times New Roman</vt:lpstr>
      <vt:lpstr>Wingdings</vt:lpstr>
      <vt:lpstr>PlantillaFR2021</vt:lpstr>
      <vt:lpstr>INFECCIONES NECROTIZANTES DE LA PIEL Y DE LOS TEJIDOS BLANDOS </vt:lpstr>
      <vt:lpstr>GENERALIDADES</vt:lpstr>
      <vt:lpstr>GENERALIDADES</vt:lpstr>
      <vt:lpstr>EPIDEMIOLOGÍA</vt:lpstr>
      <vt:lpstr>FACTORES DE RIESGO</vt:lpstr>
      <vt:lpstr>FACTORES DE RIESGO</vt:lpstr>
      <vt:lpstr>FACTORES DE RIESGO</vt:lpstr>
      <vt:lpstr>FISIOPATOLOGÍA</vt:lpstr>
      <vt:lpstr>FISIOPATOLOGÍA</vt:lpstr>
      <vt:lpstr>FISIOPATOLOGÍA</vt:lpstr>
      <vt:lpstr>MICROBIOLOGÍA</vt:lpstr>
      <vt:lpstr>MICROBIOLOGÍA</vt:lpstr>
      <vt:lpstr>MICROBIOLOGÍA</vt:lpstr>
      <vt:lpstr>MICROBIOLOGÍA</vt:lpstr>
      <vt:lpstr>DEFINICIONES</vt:lpstr>
      <vt:lpstr>DEFINICIONES</vt:lpstr>
      <vt:lpstr>DEFINICIONES</vt:lpstr>
      <vt:lpstr>DEFINICIONES</vt:lpstr>
      <vt:lpstr>DEFINICIONES</vt:lpstr>
      <vt:lpstr>DEFINICIONES</vt:lpstr>
      <vt:lpstr>INFECCIONES ESTREPTOCÓCICAS: GRUPO A INVASIVO</vt:lpstr>
      <vt:lpstr>GANGRENA ESTREPTOCÓCICA</vt:lpstr>
      <vt:lpstr>GANGRENA SINÉRGICA BACTERIANA PROGRESIVA</vt:lpstr>
      <vt:lpstr>INFECCIONES CLOSTRIALES </vt:lpstr>
      <vt:lpstr>GANGRENA DE FOURNIER</vt:lpstr>
      <vt:lpstr>GANGRENA DE FOURNIER </vt:lpstr>
      <vt:lpstr>FASCITIS NECROZANTE</vt:lpstr>
      <vt:lpstr>FASCITIS NECROZANTE</vt:lpstr>
      <vt:lpstr>FASCITIS NECROZANTE</vt:lpstr>
      <vt:lpstr>PIOMIOSITIS</vt:lpstr>
      <vt:lpstr>DEFINICIONES: CLASIFICACIÓN</vt:lpstr>
      <vt:lpstr>DEFINICIONES: CLASIFICACIÓN ISO</vt:lpstr>
      <vt:lpstr>MANIFESTACIONES CLÍNICAS </vt:lpstr>
      <vt:lpstr>MANIFESTACIONES CLÍNICAS</vt:lpstr>
      <vt:lpstr>MANIFESTACIONES CLÍNICAS </vt:lpstr>
      <vt:lpstr>MANIFESTACIONES CLÍNICAS </vt:lpstr>
      <vt:lpstr>CABEZA Y CUELLO</vt:lpstr>
      <vt:lpstr>CABEZA Y CUELLO</vt:lpstr>
      <vt:lpstr>INFECCIÓN NEONATAL </vt:lpstr>
      <vt:lpstr>DIFERENCIAS CLÍNICAS</vt:lpstr>
      <vt:lpstr>DIFERENCIAS CLÍNICAS</vt:lpstr>
      <vt:lpstr>HALLAZGOS DE LABORATORIO</vt:lpstr>
      <vt:lpstr>HALLAZGOS DE LABORATORIO </vt:lpstr>
      <vt:lpstr>DIAGNÓSTICO</vt:lpstr>
      <vt:lpstr>DIAGNÓSTICO</vt:lpstr>
      <vt:lpstr>DIAGNÓSTICO: IMÁGENES</vt:lpstr>
      <vt:lpstr>DIAGNÓSTICO: IMÁGENES</vt:lpstr>
      <vt:lpstr>DIAGNÓSTICO: IMÁGENES</vt:lpstr>
      <vt:lpstr>DIAGNÓSTICO: IMÁGENES</vt:lpstr>
      <vt:lpstr>DIAGNÓSTICO: IMÁGENES</vt:lpstr>
      <vt:lpstr>DIAGNÓSTICO </vt:lpstr>
      <vt:lpstr>DIAGNÓSTICOS: EXPLORACIÓN QUIRÚRGICA</vt:lpstr>
      <vt:lpstr>DIAGNÓSTICOS: EXPLORACIÓN QUIRÚRGICA </vt:lpstr>
      <vt:lpstr>DIFICULTADES DIAGNÓSTICAS</vt:lpstr>
      <vt:lpstr>TRATAMIENTO</vt:lpstr>
      <vt:lpstr>TRATAMIENTO ANTIBIÓTICO</vt:lpstr>
      <vt:lpstr>TRATAMIENTO ANTIBIÓTICO</vt:lpstr>
      <vt:lpstr>TRATAMIENTO: PREPARACIÓN</vt:lpstr>
      <vt:lpstr>TRATAMIENTO</vt:lpstr>
      <vt:lpstr>TRATAMIENTO: CIRUGÍA</vt:lpstr>
      <vt:lpstr>TRATAMIENTO: CIRUGÍA</vt:lpstr>
      <vt:lpstr>TRATAMIENTO: COMPLEMENTOS</vt:lpstr>
      <vt:lpstr>TRATAMIENTO: CUIDADOS PERIOPERATORIOS </vt:lpstr>
      <vt:lpstr>TRATAMIENTO: APÓSITOS</vt:lpstr>
      <vt:lpstr>TRATAMIENTO: PRESIÓN NEGATIVA</vt:lpstr>
      <vt:lpstr>TRATAMIENTO: PRESIÓN NEGATIVA</vt:lpstr>
      <vt:lpstr>TRATAMIENTO: CIRUGÍA RECONSTRUCTIVA</vt:lpstr>
      <vt:lpstr>TRATAMIENTO: CIRUGÍA RECONSTRUCTIVA</vt:lpstr>
      <vt:lpstr>PREVENCIÓN</vt:lpstr>
      <vt:lpstr>Presentación de PowerPoint</vt:lpstr>
      <vt:lpstr>BIBLIOGRAFÍA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INFECCIONES NECROTIZANTES DE LA PIEL Y DE LOS TEJIDOS BLANDOS.</dc:title>
  <dc:creator>Microsoft Office User</dc:creator>
  <cp:lastModifiedBy>User</cp:lastModifiedBy>
  <cp:revision>153</cp:revision>
  <dcterms:created xsi:type="dcterms:W3CDTF">2021-04-12T02:16:08Z</dcterms:created>
  <dcterms:modified xsi:type="dcterms:W3CDTF">2021-05-12T01:04:10Z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1675313</vt:lpwstr>
  </property>
  <property fmtid="{D5CDD505-2E9C-101B-9397-08002B2CF9AE}" name="NXPowerLiteSettings" pid="3">
    <vt:lpwstr>C7000400038000</vt:lpwstr>
  </property>
  <property fmtid="{D5CDD505-2E9C-101B-9397-08002B2CF9AE}" name="NXPowerLiteVersion" pid="4">
    <vt:lpwstr>S9.0.3</vt:lpwstr>
  </property>
</Properties>
</file>