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" Extension="tif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2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0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8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1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0885"/>
            <a:ext cx="9144000" cy="2387600"/>
          </a:xfrm>
        </p:spPr>
        <p:txBody>
          <a:bodyPr>
            <a:normAutofit/>
          </a:bodyPr>
          <a:lstStyle/>
          <a:p>
            <a:r>
              <a:rPr lang="es-CO" b="0" dirty="0"/>
              <a:t>Manejo médico de las urgencias dialíticas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8247" y="3284610"/>
            <a:ext cx="6629400" cy="1655762"/>
          </a:xfrm>
        </p:spPr>
        <p:txBody>
          <a:bodyPr/>
          <a:lstStyle/>
          <a:p>
            <a:r>
              <a:rPr lang="es-CO" dirty="0">
                <a:solidFill>
                  <a:srgbClr val="002060"/>
                </a:solidFill>
              </a:rPr>
              <a:t>Mateo Zuluaga Gómez</a:t>
            </a:r>
          </a:p>
          <a:p>
            <a:r>
              <a:rPr lang="es-CO" b="1" dirty="0">
                <a:solidFill>
                  <a:srgbClr val="002060"/>
                </a:solidFill>
              </a:rPr>
              <a:t>Medicina de Urgencias</a:t>
            </a:r>
          </a:p>
        </p:txBody>
      </p:sp>
      <p:pic>
        <p:nvPicPr>
          <p:cNvPr id="4" name="Imagen" descr="Imagen">
            <a:extLst>
              <a:ext uri="{FF2B5EF4-FFF2-40B4-BE49-F238E27FC236}">
                <a16:creationId xmlns:a16="http://schemas.microsoft.com/office/drawing/2014/main" id="{F092634D-9A3D-064E-8179-8F0B0CD97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0953" y="3799515"/>
            <a:ext cx="2934093" cy="25526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" descr="Imagen">
            <a:extLst>
              <a:ext uri="{FF2B5EF4-FFF2-40B4-BE49-F238E27FC236}">
                <a16:creationId xmlns:a16="http://schemas.microsoft.com/office/drawing/2014/main" id="{BD881AB7-35BB-1942-B638-7E860B3CA4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255" y="1750288"/>
            <a:ext cx="7349490" cy="423124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rostaglandias y ON">
            <a:extLst>
              <a:ext uri="{FF2B5EF4-FFF2-40B4-BE49-F238E27FC236}">
                <a16:creationId xmlns:a16="http://schemas.microsoft.com/office/drawing/2014/main" id="{E71E3A1B-BD1A-7C4E-B541-6003CD66C6BA}"/>
              </a:ext>
            </a:extLst>
          </p:cNvPr>
          <p:cNvSpPr/>
          <p:nvPr/>
        </p:nvSpPr>
        <p:spPr>
          <a:xfrm>
            <a:off x="6912337" y="1542357"/>
            <a:ext cx="2961805" cy="391345"/>
          </a:xfrm>
          <a:prstGeom prst="roundRect">
            <a:avLst>
              <a:gd name="adj" fmla="val 24431"/>
            </a:avLst>
          </a:prstGeom>
          <a:solidFill>
            <a:srgbClr val="FF6E2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1800">
                <a:latin typeface="Montserrat" panose="00000500000000000000" pitchFamily="50" charset="0"/>
              </a:rPr>
              <a:t>Prostaglandias y ON</a:t>
            </a:r>
          </a:p>
        </p:txBody>
      </p:sp>
      <p:sp>
        <p:nvSpPr>
          <p:cNvPr id="8" name="Angiotensina II">
            <a:extLst>
              <a:ext uri="{FF2B5EF4-FFF2-40B4-BE49-F238E27FC236}">
                <a16:creationId xmlns:a16="http://schemas.microsoft.com/office/drawing/2014/main" id="{6F7F787C-4723-2946-B97B-586BDF9BCD9D}"/>
              </a:ext>
            </a:extLst>
          </p:cNvPr>
          <p:cNvSpPr/>
          <p:nvPr/>
        </p:nvSpPr>
        <p:spPr>
          <a:xfrm>
            <a:off x="2040281" y="5698705"/>
            <a:ext cx="2163135" cy="391346"/>
          </a:xfrm>
          <a:prstGeom prst="roundRect">
            <a:avLst>
              <a:gd name="adj" fmla="val 24431"/>
            </a:avLst>
          </a:prstGeom>
          <a:solidFill>
            <a:srgbClr val="FF483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1800">
                <a:latin typeface="Montserrat" panose="00000500000000000000" pitchFamily="50" charset="0"/>
              </a:rPr>
              <a:t>Angiotensina II</a:t>
            </a:r>
          </a:p>
        </p:txBody>
      </p:sp>
      <p:sp>
        <p:nvSpPr>
          <p:cNvPr id="9" name="Constricción">
            <a:extLst>
              <a:ext uri="{FF2B5EF4-FFF2-40B4-BE49-F238E27FC236}">
                <a16:creationId xmlns:a16="http://schemas.microsoft.com/office/drawing/2014/main" id="{76BD3AD3-09FA-E94E-8EDB-3F14A6D1E2C9}"/>
              </a:ext>
            </a:extLst>
          </p:cNvPr>
          <p:cNvSpPr/>
          <p:nvPr/>
        </p:nvSpPr>
        <p:spPr>
          <a:xfrm>
            <a:off x="3595627" y="6153780"/>
            <a:ext cx="2163135" cy="391346"/>
          </a:xfrm>
          <a:prstGeom prst="roundRect">
            <a:avLst>
              <a:gd name="adj" fmla="val 24431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1800">
                <a:latin typeface="Montserrat" panose="00000500000000000000" pitchFamily="50" charset="0"/>
              </a:rPr>
              <a:t>Constricción</a:t>
            </a:r>
          </a:p>
        </p:txBody>
      </p:sp>
      <p:sp>
        <p:nvSpPr>
          <p:cNvPr id="10" name="Dilatación">
            <a:extLst>
              <a:ext uri="{FF2B5EF4-FFF2-40B4-BE49-F238E27FC236}">
                <a16:creationId xmlns:a16="http://schemas.microsoft.com/office/drawing/2014/main" id="{BFF70AA4-736C-9944-9CEE-A0EF01290951}"/>
              </a:ext>
            </a:extLst>
          </p:cNvPr>
          <p:cNvSpPr/>
          <p:nvPr/>
        </p:nvSpPr>
        <p:spPr>
          <a:xfrm>
            <a:off x="9102444" y="2248485"/>
            <a:ext cx="2163135" cy="391346"/>
          </a:xfrm>
          <a:prstGeom prst="roundRect">
            <a:avLst>
              <a:gd name="adj" fmla="val 24431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1800">
                <a:latin typeface="Montserrat" panose="00000500000000000000" pitchFamily="50" charset="0"/>
              </a:rPr>
              <a:t>Dilatación</a:t>
            </a:r>
          </a:p>
        </p:txBody>
      </p:sp>
      <p:sp>
        <p:nvSpPr>
          <p:cNvPr id="12" name="Aumenta TFG">
            <a:extLst>
              <a:ext uri="{FF2B5EF4-FFF2-40B4-BE49-F238E27FC236}">
                <a16:creationId xmlns:a16="http://schemas.microsoft.com/office/drawing/2014/main" id="{8E202779-565D-5946-9F46-429BF597E747}"/>
              </a:ext>
            </a:extLst>
          </p:cNvPr>
          <p:cNvSpPr/>
          <p:nvPr/>
        </p:nvSpPr>
        <p:spPr>
          <a:xfrm>
            <a:off x="8208393" y="5394518"/>
            <a:ext cx="2163135" cy="391345"/>
          </a:xfrm>
          <a:prstGeom prst="roundRect">
            <a:avLst>
              <a:gd name="adj" fmla="val 24431"/>
            </a:avLst>
          </a:prstGeom>
          <a:solidFill>
            <a:srgbClr val="FF3D31">
              <a:alpha val="75202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1800">
                <a:latin typeface="Montserrat" panose="00000500000000000000" pitchFamily="50" charset="0"/>
              </a:rPr>
              <a:t>Aumenta TFG</a:t>
            </a:r>
          </a:p>
        </p:txBody>
      </p:sp>
      <p:pic>
        <p:nvPicPr>
          <p:cNvPr id="13" name="Línea" descr="Línea">
            <a:extLst>
              <a:ext uri="{FF2B5EF4-FFF2-40B4-BE49-F238E27FC236}">
                <a16:creationId xmlns:a16="http://schemas.microsoft.com/office/drawing/2014/main" id="{F5DDBB2C-204C-D94C-A7C3-F3CE918D55E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8947313">
            <a:off x="4784794" y="2352694"/>
            <a:ext cx="2382557" cy="67159"/>
          </a:xfrm>
          <a:prstGeom prst="rect">
            <a:avLst/>
          </a:prstGeom>
        </p:spPr>
      </p:pic>
      <p:pic>
        <p:nvPicPr>
          <p:cNvPr id="14" name="Línea" descr="Línea">
            <a:extLst>
              <a:ext uri="{FF2B5EF4-FFF2-40B4-BE49-F238E27FC236}">
                <a16:creationId xmlns:a16="http://schemas.microsoft.com/office/drawing/2014/main" id="{C84C622B-BCE0-3B4A-A28E-17733B69F850}"/>
              </a:ext>
            </a:extLst>
          </p:cNvPr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900000">
            <a:off x="3256842" y="5258468"/>
            <a:ext cx="1381321" cy="45719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A6688F3A-6C76-43F2-8A46-FC39CB6C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225963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  <p:bldP spid="8" grpId="0" animBg="1" advAuto="0"/>
      <p:bldP spid="9" grpId="0" animBg="1" advAuto="0"/>
      <p:bldP spid="10" grpId="0" animBg="1" advAuto="0"/>
      <p:bldP spid="12" grpId="0" animBg="1" advAuto="0"/>
      <p:bldP spid="13" grpId="0" animBg="1" advAuto="0"/>
      <p:bldP spid="14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" descr="Imagen">
            <a:extLst>
              <a:ext uri="{FF2B5EF4-FFF2-40B4-BE49-F238E27FC236}">
                <a16:creationId xmlns:a16="http://schemas.microsoft.com/office/drawing/2014/main" id="{02C1B404-88C5-A74E-8C50-2C373DD54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550" y="1516015"/>
            <a:ext cx="7297782" cy="45670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OTENCIALMENTE Corregible!">
            <a:extLst>
              <a:ext uri="{FF2B5EF4-FFF2-40B4-BE49-F238E27FC236}">
                <a16:creationId xmlns:a16="http://schemas.microsoft.com/office/drawing/2014/main" id="{B3E0B45B-13B7-4346-9337-448297FF1846}"/>
              </a:ext>
            </a:extLst>
          </p:cNvPr>
          <p:cNvSpPr/>
          <p:nvPr/>
        </p:nvSpPr>
        <p:spPr>
          <a:xfrm>
            <a:off x="820783" y="2147319"/>
            <a:ext cx="3591007" cy="1143313"/>
          </a:xfrm>
          <a:prstGeom prst="roundRect">
            <a:avLst>
              <a:gd name="adj" fmla="val 21325"/>
            </a:avLst>
          </a:prstGeom>
          <a:solidFill>
            <a:srgbClr val="FF131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lang="es-MX" sz="1800" dirty="0">
                <a:latin typeface="Montserrat" panose="00000500000000000000" pitchFamily="50" charset="0"/>
              </a:rPr>
              <a:t>¡</a:t>
            </a:r>
            <a:r>
              <a:rPr sz="1800" dirty="0">
                <a:latin typeface="Montserrat" panose="00000500000000000000" pitchFamily="50" charset="0"/>
              </a:rPr>
              <a:t>POTENCIALMENTE </a:t>
            </a:r>
            <a:r>
              <a:rPr lang="es-CO" sz="1800" dirty="0">
                <a:latin typeface="Montserrat" panose="00000500000000000000" pitchFamily="50" charset="0"/>
              </a:rPr>
              <a:t>CORREGIBLE</a:t>
            </a:r>
            <a:r>
              <a:rPr sz="1800" dirty="0">
                <a:latin typeface="Montserrat" panose="00000500000000000000" pitchFamily="50" charset="0"/>
              </a:rPr>
              <a:t>!</a:t>
            </a:r>
          </a:p>
        </p:txBody>
      </p:sp>
      <p:sp>
        <p:nvSpPr>
          <p:cNvPr id="7" name="Rectángulo 3">
            <a:extLst>
              <a:ext uri="{FF2B5EF4-FFF2-40B4-BE49-F238E27FC236}">
                <a16:creationId xmlns:a16="http://schemas.microsoft.com/office/drawing/2014/main" id="{9E609E1F-C242-4372-A433-F2E997284BFE}"/>
              </a:ext>
            </a:extLst>
          </p:cNvPr>
          <p:cNvSpPr/>
          <p:nvPr/>
        </p:nvSpPr>
        <p:spPr>
          <a:xfrm>
            <a:off x="0" y="3799515"/>
            <a:ext cx="4669654" cy="30849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6D97A16-6270-4363-A22D-225AABDF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38248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3">
            <a:extLst>
              <a:ext uri="{FF2B5EF4-FFF2-40B4-BE49-F238E27FC236}">
                <a16:creationId xmlns:a16="http://schemas.microsoft.com/office/drawing/2014/main" id="{E20F133C-D162-344D-90B3-B81BCF292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4"/>
            <a:ext cx="11018519" cy="2380616"/>
          </a:xfrm>
        </p:spPr>
        <p:txBody>
          <a:bodyPr>
            <a:normAutofit/>
          </a:bodyPr>
          <a:lstStyle/>
          <a:p>
            <a:r>
              <a:rPr lang="es-CO" sz="1800" b="1" dirty="0">
                <a:solidFill>
                  <a:srgbClr val="002060"/>
                </a:solidFill>
              </a:rPr>
              <a:t>Renal</a:t>
            </a:r>
          </a:p>
        </p:txBody>
      </p:sp>
      <p:sp>
        <p:nvSpPr>
          <p:cNvPr id="4" name="Necrosis tubular Aguda">
            <a:extLst>
              <a:ext uri="{FF2B5EF4-FFF2-40B4-BE49-F238E27FC236}">
                <a16:creationId xmlns:a16="http://schemas.microsoft.com/office/drawing/2014/main" id="{24381808-56C0-9D48-939C-068FB6527BB7}"/>
              </a:ext>
            </a:extLst>
          </p:cNvPr>
          <p:cNvSpPr/>
          <p:nvPr/>
        </p:nvSpPr>
        <p:spPr>
          <a:xfrm>
            <a:off x="1461026" y="2396458"/>
            <a:ext cx="3163364" cy="1275294"/>
          </a:xfrm>
          <a:prstGeom prst="roundRect">
            <a:avLst>
              <a:gd name="adj" fmla="val 15822"/>
            </a:avLst>
          </a:prstGeom>
          <a:solidFill>
            <a:srgbClr val="76B3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dirty="0">
                <a:latin typeface="Montserrat" panose="00000500000000000000" pitchFamily="50" charset="0"/>
              </a:rPr>
              <a:t>Necrosis tubular </a:t>
            </a:r>
            <a:r>
              <a:rPr dirty="0" err="1">
                <a:latin typeface="Montserrat" panose="00000500000000000000" pitchFamily="50" charset="0"/>
              </a:rPr>
              <a:t>Aguda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5" name="SHU,  E. coli O157 H7">
            <a:extLst>
              <a:ext uri="{FF2B5EF4-FFF2-40B4-BE49-F238E27FC236}">
                <a16:creationId xmlns:a16="http://schemas.microsoft.com/office/drawing/2014/main" id="{0CE870F1-BE1D-0349-9077-79A0975B7AAF}"/>
              </a:ext>
            </a:extLst>
          </p:cNvPr>
          <p:cNvSpPr/>
          <p:nvPr/>
        </p:nvSpPr>
        <p:spPr>
          <a:xfrm>
            <a:off x="5000991" y="2396458"/>
            <a:ext cx="3163364" cy="1275294"/>
          </a:xfrm>
          <a:prstGeom prst="roundRect">
            <a:avLst>
              <a:gd name="adj" fmla="val 15822"/>
            </a:avLst>
          </a:prstGeom>
          <a:solidFill>
            <a:srgbClr val="DD213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SHU,  E. coli O157 H7</a:t>
            </a:r>
          </a:p>
        </p:txBody>
      </p:sp>
      <p:sp>
        <p:nvSpPr>
          <p:cNvPr id="6" name="Estenosis renal">
            <a:extLst>
              <a:ext uri="{FF2B5EF4-FFF2-40B4-BE49-F238E27FC236}">
                <a16:creationId xmlns:a16="http://schemas.microsoft.com/office/drawing/2014/main" id="{559B4402-2890-B844-9645-7EC4325AEBF7}"/>
              </a:ext>
            </a:extLst>
          </p:cNvPr>
          <p:cNvSpPr/>
          <p:nvPr/>
        </p:nvSpPr>
        <p:spPr>
          <a:xfrm>
            <a:off x="8540956" y="2396458"/>
            <a:ext cx="3163364" cy="1275294"/>
          </a:xfrm>
          <a:prstGeom prst="roundRect">
            <a:avLst>
              <a:gd name="adj" fmla="val 15822"/>
            </a:avLst>
          </a:prstGeom>
          <a:solidFill>
            <a:srgbClr val="FF882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Estenosis renal</a:t>
            </a:r>
          </a:p>
        </p:txBody>
      </p:sp>
      <p:sp>
        <p:nvSpPr>
          <p:cNvPr id="7" name="Reacciones alérgicas, infecciones, infiltración">
            <a:extLst>
              <a:ext uri="{FF2B5EF4-FFF2-40B4-BE49-F238E27FC236}">
                <a16:creationId xmlns:a16="http://schemas.microsoft.com/office/drawing/2014/main" id="{597E74DE-DDDD-534C-AADF-39B67DA4584F}"/>
              </a:ext>
            </a:extLst>
          </p:cNvPr>
          <p:cNvSpPr/>
          <p:nvPr/>
        </p:nvSpPr>
        <p:spPr>
          <a:xfrm>
            <a:off x="6828645" y="4040777"/>
            <a:ext cx="3163364" cy="1275294"/>
          </a:xfrm>
          <a:prstGeom prst="roundRect">
            <a:avLst>
              <a:gd name="adj" fmla="val 15822"/>
            </a:avLst>
          </a:prstGeom>
          <a:solidFill>
            <a:srgbClr val="2F3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Reacciones alérgicas, infecciones, infiltración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D63F94A7-BBC1-4182-B91B-ABCF43C0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232696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5" grpId="0" animBg="1" advAuto="0"/>
      <p:bldP spid="6" grpId="0" animBg="1" advAuto="0"/>
      <p:bldP spid="7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613922-54A6-E24F-A7F5-3AF2D9F55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865" y="2078173"/>
            <a:ext cx="5675809" cy="2090392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Posrrenal</a:t>
            </a:r>
          </a:p>
          <a:p>
            <a:r>
              <a:rPr lang="es-CO" dirty="0">
                <a:solidFill>
                  <a:srgbClr val="002060"/>
                </a:solidFill>
              </a:rPr>
              <a:t>Menos del 5%.</a:t>
            </a:r>
          </a:p>
          <a:p>
            <a:r>
              <a:rPr lang="es-CO" dirty="0">
                <a:solidFill>
                  <a:srgbClr val="002060"/>
                </a:solidFill>
              </a:rPr>
              <a:t>Efecto </a:t>
            </a:r>
            <a:r>
              <a:rPr lang="es-CO" b="1" dirty="0">
                <a:solidFill>
                  <a:srgbClr val="002060"/>
                </a:solidFill>
              </a:rPr>
              <a:t>OBSTRUCTIVO</a:t>
            </a:r>
            <a:r>
              <a:rPr lang="es-CO" dirty="0">
                <a:solidFill>
                  <a:srgbClr val="002060"/>
                </a:solidFill>
              </a:rPr>
              <a:t>.</a:t>
            </a:r>
          </a:p>
          <a:p>
            <a:r>
              <a:rPr lang="es-CO" dirty="0">
                <a:solidFill>
                  <a:srgbClr val="002060"/>
                </a:solidFill>
              </a:rPr>
              <a:t>Mejora al liberar la obstrucción.</a:t>
            </a:r>
          </a:p>
          <a:p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C7C94C3-0E71-4109-ACEB-D2123D843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351516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" descr="Imagen">
            <a:extLst>
              <a:ext uri="{FF2B5EF4-FFF2-40B4-BE49-F238E27FC236}">
                <a16:creationId xmlns:a16="http://schemas.microsoft.com/office/drawing/2014/main" id="{A6795A6B-C3FA-9042-9893-755B78E3408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1314994"/>
            <a:ext cx="7454503" cy="447620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01F8F2C1-DA11-49C8-AF8C-C0CFE972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176932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" descr="Imagen">
            <a:extLst>
              <a:ext uri="{FF2B5EF4-FFF2-40B4-BE49-F238E27FC236}">
                <a16:creationId xmlns:a16="http://schemas.microsoft.com/office/drawing/2014/main" id="{617A9D8F-CB0A-5941-8E62-2457927D1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883" y="1521904"/>
            <a:ext cx="9394494" cy="272637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BUN/Creatinina…">
            <a:extLst>
              <a:ext uri="{FF2B5EF4-FFF2-40B4-BE49-F238E27FC236}">
                <a16:creationId xmlns:a16="http://schemas.microsoft.com/office/drawing/2014/main" id="{6C7123C0-31DA-2C4D-BC34-35DAFCB32F30}"/>
              </a:ext>
            </a:extLst>
          </p:cNvPr>
          <p:cNvSpPr/>
          <p:nvPr/>
        </p:nvSpPr>
        <p:spPr>
          <a:xfrm>
            <a:off x="9361383" y="4248279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CD1C">
              <a:alpha val="8320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BUN/Creatinina </a:t>
            </a:r>
          </a:p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&lt;10</a:t>
            </a:r>
          </a:p>
        </p:txBody>
      </p:sp>
      <p:sp>
        <p:nvSpPr>
          <p:cNvPr id="7" name="BUN/Creatinina…">
            <a:extLst>
              <a:ext uri="{FF2B5EF4-FFF2-40B4-BE49-F238E27FC236}">
                <a16:creationId xmlns:a16="http://schemas.microsoft.com/office/drawing/2014/main" id="{D564F471-F422-374B-A804-0CC9A679BC20}"/>
              </a:ext>
            </a:extLst>
          </p:cNvPr>
          <p:cNvSpPr/>
          <p:nvPr/>
        </p:nvSpPr>
        <p:spPr>
          <a:xfrm>
            <a:off x="3564157" y="5427080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0A0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BUN/Creatinina </a:t>
            </a:r>
          </a:p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&gt;20:1</a:t>
            </a:r>
          </a:p>
        </p:txBody>
      </p:sp>
      <p:sp>
        <p:nvSpPr>
          <p:cNvPr id="8" name="NORMAL…">
            <a:extLst>
              <a:ext uri="{FF2B5EF4-FFF2-40B4-BE49-F238E27FC236}">
                <a16:creationId xmlns:a16="http://schemas.microsoft.com/office/drawing/2014/main" id="{32E527BA-142B-144D-93BA-4CE7B2347290}"/>
              </a:ext>
            </a:extLst>
          </p:cNvPr>
          <p:cNvSpPr/>
          <p:nvPr/>
        </p:nvSpPr>
        <p:spPr>
          <a:xfrm>
            <a:off x="579642" y="4463223"/>
            <a:ext cx="2717203" cy="1065795"/>
          </a:xfrm>
          <a:prstGeom prst="roundRect">
            <a:avLst>
              <a:gd name="adj" fmla="val 1626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NORMAL</a:t>
            </a:r>
          </a:p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BUN/Creatinina </a:t>
            </a:r>
          </a:p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10:1</a:t>
            </a:r>
          </a:p>
        </p:txBody>
      </p:sp>
      <p:sp>
        <p:nvSpPr>
          <p:cNvPr id="9" name="BUN/Creatinina…">
            <a:extLst>
              <a:ext uri="{FF2B5EF4-FFF2-40B4-BE49-F238E27FC236}">
                <a16:creationId xmlns:a16="http://schemas.microsoft.com/office/drawing/2014/main" id="{065919BF-FADF-7940-A71D-8067A73952C0}"/>
              </a:ext>
            </a:extLst>
          </p:cNvPr>
          <p:cNvSpPr/>
          <p:nvPr/>
        </p:nvSpPr>
        <p:spPr>
          <a:xfrm>
            <a:off x="6548672" y="4996121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772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BUN/Creatinina </a:t>
            </a:r>
          </a:p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>
                <a:latin typeface="Montserrat" panose="00000500000000000000" pitchFamily="50" charset="0"/>
              </a:rPr>
              <a:t>10-20:1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19EA3AA1-F6E8-46F7-ACB9-A5E895AA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36594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7" grpId="0" animBg="1" advAuto="0"/>
      <p:bldP spid="8" grpId="0" animBg="1" advAuto="0"/>
      <p:bldP spid="9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" descr="Imagen">
            <a:extLst>
              <a:ext uri="{FF2B5EF4-FFF2-40B4-BE49-F238E27FC236}">
                <a16:creationId xmlns:a16="http://schemas.microsoft.com/office/drawing/2014/main" id="{CCA56080-2984-AD4D-A072-2CFAAC4623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4322" y="1359623"/>
            <a:ext cx="7457678" cy="48797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CBB77992-DC00-4068-8DA3-7A5D23789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4212230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612" y="385740"/>
            <a:ext cx="6032863" cy="1325563"/>
          </a:xfrm>
        </p:spPr>
        <p:txBody>
          <a:bodyPr/>
          <a:lstStyle/>
          <a:p>
            <a:pPr algn="ctr"/>
            <a:r>
              <a:rPr lang="es-CO" b="0" dirty="0"/>
              <a:t>¿Cuándo hablar de urgencia dialítica?</a:t>
            </a:r>
          </a:p>
        </p:txBody>
      </p:sp>
      <p:pic>
        <p:nvPicPr>
          <p:cNvPr id="4" name="Imagen" descr="Imagen">
            <a:extLst>
              <a:ext uri="{FF2B5EF4-FFF2-40B4-BE49-F238E27FC236}">
                <a16:creationId xmlns:a16="http://schemas.microsoft.com/office/drawing/2014/main" id="{FCE44393-88DA-1D46-9AAF-4A6F10865D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37166" y="1864859"/>
            <a:ext cx="7654834" cy="354052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O HAY UN VALOR ABSOLUTO!">
            <a:extLst>
              <a:ext uri="{FF2B5EF4-FFF2-40B4-BE49-F238E27FC236}">
                <a16:creationId xmlns:a16="http://schemas.microsoft.com/office/drawing/2014/main" id="{B8700937-5AD4-0F47-8CF0-52B9A0BF0CFF}"/>
              </a:ext>
            </a:extLst>
          </p:cNvPr>
          <p:cNvSpPr/>
          <p:nvPr/>
        </p:nvSpPr>
        <p:spPr>
          <a:xfrm>
            <a:off x="6243102" y="5345666"/>
            <a:ext cx="4669654" cy="1065795"/>
          </a:xfrm>
          <a:prstGeom prst="roundRect">
            <a:avLst>
              <a:gd name="adj" fmla="val 16262"/>
            </a:avLst>
          </a:prstGeom>
          <a:solidFill>
            <a:srgbClr val="FF48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NO HAY UN VALOR ABSOLUTO!</a:t>
            </a:r>
          </a:p>
        </p:txBody>
      </p:sp>
    </p:spTree>
    <p:extLst>
      <p:ext uri="{BB962C8B-B14F-4D97-AF65-F5344CB8AC3E}">
        <p14:creationId xmlns:p14="http://schemas.microsoft.com/office/powerpoint/2010/main" val="160309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387" y="260622"/>
            <a:ext cx="5710646" cy="1325563"/>
          </a:xfrm>
        </p:spPr>
        <p:txBody>
          <a:bodyPr/>
          <a:lstStyle/>
          <a:p>
            <a:pPr algn="ctr"/>
            <a:r>
              <a:rPr lang="es-CO" b="0" dirty="0"/>
              <a:t>Pacientes en riesgo</a:t>
            </a:r>
          </a:p>
        </p:txBody>
      </p:sp>
      <p:sp>
        <p:nvSpPr>
          <p:cNvPr id="6" name="Sepsis">
            <a:extLst>
              <a:ext uri="{FF2B5EF4-FFF2-40B4-BE49-F238E27FC236}">
                <a16:creationId xmlns:a16="http://schemas.microsoft.com/office/drawing/2014/main" id="{54D3C5A4-4C65-614B-9FC6-DEBD97A39D91}"/>
              </a:ext>
            </a:extLst>
          </p:cNvPr>
          <p:cNvSpPr/>
          <p:nvPr/>
        </p:nvSpPr>
        <p:spPr>
          <a:xfrm>
            <a:off x="5254273" y="1655836"/>
            <a:ext cx="3004150" cy="980546"/>
          </a:xfrm>
          <a:prstGeom prst="roundRect">
            <a:avLst>
              <a:gd name="adj" fmla="val 19542"/>
            </a:avLst>
          </a:prstGeom>
          <a:solidFill>
            <a:srgbClr val="FF4F3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Sepsis</a:t>
            </a:r>
          </a:p>
        </p:txBody>
      </p:sp>
      <p:sp>
        <p:nvSpPr>
          <p:cNvPr id="7" name="Cirugia mayor">
            <a:extLst>
              <a:ext uri="{FF2B5EF4-FFF2-40B4-BE49-F238E27FC236}">
                <a16:creationId xmlns:a16="http://schemas.microsoft.com/office/drawing/2014/main" id="{2440B308-3FE5-4E40-9DD0-FF92AEBBB910}"/>
              </a:ext>
            </a:extLst>
          </p:cNvPr>
          <p:cNvSpPr/>
          <p:nvPr/>
        </p:nvSpPr>
        <p:spPr>
          <a:xfrm>
            <a:off x="8786749" y="1655836"/>
            <a:ext cx="3004150" cy="980546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Cirugia mayor</a:t>
            </a:r>
          </a:p>
        </p:txBody>
      </p:sp>
      <p:sp>
        <p:nvSpPr>
          <p:cNvPr id="8" name="Revascularizacion coronaria">
            <a:extLst>
              <a:ext uri="{FF2B5EF4-FFF2-40B4-BE49-F238E27FC236}">
                <a16:creationId xmlns:a16="http://schemas.microsoft.com/office/drawing/2014/main" id="{23CADC90-C98F-DB42-8EDF-B4064FA5A644}"/>
              </a:ext>
            </a:extLst>
          </p:cNvPr>
          <p:cNvSpPr/>
          <p:nvPr/>
        </p:nvSpPr>
        <p:spPr>
          <a:xfrm>
            <a:off x="5254273" y="3063042"/>
            <a:ext cx="3004150" cy="980546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Revascularizacion coronaria</a:t>
            </a:r>
          </a:p>
        </p:txBody>
      </p:sp>
      <p:sp>
        <p:nvSpPr>
          <p:cNvPr id="9" name="ICC">
            <a:extLst>
              <a:ext uri="{FF2B5EF4-FFF2-40B4-BE49-F238E27FC236}">
                <a16:creationId xmlns:a16="http://schemas.microsoft.com/office/drawing/2014/main" id="{A31142DE-E0B1-9846-8BA5-D3DF314465FF}"/>
              </a:ext>
            </a:extLst>
          </p:cNvPr>
          <p:cNvSpPr/>
          <p:nvPr/>
        </p:nvSpPr>
        <p:spPr>
          <a:xfrm>
            <a:off x="8786749" y="3063042"/>
            <a:ext cx="3004150" cy="980546"/>
          </a:xfrm>
          <a:prstGeom prst="roundRect">
            <a:avLst>
              <a:gd name="adj" fmla="val 19542"/>
            </a:avLst>
          </a:prstGeom>
          <a:solidFill>
            <a:srgbClr val="FF73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ICC</a:t>
            </a:r>
          </a:p>
        </p:txBody>
      </p:sp>
      <p:sp>
        <p:nvSpPr>
          <p:cNvPr id="10" name="Trauma">
            <a:extLst>
              <a:ext uri="{FF2B5EF4-FFF2-40B4-BE49-F238E27FC236}">
                <a16:creationId xmlns:a16="http://schemas.microsoft.com/office/drawing/2014/main" id="{8A19E380-A8FB-6B42-AA60-736C01454AE3}"/>
              </a:ext>
            </a:extLst>
          </p:cNvPr>
          <p:cNvSpPr/>
          <p:nvPr/>
        </p:nvSpPr>
        <p:spPr>
          <a:xfrm>
            <a:off x="5254273" y="4470248"/>
            <a:ext cx="3004150" cy="980546"/>
          </a:xfrm>
          <a:prstGeom prst="roundRect">
            <a:avLst>
              <a:gd name="adj" fmla="val 19542"/>
            </a:avLst>
          </a:prstGeom>
          <a:solidFill>
            <a:srgbClr val="FF513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Trauma</a:t>
            </a:r>
          </a:p>
        </p:txBody>
      </p:sp>
      <p:sp>
        <p:nvSpPr>
          <p:cNvPr id="11" name="Pancreatitis">
            <a:extLst>
              <a:ext uri="{FF2B5EF4-FFF2-40B4-BE49-F238E27FC236}">
                <a16:creationId xmlns:a16="http://schemas.microsoft.com/office/drawing/2014/main" id="{0E7AA564-2E79-E44D-AD66-237965C3D6D6}"/>
              </a:ext>
            </a:extLst>
          </p:cNvPr>
          <p:cNvSpPr/>
          <p:nvPr/>
        </p:nvSpPr>
        <p:spPr>
          <a:xfrm>
            <a:off x="8786749" y="4470248"/>
            <a:ext cx="3004150" cy="980546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Pancreatitis</a:t>
            </a:r>
          </a:p>
        </p:txBody>
      </p:sp>
      <p:sp>
        <p:nvSpPr>
          <p:cNvPr id="12" name="Nefrotoxicos">
            <a:extLst>
              <a:ext uri="{FF2B5EF4-FFF2-40B4-BE49-F238E27FC236}">
                <a16:creationId xmlns:a16="http://schemas.microsoft.com/office/drawing/2014/main" id="{BF1C771A-8EA8-6B42-97A3-1FE3A5EB09B4}"/>
              </a:ext>
            </a:extLst>
          </p:cNvPr>
          <p:cNvSpPr/>
          <p:nvPr/>
        </p:nvSpPr>
        <p:spPr>
          <a:xfrm>
            <a:off x="8786749" y="5877454"/>
            <a:ext cx="3004150" cy="906523"/>
          </a:xfrm>
          <a:prstGeom prst="roundRect">
            <a:avLst>
              <a:gd name="adj" fmla="val 19542"/>
            </a:avLst>
          </a:prstGeom>
          <a:solidFill>
            <a:srgbClr val="FF80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dirty="0" err="1">
                <a:latin typeface="Montserrat" panose="00000500000000000000" pitchFamily="50" charset="0"/>
              </a:rPr>
              <a:t>Nefrot</a:t>
            </a:r>
            <a:r>
              <a:rPr lang="es-MX" dirty="0" err="1">
                <a:latin typeface="Montserrat" panose="00000500000000000000" pitchFamily="50" charset="0"/>
              </a:rPr>
              <a:t>ó</a:t>
            </a:r>
            <a:r>
              <a:rPr dirty="0" err="1">
                <a:latin typeface="Montserrat" panose="00000500000000000000" pitchFamily="50" charset="0"/>
              </a:rPr>
              <a:t>xicos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13" name="Hipovolemia o grandes perdidas">
            <a:extLst>
              <a:ext uri="{FF2B5EF4-FFF2-40B4-BE49-F238E27FC236}">
                <a16:creationId xmlns:a16="http://schemas.microsoft.com/office/drawing/2014/main" id="{5D69B402-E21A-C544-996D-5735B8B0AC50}"/>
              </a:ext>
            </a:extLst>
          </p:cNvPr>
          <p:cNvSpPr/>
          <p:nvPr/>
        </p:nvSpPr>
        <p:spPr>
          <a:xfrm>
            <a:off x="5254273" y="5877454"/>
            <a:ext cx="3004150" cy="906523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dirty="0" err="1">
                <a:latin typeface="Montserrat" panose="00000500000000000000" pitchFamily="50" charset="0"/>
              </a:rPr>
              <a:t>Hipovolemia</a:t>
            </a:r>
            <a:r>
              <a:rPr dirty="0">
                <a:latin typeface="Montserrat" panose="00000500000000000000" pitchFamily="50" charset="0"/>
              </a:rPr>
              <a:t> o </a:t>
            </a:r>
            <a:r>
              <a:rPr dirty="0" err="1">
                <a:latin typeface="Montserrat" panose="00000500000000000000" pitchFamily="50" charset="0"/>
              </a:rPr>
              <a:t>grandes</a:t>
            </a:r>
            <a:r>
              <a:rPr dirty="0">
                <a:latin typeface="Montserrat" panose="00000500000000000000" pitchFamily="50" charset="0"/>
              </a:rPr>
              <a:t> p</a:t>
            </a:r>
            <a:r>
              <a:rPr lang="es-CO" dirty="0">
                <a:latin typeface="Montserrat" panose="00000500000000000000" pitchFamily="50" charset="0"/>
              </a:rPr>
              <a:t>é</a:t>
            </a:r>
            <a:r>
              <a:rPr dirty="0" err="1">
                <a:latin typeface="Montserrat" panose="00000500000000000000" pitchFamily="50" charset="0"/>
              </a:rPr>
              <a:t>rdidas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14" name="Otras comorbilidades:…">
            <a:extLst>
              <a:ext uri="{FF2B5EF4-FFF2-40B4-BE49-F238E27FC236}">
                <a16:creationId xmlns:a16="http://schemas.microsoft.com/office/drawing/2014/main" id="{F6F307EC-45A0-F247-B12E-8CAF97C4DFB1}"/>
              </a:ext>
            </a:extLst>
          </p:cNvPr>
          <p:cNvSpPr/>
          <p:nvPr/>
        </p:nvSpPr>
        <p:spPr>
          <a:xfrm>
            <a:off x="6409033" y="3927093"/>
            <a:ext cx="4755432" cy="703604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 dirty="0" err="1">
                <a:latin typeface="Montserrat" panose="00000500000000000000" pitchFamily="50" charset="0"/>
              </a:rPr>
              <a:t>Otras</a:t>
            </a:r>
            <a:r>
              <a:rPr dirty="0">
                <a:latin typeface="Montserrat" panose="00000500000000000000" pitchFamily="50" charset="0"/>
              </a:rPr>
              <a:t> </a:t>
            </a:r>
            <a:r>
              <a:rPr dirty="0" err="1">
                <a:latin typeface="Montserrat" panose="00000500000000000000" pitchFamily="50" charset="0"/>
              </a:rPr>
              <a:t>comorbilidades</a:t>
            </a:r>
            <a:r>
              <a:rPr dirty="0">
                <a:latin typeface="Montserrat" panose="00000500000000000000" pitchFamily="50" charset="0"/>
              </a:rPr>
              <a:t>: </a:t>
            </a:r>
          </a:p>
          <a:p>
            <a:pPr algn="ctr">
              <a:defRPr sz="2000" b="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 dirty="0">
                <a:latin typeface="Montserrat" panose="00000500000000000000" pitchFamily="50" charset="0"/>
              </a:rPr>
              <a:t>ERC, </a:t>
            </a:r>
            <a:r>
              <a:rPr lang="es-MX" dirty="0">
                <a:latin typeface="Montserrat" panose="00000500000000000000" pitchFamily="50" charset="0"/>
              </a:rPr>
              <a:t>c</a:t>
            </a:r>
            <a:r>
              <a:rPr dirty="0" err="1">
                <a:latin typeface="Montserrat" panose="00000500000000000000" pitchFamily="50" charset="0"/>
              </a:rPr>
              <a:t>irrosis</a:t>
            </a:r>
            <a:r>
              <a:rPr dirty="0">
                <a:latin typeface="Montserrat" panose="00000500000000000000" pitchFamily="50" charset="0"/>
              </a:rPr>
              <a:t>, </a:t>
            </a:r>
            <a:r>
              <a:rPr lang="es-MX" dirty="0">
                <a:latin typeface="Montserrat" panose="00000500000000000000" pitchFamily="50" charset="0"/>
              </a:rPr>
              <a:t>f</a:t>
            </a:r>
            <a:r>
              <a:rPr dirty="0" err="1">
                <a:latin typeface="Montserrat" panose="00000500000000000000" pitchFamily="50" charset="0"/>
              </a:rPr>
              <a:t>alla</a:t>
            </a:r>
            <a:r>
              <a:rPr dirty="0">
                <a:latin typeface="Montserrat" panose="00000500000000000000" pitchFamily="50" charset="0"/>
              </a:rPr>
              <a:t> hep</a:t>
            </a:r>
            <a:r>
              <a:rPr lang="es-MX" dirty="0">
                <a:latin typeface="Montserrat" panose="00000500000000000000" pitchFamily="50" charset="0"/>
              </a:rPr>
              <a:t>á</a:t>
            </a:r>
            <a:r>
              <a:rPr dirty="0" err="1">
                <a:latin typeface="Montserrat" panose="00000500000000000000" pitchFamily="50" charset="0"/>
              </a:rPr>
              <a:t>tica</a:t>
            </a:r>
            <a:endParaRPr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4" grpId="0" animBg="1" advAuto="0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7D71D-C9D8-DD43-98AA-4BDBEC72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57" y="295323"/>
            <a:ext cx="5989320" cy="1325563"/>
          </a:xfrm>
        </p:spPr>
        <p:txBody>
          <a:bodyPr/>
          <a:lstStyle/>
          <a:p>
            <a:pPr algn="ctr"/>
            <a:r>
              <a:rPr lang="es-CO" b="0" dirty="0"/>
              <a:t>Ayudas diagnósticas</a:t>
            </a:r>
          </a:p>
        </p:txBody>
      </p:sp>
      <p:sp>
        <p:nvSpPr>
          <p:cNvPr id="6" name="Citoquimico de orina">
            <a:extLst>
              <a:ext uri="{FF2B5EF4-FFF2-40B4-BE49-F238E27FC236}">
                <a16:creationId xmlns:a16="http://schemas.microsoft.com/office/drawing/2014/main" id="{945BDEAF-578F-1D42-A76F-16C2365C909F}"/>
              </a:ext>
            </a:extLst>
          </p:cNvPr>
          <p:cNvSpPr/>
          <p:nvPr/>
        </p:nvSpPr>
        <p:spPr>
          <a:xfrm>
            <a:off x="5078702" y="1560867"/>
            <a:ext cx="3004150" cy="877526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dirty="0" err="1">
                <a:latin typeface="Montserrat" panose="00000500000000000000" pitchFamily="50" charset="0"/>
              </a:rPr>
              <a:t>Citoqu</a:t>
            </a:r>
            <a:r>
              <a:rPr lang="es-CO" dirty="0">
                <a:latin typeface="Montserrat" panose="00000500000000000000" pitchFamily="50" charset="0"/>
              </a:rPr>
              <a:t>í</a:t>
            </a:r>
            <a:r>
              <a:rPr dirty="0" err="1">
                <a:latin typeface="Montserrat" panose="00000500000000000000" pitchFamily="50" charset="0"/>
              </a:rPr>
              <a:t>mico</a:t>
            </a:r>
            <a:r>
              <a:rPr dirty="0">
                <a:latin typeface="Montserrat" panose="00000500000000000000" pitchFamily="50" charset="0"/>
              </a:rPr>
              <a:t> de </a:t>
            </a:r>
            <a:r>
              <a:rPr dirty="0" err="1">
                <a:latin typeface="Montserrat" panose="00000500000000000000" pitchFamily="50" charset="0"/>
              </a:rPr>
              <a:t>orina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7" name="BUN / Creatinina">
            <a:extLst>
              <a:ext uri="{FF2B5EF4-FFF2-40B4-BE49-F238E27FC236}">
                <a16:creationId xmlns:a16="http://schemas.microsoft.com/office/drawing/2014/main" id="{C481886B-1490-2949-9A60-25E8AA3BBF66}"/>
              </a:ext>
            </a:extLst>
          </p:cNvPr>
          <p:cNvSpPr/>
          <p:nvPr/>
        </p:nvSpPr>
        <p:spPr>
          <a:xfrm>
            <a:off x="5078702" y="2627884"/>
            <a:ext cx="3004150" cy="877526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>
                <a:latin typeface="Montserrat" panose="00000500000000000000" pitchFamily="50" charset="0"/>
              </a:rPr>
              <a:t>BUN / Creatinina</a:t>
            </a:r>
          </a:p>
        </p:txBody>
      </p:sp>
      <p:sp>
        <p:nvSpPr>
          <p:cNvPr id="8" name="Na urinario y sérico">
            <a:extLst>
              <a:ext uri="{FF2B5EF4-FFF2-40B4-BE49-F238E27FC236}">
                <a16:creationId xmlns:a16="http://schemas.microsoft.com/office/drawing/2014/main" id="{87EE1BE6-A63D-EF45-A0F4-99EC3AE22016}"/>
              </a:ext>
            </a:extLst>
          </p:cNvPr>
          <p:cNvSpPr/>
          <p:nvPr/>
        </p:nvSpPr>
        <p:spPr>
          <a:xfrm>
            <a:off x="8428029" y="1560867"/>
            <a:ext cx="3004149" cy="877526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>
                <a:latin typeface="Montserrat" panose="00000500000000000000" pitchFamily="50" charset="0"/>
              </a:rPr>
              <a:t>Na urinario y sérico</a:t>
            </a:r>
          </a:p>
        </p:txBody>
      </p:sp>
      <p:sp>
        <p:nvSpPr>
          <p:cNvPr id="9" name="Otros">
            <a:extLst>
              <a:ext uri="{FF2B5EF4-FFF2-40B4-BE49-F238E27FC236}">
                <a16:creationId xmlns:a16="http://schemas.microsoft.com/office/drawing/2014/main" id="{17BA139C-5F82-394A-9D96-137BF1892CAD}"/>
              </a:ext>
            </a:extLst>
          </p:cNvPr>
          <p:cNvSpPr/>
          <p:nvPr/>
        </p:nvSpPr>
        <p:spPr>
          <a:xfrm>
            <a:off x="8428028" y="2627884"/>
            <a:ext cx="3004150" cy="877526"/>
          </a:xfrm>
          <a:prstGeom prst="roundRect">
            <a:avLst>
              <a:gd name="adj" fmla="val 19542"/>
            </a:avLst>
          </a:prstGeom>
          <a:solidFill>
            <a:srgbClr val="FF8A1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>
                <a:latin typeface="Montserrat" panose="00000500000000000000" pitchFamily="50" charset="0"/>
              </a:rPr>
              <a:t>Otros</a:t>
            </a:r>
          </a:p>
        </p:txBody>
      </p:sp>
      <p:graphicFrame>
        <p:nvGraphicFramePr>
          <p:cNvPr id="10" name="Tabla">
            <a:extLst>
              <a:ext uri="{FF2B5EF4-FFF2-40B4-BE49-F238E27FC236}">
                <a16:creationId xmlns:a16="http://schemas.microsoft.com/office/drawing/2014/main" id="{7ACE25FF-90E1-074D-93F3-900CFC9CD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8639221"/>
              </p:ext>
            </p:extLst>
          </p:nvPr>
        </p:nvGraphicFramePr>
        <p:xfrm>
          <a:off x="5772065" y="3694901"/>
          <a:ext cx="5257848" cy="2797974"/>
        </p:xfrm>
        <a:graphic>
          <a:graphicData uri="http://schemas.openxmlformats.org/drawingml/2006/table">
            <a:tbl>
              <a:tblPr bandRow="1"/>
              <a:tblGrid>
                <a:gridCol w="525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3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RX de </a:t>
                      </a:r>
                      <a:r>
                        <a:rPr sz="2200" dirty="0" err="1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tórax</a:t>
                      </a:r>
                      <a:endParaRPr sz="2200" dirty="0">
                        <a:solidFill>
                          <a:srgbClr val="002060"/>
                        </a:solidFill>
                        <a:latin typeface="Montserrat" panose="00000500000000000000" pitchFamily="50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Gases arteriales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3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Electrocardiograma</a:t>
                      </a:r>
                      <a:endParaRPr sz="2200" dirty="0">
                        <a:solidFill>
                          <a:srgbClr val="002060"/>
                        </a:solidFill>
                        <a:latin typeface="Montserrat" panose="00000500000000000000" pitchFamily="50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3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Iones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Hemograma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Paraclínicos</a:t>
                      </a:r>
                      <a:r>
                        <a:rPr sz="2200" dirty="0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 </a:t>
                      </a:r>
                      <a:r>
                        <a:rPr sz="2200" dirty="0" err="1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dirigidos</a:t>
                      </a:r>
                      <a:r>
                        <a:rPr sz="2200" dirty="0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 a la </a:t>
                      </a:r>
                      <a:r>
                        <a:rPr sz="2200" dirty="0" err="1">
                          <a:solidFill>
                            <a:srgbClr val="002060"/>
                          </a:solidFill>
                          <a:latin typeface="Montserrat" panose="00000500000000000000" pitchFamily="50" charset="0"/>
                          <a:sym typeface="Helvetica Neue"/>
                        </a:rPr>
                        <a:t>etiología</a:t>
                      </a:r>
                      <a:endParaRPr sz="2200" dirty="0">
                        <a:solidFill>
                          <a:srgbClr val="002060"/>
                        </a:solidFill>
                        <a:latin typeface="Montserrat" panose="00000500000000000000" pitchFamily="50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3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995" y="251914"/>
            <a:ext cx="3289663" cy="1325563"/>
          </a:xfrm>
        </p:spPr>
        <p:txBody>
          <a:bodyPr/>
          <a:lstStyle/>
          <a:p>
            <a:pPr algn="ctr"/>
            <a:r>
              <a:rPr lang="es-CO" b="0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593" y="1886505"/>
            <a:ext cx="6871063" cy="3084990"/>
          </a:xfrm>
        </p:spPr>
        <p:txBody>
          <a:bodyPr>
            <a:normAutofit/>
          </a:bodyPr>
          <a:lstStyle/>
          <a:p>
            <a:r>
              <a:rPr lang="es-CO" sz="2400" dirty="0">
                <a:solidFill>
                  <a:srgbClr val="002060"/>
                </a:solidFill>
              </a:rPr>
              <a:t>Funcionamiento Renal</a:t>
            </a:r>
          </a:p>
          <a:p>
            <a:r>
              <a:rPr lang="es-CO" sz="2400" dirty="0">
                <a:solidFill>
                  <a:srgbClr val="002060"/>
                </a:solidFill>
              </a:rPr>
              <a:t>Lesión Renal Aguda</a:t>
            </a:r>
          </a:p>
          <a:p>
            <a:r>
              <a:rPr lang="es-CO" sz="2400" dirty="0">
                <a:solidFill>
                  <a:srgbClr val="002060"/>
                </a:solidFill>
              </a:rPr>
              <a:t>Clasificación y enfoque diagnóstico</a:t>
            </a:r>
          </a:p>
          <a:p>
            <a:r>
              <a:rPr lang="es-CO" sz="2400" dirty="0">
                <a:solidFill>
                  <a:srgbClr val="002060"/>
                </a:solidFill>
              </a:rPr>
              <a:t>Cuando hablamos de urgencia dialítica?</a:t>
            </a:r>
          </a:p>
          <a:p>
            <a:r>
              <a:rPr lang="es-CO" sz="2400" dirty="0">
                <a:solidFill>
                  <a:srgbClr val="002060"/>
                </a:solidFill>
              </a:rPr>
              <a:t>Ayudas diagnósticas</a:t>
            </a:r>
          </a:p>
          <a:p>
            <a:r>
              <a:rPr lang="es-CO" sz="2400" dirty="0">
                <a:solidFill>
                  <a:srgbClr val="002060"/>
                </a:solidFill>
              </a:rPr>
              <a:t>Manejo</a:t>
            </a:r>
          </a:p>
        </p:txBody>
      </p:sp>
    </p:spTree>
    <p:extLst>
      <p:ext uri="{BB962C8B-B14F-4D97-AF65-F5344CB8AC3E}">
        <p14:creationId xmlns:p14="http://schemas.microsoft.com/office/powerpoint/2010/main" val="939447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7D71D-C9D8-DD43-98AA-4BDBEC72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25" y="366642"/>
            <a:ext cx="7356566" cy="1325563"/>
          </a:xfrm>
        </p:spPr>
        <p:txBody>
          <a:bodyPr/>
          <a:lstStyle/>
          <a:p>
            <a:pPr algn="ctr"/>
            <a:r>
              <a:rPr lang="es-CO" b="0" dirty="0"/>
              <a:t>¿A quién se le indica reposición con volúmen?</a:t>
            </a:r>
          </a:p>
        </p:txBody>
      </p:sp>
      <p:sp>
        <p:nvSpPr>
          <p:cNvPr id="11" name="Marcador de contenido 3">
            <a:extLst>
              <a:ext uri="{FF2B5EF4-FFF2-40B4-BE49-F238E27FC236}">
                <a16:creationId xmlns:a16="http://schemas.microsoft.com/office/drawing/2014/main" id="{2668058C-3D67-FD41-8CE5-EA4AFFD7B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972" y="2257020"/>
            <a:ext cx="6805748" cy="3084990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002060"/>
                </a:solidFill>
              </a:rPr>
              <a:t>Es frecuente la OLIGURIA y ANURIA.</a:t>
            </a:r>
          </a:p>
          <a:p>
            <a:r>
              <a:rPr lang="es-CO" dirty="0">
                <a:solidFill>
                  <a:srgbClr val="002060"/>
                </a:solidFill>
              </a:rPr>
              <a:t>Precaución con tercer espacio.</a:t>
            </a:r>
          </a:p>
          <a:p>
            <a:r>
              <a:rPr lang="es-CO" dirty="0">
                <a:solidFill>
                  <a:srgbClr val="002060"/>
                </a:solidFill>
              </a:rPr>
              <a:t>Considerar: cirugia y trauma.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r>
              <a:rPr lang="es-CO" b="1" dirty="0">
                <a:solidFill>
                  <a:srgbClr val="002060"/>
                </a:solidFill>
              </a:rPr>
              <a:t>OLIGURIA</a:t>
            </a:r>
          </a:p>
          <a:p>
            <a:r>
              <a:rPr lang="es-CO" dirty="0">
                <a:solidFill>
                  <a:srgbClr val="002060"/>
                </a:solidFill>
              </a:rPr>
              <a:t>Aumenta K 0.3-0.5mEq/L/día.</a:t>
            </a:r>
          </a:p>
          <a:p>
            <a:r>
              <a:rPr lang="es-CO" dirty="0">
                <a:solidFill>
                  <a:srgbClr val="002060"/>
                </a:solidFill>
              </a:rPr>
              <a:t>Suele ser mayor CATABÓLICO.</a:t>
            </a:r>
          </a:p>
        </p:txBody>
      </p:sp>
    </p:spTree>
    <p:extLst>
      <p:ext uri="{BB962C8B-B14F-4D97-AF65-F5344CB8AC3E}">
        <p14:creationId xmlns:p14="http://schemas.microsoft.com/office/powerpoint/2010/main" val="2120268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7D71D-C9D8-DD43-98AA-4BDBEC72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78829" cy="1325563"/>
          </a:xfrm>
        </p:spPr>
        <p:txBody>
          <a:bodyPr/>
          <a:lstStyle/>
          <a:p>
            <a:pPr algn="ctr"/>
            <a:r>
              <a:rPr lang="es-CO" b="0" dirty="0"/>
              <a:t>¿A quién indico diurético?</a:t>
            </a:r>
          </a:p>
        </p:txBody>
      </p:sp>
      <p:sp>
        <p:nvSpPr>
          <p:cNvPr id="11" name="Marcador de contenido 3">
            <a:extLst>
              <a:ext uri="{FF2B5EF4-FFF2-40B4-BE49-F238E27FC236}">
                <a16:creationId xmlns:a16="http://schemas.microsoft.com/office/drawing/2014/main" id="{2668058C-3D67-FD41-8CE5-EA4AFFD7B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29" y="2135505"/>
            <a:ext cx="6979918" cy="258698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Diureticos (posterior de la reanimación inicial y estabilidad hemodinámica).</a:t>
            </a:r>
          </a:p>
          <a:p>
            <a:pPr>
              <a:lnSpc>
                <a:spcPct val="110000"/>
              </a:lnSpc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No mejoran mortalidad, ni disminuye necesidad de TRR.</a:t>
            </a:r>
          </a:p>
          <a:p>
            <a:pPr>
              <a:lnSpc>
                <a:spcPct val="110000"/>
              </a:lnSpc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NO utilidad en ausencia de diuresis residual.</a:t>
            </a:r>
          </a:p>
          <a:p>
            <a:pPr marL="0" indent="0" algn="just" defTabSz="457200">
              <a:lnSpc>
                <a:spcPct val="110000"/>
              </a:lnSpc>
              <a:spcBef>
                <a:spcPts val="0"/>
              </a:spcBef>
              <a:buSzPct val="50000"/>
              <a:buNone/>
              <a:defRPr sz="2500" b="1"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marL="0" indent="0" algn="just" defTabSz="457200">
              <a:lnSpc>
                <a:spcPct val="110000"/>
              </a:lnSpc>
              <a:spcBef>
                <a:spcPts val="0"/>
              </a:spcBef>
              <a:buSzPct val="50000"/>
              <a:buNone/>
              <a:defRPr sz="2500" b="1"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 lang="es-CO" sz="2200" i="1" dirty="0">
                <a:solidFill>
                  <a:srgbClr val="002060"/>
                </a:solidFill>
                <a:latin typeface="Montserrat" panose="00000500000000000000" pitchFamily="50" charset="0"/>
              </a:rPr>
              <a:t>Furosemida IV 40 a 240mg día </a:t>
            </a:r>
          </a:p>
        </p:txBody>
      </p:sp>
    </p:spTree>
    <p:extLst>
      <p:ext uri="{BB962C8B-B14F-4D97-AF65-F5344CB8AC3E}">
        <p14:creationId xmlns:p14="http://schemas.microsoft.com/office/powerpoint/2010/main" val="2395018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7D71D-C9D8-DD43-98AA-4BDBEC72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92" y="336520"/>
            <a:ext cx="5849983" cy="1325563"/>
          </a:xfrm>
        </p:spPr>
        <p:txBody>
          <a:bodyPr/>
          <a:lstStyle/>
          <a:p>
            <a:pPr algn="ctr"/>
            <a:r>
              <a:rPr lang="es-CO" b="0" dirty="0"/>
              <a:t>Electrocardiograma</a:t>
            </a:r>
          </a:p>
        </p:txBody>
      </p:sp>
      <p:sp>
        <p:nvSpPr>
          <p:cNvPr id="8" name="Potasio &gt;6mEq/L">
            <a:extLst>
              <a:ext uri="{FF2B5EF4-FFF2-40B4-BE49-F238E27FC236}">
                <a16:creationId xmlns:a16="http://schemas.microsoft.com/office/drawing/2014/main" id="{C0C83788-F458-E54E-A72F-A2EAC97EAC97}"/>
              </a:ext>
            </a:extLst>
          </p:cNvPr>
          <p:cNvSpPr/>
          <p:nvPr/>
        </p:nvSpPr>
        <p:spPr>
          <a:xfrm>
            <a:off x="604285" y="1992689"/>
            <a:ext cx="2717203" cy="784431"/>
          </a:xfrm>
          <a:prstGeom prst="roundRect">
            <a:avLst>
              <a:gd name="adj" fmla="val 1626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800">
                <a:latin typeface="Montserrat" panose="00000500000000000000" pitchFamily="50" charset="0"/>
              </a:rPr>
              <a:t>Potasio &gt;6mEq/L</a:t>
            </a:r>
          </a:p>
        </p:txBody>
      </p:sp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C6144087-96D5-6745-8172-C85F1C1C3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900" y="950937"/>
            <a:ext cx="4626573" cy="554193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Eliminación renal 90%">
            <a:extLst>
              <a:ext uri="{FF2B5EF4-FFF2-40B4-BE49-F238E27FC236}">
                <a16:creationId xmlns:a16="http://schemas.microsoft.com/office/drawing/2014/main" id="{A8AA6BEC-7265-CE41-AF6F-A30B32B4CAE6}"/>
              </a:ext>
            </a:extLst>
          </p:cNvPr>
          <p:cNvSpPr/>
          <p:nvPr/>
        </p:nvSpPr>
        <p:spPr>
          <a:xfrm>
            <a:off x="604284" y="2948345"/>
            <a:ext cx="2717203" cy="784431"/>
          </a:xfrm>
          <a:prstGeom prst="roundRect">
            <a:avLst>
              <a:gd name="adj" fmla="val 1626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800" dirty="0" err="1">
                <a:latin typeface="Montserrat" panose="00000500000000000000" pitchFamily="50" charset="0"/>
              </a:rPr>
              <a:t>Eliminación</a:t>
            </a:r>
            <a:r>
              <a:rPr sz="1800" dirty="0">
                <a:latin typeface="Montserrat" panose="00000500000000000000" pitchFamily="50" charset="0"/>
              </a:rPr>
              <a:t> renal </a:t>
            </a:r>
            <a:br>
              <a:rPr lang="es-MX" sz="1800" dirty="0">
                <a:latin typeface="Montserrat" panose="00000500000000000000" pitchFamily="50" charset="0"/>
              </a:rPr>
            </a:br>
            <a:r>
              <a:rPr sz="1800" dirty="0">
                <a:latin typeface="Montserrat" panose="00000500000000000000" pitchFamily="50" charset="0"/>
              </a:rPr>
              <a:t>90%</a:t>
            </a:r>
          </a:p>
        </p:txBody>
      </p:sp>
      <p:sp>
        <p:nvSpPr>
          <p:cNvPr id="12" name="Intestino - ERC…">
            <a:extLst>
              <a:ext uri="{FF2B5EF4-FFF2-40B4-BE49-F238E27FC236}">
                <a16:creationId xmlns:a16="http://schemas.microsoft.com/office/drawing/2014/main" id="{42E40732-B5CC-7C43-BBFC-74EC76D3C56C}"/>
              </a:ext>
            </a:extLst>
          </p:cNvPr>
          <p:cNvSpPr/>
          <p:nvPr/>
        </p:nvSpPr>
        <p:spPr>
          <a:xfrm>
            <a:off x="3612381" y="2948346"/>
            <a:ext cx="2114546" cy="784430"/>
          </a:xfrm>
          <a:prstGeom prst="roundRect">
            <a:avLst>
              <a:gd name="adj" fmla="val 1626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rPr dirty="0" err="1">
                <a:latin typeface="Montserrat" panose="00000500000000000000" pitchFamily="50" charset="0"/>
              </a:rPr>
              <a:t>Intestino</a:t>
            </a:r>
            <a:r>
              <a:rPr dirty="0">
                <a:latin typeface="Montserrat" panose="00000500000000000000" pitchFamily="50" charset="0"/>
              </a:rPr>
              <a:t> </a:t>
            </a:r>
            <a:r>
              <a:rPr lang="es-CO" dirty="0">
                <a:latin typeface="Montserrat" panose="00000500000000000000" pitchFamily="50" charset="0"/>
              </a:rPr>
              <a:t>–</a:t>
            </a:r>
            <a:r>
              <a:rPr dirty="0">
                <a:latin typeface="Montserrat" panose="00000500000000000000" pitchFamily="50" charset="0"/>
              </a:rPr>
              <a:t> ERC</a:t>
            </a:r>
            <a:br>
              <a:rPr lang="es-MX" dirty="0">
                <a:latin typeface="Montserrat" panose="00000500000000000000" pitchFamily="50" charset="0"/>
              </a:rPr>
            </a:br>
            <a:r>
              <a:rPr dirty="0">
                <a:latin typeface="Montserrat" panose="00000500000000000000" pitchFamily="50" charset="0"/>
              </a:rPr>
              <a:t>25%</a:t>
            </a:r>
          </a:p>
        </p:txBody>
      </p:sp>
      <p:sp>
        <p:nvSpPr>
          <p:cNvPr id="13" name="V2-V4">
            <a:extLst>
              <a:ext uri="{FF2B5EF4-FFF2-40B4-BE49-F238E27FC236}">
                <a16:creationId xmlns:a16="http://schemas.microsoft.com/office/drawing/2014/main" id="{0B5695B4-89BD-8346-AA6A-6CCB2944FF5B}"/>
              </a:ext>
            </a:extLst>
          </p:cNvPr>
          <p:cNvSpPr/>
          <p:nvPr/>
        </p:nvSpPr>
        <p:spPr>
          <a:xfrm>
            <a:off x="3598758" y="1975412"/>
            <a:ext cx="2114545" cy="784430"/>
          </a:xfrm>
          <a:prstGeom prst="roundRect">
            <a:avLst>
              <a:gd name="adj" fmla="val 1954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800">
                <a:latin typeface="Montserrat" panose="00000500000000000000" pitchFamily="50" charset="0"/>
              </a:rPr>
              <a:t>V2-V4</a:t>
            </a:r>
          </a:p>
        </p:txBody>
      </p:sp>
      <p:sp>
        <p:nvSpPr>
          <p:cNvPr id="14" name="32%">
            <a:extLst>
              <a:ext uri="{FF2B5EF4-FFF2-40B4-BE49-F238E27FC236}">
                <a16:creationId xmlns:a16="http://schemas.microsoft.com/office/drawing/2014/main" id="{71C31139-CB8E-4148-A6C3-B6683D4CDDF3}"/>
              </a:ext>
            </a:extLst>
          </p:cNvPr>
          <p:cNvSpPr/>
          <p:nvPr/>
        </p:nvSpPr>
        <p:spPr>
          <a:xfrm>
            <a:off x="6586011" y="1823727"/>
            <a:ext cx="942449" cy="467803"/>
          </a:xfrm>
          <a:prstGeom prst="roundRect">
            <a:avLst>
              <a:gd name="adj" fmla="val 24659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800">
                <a:latin typeface="Montserrat" panose="00000500000000000000" pitchFamily="50" charset="0"/>
              </a:rPr>
              <a:t>32%</a:t>
            </a:r>
          </a:p>
        </p:txBody>
      </p:sp>
      <p:sp>
        <p:nvSpPr>
          <p:cNvPr id="15" name="54%">
            <a:extLst>
              <a:ext uri="{FF2B5EF4-FFF2-40B4-BE49-F238E27FC236}">
                <a16:creationId xmlns:a16="http://schemas.microsoft.com/office/drawing/2014/main" id="{5019BA31-35D4-B640-8431-2CD348CF3274}"/>
              </a:ext>
            </a:extLst>
          </p:cNvPr>
          <p:cNvSpPr/>
          <p:nvPr/>
        </p:nvSpPr>
        <p:spPr>
          <a:xfrm>
            <a:off x="6586011" y="999302"/>
            <a:ext cx="942449" cy="467803"/>
          </a:xfrm>
          <a:prstGeom prst="roundRect">
            <a:avLst>
              <a:gd name="adj" fmla="val 24659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800">
                <a:latin typeface="Montserrat" panose="00000500000000000000" pitchFamily="50" charset="0"/>
              </a:rPr>
              <a:t>54%</a:t>
            </a:r>
          </a:p>
        </p:txBody>
      </p:sp>
    </p:spTree>
    <p:extLst>
      <p:ext uri="{BB962C8B-B14F-4D97-AF65-F5344CB8AC3E}">
        <p14:creationId xmlns:p14="http://schemas.microsoft.com/office/powerpoint/2010/main" val="25516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10" grpId="0" animBg="1" advAuto="0"/>
      <p:bldP spid="12" grpId="0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F5409-B12F-B74B-B215-E4902FE9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871651" cy="1325563"/>
          </a:xfrm>
        </p:spPr>
        <p:txBody>
          <a:bodyPr/>
          <a:lstStyle/>
          <a:p>
            <a:pPr algn="ctr"/>
            <a:r>
              <a:rPr lang="es-CO" b="0" dirty="0"/>
              <a:t>ECG</a:t>
            </a:r>
          </a:p>
        </p:txBody>
      </p:sp>
      <p:pic>
        <p:nvPicPr>
          <p:cNvPr id="5" name="Imagen" descr="Imagen">
            <a:extLst>
              <a:ext uri="{FF2B5EF4-FFF2-40B4-BE49-F238E27FC236}">
                <a16:creationId xmlns:a16="http://schemas.microsoft.com/office/drawing/2014/main" id="{BFFA5110-59C4-1E48-8587-AE8F331DA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620" y="389702"/>
            <a:ext cx="7125380" cy="610317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Estrella">
            <a:extLst>
              <a:ext uri="{FF2B5EF4-FFF2-40B4-BE49-F238E27FC236}">
                <a16:creationId xmlns:a16="http://schemas.microsoft.com/office/drawing/2014/main" id="{62967084-C4C1-D942-A7D7-9BDC087AD1A9}"/>
              </a:ext>
            </a:extLst>
          </p:cNvPr>
          <p:cNvSpPr/>
          <p:nvPr/>
        </p:nvSpPr>
        <p:spPr>
          <a:xfrm>
            <a:off x="9158401" y="571994"/>
            <a:ext cx="381879" cy="455912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Línea">
            <a:extLst>
              <a:ext uri="{FF2B5EF4-FFF2-40B4-BE49-F238E27FC236}">
                <a16:creationId xmlns:a16="http://schemas.microsoft.com/office/drawing/2014/main" id="{0A8C2F24-E1B4-3348-A974-755F53FF7042}"/>
              </a:ext>
            </a:extLst>
          </p:cNvPr>
          <p:cNvSpPr/>
          <p:nvPr/>
        </p:nvSpPr>
        <p:spPr>
          <a:xfrm flipV="1">
            <a:off x="9708803" y="5242314"/>
            <a:ext cx="1" cy="1119050"/>
          </a:xfrm>
          <a:prstGeom prst="line">
            <a:avLst/>
          </a:prstGeom>
          <a:ln w="88900">
            <a:solidFill>
              <a:srgbClr val="FE232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80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" descr="Imagen">
            <a:extLst>
              <a:ext uri="{FF2B5EF4-FFF2-40B4-BE49-F238E27FC236}">
                <a16:creationId xmlns:a16="http://schemas.microsoft.com/office/drawing/2014/main" id="{EE80E275-3081-2345-8448-ECA8DCC29E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5406" y="493528"/>
            <a:ext cx="7373489" cy="587094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72F20033-4410-4886-9587-396DA41C9E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2871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b="0"/>
              <a:t>ECG</a:t>
            </a:r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416092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" descr="Imagen">
            <a:extLst>
              <a:ext uri="{FF2B5EF4-FFF2-40B4-BE49-F238E27FC236}">
                <a16:creationId xmlns:a16="http://schemas.microsoft.com/office/drawing/2014/main" id="{928F79A8-9EA1-E346-879D-685B8090D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591" y="887989"/>
            <a:ext cx="7300930" cy="454812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A0A0D9B2-DA1E-485B-8D63-53303E68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871651" cy="1325563"/>
          </a:xfrm>
        </p:spPr>
        <p:txBody>
          <a:bodyPr/>
          <a:lstStyle/>
          <a:p>
            <a:pPr algn="ctr"/>
            <a:r>
              <a:rPr lang="es-CO" b="0" dirty="0"/>
              <a:t>ECG</a:t>
            </a:r>
          </a:p>
        </p:txBody>
      </p:sp>
    </p:spTree>
    <p:extLst>
      <p:ext uri="{BB962C8B-B14F-4D97-AF65-F5344CB8AC3E}">
        <p14:creationId xmlns:p14="http://schemas.microsoft.com/office/powerpoint/2010/main" val="3680091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F5409-B12F-B74B-B215-E4902FE9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3766" cy="1325563"/>
          </a:xfrm>
        </p:spPr>
        <p:txBody>
          <a:bodyPr/>
          <a:lstStyle/>
          <a:p>
            <a:pPr algn="ctr"/>
            <a:r>
              <a:rPr lang="es-CO" b="0" dirty="0"/>
              <a:t>Hiperkalemia</a:t>
            </a:r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297" y="1825623"/>
            <a:ext cx="6581503" cy="4096205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EFECTO DEL POTASIO</a:t>
            </a:r>
          </a:p>
          <a:p>
            <a:r>
              <a:rPr lang="es-CO" dirty="0">
                <a:solidFill>
                  <a:srgbClr val="002060"/>
                </a:solidFill>
              </a:rPr>
              <a:t>Conducción miorcárdica, despolarización, excitabilidad de membrana, inestabilidad cardiaca, arritmia.</a:t>
            </a:r>
          </a:p>
          <a:p>
            <a:r>
              <a:rPr lang="es-CO" dirty="0">
                <a:solidFill>
                  <a:srgbClr val="002060"/>
                </a:solidFill>
              </a:rPr>
              <a:t>Valor de potasio </a:t>
            </a:r>
            <a:r>
              <a:rPr lang="es-CO" b="1" dirty="0">
                <a:solidFill>
                  <a:srgbClr val="002060"/>
                </a:solidFill>
              </a:rPr>
              <a:t>DESCONOCIDO.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  <a:p>
            <a:r>
              <a:rPr lang="es-CO" dirty="0">
                <a:solidFill>
                  <a:srgbClr val="002060"/>
                </a:solidFill>
              </a:rPr>
              <a:t>n=1803   Paro cardiaco Hospitalario 43%    arritmias 35%.</a:t>
            </a:r>
          </a:p>
        </p:txBody>
      </p:sp>
      <p:sp>
        <p:nvSpPr>
          <p:cNvPr id="6" name="Cuando tomar EKG?">
            <a:extLst>
              <a:ext uri="{FF2B5EF4-FFF2-40B4-BE49-F238E27FC236}">
                <a16:creationId xmlns:a16="http://schemas.microsoft.com/office/drawing/2014/main" id="{89CAD13D-B776-1748-88AD-8F7415E97A77}"/>
              </a:ext>
            </a:extLst>
          </p:cNvPr>
          <p:cNvSpPr/>
          <p:nvPr/>
        </p:nvSpPr>
        <p:spPr>
          <a:xfrm>
            <a:off x="4956873" y="3981131"/>
            <a:ext cx="2717203" cy="670363"/>
          </a:xfrm>
          <a:prstGeom prst="roundRect">
            <a:avLst>
              <a:gd name="adj" fmla="val 16262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lang="es-MX" dirty="0">
                <a:latin typeface="Montserrat" panose="00000500000000000000" pitchFamily="50" charset="0"/>
              </a:rPr>
              <a:t>¿</a:t>
            </a:r>
            <a:r>
              <a:rPr dirty="0" err="1">
                <a:latin typeface="Montserrat" panose="00000500000000000000" pitchFamily="50" charset="0"/>
              </a:rPr>
              <a:t>Cuando</a:t>
            </a:r>
            <a:r>
              <a:rPr dirty="0">
                <a:latin typeface="Montserrat" panose="00000500000000000000" pitchFamily="50" charset="0"/>
              </a:rPr>
              <a:t> </a:t>
            </a:r>
            <a:r>
              <a:rPr dirty="0" err="1">
                <a:latin typeface="Montserrat" panose="00000500000000000000" pitchFamily="50" charset="0"/>
              </a:rPr>
              <a:t>tomar</a:t>
            </a:r>
            <a:r>
              <a:rPr dirty="0">
                <a:latin typeface="Montserrat" panose="00000500000000000000" pitchFamily="50" charset="0"/>
              </a:rPr>
              <a:t> EKG?</a:t>
            </a:r>
          </a:p>
        </p:txBody>
      </p:sp>
      <p:sp>
        <p:nvSpPr>
          <p:cNvPr id="7" name="K &gt;6.5mEq/L (6mmol/L)">
            <a:extLst>
              <a:ext uri="{FF2B5EF4-FFF2-40B4-BE49-F238E27FC236}">
                <a16:creationId xmlns:a16="http://schemas.microsoft.com/office/drawing/2014/main" id="{DE4893E5-3669-7C4F-9A16-09344EFE45B0}"/>
              </a:ext>
            </a:extLst>
          </p:cNvPr>
          <p:cNvSpPr/>
          <p:nvPr/>
        </p:nvSpPr>
        <p:spPr>
          <a:xfrm>
            <a:off x="8453717" y="3783414"/>
            <a:ext cx="2717203" cy="1065795"/>
          </a:xfrm>
          <a:prstGeom prst="roundRect">
            <a:avLst>
              <a:gd name="adj" fmla="val 16262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K &gt;6.5mEq/L (6mmol/L)</a:t>
            </a:r>
          </a:p>
        </p:txBody>
      </p:sp>
    </p:spTree>
    <p:extLst>
      <p:ext uri="{BB962C8B-B14F-4D97-AF65-F5344CB8AC3E}">
        <p14:creationId xmlns:p14="http://schemas.microsoft.com/office/powerpoint/2010/main" val="38741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8698"/>
            <a:ext cx="10667999" cy="2443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>
                <a:solidFill>
                  <a:srgbClr val="002060"/>
                </a:solidFill>
              </a:rPr>
              <a:t>GLUCONATO DE CALCIO</a:t>
            </a:r>
          </a:p>
          <a:p>
            <a:r>
              <a:rPr lang="es-CO" dirty="0">
                <a:solidFill>
                  <a:srgbClr val="002060"/>
                </a:solidFill>
              </a:rPr>
              <a:t>Estabilización del potencial de membrana - efecto </a:t>
            </a:r>
            <a:r>
              <a:rPr lang="es-CO" b="1" dirty="0">
                <a:solidFill>
                  <a:srgbClr val="002060"/>
                </a:solidFill>
              </a:rPr>
              <a:t>ANTAGÓNICO</a:t>
            </a:r>
          </a:p>
          <a:p>
            <a:r>
              <a:rPr lang="es-CO" dirty="0">
                <a:solidFill>
                  <a:srgbClr val="002060"/>
                </a:solidFill>
              </a:rPr>
              <a:t>10ml gluconato de Calcio IV en 2 minutos.</a:t>
            </a:r>
          </a:p>
          <a:p>
            <a:r>
              <a:rPr lang="es-CO" dirty="0">
                <a:solidFill>
                  <a:srgbClr val="002060"/>
                </a:solidFill>
              </a:rPr>
              <a:t>Inicio 1-5 minutos, duración 1 hora.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8" name="No efecto sobre K+">
            <a:extLst>
              <a:ext uri="{FF2B5EF4-FFF2-40B4-BE49-F238E27FC236}">
                <a16:creationId xmlns:a16="http://schemas.microsoft.com/office/drawing/2014/main" id="{2F7607DC-81BA-EE43-B144-55916AE54D6E}"/>
              </a:ext>
            </a:extLst>
          </p:cNvPr>
          <p:cNvSpPr/>
          <p:nvPr/>
        </p:nvSpPr>
        <p:spPr>
          <a:xfrm>
            <a:off x="9393084" y="1825624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1B3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dirty="0">
                <a:latin typeface="Montserrat" panose="00000500000000000000" pitchFamily="50" charset="0"/>
              </a:rPr>
              <a:t>No </a:t>
            </a:r>
            <a:r>
              <a:rPr dirty="0" err="1">
                <a:latin typeface="Montserrat" panose="00000500000000000000" pitchFamily="50" charset="0"/>
              </a:rPr>
              <a:t>efecto</a:t>
            </a:r>
            <a:r>
              <a:rPr dirty="0">
                <a:latin typeface="Montserrat" panose="00000500000000000000" pitchFamily="50" charset="0"/>
              </a:rPr>
              <a:t> </a:t>
            </a:r>
            <a:r>
              <a:rPr dirty="0" err="1">
                <a:latin typeface="Montserrat" panose="00000500000000000000" pitchFamily="50" charset="0"/>
              </a:rPr>
              <a:t>sobre</a:t>
            </a:r>
            <a:r>
              <a:rPr dirty="0">
                <a:latin typeface="Montserrat" panose="00000500000000000000" pitchFamily="50" charset="0"/>
              </a:rPr>
              <a:t> K+</a:t>
            </a:r>
          </a:p>
        </p:txBody>
      </p:sp>
      <p:sp>
        <p:nvSpPr>
          <p:cNvPr id="9" name="Repetir?">
            <a:extLst>
              <a:ext uri="{FF2B5EF4-FFF2-40B4-BE49-F238E27FC236}">
                <a16:creationId xmlns:a16="http://schemas.microsoft.com/office/drawing/2014/main" id="{E32DEA7A-62AE-DD47-86F5-7E297C7106F8}"/>
              </a:ext>
            </a:extLst>
          </p:cNvPr>
          <p:cNvSpPr/>
          <p:nvPr/>
        </p:nvSpPr>
        <p:spPr>
          <a:xfrm>
            <a:off x="9393083" y="3151813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1B3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lang="es-MX" dirty="0">
                <a:latin typeface="Montserrat" panose="00000500000000000000" pitchFamily="50" charset="0"/>
              </a:rPr>
              <a:t>¿</a:t>
            </a:r>
            <a:r>
              <a:rPr dirty="0" err="1">
                <a:latin typeface="Montserrat" panose="00000500000000000000" pitchFamily="50" charset="0"/>
              </a:rPr>
              <a:t>Repetir</a:t>
            </a:r>
            <a:r>
              <a:rPr dirty="0">
                <a:latin typeface="Montserrat" panose="00000500000000000000" pitchFamily="50" charset="0"/>
              </a:rPr>
              <a:t>?</a:t>
            </a: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FEE460BA-FD85-264A-9497-BDA9F626C6DB}"/>
              </a:ext>
            </a:extLst>
          </p:cNvPr>
          <p:cNvSpPr txBox="1">
            <a:spLocks/>
          </p:cNvSpPr>
          <p:nvPr/>
        </p:nvSpPr>
        <p:spPr>
          <a:xfrm>
            <a:off x="5121626" y="4612938"/>
            <a:ext cx="10667999" cy="252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>
                <a:solidFill>
                  <a:srgbClr val="002060"/>
                </a:solidFill>
              </a:rPr>
              <a:t>Nuevos hallazgos en el EKG</a:t>
            </a:r>
          </a:p>
          <a:p>
            <a:r>
              <a:rPr lang="es-CO" dirty="0">
                <a:solidFill>
                  <a:srgbClr val="002060"/>
                </a:solidFill>
              </a:rPr>
              <a:t>No mejoria con medidas iniciales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B5CF706-A203-42D2-84BC-F0F412B9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3766" cy="1325563"/>
          </a:xfrm>
        </p:spPr>
        <p:txBody>
          <a:bodyPr/>
          <a:lstStyle/>
          <a:p>
            <a:pPr algn="ctr"/>
            <a:r>
              <a:rPr lang="es-CO" b="0" dirty="0"/>
              <a:t>Hiperkalemia</a:t>
            </a:r>
          </a:p>
        </p:txBody>
      </p:sp>
    </p:spTree>
    <p:extLst>
      <p:ext uri="{BB962C8B-B14F-4D97-AF65-F5344CB8AC3E}">
        <p14:creationId xmlns:p14="http://schemas.microsoft.com/office/powerpoint/2010/main" val="19943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9" grpId="0" animBg="1" advAuto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4"/>
            <a:ext cx="10667999" cy="2526920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B2 Agonistas.</a:t>
            </a:r>
          </a:p>
          <a:p>
            <a:r>
              <a:rPr lang="es-CO" dirty="0">
                <a:solidFill>
                  <a:srgbClr val="002060"/>
                </a:solidFill>
              </a:rPr>
              <a:t>Entrada de Potasio a la célula Na/K/ATPasa.</a:t>
            </a:r>
          </a:p>
          <a:p>
            <a:r>
              <a:rPr lang="es-CO" b="1" dirty="0">
                <a:solidFill>
                  <a:srgbClr val="002060"/>
                </a:solidFill>
              </a:rPr>
              <a:t>No diferencia IV o inhalada.</a:t>
            </a:r>
          </a:p>
          <a:p>
            <a:r>
              <a:rPr lang="es-CO" b="1" dirty="0">
                <a:solidFill>
                  <a:srgbClr val="002060"/>
                </a:solidFill>
              </a:rPr>
              <a:t>Inicio 30min, duración 2 horas.</a:t>
            </a:r>
          </a:p>
          <a:p>
            <a:r>
              <a:rPr lang="es-CO" b="1" dirty="0">
                <a:solidFill>
                  <a:srgbClr val="002060"/>
                </a:solidFill>
              </a:rPr>
              <a:t>20 gotas de Salbutamol cada 2-4h (20mg Salbutamol o 10mg </a:t>
            </a:r>
            <a:r>
              <a:rPr lang="es-CO" b="1" dirty="0" err="1">
                <a:solidFill>
                  <a:srgbClr val="002060"/>
                </a:solidFill>
              </a:rPr>
              <a:t>Albuterol</a:t>
            </a:r>
            <a:r>
              <a:rPr lang="es-CO" b="1" dirty="0">
                <a:solidFill>
                  <a:srgbClr val="002060"/>
                </a:solidFill>
              </a:rPr>
              <a:t>).</a:t>
            </a: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7" name="0.5-1.5mEq/L">
            <a:extLst>
              <a:ext uri="{FF2B5EF4-FFF2-40B4-BE49-F238E27FC236}">
                <a16:creationId xmlns:a16="http://schemas.microsoft.com/office/drawing/2014/main" id="{F985333F-A37F-8643-8D26-938F3FF9D644}"/>
              </a:ext>
            </a:extLst>
          </p:cNvPr>
          <p:cNvSpPr/>
          <p:nvPr/>
        </p:nvSpPr>
        <p:spPr>
          <a:xfrm>
            <a:off x="8275190" y="1825624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1B3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0.5-1.5mEq/L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3165281-82DB-4D9A-987A-4598FEF5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3766" cy="1325563"/>
          </a:xfrm>
        </p:spPr>
        <p:txBody>
          <a:bodyPr/>
          <a:lstStyle/>
          <a:p>
            <a:pPr algn="ctr"/>
            <a:r>
              <a:rPr lang="es-CO" b="0" dirty="0"/>
              <a:t>Hiperkalemia</a:t>
            </a:r>
          </a:p>
        </p:txBody>
      </p:sp>
    </p:spTree>
    <p:extLst>
      <p:ext uri="{BB962C8B-B14F-4D97-AF65-F5344CB8AC3E}">
        <p14:creationId xmlns:p14="http://schemas.microsoft.com/office/powerpoint/2010/main" val="428273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74598"/>
            <a:ext cx="10667999" cy="2526920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Solución </a:t>
            </a:r>
            <a:r>
              <a:rPr lang="es-CO" b="1" dirty="0" err="1">
                <a:solidFill>
                  <a:srgbClr val="002060"/>
                </a:solidFill>
              </a:rPr>
              <a:t>polarizante</a:t>
            </a:r>
            <a:endParaRPr lang="es-CO" b="1" dirty="0">
              <a:solidFill>
                <a:srgbClr val="002060"/>
              </a:solidFill>
            </a:endParaRPr>
          </a:p>
          <a:p>
            <a:r>
              <a:rPr lang="es-CO" dirty="0">
                <a:solidFill>
                  <a:srgbClr val="002060"/>
                </a:solidFill>
              </a:rPr>
              <a:t>Entrada de potasio a la célula </a:t>
            </a:r>
            <a:r>
              <a:rPr lang="es-CO" dirty="0" err="1">
                <a:solidFill>
                  <a:srgbClr val="002060"/>
                </a:solidFill>
              </a:rPr>
              <a:t>na</a:t>
            </a:r>
            <a:r>
              <a:rPr lang="es-CO" dirty="0">
                <a:solidFill>
                  <a:srgbClr val="002060"/>
                </a:solidFill>
              </a:rPr>
              <a:t>/K/</a:t>
            </a:r>
            <a:r>
              <a:rPr lang="es-CO" dirty="0" err="1">
                <a:solidFill>
                  <a:srgbClr val="002060"/>
                </a:solidFill>
              </a:rPr>
              <a:t>atpasa</a:t>
            </a:r>
            <a:r>
              <a:rPr lang="es-CO" dirty="0">
                <a:solidFill>
                  <a:srgbClr val="002060"/>
                </a:solidFill>
              </a:rPr>
              <a:t>.</a:t>
            </a:r>
          </a:p>
          <a:p>
            <a:r>
              <a:rPr lang="es-CO" b="1" dirty="0">
                <a:solidFill>
                  <a:srgbClr val="002060"/>
                </a:solidFill>
              </a:rPr>
              <a:t>10 -20u de insulina + dad 250-500cc 5%.</a:t>
            </a:r>
          </a:p>
          <a:p>
            <a:r>
              <a:rPr lang="es-CO" dirty="0">
                <a:solidFill>
                  <a:srgbClr val="002060"/>
                </a:solidFill>
              </a:rPr>
              <a:t>Inicio 30min a 4h  (efecto dura mientras se continúe la infusión).</a:t>
            </a:r>
          </a:p>
          <a:p>
            <a:r>
              <a:rPr lang="es-CO" b="1" dirty="0">
                <a:solidFill>
                  <a:srgbClr val="002060"/>
                </a:solidFill>
              </a:rPr>
              <a:t>20 gotas de salbutamol cada 2-4h (20mg salbutamol o 10mg </a:t>
            </a:r>
            <a:r>
              <a:rPr lang="es-CO" b="1" dirty="0" err="1">
                <a:solidFill>
                  <a:srgbClr val="002060"/>
                </a:solidFill>
              </a:rPr>
              <a:t>albuterol</a:t>
            </a:r>
            <a:r>
              <a:rPr lang="es-CO" b="1" dirty="0">
                <a:solidFill>
                  <a:srgbClr val="002060"/>
                </a:solidFill>
              </a:rPr>
              <a:t>).</a:t>
            </a:r>
          </a:p>
          <a:p>
            <a:r>
              <a:rPr lang="es-CO" b="1" dirty="0">
                <a:solidFill>
                  <a:srgbClr val="002060"/>
                </a:solidFill>
              </a:rPr>
              <a:t>Repetir cada 4 horas si la TRR no se ha indicado.</a:t>
            </a: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6" name="0.6-1.2mEq/L">
            <a:extLst>
              <a:ext uri="{FF2B5EF4-FFF2-40B4-BE49-F238E27FC236}">
                <a16:creationId xmlns:a16="http://schemas.microsoft.com/office/drawing/2014/main" id="{C40AA0A0-1E51-3E48-9C43-2EDE036FBDC0}"/>
              </a:ext>
            </a:extLst>
          </p:cNvPr>
          <p:cNvSpPr/>
          <p:nvPr/>
        </p:nvSpPr>
        <p:spPr>
          <a:xfrm>
            <a:off x="8636597" y="1455557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1B3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0.6-1.2mEq/L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4C84FBEA-4370-4C5D-B9FB-FED9FBB3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3766" cy="1325563"/>
          </a:xfrm>
        </p:spPr>
        <p:txBody>
          <a:bodyPr/>
          <a:lstStyle/>
          <a:p>
            <a:pPr algn="ctr"/>
            <a:r>
              <a:rPr lang="es-CO" b="0" dirty="0"/>
              <a:t>Hiperkalemia</a:t>
            </a:r>
          </a:p>
        </p:txBody>
      </p:sp>
    </p:spTree>
    <p:extLst>
      <p:ext uri="{BB962C8B-B14F-4D97-AF65-F5344CB8AC3E}">
        <p14:creationId xmlns:p14="http://schemas.microsoft.com/office/powerpoint/2010/main" val="345623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155715"/>
            <a:ext cx="6686006" cy="1325563"/>
          </a:xfrm>
        </p:spPr>
        <p:txBody>
          <a:bodyPr/>
          <a:lstStyle/>
          <a:p>
            <a:pPr algn="ctr"/>
            <a:r>
              <a:rPr lang="es-CO" b="0" dirty="0"/>
              <a:t>Funcionamiento renal</a:t>
            </a:r>
          </a:p>
        </p:txBody>
      </p:sp>
      <p:sp>
        <p:nvSpPr>
          <p:cNvPr id="6" name="Flujo sanguineo">
            <a:extLst>
              <a:ext uri="{FF2B5EF4-FFF2-40B4-BE49-F238E27FC236}">
                <a16:creationId xmlns:a16="http://schemas.microsoft.com/office/drawing/2014/main" id="{1C4A0662-E863-DE4A-A3D1-E406635421EE}"/>
              </a:ext>
            </a:extLst>
          </p:cNvPr>
          <p:cNvSpPr/>
          <p:nvPr/>
        </p:nvSpPr>
        <p:spPr>
          <a:xfrm>
            <a:off x="1032937" y="1570112"/>
            <a:ext cx="2906912" cy="639054"/>
          </a:xfrm>
          <a:prstGeom prst="roundRect">
            <a:avLst>
              <a:gd name="adj" fmla="val 24431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dirty="0" err="1">
                <a:latin typeface="Montserrat" panose="00000500000000000000" pitchFamily="50" charset="0"/>
              </a:rPr>
              <a:t>Flujo</a:t>
            </a:r>
            <a:r>
              <a:rPr dirty="0">
                <a:latin typeface="Montserrat" panose="00000500000000000000" pitchFamily="50" charset="0"/>
              </a:rPr>
              <a:t> </a:t>
            </a:r>
            <a:r>
              <a:rPr dirty="0" err="1">
                <a:latin typeface="Montserrat" panose="00000500000000000000" pitchFamily="50" charset="0"/>
              </a:rPr>
              <a:t>sangu</a:t>
            </a:r>
            <a:r>
              <a:rPr lang="es-CO" dirty="0">
                <a:latin typeface="Montserrat" panose="00000500000000000000" pitchFamily="50" charset="0"/>
              </a:rPr>
              <a:t>í</a:t>
            </a:r>
            <a:r>
              <a:rPr dirty="0">
                <a:latin typeface="Montserrat" panose="00000500000000000000" pitchFamily="50" charset="0"/>
              </a:rPr>
              <a:t>neo</a:t>
            </a:r>
            <a:r>
              <a:rPr lang="es-MX" dirty="0">
                <a:latin typeface="Montserrat" panose="00000500000000000000" pitchFamily="50" charset="0"/>
              </a:rPr>
              <a:t>.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7" name="Ultrafiltrado a nivel Glomerular">
            <a:extLst>
              <a:ext uri="{FF2B5EF4-FFF2-40B4-BE49-F238E27FC236}">
                <a16:creationId xmlns:a16="http://schemas.microsoft.com/office/drawing/2014/main" id="{D14DA489-D36F-2E47-80A7-093C464FDFD4}"/>
              </a:ext>
            </a:extLst>
          </p:cNvPr>
          <p:cNvSpPr/>
          <p:nvPr/>
        </p:nvSpPr>
        <p:spPr>
          <a:xfrm>
            <a:off x="2140570" y="2627479"/>
            <a:ext cx="4409185" cy="639054"/>
          </a:xfrm>
          <a:prstGeom prst="roundRect">
            <a:avLst>
              <a:gd name="adj" fmla="val 24431"/>
            </a:avLst>
          </a:prstGeom>
          <a:solidFill>
            <a:srgbClr val="FF3B1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dirty="0" err="1">
                <a:latin typeface="Montserrat" panose="00000500000000000000" pitchFamily="50" charset="0"/>
              </a:rPr>
              <a:t>Ultrafiltrado</a:t>
            </a:r>
            <a:r>
              <a:rPr dirty="0">
                <a:latin typeface="Montserrat" panose="00000500000000000000" pitchFamily="50" charset="0"/>
              </a:rPr>
              <a:t> a </a:t>
            </a:r>
            <a:r>
              <a:rPr dirty="0" err="1">
                <a:latin typeface="Montserrat" panose="00000500000000000000" pitchFamily="50" charset="0"/>
              </a:rPr>
              <a:t>nivel</a:t>
            </a:r>
            <a:r>
              <a:rPr dirty="0">
                <a:latin typeface="Montserrat" panose="00000500000000000000" pitchFamily="50" charset="0"/>
              </a:rPr>
              <a:t> Glomerular</a:t>
            </a:r>
            <a:r>
              <a:rPr lang="es-MX" dirty="0">
                <a:latin typeface="Montserrat" panose="00000500000000000000" pitchFamily="50" charset="0"/>
              </a:rPr>
              <a:t>.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8" name="Solutos y agua se reabsorben o se secretan en los túbulos renales">
            <a:extLst>
              <a:ext uri="{FF2B5EF4-FFF2-40B4-BE49-F238E27FC236}">
                <a16:creationId xmlns:a16="http://schemas.microsoft.com/office/drawing/2014/main" id="{39BABFAC-A9FA-B34D-9561-FFEF65386810}"/>
              </a:ext>
            </a:extLst>
          </p:cNvPr>
          <p:cNvSpPr/>
          <p:nvPr/>
        </p:nvSpPr>
        <p:spPr>
          <a:xfrm>
            <a:off x="4862224" y="3436114"/>
            <a:ext cx="5763067" cy="841823"/>
          </a:xfrm>
          <a:prstGeom prst="roundRect">
            <a:avLst>
              <a:gd name="adj" fmla="val 18079"/>
            </a:avLst>
          </a:prstGeom>
          <a:solidFill>
            <a:srgbClr val="DD94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457200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dirty="0" err="1">
                <a:latin typeface="Montserrat" panose="00000500000000000000" pitchFamily="50" charset="0"/>
              </a:rPr>
              <a:t>Solutos</a:t>
            </a:r>
            <a:r>
              <a:rPr dirty="0">
                <a:latin typeface="Montserrat" panose="00000500000000000000" pitchFamily="50" charset="0"/>
              </a:rPr>
              <a:t> y </a:t>
            </a:r>
            <a:r>
              <a:rPr dirty="0" err="1">
                <a:latin typeface="Montserrat" panose="00000500000000000000" pitchFamily="50" charset="0"/>
              </a:rPr>
              <a:t>agua</a:t>
            </a:r>
            <a:r>
              <a:rPr dirty="0">
                <a:latin typeface="Montserrat" panose="00000500000000000000" pitchFamily="50" charset="0"/>
              </a:rPr>
              <a:t> se </a:t>
            </a:r>
            <a:r>
              <a:rPr dirty="0" err="1">
                <a:latin typeface="Montserrat" panose="00000500000000000000" pitchFamily="50" charset="0"/>
              </a:rPr>
              <a:t>reabsorben</a:t>
            </a:r>
            <a:r>
              <a:rPr dirty="0">
                <a:latin typeface="Montserrat" panose="00000500000000000000" pitchFamily="50" charset="0"/>
              </a:rPr>
              <a:t> o se </a:t>
            </a:r>
            <a:r>
              <a:rPr dirty="0" err="1">
                <a:latin typeface="Montserrat" panose="00000500000000000000" pitchFamily="50" charset="0"/>
              </a:rPr>
              <a:t>secretan</a:t>
            </a:r>
            <a:r>
              <a:rPr dirty="0">
                <a:latin typeface="Montserrat" panose="00000500000000000000" pitchFamily="50" charset="0"/>
              </a:rPr>
              <a:t> en los </a:t>
            </a:r>
            <a:r>
              <a:rPr dirty="0" err="1">
                <a:latin typeface="Montserrat" panose="00000500000000000000" pitchFamily="50" charset="0"/>
              </a:rPr>
              <a:t>túbulos</a:t>
            </a:r>
            <a:r>
              <a:rPr dirty="0">
                <a:latin typeface="Montserrat" panose="00000500000000000000" pitchFamily="50" charset="0"/>
              </a:rPr>
              <a:t> </a:t>
            </a:r>
            <a:r>
              <a:rPr dirty="0" err="1">
                <a:latin typeface="Montserrat" panose="00000500000000000000" pitchFamily="50" charset="0"/>
              </a:rPr>
              <a:t>renales</a:t>
            </a:r>
            <a:r>
              <a:rPr lang="es-MX" dirty="0">
                <a:latin typeface="Montserrat" panose="00000500000000000000" pitchFamily="50" charset="0"/>
              </a:rPr>
              <a:t>.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9" name="Eliminación de liquido tubular">
            <a:extLst>
              <a:ext uri="{FF2B5EF4-FFF2-40B4-BE49-F238E27FC236}">
                <a16:creationId xmlns:a16="http://schemas.microsoft.com/office/drawing/2014/main" id="{52ADBCF2-A7DA-B243-B5AF-26D45D7E723A}"/>
              </a:ext>
            </a:extLst>
          </p:cNvPr>
          <p:cNvSpPr/>
          <p:nvPr/>
        </p:nvSpPr>
        <p:spPr>
          <a:xfrm>
            <a:off x="7313971" y="4859578"/>
            <a:ext cx="4153620" cy="639054"/>
          </a:xfrm>
          <a:prstGeom prst="roundRect">
            <a:avLst>
              <a:gd name="adj" fmla="val 24431"/>
            </a:avLst>
          </a:prstGeom>
          <a:solidFill>
            <a:srgbClr val="63A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457200"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dirty="0" err="1">
                <a:latin typeface="Montserrat" panose="00000500000000000000" pitchFamily="50" charset="0"/>
              </a:rPr>
              <a:t>Eliminación</a:t>
            </a:r>
            <a:r>
              <a:rPr dirty="0">
                <a:latin typeface="Montserrat" panose="00000500000000000000" pitchFamily="50" charset="0"/>
              </a:rPr>
              <a:t> de </a:t>
            </a:r>
            <a:r>
              <a:rPr dirty="0" err="1">
                <a:latin typeface="Montserrat" panose="00000500000000000000" pitchFamily="50" charset="0"/>
              </a:rPr>
              <a:t>liquido</a:t>
            </a:r>
            <a:r>
              <a:rPr dirty="0">
                <a:latin typeface="Montserrat" panose="00000500000000000000" pitchFamily="50" charset="0"/>
              </a:rPr>
              <a:t> tubular</a:t>
            </a:r>
            <a:r>
              <a:rPr lang="es-MX" dirty="0">
                <a:latin typeface="Montserrat" panose="00000500000000000000" pitchFamily="50" charset="0"/>
              </a:rPr>
              <a:t>.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10" name="Flecha">
            <a:extLst>
              <a:ext uri="{FF2B5EF4-FFF2-40B4-BE49-F238E27FC236}">
                <a16:creationId xmlns:a16="http://schemas.microsoft.com/office/drawing/2014/main" id="{7C9FDAA2-6047-2144-98C9-EF28F3A8EF7E}"/>
              </a:ext>
            </a:extLst>
          </p:cNvPr>
          <p:cNvSpPr/>
          <p:nvPr/>
        </p:nvSpPr>
        <p:spPr>
          <a:xfrm>
            <a:off x="5042263" y="5789811"/>
            <a:ext cx="7095451" cy="1040842"/>
          </a:xfrm>
          <a:prstGeom prst="rightArrow">
            <a:avLst>
              <a:gd name="adj1" fmla="val 31430"/>
              <a:gd name="adj2" fmla="val 49001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77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35609"/>
            <a:ext cx="10667999" cy="2526920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Resinas de intercambio iónico</a:t>
            </a:r>
          </a:p>
          <a:p>
            <a:r>
              <a:rPr lang="es-CO" dirty="0">
                <a:solidFill>
                  <a:srgbClr val="002060"/>
                </a:solidFill>
              </a:rPr>
              <a:t>Eliminación del potasio a traves de Na+.</a:t>
            </a:r>
          </a:p>
          <a:p>
            <a:r>
              <a:rPr lang="es-CO" dirty="0">
                <a:solidFill>
                  <a:srgbClr val="002060"/>
                </a:solidFill>
              </a:rPr>
              <a:t>NO EFICAZ en el manejo AGUDO.</a:t>
            </a:r>
          </a:p>
          <a:p>
            <a:r>
              <a:rPr lang="es-CO" dirty="0">
                <a:solidFill>
                  <a:srgbClr val="002060"/>
                </a:solidFill>
              </a:rPr>
              <a:t>Inicio 24h o incierto.</a:t>
            </a:r>
          </a:p>
          <a:p>
            <a:r>
              <a:rPr lang="es-CO" dirty="0">
                <a:solidFill>
                  <a:srgbClr val="002060"/>
                </a:solidFill>
              </a:rPr>
              <a:t>Efectos adversos: diarrea.</a:t>
            </a:r>
          </a:p>
          <a:p>
            <a:r>
              <a:rPr lang="es-CO" b="1" dirty="0">
                <a:solidFill>
                  <a:srgbClr val="002060"/>
                </a:solidFill>
              </a:rPr>
              <a:t>25gr en 25cc de Sorbitol 70% </a:t>
            </a:r>
            <a:r>
              <a:rPr lang="es-CO" b="1" dirty="0" err="1">
                <a:solidFill>
                  <a:srgbClr val="002060"/>
                </a:solidFill>
              </a:rPr>
              <a:t>Kayexalate</a:t>
            </a:r>
            <a:r>
              <a:rPr lang="es-CO" b="1" dirty="0">
                <a:solidFill>
                  <a:srgbClr val="002060"/>
                </a:solidFill>
              </a:rPr>
              <a:t>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7" name="0.1-0.4mEq/L">
            <a:extLst>
              <a:ext uri="{FF2B5EF4-FFF2-40B4-BE49-F238E27FC236}">
                <a16:creationId xmlns:a16="http://schemas.microsoft.com/office/drawing/2014/main" id="{C8CD503A-A2D3-6245-8EBD-276E0A3CF4EB}"/>
              </a:ext>
            </a:extLst>
          </p:cNvPr>
          <p:cNvSpPr/>
          <p:nvPr/>
        </p:nvSpPr>
        <p:spPr>
          <a:xfrm>
            <a:off x="8290547" y="1690688"/>
            <a:ext cx="2717203" cy="1065795"/>
          </a:xfrm>
          <a:prstGeom prst="roundRect">
            <a:avLst>
              <a:gd name="adj" fmla="val 16262"/>
            </a:avLst>
          </a:prstGeom>
          <a:solidFill>
            <a:srgbClr val="FF1B3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t>0.1-0.4mEq/L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74786C9-DCAF-4A63-8AA8-F555EF7A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3766" cy="1325563"/>
          </a:xfrm>
        </p:spPr>
        <p:txBody>
          <a:bodyPr/>
          <a:lstStyle/>
          <a:p>
            <a:pPr algn="ctr"/>
            <a:r>
              <a:rPr lang="es-CO" b="0" dirty="0"/>
              <a:t>Hiperkalemia</a:t>
            </a:r>
          </a:p>
        </p:txBody>
      </p:sp>
    </p:spTree>
    <p:extLst>
      <p:ext uri="{BB962C8B-B14F-4D97-AF65-F5344CB8AC3E}">
        <p14:creationId xmlns:p14="http://schemas.microsoft.com/office/powerpoint/2010/main" val="3777056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4"/>
            <a:ext cx="10667999" cy="2526920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Bicarbonato de sodio</a:t>
            </a:r>
          </a:p>
          <a:p>
            <a:r>
              <a:rPr lang="es-CO" dirty="0">
                <a:solidFill>
                  <a:srgbClr val="002060"/>
                </a:solidFill>
              </a:rPr>
              <a:t>Aumenta pH sanguineo, ligera H+, intercambio por potasio.</a:t>
            </a:r>
          </a:p>
          <a:p>
            <a:r>
              <a:rPr lang="es-CO" dirty="0">
                <a:solidFill>
                  <a:srgbClr val="002060"/>
                </a:solidFill>
              </a:rPr>
              <a:t>Estudios controversiales.</a:t>
            </a:r>
          </a:p>
          <a:p>
            <a:r>
              <a:rPr lang="es-CO" dirty="0">
                <a:solidFill>
                  <a:srgbClr val="002060"/>
                </a:solidFill>
              </a:rPr>
              <a:t>Pocos estudios han demostrado disminución (infusion continua vs cada 4-6h).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6" name="Acidosis">
            <a:extLst>
              <a:ext uri="{FF2B5EF4-FFF2-40B4-BE49-F238E27FC236}">
                <a16:creationId xmlns:a16="http://schemas.microsoft.com/office/drawing/2014/main" id="{AED26DAA-C4D2-D048-B6A3-01C48C50C4AD}"/>
              </a:ext>
            </a:extLst>
          </p:cNvPr>
          <p:cNvSpPr/>
          <p:nvPr/>
        </p:nvSpPr>
        <p:spPr>
          <a:xfrm>
            <a:off x="5388317" y="4487480"/>
            <a:ext cx="2664794" cy="472390"/>
          </a:xfrm>
          <a:prstGeom prst="roundRect">
            <a:avLst>
              <a:gd name="adj" fmla="val 16262"/>
            </a:avLst>
          </a:prstGeom>
          <a:solidFill>
            <a:srgbClr val="FF41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600">
                <a:latin typeface="Montserrat" panose="00000500000000000000" pitchFamily="50" charset="0"/>
              </a:rPr>
              <a:t>Acidosis</a:t>
            </a:r>
          </a:p>
        </p:txBody>
      </p:sp>
      <p:sp>
        <p:nvSpPr>
          <p:cNvPr id="8" name="Contractibilidad miocardica">
            <a:extLst>
              <a:ext uri="{FF2B5EF4-FFF2-40B4-BE49-F238E27FC236}">
                <a16:creationId xmlns:a16="http://schemas.microsoft.com/office/drawing/2014/main" id="{833F5D14-579B-0D49-9EEE-FFB99429A370}"/>
              </a:ext>
            </a:extLst>
          </p:cNvPr>
          <p:cNvSpPr/>
          <p:nvPr/>
        </p:nvSpPr>
        <p:spPr>
          <a:xfrm>
            <a:off x="8689005" y="3886244"/>
            <a:ext cx="2664794" cy="769003"/>
          </a:xfrm>
          <a:prstGeom prst="roundRect">
            <a:avLst>
              <a:gd name="adj" fmla="val 16262"/>
            </a:avLst>
          </a:prstGeom>
          <a:solidFill>
            <a:srgbClr val="FF8D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600">
                <a:latin typeface="Montserrat" panose="00000500000000000000" pitchFamily="50" charset="0"/>
              </a:rPr>
              <a:t>Contractibilidad miocardica</a:t>
            </a:r>
          </a:p>
        </p:txBody>
      </p:sp>
      <p:sp>
        <p:nvSpPr>
          <p:cNvPr id="9" name="Arritmias cardiacas">
            <a:extLst>
              <a:ext uri="{FF2B5EF4-FFF2-40B4-BE49-F238E27FC236}">
                <a16:creationId xmlns:a16="http://schemas.microsoft.com/office/drawing/2014/main" id="{5639F9A5-648F-8F42-B984-CACF6C4D23ED}"/>
              </a:ext>
            </a:extLst>
          </p:cNvPr>
          <p:cNvSpPr/>
          <p:nvPr/>
        </p:nvSpPr>
        <p:spPr>
          <a:xfrm>
            <a:off x="8689005" y="4841154"/>
            <a:ext cx="2664794" cy="472390"/>
          </a:xfrm>
          <a:prstGeom prst="roundRect">
            <a:avLst>
              <a:gd name="adj" fmla="val 16262"/>
            </a:avLst>
          </a:prstGeom>
          <a:solidFill>
            <a:srgbClr val="FF4D6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600" dirty="0" err="1">
                <a:latin typeface="Montserrat" panose="00000500000000000000" pitchFamily="50" charset="0"/>
              </a:rPr>
              <a:t>Arritmias</a:t>
            </a:r>
            <a:r>
              <a:rPr sz="1600" dirty="0">
                <a:latin typeface="Montserrat" panose="00000500000000000000" pitchFamily="50" charset="0"/>
              </a:rPr>
              <a:t> </a:t>
            </a:r>
            <a:r>
              <a:rPr sz="1600" dirty="0" err="1">
                <a:latin typeface="Montserrat" panose="00000500000000000000" pitchFamily="50" charset="0"/>
              </a:rPr>
              <a:t>cardiacas</a:t>
            </a:r>
            <a:endParaRPr sz="1600" dirty="0">
              <a:latin typeface="Montserrat" panose="00000500000000000000" pitchFamily="50" charset="0"/>
            </a:endParaRPr>
          </a:p>
        </p:txBody>
      </p:sp>
      <p:sp>
        <p:nvSpPr>
          <p:cNvPr id="10" name="Vasoconstricción venosa">
            <a:extLst>
              <a:ext uri="{FF2B5EF4-FFF2-40B4-BE49-F238E27FC236}">
                <a16:creationId xmlns:a16="http://schemas.microsoft.com/office/drawing/2014/main" id="{25BD32F9-B259-534B-94BA-11EA2D051B47}"/>
              </a:ext>
            </a:extLst>
          </p:cNvPr>
          <p:cNvSpPr/>
          <p:nvPr/>
        </p:nvSpPr>
        <p:spPr>
          <a:xfrm>
            <a:off x="8689004" y="5451114"/>
            <a:ext cx="2664794" cy="472390"/>
          </a:xfrm>
          <a:prstGeom prst="roundRect">
            <a:avLst>
              <a:gd name="adj" fmla="val 16262"/>
            </a:avLst>
          </a:prstGeom>
          <a:solidFill>
            <a:srgbClr val="658D2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1600" dirty="0" err="1">
                <a:latin typeface="Montserrat" panose="00000500000000000000" pitchFamily="50" charset="0"/>
              </a:rPr>
              <a:t>Vasoconstricción</a:t>
            </a:r>
            <a:r>
              <a:rPr sz="1600" dirty="0">
                <a:latin typeface="Montserrat" panose="00000500000000000000" pitchFamily="50" charset="0"/>
              </a:rPr>
              <a:t> </a:t>
            </a:r>
            <a:r>
              <a:rPr sz="1600" dirty="0" err="1">
                <a:latin typeface="Montserrat" panose="00000500000000000000" pitchFamily="50" charset="0"/>
              </a:rPr>
              <a:t>venosa</a:t>
            </a:r>
            <a:endParaRPr sz="1600" dirty="0">
              <a:latin typeface="Montserrat" panose="00000500000000000000" pitchFamily="50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A60FC898-F5D5-4542-B191-5D7A7D6A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3766" cy="1325563"/>
          </a:xfrm>
        </p:spPr>
        <p:txBody>
          <a:bodyPr/>
          <a:lstStyle/>
          <a:p>
            <a:pPr algn="ctr"/>
            <a:r>
              <a:rPr lang="es-CO" b="0" dirty="0"/>
              <a:t>Hiperkalemia</a:t>
            </a:r>
          </a:p>
        </p:txBody>
      </p:sp>
    </p:spTree>
    <p:extLst>
      <p:ext uri="{BB962C8B-B14F-4D97-AF65-F5344CB8AC3E}">
        <p14:creationId xmlns:p14="http://schemas.microsoft.com/office/powerpoint/2010/main" val="354583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 animBg="1" advAuto="0"/>
      <p:bldP spid="9" grpId="0" build="p" bldLvl="5" animBg="1" advAuto="0"/>
      <p:bldP spid="10" grpId="0" build="p" bldLvl="5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9" y="1912710"/>
            <a:ext cx="10667999" cy="2526920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Bicarbonato de sodio</a:t>
            </a:r>
          </a:p>
          <a:p>
            <a:r>
              <a:rPr lang="es-CO" dirty="0">
                <a:solidFill>
                  <a:srgbClr val="002060"/>
                </a:solidFill>
              </a:rPr>
              <a:t>Indicado: acidosis grave pH &lt;7.</a:t>
            </a:r>
          </a:p>
          <a:p>
            <a:r>
              <a:rPr lang="es-CO" dirty="0">
                <a:solidFill>
                  <a:srgbClr val="002060"/>
                </a:solidFill>
              </a:rPr>
              <a:t>150mEq/L en infusión inicia a los 15 minutos. Efecto 2h.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AD25A973-6DFD-4485-BB88-7AB302E8E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3766" cy="1325563"/>
          </a:xfrm>
        </p:spPr>
        <p:txBody>
          <a:bodyPr/>
          <a:lstStyle/>
          <a:p>
            <a:pPr algn="ctr"/>
            <a:r>
              <a:rPr lang="es-CO" b="0" dirty="0"/>
              <a:t>Hiperkalemia</a:t>
            </a:r>
          </a:p>
        </p:txBody>
      </p:sp>
    </p:spTree>
    <p:extLst>
      <p:ext uri="{BB962C8B-B14F-4D97-AF65-F5344CB8AC3E}">
        <p14:creationId xmlns:p14="http://schemas.microsoft.com/office/powerpoint/2010/main" val="3032007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" descr="Imagen">
            <a:extLst>
              <a:ext uri="{FF2B5EF4-FFF2-40B4-BE49-F238E27FC236}">
                <a16:creationId xmlns:a16="http://schemas.microsoft.com/office/drawing/2014/main" id="{3BB610F9-C09C-A542-9373-B07001ED2E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8630" y="61934"/>
            <a:ext cx="8143610" cy="679539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Liberación de Potasio de Hemolisis, EDTA, activación plaquetaria">
            <a:extLst>
              <a:ext uri="{FF2B5EF4-FFF2-40B4-BE49-F238E27FC236}">
                <a16:creationId xmlns:a16="http://schemas.microsoft.com/office/drawing/2014/main" id="{1134272F-00E5-FC4D-8CB4-EE706069C5C2}"/>
              </a:ext>
            </a:extLst>
          </p:cNvPr>
          <p:cNvSpPr/>
          <p:nvPr/>
        </p:nvSpPr>
        <p:spPr>
          <a:xfrm>
            <a:off x="3299625" y="1375419"/>
            <a:ext cx="2769582" cy="791245"/>
          </a:xfrm>
          <a:prstGeom prst="roundRect">
            <a:avLst>
              <a:gd name="adj" fmla="val 24739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13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Liberación de Potasio de Hemolisis, EDTA, activación plaquetaria</a:t>
            </a:r>
          </a:p>
        </p:txBody>
      </p:sp>
    </p:spTree>
    <p:extLst>
      <p:ext uri="{BB962C8B-B14F-4D97-AF65-F5344CB8AC3E}">
        <p14:creationId xmlns:p14="http://schemas.microsoft.com/office/powerpoint/2010/main" val="164665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dvAuto="0"/>
      <p:bldP spid="9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F5409-B12F-B74B-B215-E4902FE9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863" y="295457"/>
            <a:ext cx="5849983" cy="1325563"/>
          </a:xfrm>
        </p:spPr>
        <p:txBody>
          <a:bodyPr/>
          <a:lstStyle/>
          <a:p>
            <a:pPr algn="ctr"/>
            <a:r>
              <a:rPr lang="es-CO" b="0" dirty="0"/>
              <a:t>Indicaciones de TRR</a:t>
            </a:r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BAEC417-D630-4747-83A8-85A79439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2263" y="1999796"/>
            <a:ext cx="6679473" cy="3084990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002060"/>
                </a:solidFill>
              </a:rPr>
              <a:t>Acidosis grave pH &lt;7.</a:t>
            </a:r>
          </a:p>
          <a:p>
            <a:r>
              <a:rPr lang="es-CO" dirty="0">
                <a:solidFill>
                  <a:srgbClr val="002060"/>
                </a:solidFill>
              </a:rPr>
              <a:t>Edema agudo de pulmón.</a:t>
            </a:r>
          </a:p>
          <a:p>
            <a:r>
              <a:rPr lang="es-CO" dirty="0">
                <a:solidFill>
                  <a:srgbClr val="002060"/>
                </a:solidFill>
              </a:rPr>
              <a:t>Estado urémico.</a:t>
            </a:r>
          </a:p>
          <a:p>
            <a:r>
              <a:rPr lang="es-CO" dirty="0" err="1">
                <a:solidFill>
                  <a:srgbClr val="002060"/>
                </a:solidFill>
              </a:rPr>
              <a:t>Hiperkalemia</a:t>
            </a:r>
            <a:r>
              <a:rPr lang="es-CO" dirty="0">
                <a:solidFill>
                  <a:srgbClr val="002060"/>
                </a:solidFill>
              </a:rPr>
              <a:t> refractaria.</a:t>
            </a:r>
          </a:p>
          <a:p>
            <a:r>
              <a:rPr lang="es-CO" dirty="0">
                <a:solidFill>
                  <a:srgbClr val="002060"/>
                </a:solidFill>
              </a:rPr>
              <a:t>Sobrecarga extrema.</a:t>
            </a:r>
          </a:p>
          <a:p>
            <a:r>
              <a:rPr lang="es-CO" dirty="0">
                <a:solidFill>
                  <a:srgbClr val="002060"/>
                </a:solidFill>
              </a:rPr>
              <a:t>Intoxicación o sobredosis de medicamentos.</a:t>
            </a:r>
          </a:p>
          <a:p>
            <a:r>
              <a:rPr lang="es-CO" dirty="0">
                <a:solidFill>
                  <a:srgbClr val="002060"/>
                </a:solidFill>
              </a:rPr>
              <a:t>BUN &gt;80-100mg/dL o síntomas urémicos.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  <a:p>
            <a:endParaRPr lang="es-CO" dirty="0">
              <a:solidFill>
                <a:srgbClr val="002060"/>
              </a:solidFill>
            </a:endParaRPr>
          </a:p>
          <a:p>
            <a:endParaRPr lang="es-CO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99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340737"/>
            <a:ext cx="6629400" cy="1655762"/>
          </a:xfrm>
        </p:spPr>
        <p:txBody>
          <a:bodyPr/>
          <a:lstStyle/>
          <a:p>
            <a:r>
              <a:rPr lang="es-CO" dirty="0">
                <a:solidFill>
                  <a:srgbClr val="002060"/>
                </a:solidFill>
              </a:rPr>
              <a:t>Mateo Zuluaga Gómez</a:t>
            </a:r>
          </a:p>
          <a:p>
            <a:r>
              <a:rPr lang="es-CO" b="1" dirty="0">
                <a:solidFill>
                  <a:srgbClr val="002060"/>
                </a:solidFill>
              </a:rPr>
              <a:t>Medicina de Urgencias</a:t>
            </a:r>
          </a:p>
        </p:txBody>
      </p:sp>
      <p:pic>
        <p:nvPicPr>
          <p:cNvPr id="4" name="Imagen" descr="Imagen">
            <a:extLst>
              <a:ext uri="{FF2B5EF4-FFF2-40B4-BE49-F238E27FC236}">
                <a16:creationId xmlns:a16="http://schemas.microsoft.com/office/drawing/2014/main" id="{F092634D-9A3D-064E-8179-8F0B0CD97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1080" y="3509963"/>
            <a:ext cx="2934093" cy="255266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8E7AF74-6B0A-4384-8A35-B859F3E58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5735"/>
            <a:ext cx="9144000" cy="1820500"/>
          </a:xfrm>
        </p:spPr>
        <p:txBody>
          <a:bodyPr>
            <a:normAutofit/>
          </a:bodyPr>
          <a:lstStyle/>
          <a:p>
            <a:r>
              <a:rPr lang="es-MX" sz="8800" b="0" dirty="0"/>
              <a:t>¡Gracias!</a:t>
            </a:r>
            <a:endParaRPr lang="es-CO" sz="8800" b="0" dirty="0"/>
          </a:p>
        </p:txBody>
      </p:sp>
    </p:spTree>
    <p:extLst>
      <p:ext uri="{BB962C8B-B14F-4D97-AF65-F5344CB8AC3E}">
        <p14:creationId xmlns:p14="http://schemas.microsoft.com/office/powerpoint/2010/main" val="12814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" descr="Imagen">
            <a:extLst>
              <a:ext uri="{FF2B5EF4-FFF2-40B4-BE49-F238E27FC236}">
                <a16:creationId xmlns:a16="http://schemas.microsoft.com/office/drawing/2014/main" id="{0A25252D-F50F-794B-9BC6-6E2195C2A75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0791" y="1825625"/>
            <a:ext cx="4331289" cy="481771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573D11-E3B0-AE4A-B325-4EB211CD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298" y="1595200"/>
            <a:ext cx="10667997" cy="2090392"/>
          </a:xfrm>
        </p:spPr>
        <p:txBody>
          <a:bodyPr/>
          <a:lstStyle/>
          <a:p>
            <a:r>
              <a:rPr lang="es-CO" dirty="0">
                <a:solidFill>
                  <a:srgbClr val="002060"/>
                </a:solidFill>
              </a:rPr>
              <a:t>Rápida disminucion en la función renal y en la filtración renal.</a:t>
            </a:r>
          </a:p>
          <a:p>
            <a:r>
              <a:rPr lang="es-CO" dirty="0">
                <a:solidFill>
                  <a:srgbClr val="002060"/>
                </a:solidFill>
              </a:rPr>
              <a:t>Disminución súbita de la TFG.</a:t>
            </a:r>
          </a:p>
          <a:p>
            <a:r>
              <a:rPr lang="es-CO" dirty="0">
                <a:solidFill>
                  <a:srgbClr val="002060"/>
                </a:solidFill>
              </a:rPr>
              <a:t>Manifestaciones clínicas.</a:t>
            </a:r>
          </a:p>
          <a:p>
            <a:r>
              <a:rPr lang="es-CO" dirty="0">
                <a:solidFill>
                  <a:srgbClr val="002060"/>
                </a:solidFill>
              </a:rPr>
              <a:t>30% oligúricos.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936E5EE-7A4A-4934-A626-4181E1B05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155715"/>
            <a:ext cx="6686006" cy="1325563"/>
          </a:xfrm>
        </p:spPr>
        <p:txBody>
          <a:bodyPr/>
          <a:lstStyle/>
          <a:p>
            <a:pPr algn="ctr"/>
            <a:r>
              <a:rPr lang="es-CO" b="0" dirty="0"/>
              <a:t>Funcionamiento renal</a:t>
            </a:r>
          </a:p>
        </p:txBody>
      </p:sp>
    </p:spTree>
    <p:extLst>
      <p:ext uri="{BB962C8B-B14F-4D97-AF65-F5344CB8AC3E}">
        <p14:creationId xmlns:p14="http://schemas.microsoft.com/office/powerpoint/2010/main" val="103317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573D11-E3B0-AE4A-B325-4EB211CD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968" y="1709123"/>
            <a:ext cx="10667997" cy="2090392"/>
          </a:xfrm>
        </p:spPr>
        <p:txBody>
          <a:bodyPr/>
          <a:lstStyle/>
          <a:p>
            <a:r>
              <a:rPr lang="es-CO" dirty="0">
                <a:solidFill>
                  <a:srgbClr val="002060"/>
                </a:solidFill>
              </a:rPr>
              <a:t>Silenciosa en el contexto de ERC.</a:t>
            </a:r>
          </a:p>
          <a:p>
            <a:r>
              <a:rPr lang="es-CO" dirty="0">
                <a:solidFill>
                  <a:srgbClr val="002060"/>
                </a:solidFill>
              </a:rPr>
              <a:t>Morbilidad entre 15% – 80%.</a:t>
            </a:r>
          </a:p>
          <a:p>
            <a:r>
              <a:rPr lang="es-CO" dirty="0">
                <a:solidFill>
                  <a:srgbClr val="002060"/>
                </a:solidFill>
              </a:rPr>
              <a:t>Alta carga financiera – salud pública.</a:t>
            </a:r>
          </a:p>
        </p:txBody>
      </p:sp>
      <p:pic>
        <p:nvPicPr>
          <p:cNvPr id="5" name="Imagen" descr="Imagen">
            <a:extLst>
              <a:ext uri="{FF2B5EF4-FFF2-40B4-BE49-F238E27FC236}">
                <a16:creationId xmlns:a16="http://schemas.microsoft.com/office/drawing/2014/main" id="{BDF8A45C-5334-FA42-A20A-DF49B8E06D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2967" y="1999872"/>
            <a:ext cx="6039448" cy="339567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A060DD5A-CD6A-4FFF-960F-E293874A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155715"/>
            <a:ext cx="6686006" cy="1325563"/>
          </a:xfrm>
        </p:spPr>
        <p:txBody>
          <a:bodyPr/>
          <a:lstStyle/>
          <a:p>
            <a:pPr algn="ctr"/>
            <a:r>
              <a:rPr lang="es-CO" b="0" dirty="0"/>
              <a:t>Funcionamiento renal</a:t>
            </a:r>
          </a:p>
        </p:txBody>
      </p:sp>
    </p:spTree>
    <p:extLst>
      <p:ext uri="{BB962C8B-B14F-4D97-AF65-F5344CB8AC3E}">
        <p14:creationId xmlns:p14="http://schemas.microsoft.com/office/powerpoint/2010/main" val="261386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" descr="Imagen">
            <a:extLst>
              <a:ext uri="{FF2B5EF4-FFF2-40B4-BE49-F238E27FC236}">
                <a16:creationId xmlns:a16="http://schemas.microsoft.com/office/drawing/2014/main" id="{BEACF9AB-F7CE-784D-8AE1-5B58900F11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1509835"/>
            <a:ext cx="7518362" cy="383217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F45D65B-067F-4C53-AE71-F8B724E2D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155715"/>
            <a:ext cx="6686006" cy="1325563"/>
          </a:xfrm>
        </p:spPr>
        <p:txBody>
          <a:bodyPr/>
          <a:lstStyle/>
          <a:p>
            <a:pPr algn="ctr"/>
            <a:r>
              <a:rPr lang="es-CO" b="0" dirty="0"/>
              <a:t>Funcionamiento renal</a:t>
            </a:r>
          </a:p>
        </p:txBody>
      </p:sp>
    </p:spTree>
    <p:extLst>
      <p:ext uri="{BB962C8B-B14F-4D97-AF65-F5344CB8AC3E}">
        <p14:creationId xmlns:p14="http://schemas.microsoft.com/office/powerpoint/2010/main" val="2423496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A78DC7-CF24-234C-BD6F-4F4827CF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309" y="1999796"/>
            <a:ext cx="6163491" cy="3930742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Creatinina</a:t>
            </a:r>
          </a:p>
          <a:p>
            <a:r>
              <a:rPr lang="es-CO" dirty="0">
                <a:solidFill>
                  <a:srgbClr val="002060"/>
                </a:solidFill>
              </a:rPr>
              <a:t>Molécula de 113 D de peso molecular.</a:t>
            </a:r>
          </a:p>
          <a:p>
            <a:r>
              <a:rPr lang="es-CO" dirty="0">
                <a:solidFill>
                  <a:srgbClr val="002060"/>
                </a:solidFill>
              </a:rPr>
              <a:t>Endógena muscular.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r>
              <a:rPr lang="es-CO" b="1" dirty="0">
                <a:solidFill>
                  <a:srgbClr val="002060"/>
                </a:solidFill>
              </a:rPr>
              <a:t>Urea</a:t>
            </a:r>
          </a:p>
          <a:p>
            <a:r>
              <a:rPr lang="es-CO" dirty="0">
                <a:solidFill>
                  <a:srgbClr val="002060"/>
                </a:solidFill>
              </a:rPr>
              <a:t>Síntesis hepática.</a:t>
            </a:r>
          </a:p>
          <a:p>
            <a:r>
              <a:rPr lang="es-CO" dirty="0">
                <a:solidFill>
                  <a:srgbClr val="002060"/>
                </a:solidFill>
              </a:rPr>
              <a:t>Catabolismo proteico.</a:t>
            </a:r>
          </a:p>
          <a:p>
            <a:r>
              <a:rPr lang="es-CO" dirty="0">
                <a:solidFill>
                  <a:srgbClr val="002060"/>
                </a:solidFill>
              </a:rPr>
              <a:t>Filtra libremente – reabsorción 30% – 70% tubular.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825B362-7CE5-4C98-B21A-582D659D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155715"/>
            <a:ext cx="6686006" cy="1325563"/>
          </a:xfrm>
        </p:spPr>
        <p:txBody>
          <a:bodyPr/>
          <a:lstStyle/>
          <a:p>
            <a:pPr algn="ctr"/>
            <a:r>
              <a:rPr lang="es-CO" b="0" dirty="0"/>
              <a:t>Funcionamiento renal</a:t>
            </a:r>
          </a:p>
        </p:txBody>
      </p:sp>
    </p:spTree>
    <p:extLst>
      <p:ext uri="{BB962C8B-B14F-4D97-AF65-F5344CB8AC3E}">
        <p14:creationId xmlns:p14="http://schemas.microsoft.com/office/powerpoint/2010/main" val="312130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  <p:sp>
        <p:nvSpPr>
          <p:cNvPr id="6" name="Lesión Renal Aguda">
            <a:extLst>
              <a:ext uri="{FF2B5EF4-FFF2-40B4-BE49-F238E27FC236}">
                <a16:creationId xmlns:a16="http://schemas.microsoft.com/office/drawing/2014/main" id="{8FF7402E-DBB4-3744-9032-3BD4E1F78B6F}"/>
              </a:ext>
            </a:extLst>
          </p:cNvPr>
          <p:cNvSpPr/>
          <p:nvPr/>
        </p:nvSpPr>
        <p:spPr>
          <a:xfrm>
            <a:off x="4953830" y="1999928"/>
            <a:ext cx="2986599" cy="779753"/>
          </a:xfrm>
          <a:prstGeom prst="roundRect">
            <a:avLst>
              <a:gd name="adj" fmla="val 24431"/>
            </a:avLst>
          </a:prstGeom>
          <a:solidFill>
            <a:srgbClr val="FF401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dirty="0" err="1">
                <a:latin typeface="Montserrat" panose="00000500000000000000" pitchFamily="50" charset="0"/>
              </a:rPr>
              <a:t>Lesión</a:t>
            </a:r>
            <a:r>
              <a:rPr dirty="0">
                <a:latin typeface="Montserrat" panose="00000500000000000000" pitchFamily="50" charset="0"/>
              </a:rPr>
              <a:t> Renal </a:t>
            </a:r>
            <a:r>
              <a:rPr dirty="0" err="1">
                <a:latin typeface="Montserrat" panose="00000500000000000000" pitchFamily="50" charset="0"/>
              </a:rPr>
              <a:t>Aguda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7" name="Lesión Renal Crónica Agudizada">
            <a:extLst>
              <a:ext uri="{FF2B5EF4-FFF2-40B4-BE49-F238E27FC236}">
                <a16:creationId xmlns:a16="http://schemas.microsoft.com/office/drawing/2014/main" id="{A768DBF5-144C-234A-B2CD-8319FD93DE3F}"/>
              </a:ext>
            </a:extLst>
          </p:cNvPr>
          <p:cNvSpPr/>
          <p:nvPr/>
        </p:nvSpPr>
        <p:spPr>
          <a:xfrm>
            <a:off x="8771582" y="1999928"/>
            <a:ext cx="2986599" cy="779753"/>
          </a:xfrm>
          <a:prstGeom prst="roundRect">
            <a:avLst>
              <a:gd name="adj" fmla="val 24431"/>
            </a:avLst>
          </a:prstGeom>
          <a:solidFill>
            <a:srgbClr val="FFA0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dirty="0" err="1">
                <a:latin typeface="Montserrat" panose="00000500000000000000" pitchFamily="50" charset="0"/>
              </a:rPr>
              <a:t>Lesión</a:t>
            </a:r>
            <a:r>
              <a:rPr dirty="0">
                <a:latin typeface="Montserrat" panose="00000500000000000000" pitchFamily="50" charset="0"/>
              </a:rPr>
              <a:t> Renal </a:t>
            </a:r>
            <a:r>
              <a:rPr dirty="0" err="1">
                <a:latin typeface="Montserrat" panose="00000500000000000000" pitchFamily="50" charset="0"/>
              </a:rPr>
              <a:t>Crónica</a:t>
            </a:r>
            <a:r>
              <a:rPr dirty="0">
                <a:latin typeface="Montserrat" panose="00000500000000000000" pitchFamily="50" charset="0"/>
              </a:rPr>
              <a:t> </a:t>
            </a:r>
            <a:r>
              <a:rPr dirty="0" err="1">
                <a:latin typeface="Montserrat" panose="00000500000000000000" pitchFamily="50" charset="0"/>
              </a:rPr>
              <a:t>Agudizada</a:t>
            </a:r>
            <a:endParaRPr dirty="0">
              <a:latin typeface="Montserrat" panose="00000500000000000000" pitchFamily="50" charset="0"/>
            </a:endParaRPr>
          </a:p>
        </p:txBody>
      </p:sp>
      <p:sp>
        <p:nvSpPr>
          <p:cNvPr id="8" name="Prerrenal">
            <a:extLst>
              <a:ext uri="{FF2B5EF4-FFF2-40B4-BE49-F238E27FC236}">
                <a16:creationId xmlns:a16="http://schemas.microsoft.com/office/drawing/2014/main" id="{7E5F89B8-F27A-6542-BBF0-E438E298E6C3}"/>
              </a:ext>
            </a:extLst>
          </p:cNvPr>
          <p:cNvSpPr/>
          <p:nvPr/>
        </p:nvSpPr>
        <p:spPr>
          <a:xfrm>
            <a:off x="4953830" y="3295904"/>
            <a:ext cx="2986599" cy="779753"/>
          </a:xfrm>
          <a:prstGeom prst="roundRect">
            <a:avLst>
              <a:gd name="adj" fmla="val 24431"/>
            </a:avLst>
          </a:prstGeom>
          <a:solidFill>
            <a:srgbClr val="FF2E1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Prerrenal</a:t>
            </a:r>
          </a:p>
        </p:txBody>
      </p:sp>
      <p:sp>
        <p:nvSpPr>
          <p:cNvPr id="9" name="Intersticial o Intrinseca">
            <a:extLst>
              <a:ext uri="{FF2B5EF4-FFF2-40B4-BE49-F238E27FC236}">
                <a16:creationId xmlns:a16="http://schemas.microsoft.com/office/drawing/2014/main" id="{D2428B94-909A-CA4A-A67C-7EFB0B2A7397}"/>
              </a:ext>
            </a:extLst>
          </p:cNvPr>
          <p:cNvSpPr/>
          <p:nvPr/>
        </p:nvSpPr>
        <p:spPr>
          <a:xfrm>
            <a:off x="8771581" y="3309088"/>
            <a:ext cx="2986599" cy="779753"/>
          </a:xfrm>
          <a:prstGeom prst="roundRect">
            <a:avLst>
              <a:gd name="adj" fmla="val 24431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Intersticial o Intrinseca</a:t>
            </a:r>
          </a:p>
        </p:txBody>
      </p:sp>
      <p:sp>
        <p:nvSpPr>
          <p:cNvPr id="10" name="Posrenal">
            <a:extLst>
              <a:ext uri="{FF2B5EF4-FFF2-40B4-BE49-F238E27FC236}">
                <a16:creationId xmlns:a16="http://schemas.microsoft.com/office/drawing/2014/main" id="{BBF7BF58-08BC-774B-A85A-2C2D8D16B473}"/>
              </a:ext>
            </a:extLst>
          </p:cNvPr>
          <p:cNvSpPr/>
          <p:nvPr/>
        </p:nvSpPr>
        <p:spPr>
          <a:xfrm>
            <a:off x="6951490" y="4409246"/>
            <a:ext cx="2986599" cy="779753"/>
          </a:xfrm>
          <a:prstGeom prst="roundRect">
            <a:avLst>
              <a:gd name="adj" fmla="val 24431"/>
            </a:avLst>
          </a:prstGeom>
          <a:solidFill>
            <a:srgbClr val="FF283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>
                <a:latin typeface="Montserrat" panose="00000500000000000000" pitchFamily="50" charset="0"/>
              </a:rPr>
              <a:t>Posrenal</a:t>
            </a:r>
          </a:p>
        </p:txBody>
      </p:sp>
    </p:spTree>
    <p:extLst>
      <p:ext uri="{BB962C8B-B14F-4D97-AF65-F5344CB8AC3E}">
        <p14:creationId xmlns:p14="http://schemas.microsoft.com/office/powerpoint/2010/main" val="359939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3">
            <a:extLst>
              <a:ext uri="{FF2B5EF4-FFF2-40B4-BE49-F238E27FC236}">
                <a16:creationId xmlns:a16="http://schemas.microsoft.com/office/drawing/2014/main" id="{E20F133C-D162-344D-90B3-B81BCF292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138" y="1846806"/>
            <a:ext cx="6679474" cy="3164387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002060"/>
                </a:solidFill>
              </a:rPr>
              <a:t>Prerrenal</a:t>
            </a:r>
          </a:p>
          <a:p>
            <a:r>
              <a:rPr lang="es-CO" dirty="0">
                <a:solidFill>
                  <a:srgbClr val="002060"/>
                </a:solidFill>
              </a:rPr>
              <a:t>Un volumen sanguíneo disminuido, con un inadecuado aporte sanguíneo al riñón.</a:t>
            </a:r>
          </a:p>
          <a:p>
            <a:r>
              <a:rPr lang="es-CO" dirty="0">
                <a:solidFill>
                  <a:srgbClr val="002060"/>
                </a:solidFill>
              </a:rPr>
              <a:t>Manejo adecuado normaliza creatinina en 72%.</a:t>
            </a:r>
          </a:p>
          <a:p>
            <a:endParaRPr lang="es-CO" dirty="0">
              <a:solidFill>
                <a:srgbClr val="002060"/>
              </a:solidFill>
            </a:endParaRPr>
          </a:p>
          <a:p>
            <a:r>
              <a:rPr lang="es-CO" b="1" dirty="0">
                <a:solidFill>
                  <a:srgbClr val="002060"/>
                </a:solidFill>
              </a:rPr>
              <a:t>Mecanismos compensatorios</a:t>
            </a:r>
          </a:p>
          <a:p>
            <a:r>
              <a:rPr lang="es-CO" dirty="0">
                <a:solidFill>
                  <a:srgbClr val="002060"/>
                </a:solidFill>
              </a:rPr>
              <a:t>Sistema Renina Angiotensina Aldosterona.</a:t>
            </a:r>
          </a:p>
          <a:p>
            <a:r>
              <a:rPr lang="es-CO" dirty="0">
                <a:solidFill>
                  <a:srgbClr val="002060"/>
                </a:solidFill>
              </a:rPr>
              <a:t>Via de las prostaglandinas y oxido nítrico.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21619F-6D11-4F34-B5B5-5C0C1AE1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312874"/>
            <a:ext cx="3925389" cy="1325563"/>
          </a:xfrm>
        </p:spPr>
        <p:txBody>
          <a:bodyPr/>
          <a:lstStyle/>
          <a:p>
            <a:pPr algn="ctr"/>
            <a:r>
              <a:rPr lang="es-CO" b="0" dirty="0"/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3828334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155</TotalTime>
  <Words>818</Words>
  <Application>Microsoft Office PowerPoint</Application>
  <PresentationFormat>Panorámica</PresentationFormat>
  <Paragraphs>205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0" baseType="lpstr">
      <vt:lpstr>American Typewriter</vt:lpstr>
      <vt:lpstr>Arial</vt:lpstr>
      <vt:lpstr>Calibri</vt:lpstr>
      <vt:lpstr>Montserrat</vt:lpstr>
      <vt:lpstr>Tema de Office</vt:lpstr>
      <vt:lpstr>Manejo médico de las urgencias dialíticas</vt:lpstr>
      <vt:lpstr>Objetivos</vt:lpstr>
      <vt:lpstr>Funcionamiento renal</vt:lpstr>
      <vt:lpstr>Funcionamiento renal</vt:lpstr>
      <vt:lpstr>Funcionamiento renal</vt:lpstr>
      <vt:lpstr>Funcionamiento renal</vt:lpstr>
      <vt:lpstr>Funcionamiento renal</vt:lpstr>
      <vt:lpstr>Clasificación</vt:lpstr>
      <vt:lpstr>Clasificación</vt:lpstr>
      <vt:lpstr>Clasificación</vt:lpstr>
      <vt:lpstr>Clasificación</vt:lpstr>
      <vt:lpstr>Clasificación</vt:lpstr>
      <vt:lpstr>Clasificación</vt:lpstr>
      <vt:lpstr>Clasificación</vt:lpstr>
      <vt:lpstr>Clasificación</vt:lpstr>
      <vt:lpstr>Clasificación</vt:lpstr>
      <vt:lpstr>¿Cuándo hablar de urgencia dialítica?</vt:lpstr>
      <vt:lpstr>Pacientes en riesgo</vt:lpstr>
      <vt:lpstr>Ayudas diagnósticas</vt:lpstr>
      <vt:lpstr>¿A quién se le indica reposición con volúmen?</vt:lpstr>
      <vt:lpstr>¿A quién indico diurético?</vt:lpstr>
      <vt:lpstr>Electrocardiograma</vt:lpstr>
      <vt:lpstr>ECG</vt:lpstr>
      <vt:lpstr>Presentación de PowerPoint</vt:lpstr>
      <vt:lpstr>ECG</vt:lpstr>
      <vt:lpstr>Hiperkalemia</vt:lpstr>
      <vt:lpstr>Hiperkalemia</vt:lpstr>
      <vt:lpstr>Hiperkalemia</vt:lpstr>
      <vt:lpstr>Hiperkalemia</vt:lpstr>
      <vt:lpstr>Hiperkalemia</vt:lpstr>
      <vt:lpstr>Hiperkalemia</vt:lpstr>
      <vt:lpstr>Hiperkalemia</vt:lpstr>
      <vt:lpstr>Presentación de PowerPoint</vt:lpstr>
      <vt:lpstr>Indicaciones de TRR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User</cp:lastModifiedBy>
  <cp:revision>29</cp:revision>
  <dcterms:created xsi:type="dcterms:W3CDTF">2020-11-12T02:46:13Z</dcterms:created>
  <dcterms:modified xsi:type="dcterms:W3CDTF">2021-05-08T17:19:41Z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482541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