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1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682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958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643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1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550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818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221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834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76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568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509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DF9F-1B20-477F-8E8E-AE19574791DC}" type="datetimeFigureOut">
              <a:rPr lang="es-CO" smtClean="0"/>
              <a:t>11/05/2021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0953-8A32-4298-B30F-74649B6481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54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 ?><Relationships xmlns="http://schemas.openxmlformats.org/package/2006/relationships"><Relationship Id="rId2" Target="../media/image3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57288-FC75-4CB4-903C-0B956A64C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2046"/>
            <a:ext cx="9144000" cy="2387600"/>
          </a:xfrm>
        </p:spPr>
        <p:txBody>
          <a:bodyPr>
            <a:noAutofit/>
          </a:bodyPr>
          <a:lstStyle/>
          <a:p>
            <a:r>
              <a:rPr lang="es-CO" sz="4400" dirty="0"/>
              <a:t>MANIFESTACIONES CUTÁNEAS DE LAS ENFERMEDADES SISTÉMICAS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41BA04-6BAE-48BB-A147-23A0C08D9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568355"/>
            <a:ext cx="6629400" cy="1655762"/>
          </a:xfrm>
        </p:spPr>
        <p:txBody>
          <a:bodyPr/>
          <a:lstStyle/>
          <a:p>
            <a:r>
              <a:rPr lang="es-CO" b="1" dirty="0"/>
              <a:t>José Tomás Peralta Fuentes</a:t>
            </a:r>
          </a:p>
          <a:p>
            <a:r>
              <a:rPr lang="es-CO" b="1" dirty="0"/>
              <a:t>Residente de dermatología</a:t>
            </a:r>
          </a:p>
          <a:p>
            <a:r>
              <a:rPr lang="es-CO" b="1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95576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31" y="89481"/>
            <a:ext cx="10667999" cy="1325563"/>
          </a:xfrm>
        </p:spPr>
        <p:txBody>
          <a:bodyPr/>
          <a:lstStyle/>
          <a:p>
            <a:r>
              <a:rPr lang="es-CO" dirty="0"/>
              <a:t>DIABETES MELLITUS: microangiopatía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858" y="1493139"/>
            <a:ext cx="6443576" cy="23417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Infecciones cutáneas: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 más frecuente es la candidiasis.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ermatofitos en los pies:</a:t>
            </a:r>
          </a:p>
          <a:p>
            <a:pPr lvl="2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cs typeface="Times New Roman" panose="02020603050405020304" pitchFamily="18" charset="0"/>
              </a:rPr>
              <a:t>Pueden complicar las úlceras.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Aumento de las infecciones de staphylococcus o pseudomonas en los tejidos blandos.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titis externa maligna.</a:t>
            </a:r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C01C880-C658-4CDF-B2D2-85A85703C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4265" y="371719"/>
            <a:ext cx="4541191" cy="306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ntertrigo">
            <a:extLst>
              <a:ext uri="{FF2B5EF4-FFF2-40B4-BE49-F238E27FC236}">
                <a16:creationId xmlns:a16="http://schemas.microsoft.com/office/drawing/2014/main" id="{A2E37FBA-DA93-41AD-9580-FC007B19C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8696" y="3688546"/>
            <a:ext cx="4556760" cy="298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85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DIABETES MELLITUS: resistencia a la insulina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41" y="1872454"/>
            <a:ext cx="10667999" cy="1900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Acantosis nigricans:</a:t>
            </a:r>
          </a:p>
          <a:p>
            <a:pPr lvl="1"/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ngrosamiento de la piel con hiperpigmentación aterciopelada.</a:t>
            </a:r>
          </a:p>
          <a:p>
            <a:pPr lvl="1"/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liegues y en el dorso de las manos en las articulaciones metacarpofalángicas.</a:t>
            </a:r>
          </a:p>
          <a:p>
            <a:pPr lvl="1"/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ctivación de los receptores de factor de crecimiento similar a la insulina:</a:t>
            </a:r>
          </a:p>
          <a:p>
            <a:pPr lvl="2"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Hiperplasia epidérmica.</a:t>
            </a:r>
          </a:p>
          <a:p>
            <a:pPr lvl="1"/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etinoides y tratamientos tópicos mejoran muy poco la lesión.</a:t>
            </a:r>
          </a:p>
          <a:p>
            <a:pPr lvl="1"/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B65ED4C-8CC4-470E-B90E-0B12B4C62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1405" y="4016546"/>
            <a:ext cx="4318635" cy="248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482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25" y="259107"/>
            <a:ext cx="10667999" cy="1325563"/>
          </a:xfrm>
        </p:spPr>
        <p:txBody>
          <a:bodyPr/>
          <a:lstStyle/>
          <a:p>
            <a:r>
              <a:rPr lang="es-CO" dirty="0"/>
              <a:t>DIABETES MELLITUS: resistencia a la insulina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105" y="1728562"/>
            <a:ext cx="7212495" cy="2044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Fibromas </a:t>
            </a:r>
            <a:r>
              <a:rPr lang="es-CO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axos: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iperplasia epidérmica de queratinocitos.</a:t>
            </a:r>
            <a:endParaRPr lang="es-CO" sz="1800" b="1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ápulas hiperpigmentadas o eucrómicas.</a:t>
            </a:r>
            <a:endParaRPr lang="es-CO" sz="1800" b="1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 los pliegues y en las cejas.</a:t>
            </a:r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8194" name="Picture 2" descr="6 consejos para eliminar naturalmente los acrocordones — Mejor con Salud">
            <a:extLst>
              <a:ext uri="{FF2B5EF4-FFF2-40B4-BE49-F238E27FC236}">
                <a16:creationId xmlns:a16="http://schemas.microsoft.com/office/drawing/2014/main" id="{D92394E0-8FEB-4E0F-BEC2-3CBE842CD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975" y="2979393"/>
            <a:ext cx="61912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073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2" y="82627"/>
            <a:ext cx="10667999" cy="1325563"/>
          </a:xfrm>
        </p:spPr>
        <p:txBody>
          <a:bodyPr/>
          <a:lstStyle/>
          <a:p>
            <a:r>
              <a:rPr lang="es-CO" dirty="0"/>
              <a:t>DIABETES MELLITUS: otros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060" y="1292078"/>
            <a:ext cx="11506199" cy="27203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Esclerodema diabeticorum</a:t>
            </a:r>
            <a:r>
              <a:rPr lang="es-CO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b="1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Mal control metabólico.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2,5 y 14% de los pacientes.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Aumenta la síntesis del colágeno por los fibroblastos.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Mucopolisacáridos ácidos de la dermis.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uello, tronco y miembros superiores.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 lo general es autolimitado.</a:t>
            </a:r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9218" name="Picture 2" descr="Escleredema de Buschke asociado a diabetes mellitus. Estudio de cuatro  casos | Actas Dermo-Sifiliográficas">
            <a:extLst>
              <a:ext uri="{FF2B5EF4-FFF2-40B4-BE49-F238E27FC236}">
                <a16:creationId xmlns:a16="http://schemas.microsoft.com/office/drawing/2014/main" id="{7BBAFB11-4737-4C3F-9980-4B0ABF676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4160" y="3154747"/>
            <a:ext cx="5318760" cy="347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19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775" y="37705"/>
            <a:ext cx="10667999" cy="1325563"/>
          </a:xfrm>
        </p:spPr>
        <p:txBody>
          <a:bodyPr/>
          <a:lstStyle/>
          <a:p>
            <a:r>
              <a:rPr lang="es-CO" dirty="0"/>
              <a:t>DIABETES MELLITUS: otros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891" y="1278823"/>
            <a:ext cx="6655117" cy="27203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Escleroartropatía diabética: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ápulas agrupadas en el dorso de los dedos.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 el tiempo impiden juntar las palmas (signo de la oración</a:t>
            </a: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isioterapia de las manos o corticoides intralesionales.</a:t>
            </a:r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10242" name="Picture 2" descr="Anestesia y diabetes mellitus">
            <a:extLst>
              <a:ext uri="{FF2B5EF4-FFF2-40B4-BE49-F238E27FC236}">
                <a16:creationId xmlns:a16="http://schemas.microsoft.com/office/drawing/2014/main" id="{083C4688-7C8E-4439-AC96-AE0ACDA10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0918" y="1351190"/>
            <a:ext cx="4454842" cy="513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11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3185"/>
            <a:ext cx="10667999" cy="1325563"/>
          </a:xfrm>
        </p:spPr>
        <p:txBody>
          <a:bodyPr/>
          <a:lstStyle/>
          <a:p>
            <a:r>
              <a:rPr lang="es-CO" dirty="0"/>
              <a:t>DIABETES MELLITUS: otros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971" y="1408748"/>
            <a:ext cx="5928359" cy="27203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Pápulas de Huntley:</a:t>
            </a:r>
          </a:p>
          <a:p>
            <a:pPr lvl="1"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icropápulas induradas en las superficies extensoras de los dedos de las manos y periungulares</a:t>
            </a:r>
          </a:p>
          <a:p>
            <a:pPr lvl="1"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nvolución parcial con el uso de lactato de amonio al 12%.</a:t>
            </a:r>
          </a:p>
          <a:p>
            <a:pPr lvl="1" algn="just">
              <a:lnSpc>
                <a:spcPct val="100000"/>
              </a:lnSpc>
            </a:pPr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11266" name="Picture 2" descr="Finger pebbles in a diabetic patient: Huntley's papules - Guarneri - 2005 -  International Journal of Dermatology - Wiley Online Library">
            <a:extLst>
              <a:ext uri="{FF2B5EF4-FFF2-40B4-BE49-F238E27FC236}">
                <a16:creationId xmlns:a16="http://schemas.microsoft.com/office/drawing/2014/main" id="{09A6CDA2-890C-4E8D-B959-F83D61200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5210" y="1408748"/>
            <a:ext cx="4475018" cy="272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Index of Images - Diabetes Mellitus">
            <a:extLst>
              <a:ext uri="{FF2B5EF4-FFF2-40B4-BE49-F238E27FC236}">
                <a16:creationId xmlns:a16="http://schemas.microsoft.com/office/drawing/2014/main" id="{24912711-1392-42BE-B705-F190E3F15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9079" y="4256556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223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279" y="7772"/>
            <a:ext cx="10667999" cy="1325563"/>
          </a:xfrm>
        </p:spPr>
        <p:txBody>
          <a:bodyPr/>
          <a:lstStyle/>
          <a:p>
            <a:r>
              <a:rPr lang="es-CO" dirty="0"/>
              <a:t>DIABETES MELLITUS: otros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722" y="1049742"/>
            <a:ext cx="7462215" cy="29273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Necrobiosis lipoídica</a:t>
            </a:r>
            <a:r>
              <a:rPr lang="es-CO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b="1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62% de los diabéticos.</a:t>
            </a:r>
            <a:endParaRPr lang="es-CO" sz="1800" b="1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egeneración del colágeno, engrosamiento de la pared endotelial y aparición de depósitos de grasa.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Áreas pretibiales, muslos, región poplítea y pies, con distribución bilateral y simétrica.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Placas eritematosas, evolucionan a placas pardo- amarillas con centro atrófico amarillo (visibilidad de la grasa subcutánea), y telangiectasias periféricas.</a:t>
            </a:r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4E0AC3D6-8146-4531-AC28-D58ACD785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7830296" y="2611106"/>
            <a:ext cx="499789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000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32" y="228204"/>
            <a:ext cx="10667999" cy="1325563"/>
          </a:xfrm>
        </p:spPr>
        <p:txBody>
          <a:bodyPr/>
          <a:lstStyle/>
          <a:p>
            <a:r>
              <a:rPr lang="es-CO" dirty="0"/>
              <a:t>DIABETES MELLITUS: otros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469" y="1430382"/>
            <a:ext cx="9193696" cy="27203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Necrobiosis lipoídica: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35% de las lesiones se ulceran con dolor y resuelven espontáneamente entre el 10 al 20%. 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acunas y lesiones antiguas de esclerodermia.</a:t>
            </a:r>
            <a:endParaRPr lang="es-CO" b="1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D2069A1A-4A96-4C0B-BEE2-ECBAA14C5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6598" y="3191271"/>
            <a:ext cx="523875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47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509" y="215581"/>
            <a:ext cx="10667999" cy="1325563"/>
          </a:xfrm>
        </p:spPr>
        <p:txBody>
          <a:bodyPr/>
          <a:lstStyle/>
          <a:p>
            <a:r>
              <a:rPr lang="es-CO" dirty="0"/>
              <a:t>DIABETES MELLITUS: otros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92" y="1408623"/>
            <a:ext cx="6423659" cy="27203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Inyección de insulina:</a:t>
            </a:r>
          </a:p>
          <a:p>
            <a:pPr lvl="1"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ipohipertrofia (27% de los diabéticos), lipoatrofia, infecciones locales y reacciones alérgicas.</a:t>
            </a:r>
            <a:endParaRPr lang="es-CO" b="1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 descr="Lipodistrofias - BD">
            <a:extLst>
              <a:ext uri="{FF2B5EF4-FFF2-40B4-BE49-F238E27FC236}">
                <a16:creationId xmlns:a16="http://schemas.microsoft.com/office/drawing/2014/main" id="{C49CBA99-CF0C-46BD-AA79-3F775DB02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7992" y="2204445"/>
            <a:ext cx="4914008" cy="440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632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43" y="122187"/>
            <a:ext cx="10667999" cy="1325563"/>
          </a:xfrm>
        </p:spPr>
        <p:txBody>
          <a:bodyPr/>
          <a:lstStyle/>
          <a:p>
            <a:r>
              <a:rPr lang="es-CO" dirty="0"/>
              <a:t>DIABETES MELLITUS: otros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383" y="1253473"/>
            <a:ext cx="10667999" cy="27203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Asociación con otras dermatosis: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Xantomas eruptivos.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Vitiligo</a:t>
            </a: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CO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 a 7% de los pacientes diabéticos.</a:t>
            </a:r>
            <a:endParaRPr lang="es-CO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Liquen plano </a:t>
            </a: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hasta una ¼ parte tienen diabetes.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Psoriasis</a:t>
            </a: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riesgo de síndrome metabólico.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Colagenosis perforante reactiva .</a:t>
            </a:r>
          </a:p>
        </p:txBody>
      </p:sp>
    </p:spTree>
    <p:extLst>
      <p:ext uri="{BB962C8B-B14F-4D97-AF65-F5344CB8AC3E}">
        <p14:creationId xmlns:p14="http://schemas.microsoft.com/office/powerpoint/2010/main" val="4180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89151"/>
            <a:ext cx="10667999" cy="1325563"/>
          </a:xfrm>
        </p:spPr>
        <p:txBody>
          <a:bodyPr/>
          <a:lstStyle/>
          <a:p>
            <a:r>
              <a:rPr lang="es-CO" dirty="0"/>
              <a:t>DIABETES MELLITUS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366" y="1381784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1/3 de los pacientes tienen manifestaciones cutáneas.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20% cursan con infecciones siendo más frecuente la micosis de las uñas y de los pies: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liegues en diabéticos tipo II y las verrugas virales en los tipo I.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 la mayoría predomina xerosis, dermopatía diabética y prurito.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Xerosis (44%)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producto de la alteración del recambio normal de la piel.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2CCA25-27AA-4338-B2EB-962482C2152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43060" y="3773010"/>
            <a:ext cx="7044855" cy="24133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isminución de la actividad de las glándulas sebáceas y alteración de los lípidos del estrato córneo.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icrovasculopatía asociada también a neuropatía.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europatía autonómica lleva a vasodilatación persistente y anhidrosis.</a:t>
            </a:r>
          </a:p>
        </p:txBody>
      </p:sp>
    </p:spTree>
    <p:extLst>
      <p:ext uri="{BB962C8B-B14F-4D97-AF65-F5344CB8AC3E}">
        <p14:creationId xmlns:p14="http://schemas.microsoft.com/office/powerpoint/2010/main" val="2985130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6" y="179595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1" y="1339585"/>
            <a:ext cx="7086599" cy="272034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15 a 20% de los pacientes se diagnostican por las manifestaciones cutáneas: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 mayoría son asintomáticas.</a:t>
            </a:r>
            <a:endParaRPr lang="es-CO" sz="16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Ictericia: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 bilirrubina mayor a 2 o 3 mg/dL, puede ser de bilirrubina, pre, intra o posthepática.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nemias hemolíticas, carotenemia, exposición a fenoles y uso de quinacrina</a:t>
            </a: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16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24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 descr="Ictericia en adultos - Trastornos del hígado y de la vesícula biliar -  Manual MSD versión para público general">
            <a:extLst>
              <a:ext uri="{FF2B5EF4-FFF2-40B4-BE49-F238E27FC236}">
                <a16:creationId xmlns:a16="http://schemas.microsoft.com/office/drawing/2014/main" id="{970DD6EC-1EC5-41D9-9847-8CBEE243A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9622" y="1690688"/>
            <a:ext cx="3096577" cy="467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299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339" y="180341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70" y="1372636"/>
            <a:ext cx="9518373" cy="29279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Prurito en casi el 50% de las enfermedades hepáticas: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Colestasis intrahepática del embarazo, la cirrosis biliar primaria, la colangitis esclerosante primaria y los síndromes colestásicos hereditarios.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almas y plantas con progresión central, aunque tiende a respetar la cara y el cuero cabelludo.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xcoriaciones por rascado, pero pueden progresar si son crónicas a liquen simple crónico, prurigo nodular.</a:t>
            </a:r>
            <a:endParaRPr lang="es-CO" sz="24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Picture of Xerosis">
            <a:extLst>
              <a:ext uri="{FF2B5EF4-FFF2-40B4-BE49-F238E27FC236}">
                <a16:creationId xmlns:a16="http://schemas.microsoft.com/office/drawing/2014/main" id="{662C00D5-63E2-4C61-BA4C-6F5A5CA16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3413" y="3443635"/>
            <a:ext cx="4863517" cy="329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864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280" y="116917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721" y="1442480"/>
            <a:ext cx="6742044" cy="292798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 piensa que es por acumulación de las sales biliares. 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etabolitos de la progesterona y los opioides endógenos han sido estudiados en la etiopatogenia por activación de los receptores opioides Mu.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intensidad del prurito no se relaciona con la gravedad de la colestasis.</a:t>
            </a:r>
            <a:endParaRPr lang="es-CO" sz="24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Prurigo Nodularis">
            <a:extLst>
              <a:ext uri="{FF2B5EF4-FFF2-40B4-BE49-F238E27FC236}">
                <a16:creationId xmlns:a16="http://schemas.microsoft.com/office/drawing/2014/main" id="{AAAF8DE1-AF29-4F75-BA83-A85658774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4348" y="1442480"/>
            <a:ext cx="3239452" cy="488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804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66" y="139838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804" y="1293123"/>
            <a:ext cx="9809921" cy="29279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Angiomas en araña: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ilatación de una arteriola central con capilares radiados centrífugos.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alidece cuando se presiona el centro de la lesión.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irrosis hepática en un 27 a 33%.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40% en la etiología alcohólica.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onas de drenaje de la vena cava superior.</a:t>
            </a:r>
            <a:endParaRPr lang="es-CO" sz="24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 descr="Dermatología: Araña Naevus. Referencia profesional para Spider Naevus 2021">
            <a:extLst>
              <a:ext uri="{FF2B5EF4-FFF2-40B4-BE49-F238E27FC236}">
                <a16:creationId xmlns:a16="http://schemas.microsoft.com/office/drawing/2014/main" id="{D6E73437-CBA4-4993-B7C1-F26378548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8525" y="3428999"/>
            <a:ext cx="5027012" cy="327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787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81" y="136524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13" y="1197659"/>
            <a:ext cx="5949163" cy="29279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Angiomas en araña: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umento de los estrógenos y testosterona que inducen dilatación y proliferación angiogénica. 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También se ven en embarazadas, uso de ACO’s y la tirotoxicosis.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umento de las várices esofágicas y el sangrado.</a:t>
            </a:r>
            <a:endParaRPr lang="es-CO" sz="24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482" name="Picture 2">
            <a:extLst>
              <a:ext uri="{FF2B5EF4-FFF2-40B4-BE49-F238E27FC236}">
                <a16:creationId xmlns:a16="http://schemas.microsoft.com/office/drawing/2014/main" id="{2D4A71B6-B708-4363-98AC-573C805CB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2348" y="1724552"/>
            <a:ext cx="4251692" cy="48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521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41" y="0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947"/>
            <a:ext cx="11152697" cy="26298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Eritema palmar: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oloración rojiza de las palmas y los dedos, sobre todo en la eminencia tenar e hipotenar.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resente en un 20% en los pacientes con cirrosis hepática.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ambién en enfermedad de Wilson y la hemocromatosis.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AR (60%), en tirotoxicosis (18%), y DM tipo 2 (4%).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strógenos que no pueden ser depurados por el hígado.</a:t>
            </a:r>
            <a:endParaRPr lang="es-CO" sz="24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506" name="Picture 2" descr="Image: Cirrosis (eritema palmar) - Manual MSD versión para profesionales">
            <a:extLst>
              <a:ext uri="{FF2B5EF4-FFF2-40B4-BE49-F238E27FC236}">
                <a16:creationId xmlns:a16="http://schemas.microsoft.com/office/drawing/2014/main" id="{51FD5A80-0E70-4005-8DD0-2E1F03407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2191" y="3613984"/>
            <a:ext cx="4621755" cy="292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39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97" y="106681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281" y="1320465"/>
            <a:ext cx="6103619" cy="26298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Circulación colateral:</a:t>
            </a:r>
          </a:p>
          <a:p>
            <a:pPr lvl="1"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umento sostenido de la presión portal y derivación de la circulación sistémica por las venas abdominales.</a:t>
            </a:r>
            <a:endParaRPr lang="es-CO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enas dilatadas con disposición radiada desde el ombligo.</a:t>
            </a:r>
          </a:p>
          <a:p>
            <a:pPr lvl="1"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ara anterior del tórax.</a:t>
            </a:r>
            <a:endParaRPr lang="es-CO" sz="2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 descr="Maquetación 1">
            <a:extLst>
              <a:ext uri="{FF2B5EF4-FFF2-40B4-BE49-F238E27FC236}">
                <a16:creationId xmlns:a16="http://schemas.microsoft.com/office/drawing/2014/main" id="{A14637EC-3A3B-4A1B-B87B-C9589A018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2883" y="1432244"/>
            <a:ext cx="3980496" cy="506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381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280" y="157004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331" y="1312863"/>
            <a:ext cx="8816008" cy="26298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Xantomas y xantelasmas: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76% de los pacientes con estatohepatitis o cirrosis.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islipidemia secundaria.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epósitos de lípidos en la piel y tejido celular subcutáneo.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Xantelasmas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placas bien delimitadas y definidas, de color amarillento y anaranjado: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antos internos de los parpados.</a:t>
            </a:r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B96821C8-8AAE-435F-84B6-C7BCEEADB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23159" y="3429000"/>
            <a:ext cx="52387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737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3" y="91756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478" y="1417319"/>
            <a:ext cx="6103619" cy="26298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Xantomas 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en cualquier parte del cuerpo, pero principalmente en rodillas y codos, cabeza y cuello, pliegue inframamario o tendones: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Xantomas eruptivos (triglicéridos).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Xantomas tendinosos: </a:t>
            </a: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(tendón de Aquiles y extensor de los dedos).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Xantomas tuberosos (codos y rodillas).</a:t>
            </a: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2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578" name="Picture 2">
            <a:extLst>
              <a:ext uri="{FF2B5EF4-FFF2-40B4-BE49-F238E27FC236}">
                <a16:creationId xmlns:a16="http://schemas.microsoft.com/office/drawing/2014/main" id="{38EB3C9A-6A78-448B-A58C-6D1531603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3214" y="1417319"/>
            <a:ext cx="3580586" cy="474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24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35" y="57731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pic>
        <p:nvPicPr>
          <p:cNvPr id="25602" name="Picture 2">
            <a:extLst>
              <a:ext uri="{FF2B5EF4-FFF2-40B4-BE49-F238E27FC236}">
                <a16:creationId xmlns:a16="http://schemas.microsoft.com/office/drawing/2014/main" id="{A258347B-B5A0-4836-B514-CB1188063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3294" y="1234482"/>
            <a:ext cx="523875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Xanthomas">
            <a:extLst>
              <a:ext uri="{FF2B5EF4-FFF2-40B4-BE49-F238E27FC236}">
                <a16:creationId xmlns:a16="http://schemas.microsoft.com/office/drawing/2014/main" id="{33659923-A61B-4DC7-B08F-7B16D82AD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8160" y="2835965"/>
            <a:ext cx="4110325" cy="353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28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5297"/>
            <a:ext cx="10667999" cy="1325563"/>
          </a:xfrm>
        </p:spPr>
        <p:txBody>
          <a:bodyPr/>
          <a:lstStyle/>
          <a:p>
            <a:r>
              <a:rPr lang="es-CO" dirty="0"/>
              <a:t>DIABETES MELLITUS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4" y="1245528"/>
            <a:ext cx="10667997" cy="209039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mayoría de las manifestaciones se dan por la acumulación de los productos finales de la glicosilación (AGE´s).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ayor expresión del inhibidor de las cinasas dependientes de ciclina (CDK’s):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onducen a una alteración por inhibición de la proliferación y migración de los queratinocitos. 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Alteración del metabolismo de la insulina lleva a disminución de la expresión de las queratinas.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hiperglicemia también induce apoptosis y disminución de la síntesis protéica.</a:t>
            </a:r>
          </a:p>
          <a:p>
            <a:pPr algn="just">
              <a:lnSpc>
                <a:spcPct val="100000"/>
              </a:lnSpc>
            </a:pPr>
            <a:endParaRPr lang="es-CO" sz="1800" dirty="0">
              <a:latin typeface="Montserrat" panose="00000500000000000000" pitchFamily="50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2CCA25-27AA-4338-B2EB-962482C2152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85718" y="4265060"/>
            <a:ext cx="6684145" cy="24133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levan a acumulación de las ROS, con la subsecuente producción de citoquinas proinflamatorias: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añan las fibras de colágeno, elásticas y función normal de los fibroblastos.</a:t>
            </a:r>
            <a:endParaRPr lang="es-CO" sz="16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Pé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rdida de la elasticidad, flexibilidad y solubilidad. </a:t>
            </a:r>
          </a:p>
        </p:txBody>
      </p:sp>
    </p:spTree>
    <p:extLst>
      <p:ext uri="{BB962C8B-B14F-4D97-AF65-F5344CB8AC3E}">
        <p14:creationId xmlns:p14="http://schemas.microsoft.com/office/powerpoint/2010/main" val="12136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88" y="166342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pic>
        <p:nvPicPr>
          <p:cNvPr id="26628" name="Picture 4" descr="Xanthomas">
            <a:extLst>
              <a:ext uri="{FF2B5EF4-FFF2-40B4-BE49-F238E27FC236}">
                <a16:creationId xmlns:a16="http://schemas.microsoft.com/office/drawing/2014/main" id="{931B44E6-D1E2-4924-B5DB-029649669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440" y="1690688"/>
            <a:ext cx="68580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647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88" y="175832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pic>
        <p:nvPicPr>
          <p:cNvPr id="27650" name="Picture 2" descr="Xanthomas">
            <a:extLst>
              <a:ext uri="{FF2B5EF4-FFF2-40B4-BE49-F238E27FC236}">
                <a16:creationId xmlns:a16="http://schemas.microsoft.com/office/drawing/2014/main" id="{38E98CD8-B921-463E-A956-70685B224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654" y="1301555"/>
            <a:ext cx="3973830" cy="267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Picture 4" descr="Xanthomas">
            <a:extLst>
              <a:ext uri="{FF2B5EF4-FFF2-40B4-BE49-F238E27FC236}">
                <a16:creationId xmlns:a16="http://schemas.microsoft.com/office/drawing/2014/main" id="{3F478C8F-74BE-403E-8AA3-C9C33A256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4402" y="4096335"/>
            <a:ext cx="3973830" cy="263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01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4" y="0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8" y="1097201"/>
            <a:ext cx="6609522" cy="29041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Ginecomastia: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44% de los pacientes con cirrosis.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recimiento benigno del tejido glandular mamario.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Agrandamiento progresivo e indoloro de las mamas.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30 a 50% de los adultos sanos la presentan.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Asociado también a enfermedad renal crónica e hipertiroidismo, medicamentos (espironolactona por inhibición de la síntesis de la testosterona), y trastornos metabólicos.</a:t>
            </a:r>
          </a:p>
          <a:p>
            <a:pPr algn="just">
              <a:lnSpc>
                <a:spcPct val="110000"/>
              </a:lnSpc>
            </a:pPr>
            <a:endParaRPr lang="es-CO" sz="2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674" name="Picture 2" descr="La ginecomastia en hombres mayores se trata con cirugía">
            <a:extLst>
              <a:ext uri="{FF2B5EF4-FFF2-40B4-BE49-F238E27FC236}">
                <a16:creationId xmlns:a16="http://schemas.microsoft.com/office/drawing/2014/main" id="{45C80EB9-3229-4672-9634-1ADA3D034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4259" y="2300288"/>
            <a:ext cx="4306253" cy="43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942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36" y="113334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420053"/>
            <a:ext cx="10667999" cy="29041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Contractura de Dupuytren: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Fibrosis progresiva y engrosamiento de los tendones y fascia muscular palmar.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rticulaciones metacarpofalángicas y las interfalángicas proximales.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ontractura en flexión.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43% de la cirrosis hepática de origen alcohólico vs un 34% de etiología no alcohólica.</a:t>
            </a:r>
          </a:p>
          <a:p>
            <a:pPr lvl="1">
              <a:lnSpc>
                <a:spcPct val="100000"/>
              </a:lnSpc>
            </a:pPr>
            <a:endParaRPr lang="es-CO" sz="2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698" name="Picture 2" descr="Enfermedad de Dupuytren - Wikipedia, la enciclopedia libre">
            <a:extLst>
              <a:ext uri="{FF2B5EF4-FFF2-40B4-BE49-F238E27FC236}">
                <a16:creationId xmlns:a16="http://schemas.microsoft.com/office/drawing/2014/main" id="{244CBBD7-AB46-4C3A-96A8-8A3DB950F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8915" y="3633435"/>
            <a:ext cx="3872229" cy="290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648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88" y="117046"/>
            <a:ext cx="10667999" cy="1325563"/>
          </a:xfrm>
        </p:spPr>
        <p:txBody>
          <a:bodyPr/>
          <a:lstStyle/>
          <a:p>
            <a:r>
              <a:rPr lang="es-CO" dirty="0"/>
              <a:t>ENFERMEDADES HEPÁTICAS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167" y="1233359"/>
            <a:ext cx="7338059" cy="29041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Uñas: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80% de los pacientes cirróticos.</a:t>
            </a:r>
            <a:endParaRPr lang="es-CO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ragilidad, acropaquía, uñas en vidrio de reloj, estrías longitudinales (onicorrexis).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Uñas de Terry y uñas mitad y mitad  (de Lindsay):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80% de cirrosis hepática.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lteración del flujo vascular distal.</a:t>
            </a:r>
          </a:p>
        </p:txBody>
      </p:sp>
      <p:pic>
        <p:nvPicPr>
          <p:cNvPr id="30722" name="Picture 2" descr="Facebook">
            <a:extLst>
              <a:ext uri="{FF2B5EF4-FFF2-40B4-BE49-F238E27FC236}">
                <a16:creationId xmlns:a16="http://schemas.microsoft.com/office/drawing/2014/main" id="{094CA9E1-57CD-4C6E-8390-8689C0AD2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06826" y="1442609"/>
            <a:ext cx="2720339" cy="272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4" name="Picture 4" descr="1 9.- DERMOSCOPIA DE LAS UÑAS: ONICOSCOPIA. La onicoscopia es una prueba no  invasiva que realizamos con un dermatoscopio para o">
            <a:extLst>
              <a:ext uri="{FF2B5EF4-FFF2-40B4-BE49-F238E27FC236}">
                <a16:creationId xmlns:a16="http://schemas.microsoft.com/office/drawing/2014/main" id="{259DBB7E-C936-400A-A607-176D001CC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06825" y="4385080"/>
            <a:ext cx="2720339" cy="220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8716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694" y="13254"/>
            <a:ext cx="10667999" cy="1126780"/>
          </a:xfrm>
        </p:spPr>
        <p:txBody>
          <a:bodyPr/>
          <a:lstStyle/>
          <a:p>
            <a:r>
              <a:rPr lang="es-CO" dirty="0"/>
              <a:t>ENFERMEDADES ENDOCRINAS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030" y="924923"/>
            <a:ext cx="10989902" cy="33290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HIPOTIROIDISMO: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Piel fría, pálida y seca.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Piel amarillenta.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Signo de Hertoghe: afinamiento y perdida de la cola de las cejas que se puede dar en el prurito crónico de la cara o hipotiroidismo.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Queratodermia palmo plantar.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Pelo deslustrado.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Uñas deslustradas con estrías.</a:t>
            </a:r>
          </a:p>
          <a:p>
            <a:pPr marL="800100" lvl="1" indent="-342900" algn="just">
              <a:lnSpc>
                <a:spcPct val="11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</a:pPr>
            <a:endParaRPr lang="es-CO" sz="32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871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86" y="-1961"/>
            <a:ext cx="10667999" cy="1325563"/>
          </a:xfrm>
        </p:spPr>
        <p:txBody>
          <a:bodyPr/>
          <a:lstStyle/>
          <a:p>
            <a:r>
              <a:rPr lang="es-CO" dirty="0"/>
              <a:t>ENFERMEDADES ENDOCRINAS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21" y="1033905"/>
            <a:ext cx="11384279" cy="29041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HIPOTIROIDISMO:</a:t>
            </a:r>
          </a:p>
          <a:p>
            <a:pPr lvl="1">
              <a:lnSpc>
                <a:spcPct val="107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Piel fría, pálida y seca.</a:t>
            </a:r>
          </a:p>
          <a:p>
            <a:pPr lvl="1">
              <a:lnSpc>
                <a:spcPct val="107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Piel amarillenta.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Signo de Hertoghe: afinamiento y pérdida de la cola de las cejas que se puede dar en el prurito crónico de la cara o hipotiroidismo.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Queratodermia palmo plantar.</a:t>
            </a:r>
          </a:p>
          <a:p>
            <a:pPr lvl="1">
              <a:lnSpc>
                <a:spcPct val="107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Pelo deslustrado.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Uñas deslustradas con estrías.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CO" sz="32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746" name="Picture 2">
            <a:extLst>
              <a:ext uri="{FF2B5EF4-FFF2-40B4-BE49-F238E27FC236}">
                <a16:creationId xmlns:a16="http://schemas.microsoft.com/office/drawing/2014/main" id="{0744C84A-6486-4C7E-970D-DC670F413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8671" y="3590444"/>
            <a:ext cx="5580573" cy="271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7544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634" y="154066"/>
            <a:ext cx="10667999" cy="1325563"/>
          </a:xfrm>
        </p:spPr>
        <p:txBody>
          <a:bodyPr/>
          <a:lstStyle/>
          <a:p>
            <a:r>
              <a:rPr lang="es-CO" dirty="0"/>
              <a:t>ENFERMEDADES ENDOCRINAS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367" y="1416367"/>
            <a:ext cx="10476175" cy="29041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HIPOTIROIDISMO: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Mixedema: acumulación de mucopolisacáridos en la dermis.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Autoinmunidad a la TPO: melasma, vitíligo, urticaria y angioedema, alopecia areata.</a:t>
            </a:r>
          </a:p>
          <a:p>
            <a:pPr marL="800100" lvl="1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endParaRPr lang="es-CO" sz="32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794" name="Picture 2" descr="Un dermatólogo en el museo: Alopecia de cola de ceja (II): Signo de Hertoghe">
            <a:extLst>
              <a:ext uri="{FF2B5EF4-FFF2-40B4-BE49-F238E27FC236}">
                <a16:creationId xmlns:a16="http://schemas.microsoft.com/office/drawing/2014/main" id="{3C6C10CF-8B15-49EC-9A0A-F51764A6B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7464" y="2868453"/>
            <a:ext cx="540067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34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25" y="17542"/>
            <a:ext cx="10667999" cy="1325563"/>
          </a:xfrm>
        </p:spPr>
        <p:txBody>
          <a:bodyPr/>
          <a:lstStyle/>
          <a:p>
            <a:r>
              <a:rPr lang="es-CO" dirty="0"/>
              <a:t>ENFERMEDADES ENDOCRINAS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006" y="1352537"/>
            <a:ext cx="8813357" cy="2078236"/>
          </a:xfrm>
        </p:spPr>
        <p:txBody>
          <a:bodyPr numCol="1"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s-CO" sz="36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HIPERTIROIDISMO:</a:t>
            </a:r>
          </a:p>
          <a:p>
            <a:pPr lvl="1">
              <a:lnSpc>
                <a:spcPct val="120000"/>
              </a:lnSpc>
            </a:pPr>
            <a:r>
              <a:rPr lang="es-CO" sz="33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Piel caliente, sudorosa.</a:t>
            </a:r>
          </a:p>
          <a:p>
            <a:pPr lvl="1">
              <a:lnSpc>
                <a:spcPct val="120000"/>
              </a:lnSpc>
            </a:pPr>
            <a:r>
              <a:rPr lang="es-CO" sz="33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Epidermis fina no atrófica.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33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Pelo fino con abundante caída.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33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Perdida de vellos.</a:t>
            </a:r>
          </a:p>
          <a:p>
            <a:pPr lvl="1">
              <a:lnSpc>
                <a:spcPct val="120000"/>
              </a:lnSpc>
            </a:pPr>
            <a:endParaRPr lang="es-CO" sz="32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818" name="Picture 2" descr="Uñas De Plummer - Elegantes Uñas Acrilicas">
            <a:extLst>
              <a:ext uri="{FF2B5EF4-FFF2-40B4-BE49-F238E27FC236}">
                <a16:creationId xmlns:a16="http://schemas.microsoft.com/office/drawing/2014/main" id="{82B6681B-F961-4292-9B2E-67C39BD82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0316" y="1343105"/>
            <a:ext cx="4448342" cy="290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43612AA5-9868-8947-B3A2-3D85CB711D37}"/>
              </a:ext>
            </a:extLst>
          </p:cNvPr>
          <p:cNvSpPr/>
          <p:nvPr/>
        </p:nvSpPr>
        <p:spPr>
          <a:xfrm>
            <a:off x="4459026" y="4727218"/>
            <a:ext cx="8355826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Oftalmopatía: quemosis, edema periorbitario.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Uñas de Plummer: separación de la zona distal del lecho ungular que se curvan:</a:t>
            </a:r>
          </a:p>
          <a:p>
            <a:pPr marL="1257300" lvl="2" indent="-342900"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6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Psoriasis, trauma, hipotiroidismo, dermatitis alérgica.</a:t>
            </a:r>
          </a:p>
          <a:p>
            <a:pPr marL="1257300" lvl="2" indent="-342900"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600" dirty="0">
                <a:solidFill>
                  <a:srgbClr val="15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Acropaquia o dedos en palillo de tambor en un 0,1% a 1%.</a:t>
            </a:r>
          </a:p>
          <a:p>
            <a:pPr marL="125730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060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411"/>
            <a:ext cx="10667999" cy="1325563"/>
          </a:xfrm>
        </p:spPr>
        <p:txBody>
          <a:bodyPr/>
          <a:lstStyle/>
          <a:p>
            <a:r>
              <a:rPr lang="es-CO" dirty="0"/>
              <a:t>ENFERMEDADES ENDOCRINAS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822" y="1247005"/>
            <a:ext cx="5600339" cy="2904172"/>
          </a:xfrm>
        </p:spPr>
        <p:txBody>
          <a:bodyPr numCol="1"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HIPERTIROIDISMO:</a:t>
            </a:r>
          </a:p>
          <a:p>
            <a:pPr lvl="1" algn="just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Mixedema pretibial (0,5 a 4%):</a:t>
            </a:r>
          </a:p>
          <a:p>
            <a:pPr lvl="2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Placas y nódulos eritematosos hiperpigmentados y edematosos.</a:t>
            </a:r>
          </a:p>
          <a:p>
            <a:pPr lvl="2" algn="just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Pretibial y dorso del pie, es bilateral y asimétrico.</a:t>
            </a:r>
          </a:p>
          <a:p>
            <a:pPr marL="1257300" lvl="2" indent="-342900" algn="just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sz="32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842" name="Picture 2" descr="Figure 031_2_7184. Thyroid dermopathy (pretibial myxedema) in Graves  disease. - McMaster Textbook of Internal Medicine">
            <a:extLst>
              <a:ext uri="{FF2B5EF4-FFF2-40B4-BE49-F238E27FC236}">
                <a16:creationId xmlns:a16="http://schemas.microsoft.com/office/drawing/2014/main" id="{94CC66BB-647C-4D03-9BB2-6C5D618F1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7718" y="2441968"/>
            <a:ext cx="5017162" cy="414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20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27" y="0"/>
            <a:ext cx="10667999" cy="1325563"/>
          </a:xfrm>
        </p:spPr>
        <p:txBody>
          <a:bodyPr/>
          <a:lstStyle/>
          <a:p>
            <a:r>
              <a:rPr lang="es-CO" dirty="0"/>
              <a:t>DIABETES MELLITUS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976" y="1219892"/>
            <a:ext cx="10667997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ás comunes son: la acantosis nigricans (50 a 60%), dermopatía diabética en un 30 a 60%, y  escleroderma diabeticorum (2,5% a 14%).</a:t>
            </a:r>
          </a:p>
          <a:p>
            <a:pPr>
              <a:lnSpc>
                <a:spcPct val="100000"/>
              </a:lnSpc>
            </a:pPr>
            <a:r>
              <a:rPr lang="es-CO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Se pueden clasificar las manifestaciones según su origen fisiopatológico: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Metabólicas.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Vasculares.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Neurológicas.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nmunológicas e infecciosas.</a:t>
            </a:r>
            <a:endParaRPr lang="es-CO" sz="18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297416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99" y="90804"/>
            <a:ext cx="10667999" cy="1325563"/>
          </a:xfrm>
        </p:spPr>
        <p:txBody>
          <a:bodyPr/>
          <a:lstStyle/>
          <a:p>
            <a:r>
              <a:rPr lang="es-CO" dirty="0"/>
              <a:t>ENFERMEDADES ENDOCRINAS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0" y="1263464"/>
            <a:ext cx="11384279" cy="2904172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s-CO" sz="1900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SÍ</a:t>
            </a:r>
            <a:r>
              <a:rPr lang="es-CO" sz="19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NDROME DE CUSHING: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Cara pletórica, cara en luna llena.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Acné.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Cuello de búfalo.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Obesidad central y piernas delgadas.</a:t>
            </a:r>
          </a:p>
        </p:txBody>
      </p:sp>
      <p:pic>
        <p:nvPicPr>
          <p:cNvPr id="36868" name="Picture 4" descr="Síndrome de Cushing - Síntomas y causas - Mayo Clinic">
            <a:extLst>
              <a:ext uri="{FF2B5EF4-FFF2-40B4-BE49-F238E27FC236}">
                <a16:creationId xmlns:a16="http://schemas.microsoft.com/office/drawing/2014/main" id="{465EFC09-8772-4B76-8B3D-356FAB181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83625" y="937219"/>
            <a:ext cx="3508375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D0EDD914-70EC-2F45-8D9A-B59F2A09EE20}"/>
              </a:ext>
            </a:extLst>
          </p:cNvPr>
          <p:cNvSpPr/>
          <p:nvPr/>
        </p:nvSpPr>
        <p:spPr>
          <a:xfrm>
            <a:off x="4279016" y="4167636"/>
            <a:ext cx="5090271" cy="3337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Atrofia cutánea.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Estrías rojo-vinosas.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Pigmentación parcheada en la cara interna de los labios y encías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Hipertricosis e hirsutismo.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Cutis marmorata.</a:t>
            </a:r>
          </a:p>
          <a:p>
            <a:pPr marL="1714500" lvl="3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294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" y="27627"/>
            <a:ext cx="10667999" cy="1163456"/>
          </a:xfrm>
        </p:spPr>
        <p:txBody>
          <a:bodyPr/>
          <a:lstStyle/>
          <a:p>
            <a:r>
              <a:rPr lang="es-CO" dirty="0"/>
              <a:t>ENFERMEDADES ENDOCRINAS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95" y="1015352"/>
            <a:ext cx="11384279" cy="3084989"/>
          </a:xfrm>
        </p:spPr>
        <p:txBody>
          <a:bodyPr numCol="1"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es-CO" sz="21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ENFERMEDAD DE ADDISON:</a:t>
            </a:r>
          </a:p>
          <a:p>
            <a:pPr lvl="0">
              <a:lnSpc>
                <a:spcPct val="120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Hiperpogmentacion por aumento de la ACTH en zonas expuestas al sol y de presión, las líneas palmares y genitales, pigmentaciones parcheadas en la cara interna de los labios, las encimas, dorso de la lengua.</a:t>
            </a:r>
          </a:p>
          <a:p>
            <a:pPr lvl="0">
              <a:lnSpc>
                <a:spcPct val="120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Cicatrices pigmentarias tras enfermedades.</a:t>
            </a:r>
          </a:p>
          <a:p>
            <a:pPr lvl="0">
              <a:lnSpc>
                <a:spcPct val="120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Pelo oscurecido.</a:t>
            </a:r>
          </a:p>
          <a:p>
            <a:pPr lvl="0">
              <a:lnSpc>
                <a:spcPct val="120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Líneas longitudinales en las uñas.</a:t>
            </a:r>
          </a:p>
          <a:p>
            <a:pPr lvl="0">
              <a:lnSpc>
                <a:spcPct val="120000"/>
              </a:lnSpc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Vitiligo en un 10 a 20%.</a:t>
            </a:r>
          </a:p>
          <a:p>
            <a:pPr lvl="0">
              <a:lnSpc>
                <a:spcPct val="120000"/>
              </a:lnSpc>
              <a:spcAft>
                <a:spcPts val="800"/>
              </a:spcAft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Fibrosis y calcificación del cartílago del pabellón auricular.</a:t>
            </a:r>
          </a:p>
          <a:p>
            <a:pPr marL="1714500" lvl="3" indent="-342900">
              <a:lnSpc>
                <a:spcPct val="11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endParaRPr lang="es-CO" sz="32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890" name="Picture 2" descr="Enfermedad de Addison - Trastornos endocrinológicos y metabólicos - Manual  MSD versión para profesionales">
            <a:extLst>
              <a:ext uri="{FF2B5EF4-FFF2-40B4-BE49-F238E27FC236}">
                <a16:creationId xmlns:a16="http://schemas.microsoft.com/office/drawing/2014/main" id="{53BAF862-7A69-4A8B-B8E7-BEC52D008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5139" y="3429000"/>
            <a:ext cx="5015035" cy="324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2103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25" y="90804"/>
            <a:ext cx="10667999" cy="1325563"/>
          </a:xfrm>
        </p:spPr>
        <p:txBody>
          <a:bodyPr/>
          <a:lstStyle/>
          <a:p>
            <a:r>
              <a:rPr lang="es-CO" dirty="0"/>
              <a:t>ENFERMEDADES ENDOCRINAS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376" y="1324748"/>
            <a:ext cx="5705392" cy="2904172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CO" sz="19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ACROMEGALIA:</a:t>
            </a:r>
          </a:p>
          <a:p>
            <a:pPr lvl="0">
              <a:lnSpc>
                <a:spcPct val="107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Hiperplasia por acúmulo de glucosaminoglicanos en la dermis.</a:t>
            </a:r>
          </a:p>
          <a:p>
            <a:pPr lvl="0">
              <a:lnSpc>
                <a:spcPct val="107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Crecimiento de las partes acrales: manos, pies, lengua, mandíbula.</a:t>
            </a:r>
          </a:p>
          <a:p>
            <a:pPr lvl="0">
              <a:lnSpc>
                <a:spcPct val="107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Dedos en salchicha.</a:t>
            </a:r>
          </a:p>
          <a:p>
            <a:pPr marL="1714500" lvl="3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CO" sz="32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914" name="Picture 2" descr="Acromegaly / GH-secreting Adenomas - Pietro Mortini">
            <a:extLst>
              <a:ext uri="{FF2B5EF4-FFF2-40B4-BE49-F238E27FC236}">
                <a16:creationId xmlns:a16="http://schemas.microsoft.com/office/drawing/2014/main" id="{64FCDD03-6510-48E6-95BD-D1A212460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5259" y="1416367"/>
            <a:ext cx="4835889" cy="306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06CBED4-2666-C14D-A64A-18F7535D05E1}"/>
              </a:ext>
            </a:extLst>
          </p:cNvPr>
          <p:cNvSpPr/>
          <p:nvPr/>
        </p:nvSpPr>
        <p:spPr>
          <a:xfrm>
            <a:off x="5068624" y="485222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Uñas fuertes y duras.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Acantosis nigricans (10%).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Piel grasa con hiperhidrosis en un 50%.</a:t>
            </a: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Fibromas (20 a 30%).</a:t>
            </a:r>
          </a:p>
        </p:txBody>
      </p:sp>
    </p:spTree>
    <p:extLst>
      <p:ext uri="{BB962C8B-B14F-4D97-AF65-F5344CB8AC3E}">
        <p14:creationId xmlns:p14="http://schemas.microsoft.com/office/powerpoint/2010/main" val="10345880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223326"/>
            <a:ext cx="10667999" cy="1325563"/>
          </a:xfrm>
        </p:spPr>
        <p:txBody>
          <a:bodyPr/>
          <a:lstStyle/>
          <a:p>
            <a:r>
              <a:rPr lang="es-CO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486" y="1632904"/>
            <a:ext cx="11384279" cy="2904172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Múltiples manifestaciones que pueden sobreponerse.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ismas manifestaciones para varias enfermedades.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Puerta de entrada al diagnóstico.</a:t>
            </a:r>
          </a:p>
          <a:p>
            <a:pPr lvl="2">
              <a:lnSpc>
                <a:spcPct val="100000"/>
              </a:lnSpc>
              <a:spcAft>
                <a:spcPts val="800"/>
              </a:spcAft>
            </a:pP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Aft>
                <a:spcPts val="800"/>
              </a:spcAft>
            </a:pP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Aft>
                <a:spcPts val="800"/>
              </a:spcAft>
            </a:pP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endParaRPr lang="es-CO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857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78" y="104056"/>
            <a:ext cx="10667999" cy="1325563"/>
          </a:xfrm>
        </p:spPr>
        <p:txBody>
          <a:bodyPr/>
          <a:lstStyle/>
          <a:p>
            <a:r>
              <a:rPr lang="es-CO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974" y="1270593"/>
            <a:ext cx="10833984" cy="2904172"/>
          </a:xfrm>
        </p:spPr>
        <p:txBody>
          <a:bodyPr numCol="1">
            <a:normAutofit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ES" sz="1600" i="0" dirty="0">
                <a:effectLst/>
                <a:latin typeface="Montserrat" panose="00000500000000000000" pitchFamily="50" charset="0"/>
              </a:rPr>
              <a:t>Espinoza Herrera YP, Molina Vélez V, Restrepo Gutiérrez JC. Manifestaciones dermatológicas de las enfermedades hepáticas: un enfoque para el médico general. </a:t>
            </a:r>
            <a:r>
              <a:rPr lang="es-ES" sz="1600" i="0" dirty="0" err="1">
                <a:effectLst/>
                <a:latin typeface="Montserrat" panose="00000500000000000000" pitchFamily="50" charset="0"/>
              </a:rPr>
              <a:t>Med</a:t>
            </a:r>
            <a:r>
              <a:rPr lang="es-ES" sz="1600" i="0" dirty="0">
                <a:effectLst/>
                <a:latin typeface="Montserrat" panose="00000500000000000000" pitchFamily="50" charset="0"/>
              </a:rPr>
              <a:t>. </a:t>
            </a:r>
            <a:r>
              <a:rPr lang="es-ES" sz="1600" i="0" dirty="0" err="1">
                <a:effectLst/>
                <a:latin typeface="Montserrat" panose="00000500000000000000" pitchFamily="50" charset="0"/>
              </a:rPr>
              <a:t>Lab</a:t>
            </a:r>
            <a:r>
              <a:rPr lang="es-ES" sz="1600" i="0" dirty="0">
                <a:effectLst/>
                <a:latin typeface="Montserrat" panose="00000500000000000000" pitchFamily="50" charset="0"/>
              </a:rPr>
              <a:t>. [Internet]. 1 de marzo de 2012 [citado 13 de abril de 2021];18(5-6):229-38.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ES" sz="1600" i="0" dirty="0" err="1">
                <a:effectLst/>
                <a:latin typeface="Montserrat" panose="00000500000000000000" pitchFamily="50" charset="0"/>
              </a:rPr>
              <a:t>Crizón-DíazDP</a:t>
            </a:r>
            <a:r>
              <a:rPr lang="es-ES" sz="1600" i="0" dirty="0">
                <a:effectLst/>
                <a:latin typeface="Montserrat" panose="00000500000000000000" pitchFamily="50" charset="0"/>
              </a:rPr>
              <a:t>, Morales-</a:t>
            </a:r>
            <a:r>
              <a:rPr lang="es-ES" sz="1600" i="0" dirty="0" err="1">
                <a:effectLst/>
                <a:latin typeface="Montserrat" panose="00000500000000000000" pitchFamily="50" charset="0"/>
              </a:rPr>
              <a:t>CardonaCA</a:t>
            </a:r>
            <a:r>
              <a:rPr lang="es-ES" sz="1600" i="0" dirty="0">
                <a:effectLst/>
                <a:latin typeface="Montserrat" panose="00000500000000000000" pitchFamily="50" charset="0"/>
              </a:rPr>
              <a:t>. Manifestaciones dermatológicas de la diabetes: clasificación y diagnóstico. </a:t>
            </a:r>
            <a:r>
              <a:rPr lang="es-ES" sz="1600" i="0" dirty="0" err="1">
                <a:effectLst/>
                <a:latin typeface="Montserrat" panose="00000500000000000000" pitchFamily="50" charset="0"/>
              </a:rPr>
              <a:t>Iatreia</a:t>
            </a:r>
            <a:r>
              <a:rPr lang="es-ES" sz="1600" i="0" dirty="0">
                <a:effectLst/>
                <a:latin typeface="Montserrat" panose="00000500000000000000" pitchFamily="50" charset="0"/>
              </a:rPr>
              <a:t> [Internet]. 7 de abril de 2020 [citado 13 de abril de 2021];33(3):239-50.</a:t>
            </a:r>
            <a:endParaRPr lang="es-ES" sz="1600" dirty="0">
              <a:latin typeface="Montserrat" panose="00000500000000000000" pitchFamily="50" charset="0"/>
            </a:endParaRPr>
          </a:p>
          <a:p>
            <a:pPr algn="just">
              <a:lnSpc>
                <a:spcPct val="100000"/>
              </a:lnSpc>
            </a:pPr>
            <a:r>
              <a:rPr lang="en-US" sz="1600" i="0" dirty="0">
                <a:effectLst/>
                <a:latin typeface="Montserrat" panose="00000500000000000000" pitchFamily="50" charset="0"/>
              </a:rPr>
              <a:t>Fitzpatrick's Dermatology, Ninth Edition (</a:t>
            </a:r>
            <a:r>
              <a:rPr lang="en-US" sz="1600" i="0" dirty="0" err="1">
                <a:effectLst/>
                <a:latin typeface="Montserrat" panose="00000500000000000000" pitchFamily="50" charset="0"/>
              </a:rPr>
              <a:t>Fitzpatricks</a:t>
            </a:r>
            <a:r>
              <a:rPr lang="en-US" sz="1600" i="0" dirty="0">
                <a:effectLst/>
                <a:latin typeface="Montserrat" panose="00000500000000000000" pitchFamily="50" charset="0"/>
              </a:rPr>
              <a:t> Dermatology in General Medicine (2020).</a:t>
            </a:r>
          </a:p>
          <a:p>
            <a:pPr algn="just">
              <a:lnSpc>
                <a:spcPct val="100000"/>
              </a:lnSpc>
            </a:pPr>
            <a:r>
              <a:rPr lang="es-ES" sz="1600" i="0" u="none" strike="noStrike" dirty="0">
                <a:effectLst/>
                <a:latin typeface="Montserrat" panose="00000500000000000000" pitchFamily="50" charset="0"/>
              </a:rPr>
              <a:t>Jean L. </a:t>
            </a:r>
            <a:r>
              <a:rPr lang="es-ES" sz="1600" i="0" u="none" strike="noStrike" dirty="0" err="1">
                <a:effectLst/>
                <a:latin typeface="Montserrat" panose="00000500000000000000" pitchFamily="50" charset="0"/>
              </a:rPr>
              <a:t>Bolognia</a:t>
            </a:r>
            <a:r>
              <a:rPr lang="es-ES" sz="1600" i="0" u="none" strike="noStrike" dirty="0">
                <a:effectLst/>
                <a:latin typeface="Montserrat" panose="00000500000000000000" pitchFamily="50" charset="0"/>
              </a:rPr>
              <a:t> MD</a:t>
            </a:r>
            <a:r>
              <a:rPr lang="es-ES" sz="1600" i="0" dirty="0">
                <a:effectLst/>
                <a:latin typeface="Montserrat" panose="00000500000000000000" pitchFamily="50" charset="0"/>
              </a:rPr>
              <a:t> </a:t>
            </a:r>
            <a:r>
              <a:rPr lang="es-ES" sz="1600" i="0" u="none" strike="noStrike" dirty="0">
                <a:effectLst/>
                <a:latin typeface="Montserrat" panose="00000500000000000000" pitchFamily="50" charset="0"/>
              </a:rPr>
              <a:t>Dermatología - 4ª edición (2018).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sz="32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3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262" y="0"/>
            <a:ext cx="11612216" cy="1325563"/>
          </a:xfrm>
        </p:spPr>
        <p:txBody>
          <a:bodyPr/>
          <a:lstStyle/>
          <a:p>
            <a:r>
              <a:rPr lang="es-CO" dirty="0"/>
              <a:t>DIABETES MELLITUS: microangiopatía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370" y="1132130"/>
            <a:ext cx="10667999" cy="2380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Dermopatía diabética: </a:t>
            </a:r>
          </a:p>
          <a:p>
            <a:pPr lvl="1"/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7 a 70%.</a:t>
            </a:r>
          </a:p>
          <a:p>
            <a:pPr lvl="1"/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ayores de 50 años con larga historia de diabetes.</a:t>
            </a:r>
          </a:p>
          <a:p>
            <a:pPr lvl="1"/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Placas atróficas, pardas, redondeadas en la cara anterior de las tibias.</a:t>
            </a:r>
          </a:p>
          <a:p>
            <a:pPr lvl="1"/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ueden migrar a los muslos y 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hipogastrio.</a:t>
            </a:r>
          </a:p>
          <a:p>
            <a:pPr lvl="1"/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Tt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 es inefectivo y las lesiones pueden persistir indefinidamente o involucionar.</a:t>
            </a:r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1028" name="Picture 4" descr="Diabetes Mellitus">
            <a:extLst>
              <a:ext uri="{FF2B5EF4-FFF2-40B4-BE49-F238E27FC236}">
                <a16:creationId xmlns:a16="http://schemas.microsoft.com/office/drawing/2014/main" id="{5E5E7151-8247-4BA0-AA13-D50A94A86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0452" y="3278293"/>
            <a:ext cx="2261981" cy="339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abetes Mellitus">
            <a:extLst>
              <a:ext uri="{FF2B5EF4-FFF2-40B4-BE49-F238E27FC236}">
                <a16:creationId xmlns:a16="http://schemas.microsoft.com/office/drawing/2014/main" id="{56D5C91E-6CDD-4594-B631-65408F1EC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0367" y="3278292"/>
            <a:ext cx="2261981" cy="339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99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27" y="189150"/>
            <a:ext cx="10667999" cy="1325563"/>
          </a:xfrm>
        </p:spPr>
        <p:txBody>
          <a:bodyPr/>
          <a:lstStyle/>
          <a:p>
            <a:r>
              <a:rPr lang="es-CO" dirty="0"/>
              <a:t>DIABETES MELLITUS: microangiopatía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548" y="1690688"/>
            <a:ext cx="6298095" cy="23806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Rubeosis </a:t>
            </a:r>
            <a:r>
              <a:rPr lang="es-CO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aciei: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ubor facial y en el cuello persistente en el 7%.</a:t>
            </a:r>
            <a:endParaRPr lang="es-CO" sz="1800" b="1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Pé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rdida del tono vasoconstrictor.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Asociado a nefropatía y retinopatía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Control glucémico estricto, evitar alcohol, cafeína y otros vasodilatadores.</a:t>
            </a:r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2050" name="Picture 2" descr="FIGURE. Rubeosis faciei diabeticorum in a patient with diabetes mellitus. |  Download Scientific Diagram">
            <a:extLst>
              <a:ext uri="{FF2B5EF4-FFF2-40B4-BE49-F238E27FC236}">
                <a16:creationId xmlns:a16="http://schemas.microsoft.com/office/drawing/2014/main" id="{5FD77CA9-0E1D-49D3-B07E-164C95D6D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3746" y="2566679"/>
            <a:ext cx="4669655" cy="35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9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27" y="16766"/>
            <a:ext cx="10667999" cy="1325563"/>
          </a:xfrm>
        </p:spPr>
        <p:txBody>
          <a:bodyPr/>
          <a:lstStyle/>
          <a:p>
            <a:r>
              <a:rPr lang="es-CO" dirty="0"/>
              <a:t>DIABETES MELLITUS: microangiopatía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554" y="1385945"/>
            <a:ext cx="6453234" cy="281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18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Bullae diabeticorum:</a:t>
            </a:r>
          </a:p>
          <a:p>
            <a:pPr lvl="1"/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0.16 a 0.5%. </a:t>
            </a:r>
            <a:endParaRPr lang="es-CO" sz="1600" b="1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sociado a pacientes con diabetes de larga data mal controlados con múltiples complicaciones.</a:t>
            </a:r>
            <a:endParaRPr lang="es-CO" sz="1600" b="1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ragilidad cutánea inducida por la microangiopatía.</a:t>
            </a:r>
          </a:p>
          <a:p>
            <a:pPr lvl="1"/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mpollas tensas, de aparición repentina, indoloras, de contenido hemorrágico o claro.</a:t>
            </a:r>
          </a:p>
          <a:p>
            <a:pPr lvl="1"/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onas acrales principalmente en pies y piernas.</a:t>
            </a:r>
          </a:p>
          <a:p>
            <a:pPr lvl="1"/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Desaparecen a las 2 o 6 semanas.</a:t>
            </a:r>
            <a:endParaRPr lang="es-CO" sz="16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ADF1250-231B-495B-B6FE-A24A15420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8314" y="481971"/>
            <a:ext cx="4582097" cy="294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ullosis diabeticorum | Postgraduate Medical Journal">
            <a:extLst>
              <a:ext uri="{FF2B5EF4-FFF2-40B4-BE49-F238E27FC236}">
                <a16:creationId xmlns:a16="http://schemas.microsoft.com/office/drawing/2014/main" id="{DE64A672-718F-4603-8766-7E9618788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2295" y="3577187"/>
            <a:ext cx="3365818" cy="317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17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31" y="189150"/>
            <a:ext cx="10667999" cy="1325563"/>
          </a:xfrm>
        </p:spPr>
        <p:txBody>
          <a:bodyPr/>
          <a:lstStyle/>
          <a:p>
            <a:r>
              <a:rPr lang="es-CO" dirty="0"/>
              <a:t>DIABETES MELLITUS: microangiopatía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313" y="1677512"/>
            <a:ext cx="11426687" cy="28149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Neuropatía diabética: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rimero compromete las fibras sensitivas, luego las autonómicas y por último, las motoras.</a:t>
            </a:r>
            <a:endParaRPr lang="es-CO" sz="1800" b="1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50% de los adultos.</a:t>
            </a:r>
            <a:endParaRPr lang="es-CO" sz="1800" b="1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ortalidad por fracturas por caídas, úlceras y amputaciones.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olineuropatía distal simétrica (PDS), afecta al 25% de los pacientes: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istribución en guantes y medias.</a:t>
            </a:r>
            <a:endParaRPr lang="es-CO" sz="160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86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3D426-5EA8-4DBD-AA62-455500F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5125"/>
            <a:ext cx="10667999" cy="1325563"/>
          </a:xfrm>
        </p:spPr>
        <p:txBody>
          <a:bodyPr/>
          <a:lstStyle/>
          <a:p>
            <a:r>
              <a:rPr lang="es-CO" dirty="0"/>
              <a:t>DIABETES MELLITUS:  microangiopatía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C2472-710F-4AD6-8DEB-94AF1444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435" y="1872454"/>
            <a:ext cx="6157290" cy="19005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lceras: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15 a 25% de los diabéticos.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Después de un trauma en el 50 a 60%.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lta mortalidad, hasta un 50% 3 años después de la amputación.</a:t>
            </a:r>
            <a:endParaRPr lang="es-CO" dirty="0">
              <a:latin typeface="Montserrat" panose="00000500000000000000" pitchFamily="50" charset="0"/>
            </a:endParaRPr>
          </a:p>
        </p:txBody>
      </p:sp>
      <p:pic>
        <p:nvPicPr>
          <p:cNvPr id="4098" name="Picture 2" descr="Pie Diabético: Clínica | Úlceras.net">
            <a:extLst>
              <a:ext uri="{FF2B5EF4-FFF2-40B4-BE49-F238E27FC236}">
                <a16:creationId xmlns:a16="http://schemas.microsoft.com/office/drawing/2014/main" id="{2A9CDE5A-B083-4E85-8443-209AE0442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59" y="937260"/>
            <a:ext cx="4533347" cy="540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601609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499</TotalTime>
  <Words>2138</Words>
  <Application>Microsoft Office PowerPoint</Application>
  <PresentationFormat>Panorámica</PresentationFormat>
  <Paragraphs>286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9" baseType="lpstr">
      <vt:lpstr>Arial</vt:lpstr>
      <vt:lpstr>Calibri</vt:lpstr>
      <vt:lpstr>Montserrat</vt:lpstr>
      <vt:lpstr>Wingdings</vt:lpstr>
      <vt:lpstr>PlantillaFR2021</vt:lpstr>
      <vt:lpstr>MANIFESTACIONES CUTÁNEAS DE LAS ENFERMEDADES SISTÉMICAS</vt:lpstr>
      <vt:lpstr>DIABETES MELLITUS</vt:lpstr>
      <vt:lpstr>DIABETES MELLITUS</vt:lpstr>
      <vt:lpstr>DIABETES MELLITUS</vt:lpstr>
      <vt:lpstr>DIABETES MELLITUS: microangiopatía</vt:lpstr>
      <vt:lpstr>DIABETES MELLITUS: microangiopatía</vt:lpstr>
      <vt:lpstr>DIABETES MELLITUS: microangiopatía</vt:lpstr>
      <vt:lpstr>DIABETES MELLITUS: microangiopatía</vt:lpstr>
      <vt:lpstr>DIABETES MELLITUS:  microangiopatía</vt:lpstr>
      <vt:lpstr>DIABETES MELLITUS: microangiopatía</vt:lpstr>
      <vt:lpstr>DIABETES MELLITUS: resistencia a la insulina</vt:lpstr>
      <vt:lpstr>DIABETES MELLITUS: resistencia a la insulina</vt:lpstr>
      <vt:lpstr>DIABETES MELLITUS: otros</vt:lpstr>
      <vt:lpstr>DIABETES MELLITUS: otros</vt:lpstr>
      <vt:lpstr>DIABETES MELLITUS: otros</vt:lpstr>
      <vt:lpstr>DIABETES MELLITUS: otros</vt:lpstr>
      <vt:lpstr>DIABETES MELLITUS: otros</vt:lpstr>
      <vt:lpstr>DIABETES MELLITUS: otros</vt:lpstr>
      <vt:lpstr>DIABETES MELLITUS: otros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HEPÁTICAS</vt:lpstr>
      <vt:lpstr>ENFERMEDADES ENDOCRINAS</vt:lpstr>
      <vt:lpstr>ENFERMEDADES ENDOCRINAS</vt:lpstr>
      <vt:lpstr>ENFERMEDADES ENDOCRINAS</vt:lpstr>
      <vt:lpstr>ENFERMEDADES ENDOCRINAS</vt:lpstr>
      <vt:lpstr>ENFERMEDADES ENDOCRINAS</vt:lpstr>
      <vt:lpstr>ENFERMEDADES ENDOCRINAS</vt:lpstr>
      <vt:lpstr>ENFERMEDADES ENDOCRINAS</vt:lpstr>
      <vt:lpstr>ENFERMEDADES ENDOCRINAS</vt:lpstr>
      <vt:lpstr>CONCLUSIONES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MANIFESTACIONES CUTÁNEAS DE LAS ENFERMEDADES SISTEMICAS</dc:title>
  <dc:creator>José Tomás Peralta Fuentes</dc:creator>
  <cp:lastModifiedBy>User</cp:lastModifiedBy>
  <cp:revision>28</cp:revision>
  <dcterms:created xsi:type="dcterms:W3CDTF">2021-04-14T02:06:10Z</dcterms:created>
  <dcterms:modified xsi:type="dcterms:W3CDTF">2021-05-11T16:26:44Z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725256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