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6.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8" r:id="rId2"/>
    <p:sldId id="259" r:id="rId3"/>
    <p:sldId id="260" r:id="rId4"/>
    <p:sldId id="261" r:id="rId5"/>
    <p:sldId id="262" r:id="rId6"/>
    <p:sldId id="263" r:id="rId7"/>
    <p:sldId id="264" r:id="rId8"/>
    <p:sldId id="302" r:id="rId9"/>
    <p:sldId id="265" r:id="rId10"/>
    <p:sldId id="266" r:id="rId11"/>
    <p:sldId id="267" r:id="rId12"/>
    <p:sldId id="268" r:id="rId13"/>
    <p:sldId id="269" r:id="rId14"/>
    <p:sldId id="270" r:id="rId15"/>
    <p:sldId id="271" r:id="rId16"/>
    <p:sldId id="272" r:id="rId17"/>
    <p:sldId id="303" r:id="rId18"/>
    <p:sldId id="304"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5" r:id="rId4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1843" autoAdjust="0"/>
  </p:normalViewPr>
  <p:slideViewPr>
    <p:cSldViewPr snapToGrid="0" showGuides="1">
      <p:cViewPr varScale="1">
        <p:scale>
          <a:sx n="70" d="100"/>
          <a:sy n="70" d="100"/>
        </p:scale>
        <p:origin x="1166"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27770A-DED2-4DE4-A94C-D757F39028E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ES"/>
        </a:p>
      </dgm:t>
    </dgm:pt>
    <dgm:pt modelId="{0E55148D-A515-4311-9691-A7A2B59AADB3}">
      <dgm:prSet phldrT="[Texto]" custT="1"/>
      <dgm:spPr>
        <a:solidFill>
          <a:srgbClr val="152B48"/>
        </a:solidFill>
      </dgm:spPr>
      <dgm:t>
        <a:bodyPr/>
        <a:lstStyle/>
        <a:p>
          <a:r>
            <a:rPr lang="es-ES" sz="2000" dirty="0">
              <a:solidFill>
                <a:schemeClr val="bg1"/>
              </a:solidFill>
              <a:latin typeface="Montserrat" panose="00000500000000000000" pitchFamily="50" charset="0"/>
            </a:rPr>
            <a:t>Edad.</a:t>
          </a:r>
        </a:p>
      </dgm:t>
    </dgm:pt>
    <dgm:pt modelId="{1A65E28D-7F74-4D15-A0E6-F3A9D4B43BD5}" type="parTrans" cxnId="{3B6DCD40-742C-42CC-99A6-64A3C28933D5}">
      <dgm:prSet/>
      <dgm:spPr/>
      <dgm:t>
        <a:bodyPr/>
        <a:lstStyle/>
        <a:p>
          <a:endParaRPr lang="es-ES" sz="2000">
            <a:solidFill>
              <a:schemeClr val="tx2"/>
            </a:solidFill>
            <a:latin typeface="Montserrat black"/>
          </a:endParaRPr>
        </a:p>
      </dgm:t>
    </dgm:pt>
    <dgm:pt modelId="{1DBA6950-FA39-4418-81BA-F1F6777F5ADD}" type="sibTrans" cxnId="{3B6DCD40-742C-42CC-99A6-64A3C28933D5}">
      <dgm:prSet/>
      <dgm:spPr/>
      <dgm:t>
        <a:bodyPr/>
        <a:lstStyle/>
        <a:p>
          <a:endParaRPr lang="es-ES" sz="2000">
            <a:solidFill>
              <a:schemeClr val="tx2"/>
            </a:solidFill>
            <a:latin typeface="Montserrat black"/>
          </a:endParaRPr>
        </a:p>
      </dgm:t>
    </dgm:pt>
    <dgm:pt modelId="{E29AC234-A0C4-4BE6-9AC2-1C2D33BAFBF8}">
      <dgm:prSet phldrT="[Texto]" custT="1"/>
      <dgm:spPr>
        <a:solidFill>
          <a:srgbClr val="00AAA7"/>
        </a:solidFill>
      </dgm:spPr>
      <dgm:t>
        <a:bodyPr/>
        <a:lstStyle/>
        <a:p>
          <a:r>
            <a:rPr lang="es-MX" sz="2000" dirty="0">
              <a:solidFill>
                <a:schemeClr val="bg1"/>
              </a:solidFill>
              <a:latin typeface="Montserrat" panose="00000500000000000000" pitchFamily="50" charset="0"/>
            </a:rPr>
            <a:t>Historia familiar de cáncer de mama u ovario.</a:t>
          </a:r>
          <a:endParaRPr lang="es-ES" sz="2000" dirty="0">
            <a:solidFill>
              <a:schemeClr val="bg1"/>
            </a:solidFill>
            <a:latin typeface="Montserrat" panose="00000500000000000000" pitchFamily="50" charset="0"/>
          </a:endParaRPr>
        </a:p>
      </dgm:t>
    </dgm:pt>
    <dgm:pt modelId="{EBC4996B-77D2-4C32-BFA3-FA4C14EBEA40}" type="parTrans" cxnId="{E8DAEB06-B54F-4EB2-B213-F55FF73DF269}">
      <dgm:prSet/>
      <dgm:spPr/>
      <dgm:t>
        <a:bodyPr/>
        <a:lstStyle/>
        <a:p>
          <a:endParaRPr lang="es-ES" sz="2000">
            <a:solidFill>
              <a:schemeClr val="tx2"/>
            </a:solidFill>
            <a:latin typeface="Montserrat black"/>
          </a:endParaRPr>
        </a:p>
      </dgm:t>
    </dgm:pt>
    <dgm:pt modelId="{F2465D94-1F86-410E-AB50-D25EF822A071}" type="sibTrans" cxnId="{E8DAEB06-B54F-4EB2-B213-F55FF73DF269}">
      <dgm:prSet/>
      <dgm:spPr/>
      <dgm:t>
        <a:bodyPr/>
        <a:lstStyle/>
        <a:p>
          <a:endParaRPr lang="es-ES" sz="2000">
            <a:solidFill>
              <a:schemeClr val="tx2"/>
            </a:solidFill>
            <a:latin typeface="Montserrat black"/>
          </a:endParaRPr>
        </a:p>
      </dgm:t>
    </dgm:pt>
    <dgm:pt modelId="{D4E329A0-6547-46DE-8902-12ABA4423037}">
      <dgm:prSet phldrT="[Texto]" custT="1"/>
      <dgm:spPr>
        <a:solidFill>
          <a:srgbClr val="152B48"/>
        </a:solidFill>
      </dgm:spPr>
      <dgm:t>
        <a:bodyPr/>
        <a:lstStyle/>
        <a:p>
          <a:r>
            <a:rPr lang="es-MX" sz="2000" dirty="0">
              <a:solidFill>
                <a:schemeClr val="bg1"/>
              </a:solidFill>
              <a:latin typeface="Montserrat" panose="00000500000000000000" pitchFamily="50" charset="0"/>
            </a:rPr>
            <a:t>Mutación BRCA1 BRCA2.</a:t>
          </a:r>
          <a:endParaRPr lang="es-ES" sz="2000" dirty="0">
            <a:solidFill>
              <a:schemeClr val="bg1"/>
            </a:solidFill>
            <a:latin typeface="Montserrat" panose="00000500000000000000" pitchFamily="50" charset="0"/>
          </a:endParaRPr>
        </a:p>
      </dgm:t>
    </dgm:pt>
    <dgm:pt modelId="{FD3AEB89-CA9A-4E61-B45F-3A7C1B51FCF4}" type="parTrans" cxnId="{00462EBB-A263-4B23-902C-E31A87D5ABCA}">
      <dgm:prSet/>
      <dgm:spPr/>
      <dgm:t>
        <a:bodyPr/>
        <a:lstStyle/>
        <a:p>
          <a:endParaRPr lang="es-ES" sz="2000">
            <a:solidFill>
              <a:schemeClr val="tx2"/>
            </a:solidFill>
            <a:latin typeface="Montserrat black"/>
          </a:endParaRPr>
        </a:p>
      </dgm:t>
    </dgm:pt>
    <dgm:pt modelId="{8C7CFEFD-143B-41D2-AA6B-CEE0544E844A}" type="sibTrans" cxnId="{00462EBB-A263-4B23-902C-E31A87D5ABCA}">
      <dgm:prSet/>
      <dgm:spPr/>
      <dgm:t>
        <a:bodyPr/>
        <a:lstStyle/>
        <a:p>
          <a:endParaRPr lang="es-ES" sz="2000">
            <a:solidFill>
              <a:schemeClr val="tx2"/>
            </a:solidFill>
            <a:latin typeface="Montserrat black"/>
          </a:endParaRPr>
        </a:p>
      </dgm:t>
    </dgm:pt>
    <dgm:pt modelId="{84677D27-8A19-425C-B4A7-1268A6A020EC}">
      <dgm:prSet phldrT="[Texto]" custT="1"/>
      <dgm:spPr>
        <a:solidFill>
          <a:srgbClr val="00AAA7"/>
        </a:solidFill>
      </dgm:spPr>
      <dgm:t>
        <a:bodyPr/>
        <a:lstStyle/>
        <a:p>
          <a:r>
            <a:rPr lang="es-ES" sz="2000" dirty="0" err="1">
              <a:solidFill>
                <a:schemeClr val="bg1"/>
              </a:solidFill>
              <a:latin typeface="Montserrat" panose="00000500000000000000" pitchFamily="50" charset="0"/>
            </a:rPr>
            <a:t>Nuliparidad</a:t>
          </a:r>
          <a:r>
            <a:rPr lang="es-ES" sz="2000" dirty="0">
              <a:solidFill>
                <a:schemeClr val="bg1"/>
              </a:solidFill>
              <a:latin typeface="Montserrat" panose="00000500000000000000" pitchFamily="50" charset="0"/>
            </a:rPr>
            <a:t>.</a:t>
          </a:r>
        </a:p>
      </dgm:t>
    </dgm:pt>
    <dgm:pt modelId="{BEBB82FC-9C47-4A59-9DC8-EA4DAC217D1B}" type="parTrans" cxnId="{FFF53E83-6DEA-42FD-9CEF-6FD0690F0BE4}">
      <dgm:prSet/>
      <dgm:spPr/>
      <dgm:t>
        <a:bodyPr/>
        <a:lstStyle/>
        <a:p>
          <a:endParaRPr lang="es-ES" sz="2000">
            <a:solidFill>
              <a:schemeClr val="tx2"/>
            </a:solidFill>
            <a:latin typeface="Montserrat black"/>
          </a:endParaRPr>
        </a:p>
      </dgm:t>
    </dgm:pt>
    <dgm:pt modelId="{299C69AC-BB72-41EE-A6BA-1801FD8AB249}" type="sibTrans" cxnId="{FFF53E83-6DEA-42FD-9CEF-6FD0690F0BE4}">
      <dgm:prSet/>
      <dgm:spPr/>
      <dgm:t>
        <a:bodyPr/>
        <a:lstStyle/>
        <a:p>
          <a:endParaRPr lang="es-ES" sz="2000">
            <a:solidFill>
              <a:schemeClr val="tx2"/>
            </a:solidFill>
            <a:latin typeface="Montserrat black"/>
          </a:endParaRPr>
        </a:p>
      </dgm:t>
    </dgm:pt>
    <dgm:pt modelId="{FCD22615-C69D-4972-9E37-4285D339E548}">
      <dgm:prSet phldrT="[Texto]" custT="1"/>
      <dgm:spPr>
        <a:solidFill>
          <a:srgbClr val="00AAA7"/>
        </a:solidFill>
      </dgm:spPr>
      <dgm:t>
        <a:bodyPr/>
        <a:lstStyle/>
        <a:p>
          <a:r>
            <a:rPr lang="es-ES" sz="2000" dirty="0">
              <a:solidFill>
                <a:schemeClr val="bg1"/>
              </a:solidFill>
              <a:latin typeface="Montserrat" panose="00000500000000000000" pitchFamily="50" charset="0"/>
            </a:rPr>
            <a:t>Obesidad.</a:t>
          </a:r>
        </a:p>
      </dgm:t>
    </dgm:pt>
    <dgm:pt modelId="{2BE490C5-76B3-4CDD-A237-AFE9294678F1}" type="parTrans" cxnId="{50E417EC-9572-4E40-8083-9E35E42791F9}">
      <dgm:prSet/>
      <dgm:spPr/>
      <dgm:t>
        <a:bodyPr/>
        <a:lstStyle/>
        <a:p>
          <a:endParaRPr lang="es-ES" sz="2000">
            <a:solidFill>
              <a:schemeClr val="tx2"/>
            </a:solidFill>
            <a:latin typeface="Montserrat black"/>
          </a:endParaRPr>
        </a:p>
      </dgm:t>
    </dgm:pt>
    <dgm:pt modelId="{24B3F6B3-CF83-4242-910E-687DEAC75D49}" type="sibTrans" cxnId="{50E417EC-9572-4E40-8083-9E35E42791F9}">
      <dgm:prSet/>
      <dgm:spPr/>
      <dgm:t>
        <a:bodyPr/>
        <a:lstStyle/>
        <a:p>
          <a:endParaRPr lang="es-ES" sz="2000">
            <a:solidFill>
              <a:schemeClr val="tx2"/>
            </a:solidFill>
            <a:latin typeface="Montserrat black"/>
          </a:endParaRPr>
        </a:p>
      </dgm:t>
    </dgm:pt>
    <dgm:pt modelId="{3E6863B6-F436-4F9B-A3EA-890EC8400CFF}">
      <dgm:prSet phldrT="[Texto]" custT="1"/>
      <dgm:spPr>
        <a:solidFill>
          <a:srgbClr val="152B48"/>
        </a:solidFill>
      </dgm:spPr>
      <dgm:t>
        <a:bodyPr/>
        <a:lstStyle/>
        <a:p>
          <a:r>
            <a:rPr lang="es-ES" sz="2000" dirty="0">
              <a:solidFill>
                <a:schemeClr val="bg1"/>
              </a:solidFill>
              <a:latin typeface="Montserrat" panose="00000500000000000000" pitchFamily="50" charset="0"/>
            </a:rPr>
            <a:t>Medicamentos para fertilidad. </a:t>
          </a:r>
        </a:p>
      </dgm:t>
    </dgm:pt>
    <dgm:pt modelId="{B03EA9E0-98B4-48D3-BD5A-037C6E5E2853}" type="parTrans" cxnId="{B92D7E07-9B9B-439D-8F3A-B680DA7B0BF5}">
      <dgm:prSet/>
      <dgm:spPr/>
      <dgm:t>
        <a:bodyPr/>
        <a:lstStyle/>
        <a:p>
          <a:endParaRPr lang="es-ES" sz="2000">
            <a:solidFill>
              <a:schemeClr val="tx2"/>
            </a:solidFill>
            <a:latin typeface="Montserrat black"/>
          </a:endParaRPr>
        </a:p>
      </dgm:t>
    </dgm:pt>
    <dgm:pt modelId="{ED981EB9-145D-4AA2-855E-02A85C820A89}" type="sibTrans" cxnId="{B92D7E07-9B9B-439D-8F3A-B680DA7B0BF5}">
      <dgm:prSet/>
      <dgm:spPr/>
      <dgm:t>
        <a:bodyPr/>
        <a:lstStyle/>
        <a:p>
          <a:endParaRPr lang="es-ES" sz="2000">
            <a:solidFill>
              <a:schemeClr val="tx2"/>
            </a:solidFill>
            <a:latin typeface="Montserrat black"/>
          </a:endParaRPr>
        </a:p>
      </dgm:t>
    </dgm:pt>
    <dgm:pt modelId="{DA548E18-86F5-43D0-8B83-66CD798FB0D9}">
      <dgm:prSet phldrT="[Texto]" custT="1"/>
      <dgm:spPr>
        <a:solidFill>
          <a:srgbClr val="00AAA7"/>
        </a:solidFill>
      </dgm:spPr>
      <dgm:t>
        <a:bodyPr/>
        <a:lstStyle/>
        <a:p>
          <a:r>
            <a:rPr lang="es-ES" sz="2000" dirty="0">
              <a:solidFill>
                <a:schemeClr val="bg1"/>
              </a:solidFill>
              <a:latin typeface="Montserrat" panose="00000500000000000000" pitchFamily="50" charset="0"/>
            </a:rPr>
            <a:t>Exposición a estrógenos no controlada.</a:t>
          </a:r>
        </a:p>
      </dgm:t>
    </dgm:pt>
    <dgm:pt modelId="{D1169835-9C84-40A9-A15E-A9900EDB9BC4}" type="parTrans" cxnId="{19B20F1E-0936-453D-A34A-B5B01A402662}">
      <dgm:prSet/>
      <dgm:spPr/>
      <dgm:t>
        <a:bodyPr/>
        <a:lstStyle/>
        <a:p>
          <a:endParaRPr lang="es-ES" sz="2000">
            <a:solidFill>
              <a:schemeClr val="tx2"/>
            </a:solidFill>
            <a:latin typeface="Montserrat black"/>
          </a:endParaRPr>
        </a:p>
      </dgm:t>
    </dgm:pt>
    <dgm:pt modelId="{7AC382E7-E528-4F18-96CA-5D5A7738F229}" type="sibTrans" cxnId="{19B20F1E-0936-453D-A34A-B5B01A402662}">
      <dgm:prSet/>
      <dgm:spPr/>
      <dgm:t>
        <a:bodyPr/>
        <a:lstStyle/>
        <a:p>
          <a:endParaRPr lang="es-ES" sz="2000">
            <a:solidFill>
              <a:schemeClr val="tx2"/>
            </a:solidFill>
            <a:latin typeface="Montserrat black"/>
          </a:endParaRPr>
        </a:p>
      </dgm:t>
    </dgm:pt>
    <dgm:pt modelId="{98491577-787A-4D8D-B5B6-F0393A5FD831}" type="pres">
      <dgm:prSet presAssocID="{C927770A-DED2-4DE4-A94C-D757F39028E6}" presName="diagram" presStyleCnt="0">
        <dgm:presLayoutVars>
          <dgm:dir/>
          <dgm:resizeHandles val="exact"/>
        </dgm:presLayoutVars>
      </dgm:prSet>
      <dgm:spPr/>
    </dgm:pt>
    <dgm:pt modelId="{0B6F7DF5-D991-4792-9A72-631B9C689112}" type="pres">
      <dgm:prSet presAssocID="{0E55148D-A515-4311-9691-A7A2B59AADB3}" presName="node" presStyleLbl="node1" presStyleIdx="0" presStyleCnt="7">
        <dgm:presLayoutVars>
          <dgm:bulletEnabled val="1"/>
        </dgm:presLayoutVars>
      </dgm:prSet>
      <dgm:spPr/>
    </dgm:pt>
    <dgm:pt modelId="{931FA144-062D-4227-AFFD-9EA71EAD5B28}" type="pres">
      <dgm:prSet presAssocID="{1DBA6950-FA39-4418-81BA-F1F6777F5ADD}" presName="sibTrans" presStyleCnt="0"/>
      <dgm:spPr/>
    </dgm:pt>
    <dgm:pt modelId="{E96DD8EF-BD1F-46C8-A0B8-B2C6F72471D3}" type="pres">
      <dgm:prSet presAssocID="{E29AC234-A0C4-4BE6-9AC2-1C2D33BAFBF8}" presName="node" presStyleLbl="node1" presStyleIdx="1" presStyleCnt="7">
        <dgm:presLayoutVars>
          <dgm:bulletEnabled val="1"/>
        </dgm:presLayoutVars>
      </dgm:prSet>
      <dgm:spPr/>
    </dgm:pt>
    <dgm:pt modelId="{912FD509-F654-400A-A53A-F4094718E66C}" type="pres">
      <dgm:prSet presAssocID="{F2465D94-1F86-410E-AB50-D25EF822A071}" presName="sibTrans" presStyleCnt="0"/>
      <dgm:spPr/>
    </dgm:pt>
    <dgm:pt modelId="{7F99A5CB-FC20-457A-95E7-EC802A586898}" type="pres">
      <dgm:prSet presAssocID="{D4E329A0-6547-46DE-8902-12ABA4423037}" presName="node" presStyleLbl="node1" presStyleIdx="2" presStyleCnt="7">
        <dgm:presLayoutVars>
          <dgm:bulletEnabled val="1"/>
        </dgm:presLayoutVars>
      </dgm:prSet>
      <dgm:spPr/>
    </dgm:pt>
    <dgm:pt modelId="{894851C7-2658-45B0-AE5A-D587183294B9}" type="pres">
      <dgm:prSet presAssocID="{8C7CFEFD-143B-41D2-AA6B-CEE0544E844A}" presName="sibTrans" presStyleCnt="0"/>
      <dgm:spPr/>
    </dgm:pt>
    <dgm:pt modelId="{0AE0EBDE-2149-4B63-A240-C19868444BAC}" type="pres">
      <dgm:prSet presAssocID="{84677D27-8A19-425C-B4A7-1268A6A020EC}" presName="node" presStyleLbl="node1" presStyleIdx="3" presStyleCnt="7">
        <dgm:presLayoutVars>
          <dgm:bulletEnabled val="1"/>
        </dgm:presLayoutVars>
      </dgm:prSet>
      <dgm:spPr/>
    </dgm:pt>
    <dgm:pt modelId="{B3FC8B6A-146C-472C-830C-BB91B8FDA6A3}" type="pres">
      <dgm:prSet presAssocID="{299C69AC-BB72-41EE-A6BA-1801FD8AB249}" presName="sibTrans" presStyleCnt="0"/>
      <dgm:spPr/>
    </dgm:pt>
    <dgm:pt modelId="{F3AA71AA-731C-4CD3-871D-5656435C77E0}" type="pres">
      <dgm:prSet presAssocID="{FCD22615-C69D-4972-9E37-4285D339E548}" presName="node" presStyleLbl="node1" presStyleIdx="4" presStyleCnt="7">
        <dgm:presLayoutVars>
          <dgm:bulletEnabled val="1"/>
        </dgm:presLayoutVars>
      </dgm:prSet>
      <dgm:spPr/>
    </dgm:pt>
    <dgm:pt modelId="{0689EDA3-A552-40EC-9286-8FDB1318F20E}" type="pres">
      <dgm:prSet presAssocID="{24B3F6B3-CF83-4242-910E-687DEAC75D49}" presName="sibTrans" presStyleCnt="0"/>
      <dgm:spPr/>
    </dgm:pt>
    <dgm:pt modelId="{39FFD050-5712-4AE6-AE23-0FD732F16821}" type="pres">
      <dgm:prSet presAssocID="{3E6863B6-F436-4F9B-A3EA-890EC8400CFF}" presName="node" presStyleLbl="node1" presStyleIdx="5" presStyleCnt="7">
        <dgm:presLayoutVars>
          <dgm:bulletEnabled val="1"/>
        </dgm:presLayoutVars>
      </dgm:prSet>
      <dgm:spPr/>
    </dgm:pt>
    <dgm:pt modelId="{A2DAC751-2307-4918-9FCA-967D88499094}" type="pres">
      <dgm:prSet presAssocID="{ED981EB9-145D-4AA2-855E-02A85C820A89}" presName="sibTrans" presStyleCnt="0"/>
      <dgm:spPr/>
    </dgm:pt>
    <dgm:pt modelId="{26AAFF0E-581F-4D59-B767-0D8B75D34BAC}" type="pres">
      <dgm:prSet presAssocID="{DA548E18-86F5-43D0-8B83-66CD798FB0D9}" presName="node" presStyleLbl="node1" presStyleIdx="6" presStyleCnt="7">
        <dgm:presLayoutVars>
          <dgm:bulletEnabled val="1"/>
        </dgm:presLayoutVars>
      </dgm:prSet>
      <dgm:spPr/>
    </dgm:pt>
  </dgm:ptLst>
  <dgm:cxnLst>
    <dgm:cxn modelId="{E8DAEB06-B54F-4EB2-B213-F55FF73DF269}" srcId="{C927770A-DED2-4DE4-A94C-D757F39028E6}" destId="{E29AC234-A0C4-4BE6-9AC2-1C2D33BAFBF8}" srcOrd="1" destOrd="0" parTransId="{EBC4996B-77D2-4C32-BFA3-FA4C14EBEA40}" sibTransId="{F2465D94-1F86-410E-AB50-D25EF822A071}"/>
    <dgm:cxn modelId="{B92D7E07-9B9B-439D-8F3A-B680DA7B0BF5}" srcId="{C927770A-DED2-4DE4-A94C-D757F39028E6}" destId="{3E6863B6-F436-4F9B-A3EA-890EC8400CFF}" srcOrd="5" destOrd="0" parTransId="{B03EA9E0-98B4-48D3-BD5A-037C6E5E2853}" sibTransId="{ED981EB9-145D-4AA2-855E-02A85C820A89}"/>
    <dgm:cxn modelId="{19B20F1E-0936-453D-A34A-B5B01A402662}" srcId="{C927770A-DED2-4DE4-A94C-D757F39028E6}" destId="{DA548E18-86F5-43D0-8B83-66CD798FB0D9}" srcOrd="6" destOrd="0" parTransId="{D1169835-9C84-40A9-A15E-A9900EDB9BC4}" sibTransId="{7AC382E7-E528-4F18-96CA-5D5A7738F229}"/>
    <dgm:cxn modelId="{01FF4134-08A1-4B5B-8F44-45BA042503FC}" type="presOf" srcId="{3E6863B6-F436-4F9B-A3EA-890EC8400CFF}" destId="{39FFD050-5712-4AE6-AE23-0FD732F16821}" srcOrd="0" destOrd="0" presId="urn:microsoft.com/office/officeart/2005/8/layout/default"/>
    <dgm:cxn modelId="{3B6DCD40-742C-42CC-99A6-64A3C28933D5}" srcId="{C927770A-DED2-4DE4-A94C-D757F39028E6}" destId="{0E55148D-A515-4311-9691-A7A2B59AADB3}" srcOrd="0" destOrd="0" parTransId="{1A65E28D-7F74-4D15-A0E6-F3A9D4B43BD5}" sibTransId="{1DBA6950-FA39-4418-81BA-F1F6777F5ADD}"/>
    <dgm:cxn modelId="{4D9CE561-2CFA-4A1B-8A16-F597D03B8550}" type="presOf" srcId="{FCD22615-C69D-4972-9E37-4285D339E548}" destId="{F3AA71AA-731C-4CD3-871D-5656435C77E0}" srcOrd="0" destOrd="0" presId="urn:microsoft.com/office/officeart/2005/8/layout/default"/>
    <dgm:cxn modelId="{59B04A75-4620-4FF5-94D7-280820FC551D}" type="presOf" srcId="{84677D27-8A19-425C-B4A7-1268A6A020EC}" destId="{0AE0EBDE-2149-4B63-A240-C19868444BAC}" srcOrd="0" destOrd="0" presId="urn:microsoft.com/office/officeart/2005/8/layout/default"/>
    <dgm:cxn modelId="{DFE6AF7F-70D4-4C1D-8C54-10E31EDE10A7}" type="presOf" srcId="{E29AC234-A0C4-4BE6-9AC2-1C2D33BAFBF8}" destId="{E96DD8EF-BD1F-46C8-A0B8-B2C6F72471D3}" srcOrd="0" destOrd="0" presId="urn:microsoft.com/office/officeart/2005/8/layout/default"/>
    <dgm:cxn modelId="{FFF53E83-6DEA-42FD-9CEF-6FD0690F0BE4}" srcId="{C927770A-DED2-4DE4-A94C-D757F39028E6}" destId="{84677D27-8A19-425C-B4A7-1268A6A020EC}" srcOrd="3" destOrd="0" parTransId="{BEBB82FC-9C47-4A59-9DC8-EA4DAC217D1B}" sibTransId="{299C69AC-BB72-41EE-A6BA-1801FD8AB249}"/>
    <dgm:cxn modelId="{00462EBB-A263-4B23-902C-E31A87D5ABCA}" srcId="{C927770A-DED2-4DE4-A94C-D757F39028E6}" destId="{D4E329A0-6547-46DE-8902-12ABA4423037}" srcOrd="2" destOrd="0" parTransId="{FD3AEB89-CA9A-4E61-B45F-3A7C1B51FCF4}" sibTransId="{8C7CFEFD-143B-41D2-AA6B-CEE0544E844A}"/>
    <dgm:cxn modelId="{644296C9-89F2-4FFB-B36C-28BA63E456A4}" type="presOf" srcId="{DA548E18-86F5-43D0-8B83-66CD798FB0D9}" destId="{26AAFF0E-581F-4D59-B767-0D8B75D34BAC}" srcOrd="0" destOrd="0" presId="urn:microsoft.com/office/officeart/2005/8/layout/default"/>
    <dgm:cxn modelId="{348722DB-08A4-4638-B39A-9E36AAA4BFD5}" type="presOf" srcId="{0E55148D-A515-4311-9691-A7A2B59AADB3}" destId="{0B6F7DF5-D991-4792-9A72-631B9C689112}" srcOrd="0" destOrd="0" presId="urn:microsoft.com/office/officeart/2005/8/layout/default"/>
    <dgm:cxn modelId="{9BC54FE5-6022-44F2-BD71-890A855F0909}" type="presOf" srcId="{C927770A-DED2-4DE4-A94C-D757F39028E6}" destId="{98491577-787A-4D8D-B5B6-F0393A5FD831}" srcOrd="0" destOrd="0" presId="urn:microsoft.com/office/officeart/2005/8/layout/default"/>
    <dgm:cxn modelId="{46E4DBE9-FE51-4BE2-8EC7-B0EF348CC9B5}" type="presOf" srcId="{D4E329A0-6547-46DE-8902-12ABA4423037}" destId="{7F99A5CB-FC20-457A-95E7-EC802A586898}" srcOrd="0" destOrd="0" presId="urn:microsoft.com/office/officeart/2005/8/layout/default"/>
    <dgm:cxn modelId="{50E417EC-9572-4E40-8083-9E35E42791F9}" srcId="{C927770A-DED2-4DE4-A94C-D757F39028E6}" destId="{FCD22615-C69D-4972-9E37-4285D339E548}" srcOrd="4" destOrd="0" parTransId="{2BE490C5-76B3-4CDD-A237-AFE9294678F1}" sibTransId="{24B3F6B3-CF83-4242-910E-687DEAC75D49}"/>
    <dgm:cxn modelId="{476ADF3D-E390-4C85-928F-A93943AA399B}" type="presParOf" srcId="{98491577-787A-4D8D-B5B6-F0393A5FD831}" destId="{0B6F7DF5-D991-4792-9A72-631B9C689112}" srcOrd="0" destOrd="0" presId="urn:microsoft.com/office/officeart/2005/8/layout/default"/>
    <dgm:cxn modelId="{2B481B7B-312D-4DD8-81FC-00FDDA0F313B}" type="presParOf" srcId="{98491577-787A-4D8D-B5B6-F0393A5FD831}" destId="{931FA144-062D-4227-AFFD-9EA71EAD5B28}" srcOrd="1" destOrd="0" presId="urn:microsoft.com/office/officeart/2005/8/layout/default"/>
    <dgm:cxn modelId="{E70CEAE8-8A73-4C97-83F6-5625D3575441}" type="presParOf" srcId="{98491577-787A-4D8D-B5B6-F0393A5FD831}" destId="{E96DD8EF-BD1F-46C8-A0B8-B2C6F72471D3}" srcOrd="2" destOrd="0" presId="urn:microsoft.com/office/officeart/2005/8/layout/default"/>
    <dgm:cxn modelId="{9149EFB9-F9A0-46A1-9693-8E91200C7CCF}" type="presParOf" srcId="{98491577-787A-4D8D-B5B6-F0393A5FD831}" destId="{912FD509-F654-400A-A53A-F4094718E66C}" srcOrd="3" destOrd="0" presId="urn:microsoft.com/office/officeart/2005/8/layout/default"/>
    <dgm:cxn modelId="{D7463AAA-49FE-4792-A81C-B758356CA24F}" type="presParOf" srcId="{98491577-787A-4D8D-B5B6-F0393A5FD831}" destId="{7F99A5CB-FC20-457A-95E7-EC802A586898}" srcOrd="4" destOrd="0" presId="urn:microsoft.com/office/officeart/2005/8/layout/default"/>
    <dgm:cxn modelId="{E5D34674-1CCB-46ED-872C-6AA8773250A3}" type="presParOf" srcId="{98491577-787A-4D8D-B5B6-F0393A5FD831}" destId="{894851C7-2658-45B0-AE5A-D587183294B9}" srcOrd="5" destOrd="0" presId="urn:microsoft.com/office/officeart/2005/8/layout/default"/>
    <dgm:cxn modelId="{18CB91CB-EF33-4CAA-9F52-1336DF3A4F33}" type="presParOf" srcId="{98491577-787A-4D8D-B5B6-F0393A5FD831}" destId="{0AE0EBDE-2149-4B63-A240-C19868444BAC}" srcOrd="6" destOrd="0" presId="urn:microsoft.com/office/officeart/2005/8/layout/default"/>
    <dgm:cxn modelId="{0F6ADC00-609E-4AD8-9441-88317720E78C}" type="presParOf" srcId="{98491577-787A-4D8D-B5B6-F0393A5FD831}" destId="{B3FC8B6A-146C-472C-830C-BB91B8FDA6A3}" srcOrd="7" destOrd="0" presId="urn:microsoft.com/office/officeart/2005/8/layout/default"/>
    <dgm:cxn modelId="{33D5BD2A-792A-4542-8047-7087FF063F97}" type="presParOf" srcId="{98491577-787A-4D8D-B5B6-F0393A5FD831}" destId="{F3AA71AA-731C-4CD3-871D-5656435C77E0}" srcOrd="8" destOrd="0" presId="urn:microsoft.com/office/officeart/2005/8/layout/default"/>
    <dgm:cxn modelId="{FE6D7035-9713-43EE-93D4-5935CD511FA9}" type="presParOf" srcId="{98491577-787A-4D8D-B5B6-F0393A5FD831}" destId="{0689EDA3-A552-40EC-9286-8FDB1318F20E}" srcOrd="9" destOrd="0" presId="urn:microsoft.com/office/officeart/2005/8/layout/default"/>
    <dgm:cxn modelId="{09CEB37E-64D5-4332-9D57-1E99184063C7}" type="presParOf" srcId="{98491577-787A-4D8D-B5B6-F0393A5FD831}" destId="{39FFD050-5712-4AE6-AE23-0FD732F16821}" srcOrd="10" destOrd="0" presId="urn:microsoft.com/office/officeart/2005/8/layout/default"/>
    <dgm:cxn modelId="{9DB87D7B-B27F-4755-9155-A7EEC67BB0D5}" type="presParOf" srcId="{98491577-787A-4D8D-B5B6-F0393A5FD831}" destId="{A2DAC751-2307-4918-9FCA-967D88499094}" srcOrd="11" destOrd="0" presId="urn:microsoft.com/office/officeart/2005/8/layout/default"/>
    <dgm:cxn modelId="{F191E94B-5541-4764-8B9C-50D5A5E202E7}" type="presParOf" srcId="{98491577-787A-4D8D-B5B6-F0393A5FD831}" destId="{26AAFF0E-581F-4D59-B767-0D8B75D34BAC}"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9262364-B7BD-487F-9265-7C2A15BAC03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83D9A032-3C17-4321-94A4-F4AB5E0D10A7}">
      <dgm:prSet phldrT="[Texto]" custT="1"/>
      <dgm:spPr>
        <a:solidFill>
          <a:srgbClr val="152B48"/>
        </a:solidFill>
        <a:ln>
          <a:solidFill>
            <a:srgbClr val="152B48"/>
          </a:solidFill>
        </a:ln>
      </dgm:spPr>
      <dgm:t>
        <a:bodyPr/>
        <a:lstStyle/>
        <a:p>
          <a:pPr>
            <a:lnSpc>
              <a:spcPct val="100000"/>
            </a:lnSpc>
          </a:pPr>
          <a:r>
            <a:rPr lang="es-CO" sz="1800" dirty="0">
              <a:latin typeface="Montserrat" panose="00000500000000000000" pitchFamily="50" charset="0"/>
            </a:rPr>
            <a:t>Postmenopáusica</a:t>
          </a:r>
        </a:p>
      </dgm:t>
    </dgm:pt>
    <dgm:pt modelId="{5A4D09F1-C4F7-44ED-AA48-AE0C88334256}" type="parTrans" cxnId="{801C9871-3C9F-4D3D-9181-77F0EA181A23}">
      <dgm:prSet/>
      <dgm:spPr/>
      <dgm:t>
        <a:bodyPr/>
        <a:lstStyle/>
        <a:p>
          <a:endParaRPr lang="es-CO" sz="1800">
            <a:latin typeface="Montserrat" panose="00000500000000000000" pitchFamily="50" charset="0"/>
          </a:endParaRPr>
        </a:p>
      </dgm:t>
    </dgm:pt>
    <dgm:pt modelId="{BB7BFB1F-0961-48B7-AD20-78C6EF54EB91}" type="sibTrans" cxnId="{801C9871-3C9F-4D3D-9181-77F0EA181A23}">
      <dgm:prSet/>
      <dgm:spPr/>
      <dgm:t>
        <a:bodyPr/>
        <a:lstStyle/>
        <a:p>
          <a:endParaRPr lang="es-CO" sz="1800">
            <a:latin typeface="Montserrat" panose="00000500000000000000" pitchFamily="50" charset="0"/>
          </a:endParaRPr>
        </a:p>
      </dgm:t>
    </dgm:pt>
    <dgm:pt modelId="{90A35E89-E77D-4908-BB1A-66557E22C87F}">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Ca 125 elevado.</a:t>
          </a:r>
        </a:p>
      </dgm:t>
    </dgm:pt>
    <dgm:pt modelId="{3C402DEF-BFD4-4183-ABBF-58AC1A77B105}" type="parTrans" cxnId="{16D3E8F2-79F9-424D-A5EA-FB377A0A4170}">
      <dgm:prSet/>
      <dgm:spPr/>
      <dgm:t>
        <a:bodyPr/>
        <a:lstStyle/>
        <a:p>
          <a:endParaRPr lang="es-CO" sz="1800">
            <a:latin typeface="Montserrat" panose="00000500000000000000" pitchFamily="50" charset="0"/>
          </a:endParaRPr>
        </a:p>
      </dgm:t>
    </dgm:pt>
    <dgm:pt modelId="{1ED691D4-A006-4FFF-8B29-D3CC1AFFC49B}" type="sibTrans" cxnId="{16D3E8F2-79F9-424D-A5EA-FB377A0A4170}">
      <dgm:prSet/>
      <dgm:spPr/>
      <dgm:t>
        <a:bodyPr/>
        <a:lstStyle/>
        <a:p>
          <a:endParaRPr lang="es-CO" sz="1800">
            <a:latin typeface="Montserrat" panose="00000500000000000000" pitchFamily="50" charset="0"/>
          </a:endParaRPr>
        </a:p>
      </dgm:t>
    </dgm:pt>
    <dgm:pt modelId="{2D630BFE-0EBE-49CB-B9CC-B410DFE4C985}">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Malignidad ecográfica.</a:t>
          </a:r>
        </a:p>
      </dgm:t>
    </dgm:pt>
    <dgm:pt modelId="{EA5E6669-1313-4858-B5F4-E37798DA7169}" type="parTrans" cxnId="{1818836F-39C4-4979-ADA9-DFF1A98DB7BC}">
      <dgm:prSet/>
      <dgm:spPr/>
      <dgm:t>
        <a:bodyPr/>
        <a:lstStyle/>
        <a:p>
          <a:endParaRPr lang="es-CO" sz="1800">
            <a:latin typeface="Montserrat" panose="00000500000000000000" pitchFamily="50" charset="0"/>
          </a:endParaRPr>
        </a:p>
      </dgm:t>
    </dgm:pt>
    <dgm:pt modelId="{4B31AEF8-567D-48DA-BC8E-769B9B21F887}" type="sibTrans" cxnId="{1818836F-39C4-4979-ADA9-DFF1A98DB7BC}">
      <dgm:prSet/>
      <dgm:spPr/>
      <dgm:t>
        <a:bodyPr/>
        <a:lstStyle/>
        <a:p>
          <a:endParaRPr lang="es-CO" sz="1800">
            <a:latin typeface="Montserrat" panose="00000500000000000000" pitchFamily="50" charset="0"/>
          </a:endParaRPr>
        </a:p>
      </dgm:t>
    </dgm:pt>
    <dgm:pt modelId="{BCC84AB4-9B7D-46D1-A6F5-AE8E02D0BB97}">
      <dgm:prSet phldrT="[Texto]" custT="1"/>
      <dgm:spPr>
        <a:solidFill>
          <a:srgbClr val="152B48"/>
        </a:solidFill>
        <a:ln>
          <a:solidFill>
            <a:srgbClr val="152B48"/>
          </a:solidFill>
        </a:ln>
      </dgm:spPr>
      <dgm:t>
        <a:bodyPr/>
        <a:lstStyle/>
        <a:p>
          <a:r>
            <a:rPr lang="es-CO" sz="1800" dirty="0">
              <a:latin typeface="Montserrat" panose="00000500000000000000" pitchFamily="50" charset="0"/>
            </a:rPr>
            <a:t>Pre/postmenopáusica</a:t>
          </a:r>
        </a:p>
      </dgm:t>
    </dgm:pt>
    <dgm:pt modelId="{70B853A8-9906-41D4-B6CF-696B345864F2}" type="parTrans" cxnId="{65EA0FDC-1B2A-4B53-876E-443F3323A47C}">
      <dgm:prSet/>
      <dgm:spPr/>
      <dgm:t>
        <a:bodyPr/>
        <a:lstStyle/>
        <a:p>
          <a:endParaRPr lang="es-CO" sz="1800">
            <a:latin typeface="Montserrat" panose="00000500000000000000" pitchFamily="50" charset="0"/>
          </a:endParaRPr>
        </a:p>
      </dgm:t>
    </dgm:pt>
    <dgm:pt modelId="{41BD0EFC-A1D4-41E1-98D4-60BBFA7B9114}" type="sibTrans" cxnId="{65EA0FDC-1B2A-4B53-876E-443F3323A47C}">
      <dgm:prSet/>
      <dgm:spPr/>
      <dgm:t>
        <a:bodyPr/>
        <a:lstStyle/>
        <a:p>
          <a:endParaRPr lang="es-CO" sz="1800">
            <a:latin typeface="Montserrat" panose="00000500000000000000" pitchFamily="50" charset="0"/>
          </a:endParaRPr>
        </a:p>
      </dgm:t>
    </dgm:pt>
    <dgm:pt modelId="{C48A8668-A339-47E3-B496-44A6F7AE75BB}">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Puntuación elevada en prueba de evaluación del riesgo.</a:t>
          </a:r>
        </a:p>
      </dgm:t>
    </dgm:pt>
    <dgm:pt modelId="{20D784B6-3A1D-4F0F-A163-CF5446F1C35A}" type="parTrans" cxnId="{4AA39A24-9EA7-447D-921C-7785D7BD5854}">
      <dgm:prSet/>
      <dgm:spPr/>
      <dgm:t>
        <a:bodyPr/>
        <a:lstStyle/>
        <a:p>
          <a:endParaRPr lang="es-CO" sz="1800">
            <a:latin typeface="Montserrat" panose="00000500000000000000" pitchFamily="50" charset="0"/>
          </a:endParaRPr>
        </a:p>
      </dgm:t>
    </dgm:pt>
    <dgm:pt modelId="{7664F289-1BD9-408E-B76D-05EED76960A8}" type="sibTrans" cxnId="{4AA39A24-9EA7-447D-921C-7785D7BD5854}">
      <dgm:prSet/>
      <dgm:spPr/>
      <dgm:t>
        <a:bodyPr/>
        <a:lstStyle/>
        <a:p>
          <a:endParaRPr lang="es-CO" sz="1800">
            <a:latin typeface="Montserrat" panose="00000500000000000000" pitchFamily="50" charset="0"/>
          </a:endParaRPr>
        </a:p>
      </dgm:t>
    </dgm:pt>
    <dgm:pt modelId="{0CBC1530-E4F0-48A1-BFE6-CD2451AD3E3D}">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Ascitis.</a:t>
          </a:r>
        </a:p>
      </dgm:t>
    </dgm:pt>
    <dgm:pt modelId="{9EAB7BC7-363D-463F-B3AD-165FF924D56B}" type="parTrans" cxnId="{FB538EC4-37D9-4EE6-95B7-C0AB5A18B103}">
      <dgm:prSet/>
      <dgm:spPr/>
      <dgm:t>
        <a:bodyPr/>
        <a:lstStyle/>
        <a:p>
          <a:endParaRPr lang="es-CO" sz="1800">
            <a:latin typeface="Montserrat" panose="00000500000000000000" pitchFamily="50" charset="0"/>
          </a:endParaRPr>
        </a:p>
      </dgm:t>
    </dgm:pt>
    <dgm:pt modelId="{D90B205A-9999-4D66-8241-F4C6833304C0}" type="sibTrans" cxnId="{FB538EC4-37D9-4EE6-95B7-C0AB5A18B103}">
      <dgm:prSet/>
      <dgm:spPr/>
      <dgm:t>
        <a:bodyPr/>
        <a:lstStyle/>
        <a:p>
          <a:endParaRPr lang="es-CO" sz="1800">
            <a:latin typeface="Montserrat" panose="00000500000000000000" pitchFamily="50" charset="0"/>
          </a:endParaRPr>
        </a:p>
      </dgm:t>
    </dgm:pt>
    <dgm:pt modelId="{00D74835-B8DA-4286-A49A-2E770431B058}">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Masa pélvica nodular y fija. </a:t>
          </a:r>
        </a:p>
      </dgm:t>
    </dgm:pt>
    <dgm:pt modelId="{2BE87760-B40E-47FD-AB3B-7A8CE13C42AD}" type="parTrans" cxnId="{1A839B8B-DC97-435B-A7C3-856443694849}">
      <dgm:prSet/>
      <dgm:spPr/>
      <dgm:t>
        <a:bodyPr/>
        <a:lstStyle/>
        <a:p>
          <a:endParaRPr lang="es-CO" sz="1800">
            <a:latin typeface="Montserrat" panose="00000500000000000000" pitchFamily="50" charset="0"/>
          </a:endParaRPr>
        </a:p>
      </dgm:t>
    </dgm:pt>
    <dgm:pt modelId="{9D5B8EE1-3BEB-41D5-9630-FD51D9D1CB99}" type="sibTrans" cxnId="{1A839B8B-DC97-435B-A7C3-856443694849}">
      <dgm:prSet/>
      <dgm:spPr/>
      <dgm:t>
        <a:bodyPr/>
        <a:lstStyle/>
        <a:p>
          <a:endParaRPr lang="es-CO" sz="1800">
            <a:latin typeface="Montserrat" panose="00000500000000000000" pitchFamily="50" charset="0"/>
          </a:endParaRPr>
        </a:p>
      </dgm:t>
    </dgm:pt>
    <dgm:pt modelId="{BA3007B7-EDB1-4EBF-A361-2621461866E0}">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Metástasis a distancia.</a:t>
          </a:r>
        </a:p>
      </dgm:t>
    </dgm:pt>
    <dgm:pt modelId="{650A64D9-C51C-4B57-8A58-AD94DCB09E05}" type="parTrans" cxnId="{C7612CF3-F1E4-40D8-B7B3-6CE03F3671A8}">
      <dgm:prSet/>
      <dgm:spPr/>
      <dgm:t>
        <a:bodyPr/>
        <a:lstStyle/>
        <a:p>
          <a:endParaRPr lang="es-CO" sz="1800">
            <a:latin typeface="Montserrat" panose="00000500000000000000" pitchFamily="50" charset="0"/>
          </a:endParaRPr>
        </a:p>
      </dgm:t>
    </dgm:pt>
    <dgm:pt modelId="{FD9CAA17-EA2E-417F-9738-FB57DB2C3F14}" type="sibTrans" cxnId="{C7612CF3-F1E4-40D8-B7B3-6CE03F3671A8}">
      <dgm:prSet/>
      <dgm:spPr/>
      <dgm:t>
        <a:bodyPr/>
        <a:lstStyle/>
        <a:p>
          <a:endParaRPr lang="es-CO" sz="1800">
            <a:latin typeface="Montserrat" panose="00000500000000000000" pitchFamily="50" charset="0"/>
          </a:endParaRPr>
        </a:p>
      </dgm:t>
    </dgm:pt>
    <dgm:pt modelId="{A8BCF636-2522-4BE9-B547-677F36ADBF87}">
      <dgm:prSet phldrT="[Texto]" custT="1"/>
      <dgm:spPr>
        <a:noFill/>
        <a:ln>
          <a:solidFill>
            <a:srgbClr val="00AAA7">
              <a:alpha val="90000"/>
            </a:srgbClr>
          </a:solidFill>
        </a:ln>
      </dgm:spPr>
      <dgm:t>
        <a:bodyPr/>
        <a:lstStyle/>
        <a:p>
          <a:pPr>
            <a:buClr>
              <a:srgbClr val="152B48"/>
            </a:buClr>
          </a:pPr>
          <a:r>
            <a:rPr lang="es-CO" sz="1800" dirty="0">
              <a:solidFill>
                <a:srgbClr val="152B48"/>
              </a:solidFill>
              <a:latin typeface="Montserrat" panose="00000500000000000000" pitchFamily="50" charset="0"/>
            </a:rPr>
            <a:t>IOTA &gt;10% o IRM de Jacobs ≥200.</a:t>
          </a:r>
        </a:p>
      </dgm:t>
    </dgm:pt>
    <dgm:pt modelId="{6259BC54-9AD3-4806-97EF-865570030294}" type="parTrans" cxnId="{AB3BDBD1-5BE7-4595-9F8F-B3D4725C4801}">
      <dgm:prSet/>
      <dgm:spPr/>
      <dgm:t>
        <a:bodyPr/>
        <a:lstStyle/>
        <a:p>
          <a:endParaRPr lang="es-CO" sz="1800">
            <a:latin typeface="Montserrat" panose="00000500000000000000" pitchFamily="50" charset="0"/>
          </a:endParaRPr>
        </a:p>
      </dgm:t>
    </dgm:pt>
    <dgm:pt modelId="{1B9E7ECB-7678-4EEA-BF47-C387256351F1}" type="sibTrans" cxnId="{AB3BDBD1-5BE7-4595-9F8F-B3D4725C4801}">
      <dgm:prSet/>
      <dgm:spPr/>
      <dgm:t>
        <a:bodyPr/>
        <a:lstStyle/>
        <a:p>
          <a:endParaRPr lang="es-CO" sz="1800">
            <a:latin typeface="Montserrat" panose="00000500000000000000" pitchFamily="50" charset="0"/>
          </a:endParaRPr>
        </a:p>
      </dgm:t>
    </dgm:pt>
    <dgm:pt modelId="{87099241-8A6F-48B9-A963-0B506553C3A1}" type="pres">
      <dgm:prSet presAssocID="{B9262364-B7BD-487F-9265-7C2A15BAC030}" presName="Name0" presStyleCnt="0">
        <dgm:presLayoutVars>
          <dgm:dir/>
          <dgm:animLvl val="lvl"/>
          <dgm:resizeHandles val="exact"/>
        </dgm:presLayoutVars>
      </dgm:prSet>
      <dgm:spPr/>
    </dgm:pt>
    <dgm:pt modelId="{01C85F87-0C88-4066-8A77-76AA3E3E7BDA}" type="pres">
      <dgm:prSet presAssocID="{83D9A032-3C17-4321-94A4-F4AB5E0D10A7}" presName="composite" presStyleCnt="0"/>
      <dgm:spPr/>
    </dgm:pt>
    <dgm:pt modelId="{C3AF6508-8745-473E-BC77-970FCAC56CAD}" type="pres">
      <dgm:prSet presAssocID="{83D9A032-3C17-4321-94A4-F4AB5E0D10A7}" presName="parTx" presStyleLbl="alignNode1" presStyleIdx="0" presStyleCnt="2" custScaleX="103617" custLinFactY="-1307" custLinFactNeighborX="124" custLinFactNeighborY="-100000">
        <dgm:presLayoutVars>
          <dgm:chMax val="0"/>
          <dgm:chPref val="0"/>
          <dgm:bulletEnabled val="1"/>
        </dgm:presLayoutVars>
      </dgm:prSet>
      <dgm:spPr/>
    </dgm:pt>
    <dgm:pt modelId="{3A67C0D0-D694-4D0E-82DD-DD13E66AB23D}" type="pres">
      <dgm:prSet presAssocID="{83D9A032-3C17-4321-94A4-F4AB5E0D10A7}" presName="desTx" presStyleLbl="alignAccFollowNode1" presStyleIdx="0" presStyleCnt="2" custScaleX="103462">
        <dgm:presLayoutVars>
          <dgm:bulletEnabled val="1"/>
        </dgm:presLayoutVars>
      </dgm:prSet>
      <dgm:spPr/>
    </dgm:pt>
    <dgm:pt modelId="{3AAB11DE-D21C-4BD5-AA54-2D86731B0772}" type="pres">
      <dgm:prSet presAssocID="{BB7BFB1F-0961-48B7-AD20-78C6EF54EB91}" presName="space" presStyleCnt="0"/>
      <dgm:spPr/>
    </dgm:pt>
    <dgm:pt modelId="{A1D89E45-BC73-4191-B87A-80143867CCC2}" type="pres">
      <dgm:prSet presAssocID="{BCC84AB4-9B7D-46D1-A6F5-AE8E02D0BB97}" presName="composite" presStyleCnt="0"/>
      <dgm:spPr/>
    </dgm:pt>
    <dgm:pt modelId="{27C9F0C0-3821-4001-9E3A-623266B924A6}" type="pres">
      <dgm:prSet presAssocID="{BCC84AB4-9B7D-46D1-A6F5-AE8E02D0BB97}" presName="parTx" presStyleLbl="alignNode1" presStyleIdx="1" presStyleCnt="2" custScaleX="112945">
        <dgm:presLayoutVars>
          <dgm:chMax val="0"/>
          <dgm:chPref val="0"/>
          <dgm:bulletEnabled val="1"/>
        </dgm:presLayoutVars>
      </dgm:prSet>
      <dgm:spPr/>
    </dgm:pt>
    <dgm:pt modelId="{15B8ECE9-D6B5-4FE0-B3E8-33DC40ABE884}" type="pres">
      <dgm:prSet presAssocID="{BCC84AB4-9B7D-46D1-A6F5-AE8E02D0BB97}" presName="desTx" presStyleLbl="alignAccFollowNode1" presStyleIdx="1" presStyleCnt="2" custScaleX="112994">
        <dgm:presLayoutVars>
          <dgm:bulletEnabled val="1"/>
        </dgm:presLayoutVars>
      </dgm:prSet>
      <dgm:spPr/>
    </dgm:pt>
  </dgm:ptLst>
  <dgm:cxnLst>
    <dgm:cxn modelId="{D1092702-5346-4AD4-8991-7CEFAF0C0FC8}" type="presOf" srcId="{B9262364-B7BD-487F-9265-7C2A15BAC030}" destId="{87099241-8A6F-48B9-A963-0B506553C3A1}" srcOrd="0" destOrd="0" presId="urn:microsoft.com/office/officeart/2005/8/layout/hList1"/>
    <dgm:cxn modelId="{BC599113-B98B-4A54-B85E-8BD56F90B134}" type="presOf" srcId="{BCC84AB4-9B7D-46D1-A6F5-AE8E02D0BB97}" destId="{27C9F0C0-3821-4001-9E3A-623266B924A6}" srcOrd="0" destOrd="0" presId="urn:microsoft.com/office/officeart/2005/8/layout/hList1"/>
    <dgm:cxn modelId="{4AA39A24-9EA7-447D-921C-7785D7BD5854}" srcId="{BCC84AB4-9B7D-46D1-A6F5-AE8E02D0BB97}" destId="{C48A8668-A339-47E3-B496-44A6F7AE75BB}" srcOrd="0" destOrd="0" parTransId="{20D784B6-3A1D-4F0F-A163-CF5446F1C35A}" sibTransId="{7664F289-1BD9-408E-B76D-05EED76960A8}"/>
    <dgm:cxn modelId="{43E42164-FD31-42DA-A51D-CF40EB083576}" type="presOf" srcId="{0CBC1530-E4F0-48A1-BFE6-CD2451AD3E3D}" destId="{3A67C0D0-D694-4D0E-82DD-DD13E66AB23D}" srcOrd="0" destOrd="2" presId="urn:microsoft.com/office/officeart/2005/8/layout/hList1"/>
    <dgm:cxn modelId="{D0BC286D-DC7C-44B1-A9F2-46115789C538}" type="presOf" srcId="{BA3007B7-EDB1-4EBF-A361-2621461866E0}" destId="{3A67C0D0-D694-4D0E-82DD-DD13E66AB23D}" srcOrd="0" destOrd="4" presId="urn:microsoft.com/office/officeart/2005/8/layout/hList1"/>
    <dgm:cxn modelId="{1818836F-39C4-4979-ADA9-DFF1A98DB7BC}" srcId="{83D9A032-3C17-4321-94A4-F4AB5E0D10A7}" destId="{2D630BFE-0EBE-49CB-B9CC-B410DFE4C985}" srcOrd="1" destOrd="0" parTransId="{EA5E6669-1313-4858-B5F4-E37798DA7169}" sibTransId="{4B31AEF8-567D-48DA-BC8E-769B9B21F887}"/>
    <dgm:cxn modelId="{801C9871-3C9F-4D3D-9181-77F0EA181A23}" srcId="{B9262364-B7BD-487F-9265-7C2A15BAC030}" destId="{83D9A032-3C17-4321-94A4-F4AB5E0D10A7}" srcOrd="0" destOrd="0" parTransId="{5A4D09F1-C4F7-44ED-AA48-AE0C88334256}" sibTransId="{BB7BFB1F-0961-48B7-AD20-78C6EF54EB91}"/>
    <dgm:cxn modelId="{2FBC9A74-05BF-47F3-B5D8-DB5E9F011420}" type="presOf" srcId="{90A35E89-E77D-4908-BB1A-66557E22C87F}" destId="{3A67C0D0-D694-4D0E-82DD-DD13E66AB23D}" srcOrd="0" destOrd="0" presId="urn:microsoft.com/office/officeart/2005/8/layout/hList1"/>
    <dgm:cxn modelId="{7C1B1A82-C3B4-40FA-BFFF-4941A6045914}" type="presOf" srcId="{83D9A032-3C17-4321-94A4-F4AB5E0D10A7}" destId="{C3AF6508-8745-473E-BC77-970FCAC56CAD}" srcOrd="0" destOrd="0" presId="urn:microsoft.com/office/officeart/2005/8/layout/hList1"/>
    <dgm:cxn modelId="{1A839B8B-DC97-435B-A7C3-856443694849}" srcId="{83D9A032-3C17-4321-94A4-F4AB5E0D10A7}" destId="{00D74835-B8DA-4286-A49A-2E770431B058}" srcOrd="3" destOrd="0" parTransId="{2BE87760-B40E-47FD-AB3B-7A8CE13C42AD}" sibTransId="{9D5B8EE1-3BEB-41D5-9630-FD51D9D1CB99}"/>
    <dgm:cxn modelId="{30EF8EA2-29C8-4329-8772-AD4CA2E7B19B}" type="presOf" srcId="{00D74835-B8DA-4286-A49A-2E770431B058}" destId="{3A67C0D0-D694-4D0E-82DD-DD13E66AB23D}" srcOrd="0" destOrd="3" presId="urn:microsoft.com/office/officeart/2005/8/layout/hList1"/>
    <dgm:cxn modelId="{DFD803A5-7691-4212-90EC-5D00C9A6E3B7}" type="presOf" srcId="{C48A8668-A339-47E3-B496-44A6F7AE75BB}" destId="{15B8ECE9-D6B5-4FE0-B3E8-33DC40ABE884}" srcOrd="0" destOrd="0" presId="urn:microsoft.com/office/officeart/2005/8/layout/hList1"/>
    <dgm:cxn modelId="{1F70F0B0-0A7B-434D-9579-DEF59E63C3D7}" type="presOf" srcId="{2D630BFE-0EBE-49CB-B9CC-B410DFE4C985}" destId="{3A67C0D0-D694-4D0E-82DD-DD13E66AB23D}" srcOrd="0" destOrd="1" presId="urn:microsoft.com/office/officeart/2005/8/layout/hList1"/>
    <dgm:cxn modelId="{FB538EC4-37D9-4EE6-95B7-C0AB5A18B103}" srcId="{83D9A032-3C17-4321-94A4-F4AB5E0D10A7}" destId="{0CBC1530-E4F0-48A1-BFE6-CD2451AD3E3D}" srcOrd="2" destOrd="0" parTransId="{9EAB7BC7-363D-463F-B3AD-165FF924D56B}" sibTransId="{D90B205A-9999-4D66-8241-F4C6833304C0}"/>
    <dgm:cxn modelId="{AB3BDBD1-5BE7-4595-9F8F-B3D4725C4801}" srcId="{BCC84AB4-9B7D-46D1-A6F5-AE8E02D0BB97}" destId="{A8BCF636-2522-4BE9-B547-677F36ADBF87}" srcOrd="1" destOrd="0" parTransId="{6259BC54-9AD3-4806-97EF-865570030294}" sibTransId="{1B9E7ECB-7678-4EEA-BF47-C387256351F1}"/>
    <dgm:cxn modelId="{65EA0FDC-1B2A-4B53-876E-443F3323A47C}" srcId="{B9262364-B7BD-487F-9265-7C2A15BAC030}" destId="{BCC84AB4-9B7D-46D1-A6F5-AE8E02D0BB97}" srcOrd="1" destOrd="0" parTransId="{70B853A8-9906-41D4-B6CF-696B345864F2}" sibTransId="{41BD0EFC-A1D4-41E1-98D4-60BBFA7B9114}"/>
    <dgm:cxn modelId="{16D3E8F2-79F9-424D-A5EA-FB377A0A4170}" srcId="{83D9A032-3C17-4321-94A4-F4AB5E0D10A7}" destId="{90A35E89-E77D-4908-BB1A-66557E22C87F}" srcOrd="0" destOrd="0" parTransId="{3C402DEF-BFD4-4183-ABBF-58AC1A77B105}" sibTransId="{1ED691D4-A006-4FFF-8B29-D3CC1AFFC49B}"/>
    <dgm:cxn modelId="{C7612CF3-F1E4-40D8-B7B3-6CE03F3671A8}" srcId="{83D9A032-3C17-4321-94A4-F4AB5E0D10A7}" destId="{BA3007B7-EDB1-4EBF-A361-2621461866E0}" srcOrd="4" destOrd="0" parTransId="{650A64D9-C51C-4B57-8A58-AD94DCB09E05}" sibTransId="{FD9CAA17-EA2E-417F-9738-FB57DB2C3F14}"/>
    <dgm:cxn modelId="{D0986EFD-4F3A-425A-B7F3-668C1572A4F2}" type="presOf" srcId="{A8BCF636-2522-4BE9-B547-677F36ADBF87}" destId="{15B8ECE9-D6B5-4FE0-B3E8-33DC40ABE884}" srcOrd="0" destOrd="1" presId="urn:microsoft.com/office/officeart/2005/8/layout/hList1"/>
    <dgm:cxn modelId="{EBB1C70F-7C96-4A7D-A31C-03D3196ACEFE}" type="presParOf" srcId="{87099241-8A6F-48B9-A963-0B506553C3A1}" destId="{01C85F87-0C88-4066-8A77-76AA3E3E7BDA}" srcOrd="0" destOrd="0" presId="urn:microsoft.com/office/officeart/2005/8/layout/hList1"/>
    <dgm:cxn modelId="{DA0C5AE3-519B-4094-81B8-27511F48FBDA}" type="presParOf" srcId="{01C85F87-0C88-4066-8A77-76AA3E3E7BDA}" destId="{C3AF6508-8745-473E-BC77-970FCAC56CAD}" srcOrd="0" destOrd="0" presId="urn:microsoft.com/office/officeart/2005/8/layout/hList1"/>
    <dgm:cxn modelId="{38290C79-A964-4727-AED6-9974DA2E7A9E}" type="presParOf" srcId="{01C85F87-0C88-4066-8A77-76AA3E3E7BDA}" destId="{3A67C0D0-D694-4D0E-82DD-DD13E66AB23D}" srcOrd="1" destOrd="0" presId="urn:microsoft.com/office/officeart/2005/8/layout/hList1"/>
    <dgm:cxn modelId="{B5C20784-D63F-4B8F-BFFD-6054EB74124F}" type="presParOf" srcId="{87099241-8A6F-48B9-A963-0B506553C3A1}" destId="{3AAB11DE-D21C-4BD5-AA54-2D86731B0772}" srcOrd="1" destOrd="0" presId="urn:microsoft.com/office/officeart/2005/8/layout/hList1"/>
    <dgm:cxn modelId="{38C17731-270A-4687-A6DF-1A849E549F73}" type="presParOf" srcId="{87099241-8A6F-48B9-A963-0B506553C3A1}" destId="{A1D89E45-BC73-4191-B87A-80143867CCC2}" srcOrd="2" destOrd="0" presId="urn:microsoft.com/office/officeart/2005/8/layout/hList1"/>
    <dgm:cxn modelId="{ABD8068D-BD92-49FB-BC53-92519992CB92}" type="presParOf" srcId="{A1D89E45-BC73-4191-B87A-80143867CCC2}" destId="{27C9F0C0-3821-4001-9E3A-623266B924A6}" srcOrd="0" destOrd="0" presId="urn:microsoft.com/office/officeart/2005/8/layout/hList1"/>
    <dgm:cxn modelId="{40954E19-C771-4E64-909E-35971943887F}" type="presParOf" srcId="{A1D89E45-BC73-4191-B87A-80143867CCC2}" destId="{15B8ECE9-D6B5-4FE0-B3E8-33DC40ABE88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9262364-B7BD-487F-9265-7C2A15BAC03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59860189-AF57-4597-BDAE-D8A425895DF0}">
      <dgm:prSet phldrT="[Texto]" custT="1"/>
      <dgm:spPr>
        <a:solidFill>
          <a:srgbClr val="152B48"/>
        </a:solidFill>
        <a:ln>
          <a:solidFill>
            <a:srgbClr val="152B48"/>
          </a:solidFill>
        </a:ln>
      </dgm:spPr>
      <dgm:t>
        <a:bodyPr/>
        <a:lstStyle/>
        <a:p>
          <a:r>
            <a:rPr lang="es-CO" sz="1800" dirty="0">
              <a:latin typeface="Montserrat" panose="00000500000000000000" pitchFamily="50" charset="0"/>
            </a:rPr>
            <a:t>Premenopáusica</a:t>
          </a:r>
        </a:p>
      </dgm:t>
    </dgm:pt>
    <dgm:pt modelId="{CB13DA93-8D30-4402-A23D-6903B05318BF}" type="parTrans" cxnId="{A4A402FE-6A02-49B8-82A8-20CC69E78627}">
      <dgm:prSet/>
      <dgm:spPr/>
      <dgm:t>
        <a:bodyPr/>
        <a:lstStyle/>
        <a:p>
          <a:endParaRPr lang="es-CO" sz="1800">
            <a:latin typeface="Montserrat" panose="00000500000000000000" pitchFamily="50" charset="0"/>
          </a:endParaRPr>
        </a:p>
      </dgm:t>
    </dgm:pt>
    <dgm:pt modelId="{7640DC42-DC38-4464-8F79-1B646A49D1F4}" type="sibTrans" cxnId="{A4A402FE-6A02-49B8-82A8-20CC69E78627}">
      <dgm:prSet/>
      <dgm:spPr/>
      <dgm:t>
        <a:bodyPr/>
        <a:lstStyle/>
        <a:p>
          <a:endParaRPr lang="es-CO" sz="1800">
            <a:latin typeface="Montserrat" panose="00000500000000000000" pitchFamily="50" charset="0"/>
          </a:endParaRPr>
        </a:p>
      </dgm:t>
    </dgm:pt>
    <dgm:pt modelId="{26836979-1312-4F95-9398-3F36356E83C3}">
      <dgm:prSet phldrT="[Texto]" custT="1"/>
      <dgm:spPr>
        <a:noFill/>
        <a:ln>
          <a:solidFill>
            <a:srgbClr val="00AAA7">
              <a:alpha val="90000"/>
            </a:srgbClr>
          </a:solidFill>
        </a:ln>
      </dgm:spPr>
      <dgm:t>
        <a:bodyPr/>
        <a:lstStyle/>
        <a:p>
          <a:pPr>
            <a:buClr>
              <a:srgbClr val="152B48"/>
            </a:buClr>
          </a:pPr>
          <a:r>
            <a:rPr lang="es-CO" sz="1600" dirty="0">
              <a:solidFill>
                <a:srgbClr val="152B48"/>
              </a:solidFill>
              <a:latin typeface="Montserrat" panose="00000500000000000000" pitchFamily="50" charset="0"/>
            </a:rPr>
            <a:t>Ca 125 muy elevado.</a:t>
          </a:r>
        </a:p>
      </dgm:t>
    </dgm:pt>
    <dgm:pt modelId="{2E058A38-261F-410C-B42B-8951E42848F5}" type="parTrans" cxnId="{D4EF0E9E-00CB-424F-99C7-23EB11464EBE}">
      <dgm:prSet/>
      <dgm:spPr/>
      <dgm:t>
        <a:bodyPr/>
        <a:lstStyle/>
        <a:p>
          <a:endParaRPr lang="es-CO" sz="1800">
            <a:latin typeface="Montserrat" panose="00000500000000000000" pitchFamily="50" charset="0"/>
          </a:endParaRPr>
        </a:p>
      </dgm:t>
    </dgm:pt>
    <dgm:pt modelId="{63462C9D-92E3-43C2-AF8B-E470F7662D0C}" type="sibTrans" cxnId="{D4EF0E9E-00CB-424F-99C7-23EB11464EBE}">
      <dgm:prSet/>
      <dgm:spPr/>
      <dgm:t>
        <a:bodyPr/>
        <a:lstStyle/>
        <a:p>
          <a:endParaRPr lang="es-CO" sz="1800">
            <a:latin typeface="Montserrat" panose="00000500000000000000" pitchFamily="50" charset="0"/>
          </a:endParaRPr>
        </a:p>
      </dgm:t>
    </dgm:pt>
    <dgm:pt modelId="{04DCF0EB-8818-42F6-B37E-E42878D9DD94}">
      <dgm:prSet phldrT="[Texto]" custT="1"/>
      <dgm:spPr>
        <a:noFill/>
        <a:ln>
          <a:solidFill>
            <a:srgbClr val="00AAA7">
              <a:alpha val="90000"/>
            </a:srgbClr>
          </a:solidFill>
        </a:ln>
      </dgm:spPr>
      <dgm:t>
        <a:bodyPr/>
        <a:lstStyle/>
        <a:p>
          <a:pPr>
            <a:buClr>
              <a:srgbClr val="152B48"/>
            </a:buClr>
          </a:pPr>
          <a:r>
            <a:rPr lang="es-CO" sz="1600" dirty="0">
              <a:solidFill>
                <a:srgbClr val="152B48"/>
              </a:solidFill>
              <a:latin typeface="Montserrat" panose="00000500000000000000" pitchFamily="50" charset="0"/>
            </a:rPr>
            <a:t>Malignidad ecográfica.</a:t>
          </a:r>
        </a:p>
      </dgm:t>
    </dgm:pt>
    <dgm:pt modelId="{E139F9B8-E4B0-4FDF-9605-4F457213C46D}" type="parTrans" cxnId="{1BD54664-D77A-4718-B12F-4B2763CF8504}">
      <dgm:prSet/>
      <dgm:spPr/>
      <dgm:t>
        <a:bodyPr/>
        <a:lstStyle/>
        <a:p>
          <a:endParaRPr lang="es-CO" sz="1800">
            <a:latin typeface="Montserrat" panose="00000500000000000000" pitchFamily="50" charset="0"/>
          </a:endParaRPr>
        </a:p>
      </dgm:t>
    </dgm:pt>
    <dgm:pt modelId="{4E5F0117-ACDB-4BD4-9027-27884FB2EB14}" type="sibTrans" cxnId="{1BD54664-D77A-4718-B12F-4B2763CF8504}">
      <dgm:prSet/>
      <dgm:spPr/>
      <dgm:t>
        <a:bodyPr/>
        <a:lstStyle/>
        <a:p>
          <a:endParaRPr lang="es-CO" sz="1800">
            <a:latin typeface="Montserrat" panose="00000500000000000000" pitchFamily="50" charset="0"/>
          </a:endParaRPr>
        </a:p>
      </dgm:t>
    </dgm:pt>
    <dgm:pt modelId="{600C5170-8B53-49C3-91A6-5875F19F6B72}">
      <dgm:prSet phldrT="[Texto]" custT="1"/>
      <dgm:spPr>
        <a:noFill/>
        <a:ln>
          <a:solidFill>
            <a:srgbClr val="00AAA7">
              <a:alpha val="90000"/>
            </a:srgbClr>
          </a:solidFill>
        </a:ln>
      </dgm:spPr>
      <dgm:t>
        <a:bodyPr/>
        <a:lstStyle/>
        <a:p>
          <a:pPr>
            <a:buClr>
              <a:srgbClr val="152B48"/>
            </a:buClr>
          </a:pPr>
          <a:r>
            <a:rPr lang="es-CO" sz="1600" dirty="0">
              <a:solidFill>
                <a:srgbClr val="152B48"/>
              </a:solidFill>
              <a:latin typeface="Montserrat" panose="00000500000000000000" pitchFamily="50" charset="0"/>
            </a:rPr>
            <a:t>Masa pélvica nodular y fija. </a:t>
          </a:r>
        </a:p>
      </dgm:t>
    </dgm:pt>
    <dgm:pt modelId="{DBAB6D48-8B98-435F-AE49-914B16E3082D}" type="parTrans" cxnId="{84FF877C-83CB-47C1-A049-8CB117883D97}">
      <dgm:prSet/>
      <dgm:spPr/>
      <dgm:t>
        <a:bodyPr/>
        <a:lstStyle/>
        <a:p>
          <a:endParaRPr lang="es-CO" sz="1800">
            <a:latin typeface="Montserrat" panose="00000500000000000000" pitchFamily="50" charset="0"/>
          </a:endParaRPr>
        </a:p>
      </dgm:t>
    </dgm:pt>
    <dgm:pt modelId="{439FDADC-6D06-491C-AA36-713413A1E26F}" type="sibTrans" cxnId="{84FF877C-83CB-47C1-A049-8CB117883D97}">
      <dgm:prSet/>
      <dgm:spPr/>
      <dgm:t>
        <a:bodyPr/>
        <a:lstStyle/>
        <a:p>
          <a:endParaRPr lang="es-CO" sz="1800">
            <a:latin typeface="Montserrat" panose="00000500000000000000" pitchFamily="50" charset="0"/>
          </a:endParaRPr>
        </a:p>
      </dgm:t>
    </dgm:pt>
    <dgm:pt modelId="{48C51811-F241-4186-A919-239907727983}">
      <dgm:prSet phldrT="[Texto]" custT="1"/>
      <dgm:spPr>
        <a:noFill/>
        <a:ln>
          <a:solidFill>
            <a:srgbClr val="00AAA7">
              <a:alpha val="90000"/>
            </a:srgbClr>
          </a:solidFill>
        </a:ln>
      </dgm:spPr>
      <dgm:t>
        <a:bodyPr/>
        <a:lstStyle/>
        <a:p>
          <a:pPr>
            <a:buClr>
              <a:srgbClr val="152B48"/>
            </a:buClr>
          </a:pPr>
          <a:r>
            <a:rPr lang="es-CO" sz="1600" dirty="0">
              <a:solidFill>
                <a:srgbClr val="152B48"/>
              </a:solidFill>
              <a:latin typeface="Montserrat" panose="00000500000000000000" pitchFamily="50" charset="0"/>
            </a:rPr>
            <a:t>Metástasis a distancia.</a:t>
          </a:r>
        </a:p>
      </dgm:t>
    </dgm:pt>
    <dgm:pt modelId="{E822C473-3573-4C56-BA43-0C1C5F33379E}" type="parTrans" cxnId="{5A8C573F-27DA-4A5E-BDF8-27FF89E69598}">
      <dgm:prSet/>
      <dgm:spPr/>
      <dgm:t>
        <a:bodyPr/>
        <a:lstStyle/>
        <a:p>
          <a:endParaRPr lang="es-CO" sz="1800">
            <a:latin typeface="Montserrat" panose="00000500000000000000" pitchFamily="50" charset="0"/>
          </a:endParaRPr>
        </a:p>
      </dgm:t>
    </dgm:pt>
    <dgm:pt modelId="{D73E6D26-E885-40A6-BC5E-85D8F42D6EDA}" type="sibTrans" cxnId="{5A8C573F-27DA-4A5E-BDF8-27FF89E69598}">
      <dgm:prSet/>
      <dgm:spPr/>
      <dgm:t>
        <a:bodyPr/>
        <a:lstStyle/>
        <a:p>
          <a:endParaRPr lang="es-CO" sz="1800">
            <a:latin typeface="Montserrat" panose="00000500000000000000" pitchFamily="50" charset="0"/>
          </a:endParaRPr>
        </a:p>
      </dgm:t>
    </dgm:pt>
    <dgm:pt modelId="{33771410-CC89-4EEA-9AE3-B7E302197D62}">
      <dgm:prSet phldrT="[Texto]" custT="1"/>
      <dgm:spPr>
        <a:noFill/>
        <a:ln>
          <a:solidFill>
            <a:srgbClr val="00AAA7">
              <a:alpha val="90000"/>
            </a:srgbClr>
          </a:solidFill>
        </a:ln>
      </dgm:spPr>
      <dgm:t>
        <a:bodyPr/>
        <a:lstStyle/>
        <a:p>
          <a:pPr>
            <a:buClr>
              <a:srgbClr val="152B48"/>
            </a:buClr>
          </a:pPr>
          <a:r>
            <a:rPr lang="es-CO" sz="1600" dirty="0">
              <a:solidFill>
                <a:srgbClr val="152B48"/>
              </a:solidFill>
              <a:latin typeface="Montserrat" panose="00000500000000000000" pitchFamily="50" charset="0"/>
            </a:rPr>
            <a:t>Ascitis.</a:t>
          </a:r>
        </a:p>
      </dgm:t>
    </dgm:pt>
    <dgm:pt modelId="{F00ABC12-B25B-4A50-8785-1748862AB486}" type="parTrans" cxnId="{DB0D1A4D-D297-4642-9F38-679AFFB68CEF}">
      <dgm:prSet/>
      <dgm:spPr/>
      <dgm:t>
        <a:bodyPr/>
        <a:lstStyle/>
        <a:p>
          <a:endParaRPr lang="es-CO" sz="1800">
            <a:latin typeface="Montserrat" panose="00000500000000000000" pitchFamily="50" charset="0"/>
          </a:endParaRPr>
        </a:p>
      </dgm:t>
    </dgm:pt>
    <dgm:pt modelId="{71BD8E29-B76E-46D3-A911-844149E31A2A}" type="sibTrans" cxnId="{DB0D1A4D-D297-4642-9F38-679AFFB68CEF}">
      <dgm:prSet/>
      <dgm:spPr/>
      <dgm:t>
        <a:bodyPr/>
        <a:lstStyle/>
        <a:p>
          <a:endParaRPr lang="es-CO" sz="1800">
            <a:latin typeface="Montserrat" panose="00000500000000000000" pitchFamily="50" charset="0"/>
          </a:endParaRPr>
        </a:p>
      </dgm:t>
    </dgm:pt>
    <dgm:pt modelId="{87099241-8A6F-48B9-A963-0B506553C3A1}" type="pres">
      <dgm:prSet presAssocID="{B9262364-B7BD-487F-9265-7C2A15BAC030}" presName="Name0" presStyleCnt="0">
        <dgm:presLayoutVars>
          <dgm:dir/>
          <dgm:animLvl val="lvl"/>
          <dgm:resizeHandles val="exact"/>
        </dgm:presLayoutVars>
      </dgm:prSet>
      <dgm:spPr/>
    </dgm:pt>
    <dgm:pt modelId="{0B16874F-AF0C-4500-89F1-23282CB0F680}" type="pres">
      <dgm:prSet presAssocID="{59860189-AF57-4597-BDAE-D8A425895DF0}" presName="composite" presStyleCnt="0"/>
      <dgm:spPr/>
    </dgm:pt>
    <dgm:pt modelId="{CB8B5489-FDB4-414D-AA6F-407AB80FFADA}" type="pres">
      <dgm:prSet presAssocID="{59860189-AF57-4597-BDAE-D8A425895DF0}" presName="parTx" presStyleLbl="alignNode1" presStyleIdx="0" presStyleCnt="1">
        <dgm:presLayoutVars>
          <dgm:chMax val="0"/>
          <dgm:chPref val="0"/>
          <dgm:bulletEnabled val="1"/>
        </dgm:presLayoutVars>
      </dgm:prSet>
      <dgm:spPr/>
    </dgm:pt>
    <dgm:pt modelId="{D7624D25-9C1A-4031-8B3B-FC349A541EF6}" type="pres">
      <dgm:prSet presAssocID="{59860189-AF57-4597-BDAE-D8A425895DF0}" presName="desTx" presStyleLbl="alignAccFollowNode1" presStyleIdx="0" presStyleCnt="1">
        <dgm:presLayoutVars>
          <dgm:bulletEnabled val="1"/>
        </dgm:presLayoutVars>
      </dgm:prSet>
      <dgm:spPr/>
    </dgm:pt>
  </dgm:ptLst>
  <dgm:cxnLst>
    <dgm:cxn modelId="{E9AAC72B-07C0-4243-95E9-8CAAE27FBA81}" type="presOf" srcId="{B9262364-B7BD-487F-9265-7C2A15BAC030}" destId="{87099241-8A6F-48B9-A963-0B506553C3A1}" srcOrd="0" destOrd="0" presId="urn:microsoft.com/office/officeart/2005/8/layout/hList1"/>
    <dgm:cxn modelId="{79EB3937-9241-4C39-BEE7-5F58F38FE47C}" type="presOf" srcId="{59860189-AF57-4597-BDAE-D8A425895DF0}" destId="{CB8B5489-FDB4-414D-AA6F-407AB80FFADA}" srcOrd="0" destOrd="0" presId="urn:microsoft.com/office/officeart/2005/8/layout/hList1"/>
    <dgm:cxn modelId="{5A8C573F-27DA-4A5E-BDF8-27FF89E69598}" srcId="{59860189-AF57-4597-BDAE-D8A425895DF0}" destId="{48C51811-F241-4186-A919-239907727983}" srcOrd="4" destOrd="0" parTransId="{E822C473-3573-4C56-BA43-0C1C5F33379E}" sibTransId="{D73E6D26-E885-40A6-BC5E-85D8F42D6EDA}"/>
    <dgm:cxn modelId="{A7C99B3F-B687-4112-BA4B-3DEC01608FC0}" type="presOf" srcId="{04DCF0EB-8818-42F6-B37E-E42878D9DD94}" destId="{D7624D25-9C1A-4031-8B3B-FC349A541EF6}" srcOrd="0" destOrd="1" presId="urn:microsoft.com/office/officeart/2005/8/layout/hList1"/>
    <dgm:cxn modelId="{94C68662-6E48-4590-B74C-A8FD76C9B4F1}" type="presOf" srcId="{33771410-CC89-4EEA-9AE3-B7E302197D62}" destId="{D7624D25-9C1A-4031-8B3B-FC349A541EF6}" srcOrd="0" destOrd="2" presId="urn:microsoft.com/office/officeart/2005/8/layout/hList1"/>
    <dgm:cxn modelId="{1BD54664-D77A-4718-B12F-4B2763CF8504}" srcId="{59860189-AF57-4597-BDAE-D8A425895DF0}" destId="{04DCF0EB-8818-42F6-B37E-E42878D9DD94}" srcOrd="1" destOrd="0" parTransId="{E139F9B8-E4B0-4FDF-9605-4F457213C46D}" sibTransId="{4E5F0117-ACDB-4BD4-9027-27884FB2EB14}"/>
    <dgm:cxn modelId="{DB0D1A4D-D297-4642-9F38-679AFFB68CEF}" srcId="{59860189-AF57-4597-BDAE-D8A425895DF0}" destId="{33771410-CC89-4EEA-9AE3-B7E302197D62}" srcOrd="2" destOrd="0" parTransId="{F00ABC12-B25B-4A50-8785-1748862AB486}" sibTransId="{71BD8E29-B76E-46D3-A911-844149E31A2A}"/>
    <dgm:cxn modelId="{84FF877C-83CB-47C1-A049-8CB117883D97}" srcId="{59860189-AF57-4597-BDAE-D8A425895DF0}" destId="{600C5170-8B53-49C3-91A6-5875F19F6B72}" srcOrd="3" destOrd="0" parTransId="{DBAB6D48-8B98-435F-AE49-914B16E3082D}" sibTransId="{439FDADC-6D06-491C-AA36-713413A1E26F}"/>
    <dgm:cxn modelId="{D4EF0E9E-00CB-424F-99C7-23EB11464EBE}" srcId="{59860189-AF57-4597-BDAE-D8A425895DF0}" destId="{26836979-1312-4F95-9398-3F36356E83C3}" srcOrd="0" destOrd="0" parTransId="{2E058A38-261F-410C-B42B-8951E42848F5}" sibTransId="{63462C9D-92E3-43C2-AF8B-E470F7662D0C}"/>
    <dgm:cxn modelId="{000D57A4-09E3-4868-B527-CE24E55758EA}" type="presOf" srcId="{600C5170-8B53-49C3-91A6-5875F19F6B72}" destId="{D7624D25-9C1A-4031-8B3B-FC349A541EF6}" srcOrd="0" destOrd="3" presId="urn:microsoft.com/office/officeart/2005/8/layout/hList1"/>
    <dgm:cxn modelId="{1DF35EBB-862B-4BBA-BE10-A54354EA395C}" type="presOf" srcId="{48C51811-F241-4186-A919-239907727983}" destId="{D7624D25-9C1A-4031-8B3B-FC349A541EF6}" srcOrd="0" destOrd="4" presId="urn:microsoft.com/office/officeart/2005/8/layout/hList1"/>
    <dgm:cxn modelId="{5E9493C0-C9D9-4011-A48E-B6E91B7F2E4E}" type="presOf" srcId="{26836979-1312-4F95-9398-3F36356E83C3}" destId="{D7624D25-9C1A-4031-8B3B-FC349A541EF6}" srcOrd="0" destOrd="0" presId="urn:microsoft.com/office/officeart/2005/8/layout/hList1"/>
    <dgm:cxn modelId="{A4A402FE-6A02-49B8-82A8-20CC69E78627}" srcId="{B9262364-B7BD-487F-9265-7C2A15BAC030}" destId="{59860189-AF57-4597-BDAE-D8A425895DF0}" srcOrd="0" destOrd="0" parTransId="{CB13DA93-8D30-4402-A23D-6903B05318BF}" sibTransId="{7640DC42-DC38-4464-8F79-1B646A49D1F4}"/>
    <dgm:cxn modelId="{86BAF927-3851-4DFA-BC93-BD3B550635A0}" type="presParOf" srcId="{87099241-8A6F-48B9-A963-0B506553C3A1}" destId="{0B16874F-AF0C-4500-89F1-23282CB0F680}" srcOrd="0" destOrd="0" presId="urn:microsoft.com/office/officeart/2005/8/layout/hList1"/>
    <dgm:cxn modelId="{5AB06910-7FA3-4760-89E5-1A4F5135F38A}" type="presParOf" srcId="{0B16874F-AF0C-4500-89F1-23282CB0F680}" destId="{CB8B5489-FDB4-414D-AA6F-407AB80FFADA}" srcOrd="0" destOrd="0" presId="urn:microsoft.com/office/officeart/2005/8/layout/hList1"/>
    <dgm:cxn modelId="{F1C5007E-627C-4A3F-B358-933FB52473B2}" type="presParOf" srcId="{0B16874F-AF0C-4500-89F1-23282CB0F680}" destId="{D7624D25-9C1A-4031-8B3B-FC349A541EF6}"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42AC0B-F375-4157-AE20-71327BB4D11F}"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s-ES"/>
        </a:p>
      </dgm:t>
    </dgm:pt>
    <dgm:pt modelId="{DBEDE381-221C-4E86-94D9-1BE1F954CEAE}">
      <dgm:prSet phldrT="[Texto]" custT="1"/>
      <dgm:spPr>
        <a:solidFill>
          <a:srgbClr val="152B48"/>
        </a:solidFill>
      </dgm:spPr>
      <dgm:t>
        <a:bodyPr/>
        <a:lstStyle/>
        <a:p>
          <a:r>
            <a:rPr lang="es-ES" sz="2600" dirty="0">
              <a:solidFill>
                <a:schemeClr val="bg1"/>
              </a:solidFill>
              <a:latin typeface="Montserrat" panose="02000505000000020004"/>
            </a:rPr>
            <a:t>Historia médica. 	</a:t>
          </a:r>
        </a:p>
      </dgm:t>
    </dgm:pt>
    <dgm:pt modelId="{C5A225C3-B887-464C-8C5D-7DC4A92000F1}" type="parTrans" cxnId="{84F4F194-17E3-4E87-BF92-EB7BCA287057}">
      <dgm:prSet/>
      <dgm:spPr/>
      <dgm:t>
        <a:bodyPr/>
        <a:lstStyle/>
        <a:p>
          <a:endParaRPr lang="es-ES" sz="2600">
            <a:solidFill>
              <a:schemeClr val="bg1"/>
            </a:solidFill>
            <a:latin typeface="Montserrat" panose="02000505000000020004"/>
          </a:endParaRPr>
        </a:p>
      </dgm:t>
    </dgm:pt>
    <dgm:pt modelId="{24093026-63C8-4310-B634-91A7065444CC}" type="sibTrans" cxnId="{84F4F194-17E3-4E87-BF92-EB7BCA287057}">
      <dgm:prSet/>
      <dgm:spPr/>
      <dgm:t>
        <a:bodyPr/>
        <a:lstStyle/>
        <a:p>
          <a:endParaRPr lang="es-ES" sz="2600">
            <a:solidFill>
              <a:schemeClr val="bg1"/>
            </a:solidFill>
            <a:latin typeface="Montserrat" panose="02000505000000020004"/>
          </a:endParaRPr>
        </a:p>
      </dgm:t>
    </dgm:pt>
    <dgm:pt modelId="{DFF36198-EC08-46A5-AF48-49E530AAE34F}">
      <dgm:prSet phldrT="[Texto]" custT="1"/>
      <dgm:spPr>
        <a:solidFill>
          <a:srgbClr val="00AAA7">
            <a:alpha val="50000"/>
          </a:srgbClr>
        </a:solidFill>
      </dgm:spPr>
      <dgm:t>
        <a:bodyPr/>
        <a:lstStyle/>
        <a:p>
          <a:r>
            <a:rPr lang="es-ES" sz="2600" dirty="0">
              <a:solidFill>
                <a:schemeClr val="bg1"/>
              </a:solidFill>
              <a:latin typeface="Montserrat" panose="02000505000000020004"/>
            </a:rPr>
            <a:t>Examen físico.</a:t>
          </a:r>
        </a:p>
      </dgm:t>
    </dgm:pt>
    <dgm:pt modelId="{45D32CFF-1889-41E6-9009-ACC79F17DCF7}" type="parTrans" cxnId="{15F6E22D-19CB-4032-B39C-8B06E4F2D52E}">
      <dgm:prSet/>
      <dgm:spPr/>
      <dgm:t>
        <a:bodyPr/>
        <a:lstStyle/>
        <a:p>
          <a:endParaRPr lang="es-ES" sz="2600">
            <a:solidFill>
              <a:schemeClr val="bg1"/>
            </a:solidFill>
            <a:latin typeface="Montserrat" panose="02000505000000020004"/>
          </a:endParaRPr>
        </a:p>
      </dgm:t>
    </dgm:pt>
    <dgm:pt modelId="{EA1BACBB-297A-4012-B955-D39D1F890439}" type="sibTrans" cxnId="{15F6E22D-19CB-4032-B39C-8B06E4F2D52E}">
      <dgm:prSet/>
      <dgm:spPr/>
      <dgm:t>
        <a:bodyPr/>
        <a:lstStyle/>
        <a:p>
          <a:endParaRPr lang="es-ES" sz="2600">
            <a:solidFill>
              <a:schemeClr val="bg1"/>
            </a:solidFill>
            <a:latin typeface="Montserrat" panose="02000505000000020004"/>
          </a:endParaRPr>
        </a:p>
      </dgm:t>
    </dgm:pt>
    <dgm:pt modelId="{75DE371D-7B7D-473C-A5D8-D97CDEB3A7C1}">
      <dgm:prSet phldrT="[Texto]" custT="1"/>
      <dgm:spPr>
        <a:solidFill>
          <a:srgbClr val="152B48"/>
        </a:solidFill>
      </dgm:spPr>
      <dgm:t>
        <a:bodyPr/>
        <a:lstStyle/>
        <a:p>
          <a:r>
            <a:rPr lang="es-ES" sz="2600" dirty="0">
              <a:solidFill>
                <a:schemeClr val="bg1"/>
              </a:solidFill>
              <a:latin typeface="Montserrat" panose="02000505000000020004"/>
            </a:rPr>
            <a:t>Imágenes.</a:t>
          </a:r>
        </a:p>
      </dgm:t>
    </dgm:pt>
    <dgm:pt modelId="{0EA51C93-B235-455F-BFB8-5D5422E2B534}" type="parTrans" cxnId="{EC1F0A9B-7447-4AEB-B6AC-B7C5B06C1108}">
      <dgm:prSet/>
      <dgm:spPr/>
      <dgm:t>
        <a:bodyPr/>
        <a:lstStyle/>
        <a:p>
          <a:endParaRPr lang="es-ES" sz="2600">
            <a:solidFill>
              <a:schemeClr val="bg1"/>
            </a:solidFill>
            <a:latin typeface="Montserrat" panose="02000505000000020004"/>
          </a:endParaRPr>
        </a:p>
      </dgm:t>
    </dgm:pt>
    <dgm:pt modelId="{85A5AAC2-5549-41F6-B24E-55C6FDBFBEE2}" type="sibTrans" cxnId="{EC1F0A9B-7447-4AEB-B6AC-B7C5B06C1108}">
      <dgm:prSet/>
      <dgm:spPr/>
      <dgm:t>
        <a:bodyPr/>
        <a:lstStyle/>
        <a:p>
          <a:endParaRPr lang="es-ES" sz="2600">
            <a:solidFill>
              <a:schemeClr val="bg1"/>
            </a:solidFill>
            <a:latin typeface="Montserrat" panose="02000505000000020004"/>
          </a:endParaRPr>
        </a:p>
      </dgm:t>
    </dgm:pt>
    <dgm:pt modelId="{28FC4392-FAD3-4EE3-AFF4-C6CCE7810BAD}" type="pres">
      <dgm:prSet presAssocID="{2042AC0B-F375-4157-AE20-71327BB4D11F}" presName="Name0" presStyleCnt="0">
        <dgm:presLayoutVars>
          <dgm:dir/>
          <dgm:resizeHandles val="exact"/>
        </dgm:presLayoutVars>
      </dgm:prSet>
      <dgm:spPr/>
    </dgm:pt>
    <dgm:pt modelId="{5AA38C9A-6203-423B-AF21-3F0AD695D67F}" type="pres">
      <dgm:prSet presAssocID="{DBEDE381-221C-4E86-94D9-1BE1F954CEAE}" presName="Name5" presStyleLbl="vennNode1" presStyleIdx="0" presStyleCnt="3">
        <dgm:presLayoutVars>
          <dgm:bulletEnabled val="1"/>
        </dgm:presLayoutVars>
      </dgm:prSet>
      <dgm:spPr/>
    </dgm:pt>
    <dgm:pt modelId="{D3D52E8C-050E-42B8-827F-7BCF3F0790A7}" type="pres">
      <dgm:prSet presAssocID="{24093026-63C8-4310-B634-91A7065444CC}" presName="space" presStyleCnt="0"/>
      <dgm:spPr/>
    </dgm:pt>
    <dgm:pt modelId="{E5D4EF6A-62D8-4866-BCAA-71099D6FE2C8}" type="pres">
      <dgm:prSet presAssocID="{DFF36198-EC08-46A5-AF48-49E530AAE34F}" presName="Name5" presStyleLbl="vennNode1" presStyleIdx="1" presStyleCnt="3">
        <dgm:presLayoutVars>
          <dgm:bulletEnabled val="1"/>
        </dgm:presLayoutVars>
      </dgm:prSet>
      <dgm:spPr/>
    </dgm:pt>
    <dgm:pt modelId="{48E0D6AE-BF11-43E1-9166-066E4F16F486}" type="pres">
      <dgm:prSet presAssocID="{EA1BACBB-297A-4012-B955-D39D1F890439}" presName="space" presStyleCnt="0"/>
      <dgm:spPr/>
    </dgm:pt>
    <dgm:pt modelId="{BFAF590D-8CA8-420B-ADC8-76909F3DD7CB}" type="pres">
      <dgm:prSet presAssocID="{75DE371D-7B7D-473C-A5D8-D97CDEB3A7C1}" presName="Name5" presStyleLbl="vennNode1" presStyleIdx="2" presStyleCnt="3" custScaleX="123347">
        <dgm:presLayoutVars>
          <dgm:bulletEnabled val="1"/>
        </dgm:presLayoutVars>
      </dgm:prSet>
      <dgm:spPr/>
    </dgm:pt>
  </dgm:ptLst>
  <dgm:cxnLst>
    <dgm:cxn modelId="{15F6E22D-19CB-4032-B39C-8B06E4F2D52E}" srcId="{2042AC0B-F375-4157-AE20-71327BB4D11F}" destId="{DFF36198-EC08-46A5-AF48-49E530AAE34F}" srcOrd="1" destOrd="0" parTransId="{45D32CFF-1889-41E6-9009-ACC79F17DCF7}" sibTransId="{EA1BACBB-297A-4012-B955-D39D1F890439}"/>
    <dgm:cxn modelId="{2E6D9C3A-AF11-40FD-AE26-243241FB3ED5}" type="presOf" srcId="{2042AC0B-F375-4157-AE20-71327BB4D11F}" destId="{28FC4392-FAD3-4EE3-AFF4-C6CCE7810BAD}" srcOrd="0" destOrd="0" presId="urn:microsoft.com/office/officeart/2005/8/layout/venn3"/>
    <dgm:cxn modelId="{B2152C77-833B-4A77-A61E-EC418B606E68}" type="presOf" srcId="{DFF36198-EC08-46A5-AF48-49E530AAE34F}" destId="{E5D4EF6A-62D8-4866-BCAA-71099D6FE2C8}" srcOrd="0" destOrd="0" presId="urn:microsoft.com/office/officeart/2005/8/layout/venn3"/>
    <dgm:cxn modelId="{84F4F194-17E3-4E87-BF92-EB7BCA287057}" srcId="{2042AC0B-F375-4157-AE20-71327BB4D11F}" destId="{DBEDE381-221C-4E86-94D9-1BE1F954CEAE}" srcOrd="0" destOrd="0" parTransId="{C5A225C3-B887-464C-8C5D-7DC4A92000F1}" sibTransId="{24093026-63C8-4310-B634-91A7065444CC}"/>
    <dgm:cxn modelId="{EC1F0A9B-7447-4AEB-B6AC-B7C5B06C1108}" srcId="{2042AC0B-F375-4157-AE20-71327BB4D11F}" destId="{75DE371D-7B7D-473C-A5D8-D97CDEB3A7C1}" srcOrd="2" destOrd="0" parTransId="{0EA51C93-B235-455F-BFB8-5D5422E2B534}" sibTransId="{85A5AAC2-5549-41F6-B24E-55C6FDBFBEE2}"/>
    <dgm:cxn modelId="{3FB11AB5-2615-4F68-A64A-2CBC9647DCF1}" type="presOf" srcId="{DBEDE381-221C-4E86-94D9-1BE1F954CEAE}" destId="{5AA38C9A-6203-423B-AF21-3F0AD695D67F}" srcOrd="0" destOrd="0" presId="urn:microsoft.com/office/officeart/2005/8/layout/venn3"/>
    <dgm:cxn modelId="{6C112CBA-3205-447A-9B95-245FA35304E9}" type="presOf" srcId="{75DE371D-7B7D-473C-A5D8-D97CDEB3A7C1}" destId="{BFAF590D-8CA8-420B-ADC8-76909F3DD7CB}" srcOrd="0" destOrd="0" presId="urn:microsoft.com/office/officeart/2005/8/layout/venn3"/>
    <dgm:cxn modelId="{4548E36B-E076-494F-BE29-55E19FDC4591}" type="presParOf" srcId="{28FC4392-FAD3-4EE3-AFF4-C6CCE7810BAD}" destId="{5AA38C9A-6203-423B-AF21-3F0AD695D67F}" srcOrd="0" destOrd="0" presId="urn:microsoft.com/office/officeart/2005/8/layout/venn3"/>
    <dgm:cxn modelId="{C8F7FF64-B216-4D5D-A29D-217E545D2003}" type="presParOf" srcId="{28FC4392-FAD3-4EE3-AFF4-C6CCE7810BAD}" destId="{D3D52E8C-050E-42B8-827F-7BCF3F0790A7}" srcOrd="1" destOrd="0" presId="urn:microsoft.com/office/officeart/2005/8/layout/venn3"/>
    <dgm:cxn modelId="{8BDC0CDA-1076-4078-BAD0-883EA559D971}" type="presParOf" srcId="{28FC4392-FAD3-4EE3-AFF4-C6CCE7810BAD}" destId="{E5D4EF6A-62D8-4866-BCAA-71099D6FE2C8}" srcOrd="2" destOrd="0" presId="urn:microsoft.com/office/officeart/2005/8/layout/venn3"/>
    <dgm:cxn modelId="{010BCD09-5B05-4353-9F36-99F50D334AA1}" type="presParOf" srcId="{28FC4392-FAD3-4EE3-AFF4-C6CCE7810BAD}" destId="{48E0D6AE-BF11-43E1-9166-066E4F16F486}" srcOrd="3" destOrd="0" presId="urn:microsoft.com/office/officeart/2005/8/layout/venn3"/>
    <dgm:cxn modelId="{ADC537D6-A49F-41D6-8375-1356059EB3AF}" type="presParOf" srcId="{28FC4392-FAD3-4EE3-AFF4-C6CCE7810BAD}" destId="{BFAF590D-8CA8-420B-ADC8-76909F3DD7CB}"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42AC0B-F375-4157-AE20-71327BB4D11F}"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s-ES"/>
        </a:p>
      </dgm:t>
    </dgm:pt>
    <dgm:pt modelId="{8133E96A-2C0A-4C42-9D30-BB22A7D95103}">
      <dgm:prSet phldrT="[Texto]" custT="1"/>
      <dgm:spPr>
        <a:solidFill>
          <a:srgbClr val="152B48">
            <a:alpha val="50000"/>
          </a:srgbClr>
        </a:solidFill>
      </dgm:spPr>
      <dgm:t>
        <a:bodyPr/>
        <a:lstStyle/>
        <a:p>
          <a:r>
            <a:rPr lang="es-ES" sz="2600" dirty="0">
              <a:solidFill>
                <a:schemeClr val="bg1"/>
              </a:solidFill>
              <a:latin typeface="Montserrat" panose="02000505000000020004"/>
            </a:rPr>
            <a:t>Marcadores séricos.</a:t>
          </a:r>
        </a:p>
      </dgm:t>
    </dgm:pt>
    <dgm:pt modelId="{ABD41198-02AA-4456-AAA2-4A2CAD80C47B}" type="parTrans" cxnId="{8A3BE5E2-5700-4120-A34D-2858422154B9}">
      <dgm:prSet/>
      <dgm:spPr/>
      <dgm:t>
        <a:bodyPr/>
        <a:lstStyle/>
        <a:p>
          <a:endParaRPr lang="es-ES" sz="2600">
            <a:solidFill>
              <a:schemeClr val="tx2"/>
            </a:solidFill>
            <a:latin typeface="Montserrat" panose="02000505000000020004"/>
          </a:endParaRPr>
        </a:p>
      </dgm:t>
    </dgm:pt>
    <dgm:pt modelId="{2CB6476B-EF79-4A8A-B74D-D2FD8F882E78}" type="sibTrans" cxnId="{8A3BE5E2-5700-4120-A34D-2858422154B9}">
      <dgm:prSet/>
      <dgm:spPr/>
      <dgm:t>
        <a:bodyPr/>
        <a:lstStyle/>
        <a:p>
          <a:endParaRPr lang="es-ES" sz="2600">
            <a:solidFill>
              <a:schemeClr val="tx2"/>
            </a:solidFill>
            <a:latin typeface="Montserrat" panose="02000505000000020004"/>
          </a:endParaRPr>
        </a:p>
      </dgm:t>
    </dgm:pt>
    <dgm:pt modelId="{88C8620A-055C-4B58-B30E-A1EE89F3B05B}">
      <dgm:prSet phldrT="[Texto]" custT="1"/>
      <dgm:spPr>
        <a:solidFill>
          <a:srgbClr val="00AAA7">
            <a:alpha val="50000"/>
          </a:srgbClr>
        </a:solidFill>
      </dgm:spPr>
      <dgm:t>
        <a:bodyPr/>
        <a:lstStyle/>
        <a:p>
          <a:r>
            <a:rPr lang="es-ES" sz="2600" dirty="0">
              <a:solidFill>
                <a:schemeClr val="bg1"/>
              </a:solidFill>
              <a:latin typeface="Montserrat" panose="02000505000000020004"/>
            </a:rPr>
            <a:t>Modelos de predicción.</a:t>
          </a:r>
        </a:p>
      </dgm:t>
    </dgm:pt>
    <dgm:pt modelId="{87E03AFF-37F6-4C63-AEF1-2B165BBD403C}" type="parTrans" cxnId="{CCF5B7BE-E895-46BE-B650-D483C2E3CE7E}">
      <dgm:prSet/>
      <dgm:spPr/>
      <dgm:t>
        <a:bodyPr/>
        <a:lstStyle/>
        <a:p>
          <a:endParaRPr lang="es-CO" sz="2600">
            <a:solidFill>
              <a:schemeClr val="tx2"/>
            </a:solidFill>
            <a:latin typeface="Montserrat" panose="02000505000000020004"/>
          </a:endParaRPr>
        </a:p>
      </dgm:t>
    </dgm:pt>
    <dgm:pt modelId="{6B553C9B-C02F-4030-A9F2-F2529DA2B317}" type="sibTrans" cxnId="{CCF5B7BE-E895-46BE-B650-D483C2E3CE7E}">
      <dgm:prSet/>
      <dgm:spPr/>
      <dgm:t>
        <a:bodyPr/>
        <a:lstStyle/>
        <a:p>
          <a:endParaRPr lang="es-CO" sz="2600">
            <a:solidFill>
              <a:schemeClr val="tx2"/>
            </a:solidFill>
            <a:latin typeface="Montserrat" panose="02000505000000020004"/>
          </a:endParaRPr>
        </a:p>
      </dgm:t>
    </dgm:pt>
    <dgm:pt modelId="{28FC4392-FAD3-4EE3-AFF4-C6CCE7810BAD}" type="pres">
      <dgm:prSet presAssocID="{2042AC0B-F375-4157-AE20-71327BB4D11F}" presName="Name0" presStyleCnt="0">
        <dgm:presLayoutVars>
          <dgm:dir/>
          <dgm:resizeHandles val="exact"/>
        </dgm:presLayoutVars>
      </dgm:prSet>
      <dgm:spPr/>
    </dgm:pt>
    <dgm:pt modelId="{21E9C857-3B84-4B76-9EA5-745D502FC96A}" type="pres">
      <dgm:prSet presAssocID="{8133E96A-2C0A-4C42-9D30-BB22A7D95103}" presName="Name5" presStyleLbl="vennNode1" presStyleIdx="0" presStyleCnt="2" custScaleX="130536">
        <dgm:presLayoutVars>
          <dgm:bulletEnabled val="1"/>
        </dgm:presLayoutVars>
      </dgm:prSet>
      <dgm:spPr/>
    </dgm:pt>
    <dgm:pt modelId="{E4FFF8A2-0DA1-439F-9415-A2005D285B38}" type="pres">
      <dgm:prSet presAssocID="{2CB6476B-EF79-4A8A-B74D-D2FD8F882E78}" presName="space" presStyleCnt="0"/>
      <dgm:spPr/>
    </dgm:pt>
    <dgm:pt modelId="{8A4891D0-6CEB-4C54-A668-087D76C7B042}" type="pres">
      <dgm:prSet presAssocID="{88C8620A-055C-4B58-B30E-A1EE89F3B05B}" presName="Name5" presStyleLbl="vennNode1" presStyleIdx="1" presStyleCnt="2" custScaleX="133148">
        <dgm:presLayoutVars>
          <dgm:bulletEnabled val="1"/>
        </dgm:presLayoutVars>
      </dgm:prSet>
      <dgm:spPr/>
    </dgm:pt>
  </dgm:ptLst>
  <dgm:cxnLst>
    <dgm:cxn modelId="{8EC75D0A-1C27-4361-ADF5-61829CFE4099}" type="presOf" srcId="{88C8620A-055C-4B58-B30E-A1EE89F3B05B}" destId="{8A4891D0-6CEB-4C54-A668-087D76C7B042}" srcOrd="0" destOrd="0" presId="urn:microsoft.com/office/officeart/2005/8/layout/venn3"/>
    <dgm:cxn modelId="{CCF5B7BE-E895-46BE-B650-D483C2E3CE7E}" srcId="{2042AC0B-F375-4157-AE20-71327BB4D11F}" destId="{88C8620A-055C-4B58-B30E-A1EE89F3B05B}" srcOrd="1" destOrd="0" parTransId="{87E03AFF-37F6-4C63-AEF1-2B165BBD403C}" sibTransId="{6B553C9B-C02F-4030-A9F2-F2529DA2B317}"/>
    <dgm:cxn modelId="{93E932DE-87DD-4221-9198-D2AF0D23D3B5}" type="presOf" srcId="{2042AC0B-F375-4157-AE20-71327BB4D11F}" destId="{28FC4392-FAD3-4EE3-AFF4-C6CCE7810BAD}" srcOrd="0" destOrd="0" presId="urn:microsoft.com/office/officeart/2005/8/layout/venn3"/>
    <dgm:cxn modelId="{8A3BE5E2-5700-4120-A34D-2858422154B9}" srcId="{2042AC0B-F375-4157-AE20-71327BB4D11F}" destId="{8133E96A-2C0A-4C42-9D30-BB22A7D95103}" srcOrd="0" destOrd="0" parTransId="{ABD41198-02AA-4456-AAA2-4A2CAD80C47B}" sibTransId="{2CB6476B-EF79-4A8A-B74D-D2FD8F882E78}"/>
    <dgm:cxn modelId="{99A489F1-7321-4CA1-B0CA-88BCAB303945}" type="presOf" srcId="{8133E96A-2C0A-4C42-9D30-BB22A7D95103}" destId="{21E9C857-3B84-4B76-9EA5-745D502FC96A}" srcOrd="0" destOrd="0" presId="urn:microsoft.com/office/officeart/2005/8/layout/venn3"/>
    <dgm:cxn modelId="{C41863E5-10CC-41DB-9415-7C68D6CF3063}" type="presParOf" srcId="{28FC4392-FAD3-4EE3-AFF4-C6CCE7810BAD}" destId="{21E9C857-3B84-4B76-9EA5-745D502FC96A}" srcOrd="0" destOrd="0" presId="urn:microsoft.com/office/officeart/2005/8/layout/venn3"/>
    <dgm:cxn modelId="{AA7D4F18-C420-4A3B-8CD1-83D2B11CC684}" type="presParOf" srcId="{28FC4392-FAD3-4EE3-AFF4-C6CCE7810BAD}" destId="{E4FFF8A2-0DA1-439F-9415-A2005D285B38}" srcOrd="1" destOrd="0" presId="urn:microsoft.com/office/officeart/2005/8/layout/venn3"/>
    <dgm:cxn modelId="{00126756-ACCF-4152-9ABB-0C0A92225F19}" type="presParOf" srcId="{28FC4392-FAD3-4EE3-AFF4-C6CCE7810BAD}" destId="{8A4891D0-6CEB-4C54-A668-087D76C7B042}" srcOrd="2" destOrd="0" presId="urn:microsoft.com/office/officeart/2005/8/layout/ven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18F7DF-C2B5-4E62-B3BB-99FA2CB97D97}"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O"/>
        </a:p>
      </dgm:t>
    </dgm:pt>
    <dgm:pt modelId="{16C9198B-E68A-4A50-8531-987A4658938F}">
      <dgm:prSet phldrT="[Texto]" custT="1"/>
      <dgm:spPr>
        <a:solidFill>
          <a:srgbClr val="152B48"/>
        </a:solidFill>
      </dgm:spPr>
      <dgm:t>
        <a:bodyPr/>
        <a:lstStyle/>
        <a:p>
          <a:pPr>
            <a:buNone/>
          </a:pPr>
          <a:r>
            <a:rPr lang="es-CO" sz="2000" dirty="0">
              <a:latin typeface="Montserrat" panose="00000500000000000000" pitchFamily="50" charset="0"/>
            </a:rPr>
            <a:t>Masas irregulares.</a:t>
          </a:r>
        </a:p>
      </dgm:t>
    </dgm:pt>
    <dgm:pt modelId="{63C1498D-C33B-4CAD-B4DF-98063F54E64C}" type="parTrans" cxnId="{634557EA-92DA-464C-8353-1EC002463F57}">
      <dgm:prSet/>
      <dgm:spPr/>
      <dgm:t>
        <a:bodyPr/>
        <a:lstStyle/>
        <a:p>
          <a:endParaRPr lang="es-CO" sz="2000">
            <a:latin typeface="Montserrat" panose="00000500000000000000" pitchFamily="50" charset="0"/>
          </a:endParaRPr>
        </a:p>
      </dgm:t>
    </dgm:pt>
    <dgm:pt modelId="{5BED2BE0-E6DC-4856-AAB0-862CB6DF43D9}" type="sibTrans" cxnId="{634557EA-92DA-464C-8353-1EC002463F57}">
      <dgm:prSet/>
      <dgm:spPr/>
      <dgm:t>
        <a:bodyPr/>
        <a:lstStyle/>
        <a:p>
          <a:endParaRPr lang="es-CO" sz="2000">
            <a:latin typeface="Montserrat" panose="00000500000000000000" pitchFamily="50" charset="0"/>
          </a:endParaRPr>
        </a:p>
      </dgm:t>
    </dgm:pt>
    <dgm:pt modelId="{549991D5-256E-484E-B456-6B7A9C6DE7C2}">
      <dgm:prSet custT="1"/>
      <dgm:spPr>
        <a:solidFill>
          <a:srgbClr val="00AAA7"/>
        </a:solidFill>
      </dgm:spPr>
      <dgm:t>
        <a:bodyPr/>
        <a:lstStyle/>
        <a:p>
          <a:r>
            <a:rPr lang="es-MX" sz="2000" dirty="0">
              <a:latin typeface="Montserrat" panose="00000500000000000000" pitchFamily="50" charset="0"/>
            </a:rPr>
            <a:t>Ascitis.</a:t>
          </a:r>
          <a:endParaRPr lang="es-CO" sz="2000" dirty="0">
            <a:latin typeface="Montserrat" panose="00000500000000000000" pitchFamily="50" charset="0"/>
          </a:endParaRPr>
        </a:p>
      </dgm:t>
    </dgm:pt>
    <dgm:pt modelId="{431E02D1-2533-4AD8-8480-370FBF97138B}" type="parTrans" cxnId="{EB887409-BF2D-40C2-9878-4766D031936C}">
      <dgm:prSet/>
      <dgm:spPr/>
      <dgm:t>
        <a:bodyPr/>
        <a:lstStyle/>
        <a:p>
          <a:endParaRPr lang="es-CO" sz="2000">
            <a:latin typeface="Montserrat" panose="00000500000000000000" pitchFamily="50" charset="0"/>
          </a:endParaRPr>
        </a:p>
      </dgm:t>
    </dgm:pt>
    <dgm:pt modelId="{051ECB79-CBA8-4C22-8D7A-0A7E6EB5AD88}" type="sibTrans" cxnId="{EB887409-BF2D-40C2-9878-4766D031936C}">
      <dgm:prSet/>
      <dgm:spPr/>
      <dgm:t>
        <a:bodyPr/>
        <a:lstStyle/>
        <a:p>
          <a:endParaRPr lang="es-CO" sz="2000">
            <a:latin typeface="Montserrat" panose="00000500000000000000" pitchFamily="50" charset="0"/>
          </a:endParaRPr>
        </a:p>
      </dgm:t>
    </dgm:pt>
    <dgm:pt modelId="{269AC4A4-B805-4CF0-916E-5375CC4FAE5F}">
      <dgm:prSet phldrT="[Texto]" custT="1"/>
      <dgm:spPr>
        <a:solidFill>
          <a:srgbClr val="00AAA7"/>
        </a:solidFill>
      </dgm:spPr>
      <dgm:t>
        <a:bodyPr/>
        <a:lstStyle/>
        <a:p>
          <a:pPr>
            <a:buNone/>
          </a:pPr>
          <a:r>
            <a:rPr lang="es-CO" sz="2000" dirty="0">
              <a:latin typeface="Montserrat" panose="00000500000000000000" pitchFamily="50" charset="0"/>
            </a:rPr>
            <a:t>Fijas.</a:t>
          </a:r>
        </a:p>
      </dgm:t>
    </dgm:pt>
    <dgm:pt modelId="{E51933D3-CAB6-4063-9E95-6E36FCF9038A}" type="parTrans" cxnId="{7530934E-70F0-409B-8EA7-A5FFE6910995}">
      <dgm:prSet/>
      <dgm:spPr/>
      <dgm:t>
        <a:bodyPr/>
        <a:lstStyle/>
        <a:p>
          <a:endParaRPr lang="es-CO" sz="2000">
            <a:latin typeface="Montserrat" panose="00000500000000000000" pitchFamily="50" charset="0"/>
          </a:endParaRPr>
        </a:p>
      </dgm:t>
    </dgm:pt>
    <dgm:pt modelId="{DCD999DC-A1DF-4A10-800B-47598ED68F84}" type="sibTrans" cxnId="{7530934E-70F0-409B-8EA7-A5FFE6910995}">
      <dgm:prSet/>
      <dgm:spPr/>
      <dgm:t>
        <a:bodyPr/>
        <a:lstStyle/>
        <a:p>
          <a:endParaRPr lang="es-CO" sz="2000">
            <a:latin typeface="Montserrat" panose="00000500000000000000" pitchFamily="50" charset="0"/>
          </a:endParaRPr>
        </a:p>
      </dgm:t>
    </dgm:pt>
    <dgm:pt modelId="{8B2B3243-62C1-4206-A7C9-4E4211CAFD41}">
      <dgm:prSet phldrT="[Texto]" custT="1"/>
      <dgm:spPr>
        <a:solidFill>
          <a:srgbClr val="152B48"/>
        </a:solidFill>
      </dgm:spPr>
      <dgm:t>
        <a:bodyPr/>
        <a:lstStyle/>
        <a:p>
          <a:pPr>
            <a:buNone/>
          </a:pPr>
          <a:r>
            <a:rPr lang="es-CO" sz="2000" dirty="0">
              <a:latin typeface="Montserrat" panose="00000500000000000000" pitchFamily="50" charset="0"/>
            </a:rPr>
            <a:t>Nodulares.</a:t>
          </a:r>
        </a:p>
      </dgm:t>
    </dgm:pt>
    <dgm:pt modelId="{75D87097-DDEF-45E7-9884-DE7111B2B47E}" type="parTrans" cxnId="{37C68701-0801-4EFA-A358-E0A4CA6E2155}">
      <dgm:prSet/>
      <dgm:spPr/>
      <dgm:t>
        <a:bodyPr/>
        <a:lstStyle/>
        <a:p>
          <a:endParaRPr lang="es-CO" sz="2000">
            <a:latin typeface="Montserrat" panose="00000500000000000000" pitchFamily="50" charset="0"/>
          </a:endParaRPr>
        </a:p>
      </dgm:t>
    </dgm:pt>
    <dgm:pt modelId="{D8D687C0-D993-4B09-94C1-D3461B8AC37D}" type="sibTrans" cxnId="{37C68701-0801-4EFA-A358-E0A4CA6E2155}">
      <dgm:prSet/>
      <dgm:spPr/>
      <dgm:t>
        <a:bodyPr/>
        <a:lstStyle/>
        <a:p>
          <a:endParaRPr lang="es-CO" sz="2000">
            <a:latin typeface="Montserrat" panose="00000500000000000000" pitchFamily="50" charset="0"/>
          </a:endParaRPr>
        </a:p>
      </dgm:t>
    </dgm:pt>
    <dgm:pt modelId="{9333CF2C-92A6-46E9-921A-8951063AA09E}" type="pres">
      <dgm:prSet presAssocID="{0318F7DF-C2B5-4E62-B3BB-99FA2CB97D97}" presName="linear" presStyleCnt="0">
        <dgm:presLayoutVars>
          <dgm:dir/>
          <dgm:animLvl val="lvl"/>
          <dgm:resizeHandles val="exact"/>
        </dgm:presLayoutVars>
      </dgm:prSet>
      <dgm:spPr/>
    </dgm:pt>
    <dgm:pt modelId="{387D994F-FFD5-4F09-8B72-9A6008313DE2}" type="pres">
      <dgm:prSet presAssocID="{16C9198B-E68A-4A50-8531-987A4658938F}" presName="parentLin" presStyleCnt="0"/>
      <dgm:spPr/>
    </dgm:pt>
    <dgm:pt modelId="{09C4EB9A-81D6-4A0E-BD9C-7B2949C859B1}" type="pres">
      <dgm:prSet presAssocID="{16C9198B-E68A-4A50-8531-987A4658938F}" presName="parentLeftMargin" presStyleLbl="node1" presStyleIdx="0" presStyleCnt="4"/>
      <dgm:spPr/>
    </dgm:pt>
    <dgm:pt modelId="{0D4B8D4F-5602-4236-A37C-90EC98E71A88}" type="pres">
      <dgm:prSet presAssocID="{16C9198B-E68A-4A50-8531-987A4658938F}" presName="parentText" presStyleLbl="node1" presStyleIdx="0" presStyleCnt="4">
        <dgm:presLayoutVars>
          <dgm:chMax val="0"/>
          <dgm:bulletEnabled val="1"/>
        </dgm:presLayoutVars>
      </dgm:prSet>
      <dgm:spPr/>
    </dgm:pt>
    <dgm:pt modelId="{A62A8F20-3532-4BBA-B13C-542798B20E83}" type="pres">
      <dgm:prSet presAssocID="{16C9198B-E68A-4A50-8531-987A4658938F}" presName="negativeSpace" presStyleCnt="0"/>
      <dgm:spPr/>
    </dgm:pt>
    <dgm:pt modelId="{4F5FA340-D82E-4282-9FD4-F33851467C59}" type="pres">
      <dgm:prSet presAssocID="{16C9198B-E68A-4A50-8531-987A4658938F}" presName="childText" presStyleLbl="conFgAcc1" presStyleIdx="0" presStyleCnt="4">
        <dgm:presLayoutVars>
          <dgm:bulletEnabled val="1"/>
        </dgm:presLayoutVars>
      </dgm:prSet>
      <dgm:spPr>
        <a:ln>
          <a:solidFill>
            <a:srgbClr val="152B48"/>
          </a:solidFill>
        </a:ln>
      </dgm:spPr>
    </dgm:pt>
    <dgm:pt modelId="{60E17C05-6F98-4BCC-8FC0-32E67BBABF0C}" type="pres">
      <dgm:prSet presAssocID="{5BED2BE0-E6DC-4856-AAB0-862CB6DF43D9}" presName="spaceBetweenRectangles" presStyleCnt="0"/>
      <dgm:spPr/>
    </dgm:pt>
    <dgm:pt modelId="{6C24436C-7373-41DF-94F9-AE7CD3B744CB}" type="pres">
      <dgm:prSet presAssocID="{269AC4A4-B805-4CF0-916E-5375CC4FAE5F}" presName="parentLin" presStyleCnt="0"/>
      <dgm:spPr/>
    </dgm:pt>
    <dgm:pt modelId="{EDB56304-C2BB-40D4-B475-672EADB38E30}" type="pres">
      <dgm:prSet presAssocID="{269AC4A4-B805-4CF0-916E-5375CC4FAE5F}" presName="parentLeftMargin" presStyleLbl="node1" presStyleIdx="0" presStyleCnt="4"/>
      <dgm:spPr/>
    </dgm:pt>
    <dgm:pt modelId="{074F640E-6643-4309-BF74-03B0832F3296}" type="pres">
      <dgm:prSet presAssocID="{269AC4A4-B805-4CF0-916E-5375CC4FAE5F}" presName="parentText" presStyleLbl="node1" presStyleIdx="1" presStyleCnt="4">
        <dgm:presLayoutVars>
          <dgm:chMax val="0"/>
          <dgm:bulletEnabled val="1"/>
        </dgm:presLayoutVars>
      </dgm:prSet>
      <dgm:spPr/>
    </dgm:pt>
    <dgm:pt modelId="{660F6620-DB5A-4715-BCEC-42B9E636E65E}" type="pres">
      <dgm:prSet presAssocID="{269AC4A4-B805-4CF0-916E-5375CC4FAE5F}" presName="negativeSpace" presStyleCnt="0"/>
      <dgm:spPr/>
    </dgm:pt>
    <dgm:pt modelId="{F5F7C21A-EFC8-468B-BFEA-5D8D7D374379}" type="pres">
      <dgm:prSet presAssocID="{269AC4A4-B805-4CF0-916E-5375CC4FAE5F}" presName="childText" presStyleLbl="conFgAcc1" presStyleIdx="1" presStyleCnt="4">
        <dgm:presLayoutVars>
          <dgm:bulletEnabled val="1"/>
        </dgm:presLayoutVars>
      </dgm:prSet>
      <dgm:spPr>
        <a:ln>
          <a:solidFill>
            <a:srgbClr val="00AAA7"/>
          </a:solidFill>
        </a:ln>
      </dgm:spPr>
    </dgm:pt>
    <dgm:pt modelId="{D6B62224-68F3-4C2E-AB9A-0E4DEE948557}" type="pres">
      <dgm:prSet presAssocID="{DCD999DC-A1DF-4A10-800B-47598ED68F84}" presName="spaceBetweenRectangles" presStyleCnt="0"/>
      <dgm:spPr/>
    </dgm:pt>
    <dgm:pt modelId="{B97AEFD6-A5B3-4CE9-A392-E1F9A414DC0A}" type="pres">
      <dgm:prSet presAssocID="{8B2B3243-62C1-4206-A7C9-4E4211CAFD41}" presName="parentLin" presStyleCnt="0"/>
      <dgm:spPr/>
    </dgm:pt>
    <dgm:pt modelId="{171139BB-C47C-459A-984F-CA453EDB6180}" type="pres">
      <dgm:prSet presAssocID="{8B2B3243-62C1-4206-A7C9-4E4211CAFD41}" presName="parentLeftMargin" presStyleLbl="node1" presStyleIdx="1" presStyleCnt="4"/>
      <dgm:spPr/>
    </dgm:pt>
    <dgm:pt modelId="{A477CF43-D813-403C-8042-7AAF06EBD5DB}" type="pres">
      <dgm:prSet presAssocID="{8B2B3243-62C1-4206-A7C9-4E4211CAFD41}" presName="parentText" presStyleLbl="node1" presStyleIdx="2" presStyleCnt="4">
        <dgm:presLayoutVars>
          <dgm:chMax val="0"/>
          <dgm:bulletEnabled val="1"/>
        </dgm:presLayoutVars>
      </dgm:prSet>
      <dgm:spPr/>
    </dgm:pt>
    <dgm:pt modelId="{8579A2E9-495A-4C00-88AD-3E6BAE020C28}" type="pres">
      <dgm:prSet presAssocID="{8B2B3243-62C1-4206-A7C9-4E4211CAFD41}" presName="negativeSpace" presStyleCnt="0"/>
      <dgm:spPr/>
    </dgm:pt>
    <dgm:pt modelId="{7828D714-BAC4-4C42-9ED6-57B78BA83C6C}" type="pres">
      <dgm:prSet presAssocID="{8B2B3243-62C1-4206-A7C9-4E4211CAFD41}" presName="childText" presStyleLbl="conFgAcc1" presStyleIdx="2" presStyleCnt="4">
        <dgm:presLayoutVars>
          <dgm:bulletEnabled val="1"/>
        </dgm:presLayoutVars>
      </dgm:prSet>
      <dgm:spPr>
        <a:ln>
          <a:solidFill>
            <a:srgbClr val="152B48"/>
          </a:solidFill>
        </a:ln>
      </dgm:spPr>
    </dgm:pt>
    <dgm:pt modelId="{D41589E4-A869-47F1-B3D5-84DD3ECA16CB}" type="pres">
      <dgm:prSet presAssocID="{D8D687C0-D993-4B09-94C1-D3461B8AC37D}" presName="spaceBetweenRectangles" presStyleCnt="0"/>
      <dgm:spPr/>
    </dgm:pt>
    <dgm:pt modelId="{0FE0DC73-F29E-4D11-8061-5FD33666F70F}" type="pres">
      <dgm:prSet presAssocID="{549991D5-256E-484E-B456-6B7A9C6DE7C2}" presName="parentLin" presStyleCnt="0"/>
      <dgm:spPr/>
    </dgm:pt>
    <dgm:pt modelId="{244D7CD5-6BCE-43EB-9EEC-EEFCFDB95FDE}" type="pres">
      <dgm:prSet presAssocID="{549991D5-256E-484E-B456-6B7A9C6DE7C2}" presName="parentLeftMargin" presStyleLbl="node1" presStyleIdx="2" presStyleCnt="4"/>
      <dgm:spPr/>
    </dgm:pt>
    <dgm:pt modelId="{E37D4724-DE82-4E2B-9E14-79608EDF32F0}" type="pres">
      <dgm:prSet presAssocID="{549991D5-256E-484E-B456-6B7A9C6DE7C2}" presName="parentText" presStyleLbl="node1" presStyleIdx="3" presStyleCnt="4">
        <dgm:presLayoutVars>
          <dgm:chMax val="0"/>
          <dgm:bulletEnabled val="1"/>
        </dgm:presLayoutVars>
      </dgm:prSet>
      <dgm:spPr/>
    </dgm:pt>
    <dgm:pt modelId="{64526677-A0D0-486C-BE29-FF30CBCFDE69}" type="pres">
      <dgm:prSet presAssocID="{549991D5-256E-484E-B456-6B7A9C6DE7C2}" presName="negativeSpace" presStyleCnt="0"/>
      <dgm:spPr/>
    </dgm:pt>
    <dgm:pt modelId="{CEA85975-9A3B-4BCD-8BC6-87981781110D}" type="pres">
      <dgm:prSet presAssocID="{549991D5-256E-484E-B456-6B7A9C6DE7C2}" presName="childText" presStyleLbl="conFgAcc1" presStyleIdx="3" presStyleCnt="4">
        <dgm:presLayoutVars>
          <dgm:bulletEnabled val="1"/>
        </dgm:presLayoutVars>
      </dgm:prSet>
      <dgm:spPr>
        <a:ln>
          <a:solidFill>
            <a:srgbClr val="00AAA7"/>
          </a:solidFill>
        </a:ln>
      </dgm:spPr>
    </dgm:pt>
  </dgm:ptLst>
  <dgm:cxnLst>
    <dgm:cxn modelId="{37C68701-0801-4EFA-A358-E0A4CA6E2155}" srcId="{0318F7DF-C2B5-4E62-B3BB-99FA2CB97D97}" destId="{8B2B3243-62C1-4206-A7C9-4E4211CAFD41}" srcOrd="2" destOrd="0" parTransId="{75D87097-DDEF-45E7-9884-DE7111B2B47E}" sibTransId="{D8D687C0-D993-4B09-94C1-D3461B8AC37D}"/>
    <dgm:cxn modelId="{9C25CE08-9C6A-4F20-924A-8658A4889254}" type="presOf" srcId="{269AC4A4-B805-4CF0-916E-5375CC4FAE5F}" destId="{074F640E-6643-4309-BF74-03B0832F3296}" srcOrd="1" destOrd="0" presId="urn:microsoft.com/office/officeart/2005/8/layout/list1"/>
    <dgm:cxn modelId="{EB887409-BF2D-40C2-9878-4766D031936C}" srcId="{0318F7DF-C2B5-4E62-B3BB-99FA2CB97D97}" destId="{549991D5-256E-484E-B456-6B7A9C6DE7C2}" srcOrd="3" destOrd="0" parTransId="{431E02D1-2533-4AD8-8480-370FBF97138B}" sibTransId="{051ECB79-CBA8-4C22-8D7A-0A7E6EB5AD88}"/>
    <dgm:cxn modelId="{848DEA14-6E4C-48E8-B3BB-3CE9F17F4FF7}" type="presOf" srcId="{8B2B3243-62C1-4206-A7C9-4E4211CAFD41}" destId="{A477CF43-D813-403C-8042-7AAF06EBD5DB}" srcOrd="1" destOrd="0" presId="urn:microsoft.com/office/officeart/2005/8/layout/list1"/>
    <dgm:cxn modelId="{91305217-D843-4613-882B-4593CD99DADA}" type="presOf" srcId="{549991D5-256E-484E-B456-6B7A9C6DE7C2}" destId="{244D7CD5-6BCE-43EB-9EEC-EEFCFDB95FDE}" srcOrd="0" destOrd="0" presId="urn:microsoft.com/office/officeart/2005/8/layout/list1"/>
    <dgm:cxn modelId="{E4AE6C29-C4DC-4282-B50C-247D5A1F5C94}" type="presOf" srcId="{8B2B3243-62C1-4206-A7C9-4E4211CAFD41}" destId="{171139BB-C47C-459A-984F-CA453EDB6180}" srcOrd="0" destOrd="0" presId="urn:microsoft.com/office/officeart/2005/8/layout/list1"/>
    <dgm:cxn modelId="{1DDC682E-A135-4A92-91C2-B4F0592AACCA}" type="presOf" srcId="{269AC4A4-B805-4CF0-916E-5375CC4FAE5F}" destId="{EDB56304-C2BB-40D4-B475-672EADB38E30}" srcOrd="0" destOrd="0" presId="urn:microsoft.com/office/officeart/2005/8/layout/list1"/>
    <dgm:cxn modelId="{53E10B4D-3571-4C9D-B4AD-613FEA07EE71}" type="presOf" srcId="{16C9198B-E68A-4A50-8531-987A4658938F}" destId="{09C4EB9A-81D6-4A0E-BD9C-7B2949C859B1}" srcOrd="0" destOrd="0" presId="urn:microsoft.com/office/officeart/2005/8/layout/list1"/>
    <dgm:cxn modelId="{7530934E-70F0-409B-8EA7-A5FFE6910995}" srcId="{0318F7DF-C2B5-4E62-B3BB-99FA2CB97D97}" destId="{269AC4A4-B805-4CF0-916E-5375CC4FAE5F}" srcOrd="1" destOrd="0" parTransId="{E51933D3-CAB6-4063-9E95-6E36FCF9038A}" sibTransId="{DCD999DC-A1DF-4A10-800B-47598ED68F84}"/>
    <dgm:cxn modelId="{B0BEF64F-98E7-47AC-94E7-66C04AD4AB6E}" type="presOf" srcId="{549991D5-256E-484E-B456-6B7A9C6DE7C2}" destId="{E37D4724-DE82-4E2B-9E14-79608EDF32F0}" srcOrd="1" destOrd="0" presId="urn:microsoft.com/office/officeart/2005/8/layout/list1"/>
    <dgm:cxn modelId="{84FDE481-64C5-4D83-8061-C6E499014401}" type="presOf" srcId="{16C9198B-E68A-4A50-8531-987A4658938F}" destId="{0D4B8D4F-5602-4236-A37C-90EC98E71A88}" srcOrd="1" destOrd="0" presId="urn:microsoft.com/office/officeart/2005/8/layout/list1"/>
    <dgm:cxn modelId="{66F99C8A-C78B-4167-B03B-AC6F2292A137}" type="presOf" srcId="{0318F7DF-C2B5-4E62-B3BB-99FA2CB97D97}" destId="{9333CF2C-92A6-46E9-921A-8951063AA09E}" srcOrd="0" destOrd="0" presId="urn:microsoft.com/office/officeart/2005/8/layout/list1"/>
    <dgm:cxn modelId="{634557EA-92DA-464C-8353-1EC002463F57}" srcId="{0318F7DF-C2B5-4E62-B3BB-99FA2CB97D97}" destId="{16C9198B-E68A-4A50-8531-987A4658938F}" srcOrd="0" destOrd="0" parTransId="{63C1498D-C33B-4CAD-B4DF-98063F54E64C}" sibTransId="{5BED2BE0-E6DC-4856-AAB0-862CB6DF43D9}"/>
    <dgm:cxn modelId="{BC420F54-A377-4A33-85FA-77C75618F6C7}" type="presParOf" srcId="{9333CF2C-92A6-46E9-921A-8951063AA09E}" destId="{387D994F-FFD5-4F09-8B72-9A6008313DE2}" srcOrd="0" destOrd="0" presId="urn:microsoft.com/office/officeart/2005/8/layout/list1"/>
    <dgm:cxn modelId="{B0EDF64A-22BB-48C5-8184-1E8717B54D35}" type="presParOf" srcId="{387D994F-FFD5-4F09-8B72-9A6008313DE2}" destId="{09C4EB9A-81D6-4A0E-BD9C-7B2949C859B1}" srcOrd="0" destOrd="0" presId="urn:microsoft.com/office/officeart/2005/8/layout/list1"/>
    <dgm:cxn modelId="{2FE1E688-2714-4CA6-A44F-5F80243B5186}" type="presParOf" srcId="{387D994F-FFD5-4F09-8B72-9A6008313DE2}" destId="{0D4B8D4F-5602-4236-A37C-90EC98E71A88}" srcOrd="1" destOrd="0" presId="urn:microsoft.com/office/officeart/2005/8/layout/list1"/>
    <dgm:cxn modelId="{ABAE4072-DCC1-4A0B-A469-322027EB2695}" type="presParOf" srcId="{9333CF2C-92A6-46E9-921A-8951063AA09E}" destId="{A62A8F20-3532-4BBA-B13C-542798B20E83}" srcOrd="1" destOrd="0" presId="urn:microsoft.com/office/officeart/2005/8/layout/list1"/>
    <dgm:cxn modelId="{53CA8443-30BB-4040-81A7-EB8CC2B19E64}" type="presParOf" srcId="{9333CF2C-92A6-46E9-921A-8951063AA09E}" destId="{4F5FA340-D82E-4282-9FD4-F33851467C59}" srcOrd="2" destOrd="0" presId="urn:microsoft.com/office/officeart/2005/8/layout/list1"/>
    <dgm:cxn modelId="{335B1569-A207-4A83-BD66-DF5102FC7EE4}" type="presParOf" srcId="{9333CF2C-92A6-46E9-921A-8951063AA09E}" destId="{60E17C05-6F98-4BCC-8FC0-32E67BBABF0C}" srcOrd="3" destOrd="0" presId="urn:microsoft.com/office/officeart/2005/8/layout/list1"/>
    <dgm:cxn modelId="{87F0938A-42E2-4EF0-8FB1-3CD7435C8746}" type="presParOf" srcId="{9333CF2C-92A6-46E9-921A-8951063AA09E}" destId="{6C24436C-7373-41DF-94F9-AE7CD3B744CB}" srcOrd="4" destOrd="0" presId="urn:microsoft.com/office/officeart/2005/8/layout/list1"/>
    <dgm:cxn modelId="{F2CF16FB-0BA3-4464-A02B-0EBD651DA18A}" type="presParOf" srcId="{6C24436C-7373-41DF-94F9-AE7CD3B744CB}" destId="{EDB56304-C2BB-40D4-B475-672EADB38E30}" srcOrd="0" destOrd="0" presId="urn:microsoft.com/office/officeart/2005/8/layout/list1"/>
    <dgm:cxn modelId="{1E2C7F0C-7CDC-4735-991F-04E1350D5C11}" type="presParOf" srcId="{6C24436C-7373-41DF-94F9-AE7CD3B744CB}" destId="{074F640E-6643-4309-BF74-03B0832F3296}" srcOrd="1" destOrd="0" presId="urn:microsoft.com/office/officeart/2005/8/layout/list1"/>
    <dgm:cxn modelId="{57BF087B-FEF0-4D99-B1BF-9E10142CF838}" type="presParOf" srcId="{9333CF2C-92A6-46E9-921A-8951063AA09E}" destId="{660F6620-DB5A-4715-BCEC-42B9E636E65E}" srcOrd="5" destOrd="0" presId="urn:microsoft.com/office/officeart/2005/8/layout/list1"/>
    <dgm:cxn modelId="{E30EFF01-DC6A-47B9-B922-A3E4FBC9077D}" type="presParOf" srcId="{9333CF2C-92A6-46E9-921A-8951063AA09E}" destId="{F5F7C21A-EFC8-468B-BFEA-5D8D7D374379}" srcOrd="6" destOrd="0" presId="urn:microsoft.com/office/officeart/2005/8/layout/list1"/>
    <dgm:cxn modelId="{6BE5738C-067D-4B50-B989-ACE95092AE6E}" type="presParOf" srcId="{9333CF2C-92A6-46E9-921A-8951063AA09E}" destId="{D6B62224-68F3-4C2E-AB9A-0E4DEE948557}" srcOrd="7" destOrd="0" presId="urn:microsoft.com/office/officeart/2005/8/layout/list1"/>
    <dgm:cxn modelId="{B47832BE-1A76-4F04-8488-62E6DD4DE6E4}" type="presParOf" srcId="{9333CF2C-92A6-46E9-921A-8951063AA09E}" destId="{B97AEFD6-A5B3-4CE9-A392-E1F9A414DC0A}" srcOrd="8" destOrd="0" presId="urn:microsoft.com/office/officeart/2005/8/layout/list1"/>
    <dgm:cxn modelId="{AFFD770D-04E3-4721-A4FA-738BD5C11169}" type="presParOf" srcId="{B97AEFD6-A5B3-4CE9-A392-E1F9A414DC0A}" destId="{171139BB-C47C-459A-984F-CA453EDB6180}" srcOrd="0" destOrd="0" presId="urn:microsoft.com/office/officeart/2005/8/layout/list1"/>
    <dgm:cxn modelId="{7D1208A7-45B5-4E71-B4BC-6054624C9520}" type="presParOf" srcId="{B97AEFD6-A5B3-4CE9-A392-E1F9A414DC0A}" destId="{A477CF43-D813-403C-8042-7AAF06EBD5DB}" srcOrd="1" destOrd="0" presId="urn:microsoft.com/office/officeart/2005/8/layout/list1"/>
    <dgm:cxn modelId="{FA7E2A43-E2CD-4464-853D-0F75C9F9BC3A}" type="presParOf" srcId="{9333CF2C-92A6-46E9-921A-8951063AA09E}" destId="{8579A2E9-495A-4C00-88AD-3E6BAE020C28}" srcOrd="9" destOrd="0" presId="urn:microsoft.com/office/officeart/2005/8/layout/list1"/>
    <dgm:cxn modelId="{296E55DF-42C8-4090-BDCE-134DAFBF81E1}" type="presParOf" srcId="{9333CF2C-92A6-46E9-921A-8951063AA09E}" destId="{7828D714-BAC4-4C42-9ED6-57B78BA83C6C}" srcOrd="10" destOrd="0" presId="urn:microsoft.com/office/officeart/2005/8/layout/list1"/>
    <dgm:cxn modelId="{F0E9434E-656B-47FC-859D-D33ED3C7E989}" type="presParOf" srcId="{9333CF2C-92A6-46E9-921A-8951063AA09E}" destId="{D41589E4-A869-47F1-B3D5-84DD3ECA16CB}" srcOrd="11" destOrd="0" presId="urn:microsoft.com/office/officeart/2005/8/layout/list1"/>
    <dgm:cxn modelId="{C76918EC-158D-4561-B231-91D8D38FCA28}" type="presParOf" srcId="{9333CF2C-92A6-46E9-921A-8951063AA09E}" destId="{0FE0DC73-F29E-4D11-8061-5FD33666F70F}" srcOrd="12" destOrd="0" presId="urn:microsoft.com/office/officeart/2005/8/layout/list1"/>
    <dgm:cxn modelId="{F33800BE-8971-4FF4-928B-DEA5E0205472}" type="presParOf" srcId="{0FE0DC73-F29E-4D11-8061-5FD33666F70F}" destId="{244D7CD5-6BCE-43EB-9EEC-EEFCFDB95FDE}" srcOrd="0" destOrd="0" presId="urn:microsoft.com/office/officeart/2005/8/layout/list1"/>
    <dgm:cxn modelId="{67A3B443-01FA-4BF5-B51F-911B30DF776F}" type="presParOf" srcId="{0FE0DC73-F29E-4D11-8061-5FD33666F70F}" destId="{E37D4724-DE82-4E2B-9E14-79608EDF32F0}" srcOrd="1" destOrd="0" presId="urn:microsoft.com/office/officeart/2005/8/layout/list1"/>
    <dgm:cxn modelId="{58959E14-A5C4-4406-B86B-FBDB4109EA3D}" type="presParOf" srcId="{9333CF2C-92A6-46E9-921A-8951063AA09E}" destId="{64526677-A0D0-486C-BE29-FF30CBCFDE69}" srcOrd="13" destOrd="0" presId="urn:microsoft.com/office/officeart/2005/8/layout/list1"/>
    <dgm:cxn modelId="{788B7BC9-60F7-4A4F-874F-69565A6AE309}" type="presParOf" srcId="{9333CF2C-92A6-46E9-921A-8951063AA09E}" destId="{CEA85975-9A3B-4BCD-8BC6-87981781110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E0B500-7C53-4F70-985F-EA6E90A57EC4}" type="doc">
      <dgm:prSet loTypeId="urn:microsoft.com/office/officeart/2005/8/layout/hProcess9" loCatId="process" qsTypeId="urn:microsoft.com/office/officeart/2005/8/quickstyle/simple1" qsCatId="simple" csTypeId="urn:microsoft.com/office/officeart/2005/8/colors/colorful3" csCatId="colorful" phldr="1"/>
      <dgm:spPr/>
    </dgm:pt>
    <dgm:pt modelId="{79C5DF39-417D-41BA-BC5F-2FB08764E41C}">
      <dgm:prSet phldrT="[Texto]" custT="1"/>
      <dgm:spPr>
        <a:solidFill>
          <a:srgbClr val="152B48"/>
        </a:solidFill>
      </dgm:spPr>
      <dgm:t>
        <a:bodyPr/>
        <a:lstStyle/>
        <a:p>
          <a:r>
            <a:rPr lang="es-CO" sz="2400" dirty="0">
              <a:solidFill>
                <a:schemeClr val="bg1"/>
              </a:solidFill>
              <a:latin typeface="Montserrat" pitchFamily="2" charset="77"/>
            </a:rPr>
            <a:t>1. ¿Quiste simple?</a:t>
          </a:r>
        </a:p>
      </dgm:t>
    </dgm:pt>
    <dgm:pt modelId="{300B3B75-D1F5-4322-AD74-4C214CDCDE87}" type="parTrans" cxnId="{39D6C55A-1BC3-4ACB-96B3-55F141BB9EDE}">
      <dgm:prSet/>
      <dgm:spPr/>
      <dgm:t>
        <a:bodyPr/>
        <a:lstStyle/>
        <a:p>
          <a:endParaRPr lang="es-CO" sz="2400">
            <a:solidFill>
              <a:schemeClr val="tx1"/>
            </a:solidFill>
            <a:latin typeface="Montserrat" pitchFamily="2" charset="77"/>
          </a:endParaRPr>
        </a:p>
      </dgm:t>
    </dgm:pt>
    <dgm:pt modelId="{65D14782-18A3-4658-98EC-1F7737F5B90E}" type="sibTrans" cxnId="{39D6C55A-1BC3-4ACB-96B3-55F141BB9EDE}">
      <dgm:prSet/>
      <dgm:spPr/>
      <dgm:t>
        <a:bodyPr/>
        <a:lstStyle/>
        <a:p>
          <a:endParaRPr lang="es-CO" sz="2400">
            <a:solidFill>
              <a:schemeClr val="tx1"/>
            </a:solidFill>
            <a:latin typeface="Montserrat" pitchFamily="2" charset="77"/>
          </a:endParaRPr>
        </a:p>
      </dgm:t>
    </dgm:pt>
    <dgm:pt modelId="{A274CAD2-BB77-4AA9-9D79-794A4205C7D8}">
      <dgm:prSet phldrT="[Texto]" custT="1"/>
      <dgm:spPr>
        <a:solidFill>
          <a:srgbClr val="00AAA7"/>
        </a:solidFill>
      </dgm:spPr>
      <dgm:t>
        <a:bodyPr/>
        <a:lstStyle/>
        <a:p>
          <a:r>
            <a:rPr lang="es-CO" sz="2400" dirty="0">
              <a:solidFill>
                <a:schemeClr val="bg1"/>
              </a:solidFill>
              <a:latin typeface="Montserrat" pitchFamily="2" charset="77"/>
            </a:rPr>
            <a:t>¿Explicación fisiológica?</a:t>
          </a:r>
        </a:p>
      </dgm:t>
    </dgm:pt>
    <dgm:pt modelId="{C5032AE2-6917-4E81-9EFE-75B1D33A633D}" type="parTrans" cxnId="{11B4779B-557F-46D0-A4BE-71B290315B5D}">
      <dgm:prSet/>
      <dgm:spPr/>
      <dgm:t>
        <a:bodyPr/>
        <a:lstStyle/>
        <a:p>
          <a:endParaRPr lang="es-CO" sz="2400">
            <a:solidFill>
              <a:schemeClr val="tx1"/>
            </a:solidFill>
            <a:latin typeface="Montserrat" pitchFamily="2" charset="77"/>
          </a:endParaRPr>
        </a:p>
      </dgm:t>
    </dgm:pt>
    <dgm:pt modelId="{43A8A2E6-F9B5-4B13-B911-E3335D87070F}" type="sibTrans" cxnId="{11B4779B-557F-46D0-A4BE-71B290315B5D}">
      <dgm:prSet/>
      <dgm:spPr/>
      <dgm:t>
        <a:bodyPr/>
        <a:lstStyle/>
        <a:p>
          <a:endParaRPr lang="es-CO" sz="2400">
            <a:solidFill>
              <a:schemeClr val="tx1"/>
            </a:solidFill>
            <a:latin typeface="Montserrat" pitchFamily="2" charset="77"/>
          </a:endParaRPr>
        </a:p>
      </dgm:t>
    </dgm:pt>
    <dgm:pt modelId="{1D3132F6-F6BB-4A20-AA05-9356DC959294}">
      <dgm:prSet phldrT="[Texto]" custT="1"/>
      <dgm:spPr>
        <a:solidFill>
          <a:srgbClr val="152B48"/>
        </a:solidFill>
      </dgm:spPr>
      <dgm:t>
        <a:bodyPr/>
        <a:lstStyle/>
        <a:p>
          <a:r>
            <a:rPr lang="es-CO" sz="2400" dirty="0">
              <a:solidFill>
                <a:schemeClr val="bg1"/>
              </a:solidFill>
              <a:latin typeface="Montserrat" pitchFamily="2" charset="77"/>
            </a:rPr>
            <a:t>¿Características especÍficas?</a:t>
          </a:r>
        </a:p>
      </dgm:t>
    </dgm:pt>
    <dgm:pt modelId="{8ECD28D4-DA98-46DE-BC55-401366BA3900}" type="parTrans" cxnId="{B6F55EFB-964B-4A82-BC44-90F3409DD24D}">
      <dgm:prSet/>
      <dgm:spPr/>
      <dgm:t>
        <a:bodyPr/>
        <a:lstStyle/>
        <a:p>
          <a:endParaRPr lang="es-CO" sz="2400">
            <a:solidFill>
              <a:schemeClr val="tx1"/>
            </a:solidFill>
            <a:latin typeface="Montserrat" pitchFamily="2" charset="77"/>
          </a:endParaRPr>
        </a:p>
      </dgm:t>
    </dgm:pt>
    <dgm:pt modelId="{63B5C00C-44AE-42F7-AD13-A4DAE4E4258C}" type="sibTrans" cxnId="{B6F55EFB-964B-4A82-BC44-90F3409DD24D}">
      <dgm:prSet/>
      <dgm:spPr/>
      <dgm:t>
        <a:bodyPr/>
        <a:lstStyle/>
        <a:p>
          <a:endParaRPr lang="es-CO" sz="2400">
            <a:solidFill>
              <a:schemeClr val="tx1"/>
            </a:solidFill>
            <a:latin typeface="Montserrat" pitchFamily="2" charset="77"/>
          </a:endParaRPr>
        </a:p>
      </dgm:t>
    </dgm:pt>
    <dgm:pt modelId="{D2C04B94-B70D-4B3C-BB74-FF5534D1E67D}">
      <dgm:prSet phldrT="[Texto]" custT="1"/>
      <dgm:spPr>
        <a:solidFill>
          <a:srgbClr val="00AAA7"/>
        </a:solidFill>
      </dgm:spPr>
      <dgm:t>
        <a:bodyPr/>
        <a:lstStyle/>
        <a:p>
          <a:r>
            <a:rPr lang="es-CO" sz="2400" dirty="0">
              <a:solidFill>
                <a:schemeClr val="bg1"/>
              </a:solidFill>
              <a:latin typeface="Montserrat" pitchFamily="2" charset="77"/>
            </a:rPr>
            <a:t>¿Seguimiento o pruebas adicionales?</a:t>
          </a:r>
        </a:p>
      </dgm:t>
    </dgm:pt>
    <dgm:pt modelId="{A5764978-C45D-4F65-8FA0-1973DD5F3D53}" type="parTrans" cxnId="{755D852B-A5F6-467D-8541-5804CF2FAB61}">
      <dgm:prSet/>
      <dgm:spPr/>
      <dgm:t>
        <a:bodyPr/>
        <a:lstStyle/>
        <a:p>
          <a:endParaRPr lang="es-CO" sz="2400">
            <a:solidFill>
              <a:schemeClr val="tx1"/>
            </a:solidFill>
            <a:latin typeface="Montserrat" pitchFamily="2" charset="77"/>
          </a:endParaRPr>
        </a:p>
      </dgm:t>
    </dgm:pt>
    <dgm:pt modelId="{84233626-6377-4AB0-9C0B-8A7005246B50}" type="sibTrans" cxnId="{755D852B-A5F6-467D-8541-5804CF2FAB61}">
      <dgm:prSet/>
      <dgm:spPr/>
      <dgm:t>
        <a:bodyPr/>
        <a:lstStyle/>
        <a:p>
          <a:endParaRPr lang="es-CO" sz="2400">
            <a:solidFill>
              <a:schemeClr val="tx1"/>
            </a:solidFill>
            <a:latin typeface="Montserrat" pitchFamily="2" charset="77"/>
          </a:endParaRPr>
        </a:p>
      </dgm:t>
    </dgm:pt>
    <dgm:pt modelId="{82FE0AC2-292B-4DD3-8922-0CA3C1217F9C}" type="pres">
      <dgm:prSet presAssocID="{15E0B500-7C53-4F70-985F-EA6E90A57EC4}" presName="CompostProcess" presStyleCnt="0">
        <dgm:presLayoutVars>
          <dgm:dir/>
          <dgm:resizeHandles val="exact"/>
        </dgm:presLayoutVars>
      </dgm:prSet>
      <dgm:spPr/>
    </dgm:pt>
    <dgm:pt modelId="{89775F39-5AE6-4204-A428-A4D7401EAEC2}" type="pres">
      <dgm:prSet presAssocID="{15E0B500-7C53-4F70-985F-EA6E90A57EC4}" presName="arrow" presStyleLbl="bgShp" presStyleIdx="0" presStyleCnt="1"/>
      <dgm:spPr/>
    </dgm:pt>
    <dgm:pt modelId="{44D78FE9-DD4F-4D36-BF31-07E0960FF08D}" type="pres">
      <dgm:prSet presAssocID="{15E0B500-7C53-4F70-985F-EA6E90A57EC4}" presName="linearProcess" presStyleCnt="0"/>
      <dgm:spPr/>
    </dgm:pt>
    <dgm:pt modelId="{C5BB007B-A408-4E63-AB93-8E7045E0F8E3}" type="pres">
      <dgm:prSet presAssocID="{79C5DF39-417D-41BA-BC5F-2FB08764E41C}" presName="textNode" presStyleLbl="node1" presStyleIdx="0" presStyleCnt="4">
        <dgm:presLayoutVars>
          <dgm:bulletEnabled val="1"/>
        </dgm:presLayoutVars>
      </dgm:prSet>
      <dgm:spPr/>
    </dgm:pt>
    <dgm:pt modelId="{310D79BB-B4BF-407D-BA86-4DDEF632A6CB}" type="pres">
      <dgm:prSet presAssocID="{65D14782-18A3-4658-98EC-1F7737F5B90E}" presName="sibTrans" presStyleCnt="0"/>
      <dgm:spPr/>
    </dgm:pt>
    <dgm:pt modelId="{E61C287D-831E-4E7F-8C06-A5673995ABF9}" type="pres">
      <dgm:prSet presAssocID="{A274CAD2-BB77-4AA9-9D79-794A4205C7D8}" presName="textNode" presStyleLbl="node1" presStyleIdx="1" presStyleCnt="4" custScaleX="130129">
        <dgm:presLayoutVars>
          <dgm:bulletEnabled val="1"/>
        </dgm:presLayoutVars>
      </dgm:prSet>
      <dgm:spPr/>
    </dgm:pt>
    <dgm:pt modelId="{65B6BE23-113E-456A-9581-8958A929EB03}" type="pres">
      <dgm:prSet presAssocID="{43A8A2E6-F9B5-4B13-B911-E3335D87070F}" presName="sibTrans" presStyleCnt="0"/>
      <dgm:spPr/>
    </dgm:pt>
    <dgm:pt modelId="{CEF48F15-4842-4634-9689-3AA834B6AA3F}" type="pres">
      <dgm:prSet presAssocID="{1D3132F6-F6BB-4A20-AA05-9356DC959294}" presName="textNode" presStyleLbl="node1" presStyleIdx="2" presStyleCnt="4" custScaleX="144264">
        <dgm:presLayoutVars>
          <dgm:bulletEnabled val="1"/>
        </dgm:presLayoutVars>
      </dgm:prSet>
      <dgm:spPr/>
    </dgm:pt>
    <dgm:pt modelId="{A4760114-839C-45FC-BB05-624C291A1669}" type="pres">
      <dgm:prSet presAssocID="{63B5C00C-44AE-42F7-AD13-A4DAE4E4258C}" presName="sibTrans" presStyleCnt="0"/>
      <dgm:spPr/>
    </dgm:pt>
    <dgm:pt modelId="{8DD37124-FF30-4BFC-A5EC-702487FC48E8}" type="pres">
      <dgm:prSet presAssocID="{D2C04B94-B70D-4B3C-BB74-FF5534D1E67D}" presName="textNode" presStyleLbl="node1" presStyleIdx="3" presStyleCnt="4" custScaleX="134597">
        <dgm:presLayoutVars>
          <dgm:bulletEnabled val="1"/>
        </dgm:presLayoutVars>
      </dgm:prSet>
      <dgm:spPr/>
    </dgm:pt>
  </dgm:ptLst>
  <dgm:cxnLst>
    <dgm:cxn modelId="{82A58210-801E-4C5E-A7C8-AF87611434A5}" type="presOf" srcId="{A274CAD2-BB77-4AA9-9D79-794A4205C7D8}" destId="{E61C287D-831E-4E7F-8C06-A5673995ABF9}" srcOrd="0" destOrd="0" presId="urn:microsoft.com/office/officeart/2005/8/layout/hProcess9"/>
    <dgm:cxn modelId="{755D852B-A5F6-467D-8541-5804CF2FAB61}" srcId="{15E0B500-7C53-4F70-985F-EA6E90A57EC4}" destId="{D2C04B94-B70D-4B3C-BB74-FF5534D1E67D}" srcOrd="3" destOrd="0" parTransId="{A5764978-C45D-4F65-8FA0-1973DD5F3D53}" sibTransId="{84233626-6377-4AB0-9C0B-8A7005246B50}"/>
    <dgm:cxn modelId="{4B46282F-E0D6-402D-8372-2AB762DF4240}" type="presOf" srcId="{1D3132F6-F6BB-4A20-AA05-9356DC959294}" destId="{CEF48F15-4842-4634-9689-3AA834B6AA3F}" srcOrd="0" destOrd="0" presId="urn:microsoft.com/office/officeart/2005/8/layout/hProcess9"/>
    <dgm:cxn modelId="{87EA474F-5501-4126-99AE-AE18AD4DBECE}" type="presOf" srcId="{15E0B500-7C53-4F70-985F-EA6E90A57EC4}" destId="{82FE0AC2-292B-4DD3-8922-0CA3C1217F9C}" srcOrd="0" destOrd="0" presId="urn:microsoft.com/office/officeart/2005/8/layout/hProcess9"/>
    <dgm:cxn modelId="{39D6C55A-1BC3-4ACB-96B3-55F141BB9EDE}" srcId="{15E0B500-7C53-4F70-985F-EA6E90A57EC4}" destId="{79C5DF39-417D-41BA-BC5F-2FB08764E41C}" srcOrd="0" destOrd="0" parTransId="{300B3B75-D1F5-4322-AD74-4C214CDCDE87}" sibTransId="{65D14782-18A3-4658-98EC-1F7737F5B90E}"/>
    <dgm:cxn modelId="{B3CC237F-89FA-47D7-B9EC-5D27B562BBCC}" type="presOf" srcId="{D2C04B94-B70D-4B3C-BB74-FF5534D1E67D}" destId="{8DD37124-FF30-4BFC-A5EC-702487FC48E8}" srcOrd="0" destOrd="0" presId="urn:microsoft.com/office/officeart/2005/8/layout/hProcess9"/>
    <dgm:cxn modelId="{11B4779B-557F-46D0-A4BE-71B290315B5D}" srcId="{15E0B500-7C53-4F70-985F-EA6E90A57EC4}" destId="{A274CAD2-BB77-4AA9-9D79-794A4205C7D8}" srcOrd="1" destOrd="0" parTransId="{C5032AE2-6917-4E81-9EFE-75B1D33A633D}" sibTransId="{43A8A2E6-F9B5-4B13-B911-E3335D87070F}"/>
    <dgm:cxn modelId="{63E7C0BF-22FD-405B-83C5-2DB4D1EB2ADE}" type="presOf" srcId="{79C5DF39-417D-41BA-BC5F-2FB08764E41C}" destId="{C5BB007B-A408-4E63-AB93-8E7045E0F8E3}" srcOrd="0" destOrd="0" presId="urn:microsoft.com/office/officeart/2005/8/layout/hProcess9"/>
    <dgm:cxn modelId="{B6F55EFB-964B-4A82-BC44-90F3409DD24D}" srcId="{15E0B500-7C53-4F70-985F-EA6E90A57EC4}" destId="{1D3132F6-F6BB-4A20-AA05-9356DC959294}" srcOrd="2" destOrd="0" parTransId="{8ECD28D4-DA98-46DE-BC55-401366BA3900}" sibTransId="{63B5C00C-44AE-42F7-AD13-A4DAE4E4258C}"/>
    <dgm:cxn modelId="{78BF8C13-4C53-4E61-942D-DA7CBBF7D845}" type="presParOf" srcId="{82FE0AC2-292B-4DD3-8922-0CA3C1217F9C}" destId="{89775F39-5AE6-4204-A428-A4D7401EAEC2}" srcOrd="0" destOrd="0" presId="urn:microsoft.com/office/officeart/2005/8/layout/hProcess9"/>
    <dgm:cxn modelId="{E6A67833-6AFC-4E53-B6C7-167979325CBF}" type="presParOf" srcId="{82FE0AC2-292B-4DD3-8922-0CA3C1217F9C}" destId="{44D78FE9-DD4F-4D36-BF31-07E0960FF08D}" srcOrd="1" destOrd="0" presId="urn:microsoft.com/office/officeart/2005/8/layout/hProcess9"/>
    <dgm:cxn modelId="{4E6A17EE-B0CB-4A2C-8A5F-429FFCD3ACD3}" type="presParOf" srcId="{44D78FE9-DD4F-4D36-BF31-07E0960FF08D}" destId="{C5BB007B-A408-4E63-AB93-8E7045E0F8E3}" srcOrd="0" destOrd="0" presId="urn:microsoft.com/office/officeart/2005/8/layout/hProcess9"/>
    <dgm:cxn modelId="{195D2DE7-6D19-4078-B566-AC7331BA843D}" type="presParOf" srcId="{44D78FE9-DD4F-4D36-BF31-07E0960FF08D}" destId="{310D79BB-B4BF-407D-BA86-4DDEF632A6CB}" srcOrd="1" destOrd="0" presId="urn:microsoft.com/office/officeart/2005/8/layout/hProcess9"/>
    <dgm:cxn modelId="{CAF290B6-74E8-41A2-AFCA-306DEE4E0AFA}" type="presParOf" srcId="{44D78FE9-DD4F-4D36-BF31-07E0960FF08D}" destId="{E61C287D-831E-4E7F-8C06-A5673995ABF9}" srcOrd="2" destOrd="0" presId="urn:microsoft.com/office/officeart/2005/8/layout/hProcess9"/>
    <dgm:cxn modelId="{264CE4A5-132E-4196-BABD-39DEA5CCA607}" type="presParOf" srcId="{44D78FE9-DD4F-4D36-BF31-07E0960FF08D}" destId="{65B6BE23-113E-456A-9581-8958A929EB03}" srcOrd="3" destOrd="0" presId="urn:microsoft.com/office/officeart/2005/8/layout/hProcess9"/>
    <dgm:cxn modelId="{EC8DD68B-9F46-461B-A1E8-73F0D2739108}" type="presParOf" srcId="{44D78FE9-DD4F-4D36-BF31-07E0960FF08D}" destId="{CEF48F15-4842-4634-9689-3AA834B6AA3F}" srcOrd="4" destOrd="0" presId="urn:microsoft.com/office/officeart/2005/8/layout/hProcess9"/>
    <dgm:cxn modelId="{9B7D54D9-592F-4F4B-A75F-740B42B230DE}" type="presParOf" srcId="{44D78FE9-DD4F-4D36-BF31-07E0960FF08D}" destId="{A4760114-839C-45FC-BB05-624C291A1669}" srcOrd="5" destOrd="0" presId="urn:microsoft.com/office/officeart/2005/8/layout/hProcess9"/>
    <dgm:cxn modelId="{D6B1BBB6-E5D3-4090-A17E-0C001710924D}" type="presParOf" srcId="{44D78FE9-DD4F-4D36-BF31-07E0960FF08D}" destId="{8DD37124-FF30-4BFC-A5EC-702487FC48E8}"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EAB8DC-3594-4FCA-88AC-6A1AC9B5EE8F}"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es-CO"/>
        </a:p>
      </dgm:t>
    </dgm:pt>
    <dgm:pt modelId="{3C93568B-4C1B-40D7-B30F-DCA23097F962}">
      <dgm:prSet phldrT="[Texto]" custT="1"/>
      <dgm:spPr>
        <a:solidFill>
          <a:srgbClr val="152B48"/>
        </a:solidFill>
      </dgm:spPr>
      <dgm:t>
        <a:bodyPr/>
        <a:lstStyle/>
        <a:p>
          <a:r>
            <a:rPr lang="es-CO" sz="2000" dirty="0">
              <a:latin typeface="Montserrat" panose="00000500000000000000" pitchFamily="50" charset="0"/>
            </a:rPr>
            <a:t>Paredes delgadas y lisas.</a:t>
          </a:r>
        </a:p>
      </dgm:t>
    </dgm:pt>
    <dgm:pt modelId="{A0DB6276-6B9D-4232-BBE4-F6D55C4238FD}" type="parTrans" cxnId="{B3A39F15-C0ED-404E-B749-EEA920AF30A7}">
      <dgm:prSet/>
      <dgm:spPr/>
      <dgm:t>
        <a:bodyPr/>
        <a:lstStyle/>
        <a:p>
          <a:endParaRPr lang="es-CO" sz="2000">
            <a:latin typeface="Montserrat" panose="00000500000000000000" pitchFamily="50" charset="0"/>
          </a:endParaRPr>
        </a:p>
      </dgm:t>
    </dgm:pt>
    <dgm:pt modelId="{316CB009-3EA3-4F57-8AF8-3F2CCE9F1471}" type="sibTrans" cxnId="{B3A39F15-C0ED-404E-B749-EEA920AF30A7}">
      <dgm:prSet/>
      <dgm:spPr/>
      <dgm:t>
        <a:bodyPr/>
        <a:lstStyle/>
        <a:p>
          <a:endParaRPr lang="es-CO" sz="2000">
            <a:latin typeface="Montserrat" panose="00000500000000000000" pitchFamily="50" charset="0"/>
          </a:endParaRPr>
        </a:p>
      </dgm:t>
    </dgm:pt>
    <dgm:pt modelId="{E9AB1B74-54C0-4061-B7C6-623E0F416408}">
      <dgm:prSet phldrT="[Texto]" custT="1"/>
      <dgm:spPr>
        <a:solidFill>
          <a:srgbClr val="00AAA7"/>
        </a:solidFill>
      </dgm:spPr>
      <dgm:t>
        <a:bodyPr/>
        <a:lstStyle/>
        <a:p>
          <a:r>
            <a:rPr lang="es-CO" sz="2000" dirty="0">
              <a:latin typeface="Montserrat" panose="00000500000000000000" pitchFamily="50" charset="0"/>
            </a:rPr>
            <a:t>Ausencia de componentes sólidos. </a:t>
          </a:r>
        </a:p>
      </dgm:t>
    </dgm:pt>
    <dgm:pt modelId="{07B3F6DE-712D-457D-8A1B-6C20C423C775}" type="parTrans" cxnId="{DD5F169D-832E-4F6C-8BC6-66589965719D}">
      <dgm:prSet/>
      <dgm:spPr/>
      <dgm:t>
        <a:bodyPr/>
        <a:lstStyle/>
        <a:p>
          <a:endParaRPr lang="es-CO" sz="2000">
            <a:latin typeface="Montserrat" panose="00000500000000000000" pitchFamily="50" charset="0"/>
          </a:endParaRPr>
        </a:p>
      </dgm:t>
    </dgm:pt>
    <dgm:pt modelId="{EFDB511F-88A1-48FD-AE1E-D750F19B6D01}" type="sibTrans" cxnId="{DD5F169D-832E-4F6C-8BC6-66589965719D}">
      <dgm:prSet/>
      <dgm:spPr/>
      <dgm:t>
        <a:bodyPr/>
        <a:lstStyle/>
        <a:p>
          <a:endParaRPr lang="es-CO" sz="2000">
            <a:latin typeface="Montserrat" panose="00000500000000000000" pitchFamily="50" charset="0"/>
          </a:endParaRPr>
        </a:p>
      </dgm:t>
    </dgm:pt>
    <dgm:pt modelId="{18A04824-72B9-4895-89EA-0DC58C7E7828}">
      <dgm:prSet phldrT="[Texto]" custT="1"/>
      <dgm:spPr>
        <a:solidFill>
          <a:srgbClr val="00AAA7"/>
        </a:solidFill>
      </dgm:spPr>
      <dgm:t>
        <a:bodyPr/>
        <a:lstStyle/>
        <a:p>
          <a:r>
            <a:rPr lang="es-CO" sz="2000" dirty="0">
              <a:latin typeface="Montserrat" panose="00000500000000000000" pitchFamily="50" charset="0"/>
            </a:rPr>
            <a:t>Ausencia de tabiques.</a:t>
          </a:r>
        </a:p>
      </dgm:t>
    </dgm:pt>
    <dgm:pt modelId="{EAC9DD48-6E10-42DA-AC32-2D45F8451A72}" type="parTrans" cxnId="{BA888A28-8498-4223-BD7B-F52FE2CC90BC}">
      <dgm:prSet/>
      <dgm:spPr/>
      <dgm:t>
        <a:bodyPr/>
        <a:lstStyle/>
        <a:p>
          <a:endParaRPr lang="es-CO" sz="2000">
            <a:latin typeface="Montserrat" panose="00000500000000000000" pitchFamily="50" charset="0"/>
          </a:endParaRPr>
        </a:p>
      </dgm:t>
    </dgm:pt>
    <dgm:pt modelId="{CC2284DF-5790-4A45-8D5B-2F8D84C41FE6}" type="sibTrans" cxnId="{BA888A28-8498-4223-BD7B-F52FE2CC90BC}">
      <dgm:prSet/>
      <dgm:spPr/>
      <dgm:t>
        <a:bodyPr/>
        <a:lstStyle/>
        <a:p>
          <a:endParaRPr lang="es-CO" sz="2000">
            <a:latin typeface="Montserrat" panose="00000500000000000000" pitchFamily="50" charset="0"/>
          </a:endParaRPr>
        </a:p>
      </dgm:t>
    </dgm:pt>
    <dgm:pt modelId="{840BABE8-D9B1-40E4-A864-BE11F0BBE26E}">
      <dgm:prSet phldrT="[Texto]" custT="1"/>
      <dgm:spPr>
        <a:solidFill>
          <a:srgbClr val="152B48"/>
        </a:solidFill>
      </dgm:spPr>
      <dgm:t>
        <a:bodyPr/>
        <a:lstStyle/>
        <a:p>
          <a:r>
            <a:rPr lang="es-CO" sz="2000" dirty="0">
              <a:latin typeface="Montserrat" panose="00000500000000000000" pitchFamily="50" charset="0"/>
            </a:rPr>
            <a:t>Ausencia de  flujo sanguíneo interno en ecografía Doppler a color.</a:t>
          </a:r>
        </a:p>
      </dgm:t>
    </dgm:pt>
    <dgm:pt modelId="{4B316C35-ECDE-43E8-81A8-E1BBC996560D}" type="parTrans" cxnId="{D451BAE5-010A-47E9-BD88-BD1B6BBBA5D7}">
      <dgm:prSet/>
      <dgm:spPr/>
      <dgm:t>
        <a:bodyPr/>
        <a:lstStyle/>
        <a:p>
          <a:endParaRPr lang="es-CO" sz="2000">
            <a:latin typeface="Montserrat" panose="00000500000000000000" pitchFamily="50" charset="0"/>
          </a:endParaRPr>
        </a:p>
      </dgm:t>
    </dgm:pt>
    <dgm:pt modelId="{5990C8B5-39B8-4CFD-A129-112834BE1558}" type="sibTrans" cxnId="{D451BAE5-010A-47E9-BD88-BD1B6BBBA5D7}">
      <dgm:prSet/>
      <dgm:spPr/>
      <dgm:t>
        <a:bodyPr/>
        <a:lstStyle/>
        <a:p>
          <a:endParaRPr lang="es-CO" sz="2000">
            <a:latin typeface="Montserrat" panose="00000500000000000000" pitchFamily="50" charset="0"/>
          </a:endParaRPr>
        </a:p>
      </dgm:t>
    </dgm:pt>
    <dgm:pt modelId="{82AE2476-C58E-44B4-9E82-8B603350942F}">
      <dgm:prSet phldrT="[Texto]" custT="1"/>
      <dgm:spPr>
        <a:solidFill>
          <a:schemeClr val="bg1"/>
        </a:solidFill>
      </dgm:spPr>
      <dgm:t>
        <a:bodyPr/>
        <a:lstStyle/>
        <a:p>
          <a:r>
            <a:rPr lang="es-CO" sz="2000" dirty="0">
              <a:solidFill>
                <a:srgbClr val="152B48"/>
              </a:solidFill>
              <a:latin typeface="Montserrat" panose="00000500000000000000" pitchFamily="50" charset="0"/>
            </a:rPr>
            <a:t>Quiste &lt;10cm</a:t>
          </a:r>
        </a:p>
      </dgm:t>
    </dgm:pt>
    <dgm:pt modelId="{23C81DDA-EAAE-4CCE-AC3F-F783929A25AC}" type="sibTrans" cxnId="{13A4C75C-0754-4766-B4DA-AEA3EC9A13D3}">
      <dgm:prSet/>
      <dgm:spPr/>
      <dgm:t>
        <a:bodyPr/>
        <a:lstStyle/>
        <a:p>
          <a:endParaRPr lang="es-CO" sz="2000">
            <a:latin typeface="Montserrat" panose="00000500000000000000" pitchFamily="50" charset="0"/>
          </a:endParaRPr>
        </a:p>
      </dgm:t>
    </dgm:pt>
    <dgm:pt modelId="{1EF5D227-3D35-4E60-B7DE-1F882F3F3137}" type="parTrans" cxnId="{13A4C75C-0754-4766-B4DA-AEA3EC9A13D3}">
      <dgm:prSet/>
      <dgm:spPr/>
      <dgm:t>
        <a:bodyPr/>
        <a:lstStyle/>
        <a:p>
          <a:endParaRPr lang="es-CO" sz="2000">
            <a:latin typeface="Montserrat" panose="00000500000000000000" pitchFamily="50" charset="0"/>
          </a:endParaRPr>
        </a:p>
      </dgm:t>
    </dgm:pt>
    <dgm:pt modelId="{58410AB7-605D-4AD6-A990-FC5A587AB9BC}" type="pres">
      <dgm:prSet presAssocID="{70EAB8DC-3594-4FCA-88AC-6A1AC9B5EE8F}" presName="diagram" presStyleCnt="0">
        <dgm:presLayoutVars>
          <dgm:chMax val="1"/>
          <dgm:dir/>
          <dgm:animLvl val="ctr"/>
          <dgm:resizeHandles val="exact"/>
        </dgm:presLayoutVars>
      </dgm:prSet>
      <dgm:spPr/>
    </dgm:pt>
    <dgm:pt modelId="{218B6C88-73C1-4C55-8A6B-70073CC4AE75}" type="pres">
      <dgm:prSet presAssocID="{70EAB8DC-3594-4FCA-88AC-6A1AC9B5EE8F}" presName="matrix" presStyleCnt="0"/>
      <dgm:spPr/>
    </dgm:pt>
    <dgm:pt modelId="{1FCB00D1-C1CA-4F6E-82B1-F82860453107}" type="pres">
      <dgm:prSet presAssocID="{70EAB8DC-3594-4FCA-88AC-6A1AC9B5EE8F}" presName="tile1" presStyleLbl="node1" presStyleIdx="0" presStyleCnt="4" custLinFactNeighborX="-8570" custLinFactNeighborY="525"/>
      <dgm:spPr/>
    </dgm:pt>
    <dgm:pt modelId="{F6E26ABC-233B-4CF2-B387-63BF4FB65679}" type="pres">
      <dgm:prSet presAssocID="{70EAB8DC-3594-4FCA-88AC-6A1AC9B5EE8F}" presName="tile1text" presStyleLbl="node1" presStyleIdx="0" presStyleCnt="4">
        <dgm:presLayoutVars>
          <dgm:chMax val="0"/>
          <dgm:chPref val="0"/>
          <dgm:bulletEnabled val="1"/>
        </dgm:presLayoutVars>
      </dgm:prSet>
      <dgm:spPr/>
    </dgm:pt>
    <dgm:pt modelId="{F9219CD8-5EE3-4A22-A9DA-76B62F1C7DC3}" type="pres">
      <dgm:prSet presAssocID="{70EAB8DC-3594-4FCA-88AC-6A1AC9B5EE8F}" presName="tile2" presStyleLbl="node1" presStyleIdx="1" presStyleCnt="4"/>
      <dgm:spPr/>
    </dgm:pt>
    <dgm:pt modelId="{132031C0-97EF-410F-B310-4923B3920000}" type="pres">
      <dgm:prSet presAssocID="{70EAB8DC-3594-4FCA-88AC-6A1AC9B5EE8F}" presName="tile2text" presStyleLbl="node1" presStyleIdx="1" presStyleCnt="4">
        <dgm:presLayoutVars>
          <dgm:chMax val="0"/>
          <dgm:chPref val="0"/>
          <dgm:bulletEnabled val="1"/>
        </dgm:presLayoutVars>
      </dgm:prSet>
      <dgm:spPr/>
    </dgm:pt>
    <dgm:pt modelId="{FB251A8B-ADF2-4B5C-8732-9FDD8A725603}" type="pres">
      <dgm:prSet presAssocID="{70EAB8DC-3594-4FCA-88AC-6A1AC9B5EE8F}" presName="tile3" presStyleLbl="node1" presStyleIdx="2" presStyleCnt="4"/>
      <dgm:spPr/>
    </dgm:pt>
    <dgm:pt modelId="{31AC9C26-16F8-4B48-8BC2-40981BFCBBD5}" type="pres">
      <dgm:prSet presAssocID="{70EAB8DC-3594-4FCA-88AC-6A1AC9B5EE8F}" presName="tile3text" presStyleLbl="node1" presStyleIdx="2" presStyleCnt="4">
        <dgm:presLayoutVars>
          <dgm:chMax val="0"/>
          <dgm:chPref val="0"/>
          <dgm:bulletEnabled val="1"/>
        </dgm:presLayoutVars>
      </dgm:prSet>
      <dgm:spPr/>
    </dgm:pt>
    <dgm:pt modelId="{E1E3A038-D318-4BC9-95DA-5F85704ED19E}" type="pres">
      <dgm:prSet presAssocID="{70EAB8DC-3594-4FCA-88AC-6A1AC9B5EE8F}" presName="tile4" presStyleLbl="node1" presStyleIdx="3" presStyleCnt="4" custLinFactNeighborX="607" custLinFactNeighborY="-767"/>
      <dgm:spPr/>
    </dgm:pt>
    <dgm:pt modelId="{8C265628-6323-4147-BD38-A6DAFA3CA61C}" type="pres">
      <dgm:prSet presAssocID="{70EAB8DC-3594-4FCA-88AC-6A1AC9B5EE8F}" presName="tile4text" presStyleLbl="node1" presStyleIdx="3" presStyleCnt="4">
        <dgm:presLayoutVars>
          <dgm:chMax val="0"/>
          <dgm:chPref val="0"/>
          <dgm:bulletEnabled val="1"/>
        </dgm:presLayoutVars>
      </dgm:prSet>
      <dgm:spPr/>
    </dgm:pt>
    <dgm:pt modelId="{82AF23E5-D1F6-4091-AA3E-0051B563179F}" type="pres">
      <dgm:prSet presAssocID="{70EAB8DC-3594-4FCA-88AC-6A1AC9B5EE8F}" presName="centerTile" presStyleLbl="fgShp" presStyleIdx="0" presStyleCnt="1">
        <dgm:presLayoutVars>
          <dgm:chMax val="0"/>
          <dgm:chPref val="0"/>
        </dgm:presLayoutVars>
      </dgm:prSet>
      <dgm:spPr/>
    </dgm:pt>
  </dgm:ptLst>
  <dgm:cxnLst>
    <dgm:cxn modelId="{CE4E710B-5FA1-4978-8A23-496C0D8DE257}" type="presOf" srcId="{3C93568B-4C1B-40D7-B30F-DCA23097F962}" destId="{1FCB00D1-C1CA-4F6E-82B1-F82860453107}" srcOrd="0" destOrd="0" presId="urn:microsoft.com/office/officeart/2005/8/layout/matrix1"/>
    <dgm:cxn modelId="{B3A39F15-C0ED-404E-B749-EEA920AF30A7}" srcId="{82AE2476-C58E-44B4-9E82-8B603350942F}" destId="{3C93568B-4C1B-40D7-B30F-DCA23097F962}" srcOrd="0" destOrd="0" parTransId="{A0DB6276-6B9D-4232-BBE4-F6D55C4238FD}" sibTransId="{316CB009-3EA3-4F57-8AF8-3F2CCE9F1471}"/>
    <dgm:cxn modelId="{91A3FE24-83BF-470F-A239-D2D27C6E3DB1}" type="presOf" srcId="{840BABE8-D9B1-40E4-A864-BE11F0BBE26E}" destId="{E1E3A038-D318-4BC9-95DA-5F85704ED19E}" srcOrd="0" destOrd="0" presId="urn:microsoft.com/office/officeart/2005/8/layout/matrix1"/>
    <dgm:cxn modelId="{BA888A28-8498-4223-BD7B-F52FE2CC90BC}" srcId="{82AE2476-C58E-44B4-9E82-8B603350942F}" destId="{18A04824-72B9-4895-89EA-0DC58C7E7828}" srcOrd="2" destOrd="0" parTransId="{EAC9DD48-6E10-42DA-AC32-2D45F8451A72}" sibTransId="{CC2284DF-5790-4A45-8D5B-2F8D84C41FE6}"/>
    <dgm:cxn modelId="{3AFBFB2E-D26B-451E-B22B-FC02284051E8}" type="presOf" srcId="{3C93568B-4C1B-40D7-B30F-DCA23097F962}" destId="{F6E26ABC-233B-4CF2-B387-63BF4FB65679}" srcOrd="1" destOrd="0" presId="urn:microsoft.com/office/officeart/2005/8/layout/matrix1"/>
    <dgm:cxn modelId="{93FC9C39-969D-4E7C-AF86-D8AB1E0FD245}" type="presOf" srcId="{82AE2476-C58E-44B4-9E82-8B603350942F}" destId="{82AF23E5-D1F6-4091-AA3E-0051B563179F}" srcOrd="0" destOrd="0" presId="urn:microsoft.com/office/officeart/2005/8/layout/matrix1"/>
    <dgm:cxn modelId="{13A4C75C-0754-4766-B4DA-AEA3EC9A13D3}" srcId="{70EAB8DC-3594-4FCA-88AC-6A1AC9B5EE8F}" destId="{82AE2476-C58E-44B4-9E82-8B603350942F}" srcOrd="0" destOrd="0" parTransId="{1EF5D227-3D35-4E60-B7DE-1F882F3F3137}" sibTransId="{23C81DDA-EAAE-4CCE-AC3F-F783929A25AC}"/>
    <dgm:cxn modelId="{C7AF6797-934D-4A3D-B7A4-94FD00C880E2}" type="presOf" srcId="{840BABE8-D9B1-40E4-A864-BE11F0BBE26E}" destId="{8C265628-6323-4147-BD38-A6DAFA3CA61C}" srcOrd="1" destOrd="0" presId="urn:microsoft.com/office/officeart/2005/8/layout/matrix1"/>
    <dgm:cxn modelId="{DD5F169D-832E-4F6C-8BC6-66589965719D}" srcId="{82AE2476-C58E-44B4-9E82-8B603350942F}" destId="{E9AB1B74-54C0-4061-B7C6-623E0F416408}" srcOrd="1" destOrd="0" parTransId="{07B3F6DE-712D-457D-8A1B-6C20C423C775}" sibTransId="{EFDB511F-88A1-48FD-AE1E-D750F19B6D01}"/>
    <dgm:cxn modelId="{ED605DB4-AF38-43D2-AAE6-01F528D10995}" type="presOf" srcId="{18A04824-72B9-4895-89EA-0DC58C7E7828}" destId="{31AC9C26-16F8-4B48-8BC2-40981BFCBBD5}" srcOrd="1" destOrd="0" presId="urn:microsoft.com/office/officeart/2005/8/layout/matrix1"/>
    <dgm:cxn modelId="{140C8CB5-4A37-44C1-8F99-A920D5E5B574}" type="presOf" srcId="{18A04824-72B9-4895-89EA-0DC58C7E7828}" destId="{FB251A8B-ADF2-4B5C-8732-9FDD8A725603}" srcOrd="0" destOrd="0" presId="urn:microsoft.com/office/officeart/2005/8/layout/matrix1"/>
    <dgm:cxn modelId="{43434DC1-8EB6-4955-A763-369099241B8B}" type="presOf" srcId="{E9AB1B74-54C0-4061-B7C6-623E0F416408}" destId="{F9219CD8-5EE3-4A22-A9DA-76B62F1C7DC3}" srcOrd="0" destOrd="0" presId="urn:microsoft.com/office/officeart/2005/8/layout/matrix1"/>
    <dgm:cxn modelId="{DF321CCD-E5E2-41BE-86DC-0CEE2CFFD0B4}" type="presOf" srcId="{70EAB8DC-3594-4FCA-88AC-6A1AC9B5EE8F}" destId="{58410AB7-605D-4AD6-A990-FC5A587AB9BC}" srcOrd="0" destOrd="0" presId="urn:microsoft.com/office/officeart/2005/8/layout/matrix1"/>
    <dgm:cxn modelId="{750714E2-362A-4DE4-B293-D3C95EFC23F7}" type="presOf" srcId="{E9AB1B74-54C0-4061-B7C6-623E0F416408}" destId="{132031C0-97EF-410F-B310-4923B3920000}" srcOrd="1" destOrd="0" presId="urn:microsoft.com/office/officeart/2005/8/layout/matrix1"/>
    <dgm:cxn modelId="{D451BAE5-010A-47E9-BD88-BD1B6BBBA5D7}" srcId="{82AE2476-C58E-44B4-9E82-8B603350942F}" destId="{840BABE8-D9B1-40E4-A864-BE11F0BBE26E}" srcOrd="3" destOrd="0" parTransId="{4B316C35-ECDE-43E8-81A8-E1BBC996560D}" sibTransId="{5990C8B5-39B8-4CFD-A129-112834BE1558}"/>
    <dgm:cxn modelId="{163DC796-FBC5-48B1-8D0F-DE40D763E0FE}" type="presParOf" srcId="{58410AB7-605D-4AD6-A990-FC5A587AB9BC}" destId="{218B6C88-73C1-4C55-8A6B-70073CC4AE75}" srcOrd="0" destOrd="0" presId="urn:microsoft.com/office/officeart/2005/8/layout/matrix1"/>
    <dgm:cxn modelId="{CD45D698-70B6-4F39-98DD-3000938B1ED0}" type="presParOf" srcId="{218B6C88-73C1-4C55-8A6B-70073CC4AE75}" destId="{1FCB00D1-C1CA-4F6E-82B1-F82860453107}" srcOrd="0" destOrd="0" presId="urn:microsoft.com/office/officeart/2005/8/layout/matrix1"/>
    <dgm:cxn modelId="{8018620D-69E1-4B89-A99B-BC04DAB3D3EA}" type="presParOf" srcId="{218B6C88-73C1-4C55-8A6B-70073CC4AE75}" destId="{F6E26ABC-233B-4CF2-B387-63BF4FB65679}" srcOrd="1" destOrd="0" presId="urn:microsoft.com/office/officeart/2005/8/layout/matrix1"/>
    <dgm:cxn modelId="{87D96773-EA60-4E29-8F38-9F23B524DBEE}" type="presParOf" srcId="{218B6C88-73C1-4C55-8A6B-70073CC4AE75}" destId="{F9219CD8-5EE3-4A22-A9DA-76B62F1C7DC3}" srcOrd="2" destOrd="0" presId="urn:microsoft.com/office/officeart/2005/8/layout/matrix1"/>
    <dgm:cxn modelId="{EEED11B4-4A37-48B6-931C-4ED349763C37}" type="presParOf" srcId="{218B6C88-73C1-4C55-8A6B-70073CC4AE75}" destId="{132031C0-97EF-410F-B310-4923B3920000}" srcOrd="3" destOrd="0" presId="urn:microsoft.com/office/officeart/2005/8/layout/matrix1"/>
    <dgm:cxn modelId="{A4110A74-9F80-433C-BEE6-95133E09A624}" type="presParOf" srcId="{218B6C88-73C1-4C55-8A6B-70073CC4AE75}" destId="{FB251A8B-ADF2-4B5C-8732-9FDD8A725603}" srcOrd="4" destOrd="0" presId="urn:microsoft.com/office/officeart/2005/8/layout/matrix1"/>
    <dgm:cxn modelId="{938394AF-6590-49F8-97B7-BA10194AD774}" type="presParOf" srcId="{218B6C88-73C1-4C55-8A6B-70073CC4AE75}" destId="{31AC9C26-16F8-4B48-8BC2-40981BFCBBD5}" srcOrd="5" destOrd="0" presId="urn:microsoft.com/office/officeart/2005/8/layout/matrix1"/>
    <dgm:cxn modelId="{2FF23D58-540A-4C16-9D06-8853D5001572}" type="presParOf" srcId="{218B6C88-73C1-4C55-8A6B-70073CC4AE75}" destId="{E1E3A038-D318-4BC9-95DA-5F85704ED19E}" srcOrd="6" destOrd="0" presId="urn:microsoft.com/office/officeart/2005/8/layout/matrix1"/>
    <dgm:cxn modelId="{3FCDE64C-688B-41C7-83DE-E5B1BFDA27DC}" type="presParOf" srcId="{218B6C88-73C1-4C55-8A6B-70073CC4AE75}" destId="{8C265628-6323-4147-BD38-A6DAFA3CA61C}" srcOrd="7" destOrd="0" presId="urn:microsoft.com/office/officeart/2005/8/layout/matrix1"/>
    <dgm:cxn modelId="{0122B27E-8923-48F4-8B5D-C59087402B5F}" type="presParOf" srcId="{58410AB7-605D-4AD6-A990-FC5A587AB9BC}" destId="{82AF23E5-D1F6-4091-AA3E-0051B563179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EAB8DC-3594-4FCA-88AC-6A1AC9B5EE8F}"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es-CO"/>
        </a:p>
      </dgm:t>
    </dgm:pt>
    <dgm:pt modelId="{82AE2476-C58E-44B4-9E82-8B603350942F}">
      <dgm:prSet phldrT="[Texto]" custT="1"/>
      <dgm:spPr>
        <a:solidFill>
          <a:schemeClr val="bg1"/>
        </a:solidFill>
      </dgm:spPr>
      <dgm:t>
        <a:bodyPr/>
        <a:lstStyle/>
        <a:p>
          <a:r>
            <a:rPr lang="es-CO" sz="2000" dirty="0">
              <a:solidFill>
                <a:srgbClr val="152B48"/>
              </a:solidFill>
              <a:latin typeface="Montserrat" panose="00000500000000000000" pitchFamily="50" charset="0"/>
            </a:rPr>
            <a:t>Quiste&gt;10cm</a:t>
          </a:r>
        </a:p>
      </dgm:t>
    </dgm:pt>
    <dgm:pt modelId="{1EF5D227-3D35-4E60-B7DE-1F882F3F3137}" type="parTrans" cxnId="{13A4C75C-0754-4766-B4DA-AEA3EC9A13D3}">
      <dgm:prSet/>
      <dgm:spPr/>
      <dgm:t>
        <a:bodyPr/>
        <a:lstStyle/>
        <a:p>
          <a:endParaRPr lang="es-CO" sz="2000">
            <a:latin typeface="Montserrat" panose="00000500000000000000" pitchFamily="50" charset="0"/>
          </a:endParaRPr>
        </a:p>
      </dgm:t>
    </dgm:pt>
    <dgm:pt modelId="{23C81DDA-EAAE-4CCE-AC3F-F783929A25AC}" type="sibTrans" cxnId="{13A4C75C-0754-4766-B4DA-AEA3EC9A13D3}">
      <dgm:prSet/>
      <dgm:spPr/>
      <dgm:t>
        <a:bodyPr/>
        <a:lstStyle/>
        <a:p>
          <a:endParaRPr lang="es-CO" sz="2000">
            <a:latin typeface="Montserrat" panose="00000500000000000000" pitchFamily="50" charset="0"/>
          </a:endParaRPr>
        </a:p>
      </dgm:t>
    </dgm:pt>
    <dgm:pt modelId="{3C93568B-4C1B-40D7-B30F-DCA23097F962}">
      <dgm:prSet phldrT="[Texto]" custT="1"/>
      <dgm:spPr>
        <a:solidFill>
          <a:srgbClr val="152B48"/>
        </a:solidFill>
      </dgm:spPr>
      <dgm:t>
        <a:bodyPr/>
        <a:lstStyle/>
        <a:p>
          <a:r>
            <a:rPr lang="es-CO" sz="2000" dirty="0">
              <a:latin typeface="Montserrat" panose="00000500000000000000" pitchFamily="50" charset="0"/>
            </a:rPr>
            <a:t>Componente sólido o papilas.</a:t>
          </a:r>
        </a:p>
      </dgm:t>
    </dgm:pt>
    <dgm:pt modelId="{A0DB6276-6B9D-4232-BBE4-F6D55C4238FD}" type="parTrans" cxnId="{B3A39F15-C0ED-404E-B749-EEA920AF30A7}">
      <dgm:prSet/>
      <dgm:spPr/>
      <dgm:t>
        <a:bodyPr/>
        <a:lstStyle/>
        <a:p>
          <a:endParaRPr lang="es-CO" sz="2000">
            <a:latin typeface="Montserrat" panose="00000500000000000000" pitchFamily="50" charset="0"/>
          </a:endParaRPr>
        </a:p>
      </dgm:t>
    </dgm:pt>
    <dgm:pt modelId="{316CB009-3EA3-4F57-8AF8-3F2CCE9F1471}" type="sibTrans" cxnId="{B3A39F15-C0ED-404E-B749-EEA920AF30A7}">
      <dgm:prSet/>
      <dgm:spPr/>
      <dgm:t>
        <a:bodyPr/>
        <a:lstStyle/>
        <a:p>
          <a:endParaRPr lang="es-CO" sz="2000">
            <a:latin typeface="Montserrat" panose="00000500000000000000" pitchFamily="50" charset="0"/>
          </a:endParaRPr>
        </a:p>
      </dgm:t>
    </dgm:pt>
    <dgm:pt modelId="{E9AB1B74-54C0-4061-B7C6-623E0F416408}">
      <dgm:prSet phldrT="[Texto]" custT="1"/>
      <dgm:spPr>
        <a:solidFill>
          <a:srgbClr val="00AAA7"/>
        </a:solidFill>
      </dgm:spPr>
      <dgm:t>
        <a:bodyPr/>
        <a:lstStyle/>
        <a:p>
          <a:r>
            <a:rPr lang="es-CO" sz="2000" dirty="0">
              <a:latin typeface="Montserrat" panose="00000500000000000000" pitchFamily="50" charset="0"/>
            </a:rPr>
            <a:t>Ascitis.</a:t>
          </a:r>
        </a:p>
      </dgm:t>
    </dgm:pt>
    <dgm:pt modelId="{07B3F6DE-712D-457D-8A1B-6C20C423C775}" type="parTrans" cxnId="{DD5F169D-832E-4F6C-8BC6-66589965719D}">
      <dgm:prSet/>
      <dgm:spPr/>
      <dgm:t>
        <a:bodyPr/>
        <a:lstStyle/>
        <a:p>
          <a:endParaRPr lang="es-CO" sz="2000">
            <a:latin typeface="Montserrat" panose="00000500000000000000" pitchFamily="50" charset="0"/>
          </a:endParaRPr>
        </a:p>
      </dgm:t>
    </dgm:pt>
    <dgm:pt modelId="{EFDB511F-88A1-48FD-AE1E-D750F19B6D01}" type="sibTrans" cxnId="{DD5F169D-832E-4F6C-8BC6-66589965719D}">
      <dgm:prSet/>
      <dgm:spPr/>
      <dgm:t>
        <a:bodyPr/>
        <a:lstStyle/>
        <a:p>
          <a:endParaRPr lang="es-CO" sz="2000">
            <a:latin typeface="Montserrat" panose="00000500000000000000" pitchFamily="50" charset="0"/>
          </a:endParaRPr>
        </a:p>
      </dgm:t>
    </dgm:pt>
    <dgm:pt modelId="{18A04824-72B9-4895-89EA-0DC58C7E7828}">
      <dgm:prSet phldrT="[Texto]" custT="1"/>
      <dgm:spPr>
        <a:solidFill>
          <a:srgbClr val="00AAA7"/>
        </a:solidFill>
      </dgm:spPr>
      <dgm:t>
        <a:bodyPr/>
        <a:lstStyle/>
        <a:p>
          <a:r>
            <a:rPr lang="es-CO" sz="2000" dirty="0">
              <a:latin typeface="Montserrat" panose="00000500000000000000" pitchFamily="50" charset="0"/>
            </a:rPr>
            <a:t>Irregularidad.</a:t>
          </a:r>
        </a:p>
      </dgm:t>
    </dgm:pt>
    <dgm:pt modelId="{EAC9DD48-6E10-42DA-AC32-2D45F8451A72}" type="parTrans" cxnId="{BA888A28-8498-4223-BD7B-F52FE2CC90BC}">
      <dgm:prSet/>
      <dgm:spPr/>
      <dgm:t>
        <a:bodyPr/>
        <a:lstStyle/>
        <a:p>
          <a:endParaRPr lang="es-CO" sz="2000">
            <a:latin typeface="Montserrat" panose="00000500000000000000" pitchFamily="50" charset="0"/>
          </a:endParaRPr>
        </a:p>
      </dgm:t>
    </dgm:pt>
    <dgm:pt modelId="{CC2284DF-5790-4A45-8D5B-2F8D84C41FE6}" type="sibTrans" cxnId="{BA888A28-8498-4223-BD7B-F52FE2CC90BC}">
      <dgm:prSet/>
      <dgm:spPr/>
      <dgm:t>
        <a:bodyPr/>
        <a:lstStyle/>
        <a:p>
          <a:endParaRPr lang="es-CO" sz="2000">
            <a:latin typeface="Montserrat" panose="00000500000000000000" pitchFamily="50" charset="0"/>
          </a:endParaRPr>
        </a:p>
      </dgm:t>
    </dgm:pt>
    <dgm:pt modelId="{840BABE8-D9B1-40E4-A864-BE11F0BBE26E}">
      <dgm:prSet phldrT="[Texto]" custT="1"/>
      <dgm:spPr>
        <a:solidFill>
          <a:srgbClr val="152B48"/>
        </a:solidFill>
      </dgm:spPr>
      <dgm:t>
        <a:bodyPr/>
        <a:lstStyle/>
        <a:p>
          <a:r>
            <a:rPr lang="es-CO" sz="2000" dirty="0">
              <a:latin typeface="Montserrat" panose="00000500000000000000" pitchFamily="50" charset="0"/>
            </a:rPr>
            <a:t>Flujo Doppler alto.</a:t>
          </a:r>
        </a:p>
      </dgm:t>
    </dgm:pt>
    <dgm:pt modelId="{4B316C35-ECDE-43E8-81A8-E1BBC996560D}" type="parTrans" cxnId="{D451BAE5-010A-47E9-BD88-BD1B6BBBA5D7}">
      <dgm:prSet/>
      <dgm:spPr/>
      <dgm:t>
        <a:bodyPr/>
        <a:lstStyle/>
        <a:p>
          <a:endParaRPr lang="es-CO" sz="2000">
            <a:latin typeface="Montserrat" panose="00000500000000000000" pitchFamily="50" charset="0"/>
          </a:endParaRPr>
        </a:p>
      </dgm:t>
    </dgm:pt>
    <dgm:pt modelId="{5990C8B5-39B8-4CFD-A129-112834BE1558}" type="sibTrans" cxnId="{D451BAE5-010A-47E9-BD88-BD1B6BBBA5D7}">
      <dgm:prSet/>
      <dgm:spPr/>
      <dgm:t>
        <a:bodyPr/>
        <a:lstStyle/>
        <a:p>
          <a:endParaRPr lang="es-CO" sz="2000">
            <a:latin typeface="Montserrat" panose="00000500000000000000" pitchFamily="50" charset="0"/>
          </a:endParaRPr>
        </a:p>
      </dgm:t>
    </dgm:pt>
    <dgm:pt modelId="{58410AB7-605D-4AD6-A990-FC5A587AB9BC}" type="pres">
      <dgm:prSet presAssocID="{70EAB8DC-3594-4FCA-88AC-6A1AC9B5EE8F}" presName="diagram" presStyleCnt="0">
        <dgm:presLayoutVars>
          <dgm:chMax val="1"/>
          <dgm:dir/>
          <dgm:animLvl val="ctr"/>
          <dgm:resizeHandles val="exact"/>
        </dgm:presLayoutVars>
      </dgm:prSet>
      <dgm:spPr/>
    </dgm:pt>
    <dgm:pt modelId="{218B6C88-73C1-4C55-8A6B-70073CC4AE75}" type="pres">
      <dgm:prSet presAssocID="{70EAB8DC-3594-4FCA-88AC-6A1AC9B5EE8F}" presName="matrix" presStyleCnt="0"/>
      <dgm:spPr/>
    </dgm:pt>
    <dgm:pt modelId="{1FCB00D1-C1CA-4F6E-82B1-F82860453107}" type="pres">
      <dgm:prSet presAssocID="{70EAB8DC-3594-4FCA-88AC-6A1AC9B5EE8F}" presName="tile1" presStyleLbl="node1" presStyleIdx="0" presStyleCnt="4"/>
      <dgm:spPr/>
    </dgm:pt>
    <dgm:pt modelId="{F6E26ABC-233B-4CF2-B387-63BF4FB65679}" type="pres">
      <dgm:prSet presAssocID="{70EAB8DC-3594-4FCA-88AC-6A1AC9B5EE8F}" presName="tile1text" presStyleLbl="node1" presStyleIdx="0" presStyleCnt="4">
        <dgm:presLayoutVars>
          <dgm:chMax val="0"/>
          <dgm:chPref val="0"/>
          <dgm:bulletEnabled val="1"/>
        </dgm:presLayoutVars>
      </dgm:prSet>
      <dgm:spPr/>
    </dgm:pt>
    <dgm:pt modelId="{F9219CD8-5EE3-4A22-A9DA-76B62F1C7DC3}" type="pres">
      <dgm:prSet presAssocID="{70EAB8DC-3594-4FCA-88AC-6A1AC9B5EE8F}" presName="tile2" presStyleLbl="node1" presStyleIdx="1" presStyleCnt="4"/>
      <dgm:spPr/>
    </dgm:pt>
    <dgm:pt modelId="{132031C0-97EF-410F-B310-4923B3920000}" type="pres">
      <dgm:prSet presAssocID="{70EAB8DC-3594-4FCA-88AC-6A1AC9B5EE8F}" presName="tile2text" presStyleLbl="node1" presStyleIdx="1" presStyleCnt="4">
        <dgm:presLayoutVars>
          <dgm:chMax val="0"/>
          <dgm:chPref val="0"/>
          <dgm:bulletEnabled val="1"/>
        </dgm:presLayoutVars>
      </dgm:prSet>
      <dgm:spPr/>
    </dgm:pt>
    <dgm:pt modelId="{FB251A8B-ADF2-4B5C-8732-9FDD8A725603}" type="pres">
      <dgm:prSet presAssocID="{70EAB8DC-3594-4FCA-88AC-6A1AC9B5EE8F}" presName="tile3" presStyleLbl="node1" presStyleIdx="2" presStyleCnt="4"/>
      <dgm:spPr/>
    </dgm:pt>
    <dgm:pt modelId="{31AC9C26-16F8-4B48-8BC2-40981BFCBBD5}" type="pres">
      <dgm:prSet presAssocID="{70EAB8DC-3594-4FCA-88AC-6A1AC9B5EE8F}" presName="tile3text" presStyleLbl="node1" presStyleIdx="2" presStyleCnt="4">
        <dgm:presLayoutVars>
          <dgm:chMax val="0"/>
          <dgm:chPref val="0"/>
          <dgm:bulletEnabled val="1"/>
        </dgm:presLayoutVars>
      </dgm:prSet>
      <dgm:spPr/>
    </dgm:pt>
    <dgm:pt modelId="{E1E3A038-D318-4BC9-95DA-5F85704ED19E}" type="pres">
      <dgm:prSet presAssocID="{70EAB8DC-3594-4FCA-88AC-6A1AC9B5EE8F}" presName="tile4" presStyleLbl="node1" presStyleIdx="3" presStyleCnt="4"/>
      <dgm:spPr/>
    </dgm:pt>
    <dgm:pt modelId="{8C265628-6323-4147-BD38-A6DAFA3CA61C}" type="pres">
      <dgm:prSet presAssocID="{70EAB8DC-3594-4FCA-88AC-6A1AC9B5EE8F}" presName="tile4text" presStyleLbl="node1" presStyleIdx="3" presStyleCnt="4">
        <dgm:presLayoutVars>
          <dgm:chMax val="0"/>
          <dgm:chPref val="0"/>
          <dgm:bulletEnabled val="1"/>
        </dgm:presLayoutVars>
      </dgm:prSet>
      <dgm:spPr/>
    </dgm:pt>
    <dgm:pt modelId="{82AF23E5-D1F6-4091-AA3E-0051B563179F}" type="pres">
      <dgm:prSet presAssocID="{70EAB8DC-3594-4FCA-88AC-6A1AC9B5EE8F}" presName="centerTile" presStyleLbl="fgShp" presStyleIdx="0" presStyleCnt="1">
        <dgm:presLayoutVars>
          <dgm:chMax val="0"/>
          <dgm:chPref val="0"/>
        </dgm:presLayoutVars>
      </dgm:prSet>
      <dgm:spPr/>
    </dgm:pt>
  </dgm:ptLst>
  <dgm:cxnLst>
    <dgm:cxn modelId="{B3A39F15-C0ED-404E-B749-EEA920AF30A7}" srcId="{82AE2476-C58E-44B4-9E82-8B603350942F}" destId="{3C93568B-4C1B-40D7-B30F-DCA23097F962}" srcOrd="0" destOrd="0" parTransId="{A0DB6276-6B9D-4232-BBE4-F6D55C4238FD}" sibTransId="{316CB009-3EA3-4F57-8AF8-3F2CCE9F1471}"/>
    <dgm:cxn modelId="{AD5C381A-C4BA-425A-8CCF-5ED87D0BD537}" type="presOf" srcId="{70EAB8DC-3594-4FCA-88AC-6A1AC9B5EE8F}" destId="{58410AB7-605D-4AD6-A990-FC5A587AB9BC}" srcOrd="0" destOrd="0" presId="urn:microsoft.com/office/officeart/2005/8/layout/matrix1"/>
    <dgm:cxn modelId="{BA888A28-8498-4223-BD7B-F52FE2CC90BC}" srcId="{82AE2476-C58E-44B4-9E82-8B603350942F}" destId="{18A04824-72B9-4895-89EA-0DC58C7E7828}" srcOrd="2" destOrd="0" parTransId="{EAC9DD48-6E10-42DA-AC32-2D45F8451A72}" sibTransId="{CC2284DF-5790-4A45-8D5B-2F8D84C41FE6}"/>
    <dgm:cxn modelId="{13A4C75C-0754-4766-B4DA-AEA3EC9A13D3}" srcId="{70EAB8DC-3594-4FCA-88AC-6A1AC9B5EE8F}" destId="{82AE2476-C58E-44B4-9E82-8B603350942F}" srcOrd="0" destOrd="0" parTransId="{1EF5D227-3D35-4E60-B7DE-1F882F3F3137}" sibTransId="{23C81DDA-EAAE-4CCE-AC3F-F783929A25AC}"/>
    <dgm:cxn modelId="{71979047-E827-48B2-860D-8146C8E44A94}" type="presOf" srcId="{840BABE8-D9B1-40E4-A864-BE11F0BBE26E}" destId="{E1E3A038-D318-4BC9-95DA-5F85704ED19E}" srcOrd="0" destOrd="0" presId="urn:microsoft.com/office/officeart/2005/8/layout/matrix1"/>
    <dgm:cxn modelId="{B9CB7E48-D5F5-49C7-92BE-BDD624A1C63D}" type="presOf" srcId="{18A04824-72B9-4895-89EA-0DC58C7E7828}" destId="{31AC9C26-16F8-4B48-8BC2-40981BFCBBD5}" srcOrd="1" destOrd="0" presId="urn:microsoft.com/office/officeart/2005/8/layout/matrix1"/>
    <dgm:cxn modelId="{CBBB3471-3659-4F1E-9ABF-8ACCE10502A6}" type="presOf" srcId="{82AE2476-C58E-44B4-9E82-8B603350942F}" destId="{82AF23E5-D1F6-4091-AA3E-0051B563179F}" srcOrd="0" destOrd="0" presId="urn:microsoft.com/office/officeart/2005/8/layout/matrix1"/>
    <dgm:cxn modelId="{05198851-1C02-425A-BE35-43F1AB8E00C4}" type="presOf" srcId="{840BABE8-D9B1-40E4-A864-BE11F0BBE26E}" destId="{8C265628-6323-4147-BD38-A6DAFA3CA61C}" srcOrd="1" destOrd="0" presId="urn:microsoft.com/office/officeart/2005/8/layout/matrix1"/>
    <dgm:cxn modelId="{D7EA307C-1649-4252-80EF-A2E6E1C9F6D9}" type="presOf" srcId="{3C93568B-4C1B-40D7-B30F-DCA23097F962}" destId="{F6E26ABC-233B-4CF2-B387-63BF4FB65679}" srcOrd="1" destOrd="0" presId="urn:microsoft.com/office/officeart/2005/8/layout/matrix1"/>
    <dgm:cxn modelId="{872E1887-86A9-47A6-926D-D67152C5413D}" type="presOf" srcId="{3C93568B-4C1B-40D7-B30F-DCA23097F962}" destId="{1FCB00D1-C1CA-4F6E-82B1-F82860453107}" srcOrd="0" destOrd="0" presId="urn:microsoft.com/office/officeart/2005/8/layout/matrix1"/>
    <dgm:cxn modelId="{82ECD288-4018-4A20-9695-365965B1DAB6}" type="presOf" srcId="{E9AB1B74-54C0-4061-B7C6-623E0F416408}" destId="{F9219CD8-5EE3-4A22-A9DA-76B62F1C7DC3}" srcOrd="0" destOrd="0" presId="urn:microsoft.com/office/officeart/2005/8/layout/matrix1"/>
    <dgm:cxn modelId="{DD5F169D-832E-4F6C-8BC6-66589965719D}" srcId="{82AE2476-C58E-44B4-9E82-8B603350942F}" destId="{E9AB1B74-54C0-4061-B7C6-623E0F416408}" srcOrd="1" destOrd="0" parTransId="{07B3F6DE-712D-457D-8A1B-6C20C423C775}" sibTransId="{EFDB511F-88A1-48FD-AE1E-D750F19B6D01}"/>
    <dgm:cxn modelId="{A82477BA-0779-4E74-A748-48544F3DB95E}" type="presOf" srcId="{18A04824-72B9-4895-89EA-0DC58C7E7828}" destId="{FB251A8B-ADF2-4B5C-8732-9FDD8A725603}" srcOrd="0" destOrd="0" presId="urn:microsoft.com/office/officeart/2005/8/layout/matrix1"/>
    <dgm:cxn modelId="{D451BAE5-010A-47E9-BD88-BD1B6BBBA5D7}" srcId="{82AE2476-C58E-44B4-9E82-8B603350942F}" destId="{840BABE8-D9B1-40E4-A864-BE11F0BBE26E}" srcOrd="3" destOrd="0" parTransId="{4B316C35-ECDE-43E8-81A8-E1BBC996560D}" sibTransId="{5990C8B5-39B8-4CFD-A129-112834BE1558}"/>
    <dgm:cxn modelId="{8E23FEF5-7166-4929-A52A-E5C954A29D60}" type="presOf" srcId="{E9AB1B74-54C0-4061-B7C6-623E0F416408}" destId="{132031C0-97EF-410F-B310-4923B3920000}" srcOrd="1" destOrd="0" presId="urn:microsoft.com/office/officeart/2005/8/layout/matrix1"/>
    <dgm:cxn modelId="{39214A9C-A0F6-4D00-9AE9-271B3E7EB426}" type="presParOf" srcId="{58410AB7-605D-4AD6-A990-FC5A587AB9BC}" destId="{218B6C88-73C1-4C55-8A6B-70073CC4AE75}" srcOrd="0" destOrd="0" presId="urn:microsoft.com/office/officeart/2005/8/layout/matrix1"/>
    <dgm:cxn modelId="{53F360BF-EF8E-48C0-A62E-65581062BBC5}" type="presParOf" srcId="{218B6C88-73C1-4C55-8A6B-70073CC4AE75}" destId="{1FCB00D1-C1CA-4F6E-82B1-F82860453107}" srcOrd="0" destOrd="0" presId="urn:microsoft.com/office/officeart/2005/8/layout/matrix1"/>
    <dgm:cxn modelId="{01141A2C-DB04-4510-A2BB-6B2E79CAC592}" type="presParOf" srcId="{218B6C88-73C1-4C55-8A6B-70073CC4AE75}" destId="{F6E26ABC-233B-4CF2-B387-63BF4FB65679}" srcOrd="1" destOrd="0" presId="urn:microsoft.com/office/officeart/2005/8/layout/matrix1"/>
    <dgm:cxn modelId="{DDC09386-E48D-4A3D-8A11-F99113C931A4}" type="presParOf" srcId="{218B6C88-73C1-4C55-8A6B-70073CC4AE75}" destId="{F9219CD8-5EE3-4A22-A9DA-76B62F1C7DC3}" srcOrd="2" destOrd="0" presId="urn:microsoft.com/office/officeart/2005/8/layout/matrix1"/>
    <dgm:cxn modelId="{3D46BCA9-87CA-4897-B9D8-3ED608909BB3}" type="presParOf" srcId="{218B6C88-73C1-4C55-8A6B-70073CC4AE75}" destId="{132031C0-97EF-410F-B310-4923B3920000}" srcOrd="3" destOrd="0" presId="urn:microsoft.com/office/officeart/2005/8/layout/matrix1"/>
    <dgm:cxn modelId="{4100AD92-B057-4D28-BB48-84B20110DE29}" type="presParOf" srcId="{218B6C88-73C1-4C55-8A6B-70073CC4AE75}" destId="{FB251A8B-ADF2-4B5C-8732-9FDD8A725603}" srcOrd="4" destOrd="0" presId="urn:microsoft.com/office/officeart/2005/8/layout/matrix1"/>
    <dgm:cxn modelId="{486F8948-C50D-4480-9F5E-62C4C8B9808F}" type="presParOf" srcId="{218B6C88-73C1-4C55-8A6B-70073CC4AE75}" destId="{31AC9C26-16F8-4B48-8BC2-40981BFCBBD5}" srcOrd="5" destOrd="0" presId="urn:microsoft.com/office/officeart/2005/8/layout/matrix1"/>
    <dgm:cxn modelId="{81051BC9-6FDD-44D2-87B4-40D488E20AB5}" type="presParOf" srcId="{218B6C88-73C1-4C55-8A6B-70073CC4AE75}" destId="{E1E3A038-D318-4BC9-95DA-5F85704ED19E}" srcOrd="6" destOrd="0" presId="urn:microsoft.com/office/officeart/2005/8/layout/matrix1"/>
    <dgm:cxn modelId="{1A475163-1DB3-4452-BED7-E343F089AB3D}" type="presParOf" srcId="{218B6C88-73C1-4C55-8A6B-70073CC4AE75}" destId="{8C265628-6323-4147-BD38-A6DAFA3CA61C}" srcOrd="7" destOrd="0" presId="urn:microsoft.com/office/officeart/2005/8/layout/matrix1"/>
    <dgm:cxn modelId="{5CFC1638-FD94-4494-AD74-163581987186}" type="presParOf" srcId="{58410AB7-605D-4AD6-A990-FC5A587AB9BC}" destId="{82AF23E5-D1F6-4091-AA3E-0051B563179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9D72E2-E2D7-4ADE-B2DF-255C1608AC9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CO"/>
        </a:p>
      </dgm:t>
    </dgm:pt>
    <dgm:pt modelId="{C1E81728-2524-4FA2-80DF-8E996F98CCE0}">
      <dgm:prSet phldrT="[Texto]" custT="1"/>
      <dgm:spPr>
        <a:solidFill>
          <a:srgbClr val="152B48"/>
        </a:solidFill>
      </dgm:spPr>
      <dgm:t>
        <a:bodyPr/>
        <a:lstStyle/>
        <a:p>
          <a:r>
            <a:rPr lang="es-CO" sz="3200" dirty="0">
              <a:solidFill>
                <a:schemeClr val="bg1"/>
              </a:solidFill>
              <a:latin typeface="Montserrat" pitchFamily="2" charset="77"/>
            </a:rPr>
            <a:t>Benigno</a:t>
          </a:r>
        </a:p>
      </dgm:t>
    </dgm:pt>
    <dgm:pt modelId="{F3D56C2E-9A1D-4151-931A-7FA53574FEBF}" type="parTrans" cxnId="{EBDB07D6-3027-4ADC-98D0-AEECD5030EBB}">
      <dgm:prSet/>
      <dgm:spPr/>
      <dgm:t>
        <a:bodyPr/>
        <a:lstStyle/>
        <a:p>
          <a:endParaRPr lang="es-CO" sz="1400">
            <a:solidFill>
              <a:schemeClr val="tx2"/>
            </a:solidFill>
          </a:endParaRPr>
        </a:p>
      </dgm:t>
    </dgm:pt>
    <dgm:pt modelId="{E850F9B8-8E8B-4B0A-9D05-773D8323B593}" type="sibTrans" cxnId="{EBDB07D6-3027-4ADC-98D0-AEECD5030EBB}">
      <dgm:prSet/>
      <dgm:spPr/>
      <dgm:t>
        <a:bodyPr/>
        <a:lstStyle/>
        <a:p>
          <a:endParaRPr lang="es-CO" sz="1400">
            <a:solidFill>
              <a:schemeClr val="tx2"/>
            </a:solidFill>
          </a:endParaRPr>
        </a:p>
      </dgm:t>
    </dgm:pt>
    <dgm:pt modelId="{38D0B92B-B37F-41B5-B07D-86A028F9DA79}">
      <dgm:prSet phldrT="[Texto]" custT="1"/>
      <dgm:spPr>
        <a:solidFill>
          <a:srgbClr val="152B48"/>
        </a:solidFill>
      </dgm:spPr>
      <dgm:t>
        <a:bodyPr/>
        <a:lstStyle/>
        <a:p>
          <a:r>
            <a:rPr lang="es-CO" sz="3200" dirty="0">
              <a:solidFill>
                <a:schemeClr val="bg1"/>
              </a:solidFill>
              <a:latin typeface="Montserrat" pitchFamily="2" charset="77"/>
            </a:rPr>
            <a:t>Inconcluso</a:t>
          </a:r>
        </a:p>
      </dgm:t>
    </dgm:pt>
    <dgm:pt modelId="{767C287F-76DB-475B-87E0-49822F08ACA8}" type="parTrans" cxnId="{C1FE7680-BD75-49C3-BF19-719491D872C0}">
      <dgm:prSet/>
      <dgm:spPr/>
      <dgm:t>
        <a:bodyPr/>
        <a:lstStyle/>
        <a:p>
          <a:endParaRPr lang="es-CO" sz="1400">
            <a:solidFill>
              <a:schemeClr val="tx2"/>
            </a:solidFill>
          </a:endParaRPr>
        </a:p>
      </dgm:t>
    </dgm:pt>
    <dgm:pt modelId="{57CBF96B-F3E3-45EF-BB7E-25FCF972AE23}" type="sibTrans" cxnId="{C1FE7680-BD75-49C3-BF19-719491D872C0}">
      <dgm:prSet/>
      <dgm:spPr/>
      <dgm:t>
        <a:bodyPr/>
        <a:lstStyle/>
        <a:p>
          <a:endParaRPr lang="es-CO" sz="1400">
            <a:solidFill>
              <a:schemeClr val="tx2"/>
            </a:solidFill>
          </a:endParaRPr>
        </a:p>
      </dgm:t>
    </dgm:pt>
    <dgm:pt modelId="{1B8EA9CB-4E10-4BE6-8DAF-7951A21E8B78}">
      <dgm:prSet phldrT="[Texto]" custT="1"/>
      <dgm:spPr>
        <a:solidFill>
          <a:srgbClr val="152B48"/>
        </a:solidFill>
      </dgm:spPr>
      <dgm:t>
        <a:bodyPr/>
        <a:lstStyle/>
        <a:p>
          <a:r>
            <a:rPr lang="es-CO" sz="3200">
              <a:solidFill>
                <a:schemeClr val="bg1"/>
              </a:solidFill>
              <a:latin typeface="Montserrat" pitchFamily="2" charset="77"/>
            </a:rPr>
            <a:t>Maligno</a:t>
          </a:r>
          <a:endParaRPr lang="es-CO" sz="3200" dirty="0">
            <a:solidFill>
              <a:schemeClr val="bg1"/>
            </a:solidFill>
            <a:latin typeface="Montserrat" pitchFamily="2" charset="77"/>
          </a:endParaRPr>
        </a:p>
      </dgm:t>
    </dgm:pt>
    <dgm:pt modelId="{C8F12AB6-E943-451E-ADD0-5A6ABC58A899}" type="parTrans" cxnId="{C8909EB2-111E-469B-9DDC-1B4BB11521A1}">
      <dgm:prSet/>
      <dgm:spPr/>
      <dgm:t>
        <a:bodyPr/>
        <a:lstStyle/>
        <a:p>
          <a:endParaRPr lang="es-CO" sz="1400">
            <a:solidFill>
              <a:schemeClr val="tx2"/>
            </a:solidFill>
          </a:endParaRPr>
        </a:p>
      </dgm:t>
    </dgm:pt>
    <dgm:pt modelId="{41BFABB7-C558-43EB-902A-682D2F0A8D6B}" type="sibTrans" cxnId="{C8909EB2-111E-469B-9DDC-1B4BB11521A1}">
      <dgm:prSet/>
      <dgm:spPr/>
      <dgm:t>
        <a:bodyPr/>
        <a:lstStyle/>
        <a:p>
          <a:endParaRPr lang="es-CO" sz="1400">
            <a:solidFill>
              <a:schemeClr val="tx2"/>
            </a:solidFill>
          </a:endParaRPr>
        </a:p>
      </dgm:t>
    </dgm:pt>
    <dgm:pt modelId="{6D1BC31C-2252-4A40-A0CB-80EBE521E39C}" type="pres">
      <dgm:prSet presAssocID="{F39D72E2-E2D7-4ADE-B2DF-255C1608AC99}" presName="diagram" presStyleCnt="0">
        <dgm:presLayoutVars>
          <dgm:dir/>
          <dgm:resizeHandles val="exact"/>
        </dgm:presLayoutVars>
      </dgm:prSet>
      <dgm:spPr/>
    </dgm:pt>
    <dgm:pt modelId="{54E59963-5CB0-4966-95CF-54CFE79CDA9D}" type="pres">
      <dgm:prSet presAssocID="{C1E81728-2524-4FA2-80DF-8E996F98CCE0}" presName="node" presStyleLbl="node1" presStyleIdx="0" presStyleCnt="3" custScaleX="119596">
        <dgm:presLayoutVars>
          <dgm:bulletEnabled val="1"/>
        </dgm:presLayoutVars>
      </dgm:prSet>
      <dgm:spPr/>
    </dgm:pt>
    <dgm:pt modelId="{7F01B5F0-3600-48AF-B550-1620124F7A6B}" type="pres">
      <dgm:prSet presAssocID="{E850F9B8-8E8B-4B0A-9D05-773D8323B593}" presName="sibTrans" presStyleCnt="0"/>
      <dgm:spPr/>
    </dgm:pt>
    <dgm:pt modelId="{52E4DAE3-F2D3-4698-86E7-0DCB943BD60C}" type="pres">
      <dgm:prSet presAssocID="{38D0B92B-B37F-41B5-B07D-86A028F9DA79}" presName="node" presStyleLbl="node1" presStyleIdx="1" presStyleCnt="3" custScaleX="119596">
        <dgm:presLayoutVars>
          <dgm:bulletEnabled val="1"/>
        </dgm:presLayoutVars>
      </dgm:prSet>
      <dgm:spPr/>
    </dgm:pt>
    <dgm:pt modelId="{C7636C16-50E6-44ED-8BBC-43091B836D2C}" type="pres">
      <dgm:prSet presAssocID="{57CBF96B-F3E3-45EF-BB7E-25FCF972AE23}" presName="sibTrans" presStyleCnt="0"/>
      <dgm:spPr/>
    </dgm:pt>
    <dgm:pt modelId="{059BF360-FBE7-4D2A-99F9-473EADCDE9ED}" type="pres">
      <dgm:prSet presAssocID="{1B8EA9CB-4E10-4BE6-8DAF-7951A21E8B78}" presName="node" presStyleLbl="node1" presStyleIdx="2" presStyleCnt="3" custScaleX="119596">
        <dgm:presLayoutVars>
          <dgm:bulletEnabled val="1"/>
        </dgm:presLayoutVars>
      </dgm:prSet>
      <dgm:spPr/>
    </dgm:pt>
  </dgm:ptLst>
  <dgm:cxnLst>
    <dgm:cxn modelId="{1FC90B2F-9F69-41AF-9005-AC79026E2D73}" type="presOf" srcId="{1B8EA9CB-4E10-4BE6-8DAF-7951A21E8B78}" destId="{059BF360-FBE7-4D2A-99F9-473EADCDE9ED}" srcOrd="0" destOrd="0" presId="urn:microsoft.com/office/officeart/2005/8/layout/default"/>
    <dgm:cxn modelId="{2F28E779-7483-4ED0-988A-91651AB743B3}" type="presOf" srcId="{C1E81728-2524-4FA2-80DF-8E996F98CCE0}" destId="{54E59963-5CB0-4966-95CF-54CFE79CDA9D}" srcOrd="0" destOrd="0" presId="urn:microsoft.com/office/officeart/2005/8/layout/default"/>
    <dgm:cxn modelId="{C1FE7680-BD75-49C3-BF19-719491D872C0}" srcId="{F39D72E2-E2D7-4ADE-B2DF-255C1608AC99}" destId="{38D0B92B-B37F-41B5-B07D-86A028F9DA79}" srcOrd="1" destOrd="0" parTransId="{767C287F-76DB-475B-87E0-49822F08ACA8}" sibTransId="{57CBF96B-F3E3-45EF-BB7E-25FCF972AE23}"/>
    <dgm:cxn modelId="{3C159DAB-48C0-43CF-B885-187C4C717FE5}" type="presOf" srcId="{38D0B92B-B37F-41B5-B07D-86A028F9DA79}" destId="{52E4DAE3-F2D3-4698-86E7-0DCB943BD60C}" srcOrd="0" destOrd="0" presId="urn:microsoft.com/office/officeart/2005/8/layout/default"/>
    <dgm:cxn modelId="{C8909EB2-111E-469B-9DDC-1B4BB11521A1}" srcId="{F39D72E2-E2D7-4ADE-B2DF-255C1608AC99}" destId="{1B8EA9CB-4E10-4BE6-8DAF-7951A21E8B78}" srcOrd="2" destOrd="0" parTransId="{C8F12AB6-E943-451E-ADD0-5A6ABC58A899}" sibTransId="{41BFABB7-C558-43EB-902A-682D2F0A8D6B}"/>
    <dgm:cxn modelId="{EBDB07D6-3027-4ADC-98D0-AEECD5030EBB}" srcId="{F39D72E2-E2D7-4ADE-B2DF-255C1608AC99}" destId="{C1E81728-2524-4FA2-80DF-8E996F98CCE0}" srcOrd="0" destOrd="0" parTransId="{F3D56C2E-9A1D-4151-931A-7FA53574FEBF}" sibTransId="{E850F9B8-8E8B-4B0A-9D05-773D8323B593}"/>
    <dgm:cxn modelId="{160A14E8-9D57-45B1-88CA-990F529A111A}" type="presOf" srcId="{F39D72E2-E2D7-4ADE-B2DF-255C1608AC99}" destId="{6D1BC31C-2252-4A40-A0CB-80EBE521E39C}" srcOrd="0" destOrd="0" presId="urn:microsoft.com/office/officeart/2005/8/layout/default"/>
    <dgm:cxn modelId="{4C138FBD-99D2-436F-8018-B5764A275418}" type="presParOf" srcId="{6D1BC31C-2252-4A40-A0CB-80EBE521E39C}" destId="{54E59963-5CB0-4966-95CF-54CFE79CDA9D}" srcOrd="0" destOrd="0" presId="urn:microsoft.com/office/officeart/2005/8/layout/default"/>
    <dgm:cxn modelId="{6566204D-073E-4F89-B0B3-FA1ECD5A36B8}" type="presParOf" srcId="{6D1BC31C-2252-4A40-A0CB-80EBE521E39C}" destId="{7F01B5F0-3600-48AF-B550-1620124F7A6B}" srcOrd="1" destOrd="0" presId="urn:microsoft.com/office/officeart/2005/8/layout/default"/>
    <dgm:cxn modelId="{B22AF0D9-1A2C-40D0-ADF7-6FE912224F9C}" type="presParOf" srcId="{6D1BC31C-2252-4A40-A0CB-80EBE521E39C}" destId="{52E4DAE3-F2D3-4698-86E7-0DCB943BD60C}" srcOrd="2" destOrd="0" presId="urn:microsoft.com/office/officeart/2005/8/layout/default"/>
    <dgm:cxn modelId="{B4504565-C1F2-415E-A432-810935687F15}" type="presParOf" srcId="{6D1BC31C-2252-4A40-A0CB-80EBE521E39C}" destId="{C7636C16-50E6-44ED-8BBC-43091B836D2C}" srcOrd="3" destOrd="0" presId="urn:microsoft.com/office/officeart/2005/8/layout/default"/>
    <dgm:cxn modelId="{2213768F-1A88-49EA-9D9C-1562FB22E387}" type="presParOf" srcId="{6D1BC31C-2252-4A40-A0CB-80EBE521E39C}" destId="{059BF360-FBE7-4D2A-99F9-473EADCDE9E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19AF54-1C02-4685-B2AE-C306EA9AF7FA}"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s-CO"/>
        </a:p>
      </dgm:t>
    </dgm:pt>
    <dgm:pt modelId="{044C34EF-3C45-4063-B4F0-6F802EB12CDD}">
      <dgm:prSet phldrT="[Texto]" custT="1"/>
      <dgm:spPr>
        <a:solidFill>
          <a:srgbClr val="152B48">
            <a:alpha val="50000"/>
          </a:srgbClr>
        </a:solidFill>
      </dgm:spPr>
      <dgm:t>
        <a:bodyPr/>
        <a:lstStyle/>
        <a:p>
          <a:r>
            <a:rPr lang="es-CO" sz="2000" dirty="0">
              <a:solidFill>
                <a:schemeClr val="bg1"/>
              </a:solidFill>
              <a:latin typeface="Montserrat black"/>
            </a:rPr>
            <a:t>Síntomas.</a:t>
          </a:r>
        </a:p>
      </dgm:t>
    </dgm:pt>
    <dgm:pt modelId="{11E624A1-1979-405C-AE96-3E61C47ABF7E}" type="parTrans" cxnId="{D5F31790-C930-47A4-B4B8-ECE2C16B7417}">
      <dgm:prSet/>
      <dgm:spPr/>
      <dgm:t>
        <a:bodyPr/>
        <a:lstStyle/>
        <a:p>
          <a:endParaRPr lang="es-CO" sz="2000">
            <a:solidFill>
              <a:schemeClr val="bg1"/>
            </a:solidFill>
            <a:latin typeface="Montserrat black"/>
          </a:endParaRPr>
        </a:p>
      </dgm:t>
    </dgm:pt>
    <dgm:pt modelId="{74917512-F160-4986-B3CE-1D868E6990C0}" type="sibTrans" cxnId="{D5F31790-C930-47A4-B4B8-ECE2C16B7417}">
      <dgm:prSet/>
      <dgm:spPr/>
      <dgm:t>
        <a:bodyPr/>
        <a:lstStyle/>
        <a:p>
          <a:endParaRPr lang="es-CO" sz="2000">
            <a:solidFill>
              <a:schemeClr val="bg1"/>
            </a:solidFill>
            <a:latin typeface="Montserrat black"/>
          </a:endParaRPr>
        </a:p>
      </dgm:t>
    </dgm:pt>
    <dgm:pt modelId="{742C423E-C3A9-448D-8C1D-E06A928A51E2}">
      <dgm:prSet phldrT="[Texto]" custT="1"/>
      <dgm:spPr>
        <a:solidFill>
          <a:srgbClr val="00AAA7">
            <a:alpha val="50000"/>
          </a:srgbClr>
        </a:solidFill>
      </dgm:spPr>
      <dgm:t>
        <a:bodyPr/>
        <a:lstStyle/>
        <a:p>
          <a:r>
            <a:rPr lang="es-CO" sz="2000" dirty="0">
              <a:solidFill>
                <a:schemeClr val="bg1"/>
              </a:solidFill>
              <a:latin typeface="Montserrat black"/>
            </a:rPr>
            <a:t>Ecografía.</a:t>
          </a:r>
        </a:p>
      </dgm:t>
    </dgm:pt>
    <dgm:pt modelId="{DA680F22-B5E6-48A3-8AE9-C83E9192D0A0}" type="parTrans" cxnId="{58328F7F-538C-4474-9644-B09B8CD8BCFE}">
      <dgm:prSet/>
      <dgm:spPr/>
      <dgm:t>
        <a:bodyPr/>
        <a:lstStyle/>
        <a:p>
          <a:endParaRPr lang="es-CO" sz="2000">
            <a:solidFill>
              <a:schemeClr val="bg1"/>
            </a:solidFill>
            <a:latin typeface="Montserrat black"/>
          </a:endParaRPr>
        </a:p>
      </dgm:t>
    </dgm:pt>
    <dgm:pt modelId="{C5715FF8-AA4E-4354-95B5-825BE466ACE2}" type="sibTrans" cxnId="{58328F7F-538C-4474-9644-B09B8CD8BCFE}">
      <dgm:prSet/>
      <dgm:spPr/>
      <dgm:t>
        <a:bodyPr/>
        <a:lstStyle/>
        <a:p>
          <a:endParaRPr lang="es-CO" sz="2000">
            <a:solidFill>
              <a:schemeClr val="bg1"/>
            </a:solidFill>
            <a:latin typeface="Montserrat black"/>
          </a:endParaRPr>
        </a:p>
      </dgm:t>
    </dgm:pt>
    <dgm:pt modelId="{26BBF4B1-F605-4993-85C2-D6CA8A960312}">
      <dgm:prSet phldrT="[Texto]" custT="1"/>
      <dgm:spPr>
        <a:solidFill>
          <a:srgbClr val="152B48">
            <a:alpha val="50000"/>
          </a:srgbClr>
        </a:solidFill>
      </dgm:spPr>
      <dgm:t>
        <a:bodyPr/>
        <a:lstStyle/>
        <a:p>
          <a:r>
            <a:rPr lang="es-CO" sz="2000" dirty="0">
              <a:solidFill>
                <a:schemeClr val="bg1"/>
              </a:solidFill>
              <a:latin typeface="Montserrat black"/>
            </a:rPr>
            <a:t>Marcadores tumorales.</a:t>
          </a:r>
        </a:p>
      </dgm:t>
    </dgm:pt>
    <dgm:pt modelId="{39FC1D87-7EE3-426E-8E6E-97F89D9EE71A}" type="parTrans" cxnId="{8034AFC8-DC0D-4A69-9C9C-8F405A02F8FC}">
      <dgm:prSet/>
      <dgm:spPr/>
      <dgm:t>
        <a:bodyPr/>
        <a:lstStyle/>
        <a:p>
          <a:endParaRPr lang="es-CO" sz="2000">
            <a:solidFill>
              <a:schemeClr val="bg1"/>
            </a:solidFill>
            <a:latin typeface="Montserrat black"/>
          </a:endParaRPr>
        </a:p>
      </dgm:t>
    </dgm:pt>
    <dgm:pt modelId="{C1CD2F9E-AC4B-4B1B-B6B7-BCFE180D6E85}" type="sibTrans" cxnId="{8034AFC8-DC0D-4A69-9C9C-8F405A02F8FC}">
      <dgm:prSet/>
      <dgm:spPr/>
      <dgm:t>
        <a:bodyPr/>
        <a:lstStyle/>
        <a:p>
          <a:endParaRPr lang="es-CO" sz="2000">
            <a:solidFill>
              <a:schemeClr val="bg1"/>
            </a:solidFill>
            <a:latin typeface="Montserrat black"/>
          </a:endParaRPr>
        </a:p>
      </dgm:t>
    </dgm:pt>
    <dgm:pt modelId="{4DA4E972-3409-414E-830B-59F5C2A45F92}" type="pres">
      <dgm:prSet presAssocID="{C019AF54-1C02-4685-B2AE-C306EA9AF7FA}" presName="Name0" presStyleCnt="0">
        <dgm:presLayoutVars>
          <dgm:dir/>
          <dgm:resizeHandles val="exact"/>
        </dgm:presLayoutVars>
      </dgm:prSet>
      <dgm:spPr/>
    </dgm:pt>
    <dgm:pt modelId="{78936EAA-58B9-487F-B457-6BCF69FC5E0C}" type="pres">
      <dgm:prSet presAssocID="{044C34EF-3C45-4063-B4F0-6F802EB12CDD}" presName="Name5" presStyleLbl="vennNode1" presStyleIdx="0" presStyleCnt="3">
        <dgm:presLayoutVars>
          <dgm:bulletEnabled val="1"/>
        </dgm:presLayoutVars>
      </dgm:prSet>
      <dgm:spPr/>
    </dgm:pt>
    <dgm:pt modelId="{375BD200-63D6-43B9-92B7-ACA19C852299}" type="pres">
      <dgm:prSet presAssocID="{74917512-F160-4986-B3CE-1D868E6990C0}" presName="space" presStyleCnt="0"/>
      <dgm:spPr/>
    </dgm:pt>
    <dgm:pt modelId="{0450F1F2-B70C-4B14-B209-07EF20D36B9F}" type="pres">
      <dgm:prSet presAssocID="{742C423E-C3A9-448D-8C1D-E06A928A51E2}" presName="Name5" presStyleLbl="vennNode1" presStyleIdx="1" presStyleCnt="3">
        <dgm:presLayoutVars>
          <dgm:bulletEnabled val="1"/>
        </dgm:presLayoutVars>
      </dgm:prSet>
      <dgm:spPr/>
    </dgm:pt>
    <dgm:pt modelId="{657B6F41-5753-452A-94FE-7309ADBD0F56}" type="pres">
      <dgm:prSet presAssocID="{C5715FF8-AA4E-4354-95B5-825BE466ACE2}" presName="space" presStyleCnt="0"/>
      <dgm:spPr/>
    </dgm:pt>
    <dgm:pt modelId="{B900FF51-49D4-47D8-8562-E07CBA36F1F8}" type="pres">
      <dgm:prSet presAssocID="{26BBF4B1-F605-4993-85C2-D6CA8A960312}" presName="Name5" presStyleLbl="vennNode1" presStyleIdx="2" presStyleCnt="3">
        <dgm:presLayoutVars>
          <dgm:bulletEnabled val="1"/>
        </dgm:presLayoutVars>
      </dgm:prSet>
      <dgm:spPr/>
    </dgm:pt>
  </dgm:ptLst>
  <dgm:cxnLst>
    <dgm:cxn modelId="{5C67AB00-CE30-4D13-8930-6350EE9E406E}" type="presOf" srcId="{C019AF54-1C02-4685-B2AE-C306EA9AF7FA}" destId="{4DA4E972-3409-414E-830B-59F5C2A45F92}" srcOrd="0" destOrd="0" presId="urn:microsoft.com/office/officeart/2005/8/layout/venn3"/>
    <dgm:cxn modelId="{701DE50E-2980-4C8D-AC7C-D5CAC870865B}" type="presOf" srcId="{742C423E-C3A9-448D-8C1D-E06A928A51E2}" destId="{0450F1F2-B70C-4B14-B209-07EF20D36B9F}" srcOrd="0" destOrd="0" presId="urn:microsoft.com/office/officeart/2005/8/layout/venn3"/>
    <dgm:cxn modelId="{58328F7F-538C-4474-9644-B09B8CD8BCFE}" srcId="{C019AF54-1C02-4685-B2AE-C306EA9AF7FA}" destId="{742C423E-C3A9-448D-8C1D-E06A928A51E2}" srcOrd="1" destOrd="0" parTransId="{DA680F22-B5E6-48A3-8AE9-C83E9192D0A0}" sibTransId="{C5715FF8-AA4E-4354-95B5-825BE466ACE2}"/>
    <dgm:cxn modelId="{D5F31790-C930-47A4-B4B8-ECE2C16B7417}" srcId="{C019AF54-1C02-4685-B2AE-C306EA9AF7FA}" destId="{044C34EF-3C45-4063-B4F0-6F802EB12CDD}" srcOrd="0" destOrd="0" parTransId="{11E624A1-1979-405C-AE96-3E61C47ABF7E}" sibTransId="{74917512-F160-4986-B3CE-1D868E6990C0}"/>
    <dgm:cxn modelId="{31F2FE98-F5B1-4FD8-8301-695FE3B8C741}" type="presOf" srcId="{26BBF4B1-F605-4993-85C2-D6CA8A960312}" destId="{B900FF51-49D4-47D8-8562-E07CBA36F1F8}" srcOrd="0" destOrd="0" presId="urn:microsoft.com/office/officeart/2005/8/layout/venn3"/>
    <dgm:cxn modelId="{8034AFC8-DC0D-4A69-9C9C-8F405A02F8FC}" srcId="{C019AF54-1C02-4685-B2AE-C306EA9AF7FA}" destId="{26BBF4B1-F605-4993-85C2-D6CA8A960312}" srcOrd="2" destOrd="0" parTransId="{39FC1D87-7EE3-426E-8E6E-97F89D9EE71A}" sibTransId="{C1CD2F9E-AC4B-4B1B-B6B7-BCFE180D6E85}"/>
    <dgm:cxn modelId="{86C634CF-0C00-404E-8BDF-F36AC54A60B5}" type="presOf" srcId="{044C34EF-3C45-4063-B4F0-6F802EB12CDD}" destId="{78936EAA-58B9-487F-B457-6BCF69FC5E0C}" srcOrd="0" destOrd="0" presId="urn:microsoft.com/office/officeart/2005/8/layout/venn3"/>
    <dgm:cxn modelId="{787675FB-BD44-40E1-A105-10177A71EC89}" type="presParOf" srcId="{4DA4E972-3409-414E-830B-59F5C2A45F92}" destId="{78936EAA-58B9-487F-B457-6BCF69FC5E0C}" srcOrd="0" destOrd="0" presId="urn:microsoft.com/office/officeart/2005/8/layout/venn3"/>
    <dgm:cxn modelId="{35AF143A-5F75-48C8-982F-CE3426D4BB3A}" type="presParOf" srcId="{4DA4E972-3409-414E-830B-59F5C2A45F92}" destId="{375BD200-63D6-43B9-92B7-ACA19C852299}" srcOrd="1" destOrd="0" presId="urn:microsoft.com/office/officeart/2005/8/layout/venn3"/>
    <dgm:cxn modelId="{7E294EAD-C49C-423F-B2C2-D0BCEFC64683}" type="presParOf" srcId="{4DA4E972-3409-414E-830B-59F5C2A45F92}" destId="{0450F1F2-B70C-4B14-B209-07EF20D36B9F}" srcOrd="2" destOrd="0" presId="urn:microsoft.com/office/officeart/2005/8/layout/venn3"/>
    <dgm:cxn modelId="{762316F3-ED3E-4DBB-A039-EE73B23BB517}" type="presParOf" srcId="{4DA4E972-3409-414E-830B-59F5C2A45F92}" destId="{657B6F41-5753-452A-94FE-7309ADBD0F56}" srcOrd="3" destOrd="0" presId="urn:microsoft.com/office/officeart/2005/8/layout/venn3"/>
    <dgm:cxn modelId="{6250DA18-1CDF-4A5D-86A0-4696BF11125D}" type="presParOf" srcId="{4DA4E972-3409-414E-830B-59F5C2A45F92}" destId="{B900FF51-49D4-47D8-8562-E07CBA36F1F8}"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F7DF5-D991-4792-9A72-631B9C689112}">
      <dsp:nvSpPr>
        <dsp:cNvPr id="0" name=""/>
        <dsp:cNvSpPr/>
      </dsp:nvSpPr>
      <dsp:spPr>
        <a:xfrm>
          <a:off x="3416" y="164945"/>
          <a:ext cx="2710250" cy="1626150"/>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Edad.</a:t>
          </a:r>
        </a:p>
      </dsp:txBody>
      <dsp:txXfrm>
        <a:off x="3416" y="164945"/>
        <a:ext cx="2710250" cy="1626150"/>
      </dsp:txXfrm>
    </dsp:sp>
    <dsp:sp modelId="{E96DD8EF-BD1F-46C8-A0B8-B2C6F72471D3}">
      <dsp:nvSpPr>
        <dsp:cNvPr id="0" name=""/>
        <dsp:cNvSpPr/>
      </dsp:nvSpPr>
      <dsp:spPr>
        <a:xfrm>
          <a:off x="2984691" y="164945"/>
          <a:ext cx="2710250" cy="162615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bg1"/>
              </a:solidFill>
              <a:latin typeface="Montserrat" panose="00000500000000000000" pitchFamily="50" charset="0"/>
            </a:rPr>
            <a:t>Historia familiar de cáncer de mama u ovario.</a:t>
          </a:r>
          <a:endParaRPr lang="es-ES" sz="2000" kern="1200" dirty="0">
            <a:solidFill>
              <a:schemeClr val="bg1"/>
            </a:solidFill>
            <a:latin typeface="Montserrat" panose="00000500000000000000" pitchFamily="50" charset="0"/>
          </a:endParaRPr>
        </a:p>
      </dsp:txBody>
      <dsp:txXfrm>
        <a:off x="2984691" y="164945"/>
        <a:ext cx="2710250" cy="1626150"/>
      </dsp:txXfrm>
    </dsp:sp>
    <dsp:sp modelId="{7F99A5CB-FC20-457A-95E7-EC802A586898}">
      <dsp:nvSpPr>
        <dsp:cNvPr id="0" name=""/>
        <dsp:cNvSpPr/>
      </dsp:nvSpPr>
      <dsp:spPr>
        <a:xfrm>
          <a:off x="5965967" y="164945"/>
          <a:ext cx="2710250" cy="1626150"/>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bg1"/>
              </a:solidFill>
              <a:latin typeface="Montserrat" panose="00000500000000000000" pitchFamily="50" charset="0"/>
            </a:rPr>
            <a:t>Mutación BRCA1 BRCA2.</a:t>
          </a:r>
          <a:endParaRPr lang="es-ES" sz="2000" kern="1200" dirty="0">
            <a:solidFill>
              <a:schemeClr val="bg1"/>
            </a:solidFill>
            <a:latin typeface="Montserrat" panose="00000500000000000000" pitchFamily="50" charset="0"/>
          </a:endParaRPr>
        </a:p>
      </dsp:txBody>
      <dsp:txXfrm>
        <a:off x="5965967" y="164945"/>
        <a:ext cx="2710250" cy="1626150"/>
      </dsp:txXfrm>
    </dsp:sp>
    <dsp:sp modelId="{0AE0EBDE-2149-4B63-A240-C19868444BAC}">
      <dsp:nvSpPr>
        <dsp:cNvPr id="0" name=""/>
        <dsp:cNvSpPr/>
      </dsp:nvSpPr>
      <dsp:spPr>
        <a:xfrm>
          <a:off x="8947242" y="164945"/>
          <a:ext cx="2710250" cy="162615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err="1">
              <a:solidFill>
                <a:schemeClr val="bg1"/>
              </a:solidFill>
              <a:latin typeface="Montserrat" panose="00000500000000000000" pitchFamily="50" charset="0"/>
            </a:rPr>
            <a:t>Nuliparidad</a:t>
          </a:r>
          <a:r>
            <a:rPr lang="es-ES" sz="2000" kern="1200" dirty="0">
              <a:solidFill>
                <a:schemeClr val="bg1"/>
              </a:solidFill>
              <a:latin typeface="Montserrat" panose="00000500000000000000" pitchFamily="50" charset="0"/>
            </a:rPr>
            <a:t>.</a:t>
          </a:r>
        </a:p>
      </dsp:txBody>
      <dsp:txXfrm>
        <a:off x="8947242" y="164945"/>
        <a:ext cx="2710250" cy="1626150"/>
      </dsp:txXfrm>
    </dsp:sp>
    <dsp:sp modelId="{F3AA71AA-731C-4CD3-871D-5656435C77E0}">
      <dsp:nvSpPr>
        <dsp:cNvPr id="0" name=""/>
        <dsp:cNvSpPr/>
      </dsp:nvSpPr>
      <dsp:spPr>
        <a:xfrm>
          <a:off x="1494053" y="2062121"/>
          <a:ext cx="2710250" cy="162615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Obesidad.</a:t>
          </a:r>
        </a:p>
      </dsp:txBody>
      <dsp:txXfrm>
        <a:off x="1494053" y="2062121"/>
        <a:ext cx="2710250" cy="1626150"/>
      </dsp:txXfrm>
    </dsp:sp>
    <dsp:sp modelId="{39FFD050-5712-4AE6-AE23-0FD732F16821}">
      <dsp:nvSpPr>
        <dsp:cNvPr id="0" name=""/>
        <dsp:cNvSpPr/>
      </dsp:nvSpPr>
      <dsp:spPr>
        <a:xfrm>
          <a:off x="4475329" y="2062121"/>
          <a:ext cx="2710250" cy="1626150"/>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Medicamentos para fertilidad. </a:t>
          </a:r>
        </a:p>
      </dsp:txBody>
      <dsp:txXfrm>
        <a:off x="4475329" y="2062121"/>
        <a:ext cx="2710250" cy="1626150"/>
      </dsp:txXfrm>
    </dsp:sp>
    <dsp:sp modelId="{26AAFF0E-581F-4D59-B767-0D8B75D34BAC}">
      <dsp:nvSpPr>
        <dsp:cNvPr id="0" name=""/>
        <dsp:cNvSpPr/>
      </dsp:nvSpPr>
      <dsp:spPr>
        <a:xfrm>
          <a:off x="7456604" y="2062121"/>
          <a:ext cx="2710250" cy="1626150"/>
        </a:xfrm>
        <a:prstGeom prst="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Exposición a estrógenos no controlada.</a:t>
          </a:r>
        </a:p>
      </dsp:txBody>
      <dsp:txXfrm>
        <a:off x="7456604" y="2062121"/>
        <a:ext cx="2710250" cy="16261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F6508-8745-473E-BC77-970FCAC56CAD}">
      <dsp:nvSpPr>
        <dsp:cNvPr id="0" name=""/>
        <dsp:cNvSpPr/>
      </dsp:nvSpPr>
      <dsp:spPr>
        <a:xfrm>
          <a:off x="10181" y="-70887"/>
          <a:ext cx="4163733" cy="464452"/>
        </a:xfrm>
        <a:prstGeom prst="rect">
          <a:avLst/>
        </a:prstGeom>
        <a:solidFill>
          <a:srgbClr val="152B48"/>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100000"/>
            </a:lnSpc>
            <a:spcBef>
              <a:spcPct val="0"/>
            </a:spcBef>
            <a:spcAft>
              <a:spcPct val="35000"/>
            </a:spcAft>
            <a:buNone/>
          </a:pPr>
          <a:r>
            <a:rPr lang="es-CO" sz="1800" kern="1200" dirty="0">
              <a:latin typeface="Montserrat" panose="00000500000000000000" pitchFamily="50" charset="0"/>
            </a:rPr>
            <a:t>Postmenopáusica</a:t>
          </a:r>
        </a:p>
      </dsp:txBody>
      <dsp:txXfrm>
        <a:off x="10181" y="-70887"/>
        <a:ext cx="4163733" cy="464452"/>
      </dsp:txXfrm>
    </dsp:sp>
    <dsp:sp modelId="{3A67C0D0-D694-4D0E-82DD-DD13E66AB23D}">
      <dsp:nvSpPr>
        <dsp:cNvPr id="0" name=""/>
        <dsp:cNvSpPr/>
      </dsp:nvSpPr>
      <dsp:spPr>
        <a:xfrm>
          <a:off x="8312" y="393565"/>
          <a:ext cx="4157505" cy="1866599"/>
        </a:xfrm>
        <a:prstGeom prst="rect">
          <a:avLst/>
        </a:prstGeom>
        <a:noFill/>
        <a:ln w="12700" cap="flat" cmpd="sng" algn="ctr">
          <a:solidFill>
            <a:srgbClr val="00AAA7">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Ca 125 elevado.</a:t>
          </a:r>
        </a:p>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Malignidad ecográfica.</a:t>
          </a:r>
        </a:p>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Ascitis.</a:t>
          </a:r>
        </a:p>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Masa pélvica nodular y fija. </a:t>
          </a:r>
        </a:p>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Metástasis a distancia.</a:t>
          </a:r>
        </a:p>
      </dsp:txBody>
      <dsp:txXfrm>
        <a:off x="8312" y="393565"/>
        <a:ext cx="4157505" cy="1866599"/>
      </dsp:txXfrm>
    </dsp:sp>
    <dsp:sp modelId="{27C9F0C0-3821-4001-9E3A-623266B924A6}">
      <dsp:nvSpPr>
        <dsp:cNvPr id="0" name=""/>
        <dsp:cNvSpPr/>
      </dsp:nvSpPr>
      <dsp:spPr>
        <a:xfrm>
          <a:off x="4731941" y="-70887"/>
          <a:ext cx="4538568" cy="464452"/>
        </a:xfrm>
        <a:prstGeom prst="rect">
          <a:avLst/>
        </a:prstGeom>
        <a:solidFill>
          <a:srgbClr val="152B48"/>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anose="00000500000000000000" pitchFamily="50" charset="0"/>
            </a:rPr>
            <a:t>Pre/postmenopáusica</a:t>
          </a:r>
        </a:p>
      </dsp:txBody>
      <dsp:txXfrm>
        <a:off x="4731941" y="-70887"/>
        <a:ext cx="4538568" cy="464452"/>
      </dsp:txXfrm>
    </dsp:sp>
    <dsp:sp modelId="{15B8ECE9-D6B5-4FE0-B3E8-33DC40ABE884}">
      <dsp:nvSpPr>
        <dsp:cNvPr id="0" name=""/>
        <dsp:cNvSpPr/>
      </dsp:nvSpPr>
      <dsp:spPr>
        <a:xfrm>
          <a:off x="4730957" y="393565"/>
          <a:ext cx="4540537" cy="1866599"/>
        </a:xfrm>
        <a:prstGeom prst="rect">
          <a:avLst/>
        </a:prstGeom>
        <a:noFill/>
        <a:ln w="12700" cap="flat" cmpd="sng" algn="ctr">
          <a:solidFill>
            <a:srgbClr val="00AAA7">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Puntuación elevada en prueba de evaluación del riesgo.</a:t>
          </a:r>
        </a:p>
        <a:p>
          <a:pPr marL="171450" lvl="1" indent="-171450" algn="l" defTabSz="800100">
            <a:lnSpc>
              <a:spcPct val="90000"/>
            </a:lnSpc>
            <a:spcBef>
              <a:spcPct val="0"/>
            </a:spcBef>
            <a:spcAft>
              <a:spcPct val="15000"/>
            </a:spcAft>
            <a:buClr>
              <a:srgbClr val="152B48"/>
            </a:buClr>
            <a:buChar char="•"/>
          </a:pPr>
          <a:r>
            <a:rPr lang="es-CO" sz="1800" kern="1200" dirty="0">
              <a:solidFill>
                <a:srgbClr val="152B48"/>
              </a:solidFill>
              <a:latin typeface="Montserrat" panose="00000500000000000000" pitchFamily="50" charset="0"/>
            </a:rPr>
            <a:t>IOTA &gt;10% o IRM de Jacobs ≥200.</a:t>
          </a:r>
        </a:p>
      </dsp:txBody>
      <dsp:txXfrm>
        <a:off x="4730957" y="393565"/>
        <a:ext cx="4540537" cy="18665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B5489-FDB4-414D-AA6F-407AB80FFADA}">
      <dsp:nvSpPr>
        <dsp:cNvPr id="0" name=""/>
        <dsp:cNvSpPr/>
      </dsp:nvSpPr>
      <dsp:spPr>
        <a:xfrm>
          <a:off x="0" y="9868"/>
          <a:ext cx="4849678" cy="489600"/>
        </a:xfrm>
        <a:prstGeom prst="rect">
          <a:avLst/>
        </a:prstGeom>
        <a:solidFill>
          <a:srgbClr val="152B48"/>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anose="00000500000000000000" pitchFamily="50" charset="0"/>
            </a:rPr>
            <a:t>Premenopáusica</a:t>
          </a:r>
        </a:p>
      </dsp:txBody>
      <dsp:txXfrm>
        <a:off x="0" y="9868"/>
        <a:ext cx="4849678" cy="489600"/>
      </dsp:txXfrm>
    </dsp:sp>
    <dsp:sp modelId="{D7624D25-9C1A-4031-8B3B-FC349A541EF6}">
      <dsp:nvSpPr>
        <dsp:cNvPr id="0" name=""/>
        <dsp:cNvSpPr/>
      </dsp:nvSpPr>
      <dsp:spPr>
        <a:xfrm>
          <a:off x="0" y="499469"/>
          <a:ext cx="4849678" cy="1679940"/>
        </a:xfrm>
        <a:prstGeom prst="rect">
          <a:avLst/>
        </a:prstGeom>
        <a:noFill/>
        <a:ln w="12700" cap="flat" cmpd="sng" algn="ctr">
          <a:solidFill>
            <a:srgbClr val="00AAA7">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lr>
              <a:srgbClr val="152B48"/>
            </a:buClr>
            <a:buChar char="•"/>
          </a:pPr>
          <a:r>
            <a:rPr lang="es-CO" sz="1600" kern="1200" dirty="0">
              <a:solidFill>
                <a:srgbClr val="152B48"/>
              </a:solidFill>
              <a:latin typeface="Montserrat" panose="00000500000000000000" pitchFamily="50" charset="0"/>
            </a:rPr>
            <a:t>Ca 125 muy elevado.</a:t>
          </a:r>
        </a:p>
        <a:p>
          <a:pPr marL="171450" lvl="1" indent="-171450" algn="l" defTabSz="711200">
            <a:lnSpc>
              <a:spcPct val="90000"/>
            </a:lnSpc>
            <a:spcBef>
              <a:spcPct val="0"/>
            </a:spcBef>
            <a:spcAft>
              <a:spcPct val="15000"/>
            </a:spcAft>
            <a:buClr>
              <a:srgbClr val="152B48"/>
            </a:buClr>
            <a:buChar char="•"/>
          </a:pPr>
          <a:r>
            <a:rPr lang="es-CO" sz="1600" kern="1200" dirty="0">
              <a:solidFill>
                <a:srgbClr val="152B48"/>
              </a:solidFill>
              <a:latin typeface="Montserrat" panose="00000500000000000000" pitchFamily="50" charset="0"/>
            </a:rPr>
            <a:t>Malignidad ecográfica.</a:t>
          </a:r>
        </a:p>
        <a:p>
          <a:pPr marL="171450" lvl="1" indent="-171450" algn="l" defTabSz="711200">
            <a:lnSpc>
              <a:spcPct val="90000"/>
            </a:lnSpc>
            <a:spcBef>
              <a:spcPct val="0"/>
            </a:spcBef>
            <a:spcAft>
              <a:spcPct val="15000"/>
            </a:spcAft>
            <a:buClr>
              <a:srgbClr val="152B48"/>
            </a:buClr>
            <a:buChar char="•"/>
          </a:pPr>
          <a:r>
            <a:rPr lang="es-CO" sz="1600" kern="1200" dirty="0">
              <a:solidFill>
                <a:srgbClr val="152B48"/>
              </a:solidFill>
              <a:latin typeface="Montserrat" panose="00000500000000000000" pitchFamily="50" charset="0"/>
            </a:rPr>
            <a:t>Ascitis.</a:t>
          </a:r>
        </a:p>
        <a:p>
          <a:pPr marL="171450" lvl="1" indent="-171450" algn="l" defTabSz="711200">
            <a:lnSpc>
              <a:spcPct val="90000"/>
            </a:lnSpc>
            <a:spcBef>
              <a:spcPct val="0"/>
            </a:spcBef>
            <a:spcAft>
              <a:spcPct val="15000"/>
            </a:spcAft>
            <a:buClr>
              <a:srgbClr val="152B48"/>
            </a:buClr>
            <a:buChar char="•"/>
          </a:pPr>
          <a:r>
            <a:rPr lang="es-CO" sz="1600" kern="1200" dirty="0">
              <a:solidFill>
                <a:srgbClr val="152B48"/>
              </a:solidFill>
              <a:latin typeface="Montserrat" panose="00000500000000000000" pitchFamily="50" charset="0"/>
            </a:rPr>
            <a:t>Masa pélvica nodular y fija. </a:t>
          </a:r>
        </a:p>
        <a:p>
          <a:pPr marL="171450" lvl="1" indent="-171450" algn="l" defTabSz="711200">
            <a:lnSpc>
              <a:spcPct val="90000"/>
            </a:lnSpc>
            <a:spcBef>
              <a:spcPct val="0"/>
            </a:spcBef>
            <a:spcAft>
              <a:spcPct val="15000"/>
            </a:spcAft>
            <a:buClr>
              <a:srgbClr val="152B48"/>
            </a:buClr>
            <a:buChar char="•"/>
          </a:pPr>
          <a:r>
            <a:rPr lang="es-CO" sz="1600" kern="1200" dirty="0">
              <a:solidFill>
                <a:srgbClr val="152B48"/>
              </a:solidFill>
              <a:latin typeface="Montserrat" panose="00000500000000000000" pitchFamily="50" charset="0"/>
            </a:rPr>
            <a:t>Metástasis a distancia.</a:t>
          </a:r>
        </a:p>
      </dsp:txBody>
      <dsp:txXfrm>
        <a:off x="0" y="499469"/>
        <a:ext cx="4849678" cy="1679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38C9A-6203-423B-AF21-3F0AD695D67F}">
      <dsp:nvSpPr>
        <dsp:cNvPr id="0" name=""/>
        <dsp:cNvSpPr/>
      </dsp:nvSpPr>
      <dsp:spPr>
        <a:xfrm>
          <a:off x="1612666" y="736"/>
          <a:ext cx="2489523" cy="2489523"/>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007" tIns="33020" rIns="137007" bIns="3302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chemeClr val="bg1"/>
              </a:solidFill>
              <a:latin typeface="Montserrat" panose="02000505000000020004"/>
            </a:rPr>
            <a:t>Historia médica. 	</a:t>
          </a:r>
        </a:p>
      </dsp:txBody>
      <dsp:txXfrm>
        <a:off x="1977248" y="365318"/>
        <a:ext cx="1760359" cy="1760359"/>
      </dsp:txXfrm>
    </dsp:sp>
    <dsp:sp modelId="{E5D4EF6A-62D8-4866-BCAA-71099D6FE2C8}">
      <dsp:nvSpPr>
        <dsp:cNvPr id="0" name=""/>
        <dsp:cNvSpPr/>
      </dsp:nvSpPr>
      <dsp:spPr>
        <a:xfrm>
          <a:off x="3604284" y="736"/>
          <a:ext cx="2489523" cy="2489523"/>
        </a:xfrm>
        <a:prstGeom prst="ellipse">
          <a:avLst/>
        </a:prstGeom>
        <a:solidFill>
          <a:srgbClr val="00AAA7">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007" tIns="33020" rIns="137007" bIns="3302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chemeClr val="bg1"/>
              </a:solidFill>
              <a:latin typeface="Montserrat" panose="02000505000000020004"/>
            </a:rPr>
            <a:t>Examen físico.</a:t>
          </a:r>
        </a:p>
      </dsp:txBody>
      <dsp:txXfrm>
        <a:off x="3968866" y="365318"/>
        <a:ext cx="1760359" cy="1760359"/>
      </dsp:txXfrm>
    </dsp:sp>
    <dsp:sp modelId="{BFAF590D-8CA8-420B-ADC8-76909F3DD7CB}">
      <dsp:nvSpPr>
        <dsp:cNvPr id="0" name=""/>
        <dsp:cNvSpPr/>
      </dsp:nvSpPr>
      <dsp:spPr>
        <a:xfrm>
          <a:off x="5595903" y="736"/>
          <a:ext cx="3070752" cy="2489523"/>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007" tIns="33020" rIns="137007" bIns="3302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chemeClr val="bg1"/>
              </a:solidFill>
              <a:latin typeface="Montserrat" panose="02000505000000020004"/>
            </a:rPr>
            <a:t>Imágenes.</a:t>
          </a:r>
        </a:p>
      </dsp:txBody>
      <dsp:txXfrm>
        <a:off x="6045604" y="365318"/>
        <a:ext cx="2171350" cy="1760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9C857-3B84-4B76-9EA5-745D502FC96A}">
      <dsp:nvSpPr>
        <dsp:cNvPr id="0" name=""/>
        <dsp:cNvSpPr/>
      </dsp:nvSpPr>
      <dsp:spPr>
        <a:xfrm>
          <a:off x="613758" y="1759"/>
          <a:ext cx="3277637" cy="2510907"/>
        </a:xfrm>
        <a:prstGeom prst="ellipse">
          <a:avLst/>
        </a:prstGeom>
        <a:solidFill>
          <a:srgbClr val="152B4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8184" tIns="33020" rIns="138184" bIns="3302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chemeClr val="bg1"/>
              </a:solidFill>
              <a:latin typeface="Montserrat" panose="02000505000000020004"/>
            </a:rPr>
            <a:t>Marcadores séricos.</a:t>
          </a:r>
        </a:p>
      </dsp:txBody>
      <dsp:txXfrm>
        <a:off x="1093757" y="369473"/>
        <a:ext cx="2317639" cy="1775479"/>
      </dsp:txXfrm>
    </dsp:sp>
    <dsp:sp modelId="{8A4891D0-6CEB-4C54-A668-087D76C7B042}">
      <dsp:nvSpPr>
        <dsp:cNvPr id="0" name=""/>
        <dsp:cNvSpPr/>
      </dsp:nvSpPr>
      <dsp:spPr>
        <a:xfrm>
          <a:off x="3389215" y="1759"/>
          <a:ext cx="3343222" cy="2510907"/>
        </a:xfrm>
        <a:prstGeom prst="ellipse">
          <a:avLst/>
        </a:prstGeom>
        <a:solidFill>
          <a:srgbClr val="00AAA7">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8184" tIns="33020" rIns="138184" bIns="3302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chemeClr val="bg1"/>
              </a:solidFill>
              <a:latin typeface="Montserrat" panose="02000505000000020004"/>
            </a:rPr>
            <a:t>Modelos de predicción.</a:t>
          </a:r>
        </a:p>
      </dsp:txBody>
      <dsp:txXfrm>
        <a:off x="3878819" y="369473"/>
        <a:ext cx="2364014" cy="17754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FA340-D82E-4282-9FD4-F33851467C59}">
      <dsp:nvSpPr>
        <dsp:cNvPr id="0" name=""/>
        <dsp:cNvSpPr/>
      </dsp:nvSpPr>
      <dsp:spPr>
        <a:xfrm>
          <a:off x="0" y="197322"/>
          <a:ext cx="7395411" cy="302400"/>
        </a:xfrm>
        <a:prstGeom prst="rect">
          <a:avLst/>
        </a:prstGeom>
        <a:solidFill>
          <a:schemeClr val="lt1">
            <a:alpha val="9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0D4B8D4F-5602-4236-A37C-90EC98E71A88}">
      <dsp:nvSpPr>
        <dsp:cNvPr id="0" name=""/>
        <dsp:cNvSpPr/>
      </dsp:nvSpPr>
      <dsp:spPr>
        <a:xfrm>
          <a:off x="369770" y="20202"/>
          <a:ext cx="5176787" cy="35424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670" tIns="0" rIns="195670" bIns="0" numCol="1" spcCol="1270" anchor="ctr" anchorCtr="0">
          <a:noAutofit/>
        </a:bodyPr>
        <a:lstStyle/>
        <a:p>
          <a:pPr marL="0" lvl="0" indent="0" algn="l" defTabSz="889000">
            <a:lnSpc>
              <a:spcPct val="90000"/>
            </a:lnSpc>
            <a:spcBef>
              <a:spcPct val="0"/>
            </a:spcBef>
            <a:spcAft>
              <a:spcPct val="35000"/>
            </a:spcAft>
            <a:buNone/>
          </a:pPr>
          <a:r>
            <a:rPr lang="es-CO" sz="2000" kern="1200" dirty="0">
              <a:latin typeface="Montserrat" panose="00000500000000000000" pitchFamily="50" charset="0"/>
            </a:rPr>
            <a:t>Masas irregulares.</a:t>
          </a:r>
        </a:p>
      </dsp:txBody>
      <dsp:txXfrm>
        <a:off x="387063" y="37495"/>
        <a:ext cx="5142201" cy="319654"/>
      </dsp:txXfrm>
    </dsp:sp>
    <dsp:sp modelId="{F5F7C21A-EFC8-468B-BFEA-5D8D7D374379}">
      <dsp:nvSpPr>
        <dsp:cNvPr id="0" name=""/>
        <dsp:cNvSpPr/>
      </dsp:nvSpPr>
      <dsp:spPr>
        <a:xfrm>
          <a:off x="0" y="741642"/>
          <a:ext cx="7395411" cy="302400"/>
        </a:xfrm>
        <a:prstGeom prst="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074F640E-6643-4309-BF74-03B0832F3296}">
      <dsp:nvSpPr>
        <dsp:cNvPr id="0" name=""/>
        <dsp:cNvSpPr/>
      </dsp:nvSpPr>
      <dsp:spPr>
        <a:xfrm>
          <a:off x="369770" y="564522"/>
          <a:ext cx="5176787" cy="354240"/>
        </a:xfrm>
        <a:prstGeom prst="round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670" tIns="0" rIns="195670" bIns="0" numCol="1" spcCol="1270" anchor="ctr" anchorCtr="0">
          <a:noAutofit/>
        </a:bodyPr>
        <a:lstStyle/>
        <a:p>
          <a:pPr marL="0" lvl="0" indent="0" algn="l" defTabSz="889000">
            <a:lnSpc>
              <a:spcPct val="90000"/>
            </a:lnSpc>
            <a:spcBef>
              <a:spcPct val="0"/>
            </a:spcBef>
            <a:spcAft>
              <a:spcPct val="35000"/>
            </a:spcAft>
            <a:buNone/>
          </a:pPr>
          <a:r>
            <a:rPr lang="es-CO" sz="2000" kern="1200" dirty="0">
              <a:latin typeface="Montserrat" panose="00000500000000000000" pitchFamily="50" charset="0"/>
            </a:rPr>
            <a:t>Fijas.</a:t>
          </a:r>
        </a:p>
      </dsp:txBody>
      <dsp:txXfrm>
        <a:off x="387063" y="581815"/>
        <a:ext cx="5142201" cy="319654"/>
      </dsp:txXfrm>
    </dsp:sp>
    <dsp:sp modelId="{7828D714-BAC4-4C42-9ED6-57B78BA83C6C}">
      <dsp:nvSpPr>
        <dsp:cNvPr id="0" name=""/>
        <dsp:cNvSpPr/>
      </dsp:nvSpPr>
      <dsp:spPr>
        <a:xfrm>
          <a:off x="0" y="1285962"/>
          <a:ext cx="7395411" cy="302400"/>
        </a:xfrm>
        <a:prstGeom prst="rect">
          <a:avLst/>
        </a:prstGeom>
        <a:solidFill>
          <a:schemeClr val="lt1">
            <a:alpha val="90000"/>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A477CF43-D813-403C-8042-7AAF06EBD5DB}">
      <dsp:nvSpPr>
        <dsp:cNvPr id="0" name=""/>
        <dsp:cNvSpPr/>
      </dsp:nvSpPr>
      <dsp:spPr>
        <a:xfrm>
          <a:off x="369770" y="1108842"/>
          <a:ext cx="5176787" cy="35424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670" tIns="0" rIns="195670" bIns="0" numCol="1" spcCol="1270" anchor="ctr" anchorCtr="0">
          <a:noAutofit/>
        </a:bodyPr>
        <a:lstStyle/>
        <a:p>
          <a:pPr marL="0" lvl="0" indent="0" algn="l" defTabSz="889000">
            <a:lnSpc>
              <a:spcPct val="90000"/>
            </a:lnSpc>
            <a:spcBef>
              <a:spcPct val="0"/>
            </a:spcBef>
            <a:spcAft>
              <a:spcPct val="35000"/>
            </a:spcAft>
            <a:buNone/>
          </a:pPr>
          <a:r>
            <a:rPr lang="es-CO" sz="2000" kern="1200" dirty="0">
              <a:latin typeface="Montserrat" panose="00000500000000000000" pitchFamily="50" charset="0"/>
            </a:rPr>
            <a:t>Nodulares.</a:t>
          </a:r>
        </a:p>
      </dsp:txBody>
      <dsp:txXfrm>
        <a:off x="387063" y="1126135"/>
        <a:ext cx="5142201" cy="319654"/>
      </dsp:txXfrm>
    </dsp:sp>
    <dsp:sp modelId="{CEA85975-9A3B-4BCD-8BC6-87981781110D}">
      <dsp:nvSpPr>
        <dsp:cNvPr id="0" name=""/>
        <dsp:cNvSpPr/>
      </dsp:nvSpPr>
      <dsp:spPr>
        <a:xfrm>
          <a:off x="0" y="1830282"/>
          <a:ext cx="7395411" cy="302400"/>
        </a:xfrm>
        <a:prstGeom prst="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sp>
    <dsp:sp modelId="{E37D4724-DE82-4E2B-9E14-79608EDF32F0}">
      <dsp:nvSpPr>
        <dsp:cNvPr id="0" name=""/>
        <dsp:cNvSpPr/>
      </dsp:nvSpPr>
      <dsp:spPr>
        <a:xfrm>
          <a:off x="369770" y="1653162"/>
          <a:ext cx="5176787" cy="354240"/>
        </a:xfrm>
        <a:prstGeom prst="round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670" tIns="0" rIns="195670" bIns="0" numCol="1" spcCol="1270" anchor="ctr" anchorCtr="0">
          <a:noAutofit/>
        </a:bodyPr>
        <a:lstStyle/>
        <a:p>
          <a:pPr marL="0" lvl="0" indent="0" algn="l" defTabSz="889000">
            <a:lnSpc>
              <a:spcPct val="90000"/>
            </a:lnSpc>
            <a:spcBef>
              <a:spcPct val="0"/>
            </a:spcBef>
            <a:spcAft>
              <a:spcPct val="35000"/>
            </a:spcAft>
            <a:buNone/>
          </a:pPr>
          <a:r>
            <a:rPr lang="es-MX" sz="2000" kern="1200" dirty="0">
              <a:latin typeface="Montserrat" panose="00000500000000000000" pitchFamily="50" charset="0"/>
            </a:rPr>
            <a:t>Ascitis.</a:t>
          </a:r>
          <a:endParaRPr lang="es-CO" sz="2000" kern="1200" dirty="0">
            <a:latin typeface="Montserrat" panose="00000500000000000000" pitchFamily="50" charset="0"/>
          </a:endParaRPr>
        </a:p>
      </dsp:txBody>
      <dsp:txXfrm>
        <a:off x="387063" y="1670455"/>
        <a:ext cx="5142201" cy="319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75F39-5AE6-4204-A428-A4D7401EAEC2}">
      <dsp:nvSpPr>
        <dsp:cNvPr id="0" name=""/>
        <dsp:cNvSpPr/>
      </dsp:nvSpPr>
      <dsp:spPr>
        <a:xfrm>
          <a:off x="805979" y="0"/>
          <a:ext cx="9134440" cy="4137025"/>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BB007B-A408-4E63-AB93-8E7045E0F8E3}">
      <dsp:nvSpPr>
        <dsp:cNvPr id="0" name=""/>
        <dsp:cNvSpPr/>
      </dsp:nvSpPr>
      <dsp:spPr>
        <a:xfrm>
          <a:off x="5500" y="1241107"/>
          <a:ext cx="1920499" cy="165481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1. ¿Quiste simple?</a:t>
          </a:r>
        </a:p>
      </dsp:txBody>
      <dsp:txXfrm>
        <a:off x="86281" y="1321888"/>
        <a:ext cx="1758937" cy="1493248"/>
      </dsp:txXfrm>
    </dsp:sp>
    <dsp:sp modelId="{E61C287D-831E-4E7F-8C06-A5673995ABF9}">
      <dsp:nvSpPr>
        <dsp:cNvPr id="0" name=""/>
        <dsp:cNvSpPr/>
      </dsp:nvSpPr>
      <dsp:spPr>
        <a:xfrm>
          <a:off x="2246083" y="1241107"/>
          <a:ext cx="2499126" cy="1654810"/>
        </a:xfrm>
        <a:prstGeom prst="round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¿Explicación fisiológica?</a:t>
          </a:r>
        </a:p>
      </dsp:txBody>
      <dsp:txXfrm>
        <a:off x="2326864" y="1321888"/>
        <a:ext cx="2337564" cy="1493248"/>
      </dsp:txXfrm>
    </dsp:sp>
    <dsp:sp modelId="{CEF48F15-4842-4634-9689-3AA834B6AA3F}">
      <dsp:nvSpPr>
        <dsp:cNvPr id="0" name=""/>
        <dsp:cNvSpPr/>
      </dsp:nvSpPr>
      <dsp:spPr>
        <a:xfrm>
          <a:off x="5065292" y="1241107"/>
          <a:ext cx="2770588" cy="1654810"/>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¿Características especÍficas?</a:t>
          </a:r>
        </a:p>
      </dsp:txBody>
      <dsp:txXfrm>
        <a:off x="5146073" y="1321888"/>
        <a:ext cx="2609026" cy="1493248"/>
      </dsp:txXfrm>
    </dsp:sp>
    <dsp:sp modelId="{8DD37124-FF30-4BFC-A5EC-702487FC48E8}">
      <dsp:nvSpPr>
        <dsp:cNvPr id="0" name=""/>
        <dsp:cNvSpPr/>
      </dsp:nvSpPr>
      <dsp:spPr>
        <a:xfrm>
          <a:off x="8155964" y="1241107"/>
          <a:ext cx="2584934" cy="1654810"/>
        </a:xfrm>
        <a:prstGeom prst="round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kern="1200" dirty="0">
              <a:solidFill>
                <a:schemeClr val="bg1"/>
              </a:solidFill>
              <a:latin typeface="Montserrat" pitchFamily="2" charset="77"/>
            </a:rPr>
            <a:t>¿Seguimiento o pruebas adicionales?</a:t>
          </a:r>
        </a:p>
      </dsp:txBody>
      <dsp:txXfrm>
        <a:off x="8236745" y="1321888"/>
        <a:ext cx="2423372" cy="14932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B00D1-C1CA-4F6E-82B1-F82860453107}">
      <dsp:nvSpPr>
        <dsp:cNvPr id="0" name=""/>
        <dsp:cNvSpPr/>
      </dsp:nvSpPr>
      <dsp:spPr>
        <a:xfrm rot="16200000">
          <a:off x="944339" y="-935508"/>
          <a:ext cx="1682082" cy="3570762"/>
        </a:xfrm>
        <a:prstGeom prst="round1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Paredes delgadas y lisas.</a:t>
          </a:r>
        </a:p>
      </dsp:txBody>
      <dsp:txXfrm rot="5400000">
        <a:off x="0" y="8831"/>
        <a:ext cx="3570762" cy="1261561"/>
      </dsp:txXfrm>
    </dsp:sp>
    <dsp:sp modelId="{F9219CD8-5EE3-4A22-A9DA-76B62F1C7DC3}">
      <dsp:nvSpPr>
        <dsp:cNvPr id="0" name=""/>
        <dsp:cNvSpPr/>
      </dsp:nvSpPr>
      <dsp:spPr>
        <a:xfrm>
          <a:off x="3570762" y="0"/>
          <a:ext cx="3570762" cy="1682082"/>
        </a:xfrm>
        <a:prstGeom prst="round1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Ausencia de componentes sólidos. </a:t>
          </a:r>
        </a:p>
      </dsp:txBody>
      <dsp:txXfrm>
        <a:off x="3570762" y="0"/>
        <a:ext cx="3570762" cy="1261561"/>
      </dsp:txXfrm>
    </dsp:sp>
    <dsp:sp modelId="{FB251A8B-ADF2-4B5C-8732-9FDD8A725603}">
      <dsp:nvSpPr>
        <dsp:cNvPr id="0" name=""/>
        <dsp:cNvSpPr/>
      </dsp:nvSpPr>
      <dsp:spPr>
        <a:xfrm rot="10800000">
          <a:off x="0" y="1682082"/>
          <a:ext cx="3570762" cy="1682082"/>
        </a:xfrm>
        <a:prstGeom prst="round1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Ausencia de tabiques.</a:t>
          </a:r>
        </a:p>
      </dsp:txBody>
      <dsp:txXfrm rot="10800000">
        <a:off x="0" y="2102603"/>
        <a:ext cx="3570762" cy="1261561"/>
      </dsp:txXfrm>
    </dsp:sp>
    <dsp:sp modelId="{E1E3A038-D318-4BC9-95DA-5F85704ED19E}">
      <dsp:nvSpPr>
        <dsp:cNvPr id="0" name=""/>
        <dsp:cNvSpPr/>
      </dsp:nvSpPr>
      <dsp:spPr>
        <a:xfrm rot="5400000">
          <a:off x="4515101" y="724841"/>
          <a:ext cx="1682082" cy="3570762"/>
        </a:xfrm>
        <a:prstGeom prst="round1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Ausencia de  flujo sanguíneo interno en ecografía Doppler a color.</a:t>
          </a:r>
        </a:p>
      </dsp:txBody>
      <dsp:txXfrm rot="-5400000">
        <a:off x="3570762" y="2089701"/>
        <a:ext cx="3570762" cy="1261561"/>
      </dsp:txXfrm>
    </dsp:sp>
    <dsp:sp modelId="{82AF23E5-D1F6-4091-AA3E-0051B563179F}">
      <dsp:nvSpPr>
        <dsp:cNvPr id="0" name=""/>
        <dsp:cNvSpPr/>
      </dsp:nvSpPr>
      <dsp:spPr>
        <a:xfrm>
          <a:off x="2499533" y="1261561"/>
          <a:ext cx="2142457" cy="841041"/>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anose="00000500000000000000" pitchFamily="50" charset="0"/>
            </a:rPr>
            <a:t>Quiste &lt;10cm</a:t>
          </a:r>
        </a:p>
      </dsp:txBody>
      <dsp:txXfrm>
        <a:off x="2540589" y="1302617"/>
        <a:ext cx="2060345" cy="7589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B00D1-C1CA-4F6E-82B1-F82860453107}">
      <dsp:nvSpPr>
        <dsp:cNvPr id="0" name=""/>
        <dsp:cNvSpPr/>
      </dsp:nvSpPr>
      <dsp:spPr>
        <a:xfrm rot="16200000">
          <a:off x="901859" y="-901859"/>
          <a:ext cx="1766771" cy="3570490"/>
        </a:xfrm>
        <a:prstGeom prst="round1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Componente sólido o papilas.</a:t>
          </a:r>
        </a:p>
      </dsp:txBody>
      <dsp:txXfrm rot="5400000">
        <a:off x="-1" y="1"/>
        <a:ext cx="3570490" cy="1325078"/>
      </dsp:txXfrm>
    </dsp:sp>
    <dsp:sp modelId="{F9219CD8-5EE3-4A22-A9DA-76B62F1C7DC3}">
      <dsp:nvSpPr>
        <dsp:cNvPr id="0" name=""/>
        <dsp:cNvSpPr/>
      </dsp:nvSpPr>
      <dsp:spPr>
        <a:xfrm>
          <a:off x="3570490" y="0"/>
          <a:ext cx="3570490" cy="1766771"/>
        </a:xfrm>
        <a:prstGeom prst="round1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Ascitis.</a:t>
          </a:r>
        </a:p>
      </dsp:txBody>
      <dsp:txXfrm>
        <a:off x="3570490" y="0"/>
        <a:ext cx="3570490" cy="1325078"/>
      </dsp:txXfrm>
    </dsp:sp>
    <dsp:sp modelId="{FB251A8B-ADF2-4B5C-8732-9FDD8A725603}">
      <dsp:nvSpPr>
        <dsp:cNvPr id="0" name=""/>
        <dsp:cNvSpPr/>
      </dsp:nvSpPr>
      <dsp:spPr>
        <a:xfrm rot="10800000">
          <a:off x="0" y="1766771"/>
          <a:ext cx="3570490" cy="1766771"/>
        </a:xfrm>
        <a:prstGeom prst="round1Rect">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Irregularidad.</a:t>
          </a:r>
        </a:p>
      </dsp:txBody>
      <dsp:txXfrm rot="10800000">
        <a:off x="0" y="2208463"/>
        <a:ext cx="3570490" cy="1325078"/>
      </dsp:txXfrm>
    </dsp:sp>
    <dsp:sp modelId="{E1E3A038-D318-4BC9-95DA-5F85704ED19E}">
      <dsp:nvSpPr>
        <dsp:cNvPr id="0" name=""/>
        <dsp:cNvSpPr/>
      </dsp:nvSpPr>
      <dsp:spPr>
        <a:xfrm rot="5400000">
          <a:off x="4472349" y="864911"/>
          <a:ext cx="1766771" cy="3570490"/>
        </a:xfrm>
        <a:prstGeom prst="round1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Flujo Doppler alto.</a:t>
          </a:r>
        </a:p>
      </dsp:txBody>
      <dsp:txXfrm rot="-5400000">
        <a:off x="3570489" y="2208463"/>
        <a:ext cx="3570490" cy="1325078"/>
      </dsp:txXfrm>
    </dsp:sp>
    <dsp:sp modelId="{82AF23E5-D1F6-4091-AA3E-0051B563179F}">
      <dsp:nvSpPr>
        <dsp:cNvPr id="0" name=""/>
        <dsp:cNvSpPr/>
      </dsp:nvSpPr>
      <dsp:spPr>
        <a:xfrm>
          <a:off x="2499342" y="1325078"/>
          <a:ext cx="2142294" cy="883385"/>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panose="00000500000000000000" pitchFamily="50" charset="0"/>
            </a:rPr>
            <a:t>Quiste&gt;10cm</a:t>
          </a:r>
        </a:p>
      </dsp:txBody>
      <dsp:txXfrm>
        <a:off x="2542465" y="1368201"/>
        <a:ext cx="2056048" cy="7971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59963-5CB0-4966-95CF-54CFE79CDA9D}">
      <dsp:nvSpPr>
        <dsp:cNvPr id="0" name=""/>
        <dsp:cNvSpPr/>
      </dsp:nvSpPr>
      <dsp:spPr>
        <a:xfrm>
          <a:off x="731571" y="325"/>
          <a:ext cx="2908023" cy="1458923"/>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CO" sz="3200" kern="1200" dirty="0">
              <a:solidFill>
                <a:schemeClr val="bg1"/>
              </a:solidFill>
              <a:latin typeface="Montserrat" pitchFamily="2" charset="77"/>
            </a:rPr>
            <a:t>Benigno</a:t>
          </a:r>
        </a:p>
      </dsp:txBody>
      <dsp:txXfrm>
        <a:off x="731571" y="325"/>
        <a:ext cx="2908023" cy="1458923"/>
      </dsp:txXfrm>
    </dsp:sp>
    <dsp:sp modelId="{52E4DAE3-F2D3-4698-86E7-0DCB943BD60C}">
      <dsp:nvSpPr>
        <dsp:cNvPr id="0" name=""/>
        <dsp:cNvSpPr/>
      </dsp:nvSpPr>
      <dsp:spPr>
        <a:xfrm>
          <a:off x="3882749" y="325"/>
          <a:ext cx="2908023" cy="1458923"/>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CO" sz="3200" kern="1200" dirty="0">
              <a:solidFill>
                <a:schemeClr val="bg1"/>
              </a:solidFill>
              <a:latin typeface="Montserrat" pitchFamily="2" charset="77"/>
            </a:rPr>
            <a:t>Inconcluso</a:t>
          </a:r>
        </a:p>
      </dsp:txBody>
      <dsp:txXfrm>
        <a:off x="3882749" y="325"/>
        <a:ext cx="2908023" cy="1458923"/>
      </dsp:txXfrm>
    </dsp:sp>
    <dsp:sp modelId="{059BF360-FBE7-4D2A-99F9-473EADCDE9ED}">
      <dsp:nvSpPr>
        <dsp:cNvPr id="0" name=""/>
        <dsp:cNvSpPr/>
      </dsp:nvSpPr>
      <dsp:spPr>
        <a:xfrm>
          <a:off x="2307160" y="1702403"/>
          <a:ext cx="2908023" cy="1458923"/>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CO" sz="3200" kern="1200">
              <a:solidFill>
                <a:schemeClr val="bg1"/>
              </a:solidFill>
              <a:latin typeface="Montserrat" pitchFamily="2" charset="77"/>
            </a:rPr>
            <a:t>Maligno</a:t>
          </a:r>
          <a:endParaRPr lang="es-CO" sz="3200" kern="1200" dirty="0">
            <a:solidFill>
              <a:schemeClr val="bg1"/>
            </a:solidFill>
            <a:latin typeface="Montserrat" pitchFamily="2" charset="77"/>
          </a:endParaRPr>
        </a:p>
      </dsp:txBody>
      <dsp:txXfrm>
        <a:off x="2307160" y="1702403"/>
        <a:ext cx="2908023" cy="14589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36EAA-58B9-487F-B457-6BCF69FC5E0C}">
      <dsp:nvSpPr>
        <dsp:cNvPr id="0" name=""/>
        <dsp:cNvSpPr/>
      </dsp:nvSpPr>
      <dsp:spPr>
        <a:xfrm>
          <a:off x="367454" y="750"/>
          <a:ext cx="2912053" cy="2912053"/>
        </a:xfrm>
        <a:prstGeom prst="ellipse">
          <a:avLst/>
        </a:prstGeom>
        <a:solidFill>
          <a:srgbClr val="152B4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0260" tIns="25400" rIns="160260" bIns="254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solidFill>
              <a:latin typeface="Montserrat black"/>
            </a:rPr>
            <a:t>Síntomas.</a:t>
          </a:r>
        </a:p>
      </dsp:txBody>
      <dsp:txXfrm>
        <a:off x="793914" y="427210"/>
        <a:ext cx="2059133" cy="2059133"/>
      </dsp:txXfrm>
    </dsp:sp>
    <dsp:sp modelId="{0450F1F2-B70C-4B14-B209-07EF20D36B9F}">
      <dsp:nvSpPr>
        <dsp:cNvPr id="0" name=""/>
        <dsp:cNvSpPr/>
      </dsp:nvSpPr>
      <dsp:spPr>
        <a:xfrm>
          <a:off x="2697096" y="750"/>
          <a:ext cx="2912053" cy="2912053"/>
        </a:xfrm>
        <a:prstGeom prst="ellipse">
          <a:avLst/>
        </a:prstGeom>
        <a:solidFill>
          <a:srgbClr val="00AAA7">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0260" tIns="25400" rIns="160260" bIns="254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solidFill>
              <a:latin typeface="Montserrat black"/>
            </a:rPr>
            <a:t>Ecografía.</a:t>
          </a:r>
        </a:p>
      </dsp:txBody>
      <dsp:txXfrm>
        <a:off x="3123556" y="427210"/>
        <a:ext cx="2059133" cy="2059133"/>
      </dsp:txXfrm>
    </dsp:sp>
    <dsp:sp modelId="{B900FF51-49D4-47D8-8562-E07CBA36F1F8}">
      <dsp:nvSpPr>
        <dsp:cNvPr id="0" name=""/>
        <dsp:cNvSpPr/>
      </dsp:nvSpPr>
      <dsp:spPr>
        <a:xfrm>
          <a:off x="5026738" y="750"/>
          <a:ext cx="2912053" cy="2912053"/>
        </a:xfrm>
        <a:prstGeom prst="ellipse">
          <a:avLst/>
        </a:prstGeom>
        <a:solidFill>
          <a:srgbClr val="152B4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0260" tIns="25400" rIns="160260" bIns="254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solidFill>
              <a:latin typeface="Montserrat black"/>
            </a:rPr>
            <a:t>Marcadores tumorales.</a:t>
          </a:r>
        </a:p>
      </dsp:txBody>
      <dsp:txXfrm>
        <a:off x="5453198" y="427210"/>
        <a:ext cx="2059133" cy="20591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2B80F-15D5-44A2-91B2-A02953F09A5C}" type="datetimeFigureOut">
              <a:rPr lang="es-CO" smtClean="0"/>
              <a:t>10/05/2021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FA1B45-9A3E-44F6-8CA1-FC8C0F771AAB}" type="slidenum">
              <a:rPr lang="es-CO" smtClean="0"/>
              <a:t>‹Nº›</a:t>
            </a:fld>
            <a:endParaRPr lang="es-CO"/>
          </a:p>
        </p:txBody>
      </p:sp>
    </p:spTree>
    <p:extLst>
      <p:ext uri="{BB962C8B-B14F-4D97-AF65-F5344CB8AC3E}">
        <p14:creationId xmlns:p14="http://schemas.microsoft.com/office/powerpoint/2010/main" val="3534547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Prevalencia en Colombia: 3394 casos. Incidencia: 1279 casos por año. Mortalidad: 3.2/100000 habitantes.</a:t>
            </a:r>
          </a:p>
          <a:p>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4</a:t>
            </a:fld>
            <a:endParaRPr lang="es-CO"/>
          </a:p>
        </p:txBody>
      </p:sp>
    </p:spTree>
    <p:extLst>
      <p:ext uri="{BB962C8B-B14F-4D97-AF65-F5344CB8AC3E}">
        <p14:creationId xmlns:p14="http://schemas.microsoft.com/office/powerpoint/2010/main" val="636754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nivel </a:t>
            </a:r>
            <a:r>
              <a:rPr lang="es-CO" sz="1200" b="0" i="0" u="none" strike="noStrike" kern="1200" baseline="0" dirty="0" err="1">
                <a:solidFill>
                  <a:schemeClr val="tx1"/>
                </a:solidFill>
                <a:latin typeface="+mn-lt"/>
                <a:ea typeface="+mn-ea"/>
                <a:cs typeface="+mn-cs"/>
              </a:rPr>
              <a:t>preterapéutico</a:t>
            </a:r>
            <a:r>
              <a:rPr lang="es-CO" sz="1200" b="0" i="0" u="none" strike="noStrike" kern="1200" baseline="0" dirty="0">
                <a:solidFill>
                  <a:schemeClr val="tx1"/>
                </a:solidFill>
                <a:latin typeface="+mn-lt"/>
                <a:ea typeface="+mn-ea"/>
                <a:cs typeface="+mn-cs"/>
              </a:rPr>
              <a:t> de Ca-125 se correlaciona con las probabilidades de </a:t>
            </a:r>
            <a:r>
              <a:rPr lang="es-CO" sz="1200" b="0" i="0" u="none" strike="noStrike" kern="1200" baseline="0" dirty="0" err="1">
                <a:solidFill>
                  <a:schemeClr val="tx1"/>
                </a:solidFill>
                <a:latin typeface="+mn-lt"/>
                <a:ea typeface="+mn-ea"/>
                <a:cs typeface="+mn-cs"/>
              </a:rPr>
              <a:t>citorreducción</a:t>
            </a:r>
            <a:r>
              <a:rPr lang="es-CO" sz="1200" b="0" i="0" u="none" strike="noStrike" kern="1200" baseline="0" dirty="0">
                <a:solidFill>
                  <a:schemeClr val="tx1"/>
                </a:solidFill>
                <a:latin typeface="+mn-lt"/>
                <a:ea typeface="+mn-ea"/>
                <a:cs typeface="+mn-cs"/>
              </a:rPr>
              <a:t> óptima y es un factor pronóstico en el cáncer de ovario.</a:t>
            </a:r>
          </a:p>
          <a:p>
            <a:endParaRPr lang="es-CO" sz="1200" b="0" i="0" u="none" strike="noStrike" kern="1200" baseline="0" dirty="0">
              <a:solidFill>
                <a:schemeClr val="tx1"/>
              </a:solidFill>
              <a:latin typeface="+mn-lt"/>
              <a:ea typeface="+mn-ea"/>
              <a:cs typeface="+mn-cs"/>
            </a:endParaRPr>
          </a:p>
          <a:p>
            <a:r>
              <a:rPr lang="es-CO" sz="1200" b="0" i="0" u="none" strike="noStrike" kern="1200" baseline="0" dirty="0">
                <a:solidFill>
                  <a:schemeClr val="tx1"/>
                </a:solidFill>
                <a:latin typeface="+mn-lt"/>
                <a:ea typeface="+mn-ea"/>
                <a:cs typeface="+mn-cs"/>
              </a:rPr>
              <a:t>Se pueden detectar niveles séricos elevados de Ca-125 en el 50% de las pacientes con cáncer de ovario en estadio I y en 80-90% de los estadios III-IV.</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18</a:t>
            </a:fld>
            <a:endParaRPr lang="es-CO"/>
          </a:p>
        </p:txBody>
      </p:sp>
    </p:spTree>
    <p:extLst>
      <p:ext uri="{BB962C8B-B14F-4D97-AF65-F5344CB8AC3E}">
        <p14:creationId xmlns:p14="http://schemas.microsoft.com/office/powerpoint/2010/main" val="898199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1" i="0" u="none" strike="noStrike" kern="1200" baseline="0" dirty="0">
                <a:solidFill>
                  <a:schemeClr val="tx1"/>
                </a:solidFill>
                <a:latin typeface="+mn-lt"/>
                <a:ea typeface="+mn-ea"/>
                <a:cs typeface="+mn-cs"/>
              </a:rPr>
              <a:t>CEA y ca·19.9. </a:t>
            </a:r>
            <a:r>
              <a:rPr lang="es-CO" sz="1200" b="0" i="0" u="none" strike="noStrike" kern="1200" baseline="0" dirty="0">
                <a:solidFill>
                  <a:schemeClr val="tx1"/>
                </a:solidFill>
                <a:latin typeface="+mn-lt"/>
                <a:ea typeface="+mn-ea"/>
                <a:cs typeface="+mn-cs"/>
              </a:rPr>
              <a:t>Es importante pensar en el uso de otros marcadores ante la sospecha de tumores </a:t>
            </a:r>
            <a:r>
              <a:rPr lang="es-CO" sz="1200" b="0" i="0" u="none" strike="noStrike" kern="1200" baseline="0" dirty="0" err="1">
                <a:solidFill>
                  <a:schemeClr val="tx1"/>
                </a:solidFill>
                <a:latin typeface="+mn-lt"/>
                <a:ea typeface="+mn-ea"/>
                <a:cs typeface="+mn-cs"/>
              </a:rPr>
              <a:t>mucinosos</a:t>
            </a:r>
            <a:r>
              <a:rPr lang="es-CO" sz="1200" b="0" i="0" u="none" strike="noStrike" kern="1200" baseline="0" dirty="0">
                <a:solidFill>
                  <a:schemeClr val="tx1"/>
                </a:solidFill>
                <a:latin typeface="+mn-lt"/>
                <a:ea typeface="+mn-ea"/>
                <a:cs typeface="+mn-cs"/>
              </a:rPr>
              <a:t>. El CEA y/o el Ca-19.9 pueden orientar hacia un tumor </a:t>
            </a:r>
            <a:r>
              <a:rPr lang="es-CO" sz="1200" b="0" i="0" u="none" strike="noStrike" kern="1200" baseline="0" dirty="0" err="1">
                <a:solidFill>
                  <a:schemeClr val="tx1"/>
                </a:solidFill>
                <a:latin typeface="+mn-lt"/>
                <a:ea typeface="+mn-ea"/>
                <a:cs typeface="+mn-cs"/>
              </a:rPr>
              <a:t>epitel</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ial</a:t>
            </a:r>
            <a:r>
              <a:rPr lang="es-CO" sz="1200" b="0" i="0" u="none" strike="noStrike" kern="1200" baseline="0" dirty="0">
                <a:solidFill>
                  <a:schemeClr val="tx1"/>
                </a:solidFill>
                <a:latin typeface="+mn-lt"/>
                <a:ea typeface="+mn-ea"/>
                <a:cs typeface="+mn-cs"/>
              </a:rPr>
              <a:t> de estirpe </a:t>
            </a:r>
            <a:r>
              <a:rPr lang="es-CO" sz="1200" b="0" i="0" u="none" strike="noStrike" kern="1200" baseline="0" dirty="0" err="1">
                <a:solidFill>
                  <a:schemeClr val="tx1"/>
                </a:solidFill>
                <a:latin typeface="+mn-lt"/>
                <a:ea typeface="+mn-ea"/>
                <a:cs typeface="+mn-cs"/>
              </a:rPr>
              <a:t>mucinosa</a:t>
            </a:r>
            <a:r>
              <a:rPr lang="es-CO" sz="1200" b="0" i="0" u="none" strike="noStrike" kern="1200" baseline="0" dirty="0">
                <a:solidFill>
                  <a:schemeClr val="tx1"/>
                </a:solidFill>
                <a:latin typeface="+mn-lt"/>
                <a:ea typeface="+mn-ea"/>
                <a:cs typeface="+mn-cs"/>
              </a:rPr>
              <a:t> y debe hacerse diagnóstico diferencial entre tumor ovárico primario y metástasis de adenocarcinomas </a:t>
            </a:r>
            <a:r>
              <a:rPr lang="es-CO" sz="1200" b="0" i="0" u="none" strike="noStrike" kern="1200" baseline="0" dirty="0" err="1">
                <a:solidFill>
                  <a:schemeClr val="tx1"/>
                </a:solidFill>
                <a:latin typeface="+mn-lt"/>
                <a:ea typeface="+mn-ea"/>
                <a:cs typeface="+mn-cs"/>
              </a:rPr>
              <a:t>gast</a:t>
            </a:r>
            <a:r>
              <a:rPr lang="es-CO" sz="1200" b="0" i="0" u="none" strike="noStrike" kern="1200" baseline="0" dirty="0">
                <a:solidFill>
                  <a:schemeClr val="tx1"/>
                </a:solidFill>
                <a:latin typeface="+mn-lt"/>
                <a:ea typeface="+mn-ea"/>
                <a:cs typeface="+mn-cs"/>
              </a:rPr>
              <a:t> </a:t>
            </a:r>
            <a:r>
              <a:rPr lang="es-CO" sz="1200" b="0" i="0" u="none" strike="noStrike" kern="1200" baseline="0" dirty="0" err="1">
                <a:solidFill>
                  <a:schemeClr val="tx1"/>
                </a:solidFill>
                <a:latin typeface="+mn-lt"/>
                <a:ea typeface="+mn-ea"/>
                <a:cs typeface="+mn-cs"/>
              </a:rPr>
              <a:t>rointestinales</a:t>
            </a:r>
            <a:r>
              <a:rPr lang="es-CO" sz="1200" b="0" i="0" u="none" strike="noStrike" kern="1200" baseline="0" dirty="0">
                <a:solidFill>
                  <a:schemeClr val="tx1"/>
                </a:solidFill>
                <a:latin typeface="+mn-lt"/>
                <a:ea typeface="+mn-ea"/>
                <a:cs typeface="+mn-cs"/>
              </a:rPr>
              <a:t>.</a:t>
            </a:r>
          </a:p>
          <a:p>
            <a:r>
              <a:rPr lang="es-CO" sz="1200" b="1" i="0" u="none" strike="noStrike" kern="1200" baseline="0" dirty="0">
                <a:solidFill>
                  <a:schemeClr val="tx1"/>
                </a:solidFill>
                <a:latin typeface="+mn-lt"/>
                <a:ea typeface="+mn-ea"/>
                <a:cs typeface="+mn-cs"/>
              </a:rPr>
              <a:t>AFP Y </a:t>
            </a:r>
            <a:r>
              <a:rPr lang="es-CO" sz="1200" b="1" i="0" u="none" strike="noStrike" kern="1200" baseline="0" dirty="0" err="1">
                <a:solidFill>
                  <a:schemeClr val="tx1"/>
                </a:solidFill>
                <a:latin typeface="+mn-lt"/>
                <a:ea typeface="+mn-ea"/>
                <a:cs typeface="+mn-cs"/>
              </a:rPr>
              <a:t>hCG</a:t>
            </a:r>
            <a:r>
              <a:rPr lang="es-CO" sz="1200" b="0" i="0" u="none" strike="noStrike" kern="1200" baseline="0" dirty="0">
                <a:solidFill>
                  <a:schemeClr val="tx1"/>
                </a:solidFill>
                <a:latin typeface="+mn-lt"/>
                <a:ea typeface="+mn-ea"/>
                <a:cs typeface="+mn-cs"/>
              </a:rPr>
              <a:t>. En menores de 30 años, ante la sospecha de tumores de células germinales.</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b="1" dirty="0">
                <a:latin typeface="Montserrat" panose="02000505000000020004"/>
              </a:rPr>
              <a:t>Proteína 4 del epidídimo</a:t>
            </a:r>
            <a:r>
              <a:rPr lang="es-CO" sz="1200" dirty="0">
                <a:latin typeface="Montserrat" panose="02000505000000020004"/>
              </a:rPr>
              <a:t>: ayuda a diferenciar masas benignas de las malignas. No está aprobado para tamización, está aprobado para seguimiento de pacientes con ca de ovario para evaluar recurrencia o progresión.</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20</a:t>
            </a:fld>
            <a:endParaRPr lang="es-CO"/>
          </a:p>
        </p:txBody>
      </p:sp>
    </p:spTree>
    <p:extLst>
      <p:ext uri="{BB962C8B-B14F-4D97-AF65-F5344CB8AC3E}">
        <p14:creationId xmlns:p14="http://schemas.microsoft.com/office/powerpoint/2010/main" val="3124466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La imagen de elección para el estudio inicial es la ecografía transvaginal. Si pacientes sin inicio de vida sexual, masas grandes, estenosis vaginal o deseo de la paciente se debe realizar transabdominal.</a:t>
            </a:r>
          </a:p>
          <a:p>
            <a:pPr marL="0" marR="0" indent="0" algn="l" defTabSz="914400" rtl="0" eaLnBrk="1" fontAlgn="auto" latinLnBrk="0" hangingPunct="1">
              <a:lnSpc>
                <a:spcPct val="100000"/>
              </a:lnSpc>
              <a:spcBef>
                <a:spcPts val="0"/>
              </a:spcBef>
              <a:spcAft>
                <a:spcPts val="0"/>
              </a:spcAft>
              <a:buClrTx/>
              <a:buSzTx/>
              <a:buFontTx/>
              <a:buNone/>
              <a:tabLst/>
              <a:defRPr/>
            </a:pPr>
            <a:r>
              <a:rPr lang="es-CO" dirty="0"/>
              <a:t>Objetivo:</a:t>
            </a:r>
            <a:r>
              <a:rPr lang="es-CO" baseline="0" dirty="0"/>
              <a:t> </a:t>
            </a:r>
            <a:r>
              <a:rPr lang="es-CO" dirty="0"/>
              <a:t>e</a:t>
            </a:r>
            <a:r>
              <a:rPr lang="es-CO" sz="1200" kern="1200" dirty="0">
                <a:solidFill>
                  <a:schemeClr val="tx1"/>
                </a:solidFill>
                <a:effectLst/>
                <a:latin typeface="+mn-lt"/>
                <a:ea typeface="+mn-ea"/>
                <a:cs typeface="+mn-cs"/>
              </a:rPr>
              <a:t>stratificación del riesgo de malignidad.</a:t>
            </a:r>
          </a:p>
          <a:p>
            <a:r>
              <a:rPr lang="es-CO" sz="1200" kern="1200" dirty="0">
                <a:solidFill>
                  <a:schemeClr val="tx1"/>
                </a:solidFill>
                <a:effectLst/>
                <a:latin typeface="+mn-lt"/>
                <a:ea typeface="+mn-ea"/>
                <a:cs typeface="+mn-cs"/>
              </a:rPr>
              <a:t>La utilidad de la TC es para evaluar metástasis ya que como prueba diagnóstica el rendimiento es menor que la ecografía.</a:t>
            </a:r>
          </a:p>
          <a:p>
            <a:r>
              <a:rPr lang="es-CO" sz="1200" kern="1200" dirty="0">
                <a:solidFill>
                  <a:schemeClr val="tx1"/>
                </a:solidFill>
                <a:effectLst/>
                <a:latin typeface="+mn-lt"/>
                <a:ea typeface="+mn-ea"/>
                <a:cs typeface="+mn-cs"/>
              </a:rPr>
              <a:t>* La RM puede tener diferenciar origen de masas en el caso que la ecografía no lo logre.</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21</a:t>
            </a:fld>
            <a:endParaRPr lang="es-CO"/>
          </a:p>
        </p:txBody>
      </p:sp>
    </p:spTree>
    <p:extLst>
      <p:ext uri="{BB962C8B-B14F-4D97-AF65-F5344CB8AC3E}">
        <p14:creationId xmlns:p14="http://schemas.microsoft.com/office/powerpoint/2010/main" val="1630358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Los ACOs no los desaparecen</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24</a:t>
            </a:fld>
            <a:endParaRPr lang="es-CO"/>
          </a:p>
        </p:txBody>
      </p:sp>
    </p:spTree>
    <p:extLst>
      <p:ext uri="{BB962C8B-B14F-4D97-AF65-F5344CB8AC3E}">
        <p14:creationId xmlns:p14="http://schemas.microsoft.com/office/powerpoint/2010/main" val="3076099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Estructura quísticas, depende del tiempo de elocución va a cambiar su </a:t>
            </a:r>
            <a:r>
              <a:rPr lang="es-CO" sz="1200" kern="1200" dirty="0" err="1">
                <a:solidFill>
                  <a:schemeClr val="tx1"/>
                </a:solidFill>
                <a:effectLst/>
                <a:latin typeface="+mn-lt"/>
                <a:ea typeface="+mn-ea"/>
                <a:cs typeface="+mn-cs"/>
              </a:rPr>
              <a:t>ecogenecidad</a:t>
            </a:r>
            <a:r>
              <a:rPr lang="es-CO" sz="1200" kern="1200" dirty="0">
                <a:solidFill>
                  <a:schemeClr val="tx1"/>
                </a:solidFill>
                <a:effectLst/>
                <a:latin typeface="+mn-lt"/>
                <a:ea typeface="+mn-ea"/>
                <a:cs typeface="+mn-cs"/>
              </a:rPr>
              <a:t>. Inicialmente </a:t>
            </a:r>
            <a:r>
              <a:rPr lang="es-CO" sz="1200" kern="1200" dirty="0" err="1">
                <a:solidFill>
                  <a:schemeClr val="tx1"/>
                </a:solidFill>
                <a:effectLst/>
                <a:latin typeface="+mn-lt"/>
                <a:ea typeface="+mn-ea"/>
                <a:cs typeface="+mn-cs"/>
              </a:rPr>
              <a:t>ecogenico</a:t>
            </a:r>
            <a:r>
              <a:rPr lang="es-CO" sz="1200" kern="1200" dirty="0">
                <a:solidFill>
                  <a:schemeClr val="tx1"/>
                </a:solidFill>
                <a:effectLst/>
                <a:latin typeface="+mn-lt"/>
                <a:ea typeface="+mn-ea"/>
                <a:cs typeface="+mn-cs"/>
              </a:rPr>
              <a:t>, posteriormente con bandas de fibrina (aspecto reticular o panel de </a:t>
            </a:r>
            <a:r>
              <a:rPr lang="es-CO" sz="1200" kern="1200" dirty="0" err="1">
                <a:solidFill>
                  <a:schemeClr val="tx1"/>
                </a:solidFill>
                <a:effectLst/>
                <a:latin typeface="+mn-lt"/>
                <a:ea typeface="+mn-ea"/>
                <a:cs typeface="+mn-cs"/>
              </a:rPr>
              <a:t>aveja</a:t>
            </a:r>
            <a:r>
              <a:rPr lang="es-CO" sz="1200" kern="1200" dirty="0">
                <a:solidFill>
                  <a:schemeClr val="tx1"/>
                </a:solidFill>
                <a:effectLst/>
                <a:latin typeface="+mn-lt"/>
                <a:ea typeface="+mn-ea"/>
                <a:cs typeface="+mn-cs"/>
              </a:rPr>
              <a:t>), posteriormente el coagulo se retrae y da el aspecto solido, se diferencia de las lesiones solidas porque no tiene doppler color.</a:t>
            </a:r>
            <a:endParaRPr lang="es-CO" sz="1200" b="0" i="0" kern="1200" dirty="0">
              <a:solidFill>
                <a:schemeClr val="tx1"/>
              </a:solidFill>
              <a:effectLst/>
              <a:latin typeface="+mn-lt"/>
              <a:ea typeface="+mn-ea"/>
              <a:cs typeface="+mn-cs"/>
            </a:endParaRPr>
          </a:p>
          <a:p>
            <a:r>
              <a:rPr lang="es-CO" sz="1200" b="0" i="0" kern="1200" dirty="0">
                <a:solidFill>
                  <a:schemeClr val="tx1"/>
                </a:solidFill>
                <a:effectLst/>
                <a:latin typeface="+mn-lt"/>
                <a:ea typeface="+mn-ea"/>
                <a:cs typeface="+mn-cs"/>
              </a:rPr>
              <a:t>Lesión quística compleja con un patrón reticular de ecos internos (redecilla, telaraña, telaraña, o apariencia de encaje) 2. Área de apariencia sólida con márgenes cóncavos 3. Ausencia de flujo interno en Doppler color US 4. Flujo circunferencial en la pared del quiste </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26</a:t>
            </a:fld>
            <a:endParaRPr lang="es-CO"/>
          </a:p>
        </p:txBody>
      </p:sp>
    </p:spTree>
    <p:extLst>
      <p:ext uri="{BB962C8B-B14F-4D97-AF65-F5344CB8AC3E}">
        <p14:creationId xmlns:p14="http://schemas.microsoft.com/office/powerpoint/2010/main" val="1004649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.Quístico, contenido densamente homogéneo, ecos finos, apariencia en vidrio esmerilado, paredes finas, sin papilas ni septos, vascularización ausente o escasa y pueden tener calcificaciones murales</a:t>
            </a:r>
            <a:endParaRPr lang="es-CO" sz="1200" b="0" i="0" kern="1200" dirty="0">
              <a:solidFill>
                <a:schemeClr val="tx1"/>
              </a:solidFill>
              <a:effectLst/>
              <a:latin typeface="+mn-lt"/>
              <a:ea typeface="+mn-ea"/>
              <a:cs typeface="+mn-cs"/>
            </a:endParaRPr>
          </a:p>
          <a:p>
            <a:r>
              <a:rPr lang="es-CO" sz="1200" b="0" i="0" kern="1200" dirty="0">
                <a:solidFill>
                  <a:schemeClr val="tx1"/>
                </a:solidFill>
                <a:effectLst/>
                <a:latin typeface="+mn-lt"/>
                <a:ea typeface="+mn-ea"/>
                <a:cs typeface="+mn-cs"/>
              </a:rPr>
              <a:t>» Si no es posible diferenciar con quiste hemorrágico realizar seguimiento en Intervalo corto (6 y12 semanas) con US. » Seguimiento anual control crecimiento y características solidas en el interior / individualizar. </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27</a:t>
            </a:fld>
            <a:endParaRPr lang="es-CO"/>
          </a:p>
        </p:txBody>
      </p:sp>
    </p:spTree>
    <p:extLst>
      <p:ext uri="{BB962C8B-B14F-4D97-AF65-F5344CB8AC3E}">
        <p14:creationId xmlns:p14="http://schemas.microsoft.com/office/powerpoint/2010/main" val="295377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5FA1B45-9A3E-44F6-8CA1-FC8C0F771AAB}" type="slidenum">
              <a:rPr lang="es-CO" smtClean="0"/>
              <a:t>30</a:t>
            </a:fld>
            <a:endParaRPr lang="es-CO"/>
          </a:p>
        </p:txBody>
      </p:sp>
    </p:spTree>
    <p:extLst>
      <p:ext uri="{BB962C8B-B14F-4D97-AF65-F5344CB8AC3E}">
        <p14:creationId xmlns:p14="http://schemas.microsoft.com/office/powerpoint/2010/main" val="3449220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32</a:t>
            </a:fld>
            <a:endParaRPr lang="es-CO"/>
          </a:p>
        </p:txBody>
      </p:sp>
    </p:spTree>
    <p:extLst>
      <p:ext uri="{BB962C8B-B14F-4D97-AF65-F5344CB8AC3E}">
        <p14:creationId xmlns:p14="http://schemas.microsoft.com/office/powerpoint/2010/main" val="4135365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Torsion</a:t>
            </a:r>
            <a:r>
              <a:rPr lang="es-CO" dirty="0"/>
              <a:t> anexial: Clínica muy importante. </a:t>
            </a:r>
          </a:p>
          <a:p>
            <a:r>
              <a:rPr lang="es-CO" sz="1200" dirty="0">
                <a:latin typeface="Montserrat" panose="02000505000000020004"/>
              </a:rPr>
              <a:t>Signo de la lavadora (patognomónico): </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33</a:t>
            </a:fld>
            <a:endParaRPr lang="es-CO"/>
          </a:p>
        </p:txBody>
      </p:sp>
    </p:spTree>
    <p:extLst>
      <p:ext uri="{BB962C8B-B14F-4D97-AF65-F5344CB8AC3E}">
        <p14:creationId xmlns:p14="http://schemas.microsoft.com/office/powerpoint/2010/main" val="2338902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85FA1B45-9A3E-44F6-8CA1-FC8C0F771AAB}" type="slidenum">
              <a:rPr lang="es-CO" smtClean="0"/>
              <a:t>35</a:t>
            </a:fld>
            <a:endParaRPr lang="es-CO"/>
          </a:p>
        </p:txBody>
      </p:sp>
    </p:spTree>
    <p:extLst>
      <p:ext uri="{BB962C8B-B14F-4D97-AF65-F5344CB8AC3E}">
        <p14:creationId xmlns:p14="http://schemas.microsoft.com/office/powerpoint/2010/main" val="320234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segun</a:t>
            </a:r>
            <a:r>
              <a:rPr lang="es-CO" dirty="0"/>
              <a:t> el  Registro poblacional de </a:t>
            </a:r>
            <a:r>
              <a:rPr lang="es-CO" dirty="0" err="1"/>
              <a:t>cancer</a:t>
            </a:r>
            <a:r>
              <a:rPr lang="es-CO" dirty="0"/>
              <a:t> en Cali, universidad del Valle, </a:t>
            </a:r>
            <a:r>
              <a:rPr lang="es-CO" dirty="0" err="1"/>
              <a:t>septimbre</a:t>
            </a:r>
            <a:r>
              <a:rPr lang="es-CO" dirty="0"/>
              <a:t> de 2019</a:t>
            </a:r>
          </a:p>
          <a:p>
            <a:r>
              <a:rPr lang="es-CO" dirty="0"/>
              <a:t>el </a:t>
            </a:r>
            <a:r>
              <a:rPr lang="es-CO" dirty="0" err="1"/>
              <a:t>cancer</a:t>
            </a:r>
            <a:r>
              <a:rPr lang="es-CO" dirty="0"/>
              <a:t> de ovario ocupa el tercer puesto de </a:t>
            </a:r>
            <a:r>
              <a:rPr lang="es-CO" dirty="0" err="1"/>
              <a:t>cancer</a:t>
            </a:r>
            <a:r>
              <a:rPr lang="es-CO" dirty="0"/>
              <a:t> </a:t>
            </a:r>
            <a:r>
              <a:rPr lang="es-CO" dirty="0" err="1"/>
              <a:t>ginecologico</a:t>
            </a:r>
            <a:r>
              <a:rPr lang="es-CO" dirty="0"/>
              <a:t>, de </a:t>
            </a:r>
            <a:r>
              <a:rPr lang="es-CO" dirty="0" err="1"/>
              <a:t>ahi</a:t>
            </a:r>
            <a:r>
              <a:rPr lang="es-CO" dirty="0"/>
              <a:t> la importancia de la </a:t>
            </a:r>
            <a:r>
              <a:rPr lang="es-CO" dirty="0" err="1"/>
              <a:t>identificacion</a:t>
            </a:r>
            <a:r>
              <a:rPr lang="es-CO" dirty="0"/>
              <a:t> de las masas anexiales </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6</a:t>
            </a:fld>
            <a:endParaRPr lang="es-CO"/>
          </a:p>
        </p:txBody>
      </p:sp>
    </p:spTree>
    <p:extLst>
      <p:ext uri="{BB962C8B-B14F-4D97-AF65-F5344CB8AC3E}">
        <p14:creationId xmlns:p14="http://schemas.microsoft.com/office/powerpoint/2010/main" val="2987280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42 veces mas riesgo de Ca Vs 0.14 veces si &lt;200.</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39</a:t>
            </a:fld>
            <a:endParaRPr lang="es-CO"/>
          </a:p>
        </p:txBody>
      </p:sp>
    </p:spTree>
    <p:extLst>
      <p:ext uri="{BB962C8B-B14F-4D97-AF65-F5344CB8AC3E}">
        <p14:creationId xmlns:p14="http://schemas.microsoft.com/office/powerpoint/2010/main" val="2449042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Si 1 o mas de benignidad en ausencia de malignidad se clasifica como benigna. Si aplican características de ambas o </a:t>
            </a:r>
            <a:r>
              <a:rPr lang="es-CO" sz="1200" kern="1200" dirty="0" err="1">
                <a:solidFill>
                  <a:schemeClr val="tx1"/>
                </a:solidFill>
                <a:effectLst/>
                <a:latin typeface="+mn-lt"/>
                <a:ea typeface="+mn-ea"/>
                <a:cs typeface="+mn-cs"/>
              </a:rPr>
              <a:t>niguna</a:t>
            </a:r>
            <a:r>
              <a:rPr lang="es-CO" sz="1200" kern="1200" dirty="0">
                <a:solidFill>
                  <a:schemeClr val="tx1"/>
                </a:solidFill>
                <a:effectLst/>
                <a:latin typeface="+mn-lt"/>
                <a:ea typeface="+mn-ea"/>
                <a:cs typeface="+mn-cs"/>
              </a:rPr>
              <a:t> de </a:t>
            </a:r>
            <a:r>
              <a:rPr lang="es-CO" sz="1200" kern="1200" dirty="0" err="1">
                <a:solidFill>
                  <a:schemeClr val="tx1"/>
                </a:solidFill>
                <a:effectLst/>
                <a:latin typeface="+mn-lt"/>
                <a:ea typeface="+mn-ea"/>
                <a:cs typeface="+mn-cs"/>
              </a:rPr>
              <a:t>malgina</a:t>
            </a:r>
            <a:r>
              <a:rPr lang="es-CO" sz="1200" kern="1200" dirty="0">
                <a:solidFill>
                  <a:schemeClr val="tx1"/>
                </a:solidFill>
                <a:effectLst/>
                <a:latin typeface="+mn-lt"/>
                <a:ea typeface="+mn-ea"/>
                <a:cs typeface="+mn-cs"/>
              </a:rPr>
              <a:t> o benigna la masa no se puede clasificar. </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41</a:t>
            </a:fld>
            <a:endParaRPr lang="es-CO"/>
          </a:p>
        </p:txBody>
      </p:sp>
    </p:spTree>
    <p:extLst>
      <p:ext uri="{BB962C8B-B14F-4D97-AF65-F5344CB8AC3E}">
        <p14:creationId xmlns:p14="http://schemas.microsoft.com/office/powerpoint/2010/main" val="1776228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a:solidFill>
                  <a:schemeClr val="tx1"/>
                </a:solidFill>
                <a:effectLst/>
                <a:latin typeface="+mn-lt"/>
                <a:ea typeface="+mn-ea"/>
                <a:cs typeface="+mn-cs"/>
              </a:rPr>
              <a:t>AYUDA A PREDECIR EL RIESGO DE MALIGNIDAD ANTES DE LA CIRUGÍA.</a:t>
            </a:r>
          </a:p>
          <a:p>
            <a:endParaRPr lang="es-CO" sz="1200" dirty="0"/>
          </a:p>
          <a:p>
            <a:r>
              <a:rPr lang="es-CO" sz="1200" dirty="0"/>
              <a:t>las características de ultrasonido: diámetro máximo de la </a:t>
            </a:r>
            <a:r>
              <a:rPr lang="es-MX" sz="1200" dirty="0"/>
              <a:t>lesión, proporción del tejido sólido (el diámetro máximo del componente sólido más grande dividido por el diámetro máximo de la lesión), la presencia de más de 10 lóculos quísticos, el número de proyecciones papilares (0,1,2,3,&gt;3), las sombras acústicas y la ascitis. </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43</a:t>
            </a:fld>
            <a:endParaRPr lang="es-CO"/>
          </a:p>
        </p:txBody>
      </p:sp>
    </p:spTree>
    <p:extLst>
      <p:ext uri="{BB962C8B-B14F-4D97-AF65-F5344CB8AC3E}">
        <p14:creationId xmlns:p14="http://schemas.microsoft.com/office/powerpoint/2010/main" val="1792979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Sospecha</a:t>
            </a:r>
            <a:r>
              <a:rPr lang="es-CO" baseline="0" dirty="0"/>
              <a:t> de malignidad por </a:t>
            </a:r>
            <a:r>
              <a:rPr lang="es-CO" baseline="0" dirty="0" err="1"/>
              <a:t>ecografia</a:t>
            </a:r>
            <a:r>
              <a:rPr lang="es-CO" baseline="0" dirty="0"/>
              <a:t> o marcadores tumorales.</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45</a:t>
            </a:fld>
            <a:endParaRPr lang="es-CO"/>
          </a:p>
        </p:txBody>
      </p:sp>
    </p:spTree>
    <p:extLst>
      <p:ext uri="{BB962C8B-B14F-4D97-AF65-F5344CB8AC3E}">
        <p14:creationId xmlns:p14="http://schemas.microsoft.com/office/powerpoint/2010/main" val="1137392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a:t>La edad es el factor de riesgo independiente más importante para el cáncer de ovario en la población general y la incidencia aumenta considerablemente en mujeres posmenopáusicas.</a:t>
            </a:r>
          </a:p>
          <a:p>
            <a:r>
              <a:rPr lang="es-MX" sz="1200" dirty="0"/>
              <a:t>La</a:t>
            </a:r>
            <a:r>
              <a:rPr lang="es-MX" sz="1200" baseline="0" dirty="0"/>
              <a:t> HF de ca de mama u ovario es el factor de riesgo </a:t>
            </a:r>
            <a:r>
              <a:rPr lang="es-MX" sz="1200" baseline="0" dirty="0" err="1"/>
              <a:t>peronal</a:t>
            </a:r>
            <a:r>
              <a:rPr lang="es-MX" sz="1200" baseline="0" dirty="0"/>
              <a:t> mas importante.</a:t>
            </a:r>
            <a:r>
              <a:rPr lang="es-MX" sz="1200" dirty="0"/>
              <a:t> C</a:t>
            </a:r>
            <a:r>
              <a:rPr lang="es-CO" sz="1200" kern="1200" dirty="0">
                <a:solidFill>
                  <a:schemeClr val="tx1"/>
                </a:solidFill>
                <a:effectLst/>
                <a:latin typeface="+mn-lt"/>
                <a:ea typeface="+mn-ea"/>
                <a:cs typeface="+mn-cs"/>
              </a:rPr>
              <a:t>a de ovario epitelial invasivo aumenta un 50% si familiar de primer grado con ca de ovario y 10% si ca de mama.</a:t>
            </a:r>
          </a:p>
          <a:p>
            <a:r>
              <a:rPr lang="es-CO" sz="1200" kern="1200" dirty="0">
                <a:solidFill>
                  <a:schemeClr val="tx1"/>
                </a:solidFill>
                <a:effectLst/>
                <a:latin typeface="+mn-lt"/>
                <a:ea typeface="+mn-ea"/>
                <a:cs typeface="+mn-cs"/>
              </a:rPr>
              <a:t>Mutación BRCA1 el riesgo de ca de ovario, ca de trompa de Falopio o ca peritoneal es del 41-46% a la edad de 70 años.</a:t>
            </a:r>
          </a:p>
          <a:p>
            <a:r>
              <a:rPr lang="es-CO" sz="1200" kern="1200" dirty="0">
                <a:solidFill>
                  <a:schemeClr val="tx1"/>
                </a:solidFill>
                <a:effectLst/>
                <a:latin typeface="+mn-lt"/>
                <a:ea typeface="+mn-ea"/>
                <a:cs typeface="+mn-cs"/>
              </a:rPr>
              <a:t>Mutación BRCA2 el riesgo es del 10-27% a la edad de 70 años.</a:t>
            </a:r>
          </a:p>
        </p:txBody>
      </p:sp>
      <p:sp>
        <p:nvSpPr>
          <p:cNvPr id="4" name="Marcador de número de diapositiva 3"/>
          <p:cNvSpPr>
            <a:spLocks noGrp="1"/>
          </p:cNvSpPr>
          <p:nvPr>
            <p:ph type="sldNum" sz="quarter" idx="10"/>
          </p:nvPr>
        </p:nvSpPr>
        <p:spPr/>
        <p:txBody>
          <a:bodyPr/>
          <a:lstStyle/>
          <a:p>
            <a:fld id="{85FA1B45-9A3E-44F6-8CA1-FC8C0F771AAB}" type="slidenum">
              <a:rPr lang="es-CO" smtClean="0"/>
              <a:t>9</a:t>
            </a:fld>
            <a:endParaRPr lang="es-CO"/>
          </a:p>
        </p:txBody>
      </p:sp>
    </p:spTree>
    <p:extLst>
      <p:ext uri="{BB962C8B-B14F-4D97-AF65-F5344CB8AC3E}">
        <p14:creationId xmlns:p14="http://schemas.microsoft.com/office/powerpoint/2010/main" val="3738494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Histerectomía sin </a:t>
            </a:r>
            <a:r>
              <a:rPr lang="es-CO" sz="1200" b="0" i="0" kern="1200" dirty="0" err="1">
                <a:solidFill>
                  <a:schemeClr val="tx1"/>
                </a:solidFill>
                <a:effectLst/>
                <a:latin typeface="+mn-lt"/>
                <a:ea typeface="+mn-ea"/>
                <a:cs typeface="+mn-cs"/>
              </a:rPr>
              <a:t>salpingooforectomía</a:t>
            </a:r>
            <a:r>
              <a:rPr lang="es-CO" sz="1200" b="0" i="0" kern="1200" dirty="0">
                <a:solidFill>
                  <a:schemeClr val="tx1"/>
                </a:solidFill>
                <a:effectLst/>
                <a:latin typeface="+mn-lt"/>
                <a:ea typeface="+mn-ea"/>
                <a:cs typeface="+mn-cs"/>
              </a:rPr>
              <a:t> bilateral se asoció con una reducción del 20 por ciento </a:t>
            </a:r>
          </a:p>
          <a:p>
            <a:r>
              <a:rPr lang="es-CO" sz="1200" b="0" i="0" kern="1200" dirty="0">
                <a:solidFill>
                  <a:schemeClr val="tx1"/>
                </a:solidFill>
                <a:effectLst/>
                <a:latin typeface="+mn-lt"/>
                <a:ea typeface="+mn-ea"/>
                <a:cs typeface="+mn-cs"/>
              </a:rPr>
              <a:t>estudios han demostrado consistentemente que el uso prolongado de anticonceptivos orales reduce el riesgo de cáncer de ovario</a:t>
            </a:r>
          </a:p>
          <a:p>
            <a:r>
              <a:rPr lang="es-CO" sz="1200" b="0" i="0" kern="1200" dirty="0">
                <a:solidFill>
                  <a:schemeClr val="tx1"/>
                </a:solidFill>
                <a:effectLst/>
                <a:latin typeface="+mn-lt"/>
                <a:ea typeface="+mn-ea"/>
                <a:cs typeface="+mn-cs"/>
              </a:rPr>
              <a:t> ligadura de trompas se asocia con una disminución aproximada del 20 por ciento en el riesgo de cáncer de ovario</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10</a:t>
            </a:fld>
            <a:endParaRPr lang="es-CO"/>
          </a:p>
        </p:txBody>
      </p:sp>
    </p:spTree>
    <p:extLst>
      <p:ext uri="{BB962C8B-B14F-4D97-AF65-F5344CB8AC3E}">
        <p14:creationId xmlns:p14="http://schemas.microsoft.com/office/powerpoint/2010/main" val="2607230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a:t>Las características individuales de las pacientes (edad, historia,</a:t>
            </a:r>
            <a:r>
              <a:rPr lang="es-MX" sz="1200" baseline="0" dirty="0"/>
              <a:t> </a:t>
            </a:r>
            <a:r>
              <a:rPr lang="es-MX" sz="1200" dirty="0"/>
              <a:t>familiar etc.), los hallazgos del examen físico, los resultados</a:t>
            </a:r>
            <a:r>
              <a:rPr lang="es-MX" sz="1200" baseline="0" dirty="0"/>
              <a:t> </a:t>
            </a:r>
            <a:r>
              <a:rPr lang="es-MX" sz="1200" dirty="0"/>
              <a:t>de las imágenes, los niveles de marcadores séricos y los modelos de predicción, nos ayudan a clasificar las masas en probablemente benignas, inciertas y probablemente malignas, para definir el mejor manejo</a:t>
            </a:r>
            <a:r>
              <a:rPr lang="es-MX" sz="1200" b="1" dirty="0"/>
              <a:t>.</a:t>
            </a:r>
            <a:endParaRPr lang="es-MX" sz="1200"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11</a:t>
            </a:fld>
            <a:endParaRPr lang="es-CO"/>
          </a:p>
        </p:txBody>
      </p:sp>
    </p:spTree>
    <p:extLst>
      <p:ext uri="{BB962C8B-B14F-4D97-AF65-F5344CB8AC3E}">
        <p14:creationId xmlns:p14="http://schemas.microsoft.com/office/powerpoint/2010/main" val="427825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b="1" dirty="0"/>
              <a:t>Examen físico</a:t>
            </a:r>
          </a:p>
          <a:p>
            <a:r>
              <a:rPr lang="es-CO" dirty="0"/>
              <a:t>Las masas irregulares, fijas, nodulares</a:t>
            </a:r>
            <a:r>
              <a:rPr lang="es-MX" dirty="0"/>
              <a:t>y la presencia de ascitis se asocian con malignidad</a:t>
            </a:r>
            <a:r>
              <a:rPr lang="es-MX" b="1" dirty="0"/>
              <a:t>(3)</a:t>
            </a:r>
            <a:r>
              <a:rPr lang="es-MX" dirty="0"/>
              <a:t>.</a:t>
            </a:r>
            <a:endParaRPr lang="es-CO" dirty="0"/>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14</a:t>
            </a:fld>
            <a:endParaRPr lang="es-CO"/>
          </a:p>
        </p:txBody>
      </p:sp>
    </p:spTree>
    <p:extLst>
      <p:ext uri="{BB962C8B-B14F-4D97-AF65-F5344CB8AC3E}">
        <p14:creationId xmlns:p14="http://schemas.microsoft.com/office/powerpoint/2010/main" val="2094226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nivel </a:t>
            </a:r>
            <a:r>
              <a:rPr lang="es-CO" sz="1200" b="0" i="0" u="none" strike="noStrike" kern="1200" baseline="0" dirty="0" err="1">
                <a:solidFill>
                  <a:schemeClr val="tx1"/>
                </a:solidFill>
                <a:latin typeface="+mn-lt"/>
                <a:ea typeface="+mn-ea"/>
                <a:cs typeface="+mn-cs"/>
              </a:rPr>
              <a:t>preterapéutico</a:t>
            </a:r>
            <a:r>
              <a:rPr lang="es-CO" sz="1200" b="0" i="0" u="none" strike="noStrike" kern="1200" baseline="0" dirty="0">
                <a:solidFill>
                  <a:schemeClr val="tx1"/>
                </a:solidFill>
                <a:latin typeface="+mn-lt"/>
                <a:ea typeface="+mn-ea"/>
                <a:cs typeface="+mn-cs"/>
              </a:rPr>
              <a:t> de Ca-125 se correlaciona con las probabilidades de </a:t>
            </a:r>
            <a:r>
              <a:rPr lang="es-CO" sz="1200" b="0" i="0" u="none" strike="noStrike" kern="1200" baseline="0" dirty="0" err="1">
                <a:solidFill>
                  <a:schemeClr val="tx1"/>
                </a:solidFill>
                <a:latin typeface="+mn-lt"/>
                <a:ea typeface="+mn-ea"/>
                <a:cs typeface="+mn-cs"/>
              </a:rPr>
              <a:t>citorreducción</a:t>
            </a:r>
            <a:r>
              <a:rPr lang="es-CO" sz="1200" b="0" i="0" u="none" strike="noStrike" kern="1200" baseline="0" dirty="0">
                <a:solidFill>
                  <a:schemeClr val="tx1"/>
                </a:solidFill>
                <a:latin typeface="+mn-lt"/>
                <a:ea typeface="+mn-ea"/>
                <a:cs typeface="+mn-cs"/>
              </a:rPr>
              <a:t> óptima y es un factor pronóstico en el cáncer de ovario.</a:t>
            </a:r>
          </a:p>
          <a:p>
            <a:endParaRPr lang="es-CO" sz="1200" b="0" i="0" u="none" strike="noStrike" kern="1200" baseline="0" dirty="0">
              <a:solidFill>
                <a:schemeClr val="tx1"/>
              </a:solidFill>
              <a:latin typeface="+mn-lt"/>
              <a:ea typeface="+mn-ea"/>
              <a:cs typeface="+mn-cs"/>
            </a:endParaRPr>
          </a:p>
          <a:p>
            <a:r>
              <a:rPr lang="es-CO" sz="1200" b="0" i="0" u="none" strike="noStrike" kern="1200" baseline="0" dirty="0">
                <a:solidFill>
                  <a:schemeClr val="tx1"/>
                </a:solidFill>
                <a:latin typeface="+mn-lt"/>
                <a:ea typeface="+mn-ea"/>
                <a:cs typeface="+mn-cs"/>
              </a:rPr>
              <a:t>Se pueden detectar niveles séricos elevados de Ca-125 en el 50% de las pacientes con cáncer de ovario en estadio I y en 80-90% de los estadios III-IV.</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15</a:t>
            </a:fld>
            <a:endParaRPr lang="es-CO"/>
          </a:p>
        </p:txBody>
      </p:sp>
    </p:spTree>
    <p:extLst>
      <p:ext uri="{BB962C8B-B14F-4D97-AF65-F5344CB8AC3E}">
        <p14:creationId xmlns:p14="http://schemas.microsoft.com/office/powerpoint/2010/main" val="1801271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nivel </a:t>
            </a:r>
            <a:r>
              <a:rPr lang="es-CO" sz="1200" b="0" i="0" u="none" strike="noStrike" kern="1200" baseline="0" dirty="0" err="1">
                <a:solidFill>
                  <a:schemeClr val="tx1"/>
                </a:solidFill>
                <a:latin typeface="+mn-lt"/>
                <a:ea typeface="+mn-ea"/>
                <a:cs typeface="+mn-cs"/>
              </a:rPr>
              <a:t>preterapéutico</a:t>
            </a:r>
            <a:r>
              <a:rPr lang="es-CO" sz="1200" b="0" i="0" u="none" strike="noStrike" kern="1200" baseline="0" dirty="0">
                <a:solidFill>
                  <a:schemeClr val="tx1"/>
                </a:solidFill>
                <a:latin typeface="+mn-lt"/>
                <a:ea typeface="+mn-ea"/>
                <a:cs typeface="+mn-cs"/>
              </a:rPr>
              <a:t> de Ca-125 se correlaciona con las probabilidades de </a:t>
            </a:r>
            <a:r>
              <a:rPr lang="es-CO" sz="1200" b="0" i="0" u="none" strike="noStrike" kern="1200" baseline="0" dirty="0" err="1">
                <a:solidFill>
                  <a:schemeClr val="tx1"/>
                </a:solidFill>
                <a:latin typeface="+mn-lt"/>
                <a:ea typeface="+mn-ea"/>
                <a:cs typeface="+mn-cs"/>
              </a:rPr>
              <a:t>citorreducción</a:t>
            </a:r>
            <a:r>
              <a:rPr lang="es-CO" sz="1200" b="0" i="0" u="none" strike="noStrike" kern="1200" baseline="0" dirty="0">
                <a:solidFill>
                  <a:schemeClr val="tx1"/>
                </a:solidFill>
                <a:latin typeface="+mn-lt"/>
                <a:ea typeface="+mn-ea"/>
                <a:cs typeface="+mn-cs"/>
              </a:rPr>
              <a:t> óptima y es un factor pronóstico en el cáncer de ovario.</a:t>
            </a:r>
          </a:p>
          <a:p>
            <a:endParaRPr lang="es-CO" sz="1200" b="0" i="0" u="none" strike="noStrike" kern="1200" baseline="0" dirty="0">
              <a:solidFill>
                <a:schemeClr val="tx1"/>
              </a:solidFill>
              <a:latin typeface="+mn-lt"/>
              <a:ea typeface="+mn-ea"/>
              <a:cs typeface="+mn-cs"/>
            </a:endParaRPr>
          </a:p>
          <a:p>
            <a:r>
              <a:rPr lang="es-CO" sz="1200" b="0" i="0" u="none" strike="noStrike" kern="1200" baseline="0" dirty="0">
                <a:solidFill>
                  <a:schemeClr val="tx1"/>
                </a:solidFill>
                <a:latin typeface="+mn-lt"/>
                <a:ea typeface="+mn-ea"/>
                <a:cs typeface="+mn-cs"/>
              </a:rPr>
              <a:t>Se pueden detectar niveles séricos elevados de Ca-125 en el 50% de las pacientes con cáncer de ovario en estadio I y en 80-90% de los estadios III-IV.</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16</a:t>
            </a:fld>
            <a:endParaRPr lang="es-CO"/>
          </a:p>
        </p:txBody>
      </p:sp>
    </p:spTree>
    <p:extLst>
      <p:ext uri="{BB962C8B-B14F-4D97-AF65-F5344CB8AC3E}">
        <p14:creationId xmlns:p14="http://schemas.microsoft.com/office/powerpoint/2010/main" val="4191192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nivel </a:t>
            </a:r>
            <a:r>
              <a:rPr lang="es-CO" sz="1200" b="0" i="0" u="none" strike="noStrike" kern="1200" baseline="0" dirty="0" err="1">
                <a:solidFill>
                  <a:schemeClr val="tx1"/>
                </a:solidFill>
                <a:latin typeface="+mn-lt"/>
                <a:ea typeface="+mn-ea"/>
                <a:cs typeface="+mn-cs"/>
              </a:rPr>
              <a:t>preterapéutico</a:t>
            </a:r>
            <a:r>
              <a:rPr lang="es-CO" sz="1200" b="0" i="0" u="none" strike="noStrike" kern="1200" baseline="0" dirty="0">
                <a:solidFill>
                  <a:schemeClr val="tx1"/>
                </a:solidFill>
                <a:latin typeface="+mn-lt"/>
                <a:ea typeface="+mn-ea"/>
                <a:cs typeface="+mn-cs"/>
              </a:rPr>
              <a:t> de Ca-125 se correlaciona con las probabilidades de </a:t>
            </a:r>
            <a:r>
              <a:rPr lang="es-CO" sz="1200" b="0" i="0" u="none" strike="noStrike" kern="1200" baseline="0" dirty="0" err="1">
                <a:solidFill>
                  <a:schemeClr val="tx1"/>
                </a:solidFill>
                <a:latin typeface="+mn-lt"/>
                <a:ea typeface="+mn-ea"/>
                <a:cs typeface="+mn-cs"/>
              </a:rPr>
              <a:t>citorreducción</a:t>
            </a:r>
            <a:r>
              <a:rPr lang="es-CO" sz="1200" b="0" i="0" u="none" strike="noStrike" kern="1200" baseline="0" dirty="0">
                <a:solidFill>
                  <a:schemeClr val="tx1"/>
                </a:solidFill>
                <a:latin typeface="+mn-lt"/>
                <a:ea typeface="+mn-ea"/>
                <a:cs typeface="+mn-cs"/>
              </a:rPr>
              <a:t> óptima y es un factor pronóstico en el cáncer de ovario.</a:t>
            </a:r>
          </a:p>
          <a:p>
            <a:endParaRPr lang="es-CO" sz="1200" b="0" i="0" u="none" strike="noStrike" kern="1200" baseline="0" dirty="0">
              <a:solidFill>
                <a:schemeClr val="tx1"/>
              </a:solidFill>
              <a:latin typeface="+mn-lt"/>
              <a:ea typeface="+mn-ea"/>
              <a:cs typeface="+mn-cs"/>
            </a:endParaRPr>
          </a:p>
          <a:p>
            <a:r>
              <a:rPr lang="es-CO" sz="1200" b="0" i="0" u="none" strike="noStrike" kern="1200" baseline="0" dirty="0">
                <a:solidFill>
                  <a:schemeClr val="tx1"/>
                </a:solidFill>
                <a:latin typeface="+mn-lt"/>
                <a:ea typeface="+mn-ea"/>
                <a:cs typeface="+mn-cs"/>
              </a:rPr>
              <a:t>Se pueden detectar niveles séricos elevados de Ca-125 en el 50% de las pacientes con cáncer de ovario en estadio I y en 80-90% de los estadios III-IV.</a:t>
            </a:r>
          </a:p>
          <a:p>
            <a:endParaRPr lang="es-CO" dirty="0"/>
          </a:p>
        </p:txBody>
      </p:sp>
      <p:sp>
        <p:nvSpPr>
          <p:cNvPr id="4" name="Marcador de número de diapositiva 3"/>
          <p:cNvSpPr>
            <a:spLocks noGrp="1"/>
          </p:cNvSpPr>
          <p:nvPr>
            <p:ph type="sldNum" sz="quarter" idx="10"/>
          </p:nvPr>
        </p:nvSpPr>
        <p:spPr/>
        <p:txBody>
          <a:bodyPr/>
          <a:lstStyle/>
          <a:p>
            <a:fld id="{85FA1B45-9A3E-44F6-8CA1-FC8C0F771AAB}" type="slidenum">
              <a:rPr lang="es-CO" smtClean="0"/>
              <a:t>17</a:t>
            </a:fld>
            <a:endParaRPr lang="es-CO"/>
          </a:p>
        </p:txBody>
      </p:sp>
    </p:spTree>
    <p:extLst>
      <p:ext uri="{BB962C8B-B14F-4D97-AF65-F5344CB8AC3E}">
        <p14:creationId xmlns:p14="http://schemas.microsoft.com/office/powerpoint/2010/main" val="353893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3" Target="../media/image17.jpeg" Type="http://schemas.openxmlformats.org/officeDocument/2006/relationships/image"/><Relationship Id="rId2" Target="../media/image16.jpeg" Type="http://schemas.openxmlformats.org/officeDocument/2006/relationships/image"/><Relationship Id="rId1" Target="../slideLayouts/slideLayout2.xml" Type="http://schemas.openxmlformats.org/officeDocument/2006/relationships/slideLayout"/><Relationship Id="rId4" Target="../media/image18.jpeg" Type="http://schemas.openxmlformats.org/officeDocument/2006/relationships/image"/></Relationships>
</file>

<file path=ppt/slides/_rels/slide23.xml.rels><?xml version="1.0" encoding="UTF-8" standalone="yes" ?><Relationships xmlns="http://schemas.openxmlformats.org/package/2006/relationships"><Relationship Id="rId2" Target="../media/image19.jpeg" Type="http://schemas.openxmlformats.org/officeDocument/2006/relationships/image"/><Relationship Id="rId1" Target="../slideLayouts/slideLayout2.xml" Type="http://schemas.openxmlformats.org/officeDocument/2006/relationships/slideLayout"/></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arget="../media/image29.jpeg" Type="http://schemas.openxmlformats.org/officeDocument/2006/relationships/image"/><Relationship Id="rId2" Target="../notesSlides/notesSlide17.xml" Type="http://schemas.openxmlformats.org/officeDocument/2006/relationships/notesSlide"/><Relationship Id="rId1" Target="../slideLayouts/slideLayout2.xml" Type="http://schemas.openxmlformats.org/officeDocument/2006/relationships/slideLayout"/><Relationship Id="rId4" Target="../media/image30.jpeg" Type="http://schemas.openxmlformats.org/officeDocument/2006/relationships/image"/></Relationships>
</file>

<file path=ppt/slides/_rels/slide33.xml.rels><?xml version="1.0" encoding="UTF-8" standalone="yes" ?><Relationships xmlns="http://schemas.openxmlformats.org/package/2006/relationships"><Relationship Id="rId3" Target="../media/image31.jpeg" Type="http://schemas.openxmlformats.org/officeDocument/2006/relationships/image"/><Relationship Id="rId2" Target="../notesSlides/notesSlide18.xml" Type="http://schemas.openxmlformats.org/officeDocument/2006/relationships/notesSlide"/><Relationship Id="rId1" Target="../slideLayouts/slideLayout2.xml" Type="http://schemas.openxmlformats.org/officeDocument/2006/relationships/slideLayout"/><Relationship Id="rId4" Target="../media/image32.jpeg" Type="http://schemas.openxmlformats.org/officeDocument/2006/relationships/image"/></Relationships>
</file>

<file path=ppt/slides/_rels/slide34.xml.rels><?xml version="1.0" encoding="UTF-8" standalone="yes" ?><Relationships xmlns="http://schemas.openxmlformats.org/package/2006/relationships"><Relationship Id="rId3" Target="../media/image34.jpeg" Type="http://schemas.openxmlformats.org/officeDocument/2006/relationships/image"/><Relationship Id="rId2" Target="../media/image33.jpeg" Type="http://schemas.openxmlformats.org/officeDocument/2006/relationships/image"/><Relationship Id="rId1" Target="../slideLayouts/slideLayout2.xml" Type="http://schemas.openxmlformats.org/officeDocument/2006/relationships/slideLayout"/></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2" Target="../media/image35.jpeg" Type="http://schemas.openxmlformats.org/officeDocument/2006/relationships/image"/><Relationship Id="rId1" Target="../slideLayouts/slideLayout2.xml" Type="http://schemas.openxmlformats.org/officeDocument/2006/relationships/slideLayout"/></Relationships>
</file>

<file path=ppt/slides/_rels/slide39.xml.rels><?xml version="1.0" encoding="UTF-8" standalone="yes" ?><Relationships xmlns="http://schemas.openxmlformats.org/package/2006/relationships"><Relationship Id="rId3" Target="../media/image36.jpeg" Type="http://schemas.openxmlformats.org/officeDocument/2006/relationships/image"/><Relationship Id="rId2" Target="../notesSlides/notesSlide20.xml" Type="http://schemas.openxmlformats.org/officeDocument/2006/relationships/notesSlide"/><Relationship Id="rId1" Target="../slideLayouts/slideLayout2.xml" Type="http://schemas.openxmlformats.org/officeDocument/2006/relationships/slideLayout"/><Relationship Id="rId4" Target="../media/image37.png" Type="http://schemas.openxmlformats.org/officeDocument/2006/relationships/image"/></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arget="../media/image35.jpeg" Type="http://schemas.openxmlformats.org/officeDocument/2006/relationships/image"/><Relationship Id="rId1" Target="../slideLayouts/slideLayout2.xml" Type="http://schemas.openxmlformats.org/officeDocument/2006/relationships/slideLayout"/></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6.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5.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207059"/>
            <a:ext cx="9144000" cy="2387600"/>
          </a:xfrm>
        </p:spPr>
        <p:txBody>
          <a:bodyPr/>
          <a:lstStyle/>
          <a:p>
            <a:r>
              <a:rPr lang="es-CO" dirty="0">
                <a:latin typeface="Montserrat" panose="00000500000000000000" pitchFamily="50" charset="0"/>
              </a:rPr>
              <a:t>MASA ANEXIAL</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300" y="2456726"/>
            <a:ext cx="6629400" cy="1655762"/>
          </a:xfrm>
        </p:spPr>
        <p:txBody>
          <a:bodyPr/>
          <a:lstStyle/>
          <a:p>
            <a:r>
              <a:rPr lang="es-CO" dirty="0">
                <a:latin typeface="Montserrat" panose="00000500000000000000" pitchFamily="50" charset="0"/>
              </a:rPr>
              <a:t>Julián Peláez Henao</a:t>
            </a:r>
          </a:p>
          <a:p>
            <a:r>
              <a:rPr lang="es-CO" dirty="0">
                <a:latin typeface="Montserrat" panose="00000500000000000000" pitchFamily="50" charset="0"/>
              </a:rPr>
              <a:t>Ginecología y obstetricia</a:t>
            </a:r>
          </a:p>
          <a:p>
            <a:r>
              <a:rPr lang="es-CO" dirty="0">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D4AE9D72-C3AA-2046-B1AD-5A3D20F2986B}"/>
              </a:ext>
            </a:extLst>
          </p:cNvPr>
          <p:cNvGrpSpPr/>
          <p:nvPr/>
        </p:nvGrpSpPr>
        <p:grpSpPr>
          <a:xfrm>
            <a:off x="5545394" y="465316"/>
            <a:ext cx="6241041" cy="5927368"/>
            <a:chOff x="5367062" y="494045"/>
            <a:chExt cx="6241041" cy="5927368"/>
          </a:xfrm>
        </p:grpSpPr>
        <p:sp>
          <p:nvSpPr>
            <p:cNvPr id="9" name="Forma libre 8">
              <a:extLst>
                <a:ext uri="{FF2B5EF4-FFF2-40B4-BE49-F238E27FC236}">
                  <a16:creationId xmlns:a16="http://schemas.microsoft.com/office/drawing/2014/main" id="{93555C05-134A-F24C-939B-FE8FFC2C5E8C}"/>
                </a:ext>
              </a:extLst>
            </p:cNvPr>
            <p:cNvSpPr/>
            <p:nvPr/>
          </p:nvSpPr>
          <p:spPr>
            <a:xfrm>
              <a:off x="5367063" y="494045"/>
              <a:ext cx="2963683" cy="1778210"/>
            </a:xfrm>
            <a:custGeom>
              <a:avLst/>
              <a:gdLst>
                <a:gd name="connsiteX0" fmla="*/ 0 w 2963683"/>
                <a:gd name="connsiteY0" fmla="*/ 0 h 1778210"/>
                <a:gd name="connsiteX1" fmla="*/ 2963683 w 2963683"/>
                <a:gd name="connsiteY1" fmla="*/ 0 h 1778210"/>
                <a:gd name="connsiteX2" fmla="*/ 2963683 w 2963683"/>
                <a:gd name="connsiteY2" fmla="*/ 1778210 h 1778210"/>
                <a:gd name="connsiteX3" fmla="*/ 0 w 2963683"/>
                <a:gd name="connsiteY3" fmla="*/ 1778210 h 1778210"/>
                <a:gd name="connsiteX4" fmla="*/ 0 w 2963683"/>
                <a:gd name="connsiteY4" fmla="*/ 0 h 177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683" h="1778210">
                  <a:moveTo>
                    <a:pt x="0" y="0"/>
                  </a:moveTo>
                  <a:lnTo>
                    <a:pt x="2963683" y="0"/>
                  </a:lnTo>
                  <a:lnTo>
                    <a:pt x="2963683" y="1778210"/>
                  </a:lnTo>
                  <a:lnTo>
                    <a:pt x="0" y="1778210"/>
                  </a:lnTo>
                  <a:lnTo>
                    <a:pt x="0" y="0"/>
                  </a:lnTo>
                  <a:close/>
                </a:path>
              </a:pathLst>
            </a:custGeom>
            <a:solidFill>
              <a:srgbClr val="152B48"/>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lumMod val="95000"/>
                    </a:schemeClr>
                  </a:solidFill>
                  <a:latin typeface="Montserrat" panose="00000500000000000000" pitchFamily="50" charset="0"/>
                </a:rPr>
                <a:t>Embarazo.</a:t>
              </a:r>
            </a:p>
          </p:txBody>
        </p:sp>
        <p:sp>
          <p:nvSpPr>
            <p:cNvPr id="10" name="Forma libre 9">
              <a:extLst>
                <a:ext uri="{FF2B5EF4-FFF2-40B4-BE49-F238E27FC236}">
                  <a16:creationId xmlns:a16="http://schemas.microsoft.com/office/drawing/2014/main" id="{32F48E17-FDC6-0845-815E-68E9767942DF}"/>
                </a:ext>
              </a:extLst>
            </p:cNvPr>
            <p:cNvSpPr/>
            <p:nvPr/>
          </p:nvSpPr>
          <p:spPr>
            <a:xfrm>
              <a:off x="8627115" y="494045"/>
              <a:ext cx="2963683" cy="1778210"/>
            </a:xfrm>
            <a:custGeom>
              <a:avLst/>
              <a:gdLst>
                <a:gd name="connsiteX0" fmla="*/ 0 w 2963683"/>
                <a:gd name="connsiteY0" fmla="*/ 0 h 1778210"/>
                <a:gd name="connsiteX1" fmla="*/ 2963683 w 2963683"/>
                <a:gd name="connsiteY1" fmla="*/ 0 h 1778210"/>
                <a:gd name="connsiteX2" fmla="*/ 2963683 w 2963683"/>
                <a:gd name="connsiteY2" fmla="*/ 1778210 h 1778210"/>
                <a:gd name="connsiteX3" fmla="*/ 0 w 2963683"/>
                <a:gd name="connsiteY3" fmla="*/ 1778210 h 1778210"/>
                <a:gd name="connsiteX4" fmla="*/ 0 w 2963683"/>
                <a:gd name="connsiteY4" fmla="*/ 0 h 177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683" h="1778210">
                  <a:moveTo>
                    <a:pt x="0" y="0"/>
                  </a:moveTo>
                  <a:lnTo>
                    <a:pt x="2963683" y="0"/>
                  </a:lnTo>
                  <a:lnTo>
                    <a:pt x="2963683" y="1778210"/>
                  </a:lnTo>
                  <a:lnTo>
                    <a:pt x="0" y="1778210"/>
                  </a:lnTo>
                  <a:lnTo>
                    <a:pt x="0" y="0"/>
                  </a:lnTo>
                  <a:close/>
                </a:path>
              </a:pathLst>
            </a:custGeom>
            <a:solidFill>
              <a:srgbClr val="00AAA7"/>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lumMod val="95000"/>
                    </a:schemeClr>
                  </a:solidFill>
                  <a:latin typeface="Montserrat" panose="00000500000000000000" pitchFamily="50" charset="0"/>
                </a:rPr>
                <a:t>ACOS.</a:t>
              </a:r>
              <a:endParaRPr lang="es-ES" sz="2000" kern="1200" dirty="0">
                <a:solidFill>
                  <a:schemeClr val="bg1">
                    <a:lumMod val="95000"/>
                  </a:schemeClr>
                </a:solidFill>
                <a:latin typeface="Montserrat" panose="00000500000000000000" pitchFamily="50" charset="0"/>
              </a:endParaRPr>
            </a:p>
          </p:txBody>
        </p:sp>
        <p:sp>
          <p:nvSpPr>
            <p:cNvPr id="11" name="Forma libre 10">
              <a:extLst>
                <a:ext uri="{FF2B5EF4-FFF2-40B4-BE49-F238E27FC236}">
                  <a16:creationId xmlns:a16="http://schemas.microsoft.com/office/drawing/2014/main" id="{4CAF42C9-9C7F-6244-804C-DBC6D47CAAF4}"/>
                </a:ext>
              </a:extLst>
            </p:cNvPr>
            <p:cNvSpPr/>
            <p:nvPr/>
          </p:nvSpPr>
          <p:spPr>
            <a:xfrm>
              <a:off x="5367062" y="4643203"/>
              <a:ext cx="2963683" cy="1778210"/>
            </a:xfrm>
            <a:custGeom>
              <a:avLst/>
              <a:gdLst>
                <a:gd name="connsiteX0" fmla="*/ 0 w 2963683"/>
                <a:gd name="connsiteY0" fmla="*/ 0 h 1778210"/>
                <a:gd name="connsiteX1" fmla="*/ 2963683 w 2963683"/>
                <a:gd name="connsiteY1" fmla="*/ 0 h 1778210"/>
                <a:gd name="connsiteX2" fmla="*/ 2963683 w 2963683"/>
                <a:gd name="connsiteY2" fmla="*/ 1778210 h 1778210"/>
                <a:gd name="connsiteX3" fmla="*/ 0 w 2963683"/>
                <a:gd name="connsiteY3" fmla="*/ 1778210 h 1778210"/>
                <a:gd name="connsiteX4" fmla="*/ 0 w 2963683"/>
                <a:gd name="connsiteY4" fmla="*/ 0 h 177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683" h="1778210">
                  <a:moveTo>
                    <a:pt x="0" y="0"/>
                  </a:moveTo>
                  <a:lnTo>
                    <a:pt x="2963683" y="0"/>
                  </a:lnTo>
                  <a:lnTo>
                    <a:pt x="2963683" y="1778210"/>
                  </a:lnTo>
                  <a:lnTo>
                    <a:pt x="0" y="1778210"/>
                  </a:lnTo>
                  <a:lnTo>
                    <a:pt x="0" y="0"/>
                  </a:lnTo>
                  <a:close/>
                </a:path>
              </a:pathLst>
            </a:custGeom>
            <a:solidFill>
              <a:srgbClr val="152B48"/>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lumMod val="95000"/>
                    </a:schemeClr>
                  </a:solidFill>
                  <a:latin typeface="Montserrat" panose="00000500000000000000" pitchFamily="50" charset="0"/>
                </a:rPr>
                <a:t>Lactancia.</a:t>
              </a:r>
              <a:endParaRPr lang="es-ES" sz="2000" kern="1200" dirty="0">
                <a:solidFill>
                  <a:schemeClr val="bg1">
                    <a:lumMod val="95000"/>
                  </a:schemeClr>
                </a:solidFill>
                <a:latin typeface="Montserrat" panose="00000500000000000000" pitchFamily="50" charset="0"/>
              </a:endParaRPr>
            </a:p>
          </p:txBody>
        </p:sp>
        <p:sp>
          <p:nvSpPr>
            <p:cNvPr id="12" name="Forma libre 11">
              <a:extLst>
                <a:ext uri="{FF2B5EF4-FFF2-40B4-BE49-F238E27FC236}">
                  <a16:creationId xmlns:a16="http://schemas.microsoft.com/office/drawing/2014/main" id="{475CCF82-FB36-E444-B925-155B2A4E3F0A}"/>
                </a:ext>
              </a:extLst>
            </p:cNvPr>
            <p:cNvSpPr/>
            <p:nvPr/>
          </p:nvSpPr>
          <p:spPr>
            <a:xfrm>
              <a:off x="5367063" y="2568624"/>
              <a:ext cx="2963683" cy="1778210"/>
            </a:xfrm>
            <a:custGeom>
              <a:avLst/>
              <a:gdLst>
                <a:gd name="connsiteX0" fmla="*/ 0 w 2963683"/>
                <a:gd name="connsiteY0" fmla="*/ 0 h 1778210"/>
                <a:gd name="connsiteX1" fmla="*/ 2963683 w 2963683"/>
                <a:gd name="connsiteY1" fmla="*/ 0 h 1778210"/>
                <a:gd name="connsiteX2" fmla="*/ 2963683 w 2963683"/>
                <a:gd name="connsiteY2" fmla="*/ 1778210 h 1778210"/>
                <a:gd name="connsiteX3" fmla="*/ 0 w 2963683"/>
                <a:gd name="connsiteY3" fmla="*/ 1778210 h 1778210"/>
                <a:gd name="connsiteX4" fmla="*/ 0 w 2963683"/>
                <a:gd name="connsiteY4" fmla="*/ 0 h 177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683" h="1778210">
                  <a:moveTo>
                    <a:pt x="0" y="0"/>
                  </a:moveTo>
                  <a:lnTo>
                    <a:pt x="2963683" y="0"/>
                  </a:lnTo>
                  <a:lnTo>
                    <a:pt x="2963683" y="1778210"/>
                  </a:lnTo>
                  <a:lnTo>
                    <a:pt x="0" y="1778210"/>
                  </a:lnTo>
                  <a:lnTo>
                    <a:pt x="0" y="0"/>
                  </a:lnTo>
                  <a:close/>
                </a:path>
              </a:pathLst>
            </a:custGeom>
            <a:solidFill>
              <a:srgbClr val="00AAA7"/>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lumMod val="95000"/>
                    </a:schemeClr>
                  </a:solidFill>
                  <a:latin typeface="Montserrat" panose="00000500000000000000" pitchFamily="50" charset="0"/>
                </a:rPr>
                <a:t>TubectomÍa.</a:t>
              </a:r>
              <a:endParaRPr lang="es-ES" sz="2000" kern="1200" dirty="0">
                <a:solidFill>
                  <a:schemeClr val="bg1">
                    <a:lumMod val="95000"/>
                  </a:schemeClr>
                </a:solidFill>
                <a:latin typeface="Montserrat" panose="00000500000000000000" pitchFamily="50" charset="0"/>
              </a:endParaRPr>
            </a:p>
          </p:txBody>
        </p:sp>
        <p:sp>
          <p:nvSpPr>
            <p:cNvPr id="13" name="Forma libre 12">
              <a:extLst>
                <a:ext uri="{FF2B5EF4-FFF2-40B4-BE49-F238E27FC236}">
                  <a16:creationId xmlns:a16="http://schemas.microsoft.com/office/drawing/2014/main" id="{CCA86715-6FB9-AE43-88B8-AF0D631E52A3}"/>
                </a:ext>
              </a:extLst>
            </p:cNvPr>
            <p:cNvSpPr/>
            <p:nvPr/>
          </p:nvSpPr>
          <p:spPr>
            <a:xfrm>
              <a:off x="8627115" y="2568624"/>
              <a:ext cx="2963683" cy="1778210"/>
            </a:xfrm>
            <a:custGeom>
              <a:avLst/>
              <a:gdLst>
                <a:gd name="connsiteX0" fmla="*/ 0 w 2963683"/>
                <a:gd name="connsiteY0" fmla="*/ 0 h 1778210"/>
                <a:gd name="connsiteX1" fmla="*/ 2963683 w 2963683"/>
                <a:gd name="connsiteY1" fmla="*/ 0 h 1778210"/>
                <a:gd name="connsiteX2" fmla="*/ 2963683 w 2963683"/>
                <a:gd name="connsiteY2" fmla="*/ 1778210 h 1778210"/>
                <a:gd name="connsiteX3" fmla="*/ 0 w 2963683"/>
                <a:gd name="connsiteY3" fmla="*/ 1778210 h 1778210"/>
                <a:gd name="connsiteX4" fmla="*/ 0 w 2963683"/>
                <a:gd name="connsiteY4" fmla="*/ 0 h 177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683" h="1778210">
                  <a:moveTo>
                    <a:pt x="0" y="0"/>
                  </a:moveTo>
                  <a:lnTo>
                    <a:pt x="2963683" y="0"/>
                  </a:lnTo>
                  <a:lnTo>
                    <a:pt x="2963683" y="1778210"/>
                  </a:lnTo>
                  <a:lnTo>
                    <a:pt x="0" y="1778210"/>
                  </a:lnTo>
                  <a:lnTo>
                    <a:pt x="0" y="0"/>
                  </a:lnTo>
                  <a:close/>
                </a:path>
              </a:pathLst>
            </a:custGeom>
            <a:solidFill>
              <a:srgbClr val="152B48"/>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lumMod val="95000"/>
                    </a:schemeClr>
                  </a:solidFill>
                  <a:latin typeface="Montserrat" panose="00000500000000000000" pitchFamily="50" charset="0"/>
                </a:rPr>
                <a:t>Salpingo- oforectomÍa</a:t>
              </a:r>
              <a:endParaRPr lang="es-ES" sz="2000" kern="1200" dirty="0">
                <a:solidFill>
                  <a:schemeClr val="bg1">
                    <a:lumMod val="95000"/>
                  </a:schemeClr>
                </a:solidFill>
                <a:latin typeface="Montserrat" panose="00000500000000000000" pitchFamily="50" charset="0"/>
              </a:endParaRPr>
            </a:p>
          </p:txBody>
        </p:sp>
        <p:sp>
          <p:nvSpPr>
            <p:cNvPr id="14" name="Forma libre 13">
              <a:extLst>
                <a:ext uri="{FF2B5EF4-FFF2-40B4-BE49-F238E27FC236}">
                  <a16:creationId xmlns:a16="http://schemas.microsoft.com/office/drawing/2014/main" id="{38727691-EEEC-3340-948D-1BCFD6EC99C4}"/>
                </a:ext>
              </a:extLst>
            </p:cNvPr>
            <p:cNvSpPr/>
            <p:nvPr/>
          </p:nvSpPr>
          <p:spPr>
            <a:xfrm>
              <a:off x="8644420" y="4643203"/>
              <a:ext cx="2963683" cy="1778210"/>
            </a:xfrm>
            <a:custGeom>
              <a:avLst/>
              <a:gdLst>
                <a:gd name="connsiteX0" fmla="*/ 0 w 2963683"/>
                <a:gd name="connsiteY0" fmla="*/ 0 h 1778210"/>
                <a:gd name="connsiteX1" fmla="*/ 2963683 w 2963683"/>
                <a:gd name="connsiteY1" fmla="*/ 0 h 1778210"/>
                <a:gd name="connsiteX2" fmla="*/ 2963683 w 2963683"/>
                <a:gd name="connsiteY2" fmla="*/ 1778210 h 1778210"/>
                <a:gd name="connsiteX3" fmla="*/ 0 w 2963683"/>
                <a:gd name="connsiteY3" fmla="*/ 1778210 h 1778210"/>
                <a:gd name="connsiteX4" fmla="*/ 0 w 2963683"/>
                <a:gd name="connsiteY4" fmla="*/ 0 h 1778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683" h="1778210">
                  <a:moveTo>
                    <a:pt x="0" y="0"/>
                  </a:moveTo>
                  <a:lnTo>
                    <a:pt x="2963683" y="0"/>
                  </a:lnTo>
                  <a:lnTo>
                    <a:pt x="2963683" y="1778210"/>
                  </a:lnTo>
                  <a:lnTo>
                    <a:pt x="0" y="1778210"/>
                  </a:lnTo>
                  <a:lnTo>
                    <a:pt x="0" y="0"/>
                  </a:lnTo>
                  <a:close/>
                </a:path>
              </a:pathLst>
            </a:custGeom>
            <a:solidFill>
              <a:srgbClr val="00AAA7"/>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lumMod val="95000"/>
                    </a:schemeClr>
                  </a:solidFill>
                  <a:latin typeface="Montserrat" panose="00000500000000000000" pitchFamily="50" charset="0"/>
                </a:rPr>
                <a:t>Histerectomía.</a:t>
              </a:r>
              <a:endParaRPr lang="es-ES" sz="2000" kern="1200" dirty="0">
                <a:solidFill>
                  <a:schemeClr val="bg1">
                    <a:lumMod val="95000"/>
                  </a:schemeClr>
                </a:solidFill>
                <a:latin typeface="Montserrat" panose="00000500000000000000" pitchFamily="50" charset="0"/>
              </a:endParaRPr>
            </a:p>
          </p:txBody>
        </p:sp>
      </p:grpSp>
      <p:sp>
        <p:nvSpPr>
          <p:cNvPr id="6" name="Título 1">
            <a:extLst>
              <a:ext uri="{FF2B5EF4-FFF2-40B4-BE49-F238E27FC236}">
                <a16:creationId xmlns:a16="http://schemas.microsoft.com/office/drawing/2014/main" id="{A5D7873A-F512-4AAA-A3DD-71BB7089EA11}"/>
              </a:ext>
            </a:extLst>
          </p:cNvPr>
          <p:cNvSpPr txBox="1">
            <a:spLocks/>
          </p:cNvSpPr>
          <p:nvPr/>
        </p:nvSpPr>
        <p:spPr>
          <a:xfrm>
            <a:off x="405565" y="299258"/>
            <a:ext cx="8528177" cy="14014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CO" dirty="0">
                <a:latin typeface="Montserrat" panose="00000500000000000000" pitchFamily="50" charset="0"/>
              </a:rPr>
              <a:t>FACTORES </a:t>
            </a:r>
          </a:p>
          <a:p>
            <a:r>
              <a:rPr lang="es-CO" dirty="0">
                <a:latin typeface="Montserrat" panose="00000500000000000000" pitchFamily="50" charset="0"/>
              </a:rPr>
              <a:t>PROTECTORES</a:t>
            </a:r>
          </a:p>
        </p:txBody>
      </p:sp>
    </p:spTree>
    <p:extLst>
      <p:ext uri="{BB962C8B-B14F-4D97-AF65-F5344CB8AC3E}">
        <p14:creationId xmlns:p14="http://schemas.microsoft.com/office/powerpoint/2010/main" val="331245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6314" y="99459"/>
            <a:ext cx="10515600" cy="1325563"/>
          </a:xfrm>
        </p:spPr>
        <p:txBody>
          <a:bodyPr/>
          <a:lstStyle/>
          <a:p>
            <a:r>
              <a:rPr lang="es-CO" dirty="0">
                <a:latin typeface="Montserrat" panose="00000500000000000000" pitchFamily="50" charset="0"/>
              </a:rPr>
              <a:t>ENFOQUE DE LA MASA ANEXIAL</a:t>
            </a:r>
          </a:p>
        </p:txBody>
      </p:sp>
      <p:graphicFrame>
        <p:nvGraphicFramePr>
          <p:cNvPr id="5" name="Diagrama 4"/>
          <p:cNvGraphicFramePr/>
          <p:nvPr>
            <p:extLst>
              <p:ext uri="{D42A27DB-BD31-4B8C-83A1-F6EECF244321}">
                <p14:modId xmlns:p14="http://schemas.microsoft.com/office/powerpoint/2010/main" val="1077560746"/>
              </p:ext>
            </p:extLst>
          </p:nvPr>
        </p:nvGraphicFramePr>
        <p:xfrm>
          <a:off x="1208867" y="1425022"/>
          <a:ext cx="10279322" cy="2490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a 6"/>
          <p:cNvGraphicFramePr/>
          <p:nvPr>
            <p:extLst>
              <p:ext uri="{D42A27DB-BD31-4B8C-83A1-F6EECF244321}">
                <p14:modId xmlns:p14="http://schemas.microsoft.com/office/powerpoint/2010/main" val="2242679757"/>
              </p:ext>
            </p:extLst>
          </p:nvPr>
        </p:nvGraphicFramePr>
        <p:xfrm>
          <a:off x="4007601" y="4215539"/>
          <a:ext cx="7346197" cy="25144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4955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91695" y="153916"/>
            <a:ext cx="5903563" cy="1325563"/>
          </a:xfrm>
        </p:spPr>
        <p:txBody>
          <a:bodyPr/>
          <a:lstStyle/>
          <a:p>
            <a:r>
              <a:rPr lang="es-CO" dirty="0">
                <a:latin typeface="Montserrat" panose="00000500000000000000" pitchFamily="50" charset="0"/>
              </a:rPr>
              <a:t>HISTORIA CLÍNICA</a:t>
            </a:r>
          </a:p>
        </p:txBody>
      </p:sp>
      <p:pic>
        <p:nvPicPr>
          <p:cNvPr id="5" name="Imagen 4"/>
          <p:cNvPicPr>
            <a:picLocks noChangeAspect="1"/>
          </p:cNvPicPr>
          <p:nvPr/>
        </p:nvPicPr>
        <p:blipFill rotWithShape="1">
          <a:blip r:embed="rId2" cstate="email">
            <a:grayscl/>
            <a:extLst>
              <a:ext uri="{28A0092B-C50C-407E-A947-70E740481C1C}">
                <a14:useLocalDpi xmlns:a14="http://schemas.microsoft.com/office/drawing/2010/main"/>
              </a:ext>
            </a:extLst>
          </a:blip>
          <a:srcRect/>
          <a:stretch/>
        </p:blipFill>
        <p:spPr>
          <a:xfrm>
            <a:off x="4702904" y="2360630"/>
            <a:ext cx="7329909" cy="31583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5518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cstate="email">
            <a:grayscl/>
            <a:extLst>
              <a:ext uri="{28A0092B-C50C-407E-A947-70E740481C1C}">
                <a14:useLocalDpi xmlns:a14="http://schemas.microsoft.com/office/drawing/2010/main"/>
              </a:ext>
            </a:extLst>
          </a:blip>
          <a:srcRect/>
          <a:stretch/>
        </p:blipFill>
        <p:spPr>
          <a:xfrm>
            <a:off x="4713843" y="2250988"/>
            <a:ext cx="7297756" cy="40516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ángulo redondeado 5"/>
          <p:cNvSpPr/>
          <p:nvPr/>
        </p:nvSpPr>
        <p:spPr>
          <a:xfrm>
            <a:off x="7212867" y="2597913"/>
            <a:ext cx="2399465" cy="1275817"/>
          </a:xfrm>
          <a:prstGeom prst="roundRect">
            <a:avLst/>
          </a:prstGeom>
          <a:noFill/>
          <a:ln w="76200">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7" name="Título 1">
            <a:extLst>
              <a:ext uri="{FF2B5EF4-FFF2-40B4-BE49-F238E27FC236}">
                <a16:creationId xmlns:a16="http://schemas.microsoft.com/office/drawing/2014/main" id="{A5D7873A-F512-4AAA-A3DD-71BB7089EA11}"/>
              </a:ext>
            </a:extLst>
          </p:cNvPr>
          <p:cNvSpPr txBox="1">
            <a:spLocks/>
          </p:cNvSpPr>
          <p:nvPr/>
        </p:nvSpPr>
        <p:spPr>
          <a:xfrm>
            <a:off x="584591" y="173022"/>
            <a:ext cx="59035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CO" dirty="0">
                <a:latin typeface="Montserrat" panose="00000500000000000000" pitchFamily="50" charset="0"/>
              </a:rPr>
              <a:t>HISTORIA CLÍNICA</a:t>
            </a:r>
          </a:p>
        </p:txBody>
      </p:sp>
    </p:spTree>
    <p:extLst>
      <p:ext uri="{BB962C8B-B14F-4D97-AF65-F5344CB8AC3E}">
        <p14:creationId xmlns:p14="http://schemas.microsoft.com/office/powerpoint/2010/main" val="10233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85801" y="152044"/>
            <a:ext cx="10515600" cy="1325563"/>
          </a:xfrm>
        </p:spPr>
        <p:txBody>
          <a:bodyPr/>
          <a:lstStyle/>
          <a:p>
            <a:r>
              <a:rPr lang="es-CO" dirty="0">
                <a:latin typeface="Montserrat" panose="00000500000000000000" pitchFamily="50" charset="0"/>
              </a:rPr>
              <a:t>EXAMEN FÍSICO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38608"/>
            <a:ext cx="10667997" cy="2090392"/>
          </a:xfrm>
        </p:spPr>
        <p:txBody>
          <a:bodyPr/>
          <a:lstStyle/>
          <a:p>
            <a:pPr marL="0" indent="0">
              <a:lnSpc>
                <a:spcPct val="100000"/>
              </a:lnSpc>
              <a:buNone/>
            </a:pPr>
            <a:r>
              <a:rPr lang="es-CO" dirty="0">
                <a:latin typeface="Montserrat" panose="00000500000000000000" pitchFamily="50" charset="0"/>
              </a:rPr>
              <a:t>Debido a la baja prevalencia del cáncer de ovario, incluso entre las mujeres posmenopáusicas:</a:t>
            </a:r>
          </a:p>
          <a:p>
            <a:pPr marL="0" indent="0">
              <a:lnSpc>
                <a:spcPct val="100000"/>
              </a:lnSpc>
              <a:buNone/>
            </a:pPr>
            <a:endParaRPr lang="es-CO" dirty="0">
              <a:latin typeface="Montserrat" panose="00000500000000000000" pitchFamily="50" charset="0"/>
            </a:endParaRPr>
          </a:p>
          <a:p>
            <a:pPr lvl="1">
              <a:lnSpc>
                <a:spcPct val="100000"/>
              </a:lnSpc>
            </a:pPr>
            <a:r>
              <a:rPr lang="es-CO" sz="1800" dirty="0">
                <a:latin typeface="Montserrat" panose="00000500000000000000" pitchFamily="50" charset="0"/>
              </a:rPr>
              <a:t>VPP VPN del examen pélvico son bajos.</a:t>
            </a:r>
          </a:p>
          <a:p>
            <a:pPr lvl="1">
              <a:lnSpc>
                <a:spcPct val="100000"/>
              </a:lnSpc>
            </a:pPr>
            <a:r>
              <a:rPr lang="es-CO" sz="1800" dirty="0">
                <a:latin typeface="Montserrat" panose="00000500000000000000" pitchFamily="50" charset="0"/>
              </a:rPr>
              <a:t>No toma decisiones.</a:t>
            </a:r>
          </a:p>
          <a:p>
            <a:pPr>
              <a:lnSpc>
                <a:spcPct val="100000"/>
              </a:lnSpc>
            </a:pPr>
            <a:endParaRPr lang="es-CO" dirty="0">
              <a:latin typeface="Montserrat" panose="00000500000000000000" pitchFamily="50" charset="0"/>
            </a:endParaRPr>
          </a:p>
        </p:txBody>
      </p:sp>
      <p:graphicFrame>
        <p:nvGraphicFramePr>
          <p:cNvPr id="7" name="Diagrama 6">
            <a:extLst>
              <a:ext uri="{FF2B5EF4-FFF2-40B4-BE49-F238E27FC236}">
                <a16:creationId xmlns:a16="http://schemas.microsoft.com/office/drawing/2014/main" id="{65B89513-46B2-4201-89D8-88DF8BD2A614}"/>
              </a:ext>
            </a:extLst>
          </p:cNvPr>
          <p:cNvGraphicFramePr/>
          <p:nvPr>
            <p:extLst>
              <p:ext uri="{D42A27DB-BD31-4B8C-83A1-F6EECF244321}">
                <p14:modId xmlns:p14="http://schemas.microsoft.com/office/powerpoint/2010/main" val="1483564588"/>
              </p:ext>
            </p:extLst>
          </p:nvPr>
        </p:nvGraphicFramePr>
        <p:xfrm>
          <a:off x="4669654" y="3702464"/>
          <a:ext cx="7395411" cy="21528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ángulo 7">
            <a:extLst>
              <a:ext uri="{FF2B5EF4-FFF2-40B4-BE49-F238E27FC236}">
                <a16:creationId xmlns:a16="http://schemas.microsoft.com/office/drawing/2014/main" id="{637DC451-84C0-4A45-A14D-93CDA9A5E4D5}"/>
              </a:ext>
            </a:extLst>
          </p:cNvPr>
          <p:cNvSpPr/>
          <p:nvPr/>
        </p:nvSpPr>
        <p:spPr>
          <a:xfrm>
            <a:off x="7588112" y="2455151"/>
            <a:ext cx="3765686" cy="884420"/>
          </a:xfrm>
          <a:prstGeom prst="rect">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atin typeface="Montserrat" panose="00000500000000000000" pitchFamily="50" charset="0"/>
              </a:rPr>
              <a:t>Sensibilidad 45%.</a:t>
            </a:r>
          </a:p>
          <a:p>
            <a:pPr algn="ctr"/>
            <a:r>
              <a:rPr lang="es-MX" sz="2000" dirty="0">
                <a:latin typeface="Montserrat" panose="00000500000000000000" pitchFamily="50" charset="0"/>
              </a:rPr>
              <a:t>Especificidad  90%.</a:t>
            </a:r>
            <a:endParaRPr lang="es-CO" sz="2000" dirty="0">
              <a:latin typeface="Montserrat" panose="00000500000000000000" pitchFamily="50" charset="0"/>
            </a:endParaRPr>
          </a:p>
        </p:txBody>
      </p:sp>
    </p:spTree>
    <p:extLst>
      <p:ext uri="{BB962C8B-B14F-4D97-AF65-F5344CB8AC3E}">
        <p14:creationId xmlns:p14="http://schemas.microsoft.com/office/powerpoint/2010/main" val="2863954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8942" y="189151"/>
            <a:ext cx="10515600" cy="1325563"/>
          </a:xfrm>
        </p:spPr>
        <p:txBody>
          <a:bodyPr/>
          <a:lstStyle/>
          <a:p>
            <a:r>
              <a:rPr lang="es-CO" dirty="0">
                <a:latin typeface="Montserrat" panose="00000500000000000000" pitchFamily="50" charset="0"/>
              </a:rPr>
              <a:t>PRUEBAS DE LABORATORIO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85059" y="1657721"/>
            <a:ext cx="10667997" cy="2090392"/>
          </a:xfrm>
        </p:spPr>
        <p:txBody>
          <a:bodyPr>
            <a:normAutofit/>
          </a:bodyPr>
          <a:lstStyle/>
          <a:p>
            <a:pPr algn="just">
              <a:lnSpc>
                <a:spcPct val="100000"/>
              </a:lnSpc>
            </a:pPr>
            <a:r>
              <a:rPr lang="es-CO" sz="1800" dirty="0">
                <a:latin typeface="Montserrat" panose="00000500000000000000" pitchFamily="50" charset="0"/>
              </a:rPr>
              <a:t>Dirigidas por síntomas asociados.</a:t>
            </a:r>
          </a:p>
          <a:p>
            <a:pPr algn="just">
              <a:lnSpc>
                <a:spcPct val="100000"/>
              </a:lnSpc>
            </a:pPr>
            <a:r>
              <a:rPr lang="es-CO" sz="1800" dirty="0">
                <a:latin typeface="Montserrat" panose="00000500000000000000" pitchFamily="50" charset="0"/>
              </a:rPr>
              <a:t>Descartar embarazo.</a:t>
            </a:r>
          </a:p>
          <a:p>
            <a:pPr algn="just">
              <a:lnSpc>
                <a:spcPct val="100000"/>
              </a:lnSpc>
            </a:pPr>
            <a:r>
              <a:rPr lang="es-CO" sz="1800" dirty="0">
                <a:latin typeface="Montserrat" panose="00000500000000000000" pitchFamily="50" charset="0"/>
              </a:rPr>
              <a:t>Leucocitosis puede sugerir EPI, absceso tubo ovárico o absceso pélvico de origen intestinal.</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250999"/>
            <a:ext cx="6983402" cy="2413346"/>
          </a:xfrm>
        </p:spPr>
        <p:txBody>
          <a:bodyPr>
            <a:normAutofit/>
          </a:bodyPr>
          <a:lstStyle/>
          <a:p>
            <a:pPr algn="just">
              <a:lnSpc>
                <a:spcPct val="100000"/>
              </a:lnSpc>
            </a:pPr>
            <a:r>
              <a:rPr lang="es-CO" sz="1800" dirty="0">
                <a:latin typeface="Montserrat" panose="00000500000000000000" pitchFamily="50" charset="0"/>
              </a:rPr>
              <a:t>Marcadores séricos.</a:t>
            </a:r>
          </a:p>
          <a:p>
            <a:pPr algn="just">
              <a:lnSpc>
                <a:spcPct val="100000"/>
              </a:lnSpc>
            </a:pPr>
            <a:r>
              <a:rPr lang="es-CO" sz="1800" dirty="0">
                <a:latin typeface="Montserrat" panose="00000500000000000000" pitchFamily="50" charset="0"/>
              </a:rPr>
              <a:t>CA-125 </a:t>
            </a:r>
            <a:r>
              <a:rPr lang="es-CO" sz="1800" dirty="0">
                <a:latin typeface="Montserrat" panose="00000500000000000000" pitchFamily="50" charset="0"/>
                <a:sym typeface="Wingdings" panose="05000000000000000000" pitchFamily="2" charset="2"/>
              </a:rPr>
              <a:t></a:t>
            </a:r>
            <a:r>
              <a:rPr lang="es-CO" sz="1800" dirty="0">
                <a:latin typeface="Montserrat" panose="00000500000000000000" pitchFamily="50" charset="0"/>
              </a:rPr>
              <a:t> glicoproteína </a:t>
            </a:r>
            <a:r>
              <a:rPr lang="es-CO" sz="1800" dirty="0">
                <a:latin typeface="Montserrat" panose="00000500000000000000" pitchFamily="50" charset="0"/>
                <a:sym typeface="Wingdings" panose="05000000000000000000" pitchFamily="2" charset="2"/>
              </a:rPr>
              <a:t></a:t>
            </a:r>
            <a:r>
              <a:rPr lang="es-CO" sz="1800" dirty="0">
                <a:latin typeface="Montserrat" panose="00000500000000000000" pitchFamily="50" charset="0"/>
              </a:rPr>
              <a:t> tumores ováricos benignos y malignos (epiteliales).</a:t>
            </a:r>
          </a:p>
          <a:p>
            <a:pPr algn="just">
              <a:lnSpc>
                <a:spcPct val="100000"/>
              </a:lnSpc>
            </a:pPr>
            <a:r>
              <a:rPr lang="es-CO" sz="1800" dirty="0">
                <a:latin typeface="Montserrat" panose="00000500000000000000" pitchFamily="50" charset="0"/>
              </a:rPr>
              <a:t>Se eleva en 80% al 85% de las pacientes con cáncer de ovario.</a:t>
            </a:r>
          </a:p>
          <a:p>
            <a:pPr algn="just">
              <a:lnSpc>
                <a:spcPct val="100000"/>
              </a:lnSpc>
            </a:pPr>
            <a:endParaRPr lang="es-CO" sz="1800" dirty="0">
              <a:latin typeface="Montserrat" panose="00000500000000000000" pitchFamily="50" charset="0"/>
            </a:endParaRPr>
          </a:p>
        </p:txBody>
      </p:sp>
    </p:spTree>
    <p:extLst>
      <p:ext uri="{BB962C8B-B14F-4D97-AF65-F5344CB8AC3E}">
        <p14:creationId xmlns:p14="http://schemas.microsoft.com/office/powerpoint/2010/main" val="2577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317" y="117322"/>
            <a:ext cx="10515600" cy="1325563"/>
          </a:xfrm>
        </p:spPr>
        <p:txBody>
          <a:bodyPr/>
          <a:lstStyle/>
          <a:p>
            <a:r>
              <a:rPr lang="es-CO" dirty="0">
                <a:latin typeface="Montserrat" panose="00000500000000000000" pitchFamily="50" charset="0"/>
              </a:rPr>
              <a:t>PRUEBAS DE LABORATORIO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232796"/>
            <a:ext cx="10667997" cy="2090392"/>
          </a:xfrm>
        </p:spPr>
        <p:txBody>
          <a:bodyPr>
            <a:normAutofit/>
          </a:bodyPr>
          <a:lstStyle/>
          <a:p>
            <a:pPr marL="0" indent="0">
              <a:buNone/>
            </a:pPr>
            <a:r>
              <a:rPr lang="es-CO" sz="2400" dirty="0">
                <a:latin typeface="Montserrat" panose="00000500000000000000" pitchFamily="50" charset="0"/>
              </a:rPr>
              <a:t>Causas de elevación de Ca-125:</a:t>
            </a:r>
          </a:p>
        </p:txBody>
      </p:sp>
      <p:pic>
        <p:nvPicPr>
          <p:cNvPr id="5" name="Imagen 4">
            <a:extLst>
              <a:ext uri="{FF2B5EF4-FFF2-40B4-BE49-F238E27FC236}">
                <a16:creationId xmlns:a16="http://schemas.microsoft.com/office/drawing/2014/main" id="{2067760E-9D09-4A3F-8C30-94C4A3665DE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83431" y="2323228"/>
            <a:ext cx="5054486" cy="33548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5852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8942" y="117648"/>
            <a:ext cx="10515600" cy="1325563"/>
          </a:xfrm>
        </p:spPr>
        <p:txBody>
          <a:bodyPr/>
          <a:lstStyle/>
          <a:p>
            <a:r>
              <a:rPr lang="es-CO" dirty="0">
                <a:latin typeface="Montserrat" panose="00000500000000000000" pitchFamily="50" charset="0"/>
              </a:rPr>
              <a:t>PRUEBAS DE LABORATORIO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296988"/>
            <a:ext cx="10667997" cy="2090392"/>
          </a:xfrm>
        </p:spPr>
        <p:txBody>
          <a:bodyPr>
            <a:normAutofit/>
          </a:bodyPr>
          <a:lstStyle/>
          <a:p>
            <a:pPr marL="0" indent="0">
              <a:buNone/>
            </a:pPr>
            <a:r>
              <a:rPr lang="es-CO" sz="2400" dirty="0">
                <a:latin typeface="Montserrat" panose="00000500000000000000" pitchFamily="50" charset="0"/>
              </a:rPr>
              <a:t>Causas de elevación de Ca-125:</a:t>
            </a:r>
          </a:p>
        </p:txBody>
      </p:sp>
      <p:pic>
        <p:nvPicPr>
          <p:cNvPr id="6" name="Imagen 5">
            <a:extLst>
              <a:ext uri="{FF2B5EF4-FFF2-40B4-BE49-F238E27FC236}">
                <a16:creationId xmlns:a16="http://schemas.microsoft.com/office/drawing/2014/main" id="{2C327A69-25B6-4776-99D5-F202515C99C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00056" y="2342184"/>
            <a:ext cx="5054486" cy="36064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5424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316" y="117648"/>
            <a:ext cx="10515600" cy="1325563"/>
          </a:xfrm>
        </p:spPr>
        <p:txBody>
          <a:bodyPr/>
          <a:lstStyle/>
          <a:p>
            <a:r>
              <a:rPr lang="es-CO" dirty="0">
                <a:latin typeface="Montserrat" panose="00000500000000000000" pitchFamily="50" charset="0"/>
              </a:rPr>
              <a:t>PRUEBAS DE LABORATORIO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47821"/>
            <a:ext cx="10667997" cy="2090392"/>
          </a:xfrm>
        </p:spPr>
        <p:txBody>
          <a:bodyPr>
            <a:normAutofit/>
          </a:bodyPr>
          <a:lstStyle/>
          <a:p>
            <a:pPr marL="0" indent="0">
              <a:buNone/>
            </a:pPr>
            <a:r>
              <a:rPr lang="es-CO" sz="2400" dirty="0">
                <a:latin typeface="Montserrat" panose="00000500000000000000" pitchFamily="50" charset="0"/>
              </a:rPr>
              <a:t>Causas de elevación de Ca-125:</a:t>
            </a:r>
          </a:p>
        </p:txBody>
      </p:sp>
      <p:pic>
        <p:nvPicPr>
          <p:cNvPr id="7" name="Imagen 6">
            <a:extLst>
              <a:ext uri="{FF2B5EF4-FFF2-40B4-BE49-F238E27FC236}">
                <a16:creationId xmlns:a16="http://schemas.microsoft.com/office/drawing/2014/main" id="{F152AC99-7702-4C3D-8385-F40891C29D0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72250" y="2528442"/>
            <a:ext cx="5165666" cy="36064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09142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8941" y="147234"/>
            <a:ext cx="10515600" cy="1325563"/>
          </a:xfrm>
        </p:spPr>
        <p:txBody>
          <a:bodyPr/>
          <a:lstStyle/>
          <a:p>
            <a:r>
              <a:rPr lang="es-CO" dirty="0">
                <a:latin typeface="Montserrat" panose="00000500000000000000" pitchFamily="50" charset="0"/>
              </a:rPr>
              <a:t>PRUEBAS DE LABORATORIO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682618"/>
            <a:ext cx="10667997" cy="2090392"/>
          </a:xfrm>
        </p:spPr>
        <p:txBody>
          <a:bodyPr>
            <a:normAutofit/>
          </a:bodyPr>
          <a:lstStyle/>
          <a:p>
            <a:pPr algn="just"/>
            <a:r>
              <a:rPr lang="es-CO" b="1" dirty="0">
                <a:latin typeface="Montserrat" panose="00000500000000000000" pitchFamily="50" charset="0"/>
              </a:rPr>
              <a:t>ACE y/o el Ca-19.9: </a:t>
            </a:r>
            <a:endParaRPr lang="es-CO" sz="1800" b="1" dirty="0">
              <a:latin typeface="Montserrat" panose="00000500000000000000" pitchFamily="50" charset="0"/>
            </a:endParaRPr>
          </a:p>
          <a:p>
            <a:pPr lvl="1" algn="just">
              <a:lnSpc>
                <a:spcPct val="100000"/>
              </a:lnSpc>
              <a:buFont typeface="Wingdings" pitchFamily="2" charset="2"/>
              <a:buChar char="§"/>
            </a:pPr>
            <a:r>
              <a:rPr lang="es-CO" sz="1800" dirty="0">
                <a:latin typeface="Montserrat" panose="00000500000000000000" pitchFamily="50" charset="0"/>
              </a:rPr>
              <a:t>Tumor epitelial de estirpe mucinosa.</a:t>
            </a:r>
          </a:p>
          <a:p>
            <a:pPr lvl="1" algn="just">
              <a:lnSpc>
                <a:spcPct val="100000"/>
              </a:lnSpc>
              <a:buFont typeface="Wingdings" pitchFamily="2" charset="2"/>
              <a:buChar char="§"/>
            </a:pPr>
            <a:r>
              <a:rPr lang="es-CO" sz="1800" dirty="0">
                <a:latin typeface="Montserrat" panose="00000500000000000000" pitchFamily="50" charset="0"/>
              </a:rPr>
              <a:t>Diagnóstico diferencial entre tumor ovárico primario y metástasis de adenocarcinomas gastrointestinales.</a:t>
            </a:r>
          </a:p>
          <a:p>
            <a:pPr algn="just"/>
            <a:endParaRPr lang="es-CO" sz="18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35660" y="3470721"/>
            <a:ext cx="6684145" cy="3244201"/>
          </a:xfrm>
        </p:spPr>
        <p:txBody>
          <a:bodyPr>
            <a:normAutofit/>
          </a:bodyPr>
          <a:lstStyle/>
          <a:p>
            <a:pPr algn="just">
              <a:lnSpc>
                <a:spcPct val="100000"/>
              </a:lnSpc>
            </a:pPr>
            <a:r>
              <a:rPr lang="es-CO" b="1" dirty="0">
                <a:latin typeface="Montserrat" panose="00000500000000000000" pitchFamily="50" charset="0"/>
              </a:rPr>
              <a:t> AFP Y HCG: </a:t>
            </a:r>
          </a:p>
          <a:p>
            <a:pPr lvl="1" algn="just">
              <a:lnSpc>
                <a:spcPct val="100000"/>
              </a:lnSpc>
              <a:buFont typeface="Wingdings" pitchFamily="2" charset="2"/>
              <a:buChar char="§"/>
            </a:pPr>
            <a:r>
              <a:rPr lang="es-CO" sz="1800" dirty="0">
                <a:latin typeface="Montserrat" panose="00000500000000000000" pitchFamily="50" charset="0"/>
              </a:rPr>
              <a:t>&lt; 30 años.</a:t>
            </a:r>
          </a:p>
          <a:p>
            <a:pPr lvl="1" algn="just">
              <a:lnSpc>
                <a:spcPct val="100000"/>
              </a:lnSpc>
              <a:buFont typeface="Wingdings" pitchFamily="2" charset="2"/>
              <a:buChar char="§"/>
            </a:pPr>
            <a:r>
              <a:rPr lang="es-CO" sz="1800" dirty="0">
                <a:latin typeface="Montserrat" panose="00000500000000000000" pitchFamily="50" charset="0"/>
              </a:rPr>
              <a:t>Tumor de células germinales.</a:t>
            </a:r>
          </a:p>
          <a:p>
            <a:pPr algn="just">
              <a:lnSpc>
                <a:spcPct val="100000"/>
              </a:lnSpc>
            </a:pPr>
            <a:endParaRPr lang="es-CO" dirty="0">
              <a:latin typeface="Montserrat" panose="00000500000000000000" pitchFamily="50" charset="0"/>
            </a:endParaRPr>
          </a:p>
          <a:p>
            <a:pPr algn="just">
              <a:lnSpc>
                <a:spcPct val="100000"/>
              </a:lnSpc>
            </a:pPr>
            <a:r>
              <a:rPr lang="es-CO" b="1" dirty="0">
                <a:latin typeface="Montserrat" panose="00000500000000000000" pitchFamily="50" charset="0"/>
              </a:rPr>
              <a:t>Proteína 4 del epidídimo: d</a:t>
            </a:r>
            <a:r>
              <a:rPr lang="es-CO" dirty="0">
                <a:latin typeface="Montserrat" panose="00000500000000000000" pitchFamily="50" charset="0"/>
              </a:rPr>
              <a:t>iferenciar benignas de las malignas:</a:t>
            </a:r>
          </a:p>
          <a:p>
            <a:pPr lvl="1" algn="just">
              <a:lnSpc>
                <a:spcPct val="100000"/>
              </a:lnSpc>
              <a:buFont typeface="Wingdings" pitchFamily="2" charset="2"/>
              <a:buChar char="§"/>
            </a:pPr>
            <a:r>
              <a:rPr lang="es-CO" sz="1800" dirty="0">
                <a:latin typeface="Montserrat" panose="00000500000000000000" pitchFamily="50" charset="0"/>
              </a:rPr>
              <a:t>No para tamización si para seguimiento </a:t>
            </a:r>
            <a:r>
              <a:rPr lang="es-CO" sz="1800" dirty="0">
                <a:latin typeface="Montserrat" panose="00000500000000000000" pitchFamily="50" charset="0"/>
                <a:sym typeface="Wingdings" panose="05000000000000000000" pitchFamily="2" charset="2"/>
              </a:rPr>
              <a:t> e</a:t>
            </a:r>
            <a:r>
              <a:rPr lang="es-CO" sz="1800" dirty="0">
                <a:latin typeface="Montserrat" panose="00000500000000000000" pitchFamily="50" charset="0"/>
              </a:rPr>
              <a:t>valuar recurrencia o progresión.</a:t>
            </a:r>
          </a:p>
          <a:p>
            <a:pPr algn="just">
              <a:lnSpc>
                <a:spcPct val="100000"/>
              </a:lnSpc>
            </a:pPr>
            <a:endParaRPr lang="es-CO" dirty="0">
              <a:latin typeface="Montserrat" panose="00000500000000000000" pitchFamily="50" charset="0"/>
            </a:endParaRPr>
          </a:p>
          <a:p>
            <a:pPr algn="just">
              <a:lnSpc>
                <a:spcPct val="100000"/>
              </a:lnSpc>
            </a:pPr>
            <a:endParaRPr lang="es-CO" dirty="0">
              <a:latin typeface="Montserrat" panose="00000500000000000000" pitchFamily="50" charset="0"/>
            </a:endParaRPr>
          </a:p>
        </p:txBody>
      </p:sp>
    </p:spTree>
    <p:extLst>
      <p:ext uri="{BB962C8B-B14F-4D97-AF65-F5344CB8AC3E}">
        <p14:creationId xmlns:p14="http://schemas.microsoft.com/office/powerpoint/2010/main" val="72547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9189" y="117648"/>
            <a:ext cx="10515600" cy="1325563"/>
          </a:xfrm>
        </p:spPr>
        <p:txBody>
          <a:bodyPr/>
          <a:lstStyle/>
          <a:p>
            <a:r>
              <a:rPr lang="es-CO" dirty="0">
                <a:latin typeface="Montserrat" panose="00000500000000000000" pitchFamily="50" charset="0"/>
              </a:rPr>
              <a:t>GENERALIDADES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592961"/>
            <a:ext cx="10667997" cy="2090392"/>
          </a:xfrm>
        </p:spPr>
        <p:txBody>
          <a:bodyPr>
            <a:normAutofit/>
          </a:bodyPr>
          <a:lstStyle/>
          <a:p>
            <a:pPr>
              <a:lnSpc>
                <a:spcPct val="100000"/>
              </a:lnSpc>
            </a:pPr>
            <a:r>
              <a:rPr lang="es-CO" sz="1800" dirty="0">
                <a:latin typeface="Montserrat" panose="00000500000000000000" pitchFamily="50" charset="0"/>
              </a:rPr>
              <a:t>Motivo de consulta importante.</a:t>
            </a:r>
          </a:p>
          <a:p>
            <a:pPr>
              <a:lnSpc>
                <a:spcPct val="100000"/>
              </a:lnSpc>
            </a:pPr>
            <a:r>
              <a:rPr lang="es-CO" sz="1800" dirty="0">
                <a:latin typeface="Montserrat" panose="00000500000000000000" pitchFamily="50" charset="0"/>
              </a:rPr>
              <a:t>Afecta a mujeres en todas las edades.</a:t>
            </a:r>
          </a:p>
          <a:p>
            <a:pPr>
              <a:lnSpc>
                <a:spcPct val="100000"/>
              </a:lnSpc>
            </a:pPr>
            <a:r>
              <a:rPr lang="es-CO" sz="1800" dirty="0">
                <a:latin typeface="Montserrat" panose="00000500000000000000" pitchFamily="50" charset="0"/>
              </a:rPr>
              <a:t>Comprende masas originadas en trompas, ovarios o tejido conectivo circundante. </a:t>
            </a:r>
          </a:p>
          <a:p>
            <a:pPr>
              <a:lnSpc>
                <a:spcPct val="100000"/>
              </a:lnSpc>
            </a:pPr>
            <a:r>
              <a:rPr lang="es-CO" sz="1800" dirty="0">
                <a:latin typeface="Montserrat" panose="00000500000000000000" pitchFamily="50" charset="0"/>
              </a:rPr>
              <a:t>Desde fetos hasta ancianas. </a:t>
            </a:r>
          </a:p>
          <a:p>
            <a:pPr>
              <a:lnSpc>
                <a:spcPct val="100000"/>
              </a:lnSpc>
            </a:pPr>
            <a:r>
              <a:rPr lang="es-CO" sz="1800" dirty="0">
                <a:latin typeface="Montserrat" panose="00000500000000000000" pitchFamily="50" charset="0"/>
              </a:rPr>
              <a:t>La mayoría de origen en el ovario.</a:t>
            </a:r>
          </a:p>
          <a:p>
            <a:pPr>
              <a:lnSpc>
                <a:spcPct val="100000"/>
              </a:lnSpc>
            </a:pPr>
            <a:endParaRPr lang="es-CO" sz="1800" dirty="0">
              <a:latin typeface="Montserrat" panose="00000500000000000000" pitchFamily="50" charset="0"/>
            </a:endParaRPr>
          </a:p>
        </p:txBody>
      </p:sp>
      <p:pic>
        <p:nvPicPr>
          <p:cNvPr id="5" name="Picture 8" descr="Resultado de imagen para MASA ANEXIAL fet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44481" y="4168368"/>
            <a:ext cx="2967245" cy="19781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Resultado de imagen para MASA ANEXIAL"/>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03599" y="4176352"/>
            <a:ext cx="2947491" cy="1964994"/>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6528103" y="372138"/>
            <a:ext cx="4825696" cy="1571085"/>
          </a:xfrm>
          <a:prstGeom prst="rect">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atin typeface="Montserrat" pitchFamily="2" charset="77"/>
              </a:rPr>
              <a:t>La mayoría de las masas anexiales son benignas</a:t>
            </a:r>
          </a:p>
          <a:p>
            <a:pPr algn="ctr"/>
            <a:r>
              <a:rPr lang="es-MX" sz="2000" dirty="0">
                <a:latin typeface="Montserrat" pitchFamily="2" charset="77"/>
              </a:rPr>
              <a:t>Objetivo principal: excluir la malignidad.</a:t>
            </a:r>
          </a:p>
        </p:txBody>
      </p:sp>
    </p:spTree>
    <p:extLst>
      <p:ext uri="{BB962C8B-B14F-4D97-AF65-F5344CB8AC3E}">
        <p14:creationId xmlns:p14="http://schemas.microsoft.com/office/powerpoint/2010/main" val="93944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05691" y="170022"/>
            <a:ext cx="10515600" cy="1325563"/>
          </a:xfrm>
        </p:spPr>
        <p:txBody>
          <a:bodyPr/>
          <a:lstStyle/>
          <a:p>
            <a:r>
              <a:rPr lang="es-CO" dirty="0">
                <a:latin typeface="Montserrat" panose="00000500000000000000" pitchFamily="50" charset="0"/>
              </a:rPr>
              <a:t>PRUEBAS DE LABORATORIO</a:t>
            </a:r>
          </a:p>
        </p:txBody>
      </p:sp>
      <p:pic>
        <p:nvPicPr>
          <p:cNvPr id="5" name="Imagen 4"/>
          <p:cNvPicPr/>
          <p:nvPr/>
        </p:nvPicPr>
        <p:blipFill>
          <a:blip r:embed="rId3">
            <a:extLst>
              <a:ext uri="{28A0092B-C50C-407E-A947-70E740481C1C}">
                <a14:useLocalDpi xmlns:a14="http://schemas.microsoft.com/office/drawing/2010/main"/>
              </a:ext>
            </a:extLst>
          </a:blip>
          <a:srcRect/>
          <a:stretch>
            <a:fillRect/>
          </a:stretch>
        </p:blipFill>
        <p:spPr bwMode="auto">
          <a:xfrm>
            <a:off x="4907212" y="2107771"/>
            <a:ext cx="7072978" cy="32546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8539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37966" y="163416"/>
            <a:ext cx="10515600" cy="1325563"/>
          </a:xfrm>
        </p:spPr>
        <p:txBody>
          <a:bodyPr/>
          <a:lstStyle/>
          <a:p>
            <a:r>
              <a:rPr lang="es-CO" dirty="0">
                <a:latin typeface="Montserrat" panose="00000500000000000000" pitchFamily="50" charset="0"/>
              </a:rPr>
              <a:t>IMÁGENES</a:t>
            </a:r>
          </a:p>
        </p:txBody>
      </p:sp>
      <p:pic>
        <p:nvPicPr>
          <p:cNvPr id="5" name="Imagen 4">
            <a:extLst>
              <a:ext uri="{FF2B5EF4-FFF2-40B4-BE49-F238E27FC236}">
                <a16:creationId xmlns:a16="http://schemas.microsoft.com/office/drawing/2014/main" id="{38B70549-6755-4803-9ADA-1D763342BB9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38461" y="525780"/>
            <a:ext cx="4072573" cy="2903220"/>
          </a:xfrm>
          <a:prstGeom prst="rect">
            <a:avLst/>
          </a:prstGeom>
        </p:spPr>
      </p:pic>
      <p:sp>
        <p:nvSpPr>
          <p:cNvPr id="6" name="CuadroTexto 5">
            <a:extLst>
              <a:ext uri="{FF2B5EF4-FFF2-40B4-BE49-F238E27FC236}">
                <a16:creationId xmlns:a16="http://schemas.microsoft.com/office/drawing/2014/main" id="{9D3DB56E-BB87-4844-BD64-2654EABE0BB3}"/>
              </a:ext>
            </a:extLst>
          </p:cNvPr>
          <p:cNvSpPr txBox="1"/>
          <p:nvPr/>
        </p:nvSpPr>
        <p:spPr>
          <a:xfrm>
            <a:off x="1780966" y="1753832"/>
            <a:ext cx="4114800" cy="954107"/>
          </a:xfrm>
          <a:prstGeom prst="rect">
            <a:avLst/>
          </a:prstGeom>
          <a:noFill/>
        </p:spPr>
        <p:txBody>
          <a:bodyPr wrap="square" rtlCol="0">
            <a:spAutoFit/>
          </a:bodyPr>
          <a:lstStyle/>
          <a:p>
            <a:r>
              <a:rPr lang="es-CO" sz="2800" b="1" dirty="0">
                <a:solidFill>
                  <a:srgbClr val="152B48"/>
                </a:solidFill>
                <a:latin typeface="Montserrat" panose="02000505000000020004"/>
              </a:rPr>
              <a:t>Ecografía transvaginal</a:t>
            </a:r>
          </a:p>
        </p:txBody>
      </p:sp>
      <p:pic>
        <p:nvPicPr>
          <p:cNvPr id="7" name="Picture 2" descr="Resultado de imagen para chulo ok">
            <a:extLst>
              <a:ext uri="{FF2B5EF4-FFF2-40B4-BE49-F238E27FC236}">
                <a16:creationId xmlns:a16="http://schemas.microsoft.com/office/drawing/2014/main" id="{F9C59F2F-0064-456A-A246-395B0A17F73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38203" y="1918301"/>
            <a:ext cx="942763" cy="758338"/>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8BB93F3D-1DB3-4C6C-A81A-DED8797086AF}"/>
              </a:ext>
            </a:extLst>
          </p:cNvPr>
          <p:cNvSpPr txBox="1"/>
          <p:nvPr/>
        </p:nvSpPr>
        <p:spPr>
          <a:xfrm>
            <a:off x="5895766" y="3920413"/>
            <a:ext cx="5483515" cy="2431435"/>
          </a:xfrm>
          <a:prstGeom prst="rect">
            <a:avLst/>
          </a:prstGeom>
          <a:noFill/>
        </p:spPr>
        <p:txBody>
          <a:bodyPr wrap="square" rtlCol="0">
            <a:spAutoFit/>
          </a:bodyPr>
          <a:lstStyle/>
          <a:p>
            <a:pPr>
              <a:buClr>
                <a:srgbClr val="152B48"/>
              </a:buClr>
            </a:pPr>
            <a:r>
              <a:rPr lang="es-CO" sz="2400" b="1" dirty="0">
                <a:solidFill>
                  <a:srgbClr val="152B48"/>
                </a:solidFill>
                <a:latin typeface="Montserrat" panose="02000505000000020004"/>
              </a:rPr>
              <a:t>Caracterización de la lesión: </a:t>
            </a:r>
          </a:p>
          <a:p>
            <a:pPr>
              <a:buClr>
                <a:srgbClr val="152B48"/>
              </a:buClr>
            </a:pPr>
            <a:endParaRPr lang="es-CO" sz="2600" dirty="0">
              <a:solidFill>
                <a:srgbClr val="152B48"/>
              </a:solidFill>
              <a:latin typeface="Montserrat" panose="02000505000000020004"/>
            </a:endParaRPr>
          </a:p>
          <a:p>
            <a:pPr marL="914400" lvl="1" indent="-457200">
              <a:buClr>
                <a:srgbClr val="152B48"/>
              </a:buClr>
              <a:buFont typeface="Arial" panose="020B0604020202020204" pitchFamily="34" charset="0"/>
              <a:buChar char="•"/>
            </a:pPr>
            <a:r>
              <a:rPr lang="es-CO" sz="2000" dirty="0">
                <a:solidFill>
                  <a:srgbClr val="152B48"/>
                </a:solidFill>
                <a:latin typeface="Montserrat" panose="02000505000000020004"/>
              </a:rPr>
              <a:t>Tamaño/lateralidad.</a:t>
            </a:r>
          </a:p>
          <a:p>
            <a:pPr marL="914400" lvl="1" indent="-457200">
              <a:buClr>
                <a:srgbClr val="152B48"/>
              </a:buClr>
              <a:buFont typeface="Arial" panose="020B0604020202020204" pitchFamily="34" charset="0"/>
              <a:buChar char="•"/>
            </a:pPr>
            <a:r>
              <a:rPr lang="es-CO" sz="2000" dirty="0">
                <a:solidFill>
                  <a:srgbClr val="152B48"/>
                </a:solidFill>
                <a:latin typeface="Montserrat" panose="02000505000000020004"/>
              </a:rPr>
              <a:t>Consistencia.</a:t>
            </a:r>
          </a:p>
          <a:p>
            <a:pPr marL="914400" lvl="1" indent="-457200">
              <a:buClr>
                <a:srgbClr val="152B48"/>
              </a:buClr>
              <a:buFont typeface="Arial" panose="020B0604020202020204" pitchFamily="34" charset="0"/>
              <a:buChar char="•"/>
            </a:pPr>
            <a:r>
              <a:rPr lang="es-CO" sz="2000" dirty="0">
                <a:solidFill>
                  <a:srgbClr val="152B48"/>
                </a:solidFill>
                <a:latin typeface="Montserrat" panose="02000505000000020004"/>
              </a:rPr>
              <a:t>Liquido libre en cavidad.</a:t>
            </a:r>
          </a:p>
          <a:p>
            <a:pPr marL="914400" lvl="1" indent="-457200">
              <a:buClr>
                <a:srgbClr val="152B48"/>
              </a:buClr>
              <a:buFont typeface="Arial" panose="020B0604020202020204" pitchFamily="34" charset="0"/>
              <a:buChar char="•"/>
            </a:pPr>
            <a:r>
              <a:rPr lang="es-CO" sz="2000" dirty="0">
                <a:solidFill>
                  <a:srgbClr val="152B48"/>
                </a:solidFill>
                <a:latin typeface="Montserrat" panose="02000505000000020004"/>
              </a:rPr>
              <a:t>Papilas, septos.</a:t>
            </a:r>
          </a:p>
          <a:p>
            <a:pPr marL="914400" lvl="1" indent="-457200">
              <a:buClr>
                <a:srgbClr val="152B48"/>
              </a:buClr>
              <a:buFont typeface="Arial" panose="020B0604020202020204" pitchFamily="34" charset="0"/>
              <a:buChar char="•"/>
            </a:pPr>
            <a:r>
              <a:rPr lang="es-CO" sz="2000" dirty="0">
                <a:solidFill>
                  <a:srgbClr val="152B48"/>
                </a:solidFill>
                <a:latin typeface="Montserrat" panose="02000505000000020004"/>
              </a:rPr>
              <a:t>Doppler.</a:t>
            </a:r>
          </a:p>
        </p:txBody>
      </p:sp>
    </p:spTree>
    <p:extLst>
      <p:ext uri="{BB962C8B-B14F-4D97-AF65-F5344CB8AC3E}">
        <p14:creationId xmlns:p14="http://schemas.microsoft.com/office/powerpoint/2010/main" val="192710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20020" y="245046"/>
            <a:ext cx="10515600" cy="1325563"/>
          </a:xfrm>
        </p:spPr>
        <p:txBody>
          <a:bodyPr/>
          <a:lstStyle/>
          <a:p>
            <a:r>
              <a:rPr lang="es-CO" dirty="0">
                <a:latin typeface="Montserrat" panose="00000500000000000000" pitchFamily="50" charset="0"/>
              </a:rPr>
              <a:t>IMÁGENES</a:t>
            </a:r>
          </a:p>
        </p:txBody>
      </p:sp>
      <p:pic>
        <p:nvPicPr>
          <p:cNvPr id="5" name="Picture 4" descr="Resultado de imagen para chulo ok">
            <a:extLst>
              <a:ext uri="{FF2B5EF4-FFF2-40B4-BE49-F238E27FC236}">
                <a16:creationId xmlns:a16="http://schemas.microsoft.com/office/drawing/2014/main" id="{4532F385-2678-436C-8C1A-8C0B06670BA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4112355" y="1912713"/>
            <a:ext cx="1526007" cy="1489919"/>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8798BCEA-59F9-4DD5-AF7D-1BC64323F4BC}"/>
              </a:ext>
            </a:extLst>
          </p:cNvPr>
          <p:cNvSpPr txBox="1"/>
          <p:nvPr/>
        </p:nvSpPr>
        <p:spPr>
          <a:xfrm>
            <a:off x="5422461" y="1859340"/>
            <a:ext cx="1347078" cy="1569660"/>
          </a:xfrm>
          <a:prstGeom prst="rect">
            <a:avLst/>
          </a:prstGeom>
          <a:noFill/>
          <a:ln>
            <a:noFill/>
          </a:ln>
        </p:spPr>
        <p:txBody>
          <a:bodyPr wrap="square" rtlCol="0">
            <a:spAutoFit/>
          </a:bodyPr>
          <a:lstStyle/>
          <a:p>
            <a:pPr algn="ctr"/>
            <a:r>
              <a:rPr lang="es-CO" sz="3200" dirty="0">
                <a:solidFill>
                  <a:srgbClr val="00AAA7"/>
                </a:solidFill>
                <a:latin typeface="Montserrat" panose="02000505000000020004"/>
              </a:rPr>
              <a:t>TAC</a:t>
            </a:r>
          </a:p>
          <a:p>
            <a:pPr algn="ctr"/>
            <a:r>
              <a:rPr lang="es-CO" sz="3200" dirty="0">
                <a:solidFill>
                  <a:srgbClr val="00AAA7"/>
                </a:solidFill>
                <a:latin typeface="Montserrat" panose="02000505000000020004"/>
              </a:rPr>
              <a:t>RNM</a:t>
            </a:r>
          </a:p>
          <a:p>
            <a:pPr algn="ctr"/>
            <a:r>
              <a:rPr lang="es-CO" sz="3200" dirty="0">
                <a:solidFill>
                  <a:srgbClr val="00AAA7"/>
                </a:solidFill>
                <a:latin typeface="Montserrat" panose="02000505000000020004"/>
              </a:rPr>
              <a:t>PET</a:t>
            </a:r>
          </a:p>
        </p:txBody>
      </p:sp>
      <p:sp>
        <p:nvSpPr>
          <p:cNvPr id="7" name="Flecha: hacia abajo 8">
            <a:extLst>
              <a:ext uri="{FF2B5EF4-FFF2-40B4-BE49-F238E27FC236}">
                <a16:creationId xmlns:a16="http://schemas.microsoft.com/office/drawing/2014/main" id="{69253AE8-6563-4FFC-B0D8-C5FF3DAFE7C7}"/>
              </a:ext>
            </a:extLst>
          </p:cNvPr>
          <p:cNvSpPr/>
          <p:nvPr/>
        </p:nvSpPr>
        <p:spPr>
          <a:xfrm>
            <a:off x="5803024" y="3706157"/>
            <a:ext cx="585952" cy="882869"/>
          </a:xfrm>
          <a:prstGeom prst="down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panose="02000505000000020004"/>
            </a:endParaRPr>
          </a:p>
        </p:txBody>
      </p:sp>
      <p:sp>
        <p:nvSpPr>
          <p:cNvPr id="8" name="CuadroTexto 7">
            <a:extLst>
              <a:ext uri="{FF2B5EF4-FFF2-40B4-BE49-F238E27FC236}">
                <a16:creationId xmlns:a16="http://schemas.microsoft.com/office/drawing/2014/main" id="{2CA917C8-5CDC-41C0-B048-49FA71ED248F}"/>
              </a:ext>
            </a:extLst>
          </p:cNvPr>
          <p:cNvSpPr txBox="1"/>
          <p:nvPr/>
        </p:nvSpPr>
        <p:spPr>
          <a:xfrm>
            <a:off x="4821860" y="4866183"/>
            <a:ext cx="2548279" cy="892552"/>
          </a:xfrm>
          <a:prstGeom prst="rect">
            <a:avLst/>
          </a:prstGeom>
          <a:noFill/>
        </p:spPr>
        <p:txBody>
          <a:bodyPr wrap="square" rtlCol="0">
            <a:spAutoFit/>
          </a:bodyPr>
          <a:lstStyle/>
          <a:p>
            <a:pPr algn="ctr"/>
            <a:r>
              <a:rPr lang="es-CO" sz="2600" dirty="0">
                <a:solidFill>
                  <a:srgbClr val="152B48"/>
                </a:solidFill>
                <a:latin typeface="Montserrat" panose="02000505000000020004"/>
              </a:rPr>
              <a:t>Situaciones especiales.</a:t>
            </a:r>
          </a:p>
        </p:txBody>
      </p:sp>
      <p:pic>
        <p:nvPicPr>
          <p:cNvPr id="1028" name="Picture 4" descr="TAC abdominopélvico. Utero miomatoso. Imagen de masa anexial izquierda. |  Download Scientific Diagram"/>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079645" y="745481"/>
            <a:ext cx="3270897" cy="2683519"/>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p:cNvPicPr>
            <a:picLocks noChangeAspect="1"/>
          </p:cNvPicPr>
          <p:nvPr/>
        </p:nvPicPr>
        <p:blipFill>
          <a:blip r:embed="rId4"/>
          <a:stretch>
            <a:fillRect/>
          </a:stretch>
        </p:blipFill>
        <p:spPr>
          <a:xfrm>
            <a:off x="8079644" y="3773010"/>
            <a:ext cx="3270897" cy="2440592"/>
          </a:xfrm>
          <a:prstGeom prst="rect">
            <a:avLst/>
          </a:prstGeom>
        </p:spPr>
      </p:pic>
    </p:spTree>
    <p:extLst>
      <p:ext uri="{BB962C8B-B14F-4D97-AF65-F5344CB8AC3E}">
        <p14:creationId xmlns:p14="http://schemas.microsoft.com/office/powerpoint/2010/main" val="366781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9382" y="648440"/>
            <a:ext cx="10667997" cy="2090392"/>
          </a:xfrm>
        </p:spPr>
        <p:txBody>
          <a:bodyPr>
            <a:normAutofit lnSpcReduction="10000"/>
          </a:bodyPr>
          <a:lstStyle/>
          <a:p>
            <a:pPr algn="just">
              <a:lnSpc>
                <a:spcPct val="100000"/>
              </a:lnSpc>
            </a:pPr>
            <a:r>
              <a:rPr lang="es-CO" dirty="0">
                <a:latin typeface="Montserrat" panose="00000500000000000000" pitchFamily="50" charset="0"/>
              </a:rPr>
              <a:t>Limitaciones: baja especificidad y VPP para masas neoplásicas en mujeres pre menopáusicas:</a:t>
            </a:r>
          </a:p>
          <a:p>
            <a:pPr algn="just">
              <a:lnSpc>
                <a:spcPct val="100000"/>
              </a:lnSpc>
            </a:pPr>
            <a:endParaRPr lang="es-CO" dirty="0">
              <a:latin typeface="Montserrat" panose="00000500000000000000" pitchFamily="50" charset="0"/>
            </a:endParaRPr>
          </a:p>
          <a:p>
            <a:pPr marL="914400" lvl="1" indent="-457200" algn="just">
              <a:lnSpc>
                <a:spcPct val="100000"/>
              </a:lnSpc>
              <a:buFont typeface="+mj-lt"/>
              <a:buAutoNum type="arabicPeriod"/>
            </a:pPr>
            <a:r>
              <a:rPr lang="es-CO" sz="1800" dirty="0">
                <a:latin typeface="Montserrat" panose="00000500000000000000" pitchFamily="50" charset="0"/>
              </a:rPr>
              <a:t>Operador dependiente.</a:t>
            </a:r>
          </a:p>
          <a:p>
            <a:pPr marL="914400" lvl="1" indent="-457200" algn="just">
              <a:lnSpc>
                <a:spcPct val="100000"/>
              </a:lnSpc>
              <a:buFont typeface="+mj-lt"/>
              <a:buAutoNum type="arabicPeriod"/>
            </a:pPr>
            <a:r>
              <a:rPr lang="es-CO" sz="1800" dirty="0">
                <a:latin typeface="Montserrat" panose="00000500000000000000" pitchFamily="50" charset="0"/>
              </a:rPr>
              <a:t>Variabilidad interobservador.</a:t>
            </a:r>
          </a:p>
          <a:p>
            <a:pPr marL="914400" lvl="1" indent="-457200" algn="just">
              <a:lnSpc>
                <a:spcPct val="100000"/>
              </a:lnSpc>
              <a:buFont typeface="+mj-lt"/>
              <a:buAutoNum type="arabicPeriod"/>
            </a:pPr>
            <a:r>
              <a:rPr lang="es-CO" sz="1800" dirty="0">
                <a:latin typeface="Montserrat" panose="00000500000000000000" pitchFamily="50" charset="0"/>
              </a:rPr>
              <a:t>Experiencia.</a:t>
            </a:r>
          </a:p>
          <a:p>
            <a:pPr algn="just">
              <a:lnSpc>
                <a:spcPct val="100000"/>
              </a:lnSpc>
            </a:pPr>
            <a:endParaRPr lang="es-CO" dirty="0">
              <a:latin typeface="Montserrat" panose="00000500000000000000" pitchFamily="50" charset="0"/>
            </a:endParaRPr>
          </a:p>
          <a:p>
            <a:pPr algn="just">
              <a:lnSpc>
                <a:spcPct val="100000"/>
              </a:lnSpc>
            </a:pPr>
            <a:endParaRPr lang="es-CO"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12144" y="3321388"/>
            <a:ext cx="6684145" cy="2413346"/>
          </a:xfrm>
        </p:spPr>
        <p:txBody>
          <a:bodyPr>
            <a:normAutofit/>
          </a:bodyPr>
          <a:lstStyle/>
          <a:p>
            <a:r>
              <a:rPr lang="es-CO" dirty="0">
                <a:latin typeface="Montserrat" panose="00000500000000000000" pitchFamily="50" charset="0"/>
              </a:rPr>
              <a:t>Observador experto: precisión 92%.</a:t>
            </a:r>
          </a:p>
          <a:p>
            <a:endParaRPr lang="es-CO" dirty="0">
              <a:latin typeface="Montserrat" panose="00000500000000000000" pitchFamily="50" charset="0"/>
            </a:endParaRPr>
          </a:p>
          <a:p>
            <a:r>
              <a:rPr lang="es-CO" dirty="0">
                <a:latin typeface="Montserrat" panose="00000500000000000000" pitchFamily="50" charset="0"/>
              </a:rPr>
              <a:t>Observador inexperto: precisión 82-87%.</a:t>
            </a:r>
          </a:p>
          <a:p>
            <a:endParaRPr lang="es-CO" dirty="0">
              <a:latin typeface="Montserrat" panose="00000500000000000000" pitchFamily="50" charset="0"/>
            </a:endParaRPr>
          </a:p>
        </p:txBody>
      </p:sp>
      <p:sp>
        <p:nvSpPr>
          <p:cNvPr id="5" name="CuadroTexto 4">
            <a:extLst>
              <a:ext uri="{FF2B5EF4-FFF2-40B4-BE49-F238E27FC236}">
                <a16:creationId xmlns:a16="http://schemas.microsoft.com/office/drawing/2014/main" id="{3F3B2B23-B398-4D15-A576-738ABC27A0E5}"/>
              </a:ext>
            </a:extLst>
          </p:cNvPr>
          <p:cNvSpPr txBox="1"/>
          <p:nvPr/>
        </p:nvSpPr>
        <p:spPr>
          <a:xfrm>
            <a:off x="7719301" y="1594582"/>
            <a:ext cx="3070620" cy="954107"/>
          </a:xfrm>
          <a:prstGeom prst="rect">
            <a:avLst/>
          </a:prstGeom>
          <a:solidFill>
            <a:srgbClr val="00AAA7"/>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CO" sz="2000" b="1" dirty="0">
                <a:solidFill>
                  <a:schemeClr val="bg1"/>
                </a:solidFill>
                <a:latin typeface="Montserrat" panose="00000500000000000000" pitchFamily="50" charset="0"/>
              </a:rPr>
              <a:t>Detección Ca ovario: </a:t>
            </a:r>
          </a:p>
          <a:p>
            <a:pPr lvl="1"/>
            <a:r>
              <a:rPr lang="es-CO" dirty="0">
                <a:solidFill>
                  <a:schemeClr val="bg1"/>
                </a:solidFill>
                <a:latin typeface="Montserrat" panose="00000500000000000000" pitchFamily="50" charset="0"/>
              </a:rPr>
              <a:t>S: 86-91%.</a:t>
            </a:r>
          </a:p>
          <a:p>
            <a:pPr lvl="1"/>
            <a:r>
              <a:rPr lang="es-CO" dirty="0">
                <a:solidFill>
                  <a:schemeClr val="bg1"/>
                </a:solidFill>
                <a:latin typeface="Montserrat" panose="00000500000000000000" pitchFamily="50" charset="0"/>
              </a:rPr>
              <a:t>E: 68-83%.</a:t>
            </a:r>
          </a:p>
        </p:txBody>
      </p:sp>
      <p:pic>
        <p:nvPicPr>
          <p:cNvPr id="6" name="Imagen 5">
            <a:extLst>
              <a:ext uri="{FF2B5EF4-FFF2-40B4-BE49-F238E27FC236}">
                <a16:creationId xmlns:a16="http://schemas.microsoft.com/office/drawing/2014/main" id="{5DAC2F3D-DB85-44EB-90BC-D739DE0D89C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254217" y="4830369"/>
            <a:ext cx="3061816" cy="1916555"/>
          </a:xfrm>
          <a:prstGeom prst="rect">
            <a:avLst/>
          </a:prstGeom>
        </p:spPr>
      </p:pic>
    </p:spTree>
    <p:extLst>
      <p:ext uri="{BB962C8B-B14F-4D97-AF65-F5344CB8AC3E}">
        <p14:creationId xmlns:p14="http://schemas.microsoft.com/office/powerpoint/2010/main" val="897865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882" y="117648"/>
            <a:ext cx="10515600" cy="1325563"/>
          </a:xfrm>
        </p:spPr>
        <p:txBody>
          <a:bodyPr/>
          <a:lstStyle/>
          <a:p>
            <a:r>
              <a:rPr lang="es-CO" dirty="0">
                <a:latin typeface="Montserrat" panose="00000500000000000000" pitchFamily="50" charset="0"/>
              </a:rPr>
              <a:t>QUISTES SIMPLES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19052" y="1634418"/>
            <a:ext cx="5699501" cy="2090392"/>
          </a:xfrm>
        </p:spPr>
        <p:txBody>
          <a:bodyPr/>
          <a:lstStyle/>
          <a:p>
            <a:pPr>
              <a:lnSpc>
                <a:spcPct val="100000"/>
              </a:lnSpc>
            </a:pPr>
            <a:r>
              <a:rPr lang="es-CO" b="1" dirty="0">
                <a:latin typeface="Montserrat" panose="00000500000000000000" pitchFamily="50" charset="0"/>
              </a:rPr>
              <a:t>BENIGNOS.</a:t>
            </a:r>
          </a:p>
          <a:p>
            <a:pPr>
              <a:lnSpc>
                <a:spcPct val="100000"/>
              </a:lnSpc>
            </a:pPr>
            <a:r>
              <a:rPr lang="es-CO" dirty="0">
                <a:latin typeface="Montserrat" panose="00000500000000000000" pitchFamily="50" charset="0"/>
              </a:rPr>
              <a:t>Paredes finas y lisas, ausencia de componentes sólidos o flujo sanguíneo interno Doppler color, 2.5 – 5 cms.</a:t>
            </a:r>
          </a:p>
          <a:p>
            <a:pPr>
              <a:lnSpc>
                <a:spcPct val="100000"/>
              </a:lnSpc>
            </a:pPr>
            <a:endParaRPr lang="es-CO"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18471" y="4444654"/>
            <a:ext cx="6684145" cy="2413346"/>
          </a:xfrm>
        </p:spPr>
        <p:txBody>
          <a:bodyPr/>
          <a:lstStyle/>
          <a:p>
            <a:r>
              <a:rPr lang="pt-BR" dirty="0" err="1">
                <a:latin typeface="Montserrat" panose="00000500000000000000" pitchFamily="50" charset="0"/>
              </a:rPr>
              <a:t>Volumen</a:t>
            </a:r>
            <a:r>
              <a:rPr lang="pt-BR" dirty="0">
                <a:latin typeface="Montserrat" panose="00000500000000000000" pitchFamily="50" charset="0"/>
              </a:rPr>
              <a:t> ovárico: </a:t>
            </a:r>
          </a:p>
          <a:p>
            <a:pPr lvl="1">
              <a:lnSpc>
                <a:spcPct val="100000"/>
              </a:lnSpc>
              <a:buFont typeface="Wingdings" pitchFamily="2" charset="2"/>
              <a:buChar char="§"/>
            </a:pPr>
            <a:r>
              <a:rPr lang="pt-BR" sz="1800" dirty="0">
                <a:latin typeface="Montserrat" panose="00000500000000000000" pitchFamily="50" charset="0"/>
              </a:rPr>
              <a:t>20cc premenopáusicas.</a:t>
            </a:r>
          </a:p>
          <a:p>
            <a:pPr lvl="1">
              <a:lnSpc>
                <a:spcPct val="100000"/>
              </a:lnSpc>
              <a:buFont typeface="Wingdings" pitchFamily="2" charset="2"/>
              <a:buChar char="§"/>
            </a:pPr>
            <a:r>
              <a:rPr lang="pt-BR" sz="1800" dirty="0">
                <a:latin typeface="Montserrat" panose="00000500000000000000" pitchFamily="50" charset="0"/>
              </a:rPr>
              <a:t>10cc </a:t>
            </a:r>
            <a:r>
              <a:rPr lang="pt-BR" sz="1800" dirty="0" err="1">
                <a:latin typeface="Montserrat" panose="00000500000000000000" pitchFamily="50" charset="0"/>
              </a:rPr>
              <a:t>postmenopáusicas</a:t>
            </a:r>
            <a:r>
              <a:rPr lang="pt-BR" sz="1800" dirty="0">
                <a:latin typeface="Montserrat" panose="00000500000000000000" pitchFamily="50" charset="0"/>
              </a:rPr>
              <a:t>.</a:t>
            </a:r>
          </a:p>
          <a:p>
            <a:pPr lvl="1">
              <a:lnSpc>
                <a:spcPct val="100000"/>
              </a:lnSpc>
              <a:buFont typeface="Wingdings" pitchFamily="2" charset="2"/>
              <a:buChar char="§"/>
            </a:pPr>
            <a:r>
              <a:rPr lang="pt-BR" sz="1800" dirty="0" err="1">
                <a:latin typeface="Montserrat" panose="00000500000000000000" pitchFamily="50" charset="0"/>
              </a:rPr>
              <a:t>Límite</a:t>
            </a:r>
            <a:r>
              <a:rPr lang="pt-BR" sz="1800" dirty="0">
                <a:latin typeface="Montserrat" panose="00000500000000000000" pitchFamily="50" charset="0"/>
              </a:rPr>
              <a:t> </a:t>
            </a:r>
            <a:r>
              <a:rPr lang="pt-BR" sz="1800" dirty="0" err="1">
                <a:latin typeface="Montserrat" panose="00000500000000000000" pitchFamily="50" charset="0"/>
              </a:rPr>
              <a:t>quirúrgico</a:t>
            </a:r>
            <a:r>
              <a:rPr lang="pt-BR" sz="1800" dirty="0">
                <a:latin typeface="Montserrat" panose="00000500000000000000" pitchFamily="50" charset="0"/>
              </a:rPr>
              <a:t>: ¿10cm?</a:t>
            </a:r>
          </a:p>
        </p:txBody>
      </p:sp>
      <p:pic>
        <p:nvPicPr>
          <p:cNvPr id="5" name="Imagen 4">
            <a:extLst>
              <a:ext uri="{FF2B5EF4-FFF2-40B4-BE49-F238E27FC236}">
                <a16:creationId xmlns:a16="http://schemas.microsoft.com/office/drawing/2014/main" id="{578A713C-F71E-4F15-8EFE-646EF8098B0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93369" y="700218"/>
            <a:ext cx="4779579" cy="3215811"/>
          </a:xfrm>
          <a:prstGeom prst="rect">
            <a:avLst/>
          </a:prstGeom>
        </p:spPr>
      </p:pic>
    </p:spTree>
    <p:extLst>
      <p:ext uri="{BB962C8B-B14F-4D97-AF65-F5344CB8AC3E}">
        <p14:creationId xmlns:p14="http://schemas.microsoft.com/office/powerpoint/2010/main" val="533183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6588" y="81669"/>
            <a:ext cx="10515600" cy="1325563"/>
          </a:xfrm>
        </p:spPr>
        <p:txBody>
          <a:bodyPr/>
          <a:lstStyle/>
          <a:p>
            <a:r>
              <a:rPr lang="es-CO" dirty="0">
                <a:latin typeface="Montserrat" panose="00000500000000000000" pitchFamily="50" charset="0"/>
              </a:rPr>
              <a:t>QUISTES SIMPLES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57607" y="744451"/>
            <a:ext cx="7182601" cy="2684549"/>
          </a:xfrm>
        </p:spPr>
        <p:txBody>
          <a:bodyPr>
            <a:normAutofit/>
          </a:bodyPr>
          <a:lstStyle/>
          <a:p>
            <a:pPr marL="0" indent="0" algn="ctr">
              <a:buNone/>
            </a:pPr>
            <a:r>
              <a:rPr lang="es-CO" b="1" dirty="0">
                <a:latin typeface="Montserrat" panose="00000500000000000000" pitchFamily="50" charset="0"/>
              </a:rPr>
              <a:t>Seguimiento:</a:t>
            </a:r>
          </a:p>
          <a:p>
            <a:pPr marL="0" indent="0" algn="ctr">
              <a:buNone/>
            </a:pPr>
            <a:endParaRPr lang="es-CO" dirty="0">
              <a:latin typeface="Montserrat" panose="00000500000000000000" pitchFamily="50" charset="0"/>
            </a:endParaRPr>
          </a:p>
          <a:p>
            <a:pPr algn="ctr"/>
            <a:r>
              <a:rPr lang="es-CO" sz="1800" dirty="0">
                <a:latin typeface="Montserrat" panose="00000500000000000000" pitchFamily="50" charset="0"/>
              </a:rPr>
              <a:t>¿Frecuencia y duración? </a:t>
            </a:r>
          </a:p>
          <a:p>
            <a:pPr algn="ctr"/>
            <a:r>
              <a:rPr lang="es-CO" sz="1800" dirty="0">
                <a:latin typeface="Montserrat" panose="00000500000000000000" pitchFamily="50" charset="0"/>
              </a:rPr>
              <a:t>7 meses.</a:t>
            </a:r>
          </a:p>
          <a:p>
            <a:pPr algn="ctr"/>
            <a:endParaRPr lang="es-CO" sz="1800" dirty="0">
              <a:latin typeface="Montserrat" panose="00000500000000000000" pitchFamily="50" charset="0"/>
            </a:endParaRPr>
          </a:p>
          <a:p>
            <a:pPr algn="ctr"/>
            <a:r>
              <a:rPr lang="es-CO" sz="1800" dirty="0">
                <a:latin typeface="Montserrat" panose="00000500000000000000" pitchFamily="50" charset="0"/>
              </a:rPr>
              <a:t>Estable no sólido: 1 año.</a:t>
            </a:r>
          </a:p>
          <a:p>
            <a:pPr algn="ctr"/>
            <a:r>
              <a:rPr lang="es-CO" sz="1800" dirty="0">
                <a:latin typeface="Montserrat" panose="00000500000000000000" pitchFamily="50" charset="0"/>
              </a:rPr>
              <a:t>Estable con sólido: 2 años.</a:t>
            </a:r>
          </a:p>
          <a:p>
            <a:pPr algn="ctr"/>
            <a:endParaRPr lang="es-CO" dirty="0">
              <a:latin typeface="Montserrat" panose="00000500000000000000" pitchFamily="50" charset="0"/>
            </a:endParaRPr>
          </a:p>
        </p:txBody>
      </p:sp>
      <p:pic>
        <p:nvPicPr>
          <p:cNvPr id="5" name="Imagen 4">
            <a:extLst>
              <a:ext uri="{FF2B5EF4-FFF2-40B4-BE49-F238E27FC236}">
                <a16:creationId xmlns:a16="http://schemas.microsoft.com/office/drawing/2014/main" id="{0B284A32-C1ED-4573-9D2A-1548A6DA09F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979620" y="3665589"/>
            <a:ext cx="6938577" cy="29142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01835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05938" y="136000"/>
            <a:ext cx="10515600" cy="1325563"/>
          </a:xfrm>
        </p:spPr>
        <p:txBody>
          <a:bodyPr/>
          <a:lstStyle/>
          <a:p>
            <a:r>
              <a:rPr lang="es-CO" dirty="0">
                <a:latin typeface="Montserrat" panose="00000500000000000000" pitchFamily="50" charset="0"/>
              </a:rPr>
              <a:t>QUISTES HEMORRÁGICOS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4715" y="1523143"/>
            <a:ext cx="10667997" cy="2090392"/>
          </a:xfrm>
        </p:spPr>
        <p:txBody>
          <a:bodyPr>
            <a:normAutofit/>
          </a:bodyPr>
          <a:lstStyle/>
          <a:p>
            <a:r>
              <a:rPr lang="es-CO" sz="1800" dirty="0">
                <a:latin typeface="Montserrat" panose="00000500000000000000" pitchFamily="50" charset="0"/>
              </a:rPr>
              <a:t>Quística: ecogénico, bandas de fibrina, sólida (coágulo).</a:t>
            </a:r>
          </a:p>
          <a:p>
            <a:r>
              <a:rPr lang="es-CO" sz="1800" dirty="0">
                <a:latin typeface="Montserrat" panose="00000500000000000000" pitchFamily="50" charset="0"/>
              </a:rPr>
              <a:t>&lt;3cm: no reportar </a:t>
            </a:r>
            <a:r>
              <a:rPr lang="es-CO" sz="1800" dirty="0">
                <a:latin typeface="Montserrat" panose="00000500000000000000" pitchFamily="50" charset="0"/>
                <a:sym typeface="Wingdings" panose="05000000000000000000" pitchFamily="2" charset="2"/>
              </a:rPr>
              <a:t></a:t>
            </a:r>
            <a:r>
              <a:rPr lang="es-CO" sz="1800" dirty="0">
                <a:latin typeface="Montserrat" panose="00000500000000000000" pitchFamily="50" charset="0"/>
              </a:rPr>
              <a:t> resolución espontánea 8 semanas.</a:t>
            </a:r>
          </a:p>
          <a:p>
            <a:r>
              <a:rPr lang="es-CO" sz="1800" dirty="0">
                <a:latin typeface="Montserrat" panose="00000500000000000000" pitchFamily="50" charset="0"/>
              </a:rPr>
              <a:t>3-5cm: reportar sin seguimiento.</a:t>
            </a:r>
          </a:p>
          <a:p>
            <a:r>
              <a:rPr lang="es-CO" sz="1800" dirty="0">
                <a:latin typeface="Montserrat" panose="00000500000000000000" pitchFamily="50" charset="0"/>
              </a:rPr>
              <a:t>&gt;5cm: reportar seguimiento intervalo corto (6-12 semanas).</a:t>
            </a:r>
          </a:p>
          <a:p>
            <a:r>
              <a:rPr lang="es-CO" sz="1800" dirty="0">
                <a:latin typeface="Montserrat" panose="00000500000000000000" pitchFamily="50" charset="0"/>
              </a:rPr>
              <a:t> Imagen ideal: fase folicular, días 3 y 10 del ciclo menstrual.</a:t>
            </a:r>
          </a:p>
          <a:p>
            <a:endParaRPr lang="es-CO" sz="18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860944" y="4590362"/>
            <a:ext cx="3655404" cy="1561055"/>
          </a:xfrm>
          <a:ln>
            <a:solidFill>
              <a:srgbClr val="00AAA7"/>
            </a:solidFill>
          </a:ln>
        </p:spPr>
        <p:txBody>
          <a:bodyPr>
            <a:normAutofit/>
          </a:bodyPr>
          <a:lstStyle/>
          <a:p>
            <a:r>
              <a:rPr lang="es-CO" sz="1800" dirty="0">
                <a:latin typeface="Montserrat" panose="00000500000000000000" pitchFamily="50" charset="0"/>
              </a:rPr>
              <a:t>Menopausia temprana: seguimiento.</a:t>
            </a:r>
          </a:p>
          <a:p>
            <a:r>
              <a:rPr lang="es-CO" sz="1800" dirty="0">
                <a:latin typeface="Montserrat" panose="00000500000000000000" pitchFamily="50" charset="0"/>
              </a:rPr>
              <a:t>Menopausia tardía: posible neoplasia </a:t>
            </a:r>
            <a:r>
              <a:rPr lang="es-CO" sz="1800" dirty="0">
                <a:latin typeface="Montserrat" panose="00000500000000000000" pitchFamily="50" charset="0"/>
                <a:sym typeface="Wingdings" panose="05000000000000000000" pitchFamily="2" charset="2"/>
              </a:rPr>
              <a:t> c</a:t>
            </a:r>
            <a:r>
              <a:rPr lang="es-CO" sz="1800" dirty="0">
                <a:latin typeface="Montserrat" panose="00000500000000000000" pitchFamily="50" charset="0"/>
              </a:rPr>
              <a:t>irugía.</a:t>
            </a:r>
          </a:p>
          <a:p>
            <a:endParaRPr lang="es-CO" sz="1800" dirty="0">
              <a:latin typeface="Montserrat" panose="00000500000000000000" pitchFamily="50" charset="0"/>
            </a:endParaRPr>
          </a:p>
        </p:txBody>
      </p:sp>
      <p:pic>
        <p:nvPicPr>
          <p:cNvPr id="5" name="Imagen 4"/>
          <p:cNvPicPr/>
          <p:nvPr/>
        </p:nvPicPr>
        <p:blipFill rotWithShape="1">
          <a:blip r:embed="rId3" cstate="email">
            <a:extLst>
              <a:ext uri="{28A0092B-C50C-407E-A947-70E740481C1C}">
                <a14:useLocalDpi xmlns:a14="http://schemas.microsoft.com/office/drawing/2010/main"/>
              </a:ext>
            </a:extLst>
          </a:blip>
          <a:srcRect/>
          <a:stretch/>
        </p:blipFill>
        <p:spPr bwMode="auto">
          <a:xfrm>
            <a:off x="8707639" y="546315"/>
            <a:ext cx="3258459" cy="2695649"/>
          </a:xfrm>
          <a:prstGeom prst="rect">
            <a:avLst/>
          </a:prstGeom>
          <a:noFill/>
          <a:ln>
            <a:noFill/>
          </a:ln>
        </p:spPr>
      </p:pic>
      <p:pic>
        <p:nvPicPr>
          <p:cNvPr id="6" name="Imagen 5">
            <a:extLst>
              <a:ext uri="{FF2B5EF4-FFF2-40B4-BE49-F238E27FC236}">
                <a16:creationId xmlns:a16="http://schemas.microsoft.com/office/drawing/2014/main" id="{D371C113-9B6E-4BE6-A02B-D68CF2DAD63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860713" y="4146580"/>
            <a:ext cx="2952309" cy="2575420"/>
          </a:xfrm>
          <a:prstGeom prst="rect">
            <a:avLst/>
          </a:prstGeom>
        </p:spPr>
      </p:pic>
      <p:sp>
        <p:nvSpPr>
          <p:cNvPr id="7" name="CuadroTexto 6"/>
          <p:cNvSpPr txBox="1"/>
          <p:nvPr/>
        </p:nvSpPr>
        <p:spPr>
          <a:xfrm>
            <a:off x="6967773" y="3555345"/>
            <a:ext cx="5319750" cy="400110"/>
          </a:xfrm>
          <a:prstGeom prst="rect">
            <a:avLst/>
          </a:prstGeom>
          <a:noFill/>
        </p:spPr>
        <p:txBody>
          <a:bodyPr wrap="square" rtlCol="0">
            <a:spAutoFit/>
          </a:bodyPr>
          <a:lstStyle/>
          <a:p>
            <a:r>
              <a:rPr lang="es-CO" sz="2000" dirty="0">
                <a:ln w="0"/>
                <a:solidFill>
                  <a:srgbClr val="00AAA7"/>
                </a:solidFill>
                <a:effectLst>
                  <a:outerShdw blurRad="38100" dist="25400" dir="5400000" algn="ctr" rotWithShape="0">
                    <a:srgbClr val="6E747A">
                      <a:alpha val="43000"/>
                    </a:srgbClr>
                  </a:outerShdw>
                </a:effectLst>
                <a:latin typeface="Montserrat" panose="00000500000000000000" pitchFamily="50" charset="0"/>
              </a:rPr>
              <a:t>≠ SÓLIDAS </a:t>
            </a:r>
            <a:r>
              <a:rPr lang="es-CO" sz="2000" dirty="0">
                <a:ln w="0"/>
                <a:solidFill>
                  <a:srgbClr val="00AAA7"/>
                </a:solidFill>
                <a:effectLst>
                  <a:outerShdw blurRad="38100" dist="25400" dir="5400000" algn="ctr" rotWithShape="0">
                    <a:srgbClr val="6E747A">
                      <a:alpha val="43000"/>
                    </a:srgbClr>
                  </a:outerShdw>
                </a:effectLst>
                <a:latin typeface="Montserrat" panose="00000500000000000000" pitchFamily="50" charset="0"/>
                <a:sym typeface="Wingdings" panose="05000000000000000000" pitchFamily="2" charset="2"/>
              </a:rPr>
              <a:t> NO DOPPLER COLOR.</a:t>
            </a:r>
            <a:endParaRPr lang="es-CO" sz="2000" dirty="0">
              <a:ln w="0"/>
              <a:solidFill>
                <a:srgbClr val="00AAA7"/>
              </a:solidFill>
              <a:effectLst>
                <a:outerShdw blurRad="38100" dist="25400" dir="5400000" algn="ctr" rotWithShape="0">
                  <a:srgbClr val="6E747A">
                    <a:alpha val="43000"/>
                  </a:srgbClr>
                </a:outerShdw>
              </a:effectLst>
              <a:latin typeface="Montserrat" panose="00000500000000000000" pitchFamily="50" charset="0"/>
            </a:endParaRPr>
          </a:p>
        </p:txBody>
      </p:sp>
    </p:spTree>
    <p:extLst>
      <p:ext uri="{BB962C8B-B14F-4D97-AF65-F5344CB8AC3E}">
        <p14:creationId xmlns:p14="http://schemas.microsoft.com/office/powerpoint/2010/main" val="237498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5815" y="189151"/>
            <a:ext cx="10515600" cy="1325563"/>
          </a:xfrm>
        </p:spPr>
        <p:txBody>
          <a:bodyPr/>
          <a:lstStyle/>
          <a:p>
            <a:r>
              <a:rPr lang="es-CO" dirty="0">
                <a:latin typeface="Montserrat" panose="00000500000000000000" pitchFamily="50" charset="0"/>
              </a:rPr>
              <a:t>ENDOMETRIOMAS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69176" y="1338549"/>
            <a:ext cx="10684623" cy="2090392"/>
          </a:xfrm>
        </p:spPr>
        <p:txBody>
          <a:bodyPr>
            <a:normAutofit fontScale="92500" lnSpcReduction="10000"/>
          </a:bodyPr>
          <a:lstStyle/>
          <a:p>
            <a:pPr algn="just">
              <a:lnSpc>
                <a:spcPct val="110000"/>
              </a:lnSpc>
            </a:pPr>
            <a:r>
              <a:rPr lang="es-CO" sz="1800" dirty="0">
                <a:latin typeface="Montserrat" panose="00000500000000000000" pitchFamily="50" charset="0"/>
              </a:rPr>
              <a:t>Quístico: homogéneo, ecos finos, vidrio esmerilado, paredes finas, sin papilas ni septos, sin vascularización o mínima.</a:t>
            </a:r>
          </a:p>
          <a:p>
            <a:pPr algn="just">
              <a:lnSpc>
                <a:spcPct val="110000"/>
              </a:lnSpc>
            </a:pPr>
            <a:r>
              <a:rPr lang="es-CO" sz="1800" dirty="0">
                <a:latin typeface="Montserrat" panose="00000500000000000000" pitchFamily="50" charset="0"/>
              </a:rPr>
              <a:t>Difícil diferenciar con quiste hemorrágico </a:t>
            </a:r>
            <a:r>
              <a:rPr lang="es-CO" sz="1800" dirty="0">
                <a:latin typeface="Montserrat" panose="00000500000000000000" pitchFamily="50" charset="0"/>
                <a:sym typeface="Wingdings" panose="05000000000000000000" pitchFamily="2" charset="2"/>
              </a:rPr>
              <a:t></a:t>
            </a:r>
            <a:r>
              <a:rPr lang="es-CO" sz="1800" dirty="0">
                <a:latin typeface="Montserrat" panose="00000500000000000000" pitchFamily="50" charset="0"/>
              </a:rPr>
              <a:t> seguimiento 6-12 semanas.</a:t>
            </a:r>
          </a:p>
          <a:p>
            <a:pPr algn="just">
              <a:lnSpc>
                <a:spcPct val="110000"/>
              </a:lnSpc>
            </a:pPr>
            <a:r>
              <a:rPr lang="es-CO" sz="1800" dirty="0">
                <a:latin typeface="Montserrat" panose="00000500000000000000" pitchFamily="50" charset="0"/>
              </a:rPr>
              <a:t>Seguimiento anual con control del crecimiento y características sólidas en el interior/individualizar.	</a:t>
            </a:r>
          </a:p>
          <a:p>
            <a:pPr algn="just">
              <a:lnSpc>
                <a:spcPct val="110000"/>
              </a:lnSpc>
            </a:pPr>
            <a:r>
              <a:rPr lang="es-CO" sz="1800" dirty="0">
                <a:latin typeface="Montserrat" panose="00000500000000000000" pitchFamily="50" charset="0"/>
              </a:rPr>
              <a:t>Segundas en frecuencias.</a:t>
            </a:r>
          </a:p>
        </p:txBody>
      </p:sp>
      <p:pic>
        <p:nvPicPr>
          <p:cNvPr id="5" name="Imagen 4">
            <a:extLst>
              <a:ext uri="{FF2B5EF4-FFF2-40B4-BE49-F238E27FC236}">
                <a16:creationId xmlns:a16="http://schemas.microsoft.com/office/drawing/2014/main" id="{03A6D0BC-0DDB-4285-936F-2789171E1A6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86609" y="3332579"/>
            <a:ext cx="4836364" cy="3084990"/>
          </a:xfrm>
          <a:prstGeom prst="rect">
            <a:avLst/>
          </a:prstGeom>
        </p:spPr>
      </p:pic>
      <p:sp>
        <p:nvSpPr>
          <p:cNvPr id="6" name="Rectángulo 5">
            <a:extLst>
              <a:ext uri="{FF2B5EF4-FFF2-40B4-BE49-F238E27FC236}">
                <a16:creationId xmlns:a16="http://schemas.microsoft.com/office/drawing/2014/main" id="{7D5FB7BD-D854-4DD5-9A3B-E523BBDD317F}"/>
              </a:ext>
            </a:extLst>
          </p:cNvPr>
          <p:cNvSpPr/>
          <p:nvPr/>
        </p:nvSpPr>
        <p:spPr>
          <a:xfrm>
            <a:off x="5005392" y="4807673"/>
            <a:ext cx="2448886" cy="1015663"/>
          </a:xfrm>
          <a:prstGeom prst="rect">
            <a:avLst/>
          </a:prstGeom>
        </p:spPr>
        <p:txBody>
          <a:bodyPr wrap="square">
            <a:spAutoFit/>
          </a:bodyPr>
          <a:lstStyle/>
          <a:p>
            <a:r>
              <a:rPr lang="es-CO" sz="2000" b="1" dirty="0">
                <a:solidFill>
                  <a:srgbClr val="00AAA7"/>
                </a:solidFill>
                <a:latin typeface="Montserrat" panose="00000500000000000000" pitchFamily="50" charset="0"/>
                <a:sym typeface="Wingdings" panose="05000000000000000000" pitchFamily="2" charset="2"/>
              </a:rPr>
              <a:t>S: 83%, E:89%</a:t>
            </a:r>
          </a:p>
          <a:p>
            <a:r>
              <a:rPr lang="es-CO" sz="2000" b="1" dirty="0">
                <a:solidFill>
                  <a:srgbClr val="00AAA7"/>
                </a:solidFill>
                <a:latin typeface="Montserrat" panose="00000500000000000000" pitchFamily="50" charset="0"/>
                <a:sym typeface="Wingdings" panose="05000000000000000000" pitchFamily="2" charset="2"/>
              </a:rPr>
              <a:t>VPP:77%, VPN:92%</a:t>
            </a:r>
            <a:endParaRPr lang="es-CO" sz="2000" b="1" dirty="0">
              <a:solidFill>
                <a:srgbClr val="00AAA7"/>
              </a:solidFill>
              <a:latin typeface="Montserrat" panose="00000500000000000000" pitchFamily="50" charset="0"/>
            </a:endParaRPr>
          </a:p>
        </p:txBody>
      </p:sp>
    </p:spTree>
    <p:extLst>
      <p:ext uri="{BB962C8B-B14F-4D97-AF65-F5344CB8AC3E}">
        <p14:creationId xmlns:p14="http://schemas.microsoft.com/office/powerpoint/2010/main" val="4035191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9066" y="117648"/>
            <a:ext cx="10515600" cy="1325563"/>
          </a:xfrm>
        </p:spPr>
        <p:txBody>
          <a:bodyPr/>
          <a:lstStyle/>
          <a:p>
            <a:r>
              <a:rPr lang="es-CO" dirty="0">
                <a:latin typeface="Montserrat" panose="00000500000000000000" pitchFamily="50" charset="0"/>
              </a:rPr>
              <a:t>CISTOADENOMA SEROSO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001013" y="1671117"/>
            <a:ext cx="10667997" cy="2090392"/>
          </a:xfrm>
        </p:spPr>
        <p:txBody>
          <a:bodyPr>
            <a:normAutofit/>
          </a:bodyPr>
          <a:lstStyle/>
          <a:p>
            <a:pPr algn="just">
              <a:lnSpc>
                <a:spcPct val="100000"/>
              </a:lnSpc>
            </a:pPr>
            <a:r>
              <a:rPr lang="es-CO" sz="1800" dirty="0">
                <a:latin typeface="Montserrat" panose="00000500000000000000" pitchFamily="50" charset="0"/>
              </a:rPr>
              <a:t>15-20 cms. Características similares a los quistes foliculares. </a:t>
            </a:r>
          </a:p>
          <a:p>
            <a:pPr algn="just">
              <a:lnSpc>
                <a:spcPct val="100000"/>
              </a:lnSpc>
            </a:pPr>
            <a:r>
              <a:rPr lang="es-CO" sz="1800" dirty="0">
                <a:latin typeface="Montserrat" panose="00000500000000000000" pitchFamily="50" charset="0"/>
              </a:rPr>
              <a:t>Pueden ser multiloculares, pero máximo 2-3. </a:t>
            </a:r>
          </a:p>
          <a:p>
            <a:pPr algn="just">
              <a:lnSpc>
                <a:spcPct val="100000"/>
              </a:lnSpc>
            </a:pPr>
            <a:r>
              <a:rPr lang="es-CO" sz="1800" dirty="0">
                <a:latin typeface="Montserrat" panose="00000500000000000000" pitchFamily="50" charset="0"/>
              </a:rPr>
              <a:t>Pueden tener circulación escasa en la cápsula como en los septos.</a:t>
            </a:r>
          </a:p>
        </p:txBody>
      </p:sp>
      <p:pic>
        <p:nvPicPr>
          <p:cNvPr id="5" name="Marcador de contenido 3"/>
          <p:cNvPicPr>
            <a:picLocks/>
          </p:cNvPicPr>
          <p:nvPr/>
        </p:nvPicPr>
        <p:blipFill rotWithShape="1">
          <a:blip r:embed="rId2" cstate="email">
            <a:extLst>
              <a:ext uri="{28A0092B-C50C-407E-A947-70E740481C1C}">
                <a14:useLocalDpi xmlns:a14="http://schemas.microsoft.com/office/drawing/2010/main"/>
              </a:ext>
            </a:extLst>
          </a:blip>
          <a:srcRect b="11417"/>
          <a:stretch/>
        </p:blipFill>
        <p:spPr bwMode="auto">
          <a:xfrm>
            <a:off x="6335012" y="3538066"/>
            <a:ext cx="4669654" cy="3084990"/>
          </a:xfrm>
          <a:prstGeom prst="rect">
            <a:avLst/>
          </a:prstGeom>
          <a:noFill/>
          <a:ln>
            <a:noFill/>
          </a:ln>
        </p:spPr>
      </p:pic>
    </p:spTree>
    <p:extLst>
      <p:ext uri="{BB962C8B-B14F-4D97-AF65-F5344CB8AC3E}">
        <p14:creationId xmlns:p14="http://schemas.microsoft.com/office/powerpoint/2010/main" val="2191177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2440" y="190254"/>
            <a:ext cx="10515600" cy="1325563"/>
          </a:xfrm>
        </p:spPr>
        <p:txBody>
          <a:bodyPr/>
          <a:lstStyle/>
          <a:p>
            <a:r>
              <a:rPr lang="es-CO" dirty="0">
                <a:latin typeface="Montserrat" panose="00000500000000000000" pitchFamily="50" charset="0"/>
              </a:rPr>
              <a:t>CISTOADENOMA MUCINOSO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72810"/>
            <a:ext cx="10667997" cy="2090392"/>
          </a:xfrm>
        </p:spPr>
        <p:txBody>
          <a:bodyPr>
            <a:normAutofit/>
          </a:bodyPr>
          <a:lstStyle/>
          <a:p>
            <a:pPr algn="just">
              <a:lnSpc>
                <a:spcPct val="100000"/>
              </a:lnSpc>
            </a:pPr>
            <a:r>
              <a:rPr lang="es-CO" sz="1800" dirty="0">
                <a:latin typeface="Montserrat" panose="00000500000000000000" pitchFamily="50" charset="0"/>
              </a:rPr>
              <a:t>7-25 cms. Menos frecuentes que el seroso. </a:t>
            </a:r>
          </a:p>
          <a:p>
            <a:pPr algn="just">
              <a:lnSpc>
                <a:spcPct val="100000"/>
              </a:lnSpc>
            </a:pPr>
            <a:r>
              <a:rPr lang="es-CO" sz="1800" dirty="0">
                <a:latin typeface="Montserrat" panose="00000500000000000000" pitchFamily="50" charset="0"/>
              </a:rPr>
              <a:t>Quístico, multilocular, 3-4 lóculos, diferentes densidades (hallazgo característico), tiene circulación en cápsula y septos. </a:t>
            </a:r>
          </a:p>
          <a:p>
            <a:pPr algn="just">
              <a:lnSpc>
                <a:spcPct val="100000"/>
              </a:lnSpc>
            </a:pPr>
            <a:r>
              <a:rPr lang="es-CO" sz="1800" dirty="0">
                <a:latin typeface="Montserrat" panose="00000500000000000000" pitchFamily="50" charset="0"/>
              </a:rPr>
              <a:t>Suelen ser benignos pero cuando tienen muchos septos o son muy grandes aumenta el riesgo de malignidad.</a:t>
            </a:r>
          </a:p>
        </p:txBody>
      </p:sp>
      <p:pic>
        <p:nvPicPr>
          <p:cNvPr id="5" name="Imagen 4"/>
          <p:cNvPicPr/>
          <p:nvPr/>
        </p:nvPicPr>
        <p:blipFill rotWithShape="1">
          <a:blip r:embed="rId2" cstate="email">
            <a:extLst>
              <a:ext uri="{28A0092B-C50C-407E-A947-70E740481C1C}">
                <a14:useLocalDpi xmlns:a14="http://schemas.microsoft.com/office/drawing/2010/main"/>
              </a:ext>
            </a:extLst>
          </a:blip>
          <a:srcRect/>
          <a:stretch/>
        </p:blipFill>
        <p:spPr bwMode="auto">
          <a:xfrm>
            <a:off x="6337739" y="3463202"/>
            <a:ext cx="4427914" cy="2898025"/>
          </a:xfrm>
          <a:prstGeom prst="rect">
            <a:avLst/>
          </a:prstGeom>
          <a:noFill/>
          <a:ln>
            <a:noFill/>
          </a:ln>
        </p:spPr>
      </p:pic>
    </p:spTree>
    <p:extLst>
      <p:ext uri="{BB962C8B-B14F-4D97-AF65-F5344CB8AC3E}">
        <p14:creationId xmlns:p14="http://schemas.microsoft.com/office/powerpoint/2010/main" val="140588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2514" y="65131"/>
            <a:ext cx="10515600" cy="1325563"/>
          </a:xfrm>
        </p:spPr>
        <p:txBody>
          <a:bodyPr/>
          <a:lstStyle/>
          <a:p>
            <a:r>
              <a:rPr lang="es-CO" dirty="0">
                <a:latin typeface="Montserrat" panose="00000500000000000000" pitchFamily="50" charset="0"/>
              </a:rPr>
              <a:t>CA DE OVARIO</a:t>
            </a:r>
          </a:p>
        </p:txBody>
      </p:sp>
      <p:sp>
        <p:nvSpPr>
          <p:cNvPr id="5" name="Rectangle 2">
            <a:extLst>
              <a:ext uri="{FF2B5EF4-FFF2-40B4-BE49-F238E27FC236}">
                <a16:creationId xmlns:a16="http://schemas.microsoft.com/office/drawing/2014/main" id="{E780576C-3E66-E54A-BEB1-4B85C60482E7}"/>
              </a:ext>
            </a:extLst>
          </p:cNvPr>
          <p:cNvSpPr/>
          <p:nvPr/>
        </p:nvSpPr>
        <p:spPr>
          <a:xfrm>
            <a:off x="4759659" y="1726390"/>
            <a:ext cx="5075583" cy="680346"/>
          </a:xfrm>
          <a:prstGeom prst="rect">
            <a:avLst/>
          </a:prstGeom>
          <a:solidFill>
            <a:srgbClr val="152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latin typeface="Montserrat black"/>
            </a:endParaRPr>
          </a:p>
        </p:txBody>
      </p:sp>
      <p:sp>
        <p:nvSpPr>
          <p:cNvPr id="6" name="Oval 7">
            <a:extLst>
              <a:ext uri="{FF2B5EF4-FFF2-40B4-BE49-F238E27FC236}">
                <a16:creationId xmlns:a16="http://schemas.microsoft.com/office/drawing/2014/main" id="{3949BB15-B33B-E94B-8DEF-6B5E1E930ADA}"/>
              </a:ext>
            </a:extLst>
          </p:cNvPr>
          <p:cNvSpPr/>
          <p:nvPr/>
        </p:nvSpPr>
        <p:spPr>
          <a:xfrm>
            <a:off x="9046500" y="1732355"/>
            <a:ext cx="655200" cy="655200"/>
          </a:xfrm>
          <a:prstGeom prst="ellipse">
            <a:avLst/>
          </a:prstGeom>
          <a:solidFill>
            <a:schemeClr val="bg1"/>
          </a:solidFill>
          <a:ln w="38100">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Montserrat black"/>
            </a:endParaRPr>
          </a:p>
        </p:txBody>
      </p:sp>
      <p:sp>
        <p:nvSpPr>
          <p:cNvPr id="7" name="TextBox 12">
            <a:extLst>
              <a:ext uri="{FF2B5EF4-FFF2-40B4-BE49-F238E27FC236}">
                <a16:creationId xmlns:a16="http://schemas.microsoft.com/office/drawing/2014/main" id="{817BACC1-7097-394E-B8FE-5007E51A1384}"/>
              </a:ext>
            </a:extLst>
          </p:cNvPr>
          <p:cNvSpPr txBox="1"/>
          <p:nvPr/>
        </p:nvSpPr>
        <p:spPr>
          <a:xfrm>
            <a:off x="4668014" y="1825625"/>
            <a:ext cx="4202467" cy="369332"/>
          </a:xfrm>
          <a:prstGeom prst="rect">
            <a:avLst/>
          </a:prstGeom>
          <a:noFill/>
        </p:spPr>
        <p:txBody>
          <a:bodyPr wrap="square" rtlCol="0" anchor="ctr">
            <a:spAutoFit/>
          </a:bodyPr>
          <a:lstStyle/>
          <a:p>
            <a:pPr algn="ctr"/>
            <a:r>
              <a:rPr lang="en-US" altLang="ko-KR" dirty="0">
                <a:solidFill>
                  <a:schemeClr val="bg1"/>
                </a:solidFill>
                <a:latin typeface="Montserrat" panose="00000500000000000000" pitchFamily="50" charset="0"/>
                <a:cs typeface="Arial" pitchFamily="34" charset="0"/>
              </a:rPr>
              <a:t>Prevalencia difícil de </a:t>
            </a:r>
            <a:r>
              <a:rPr lang="en-US" altLang="ko-KR" dirty="0" err="1">
                <a:solidFill>
                  <a:schemeClr val="bg1"/>
                </a:solidFill>
                <a:latin typeface="Montserrat" panose="00000500000000000000" pitchFamily="50" charset="0"/>
                <a:cs typeface="Arial" pitchFamily="34" charset="0"/>
              </a:rPr>
              <a:t>estimar</a:t>
            </a:r>
            <a:r>
              <a:rPr lang="en-US" altLang="ko-KR" dirty="0">
                <a:solidFill>
                  <a:schemeClr val="bg1"/>
                </a:solidFill>
                <a:latin typeface="Montserrat" panose="00000500000000000000" pitchFamily="50" charset="0"/>
                <a:cs typeface="Arial" pitchFamily="34" charset="0"/>
              </a:rPr>
              <a:t>. </a:t>
            </a:r>
            <a:endParaRPr lang="ko-KR" altLang="en-US" dirty="0">
              <a:solidFill>
                <a:schemeClr val="bg1"/>
              </a:solidFill>
              <a:latin typeface="Montserrat" panose="00000500000000000000" pitchFamily="50" charset="0"/>
              <a:cs typeface="Arial" pitchFamily="34" charset="0"/>
            </a:endParaRPr>
          </a:p>
        </p:txBody>
      </p:sp>
      <p:sp>
        <p:nvSpPr>
          <p:cNvPr id="8" name="Freeform 97">
            <a:extLst>
              <a:ext uri="{FF2B5EF4-FFF2-40B4-BE49-F238E27FC236}">
                <a16:creationId xmlns:a16="http://schemas.microsoft.com/office/drawing/2014/main" id="{76C0ACC7-1CA6-6641-B9EE-1F3844EF82B0}"/>
              </a:ext>
            </a:extLst>
          </p:cNvPr>
          <p:cNvSpPr>
            <a:spLocks noChangeAspect="1"/>
          </p:cNvSpPr>
          <p:nvPr/>
        </p:nvSpPr>
        <p:spPr>
          <a:xfrm>
            <a:off x="9071885" y="1878163"/>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rgbClr val="00A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ontserrat black"/>
            </a:endParaRPr>
          </a:p>
        </p:txBody>
      </p:sp>
      <p:sp>
        <p:nvSpPr>
          <p:cNvPr id="9" name="Rectangle 3">
            <a:extLst>
              <a:ext uri="{FF2B5EF4-FFF2-40B4-BE49-F238E27FC236}">
                <a16:creationId xmlns:a16="http://schemas.microsoft.com/office/drawing/2014/main" id="{7778D261-491F-5944-AAD8-133D6C8F4183}"/>
              </a:ext>
            </a:extLst>
          </p:cNvPr>
          <p:cNvSpPr/>
          <p:nvPr/>
        </p:nvSpPr>
        <p:spPr>
          <a:xfrm>
            <a:off x="4791210" y="2711245"/>
            <a:ext cx="5936944" cy="752685"/>
          </a:xfrm>
          <a:prstGeom prst="rect">
            <a:avLst/>
          </a:prstGeom>
          <a:solidFill>
            <a:srgbClr val="00AAA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Montserrat black"/>
            </a:endParaRPr>
          </a:p>
        </p:txBody>
      </p:sp>
      <p:sp>
        <p:nvSpPr>
          <p:cNvPr id="10" name="Rectangle 4">
            <a:extLst>
              <a:ext uri="{FF2B5EF4-FFF2-40B4-BE49-F238E27FC236}">
                <a16:creationId xmlns:a16="http://schemas.microsoft.com/office/drawing/2014/main" id="{A1C88F11-D35D-024B-9A81-AC29F2408BA4}"/>
              </a:ext>
            </a:extLst>
          </p:cNvPr>
          <p:cNvSpPr/>
          <p:nvPr/>
        </p:nvSpPr>
        <p:spPr>
          <a:xfrm>
            <a:off x="4791210" y="3652508"/>
            <a:ext cx="6732315" cy="877012"/>
          </a:xfrm>
          <a:prstGeom prst="rect">
            <a:avLst/>
          </a:prstGeom>
          <a:solidFill>
            <a:srgbClr val="152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bg1"/>
              </a:solidFill>
              <a:latin typeface="Montserrat black"/>
            </a:endParaRPr>
          </a:p>
        </p:txBody>
      </p:sp>
      <p:sp>
        <p:nvSpPr>
          <p:cNvPr id="11" name="Oval 8">
            <a:extLst>
              <a:ext uri="{FF2B5EF4-FFF2-40B4-BE49-F238E27FC236}">
                <a16:creationId xmlns:a16="http://schemas.microsoft.com/office/drawing/2014/main" id="{4E9F9103-AD6A-D54A-B187-2DAE68584A80}"/>
              </a:ext>
            </a:extLst>
          </p:cNvPr>
          <p:cNvSpPr/>
          <p:nvPr/>
        </p:nvSpPr>
        <p:spPr>
          <a:xfrm flipH="1">
            <a:off x="10013989" y="2750875"/>
            <a:ext cx="574130" cy="655200"/>
          </a:xfrm>
          <a:prstGeom prst="ellipse">
            <a:avLst/>
          </a:prstGeom>
          <a:solidFill>
            <a:schemeClr val="bg1"/>
          </a:solidFill>
          <a:ln w="38100">
            <a:solidFill>
              <a:srgbClr val="152B4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Montserrat black"/>
            </a:endParaRPr>
          </a:p>
        </p:txBody>
      </p:sp>
      <p:sp>
        <p:nvSpPr>
          <p:cNvPr id="12" name="TextBox 13">
            <a:extLst>
              <a:ext uri="{FF2B5EF4-FFF2-40B4-BE49-F238E27FC236}">
                <a16:creationId xmlns:a16="http://schemas.microsoft.com/office/drawing/2014/main" id="{4BDD7706-1142-0645-B95E-B79719E7E41E}"/>
              </a:ext>
            </a:extLst>
          </p:cNvPr>
          <p:cNvSpPr txBox="1"/>
          <p:nvPr/>
        </p:nvSpPr>
        <p:spPr>
          <a:xfrm>
            <a:off x="4869301" y="2843818"/>
            <a:ext cx="5258682" cy="369332"/>
          </a:xfrm>
          <a:prstGeom prst="rect">
            <a:avLst/>
          </a:prstGeom>
          <a:noFill/>
        </p:spPr>
        <p:txBody>
          <a:bodyPr wrap="square" rtlCol="0" anchor="ctr">
            <a:spAutoFit/>
          </a:bodyPr>
          <a:lstStyle/>
          <a:p>
            <a:r>
              <a:rPr lang="es-CO" dirty="0">
                <a:solidFill>
                  <a:schemeClr val="bg1"/>
                </a:solidFill>
                <a:latin typeface="Montserrat" panose="00000500000000000000" pitchFamily="50" charset="0"/>
              </a:rPr>
              <a:t>Riesgo promedio durante la vida: 1,3%.</a:t>
            </a:r>
          </a:p>
        </p:txBody>
      </p:sp>
      <p:sp>
        <p:nvSpPr>
          <p:cNvPr id="13" name="TextBox 14">
            <a:extLst>
              <a:ext uri="{FF2B5EF4-FFF2-40B4-BE49-F238E27FC236}">
                <a16:creationId xmlns:a16="http://schemas.microsoft.com/office/drawing/2014/main" id="{2F1554FA-9D80-CE43-9053-C57BAEF03E01}"/>
              </a:ext>
            </a:extLst>
          </p:cNvPr>
          <p:cNvSpPr txBox="1"/>
          <p:nvPr/>
        </p:nvSpPr>
        <p:spPr>
          <a:xfrm>
            <a:off x="4839380" y="3752493"/>
            <a:ext cx="7579805" cy="646331"/>
          </a:xfrm>
          <a:prstGeom prst="rect">
            <a:avLst/>
          </a:prstGeom>
          <a:noFill/>
        </p:spPr>
        <p:txBody>
          <a:bodyPr wrap="square" rtlCol="0" anchor="ctr">
            <a:spAutoFit/>
          </a:bodyPr>
          <a:lstStyle/>
          <a:p>
            <a:r>
              <a:rPr lang="es-CO" dirty="0">
                <a:solidFill>
                  <a:schemeClr val="bg1"/>
                </a:solidFill>
                <a:latin typeface="Montserrat" panose="00000500000000000000" pitchFamily="50" charset="0"/>
              </a:rPr>
              <a:t>Mejorar la detección temprana es una </a:t>
            </a:r>
          </a:p>
          <a:p>
            <a:r>
              <a:rPr lang="es-CO" dirty="0">
                <a:solidFill>
                  <a:schemeClr val="bg1"/>
                </a:solidFill>
                <a:latin typeface="Montserrat" panose="00000500000000000000" pitchFamily="50" charset="0"/>
              </a:rPr>
              <a:t>prioridad. </a:t>
            </a:r>
          </a:p>
        </p:txBody>
      </p:sp>
      <p:sp>
        <p:nvSpPr>
          <p:cNvPr id="14" name="Round Same Side Corner Rectangle 20">
            <a:extLst>
              <a:ext uri="{FF2B5EF4-FFF2-40B4-BE49-F238E27FC236}">
                <a16:creationId xmlns:a16="http://schemas.microsoft.com/office/drawing/2014/main" id="{98668299-F0FF-BA4B-9EF0-0BE510DA162E}"/>
              </a:ext>
            </a:extLst>
          </p:cNvPr>
          <p:cNvSpPr/>
          <p:nvPr/>
        </p:nvSpPr>
        <p:spPr>
          <a:xfrm rot="10800000">
            <a:off x="10155641" y="2805856"/>
            <a:ext cx="326549" cy="552979"/>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152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latin typeface="Montserrat black"/>
            </a:endParaRPr>
          </a:p>
        </p:txBody>
      </p:sp>
      <p:sp>
        <p:nvSpPr>
          <p:cNvPr id="15" name="Smiley Face 15">
            <a:extLst>
              <a:ext uri="{FF2B5EF4-FFF2-40B4-BE49-F238E27FC236}">
                <a16:creationId xmlns:a16="http://schemas.microsoft.com/office/drawing/2014/main" id="{F99F2CC3-D079-5741-9324-9E5CCF6E74B2}"/>
              </a:ext>
            </a:extLst>
          </p:cNvPr>
          <p:cNvSpPr/>
          <p:nvPr/>
        </p:nvSpPr>
        <p:spPr>
          <a:xfrm>
            <a:off x="10394322" y="3804435"/>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latin typeface="Montserrat black"/>
            </a:endParaRPr>
          </a:p>
        </p:txBody>
      </p:sp>
      <p:sp>
        <p:nvSpPr>
          <p:cNvPr id="16" name="Rectángulo 15">
            <a:extLst>
              <a:ext uri="{FF2B5EF4-FFF2-40B4-BE49-F238E27FC236}">
                <a16:creationId xmlns:a16="http://schemas.microsoft.com/office/drawing/2014/main" id="{DDA6161B-F325-F540-B845-96C23011AF3B}"/>
              </a:ext>
            </a:extLst>
          </p:cNvPr>
          <p:cNvSpPr/>
          <p:nvPr/>
        </p:nvSpPr>
        <p:spPr>
          <a:xfrm>
            <a:off x="4759659" y="4837231"/>
            <a:ext cx="7177417" cy="923330"/>
          </a:xfrm>
          <a:prstGeom prst="rect">
            <a:avLst/>
          </a:prstGeom>
          <a:solidFill>
            <a:srgbClr val="00AAA7"/>
          </a:solidFill>
        </p:spPr>
        <p:txBody>
          <a:bodyPr wrap="square" anchor="ctr">
            <a:spAutoFit/>
          </a:bodyPr>
          <a:lstStyle/>
          <a:p>
            <a:pPr algn="just"/>
            <a:r>
              <a:rPr lang="es-MX" dirty="0">
                <a:solidFill>
                  <a:schemeClr val="bg1"/>
                </a:solidFill>
                <a:latin typeface="Montserrat" panose="00000500000000000000" pitchFamily="50" charset="0"/>
              </a:rPr>
              <a:t>Diagnóstico temprano </a:t>
            </a:r>
            <a:r>
              <a:rPr lang="es-MX" dirty="0">
                <a:solidFill>
                  <a:schemeClr val="bg1"/>
                </a:solidFill>
                <a:latin typeface="Montserrat" panose="00000500000000000000" pitchFamily="50" charset="0"/>
                <a:sym typeface="Wingdings" panose="05000000000000000000" pitchFamily="2" charset="2"/>
              </a:rPr>
              <a:t> </a:t>
            </a:r>
            <a:r>
              <a:rPr lang="es-MX" dirty="0">
                <a:solidFill>
                  <a:schemeClr val="bg1"/>
                </a:solidFill>
                <a:latin typeface="Montserrat" panose="00000500000000000000" pitchFamily="50" charset="0"/>
              </a:rPr>
              <a:t>supervivencia a los 5 años del 93%.</a:t>
            </a:r>
            <a:endParaRPr lang="es-MX" b="1" dirty="0">
              <a:solidFill>
                <a:schemeClr val="bg1"/>
              </a:solidFill>
              <a:latin typeface="Montserrat" panose="00000500000000000000" pitchFamily="50" charset="0"/>
            </a:endParaRPr>
          </a:p>
          <a:p>
            <a:pPr algn="just"/>
            <a:r>
              <a:rPr lang="es-MX" dirty="0">
                <a:solidFill>
                  <a:schemeClr val="bg1"/>
                </a:solidFill>
                <a:latin typeface="Montserrat" panose="00000500000000000000" pitchFamily="50" charset="0"/>
              </a:rPr>
              <a:t>Enfermedad localmente avanzada </a:t>
            </a:r>
            <a:r>
              <a:rPr lang="es-MX" dirty="0">
                <a:solidFill>
                  <a:schemeClr val="bg1"/>
                </a:solidFill>
                <a:latin typeface="Montserrat" panose="00000500000000000000" pitchFamily="50" charset="0"/>
                <a:sym typeface="Wingdings" panose="05000000000000000000" pitchFamily="2" charset="2"/>
              </a:rPr>
              <a:t> </a:t>
            </a:r>
            <a:r>
              <a:rPr lang="es-MX" dirty="0">
                <a:solidFill>
                  <a:schemeClr val="bg1"/>
                </a:solidFill>
                <a:latin typeface="Montserrat" panose="00000500000000000000" pitchFamily="50" charset="0"/>
              </a:rPr>
              <a:t>27% de supervivencia a los 5 años.</a:t>
            </a:r>
          </a:p>
        </p:txBody>
      </p:sp>
    </p:spTree>
    <p:extLst>
      <p:ext uri="{BB962C8B-B14F-4D97-AF65-F5344CB8AC3E}">
        <p14:creationId xmlns:p14="http://schemas.microsoft.com/office/powerpoint/2010/main" val="2096754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9065" y="158951"/>
            <a:ext cx="10515600" cy="1325563"/>
          </a:xfrm>
        </p:spPr>
        <p:txBody>
          <a:bodyPr/>
          <a:lstStyle/>
          <a:p>
            <a:r>
              <a:rPr lang="es-CO" dirty="0">
                <a:latin typeface="Montserrat" panose="00000500000000000000" pitchFamily="50" charset="0"/>
              </a:rPr>
              <a:t>TERATOMA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484514"/>
            <a:ext cx="10667997" cy="2090392"/>
          </a:xfrm>
        </p:spPr>
        <p:txBody>
          <a:bodyPr>
            <a:normAutofit/>
          </a:bodyPr>
          <a:lstStyle/>
          <a:p>
            <a:pPr algn="just">
              <a:lnSpc>
                <a:spcPct val="100000"/>
              </a:lnSpc>
            </a:pPr>
            <a:r>
              <a:rPr lang="es-CO" sz="1800" dirty="0">
                <a:latin typeface="Montserrat" panose="00000500000000000000" pitchFamily="50" charset="0"/>
              </a:rPr>
              <a:t>Aspecto  variado. </a:t>
            </a:r>
          </a:p>
          <a:p>
            <a:pPr algn="just">
              <a:lnSpc>
                <a:spcPct val="100000"/>
              </a:lnSpc>
            </a:pPr>
            <a:r>
              <a:rPr lang="es-CO" sz="1800" dirty="0">
                <a:latin typeface="Montserrat" panose="00000500000000000000" pitchFamily="50" charset="0"/>
              </a:rPr>
              <a:t>Hallazgos más comunes: lesión ecogénica en una parte de la imagen, malla dermoide, sombra acústica, sin vascularización Doppler. </a:t>
            </a:r>
          </a:p>
          <a:p>
            <a:pPr algn="just">
              <a:lnSpc>
                <a:spcPct val="100000"/>
              </a:lnSpc>
            </a:pPr>
            <a:r>
              <a:rPr lang="es-CO" sz="1800" dirty="0">
                <a:latin typeface="Montserrat" panose="00000500000000000000" pitchFamily="50" charset="0"/>
              </a:rPr>
              <a:t>Diagnóstico ecográfico.</a:t>
            </a:r>
          </a:p>
          <a:p>
            <a:pPr algn="just">
              <a:lnSpc>
                <a:spcPct val="100000"/>
              </a:lnSpc>
            </a:pPr>
            <a:r>
              <a:rPr lang="es-CO" sz="1800" dirty="0">
                <a:latin typeface="Montserrat" panose="00000500000000000000" pitchFamily="50" charset="0"/>
              </a:rPr>
              <a:t>No marcadores (maduro).</a:t>
            </a:r>
          </a:p>
        </p:txBody>
      </p:sp>
      <p:pic>
        <p:nvPicPr>
          <p:cNvPr id="5" name="Imagen 4"/>
          <p:cNvPicPr/>
          <p:nvPr/>
        </p:nvPicPr>
        <p:blipFill rotWithShape="1">
          <a:blip r:embed="rId3" cstate="email">
            <a:extLst>
              <a:ext uri="{28A0092B-C50C-407E-A947-70E740481C1C}">
                <a14:useLocalDpi xmlns:a14="http://schemas.microsoft.com/office/drawing/2010/main"/>
              </a:ext>
            </a:extLst>
          </a:blip>
          <a:srcRect/>
          <a:stretch/>
        </p:blipFill>
        <p:spPr bwMode="auto">
          <a:xfrm>
            <a:off x="6335011" y="3511847"/>
            <a:ext cx="4335604" cy="2777244"/>
          </a:xfrm>
          <a:prstGeom prst="rect">
            <a:avLst/>
          </a:prstGeom>
          <a:noFill/>
          <a:ln>
            <a:noFill/>
          </a:ln>
        </p:spPr>
      </p:pic>
    </p:spTree>
    <p:extLst>
      <p:ext uri="{BB962C8B-B14F-4D97-AF65-F5344CB8AC3E}">
        <p14:creationId xmlns:p14="http://schemas.microsoft.com/office/powerpoint/2010/main" val="2564220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8942" y="181851"/>
            <a:ext cx="10515600" cy="1325563"/>
          </a:xfrm>
        </p:spPr>
        <p:txBody>
          <a:bodyPr/>
          <a:lstStyle/>
          <a:p>
            <a:r>
              <a:rPr lang="es-CO" dirty="0">
                <a:latin typeface="Montserrat" panose="00000500000000000000" pitchFamily="50" charset="0"/>
              </a:rPr>
              <a:t>HIDROSALPINX</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234441" y="1690687"/>
            <a:ext cx="10667997" cy="2090392"/>
          </a:xfrm>
        </p:spPr>
        <p:txBody>
          <a:bodyPr/>
          <a:lstStyle/>
          <a:p>
            <a:r>
              <a:rPr lang="es-CO" dirty="0">
                <a:latin typeface="Montserrat" panose="00000500000000000000" pitchFamily="50" charset="0"/>
              </a:rPr>
              <a:t>Estructura quística en forma de salchicha con septos incompletos.</a:t>
            </a:r>
          </a:p>
          <a:p>
            <a:endParaRPr lang="es-CO" dirty="0">
              <a:latin typeface="Montserrat" panose="00000500000000000000" pitchFamily="50" charset="0"/>
            </a:endParaRPr>
          </a:p>
        </p:txBody>
      </p:sp>
      <p:pic>
        <p:nvPicPr>
          <p:cNvPr id="5" name="Imagen 4"/>
          <p:cNvPicPr/>
          <p:nvPr/>
        </p:nvPicPr>
        <p:blipFill rotWithShape="1">
          <a:blip r:embed="rId2" cstate="email">
            <a:extLst>
              <a:ext uri="{28A0092B-C50C-407E-A947-70E740481C1C}">
                <a14:useLocalDpi xmlns:a14="http://schemas.microsoft.com/office/drawing/2010/main"/>
              </a:ext>
            </a:extLst>
          </a:blip>
          <a:srcRect/>
          <a:stretch/>
        </p:blipFill>
        <p:spPr bwMode="auto">
          <a:xfrm>
            <a:off x="6705717" y="3264845"/>
            <a:ext cx="3874576" cy="2262753"/>
          </a:xfrm>
          <a:prstGeom prst="rect">
            <a:avLst/>
          </a:prstGeom>
          <a:noFill/>
          <a:ln>
            <a:noFill/>
          </a:ln>
        </p:spPr>
      </p:pic>
    </p:spTree>
    <p:extLst>
      <p:ext uri="{BB962C8B-B14F-4D97-AF65-F5344CB8AC3E}">
        <p14:creationId xmlns:p14="http://schemas.microsoft.com/office/powerpoint/2010/main" val="1208545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3">
            <a:extLst>
              <a:ext uri="{28A0092B-C50C-407E-A947-70E740481C1C}">
                <a14:useLocalDpi xmlns:a14="http://schemas.microsoft.com/office/drawing/2010/main"/>
              </a:ext>
            </a:extLst>
          </a:blip>
          <a:srcRect/>
          <a:stretch>
            <a:fillRect/>
          </a:stretch>
        </p:blipFill>
        <p:spPr bwMode="auto">
          <a:xfrm>
            <a:off x="531256" y="574511"/>
            <a:ext cx="3673642" cy="2804160"/>
          </a:xfrm>
          <a:prstGeom prst="rect">
            <a:avLst/>
          </a:prstGeom>
          <a:noFill/>
          <a:ln>
            <a:noFill/>
          </a:ln>
        </p:spPr>
      </p:pic>
      <p:sp>
        <p:nvSpPr>
          <p:cNvPr id="6" name="CuadroTexto 5"/>
          <p:cNvSpPr txBox="1"/>
          <p:nvPr/>
        </p:nvSpPr>
        <p:spPr>
          <a:xfrm>
            <a:off x="4377007" y="485942"/>
            <a:ext cx="3946358" cy="2031325"/>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s-CO" dirty="0">
                <a:solidFill>
                  <a:srgbClr val="152B48"/>
                </a:solidFill>
                <a:latin typeface="Montserrat" panose="00000500000000000000" pitchFamily="50" charset="0"/>
              </a:rPr>
              <a:t>Lesión quística y sólida; bordes irregulares pared gruesa; septos gruesos y altamente vascularizada.</a:t>
            </a:r>
          </a:p>
          <a:p>
            <a:pPr marL="285750" indent="-285750">
              <a:buFont typeface="Arial" panose="020B0604020202020204" pitchFamily="34" charset="0"/>
              <a:buChar char="•"/>
            </a:pPr>
            <a:r>
              <a:rPr lang="es-CO" dirty="0">
                <a:solidFill>
                  <a:srgbClr val="152B48"/>
                </a:solidFill>
                <a:latin typeface="Montserrat" panose="00000500000000000000" pitchFamily="50" charset="0"/>
              </a:rPr>
              <a:t>Por ser un proceso infeccioso, la clínica y reactantes de fase aguda son fundamentales.</a:t>
            </a:r>
          </a:p>
        </p:txBody>
      </p:sp>
      <p:pic>
        <p:nvPicPr>
          <p:cNvPr id="7" name="Imagen 6"/>
          <p:cNvPicPr/>
          <p:nvPr/>
        </p:nvPicPr>
        <p:blipFill>
          <a:blip r:embed="rId4">
            <a:extLst>
              <a:ext uri="{28A0092B-C50C-407E-A947-70E740481C1C}">
                <a14:useLocalDpi xmlns:a14="http://schemas.microsoft.com/office/drawing/2010/main"/>
              </a:ext>
            </a:extLst>
          </a:blip>
          <a:srcRect/>
          <a:stretch>
            <a:fillRect/>
          </a:stretch>
        </p:blipFill>
        <p:spPr bwMode="auto">
          <a:xfrm>
            <a:off x="4693243" y="3550853"/>
            <a:ext cx="3922045" cy="2821205"/>
          </a:xfrm>
          <a:prstGeom prst="rect">
            <a:avLst/>
          </a:prstGeom>
          <a:noFill/>
          <a:ln>
            <a:noFill/>
          </a:ln>
        </p:spPr>
      </p:pic>
      <p:sp>
        <p:nvSpPr>
          <p:cNvPr id="8" name="Rectángulo 7"/>
          <p:cNvSpPr/>
          <p:nvPr/>
        </p:nvSpPr>
        <p:spPr>
          <a:xfrm>
            <a:off x="8615288" y="1792245"/>
            <a:ext cx="3407597" cy="4426789"/>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a:spAutoFit/>
          </a:bodyPr>
          <a:lstStyle/>
          <a:p>
            <a:pPr marL="285750" indent="-285750">
              <a:lnSpc>
                <a:spcPct val="107000"/>
              </a:lnSpc>
              <a:spcAft>
                <a:spcPts val="800"/>
              </a:spcAft>
              <a:buFont typeface="Arial" panose="020B0604020202020204" pitchFamily="34" charset="0"/>
              <a:buChar char="•"/>
            </a:pPr>
            <a:r>
              <a:rPr lang="es-CO" dirty="0">
                <a:solidFill>
                  <a:srgbClr val="152B48"/>
                </a:solidFill>
                <a:latin typeface="Montserrat" panose="00000500000000000000" pitchFamily="50" charset="0"/>
                <a:ea typeface="Calibri" panose="020F0502020204030204" pitchFamily="34" charset="0"/>
                <a:cs typeface="Times New Roman" panose="02020603050405020304" pitchFamily="18" charset="0"/>
              </a:rPr>
              <a:t>Colecciones de líquido delimitadas por adherencias pélvicas secundarias a cirugía, endometriosis o procesos infecciosos.</a:t>
            </a:r>
          </a:p>
          <a:p>
            <a:pPr marL="285750" indent="-285750">
              <a:lnSpc>
                <a:spcPct val="107000"/>
              </a:lnSpc>
              <a:spcAft>
                <a:spcPts val="800"/>
              </a:spcAft>
              <a:buFont typeface="Arial" panose="020B0604020202020204" pitchFamily="34" charset="0"/>
              <a:buChar char="•"/>
            </a:pPr>
            <a:r>
              <a:rPr lang="es-CO" dirty="0">
                <a:solidFill>
                  <a:srgbClr val="152B48"/>
                </a:solidFill>
                <a:latin typeface="Montserrat" panose="00000500000000000000" pitchFamily="50" charset="0"/>
                <a:ea typeface="Calibri" panose="020F0502020204030204" pitchFamily="34" charset="0"/>
                <a:cs typeface="Times New Roman" panose="02020603050405020304" pitchFamily="18" charset="0"/>
              </a:rPr>
              <a:t>Quístico y anecoico, sin cápsula.</a:t>
            </a:r>
          </a:p>
          <a:p>
            <a:pPr marL="285750" indent="-285750">
              <a:lnSpc>
                <a:spcPct val="107000"/>
              </a:lnSpc>
              <a:spcAft>
                <a:spcPts val="800"/>
              </a:spcAft>
              <a:buFont typeface="Arial" panose="020B0604020202020204" pitchFamily="34" charset="0"/>
              <a:buChar char="•"/>
            </a:pPr>
            <a:r>
              <a:rPr lang="es-CO" dirty="0">
                <a:solidFill>
                  <a:srgbClr val="152B48"/>
                </a:solidFill>
                <a:latin typeface="Montserrat" panose="00000500000000000000" pitchFamily="50" charset="0"/>
                <a:ea typeface="Calibri" panose="020F0502020204030204" pitchFamily="34" charset="0"/>
                <a:cs typeface="Times New Roman" panose="02020603050405020304" pitchFamily="18" charset="0"/>
              </a:rPr>
              <a:t>Característicamente su forma no es fija sino que cambia con la presión. Pueden tener septos que pueden flotar al hacer presión (signo de la vela).</a:t>
            </a:r>
            <a:endParaRPr lang="es-CO" dirty="0">
              <a:solidFill>
                <a:srgbClr val="152B48"/>
              </a:solidFill>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401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3">
            <a:extLst>
              <a:ext uri="{28A0092B-C50C-407E-A947-70E740481C1C}">
                <a14:useLocalDpi xmlns:a14="http://schemas.microsoft.com/office/drawing/2010/main"/>
              </a:ext>
            </a:extLst>
          </a:blip>
          <a:srcRect/>
          <a:stretch>
            <a:fillRect/>
          </a:stretch>
        </p:blipFill>
        <p:spPr bwMode="auto">
          <a:xfrm>
            <a:off x="1174501" y="172386"/>
            <a:ext cx="4669654" cy="3325929"/>
          </a:xfrm>
          <a:prstGeom prst="rect">
            <a:avLst/>
          </a:prstGeom>
          <a:noFill/>
          <a:ln>
            <a:noFill/>
          </a:ln>
        </p:spPr>
      </p:pic>
      <p:sp>
        <p:nvSpPr>
          <p:cNvPr id="6" name="CuadroTexto 5"/>
          <p:cNvSpPr txBox="1"/>
          <p:nvPr/>
        </p:nvSpPr>
        <p:spPr>
          <a:xfrm>
            <a:off x="6780430" y="679841"/>
            <a:ext cx="4396791" cy="1754326"/>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s-CO" dirty="0">
                <a:ln w="0"/>
                <a:solidFill>
                  <a:srgbClr val="152B48"/>
                </a:solidFill>
                <a:effectLst>
                  <a:outerShdw blurRad="38100" dist="19050" dir="2700000" algn="tl" rotWithShape="0">
                    <a:schemeClr val="dk1">
                      <a:alpha val="40000"/>
                    </a:schemeClr>
                  </a:outerShdw>
                </a:effectLst>
                <a:latin typeface="Montserrat" panose="00000500000000000000" pitchFamily="50" charset="0"/>
              </a:rPr>
              <a:t>Se originan en conductos mesonéfricos y paramesonéfricos.</a:t>
            </a:r>
          </a:p>
          <a:p>
            <a:pPr marL="285750" indent="-285750">
              <a:buFont typeface="Arial" panose="020B0604020202020204" pitchFamily="34" charset="0"/>
              <a:buChar char="•"/>
            </a:pPr>
            <a:r>
              <a:rPr lang="es-CO" dirty="0">
                <a:ln w="0"/>
                <a:solidFill>
                  <a:srgbClr val="152B48"/>
                </a:solidFill>
                <a:effectLst>
                  <a:outerShdw blurRad="38100" dist="19050" dir="2700000" algn="tl" rotWithShape="0">
                    <a:schemeClr val="dk1">
                      <a:alpha val="40000"/>
                    </a:schemeClr>
                  </a:outerShdw>
                </a:effectLst>
                <a:latin typeface="Montserrat" panose="00000500000000000000" pitchFamily="50" charset="0"/>
              </a:rPr>
              <a:t>Quístico y anecoico, pared delgada, sin septos ni papilas, sin flujo Doppler, imagen de ovario adyacente.</a:t>
            </a:r>
          </a:p>
        </p:txBody>
      </p:sp>
      <p:pic>
        <p:nvPicPr>
          <p:cNvPr id="7" name="Imagen 6"/>
          <p:cNvPicPr/>
          <p:nvPr/>
        </p:nvPicPr>
        <p:blipFill>
          <a:blip r:embed="rId4">
            <a:extLst>
              <a:ext uri="{28A0092B-C50C-407E-A947-70E740481C1C}">
                <a14:useLocalDpi xmlns:a14="http://schemas.microsoft.com/office/drawing/2010/main"/>
              </a:ext>
            </a:extLst>
          </a:blip>
          <a:srcRect/>
          <a:stretch>
            <a:fillRect/>
          </a:stretch>
        </p:blipFill>
        <p:spPr bwMode="auto">
          <a:xfrm>
            <a:off x="8214058" y="3575408"/>
            <a:ext cx="3912520" cy="3042736"/>
          </a:xfrm>
          <a:prstGeom prst="rect">
            <a:avLst/>
          </a:prstGeom>
          <a:noFill/>
          <a:ln>
            <a:noFill/>
          </a:ln>
        </p:spPr>
      </p:pic>
      <p:sp>
        <p:nvSpPr>
          <p:cNvPr id="8" name="CuadroTexto 7"/>
          <p:cNvSpPr txBox="1"/>
          <p:nvPr/>
        </p:nvSpPr>
        <p:spPr>
          <a:xfrm>
            <a:off x="4669654" y="3546293"/>
            <a:ext cx="3510889" cy="2862322"/>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s-CO" dirty="0">
                <a:solidFill>
                  <a:srgbClr val="152B48"/>
                </a:solidFill>
                <a:latin typeface="Montserrat" panose="00000500000000000000" pitchFamily="50" charset="0"/>
              </a:rPr>
              <a:t>Masa anexial. Si no hay masa se ve edema ovárico dado por aumento del volumen y folículos en la periferia. </a:t>
            </a:r>
          </a:p>
          <a:p>
            <a:pPr marL="285750" indent="-285750">
              <a:buFont typeface="Arial" panose="020B0604020202020204" pitchFamily="34" charset="0"/>
              <a:buChar char="•"/>
            </a:pPr>
            <a:r>
              <a:rPr lang="es-CO" dirty="0">
                <a:solidFill>
                  <a:srgbClr val="152B48"/>
                </a:solidFill>
                <a:latin typeface="Montserrat" panose="00000500000000000000" pitchFamily="50" charset="0"/>
              </a:rPr>
              <a:t>Signo de la lavadora: estructura tubular arremolinada que conecta el útero con el anexo, en 80% de los casos.</a:t>
            </a:r>
          </a:p>
        </p:txBody>
      </p:sp>
    </p:spTree>
    <p:extLst>
      <p:ext uri="{BB962C8B-B14F-4D97-AF65-F5344CB8AC3E}">
        <p14:creationId xmlns:p14="http://schemas.microsoft.com/office/powerpoint/2010/main" val="3397638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2">
            <a:extLst>
              <a:ext uri="{28A0092B-C50C-407E-A947-70E740481C1C}">
                <a14:useLocalDpi xmlns:a14="http://schemas.microsoft.com/office/drawing/2010/main"/>
              </a:ext>
            </a:extLst>
          </a:blip>
          <a:srcRect/>
          <a:stretch>
            <a:fillRect/>
          </a:stretch>
        </p:blipFill>
        <p:spPr bwMode="auto">
          <a:xfrm>
            <a:off x="1242311" y="327542"/>
            <a:ext cx="4175489" cy="3228633"/>
          </a:xfrm>
          <a:prstGeom prst="rect">
            <a:avLst/>
          </a:prstGeom>
          <a:noFill/>
          <a:ln>
            <a:noFill/>
          </a:ln>
        </p:spPr>
      </p:pic>
      <p:sp>
        <p:nvSpPr>
          <p:cNvPr id="6" name="CuadroTexto 5"/>
          <p:cNvSpPr txBox="1"/>
          <p:nvPr/>
        </p:nvSpPr>
        <p:spPr>
          <a:xfrm>
            <a:off x="5863244" y="803831"/>
            <a:ext cx="4710545" cy="1754326"/>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s-CO" dirty="0">
                <a:solidFill>
                  <a:srgbClr val="152B48"/>
                </a:solidFill>
                <a:latin typeface="Montserrat" panose="00000500000000000000" pitchFamily="50" charset="0"/>
              </a:rPr>
              <a:t>Carácter mixto, quístico y sólido.</a:t>
            </a:r>
          </a:p>
          <a:p>
            <a:pPr marL="285750" indent="-285750">
              <a:buFont typeface="Arial" panose="020B0604020202020204" pitchFamily="34" charset="0"/>
              <a:buChar char="•"/>
            </a:pPr>
            <a:r>
              <a:rPr lang="es-CO" dirty="0">
                <a:solidFill>
                  <a:srgbClr val="152B48"/>
                </a:solidFill>
                <a:latin typeface="Montserrat" panose="00000500000000000000" pitchFamily="50" charset="0"/>
              </a:rPr>
              <a:t>Bordes no se definen claramente.</a:t>
            </a:r>
          </a:p>
          <a:p>
            <a:pPr marL="285750" indent="-285750">
              <a:buFont typeface="Arial" panose="020B0604020202020204" pitchFamily="34" charset="0"/>
              <a:buChar char="•"/>
            </a:pPr>
            <a:r>
              <a:rPr lang="es-CO" dirty="0">
                <a:solidFill>
                  <a:srgbClr val="152B48"/>
                </a:solidFill>
                <a:latin typeface="Montserrat" panose="00000500000000000000" pitchFamily="50" charset="0"/>
              </a:rPr>
              <a:t>Tamaño relación inversa con malignidad. </a:t>
            </a:r>
          </a:p>
          <a:p>
            <a:pPr marL="285750" indent="-285750">
              <a:buFont typeface="Arial" panose="020B0604020202020204" pitchFamily="34" charset="0"/>
              <a:buChar char="•"/>
            </a:pPr>
            <a:r>
              <a:rPr lang="es-CO" dirty="0">
                <a:solidFill>
                  <a:srgbClr val="152B48"/>
                </a:solidFill>
                <a:latin typeface="Montserrat" panose="00000500000000000000" pitchFamily="50" charset="0"/>
              </a:rPr>
              <a:t>Flujo moderado, ascitis y carcinomatosis peritoneal.</a:t>
            </a:r>
          </a:p>
        </p:txBody>
      </p:sp>
      <p:pic>
        <p:nvPicPr>
          <p:cNvPr id="7" name="Imagen 6"/>
          <p:cNvPicPr/>
          <p:nvPr/>
        </p:nvPicPr>
        <p:blipFill>
          <a:blip r:embed="rId3">
            <a:extLst>
              <a:ext uri="{28A0092B-C50C-407E-A947-70E740481C1C}">
                <a14:useLocalDpi xmlns:a14="http://schemas.microsoft.com/office/drawing/2010/main"/>
              </a:ext>
            </a:extLst>
          </a:blip>
          <a:srcRect/>
          <a:stretch>
            <a:fillRect/>
          </a:stretch>
        </p:blipFill>
        <p:spPr bwMode="auto">
          <a:xfrm>
            <a:off x="8085246" y="3340046"/>
            <a:ext cx="3902216" cy="3228633"/>
          </a:xfrm>
          <a:prstGeom prst="rect">
            <a:avLst/>
          </a:prstGeom>
          <a:noFill/>
          <a:ln>
            <a:noFill/>
          </a:ln>
        </p:spPr>
      </p:pic>
      <p:sp>
        <p:nvSpPr>
          <p:cNvPr id="8" name="CuadroTexto 7"/>
          <p:cNvSpPr txBox="1"/>
          <p:nvPr/>
        </p:nvSpPr>
        <p:spPr>
          <a:xfrm>
            <a:off x="4920085" y="4576841"/>
            <a:ext cx="2914730" cy="1477328"/>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dirty="0">
                <a:solidFill>
                  <a:srgbClr val="152B48"/>
                </a:solidFill>
                <a:latin typeface="Montserrat" panose="00000500000000000000" pitchFamily="50" charset="0"/>
              </a:rPr>
              <a:t>Característica: aparición de componentes sólidos en la cápsula y muy vascularizados.</a:t>
            </a:r>
          </a:p>
        </p:txBody>
      </p:sp>
    </p:spTree>
    <p:extLst>
      <p:ext uri="{BB962C8B-B14F-4D97-AF65-F5344CB8AC3E}">
        <p14:creationId xmlns:p14="http://schemas.microsoft.com/office/powerpoint/2010/main" val="1463535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9120" y="198871"/>
            <a:ext cx="10515600" cy="1325563"/>
          </a:xfrm>
        </p:spPr>
        <p:txBody>
          <a:bodyPr/>
          <a:lstStyle/>
          <a:p>
            <a:r>
              <a:rPr lang="es-CO" dirty="0">
                <a:latin typeface="Montserrat" panose="00000500000000000000" pitchFamily="50" charset="0"/>
              </a:rPr>
              <a:t>PASOS EN LA CARACTERIZACIÓN DE UNA MASA</a:t>
            </a:r>
          </a:p>
        </p:txBody>
      </p:sp>
      <p:graphicFrame>
        <p:nvGraphicFramePr>
          <p:cNvPr id="7" name="Marcador de contenido 3">
            <a:extLst>
              <a:ext uri="{FF2B5EF4-FFF2-40B4-BE49-F238E27FC236}">
                <a16:creationId xmlns:a16="http://schemas.microsoft.com/office/drawing/2014/main" id="{28EF7A24-B4B4-484E-B6A2-7E7266450EF1}"/>
              </a:ext>
            </a:extLst>
          </p:cNvPr>
          <p:cNvGraphicFramePr>
            <a:graphicFrameLocks/>
          </p:cNvGraphicFramePr>
          <p:nvPr>
            <p:extLst>
              <p:ext uri="{D42A27DB-BD31-4B8C-83A1-F6EECF244321}">
                <p14:modId xmlns:p14="http://schemas.microsoft.com/office/powerpoint/2010/main" val="433640721"/>
              </p:ext>
            </p:extLst>
          </p:nvPr>
        </p:nvGraphicFramePr>
        <p:xfrm>
          <a:off x="1097280" y="1066353"/>
          <a:ext cx="10746400"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ángulo 7">
            <a:extLst>
              <a:ext uri="{FF2B5EF4-FFF2-40B4-BE49-F238E27FC236}">
                <a16:creationId xmlns:a16="http://schemas.microsoft.com/office/drawing/2014/main" id="{ADDD256D-D000-4C59-B917-A66D6E85CAA1}"/>
              </a:ext>
            </a:extLst>
          </p:cNvPr>
          <p:cNvSpPr/>
          <p:nvPr/>
        </p:nvSpPr>
        <p:spPr>
          <a:xfrm>
            <a:off x="8865809" y="5254916"/>
            <a:ext cx="3256063" cy="1200329"/>
          </a:xfrm>
          <a:prstGeom prst="rect">
            <a:avLst/>
          </a:prstGeom>
        </p:spPr>
        <p:txBody>
          <a:bodyPr wrap="square">
            <a:spAutoFit/>
          </a:bodyPr>
          <a:lstStyle/>
          <a:p>
            <a:pPr marL="342900" indent="-342900">
              <a:buClr>
                <a:srgbClr val="152B48"/>
              </a:buClr>
              <a:buFont typeface="Arial" panose="020B0604020202020204" pitchFamily="34" charset="0"/>
              <a:buChar char="•"/>
            </a:pPr>
            <a:r>
              <a:rPr lang="es-CO" dirty="0">
                <a:solidFill>
                  <a:srgbClr val="152B48"/>
                </a:solidFill>
                <a:latin typeface="Montserrat" pitchFamily="2" charset="77"/>
              </a:rPr>
              <a:t>Teratomas maduros. </a:t>
            </a:r>
          </a:p>
          <a:p>
            <a:pPr marL="342900" indent="-342900">
              <a:buClr>
                <a:srgbClr val="152B48"/>
              </a:buClr>
              <a:buFont typeface="Arial" panose="020B0604020202020204" pitchFamily="34" charset="0"/>
              <a:buChar char="•"/>
            </a:pPr>
            <a:r>
              <a:rPr lang="es-CO" dirty="0">
                <a:solidFill>
                  <a:srgbClr val="152B48"/>
                </a:solidFill>
                <a:latin typeface="Montserrat" pitchFamily="2" charset="77"/>
              </a:rPr>
              <a:t>Quistes de inclusión. </a:t>
            </a:r>
          </a:p>
          <a:p>
            <a:pPr marL="342900" indent="-342900">
              <a:buClr>
                <a:srgbClr val="152B48"/>
              </a:buClr>
              <a:buFont typeface="Arial" panose="020B0604020202020204" pitchFamily="34" charset="0"/>
              <a:buChar char="•"/>
            </a:pPr>
            <a:r>
              <a:rPr lang="es-CO" dirty="0">
                <a:solidFill>
                  <a:srgbClr val="152B48"/>
                </a:solidFill>
                <a:latin typeface="Montserrat" pitchFamily="2" charset="77"/>
              </a:rPr>
              <a:t>Hidrosalpinx .</a:t>
            </a:r>
          </a:p>
          <a:p>
            <a:pPr marL="342900" indent="-342900">
              <a:buClr>
                <a:srgbClr val="152B48"/>
              </a:buClr>
              <a:buFont typeface="Arial" panose="020B0604020202020204" pitchFamily="34" charset="0"/>
              <a:buChar char="•"/>
            </a:pPr>
            <a:r>
              <a:rPr lang="es-CO" dirty="0">
                <a:solidFill>
                  <a:srgbClr val="152B48"/>
                </a:solidFill>
                <a:latin typeface="Montserrat" pitchFamily="2" charset="77"/>
              </a:rPr>
              <a:t>Mioma pedunculados.</a:t>
            </a:r>
          </a:p>
        </p:txBody>
      </p:sp>
      <p:sp>
        <p:nvSpPr>
          <p:cNvPr id="9" name="Rectángulo 8">
            <a:extLst>
              <a:ext uri="{FF2B5EF4-FFF2-40B4-BE49-F238E27FC236}">
                <a16:creationId xmlns:a16="http://schemas.microsoft.com/office/drawing/2014/main" id="{C0DA3963-6302-42B4-B797-E4C283CD4A78}"/>
              </a:ext>
            </a:extLst>
          </p:cNvPr>
          <p:cNvSpPr/>
          <p:nvPr/>
        </p:nvSpPr>
        <p:spPr>
          <a:xfrm>
            <a:off x="4976655" y="5005923"/>
            <a:ext cx="4167346" cy="1477328"/>
          </a:xfrm>
          <a:prstGeom prst="rect">
            <a:avLst/>
          </a:prstGeom>
        </p:spPr>
        <p:txBody>
          <a:bodyPr wrap="square">
            <a:spAutoFit/>
          </a:bodyPr>
          <a:lstStyle/>
          <a:p>
            <a:pPr marL="342900" indent="-342900">
              <a:buClr>
                <a:srgbClr val="152B48"/>
              </a:buClr>
              <a:buFont typeface="Arial" panose="020B0604020202020204" pitchFamily="34" charset="0"/>
              <a:buChar char="•"/>
            </a:pPr>
            <a:r>
              <a:rPr lang="es-CO" dirty="0">
                <a:solidFill>
                  <a:srgbClr val="152B48"/>
                </a:solidFill>
                <a:latin typeface="Montserrat" pitchFamily="2" charset="77"/>
              </a:rPr>
              <a:t>Cuerpo lúteo.</a:t>
            </a:r>
          </a:p>
          <a:p>
            <a:pPr marL="342900" indent="-342900">
              <a:buClr>
                <a:srgbClr val="152B48"/>
              </a:buClr>
              <a:buFont typeface="Arial" panose="020B0604020202020204" pitchFamily="34" charset="0"/>
              <a:buChar char="•"/>
            </a:pPr>
            <a:r>
              <a:rPr lang="es-CO" dirty="0">
                <a:solidFill>
                  <a:srgbClr val="152B48"/>
                </a:solidFill>
                <a:latin typeface="Montserrat" pitchFamily="2" charset="77"/>
              </a:rPr>
              <a:t>Quiste hemorrágico.</a:t>
            </a:r>
          </a:p>
          <a:p>
            <a:pPr marL="342900" indent="-342900">
              <a:buClr>
                <a:srgbClr val="152B48"/>
              </a:buClr>
              <a:buFont typeface="Arial" panose="020B0604020202020204" pitchFamily="34" charset="0"/>
              <a:buChar char="•"/>
            </a:pPr>
            <a:r>
              <a:rPr lang="es-CO" dirty="0">
                <a:solidFill>
                  <a:srgbClr val="152B48"/>
                </a:solidFill>
                <a:latin typeface="Montserrat" pitchFamily="2" charset="77"/>
              </a:rPr>
              <a:t>Quiste simple adyacente (dobles).</a:t>
            </a:r>
          </a:p>
          <a:p>
            <a:pPr marL="342900" indent="-342900">
              <a:buClr>
                <a:srgbClr val="152B48"/>
              </a:buClr>
              <a:buFont typeface="Arial" panose="020B0604020202020204" pitchFamily="34" charset="0"/>
              <a:buChar char="•"/>
            </a:pPr>
            <a:r>
              <a:rPr lang="es-CO" dirty="0">
                <a:solidFill>
                  <a:srgbClr val="152B48"/>
                </a:solidFill>
                <a:latin typeface="Montserrat" pitchFamily="2" charset="77"/>
              </a:rPr>
              <a:t>Endometriomas.</a:t>
            </a:r>
          </a:p>
        </p:txBody>
      </p:sp>
    </p:spTree>
    <p:extLst>
      <p:ext uri="{BB962C8B-B14F-4D97-AF65-F5344CB8AC3E}">
        <p14:creationId xmlns:p14="http://schemas.microsoft.com/office/powerpoint/2010/main" val="1935384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317" y="242837"/>
            <a:ext cx="10515600" cy="1325563"/>
          </a:xfrm>
        </p:spPr>
        <p:txBody>
          <a:bodyPr>
            <a:normAutofit/>
          </a:bodyPr>
          <a:lstStyle/>
          <a:p>
            <a:r>
              <a:rPr lang="es-CO" dirty="0">
                <a:latin typeface="Montserrat" panose="00000500000000000000" pitchFamily="50" charset="0"/>
              </a:rPr>
              <a:t>CARACTERÍSTICAS ECOGRÁFICAS DE BENIGNIDAD</a:t>
            </a:r>
          </a:p>
        </p:txBody>
      </p:sp>
      <p:graphicFrame>
        <p:nvGraphicFramePr>
          <p:cNvPr id="5" name="Marcador de contenido 3">
            <a:extLst>
              <a:ext uri="{FF2B5EF4-FFF2-40B4-BE49-F238E27FC236}">
                <a16:creationId xmlns:a16="http://schemas.microsoft.com/office/drawing/2014/main" id="{590FD380-9EE3-41DD-99C9-EC6B1FE7BFAF}"/>
              </a:ext>
            </a:extLst>
          </p:cNvPr>
          <p:cNvGraphicFramePr>
            <a:graphicFrameLocks/>
          </p:cNvGraphicFramePr>
          <p:nvPr>
            <p:extLst>
              <p:ext uri="{D42A27DB-BD31-4B8C-83A1-F6EECF244321}">
                <p14:modId xmlns:p14="http://schemas.microsoft.com/office/powerpoint/2010/main" val="1465273442"/>
              </p:ext>
            </p:extLst>
          </p:nvPr>
        </p:nvGraphicFramePr>
        <p:xfrm>
          <a:off x="4823167" y="2588216"/>
          <a:ext cx="7141524" cy="3364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342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2193" y="305934"/>
            <a:ext cx="10515600" cy="1325563"/>
          </a:xfrm>
        </p:spPr>
        <p:txBody>
          <a:bodyPr>
            <a:normAutofit/>
          </a:bodyPr>
          <a:lstStyle/>
          <a:p>
            <a:r>
              <a:rPr lang="es-CO" dirty="0">
                <a:latin typeface="Montserrat" panose="00000500000000000000" pitchFamily="50" charset="0"/>
              </a:rPr>
              <a:t>CARACTERÍSTICAS ECOGRÁFICAS DE MALIGNIDAD</a:t>
            </a:r>
          </a:p>
        </p:txBody>
      </p:sp>
      <p:graphicFrame>
        <p:nvGraphicFramePr>
          <p:cNvPr id="5" name="Marcador de contenido 3">
            <a:extLst>
              <a:ext uri="{FF2B5EF4-FFF2-40B4-BE49-F238E27FC236}">
                <a16:creationId xmlns:a16="http://schemas.microsoft.com/office/drawing/2014/main" id="{590FD380-9EE3-41DD-99C9-EC6B1FE7BFAF}"/>
              </a:ext>
            </a:extLst>
          </p:cNvPr>
          <p:cNvGraphicFramePr>
            <a:graphicFrameLocks/>
          </p:cNvGraphicFramePr>
          <p:nvPr>
            <p:extLst>
              <p:ext uri="{D42A27DB-BD31-4B8C-83A1-F6EECF244321}">
                <p14:modId xmlns:p14="http://schemas.microsoft.com/office/powerpoint/2010/main" val="675836943"/>
              </p:ext>
            </p:extLst>
          </p:nvPr>
        </p:nvGraphicFramePr>
        <p:xfrm>
          <a:off x="4854708" y="2355742"/>
          <a:ext cx="7140980" cy="3533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941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22564" y="165138"/>
            <a:ext cx="10515600" cy="1325563"/>
          </a:xfrm>
        </p:spPr>
        <p:txBody>
          <a:bodyPr/>
          <a:lstStyle/>
          <a:p>
            <a:r>
              <a:rPr lang="es-CO" dirty="0">
                <a:latin typeface="Montserrat" panose="00000500000000000000" pitchFamily="50" charset="0"/>
              </a:rPr>
              <a:t>MODELOS DE PREDICCIÓN</a:t>
            </a:r>
          </a:p>
        </p:txBody>
      </p:sp>
      <p:sp>
        <p:nvSpPr>
          <p:cNvPr id="5" name="Marcador de contenido 2"/>
          <p:cNvSpPr txBox="1">
            <a:spLocks/>
          </p:cNvSpPr>
          <p:nvPr/>
        </p:nvSpPr>
        <p:spPr>
          <a:xfrm>
            <a:off x="1450571" y="1791433"/>
            <a:ext cx="5213684" cy="8646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b="1" dirty="0">
                <a:ln w="22225">
                  <a:solidFill>
                    <a:srgbClr val="152B48"/>
                  </a:solidFill>
                  <a:prstDash val="solid"/>
                </a:ln>
                <a:latin typeface="Montserrat" panose="00000500000000000000" pitchFamily="50" charset="0"/>
              </a:rPr>
              <a:t>ÍNDICE DE RIESGO DE MALIGNIDAD (IRM) JACOBS.</a:t>
            </a:r>
          </a:p>
        </p:txBody>
      </p:sp>
      <p:pic>
        <p:nvPicPr>
          <p:cNvPr id="6" name="Imagen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217966" y="2901717"/>
            <a:ext cx="2896545" cy="2413788"/>
          </a:xfrm>
          <a:prstGeom prst="rect">
            <a:avLst/>
          </a:prstGeom>
        </p:spPr>
      </p:pic>
      <p:sp>
        <p:nvSpPr>
          <p:cNvPr id="7" name="Marcador de contenido 2"/>
          <p:cNvSpPr txBox="1">
            <a:spLocks/>
          </p:cNvSpPr>
          <p:nvPr/>
        </p:nvSpPr>
        <p:spPr>
          <a:xfrm>
            <a:off x="1450571" y="2533222"/>
            <a:ext cx="4219074" cy="8646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32C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32C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32C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32C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32C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000" b="1" dirty="0">
                <a:ln w="22225">
                  <a:solidFill>
                    <a:srgbClr val="152B48"/>
                  </a:solidFill>
                  <a:prstDash val="solid"/>
                </a:ln>
                <a:solidFill>
                  <a:srgbClr val="152B48"/>
                </a:solidFill>
                <a:latin typeface="Montserrat" panose="00000500000000000000" pitchFamily="50" charset="0"/>
              </a:rPr>
              <a:t>GIRADS.</a:t>
            </a:r>
          </a:p>
        </p:txBody>
      </p:sp>
      <p:sp>
        <p:nvSpPr>
          <p:cNvPr id="8" name="Marcador de contenido 2"/>
          <p:cNvSpPr txBox="1">
            <a:spLocks/>
          </p:cNvSpPr>
          <p:nvPr/>
        </p:nvSpPr>
        <p:spPr>
          <a:xfrm>
            <a:off x="1450571" y="3173335"/>
            <a:ext cx="4219074" cy="8646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32C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32C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32C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32C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32C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000" b="1" dirty="0">
                <a:ln w="22225">
                  <a:solidFill>
                    <a:srgbClr val="152B48"/>
                  </a:solidFill>
                  <a:prstDash val="solid"/>
                </a:ln>
                <a:solidFill>
                  <a:srgbClr val="152B48"/>
                </a:solidFill>
                <a:latin typeface="Montserrat" panose="00000500000000000000" pitchFamily="50" charset="0"/>
              </a:rPr>
              <a:t>ROMA.</a:t>
            </a:r>
          </a:p>
        </p:txBody>
      </p:sp>
    </p:spTree>
    <p:extLst>
      <p:ext uri="{BB962C8B-B14F-4D97-AF65-F5344CB8AC3E}">
        <p14:creationId xmlns:p14="http://schemas.microsoft.com/office/powerpoint/2010/main" val="123042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xEl>
                                              <p:pRg st="0" end="0"/>
                                            </p:txEl>
                                          </p:spTgt>
                                        </p:tgtEl>
                                      </p:cBhvr>
                                    </p:animEffect>
                                    <p:animScale>
                                      <p:cBhvr>
                                        <p:cTn id="7" dur="250" autoRev="1" fill="hold"/>
                                        <p:tgtEl>
                                          <p:spTgt spid="5">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92140" y="75798"/>
            <a:ext cx="10515600" cy="1325563"/>
          </a:xfrm>
        </p:spPr>
        <p:txBody>
          <a:bodyPr/>
          <a:lstStyle/>
          <a:p>
            <a:r>
              <a:rPr lang="es-CO" dirty="0">
                <a:latin typeface="Montserrat" panose="00000500000000000000" pitchFamily="50" charset="0"/>
              </a:rPr>
              <a:t>IRM DE JACOBS</a:t>
            </a:r>
          </a:p>
        </p:txBody>
      </p:sp>
      <p:pic>
        <p:nvPicPr>
          <p:cNvPr id="5" name="Imagen 4"/>
          <p:cNvPicPr/>
          <p:nvPr/>
        </p:nvPicPr>
        <p:blipFill>
          <a:blip r:embed="rId3">
            <a:grayscl/>
            <a:extLst>
              <a:ext uri="{28A0092B-C50C-407E-A947-70E740481C1C}">
                <a14:useLocalDpi xmlns:a14="http://schemas.microsoft.com/office/drawing/2010/main"/>
              </a:ext>
            </a:extLst>
          </a:blip>
          <a:srcRect/>
          <a:stretch>
            <a:fillRect/>
          </a:stretch>
        </p:blipFill>
        <p:spPr bwMode="auto">
          <a:xfrm>
            <a:off x="6028841" y="604435"/>
            <a:ext cx="4964122" cy="3051576"/>
          </a:xfrm>
          <a:prstGeom prst="rect">
            <a:avLst/>
          </a:prstGeom>
          <a:noFill/>
          <a:ln>
            <a:noFill/>
          </a:ln>
        </p:spPr>
      </p:pic>
      <p:pic>
        <p:nvPicPr>
          <p:cNvPr id="6" name="Imagen 5"/>
          <p:cNvPicPr/>
          <p:nvPr/>
        </p:nvPicPr>
        <p:blipFill>
          <a:blip r:embed="rId4">
            <a:grayscl/>
            <a:extLst>
              <a:ext uri="{28A0092B-C50C-407E-A947-70E740481C1C}">
                <a14:useLocalDpi xmlns:a14="http://schemas.microsoft.com/office/drawing/2010/main"/>
              </a:ext>
            </a:extLst>
          </a:blip>
          <a:srcRect/>
          <a:stretch>
            <a:fillRect/>
          </a:stretch>
        </p:blipFill>
        <p:spPr bwMode="auto">
          <a:xfrm>
            <a:off x="6028841" y="3916018"/>
            <a:ext cx="5169079" cy="2673352"/>
          </a:xfrm>
          <a:prstGeom prst="rect">
            <a:avLst/>
          </a:prstGeom>
          <a:noFill/>
          <a:ln>
            <a:noFill/>
          </a:ln>
        </p:spPr>
      </p:pic>
      <p:sp>
        <p:nvSpPr>
          <p:cNvPr id="7" name="CuadroTexto 6"/>
          <p:cNvSpPr txBox="1"/>
          <p:nvPr/>
        </p:nvSpPr>
        <p:spPr>
          <a:xfrm>
            <a:off x="573169" y="1790663"/>
            <a:ext cx="4669654" cy="1015663"/>
          </a:xfrm>
          <a:prstGeom prst="rect">
            <a:avLst/>
          </a:prstGeom>
          <a:solidFill>
            <a:srgbClr val="152B48"/>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CO" sz="2000" dirty="0">
                <a:solidFill>
                  <a:schemeClr val="bg1"/>
                </a:solidFill>
                <a:latin typeface="Montserrat" panose="00000500000000000000" pitchFamily="50" charset="0"/>
              </a:rPr>
              <a:t>≥200 </a:t>
            </a:r>
            <a:r>
              <a:rPr lang="es-CO" sz="2000" dirty="0">
                <a:solidFill>
                  <a:schemeClr val="bg1"/>
                </a:solidFill>
                <a:latin typeface="Montserrat" panose="00000500000000000000" pitchFamily="50" charset="0"/>
                <a:sym typeface="Wingdings" panose="05000000000000000000" pitchFamily="2" charset="2"/>
              </a:rPr>
              <a:t></a:t>
            </a:r>
            <a:r>
              <a:rPr lang="es-CO" sz="2000" dirty="0">
                <a:solidFill>
                  <a:schemeClr val="bg1"/>
                </a:solidFill>
                <a:latin typeface="Montserrat" panose="00000500000000000000" pitchFamily="50" charset="0"/>
              </a:rPr>
              <a:t> gine-oncología. </a:t>
            </a:r>
          </a:p>
          <a:p>
            <a:pPr algn="ctr"/>
            <a:r>
              <a:rPr lang="es-CO" sz="2000" dirty="0">
                <a:solidFill>
                  <a:schemeClr val="bg1"/>
                </a:solidFill>
                <a:latin typeface="Montserrat" panose="00000500000000000000" pitchFamily="50" charset="0"/>
              </a:rPr>
              <a:t>S: 86.8%, E: 91%, VPP: 63.5%, VPN: 97.5%. </a:t>
            </a:r>
          </a:p>
        </p:txBody>
      </p:sp>
    </p:spTree>
    <p:extLst>
      <p:ext uri="{BB962C8B-B14F-4D97-AF65-F5344CB8AC3E}">
        <p14:creationId xmlns:p14="http://schemas.microsoft.com/office/powerpoint/2010/main" val="367504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22069" y="184920"/>
            <a:ext cx="10515600" cy="1325563"/>
          </a:xfrm>
        </p:spPr>
        <p:txBody>
          <a:bodyPr/>
          <a:lstStyle/>
          <a:p>
            <a:r>
              <a:rPr lang="es-CO" dirty="0">
                <a:latin typeface="Montserrat" panose="00000500000000000000" pitchFamily="50" charset="0"/>
              </a:rPr>
              <a:t>CA DE OVARIO</a:t>
            </a:r>
          </a:p>
        </p:txBody>
      </p:sp>
      <p:sp>
        <p:nvSpPr>
          <p:cNvPr id="5" name="Freeform 8">
            <a:extLst>
              <a:ext uri="{FF2B5EF4-FFF2-40B4-BE49-F238E27FC236}">
                <a16:creationId xmlns:a16="http://schemas.microsoft.com/office/drawing/2014/main" id="{7135E713-B6AB-544E-8847-99E41E37967D}"/>
              </a:ext>
            </a:extLst>
          </p:cNvPr>
          <p:cNvSpPr>
            <a:spLocks noEditPoints="1"/>
          </p:cNvSpPr>
          <p:nvPr/>
        </p:nvSpPr>
        <p:spPr bwMode="auto">
          <a:xfrm>
            <a:off x="7266414" y="1690688"/>
            <a:ext cx="3321327" cy="4431708"/>
          </a:xfrm>
          <a:custGeom>
            <a:avLst/>
            <a:gdLst>
              <a:gd name="T0" fmla="*/ 1307 w 2407"/>
              <a:gd name="T1" fmla="*/ 3296 h 3449"/>
              <a:gd name="T2" fmla="*/ 1393 w 2407"/>
              <a:gd name="T3" fmla="*/ 3433 h 3449"/>
              <a:gd name="T4" fmla="*/ 1318 w 2407"/>
              <a:gd name="T5" fmla="*/ 3430 h 3449"/>
              <a:gd name="T6" fmla="*/ 1232 w 2407"/>
              <a:gd name="T7" fmla="*/ 3392 h 3449"/>
              <a:gd name="T8" fmla="*/ 1634 w 2407"/>
              <a:gd name="T9" fmla="*/ 3254 h 3449"/>
              <a:gd name="T10" fmla="*/ 1670 w 2407"/>
              <a:gd name="T11" fmla="*/ 3273 h 3449"/>
              <a:gd name="T12" fmla="*/ 1271 w 2407"/>
              <a:gd name="T13" fmla="*/ 2772 h 3449"/>
              <a:gd name="T14" fmla="*/ 1634 w 2407"/>
              <a:gd name="T15" fmla="*/ 719 h 3449"/>
              <a:gd name="T16" fmla="*/ 1040 w 2407"/>
              <a:gd name="T17" fmla="*/ 126 h 3449"/>
              <a:gd name="T18" fmla="*/ 543 w 2407"/>
              <a:gd name="T19" fmla="*/ 2 h 3449"/>
              <a:gd name="T20" fmla="*/ 509 w 2407"/>
              <a:gd name="T21" fmla="*/ 156 h 3449"/>
              <a:gd name="T22" fmla="*/ 550 w 2407"/>
              <a:gd name="T23" fmla="*/ 68 h 3449"/>
              <a:gd name="T24" fmla="*/ 672 w 2407"/>
              <a:gd name="T25" fmla="*/ 51 h 3449"/>
              <a:gd name="T26" fmla="*/ 1009 w 2407"/>
              <a:gd name="T27" fmla="*/ 100 h 3449"/>
              <a:gd name="T28" fmla="*/ 1065 w 2407"/>
              <a:gd name="T29" fmla="*/ 182 h 3449"/>
              <a:gd name="T30" fmla="*/ 1234 w 2407"/>
              <a:gd name="T31" fmla="*/ 302 h 3449"/>
              <a:gd name="T32" fmla="*/ 1454 w 2407"/>
              <a:gd name="T33" fmla="*/ 346 h 3449"/>
              <a:gd name="T34" fmla="*/ 1562 w 2407"/>
              <a:gd name="T35" fmla="*/ 475 h 3449"/>
              <a:gd name="T36" fmla="*/ 1613 w 2407"/>
              <a:gd name="T37" fmla="*/ 548 h 3449"/>
              <a:gd name="T38" fmla="*/ 1576 w 2407"/>
              <a:gd name="T39" fmla="*/ 711 h 3449"/>
              <a:gd name="T40" fmla="*/ 1869 w 2407"/>
              <a:gd name="T41" fmla="*/ 714 h 3449"/>
              <a:gd name="T42" fmla="*/ 2220 w 2407"/>
              <a:gd name="T43" fmla="*/ 840 h 3449"/>
              <a:gd name="T44" fmla="*/ 2292 w 2407"/>
              <a:gd name="T45" fmla="*/ 1194 h 3449"/>
              <a:gd name="T46" fmla="*/ 2206 w 2407"/>
              <a:gd name="T47" fmla="*/ 1477 h 3449"/>
              <a:gd name="T48" fmla="*/ 2136 w 2407"/>
              <a:gd name="T49" fmla="*/ 1733 h 3449"/>
              <a:gd name="T50" fmla="*/ 1948 w 2407"/>
              <a:gd name="T51" fmla="*/ 1824 h 3449"/>
              <a:gd name="T52" fmla="*/ 1787 w 2407"/>
              <a:gd name="T53" fmla="*/ 1924 h 3449"/>
              <a:gd name="T54" fmla="*/ 1716 w 2407"/>
              <a:gd name="T55" fmla="*/ 2220 h 3449"/>
              <a:gd name="T56" fmla="*/ 1658 w 2407"/>
              <a:gd name="T57" fmla="*/ 2231 h 3449"/>
              <a:gd name="T58" fmla="*/ 1618 w 2407"/>
              <a:gd name="T59" fmla="*/ 2379 h 3449"/>
              <a:gd name="T60" fmla="*/ 1454 w 2407"/>
              <a:gd name="T61" fmla="*/ 2418 h 3449"/>
              <a:gd name="T62" fmla="*/ 1339 w 2407"/>
              <a:gd name="T63" fmla="*/ 2615 h 3449"/>
              <a:gd name="T64" fmla="*/ 1288 w 2407"/>
              <a:gd name="T65" fmla="*/ 2718 h 3449"/>
              <a:gd name="T66" fmla="*/ 1220 w 2407"/>
              <a:gd name="T67" fmla="*/ 2777 h 3449"/>
              <a:gd name="T68" fmla="*/ 1236 w 2407"/>
              <a:gd name="T69" fmla="*/ 2882 h 3449"/>
              <a:gd name="T70" fmla="*/ 1166 w 2407"/>
              <a:gd name="T71" fmla="*/ 2960 h 3449"/>
              <a:gd name="T72" fmla="*/ 1213 w 2407"/>
              <a:gd name="T73" fmla="*/ 3201 h 3449"/>
              <a:gd name="T74" fmla="*/ 1197 w 2407"/>
              <a:gd name="T75" fmla="*/ 3297 h 3449"/>
              <a:gd name="T76" fmla="*/ 1099 w 2407"/>
              <a:gd name="T77" fmla="*/ 3341 h 3449"/>
              <a:gd name="T78" fmla="*/ 1033 w 2407"/>
              <a:gd name="T79" fmla="*/ 3273 h 3449"/>
              <a:gd name="T80" fmla="*/ 983 w 2407"/>
              <a:gd name="T81" fmla="*/ 3219 h 3449"/>
              <a:gd name="T82" fmla="*/ 921 w 2407"/>
              <a:gd name="T83" fmla="*/ 3156 h 3449"/>
              <a:gd name="T84" fmla="*/ 871 w 2407"/>
              <a:gd name="T85" fmla="*/ 3022 h 3449"/>
              <a:gd name="T86" fmla="*/ 817 w 2407"/>
              <a:gd name="T87" fmla="*/ 2964 h 3449"/>
              <a:gd name="T88" fmla="*/ 832 w 2407"/>
              <a:gd name="T89" fmla="*/ 2861 h 3449"/>
              <a:gd name="T90" fmla="*/ 832 w 2407"/>
              <a:gd name="T91" fmla="*/ 2795 h 3449"/>
              <a:gd name="T92" fmla="*/ 775 w 2407"/>
              <a:gd name="T93" fmla="*/ 2803 h 3449"/>
              <a:gd name="T94" fmla="*/ 733 w 2407"/>
              <a:gd name="T95" fmla="*/ 2624 h 3449"/>
              <a:gd name="T96" fmla="*/ 715 w 2407"/>
              <a:gd name="T97" fmla="*/ 2306 h 3449"/>
              <a:gd name="T98" fmla="*/ 672 w 2407"/>
              <a:gd name="T99" fmla="*/ 2086 h 3449"/>
              <a:gd name="T100" fmla="*/ 667 w 2407"/>
              <a:gd name="T101" fmla="*/ 1894 h 3449"/>
              <a:gd name="T102" fmla="*/ 611 w 2407"/>
              <a:gd name="T103" fmla="*/ 1555 h 3449"/>
              <a:gd name="T104" fmla="*/ 349 w 2407"/>
              <a:gd name="T105" fmla="*/ 1397 h 3449"/>
              <a:gd name="T106" fmla="*/ 215 w 2407"/>
              <a:gd name="T107" fmla="*/ 1198 h 3449"/>
              <a:gd name="T108" fmla="*/ 45 w 2407"/>
              <a:gd name="T109" fmla="*/ 962 h 3449"/>
              <a:gd name="T110" fmla="*/ 31 w 2407"/>
              <a:gd name="T111" fmla="*/ 770 h 3449"/>
              <a:gd name="T112" fmla="*/ 61 w 2407"/>
              <a:gd name="T113" fmla="*/ 618 h 3449"/>
              <a:gd name="T114" fmla="*/ 208 w 2407"/>
              <a:gd name="T115" fmla="*/ 414 h 3449"/>
              <a:gd name="T116" fmla="*/ 230 w 2407"/>
              <a:gd name="T117" fmla="*/ 227 h 3449"/>
              <a:gd name="T118" fmla="*/ 244 w 2407"/>
              <a:gd name="T119" fmla="*/ 215 h 3449"/>
              <a:gd name="T120" fmla="*/ 380 w 2407"/>
              <a:gd name="T121" fmla="*/ 73 h 3449"/>
              <a:gd name="T122" fmla="*/ 494 w 2407"/>
              <a:gd name="T123" fmla="*/ 14 h 3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7" h="3449">
                <a:moveTo>
                  <a:pt x="1489" y="3376"/>
                </a:moveTo>
                <a:lnTo>
                  <a:pt x="1539" y="3376"/>
                </a:lnTo>
                <a:lnTo>
                  <a:pt x="1541" y="3379"/>
                </a:lnTo>
                <a:lnTo>
                  <a:pt x="1541" y="3383"/>
                </a:lnTo>
                <a:lnTo>
                  <a:pt x="1543" y="3388"/>
                </a:lnTo>
                <a:lnTo>
                  <a:pt x="1543" y="3395"/>
                </a:lnTo>
                <a:lnTo>
                  <a:pt x="1536" y="3397"/>
                </a:lnTo>
                <a:lnTo>
                  <a:pt x="1527" y="3399"/>
                </a:lnTo>
                <a:lnTo>
                  <a:pt x="1517" y="3399"/>
                </a:lnTo>
                <a:lnTo>
                  <a:pt x="1511" y="3397"/>
                </a:lnTo>
                <a:lnTo>
                  <a:pt x="1506" y="3395"/>
                </a:lnTo>
                <a:lnTo>
                  <a:pt x="1501" y="3395"/>
                </a:lnTo>
                <a:lnTo>
                  <a:pt x="1492" y="3395"/>
                </a:lnTo>
                <a:lnTo>
                  <a:pt x="1489" y="3376"/>
                </a:lnTo>
                <a:close/>
                <a:moveTo>
                  <a:pt x="1271" y="3275"/>
                </a:moveTo>
                <a:lnTo>
                  <a:pt x="1279" y="3282"/>
                </a:lnTo>
                <a:lnTo>
                  <a:pt x="1290" y="3283"/>
                </a:lnTo>
                <a:lnTo>
                  <a:pt x="1300" y="3287"/>
                </a:lnTo>
                <a:lnTo>
                  <a:pt x="1307" y="3296"/>
                </a:lnTo>
                <a:lnTo>
                  <a:pt x="1312" y="3308"/>
                </a:lnTo>
                <a:lnTo>
                  <a:pt x="1319" y="3318"/>
                </a:lnTo>
                <a:lnTo>
                  <a:pt x="1353" y="3337"/>
                </a:lnTo>
                <a:lnTo>
                  <a:pt x="1393" y="3355"/>
                </a:lnTo>
                <a:lnTo>
                  <a:pt x="1436" y="3369"/>
                </a:lnTo>
                <a:lnTo>
                  <a:pt x="1482" y="3379"/>
                </a:lnTo>
                <a:lnTo>
                  <a:pt x="1482" y="3395"/>
                </a:lnTo>
                <a:lnTo>
                  <a:pt x="1473" y="3395"/>
                </a:lnTo>
                <a:lnTo>
                  <a:pt x="1459" y="3400"/>
                </a:lnTo>
                <a:lnTo>
                  <a:pt x="1445" y="3400"/>
                </a:lnTo>
                <a:lnTo>
                  <a:pt x="1431" y="3400"/>
                </a:lnTo>
                <a:lnTo>
                  <a:pt x="1421" y="3402"/>
                </a:lnTo>
                <a:lnTo>
                  <a:pt x="1415" y="3406"/>
                </a:lnTo>
                <a:lnTo>
                  <a:pt x="1412" y="3407"/>
                </a:lnTo>
                <a:lnTo>
                  <a:pt x="1408" y="3411"/>
                </a:lnTo>
                <a:lnTo>
                  <a:pt x="1401" y="3413"/>
                </a:lnTo>
                <a:lnTo>
                  <a:pt x="1389" y="3414"/>
                </a:lnTo>
                <a:lnTo>
                  <a:pt x="1389" y="3433"/>
                </a:lnTo>
                <a:lnTo>
                  <a:pt x="1393" y="3433"/>
                </a:lnTo>
                <a:lnTo>
                  <a:pt x="1396" y="3428"/>
                </a:lnTo>
                <a:lnTo>
                  <a:pt x="1398" y="3425"/>
                </a:lnTo>
                <a:lnTo>
                  <a:pt x="1400" y="3423"/>
                </a:lnTo>
                <a:lnTo>
                  <a:pt x="1403" y="3423"/>
                </a:lnTo>
                <a:lnTo>
                  <a:pt x="1408" y="3421"/>
                </a:lnTo>
                <a:lnTo>
                  <a:pt x="1415" y="3421"/>
                </a:lnTo>
                <a:lnTo>
                  <a:pt x="1415" y="3430"/>
                </a:lnTo>
                <a:lnTo>
                  <a:pt x="1419" y="3433"/>
                </a:lnTo>
                <a:lnTo>
                  <a:pt x="1419" y="3437"/>
                </a:lnTo>
                <a:lnTo>
                  <a:pt x="1419" y="3442"/>
                </a:lnTo>
                <a:lnTo>
                  <a:pt x="1421" y="3449"/>
                </a:lnTo>
                <a:lnTo>
                  <a:pt x="1401" y="3446"/>
                </a:lnTo>
                <a:lnTo>
                  <a:pt x="1387" y="3439"/>
                </a:lnTo>
                <a:lnTo>
                  <a:pt x="1375" y="3432"/>
                </a:lnTo>
                <a:lnTo>
                  <a:pt x="1363" y="3425"/>
                </a:lnTo>
                <a:lnTo>
                  <a:pt x="1354" y="3425"/>
                </a:lnTo>
                <a:lnTo>
                  <a:pt x="1342" y="3427"/>
                </a:lnTo>
                <a:lnTo>
                  <a:pt x="1330" y="3428"/>
                </a:lnTo>
                <a:lnTo>
                  <a:pt x="1318" y="3430"/>
                </a:lnTo>
                <a:lnTo>
                  <a:pt x="1309" y="3430"/>
                </a:lnTo>
                <a:lnTo>
                  <a:pt x="1304" y="3427"/>
                </a:lnTo>
                <a:lnTo>
                  <a:pt x="1300" y="3423"/>
                </a:lnTo>
                <a:lnTo>
                  <a:pt x="1295" y="3418"/>
                </a:lnTo>
                <a:lnTo>
                  <a:pt x="1290" y="3413"/>
                </a:lnTo>
                <a:lnTo>
                  <a:pt x="1286" y="3409"/>
                </a:lnTo>
                <a:lnTo>
                  <a:pt x="1281" y="3406"/>
                </a:lnTo>
                <a:lnTo>
                  <a:pt x="1279" y="3406"/>
                </a:lnTo>
                <a:lnTo>
                  <a:pt x="1277" y="3406"/>
                </a:lnTo>
                <a:lnTo>
                  <a:pt x="1277" y="3407"/>
                </a:lnTo>
                <a:lnTo>
                  <a:pt x="1277" y="3409"/>
                </a:lnTo>
                <a:lnTo>
                  <a:pt x="1277" y="3411"/>
                </a:lnTo>
                <a:lnTo>
                  <a:pt x="1277" y="3413"/>
                </a:lnTo>
                <a:lnTo>
                  <a:pt x="1277" y="3414"/>
                </a:lnTo>
                <a:lnTo>
                  <a:pt x="1262" y="3414"/>
                </a:lnTo>
                <a:lnTo>
                  <a:pt x="1246" y="3409"/>
                </a:lnTo>
                <a:lnTo>
                  <a:pt x="1236" y="3402"/>
                </a:lnTo>
                <a:lnTo>
                  <a:pt x="1232" y="3402"/>
                </a:lnTo>
                <a:lnTo>
                  <a:pt x="1232" y="3392"/>
                </a:lnTo>
                <a:lnTo>
                  <a:pt x="1251" y="3392"/>
                </a:lnTo>
                <a:lnTo>
                  <a:pt x="1251" y="3388"/>
                </a:lnTo>
                <a:lnTo>
                  <a:pt x="1253" y="3386"/>
                </a:lnTo>
                <a:lnTo>
                  <a:pt x="1253" y="3386"/>
                </a:lnTo>
                <a:lnTo>
                  <a:pt x="1253" y="3385"/>
                </a:lnTo>
                <a:lnTo>
                  <a:pt x="1255" y="3383"/>
                </a:lnTo>
                <a:lnTo>
                  <a:pt x="1250" y="3371"/>
                </a:lnTo>
                <a:lnTo>
                  <a:pt x="1243" y="3358"/>
                </a:lnTo>
                <a:lnTo>
                  <a:pt x="1236" y="3346"/>
                </a:lnTo>
                <a:lnTo>
                  <a:pt x="1230" y="3332"/>
                </a:lnTo>
                <a:lnTo>
                  <a:pt x="1232" y="3322"/>
                </a:lnTo>
                <a:lnTo>
                  <a:pt x="1236" y="3310"/>
                </a:lnTo>
                <a:lnTo>
                  <a:pt x="1241" y="3297"/>
                </a:lnTo>
                <a:lnTo>
                  <a:pt x="1246" y="3287"/>
                </a:lnTo>
                <a:lnTo>
                  <a:pt x="1257" y="3278"/>
                </a:lnTo>
                <a:lnTo>
                  <a:pt x="1271" y="3275"/>
                </a:lnTo>
                <a:close/>
                <a:moveTo>
                  <a:pt x="1642" y="3222"/>
                </a:moveTo>
                <a:lnTo>
                  <a:pt x="1641" y="3238"/>
                </a:lnTo>
                <a:lnTo>
                  <a:pt x="1634" y="3254"/>
                </a:lnTo>
                <a:lnTo>
                  <a:pt x="1623" y="3264"/>
                </a:lnTo>
                <a:lnTo>
                  <a:pt x="1621" y="3266"/>
                </a:lnTo>
                <a:lnTo>
                  <a:pt x="1618" y="3269"/>
                </a:lnTo>
                <a:lnTo>
                  <a:pt x="1616" y="3271"/>
                </a:lnTo>
                <a:lnTo>
                  <a:pt x="1581" y="3264"/>
                </a:lnTo>
                <a:lnTo>
                  <a:pt x="1578" y="3238"/>
                </a:lnTo>
                <a:lnTo>
                  <a:pt x="1593" y="3233"/>
                </a:lnTo>
                <a:lnTo>
                  <a:pt x="1606" y="3228"/>
                </a:lnTo>
                <a:lnTo>
                  <a:pt x="1621" y="3224"/>
                </a:lnTo>
                <a:lnTo>
                  <a:pt x="1642" y="3222"/>
                </a:lnTo>
                <a:close/>
                <a:moveTo>
                  <a:pt x="1689" y="3217"/>
                </a:moveTo>
                <a:lnTo>
                  <a:pt x="1728" y="3217"/>
                </a:lnTo>
                <a:lnTo>
                  <a:pt x="1730" y="3228"/>
                </a:lnTo>
                <a:lnTo>
                  <a:pt x="1733" y="3236"/>
                </a:lnTo>
                <a:lnTo>
                  <a:pt x="1735" y="3248"/>
                </a:lnTo>
                <a:lnTo>
                  <a:pt x="1716" y="3254"/>
                </a:lnTo>
                <a:lnTo>
                  <a:pt x="1702" y="3261"/>
                </a:lnTo>
                <a:lnTo>
                  <a:pt x="1688" y="3268"/>
                </a:lnTo>
                <a:lnTo>
                  <a:pt x="1670" y="3273"/>
                </a:lnTo>
                <a:lnTo>
                  <a:pt x="1651" y="3275"/>
                </a:lnTo>
                <a:lnTo>
                  <a:pt x="1649" y="3271"/>
                </a:lnTo>
                <a:lnTo>
                  <a:pt x="1648" y="3269"/>
                </a:lnTo>
                <a:lnTo>
                  <a:pt x="1648" y="3266"/>
                </a:lnTo>
                <a:lnTo>
                  <a:pt x="1646" y="3261"/>
                </a:lnTo>
                <a:lnTo>
                  <a:pt x="1651" y="3255"/>
                </a:lnTo>
                <a:lnTo>
                  <a:pt x="1655" y="3250"/>
                </a:lnTo>
                <a:lnTo>
                  <a:pt x="1656" y="3245"/>
                </a:lnTo>
                <a:lnTo>
                  <a:pt x="1658" y="3240"/>
                </a:lnTo>
                <a:lnTo>
                  <a:pt x="1661" y="3233"/>
                </a:lnTo>
                <a:lnTo>
                  <a:pt x="1665" y="3229"/>
                </a:lnTo>
                <a:lnTo>
                  <a:pt x="1670" y="3228"/>
                </a:lnTo>
                <a:lnTo>
                  <a:pt x="1675" y="3226"/>
                </a:lnTo>
                <a:lnTo>
                  <a:pt x="1681" y="3222"/>
                </a:lnTo>
                <a:lnTo>
                  <a:pt x="1684" y="3221"/>
                </a:lnTo>
                <a:lnTo>
                  <a:pt x="1689" y="3217"/>
                </a:lnTo>
                <a:close/>
                <a:moveTo>
                  <a:pt x="1248" y="2761"/>
                </a:moveTo>
                <a:lnTo>
                  <a:pt x="1267" y="2761"/>
                </a:lnTo>
                <a:lnTo>
                  <a:pt x="1271" y="2772"/>
                </a:lnTo>
                <a:lnTo>
                  <a:pt x="1276" y="2782"/>
                </a:lnTo>
                <a:lnTo>
                  <a:pt x="1277" y="2795"/>
                </a:lnTo>
                <a:lnTo>
                  <a:pt x="1277" y="2810"/>
                </a:lnTo>
                <a:lnTo>
                  <a:pt x="1255" y="2814"/>
                </a:lnTo>
                <a:lnTo>
                  <a:pt x="1251" y="2800"/>
                </a:lnTo>
                <a:lnTo>
                  <a:pt x="1250" y="2788"/>
                </a:lnTo>
                <a:lnTo>
                  <a:pt x="1246" y="2775"/>
                </a:lnTo>
                <a:lnTo>
                  <a:pt x="1248" y="2761"/>
                </a:lnTo>
                <a:close/>
                <a:moveTo>
                  <a:pt x="1635" y="622"/>
                </a:moveTo>
                <a:lnTo>
                  <a:pt x="1635" y="634"/>
                </a:lnTo>
                <a:lnTo>
                  <a:pt x="1665" y="643"/>
                </a:lnTo>
                <a:lnTo>
                  <a:pt x="1696" y="653"/>
                </a:lnTo>
                <a:lnTo>
                  <a:pt x="1696" y="676"/>
                </a:lnTo>
                <a:lnTo>
                  <a:pt x="1688" y="688"/>
                </a:lnTo>
                <a:lnTo>
                  <a:pt x="1682" y="700"/>
                </a:lnTo>
                <a:lnTo>
                  <a:pt x="1674" y="711"/>
                </a:lnTo>
                <a:lnTo>
                  <a:pt x="1661" y="718"/>
                </a:lnTo>
                <a:lnTo>
                  <a:pt x="1649" y="721"/>
                </a:lnTo>
                <a:lnTo>
                  <a:pt x="1634" y="719"/>
                </a:lnTo>
                <a:lnTo>
                  <a:pt x="1618" y="716"/>
                </a:lnTo>
                <a:lnTo>
                  <a:pt x="1602" y="711"/>
                </a:lnTo>
                <a:lnTo>
                  <a:pt x="1588" y="707"/>
                </a:lnTo>
                <a:lnTo>
                  <a:pt x="1588" y="679"/>
                </a:lnTo>
                <a:lnTo>
                  <a:pt x="1586" y="672"/>
                </a:lnTo>
                <a:lnTo>
                  <a:pt x="1585" y="660"/>
                </a:lnTo>
                <a:lnTo>
                  <a:pt x="1585" y="649"/>
                </a:lnTo>
                <a:lnTo>
                  <a:pt x="1604" y="649"/>
                </a:lnTo>
                <a:lnTo>
                  <a:pt x="1607" y="637"/>
                </a:lnTo>
                <a:lnTo>
                  <a:pt x="1613" y="630"/>
                </a:lnTo>
                <a:lnTo>
                  <a:pt x="1621" y="625"/>
                </a:lnTo>
                <a:lnTo>
                  <a:pt x="1635" y="622"/>
                </a:lnTo>
                <a:close/>
                <a:moveTo>
                  <a:pt x="1075" y="89"/>
                </a:moveTo>
                <a:lnTo>
                  <a:pt x="1073" y="100"/>
                </a:lnTo>
                <a:lnTo>
                  <a:pt x="1070" y="114"/>
                </a:lnTo>
                <a:lnTo>
                  <a:pt x="1066" y="124"/>
                </a:lnTo>
                <a:lnTo>
                  <a:pt x="1059" y="131"/>
                </a:lnTo>
                <a:lnTo>
                  <a:pt x="1051" y="128"/>
                </a:lnTo>
                <a:lnTo>
                  <a:pt x="1040" y="126"/>
                </a:lnTo>
                <a:lnTo>
                  <a:pt x="1028" y="126"/>
                </a:lnTo>
                <a:lnTo>
                  <a:pt x="1024" y="119"/>
                </a:lnTo>
                <a:lnTo>
                  <a:pt x="1047" y="119"/>
                </a:lnTo>
                <a:lnTo>
                  <a:pt x="1047" y="112"/>
                </a:lnTo>
                <a:lnTo>
                  <a:pt x="1047" y="107"/>
                </a:lnTo>
                <a:lnTo>
                  <a:pt x="1045" y="101"/>
                </a:lnTo>
                <a:lnTo>
                  <a:pt x="1045" y="98"/>
                </a:lnTo>
                <a:lnTo>
                  <a:pt x="1044" y="93"/>
                </a:lnTo>
                <a:lnTo>
                  <a:pt x="1075" y="89"/>
                </a:lnTo>
                <a:close/>
                <a:moveTo>
                  <a:pt x="925" y="68"/>
                </a:moveTo>
                <a:lnTo>
                  <a:pt x="925" y="89"/>
                </a:lnTo>
                <a:lnTo>
                  <a:pt x="897" y="89"/>
                </a:lnTo>
                <a:lnTo>
                  <a:pt x="897" y="80"/>
                </a:lnTo>
                <a:lnTo>
                  <a:pt x="904" y="77"/>
                </a:lnTo>
                <a:lnTo>
                  <a:pt x="909" y="73"/>
                </a:lnTo>
                <a:lnTo>
                  <a:pt x="916" y="72"/>
                </a:lnTo>
                <a:lnTo>
                  <a:pt x="925" y="68"/>
                </a:lnTo>
                <a:close/>
                <a:moveTo>
                  <a:pt x="527" y="0"/>
                </a:moveTo>
                <a:lnTo>
                  <a:pt x="543" y="2"/>
                </a:lnTo>
                <a:lnTo>
                  <a:pt x="557" y="4"/>
                </a:lnTo>
                <a:lnTo>
                  <a:pt x="557" y="12"/>
                </a:lnTo>
                <a:lnTo>
                  <a:pt x="558" y="16"/>
                </a:lnTo>
                <a:lnTo>
                  <a:pt x="558" y="19"/>
                </a:lnTo>
                <a:lnTo>
                  <a:pt x="560" y="25"/>
                </a:lnTo>
                <a:lnTo>
                  <a:pt x="560" y="32"/>
                </a:lnTo>
                <a:lnTo>
                  <a:pt x="539" y="37"/>
                </a:lnTo>
                <a:lnTo>
                  <a:pt x="509" y="39"/>
                </a:lnTo>
                <a:lnTo>
                  <a:pt x="515" y="54"/>
                </a:lnTo>
                <a:lnTo>
                  <a:pt x="520" y="72"/>
                </a:lnTo>
                <a:lnTo>
                  <a:pt x="523" y="89"/>
                </a:lnTo>
                <a:lnTo>
                  <a:pt x="522" y="107"/>
                </a:lnTo>
                <a:lnTo>
                  <a:pt x="516" y="117"/>
                </a:lnTo>
                <a:lnTo>
                  <a:pt x="509" y="124"/>
                </a:lnTo>
                <a:lnTo>
                  <a:pt x="503" y="131"/>
                </a:lnTo>
                <a:lnTo>
                  <a:pt x="499" y="142"/>
                </a:lnTo>
                <a:lnTo>
                  <a:pt x="503" y="147"/>
                </a:lnTo>
                <a:lnTo>
                  <a:pt x="506" y="150"/>
                </a:lnTo>
                <a:lnTo>
                  <a:pt x="509" y="156"/>
                </a:lnTo>
                <a:lnTo>
                  <a:pt x="511" y="159"/>
                </a:lnTo>
                <a:lnTo>
                  <a:pt x="515" y="163"/>
                </a:lnTo>
                <a:lnTo>
                  <a:pt x="520" y="166"/>
                </a:lnTo>
                <a:lnTo>
                  <a:pt x="525" y="169"/>
                </a:lnTo>
                <a:lnTo>
                  <a:pt x="527" y="169"/>
                </a:lnTo>
                <a:lnTo>
                  <a:pt x="527" y="169"/>
                </a:lnTo>
                <a:lnTo>
                  <a:pt x="527" y="171"/>
                </a:lnTo>
                <a:lnTo>
                  <a:pt x="529" y="169"/>
                </a:lnTo>
                <a:lnTo>
                  <a:pt x="529" y="169"/>
                </a:lnTo>
                <a:lnTo>
                  <a:pt x="536" y="164"/>
                </a:lnTo>
                <a:lnTo>
                  <a:pt x="539" y="157"/>
                </a:lnTo>
                <a:lnTo>
                  <a:pt x="543" y="152"/>
                </a:lnTo>
                <a:lnTo>
                  <a:pt x="548" y="147"/>
                </a:lnTo>
                <a:lnTo>
                  <a:pt x="546" y="133"/>
                </a:lnTo>
                <a:lnTo>
                  <a:pt x="541" y="117"/>
                </a:lnTo>
                <a:lnTo>
                  <a:pt x="536" y="101"/>
                </a:lnTo>
                <a:lnTo>
                  <a:pt x="534" y="87"/>
                </a:lnTo>
                <a:lnTo>
                  <a:pt x="537" y="77"/>
                </a:lnTo>
                <a:lnTo>
                  <a:pt x="550" y="68"/>
                </a:lnTo>
                <a:lnTo>
                  <a:pt x="567" y="63"/>
                </a:lnTo>
                <a:lnTo>
                  <a:pt x="585" y="60"/>
                </a:lnTo>
                <a:lnTo>
                  <a:pt x="600" y="54"/>
                </a:lnTo>
                <a:lnTo>
                  <a:pt x="614" y="46"/>
                </a:lnTo>
                <a:lnTo>
                  <a:pt x="607" y="44"/>
                </a:lnTo>
                <a:lnTo>
                  <a:pt x="604" y="42"/>
                </a:lnTo>
                <a:lnTo>
                  <a:pt x="600" y="40"/>
                </a:lnTo>
                <a:lnTo>
                  <a:pt x="599" y="37"/>
                </a:lnTo>
                <a:lnTo>
                  <a:pt x="597" y="33"/>
                </a:lnTo>
                <a:lnTo>
                  <a:pt x="595" y="26"/>
                </a:lnTo>
                <a:lnTo>
                  <a:pt x="595" y="19"/>
                </a:lnTo>
                <a:lnTo>
                  <a:pt x="597" y="18"/>
                </a:lnTo>
                <a:lnTo>
                  <a:pt x="599" y="16"/>
                </a:lnTo>
                <a:lnTo>
                  <a:pt x="600" y="14"/>
                </a:lnTo>
                <a:lnTo>
                  <a:pt x="602" y="12"/>
                </a:lnTo>
                <a:lnTo>
                  <a:pt x="621" y="16"/>
                </a:lnTo>
                <a:lnTo>
                  <a:pt x="625" y="46"/>
                </a:lnTo>
                <a:lnTo>
                  <a:pt x="649" y="47"/>
                </a:lnTo>
                <a:lnTo>
                  <a:pt x="672" y="51"/>
                </a:lnTo>
                <a:lnTo>
                  <a:pt x="691" y="58"/>
                </a:lnTo>
                <a:lnTo>
                  <a:pt x="696" y="75"/>
                </a:lnTo>
                <a:lnTo>
                  <a:pt x="700" y="87"/>
                </a:lnTo>
                <a:lnTo>
                  <a:pt x="707" y="96"/>
                </a:lnTo>
                <a:lnTo>
                  <a:pt x="715" y="100"/>
                </a:lnTo>
                <a:lnTo>
                  <a:pt x="731" y="101"/>
                </a:lnTo>
                <a:lnTo>
                  <a:pt x="756" y="100"/>
                </a:lnTo>
                <a:lnTo>
                  <a:pt x="770" y="93"/>
                </a:lnTo>
                <a:lnTo>
                  <a:pt x="784" y="93"/>
                </a:lnTo>
                <a:lnTo>
                  <a:pt x="801" y="98"/>
                </a:lnTo>
                <a:lnTo>
                  <a:pt x="818" y="107"/>
                </a:lnTo>
                <a:lnTo>
                  <a:pt x="836" y="115"/>
                </a:lnTo>
                <a:lnTo>
                  <a:pt x="852" y="122"/>
                </a:lnTo>
                <a:lnTo>
                  <a:pt x="867" y="126"/>
                </a:lnTo>
                <a:lnTo>
                  <a:pt x="893" y="108"/>
                </a:lnTo>
                <a:lnTo>
                  <a:pt x="925" y="98"/>
                </a:lnTo>
                <a:lnTo>
                  <a:pt x="963" y="93"/>
                </a:lnTo>
                <a:lnTo>
                  <a:pt x="1009" y="93"/>
                </a:lnTo>
                <a:lnTo>
                  <a:pt x="1009" y="100"/>
                </a:lnTo>
                <a:lnTo>
                  <a:pt x="996" y="100"/>
                </a:lnTo>
                <a:lnTo>
                  <a:pt x="986" y="101"/>
                </a:lnTo>
                <a:lnTo>
                  <a:pt x="979" y="107"/>
                </a:lnTo>
                <a:lnTo>
                  <a:pt x="986" y="114"/>
                </a:lnTo>
                <a:lnTo>
                  <a:pt x="991" y="121"/>
                </a:lnTo>
                <a:lnTo>
                  <a:pt x="996" y="128"/>
                </a:lnTo>
                <a:lnTo>
                  <a:pt x="1003" y="131"/>
                </a:lnTo>
                <a:lnTo>
                  <a:pt x="1017" y="135"/>
                </a:lnTo>
                <a:lnTo>
                  <a:pt x="1026" y="142"/>
                </a:lnTo>
                <a:lnTo>
                  <a:pt x="1037" y="142"/>
                </a:lnTo>
                <a:lnTo>
                  <a:pt x="1049" y="142"/>
                </a:lnTo>
                <a:lnTo>
                  <a:pt x="1063" y="147"/>
                </a:lnTo>
                <a:lnTo>
                  <a:pt x="1066" y="149"/>
                </a:lnTo>
                <a:lnTo>
                  <a:pt x="1070" y="154"/>
                </a:lnTo>
                <a:lnTo>
                  <a:pt x="1073" y="157"/>
                </a:lnTo>
                <a:lnTo>
                  <a:pt x="1079" y="161"/>
                </a:lnTo>
                <a:lnTo>
                  <a:pt x="1079" y="166"/>
                </a:lnTo>
                <a:lnTo>
                  <a:pt x="1075" y="166"/>
                </a:lnTo>
                <a:lnTo>
                  <a:pt x="1065" y="182"/>
                </a:lnTo>
                <a:lnTo>
                  <a:pt x="1052" y="196"/>
                </a:lnTo>
                <a:lnTo>
                  <a:pt x="1040" y="211"/>
                </a:lnTo>
                <a:lnTo>
                  <a:pt x="1051" y="211"/>
                </a:lnTo>
                <a:lnTo>
                  <a:pt x="1068" y="203"/>
                </a:lnTo>
                <a:lnTo>
                  <a:pt x="1087" y="199"/>
                </a:lnTo>
                <a:lnTo>
                  <a:pt x="1106" y="201"/>
                </a:lnTo>
                <a:lnTo>
                  <a:pt x="1127" y="206"/>
                </a:lnTo>
                <a:lnTo>
                  <a:pt x="1148" y="215"/>
                </a:lnTo>
                <a:lnTo>
                  <a:pt x="1166" y="225"/>
                </a:lnTo>
                <a:lnTo>
                  <a:pt x="1178" y="238"/>
                </a:lnTo>
                <a:lnTo>
                  <a:pt x="1185" y="250"/>
                </a:lnTo>
                <a:lnTo>
                  <a:pt x="1192" y="264"/>
                </a:lnTo>
                <a:lnTo>
                  <a:pt x="1190" y="278"/>
                </a:lnTo>
                <a:lnTo>
                  <a:pt x="1185" y="292"/>
                </a:lnTo>
                <a:lnTo>
                  <a:pt x="1199" y="292"/>
                </a:lnTo>
                <a:lnTo>
                  <a:pt x="1213" y="292"/>
                </a:lnTo>
                <a:lnTo>
                  <a:pt x="1223" y="293"/>
                </a:lnTo>
                <a:lnTo>
                  <a:pt x="1232" y="300"/>
                </a:lnTo>
                <a:lnTo>
                  <a:pt x="1234" y="302"/>
                </a:lnTo>
                <a:lnTo>
                  <a:pt x="1234" y="304"/>
                </a:lnTo>
                <a:lnTo>
                  <a:pt x="1234" y="306"/>
                </a:lnTo>
                <a:lnTo>
                  <a:pt x="1236" y="307"/>
                </a:lnTo>
                <a:lnTo>
                  <a:pt x="1236" y="311"/>
                </a:lnTo>
                <a:lnTo>
                  <a:pt x="1251" y="311"/>
                </a:lnTo>
                <a:lnTo>
                  <a:pt x="1251" y="321"/>
                </a:lnTo>
                <a:lnTo>
                  <a:pt x="1251" y="332"/>
                </a:lnTo>
                <a:lnTo>
                  <a:pt x="1255" y="342"/>
                </a:lnTo>
                <a:lnTo>
                  <a:pt x="1264" y="334"/>
                </a:lnTo>
                <a:lnTo>
                  <a:pt x="1274" y="332"/>
                </a:lnTo>
                <a:lnTo>
                  <a:pt x="1284" y="335"/>
                </a:lnTo>
                <a:lnTo>
                  <a:pt x="1297" y="337"/>
                </a:lnTo>
                <a:lnTo>
                  <a:pt x="1312" y="337"/>
                </a:lnTo>
                <a:lnTo>
                  <a:pt x="1333" y="335"/>
                </a:lnTo>
                <a:lnTo>
                  <a:pt x="1360" y="334"/>
                </a:lnTo>
                <a:lnTo>
                  <a:pt x="1386" y="332"/>
                </a:lnTo>
                <a:lnTo>
                  <a:pt x="1412" y="334"/>
                </a:lnTo>
                <a:lnTo>
                  <a:pt x="1435" y="337"/>
                </a:lnTo>
                <a:lnTo>
                  <a:pt x="1454" y="346"/>
                </a:lnTo>
                <a:lnTo>
                  <a:pt x="1469" y="356"/>
                </a:lnTo>
                <a:lnTo>
                  <a:pt x="1483" y="367"/>
                </a:lnTo>
                <a:lnTo>
                  <a:pt x="1499" y="377"/>
                </a:lnTo>
                <a:lnTo>
                  <a:pt x="1517" y="384"/>
                </a:lnTo>
                <a:lnTo>
                  <a:pt x="1517" y="395"/>
                </a:lnTo>
                <a:lnTo>
                  <a:pt x="1531" y="395"/>
                </a:lnTo>
                <a:lnTo>
                  <a:pt x="1532" y="407"/>
                </a:lnTo>
                <a:lnTo>
                  <a:pt x="1534" y="416"/>
                </a:lnTo>
                <a:lnTo>
                  <a:pt x="1531" y="426"/>
                </a:lnTo>
                <a:lnTo>
                  <a:pt x="1536" y="426"/>
                </a:lnTo>
                <a:lnTo>
                  <a:pt x="1538" y="424"/>
                </a:lnTo>
                <a:lnTo>
                  <a:pt x="1539" y="423"/>
                </a:lnTo>
                <a:lnTo>
                  <a:pt x="1539" y="423"/>
                </a:lnTo>
                <a:lnTo>
                  <a:pt x="1539" y="423"/>
                </a:lnTo>
                <a:lnTo>
                  <a:pt x="1541" y="423"/>
                </a:lnTo>
                <a:lnTo>
                  <a:pt x="1543" y="423"/>
                </a:lnTo>
                <a:lnTo>
                  <a:pt x="1553" y="437"/>
                </a:lnTo>
                <a:lnTo>
                  <a:pt x="1559" y="454"/>
                </a:lnTo>
                <a:lnTo>
                  <a:pt x="1562" y="475"/>
                </a:lnTo>
                <a:lnTo>
                  <a:pt x="1565" y="494"/>
                </a:lnTo>
                <a:lnTo>
                  <a:pt x="1571" y="513"/>
                </a:lnTo>
                <a:lnTo>
                  <a:pt x="1581" y="526"/>
                </a:lnTo>
                <a:lnTo>
                  <a:pt x="1583" y="527"/>
                </a:lnTo>
                <a:lnTo>
                  <a:pt x="1585" y="527"/>
                </a:lnTo>
                <a:lnTo>
                  <a:pt x="1585" y="527"/>
                </a:lnTo>
                <a:lnTo>
                  <a:pt x="1586" y="527"/>
                </a:lnTo>
                <a:lnTo>
                  <a:pt x="1588" y="527"/>
                </a:lnTo>
                <a:lnTo>
                  <a:pt x="1593" y="526"/>
                </a:lnTo>
                <a:lnTo>
                  <a:pt x="1593" y="533"/>
                </a:lnTo>
                <a:lnTo>
                  <a:pt x="1593" y="536"/>
                </a:lnTo>
                <a:lnTo>
                  <a:pt x="1595" y="540"/>
                </a:lnTo>
                <a:lnTo>
                  <a:pt x="1597" y="541"/>
                </a:lnTo>
                <a:lnTo>
                  <a:pt x="1600" y="543"/>
                </a:lnTo>
                <a:lnTo>
                  <a:pt x="1604" y="545"/>
                </a:lnTo>
                <a:lnTo>
                  <a:pt x="1606" y="547"/>
                </a:lnTo>
                <a:lnTo>
                  <a:pt x="1607" y="548"/>
                </a:lnTo>
                <a:lnTo>
                  <a:pt x="1609" y="548"/>
                </a:lnTo>
                <a:lnTo>
                  <a:pt x="1613" y="548"/>
                </a:lnTo>
                <a:lnTo>
                  <a:pt x="1616" y="550"/>
                </a:lnTo>
                <a:lnTo>
                  <a:pt x="1618" y="571"/>
                </a:lnTo>
                <a:lnTo>
                  <a:pt x="1614" y="588"/>
                </a:lnTo>
                <a:lnTo>
                  <a:pt x="1607" y="608"/>
                </a:lnTo>
                <a:lnTo>
                  <a:pt x="1604" y="606"/>
                </a:lnTo>
                <a:lnTo>
                  <a:pt x="1602" y="604"/>
                </a:lnTo>
                <a:lnTo>
                  <a:pt x="1599" y="604"/>
                </a:lnTo>
                <a:lnTo>
                  <a:pt x="1593" y="602"/>
                </a:lnTo>
                <a:lnTo>
                  <a:pt x="1576" y="623"/>
                </a:lnTo>
                <a:lnTo>
                  <a:pt x="1560" y="644"/>
                </a:lnTo>
                <a:lnTo>
                  <a:pt x="1546" y="669"/>
                </a:lnTo>
                <a:lnTo>
                  <a:pt x="1553" y="670"/>
                </a:lnTo>
                <a:lnTo>
                  <a:pt x="1559" y="670"/>
                </a:lnTo>
                <a:lnTo>
                  <a:pt x="1564" y="674"/>
                </a:lnTo>
                <a:lnTo>
                  <a:pt x="1567" y="677"/>
                </a:lnTo>
                <a:lnTo>
                  <a:pt x="1569" y="684"/>
                </a:lnTo>
                <a:lnTo>
                  <a:pt x="1572" y="693"/>
                </a:lnTo>
                <a:lnTo>
                  <a:pt x="1574" y="702"/>
                </a:lnTo>
                <a:lnTo>
                  <a:pt x="1576" y="711"/>
                </a:lnTo>
                <a:lnTo>
                  <a:pt x="1581" y="718"/>
                </a:lnTo>
                <a:lnTo>
                  <a:pt x="1602" y="730"/>
                </a:lnTo>
                <a:lnTo>
                  <a:pt x="1628" y="735"/>
                </a:lnTo>
                <a:lnTo>
                  <a:pt x="1658" y="737"/>
                </a:lnTo>
                <a:lnTo>
                  <a:pt x="1663" y="733"/>
                </a:lnTo>
                <a:lnTo>
                  <a:pt x="1668" y="732"/>
                </a:lnTo>
                <a:lnTo>
                  <a:pt x="1675" y="730"/>
                </a:lnTo>
                <a:lnTo>
                  <a:pt x="1681" y="726"/>
                </a:lnTo>
                <a:lnTo>
                  <a:pt x="1691" y="716"/>
                </a:lnTo>
                <a:lnTo>
                  <a:pt x="1698" y="704"/>
                </a:lnTo>
                <a:lnTo>
                  <a:pt x="1705" y="693"/>
                </a:lnTo>
                <a:lnTo>
                  <a:pt x="1716" y="684"/>
                </a:lnTo>
                <a:lnTo>
                  <a:pt x="1730" y="677"/>
                </a:lnTo>
                <a:lnTo>
                  <a:pt x="1749" y="677"/>
                </a:lnTo>
                <a:lnTo>
                  <a:pt x="1773" y="681"/>
                </a:lnTo>
                <a:lnTo>
                  <a:pt x="1798" y="686"/>
                </a:lnTo>
                <a:lnTo>
                  <a:pt x="1824" y="695"/>
                </a:lnTo>
                <a:lnTo>
                  <a:pt x="1847" y="705"/>
                </a:lnTo>
                <a:lnTo>
                  <a:pt x="1869" y="714"/>
                </a:lnTo>
                <a:lnTo>
                  <a:pt x="1885" y="725"/>
                </a:lnTo>
                <a:lnTo>
                  <a:pt x="1895" y="733"/>
                </a:lnTo>
                <a:lnTo>
                  <a:pt x="1908" y="765"/>
                </a:lnTo>
                <a:lnTo>
                  <a:pt x="1920" y="761"/>
                </a:lnTo>
                <a:lnTo>
                  <a:pt x="1920" y="768"/>
                </a:lnTo>
                <a:lnTo>
                  <a:pt x="1923" y="772"/>
                </a:lnTo>
                <a:lnTo>
                  <a:pt x="1958" y="761"/>
                </a:lnTo>
                <a:lnTo>
                  <a:pt x="1974" y="766"/>
                </a:lnTo>
                <a:lnTo>
                  <a:pt x="1991" y="777"/>
                </a:lnTo>
                <a:lnTo>
                  <a:pt x="2007" y="784"/>
                </a:lnTo>
                <a:lnTo>
                  <a:pt x="2045" y="779"/>
                </a:lnTo>
                <a:lnTo>
                  <a:pt x="2058" y="787"/>
                </a:lnTo>
                <a:lnTo>
                  <a:pt x="2080" y="789"/>
                </a:lnTo>
                <a:lnTo>
                  <a:pt x="2103" y="786"/>
                </a:lnTo>
                <a:lnTo>
                  <a:pt x="2124" y="784"/>
                </a:lnTo>
                <a:lnTo>
                  <a:pt x="2145" y="787"/>
                </a:lnTo>
                <a:lnTo>
                  <a:pt x="2173" y="801"/>
                </a:lnTo>
                <a:lnTo>
                  <a:pt x="2197" y="821"/>
                </a:lnTo>
                <a:lnTo>
                  <a:pt x="2220" y="840"/>
                </a:lnTo>
                <a:lnTo>
                  <a:pt x="2243" y="859"/>
                </a:lnTo>
                <a:lnTo>
                  <a:pt x="2269" y="876"/>
                </a:lnTo>
                <a:lnTo>
                  <a:pt x="2283" y="880"/>
                </a:lnTo>
                <a:lnTo>
                  <a:pt x="2302" y="883"/>
                </a:lnTo>
                <a:lnTo>
                  <a:pt x="2327" y="887"/>
                </a:lnTo>
                <a:lnTo>
                  <a:pt x="2349" y="892"/>
                </a:lnTo>
                <a:lnTo>
                  <a:pt x="2367" y="897"/>
                </a:lnTo>
                <a:lnTo>
                  <a:pt x="2375" y="903"/>
                </a:lnTo>
                <a:lnTo>
                  <a:pt x="2382" y="918"/>
                </a:lnTo>
                <a:lnTo>
                  <a:pt x="2386" y="936"/>
                </a:lnTo>
                <a:lnTo>
                  <a:pt x="2391" y="953"/>
                </a:lnTo>
                <a:lnTo>
                  <a:pt x="2403" y="988"/>
                </a:lnTo>
                <a:lnTo>
                  <a:pt x="2407" y="1021"/>
                </a:lnTo>
                <a:lnTo>
                  <a:pt x="2405" y="1051"/>
                </a:lnTo>
                <a:lnTo>
                  <a:pt x="2396" y="1079"/>
                </a:lnTo>
                <a:lnTo>
                  <a:pt x="2384" y="1105"/>
                </a:lnTo>
                <a:lnTo>
                  <a:pt x="2368" y="1129"/>
                </a:lnTo>
                <a:lnTo>
                  <a:pt x="2349" y="1156"/>
                </a:lnTo>
                <a:lnTo>
                  <a:pt x="2292" y="1194"/>
                </a:lnTo>
                <a:lnTo>
                  <a:pt x="2281" y="1215"/>
                </a:lnTo>
                <a:lnTo>
                  <a:pt x="2272" y="1236"/>
                </a:lnTo>
                <a:lnTo>
                  <a:pt x="2265" y="1259"/>
                </a:lnTo>
                <a:lnTo>
                  <a:pt x="2257" y="1273"/>
                </a:lnTo>
                <a:lnTo>
                  <a:pt x="2246" y="1285"/>
                </a:lnTo>
                <a:lnTo>
                  <a:pt x="2237" y="1299"/>
                </a:lnTo>
                <a:lnTo>
                  <a:pt x="2218" y="1302"/>
                </a:lnTo>
                <a:lnTo>
                  <a:pt x="2215" y="1283"/>
                </a:lnTo>
                <a:lnTo>
                  <a:pt x="2208" y="1283"/>
                </a:lnTo>
                <a:lnTo>
                  <a:pt x="2208" y="1321"/>
                </a:lnTo>
                <a:lnTo>
                  <a:pt x="2199" y="1339"/>
                </a:lnTo>
                <a:lnTo>
                  <a:pt x="2197" y="1360"/>
                </a:lnTo>
                <a:lnTo>
                  <a:pt x="2201" y="1383"/>
                </a:lnTo>
                <a:lnTo>
                  <a:pt x="2204" y="1404"/>
                </a:lnTo>
                <a:lnTo>
                  <a:pt x="2211" y="1424"/>
                </a:lnTo>
                <a:lnTo>
                  <a:pt x="2215" y="1440"/>
                </a:lnTo>
                <a:lnTo>
                  <a:pt x="2215" y="1454"/>
                </a:lnTo>
                <a:lnTo>
                  <a:pt x="2211" y="1466"/>
                </a:lnTo>
                <a:lnTo>
                  <a:pt x="2206" y="1477"/>
                </a:lnTo>
                <a:lnTo>
                  <a:pt x="2203" y="1486"/>
                </a:lnTo>
                <a:lnTo>
                  <a:pt x="2208" y="1552"/>
                </a:lnTo>
                <a:lnTo>
                  <a:pt x="2196" y="1557"/>
                </a:lnTo>
                <a:lnTo>
                  <a:pt x="2187" y="1564"/>
                </a:lnTo>
                <a:lnTo>
                  <a:pt x="2182" y="1573"/>
                </a:lnTo>
                <a:lnTo>
                  <a:pt x="2180" y="1590"/>
                </a:lnTo>
                <a:lnTo>
                  <a:pt x="2189" y="1606"/>
                </a:lnTo>
                <a:lnTo>
                  <a:pt x="2192" y="1625"/>
                </a:lnTo>
                <a:lnTo>
                  <a:pt x="2180" y="1637"/>
                </a:lnTo>
                <a:lnTo>
                  <a:pt x="2176" y="1650"/>
                </a:lnTo>
                <a:lnTo>
                  <a:pt x="2171" y="1662"/>
                </a:lnTo>
                <a:lnTo>
                  <a:pt x="2164" y="1678"/>
                </a:lnTo>
                <a:lnTo>
                  <a:pt x="2157" y="1688"/>
                </a:lnTo>
                <a:lnTo>
                  <a:pt x="2152" y="1695"/>
                </a:lnTo>
                <a:lnTo>
                  <a:pt x="2145" y="1700"/>
                </a:lnTo>
                <a:lnTo>
                  <a:pt x="2141" y="1704"/>
                </a:lnTo>
                <a:lnTo>
                  <a:pt x="2138" y="1709"/>
                </a:lnTo>
                <a:lnTo>
                  <a:pt x="2136" y="1719"/>
                </a:lnTo>
                <a:lnTo>
                  <a:pt x="2136" y="1733"/>
                </a:lnTo>
                <a:lnTo>
                  <a:pt x="2138" y="1754"/>
                </a:lnTo>
                <a:lnTo>
                  <a:pt x="2112" y="1768"/>
                </a:lnTo>
                <a:lnTo>
                  <a:pt x="2087" y="1782"/>
                </a:lnTo>
                <a:lnTo>
                  <a:pt x="2091" y="1786"/>
                </a:lnTo>
                <a:lnTo>
                  <a:pt x="2093" y="1789"/>
                </a:lnTo>
                <a:lnTo>
                  <a:pt x="2093" y="1791"/>
                </a:lnTo>
                <a:lnTo>
                  <a:pt x="2093" y="1795"/>
                </a:lnTo>
                <a:lnTo>
                  <a:pt x="2093" y="1796"/>
                </a:lnTo>
                <a:lnTo>
                  <a:pt x="2075" y="1805"/>
                </a:lnTo>
                <a:lnTo>
                  <a:pt x="2058" y="1803"/>
                </a:lnTo>
                <a:lnTo>
                  <a:pt x="2040" y="1800"/>
                </a:lnTo>
                <a:lnTo>
                  <a:pt x="2026" y="1793"/>
                </a:lnTo>
                <a:lnTo>
                  <a:pt x="2018" y="1800"/>
                </a:lnTo>
                <a:lnTo>
                  <a:pt x="2004" y="1803"/>
                </a:lnTo>
                <a:lnTo>
                  <a:pt x="1988" y="1805"/>
                </a:lnTo>
                <a:lnTo>
                  <a:pt x="1972" y="1807"/>
                </a:lnTo>
                <a:lnTo>
                  <a:pt x="1958" y="1808"/>
                </a:lnTo>
                <a:lnTo>
                  <a:pt x="1955" y="1815"/>
                </a:lnTo>
                <a:lnTo>
                  <a:pt x="1948" y="1824"/>
                </a:lnTo>
                <a:lnTo>
                  <a:pt x="1939" y="1835"/>
                </a:lnTo>
                <a:lnTo>
                  <a:pt x="1930" y="1842"/>
                </a:lnTo>
                <a:lnTo>
                  <a:pt x="1923" y="1847"/>
                </a:lnTo>
                <a:lnTo>
                  <a:pt x="1892" y="1843"/>
                </a:lnTo>
                <a:lnTo>
                  <a:pt x="1881" y="1849"/>
                </a:lnTo>
                <a:lnTo>
                  <a:pt x="1867" y="1857"/>
                </a:lnTo>
                <a:lnTo>
                  <a:pt x="1850" y="1870"/>
                </a:lnTo>
                <a:lnTo>
                  <a:pt x="1833" y="1882"/>
                </a:lnTo>
                <a:lnTo>
                  <a:pt x="1820" y="1892"/>
                </a:lnTo>
                <a:lnTo>
                  <a:pt x="1812" y="1901"/>
                </a:lnTo>
                <a:lnTo>
                  <a:pt x="1808" y="1901"/>
                </a:lnTo>
                <a:lnTo>
                  <a:pt x="1805" y="1924"/>
                </a:lnTo>
                <a:lnTo>
                  <a:pt x="1801" y="1925"/>
                </a:lnTo>
                <a:lnTo>
                  <a:pt x="1798" y="1927"/>
                </a:lnTo>
                <a:lnTo>
                  <a:pt x="1796" y="1925"/>
                </a:lnTo>
                <a:lnTo>
                  <a:pt x="1794" y="1925"/>
                </a:lnTo>
                <a:lnTo>
                  <a:pt x="1792" y="1924"/>
                </a:lnTo>
                <a:lnTo>
                  <a:pt x="1789" y="1924"/>
                </a:lnTo>
                <a:lnTo>
                  <a:pt x="1787" y="1924"/>
                </a:lnTo>
                <a:lnTo>
                  <a:pt x="1784" y="1927"/>
                </a:lnTo>
                <a:lnTo>
                  <a:pt x="1780" y="1931"/>
                </a:lnTo>
                <a:lnTo>
                  <a:pt x="1785" y="1946"/>
                </a:lnTo>
                <a:lnTo>
                  <a:pt x="1784" y="1964"/>
                </a:lnTo>
                <a:lnTo>
                  <a:pt x="1780" y="1980"/>
                </a:lnTo>
                <a:lnTo>
                  <a:pt x="1780" y="1997"/>
                </a:lnTo>
                <a:lnTo>
                  <a:pt x="1784" y="2000"/>
                </a:lnTo>
                <a:lnTo>
                  <a:pt x="1787" y="2006"/>
                </a:lnTo>
                <a:lnTo>
                  <a:pt x="1791" y="2009"/>
                </a:lnTo>
                <a:lnTo>
                  <a:pt x="1794" y="2013"/>
                </a:lnTo>
                <a:lnTo>
                  <a:pt x="1798" y="2016"/>
                </a:lnTo>
                <a:lnTo>
                  <a:pt x="1799" y="2020"/>
                </a:lnTo>
                <a:lnTo>
                  <a:pt x="1792" y="2089"/>
                </a:lnTo>
                <a:lnTo>
                  <a:pt x="1773" y="2105"/>
                </a:lnTo>
                <a:lnTo>
                  <a:pt x="1757" y="2124"/>
                </a:lnTo>
                <a:lnTo>
                  <a:pt x="1747" y="2147"/>
                </a:lnTo>
                <a:lnTo>
                  <a:pt x="1738" y="2172"/>
                </a:lnTo>
                <a:lnTo>
                  <a:pt x="1728" y="2196"/>
                </a:lnTo>
                <a:lnTo>
                  <a:pt x="1716" y="2220"/>
                </a:lnTo>
                <a:lnTo>
                  <a:pt x="1707" y="2231"/>
                </a:lnTo>
                <a:lnTo>
                  <a:pt x="1695" y="2240"/>
                </a:lnTo>
                <a:lnTo>
                  <a:pt x="1684" y="2250"/>
                </a:lnTo>
                <a:lnTo>
                  <a:pt x="1681" y="2250"/>
                </a:lnTo>
                <a:lnTo>
                  <a:pt x="1681" y="2240"/>
                </a:lnTo>
                <a:lnTo>
                  <a:pt x="1698" y="2222"/>
                </a:lnTo>
                <a:lnTo>
                  <a:pt x="1712" y="2199"/>
                </a:lnTo>
                <a:lnTo>
                  <a:pt x="1719" y="2173"/>
                </a:lnTo>
                <a:lnTo>
                  <a:pt x="1716" y="2173"/>
                </a:lnTo>
                <a:lnTo>
                  <a:pt x="1716" y="2170"/>
                </a:lnTo>
                <a:lnTo>
                  <a:pt x="1709" y="2172"/>
                </a:lnTo>
                <a:lnTo>
                  <a:pt x="1700" y="2173"/>
                </a:lnTo>
                <a:lnTo>
                  <a:pt x="1689" y="2173"/>
                </a:lnTo>
                <a:lnTo>
                  <a:pt x="1688" y="2194"/>
                </a:lnTo>
                <a:lnTo>
                  <a:pt x="1682" y="2206"/>
                </a:lnTo>
                <a:lnTo>
                  <a:pt x="1677" y="2213"/>
                </a:lnTo>
                <a:lnTo>
                  <a:pt x="1670" y="2219"/>
                </a:lnTo>
                <a:lnTo>
                  <a:pt x="1663" y="2222"/>
                </a:lnTo>
                <a:lnTo>
                  <a:pt x="1658" y="2231"/>
                </a:lnTo>
                <a:lnTo>
                  <a:pt x="1655" y="2245"/>
                </a:lnTo>
                <a:lnTo>
                  <a:pt x="1655" y="2262"/>
                </a:lnTo>
                <a:lnTo>
                  <a:pt x="1658" y="2280"/>
                </a:lnTo>
                <a:lnTo>
                  <a:pt x="1658" y="2295"/>
                </a:lnTo>
                <a:lnTo>
                  <a:pt x="1655" y="2308"/>
                </a:lnTo>
                <a:lnTo>
                  <a:pt x="1649" y="2322"/>
                </a:lnTo>
                <a:lnTo>
                  <a:pt x="1642" y="2329"/>
                </a:lnTo>
                <a:lnTo>
                  <a:pt x="1635" y="2332"/>
                </a:lnTo>
                <a:lnTo>
                  <a:pt x="1628" y="2336"/>
                </a:lnTo>
                <a:lnTo>
                  <a:pt x="1620" y="2343"/>
                </a:lnTo>
                <a:lnTo>
                  <a:pt x="1620" y="2343"/>
                </a:lnTo>
                <a:lnTo>
                  <a:pt x="1621" y="2346"/>
                </a:lnTo>
                <a:lnTo>
                  <a:pt x="1623" y="2351"/>
                </a:lnTo>
                <a:lnTo>
                  <a:pt x="1623" y="2357"/>
                </a:lnTo>
                <a:lnTo>
                  <a:pt x="1623" y="2362"/>
                </a:lnTo>
                <a:lnTo>
                  <a:pt x="1625" y="2365"/>
                </a:lnTo>
                <a:lnTo>
                  <a:pt x="1623" y="2369"/>
                </a:lnTo>
                <a:lnTo>
                  <a:pt x="1621" y="2374"/>
                </a:lnTo>
                <a:lnTo>
                  <a:pt x="1618" y="2379"/>
                </a:lnTo>
                <a:lnTo>
                  <a:pt x="1614" y="2384"/>
                </a:lnTo>
                <a:lnTo>
                  <a:pt x="1609" y="2390"/>
                </a:lnTo>
                <a:lnTo>
                  <a:pt x="1606" y="2393"/>
                </a:lnTo>
                <a:lnTo>
                  <a:pt x="1600" y="2397"/>
                </a:lnTo>
                <a:lnTo>
                  <a:pt x="1579" y="2409"/>
                </a:lnTo>
                <a:lnTo>
                  <a:pt x="1555" y="2414"/>
                </a:lnTo>
                <a:lnTo>
                  <a:pt x="1529" y="2414"/>
                </a:lnTo>
                <a:lnTo>
                  <a:pt x="1501" y="2409"/>
                </a:lnTo>
                <a:lnTo>
                  <a:pt x="1471" y="2402"/>
                </a:lnTo>
                <a:lnTo>
                  <a:pt x="1442" y="2393"/>
                </a:lnTo>
                <a:lnTo>
                  <a:pt x="1415" y="2386"/>
                </a:lnTo>
                <a:lnTo>
                  <a:pt x="1389" y="2381"/>
                </a:lnTo>
                <a:lnTo>
                  <a:pt x="1389" y="2384"/>
                </a:lnTo>
                <a:lnTo>
                  <a:pt x="1393" y="2384"/>
                </a:lnTo>
                <a:lnTo>
                  <a:pt x="1393" y="2388"/>
                </a:lnTo>
                <a:lnTo>
                  <a:pt x="1410" y="2393"/>
                </a:lnTo>
                <a:lnTo>
                  <a:pt x="1426" y="2400"/>
                </a:lnTo>
                <a:lnTo>
                  <a:pt x="1442" y="2407"/>
                </a:lnTo>
                <a:lnTo>
                  <a:pt x="1454" y="2418"/>
                </a:lnTo>
                <a:lnTo>
                  <a:pt x="1463" y="2432"/>
                </a:lnTo>
                <a:lnTo>
                  <a:pt x="1464" y="2435"/>
                </a:lnTo>
                <a:lnTo>
                  <a:pt x="1464" y="2440"/>
                </a:lnTo>
                <a:lnTo>
                  <a:pt x="1464" y="2444"/>
                </a:lnTo>
                <a:lnTo>
                  <a:pt x="1463" y="2451"/>
                </a:lnTo>
                <a:lnTo>
                  <a:pt x="1463" y="2458"/>
                </a:lnTo>
                <a:lnTo>
                  <a:pt x="1475" y="2463"/>
                </a:lnTo>
                <a:lnTo>
                  <a:pt x="1489" y="2472"/>
                </a:lnTo>
                <a:lnTo>
                  <a:pt x="1501" y="2482"/>
                </a:lnTo>
                <a:lnTo>
                  <a:pt x="1508" y="2493"/>
                </a:lnTo>
                <a:lnTo>
                  <a:pt x="1503" y="2510"/>
                </a:lnTo>
                <a:lnTo>
                  <a:pt x="1496" y="2533"/>
                </a:lnTo>
                <a:lnTo>
                  <a:pt x="1489" y="2556"/>
                </a:lnTo>
                <a:lnTo>
                  <a:pt x="1478" y="2576"/>
                </a:lnTo>
                <a:lnTo>
                  <a:pt x="1461" y="2589"/>
                </a:lnTo>
                <a:lnTo>
                  <a:pt x="1436" y="2599"/>
                </a:lnTo>
                <a:lnTo>
                  <a:pt x="1407" y="2608"/>
                </a:lnTo>
                <a:lnTo>
                  <a:pt x="1373" y="2613"/>
                </a:lnTo>
                <a:lnTo>
                  <a:pt x="1339" y="2615"/>
                </a:lnTo>
                <a:lnTo>
                  <a:pt x="1305" y="2615"/>
                </a:lnTo>
                <a:lnTo>
                  <a:pt x="1274" y="2611"/>
                </a:lnTo>
                <a:lnTo>
                  <a:pt x="1274" y="2618"/>
                </a:lnTo>
                <a:lnTo>
                  <a:pt x="1279" y="2622"/>
                </a:lnTo>
                <a:lnTo>
                  <a:pt x="1284" y="2624"/>
                </a:lnTo>
                <a:lnTo>
                  <a:pt x="1288" y="2625"/>
                </a:lnTo>
                <a:lnTo>
                  <a:pt x="1290" y="2629"/>
                </a:lnTo>
                <a:lnTo>
                  <a:pt x="1291" y="2634"/>
                </a:lnTo>
                <a:lnTo>
                  <a:pt x="1293" y="2643"/>
                </a:lnTo>
                <a:lnTo>
                  <a:pt x="1295" y="2650"/>
                </a:lnTo>
                <a:lnTo>
                  <a:pt x="1293" y="2657"/>
                </a:lnTo>
                <a:lnTo>
                  <a:pt x="1290" y="2664"/>
                </a:lnTo>
                <a:lnTo>
                  <a:pt x="1288" y="2671"/>
                </a:lnTo>
                <a:lnTo>
                  <a:pt x="1290" y="2679"/>
                </a:lnTo>
                <a:lnTo>
                  <a:pt x="1293" y="2686"/>
                </a:lnTo>
                <a:lnTo>
                  <a:pt x="1298" y="2692"/>
                </a:lnTo>
                <a:lnTo>
                  <a:pt x="1302" y="2699"/>
                </a:lnTo>
                <a:lnTo>
                  <a:pt x="1305" y="2711"/>
                </a:lnTo>
                <a:lnTo>
                  <a:pt x="1288" y="2718"/>
                </a:lnTo>
                <a:lnTo>
                  <a:pt x="1271" y="2723"/>
                </a:lnTo>
                <a:lnTo>
                  <a:pt x="1250" y="2727"/>
                </a:lnTo>
                <a:lnTo>
                  <a:pt x="1223" y="2727"/>
                </a:lnTo>
                <a:lnTo>
                  <a:pt x="1215" y="2720"/>
                </a:lnTo>
                <a:lnTo>
                  <a:pt x="1202" y="2714"/>
                </a:lnTo>
                <a:lnTo>
                  <a:pt x="1187" y="2711"/>
                </a:lnTo>
                <a:lnTo>
                  <a:pt x="1175" y="2707"/>
                </a:lnTo>
                <a:lnTo>
                  <a:pt x="1175" y="2714"/>
                </a:lnTo>
                <a:lnTo>
                  <a:pt x="1187" y="2730"/>
                </a:lnTo>
                <a:lnTo>
                  <a:pt x="1197" y="2749"/>
                </a:lnTo>
                <a:lnTo>
                  <a:pt x="1197" y="2765"/>
                </a:lnTo>
                <a:lnTo>
                  <a:pt x="1201" y="2768"/>
                </a:lnTo>
                <a:lnTo>
                  <a:pt x="1204" y="2770"/>
                </a:lnTo>
                <a:lnTo>
                  <a:pt x="1208" y="2772"/>
                </a:lnTo>
                <a:lnTo>
                  <a:pt x="1211" y="2772"/>
                </a:lnTo>
                <a:lnTo>
                  <a:pt x="1213" y="2772"/>
                </a:lnTo>
                <a:lnTo>
                  <a:pt x="1216" y="2772"/>
                </a:lnTo>
                <a:lnTo>
                  <a:pt x="1218" y="2774"/>
                </a:lnTo>
                <a:lnTo>
                  <a:pt x="1220" y="2777"/>
                </a:lnTo>
                <a:lnTo>
                  <a:pt x="1223" y="2781"/>
                </a:lnTo>
                <a:lnTo>
                  <a:pt x="1223" y="2788"/>
                </a:lnTo>
                <a:lnTo>
                  <a:pt x="1222" y="2791"/>
                </a:lnTo>
                <a:lnTo>
                  <a:pt x="1222" y="2793"/>
                </a:lnTo>
                <a:lnTo>
                  <a:pt x="1222" y="2795"/>
                </a:lnTo>
                <a:lnTo>
                  <a:pt x="1222" y="2796"/>
                </a:lnTo>
                <a:lnTo>
                  <a:pt x="1223" y="2800"/>
                </a:lnTo>
                <a:lnTo>
                  <a:pt x="1223" y="2803"/>
                </a:lnTo>
                <a:lnTo>
                  <a:pt x="1236" y="2803"/>
                </a:lnTo>
                <a:lnTo>
                  <a:pt x="1234" y="2817"/>
                </a:lnTo>
                <a:lnTo>
                  <a:pt x="1229" y="2826"/>
                </a:lnTo>
                <a:lnTo>
                  <a:pt x="1223" y="2833"/>
                </a:lnTo>
                <a:lnTo>
                  <a:pt x="1220" y="2842"/>
                </a:lnTo>
                <a:lnTo>
                  <a:pt x="1222" y="2849"/>
                </a:lnTo>
                <a:lnTo>
                  <a:pt x="1227" y="2857"/>
                </a:lnTo>
                <a:lnTo>
                  <a:pt x="1232" y="2864"/>
                </a:lnTo>
                <a:lnTo>
                  <a:pt x="1236" y="2871"/>
                </a:lnTo>
                <a:lnTo>
                  <a:pt x="1236" y="2878"/>
                </a:lnTo>
                <a:lnTo>
                  <a:pt x="1236" y="2882"/>
                </a:lnTo>
                <a:lnTo>
                  <a:pt x="1234" y="2885"/>
                </a:lnTo>
                <a:lnTo>
                  <a:pt x="1232" y="2889"/>
                </a:lnTo>
                <a:lnTo>
                  <a:pt x="1230" y="2891"/>
                </a:lnTo>
                <a:lnTo>
                  <a:pt x="1229" y="2894"/>
                </a:lnTo>
                <a:lnTo>
                  <a:pt x="1229" y="2896"/>
                </a:lnTo>
                <a:lnTo>
                  <a:pt x="1229" y="2899"/>
                </a:lnTo>
                <a:lnTo>
                  <a:pt x="1229" y="2901"/>
                </a:lnTo>
                <a:lnTo>
                  <a:pt x="1230" y="2905"/>
                </a:lnTo>
                <a:lnTo>
                  <a:pt x="1232" y="2906"/>
                </a:lnTo>
                <a:lnTo>
                  <a:pt x="1234" y="2910"/>
                </a:lnTo>
                <a:lnTo>
                  <a:pt x="1236" y="2915"/>
                </a:lnTo>
                <a:lnTo>
                  <a:pt x="1202" y="2924"/>
                </a:lnTo>
                <a:lnTo>
                  <a:pt x="1175" y="2938"/>
                </a:lnTo>
                <a:lnTo>
                  <a:pt x="1173" y="2943"/>
                </a:lnTo>
                <a:lnTo>
                  <a:pt x="1171" y="2947"/>
                </a:lnTo>
                <a:lnTo>
                  <a:pt x="1169" y="2952"/>
                </a:lnTo>
                <a:lnTo>
                  <a:pt x="1168" y="2955"/>
                </a:lnTo>
                <a:lnTo>
                  <a:pt x="1166" y="2959"/>
                </a:lnTo>
                <a:lnTo>
                  <a:pt x="1166" y="2960"/>
                </a:lnTo>
                <a:lnTo>
                  <a:pt x="1176" y="2978"/>
                </a:lnTo>
                <a:lnTo>
                  <a:pt x="1190" y="2990"/>
                </a:lnTo>
                <a:lnTo>
                  <a:pt x="1209" y="2999"/>
                </a:lnTo>
                <a:lnTo>
                  <a:pt x="1232" y="3006"/>
                </a:lnTo>
                <a:lnTo>
                  <a:pt x="1255" y="3011"/>
                </a:lnTo>
                <a:lnTo>
                  <a:pt x="1277" y="3015"/>
                </a:lnTo>
                <a:lnTo>
                  <a:pt x="1286" y="3069"/>
                </a:lnTo>
                <a:lnTo>
                  <a:pt x="1271" y="3077"/>
                </a:lnTo>
                <a:lnTo>
                  <a:pt x="1255" y="3091"/>
                </a:lnTo>
                <a:lnTo>
                  <a:pt x="1243" y="3107"/>
                </a:lnTo>
                <a:lnTo>
                  <a:pt x="1236" y="3126"/>
                </a:lnTo>
                <a:lnTo>
                  <a:pt x="1241" y="3137"/>
                </a:lnTo>
                <a:lnTo>
                  <a:pt x="1243" y="3151"/>
                </a:lnTo>
                <a:lnTo>
                  <a:pt x="1243" y="3168"/>
                </a:lnTo>
                <a:lnTo>
                  <a:pt x="1229" y="3172"/>
                </a:lnTo>
                <a:lnTo>
                  <a:pt x="1218" y="3175"/>
                </a:lnTo>
                <a:lnTo>
                  <a:pt x="1204" y="3180"/>
                </a:lnTo>
                <a:lnTo>
                  <a:pt x="1204" y="3194"/>
                </a:lnTo>
                <a:lnTo>
                  <a:pt x="1213" y="3201"/>
                </a:lnTo>
                <a:lnTo>
                  <a:pt x="1223" y="3212"/>
                </a:lnTo>
                <a:lnTo>
                  <a:pt x="1234" y="3226"/>
                </a:lnTo>
                <a:lnTo>
                  <a:pt x="1246" y="3240"/>
                </a:lnTo>
                <a:lnTo>
                  <a:pt x="1255" y="3252"/>
                </a:lnTo>
                <a:lnTo>
                  <a:pt x="1258" y="3261"/>
                </a:lnTo>
                <a:lnTo>
                  <a:pt x="1253" y="3262"/>
                </a:lnTo>
                <a:lnTo>
                  <a:pt x="1250" y="3262"/>
                </a:lnTo>
                <a:lnTo>
                  <a:pt x="1243" y="3264"/>
                </a:lnTo>
                <a:lnTo>
                  <a:pt x="1236" y="3264"/>
                </a:lnTo>
                <a:lnTo>
                  <a:pt x="1234" y="3275"/>
                </a:lnTo>
                <a:lnTo>
                  <a:pt x="1230" y="3285"/>
                </a:lnTo>
                <a:lnTo>
                  <a:pt x="1229" y="3296"/>
                </a:lnTo>
                <a:lnTo>
                  <a:pt x="1222" y="3297"/>
                </a:lnTo>
                <a:lnTo>
                  <a:pt x="1215" y="3303"/>
                </a:lnTo>
                <a:lnTo>
                  <a:pt x="1209" y="3306"/>
                </a:lnTo>
                <a:lnTo>
                  <a:pt x="1204" y="3304"/>
                </a:lnTo>
                <a:lnTo>
                  <a:pt x="1201" y="3303"/>
                </a:lnTo>
                <a:lnTo>
                  <a:pt x="1199" y="3299"/>
                </a:lnTo>
                <a:lnTo>
                  <a:pt x="1197" y="3297"/>
                </a:lnTo>
                <a:lnTo>
                  <a:pt x="1194" y="3296"/>
                </a:lnTo>
                <a:lnTo>
                  <a:pt x="1194" y="3315"/>
                </a:lnTo>
                <a:lnTo>
                  <a:pt x="1202" y="3325"/>
                </a:lnTo>
                <a:lnTo>
                  <a:pt x="1208" y="3341"/>
                </a:lnTo>
                <a:lnTo>
                  <a:pt x="1209" y="3360"/>
                </a:lnTo>
                <a:lnTo>
                  <a:pt x="1188" y="3365"/>
                </a:lnTo>
                <a:lnTo>
                  <a:pt x="1171" y="3371"/>
                </a:lnTo>
                <a:lnTo>
                  <a:pt x="1152" y="3376"/>
                </a:lnTo>
                <a:lnTo>
                  <a:pt x="1152" y="3367"/>
                </a:lnTo>
                <a:lnTo>
                  <a:pt x="1150" y="3365"/>
                </a:lnTo>
                <a:lnTo>
                  <a:pt x="1148" y="3364"/>
                </a:lnTo>
                <a:lnTo>
                  <a:pt x="1148" y="3362"/>
                </a:lnTo>
                <a:lnTo>
                  <a:pt x="1148" y="3360"/>
                </a:lnTo>
                <a:lnTo>
                  <a:pt x="1147" y="3357"/>
                </a:lnTo>
                <a:lnTo>
                  <a:pt x="1134" y="3357"/>
                </a:lnTo>
                <a:lnTo>
                  <a:pt x="1126" y="3355"/>
                </a:lnTo>
                <a:lnTo>
                  <a:pt x="1117" y="3357"/>
                </a:lnTo>
                <a:lnTo>
                  <a:pt x="1105" y="3357"/>
                </a:lnTo>
                <a:lnTo>
                  <a:pt x="1099" y="3341"/>
                </a:lnTo>
                <a:lnTo>
                  <a:pt x="1091" y="3331"/>
                </a:lnTo>
                <a:lnTo>
                  <a:pt x="1080" y="3322"/>
                </a:lnTo>
                <a:lnTo>
                  <a:pt x="1063" y="3318"/>
                </a:lnTo>
                <a:lnTo>
                  <a:pt x="1063" y="3311"/>
                </a:lnTo>
                <a:lnTo>
                  <a:pt x="1063" y="3308"/>
                </a:lnTo>
                <a:lnTo>
                  <a:pt x="1065" y="3304"/>
                </a:lnTo>
                <a:lnTo>
                  <a:pt x="1065" y="3301"/>
                </a:lnTo>
                <a:lnTo>
                  <a:pt x="1063" y="3299"/>
                </a:lnTo>
                <a:lnTo>
                  <a:pt x="1058" y="3296"/>
                </a:lnTo>
                <a:lnTo>
                  <a:pt x="1052" y="3296"/>
                </a:lnTo>
                <a:lnTo>
                  <a:pt x="1049" y="3294"/>
                </a:lnTo>
                <a:lnTo>
                  <a:pt x="1044" y="3294"/>
                </a:lnTo>
                <a:lnTo>
                  <a:pt x="1040" y="3290"/>
                </a:lnTo>
                <a:lnTo>
                  <a:pt x="1037" y="3287"/>
                </a:lnTo>
                <a:lnTo>
                  <a:pt x="1033" y="3283"/>
                </a:lnTo>
                <a:lnTo>
                  <a:pt x="1033" y="3280"/>
                </a:lnTo>
                <a:lnTo>
                  <a:pt x="1033" y="3278"/>
                </a:lnTo>
                <a:lnTo>
                  <a:pt x="1033" y="3275"/>
                </a:lnTo>
                <a:lnTo>
                  <a:pt x="1033" y="3273"/>
                </a:lnTo>
                <a:lnTo>
                  <a:pt x="1033" y="3271"/>
                </a:lnTo>
                <a:lnTo>
                  <a:pt x="1031" y="3269"/>
                </a:lnTo>
                <a:lnTo>
                  <a:pt x="1028" y="3268"/>
                </a:lnTo>
                <a:lnTo>
                  <a:pt x="1024" y="3269"/>
                </a:lnTo>
                <a:lnTo>
                  <a:pt x="1019" y="3269"/>
                </a:lnTo>
                <a:lnTo>
                  <a:pt x="1016" y="3269"/>
                </a:lnTo>
                <a:lnTo>
                  <a:pt x="1012" y="3268"/>
                </a:lnTo>
                <a:lnTo>
                  <a:pt x="1007" y="3266"/>
                </a:lnTo>
                <a:lnTo>
                  <a:pt x="1002" y="3264"/>
                </a:lnTo>
                <a:lnTo>
                  <a:pt x="1002" y="3252"/>
                </a:lnTo>
                <a:lnTo>
                  <a:pt x="989" y="3252"/>
                </a:lnTo>
                <a:lnTo>
                  <a:pt x="991" y="3240"/>
                </a:lnTo>
                <a:lnTo>
                  <a:pt x="995" y="3233"/>
                </a:lnTo>
                <a:lnTo>
                  <a:pt x="1000" y="3226"/>
                </a:lnTo>
                <a:lnTo>
                  <a:pt x="1005" y="3217"/>
                </a:lnTo>
                <a:lnTo>
                  <a:pt x="986" y="3217"/>
                </a:lnTo>
                <a:lnTo>
                  <a:pt x="986" y="3214"/>
                </a:lnTo>
                <a:lnTo>
                  <a:pt x="983" y="3214"/>
                </a:lnTo>
                <a:lnTo>
                  <a:pt x="983" y="3219"/>
                </a:lnTo>
                <a:lnTo>
                  <a:pt x="981" y="3222"/>
                </a:lnTo>
                <a:lnTo>
                  <a:pt x="981" y="3224"/>
                </a:lnTo>
                <a:lnTo>
                  <a:pt x="981" y="3226"/>
                </a:lnTo>
                <a:lnTo>
                  <a:pt x="979" y="3226"/>
                </a:lnTo>
                <a:lnTo>
                  <a:pt x="977" y="3228"/>
                </a:lnTo>
                <a:lnTo>
                  <a:pt x="974" y="3229"/>
                </a:lnTo>
                <a:lnTo>
                  <a:pt x="962" y="3236"/>
                </a:lnTo>
                <a:lnTo>
                  <a:pt x="944" y="3241"/>
                </a:lnTo>
                <a:lnTo>
                  <a:pt x="948" y="3207"/>
                </a:lnTo>
                <a:lnTo>
                  <a:pt x="944" y="3198"/>
                </a:lnTo>
                <a:lnTo>
                  <a:pt x="941" y="3194"/>
                </a:lnTo>
                <a:lnTo>
                  <a:pt x="939" y="3193"/>
                </a:lnTo>
                <a:lnTo>
                  <a:pt x="939" y="3189"/>
                </a:lnTo>
                <a:lnTo>
                  <a:pt x="941" y="3184"/>
                </a:lnTo>
                <a:lnTo>
                  <a:pt x="944" y="3172"/>
                </a:lnTo>
                <a:lnTo>
                  <a:pt x="937" y="3168"/>
                </a:lnTo>
                <a:lnTo>
                  <a:pt x="932" y="3165"/>
                </a:lnTo>
                <a:lnTo>
                  <a:pt x="927" y="3159"/>
                </a:lnTo>
                <a:lnTo>
                  <a:pt x="921" y="3156"/>
                </a:lnTo>
                <a:lnTo>
                  <a:pt x="916" y="3152"/>
                </a:lnTo>
                <a:lnTo>
                  <a:pt x="883" y="3149"/>
                </a:lnTo>
                <a:lnTo>
                  <a:pt x="883" y="3140"/>
                </a:lnTo>
                <a:lnTo>
                  <a:pt x="878" y="3132"/>
                </a:lnTo>
                <a:lnTo>
                  <a:pt x="876" y="3123"/>
                </a:lnTo>
                <a:lnTo>
                  <a:pt x="880" y="3114"/>
                </a:lnTo>
                <a:lnTo>
                  <a:pt x="883" y="3105"/>
                </a:lnTo>
                <a:lnTo>
                  <a:pt x="887" y="3095"/>
                </a:lnTo>
                <a:lnTo>
                  <a:pt x="855" y="3098"/>
                </a:lnTo>
                <a:lnTo>
                  <a:pt x="852" y="3088"/>
                </a:lnTo>
                <a:lnTo>
                  <a:pt x="845" y="3072"/>
                </a:lnTo>
                <a:lnTo>
                  <a:pt x="845" y="3055"/>
                </a:lnTo>
                <a:lnTo>
                  <a:pt x="848" y="3037"/>
                </a:lnTo>
                <a:lnTo>
                  <a:pt x="853" y="3039"/>
                </a:lnTo>
                <a:lnTo>
                  <a:pt x="859" y="3039"/>
                </a:lnTo>
                <a:lnTo>
                  <a:pt x="862" y="3041"/>
                </a:lnTo>
                <a:lnTo>
                  <a:pt x="866" y="3043"/>
                </a:lnTo>
                <a:lnTo>
                  <a:pt x="871" y="3046"/>
                </a:lnTo>
                <a:lnTo>
                  <a:pt x="871" y="3022"/>
                </a:lnTo>
                <a:lnTo>
                  <a:pt x="867" y="3020"/>
                </a:lnTo>
                <a:lnTo>
                  <a:pt x="866" y="3016"/>
                </a:lnTo>
                <a:lnTo>
                  <a:pt x="862" y="3015"/>
                </a:lnTo>
                <a:lnTo>
                  <a:pt x="860" y="3013"/>
                </a:lnTo>
                <a:lnTo>
                  <a:pt x="855" y="3011"/>
                </a:lnTo>
                <a:lnTo>
                  <a:pt x="850" y="3008"/>
                </a:lnTo>
                <a:lnTo>
                  <a:pt x="843" y="3004"/>
                </a:lnTo>
                <a:lnTo>
                  <a:pt x="836" y="3002"/>
                </a:lnTo>
                <a:lnTo>
                  <a:pt x="829" y="2999"/>
                </a:lnTo>
                <a:lnTo>
                  <a:pt x="824" y="3008"/>
                </a:lnTo>
                <a:lnTo>
                  <a:pt x="817" y="3009"/>
                </a:lnTo>
                <a:lnTo>
                  <a:pt x="810" y="3009"/>
                </a:lnTo>
                <a:lnTo>
                  <a:pt x="797" y="3006"/>
                </a:lnTo>
                <a:lnTo>
                  <a:pt x="797" y="2983"/>
                </a:lnTo>
                <a:lnTo>
                  <a:pt x="803" y="2981"/>
                </a:lnTo>
                <a:lnTo>
                  <a:pt x="808" y="2978"/>
                </a:lnTo>
                <a:lnTo>
                  <a:pt x="811" y="2974"/>
                </a:lnTo>
                <a:lnTo>
                  <a:pt x="815" y="2971"/>
                </a:lnTo>
                <a:lnTo>
                  <a:pt x="817" y="2964"/>
                </a:lnTo>
                <a:lnTo>
                  <a:pt x="813" y="2953"/>
                </a:lnTo>
                <a:lnTo>
                  <a:pt x="815" y="2941"/>
                </a:lnTo>
                <a:lnTo>
                  <a:pt x="818" y="2926"/>
                </a:lnTo>
                <a:lnTo>
                  <a:pt x="820" y="2906"/>
                </a:lnTo>
                <a:lnTo>
                  <a:pt x="815" y="2906"/>
                </a:lnTo>
                <a:lnTo>
                  <a:pt x="808" y="2905"/>
                </a:lnTo>
                <a:lnTo>
                  <a:pt x="804" y="2903"/>
                </a:lnTo>
                <a:lnTo>
                  <a:pt x="801" y="2899"/>
                </a:lnTo>
                <a:lnTo>
                  <a:pt x="797" y="2896"/>
                </a:lnTo>
                <a:lnTo>
                  <a:pt x="796" y="2891"/>
                </a:lnTo>
                <a:lnTo>
                  <a:pt x="794" y="2884"/>
                </a:lnTo>
                <a:lnTo>
                  <a:pt x="797" y="2882"/>
                </a:lnTo>
                <a:lnTo>
                  <a:pt x="801" y="2880"/>
                </a:lnTo>
                <a:lnTo>
                  <a:pt x="803" y="2880"/>
                </a:lnTo>
                <a:lnTo>
                  <a:pt x="804" y="2878"/>
                </a:lnTo>
                <a:lnTo>
                  <a:pt x="808" y="2877"/>
                </a:lnTo>
                <a:lnTo>
                  <a:pt x="813" y="2877"/>
                </a:lnTo>
                <a:lnTo>
                  <a:pt x="813" y="2861"/>
                </a:lnTo>
                <a:lnTo>
                  <a:pt x="832" y="2861"/>
                </a:lnTo>
                <a:lnTo>
                  <a:pt x="832" y="2864"/>
                </a:lnTo>
                <a:lnTo>
                  <a:pt x="836" y="2864"/>
                </a:lnTo>
                <a:lnTo>
                  <a:pt x="836" y="2870"/>
                </a:lnTo>
                <a:lnTo>
                  <a:pt x="836" y="2873"/>
                </a:lnTo>
                <a:lnTo>
                  <a:pt x="836" y="2875"/>
                </a:lnTo>
                <a:lnTo>
                  <a:pt x="834" y="2877"/>
                </a:lnTo>
                <a:lnTo>
                  <a:pt x="836" y="2878"/>
                </a:lnTo>
                <a:lnTo>
                  <a:pt x="836" y="2880"/>
                </a:lnTo>
                <a:lnTo>
                  <a:pt x="839" y="2884"/>
                </a:lnTo>
                <a:lnTo>
                  <a:pt x="843" y="2885"/>
                </a:lnTo>
                <a:lnTo>
                  <a:pt x="846" y="2885"/>
                </a:lnTo>
                <a:lnTo>
                  <a:pt x="850" y="2887"/>
                </a:lnTo>
                <a:lnTo>
                  <a:pt x="855" y="2887"/>
                </a:lnTo>
                <a:lnTo>
                  <a:pt x="855" y="2880"/>
                </a:lnTo>
                <a:lnTo>
                  <a:pt x="855" y="2871"/>
                </a:lnTo>
                <a:lnTo>
                  <a:pt x="852" y="2856"/>
                </a:lnTo>
                <a:lnTo>
                  <a:pt x="846" y="2837"/>
                </a:lnTo>
                <a:lnTo>
                  <a:pt x="839" y="2816"/>
                </a:lnTo>
                <a:lnTo>
                  <a:pt x="832" y="2795"/>
                </a:lnTo>
                <a:lnTo>
                  <a:pt x="825" y="2774"/>
                </a:lnTo>
                <a:lnTo>
                  <a:pt x="818" y="2760"/>
                </a:lnTo>
                <a:lnTo>
                  <a:pt x="813" y="2749"/>
                </a:lnTo>
                <a:lnTo>
                  <a:pt x="813" y="2756"/>
                </a:lnTo>
                <a:lnTo>
                  <a:pt x="808" y="2763"/>
                </a:lnTo>
                <a:lnTo>
                  <a:pt x="803" y="2774"/>
                </a:lnTo>
                <a:lnTo>
                  <a:pt x="801" y="2782"/>
                </a:lnTo>
                <a:lnTo>
                  <a:pt x="801" y="2788"/>
                </a:lnTo>
                <a:lnTo>
                  <a:pt x="810" y="2796"/>
                </a:lnTo>
                <a:lnTo>
                  <a:pt x="815" y="2803"/>
                </a:lnTo>
                <a:lnTo>
                  <a:pt x="820" y="2814"/>
                </a:lnTo>
                <a:lnTo>
                  <a:pt x="820" y="2830"/>
                </a:lnTo>
                <a:lnTo>
                  <a:pt x="813" y="2830"/>
                </a:lnTo>
                <a:lnTo>
                  <a:pt x="804" y="2833"/>
                </a:lnTo>
                <a:lnTo>
                  <a:pt x="794" y="2835"/>
                </a:lnTo>
                <a:lnTo>
                  <a:pt x="782" y="2835"/>
                </a:lnTo>
                <a:lnTo>
                  <a:pt x="780" y="2824"/>
                </a:lnTo>
                <a:lnTo>
                  <a:pt x="778" y="2816"/>
                </a:lnTo>
                <a:lnTo>
                  <a:pt x="775" y="2803"/>
                </a:lnTo>
                <a:lnTo>
                  <a:pt x="773" y="2800"/>
                </a:lnTo>
                <a:lnTo>
                  <a:pt x="770" y="2796"/>
                </a:lnTo>
                <a:lnTo>
                  <a:pt x="764" y="2791"/>
                </a:lnTo>
                <a:lnTo>
                  <a:pt x="761" y="2788"/>
                </a:lnTo>
                <a:lnTo>
                  <a:pt x="759" y="2784"/>
                </a:lnTo>
                <a:lnTo>
                  <a:pt x="761" y="2774"/>
                </a:lnTo>
                <a:lnTo>
                  <a:pt x="764" y="2763"/>
                </a:lnTo>
                <a:lnTo>
                  <a:pt x="763" y="2749"/>
                </a:lnTo>
                <a:lnTo>
                  <a:pt x="761" y="2746"/>
                </a:lnTo>
                <a:lnTo>
                  <a:pt x="757" y="2742"/>
                </a:lnTo>
                <a:lnTo>
                  <a:pt x="754" y="2741"/>
                </a:lnTo>
                <a:lnTo>
                  <a:pt x="750" y="2739"/>
                </a:lnTo>
                <a:lnTo>
                  <a:pt x="747" y="2737"/>
                </a:lnTo>
                <a:lnTo>
                  <a:pt x="743" y="2734"/>
                </a:lnTo>
                <a:lnTo>
                  <a:pt x="743" y="2692"/>
                </a:lnTo>
                <a:lnTo>
                  <a:pt x="736" y="2688"/>
                </a:lnTo>
                <a:lnTo>
                  <a:pt x="740" y="2634"/>
                </a:lnTo>
                <a:lnTo>
                  <a:pt x="738" y="2629"/>
                </a:lnTo>
                <a:lnTo>
                  <a:pt x="733" y="2624"/>
                </a:lnTo>
                <a:lnTo>
                  <a:pt x="729" y="2620"/>
                </a:lnTo>
                <a:lnTo>
                  <a:pt x="724" y="2615"/>
                </a:lnTo>
                <a:lnTo>
                  <a:pt x="721" y="2611"/>
                </a:lnTo>
                <a:lnTo>
                  <a:pt x="708" y="2592"/>
                </a:lnTo>
                <a:lnTo>
                  <a:pt x="698" y="2568"/>
                </a:lnTo>
                <a:lnTo>
                  <a:pt x="689" y="2542"/>
                </a:lnTo>
                <a:lnTo>
                  <a:pt x="686" y="2515"/>
                </a:lnTo>
                <a:lnTo>
                  <a:pt x="701" y="2515"/>
                </a:lnTo>
                <a:lnTo>
                  <a:pt x="705" y="2498"/>
                </a:lnTo>
                <a:lnTo>
                  <a:pt x="707" y="2475"/>
                </a:lnTo>
                <a:lnTo>
                  <a:pt x="707" y="2453"/>
                </a:lnTo>
                <a:lnTo>
                  <a:pt x="705" y="2432"/>
                </a:lnTo>
                <a:lnTo>
                  <a:pt x="714" y="2414"/>
                </a:lnTo>
                <a:lnTo>
                  <a:pt x="717" y="2395"/>
                </a:lnTo>
                <a:lnTo>
                  <a:pt x="717" y="2374"/>
                </a:lnTo>
                <a:lnTo>
                  <a:pt x="715" y="2353"/>
                </a:lnTo>
                <a:lnTo>
                  <a:pt x="714" y="2332"/>
                </a:lnTo>
                <a:lnTo>
                  <a:pt x="714" y="2316"/>
                </a:lnTo>
                <a:lnTo>
                  <a:pt x="715" y="2306"/>
                </a:lnTo>
                <a:lnTo>
                  <a:pt x="719" y="2295"/>
                </a:lnTo>
                <a:lnTo>
                  <a:pt x="717" y="2285"/>
                </a:lnTo>
                <a:lnTo>
                  <a:pt x="703" y="2254"/>
                </a:lnTo>
                <a:lnTo>
                  <a:pt x="688" y="2222"/>
                </a:lnTo>
                <a:lnTo>
                  <a:pt x="675" y="2189"/>
                </a:lnTo>
                <a:lnTo>
                  <a:pt x="674" y="2175"/>
                </a:lnTo>
                <a:lnTo>
                  <a:pt x="677" y="2166"/>
                </a:lnTo>
                <a:lnTo>
                  <a:pt x="682" y="2158"/>
                </a:lnTo>
                <a:lnTo>
                  <a:pt x="684" y="2147"/>
                </a:lnTo>
                <a:lnTo>
                  <a:pt x="682" y="2135"/>
                </a:lnTo>
                <a:lnTo>
                  <a:pt x="679" y="2128"/>
                </a:lnTo>
                <a:lnTo>
                  <a:pt x="672" y="2123"/>
                </a:lnTo>
                <a:lnTo>
                  <a:pt x="667" y="2116"/>
                </a:lnTo>
                <a:lnTo>
                  <a:pt x="663" y="2109"/>
                </a:lnTo>
                <a:lnTo>
                  <a:pt x="663" y="2096"/>
                </a:lnTo>
                <a:lnTo>
                  <a:pt x="665" y="2095"/>
                </a:lnTo>
                <a:lnTo>
                  <a:pt x="667" y="2091"/>
                </a:lnTo>
                <a:lnTo>
                  <a:pt x="668" y="2089"/>
                </a:lnTo>
                <a:lnTo>
                  <a:pt x="672" y="2086"/>
                </a:lnTo>
                <a:lnTo>
                  <a:pt x="674" y="2083"/>
                </a:lnTo>
                <a:lnTo>
                  <a:pt x="675" y="2081"/>
                </a:lnTo>
                <a:lnTo>
                  <a:pt x="679" y="1959"/>
                </a:lnTo>
                <a:lnTo>
                  <a:pt x="675" y="1950"/>
                </a:lnTo>
                <a:lnTo>
                  <a:pt x="670" y="1939"/>
                </a:lnTo>
                <a:lnTo>
                  <a:pt x="672" y="1924"/>
                </a:lnTo>
                <a:lnTo>
                  <a:pt x="672" y="1922"/>
                </a:lnTo>
                <a:lnTo>
                  <a:pt x="674" y="1920"/>
                </a:lnTo>
                <a:lnTo>
                  <a:pt x="675" y="1920"/>
                </a:lnTo>
                <a:lnTo>
                  <a:pt x="677" y="1918"/>
                </a:lnTo>
                <a:lnTo>
                  <a:pt x="679" y="1917"/>
                </a:lnTo>
                <a:lnTo>
                  <a:pt x="679" y="1913"/>
                </a:lnTo>
                <a:lnTo>
                  <a:pt x="679" y="1908"/>
                </a:lnTo>
                <a:lnTo>
                  <a:pt x="677" y="1906"/>
                </a:lnTo>
                <a:lnTo>
                  <a:pt x="675" y="1904"/>
                </a:lnTo>
                <a:lnTo>
                  <a:pt x="674" y="1901"/>
                </a:lnTo>
                <a:lnTo>
                  <a:pt x="670" y="1897"/>
                </a:lnTo>
                <a:lnTo>
                  <a:pt x="668" y="1896"/>
                </a:lnTo>
                <a:lnTo>
                  <a:pt x="667" y="1894"/>
                </a:lnTo>
                <a:lnTo>
                  <a:pt x="667" y="1836"/>
                </a:lnTo>
                <a:lnTo>
                  <a:pt x="661" y="1828"/>
                </a:lnTo>
                <a:lnTo>
                  <a:pt x="656" y="1819"/>
                </a:lnTo>
                <a:lnTo>
                  <a:pt x="653" y="1805"/>
                </a:lnTo>
                <a:lnTo>
                  <a:pt x="661" y="1796"/>
                </a:lnTo>
                <a:lnTo>
                  <a:pt x="667" y="1784"/>
                </a:lnTo>
                <a:lnTo>
                  <a:pt x="668" y="1768"/>
                </a:lnTo>
                <a:lnTo>
                  <a:pt x="668" y="1751"/>
                </a:lnTo>
                <a:lnTo>
                  <a:pt x="668" y="1733"/>
                </a:lnTo>
                <a:lnTo>
                  <a:pt x="667" y="1716"/>
                </a:lnTo>
                <a:lnTo>
                  <a:pt x="663" y="1709"/>
                </a:lnTo>
                <a:lnTo>
                  <a:pt x="660" y="1692"/>
                </a:lnTo>
                <a:lnTo>
                  <a:pt x="654" y="1671"/>
                </a:lnTo>
                <a:lnTo>
                  <a:pt x="647" y="1644"/>
                </a:lnTo>
                <a:lnTo>
                  <a:pt x="642" y="1620"/>
                </a:lnTo>
                <a:lnTo>
                  <a:pt x="639" y="1597"/>
                </a:lnTo>
                <a:lnTo>
                  <a:pt x="635" y="1578"/>
                </a:lnTo>
                <a:lnTo>
                  <a:pt x="633" y="1568"/>
                </a:lnTo>
                <a:lnTo>
                  <a:pt x="611" y="1555"/>
                </a:lnTo>
                <a:lnTo>
                  <a:pt x="592" y="1540"/>
                </a:lnTo>
                <a:lnTo>
                  <a:pt x="576" y="1526"/>
                </a:lnTo>
                <a:lnTo>
                  <a:pt x="558" y="1510"/>
                </a:lnTo>
                <a:lnTo>
                  <a:pt x="541" y="1498"/>
                </a:lnTo>
                <a:lnTo>
                  <a:pt x="516" y="1487"/>
                </a:lnTo>
                <a:lnTo>
                  <a:pt x="490" y="1480"/>
                </a:lnTo>
                <a:lnTo>
                  <a:pt x="462" y="1473"/>
                </a:lnTo>
                <a:lnTo>
                  <a:pt x="441" y="1463"/>
                </a:lnTo>
                <a:lnTo>
                  <a:pt x="436" y="1459"/>
                </a:lnTo>
                <a:lnTo>
                  <a:pt x="433" y="1454"/>
                </a:lnTo>
                <a:lnTo>
                  <a:pt x="427" y="1449"/>
                </a:lnTo>
                <a:lnTo>
                  <a:pt x="422" y="1444"/>
                </a:lnTo>
                <a:lnTo>
                  <a:pt x="417" y="1440"/>
                </a:lnTo>
                <a:lnTo>
                  <a:pt x="405" y="1435"/>
                </a:lnTo>
                <a:lnTo>
                  <a:pt x="393" y="1433"/>
                </a:lnTo>
                <a:lnTo>
                  <a:pt x="379" y="1430"/>
                </a:lnTo>
                <a:lnTo>
                  <a:pt x="368" y="1424"/>
                </a:lnTo>
                <a:lnTo>
                  <a:pt x="365" y="1409"/>
                </a:lnTo>
                <a:lnTo>
                  <a:pt x="349" y="1397"/>
                </a:lnTo>
                <a:lnTo>
                  <a:pt x="333" y="1383"/>
                </a:lnTo>
                <a:lnTo>
                  <a:pt x="302" y="1356"/>
                </a:lnTo>
                <a:lnTo>
                  <a:pt x="298" y="1309"/>
                </a:lnTo>
                <a:lnTo>
                  <a:pt x="290" y="1295"/>
                </a:lnTo>
                <a:lnTo>
                  <a:pt x="277" y="1283"/>
                </a:lnTo>
                <a:lnTo>
                  <a:pt x="263" y="1271"/>
                </a:lnTo>
                <a:lnTo>
                  <a:pt x="253" y="1259"/>
                </a:lnTo>
                <a:lnTo>
                  <a:pt x="249" y="1250"/>
                </a:lnTo>
                <a:lnTo>
                  <a:pt x="248" y="1239"/>
                </a:lnTo>
                <a:lnTo>
                  <a:pt x="244" y="1229"/>
                </a:lnTo>
                <a:lnTo>
                  <a:pt x="242" y="1225"/>
                </a:lnTo>
                <a:lnTo>
                  <a:pt x="239" y="1222"/>
                </a:lnTo>
                <a:lnTo>
                  <a:pt x="234" y="1220"/>
                </a:lnTo>
                <a:lnTo>
                  <a:pt x="228" y="1219"/>
                </a:lnTo>
                <a:lnTo>
                  <a:pt x="225" y="1217"/>
                </a:lnTo>
                <a:lnTo>
                  <a:pt x="221" y="1213"/>
                </a:lnTo>
                <a:lnTo>
                  <a:pt x="218" y="1208"/>
                </a:lnTo>
                <a:lnTo>
                  <a:pt x="216" y="1203"/>
                </a:lnTo>
                <a:lnTo>
                  <a:pt x="215" y="1198"/>
                </a:lnTo>
                <a:lnTo>
                  <a:pt x="213" y="1192"/>
                </a:lnTo>
                <a:lnTo>
                  <a:pt x="211" y="1187"/>
                </a:lnTo>
                <a:lnTo>
                  <a:pt x="199" y="1182"/>
                </a:lnTo>
                <a:lnTo>
                  <a:pt x="195" y="1159"/>
                </a:lnTo>
                <a:lnTo>
                  <a:pt x="185" y="1142"/>
                </a:lnTo>
                <a:lnTo>
                  <a:pt x="171" y="1124"/>
                </a:lnTo>
                <a:lnTo>
                  <a:pt x="160" y="1107"/>
                </a:lnTo>
                <a:lnTo>
                  <a:pt x="157" y="1095"/>
                </a:lnTo>
                <a:lnTo>
                  <a:pt x="157" y="1086"/>
                </a:lnTo>
                <a:lnTo>
                  <a:pt x="153" y="1075"/>
                </a:lnTo>
                <a:lnTo>
                  <a:pt x="139" y="1060"/>
                </a:lnTo>
                <a:lnTo>
                  <a:pt x="124" y="1047"/>
                </a:lnTo>
                <a:lnTo>
                  <a:pt x="110" y="1033"/>
                </a:lnTo>
                <a:lnTo>
                  <a:pt x="101" y="1018"/>
                </a:lnTo>
                <a:lnTo>
                  <a:pt x="92" y="1000"/>
                </a:lnTo>
                <a:lnTo>
                  <a:pt x="80" y="983"/>
                </a:lnTo>
                <a:lnTo>
                  <a:pt x="68" y="972"/>
                </a:lnTo>
                <a:lnTo>
                  <a:pt x="56" y="965"/>
                </a:lnTo>
                <a:lnTo>
                  <a:pt x="45" y="962"/>
                </a:lnTo>
                <a:lnTo>
                  <a:pt x="35" y="958"/>
                </a:lnTo>
                <a:lnTo>
                  <a:pt x="26" y="951"/>
                </a:lnTo>
                <a:lnTo>
                  <a:pt x="19" y="943"/>
                </a:lnTo>
                <a:lnTo>
                  <a:pt x="14" y="929"/>
                </a:lnTo>
                <a:lnTo>
                  <a:pt x="19" y="918"/>
                </a:lnTo>
                <a:lnTo>
                  <a:pt x="16" y="908"/>
                </a:lnTo>
                <a:lnTo>
                  <a:pt x="9" y="896"/>
                </a:lnTo>
                <a:lnTo>
                  <a:pt x="2" y="882"/>
                </a:lnTo>
                <a:lnTo>
                  <a:pt x="0" y="868"/>
                </a:lnTo>
                <a:lnTo>
                  <a:pt x="3" y="852"/>
                </a:lnTo>
                <a:lnTo>
                  <a:pt x="14" y="833"/>
                </a:lnTo>
                <a:lnTo>
                  <a:pt x="29" y="815"/>
                </a:lnTo>
                <a:lnTo>
                  <a:pt x="50" y="801"/>
                </a:lnTo>
                <a:lnTo>
                  <a:pt x="71" y="791"/>
                </a:lnTo>
                <a:lnTo>
                  <a:pt x="77" y="772"/>
                </a:lnTo>
                <a:lnTo>
                  <a:pt x="64" y="772"/>
                </a:lnTo>
                <a:lnTo>
                  <a:pt x="52" y="777"/>
                </a:lnTo>
                <a:lnTo>
                  <a:pt x="42" y="775"/>
                </a:lnTo>
                <a:lnTo>
                  <a:pt x="31" y="770"/>
                </a:lnTo>
                <a:lnTo>
                  <a:pt x="21" y="765"/>
                </a:lnTo>
                <a:lnTo>
                  <a:pt x="10" y="761"/>
                </a:lnTo>
                <a:lnTo>
                  <a:pt x="10" y="733"/>
                </a:lnTo>
                <a:lnTo>
                  <a:pt x="16" y="733"/>
                </a:lnTo>
                <a:lnTo>
                  <a:pt x="17" y="732"/>
                </a:lnTo>
                <a:lnTo>
                  <a:pt x="19" y="732"/>
                </a:lnTo>
                <a:lnTo>
                  <a:pt x="19" y="732"/>
                </a:lnTo>
                <a:lnTo>
                  <a:pt x="19" y="732"/>
                </a:lnTo>
                <a:lnTo>
                  <a:pt x="21" y="730"/>
                </a:lnTo>
                <a:lnTo>
                  <a:pt x="23" y="726"/>
                </a:lnTo>
                <a:lnTo>
                  <a:pt x="17" y="714"/>
                </a:lnTo>
                <a:lnTo>
                  <a:pt x="14" y="698"/>
                </a:lnTo>
                <a:lnTo>
                  <a:pt x="14" y="679"/>
                </a:lnTo>
                <a:lnTo>
                  <a:pt x="21" y="674"/>
                </a:lnTo>
                <a:lnTo>
                  <a:pt x="29" y="663"/>
                </a:lnTo>
                <a:lnTo>
                  <a:pt x="40" y="651"/>
                </a:lnTo>
                <a:lnTo>
                  <a:pt x="49" y="637"/>
                </a:lnTo>
                <a:lnTo>
                  <a:pt x="57" y="625"/>
                </a:lnTo>
                <a:lnTo>
                  <a:pt x="61" y="618"/>
                </a:lnTo>
                <a:lnTo>
                  <a:pt x="63" y="604"/>
                </a:lnTo>
                <a:lnTo>
                  <a:pt x="64" y="594"/>
                </a:lnTo>
                <a:lnTo>
                  <a:pt x="68" y="583"/>
                </a:lnTo>
                <a:lnTo>
                  <a:pt x="80" y="578"/>
                </a:lnTo>
                <a:lnTo>
                  <a:pt x="92" y="574"/>
                </a:lnTo>
                <a:lnTo>
                  <a:pt x="106" y="571"/>
                </a:lnTo>
                <a:lnTo>
                  <a:pt x="119" y="564"/>
                </a:lnTo>
                <a:lnTo>
                  <a:pt x="124" y="555"/>
                </a:lnTo>
                <a:lnTo>
                  <a:pt x="131" y="543"/>
                </a:lnTo>
                <a:lnTo>
                  <a:pt x="139" y="529"/>
                </a:lnTo>
                <a:lnTo>
                  <a:pt x="146" y="517"/>
                </a:lnTo>
                <a:lnTo>
                  <a:pt x="153" y="510"/>
                </a:lnTo>
                <a:lnTo>
                  <a:pt x="167" y="505"/>
                </a:lnTo>
                <a:lnTo>
                  <a:pt x="187" y="503"/>
                </a:lnTo>
                <a:lnTo>
                  <a:pt x="195" y="482"/>
                </a:lnTo>
                <a:lnTo>
                  <a:pt x="206" y="463"/>
                </a:lnTo>
                <a:lnTo>
                  <a:pt x="218" y="445"/>
                </a:lnTo>
                <a:lnTo>
                  <a:pt x="211" y="433"/>
                </a:lnTo>
                <a:lnTo>
                  <a:pt x="208" y="414"/>
                </a:lnTo>
                <a:lnTo>
                  <a:pt x="206" y="391"/>
                </a:lnTo>
                <a:lnTo>
                  <a:pt x="206" y="367"/>
                </a:lnTo>
                <a:lnTo>
                  <a:pt x="206" y="346"/>
                </a:lnTo>
                <a:lnTo>
                  <a:pt x="211" y="346"/>
                </a:lnTo>
                <a:lnTo>
                  <a:pt x="213" y="344"/>
                </a:lnTo>
                <a:lnTo>
                  <a:pt x="215" y="344"/>
                </a:lnTo>
                <a:lnTo>
                  <a:pt x="216" y="342"/>
                </a:lnTo>
                <a:lnTo>
                  <a:pt x="218" y="342"/>
                </a:lnTo>
                <a:lnTo>
                  <a:pt x="209" y="332"/>
                </a:lnTo>
                <a:lnTo>
                  <a:pt x="208" y="323"/>
                </a:lnTo>
                <a:lnTo>
                  <a:pt x="211" y="318"/>
                </a:lnTo>
                <a:lnTo>
                  <a:pt x="213" y="313"/>
                </a:lnTo>
                <a:lnTo>
                  <a:pt x="215" y="307"/>
                </a:lnTo>
                <a:lnTo>
                  <a:pt x="209" y="297"/>
                </a:lnTo>
                <a:lnTo>
                  <a:pt x="202" y="288"/>
                </a:lnTo>
                <a:lnTo>
                  <a:pt x="195" y="278"/>
                </a:lnTo>
                <a:lnTo>
                  <a:pt x="192" y="265"/>
                </a:lnTo>
                <a:lnTo>
                  <a:pt x="213" y="248"/>
                </a:lnTo>
                <a:lnTo>
                  <a:pt x="230" y="227"/>
                </a:lnTo>
                <a:lnTo>
                  <a:pt x="225" y="225"/>
                </a:lnTo>
                <a:lnTo>
                  <a:pt x="223" y="224"/>
                </a:lnTo>
                <a:lnTo>
                  <a:pt x="221" y="224"/>
                </a:lnTo>
                <a:lnTo>
                  <a:pt x="220" y="222"/>
                </a:lnTo>
                <a:lnTo>
                  <a:pt x="220" y="220"/>
                </a:lnTo>
                <a:lnTo>
                  <a:pt x="220" y="217"/>
                </a:lnTo>
                <a:lnTo>
                  <a:pt x="218" y="211"/>
                </a:lnTo>
                <a:lnTo>
                  <a:pt x="220" y="208"/>
                </a:lnTo>
                <a:lnTo>
                  <a:pt x="223" y="203"/>
                </a:lnTo>
                <a:lnTo>
                  <a:pt x="225" y="199"/>
                </a:lnTo>
                <a:lnTo>
                  <a:pt x="228" y="199"/>
                </a:lnTo>
                <a:lnTo>
                  <a:pt x="228" y="197"/>
                </a:lnTo>
                <a:lnTo>
                  <a:pt x="230" y="197"/>
                </a:lnTo>
                <a:lnTo>
                  <a:pt x="234" y="197"/>
                </a:lnTo>
                <a:lnTo>
                  <a:pt x="237" y="196"/>
                </a:lnTo>
                <a:lnTo>
                  <a:pt x="239" y="201"/>
                </a:lnTo>
                <a:lnTo>
                  <a:pt x="241" y="204"/>
                </a:lnTo>
                <a:lnTo>
                  <a:pt x="242" y="210"/>
                </a:lnTo>
                <a:lnTo>
                  <a:pt x="244" y="215"/>
                </a:lnTo>
                <a:lnTo>
                  <a:pt x="249" y="215"/>
                </a:lnTo>
                <a:lnTo>
                  <a:pt x="244" y="196"/>
                </a:lnTo>
                <a:lnTo>
                  <a:pt x="256" y="196"/>
                </a:lnTo>
                <a:lnTo>
                  <a:pt x="256" y="183"/>
                </a:lnTo>
                <a:lnTo>
                  <a:pt x="272" y="183"/>
                </a:lnTo>
                <a:lnTo>
                  <a:pt x="277" y="171"/>
                </a:lnTo>
                <a:lnTo>
                  <a:pt x="286" y="163"/>
                </a:lnTo>
                <a:lnTo>
                  <a:pt x="295" y="154"/>
                </a:lnTo>
                <a:lnTo>
                  <a:pt x="311" y="154"/>
                </a:lnTo>
                <a:lnTo>
                  <a:pt x="312" y="138"/>
                </a:lnTo>
                <a:lnTo>
                  <a:pt x="314" y="126"/>
                </a:lnTo>
                <a:lnTo>
                  <a:pt x="316" y="115"/>
                </a:lnTo>
                <a:lnTo>
                  <a:pt x="317" y="100"/>
                </a:lnTo>
                <a:lnTo>
                  <a:pt x="328" y="91"/>
                </a:lnTo>
                <a:lnTo>
                  <a:pt x="337" y="82"/>
                </a:lnTo>
                <a:lnTo>
                  <a:pt x="347" y="75"/>
                </a:lnTo>
                <a:lnTo>
                  <a:pt x="359" y="72"/>
                </a:lnTo>
                <a:lnTo>
                  <a:pt x="379" y="68"/>
                </a:lnTo>
                <a:lnTo>
                  <a:pt x="380" y="73"/>
                </a:lnTo>
                <a:lnTo>
                  <a:pt x="380" y="75"/>
                </a:lnTo>
                <a:lnTo>
                  <a:pt x="380" y="77"/>
                </a:lnTo>
                <a:lnTo>
                  <a:pt x="382" y="79"/>
                </a:lnTo>
                <a:lnTo>
                  <a:pt x="384" y="80"/>
                </a:lnTo>
                <a:lnTo>
                  <a:pt x="384" y="77"/>
                </a:lnTo>
                <a:lnTo>
                  <a:pt x="389" y="68"/>
                </a:lnTo>
                <a:lnTo>
                  <a:pt x="393" y="61"/>
                </a:lnTo>
                <a:lnTo>
                  <a:pt x="396" y="58"/>
                </a:lnTo>
                <a:lnTo>
                  <a:pt x="403" y="54"/>
                </a:lnTo>
                <a:lnTo>
                  <a:pt x="417" y="54"/>
                </a:lnTo>
                <a:lnTo>
                  <a:pt x="426" y="54"/>
                </a:lnTo>
                <a:lnTo>
                  <a:pt x="440" y="51"/>
                </a:lnTo>
                <a:lnTo>
                  <a:pt x="455" y="46"/>
                </a:lnTo>
                <a:lnTo>
                  <a:pt x="471" y="39"/>
                </a:lnTo>
                <a:lnTo>
                  <a:pt x="483" y="32"/>
                </a:lnTo>
                <a:lnTo>
                  <a:pt x="490" y="26"/>
                </a:lnTo>
                <a:lnTo>
                  <a:pt x="492" y="23"/>
                </a:lnTo>
                <a:lnTo>
                  <a:pt x="494" y="19"/>
                </a:lnTo>
                <a:lnTo>
                  <a:pt x="494" y="14"/>
                </a:lnTo>
                <a:lnTo>
                  <a:pt x="496" y="11"/>
                </a:lnTo>
                <a:lnTo>
                  <a:pt x="499" y="7"/>
                </a:lnTo>
                <a:lnTo>
                  <a:pt x="511" y="2"/>
                </a:lnTo>
                <a:lnTo>
                  <a:pt x="527" y="0"/>
                </a:lnTo>
                <a:close/>
              </a:path>
            </a:pathLst>
          </a:custGeom>
          <a:solidFill>
            <a:schemeClr val="bg1">
              <a:lumMod val="85000"/>
            </a:schemeClr>
          </a:solidFill>
          <a:ln w="3175">
            <a:noFill/>
          </a:ln>
        </p:spPr>
        <p:txBody>
          <a:bodyPr vert="horz" wrap="square" lIns="91440" tIns="45720" rIns="91440" bIns="45720" numCol="1" anchor="t" anchorCtr="0" compatLnSpc="1">
            <a:prstTxWarp prst="textNoShape">
              <a:avLst/>
            </a:prstTxWarp>
          </a:bodyPr>
          <a:lstStyle/>
          <a:p>
            <a:endParaRPr lang="ko-KR" altLang="en-US" sz="2500"/>
          </a:p>
        </p:txBody>
      </p:sp>
      <p:sp>
        <p:nvSpPr>
          <p:cNvPr id="6" name="CuadroTexto 5">
            <a:extLst>
              <a:ext uri="{FF2B5EF4-FFF2-40B4-BE49-F238E27FC236}">
                <a16:creationId xmlns:a16="http://schemas.microsoft.com/office/drawing/2014/main" id="{D0EE92A8-2B96-BE4B-BB55-9D8EE64F4A26}"/>
              </a:ext>
            </a:extLst>
          </p:cNvPr>
          <p:cNvSpPr txBox="1"/>
          <p:nvPr/>
        </p:nvSpPr>
        <p:spPr>
          <a:xfrm>
            <a:off x="6814625" y="2382525"/>
            <a:ext cx="3583641" cy="4524315"/>
          </a:xfrm>
          <a:prstGeom prst="rect">
            <a:avLst/>
          </a:prstGeom>
          <a:noFill/>
        </p:spPr>
        <p:txBody>
          <a:bodyPr wrap="square" rtlCol="0">
            <a:spAutoFit/>
          </a:bodyPr>
          <a:lstStyle/>
          <a:p>
            <a:pPr marL="342900" indent="-342900">
              <a:buFont typeface="Arial" panose="020B0604020202020204" pitchFamily="34" charset="0"/>
              <a:buChar char="•"/>
            </a:pPr>
            <a:r>
              <a:rPr lang="es-CO" sz="2400" dirty="0">
                <a:solidFill>
                  <a:srgbClr val="152B48"/>
                </a:solidFill>
                <a:latin typeface="Montserrat" pitchFamily="2" charset="77"/>
              </a:rPr>
              <a:t>Mujeres 49- 59  años.</a:t>
            </a:r>
          </a:p>
          <a:p>
            <a:pPr marL="342900" indent="-342900">
              <a:buFont typeface="Arial" panose="020B0604020202020204" pitchFamily="34" charset="0"/>
              <a:buChar char="•"/>
            </a:pPr>
            <a:r>
              <a:rPr lang="es-CO" sz="2400" dirty="0">
                <a:solidFill>
                  <a:srgbClr val="152B48"/>
                </a:solidFill>
                <a:latin typeface="Montserrat" pitchFamily="2" charset="77"/>
              </a:rPr>
              <a:t>Incidencia mundial: 22000 casos.</a:t>
            </a:r>
          </a:p>
          <a:p>
            <a:pPr marL="342900" indent="-342900">
              <a:buFont typeface="Arial" panose="020B0604020202020204" pitchFamily="34" charset="0"/>
              <a:buChar char="•"/>
            </a:pPr>
            <a:r>
              <a:rPr lang="es-CO" sz="2400" dirty="0">
                <a:solidFill>
                  <a:srgbClr val="152B48"/>
                </a:solidFill>
                <a:latin typeface="Montserrat" pitchFamily="2" charset="77"/>
              </a:rPr>
              <a:t>Tasa de mortalidad anual: 3.2/100.000 habitantes (14000 muertes anuales).</a:t>
            </a:r>
          </a:p>
          <a:p>
            <a:pPr marL="342900" indent="-342900">
              <a:buFont typeface="Arial" panose="020B0604020202020204" pitchFamily="34" charset="0"/>
              <a:buChar char="•"/>
            </a:pPr>
            <a:r>
              <a:rPr lang="es-CO" sz="2400" dirty="0">
                <a:solidFill>
                  <a:srgbClr val="152B48"/>
                </a:solidFill>
                <a:latin typeface="Montserrat" pitchFamily="2" charset="77"/>
              </a:rPr>
              <a:t>Colombia: 3394 casos (1279 casos/año).</a:t>
            </a:r>
          </a:p>
          <a:p>
            <a:pPr marL="342900" indent="-342900">
              <a:buFont typeface="Arial" panose="020B0604020202020204" pitchFamily="34" charset="0"/>
              <a:buChar char="•"/>
            </a:pPr>
            <a:endParaRPr lang="es-CO" sz="2400" dirty="0">
              <a:solidFill>
                <a:srgbClr val="152B48"/>
              </a:solidFill>
              <a:latin typeface="Montserrat" pitchFamily="2" charset="77"/>
            </a:endParaRPr>
          </a:p>
        </p:txBody>
      </p:sp>
      <p:sp>
        <p:nvSpPr>
          <p:cNvPr id="7" name="타원 55">
            <a:extLst>
              <a:ext uri="{FF2B5EF4-FFF2-40B4-BE49-F238E27FC236}">
                <a16:creationId xmlns:a16="http://schemas.microsoft.com/office/drawing/2014/main" id="{CA463E78-C6CA-E242-B6FA-2B5F527DE06C}"/>
              </a:ext>
            </a:extLst>
          </p:cNvPr>
          <p:cNvSpPr/>
          <p:nvPr/>
        </p:nvSpPr>
        <p:spPr>
          <a:xfrm>
            <a:off x="6814626" y="1593124"/>
            <a:ext cx="768503" cy="768503"/>
          </a:xfrm>
          <a:prstGeom prst="ellipse">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500" dirty="0"/>
          </a:p>
        </p:txBody>
      </p:sp>
      <p:sp>
        <p:nvSpPr>
          <p:cNvPr id="8" name="Block Arc 14">
            <a:extLst>
              <a:ext uri="{FF2B5EF4-FFF2-40B4-BE49-F238E27FC236}">
                <a16:creationId xmlns:a16="http://schemas.microsoft.com/office/drawing/2014/main" id="{90C180A4-B77B-5D42-906F-996802FE455D}"/>
              </a:ext>
            </a:extLst>
          </p:cNvPr>
          <p:cNvSpPr/>
          <p:nvPr/>
        </p:nvSpPr>
        <p:spPr>
          <a:xfrm rot="16200000">
            <a:off x="6915177" y="1711399"/>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500" dirty="0">
              <a:solidFill>
                <a:schemeClr val="tx1"/>
              </a:solidFill>
            </a:endParaRPr>
          </a:p>
        </p:txBody>
      </p:sp>
    </p:spTree>
    <p:extLst>
      <p:ext uri="{BB962C8B-B14F-4D97-AF65-F5344CB8AC3E}">
        <p14:creationId xmlns:p14="http://schemas.microsoft.com/office/powerpoint/2010/main" val="351474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2192" y="285412"/>
            <a:ext cx="10515600" cy="1325563"/>
          </a:xfrm>
        </p:spPr>
        <p:txBody>
          <a:bodyPr/>
          <a:lstStyle/>
          <a:p>
            <a:r>
              <a:rPr lang="sv-SE" dirty="0">
                <a:latin typeface="Montserrat" panose="00000500000000000000" pitchFamily="50" charset="0"/>
              </a:rPr>
              <a:t>INTERNATIONAL OVARIAN TUMOR ANALYSIS (IOTA)</a:t>
            </a:r>
            <a:endParaRPr lang="es-CO" dirty="0">
              <a:latin typeface="Montserrat" panose="00000500000000000000" pitchFamily="50" charset="0"/>
            </a:endParaRPr>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260697" y="1831456"/>
            <a:ext cx="2354451" cy="1962043"/>
          </a:xfrm>
          <a:prstGeom prst="rect">
            <a:avLst/>
          </a:prstGeom>
        </p:spPr>
      </p:pic>
      <p:sp>
        <p:nvSpPr>
          <p:cNvPr id="6" name="CuadroTexto 5"/>
          <p:cNvSpPr txBox="1"/>
          <p:nvPr/>
        </p:nvSpPr>
        <p:spPr>
          <a:xfrm>
            <a:off x="6096000" y="4049004"/>
            <a:ext cx="5029200" cy="461665"/>
          </a:xfrm>
          <a:prstGeom prst="rect">
            <a:avLst/>
          </a:prstGeom>
          <a:noFill/>
        </p:spPr>
        <p:txBody>
          <a:bodyPr wrap="square" rtlCol="0">
            <a:spAutoFit/>
          </a:bodyPr>
          <a:lstStyle/>
          <a:p>
            <a:pPr algn="ctr"/>
            <a:r>
              <a:rPr lang="es-CO" sz="2400" b="1" dirty="0">
                <a:solidFill>
                  <a:srgbClr val="152B48"/>
                </a:solidFill>
                <a:latin typeface="Montserrat" pitchFamily="2" charset="77"/>
              </a:rPr>
              <a:t>Terminología estándar: </a:t>
            </a:r>
          </a:p>
        </p:txBody>
      </p:sp>
      <p:sp>
        <p:nvSpPr>
          <p:cNvPr id="7" name="CuadroTexto 6"/>
          <p:cNvSpPr txBox="1"/>
          <p:nvPr/>
        </p:nvSpPr>
        <p:spPr>
          <a:xfrm>
            <a:off x="5499516" y="4731150"/>
            <a:ext cx="6222168" cy="707886"/>
          </a:xfrm>
          <a:prstGeom prst="rect">
            <a:avLst/>
          </a:prstGeom>
          <a:noFill/>
        </p:spPr>
        <p:txBody>
          <a:bodyPr wrap="square" rtlCol="0">
            <a:spAutoFit/>
          </a:bodyPr>
          <a:lstStyle/>
          <a:p>
            <a:pPr algn="ctr"/>
            <a:r>
              <a:rPr lang="es-CO" sz="2000" b="1" dirty="0">
                <a:solidFill>
                  <a:srgbClr val="00AAA7"/>
                </a:solidFill>
                <a:latin typeface="Montserrat" pitchFamily="2" charset="77"/>
              </a:rPr>
              <a:t>Desarrollo de modelos predictivos para estimar el riesgo de malignidad.</a:t>
            </a:r>
          </a:p>
        </p:txBody>
      </p:sp>
      <p:sp>
        <p:nvSpPr>
          <p:cNvPr id="8" name="CuadroTexto 7"/>
          <p:cNvSpPr txBox="1"/>
          <p:nvPr/>
        </p:nvSpPr>
        <p:spPr>
          <a:xfrm>
            <a:off x="6684303" y="5708629"/>
            <a:ext cx="3852594" cy="646331"/>
          </a:xfrm>
          <a:prstGeom prst="rect">
            <a:avLst/>
          </a:prstGeom>
          <a:noFill/>
        </p:spPr>
        <p:txBody>
          <a:bodyPr wrap="square" rtlCol="0">
            <a:spAutoFit/>
          </a:bodyPr>
          <a:lstStyle/>
          <a:p>
            <a:pPr marL="342900" indent="-342900" algn="ctr">
              <a:buClr>
                <a:srgbClr val="152B48"/>
              </a:buClr>
              <a:buFont typeface="Arial" panose="020B0604020202020204" pitchFamily="34" charset="0"/>
              <a:buChar char="•"/>
            </a:pPr>
            <a:r>
              <a:rPr lang="es-CO" dirty="0">
                <a:solidFill>
                  <a:srgbClr val="152B48"/>
                </a:solidFill>
                <a:latin typeface="Montserrat" pitchFamily="2" charset="77"/>
              </a:rPr>
              <a:t> Simples reglas. </a:t>
            </a:r>
          </a:p>
          <a:p>
            <a:pPr marL="342900" indent="-342900" algn="ctr">
              <a:buClr>
                <a:srgbClr val="152B48"/>
              </a:buClr>
              <a:buFont typeface="Arial" panose="020B0604020202020204" pitchFamily="34" charset="0"/>
              <a:buChar char="•"/>
            </a:pPr>
            <a:r>
              <a:rPr lang="es-CO" dirty="0">
                <a:solidFill>
                  <a:srgbClr val="152B48"/>
                </a:solidFill>
                <a:latin typeface="Montserrat" pitchFamily="2" charset="77"/>
              </a:rPr>
              <a:t> ADNEX – IOTA.</a:t>
            </a:r>
          </a:p>
        </p:txBody>
      </p:sp>
    </p:spTree>
    <p:extLst>
      <p:ext uri="{BB962C8B-B14F-4D97-AF65-F5344CB8AC3E}">
        <p14:creationId xmlns:p14="http://schemas.microsoft.com/office/powerpoint/2010/main" val="3010077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2440" y="41377"/>
            <a:ext cx="10515600" cy="1325563"/>
          </a:xfrm>
        </p:spPr>
        <p:txBody>
          <a:bodyPr/>
          <a:lstStyle/>
          <a:p>
            <a:r>
              <a:rPr lang="es-CO" dirty="0">
                <a:latin typeface="Montserrat" panose="00000500000000000000" pitchFamily="50" charset="0"/>
              </a:rPr>
              <a:t>IOTA SIMPLES REGLAS 2016 </a:t>
            </a:r>
          </a:p>
        </p:txBody>
      </p:sp>
      <p:sp>
        <p:nvSpPr>
          <p:cNvPr id="5" name="Marcador de contenido 2">
            <a:extLst>
              <a:ext uri="{FF2B5EF4-FFF2-40B4-BE49-F238E27FC236}">
                <a16:creationId xmlns:a16="http://schemas.microsoft.com/office/drawing/2014/main" id="{58CD7CDB-0EB3-4968-84CF-569B72D344EB}"/>
              </a:ext>
            </a:extLst>
          </p:cNvPr>
          <p:cNvSpPr txBox="1">
            <a:spLocks/>
          </p:cNvSpPr>
          <p:nvPr/>
        </p:nvSpPr>
        <p:spPr>
          <a:xfrm>
            <a:off x="4669654" y="1809119"/>
            <a:ext cx="7418070" cy="34680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dirty="0">
                <a:solidFill>
                  <a:srgbClr val="00AAA7"/>
                </a:solidFill>
                <a:latin typeface="Montserrat" panose="00000500000000000000" pitchFamily="50" charset="0"/>
              </a:rPr>
              <a:t>SISTEMA DE CLASIFICACIÓN PREOPERATORIOS:</a:t>
            </a:r>
          </a:p>
          <a:p>
            <a:pPr marL="0" indent="0" algn="ctr">
              <a:buFont typeface="Arial" panose="020B0604020202020204" pitchFamily="34" charset="0"/>
              <a:buNone/>
            </a:pPr>
            <a:endParaRPr lang="es-CO" dirty="0">
              <a:latin typeface="Montserrat" panose="00000500000000000000" pitchFamily="50" charset="0"/>
            </a:endParaRPr>
          </a:p>
          <a:p>
            <a:pPr marL="457200" lvl="1" indent="0" algn="ctr">
              <a:buFont typeface="Arial" panose="020B0604020202020204" pitchFamily="34" charset="0"/>
              <a:buNone/>
            </a:pPr>
            <a:r>
              <a:rPr lang="es-CO" b="1" dirty="0">
                <a:latin typeface="Montserrat" panose="00000500000000000000" pitchFamily="50" charset="0"/>
              </a:rPr>
              <a:t>5</a:t>
            </a:r>
            <a:r>
              <a:rPr lang="es-CO" dirty="0">
                <a:latin typeface="Montserrat" panose="00000500000000000000" pitchFamily="50" charset="0"/>
              </a:rPr>
              <a:t> Características típicas de tumores benignos.</a:t>
            </a:r>
          </a:p>
          <a:p>
            <a:pPr marL="457200" lvl="1" indent="0" algn="ctr">
              <a:buFont typeface="Arial" panose="020B0604020202020204" pitchFamily="34" charset="0"/>
              <a:buNone/>
            </a:pPr>
            <a:r>
              <a:rPr lang="es-CO" b="1" dirty="0">
                <a:latin typeface="Montserrat" panose="00000500000000000000" pitchFamily="50" charset="0"/>
              </a:rPr>
              <a:t>5</a:t>
            </a:r>
            <a:r>
              <a:rPr lang="es-CO" dirty="0">
                <a:latin typeface="Montserrat" panose="00000500000000000000" pitchFamily="50" charset="0"/>
              </a:rPr>
              <a:t> Características típicas de tumores malignos.</a:t>
            </a:r>
          </a:p>
        </p:txBody>
      </p:sp>
      <p:graphicFrame>
        <p:nvGraphicFramePr>
          <p:cNvPr id="9" name="Diagrama 8">
            <a:extLst>
              <a:ext uri="{FF2B5EF4-FFF2-40B4-BE49-F238E27FC236}">
                <a16:creationId xmlns:a16="http://schemas.microsoft.com/office/drawing/2014/main" id="{CD5D3C12-25D3-4470-B87E-8497AD5E80E7}"/>
              </a:ext>
            </a:extLst>
          </p:cNvPr>
          <p:cNvGraphicFramePr/>
          <p:nvPr>
            <p:extLst>
              <p:ext uri="{D42A27DB-BD31-4B8C-83A1-F6EECF244321}">
                <p14:modId xmlns:p14="http://schemas.microsoft.com/office/powerpoint/2010/main" val="3760884567"/>
              </p:ext>
            </p:extLst>
          </p:nvPr>
        </p:nvGraphicFramePr>
        <p:xfrm>
          <a:off x="4784647" y="3543146"/>
          <a:ext cx="7522345" cy="31616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uadroTexto 9">
            <a:extLst>
              <a:ext uri="{FF2B5EF4-FFF2-40B4-BE49-F238E27FC236}">
                <a16:creationId xmlns:a16="http://schemas.microsoft.com/office/drawing/2014/main" id="{E1EFAFF0-5EDC-4481-B9A4-DDA90911C8D3}"/>
              </a:ext>
            </a:extLst>
          </p:cNvPr>
          <p:cNvSpPr txBox="1"/>
          <p:nvPr/>
        </p:nvSpPr>
        <p:spPr>
          <a:xfrm>
            <a:off x="1203960" y="1366940"/>
            <a:ext cx="3153104" cy="2246769"/>
          </a:xfrm>
          <a:prstGeom prst="rect">
            <a:avLst/>
          </a:prstGeom>
          <a:noFill/>
          <a:ln>
            <a:solidFill>
              <a:srgbClr val="00AAA7"/>
            </a:solidFill>
          </a:ln>
        </p:spPr>
        <p:txBody>
          <a:bodyPr wrap="square" rtlCol="0">
            <a:spAutoFit/>
          </a:bodyPr>
          <a:lstStyle/>
          <a:p>
            <a:r>
              <a:rPr lang="es-CO" sz="2000" dirty="0">
                <a:solidFill>
                  <a:srgbClr val="152B48"/>
                </a:solidFill>
                <a:latin typeface="Montserrat" panose="00000500000000000000" pitchFamily="50" charset="0"/>
              </a:rPr>
              <a:t>Popular/fácil de usar.</a:t>
            </a:r>
          </a:p>
          <a:p>
            <a:r>
              <a:rPr lang="es-CO" sz="2000" dirty="0">
                <a:solidFill>
                  <a:srgbClr val="152B48"/>
                </a:solidFill>
                <a:latin typeface="Montserrat" panose="00000500000000000000" pitchFamily="50" charset="0"/>
              </a:rPr>
              <a:t>No calculadoras:</a:t>
            </a:r>
          </a:p>
          <a:p>
            <a:endParaRPr lang="es-CO" sz="2000" dirty="0">
              <a:solidFill>
                <a:schemeClr val="tx2"/>
              </a:solidFill>
              <a:latin typeface="Montserrat" panose="00000500000000000000" pitchFamily="50" charset="0"/>
            </a:endParaRPr>
          </a:p>
          <a:p>
            <a:pPr algn="ctr"/>
            <a:r>
              <a:rPr lang="es-CO" sz="2000" b="1" dirty="0">
                <a:solidFill>
                  <a:srgbClr val="00AAA7"/>
                </a:solidFill>
                <a:latin typeface="Montserrat" panose="00000500000000000000" pitchFamily="50" charset="0"/>
              </a:rPr>
              <a:t>S: 95% </a:t>
            </a:r>
          </a:p>
          <a:p>
            <a:pPr algn="ctr"/>
            <a:r>
              <a:rPr lang="es-CO" sz="2000" b="1" dirty="0">
                <a:solidFill>
                  <a:srgbClr val="00AAA7"/>
                </a:solidFill>
                <a:latin typeface="Montserrat" panose="00000500000000000000" pitchFamily="50" charset="0"/>
              </a:rPr>
              <a:t>E:91%</a:t>
            </a:r>
          </a:p>
          <a:p>
            <a:pPr algn="ctr"/>
            <a:r>
              <a:rPr lang="es-CO" sz="2000" b="1" dirty="0">
                <a:solidFill>
                  <a:srgbClr val="00AAA7"/>
                </a:solidFill>
                <a:latin typeface="Montserrat" panose="00000500000000000000" pitchFamily="50" charset="0"/>
              </a:rPr>
              <a:t>VPP: 80%</a:t>
            </a:r>
          </a:p>
          <a:p>
            <a:pPr algn="ctr"/>
            <a:r>
              <a:rPr lang="es-CO" sz="2000" b="1" dirty="0">
                <a:solidFill>
                  <a:srgbClr val="00AAA7"/>
                </a:solidFill>
                <a:latin typeface="Montserrat" panose="00000500000000000000" pitchFamily="50" charset="0"/>
              </a:rPr>
              <a:t>VPN: 97%</a:t>
            </a:r>
          </a:p>
        </p:txBody>
      </p:sp>
    </p:spTree>
    <p:extLst>
      <p:ext uri="{BB962C8B-B14F-4D97-AF65-F5344CB8AC3E}">
        <p14:creationId xmlns:p14="http://schemas.microsoft.com/office/powerpoint/2010/main" val="41489704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05691" y="119385"/>
            <a:ext cx="10515600" cy="1325563"/>
          </a:xfrm>
        </p:spPr>
        <p:txBody>
          <a:bodyPr/>
          <a:lstStyle/>
          <a:p>
            <a:r>
              <a:rPr lang="es-CO" dirty="0">
                <a:latin typeface="Montserrat" panose="00000500000000000000" pitchFamily="50" charset="0"/>
              </a:rPr>
              <a:t>IOTA SIMPLES REGLAS 2016 </a:t>
            </a:r>
          </a:p>
        </p:txBody>
      </p:sp>
      <p:sp>
        <p:nvSpPr>
          <p:cNvPr id="5" name="Rectángulo 4">
            <a:extLst>
              <a:ext uri="{FF2B5EF4-FFF2-40B4-BE49-F238E27FC236}">
                <a16:creationId xmlns:a16="http://schemas.microsoft.com/office/drawing/2014/main" id="{697B8023-1F39-4653-8A08-825FB1BBC465}"/>
              </a:ext>
            </a:extLst>
          </p:cNvPr>
          <p:cNvSpPr/>
          <p:nvPr/>
        </p:nvSpPr>
        <p:spPr>
          <a:xfrm>
            <a:off x="1111311" y="1915361"/>
            <a:ext cx="3227165" cy="1077218"/>
          </a:xfrm>
          <a:prstGeom prst="rect">
            <a:avLst/>
          </a:prstGeom>
        </p:spPr>
        <p:txBody>
          <a:bodyPr wrap="none">
            <a:spAutoFit/>
          </a:bodyPr>
          <a:lstStyle/>
          <a:p>
            <a:pPr algn="ctr"/>
            <a:r>
              <a:rPr lang="es-CO" sz="3200" dirty="0">
                <a:solidFill>
                  <a:srgbClr val="152B48"/>
                </a:solidFill>
                <a:latin typeface="Montserrat" pitchFamily="2" charset="77"/>
              </a:rPr>
              <a:t>IOTA SIMPLES </a:t>
            </a:r>
          </a:p>
          <a:p>
            <a:pPr algn="ctr"/>
            <a:r>
              <a:rPr lang="es-CO" sz="3200" dirty="0">
                <a:solidFill>
                  <a:srgbClr val="152B48"/>
                </a:solidFill>
                <a:latin typeface="Montserrat" pitchFamily="2" charset="77"/>
              </a:rPr>
              <a:t>REGLAS 2016 </a:t>
            </a:r>
          </a:p>
        </p:txBody>
      </p:sp>
      <p:pic>
        <p:nvPicPr>
          <p:cNvPr id="6" name="Imagen 5"/>
          <p:cNvPicPr/>
          <p:nvPr/>
        </p:nvPicPr>
        <p:blipFill>
          <a:blip r:embed="rId2">
            <a:grayscl/>
            <a:extLst>
              <a:ext uri="{28A0092B-C50C-407E-A947-70E740481C1C}">
                <a14:useLocalDpi xmlns:a14="http://schemas.microsoft.com/office/drawing/2010/main"/>
              </a:ext>
            </a:extLst>
          </a:blip>
          <a:srcRect/>
          <a:stretch>
            <a:fillRect/>
          </a:stretch>
        </p:blipFill>
        <p:spPr bwMode="auto">
          <a:xfrm>
            <a:off x="4738258" y="2992579"/>
            <a:ext cx="7320742" cy="931794"/>
          </a:xfrm>
          <a:prstGeom prst="rect">
            <a:avLst/>
          </a:prstGeom>
          <a:noFill/>
          <a:ln>
            <a:noFill/>
          </a:ln>
        </p:spPr>
      </p:pic>
      <p:pic>
        <p:nvPicPr>
          <p:cNvPr id="7" name="Imagen 6"/>
          <p:cNvPicPr/>
          <p:nvPr/>
        </p:nvPicPr>
        <p:blipFill>
          <a:blip r:embed="rId3">
            <a:grayscl/>
            <a:extLst>
              <a:ext uri="{28A0092B-C50C-407E-A947-70E740481C1C}">
                <a14:useLocalDpi xmlns:a14="http://schemas.microsoft.com/office/drawing/2010/main"/>
              </a:ext>
            </a:extLst>
          </a:blip>
          <a:srcRect/>
          <a:stretch>
            <a:fillRect/>
          </a:stretch>
        </p:blipFill>
        <p:spPr bwMode="auto">
          <a:xfrm>
            <a:off x="4754802" y="3919293"/>
            <a:ext cx="7318470" cy="1158592"/>
          </a:xfrm>
          <a:prstGeom prst="rect">
            <a:avLst/>
          </a:prstGeom>
          <a:noFill/>
          <a:ln>
            <a:noFill/>
          </a:ln>
        </p:spPr>
      </p:pic>
    </p:spTree>
    <p:extLst>
      <p:ext uri="{BB962C8B-B14F-4D97-AF65-F5344CB8AC3E}">
        <p14:creationId xmlns:p14="http://schemas.microsoft.com/office/powerpoint/2010/main" val="2699117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5568" y="116886"/>
            <a:ext cx="10515600" cy="1325563"/>
          </a:xfrm>
        </p:spPr>
        <p:txBody>
          <a:bodyPr/>
          <a:lstStyle/>
          <a:p>
            <a:r>
              <a:rPr lang="es-CO" dirty="0">
                <a:latin typeface="Montserrat" panose="00000500000000000000" pitchFamily="50" charset="0"/>
              </a:rPr>
              <a:t>ADNEX – IOTA 2014</a:t>
            </a:r>
          </a:p>
        </p:txBody>
      </p:sp>
      <p:pic>
        <p:nvPicPr>
          <p:cNvPr id="5" name="Imagen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477191" y="1716766"/>
            <a:ext cx="5016788" cy="3844032"/>
          </a:xfrm>
          <a:prstGeom prst="rect">
            <a:avLst/>
          </a:prstGeom>
        </p:spPr>
      </p:pic>
      <p:sp>
        <p:nvSpPr>
          <p:cNvPr id="6" name="Rectángulo 5"/>
          <p:cNvSpPr/>
          <p:nvPr/>
        </p:nvSpPr>
        <p:spPr>
          <a:xfrm>
            <a:off x="944120" y="1413878"/>
            <a:ext cx="3122875" cy="2246769"/>
          </a:xfrm>
          <a:prstGeom prst="rect">
            <a:avLst/>
          </a:prstGeom>
        </p:spPr>
        <p:txBody>
          <a:bodyPr wrap="square">
            <a:spAutoFit/>
          </a:bodyPr>
          <a:lstStyle/>
          <a:p>
            <a:pPr marL="285750" indent="-285750">
              <a:buClr>
                <a:srgbClr val="152B48"/>
              </a:buClr>
              <a:buFont typeface="Arial" panose="020B0604020202020204" pitchFamily="34" charset="0"/>
              <a:buChar char="•"/>
            </a:pPr>
            <a:r>
              <a:rPr lang="es-CO" sz="2000" dirty="0">
                <a:solidFill>
                  <a:srgbClr val="152B48"/>
                </a:solidFill>
                <a:latin typeface="Montserrat" pitchFamily="2" charset="77"/>
              </a:rPr>
              <a:t>Benigno.</a:t>
            </a:r>
          </a:p>
          <a:p>
            <a:pPr marL="285750" indent="-285750">
              <a:buClr>
                <a:srgbClr val="152B48"/>
              </a:buClr>
              <a:buFont typeface="Arial" panose="020B0604020202020204" pitchFamily="34" charset="0"/>
              <a:buChar char="•"/>
            </a:pPr>
            <a:r>
              <a:rPr lang="es-CO" sz="2000" dirty="0">
                <a:solidFill>
                  <a:srgbClr val="152B48"/>
                </a:solidFill>
                <a:latin typeface="Montserrat" pitchFamily="2" charset="77"/>
              </a:rPr>
              <a:t>Borderline.</a:t>
            </a:r>
          </a:p>
          <a:p>
            <a:pPr marL="342900" indent="-342900">
              <a:buClr>
                <a:srgbClr val="152B48"/>
              </a:buClr>
              <a:buFont typeface="Arial" panose="020B0604020202020204" pitchFamily="34" charset="0"/>
              <a:buChar char="•"/>
            </a:pPr>
            <a:r>
              <a:rPr lang="es-CO" sz="2000" dirty="0">
                <a:solidFill>
                  <a:srgbClr val="152B48"/>
                </a:solidFill>
                <a:latin typeface="Montserrat" pitchFamily="2" charset="77"/>
              </a:rPr>
              <a:t>Ca estadio I.</a:t>
            </a:r>
          </a:p>
          <a:p>
            <a:pPr marL="342900" indent="-342900">
              <a:buClr>
                <a:srgbClr val="152B48"/>
              </a:buClr>
              <a:buFont typeface="Arial" panose="020B0604020202020204" pitchFamily="34" charset="0"/>
              <a:buChar char="•"/>
            </a:pPr>
            <a:r>
              <a:rPr lang="es-CO" sz="2000" dirty="0">
                <a:solidFill>
                  <a:srgbClr val="152B48"/>
                </a:solidFill>
                <a:latin typeface="Montserrat" pitchFamily="2" charset="77"/>
              </a:rPr>
              <a:t>Ca estadio II-IV.</a:t>
            </a:r>
          </a:p>
          <a:p>
            <a:pPr marL="342900" indent="-342900">
              <a:buClr>
                <a:srgbClr val="152B48"/>
              </a:buClr>
              <a:buFont typeface="Arial" panose="020B0604020202020204" pitchFamily="34" charset="0"/>
              <a:buChar char="•"/>
            </a:pPr>
            <a:r>
              <a:rPr lang="es-CO" sz="2000" dirty="0">
                <a:solidFill>
                  <a:srgbClr val="152B48"/>
                </a:solidFill>
                <a:latin typeface="Montserrat" pitchFamily="2" charset="77"/>
              </a:rPr>
              <a:t>Ca metastásico secundario.</a:t>
            </a:r>
          </a:p>
          <a:p>
            <a:pPr>
              <a:buClr>
                <a:schemeClr val="accent3"/>
              </a:buClr>
            </a:pPr>
            <a:endParaRPr lang="es-CO" sz="2000" dirty="0">
              <a:solidFill>
                <a:srgbClr val="152B48"/>
              </a:solidFill>
              <a:latin typeface="Montserrat" pitchFamily="2" charset="77"/>
            </a:endParaRPr>
          </a:p>
        </p:txBody>
      </p:sp>
      <p:sp>
        <p:nvSpPr>
          <p:cNvPr id="7" name="Rectángulo 6"/>
          <p:cNvSpPr/>
          <p:nvPr/>
        </p:nvSpPr>
        <p:spPr>
          <a:xfrm>
            <a:off x="10083367" y="3111290"/>
            <a:ext cx="2329026" cy="1323439"/>
          </a:xfrm>
          <a:prstGeom prst="rect">
            <a:avLst/>
          </a:prstGeom>
        </p:spPr>
        <p:txBody>
          <a:bodyPr wrap="square">
            <a:spAutoFit/>
          </a:bodyPr>
          <a:lstStyle/>
          <a:p>
            <a:pPr marL="457200" indent="-457200">
              <a:buClr>
                <a:srgbClr val="152B48"/>
              </a:buClr>
              <a:buFont typeface="+mj-lt"/>
              <a:buAutoNum type="arabicPeriod"/>
            </a:pPr>
            <a:r>
              <a:rPr lang="es-CO" sz="2000" dirty="0">
                <a:solidFill>
                  <a:srgbClr val="152B48"/>
                </a:solidFill>
                <a:latin typeface="Montserrat" pitchFamily="2" charset="77"/>
              </a:rPr>
              <a:t>Edad.</a:t>
            </a:r>
          </a:p>
          <a:p>
            <a:pPr marL="457200" indent="-457200">
              <a:buClr>
                <a:srgbClr val="152B48"/>
              </a:buClr>
              <a:buFont typeface="+mj-lt"/>
              <a:buAutoNum type="arabicPeriod"/>
            </a:pPr>
            <a:r>
              <a:rPr lang="es-CO" sz="2000" dirty="0">
                <a:solidFill>
                  <a:srgbClr val="152B48"/>
                </a:solidFill>
                <a:latin typeface="Montserrat" pitchFamily="2" charset="77"/>
              </a:rPr>
              <a:t>CA 125.</a:t>
            </a:r>
          </a:p>
          <a:p>
            <a:pPr marL="457200" indent="-457200">
              <a:buClr>
                <a:srgbClr val="152B48"/>
              </a:buClr>
              <a:buFont typeface="+mj-lt"/>
              <a:buAutoNum type="arabicPeriod"/>
            </a:pPr>
            <a:r>
              <a:rPr lang="es-CO" sz="2000" dirty="0">
                <a:solidFill>
                  <a:srgbClr val="152B48"/>
                </a:solidFill>
                <a:latin typeface="Montserrat" pitchFamily="2" charset="77"/>
              </a:rPr>
              <a:t>Centro de referencia.</a:t>
            </a:r>
          </a:p>
        </p:txBody>
      </p:sp>
      <p:sp>
        <p:nvSpPr>
          <p:cNvPr id="8" name="Más 7"/>
          <p:cNvSpPr/>
          <p:nvPr/>
        </p:nvSpPr>
        <p:spPr>
          <a:xfrm>
            <a:off x="9646818" y="3429000"/>
            <a:ext cx="436549" cy="476482"/>
          </a:xfrm>
          <a:prstGeom prst="mathPlus">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198623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2440" y="189151"/>
            <a:ext cx="10515600" cy="1325563"/>
          </a:xfrm>
        </p:spPr>
        <p:txBody>
          <a:bodyPr/>
          <a:lstStyle/>
          <a:p>
            <a:r>
              <a:rPr lang="es-CO" dirty="0">
                <a:latin typeface="Montserrat" panose="00000500000000000000" pitchFamily="50" charset="0"/>
              </a:rPr>
              <a:t>MANEJO EXPECTANTE</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682618"/>
            <a:ext cx="10667997" cy="2090392"/>
          </a:xfrm>
        </p:spPr>
        <p:txBody>
          <a:bodyPr>
            <a:normAutofit/>
          </a:bodyPr>
          <a:lstStyle/>
          <a:p>
            <a:pPr algn="just">
              <a:lnSpc>
                <a:spcPct val="100000"/>
              </a:lnSpc>
            </a:pPr>
            <a:r>
              <a:rPr lang="es-CO" sz="1800" dirty="0">
                <a:latin typeface="Montserrat" panose="00000500000000000000" pitchFamily="50" charset="0"/>
              </a:rPr>
              <a:t>Cuando las características ecográficas sugieren benignidad, o cuando menos certeza de benignidad pero menos útil la cirugía.</a:t>
            </a:r>
          </a:p>
          <a:p>
            <a:pPr algn="just">
              <a:lnSpc>
                <a:spcPct val="100000"/>
              </a:lnSpc>
            </a:pPr>
            <a:r>
              <a:rPr lang="es-CO" sz="1800" dirty="0">
                <a:latin typeface="Montserrat" panose="00000500000000000000" pitchFamily="50" charset="0"/>
              </a:rPr>
              <a:t>Ausencia de niveles de Ca 125 y marcadores ecográficos sin sospecha de malignidad.</a:t>
            </a:r>
          </a:p>
          <a:p>
            <a:pPr algn="just">
              <a:lnSpc>
                <a:spcPct val="100000"/>
              </a:lnSpc>
            </a:pPr>
            <a:r>
              <a:rPr lang="es-CO" sz="1800" dirty="0">
                <a:latin typeface="Montserrat" panose="00000500000000000000" pitchFamily="50" charset="0"/>
              </a:rPr>
              <a:t>No está claro el tiempo de vigilancia ecográfico exacto.</a:t>
            </a:r>
          </a:p>
        </p:txBody>
      </p:sp>
    </p:spTree>
    <p:extLst>
      <p:ext uri="{BB962C8B-B14F-4D97-AF65-F5344CB8AC3E}">
        <p14:creationId xmlns:p14="http://schemas.microsoft.com/office/powerpoint/2010/main" val="3784295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5815" y="117648"/>
            <a:ext cx="10515600" cy="1325563"/>
          </a:xfrm>
        </p:spPr>
        <p:txBody>
          <a:bodyPr/>
          <a:lstStyle/>
          <a:p>
            <a:r>
              <a:rPr lang="es-CO" dirty="0">
                <a:latin typeface="Montserrat" panose="00000500000000000000" pitchFamily="50" charset="0"/>
              </a:rPr>
              <a:t>MANEJO QUIRÚRGICO </a:t>
            </a:r>
          </a:p>
        </p:txBody>
      </p:sp>
      <p:graphicFrame>
        <p:nvGraphicFramePr>
          <p:cNvPr id="5" name="Diagrama 4">
            <a:extLst>
              <a:ext uri="{FF2B5EF4-FFF2-40B4-BE49-F238E27FC236}">
                <a16:creationId xmlns:a16="http://schemas.microsoft.com/office/drawing/2014/main" id="{80C7D05B-9C21-4CD2-8C53-82DB0A5655C1}"/>
              </a:ext>
            </a:extLst>
          </p:cNvPr>
          <p:cNvGraphicFramePr/>
          <p:nvPr>
            <p:extLst>
              <p:ext uri="{D42A27DB-BD31-4B8C-83A1-F6EECF244321}">
                <p14:modId xmlns:p14="http://schemas.microsoft.com/office/powerpoint/2010/main" val="11788742"/>
              </p:ext>
            </p:extLst>
          </p:nvPr>
        </p:nvGraphicFramePr>
        <p:xfrm>
          <a:off x="4089862" y="1714209"/>
          <a:ext cx="8306246" cy="2913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29938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5814" y="0"/>
            <a:ext cx="10515600" cy="1325563"/>
          </a:xfrm>
        </p:spPr>
        <p:txBody>
          <a:bodyPr/>
          <a:lstStyle/>
          <a:p>
            <a:r>
              <a:rPr lang="es-CO" dirty="0">
                <a:latin typeface="Montserrat" panose="00000500000000000000" pitchFamily="50" charset="0"/>
              </a:rPr>
              <a:t>REMISIÓN A GINECO-ONCOLOGÍA</a:t>
            </a:r>
          </a:p>
        </p:txBody>
      </p:sp>
      <p:graphicFrame>
        <p:nvGraphicFramePr>
          <p:cNvPr id="5" name="Marcador de contenido 5">
            <a:extLst>
              <a:ext uri="{FF2B5EF4-FFF2-40B4-BE49-F238E27FC236}">
                <a16:creationId xmlns:a16="http://schemas.microsoft.com/office/drawing/2014/main" id="{F585044B-FA56-4145-90F1-FBF8E2BDFE5C}"/>
              </a:ext>
            </a:extLst>
          </p:cNvPr>
          <p:cNvGraphicFramePr>
            <a:graphicFrameLocks/>
          </p:cNvGraphicFramePr>
          <p:nvPr>
            <p:extLst>
              <p:ext uri="{D42A27DB-BD31-4B8C-83A1-F6EECF244321}">
                <p14:modId xmlns:p14="http://schemas.microsoft.com/office/powerpoint/2010/main" val="1727873621"/>
              </p:ext>
            </p:extLst>
          </p:nvPr>
        </p:nvGraphicFramePr>
        <p:xfrm>
          <a:off x="1138825" y="1454647"/>
          <a:ext cx="9276694" cy="2189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id="{F585044B-FA56-4145-90F1-FBF8E2BDFE5C}"/>
              </a:ext>
            </a:extLst>
          </p:cNvPr>
          <p:cNvGraphicFramePr>
            <a:graphicFrameLocks/>
          </p:cNvGraphicFramePr>
          <p:nvPr>
            <p:extLst>
              <p:ext uri="{D42A27DB-BD31-4B8C-83A1-F6EECF244321}">
                <p14:modId xmlns:p14="http://schemas.microsoft.com/office/powerpoint/2010/main" val="2284138253"/>
              </p:ext>
            </p:extLst>
          </p:nvPr>
        </p:nvGraphicFramePr>
        <p:xfrm>
          <a:off x="5565841" y="4220866"/>
          <a:ext cx="4849678" cy="21892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08049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524000" y="808038"/>
            <a:ext cx="9144000" cy="2387600"/>
          </a:xfrm>
        </p:spPr>
        <p:txBody>
          <a:bodyPr/>
          <a:lstStyle/>
          <a:p>
            <a:r>
              <a:rPr lang="es-CO" dirty="0">
                <a:latin typeface="Montserrat" panose="00000500000000000000" pitchFamily="50" charset="0"/>
              </a:rPr>
              <a:t>¡GRACIAS!</a:t>
            </a:r>
          </a:p>
        </p:txBody>
      </p:sp>
      <p:sp>
        <p:nvSpPr>
          <p:cNvPr id="6" name="Subtítulo 5"/>
          <p:cNvSpPr>
            <a:spLocks noGrp="1"/>
          </p:cNvSpPr>
          <p:nvPr>
            <p:ph type="subTitle" idx="1"/>
          </p:nvPr>
        </p:nvSpPr>
        <p:spPr>
          <a:xfrm>
            <a:off x="2781300" y="3313253"/>
            <a:ext cx="6629400" cy="1655762"/>
          </a:xfrm>
        </p:spPr>
        <p:txBody>
          <a:bodyPr/>
          <a:lstStyle/>
          <a:p>
            <a:r>
              <a:rPr lang="es-CO" dirty="0">
                <a:latin typeface="Montserrat" panose="00000500000000000000" pitchFamily="50" charset="0"/>
              </a:rPr>
              <a:t>juliangph@gmail.com</a:t>
            </a:r>
          </a:p>
        </p:txBody>
      </p:sp>
    </p:spTree>
    <p:extLst>
      <p:ext uri="{BB962C8B-B14F-4D97-AF65-F5344CB8AC3E}">
        <p14:creationId xmlns:p14="http://schemas.microsoft.com/office/powerpoint/2010/main" val="238111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9189" y="32616"/>
            <a:ext cx="10515600" cy="1325563"/>
          </a:xfrm>
        </p:spPr>
        <p:txBody>
          <a:bodyPr/>
          <a:lstStyle/>
          <a:p>
            <a:r>
              <a:rPr lang="es-CO" dirty="0">
                <a:latin typeface="Montserrat" panose="00000500000000000000" pitchFamily="50" charset="0"/>
              </a:rPr>
              <a:t>CA DE OVARIO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350972"/>
            <a:ext cx="10667997" cy="2090392"/>
          </a:xfrm>
        </p:spPr>
        <p:txBody>
          <a:bodyPr>
            <a:normAutofit/>
          </a:bodyPr>
          <a:lstStyle/>
          <a:p>
            <a:r>
              <a:rPr lang="es-CO" sz="1800" dirty="0">
                <a:latin typeface="Montserrat" panose="00000500000000000000" pitchFamily="50" charset="0"/>
              </a:rPr>
              <a:t>Cáncer ginecológico con mayor mortalidad.</a:t>
            </a:r>
          </a:p>
          <a:p>
            <a:endParaRPr lang="es-CO" sz="1800" dirty="0">
              <a:latin typeface="Montserrat" panose="00000500000000000000" pitchFamily="50" charset="0"/>
            </a:endParaRPr>
          </a:p>
          <a:p>
            <a:r>
              <a:rPr lang="es-CO" sz="1800" dirty="0">
                <a:latin typeface="Montserrat" panose="00000500000000000000" pitchFamily="50" charset="0"/>
              </a:rPr>
              <a:t>2.5% de todas la neoplasias malignas y 5% de las muertes por cáncer en las mujeres.</a:t>
            </a:r>
          </a:p>
          <a:p>
            <a:endParaRPr lang="es-CO" sz="1800" dirty="0">
              <a:latin typeface="Montserrat" panose="00000500000000000000" pitchFamily="50" charset="0"/>
            </a:endParaRPr>
          </a:p>
          <a:p>
            <a:r>
              <a:rPr lang="es-CO" sz="1800" dirty="0">
                <a:latin typeface="Montserrat" panose="00000500000000000000" pitchFamily="50" charset="0"/>
              </a:rPr>
              <a:t>La mayoría asintomáticas.</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084990"/>
            <a:ext cx="7200921" cy="2413346"/>
          </a:xfrm>
        </p:spPr>
        <p:txBody>
          <a:bodyPr>
            <a:normAutofit/>
          </a:bodyPr>
          <a:lstStyle/>
          <a:p>
            <a:endParaRPr lang="es-CO" sz="1800" dirty="0">
              <a:latin typeface="Montserrat" panose="00000500000000000000" pitchFamily="50" charset="0"/>
            </a:endParaRPr>
          </a:p>
          <a:p>
            <a:r>
              <a:rPr lang="es-CO" sz="1800" dirty="0">
                <a:latin typeface="Montserrat" panose="00000500000000000000" pitchFamily="50" charset="0"/>
              </a:rPr>
              <a:t>La mayoría se diagnostican de forma incidental en estudios imaginológicos y examen físico.</a:t>
            </a:r>
          </a:p>
          <a:p>
            <a:endParaRPr lang="es-CO" sz="1800" dirty="0">
              <a:latin typeface="Montserrat" panose="00000500000000000000" pitchFamily="50" charset="0"/>
            </a:endParaRPr>
          </a:p>
        </p:txBody>
      </p:sp>
      <p:pic>
        <p:nvPicPr>
          <p:cNvPr id="5" name="Imagen 4"/>
          <p:cNvPicPr>
            <a:picLocks noChangeAspect="1"/>
          </p:cNvPicPr>
          <p:nvPr/>
        </p:nvPicPr>
        <p:blipFill>
          <a:blip r:embed="rId2"/>
          <a:stretch>
            <a:fillRect/>
          </a:stretch>
        </p:blipFill>
        <p:spPr>
          <a:xfrm>
            <a:off x="6162500" y="4286548"/>
            <a:ext cx="4393218" cy="2339246"/>
          </a:xfrm>
          <a:prstGeom prst="rect">
            <a:avLst/>
          </a:prstGeom>
        </p:spPr>
      </p:pic>
    </p:spTree>
    <p:extLst>
      <p:ext uri="{BB962C8B-B14F-4D97-AF65-F5344CB8AC3E}">
        <p14:creationId xmlns:p14="http://schemas.microsoft.com/office/powerpoint/2010/main" val="385012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9065" y="198870"/>
            <a:ext cx="10515600" cy="1325563"/>
          </a:xfrm>
        </p:spPr>
        <p:txBody>
          <a:bodyPr/>
          <a:lstStyle/>
          <a:p>
            <a:r>
              <a:rPr lang="es-CO" dirty="0">
                <a:latin typeface="Montserrat" panose="00000500000000000000" pitchFamily="50" charset="0"/>
              </a:rPr>
              <a:t>CA DE OVARIO</a:t>
            </a:r>
          </a:p>
        </p:txBody>
      </p:sp>
      <p:pic>
        <p:nvPicPr>
          <p:cNvPr id="5" name="Imagen 4">
            <a:extLst>
              <a:ext uri="{FF2B5EF4-FFF2-40B4-BE49-F238E27FC236}">
                <a16:creationId xmlns:a16="http://schemas.microsoft.com/office/drawing/2014/main" id="{69AA070C-9A35-EF46-BA39-1152BA226E0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69654" y="1997018"/>
            <a:ext cx="7254240" cy="4100137"/>
          </a:xfrm>
          <a:prstGeom prst="rect">
            <a:avLst/>
          </a:prstGeom>
        </p:spPr>
      </p:pic>
    </p:spTree>
    <p:extLst>
      <p:ext uri="{BB962C8B-B14F-4D97-AF65-F5344CB8AC3E}">
        <p14:creationId xmlns:p14="http://schemas.microsoft.com/office/powerpoint/2010/main" val="149526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cstate="email">
            <a:grayscl/>
            <a:extLst>
              <a:ext uri="{28A0092B-C50C-407E-A947-70E740481C1C}">
                <a14:useLocalDpi xmlns:a14="http://schemas.microsoft.com/office/drawing/2010/main"/>
              </a:ext>
            </a:extLst>
          </a:blip>
          <a:srcRect/>
          <a:stretch/>
        </p:blipFill>
        <p:spPr>
          <a:xfrm>
            <a:off x="2064652" y="215500"/>
            <a:ext cx="8580895" cy="35291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0605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email">
            <a:grayscl/>
            <a:extLst>
              <a:ext uri="{28A0092B-C50C-407E-A947-70E740481C1C}">
                <a14:useLocalDpi xmlns:a14="http://schemas.microsoft.com/office/drawing/2010/main"/>
              </a:ext>
            </a:extLst>
          </a:blip>
          <a:srcRect/>
          <a:stretch/>
        </p:blipFill>
        <p:spPr>
          <a:xfrm>
            <a:off x="512537" y="837085"/>
            <a:ext cx="11473872" cy="22479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9444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692583335"/>
              </p:ext>
            </p:extLst>
          </p:nvPr>
        </p:nvGraphicFramePr>
        <p:xfrm>
          <a:off x="436880" y="222508"/>
          <a:ext cx="11660909" cy="3853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lipse 5"/>
          <p:cNvSpPr/>
          <p:nvPr/>
        </p:nvSpPr>
        <p:spPr>
          <a:xfrm>
            <a:off x="455353" y="346848"/>
            <a:ext cx="2675313" cy="1503284"/>
          </a:xfrm>
          <a:prstGeom prst="ellipse">
            <a:avLst/>
          </a:prstGeom>
          <a:noFill/>
          <a:ln w="76200">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black"/>
            </a:endParaRPr>
          </a:p>
        </p:txBody>
      </p:sp>
      <p:sp>
        <p:nvSpPr>
          <p:cNvPr id="7" name="Elipse 6"/>
          <p:cNvSpPr/>
          <p:nvPr/>
        </p:nvSpPr>
        <p:spPr>
          <a:xfrm>
            <a:off x="3420687" y="263028"/>
            <a:ext cx="2675313" cy="1670924"/>
          </a:xfrm>
          <a:prstGeom prst="ellipse">
            <a:avLst/>
          </a:prstGeom>
          <a:noFill/>
          <a:ln w="76200">
            <a:solidFill>
              <a:srgbClr val="152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black"/>
            </a:endParaRPr>
          </a:p>
        </p:txBody>
      </p:sp>
      <p:sp>
        <p:nvSpPr>
          <p:cNvPr id="8" name="Título 1">
            <a:extLst>
              <a:ext uri="{FF2B5EF4-FFF2-40B4-BE49-F238E27FC236}">
                <a16:creationId xmlns:a16="http://schemas.microsoft.com/office/drawing/2014/main" id="{A5D7873A-F512-4AAA-A3DD-71BB7089EA11}"/>
              </a:ext>
            </a:extLst>
          </p:cNvPr>
          <p:cNvSpPr txBox="1">
            <a:spLocks/>
          </p:cNvSpPr>
          <p:nvPr/>
        </p:nvSpPr>
        <p:spPr>
          <a:xfrm>
            <a:off x="5020887" y="4154095"/>
            <a:ext cx="6974801" cy="24813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CO" dirty="0">
                <a:latin typeface="Montserrat" panose="00000500000000000000" pitchFamily="50" charset="0"/>
              </a:rPr>
              <a:t>FACTORES DE RIESGO PARA MALIGNIDAD </a:t>
            </a:r>
          </a:p>
        </p:txBody>
      </p:sp>
    </p:spTree>
    <p:extLst>
      <p:ext uri="{BB962C8B-B14F-4D97-AF65-F5344CB8AC3E}">
        <p14:creationId xmlns:p14="http://schemas.microsoft.com/office/powerpoint/2010/main" val="201547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1049</TotalTime>
  <Words>2533</Words>
  <Application>Microsoft Office PowerPoint</Application>
  <PresentationFormat>Panorámica</PresentationFormat>
  <Paragraphs>335</Paragraphs>
  <Slides>47</Slides>
  <Notes>23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47</vt:i4>
      </vt:variant>
    </vt:vector>
  </HeadingPairs>
  <TitlesOfParts>
    <vt:vector size="53" baseType="lpstr">
      <vt:lpstr>Arial</vt:lpstr>
      <vt:lpstr>Calibri</vt:lpstr>
      <vt:lpstr>Montserrat</vt:lpstr>
      <vt:lpstr>Montserrat black</vt:lpstr>
      <vt:lpstr>Wingdings</vt:lpstr>
      <vt:lpstr>Tema de Office</vt:lpstr>
      <vt:lpstr>MASA ANEXIAL</vt:lpstr>
      <vt:lpstr>GENERALIDADES</vt:lpstr>
      <vt:lpstr>CA DE OVARIO</vt:lpstr>
      <vt:lpstr>CA DE OVARIO</vt:lpstr>
      <vt:lpstr>CA DE OVARIO</vt:lpstr>
      <vt:lpstr>CA DE OVARIO</vt:lpstr>
      <vt:lpstr>Presentación de PowerPoint</vt:lpstr>
      <vt:lpstr>Presentación de PowerPoint</vt:lpstr>
      <vt:lpstr>Presentación de PowerPoint</vt:lpstr>
      <vt:lpstr>Presentación de PowerPoint</vt:lpstr>
      <vt:lpstr>ENFOQUE DE LA MASA ANEXIAL</vt:lpstr>
      <vt:lpstr>HISTORIA CLÍNICA</vt:lpstr>
      <vt:lpstr>Presentación de PowerPoint</vt:lpstr>
      <vt:lpstr>EXAMEN FÍSICO</vt:lpstr>
      <vt:lpstr>PRUEBAS DE LABORATORIO</vt:lpstr>
      <vt:lpstr>PRUEBAS DE LABORATORIO</vt:lpstr>
      <vt:lpstr>PRUEBAS DE LABORATORIO</vt:lpstr>
      <vt:lpstr>PRUEBAS DE LABORATORIO</vt:lpstr>
      <vt:lpstr>PRUEBAS DE LABORATORIO</vt:lpstr>
      <vt:lpstr>PRUEBAS DE LABORATORIO</vt:lpstr>
      <vt:lpstr>IMÁGENES</vt:lpstr>
      <vt:lpstr>IMÁGENES</vt:lpstr>
      <vt:lpstr>Presentación de PowerPoint</vt:lpstr>
      <vt:lpstr>QUISTES SIMPLES</vt:lpstr>
      <vt:lpstr>QUISTES SIMPLES</vt:lpstr>
      <vt:lpstr>QUISTES HEMORRÁGICOS</vt:lpstr>
      <vt:lpstr>ENDOMETRIOMAS</vt:lpstr>
      <vt:lpstr>CISTOADENOMA SEROSO</vt:lpstr>
      <vt:lpstr>CISTOADENOMA MUCINOSO</vt:lpstr>
      <vt:lpstr>TERATOMA</vt:lpstr>
      <vt:lpstr>HIDROSALPINX</vt:lpstr>
      <vt:lpstr>Presentación de PowerPoint</vt:lpstr>
      <vt:lpstr>Presentación de PowerPoint</vt:lpstr>
      <vt:lpstr>Presentación de PowerPoint</vt:lpstr>
      <vt:lpstr>PASOS EN LA CARACTERIZACIÓN DE UNA MASA</vt:lpstr>
      <vt:lpstr>CARACTERÍSTICAS ECOGRÁFICAS DE BENIGNIDAD</vt:lpstr>
      <vt:lpstr>CARACTERÍSTICAS ECOGRÁFICAS DE MALIGNIDAD</vt:lpstr>
      <vt:lpstr>MODELOS DE PREDICCIÓN</vt:lpstr>
      <vt:lpstr>IRM DE JACOBS</vt:lpstr>
      <vt:lpstr>INTERNATIONAL OVARIAN TUMOR ANALYSIS (IOTA)</vt:lpstr>
      <vt:lpstr>IOTA SIMPLES REGLAS 2016 </vt:lpstr>
      <vt:lpstr>IOTA SIMPLES REGLAS 2016 </vt:lpstr>
      <vt:lpstr>ADNEX – IOTA 2014</vt:lpstr>
      <vt:lpstr>MANEJO EXPECTANTE</vt:lpstr>
      <vt:lpstr>MANEJO QUIRÚRGICO </vt:lpstr>
      <vt:lpstr>REMISIÓN A GINECO-ONCOLOGÍA</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33</cp:revision>
  <dcterms:created xsi:type="dcterms:W3CDTF">2020-11-12T02:46:13Z</dcterms:created>
  <dcterms:modified xsi:type="dcterms:W3CDTF">2021-05-10T22:50:46Z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667480</vt:lpwstr>
  </property>
  <property fmtid="{D5CDD505-2E9C-101B-9397-08002B2CF9AE}" name="NXPowerLiteSettings" pid="3">
    <vt:lpwstr>C7000400038000</vt:lpwstr>
  </property>
  <property fmtid="{D5CDD505-2E9C-101B-9397-08002B2CF9AE}" name="NXPowerLiteVersion" pid="4">
    <vt:lpwstr>S9.0.3</vt:lpwstr>
  </property>
</Properties>
</file>