
<file path=[Content_Types].xml><?xml version="1.0" encoding="utf-8"?>
<Types xmlns="http://schemas.openxmlformats.org/package/2006/content-types">
  <Default ContentType="image/x-emf" Extension="emf"/>
  <Default ContentType="image/jpeg" Extension="jpeg"/>
  <Default ContentType="image/png" Extension="png"/>
  <Default ContentType="application/vnd.openxmlformats-package.relationships+xml" Extension="rels"/>
  <Default ContentType="image/tiff" Extension="tiff"/>
  <Default ContentType="image/vnd.ms-photo" Extension="wdp"/>
  <Default ContentType="application/xml" Extension="xml"/>
  <Override ContentType="application/vnd.openxmlformats-officedocument.presentationml.presentation.main+xml" PartName="/ppt/presentation.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slide+xml" PartName="/ppt/slides/slide43.xml"/>
  <Override ContentType="application/vnd.openxmlformats-officedocument.presentationml.slide+xml" PartName="/ppt/slides/slide44.xml"/>
  <Override ContentType="application/vnd.openxmlformats-officedocument.presentationml.slide+xml" PartName="/ppt/slides/slide45.xml"/>
  <Override ContentType="application/vnd.openxmlformats-officedocument.presentationml.slide+xml" PartName="/ppt/slides/slide46.xml"/>
  <Override ContentType="application/vnd.openxmlformats-officedocument.presentationml.slide+xml" PartName="/ppt/slides/slide47.xml"/>
  <Override ContentType="application/vnd.openxmlformats-officedocument.presentationml.slide+xml" PartName="/ppt/slides/slide48.xml"/>
  <Override ContentType="application/vnd.openxmlformats-officedocument.presentationml.slide+xml" PartName="/ppt/slides/slide49.xml"/>
  <Override ContentType="application/vnd.openxmlformats-officedocument.presentationml.slide+xml" PartName="/ppt/slides/slide50.xml"/>
  <Override ContentType="application/vnd.openxmlformats-officedocument.presentationml.slide+xml" PartName="/ppt/slides/slide51.xml"/>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Override ContentType="application/vnd.openxmlformats-officedocument.theme+xml" PartName="/ppt/theme/theme1.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theme+xml" PartName="/ppt/theme/theme2.xml"/>
  <Override ContentType="application/vnd.openxmlformats-officedocument.drawingml.diagramData+xml" PartName="/ppt/diagrams/data1.xml"/>
  <Override ContentType="application/vnd.openxmlformats-officedocument.drawingml.diagramLayout+xml" PartName="/ppt/diagrams/layout1.xml"/>
  <Override ContentType="application/vnd.openxmlformats-officedocument.drawingml.diagramStyle+xml" PartName="/ppt/diagrams/quickStyle1.xml"/>
  <Override ContentType="application/vnd.openxmlformats-officedocument.drawingml.diagramColors+xml" PartName="/ppt/diagrams/colors1.xml"/>
  <Override ContentType="application/vnd.ms-office.drawingml.diagramDrawing+xml" PartName="/ppt/diagrams/drawing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drawingml.diagramData+xml" PartName="/ppt/diagrams/data2.xml"/>
  <Override ContentType="application/vnd.openxmlformats-officedocument.drawingml.diagramLayout+xml" PartName="/ppt/diagrams/layout2.xml"/>
  <Override ContentType="application/vnd.openxmlformats-officedocument.drawingml.diagramStyle+xml" PartName="/ppt/diagrams/quickStyle2.xml"/>
  <Override ContentType="application/vnd.openxmlformats-officedocument.drawingml.diagramColors+xml" PartName="/ppt/diagrams/colors2.xml"/>
  <Override ContentType="application/vnd.ms-office.drawingml.diagramDrawing+xml" PartName="/ppt/diagrams/drawing2.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drawingml.diagramData+xml" PartName="/ppt/diagrams/data3.xml"/>
  <Override ContentType="application/vnd.openxmlformats-officedocument.drawingml.diagramLayout+xml" PartName="/ppt/diagrams/layout3.xml"/>
  <Override ContentType="application/vnd.openxmlformats-officedocument.drawingml.diagramStyle+xml" PartName="/ppt/diagrams/quickStyle3.xml"/>
  <Override ContentType="application/vnd.openxmlformats-officedocument.drawingml.diagramColors+xml" PartName="/ppt/diagrams/colors3.xml"/>
  <Override ContentType="application/vnd.ms-office.drawingml.diagramDrawing+xml" PartName="/ppt/diagrams/drawing3.xml"/>
  <Override ContentType="application/vnd.openxmlformats-officedocument.drawingml.diagramData+xml" PartName="/ppt/diagrams/data4.xml"/>
  <Override ContentType="application/vnd.openxmlformats-officedocument.drawingml.diagramLayout+xml" PartName="/ppt/diagrams/layout4.xml"/>
  <Override ContentType="application/vnd.openxmlformats-officedocument.drawingml.diagramStyle+xml" PartName="/ppt/diagrams/quickStyle4.xml"/>
  <Override ContentType="application/vnd.openxmlformats-officedocument.drawingml.diagramColors+xml" PartName="/ppt/diagrams/colors4.xml"/>
  <Override ContentType="application/vnd.ms-office.drawingml.diagramDrawing+xml" PartName="/ppt/diagrams/drawing4.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drawingml.diagramData+xml" PartName="/ppt/diagrams/data5.xml"/>
  <Override ContentType="application/vnd.openxmlformats-officedocument.drawingml.diagramLayout+xml" PartName="/ppt/diagrams/layout5.xml"/>
  <Override ContentType="application/vnd.openxmlformats-officedocument.drawingml.diagramStyle+xml" PartName="/ppt/diagrams/quickStyle5.xml"/>
  <Override ContentType="application/vnd.openxmlformats-officedocument.drawingml.diagramColors+xml" PartName="/ppt/diagrams/colors5.xml"/>
  <Override ContentType="application/vnd.ms-office.drawingml.diagramDrawing+xml" PartName="/ppt/diagrams/drawing5.xml"/>
  <Override ContentType="application/vnd.openxmlformats-officedocument.drawingml.diagramData+xml" PartName="/ppt/diagrams/data6.xml"/>
  <Override ContentType="application/vnd.openxmlformats-officedocument.drawingml.diagramLayout+xml" PartName="/ppt/diagrams/layout6.xml"/>
  <Override ContentType="application/vnd.openxmlformats-officedocument.drawingml.diagramStyle+xml" PartName="/ppt/diagrams/quickStyle6.xml"/>
  <Override ContentType="application/vnd.openxmlformats-officedocument.drawingml.diagramColors+xml" PartName="/ppt/diagrams/colors6.xml"/>
  <Override ContentType="application/vnd.ms-office.drawingml.diagramDrawing+xml" PartName="/ppt/diagrams/drawing6.xml"/>
  <Override ContentType="application/vnd.openxmlformats-officedocument.drawingml.diagramData+xml" PartName="/ppt/diagrams/data7.xml"/>
  <Override ContentType="application/vnd.openxmlformats-officedocument.drawingml.diagramLayout+xml" PartName="/ppt/diagrams/layout7.xml"/>
  <Override ContentType="application/vnd.openxmlformats-officedocument.drawingml.diagramStyle+xml" PartName="/ppt/diagrams/quickStyle7.xml"/>
  <Override ContentType="application/vnd.openxmlformats-officedocument.drawingml.diagramColors+xml" PartName="/ppt/diagrams/colors7.xml"/>
  <Override ContentType="application/vnd.ms-office.drawingml.diagramDrawing+xml" PartName="/ppt/diagrams/drawing7.xml"/>
  <Override ContentType="application/vnd.openxmlformats-officedocument.presentationml.notesSlide+xml" PartName="/ppt/notesSlides/notesSlide23.xml"/>
  <Override ContentType="application/vnd.openxmlformats-officedocument.drawingml.diagramData+xml" PartName="/ppt/diagrams/data8.xml"/>
  <Override ContentType="application/vnd.openxmlformats-officedocument.drawingml.diagramLayout+xml" PartName="/ppt/diagrams/layout8.xml"/>
  <Override ContentType="application/vnd.openxmlformats-officedocument.drawingml.diagramStyle+xml" PartName="/ppt/diagrams/quickStyle8.xml"/>
  <Override ContentType="application/vnd.openxmlformats-officedocument.drawingml.diagramColors+xml" PartName="/ppt/diagrams/colors8.xml"/>
  <Override ContentType="application/vnd.ms-office.drawingml.diagramDrawing+xml" PartName="/ppt/diagrams/drawing8.xml"/>
  <Override ContentType="application/vnd.openxmlformats-package.core-properties+xml" PartName="/docProps/core.xml"/>
  <Override ContentType="application/vnd.openxmlformats-officedocument.extended-properties+xml" PartName="/docProps/app.xml"/>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core.xml" Type="http://schemas.openxmlformats.org/package/2006/relationships/metadata/core-properties"/><Relationship Id="rId2" Target="docProps/thumbnail.jpeg" Type="http://schemas.openxmlformats.org/package/2006/relationships/metadata/thumbnail"/><Relationship Id="rId1" Target="ppt/presentation.xml" Type="http://schemas.openxmlformats.org/officeDocument/2006/relationships/officeDocument"/><Relationship Id="rId4" Target="docProps/app.xml" Type="http://schemas.openxmlformats.org/officeDocument/2006/relationships/extended-properties"/><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258" r:id="rId2"/>
    <p:sldId id="279" r:id="rId3"/>
    <p:sldId id="300" r:id="rId4"/>
    <p:sldId id="301" r:id="rId5"/>
    <p:sldId id="302" r:id="rId6"/>
    <p:sldId id="303" r:id="rId7"/>
    <p:sldId id="305" r:id="rId8"/>
    <p:sldId id="306" r:id="rId9"/>
    <p:sldId id="338" r:id="rId10"/>
    <p:sldId id="307" r:id="rId11"/>
    <p:sldId id="308" r:id="rId12"/>
    <p:sldId id="309" r:id="rId13"/>
    <p:sldId id="310" r:id="rId14"/>
    <p:sldId id="311" r:id="rId15"/>
    <p:sldId id="312" r:id="rId16"/>
    <p:sldId id="313" r:id="rId17"/>
    <p:sldId id="314" r:id="rId18"/>
    <p:sldId id="315" r:id="rId19"/>
    <p:sldId id="316" r:id="rId20"/>
    <p:sldId id="318" r:id="rId21"/>
    <p:sldId id="319" r:id="rId22"/>
    <p:sldId id="320" r:id="rId23"/>
    <p:sldId id="321" r:id="rId24"/>
    <p:sldId id="322" r:id="rId25"/>
    <p:sldId id="323" r:id="rId26"/>
    <p:sldId id="324" r:id="rId27"/>
    <p:sldId id="326" r:id="rId28"/>
    <p:sldId id="327" r:id="rId29"/>
    <p:sldId id="328" r:id="rId30"/>
    <p:sldId id="329" r:id="rId31"/>
    <p:sldId id="330" r:id="rId32"/>
    <p:sldId id="331" r:id="rId33"/>
    <p:sldId id="332" r:id="rId34"/>
    <p:sldId id="333" r:id="rId35"/>
    <p:sldId id="334" r:id="rId36"/>
    <p:sldId id="335" r:id="rId37"/>
    <p:sldId id="336" r:id="rId38"/>
    <p:sldId id="337" r:id="rId39"/>
    <p:sldId id="339" r:id="rId40"/>
    <p:sldId id="340" r:id="rId41"/>
    <p:sldId id="341" r:id="rId42"/>
    <p:sldId id="342" r:id="rId43"/>
    <p:sldId id="343" r:id="rId44"/>
    <p:sldId id="344" r:id="rId45"/>
    <p:sldId id="345" r:id="rId46"/>
    <p:sldId id="346" r:id="rId47"/>
    <p:sldId id="347" r:id="rId48"/>
    <p:sldId id="348" r:id="rId49"/>
    <p:sldId id="349" r:id="rId50"/>
    <p:sldId id="350" r:id="rId51"/>
    <p:sldId id="299" r:id="rId52"/>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2B48"/>
    <a:srgbClr val="00AAA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6355" autoAdjust="0"/>
  </p:normalViewPr>
  <p:slideViewPr>
    <p:cSldViewPr snapToGrid="0" showGuides="1">
      <p:cViewPr varScale="1">
        <p:scale>
          <a:sx n="74" d="100"/>
          <a:sy n="74" d="100"/>
        </p:scale>
        <p:origin x="1042" y="7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54AA863-CF53-4D08-A09E-A652B4A03F9C}"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es-CO"/>
        </a:p>
      </dgm:t>
    </dgm:pt>
    <dgm:pt modelId="{959F6C42-3750-4DB2-BF4B-FC74A4316D9F}">
      <dgm:prSet phldrT="[Texto]" custT="1"/>
      <dgm:spPr/>
      <dgm:t>
        <a:bodyPr/>
        <a:lstStyle/>
        <a:p>
          <a:r>
            <a:rPr lang="es-CO" sz="2000" dirty="0">
              <a:latin typeface="Montserrat" panose="00000500000000000000" pitchFamily="50" charset="0"/>
            </a:rPr>
            <a:t>Falla ovárica primaria: cuando ocurre en &lt;40 años.</a:t>
          </a:r>
        </a:p>
      </dgm:t>
    </dgm:pt>
    <dgm:pt modelId="{205CBB54-4FE6-422B-8A8D-67ED9F37EBD6}" type="parTrans" cxnId="{4115075E-0832-4243-A6CF-40A6F885D727}">
      <dgm:prSet/>
      <dgm:spPr/>
      <dgm:t>
        <a:bodyPr/>
        <a:lstStyle/>
        <a:p>
          <a:endParaRPr lang="es-CO" sz="2000">
            <a:latin typeface="Montserrat" panose="00000500000000000000" pitchFamily="50" charset="0"/>
          </a:endParaRPr>
        </a:p>
      </dgm:t>
    </dgm:pt>
    <dgm:pt modelId="{A8A39DEE-AC3D-47B5-ACAC-93DCBCC34E9A}" type="sibTrans" cxnId="{4115075E-0832-4243-A6CF-40A6F885D727}">
      <dgm:prSet/>
      <dgm:spPr/>
      <dgm:t>
        <a:bodyPr/>
        <a:lstStyle/>
        <a:p>
          <a:endParaRPr lang="es-CO" sz="2000">
            <a:latin typeface="Montserrat" panose="00000500000000000000" pitchFamily="50" charset="0"/>
          </a:endParaRPr>
        </a:p>
      </dgm:t>
    </dgm:pt>
    <dgm:pt modelId="{7CA5A18F-DBE6-419C-8E69-7A43D92EA877}">
      <dgm:prSet custT="1"/>
      <dgm:spPr/>
      <dgm:t>
        <a:bodyPr/>
        <a:lstStyle/>
        <a:p>
          <a:r>
            <a:rPr lang="es-CO" sz="2000" dirty="0">
              <a:latin typeface="Montserrat" panose="00000500000000000000" pitchFamily="50" charset="0"/>
            </a:rPr>
            <a:t>Menopausia temprana: cuando ocurre entre los 40 - 45 años.</a:t>
          </a:r>
        </a:p>
      </dgm:t>
    </dgm:pt>
    <dgm:pt modelId="{385C691F-291D-4EFC-A472-652E6213E954}" type="parTrans" cxnId="{AC35CC4C-985C-4E98-8FA6-B469E7663B69}">
      <dgm:prSet/>
      <dgm:spPr/>
      <dgm:t>
        <a:bodyPr/>
        <a:lstStyle/>
        <a:p>
          <a:endParaRPr lang="es-CO" sz="2000">
            <a:latin typeface="Montserrat" panose="00000500000000000000" pitchFamily="50" charset="0"/>
          </a:endParaRPr>
        </a:p>
      </dgm:t>
    </dgm:pt>
    <dgm:pt modelId="{8227732B-073E-4C91-87BD-41223F4906C6}" type="sibTrans" cxnId="{AC35CC4C-985C-4E98-8FA6-B469E7663B69}">
      <dgm:prSet/>
      <dgm:spPr/>
      <dgm:t>
        <a:bodyPr/>
        <a:lstStyle/>
        <a:p>
          <a:endParaRPr lang="es-CO" sz="2000">
            <a:latin typeface="Montserrat" panose="00000500000000000000" pitchFamily="50" charset="0"/>
          </a:endParaRPr>
        </a:p>
      </dgm:t>
    </dgm:pt>
    <dgm:pt modelId="{CAF45E9D-781C-4A03-BCF4-D216382EAE64}" type="pres">
      <dgm:prSet presAssocID="{654AA863-CF53-4D08-A09E-A652B4A03F9C}" presName="linear" presStyleCnt="0">
        <dgm:presLayoutVars>
          <dgm:dir/>
          <dgm:animLvl val="lvl"/>
          <dgm:resizeHandles val="exact"/>
        </dgm:presLayoutVars>
      </dgm:prSet>
      <dgm:spPr/>
    </dgm:pt>
    <dgm:pt modelId="{CF718EEA-7947-429C-93BD-4C4B1F9A7E98}" type="pres">
      <dgm:prSet presAssocID="{959F6C42-3750-4DB2-BF4B-FC74A4316D9F}" presName="parentLin" presStyleCnt="0"/>
      <dgm:spPr/>
    </dgm:pt>
    <dgm:pt modelId="{6E43D290-AD43-4E2F-AEE3-0BCB1527ABEF}" type="pres">
      <dgm:prSet presAssocID="{959F6C42-3750-4DB2-BF4B-FC74A4316D9F}" presName="parentLeftMargin" presStyleLbl="node1" presStyleIdx="0" presStyleCnt="2"/>
      <dgm:spPr/>
    </dgm:pt>
    <dgm:pt modelId="{EE866DE6-C4EA-4CCE-9356-920EF7AB834C}" type="pres">
      <dgm:prSet presAssocID="{959F6C42-3750-4DB2-BF4B-FC74A4316D9F}" presName="parentText" presStyleLbl="node1" presStyleIdx="0" presStyleCnt="2">
        <dgm:presLayoutVars>
          <dgm:chMax val="0"/>
          <dgm:bulletEnabled val="1"/>
        </dgm:presLayoutVars>
      </dgm:prSet>
      <dgm:spPr/>
    </dgm:pt>
    <dgm:pt modelId="{58FC1129-2475-418D-A711-6B1A6D36614A}" type="pres">
      <dgm:prSet presAssocID="{959F6C42-3750-4DB2-BF4B-FC74A4316D9F}" presName="negativeSpace" presStyleCnt="0"/>
      <dgm:spPr/>
    </dgm:pt>
    <dgm:pt modelId="{2164FFA0-B54F-499F-8491-958AC6A6FAB8}" type="pres">
      <dgm:prSet presAssocID="{959F6C42-3750-4DB2-BF4B-FC74A4316D9F}" presName="childText" presStyleLbl="conFgAcc1" presStyleIdx="0" presStyleCnt="2">
        <dgm:presLayoutVars>
          <dgm:bulletEnabled val="1"/>
        </dgm:presLayoutVars>
      </dgm:prSet>
      <dgm:spPr/>
    </dgm:pt>
    <dgm:pt modelId="{932E8A48-A2DD-48C7-83AC-4FCCFA3D7667}" type="pres">
      <dgm:prSet presAssocID="{A8A39DEE-AC3D-47B5-ACAC-93DCBCC34E9A}" presName="spaceBetweenRectangles" presStyleCnt="0"/>
      <dgm:spPr/>
    </dgm:pt>
    <dgm:pt modelId="{1B5FC310-681E-418C-901F-CBFE22A76F56}" type="pres">
      <dgm:prSet presAssocID="{7CA5A18F-DBE6-419C-8E69-7A43D92EA877}" presName="parentLin" presStyleCnt="0"/>
      <dgm:spPr/>
    </dgm:pt>
    <dgm:pt modelId="{32670AF4-86B0-42CF-ADA3-93FAA8A54713}" type="pres">
      <dgm:prSet presAssocID="{7CA5A18F-DBE6-419C-8E69-7A43D92EA877}" presName="parentLeftMargin" presStyleLbl="node1" presStyleIdx="0" presStyleCnt="2"/>
      <dgm:spPr/>
    </dgm:pt>
    <dgm:pt modelId="{5FC74EAF-98EF-464A-8543-6C7DFD33533A}" type="pres">
      <dgm:prSet presAssocID="{7CA5A18F-DBE6-419C-8E69-7A43D92EA877}" presName="parentText" presStyleLbl="node1" presStyleIdx="1" presStyleCnt="2">
        <dgm:presLayoutVars>
          <dgm:chMax val="0"/>
          <dgm:bulletEnabled val="1"/>
        </dgm:presLayoutVars>
      </dgm:prSet>
      <dgm:spPr/>
    </dgm:pt>
    <dgm:pt modelId="{7AFD71B7-6F63-412E-A0B5-4A311846EF07}" type="pres">
      <dgm:prSet presAssocID="{7CA5A18F-DBE6-419C-8E69-7A43D92EA877}" presName="negativeSpace" presStyleCnt="0"/>
      <dgm:spPr/>
    </dgm:pt>
    <dgm:pt modelId="{A6C6AB9E-2067-4CC6-9370-C3EF06AF9B85}" type="pres">
      <dgm:prSet presAssocID="{7CA5A18F-DBE6-419C-8E69-7A43D92EA877}" presName="childText" presStyleLbl="conFgAcc1" presStyleIdx="1" presStyleCnt="2">
        <dgm:presLayoutVars>
          <dgm:bulletEnabled val="1"/>
        </dgm:presLayoutVars>
      </dgm:prSet>
      <dgm:spPr/>
    </dgm:pt>
  </dgm:ptLst>
  <dgm:cxnLst>
    <dgm:cxn modelId="{A1B96D37-B21C-4AFF-8C63-B8788B9293A8}" type="presOf" srcId="{959F6C42-3750-4DB2-BF4B-FC74A4316D9F}" destId="{EE866DE6-C4EA-4CCE-9356-920EF7AB834C}" srcOrd="1" destOrd="0" presId="urn:microsoft.com/office/officeart/2005/8/layout/list1"/>
    <dgm:cxn modelId="{4115075E-0832-4243-A6CF-40A6F885D727}" srcId="{654AA863-CF53-4D08-A09E-A652B4A03F9C}" destId="{959F6C42-3750-4DB2-BF4B-FC74A4316D9F}" srcOrd="0" destOrd="0" parTransId="{205CBB54-4FE6-422B-8A8D-67ED9F37EBD6}" sibTransId="{A8A39DEE-AC3D-47B5-ACAC-93DCBCC34E9A}"/>
    <dgm:cxn modelId="{F29D9664-8072-4C09-B5A8-6A9088B00754}" type="presOf" srcId="{654AA863-CF53-4D08-A09E-A652B4A03F9C}" destId="{CAF45E9D-781C-4A03-BCF4-D216382EAE64}" srcOrd="0" destOrd="0" presId="urn:microsoft.com/office/officeart/2005/8/layout/list1"/>
    <dgm:cxn modelId="{AC35CC4C-985C-4E98-8FA6-B469E7663B69}" srcId="{654AA863-CF53-4D08-A09E-A652B4A03F9C}" destId="{7CA5A18F-DBE6-419C-8E69-7A43D92EA877}" srcOrd="1" destOrd="0" parTransId="{385C691F-291D-4EFC-A472-652E6213E954}" sibTransId="{8227732B-073E-4C91-87BD-41223F4906C6}"/>
    <dgm:cxn modelId="{15C5136F-600A-4E2B-937E-4A147D53D680}" type="presOf" srcId="{7CA5A18F-DBE6-419C-8E69-7A43D92EA877}" destId="{5FC74EAF-98EF-464A-8543-6C7DFD33533A}" srcOrd="1" destOrd="0" presId="urn:microsoft.com/office/officeart/2005/8/layout/list1"/>
    <dgm:cxn modelId="{7803DC86-C258-4FE8-A263-EC6AEEDA5849}" type="presOf" srcId="{7CA5A18F-DBE6-419C-8E69-7A43D92EA877}" destId="{32670AF4-86B0-42CF-ADA3-93FAA8A54713}" srcOrd="0" destOrd="0" presId="urn:microsoft.com/office/officeart/2005/8/layout/list1"/>
    <dgm:cxn modelId="{C40126A2-A8DA-4367-8657-FDE4F22DDEF6}" type="presOf" srcId="{959F6C42-3750-4DB2-BF4B-FC74A4316D9F}" destId="{6E43D290-AD43-4E2F-AEE3-0BCB1527ABEF}" srcOrd="0" destOrd="0" presId="urn:microsoft.com/office/officeart/2005/8/layout/list1"/>
    <dgm:cxn modelId="{12C3DB87-6661-428A-9D6E-309D3F31246C}" type="presParOf" srcId="{CAF45E9D-781C-4A03-BCF4-D216382EAE64}" destId="{CF718EEA-7947-429C-93BD-4C4B1F9A7E98}" srcOrd="0" destOrd="0" presId="urn:microsoft.com/office/officeart/2005/8/layout/list1"/>
    <dgm:cxn modelId="{9B1DFD0C-F354-4F87-B95E-CC79D9B360B1}" type="presParOf" srcId="{CF718EEA-7947-429C-93BD-4C4B1F9A7E98}" destId="{6E43D290-AD43-4E2F-AEE3-0BCB1527ABEF}" srcOrd="0" destOrd="0" presId="urn:microsoft.com/office/officeart/2005/8/layout/list1"/>
    <dgm:cxn modelId="{6EAAC5FD-473F-4D20-A12C-FC5427B78F6C}" type="presParOf" srcId="{CF718EEA-7947-429C-93BD-4C4B1F9A7E98}" destId="{EE866DE6-C4EA-4CCE-9356-920EF7AB834C}" srcOrd="1" destOrd="0" presId="urn:microsoft.com/office/officeart/2005/8/layout/list1"/>
    <dgm:cxn modelId="{B55832ED-F4D4-4709-8BDE-FBD0CB9BBFB0}" type="presParOf" srcId="{CAF45E9D-781C-4A03-BCF4-D216382EAE64}" destId="{58FC1129-2475-418D-A711-6B1A6D36614A}" srcOrd="1" destOrd="0" presId="urn:microsoft.com/office/officeart/2005/8/layout/list1"/>
    <dgm:cxn modelId="{D263DF89-F25A-4A82-9D96-DA2F4F202BF1}" type="presParOf" srcId="{CAF45E9D-781C-4A03-BCF4-D216382EAE64}" destId="{2164FFA0-B54F-499F-8491-958AC6A6FAB8}" srcOrd="2" destOrd="0" presId="urn:microsoft.com/office/officeart/2005/8/layout/list1"/>
    <dgm:cxn modelId="{71A8B337-404C-4D24-BA8B-FAF8220068D3}" type="presParOf" srcId="{CAF45E9D-781C-4A03-BCF4-D216382EAE64}" destId="{932E8A48-A2DD-48C7-83AC-4FCCFA3D7667}" srcOrd="3" destOrd="0" presId="urn:microsoft.com/office/officeart/2005/8/layout/list1"/>
    <dgm:cxn modelId="{82E720AE-253A-4F0C-A658-640B12ABF125}" type="presParOf" srcId="{CAF45E9D-781C-4A03-BCF4-D216382EAE64}" destId="{1B5FC310-681E-418C-901F-CBFE22A76F56}" srcOrd="4" destOrd="0" presId="urn:microsoft.com/office/officeart/2005/8/layout/list1"/>
    <dgm:cxn modelId="{5F9B47FB-6BCD-45AB-8D17-72A21380ED12}" type="presParOf" srcId="{1B5FC310-681E-418C-901F-CBFE22A76F56}" destId="{32670AF4-86B0-42CF-ADA3-93FAA8A54713}" srcOrd="0" destOrd="0" presId="urn:microsoft.com/office/officeart/2005/8/layout/list1"/>
    <dgm:cxn modelId="{FF008FF1-B013-43BA-A163-D0FF8BA66079}" type="presParOf" srcId="{1B5FC310-681E-418C-901F-CBFE22A76F56}" destId="{5FC74EAF-98EF-464A-8543-6C7DFD33533A}" srcOrd="1" destOrd="0" presId="urn:microsoft.com/office/officeart/2005/8/layout/list1"/>
    <dgm:cxn modelId="{CCACCC7F-FFA7-4BBF-A92F-A4CBAD092C15}" type="presParOf" srcId="{CAF45E9D-781C-4A03-BCF4-D216382EAE64}" destId="{7AFD71B7-6F63-412E-A0B5-4A311846EF07}" srcOrd="5" destOrd="0" presId="urn:microsoft.com/office/officeart/2005/8/layout/list1"/>
    <dgm:cxn modelId="{B656465E-CE08-4A24-9A50-70ACEE3DACAE}" type="presParOf" srcId="{CAF45E9D-781C-4A03-BCF4-D216382EAE64}" destId="{A6C6AB9E-2067-4CC6-9370-C3EF06AF9B85}"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E4D44B2-B1EE-416A-B1CF-F31E43129AB2}"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s-CO"/>
        </a:p>
      </dgm:t>
    </dgm:pt>
    <dgm:pt modelId="{9FCA6B88-C6DB-4743-81C5-688E61BE64E3}">
      <dgm:prSet phldrT="[Texto]" custT="1"/>
      <dgm:spPr/>
      <dgm:t>
        <a:bodyPr/>
        <a:lstStyle/>
        <a:p>
          <a:r>
            <a:rPr lang="es-CO" sz="2000" dirty="0">
              <a:latin typeface="Montserrat" panose="00000500000000000000" pitchFamily="50" charset="0"/>
            </a:rPr>
            <a:t>Si mujeres con ACO se sugiere suspender y medición de FSH 2-4 semanas posterior y si &gt;25 sugiere perimenopausia.</a:t>
          </a:r>
        </a:p>
      </dgm:t>
    </dgm:pt>
    <dgm:pt modelId="{F81AF8DB-4A83-404F-95C4-1A3164093946}" type="parTrans" cxnId="{CF692C25-916C-4DB4-8720-4C87A0B57B0A}">
      <dgm:prSet/>
      <dgm:spPr/>
      <dgm:t>
        <a:bodyPr/>
        <a:lstStyle/>
        <a:p>
          <a:endParaRPr lang="es-CO" sz="2000">
            <a:latin typeface="Montserrat" panose="00000500000000000000" pitchFamily="50" charset="0"/>
          </a:endParaRPr>
        </a:p>
      </dgm:t>
    </dgm:pt>
    <dgm:pt modelId="{8712C1E5-33B1-42E9-A085-33797D8B8293}" type="sibTrans" cxnId="{CF692C25-916C-4DB4-8720-4C87A0B57B0A}">
      <dgm:prSet/>
      <dgm:spPr/>
      <dgm:t>
        <a:bodyPr/>
        <a:lstStyle/>
        <a:p>
          <a:endParaRPr lang="es-CO" sz="2000">
            <a:latin typeface="Montserrat" panose="00000500000000000000" pitchFamily="50" charset="0"/>
          </a:endParaRPr>
        </a:p>
      </dgm:t>
    </dgm:pt>
    <dgm:pt modelId="{00014ED7-3E36-4205-BE3A-270189E631B2}">
      <dgm:prSet phldrT="[Texto]" custT="1"/>
      <dgm:spPr/>
      <dgm:t>
        <a:bodyPr/>
        <a:lstStyle/>
        <a:p>
          <a:r>
            <a:rPr lang="es-CO" sz="2000" dirty="0">
              <a:latin typeface="Montserrat" panose="00000500000000000000" pitchFamily="50" charset="0"/>
            </a:rPr>
            <a:t>Pacientes con histerectomía o ablación endometrial no van a presentar sangrado por lo cual el diagnóstico se basa en síntomas vasomotores y FSH &gt;25.</a:t>
          </a:r>
        </a:p>
      </dgm:t>
    </dgm:pt>
    <dgm:pt modelId="{B50E44F8-D229-4A93-BC94-B969C853D260}" type="parTrans" cxnId="{BF2B49CA-6BCC-4926-BA33-A22D8A39E827}">
      <dgm:prSet/>
      <dgm:spPr/>
      <dgm:t>
        <a:bodyPr/>
        <a:lstStyle/>
        <a:p>
          <a:endParaRPr lang="es-CO" sz="2000">
            <a:latin typeface="Montserrat" panose="00000500000000000000" pitchFamily="50" charset="0"/>
          </a:endParaRPr>
        </a:p>
      </dgm:t>
    </dgm:pt>
    <dgm:pt modelId="{E742D163-4228-4583-B32C-F735407D2EC8}" type="sibTrans" cxnId="{BF2B49CA-6BCC-4926-BA33-A22D8A39E827}">
      <dgm:prSet/>
      <dgm:spPr/>
      <dgm:t>
        <a:bodyPr/>
        <a:lstStyle/>
        <a:p>
          <a:endParaRPr lang="es-CO" sz="2000">
            <a:latin typeface="Montserrat" panose="00000500000000000000" pitchFamily="50" charset="0"/>
          </a:endParaRPr>
        </a:p>
      </dgm:t>
    </dgm:pt>
    <dgm:pt modelId="{5CBA3973-E74F-47AA-9DEE-4570324C60D3}" type="pres">
      <dgm:prSet presAssocID="{9E4D44B2-B1EE-416A-B1CF-F31E43129AB2}" presName="diagram" presStyleCnt="0">
        <dgm:presLayoutVars>
          <dgm:dir/>
          <dgm:resizeHandles val="exact"/>
        </dgm:presLayoutVars>
      </dgm:prSet>
      <dgm:spPr/>
    </dgm:pt>
    <dgm:pt modelId="{0BEB1F11-962F-4ADA-927F-E0CA3B929CCD}" type="pres">
      <dgm:prSet presAssocID="{9FCA6B88-C6DB-4743-81C5-688E61BE64E3}" presName="node" presStyleLbl="node1" presStyleIdx="0" presStyleCnt="2" custScaleX="137322">
        <dgm:presLayoutVars>
          <dgm:bulletEnabled val="1"/>
        </dgm:presLayoutVars>
      </dgm:prSet>
      <dgm:spPr/>
    </dgm:pt>
    <dgm:pt modelId="{A8721909-F13C-4FA3-8D95-6FD0285BF06B}" type="pres">
      <dgm:prSet presAssocID="{8712C1E5-33B1-42E9-A085-33797D8B8293}" presName="sibTrans" presStyleCnt="0"/>
      <dgm:spPr/>
    </dgm:pt>
    <dgm:pt modelId="{95CAB7CF-41DE-4A4C-9E93-A9060D16BD2B}" type="pres">
      <dgm:prSet presAssocID="{00014ED7-3E36-4205-BE3A-270189E631B2}" presName="node" presStyleLbl="node1" presStyleIdx="1" presStyleCnt="2" custScaleX="137322">
        <dgm:presLayoutVars>
          <dgm:bulletEnabled val="1"/>
        </dgm:presLayoutVars>
      </dgm:prSet>
      <dgm:spPr/>
    </dgm:pt>
  </dgm:ptLst>
  <dgm:cxnLst>
    <dgm:cxn modelId="{CF692C25-916C-4DB4-8720-4C87A0B57B0A}" srcId="{9E4D44B2-B1EE-416A-B1CF-F31E43129AB2}" destId="{9FCA6B88-C6DB-4743-81C5-688E61BE64E3}" srcOrd="0" destOrd="0" parTransId="{F81AF8DB-4A83-404F-95C4-1A3164093946}" sibTransId="{8712C1E5-33B1-42E9-A085-33797D8B8293}"/>
    <dgm:cxn modelId="{9B154025-35EF-4BCB-971C-0C3102265B03}" type="presOf" srcId="{9E4D44B2-B1EE-416A-B1CF-F31E43129AB2}" destId="{5CBA3973-E74F-47AA-9DEE-4570324C60D3}" srcOrd="0" destOrd="0" presId="urn:microsoft.com/office/officeart/2005/8/layout/default"/>
    <dgm:cxn modelId="{593C0572-ADA2-48BD-B9A4-A88B1282863E}" type="presOf" srcId="{9FCA6B88-C6DB-4743-81C5-688E61BE64E3}" destId="{0BEB1F11-962F-4ADA-927F-E0CA3B929CCD}" srcOrd="0" destOrd="0" presId="urn:microsoft.com/office/officeart/2005/8/layout/default"/>
    <dgm:cxn modelId="{CAB61DA8-0C80-40F1-B76F-AF9169078095}" type="presOf" srcId="{00014ED7-3E36-4205-BE3A-270189E631B2}" destId="{95CAB7CF-41DE-4A4C-9E93-A9060D16BD2B}" srcOrd="0" destOrd="0" presId="urn:microsoft.com/office/officeart/2005/8/layout/default"/>
    <dgm:cxn modelId="{BF2B49CA-6BCC-4926-BA33-A22D8A39E827}" srcId="{9E4D44B2-B1EE-416A-B1CF-F31E43129AB2}" destId="{00014ED7-3E36-4205-BE3A-270189E631B2}" srcOrd="1" destOrd="0" parTransId="{B50E44F8-D229-4A93-BC94-B969C853D260}" sibTransId="{E742D163-4228-4583-B32C-F735407D2EC8}"/>
    <dgm:cxn modelId="{2C5AF4C7-83F1-44ED-BB1D-A357D5A64049}" type="presParOf" srcId="{5CBA3973-E74F-47AA-9DEE-4570324C60D3}" destId="{0BEB1F11-962F-4ADA-927F-E0CA3B929CCD}" srcOrd="0" destOrd="0" presId="urn:microsoft.com/office/officeart/2005/8/layout/default"/>
    <dgm:cxn modelId="{C9B646C2-5D70-4FDD-9271-2F1F5417F5D2}" type="presParOf" srcId="{5CBA3973-E74F-47AA-9DEE-4570324C60D3}" destId="{A8721909-F13C-4FA3-8D95-6FD0285BF06B}" srcOrd="1" destOrd="0" presId="urn:microsoft.com/office/officeart/2005/8/layout/default"/>
    <dgm:cxn modelId="{27ADE11C-0005-4BEA-BE0D-4254016FAA13}" type="presParOf" srcId="{5CBA3973-E74F-47AA-9DEE-4570324C60D3}" destId="{95CAB7CF-41DE-4A4C-9E93-A9060D16BD2B}"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8A7EE95-6ECA-4835-A479-69B3751D2B72}"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s-CO"/>
        </a:p>
      </dgm:t>
    </dgm:pt>
    <dgm:pt modelId="{7D71529E-53F5-4586-960B-465E66042735}">
      <dgm:prSet phldrT="[Texto]" custT="1"/>
      <dgm:spPr/>
      <dgm:t>
        <a:bodyPr/>
        <a:lstStyle/>
        <a:p>
          <a:r>
            <a:rPr lang="es-CO" sz="1800" dirty="0">
              <a:latin typeface="Montserrat" panose="00000500000000000000" pitchFamily="50" charset="0"/>
            </a:rPr>
            <a:t>Efectos secundarios: sangrados vaginales, dolor en mamas.</a:t>
          </a:r>
        </a:p>
      </dgm:t>
    </dgm:pt>
    <dgm:pt modelId="{6B5FC368-5F77-4FA6-8092-767D2E6964D7}" type="parTrans" cxnId="{F79622FD-B935-4155-8794-1E801E41B1D8}">
      <dgm:prSet/>
      <dgm:spPr/>
      <dgm:t>
        <a:bodyPr/>
        <a:lstStyle/>
        <a:p>
          <a:endParaRPr lang="es-CO" sz="1800">
            <a:latin typeface="Montserrat" panose="00000500000000000000" pitchFamily="50" charset="0"/>
          </a:endParaRPr>
        </a:p>
      </dgm:t>
    </dgm:pt>
    <dgm:pt modelId="{FB6EF61E-269B-42B2-B624-3E64214BDFF7}" type="sibTrans" cxnId="{F79622FD-B935-4155-8794-1E801E41B1D8}">
      <dgm:prSet/>
      <dgm:spPr/>
      <dgm:t>
        <a:bodyPr/>
        <a:lstStyle/>
        <a:p>
          <a:endParaRPr lang="es-CO" sz="1800">
            <a:latin typeface="Montserrat" panose="00000500000000000000" pitchFamily="50" charset="0"/>
          </a:endParaRPr>
        </a:p>
      </dgm:t>
    </dgm:pt>
    <dgm:pt modelId="{E31464DF-E744-45FA-8569-E87E625EF548}">
      <dgm:prSet custT="1"/>
      <dgm:spPr/>
      <dgm:t>
        <a:bodyPr/>
        <a:lstStyle/>
        <a:p>
          <a:r>
            <a:rPr lang="es-CO" sz="1800" dirty="0">
              <a:latin typeface="Montserrat" panose="00000500000000000000" pitchFamily="50" charset="0"/>
            </a:rPr>
            <a:t>No hormonales: ISRS. Elección si síntomas depresivos y pocos síntomas vasomotores. </a:t>
          </a:r>
        </a:p>
      </dgm:t>
    </dgm:pt>
    <dgm:pt modelId="{71CA1DB2-0805-4741-AF3A-D99F5382C312}" type="parTrans" cxnId="{40239125-605B-4FAF-B28C-0EB8EBBFE60D}">
      <dgm:prSet/>
      <dgm:spPr/>
      <dgm:t>
        <a:bodyPr/>
        <a:lstStyle/>
        <a:p>
          <a:endParaRPr lang="es-CO" sz="1800">
            <a:latin typeface="Montserrat" panose="00000500000000000000" pitchFamily="50" charset="0"/>
          </a:endParaRPr>
        </a:p>
      </dgm:t>
    </dgm:pt>
    <dgm:pt modelId="{C50C34FD-2AED-4BFB-8FB8-2D4F41EF2247}" type="sibTrans" cxnId="{40239125-605B-4FAF-B28C-0EB8EBBFE60D}">
      <dgm:prSet/>
      <dgm:spPr/>
      <dgm:t>
        <a:bodyPr/>
        <a:lstStyle/>
        <a:p>
          <a:endParaRPr lang="es-CO" sz="1800">
            <a:latin typeface="Montserrat" panose="00000500000000000000" pitchFamily="50" charset="0"/>
          </a:endParaRPr>
        </a:p>
      </dgm:t>
    </dgm:pt>
    <dgm:pt modelId="{22CB7383-7110-4D9D-99E5-E306F14B77D0}">
      <dgm:prSet custT="1"/>
      <dgm:spPr/>
      <dgm:t>
        <a:bodyPr/>
        <a:lstStyle/>
        <a:p>
          <a:r>
            <a:rPr lang="es-CO" sz="1600" dirty="0">
              <a:latin typeface="Montserrat" panose="00000500000000000000" pitchFamily="50" charset="0"/>
            </a:rPr>
            <a:t>Interacciones: anticonvulsivantes, aumento de los requisitos de T4 en hipotiroidismo.</a:t>
          </a:r>
        </a:p>
      </dgm:t>
    </dgm:pt>
    <dgm:pt modelId="{716CC3D7-E00B-4AB2-B819-F83D1F08E2D6}" type="parTrans" cxnId="{CD9B9D3C-14CB-4019-BC76-777292B68D94}">
      <dgm:prSet/>
      <dgm:spPr/>
      <dgm:t>
        <a:bodyPr/>
        <a:lstStyle/>
        <a:p>
          <a:endParaRPr lang="es-CO" sz="1800">
            <a:latin typeface="Montserrat" panose="00000500000000000000" pitchFamily="50" charset="0"/>
          </a:endParaRPr>
        </a:p>
      </dgm:t>
    </dgm:pt>
    <dgm:pt modelId="{BE3F0BA8-ED18-4859-BB34-20AC81F55D49}" type="sibTrans" cxnId="{CD9B9D3C-14CB-4019-BC76-777292B68D94}">
      <dgm:prSet/>
      <dgm:spPr/>
      <dgm:t>
        <a:bodyPr/>
        <a:lstStyle/>
        <a:p>
          <a:endParaRPr lang="es-CO" sz="1800">
            <a:latin typeface="Montserrat" panose="00000500000000000000" pitchFamily="50" charset="0"/>
          </a:endParaRPr>
        </a:p>
      </dgm:t>
    </dgm:pt>
    <dgm:pt modelId="{1179C59C-72FE-407A-9113-172C23706580}" type="pres">
      <dgm:prSet presAssocID="{B8A7EE95-6ECA-4835-A479-69B3751D2B72}" presName="diagram" presStyleCnt="0">
        <dgm:presLayoutVars>
          <dgm:dir/>
          <dgm:resizeHandles val="exact"/>
        </dgm:presLayoutVars>
      </dgm:prSet>
      <dgm:spPr/>
    </dgm:pt>
    <dgm:pt modelId="{92B2509A-971F-4A4B-B9DA-DBF53D6F12F3}" type="pres">
      <dgm:prSet presAssocID="{7D71529E-53F5-4586-960B-465E66042735}" presName="node" presStyleLbl="node1" presStyleIdx="0" presStyleCnt="3" custScaleX="134657">
        <dgm:presLayoutVars>
          <dgm:bulletEnabled val="1"/>
        </dgm:presLayoutVars>
      </dgm:prSet>
      <dgm:spPr/>
    </dgm:pt>
    <dgm:pt modelId="{70E923D2-D816-48F0-9D70-8F8CBC855ECF}" type="pres">
      <dgm:prSet presAssocID="{FB6EF61E-269B-42B2-B624-3E64214BDFF7}" presName="sibTrans" presStyleCnt="0"/>
      <dgm:spPr/>
    </dgm:pt>
    <dgm:pt modelId="{9F203A19-03DD-4FC2-8751-2EC444A5B5FF}" type="pres">
      <dgm:prSet presAssocID="{E31464DF-E744-45FA-8569-E87E625EF548}" presName="node" presStyleLbl="node1" presStyleIdx="1" presStyleCnt="3" custScaleX="134657">
        <dgm:presLayoutVars>
          <dgm:bulletEnabled val="1"/>
        </dgm:presLayoutVars>
      </dgm:prSet>
      <dgm:spPr/>
    </dgm:pt>
    <dgm:pt modelId="{C9DEB066-14C1-4DD2-9AD7-FD9F5DEC03DE}" type="pres">
      <dgm:prSet presAssocID="{C50C34FD-2AED-4BFB-8FB8-2D4F41EF2247}" presName="sibTrans" presStyleCnt="0"/>
      <dgm:spPr/>
    </dgm:pt>
    <dgm:pt modelId="{EE563700-5E23-425F-8396-00B8A58ED4F2}" type="pres">
      <dgm:prSet presAssocID="{22CB7383-7110-4D9D-99E5-E306F14B77D0}" presName="node" presStyleLbl="node1" presStyleIdx="2" presStyleCnt="3" custScaleX="134657">
        <dgm:presLayoutVars>
          <dgm:bulletEnabled val="1"/>
        </dgm:presLayoutVars>
      </dgm:prSet>
      <dgm:spPr/>
    </dgm:pt>
  </dgm:ptLst>
  <dgm:cxnLst>
    <dgm:cxn modelId="{40239125-605B-4FAF-B28C-0EB8EBBFE60D}" srcId="{B8A7EE95-6ECA-4835-A479-69B3751D2B72}" destId="{E31464DF-E744-45FA-8569-E87E625EF548}" srcOrd="1" destOrd="0" parTransId="{71CA1DB2-0805-4741-AF3A-D99F5382C312}" sibTransId="{C50C34FD-2AED-4BFB-8FB8-2D4F41EF2247}"/>
    <dgm:cxn modelId="{E1C6D832-6BD5-4EE0-92D2-93F8B56C8FFF}" type="presOf" srcId="{B8A7EE95-6ECA-4835-A479-69B3751D2B72}" destId="{1179C59C-72FE-407A-9113-172C23706580}" srcOrd="0" destOrd="0" presId="urn:microsoft.com/office/officeart/2005/8/layout/default"/>
    <dgm:cxn modelId="{CD9B9D3C-14CB-4019-BC76-777292B68D94}" srcId="{B8A7EE95-6ECA-4835-A479-69B3751D2B72}" destId="{22CB7383-7110-4D9D-99E5-E306F14B77D0}" srcOrd="2" destOrd="0" parTransId="{716CC3D7-E00B-4AB2-B819-F83D1F08E2D6}" sibTransId="{BE3F0BA8-ED18-4859-BB34-20AC81F55D49}"/>
    <dgm:cxn modelId="{80FBE262-2952-4CCB-9706-62EBCA5906AA}" type="presOf" srcId="{7D71529E-53F5-4586-960B-465E66042735}" destId="{92B2509A-971F-4A4B-B9DA-DBF53D6F12F3}" srcOrd="0" destOrd="0" presId="urn:microsoft.com/office/officeart/2005/8/layout/default"/>
    <dgm:cxn modelId="{20D5B1A9-1E71-45DA-911C-DF2AF1259333}" type="presOf" srcId="{E31464DF-E744-45FA-8569-E87E625EF548}" destId="{9F203A19-03DD-4FC2-8751-2EC444A5B5FF}" srcOrd="0" destOrd="0" presId="urn:microsoft.com/office/officeart/2005/8/layout/default"/>
    <dgm:cxn modelId="{0758BDEC-CEC4-4A53-8889-FABC6C377481}" type="presOf" srcId="{22CB7383-7110-4D9D-99E5-E306F14B77D0}" destId="{EE563700-5E23-425F-8396-00B8A58ED4F2}" srcOrd="0" destOrd="0" presId="urn:microsoft.com/office/officeart/2005/8/layout/default"/>
    <dgm:cxn modelId="{F79622FD-B935-4155-8794-1E801E41B1D8}" srcId="{B8A7EE95-6ECA-4835-A479-69B3751D2B72}" destId="{7D71529E-53F5-4586-960B-465E66042735}" srcOrd="0" destOrd="0" parTransId="{6B5FC368-5F77-4FA6-8092-767D2E6964D7}" sibTransId="{FB6EF61E-269B-42B2-B624-3E64214BDFF7}"/>
    <dgm:cxn modelId="{02AC56F4-480D-465D-AA48-4EB1A1370352}" type="presParOf" srcId="{1179C59C-72FE-407A-9113-172C23706580}" destId="{92B2509A-971F-4A4B-B9DA-DBF53D6F12F3}" srcOrd="0" destOrd="0" presId="urn:microsoft.com/office/officeart/2005/8/layout/default"/>
    <dgm:cxn modelId="{BB544618-2103-45E6-B8CA-AF7DA4BEB4AE}" type="presParOf" srcId="{1179C59C-72FE-407A-9113-172C23706580}" destId="{70E923D2-D816-48F0-9D70-8F8CBC855ECF}" srcOrd="1" destOrd="0" presId="urn:microsoft.com/office/officeart/2005/8/layout/default"/>
    <dgm:cxn modelId="{E39A42FF-A638-4199-8D78-08565B5347E5}" type="presParOf" srcId="{1179C59C-72FE-407A-9113-172C23706580}" destId="{9F203A19-03DD-4FC2-8751-2EC444A5B5FF}" srcOrd="2" destOrd="0" presId="urn:microsoft.com/office/officeart/2005/8/layout/default"/>
    <dgm:cxn modelId="{9D1035F1-A3C4-47A2-B005-3EBD5D646D17}" type="presParOf" srcId="{1179C59C-72FE-407A-9113-172C23706580}" destId="{C9DEB066-14C1-4DD2-9AD7-FD9F5DEC03DE}" srcOrd="3" destOrd="0" presId="urn:microsoft.com/office/officeart/2005/8/layout/default"/>
    <dgm:cxn modelId="{CF7A45CB-D0F6-472F-8628-E0D9D7B722E1}" type="presParOf" srcId="{1179C59C-72FE-407A-9113-172C23706580}" destId="{EE563700-5E23-425F-8396-00B8A58ED4F2}"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3472BC2-9AA5-4334-AC8E-342FE1DF728C}" type="doc">
      <dgm:prSet loTypeId="urn:microsoft.com/office/officeart/2005/8/layout/list1" loCatId="list" qsTypeId="urn:microsoft.com/office/officeart/2005/8/quickstyle/simple1" qsCatId="simple" csTypeId="urn:microsoft.com/office/officeart/2005/8/colors/colorful4" csCatId="colorful" phldr="1"/>
      <dgm:spPr/>
      <dgm:t>
        <a:bodyPr/>
        <a:lstStyle/>
        <a:p>
          <a:endParaRPr lang="es-CO"/>
        </a:p>
      </dgm:t>
    </dgm:pt>
    <dgm:pt modelId="{C653DA58-3DC1-476D-A5D7-A3F8AAEE650A}">
      <dgm:prSet phldrT="[Texto]" custT="1"/>
      <dgm:spPr/>
      <dgm:t>
        <a:bodyPr/>
        <a:lstStyle/>
        <a:p>
          <a:pPr algn="ctr"/>
          <a:r>
            <a:rPr lang="es-CO" sz="1900">
              <a:latin typeface="Montserrat" panose="00000500000000000000" pitchFamily="50" charset="0"/>
            </a:rPr>
            <a:t>Se recomienda tratamiento por no más de 5 años o &gt;60 años. </a:t>
          </a:r>
          <a:r>
            <a:rPr lang="es-CO" sz="1900" dirty="0">
              <a:latin typeface="Montserrat" panose="00000500000000000000" pitchFamily="50" charset="0"/>
            </a:rPr>
            <a:t>Si la paciente elige puede continuar usándolos siempre que se les explique los riesgos y beneficios. Siempre intentar desmonte de la terapia.</a:t>
          </a:r>
        </a:p>
      </dgm:t>
    </dgm:pt>
    <dgm:pt modelId="{A5CBE557-AC3E-4B41-8B53-516CF3F96F88}" type="parTrans" cxnId="{49D67061-2675-487B-9A7C-F73C7829CE97}">
      <dgm:prSet/>
      <dgm:spPr/>
      <dgm:t>
        <a:bodyPr/>
        <a:lstStyle/>
        <a:p>
          <a:endParaRPr lang="es-CO" sz="2000">
            <a:latin typeface="Montserrat" panose="00000500000000000000" pitchFamily="50" charset="0"/>
          </a:endParaRPr>
        </a:p>
      </dgm:t>
    </dgm:pt>
    <dgm:pt modelId="{450F78CB-9841-4EBE-B9E1-B3B951223128}" type="sibTrans" cxnId="{49D67061-2675-487B-9A7C-F73C7829CE97}">
      <dgm:prSet/>
      <dgm:spPr/>
      <dgm:t>
        <a:bodyPr/>
        <a:lstStyle/>
        <a:p>
          <a:endParaRPr lang="es-CO" sz="2000">
            <a:latin typeface="Montserrat" panose="00000500000000000000" pitchFamily="50" charset="0"/>
          </a:endParaRPr>
        </a:p>
      </dgm:t>
    </dgm:pt>
    <dgm:pt modelId="{811A1C45-9BD4-405B-8000-1E93606E1DAF}">
      <dgm:prSet custT="1"/>
      <dgm:spPr/>
      <dgm:t>
        <a:bodyPr/>
        <a:lstStyle/>
        <a:p>
          <a:pPr algn="ctr"/>
          <a:r>
            <a:rPr lang="es-CO" sz="1900" dirty="0">
              <a:latin typeface="Montserrat" panose="00000500000000000000" pitchFamily="50" charset="0"/>
            </a:rPr>
            <a:t>Se sugiere una reducción gradual de los estrógenos por el riesgo de síntomas vasomotores moderados a severos con el retiro abrupto de la medicación. </a:t>
          </a:r>
        </a:p>
      </dgm:t>
    </dgm:pt>
    <dgm:pt modelId="{F206BB02-2D0C-4693-B91D-F17AC49A36E9}" type="parTrans" cxnId="{88C78E2A-3E40-4C0B-A106-07D76E53481A}">
      <dgm:prSet/>
      <dgm:spPr/>
      <dgm:t>
        <a:bodyPr/>
        <a:lstStyle/>
        <a:p>
          <a:endParaRPr lang="es-CO" sz="2000">
            <a:latin typeface="Montserrat" panose="00000500000000000000" pitchFamily="50" charset="0"/>
          </a:endParaRPr>
        </a:p>
      </dgm:t>
    </dgm:pt>
    <dgm:pt modelId="{54953D69-3548-4804-B3C3-175F4B218723}" type="sibTrans" cxnId="{88C78E2A-3E40-4C0B-A106-07D76E53481A}">
      <dgm:prSet/>
      <dgm:spPr/>
      <dgm:t>
        <a:bodyPr/>
        <a:lstStyle/>
        <a:p>
          <a:endParaRPr lang="es-CO" sz="2000">
            <a:latin typeface="Montserrat" panose="00000500000000000000" pitchFamily="50" charset="0"/>
          </a:endParaRPr>
        </a:p>
      </dgm:t>
    </dgm:pt>
    <dgm:pt modelId="{C6192834-41FA-43E1-BD5D-D7F5982D8FF5}" type="pres">
      <dgm:prSet presAssocID="{53472BC2-9AA5-4334-AC8E-342FE1DF728C}" presName="linear" presStyleCnt="0">
        <dgm:presLayoutVars>
          <dgm:dir/>
          <dgm:animLvl val="lvl"/>
          <dgm:resizeHandles val="exact"/>
        </dgm:presLayoutVars>
      </dgm:prSet>
      <dgm:spPr/>
    </dgm:pt>
    <dgm:pt modelId="{66F1C8AE-CEA3-4173-B7CF-AD386C064F95}" type="pres">
      <dgm:prSet presAssocID="{C653DA58-3DC1-476D-A5D7-A3F8AAEE650A}" presName="parentLin" presStyleCnt="0"/>
      <dgm:spPr/>
    </dgm:pt>
    <dgm:pt modelId="{539E03FC-D894-4824-B7E3-ECD78B948094}" type="pres">
      <dgm:prSet presAssocID="{C653DA58-3DC1-476D-A5D7-A3F8AAEE650A}" presName="parentLeftMargin" presStyleLbl="node1" presStyleIdx="0" presStyleCnt="2"/>
      <dgm:spPr/>
    </dgm:pt>
    <dgm:pt modelId="{076EA03F-124A-44F5-ACA9-858492C516C5}" type="pres">
      <dgm:prSet presAssocID="{C653DA58-3DC1-476D-A5D7-A3F8AAEE650A}" presName="parentText" presStyleLbl="node1" presStyleIdx="0" presStyleCnt="2" custScaleX="125050" custScaleY="120506">
        <dgm:presLayoutVars>
          <dgm:chMax val="0"/>
          <dgm:bulletEnabled val="1"/>
        </dgm:presLayoutVars>
      </dgm:prSet>
      <dgm:spPr/>
    </dgm:pt>
    <dgm:pt modelId="{B8D94C6F-12FE-465D-856B-9B610FE4BB5E}" type="pres">
      <dgm:prSet presAssocID="{C653DA58-3DC1-476D-A5D7-A3F8AAEE650A}" presName="negativeSpace" presStyleCnt="0"/>
      <dgm:spPr/>
    </dgm:pt>
    <dgm:pt modelId="{C2BF4226-08E0-4621-8701-FBB01A7DB7C5}" type="pres">
      <dgm:prSet presAssocID="{C653DA58-3DC1-476D-A5D7-A3F8AAEE650A}" presName="childText" presStyleLbl="conFgAcc1" presStyleIdx="0" presStyleCnt="2">
        <dgm:presLayoutVars>
          <dgm:bulletEnabled val="1"/>
        </dgm:presLayoutVars>
      </dgm:prSet>
      <dgm:spPr/>
    </dgm:pt>
    <dgm:pt modelId="{E9F868E4-6CAD-4863-A00E-43B0D67AD29E}" type="pres">
      <dgm:prSet presAssocID="{450F78CB-9841-4EBE-B9E1-B3B951223128}" presName="spaceBetweenRectangles" presStyleCnt="0"/>
      <dgm:spPr/>
    </dgm:pt>
    <dgm:pt modelId="{435A5134-C36C-4EFC-BE5C-67FD69FB7252}" type="pres">
      <dgm:prSet presAssocID="{811A1C45-9BD4-405B-8000-1E93606E1DAF}" presName="parentLin" presStyleCnt="0"/>
      <dgm:spPr/>
    </dgm:pt>
    <dgm:pt modelId="{1B09B736-CC5A-4562-8AF7-62F838E2C3F1}" type="pres">
      <dgm:prSet presAssocID="{811A1C45-9BD4-405B-8000-1E93606E1DAF}" presName="parentLeftMargin" presStyleLbl="node1" presStyleIdx="0" presStyleCnt="2"/>
      <dgm:spPr/>
    </dgm:pt>
    <dgm:pt modelId="{97C2AB1C-FF48-4F00-A045-335B928CCB8C}" type="pres">
      <dgm:prSet presAssocID="{811A1C45-9BD4-405B-8000-1E93606E1DAF}" presName="parentText" presStyleLbl="node1" presStyleIdx="1" presStyleCnt="2" custScaleX="125160" custScaleY="120506">
        <dgm:presLayoutVars>
          <dgm:chMax val="0"/>
          <dgm:bulletEnabled val="1"/>
        </dgm:presLayoutVars>
      </dgm:prSet>
      <dgm:spPr/>
    </dgm:pt>
    <dgm:pt modelId="{7F8FD1DB-C6F8-4437-986C-42BED3EB14D3}" type="pres">
      <dgm:prSet presAssocID="{811A1C45-9BD4-405B-8000-1E93606E1DAF}" presName="negativeSpace" presStyleCnt="0"/>
      <dgm:spPr/>
    </dgm:pt>
    <dgm:pt modelId="{4F715358-5437-4CC6-B7E4-B8E10CFDEA26}" type="pres">
      <dgm:prSet presAssocID="{811A1C45-9BD4-405B-8000-1E93606E1DAF}" presName="childText" presStyleLbl="conFgAcc1" presStyleIdx="1" presStyleCnt="2">
        <dgm:presLayoutVars>
          <dgm:bulletEnabled val="1"/>
        </dgm:presLayoutVars>
      </dgm:prSet>
      <dgm:spPr/>
    </dgm:pt>
  </dgm:ptLst>
  <dgm:cxnLst>
    <dgm:cxn modelId="{88C78E2A-3E40-4C0B-A106-07D76E53481A}" srcId="{53472BC2-9AA5-4334-AC8E-342FE1DF728C}" destId="{811A1C45-9BD4-405B-8000-1E93606E1DAF}" srcOrd="1" destOrd="0" parTransId="{F206BB02-2D0C-4693-B91D-F17AC49A36E9}" sibTransId="{54953D69-3548-4804-B3C3-175F4B218723}"/>
    <dgm:cxn modelId="{56E38B60-63B0-4783-B215-01CFF2475009}" type="presOf" srcId="{811A1C45-9BD4-405B-8000-1E93606E1DAF}" destId="{97C2AB1C-FF48-4F00-A045-335B928CCB8C}" srcOrd="1" destOrd="0" presId="urn:microsoft.com/office/officeart/2005/8/layout/list1"/>
    <dgm:cxn modelId="{49D67061-2675-487B-9A7C-F73C7829CE97}" srcId="{53472BC2-9AA5-4334-AC8E-342FE1DF728C}" destId="{C653DA58-3DC1-476D-A5D7-A3F8AAEE650A}" srcOrd="0" destOrd="0" parTransId="{A5CBE557-AC3E-4B41-8B53-516CF3F96F88}" sibTransId="{450F78CB-9841-4EBE-B9E1-B3B951223128}"/>
    <dgm:cxn modelId="{8C0CA042-B13A-4021-B028-EC18D8250089}" type="presOf" srcId="{C653DA58-3DC1-476D-A5D7-A3F8AAEE650A}" destId="{076EA03F-124A-44F5-ACA9-858492C516C5}" srcOrd="1" destOrd="0" presId="urn:microsoft.com/office/officeart/2005/8/layout/list1"/>
    <dgm:cxn modelId="{4539A968-DA87-4052-8C65-0297E107FB6E}" type="presOf" srcId="{811A1C45-9BD4-405B-8000-1E93606E1DAF}" destId="{1B09B736-CC5A-4562-8AF7-62F838E2C3F1}" srcOrd="0" destOrd="0" presId="urn:microsoft.com/office/officeart/2005/8/layout/list1"/>
    <dgm:cxn modelId="{9BAB69C5-E7B0-401E-8E11-92EAB3F194C4}" type="presOf" srcId="{C653DA58-3DC1-476D-A5D7-A3F8AAEE650A}" destId="{539E03FC-D894-4824-B7E3-ECD78B948094}" srcOrd="0" destOrd="0" presId="urn:microsoft.com/office/officeart/2005/8/layout/list1"/>
    <dgm:cxn modelId="{2A6D83DC-E56A-420D-A92D-3DA077BCAD8A}" type="presOf" srcId="{53472BC2-9AA5-4334-AC8E-342FE1DF728C}" destId="{C6192834-41FA-43E1-BD5D-D7F5982D8FF5}" srcOrd="0" destOrd="0" presId="urn:microsoft.com/office/officeart/2005/8/layout/list1"/>
    <dgm:cxn modelId="{932873E3-D371-4F88-B87E-CAC9476051CB}" type="presParOf" srcId="{C6192834-41FA-43E1-BD5D-D7F5982D8FF5}" destId="{66F1C8AE-CEA3-4173-B7CF-AD386C064F95}" srcOrd="0" destOrd="0" presId="urn:microsoft.com/office/officeart/2005/8/layout/list1"/>
    <dgm:cxn modelId="{5864AAD8-348C-4A4C-9974-EC8F1DF5BE88}" type="presParOf" srcId="{66F1C8AE-CEA3-4173-B7CF-AD386C064F95}" destId="{539E03FC-D894-4824-B7E3-ECD78B948094}" srcOrd="0" destOrd="0" presId="urn:microsoft.com/office/officeart/2005/8/layout/list1"/>
    <dgm:cxn modelId="{8955DAEE-E60F-46F2-A511-197BC9D4C1F5}" type="presParOf" srcId="{66F1C8AE-CEA3-4173-B7CF-AD386C064F95}" destId="{076EA03F-124A-44F5-ACA9-858492C516C5}" srcOrd="1" destOrd="0" presId="urn:microsoft.com/office/officeart/2005/8/layout/list1"/>
    <dgm:cxn modelId="{DFAC03FD-F160-4058-B476-AA2D8BAFC019}" type="presParOf" srcId="{C6192834-41FA-43E1-BD5D-D7F5982D8FF5}" destId="{B8D94C6F-12FE-465D-856B-9B610FE4BB5E}" srcOrd="1" destOrd="0" presId="urn:microsoft.com/office/officeart/2005/8/layout/list1"/>
    <dgm:cxn modelId="{2324CBDF-0466-44B6-8D12-DC3A71087406}" type="presParOf" srcId="{C6192834-41FA-43E1-BD5D-D7F5982D8FF5}" destId="{C2BF4226-08E0-4621-8701-FBB01A7DB7C5}" srcOrd="2" destOrd="0" presId="urn:microsoft.com/office/officeart/2005/8/layout/list1"/>
    <dgm:cxn modelId="{6391FD1F-B551-4472-889F-BE925FCFF605}" type="presParOf" srcId="{C6192834-41FA-43E1-BD5D-D7F5982D8FF5}" destId="{E9F868E4-6CAD-4863-A00E-43B0D67AD29E}" srcOrd="3" destOrd="0" presId="urn:microsoft.com/office/officeart/2005/8/layout/list1"/>
    <dgm:cxn modelId="{3C6D8ADC-F447-49DD-A559-F0D7F779008C}" type="presParOf" srcId="{C6192834-41FA-43E1-BD5D-D7F5982D8FF5}" destId="{435A5134-C36C-4EFC-BE5C-67FD69FB7252}" srcOrd="4" destOrd="0" presId="urn:microsoft.com/office/officeart/2005/8/layout/list1"/>
    <dgm:cxn modelId="{1F74E212-1DD7-480E-ADCC-7D086F182874}" type="presParOf" srcId="{435A5134-C36C-4EFC-BE5C-67FD69FB7252}" destId="{1B09B736-CC5A-4562-8AF7-62F838E2C3F1}" srcOrd="0" destOrd="0" presId="urn:microsoft.com/office/officeart/2005/8/layout/list1"/>
    <dgm:cxn modelId="{01A5B01F-E1AF-495A-BBA8-952A2CAECB2A}" type="presParOf" srcId="{435A5134-C36C-4EFC-BE5C-67FD69FB7252}" destId="{97C2AB1C-FF48-4F00-A045-335B928CCB8C}" srcOrd="1" destOrd="0" presId="urn:microsoft.com/office/officeart/2005/8/layout/list1"/>
    <dgm:cxn modelId="{89558DFC-1389-47F7-98D6-78627CFCC2E4}" type="presParOf" srcId="{C6192834-41FA-43E1-BD5D-D7F5982D8FF5}" destId="{7F8FD1DB-C6F8-4437-986C-42BED3EB14D3}" srcOrd="5" destOrd="0" presId="urn:microsoft.com/office/officeart/2005/8/layout/list1"/>
    <dgm:cxn modelId="{9119E6A7-5081-4F5C-BF34-38FCBB205FAE}" type="presParOf" srcId="{C6192834-41FA-43E1-BD5D-D7F5982D8FF5}" destId="{4F715358-5437-4CC6-B7E4-B8E10CFDEA26}"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2C0017B-38F0-4EF9-B113-111FDA6C697C}"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s-CO"/>
        </a:p>
      </dgm:t>
    </dgm:pt>
    <dgm:pt modelId="{80126673-CEA7-4750-B5D6-3FF17F84AF90}">
      <dgm:prSet phldrT="[Texto]"/>
      <dgm:spPr/>
      <dgm:t>
        <a:bodyPr/>
        <a:lstStyle/>
        <a:p>
          <a:r>
            <a:rPr lang="es-CO" dirty="0">
              <a:latin typeface="Montserrat" panose="00000500000000000000" pitchFamily="50" charset="0"/>
            </a:rPr>
            <a:t>Cíclica: perimenopausia</a:t>
          </a:r>
        </a:p>
      </dgm:t>
    </dgm:pt>
    <dgm:pt modelId="{A26D8484-DD51-4E9E-9D1F-1D16DA18D6E0}" type="parTrans" cxnId="{DB08B1D5-6809-42D1-8F93-7401822BC58E}">
      <dgm:prSet/>
      <dgm:spPr/>
      <dgm:t>
        <a:bodyPr/>
        <a:lstStyle/>
        <a:p>
          <a:endParaRPr lang="es-CO">
            <a:latin typeface="Montserrat" panose="00000500000000000000" pitchFamily="50" charset="0"/>
          </a:endParaRPr>
        </a:p>
      </dgm:t>
    </dgm:pt>
    <dgm:pt modelId="{E10F578D-4C81-4434-9950-39631F606238}" type="sibTrans" cxnId="{DB08B1D5-6809-42D1-8F93-7401822BC58E}">
      <dgm:prSet/>
      <dgm:spPr/>
      <dgm:t>
        <a:bodyPr/>
        <a:lstStyle/>
        <a:p>
          <a:endParaRPr lang="es-CO">
            <a:latin typeface="Montserrat" panose="00000500000000000000" pitchFamily="50" charset="0"/>
          </a:endParaRPr>
        </a:p>
      </dgm:t>
    </dgm:pt>
    <dgm:pt modelId="{1F6CA882-2B87-478C-A84B-92AAEBC554ED}">
      <dgm:prSet phldrT="[Texto]"/>
      <dgm:spPr/>
      <dgm:t>
        <a:bodyPr/>
        <a:lstStyle/>
        <a:p>
          <a:r>
            <a:rPr lang="es-CO" dirty="0">
              <a:latin typeface="Montserrat" panose="00000500000000000000" pitchFamily="50" charset="0"/>
            </a:rPr>
            <a:t>Continua: postmenopausia</a:t>
          </a:r>
        </a:p>
      </dgm:t>
    </dgm:pt>
    <dgm:pt modelId="{DD3CB46B-F4CF-4F19-ABFF-C94A934D2241}" type="parTrans" cxnId="{70945FDE-E221-4C37-8288-B0D962728016}">
      <dgm:prSet/>
      <dgm:spPr/>
      <dgm:t>
        <a:bodyPr/>
        <a:lstStyle/>
        <a:p>
          <a:endParaRPr lang="es-CO">
            <a:latin typeface="Montserrat" panose="00000500000000000000" pitchFamily="50" charset="0"/>
          </a:endParaRPr>
        </a:p>
      </dgm:t>
    </dgm:pt>
    <dgm:pt modelId="{E9F202DD-91C0-4E5D-B707-576C53B467C5}" type="sibTrans" cxnId="{70945FDE-E221-4C37-8288-B0D962728016}">
      <dgm:prSet/>
      <dgm:spPr/>
      <dgm:t>
        <a:bodyPr/>
        <a:lstStyle/>
        <a:p>
          <a:endParaRPr lang="es-CO">
            <a:latin typeface="Montserrat" panose="00000500000000000000" pitchFamily="50" charset="0"/>
          </a:endParaRPr>
        </a:p>
      </dgm:t>
    </dgm:pt>
    <dgm:pt modelId="{317EF55F-F4A2-4172-8DE0-6071C3439762}" type="pres">
      <dgm:prSet presAssocID="{92C0017B-38F0-4EF9-B113-111FDA6C697C}" presName="diagram" presStyleCnt="0">
        <dgm:presLayoutVars>
          <dgm:dir/>
          <dgm:resizeHandles val="exact"/>
        </dgm:presLayoutVars>
      </dgm:prSet>
      <dgm:spPr/>
    </dgm:pt>
    <dgm:pt modelId="{C4B03235-1787-4B5A-BD8E-BBFFC279AF13}" type="pres">
      <dgm:prSet presAssocID="{80126673-CEA7-4750-B5D6-3FF17F84AF90}" presName="node" presStyleLbl="node1" presStyleIdx="0" presStyleCnt="2">
        <dgm:presLayoutVars>
          <dgm:bulletEnabled val="1"/>
        </dgm:presLayoutVars>
      </dgm:prSet>
      <dgm:spPr/>
    </dgm:pt>
    <dgm:pt modelId="{A6855140-7E64-457C-9126-55FBEE542117}" type="pres">
      <dgm:prSet presAssocID="{E10F578D-4C81-4434-9950-39631F606238}" presName="sibTrans" presStyleCnt="0"/>
      <dgm:spPr/>
    </dgm:pt>
    <dgm:pt modelId="{7999C42D-E723-4B50-A72D-EFF00D0B8968}" type="pres">
      <dgm:prSet presAssocID="{1F6CA882-2B87-478C-A84B-92AAEBC554ED}" presName="node" presStyleLbl="node1" presStyleIdx="1" presStyleCnt="2">
        <dgm:presLayoutVars>
          <dgm:bulletEnabled val="1"/>
        </dgm:presLayoutVars>
      </dgm:prSet>
      <dgm:spPr/>
    </dgm:pt>
  </dgm:ptLst>
  <dgm:cxnLst>
    <dgm:cxn modelId="{77D3410B-B5E1-4C38-806E-A9FB1CC75EA4}" type="presOf" srcId="{1F6CA882-2B87-478C-A84B-92AAEBC554ED}" destId="{7999C42D-E723-4B50-A72D-EFF00D0B8968}" srcOrd="0" destOrd="0" presId="urn:microsoft.com/office/officeart/2005/8/layout/default"/>
    <dgm:cxn modelId="{11C93B7A-1A1D-45A9-B3C0-6F9BACF1ADC6}" type="presOf" srcId="{80126673-CEA7-4750-B5D6-3FF17F84AF90}" destId="{C4B03235-1787-4B5A-BD8E-BBFFC279AF13}" srcOrd="0" destOrd="0" presId="urn:microsoft.com/office/officeart/2005/8/layout/default"/>
    <dgm:cxn modelId="{B354428D-A9BC-41D1-9E38-878674B5A2E3}" type="presOf" srcId="{92C0017B-38F0-4EF9-B113-111FDA6C697C}" destId="{317EF55F-F4A2-4172-8DE0-6071C3439762}" srcOrd="0" destOrd="0" presId="urn:microsoft.com/office/officeart/2005/8/layout/default"/>
    <dgm:cxn modelId="{DB08B1D5-6809-42D1-8F93-7401822BC58E}" srcId="{92C0017B-38F0-4EF9-B113-111FDA6C697C}" destId="{80126673-CEA7-4750-B5D6-3FF17F84AF90}" srcOrd="0" destOrd="0" parTransId="{A26D8484-DD51-4E9E-9D1F-1D16DA18D6E0}" sibTransId="{E10F578D-4C81-4434-9950-39631F606238}"/>
    <dgm:cxn modelId="{70945FDE-E221-4C37-8288-B0D962728016}" srcId="{92C0017B-38F0-4EF9-B113-111FDA6C697C}" destId="{1F6CA882-2B87-478C-A84B-92AAEBC554ED}" srcOrd="1" destOrd="0" parTransId="{DD3CB46B-F4CF-4F19-ABFF-C94A934D2241}" sibTransId="{E9F202DD-91C0-4E5D-B707-576C53B467C5}"/>
    <dgm:cxn modelId="{07C0A375-2874-4D03-986A-A88D8378D889}" type="presParOf" srcId="{317EF55F-F4A2-4172-8DE0-6071C3439762}" destId="{C4B03235-1787-4B5A-BD8E-BBFFC279AF13}" srcOrd="0" destOrd="0" presId="urn:microsoft.com/office/officeart/2005/8/layout/default"/>
    <dgm:cxn modelId="{8D3CEC03-2D5C-47C5-9E2C-F2C28112AA1C}" type="presParOf" srcId="{317EF55F-F4A2-4172-8DE0-6071C3439762}" destId="{A6855140-7E64-457C-9126-55FBEE542117}" srcOrd="1" destOrd="0" presId="urn:microsoft.com/office/officeart/2005/8/layout/default"/>
    <dgm:cxn modelId="{7ADCEFAA-5C87-42DA-B541-0E221C3F9A5A}" type="presParOf" srcId="{317EF55F-F4A2-4172-8DE0-6071C3439762}" destId="{7999C42D-E723-4B50-A72D-EFF00D0B8968}"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01F2319-6184-4E4A-904C-E3CA7AAA79DF}"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es-CO"/>
        </a:p>
      </dgm:t>
    </dgm:pt>
    <dgm:pt modelId="{53913774-E0D0-481C-842B-6CEAA22CF5AE}">
      <dgm:prSet phldrT="[Texto]" custT="1"/>
      <dgm:spPr/>
      <dgm:t>
        <a:bodyPr/>
        <a:lstStyle/>
        <a:p>
          <a:r>
            <a:rPr lang="es-CO" sz="2000" dirty="0">
              <a:latin typeface="Montserrat" panose="00000500000000000000" pitchFamily="50" charset="0"/>
            </a:rPr>
            <a:t>Dosis oral estándar: 0.625 mg de estrógenos conjugados. Se debe administrar continuamente. </a:t>
          </a:r>
        </a:p>
      </dgm:t>
    </dgm:pt>
    <dgm:pt modelId="{5DEA2322-2B8E-4CFE-A7B7-51BB0C31E293}" type="parTrans" cxnId="{DFD6568C-1B4C-45B3-ADAA-C439390C2A65}">
      <dgm:prSet/>
      <dgm:spPr/>
      <dgm:t>
        <a:bodyPr/>
        <a:lstStyle/>
        <a:p>
          <a:endParaRPr lang="es-CO" sz="2000">
            <a:latin typeface="Montserrat" panose="00000500000000000000" pitchFamily="50" charset="0"/>
          </a:endParaRPr>
        </a:p>
      </dgm:t>
    </dgm:pt>
    <dgm:pt modelId="{B8138CC7-EFA7-4512-96CB-39F1C640BED8}" type="sibTrans" cxnId="{DFD6568C-1B4C-45B3-ADAA-C439390C2A65}">
      <dgm:prSet/>
      <dgm:spPr/>
      <dgm:t>
        <a:bodyPr/>
        <a:lstStyle/>
        <a:p>
          <a:endParaRPr lang="es-CO" sz="2000">
            <a:latin typeface="Montserrat" panose="00000500000000000000" pitchFamily="50" charset="0"/>
          </a:endParaRPr>
        </a:p>
      </dgm:t>
    </dgm:pt>
    <dgm:pt modelId="{F4B96D50-5120-44A9-BB8D-6643EC44DC9E}">
      <dgm:prSet custT="1"/>
      <dgm:spPr/>
      <dgm:t>
        <a:bodyPr/>
        <a:lstStyle/>
        <a:p>
          <a:r>
            <a:rPr lang="es-CO" sz="2000" dirty="0">
              <a:latin typeface="Montserrat" panose="00000500000000000000" pitchFamily="50" charset="0"/>
            </a:rPr>
            <a:t>Dosis transdérmica para síntomas vasomotores: 0.025 mg </a:t>
          </a:r>
          <a:r>
            <a:rPr lang="es-CO" sz="2000" dirty="0">
              <a:latin typeface="Montserrat" panose="00000500000000000000" pitchFamily="50" charset="0"/>
              <a:sym typeface="Wingdings" panose="05000000000000000000" pitchFamily="2" charset="2"/>
            </a:rPr>
            <a:t></a:t>
          </a:r>
          <a:r>
            <a:rPr lang="es-CO" sz="2000" dirty="0">
              <a:latin typeface="Montserrat" panose="00000500000000000000" pitchFamily="50" charset="0"/>
            </a:rPr>
            <a:t> si en un mes no mejoría aumentar a 0.037  </a:t>
          </a:r>
          <a:r>
            <a:rPr lang="es-CO" sz="2000" dirty="0">
              <a:latin typeface="Montserrat" panose="00000500000000000000" pitchFamily="50" charset="0"/>
              <a:sym typeface="Wingdings" panose="05000000000000000000" pitchFamily="2" charset="2"/>
            </a:rPr>
            <a:t></a:t>
          </a:r>
          <a:r>
            <a:rPr lang="es-CO" sz="2000" dirty="0">
              <a:latin typeface="Montserrat" panose="00000500000000000000" pitchFamily="50" charset="0"/>
            </a:rPr>
            <a:t> si no mejoría en un mes aumentamos a 0.05 mg. </a:t>
          </a:r>
        </a:p>
      </dgm:t>
    </dgm:pt>
    <dgm:pt modelId="{840ACBD6-D14B-403D-B306-E7643BCD8462}" type="parTrans" cxnId="{5E8D2ABD-A0C9-4C23-ABC5-1D5B9CD7BA73}">
      <dgm:prSet/>
      <dgm:spPr/>
      <dgm:t>
        <a:bodyPr/>
        <a:lstStyle/>
        <a:p>
          <a:endParaRPr lang="es-CO" sz="2000">
            <a:latin typeface="Montserrat" panose="00000500000000000000" pitchFamily="50" charset="0"/>
          </a:endParaRPr>
        </a:p>
      </dgm:t>
    </dgm:pt>
    <dgm:pt modelId="{6A039257-D5D7-45D1-B02B-1D88D3A598A4}" type="sibTrans" cxnId="{5E8D2ABD-A0C9-4C23-ABC5-1D5B9CD7BA73}">
      <dgm:prSet/>
      <dgm:spPr/>
      <dgm:t>
        <a:bodyPr/>
        <a:lstStyle/>
        <a:p>
          <a:endParaRPr lang="es-CO" sz="2000">
            <a:latin typeface="Montserrat" panose="00000500000000000000" pitchFamily="50" charset="0"/>
          </a:endParaRPr>
        </a:p>
      </dgm:t>
    </dgm:pt>
    <dgm:pt modelId="{8C83D936-DE0F-4512-B3F7-41A620131CEA}" type="pres">
      <dgm:prSet presAssocID="{F01F2319-6184-4E4A-904C-E3CA7AAA79DF}" presName="linear" presStyleCnt="0">
        <dgm:presLayoutVars>
          <dgm:dir/>
          <dgm:animLvl val="lvl"/>
          <dgm:resizeHandles val="exact"/>
        </dgm:presLayoutVars>
      </dgm:prSet>
      <dgm:spPr/>
    </dgm:pt>
    <dgm:pt modelId="{8FE5288E-998E-45BE-A6D2-F92670A38274}" type="pres">
      <dgm:prSet presAssocID="{53913774-E0D0-481C-842B-6CEAA22CF5AE}" presName="parentLin" presStyleCnt="0"/>
      <dgm:spPr/>
    </dgm:pt>
    <dgm:pt modelId="{E67311D3-B3A1-4123-885A-EB61DAF2FF36}" type="pres">
      <dgm:prSet presAssocID="{53913774-E0D0-481C-842B-6CEAA22CF5AE}" presName="parentLeftMargin" presStyleLbl="node1" presStyleIdx="0" presStyleCnt="2"/>
      <dgm:spPr/>
    </dgm:pt>
    <dgm:pt modelId="{1D97A9DE-08B0-44CB-BE47-ED1884440F88}" type="pres">
      <dgm:prSet presAssocID="{53913774-E0D0-481C-842B-6CEAA22CF5AE}" presName="parentText" presStyleLbl="node1" presStyleIdx="0" presStyleCnt="2" custScaleX="120248">
        <dgm:presLayoutVars>
          <dgm:chMax val="0"/>
          <dgm:bulletEnabled val="1"/>
        </dgm:presLayoutVars>
      </dgm:prSet>
      <dgm:spPr/>
    </dgm:pt>
    <dgm:pt modelId="{137E076C-1B51-4B60-A47F-845C64A4F6ED}" type="pres">
      <dgm:prSet presAssocID="{53913774-E0D0-481C-842B-6CEAA22CF5AE}" presName="negativeSpace" presStyleCnt="0"/>
      <dgm:spPr/>
    </dgm:pt>
    <dgm:pt modelId="{2BD654AD-9656-484F-A7D7-FA4CDEB20BE4}" type="pres">
      <dgm:prSet presAssocID="{53913774-E0D0-481C-842B-6CEAA22CF5AE}" presName="childText" presStyleLbl="conFgAcc1" presStyleIdx="0" presStyleCnt="2">
        <dgm:presLayoutVars>
          <dgm:bulletEnabled val="1"/>
        </dgm:presLayoutVars>
      </dgm:prSet>
      <dgm:spPr/>
    </dgm:pt>
    <dgm:pt modelId="{DB66BDD3-E3AB-4F20-A44A-30DF2A1A5B6D}" type="pres">
      <dgm:prSet presAssocID="{B8138CC7-EFA7-4512-96CB-39F1C640BED8}" presName="spaceBetweenRectangles" presStyleCnt="0"/>
      <dgm:spPr/>
    </dgm:pt>
    <dgm:pt modelId="{FF2DCB3E-8015-43B2-8902-6C3898DEB5BE}" type="pres">
      <dgm:prSet presAssocID="{F4B96D50-5120-44A9-BB8D-6643EC44DC9E}" presName="parentLin" presStyleCnt="0"/>
      <dgm:spPr/>
    </dgm:pt>
    <dgm:pt modelId="{2E79FDE9-D33A-4683-82D6-C6AED9BDBD43}" type="pres">
      <dgm:prSet presAssocID="{F4B96D50-5120-44A9-BB8D-6643EC44DC9E}" presName="parentLeftMargin" presStyleLbl="node1" presStyleIdx="0" presStyleCnt="2"/>
      <dgm:spPr/>
    </dgm:pt>
    <dgm:pt modelId="{2D72AFAE-96AA-42AB-9674-DE7ECC7834D1}" type="pres">
      <dgm:prSet presAssocID="{F4B96D50-5120-44A9-BB8D-6643EC44DC9E}" presName="parentText" presStyleLbl="node1" presStyleIdx="1" presStyleCnt="2" custScaleX="120248">
        <dgm:presLayoutVars>
          <dgm:chMax val="0"/>
          <dgm:bulletEnabled val="1"/>
        </dgm:presLayoutVars>
      </dgm:prSet>
      <dgm:spPr/>
    </dgm:pt>
    <dgm:pt modelId="{E9831889-CE72-4110-A5DD-C178777E2EA7}" type="pres">
      <dgm:prSet presAssocID="{F4B96D50-5120-44A9-BB8D-6643EC44DC9E}" presName="negativeSpace" presStyleCnt="0"/>
      <dgm:spPr/>
    </dgm:pt>
    <dgm:pt modelId="{FD850F91-2B2B-4B3B-A844-896B2C9537E4}" type="pres">
      <dgm:prSet presAssocID="{F4B96D50-5120-44A9-BB8D-6643EC44DC9E}" presName="childText" presStyleLbl="conFgAcc1" presStyleIdx="1" presStyleCnt="2">
        <dgm:presLayoutVars>
          <dgm:bulletEnabled val="1"/>
        </dgm:presLayoutVars>
      </dgm:prSet>
      <dgm:spPr/>
    </dgm:pt>
  </dgm:ptLst>
  <dgm:cxnLst>
    <dgm:cxn modelId="{4A798525-3EF9-49C1-A54B-EDB011252227}" type="presOf" srcId="{F01F2319-6184-4E4A-904C-E3CA7AAA79DF}" destId="{8C83D936-DE0F-4512-B3F7-41A620131CEA}" srcOrd="0" destOrd="0" presId="urn:microsoft.com/office/officeart/2005/8/layout/list1"/>
    <dgm:cxn modelId="{7BC30A41-1D2F-4932-ADD6-B430D0E8CE4A}" type="presOf" srcId="{F4B96D50-5120-44A9-BB8D-6643EC44DC9E}" destId="{2D72AFAE-96AA-42AB-9674-DE7ECC7834D1}" srcOrd="1" destOrd="0" presId="urn:microsoft.com/office/officeart/2005/8/layout/list1"/>
    <dgm:cxn modelId="{29114D5A-E3D6-4247-A6A8-DC2D98E0C0A3}" type="presOf" srcId="{53913774-E0D0-481C-842B-6CEAA22CF5AE}" destId="{E67311D3-B3A1-4123-885A-EB61DAF2FF36}" srcOrd="0" destOrd="0" presId="urn:microsoft.com/office/officeart/2005/8/layout/list1"/>
    <dgm:cxn modelId="{DFD6568C-1B4C-45B3-ADAA-C439390C2A65}" srcId="{F01F2319-6184-4E4A-904C-E3CA7AAA79DF}" destId="{53913774-E0D0-481C-842B-6CEAA22CF5AE}" srcOrd="0" destOrd="0" parTransId="{5DEA2322-2B8E-4CFE-A7B7-51BB0C31E293}" sibTransId="{B8138CC7-EFA7-4512-96CB-39F1C640BED8}"/>
    <dgm:cxn modelId="{28550899-578C-4EAA-8C82-26EADF03F4D5}" type="presOf" srcId="{53913774-E0D0-481C-842B-6CEAA22CF5AE}" destId="{1D97A9DE-08B0-44CB-BE47-ED1884440F88}" srcOrd="1" destOrd="0" presId="urn:microsoft.com/office/officeart/2005/8/layout/list1"/>
    <dgm:cxn modelId="{5E8D2ABD-A0C9-4C23-ABC5-1D5B9CD7BA73}" srcId="{F01F2319-6184-4E4A-904C-E3CA7AAA79DF}" destId="{F4B96D50-5120-44A9-BB8D-6643EC44DC9E}" srcOrd="1" destOrd="0" parTransId="{840ACBD6-D14B-403D-B306-E7643BCD8462}" sibTransId="{6A039257-D5D7-45D1-B02B-1D88D3A598A4}"/>
    <dgm:cxn modelId="{F674ABC9-D85F-45AF-9F2C-39E5047A10CD}" type="presOf" srcId="{F4B96D50-5120-44A9-BB8D-6643EC44DC9E}" destId="{2E79FDE9-D33A-4683-82D6-C6AED9BDBD43}" srcOrd="0" destOrd="0" presId="urn:microsoft.com/office/officeart/2005/8/layout/list1"/>
    <dgm:cxn modelId="{7AD71A39-464E-462E-AEE7-B06A923D0C61}" type="presParOf" srcId="{8C83D936-DE0F-4512-B3F7-41A620131CEA}" destId="{8FE5288E-998E-45BE-A6D2-F92670A38274}" srcOrd="0" destOrd="0" presId="urn:microsoft.com/office/officeart/2005/8/layout/list1"/>
    <dgm:cxn modelId="{4D5C03DD-7C35-4E60-B13C-0CAFCB3DAF3E}" type="presParOf" srcId="{8FE5288E-998E-45BE-A6D2-F92670A38274}" destId="{E67311D3-B3A1-4123-885A-EB61DAF2FF36}" srcOrd="0" destOrd="0" presId="urn:microsoft.com/office/officeart/2005/8/layout/list1"/>
    <dgm:cxn modelId="{AAC9ABE0-3B2C-464D-8F56-D5EF53112980}" type="presParOf" srcId="{8FE5288E-998E-45BE-A6D2-F92670A38274}" destId="{1D97A9DE-08B0-44CB-BE47-ED1884440F88}" srcOrd="1" destOrd="0" presId="urn:microsoft.com/office/officeart/2005/8/layout/list1"/>
    <dgm:cxn modelId="{7EBDB6AD-CEE1-42A5-A1F4-3D2E5868A581}" type="presParOf" srcId="{8C83D936-DE0F-4512-B3F7-41A620131CEA}" destId="{137E076C-1B51-4B60-A47F-845C64A4F6ED}" srcOrd="1" destOrd="0" presId="urn:microsoft.com/office/officeart/2005/8/layout/list1"/>
    <dgm:cxn modelId="{D89EB114-F1E8-4718-AF75-1169F1F2F14C}" type="presParOf" srcId="{8C83D936-DE0F-4512-B3F7-41A620131CEA}" destId="{2BD654AD-9656-484F-A7D7-FA4CDEB20BE4}" srcOrd="2" destOrd="0" presId="urn:microsoft.com/office/officeart/2005/8/layout/list1"/>
    <dgm:cxn modelId="{D04F15C2-6002-4302-9FCB-2E4376CB6593}" type="presParOf" srcId="{8C83D936-DE0F-4512-B3F7-41A620131CEA}" destId="{DB66BDD3-E3AB-4F20-A44A-30DF2A1A5B6D}" srcOrd="3" destOrd="0" presId="urn:microsoft.com/office/officeart/2005/8/layout/list1"/>
    <dgm:cxn modelId="{C94C79CB-8FA2-4F30-8BC6-D0AF7A02DE15}" type="presParOf" srcId="{8C83D936-DE0F-4512-B3F7-41A620131CEA}" destId="{FF2DCB3E-8015-43B2-8902-6C3898DEB5BE}" srcOrd="4" destOrd="0" presId="urn:microsoft.com/office/officeart/2005/8/layout/list1"/>
    <dgm:cxn modelId="{FEF99660-BDB8-4B1C-951F-456032214C43}" type="presParOf" srcId="{FF2DCB3E-8015-43B2-8902-6C3898DEB5BE}" destId="{2E79FDE9-D33A-4683-82D6-C6AED9BDBD43}" srcOrd="0" destOrd="0" presId="urn:microsoft.com/office/officeart/2005/8/layout/list1"/>
    <dgm:cxn modelId="{67808F17-BF07-470E-8AE0-069F10625EFA}" type="presParOf" srcId="{FF2DCB3E-8015-43B2-8902-6C3898DEB5BE}" destId="{2D72AFAE-96AA-42AB-9674-DE7ECC7834D1}" srcOrd="1" destOrd="0" presId="urn:microsoft.com/office/officeart/2005/8/layout/list1"/>
    <dgm:cxn modelId="{2B6F2790-DA3F-493D-83B0-27F16BF39531}" type="presParOf" srcId="{8C83D936-DE0F-4512-B3F7-41A620131CEA}" destId="{E9831889-CE72-4110-A5DD-C178777E2EA7}" srcOrd="5" destOrd="0" presId="urn:microsoft.com/office/officeart/2005/8/layout/list1"/>
    <dgm:cxn modelId="{1634EA84-941C-413F-95F0-678D30110D75}" type="presParOf" srcId="{8C83D936-DE0F-4512-B3F7-41A620131CEA}" destId="{FD850F91-2B2B-4B3B-A844-896B2C9537E4}"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AD512DB-6B0E-421B-BC3A-F4C3DA7571F4}"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es-CO"/>
        </a:p>
      </dgm:t>
    </dgm:pt>
    <dgm:pt modelId="{B3AFEA74-671D-49CE-AC7B-270240F8A4C9}">
      <dgm:prSet phldrT="[Texto]" custT="1"/>
      <dgm:spPr/>
      <dgm:t>
        <a:bodyPr/>
        <a:lstStyle/>
        <a:p>
          <a:r>
            <a:rPr lang="es-CO" sz="2000">
              <a:latin typeface="Montserrat" panose="00000500000000000000" pitchFamily="50" charset="0"/>
            </a:rPr>
            <a:t>Dosis más baja: 0.014 mg, mejora sofocos en un 50%.</a:t>
          </a:r>
        </a:p>
      </dgm:t>
    </dgm:pt>
    <dgm:pt modelId="{D50E5F0C-D908-40CF-A97F-D44E18736A00}" type="parTrans" cxnId="{CDFCE8E8-F52F-4E8A-83A5-0FD21310AA31}">
      <dgm:prSet/>
      <dgm:spPr/>
      <dgm:t>
        <a:bodyPr/>
        <a:lstStyle/>
        <a:p>
          <a:endParaRPr lang="es-CO" sz="2000">
            <a:latin typeface="Montserrat" panose="00000500000000000000" pitchFamily="50" charset="0"/>
          </a:endParaRPr>
        </a:p>
      </dgm:t>
    </dgm:pt>
    <dgm:pt modelId="{1627478A-3008-40F5-B2FB-33D0ECBAB2E8}" type="sibTrans" cxnId="{CDFCE8E8-F52F-4E8A-83A5-0FD21310AA31}">
      <dgm:prSet/>
      <dgm:spPr/>
      <dgm:t>
        <a:bodyPr/>
        <a:lstStyle/>
        <a:p>
          <a:endParaRPr lang="es-CO" sz="2000">
            <a:latin typeface="Montserrat" panose="00000500000000000000" pitchFamily="50" charset="0"/>
          </a:endParaRPr>
        </a:p>
      </dgm:t>
    </dgm:pt>
    <dgm:pt modelId="{F581870E-06F5-41A5-8454-6F23629E3AB6}">
      <dgm:prSet custT="1"/>
      <dgm:spPr/>
      <dgm:t>
        <a:bodyPr/>
        <a:lstStyle/>
        <a:p>
          <a:r>
            <a:rPr lang="es-CO" sz="2000" dirty="0">
              <a:latin typeface="Montserrat" panose="00000500000000000000" pitchFamily="50" charset="0"/>
            </a:rPr>
            <a:t>Mujeres postooforectomia bilateral pueden requerir dosis más alta 0.1 mg. </a:t>
          </a:r>
        </a:p>
      </dgm:t>
    </dgm:pt>
    <dgm:pt modelId="{0923B0D4-2947-4021-B493-B1A91F0B2603}" type="parTrans" cxnId="{F55FEBE4-AD1B-4B29-90DD-5114954EE175}">
      <dgm:prSet/>
      <dgm:spPr/>
      <dgm:t>
        <a:bodyPr/>
        <a:lstStyle/>
        <a:p>
          <a:endParaRPr lang="es-CO" sz="2000">
            <a:latin typeface="Montserrat" panose="00000500000000000000" pitchFamily="50" charset="0"/>
          </a:endParaRPr>
        </a:p>
      </dgm:t>
    </dgm:pt>
    <dgm:pt modelId="{94B8B4FD-0F4F-418A-A8CD-FDDBE01C0F5D}" type="sibTrans" cxnId="{F55FEBE4-AD1B-4B29-90DD-5114954EE175}">
      <dgm:prSet/>
      <dgm:spPr/>
      <dgm:t>
        <a:bodyPr/>
        <a:lstStyle/>
        <a:p>
          <a:endParaRPr lang="es-CO" sz="2000">
            <a:latin typeface="Montserrat" panose="00000500000000000000" pitchFamily="50" charset="0"/>
          </a:endParaRPr>
        </a:p>
      </dgm:t>
    </dgm:pt>
    <dgm:pt modelId="{62155B11-351E-4E4B-BE0E-1486D521D5C8}" type="pres">
      <dgm:prSet presAssocID="{AAD512DB-6B0E-421B-BC3A-F4C3DA7571F4}" presName="linear" presStyleCnt="0">
        <dgm:presLayoutVars>
          <dgm:dir/>
          <dgm:animLvl val="lvl"/>
          <dgm:resizeHandles val="exact"/>
        </dgm:presLayoutVars>
      </dgm:prSet>
      <dgm:spPr/>
    </dgm:pt>
    <dgm:pt modelId="{AAEB2664-EC0E-479F-AA85-52359D1D9E08}" type="pres">
      <dgm:prSet presAssocID="{B3AFEA74-671D-49CE-AC7B-270240F8A4C9}" presName="parentLin" presStyleCnt="0"/>
      <dgm:spPr/>
    </dgm:pt>
    <dgm:pt modelId="{F029CCBD-D64B-4211-B4CA-68113757354A}" type="pres">
      <dgm:prSet presAssocID="{B3AFEA74-671D-49CE-AC7B-270240F8A4C9}" presName="parentLeftMargin" presStyleLbl="node1" presStyleIdx="0" presStyleCnt="2"/>
      <dgm:spPr/>
    </dgm:pt>
    <dgm:pt modelId="{A98B1CF2-C00E-40B8-8147-FFA53D52A78F}" type="pres">
      <dgm:prSet presAssocID="{B3AFEA74-671D-49CE-AC7B-270240F8A4C9}" presName="parentText" presStyleLbl="node1" presStyleIdx="0" presStyleCnt="2">
        <dgm:presLayoutVars>
          <dgm:chMax val="0"/>
          <dgm:bulletEnabled val="1"/>
        </dgm:presLayoutVars>
      </dgm:prSet>
      <dgm:spPr/>
    </dgm:pt>
    <dgm:pt modelId="{1069CC5A-B94B-43F4-B59F-3CCFB6755947}" type="pres">
      <dgm:prSet presAssocID="{B3AFEA74-671D-49CE-AC7B-270240F8A4C9}" presName="negativeSpace" presStyleCnt="0"/>
      <dgm:spPr/>
    </dgm:pt>
    <dgm:pt modelId="{B41AFAB4-3902-4D00-9005-DC483D88B13A}" type="pres">
      <dgm:prSet presAssocID="{B3AFEA74-671D-49CE-AC7B-270240F8A4C9}" presName="childText" presStyleLbl="conFgAcc1" presStyleIdx="0" presStyleCnt="2">
        <dgm:presLayoutVars>
          <dgm:bulletEnabled val="1"/>
        </dgm:presLayoutVars>
      </dgm:prSet>
      <dgm:spPr/>
    </dgm:pt>
    <dgm:pt modelId="{BB331F75-2C33-4E39-A8BF-75EFF7700906}" type="pres">
      <dgm:prSet presAssocID="{1627478A-3008-40F5-B2FB-33D0ECBAB2E8}" presName="spaceBetweenRectangles" presStyleCnt="0"/>
      <dgm:spPr/>
    </dgm:pt>
    <dgm:pt modelId="{5C7A7BDD-91A2-4E55-8C0B-09F603200B3A}" type="pres">
      <dgm:prSet presAssocID="{F581870E-06F5-41A5-8454-6F23629E3AB6}" presName="parentLin" presStyleCnt="0"/>
      <dgm:spPr/>
    </dgm:pt>
    <dgm:pt modelId="{E297646A-CB85-4D6B-A67A-38E41F2EBD2E}" type="pres">
      <dgm:prSet presAssocID="{F581870E-06F5-41A5-8454-6F23629E3AB6}" presName="parentLeftMargin" presStyleLbl="node1" presStyleIdx="0" presStyleCnt="2"/>
      <dgm:spPr/>
    </dgm:pt>
    <dgm:pt modelId="{67D76E9D-4978-4009-94E2-3C2E315CF1C9}" type="pres">
      <dgm:prSet presAssocID="{F581870E-06F5-41A5-8454-6F23629E3AB6}" presName="parentText" presStyleLbl="node1" presStyleIdx="1" presStyleCnt="2">
        <dgm:presLayoutVars>
          <dgm:chMax val="0"/>
          <dgm:bulletEnabled val="1"/>
        </dgm:presLayoutVars>
      </dgm:prSet>
      <dgm:spPr/>
    </dgm:pt>
    <dgm:pt modelId="{08ACCB39-10E9-4791-BB87-0B482546EB86}" type="pres">
      <dgm:prSet presAssocID="{F581870E-06F5-41A5-8454-6F23629E3AB6}" presName="negativeSpace" presStyleCnt="0"/>
      <dgm:spPr/>
    </dgm:pt>
    <dgm:pt modelId="{E982457C-05AE-42A8-B431-56727655D05B}" type="pres">
      <dgm:prSet presAssocID="{F581870E-06F5-41A5-8454-6F23629E3AB6}" presName="childText" presStyleLbl="conFgAcc1" presStyleIdx="1" presStyleCnt="2">
        <dgm:presLayoutVars>
          <dgm:bulletEnabled val="1"/>
        </dgm:presLayoutVars>
      </dgm:prSet>
      <dgm:spPr/>
    </dgm:pt>
  </dgm:ptLst>
  <dgm:cxnLst>
    <dgm:cxn modelId="{CCB4D841-2FF2-46B9-A2E4-E4BCA7EF826C}" type="presOf" srcId="{F581870E-06F5-41A5-8454-6F23629E3AB6}" destId="{E297646A-CB85-4D6B-A67A-38E41F2EBD2E}" srcOrd="0" destOrd="0" presId="urn:microsoft.com/office/officeart/2005/8/layout/list1"/>
    <dgm:cxn modelId="{A4ED8250-8231-4FCB-9AE8-30C5454B37ED}" type="presOf" srcId="{B3AFEA74-671D-49CE-AC7B-270240F8A4C9}" destId="{F029CCBD-D64B-4211-B4CA-68113757354A}" srcOrd="0" destOrd="0" presId="urn:microsoft.com/office/officeart/2005/8/layout/list1"/>
    <dgm:cxn modelId="{2E69A183-7720-4C8E-9D5A-AF6227265908}" type="presOf" srcId="{AAD512DB-6B0E-421B-BC3A-F4C3DA7571F4}" destId="{62155B11-351E-4E4B-BE0E-1486D521D5C8}" srcOrd="0" destOrd="0" presId="urn:microsoft.com/office/officeart/2005/8/layout/list1"/>
    <dgm:cxn modelId="{4E44A9D6-AEFF-4A38-9DB0-C637CEBD9D13}" type="presOf" srcId="{B3AFEA74-671D-49CE-AC7B-270240F8A4C9}" destId="{A98B1CF2-C00E-40B8-8147-FFA53D52A78F}" srcOrd="1" destOrd="0" presId="urn:microsoft.com/office/officeart/2005/8/layout/list1"/>
    <dgm:cxn modelId="{8A67FBE3-0F08-49BF-9E55-68C64DE5E238}" type="presOf" srcId="{F581870E-06F5-41A5-8454-6F23629E3AB6}" destId="{67D76E9D-4978-4009-94E2-3C2E315CF1C9}" srcOrd="1" destOrd="0" presId="urn:microsoft.com/office/officeart/2005/8/layout/list1"/>
    <dgm:cxn modelId="{F55FEBE4-AD1B-4B29-90DD-5114954EE175}" srcId="{AAD512DB-6B0E-421B-BC3A-F4C3DA7571F4}" destId="{F581870E-06F5-41A5-8454-6F23629E3AB6}" srcOrd="1" destOrd="0" parTransId="{0923B0D4-2947-4021-B493-B1A91F0B2603}" sibTransId="{94B8B4FD-0F4F-418A-A8CD-FDDBE01C0F5D}"/>
    <dgm:cxn modelId="{CDFCE8E8-F52F-4E8A-83A5-0FD21310AA31}" srcId="{AAD512DB-6B0E-421B-BC3A-F4C3DA7571F4}" destId="{B3AFEA74-671D-49CE-AC7B-270240F8A4C9}" srcOrd="0" destOrd="0" parTransId="{D50E5F0C-D908-40CF-A97F-D44E18736A00}" sibTransId="{1627478A-3008-40F5-B2FB-33D0ECBAB2E8}"/>
    <dgm:cxn modelId="{25662B99-54EB-4A85-8C9A-7248B0E53269}" type="presParOf" srcId="{62155B11-351E-4E4B-BE0E-1486D521D5C8}" destId="{AAEB2664-EC0E-479F-AA85-52359D1D9E08}" srcOrd="0" destOrd="0" presId="urn:microsoft.com/office/officeart/2005/8/layout/list1"/>
    <dgm:cxn modelId="{5D19D354-0689-4FF2-A6FE-CA90DE2649AF}" type="presParOf" srcId="{AAEB2664-EC0E-479F-AA85-52359D1D9E08}" destId="{F029CCBD-D64B-4211-B4CA-68113757354A}" srcOrd="0" destOrd="0" presId="urn:microsoft.com/office/officeart/2005/8/layout/list1"/>
    <dgm:cxn modelId="{55CF1644-164D-4DC8-AA5D-C4B937F0A270}" type="presParOf" srcId="{AAEB2664-EC0E-479F-AA85-52359D1D9E08}" destId="{A98B1CF2-C00E-40B8-8147-FFA53D52A78F}" srcOrd="1" destOrd="0" presId="urn:microsoft.com/office/officeart/2005/8/layout/list1"/>
    <dgm:cxn modelId="{49BCCD2D-02F7-480C-ABCE-CC08D574F45E}" type="presParOf" srcId="{62155B11-351E-4E4B-BE0E-1486D521D5C8}" destId="{1069CC5A-B94B-43F4-B59F-3CCFB6755947}" srcOrd="1" destOrd="0" presId="urn:microsoft.com/office/officeart/2005/8/layout/list1"/>
    <dgm:cxn modelId="{6DC5C693-7254-4EFA-A596-88020E113D68}" type="presParOf" srcId="{62155B11-351E-4E4B-BE0E-1486D521D5C8}" destId="{B41AFAB4-3902-4D00-9005-DC483D88B13A}" srcOrd="2" destOrd="0" presId="urn:microsoft.com/office/officeart/2005/8/layout/list1"/>
    <dgm:cxn modelId="{249901A1-5232-4CA4-937D-41567FC11A03}" type="presParOf" srcId="{62155B11-351E-4E4B-BE0E-1486D521D5C8}" destId="{BB331F75-2C33-4E39-A8BF-75EFF7700906}" srcOrd="3" destOrd="0" presId="urn:microsoft.com/office/officeart/2005/8/layout/list1"/>
    <dgm:cxn modelId="{5833F36B-F67F-40E3-977A-A8D19CA56916}" type="presParOf" srcId="{62155B11-351E-4E4B-BE0E-1486D521D5C8}" destId="{5C7A7BDD-91A2-4E55-8C0B-09F603200B3A}" srcOrd="4" destOrd="0" presId="urn:microsoft.com/office/officeart/2005/8/layout/list1"/>
    <dgm:cxn modelId="{6BF19345-4417-422D-8EE1-EEBA192E1EDA}" type="presParOf" srcId="{5C7A7BDD-91A2-4E55-8C0B-09F603200B3A}" destId="{E297646A-CB85-4D6B-A67A-38E41F2EBD2E}" srcOrd="0" destOrd="0" presId="urn:microsoft.com/office/officeart/2005/8/layout/list1"/>
    <dgm:cxn modelId="{91745624-CCDA-486C-BE59-7927DFB03464}" type="presParOf" srcId="{5C7A7BDD-91A2-4E55-8C0B-09F603200B3A}" destId="{67D76E9D-4978-4009-94E2-3C2E315CF1C9}" srcOrd="1" destOrd="0" presId="urn:microsoft.com/office/officeart/2005/8/layout/list1"/>
    <dgm:cxn modelId="{2E2124B8-AF6D-48F7-AB17-924677B2BED0}" type="presParOf" srcId="{62155B11-351E-4E4B-BE0E-1486D521D5C8}" destId="{08ACCB39-10E9-4791-BB87-0B482546EB86}" srcOrd="5" destOrd="0" presId="urn:microsoft.com/office/officeart/2005/8/layout/list1"/>
    <dgm:cxn modelId="{3FE560E6-1385-4756-A16D-2CB42B53BA50}" type="presParOf" srcId="{62155B11-351E-4E4B-BE0E-1486D521D5C8}" destId="{E982457C-05AE-42A8-B431-56727655D05B}"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28AC07C-4631-421B-BDFB-45571C0B1D3F}"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s-CO"/>
        </a:p>
      </dgm:t>
    </dgm:pt>
    <dgm:pt modelId="{587BCD5B-B558-475E-AED4-8CAF39F5A761}">
      <dgm:prSet phldrT="[Texto]" custT="1"/>
      <dgm:spPr/>
      <dgm:t>
        <a:bodyPr/>
        <a:lstStyle/>
        <a:p>
          <a:r>
            <a:rPr lang="es-CO" sz="2000">
              <a:latin typeface="Montserrat" panose="02000505000000020004"/>
            </a:rPr>
            <a:t>Se prefiere régimen continuo después de 2-3 años de menopausia.</a:t>
          </a:r>
          <a:endParaRPr lang="es-CO" sz="2000"/>
        </a:p>
      </dgm:t>
    </dgm:pt>
    <dgm:pt modelId="{56FFCAA5-173B-4F13-B884-ADC958D29B7A}" type="parTrans" cxnId="{F8A4A043-7A4B-4C3D-95A3-926D47D1F306}">
      <dgm:prSet/>
      <dgm:spPr/>
      <dgm:t>
        <a:bodyPr/>
        <a:lstStyle/>
        <a:p>
          <a:endParaRPr lang="es-CO" sz="2000"/>
        </a:p>
      </dgm:t>
    </dgm:pt>
    <dgm:pt modelId="{A1A59A9B-85E4-4610-978A-19E996DFE3C2}" type="sibTrans" cxnId="{F8A4A043-7A4B-4C3D-95A3-926D47D1F306}">
      <dgm:prSet/>
      <dgm:spPr/>
      <dgm:t>
        <a:bodyPr/>
        <a:lstStyle/>
        <a:p>
          <a:endParaRPr lang="es-CO" sz="2000"/>
        </a:p>
      </dgm:t>
    </dgm:pt>
    <dgm:pt modelId="{EFBCDA29-975B-4F8B-87CB-F394423EF924}">
      <dgm:prSet custT="1"/>
      <dgm:spPr/>
      <dgm:t>
        <a:bodyPr/>
        <a:lstStyle/>
        <a:p>
          <a:r>
            <a:rPr lang="es-CO" sz="2000">
              <a:latin typeface="Montserrat" panose="02000505000000020004"/>
            </a:rPr>
            <a:t>Si no toleran la vía oral se pueden usar por medio de DIU de levonorgestrel. </a:t>
          </a:r>
          <a:endParaRPr lang="es-CO" sz="2000" dirty="0">
            <a:latin typeface="Montserrat" panose="02000505000000020004"/>
          </a:endParaRPr>
        </a:p>
      </dgm:t>
    </dgm:pt>
    <dgm:pt modelId="{6AF7467A-314C-494B-9265-4DE088DABB37}" type="parTrans" cxnId="{991BBE33-C9C5-47AD-AA2B-EE24729AEC17}">
      <dgm:prSet/>
      <dgm:spPr/>
      <dgm:t>
        <a:bodyPr/>
        <a:lstStyle/>
        <a:p>
          <a:endParaRPr lang="es-CO" sz="2000"/>
        </a:p>
      </dgm:t>
    </dgm:pt>
    <dgm:pt modelId="{6E9BEBC7-B19A-4087-BFAC-2E97D8E0C342}" type="sibTrans" cxnId="{991BBE33-C9C5-47AD-AA2B-EE24729AEC17}">
      <dgm:prSet/>
      <dgm:spPr/>
      <dgm:t>
        <a:bodyPr/>
        <a:lstStyle/>
        <a:p>
          <a:endParaRPr lang="es-CO" sz="2000"/>
        </a:p>
      </dgm:t>
    </dgm:pt>
    <dgm:pt modelId="{ECC9964D-BD7C-42A4-98FC-B128E3A25120}" type="pres">
      <dgm:prSet presAssocID="{528AC07C-4631-421B-BDFB-45571C0B1D3F}" presName="diagram" presStyleCnt="0">
        <dgm:presLayoutVars>
          <dgm:dir/>
          <dgm:resizeHandles val="exact"/>
        </dgm:presLayoutVars>
      </dgm:prSet>
      <dgm:spPr/>
    </dgm:pt>
    <dgm:pt modelId="{93728557-43EF-4CAE-A37F-1939701FA412}" type="pres">
      <dgm:prSet presAssocID="{587BCD5B-B558-475E-AED4-8CAF39F5A761}" presName="node" presStyleLbl="node1" presStyleIdx="0" presStyleCnt="2">
        <dgm:presLayoutVars>
          <dgm:bulletEnabled val="1"/>
        </dgm:presLayoutVars>
      </dgm:prSet>
      <dgm:spPr/>
    </dgm:pt>
    <dgm:pt modelId="{DA94F13B-01C6-48AC-A1D1-35FB3B44EA2B}" type="pres">
      <dgm:prSet presAssocID="{A1A59A9B-85E4-4610-978A-19E996DFE3C2}" presName="sibTrans" presStyleCnt="0"/>
      <dgm:spPr/>
    </dgm:pt>
    <dgm:pt modelId="{8DE0D021-7354-46F9-88DF-626D279DBBA0}" type="pres">
      <dgm:prSet presAssocID="{EFBCDA29-975B-4F8B-87CB-F394423EF924}" presName="node" presStyleLbl="node1" presStyleIdx="1" presStyleCnt="2">
        <dgm:presLayoutVars>
          <dgm:bulletEnabled val="1"/>
        </dgm:presLayoutVars>
      </dgm:prSet>
      <dgm:spPr/>
    </dgm:pt>
  </dgm:ptLst>
  <dgm:cxnLst>
    <dgm:cxn modelId="{4E201621-5F64-47B1-9613-9CE474C4B90C}" type="presOf" srcId="{587BCD5B-B558-475E-AED4-8CAF39F5A761}" destId="{93728557-43EF-4CAE-A37F-1939701FA412}" srcOrd="0" destOrd="0" presId="urn:microsoft.com/office/officeart/2005/8/layout/default"/>
    <dgm:cxn modelId="{4A9B0924-E3F8-4576-9760-00C4808F9830}" type="presOf" srcId="{528AC07C-4631-421B-BDFB-45571C0B1D3F}" destId="{ECC9964D-BD7C-42A4-98FC-B128E3A25120}" srcOrd="0" destOrd="0" presId="urn:microsoft.com/office/officeart/2005/8/layout/default"/>
    <dgm:cxn modelId="{991BBE33-C9C5-47AD-AA2B-EE24729AEC17}" srcId="{528AC07C-4631-421B-BDFB-45571C0B1D3F}" destId="{EFBCDA29-975B-4F8B-87CB-F394423EF924}" srcOrd="1" destOrd="0" parTransId="{6AF7467A-314C-494B-9265-4DE088DABB37}" sibTransId="{6E9BEBC7-B19A-4087-BFAC-2E97D8E0C342}"/>
    <dgm:cxn modelId="{F8A4A043-7A4B-4C3D-95A3-926D47D1F306}" srcId="{528AC07C-4631-421B-BDFB-45571C0B1D3F}" destId="{587BCD5B-B558-475E-AED4-8CAF39F5A761}" srcOrd="0" destOrd="0" parTransId="{56FFCAA5-173B-4F13-B884-ADC958D29B7A}" sibTransId="{A1A59A9B-85E4-4610-978A-19E996DFE3C2}"/>
    <dgm:cxn modelId="{F050F756-5EAC-4F53-8ED1-4A4B17C16615}" type="presOf" srcId="{EFBCDA29-975B-4F8B-87CB-F394423EF924}" destId="{8DE0D021-7354-46F9-88DF-626D279DBBA0}" srcOrd="0" destOrd="0" presId="urn:microsoft.com/office/officeart/2005/8/layout/default"/>
    <dgm:cxn modelId="{6790B5CB-B0D7-45CF-8C3E-B3BACC19B5F6}" type="presParOf" srcId="{ECC9964D-BD7C-42A4-98FC-B128E3A25120}" destId="{93728557-43EF-4CAE-A37F-1939701FA412}" srcOrd="0" destOrd="0" presId="urn:microsoft.com/office/officeart/2005/8/layout/default"/>
    <dgm:cxn modelId="{A0D9804D-1579-4278-A758-C9EB2C8B8F88}" type="presParOf" srcId="{ECC9964D-BD7C-42A4-98FC-B128E3A25120}" destId="{DA94F13B-01C6-48AC-A1D1-35FB3B44EA2B}" srcOrd="1" destOrd="0" presId="urn:microsoft.com/office/officeart/2005/8/layout/default"/>
    <dgm:cxn modelId="{5CA278A1-745F-4A11-AC9B-31AC7144C897}" type="presParOf" srcId="{ECC9964D-BD7C-42A4-98FC-B128E3A25120}" destId="{8DE0D021-7354-46F9-88DF-626D279DBBA0}"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64FFA0-B54F-499F-8491-958AC6A6FAB8}">
      <dsp:nvSpPr>
        <dsp:cNvPr id="0" name=""/>
        <dsp:cNvSpPr/>
      </dsp:nvSpPr>
      <dsp:spPr>
        <a:xfrm>
          <a:off x="0" y="541938"/>
          <a:ext cx="6683373" cy="9072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E866DE6-C4EA-4CCE-9356-920EF7AB834C}">
      <dsp:nvSpPr>
        <dsp:cNvPr id="0" name=""/>
        <dsp:cNvSpPr/>
      </dsp:nvSpPr>
      <dsp:spPr>
        <a:xfrm>
          <a:off x="334168" y="10578"/>
          <a:ext cx="4678361" cy="106272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6831" tIns="0" rIns="176831" bIns="0" numCol="1" spcCol="1270" anchor="ctr" anchorCtr="0">
          <a:noAutofit/>
        </a:bodyPr>
        <a:lstStyle/>
        <a:p>
          <a:pPr marL="0" lvl="0" indent="0" algn="l" defTabSz="889000">
            <a:lnSpc>
              <a:spcPct val="90000"/>
            </a:lnSpc>
            <a:spcBef>
              <a:spcPct val="0"/>
            </a:spcBef>
            <a:spcAft>
              <a:spcPct val="35000"/>
            </a:spcAft>
            <a:buNone/>
          </a:pPr>
          <a:r>
            <a:rPr lang="es-CO" sz="2000" kern="1200" dirty="0">
              <a:latin typeface="Montserrat" panose="00000500000000000000" pitchFamily="50" charset="0"/>
            </a:rPr>
            <a:t>Falla ovárica primaria: cuando ocurre en &lt;40 años.</a:t>
          </a:r>
        </a:p>
      </dsp:txBody>
      <dsp:txXfrm>
        <a:off x="386046" y="62456"/>
        <a:ext cx="4574605" cy="958964"/>
      </dsp:txXfrm>
    </dsp:sp>
    <dsp:sp modelId="{A6C6AB9E-2067-4CC6-9370-C3EF06AF9B85}">
      <dsp:nvSpPr>
        <dsp:cNvPr id="0" name=""/>
        <dsp:cNvSpPr/>
      </dsp:nvSpPr>
      <dsp:spPr>
        <a:xfrm>
          <a:off x="0" y="2174898"/>
          <a:ext cx="6683373" cy="907200"/>
        </a:xfrm>
        <a:prstGeom prst="rect">
          <a:avLst/>
        </a:prstGeom>
        <a:solidFill>
          <a:schemeClr val="lt1">
            <a:alpha val="90000"/>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sp>
    <dsp:sp modelId="{5FC74EAF-98EF-464A-8543-6C7DFD33533A}">
      <dsp:nvSpPr>
        <dsp:cNvPr id="0" name=""/>
        <dsp:cNvSpPr/>
      </dsp:nvSpPr>
      <dsp:spPr>
        <a:xfrm>
          <a:off x="334168" y="1643538"/>
          <a:ext cx="4678361" cy="106272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6831" tIns="0" rIns="176831" bIns="0" numCol="1" spcCol="1270" anchor="ctr" anchorCtr="0">
          <a:noAutofit/>
        </a:bodyPr>
        <a:lstStyle/>
        <a:p>
          <a:pPr marL="0" lvl="0" indent="0" algn="l" defTabSz="889000">
            <a:lnSpc>
              <a:spcPct val="90000"/>
            </a:lnSpc>
            <a:spcBef>
              <a:spcPct val="0"/>
            </a:spcBef>
            <a:spcAft>
              <a:spcPct val="35000"/>
            </a:spcAft>
            <a:buNone/>
          </a:pPr>
          <a:r>
            <a:rPr lang="es-CO" sz="2000" kern="1200" dirty="0">
              <a:latin typeface="Montserrat" panose="00000500000000000000" pitchFamily="50" charset="0"/>
            </a:rPr>
            <a:t>Menopausia temprana: cuando ocurre entre los 40 - 45 años.</a:t>
          </a:r>
        </a:p>
      </dsp:txBody>
      <dsp:txXfrm>
        <a:off x="386046" y="1695416"/>
        <a:ext cx="4574605" cy="9589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EB1F11-962F-4ADA-927F-E0CA3B929CCD}">
      <dsp:nvSpPr>
        <dsp:cNvPr id="0" name=""/>
        <dsp:cNvSpPr/>
      </dsp:nvSpPr>
      <dsp:spPr>
        <a:xfrm>
          <a:off x="452481" y="386"/>
          <a:ext cx="4978800" cy="217538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CO" sz="2000" kern="1200" dirty="0">
              <a:latin typeface="Montserrat" panose="00000500000000000000" pitchFamily="50" charset="0"/>
            </a:rPr>
            <a:t>Si mujeres con ACO se sugiere suspender y medición de FSH 2-4 semanas posterior y si &gt;25 sugiere perimenopausia.</a:t>
          </a:r>
        </a:p>
      </dsp:txBody>
      <dsp:txXfrm>
        <a:off x="452481" y="386"/>
        <a:ext cx="4978800" cy="2175383"/>
      </dsp:txXfrm>
    </dsp:sp>
    <dsp:sp modelId="{95CAB7CF-41DE-4A4C-9E93-A9060D16BD2B}">
      <dsp:nvSpPr>
        <dsp:cNvPr id="0" name=""/>
        <dsp:cNvSpPr/>
      </dsp:nvSpPr>
      <dsp:spPr>
        <a:xfrm>
          <a:off x="452481" y="2538333"/>
          <a:ext cx="4978800" cy="2175383"/>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CO" sz="2000" kern="1200" dirty="0">
              <a:latin typeface="Montserrat" panose="00000500000000000000" pitchFamily="50" charset="0"/>
            </a:rPr>
            <a:t>Pacientes con histerectomía o ablación endometrial no van a presentar sangrado por lo cual el diagnóstico se basa en síntomas vasomotores y FSH &gt;25.</a:t>
          </a:r>
        </a:p>
      </dsp:txBody>
      <dsp:txXfrm>
        <a:off x="452481" y="2538333"/>
        <a:ext cx="4978800" cy="217538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B2509A-971F-4A4B-B9DA-DBF53D6F12F3}">
      <dsp:nvSpPr>
        <dsp:cNvPr id="0" name=""/>
        <dsp:cNvSpPr/>
      </dsp:nvSpPr>
      <dsp:spPr>
        <a:xfrm>
          <a:off x="142364" y="1375"/>
          <a:ext cx="3428653" cy="1527727"/>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CO" sz="1800" kern="1200" dirty="0">
              <a:latin typeface="Montserrat" panose="00000500000000000000" pitchFamily="50" charset="0"/>
            </a:rPr>
            <a:t>Efectos secundarios: sangrados vaginales, dolor en mamas.</a:t>
          </a:r>
        </a:p>
      </dsp:txBody>
      <dsp:txXfrm>
        <a:off x="142364" y="1375"/>
        <a:ext cx="3428653" cy="1527727"/>
      </dsp:txXfrm>
    </dsp:sp>
    <dsp:sp modelId="{9F203A19-03DD-4FC2-8751-2EC444A5B5FF}">
      <dsp:nvSpPr>
        <dsp:cNvPr id="0" name=""/>
        <dsp:cNvSpPr/>
      </dsp:nvSpPr>
      <dsp:spPr>
        <a:xfrm>
          <a:off x="3825639" y="1375"/>
          <a:ext cx="3428653" cy="1527727"/>
        </a:xfrm>
        <a:prstGeom prst="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CO" sz="1800" kern="1200" dirty="0">
              <a:latin typeface="Montserrat" panose="00000500000000000000" pitchFamily="50" charset="0"/>
            </a:rPr>
            <a:t>No hormonales: ISRS. Elección si síntomas depresivos y pocos síntomas vasomotores. </a:t>
          </a:r>
        </a:p>
      </dsp:txBody>
      <dsp:txXfrm>
        <a:off x="3825639" y="1375"/>
        <a:ext cx="3428653" cy="1527727"/>
      </dsp:txXfrm>
    </dsp:sp>
    <dsp:sp modelId="{EE563700-5E23-425F-8396-00B8A58ED4F2}">
      <dsp:nvSpPr>
        <dsp:cNvPr id="0" name=""/>
        <dsp:cNvSpPr/>
      </dsp:nvSpPr>
      <dsp:spPr>
        <a:xfrm>
          <a:off x="1984001" y="1783724"/>
          <a:ext cx="3428653" cy="1527727"/>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CO" sz="1600" kern="1200" dirty="0">
              <a:latin typeface="Montserrat" panose="00000500000000000000" pitchFamily="50" charset="0"/>
            </a:rPr>
            <a:t>Interacciones: anticonvulsivantes, aumento de los requisitos de T4 en hipotiroidismo.</a:t>
          </a:r>
        </a:p>
      </dsp:txBody>
      <dsp:txXfrm>
        <a:off x="1984001" y="1783724"/>
        <a:ext cx="3428653" cy="152772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BF4226-08E0-4621-8701-FBB01A7DB7C5}">
      <dsp:nvSpPr>
        <dsp:cNvPr id="0" name=""/>
        <dsp:cNvSpPr/>
      </dsp:nvSpPr>
      <dsp:spPr>
        <a:xfrm>
          <a:off x="0" y="1029246"/>
          <a:ext cx="7045377" cy="1209600"/>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76EA03F-124A-44F5-ACA9-858492C516C5}">
      <dsp:nvSpPr>
        <dsp:cNvPr id="0" name=""/>
        <dsp:cNvSpPr/>
      </dsp:nvSpPr>
      <dsp:spPr>
        <a:xfrm>
          <a:off x="352268" y="30204"/>
          <a:ext cx="6167170" cy="1707521"/>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6409" tIns="0" rIns="186409" bIns="0" numCol="1" spcCol="1270" anchor="ctr" anchorCtr="0">
          <a:noAutofit/>
        </a:bodyPr>
        <a:lstStyle/>
        <a:p>
          <a:pPr marL="0" lvl="0" indent="0" algn="ctr" defTabSz="844550">
            <a:lnSpc>
              <a:spcPct val="90000"/>
            </a:lnSpc>
            <a:spcBef>
              <a:spcPct val="0"/>
            </a:spcBef>
            <a:spcAft>
              <a:spcPct val="35000"/>
            </a:spcAft>
            <a:buNone/>
          </a:pPr>
          <a:r>
            <a:rPr lang="es-CO" sz="1900" kern="1200">
              <a:latin typeface="Montserrat" panose="00000500000000000000" pitchFamily="50" charset="0"/>
            </a:rPr>
            <a:t>Se recomienda tratamiento por no más de 5 años o &gt;60 años. </a:t>
          </a:r>
          <a:r>
            <a:rPr lang="es-CO" sz="1900" kern="1200" dirty="0">
              <a:latin typeface="Montserrat" panose="00000500000000000000" pitchFamily="50" charset="0"/>
            </a:rPr>
            <a:t>Si la paciente elige puede continuar usándolos siempre que se les explique los riesgos y beneficios. Siempre intentar desmonte de la terapia.</a:t>
          </a:r>
        </a:p>
      </dsp:txBody>
      <dsp:txXfrm>
        <a:off x="435622" y="113558"/>
        <a:ext cx="6000462" cy="1540813"/>
      </dsp:txXfrm>
    </dsp:sp>
    <dsp:sp modelId="{4F715358-5437-4CC6-B7E4-B8E10CFDEA26}">
      <dsp:nvSpPr>
        <dsp:cNvPr id="0" name=""/>
        <dsp:cNvSpPr/>
      </dsp:nvSpPr>
      <dsp:spPr>
        <a:xfrm>
          <a:off x="0" y="3497087"/>
          <a:ext cx="7045377" cy="1209600"/>
        </a:xfrm>
        <a:prstGeom prst="rect">
          <a:avLst/>
        </a:prstGeom>
        <a:solidFill>
          <a:schemeClr val="lt1">
            <a:alpha val="90000"/>
            <a:hueOff val="0"/>
            <a:satOff val="0"/>
            <a:lumOff val="0"/>
            <a:alphaOff val="0"/>
          </a:schemeClr>
        </a:solidFill>
        <a:ln w="12700" cap="flat" cmpd="sng" algn="ctr">
          <a:solidFill>
            <a:schemeClr val="accent4">
              <a:hueOff val="9800891"/>
              <a:satOff val="-40777"/>
              <a:lumOff val="9608"/>
              <a:alphaOff val="0"/>
            </a:schemeClr>
          </a:solidFill>
          <a:prstDash val="solid"/>
          <a:miter lim="800000"/>
        </a:ln>
        <a:effectLst/>
      </dsp:spPr>
      <dsp:style>
        <a:lnRef idx="2">
          <a:scrgbClr r="0" g="0" b="0"/>
        </a:lnRef>
        <a:fillRef idx="1">
          <a:scrgbClr r="0" g="0" b="0"/>
        </a:fillRef>
        <a:effectRef idx="0">
          <a:scrgbClr r="0" g="0" b="0"/>
        </a:effectRef>
        <a:fontRef idx="minor"/>
      </dsp:style>
    </dsp:sp>
    <dsp:sp modelId="{97C2AB1C-FF48-4F00-A045-335B928CCB8C}">
      <dsp:nvSpPr>
        <dsp:cNvPr id="0" name=""/>
        <dsp:cNvSpPr/>
      </dsp:nvSpPr>
      <dsp:spPr>
        <a:xfrm>
          <a:off x="352268" y="2498046"/>
          <a:ext cx="6172595" cy="1707521"/>
        </a:xfrm>
        <a:prstGeom prst="roundRect">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6409" tIns="0" rIns="186409" bIns="0" numCol="1" spcCol="1270" anchor="ctr" anchorCtr="0">
          <a:noAutofit/>
        </a:bodyPr>
        <a:lstStyle/>
        <a:p>
          <a:pPr marL="0" lvl="0" indent="0" algn="ctr" defTabSz="844550">
            <a:lnSpc>
              <a:spcPct val="90000"/>
            </a:lnSpc>
            <a:spcBef>
              <a:spcPct val="0"/>
            </a:spcBef>
            <a:spcAft>
              <a:spcPct val="35000"/>
            </a:spcAft>
            <a:buNone/>
          </a:pPr>
          <a:r>
            <a:rPr lang="es-CO" sz="1900" kern="1200" dirty="0">
              <a:latin typeface="Montserrat" panose="00000500000000000000" pitchFamily="50" charset="0"/>
            </a:rPr>
            <a:t>Se sugiere una reducción gradual de los estrógenos por el riesgo de síntomas vasomotores moderados a severos con el retiro abrupto de la medicación. </a:t>
          </a:r>
        </a:p>
      </dsp:txBody>
      <dsp:txXfrm>
        <a:off x="435622" y="2581400"/>
        <a:ext cx="6005887" cy="154081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B03235-1787-4B5A-BD8E-BBFFC279AF13}">
      <dsp:nvSpPr>
        <dsp:cNvPr id="0" name=""/>
        <dsp:cNvSpPr/>
      </dsp:nvSpPr>
      <dsp:spPr>
        <a:xfrm>
          <a:off x="517" y="439765"/>
          <a:ext cx="2018678" cy="1211207"/>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CO" sz="1700" kern="1200" dirty="0">
              <a:latin typeface="Montserrat" panose="00000500000000000000" pitchFamily="50" charset="0"/>
            </a:rPr>
            <a:t>Cíclica: perimenopausia</a:t>
          </a:r>
        </a:p>
      </dsp:txBody>
      <dsp:txXfrm>
        <a:off x="517" y="439765"/>
        <a:ext cx="2018678" cy="1211207"/>
      </dsp:txXfrm>
    </dsp:sp>
    <dsp:sp modelId="{7999C42D-E723-4B50-A72D-EFF00D0B8968}">
      <dsp:nvSpPr>
        <dsp:cNvPr id="0" name=""/>
        <dsp:cNvSpPr/>
      </dsp:nvSpPr>
      <dsp:spPr>
        <a:xfrm>
          <a:off x="2221063" y="439765"/>
          <a:ext cx="2018678" cy="1211207"/>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CO" sz="1700" kern="1200" dirty="0">
              <a:latin typeface="Montserrat" panose="00000500000000000000" pitchFamily="50" charset="0"/>
            </a:rPr>
            <a:t>Continua: postmenopausia</a:t>
          </a:r>
        </a:p>
      </dsp:txBody>
      <dsp:txXfrm>
        <a:off x="2221063" y="439765"/>
        <a:ext cx="2018678" cy="121120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D654AD-9656-484F-A7D7-FA4CDEB20BE4}">
      <dsp:nvSpPr>
        <dsp:cNvPr id="0" name=""/>
        <dsp:cNvSpPr/>
      </dsp:nvSpPr>
      <dsp:spPr>
        <a:xfrm>
          <a:off x="0" y="845601"/>
          <a:ext cx="7412418" cy="14364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D97A9DE-08B0-44CB-BE47-ED1884440F88}">
      <dsp:nvSpPr>
        <dsp:cNvPr id="0" name=""/>
        <dsp:cNvSpPr/>
      </dsp:nvSpPr>
      <dsp:spPr>
        <a:xfrm>
          <a:off x="370620" y="4281"/>
          <a:ext cx="6239299" cy="168264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6120" tIns="0" rIns="196120" bIns="0" numCol="1" spcCol="1270" anchor="ctr" anchorCtr="0">
          <a:noAutofit/>
        </a:bodyPr>
        <a:lstStyle/>
        <a:p>
          <a:pPr marL="0" lvl="0" indent="0" algn="l" defTabSz="889000">
            <a:lnSpc>
              <a:spcPct val="90000"/>
            </a:lnSpc>
            <a:spcBef>
              <a:spcPct val="0"/>
            </a:spcBef>
            <a:spcAft>
              <a:spcPct val="35000"/>
            </a:spcAft>
            <a:buNone/>
          </a:pPr>
          <a:r>
            <a:rPr lang="es-CO" sz="2000" kern="1200" dirty="0">
              <a:latin typeface="Montserrat" panose="00000500000000000000" pitchFamily="50" charset="0"/>
            </a:rPr>
            <a:t>Dosis oral estándar: 0.625 mg de estrógenos conjugados. Se debe administrar continuamente. </a:t>
          </a:r>
        </a:p>
      </dsp:txBody>
      <dsp:txXfrm>
        <a:off x="452760" y="86421"/>
        <a:ext cx="6075019" cy="1518360"/>
      </dsp:txXfrm>
    </dsp:sp>
    <dsp:sp modelId="{FD850F91-2B2B-4B3B-A844-896B2C9537E4}">
      <dsp:nvSpPr>
        <dsp:cNvPr id="0" name=""/>
        <dsp:cNvSpPr/>
      </dsp:nvSpPr>
      <dsp:spPr>
        <a:xfrm>
          <a:off x="0" y="3431121"/>
          <a:ext cx="7412418" cy="1436400"/>
        </a:xfrm>
        <a:prstGeom prst="rect">
          <a:avLst/>
        </a:prstGeom>
        <a:solidFill>
          <a:schemeClr val="lt1">
            <a:alpha val="90000"/>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sp>
    <dsp:sp modelId="{2D72AFAE-96AA-42AB-9674-DE7ECC7834D1}">
      <dsp:nvSpPr>
        <dsp:cNvPr id="0" name=""/>
        <dsp:cNvSpPr/>
      </dsp:nvSpPr>
      <dsp:spPr>
        <a:xfrm>
          <a:off x="370620" y="2589801"/>
          <a:ext cx="6239299" cy="168264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6120" tIns="0" rIns="196120" bIns="0" numCol="1" spcCol="1270" anchor="ctr" anchorCtr="0">
          <a:noAutofit/>
        </a:bodyPr>
        <a:lstStyle/>
        <a:p>
          <a:pPr marL="0" lvl="0" indent="0" algn="l" defTabSz="889000">
            <a:lnSpc>
              <a:spcPct val="90000"/>
            </a:lnSpc>
            <a:spcBef>
              <a:spcPct val="0"/>
            </a:spcBef>
            <a:spcAft>
              <a:spcPct val="35000"/>
            </a:spcAft>
            <a:buNone/>
          </a:pPr>
          <a:r>
            <a:rPr lang="es-CO" sz="2000" kern="1200" dirty="0">
              <a:latin typeface="Montserrat" panose="00000500000000000000" pitchFamily="50" charset="0"/>
            </a:rPr>
            <a:t>Dosis transdérmica para síntomas vasomotores: 0.025 mg </a:t>
          </a:r>
          <a:r>
            <a:rPr lang="es-CO" sz="2000" kern="1200" dirty="0">
              <a:latin typeface="Montserrat" panose="00000500000000000000" pitchFamily="50" charset="0"/>
              <a:sym typeface="Wingdings" panose="05000000000000000000" pitchFamily="2" charset="2"/>
            </a:rPr>
            <a:t></a:t>
          </a:r>
          <a:r>
            <a:rPr lang="es-CO" sz="2000" kern="1200" dirty="0">
              <a:latin typeface="Montserrat" panose="00000500000000000000" pitchFamily="50" charset="0"/>
            </a:rPr>
            <a:t> si en un mes no mejoría aumentar a 0.037  </a:t>
          </a:r>
          <a:r>
            <a:rPr lang="es-CO" sz="2000" kern="1200" dirty="0">
              <a:latin typeface="Montserrat" panose="00000500000000000000" pitchFamily="50" charset="0"/>
              <a:sym typeface="Wingdings" panose="05000000000000000000" pitchFamily="2" charset="2"/>
            </a:rPr>
            <a:t></a:t>
          </a:r>
          <a:r>
            <a:rPr lang="es-CO" sz="2000" kern="1200" dirty="0">
              <a:latin typeface="Montserrat" panose="00000500000000000000" pitchFamily="50" charset="0"/>
            </a:rPr>
            <a:t> si no mejoría en un mes aumentamos a 0.05 mg. </a:t>
          </a:r>
        </a:p>
      </dsp:txBody>
      <dsp:txXfrm>
        <a:off x="452760" y="2671941"/>
        <a:ext cx="6075019" cy="151836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1AFAB4-3902-4D00-9005-DC483D88B13A}">
      <dsp:nvSpPr>
        <dsp:cNvPr id="0" name=""/>
        <dsp:cNvSpPr/>
      </dsp:nvSpPr>
      <dsp:spPr>
        <a:xfrm>
          <a:off x="0" y="833452"/>
          <a:ext cx="6684146" cy="13608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98B1CF2-C00E-40B8-8147-FFA53D52A78F}">
      <dsp:nvSpPr>
        <dsp:cNvPr id="0" name=""/>
        <dsp:cNvSpPr/>
      </dsp:nvSpPr>
      <dsp:spPr>
        <a:xfrm>
          <a:off x="334207" y="36412"/>
          <a:ext cx="4678902" cy="159408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6851" tIns="0" rIns="176851" bIns="0" numCol="1" spcCol="1270" anchor="ctr" anchorCtr="0">
          <a:noAutofit/>
        </a:bodyPr>
        <a:lstStyle/>
        <a:p>
          <a:pPr marL="0" lvl="0" indent="0" algn="l" defTabSz="889000">
            <a:lnSpc>
              <a:spcPct val="90000"/>
            </a:lnSpc>
            <a:spcBef>
              <a:spcPct val="0"/>
            </a:spcBef>
            <a:spcAft>
              <a:spcPct val="35000"/>
            </a:spcAft>
            <a:buNone/>
          </a:pPr>
          <a:r>
            <a:rPr lang="es-CO" sz="2000" kern="1200">
              <a:latin typeface="Montserrat" panose="00000500000000000000" pitchFamily="50" charset="0"/>
            </a:rPr>
            <a:t>Dosis más baja: 0.014 mg, mejora sofocos en un 50%.</a:t>
          </a:r>
        </a:p>
      </dsp:txBody>
      <dsp:txXfrm>
        <a:off x="412024" y="114229"/>
        <a:ext cx="4523268" cy="1438446"/>
      </dsp:txXfrm>
    </dsp:sp>
    <dsp:sp modelId="{E982457C-05AE-42A8-B431-56727655D05B}">
      <dsp:nvSpPr>
        <dsp:cNvPr id="0" name=""/>
        <dsp:cNvSpPr/>
      </dsp:nvSpPr>
      <dsp:spPr>
        <a:xfrm>
          <a:off x="0" y="3282892"/>
          <a:ext cx="6684146" cy="1360800"/>
        </a:xfrm>
        <a:prstGeom prst="rect">
          <a:avLst/>
        </a:prstGeom>
        <a:solidFill>
          <a:schemeClr val="lt1">
            <a:alpha val="90000"/>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sp>
    <dsp:sp modelId="{67D76E9D-4978-4009-94E2-3C2E315CF1C9}">
      <dsp:nvSpPr>
        <dsp:cNvPr id="0" name=""/>
        <dsp:cNvSpPr/>
      </dsp:nvSpPr>
      <dsp:spPr>
        <a:xfrm>
          <a:off x="334207" y="2485852"/>
          <a:ext cx="4678902" cy="159408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6851" tIns="0" rIns="176851" bIns="0" numCol="1" spcCol="1270" anchor="ctr" anchorCtr="0">
          <a:noAutofit/>
        </a:bodyPr>
        <a:lstStyle/>
        <a:p>
          <a:pPr marL="0" lvl="0" indent="0" algn="l" defTabSz="889000">
            <a:lnSpc>
              <a:spcPct val="90000"/>
            </a:lnSpc>
            <a:spcBef>
              <a:spcPct val="0"/>
            </a:spcBef>
            <a:spcAft>
              <a:spcPct val="35000"/>
            </a:spcAft>
            <a:buNone/>
          </a:pPr>
          <a:r>
            <a:rPr lang="es-CO" sz="2000" kern="1200" dirty="0">
              <a:latin typeface="Montserrat" panose="00000500000000000000" pitchFamily="50" charset="0"/>
            </a:rPr>
            <a:t>Mujeres postooforectomia bilateral pueden requerir dosis más alta 0.1 mg. </a:t>
          </a:r>
        </a:p>
      </dsp:txBody>
      <dsp:txXfrm>
        <a:off x="412024" y="2563669"/>
        <a:ext cx="4523268" cy="143844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728557-43EF-4CAE-A37F-1939701FA412}">
      <dsp:nvSpPr>
        <dsp:cNvPr id="0" name=""/>
        <dsp:cNvSpPr/>
      </dsp:nvSpPr>
      <dsp:spPr>
        <a:xfrm>
          <a:off x="1680418" y="1488"/>
          <a:ext cx="3479601" cy="2087760"/>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CO" sz="2000" kern="1200">
              <a:latin typeface="Montserrat" panose="02000505000000020004"/>
            </a:rPr>
            <a:t>Se prefiere régimen continuo después de 2-3 años de menopausia.</a:t>
          </a:r>
          <a:endParaRPr lang="es-CO" sz="2000" kern="1200"/>
        </a:p>
      </dsp:txBody>
      <dsp:txXfrm>
        <a:off x="1680418" y="1488"/>
        <a:ext cx="3479601" cy="2087760"/>
      </dsp:txXfrm>
    </dsp:sp>
    <dsp:sp modelId="{8DE0D021-7354-46F9-88DF-626D279DBBA0}">
      <dsp:nvSpPr>
        <dsp:cNvPr id="0" name=""/>
        <dsp:cNvSpPr/>
      </dsp:nvSpPr>
      <dsp:spPr>
        <a:xfrm>
          <a:off x="5507980" y="1488"/>
          <a:ext cx="3479601" cy="2087760"/>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CO" sz="2000" kern="1200">
              <a:latin typeface="Montserrat" panose="02000505000000020004"/>
            </a:rPr>
            <a:t>Si no toleran la vía oral se pueden usar por medio de DIU de levonorgestrel. </a:t>
          </a:r>
          <a:endParaRPr lang="es-CO" sz="2000" kern="1200" dirty="0">
            <a:latin typeface="Montserrat" panose="02000505000000020004"/>
          </a:endParaRPr>
        </a:p>
      </dsp:txBody>
      <dsp:txXfrm>
        <a:off x="5507980" y="1488"/>
        <a:ext cx="3479601" cy="208776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A630FB-481C-4847-A6D3-4E79B39032F3}" type="datetimeFigureOut">
              <a:rPr lang="es-CO" smtClean="0"/>
              <a:t>12/05/2021</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B75716-2888-4EBD-95B2-971206E1B2C0}" type="slidenum">
              <a:rPr lang="es-CO" smtClean="0"/>
              <a:t>‹Nº›</a:t>
            </a:fld>
            <a:endParaRPr lang="es-CO"/>
          </a:p>
        </p:txBody>
      </p:sp>
    </p:spTree>
    <p:extLst>
      <p:ext uri="{BB962C8B-B14F-4D97-AF65-F5344CB8AC3E}">
        <p14:creationId xmlns:p14="http://schemas.microsoft.com/office/powerpoint/2010/main" val="685421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lvl="0"/>
            <a:r>
              <a:rPr lang="es-ES_tradnl" sz="1200" b="1" kern="1200" baseline="0" dirty="0">
                <a:solidFill>
                  <a:schemeClr val="tx1"/>
                </a:solidFill>
                <a:effectLst/>
                <a:latin typeface="+mn-lt"/>
                <a:ea typeface="+mn-ea"/>
                <a:cs typeface="+mn-cs"/>
              </a:rPr>
              <a:t>la postmenopausia es el periodo de tiempo desde la ultima </a:t>
            </a:r>
            <a:r>
              <a:rPr lang="es-ES_tradnl" sz="1200" b="1" kern="1200" baseline="0" dirty="0" err="1">
                <a:solidFill>
                  <a:schemeClr val="tx1"/>
                </a:solidFill>
                <a:effectLst/>
                <a:latin typeface="+mn-lt"/>
                <a:ea typeface="+mn-ea"/>
                <a:cs typeface="+mn-cs"/>
              </a:rPr>
              <a:t>menstruacion</a:t>
            </a:r>
            <a:r>
              <a:rPr lang="es-ES_tradnl" sz="1200" b="1" kern="1200" baseline="0" dirty="0">
                <a:solidFill>
                  <a:schemeClr val="tx1"/>
                </a:solidFill>
                <a:effectLst/>
                <a:latin typeface="+mn-lt"/>
                <a:ea typeface="+mn-ea"/>
                <a:cs typeface="+mn-cs"/>
              </a:rPr>
              <a:t>, ya sea espontanea o inducida hasta el final de la vida de la paciente </a:t>
            </a:r>
          </a:p>
          <a:p>
            <a:pPr lvl="0"/>
            <a:r>
              <a:rPr lang="es-CO" sz="1200" b="0" i="0" u="none" strike="noStrike" kern="1200" dirty="0">
                <a:solidFill>
                  <a:schemeClr val="tx1"/>
                </a:solidFill>
                <a:effectLst/>
                <a:latin typeface="+mn-lt"/>
                <a:ea typeface="+mn-ea"/>
                <a:cs typeface="+mn-cs"/>
              </a:rPr>
              <a:t>Perimenopausia o transición menstrual: Ocurre 4 años antes en promedio y se caracteriza por periodos menstruales irregulares y fluctuaciones hormonales, sofocos, trastornos del sueño, alteraciones en el estado de ánimo y sequedad vaginal</a:t>
            </a:r>
            <a:endParaRPr lang="es-ES_tradnl" sz="1200" b="1" kern="1200" dirty="0">
              <a:solidFill>
                <a:schemeClr val="tx1"/>
              </a:solidFill>
              <a:effectLst/>
              <a:latin typeface="+mn-lt"/>
              <a:ea typeface="+mn-ea"/>
              <a:cs typeface="+mn-cs"/>
            </a:endParaRPr>
          </a:p>
          <a:p>
            <a:endParaRPr lang="es-CO" dirty="0"/>
          </a:p>
        </p:txBody>
      </p:sp>
      <p:sp>
        <p:nvSpPr>
          <p:cNvPr id="4" name="Marcador de número de diapositiva 3"/>
          <p:cNvSpPr>
            <a:spLocks noGrp="1"/>
          </p:cNvSpPr>
          <p:nvPr>
            <p:ph type="sldNum" sz="quarter" idx="10"/>
          </p:nvPr>
        </p:nvSpPr>
        <p:spPr/>
        <p:txBody>
          <a:bodyPr/>
          <a:lstStyle/>
          <a:p>
            <a:fld id="{CAB75716-2888-4EBD-95B2-971206E1B2C0}" type="slidenum">
              <a:rPr lang="es-CO" smtClean="0"/>
              <a:t>4</a:t>
            </a:fld>
            <a:endParaRPr lang="es-CO"/>
          </a:p>
        </p:txBody>
      </p:sp>
    </p:spTree>
    <p:extLst>
      <p:ext uri="{BB962C8B-B14F-4D97-AF65-F5344CB8AC3E}">
        <p14:creationId xmlns:p14="http://schemas.microsoft.com/office/powerpoint/2010/main" val="13046944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a:t>CAMBIOS</a:t>
            </a:r>
            <a:r>
              <a:rPr lang="es-CO" baseline="0" dirty="0"/>
              <a:t> FISIOLÓGICOS PERO SE DAN ESTE TIPO DE SITUACIONES. </a:t>
            </a:r>
            <a:endParaRPr lang="es-CO" dirty="0"/>
          </a:p>
        </p:txBody>
      </p:sp>
      <p:sp>
        <p:nvSpPr>
          <p:cNvPr id="4" name="Marcador de número de diapositiva 3"/>
          <p:cNvSpPr>
            <a:spLocks noGrp="1"/>
          </p:cNvSpPr>
          <p:nvPr>
            <p:ph type="sldNum" sz="quarter" idx="10"/>
          </p:nvPr>
        </p:nvSpPr>
        <p:spPr/>
        <p:txBody>
          <a:bodyPr/>
          <a:lstStyle/>
          <a:p>
            <a:fld id="{CAB75716-2888-4EBD-95B2-971206E1B2C0}" type="slidenum">
              <a:rPr lang="es-CO" smtClean="0"/>
              <a:t>13</a:t>
            </a:fld>
            <a:endParaRPr lang="es-CO"/>
          </a:p>
        </p:txBody>
      </p:sp>
    </p:spTree>
    <p:extLst>
      <p:ext uri="{BB962C8B-B14F-4D97-AF65-F5344CB8AC3E}">
        <p14:creationId xmlns:p14="http://schemas.microsoft.com/office/powerpoint/2010/main" val="42060376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O" dirty="0" err="1"/>
              <a:t>Grráfico</a:t>
            </a:r>
            <a:r>
              <a:rPr lang="es-CO" baseline="0" dirty="0"/>
              <a:t> que me compara hombres y mujeres. Equipara </a:t>
            </a:r>
            <a:r>
              <a:rPr lang="es-CO" baseline="0" dirty="0" err="1"/>
              <a:t>despues</a:t>
            </a:r>
            <a:r>
              <a:rPr lang="es-CO" baseline="0" dirty="0"/>
              <a:t> de la menopausia con la mortalidad por enf coronaria en los hombres. </a:t>
            </a:r>
            <a:endParaRPr lang="es-CO" dirty="0"/>
          </a:p>
          <a:p>
            <a:endParaRPr lang="es-CO" dirty="0"/>
          </a:p>
        </p:txBody>
      </p:sp>
      <p:sp>
        <p:nvSpPr>
          <p:cNvPr id="4" name="Marcador de número de diapositiva 3"/>
          <p:cNvSpPr>
            <a:spLocks noGrp="1"/>
          </p:cNvSpPr>
          <p:nvPr>
            <p:ph type="sldNum" sz="quarter" idx="10"/>
          </p:nvPr>
        </p:nvSpPr>
        <p:spPr/>
        <p:txBody>
          <a:bodyPr/>
          <a:lstStyle/>
          <a:p>
            <a:fld id="{CAB75716-2888-4EBD-95B2-971206E1B2C0}" type="slidenum">
              <a:rPr lang="es-CO" smtClean="0"/>
              <a:t>16</a:t>
            </a:fld>
            <a:endParaRPr lang="es-CO"/>
          </a:p>
        </p:txBody>
      </p:sp>
    </p:spTree>
    <p:extLst>
      <p:ext uri="{BB962C8B-B14F-4D97-AF65-F5344CB8AC3E}">
        <p14:creationId xmlns:p14="http://schemas.microsoft.com/office/powerpoint/2010/main" val="25995725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O" sz="1200" b="0" i="0" u="none" strike="noStrike" kern="1200" dirty="0">
                <a:solidFill>
                  <a:schemeClr val="tx1"/>
                </a:solidFill>
                <a:effectLst/>
                <a:latin typeface="+mn-lt"/>
                <a:ea typeface="+mn-ea"/>
                <a:cs typeface="+mn-cs"/>
              </a:rPr>
              <a:t>perdida de la densidad mineral </a:t>
            </a:r>
            <a:r>
              <a:rPr lang="es-CO" sz="1200" b="0" i="0" u="none" strike="noStrike" kern="1200" dirty="0" err="1">
                <a:solidFill>
                  <a:schemeClr val="tx1"/>
                </a:solidFill>
                <a:effectLst/>
                <a:latin typeface="+mn-lt"/>
                <a:ea typeface="+mn-ea"/>
                <a:cs typeface="+mn-cs"/>
              </a:rPr>
              <a:t>osea</a:t>
            </a:r>
            <a:r>
              <a:rPr lang="es-CO" sz="1200" b="0" i="0" u="none" strike="noStrike" kern="1200" dirty="0">
                <a:solidFill>
                  <a:schemeClr val="tx1"/>
                </a:solidFill>
                <a:effectLst/>
                <a:latin typeface="+mn-lt"/>
                <a:ea typeface="+mn-ea"/>
                <a:cs typeface="+mn-cs"/>
              </a:rPr>
              <a:t>, aumento del riesgo de enfermedad cardiovascular, disminución de colágeno en piel.</a:t>
            </a:r>
            <a:endParaRPr lang="es-CO" b="0" dirty="0">
              <a:effectLst/>
            </a:endParaRPr>
          </a:p>
          <a:p>
            <a:endParaRPr lang="es-CO" dirty="0"/>
          </a:p>
        </p:txBody>
      </p:sp>
      <p:sp>
        <p:nvSpPr>
          <p:cNvPr id="4" name="Marcador de número de diapositiva 3"/>
          <p:cNvSpPr>
            <a:spLocks noGrp="1"/>
          </p:cNvSpPr>
          <p:nvPr>
            <p:ph type="sldNum" sz="quarter" idx="10"/>
          </p:nvPr>
        </p:nvSpPr>
        <p:spPr/>
        <p:txBody>
          <a:bodyPr/>
          <a:lstStyle/>
          <a:p>
            <a:fld id="{CAB75716-2888-4EBD-95B2-971206E1B2C0}" type="slidenum">
              <a:rPr lang="es-CO" smtClean="0"/>
              <a:t>17</a:t>
            </a:fld>
            <a:endParaRPr lang="es-CO"/>
          </a:p>
        </p:txBody>
      </p:sp>
    </p:spTree>
    <p:extLst>
      <p:ext uri="{BB962C8B-B14F-4D97-AF65-F5344CB8AC3E}">
        <p14:creationId xmlns:p14="http://schemas.microsoft.com/office/powerpoint/2010/main" val="38258681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err="1"/>
              <a:t>Sintomas</a:t>
            </a:r>
            <a:r>
              <a:rPr lang="es-CO" dirty="0"/>
              <a:t> </a:t>
            </a:r>
            <a:r>
              <a:rPr lang="es-CO" dirty="0" err="1"/>
              <a:t>vasomotres</a:t>
            </a:r>
            <a:r>
              <a:rPr lang="es-CO" dirty="0"/>
              <a:t>: Se presentan en el 75% de las mujeres </a:t>
            </a:r>
            <a:r>
              <a:rPr lang="es-CO" dirty="0" err="1"/>
              <a:t>postmenopausicas</a:t>
            </a:r>
            <a:r>
              <a:rPr lang="es-CO" dirty="0"/>
              <a:t>  de EEUU. </a:t>
            </a:r>
          </a:p>
          <a:p>
            <a:r>
              <a:rPr lang="es-CO" dirty="0"/>
              <a:t>Sequedad vaginal en el 48% a los 3 años de la menopausia, generalmente por atrofia vaginal, </a:t>
            </a:r>
          </a:p>
          <a:p>
            <a:r>
              <a:rPr lang="es-CO" dirty="0"/>
              <a:t>Estos cambios provocan el estrechamiento del introito, la fusión de los labios menores y la contracción del prepucio del clítoris y la uretra. El pH vaginal se vuelve más alcalino, lo que puede alterar la flora vaginal y aumentar el riesgo de infección urogenital</a:t>
            </a:r>
          </a:p>
        </p:txBody>
      </p:sp>
      <p:sp>
        <p:nvSpPr>
          <p:cNvPr id="4" name="Marcador de número de diapositiva 3"/>
          <p:cNvSpPr>
            <a:spLocks noGrp="1"/>
          </p:cNvSpPr>
          <p:nvPr>
            <p:ph type="sldNum" sz="quarter" idx="10"/>
          </p:nvPr>
        </p:nvSpPr>
        <p:spPr/>
        <p:txBody>
          <a:bodyPr/>
          <a:lstStyle/>
          <a:p>
            <a:fld id="{CAB75716-2888-4EBD-95B2-971206E1B2C0}" type="slidenum">
              <a:rPr lang="es-CO" smtClean="0"/>
              <a:t>18</a:t>
            </a:fld>
            <a:endParaRPr lang="es-CO"/>
          </a:p>
        </p:txBody>
      </p:sp>
    </p:spTree>
    <p:extLst>
      <p:ext uri="{BB962C8B-B14F-4D97-AF65-F5344CB8AC3E}">
        <p14:creationId xmlns:p14="http://schemas.microsoft.com/office/powerpoint/2010/main" val="29911372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rtl="0"/>
            <a:r>
              <a:rPr lang="es-CO" sz="1200" b="0" i="0" u="none" strike="noStrike" kern="1200" dirty="0">
                <a:solidFill>
                  <a:schemeClr val="tx1"/>
                </a:solidFill>
                <a:effectLst/>
                <a:latin typeface="+mn-lt"/>
                <a:ea typeface="+mn-ea"/>
                <a:cs typeface="+mn-cs"/>
              </a:rPr>
              <a:t>La sensación se localiza en la parte alta del tórax y la cara, y tiene una duración de 2-4 mins acompañado de sudoración, palpitaciones y ansiedad. Este síntoma generalmente tiene una duración de 4-5 años. Se presenta en la noche.</a:t>
            </a:r>
            <a:endParaRPr lang="es-CO" b="0" dirty="0">
              <a:effectLst/>
            </a:endParaRPr>
          </a:p>
          <a:p>
            <a:pPr rtl="0"/>
            <a:r>
              <a:rPr lang="es-CO" sz="1200" b="0" i="0" u="none" strike="noStrike" kern="1200" dirty="0">
                <a:solidFill>
                  <a:schemeClr val="tx1"/>
                </a:solidFill>
                <a:effectLst/>
                <a:latin typeface="+mn-lt"/>
                <a:ea typeface="+mn-ea"/>
                <a:cs typeface="+mn-cs"/>
              </a:rPr>
              <a:t>Factores de riesgo: Obesidad, sedentarismo, tabaquismo, estrato socioeconómico, afroamericanas.</a:t>
            </a:r>
            <a:endParaRPr lang="es-CO" b="0" dirty="0">
              <a:effectLst/>
            </a:endParaRPr>
          </a:p>
          <a:p>
            <a:pPr rtl="0"/>
            <a:r>
              <a:rPr lang="es-CO" sz="1200" b="0" i="0" u="none" strike="noStrike" kern="1200" dirty="0">
                <a:solidFill>
                  <a:schemeClr val="tx1"/>
                </a:solidFill>
                <a:effectLst/>
                <a:latin typeface="+mn-lt"/>
                <a:ea typeface="+mn-ea"/>
                <a:cs typeface="+mn-cs"/>
              </a:rPr>
              <a:t>Se dan por alteración termorreguladora a nivel hipotalámico por la ausencia de estrógenos. Se da por la vasodilatación periférica lo cual generar trasudado y posteriormente temblores para restaurar la temperatura corporal.</a:t>
            </a:r>
            <a:br>
              <a:rPr lang="es-CO" dirty="0"/>
            </a:br>
            <a:endParaRPr lang="es-ES_tradnl" dirty="0"/>
          </a:p>
          <a:p>
            <a:endParaRPr lang="es-CO" dirty="0"/>
          </a:p>
        </p:txBody>
      </p:sp>
      <p:sp>
        <p:nvSpPr>
          <p:cNvPr id="4" name="Marcador de número de diapositiva 3"/>
          <p:cNvSpPr>
            <a:spLocks noGrp="1"/>
          </p:cNvSpPr>
          <p:nvPr>
            <p:ph type="sldNum" sz="quarter" idx="10"/>
          </p:nvPr>
        </p:nvSpPr>
        <p:spPr/>
        <p:txBody>
          <a:bodyPr/>
          <a:lstStyle/>
          <a:p>
            <a:fld id="{CAB75716-2888-4EBD-95B2-971206E1B2C0}" type="slidenum">
              <a:rPr lang="es-CO" smtClean="0"/>
              <a:t>19</a:t>
            </a:fld>
            <a:endParaRPr lang="es-CO"/>
          </a:p>
        </p:txBody>
      </p:sp>
    </p:spTree>
    <p:extLst>
      <p:ext uri="{BB962C8B-B14F-4D97-AF65-F5344CB8AC3E}">
        <p14:creationId xmlns:p14="http://schemas.microsoft.com/office/powerpoint/2010/main" val="9819190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O" dirty="0"/>
              <a:t>Entre 40-45 años se deben</a:t>
            </a:r>
            <a:r>
              <a:rPr lang="es-CO" baseline="0" dirty="0"/>
              <a:t> hacer los estudios independiente si se presenta con síntomas o no.</a:t>
            </a:r>
          </a:p>
          <a:p>
            <a:endParaRPr lang="es-CO" dirty="0"/>
          </a:p>
        </p:txBody>
      </p:sp>
      <p:sp>
        <p:nvSpPr>
          <p:cNvPr id="4" name="Marcador de número de diapositiva 3"/>
          <p:cNvSpPr>
            <a:spLocks noGrp="1"/>
          </p:cNvSpPr>
          <p:nvPr>
            <p:ph type="sldNum" sz="quarter" idx="10"/>
          </p:nvPr>
        </p:nvSpPr>
        <p:spPr/>
        <p:txBody>
          <a:bodyPr/>
          <a:lstStyle/>
          <a:p>
            <a:fld id="{CAB75716-2888-4EBD-95B2-971206E1B2C0}" type="slidenum">
              <a:rPr lang="es-CO" smtClean="0"/>
              <a:t>21</a:t>
            </a:fld>
            <a:endParaRPr lang="es-CO"/>
          </a:p>
        </p:txBody>
      </p:sp>
    </p:spTree>
    <p:extLst>
      <p:ext uri="{BB962C8B-B14F-4D97-AF65-F5344CB8AC3E}">
        <p14:creationId xmlns:p14="http://schemas.microsoft.com/office/powerpoint/2010/main" val="20956615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O" dirty="0"/>
              <a:t>FSH y si es &gt;15-25 se considera transición menopáusica, pero si es normal no se descarta</a:t>
            </a:r>
          </a:p>
          <a:p>
            <a:endParaRPr lang="es-CO" dirty="0"/>
          </a:p>
        </p:txBody>
      </p:sp>
      <p:sp>
        <p:nvSpPr>
          <p:cNvPr id="4" name="Marcador de número de diapositiva 3"/>
          <p:cNvSpPr>
            <a:spLocks noGrp="1"/>
          </p:cNvSpPr>
          <p:nvPr>
            <p:ph type="sldNum" sz="quarter" idx="10"/>
          </p:nvPr>
        </p:nvSpPr>
        <p:spPr/>
        <p:txBody>
          <a:bodyPr/>
          <a:lstStyle/>
          <a:p>
            <a:fld id="{CAB75716-2888-4EBD-95B2-971206E1B2C0}" type="slidenum">
              <a:rPr lang="es-CO" smtClean="0"/>
              <a:t>22</a:t>
            </a:fld>
            <a:endParaRPr lang="es-CO"/>
          </a:p>
        </p:txBody>
      </p:sp>
    </p:spTree>
    <p:extLst>
      <p:ext uri="{BB962C8B-B14F-4D97-AF65-F5344CB8AC3E}">
        <p14:creationId xmlns:p14="http://schemas.microsoft.com/office/powerpoint/2010/main" val="32453670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O" dirty="0"/>
              <a:t>La clasificación para entender la cronología del envejecimiento reproductivo en la mujer reconocida como “STRAW” es útil para determinar los cambios clínicos, endócrinos la cual contempla ciclos menstruales, síntomas, mediciones de FSH, LH, inhibina B, Hormona antimulleriana, y cuenta folicular, lo cual varía en virtud de la etapa en la que se encuentre: Reproductiva, transición a la menopausia y postmenopausia, esta clasificación es útil para detectar el diagnóstico de estas etapas. </a:t>
            </a:r>
          </a:p>
          <a:p>
            <a:endParaRPr lang="es-CO" dirty="0"/>
          </a:p>
        </p:txBody>
      </p:sp>
      <p:sp>
        <p:nvSpPr>
          <p:cNvPr id="4" name="Marcador de número de diapositiva 3"/>
          <p:cNvSpPr>
            <a:spLocks noGrp="1"/>
          </p:cNvSpPr>
          <p:nvPr>
            <p:ph type="sldNum" sz="quarter" idx="10"/>
          </p:nvPr>
        </p:nvSpPr>
        <p:spPr/>
        <p:txBody>
          <a:bodyPr/>
          <a:lstStyle/>
          <a:p>
            <a:fld id="{CAB75716-2888-4EBD-95B2-971206E1B2C0}" type="slidenum">
              <a:rPr lang="es-CO" smtClean="0"/>
              <a:t>23</a:t>
            </a:fld>
            <a:endParaRPr lang="es-CO"/>
          </a:p>
        </p:txBody>
      </p:sp>
    </p:spTree>
    <p:extLst>
      <p:ext uri="{BB962C8B-B14F-4D97-AF65-F5344CB8AC3E}">
        <p14:creationId xmlns:p14="http://schemas.microsoft.com/office/powerpoint/2010/main" val="34233983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O" dirty="0"/>
              <a:t>Teniendo en cuenta los cambios mencionados, se debe impactar a todas las mujeres independiente de si</a:t>
            </a:r>
            <a:r>
              <a:rPr lang="es-CO" baseline="0" dirty="0"/>
              <a:t> reciben o no TRH.</a:t>
            </a:r>
            <a:endParaRPr lang="es-CO" dirty="0"/>
          </a:p>
          <a:p>
            <a:endParaRPr lang="es-CO" dirty="0"/>
          </a:p>
        </p:txBody>
      </p:sp>
      <p:sp>
        <p:nvSpPr>
          <p:cNvPr id="4" name="Marcador de número de diapositiva 3"/>
          <p:cNvSpPr>
            <a:spLocks noGrp="1"/>
          </p:cNvSpPr>
          <p:nvPr>
            <p:ph type="sldNum" sz="quarter" idx="10"/>
          </p:nvPr>
        </p:nvSpPr>
        <p:spPr/>
        <p:txBody>
          <a:bodyPr/>
          <a:lstStyle/>
          <a:p>
            <a:fld id="{CAB75716-2888-4EBD-95B2-971206E1B2C0}" type="slidenum">
              <a:rPr lang="es-CO" smtClean="0"/>
              <a:t>24</a:t>
            </a:fld>
            <a:endParaRPr lang="es-CO"/>
          </a:p>
        </p:txBody>
      </p:sp>
    </p:spTree>
    <p:extLst>
      <p:ext uri="{BB962C8B-B14F-4D97-AF65-F5344CB8AC3E}">
        <p14:creationId xmlns:p14="http://schemas.microsoft.com/office/powerpoint/2010/main" val="2076925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_tradnl" dirty="0"/>
              <a:t>La</a:t>
            </a:r>
            <a:r>
              <a:rPr lang="es-ES_tradnl" baseline="0" dirty="0"/>
              <a:t> progesterona micronizada presenta menos efectos a nivel de la </a:t>
            </a:r>
            <a:r>
              <a:rPr lang="es-ES_tradnl" baseline="0" dirty="0" err="1"/>
              <a:t>Presion</a:t>
            </a:r>
            <a:r>
              <a:rPr lang="es-ES_tradnl" baseline="0" dirty="0"/>
              <a:t> Arterial, TG y metabolismo de los CHO. </a:t>
            </a:r>
            <a:endParaRPr lang="es-ES_tradnl" dirty="0"/>
          </a:p>
          <a:p>
            <a:endParaRPr lang="es-CO" dirty="0"/>
          </a:p>
        </p:txBody>
      </p:sp>
      <p:sp>
        <p:nvSpPr>
          <p:cNvPr id="4" name="Marcador de número de diapositiva 3"/>
          <p:cNvSpPr>
            <a:spLocks noGrp="1"/>
          </p:cNvSpPr>
          <p:nvPr>
            <p:ph type="sldNum" sz="quarter" idx="10"/>
          </p:nvPr>
        </p:nvSpPr>
        <p:spPr/>
        <p:txBody>
          <a:bodyPr/>
          <a:lstStyle/>
          <a:p>
            <a:fld id="{CAB75716-2888-4EBD-95B2-971206E1B2C0}" type="slidenum">
              <a:rPr lang="es-CO" smtClean="0"/>
              <a:t>34</a:t>
            </a:fld>
            <a:endParaRPr lang="es-CO"/>
          </a:p>
        </p:txBody>
      </p:sp>
    </p:spTree>
    <p:extLst>
      <p:ext uri="{BB962C8B-B14F-4D97-AF65-F5344CB8AC3E}">
        <p14:creationId xmlns:p14="http://schemas.microsoft.com/office/powerpoint/2010/main" val="32931374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a:t>Estudio </a:t>
            </a:r>
            <a:r>
              <a:rPr lang="es-CO" dirty="0" err="1"/>
              <a:t>Framigham</a:t>
            </a:r>
            <a:r>
              <a:rPr lang="es-CO" baseline="0" dirty="0"/>
              <a:t> 1974 , aumento en la incidencia de enf cardiovasculares en las ptes </a:t>
            </a:r>
            <a:r>
              <a:rPr lang="es-CO" baseline="0" dirty="0" err="1"/>
              <a:t>postmenopausicas</a:t>
            </a:r>
            <a:r>
              <a:rPr lang="es-CO" baseline="0" dirty="0"/>
              <a:t>. </a:t>
            </a:r>
          </a:p>
          <a:p>
            <a:r>
              <a:rPr lang="es-CO" baseline="0" dirty="0"/>
              <a:t>Aumento de esperanza de vida por lo menos viven 1/3 de su vida en menopausia. </a:t>
            </a:r>
            <a:endParaRPr lang="es-CO" dirty="0"/>
          </a:p>
          <a:p>
            <a:endParaRPr lang="es-CO" dirty="0"/>
          </a:p>
        </p:txBody>
      </p:sp>
      <p:sp>
        <p:nvSpPr>
          <p:cNvPr id="4" name="Marcador de número de diapositiva 3"/>
          <p:cNvSpPr>
            <a:spLocks noGrp="1"/>
          </p:cNvSpPr>
          <p:nvPr>
            <p:ph type="sldNum" sz="quarter" idx="10"/>
          </p:nvPr>
        </p:nvSpPr>
        <p:spPr/>
        <p:txBody>
          <a:bodyPr/>
          <a:lstStyle/>
          <a:p>
            <a:fld id="{CAB75716-2888-4EBD-95B2-971206E1B2C0}" type="slidenum">
              <a:rPr lang="es-CO" smtClean="0"/>
              <a:t>5</a:t>
            </a:fld>
            <a:endParaRPr lang="es-CO"/>
          </a:p>
        </p:txBody>
      </p:sp>
    </p:spTree>
    <p:extLst>
      <p:ext uri="{BB962C8B-B14F-4D97-AF65-F5344CB8AC3E}">
        <p14:creationId xmlns:p14="http://schemas.microsoft.com/office/powerpoint/2010/main" val="32779288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O" dirty="0"/>
              <a:t>Dividiendo la</a:t>
            </a:r>
            <a:r>
              <a:rPr lang="es-CO" baseline="0" dirty="0"/>
              <a:t> relación de la cadera a nivel de </a:t>
            </a:r>
            <a:r>
              <a:rPr lang="es-CO" baseline="0" dirty="0" err="1"/>
              <a:t>gluteos</a:t>
            </a:r>
            <a:r>
              <a:rPr lang="es-CO" baseline="0" dirty="0"/>
              <a:t> / </a:t>
            </a:r>
            <a:r>
              <a:rPr lang="es-CO" baseline="0" dirty="0" err="1"/>
              <a:t>Perimetro</a:t>
            </a:r>
            <a:r>
              <a:rPr lang="es-CO" baseline="0" dirty="0"/>
              <a:t> cintura a nivel de costilla flotante </a:t>
            </a:r>
            <a:endParaRPr lang="es-CO" dirty="0"/>
          </a:p>
          <a:p>
            <a:endParaRPr lang="es-CO" dirty="0"/>
          </a:p>
        </p:txBody>
      </p:sp>
      <p:sp>
        <p:nvSpPr>
          <p:cNvPr id="4" name="Marcador de número de diapositiva 3"/>
          <p:cNvSpPr>
            <a:spLocks noGrp="1"/>
          </p:cNvSpPr>
          <p:nvPr>
            <p:ph type="sldNum" sz="quarter" idx="10"/>
          </p:nvPr>
        </p:nvSpPr>
        <p:spPr/>
        <p:txBody>
          <a:bodyPr/>
          <a:lstStyle/>
          <a:p>
            <a:fld id="{CAB75716-2888-4EBD-95B2-971206E1B2C0}" type="slidenum">
              <a:rPr lang="es-CO" smtClean="0"/>
              <a:t>35</a:t>
            </a:fld>
            <a:endParaRPr lang="es-CO"/>
          </a:p>
        </p:txBody>
      </p:sp>
    </p:spTree>
    <p:extLst>
      <p:ext uri="{BB962C8B-B14F-4D97-AF65-F5344CB8AC3E}">
        <p14:creationId xmlns:p14="http://schemas.microsoft.com/office/powerpoint/2010/main" val="9653000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_tradnl" sz="1200" dirty="0">
                <a:latin typeface="Corbel" charset="0"/>
                <a:ea typeface="Corbel" charset="0"/>
                <a:cs typeface="Corbel" charset="0"/>
              </a:rPr>
              <a:t>Mujeres con útero    Se sugiere progesterona o </a:t>
            </a:r>
            <a:r>
              <a:rPr lang="es-ES_tradnl" sz="1200" dirty="0" err="1">
                <a:latin typeface="Corbel" charset="0"/>
                <a:ea typeface="Corbel" charset="0"/>
                <a:cs typeface="Corbel" charset="0"/>
              </a:rPr>
              <a:t>dihidrogestona</a:t>
            </a:r>
            <a:r>
              <a:rPr lang="es-ES_tradnl" sz="1200" baseline="0" dirty="0">
                <a:latin typeface="Corbel" charset="0"/>
                <a:ea typeface="Corbel" charset="0"/>
                <a:cs typeface="Corbel" charset="0"/>
              </a:rPr>
              <a:t> que es neutral en </a:t>
            </a:r>
            <a:r>
              <a:rPr lang="es-ES_tradnl" sz="1200" baseline="0" dirty="0" err="1">
                <a:latin typeface="Corbel" charset="0"/>
                <a:ea typeface="Corbel" charset="0"/>
                <a:cs typeface="Corbel" charset="0"/>
              </a:rPr>
              <a:t>parametros</a:t>
            </a:r>
            <a:r>
              <a:rPr lang="es-ES_tradnl" sz="1200" baseline="0" dirty="0">
                <a:latin typeface="Corbel" charset="0"/>
                <a:ea typeface="Corbel" charset="0"/>
                <a:cs typeface="Corbel" charset="0"/>
              </a:rPr>
              <a:t> de </a:t>
            </a:r>
            <a:r>
              <a:rPr lang="es-ES_tradnl" sz="1200" baseline="0" dirty="0" err="1">
                <a:latin typeface="Corbel" charset="0"/>
                <a:ea typeface="Corbel" charset="0"/>
                <a:cs typeface="Corbel" charset="0"/>
              </a:rPr>
              <a:t>coagulacion</a:t>
            </a:r>
            <a:r>
              <a:rPr lang="es-ES_tradnl" sz="1200" baseline="0" dirty="0">
                <a:latin typeface="Corbel" charset="0"/>
                <a:ea typeface="Corbel" charset="0"/>
                <a:cs typeface="Corbel" charset="0"/>
              </a:rPr>
              <a:t> </a:t>
            </a:r>
            <a:endParaRPr lang="es-ES_tradnl" sz="1200" dirty="0">
              <a:latin typeface="Corbel" charset="0"/>
              <a:ea typeface="Corbel" charset="0"/>
              <a:cs typeface="Corbel" charset="0"/>
            </a:endParaRPr>
          </a:p>
          <a:p>
            <a:endParaRPr lang="es-CO" dirty="0"/>
          </a:p>
        </p:txBody>
      </p:sp>
      <p:sp>
        <p:nvSpPr>
          <p:cNvPr id="4" name="Marcador de número de diapositiva 3"/>
          <p:cNvSpPr>
            <a:spLocks noGrp="1"/>
          </p:cNvSpPr>
          <p:nvPr>
            <p:ph type="sldNum" sz="quarter" idx="10"/>
          </p:nvPr>
        </p:nvSpPr>
        <p:spPr/>
        <p:txBody>
          <a:bodyPr/>
          <a:lstStyle/>
          <a:p>
            <a:fld id="{CAB75716-2888-4EBD-95B2-971206E1B2C0}" type="slidenum">
              <a:rPr lang="es-CO" smtClean="0"/>
              <a:t>37</a:t>
            </a:fld>
            <a:endParaRPr lang="es-CO"/>
          </a:p>
        </p:txBody>
      </p:sp>
    </p:spTree>
    <p:extLst>
      <p:ext uri="{BB962C8B-B14F-4D97-AF65-F5344CB8AC3E}">
        <p14:creationId xmlns:p14="http://schemas.microsoft.com/office/powerpoint/2010/main" val="10677031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sz="1200" kern="1200" dirty="0" err="1">
                <a:solidFill>
                  <a:schemeClr val="tx1"/>
                </a:solidFill>
                <a:effectLst/>
                <a:latin typeface="+mn-lt"/>
                <a:ea typeface="+mn-ea"/>
                <a:cs typeface="+mn-cs"/>
              </a:rPr>
              <a:t>Progestagenos</a:t>
            </a:r>
            <a:r>
              <a:rPr lang="es-ES_tradnl" sz="1200" kern="1200" baseline="0" dirty="0">
                <a:solidFill>
                  <a:schemeClr val="tx1"/>
                </a:solidFill>
                <a:effectLst/>
                <a:latin typeface="+mn-lt"/>
                <a:ea typeface="+mn-ea"/>
                <a:cs typeface="+mn-cs"/>
              </a:rPr>
              <a:t> </a:t>
            </a:r>
            <a:r>
              <a:rPr lang="es-ES_tradnl" sz="1200" kern="1200" dirty="0">
                <a:solidFill>
                  <a:schemeClr val="tx1"/>
                </a:solidFill>
                <a:effectLst/>
                <a:latin typeface="+mn-lt"/>
                <a:ea typeface="+mn-ea"/>
                <a:cs typeface="+mn-cs"/>
              </a:rPr>
              <a:t> por al menos 12 días por mes</a:t>
            </a:r>
            <a:r>
              <a:rPr lang="es-ES_tradnl" sz="1200" kern="1200" baseline="0" dirty="0">
                <a:solidFill>
                  <a:schemeClr val="tx1"/>
                </a:solidFill>
                <a:effectLst/>
                <a:latin typeface="+mn-lt"/>
                <a:ea typeface="+mn-ea"/>
                <a:cs typeface="+mn-cs"/>
              </a:rPr>
              <a:t> disminuye el riesgo por mes y se recomienda en todas las </a:t>
            </a:r>
            <a:r>
              <a:rPr lang="es-ES_tradnl" sz="1200" kern="1200" baseline="0" dirty="0" err="1">
                <a:solidFill>
                  <a:schemeClr val="tx1"/>
                </a:solidFill>
                <a:effectLst/>
                <a:latin typeface="+mn-lt"/>
                <a:ea typeface="+mn-ea"/>
                <a:cs typeface="+mn-cs"/>
              </a:rPr>
              <a:t>mujres</a:t>
            </a:r>
            <a:r>
              <a:rPr lang="es-ES_tradnl" sz="1200" kern="1200" baseline="0" dirty="0">
                <a:solidFill>
                  <a:schemeClr val="tx1"/>
                </a:solidFill>
                <a:effectLst/>
                <a:latin typeface="+mn-lt"/>
                <a:ea typeface="+mn-ea"/>
                <a:cs typeface="+mn-cs"/>
              </a:rPr>
              <a:t> con </a:t>
            </a:r>
            <a:r>
              <a:rPr lang="es-ES_tradnl" sz="1200" kern="1200" baseline="0" dirty="0" err="1">
                <a:solidFill>
                  <a:schemeClr val="tx1"/>
                </a:solidFill>
                <a:effectLst/>
                <a:latin typeface="+mn-lt"/>
                <a:ea typeface="+mn-ea"/>
                <a:cs typeface="+mn-cs"/>
              </a:rPr>
              <a:t>utero</a:t>
            </a:r>
            <a:r>
              <a:rPr lang="es-ES_tradnl" sz="1200" kern="1200" baseline="0" dirty="0">
                <a:solidFill>
                  <a:schemeClr val="tx1"/>
                </a:solidFill>
                <a:effectLst/>
                <a:latin typeface="+mn-lt"/>
                <a:ea typeface="+mn-ea"/>
                <a:cs typeface="+mn-cs"/>
              </a:rPr>
              <a:t>. </a:t>
            </a:r>
            <a:endParaRPr lang="es-ES_tradnl" sz="1200" kern="1200" dirty="0">
              <a:solidFill>
                <a:schemeClr val="tx1"/>
              </a:solidFill>
              <a:effectLst/>
              <a:latin typeface="+mn-lt"/>
              <a:ea typeface="+mn-ea"/>
              <a:cs typeface="+mn-cs"/>
            </a:endParaRPr>
          </a:p>
          <a:p>
            <a:r>
              <a:rPr lang="es-ES_tradnl" sz="1200" kern="1200" dirty="0">
                <a:solidFill>
                  <a:schemeClr val="tx1"/>
                </a:solidFill>
                <a:effectLst/>
                <a:latin typeface="+mn-lt"/>
                <a:ea typeface="+mn-ea"/>
                <a:cs typeface="+mn-cs"/>
              </a:rPr>
              <a:t>La asociación de gestágenos se puede realizar en régimen continuo combinado con los estrógenos o de forma secuencial. Esta última, en el momento actual, presenta numerosas variantes que podrían agruparse en dos subtipos: la administración secuencial "clásica", que consiste en la asociación del </a:t>
            </a:r>
            <a:r>
              <a:rPr lang="es-ES_tradnl" sz="1200" kern="1200" dirty="0" err="1">
                <a:solidFill>
                  <a:schemeClr val="tx1"/>
                </a:solidFill>
                <a:effectLst/>
                <a:latin typeface="+mn-lt"/>
                <a:ea typeface="+mn-ea"/>
                <a:cs typeface="+mn-cs"/>
              </a:rPr>
              <a:t>gestágeno</a:t>
            </a:r>
            <a:r>
              <a:rPr lang="es-ES_tradnl" sz="1200" kern="1200" dirty="0">
                <a:solidFill>
                  <a:schemeClr val="tx1"/>
                </a:solidFill>
                <a:effectLst/>
                <a:latin typeface="+mn-lt"/>
                <a:ea typeface="+mn-ea"/>
                <a:cs typeface="+mn-cs"/>
              </a:rPr>
              <a:t> durante 10 a 14 días consecutivos por cada 25 a 30 de administración continua de estrógenos, y la administración "ciclo-secuencial", que se realiza alternando ciclos cortos de tratamiento (generalmente de 1 a 3 días) con intervalos libres de él (de 3 a 5 días).</a:t>
            </a:r>
          </a:p>
          <a:p>
            <a:r>
              <a:rPr lang="es-ES_tradnl" sz="1200" kern="1200" dirty="0">
                <a:solidFill>
                  <a:schemeClr val="tx1"/>
                </a:solidFill>
                <a:effectLst/>
                <a:latin typeface="+mn-lt"/>
                <a:ea typeface="+mn-ea"/>
                <a:cs typeface="+mn-cs"/>
              </a:rPr>
              <a:t>La administración de gestágenos durante 10 a 14 días consecutivos por cada 25 a 30 días de administración de estrógenos reproduce en cierto modo la producción hormonal del ovario durante el ciclo menstrual fisiológico en la etapa reproductiva y, en consecuencia, una respuesta endometrial equivalente, lo que incrementa la probabilidad de sangrado mensual. Estas pautas deben recomendarse exclusivamente a mujeres premenopáusicas o a mujeres posmenopáusicas recientes (menos de dos años de amenorrea) que deseen expresamente mantener un patrón de sangrado periódico.</a:t>
            </a:r>
          </a:p>
        </p:txBody>
      </p:sp>
      <p:sp>
        <p:nvSpPr>
          <p:cNvPr id="4" name="Marcador de número de diapositiva 3"/>
          <p:cNvSpPr>
            <a:spLocks noGrp="1"/>
          </p:cNvSpPr>
          <p:nvPr>
            <p:ph type="sldNum" sz="quarter" idx="10"/>
          </p:nvPr>
        </p:nvSpPr>
        <p:spPr/>
        <p:txBody>
          <a:bodyPr/>
          <a:lstStyle/>
          <a:p>
            <a:fld id="{CAB75716-2888-4EBD-95B2-971206E1B2C0}" type="slidenum">
              <a:rPr lang="es-CO" smtClean="0"/>
              <a:t>40</a:t>
            </a:fld>
            <a:endParaRPr lang="es-CO"/>
          </a:p>
        </p:txBody>
      </p:sp>
    </p:spTree>
    <p:extLst>
      <p:ext uri="{BB962C8B-B14F-4D97-AF65-F5344CB8AC3E}">
        <p14:creationId xmlns:p14="http://schemas.microsoft.com/office/powerpoint/2010/main" val="35131869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O" dirty="0">
                <a:solidFill>
                  <a:schemeClr val="tx2"/>
                </a:solidFill>
                <a:latin typeface="Montserrat" panose="02000505000000020004"/>
              </a:rPr>
              <a:t>Si no toleran la vía oral se pueden usar por medio de DIU de levonorgestrel. </a:t>
            </a:r>
          </a:p>
          <a:p>
            <a:endParaRPr lang="es-CO" dirty="0"/>
          </a:p>
        </p:txBody>
      </p:sp>
      <p:sp>
        <p:nvSpPr>
          <p:cNvPr id="4" name="Marcador de número de diapositiva 3"/>
          <p:cNvSpPr>
            <a:spLocks noGrp="1"/>
          </p:cNvSpPr>
          <p:nvPr>
            <p:ph type="sldNum" sz="quarter" idx="10"/>
          </p:nvPr>
        </p:nvSpPr>
        <p:spPr/>
        <p:txBody>
          <a:bodyPr/>
          <a:lstStyle/>
          <a:p>
            <a:fld id="{CAB75716-2888-4EBD-95B2-971206E1B2C0}" type="slidenum">
              <a:rPr lang="es-CO" smtClean="0"/>
              <a:t>46</a:t>
            </a:fld>
            <a:endParaRPr lang="es-CO"/>
          </a:p>
        </p:txBody>
      </p:sp>
    </p:spTree>
    <p:extLst>
      <p:ext uri="{BB962C8B-B14F-4D97-AF65-F5344CB8AC3E}">
        <p14:creationId xmlns:p14="http://schemas.microsoft.com/office/powerpoint/2010/main" val="38206758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a:t>Genética, etnia (hispanas), tabaquismo (reduce 2 años la edad de aparición) e historia reproductiva. </a:t>
            </a:r>
          </a:p>
          <a:p>
            <a:endParaRPr lang="es-CO" dirty="0"/>
          </a:p>
        </p:txBody>
      </p:sp>
      <p:sp>
        <p:nvSpPr>
          <p:cNvPr id="4" name="Marcador de número de diapositiva 3"/>
          <p:cNvSpPr>
            <a:spLocks noGrp="1"/>
          </p:cNvSpPr>
          <p:nvPr>
            <p:ph type="sldNum" sz="quarter" idx="10"/>
          </p:nvPr>
        </p:nvSpPr>
        <p:spPr/>
        <p:txBody>
          <a:bodyPr/>
          <a:lstStyle/>
          <a:p>
            <a:fld id="{CAB75716-2888-4EBD-95B2-971206E1B2C0}" type="slidenum">
              <a:rPr lang="es-CO" smtClean="0"/>
              <a:t>6</a:t>
            </a:fld>
            <a:endParaRPr lang="es-CO"/>
          </a:p>
        </p:txBody>
      </p:sp>
    </p:spTree>
    <p:extLst>
      <p:ext uri="{BB962C8B-B14F-4D97-AF65-F5344CB8AC3E}">
        <p14:creationId xmlns:p14="http://schemas.microsoft.com/office/powerpoint/2010/main" val="35728080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sz="1200" kern="1200" dirty="0">
                <a:solidFill>
                  <a:schemeClr val="tx1"/>
                </a:solidFill>
                <a:effectLst/>
                <a:latin typeface="+mn-lt"/>
                <a:ea typeface="+mn-ea"/>
                <a:cs typeface="+mn-cs"/>
              </a:rPr>
              <a:t>Hipotálamo </a:t>
            </a:r>
            <a:r>
              <a:rPr lang="es-CO" sz="1200" kern="1200" dirty="0">
                <a:solidFill>
                  <a:schemeClr val="tx1"/>
                </a:solidFill>
                <a:effectLst/>
                <a:latin typeface="+mn-lt"/>
                <a:ea typeface="+mn-ea"/>
                <a:cs typeface="+mn-cs"/>
                <a:sym typeface="Wingdings" panose="05000000000000000000" pitchFamily="2" charset="2"/>
              </a:rPr>
              <a:t></a:t>
            </a:r>
            <a:r>
              <a:rPr lang="es-CO" sz="1200" kern="1200" dirty="0">
                <a:solidFill>
                  <a:schemeClr val="tx1"/>
                </a:solidFill>
                <a:effectLst/>
                <a:latin typeface="+mn-lt"/>
                <a:ea typeface="+mn-ea"/>
                <a:cs typeface="+mn-cs"/>
              </a:rPr>
              <a:t> GnRH </a:t>
            </a:r>
            <a:r>
              <a:rPr lang="es-CO" sz="1200" kern="1200" dirty="0">
                <a:solidFill>
                  <a:schemeClr val="tx1"/>
                </a:solidFill>
                <a:effectLst/>
                <a:latin typeface="+mn-lt"/>
                <a:ea typeface="+mn-ea"/>
                <a:cs typeface="+mn-cs"/>
                <a:sym typeface="Wingdings" panose="05000000000000000000" pitchFamily="2" charset="2"/>
              </a:rPr>
              <a:t></a:t>
            </a:r>
            <a:r>
              <a:rPr lang="es-CO" sz="1200" kern="1200" dirty="0">
                <a:solidFill>
                  <a:schemeClr val="tx1"/>
                </a:solidFill>
                <a:effectLst/>
                <a:latin typeface="+mn-lt"/>
                <a:ea typeface="+mn-ea"/>
                <a:cs typeface="+mn-cs"/>
              </a:rPr>
              <a:t> Adenohipófisis </a:t>
            </a:r>
            <a:r>
              <a:rPr lang="es-CO" sz="1200" kern="1200" dirty="0">
                <a:solidFill>
                  <a:schemeClr val="tx1"/>
                </a:solidFill>
                <a:effectLst/>
                <a:latin typeface="+mn-lt"/>
                <a:ea typeface="+mn-ea"/>
                <a:cs typeface="+mn-cs"/>
                <a:sym typeface="Wingdings" panose="05000000000000000000" pitchFamily="2" charset="2"/>
              </a:rPr>
              <a:t></a:t>
            </a:r>
            <a:r>
              <a:rPr lang="es-CO" sz="1200" kern="1200" dirty="0">
                <a:solidFill>
                  <a:schemeClr val="tx1"/>
                </a:solidFill>
                <a:effectLst/>
                <a:latin typeface="+mn-lt"/>
                <a:ea typeface="+mn-ea"/>
                <a:cs typeface="+mn-cs"/>
              </a:rPr>
              <a:t>FSH y LH </a:t>
            </a:r>
            <a:r>
              <a:rPr lang="es-CO" sz="1200" kern="1200" dirty="0">
                <a:solidFill>
                  <a:schemeClr val="tx1"/>
                </a:solidFill>
                <a:effectLst/>
                <a:latin typeface="+mn-lt"/>
                <a:ea typeface="+mn-ea"/>
                <a:cs typeface="+mn-cs"/>
                <a:sym typeface="Wingdings" panose="05000000000000000000" pitchFamily="2" charset="2"/>
              </a:rPr>
              <a:t></a:t>
            </a:r>
            <a:r>
              <a:rPr lang="es-CO" sz="1200" kern="1200" dirty="0">
                <a:solidFill>
                  <a:schemeClr val="tx1"/>
                </a:solidFill>
                <a:effectLst/>
                <a:latin typeface="+mn-lt"/>
                <a:ea typeface="+mn-ea"/>
                <a:cs typeface="+mn-cs"/>
              </a:rPr>
              <a:t> Ovario (FSH: Crecimiento de folículos en el ovario. LH: Estimula ovulación, formación del cuerpo lúteo, síntesis de estrógenos y progesterona en el ovario). </a:t>
            </a:r>
          </a:p>
          <a:p>
            <a:r>
              <a:rPr lang="es-CO" sz="1200" kern="1200" dirty="0">
                <a:solidFill>
                  <a:schemeClr val="tx1"/>
                </a:solidFill>
                <a:effectLst/>
                <a:latin typeface="+mn-lt"/>
                <a:ea typeface="+mn-ea"/>
                <a:cs typeface="+mn-cs"/>
              </a:rPr>
              <a:t>La LH por medio de los estrógenos estimula adenohipófisis para que esta a su vez libere más LH con el fin de alcanzar niveles estrogénicos antes de la ovulación. Cuando se alcanzan concentraciones suficientes de LH, ya el efecto estrogénico en la adenohipófisis es negativo. </a:t>
            </a:r>
            <a:endParaRPr lang="es-CO" dirty="0"/>
          </a:p>
          <a:p>
            <a:endParaRPr lang="es-CO" dirty="0"/>
          </a:p>
        </p:txBody>
      </p:sp>
      <p:sp>
        <p:nvSpPr>
          <p:cNvPr id="4" name="Marcador de número de diapositiva 3"/>
          <p:cNvSpPr>
            <a:spLocks noGrp="1"/>
          </p:cNvSpPr>
          <p:nvPr>
            <p:ph type="sldNum" sz="quarter" idx="10"/>
          </p:nvPr>
        </p:nvSpPr>
        <p:spPr/>
        <p:txBody>
          <a:bodyPr/>
          <a:lstStyle/>
          <a:p>
            <a:fld id="{CAB75716-2888-4EBD-95B2-971206E1B2C0}" type="slidenum">
              <a:rPr lang="es-CO" smtClean="0"/>
              <a:t>7</a:t>
            </a:fld>
            <a:endParaRPr lang="es-CO"/>
          </a:p>
        </p:txBody>
      </p:sp>
    </p:spTree>
    <p:extLst>
      <p:ext uri="{BB962C8B-B14F-4D97-AF65-F5344CB8AC3E}">
        <p14:creationId xmlns:p14="http://schemas.microsoft.com/office/powerpoint/2010/main" val="10240165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rtl="0"/>
            <a:r>
              <a:rPr lang="es-CO" sz="1200" b="0" i="0" u="none" strike="noStrike" kern="1200" dirty="0">
                <a:solidFill>
                  <a:schemeClr val="tx1"/>
                </a:solidFill>
                <a:effectLst/>
                <a:latin typeface="+mn-lt"/>
                <a:ea typeface="+mn-ea"/>
                <a:cs typeface="+mn-cs"/>
              </a:rPr>
              <a:t>La disminución en folículos en desarrollo se refleja en una disminución de la inhibina B con posterior aumento de la FSH.  También hay un aumento de hormona antimulleriana que puede reflejar la transición menopáusica (perimenopausia). </a:t>
            </a:r>
            <a:endParaRPr lang="es-CO" b="0" dirty="0">
              <a:effectLst/>
            </a:endParaRPr>
          </a:p>
          <a:p>
            <a:pPr rtl="0"/>
            <a:r>
              <a:rPr lang="es-CO" sz="1200" b="0" i="0" u="none" strike="noStrike" kern="1200" dirty="0">
                <a:solidFill>
                  <a:schemeClr val="tx1"/>
                </a:solidFill>
                <a:effectLst/>
                <a:latin typeface="+mn-lt"/>
                <a:ea typeface="+mn-ea"/>
                <a:cs typeface="+mn-cs"/>
              </a:rPr>
              <a:t>En la perimenopausia las mujeres experimentan irregularidad menstrual, se preserva relativamente la secreción de estradiol pero la de progesterona tiende a ser más baja en la fase lútea. Durante este periodo puede haber también una disminución de la sensibilidad del eje hipotálamo-hipófisis a la retroalimentación positiva que generan los estrógenos en la fase lútea y retroalimentación negativa en la fase folicular. </a:t>
            </a:r>
            <a:endParaRPr lang="es-CO" b="0" dirty="0">
              <a:effectLst/>
            </a:endParaRPr>
          </a:p>
          <a:p>
            <a:endParaRPr lang="es-CO" dirty="0"/>
          </a:p>
        </p:txBody>
      </p:sp>
      <p:sp>
        <p:nvSpPr>
          <p:cNvPr id="4" name="Marcador de número de diapositiva 3"/>
          <p:cNvSpPr>
            <a:spLocks noGrp="1"/>
          </p:cNvSpPr>
          <p:nvPr>
            <p:ph type="sldNum" sz="quarter" idx="10"/>
          </p:nvPr>
        </p:nvSpPr>
        <p:spPr/>
        <p:txBody>
          <a:bodyPr/>
          <a:lstStyle/>
          <a:p>
            <a:fld id="{CAB75716-2888-4EBD-95B2-971206E1B2C0}" type="slidenum">
              <a:rPr lang="es-CO" smtClean="0"/>
              <a:t>8</a:t>
            </a:fld>
            <a:endParaRPr lang="es-CO"/>
          </a:p>
        </p:txBody>
      </p:sp>
    </p:spTree>
    <p:extLst>
      <p:ext uri="{BB962C8B-B14F-4D97-AF65-F5344CB8AC3E}">
        <p14:creationId xmlns:p14="http://schemas.microsoft.com/office/powerpoint/2010/main" val="17939812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rtl="0"/>
            <a:r>
              <a:rPr lang="es-CO" sz="1200" b="0" i="0" u="none" strike="noStrike" kern="1200" dirty="0">
                <a:solidFill>
                  <a:schemeClr val="tx1"/>
                </a:solidFill>
                <a:effectLst/>
                <a:latin typeface="+mn-lt"/>
                <a:ea typeface="+mn-ea"/>
                <a:cs typeface="+mn-cs"/>
              </a:rPr>
              <a:t>La disminución en folículos en desarrollo se refleja en una disminución de la inhibina B con posterior aumento de la FSH.  También hay un aumento de hormona antimulleriana que puede reflejar la transición menopáusica (perimenopausia). </a:t>
            </a:r>
            <a:endParaRPr lang="es-CO" b="0" dirty="0">
              <a:effectLst/>
            </a:endParaRPr>
          </a:p>
          <a:p>
            <a:pPr rtl="0"/>
            <a:r>
              <a:rPr lang="es-CO" sz="1200" b="0" i="0" u="none" strike="noStrike" kern="1200" dirty="0">
                <a:solidFill>
                  <a:schemeClr val="tx1"/>
                </a:solidFill>
                <a:effectLst/>
                <a:latin typeface="+mn-lt"/>
                <a:ea typeface="+mn-ea"/>
                <a:cs typeface="+mn-cs"/>
              </a:rPr>
              <a:t>En la perimenopausia las mujeres experimentan irregularidad menstrual, se preserva relativamente la secreción de estradiol pero la de progesterona tiende a ser más baja en la fase lútea. Durante este periodo puede haber también una disminución de la sensibilidad del eje hipotálamo-hipófisis a la retroalimentación positiva que generan los estrógenos en la fase lútea y retroalimentación negativa en la fase folicular. </a:t>
            </a:r>
            <a:endParaRPr lang="es-CO" b="0" dirty="0">
              <a:effectLst/>
            </a:endParaRPr>
          </a:p>
          <a:p>
            <a:endParaRPr lang="es-CO" dirty="0"/>
          </a:p>
        </p:txBody>
      </p:sp>
      <p:sp>
        <p:nvSpPr>
          <p:cNvPr id="4" name="Marcador de número de diapositiva 3"/>
          <p:cNvSpPr>
            <a:spLocks noGrp="1"/>
          </p:cNvSpPr>
          <p:nvPr>
            <p:ph type="sldNum" sz="quarter" idx="10"/>
          </p:nvPr>
        </p:nvSpPr>
        <p:spPr/>
        <p:txBody>
          <a:bodyPr/>
          <a:lstStyle/>
          <a:p>
            <a:fld id="{CAB75716-2888-4EBD-95B2-971206E1B2C0}" type="slidenum">
              <a:rPr lang="es-CO" smtClean="0"/>
              <a:t>9</a:t>
            </a:fld>
            <a:endParaRPr lang="es-CO"/>
          </a:p>
        </p:txBody>
      </p:sp>
    </p:spTree>
    <p:extLst>
      <p:ext uri="{BB962C8B-B14F-4D97-AF65-F5344CB8AC3E}">
        <p14:creationId xmlns:p14="http://schemas.microsoft.com/office/powerpoint/2010/main" val="14482543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O" sz="1200" kern="1200" dirty="0">
                <a:solidFill>
                  <a:schemeClr val="tx1"/>
                </a:solidFill>
                <a:effectLst/>
                <a:latin typeface="+mn-lt"/>
                <a:ea typeface="+mn-ea"/>
                <a:cs typeface="+mn-cs"/>
              </a:rPr>
              <a:t>Principalmente</a:t>
            </a:r>
            <a:r>
              <a:rPr lang="es-CO" sz="1200" kern="1200" baseline="0" dirty="0">
                <a:solidFill>
                  <a:schemeClr val="tx1"/>
                </a:solidFill>
                <a:effectLst/>
                <a:latin typeface="+mn-lt"/>
                <a:ea typeface="+mn-ea"/>
                <a:cs typeface="+mn-cs"/>
              </a:rPr>
              <a:t> en los ovarios.</a:t>
            </a:r>
            <a:endParaRPr lang="es-CO"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CO" sz="1200" kern="1200" dirty="0">
                <a:solidFill>
                  <a:schemeClr val="tx1"/>
                </a:solidFill>
                <a:effectLst/>
                <a:latin typeface="+mn-lt"/>
                <a:ea typeface="+mn-ea"/>
                <a:cs typeface="+mn-cs"/>
              </a:rPr>
              <a:t>En sangre hay tres tipo: B-estradiol, estrona y estriol; los ovarios secretan casi exclusivamente estradiol, la estrona se produce por aromatización de los andrógenos producidos en la corteza suprarrenal y teca ovárica. El estriol (estrógeno débil) es producto de la oxidación del estradiol y la estrona a nivel hepático</a:t>
            </a:r>
            <a:endParaRPr lang="es-CO" dirty="0"/>
          </a:p>
          <a:p>
            <a:pPr marL="0" marR="0" indent="0" algn="l" defTabSz="914400" rtl="0" eaLnBrk="1" fontAlgn="auto" latinLnBrk="0" hangingPunct="1">
              <a:lnSpc>
                <a:spcPct val="100000"/>
              </a:lnSpc>
              <a:spcBef>
                <a:spcPts val="0"/>
              </a:spcBef>
              <a:spcAft>
                <a:spcPts val="0"/>
              </a:spcAft>
              <a:buClrTx/>
              <a:buSzTx/>
              <a:buFontTx/>
              <a:buNone/>
              <a:tabLst/>
              <a:defRPr/>
            </a:pPr>
            <a:r>
              <a:rPr lang="es-CO" sz="1200" kern="1200" dirty="0">
                <a:solidFill>
                  <a:schemeClr val="tx1"/>
                </a:solidFill>
                <a:effectLst/>
                <a:latin typeface="+mn-lt"/>
                <a:ea typeface="+mn-ea"/>
                <a:cs typeface="+mn-cs"/>
              </a:rPr>
              <a:t>Potencia estrogénica del estradiol es 12 veces la de la estrona y 80 veces del estriol.</a:t>
            </a:r>
          </a:p>
        </p:txBody>
      </p:sp>
      <p:sp>
        <p:nvSpPr>
          <p:cNvPr id="4" name="Marcador de número de diapositiva 3"/>
          <p:cNvSpPr>
            <a:spLocks noGrp="1"/>
          </p:cNvSpPr>
          <p:nvPr>
            <p:ph type="sldNum" sz="quarter" idx="10"/>
          </p:nvPr>
        </p:nvSpPr>
        <p:spPr/>
        <p:txBody>
          <a:bodyPr/>
          <a:lstStyle/>
          <a:p>
            <a:fld id="{CAB75716-2888-4EBD-95B2-971206E1B2C0}" type="slidenum">
              <a:rPr lang="es-CO" smtClean="0"/>
              <a:t>10</a:t>
            </a:fld>
            <a:endParaRPr lang="es-CO"/>
          </a:p>
        </p:txBody>
      </p:sp>
    </p:spTree>
    <p:extLst>
      <p:ext uri="{BB962C8B-B14F-4D97-AF65-F5344CB8AC3E}">
        <p14:creationId xmlns:p14="http://schemas.microsoft.com/office/powerpoint/2010/main" val="23932078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sz="1200" kern="1200" dirty="0">
                <a:solidFill>
                  <a:schemeClr val="tx1"/>
                </a:solidFill>
                <a:effectLst/>
                <a:latin typeface="+mn-lt"/>
                <a:ea typeface="+mn-ea"/>
                <a:cs typeface="+mn-cs"/>
              </a:rPr>
              <a:t>Convierten el epitelio vaginal de cubico a estratificado. A nivel uterino generan proliferación del estroma y de glándulas, que a futuro durante la gestación son importantes para la implantación. A nivel de las trompas tiene efecto similar al del útero agregado a la inducción del número de células ciliadas. En la mama estimulan la proliferación del estroma, conductos y aumento de depósitos de grasa. </a:t>
            </a:r>
          </a:p>
          <a:p>
            <a:r>
              <a:rPr lang="es-CO" sz="1200" kern="1200" dirty="0">
                <a:solidFill>
                  <a:schemeClr val="tx1"/>
                </a:solidFill>
                <a:effectLst/>
                <a:latin typeface="+mn-lt"/>
                <a:ea typeface="+mn-ea"/>
                <a:cs typeface="+mn-cs"/>
              </a:rPr>
              <a:t>En el hueso inhibe la actividad osteoclástica, fomentando el crecimiento óseo y por ende la unión de la epífisis con la diáfisis; esto debido a la estimulación de la osteoprotegerina. Es por esto que durante la menopausia las mujeres están predispuestas a la osteoporosis, debido a la perdida de la actividad inhibitoria osteoclástica. </a:t>
            </a:r>
          </a:p>
          <a:p>
            <a:r>
              <a:rPr lang="es-CO" sz="1200" kern="1200" dirty="0">
                <a:solidFill>
                  <a:schemeClr val="tx1"/>
                </a:solidFill>
                <a:effectLst/>
                <a:latin typeface="+mn-lt"/>
                <a:ea typeface="+mn-ea"/>
                <a:cs typeface="+mn-cs"/>
              </a:rPr>
              <a:t>Aumenta las proteínas totales del organismo pero en menor medida que la testosterona, además a nivel subcutáneo estimula la acumulación de grasa (especialmente, mamas, glúteos y muslos). Aumenta la vascularización de la piel, lo que se ve reflejado en sangrados más abundantes tras un corte. Genera retención de líquidos y sodio, lo cual es leve y solo llega a ser importante durante la gestación en donde la mujer presenta niveles muy elevados de esta hormona.  </a:t>
            </a:r>
          </a:p>
          <a:p>
            <a:r>
              <a:rPr lang="es-CO" dirty="0" err="1"/>
              <a:t>lmente</a:t>
            </a:r>
            <a:r>
              <a:rPr lang="es-CO" dirty="0"/>
              <a:t> en los ovarios.</a:t>
            </a:r>
          </a:p>
        </p:txBody>
      </p:sp>
      <p:sp>
        <p:nvSpPr>
          <p:cNvPr id="4" name="Marcador de número de diapositiva 3"/>
          <p:cNvSpPr>
            <a:spLocks noGrp="1"/>
          </p:cNvSpPr>
          <p:nvPr>
            <p:ph type="sldNum" sz="quarter" idx="10"/>
          </p:nvPr>
        </p:nvSpPr>
        <p:spPr/>
        <p:txBody>
          <a:bodyPr/>
          <a:lstStyle/>
          <a:p>
            <a:fld id="{CAB75716-2888-4EBD-95B2-971206E1B2C0}" type="slidenum">
              <a:rPr lang="es-CO" smtClean="0"/>
              <a:t>11</a:t>
            </a:fld>
            <a:endParaRPr lang="es-CO"/>
          </a:p>
        </p:txBody>
      </p:sp>
    </p:spTree>
    <p:extLst>
      <p:ext uri="{BB962C8B-B14F-4D97-AF65-F5344CB8AC3E}">
        <p14:creationId xmlns:p14="http://schemas.microsoft.com/office/powerpoint/2010/main" val="14234841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sz="1200" b="1" kern="1200" dirty="0">
                <a:solidFill>
                  <a:schemeClr val="tx1"/>
                </a:solidFill>
                <a:effectLst/>
                <a:latin typeface="+mn-lt"/>
                <a:ea typeface="+mn-ea"/>
                <a:cs typeface="+mn-cs"/>
              </a:rPr>
              <a:t>Actualmente parece que el tamaño de la reserva folicular </a:t>
            </a:r>
            <a:r>
              <a:rPr lang="es-ES_tradnl" sz="1200" b="1" i="1" kern="1200" dirty="0">
                <a:solidFill>
                  <a:schemeClr val="tx1"/>
                </a:solidFill>
                <a:effectLst/>
                <a:latin typeface="+mn-lt"/>
                <a:ea typeface="+mn-ea"/>
                <a:cs typeface="+mn-cs"/>
              </a:rPr>
              <a:t>“es el principal determinante de la transición de la menstruación regular hacia la perimenopausia, así como hacia la menopausia misma”</a:t>
            </a:r>
            <a:r>
              <a:rPr lang="es-ES_tradnl" sz="1200" kern="1200" dirty="0">
                <a:solidFill>
                  <a:schemeClr val="tx1"/>
                </a:solidFill>
                <a:effectLst/>
                <a:latin typeface="+mn-lt"/>
                <a:ea typeface="+mn-ea"/>
                <a:cs typeface="+mn-cs"/>
              </a:rPr>
              <a:t> [5] [6]</a:t>
            </a:r>
            <a:r>
              <a:rPr lang="es-ES_tradnl" sz="1200" b="1" kern="1200" dirty="0">
                <a:solidFill>
                  <a:schemeClr val="tx1"/>
                </a:solidFill>
                <a:effectLst/>
                <a:latin typeface="+mn-lt"/>
                <a:ea typeface="+mn-ea"/>
                <a:cs typeface="+mn-cs"/>
              </a:rPr>
              <a:t> </a:t>
            </a:r>
            <a:r>
              <a:rPr lang="es-ES_tradnl" sz="1200" kern="1200" dirty="0">
                <a:solidFill>
                  <a:schemeClr val="tx1"/>
                </a:solidFill>
                <a:effectLst/>
                <a:latin typeface="+mn-lt"/>
                <a:ea typeface="+mn-ea"/>
                <a:cs typeface="+mn-cs"/>
              </a:rPr>
              <a:t>[7]</a:t>
            </a:r>
            <a:r>
              <a:rPr lang="es-ES_tradnl" dirty="0">
                <a:effectLst/>
              </a:rPr>
              <a:t> </a:t>
            </a:r>
            <a:endParaRPr lang="es-ES_tradnl" dirty="0"/>
          </a:p>
          <a:p>
            <a:pPr rtl="0"/>
            <a:r>
              <a:rPr lang="es-CO" sz="1200" b="0" i="0" u="none" strike="noStrike" kern="1200" dirty="0">
                <a:solidFill>
                  <a:schemeClr val="tx1"/>
                </a:solidFill>
                <a:effectLst/>
                <a:latin typeface="+mn-lt"/>
                <a:ea typeface="+mn-ea"/>
                <a:cs typeface="+mn-cs"/>
              </a:rPr>
              <a:t>Se asocia a una disminución marcada del número de ovocitos por atresia, sin embargo la evidencia del agotamiento absoluto es limitada ya que se han encontrado ovocitos residuales y folículos diferenciadores en mujeres mayores, aunque estos últimos son atrésicos. </a:t>
            </a:r>
            <a:endParaRPr lang="es-CO" b="0" dirty="0">
              <a:effectLst/>
            </a:endParaRPr>
          </a:p>
          <a:p>
            <a:endParaRPr lang="es-CO" dirty="0"/>
          </a:p>
        </p:txBody>
      </p:sp>
      <p:sp>
        <p:nvSpPr>
          <p:cNvPr id="4" name="Marcador de número de diapositiva 3"/>
          <p:cNvSpPr>
            <a:spLocks noGrp="1"/>
          </p:cNvSpPr>
          <p:nvPr>
            <p:ph type="sldNum" sz="quarter" idx="10"/>
          </p:nvPr>
        </p:nvSpPr>
        <p:spPr/>
        <p:txBody>
          <a:bodyPr/>
          <a:lstStyle/>
          <a:p>
            <a:fld id="{CAB75716-2888-4EBD-95B2-971206E1B2C0}" type="slidenum">
              <a:rPr lang="es-CO" smtClean="0"/>
              <a:t>12</a:t>
            </a:fld>
            <a:endParaRPr lang="es-CO"/>
          </a:p>
        </p:txBody>
      </p:sp>
    </p:spTree>
    <p:extLst>
      <p:ext uri="{BB962C8B-B14F-4D97-AF65-F5344CB8AC3E}">
        <p14:creationId xmlns:p14="http://schemas.microsoft.com/office/powerpoint/2010/main" val="40100476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2FE37DF-EC54-4263-8F2E-675F09D36E3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s-CO" dirty="0"/>
          </a:p>
        </p:txBody>
      </p:sp>
      <p:sp>
        <p:nvSpPr>
          <p:cNvPr id="3" name="Subtítulo 2">
            <a:extLst>
              <a:ext uri="{FF2B5EF4-FFF2-40B4-BE49-F238E27FC236}">
                <a16:creationId xmlns:a16="http://schemas.microsoft.com/office/drawing/2014/main" id="{9AE48E76-FA62-4A64-B559-E0990333E4A9}"/>
              </a:ext>
            </a:extLst>
          </p:cNvPr>
          <p:cNvSpPr>
            <a:spLocks noGrp="1"/>
          </p:cNvSpPr>
          <p:nvPr>
            <p:ph type="subTitle" idx="1"/>
          </p:nvPr>
        </p:nvSpPr>
        <p:spPr>
          <a:xfrm>
            <a:off x="4038600" y="3602038"/>
            <a:ext cx="66294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s-CO"/>
          </a:p>
        </p:txBody>
      </p:sp>
      <p:sp>
        <p:nvSpPr>
          <p:cNvPr id="4" name="Marcador de fecha 3">
            <a:extLst>
              <a:ext uri="{FF2B5EF4-FFF2-40B4-BE49-F238E27FC236}">
                <a16:creationId xmlns:a16="http://schemas.microsoft.com/office/drawing/2014/main" id="{673FB237-85B5-4E59-B1F1-B12705287A2F}"/>
              </a:ext>
            </a:extLst>
          </p:cNvPr>
          <p:cNvSpPr>
            <a:spLocks noGrp="1"/>
          </p:cNvSpPr>
          <p:nvPr>
            <p:ph type="dt" sz="half" idx="10"/>
          </p:nvPr>
        </p:nvSpPr>
        <p:spPr/>
        <p:txBody>
          <a:bodyPr/>
          <a:lstStyle/>
          <a:p>
            <a:fld id="{86CF6315-8EFA-4957-8B1F-343D251DE1AB}" type="datetimeFigureOut">
              <a:rPr lang="es-CO" smtClean="0"/>
              <a:t>12/05/2021</a:t>
            </a:fld>
            <a:endParaRPr lang="es-CO" dirty="0"/>
          </a:p>
        </p:txBody>
      </p:sp>
      <p:sp>
        <p:nvSpPr>
          <p:cNvPr id="5" name="Marcador de pie de página 4">
            <a:extLst>
              <a:ext uri="{FF2B5EF4-FFF2-40B4-BE49-F238E27FC236}">
                <a16:creationId xmlns:a16="http://schemas.microsoft.com/office/drawing/2014/main" id="{D9D8A0BE-4588-4000-BB99-7E87239B1C10}"/>
              </a:ext>
            </a:extLst>
          </p:cNvPr>
          <p:cNvSpPr>
            <a:spLocks noGrp="1"/>
          </p:cNvSpPr>
          <p:nvPr>
            <p:ph type="ftr" sz="quarter" idx="11"/>
          </p:nvPr>
        </p:nvSpPr>
        <p:spPr/>
        <p:txBody>
          <a:bodyPr/>
          <a:lstStyle/>
          <a:p>
            <a:endParaRPr lang="es-CO" dirty="0"/>
          </a:p>
        </p:txBody>
      </p:sp>
      <p:sp>
        <p:nvSpPr>
          <p:cNvPr id="6" name="Marcador de número de diapositiva 5">
            <a:extLst>
              <a:ext uri="{FF2B5EF4-FFF2-40B4-BE49-F238E27FC236}">
                <a16:creationId xmlns:a16="http://schemas.microsoft.com/office/drawing/2014/main" id="{C62783A1-00AF-4EC7-A6EC-7F5166052D80}"/>
              </a:ext>
            </a:extLst>
          </p:cNvPr>
          <p:cNvSpPr>
            <a:spLocks noGrp="1"/>
          </p:cNvSpPr>
          <p:nvPr>
            <p:ph type="sldNum" sz="quarter" idx="12"/>
          </p:nvPr>
        </p:nvSpPr>
        <p:spPr/>
        <p:txBody>
          <a:bodyPr/>
          <a:lstStyle/>
          <a:p>
            <a:fld id="{02AB0CCD-6591-48DB-8B0C-02F666FB18B1}" type="slidenum">
              <a:rPr lang="es-CO" smtClean="0"/>
              <a:t>‹Nº›</a:t>
            </a:fld>
            <a:endParaRPr lang="es-CO" dirty="0"/>
          </a:p>
        </p:txBody>
      </p:sp>
    </p:spTree>
    <p:extLst>
      <p:ext uri="{BB962C8B-B14F-4D97-AF65-F5344CB8AC3E}">
        <p14:creationId xmlns:p14="http://schemas.microsoft.com/office/powerpoint/2010/main" val="16541983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A4129AD-ECE5-474A-B387-D1DB95CB4CDD}"/>
              </a:ext>
            </a:extLst>
          </p:cNvPr>
          <p:cNvSpPr>
            <a:spLocks noGrp="1"/>
          </p:cNvSpPr>
          <p:nvPr>
            <p:ph type="title"/>
          </p:nvPr>
        </p:nvSpPr>
        <p:spPr/>
        <p:txBody>
          <a:bodyPr/>
          <a:lstStyle/>
          <a:p>
            <a:r>
              <a:rPr lang="en-US"/>
              <a:t>Click to edit Master title style</a:t>
            </a:r>
            <a:endParaRPr lang="es-CO"/>
          </a:p>
        </p:txBody>
      </p:sp>
      <p:sp>
        <p:nvSpPr>
          <p:cNvPr id="3" name="Marcador de texto vertical 2">
            <a:extLst>
              <a:ext uri="{FF2B5EF4-FFF2-40B4-BE49-F238E27FC236}">
                <a16:creationId xmlns:a16="http://schemas.microsoft.com/office/drawing/2014/main" id="{AB7BA0B1-5703-4417-8EBC-2B452AB8834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O"/>
          </a:p>
        </p:txBody>
      </p:sp>
      <p:sp>
        <p:nvSpPr>
          <p:cNvPr id="4" name="Marcador de fecha 3">
            <a:extLst>
              <a:ext uri="{FF2B5EF4-FFF2-40B4-BE49-F238E27FC236}">
                <a16:creationId xmlns:a16="http://schemas.microsoft.com/office/drawing/2014/main" id="{DECDD7C9-0917-4A0B-B8A9-9E5FB50DA9F0}"/>
              </a:ext>
            </a:extLst>
          </p:cNvPr>
          <p:cNvSpPr>
            <a:spLocks noGrp="1"/>
          </p:cNvSpPr>
          <p:nvPr>
            <p:ph type="dt" sz="half" idx="10"/>
          </p:nvPr>
        </p:nvSpPr>
        <p:spPr/>
        <p:txBody>
          <a:bodyPr/>
          <a:lstStyle/>
          <a:p>
            <a:fld id="{86CF6315-8EFA-4957-8B1F-343D251DE1AB}" type="datetimeFigureOut">
              <a:rPr lang="es-CO" smtClean="0"/>
              <a:t>12/05/2021</a:t>
            </a:fld>
            <a:endParaRPr lang="es-CO" dirty="0"/>
          </a:p>
        </p:txBody>
      </p:sp>
      <p:sp>
        <p:nvSpPr>
          <p:cNvPr id="5" name="Marcador de pie de página 4">
            <a:extLst>
              <a:ext uri="{FF2B5EF4-FFF2-40B4-BE49-F238E27FC236}">
                <a16:creationId xmlns:a16="http://schemas.microsoft.com/office/drawing/2014/main" id="{0611FD9F-47C6-487B-ADEA-D7CBC8BA32D6}"/>
              </a:ext>
            </a:extLst>
          </p:cNvPr>
          <p:cNvSpPr>
            <a:spLocks noGrp="1"/>
          </p:cNvSpPr>
          <p:nvPr>
            <p:ph type="ftr" sz="quarter" idx="11"/>
          </p:nvPr>
        </p:nvSpPr>
        <p:spPr/>
        <p:txBody>
          <a:bodyPr/>
          <a:lstStyle/>
          <a:p>
            <a:endParaRPr lang="es-CO" dirty="0"/>
          </a:p>
        </p:txBody>
      </p:sp>
      <p:sp>
        <p:nvSpPr>
          <p:cNvPr id="6" name="Marcador de número de diapositiva 5">
            <a:extLst>
              <a:ext uri="{FF2B5EF4-FFF2-40B4-BE49-F238E27FC236}">
                <a16:creationId xmlns:a16="http://schemas.microsoft.com/office/drawing/2014/main" id="{44879742-8F91-422B-ACE1-ECE7A8713263}"/>
              </a:ext>
            </a:extLst>
          </p:cNvPr>
          <p:cNvSpPr>
            <a:spLocks noGrp="1"/>
          </p:cNvSpPr>
          <p:nvPr>
            <p:ph type="sldNum" sz="quarter" idx="12"/>
          </p:nvPr>
        </p:nvSpPr>
        <p:spPr/>
        <p:txBody>
          <a:bodyPr/>
          <a:lstStyle/>
          <a:p>
            <a:fld id="{02AB0CCD-6591-48DB-8B0C-02F666FB18B1}" type="slidenum">
              <a:rPr lang="es-CO" smtClean="0"/>
              <a:t>‹Nº›</a:t>
            </a:fld>
            <a:endParaRPr lang="es-CO" dirty="0"/>
          </a:p>
        </p:txBody>
      </p:sp>
    </p:spTree>
    <p:extLst>
      <p:ext uri="{BB962C8B-B14F-4D97-AF65-F5344CB8AC3E}">
        <p14:creationId xmlns:p14="http://schemas.microsoft.com/office/powerpoint/2010/main" val="2656904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9709C36-9BD2-4D6A-BAFE-594FC6E00FB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s-CO"/>
          </a:p>
        </p:txBody>
      </p:sp>
      <p:sp>
        <p:nvSpPr>
          <p:cNvPr id="3" name="Marcador de texto vertical 2">
            <a:extLst>
              <a:ext uri="{FF2B5EF4-FFF2-40B4-BE49-F238E27FC236}">
                <a16:creationId xmlns:a16="http://schemas.microsoft.com/office/drawing/2014/main" id="{D947868E-B92C-4F91-9B8A-C374BE835A43}"/>
              </a:ext>
            </a:extLst>
          </p:cNvPr>
          <p:cNvSpPr>
            <a:spLocks noGrp="1"/>
          </p:cNvSpPr>
          <p:nvPr>
            <p:ph type="body" orient="vert" idx="1"/>
          </p:nvPr>
        </p:nvSpPr>
        <p:spPr>
          <a:xfrm>
            <a:off x="4457698" y="365125"/>
            <a:ext cx="4114801"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O"/>
          </a:p>
        </p:txBody>
      </p:sp>
      <p:sp>
        <p:nvSpPr>
          <p:cNvPr id="4" name="Marcador de fecha 3">
            <a:extLst>
              <a:ext uri="{FF2B5EF4-FFF2-40B4-BE49-F238E27FC236}">
                <a16:creationId xmlns:a16="http://schemas.microsoft.com/office/drawing/2014/main" id="{4F300ABA-6F60-480A-91BE-73DEB6CCFD54}"/>
              </a:ext>
            </a:extLst>
          </p:cNvPr>
          <p:cNvSpPr>
            <a:spLocks noGrp="1"/>
          </p:cNvSpPr>
          <p:nvPr>
            <p:ph type="dt" sz="half" idx="10"/>
          </p:nvPr>
        </p:nvSpPr>
        <p:spPr/>
        <p:txBody>
          <a:bodyPr/>
          <a:lstStyle/>
          <a:p>
            <a:fld id="{86CF6315-8EFA-4957-8B1F-343D251DE1AB}" type="datetimeFigureOut">
              <a:rPr lang="es-CO" smtClean="0"/>
              <a:t>12/05/2021</a:t>
            </a:fld>
            <a:endParaRPr lang="es-CO" dirty="0"/>
          </a:p>
        </p:txBody>
      </p:sp>
      <p:sp>
        <p:nvSpPr>
          <p:cNvPr id="5" name="Marcador de pie de página 4">
            <a:extLst>
              <a:ext uri="{FF2B5EF4-FFF2-40B4-BE49-F238E27FC236}">
                <a16:creationId xmlns:a16="http://schemas.microsoft.com/office/drawing/2014/main" id="{078D68B3-2C5D-4908-94A6-5DDD186B62F7}"/>
              </a:ext>
            </a:extLst>
          </p:cNvPr>
          <p:cNvSpPr>
            <a:spLocks noGrp="1"/>
          </p:cNvSpPr>
          <p:nvPr>
            <p:ph type="ftr" sz="quarter" idx="11"/>
          </p:nvPr>
        </p:nvSpPr>
        <p:spPr/>
        <p:txBody>
          <a:bodyPr/>
          <a:lstStyle/>
          <a:p>
            <a:endParaRPr lang="es-CO" dirty="0"/>
          </a:p>
        </p:txBody>
      </p:sp>
      <p:sp>
        <p:nvSpPr>
          <p:cNvPr id="6" name="Marcador de número de diapositiva 5">
            <a:extLst>
              <a:ext uri="{FF2B5EF4-FFF2-40B4-BE49-F238E27FC236}">
                <a16:creationId xmlns:a16="http://schemas.microsoft.com/office/drawing/2014/main" id="{E273D45F-3A7A-45C9-9A79-640C4410A74E}"/>
              </a:ext>
            </a:extLst>
          </p:cNvPr>
          <p:cNvSpPr>
            <a:spLocks noGrp="1"/>
          </p:cNvSpPr>
          <p:nvPr>
            <p:ph type="sldNum" sz="quarter" idx="12"/>
          </p:nvPr>
        </p:nvSpPr>
        <p:spPr/>
        <p:txBody>
          <a:bodyPr/>
          <a:lstStyle/>
          <a:p>
            <a:fld id="{02AB0CCD-6591-48DB-8B0C-02F666FB18B1}" type="slidenum">
              <a:rPr lang="es-CO" smtClean="0"/>
              <a:t>‹Nº›</a:t>
            </a:fld>
            <a:endParaRPr lang="es-CO" dirty="0"/>
          </a:p>
        </p:txBody>
      </p:sp>
      <p:sp>
        <p:nvSpPr>
          <p:cNvPr id="9" name="Marcador de texto vertical 2">
            <a:extLst>
              <a:ext uri="{FF2B5EF4-FFF2-40B4-BE49-F238E27FC236}">
                <a16:creationId xmlns:a16="http://schemas.microsoft.com/office/drawing/2014/main" id="{B82BB312-C856-43C9-8F5C-0C179D08EDB8}"/>
              </a:ext>
            </a:extLst>
          </p:cNvPr>
          <p:cNvSpPr>
            <a:spLocks noGrp="1"/>
          </p:cNvSpPr>
          <p:nvPr>
            <p:ph type="body" orient="vert" idx="13"/>
          </p:nvPr>
        </p:nvSpPr>
        <p:spPr>
          <a:xfrm>
            <a:off x="342897" y="365125"/>
            <a:ext cx="4114801" cy="370991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O"/>
          </a:p>
        </p:txBody>
      </p:sp>
    </p:spTree>
    <p:extLst>
      <p:ext uri="{BB962C8B-B14F-4D97-AF65-F5344CB8AC3E}">
        <p14:creationId xmlns:p14="http://schemas.microsoft.com/office/powerpoint/2010/main" val="3719512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80AB230-510B-46BA-A458-30415A4476DB}"/>
              </a:ext>
            </a:extLst>
          </p:cNvPr>
          <p:cNvSpPr>
            <a:spLocks noGrp="1"/>
          </p:cNvSpPr>
          <p:nvPr>
            <p:ph type="title"/>
          </p:nvPr>
        </p:nvSpPr>
        <p:spPr/>
        <p:txBody>
          <a:bodyPr/>
          <a:lstStyle/>
          <a:p>
            <a:r>
              <a:rPr lang="en-US"/>
              <a:t>Click to edit Master title style</a:t>
            </a:r>
            <a:endParaRPr lang="es-CO"/>
          </a:p>
        </p:txBody>
      </p:sp>
      <p:sp>
        <p:nvSpPr>
          <p:cNvPr id="3" name="Marcador de contenido 2">
            <a:extLst>
              <a:ext uri="{FF2B5EF4-FFF2-40B4-BE49-F238E27FC236}">
                <a16:creationId xmlns:a16="http://schemas.microsoft.com/office/drawing/2014/main" id="{D0852972-705E-4EE7-8C92-A2ECFCE604A5}"/>
              </a:ext>
            </a:extLst>
          </p:cNvPr>
          <p:cNvSpPr>
            <a:spLocks noGrp="1"/>
          </p:cNvSpPr>
          <p:nvPr>
            <p:ph idx="1"/>
          </p:nvPr>
        </p:nvSpPr>
        <p:spPr>
          <a:xfrm>
            <a:off x="685801" y="1825625"/>
            <a:ext cx="10667997" cy="2090392"/>
          </a:xfrm>
        </p:spPr>
        <p:txBody>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O" dirty="0"/>
          </a:p>
        </p:txBody>
      </p:sp>
      <p:sp>
        <p:nvSpPr>
          <p:cNvPr id="4" name="Marcador de fecha 3">
            <a:extLst>
              <a:ext uri="{FF2B5EF4-FFF2-40B4-BE49-F238E27FC236}">
                <a16:creationId xmlns:a16="http://schemas.microsoft.com/office/drawing/2014/main" id="{647B5BA6-96B9-4621-B526-119BBB5FAA0C}"/>
              </a:ext>
            </a:extLst>
          </p:cNvPr>
          <p:cNvSpPr>
            <a:spLocks noGrp="1"/>
          </p:cNvSpPr>
          <p:nvPr>
            <p:ph type="dt" sz="half" idx="10"/>
          </p:nvPr>
        </p:nvSpPr>
        <p:spPr/>
        <p:txBody>
          <a:bodyPr/>
          <a:lstStyle/>
          <a:p>
            <a:fld id="{86CF6315-8EFA-4957-8B1F-343D251DE1AB}" type="datetimeFigureOut">
              <a:rPr lang="es-CO" smtClean="0"/>
              <a:t>12/05/2021</a:t>
            </a:fld>
            <a:endParaRPr lang="es-CO" dirty="0"/>
          </a:p>
        </p:txBody>
      </p:sp>
      <p:sp>
        <p:nvSpPr>
          <p:cNvPr id="5" name="Marcador de pie de página 4">
            <a:extLst>
              <a:ext uri="{FF2B5EF4-FFF2-40B4-BE49-F238E27FC236}">
                <a16:creationId xmlns:a16="http://schemas.microsoft.com/office/drawing/2014/main" id="{768D5DBF-74C2-43DA-BA08-F929BB9B2294}"/>
              </a:ext>
            </a:extLst>
          </p:cNvPr>
          <p:cNvSpPr>
            <a:spLocks noGrp="1"/>
          </p:cNvSpPr>
          <p:nvPr>
            <p:ph type="ftr" sz="quarter" idx="11"/>
          </p:nvPr>
        </p:nvSpPr>
        <p:spPr/>
        <p:txBody>
          <a:bodyPr/>
          <a:lstStyle/>
          <a:p>
            <a:endParaRPr lang="es-CO" dirty="0"/>
          </a:p>
        </p:txBody>
      </p:sp>
      <p:sp>
        <p:nvSpPr>
          <p:cNvPr id="6" name="Marcador de número de diapositiva 5">
            <a:extLst>
              <a:ext uri="{FF2B5EF4-FFF2-40B4-BE49-F238E27FC236}">
                <a16:creationId xmlns:a16="http://schemas.microsoft.com/office/drawing/2014/main" id="{0388F0D5-E917-4FE5-8E29-10C8AAF764BB}"/>
              </a:ext>
            </a:extLst>
          </p:cNvPr>
          <p:cNvSpPr>
            <a:spLocks noGrp="1"/>
          </p:cNvSpPr>
          <p:nvPr>
            <p:ph type="sldNum" sz="quarter" idx="12"/>
          </p:nvPr>
        </p:nvSpPr>
        <p:spPr/>
        <p:txBody>
          <a:bodyPr/>
          <a:lstStyle/>
          <a:p>
            <a:fld id="{02AB0CCD-6591-48DB-8B0C-02F666FB18B1}" type="slidenum">
              <a:rPr lang="es-CO" smtClean="0"/>
              <a:t>‹Nº›</a:t>
            </a:fld>
            <a:endParaRPr lang="es-CO" dirty="0"/>
          </a:p>
        </p:txBody>
      </p:sp>
      <p:sp>
        <p:nvSpPr>
          <p:cNvPr id="9" name="Marcador de contenido 2">
            <a:extLst>
              <a:ext uri="{FF2B5EF4-FFF2-40B4-BE49-F238E27FC236}">
                <a16:creationId xmlns:a16="http://schemas.microsoft.com/office/drawing/2014/main" id="{812CB0F7-CC93-4978-8EAB-608B0E4AA3AF}"/>
              </a:ext>
            </a:extLst>
          </p:cNvPr>
          <p:cNvSpPr>
            <a:spLocks noGrp="1"/>
          </p:cNvSpPr>
          <p:nvPr>
            <p:ph idx="13"/>
          </p:nvPr>
        </p:nvSpPr>
        <p:spPr>
          <a:xfrm>
            <a:off x="4669654" y="3916017"/>
            <a:ext cx="6684145" cy="24133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O"/>
          </a:p>
        </p:txBody>
      </p:sp>
    </p:spTree>
    <p:extLst>
      <p:ext uri="{BB962C8B-B14F-4D97-AF65-F5344CB8AC3E}">
        <p14:creationId xmlns:p14="http://schemas.microsoft.com/office/powerpoint/2010/main" val="21166667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F1A1B7-772D-4D75-892B-27B117D804CA}"/>
              </a:ext>
            </a:extLst>
          </p:cNvPr>
          <p:cNvSpPr>
            <a:spLocks noGrp="1"/>
          </p:cNvSpPr>
          <p:nvPr>
            <p:ph type="title"/>
          </p:nvPr>
        </p:nvSpPr>
        <p:spPr>
          <a:xfrm>
            <a:off x="831850" y="1709738"/>
            <a:ext cx="10515600" cy="1957801"/>
          </a:xfrm>
        </p:spPr>
        <p:txBody>
          <a:bodyPr anchor="b"/>
          <a:lstStyle>
            <a:lvl1pPr>
              <a:defRPr sz="6000"/>
            </a:lvl1pPr>
          </a:lstStyle>
          <a:p>
            <a:r>
              <a:rPr lang="en-US"/>
              <a:t>Click to edit Master title style</a:t>
            </a:r>
            <a:endParaRPr lang="es-CO" dirty="0"/>
          </a:p>
        </p:txBody>
      </p:sp>
      <p:sp>
        <p:nvSpPr>
          <p:cNvPr id="3" name="Marcador de texto 2">
            <a:extLst>
              <a:ext uri="{FF2B5EF4-FFF2-40B4-BE49-F238E27FC236}">
                <a16:creationId xmlns:a16="http://schemas.microsoft.com/office/drawing/2014/main" id="{FF9B326C-5AAD-4A5D-9296-5664DBF19386}"/>
              </a:ext>
            </a:extLst>
          </p:cNvPr>
          <p:cNvSpPr>
            <a:spLocks noGrp="1"/>
          </p:cNvSpPr>
          <p:nvPr>
            <p:ph type="body" idx="1"/>
          </p:nvPr>
        </p:nvSpPr>
        <p:spPr>
          <a:xfrm>
            <a:off x="4313582" y="3675063"/>
            <a:ext cx="7040217" cy="1500187"/>
          </a:xfrm>
        </p:spPr>
        <p:txBody>
          <a:bodyPr/>
          <a:lstStyle>
            <a:lvl1pPr marL="0" indent="0">
              <a:buNone/>
              <a:defRPr sz="2400">
                <a:solidFill>
                  <a:srgbClr val="152B48"/>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Marcador de fecha 3">
            <a:extLst>
              <a:ext uri="{FF2B5EF4-FFF2-40B4-BE49-F238E27FC236}">
                <a16:creationId xmlns:a16="http://schemas.microsoft.com/office/drawing/2014/main" id="{EFC6101B-76EA-4336-A5AF-59DE7ADA5256}"/>
              </a:ext>
            </a:extLst>
          </p:cNvPr>
          <p:cNvSpPr>
            <a:spLocks noGrp="1"/>
          </p:cNvSpPr>
          <p:nvPr>
            <p:ph type="dt" sz="half" idx="10"/>
          </p:nvPr>
        </p:nvSpPr>
        <p:spPr/>
        <p:txBody>
          <a:bodyPr/>
          <a:lstStyle/>
          <a:p>
            <a:fld id="{86CF6315-8EFA-4957-8B1F-343D251DE1AB}" type="datetimeFigureOut">
              <a:rPr lang="es-CO" smtClean="0"/>
              <a:t>12/05/2021</a:t>
            </a:fld>
            <a:endParaRPr lang="es-CO" dirty="0"/>
          </a:p>
        </p:txBody>
      </p:sp>
      <p:sp>
        <p:nvSpPr>
          <p:cNvPr id="5" name="Marcador de pie de página 4">
            <a:extLst>
              <a:ext uri="{FF2B5EF4-FFF2-40B4-BE49-F238E27FC236}">
                <a16:creationId xmlns:a16="http://schemas.microsoft.com/office/drawing/2014/main" id="{C232D21D-9C42-4277-85E1-AB84A87F0742}"/>
              </a:ext>
            </a:extLst>
          </p:cNvPr>
          <p:cNvSpPr>
            <a:spLocks noGrp="1"/>
          </p:cNvSpPr>
          <p:nvPr>
            <p:ph type="ftr" sz="quarter" idx="11"/>
          </p:nvPr>
        </p:nvSpPr>
        <p:spPr/>
        <p:txBody>
          <a:bodyPr/>
          <a:lstStyle/>
          <a:p>
            <a:endParaRPr lang="es-CO" dirty="0"/>
          </a:p>
        </p:txBody>
      </p:sp>
      <p:sp>
        <p:nvSpPr>
          <p:cNvPr id="6" name="Marcador de número de diapositiva 5">
            <a:extLst>
              <a:ext uri="{FF2B5EF4-FFF2-40B4-BE49-F238E27FC236}">
                <a16:creationId xmlns:a16="http://schemas.microsoft.com/office/drawing/2014/main" id="{D75D6901-65A5-489B-8A2A-AC46A185E954}"/>
              </a:ext>
            </a:extLst>
          </p:cNvPr>
          <p:cNvSpPr>
            <a:spLocks noGrp="1"/>
          </p:cNvSpPr>
          <p:nvPr>
            <p:ph type="sldNum" sz="quarter" idx="12"/>
          </p:nvPr>
        </p:nvSpPr>
        <p:spPr/>
        <p:txBody>
          <a:bodyPr/>
          <a:lstStyle/>
          <a:p>
            <a:fld id="{02AB0CCD-6591-48DB-8B0C-02F666FB18B1}" type="slidenum">
              <a:rPr lang="es-CO" smtClean="0"/>
              <a:t>‹Nº›</a:t>
            </a:fld>
            <a:endParaRPr lang="es-CO" dirty="0"/>
          </a:p>
        </p:txBody>
      </p:sp>
    </p:spTree>
    <p:extLst>
      <p:ext uri="{BB962C8B-B14F-4D97-AF65-F5344CB8AC3E}">
        <p14:creationId xmlns:p14="http://schemas.microsoft.com/office/powerpoint/2010/main" val="8474323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ED94B4E-5A7E-47AC-84D3-3F40ADCCB1EA}"/>
              </a:ext>
            </a:extLst>
          </p:cNvPr>
          <p:cNvSpPr>
            <a:spLocks noGrp="1"/>
          </p:cNvSpPr>
          <p:nvPr>
            <p:ph type="title"/>
          </p:nvPr>
        </p:nvSpPr>
        <p:spPr/>
        <p:txBody>
          <a:bodyPr/>
          <a:lstStyle/>
          <a:p>
            <a:r>
              <a:rPr lang="en-US"/>
              <a:t>Click to edit Master title style</a:t>
            </a:r>
            <a:endParaRPr lang="es-CO"/>
          </a:p>
        </p:txBody>
      </p:sp>
      <p:sp>
        <p:nvSpPr>
          <p:cNvPr id="4" name="Marcador de contenido 3">
            <a:extLst>
              <a:ext uri="{FF2B5EF4-FFF2-40B4-BE49-F238E27FC236}">
                <a16:creationId xmlns:a16="http://schemas.microsoft.com/office/drawing/2014/main" id="{94D664EE-6701-4718-9054-5109FF57E41A}"/>
              </a:ext>
            </a:extLst>
          </p:cNvPr>
          <p:cNvSpPr>
            <a:spLocks noGrp="1"/>
          </p:cNvSpPr>
          <p:nvPr>
            <p:ph sz="half" idx="2"/>
          </p:nvPr>
        </p:nvSpPr>
        <p:spPr>
          <a:xfrm>
            <a:off x="4591878" y="1825625"/>
            <a:ext cx="6761922"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O"/>
          </a:p>
        </p:txBody>
      </p:sp>
      <p:sp>
        <p:nvSpPr>
          <p:cNvPr id="5" name="Marcador de fecha 4">
            <a:extLst>
              <a:ext uri="{FF2B5EF4-FFF2-40B4-BE49-F238E27FC236}">
                <a16:creationId xmlns:a16="http://schemas.microsoft.com/office/drawing/2014/main" id="{1749F008-5191-4482-9476-FAD016A650DE}"/>
              </a:ext>
            </a:extLst>
          </p:cNvPr>
          <p:cNvSpPr>
            <a:spLocks noGrp="1"/>
          </p:cNvSpPr>
          <p:nvPr>
            <p:ph type="dt" sz="half" idx="10"/>
          </p:nvPr>
        </p:nvSpPr>
        <p:spPr/>
        <p:txBody>
          <a:bodyPr/>
          <a:lstStyle/>
          <a:p>
            <a:fld id="{86CF6315-8EFA-4957-8B1F-343D251DE1AB}" type="datetimeFigureOut">
              <a:rPr lang="es-CO" smtClean="0"/>
              <a:t>12/05/2021</a:t>
            </a:fld>
            <a:endParaRPr lang="es-CO" dirty="0"/>
          </a:p>
        </p:txBody>
      </p:sp>
      <p:sp>
        <p:nvSpPr>
          <p:cNvPr id="6" name="Marcador de pie de página 5">
            <a:extLst>
              <a:ext uri="{FF2B5EF4-FFF2-40B4-BE49-F238E27FC236}">
                <a16:creationId xmlns:a16="http://schemas.microsoft.com/office/drawing/2014/main" id="{2D374705-EC7E-43CD-A8BA-700FE6E243F1}"/>
              </a:ext>
            </a:extLst>
          </p:cNvPr>
          <p:cNvSpPr>
            <a:spLocks noGrp="1"/>
          </p:cNvSpPr>
          <p:nvPr>
            <p:ph type="ftr" sz="quarter" idx="11"/>
          </p:nvPr>
        </p:nvSpPr>
        <p:spPr/>
        <p:txBody>
          <a:bodyPr/>
          <a:lstStyle/>
          <a:p>
            <a:endParaRPr lang="es-CO" dirty="0"/>
          </a:p>
        </p:txBody>
      </p:sp>
      <p:sp>
        <p:nvSpPr>
          <p:cNvPr id="7" name="Marcador de número de diapositiva 6">
            <a:extLst>
              <a:ext uri="{FF2B5EF4-FFF2-40B4-BE49-F238E27FC236}">
                <a16:creationId xmlns:a16="http://schemas.microsoft.com/office/drawing/2014/main" id="{5298F706-3B1B-4FF9-88B2-38308E9FDEAD}"/>
              </a:ext>
            </a:extLst>
          </p:cNvPr>
          <p:cNvSpPr>
            <a:spLocks noGrp="1"/>
          </p:cNvSpPr>
          <p:nvPr>
            <p:ph type="sldNum" sz="quarter" idx="12"/>
          </p:nvPr>
        </p:nvSpPr>
        <p:spPr/>
        <p:txBody>
          <a:bodyPr/>
          <a:lstStyle/>
          <a:p>
            <a:fld id="{02AB0CCD-6591-48DB-8B0C-02F666FB18B1}" type="slidenum">
              <a:rPr lang="es-CO" smtClean="0"/>
              <a:t>‹Nº›</a:t>
            </a:fld>
            <a:endParaRPr lang="es-CO" dirty="0"/>
          </a:p>
        </p:txBody>
      </p:sp>
    </p:spTree>
    <p:extLst>
      <p:ext uri="{BB962C8B-B14F-4D97-AF65-F5344CB8AC3E}">
        <p14:creationId xmlns:p14="http://schemas.microsoft.com/office/powerpoint/2010/main" val="636401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359AB5-B49C-4FFE-8A17-CE1143B3AA55}"/>
              </a:ext>
            </a:extLst>
          </p:cNvPr>
          <p:cNvSpPr>
            <a:spLocks noGrp="1"/>
          </p:cNvSpPr>
          <p:nvPr>
            <p:ph type="title"/>
          </p:nvPr>
        </p:nvSpPr>
        <p:spPr>
          <a:xfrm>
            <a:off x="839788" y="365125"/>
            <a:ext cx="10515600" cy="1325563"/>
          </a:xfrm>
        </p:spPr>
        <p:txBody>
          <a:bodyPr/>
          <a:lstStyle/>
          <a:p>
            <a:r>
              <a:rPr lang="en-US"/>
              <a:t>Click to edit Master title style</a:t>
            </a:r>
            <a:endParaRPr lang="es-CO" dirty="0"/>
          </a:p>
        </p:txBody>
      </p:sp>
      <p:sp>
        <p:nvSpPr>
          <p:cNvPr id="5" name="Marcador de texto 4">
            <a:extLst>
              <a:ext uri="{FF2B5EF4-FFF2-40B4-BE49-F238E27FC236}">
                <a16:creationId xmlns:a16="http://schemas.microsoft.com/office/drawing/2014/main" id="{374D0541-6456-44EA-8EDE-0DA35BC4BE16}"/>
              </a:ext>
            </a:extLst>
          </p:cNvPr>
          <p:cNvSpPr>
            <a:spLocks noGrp="1"/>
          </p:cNvSpPr>
          <p:nvPr>
            <p:ph type="body" sz="quarter" idx="3"/>
          </p:nvPr>
        </p:nvSpPr>
        <p:spPr>
          <a:xfrm>
            <a:off x="4562061" y="1681163"/>
            <a:ext cx="6793327" cy="823912"/>
          </a:xfr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Marcador de contenido 5">
            <a:extLst>
              <a:ext uri="{FF2B5EF4-FFF2-40B4-BE49-F238E27FC236}">
                <a16:creationId xmlns:a16="http://schemas.microsoft.com/office/drawing/2014/main" id="{ECD6A3DD-A066-4224-8516-F51699A7A42D}"/>
              </a:ext>
            </a:extLst>
          </p:cNvPr>
          <p:cNvSpPr>
            <a:spLocks noGrp="1"/>
          </p:cNvSpPr>
          <p:nvPr>
            <p:ph sz="quarter" idx="4"/>
          </p:nvPr>
        </p:nvSpPr>
        <p:spPr>
          <a:xfrm>
            <a:off x="4562061" y="2505075"/>
            <a:ext cx="679332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O"/>
          </a:p>
        </p:txBody>
      </p:sp>
      <p:sp>
        <p:nvSpPr>
          <p:cNvPr id="7" name="Marcador de fecha 6">
            <a:extLst>
              <a:ext uri="{FF2B5EF4-FFF2-40B4-BE49-F238E27FC236}">
                <a16:creationId xmlns:a16="http://schemas.microsoft.com/office/drawing/2014/main" id="{25B1CEC8-2EE5-4FC9-94AA-7C888ABF70E2}"/>
              </a:ext>
            </a:extLst>
          </p:cNvPr>
          <p:cNvSpPr>
            <a:spLocks noGrp="1"/>
          </p:cNvSpPr>
          <p:nvPr>
            <p:ph type="dt" sz="half" idx="10"/>
          </p:nvPr>
        </p:nvSpPr>
        <p:spPr/>
        <p:txBody>
          <a:bodyPr/>
          <a:lstStyle/>
          <a:p>
            <a:fld id="{86CF6315-8EFA-4957-8B1F-343D251DE1AB}" type="datetimeFigureOut">
              <a:rPr lang="es-CO" smtClean="0"/>
              <a:t>12/05/2021</a:t>
            </a:fld>
            <a:endParaRPr lang="es-CO" dirty="0"/>
          </a:p>
        </p:txBody>
      </p:sp>
      <p:sp>
        <p:nvSpPr>
          <p:cNvPr id="8" name="Marcador de pie de página 7">
            <a:extLst>
              <a:ext uri="{FF2B5EF4-FFF2-40B4-BE49-F238E27FC236}">
                <a16:creationId xmlns:a16="http://schemas.microsoft.com/office/drawing/2014/main" id="{5B828688-3403-4A3E-BE99-690BD45BAE34}"/>
              </a:ext>
            </a:extLst>
          </p:cNvPr>
          <p:cNvSpPr>
            <a:spLocks noGrp="1"/>
          </p:cNvSpPr>
          <p:nvPr>
            <p:ph type="ftr" sz="quarter" idx="11"/>
          </p:nvPr>
        </p:nvSpPr>
        <p:spPr/>
        <p:txBody>
          <a:bodyPr/>
          <a:lstStyle/>
          <a:p>
            <a:endParaRPr lang="es-CO" dirty="0"/>
          </a:p>
        </p:txBody>
      </p:sp>
      <p:sp>
        <p:nvSpPr>
          <p:cNvPr id="9" name="Marcador de número de diapositiva 8">
            <a:extLst>
              <a:ext uri="{FF2B5EF4-FFF2-40B4-BE49-F238E27FC236}">
                <a16:creationId xmlns:a16="http://schemas.microsoft.com/office/drawing/2014/main" id="{87F64CFD-C2A2-4388-BBFA-BD36C2F25EF9}"/>
              </a:ext>
            </a:extLst>
          </p:cNvPr>
          <p:cNvSpPr>
            <a:spLocks noGrp="1"/>
          </p:cNvSpPr>
          <p:nvPr>
            <p:ph type="sldNum" sz="quarter" idx="12"/>
          </p:nvPr>
        </p:nvSpPr>
        <p:spPr/>
        <p:txBody>
          <a:bodyPr/>
          <a:lstStyle/>
          <a:p>
            <a:fld id="{02AB0CCD-6591-48DB-8B0C-02F666FB18B1}" type="slidenum">
              <a:rPr lang="es-CO" smtClean="0"/>
              <a:t>‹Nº›</a:t>
            </a:fld>
            <a:endParaRPr lang="es-CO" dirty="0"/>
          </a:p>
        </p:txBody>
      </p:sp>
    </p:spTree>
    <p:extLst>
      <p:ext uri="{BB962C8B-B14F-4D97-AF65-F5344CB8AC3E}">
        <p14:creationId xmlns:p14="http://schemas.microsoft.com/office/powerpoint/2010/main" val="36594558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45552E-E0E0-4B03-B999-37BDBB2B7694}"/>
              </a:ext>
            </a:extLst>
          </p:cNvPr>
          <p:cNvSpPr>
            <a:spLocks noGrp="1"/>
          </p:cNvSpPr>
          <p:nvPr>
            <p:ph type="title"/>
          </p:nvPr>
        </p:nvSpPr>
        <p:spPr/>
        <p:txBody>
          <a:bodyPr/>
          <a:lstStyle/>
          <a:p>
            <a:r>
              <a:rPr lang="en-US"/>
              <a:t>Click to edit Master title style</a:t>
            </a:r>
            <a:endParaRPr lang="es-CO"/>
          </a:p>
        </p:txBody>
      </p:sp>
      <p:sp>
        <p:nvSpPr>
          <p:cNvPr id="3" name="Marcador de fecha 2">
            <a:extLst>
              <a:ext uri="{FF2B5EF4-FFF2-40B4-BE49-F238E27FC236}">
                <a16:creationId xmlns:a16="http://schemas.microsoft.com/office/drawing/2014/main" id="{58ED610B-0321-476E-9BDD-9AF9E1F64A95}"/>
              </a:ext>
            </a:extLst>
          </p:cNvPr>
          <p:cNvSpPr>
            <a:spLocks noGrp="1"/>
          </p:cNvSpPr>
          <p:nvPr>
            <p:ph type="dt" sz="half" idx="10"/>
          </p:nvPr>
        </p:nvSpPr>
        <p:spPr/>
        <p:txBody>
          <a:bodyPr/>
          <a:lstStyle/>
          <a:p>
            <a:fld id="{86CF6315-8EFA-4957-8B1F-343D251DE1AB}" type="datetimeFigureOut">
              <a:rPr lang="es-CO" smtClean="0"/>
              <a:t>12/05/2021</a:t>
            </a:fld>
            <a:endParaRPr lang="es-CO" dirty="0"/>
          </a:p>
        </p:txBody>
      </p:sp>
      <p:sp>
        <p:nvSpPr>
          <p:cNvPr id="4" name="Marcador de pie de página 3">
            <a:extLst>
              <a:ext uri="{FF2B5EF4-FFF2-40B4-BE49-F238E27FC236}">
                <a16:creationId xmlns:a16="http://schemas.microsoft.com/office/drawing/2014/main" id="{B94B43B3-517F-4151-8DE4-861C3C25DF27}"/>
              </a:ext>
            </a:extLst>
          </p:cNvPr>
          <p:cNvSpPr>
            <a:spLocks noGrp="1"/>
          </p:cNvSpPr>
          <p:nvPr>
            <p:ph type="ftr" sz="quarter" idx="11"/>
          </p:nvPr>
        </p:nvSpPr>
        <p:spPr/>
        <p:txBody>
          <a:bodyPr/>
          <a:lstStyle/>
          <a:p>
            <a:endParaRPr lang="es-CO" dirty="0"/>
          </a:p>
        </p:txBody>
      </p:sp>
      <p:sp>
        <p:nvSpPr>
          <p:cNvPr id="5" name="Marcador de número de diapositiva 4">
            <a:extLst>
              <a:ext uri="{FF2B5EF4-FFF2-40B4-BE49-F238E27FC236}">
                <a16:creationId xmlns:a16="http://schemas.microsoft.com/office/drawing/2014/main" id="{5C0816D1-42B2-40D3-B7F5-3134B038E7DB}"/>
              </a:ext>
            </a:extLst>
          </p:cNvPr>
          <p:cNvSpPr>
            <a:spLocks noGrp="1"/>
          </p:cNvSpPr>
          <p:nvPr>
            <p:ph type="sldNum" sz="quarter" idx="12"/>
          </p:nvPr>
        </p:nvSpPr>
        <p:spPr/>
        <p:txBody>
          <a:bodyPr/>
          <a:lstStyle/>
          <a:p>
            <a:fld id="{02AB0CCD-6591-48DB-8B0C-02F666FB18B1}" type="slidenum">
              <a:rPr lang="es-CO" smtClean="0"/>
              <a:t>‹Nº›</a:t>
            </a:fld>
            <a:endParaRPr lang="es-CO" dirty="0"/>
          </a:p>
        </p:txBody>
      </p:sp>
    </p:spTree>
    <p:extLst>
      <p:ext uri="{BB962C8B-B14F-4D97-AF65-F5344CB8AC3E}">
        <p14:creationId xmlns:p14="http://schemas.microsoft.com/office/powerpoint/2010/main" val="42488303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09101B7F-8231-49AA-9066-E09F3127EEE9}"/>
              </a:ext>
            </a:extLst>
          </p:cNvPr>
          <p:cNvSpPr>
            <a:spLocks noGrp="1"/>
          </p:cNvSpPr>
          <p:nvPr>
            <p:ph type="dt" sz="half" idx="10"/>
          </p:nvPr>
        </p:nvSpPr>
        <p:spPr/>
        <p:txBody>
          <a:bodyPr/>
          <a:lstStyle/>
          <a:p>
            <a:fld id="{86CF6315-8EFA-4957-8B1F-343D251DE1AB}" type="datetimeFigureOut">
              <a:rPr lang="es-CO" smtClean="0"/>
              <a:t>12/05/2021</a:t>
            </a:fld>
            <a:endParaRPr lang="es-CO" dirty="0"/>
          </a:p>
        </p:txBody>
      </p:sp>
      <p:sp>
        <p:nvSpPr>
          <p:cNvPr id="3" name="Marcador de pie de página 2">
            <a:extLst>
              <a:ext uri="{FF2B5EF4-FFF2-40B4-BE49-F238E27FC236}">
                <a16:creationId xmlns:a16="http://schemas.microsoft.com/office/drawing/2014/main" id="{E8C27FB9-FFA6-4E46-B67E-824570F85C4F}"/>
              </a:ext>
            </a:extLst>
          </p:cNvPr>
          <p:cNvSpPr>
            <a:spLocks noGrp="1"/>
          </p:cNvSpPr>
          <p:nvPr>
            <p:ph type="ftr" sz="quarter" idx="11"/>
          </p:nvPr>
        </p:nvSpPr>
        <p:spPr/>
        <p:txBody>
          <a:bodyPr/>
          <a:lstStyle/>
          <a:p>
            <a:endParaRPr lang="es-CO" dirty="0"/>
          </a:p>
        </p:txBody>
      </p:sp>
      <p:sp>
        <p:nvSpPr>
          <p:cNvPr id="4" name="Marcador de número de diapositiva 3">
            <a:extLst>
              <a:ext uri="{FF2B5EF4-FFF2-40B4-BE49-F238E27FC236}">
                <a16:creationId xmlns:a16="http://schemas.microsoft.com/office/drawing/2014/main" id="{6C6F992B-FA33-4EF0-A371-7FB8AB4EBE0C}"/>
              </a:ext>
            </a:extLst>
          </p:cNvPr>
          <p:cNvSpPr>
            <a:spLocks noGrp="1"/>
          </p:cNvSpPr>
          <p:nvPr>
            <p:ph type="sldNum" sz="quarter" idx="12"/>
          </p:nvPr>
        </p:nvSpPr>
        <p:spPr/>
        <p:txBody>
          <a:bodyPr/>
          <a:lstStyle/>
          <a:p>
            <a:fld id="{02AB0CCD-6591-48DB-8B0C-02F666FB18B1}" type="slidenum">
              <a:rPr lang="es-CO" smtClean="0"/>
              <a:t>‹Nº›</a:t>
            </a:fld>
            <a:endParaRPr lang="es-CO" dirty="0"/>
          </a:p>
        </p:txBody>
      </p:sp>
    </p:spTree>
    <p:extLst>
      <p:ext uri="{BB962C8B-B14F-4D97-AF65-F5344CB8AC3E}">
        <p14:creationId xmlns:p14="http://schemas.microsoft.com/office/powerpoint/2010/main" val="203614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B55C37-8A66-4194-8B48-3492CE49FCC7}"/>
              </a:ext>
            </a:extLst>
          </p:cNvPr>
          <p:cNvSpPr>
            <a:spLocks noGrp="1"/>
          </p:cNvSpPr>
          <p:nvPr>
            <p:ph type="title"/>
          </p:nvPr>
        </p:nvSpPr>
        <p:spPr>
          <a:xfrm>
            <a:off x="839788" y="457200"/>
            <a:ext cx="3932237" cy="1828800"/>
          </a:xfrm>
        </p:spPr>
        <p:txBody>
          <a:bodyPr anchor="b"/>
          <a:lstStyle>
            <a:lvl1pPr>
              <a:defRPr sz="3200"/>
            </a:lvl1pPr>
          </a:lstStyle>
          <a:p>
            <a:r>
              <a:rPr lang="en-US"/>
              <a:t>Click to edit Master title style</a:t>
            </a:r>
            <a:endParaRPr lang="es-CO"/>
          </a:p>
        </p:txBody>
      </p:sp>
      <p:sp>
        <p:nvSpPr>
          <p:cNvPr id="3" name="Marcador de contenido 2">
            <a:extLst>
              <a:ext uri="{FF2B5EF4-FFF2-40B4-BE49-F238E27FC236}">
                <a16:creationId xmlns:a16="http://schemas.microsoft.com/office/drawing/2014/main" id="{024EE391-0CA3-46D5-BA01-0747611F58D5}"/>
              </a:ext>
            </a:extLst>
          </p:cNvPr>
          <p:cNvSpPr>
            <a:spLocks noGrp="1"/>
          </p:cNvSpPr>
          <p:nvPr>
            <p:ph idx="1"/>
          </p:nvPr>
        </p:nvSpPr>
        <p:spPr>
          <a:xfrm>
            <a:off x="4985336" y="1097722"/>
            <a:ext cx="6336127"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O"/>
          </a:p>
        </p:txBody>
      </p:sp>
      <p:sp>
        <p:nvSpPr>
          <p:cNvPr id="4" name="Marcador de texto 3">
            <a:extLst>
              <a:ext uri="{FF2B5EF4-FFF2-40B4-BE49-F238E27FC236}">
                <a16:creationId xmlns:a16="http://schemas.microsoft.com/office/drawing/2014/main" id="{5E470823-846D-4C9D-A634-758AADAE936A}"/>
              </a:ext>
            </a:extLst>
          </p:cNvPr>
          <p:cNvSpPr>
            <a:spLocks noGrp="1"/>
          </p:cNvSpPr>
          <p:nvPr>
            <p:ph type="body" sz="half" idx="2"/>
          </p:nvPr>
        </p:nvSpPr>
        <p:spPr>
          <a:xfrm>
            <a:off x="838200" y="2263775"/>
            <a:ext cx="3932237" cy="20574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Marcador de fecha 4">
            <a:extLst>
              <a:ext uri="{FF2B5EF4-FFF2-40B4-BE49-F238E27FC236}">
                <a16:creationId xmlns:a16="http://schemas.microsoft.com/office/drawing/2014/main" id="{AD3B5D89-E0B9-4201-893E-1DC7B83CEC64}"/>
              </a:ext>
            </a:extLst>
          </p:cNvPr>
          <p:cNvSpPr>
            <a:spLocks noGrp="1"/>
          </p:cNvSpPr>
          <p:nvPr>
            <p:ph type="dt" sz="half" idx="10"/>
          </p:nvPr>
        </p:nvSpPr>
        <p:spPr/>
        <p:txBody>
          <a:bodyPr/>
          <a:lstStyle/>
          <a:p>
            <a:fld id="{86CF6315-8EFA-4957-8B1F-343D251DE1AB}" type="datetimeFigureOut">
              <a:rPr lang="es-CO" smtClean="0"/>
              <a:t>12/05/2021</a:t>
            </a:fld>
            <a:endParaRPr lang="es-CO" dirty="0"/>
          </a:p>
        </p:txBody>
      </p:sp>
      <p:sp>
        <p:nvSpPr>
          <p:cNvPr id="6" name="Marcador de pie de página 5">
            <a:extLst>
              <a:ext uri="{FF2B5EF4-FFF2-40B4-BE49-F238E27FC236}">
                <a16:creationId xmlns:a16="http://schemas.microsoft.com/office/drawing/2014/main" id="{5378A9D8-E9CE-48AA-B8A0-C31015237A27}"/>
              </a:ext>
            </a:extLst>
          </p:cNvPr>
          <p:cNvSpPr>
            <a:spLocks noGrp="1"/>
          </p:cNvSpPr>
          <p:nvPr>
            <p:ph type="ftr" sz="quarter" idx="11"/>
          </p:nvPr>
        </p:nvSpPr>
        <p:spPr/>
        <p:txBody>
          <a:bodyPr/>
          <a:lstStyle/>
          <a:p>
            <a:endParaRPr lang="es-CO" dirty="0"/>
          </a:p>
        </p:txBody>
      </p:sp>
      <p:sp>
        <p:nvSpPr>
          <p:cNvPr id="7" name="Marcador de número de diapositiva 6">
            <a:extLst>
              <a:ext uri="{FF2B5EF4-FFF2-40B4-BE49-F238E27FC236}">
                <a16:creationId xmlns:a16="http://schemas.microsoft.com/office/drawing/2014/main" id="{19DD2967-F181-41FE-9E18-6D7ED3CC46BC}"/>
              </a:ext>
            </a:extLst>
          </p:cNvPr>
          <p:cNvSpPr>
            <a:spLocks noGrp="1"/>
          </p:cNvSpPr>
          <p:nvPr>
            <p:ph type="sldNum" sz="quarter" idx="12"/>
          </p:nvPr>
        </p:nvSpPr>
        <p:spPr/>
        <p:txBody>
          <a:bodyPr/>
          <a:lstStyle/>
          <a:p>
            <a:fld id="{02AB0CCD-6591-48DB-8B0C-02F666FB18B1}" type="slidenum">
              <a:rPr lang="es-CO" smtClean="0"/>
              <a:t>‹Nº›</a:t>
            </a:fld>
            <a:endParaRPr lang="es-CO" dirty="0"/>
          </a:p>
        </p:txBody>
      </p:sp>
    </p:spTree>
    <p:extLst>
      <p:ext uri="{BB962C8B-B14F-4D97-AF65-F5344CB8AC3E}">
        <p14:creationId xmlns:p14="http://schemas.microsoft.com/office/powerpoint/2010/main" val="644244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B50178-0339-493E-A5F4-3BED390B22DC}"/>
              </a:ext>
            </a:extLst>
          </p:cNvPr>
          <p:cNvSpPr>
            <a:spLocks noGrp="1"/>
          </p:cNvSpPr>
          <p:nvPr>
            <p:ph type="title"/>
          </p:nvPr>
        </p:nvSpPr>
        <p:spPr>
          <a:xfrm>
            <a:off x="839788" y="457199"/>
            <a:ext cx="3932237" cy="1938129"/>
          </a:xfrm>
        </p:spPr>
        <p:txBody>
          <a:bodyPr anchor="b"/>
          <a:lstStyle>
            <a:lvl1pPr>
              <a:defRPr sz="3200"/>
            </a:lvl1pPr>
          </a:lstStyle>
          <a:p>
            <a:r>
              <a:rPr lang="en-US"/>
              <a:t>Click to edit Master title style</a:t>
            </a:r>
            <a:endParaRPr lang="es-CO"/>
          </a:p>
        </p:txBody>
      </p:sp>
      <p:sp>
        <p:nvSpPr>
          <p:cNvPr id="3" name="Marcador de posición de imagen 2">
            <a:extLst>
              <a:ext uri="{FF2B5EF4-FFF2-40B4-BE49-F238E27FC236}">
                <a16:creationId xmlns:a16="http://schemas.microsoft.com/office/drawing/2014/main" id="{F248A928-B801-4B0F-B845-F5F594E358E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s-CO" dirty="0"/>
          </a:p>
        </p:txBody>
      </p:sp>
      <p:sp>
        <p:nvSpPr>
          <p:cNvPr id="4" name="Marcador de texto 3">
            <a:extLst>
              <a:ext uri="{FF2B5EF4-FFF2-40B4-BE49-F238E27FC236}">
                <a16:creationId xmlns:a16="http://schemas.microsoft.com/office/drawing/2014/main" id="{E73A892E-8CD1-4179-BB23-621C0A02365A}"/>
              </a:ext>
            </a:extLst>
          </p:cNvPr>
          <p:cNvSpPr>
            <a:spLocks noGrp="1"/>
          </p:cNvSpPr>
          <p:nvPr>
            <p:ph type="body" sz="half" idx="2"/>
          </p:nvPr>
        </p:nvSpPr>
        <p:spPr>
          <a:xfrm>
            <a:off x="836612" y="2395328"/>
            <a:ext cx="3932237" cy="193813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Marcador de fecha 4">
            <a:extLst>
              <a:ext uri="{FF2B5EF4-FFF2-40B4-BE49-F238E27FC236}">
                <a16:creationId xmlns:a16="http://schemas.microsoft.com/office/drawing/2014/main" id="{9B7A5898-E776-4E35-9018-F93701CB6919}"/>
              </a:ext>
            </a:extLst>
          </p:cNvPr>
          <p:cNvSpPr>
            <a:spLocks noGrp="1"/>
          </p:cNvSpPr>
          <p:nvPr>
            <p:ph type="dt" sz="half" idx="10"/>
          </p:nvPr>
        </p:nvSpPr>
        <p:spPr/>
        <p:txBody>
          <a:bodyPr/>
          <a:lstStyle/>
          <a:p>
            <a:fld id="{86CF6315-8EFA-4957-8B1F-343D251DE1AB}" type="datetimeFigureOut">
              <a:rPr lang="es-CO" smtClean="0"/>
              <a:t>12/05/2021</a:t>
            </a:fld>
            <a:endParaRPr lang="es-CO" dirty="0"/>
          </a:p>
        </p:txBody>
      </p:sp>
      <p:sp>
        <p:nvSpPr>
          <p:cNvPr id="6" name="Marcador de pie de página 5">
            <a:extLst>
              <a:ext uri="{FF2B5EF4-FFF2-40B4-BE49-F238E27FC236}">
                <a16:creationId xmlns:a16="http://schemas.microsoft.com/office/drawing/2014/main" id="{3C735FD8-D311-44BB-B68C-AF313C5AB761}"/>
              </a:ext>
            </a:extLst>
          </p:cNvPr>
          <p:cNvSpPr>
            <a:spLocks noGrp="1"/>
          </p:cNvSpPr>
          <p:nvPr>
            <p:ph type="ftr" sz="quarter" idx="11"/>
          </p:nvPr>
        </p:nvSpPr>
        <p:spPr/>
        <p:txBody>
          <a:bodyPr/>
          <a:lstStyle/>
          <a:p>
            <a:endParaRPr lang="es-CO" dirty="0"/>
          </a:p>
        </p:txBody>
      </p:sp>
      <p:sp>
        <p:nvSpPr>
          <p:cNvPr id="7" name="Marcador de número de diapositiva 6">
            <a:extLst>
              <a:ext uri="{FF2B5EF4-FFF2-40B4-BE49-F238E27FC236}">
                <a16:creationId xmlns:a16="http://schemas.microsoft.com/office/drawing/2014/main" id="{A919E25C-900D-4F62-A21D-CCF3C63E1C25}"/>
              </a:ext>
            </a:extLst>
          </p:cNvPr>
          <p:cNvSpPr>
            <a:spLocks noGrp="1"/>
          </p:cNvSpPr>
          <p:nvPr>
            <p:ph type="sldNum" sz="quarter" idx="12"/>
          </p:nvPr>
        </p:nvSpPr>
        <p:spPr/>
        <p:txBody>
          <a:bodyPr/>
          <a:lstStyle/>
          <a:p>
            <a:fld id="{02AB0CCD-6591-48DB-8B0C-02F666FB18B1}" type="slidenum">
              <a:rPr lang="es-CO" smtClean="0"/>
              <a:t>‹Nº›</a:t>
            </a:fld>
            <a:endParaRPr lang="es-CO" dirty="0"/>
          </a:p>
        </p:txBody>
      </p:sp>
    </p:spTree>
    <p:extLst>
      <p:ext uri="{BB962C8B-B14F-4D97-AF65-F5344CB8AC3E}">
        <p14:creationId xmlns:p14="http://schemas.microsoft.com/office/powerpoint/2010/main" val="1437233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C7114FF-0857-4F90-9F06-BB38153745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dirty="0"/>
              <a:t>Haga clic para modificar el estilo de título del patrón</a:t>
            </a:r>
            <a:endParaRPr lang="es-CO" dirty="0"/>
          </a:p>
        </p:txBody>
      </p:sp>
      <p:sp>
        <p:nvSpPr>
          <p:cNvPr id="3" name="Marcador de texto 2">
            <a:extLst>
              <a:ext uri="{FF2B5EF4-FFF2-40B4-BE49-F238E27FC236}">
                <a16:creationId xmlns:a16="http://schemas.microsoft.com/office/drawing/2014/main" id="{B5C99329-E129-454C-ABE2-297FFEBB817B}"/>
              </a:ext>
            </a:extLst>
          </p:cNvPr>
          <p:cNvSpPr>
            <a:spLocks noGrp="1"/>
          </p:cNvSpPr>
          <p:nvPr>
            <p:ph type="body" idx="1"/>
          </p:nvPr>
        </p:nvSpPr>
        <p:spPr>
          <a:xfrm>
            <a:off x="4263888" y="1825625"/>
            <a:ext cx="7033590" cy="4530725"/>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O" dirty="0"/>
          </a:p>
        </p:txBody>
      </p:sp>
      <p:sp>
        <p:nvSpPr>
          <p:cNvPr id="4" name="Marcador de fecha 3">
            <a:extLst>
              <a:ext uri="{FF2B5EF4-FFF2-40B4-BE49-F238E27FC236}">
                <a16:creationId xmlns:a16="http://schemas.microsoft.com/office/drawing/2014/main" id="{9FA192E3-AE8E-451E-B7EA-62C5FC52A92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CF6315-8EFA-4957-8B1F-343D251DE1AB}" type="datetimeFigureOut">
              <a:rPr lang="es-CO" smtClean="0"/>
              <a:t>12/05/2021</a:t>
            </a:fld>
            <a:endParaRPr lang="es-CO" dirty="0"/>
          </a:p>
        </p:txBody>
      </p:sp>
      <p:sp>
        <p:nvSpPr>
          <p:cNvPr id="5" name="Marcador de pie de página 4">
            <a:extLst>
              <a:ext uri="{FF2B5EF4-FFF2-40B4-BE49-F238E27FC236}">
                <a16:creationId xmlns:a16="http://schemas.microsoft.com/office/drawing/2014/main" id="{620D69EF-6718-4696-9E2F-7A83A62FB4E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dirty="0"/>
          </a:p>
        </p:txBody>
      </p:sp>
      <p:sp>
        <p:nvSpPr>
          <p:cNvPr id="6" name="Marcador de número de diapositiva 5">
            <a:extLst>
              <a:ext uri="{FF2B5EF4-FFF2-40B4-BE49-F238E27FC236}">
                <a16:creationId xmlns:a16="http://schemas.microsoft.com/office/drawing/2014/main" id="{99317729-648F-433D-B41C-1A360C5FBC4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AB0CCD-6591-48DB-8B0C-02F666FB18B1}" type="slidenum">
              <a:rPr lang="es-CO" smtClean="0"/>
              <a:t>‹Nº›</a:t>
            </a:fld>
            <a:endParaRPr lang="es-CO" dirty="0"/>
          </a:p>
        </p:txBody>
      </p:sp>
    </p:spTree>
    <p:extLst>
      <p:ext uri="{BB962C8B-B14F-4D97-AF65-F5344CB8AC3E}">
        <p14:creationId xmlns:p14="http://schemas.microsoft.com/office/powerpoint/2010/main" val="4194661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1" kern="1200">
          <a:solidFill>
            <a:srgbClr val="00AAA7"/>
          </a:solidFill>
          <a:latin typeface="Montserrat" panose="02000505000000020004"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arget="../media/image12.jpeg" Type="http://schemas.openxmlformats.org/officeDocument/2006/relationships/image"/><Relationship Id="rId2" Target="../notesSlides/notesSlide7.xml" Type="http://schemas.openxmlformats.org/officeDocument/2006/relationships/notesSlide"/><Relationship Id="rId1" Target="../slideLayouts/slideLayout2.xml" Type="http://schemas.openxmlformats.org/officeDocument/2006/relationships/slideLayout"/><Relationship Id="rId4" Target="../media/image13.jpeg" Type="http://schemas.openxmlformats.org/officeDocument/2006/relationships/image"/></Relationships>
</file>

<file path=ppt/slides/_rels/slide11.xml.rels><?xml version="1.0" encoding="UTF-8" standalone="yes" ?><Relationships xmlns="http://schemas.openxmlformats.org/package/2006/relationships"><Relationship Id="rId3" Target="../media/image14.jpeg" Type="http://schemas.openxmlformats.org/officeDocument/2006/relationships/image"/><Relationship Id="rId2" Target="../notesSlides/notesSlide8.xml" Type="http://schemas.openxmlformats.org/officeDocument/2006/relationships/notesSlide"/><Relationship Id="rId1" Target="../slideLayouts/slideLayout2.xml" Type="http://schemas.openxmlformats.org/officeDocument/2006/relationships/slideLayout"/><Relationship Id="rId6" Target="../media/image17.jpeg" Type="http://schemas.openxmlformats.org/officeDocument/2006/relationships/image"/><Relationship Id="rId5" Target="../media/image16.jpeg" Type="http://schemas.openxmlformats.org/officeDocument/2006/relationships/image"/><Relationship Id="rId4" Target="../media/image15.jpeg" Type="http://schemas.openxmlformats.org/officeDocument/2006/relationships/image"/></Relationships>
</file>

<file path=ppt/slides/_rels/slide1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arget="../media/image19.jpeg" Type="http://schemas.openxmlformats.org/officeDocument/2006/relationships/image"/><Relationship Id="rId2" Target="../notesSlides/notesSlide10.xml" Type="http://schemas.openxmlformats.org/officeDocument/2006/relationships/notesSlide"/><Relationship Id="rId1" Target="../slideLayouts/slideLayout2.xml" Type="http://schemas.openxmlformats.org/officeDocument/2006/relationships/slideLayout"/><Relationship Id="rId4" Target="../media/hdphoto2.wdp" Type="http://schemas.microsoft.com/office/2007/relationships/hdphoto"/></Relationships>
</file>

<file path=ppt/slides/_rels/slide14.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arget="../media/image21.jpeg" Type="http://schemas.openxmlformats.org/officeDocument/2006/relationships/image"/><Relationship Id="rId2" Target="../notesSlides/notesSlide11.xml" Type="http://schemas.openxmlformats.org/officeDocument/2006/relationships/notesSlide"/><Relationship Id="rId1" Target="../slideLayouts/slideLayout2.xml" Type="http://schemas.openxmlformats.org/officeDocument/2006/relationships/slideLayout"/><Relationship Id="rId4" Target="../media/image22.jpeg" Type="http://schemas.openxmlformats.org/officeDocument/2006/relationships/image"/></Relationships>
</file>

<file path=ppt/slides/_rels/slide17.xml.rels><?xml version="1.0" encoding="UTF-8" standalone="yes" ?><Relationships xmlns="http://schemas.openxmlformats.org/package/2006/relationships"><Relationship Id="rId3" Target="../media/image23.jpeg" Type="http://schemas.openxmlformats.org/officeDocument/2006/relationships/image"/><Relationship Id="rId2" Target="../notesSlides/notesSlide12.xml" Type="http://schemas.openxmlformats.org/officeDocument/2006/relationships/notesSlide"/><Relationship Id="rId1" Target="../slideLayouts/slideLayout2.xml" Type="http://schemas.openxmlformats.org/officeDocument/2006/relationships/slideLayout"/><Relationship Id="rId5" Target="../media/image25.jpeg" Type="http://schemas.openxmlformats.org/officeDocument/2006/relationships/image"/><Relationship Id="rId4" Target="../media/image24.jpeg" Type="http://schemas.openxmlformats.org/officeDocument/2006/relationships/image"/></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arget="../media/image2.jpeg" Type="http://schemas.openxmlformats.org/officeDocument/2006/relationships/image"/><Relationship Id="rId1" Target="../slideLayouts/slideLayout2.xml" Type="http://schemas.openxmlformats.org/officeDocument/2006/relationships/slideLayout"/></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arget="../media/image31.jpeg" Type="http://schemas.openxmlformats.org/officeDocument/2006/relationships/image"/><Relationship Id="rId2" Target="../notesSlides/notesSlide18.xml" Type="http://schemas.openxmlformats.org/officeDocument/2006/relationships/notesSlide"/><Relationship Id="rId1" Target="../slideLayouts/slideLayout2.xml" Type="http://schemas.openxmlformats.org/officeDocument/2006/relationships/slideLayout"/></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arget="../media/image32.jpeg" Type="http://schemas.openxmlformats.org/officeDocument/2006/relationships/image"/><Relationship Id="rId1" Target="../slideLayouts/slideLayout2.xml" Type="http://schemas.openxmlformats.org/officeDocument/2006/relationships/slideLayout"/></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arget="../media/image33.png" Type="http://schemas.openxmlformats.org/officeDocument/2006/relationships/image"/><Relationship Id="rId1" Target="../slideLayouts/slideLayout2.xml" Type="http://schemas.openxmlformats.org/officeDocument/2006/relationships/slideLayout"/></Relationships>
</file>

<file path=ppt/slides/_rels/slide33.xml.rels><?xml version="1.0" encoding="UTF-8" standalone="yes" ?><Relationships xmlns="http://schemas.openxmlformats.org/package/2006/relationships"><Relationship Id="rId2" Target="../media/image34.jpeg" Type="http://schemas.openxmlformats.org/officeDocument/2006/relationships/image"/><Relationship Id="rId1" Target="../slideLayouts/slideLayout2.xml" Type="http://schemas.openxmlformats.org/officeDocument/2006/relationships/slideLayout"/></Relationships>
</file>

<file path=ppt/slides/_rels/slide34.xml.rels><?xml version="1.0" encoding="UTF-8" standalone="yes" ?><Relationships xmlns="http://schemas.openxmlformats.org/package/2006/relationships"><Relationship Id="rId3" Target="../media/image35.jpeg" Type="http://schemas.openxmlformats.org/officeDocument/2006/relationships/image"/><Relationship Id="rId2" Target="../notesSlides/notesSlide19.xml" Type="http://schemas.openxmlformats.org/officeDocument/2006/relationships/notesSlide"/><Relationship Id="rId1" Target="../slideLayouts/slideLayout2.xml" Type="http://schemas.openxmlformats.org/officeDocument/2006/relationships/slideLayout"/><Relationship Id="rId4" Target="../media/image36.emf" Type="http://schemas.openxmlformats.org/officeDocument/2006/relationships/image"/></Relationships>
</file>

<file path=ppt/slides/_rels/slide35.xml.rels><?xml version="1.0" encoding="UTF-8" standalone="yes" ?><Relationships xmlns="http://schemas.openxmlformats.org/package/2006/relationships"><Relationship Id="rId3" Target="../media/image37.jpeg" Type="http://schemas.openxmlformats.org/officeDocument/2006/relationships/image"/><Relationship Id="rId2" Target="../notesSlides/notesSlide20.xml" Type="http://schemas.openxmlformats.org/officeDocument/2006/relationships/notesSlide"/><Relationship Id="rId1" Target="../slideLayouts/slideLayout2.xml" Type="http://schemas.openxmlformats.org/officeDocument/2006/relationships/slideLayout"/><Relationship Id="rId6" Target="../media/image40.jpeg" Type="http://schemas.openxmlformats.org/officeDocument/2006/relationships/image"/><Relationship Id="rId5" Target="../media/image39.png" Type="http://schemas.openxmlformats.org/officeDocument/2006/relationships/image"/><Relationship Id="rId4" Target="../media/image38.jpeg" Type="http://schemas.openxmlformats.org/officeDocument/2006/relationships/image"/></Relationships>
</file>

<file path=ppt/slides/_rels/slide36.xml.rels><?xml version="1.0" encoding="UTF-8" standalone="yes" ?><Relationships xmlns="http://schemas.openxmlformats.org/package/2006/relationships"><Relationship Id="rId3" Target="../media/image41.jpeg" Type="http://schemas.openxmlformats.org/officeDocument/2006/relationships/image"/><Relationship Id="rId2" Target="http://www.cvriskcalculator.com/" TargetMode="External" Type="http://schemas.openxmlformats.org/officeDocument/2006/relationships/hyperlink"/><Relationship Id="rId1" Target="../slideLayouts/slideLayout2.xml" Type="http://schemas.openxmlformats.org/officeDocument/2006/relationships/slideLayout"/><Relationship Id="rId4" Target="../media/image42.jpeg" Type="http://schemas.openxmlformats.org/officeDocument/2006/relationships/image"/></Relationships>
</file>

<file path=ppt/slides/_rels/slide37.xml.rels><?xml version="1.0" encoding="UTF-8" standalone="yes" ?><Relationships xmlns="http://schemas.openxmlformats.org/package/2006/relationships"><Relationship Id="rId3" Target="../media/image43.jpeg" Type="http://schemas.openxmlformats.org/officeDocument/2006/relationships/image"/><Relationship Id="rId2" Target="../notesSlides/notesSlide21.xml" Type="http://schemas.openxmlformats.org/officeDocument/2006/relationships/notesSlide"/><Relationship Id="rId1" Target="../slideLayouts/slideLayout2.xml" Type="http://schemas.openxmlformats.org/officeDocument/2006/relationships/slideLayout"/></Relationships>
</file>

<file path=ppt/slides/_rels/slide38.xml.rels><?xml version="1.0" encoding="UTF-8" standalone="yes" ?><Relationships xmlns="http://schemas.openxmlformats.org/package/2006/relationships"><Relationship Id="rId2" Target="../media/image44.jpeg" Type="http://schemas.openxmlformats.org/officeDocument/2006/relationships/image"/><Relationship Id="rId1" Target="../slideLayouts/slideLayout2.xml" Type="http://schemas.openxmlformats.org/officeDocument/2006/relationships/slideLayout"/></Relationships>
</file>

<file path=ppt/slides/_rels/slide39.xml.rels><?xml version="1.0" encoding="UTF-8" standalone="yes" ?><Relationships xmlns="http://schemas.openxmlformats.org/package/2006/relationships"><Relationship Id="rId3" Target="../media/image46.jpeg" Type="http://schemas.openxmlformats.org/officeDocument/2006/relationships/image"/><Relationship Id="rId2" Target="../media/image45.emf" Type="http://schemas.openxmlformats.org/officeDocument/2006/relationships/image"/><Relationship Id="rId1" Target="../slideLayouts/slideLayout2.xml" Type="http://schemas.openxmlformats.org/officeDocument/2006/relationships/slideLayout"/></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arget="../media/image47.jpeg" Type="http://schemas.openxmlformats.org/officeDocument/2006/relationships/image"/><Relationship Id="rId3" Target="../diagrams/data5.xml" Type="http://schemas.openxmlformats.org/officeDocument/2006/relationships/diagramData"/><Relationship Id="rId7" Target="../diagrams/drawing5.xml" Type="http://schemas.microsoft.com/office/2007/relationships/diagramDrawing"/><Relationship Id="rId2" Target="../notesSlides/notesSlide22.xml" Type="http://schemas.openxmlformats.org/officeDocument/2006/relationships/notesSlide"/><Relationship Id="rId1" Target="../slideLayouts/slideLayout2.xml" Type="http://schemas.openxmlformats.org/officeDocument/2006/relationships/slideLayout"/><Relationship Id="rId6" Target="../diagrams/colors5.xml" Type="http://schemas.openxmlformats.org/officeDocument/2006/relationships/diagramColors"/><Relationship Id="rId5" Target="../diagrams/quickStyle5.xml" Type="http://schemas.openxmlformats.org/officeDocument/2006/relationships/diagramQuickStyle"/><Relationship Id="rId4" Target="../diagrams/layout5.xml" Type="http://schemas.openxmlformats.org/officeDocument/2006/relationships/diagramLayout"/><Relationship Id="rId9" Target="../media/image48.jpeg" Type="http://schemas.openxmlformats.org/officeDocument/2006/relationships/image"/></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image" Target="../media/image49.jpe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arget="../media/image50.jpeg" Type="http://schemas.openxmlformats.org/officeDocument/2006/relationships/image"/><Relationship Id="rId1" Target="../slideLayouts/slideLayout2.xml" Type="http://schemas.openxmlformats.org/officeDocument/2006/relationships/slideLayout"/></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arget="../media/image9.jpeg" Type="http://schemas.openxmlformats.org/officeDocument/2006/relationships/image"/><Relationship Id="rId2" Target="../notesSlides/notesSlide4.xml" Type="http://schemas.openxmlformats.org/officeDocument/2006/relationships/notesSlide"/><Relationship Id="rId1" Target="../slideLayouts/slideLayout2.xml" Type="http://schemas.openxmlformats.org/officeDocument/2006/relationships/slideLayout"/><Relationship Id="rId4" Target="../media/hdphoto1.wdp" Type="http://schemas.microsoft.com/office/2007/relationships/hdphoto"/></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D028C-6784-4ACF-BF2C-6344CE1CE6C6}"/>
              </a:ext>
            </a:extLst>
          </p:cNvPr>
          <p:cNvSpPr>
            <a:spLocks noGrp="1"/>
          </p:cNvSpPr>
          <p:nvPr>
            <p:ph type="ctrTitle"/>
          </p:nvPr>
        </p:nvSpPr>
        <p:spPr>
          <a:xfrm>
            <a:off x="1524000" y="380390"/>
            <a:ext cx="9144000" cy="2387600"/>
          </a:xfrm>
        </p:spPr>
        <p:txBody>
          <a:bodyPr>
            <a:normAutofit/>
          </a:bodyPr>
          <a:lstStyle/>
          <a:p>
            <a:r>
              <a:rPr lang="es-CO" sz="6600" b="0" dirty="0">
                <a:latin typeface="Montserrat" panose="00000500000000000000" pitchFamily="50" charset="0"/>
              </a:rPr>
              <a:t>Menopausia</a:t>
            </a:r>
          </a:p>
        </p:txBody>
      </p:sp>
      <p:sp>
        <p:nvSpPr>
          <p:cNvPr id="3" name="Subtitle 2">
            <a:extLst>
              <a:ext uri="{FF2B5EF4-FFF2-40B4-BE49-F238E27FC236}">
                <a16:creationId xmlns:a16="http://schemas.microsoft.com/office/drawing/2014/main" id="{5743C9C0-AE97-406A-8289-8F06853E8608}"/>
              </a:ext>
            </a:extLst>
          </p:cNvPr>
          <p:cNvSpPr>
            <a:spLocks noGrp="1"/>
          </p:cNvSpPr>
          <p:nvPr>
            <p:ph type="subTitle" idx="1"/>
          </p:nvPr>
        </p:nvSpPr>
        <p:spPr>
          <a:xfrm>
            <a:off x="2781300" y="3006303"/>
            <a:ext cx="6629400" cy="1655762"/>
          </a:xfrm>
        </p:spPr>
        <p:txBody>
          <a:bodyPr>
            <a:normAutofit/>
          </a:bodyPr>
          <a:lstStyle/>
          <a:p>
            <a:r>
              <a:rPr lang="es-CO" dirty="0">
                <a:latin typeface="Montserrat" panose="00000500000000000000" pitchFamily="50" charset="0"/>
              </a:rPr>
              <a:t>Julián Peláez Henao</a:t>
            </a:r>
          </a:p>
          <a:p>
            <a:r>
              <a:rPr lang="es-CO" dirty="0">
                <a:latin typeface="Montserrat" panose="00000500000000000000" pitchFamily="50" charset="0"/>
              </a:rPr>
              <a:t>Ginecología y Obstetricia</a:t>
            </a:r>
          </a:p>
          <a:p>
            <a:r>
              <a:rPr lang="es-CO" dirty="0">
                <a:latin typeface="Montserrat" panose="00000500000000000000" pitchFamily="50" charset="0"/>
              </a:rPr>
              <a:t>Universidad CES</a:t>
            </a:r>
          </a:p>
        </p:txBody>
      </p:sp>
    </p:spTree>
    <p:extLst>
      <p:ext uri="{BB962C8B-B14F-4D97-AF65-F5344CB8AC3E}">
        <p14:creationId xmlns:p14="http://schemas.microsoft.com/office/powerpoint/2010/main" val="20201780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346716" y="1501952"/>
            <a:ext cx="3254468" cy="223337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6" name="Imagen 5"/>
          <p:cNvPicPr/>
          <p:nvPr/>
        </p:nvPicPr>
        <p:blipFill>
          <a:blip r:embed="rId4">
            <a:extLst>
              <a:ext uri="{28A0092B-C50C-407E-A947-70E740481C1C}">
                <a14:useLocalDpi xmlns:a14="http://schemas.microsoft.com/office/drawing/2010/main"/>
              </a:ext>
            </a:extLst>
          </a:blip>
          <a:srcRect/>
          <a:stretch>
            <a:fillRect/>
          </a:stretch>
        </p:blipFill>
        <p:spPr bwMode="auto">
          <a:xfrm>
            <a:off x="5475049" y="1437769"/>
            <a:ext cx="6151125" cy="514631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Título 1">
            <a:extLst>
              <a:ext uri="{FF2B5EF4-FFF2-40B4-BE49-F238E27FC236}">
                <a16:creationId xmlns:a16="http://schemas.microsoft.com/office/drawing/2014/main" id="{E924B7DB-AA11-4985-8265-A1E656E262B6}"/>
              </a:ext>
            </a:extLst>
          </p:cNvPr>
          <p:cNvSpPr>
            <a:spLocks noGrp="1"/>
          </p:cNvSpPr>
          <p:nvPr>
            <p:ph type="title"/>
          </p:nvPr>
        </p:nvSpPr>
        <p:spPr>
          <a:xfrm>
            <a:off x="838200" y="112206"/>
            <a:ext cx="10515600" cy="1325563"/>
          </a:xfrm>
        </p:spPr>
        <p:txBody>
          <a:bodyPr/>
          <a:lstStyle/>
          <a:p>
            <a:r>
              <a:rPr lang="es-CO" b="0" dirty="0">
                <a:latin typeface="Montserrat" panose="00000500000000000000" pitchFamily="50" charset="0"/>
              </a:rPr>
              <a:t>Estrógenos</a:t>
            </a:r>
          </a:p>
        </p:txBody>
      </p:sp>
    </p:spTree>
    <p:extLst>
      <p:ext uri="{BB962C8B-B14F-4D97-AF65-F5344CB8AC3E}">
        <p14:creationId xmlns:p14="http://schemas.microsoft.com/office/powerpoint/2010/main" val="36710239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3"/>
          <a:stretch>
            <a:fillRect/>
          </a:stretch>
        </p:blipFill>
        <p:spPr>
          <a:xfrm>
            <a:off x="8897574" y="1408055"/>
            <a:ext cx="2456226" cy="2684712"/>
          </a:xfrm>
          <a:prstGeom prst="roundRect">
            <a:avLst/>
          </a:prstGeom>
        </p:spPr>
      </p:pic>
      <p:pic>
        <p:nvPicPr>
          <p:cNvPr id="6" name="Imagen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453288" y="1779880"/>
            <a:ext cx="2241289" cy="1702685"/>
          </a:xfrm>
          <a:prstGeom prst="roundRect">
            <a:avLst/>
          </a:prstGeom>
        </p:spPr>
      </p:pic>
      <p:pic>
        <p:nvPicPr>
          <p:cNvPr id="7" name="Imagen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990721" y="1902134"/>
            <a:ext cx="1971936" cy="1458175"/>
          </a:xfrm>
          <a:prstGeom prst="roundRect">
            <a:avLst/>
          </a:prstGeom>
        </p:spPr>
      </p:pic>
      <p:pic>
        <p:nvPicPr>
          <p:cNvPr id="8" name="Imagen 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081744" y="4044568"/>
            <a:ext cx="2232248" cy="1514475"/>
          </a:xfrm>
          <a:prstGeom prst="rect">
            <a:avLst/>
          </a:prstGeom>
        </p:spPr>
      </p:pic>
      <p:sp>
        <p:nvSpPr>
          <p:cNvPr id="9" name="21 CuadroTexto"/>
          <p:cNvSpPr txBox="1"/>
          <p:nvPr/>
        </p:nvSpPr>
        <p:spPr>
          <a:xfrm>
            <a:off x="8508313" y="4942113"/>
            <a:ext cx="2952823" cy="1015663"/>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s-CO" sz="2000" dirty="0">
                <a:solidFill>
                  <a:srgbClr val="152B48"/>
                </a:solidFill>
                <a:latin typeface="Montserrat" panose="00000500000000000000" pitchFamily="50" charset="0"/>
              </a:rPr>
              <a:t>MIORELAJANTE</a:t>
            </a:r>
          </a:p>
          <a:p>
            <a:pPr algn="ctr"/>
            <a:r>
              <a:rPr lang="es-CO" sz="2000" dirty="0">
                <a:solidFill>
                  <a:srgbClr val="152B48"/>
                </a:solidFill>
                <a:latin typeface="Montserrat" panose="00000500000000000000" pitchFamily="50" charset="0"/>
              </a:rPr>
              <a:t>ANTIAGREGANTE</a:t>
            </a:r>
          </a:p>
          <a:p>
            <a:pPr algn="ctr"/>
            <a:r>
              <a:rPr lang="es-CO" sz="2000" dirty="0">
                <a:solidFill>
                  <a:srgbClr val="152B48"/>
                </a:solidFill>
                <a:latin typeface="Montserrat" panose="00000500000000000000" pitchFamily="50" charset="0"/>
              </a:rPr>
              <a:t>ANTIATERÓGENO</a:t>
            </a:r>
          </a:p>
        </p:txBody>
      </p:sp>
      <p:sp>
        <p:nvSpPr>
          <p:cNvPr id="13" name="Título 1">
            <a:extLst>
              <a:ext uri="{FF2B5EF4-FFF2-40B4-BE49-F238E27FC236}">
                <a16:creationId xmlns:a16="http://schemas.microsoft.com/office/drawing/2014/main" id="{77DDD9F7-F3B6-4C19-8518-3B2F00BBDBE8}"/>
              </a:ext>
            </a:extLst>
          </p:cNvPr>
          <p:cNvSpPr>
            <a:spLocks noGrp="1"/>
          </p:cNvSpPr>
          <p:nvPr>
            <p:ph type="title"/>
          </p:nvPr>
        </p:nvSpPr>
        <p:spPr>
          <a:xfrm>
            <a:off x="838200" y="112206"/>
            <a:ext cx="10515600" cy="1325563"/>
          </a:xfrm>
        </p:spPr>
        <p:txBody>
          <a:bodyPr/>
          <a:lstStyle/>
          <a:p>
            <a:r>
              <a:rPr lang="es-CO" b="0" dirty="0">
                <a:latin typeface="Montserrat" panose="00000500000000000000" pitchFamily="50" charset="0"/>
              </a:rPr>
              <a:t>Estrógenos</a:t>
            </a:r>
          </a:p>
        </p:txBody>
      </p:sp>
    </p:spTree>
    <p:extLst>
      <p:ext uri="{BB962C8B-B14F-4D97-AF65-F5344CB8AC3E}">
        <p14:creationId xmlns:p14="http://schemas.microsoft.com/office/powerpoint/2010/main" val="20994182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D7873A-F512-4AAA-A3DD-71BB7089EA11}"/>
              </a:ext>
            </a:extLst>
          </p:cNvPr>
          <p:cNvSpPr>
            <a:spLocks noGrp="1"/>
          </p:cNvSpPr>
          <p:nvPr>
            <p:ph type="title"/>
          </p:nvPr>
        </p:nvSpPr>
        <p:spPr>
          <a:xfrm>
            <a:off x="731196" y="101763"/>
            <a:ext cx="10515600" cy="1325563"/>
          </a:xfrm>
        </p:spPr>
        <p:txBody>
          <a:bodyPr/>
          <a:lstStyle/>
          <a:p>
            <a:r>
              <a:rPr lang="es-CO" b="0" dirty="0">
                <a:latin typeface="Montserrat" panose="00000500000000000000" pitchFamily="50" charset="0"/>
              </a:rPr>
              <a:t>Cambios fisiológicos </a:t>
            </a:r>
          </a:p>
        </p:txBody>
      </p:sp>
      <p:sp>
        <p:nvSpPr>
          <p:cNvPr id="5" name="Título 1"/>
          <p:cNvSpPr txBox="1">
            <a:spLocks/>
          </p:cNvSpPr>
          <p:nvPr/>
        </p:nvSpPr>
        <p:spPr bwMode="gray">
          <a:xfrm>
            <a:off x="7093649" y="1833376"/>
            <a:ext cx="4045725" cy="707886"/>
          </a:xfrm>
          <a:prstGeom prst="rect">
            <a:avLst/>
          </a:prstGeom>
        </p:spPr>
        <p:style>
          <a:lnRef idx="1">
            <a:schemeClr val="accent3"/>
          </a:lnRef>
          <a:fillRef idx="2">
            <a:schemeClr val="accent3"/>
          </a:fillRef>
          <a:effectRef idx="1">
            <a:schemeClr val="accent3"/>
          </a:effectRef>
          <a:fontRef idx="minor">
            <a:schemeClr val="dk1"/>
          </a:fontRef>
        </p:style>
        <p:txBody>
          <a:bodyPr vert="horz" lIns="68580" tIns="34290" rIns="68580" bIns="3429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ES_tradnl" sz="2400" b="1" dirty="0">
                <a:solidFill>
                  <a:srgbClr val="152B48"/>
                </a:solidFill>
                <a:latin typeface="Montserrat" panose="00000500000000000000" pitchFamily="50" charset="0"/>
              </a:rPr>
              <a:t>Reserva ovárica</a:t>
            </a:r>
          </a:p>
        </p:txBody>
      </p:sp>
      <p:pic>
        <p:nvPicPr>
          <p:cNvPr id="6" name="Imagen 1"/>
          <p:cNvPicPr>
            <a:picLocks noChangeAspect="1"/>
          </p:cNvPicPr>
          <p:nvPr/>
        </p:nvPicPr>
        <p:blipFill rotWithShape="1">
          <a:blip r:embed="rId3" cstate="email">
            <a:extLst>
              <a:ext uri="{28A0092B-C50C-407E-A947-70E740481C1C}">
                <a14:useLocalDpi xmlns:a14="http://schemas.microsoft.com/office/drawing/2010/main"/>
              </a:ext>
            </a:extLst>
          </a:blip>
          <a:srcRect l="3373" t="6899" r="5523" b="13830"/>
          <a:stretch/>
        </p:blipFill>
        <p:spPr>
          <a:xfrm>
            <a:off x="6326849" y="2807675"/>
            <a:ext cx="5511712" cy="3478687"/>
          </a:xfrm>
          <a:prstGeom prst="rect">
            <a:avLst/>
          </a:prstGeom>
        </p:spPr>
      </p:pic>
      <p:sp>
        <p:nvSpPr>
          <p:cNvPr id="7" name="16 CuadroTexto"/>
          <p:cNvSpPr txBox="1"/>
          <p:nvPr/>
        </p:nvSpPr>
        <p:spPr>
          <a:xfrm>
            <a:off x="1484562" y="1771821"/>
            <a:ext cx="3185092" cy="830997"/>
          </a:xfrm>
          <a:prstGeom prst="rect">
            <a:avLst/>
          </a:prstGeom>
        </p:spPr>
        <p:style>
          <a:lnRef idx="0">
            <a:scrgbClr r="0" g="0" b="0"/>
          </a:lnRef>
          <a:fillRef idx="1001">
            <a:schemeClr val="dk2"/>
          </a:fillRef>
          <a:effectRef idx="0">
            <a:scrgbClr r="0" g="0" b="0"/>
          </a:effectRef>
          <a:fontRef idx="major"/>
        </p:style>
        <p:txBody>
          <a:bodyPr wrap="square" rtlCol="0" anchor="ctr">
            <a:spAutoFit/>
          </a:bodyPr>
          <a:lstStyle/>
          <a:p>
            <a:pPr algn="ctr"/>
            <a:r>
              <a:rPr lang="es-CO" sz="2400" b="1" dirty="0">
                <a:solidFill>
                  <a:schemeClr val="bg1"/>
                </a:solidFill>
                <a:latin typeface="Montserrat" panose="00000500000000000000" pitchFamily="50" charset="0"/>
              </a:rPr>
              <a:t>Envejecimiento ovárico</a:t>
            </a:r>
            <a:endParaRPr lang="es-CO" sz="2400" dirty="0">
              <a:latin typeface="Montserrat" panose="00000500000000000000" pitchFamily="50" charset="0"/>
            </a:endParaRPr>
          </a:p>
        </p:txBody>
      </p:sp>
      <p:sp>
        <p:nvSpPr>
          <p:cNvPr id="8" name="1 CuadroTexto"/>
          <p:cNvSpPr txBox="1"/>
          <p:nvPr/>
        </p:nvSpPr>
        <p:spPr>
          <a:xfrm>
            <a:off x="670657" y="2799567"/>
            <a:ext cx="4812902" cy="101566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CO" sz="2000" dirty="0">
                <a:latin typeface="Montserrat" panose="00000500000000000000" pitchFamily="50" charset="0"/>
              </a:rPr>
              <a:t>Tamaño de la reserva folicular es </a:t>
            </a:r>
          </a:p>
          <a:p>
            <a:pPr algn="ctr"/>
            <a:r>
              <a:rPr lang="es-CO" sz="2000" dirty="0">
                <a:latin typeface="Montserrat" panose="00000500000000000000" pitchFamily="50" charset="0"/>
              </a:rPr>
              <a:t>el principal determinante</a:t>
            </a:r>
          </a:p>
          <a:p>
            <a:pPr algn="ctr"/>
            <a:r>
              <a:rPr lang="es-CO" sz="2000" dirty="0">
                <a:latin typeface="Montserrat" panose="00000500000000000000" pitchFamily="50" charset="0"/>
              </a:rPr>
              <a:t>de transición. </a:t>
            </a:r>
          </a:p>
        </p:txBody>
      </p:sp>
    </p:spTree>
    <p:extLst>
      <p:ext uri="{BB962C8B-B14F-4D97-AF65-F5344CB8AC3E}">
        <p14:creationId xmlns:p14="http://schemas.microsoft.com/office/powerpoint/2010/main" val="17171488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cstate="email">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a:ext>
            </a:extLst>
          </a:blip>
          <a:srcRect/>
          <a:stretch>
            <a:fillRect/>
          </a:stretch>
        </p:blipFill>
        <p:spPr bwMode="auto">
          <a:xfrm>
            <a:off x="4356796" y="3142047"/>
            <a:ext cx="4669654" cy="26430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4 Flecha arriba"/>
          <p:cNvSpPr/>
          <p:nvPr/>
        </p:nvSpPr>
        <p:spPr>
          <a:xfrm>
            <a:off x="8680125" y="2302382"/>
            <a:ext cx="360040" cy="648072"/>
          </a:xfrm>
          <a:prstGeom prst="upArrow">
            <a:avLst/>
          </a:prstGeom>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es-CO" b="1" dirty="0">
              <a:latin typeface="Montserrat" panose="00000500000000000000" pitchFamily="50" charset="0"/>
            </a:endParaRPr>
          </a:p>
        </p:txBody>
      </p:sp>
      <p:sp>
        <p:nvSpPr>
          <p:cNvPr id="7" name="5 CuadroTexto"/>
          <p:cNvSpPr txBox="1"/>
          <p:nvPr/>
        </p:nvSpPr>
        <p:spPr>
          <a:xfrm>
            <a:off x="8392678" y="1825625"/>
            <a:ext cx="2533066" cy="338554"/>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s-CO" sz="1600" b="1" dirty="0">
                <a:latin typeface="Montserrat" panose="00000500000000000000" pitchFamily="50" charset="0"/>
              </a:rPr>
              <a:t>FUNCIÓN COGNITIVA </a:t>
            </a:r>
          </a:p>
        </p:txBody>
      </p:sp>
      <p:sp>
        <p:nvSpPr>
          <p:cNvPr id="8" name="6 Multiplicar"/>
          <p:cNvSpPr/>
          <p:nvPr/>
        </p:nvSpPr>
        <p:spPr>
          <a:xfrm>
            <a:off x="7312558" y="5363309"/>
            <a:ext cx="396044" cy="360040"/>
          </a:xfrm>
          <a:prstGeom prst="mathMultiply">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s-CO" b="1">
              <a:latin typeface="Montserrat" panose="00000500000000000000" pitchFamily="50" charset="0"/>
            </a:endParaRPr>
          </a:p>
        </p:txBody>
      </p:sp>
      <p:sp>
        <p:nvSpPr>
          <p:cNvPr id="9" name="8 Multiplicar"/>
          <p:cNvSpPr/>
          <p:nvPr/>
        </p:nvSpPr>
        <p:spPr>
          <a:xfrm>
            <a:off x="8194656" y="5363309"/>
            <a:ext cx="396044" cy="360040"/>
          </a:xfrm>
          <a:prstGeom prst="mathMultiply">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s-CO" b="1">
              <a:latin typeface="Montserrat" panose="00000500000000000000" pitchFamily="50" charset="0"/>
            </a:endParaRPr>
          </a:p>
        </p:txBody>
      </p:sp>
      <p:sp>
        <p:nvSpPr>
          <p:cNvPr id="10" name="9 CuadroTexto"/>
          <p:cNvSpPr txBox="1"/>
          <p:nvPr/>
        </p:nvSpPr>
        <p:spPr>
          <a:xfrm>
            <a:off x="9982216" y="2564809"/>
            <a:ext cx="1887055" cy="584775"/>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pPr algn="ctr"/>
            <a:r>
              <a:rPr lang="es-CO" sz="1600" b="1" dirty="0">
                <a:latin typeface="Montserrat" panose="00000500000000000000" pitchFamily="50" charset="0"/>
              </a:rPr>
              <a:t>SÍNTOMAS </a:t>
            </a:r>
          </a:p>
          <a:p>
            <a:pPr algn="ctr"/>
            <a:r>
              <a:rPr lang="es-CO" sz="1600" b="1" dirty="0">
                <a:latin typeface="Montserrat" panose="00000500000000000000" pitchFamily="50" charset="0"/>
              </a:rPr>
              <a:t>VASOMOTORES</a:t>
            </a:r>
          </a:p>
        </p:txBody>
      </p:sp>
      <p:sp>
        <p:nvSpPr>
          <p:cNvPr id="11" name="11 Flecha arriba"/>
          <p:cNvSpPr/>
          <p:nvPr/>
        </p:nvSpPr>
        <p:spPr>
          <a:xfrm rot="3833590">
            <a:off x="9331170" y="2890007"/>
            <a:ext cx="360040" cy="691239"/>
          </a:xfrm>
          <a:prstGeom prst="upArrow">
            <a:avLst/>
          </a:prstGeom>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es-CO" b="1">
              <a:latin typeface="Montserrat" panose="00000500000000000000" pitchFamily="50" charset="0"/>
            </a:endParaRPr>
          </a:p>
        </p:txBody>
      </p:sp>
      <p:sp>
        <p:nvSpPr>
          <p:cNvPr id="12" name="12 Flecha arriba"/>
          <p:cNvSpPr/>
          <p:nvPr/>
        </p:nvSpPr>
        <p:spPr>
          <a:xfrm rot="5400000">
            <a:off x="9396155" y="3757247"/>
            <a:ext cx="360040" cy="648072"/>
          </a:xfrm>
          <a:prstGeom prst="upArrow">
            <a:avLst/>
          </a:prstGeom>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es-CO" b="1">
              <a:latin typeface="Montserrat" panose="00000500000000000000" pitchFamily="50" charset="0"/>
            </a:endParaRPr>
          </a:p>
        </p:txBody>
      </p:sp>
      <p:sp>
        <p:nvSpPr>
          <p:cNvPr id="13" name="13 CuadroTexto"/>
          <p:cNvSpPr txBox="1"/>
          <p:nvPr/>
        </p:nvSpPr>
        <p:spPr>
          <a:xfrm>
            <a:off x="10125763" y="3682787"/>
            <a:ext cx="1875835" cy="584775"/>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pPr algn="ctr"/>
            <a:r>
              <a:rPr lang="es-CO" sz="1600" b="1" dirty="0">
                <a:latin typeface="Montserrat" panose="00000500000000000000" pitchFamily="50" charset="0"/>
              </a:rPr>
              <a:t>SÍNTOMAS </a:t>
            </a:r>
          </a:p>
          <a:p>
            <a:pPr algn="ctr"/>
            <a:r>
              <a:rPr lang="es-CO" sz="1600" b="1" dirty="0">
                <a:latin typeface="Montserrat" panose="00000500000000000000" pitchFamily="50" charset="0"/>
              </a:rPr>
              <a:t>UROGENITALES</a:t>
            </a:r>
          </a:p>
        </p:txBody>
      </p:sp>
      <p:sp>
        <p:nvSpPr>
          <p:cNvPr id="14" name="14 Flecha arriba"/>
          <p:cNvSpPr/>
          <p:nvPr/>
        </p:nvSpPr>
        <p:spPr>
          <a:xfrm rot="5400000">
            <a:off x="9396155" y="4489921"/>
            <a:ext cx="360040" cy="648072"/>
          </a:xfrm>
          <a:prstGeom prst="upArrow">
            <a:avLst/>
          </a:prstGeom>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es-CO" b="1">
              <a:latin typeface="Montserrat" panose="00000500000000000000" pitchFamily="50" charset="0"/>
            </a:endParaRPr>
          </a:p>
        </p:txBody>
      </p:sp>
      <p:sp>
        <p:nvSpPr>
          <p:cNvPr id="15" name="10 CuadroTexto"/>
          <p:cNvSpPr txBox="1"/>
          <p:nvPr/>
        </p:nvSpPr>
        <p:spPr>
          <a:xfrm>
            <a:off x="10096909" y="4627780"/>
            <a:ext cx="1904689" cy="338554"/>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s-CO" sz="1600" b="1" dirty="0">
                <a:latin typeface="Montserrat" panose="00000500000000000000" pitchFamily="50" charset="0"/>
              </a:rPr>
              <a:t>OSTEOPOROSIS</a:t>
            </a:r>
          </a:p>
        </p:txBody>
      </p:sp>
      <p:sp>
        <p:nvSpPr>
          <p:cNvPr id="16" name="16 Flecha arriba"/>
          <p:cNvSpPr/>
          <p:nvPr/>
        </p:nvSpPr>
        <p:spPr>
          <a:xfrm rot="5400000">
            <a:off x="9412032" y="5191750"/>
            <a:ext cx="360040" cy="648072"/>
          </a:xfrm>
          <a:prstGeom prst="upArrow">
            <a:avLst/>
          </a:prstGeom>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es-CO" b="1">
              <a:latin typeface="Montserrat" panose="00000500000000000000" pitchFamily="50" charset="0"/>
            </a:endParaRPr>
          </a:p>
        </p:txBody>
      </p:sp>
      <p:sp>
        <p:nvSpPr>
          <p:cNvPr id="17" name="15 CuadroTexto"/>
          <p:cNvSpPr txBox="1"/>
          <p:nvPr/>
        </p:nvSpPr>
        <p:spPr>
          <a:xfrm>
            <a:off x="9916088" y="5210435"/>
            <a:ext cx="2266333"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CO" sz="1600" b="1" dirty="0">
                <a:latin typeface="Montserrat" panose="00000500000000000000" pitchFamily="50" charset="0"/>
              </a:rPr>
              <a:t>RIESGO </a:t>
            </a:r>
          </a:p>
          <a:p>
            <a:pPr algn="ctr"/>
            <a:r>
              <a:rPr lang="es-CO" sz="1600" b="1" dirty="0">
                <a:latin typeface="Montserrat" panose="00000500000000000000" pitchFamily="50" charset="0"/>
              </a:rPr>
              <a:t>CARDIOVASCULAR </a:t>
            </a:r>
          </a:p>
        </p:txBody>
      </p:sp>
      <p:sp>
        <p:nvSpPr>
          <p:cNvPr id="24" name="Título 1">
            <a:extLst>
              <a:ext uri="{FF2B5EF4-FFF2-40B4-BE49-F238E27FC236}">
                <a16:creationId xmlns:a16="http://schemas.microsoft.com/office/drawing/2014/main" id="{50111D49-B4A2-4FEC-AA28-E628F2E6D6DC}"/>
              </a:ext>
            </a:extLst>
          </p:cNvPr>
          <p:cNvSpPr txBox="1">
            <a:spLocks/>
          </p:cNvSpPr>
          <p:nvPr/>
        </p:nvSpPr>
        <p:spPr>
          <a:xfrm>
            <a:off x="731196" y="10176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00AAA7"/>
                </a:solidFill>
                <a:latin typeface="Montserrat" panose="02000505000000020004" pitchFamily="2" charset="0"/>
                <a:ea typeface="+mj-ea"/>
                <a:cs typeface="+mj-cs"/>
              </a:defRPr>
            </a:lvl1pPr>
          </a:lstStyle>
          <a:p>
            <a:r>
              <a:rPr lang="es-CO" b="0">
                <a:latin typeface="Montserrat" panose="00000500000000000000" pitchFamily="50" charset="0"/>
              </a:rPr>
              <a:t>Cambios fisiológicos </a:t>
            </a:r>
            <a:endParaRPr lang="es-CO" b="0" dirty="0">
              <a:latin typeface="Montserrat" panose="00000500000000000000" pitchFamily="50" charset="0"/>
            </a:endParaRPr>
          </a:p>
        </p:txBody>
      </p:sp>
    </p:spTree>
    <p:extLst>
      <p:ext uri="{BB962C8B-B14F-4D97-AF65-F5344CB8AC3E}">
        <p14:creationId xmlns:p14="http://schemas.microsoft.com/office/powerpoint/2010/main" val="1944697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bwMode="gray">
          <a:xfrm>
            <a:off x="2583577" y="3739315"/>
            <a:ext cx="8008001" cy="545435"/>
          </a:xfrm>
          <a:prstGeom prst="rect">
            <a:avLst/>
          </a:prstGeom>
          <a:noFill/>
        </p:spPr>
        <p:txBody>
          <a:bodyPr vert="horz" lIns="68580" tIns="34290" rIns="68580" bIns="3429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ES_tradnl" sz="2400" dirty="0">
                <a:solidFill>
                  <a:srgbClr val="152B48"/>
                </a:solidFill>
                <a:latin typeface="Montserrat" panose="02000505000000020004"/>
              </a:rPr>
              <a:t>Cambios hormonales </a:t>
            </a:r>
          </a:p>
        </p:txBody>
      </p:sp>
      <p:pic>
        <p:nvPicPr>
          <p:cNvPr id="6" name="Imagen 5"/>
          <p:cNvPicPr>
            <a:picLocks noChangeAspect="1"/>
          </p:cNvPicPr>
          <p:nvPr/>
        </p:nvPicPr>
        <p:blipFill>
          <a:blip r:embed="rId2"/>
          <a:stretch>
            <a:fillRect/>
          </a:stretch>
        </p:blipFill>
        <p:spPr>
          <a:xfrm>
            <a:off x="1950618" y="1559251"/>
            <a:ext cx="8640960" cy="2080884"/>
          </a:xfrm>
          <a:prstGeom prst="rect">
            <a:avLst/>
          </a:prstGeom>
          <a:solidFill>
            <a:schemeClr val="bg1"/>
          </a:solidFill>
        </p:spPr>
      </p:pic>
      <p:sp>
        <p:nvSpPr>
          <p:cNvPr id="7" name="8 Rectángulo"/>
          <p:cNvSpPr/>
          <p:nvPr/>
        </p:nvSpPr>
        <p:spPr>
          <a:xfrm>
            <a:off x="4830936" y="1931149"/>
            <a:ext cx="1080121" cy="1708986"/>
          </a:xfrm>
          <a:prstGeom prst="rect">
            <a:avLst/>
          </a:prstGeom>
          <a:noFill/>
          <a:ln w="38100"/>
        </p:spPr>
        <p:style>
          <a:lnRef idx="2">
            <a:schemeClr val="accent1"/>
          </a:lnRef>
          <a:fillRef idx="1">
            <a:schemeClr val="lt1"/>
          </a:fillRef>
          <a:effectRef idx="0">
            <a:schemeClr val="accent1"/>
          </a:effectRef>
          <a:fontRef idx="minor">
            <a:schemeClr val="dk1"/>
          </a:fontRef>
        </p:style>
        <p:txBody>
          <a:bodyPr rtlCol="0" anchor="ctr"/>
          <a:lstStyle/>
          <a:p>
            <a:pPr algn="ctr"/>
            <a:endParaRPr lang="es-CO"/>
          </a:p>
        </p:txBody>
      </p:sp>
      <p:sp>
        <p:nvSpPr>
          <p:cNvPr id="8" name="9 Rectángulo"/>
          <p:cNvSpPr/>
          <p:nvPr/>
        </p:nvSpPr>
        <p:spPr>
          <a:xfrm>
            <a:off x="7070690" y="1931149"/>
            <a:ext cx="1000607" cy="1708986"/>
          </a:xfrm>
          <a:prstGeom prst="rect">
            <a:avLst/>
          </a:prstGeom>
          <a:noFill/>
          <a:ln w="38100"/>
        </p:spPr>
        <p:style>
          <a:lnRef idx="2">
            <a:schemeClr val="accent1"/>
          </a:lnRef>
          <a:fillRef idx="1">
            <a:schemeClr val="lt1"/>
          </a:fillRef>
          <a:effectRef idx="0">
            <a:schemeClr val="accent1"/>
          </a:effectRef>
          <a:fontRef idx="minor">
            <a:schemeClr val="dk1"/>
          </a:fontRef>
        </p:style>
        <p:txBody>
          <a:bodyPr rtlCol="0" anchor="ctr"/>
          <a:lstStyle/>
          <a:p>
            <a:pPr algn="ctr"/>
            <a:endParaRPr lang="es-CO"/>
          </a:p>
        </p:txBody>
      </p:sp>
      <p:sp>
        <p:nvSpPr>
          <p:cNvPr id="13" name="Título 1">
            <a:extLst>
              <a:ext uri="{FF2B5EF4-FFF2-40B4-BE49-F238E27FC236}">
                <a16:creationId xmlns:a16="http://schemas.microsoft.com/office/drawing/2014/main" id="{4E721C5C-5987-41DD-ABED-67CF09A08E51}"/>
              </a:ext>
            </a:extLst>
          </p:cNvPr>
          <p:cNvSpPr txBox="1">
            <a:spLocks/>
          </p:cNvSpPr>
          <p:nvPr/>
        </p:nvSpPr>
        <p:spPr>
          <a:xfrm>
            <a:off x="731196" y="10176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00AAA7"/>
                </a:solidFill>
                <a:latin typeface="Montserrat" panose="02000505000000020004" pitchFamily="2" charset="0"/>
                <a:ea typeface="+mj-ea"/>
                <a:cs typeface="+mj-cs"/>
              </a:defRPr>
            </a:lvl1pPr>
          </a:lstStyle>
          <a:p>
            <a:r>
              <a:rPr lang="es-CO" b="0">
                <a:latin typeface="Montserrat" panose="00000500000000000000" pitchFamily="50" charset="0"/>
              </a:rPr>
              <a:t>Cambios fisiológicos </a:t>
            </a:r>
            <a:endParaRPr lang="es-CO" b="0" dirty="0">
              <a:latin typeface="Montserrat" panose="00000500000000000000" pitchFamily="50" charset="0"/>
            </a:endParaRPr>
          </a:p>
        </p:txBody>
      </p:sp>
    </p:spTree>
    <p:extLst>
      <p:ext uri="{BB962C8B-B14F-4D97-AF65-F5344CB8AC3E}">
        <p14:creationId xmlns:p14="http://schemas.microsoft.com/office/powerpoint/2010/main" val="438454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D7873A-F512-4AAA-A3DD-71BB7089EA11}"/>
              </a:ext>
            </a:extLst>
          </p:cNvPr>
          <p:cNvSpPr>
            <a:spLocks noGrp="1"/>
          </p:cNvSpPr>
          <p:nvPr>
            <p:ph type="title"/>
          </p:nvPr>
        </p:nvSpPr>
        <p:spPr/>
        <p:txBody>
          <a:bodyPr/>
          <a:lstStyle/>
          <a:p>
            <a:r>
              <a:rPr lang="es-CO" b="0" dirty="0">
                <a:latin typeface="Montserrat" panose="00000500000000000000" pitchFamily="50" charset="0"/>
              </a:rPr>
              <a:t>RCV en menopausia</a:t>
            </a:r>
          </a:p>
        </p:txBody>
      </p:sp>
      <p:sp>
        <p:nvSpPr>
          <p:cNvPr id="5" name="5 Flecha abajo"/>
          <p:cNvSpPr/>
          <p:nvPr/>
        </p:nvSpPr>
        <p:spPr>
          <a:xfrm rot="16200000">
            <a:off x="4363188" y="2294753"/>
            <a:ext cx="443849" cy="1083613"/>
          </a:xfrm>
          <a:prstGeom prst="downArrow">
            <a:avLst/>
          </a:prstGeom>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es-CO">
              <a:latin typeface="Montserrat" panose="00000500000000000000" pitchFamily="50" charset="0"/>
            </a:endParaRPr>
          </a:p>
        </p:txBody>
      </p:sp>
      <p:sp>
        <p:nvSpPr>
          <p:cNvPr id="6" name="6 CuadroTexto"/>
          <p:cNvSpPr txBox="1"/>
          <p:nvPr/>
        </p:nvSpPr>
        <p:spPr>
          <a:xfrm>
            <a:off x="5126919" y="2348278"/>
            <a:ext cx="2345065" cy="1015663"/>
          </a:xfrm>
          <a:prstGeom prst="rect">
            <a:avLst/>
          </a:prstGeom>
          <a:noFill/>
        </p:spPr>
        <p:txBody>
          <a:bodyPr wrap="square" rtlCol="0">
            <a:spAutoFit/>
          </a:bodyPr>
          <a:lstStyle/>
          <a:p>
            <a:pPr algn="ctr"/>
            <a:r>
              <a:rPr lang="es-CO" sz="2000" dirty="0">
                <a:latin typeface="Montserrat" panose="00000500000000000000" pitchFamily="50" charset="0"/>
              </a:rPr>
              <a:t>Cambios metabólicos y</a:t>
            </a:r>
          </a:p>
          <a:p>
            <a:pPr algn="ctr"/>
            <a:r>
              <a:rPr lang="es-CO" sz="2000" dirty="0">
                <a:latin typeface="Montserrat" panose="00000500000000000000" pitchFamily="50" charset="0"/>
              </a:rPr>
              <a:t>hemodinámicos </a:t>
            </a:r>
          </a:p>
        </p:txBody>
      </p:sp>
      <p:sp>
        <p:nvSpPr>
          <p:cNvPr id="7" name="7 Flecha derecha"/>
          <p:cNvSpPr/>
          <p:nvPr/>
        </p:nvSpPr>
        <p:spPr>
          <a:xfrm>
            <a:off x="7396147" y="2698888"/>
            <a:ext cx="878606" cy="378982"/>
          </a:xfrm>
          <a:prstGeom prst="rightArrow">
            <a:avLst/>
          </a:prstGeom>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es-CO">
              <a:latin typeface="Montserrat" panose="00000500000000000000" pitchFamily="50" charset="0"/>
            </a:endParaRPr>
          </a:p>
        </p:txBody>
      </p:sp>
      <p:sp>
        <p:nvSpPr>
          <p:cNvPr id="8" name="8 CuadroTexto"/>
          <p:cNvSpPr txBox="1"/>
          <p:nvPr/>
        </p:nvSpPr>
        <p:spPr>
          <a:xfrm>
            <a:off x="8872168" y="2348278"/>
            <a:ext cx="3013967" cy="1323439"/>
          </a:xfrm>
          <a:prstGeom prst="rect">
            <a:avLst/>
          </a:prstGeom>
          <a:noFill/>
        </p:spPr>
        <p:txBody>
          <a:bodyPr wrap="none" rtlCol="0">
            <a:spAutoFit/>
          </a:bodyPr>
          <a:lstStyle/>
          <a:p>
            <a:r>
              <a:rPr lang="es-CO" sz="2000" dirty="0">
                <a:latin typeface="Montserrat" panose="00000500000000000000" pitchFamily="50" charset="0"/>
              </a:rPr>
              <a:t>HTA</a:t>
            </a:r>
          </a:p>
          <a:p>
            <a:r>
              <a:rPr lang="es-CO" sz="2000" dirty="0">
                <a:latin typeface="Montserrat" panose="00000500000000000000" pitchFamily="50" charset="0"/>
              </a:rPr>
              <a:t>DM2</a:t>
            </a:r>
          </a:p>
          <a:p>
            <a:r>
              <a:rPr lang="es-CO" sz="2000" dirty="0">
                <a:latin typeface="Montserrat" panose="00000500000000000000" pitchFamily="50" charset="0"/>
              </a:rPr>
              <a:t>Hiperlipidemia </a:t>
            </a:r>
          </a:p>
          <a:p>
            <a:r>
              <a:rPr lang="es-CO" sz="2000" dirty="0">
                <a:latin typeface="Montserrat" panose="00000500000000000000" pitchFamily="50" charset="0"/>
              </a:rPr>
              <a:t>Síndrome Metabólico </a:t>
            </a:r>
          </a:p>
        </p:txBody>
      </p:sp>
      <p:sp>
        <p:nvSpPr>
          <p:cNvPr id="9" name="9 Flecha abajo"/>
          <p:cNvSpPr/>
          <p:nvPr/>
        </p:nvSpPr>
        <p:spPr>
          <a:xfrm>
            <a:off x="7683549" y="3118879"/>
            <a:ext cx="324036" cy="895905"/>
          </a:xfrm>
          <a:prstGeom prst="downArrow">
            <a:avLst/>
          </a:prstGeom>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es-CO">
              <a:latin typeface="Montserrat" panose="00000500000000000000" pitchFamily="50" charset="0"/>
            </a:endParaRPr>
          </a:p>
        </p:txBody>
      </p:sp>
      <p:sp>
        <p:nvSpPr>
          <p:cNvPr id="10" name="10 CuadroTexto"/>
          <p:cNvSpPr txBox="1"/>
          <p:nvPr/>
        </p:nvSpPr>
        <p:spPr>
          <a:xfrm>
            <a:off x="5834554" y="4156959"/>
            <a:ext cx="4346062" cy="1323439"/>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pPr marL="285750" indent="-285750">
              <a:buFont typeface="Arial" pitchFamily="34" charset="0"/>
              <a:buChar char="•"/>
            </a:pPr>
            <a:r>
              <a:rPr lang="es-CO" sz="2000" dirty="0">
                <a:latin typeface="Montserrat" panose="00000500000000000000" pitchFamily="50" charset="0"/>
              </a:rPr>
              <a:t>Cambios en peso corporal</a:t>
            </a:r>
          </a:p>
          <a:p>
            <a:pPr marL="285750" indent="-285750">
              <a:buFont typeface="Arial" pitchFamily="34" charset="0"/>
              <a:buChar char="•"/>
            </a:pPr>
            <a:r>
              <a:rPr lang="es-CO" sz="2000" dirty="0">
                <a:latin typeface="Montserrat" panose="00000500000000000000" pitchFamily="50" charset="0"/>
              </a:rPr>
              <a:t>Distribución de grasa corporal</a:t>
            </a:r>
          </a:p>
          <a:p>
            <a:pPr marL="285750" indent="-285750">
              <a:buFont typeface="Arial" pitchFamily="34" charset="0"/>
              <a:buChar char="•"/>
            </a:pPr>
            <a:r>
              <a:rPr lang="es-CO" sz="2000" dirty="0">
                <a:latin typeface="Montserrat" panose="00000500000000000000" pitchFamily="50" charset="0"/>
              </a:rPr>
              <a:t>Resistencia a la insulina</a:t>
            </a:r>
          </a:p>
          <a:p>
            <a:pPr marL="285750" indent="-285750">
              <a:buFont typeface="Arial" pitchFamily="34" charset="0"/>
              <a:buChar char="•"/>
            </a:pPr>
            <a:r>
              <a:rPr lang="es-CO" sz="2000" dirty="0">
                <a:latin typeface="Montserrat" panose="00000500000000000000" pitchFamily="50" charset="0"/>
              </a:rPr>
              <a:t>Tono simpático </a:t>
            </a:r>
          </a:p>
        </p:txBody>
      </p:sp>
      <p:sp>
        <p:nvSpPr>
          <p:cNvPr id="11" name="4 CuadroTexto"/>
          <p:cNvSpPr txBox="1"/>
          <p:nvPr/>
        </p:nvSpPr>
        <p:spPr>
          <a:xfrm>
            <a:off x="2014433" y="2328729"/>
            <a:ext cx="1977214" cy="1015663"/>
          </a:xfrm>
          <a:prstGeom prst="rect">
            <a:avLst/>
          </a:prstGeom>
          <a:noFill/>
        </p:spPr>
        <p:txBody>
          <a:bodyPr wrap="square" rtlCol="0">
            <a:spAutoFit/>
          </a:bodyPr>
          <a:lstStyle/>
          <a:p>
            <a:pPr algn="ctr"/>
            <a:r>
              <a:rPr lang="es-CO" sz="2000" dirty="0">
                <a:latin typeface="Montserrat" panose="00000500000000000000" pitchFamily="50" charset="0"/>
              </a:rPr>
              <a:t>Disminución de hormonas ováricas</a:t>
            </a:r>
          </a:p>
        </p:txBody>
      </p:sp>
      <p:sp>
        <p:nvSpPr>
          <p:cNvPr id="12" name="Título 1"/>
          <p:cNvSpPr txBox="1">
            <a:spLocks/>
          </p:cNvSpPr>
          <p:nvPr/>
        </p:nvSpPr>
        <p:spPr bwMode="gray">
          <a:xfrm>
            <a:off x="8473891" y="1579590"/>
            <a:ext cx="3437330" cy="622811"/>
          </a:xfrm>
          <a:prstGeom prst="rect">
            <a:avLst/>
          </a:prstGeom>
          <a:noFill/>
        </p:spPr>
        <p:txBody>
          <a:bodyPr vert="horz" lIns="68580" tIns="34290" rIns="68580" bIns="3429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ES_tradnl" sz="2400" b="1" dirty="0">
                <a:solidFill>
                  <a:srgbClr val="152B48"/>
                </a:solidFill>
                <a:latin typeface="Montserrat" panose="00000500000000000000" pitchFamily="50" charset="0"/>
              </a:rPr>
              <a:t>Factores de Riesgo para ECV</a:t>
            </a:r>
          </a:p>
        </p:txBody>
      </p:sp>
      <p:sp>
        <p:nvSpPr>
          <p:cNvPr id="13" name="2 Flecha abajo"/>
          <p:cNvSpPr/>
          <p:nvPr/>
        </p:nvSpPr>
        <p:spPr>
          <a:xfrm>
            <a:off x="1639807" y="2283221"/>
            <a:ext cx="374626" cy="1145779"/>
          </a:xfrm>
          <a:prstGeom prst="down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s-CO">
              <a:latin typeface="Montserrat" panose="00000500000000000000" pitchFamily="50" charset="0"/>
            </a:endParaRPr>
          </a:p>
        </p:txBody>
      </p:sp>
      <p:sp>
        <p:nvSpPr>
          <p:cNvPr id="14" name="3 Abrir llave"/>
          <p:cNvSpPr/>
          <p:nvPr/>
        </p:nvSpPr>
        <p:spPr>
          <a:xfrm>
            <a:off x="8473891" y="2251027"/>
            <a:ext cx="432048" cy="144493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a:latin typeface="Montserrat" panose="00000500000000000000" pitchFamily="50" charset="0"/>
            </a:endParaRPr>
          </a:p>
        </p:txBody>
      </p:sp>
    </p:spTree>
    <p:extLst>
      <p:ext uri="{BB962C8B-B14F-4D97-AF65-F5344CB8AC3E}">
        <p14:creationId xmlns:p14="http://schemas.microsoft.com/office/powerpoint/2010/main" val="19004331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D7873A-F512-4AAA-A3DD-71BB7089EA11}"/>
              </a:ext>
            </a:extLst>
          </p:cNvPr>
          <p:cNvSpPr>
            <a:spLocks noGrp="1"/>
          </p:cNvSpPr>
          <p:nvPr>
            <p:ph type="title"/>
          </p:nvPr>
        </p:nvSpPr>
        <p:spPr>
          <a:xfrm>
            <a:off x="838200" y="129067"/>
            <a:ext cx="5679332" cy="1325563"/>
          </a:xfrm>
        </p:spPr>
        <p:txBody>
          <a:bodyPr/>
          <a:lstStyle/>
          <a:p>
            <a:r>
              <a:rPr lang="es-CO" b="0" dirty="0">
                <a:latin typeface="Montserrat" panose="00000500000000000000" pitchFamily="50" charset="0"/>
              </a:rPr>
              <a:t>Factores de riesgo</a:t>
            </a:r>
          </a:p>
        </p:txBody>
      </p:sp>
      <p:sp>
        <p:nvSpPr>
          <p:cNvPr id="5" name="6 CuadroTexto"/>
          <p:cNvSpPr txBox="1"/>
          <p:nvPr/>
        </p:nvSpPr>
        <p:spPr>
          <a:xfrm>
            <a:off x="1967964" y="2443785"/>
            <a:ext cx="2399635" cy="400110"/>
          </a:xfrm>
          <a:prstGeom prst="rect">
            <a:avLst/>
          </a:prstGeom>
        </p:spPr>
        <p:style>
          <a:lnRef idx="1">
            <a:schemeClr val="accent1"/>
          </a:lnRef>
          <a:fillRef idx="1002">
            <a:schemeClr val="lt2"/>
          </a:fillRef>
          <a:effectRef idx="1">
            <a:schemeClr val="accent1"/>
          </a:effectRef>
          <a:fontRef idx="minor">
            <a:schemeClr val="dk1"/>
          </a:fontRef>
        </p:style>
        <p:txBody>
          <a:bodyPr wrap="square" rtlCol="0">
            <a:spAutoFit/>
          </a:bodyPr>
          <a:lstStyle/>
          <a:p>
            <a:pPr algn="ctr"/>
            <a:r>
              <a:rPr lang="es-CO" sz="2000" b="1" dirty="0">
                <a:solidFill>
                  <a:srgbClr val="152B48"/>
                </a:solidFill>
                <a:latin typeface="Montserrat" panose="00000500000000000000" pitchFamily="50" charset="0"/>
              </a:rPr>
              <a:t>Menopausia </a:t>
            </a:r>
          </a:p>
        </p:txBody>
      </p:sp>
      <p:sp>
        <p:nvSpPr>
          <p:cNvPr id="6" name="7 Flecha abajo"/>
          <p:cNvSpPr/>
          <p:nvPr/>
        </p:nvSpPr>
        <p:spPr>
          <a:xfrm rot="16200000">
            <a:off x="4979494" y="2006493"/>
            <a:ext cx="504611" cy="1274692"/>
          </a:xfrm>
          <a:prstGeom prst="downArrow">
            <a:avLst/>
          </a:prstGeom>
        </p:spPr>
        <p:style>
          <a:lnRef idx="2">
            <a:schemeClr val="dk1">
              <a:shade val="50000"/>
            </a:schemeClr>
          </a:lnRef>
          <a:fillRef idx="1001">
            <a:schemeClr val="dk2"/>
          </a:fillRef>
          <a:effectRef idx="0">
            <a:schemeClr val="dk1"/>
          </a:effectRef>
          <a:fontRef idx="minor">
            <a:schemeClr val="lt1"/>
          </a:fontRef>
        </p:style>
        <p:txBody>
          <a:bodyPr rtlCol="0" anchor="ctr"/>
          <a:lstStyle/>
          <a:p>
            <a:pPr algn="ctr"/>
            <a:endParaRPr lang="es-CO">
              <a:solidFill>
                <a:srgbClr val="152B48"/>
              </a:solidFill>
              <a:latin typeface="Montserrat" panose="00000500000000000000" pitchFamily="50" charset="0"/>
            </a:endParaRPr>
          </a:p>
        </p:txBody>
      </p:sp>
      <p:sp>
        <p:nvSpPr>
          <p:cNvPr id="7" name="8 CuadroTexto"/>
          <p:cNvSpPr txBox="1"/>
          <p:nvPr/>
        </p:nvSpPr>
        <p:spPr>
          <a:xfrm>
            <a:off x="6095999" y="2168299"/>
            <a:ext cx="5679331" cy="132343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marL="342900" indent="-342900">
              <a:buAutoNum type="arabicPeriod"/>
            </a:pPr>
            <a:r>
              <a:rPr lang="es-CO" sz="2000" dirty="0">
                <a:solidFill>
                  <a:srgbClr val="152B48"/>
                </a:solidFill>
                <a:latin typeface="Montserrat" panose="00000500000000000000" pitchFamily="50" charset="0"/>
              </a:rPr>
              <a:t>Mujeres IAM mayor mortalidad que hombres.</a:t>
            </a:r>
          </a:p>
          <a:p>
            <a:pPr marL="342900" indent="-342900">
              <a:buAutoNum type="arabicPeriod"/>
            </a:pPr>
            <a:r>
              <a:rPr lang="es-CO" sz="2000" dirty="0">
                <a:solidFill>
                  <a:srgbClr val="152B48"/>
                </a:solidFill>
                <a:latin typeface="Montserrat" panose="00000500000000000000" pitchFamily="50" charset="0"/>
              </a:rPr>
              <a:t>Mujeres mayor isquemia microvascular y no afectación de grandes vasos. </a:t>
            </a:r>
          </a:p>
        </p:txBody>
      </p:sp>
      <p:pic>
        <p:nvPicPr>
          <p:cNvPr id="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113235" y="471447"/>
            <a:ext cx="2646193" cy="1075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4 Imagen"/>
          <p:cNvPicPr/>
          <p:nvPr/>
        </p:nvPicPr>
        <p:blipFill>
          <a:blip r:embed="rId4"/>
          <a:stretch>
            <a:fillRect/>
          </a:stretch>
        </p:blipFill>
        <p:spPr>
          <a:xfrm>
            <a:off x="5201365" y="3660395"/>
            <a:ext cx="6558063" cy="2989479"/>
          </a:xfrm>
          <a:prstGeom prst="rect">
            <a:avLst/>
          </a:prstGeom>
        </p:spPr>
      </p:pic>
    </p:spTree>
    <p:extLst>
      <p:ext uri="{BB962C8B-B14F-4D97-AF65-F5344CB8AC3E}">
        <p14:creationId xmlns:p14="http://schemas.microsoft.com/office/powerpoint/2010/main" val="25477069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D7873A-F512-4AAA-A3DD-71BB7089EA11}"/>
              </a:ext>
            </a:extLst>
          </p:cNvPr>
          <p:cNvSpPr>
            <a:spLocks noGrp="1"/>
          </p:cNvSpPr>
          <p:nvPr>
            <p:ph type="title"/>
          </p:nvPr>
        </p:nvSpPr>
        <p:spPr>
          <a:xfrm>
            <a:off x="838200" y="121934"/>
            <a:ext cx="10515600" cy="1325563"/>
          </a:xfrm>
        </p:spPr>
        <p:txBody>
          <a:bodyPr/>
          <a:lstStyle/>
          <a:p>
            <a:r>
              <a:rPr lang="es-CO" b="0" dirty="0">
                <a:latin typeface="Montserrat" panose="00000500000000000000" pitchFamily="50" charset="0"/>
              </a:rPr>
              <a:t>Consecuencias</a:t>
            </a:r>
          </a:p>
        </p:txBody>
      </p:sp>
      <p:pic>
        <p:nvPicPr>
          <p:cNvPr id="5" name="Imagen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10444" y="1690688"/>
            <a:ext cx="2045215" cy="2045215"/>
          </a:xfrm>
          <a:prstGeom prst="rect">
            <a:avLst/>
          </a:prstGeom>
        </p:spPr>
      </p:pic>
      <p:pic>
        <p:nvPicPr>
          <p:cNvPr id="6" name="Imagen 5"/>
          <p:cNvPicPr>
            <a:picLocks noChangeAspect="1"/>
          </p:cNvPicPr>
          <p:nvPr/>
        </p:nvPicPr>
        <p:blipFill>
          <a:blip r:embed="rId4"/>
          <a:stretch>
            <a:fillRect/>
          </a:stretch>
        </p:blipFill>
        <p:spPr>
          <a:xfrm>
            <a:off x="5690114" y="3938668"/>
            <a:ext cx="2925166" cy="1946566"/>
          </a:xfrm>
          <a:prstGeom prst="rect">
            <a:avLst/>
          </a:prstGeom>
        </p:spPr>
      </p:pic>
      <p:pic>
        <p:nvPicPr>
          <p:cNvPr id="7" name="Imagen 6"/>
          <p:cNvPicPr>
            <a:picLocks noChangeAspect="1"/>
          </p:cNvPicPr>
          <p:nvPr/>
        </p:nvPicPr>
        <p:blipFill>
          <a:blip r:embed="rId5"/>
          <a:stretch>
            <a:fillRect/>
          </a:stretch>
        </p:blipFill>
        <p:spPr>
          <a:xfrm>
            <a:off x="8945418" y="2061566"/>
            <a:ext cx="2925166" cy="1674337"/>
          </a:xfrm>
          <a:prstGeom prst="rect">
            <a:avLst/>
          </a:prstGeom>
        </p:spPr>
      </p:pic>
    </p:spTree>
    <p:extLst>
      <p:ext uri="{BB962C8B-B14F-4D97-AF65-F5344CB8AC3E}">
        <p14:creationId xmlns:p14="http://schemas.microsoft.com/office/powerpoint/2010/main" val="731138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par>
                          <p:cTn id="8" fill="hold">
                            <p:stCondLst>
                              <p:cond delay="1000"/>
                            </p:stCondLst>
                            <p:childTnLst>
                              <p:par>
                                <p:cTn id="9" presetID="9" presetClass="entr" presetSubtype="0" fill="hold" nodeType="afterEffect">
                                  <p:stCondLst>
                                    <p:cond delay="50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D7873A-F512-4AAA-A3DD-71BB7089EA11}"/>
              </a:ext>
            </a:extLst>
          </p:cNvPr>
          <p:cNvSpPr>
            <a:spLocks noGrp="1"/>
          </p:cNvSpPr>
          <p:nvPr>
            <p:ph type="title"/>
          </p:nvPr>
        </p:nvSpPr>
        <p:spPr>
          <a:xfrm>
            <a:off x="942508" y="80728"/>
            <a:ext cx="10515600" cy="1325563"/>
          </a:xfrm>
        </p:spPr>
        <p:txBody>
          <a:bodyPr/>
          <a:lstStyle/>
          <a:p>
            <a:r>
              <a:rPr lang="es-CO" b="0" dirty="0">
                <a:latin typeface="Montserrat" panose="00000500000000000000" pitchFamily="50" charset="0"/>
              </a:rPr>
              <a:t>Síntomas </a:t>
            </a:r>
          </a:p>
        </p:txBody>
      </p:sp>
      <p:pic>
        <p:nvPicPr>
          <p:cNvPr id="5" name="Imagen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96055" y="1872277"/>
            <a:ext cx="1347210" cy="1795638"/>
          </a:xfrm>
          <a:prstGeom prst="rect">
            <a:avLst/>
          </a:prstGeom>
          <a:solidFill>
            <a:srgbClr val="FFFFFF">
              <a:shade val="85000"/>
            </a:srgbClr>
          </a:solidFill>
          <a:ln w="88900" cap="sq">
            <a:noFill/>
            <a:miter lim="800000"/>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6" name="Rectángulo 5"/>
          <p:cNvSpPr/>
          <p:nvPr/>
        </p:nvSpPr>
        <p:spPr>
          <a:xfrm>
            <a:off x="4422316" y="1948669"/>
            <a:ext cx="1170588" cy="400110"/>
          </a:xfrm>
          <a:prstGeom prst="rect">
            <a:avLst/>
          </a:prstGeom>
        </p:spPr>
        <p:txBody>
          <a:bodyPr wrap="square">
            <a:spAutoFit/>
          </a:bodyPr>
          <a:lstStyle/>
          <a:p>
            <a:pPr algn="ctr"/>
            <a:r>
              <a:rPr lang="es-ES_tradnl" sz="2000" b="1" dirty="0">
                <a:solidFill>
                  <a:srgbClr val="C00000"/>
                </a:solidFill>
                <a:latin typeface="Montserrat" panose="00000500000000000000" pitchFamily="50" charset="0"/>
                <a:ea typeface="Corbel" charset="0"/>
                <a:cs typeface="Corbel" charset="0"/>
              </a:rPr>
              <a:t>80% </a:t>
            </a:r>
            <a:endParaRPr lang="es-ES_tradnl" sz="2000" b="1" dirty="0">
              <a:solidFill>
                <a:srgbClr val="C00000"/>
              </a:solidFill>
              <a:latin typeface="Montserrat" panose="00000500000000000000" pitchFamily="50" charset="0"/>
            </a:endParaRPr>
          </a:p>
        </p:txBody>
      </p:sp>
      <p:pic>
        <p:nvPicPr>
          <p:cNvPr id="7" name="Imagen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988262" y="3436657"/>
            <a:ext cx="2066300" cy="1181666"/>
          </a:xfrm>
          <a:prstGeom prst="rect">
            <a:avLst/>
          </a:prstGeom>
          <a:solidFill>
            <a:srgbClr val="FFFFFF">
              <a:shade val="85000"/>
            </a:srgbClr>
          </a:solidFill>
          <a:ln w="88900" cap="sq">
            <a:noFill/>
            <a:miter lim="800000"/>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cxnSp>
        <p:nvCxnSpPr>
          <p:cNvPr id="8" name="Conector angular 7"/>
          <p:cNvCxnSpPr>
            <a:endCxn id="15" idx="3"/>
          </p:cNvCxnSpPr>
          <p:nvPr/>
        </p:nvCxnSpPr>
        <p:spPr>
          <a:xfrm rot="5400000">
            <a:off x="6776212" y="3397487"/>
            <a:ext cx="979105" cy="918347"/>
          </a:xfrm>
          <a:prstGeom prst="bentConnector2">
            <a:avLst/>
          </a:prstGeom>
          <a:ln w="50800"/>
        </p:spPr>
        <p:style>
          <a:lnRef idx="1">
            <a:schemeClr val="accent1"/>
          </a:lnRef>
          <a:fillRef idx="0">
            <a:schemeClr val="accent1"/>
          </a:fillRef>
          <a:effectRef idx="0">
            <a:schemeClr val="accent1"/>
          </a:effectRef>
          <a:fontRef idx="minor">
            <a:schemeClr val="tx1"/>
          </a:fontRef>
        </p:style>
      </p:cxnSp>
      <p:cxnSp>
        <p:nvCxnSpPr>
          <p:cNvPr id="9" name="Conector angular 8"/>
          <p:cNvCxnSpPr/>
          <p:nvPr/>
        </p:nvCxnSpPr>
        <p:spPr>
          <a:xfrm rot="10800000">
            <a:off x="8998100" y="3052412"/>
            <a:ext cx="990162" cy="975079"/>
          </a:xfrm>
          <a:prstGeom prst="bentConnector3">
            <a:avLst>
              <a:gd name="adj1" fmla="val 21945"/>
            </a:avLst>
          </a:prstGeom>
          <a:ln w="50800"/>
        </p:spPr>
        <p:style>
          <a:lnRef idx="1">
            <a:schemeClr val="accent1"/>
          </a:lnRef>
          <a:fillRef idx="0">
            <a:schemeClr val="accent1"/>
          </a:fillRef>
          <a:effectRef idx="0">
            <a:schemeClr val="accent1"/>
          </a:effectRef>
          <a:fontRef idx="minor">
            <a:schemeClr val="tx1"/>
          </a:fontRef>
        </p:style>
      </p:cxnSp>
      <p:cxnSp>
        <p:nvCxnSpPr>
          <p:cNvPr id="10" name="Conector recto 9"/>
          <p:cNvCxnSpPr>
            <a:cxnSpLocks/>
            <a:stCxn id="5" idx="3"/>
          </p:cNvCxnSpPr>
          <p:nvPr/>
        </p:nvCxnSpPr>
        <p:spPr>
          <a:xfrm>
            <a:off x="4543265" y="2770096"/>
            <a:ext cx="1329910" cy="7512"/>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1" name="Conector recto 10"/>
          <p:cNvCxnSpPr>
            <a:cxnSpLocks/>
            <a:endCxn id="15" idx="0"/>
          </p:cNvCxnSpPr>
          <p:nvPr/>
        </p:nvCxnSpPr>
        <p:spPr>
          <a:xfrm>
            <a:off x="5873175" y="2770096"/>
            <a:ext cx="0" cy="970008"/>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12" name="Rectángulo 11"/>
          <p:cNvSpPr/>
          <p:nvPr/>
        </p:nvSpPr>
        <p:spPr>
          <a:xfrm>
            <a:off x="11021412" y="2997776"/>
            <a:ext cx="1170588" cy="400110"/>
          </a:xfrm>
          <a:prstGeom prst="rect">
            <a:avLst/>
          </a:prstGeom>
        </p:spPr>
        <p:txBody>
          <a:bodyPr wrap="square">
            <a:spAutoFit/>
          </a:bodyPr>
          <a:lstStyle/>
          <a:p>
            <a:pPr algn="ctr"/>
            <a:r>
              <a:rPr lang="es-ES_tradnl" sz="2000" b="1">
                <a:solidFill>
                  <a:srgbClr val="C00000"/>
                </a:solidFill>
                <a:latin typeface="Montserrat" panose="00000500000000000000" pitchFamily="50" charset="0"/>
                <a:ea typeface="Corbel" charset="0"/>
                <a:cs typeface="Corbel" charset="0"/>
              </a:rPr>
              <a:t>20-45% </a:t>
            </a:r>
            <a:endParaRPr lang="es-ES_tradnl" sz="2000" b="1" dirty="0">
              <a:solidFill>
                <a:srgbClr val="C00000"/>
              </a:solidFill>
              <a:latin typeface="Montserrat" panose="00000500000000000000" pitchFamily="50" charset="0"/>
            </a:endParaRPr>
          </a:p>
        </p:txBody>
      </p:sp>
      <p:sp>
        <p:nvSpPr>
          <p:cNvPr id="13" name="Rectángulo 12"/>
          <p:cNvSpPr/>
          <p:nvPr/>
        </p:nvSpPr>
        <p:spPr>
          <a:xfrm>
            <a:off x="7686010" y="5653724"/>
            <a:ext cx="2064018" cy="400110"/>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es-ES_tradnl" sz="2000" b="1" dirty="0">
                <a:solidFill>
                  <a:srgbClr val="152B48"/>
                </a:solidFill>
                <a:latin typeface="Montserrat" panose="00000500000000000000" pitchFamily="50" charset="0"/>
                <a:ea typeface="Corbel" charset="0"/>
                <a:cs typeface="Corbel" charset="0"/>
              </a:rPr>
              <a:t>Estrógenos </a:t>
            </a:r>
          </a:p>
        </p:txBody>
      </p:sp>
      <p:sp>
        <p:nvSpPr>
          <p:cNvPr id="14" name="Flecha abajo 13"/>
          <p:cNvSpPr/>
          <p:nvPr/>
        </p:nvSpPr>
        <p:spPr>
          <a:xfrm>
            <a:off x="7361232" y="5605557"/>
            <a:ext cx="298943" cy="68865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500" b="1">
              <a:solidFill>
                <a:srgbClr val="152B48"/>
              </a:solidFill>
              <a:latin typeface="Montserrat" panose="00000500000000000000" pitchFamily="50" charset="0"/>
            </a:endParaRPr>
          </a:p>
        </p:txBody>
      </p:sp>
      <p:pic>
        <p:nvPicPr>
          <p:cNvPr id="15" name="Imagen 1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939760" y="3740104"/>
            <a:ext cx="1866830" cy="1212218"/>
          </a:xfrm>
          <a:prstGeom prst="rect">
            <a:avLst/>
          </a:prstGeom>
        </p:spPr>
      </p:pic>
      <p:sp>
        <p:nvSpPr>
          <p:cNvPr id="16" name="Rectángulo 15"/>
          <p:cNvSpPr/>
          <p:nvPr/>
        </p:nvSpPr>
        <p:spPr>
          <a:xfrm>
            <a:off x="5208220" y="4952322"/>
            <a:ext cx="1456093" cy="400110"/>
          </a:xfrm>
          <a:prstGeom prst="rect">
            <a:avLst/>
          </a:prstGeom>
        </p:spPr>
        <p:txBody>
          <a:bodyPr wrap="square">
            <a:spAutoFit/>
          </a:bodyPr>
          <a:lstStyle/>
          <a:p>
            <a:pPr algn="ctr"/>
            <a:r>
              <a:rPr lang="es-ES_tradnl" sz="2000" b="1" dirty="0">
                <a:solidFill>
                  <a:srgbClr val="C00000"/>
                </a:solidFill>
                <a:latin typeface="Montserrat" panose="00000500000000000000" pitchFamily="50" charset="0"/>
                <a:ea typeface="Corbel" charset="0"/>
                <a:cs typeface="Corbel" charset="0"/>
              </a:rPr>
              <a:t>38-46%</a:t>
            </a:r>
            <a:endParaRPr lang="es-ES_tradnl" sz="2000" b="1" dirty="0">
              <a:solidFill>
                <a:srgbClr val="C00000"/>
              </a:solidFill>
              <a:latin typeface="Montserrat" panose="00000500000000000000" pitchFamily="50" charset="0"/>
            </a:endParaRPr>
          </a:p>
        </p:txBody>
      </p:sp>
      <p:pic>
        <p:nvPicPr>
          <p:cNvPr id="17" name="Imagen 1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502627" y="1812816"/>
            <a:ext cx="2064018" cy="1546021"/>
          </a:xfrm>
          <a:prstGeom prst="rect">
            <a:avLst/>
          </a:prstGeom>
        </p:spPr>
      </p:pic>
      <p:sp>
        <p:nvSpPr>
          <p:cNvPr id="18" name="Rectángulo 17"/>
          <p:cNvSpPr/>
          <p:nvPr/>
        </p:nvSpPr>
        <p:spPr>
          <a:xfrm>
            <a:off x="7879357" y="1425677"/>
            <a:ext cx="1569910" cy="400110"/>
          </a:xfrm>
          <a:prstGeom prst="rect">
            <a:avLst/>
          </a:prstGeom>
        </p:spPr>
        <p:txBody>
          <a:bodyPr wrap="square">
            <a:spAutoFit/>
          </a:bodyPr>
          <a:lstStyle/>
          <a:p>
            <a:pPr algn="ctr"/>
            <a:r>
              <a:rPr lang="es-ES_tradnl" sz="2000" b="1" dirty="0">
                <a:solidFill>
                  <a:srgbClr val="C00000"/>
                </a:solidFill>
                <a:latin typeface="Montserrat" panose="00000500000000000000" pitchFamily="50" charset="0"/>
                <a:ea typeface="Corbel" charset="0"/>
                <a:cs typeface="Corbel" charset="0"/>
              </a:rPr>
              <a:t>2.5 veces</a:t>
            </a:r>
            <a:endParaRPr lang="es-ES_tradnl" sz="2000" b="1" dirty="0">
              <a:solidFill>
                <a:srgbClr val="C00000"/>
              </a:solidFill>
              <a:latin typeface="Montserrat" panose="00000500000000000000" pitchFamily="50" charset="0"/>
            </a:endParaRPr>
          </a:p>
        </p:txBody>
      </p:sp>
    </p:spTree>
    <p:extLst>
      <p:ext uri="{BB962C8B-B14F-4D97-AF65-F5344CB8AC3E}">
        <p14:creationId xmlns:p14="http://schemas.microsoft.com/office/powerpoint/2010/main" val="41740351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D7873A-F512-4AAA-A3DD-71BB7089EA11}"/>
              </a:ext>
            </a:extLst>
          </p:cNvPr>
          <p:cNvSpPr>
            <a:spLocks noGrp="1"/>
          </p:cNvSpPr>
          <p:nvPr>
            <p:ph type="title"/>
          </p:nvPr>
        </p:nvSpPr>
        <p:spPr>
          <a:xfrm>
            <a:off x="762002" y="45540"/>
            <a:ext cx="10515600" cy="1325563"/>
          </a:xfrm>
        </p:spPr>
        <p:txBody>
          <a:bodyPr/>
          <a:lstStyle/>
          <a:p>
            <a:r>
              <a:rPr lang="es-CO" b="0" dirty="0">
                <a:latin typeface="Montserrat" panose="00000500000000000000" pitchFamily="50" charset="0"/>
              </a:rPr>
              <a:t>Síntomas vasomotores </a:t>
            </a:r>
          </a:p>
        </p:txBody>
      </p:sp>
      <p:sp>
        <p:nvSpPr>
          <p:cNvPr id="3" name="Marcador de contenido 2">
            <a:extLst>
              <a:ext uri="{FF2B5EF4-FFF2-40B4-BE49-F238E27FC236}">
                <a16:creationId xmlns:a16="http://schemas.microsoft.com/office/drawing/2014/main" id="{69A2E992-7785-4BBD-BCB6-6E38BCDDF908}"/>
              </a:ext>
            </a:extLst>
          </p:cNvPr>
          <p:cNvSpPr>
            <a:spLocks noGrp="1"/>
          </p:cNvSpPr>
          <p:nvPr>
            <p:ph idx="1"/>
          </p:nvPr>
        </p:nvSpPr>
        <p:spPr>
          <a:xfrm>
            <a:off x="684181" y="1400987"/>
            <a:ext cx="8761378" cy="2090392"/>
          </a:xfrm>
        </p:spPr>
        <p:txBody>
          <a:bodyPr/>
          <a:lstStyle/>
          <a:p>
            <a:r>
              <a:rPr lang="es-CO" dirty="0">
                <a:latin typeface="Montserrat" panose="00000500000000000000" pitchFamily="50" charset="0"/>
              </a:rPr>
              <a:t>60-80% de las mujeres lo experimentan (&gt; 1 año).</a:t>
            </a:r>
          </a:p>
          <a:p>
            <a:r>
              <a:rPr lang="es-CO" dirty="0">
                <a:latin typeface="Montserrat" panose="00000500000000000000" pitchFamily="50" charset="0"/>
              </a:rPr>
              <a:t>La frecuencia y gravedad es &gt; en la perimenopausia y postmenopausia temprana. </a:t>
            </a:r>
          </a:p>
          <a:p>
            <a:r>
              <a:rPr lang="es-CO" dirty="0">
                <a:latin typeface="Montserrat" panose="00000500000000000000" pitchFamily="50" charset="0"/>
              </a:rPr>
              <a:t>Sin tratamiento pueden persistir por 4 - 5 años.</a:t>
            </a:r>
          </a:p>
          <a:p>
            <a:r>
              <a:rPr lang="es-CO" dirty="0">
                <a:latin typeface="Montserrat" panose="00000500000000000000" pitchFamily="50" charset="0"/>
              </a:rPr>
              <a:t>9% de las mujeres continúan con síntomas  por mas años. </a:t>
            </a:r>
          </a:p>
        </p:txBody>
      </p:sp>
      <p:sp>
        <p:nvSpPr>
          <p:cNvPr id="6" name="CuadroTexto 5"/>
          <p:cNvSpPr txBox="1"/>
          <p:nvPr/>
        </p:nvSpPr>
        <p:spPr>
          <a:xfrm>
            <a:off x="8842443" y="1759881"/>
            <a:ext cx="3035030" cy="101566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CO" sz="2000" b="1" dirty="0">
                <a:latin typeface="Montserrat" panose="00000500000000000000" pitchFamily="50" charset="0"/>
              </a:rPr>
              <a:t>Alteración termorreguladora nivel hipotalámico</a:t>
            </a:r>
          </a:p>
        </p:txBody>
      </p:sp>
      <p:sp>
        <p:nvSpPr>
          <p:cNvPr id="10" name="CuadroTexto 9"/>
          <p:cNvSpPr txBox="1"/>
          <p:nvPr/>
        </p:nvSpPr>
        <p:spPr>
          <a:xfrm>
            <a:off x="5469653" y="4441350"/>
            <a:ext cx="5976664" cy="1015663"/>
          </a:xfrm>
          <a:prstGeom prst="rect">
            <a:avLst/>
          </a:prstGeom>
          <a:solidFill>
            <a:schemeClr val="tx2">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CO" sz="2000" dirty="0">
                <a:solidFill>
                  <a:srgbClr val="152B48"/>
                </a:solidFill>
                <a:latin typeface="Montserrat" panose="00000500000000000000" pitchFamily="50" charset="0"/>
              </a:rPr>
              <a:t>Factores de riesgo: obesidad, sedentarismo, tabaquismo, estrato socioeconómico, afroamericanas.</a:t>
            </a:r>
          </a:p>
        </p:txBody>
      </p:sp>
    </p:spTree>
    <p:extLst>
      <p:ext uri="{BB962C8B-B14F-4D97-AF65-F5344CB8AC3E}">
        <p14:creationId xmlns:p14="http://schemas.microsoft.com/office/powerpoint/2010/main" val="1069750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D7873A-F512-4AAA-A3DD-71BB7089EA11}"/>
              </a:ext>
            </a:extLst>
          </p:cNvPr>
          <p:cNvSpPr>
            <a:spLocks noGrp="1"/>
          </p:cNvSpPr>
          <p:nvPr>
            <p:ph type="title"/>
          </p:nvPr>
        </p:nvSpPr>
        <p:spPr>
          <a:xfrm>
            <a:off x="838198" y="117648"/>
            <a:ext cx="10515600" cy="1325563"/>
          </a:xfrm>
        </p:spPr>
        <p:txBody>
          <a:bodyPr/>
          <a:lstStyle/>
          <a:p>
            <a:r>
              <a:rPr lang="es-CO" b="0" dirty="0">
                <a:latin typeface="Montserrat" panose="00000500000000000000" pitchFamily="50" charset="0"/>
              </a:rPr>
              <a:t>Definición</a:t>
            </a:r>
          </a:p>
        </p:txBody>
      </p:sp>
      <p:sp>
        <p:nvSpPr>
          <p:cNvPr id="3" name="Marcador de contenido 2">
            <a:extLst>
              <a:ext uri="{FF2B5EF4-FFF2-40B4-BE49-F238E27FC236}">
                <a16:creationId xmlns:a16="http://schemas.microsoft.com/office/drawing/2014/main" id="{69A2E992-7785-4BBD-BCB6-6E38BCDDF908}"/>
              </a:ext>
            </a:extLst>
          </p:cNvPr>
          <p:cNvSpPr>
            <a:spLocks noGrp="1"/>
          </p:cNvSpPr>
          <p:nvPr>
            <p:ph idx="1"/>
          </p:nvPr>
        </p:nvSpPr>
        <p:spPr>
          <a:xfrm>
            <a:off x="762000" y="1559713"/>
            <a:ext cx="7321686" cy="2090392"/>
          </a:xfrm>
        </p:spPr>
        <p:txBody>
          <a:bodyPr/>
          <a:lstStyle/>
          <a:p>
            <a:r>
              <a:rPr lang="es-CO" dirty="0">
                <a:latin typeface="Montserrat" panose="00000500000000000000" pitchFamily="50" charset="0"/>
              </a:rPr>
              <a:t>El termino “menopausia” viene del griego </a:t>
            </a:r>
            <a:r>
              <a:rPr lang="es-CO" i="1" u="sng" dirty="0" err="1">
                <a:latin typeface="Montserrat" panose="00000500000000000000" pitchFamily="50" charset="0"/>
              </a:rPr>
              <a:t>men</a:t>
            </a:r>
            <a:r>
              <a:rPr lang="es-CO" dirty="0">
                <a:latin typeface="Montserrat" panose="00000500000000000000" pitchFamily="50" charset="0"/>
              </a:rPr>
              <a:t> que significa mes y </a:t>
            </a:r>
            <a:r>
              <a:rPr lang="es-CO" i="1" u="sng" dirty="0" err="1">
                <a:latin typeface="Montserrat" panose="00000500000000000000" pitchFamily="50" charset="0"/>
              </a:rPr>
              <a:t>pausis</a:t>
            </a:r>
            <a:r>
              <a:rPr lang="es-CO" dirty="0">
                <a:latin typeface="Montserrat" panose="00000500000000000000" pitchFamily="50" charset="0"/>
              </a:rPr>
              <a:t> que significa pausa. </a:t>
            </a:r>
          </a:p>
          <a:p>
            <a:endParaRPr lang="es-CO" dirty="0">
              <a:latin typeface="Montserrat" panose="00000500000000000000" pitchFamily="50" charset="0"/>
            </a:endParaRPr>
          </a:p>
          <a:p>
            <a:r>
              <a:rPr lang="es-CO" dirty="0">
                <a:latin typeface="Montserrat" panose="00000500000000000000" pitchFamily="50" charset="0"/>
              </a:rPr>
              <a:t>Definición: ausencia de la menstruación después de un periodo de 12 meses consecutivos. </a:t>
            </a:r>
          </a:p>
        </p:txBody>
      </p:sp>
      <p:pic>
        <p:nvPicPr>
          <p:cNvPr id="5"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710791" y="3167122"/>
            <a:ext cx="3305178" cy="2267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50350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69A2E992-7785-4BBD-BCB6-6E38BCDDF908}"/>
              </a:ext>
            </a:extLst>
          </p:cNvPr>
          <p:cNvSpPr>
            <a:spLocks noGrp="1"/>
          </p:cNvSpPr>
          <p:nvPr>
            <p:ph idx="1"/>
          </p:nvPr>
        </p:nvSpPr>
        <p:spPr>
          <a:xfrm>
            <a:off x="481519" y="1436153"/>
            <a:ext cx="9342619" cy="2090392"/>
          </a:xfrm>
        </p:spPr>
        <p:txBody>
          <a:bodyPr>
            <a:noAutofit/>
          </a:bodyPr>
          <a:lstStyle/>
          <a:p>
            <a:r>
              <a:rPr lang="es-CO" dirty="0">
                <a:latin typeface="Montserrat" panose="00000500000000000000" pitchFamily="50" charset="0"/>
              </a:rPr>
              <a:t>Síntomas leves: medios físicos, ventilador, evitar comidas picantes y situaciones estresantes. </a:t>
            </a:r>
          </a:p>
          <a:p>
            <a:r>
              <a:rPr lang="es-CO" dirty="0">
                <a:latin typeface="Montserrat" panose="00000500000000000000" pitchFamily="50" charset="0"/>
              </a:rPr>
              <a:t>Síntomas moderados a severos: TRH.</a:t>
            </a:r>
          </a:p>
          <a:p>
            <a:r>
              <a:rPr lang="es-CO" dirty="0">
                <a:latin typeface="Montserrat" panose="00000500000000000000" pitchFamily="50" charset="0"/>
              </a:rPr>
              <a:t>Si no pueden usar TRH: ISRS, IRSN, antiepilépticos, clonidina y </a:t>
            </a:r>
            <a:r>
              <a:rPr lang="es-CO" dirty="0" err="1">
                <a:latin typeface="Montserrat" panose="00000500000000000000" pitchFamily="50" charset="0"/>
              </a:rPr>
              <a:t>oxibutinina</a:t>
            </a:r>
            <a:r>
              <a:rPr lang="es-CO" dirty="0">
                <a:latin typeface="Montserrat" panose="00000500000000000000" pitchFamily="50" charset="0"/>
              </a:rPr>
              <a:t> (</a:t>
            </a:r>
            <a:r>
              <a:rPr lang="es-CO" dirty="0" err="1">
                <a:latin typeface="Montserrat" panose="00000500000000000000" pitchFamily="50" charset="0"/>
              </a:rPr>
              <a:t>venlafaxina</a:t>
            </a:r>
            <a:r>
              <a:rPr lang="es-CO" dirty="0">
                <a:latin typeface="Montserrat" panose="00000500000000000000" pitchFamily="50" charset="0"/>
              </a:rPr>
              <a:t>, </a:t>
            </a:r>
            <a:r>
              <a:rPr lang="es-CO" dirty="0" err="1">
                <a:latin typeface="Montserrat" panose="00000500000000000000" pitchFamily="50" charset="0"/>
              </a:rPr>
              <a:t>desvenlafaxina</a:t>
            </a:r>
            <a:r>
              <a:rPr lang="es-CO" dirty="0">
                <a:latin typeface="Montserrat" panose="00000500000000000000" pitchFamily="50" charset="0"/>
              </a:rPr>
              <a:t>, </a:t>
            </a:r>
            <a:r>
              <a:rPr lang="es-CO" dirty="0" err="1">
                <a:latin typeface="Montserrat" panose="00000500000000000000" pitchFamily="50" charset="0"/>
              </a:rPr>
              <a:t>paroxetina</a:t>
            </a:r>
            <a:r>
              <a:rPr lang="es-CO" dirty="0">
                <a:latin typeface="Montserrat" panose="00000500000000000000" pitchFamily="50" charset="0"/>
              </a:rPr>
              <a:t>, </a:t>
            </a:r>
            <a:r>
              <a:rPr lang="es-CO" dirty="0" err="1">
                <a:latin typeface="Montserrat" panose="00000500000000000000" pitchFamily="50" charset="0"/>
              </a:rPr>
              <a:t>citalopram</a:t>
            </a:r>
            <a:r>
              <a:rPr lang="es-CO" dirty="0">
                <a:latin typeface="Montserrat" panose="00000500000000000000" pitchFamily="50" charset="0"/>
              </a:rPr>
              <a:t> y </a:t>
            </a:r>
            <a:r>
              <a:rPr lang="es-CO" dirty="0" err="1">
                <a:latin typeface="Montserrat" panose="00000500000000000000" pitchFamily="50" charset="0"/>
              </a:rPr>
              <a:t>escitalopram</a:t>
            </a:r>
            <a:r>
              <a:rPr lang="es-CO" dirty="0">
                <a:latin typeface="Montserrat" panose="00000500000000000000" pitchFamily="50" charset="0"/>
              </a:rPr>
              <a:t>).</a:t>
            </a:r>
            <a:br>
              <a:rPr lang="es-CO" dirty="0">
                <a:latin typeface="Montserrat" panose="00000500000000000000" pitchFamily="50" charset="0"/>
              </a:rPr>
            </a:br>
            <a:endParaRPr lang="es-CO" dirty="0">
              <a:latin typeface="Montserrat" panose="00000500000000000000" pitchFamily="50" charset="0"/>
            </a:endParaRPr>
          </a:p>
        </p:txBody>
      </p:sp>
      <p:sp>
        <p:nvSpPr>
          <p:cNvPr id="5" name="Cerrar llave 4"/>
          <p:cNvSpPr/>
          <p:nvPr/>
        </p:nvSpPr>
        <p:spPr>
          <a:xfrm>
            <a:off x="9667318" y="1436153"/>
            <a:ext cx="576064" cy="1996440"/>
          </a:xfrm>
          <a:prstGeom prst="rightBrace">
            <a:avLst/>
          </a:prstGeom>
        </p:spPr>
        <p:style>
          <a:lnRef idx="1">
            <a:schemeClr val="accent2"/>
          </a:lnRef>
          <a:fillRef idx="0">
            <a:schemeClr val="accent2"/>
          </a:fillRef>
          <a:effectRef idx="0">
            <a:schemeClr val="accent2"/>
          </a:effectRef>
          <a:fontRef idx="minor">
            <a:schemeClr val="tx1"/>
          </a:fontRef>
        </p:style>
        <p:txBody>
          <a:bodyPr rtlCol="0" anchor="ctr"/>
          <a:lstStyle/>
          <a:p>
            <a:pPr algn="ctr"/>
            <a:endParaRPr lang="es-CO"/>
          </a:p>
        </p:txBody>
      </p:sp>
      <p:sp>
        <p:nvSpPr>
          <p:cNvPr id="6" name="CuadroTexto 5"/>
          <p:cNvSpPr txBox="1"/>
          <p:nvPr/>
        </p:nvSpPr>
        <p:spPr>
          <a:xfrm>
            <a:off x="10316229" y="2203540"/>
            <a:ext cx="1728192" cy="461665"/>
          </a:xfrm>
          <a:prstGeom prst="rect">
            <a:avLst/>
          </a:prstGeom>
          <a:noFill/>
        </p:spPr>
        <p:txBody>
          <a:bodyPr wrap="square" rtlCol="0">
            <a:spAutoFit/>
          </a:bodyPr>
          <a:lstStyle/>
          <a:p>
            <a:pPr algn="ctr"/>
            <a:r>
              <a:rPr lang="es-CO" sz="2400" dirty="0">
                <a:ln w="22225">
                  <a:solidFill>
                    <a:schemeClr val="accent2"/>
                  </a:solidFill>
                  <a:prstDash val="solid"/>
                </a:ln>
                <a:solidFill>
                  <a:schemeClr val="accent2"/>
                </a:solidFill>
                <a:latin typeface="Montserrat" panose="00000500000000000000" pitchFamily="50" charset="0"/>
              </a:rPr>
              <a:t>MANEJO</a:t>
            </a:r>
          </a:p>
        </p:txBody>
      </p:sp>
      <p:sp>
        <p:nvSpPr>
          <p:cNvPr id="10" name="Título 1">
            <a:extLst>
              <a:ext uri="{FF2B5EF4-FFF2-40B4-BE49-F238E27FC236}">
                <a16:creationId xmlns:a16="http://schemas.microsoft.com/office/drawing/2014/main" id="{BC49BEAB-1722-404F-A6E4-7A6CDC2FEFDF}"/>
              </a:ext>
            </a:extLst>
          </p:cNvPr>
          <p:cNvSpPr>
            <a:spLocks noGrp="1"/>
          </p:cNvSpPr>
          <p:nvPr>
            <p:ph type="title"/>
          </p:nvPr>
        </p:nvSpPr>
        <p:spPr>
          <a:xfrm>
            <a:off x="762002" y="45540"/>
            <a:ext cx="10515600" cy="1325563"/>
          </a:xfrm>
        </p:spPr>
        <p:txBody>
          <a:bodyPr/>
          <a:lstStyle/>
          <a:p>
            <a:r>
              <a:rPr lang="es-CO" b="0" dirty="0">
                <a:latin typeface="Montserrat" panose="00000500000000000000" pitchFamily="50" charset="0"/>
              </a:rPr>
              <a:t>Síntomas vasomotores </a:t>
            </a:r>
          </a:p>
        </p:txBody>
      </p:sp>
    </p:spTree>
    <p:extLst>
      <p:ext uri="{BB962C8B-B14F-4D97-AF65-F5344CB8AC3E}">
        <p14:creationId xmlns:p14="http://schemas.microsoft.com/office/powerpoint/2010/main" val="16095862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D7873A-F512-4AAA-A3DD-71BB7089EA11}"/>
              </a:ext>
            </a:extLst>
          </p:cNvPr>
          <p:cNvSpPr>
            <a:spLocks noGrp="1"/>
          </p:cNvSpPr>
          <p:nvPr>
            <p:ph type="title"/>
          </p:nvPr>
        </p:nvSpPr>
        <p:spPr>
          <a:xfrm>
            <a:off x="761999" y="117648"/>
            <a:ext cx="10515600" cy="1325563"/>
          </a:xfrm>
        </p:spPr>
        <p:txBody>
          <a:bodyPr/>
          <a:lstStyle/>
          <a:p>
            <a:r>
              <a:rPr lang="es-CO" b="0" dirty="0">
                <a:latin typeface="Montserrat" panose="00000500000000000000" pitchFamily="50" charset="0"/>
              </a:rPr>
              <a:t>Diagnóstico menopausia</a:t>
            </a:r>
          </a:p>
        </p:txBody>
      </p:sp>
      <p:sp>
        <p:nvSpPr>
          <p:cNvPr id="3" name="Marcador de contenido 2">
            <a:extLst>
              <a:ext uri="{FF2B5EF4-FFF2-40B4-BE49-F238E27FC236}">
                <a16:creationId xmlns:a16="http://schemas.microsoft.com/office/drawing/2014/main" id="{69A2E992-7785-4BBD-BCB6-6E38BCDDF908}"/>
              </a:ext>
            </a:extLst>
          </p:cNvPr>
          <p:cNvSpPr>
            <a:spLocks noGrp="1"/>
          </p:cNvSpPr>
          <p:nvPr>
            <p:ph idx="1"/>
          </p:nvPr>
        </p:nvSpPr>
        <p:spPr>
          <a:xfrm>
            <a:off x="4776660" y="1838528"/>
            <a:ext cx="7129996" cy="4464996"/>
          </a:xfrm>
        </p:spPr>
        <p:txBody>
          <a:bodyPr>
            <a:normAutofit/>
          </a:bodyPr>
          <a:lstStyle/>
          <a:p>
            <a:r>
              <a:rPr lang="es-CO" dirty="0">
                <a:latin typeface="Montserrat" panose="00000500000000000000" pitchFamily="50" charset="0"/>
              </a:rPr>
              <a:t>&gt;45 años: perimenopausia: se basa en el cambio del intervalo menstrual con o sin síntomas menopáusicos, no requiere medición de FSH. Menopausia: &gt;12 meses de última menstruación sin otras causas de amenorrea.</a:t>
            </a:r>
          </a:p>
          <a:p>
            <a:endParaRPr lang="es-CO" dirty="0">
              <a:latin typeface="Montserrat" panose="00000500000000000000" pitchFamily="50" charset="0"/>
            </a:endParaRPr>
          </a:p>
          <a:p>
            <a:r>
              <a:rPr lang="es-CO" dirty="0">
                <a:latin typeface="Montserrat" panose="00000500000000000000" pitchFamily="50" charset="0"/>
              </a:rPr>
              <a:t>40-45 años: perimenopausia: igual que en &gt;45 años, descartando otras causas de disfunción del ciclo menstrual (TSH, prolactina y HCG).</a:t>
            </a:r>
          </a:p>
          <a:p>
            <a:endParaRPr lang="es-CO" dirty="0">
              <a:latin typeface="Montserrat" panose="00000500000000000000" pitchFamily="50" charset="0"/>
            </a:endParaRPr>
          </a:p>
          <a:p>
            <a:r>
              <a:rPr lang="es-CO" dirty="0">
                <a:latin typeface="Montserrat" panose="00000500000000000000" pitchFamily="50" charset="0"/>
              </a:rPr>
              <a:t>&lt;40 años: insuficiencia ovárica.</a:t>
            </a:r>
          </a:p>
          <a:p>
            <a:endParaRPr lang="es-CO" dirty="0">
              <a:latin typeface="Montserrat" panose="00000500000000000000" pitchFamily="50" charset="0"/>
            </a:endParaRPr>
          </a:p>
        </p:txBody>
      </p:sp>
    </p:spTree>
    <p:extLst>
      <p:ext uri="{BB962C8B-B14F-4D97-AF65-F5344CB8AC3E}">
        <p14:creationId xmlns:p14="http://schemas.microsoft.com/office/powerpoint/2010/main" val="19857520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69A2E992-7785-4BBD-BCB6-6E38BCDDF908}"/>
              </a:ext>
            </a:extLst>
          </p:cNvPr>
          <p:cNvSpPr>
            <a:spLocks noGrp="1"/>
          </p:cNvSpPr>
          <p:nvPr>
            <p:ph idx="1"/>
          </p:nvPr>
        </p:nvSpPr>
        <p:spPr/>
        <p:txBody>
          <a:bodyPr/>
          <a:lstStyle/>
          <a:p>
            <a:endParaRPr lang="es-CO" dirty="0">
              <a:latin typeface="Montserrat black"/>
            </a:endParaRPr>
          </a:p>
          <a:p>
            <a:endParaRPr lang="es-CO" dirty="0">
              <a:latin typeface="Montserrat black"/>
            </a:endParaRPr>
          </a:p>
          <a:p>
            <a:endParaRPr lang="es-CO" dirty="0">
              <a:latin typeface="Montserrat black"/>
            </a:endParaRPr>
          </a:p>
        </p:txBody>
      </p:sp>
      <p:graphicFrame>
        <p:nvGraphicFramePr>
          <p:cNvPr id="5" name="Diagrama 4"/>
          <p:cNvGraphicFramePr/>
          <p:nvPr>
            <p:extLst>
              <p:ext uri="{D42A27DB-BD31-4B8C-83A1-F6EECF244321}">
                <p14:modId xmlns:p14="http://schemas.microsoft.com/office/powerpoint/2010/main" val="1129960490"/>
              </p:ext>
            </p:extLst>
          </p:nvPr>
        </p:nvGraphicFramePr>
        <p:xfrm>
          <a:off x="5470035" y="1802995"/>
          <a:ext cx="5883763" cy="47141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ítulo 1">
            <a:extLst>
              <a:ext uri="{FF2B5EF4-FFF2-40B4-BE49-F238E27FC236}">
                <a16:creationId xmlns:a16="http://schemas.microsoft.com/office/drawing/2014/main" id="{C59F710E-E42A-4471-AFE3-63CEF3E921BD}"/>
              </a:ext>
            </a:extLst>
          </p:cNvPr>
          <p:cNvSpPr>
            <a:spLocks noGrp="1"/>
          </p:cNvSpPr>
          <p:nvPr>
            <p:ph type="title"/>
          </p:nvPr>
        </p:nvSpPr>
        <p:spPr>
          <a:xfrm>
            <a:off x="761999" y="117648"/>
            <a:ext cx="10515600" cy="1325563"/>
          </a:xfrm>
        </p:spPr>
        <p:txBody>
          <a:bodyPr/>
          <a:lstStyle/>
          <a:p>
            <a:r>
              <a:rPr lang="es-CO" b="0" dirty="0">
                <a:latin typeface="Montserrat" panose="00000500000000000000" pitchFamily="50" charset="0"/>
              </a:rPr>
              <a:t>Diagnóstico menopausia</a:t>
            </a:r>
          </a:p>
        </p:txBody>
      </p:sp>
    </p:spTree>
    <p:extLst>
      <p:ext uri="{BB962C8B-B14F-4D97-AF65-F5344CB8AC3E}">
        <p14:creationId xmlns:p14="http://schemas.microsoft.com/office/powerpoint/2010/main" val="24696546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D7873A-F512-4AAA-A3DD-71BB7089EA11}"/>
              </a:ext>
            </a:extLst>
          </p:cNvPr>
          <p:cNvSpPr>
            <a:spLocks noGrp="1"/>
          </p:cNvSpPr>
          <p:nvPr>
            <p:ph type="title"/>
          </p:nvPr>
        </p:nvSpPr>
        <p:spPr>
          <a:xfrm>
            <a:off x="838199" y="123783"/>
            <a:ext cx="10515600" cy="1325563"/>
          </a:xfrm>
        </p:spPr>
        <p:txBody>
          <a:bodyPr/>
          <a:lstStyle/>
          <a:p>
            <a:r>
              <a:rPr lang="es-CO" b="0" dirty="0">
                <a:latin typeface="Montserrat" panose="00000500000000000000" pitchFamily="50" charset="0"/>
              </a:rPr>
              <a:t>Estratificación</a:t>
            </a:r>
          </a:p>
        </p:txBody>
      </p:sp>
      <p:sp>
        <p:nvSpPr>
          <p:cNvPr id="3" name="Marcador de contenido 2">
            <a:extLst>
              <a:ext uri="{FF2B5EF4-FFF2-40B4-BE49-F238E27FC236}">
                <a16:creationId xmlns:a16="http://schemas.microsoft.com/office/drawing/2014/main" id="{69A2E992-7785-4BBD-BCB6-6E38BCDDF908}"/>
              </a:ext>
            </a:extLst>
          </p:cNvPr>
          <p:cNvSpPr>
            <a:spLocks noGrp="1"/>
          </p:cNvSpPr>
          <p:nvPr>
            <p:ph idx="1"/>
          </p:nvPr>
        </p:nvSpPr>
        <p:spPr>
          <a:xfrm>
            <a:off x="838199" y="1468726"/>
            <a:ext cx="5311163" cy="2090392"/>
          </a:xfrm>
        </p:spPr>
        <p:txBody>
          <a:bodyPr>
            <a:normAutofit/>
          </a:bodyPr>
          <a:lstStyle/>
          <a:p>
            <a:r>
              <a:rPr lang="es-CO" dirty="0">
                <a:latin typeface="Montserrat" panose="00000500000000000000" pitchFamily="50" charset="0"/>
              </a:rPr>
              <a:t>Sistema STRAW. </a:t>
            </a:r>
          </a:p>
          <a:p>
            <a:endParaRPr lang="es-CO" dirty="0">
              <a:latin typeface="Montserrat" panose="00000500000000000000" pitchFamily="50" charset="0"/>
            </a:endParaRPr>
          </a:p>
          <a:p>
            <a:r>
              <a:rPr lang="es-CO" dirty="0">
                <a:latin typeface="Montserrat" panose="00000500000000000000" pitchFamily="50" charset="0"/>
              </a:rPr>
              <a:t>Sirve para caracterizar el envejecimiento reproductivo desde los años reproductivos hasta la menopausia. </a:t>
            </a:r>
          </a:p>
          <a:p>
            <a:endParaRPr lang="es-CO" dirty="0">
              <a:latin typeface="Montserrat" panose="00000500000000000000" pitchFamily="50" charset="0"/>
            </a:endParaRPr>
          </a:p>
          <a:p>
            <a:endParaRPr lang="es-CO" dirty="0">
              <a:latin typeface="Montserrat" panose="00000500000000000000" pitchFamily="50" charset="0"/>
            </a:endParaRPr>
          </a:p>
          <a:p>
            <a:endParaRPr lang="es-CO" dirty="0">
              <a:latin typeface="Montserrat" panose="00000500000000000000" pitchFamily="50" charset="0"/>
            </a:endParaRPr>
          </a:p>
        </p:txBody>
      </p:sp>
      <p:sp>
        <p:nvSpPr>
          <p:cNvPr id="4" name="Marcador de contenido 3">
            <a:extLst>
              <a:ext uri="{FF2B5EF4-FFF2-40B4-BE49-F238E27FC236}">
                <a16:creationId xmlns:a16="http://schemas.microsoft.com/office/drawing/2014/main" id="{F7F2AF49-AC30-4DE3-A843-3437158D5656}"/>
              </a:ext>
            </a:extLst>
          </p:cNvPr>
          <p:cNvSpPr>
            <a:spLocks noGrp="1"/>
          </p:cNvSpPr>
          <p:nvPr>
            <p:ph idx="13"/>
          </p:nvPr>
        </p:nvSpPr>
        <p:spPr>
          <a:xfrm>
            <a:off x="4757203" y="5137945"/>
            <a:ext cx="6684145" cy="1200732"/>
          </a:xfrm>
        </p:spPr>
        <p:txBody>
          <a:bodyPr/>
          <a:lstStyle/>
          <a:p>
            <a:r>
              <a:rPr lang="es-CO" dirty="0">
                <a:latin typeface="Montserrat" panose="00000500000000000000" pitchFamily="50" charset="0"/>
              </a:rPr>
              <a:t>Sirve para evaluar el potencial reproductivo, necesidad de anticonceptivos y la necesidad de terapia hormonal. No se usa en mujeres con SOP o amenorrea hipotalámica. </a:t>
            </a:r>
          </a:p>
          <a:p>
            <a:endParaRPr lang="es-CO" dirty="0">
              <a:latin typeface="Montserrat" panose="00000500000000000000" pitchFamily="50" charset="0"/>
            </a:endParaRPr>
          </a:p>
        </p:txBody>
      </p:sp>
      <p:pic>
        <p:nvPicPr>
          <p:cNvPr id="6" name="Imagen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058133" y="786564"/>
            <a:ext cx="5933206" cy="4070908"/>
          </a:xfrm>
          <a:prstGeom prst="rect">
            <a:avLst/>
          </a:prstGeom>
        </p:spPr>
      </p:pic>
    </p:spTree>
    <p:extLst>
      <p:ext uri="{BB962C8B-B14F-4D97-AF65-F5344CB8AC3E}">
        <p14:creationId xmlns:p14="http://schemas.microsoft.com/office/powerpoint/2010/main" val="13219322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D7873A-F512-4AAA-A3DD-71BB7089EA11}"/>
              </a:ext>
            </a:extLst>
          </p:cNvPr>
          <p:cNvSpPr>
            <a:spLocks noGrp="1"/>
          </p:cNvSpPr>
          <p:nvPr>
            <p:ph type="title"/>
          </p:nvPr>
        </p:nvSpPr>
        <p:spPr>
          <a:xfrm>
            <a:off x="838200" y="117987"/>
            <a:ext cx="10515600" cy="1325563"/>
          </a:xfrm>
        </p:spPr>
        <p:txBody>
          <a:bodyPr>
            <a:normAutofit/>
          </a:bodyPr>
          <a:lstStyle/>
          <a:p>
            <a:r>
              <a:rPr lang="es-CO" b="0" dirty="0">
                <a:latin typeface="Montserrat" panose="00000500000000000000" pitchFamily="50" charset="0"/>
              </a:rPr>
              <a:t>Prevención</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747475" y="1645314"/>
            <a:ext cx="7272808" cy="3709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3 CuadroTexto"/>
          <p:cNvSpPr txBox="1"/>
          <p:nvPr/>
        </p:nvSpPr>
        <p:spPr>
          <a:xfrm>
            <a:off x="5217730" y="5031682"/>
            <a:ext cx="2016224"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CO" sz="1600" dirty="0">
                <a:solidFill>
                  <a:srgbClr val="152B48"/>
                </a:solidFill>
                <a:latin typeface="Montserrat" panose="00000500000000000000" pitchFamily="50" charset="0"/>
              </a:rPr>
              <a:t>TODAS MENOPAUSICAS</a:t>
            </a:r>
          </a:p>
        </p:txBody>
      </p:sp>
      <p:sp>
        <p:nvSpPr>
          <p:cNvPr id="7" name="5 CuadroTexto"/>
          <p:cNvSpPr txBox="1"/>
          <p:nvPr/>
        </p:nvSpPr>
        <p:spPr>
          <a:xfrm>
            <a:off x="7461162" y="4946660"/>
            <a:ext cx="2157230" cy="107721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CO" sz="1600" dirty="0">
                <a:solidFill>
                  <a:srgbClr val="152B48"/>
                </a:solidFill>
                <a:latin typeface="Montserrat" panose="00000500000000000000" pitchFamily="50" charset="0"/>
              </a:rPr>
              <a:t>MENOPAUSICAS CON  ENFERMEDAD ASINTOMÁTICAS</a:t>
            </a:r>
          </a:p>
        </p:txBody>
      </p:sp>
      <p:sp>
        <p:nvSpPr>
          <p:cNvPr id="8" name="4 Elipse"/>
          <p:cNvSpPr/>
          <p:nvPr/>
        </p:nvSpPr>
        <p:spPr>
          <a:xfrm>
            <a:off x="5470960" y="2026378"/>
            <a:ext cx="1845433" cy="864096"/>
          </a:xfrm>
          <a:prstGeom prst="ellipse">
            <a:avLst/>
          </a:prstGeom>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s-CO" sz="1600">
              <a:latin typeface="Montserrat" panose="00000500000000000000" pitchFamily="50" charset="0"/>
            </a:endParaRPr>
          </a:p>
        </p:txBody>
      </p:sp>
      <p:sp>
        <p:nvSpPr>
          <p:cNvPr id="9" name="8 Elipse"/>
          <p:cNvSpPr/>
          <p:nvPr/>
        </p:nvSpPr>
        <p:spPr>
          <a:xfrm>
            <a:off x="7461162" y="2026378"/>
            <a:ext cx="1845433" cy="864096"/>
          </a:xfrm>
          <a:prstGeom prst="ellipse">
            <a:avLst/>
          </a:prstGeom>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s-CO" sz="1600">
              <a:latin typeface="Montserrat" panose="00000500000000000000" pitchFamily="50" charset="0"/>
            </a:endParaRPr>
          </a:p>
        </p:txBody>
      </p:sp>
    </p:spTree>
    <p:extLst>
      <p:ext uri="{BB962C8B-B14F-4D97-AF65-F5344CB8AC3E}">
        <p14:creationId xmlns:p14="http://schemas.microsoft.com/office/powerpoint/2010/main" val="34543123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D7873A-F512-4AAA-A3DD-71BB7089EA11}"/>
              </a:ext>
            </a:extLst>
          </p:cNvPr>
          <p:cNvSpPr>
            <a:spLocks noGrp="1"/>
          </p:cNvSpPr>
          <p:nvPr>
            <p:ph type="title"/>
          </p:nvPr>
        </p:nvSpPr>
        <p:spPr>
          <a:xfrm>
            <a:off x="685801" y="0"/>
            <a:ext cx="10515600" cy="1325563"/>
          </a:xfrm>
        </p:spPr>
        <p:txBody>
          <a:bodyPr/>
          <a:lstStyle/>
          <a:p>
            <a:r>
              <a:rPr lang="es-CO" b="0" dirty="0">
                <a:latin typeface="Montserrat" panose="00000500000000000000" pitchFamily="50" charset="0"/>
              </a:rPr>
              <a:t>Generalidades de la TRH</a:t>
            </a:r>
          </a:p>
        </p:txBody>
      </p:sp>
      <p:sp>
        <p:nvSpPr>
          <p:cNvPr id="3" name="Marcador de contenido 2">
            <a:extLst>
              <a:ext uri="{FF2B5EF4-FFF2-40B4-BE49-F238E27FC236}">
                <a16:creationId xmlns:a16="http://schemas.microsoft.com/office/drawing/2014/main" id="{69A2E992-7785-4BBD-BCB6-6E38BCDDF908}"/>
              </a:ext>
            </a:extLst>
          </p:cNvPr>
          <p:cNvSpPr>
            <a:spLocks noGrp="1"/>
          </p:cNvSpPr>
          <p:nvPr>
            <p:ph idx="1"/>
          </p:nvPr>
        </p:nvSpPr>
        <p:spPr>
          <a:xfrm>
            <a:off x="685801" y="1516005"/>
            <a:ext cx="10667997" cy="2090392"/>
          </a:xfrm>
        </p:spPr>
        <p:txBody>
          <a:bodyPr>
            <a:normAutofit/>
          </a:bodyPr>
          <a:lstStyle/>
          <a:p>
            <a:r>
              <a:rPr lang="es-CO" dirty="0">
                <a:latin typeface="Montserrat" panose="00000500000000000000" pitchFamily="50" charset="0"/>
              </a:rPr>
              <a:t>Los estrógenos combinados o solos son la terapia mas efectiva para los síntomas vasomotores. </a:t>
            </a:r>
          </a:p>
          <a:p>
            <a:endParaRPr lang="es-CO" dirty="0">
              <a:latin typeface="Montserrat" panose="00000500000000000000" pitchFamily="50" charset="0"/>
            </a:endParaRPr>
          </a:p>
          <a:p>
            <a:r>
              <a:rPr lang="es-CO" dirty="0">
                <a:latin typeface="Montserrat" panose="00000500000000000000" pitchFamily="50" charset="0"/>
              </a:rPr>
              <a:t>Los progestágenos solos o testosterona no tienen evidencia. </a:t>
            </a:r>
          </a:p>
        </p:txBody>
      </p:sp>
      <p:sp>
        <p:nvSpPr>
          <p:cNvPr id="4" name="Marcador de contenido 3">
            <a:extLst>
              <a:ext uri="{FF2B5EF4-FFF2-40B4-BE49-F238E27FC236}">
                <a16:creationId xmlns:a16="http://schemas.microsoft.com/office/drawing/2014/main" id="{F7F2AF49-AC30-4DE3-A843-3437158D5656}"/>
              </a:ext>
            </a:extLst>
          </p:cNvPr>
          <p:cNvSpPr>
            <a:spLocks noGrp="1"/>
          </p:cNvSpPr>
          <p:nvPr>
            <p:ph idx="13"/>
          </p:nvPr>
        </p:nvSpPr>
        <p:spPr>
          <a:xfrm>
            <a:off x="4669653" y="3745636"/>
            <a:ext cx="6684145" cy="2413346"/>
          </a:xfrm>
        </p:spPr>
        <p:txBody>
          <a:bodyPr>
            <a:normAutofit/>
          </a:bodyPr>
          <a:lstStyle/>
          <a:p>
            <a:r>
              <a:rPr lang="es-CO" dirty="0">
                <a:latin typeface="Montserrat" panose="00000500000000000000" pitchFamily="50" charset="0"/>
              </a:rPr>
              <a:t>Aumenta el riesgo de TEV </a:t>
            </a:r>
            <a:r>
              <a:rPr lang="es-CO" dirty="0">
                <a:latin typeface="Montserrat" panose="00000500000000000000" pitchFamily="50" charset="0"/>
                <a:sym typeface="Wingdings" panose="05000000000000000000" pitchFamily="2" charset="2"/>
              </a:rPr>
              <a:t></a:t>
            </a:r>
            <a:r>
              <a:rPr lang="es-CO" dirty="0">
                <a:latin typeface="Montserrat" panose="00000500000000000000" pitchFamily="50" charset="0"/>
              </a:rPr>
              <a:t> TRH oral (transdérmica no).</a:t>
            </a:r>
          </a:p>
          <a:p>
            <a:endParaRPr lang="es-CO" dirty="0">
              <a:latin typeface="Montserrat" panose="00000500000000000000" pitchFamily="50" charset="0"/>
            </a:endParaRPr>
          </a:p>
          <a:p>
            <a:r>
              <a:rPr lang="es-CO" dirty="0">
                <a:latin typeface="Montserrat" panose="00000500000000000000" pitchFamily="50" charset="0"/>
              </a:rPr>
              <a:t>Estrógenos solos aumenta muy poco o nada el riesgo de ca de mama.</a:t>
            </a:r>
          </a:p>
          <a:p>
            <a:endParaRPr lang="es-CO" dirty="0">
              <a:latin typeface="Montserrat" panose="00000500000000000000" pitchFamily="50" charset="0"/>
            </a:endParaRPr>
          </a:p>
        </p:txBody>
      </p:sp>
    </p:spTree>
    <p:extLst>
      <p:ext uri="{BB962C8B-B14F-4D97-AF65-F5344CB8AC3E}">
        <p14:creationId xmlns:p14="http://schemas.microsoft.com/office/powerpoint/2010/main" val="19713657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69A2E992-7785-4BBD-BCB6-6E38BCDDF908}"/>
              </a:ext>
            </a:extLst>
          </p:cNvPr>
          <p:cNvSpPr>
            <a:spLocks noGrp="1"/>
          </p:cNvSpPr>
          <p:nvPr>
            <p:ph idx="1"/>
          </p:nvPr>
        </p:nvSpPr>
        <p:spPr>
          <a:xfrm>
            <a:off x="685801" y="1518141"/>
            <a:ext cx="6839261" cy="2090392"/>
          </a:xfrm>
        </p:spPr>
        <p:txBody>
          <a:bodyPr/>
          <a:lstStyle/>
          <a:p>
            <a:r>
              <a:rPr lang="es-CO" dirty="0">
                <a:latin typeface="Montserrat" panose="00000500000000000000" pitchFamily="50" charset="0"/>
              </a:rPr>
              <a:t>Estrógenos + progesterona aumenta el riesgo de cáncer de mama.</a:t>
            </a:r>
          </a:p>
          <a:p>
            <a:endParaRPr lang="es-CO" dirty="0">
              <a:latin typeface="Montserrat" panose="00000500000000000000" pitchFamily="50" charset="0"/>
            </a:endParaRPr>
          </a:p>
          <a:p>
            <a:r>
              <a:rPr lang="es-CO" dirty="0">
                <a:latin typeface="Montserrat" panose="00000500000000000000" pitchFamily="50" charset="0"/>
              </a:rPr>
              <a:t>No aumenta el riesgo de eventos cardiovasculares si se inicia antes de los 60 años.</a:t>
            </a:r>
          </a:p>
          <a:p>
            <a:endParaRPr lang="es-CO" dirty="0">
              <a:latin typeface="Montserrat" panose="00000500000000000000" pitchFamily="50" charset="0"/>
            </a:endParaRPr>
          </a:p>
        </p:txBody>
      </p:sp>
      <p:sp>
        <p:nvSpPr>
          <p:cNvPr id="4" name="Marcador de contenido 3">
            <a:extLst>
              <a:ext uri="{FF2B5EF4-FFF2-40B4-BE49-F238E27FC236}">
                <a16:creationId xmlns:a16="http://schemas.microsoft.com/office/drawing/2014/main" id="{F7F2AF49-AC30-4DE3-A843-3437158D5656}"/>
              </a:ext>
            </a:extLst>
          </p:cNvPr>
          <p:cNvSpPr>
            <a:spLocks noGrp="1"/>
          </p:cNvSpPr>
          <p:nvPr>
            <p:ph idx="13"/>
          </p:nvPr>
        </p:nvSpPr>
        <p:spPr/>
        <p:txBody>
          <a:bodyPr/>
          <a:lstStyle/>
          <a:p>
            <a:r>
              <a:rPr lang="es-CO" dirty="0">
                <a:latin typeface="Montserrat" panose="00000500000000000000" pitchFamily="50" charset="0"/>
              </a:rPr>
              <a:t>No aumenta el riesgo de DM ni muerte de origen cardiovascular.</a:t>
            </a:r>
          </a:p>
          <a:p>
            <a:endParaRPr lang="es-CO" dirty="0">
              <a:latin typeface="Montserrat" panose="00000500000000000000" pitchFamily="50" charset="0"/>
            </a:endParaRPr>
          </a:p>
          <a:p>
            <a:r>
              <a:rPr lang="es-CO" dirty="0">
                <a:latin typeface="Montserrat" panose="00000500000000000000" pitchFamily="50" charset="0"/>
              </a:rPr>
              <a:t>El beneficio en la osteoporosis es solo mientras se da el tratamiento, cuando se suspende se pierde el beneficio.</a:t>
            </a:r>
          </a:p>
          <a:p>
            <a:endParaRPr lang="es-CO" dirty="0">
              <a:latin typeface="Montserrat" panose="00000500000000000000" pitchFamily="50" charset="0"/>
            </a:endParaRPr>
          </a:p>
        </p:txBody>
      </p:sp>
      <p:pic>
        <p:nvPicPr>
          <p:cNvPr id="5" name="Imagen 4"/>
          <p:cNvPicPr>
            <a:picLocks noChangeAspect="1"/>
          </p:cNvPicPr>
          <p:nvPr/>
        </p:nvPicPr>
        <p:blipFill>
          <a:blip r:embed="rId2"/>
          <a:stretch>
            <a:fillRect/>
          </a:stretch>
        </p:blipFill>
        <p:spPr>
          <a:xfrm>
            <a:off x="8481863" y="1663305"/>
            <a:ext cx="3024336" cy="1610361"/>
          </a:xfrm>
          <a:prstGeom prst="rect">
            <a:avLst/>
          </a:prstGeom>
        </p:spPr>
      </p:pic>
      <p:sp>
        <p:nvSpPr>
          <p:cNvPr id="9" name="Título 1">
            <a:extLst>
              <a:ext uri="{FF2B5EF4-FFF2-40B4-BE49-F238E27FC236}">
                <a16:creationId xmlns:a16="http://schemas.microsoft.com/office/drawing/2014/main" id="{9C00D426-DA46-4196-A0D7-81745E104B6D}"/>
              </a:ext>
            </a:extLst>
          </p:cNvPr>
          <p:cNvSpPr>
            <a:spLocks noGrp="1"/>
          </p:cNvSpPr>
          <p:nvPr>
            <p:ph type="title"/>
          </p:nvPr>
        </p:nvSpPr>
        <p:spPr>
          <a:xfrm>
            <a:off x="685801" y="0"/>
            <a:ext cx="10515600" cy="1325563"/>
          </a:xfrm>
        </p:spPr>
        <p:txBody>
          <a:bodyPr/>
          <a:lstStyle/>
          <a:p>
            <a:r>
              <a:rPr lang="es-CO" b="0" dirty="0">
                <a:latin typeface="Montserrat" panose="00000500000000000000" pitchFamily="50" charset="0"/>
              </a:rPr>
              <a:t>Generalidades de la TRH</a:t>
            </a:r>
          </a:p>
        </p:txBody>
      </p:sp>
    </p:spTree>
    <p:extLst>
      <p:ext uri="{BB962C8B-B14F-4D97-AF65-F5344CB8AC3E}">
        <p14:creationId xmlns:p14="http://schemas.microsoft.com/office/powerpoint/2010/main" val="29887017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69A2E992-7785-4BBD-BCB6-6E38BCDDF908}"/>
              </a:ext>
            </a:extLst>
          </p:cNvPr>
          <p:cNvSpPr>
            <a:spLocks noGrp="1"/>
          </p:cNvSpPr>
          <p:nvPr>
            <p:ph idx="1"/>
          </p:nvPr>
        </p:nvSpPr>
        <p:spPr>
          <a:xfrm>
            <a:off x="609602" y="1442065"/>
            <a:ext cx="10667997" cy="2090392"/>
          </a:xfrm>
        </p:spPr>
        <p:txBody>
          <a:bodyPr>
            <a:normAutofit/>
          </a:bodyPr>
          <a:lstStyle/>
          <a:p>
            <a:r>
              <a:rPr lang="es-CO" dirty="0">
                <a:latin typeface="Montserrat" panose="00000500000000000000" pitchFamily="50" charset="0"/>
              </a:rPr>
              <a:t>Para los síntomas vasomotores se usan de forma sistémica.</a:t>
            </a:r>
          </a:p>
          <a:p>
            <a:endParaRPr lang="es-CO" dirty="0">
              <a:latin typeface="Montserrat" panose="00000500000000000000" pitchFamily="50" charset="0"/>
            </a:endParaRPr>
          </a:p>
          <a:p>
            <a:r>
              <a:rPr lang="es-CO" dirty="0">
                <a:latin typeface="Montserrat" panose="00000500000000000000" pitchFamily="50" charset="0"/>
              </a:rPr>
              <a:t>Atrofia vaginal (síndrome genitourinario) se usan tópicos si no tiene síntomas sistémicos, si tiene síntomas sistémicos el tratamiento oral tiene efecto también a nivel vulvar.</a:t>
            </a:r>
          </a:p>
          <a:p>
            <a:endParaRPr lang="es-CO" dirty="0">
              <a:latin typeface="Montserrat" panose="00000500000000000000" pitchFamily="50" charset="0"/>
            </a:endParaRPr>
          </a:p>
        </p:txBody>
      </p:sp>
      <p:sp>
        <p:nvSpPr>
          <p:cNvPr id="4" name="Marcador de contenido 3">
            <a:extLst>
              <a:ext uri="{FF2B5EF4-FFF2-40B4-BE49-F238E27FC236}">
                <a16:creationId xmlns:a16="http://schemas.microsoft.com/office/drawing/2014/main" id="{F7F2AF49-AC30-4DE3-A843-3437158D5656}"/>
              </a:ext>
            </a:extLst>
          </p:cNvPr>
          <p:cNvSpPr>
            <a:spLocks noGrp="1"/>
          </p:cNvSpPr>
          <p:nvPr>
            <p:ph idx="13"/>
          </p:nvPr>
        </p:nvSpPr>
        <p:spPr>
          <a:xfrm>
            <a:off x="4669654" y="3648959"/>
            <a:ext cx="6684145" cy="2413346"/>
          </a:xfrm>
        </p:spPr>
        <p:txBody>
          <a:bodyPr>
            <a:normAutofit/>
          </a:bodyPr>
          <a:lstStyle/>
          <a:p>
            <a:r>
              <a:rPr lang="es-CO" dirty="0">
                <a:latin typeface="Montserrat" panose="00000500000000000000" pitchFamily="50" charset="0"/>
              </a:rPr>
              <a:t>Labilidad emocional: en conjunto con ISRS</a:t>
            </a:r>
          </a:p>
          <a:p>
            <a:endParaRPr lang="es-CO" dirty="0">
              <a:latin typeface="Montserrat" panose="00000500000000000000" pitchFamily="50" charset="0"/>
            </a:endParaRPr>
          </a:p>
          <a:p>
            <a:r>
              <a:rPr lang="es-CO" dirty="0">
                <a:latin typeface="Montserrat" panose="00000500000000000000" pitchFamily="50" charset="0"/>
              </a:rPr>
              <a:t>Se prefiere iniciar en todos los casos estrógenos transdérmicos, pero si por costos o deseo de la paciente se puede usar oral desde el inicio.</a:t>
            </a:r>
          </a:p>
          <a:p>
            <a:endParaRPr lang="es-CO" dirty="0">
              <a:latin typeface="Montserrat" panose="00000500000000000000" pitchFamily="50" charset="0"/>
            </a:endParaRPr>
          </a:p>
        </p:txBody>
      </p:sp>
      <p:sp>
        <p:nvSpPr>
          <p:cNvPr id="8" name="Título 1">
            <a:extLst>
              <a:ext uri="{FF2B5EF4-FFF2-40B4-BE49-F238E27FC236}">
                <a16:creationId xmlns:a16="http://schemas.microsoft.com/office/drawing/2014/main" id="{BC1F2E32-C4B2-4A24-A0D1-7BB231434C08}"/>
              </a:ext>
            </a:extLst>
          </p:cNvPr>
          <p:cNvSpPr>
            <a:spLocks noGrp="1"/>
          </p:cNvSpPr>
          <p:nvPr>
            <p:ph type="title"/>
          </p:nvPr>
        </p:nvSpPr>
        <p:spPr>
          <a:xfrm>
            <a:off x="685801" y="0"/>
            <a:ext cx="10515600" cy="1325563"/>
          </a:xfrm>
        </p:spPr>
        <p:txBody>
          <a:bodyPr/>
          <a:lstStyle/>
          <a:p>
            <a:r>
              <a:rPr lang="es-CO" b="0" dirty="0">
                <a:latin typeface="Montserrat" panose="00000500000000000000" pitchFamily="50" charset="0"/>
              </a:rPr>
              <a:t>Generalidades de la TRH</a:t>
            </a:r>
          </a:p>
        </p:txBody>
      </p:sp>
    </p:spTree>
    <p:extLst>
      <p:ext uri="{BB962C8B-B14F-4D97-AF65-F5344CB8AC3E}">
        <p14:creationId xmlns:p14="http://schemas.microsoft.com/office/powerpoint/2010/main" val="14735251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69A2E992-7785-4BBD-BCB6-6E38BCDDF908}"/>
              </a:ext>
            </a:extLst>
          </p:cNvPr>
          <p:cNvSpPr>
            <a:spLocks noGrp="1"/>
          </p:cNvSpPr>
          <p:nvPr>
            <p:ph idx="1"/>
          </p:nvPr>
        </p:nvSpPr>
        <p:spPr>
          <a:xfrm>
            <a:off x="533404" y="1251693"/>
            <a:ext cx="10667997" cy="2090392"/>
          </a:xfrm>
        </p:spPr>
        <p:txBody>
          <a:bodyPr/>
          <a:lstStyle/>
          <a:p>
            <a:r>
              <a:rPr lang="es-CO" dirty="0">
                <a:latin typeface="Montserrat" panose="00000500000000000000" pitchFamily="50" charset="0"/>
              </a:rPr>
              <a:t>La presentación vaginal se absorbe sistémicamente pero no se ha demostrado que aumente el riesgo de hiperplasia endometrial por lo cual no hay necesidad de dar progestágenos.</a:t>
            </a:r>
          </a:p>
          <a:p>
            <a:r>
              <a:rPr lang="es-CO" dirty="0">
                <a:latin typeface="Montserrat" panose="00000500000000000000" pitchFamily="50" charset="0"/>
              </a:rPr>
              <a:t>En mujeres con antecedente de cáncer de mama estrógeno dependiente la primera línea para síntomas vaginales deben ser métodos no hormonales.</a:t>
            </a:r>
          </a:p>
          <a:p>
            <a:endParaRPr lang="es-CO" dirty="0">
              <a:latin typeface="Montserrat" panose="00000500000000000000" pitchFamily="50" charset="0"/>
            </a:endParaRPr>
          </a:p>
        </p:txBody>
      </p:sp>
      <p:graphicFrame>
        <p:nvGraphicFramePr>
          <p:cNvPr id="5" name="Marcador de contenido 4"/>
          <p:cNvGraphicFramePr>
            <a:graphicFrameLocks noGrp="1"/>
          </p:cNvGraphicFramePr>
          <p:nvPr>
            <p:ph idx="13"/>
            <p:extLst>
              <p:ext uri="{D42A27DB-BD31-4B8C-83A1-F6EECF244321}">
                <p14:modId xmlns:p14="http://schemas.microsoft.com/office/powerpoint/2010/main" val="120313954"/>
              </p:ext>
            </p:extLst>
          </p:nvPr>
        </p:nvGraphicFramePr>
        <p:xfrm>
          <a:off x="4669654" y="3429000"/>
          <a:ext cx="7396657" cy="33128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ítulo 1">
            <a:extLst>
              <a:ext uri="{FF2B5EF4-FFF2-40B4-BE49-F238E27FC236}">
                <a16:creationId xmlns:a16="http://schemas.microsoft.com/office/drawing/2014/main" id="{7C92304A-2053-4704-871D-1EF298A4FE57}"/>
              </a:ext>
            </a:extLst>
          </p:cNvPr>
          <p:cNvSpPr>
            <a:spLocks noGrp="1"/>
          </p:cNvSpPr>
          <p:nvPr>
            <p:ph type="title"/>
          </p:nvPr>
        </p:nvSpPr>
        <p:spPr>
          <a:xfrm>
            <a:off x="685801" y="0"/>
            <a:ext cx="10515600" cy="1325563"/>
          </a:xfrm>
        </p:spPr>
        <p:txBody>
          <a:bodyPr/>
          <a:lstStyle/>
          <a:p>
            <a:r>
              <a:rPr lang="es-CO" b="0" dirty="0">
                <a:latin typeface="Montserrat" panose="00000500000000000000" pitchFamily="50" charset="0"/>
              </a:rPr>
              <a:t>Generalidades de la TRH</a:t>
            </a:r>
          </a:p>
        </p:txBody>
      </p:sp>
    </p:spTree>
    <p:extLst>
      <p:ext uri="{BB962C8B-B14F-4D97-AF65-F5344CB8AC3E}">
        <p14:creationId xmlns:p14="http://schemas.microsoft.com/office/powerpoint/2010/main" val="38360109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Marcador de contenido 4"/>
          <p:cNvGraphicFramePr>
            <a:graphicFrameLocks noGrp="1"/>
          </p:cNvGraphicFramePr>
          <p:nvPr>
            <p:ph idx="1"/>
            <p:extLst>
              <p:ext uri="{D42A27DB-BD31-4B8C-83A1-F6EECF244321}">
                <p14:modId xmlns:p14="http://schemas.microsoft.com/office/powerpoint/2010/main" val="2360374091"/>
              </p:ext>
            </p:extLst>
          </p:nvPr>
        </p:nvGraphicFramePr>
        <p:xfrm>
          <a:off x="4854739" y="1884296"/>
          <a:ext cx="7045377" cy="47368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ítulo 1">
            <a:extLst>
              <a:ext uri="{FF2B5EF4-FFF2-40B4-BE49-F238E27FC236}">
                <a16:creationId xmlns:a16="http://schemas.microsoft.com/office/drawing/2014/main" id="{CC1AC675-71B1-4131-8247-100099EF8749}"/>
              </a:ext>
            </a:extLst>
          </p:cNvPr>
          <p:cNvSpPr>
            <a:spLocks noGrp="1"/>
          </p:cNvSpPr>
          <p:nvPr>
            <p:ph type="title"/>
          </p:nvPr>
        </p:nvSpPr>
        <p:spPr>
          <a:xfrm>
            <a:off x="685801" y="0"/>
            <a:ext cx="10515600" cy="1325563"/>
          </a:xfrm>
        </p:spPr>
        <p:txBody>
          <a:bodyPr/>
          <a:lstStyle/>
          <a:p>
            <a:r>
              <a:rPr lang="es-CO" b="0" dirty="0">
                <a:latin typeface="Montserrat" panose="00000500000000000000" pitchFamily="50" charset="0"/>
              </a:rPr>
              <a:t>Generalidades de la TRH</a:t>
            </a:r>
          </a:p>
        </p:txBody>
      </p:sp>
    </p:spTree>
    <p:extLst>
      <p:ext uri="{BB962C8B-B14F-4D97-AF65-F5344CB8AC3E}">
        <p14:creationId xmlns:p14="http://schemas.microsoft.com/office/powerpoint/2010/main" val="15635818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D7873A-F512-4AAA-A3DD-71BB7089EA11}"/>
              </a:ext>
            </a:extLst>
          </p:cNvPr>
          <p:cNvSpPr>
            <a:spLocks noGrp="1"/>
          </p:cNvSpPr>
          <p:nvPr>
            <p:ph type="title"/>
          </p:nvPr>
        </p:nvSpPr>
        <p:spPr>
          <a:xfrm>
            <a:off x="838198" y="175899"/>
            <a:ext cx="10515600" cy="1325563"/>
          </a:xfrm>
        </p:spPr>
        <p:txBody>
          <a:bodyPr/>
          <a:lstStyle/>
          <a:p>
            <a:r>
              <a:rPr lang="es-CO" b="0" dirty="0">
                <a:latin typeface="Montserrat" panose="00000500000000000000" pitchFamily="50" charset="0"/>
              </a:rPr>
              <a:t>Definición	</a:t>
            </a:r>
          </a:p>
        </p:txBody>
      </p:sp>
      <p:sp>
        <p:nvSpPr>
          <p:cNvPr id="3" name="Marcador de contenido 2">
            <a:extLst>
              <a:ext uri="{FF2B5EF4-FFF2-40B4-BE49-F238E27FC236}">
                <a16:creationId xmlns:a16="http://schemas.microsoft.com/office/drawing/2014/main" id="{69A2E992-7785-4BBD-BCB6-6E38BCDDF908}"/>
              </a:ext>
            </a:extLst>
          </p:cNvPr>
          <p:cNvSpPr>
            <a:spLocks noGrp="1"/>
          </p:cNvSpPr>
          <p:nvPr>
            <p:ph idx="1"/>
          </p:nvPr>
        </p:nvSpPr>
        <p:spPr/>
        <p:txBody>
          <a:bodyPr/>
          <a:lstStyle/>
          <a:p>
            <a:endParaRPr lang="es-CO" dirty="0">
              <a:latin typeface="Montserrat black"/>
            </a:endParaRPr>
          </a:p>
          <a:p>
            <a:endParaRPr lang="es-CO" dirty="0">
              <a:latin typeface="Montserrat black"/>
            </a:endParaRPr>
          </a:p>
        </p:txBody>
      </p:sp>
      <p:graphicFrame>
        <p:nvGraphicFramePr>
          <p:cNvPr id="5" name="Marcador de contenido 4"/>
          <p:cNvGraphicFramePr>
            <a:graphicFrameLocks noGrp="1"/>
          </p:cNvGraphicFramePr>
          <p:nvPr>
            <p:ph idx="13"/>
            <p:extLst>
              <p:ext uri="{D42A27DB-BD31-4B8C-83A1-F6EECF244321}">
                <p14:modId xmlns:p14="http://schemas.microsoft.com/office/powerpoint/2010/main" val="1746122818"/>
              </p:ext>
            </p:extLst>
          </p:nvPr>
        </p:nvGraphicFramePr>
        <p:xfrm>
          <a:off x="5082075" y="1882661"/>
          <a:ext cx="6683373" cy="30926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299328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4826145" y="1882829"/>
            <a:ext cx="7158331" cy="3762568"/>
          </a:xfrm>
          <a:prstGeom prst="rect">
            <a:avLst/>
          </a:prstGeom>
          <a:noFill/>
          <a:ln w="12700">
            <a:solidFill>
              <a:srgbClr val="FF0000"/>
            </a:solidFill>
          </a:ln>
          <a:effectLst/>
          <a:scene3d>
            <a:camera prst="orthographicFront">
              <a:rot lat="0" lon="0" rev="0"/>
            </a:camera>
            <a:lightRig rig="glow" dir="t">
              <a:rot lat="0" lon="0" rev="4800000"/>
            </a:lightRig>
          </a:scene3d>
          <a:sp3d prstMaterial="matte">
            <a:bevelT w="127000" h="63500"/>
          </a:sp3d>
        </p:spPr>
        <p:style>
          <a:lnRef idx="1">
            <a:schemeClr val="accent4"/>
          </a:lnRef>
          <a:fillRef idx="2">
            <a:schemeClr val="accent4"/>
          </a:fillRef>
          <a:effectRef idx="1">
            <a:schemeClr val="accent4"/>
          </a:effectRef>
          <a:fontRef idx="minor">
            <a:schemeClr val="dk1"/>
          </a:fontRef>
        </p:style>
        <p:txBody>
          <a:bodyPr wrap="square" lIns="68580" tIns="34290" rIns="68580" bIns="34290" rtlCol="0">
            <a:spAutoFit/>
          </a:bodyPr>
          <a:lstStyle/>
          <a:p>
            <a:r>
              <a:rPr lang="es-ES_tradnl" sz="2000" b="1" dirty="0">
                <a:solidFill>
                  <a:srgbClr val="152B48"/>
                </a:solidFill>
                <a:latin typeface="Montserrat" panose="00000500000000000000" pitchFamily="50" charset="0"/>
                <a:ea typeface="Corbel" charset="0"/>
                <a:cs typeface="Corbel" charset="0"/>
              </a:rPr>
              <a:t>No se debe usar en las siguientes condiciones: </a:t>
            </a:r>
          </a:p>
          <a:p>
            <a:endParaRPr lang="es-ES_tradnl" sz="2000" dirty="0">
              <a:solidFill>
                <a:srgbClr val="152B48"/>
              </a:solidFill>
              <a:latin typeface="Montserrat" panose="00000500000000000000" pitchFamily="50" charset="0"/>
              <a:ea typeface="Corbel" charset="0"/>
              <a:cs typeface="Corbel" charset="0"/>
            </a:endParaRPr>
          </a:p>
          <a:p>
            <a:pPr marL="342900" indent="-342900">
              <a:buFont typeface="Arial" charset="0"/>
              <a:buChar char="•"/>
            </a:pPr>
            <a:r>
              <a:rPr lang="es-ES_tradnl" sz="2000" dirty="0">
                <a:solidFill>
                  <a:srgbClr val="152B48"/>
                </a:solidFill>
                <a:latin typeface="Montserrat" panose="00000500000000000000" pitchFamily="50" charset="0"/>
                <a:ea typeface="Corbel" charset="0"/>
                <a:cs typeface="Corbel" charset="0"/>
              </a:rPr>
              <a:t>HUA no diagnosticado. </a:t>
            </a:r>
          </a:p>
          <a:p>
            <a:pPr marL="342900" indent="-342900">
              <a:buFont typeface="Arial" charset="0"/>
              <a:buChar char="•"/>
            </a:pPr>
            <a:r>
              <a:rPr lang="es-ES_tradnl" sz="2000" dirty="0">
                <a:solidFill>
                  <a:srgbClr val="152B48"/>
                </a:solidFill>
                <a:latin typeface="Montserrat" panose="00000500000000000000" pitchFamily="50" charset="0"/>
                <a:ea typeface="Corbel" charset="0"/>
                <a:cs typeface="Corbel" charset="0"/>
              </a:rPr>
              <a:t>Antecedente personal o sospecha de cáncer de mama o neoplasia estrógeno dependiente (cáncer endometrial).</a:t>
            </a:r>
          </a:p>
          <a:p>
            <a:pPr marL="342900" indent="-342900">
              <a:buFont typeface="Arial" charset="0"/>
              <a:buChar char="•"/>
            </a:pPr>
            <a:r>
              <a:rPr lang="es-ES_tradnl" sz="2000" dirty="0">
                <a:solidFill>
                  <a:srgbClr val="152B48"/>
                </a:solidFill>
                <a:latin typeface="Montserrat" panose="00000500000000000000" pitchFamily="50" charset="0"/>
                <a:ea typeface="Corbel" charset="0"/>
                <a:cs typeface="Corbel" charset="0"/>
              </a:rPr>
              <a:t>Antecedente personal de TVP / TEP / enfermedad arterial trombo embolica (IAM / </a:t>
            </a:r>
            <a:r>
              <a:rPr lang="es-ES_tradnl" sz="2000" dirty="0" err="1">
                <a:solidFill>
                  <a:srgbClr val="152B48"/>
                </a:solidFill>
                <a:latin typeface="Montserrat" panose="00000500000000000000" pitchFamily="50" charset="0"/>
                <a:ea typeface="Corbel" charset="0"/>
                <a:cs typeface="Corbel" charset="0"/>
              </a:rPr>
              <a:t>stroke</a:t>
            </a:r>
            <a:r>
              <a:rPr lang="es-ES_tradnl" sz="2000" dirty="0">
                <a:solidFill>
                  <a:srgbClr val="152B48"/>
                </a:solidFill>
                <a:latin typeface="Montserrat" panose="00000500000000000000" pitchFamily="50" charset="0"/>
                <a:ea typeface="Corbel" charset="0"/>
                <a:cs typeface="Corbel" charset="0"/>
              </a:rPr>
              <a:t>).</a:t>
            </a:r>
          </a:p>
          <a:p>
            <a:pPr marL="342900" indent="-342900">
              <a:buFont typeface="Arial" charset="0"/>
              <a:buChar char="•"/>
            </a:pPr>
            <a:r>
              <a:rPr lang="es-ES_tradnl" sz="2000" dirty="0">
                <a:solidFill>
                  <a:srgbClr val="152B48"/>
                </a:solidFill>
                <a:latin typeface="Montserrat" panose="00000500000000000000" pitchFamily="50" charset="0"/>
                <a:ea typeface="Corbel" charset="0"/>
                <a:cs typeface="Corbel" charset="0"/>
              </a:rPr>
              <a:t>Alergia al medicamento. </a:t>
            </a:r>
          </a:p>
          <a:p>
            <a:pPr marL="342900" indent="-342900">
              <a:buFont typeface="Arial" charset="0"/>
              <a:buChar char="•"/>
            </a:pPr>
            <a:r>
              <a:rPr lang="es-ES_tradnl" sz="2000" dirty="0">
                <a:solidFill>
                  <a:srgbClr val="152B48"/>
                </a:solidFill>
                <a:latin typeface="Montserrat" panose="00000500000000000000" pitchFamily="50" charset="0"/>
                <a:ea typeface="Corbel" charset="0"/>
                <a:cs typeface="Corbel" charset="0"/>
              </a:rPr>
              <a:t>Enfermedad  o disfunción hepática. </a:t>
            </a:r>
          </a:p>
          <a:p>
            <a:pPr marL="342900" indent="-342900">
              <a:buFont typeface="Arial" charset="0"/>
              <a:buChar char="•"/>
            </a:pPr>
            <a:r>
              <a:rPr lang="es-ES_tradnl" sz="2000" dirty="0">
                <a:solidFill>
                  <a:srgbClr val="152B48"/>
                </a:solidFill>
                <a:latin typeface="Montserrat" panose="00000500000000000000" pitchFamily="50" charset="0"/>
                <a:ea typeface="Corbel" charset="0"/>
                <a:cs typeface="Corbel" charset="0"/>
              </a:rPr>
              <a:t>Deficiencia de proteína C, proteína S o antitrombina y otra enfermedad trombo embolica conocida. </a:t>
            </a:r>
            <a:endParaRPr lang="es-ES_tradnl" sz="2000" dirty="0">
              <a:latin typeface="Montserrat black"/>
              <a:ea typeface="Corbel" charset="0"/>
              <a:cs typeface="Corbel" charset="0"/>
            </a:endParaRPr>
          </a:p>
        </p:txBody>
      </p:sp>
      <p:sp>
        <p:nvSpPr>
          <p:cNvPr id="9" name="Título 1">
            <a:extLst>
              <a:ext uri="{FF2B5EF4-FFF2-40B4-BE49-F238E27FC236}">
                <a16:creationId xmlns:a16="http://schemas.microsoft.com/office/drawing/2014/main" id="{645B6F15-F034-4AF5-B658-BCDB51F80D4E}"/>
              </a:ext>
            </a:extLst>
          </p:cNvPr>
          <p:cNvSpPr>
            <a:spLocks noGrp="1"/>
          </p:cNvSpPr>
          <p:nvPr>
            <p:ph type="title"/>
          </p:nvPr>
        </p:nvSpPr>
        <p:spPr>
          <a:xfrm>
            <a:off x="685801" y="0"/>
            <a:ext cx="10515600" cy="1325563"/>
          </a:xfrm>
        </p:spPr>
        <p:txBody>
          <a:bodyPr/>
          <a:lstStyle/>
          <a:p>
            <a:r>
              <a:rPr lang="es-CO" b="0" dirty="0">
                <a:latin typeface="Montserrat" panose="00000500000000000000" pitchFamily="50" charset="0"/>
              </a:rPr>
              <a:t>Generalidades de la TRH</a:t>
            </a:r>
          </a:p>
        </p:txBody>
      </p:sp>
    </p:spTree>
    <p:extLst>
      <p:ext uri="{BB962C8B-B14F-4D97-AF65-F5344CB8AC3E}">
        <p14:creationId xmlns:p14="http://schemas.microsoft.com/office/powerpoint/2010/main" val="7091551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5056985" y="1997072"/>
            <a:ext cx="6820486" cy="3762568"/>
          </a:xfrm>
          <a:prstGeom prst="rect">
            <a:avLst/>
          </a:prstGeom>
          <a:noFill/>
          <a:ln w="12700">
            <a:solidFill>
              <a:srgbClr val="FF0000"/>
            </a:solidFill>
          </a:ln>
          <a:effectLst/>
          <a:scene3d>
            <a:camera prst="orthographicFront">
              <a:rot lat="0" lon="0" rev="0"/>
            </a:camera>
            <a:lightRig rig="glow" dir="t">
              <a:rot lat="0" lon="0" rev="4800000"/>
            </a:lightRig>
          </a:scene3d>
          <a:sp3d prstMaterial="matte">
            <a:bevelT w="127000" h="63500"/>
          </a:sp3d>
        </p:spPr>
        <p:style>
          <a:lnRef idx="1">
            <a:schemeClr val="accent4"/>
          </a:lnRef>
          <a:fillRef idx="2">
            <a:schemeClr val="accent4"/>
          </a:fillRef>
          <a:effectRef idx="1">
            <a:schemeClr val="accent4"/>
          </a:effectRef>
          <a:fontRef idx="minor">
            <a:schemeClr val="dk1"/>
          </a:fontRef>
        </p:style>
        <p:txBody>
          <a:bodyPr wrap="square" lIns="68580" tIns="34290" rIns="68580" bIns="34290" rtlCol="0">
            <a:spAutoFit/>
          </a:bodyPr>
          <a:lstStyle>
            <a:defPPr>
              <a:defRPr lang="es-CO"/>
            </a:defPPr>
            <a:lvl1pPr>
              <a:defRPr sz="2000" b="1">
                <a:solidFill>
                  <a:srgbClr val="152B48"/>
                </a:solidFill>
                <a:latin typeface="Montserrat" panose="00000500000000000000" pitchFamily="50" charset="0"/>
                <a:ea typeface="Corbel" charset="0"/>
                <a:cs typeface="Corbel" charset="0"/>
              </a:defRPr>
            </a:lvl1pPr>
          </a:lstStyle>
          <a:p>
            <a:r>
              <a:rPr lang="es-ES_tradnl" dirty="0"/>
              <a:t>Precaución</a:t>
            </a:r>
            <a:r>
              <a:rPr lang="en-US" dirty="0"/>
              <a:t> en </a:t>
            </a:r>
            <a:r>
              <a:rPr lang="en-US" dirty="0" err="1"/>
              <a:t>las</a:t>
            </a:r>
            <a:r>
              <a:rPr lang="en-US" dirty="0"/>
              <a:t> </a:t>
            </a:r>
            <a:r>
              <a:rPr lang="en-US" dirty="0" err="1"/>
              <a:t>siguientes</a:t>
            </a:r>
            <a:r>
              <a:rPr lang="en-US" dirty="0"/>
              <a:t> </a:t>
            </a:r>
            <a:r>
              <a:rPr lang="en-US" dirty="0" err="1"/>
              <a:t>mujeres</a:t>
            </a:r>
            <a:r>
              <a:rPr lang="en-US" dirty="0"/>
              <a:t>:</a:t>
            </a:r>
          </a:p>
          <a:p>
            <a:r>
              <a:rPr lang="en-US" b="0" dirty="0"/>
              <a:t> </a:t>
            </a:r>
          </a:p>
          <a:p>
            <a:pPr marL="342900" indent="-342900">
              <a:buFont typeface="Arial" panose="020B0604020202020204" pitchFamily="34" charset="0"/>
              <a:buChar char="•"/>
            </a:pPr>
            <a:r>
              <a:rPr lang="en-US" b="0" dirty="0" err="1"/>
              <a:t>Enfermedad</a:t>
            </a:r>
            <a:r>
              <a:rPr lang="en-US" b="0" dirty="0"/>
              <a:t> vesicular  (ET </a:t>
            </a:r>
            <a:r>
              <a:rPr lang="en-US" b="0" dirty="0" err="1"/>
              <a:t>orales</a:t>
            </a:r>
            <a:r>
              <a:rPr lang="en-US" b="0" dirty="0"/>
              <a:t>).</a:t>
            </a:r>
          </a:p>
          <a:p>
            <a:pPr marL="342900" indent="-342900">
              <a:buFont typeface="Arial" panose="020B0604020202020204" pitchFamily="34" charset="0"/>
              <a:buChar char="•"/>
            </a:pPr>
            <a:r>
              <a:rPr lang="en-US" b="0" dirty="0" err="1"/>
              <a:t>Hipertrigliceridemia</a:t>
            </a:r>
            <a:r>
              <a:rPr lang="en-US" b="0" dirty="0"/>
              <a:t> (&gt; 400 mg/d ) (ET </a:t>
            </a:r>
            <a:r>
              <a:rPr lang="en-US" b="0" dirty="0" err="1"/>
              <a:t>orales</a:t>
            </a:r>
            <a:r>
              <a:rPr lang="en-US" b="0" dirty="0"/>
              <a:t>).</a:t>
            </a:r>
          </a:p>
          <a:p>
            <a:pPr marL="342900" indent="-342900">
              <a:buFont typeface="Arial" panose="020B0604020202020204" pitchFamily="34" charset="0"/>
              <a:buChar char="•"/>
            </a:pPr>
            <a:r>
              <a:rPr lang="en-US" b="0" dirty="0"/>
              <a:t>Diabetes. </a:t>
            </a:r>
          </a:p>
          <a:p>
            <a:pPr marL="342900" indent="-342900">
              <a:buFont typeface="Arial" panose="020B0604020202020204" pitchFamily="34" charset="0"/>
              <a:buChar char="•"/>
            </a:pPr>
            <a:r>
              <a:rPr lang="en-US" b="0" dirty="0" err="1"/>
              <a:t>Hipoparatiroidismo</a:t>
            </a:r>
            <a:r>
              <a:rPr lang="en-US" b="0" dirty="0"/>
              <a:t> (</a:t>
            </a:r>
            <a:r>
              <a:rPr lang="en-US" b="0" dirty="0" err="1"/>
              <a:t>riesgo</a:t>
            </a:r>
            <a:r>
              <a:rPr lang="en-US" b="0" dirty="0"/>
              <a:t> de </a:t>
            </a:r>
            <a:r>
              <a:rPr lang="en-US" b="0" dirty="0" err="1"/>
              <a:t>hipocalcemia</a:t>
            </a:r>
            <a:r>
              <a:rPr lang="en-US" b="0" dirty="0"/>
              <a:t>). </a:t>
            </a:r>
          </a:p>
          <a:p>
            <a:pPr marL="342900" indent="-342900">
              <a:buFont typeface="Arial" panose="020B0604020202020204" pitchFamily="34" charset="0"/>
              <a:buChar char="•"/>
            </a:pPr>
            <a:r>
              <a:rPr lang="en-US" b="0" dirty="0"/>
              <a:t>Meningioma </a:t>
            </a:r>
            <a:r>
              <a:rPr lang="en-US" b="0" dirty="0" err="1"/>
              <a:t>benigno</a:t>
            </a:r>
            <a:r>
              <a:rPr lang="en-US" b="0" dirty="0"/>
              <a:t>. </a:t>
            </a:r>
          </a:p>
          <a:p>
            <a:pPr marL="342900" indent="-342900">
              <a:buFont typeface="Arial" panose="020B0604020202020204" pitchFamily="34" charset="0"/>
              <a:buChar char="•"/>
            </a:pPr>
            <a:r>
              <a:rPr lang="en-US" b="0" dirty="0" err="1"/>
              <a:t>Riesgo</a:t>
            </a:r>
            <a:r>
              <a:rPr lang="en-US" b="0" dirty="0"/>
              <a:t> </a:t>
            </a:r>
            <a:r>
              <a:rPr lang="en-US" b="0" dirty="0" err="1"/>
              <a:t>intermedio</a:t>
            </a:r>
            <a:r>
              <a:rPr lang="en-US" b="0" dirty="0"/>
              <a:t> o alto de </a:t>
            </a:r>
            <a:r>
              <a:rPr lang="en-US" b="0" dirty="0" err="1"/>
              <a:t>cáncer</a:t>
            </a:r>
            <a:r>
              <a:rPr lang="en-US" b="0" dirty="0"/>
              <a:t> de mama. </a:t>
            </a:r>
          </a:p>
          <a:p>
            <a:pPr marL="342900" indent="-342900">
              <a:buFont typeface="Arial" panose="020B0604020202020204" pitchFamily="34" charset="0"/>
              <a:buChar char="•"/>
            </a:pPr>
            <a:r>
              <a:rPr lang="en-US" b="0" dirty="0"/>
              <a:t>Alto </a:t>
            </a:r>
            <a:r>
              <a:rPr lang="en-US" b="0" dirty="0" err="1"/>
              <a:t>riesgo</a:t>
            </a:r>
            <a:r>
              <a:rPr lang="en-US" b="0" dirty="0"/>
              <a:t> de ECV.</a:t>
            </a:r>
          </a:p>
          <a:p>
            <a:pPr marL="342900" indent="-342900">
              <a:buFont typeface="Arial" panose="020B0604020202020204" pitchFamily="34" charset="0"/>
              <a:buChar char="•"/>
            </a:pPr>
            <a:r>
              <a:rPr lang="en-US" b="0" dirty="0" err="1"/>
              <a:t>Migraña</a:t>
            </a:r>
            <a:r>
              <a:rPr lang="en-US" b="0" dirty="0"/>
              <a:t> con aura.</a:t>
            </a:r>
          </a:p>
          <a:p>
            <a:pPr marL="342900" indent="-342900">
              <a:buFont typeface="Arial" panose="020B0604020202020204" pitchFamily="34" charset="0"/>
              <a:buChar char="•"/>
            </a:pPr>
            <a:r>
              <a:rPr lang="en-US" b="0" dirty="0" err="1"/>
              <a:t>Otras</a:t>
            </a:r>
            <a:r>
              <a:rPr lang="en-US" b="0" dirty="0"/>
              <a:t> </a:t>
            </a:r>
            <a:r>
              <a:rPr lang="en-US" b="0" dirty="0" err="1"/>
              <a:t>patologías</a:t>
            </a:r>
            <a:r>
              <a:rPr lang="en-US" b="0" dirty="0"/>
              <a:t>.</a:t>
            </a:r>
            <a:endParaRPr lang="es-ES_tradnl" b="0" dirty="0"/>
          </a:p>
          <a:p>
            <a:endParaRPr lang="es-ES_tradnl" b="0" dirty="0"/>
          </a:p>
        </p:txBody>
      </p:sp>
      <p:sp>
        <p:nvSpPr>
          <p:cNvPr id="9" name="Título 1">
            <a:extLst>
              <a:ext uri="{FF2B5EF4-FFF2-40B4-BE49-F238E27FC236}">
                <a16:creationId xmlns:a16="http://schemas.microsoft.com/office/drawing/2014/main" id="{8B983185-09C8-48FB-855B-2EA953C1ADBD}"/>
              </a:ext>
            </a:extLst>
          </p:cNvPr>
          <p:cNvSpPr>
            <a:spLocks noGrp="1"/>
          </p:cNvSpPr>
          <p:nvPr>
            <p:ph type="title"/>
          </p:nvPr>
        </p:nvSpPr>
        <p:spPr>
          <a:xfrm>
            <a:off x="685801" y="0"/>
            <a:ext cx="10515600" cy="1325563"/>
          </a:xfrm>
        </p:spPr>
        <p:txBody>
          <a:bodyPr/>
          <a:lstStyle/>
          <a:p>
            <a:r>
              <a:rPr lang="es-CO" b="0" dirty="0">
                <a:latin typeface="Montserrat" panose="00000500000000000000" pitchFamily="50" charset="0"/>
              </a:rPr>
              <a:t>Generalidades de la TRH</a:t>
            </a:r>
          </a:p>
        </p:txBody>
      </p:sp>
    </p:spTree>
    <p:extLst>
      <p:ext uri="{BB962C8B-B14F-4D97-AF65-F5344CB8AC3E}">
        <p14:creationId xmlns:p14="http://schemas.microsoft.com/office/powerpoint/2010/main" val="15317948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D7873A-F512-4AAA-A3DD-71BB7089EA11}"/>
              </a:ext>
            </a:extLst>
          </p:cNvPr>
          <p:cNvSpPr>
            <a:spLocks noGrp="1"/>
          </p:cNvSpPr>
          <p:nvPr>
            <p:ph type="title"/>
          </p:nvPr>
        </p:nvSpPr>
        <p:spPr>
          <a:xfrm>
            <a:off x="762001" y="73295"/>
            <a:ext cx="10515600" cy="1325563"/>
          </a:xfrm>
        </p:spPr>
        <p:txBody>
          <a:bodyPr/>
          <a:lstStyle/>
          <a:p>
            <a:r>
              <a:rPr lang="es-CO" b="0" dirty="0">
                <a:latin typeface="Montserrat" panose="00000500000000000000" pitchFamily="50" charset="0"/>
              </a:rPr>
              <a:t>¿A quién iniciar TRH?</a:t>
            </a:r>
          </a:p>
        </p:txBody>
      </p:sp>
      <p:sp>
        <p:nvSpPr>
          <p:cNvPr id="3" name="Marcador de contenido 2">
            <a:extLst>
              <a:ext uri="{FF2B5EF4-FFF2-40B4-BE49-F238E27FC236}">
                <a16:creationId xmlns:a16="http://schemas.microsoft.com/office/drawing/2014/main" id="{69A2E992-7785-4BBD-BCB6-6E38BCDDF908}"/>
              </a:ext>
            </a:extLst>
          </p:cNvPr>
          <p:cNvSpPr>
            <a:spLocks noGrp="1"/>
          </p:cNvSpPr>
          <p:nvPr>
            <p:ph idx="1"/>
          </p:nvPr>
        </p:nvSpPr>
        <p:spPr>
          <a:xfrm>
            <a:off x="762001" y="1833308"/>
            <a:ext cx="10667997" cy="2090392"/>
          </a:xfrm>
        </p:spPr>
        <p:txBody>
          <a:bodyPr/>
          <a:lstStyle/>
          <a:p>
            <a:r>
              <a:rPr lang="es-CO" dirty="0">
                <a:latin typeface="Montserrat" panose="00000500000000000000" pitchFamily="50" charset="0"/>
              </a:rPr>
              <a:t>Menopaúsicas &lt; 60 años de  edad o &lt; 10 años de instaurada la menopausia  con síntomas vasomotores molestos (con o sin síntomas climatéricos adicionales)  que no tengan contraindicación para el uso de TH o exceso del riesgo cardiovascular o de desarrollar cáncer de mama (NE 2B).</a:t>
            </a:r>
          </a:p>
          <a:p>
            <a:endParaRPr lang="es-CO" dirty="0">
              <a:latin typeface="Montserrat" panose="00000500000000000000" pitchFamily="50" charset="0"/>
            </a:endParaRPr>
          </a:p>
        </p:txBody>
      </p:sp>
      <p:pic>
        <p:nvPicPr>
          <p:cNvPr id="5" name="Imagen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21449" y="3728636"/>
            <a:ext cx="2118270" cy="2118270"/>
          </a:xfrm>
          <a:prstGeom prst="rect">
            <a:avLst/>
          </a:prstGeom>
        </p:spPr>
      </p:pic>
    </p:spTree>
    <p:extLst>
      <p:ext uri="{BB962C8B-B14F-4D97-AF65-F5344CB8AC3E}">
        <p14:creationId xmlns:p14="http://schemas.microsoft.com/office/powerpoint/2010/main" val="34653332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D7873A-F512-4AAA-A3DD-71BB7089EA11}"/>
              </a:ext>
            </a:extLst>
          </p:cNvPr>
          <p:cNvSpPr>
            <a:spLocks noGrp="1"/>
          </p:cNvSpPr>
          <p:nvPr>
            <p:ph type="title"/>
          </p:nvPr>
        </p:nvSpPr>
        <p:spPr>
          <a:xfrm>
            <a:off x="685800" y="141389"/>
            <a:ext cx="7154694" cy="1325563"/>
          </a:xfrm>
        </p:spPr>
        <p:txBody>
          <a:bodyPr/>
          <a:lstStyle/>
          <a:p>
            <a:pPr algn="ctr"/>
            <a:r>
              <a:rPr lang="es-CO" b="0" dirty="0">
                <a:latin typeface="Montserrat" panose="00000500000000000000" pitchFamily="50" charset="0"/>
              </a:rPr>
              <a:t>Recomendaciones con base en el riesgo CV </a:t>
            </a:r>
          </a:p>
        </p:txBody>
      </p:sp>
      <p:sp>
        <p:nvSpPr>
          <p:cNvPr id="3" name="Marcador de contenido 2">
            <a:extLst>
              <a:ext uri="{FF2B5EF4-FFF2-40B4-BE49-F238E27FC236}">
                <a16:creationId xmlns:a16="http://schemas.microsoft.com/office/drawing/2014/main" id="{69A2E992-7785-4BBD-BCB6-6E38BCDDF908}"/>
              </a:ext>
            </a:extLst>
          </p:cNvPr>
          <p:cNvSpPr>
            <a:spLocks noGrp="1"/>
          </p:cNvSpPr>
          <p:nvPr>
            <p:ph idx="1"/>
          </p:nvPr>
        </p:nvSpPr>
        <p:spPr>
          <a:xfrm>
            <a:off x="685800" y="1845780"/>
            <a:ext cx="9275323" cy="2090392"/>
          </a:xfrm>
        </p:spPr>
        <p:txBody>
          <a:bodyPr>
            <a:normAutofit/>
          </a:bodyPr>
          <a:lstStyle/>
          <a:p>
            <a:r>
              <a:rPr lang="es-CO" dirty="0">
                <a:latin typeface="Montserrat" panose="00000500000000000000" pitchFamily="50" charset="0"/>
              </a:rPr>
              <a:t>Mujeres &lt; 60 años o &lt; 10 años desde el inicio de la menopausia considerar el uso de TH para el alivio de los síntomas menopaúsicos. Se sugiere evaluar la riesgo basal de enfermedad cardiovascular y tomar este riesgo en consideración para recomendar o ir en contra de la TH y seleccionar el tipo,  la dosis y vía de administración (NE 2B).</a:t>
            </a:r>
          </a:p>
          <a:p>
            <a:endParaRPr lang="es-CO" dirty="0">
              <a:latin typeface="Montserrat" panose="00000500000000000000" pitchFamily="50" charset="0"/>
            </a:endParaRPr>
          </a:p>
          <a:p>
            <a:endParaRPr lang="es-CO" dirty="0">
              <a:latin typeface="Montserrat" panose="00000500000000000000" pitchFamily="50" charset="0"/>
            </a:endParaRPr>
          </a:p>
        </p:txBody>
      </p:sp>
      <p:sp>
        <p:nvSpPr>
          <p:cNvPr id="4" name="Marcador de contenido 3">
            <a:extLst>
              <a:ext uri="{FF2B5EF4-FFF2-40B4-BE49-F238E27FC236}">
                <a16:creationId xmlns:a16="http://schemas.microsoft.com/office/drawing/2014/main" id="{F7F2AF49-AC30-4DE3-A843-3437158D5656}"/>
              </a:ext>
            </a:extLst>
          </p:cNvPr>
          <p:cNvSpPr>
            <a:spLocks noGrp="1"/>
          </p:cNvSpPr>
          <p:nvPr>
            <p:ph idx="13"/>
          </p:nvPr>
        </p:nvSpPr>
        <p:spPr>
          <a:xfrm>
            <a:off x="4669654" y="3877960"/>
            <a:ext cx="6684145" cy="1025404"/>
          </a:xfrm>
        </p:spPr>
        <p:txBody>
          <a:bodyPr vert="horz" lIns="91440" tIns="45720" rIns="91440" bIns="45720" rtlCol="0">
            <a:normAutofit/>
          </a:bodyPr>
          <a:lstStyle/>
          <a:p>
            <a:r>
              <a:rPr lang="es-CO" dirty="0">
                <a:latin typeface="Montserrat" panose="00000500000000000000" pitchFamily="50" charset="0"/>
              </a:rPr>
              <a:t>Mujeres con alto riesgo de ECV, se sugiere iniciar tratamiento no hormonal para mejorar SVM (con o sin síntomas climatéricos) sobre la TH. 2B</a:t>
            </a:r>
          </a:p>
          <a:p>
            <a:endParaRPr lang="es-CO" dirty="0">
              <a:latin typeface="Montserrat" panose="00000500000000000000" pitchFamily="50" charset="0"/>
            </a:endParaRPr>
          </a:p>
        </p:txBody>
      </p:sp>
      <p:pic>
        <p:nvPicPr>
          <p:cNvPr id="5" name="Imagen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197129" y="1662160"/>
            <a:ext cx="1679259" cy="1679259"/>
          </a:xfrm>
          <a:prstGeom prst="rect">
            <a:avLst/>
          </a:prstGeom>
        </p:spPr>
      </p:pic>
    </p:spTree>
    <p:extLst>
      <p:ext uri="{BB962C8B-B14F-4D97-AF65-F5344CB8AC3E}">
        <p14:creationId xmlns:p14="http://schemas.microsoft.com/office/powerpoint/2010/main" val="42662198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69A2E992-7785-4BBD-BCB6-6E38BCDDF908}"/>
              </a:ext>
            </a:extLst>
          </p:cNvPr>
          <p:cNvSpPr>
            <a:spLocks noGrp="1"/>
          </p:cNvSpPr>
          <p:nvPr>
            <p:ph idx="1"/>
          </p:nvPr>
        </p:nvSpPr>
        <p:spPr>
          <a:xfrm>
            <a:off x="685800" y="1697334"/>
            <a:ext cx="10667997" cy="2090392"/>
          </a:xfrm>
        </p:spPr>
        <p:txBody>
          <a:bodyPr>
            <a:noAutofit/>
          </a:bodyPr>
          <a:lstStyle/>
          <a:p>
            <a:r>
              <a:rPr lang="es-CO" dirty="0">
                <a:latin typeface="Montserrat" panose="00000500000000000000" pitchFamily="50" charset="0"/>
                <a:ea typeface="Corbel" charset="0"/>
                <a:cs typeface="Corbel" charset="0"/>
              </a:rPr>
              <a:t>Alto riesgo incluye pacientes con antecedentes de IM, enfermedad cerebrovascular, enfermedad arterial periférica, aneurisma aórtica abdominal, DM, ERC conocida y riesgo de ECV a 10 años &gt;10%. </a:t>
            </a:r>
            <a:endParaRPr lang="es-CO" dirty="0">
              <a:latin typeface="Montserrat" panose="00000500000000000000" pitchFamily="50" charset="0"/>
            </a:endParaRPr>
          </a:p>
          <a:p>
            <a:r>
              <a:rPr lang="es-CO" dirty="0">
                <a:latin typeface="Montserrat" panose="00000500000000000000" pitchFamily="50" charset="0"/>
              </a:rPr>
              <a:t>Mujeres con riesgo moderado de ECV se sugiere como primera línea el estradiol transdérmico solo en mujeres sin útero o con progesterona micronizada (u otro progestágeno que no modifique parámetros metabólicos) 2B.</a:t>
            </a:r>
          </a:p>
          <a:p>
            <a:endParaRPr lang="es-CO" dirty="0">
              <a:latin typeface="Montserrat" panose="00000500000000000000" pitchFamily="50" charset="0"/>
            </a:endParaRPr>
          </a:p>
        </p:txBody>
      </p:sp>
      <p:sp>
        <p:nvSpPr>
          <p:cNvPr id="4" name="Marcador de contenido 3">
            <a:extLst>
              <a:ext uri="{FF2B5EF4-FFF2-40B4-BE49-F238E27FC236}">
                <a16:creationId xmlns:a16="http://schemas.microsoft.com/office/drawing/2014/main" id="{F7F2AF49-AC30-4DE3-A843-3437158D5656}"/>
              </a:ext>
            </a:extLst>
          </p:cNvPr>
          <p:cNvSpPr>
            <a:spLocks noGrp="1"/>
          </p:cNvSpPr>
          <p:nvPr>
            <p:ph idx="13"/>
          </p:nvPr>
        </p:nvSpPr>
        <p:spPr/>
        <p:txBody>
          <a:bodyPr/>
          <a:lstStyle/>
          <a:p>
            <a:pPr marL="285750" indent="-285750"/>
            <a:endParaRPr lang="es-ES_tradnl" dirty="0">
              <a:latin typeface="Montserrat" panose="02000505000000020004"/>
              <a:ea typeface="Corbel" charset="0"/>
              <a:cs typeface="Corbel" charset="0"/>
            </a:endParaRPr>
          </a:p>
          <a:p>
            <a:endParaRPr lang="es-CO" dirty="0">
              <a:latin typeface="Montserrat black"/>
            </a:endParaRPr>
          </a:p>
        </p:txBody>
      </p:sp>
      <p:pic>
        <p:nvPicPr>
          <p:cNvPr id="5" name="Imagen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245734" y="4576410"/>
            <a:ext cx="1531199" cy="1531199"/>
          </a:xfrm>
          <a:prstGeom prst="rect">
            <a:avLst/>
          </a:prstGeom>
        </p:spPr>
      </p:pic>
      <p:pic>
        <p:nvPicPr>
          <p:cNvPr id="7" name="Imagen 6"/>
          <p:cNvPicPr>
            <a:picLocks noChangeAspect="1"/>
          </p:cNvPicPr>
          <p:nvPr/>
        </p:nvPicPr>
        <p:blipFill>
          <a:blip r:embed="rId4"/>
          <a:stretch>
            <a:fillRect/>
          </a:stretch>
        </p:blipFill>
        <p:spPr>
          <a:xfrm>
            <a:off x="5680254" y="3799515"/>
            <a:ext cx="4320480" cy="2804828"/>
          </a:xfrm>
          <a:prstGeom prst="rect">
            <a:avLst/>
          </a:prstGeom>
        </p:spPr>
      </p:pic>
      <p:sp>
        <p:nvSpPr>
          <p:cNvPr id="10" name="Título 1">
            <a:extLst>
              <a:ext uri="{FF2B5EF4-FFF2-40B4-BE49-F238E27FC236}">
                <a16:creationId xmlns:a16="http://schemas.microsoft.com/office/drawing/2014/main" id="{6459E5B0-21EC-4C02-8E1D-33204955D2CC}"/>
              </a:ext>
            </a:extLst>
          </p:cNvPr>
          <p:cNvSpPr txBox="1">
            <a:spLocks/>
          </p:cNvSpPr>
          <p:nvPr/>
        </p:nvSpPr>
        <p:spPr>
          <a:xfrm>
            <a:off x="685800" y="141389"/>
            <a:ext cx="715469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00AAA7"/>
                </a:solidFill>
                <a:latin typeface="Montserrat" panose="02000505000000020004" pitchFamily="2" charset="0"/>
                <a:ea typeface="+mj-ea"/>
                <a:cs typeface="+mj-cs"/>
              </a:defRPr>
            </a:lvl1pPr>
          </a:lstStyle>
          <a:p>
            <a:pPr algn="ctr"/>
            <a:r>
              <a:rPr lang="es-CO" b="0">
                <a:latin typeface="Montserrat" panose="00000500000000000000" pitchFamily="50" charset="0"/>
              </a:rPr>
              <a:t>Recomendaciones con base en el riesgo CV </a:t>
            </a:r>
            <a:endParaRPr lang="es-CO" b="0" dirty="0">
              <a:latin typeface="Montserrat" panose="00000500000000000000" pitchFamily="50" charset="0"/>
            </a:endParaRPr>
          </a:p>
        </p:txBody>
      </p:sp>
    </p:spTree>
    <p:extLst>
      <p:ext uri="{BB962C8B-B14F-4D97-AF65-F5344CB8AC3E}">
        <p14:creationId xmlns:p14="http://schemas.microsoft.com/office/powerpoint/2010/main" val="29232536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D7873A-F512-4AAA-A3DD-71BB7089EA11}"/>
              </a:ext>
            </a:extLst>
          </p:cNvPr>
          <p:cNvSpPr>
            <a:spLocks noGrp="1"/>
          </p:cNvSpPr>
          <p:nvPr>
            <p:ph type="title"/>
          </p:nvPr>
        </p:nvSpPr>
        <p:spPr>
          <a:xfrm>
            <a:off x="634334" y="42048"/>
            <a:ext cx="8821367" cy="1593265"/>
          </a:xfrm>
        </p:spPr>
        <p:txBody>
          <a:bodyPr>
            <a:normAutofit/>
          </a:bodyPr>
          <a:lstStyle/>
          <a:p>
            <a:pPr algn="ctr"/>
            <a:r>
              <a:rPr lang="es-CO" b="0" dirty="0">
                <a:latin typeface="Montserrat" panose="00000500000000000000" pitchFamily="50" charset="0"/>
              </a:rPr>
              <a:t>¿Cómo se calcula el riesgo CV en una mujer menopaúsica?</a:t>
            </a:r>
          </a:p>
        </p:txBody>
      </p:sp>
      <p:sp>
        <p:nvSpPr>
          <p:cNvPr id="3" name="Marcador de contenido 2">
            <a:extLst>
              <a:ext uri="{FF2B5EF4-FFF2-40B4-BE49-F238E27FC236}">
                <a16:creationId xmlns:a16="http://schemas.microsoft.com/office/drawing/2014/main" id="{69A2E992-7785-4BBD-BCB6-6E38BCDDF908}"/>
              </a:ext>
            </a:extLst>
          </p:cNvPr>
          <p:cNvSpPr>
            <a:spLocks noGrp="1"/>
          </p:cNvSpPr>
          <p:nvPr>
            <p:ph idx="1"/>
          </p:nvPr>
        </p:nvSpPr>
        <p:spPr/>
        <p:txBody>
          <a:bodyPr>
            <a:normAutofit/>
          </a:bodyPr>
          <a:lstStyle/>
          <a:p>
            <a:r>
              <a:rPr lang="es-CO" sz="2400" dirty="0">
                <a:latin typeface="Montserrat" panose="00000500000000000000" pitchFamily="50" charset="0"/>
              </a:rPr>
              <a:t>Historia clínica</a:t>
            </a:r>
          </a:p>
        </p:txBody>
      </p:sp>
      <p:pic>
        <p:nvPicPr>
          <p:cNvPr id="5"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846006" y="2010968"/>
            <a:ext cx="1633409" cy="17087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3471542" y="1888569"/>
            <a:ext cx="1843791" cy="190375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822316" y="2050460"/>
            <a:ext cx="2223277" cy="17418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918141" y="4123770"/>
            <a:ext cx="3107018" cy="2224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3 CuadroTexto"/>
          <p:cNvSpPr txBox="1"/>
          <p:nvPr/>
        </p:nvSpPr>
        <p:spPr>
          <a:xfrm>
            <a:off x="8910268" y="6415842"/>
            <a:ext cx="1438214" cy="400110"/>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pPr algn="ctr"/>
            <a:r>
              <a:rPr lang="es-CO" sz="2000" dirty="0">
                <a:solidFill>
                  <a:srgbClr val="152B48"/>
                </a:solidFill>
                <a:latin typeface="Montserrat" panose="00000500000000000000" pitchFamily="50" charset="0"/>
              </a:rPr>
              <a:t>&lt; DE 0.75 </a:t>
            </a:r>
          </a:p>
        </p:txBody>
      </p:sp>
      <p:sp>
        <p:nvSpPr>
          <p:cNvPr id="10" name="6 CuadroTexto"/>
          <p:cNvSpPr txBox="1"/>
          <p:nvPr/>
        </p:nvSpPr>
        <p:spPr>
          <a:xfrm>
            <a:off x="7120917" y="6415842"/>
            <a:ext cx="1451038" cy="400110"/>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pPr algn="ctr"/>
            <a:r>
              <a:rPr lang="es-CO" sz="2000" dirty="0">
                <a:solidFill>
                  <a:srgbClr val="152B48"/>
                </a:solidFill>
                <a:latin typeface="Montserrat" panose="00000500000000000000" pitchFamily="50" charset="0"/>
              </a:rPr>
              <a:t>&gt; DE 0.85 </a:t>
            </a:r>
          </a:p>
        </p:txBody>
      </p:sp>
      <p:sp>
        <p:nvSpPr>
          <p:cNvPr id="11" name="5 CuadroTexto"/>
          <p:cNvSpPr txBox="1"/>
          <p:nvPr/>
        </p:nvSpPr>
        <p:spPr>
          <a:xfrm>
            <a:off x="5045017" y="5291433"/>
            <a:ext cx="1656184" cy="3693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s-CO" dirty="0">
                <a:solidFill>
                  <a:srgbClr val="152B48"/>
                </a:solidFill>
                <a:latin typeface="Montserrat" panose="00000500000000000000" pitchFamily="50" charset="0"/>
              </a:rPr>
              <a:t>ANDROIDE </a:t>
            </a:r>
          </a:p>
        </p:txBody>
      </p:sp>
      <p:sp>
        <p:nvSpPr>
          <p:cNvPr id="12" name="8 CuadroTexto"/>
          <p:cNvSpPr txBox="1"/>
          <p:nvPr/>
        </p:nvSpPr>
        <p:spPr>
          <a:xfrm>
            <a:off x="10132077" y="5291433"/>
            <a:ext cx="1656184" cy="3693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s-CO" dirty="0">
                <a:solidFill>
                  <a:srgbClr val="152B48"/>
                </a:solidFill>
                <a:latin typeface="Montserrat" panose="00000500000000000000" pitchFamily="50" charset="0"/>
              </a:rPr>
              <a:t>GINECOIDE</a:t>
            </a:r>
          </a:p>
        </p:txBody>
      </p:sp>
    </p:spTree>
    <p:extLst>
      <p:ext uri="{BB962C8B-B14F-4D97-AF65-F5344CB8AC3E}">
        <p14:creationId xmlns:p14="http://schemas.microsoft.com/office/powerpoint/2010/main" val="20567295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D7873A-F512-4AAA-A3DD-71BB7089EA11}"/>
              </a:ext>
            </a:extLst>
          </p:cNvPr>
          <p:cNvSpPr>
            <a:spLocks noGrp="1"/>
          </p:cNvSpPr>
          <p:nvPr>
            <p:ph type="title"/>
          </p:nvPr>
        </p:nvSpPr>
        <p:spPr>
          <a:xfrm>
            <a:off x="1001497" y="24980"/>
            <a:ext cx="10515600" cy="1325563"/>
          </a:xfrm>
        </p:spPr>
        <p:txBody>
          <a:bodyPr/>
          <a:lstStyle/>
          <a:p>
            <a:r>
              <a:rPr lang="es-CO" b="0" dirty="0">
                <a:latin typeface="Montserrat" panose="00000500000000000000" pitchFamily="50" charset="0"/>
              </a:rPr>
              <a:t>Herramientas</a:t>
            </a:r>
          </a:p>
        </p:txBody>
      </p:sp>
      <p:sp>
        <p:nvSpPr>
          <p:cNvPr id="5" name="4 CuadroTexto"/>
          <p:cNvSpPr txBox="1"/>
          <p:nvPr/>
        </p:nvSpPr>
        <p:spPr>
          <a:xfrm>
            <a:off x="1872153" y="2074977"/>
            <a:ext cx="9202307" cy="707886"/>
          </a:xfrm>
          <a:prstGeom prst="rect">
            <a:avLst/>
          </a:prstGeom>
          <a:solidFill>
            <a:schemeClr val="bg2">
              <a:lumMod val="90000"/>
            </a:schemeClr>
          </a:solidFill>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s-CO" sz="4000" dirty="0">
                <a:latin typeface="Montserrat" panose="00000500000000000000" pitchFamily="50" charset="0"/>
                <a:hlinkClick r:id="rId2"/>
              </a:rPr>
              <a:t>http://www.cvriskcalculator.com/</a:t>
            </a:r>
            <a:endParaRPr lang="es-CO" sz="4000" u="sng" dirty="0">
              <a:latin typeface="Montserrat" panose="00000500000000000000" pitchFamily="50" charset="0"/>
            </a:endParaRPr>
          </a:p>
        </p:txBody>
      </p:sp>
      <p:pic>
        <p:nvPicPr>
          <p:cNvPr id="6" name="Imagen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912834" y="3837673"/>
            <a:ext cx="4536504" cy="2095101"/>
          </a:xfrm>
          <a:prstGeom prst="rect">
            <a:avLst/>
          </a:prstGeom>
        </p:spPr>
        <p:style>
          <a:lnRef idx="2">
            <a:schemeClr val="dk1"/>
          </a:lnRef>
          <a:fillRef idx="1">
            <a:schemeClr val="lt1"/>
          </a:fillRef>
          <a:effectRef idx="0">
            <a:schemeClr val="dk1"/>
          </a:effectRef>
          <a:fontRef idx="minor">
            <a:schemeClr val="dk1"/>
          </a:fontRef>
        </p:style>
      </p:pic>
      <p:pic>
        <p:nvPicPr>
          <p:cNvPr id="7"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692518" y="4348891"/>
            <a:ext cx="2335865" cy="1072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89986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D7873A-F512-4AAA-A3DD-71BB7089EA11}"/>
              </a:ext>
            </a:extLst>
          </p:cNvPr>
          <p:cNvSpPr>
            <a:spLocks noGrp="1"/>
          </p:cNvSpPr>
          <p:nvPr>
            <p:ph type="title"/>
          </p:nvPr>
        </p:nvSpPr>
        <p:spPr>
          <a:xfrm>
            <a:off x="676074" y="206659"/>
            <a:ext cx="7080115" cy="1325563"/>
          </a:xfrm>
        </p:spPr>
        <p:txBody>
          <a:bodyPr>
            <a:normAutofit/>
          </a:bodyPr>
          <a:lstStyle/>
          <a:p>
            <a:pPr algn="ctr"/>
            <a:r>
              <a:rPr lang="es-CO" b="0" dirty="0">
                <a:latin typeface="Montserrat" panose="00000500000000000000" pitchFamily="50" charset="0"/>
              </a:rPr>
              <a:t>Recomendaciones con base en el riego de TEV</a:t>
            </a:r>
          </a:p>
        </p:txBody>
      </p:sp>
      <p:sp>
        <p:nvSpPr>
          <p:cNvPr id="3" name="Marcador de contenido 2">
            <a:extLst>
              <a:ext uri="{FF2B5EF4-FFF2-40B4-BE49-F238E27FC236}">
                <a16:creationId xmlns:a16="http://schemas.microsoft.com/office/drawing/2014/main" id="{69A2E992-7785-4BBD-BCB6-6E38BCDDF908}"/>
              </a:ext>
            </a:extLst>
          </p:cNvPr>
          <p:cNvSpPr>
            <a:spLocks noGrp="1"/>
          </p:cNvSpPr>
          <p:nvPr>
            <p:ph idx="1"/>
          </p:nvPr>
        </p:nvSpPr>
        <p:spPr>
          <a:xfrm>
            <a:off x="676074" y="1868044"/>
            <a:ext cx="8827850" cy="2090392"/>
          </a:xfrm>
        </p:spPr>
        <p:txBody>
          <a:bodyPr/>
          <a:lstStyle/>
          <a:p>
            <a:r>
              <a:rPr lang="es-CO" dirty="0">
                <a:latin typeface="Montserrat" panose="00000500000000000000" pitchFamily="50" charset="0"/>
              </a:rPr>
              <a:t>Mujeres con alto riesgo de TEV que deseen TRH y no tengan contraindicación se recomienda la ruta no oral usando la dosis efectiva mas baja (NE 2B).</a:t>
            </a:r>
          </a:p>
          <a:p>
            <a:r>
              <a:rPr lang="es-CO" dirty="0">
                <a:latin typeface="Montserrat" panose="00000500000000000000" pitchFamily="50" charset="0"/>
              </a:rPr>
              <a:t>Mujeres con útero: se sugiere progesterona.</a:t>
            </a:r>
          </a:p>
        </p:txBody>
      </p:sp>
      <p:sp>
        <p:nvSpPr>
          <p:cNvPr id="4" name="Marcador de contenido 3">
            <a:extLst>
              <a:ext uri="{FF2B5EF4-FFF2-40B4-BE49-F238E27FC236}">
                <a16:creationId xmlns:a16="http://schemas.microsoft.com/office/drawing/2014/main" id="{F7F2AF49-AC30-4DE3-A843-3437158D5656}"/>
              </a:ext>
            </a:extLst>
          </p:cNvPr>
          <p:cNvSpPr>
            <a:spLocks noGrp="1"/>
          </p:cNvSpPr>
          <p:nvPr>
            <p:ph idx="13"/>
          </p:nvPr>
        </p:nvSpPr>
        <p:spPr>
          <a:xfrm>
            <a:off x="4737748" y="3799515"/>
            <a:ext cx="7052176" cy="2202451"/>
          </a:xfrm>
        </p:spPr>
        <p:txBody>
          <a:bodyPr>
            <a:normAutofit/>
          </a:bodyPr>
          <a:lstStyle/>
          <a:p>
            <a:r>
              <a:rPr lang="es-CO" dirty="0">
                <a:latin typeface="Montserrat" panose="00000500000000000000" pitchFamily="50" charset="0"/>
              </a:rPr>
              <a:t>Antecedentes personales de TEV  en el embarazo, asociado al uso de ACOS, alteraciones en la coagulación o de etiología desconocida   </a:t>
            </a:r>
            <a:r>
              <a:rPr lang="es-CO" b="1" dirty="0">
                <a:latin typeface="Montserrat" panose="00000500000000000000" pitchFamily="50" charset="0"/>
              </a:rPr>
              <a:t>CONTRAINDICACIÓN</a:t>
            </a:r>
            <a:r>
              <a:rPr lang="es-CO" dirty="0">
                <a:latin typeface="Montserrat" panose="00000500000000000000" pitchFamily="50" charset="0"/>
              </a:rPr>
              <a:t> cualquier uso de estrógenos.</a:t>
            </a:r>
          </a:p>
          <a:p>
            <a:r>
              <a:rPr lang="es-CO" dirty="0">
                <a:latin typeface="Montserrat" panose="00000500000000000000" pitchFamily="50" charset="0"/>
              </a:rPr>
              <a:t>Antecedentes personales de TEV 2rio a inmovilidad, cirugía, fractura ósea: Contraindicación terapia oral </a:t>
            </a:r>
            <a:r>
              <a:rPr lang="es-CO" b="1" dirty="0">
                <a:latin typeface="Montserrat" panose="00000500000000000000" pitchFamily="50" charset="0"/>
              </a:rPr>
              <a:t>NO</a:t>
            </a:r>
            <a:r>
              <a:rPr lang="es-CO" dirty="0">
                <a:latin typeface="Montserrat" panose="00000500000000000000" pitchFamily="50" charset="0"/>
              </a:rPr>
              <a:t> transdérmica.</a:t>
            </a:r>
          </a:p>
        </p:txBody>
      </p:sp>
      <p:pic>
        <p:nvPicPr>
          <p:cNvPr id="6" name="Imagen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667968" y="1804778"/>
            <a:ext cx="1624222" cy="1624222"/>
          </a:xfrm>
          <a:prstGeom prst="rect">
            <a:avLst/>
          </a:prstGeom>
        </p:spPr>
      </p:pic>
    </p:spTree>
    <p:extLst>
      <p:ext uri="{BB962C8B-B14F-4D97-AF65-F5344CB8AC3E}">
        <p14:creationId xmlns:p14="http://schemas.microsoft.com/office/powerpoint/2010/main" val="38522082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69A2E992-7785-4BBD-BCB6-6E38BCDDF908}"/>
              </a:ext>
            </a:extLst>
          </p:cNvPr>
          <p:cNvSpPr>
            <a:spLocks noGrp="1"/>
          </p:cNvSpPr>
          <p:nvPr>
            <p:ph idx="1"/>
          </p:nvPr>
        </p:nvSpPr>
        <p:spPr>
          <a:xfrm>
            <a:off x="676074" y="1893719"/>
            <a:ext cx="11016573" cy="2090392"/>
          </a:xfrm>
        </p:spPr>
        <p:txBody>
          <a:bodyPr/>
          <a:lstStyle/>
          <a:p>
            <a:pPr marL="342900" indent="-342900"/>
            <a:r>
              <a:rPr lang="es-CO" dirty="0">
                <a:latin typeface="Montserrat" panose="00000500000000000000" pitchFamily="50" charset="0"/>
                <a:ea typeface="Corbel" charset="0"/>
                <a:cs typeface="Corbel" charset="0"/>
              </a:rPr>
              <a:t>Antecedentes personales de TEV  en el embarazo, asociado al uso de ACOS, alteraciones en la coagulación o de etiología desconocida </a:t>
            </a:r>
            <a:r>
              <a:rPr lang="es-CO" b="1" dirty="0">
                <a:latin typeface="Montserrat" panose="00000500000000000000" pitchFamily="50" charset="0"/>
                <a:ea typeface="Corbel" charset="0"/>
                <a:cs typeface="Corbel" charset="0"/>
              </a:rPr>
              <a:t>CONTRAINDICACIÓN</a:t>
            </a:r>
            <a:r>
              <a:rPr lang="es-CO" dirty="0">
                <a:latin typeface="Montserrat" panose="00000500000000000000" pitchFamily="50" charset="0"/>
                <a:ea typeface="Corbel" charset="0"/>
                <a:cs typeface="Corbel" charset="0"/>
              </a:rPr>
              <a:t> cualquier uso de estrógenos.</a:t>
            </a:r>
          </a:p>
          <a:p>
            <a:pPr marL="342900" indent="-342900"/>
            <a:r>
              <a:rPr lang="es-CO" dirty="0">
                <a:latin typeface="Montserrat" panose="00000500000000000000" pitchFamily="50" charset="0"/>
                <a:ea typeface="Corbel" charset="0"/>
                <a:cs typeface="Corbel" charset="0"/>
              </a:rPr>
              <a:t>Antecedentes personales de TEV 2rio a inmovilidad, cirugía, fractura ósea: Contraindicación terapia oral </a:t>
            </a:r>
            <a:r>
              <a:rPr lang="es-CO" b="1" dirty="0">
                <a:latin typeface="Montserrat" panose="00000500000000000000" pitchFamily="50" charset="0"/>
                <a:ea typeface="Corbel" charset="0"/>
                <a:cs typeface="Corbel" charset="0"/>
              </a:rPr>
              <a:t>NO</a:t>
            </a:r>
            <a:r>
              <a:rPr lang="es-CO" dirty="0">
                <a:latin typeface="Montserrat" panose="00000500000000000000" pitchFamily="50" charset="0"/>
                <a:ea typeface="Corbel" charset="0"/>
                <a:cs typeface="Corbel" charset="0"/>
              </a:rPr>
              <a:t> transdérmica.</a:t>
            </a:r>
            <a:endParaRPr lang="es-CO" dirty="0">
              <a:latin typeface="Montserrat" panose="00000500000000000000" pitchFamily="50" charset="0"/>
            </a:endParaRPr>
          </a:p>
        </p:txBody>
      </p:sp>
      <p:pic>
        <p:nvPicPr>
          <p:cNvPr id="5" name="Imagen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315233" y="3984111"/>
            <a:ext cx="1734547" cy="1734547"/>
          </a:xfrm>
          <a:prstGeom prst="rect">
            <a:avLst/>
          </a:prstGeom>
        </p:spPr>
      </p:pic>
      <p:sp>
        <p:nvSpPr>
          <p:cNvPr id="9" name="Título 1">
            <a:extLst>
              <a:ext uri="{FF2B5EF4-FFF2-40B4-BE49-F238E27FC236}">
                <a16:creationId xmlns:a16="http://schemas.microsoft.com/office/drawing/2014/main" id="{D3EA8219-1A07-483D-BAEB-50C90D7068AF}"/>
              </a:ext>
            </a:extLst>
          </p:cNvPr>
          <p:cNvSpPr txBox="1">
            <a:spLocks/>
          </p:cNvSpPr>
          <p:nvPr/>
        </p:nvSpPr>
        <p:spPr>
          <a:xfrm>
            <a:off x="676074" y="206659"/>
            <a:ext cx="7080115"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00AAA7"/>
                </a:solidFill>
                <a:latin typeface="Montserrat" panose="02000505000000020004" pitchFamily="2" charset="0"/>
                <a:ea typeface="+mj-ea"/>
                <a:cs typeface="+mj-cs"/>
              </a:defRPr>
            </a:lvl1pPr>
          </a:lstStyle>
          <a:p>
            <a:pPr algn="ctr"/>
            <a:r>
              <a:rPr lang="es-CO" b="0">
                <a:latin typeface="Montserrat" panose="00000500000000000000" pitchFamily="50" charset="0"/>
              </a:rPr>
              <a:t>Recomendaciones con base en el riego de TEV</a:t>
            </a:r>
            <a:endParaRPr lang="es-CO" b="0" dirty="0">
              <a:latin typeface="Montserrat" panose="00000500000000000000" pitchFamily="50" charset="0"/>
            </a:endParaRPr>
          </a:p>
        </p:txBody>
      </p:sp>
    </p:spTree>
    <p:extLst>
      <p:ext uri="{BB962C8B-B14F-4D97-AF65-F5344CB8AC3E}">
        <p14:creationId xmlns:p14="http://schemas.microsoft.com/office/powerpoint/2010/main" val="24341637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D7873A-F512-4AAA-A3DD-71BB7089EA11}"/>
              </a:ext>
            </a:extLst>
          </p:cNvPr>
          <p:cNvSpPr>
            <a:spLocks noGrp="1"/>
          </p:cNvSpPr>
          <p:nvPr>
            <p:ph type="title"/>
          </p:nvPr>
        </p:nvSpPr>
        <p:spPr>
          <a:xfrm>
            <a:off x="526481" y="142685"/>
            <a:ext cx="8286345" cy="1325563"/>
          </a:xfrm>
        </p:spPr>
        <p:txBody>
          <a:bodyPr>
            <a:normAutofit/>
          </a:bodyPr>
          <a:lstStyle/>
          <a:p>
            <a:pPr algn="ctr"/>
            <a:r>
              <a:rPr lang="es-ES_tradnl" b="0" dirty="0">
                <a:solidFill>
                  <a:srgbClr val="06B0AA"/>
                </a:solidFill>
                <a:latin typeface="Montserrat" panose="00000500000000000000" pitchFamily="50" charset="0"/>
              </a:rPr>
              <a:t>Recomendaciones con base en el riego de CA de mama</a:t>
            </a:r>
            <a:endParaRPr lang="es-CO" b="0" dirty="0">
              <a:latin typeface="Montserrat" panose="00000500000000000000" pitchFamily="50" charset="0"/>
            </a:endParaRPr>
          </a:p>
        </p:txBody>
      </p:sp>
      <p:sp>
        <p:nvSpPr>
          <p:cNvPr id="3" name="Marcador de contenido 2">
            <a:extLst>
              <a:ext uri="{FF2B5EF4-FFF2-40B4-BE49-F238E27FC236}">
                <a16:creationId xmlns:a16="http://schemas.microsoft.com/office/drawing/2014/main" id="{69A2E992-7785-4BBD-BCB6-6E38BCDDF908}"/>
              </a:ext>
            </a:extLst>
          </p:cNvPr>
          <p:cNvSpPr>
            <a:spLocks noGrp="1"/>
          </p:cNvSpPr>
          <p:nvPr>
            <p:ph idx="1"/>
          </p:nvPr>
        </p:nvSpPr>
        <p:spPr>
          <a:xfrm>
            <a:off x="655807" y="1709123"/>
            <a:ext cx="10880386" cy="2090392"/>
          </a:xfrm>
        </p:spPr>
        <p:txBody>
          <a:bodyPr>
            <a:normAutofit lnSpcReduction="10000"/>
          </a:bodyPr>
          <a:lstStyle/>
          <a:p>
            <a:r>
              <a:rPr lang="es-CO" dirty="0">
                <a:latin typeface="Montserrat" panose="00000500000000000000" pitchFamily="50" charset="0"/>
              </a:rPr>
              <a:t>Mujeres en las que se considere el uso de TH para aliviar los síntomas menopaúsicos, se debe evaluar el riesgo basal para cáncer de mama y tenerlo en consideración para aconsejar a favor o contra de la TRH, seleccionar la dosis y vía de administración (NE 2B). </a:t>
            </a:r>
          </a:p>
          <a:p>
            <a:r>
              <a:rPr lang="es-CO" dirty="0">
                <a:latin typeface="Montserrat" panose="00000500000000000000" pitchFamily="50" charset="0"/>
              </a:rPr>
              <a:t>Mujeres con riesgo intermedio o alto  para cáncer de mama, se sugiere iniciar con terapia no hormonal por encima de la hormonal para el alivio de síntomas menopaúsicos. </a:t>
            </a:r>
          </a:p>
        </p:txBody>
      </p:sp>
      <p:pic>
        <p:nvPicPr>
          <p:cNvPr id="5" name="Imagen 4"/>
          <p:cNvPicPr>
            <a:picLocks noChangeAspect="1"/>
          </p:cNvPicPr>
          <p:nvPr/>
        </p:nvPicPr>
        <p:blipFill>
          <a:blip r:embed="rId2"/>
          <a:stretch>
            <a:fillRect/>
          </a:stretch>
        </p:blipFill>
        <p:spPr>
          <a:xfrm>
            <a:off x="4882316" y="3622794"/>
            <a:ext cx="5769152" cy="2896161"/>
          </a:xfrm>
          <a:prstGeom prst="rect">
            <a:avLst/>
          </a:prstGeom>
        </p:spPr>
      </p:pic>
      <p:pic>
        <p:nvPicPr>
          <p:cNvPr id="6" name="Imagen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651468" y="5051043"/>
            <a:ext cx="1324286" cy="1324286"/>
          </a:xfrm>
          <a:prstGeom prst="rect">
            <a:avLst/>
          </a:prstGeom>
        </p:spPr>
      </p:pic>
    </p:spTree>
    <p:extLst>
      <p:ext uri="{BB962C8B-B14F-4D97-AF65-F5344CB8AC3E}">
        <p14:creationId xmlns:p14="http://schemas.microsoft.com/office/powerpoint/2010/main" val="1295284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009800" y="2870707"/>
            <a:ext cx="6887128" cy="2839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uadroTexto 5"/>
          <p:cNvSpPr txBox="1"/>
          <p:nvPr/>
        </p:nvSpPr>
        <p:spPr>
          <a:xfrm>
            <a:off x="6623777" y="1421797"/>
            <a:ext cx="3317890" cy="83099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CO" sz="2400" b="1" dirty="0">
                <a:ln w="0"/>
                <a:solidFill>
                  <a:srgbClr val="152B48"/>
                </a:solidFill>
                <a:effectLst>
                  <a:outerShdw blurRad="38100" dist="25400" dir="5400000" algn="ctr" rotWithShape="0">
                    <a:srgbClr val="6E747A">
                      <a:alpha val="43000"/>
                    </a:srgbClr>
                  </a:outerShdw>
                </a:effectLst>
                <a:latin typeface="Montserrat" panose="00000500000000000000" pitchFamily="50" charset="0"/>
              </a:rPr>
              <a:t>Diagnóstico es retrospectivo</a:t>
            </a:r>
          </a:p>
        </p:txBody>
      </p:sp>
    </p:spTree>
    <p:extLst>
      <p:ext uri="{BB962C8B-B14F-4D97-AF65-F5344CB8AC3E}">
        <p14:creationId xmlns:p14="http://schemas.microsoft.com/office/powerpoint/2010/main" val="3449918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D7873A-F512-4AAA-A3DD-71BB7089EA11}"/>
              </a:ext>
            </a:extLst>
          </p:cNvPr>
          <p:cNvSpPr>
            <a:spLocks noGrp="1"/>
          </p:cNvSpPr>
          <p:nvPr>
            <p:ph type="title"/>
          </p:nvPr>
        </p:nvSpPr>
        <p:spPr>
          <a:xfrm>
            <a:off x="711741" y="-14361"/>
            <a:ext cx="10515600" cy="1325563"/>
          </a:xfrm>
        </p:spPr>
        <p:txBody>
          <a:bodyPr/>
          <a:lstStyle/>
          <a:p>
            <a:r>
              <a:rPr lang="es-CO" b="0" dirty="0">
                <a:latin typeface="Montserrat" panose="00000500000000000000" pitchFamily="50" charset="0"/>
              </a:rPr>
              <a:t>Elección del tratamiento </a:t>
            </a:r>
          </a:p>
        </p:txBody>
      </p:sp>
      <p:graphicFrame>
        <p:nvGraphicFramePr>
          <p:cNvPr id="27" name="Marcador de contenido 26"/>
          <p:cNvGraphicFramePr>
            <a:graphicFrameLocks noGrp="1"/>
          </p:cNvGraphicFramePr>
          <p:nvPr>
            <p:ph idx="1"/>
            <p:extLst>
              <p:ext uri="{D42A27DB-BD31-4B8C-83A1-F6EECF244321}">
                <p14:modId xmlns:p14="http://schemas.microsoft.com/office/powerpoint/2010/main" val="2051927767"/>
              </p:ext>
            </p:extLst>
          </p:nvPr>
        </p:nvGraphicFramePr>
        <p:xfrm>
          <a:off x="612040" y="1511689"/>
          <a:ext cx="4240260" cy="20907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5" name="Imagen 14"/>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392696" y="2110342"/>
            <a:ext cx="1850367" cy="893432"/>
          </a:xfrm>
          <a:prstGeom prst="rect">
            <a:avLst/>
          </a:prstGeom>
          <a:ln>
            <a:noFill/>
          </a:ln>
          <a:effectLst>
            <a:softEdge rad="112500"/>
          </a:effectLst>
        </p:spPr>
      </p:pic>
      <p:cxnSp>
        <p:nvCxnSpPr>
          <p:cNvPr id="16" name="Conector recto de flecha 15"/>
          <p:cNvCxnSpPr/>
          <p:nvPr/>
        </p:nvCxnSpPr>
        <p:spPr>
          <a:xfrm>
            <a:off x="6246711" y="1789501"/>
            <a:ext cx="1293963" cy="0"/>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ector recto 16"/>
          <p:cNvCxnSpPr/>
          <p:nvPr/>
        </p:nvCxnSpPr>
        <p:spPr>
          <a:xfrm flipH="1" flipV="1">
            <a:off x="6266120" y="3344912"/>
            <a:ext cx="6470" cy="356897"/>
          </a:xfrm>
          <a:prstGeom prst="line">
            <a:avLst/>
          </a:prstGeom>
          <a:ln w="31750"/>
        </p:spPr>
        <p:style>
          <a:lnRef idx="2">
            <a:schemeClr val="dk1"/>
          </a:lnRef>
          <a:fillRef idx="0">
            <a:schemeClr val="dk1"/>
          </a:fillRef>
          <a:effectRef idx="1">
            <a:schemeClr val="dk1"/>
          </a:effectRef>
          <a:fontRef idx="minor">
            <a:schemeClr val="tx1"/>
          </a:fontRef>
        </p:style>
      </p:cxnSp>
      <p:cxnSp>
        <p:nvCxnSpPr>
          <p:cNvPr id="18" name="Conector recto de flecha 17"/>
          <p:cNvCxnSpPr/>
          <p:nvPr/>
        </p:nvCxnSpPr>
        <p:spPr>
          <a:xfrm flipV="1">
            <a:off x="6259651" y="3701810"/>
            <a:ext cx="1281023" cy="12940"/>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CuadroTexto 18"/>
          <p:cNvSpPr txBox="1"/>
          <p:nvPr/>
        </p:nvSpPr>
        <p:spPr>
          <a:xfrm>
            <a:off x="6615515" y="3714749"/>
            <a:ext cx="503664" cy="400110"/>
          </a:xfrm>
          <a:prstGeom prst="rect">
            <a:avLst/>
          </a:prstGeom>
          <a:noFill/>
        </p:spPr>
        <p:txBody>
          <a:bodyPr wrap="none" rtlCol="0">
            <a:spAutoFit/>
          </a:bodyPr>
          <a:lstStyle/>
          <a:p>
            <a:r>
              <a:rPr lang="es-ES_tradnl" sz="2000" b="1" dirty="0">
                <a:solidFill>
                  <a:srgbClr val="152B48"/>
                </a:solidFill>
                <a:latin typeface="Montserrat" panose="00000500000000000000" pitchFamily="50" charset="0"/>
              </a:rPr>
              <a:t>SI </a:t>
            </a:r>
          </a:p>
        </p:txBody>
      </p:sp>
      <p:sp>
        <p:nvSpPr>
          <p:cNvPr id="20" name="CuadroTexto 19"/>
          <p:cNvSpPr txBox="1"/>
          <p:nvPr/>
        </p:nvSpPr>
        <p:spPr>
          <a:xfrm>
            <a:off x="6615515" y="1410453"/>
            <a:ext cx="607859" cy="400110"/>
          </a:xfrm>
          <a:prstGeom prst="rect">
            <a:avLst/>
          </a:prstGeom>
          <a:noFill/>
        </p:spPr>
        <p:txBody>
          <a:bodyPr wrap="none" rtlCol="0">
            <a:spAutoFit/>
          </a:bodyPr>
          <a:lstStyle/>
          <a:p>
            <a:r>
              <a:rPr lang="es-ES_tradnl" sz="2000" b="1" dirty="0">
                <a:solidFill>
                  <a:srgbClr val="152B48"/>
                </a:solidFill>
                <a:latin typeface="Montserrat" panose="00000500000000000000" pitchFamily="50" charset="0"/>
              </a:rPr>
              <a:t>NO</a:t>
            </a:r>
          </a:p>
        </p:txBody>
      </p:sp>
      <p:sp>
        <p:nvSpPr>
          <p:cNvPr id="21" name="CuadroTexto 20"/>
          <p:cNvSpPr txBox="1"/>
          <p:nvPr/>
        </p:nvSpPr>
        <p:spPr>
          <a:xfrm>
            <a:off x="7683756" y="1306229"/>
            <a:ext cx="4227674" cy="1631216"/>
          </a:xfrm>
          <a:prstGeom prst="rect">
            <a:avLst/>
          </a:prstGeom>
          <a:noFill/>
        </p:spPr>
        <p:txBody>
          <a:bodyPr wrap="square" rtlCol="0">
            <a:spAutoFit/>
          </a:bodyPr>
          <a:lstStyle/>
          <a:p>
            <a:pPr algn="ctr"/>
            <a:r>
              <a:rPr lang="es-ES_tradnl" sz="2000" b="1" dirty="0">
                <a:solidFill>
                  <a:srgbClr val="152B48"/>
                </a:solidFill>
                <a:latin typeface="Montserrat" panose="00000500000000000000" pitchFamily="50" charset="0"/>
                <a:ea typeface="LingWai SC Medium" panose="03050602040302020204" pitchFamily="66" charset="-122"/>
                <a:cs typeface="LingWai SC Medium" panose="03050602040302020204" pitchFamily="66" charset="-122"/>
              </a:rPr>
              <a:t>Adicionar progestágenos </a:t>
            </a:r>
            <a:r>
              <a:rPr lang="es-ES_tradnl" sz="2000" b="1" dirty="0">
                <a:solidFill>
                  <a:srgbClr val="152B48"/>
                </a:solidFill>
                <a:latin typeface="Montserrat" panose="00000500000000000000" pitchFamily="50" charset="0"/>
                <a:ea typeface="LingWai SC Medium" charset="0"/>
                <a:cs typeface="LingWai SC Medium" charset="0"/>
              </a:rPr>
              <a:t>(</a:t>
            </a:r>
            <a:r>
              <a:rPr lang="es-ES_tradnl" sz="2000" dirty="0">
                <a:solidFill>
                  <a:srgbClr val="152B48"/>
                </a:solidFill>
                <a:latin typeface="Montserrat" panose="00000500000000000000" pitchFamily="50" charset="0"/>
                <a:ea typeface="LingWai SC Medium" charset="0"/>
                <a:cs typeface="LingWai SC Medium" charset="0"/>
              </a:rPr>
              <a:t>contrarrestar su acción mitógena sobre el endometrio).</a:t>
            </a:r>
            <a:endParaRPr lang="es-ES_tradnl" sz="2000" b="1" dirty="0">
              <a:solidFill>
                <a:srgbClr val="152B48"/>
              </a:solidFill>
              <a:latin typeface="Montserrat" panose="00000500000000000000" pitchFamily="50" charset="0"/>
              <a:ea typeface="LingWai SC Medium" charset="0"/>
              <a:cs typeface="LingWai SC Medium" charset="0"/>
            </a:endParaRPr>
          </a:p>
          <a:p>
            <a:pPr algn="ctr"/>
            <a:r>
              <a:rPr lang="es-ES_tradnl" sz="2000" b="1" dirty="0">
                <a:solidFill>
                  <a:srgbClr val="152B48"/>
                </a:solidFill>
                <a:latin typeface="Montserrat" panose="00000500000000000000" pitchFamily="50" charset="0"/>
                <a:ea typeface="LingWai SC Medium" panose="03050602040302020204" pitchFamily="66" charset="-122"/>
                <a:cs typeface="LingWai SC Medium" panose="03050602040302020204" pitchFamily="66" charset="-122"/>
              </a:rPr>
              <a:t>Estrógenos vaginales </a:t>
            </a:r>
            <a:br>
              <a:rPr lang="es-ES_tradnl" sz="2000" b="1" dirty="0">
                <a:solidFill>
                  <a:srgbClr val="152B48"/>
                </a:solidFill>
                <a:latin typeface="Montserrat" panose="00000500000000000000" pitchFamily="50" charset="0"/>
                <a:ea typeface="LingWai SC Medium" panose="03050602040302020204" pitchFamily="66" charset="-122"/>
                <a:cs typeface="LingWai SC Medium" panose="03050602040302020204" pitchFamily="66" charset="-122"/>
              </a:rPr>
            </a:br>
            <a:r>
              <a:rPr lang="es-ES_tradnl" sz="2000" b="1" dirty="0">
                <a:solidFill>
                  <a:srgbClr val="152B48"/>
                </a:solidFill>
                <a:latin typeface="Montserrat" panose="00000500000000000000" pitchFamily="50" charset="0"/>
                <a:ea typeface="LingWai SC Medium" panose="03050602040302020204" pitchFamily="66" charset="-122"/>
                <a:cs typeface="LingWai SC Medium" panose="03050602040302020204" pitchFamily="66" charset="-122"/>
              </a:rPr>
              <a:t>(no requiere).</a:t>
            </a:r>
          </a:p>
        </p:txBody>
      </p:sp>
      <p:sp>
        <p:nvSpPr>
          <p:cNvPr id="22" name="CuadroTexto 21"/>
          <p:cNvSpPr txBox="1"/>
          <p:nvPr/>
        </p:nvSpPr>
        <p:spPr>
          <a:xfrm>
            <a:off x="7494556" y="3508225"/>
            <a:ext cx="2537875" cy="400110"/>
          </a:xfrm>
          <a:prstGeom prst="rect">
            <a:avLst/>
          </a:prstGeom>
          <a:noFill/>
        </p:spPr>
        <p:txBody>
          <a:bodyPr wrap="none" rtlCol="0">
            <a:spAutoFit/>
          </a:bodyPr>
          <a:lstStyle/>
          <a:p>
            <a:pPr algn="ctr"/>
            <a:r>
              <a:rPr lang="es-ES_tradnl" sz="2000" b="1" dirty="0">
                <a:solidFill>
                  <a:srgbClr val="152B48"/>
                </a:solidFill>
                <a:latin typeface="Montserrat" panose="00000500000000000000" pitchFamily="50" charset="0"/>
                <a:ea typeface="LingWai SC Medium" panose="03050602040302020204" pitchFamily="66" charset="-122"/>
                <a:cs typeface="LingWai SC Medium" panose="03050602040302020204" pitchFamily="66" charset="-122"/>
              </a:rPr>
              <a:t>Estrógenos solos </a:t>
            </a:r>
          </a:p>
        </p:txBody>
      </p:sp>
      <p:cxnSp>
        <p:nvCxnSpPr>
          <p:cNvPr id="23" name="Conector recto 22"/>
          <p:cNvCxnSpPr/>
          <p:nvPr/>
        </p:nvCxnSpPr>
        <p:spPr>
          <a:xfrm flipH="1" flipV="1">
            <a:off x="6253181" y="1789501"/>
            <a:ext cx="6470" cy="356897"/>
          </a:xfrm>
          <a:prstGeom prst="line">
            <a:avLst/>
          </a:prstGeom>
          <a:ln w="31750"/>
        </p:spPr>
        <p:style>
          <a:lnRef idx="2">
            <a:schemeClr val="dk1"/>
          </a:lnRef>
          <a:fillRef idx="0">
            <a:schemeClr val="dk1"/>
          </a:fillRef>
          <a:effectRef idx="1">
            <a:schemeClr val="dk1"/>
          </a:effectRef>
          <a:fontRef idx="minor">
            <a:schemeClr val="tx1"/>
          </a:fontRef>
        </p:style>
      </p:cxnSp>
      <p:sp>
        <p:nvSpPr>
          <p:cNvPr id="24" name="CuadroTexto 23"/>
          <p:cNvSpPr txBox="1"/>
          <p:nvPr/>
        </p:nvSpPr>
        <p:spPr>
          <a:xfrm>
            <a:off x="5663650" y="2915335"/>
            <a:ext cx="2233304" cy="400110"/>
          </a:xfrm>
          <a:prstGeom prst="rect">
            <a:avLst/>
          </a:prstGeom>
          <a:noFill/>
        </p:spPr>
        <p:txBody>
          <a:bodyPr wrap="none" rtlCol="0">
            <a:spAutoFit/>
          </a:bodyPr>
          <a:lstStyle/>
          <a:p>
            <a:r>
              <a:rPr lang="es-ES_tradnl" sz="2000" b="1" dirty="0">
                <a:solidFill>
                  <a:srgbClr val="152B48"/>
                </a:solidFill>
                <a:latin typeface="Montserrat" panose="00000500000000000000" pitchFamily="50" charset="0"/>
              </a:rPr>
              <a:t>Histerectomía  </a:t>
            </a:r>
          </a:p>
        </p:txBody>
      </p:sp>
      <p:pic>
        <p:nvPicPr>
          <p:cNvPr id="26" name="Imagen 25"/>
          <p:cNvPicPr/>
          <p:nvPr/>
        </p:nvPicPr>
        <p:blipFill>
          <a:blip r:embed="rId9"/>
          <a:stretch>
            <a:fillRect/>
          </a:stretch>
        </p:blipFill>
        <p:spPr>
          <a:xfrm>
            <a:off x="5235688" y="4282684"/>
            <a:ext cx="5991653" cy="2571755"/>
          </a:xfrm>
          <a:prstGeom prst="rect">
            <a:avLst/>
          </a:prstGeom>
        </p:spPr>
      </p:pic>
    </p:spTree>
    <p:extLst>
      <p:ext uri="{BB962C8B-B14F-4D97-AF65-F5344CB8AC3E}">
        <p14:creationId xmlns:p14="http://schemas.microsoft.com/office/powerpoint/2010/main" val="3404435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7" grpId="0">
        <p:bldAsOne/>
      </p:bldGraphic>
      <p:bldP spid="19" grpId="0"/>
      <p:bldP spid="20" grpId="0"/>
      <p:bldP spid="21" grpId="0"/>
      <p:bldP spid="22" grpId="0"/>
      <p:bldP spid="2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D7873A-F512-4AAA-A3DD-71BB7089EA11}"/>
              </a:ext>
            </a:extLst>
          </p:cNvPr>
          <p:cNvSpPr>
            <a:spLocks noGrp="1"/>
          </p:cNvSpPr>
          <p:nvPr>
            <p:ph type="title"/>
          </p:nvPr>
        </p:nvSpPr>
        <p:spPr>
          <a:xfrm>
            <a:off x="838200" y="0"/>
            <a:ext cx="10515600" cy="1325563"/>
          </a:xfrm>
        </p:spPr>
        <p:txBody>
          <a:bodyPr/>
          <a:lstStyle/>
          <a:p>
            <a:r>
              <a:rPr lang="es-CO" b="0" dirty="0">
                <a:latin typeface="Montserrat" panose="00000500000000000000" pitchFamily="50" charset="0"/>
              </a:rPr>
              <a:t>Estrógenos</a:t>
            </a:r>
          </a:p>
        </p:txBody>
      </p:sp>
      <p:graphicFrame>
        <p:nvGraphicFramePr>
          <p:cNvPr id="5" name="Tabla 4"/>
          <p:cNvGraphicFramePr>
            <a:graphicFrameLocks noGrp="1"/>
          </p:cNvGraphicFramePr>
          <p:nvPr>
            <p:extLst>
              <p:ext uri="{D42A27DB-BD31-4B8C-83A1-F6EECF244321}">
                <p14:modId xmlns:p14="http://schemas.microsoft.com/office/powerpoint/2010/main" val="792165576"/>
              </p:ext>
            </p:extLst>
          </p:nvPr>
        </p:nvGraphicFramePr>
        <p:xfrm>
          <a:off x="4795737" y="1011678"/>
          <a:ext cx="7338273" cy="5729588"/>
        </p:xfrm>
        <a:graphic>
          <a:graphicData uri="http://schemas.openxmlformats.org/drawingml/2006/table">
            <a:tbl>
              <a:tblPr firstRow="1" bandRow="1">
                <a:tableStyleId>{74C1A8A3-306A-4EB7-A6B1-4F7E0EB9C5D6}</a:tableStyleId>
              </a:tblPr>
              <a:tblGrid>
                <a:gridCol w="2422115">
                  <a:extLst>
                    <a:ext uri="{9D8B030D-6E8A-4147-A177-3AD203B41FA5}">
                      <a16:colId xmlns:a16="http://schemas.microsoft.com/office/drawing/2014/main" val="20000"/>
                    </a:ext>
                  </a:extLst>
                </a:gridCol>
                <a:gridCol w="2422115">
                  <a:extLst>
                    <a:ext uri="{9D8B030D-6E8A-4147-A177-3AD203B41FA5}">
                      <a16:colId xmlns:a16="http://schemas.microsoft.com/office/drawing/2014/main" val="20001"/>
                    </a:ext>
                  </a:extLst>
                </a:gridCol>
                <a:gridCol w="2494043">
                  <a:extLst>
                    <a:ext uri="{9D8B030D-6E8A-4147-A177-3AD203B41FA5}">
                      <a16:colId xmlns:a16="http://schemas.microsoft.com/office/drawing/2014/main" val="20002"/>
                    </a:ext>
                  </a:extLst>
                </a:gridCol>
              </a:tblGrid>
              <a:tr h="716199">
                <a:tc>
                  <a:txBody>
                    <a:bodyPr/>
                    <a:lstStyle/>
                    <a:p>
                      <a:pPr algn="ctr"/>
                      <a:r>
                        <a:rPr lang="es-ES_tradnl" sz="1600" noProof="0" dirty="0">
                          <a:latin typeface="Montserrat" panose="00000500000000000000" pitchFamily="50" charset="0"/>
                        </a:rPr>
                        <a:t>Forma</a:t>
                      </a:r>
                      <a:r>
                        <a:rPr lang="es-ES_tradnl" sz="1600" baseline="0" noProof="0" dirty="0">
                          <a:latin typeface="Montserrat" panose="00000500000000000000" pitchFamily="50" charset="0"/>
                        </a:rPr>
                        <a:t> /Substancia</a:t>
                      </a:r>
                      <a:endParaRPr lang="es-ES_tradnl" sz="1600" noProof="0" dirty="0">
                        <a:latin typeface="Montserrat" panose="00000500000000000000" pitchFamily="50"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_tradnl" sz="1600" noProof="0" dirty="0">
                          <a:latin typeface="Montserrat" panose="00000500000000000000" pitchFamily="50" charset="0"/>
                        </a:rPr>
                        <a:t>Vía</a:t>
                      </a:r>
                      <a:r>
                        <a:rPr lang="es-ES_tradnl" sz="1600" baseline="0" noProof="0" dirty="0">
                          <a:latin typeface="Montserrat" panose="00000500000000000000" pitchFamily="50" charset="0"/>
                        </a:rPr>
                        <a:t> de Administración</a:t>
                      </a:r>
                      <a:endParaRPr lang="es-ES_tradnl" sz="1600" noProof="0" dirty="0">
                        <a:latin typeface="Montserrat" panose="00000500000000000000" pitchFamily="50"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_tradnl" sz="1600" noProof="0" dirty="0">
                          <a:latin typeface="Montserrat" panose="00000500000000000000" pitchFamily="50" charset="0"/>
                        </a:rPr>
                        <a:t>Dosis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030150">
                <a:tc>
                  <a:txBody>
                    <a:bodyPr/>
                    <a:lstStyle/>
                    <a:p>
                      <a:pPr algn="ctr"/>
                      <a:r>
                        <a:rPr lang="es-ES_tradnl" sz="1600" noProof="0" dirty="0">
                          <a:solidFill>
                            <a:srgbClr val="152B48"/>
                          </a:solidFill>
                          <a:latin typeface="Montserrat" panose="00000500000000000000" pitchFamily="50" charset="0"/>
                        </a:rPr>
                        <a:t>Estrógenos</a:t>
                      </a:r>
                      <a:r>
                        <a:rPr lang="es-ES_tradnl" sz="1600" baseline="0" noProof="0" dirty="0">
                          <a:solidFill>
                            <a:srgbClr val="152B48"/>
                          </a:solidFill>
                          <a:latin typeface="Montserrat" panose="00000500000000000000" pitchFamily="50" charset="0"/>
                        </a:rPr>
                        <a:t> conjugados </a:t>
                      </a:r>
                    </a:p>
                    <a:p>
                      <a:pPr algn="ctr"/>
                      <a:endParaRPr lang="es-ES_tradnl" sz="1600" noProof="0" dirty="0">
                        <a:solidFill>
                          <a:srgbClr val="152B48"/>
                        </a:solidFill>
                        <a:latin typeface="Montserrat" panose="00000500000000000000" pitchFamily="50"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_tradnl" sz="1600" noProof="0" dirty="0">
                          <a:solidFill>
                            <a:srgbClr val="152B48"/>
                          </a:solidFill>
                          <a:latin typeface="Montserrat" panose="00000500000000000000" pitchFamily="50" charset="0"/>
                        </a:rPr>
                        <a:t>Oral </a:t>
                      </a:r>
                    </a:p>
                    <a:p>
                      <a:pPr algn="ctr"/>
                      <a:r>
                        <a:rPr lang="es-ES_tradnl" sz="1600" noProof="0" dirty="0">
                          <a:solidFill>
                            <a:srgbClr val="152B48"/>
                          </a:solidFill>
                          <a:latin typeface="Montserrat" panose="00000500000000000000" pitchFamily="50" charset="0"/>
                        </a:rPr>
                        <a:t>Crema vaginal</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_tradnl" sz="1600" noProof="0" dirty="0">
                          <a:solidFill>
                            <a:srgbClr val="152B48"/>
                          </a:solidFill>
                          <a:latin typeface="Montserrat" panose="00000500000000000000" pitchFamily="50" charset="0"/>
                        </a:rPr>
                        <a:t>0.3 a 0.625 mg/d</a:t>
                      </a:r>
                      <a:r>
                        <a:rPr lang="en-US" sz="1600" noProof="0" dirty="0" err="1">
                          <a:solidFill>
                            <a:srgbClr val="152B48"/>
                          </a:solidFill>
                          <a:latin typeface="Montserrat" panose="00000500000000000000" pitchFamily="50" charset="0"/>
                        </a:rPr>
                        <a:t>ía</a:t>
                      </a:r>
                      <a:endParaRPr lang="en-US" sz="1600" noProof="0" dirty="0">
                        <a:solidFill>
                          <a:srgbClr val="152B48"/>
                        </a:solidFill>
                        <a:latin typeface="Montserrat" panose="00000500000000000000" pitchFamily="50" charset="0"/>
                      </a:endParaRPr>
                    </a:p>
                    <a:p>
                      <a:pPr algn="ctr"/>
                      <a:r>
                        <a:rPr lang="en-US" sz="1600" noProof="0" dirty="0">
                          <a:solidFill>
                            <a:srgbClr val="152B48"/>
                          </a:solidFill>
                          <a:latin typeface="Montserrat" panose="00000500000000000000" pitchFamily="50" charset="0"/>
                        </a:rPr>
                        <a:t>0.625 mg/</a:t>
                      </a:r>
                      <a:r>
                        <a:rPr lang="en-US" sz="1600" noProof="0" dirty="0" err="1">
                          <a:solidFill>
                            <a:srgbClr val="152B48"/>
                          </a:solidFill>
                          <a:latin typeface="Montserrat" panose="00000500000000000000" pitchFamily="50" charset="0"/>
                        </a:rPr>
                        <a:t>día</a:t>
                      </a:r>
                      <a:endParaRPr lang="es-ES_tradnl" sz="1600" noProof="0" dirty="0">
                        <a:solidFill>
                          <a:srgbClr val="152B48"/>
                        </a:solidFill>
                        <a:latin typeface="Montserrat" panose="00000500000000000000" pitchFamily="50"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971999">
                <a:tc>
                  <a:txBody>
                    <a:bodyPr/>
                    <a:lstStyle/>
                    <a:p>
                      <a:pPr algn="ctr"/>
                      <a:endParaRPr lang="es-ES_tradnl" sz="1600" noProof="0" dirty="0">
                        <a:solidFill>
                          <a:srgbClr val="152B48"/>
                        </a:solidFill>
                        <a:latin typeface="Montserrat" panose="00000500000000000000" pitchFamily="50" charset="0"/>
                      </a:endParaRPr>
                    </a:p>
                    <a:p>
                      <a:pPr algn="ctr"/>
                      <a:endParaRPr lang="es-ES_tradnl" sz="1600" noProof="0" dirty="0">
                        <a:solidFill>
                          <a:srgbClr val="152B48"/>
                        </a:solidFill>
                        <a:latin typeface="Montserrat" panose="00000500000000000000" pitchFamily="50" charset="0"/>
                      </a:endParaRPr>
                    </a:p>
                    <a:p>
                      <a:pPr algn="ctr"/>
                      <a:r>
                        <a:rPr lang="es-ES_tradnl" sz="1600" noProof="0" dirty="0">
                          <a:solidFill>
                            <a:srgbClr val="152B48"/>
                          </a:solidFill>
                          <a:latin typeface="Montserrat" panose="00000500000000000000" pitchFamily="50" charset="0"/>
                        </a:rPr>
                        <a:t>17 B estradiol </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lgn="ctr">
                        <a:buFont typeface="Arial" panose="020B0604020202020204" pitchFamily="34" charset="0"/>
                        <a:buChar char="•"/>
                      </a:pPr>
                      <a:r>
                        <a:rPr lang="es-ES_tradnl" sz="1600" noProof="0" dirty="0">
                          <a:solidFill>
                            <a:srgbClr val="152B48"/>
                          </a:solidFill>
                          <a:latin typeface="Montserrat" panose="00000500000000000000" pitchFamily="50" charset="0"/>
                        </a:rPr>
                        <a:t>Oral </a:t>
                      </a:r>
                      <a:r>
                        <a:rPr lang="es-ES_tradnl" sz="1600" noProof="0" dirty="0" err="1">
                          <a:solidFill>
                            <a:srgbClr val="152B48"/>
                          </a:solidFill>
                          <a:latin typeface="Montserrat" panose="00000500000000000000" pitchFamily="50" charset="0"/>
                        </a:rPr>
                        <a:t>micronizado</a:t>
                      </a:r>
                      <a:r>
                        <a:rPr lang="es-ES_tradnl" sz="1600" baseline="0" noProof="0" dirty="0">
                          <a:solidFill>
                            <a:srgbClr val="152B48"/>
                          </a:solidFill>
                          <a:latin typeface="Montserrat" panose="00000500000000000000" pitchFamily="50" charset="0"/>
                        </a:rPr>
                        <a:t> </a:t>
                      </a:r>
                    </a:p>
                    <a:p>
                      <a:pPr marL="285750" indent="-285750" algn="ctr">
                        <a:buFont typeface="Arial" panose="020B0604020202020204" pitchFamily="34" charset="0"/>
                        <a:buChar char="•"/>
                      </a:pPr>
                      <a:r>
                        <a:rPr lang="es-ES_tradnl" sz="1600" baseline="0" noProof="0" dirty="0">
                          <a:solidFill>
                            <a:srgbClr val="152B48"/>
                          </a:solidFill>
                          <a:latin typeface="Montserrat" panose="00000500000000000000" pitchFamily="50" charset="0"/>
                        </a:rPr>
                        <a:t>Transdérmico –Adhesivo</a:t>
                      </a:r>
                    </a:p>
                    <a:p>
                      <a:pPr marL="285750" indent="-285750" algn="ctr">
                        <a:buFont typeface="Arial" panose="020B0604020202020204" pitchFamily="34" charset="0"/>
                        <a:buChar char="•"/>
                      </a:pPr>
                      <a:r>
                        <a:rPr lang="es-ES_tradnl" sz="1600" baseline="0" noProof="0" dirty="0">
                          <a:solidFill>
                            <a:srgbClr val="152B48"/>
                          </a:solidFill>
                          <a:latin typeface="Montserrat" panose="00000500000000000000" pitchFamily="50" charset="0"/>
                        </a:rPr>
                        <a:t>Transdérmico Gel </a:t>
                      </a:r>
                    </a:p>
                    <a:p>
                      <a:pPr marL="285750" indent="-285750" algn="ctr">
                        <a:buFont typeface="Arial" panose="020B0604020202020204" pitchFamily="34" charset="0"/>
                        <a:buChar char="•"/>
                      </a:pPr>
                      <a:r>
                        <a:rPr lang="es-ES_tradnl" sz="1600" baseline="0" noProof="0" dirty="0">
                          <a:solidFill>
                            <a:srgbClr val="152B48"/>
                          </a:solidFill>
                          <a:latin typeface="Montserrat" panose="00000500000000000000" pitchFamily="50" charset="0"/>
                        </a:rPr>
                        <a:t>Vaginal - Óvulos  </a:t>
                      </a:r>
                    </a:p>
                    <a:p>
                      <a:pPr marL="285750" indent="-285750" algn="ctr">
                        <a:buFont typeface="Arial" panose="020B0604020202020204" pitchFamily="34" charset="0"/>
                        <a:buChar char="•"/>
                      </a:pPr>
                      <a:r>
                        <a:rPr lang="es-ES_tradnl" sz="1600" baseline="0" noProof="0" dirty="0">
                          <a:solidFill>
                            <a:srgbClr val="152B48"/>
                          </a:solidFill>
                          <a:latin typeface="Montserrat" panose="00000500000000000000" pitchFamily="50" charset="0"/>
                        </a:rPr>
                        <a:t>Vaginal- Anillo </a:t>
                      </a:r>
                      <a:endParaRPr lang="es-ES_tradnl" sz="1600" noProof="0" dirty="0">
                        <a:solidFill>
                          <a:srgbClr val="152B48"/>
                        </a:solidFill>
                        <a:latin typeface="Montserrat" panose="00000500000000000000" pitchFamily="50"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lgn="ctr">
                        <a:buFont typeface="Arial" panose="020B0604020202020204" pitchFamily="34" charset="0"/>
                        <a:buChar char="•"/>
                      </a:pPr>
                      <a:r>
                        <a:rPr lang="es-ES_tradnl" sz="1600" noProof="0" dirty="0">
                          <a:solidFill>
                            <a:srgbClr val="152B48"/>
                          </a:solidFill>
                          <a:latin typeface="Montserrat" panose="00000500000000000000" pitchFamily="50" charset="0"/>
                        </a:rPr>
                        <a:t>0.5 a 2 mg/d</a:t>
                      </a:r>
                      <a:r>
                        <a:rPr lang="en-US" sz="1600" noProof="0" dirty="0" err="1">
                          <a:solidFill>
                            <a:srgbClr val="152B48"/>
                          </a:solidFill>
                          <a:latin typeface="Montserrat" panose="00000500000000000000" pitchFamily="50" charset="0"/>
                        </a:rPr>
                        <a:t>ía</a:t>
                      </a:r>
                      <a:r>
                        <a:rPr lang="en-US" sz="1600" noProof="0" dirty="0">
                          <a:solidFill>
                            <a:srgbClr val="152B48"/>
                          </a:solidFill>
                          <a:latin typeface="Montserrat" panose="00000500000000000000" pitchFamily="50" charset="0"/>
                        </a:rPr>
                        <a:t> </a:t>
                      </a:r>
                    </a:p>
                    <a:p>
                      <a:pPr marL="285750" indent="-285750" algn="ctr">
                        <a:buFont typeface="Arial" panose="020B0604020202020204" pitchFamily="34" charset="0"/>
                        <a:buChar char="•"/>
                      </a:pPr>
                      <a:r>
                        <a:rPr lang="en-US" sz="1600" noProof="0" dirty="0">
                          <a:solidFill>
                            <a:srgbClr val="152B48"/>
                          </a:solidFill>
                          <a:latin typeface="Montserrat" panose="00000500000000000000" pitchFamily="50" charset="0"/>
                        </a:rPr>
                        <a:t>25 a 100 mcg/</a:t>
                      </a:r>
                      <a:r>
                        <a:rPr lang="en-US" sz="1600" noProof="0" dirty="0" err="1">
                          <a:solidFill>
                            <a:srgbClr val="152B48"/>
                          </a:solidFill>
                          <a:latin typeface="Montserrat" panose="00000500000000000000" pitchFamily="50" charset="0"/>
                        </a:rPr>
                        <a:t>día</a:t>
                      </a:r>
                      <a:r>
                        <a:rPr lang="en-US" sz="1600" noProof="0" dirty="0">
                          <a:solidFill>
                            <a:srgbClr val="152B48"/>
                          </a:solidFill>
                          <a:latin typeface="Montserrat" panose="00000500000000000000" pitchFamily="50" charset="0"/>
                        </a:rPr>
                        <a:t> </a:t>
                      </a:r>
                    </a:p>
                    <a:p>
                      <a:pPr marL="285750" indent="-285750" algn="ctr">
                        <a:buFont typeface="Arial" panose="020B0604020202020204" pitchFamily="34" charset="0"/>
                        <a:buChar char="•"/>
                      </a:pPr>
                      <a:r>
                        <a:rPr lang="en-US" sz="1600" noProof="0" dirty="0">
                          <a:solidFill>
                            <a:srgbClr val="152B48"/>
                          </a:solidFill>
                          <a:latin typeface="Montserrat" panose="00000500000000000000" pitchFamily="50" charset="0"/>
                        </a:rPr>
                        <a:t>0.5 a 3 mg</a:t>
                      </a:r>
                      <a:r>
                        <a:rPr lang="en-US" sz="1600" baseline="0" noProof="0" dirty="0">
                          <a:solidFill>
                            <a:srgbClr val="152B48"/>
                          </a:solidFill>
                          <a:latin typeface="Montserrat" panose="00000500000000000000" pitchFamily="50" charset="0"/>
                        </a:rPr>
                        <a:t>/</a:t>
                      </a:r>
                      <a:r>
                        <a:rPr lang="en-US" sz="1600" baseline="0" noProof="0" dirty="0" err="1">
                          <a:solidFill>
                            <a:srgbClr val="152B48"/>
                          </a:solidFill>
                          <a:latin typeface="Montserrat" panose="00000500000000000000" pitchFamily="50" charset="0"/>
                        </a:rPr>
                        <a:t>día</a:t>
                      </a:r>
                      <a:r>
                        <a:rPr lang="en-US" sz="1600" baseline="0" noProof="0" dirty="0">
                          <a:solidFill>
                            <a:srgbClr val="152B48"/>
                          </a:solidFill>
                          <a:latin typeface="Montserrat" panose="00000500000000000000" pitchFamily="50" charset="0"/>
                        </a:rPr>
                        <a:t> </a:t>
                      </a:r>
                    </a:p>
                    <a:p>
                      <a:pPr marL="285750" indent="-285750" algn="ctr">
                        <a:buFont typeface="Arial" panose="020B0604020202020204" pitchFamily="34" charset="0"/>
                        <a:buChar char="•"/>
                      </a:pPr>
                      <a:r>
                        <a:rPr lang="en-US" sz="1600" baseline="0" noProof="0" dirty="0">
                          <a:solidFill>
                            <a:srgbClr val="152B48"/>
                          </a:solidFill>
                          <a:latin typeface="Montserrat" panose="00000500000000000000" pitchFamily="50" charset="0"/>
                        </a:rPr>
                        <a:t>10mcg </a:t>
                      </a:r>
                    </a:p>
                    <a:p>
                      <a:pPr marL="285750" indent="-285750" algn="ctr">
                        <a:buFont typeface="Arial" panose="020B0604020202020204" pitchFamily="34" charset="0"/>
                        <a:buChar char="•"/>
                      </a:pPr>
                      <a:r>
                        <a:rPr lang="en-US" sz="1600" baseline="0" noProof="0" dirty="0">
                          <a:solidFill>
                            <a:srgbClr val="152B48"/>
                          </a:solidFill>
                          <a:latin typeface="Montserrat" panose="00000500000000000000" pitchFamily="50" charset="0"/>
                        </a:rPr>
                        <a:t>7.5mcg </a:t>
                      </a:r>
                      <a:endParaRPr lang="es-ES_tradnl" sz="1600" noProof="0" dirty="0">
                        <a:solidFill>
                          <a:srgbClr val="152B48"/>
                        </a:solidFill>
                        <a:latin typeface="Montserrat" panose="00000500000000000000" pitchFamily="50"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402248">
                <a:tc>
                  <a:txBody>
                    <a:bodyPr/>
                    <a:lstStyle/>
                    <a:p>
                      <a:pPr algn="ctr"/>
                      <a:r>
                        <a:rPr lang="es-ES_tradnl" sz="1600" noProof="0" dirty="0">
                          <a:solidFill>
                            <a:srgbClr val="152B48"/>
                          </a:solidFill>
                          <a:latin typeface="Montserrat" panose="00000500000000000000" pitchFamily="50" charset="0"/>
                        </a:rPr>
                        <a:t>Acetato de Estradiol</a:t>
                      </a:r>
                      <a:r>
                        <a:rPr lang="es-ES_tradnl" sz="1600" baseline="0" noProof="0" dirty="0">
                          <a:solidFill>
                            <a:srgbClr val="152B48"/>
                          </a:solidFill>
                          <a:latin typeface="Montserrat" panose="00000500000000000000" pitchFamily="50" charset="0"/>
                        </a:rPr>
                        <a:t> </a:t>
                      </a:r>
                      <a:endParaRPr lang="es-ES_tradnl" sz="1600" noProof="0" dirty="0">
                        <a:solidFill>
                          <a:srgbClr val="152B48"/>
                        </a:solidFill>
                        <a:latin typeface="Montserrat" panose="00000500000000000000" pitchFamily="50"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_tradnl" sz="1600" noProof="0" dirty="0">
                          <a:solidFill>
                            <a:srgbClr val="152B48"/>
                          </a:solidFill>
                          <a:latin typeface="Montserrat" panose="00000500000000000000" pitchFamily="50" charset="0"/>
                        </a:rPr>
                        <a:t>Vaginal-Anillo</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_tradnl" sz="1600" noProof="0" dirty="0">
                          <a:solidFill>
                            <a:srgbClr val="152B48"/>
                          </a:solidFill>
                          <a:latin typeface="Montserrat" panose="00000500000000000000" pitchFamily="50" charset="0"/>
                        </a:rPr>
                        <a:t>0.05 –</a:t>
                      </a:r>
                      <a:r>
                        <a:rPr lang="es-ES_tradnl" sz="1600" baseline="0" noProof="0" dirty="0">
                          <a:solidFill>
                            <a:srgbClr val="152B48"/>
                          </a:solidFill>
                          <a:latin typeface="Montserrat" panose="00000500000000000000" pitchFamily="50" charset="0"/>
                        </a:rPr>
                        <a:t> 0.1 – 2 mg</a:t>
                      </a:r>
                      <a:endParaRPr lang="es-ES_tradnl" sz="1600" noProof="0" dirty="0">
                        <a:solidFill>
                          <a:srgbClr val="152B48"/>
                        </a:solidFill>
                        <a:latin typeface="Montserrat" panose="00000500000000000000" pitchFamily="50"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402248">
                <a:tc>
                  <a:txBody>
                    <a:bodyPr/>
                    <a:lstStyle/>
                    <a:p>
                      <a:pPr algn="ctr"/>
                      <a:r>
                        <a:rPr lang="es-ES_tradnl" sz="1600" noProof="0" dirty="0" err="1">
                          <a:solidFill>
                            <a:srgbClr val="152B48"/>
                          </a:solidFill>
                          <a:latin typeface="Montserrat" panose="00000500000000000000" pitchFamily="50" charset="0"/>
                        </a:rPr>
                        <a:t>Valerato</a:t>
                      </a:r>
                      <a:r>
                        <a:rPr lang="es-ES_tradnl" sz="1600" noProof="0" dirty="0">
                          <a:solidFill>
                            <a:srgbClr val="152B48"/>
                          </a:solidFill>
                          <a:latin typeface="Montserrat" panose="00000500000000000000" pitchFamily="50" charset="0"/>
                        </a:rPr>
                        <a:t> de estradiol </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_tradnl" sz="1600" noProof="0" dirty="0">
                          <a:solidFill>
                            <a:srgbClr val="152B48"/>
                          </a:solidFill>
                          <a:latin typeface="Montserrat" panose="00000500000000000000" pitchFamily="50" charset="0"/>
                        </a:rPr>
                        <a:t>Oral</a:t>
                      </a:r>
                      <a:r>
                        <a:rPr lang="es-ES_tradnl" sz="1600" baseline="0" noProof="0" dirty="0">
                          <a:solidFill>
                            <a:srgbClr val="152B48"/>
                          </a:solidFill>
                          <a:latin typeface="Montserrat" panose="00000500000000000000" pitchFamily="50" charset="0"/>
                        </a:rPr>
                        <a:t> </a:t>
                      </a:r>
                      <a:endParaRPr lang="es-ES_tradnl" sz="1600" noProof="0" dirty="0">
                        <a:solidFill>
                          <a:srgbClr val="152B48"/>
                        </a:solidFill>
                        <a:latin typeface="Montserrat" panose="00000500000000000000" pitchFamily="50"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_tradnl" sz="1600" noProof="0" dirty="0">
                          <a:solidFill>
                            <a:srgbClr val="152B48"/>
                          </a:solidFill>
                          <a:latin typeface="Montserrat" panose="00000500000000000000" pitchFamily="50" charset="0"/>
                        </a:rPr>
                        <a:t>1 a 2 mg/d</a:t>
                      </a:r>
                      <a:r>
                        <a:rPr lang="en-US" sz="1600" noProof="0" dirty="0" err="1">
                          <a:solidFill>
                            <a:srgbClr val="152B48"/>
                          </a:solidFill>
                          <a:latin typeface="Montserrat" panose="00000500000000000000" pitchFamily="50" charset="0"/>
                        </a:rPr>
                        <a:t>ía</a:t>
                      </a:r>
                      <a:r>
                        <a:rPr lang="en-US" sz="1600" noProof="0" dirty="0">
                          <a:solidFill>
                            <a:srgbClr val="152B48"/>
                          </a:solidFill>
                          <a:latin typeface="Montserrat" panose="00000500000000000000" pitchFamily="50" charset="0"/>
                        </a:rPr>
                        <a:t> </a:t>
                      </a:r>
                      <a:endParaRPr lang="es-ES_tradnl" sz="1600" noProof="0" dirty="0">
                        <a:solidFill>
                          <a:srgbClr val="152B48"/>
                        </a:solidFill>
                        <a:latin typeface="Montserrat" panose="00000500000000000000" pitchFamily="50"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402248">
                <a:tc>
                  <a:txBody>
                    <a:bodyPr/>
                    <a:lstStyle/>
                    <a:p>
                      <a:pPr algn="ctr"/>
                      <a:r>
                        <a:rPr lang="es-ES_tradnl" sz="1600" noProof="0" dirty="0" err="1">
                          <a:solidFill>
                            <a:srgbClr val="152B48"/>
                          </a:solidFill>
                          <a:latin typeface="Montserrat" panose="00000500000000000000" pitchFamily="50" charset="0"/>
                        </a:rPr>
                        <a:t>Etinil</a:t>
                      </a:r>
                      <a:r>
                        <a:rPr lang="es-ES_tradnl" sz="1600" baseline="0" noProof="0" dirty="0" err="1">
                          <a:solidFill>
                            <a:srgbClr val="152B48"/>
                          </a:solidFill>
                          <a:latin typeface="Montserrat" panose="00000500000000000000" pitchFamily="50" charset="0"/>
                        </a:rPr>
                        <a:t>estradiol</a:t>
                      </a:r>
                      <a:r>
                        <a:rPr lang="es-ES_tradnl" sz="1600" baseline="0" noProof="0" dirty="0">
                          <a:solidFill>
                            <a:srgbClr val="152B48"/>
                          </a:solidFill>
                          <a:latin typeface="Montserrat" panose="00000500000000000000" pitchFamily="50" charset="0"/>
                        </a:rPr>
                        <a:t> </a:t>
                      </a:r>
                      <a:endParaRPr lang="es-ES_tradnl" sz="1600" noProof="0" dirty="0">
                        <a:solidFill>
                          <a:srgbClr val="152B48"/>
                        </a:solidFill>
                        <a:latin typeface="Montserrat" panose="00000500000000000000" pitchFamily="50"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_tradnl" sz="1600" noProof="0" dirty="0">
                          <a:solidFill>
                            <a:srgbClr val="152B48"/>
                          </a:solidFill>
                          <a:latin typeface="Montserrat" panose="00000500000000000000" pitchFamily="50" charset="0"/>
                        </a:rPr>
                        <a:t>Oral </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_tradnl" sz="1600" noProof="0" dirty="0">
                          <a:solidFill>
                            <a:srgbClr val="152B48"/>
                          </a:solidFill>
                          <a:latin typeface="Montserrat" panose="00000500000000000000" pitchFamily="50" charset="0"/>
                        </a:rPr>
                        <a:t>0.01 - 0.02 mg/ d</a:t>
                      </a:r>
                      <a:r>
                        <a:rPr lang="en-US" sz="1600" noProof="0" dirty="0" err="1">
                          <a:solidFill>
                            <a:srgbClr val="152B48"/>
                          </a:solidFill>
                          <a:latin typeface="Montserrat" panose="00000500000000000000" pitchFamily="50" charset="0"/>
                        </a:rPr>
                        <a:t>ía</a:t>
                      </a:r>
                      <a:r>
                        <a:rPr lang="en-US" sz="1600" noProof="0" dirty="0">
                          <a:solidFill>
                            <a:srgbClr val="152B48"/>
                          </a:solidFill>
                          <a:latin typeface="Montserrat" panose="00000500000000000000" pitchFamily="50" charset="0"/>
                        </a:rPr>
                        <a:t> </a:t>
                      </a:r>
                      <a:endParaRPr lang="es-ES_tradnl" sz="1600" noProof="0" dirty="0">
                        <a:solidFill>
                          <a:srgbClr val="152B48"/>
                        </a:solidFill>
                        <a:latin typeface="Montserrat" panose="00000500000000000000" pitchFamily="50"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402248">
                <a:tc>
                  <a:txBody>
                    <a:bodyPr/>
                    <a:lstStyle/>
                    <a:p>
                      <a:pPr algn="ctr"/>
                      <a:r>
                        <a:rPr lang="es-ES_tradnl" sz="1600" noProof="0" dirty="0" err="1">
                          <a:solidFill>
                            <a:srgbClr val="152B48"/>
                          </a:solidFill>
                          <a:latin typeface="Montserrat" panose="00000500000000000000" pitchFamily="50" charset="0"/>
                        </a:rPr>
                        <a:t>Estriol</a:t>
                      </a:r>
                      <a:r>
                        <a:rPr lang="es-ES_tradnl" sz="1600" baseline="0" noProof="0" dirty="0">
                          <a:solidFill>
                            <a:srgbClr val="152B48"/>
                          </a:solidFill>
                          <a:latin typeface="Montserrat" panose="00000500000000000000" pitchFamily="50" charset="0"/>
                        </a:rPr>
                        <a:t> </a:t>
                      </a:r>
                      <a:endParaRPr lang="es-ES_tradnl" sz="1600" noProof="0" dirty="0">
                        <a:solidFill>
                          <a:srgbClr val="152B48"/>
                        </a:solidFill>
                        <a:latin typeface="Montserrat" panose="00000500000000000000" pitchFamily="50"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_tradnl" sz="1600" noProof="0" dirty="0">
                          <a:solidFill>
                            <a:srgbClr val="152B48"/>
                          </a:solidFill>
                          <a:latin typeface="Montserrat" panose="00000500000000000000" pitchFamily="50" charset="0"/>
                        </a:rPr>
                        <a:t>Crema Vaginal</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_tradnl" sz="1600" noProof="0" dirty="0">
                          <a:solidFill>
                            <a:srgbClr val="152B48"/>
                          </a:solidFill>
                          <a:latin typeface="Montserrat" panose="00000500000000000000" pitchFamily="50" charset="0"/>
                        </a:rPr>
                        <a:t>1 a 2 mg/d</a:t>
                      </a:r>
                      <a:r>
                        <a:rPr lang="en-US" sz="1600" noProof="0" dirty="0" err="1">
                          <a:solidFill>
                            <a:srgbClr val="152B48"/>
                          </a:solidFill>
                          <a:latin typeface="Montserrat" panose="00000500000000000000" pitchFamily="50" charset="0"/>
                        </a:rPr>
                        <a:t>ía</a:t>
                      </a:r>
                      <a:endParaRPr lang="es-ES_tradnl" sz="1600" noProof="0" dirty="0">
                        <a:solidFill>
                          <a:srgbClr val="152B48"/>
                        </a:solidFill>
                        <a:latin typeface="Montserrat" panose="00000500000000000000" pitchFamily="50"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402248">
                <a:tc>
                  <a:txBody>
                    <a:bodyPr/>
                    <a:lstStyle/>
                    <a:p>
                      <a:pPr algn="ctr"/>
                      <a:r>
                        <a:rPr lang="es-ES_tradnl" sz="1600" noProof="0" dirty="0" err="1">
                          <a:solidFill>
                            <a:srgbClr val="152B48"/>
                          </a:solidFill>
                          <a:latin typeface="Montserrat" panose="00000500000000000000" pitchFamily="50" charset="0"/>
                        </a:rPr>
                        <a:t>Promestriene</a:t>
                      </a:r>
                      <a:r>
                        <a:rPr lang="es-ES_tradnl" sz="1600" noProof="0" dirty="0">
                          <a:solidFill>
                            <a:srgbClr val="152B48"/>
                          </a:solidFill>
                          <a:latin typeface="Montserrat" panose="00000500000000000000" pitchFamily="50" charset="0"/>
                        </a:rPr>
                        <a:t> </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_tradnl" sz="1600" noProof="0" dirty="0">
                          <a:solidFill>
                            <a:srgbClr val="152B48"/>
                          </a:solidFill>
                          <a:latin typeface="Montserrat" panose="00000500000000000000" pitchFamily="50" charset="0"/>
                        </a:rPr>
                        <a:t>Crema Vaginal</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_tradnl" sz="1600" noProof="0" dirty="0">
                          <a:solidFill>
                            <a:srgbClr val="152B48"/>
                          </a:solidFill>
                          <a:latin typeface="Montserrat" panose="00000500000000000000" pitchFamily="50" charset="0"/>
                        </a:rPr>
                        <a:t>10 mg/d</a:t>
                      </a:r>
                      <a:r>
                        <a:rPr lang="en-US" sz="1600" noProof="0" dirty="0" err="1">
                          <a:solidFill>
                            <a:srgbClr val="152B48"/>
                          </a:solidFill>
                          <a:latin typeface="Montserrat" panose="00000500000000000000" pitchFamily="50" charset="0"/>
                        </a:rPr>
                        <a:t>ía</a:t>
                      </a:r>
                      <a:r>
                        <a:rPr lang="en-US" sz="1600" noProof="0" dirty="0">
                          <a:solidFill>
                            <a:srgbClr val="152B48"/>
                          </a:solidFill>
                          <a:latin typeface="Montserrat" panose="00000500000000000000" pitchFamily="50" charset="0"/>
                        </a:rPr>
                        <a:t> </a:t>
                      </a:r>
                      <a:endParaRPr lang="es-ES_tradnl" sz="1600" noProof="0" dirty="0">
                        <a:solidFill>
                          <a:srgbClr val="152B48"/>
                        </a:solidFill>
                        <a:latin typeface="Montserrat" panose="00000500000000000000" pitchFamily="50"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63368896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Marcador de contenido 4"/>
          <p:cNvGraphicFramePr>
            <a:graphicFrameLocks noGrp="1"/>
          </p:cNvGraphicFramePr>
          <p:nvPr>
            <p:ph idx="1"/>
            <p:extLst>
              <p:ext uri="{D42A27DB-BD31-4B8C-83A1-F6EECF244321}">
                <p14:modId xmlns:p14="http://schemas.microsoft.com/office/powerpoint/2010/main" val="2833977268"/>
              </p:ext>
            </p:extLst>
          </p:nvPr>
        </p:nvGraphicFramePr>
        <p:xfrm>
          <a:off x="4591834" y="1470791"/>
          <a:ext cx="7412418" cy="48718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ítulo 1">
            <a:extLst>
              <a:ext uri="{FF2B5EF4-FFF2-40B4-BE49-F238E27FC236}">
                <a16:creationId xmlns:a16="http://schemas.microsoft.com/office/drawing/2014/main" id="{C7B6ABF2-DB42-4193-BA4D-D98E6F2665EF}"/>
              </a:ext>
            </a:extLst>
          </p:cNvPr>
          <p:cNvSpPr txBox="1">
            <a:spLocks/>
          </p:cNvSpPr>
          <p:nvPr/>
        </p:nvSpPr>
        <p:spPr>
          <a:xfrm>
            <a:off x="838200" y="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00AAA7"/>
                </a:solidFill>
                <a:latin typeface="Montserrat" panose="02000505000000020004" pitchFamily="2" charset="0"/>
                <a:ea typeface="+mj-ea"/>
                <a:cs typeface="+mj-cs"/>
              </a:defRPr>
            </a:lvl1pPr>
          </a:lstStyle>
          <a:p>
            <a:r>
              <a:rPr lang="es-CO" b="0">
                <a:latin typeface="Montserrat" panose="00000500000000000000" pitchFamily="50" charset="0"/>
              </a:rPr>
              <a:t>Estrógenos</a:t>
            </a:r>
            <a:endParaRPr lang="es-CO" b="0" dirty="0">
              <a:latin typeface="Montserrat" panose="00000500000000000000" pitchFamily="50" charset="0"/>
            </a:endParaRPr>
          </a:p>
        </p:txBody>
      </p:sp>
    </p:spTree>
    <p:extLst>
      <p:ext uri="{BB962C8B-B14F-4D97-AF65-F5344CB8AC3E}">
        <p14:creationId xmlns:p14="http://schemas.microsoft.com/office/powerpoint/2010/main" val="27513050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Marcador de contenido 4"/>
          <p:cNvGraphicFramePr>
            <a:graphicFrameLocks noGrp="1"/>
          </p:cNvGraphicFramePr>
          <p:nvPr>
            <p:ph idx="1"/>
            <p:extLst>
              <p:ext uri="{D42A27DB-BD31-4B8C-83A1-F6EECF244321}">
                <p14:modId xmlns:p14="http://schemas.microsoft.com/office/powerpoint/2010/main" val="937102536"/>
              </p:ext>
            </p:extLst>
          </p:nvPr>
        </p:nvGraphicFramePr>
        <p:xfrm>
          <a:off x="5087943" y="1517713"/>
          <a:ext cx="6684146" cy="46801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ítulo 1">
            <a:extLst>
              <a:ext uri="{FF2B5EF4-FFF2-40B4-BE49-F238E27FC236}">
                <a16:creationId xmlns:a16="http://schemas.microsoft.com/office/drawing/2014/main" id="{329DF972-B9F2-42B7-B372-9BE2CE202DAF}"/>
              </a:ext>
            </a:extLst>
          </p:cNvPr>
          <p:cNvSpPr txBox="1">
            <a:spLocks/>
          </p:cNvSpPr>
          <p:nvPr/>
        </p:nvSpPr>
        <p:spPr>
          <a:xfrm>
            <a:off x="838200" y="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00AAA7"/>
                </a:solidFill>
                <a:latin typeface="Montserrat" panose="02000505000000020004" pitchFamily="2" charset="0"/>
                <a:ea typeface="+mj-ea"/>
                <a:cs typeface="+mj-cs"/>
              </a:defRPr>
            </a:lvl1pPr>
          </a:lstStyle>
          <a:p>
            <a:r>
              <a:rPr lang="es-CO" b="0" dirty="0">
                <a:latin typeface="Montserrat" panose="00000500000000000000" pitchFamily="50" charset="0"/>
              </a:rPr>
              <a:t>Estrógenos</a:t>
            </a:r>
          </a:p>
        </p:txBody>
      </p:sp>
    </p:spTree>
    <p:extLst>
      <p:ext uri="{BB962C8B-B14F-4D97-AF65-F5344CB8AC3E}">
        <p14:creationId xmlns:p14="http://schemas.microsoft.com/office/powerpoint/2010/main" val="19628458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4"/>
          <p:cNvGraphicFramePr>
            <a:graphicFrameLocks noGrp="1"/>
          </p:cNvGraphicFramePr>
          <p:nvPr>
            <p:extLst>
              <p:ext uri="{D42A27DB-BD31-4B8C-83A1-F6EECF244321}">
                <p14:modId xmlns:p14="http://schemas.microsoft.com/office/powerpoint/2010/main" val="265140049"/>
              </p:ext>
            </p:extLst>
          </p:nvPr>
        </p:nvGraphicFramePr>
        <p:xfrm>
          <a:off x="4815570" y="1490933"/>
          <a:ext cx="7217547" cy="5003798"/>
        </p:xfrm>
        <a:graphic>
          <a:graphicData uri="http://schemas.openxmlformats.org/drawingml/2006/table">
            <a:tbl>
              <a:tblPr firstRow="1" bandRow="1">
                <a:tableStyleId>{74C1A8A3-306A-4EB7-A6B1-4F7E0EB9C5D6}</a:tableStyleId>
              </a:tblPr>
              <a:tblGrid>
                <a:gridCol w="2405849">
                  <a:extLst>
                    <a:ext uri="{9D8B030D-6E8A-4147-A177-3AD203B41FA5}">
                      <a16:colId xmlns:a16="http://schemas.microsoft.com/office/drawing/2014/main" val="20000"/>
                    </a:ext>
                  </a:extLst>
                </a:gridCol>
                <a:gridCol w="2405849">
                  <a:extLst>
                    <a:ext uri="{9D8B030D-6E8A-4147-A177-3AD203B41FA5}">
                      <a16:colId xmlns:a16="http://schemas.microsoft.com/office/drawing/2014/main" val="20001"/>
                    </a:ext>
                  </a:extLst>
                </a:gridCol>
                <a:gridCol w="2405849">
                  <a:extLst>
                    <a:ext uri="{9D8B030D-6E8A-4147-A177-3AD203B41FA5}">
                      <a16:colId xmlns:a16="http://schemas.microsoft.com/office/drawing/2014/main" val="20002"/>
                    </a:ext>
                  </a:extLst>
                </a:gridCol>
              </a:tblGrid>
              <a:tr h="833966">
                <a:tc>
                  <a:txBody>
                    <a:bodyPr/>
                    <a:lstStyle/>
                    <a:p>
                      <a:pPr algn="ctr"/>
                      <a:r>
                        <a:rPr lang="es-ES_tradnl" sz="2000" noProof="0" dirty="0">
                          <a:latin typeface="Montserrat" panose="00000500000000000000" pitchFamily="50" charset="0"/>
                        </a:rPr>
                        <a:t>Forma</a:t>
                      </a:r>
                      <a:r>
                        <a:rPr lang="es-ES_tradnl" sz="2000" baseline="0" noProof="0" dirty="0">
                          <a:latin typeface="Montserrat" panose="00000500000000000000" pitchFamily="50" charset="0"/>
                        </a:rPr>
                        <a:t> /Substancia</a:t>
                      </a:r>
                      <a:endParaRPr lang="es-ES_tradnl" sz="2000" noProof="0" dirty="0">
                        <a:latin typeface="Montserrat" panose="00000500000000000000" pitchFamily="50"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_tradnl" sz="2000" noProof="0" dirty="0">
                          <a:latin typeface="Montserrat" panose="00000500000000000000" pitchFamily="50" charset="0"/>
                        </a:rPr>
                        <a:t>Vía</a:t>
                      </a:r>
                      <a:r>
                        <a:rPr lang="es-ES_tradnl" sz="2000" baseline="0" noProof="0" dirty="0">
                          <a:latin typeface="Montserrat" panose="00000500000000000000" pitchFamily="50" charset="0"/>
                        </a:rPr>
                        <a:t> de Administración</a:t>
                      </a:r>
                      <a:endParaRPr lang="es-ES_tradnl" sz="2000" noProof="0" dirty="0">
                        <a:latin typeface="Montserrat" panose="00000500000000000000" pitchFamily="50"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_tradnl" sz="2000" noProof="0" dirty="0">
                          <a:latin typeface="Montserrat" panose="00000500000000000000" pitchFamily="50" charset="0"/>
                        </a:rPr>
                        <a:t>Dosis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208784">
                <a:tc>
                  <a:txBody>
                    <a:bodyPr/>
                    <a:lstStyle/>
                    <a:p>
                      <a:pPr algn="ctr"/>
                      <a:r>
                        <a:rPr lang="es-ES_tradnl" sz="2000" noProof="0" dirty="0">
                          <a:solidFill>
                            <a:srgbClr val="152B48"/>
                          </a:solidFill>
                          <a:latin typeface="Montserrat" panose="00000500000000000000" pitchFamily="50" charset="0"/>
                        </a:rPr>
                        <a:t>Acetato</a:t>
                      </a:r>
                      <a:r>
                        <a:rPr lang="es-ES_tradnl" sz="2000" baseline="0" noProof="0" dirty="0">
                          <a:solidFill>
                            <a:srgbClr val="152B48"/>
                          </a:solidFill>
                          <a:latin typeface="Montserrat" panose="00000500000000000000" pitchFamily="50" charset="0"/>
                        </a:rPr>
                        <a:t> Medroxiprogesterona </a:t>
                      </a:r>
                      <a:endParaRPr lang="es-ES_tradnl" sz="2000" noProof="0" dirty="0">
                        <a:solidFill>
                          <a:srgbClr val="152B48"/>
                        </a:solidFill>
                        <a:latin typeface="Montserrat" panose="00000500000000000000" pitchFamily="50"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_tradnl" sz="2000" noProof="0" dirty="0">
                          <a:solidFill>
                            <a:srgbClr val="152B48"/>
                          </a:solidFill>
                          <a:latin typeface="Montserrat" panose="00000500000000000000" pitchFamily="50" charset="0"/>
                        </a:rPr>
                        <a:t>Oral </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_tradnl" sz="2000" noProof="0" dirty="0">
                          <a:solidFill>
                            <a:srgbClr val="152B48"/>
                          </a:solidFill>
                          <a:latin typeface="Montserrat" panose="00000500000000000000" pitchFamily="50" charset="0"/>
                        </a:rPr>
                        <a:t>5-10</a:t>
                      </a:r>
                      <a:r>
                        <a:rPr lang="es-ES_tradnl" sz="2000" baseline="0" noProof="0" dirty="0">
                          <a:solidFill>
                            <a:srgbClr val="152B48"/>
                          </a:solidFill>
                          <a:latin typeface="Montserrat" panose="00000500000000000000" pitchFamily="50" charset="0"/>
                        </a:rPr>
                        <a:t> </a:t>
                      </a:r>
                      <a:r>
                        <a:rPr lang="es-ES_tradnl" sz="2000" noProof="0" dirty="0">
                          <a:solidFill>
                            <a:srgbClr val="152B48"/>
                          </a:solidFill>
                          <a:latin typeface="Montserrat" panose="00000500000000000000" pitchFamily="50" charset="0"/>
                        </a:rPr>
                        <a:t>mg/d</a:t>
                      </a:r>
                      <a:r>
                        <a:rPr lang="en-US" sz="2000" noProof="0" dirty="0" err="1">
                          <a:solidFill>
                            <a:srgbClr val="152B48"/>
                          </a:solidFill>
                          <a:latin typeface="Montserrat" panose="00000500000000000000" pitchFamily="50" charset="0"/>
                        </a:rPr>
                        <a:t>ía</a:t>
                      </a:r>
                      <a:endParaRPr lang="en-US" sz="2000" noProof="0" dirty="0">
                        <a:solidFill>
                          <a:srgbClr val="152B48"/>
                        </a:solidFill>
                        <a:latin typeface="Montserrat" panose="00000500000000000000" pitchFamily="50"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833966">
                <a:tc>
                  <a:txBody>
                    <a:bodyPr/>
                    <a:lstStyle/>
                    <a:p>
                      <a:pPr algn="ctr"/>
                      <a:r>
                        <a:rPr lang="es-ES_tradnl" sz="2000" noProof="0" dirty="0">
                          <a:solidFill>
                            <a:srgbClr val="152B48"/>
                          </a:solidFill>
                          <a:latin typeface="Montserrat" panose="00000500000000000000" pitchFamily="50" charset="0"/>
                        </a:rPr>
                        <a:t>Progesterona Micronizada </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_tradnl" sz="2000" noProof="0" dirty="0">
                          <a:solidFill>
                            <a:srgbClr val="152B48"/>
                          </a:solidFill>
                          <a:latin typeface="Montserrat" panose="00000500000000000000" pitchFamily="50" charset="0"/>
                        </a:rPr>
                        <a:t>Oral</a:t>
                      </a:r>
                    </a:p>
                    <a:p>
                      <a:pPr algn="ctr"/>
                      <a:r>
                        <a:rPr lang="es-ES_tradnl" sz="2000" noProof="0" dirty="0">
                          <a:solidFill>
                            <a:srgbClr val="152B48"/>
                          </a:solidFill>
                          <a:latin typeface="Montserrat" panose="00000500000000000000" pitchFamily="50" charset="0"/>
                        </a:rPr>
                        <a:t>Vaginal</a:t>
                      </a:r>
                      <a:r>
                        <a:rPr lang="es-ES_tradnl" sz="2000" baseline="0" noProof="0" dirty="0">
                          <a:solidFill>
                            <a:srgbClr val="152B48"/>
                          </a:solidFill>
                          <a:latin typeface="Montserrat" panose="00000500000000000000" pitchFamily="50" charset="0"/>
                        </a:rPr>
                        <a:t> </a:t>
                      </a:r>
                      <a:endParaRPr lang="es-ES_tradnl" sz="2000" noProof="0" dirty="0">
                        <a:solidFill>
                          <a:srgbClr val="152B48"/>
                        </a:solidFill>
                        <a:latin typeface="Montserrat" panose="00000500000000000000" pitchFamily="50"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_tradnl" sz="2000" noProof="0" dirty="0">
                          <a:solidFill>
                            <a:srgbClr val="152B48"/>
                          </a:solidFill>
                          <a:latin typeface="Montserrat" panose="00000500000000000000" pitchFamily="50" charset="0"/>
                        </a:rPr>
                        <a:t>100-200 mg/d</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833966">
                <a:tc>
                  <a:txBody>
                    <a:bodyPr/>
                    <a:lstStyle/>
                    <a:p>
                      <a:pPr algn="ctr"/>
                      <a:r>
                        <a:rPr lang="es-ES_tradnl" sz="2000" noProof="0" dirty="0">
                          <a:solidFill>
                            <a:srgbClr val="152B48"/>
                          </a:solidFill>
                          <a:latin typeface="Montserrat" panose="00000500000000000000" pitchFamily="50" charset="0"/>
                        </a:rPr>
                        <a:t>Acetato </a:t>
                      </a:r>
                      <a:r>
                        <a:rPr lang="es-ES_tradnl" sz="2000" noProof="0" dirty="0" err="1">
                          <a:solidFill>
                            <a:srgbClr val="152B48"/>
                          </a:solidFill>
                          <a:latin typeface="Montserrat" panose="00000500000000000000" pitchFamily="50" charset="0"/>
                        </a:rPr>
                        <a:t>noretindrona</a:t>
                      </a:r>
                      <a:endParaRPr lang="es-ES_tradnl" sz="2000" noProof="0" dirty="0">
                        <a:solidFill>
                          <a:srgbClr val="152B48"/>
                        </a:solidFill>
                        <a:latin typeface="Montserrat" panose="00000500000000000000" pitchFamily="50"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_tradnl" sz="2000" noProof="0" dirty="0">
                          <a:solidFill>
                            <a:srgbClr val="152B48"/>
                          </a:solidFill>
                          <a:latin typeface="Montserrat" panose="00000500000000000000" pitchFamily="50" charset="0"/>
                        </a:rPr>
                        <a:t>Vaginal-Anillo</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_tradnl" sz="2000" noProof="0" dirty="0">
                          <a:solidFill>
                            <a:srgbClr val="152B48"/>
                          </a:solidFill>
                          <a:latin typeface="Montserrat" panose="00000500000000000000" pitchFamily="50" charset="0"/>
                        </a:rPr>
                        <a:t>0.35 </a:t>
                      </a:r>
                      <a:r>
                        <a:rPr lang="es-ES_tradnl" sz="2000" baseline="0" noProof="0" dirty="0">
                          <a:solidFill>
                            <a:srgbClr val="152B48"/>
                          </a:solidFill>
                          <a:latin typeface="Montserrat" panose="00000500000000000000" pitchFamily="50" charset="0"/>
                        </a:rPr>
                        <a:t>mg/d</a:t>
                      </a:r>
                      <a:endParaRPr lang="es-ES_tradnl" sz="2000" noProof="0" dirty="0">
                        <a:solidFill>
                          <a:srgbClr val="152B48"/>
                        </a:solidFill>
                        <a:latin typeface="Montserrat" panose="00000500000000000000" pitchFamily="50"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833966">
                <a:tc>
                  <a:txBody>
                    <a:bodyPr/>
                    <a:lstStyle/>
                    <a:p>
                      <a:pPr algn="ctr"/>
                      <a:r>
                        <a:rPr lang="es-ES_tradnl" sz="2000" noProof="0" dirty="0">
                          <a:solidFill>
                            <a:srgbClr val="152B48"/>
                          </a:solidFill>
                          <a:latin typeface="Montserrat" panose="00000500000000000000" pitchFamily="50" charset="0"/>
                        </a:rPr>
                        <a:t>DIU liberador de </a:t>
                      </a:r>
                      <a:r>
                        <a:rPr lang="es-ES_tradnl" sz="2000" noProof="0" dirty="0" err="1">
                          <a:solidFill>
                            <a:srgbClr val="152B48"/>
                          </a:solidFill>
                          <a:latin typeface="Montserrat" panose="00000500000000000000" pitchFamily="50" charset="0"/>
                        </a:rPr>
                        <a:t>Levonorgestrel</a:t>
                      </a:r>
                      <a:r>
                        <a:rPr lang="es-ES_tradnl" sz="2000" noProof="0" dirty="0">
                          <a:solidFill>
                            <a:srgbClr val="152B48"/>
                          </a:solidFill>
                          <a:latin typeface="Montserrat" panose="00000500000000000000" pitchFamily="50" charset="0"/>
                        </a:rPr>
                        <a:t> </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_tradnl" sz="2000" noProof="0" dirty="0">
                          <a:solidFill>
                            <a:srgbClr val="152B48"/>
                          </a:solidFill>
                          <a:latin typeface="Montserrat" panose="00000500000000000000" pitchFamily="50" charset="0"/>
                        </a:rPr>
                        <a:t>DIU</a:t>
                      </a:r>
                      <a:r>
                        <a:rPr lang="es-ES_tradnl" sz="2000" baseline="0" noProof="0" dirty="0">
                          <a:solidFill>
                            <a:srgbClr val="152B48"/>
                          </a:solidFill>
                          <a:latin typeface="Montserrat" panose="00000500000000000000" pitchFamily="50" charset="0"/>
                        </a:rPr>
                        <a:t> </a:t>
                      </a:r>
                      <a:endParaRPr lang="es-ES_tradnl" sz="2000" noProof="0" dirty="0">
                        <a:solidFill>
                          <a:srgbClr val="152B48"/>
                        </a:solidFill>
                        <a:latin typeface="Montserrat" panose="00000500000000000000" pitchFamily="50"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noProof="0" dirty="0">
                          <a:solidFill>
                            <a:srgbClr val="152B48"/>
                          </a:solidFill>
                          <a:latin typeface="Montserrat" panose="00000500000000000000" pitchFamily="50" charset="0"/>
                        </a:rPr>
                        <a:t>20 mcg/</a:t>
                      </a:r>
                      <a:r>
                        <a:rPr lang="en-US" sz="2000" noProof="0" dirty="0" err="1">
                          <a:solidFill>
                            <a:srgbClr val="152B48"/>
                          </a:solidFill>
                          <a:latin typeface="Montserrat" panose="00000500000000000000" pitchFamily="50" charset="0"/>
                        </a:rPr>
                        <a:t>día</a:t>
                      </a:r>
                      <a:r>
                        <a:rPr lang="en-US" sz="2000" noProof="0" dirty="0">
                          <a:solidFill>
                            <a:srgbClr val="152B48"/>
                          </a:solidFill>
                          <a:latin typeface="Montserrat" panose="00000500000000000000" pitchFamily="50" charset="0"/>
                        </a:rPr>
                        <a:t> </a:t>
                      </a:r>
                      <a:endParaRPr lang="es-ES_tradnl" sz="2000" noProof="0" dirty="0">
                        <a:solidFill>
                          <a:srgbClr val="152B48"/>
                        </a:solidFill>
                        <a:latin typeface="Montserrat" panose="00000500000000000000" pitchFamily="50"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459150">
                <a:tc>
                  <a:txBody>
                    <a:bodyPr/>
                    <a:lstStyle/>
                    <a:p>
                      <a:pPr algn="ctr"/>
                      <a:r>
                        <a:rPr lang="es-ES_tradnl" sz="2000" noProof="0" dirty="0" err="1">
                          <a:solidFill>
                            <a:srgbClr val="152B48"/>
                          </a:solidFill>
                          <a:latin typeface="Montserrat" panose="00000500000000000000" pitchFamily="50" charset="0"/>
                        </a:rPr>
                        <a:t>Droperinona</a:t>
                      </a:r>
                      <a:endParaRPr lang="es-ES_tradnl" sz="2000" noProof="0" dirty="0">
                        <a:solidFill>
                          <a:srgbClr val="152B48"/>
                        </a:solidFill>
                        <a:latin typeface="Montserrat" panose="00000500000000000000" pitchFamily="50"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_tradnl" sz="2000" noProof="0" dirty="0">
                          <a:solidFill>
                            <a:srgbClr val="152B48"/>
                          </a:solidFill>
                          <a:latin typeface="Montserrat" panose="00000500000000000000" pitchFamily="50" charset="0"/>
                        </a:rPr>
                        <a:t>Oral </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_tradnl" sz="2000" noProof="0" dirty="0">
                          <a:solidFill>
                            <a:srgbClr val="152B48"/>
                          </a:solidFill>
                          <a:latin typeface="Montserrat" panose="00000500000000000000" pitchFamily="50" charset="0"/>
                        </a:rPr>
                        <a:t>2</a:t>
                      </a:r>
                      <a:r>
                        <a:rPr lang="es-ES_tradnl" sz="2000" baseline="0" noProof="0" dirty="0">
                          <a:solidFill>
                            <a:srgbClr val="152B48"/>
                          </a:solidFill>
                          <a:latin typeface="Montserrat" panose="00000500000000000000" pitchFamily="50" charset="0"/>
                        </a:rPr>
                        <a:t> </a:t>
                      </a:r>
                      <a:r>
                        <a:rPr lang="es-ES_tradnl" sz="2000" noProof="0" dirty="0">
                          <a:solidFill>
                            <a:srgbClr val="152B48"/>
                          </a:solidFill>
                          <a:latin typeface="Montserrat" panose="00000500000000000000" pitchFamily="50" charset="0"/>
                        </a:rPr>
                        <a:t>mg/d</a:t>
                      </a:r>
                      <a:r>
                        <a:rPr lang="en-US" sz="2000" noProof="0" dirty="0" err="1">
                          <a:solidFill>
                            <a:srgbClr val="152B48"/>
                          </a:solidFill>
                          <a:latin typeface="Montserrat" panose="00000500000000000000" pitchFamily="50" charset="0"/>
                        </a:rPr>
                        <a:t>ía</a:t>
                      </a:r>
                      <a:r>
                        <a:rPr lang="en-US" sz="2000" noProof="0" dirty="0">
                          <a:solidFill>
                            <a:srgbClr val="152B48"/>
                          </a:solidFill>
                          <a:latin typeface="Montserrat" panose="00000500000000000000" pitchFamily="50" charset="0"/>
                        </a:rPr>
                        <a:t> </a:t>
                      </a:r>
                      <a:endParaRPr lang="es-ES_tradnl" sz="2000" noProof="0" dirty="0">
                        <a:solidFill>
                          <a:srgbClr val="152B48"/>
                        </a:solidFill>
                        <a:latin typeface="Montserrat" panose="00000500000000000000" pitchFamily="50"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13" name="Título 1">
            <a:extLst>
              <a:ext uri="{FF2B5EF4-FFF2-40B4-BE49-F238E27FC236}">
                <a16:creationId xmlns:a16="http://schemas.microsoft.com/office/drawing/2014/main" id="{81033800-53E1-406B-A795-BD1305CF70B4}"/>
              </a:ext>
            </a:extLst>
          </p:cNvPr>
          <p:cNvSpPr txBox="1">
            <a:spLocks/>
          </p:cNvSpPr>
          <p:nvPr/>
        </p:nvSpPr>
        <p:spPr>
          <a:xfrm>
            <a:off x="838200" y="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00AAA7"/>
                </a:solidFill>
                <a:latin typeface="Montserrat" panose="02000505000000020004" pitchFamily="2" charset="0"/>
                <a:ea typeface="+mj-ea"/>
                <a:cs typeface="+mj-cs"/>
              </a:defRPr>
            </a:lvl1pPr>
          </a:lstStyle>
          <a:p>
            <a:r>
              <a:rPr lang="es-CO" b="0" dirty="0">
                <a:latin typeface="Montserrat" panose="00000500000000000000" pitchFamily="50" charset="0"/>
              </a:rPr>
              <a:t>Progestágenos</a:t>
            </a:r>
          </a:p>
        </p:txBody>
      </p:sp>
    </p:spTree>
    <p:extLst>
      <p:ext uri="{BB962C8B-B14F-4D97-AF65-F5344CB8AC3E}">
        <p14:creationId xmlns:p14="http://schemas.microsoft.com/office/powerpoint/2010/main" val="305477993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69A2E992-7785-4BBD-BCB6-6E38BCDDF908}"/>
              </a:ext>
            </a:extLst>
          </p:cNvPr>
          <p:cNvSpPr>
            <a:spLocks noGrp="1"/>
          </p:cNvSpPr>
          <p:nvPr>
            <p:ph idx="1"/>
          </p:nvPr>
        </p:nvSpPr>
        <p:spPr>
          <a:xfrm>
            <a:off x="695529" y="1575594"/>
            <a:ext cx="10938751" cy="2090392"/>
          </a:xfrm>
        </p:spPr>
        <p:txBody>
          <a:bodyPr>
            <a:normAutofit/>
          </a:bodyPr>
          <a:lstStyle/>
          <a:p>
            <a:r>
              <a:rPr lang="es-CO" dirty="0">
                <a:latin typeface="Montserrat" panose="00000500000000000000" pitchFamily="50" charset="0"/>
              </a:rPr>
              <a:t>Dosis progesterona: 100 mg/día continua o 200 mg/día por 12 días de progesterona micronizada para prevenir la hiperplasia endometrial (única utilidad). </a:t>
            </a:r>
          </a:p>
          <a:p>
            <a:r>
              <a:rPr lang="es-CO" dirty="0">
                <a:latin typeface="Montserrat" panose="00000500000000000000" pitchFamily="50" charset="0"/>
              </a:rPr>
              <a:t>También se puede usar AMP 2.5 mg pero según el estudio WHI se asoció a mayor riesgo de ca de seno y enfermedad coronaria.</a:t>
            </a:r>
          </a:p>
        </p:txBody>
      </p:sp>
      <p:sp>
        <p:nvSpPr>
          <p:cNvPr id="4" name="Marcador de contenido 3">
            <a:extLst>
              <a:ext uri="{FF2B5EF4-FFF2-40B4-BE49-F238E27FC236}">
                <a16:creationId xmlns:a16="http://schemas.microsoft.com/office/drawing/2014/main" id="{F7F2AF49-AC30-4DE3-A843-3437158D5656}"/>
              </a:ext>
            </a:extLst>
          </p:cNvPr>
          <p:cNvSpPr>
            <a:spLocks noGrp="1"/>
          </p:cNvSpPr>
          <p:nvPr>
            <p:ph idx="13"/>
          </p:nvPr>
        </p:nvSpPr>
        <p:spPr>
          <a:xfrm>
            <a:off x="4669654" y="3532457"/>
            <a:ext cx="7220789" cy="2413346"/>
          </a:xfrm>
        </p:spPr>
        <p:txBody>
          <a:bodyPr/>
          <a:lstStyle/>
          <a:p>
            <a:r>
              <a:rPr lang="es-CO" dirty="0">
                <a:latin typeface="Montserrat" panose="00000500000000000000" pitchFamily="50" charset="0"/>
              </a:rPr>
              <a:t>Se prefiere régimen de 10-14 días en perimenopausia o menopausia recién diagnosticada por que la terapia continua puede generar mayor sangrado. </a:t>
            </a:r>
          </a:p>
          <a:p>
            <a:endParaRPr lang="es-CO" dirty="0">
              <a:latin typeface="Montserrat" panose="00000500000000000000" pitchFamily="50" charset="0"/>
            </a:endParaRPr>
          </a:p>
        </p:txBody>
      </p:sp>
      <p:sp>
        <p:nvSpPr>
          <p:cNvPr id="8" name="Título 1">
            <a:extLst>
              <a:ext uri="{FF2B5EF4-FFF2-40B4-BE49-F238E27FC236}">
                <a16:creationId xmlns:a16="http://schemas.microsoft.com/office/drawing/2014/main" id="{FAE56334-10AB-4097-BAE2-07CB9B06DB94}"/>
              </a:ext>
            </a:extLst>
          </p:cNvPr>
          <p:cNvSpPr txBox="1">
            <a:spLocks/>
          </p:cNvSpPr>
          <p:nvPr/>
        </p:nvSpPr>
        <p:spPr>
          <a:xfrm>
            <a:off x="838200" y="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00AAA7"/>
                </a:solidFill>
                <a:latin typeface="Montserrat" panose="02000505000000020004" pitchFamily="2" charset="0"/>
                <a:ea typeface="+mj-ea"/>
                <a:cs typeface="+mj-cs"/>
              </a:defRPr>
            </a:lvl1pPr>
          </a:lstStyle>
          <a:p>
            <a:r>
              <a:rPr lang="es-CO" b="0" dirty="0">
                <a:latin typeface="Montserrat" panose="00000500000000000000" pitchFamily="50" charset="0"/>
              </a:rPr>
              <a:t>Progestágenos</a:t>
            </a:r>
          </a:p>
        </p:txBody>
      </p:sp>
    </p:spTree>
    <p:extLst>
      <p:ext uri="{BB962C8B-B14F-4D97-AF65-F5344CB8AC3E}">
        <p14:creationId xmlns:p14="http://schemas.microsoft.com/office/powerpoint/2010/main" val="6287768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Marcador de contenido 4"/>
          <p:cNvGraphicFramePr>
            <a:graphicFrameLocks noGrp="1"/>
          </p:cNvGraphicFramePr>
          <p:nvPr>
            <p:ph idx="1"/>
            <p:extLst>
              <p:ext uri="{D42A27DB-BD31-4B8C-83A1-F6EECF244321}">
                <p14:modId xmlns:p14="http://schemas.microsoft.com/office/powerpoint/2010/main" val="2420724152"/>
              </p:ext>
            </p:extLst>
          </p:nvPr>
        </p:nvGraphicFramePr>
        <p:xfrm>
          <a:off x="2334827" y="1601889"/>
          <a:ext cx="10668000" cy="20907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2" descr="DIU hormonal - Wikipedia, la enciclopedia libre"/>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919104" y="4343521"/>
            <a:ext cx="1499446" cy="1635646"/>
          </a:xfrm>
          <a:prstGeom prst="rect">
            <a:avLst/>
          </a:prstGeom>
          <a:extLst>
            <a:ext uri="{909E8E84-426E-40DD-AFC4-6F175D3DCCD1}">
              <a14:hiddenFill xmlns:a14="http://schemas.microsoft.com/office/drawing/2010/main">
                <a:solidFill>
                  <a:srgbClr val="FFFFFF"/>
                </a:solidFill>
              </a14:hiddenFill>
            </a:ext>
          </a:extLst>
        </p:spPr>
      </p:pic>
      <p:sp>
        <p:nvSpPr>
          <p:cNvPr id="11" name="Título 1">
            <a:extLst>
              <a:ext uri="{FF2B5EF4-FFF2-40B4-BE49-F238E27FC236}">
                <a16:creationId xmlns:a16="http://schemas.microsoft.com/office/drawing/2014/main" id="{115D0CDF-224B-400F-B547-6B838EFD5E65}"/>
              </a:ext>
            </a:extLst>
          </p:cNvPr>
          <p:cNvSpPr txBox="1">
            <a:spLocks/>
          </p:cNvSpPr>
          <p:nvPr/>
        </p:nvSpPr>
        <p:spPr>
          <a:xfrm>
            <a:off x="838200" y="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00AAA7"/>
                </a:solidFill>
                <a:latin typeface="Montserrat" panose="02000505000000020004" pitchFamily="2" charset="0"/>
                <a:ea typeface="+mj-ea"/>
                <a:cs typeface="+mj-cs"/>
              </a:defRPr>
            </a:lvl1pPr>
          </a:lstStyle>
          <a:p>
            <a:r>
              <a:rPr lang="es-CO" b="0" dirty="0">
                <a:latin typeface="Montserrat" panose="00000500000000000000" pitchFamily="50" charset="0"/>
              </a:rPr>
              <a:t>Progestágenos</a:t>
            </a:r>
          </a:p>
        </p:txBody>
      </p:sp>
    </p:spTree>
    <p:extLst>
      <p:ext uri="{BB962C8B-B14F-4D97-AF65-F5344CB8AC3E}">
        <p14:creationId xmlns:p14="http://schemas.microsoft.com/office/powerpoint/2010/main" val="162746958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D7873A-F512-4AAA-A3DD-71BB7089EA11}"/>
              </a:ext>
            </a:extLst>
          </p:cNvPr>
          <p:cNvSpPr>
            <a:spLocks noGrp="1"/>
          </p:cNvSpPr>
          <p:nvPr>
            <p:ph type="title"/>
          </p:nvPr>
        </p:nvSpPr>
        <p:spPr>
          <a:xfrm>
            <a:off x="761999" y="117648"/>
            <a:ext cx="10515600" cy="1325563"/>
          </a:xfrm>
        </p:spPr>
        <p:txBody>
          <a:bodyPr/>
          <a:lstStyle/>
          <a:p>
            <a:r>
              <a:rPr lang="es-CO" b="0" dirty="0">
                <a:latin typeface="Montserrat" panose="00000500000000000000" pitchFamily="50" charset="0"/>
              </a:rPr>
              <a:t>Otras opciones</a:t>
            </a:r>
          </a:p>
        </p:txBody>
      </p:sp>
      <p:sp>
        <p:nvSpPr>
          <p:cNvPr id="3" name="Marcador de contenido 2">
            <a:extLst>
              <a:ext uri="{FF2B5EF4-FFF2-40B4-BE49-F238E27FC236}">
                <a16:creationId xmlns:a16="http://schemas.microsoft.com/office/drawing/2014/main" id="{69A2E992-7785-4BBD-BCB6-6E38BCDDF908}"/>
              </a:ext>
            </a:extLst>
          </p:cNvPr>
          <p:cNvSpPr>
            <a:spLocks noGrp="1"/>
          </p:cNvSpPr>
          <p:nvPr>
            <p:ph idx="1"/>
          </p:nvPr>
        </p:nvSpPr>
        <p:spPr>
          <a:xfrm>
            <a:off x="839822" y="1605465"/>
            <a:ext cx="9753599" cy="2090392"/>
          </a:xfrm>
        </p:spPr>
        <p:txBody>
          <a:bodyPr>
            <a:normAutofit/>
          </a:bodyPr>
          <a:lstStyle/>
          <a:p>
            <a:r>
              <a:rPr lang="es-CO" sz="2400" dirty="0">
                <a:latin typeface="Montserrat" panose="00000500000000000000" pitchFamily="50" charset="0"/>
              </a:rPr>
              <a:t>Tibolona: análogo estrogénico. Efectos similares a los estrógenos y contraindicaciones similares.</a:t>
            </a:r>
          </a:p>
          <a:p>
            <a:r>
              <a:rPr lang="es-CO" sz="2400" dirty="0">
                <a:latin typeface="Montserrat" panose="00000500000000000000" pitchFamily="50" charset="0"/>
              </a:rPr>
              <a:t>Fitoestrógenos: levemente superior al placebo. Síntomas vasomotores leves.</a:t>
            </a:r>
          </a:p>
          <a:p>
            <a:endParaRPr lang="es-CO" sz="2400" dirty="0">
              <a:latin typeface="Montserrat" panose="00000500000000000000" pitchFamily="50" charset="0"/>
            </a:endParaRPr>
          </a:p>
        </p:txBody>
      </p:sp>
    </p:spTree>
    <p:extLst>
      <p:ext uri="{BB962C8B-B14F-4D97-AF65-F5344CB8AC3E}">
        <p14:creationId xmlns:p14="http://schemas.microsoft.com/office/powerpoint/2010/main" val="387881631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D7873A-F512-4AAA-A3DD-71BB7089EA11}"/>
              </a:ext>
            </a:extLst>
          </p:cNvPr>
          <p:cNvSpPr>
            <a:spLocks noGrp="1"/>
          </p:cNvSpPr>
          <p:nvPr>
            <p:ph type="title"/>
          </p:nvPr>
        </p:nvSpPr>
        <p:spPr>
          <a:xfrm>
            <a:off x="838198" y="88726"/>
            <a:ext cx="10515600" cy="1325563"/>
          </a:xfrm>
        </p:spPr>
        <p:txBody>
          <a:bodyPr/>
          <a:lstStyle/>
          <a:p>
            <a:r>
              <a:rPr lang="es-CO" b="0" dirty="0">
                <a:latin typeface="Montserrat" panose="00000500000000000000" pitchFamily="50" charset="0"/>
              </a:rPr>
              <a:t>Seguimiento</a:t>
            </a:r>
          </a:p>
        </p:txBody>
      </p:sp>
      <p:sp>
        <p:nvSpPr>
          <p:cNvPr id="3" name="Marcador de contenido 2">
            <a:extLst>
              <a:ext uri="{FF2B5EF4-FFF2-40B4-BE49-F238E27FC236}">
                <a16:creationId xmlns:a16="http://schemas.microsoft.com/office/drawing/2014/main" id="{69A2E992-7785-4BBD-BCB6-6E38BCDDF908}"/>
              </a:ext>
            </a:extLst>
          </p:cNvPr>
          <p:cNvSpPr>
            <a:spLocks noGrp="1"/>
          </p:cNvSpPr>
          <p:nvPr>
            <p:ph idx="1"/>
          </p:nvPr>
        </p:nvSpPr>
        <p:spPr>
          <a:xfrm>
            <a:off x="685801" y="1480501"/>
            <a:ext cx="10667997" cy="2090392"/>
          </a:xfrm>
        </p:spPr>
        <p:txBody>
          <a:bodyPr>
            <a:normAutofit/>
          </a:bodyPr>
          <a:lstStyle/>
          <a:p>
            <a:r>
              <a:rPr lang="es-CO" sz="2400" dirty="0">
                <a:latin typeface="Montserrat" panose="00000500000000000000" pitchFamily="50" charset="0"/>
              </a:rPr>
              <a:t>Se recomienda mamografía y examen de senos de rutina.</a:t>
            </a:r>
          </a:p>
          <a:p>
            <a:r>
              <a:rPr lang="es-CO" sz="2400" dirty="0">
                <a:latin typeface="Montserrat" panose="00000500000000000000" pitchFamily="50" charset="0"/>
              </a:rPr>
              <a:t>Explicar que en los tres primeros meses de TRH es normal que presenten sangrado vaginal, pero que lo deben reportar en la consulta.</a:t>
            </a:r>
          </a:p>
        </p:txBody>
      </p:sp>
      <p:pic>
        <p:nvPicPr>
          <p:cNvPr id="5" name="Imagen 4"/>
          <p:cNvPicPr>
            <a:picLocks noChangeAspect="1"/>
          </p:cNvPicPr>
          <p:nvPr/>
        </p:nvPicPr>
        <p:blipFill>
          <a:blip r:embed="rId2"/>
          <a:stretch>
            <a:fillRect/>
          </a:stretch>
        </p:blipFill>
        <p:spPr>
          <a:xfrm>
            <a:off x="6095998" y="3637105"/>
            <a:ext cx="3993727" cy="2215789"/>
          </a:xfrm>
          <a:prstGeom prst="rect">
            <a:avLst/>
          </a:prstGeom>
        </p:spPr>
      </p:pic>
    </p:spTree>
    <p:extLst>
      <p:ext uri="{BB962C8B-B14F-4D97-AF65-F5344CB8AC3E}">
        <p14:creationId xmlns:p14="http://schemas.microsoft.com/office/powerpoint/2010/main" val="94299521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D7873A-F512-4AAA-A3DD-71BB7089EA11}"/>
              </a:ext>
            </a:extLst>
          </p:cNvPr>
          <p:cNvSpPr>
            <a:spLocks noGrp="1"/>
          </p:cNvSpPr>
          <p:nvPr>
            <p:ph type="title"/>
          </p:nvPr>
        </p:nvSpPr>
        <p:spPr>
          <a:xfrm>
            <a:off x="838200" y="25758"/>
            <a:ext cx="10515600" cy="1325563"/>
          </a:xfrm>
        </p:spPr>
        <p:txBody>
          <a:bodyPr/>
          <a:lstStyle/>
          <a:p>
            <a:r>
              <a:rPr lang="es-CO" b="0" dirty="0">
                <a:latin typeface="Montserrat" panose="00000500000000000000" pitchFamily="50" charset="0"/>
              </a:rPr>
              <a:t>Anticoncepción</a:t>
            </a:r>
          </a:p>
        </p:txBody>
      </p:sp>
      <p:sp>
        <p:nvSpPr>
          <p:cNvPr id="3" name="Marcador de contenido 2">
            <a:extLst>
              <a:ext uri="{FF2B5EF4-FFF2-40B4-BE49-F238E27FC236}">
                <a16:creationId xmlns:a16="http://schemas.microsoft.com/office/drawing/2014/main" id="{69A2E992-7785-4BBD-BCB6-6E38BCDDF908}"/>
              </a:ext>
            </a:extLst>
          </p:cNvPr>
          <p:cNvSpPr>
            <a:spLocks noGrp="1"/>
          </p:cNvSpPr>
          <p:nvPr>
            <p:ph idx="1"/>
          </p:nvPr>
        </p:nvSpPr>
        <p:spPr>
          <a:xfrm>
            <a:off x="700326" y="1430601"/>
            <a:ext cx="10667997" cy="2090392"/>
          </a:xfrm>
        </p:spPr>
        <p:txBody>
          <a:bodyPr>
            <a:noAutofit/>
          </a:bodyPr>
          <a:lstStyle/>
          <a:p>
            <a:r>
              <a:rPr lang="es-CO" dirty="0">
                <a:latin typeface="Montserrat" panose="00000500000000000000" pitchFamily="50" charset="0"/>
              </a:rPr>
              <a:t>Se pueden usar ACOs con estrógenos de baja dosis (20 mg de etinilestradiol) en mujeres en la perimenopausia con el fin de prevenir embarazos y como terapia de reemplazo hormonal.</a:t>
            </a:r>
            <a:br>
              <a:rPr lang="es-CO" dirty="0">
                <a:latin typeface="Montserrat" panose="00000500000000000000" pitchFamily="50" charset="0"/>
              </a:rPr>
            </a:br>
            <a:r>
              <a:rPr lang="es-CO" dirty="0">
                <a:latin typeface="Montserrat" panose="00000500000000000000" pitchFamily="50" charset="0"/>
              </a:rPr>
              <a:t> </a:t>
            </a:r>
          </a:p>
          <a:p>
            <a:r>
              <a:rPr lang="es-CO" dirty="0">
                <a:latin typeface="Montserrat" panose="00000500000000000000" pitchFamily="50" charset="0"/>
              </a:rPr>
              <a:t>Posibilidad de gestación:</a:t>
            </a:r>
          </a:p>
          <a:p>
            <a:pPr lvl="1"/>
            <a:r>
              <a:rPr lang="es-CO" dirty="0">
                <a:latin typeface="Montserrat" panose="00000500000000000000" pitchFamily="50" charset="0"/>
              </a:rPr>
              <a:t>45-49 años: 2-3%.</a:t>
            </a:r>
          </a:p>
          <a:p>
            <a:pPr lvl="1"/>
            <a:r>
              <a:rPr lang="es-CO" dirty="0">
                <a:latin typeface="Montserrat" panose="00000500000000000000" pitchFamily="50" charset="0"/>
              </a:rPr>
              <a:t>50 años: 1%.</a:t>
            </a:r>
          </a:p>
          <a:p>
            <a:pPr marL="0" indent="0">
              <a:buNone/>
            </a:pPr>
            <a:endParaRPr lang="es-CO" dirty="0">
              <a:latin typeface="Montserrat" panose="00000500000000000000" pitchFamily="50" charset="0"/>
            </a:endParaRPr>
          </a:p>
        </p:txBody>
      </p:sp>
      <p:graphicFrame>
        <p:nvGraphicFramePr>
          <p:cNvPr id="5" name="Tabla 4"/>
          <p:cNvGraphicFramePr>
            <a:graphicFrameLocks noGrp="1"/>
          </p:cNvGraphicFramePr>
          <p:nvPr>
            <p:extLst>
              <p:ext uri="{D42A27DB-BD31-4B8C-83A1-F6EECF244321}">
                <p14:modId xmlns:p14="http://schemas.microsoft.com/office/powerpoint/2010/main" val="302731802"/>
              </p:ext>
            </p:extLst>
          </p:nvPr>
        </p:nvGraphicFramePr>
        <p:xfrm>
          <a:off x="5717576" y="2774233"/>
          <a:ext cx="4640604" cy="1493520"/>
        </p:xfrm>
        <a:graphic>
          <a:graphicData uri="http://schemas.openxmlformats.org/drawingml/2006/table">
            <a:tbl>
              <a:tblPr firstRow="1" bandRow="1">
                <a:tableStyleId>{7DF18680-E054-41AD-8BC1-D1AEF772440D}</a:tableStyleId>
              </a:tblPr>
              <a:tblGrid>
                <a:gridCol w="2320302">
                  <a:extLst>
                    <a:ext uri="{9D8B030D-6E8A-4147-A177-3AD203B41FA5}">
                      <a16:colId xmlns:a16="http://schemas.microsoft.com/office/drawing/2014/main" val="20000"/>
                    </a:ext>
                  </a:extLst>
                </a:gridCol>
                <a:gridCol w="2320302">
                  <a:extLst>
                    <a:ext uri="{9D8B030D-6E8A-4147-A177-3AD203B41FA5}">
                      <a16:colId xmlns:a16="http://schemas.microsoft.com/office/drawing/2014/main" val="20001"/>
                    </a:ext>
                  </a:extLst>
                </a:gridCol>
              </a:tblGrid>
              <a:tr h="370840">
                <a:tc gridSpan="2">
                  <a:txBody>
                    <a:bodyPr/>
                    <a:lstStyle/>
                    <a:p>
                      <a:pPr algn="ctr"/>
                      <a:r>
                        <a:rPr lang="es-CO" sz="2000" b="1" dirty="0">
                          <a:latin typeface="Montserrat" panose="02000505000000020004"/>
                        </a:rPr>
                        <a:t>CONTRAINDICACIONES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endParaRPr lang="es-CO" sz="2000" b="1" dirty="0">
                        <a:latin typeface="Montserrat" panose="02000505000000020004"/>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0840">
                <a:tc>
                  <a:txBody>
                    <a:bodyPr/>
                    <a:lstStyle/>
                    <a:p>
                      <a:pPr algn="ctr"/>
                      <a:r>
                        <a:rPr lang="es-CO" sz="2000" dirty="0">
                          <a:latin typeface="Montserrat" panose="02000505000000020004"/>
                        </a:rPr>
                        <a:t>Obesidad</a:t>
                      </a:r>
                    </a:p>
                  </a:txBody>
                  <a:tcPr>
                    <a:lnT w="38100" cmpd="sng">
                      <a:noFill/>
                    </a:lnT>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s-CO" sz="2000" dirty="0">
                          <a:latin typeface="Montserrat" panose="02000505000000020004"/>
                        </a:rPr>
                        <a:t>Hipertensión</a:t>
                      </a:r>
                    </a:p>
                  </a:txBody>
                  <a:tcPr>
                    <a:lnT w="38100" cmpd="sng">
                      <a:noFill/>
                    </a:lnT>
                  </a:tcPr>
                </a:tc>
                <a:extLst>
                  <a:ext uri="{0D108BD9-81ED-4DB2-BD59-A6C34878D82A}">
                    <a16:rowId xmlns:a16="http://schemas.microsoft.com/office/drawing/2014/main" val="10001"/>
                  </a:ext>
                </a:extLst>
              </a:tr>
              <a:tr h="370840">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s-CO" sz="2000" dirty="0">
                          <a:latin typeface="Montserrat" panose="02000505000000020004"/>
                        </a:rPr>
                        <a:t>Migraña con aura</a:t>
                      </a:r>
                    </a:p>
                  </a:txBody>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s-CO" sz="2000" dirty="0">
                          <a:latin typeface="Montserrat" panose="02000505000000020004"/>
                        </a:rPr>
                        <a:t>Tabaquismo</a:t>
                      </a:r>
                    </a:p>
                  </a:txBody>
                  <a:tcPr/>
                </a:tc>
                <a:extLst>
                  <a:ext uri="{0D108BD9-81ED-4DB2-BD59-A6C34878D82A}">
                    <a16:rowId xmlns:a16="http://schemas.microsoft.com/office/drawing/2014/main" val="10002"/>
                  </a:ext>
                </a:extLst>
              </a:tr>
            </a:tbl>
          </a:graphicData>
        </a:graphic>
      </p:graphicFrame>
      <p:sp>
        <p:nvSpPr>
          <p:cNvPr id="6" name="CuadroTexto 5"/>
          <p:cNvSpPr txBox="1"/>
          <p:nvPr/>
        </p:nvSpPr>
        <p:spPr>
          <a:xfrm>
            <a:off x="4940567" y="5103553"/>
            <a:ext cx="6194621" cy="1015663"/>
          </a:xfrm>
          <a:prstGeom prst="rect">
            <a:avLst/>
          </a:prstGeom>
          <a:ln w="38100">
            <a:solidFill>
              <a:schemeClr val="bg2">
                <a:lumMod val="25000"/>
              </a:schemeClr>
            </a:solidFill>
          </a:ln>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s-CO" sz="2000" dirty="0">
                <a:ln w="0"/>
                <a:solidFill>
                  <a:schemeClr val="accent1"/>
                </a:solidFill>
                <a:effectLst>
                  <a:outerShdw blurRad="38100" dist="25400" dir="5400000" algn="ctr" rotWithShape="0">
                    <a:srgbClr val="6E747A">
                      <a:alpha val="43000"/>
                    </a:srgbClr>
                  </a:outerShdw>
                </a:effectLst>
                <a:latin typeface="Montserrat" panose="00000500000000000000" pitchFamily="50" charset="0"/>
              </a:rPr>
              <a:t> La suspensión abrupta puede generar síntomas vasomotores por lo cual se sugiere ir retirando una pastilla por semana.</a:t>
            </a:r>
          </a:p>
        </p:txBody>
      </p:sp>
    </p:spTree>
    <p:extLst>
      <p:ext uri="{BB962C8B-B14F-4D97-AF65-F5344CB8AC3E}">
        <p14:creationId xmlns:p14="http://schemas.microsoft.com/office/powerpoint/2010/main" val="2711996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D7873A-F512-4AAA-A3DD-71BB7089EA11}"/>
              </a:ext>
            </a:extLst>
          </p:cNvPr>
          <p:cNvSpPr>
            <a:spLocks noGrp="1"/>
          </p:cNvSpPr>
          <p:nvPr>
            <p:ph type="title"/>
          </p:nvPr>
        </p:nvSpPr>
        <p:spPr>
          <a:xfrm>
            <a:off x="838199" y="141109"/>
            <a:ext cx="10515600" cy="1325563"/>
          </a:xfrm>
        </p:spPr>
        <p:txBody>
          <a:bodyPr/>
          <a:lstStyle/>
          <a:p>
            <a:r>
              <a:rPr lang="es-CO" b="0" dirty="0">
                <a:latin typeface="Montserrat" panose="00000500000000000000" pitchFamily="50" charset="0"/>
              </a:rPr>
              <a:t>Epidemiología</a:t>
            </a:r>
          </a:p>
        </p:txBody>
      </p:sp>
      <p:sp>
        <p:nvSpPr>
          <p:cNvPr id="5" name="Rectángulo 8"/>
          <p:cNvSpPr/>
          <p:nvPr/>
        </p:nvSpPr>
        <p:spPr>
          <a:xfrm>
            <a:off x="4963144" y="2488749"/>
            <a:ext cx="6390655" cy="3331681"/>
          </a:xfrm>
          <a:prstGeom prst="rect">
            <a:avLst/>
          </a:prstGeom>
          <a:ln>
            <a:noFill/>
          </a:ln>
        </p:spPr>
        <p:style>
          <a:lnRef idx="2">
            <a:schemeClr val="accent3"/>
          </a:lnRef>
          <a:fillRef idx="1">
            <a:schemeClr val="lt1"/>
          </a:fillRef>
          <a:effectRef idx="0">
            <a:schemeClr val="accent3"/>
          </a:effectRef>
          <a:fontRef idx="minor">
            <a:schemeClr val="dk1"/>
          </a:fontRef>
        </p:style>
        <p:txBody>
          <a:bodyPr wrap="square" lIns="68580" tIns="34290" rIns="68580" bIns="34290">
            <a:spAutoFit/>
          </a:bodyPr>
          <a:lstStyle/>
          <a:p>
            <a:r>
              <a:rPr lang="es-ES_tradnl" sz="2400" b="1" dirty="0">
                <a:solidFill>
                  <a:srgbClr val="152B48"/>
                </a:solidFill>
                <a:latin typeface="Montserrat" panose="00000500000000000000" pitchFamily="50" charset="0"/>
                <a:ea typeface="Corbel" charset="0"/>
                <a:cs typeface="Corbel" charset="0"/>
              </a:rPr>
              <a:t>Edad Promedio: </a:t>
            </a:r>
            <a:br>
              <a:rPr lang="es-ES_tradnl" sz="2400" b="1" dirty="0">
                <a:solidFill>
                  <a:srgbClr val="152B48"/>
                </a:solidFill>
                <a:latin typeface="Montserrat" panose="00000500000000000000" pitchFamily="50" charset="0"/>
                <a:ea typeface="Corbel" charset="0"/>
                <a:cs typeface="Corbel" charset="0"/>
              </a:rPr>
            </a:br>
            <a:endParaRPr lang="es-ES_tradnl" sz="2400" b="1" dirty="0">
              <a:solidFill>
                <a:srgbClr val="152B48"/>
              </a:solidFill>
              <a:latin typeface="Montserrat" panose="00000500000000000000" pitchFamily="50" charset="0"/>
              <a:ea typeface="Corbel" charset="0"/>
              <a:cs typeface="Corbel" charset="0"/>
            </a:endParaRPr>
          </a:p>
          <a:p>
            <a:r>
              <a:rPr lang="es-ES_tradnl" sz="3200" b="1" dirty="0">
                <a:solidFill>
                  <a:srgbClr val="152B48"/>
                </a:solidFill>
                <a:latin typeface="Montserrat" panose="00000500000000000000" pitchFamily="50" charset="0"/>
                <a:ea typeface="Corbel" charset="0"/>
                <a:cs typeface="Corbel" charset="0"/>
              </a:rPr>
              <a:t>51</a:t>
            </a:r>
            <a:r>
              <a:rPr lang="es-ES_tradnl" sz="3200" dirty="0">
                <a:solidFill>
                  <a:srgbClr val="152B48"/>
                </a:solidFill>
                <a:latin typeface="Montserrat" panose="00000500000000000000" pitchFamily="50" charset="0"/>
                <a:ea typeface="Corbel" charset="0"/>
                <a:cs typeface="Corbel" charset="0"/>
              </a:rPr>
              <a:t> </a:t>
            </a:r>
            <a:r>
              <a:rPr lang="es-ES_tradnl" sz="2400" dirty="0">
                <a:solidFill>
                  <a:srgbClr val="152B48"/>
                </a:solidFill>
                <a:latin typeface="Montserrat" panose="00000500000000000000" pitchFamily="50" charset="0"/>
                <a:ea typeface="Corbel" charset="0"/>
                <a:cs typeface="Corbel" charset="0"/>
              </a:rPr>
              <a:t> </a:t>
            </a:r>
            <a:r>
              <a:rPr lang="es-ES_tradnl" dirty="0">
                <a:solidFill>
                  <a:srgbClr val="152B48"/>
                </a:solidFill>
                <a:latin typeface="Montserrat" panose="00000500000000000000" pitchFamily="50" charset="0"/>
                <a:ea typeface="Corbel" charset="0"/>
                <a:cs typeface="Corbel" charset="0"/>
              </a:rPr>
              <a:t>años Estados Unidos</a:t>
            </a:r>
            <a:br>
              <a:rPr lang="es-ES_tradnl" dirty="0">
                <a:solidFill>
                  <a:srgbClr val="152B48"/>
                </a:solidFill>
                <a:latin typeface="Montserrat" panose="00000500000000000000" pitchFamily="50" charset="0"/>
                <a:ea typeface="Corbel" charset="0"/>
                <a:cs typeface="Corbel" charset="0"/>
              </a:rPr>
            </a:br>
            <a:r>
              <a:rPr lang="es-ES_tradnl" sz="3200" b="1" dirty="0">
                <a:solidFill>
                  <a:srgbClr val="152B48"/>
                </a:solidFill>
                <a:latin typeface="Montserrat" panose="00000500000000000000" pitchFamily="50" charset="0"/>
                <a:ea typeface="Corbel" charset="0"/>
                <a:cs typeface="Corbel" charset="0"/>
              </a:rPr>
              <a:t>49.4</a:t>
            </a:r>
            <a:r>
              <a:rPr lang="es-ES_tradnl" sz="2400" dirty="0">
                <a:solidFill>
                  <a:srgbClr val="152B48"/>
                </a:solidFill>
                <a:latin typeface="Montserrat" panose="00000500000000000000" pitchFamily="50" charset="0"/>
                <a:ea typeface="Corbel" charset="0"/>
                <a:cs typeface="Corbel" charset="0"/>
              </a:rPr>
              <a:t> </a:t>
            </a:r>
            <a:r>
              <a:rPr lang="es-ES_tradnl" dirty="0">
                <a:solidFill>
                  <a:srgbClr val="152B48"/>
                </a:solidFill>
                <a:latin typeface="Montserrat" panose="00000500000000000000" pitchFamily="50" charset="0"/>
                <a:ea typeface="Corbel" charset="0"/>
                <a:cs typeface="Corbel" charset="0"/>
              </a:rPr>
              <a:t>años Latino América</a:t>
            </a:r>
            <a:br>
              <a:rPr lang="es-ES_tradnl" sz="1600" dirty="0">
                <a:solidFill>
                  <a:srgbClr val="152B48"/>
                </a:solidFill>
                <a:latin typeface="Montserrat" panose="00000500000000000000" pitchFamily="50" charset="0"/>
                <a:ea typeface="Corbel" charset="0"/>
                <a:cs typeface="Corbel" charset="0"/>
              </a:rPr>
            </a:br>
            <a:endParaRPr lang="es-ES_tradnl" sz="1600" dirty="0">
              <a:solidFill>
                <a:srgbClr val="152B48"/>
              </a:solidFill>
              <a:latin typeface="Montserrat" panose="00000500000000000000" pitchFamily="50" charset="0"/>
              <a:ea typeface="Corbel" charset="0"/>
              <a:cs typeface="Corbel" charset="0"/>
            </a:endParaRPr>
          </a:p>
          <a:p>
            <a:r>
              <a:rPr lang="es-ES_tradnl" sz="3200" b="1" dirty="0">
                <a:solidFill>
                  <a:srgbClr val="152B48"/>
                </a:solidFill>
                <a:latin typeface="Montserrat" panose="00000500000000000000" pitchFamily="50" charset="0"/>
                <a:ea typeface="Corbel" charset="0"/>
                <a:cs typeface="Corbel" charset="0"/>
              </a:rPr>
              <a:t>80% </a:t>
            </a:r>
            <a:r>
              <a:rPr lang="es-ES_tradnl" dirty="0">
                <a:solidFill>
                  <a:srgbClr val="152B48"/>
                </a:solidFill>
                <a:latin typeface="Montserrat" panose="00000500000000000000" pitchFamily="50" charset="0"/>
                <a:ea typeface="Corbel" charset="0"/>
                <a:cs typeface="Corbel" charset="0"/>
              </a:rPr>
              <a:t>sintomáticas</a:t>
            </a:r>
            <a:endParaRPr lang="es-ES_tradnl" sz="1600" dirty="0">
              <a:solidFill>
                <a:srgbClr val="152B48"/>
              </a:solidFill>
              <a:latin typeface="Montserrat" panose="00000500000000000000" pitchFamily="50" charset="0"/>
              <a:ea typeface="Corbel" charset="0"/>
              <a:cs typeface="Corbel" charset="0"/>
            </a:endParaRPr>
          </a:p>
          <a:p>
            <a:endParaRPr lang="es-ES_tradnl" sz="1600" dirty="0">
              <a:solidFill>
                <a:srgbClr val="152B48"/>
              </a:solidFill>
              <a:latin typeface="Montserrat" panose="00000500000000000000" pitchFamily="50" charset="0"/>
              <a:ea typeface="Corbel" charset="0"/>
              <a:cs typeface="Corbel" charset="0"/>
            </a:endParaRPr>
          </a:p>
          <a:p>
            <a:endParaRPr lang="es-ES_tradnl" sz="1600" dirty="0">
              <a:solidFill>
                <a:srgbClr val="152B48"/>
              </a:solidFill>
              <a:latin typeface="Montserrat" panose="00000500000000000000" pitchFamily="50" charset="0"/>
              <a:ea typeface="Corbel" charset="0"/>
              <a:cs typeface="Corbel" charset="0"/>
            </a:endParaRPr>
          </a:p>
          <a:p>
            <a:r>
              <a:rPr lang="es-ES_tradnl" sz="2000" dirty="0">
                <a:solidFill>
                  <a:srgbClr val="152B48"/>
                </a:solidFill>
                <a:latin typeface="Montserrat" panose="00000500000000000000" pitchFamily="50" charset="0"/>
                <a:ea typeface="Corbel" charset="0"/>
                <a:cs typeface="Corbel" charset="0"/>
              </a:rPr>
              <a:t>Solo va a consulta ¼ de las pacientes </a:t>
            </a:r>
          </a:p>
        </p:txBody>
      </p:sp>
      <p:sp>
        <p:nvSpPr>
          <p:cNvPr id="7" name="8 Flecha curvada hacia abajo"/>
          <p:cNvSpPr/>
          <p:nvPr/>
        </p:nvSpPr>
        <p:spPr>
          <a:xfrm rot="5710617">
            <a:off x="8276431" y="4141928"/>
            <a:ext cx="918269" cy="603368"/>
          </a:xfrm>
          <a:prstGeom prst="curvedDownArrow">
            <a:avLst>
              <a:gd name="adj1" fmla="val 28173"/>
              <a:gd name="adj2" fmla="val 50000"/>
              <a:gd name="adj3" fmla="val 25000"/>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latin typeface="Montserrat" panose="02000505000000020004"/>
            </a:endParaRPr>
          </a:p>
        </p:txBody>
      </p:sp>
      <p:pic>
        <p:nvPicPr>
          <p:cNvPr id="8" name="Picture 2" descr="Resultado de imagen para MUJER MENOPAUSICA"/>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990622" y="1613702"/>
            <a:ext cx="2763671" cy="18343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423334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D7873A-F512-4AAA-A3DD-71BB7089EA11}"/>
              </a:ext>
            </a:extLst>
          </p:cNvPr>
          <p:cNvSpPr>
            <a:spLocks noGrp="1"/>
          </p:cNvSpPr>
          <p:nvPr>
            <p:ph type="title"/>
          </p:nvPr>
        </p:nvSpPr>
        <p:spPr>
          <a:xfrm>
            <a:off x="838198" y="0"/>
            <a:ext cx="10515600" cy="1325563"/>
          </a:xfrm>
        </p:spPr>
        <p:txBody>
          <a:bodyPr/>
          <a:lstStyle/>
          <a:p>
            <a:r>
              <a:rPr lang="es-CO" b="0" dirty="0">
                <a:latin typeface="Montserrat" panose="00000500000000000000" pitchFamily="50" charset="0"/>
              </a:rPr>
              <a:t>Conclusiones	</a:t>
            </a:r>
          </a:p>
        </p:txBody>
      </p:sp>
      <p:sp>
        <p:nvSpPr>
          <p:cNvPr id="3" name="Marcador de contenido 2">
            <a:extLst>
              <a:ext uri="{FF2B5EF4-FFF2-40B4-BE49-F238E27FC236}">
                <a16:creationId xmlns:a16="http://schemas.microsoft.com/office/drawing/2014/main" id="{69A2E992-7785-4BBD-BCB6-6E38BCDDF908}"/>
              </a:ext>
            </a:extLst>
          </p:cNvPr>
          <p:cNvSpPr>
            <a:spLocks noGrp="1"/>
          </p:cNvSpPr>
          <p:nvPr>
            <p:ph idx="1"/>
          </p:nvPr>
        </p:nvSpPr>
        <p:spPr>
          <a:xfrm>
            <a:off x="685801" y="1517343"/>
            <a:ext cx="10667997" cy="2090392"/>
          </a:xfrm>
        </p:spPr>
        <p:txBody>
          <a:bodyPr>
            <a:normAutofit/>
          </a:bodyPr>
          <a:lstStyle/>
          <a:p>
            <a:r>
              <a:rPr lang="es-CO" dirty="0">
                <a:latin typeface="Montserrat" panose="00000500000000000000" pitchFamily="50" charset="0"/>
              </a:rPr>
              <a:t>La ECV es la causa más importante de mortalidad en la mujer postmenopáusica a nivel mundial. </a:t>
            </a:r>
          </a:p>
          <a:p>
            <a:r>
              <a:rPr lang="es-CO" dirty="0">
                <a:latin typeface="Montserrat" panose="00000500000000000000" pitchFamily="50" charset="0"/>
              </a:rPr>
              <a:t>La menopausia está asociada con cambios cardiovasculares desfavorables, por lo que se debe INDIVIDUALIZAR Y EVALUAR EL RIESGO. </a:t>
            </a:r>
          </a:p>
          <a:p>
            <a:r>
              <a:rPr lang="es-CO" dirty="0">
                <a:latin typeface="Montserrat" panose="00000500000000000000" pitchFamily="50" charset="0"/>
              </a:rPr>
              <a:t>Tener muy presente el concepto de </a:t>
            </a:r>
            <a:r>
              <a:rPr lang="es-CO" b="1" dirty="0">
                <a:latin typeface="Montserrat" panose="00000500000000000000" pitchFamily="50" charset="0"/>
              </a:rPr>
              <a:t>VENTANA DE OPORTUNIDAD</a:t>
            </a:r>
            <a:r>
              <a:rPr lang="es-CO" dirty="0">
                <a:latin typeface="Montserrat" panose="00000500000000000000" pitchFamily="50" charset="0"/>
              </a:rPr>
              <a:t>. </a:t>
            </a:r>
          </a:p>
          <a:p>
            <a:endParaRPr lang="es-CO" dirty="0">
              <a:latin typeface="Montserrat" panose="00000500000000000000" pitchFamily="50" charset="0"/>
            </a:endParaRPr>
          </a:p>
        </p:txBody>
      </p:sp>
      <p:sp>
        <p:nvSpPr>
          <p:cNvPr id="4" name="Marcador de contenido 3">
            <a:extLst>
              <a:ext uri="{FF2B5EF4-FFF2-40B4-BE49-F238E27FC236}">
                <a16:creationId xmlns:a16="http://schemas.microsoft.com/office/drawing/2014/main" id="{F7F2AF49-AC30-4DE3-A843-3437158D5656}"/>
              </a:ext>
            </a:extLst>
          </p:cNvPr>
          <p:cNvSpPr>
            <a:spLocks noGrp="1"/>
          </p:cNvSpPr>
          <p:nvPr>
            <p:ph idx="13"/>
          </p:nvPr>
        </p:nvSpPr>
        <p:spPr>
          <a:xfrm>
            <a:off x="4669653" y="3536638"/>
            <a:ext cx="6945173" cy="2413346"/>
          </a:xfrm>
        </p:spPr>
        <p:txBody>
          <a:bodyPr>
            <a:normAutofit/>
          </a:bodyPr>
          <a:lstStyle/>
          <a:p>
            <a:r>
              <a:rPr lang="es-CO" dirty="0">
                <a:latin typeface="Montserrat" panose="00000500000000000000" pitchFamily="50" charset="0"/>
              </a:rPr>
              <a:t>El papel de los diferentes esquemas de la TH en la prevención de enfermedades cardiovasculares requiere de más estudios.</a:t>
            </a:r>
          </a:p>
          <a:p>
            <a:endParaRPr lang="es-CO" dirty="0">
              <a:latin typeface="Montserrat" panose="00000500000000000000" pitchFamily="50" charset="0"/>
            </a:endParaRPr>
          </a:p>
          <a:p>
            <a:endParaRPr lang="es-CO" dirty="0">
              <a:latin typeface="Montserrat" panose="00000500000000000000" pitchFamily="50" charset="0"/>
            </a:endParaRPr>
          </a:p>
        </p:txBody>
      </p:sp>
    </p:spTree>
    <p:extLst>
      <p:ext uri="{BB962C8B-B14F-4D97-AF65-F5344CB8AC3E}">
        <p14:creationId xmlns:p14="http://schemas.microsoft.com/office/powerpoint/2010/main" val="161080718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ctrTitle"/>
          </p:nvPr>
        </p:nvSpPr>
        <p:spPr/>
        <p:txBody>
          <a:bodyPr>
            <a:normAutofit/>
          </a:bodyPr>
          <a:lstStyle/>
          <a:p>
            <a:r>
              <a:rPr lang="es-CO" sz="6600" b="0" dirty="0">
                <a:latin typeface="Montserrat" panose="00000500000000000000" pitchFamily="50" charset="0"/>
              </a:rPr>
              <a:t>¡Gracias!</a:t>
            </a:r>
          </a:p>
        </p:txBody>
      </p:sp>
      <p:sp>
        <p:nvSpPr>
          <p:cNvPr id="6" name="Subtítulo 5"/>
          <p:cNvSpPr>
            <a:spLocks noGrp="1"/>
          </p:cNvSpPr>
          <p:nvPr>
            <p:ph type="subTitle" idx="1"/>
          </p:nvPr>
        </p:nvSpPr>
        <p:spPr>
          <a:xfrm>
            <a:off x="2781300" y="3697264"/>
            <a:ext cx="6629400" cy="1655762"/>
          </a:xfrm>
        </p:spPr>
        <p:txBody>
          <a:bodyPr/>
          <a:lstStyle/>
          <a:p>
            <a:r>
              <a:rPr lang="es-CO" dirty="0">
                <a:latin typeface="Montserrat" panose="00000500000000000000" pitchFamily="50" charset="0"/>
              </a:rPr>
              <a:t>juliangph@gmail.com</a:t>
            </a:r>
          </a:p>
        </p:txBody>
      </p:sp>
    </p:spTree>
    <p:extLst>
      <p:ext uri="{BB962C8B-B14F-4D97-AF65-F5344CB8AC3E}">
        <p14:creationId xmlns:p14="http://schemas.microsoft.com/office/powerpoint/2010/main" val="39869285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D7873A-F512-4AAA-A3DD-71BB7089EA11}"/>
              </a:ext>
            </a:extLst>
          </p:cNvPr>
          <p:cNvSpPr>
            <a:spLocks noGrp="1"/>
          </p:cNvSpPr>
          <p:nvPr>
            <p:ph type="title"/>
          </p:nvPr>
        </p:nvSpPr>
        <p:spPr>
          <a:xfrm>
            <a:off x="488005" y="166051"/>
            <a:ext cx="8004243" cy="1325563"/>
          </a:xfrm>
        </p:spPr>
        <p:txBody>
          <a:bodyPr/>
          <a:lstStyle/>
          <a:p>
            <a:pPr algn="ctr"/>
            <a:r>
              <a:rPr lang="es-CO" b="0" dirty="0">
                <a:latin typeface="Montserrat" panose="00000500000000000000" pitchFamily="50" charset="0"/>
              </a:rPr>
              <a:t>Factores que afectan la edad de la menopausia</a:t>
            </a:r>
          </a:p>
        </p:txBody>
      </p:sp>
      <p:pic>
        <p:nvPicPr>
          <p:cNvPr id="5" name="Imagen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28185" y="2110902"/>
            <a:ext cx="1892509" cy="1165324"/>
          </a:xfrm>
          <a:prstGeom prst="rect">
            <a:avLst/>
          </a:prstGeom>
        </p:spPr>
      </p:pic>
      <p:pic>
        <p:nvPicPr>
          <p:cNvPr id="6" name="Imagen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746473" y="3895514"/>
            <a:ext cx="2067148" cy="1375593"/>
          </a:xfrm>
          <a:prstGeom prst="rect">
            <a:avLst/>
          </a:prstGeom>
        </p:spPr>
      </p:pic>
      <p:pic>
        <p:nvPicPr>
          <p:cNvPr id="7" name="Imagen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163816" y="2110902"/>
            <a:ext cx="2147390" cy="1165324"/>
          </a:xfrm>
          <a:prstGeom prst="rect">
            <a:avLst/>
          </a:prstGeom>
        </p:spPr>
      </p:pic>
      <p:pic>
        <p:nvPicPr>
          <p:cNvPr id="8" name="Imagen 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367623" y="3938376"/>
            <a:ext cx="2221218" cy="1332731"/>
          </a:xfrm>
          <a:prstGeom prst="rect">
            <a:avLst/>
          </a:prstGeom>
        </p:spPr>
      </p:pic>
    </p:spTree>
    <p:extLst>
      <p:ext uri="{BB962C8B-B14F-4D97-AF65-F5344CB8AC3E}">
        <p14:creationId xmlns:p14="http://schemas.microsoft.com/office/powerpoint/2010/main" val="1177232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D7873A-F512-4AAA-A3DD-71BB7089EA11}"/>
              </a:ext>
            </a:extLst>
          </p:cNvPr>
          <p:cNvSpPr>
            <a:spLocks noGrp="1"/>
          </p:cNvSpPr>
          <p:nvPr>
            <p:ph type="title"/>
          </p:nvPr>
        </p:nvSpPr>
        <p:spPr>
          <a:xfrm>
            <a:off x="838200" y="112206"/>
            <a:ext cx="10515600" cy="1325563"/>
          </a:xfrm>
        </p:spPr>
        <p:txBody>
          <a:bodyPr/>
          <a:lstStyle/>
          <a:p>
            <a:r>
              <a:rPr lang="es-CO" b="0" dirty="0">
                <a:latin typeface="Montserrat" panose="00000500000000000000" pitchFamily="50" charset="0"/>
              </a:rPr>
              <a:t>Cambios fisiológicos </a:t>
            </a:r>
          </a:p>
        </p:txBody>
      </p:sp>
      <p:pic>
        <p:nvPicPr>
          <p:cNvPr id="5"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Effect>
                      <a14:brightnessContrast contrast="40000"/>
                    </a14:imgEffect>
                  </a14:imgLayer>
                </a14:imgProps>
              </a:ext>
              <a:ext uri="{28A0092B-C50C-407E-A947-70E740481C1C}">
                <a14:useLocalDpi xmlns:a14="http://schemas.microsoft.com/office/drawing/2010/main"/>
              </a:ext>
            </a:extLst>
          </a:blip>
          <a:srcRect/>
          <a:stretch>
            <a:fillRect/>
          </a:stretch>
        </p:blipFill>
        <p:spPr bwMode="auto">
          <a:xfrm>
            <a:off x="5244636" y="1872050"/>
            <a:ext cx="6331779" cy="41688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429106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lh5.googleusercontent.com/LzRFWrUjH5WIQnnoFzMFdEBzyTMaByAOtbeHMcuNUv3SdusRxhxRciMPKnoUuSqnzfiHOT7y2oovCRMZnhTHIMfxunJWhHhMmL1e8az8cSgjGmRsMSrIY1QKBXYfBQ"/>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990288" y="1854808"/>
            <a:ext cx="6973733" cy="4043594"/>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
        <p:nvSpPr>
          <p:cNvPr id="9" name="Título 1">
            <a:extLst>
              <a:ext uri="{FF2B5EF4-FFF2-40B4-BE49-F238E27FC236}">
                <a16:creationId xmlns:a16="http://schemas.microsoft.com/office/drawing/2014/main" id="{31DBCD07-542C-4ECC-8706-D3EC68DF7148}"/>
              </a:ext>
            </a:extLst>
          </p:cNvPr>
          <p:cNvSpPr txBox="1">
            <a:spLocks/>
          </p:cNvSpPr>
          <p:nvPr/>
        </p:nvSpPr>
        <p:spPr>
          <a:xfrm>
            <a:off x="838200" y="11220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00AAA7"/>
                </a:solidFill>
                <a:latin typeface="Montserrat" panose="02000505000000020004" pitchFamily="2" charset="0"/>
                <a:ea typeface="+mj-ea"/>
                <a:cs typeface="+mj-cs"/>
              </a:defRPr>
            </a:lvl1pPr>
          </a:lstStyle>
          <a:p>
            <a:r>
              <a:rPr lang="es-CO" b="0">
                <a:latin typeface="Montserrat" panose="00000500000000000000" pitchFamily="50" charset="0"/>
              </a:rPr>
              <a:t>Cambios fisiológicos </a:t>
            </a:r>
            <a:endParaRPr lang="es-CO" b="0" dirty="0">
              <a:latin typeface="Montserrat" panose="00000500000000000000" pitchFamily="50" charset="0"/>
            </a:endParaRPr>
          </a:p>
        </p:txBody>
      </p:sp>
    </p:spTree>
    <p:extLst>
      <p:ext uri="{BB962C8B-B14F-4D97-AF65-F5344CB8AC3E}">
        <p14:creationId xmlns:p14="http://schemas.microsoft.com/office/powerpoint/2010/main" val="9862129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https://lh4.googleusercontent.com/iDVq8lov8X3WypVCiFXQVaZMRZhrUkikpWPTg_LfmOGTvtDNsnZXkv9QWwOUToBHZoNz_yAuc3NKK_UvK-qc1Iqn4pEPQqdGkddhPXmBNvqlSN91V9VMoGIWmcwzmw"/>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017996" y="1858145"/>
            <a:ext cx="6854689" cy="4115743"/>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
        <p:nvSpPr>
          <p:cNvPr id="9" name="Título 1">
            <a:extLst>
              <a:ext uri="{FF2B5EF4-FFF2-40B4-BE49-F238E27FC236}">
                <a16:creationId xmlns:a16="http://schemas.microsoft.com/office/drawing/2014/main" id="{C1FF4A04-BB18-49C3-BCF2-69157D5D0B9B}"/>
              </a:ext>
            </a:extLst>
          </p:cNvPr>
          <p:cNvSpPr>
            <a:spLocks noGrp="1"/>
          </p:cNvSpPr>
          <p:nvPr>
            <p:ph type="title"/>
          </p:nvPr>
        </p:nvSpPr>
        <p:spPr>
          <a:xfrm>
            <a:off x="838200" y="112206"/>
            <a:ext cx="10515600" cy="1325563"/>
          </a:xfrm>
        </p:spPr>
        <p:txBody>
          <a:bodyPr/>
          <a:lstStyle/>
          <a:p>
            <a:r>
              <a:rPr lang="es-CO" b="0" dirty="0">
                <a:latin typeface="Montserrat" panose="00000500000000000000" pitchFamily="50" charset="0"/>
              </a:rPr>
              <a:t>Cambios fisiológicos </a:t>
            </a:r>
          </a:p>
        </p:txBody>
      </p:sp>
    </p:spTree>
    <p:extLst>
      <p:ext uri="{BB962C8B-B14F-4D97-AF65-F5344CB8AC3E}">
        <p14:creationId xmlns:p14="http://schemas.microsoft.com/office/powerpoint/2010/main" val="3025736110"/>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ción1" id="{CD1CFEA7-C285-4D64-B998-B77C0839C080}" vid="{BECAA0F5-D504-4101-B8E0-AAB2FE770967}"/>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PlantillaNuevoFR2020</Template>
  <TotalTime>763</TotalTime>
  <Words>3542</Words>
  <Application>Microsoft Office PowerPoint</Application>
  <PresentationFormat>Panorámica</PresentationFormat>
  <Paragraphs>344</Paragraphs>
  <Slides>51</Slides>
  <Notes>23</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51</vt:i4>
      </vt:variant>
    </vt:vector>
  </HeadingPairs>
  <TitlesOfParts>
    <vt:vector size="57" baseType="lpstr">
      <vt:lpstr>Arial</vt:lpstr>
      <vt:lpstr>Calibri</vt:lpstr>
      <vt:lpstr>Corbel</vt:lpstr>
      <vt:lpstr>Montserrat</vt:lpstr>
      <vt:lpstr>Montserrat black</vt:lpstr>
      <vt:lpstr>Tema de Office</vt:lpstr>
      <vt:lpstr>Menopausia</vt:lpstr>
      <vt:lpstr>Definición</vt:lpstr>
      <vt:lpstr>Definición </vt:lpstr>
      <vt:lpstr>Presentación de PowerPoint</vt:lpstr>
      <vt:lpstr>Epidemiología</vt:lpstr>
      <vt:lpstr>Factores que afectan la edad de la menopausia</vt:lpstr>
      <vt:lpstr>Cambios fisiológicos </vt:lpstr>
      <vt:lpstr>Presentación de PowerPoint</vt:lpstr>
      <vt:lpstr>Cambios fisiológicos </vt:lpstr>
      <vt:lpstr>Estrógenos</vt:lpstr>
      <vt:lpstr>Estrógenos</vt:lpstr>
      <vt:lpstr>Cambios fisiológicos </vt:lpstr>
      <vt:lpstr>Presentación de PowerPoint</vt:lpstr>
      <vt:lpstr>Presentación de PowerPoint</vt:lpstr>
      <vt:lpstr>RCV en menopausia</vt:lpstr>
      <vt:lpstr>Factores de riesgo</vt:lpstr>
      <vt:lpstr>Consecuencias</vt:lpstr>
      <vt:lpstr>Síntomas </vt:lpstr>
      <vt:lpstr>Síntomas vasomotores </vt:lpstr>
      <vt:lpstr>Síntomas vasomotores </vt:lpstr>
      <vt:lpstr>Diagnóstico menopausia</vt:lpstr>
      <vt:lpstr>Diagnóstico menopausia</vt:lpstr>
      <vt:lpstr>Estratificación</vt:lpstr>
      <vt:lpstr>Prevención</vt:lpstr>
      <vt:lpstr>Generalidades de la TRH</vt:lpstr>
      <vt:lpstr>Generalidades de la TRH</vt:lpstr>
      <vt:lpstr>Generalidades de la TRH</vt:lpstr>
      <vt:lpstr>Generalidades de la TRH</vt:lpstr>
      <vt:lpstr>Generalidades de la TRH</vt:lpstr>
      <vt:lpstr>Generalidades de la TRH</vt:lpstr>
      <vt:lpstr>Generalidades de la TRH</vt:lpstr>
      <vt:lpstr>¿A quién iniciar TRH?</vt:lpstr>
      <vt:lpstr>Recomendaciones con base en el riesgo CV </vt:lpstr>
      <vt:lpstr>Presentación de PowerPoint</vt:lpstr>
      <vt:lpstr>¿Cómo se calcula el riesgo CV en una mujer menopaúsica?</vt:lpstr>
      <vt:lpstr>Herramientas</vt:lpstr>
      <vt:lpstr>Recomendaciones con base en el riego de TEV</vt:lpstr>
      <vt:lpstr>Presentación de PowerPoint</vt:lpstr>
      <vt:lpstr>Recomendaciones con base en el riego de CA de mama</vt:lpstr>
      <vt:lpstr>Elección del tratamiento </vt:lpstr>
      <vt:lpstr>Estrógenos</vt:lpstr>
      <vt:lpstr>Presentación de PowerPoint</vt:lpstr>
      <vt:lpstr>Presentación de PowerPoint</vt:lpstr>
      <vt:lpstr>Presentación de PowerPoint</vt:lpstr>
      <vt:lpstr>Presentación de PowerPoint</vt:lpstr>
      <vt:lpstr>Presentación de PowerPoint</vt:lpstr>
      <vt:lpstr>Otras opciones</vt:lpstr>
      <vt:lpstr>Seguimiento</vt:lpstr>
      <vt:lpstr>Anticoncepción</vt:lpstr>
      <vt:lpstr>Conclusiones </vt:lpstr>
      <vt:lpstr>¡Gracias!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ana.cardonaga@outlook.es</dc:creator>
  <cp:lastModifiedBy>User</cp:lastModifiedBy>
  <cp:revision>95</cp:revision>
  <dcterms:created xsi:type="dcterms:W3CDTF">2020-11-12T02:46:13Z</dcterms:created>
  <dcterms:modified xsi:type="dcterms:W3CDTF">2021-05-12T17:52:40Z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3108864</vt:lpwstr>
  </property>
  <property fmtid="{D5CDD505-2E9C-101B-9397-08002B2CF9AE}" name="NXPowerLiteSettings" pid="3">
    <vt:lpwstr>C7000400038000</vt:lpwstr>
  </property>
  <property fmtid="{D5CDD505-2E9C-101B-9397-08002B2CF9AE}" name="NXPowerLiteVersion" pid="4">
    <vt:lpwstr>S9.0.3</vt:lpwstr>
  </property>
</Properties>
</file>