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5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binary" PartName="/ppt/metadata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12192000" cy="6858000"/>
  <p:notesSz cx="6858000" cy="9144000"/>
  <p:embeddedFontLs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Montserrat" panose="02000505000000020004" pitchFamily="2" charset="0"/>
      <p:regular r:id="rId59"/>
      <p:bold r:id="rId60"/>
      <p:italic r:id="rId61"/>
      <p:boldItalic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3" roundtripDataSignature="AMtx7migjszrZspeTcyQ15SNhmJrbnUr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63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4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61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6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Volumetría es dependiente del software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Etiología benigna: : granulomas infecciosos: 80’% histoplasma, coccidiooides y micobacterias, bacterias que forman abscesos: satafilo y pneumocystis, dirofilariasis.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Tumores benignos: Hamar tomas 10%, calcificación en cris peta, , menos comunes: leiomiomas, fibromas, hemangiomas, amiloidoma pneumocistoma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Vascular: MAV,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Inflamatorias: GPG, AR, sarcoidosis, amiloidosis</a:t>
            </a:r>
            <a:endParaRPr/>
          </a:p>
        </p:txBody>
      </p:sp>
      <p:sp>
        <p:nvSpPr>
          <p:cNvPr id="207" name="Google Shape;20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A corte transversal de 1 mm muestra una opacidad nodular adyacente a la fisura menor, imágenes de reconstrucción  muestra que la opacidad es una circatriz benigna de tejido linfoide</a:t>
            </a:r>
            <a:endParaRPr/>
          </a:p>
        </p:txBody>
      </p:sp>
      <p:sp>
        <p:nvSpPr>
          <p:cNvPr id="214" name="Google Shape;21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•Nodules &lt;5 mm: &lt;1 percent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•Nodules 5 to 9 mm: 2 to 6 percent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•Nodules 8 to 20 mm: 18 percent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•Nodules &gt;20 mm: &gt;50 percent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Clasificación correcta de los nódulos en solidos o Subsolidos solo en 58% de los casos</a:t>
            </a:r>
            <a:endParaRPr/>
          </a:p>
        </p:txBody>
      </p:sp>
      <p:sp>
        <p:nvSpPr>
          <p:cNvPr id="228" name="Google Shape;22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Nódulos        </a:t>
            </a:r>
            <a:endParaRPr/>
          </a:p>
        </p:txBody>
      </p:sp>
      <p:sp>
        <p:nvSpPr>
          <p:cNvPr id="235" name="Google Shape;235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Márgenes espiculadas</a:t>
            </a:r>
            <a:endParaRPr/>
          </a:p>
        </p:txBody>
      </p:sp>
      <p:sp>
        <p:nvSpPr>
          <p:cNvPr id="258" name="Google Shape;258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A cortes transversales de 1 mm lóbulos superiores, nódulos bilaterales variables subsolidos seguimiento a 3 a 6 meses, muestra nodulo de vidrio esmerilado de 10 mm lo cual es compatible  adenocarcinoma primario multifocal.</a:t>
            </a:r>
            <a:endParaRPr/>
          </a:p>
        </p:txBody>
      </p:sp>
      <p:sp>
        <p:nvSpPr>
          <p:cNvPr id="265" name="Google Shape;265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Calcificación excéntrica, carcinoma escamo celular, calcificación concéntrica sugestiva de benigno.</a:t>
            </a:r>
            <a:endParaRPr/>
          </a:p>
        </p:txBody>
      </p:sp>
      <p:sp>
        <p:nvSpPr>
          <p:cNvPr id="273" name="Google Shape;273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3392 participants (84.4% male, median age 59 years) had 7258 nodules at baseline CT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screening. Of these, 1741 participants (51.3%) had one nodule, 802 (23.6%) had two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nodules, 356 (10.5%) had three nodules, 193 (5.7%) had four nodules and 300 (9.9%)</a:t>
            </a:r>
            <a:endParaRPr/>
          </a:p>
        </p:txBody>
      </p:sp>
      <p:sp>
        <p:nvSpPr>
          <p:cNvPr id="288" name="Google Shape;288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Crecimiento depende de la histología y morfología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Se recomiendan para los nódulos subsolidos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Que para los nódulos sólidos.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Subsolidos seguimientos mas largos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Radiografía de tórax, VPP de 65% para benignidad.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Tac aprecia cambios de 0,5 mm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Tiempo par a doblar el volumen VDT 20 a 400 días, Lento &gt; 400 para carcinoides y adenomas de bajo grado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Nódulo con aumento en &lt; 20 días o mas de 400 es probablemente benigno.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Vidrio esmerilado 513 días, Subsolidos 457 días, solidos 149 días.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&gt; 25% significativa para algunos.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9" name="Google Shape;31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Apendide E1 online  83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Según la ACCP</a:t>
            </a:r>
            <a:endParaRPr/>
          </a:p>
        </p:txBody>
      </p:sp>
      <p:sp>
        <p:nvSpPr>
          <p:cNvPr id="333" name="Google Shape;333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Estos modelos estiman las probabilidad es de riesgo en pacientes de alto riesgo y sobreestiman en bajo riesgo.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Modelo de los veteranos solo para alto riesgo.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Modelo de la clínica mayo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Modelo de ,los LR</a:t>
            </a:r>
            <a:endParaRPr/>
          </a:p>
        </p:txBody>
      </p:sp>
      <p:sp>
        <p:nvSpPr>
          <p:cNvPr id="352" name="Google Shape;352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Excluir nódulos de &lt; 1% de riesgo de TAC de rutina</a:t>
            </a:r>
            <a:endParaRPr/>
          </a:p>
        </p:txBody>
      </p:sp>
      <p:sp>
        <p:nvSpPr>
          <p:cNvPr id="358" name="Google Shape;358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Estudios anteriores eran con TAC con cortes gruesos.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CO"/>
              <a:t>Muy estables a dos años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7" name="Google Shape;387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Izquierda: nódulo subpleural triangular con extensión lineal a la superficie típico de nódulo linfoide intrapulmonar no se recomienda seguimiento.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Derecha:  Nodulo sospechoso espiculado; cirugía revela adenocarcinoma invasivo</a:t>
            </a:r>
            <a:endParaRPr/>
          </a:p>
        </p:txBody>
      </p:sp>
      <p:sp>
        <p:nvSpPr>
          <p:cNvPr id="388" name="Google Shape;388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80% son benignos: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Micosis: (histoplasma, coccidioidomicosis), micobacterias (tuberculosas y no tuberculosas)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Stafilococo, neumocistis.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10% hamartomas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Malformaciones arteriovenosas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Inflamatorias AR, sarcoidosis, amiloidosis, Granulomatosis con poliangitis</a:t>
            </a:r>
            <a:endParaRPr/>
          </a:p>
        </p:txBody>
      </p:sp>
      <p:sp>
        <p:nvSpPr>
          <p:cNvPr id="105" name="Google Shape;10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6" name="Google Shape;396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Engrosamiento progresivo medido a los 10 meses lóbulo superior derecho con quiste adenocarcinoma invasivo</a:t>
            </a:r>
            <a:endParaRPr/>
          </a:p>
        </p:txBody>
      </p:sp>
      <p:sp>
        <p:nvSpPr>
          <p:cNvPr id="397" name="Google Shape;397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CO"/>
              <a:t>se debe considerar seguimiento a corto plazo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Caplan's disease is a combination of rheumatoid arthritis and coal-worker's pneumoconiosis that manifests with multiple pulmonary nodules </a:t>
            </a:r>
            <a:endParaRPr/>
          </a:p>
        </p:txBody>
      </p:sp>
      <p:sp>
        <p:nvSpPr>
          <p:cNvPr id="404" name="Google Shape;404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0" name="Google Shape;410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Nódulos solidos múltiples en lóbulos inferiores secundarios a carcinoma tiroideo metastasico.</a:t>
            </a:r>
            <a:endParaRPr/>
          </a:p>
        </p:txBody>
      </p:sp>
      <p:sp>
        <p:nvSpPr>
          <p:cNvPr id="411" name="Google Shape;411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5" name="Google Shape;425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Podrían ser seguidos en forma segura en 5 años.</a:t>
            </a:r>
            <a:endParaRPr/>
          </a:p>
        </p:txBody>
      </p:sp>
      <p:sp>
        <p:nvSpPr>
          <p:cNvPr id="426" name="Google Shape;426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2" name="Google Shape;432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Nódulo de vidrio esmerilado a los 2 años crecimiento sutil, podría ser un adenocarcinoma primario, se recomienda seguimiento anual</a:t>
            </a:r>
            <a:endParaRPr/>
          </a:p>
        </p:txBody>
      </p:sp>
      <p:sp>
        <p:nvSpPr>
          <p:cNvPr id="433" name="Google Shape;433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9" name="Google Shape;439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Nódulo de vidrio esmerilado puro de 10 mm, m a los 15 meses un ligero aumento de la opacidad,  10 meses después del ultimo con componente solido adenocarcinoma lepidico invasivo.</a:t>
            </a:r>
            <a:endParaRPr/>
          </a:p>
        </p:txBody>
      </p:sp>
      <p:sp>
        <p:nvSpPr>
          <p:cNvPr id="440" name="Google Shape;440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2" name="Google Shape;462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Lóbulo superior nódulo de vidrio esmerilado de 10 mm,  seguimiento a los 4 meses  mostro resolución</a:t>
            </a:r>
            <a:endParaRPr/>
          </a:p>
        </p:txBody>
      </p:sp>
      <p:sp>
        <p:nvSpPr>
          <p:cNvPr id="463" name="Google Shape;463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8" name="Google Shape;468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Seguimiento por 5 años es arbitrario</a:t>
            </a:r>
            <a:endParaRPr/>
          </a:p>
        </p:txBody>
      </p:sp>
      <p:sp>
        <p:nvSpPr>
          <p:cNvPr id="469" name="Google Shape;469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80% son benignos: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Micosis: (histoplasma, coccidioidomicosis), micobacterias (tuberculosas y no tuberculosas)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Stafilococo, neumocistis.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10% hamartomas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Malformaciones arteriovenosas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Inflamatorias AR, sarcoidosis, amiloidosis, Granulomatosis con poliangitis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Etiologias maliognas: principal adenocarcinoma, segjido de escamocelular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Metastasicos que aaprecen como unicios: melanoma, renal, testicular, carcinomas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Paciente con un primario tiene 25% de posibilidades de ser una metástasis.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Tumores carcinoides: endobronquiales, periféricos, bien circunsritos en 20%</a:t>
            </a:r>
            <a:endParaRPr/>
          </a:p>
        </p:txBody>
      </p:sp>
      <p:sp>
        <p:nvSpPr>
          <p:cNvPr id="120" name="Google Shape;12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5" name="Google Shape;475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Transversal de 1 mm  lóbulo subsolido a a los 4 meses con resolución</a:t>
            </a:r>
            <a:endParaRPr/>
          </a:p>
        </p:txBody>
      </p:sp>
      <p:sp>
        <p:nvSpPr>
          <p:cNvPr id="476" name="Google Shape;476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1" name="Google Shape;481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Componenete solido mayor de 5 mm se relaciona con una mayor probabilidad de invasión local.</a:t>
            </a:r>
            <a:endParaRPr/>
          </a:p>
        </p:txBody>
      </p:sp>
      <p:sp>
        <p:nvSpPr>
          <p:cNvPr id="482" name="Google Shape;482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8" name="Google Shape;488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Segmento del lóbulo superior con apariencia de vidrio esmerilado y morfología solida, a los 3 meses incremento en la progresión del tamaño del componente solido, cirugía revela adenocarcinoma.</a:t>
            </a:r>
            <a:endParaRPr/>
          </a:p>
        </p:txBody>
      </p:sp>
      <p:sp>
        <p:nvSpPr>
          <p:cNvPr id="489" name="Google Shape;489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0" name="Google Shape;500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Múltiples nódulos apariencia de vidrio esmerilado y morfología solida en el lóbulo superior izquierdo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Seguimiento a 3 a 6 meses  nódulo de 10 mm en el lóbulo superior derecho adenocarcinoma primario</a:t>
            </a:r>
            <a:endParaRPr/>
          </a:p>
        </p:txBody>
      </p:sp>
      <p:sp>
        <p:nvSpPr>
          <p:cNvPr id="501" name="Google Shape;501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44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3" name="Google Shape;513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Han ampliado considerablemente el papel y la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De la broncoscopia para el diagnóstico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46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0" name="Google Shape;520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CO"/>
              <a:t>Ángulos costofrénicos, donde la cicatriz focal es también común.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47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7" name="Google Shape;527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NELSON trislno se evidencio malignidad.</a:t>
            </a:r>
            <a:endParaRPr/>
          </a:p>
        </p:txBody>
      </p:sp>
      <p:sp>
        <p:nvSpPr>
          <p:cNvPr id="528" name="Google Shape;528;p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48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4" name="Google Shape;534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Medicion de biomarcadores: Antigeno carcinoembrioanrio, Alfa 1 antitripsina, antígeno apra carnicnoa de células escamzosas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Medidores de bnignidad: Enzima convertidora de angiotensina, marcadores de enfermedades inflamtorias, noe stan validados.</a:t>
            </a:r>
            <a:endParaRPr/>
          </a:p>
        </p:txBody>
      </p:sp>
      <p:sp>
        <p:nvSpPr>
          <p:cNvPr id="535" name="Google Shape;535;p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49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Estudio retrospectivo de 955 lesiones en moneda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Malignidad de 49 % aumentaba con la edad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80% son benignos: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Micosis: (histoplasma, coccidioidomicosis), micobacterias (tuberculosas y no tuberculosas)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Stafilococo, neumocistis.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10% hamartomas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Malformaciones arteriovenosas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Inflamatorias AR, sarcoidosis, amiloidosis, Granulomatosis con poliangitis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Etiologias maliognas: principal adenocarcinoma, segjido de escamocelular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Metastasicos que aaprecen como unicios: melanoma, renal, testicular, carcinomas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Paciente con un primario tiene 25% de posibilidades de ser una metástasis.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Tumores carcinoides: endobronquiales, periféricos, bien circunsritos en 20%</a:t>
            </a:r>
            <a:endParaRPr/>
          </a:p>
        </p:txBody>
      </p:sp>
      <p:sp>
        <p:nvSpPr>
          <p:cNvPr id="160" name="Google Shape;16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5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0" name="Google Shape;550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PET scna el cáncer es metabólicamente mas activo.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TAC con contraste dinamico, RMN dinámica. Todos con sensibilidad similar.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&gt;8 mm sensibilidad de 72 a 94%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Al ta p´robaliad de cáncer mas de 65% No cambia probabilida de la biopsia.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Menios de 8 mm sensibilidad de 47 – 89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Fluorodeoxiglucosa pobre ingesta en carcinoids adenocarcinoma invasivo minimo o lepidico.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Avidez por la FDG se mide en SUV &lt; de 2,5 a menor SUV menor posibilidad de malignidad.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Falsos positivos: Pneumonia, micobacterias, nódulos reumaotoides, sarcoidosis.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Falsos negativos: </a:t>
            </a:r>
            <a:endParaRPr/>
          </a:p>
        </p:txBody>
      </p:sp>
      <p:sp>
        <p:nvSpPr>
          <p:cNvPr id="551" name="Google Shape;551;p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50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0" name="Google Shape;560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CO"/>
              <a:t>PET scna el cáncer es metabólicamente mas activo.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51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Largo periodo antes de iniciar seguimiento</a:t>
            </a:r>
            <a:endParaRPr/>
          </a:p>
        </p:txBody>
      </p:sp>
      <p:sp>
        <p:nvSpPr>
          <p:cNvPr id="167" name="Google Shape;16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Cortes gruesos cambian la relación con la parte solida y afectan el manejo.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Menos del 1% del PAN trial Canadian son malignios: de estos 50% son adenocarcinomas, ca de células grandes (periferia), en menor medida escamocelular (lesiones centrales.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Probabilidad de detectar metástasis en rx pulmonar es del 25%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Tumores carcinoides: neuroendocrinos, generalmente endobronquiales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Tumor neuroendocrino de alto (carcinoma neuroendocrino) y bajo grado</a:t>
            </a:r>
            <a:endParaRPr/>
          </a:p>
        </p:txBody>
      </p:sp>
      <p:sp>
        <p:nvSpPr>
          <p:cNvPr id="184" name="Google Shape;18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Izquierda:  A nódulo solido marginado  con calcificación central, típico de un granuloma en curación., no requiere mas seguimiento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B igual.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Derecha: TAC transversal de 5 mm muestra solo vidrio esmerilado , Cortes de 1 mm muestran las diferentes secciones un nodulo solido con componenete quistico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Hamartoma: 10% de las enfermedads, edad media, heeterogeneos POP con calcificación en menos del 10% alternancia de calcificación con grasa: fibromas, leiomiomas, hemangiomas, pneumocistoma.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A ventana pulmonar B heterogéneo con calcificaciones sugestivo de hamartoma, no se recomienda mas seguimiento</a:t>
            </a:r>
            <a:endParaRPr/>
          </a:p>
        </p:txBody>
      </p:sp>
      <p:sp>
        <p:nvSpPr>
          <p:cNvPr id="200" name="Google Shape;20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6000"/>
              <a:buFont typeface="Montserra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4"/>
          <p:cNvSpPr txBox="1">
            <a:spLocks noGrp="1"/>
          </p:cNvSpPr>
          <p:nvPr>
            <p:ph type="subTitle" idx="1"/>
          </p:nvPr>
        </p:nvSpPr>
        <p:spPr>
          <a:xfrm>
            <a:off x="4038600" y="3602038"/>
            <a:ext cx="6629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3"/>
          <p:cNvSpPr txBox="1">
            <a:spLocks noGrp="1"/>
          </p:cNvSpPr>
          <p:nvPr>
            <p:ph type="title"/>
          </p:nvPr>
        </p:nvSpPr>
        <p:spPr>
          <a:xfrm>
            <a:off x="839788" y="457199"/>
            <a:ext cx="3932237" cy="1938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200"/>
              <a:buFont typeface="Montserra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63"/>
          <p:cNvSpPr txBox="1">
            <a:spLocks noGrp="1"/>
          </p:cNvSpPr>
          <p:nvPr>
            <p:ph type="body" idx="1"/>
          </p:nvPr>
        </p:nvSpPr>
        <p:spPr>
          <a:xfrm>
            <a:off x="836612" y="2395328"/>
            <a:ext cx="3932237" cy="193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4"/>
          <p:cNvSpPr txBox="1">
            <a:spLocks noGrp="1"/>
          </p:cNvSpPr>
          <p:nvPr>
            <p:ph type="body" idx="1"/>
          </p:nvPr>
        </p:nvSpPr>
        <p:spPr>
          <a:xfrm rot="5400000">
            <a:off x="5515321" y="574192"/>
            <a:ext cx="4530725" cy="703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>
  <p:cSld name="Título vertical y texto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65"/>
          <p:cNvSpPr txBox="1">
            <a:spLocks noGrp="1"/>
          </p:cNvSpPr>
          <p:nvPr>
            <p:ph type="body" idx="1"/>
          </p:nvPr>
        </p:nvSpPr>
        <p:spPr>
          <a:xfrm rot="5400000">
            <a:off x="3609180" y="1213643"/>
            <a:ext cx="5811838" cy="411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sp>
        <p:nvSpPr>
          <p:cNvPr id="89" name="Google Shape;89;p65"/>
          <p:cNvSpPr txBox="1">
            <a:spLocks noGrp="1"/>
          </p:cNvSpPr>
          <p:nvPr>
            <p:ph type="body" idx="2"/>
          </p:nvPr>
        </p:nvSpPr>
        <p:spPr>
          <a:xfrm rot="5400000">
            <a:off x="545338" y="162683"/>
            <a:ext cx="3709918" cy="411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5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5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5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195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6000"/>
              <a:buFont typeface="Montserra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6"/>
          <p:cNvSpPr txBox="1">
            <a:spLocks noGrp="1"/>
          </p:cNvSpPr>
          <p:nvPr>
            <p:ph type="body" idx="1"/>
          </p:nvPr>
        </p:nvSpPr>
        <p:spPr>
          <a:xfrm>
            <a:off x="4313582" y="3675063"/>
            <a:ext cx="7040217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  <a:defRPr sz="2400">
                <a:solidFill>
                  <a:srgbClr val="152B4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7"/>
          <p:cNvSpPr txBox="1">
            <a:spLocks noGrp="1"/>
          </p:cNvSpPr>
          <p:nvPr>
            <p:ph type="body" idx="1"/>
          </p:nvPr>
        </p:nvSpPr>
        <p:spPr>
          <a:xfrm>
            <a:off x="685801" y="1825625"/>
            <a:ext cx="10667997" cy="209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sp>
        <p:nvSpPr>
          <p:cNvPr id="40" name="Google Shape;40;p57"/>
          <p:cNvSpPr txBox="1">
            <a:spLocks noGrp="1"/>
          </p:cNvSpPr>
          <p:nvPr>
            <p:ph type="body" idx="2"/>
          </p:nvPr>
        </p:nvSpPr>
        <p:spPr>
          <a:xfrm>
            <a:off x="4669654" y="3916017"/>
            <a:ext cx="6684145" cy="241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8"/>
          <p:cNvSpPr txBox="1">
            <a:spLocks noGrp="1"/>
          </p:cNvSpPr>
          <p:nvPr>
            <p:ph type="body" idx="1"/>
          </p:nvPr>
        </p:nvSpPr>
        <p:spPr>
          <a:xfrm>
            <a:off x="4591878" y="1825625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9"/>
          <p:cNvSpPr txBox="1">
            <a:spLocks noGrp="1"/>
          </p:cNvSpPr>
          <p:nvPr>
            <p:ph type="body" idx="1"/>
          </p:nvPr>
        </p:nvSpPr>
        <p:spPr>
          <a:xfrm>
            <a:off x="4562061" y="1681163"/>
            <a:ext cx="679332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800"/>
              <a:buNone/>
              <a:defRPr sz="28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59"/>
          <p:cNvSpPr txBox="1">
            <a:spLocks noGrp="1"/>
          </p:cNvSpPr>
          <p:nvPr>
            <p:ph type="body" idx="2"/>
          </p:nvPr>
        </p:nvSpPr>
        <p:spPr>
          <a:xfrm>
            <a:off x="4562061" y="2505075"/>
            <a:ext cx="679332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200"/>
              <a:buFont typeface="Montserra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2"/>
          <p:cNvSpPr txBox="1">
            <a:spLocks noGrp="1"/>
          </p:cNvSpPr>
          <p:nvPr>
            <p:ph type="body" idx="1"/>
          </p:nvPr>
        </p:nvSpPr>
        <p:spPr>
          <a:xfrm>
            <a:off x="4985336" y="1097722"/>
            <a:ext cx="6336127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62"/>
          <p:cNvSpPr txBox="1">
            <a:spLocks noGrp="1"/>
          </p:cNvSpPr>
          <p:nvPr>
            <p:ph type="body" idx="2"/>
          </p:nvPr>
        </p:nvSpPr>
        <p:spPr>
          <a:xfrm>
            <a:off x="838200" y="2263775"/>
            <a:ext cx="3932237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  <a:defRPr sz="44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3"/>
          <p:cNvSpPr txBox="1">
            <a:spLocks noGrp="1"/>
          </p:cNvSpPr>
          <p:nvPr>
            <p:ph type="body" idx="1"/>
          </p:nvPr>
        </p:nvSpPr>
        <p:spPr>
          <a:xfrm>
            <a:off x="4263888" y="1825625"/>
            <a:ext cx="703359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notesSlides/notesSlide17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12.jpeg" Type="http://schemas.openxmlformats.org/officeDocument/2006/relationships/image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 ?><Relationships xmlns="http://schemas.openxmlformats.org/package/2006/relationships"><Relationship Id="rId3" Target="../media/image13.png" Type="http://schemas.openxmlformats.org/officeDocument/2006/relationships/image"/><Relationship Id="rId2" Target="../notesSlides/notesSlide19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14.jpe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notesSlides/notesSlide36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 ?><Relationships xmlns="http://schemas.openxmlformats.org/package/2006/relationships"><Relationship Id="rId3" Target="../media/image23.jpeg" Type="http://schemas.openxmlformats.org/officeDocument/2006/relationships/image"/><Relationship Id="rId2" Target="../notesSlides/notesSlide38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>
            <a:spLocks noGrp="1"/>
          </p:cNvSpPr>
          <p:nvPr>
            <p:ph type="ctrTitle"/>
          </p:nvPr>
        </p:nvSpPr>
        <p:spPr>
          <a:xfrm>
            <a:off x="1332569" y="835520"/>
            <a:ext cx="9526859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7200"/>
              <a:buFont typeface="Montserrat"/>
              <a:buNone/>
            </a:pPr>
            <a:r>
              <a:rPr lang="es-CO" sz="7200"/>
              <a:t>NÓDULO</a:t>
            </a:r>
            <a:br>
              <a:rPr lang="es-CO" sz="7200"/>
            </a:br>
            <a:r>
              <a:rPr lang="es-CO" sz="7200"/>
              <a:t>PULMONAR</a:t>
            </a:r>
            <a:endParaRPr/>
          </a:p>
        </p:txBody>
      </p:sp>
      <p:sp>
        <p:nvSpPr>
          <p:cNvPr id="95" name="Google Shape;95;p1"/>
          <p:cNvSpPr txBox="1">
            <a:spLocks noGrp="1"/>
          </p:cNvSpPr>
          <p:nvPr>
            <p:ph type="subTitle" idx="1"/>
          </p:nvPr>
        </p:nvSpPr>
        <p:spPr>
          <a:xfrm>
            <a:off x="2781298" y="3396756"/>
            <a:ext cx="6629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</a:pPr>
            <a:r>
              <a:rPr lang="es-CO"/>
              <a:t>Jose Carlos Álvarez Payares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</a:pPr>
            <a:r>
              <a:rPr lang="es-CO"/>
              <a:t>Residente Medicina Interna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</a:pPr>
            <a:r>
              <a:rPr lang="es-CO"/>
              <a:t>Universidad de Antioquia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/>
              <a:t>Recomendaciones generales</a:t>
            </a:r>
            <a:endParaRPr/>
          </a:p>
        </p:txBody>
      </p:sp>
      <p:sp>
        <p:nvSpPr>
          <p:cNvPr id="210" name="Google Shape;210;p10"/>
          <p:cNvSpPr txBox="1">
            <a:spLocks noGrp="1"/>
          </p:cNvSpPr>
          <p:nvPr>
            <p:ph type="body" idx="1"/>
          </p:nvPr>
        </p:nvSpPr>
        <p:spPr>
          <a:xfrm>
            <a:off x="2589212" y="17145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Seguimiento con técnicas de baja radiación.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Nódulos mayores de 10 mm requieren dimensiones del eje corto y largo.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Se pueden usar variables volumétricas: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Umbral de 100 a 250 corresponden a  6 mm  y 8  mm.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Debe hacerse una medición comparativa.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Uso rutinario de reconstrucción con cortes delgados.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5750" y="192655"/>
            <a:ext cx="7879638" cy="4579669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7" name="Google Shape;217;p11"/>
          <p:cNvSpPr/>
          <p:nvPr/>
        </p:nvSpPr>
        <p:spPr>
          <a:xfrm>
            <a:off x="5275436" y="4842934"/>
            <a:ext cx="5520266" cy="450811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Nódulo de 1 mm – cicatriz linfoide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ct val="100000"/>
              <a:buFont typeface="Montserrat"/>
              <a:buNone/>
            </a:pPr>
            <a:r>
              <a:rPr lang="es-CO"/>
              <a:t>Factores de riesgo de malignidad</a:t>
            </a:r>
            <a:endParaRPr/>
          </a:p>
        </p:txBody>
      </p:sp>
      <p:sp>
        <p:nvSpPr>
          <p:cNvPr id="224" name="Google Shape;224;p12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Morfología y tamaño del nódulo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Sólidos, vidrio esmerilado y con partes sólida.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Espiculación marginal: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Presente o ausente.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OR malignidad 2,2  a  2,5.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5606" y="0"/>
            <a:ext cx="9726394" cy="4772267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3"/>
          <p:cNvSpPr/>
          <p:nvPr/>
        </p:nvSpPr>
        <p:spPr>
          <a:xfrm>
            <a:off x="-188422" y="6150417"/>
            <a:ext cx="121920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Observer Variability for Classification of Pulmonary Nodules on Low-Dose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CT Images anRadiology: Volume 277: Number 3—December 2015.</a:t>
            </a:r>
            <a:endParaRPr sz="11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4"/>
          <p:cNvSpPr txBox="1">
            <a:spLocks noGrp="1"/>
          </p:cNvSpPr>
          <p:nvPr>
            <p:ph type="title"/>
          </p:nvPr>
        </p:nvSpPr>
        <p:spPr>
          <a:xfrm>
            <a:off x="2592925" y="405035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/>
              <a:t>Tamaño y malignidad</a:t>
            </a:r>
            <a:endParaRPr/>
          </a:p>
        </p:txBody>
      </p:sp>
      <p:grpSp>
        <p:nvGrpSpPr>
          <p:cNvPr id="238" name="Google Shape;238;p14"/>
          <p:cNvGrpSpPr/>
          <p:nvPr/>
        </p:nvGrpSpPr>
        <p:grpSpPr>
          <a:xfrm>
            <a:off x="2592925" y="1525458"/>
            <a:ext cx="8915399" cy="2911732"/>
            <a:chOff x="0" y="1458"/>
            <a:chExt cx="8915399" cy="2911732"/>
          </a:xfrm>
        </p:grpSpPr>
        <p:sp>
          <p:nvSpPr>
            <p:cNvPr id="239" name="Google Shape;239;p14"/>
            <p:cNvSpPr/>
            <p:nvPr/>
          </p:nvSpPr>
          <p:spPr>
            <a:xfrm rot="5400000">
              <a:off x="5781823" y="-2500658"/>
              <a:ext cx="561297" cy="570585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CD3EA">
                <a:alpha val="89803"/>
              </a:srgbClr>
            </a:solidFill>
            <a:ln w="12700" cap="flat" cmpd="sng">
              <a:solidFill>
                <a:srgbClr val="CCD3EA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4"/>
            <p:cNvSpPr txBox="1"/>
            <p:nvPr/>
          </p:nvSpPr>
          <p:spPr>
            <a:xfrm>
              <a:off x="3209544" y="99021"/>
              <a:ext cx="5678456" cy="5064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Montserrat"/>
                <a:buChar char="•"/>
              </a:pPr>
              <a:r>
                <a:rPr lang="es-CO" sz="32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&lt;1 %</a:t>
              </a:r>
              <a:endParaRPr sz="3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0" y="1458"/>
              <a:ext cx="3209544" cy="701622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4"/>
            <p:cNvSpPr txBox="1"/>
            <p:nvPr/>
          </p:nvSpPr>
          <p:spPr>
            <a:xfrm>
              <a:off x="34250" y="35708"/>
              <a:ext cx="3141044" cy="6331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Montserrat"/>
                <a:buNone/>
              </a:pPr>
              <a:r>
                <a:rPr lang="es-CO" sz="200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•Nódulos &lt;5 mm</a:t>
              </a:r>
              <a:endParaRPr sz="2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43" name="Google Shape;243;p14"/>
            <p:cNvSpPr/>
            <p:nvPr/>
          </p:nvSpPr>
          <p:spPr>
            <a:xfrm rot="5400000">
              <a:off x="5781823" y="-1763954"/>
              <a:ext cx="561297" cy="570585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CD3EA">
                <a:alpha val="89803"/>
              </a:srgbClr>
            </a:solidFill>
            <a:ln w="12700" cap="flat" cmpd="sng">
              <a:solidFill>
                <a:srgbClr val="CCD3EA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4"/>
            <p:cNvSpPr txBox="1"/>
            <p:nvPr/>
          </p:nvSpPr>
          <p:spPr>
            <a:xfrm>
              <a:off x="3209544" y="835725"/>
              <a:ext cx="5678456" cy="5064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Montserrat"/>
                <a:buChar char="•"/>
              </a:pPr>
              <a:r>
                <a:rPr lang="es-CO" sz="32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 a 6 %</a:t>
              </a:r>
              <a:endParaRPr sz="3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0" y="738162"/>
              <a:ext cx="3209544" cy="701622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4"/>
            <p:cNvSpPr txBox="1"/>
            <p:nvPr/>
          </p:nvSpPr>
          <p:spPr>
            <a:xfrm>
              <a:off x="34250" y="772412"/>
              <a:ext cx="3141044" cy="6331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Montserrat"/>
                <a:buNone/>
              </a:pPr>
              <a:r>
                <a:rPr lang="es-CO" sz="200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•Nódulos 5 a 8 mm</a:t>
              </a:r>
              <a:endParaRPr sz="2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47" name="Google Shape;247;p14"/>
            <p:cNvSpPr/>
            <p:nvPr/>
          </p:nvSpPr>
          <p:spPr>
            <a:xfrm rot="5400000">
              <a:off x="5781823" y="-1027251"/>
              <a:ext cx="561297" cy="570585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CD3EA">
                <a:alpha val="89803"/>
              </a:srgbClr>
            </a:solidFill>
            <a:ln w="12700" cap="flat" cmpd="sng">
              <a:solidFill>
                <a:srgbClr val="CCD3EA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4"/>
            <p:cNvSpPr txBox="1"/>
            <p:nvPr/>
          </p:nvSpPr>
          <p:spPr>
            <a:xfrm>
              <a:off x="3209544" y="1572428"/>
              <a:ext cx="5678456" cy="5064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Montserrat"/>
                <a:buChar char="•"/>
              </a:pPr>
              <a:r>
                <a:rPr lang="es-CO" sz="32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18 %</a:t>
              </a:r>
              <a:endParaRPr sz="3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0" y="1474865"/>
              <a:ext cx="3209544" cy="701622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4"/>
            <p:cNvSpPr txBox="1"/>
            <p:nvPr/>
          </p:nvSpPr>
          <p:spPr>
            <a:xfrm>
              <a:off x="34250" y="1509115"/>
              <a:ext cx="3141044" cy="6331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Montserrat"/>
                <a:buNone/>
              </a:pPr>
              <a:r>
                <a:rPr lang="es-CO" sz="200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•Nódulos 8 a 20 mm</a:t>
              </a:r>
              <a:endParaRPr sz="2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51" name="Google Shape;251;p14"/>
            <p:cNvSpPr/>
            <p:nvPr/>
          </p:nvSpPr>
          <p:spPr>
            <a:xfrm rot="5400000">
              <a:off x="5781823" y="-290547"/>
              <a:ext cx="561297" cy="570585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CD3EA">
                <a:alpha val="89803"/>
              </a:srgbClr>
            </a:solidFill>
            <a:ln w="12700" cap="flat" cmpd="sng">
              <a:solidFill>
                <a:srgbClr val="CCD3EA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4"/>
            <p:cNvSpPr txBox="1"/>
            <p:nvPr/>
          </p:nvSpPr>
          <p:spPr>
            <a:xfrm>
              <a:off x="3209544" y="2309132"/>
              <a:ext cx="5678456" cy="5064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Montserrat"/>
                <a:buChar char="•"/>
              </a:pPr>
              <a:r>
                <a:rPr lang="es-CO" sz="32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&gt;50 %</a:t>
              </a:r>
              <a:endParaRPr sz="3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0" y="2211568"/>
              <a:ext cx="3209544" cy="701622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4"/>
            <p:cNvSpPr txBox="1"/>
            <p:nvPr/>
          </p:nvSpPr>
          <p:spPr>
            <a:xfrm>
              <a:off x="34250" y="2245818"/>
              <a:ext cx="3141044" cy="6331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Montserrat"/>
                <a:buNone/>
              </a:pPr>
              <a:r>
                <a:rPr lang="es-CO" sz="200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•Nódulos &gt;20 mm</a:t>
              </a:r>
              <a:endParaRPr sz="2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1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5935" y="3569970"/>
            <a:ext cx="7483010" cy="3004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6524" y="251237"/>
            <a:ext cx="7483010" cy="3318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6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endParaRPr/>
          </a:p>
        </p:txBody>
      </p:sp>
      <p:pic>
        <p:nvPicPr>
          <p:cNvPr id="268" name="Google Shape;268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3625" y="251731"/>
            <a:ext cx="9623096" cy="3997748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69" name="Google Shape;269;p16"/>
          <p:cNvSpPr/>
          <p:nvPr/>
        </p:nvSpPr>
        <p:spPr>
          <a:xfrm>
            <a:off x="4643564" y="4359391"/>
            <a:ext cx="5198533" cy="52493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Nódulos variables bilaterales Subs</a:t>
            </a:r>
            <a:r>
              <a:rPr lang="es-CO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ó</a:t>
            </a:r>
            <a:r>
              <a:rPr lang="es-CO"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lidos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1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240" y="4636"/>
            <a:ext cx="6857293" cy="3215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3312521"/>
            <a:ext cx="5868785" cy="3414112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7"/>
          <p:cNvSpPr/>
          <p:nvPr/>
        </p:nvSpPr>
        <p:spPr>
          <a:xfrm>
            <a:off x="1413748" y="3219945"/>
            <a:ext cx="3396519" cy="52493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Calcificación excéntrica</a:t>
            </a:r>
            <a:endParaRPr/>
          </a:p>
        </p:txBody>
      </p:sp>
      <p:sp>
        <p:nvSpPr>
          <p:cNvPr id="278" name="Google Shape;278;p17"/>
          <p:cNvSpPr/>
          <p:nvPr/>
        </p:nvSpPr>
        <p:spPr>
          <a:xfrm>
            <a:off x="8116233" y="2741300"/>
            <a:ext cx="3396519" cy="52493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Calcificación concéntrica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8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/>
              <a:t>Localización </a:t>
            </a:r>
            <a:endParaRPr/>
          </a:p>
        </p:txBody>
      </p:sp>
      <p:sp>
        <p:nvSpPr>
          <p:cNvPr id="284" name="Google Shape;284;p18"/>
          <p:cNvSpPr txBox="1">
            <a:spLocks noGrp="1"/>
          </p:cNvSpPr>
          <p:nvPr>
            <p:ph type="body" idx="1"/>
          </p:nvPr>
        </p:nvSpPr>
        <p:spPr>
          <a:xfrm>
            <a:off x="2592925" y="1762125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Cáncer es más frecuente en lóbulos superiores.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Más frecuentemente en el pulmón derecho (OR: 2.).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Adenocarcinoma y metástasis.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Periféricos.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Escamoso más frecuente en el  hilio.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Nódulos sólidos pequeños peri fisurales o sub pleurales representan nódulos linfáticos.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9"/>
          <p:cNvSpPr txBox="1">
            <a:spLocks noGrp="1"/>
          </p:cNvSpPr>
          <p:nvPr>
            <p:ph type="title"/>
          </p:nvPr>
        </p:nvSpPr>
        <p:spPr>
          <a:xfrm>
            <a:off x="1954750" y="-154497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600"/>
              <a:buFont typeface="Montserrat"/>
              <a:buNone/>
            </a:pPr>
            <a:r>
              <a:rPr lang="es-CO" sz="3600"/>
              <a:t>Nódulos múltiples</a:t>
            </a:r>
            <a:endParaRPr/>
          </a:p>
        </p:txBody>
      </p:sp>
      <p:sp>
        <p:nvSpPr>
          <p:cNvPr id="291" name="Google Shape;291;p19"/>
          <p:cNvSpPr txBox="1">
            <a:spLocks noGrp="1"/>
          </p:cNvSpPr>
          <p:nvPr>
            <p:ph type="body" idx="1"/>
          </p:nvPr>
        </p:nvSpPr>
        <p:spPr>
          <a:xfrm>
            <a:off x="1957838" y="77872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Menor riesgo de cáncer comparado con nódulo único.</a:t>
            </a:r>
            <a:endParaRPr/>
          </a:p>
        </p:txBody>
      </p:sp>
      <p:pic>
        <p:nvPicPr>
          <p:cNvPr id="292" name="Google Shape;292;p1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4831" y="1199409"/>
            <a:ext cx="5286375" cy="2784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2750" y="1179137"/>
            <a:ext cx="5286375" cy="2800036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9"/>
          <p:cNvSpPr/>
          <p:nvPr/>
        </p:nvSpPr>
        <p:spPr>
          <a:xfrm>
            <a:off x="3373755" y="6319209"/>
            <a:ext cx="853558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Prevalence of pulmonary multi-nodularity in CT lung cancer screening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5" name="Google Shape;295;p19"/>
          <p:cNvSpPr/>
          <p:nvPr/>
        </p:nvSpPr>
        <p:spPr>
          <a:xfrm>
            <a:off x="2493409" y="3879563"/>
            <a:ext cx="3396519" cy="349538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 = 3392</a:t>
            </a:r>
            <a:endParaRPr/>
          </a:p>
        </p:txBody>
      </p:sp>
      <p:sp>
        <p:nvSpPr>
          <p:cNvPr id="296" name="Google Shape;296;p19"/>
          <p:cNvSpPr/>
          <p:nvPr/>
        </p:nvSpPr>
        <p:spPr>
          <a:xfrm>
            <a:off x="6761206" y="2962276"/>
            <a:ext cx="5221245" cy="400050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title"/>
          </p:nvPr>
        </p:nvSpPr>
        <p:spPr>
          <a:xfrm>
            <a:off x="2592925" y="3574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/>
              <a:t>Introducción </a:t>
            </a:r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2592925" y="1483039"/>
            <a:ext cx="8915400" cy="2326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400"/>
              <a:buChar char="•"/>
            </a:pPr>
            <a:r>
              <a:rPr lang="es-CO" sz="2400"/>
              <a:t>Definiciones</a:t>
            </a:r>
            <a:endParaRPr sz="240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Nódulo: lesión redonda &lt;3 cm de tamaño rodeada por tejido pulmonar no asociado a neumonía, atelectasia o adenopatía.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Riesgo malignidad: 10-70%.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Granulomas: 80% lesiones benignas.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Hamartomas: 10%.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Masa: &gt;3 cms: Generalmente malignas.</a:t>
            </a:r>
            <a:endParaRPr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</a:pPr>
            <a:endParaRPr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0"/>
          <p:cNvSpPr txBox="1">
            <a:spLocks noGrp="1"/>
          </p:cNvSpPr>
          <p:nvPr>
            <p:ph type="title"/>
          </p:nvPr>
        </p:nvSpPr>
        <p:spPr>
          <a:xfrm>
            <a:off x="2240500" y="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ct val="100000"/>
              <a:buFont typeface="Montserrat"/>
              <a:buNone/>
            </a:pPr>
            <a:r>
              <a:rPr lang="es-CO"/>
              <a:t>Tasa de crecimiento del nódulo</a:t>
            </a:r>
            <a:endParaRPr/>
          </a:p>
        </p:txBody>
      </p:sp>
      <p:sp>
        <p:nvSpPr>
          <p:cNvPr id="303" name="Google Shape;303;p20"/>
          <p:cNvSpPr txBox="1">
            <a:spLocks noGrp="1"/>
          </p:cNvSpPr>
          <p:nvPr>
            <p:ph type="body" idx="1"/>
          </p:nvPr>
        </p:nvSpPr>
        <p:spPr>
          <a:xfrm>
            <a:off x="2398700" y="997276"/>
            <a:ext cx="8915400" cy="42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ct val="100000"/>
              <a:buChar char="•"/>
            </a:pPr>
            <a:r>
              <a:rPr lang="es-CO"/>
              <a:t>Se prefiere la medición lineal a la volumétrica.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ct val="100000"/>
              <a:buChar char="•"/>
            </a:pPr>
            <a:r>
              <a:rPr lang="es-CO"/>
              <a:t>Duplicación del volumen en nódulo sólido.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ct val="100000"/>
              <a:buChar char="•"/>
            </a:pPr>
            <a:r>
              <a:rPr lang="es-CO" b="1"/>
              <a:t>Aumento de 26 % en el diámetro.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ct val="100000"/>
              <a:buChar char="•"/>
            </a:pPr>
            <a:r>
              <a:rPr lang="es-CO"/>
              <a:t>Se encuentra en el rango de 100-400 días.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ct val="100000"/>
              <a:buChar char="•"/>
            </a:pPr>
            <a:r>
              <a:rPr lang="es-CO"/>
              <a:t>Lento &gt; 400: carcinoides  y adeno de bajo grado.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ct val="100000"/>
              <a:buChar char="•"/>
            </a:pPr>
            <a:r>
              <a:rPr lang="es-CO"/>
              <a:t>Menor de 20 días: benigno.</a:t>
            </a:r>
            <a:endParaRPr/>
          </a:p>
          <a:p>
            <a:pPr marL="228600" lvl="0" indent="-1111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ct val="1000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ct val="100000"/>
              <a:buChar char="•"/>
            </a:pPr>
            <a:r>
              <a:rPr lang="es-CO"/>
              <a:t>Nódulos subsólidos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ct val="100000"/>
              <a:buChar char="•"/>
            </a:pPr>
            <a:r>
              <a:rPr lang="es-CO"/>
              <a:t>Adenocarcinomas primarios.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ct val="100000"/>
              <a:buChar char="•"/>
            </a:pPr>
            <a:r>
              <a:rPr lang="es-CO"/>
              <a:t>Crecimiento más indolente.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ct val="100000"/>
              <a:buChar char="•"/>
            </a:pPr>
            <a:r>
              <a:rPr lang="es-CO"/>
              <a:t>Duplicación promedio en 3-5 años.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ct val="100000"/>
              <a:buNone/>
            </a:pPr>
            <a:endParaRPr/>
          </a:p>
          <a:p>
            <a:pPr marL="228600" lvl="0" indent="-1111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ct val="100000"/>
              <a:buNone/>
            </a:pPr>
            <a:endParaRPr/>
          </a:p>
          <a:p>
            <a:pPr marL="228600" lvl="0" indent="-1111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1"/>
          <p:cNvSpPr txBox="1">
            <a:spLocks noGrp="1"/>
          </p:cNvSpPr>
          <p:nvPr>
            <p:ph type="title"/>
          </p:nvPr>
        </p:nvSpPr>
        <p:spPr>
          <a:xfrm>
            <a:off x="2592923" y="459625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/>
              <a:t>Enfisema y fibrosis</a:t>
            </a:r>
            <a:endParaRPr/>
          </a:p>
        </p:txBody>
      </p:sp>
      <p:grpSp>
        <p:nvGrpSpPr>
          <p:cNvPr id="310" name="Google Shape;310;p21"/>
          <p:cNvGrpSpPr/>
          <p:nvPr/>
        </p:nvGrpSpPr>
        <p:grpSpPr>
          <a:xfrm>
            <a:off x="4584285" y="1686514"/>
            <a:ext cx="4928963" cy="4652216"/>
            <a:chOff x="2947103" y="59643"/>
            <a:chExt cx="4928963" cy="4652216"/>
          </a:xfrm>
        </p:grpSpPr>
        <p:sp>
          <p:nvSpPr>
            <p:cNvPr id="311" name="Google Shape;311;p21"/>
            <p:cNvSpPr/>
            <p:nvPr/>
          </p:nvSpPr>
          <p:spPr>
            <a:xfrm>
              <a:off x="3980134" y="59643"/>
              <a:ext cx="2862902" cy="2862902"/>
            </a:xfrm>
            <a:prstGeom prst="ellipse">
              <a:avLst/>
            </a:prstGeom>
            <a:solidFill>
              <a:srgbClr val="4372C3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1"/>
            <p:cNvSpPr txBox="1"/>
            <p:nvPr/>
          </p:nvSpPr>
          <p:spPr>
            <a:xfrm>
              <a:off x="4361854" y="560651"/>
              <a:ext cx="2099461" cy="12883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Montserrat"/>
                <a:buNone/>
              </a:pPr>
              <a:r>
                <a:rPr lang="es-CO" sz="17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Factor de riesgo independiente para cáncer de pulmón.</a:t>
              </a:r>
              <a:endParaRPr/>
            </a:p>
          </p:txBody>
        </p:sp>
        <p:sp>
          <p:nvSpPr>
            <p:cNvPr id="313" name="Google Shape;313;p21"/>
            <p:cNvSpPr/>
            <p:nvPr/>
          </p:nvSpPr>
          <p:spPr>
            <a:xfrm>
              <a:off x="5013164" y="1848957"/>
              <a:ext cx="2862902" cy="2862902"/>
            </a:xfrm>
            <a:prstGeom prst="ellipse">
              <a:avLst/>
            </a:prstGeom>
            <a:solidFill>
              <a:srgbClr val="4372C3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1"/>
            <p:cNvSpPr txBox="1"/>
            <p:nvPr/>
          </p:nvSpPr>
          <p:spPr>
            <a:xfrm>
              <a:off x="5888735" y="2588540"/>
              <a:ext cx="1717741" cy="1574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Montserrat"/>
                <a:buNone/>
              </a:pPr>
              <a:r>
                <a:rPr lang="es-CO" sz="17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 veces </a:t>
              </a:r>
              <a:r>
                <a:rPr lang="es-CO" sz="17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más</a:t>
              </a:r>
              <a:r>
                <a:rPr lang="es-CO" sz="17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riesgo en enfisema.</a:t>
              </a:r>
              <a:endParaRPr/>
            </a:p>
          </p:txBody>
        </p:sp>
        <p:sp>
          <p:nvSpPr>
            <p:cNvPr id="315" name="Google Shape;315;p21"/>
            <p:cNvSpPr/>
            <p:nvPr/>
          </p:nvSpPr>
          <p:spPr>
            <a:xfrm>
              <a:off x="2947103" y="1848957"/>
              <a:ext cx="2862902" cy="2862902"/>
            </a:xfrm>
            <a:prstGeom prst="ellipse">
              <a:avLst/>
            </a:prstGeom>
            <a:solidFill>
              <a:srgbClr val="4372C3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1"/>
            <p:cNvSpPr txBox="1"/>
            <p:nvPr/>
          </p:nvSpPr>
          <p:spPr>
            <a:xfrm>
              <a:off x="3216693" y="2588540"/>
              <a:ext cx="1717741" cy="1574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Montserrat"/>
                <a:buNone/>
              </a:pPr>
              <a:r>
                <a:rPr lang="es-CO" sz="17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Fibrosis pulmonar (FPI) factor de riesgo independiente HR de 4,2.</a:t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2"/>
          <p:cNvSpPr txBox="1">
            <a:spLocks noGrp="1"/>
          </p:cNvSpPr>
          <p:nvPr>
            <p:ph type="title"/>
          </p:nvPr>
        </p:nvSpPr>
        <p:spPr>
          <a:xfrm>
            <a:off x="2107150" y="357410"/>
            <a:ext cx="9559434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ct val="100000"/>
              <a:buFont typeface="Montserrat"/>
              <a:buNone/>
            </a:pPr>
            <a:r>
              <a:rPr lang="es-CO"/>
              <a:t>Edad, sexo, raza e historia familiar</a:t>
            </a:r>
            <a:endParaRPr/>
          </a:p>
        </p:txBody>
      </p:sp>
      <p:sp>
        <p:nvSpPr>
          <p:cNvPr id="323" name="Google Shape;323;p22"/>
          <p:cNvSpPr txBox="1">
            <a:spLocks noGrp="1"/>
          </p:cNvSpPr>
          <p:nvPr>
            <p:ph type="body" idx="1"/>
          </p:nvPr>
        </p:nvSpPr>
        <p:spPr>
          <a:xfrm>
            <a:off x="2107150" y="1478280"/>
            <a:ext cx="9559434" cy="321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Edad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Raro &lt; 35 años, inusual &lt; 40 años.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Mujeres con bajo estrato social y bajo IMC aumento en tasas de cáncer.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6 años el riesgo es igual en hombres y mujeres.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Alto riesgo en mujeres con vidrio esmerilado.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Antecedente familiar es factor de riesgo tanto para fumadores y no fumadores.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RR: 1,5.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RAZA: aumento del riesgo en hombres de raza negra y nativos hawaianos.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3"/>
          <p:cNvSpPr txBox="1">
            <a:spLocks noGrp="1"/>
          </p:cNvSpPr>
          <p:nvPr>
            <p:ph type="title"/>
          </p:nvPr>
        </p:nvSpPr>
        <p:spPr>
          <a:xfrm>
            <a:off x="2285676" y="309785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/>
              <a:t>Tabaco y otros carcinógenos</a:t>
            </a:r>
            <a:endParaRPr/>
          </a:p>
        </p:txBody>
      </p:sp>
      <p:sp>
        <p:nvSpPr>
          <p:cNvPr id="329" name="Google Shape;329;p23"/>
          <p:cNvSpPr txBox="1">
            <a:spLocks noGrp="1"/>
          </p:cNvSpPr>
          <p:nvPr>
            <p:ph type="body" idx="1"/>
          </p:nvPr>
        </p:nvSpPr>
        <p:spPr>
          <a:xfrm>
            <a:off x="2285676" y="1486592"/>
            <a:ext cx="9526183" cy="3884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Tabaco es el mayor factor de riesgo.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 b="1"/>
              <a:t>Aumento de 15 a 30 veces.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Mayor asociación con carcinoma de células escamosas.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Adenocarcinoma es débil.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Exposición significativa.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 b="1"/>
              <a:t>30 paquetes año en los últimos 15 años.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Asbesto, uranio y radón.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Fuerte asociación.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Cigarrillos electrónicos  aún no hay pruebas del riesgo.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4"/>
          <p:cNvSpPr txBox="1">
            <a:spLocks noGrp="1"/>
          </p:cNvSpPr>
          <p:nvPr>
            <p:ph type="title"/>
          </p:nvPr>
        </p:nvSpPr>
        <p:spPr>
          <a:xfrm>
            <a:off x="2411950" y="366935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/>
              <a:t>Modelo de riesgo</a:t>
            </a:r>
            <a:endParaRPr/>
          </a:p>
        </p:txBody>
      </p:sp>
      <p:grpSp>
        <p:nvGrpSpPr>
          <p:cNvPr id="336" name="Google Shape;336;p24"/>
          <p:cNvGrpSpPr/>
          <p:nvPr/>
        </p:nvGrpSpPr>
        <p:grpSpPr>
          <a:xfrm>
            <a:off x="3863138" y="1687874"/>
            <a:ext cx="7851024" cy="4801624"/>
            <a:chOff x="1" y="1565"/>
            <a:chExt cx="7851024" cy="4801624"/>
          </a:xfrm>
        </p:grpSpPr>
        <p:sp>
          <p:nvSpPr>
            <p:cNvPr id="337" name="Google Shape;337;p24"/>
            <p:cNvSpPr/>
            <p:nvPr/>
          </p:nvSpPr>
          <p:spPr>
            <a:xfrm rot="5400000">
              <a:off x="-259358" y="260924"/>
              <a:ext cx="1729055" cy="1210338"/>
            </a:xfrm>
            <a:prstGeom prst="chevron">
              <a:avLst>
                <a:gd name="adj" fmla="val 5000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4"/>
            <p:cNvSpPr txBox="1"/>
            <p:nvPr/>
          </p:nvSpPr>
          <p:spPr>
            <a:xfrm>
              <a:off x="1" y="606734"/>
              <a:ext cx="1210338" cy="5187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Montserrat"/>
                <a:buNone/>
              </a:pPr>
              <a:r>
                <a:rPr lang="es-CO" sz="150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Bajo riesgo</a:t>
              </a:r>
              <a:endParaRPr/>
            </a:p>
          </p:txBody>
        </p:sp>
        <p:sp>
          <p:nvSpPr>
            <p:cNvPr id="339" name="Google Shape;339;p24"/>
            <p:cNvSpPr/>
            <p:nvPr/>
          </p:nvSpPr>
          <p:spPr>
            <a:xfrm rot="5400000">
              <a:off x="3968738" y="-2756833"/>
              <a:ext cx="1123886" cy="664068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4"/>
            <p:cNvSpPr txBox="1"/>
            <p:nvPr/>
          </p:nvSpPr>
          <p:spPr>
            <a:xfrm>
              <a:off x="1210338" y="56431"/>
              <a:ext cx="6585822" cy="10141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1425" rIns="11425" bIns="11425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Char char="•"/>
              </a:pPr>
              <a:r>
                <a:rPr lang="es-CO" sz="18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&lt; 5%.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Char char="•"/>
              </a:pPr>
              <a:r>
                <a:rPr lang="es-CO" sz="18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Jóvenes sin factores de riesgo.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Char char="•"/>
              </a:pPr>
              <a:r>
                <a:rPr lang="es-CO" sz="18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Localización diferente al lóbulo superior.</a:t>
              </a:r>
              <a:endParaRPr/>
            </a:p>
          </p:txBody>
        </p:sp>
        <p:sp>
          <p:nvSpPr>
            <p:cNvPr id="341" name="Google Shape;341;p24"/>
            <p:cNvSpPr/>
            <p:nvPr/>
          </p:nvSpPr>
          <p:spPr>
            <a:xfrm rot="5400000">
              <a:off x="-259358" y="1797209"/>
              <a:ext cx="1729055" cy="1210338"/>
            </a:xfrm>
            <a:prstGeom prst="chevron">
              <a:avLst>
                <a:gd name="adj" fmla="val 5000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4"/>
            <p:cNvSpPr txBox="1"/>
            <p:nvPr/>
          </p:nvSpPr>
          <p:spPr>
            <a:xfrm>
              <a:off x="1" y="2143019"/>
              <a:ext cx="1210338" cy="5187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Montserrat"/>
                <a:buNone/>
              </a:pPr>
              <a:r>
                <a:rPr lang="es-CO" sz="150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Riesgo intermedio</a:t>
              </a:r>
              <a:endParaRPr/>
            </a:p>
          </p:txBody>
        </p:sp>
        <p:sp>
          <p:nvSpPr>
            <p:cNvPr id="343" name="Google Shape;343;p24"/>
            <p:cNvSpPr/>
            <p:nvPr/>
          </p:nvSpPr>
          <p:spPr>
            <a:xfrm rot="5400000">
              <a:off x="3968738" y="-1220549"/>
              <a:ext cx="1123886" cy="664068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4"/>
            <p:cNvSpPr txBox="1"/>
            <p:nvPr/>
          </p:nvSpPr>
          <p:spPr>
            <a:xfrm>
              <a:off x="1210338" y="1592715"/>
              <a:ext cx="6585822" cy="10141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1425" rIns="11425" bIns="11425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Char char="•"/>
              </a:pPr>
              <a:r>
                <a:rPr lang="es-CO" sz="18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5 a 65%.</a:t>
              </a:r>
              <a:endParaRPr/>
            </a:p>
          </p:txBody>
        </p:sp>
        <p:sp>
          <p:nvSpPr>
            <p:cNvPr id="345" name="Google Shape;345;p24"/>
            <p:cNvSpPr/>
            <p:nvPr/>
          </p:nvSpPr>
          <p:spPr>
            <a:xfrm rot="5400000">
              <a:off x="-259358" y="3333493"/>
              <a:ext cx="1729055" cy="1210338"/>
            </a:xfrm>
            <a:prstGeom prst="chevron">
              <a:avLst>
                <a:gd name="adj" fmla="val 5000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4"/>
            <p:cNvSpPr txBox="1"/>
            <p:nvPr/>
          </p:nvSpPr>
          <p:spPr>
            <a:xfrm>
              <a:off x="1" y="3679303"/>
              <a:ext cx="1210338" cy="5187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Montserrat"/>
                <a:buNone/>
              </a:pPr>
              <a:r>
                <a:rPr lang="es-CO" sz="150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Alto riesgo</a:t>
              </a:r>
              <a:endParaRPr/>
            </a:p>
          </p:txBody>
        </p:sp>
        <p:sp>
          <p:nvSpPr>
            <p:cNvPr id="347" name="Google Shape;347;p24"/>
            <p:cNvSpPr/>
            <p:nvPr/>
          </p:nvSpPr>
          <p:spPr>
            <a:xfrm rot="5400000">
              <a:off x="3968738" y="315734"/>
              <a:ext cx="1123886" cy="664068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4"/>
            <p:cNvSpPr txBox="1"/>
            <p:nvPr/>
          </p:nvSpPr>
          <p:spPr>
            <a:xfrm>
              <a:off x="1210338" y="3128998"/>
              <a:ext cx="6585822" cy="10141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1425" rIns="11425" bIns="11425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Char char="•"/>
              </a:pPr>
              <a:r>
                <a:rPr lang="es-CO" sz="18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&gt; 65%.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Char char="•"/>
              </a:pPr>
              <a:r>
                <a:rPr lang="es-CO" sz="18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Ancianos, fumador pesado, tamaño, márgenes espiculadas o irregulares, lóbulo superior.</a:t>
              </a: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2225" y="0"/>
            <a:ext cx="954461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6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/>
              <a:t>Nódulo pulmonar sólido</a:t>
            </a:r>
            <a:endParaRPr/>
          </a:p>
        </p:txBody>
      </p:sp>
      <p:grpSp>
        <p:nvGrpSpPr>
          <p:cNvPr id="361" name="Google Shape;361;p26"/>
          <p:cNvGrpSpPr/>
          <p:nvPr/>
        </p:nvGrpSpPr>
        <p:grpSpPr>
          <a:xfrm>
            <a:off x="4277784" y="1907187"/>
            <a:ext cx="7418916" cy="4474799"/>
            <a:chOff x="0" y="2187"/>
            <a:chExt cx="7418916" cy="4474799"/>
          </a:xfrm>
        </p:grpSpPr>
        <p:sp>
          <p:nvSpPr>
            <p:cNvPr id="362" name="Google Shape;362;p26"/>
            <p:cNvSpPr/>
            <p:nvPr/>
          </p:nvSpPr>
          <p:spPr>
            <a:xfrm rot="5400000">
              <a:off x="4467469" y="-1650124"/>
              <a:ext cx="1154787" cy="474810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CD3EA">
                <a:alpha val="89803"/>
              </a:srgbClr>
            </a:solidFill>
            <a:ln w="12700" cap="flat" cmpd="sng">
              <a:solidFill>
                <a:srgbClr val="CCD3EA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6"/>
            <p:cNvSpPr txBox="1"/>
            <p:nvPr/>
          </p:nvSpPr>
          <p:spPr>
            <a:xfrm>
              <a:off x="2670810" y="202907"/>
              <a:ext cx="4691734" cy="10420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26650" rIns="53325" bIns="26650" anchor="ctr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Char char="•"/>
              </a:pPr>
              <a:r>
                <a:rPr lang="es-CO" sz="14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Bajo riesgo: no requieren seguimientos de  rutina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Char char="•"/>
              </a:pPr>
              <a:r>
                <a:rPr lang="es-CO" sz="14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Alto riesgo, depende de  características asociadas.</a:t>
              </a:r>
              <a:endParaRPr/>
            </a:p>
          </p:txBody>
        </p:sp>
        <p:sp>
          <p:nvSpPr>
            <p:cNvPr id="364" name="Google Shape;364;p26"/>
            <p:cNvSpPr/>
            <p:nvPr/>
          </p:nvSpPr>
          <p:spPr>
            <a:xfrm>
              <a:off x="0" y="2187"/>
              <a:ext cx="2670809" cy="1443483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6"/>
            <p:cNvSpPr txBox="1"/>
            <p:nvPr/>
          </p:nvSpPr>
          <p:spPr>
            <a:xfrm>
              <a:off x="70465" y="72652"/>
              <a:ext cx="2529879" cy="1302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28575" rIns="57150" bIns="2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Montserrat"/>
                <a:buNone/>
              </a:pPr>
              <a:r>
                <a:rPr lang="es-CO" sz="150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No calcificados (pequeños, menores de 6 mm).</a:t>
              </a:r>
              <a:endParaRPr/>
            </a:p>
          </p:txBody>
        </p:sp>
        <p:sp>
          <p:nvSpPr>
            <p:cNvPr id="366" name="Google Shape;366;p26"/>
            <p:cNvSpPr/>
            <p:nvPr/>
          </p:nvSpPr>
          <p:spPr>
            <a:xfrm rot="5400000">
              <a:off x="4467469" y="-134466"/>
              <a:ext cx="1154787" cy="474810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CD3EA">
                <a:alpha val="89803"/>
              </a:srgbClr>
            </a:solidFill>
            <a:ln w="12700" cap="flat" cmpd="sng">
              <a:solidFill>
                <a:srgbClr val="CCD3EA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6"/>
            <p:cNvSpPr txBox="1"/>
            <p:nvPr/>
          </p:nvSpPr>
          <p:spPr>
            <a:xfrm>
              <a:off x="2670810" y="1718565"/>
              <a:ext cx="4691734" cy="10420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26650" rIns="53325" bIns="26650" anchor="ctr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Char char="•"/>
              </a:pPr>
              <a:r>
                <a:rPr lang="es-CO" sz="14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Seguimiento menor de 12 meses puede dar falsos resultados.</a:t>
              </a:r>
              <a:endParaRPr/>
            </a:p>
          </p:txBody>
        </p:sp>
        <p:sp>
          <p:nvSpPr>
            <p:cNvPr id="368" name="Google Shape;368;p26"/>
            <p:cNvSpPr/>
            <p:nvPr/>
          </p:nvSpPr>
          <p:spPr>
            <a:xfrm>
              <a:off x="0" y="1517845"/>
              <a:ext cx="2670809" cy="1443483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6"/>
            <p:cNvSpPr txBox="1"/>
            <p:nvPr/>
          </p:nvSpPr>
          <p:spPr>
            <a:xfrm>
              <a:off x="70465" y="1588310"/>
              <a:ext cx="2529879" cy="1302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28575" rIns="57150" bIns="2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Montserrat"/>
                <a:buNone/>
              </a:pPr>
              <a:r>
                <a:rPr lang="es-CO" sz="150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Lóbulo superior: morfología sospechosa, lóbulo superior, aumenta el 1 – 5%.</a:t>
              </a:r>
              <a:endParaRPr/>
            </a:p>
          </p:txBody>
        </p:sp>
        <p:sp>
          <p:nvSpPr>
            <p:cNvPr id="370" name="Google Shape;370;p26"/>
            <p:cNvSpPr/>
            <p:nvPr/>
          </p:nvSpPr>
          <p:spPr>
            <a:xfrm>
              <a:off x="0" y="3033503"/>
              <a:ext cx="2670809" cy="1443483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6"/>
            <p:cNvSpPr txBox="1"/>
            <p:nvPr/>
          </p:nvSpPr>
          <p:spPr>
            <a:xfrm>
              <a:off x="70465" y="3103968"/>
              <a:ext cx="2529879" cy="1302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28575" rIns="57150" bIns="2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Montserrat"/>
                <a:buNone/>
              </a:pPr>
              <a:r>
                <a:rPr lang="es-CO" sz="150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Técnica inadecuada, puede provocar estudios de seguimiento no indicados.</a:t>
              </a:r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7"/>
          <p:cNvSpPr txBox="1">
            <a:spLocks noGrp="1"/>
          </p:cNvSpPr>
          <p:nvPr>
            <p:ph type="title"/>
          </p:nvPr>
        </p:nvSpPr>
        <p:spPr>
          <a:xfrm>
            <a:off x="2592925" y="347885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/>
              <a:t>Nódulo pulmonar sólido</a:t>
            </a:r>
            <a:endParaRPr/>
          </a:p>
        </p:txBody>
      </p:sp>
      <p:sp>
        <p:nvSpPr>
          <p:cNvPr id="378" name="Google Shape;378;p27"/>
          <p:cNvSpPr txBox="1">
            <a:spLocks noGrp="1"/>
          </p:cNvSpPr>
          <p:nvPr>
            <p:ph type="body" idx="1"/>
          </p:nvPr>
        </p:nvSpPr>
        <p:spPr>
          <a:xfrm>
            <a:off x="4023881" y="1628775"/>
            <a:ext cx="7234670" cy="4554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600"/>
              <a:buChar char="•"/>
            </a:pPr>
            <a:r>
              <a:rPr lang="es-CO" sz="1600"/>
              <a:t>No calcificados de 6 a 8 mm.</a:t>
            </a:r>
            <a:endParaRPr sz="160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Char char="•"/>
            </a:pPr>
            <a:r>
              <a:rPr lang="es-CO" sz="1600"/>
              <a:t>Seguimiento de 6 a 12 meses: morfología y preferencia del paciente.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</a:pPr>
            <a:endParaRPr sz="16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600"/>
              <a:buChar char="•"/>
            </a:pPr>
            <a:r>
              <a:rPr lang="es-CO" sz="1600"/>
              <a:t>Riesgo de malignidad muy bajo</a:t>
            </a:r>
            <a:endParaRPr/>
          </a:p>
          <a:p>
            <a:pPr marL="22860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</a:pPr>
            <a:endParaRPr sz="16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600"/>
              <a:buChar char="•"/>
            </a:pPr>
            <a:r>
              <a:rPr lang="es-CO" sz="1600"/>
              <a:t>No todos requieren seguimiento a 2 años.</a:t>
            </a:r>
            <a:endParaRPr/>
          </a:p>
          <a:p>
            <a:pPr marL="22860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</a:pPr>
            <a:endParaRPr sz="16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600"/>
              <a:buChar char="•"/>
            </a:pPr>
            <a:r>
              <a:rPr lang="es-CO" sz="1600" b="1"/>
              <a:t>Se recomienda descontinuar el seguimiento si el crecimiento es estable a 12 a 18 meses</a:t>
            </a:r>
            <a:r>
              <a:rPr lang="es-CO" sz="1600"/>
              <a:t>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</a:pPr>
            <a:endParaRPr sz="16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600"/>
              <a:buChar char="•"/>
            </a:pPr>
            <a:r>
              <a:rPr lang="es-CO" sz="1600"/>
              <a:t>Seguimiento en alto riesgo a 6 a 12 meses, continuar 12 a 18 meses.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Char char="•"/>
            </a:pPr>
            <a:r>
              <a:rPr lang="es-CO" sz="1600"/>
              <a:t>Riesgo de progresión de 0,5 a 2 %.</a:t>
            </a:r>
            <a:endParaRPr/>
          </a:p>
          <a:p>
            <a:pPr marL="22860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</a:pPr>
            <a:endParaRPr sz="16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8"/>
          <p:cNvSpPr txBox="1">
            <a:spLocks noGrp="1"/>
          </p:cNvSpPr>
          <p:nvPr>
            <p:ph type="title"/>
          </p:nvPr>
        </p:nvSpPr>
        <p:spPr>
          <a:xfrm>
            <a:off x="2592925" y="41456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/>
              <a:t>Nódulo pulmonar sólido</a:t>
            </a:r>
            <a:endParaRPr/>
          </a:p>
        </p:txBody>
      </p:sp>
      <p:sp>
        <p:nvSpPr>
          <p:cNvPr id="384" name="Google Shape;384;p28"/>
          <p:cNvSpPr txBox="1">
            <a:spLocks noGrp="1"/>
          </p:cNvSpPr>
          <p:nvPr>
            <p:ph type="body" idx="1"/>
          </p:nvPr>
        </p:nvSpPr>
        <p:spPr>
          <a:xfrm>
            <a:off x="2592925" y="1540189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Mayores de 8 mm: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Seguimiento a 3 meses.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Combinado con PET CT, muestra de tejido o ambos.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</a:pPr>
            <a:endParaRPr sz="18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Riesgo de malignidad es del 3 % dependiendo de morfología y localización.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</a:pPr>
            <a:endParaRPr sz="18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Medición de la atenuación UH, calcificaciones o grasa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Debe medirse en ventana de tejidos blandos.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2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668" y="157942"/>
            <a:ext cx="5086524" cy="3968606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91" name="Google Shape;391;p2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6" t="6109" r="3829" b="18547"/>
          <a:stretch/>
        </p:blipFill>
        <p:spPr>
          <a:xfrm>
            <a:off x="6583680" y="200843"/>
            <a:ext cx="5237019" cy="6499215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92" name="Google Shape;392;p29"/>
          <p:cNvSpPr/>
          <p:nvPr/>
        </p:nvSpPr>
        <p:spPr>
          <a:xfrm>
            <a:off x="2211802" y="4126548"/>
            <a:ext cx="3396519" cy="293052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Nódulo linfoide</a:t>
            </a:r>
            <a:endParaRPr/>
          </a:p>
        </p:txBody>
      </p:sp>
      <p:sp>
        <p:nvSpPr>
          <p:cNvPr id="393" name="Google Shape;393;p29"/>
          <p:cNvSpPr/>
          <p:nvPr/>
        </p:nvSpPr>
        <p:spPr>
          <a:xfrm>
            <a:off x="7680037" y="91824"/>
            <a:ext cx="3396519" cy="336801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Nódulo Espiculado</a:t>
            </a: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/>
              <a:t>Introducción </a:t>
            </a:r>
            <a:endParaRPr/>
          </a:p>
        </p:txBody>
      </p:sp>
      <p:grpSp>
        <p:nvGrpSpPr>
          <p:cNvPr id="108" name="Google Shape;108;p3"/>
          <p:cNvGrpSpPr/>
          <p:nvPr/>
        </p:nvGrpSpPr>
        <p:grpSpPr>
          <a:xfrm>
            <a:off x="2592925" y="1730485"/>
            <a:ext cx="8915400" cy="2278801"/>
            <a:chOff x="0" y="749410"/>
            <a:chExt cx="8915400" cy="2278801"/>
          </a:xfrm>
        </p:grpSpPr>
        <p:sp>
          <p:nvSpPr>
            <p:cNvPr id="109" name="Google Shape;109;p3"/>
            <p:cNvSpPr/>
            <p:nvPr/>
          </p:nvSpPr>
          <p:spPr>
            <a:xfrm>
              <a:off x="0" y="749410"/>
              <a:ext cx="8915400" cy="52650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 txBox="1"/>
            <p:nvPr/>
          </p:nvSpPr>
          <p:spPr>
            <a:xfrm>
              <a:off x="25702" y="775112"/>
              <a:ext cx="8863996" cy="4750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Montserrat"/>
                <a:buNone/>
              </a:pPr>
              <a:r>
                <a:rPr lang="es-CO" sz="200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Mayores de 35 años.</a:t>
              </a: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0" y="1333510"/>
              <a:ext cx="8915400" cy="52650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 txBox="1"/>
            <p:nvPr/>
          </p:nvSpPr>
          <p:spPr>
            <a:xfrm>
              <a:off x="25702" y="1359212"/>
              <a:ext cx="8863996" cy="4750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Montserrat"/>
                <a:buNone/>
              </a:pPr>
              <a:r>
                <a:rPr lang="es-CO" sz="200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Hallazgo incidental.</a:t>
              </a: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0" y="1917611"/>
              <a:ext cx="8915400" cy="52650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25702" y="1943313"/>
              <a:ext cx="8863996" cy="4750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Montserrat"/>
                <a:buNone/>
              </a:pPr>
              <a:r>
                <a:rPr lang="es-CO" sz="200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No incluyen pacientes inmunosuprimidos, ni riesgo de metástasis.</a:t>
              </a: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0" y="2501711"/>
              <a:ext cx="8915400" cy="52650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 txBox="1"/>
            <p:nvPr/>
          </p:nvSpPr>
          <p:spPr>
            <a:xfrm>
              <a:off x="25702" y="2527413"/>
              <a:ext cx="8863996" cy="4750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Montserrat"/>
                <a:buNone/>
              </a:pPr>
              <a:r>
                <a:rPr lang="es-CO" sz="200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Nódulos menores de 1 cm no visibles en la RX de tórax.</a:t>
              </a:r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0219" y="1128593"/>
            <a:ext cx="7973226" cy="4376858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00" name="Google Shape;400;p30"/>
          <p:cNvSpPr/>
          <p:nvPr/>
        </p:nvSpPr>
        <p:spPr>
          <a:xfrm>
            <a:off x="6195195" y="5505451"/>
            <a:ext cx="3396519" cy="346177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Quiste con engrosamiento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1"/>
          <p:cNvSpPr txBox="1">
            <a:spLocks noGrp="1"/>
          </p:cNvSpPr>
          <p:nvPr>
            <p:ph type="title"/>
          </p:nvPr>
        </p:nvSpPr>
        <p:spPr>
          <a:xfrm>
            <a:off x="2592925" y="306333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600"/>
              <a:buFont typeface="Montserrat"/>
              <a:buNone/>
            </a:pPr>
            <a:r>
              <a:rPr lang="es-CO" sz="3600"/>
              <a:t>Nódulos múltiples no calcificados</a:t>
            </a:r>
            <a:endParaRPr/>
          </a:p>
        </p:txBody>
      </p:sp>
      <p:sp>
        <p:nvSpPr>
          <p:cNvPr id="407" name="Google Shape;407;p31"/>
          <p:cNvSpPr txBox="1">
            <a:spLocks noGrp="1"/>
          </p:cNvSpPr>
          <p:nvPr>
            <p:ph type="body" idx="1"/>
          </p:nvPr>
        </p:nvSpPr>
        <p:spPr>
          <a:xfrm>
            <a:off x="4355050" y="1381125"/>
            <a:ext cx="6579650" cy="5170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Menores de 6 mm no requieren seguimiento.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Seguimiento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Pacientes de alto riesgo.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Inmunosuprimidos.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Evidencia clínica de infección.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Mayores de 6 mm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Seguimiento a 3 meses, con un segundo scan a  los 18 a 24 meses.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Manejo de acuerdo al más sospechoso.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Considerar metástasis cuando sea periférico y predominio en zonas inferiores.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7150" y="651948"/>
            <a:ext cx="8127941" cy="5554103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14" name="Google Shape;414;p32"/>
          <p:cNvSpPr/>
          <p:nvPr/>
        </p:nvSpPr>
        <p:spPr>
          <a:xfrm>
            <a:off x="3867150" y="266700"/>
            <a:ext cx="5663430" cy="385248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Carcinoma tiroideo metastásico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419;p3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8049" y="876300"/>
            <a:ext cx="8658225" cy="4935682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33"/>
          <p:cNvSpPr/>
          <p:nvPr/>
        </p:nvSpPr>
        <p:spPr>
          <a:xfrm>
            <a:off x="4324350" y="1990724"/>
            <a:ext cx="1657350" cy="3821258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33"/>
          <p:cNvSpPr/>
          <p:nvPr/>
        </p:nvSpPr>
        <p:spPr>
          <a:xfrm>
            <a:off x="5981700" y="1990724"/>
            <a:ext cx="1552575" cy="3821257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33"/>
          <p:cNvSpPr/>
          <p:nvPr/>
        </p:nvSpPr>
        <p:spPr>
          <a:xfrm>
            <a:off x="7534276" y="1990724"/>
            <a:ext cx="1809750" cy="3821258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4"/>
          <p:cNvSpPr txBox="1">
            <a:spLocks noGrp="1"/>
          </p:cNvSpPr>
          <p:nvPr>
            <p:ph type="title"/>
          </p:nvPr>
        </p:nvSpPr>
        <p:spPr>
          <a:xfrm>
            <a:off x="2596638" y="385985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/>
              <a:t>Nódulo pulmonar subsólido</a:t>
            </a:r>
            <a:endParaRPr/>
          </a:p>
        </p:txBody>
      </p:sp>
      <p:sp>
        <p:nvSpPr>
          <p:cNvPr id="429" name="Google Shape;429;p34"/>
          <p:cNvSpPr txBox="1">
            <a:spLocks noGrp="1"/>
          </p:cNvSpPr>
          <p:nvPr>
            <p:ph type="body" idx="1"/>
          </p:nvPr>
        </p:nvSpPr>
        <p:spPr>
          <a:xfrm>
            <a:off x="2592925" y="1800225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Vidrio esmerilado, menor de 6 mm.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No seguimiento de rutina en bajo riesgo.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Nódulos subsólidos: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seguimiento de 2 a 4 años.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10% pueden crecer y 1% pueden desarrollar malignidad.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&gt; 6 mm vidrio esmerilado.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Seguimiento a 6 a 12 meses y cada 2 a 5 años.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2026" y="978091"/>
            <a:ext cx="8389465" cy="4584509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36" name="Google Shape;436;p35"/>
          <p:cNvSpPr/>
          <p:nvPr/>
        </p:nvSpPr>
        <p:spPr>
          <a:xfrm>
            <a:off x="5663891" y="5562600"/>
            <a:ext cx="4385733" cy="37253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Nódulo de vidrio esmerilado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6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endParaRPr/>
          </a:p>
        </p:txBody>
      </p:sp>
      <p:pic>
        <p:nvPicPr>
          <p:cNvPr id="443" name="Google Shape;443;p3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" t="6018" r="1341" b="18266"/>
          <a:stretch/>
        </p:blipFill>
        <p:spPr>
          <a:xfrm>
            <a:off x="2391340" y="100235"/>
            <a:ext cx="9714935" cy="4338415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44" name="Google Shape;444;p36"/>
          <p:cNvSpPr/>
          <p:nvPr/>
        </p:nvSpPr>
        <p:spPr>
          <a:xfrm>
            <a:off x="2391340" y="4438650"/>
            <a:ext cx="3704660" cy="352425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Nódulo de vidrio esmerilado de 10 mm</a:t>
            </a:r>
            <a:endParaRPr/>
          </a:p>
        </p:txBody>
      </p:sp>
      <p:sp>
        <p:nvSpPr>
          <p:cNvPr id="445" name="Google Shape;445;p36"/>
          <p:cNvSpPr/>
          <p:nvPr/>
        </p:nvSpPr>
        <p:spPr>
          <a:xfrm>
            <a:off x="8154765" y="4472139"/>
            <a:ext cx="3951510" cy="285445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Nódulo con componente sólido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7"/>
          <p:cNvSpPr txBox="1">
            <a:spLocks noGrp="1"/>
          </p:cNvSpPr>
          <p:nvPr>
            <p:ph type="title"/>
          </p:nvPr>
        </p:nvSpPr>
        <p:spPr>
          <a:xfrm>
            <a:off x="2564350" y="41456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/>
              <a:t>Nódulo pulmonar subsólido</a:t>
            </a:r>
            <a:endParaRPr/>
          </a:p>
        </p:txBody>
      </p:sp>
      <p:grpSp>
        <p:nvGrpSpPr>
          <p:cNvPr id="451" name="Google Shape;451;p37"/>
          <p:cNvGrpSpPr/>
          <p:nvPr/>
        </p:nvGrpSpPr>
        <p:grpSpPr>
          <a:xfrm>
            <a:off x="5120503" y="2101765"/>
            <a:ext cx="2157021" cy="3774788"/>
            <a:chOff x="3379189" y="1416"/>
            <a:chExt cx="2157021" cy="3774788"/>
          </a:xfrm>
        </p:grpSpPr>
        <p:sp>
          <p:nvSpPr>
            <p:cNvPr id="452" name="Google Shape;452;p37"/>
            <p:cNvSpPr/>
            <p:nvPr/>
          </p:nvSpPr>
          <p:spPr>
            <a:xfrm>
              <a:off x="3379189" y="1416"/>
              <a:ext cx="2157021" cy="1078510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7"/>
            <p:cNvSpPr txBox="1"/>
            <p:nvPr/>
          </p:nvSpPr>
          <p:spPr>
            <a:xfrm>
              <a:off x="3410777" y="33004"/>
              <a:ext cx="2093845" cy="10153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30475" rIns="45700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Montserrat"/>
                <a:buNone/>
              </a:pPr>
              <a:r>
                <a:rPr lang="es-CO" sz="240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Seguimiento a 6 meses</a:t>
              </a:r>
              <a:endParaRPr/>
            </a:p>
          </p:txBody>
        </p:sp>
        <p:sp>
          <p:nvSpPr>
            <p:cNvPr id="454" name="Google Shape;454;p37"/>
            <p:cNvSpPr/>
            <p:nvPr/>
          </p:nvSpPr>
          <p:spPr>
            <a:xfrm>
              <a:off x="3594891" y="1079927"/>
              <a:ext cx="215702" cy="80888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455" name="Google Shape;455;p37"/>
            <p:cNvSpPr/>
            <p:nvPr/>
          </p:nvSpPr>
          <p:spPr>
            <a:xfrm>
              <a:off x="3810593" y="1349555"/>
              <a:ext cx="1725617" cy="107851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7"/>
            <p:cNvSpPr txBox="1"/>
            <p:nvPr/>
          </p:nvSpPr>
          <p:spPr>
            <a:xfrm>
              <a:off x="3842181" y="1381143"/>
              <a:ext cx="1662441" cy="10153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rPr lang="es-CO" sz="18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&gt; 10 mm.</a:t>
              </a:r>
              <a:endPara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57" name="Google Shape;457;p37"/>
            <p:cNvSpPr/>
            <p:nvPr/>
          </p:nvSpPr>
          <p:spPr>
            <a:xfrm>
              <a:off x="3594891" y="1079927"/>
              <a:ext cx="215702" cy="215702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458" name="Google Shape;458;p37"/>
            <p:cNvSpPr/>
            <p:nvPr/>
          </p:nvSpPr>
          <p:spPr>
            <a:xfrm>
              <a:off x="3810593" y="2697694"/>
              <a:ext cx="1725617" cy="107851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7"/>
            <p:cNvSpPr txBox="1"/>
            <p:nvPr/>
          </p:nvSpPr>
          <p:spPr>
            <a:xfrm>
              <a:off x="3842181" y="2729282"/>
              <a:ext cx="1662441" cy="10153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r>
                <a:rPr lang="es-CO" sz="18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Lesiones burbujeantes.</a:t>
              </a:r>
              <a:endParaRPr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p3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9" t="5092" r="1122" b="17331"/>
          <a:stretch/>
        </p:blipFill>
        <p:spPr>
          <a:xfrm>
            <a:off x="4158897" y="1177982"/>
            <a:ext cx="7875429" cy="4502035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9"/>
          <p:cNvSpPr txBox="1">
            <a:spLocks noGrp="1"/>
          </p:cNvSpPr>
          <p:nvPr>
            <p:ph type="title"/>
          </p:nvPr>
        </p:nvSpPr>
        <p:spPr>
          <a:xfrm>
            <a:off x="2592925" y="37646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/>
              <a:t>Nódulo pulmonar subsólido</a:t>
            </a:r>
            <a:endParaRPr/>
          </a:p>
        </p:txBody>
      </p:sp>
      <p:sp>
        <p:nvSpPr>
          <p:cNvPr id="472" name="Google Shape;472;p39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Nódulos con parte sólida.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Mayores de 6 mm,  seguimiento a 3 a 6 meses </a:t>
            </a:r>
            <a:r>
              <a:rPr lang="es-CO" b="1"/>
              <a:t>y anual por 5 años.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Nódulos con componente subsólido de 6 mm generalmente representan adenocarcinoma in situ.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/>
              <a:t>Clasificaciones</a:t>
            </a:r>
            <a:endParaRPr/>
          </a:p>
        </p:txBody>
      </p:sp>
      <p:grpSp>
        <p:nvGrpSpPr>
          <p:cNvPr id="123" name="Google Shape;123;p4"/>
          <p:cNvGrpSpPr/>
          <p:nvPr/>
        </p:nvGrpSpPr>
        <p:grpSpPr>
          <a:xfrm>
            <a:off x="2592925" y="1743075"/>
            <a:ext cx="8915400" cy="3777620"/>
            <a:chOff x="0" y="0"/>
            <a:chExt cx="8915400" cy="3777620"/>
          </a:xfrm>
        </p:grpSpPr>
        <p:cxnSp>
          <p:nvCxnSpPr>
            <p:cNvPr id="124" name="Google Shape;124;p4"/>
            <p:cNvCxnSpPr/>
            <p:nvPr/>
          </p:nvCxnSpPr>
          <p:spPr>
            <a:xfrm>
              <a:off x="0" y="0"/>
              <a:ext cx="8915400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25" name="Google Shape;125;p4"/>
            <p:cNvSpPr/>
            <p:nvPr/>
          </p:nvSpPr>
          <p:spPr>
            <a:xfrm>
              <a:off x="0" y="0"/>
              <a:ext cx="1783080" cy="18888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 txBox="1"/>
            <p:nvPr/>
          </p:nvSpPr>
          <p:spPr>
            <a:xfrm>
              <a:off x="0" y="0"/>
              <a:ext cx="1783080" cy="18888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ontserrat"/>
                <a:buNone/>
              </a:pPr>
              <a:r>
                <a:rPr lang="es-CO" sz="24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80% benignos</a:t>
              </a: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916811" y="17799"/>
              <a:ext cx="6998589" cy="355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 txBox="1"/>
            <p:nvPr/>
          </p:nvSpPr>
          <p:spPr>
            <a:xfrm>
              <a:off x="1916811" y="17799"/>
              <a:ext cx="6998589" cy="355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</a:pPr>
              <a:r>
                <a:rPr lang="es-CO" sz="14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Micosis</a:t>
              </a:r>
              <a:endParaRPr/>
            </a:p>
          </p:txBody>
        </p:sp>
        <p:cxnSp>
          <p:nvCxnSpPr>
            <p:cNvPr id="129" name="Google Shape;129;p4"/>
            <p:cNvCxnSpPr/>
            <p:nvPr/>
          </p:nvCxnSpPr>
          <p:spPr>
            <a:xfrm>
              <a:off x="1783080" y="373796"/>
              <a:ext cx="7132320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BFC8E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0" name="Google Shape;130;p4"/>
            <p:cNvSpPr/>
            <p:nvPr/>
          </p:nvSpPr>
          <p:spPr>
            <a:xfrm>
              <a:off x="1916811" y="391596"/>
              <a:ext cx="6998589" cy="355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 txBox="1"/>
            <p:nvPr/>
          </p:nvSpPr>
          <p:spPr>
            <a:xfrm>
              <a:off x="1916811" y="391596"/>
              <a:ext cx="6998589" cy="355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</a:pPr>
              <a:r>
                <a:rPr lang="es-CO" sz="14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Otras infecciones</a:t>
              </a:r>
              <a:endParaRPr/>
            </a:p>
          </p:txBody>
        </p:sp>
        <p:cxnSp>
          <p:nvCxnSpPr>
            <p:cNvPr id="132" name="Google Shape;132;p4"/>
            <p:cNvCxnSpPr/>
            <p:nvPr/>
          </p:nvCxnSpPr>
          <p:spPr>
            <a:xfrm>
              <a:off x="1783080" y="747592"/>
              <a:ext cx="7132320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BFC8E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3" name="Google Shape;133;p4"/>
            <p:cNvSpPr/>
            <p:nvPr/>
          </p:nvSpPr>
          <p:spPr>
            <a:xfrm>
              <a:off x="1916811" y="765392"/>
              <a:ext cx="6998589" cy="355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 txBox="1"/>
            <p:nvPr/>
          </p:nvSpPr>
          <p:spPr>
            <a:xfrm>
              <a:off x="1916811" y="765392"/>
              <a:ext cx="6998589" cy="355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</a:pPr>
              <a:r>
                <a:rPr lang="es-CO" sz="14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Hamartomas</a:t>
              </a:r>
              <a:endPara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35" name="Google Shape;135;p4"/>
            <p:cNvCxnSpPr/>
            <p:nvPr/>
          </p:nvCxnSpPr>
          <p:spPr>
            <a:xfrm>
              <a:off x="1783080" y="1121389"/>
              <a:ext cx="7132320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BFC8E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6" name="Google Shape;136;p4"/>
            <p:cNvSpPr/>
            <p:nvPr/>
          </p:nvSpPr>
          <p:spPr>
            <a:xfrm>
              <a:off x="1916811" y="1139189"/>
              <a:ext cx="6998589" cy="355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 txBox="1"/>
            <p:nvPr/>
          </p:nvSpPr>
          <p:spPr>
            <a:xfrm>
              <a:off x="1916811" y="1139189"/>
              <a:ext cx="6998589" cy="355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</a:pPr>
              <a:r>
                <a:rPr lang="es-CO" sz="14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MAV</a:t>
              </a:r>
              <a:endParaRPr/>
            </a:p>
          </p:txBody>
        </p:sp>
        <p:cxnSp>
          <p:nvCxnSpPr>
            <p:cNvPr id="138" name="Google Shape;138;p4"/>
            <p:cNvCxnSpPr/>
            <p:nvPr/>
          </p:nvCxnSpPr>
          <p:spPr>
            <a:xfrm>
              <a:off x="1783080" y="1495185"/>
              <a:ext cx="7132320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BFC8E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9" name="Google Shape;139;p4"/>
            <p:cNvSpPr/>
            <p:nvPr/>
          </p:nvSpPr>
          <p:spPr>
            <a:xfrm>
              <a:off x="1916811" y="1512985"/>
              <a:ext cx="6998589" cy="355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 txBox="1"/>
            <p:nvPr/>
          </p:nvSpPr>
          <p:spPr>
            <a:xfrm>
              <a:off x="1916811" y="1512985"/>
              <a:ext cx="6998589" cy="355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</a:pPr>
              <a:r>
                <a:rPr lang="es-CO" sz="14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Inflamatorias </a:t>
              </a:r>
              <a:endParaRPr/>
            </a:p>
          </p:txBody>
        </p:sp>
        <p:cxnSp>
          <p:nvCxnSpPr>
            <p:cNvPr id="141" name="Google Shape;141;p4"/>
            <p:cNvCxnSpPr/>
            <p:nvPr/>
          </p:nvCxnSpPr>
          <p:spPr>
            <a:xfrm>
              <a:off x="1783080" y="1868982"/>
              <a:ext cx="7132320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BFC8E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0" y="1888810"/>
              <a:ext cx="8915400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43" name="Google Shape;143;p4"/>
            <p:cNvSpPr/>
            <p:nvPr/>
          </p:nvSpPr>
          <p:spPr>
            <a:xfrm>
              <a:off x="0" y="1888810"/>
              <a:ext cx="1783080" cy="18888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 txBox="1"/>
            <p:nvPr/>
          </p:nvSpPr>
          <p:spPr>
            <a:xfrm>
              <a:off x="0" y="1888810"/>
              <a:ext cx="1783080" cy="18888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ontserrat"/>
                <a:buNone/>
              </a:pPr>
              <a:r>
                <a:rPr lang="es-CO" sz="24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Malignos</a:t>
              </a: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1916811" y="1911014"/>
              <a:ext cx="6998589" cy="4440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 txBox="1"/>
            <p:nvPr/>
          </p:nvSpPr>
          <p:spPr>
            <a:xfrm>
              <a:off x="1916811" y="1911014"/>
              <a:ext cx="6998589" cy="4440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</a:pPr>
              <a:r>
                <a:rPr lang="es-CO" sz="14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Adenocarcinoma 50%</a:t>
              </a:r>
              <a:endParaRPr/>
            </a:p>
          </p:txBody>
        </p:sp>
        <p:cxnSp>
          <p:nvCxnSpPr>
            <p:cNvPr id="147" name="Google Shape;147;p4"/>
            <p:cNvCxnSpPr/>
            <p:nvPr/>
          </p:nvCxnSpPr>
          <p:spPr>
            <a:xfrm>
              <a:off x="1783080" y="2355088"/>
              <a:ext cx="7132320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BFC8E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48" name="Google Shape;148;p4"/>
            <p:cNvSpPr/>
            <p:nvPr/>
          </p:nvSpPr>
          <p:spPr>
            <a:xfrm>
              <a:off x="1916811" y="2377291"/>
              <a:ext cx="6998589" cy="4440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 txBox="1"/>
            <p:nvPr/>
          </p:nvSpPr>
          <p:spPr>
            <a:xfrm>
              <a:off x="1916811" y="2377291"/>
              <a:ext cx="6998589" cy="4440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</a:pPr>
              <a:r>
                <a:rPr lang="es-CO" sz="14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Escamocelular 25%</a:t>
              </a:r>
              <a:endParaRPr/>
            </a:p>
          </p:txBody>
        </p:sp>
        <p:cxnSp>
          <p:nvCxnSpPr>
            <p:cNvPr id="150" name="Google Shape;150;p4"/>
            <p:cNvCxnSpPr/>
            <p:nvPr/>
          </p:nvCxnSpPr>
          <p:spPr>
            <a:xfrm>
              <a:off x="1783080" y="2821365"/>
              <a:ext cx="7132320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BFC8E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51" name="Google Shape;151;p4"/>
            <p:cNvSpPr/>
            <p:nvPr/>
          </p:nvSpPr>
          <p:spPr>
            <a:xfrm>
              <a:off x="1916811" y="2843568"/>
              <a:ext cx="6998589" cy="4440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 txBox="1"/>
            <p:nvPr/>
          </p:nvSpPr>
          <p:spPr>
            <a:xfrm>
              <a:off x="1916811" y="2843568"/>
              <a:ext cx="6998589" cy="4440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</a:pPr>
              <a:r>
                <a:rPr lang="es-CO" sz="14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Metástasis</a:t>
              </a:r>
              <a:endParaRPr/>
            </a:p>
          </p:txBody>
        </p:sp>
        <p:cxnSp>
          <p:nvCxnSpPr>
            <p:cNvPr id="153" name="Google Shape;153;p4"/>
            <p:cNvCxnSpPr/>
            <p:nvPr/>
          </p:nvCxnSpPr>
          <p:spPr>
            <a:xfrm>
              <a:off x="1783080" y="3287642"/>
              <a:ext cx="7132320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BFC8E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54" name="Google Shape;154;p4"/>
            <p:cNvSpPr/>
            <p:nvPr/>
          </p:nvSpPr>
          <p:spPr>
            <a:xfrm>
              <a:off x="1916811" y="3309846"/>
              <a:ext cx="6998589" cy="4440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 txBox="1"/>
            <p:nvPr/>
          </p:nvSpPr>
          <p:spPr>
            <a:xfrm>
              <a:off x="1916811" y="3309846"/>
              <a:ext cx="6998589" cy="4440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</a:pPr>
              <a:r>
                <a:rPr lang="es-CO" sz="14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Tumores carcinoides</a:t>
              </a:r>
              <a:endParaRPr/>
            </a:p>
          </p:txBody>
        </p:sp>
        <p:cxnSp>
          <p:nvCxnSpPr>
            <p:cNvPr id="156" name="Google Shape;156;p4"/>
            <p:cNvCxnSpPr/>
            <p:nvPr/>
          </p:nvCxnSpPr>
          <p:spPr>
            <a:xfrm>
              <a:off x="1783080" y="3753919"/>
              <a:ext cx="7132320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BFC8E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Google Shape;478;p4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5264" y="1158533"/>
            <a:ext cx="8414083" cy="4540933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1"/>
          <p:cNvSpPr txBox="1">
            <a:spLocks noGrp="1"/>
          </p:cNvSpPr>
          <p:nvPr>
            <p:ph type="title"/>
          </p:nvPr>
        </p:nvSpPr>
        <p:spPr>
          <a:xfrm>
            <a:off x="2592925" y="462185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/>
              <a:t>Nódulo pulmonar subsólido</a:t>
            </a:r>
            <a:endParaRPr/>
          </a:p>
        </p:txBody>
      </p:sp>
      <p:sp>
        <p:nvSpPr>
          <p:cNvPr id="485" name="Google Shape;485;p41"/>
          <p:cNvSpPr txBox="1">
            <a:spLocks noGrp="1"/>
          </p:cNvSpPr>
          <p:nvPr>
            <p:ph type="body" idx="1"/>
          </p:nvPr>
        </p:nvSpPr>
        <p:spPr>
          <a:xfrm>
            <a:off x="2589212" y="1971675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Subsólidos mayores de 6 mm.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Seguimiento  a 3 a 6 meses.</a:t>
            </a:r>
            <a:endParaRPr/>
          </a:p>
          <a:p>
            <a:pPr marL="68580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Componente sólido &gt; 8 mm, márgenes lobulados o componente quístico.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Se recomienda PET CT biopsia o resección.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4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9525" y="1162129"/>
            <a:ext cx="8237130" cy="4533742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3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/>
              <a:t>Nódulos subsólidos múltiples</a:t>
            </a:r>
            <a:endParaRPr/>
          </a:p>
        </p:txBody>
      </p:sp>
      <p:sp>
        <p:nvSpPr>
          <p:cNvPr id="497" name="Google Shape;497;p43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Menores de 6 mm seguimiento a 3 a 6 meses.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Estables continuar cada 2 a 4 años.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1 solo nódulo &gt; 6 mm.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Seguimiento basado en el nódulo más sospechoso.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Sospechar causa infecciosa si es persistente considerar adenocarcinoma.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Google Shape;503;p4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0181" y="172143"/>
            <a:ext cx="9686219" cy="3599757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04" name="Google Shape;504;p44"/>
          <p:cNvSpPr/>
          <p:nvPr/>
        </p:nvSpPr>
        <p:spPr>
          <a:xfrm>
            <a:off x="2290081" y="3862920"/>
            <a:ext cx="4580160" cy="338666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Nódulo vidrio esmerilado</a:t>
            </a:r>
            <a:endParaRPr/>
          </a:p>
        </p:txBody>
      </p:sp>
      <p:sp>
        <p:nvSpPr>
          <p:cNvPr id="505" name="Google Shape;505;p44"/>
          <p:cNvSpPr/>
          <p:nvPr/>
        </p:nvSpPr>
        <p:spPr>
          <a:xfrm>
            <a:off x="7335615" y="3862920"/>
            <a:ext cx="4580160" cy="338666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Nódulo subsólido (adenocarcinoma)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20776" y="1081088"/>
            <a:ext cx="8603681" cy="4633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6"/>
          <p:cNvSpPr txBox="1">
            <a:spLocks noGrp="1"/>
          </p:cNvSpPr>
          <p:nvPr>
            <p:ph type="title"/>
          </p:nvPr>
        </p:nvSpPr>
        <p:spPr>
          <a:xfrm>
            <a:off x="2564350" y="3955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ct val="100000"/>
              <a:buFont typeface="Montserrat"/>
              <a:buNone/>
            </a:pPr>
            <a:r>
              <a:rPr lang="es-CO"/>
              <a:t>Diagnóstico invasivo y terapia</a:t>
            </a:r>
            <a:endParaRPr/>
          </a:p>
        </p:txBody>
      </p:sp>
      <p:sp>
        <p:nvSpPr>
          <p:cNvPr id="517" name="Google Shape;517;p46"/>
          <p:cNvSpPr txBox="1">
            <a:spLocks noGrp="1"/>
          </p:cNvSpPr>
          <p:nvPr>
            <p:ph type="body" idx="1"/>
          </p:nvPr>
        </p:nvSpPr>
        <p:spPr>
          <a:xfrm>
            <a:off x="2564350" y="16764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Biopsias transtorácica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Mal rendimiento nódulos pequeños y vidrio esmerilado.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Técnicas para toma de tejido tras bronquial guiado por  navegación electromagnética, guiado por ultrasonografía.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Cirugía invasiva con técnica de ahorro de pulmón.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Diagnóstico y definitivo.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Tratamiento en pacientes seleccionados.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7"/>
          <p:cNvSpPr txBox="1">
            <a:spLocks noGrp="1"/>
          </p:cNvSpPr>
          <p:nvPr>
            <p:ph type="title"/>
          </p:nvPr>
        </p:nvSpPr>
        <p:spPr>
          <a:xfrm>
            <a:off x="2592925" y="481235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/>
              <a:t>Consideraciones adicionales</a:t>
            </a:r>
            <a:endParaRPr/>
          </a:p>
        </p:txBody>
      </p:sp>
      <p:sp>
        <p:nvSpPr>
          <p:cNvPr id="524" name="Google Shape;524;p47"/>
          <p:cNvSpPr txBox="1">
            <a:spLocks noGrp="1"/>
          </p:cNvSpPr>
          <p:nvPr>
            <p:ph type="body" idx="1"/>
          </p:nvPr>
        </p:nvSpPr>
        <p:spPr>
          <a:xfrm>
            <a:off x="2592925" y="1762125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Cicatriz apical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Pleural y subpleural  son comunes.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Pueden tener apariencia nodular.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Forma alargada, márgenes rectos o cóncavos, con opacidades adyacentes similares.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La revisión de imágenes reconstruidas coronales o sagitales puede ser útil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Consideraciones similares: opacidades subpleurales en otros lugares.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Ángulos costofrénicos.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8"/>
          <p:cNvSpPr txBox="1">
            <a:spLocks noGrp="1"/>
          </p:cNvSpPr>
          <p:nvPr>
            <p:ph type="title"/>
          </p:nvPr>
        </p:nvSpPr>
        <p:spPr>
          <a:xfrm>
            <a:off x="2592925" y="424604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/>
              <a:t>Nódulos perifisúrales</a:t>
            </a:r>
            <a:endParaRPr/>
          </a:p>
        </p:txBody>
      </p:sp>
      <p:sp>
        <p:nvSpPr>
          <p:cNvPr id="531" name="Google Shape;531;p48"/>
          <p:cNvSpPr txBox="1">
            <a:spLocks noGrp="1"/>
          </p:cNvSpPr>
          <p:nvPr>
            <p:ph type="body" idx="1"/>
          </p:nvPr>
        </p:nvSpPr>
        <p:spPr>
          <a:xfrm>
            <a:off x="2592925" y="1705494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Adyacentes a las fisuras pleurales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Nódulos linfáticos intrapulmonares.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Pueden ocurrir adyacente a la pleura.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No se recomienda seguimiento.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Borde espiculada, desplazamiento de la fisura o historia de cáncer  incrementa la posibilidad de malignidad.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Requieren seguimiento de 6 a 12 meses.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9"/>
          <p:cNvSpPr txBox="1">
            <a:spLocks noGrp="1"/>
          </p:cNvSpPr>
          <p:nvPr>
            <p:ph type="title"/>
          </p:nvPr>
        </p:nvSpPr>
        <p:spPr>
          <a:xfrm>
            <a:off x="2589212" y="385985"/>
            <a:ext cx="9599075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600"/>
              <a:buFont typeface="Montserrat"/>
              <a:buNone/>
            </a:pPr>
            <a:r>
              <a:rPr lang="es-CO" sz="3600"/>
              <a:t>Nódulos en TAC de tórax incompleto</a:t>
            </a:r>
            <a:endParaRPr/>
          </a:p>
        </p:txBody>
      </p:sp>
      <p:grpSp>
        <p:nvGrpSpPr>
          <p:cNvPr id="538" name="Google Shape;538;p49"/>
          <p:cNvGrpSpPr/>
          <p:nvPr/>
        </p:nvGrpSpPr>
        <p:grpSpPr>
          <a:xfrm>
            <a:off x="3820042" y="2143508"/>
            <a:ext cx="6453739" cy="3776855"/>
            <a:chOff x="1230830" y="383"/>
            <a:chExt cx="6453739" cy="3776855"/>
          </a:xfrm>
        </p:grpSpPr>
        <p:sp>
          <p:nvSpPr>
            <p:cNvPr id="539" name="Google Shape;539;p49"/>
            <p:cNvSpPr/>
            <p:nvPr/>
          </p:nvSpPr>
          <p:spPr>
            <a:xfrm rot="10800000">
              <a:off x="1755828" y="383"/>
              <a:ext cx="5928741" cy="1049997"/>
            </a:xfrm>
            <a:prstGeom prst="homePlate">
              <a:avLst>
                <a:gd name="adj" fmla="val 5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9"/>
            <p:cNvSpPr txBox="1"/>
            <p:nvPr/>
          </p:nvSpPr>
          <p:spPr>
            <a:xfrm>
              <a:off x="2018327" y="383"/>
              <a:ext cx="5666242" cy="1049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63000" tIns="99050" rIns="184900" bIns="9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Montserrat"/>
                <a:buNone/>
              </a:pPr>
              <a:r>
                <a:rPr lang="es-CO" sz="260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&lt; 6 mm no se recomienda mayor evaluación.</a:t>
              </a:r>
              <a:endParaRPr/>
            </a:p>
          </p:txBody>
        </p:sp>
        <p:sp>
          <p:nvSpPr>
            <p:cNvPr id="541" name="Google Shape;541;p49"/>
            <p:cNvSpPr/>
            <p:nvPr/>
          </p:nvSpPr>
          <p:spPr>
            <a:xfrm>
              <a:off x="1230830" y="383"/>
              <a:ext cx="1049997" cy="1049997"/>
            </a:xfrm>
            <a:prstGeom prst="ellipse">
              <a:avLst/>
            </a:prstGeom>
            <a:solidFill>
              <a:srgbClr val="BFC8E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9"/>
            <p:cNvSpPr/>
            <p:nvPr/>
          </p:nvSpPr>
          <p:spPr>
            <a:xfrm rot="10800000">
              <a:off x="1755828" y="1363812"/>
              <a:ext cx="5928741" cy="1049997"/>
            </a:xfrm>
            <a:prstGeom prst="homePlate">
              <a:avLst>
                <a:gd name="adj" fmla="val 5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9"/>
            <p:cNvSpPr txBox="1"/>
            <p:nvPr/>
          </p:nvSpPr>
          <p:spPr>
            <a:xfrm>
              <a:off x="2018327" y="1363812"/>
              <a:ext cx="5666242" cy="1049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63000" tIns="99050" rIns="184900" bIns="9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Montserrat"/>
                <a:buNone/>
              </a:pPr>
              <a:r>
                <a:rPr lang="es-CO" sz="260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6 a 8 mm  TAC en 3 a 12 meses.</a:t>
              </a:r>
              <a:endParaRPr/>
            </a:p>
          </p:txBody>
        </p:sp>
        <p:sp>
          <p:nvSpPr>
            <p:cNvPr id="544" name="Google Shape;544;p49"/>
            <p:cNvSpPr/>
            <p:nvPr/>
          </p:nvSpPr>
          <p:spPr>
            <a:xfrm>
              <a:off x="1230830" y="1363812"/>
              <a:ext cx="1049997" cy="1049997"/>
            </a:xfrm>
            <a:prstGeom prst="ellipse">
              <a:avLst/>
            </a:prstGeom>
            <a:solidFill>
              <a:srgbClr val="BFC8E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9"/>
            <p:cNvSpPr/>
            <p:nvPr/>
          </p:nvSpPr>
          <p:spPr>
            <a:xfrm rot="10800000">
              <a:off x="1755828" y="2727241"/>
              <a:ext cx="5928741" cy="1049997"/>
            </a:xfrm>
            <a:prstGeom prst="homePlate">
              <a:avLst>
                <a:gd name="adj" fmla="val 5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9"/>
            <p:cNvSpPr txBox="1"/>
            <p:nvPr/>
          </p:nvSpPr>
          <p:spPr>
            <a:xfrm>
              <a:off x="2018327" y="2727241"/>
              <a:ext cx="5666242" cy="1049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63000" tIns="99050" rIns="184900" bIns="9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Montserrat"/>
                <a:buNone/>
              </a:pPr>
              <a:r>
                <a:rPr lang="es-CO" sz="260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Nódulos de </a:t>
              </a:r>
              <a:r>
                <a:rPr lang="es-CO" sz="26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más</a:t>
              </a:r>
              <a:r>
                <a:rPr lang="es-CO" sz="260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de 8 mm realizar TAC completo.</a:t>
              </a:r>
              <a:endParaRPr/>
            </a:p>
          </p:txBody>
        </p:sp>
        <p:sp>
          <p:nvSpPr>
            <p:cNvPr id="547" name="Google Shape;547;p49"/>
            <p:cNvSpPr/>
            <p:nvPr/>
          </p:nvSpPr>
          <p:spPr>
            <a:xfrm>
              <a:off x="1230830" y="2727241"/>
              <a:ext cx="1049997" cy="1049997"/>
            </a:xfrm>
            <a:prstGeom prst="ellipse">
              <a:avLst/>
            </a:prstGeom>
            <a:solidFill>
              <a:srgbClr val="BFC8E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3665" y="481770"/>
            <a:ext cx="7655244" cy="5217158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5"/>
          <p:cNvSpPr/>
          <p:nvPr/>
        </p:nvSpPr>
        <p:spPr>
          <a:xfrm>
            <a:off x="799227" y="6237730"/>
            <a:ext cx="110673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The Coin Lesion of the Lung A Review of 955 Resected Coin Lesions Cáncer 51534-537, 1983. </a:t>
            </a:r>
            <a:endParaRPr sz="1200" b="0" i="0" u="none" strike="noStrike" cap="none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50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/>
              <a:t>Recomendaciones </a:t>
            </a:r>
            <a:endParaRPr/>
          </a:p>
        </p:txBody>
      </p:sp>
      <p:grpSp>
        <p:nvGrpSpPr>
          <p:cNvPr id="554" name="Google Shape;554;p50"/>
          <p:cNvGrpSpPr/>
          <p:nvPr/>
        </p:nvGrpSpPr>
        <p:grpSpPr>
          <a:xfrm>
            <a:off x="4874779" y="2133600"/>
            <a:ext cx="4344265" cy="3777622"/>
            <a:chOff x="2285567" y="0"/>
            <a:chExt cx="4344265" cy="3777622"/>
          </a:xfrm>
        </p:grpSpPr>
        <p:sp>
          <p:nvSpPr>
            <p:cNvPr id="555" name="Google Shape;555;p50"/>
            <p:cNvSpPr/>
            <p:nvPr/>
          </p:nvSpPr>
          <p:spPr>
            <a:xfrm>
              <a:off x="2285567" y="0"/>
              <a:ext cx="3777622" cy="3777622"/>
            </a:xfrm>
            <a:prstGeom prst="triangle">
              <a:avLst>
                <a:gd name="adj" fmla="val 5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50"/>
            <p:cNvSpPr/>
            <p:nvPr/>
          </p:nvSpPr>
          <p:spPr>
            <a:xfrm>
              <a:off x="4174378" y="378131"/>
              <a:ext cx="2455454" cy="2685653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50"/>
            <p:cNvSpPr txBox="1"/>
            <p:nvPr/>
          </p:nvSpPr>
          <p:spPr>
            <a:xfrm>
              <a:off x="4294243" y="497996"/>
              <a:ext cx="2215724" cy="2445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ontserrat"/>
                <a:buNone/>
              </a:pPr>
              <a:r>
                <a:rPr lang="es-CO" sz="24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No se recomienda TAC parcial en el seguimiento.</a:t>
              </a:r>
              <a:endParaRPr/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1"/>
          <p:cNvSpPr txBox="1">
            <a:spLocks noGrp="1"/>
          </p:cNvSpPr>
          <p:nvPr>
            <p:ph type="title"/>
          </p:nvPr>
        </p:nvSpPr>
        <p:spPr>
          <a:xfrm>
            <a:off x="2589212" y="41456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/>
              <a:t>PET SCAN</a:t>
            </a:r>
            <a:endParaRPr/>
          </a:p>
        </p:txBody>
      </p:sp>
      <p:sp>
        <p:nvSpPr>
          <p:cNvPr id="564" name="Google Shape;564;p51"/>
          <p:cNvSpPr txBox="1">
            <a:spLocks noGrp="1"/>
          </p:cNvSpPr>
          <p:nvPr>
            <p:ph type="body" idx="1"/>
          </p:nvPr>
        </p:nvSpPr>
        <p:spPr>
          <a:xfrm>
            <a:off x="4153423" y="1695450"/>
            <a:ext cx="5783263" cy="474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&gt;8 mm sensibilidad de 72 a 94%.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Alta probabilidad de cáncer más de 65%.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 No cambia probabilidad de la biopsia.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Menos de 8 mm sensibilidad de 47 – 89.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Fluorodeoxiglucosa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Falsos negativos: adenocarcinoma invasivo mínimo o lepídico.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Falsos positivos: Neumonía, micobacterias, nódulos reumatoides, sarcoidosis.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SUV &lt; de 2,5 menor posibilidad de malignidad.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5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195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ct val="100000"/>
              <a:buFont typeface="Montserrat"/>
              <a:buNone/>
            </a:pPr>
            <a:r>
              <a:rPr lang="es-CO" sz="8000"/>
              <a:t>¡MUCHAS GRACIAS!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"/>
          <p:cNvSpPr txBox="1">
            <a:spLocks noGrp="1"/>
          </p:cNvSpPr>
          <p:nvPr>
            <p:ph type="title"/>
          </p:nvPr>
        </p:nvSpPr>
        <p:spPr>
          <a:xfrm>
            <a:off x="2592925" y="45266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600"/>
              <a:buFont typeface="Montserrat"/>
              <a:buNone/>
            </a:pPr>
            <a:r>
              <a:rPr lang="es-CO" sz="3600"/>
              <a:t>Cambios respecto a guías previas</a:t>
            </a:r>
            <a:endParaRPr/>
          </a:p>
        </p:txBody>
      </p:sp>
      <p:grpSp>
        <p:nvGrpSpPr>
          <p:cNvPr id="170" name="Google Shape;170;p6"/>
          <p:cNvGrpSpPr/>
          <p:nvPr/>
        </p:nvGrpSpPr>
        <p:grpSpPr>
          <a:xfrm>
            <a:off x="3271035" y="1734422"/>
            <a:ext cx="7551752" cy="3775876"/>
            <a:chOff x="681823" y="872"/>
            <a:chExt cx="7551752" cy="3775876"/>
          </a:xfrm>
        </p:grpSpPr>
        <p:sp>
          <p:nvSpPr>
            <p:cNvPr id="171" name="Google Shape;171;p6"/>
            <p:cNvSpPr/>
            <p:nvPr/>
          </p:nvSpPr>
          <p:spPr>
            <a:xfrm>
              <a:off x="681823" y="872"/>
              <a:ext cx="3356334" cy="1678167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 txBox="1"/>
            <p:nvPr/>
          </p:nvSpPr>
          <p:spPr>
            <a:xfrm>
              <a:off x="730975" y="50024"/>
              <a:ext cx="3258030" cy="15798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45700" rIns="6857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Montserrat"/>
                <a:buNone/>
              </a:pPr>
              <a:r>
                <a:rPr lang="es-CO" sz="360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Nódulos </a:t>
              </a:r>
              <a:r>
                <a:rPr lang="es-CO" sz="36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sólidos</a:t>
              </a: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1017456" y="1679040"/>
              <a:ext cx="335633" cy="125862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74" name="Google Shape;174;p6"/>
            <p:cNvSpPr/>
            <p:nvPr/>
          </p:nvSpPr>
          <p:spPr>
            <a:xfrm>
              <a:off x="1353090" y="2098581"/>
              <a:ext cx="2685067" cy="167816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6"/>
            <p:cNvSpPr txBox="1"/>
            <p:nvPr/>
          </p:nvSpPr>
          <p:spPr>
            <a:xfrm>
              <a:off x="1402242" y="2147733"/>
              <a:ext cx="2586763" cy="15798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30475" rIns="45700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ontserrat"/>
                <a:buNone/>
              </a:pPr>
              <a:r>
                <a:rPr lang="es-CO" sz="24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Aumento del tamaño.</a:t>
              </a:r>
              <a:endParaRPr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4877241" y="872"/>
              <a:ext cx="3356334" cy="1678167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6"/>
            <p:cNvSpPr txBox="1"/>
            <p:nvPr/>
          </p:nvSpPr>
          <p:spPr>
            <a:xfrm>
              <a:off x="4926393" y="50024"/>
              <a:ext cx="3258030" cy="15798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45700" rIns="6857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Montserrat"/>
                <a:buNone/>
              </a:pPr>
              <a:r>
                <a:rPr lang="es-CO" sz="360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Nódulos su</a:t>
              </a:r>
              <a:r>
                <a:rPr lang="es-CO" sz="36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</a:t>
              </a:r>
              <a:r>
                <a:rPr lang="es-CO" sz="360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</a:t>
              </a:r>
              <a:r>
                <a:rPr lang="es-CO" sz="36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ó</a:t>
              </a:r>
              <a:r>
                <a:rPr lang="es-CO" sz="360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lidos</a:t>
              </a:r>
              <a:endParaRPr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5212875" y="1679040"/>
              <a:ext cx="335633" cy="125862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79" name="Google Shape;179;p6"/>
            <p:cNvSpPr/>
            <p:nvPr/>
          </p:nvSpPr>
          <p:spPr>
            <a:xfrm>
              <a:off x="5548508" y="2098581"/>
              <a:ext cx="2685067" cy="167816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6"/>
            <p:cNvSpPr txBox="1"/>
            <p:nvPr/>
          </p:nvSpPr>
          <p:spPr>
            <a:xfrm>
              <a:off x="5597660" y="2147733"/>
              <a:ext cx="2586763" cy="15798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30475" rIns="45700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Montserrat"/>
                <a:buNone/>
              </a:pPr>
              <a:r>
                <a:rPr lang="es-CO" sz="24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Aumento del  periodo de seguimiento.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/>
              <a:t>Nódulo pulmonar incidental</a:t>
            </a:r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1"/>
          </p:nvPr>
        </p:nvSpPr>
        <p:spPr>
          <a:xfrm>
            <a:off x="2589212" y="1825163"/>
            <a:ext cx="8915400" cy="3600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TAC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Secciones de menos de 1,5.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Adecuada medición de los nódulos pulmonares.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Adquisición rutinarias de cortes coronales y sagitales.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0141" y="246309"/>
            <a:ext cx="5963317" cy="3263441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4" name="Google Shape;194;p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9971" y="246309"/>
            <a:ext cx="3897922" cy="6080369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5" name="Google Shape;195;p8"/>
          <p:cNvSpPr/>
          <p:nvPr/>
        </p:nvSpPr>
        <p:spPr>
          <a:xfrm>
            <a:off x="2031666" y="3509750"/>
            <a:ext cx="5520266" cy="450811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Nódulo </a:t>
            </a:r>
            <a:r>
              <a:rPr lang="es-CO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sólido</a:t>
            </a:r>
            <a:r>
              <a:rPr lang="es-CO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con calcificación central</a:t>
            </a: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6691438" y="6326678"/>
            <a:ext cx="5520266" cy="450811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Nódulo vidrio esmerilado - Quístico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5075" y="162086"/>
            <a:ext cx="8324850" cy="416242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03" name="Google Shape;203;p9"/>
          <p:cNvSpPr/>
          <p:nvPr/>
        </p:nvSpPr>
        <p:spPr>
          <a:xfrm>
            <a:off x="5236633" y="4481294"/>
            <a:ext cx="2861733" cy="450811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Nódulo heterogéneo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2780</Words>
  <Application>Microsoft Office PowerPoint</Application>
  <PresentationFormat>Panorámica</PresentationFormat>
  <Paragraphs>398</Paragraphs>
  <Slides>52</Slides>
  <Notes>52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56" baseType="lpstr">
      <vt:lpstr>Montserrat</vt:lpstr>
      <vt:lpstr>Arial</vt:lpstr>
      <vt:lpstr>Calibri</vt:lpstr>
      <vt:lpstr>Tema de Office</vt:lpstr>
      <vt:lpstr>NÓDULO PULMONAR</vt:lpstr>
      <vt:lpstr>Introducción </vt:lpstr>
      <vt:lpstr>Introducción </vt:lpstr>
      <vt:lpstr>Clasificaciones</vt:lpstr>
      <vt:lpstr>Presentación de PowerPoint</vt:lpstr>
      <vt:lpstr>Cambios respecto a guías previas</vt:lpstr>
      <vt:lpstr>Nódulo pulmonar incidental</vt:lpstr>
      <vt:lpstr>Presentación de PowerPoint</vt:lpstr>
      <vt:lpstr>Presentación de PowerPoint</vt:lpstr>
      <vt:lpstr>Recomendaciones generales</vt:lpstr>
      <vt:lpstr>Presentación de PowerPoint</vt:lpstr>
      <vt:lpstr>Factores de riesgo de malignidad</vt:lpstr>
      <vt:lpstr>Presentación de PowerPoint</vt:lpstr>
      <vt:lpstr>Tamaño y malignidad</vt:lpstr>
      <vt:lpstr>Presentación de PowerPoint</vt:lpstr>
      <vt:lpstr>Presentación de PowerPoint</vt:lpstr>
      <vt:lpstr>Presentación de PowerPoint</vt:lpstr>
      <vt:lpstr>Localización </vt:lpstr>
      <vt:lpstr>Nódulos múltiples</vt:lpstr>
      <vt:lpstr>Tasa de crecimiento del nódulo</vt:lpstr>
      <vt:lpstr>Enfisema y fibrosis</vt:lpstr>
      <vt:lpstr>Edad, sexo, raza e historia familiar</vt:lpstr>
      <vt:lpstr>Tabaco y otros carcinógenos</vt:lpstr>
      <vt:lpstr>Modelo de riesgo</vt:lpstr>
      <vt:lpstr>Presentación de PowerPoint</vt:lpstr>
      <vt:lpstr>Nódulo pulmonar sólido</vt:lpstr>
      <vt:lpstr>Nódulo pulmonar sólido</vt:lpstr>
      <vt:lpstr>Nódulo pulmonar sólido</vt:lpstr>
      <vt:lpstr>Presentación de PowerPoint</vt:lpstr>
      <vt:lpstr>Presentación de PowerPoint</vt:lpstr>
      <vt:lpstr>Nódulos múltiples no calcificados</vt:lpstr>
      <vt:lpstr>Presentación de PowerPoint</vt:lpstr>
      <vt:lpstr>Presentación de PowerPoint</vt:lpstr>
      <vt:lpstr>Nódulo pulmonar subsólido</vt:lpstr>
      <vt:lpstr>Presentación de PowerPoint</vt:lpstr>
      <vt:lpstr>Presentación de PowerPoint</vt:lpstr>
      <vt:lpstr>Nódulo pulmonar subsólido</vt:lpstr>
      <vt:lpstr>Presentación de PowerPoint</vt:lpstr>
      <vt:lpstr>Nódulo pulmonar subsólido</vt:lpstr>
      <vt:lpstr>Presentación de PowerPoint</vt:lpstr>
      <vt:lpstr>Nódulo pulmonar subsólido</vt:lpstr>
      <vt:lpstr>Presentación de PowerPoint</vt:lpstr>
      <vt:lpstr>Nódulos subsólidos múltiples</vt:lpstr>
      <vt:lpstr>Presentación de PowerPoint</vt:lpstr>
      <vt:lpstr>Presentación de PowerPoint</vt:lpstr>
      <vt:lpstr>Diagnóstico invasivo y terapia</vt:lpstr>
      <vt:lpstr>Consideraciones adicionales</vt:lpstr>
      <vt:lpstr>Nódulos perifisúrales</vt:lpstr>
      <vt:lpstr>Nódulos en TAC de tórax incompleto</vt:lpstr>
      <vt:lpstr>Recomendaciones </vt:lpstr>
      <vt:lpstr>PET SCAN</vt:lpstr>
      <vt:lpstr>¡MUCHAS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NÓDULO PULMONAR</dc:title>
  <dc:creator>MIGUEL BERNARDO GIRALDO SERNA</dc:creator>
  <cp:lastModifiedBy>User</cp:lastModifiedBy>
  <cp:revision>1</cp:revision>
  <dcterms:created xsi:type="dcterms:W3CDTF">2021-02-28T15:14:49Z</dcterms:created>
  <dcterms:modified xsi:type="dcterms:W3CDTF">2021-05-08T18:05:12Z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3095769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