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Montserrat" panose="0200050500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y6l40cSJlptE445GDIrcOfnQA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TIPO 1 </a:t>
            </a:r>
            <a:endParaRPr/>
          </a:p>
          <a:p>
            <a:pPr marL="0" lvl="0" indent="0" algn="l" rtl="0">
              <a:spcBef>
                <a:spcPts val="0"/>
              </a:spcBef>
              <a:spcAft>
                <a:spcPts val="0"/>
              </a:spcAft>
              <a:buNone/>
            </a:pPr>
            <a:endParaRPr/>
          </a:p>
          <a:p>
            <a:pPr marL="0" lvl="0" indent="0" algn="l" rtl="0">
              <a:spcBef>
                <a:spcPts val="0"/>
              </a:spcBef>
              <a:spcAft>
                <a:spcPts val="0"/>
              </a:spcAft>
              <a:buNone/>
            </a:pPr>
            <a:r>
              <a:rPr lang="en-US" sz="1200"/>
              <a:t>51-75 años</a:t>
            </a:r>
            <a:endParaRPr/>
          </a:p>
          <a:p>
            <a:pPr marL="0" lvl="0" indent="0" algn="l" rtl="0">
              <a:spcBef>
                <a:spcPts val="0"/>
              </a:spcBef>
              <a:spcAft>
                <a:spcPts val="0"/>
              </a:spcAft>
              <a:buNone/>
            </a:pPr>
            <a:r>
              <a:rPr lang="en-US" sz="1200"/>
              <a:t>M:H 6:1</a:t>
            </a:r>
            <a:endParaRPr/>
          </a:p>
          <a:p>
            <a:pPr marL="0" lvl="0" indent="0" algn="l" rtl="0">
              <a:spcBef>
                <a:spcPts val="0"/>
              </a:spcBef>
              <a:spcAft>
                <a:spcPts val="0"/>
              </a:spcAft>
              <a:buNone/>
            </a:pPr>
            <a:r>
              <a:rPr lang="en-US" sz="1200"/>
              <a:t>Hueso trabecular</a:t>
            </a:r>
            <a:endParaRPr/>
          </a:p>
          <a:p>
            <a:pPr marL="0" lvl="0" indent="0" algn="l" rtl="0">
              <a:spcBef>
                <a:spcPts val="0"/>
              </a:spcBef>
              <a:spcAft>
                <a:spcPts val="0"/>
              </a:spcAft>
              <a:buNone/>
            </a:pPr>
            <a:r>
              <a:rPr lang="en-US" sz="1200"/>
              <a:t>Déficit de estrógenos</a:t>
            </a:r>
            <a:endParaRPr/>
          </a:p>
          <a:p>
            <a:pPr marL="0" lvl="0" indent="0" algn="l" rtl="0">
              <a:spcBef>
                <a:spcPts val="0"/>
              </a:spcBef>
              <a:spcAft>
                <a:spcPts val="0"/>
              </a:spcAft>
              <a:buNone/>
            </a:pPr>
            <a:r>
              <a:rPr lang="en-US" sz="1200"/>
              <a:t>Aumento de la resorción ósea</a:t>
            </a:r>
            <a:endParaRPr/>
          </a:p>
          <a:p>
            <a:pPr marL="0" lvl="0" indent="0" algn="l" rtl="0">
              <a:spcBef>
                <a:spcPts val="0"/>
              </a:spcBef>
              <a:spcAft>
                <a:spcPts val="0"/>
              </a:spcAft>
              <a:buNone/>
            </a:pPr>
            <a:r>
              <a:rPr lang="en-US" sz="1200"/>
              <a:t>Aumento del calcio</a:t>
            </a:r>
            <a:endParaRPr/>
          </a:p>
          <a:p>
            <a:pPr marL="0" lvl="0" indent="0" algn="l" rtl="0">
              <a:spcBef>
                <a:spcPts val="0"/>
              </a:spcBef>
              <a:spcAft>
                <a:spcPts val="0"/>
              </a:spcAft>
              <a:buNone/>
            </a:pPr>
            <a:r>
              <a:rPr lang="en-US" sz="1200"/>
              <a:t>Disminución de la PTH</a:t>
            </a:r>
            <a:endParaRPr/>
          </a:p>
          <a:p>
            <a:pPr marL="0" lvl="0" indent="0" algn="l" rtl="0">
              <a:spcBef>
                <a:spcPts val="0"/>
              </a:spcBef>
              <a:spcAft>
                <a:spcPts val="0"/>
              </a:spcAft>
              <a:buNone/>
            </a:pPr>
            <a:r>
              <a:rPr lang="en-US" sz="1200"/>
              <a:t>Disminución de la absorción intestinal de calcio</a:t>
            </a:r>
            <a:endParaRPr/>
          </a:p>
          <a:p>
            <a:pPr marL="0" lvl="0" indent="0" algn="l" rtl="0">
              <a:spcBef>
                <a:spcPts val="0"/>
              </a:spcBef>
              <a:spcAft>
                <a:spcPts val="0"/>
              </a:spcAft>
              <a:buNone/>
            </a:pPr>
            <a:r>
              <a:rPr lang="en-US" sz="1200"/>
              <a:t>Fractura de Colles y vertebral </a:t>
            </a:r>
            <a:endParaRPr/>
          </a:p>
          <a:p>
            <a:pPr marL="0" lvl="0" indent="0" algn="l" rtl="0">
              <a:spcBef>
                <a:spcPts val="0"/>
              </a:spcBef>
              <a:spcAft>
                <a:spcPts val="0"/>
              </a:spcAft>
              <a:buNone/>
            </a:pPr>
            <a:endParaRPr/>
          </a:p>
          <a:p>
            <a:pPr marL="0" lvl="0" indent="0" algn="l" rtl="0">
              <a:spcBef>
                <a:spcPts val="0"/>
              </a:spcBef>
              <a:spcAft>
                <a:spcPts val="0"/>
              </a:spcAft>
              <a:buNone/>
            </a:pPr>
            <a:r>
              <a:rPr lang="en-US"/>
              <a:t>TIPO 2</a:t>
            </a:r>
            <a:endParaRPr/>
          </a:p>
          <a:p>
            <a:pPr marL="0" lvl="0" indent="0" algn="l" rtl="0">
              <a:spcBef>
                <a:spcPts val="0"/>
              </a:spcBef>
              <a:spcAft>
                <a:spcPts val="0"/>
              </a:spcAft>
              <a:buNone/>
            </a:pPr>
            <a:endParaRPr/>
          </a:p>
          <a:p>
            <a:pPr marL="0" lvl="0" indent="0" algn="l" rtl="0">
              <a:spcBef>
                <a:spcPts val="0"/>
              </a:spcBef>
              <a:spcAft>
                <a:spcPts val="0"/>
              </a:spcAft>
              <a:buNone/>
            </a:pPr>
            <a:r>
              <a:rPr lang="en-US" sz="1200"/>
              <a:t>&gt;75 años</a:t>
            </a:r>
            <a:endParaRPr/>
          </a:p>
          <a:p>
            <a:pPr marL="0" lvl="0" indent="0" algn="l" rtl="0">
              <a:spcBef>
                <a:spcPts val="0"/>
              </a:spcBef>
              <a:spcAft>
                <a:spcPts val="0"/>
              </a:spcAft>
              <a:buNone/>
            </a:pPr>
            <a:r>
              <a:rPr lang="en-US" sz="1200"/>
              <a:t>M:H 2:1</a:t>
            </a:r>
            <a:endParaRPr/>
          </a:p>
          <a:p>
            <a:pPr marL="0" lvl="0" indent="0" algn="l" rtl="0">
              <a:spcBef>
                <a:spcPts val="0"/>
              </a:spcBef>
              <a:spcAft>
                <a:spcPts val="0"/>
              </a:spcAft>
              <a:buNone/>
            </a:pPr>
            <a:r>
              <a:rPr lang="en-US" sz="1200"/>
              <a:t>Hueso trabecular y cortical</a:t>
            </a:r>
            <a:endParaRPr/>
          </a:p>
          <a:p>
            <a:pPr marL="0" lvl="0" indent="0" algn="l" rtl="0">
              <a:spcBef>
                <a:spcPts val="0"/>
              </a:spcBef>
              <a:spcAft>
                <a:spcPts val="0"/>
              </a:spcAft>
              <a:buNone/>
            </a:pPr>
            <a:r>
              <a:rPr lang="en-US" sz="1200"/>
              <a:t>Disminución de la absorción intestinal de calcio </a:t>
            </a:r>
            <a:endParaRPr/>
          </a:p>
          <a:p>
            <a:pPr marL="0" lvl="0" indent="0" algn="l" rtl="0">
              <a:spcBef>
                <a:spcPts val="0"/>
              </a:spcBef>
              <a:spcAft>
                <a:spcPts val="0"/>
              </a:spcAft>
              <a:buNone/>
            </a:pPr>
            <a:r>
              <a:rPr lang="en-US" sz="1200"/>
              <a:t>Aumento de PTH </a:t>
            </a:r>
            <a:endParaRPr/>
          </a:p>
          <a:p>
            <a:pPr marL="0" lvl="0" indent="0" algn="l" rtl="0">
              <a:spcBef>
                <a:spcPts val="0"/>
              </a:spcBef>
              <a:spcAft>
                <a:spcPts val="0"/>
              </a:spcAft>
              <a:buNone/>
            </a:pPr>
            <a:r>
              <a:rPr lang="en-US" sz="1200"/>
              <a:t>Aumento resorción ósea </a:t>
            </a:r>
            <a:endParaRPr/>
          </a:p>
          <a:p>
            <a:pPr marL="0" lvl="0" indent="0" algn="l" rtl="0">
              <a:spcBef>
                <a:spcPts val="0"/>
              </a:spcBef>
              <a:spcAft>
                <a:spcPts val="0"/>
              </a:spcAft>
              <a:buNone/>
            </a:pPr>
            <a:r>
              <a:rPr lang="en-US" sz="1200"/>
              <a:t>Disminución de la formación de hueso</a:t>
            </a:r>
            <a:endParaRPr/>
          </a:p>
          <a:p>
            <a:pPr marL="0" lvl="0" indent="0" algn="l" rtl="0">
              <a:spcBef>
                <a:spcPts val="0"/>
              </a:spcBef>
              <a:spcAft>
                <a:spcPts val="0"/>
              </a:spcAft>
              <a:buNone/>
            </a:pPr>
            <a:r>
              <a:rPr lang="en-US" sz="1200"/>
              <a:t>Fractura de cadera</a:t>
            </a:r>
            <a:endParaRPr/>
          </a:p>
          <a:p>
            <a:pPr marL="0" lvl="0" indent="0" algn="l" rtl="0">
              <a:spcBef>
                <a:spcPts val="0"/>
              </a:spcBef>
              <a:spcAft>
                <a:spcPts val="0"/>
              </a:spcAft>
              <a:buNone/>
            </a:pPr>
            <a:endParaRPr/>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osteoporosis aumenta a medida que la poblaci´pn evejece </a:t>
            </a:r>
            <a:endParaRPr/>
          </a:p>
          <a:p>
            <a:pPr marL="0" lvl="0" indent="0" algn="l" rtl="0">
              <a:spcBef>
                <a:spcPts val="0"/>
              </a:spcBef>
              <a:spcAft>
                <a:spcPts val="0"/>
              </a:spcAft>
              <a:buNone/>
            </a:pPr>
            <a:r>
              <a:rPr lang="en-US"/>
              <a:t>Revisar la tabla 1 del consenso colombiano </a:t>
            </a:r>
            <a:endParaRPr/>
          </a:p>
          <a:p>
            <a:pPr marL="0" lvl="0" indent="0" algn="l" rtl="0">
              <a:spcBef>
                <a:spcPts val="0"/>
              </a:spcBef>
              <a:spcAft>
                <a:spcPts val="0"/>
              </a:spcAft>
              <a:buNone/>
            </a:pPr>
            <a:r>
              <a:rPr lang="en-US"/>
              <a:t>Para riesgo de fractura poner los factores de riesgo e FRAX</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200"/>
              <a:t>Genéticos y constitucionales </a:t>
            </a:r>
            <a:endParaRPr/>
          </a:p>
          <a:p>
            <a:pPr marL="0" lvl="0" indent="0" algn="l" rtl="0">
              <a:spcBef>
                <a:spcPts val="0"/>
              </a:spcBef>
              <a:spcAft>
                <a:spcPts val="0"/>
              </a:spcAft>
              <a:buNone/>
            </a:pPr>
            <a:r>
              <a:rPr lang="en-US" sz="1200"/>
              <a:t>Historia reproductiva </a:t>
            </a:r>
            <a:endParaRPr/>
          </a:p>
          <a:p>
            <a:pPr marL="0" lvl="0" indent="0" algn="l" rtl="0">
              <a:spcBef>
                <a:spcPts val="0"/>
              </a:spcBef>
              <a:spcAft>
                <a:spcPts val="0"/>
              </a:spcAft>
              <a:buNone/>
            </a:pPr>
            <a:r>
              <a:rPr lang="en-US" sz="1200"/>
              <a:t>Historia nutricional </a:t>
            </a:r>
            <a:endParaRPr/>
          </a:p>
          <a:p>
            <a:pPr marL="0" lvl="0" indent="0" algn="l" rtl="0">
              <a:spcBef>
                <a:spcPts val="0"/>
              </a:spcBef>
              <a:spcAft>
                <a:spcPts val="0"/>
              </a:spcAft>
              <a:buNone/>
            </a:pPr>
            <a:r>
              <a:rPr lang="en-US" sz="1200"/>
              <a:t>Estilos de vida </a:t>
            </a:r>
            <a:endParaRPr/>
          </a:p>
          <a:p>
            <a:pPr marL="0" lvl="0" indent="0" algn="l" rtl="0">
              <a:spcBef>
                <a:spcPts val="0"/>
              </a:spcBef>
              <a:spcAft>
                <a:spcPts val="0"/>
              </a:spcAft>
              <a:buNone/>
            </a:pPr>
            <a:r>
              <a:rPr lang="en-US" sz="1200"/>
              <a:t>Uso de medicamentos predisponentes </a:t>
            </a:r>
            <a:endParaRPr/>
          </a:p>
          <a:p>
            <a:pPr marL="0" lvl="0" indent="0" algn="l" rtl="0">
              <a:spcBef>
                <a:spcPts val="0"/>
              </a:spcBef>
              <a:spcAft>
                <a:spcPts val="0"/>
              </a:spcAft>
              <a:buNone/>
            </a:pPr>
            <a:r>
              <a:rPr lang="en-US" sz="1200"/>
              <a:t>Enfermedades predisponentes </a:t>
            </a:r>
            <a:endParaRPr/>
          </a:p>
          <a:p>
            <a:pPr marL="0" lvl="0" indent="0" algn="l" rtl="0">
              <a:spcBef>
                <a:spcPts val="0"/>
              </a:spcBef>
              <a:spcAft>
                <a:spcPts val="0"/>
              </a:spcAft>
              <a:buNone/>
            </a:pPr>
            <a:endParaRPr/>
          </a:p>
        </p:txBody>
      </p:sp>
      <p:sp>
        <p:nvSpPr>
          <p:cNvPr id="254" name="Google Shape;25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Edad.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Sexo.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Índice de masa corporal.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Historia familiar de fracturas de cadera.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Historia personal de fracturas.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Uso crónico de glucocorticoides.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Artritis reumatoide.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Alcoholismo.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Tabaquismo.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Osteoporosis secundaria.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Densidad mineral ósea (DMO) en cuello femoral (no imprescindible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para la aplicación del algoritmo).</a:t>
            </a:r>
            <a:endParaRPr/>
          </a:p>
          <a:p>
            <a:pPr marL="0" lvl="0" indent="0" algn="l" rtl="0">
              <a:spcBef>
                <a:spcPts val="0"/>
              </a:spcBef>
              <a:spcAft>
                <a:spcPts val="0"/>
              </a:spcAft>
              <a:buNone/>
            </a:pPr>
            <a:endParaRPr/>
          </a:p>
        </p:txBody>
      </p:sp>
      <p:sp>
        <p:nvSpPr>
          <p:cNvPr id="279" name="Google Shape;27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Es aquella definida como la resultante por una caída de su</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propia altura durante la realización de una actividad física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cotidiana o por un trauma mínimo17</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Típicamente ocurren en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la columna vertebral, cadera y antebrazo. Las fracturas vertebrales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pueden ocurrir sin trauma. Caracterizan la fragilidad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del hueso y pueden ser asintomáticas. Se necesitan estudios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imagenológicos para su detección.</a:t>
            </a:r>
            <a:endParaRPr/>
          </a:p>
          <a:p>
            <a:pPr marL="0" lvl="0" indent="0" algn="l" rtl="0">
              <a:spcBef>
                <a:spcPts val="0"/>
              </a:spcBef>
              <a:spcAft>
                <a:spcPts val="0"/>
              </a:spcAft>
              <a:buNone/>
            </a:pP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Aquí hablar sobre la técnica, explicar que es el gold standard y que es un método accequible y económico</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Prueba con imágenes que se usa para medir la densidad ósea (la cantidad de mineral óseo contenido en un cierto volumen de hueso) al pasar rayos X con dos grados diferentes de energía a través del hueso. Se usa para diagnosticar la osteoporosis (disminución de la masa y la densidad de los huesos). También se llama absorciométrica con rayos X de energía dual, densitometría ósea, DEXA, DO, DXA, y exploración por DEXA.</a:t>
            </a:r>
            <a:endParaRPr/>
          </a:p>
          <a:p>
            <a:pPr marL="0" lvl="0" indent="0" algn="l" rtl="0">
              <a:spcBef>
                <a:spcPts val="0"/>
              </a:spcBef>
              <a:spcAft>
                <a:spcPts val="0"/>
              </a:spcAft>
              <a:buNone/>
            </a:pPr>
            <a:endParaRPr/>
          </a:p>
        </p:txBody>
      </p:sp>
      <p:sp>
        <p:nvSpPr>
          <p:cNvPr id="302" name="Google Shape;30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Enfermedad esquelética sistémica caracterizada por una baja masa ósea y un deterioro en la microarquitectura del hueso, con un aumento correspondiente en la fragilidad ósea y susceptibilidad a las fracturas</a:t>
            </a:r>
            <a:endParaRPr/>
          </a:p>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Criterios diagnósticos densitometría </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El criterio para definir y diagnosticar osteoporosis en mujeres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posmenopáusicas es el hallazgo de un T-score menor o igual 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−2,5 en la columna lumbar, cuello femoral, cadera o radio. El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hallazgo de un T-score entre −1,0 y −2,5 en columna lumbar,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cuello femoral, cadera o radio se considera osteopenia2,38-40.</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El radio solo debe considerarse cuando la columna o el cuello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femoral o la cadera no son interpretables. Si los sitios 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interés mencionados son interpretables, no se debe medir el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radio de rutina.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7" name="Google Shape;3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Criterios diagnósticos clínicos</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Es el parecer de este consenso que una persona que experimenta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una fractura por fragilidad de columna o cadera puede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ser diagnosticada con osteoporosis independientemente del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valor de la DMO; sin embargo, esta se debe medir posteriormente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para evaluar la efectividad de la terapia iniciada. Una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fractura por fragilidad diferente de las anteriores amerita evaluación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diagnóstica de osteoporosis41.</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6" name="Google Shape;36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A todo paciente con osteoporosis se le debe hacer una radiografía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lateral de la columna dorsolumbar32.</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Pacientes con T-score &lt; −1 asociado con uno o más de los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siguientes parámetros32,44:</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Mujeres ≥ 70 an˜ os de edad.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Pérdida de talla mayor de 4 cm.</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Antecedentes de haber presentado fractura de columna por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clínica, aunque no haya sido documentada.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Terapia con glucocorticoides (&gt; 5 mg/día de prednisolona 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su equivalente) al menos por 3 meses.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Hipercifosis.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Dolor en columna torácica o lumbar de más de 15 días 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evolución sin causa aparente.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 Antecedentes de fractura de cadera secundaria a trauma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 baja intensidad.Las radiografías simples de columna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toracolumbar no deben ser utilizadas como diagnóstico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de osteoporosis si no están asociadas con fracturas de la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columna.</a:t>
            </a:r>
            <a:endParaRPr/>
          </a:p>
          <a:p>
            <a:pPr marL="0" lvl="0" indent="0" algn="l" rtl="0">
              <a:spcBef>
                <a:spcPts val="0"/>
              </a:spcBef>
              <a:spcAft>
                <a:spcPts val="0"/>
              </a:spcAft>
              <a:buNone/>
            </a:pPr>
            <a:endParaRPr/>
          </a:p>
        </p:txBody>
      </p:sp>
      <p:sp>
        <p:nvSpPr>
          <p:cNvPr id="377" name="Google Shape;37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4" name="Google Shape;38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Aquí describo que es el FRAX, como se diseñó y que factores tiene en cuenta</a:t>
            </a:r>
            <a:endParaRPr/>
          </a:p>
        </p:txBody>
      </p:sp>
      <p:sp>
        <p:nvSpPr>
          <p:cNvPr id="411" name="Google Shape;41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Compromiso en la fortaleza del hueso </a:t>
            </a:r>
            <a:endParaRPr/>
          </a:p>
          <a:p>
            <a:pPr marL="457200" lvl="1" indent="0" algn="l" rtl="0">
              <a:spcBef>
                <a:spcPts val="0"/>
              </a:spcBef>
              <a:spcAft>
                <a:spcPts val="0"/>
              </a:spcAft>
              <a:buNone/>
            </a:pPr>
            <a:r>
              <a:rPr lang="en-US"/>
              <a:t>Densidad ósea</a:t>
            </a:r>
            <a:endParaRPr/>
          </a:p>
          <a:p>
            <a:pPr marL="457200" lvl="1" indent="0" algn="l" rtl="0">
              <a:spcBef>
                <a:spcPts val="0"/>
              </a:spcBef>
              <a:spcAft>
                <a:spcPts val="0"/>
              </a:spcAft>
              <a:buNone/>
            </a:pPr>
            <a:r>
              <a:rPr lang="en-US"/>
              <a:t>Calidad ósea</a:t>
            </a:r>
            <a:endParaRPr/>
          </a:p>
          <a:p>
            <a:pPr marL="0" marR="0" lvl="0" indent="0" algn="l" rtl="0">
              <a:lnSpc>
                <a:spcPct val="100000"/>
              </a:lnSpc>
              <a:spcBef>
                <a:spcPts val="0"/>
              </a:spcBef>
              <a:spcAft>
                <a:spcPts val="0"/>
              </a:spcAft>
              <a:buClr>
                <a:schemeClr val="dk1"/>
              </a:buClr>
              <a:buSzPts val="1200"/>
              <a:buFont typeface="Calibri"/>
              <a:buNone/>
            </a:pPr>
            <a:r>
              <a:rPr lang="en-US"/>
              <a:t>La </a:t>
            </a:r>
            <a:r>
              <a:rPr lang="en-US" b="1"/>
              <a:t>resistencia del hueso </a:t>
            </a:r>
            <a:r>
              <a:rPr lang="en-US"/>
              <a:t>depende tanto de la </a:t>
            </a:r>
            <a:r>
              <a:rPr lang="en-US" b="1"/>
              <a:t>calidad</a:t>
            </a:r>
            <a:r>
              <a:rPr lang="en-US"/>
              <a:t> como de la </a:t>
            </a:r>
            <a:r>
              <a:rPr lang="en-US" b="1"/>
              <a:t>densidad</a:t>
            </a:r>
            <a:r>
              <a:rPr lang="en-US"/>
              <a:t>. La </a:t>
            </a:r>
            <a:r>
              <a:rPr lang="en-US" b="1"/>
              <a:t>calidad ósea </a:t>
            </a:r>
            <a:r>
              <a:rPr lang="en-US"/>
              <a:t>se refiere a la </a:t>
            </a:r>
            <a:r>
              <a:rPr lang="en-US" b="1"/>
              <a:t>arquitectura</a:t>
            </a:r>
            <a:r>
              <a:rPr lang="en-US"/>
              <a:t>, </a:t>
            </a:r>
            <a:r>
              <a:rPr lang="en-US" b="1"/>
              <a:t>el recambio</a:t>
            </a:r>
            <a:r>
              <a:rPr lang="en-US"/>
              <a:t>, el </a:t>
            </a:r>
            <a:r>
              <a:rPr lang="en-US" b="1"/>
              <a:t>daño acumulado (por ejemplo, microfracturas) y la mineralización</a:t>
            </a:r>
            <a:r>
              <a:rPr lang="en-US"/>
              <a:t>. La </a:t>
            </a:r>
            <a:r>
              <a:rPr lang="en-US" b="1"/>
              <a:t>densidad ósea se expresa en gramos de mineral por área de superficie (g/cm</a:t>
            </a:r>
            <a:r>
              <a:rPr lang="en-US" b="1" baseline="30000"/>
              <a:t>2</a:t>
            </a:r>
            <a:r>
              <a:rPr lang="en-US" b="1"/>
              <a:t>) o volumen (g/cm</a:t>
            </a:r>
            <a:r>
              <a:rPr lang="en-US" b="1" baseline="30000"/>
              <a:t>3</a:t>
            </a:r>
            <a:r>
              <a:rPr lang="en-US" b="1"/>
              <a:t>) y en un individuo está determinada por el pico de masa ósea ó máxima densidad del hueso, la cual se alcanza alrededor de los 30 años de edad, y  por la cantidad de pérdida de hueso que se presenta con la edad, la deficiencia de hormonas sexuales, las deficiencias nutricionales y otros factores</a:t>
            </a:r>
            <a:endParaRPr b="1"/>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AQUÍ HABLAR UN POCO DEL PICO DE MASA ÓSEA Y DIFERENCIAR LA DISMINUCIÓN MARCADA QUE TIENEN LAS MUJERES LUEGO DE LA MENOPAUSIA EN COMPARACIÓN CON LOS HOMBRES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Increasing  age  is  an  important  risk  factor.  Peak  bone  mass  is  achieved  in  men  and  women  by  the  mid  20s.  It  then  plateaus  for  around  10  years  before  falling  at  a  rate  of  0.3%  to  0.5%  each  year.  </a:t>
            </a:r>
            <a:r>
              <a:rPr lang="en-US" b="1"/>
              <a:t>At  menopause  the  rate  of  bone  loss  in  women  accelerates  to  around  3%  to 5% per year for 5 to 7 years before returning to the previous rate of  decline  </a:t>
            </a:r>
            <a:r>
              <a:rPr lang="en-US"/>
              <a:t>(Fig.  193.1).  This  accounts  for  the  increasing  incidence  of  osteoporosis with age. </a:t>
            </a:r>
            <a:r>
              <a:rPr lang="en-US" b="1"/>
              <a:t>Female gender is also important; men naturally  have  higher  bone  mass  than  women  and  do  not  have  an  accelerated  rate  of  bone  loss  corresponding  to  that  in  women  around  the  meno- pause</a:t>
            </a:r>
            <a:r>
              <a:rPr lang="en-US"/>
              <a:t>. </a:t>
            </a:r>
            <a:r>
              <a:rPr lang="en-US" b="1"/>
              <a:t>Other risk factors include low body weight and weight loss, late  age  at  menarche,  early  age  at  menopause,  physical  inactivity,  low  calcium intake, smoking, and increased alcohol and caffeine intake.</a:t>
            </a:r>
            <a:endParaRPr/>
          </a:p>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100"/>
              <a:buFont typeface="Calibri"/>
              <a:buNone/>
            </a:pPr>
            <a:r>
              <a:rPr lang="en-US" sz="1100"/>
              <a:t>COMPONENTES DEL HUESO</a:t>
            </a:r>
            <a:endParaRPr/>
          </a:p>
          <a:p>
            <a:pPr marL="228600" lvl="0" indent="-158750" algn="l" rtl="0">
              <a:lnSpc>
                <a:spcPct val="80000"/>
              </a:lnSpc>
              <a:spcBef>
                <a:spcPts val="0"/>
              </a:spcBef>
              <a:spcAft>
                <a:spcPts val="0"/>
              </a:spcAft>
              <a:buClr>
                <a:schemeClr val="dk1"/>
              </a:buClr>
              <a:buSzPts val="1100"/>
              <a:buFont typeface="Calibri"/>
              <a:buNone/>
            </a:pPr>
            <a:endParaRPr sz="1100"/>
          </a:p>
          <a:p>
            <a:pPr marL="228600" lvl="0" indent="-228600" algn="l" rtl="0">
              <a:lnSpc>
                <a:spcPct val="80000"/>
              </a:lnSpc>
              <a:spcBef>
                <a:spcPts val="0"/>
              </a:spcBef>
              <a:spcAft>
                <a:spcPts val="0"/>
              </a:spcAft>
              <a:buClr>
                <a:schemeClr val="dk1"/>
              </a:buClr>
              <a:buSzPts val="1100"/>
              <a:buFont typeface="Calibri"/>
              <a:buAutoNum type="arabicPeriod"/>
            </a:pPr>
            <a:r>
              <a:rPr lang="en-US" sz="1100"/>
              <a:t>El esqueleto es un órgano dinámico sometido a continua regeneración</a:t>
            </a:r>
            <a:endParaRPr/>
          </a:p>
          <a:p>
            <a:pPr marL="228600" lvl="0" indent="-228600" algn="l" rtl="0">
              <a:lnSpc>
                <a:spcPct val="80000"/>
              </a:lnSpc>
              <a:spcBef>
                <a:spcPts val="0"/>
              </a:spcBef>
              <a:spcAft>
                <a:spcPts val="0"/>
              </a:spcAft>
              <a:buClr>
                <a:schemeClr val="dk1"/>
              </a:buClr>
              <a:buSzPts val="1100"/>
              <a:buFont typeface="Calibri"/>
              <a:buAutoNum type="arabicPeriod"/>
            </a:pPr>
            <a:r>
              <a:rPr lang="en-US" sz="1100"/>
              <a:t>Funciones del esqueleto: sostén y metabólicas</a:t>
            </a:r>
            <a:endParaRPr/>
          </a:p>
          <a:p>
            <a:pPr marL="228600" lvl="0" indent="-228600" algn="l" rtl="0">
              <a:lnSpc>
                <a:spcPct val="80000"/>
              </a:lnSpc>
              <a:spcBef>
                <a:spcPts val="0"/>
              </a:spcBef>
              <a:spcAft>
                <a:spcPts val="0"/>
              </a:spcAft>
              <a:buClr>
                <a:schemeClr val="dk1"/>
              </a:buClr>
              <a:buSzPts val="1100"/>
              <a:buFont typeface="Calibri"/>
              <a:buAutoNum type="arabicPeriod"/>
            </a:pPr>
            <a:r>
              <a:rPr lang="en-US" sz="1100"/>
              <a:t>80% constituido por hueso cortical y 20% por hueso trabecular</a:t>
            </a:r>
            <a:endParaRPr/>
          </a:p>
          <a:p>
            <a:pPr marL="228600" lvl="0" indent="-228600" algn="l" rtl="0">
              <a:lnSpc>
                <a:spcPct val="80000"/>
              </a:lnSpc>
              <a:spcBef>
                <a:spcPts val="0"/>
              </a:spcBef>
              <a:spcAft>
                <a:spcPts val="0"/>
              </a:spcAft>
              <a:buClr>
                <a:schemeClr val="dk1"/>
              </a:buClr>
              <a:buSzPts val="2200"/>
              <a:buFont typeface="Calibri"/>
              <a:buAutoNum type="arabicPeriod"/>
            </a:pPr>
            <a:r>
              <a:rPr lang="en-US" sz="2200">
                <a:latin typeface="Arial"/>
                <a:ea typeface="Arial"/>
                <a:cs typeface="Arial"/>
                <a:sym typeface="Arial"/>
              </a:rPr>
              <a:t>Componentes:</a:t>
            </a:r>
            <a:endParaRPr/>
          </a:p>
          <a:p>
            <a:pPr marL="914400" lvl="1" indent="-514350" algn="l" rtl="0">
              <a:lnSpc>
                <a:spcPct val="80000"/>
              </a:lnSpc>
              <a:spcBef>
                <a:spcPts val="0"/>
              </a:spcBef>
              <a:spcAft>
                <a:spcPts val="0"/>
              </a:spcAft>
              <a:buClr>
                <a:schemeClr val="dk1"/>
              </a:buClr>
              <a:buSzPts val="2200"/>
              <a:buFont typeface="Noto Sans Symbols"/>
              <a:buChar char="▪"/>
            </a:pPr>
            <a:r>
              <a:rPr lang="en-US" sz="2200">
                <a:latin typeface="Arial"/>
                <a:ea typeface="Arial"/>
                <a:cs typeface="Arial"/>
                <a:sym typeface="Arial"/>
              </a:rPr>
              <a:t>Células especializadas: osteoblastos, osteoclastos y células de superficie</a:t>
            </a:r>
            <a:endParaRPr/>
          </a:p>
          <a:p>
            <a:pPr marL="914400" lvl="1" indent="-514350" algn="l" rtl="0">
              <a:lnSpc>
                <a:spcPct val="80000"/>
              </a:lnSpc>
              <a:spcBef>
                <a:spcPts val="0"/>
              </a:spcBef>
              <a:spcAft>
                <a:spcPts val="0"/>
              </a:spcAft>
              <a:buClr>
                <a:schemeClr val="dk1"/>
              </a:buClr>
              <a:buSzPts val="2200"/>
              <a:buFont typeface="Noto Sans Symbols"/>
              <a:buChar char="▪"/>
            </a:pPr>
            <a:r>
              <a:rPr lang="en-US" sz="2200">
                <a:latin typeface="Arial"/>
                <a:ea typeface="Arial"/>
                <a:cs typeface="Arial"/>
                <a:sym typeface="Arial"/>
              </a:rPr>
              <a:t>Matriz orgánica: colágeno tipo I, proteínas no colágenas (osteocalcina, osteopontina, osteonectina y proteoglicanos)</a:t>
            </a:r>
            <a:endParaRPr/>
          </a:p>
          <a:p>
            <a:pPr marL="914400" lvl="1" indent="-514350" algn="l" rtl="0">
              <a:lnSpc>
                <a:spcPct val="80000"/>
              </a:lnSpc>
              <a:spcBef>
                <a:spcPts val="0"/>
              </a:spcBef>
              <a:spcAft>
                <a:spcPts val="0"/>
              </a:spcAft>
              <a:buClr>
                <a:schemeClr val="dk1"/>
              </a:buClr>
              <a:buSzPts val="2200"/>
              <a:buFont typeface="Noto Sans Symbols"/>
              <a:buChar char="▪"/>
            </a:pPr>
            <a:r>
              <a:rPr lang="en-US" sz="2200">
                <a:latin typeface="Arial"/>
                <a:ea typeface="Arial"/>
                <a:cs typeface="Arial"/>
                <a:sym typeface="Arial"/>
              </a:rPr>
              <a:t>Componente inorgánico de la matriz ósea: cristales de hidroxiapatita y fosfato de calcio amorfo</a:t>
            </a:r>
            <a:endParaRPr/>
          </a:p>
          <a:p>
            <a:pPr marL="0" lvl="0" indent="0" algn="l" rtl="0">
              <a:spcBef>
                <a:spcPts val="0"/>
              </a:spcBef>
              <a:spcAft>
                <a:spcPts val="0"/>
              </a:spcAft>
              <a:buNone/>
            </a:pPr>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MODERADORES DEL METABOLISMO</a:t>
            </a:r>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Estrógenos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Actúan sobre osteoclastos y osteoblastos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Inhiben la resorción ósea</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Su disminución marcada durante la menopausia se asocia con pérdida ósea rápida</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Testosterona</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Estimula la proliferación y posiblemente la diferenciación de los osteoblastos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Vitamina D</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Mejora la absorción de calcio</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Calcio</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Mineral esencial en el hueso</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Paratohormona</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Mantiene los niveles de calcio en el cuerpo</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Participa en la formación y resorción ósea</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Hormonas tiroideas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Participan en la formación y resorción ósea</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Calcitriol</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Derivado de la vitamina D y conocido como 1,25 dihidroxi-vitamina D</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Contribuye con la absorción de calcio en el intestino</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0" name="Google Shape;1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1200"/>
              <a:buFont typeface="Calibri"/>
              <a:buAutoNum type="arabicPeriod"/>
            </a:pPr>
            <a:r>
              <a:rPr lang="en-US" sz="1200" b="1"/>
              <a:t>Los osteoclastos se derivan de progenitores hematopoyéticos</a:t>
            </a:r>
            <a:r>
              <a:rPr lang="en-US" sz="1200"/>
              <a:t>, los cuales se convierten en osteoclastos maduros multinucleados, mediante un proceso conocido como osteoclastogénesis. Su función es la resorción ósea mediante iones hidrógeno, para lo cual actúan removiendo tejido óseo por acidificación y digestión proteolítica por enzimas como catepsinas y colagenasas.</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sz="1200" b="1"/>
              <a:t>Son varios los factores que pueden dar inicio a la formación de osteoclastos</a:t>
            </a:r>
            <a:r>
              <a:rPr lang="en-US" sz="1200"/>
              <a:t>; entre ellos, la </a:t>
            </a:r>
            <a:r>
              <a:rPr lang="en-US" sz="1200" b="1"/>
              <a:t>hormona paratiroidea, las prostaglandinas, las interleuquinas 1 y 6, y algunos factores estimulantes de colonias.</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sz="1200" b="1" u="sng"/>
              <a:t>La mayoría de estos factores estimulan la osteoclastogénesis aumentando la expresión del ligando RANKL </a:t>
            </a:r>
            <a:r>
              <a:rPr lang="en-US" sz="1200" b="1"/>
              <a:t>en la superficie del estroma de la medula ósea y de los osteoblastos inmaduros, el cual al unirse al receptor RANK induce la diferenciación de los precursores de osteoclastos y la formación de osteoclastos</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sz="1200" b="1" u="sng"/>
              <a:t>Para mantener el balance entre la formación y la resorción del hueso, se produce la osteoprotegerina (OPG), también conocida como factor de inhibición de la osteoclastogénesis</a:t>
            </a:r>
            <a:r>
              <a:rPr lang="en-US" sz="1200"/>
              <a:t>, cuya </a:t>
            </a:r>
            <a:r>
              <a:rPr lang="en-US" sz="1200" u="sng"/>
              <a:t>principal función parece ser la inhibición de la maduración de los osteoclastos y de su activación</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sz="1200"/>
              <a:t>la osteoprotegerina, mediante su unión al ligando RANKL, impide que éste se una al receptor RANK en la superficie de los osteoclastos y de sus precursores.</a:t>
            </a:r>
            <a:endParaRPr/>
          </a:p>
          <a:p>
            <a:pPr marL="228600" lvl="0" indent="-228600" algn="l" rtl="0">
              <a:lnSpc>
                <a:spcPct val="80000"/>
              </a:lnSpc>
              <a:spcBef>
                <a:spcPts val="0"/>
              </a:spcBef>
              <a:spcAft>
                <a:spcPts val="0"/>
              </a:spcAft>
              <a:buClr>
                <a:schemeClr val="dk1"/>
              </a:buClr>
              <a:buSzPts val="1200"/>
              <a:buFont typeface="Calibri"/>
              <a:buAutoNum type="arabicPeriod"/>
            </a:pPr>
            <a:r>
              <a:rPr lang="en-US" sz="1200" b="1" u="sng"/>
              <a:t>La citoquina RANKL es producida por osteoblastos y células T activadas dentro de la medula ósea</a:t>
            </a:r>
            <a:r>
              <a:rPr lang="en-US" sz="1200"/>
              <a:t>. </a:t>
            </a:r>
            <a:r>
              <a:rPr lang="en-US" sz="1200" b="1"/>
              <a:t>RANKL se une al receptor RANK, el cual se expresa en la superficie de los osteoclastos y de sus precursores. Cuando RANKL se une a RANK, se promueve la diferenciación de los precursores de osteoclastos de un estadio inmaduro a un estadio de osteoclastos maduros, multinucleados y funcionales</a:t>
            </a:r>
            <a:r>
              <a:rPr lang="en-US" sz="1200"/>
              <a:t>. </a:t>
            </a:r>
            <a:r>
              <a:rPr lang="en-US" sz="1200" b="1"/>
              <a:t>RANKL también activa los osteoclastos maduros, estimulándolos para que inicien el proceso de resorción ósea. RANKL, además de poderse unir al receptor RANK, también puede unirse a la osteoprotegerina (OPG), un receptor soluble producido por varias células hematopoyéticas</a:t>
            </a:r>
            <a:r>
              <a:rPr lang="en-US" sz="1200"/>
              <a:t>. Cuando esto sucede, </a:t>
            </a:r>
            <a:r>
              <a:rPr lang="en-US" sz="1200" b="1"/>
              <a:t>inhibe la unión de RANKL al receptor RANK, funcionando como un bloqueador de la resorción ósea. Esto hace que el ligando RANKL pueda ser el blanco de un medicamento efectivo contra la osteoporosis.</a:t>
            </a:r>
            <a:endParaRPr sz="1200" b="1" u="sng"/>
          </a:p>
          <a:p>
            <a:pPr marL="0" lvl="0" indent="0" algn="l" rtl="0">
              <a:spcBef>
                <a:spcPts val="0"/>
              </a:spcBef>
              <a:spcAft>
                <a:spcPts val="0"/>
              </a:spcAft>
              <a:buNone/>
            </a:pPr>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COMPLEMETAR CON LAS DIAPOSISTIVAS DE IMPORTANCIA DEL PROFE</a:t>
            </a:r>
            <a:endParaRPr/>
          </a:p>
          <a:p>
            <a:pPr marL="0" lvl="0" indent="0" algn="l" rtl="0">
              <a:spcBef>
                <a:spcPts val="0"/>
              </a:spcBef>
              <a:spcAft>
                <a:spcPts val="0"/>
              </a:spcAft>
              <a:buNone/>
            </a:pPr>
            <a:endParaRPr/>
          </a:p>
          <a:p>
            <a:pPr marL="0" lvl="0" indent="0" algn="l" rtl="0">
              <a:spcBef>
                <a:spcPts val="0"/>
              </a:spcBef>
              <a:spcAft>
                <a:spcPts val="0"/>
              </a:spcAft>
              <a:buNone/>
            </a:pPr>
            <a:r>
              <a:rPr lang="en-US"/>
              <a:t>En colombia no hay datos estadísticos claros ni fiables</a:t>
            </a:r>
            <a:endParaRPr/>
          </a:p>
          <a:p>
            <a:pPr marL="0" lvl="0" indent="0" algn="l" rtl="0">
              <a:spcBef>
                <a:spcPts val="0"/>
              </a:spcBef>
              <a:spcAft>
                <a:spcPts val="0"/>
              </a:spcAft>
              <a:buNone/>
            </a:pPr>
            <a:r>
              <a:rPr lang="en-US"/>
              <a:t>Los pacientes con fractura vertebral son más propensos a hospitalización por cualquier otro motivo en comparación con quienes no las tienen </a:t>
            </a:r>
            <a:endParaRPr/>
          </a:p>
          <a:p>
            <a:pPr marL="0" lvl="0" indent="0" algn="l" rtl="0">
              <a:spcBef>
                <a:spcPts val="0"/>
              </a:spcBef>
              <a:spcAft>
                <a:spcPts val="0"/>
              </a:spcAft>
              <a:buNone/>
            </a:pPr>
            <a:r>
              <a:rPr lang="en-US"/>
              <a:t>La osteoporosis se debría considerar una patlogía de alto costo y por ende tener políticas de sasul pública para su adecuado diagn´stico y manejo </a:t>
            </a:r>
            <a:endParaRPr/>
          </a:p>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9788" y="457199"/>
            <a:ext cx="3932237" cy="19381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52B48"/>
              </a:buClr>
              <a:buSzPts val="3200"/>
              <a:buFont typeface="Arial"/>
              <a:buNone/>
              <a:defRPr sz="3200" b="0" i="0" u="none" strike="noStrike" cap="none">
                <a:solidFill>
                  <a:srgbClr val="152B48"/>
                </a:solidFill>
                <a:latin typeface="Montserrat"/>
                <a:ea typeface="Montserrat"/>
                <a:cs typeface="Montserrat"/>
                <a:sym typeface="Montserrat"/>
              </a:defRPr>
            </a:lvl1pPr>
            <a:lvl2pPr marR="0" lvl="1" algn="l" rtl="0">
              <a:lnSpc>
                <a:spcPct val="90000"/>
              </a:lnSpc>
              <a:spcBef>
                <a:spcPts val="500"/>
              </a:spcBef>
              <a:spcAft>
                <a:spcPts val="0"/>
              </a:spcAft>
              <a:buClr>
                <a:srgbClr val="152B48"/>
              </a:buClr>
              <a:buSzPts val="2800"/>
              <a:buFont typeface="Arial"/>
              <a:buNone/>
              <a:defRPr sz="2800" b="0" i="0" u="none" strike="noStrike" cap="none">
                <a:solidFill>
                  <a:srgbClr val="152B48"/>
                </a:solidFill>
                <a:latin typeface="Montserrat"/>
                <a:ea typeface="Montserrat"/>
                <a:cs typeface="Montserrat"/>
                <a:sym typeface="Montserrat"/>
              </a:defRPr>
            </a:lvl2pPr>
            <a:lvl3pPr marR="0" lvl="2" algn="l" rtl="0">
              <a:lnSpc>
                <a:spcPct val="90000"/>
              </a:lnSpc>
              <a:spcBef>
                <a:spcPts val="500"/>
              </a:spcBef>
              <a:spcAft>
                <a:spcPts val="0"/>
              </a:spcAft>
              <a:buClr>
                <a:srgbClr val="152B48"/>
              </a:buClr>
              <a:buSzPts val="2400"/>
              <a:buFont typeface="Arial"/>
              <a:buNone/>
              <a:defRPr sz="2400" b="0" i="0" u="none" strike="noStrike" cap="none">
                <a:solidFill>
                  <a:srgbClr val="152B48"/>
                </a:solidFill>
                <a:latin typeface="Montserrat"/>
                <a:ea typeface="Montserrat"/>
                <a:cs typeface="Montserrat"/>
                <a:sym typeface="Montserrat"/>
              </a:defRPr>
            </a:lvl3pPr>
            <a:lvl4pPr marR="0" lvl="3"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4pPr>
            <a:lvl5pPr marR="0" lvl="4" algn="l" rtl="0">
              <a:lnSpc>
                <a:spcPct val="90000"/>
              </a:lnSpc>
              <a:spcBef>
                <a:spcPts val="500"/>
              </a:spcBef>
              <a:spcAft>
                <a:spcPts val="0"/>
              </a:spcAft>
              <a:buClr>
                <a:srgbClr val="152B48"/>
              </a:buClr>
              <a:buSzPts val="2000"/>
              <a:buFont typeface="Arial"/>
              <a:buNone/>
              <a:defRPr sz="2000" b="0" i="0" u="none" strike="noStrike" cap="none">
                <a:solidFill>
                  <a:srgbClr val="152B48"/>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44"/>
          <p:cNvSpPr txBox="1">
            <a:spLocks noGrp="1"/>
          </p:cNvSpPr>
          <p:nvPr>
            <p:ph type="body" idx="1"/>
          </p:nvPr>
        </p:nvSpPr>
        <p:spPr>
          <a:xfrm>
            <a:off x="836612" y="2395328"/>
            <a:ext cx="3932237" cy="19381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1"/>
          </p:nvPr>
        </p:nvSpPr>
        <p:spPr>
          <a:xfrm rot="5400000">
            <a:off x="5515321" y="574192"/>
            <a:ext cx="4530725" cy="70335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82"/>
        <p:cNvGrpSpPr/>
        <p:nvPr/>
      </p:nvGrpSpPr>
      <p:grpSpPr>
        <a:xfrm>
          <a:off x="0" y="0"/>
          <a:ext cx="0" cy="0"/>
          <a:chOff x="0" y="0"/>
          <a:chExt cx="0" cy="0"/>
        </a:xfrm>
      </p:grpSpPr>
      <p:sp>
        <p:nvSpPr>
          <p:cNvPr id="83" name="Google Shape;83;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1"/>
          </p:nvPr>
        </p:nvSpPr>
        <p:spPr>
          <a:xfrm rot="5400000">
            <a:off x="3609180" y="1213643"/>
            <a:ext cx="581183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88" name="Google Shape;88;p46"/>
          <p:cNvSpPr txBox="1">
            <a:spLocks noGrp="1"/>
          </p:cNvSpPr>
          <p:nvPr>
            <p:ph type="body" idx="2"/>
          </p:nvPr>
        </p:nvSpPr>
        <p:spPr>
          <a:xfrm rot="5400000">
            <a:off x="545338" y="162683"/>
            <a:ext cx="3709918" cy="4114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4313582" y="3675063"/>
            <a:ext cx="704021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2400"/>
              <a:buNone/>
              <a:defRPr sz="2400">
                <a:solidFill>
                  <a:srgbClr val="152B4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685801" y="1825625"/>
            <a:ext cx="10667997" cy="209039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152B48"/>
              </a:buClr>
              <a:buSzPts val="2000"/>
              <a:buChar char="•"/>
              <a:defRPr sz="2000"/>
            </a:lvl1pPr>
            <a:lvl2pPr marL="914400" lvl="1" indent="-355600" algn="l">
              <a:lnSpc>
                <a:spcPct val="90000"/>
              </a:lnSpc>
              <a:spcBef>
                <a:spcPts val="500"/>
              </a:spcBef>
              <a:spcAft>
                <a:spcPts val="0"/>
              </a:spcAft>
              <a:buClr>
                <a:srgbClr val="152B48"/>
              </a:buClr>
              <a:buSzPts val="2000"/>
              <a:buChar char="•"/>
              <a:defRPr sz="2000"/>
            </a:lvl2pPr>
            <a:lvl3pPr marL="1371600" lvl="2" indent="-355600" algn="l">
              <a:lnSpc>
                <a:spcPct val="90000"/>
              </a:lnSpc>
              <a:spcBef>
                <a:spcPts val="500"/>
              </a:spcBef>
              <a:spcAft>
                <a:spcPts val="0"/>
              </a:spcAft>
              <a:buClr>
                <a:srgbClr val="152B48"/>
              </a:buClr>
              <a:buSzPts val="2000"/>
              <a:buChar char="•"/>
              <a:defRPr sz="20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4" name="Google Shape;44;p39"/>
          <p:cNvSpPr txBox="1">
            <a:spLocks noGrp="1"/>
          </p:cNvSpPr>
          <p:nvPr>
            <p:ph type="body" idx="2"/>
          </p:nvPr>
        </p:nvSpPr>
        <p:spPr>
          <a:xfrm>
            <a:off x="4669654" y="3916017"/>
            <a:ext cx="6684145" cy="2413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0"/>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4562061" y="1681163"/>
            <a:ext cx="679332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52B48"/>
              </a:buClr>
              <a:buSzPts val="2800"/>
              <a:buNone/>
              <a:defRPr sz="2800" b="1"/>
            </a:lvl1pPr>
            <a:lvl2pPr marL="914400" lvl="1" indent="-228600" algn="l">
              <a:lnSpc>
                <a:spcPct val="90000"/>
              </a:lnSpc>
              <a:spcBef>
                <a:spcPts val="500"/>
              </a:spcBef>
              <a:spcAft>
                <a:spcPts val="0"/>
              </a:spcAft>
              <a:buClr>
                <a:srgbClr val="152B48"/>
              </a:buClr>
              <a:buSzPts val="2000"/>
              <a:buNone/>
              <a:defRPr sz="2000" b="1"/>
            </a:lvl2pPr>
            <a:lvl3pPr marL="1371600" lvl="2" indent="-228600" algn="l">
              <a:lnSpc>
                <a:spcPct val="90000"/>
              </a:lnSpc>
              <a:spcBef>
                <a:spcPts val="500"/>
              </a:spcBef>
              <a:spcAft>
                <a:spcPts val="0"/>
              </a:spcAft>
              <a:buClr>
                <a:srgbClr val="152B48"/>
              </a:buClr>
              <a:buSzPts val="1800"/>
              <a:buNone/>
              <a:defRPr sz="1800" b="1"/>
            </a:lvl3pPr>
            <a:lvl4pPr marL="1828800" lvl="3" indent="-228600" algn="l">
              <a:lnSpc>
                <a:spcPct val="90000"/>
              </a:lnSpc>
              <a:spcBef>
                <a:spcPts val="500"/>
              </a:spcBef>
              <a:spcAft>
                <a:spcPts val="0"/>
              </a:spcAft>
              <a:buClr>
                <a:srgbClr val="152B48"/>
              </a:buClr>
              <a:buSzPts val="1600"/>
              <a:buNone/>
              <a:defRPr sz="1600" b="1"/>
            </a:lvl4pPr>
            <a:lvl5pPr marL="2286000" lvl="4" indent="-228600" algn="l">
              <a:lnSpc>
                <a:spcPct val="90000"/>
              </a:lnSpc>
              <a:spcBef>
                <a:spcPts val="500"/>
              </a:spcBef>
              <a:spcAft>
                <a:spcPts val="0"/>
              </a:spcAft>
              <a:buClr>
                <a:srgbClr val="152B4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1"/>
          <p:cNvSpPr txBox="1">
            <a:spLocks noGrp="1"/>
          </p:cNvSpPr>
          <p:nvPr>
            <p:ph type="body" idx="2"/>
          </p:nvPr>
        </p:nvSpPr>
        <p:spPr>
          <a:xfrm>
            <a:off x="4562061" y="2505075"/>
            <a:ext cx="679332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43"/>
          <p:cNvSpPr txBox="1">
            <a:spLocks noGrp="1"/>
          </p:cNvSpPr>
          <p:nvPr>
            <p:ph type="title"/>
          </p:nvPr>
        </p:nvSpPr>
        <p:spPr>
          <a:xfrm>
            <a:off x="839788" y="457200"/>
            <a:ext cx="3932237"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AA7"/>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3"/>
          <p:cNvSpPr txBox="1">
            <a:spLocks noGrp="1"/>
          </p:cNvSpPr>
          <p:nvPr>
            <p:ph type="body" idx="1"/>
          </p:nvPr>
        </p:nvSpPr>
        <p:spPr>
          <a:xfrm>
            <a:off x="4985336" y="1097722"/>
            <a:ext cx="6336127"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52B48"/>
              </a:buClr>
              <a:buSzPts val="3200"/>
              <a:buChar char="•"/>
              <a:defRPr sz="3200"/>
            </a:lvl1pPr>
            <a:lvl2pPr marL="914400" lvl="1" indent="-406400" algn="l">
              <a:lnSpc>
                <a:spcPct val="90000"/>
              </a:lnSpc>
              <a:spcBef>
                <a:spcPts val="500"/>
              </a:spcBef>
              <a:spcAft>
                <a:spcPts val="0"/>
              </a:spcAft>
              <a:buClr>
                <a:srgbClr val="152B48"/>
              </a:buClr>
              <a:buSzPts val="2800"/>
              <a:buChar char="•"/>
              <a:defRPr sz="2800"/>
            </a:lvl2pPr>
            <a:lvl3pPr marL="1371600" lvl="2" indent="-381000" algn="l">
              <a:lnSpc>
                <a:spcPct val="90000"/>
              </a:lnSpc>
              <a:spcBef>
                <a:spcPts val="500"/>
              </a:spcBef>
              <a:spcAft>
                <a:spcPts val="0"/>
              </a:spcAft>
              <a:buClr>
                <a:srgbClr val="152B48"/>
              </a:buClr>
              <a:buSzPts val="2400"/>
              <a:buChar char="•"/>
              <a:defRPr sz="2400"/>
            </a:lvl3pPr>
            <a:lvl4pPr marL="1828800" lvl="3" indent="-355600" algn="l">
              <a:lnSpc>
                <a:spcPct val="90000"/>
              </a:lnSpc>
              <a:spcBef>
                <a:spcPts val="500"/>
              </a:spcBef>
              <a:spcAft>
                <a:spcPts val="0"/>
              </a:spcAft>
              <a:buClr>
                <a:srgbClr val="152B48"/>
              </a:buClr>
              <a:buSzPts val="2000"/>
              <a:buChar char="•"/>
              <a:defRPr sz="2000"/>
            </a:lvl4pPr>
            <a:lvl5pPr marL="2286000" lvl="4" indent="-355600" algn="l">
              <a:lnSpc>
                <a:spcPct val="90000"/>
              </a:lnSpc>
              <a:spcBef>
                <a:spcPts val="500"/>
              </a:spcBef>
              <a:spcAft>
                <a:spcPts val="0"/>
              </a:spcAft>
              <a:buClr>
                <a:srgbClr val="152B4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3"/>
          <p:cNvSpPr txBox="1">
            <a:spLocks noGrp="1"/>
          </p:cNvSpPr>
          <p:nvPr>
            <p:ph type="body" idx="2"/>
          </p:nvPr>
        </p:nvSpPr>
        <p:spPr>
          <a:xfrm>
            <a:off x="838200" y="2263775"/>
            <a:ext cx="3932237"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2B48"/>
              </a:buClr>
              <a:buSzPts val="1600"/>
              <a:buNone/>
              <a:defRPr sz="1600"/>
            </a:lvl1pPr>
            <a:lvl2pPr marL="914400" lvl="1" indent="-228600" algn="l">
              <a:lnSpc>
                <a:spcPct val="90000"/>
              </a:lnSpc>
              <a:spcBef>
                <a:spcPts val="500"/>
              </a:spcBef>
              <a:spcAft>
                <a:spcPts val="0"/>
              </a:spcAft>
              <a:buClr>
                <a:srgbClr val="152B48"/>
              </a:buClr>
              <a:buSzPts val="1400"/>
              <a:buNone/>
              <a:defRPr sz="1400"/>
            </a:lvl2pPr>
            <a:lvl3pPr marL="1371600" lvl="2" indent="-228600" algn="l">
              <a:lnSpc>
                <a:spcPct val="90000"/>
              </a:lnSpc>
              <a:spcBef>
                <a:spcPts val="500"/>
              </a:spcBef>
              <a:spcAft>
                <a:spcPts val="0"/>
              </a:spcAft>
              <a:buClr>
                <a:srgbClr val="152B48"/>
              </a:buClr>
              <a:buSzPts val="1200"/>
              <a:buNone/>
              <a:defRPr sz="1200"/>
            </a:lvl3pPr>
            <a:lvl4pPr marL="1828800" lvl="3" indent="-228600" algn="l">
              <a:lnSpc>
                <a:spcPct val="90000"/>
              </a:lnSpc>
              <a:spcBef>
                <a:spcPts val="500"/>
              </a:spcBef>
              <a:spcAft>
                <a:spcPts val="0"/>
              </a:spcAft>
              <a:buClr>
                <a:srgbClr val="152B48"/>
              </a:buClr>
              <a:buSzPts val="1000"/>
              <a:buNone/>
              <a:defRPr sz="1000"/>
            </a:lvl4pPr>
            <a:lvl5pPr marL="2286000" lvl="4" indent="-228600" algn="l">
              <a:lnSpc>
                <a:spcPct val="90000"/>
              </a:lnSpc>
              <a:spcBef>
                <a:spcPts val="500"/>
              </a:spcBef>
              <a:spcAft>
                <a:spcPts val="0"/>
              </a:spcAft>
              <a:buClr>
                <a:srgbClr val="152B4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arget="../media/image23.jpeg" Type="http://schemas.openxmlformats.org/officeDocument/2006/relationships/image"/><Relationship Id="rId2" Target="../notesSlides/notesSlide27.xml" Type="http://schemas.openxmlformats.org/officeDocument/2006/relationships/notesSlide"/><Relationship Id="rId1" Target="../slideLayouts/slideLayout3.xml" Type="http://schemas.openxmlformats.org/officeDocument/2006/relationships/slideLayout"/><Relationship Id="rId4" Target="../media/image24.png" Type="http://schemas.openxmlformats.org/officeDocument/2006/relationships/image"/></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6.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332570" y="1111745"/>
            <a:ext cx="9526859"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AAA7"/>
              </a:buClr>
              <a:buSzPct val="100000"/>
              <a:buFont typeface="Montserrat"/>
              <a:buNone/>
            </a:pPr>
            <a:r>
              <a:rPr lang="en-US" sz="9600"/>
              <a:t>OSTEOPOROSIS</a:t>
            </a:r>
            <a:endParaRPr/>
          </a:p>
        </p:txBody>
      </p:sp>
      <p:sp>
        <p:nvSpPr>
          <p:cNvPr id="94" name="Google Shape;94;p1"/>
          <p:cNvSpPr txBox="1">
            <a:spLocks noGrp="1"/>
          </p:cNvSpPr>
          <p:nvPr>
            <p:ph type="subTitle" idx="1"/>
          </p:nvPr>
        </p:nvSpPr>
        <p:spPr>
          <a:xfrm>
            <a:off x="4038600" y="4090493"/>
            <a:ext cx="66294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152B48"/>
              </a:buClr>
              <a:buSzPts val="3200"/>
              <a:buNone/>
            </a:pPr>
            <a:r>
              <a:rPr lang="en-US" sz="3200"/>
              <a:t>Miguel Bernardo Giraldo Serna </a:t>
            </a:r>
            <a:endParaRPr/>
          </a:p>
          <a:p>
            <a:pPr marL="0" lvl="0" indent="0" algn="ctr" rtl="0">
              <a:lnSpc>
                <a:spcPct val="90000"/>
              </a:lnSpc>
              <a:spcBef>
                <a:spcPts val="1000"/>
              </a:spcBef>
              <a:spcAft>
                <a:spcPts val="0"/>
              </a:spcAft>
              <a:buClr>
                <a:srgbClr val="152B48"/>
              </a:buClr>
              <a:buSzPts val="3200"/>
              <a:buNone/>
            </a:pPr>
            <a:r>
              <a:rPr lang="en-US" sz="3200"/>
              <a:t>Residente Medicina Interna</a:t>
            </a:r>
            <a:endParaRPr/>
          </a:p>
          <a:p>
            <a:pPr marL="0" lvl="0" indent="0" algn="ctr" rtl="0">
              <a:lnSpc>
                <a:spcPct val="90000"/>
              </a:lnSpc>
              <a:spcBef>
                <a:spcPts val="1000"/>
              </a:spcBef>
              <a:spcAft>
                <a:spcPts val="0"/>
              </a:spcAft>
              <a:buClr>
                <a:srgbClr val="152B48"/>
              </a:buClr>
              <a:buSzPts val="3200"/>
              <a:buNone/>
            </a:pPr>
            <a:r>
              <a:rPr lang="en-US" sz="3200"/>
              <a:t>Universidad de Antioquia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666797" y="1060579"/>
            <a:ext cx="4987083" cy="20461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TIPOS DE OSTEOPOROSIS</a:t>
            </a:r>
            <a:endParaRPr/>
          </a:p>
        </p:txBody>
      </p:sp>
      <p:grpSp>
        <p:nvGrpSpPr>
          <p:cNvPr id="199" name="Google Shape;199;p10"/>
          <p:cNvGrpSpPr/>
          <p:nvPr/>
        </p:nvGrpSpPr>
        <p:grpSpPr>
          <a:xfrm>
            <a:off x="5051722" y="720714"/>
            <a:ext cx="6152554" cy="5416570"/>
            <a:chOff x="987722" y="1048"/>
            <a:chExt cx="6152554" cy="5416570"/>
          </a:xfrm>
        </p:grpSpPr>
        <p:sp>
          <p:nvSpPr>
            <p:cNvPr id="200" name="Google Shape;200;p10"/>
            <p:cNvSpPr/>
            <p:nvPr/>
          </p:nvSpPr>
          <p:spPr>
            <a:xfrm>
              <a:off x="4586386" y="1327910"/>
              <a:ext cx="1276945" cy="607709"/>
            </a:xfrm>
            <a:custGeom>
              <a:avLst/>
              <a:gdLst/>
              <a:ahLst/>
              <a:cxnLst/>
              <a:rect l="l" t="t" r="r" b="b"/>
              <a:pathLst>
                <a:path w="120000" h="120000" extrusionOk="0">
                  <a:moveTo>
                    <a:pt x="0" y="0"/>
                  </a:moveTo>
                  <a:lnTo>
                    <a:pt x="0" y="81777"/>
                  </a:lnTo>
                  <a:lnTo>
                    <a:pt x="120000" y="81777"/>
                  </a:lnTo>
                  <a:lnTo>
                    <a:pt x="120000" y="120000"/>
                  </a:lnTo>
                </a:path>
              </a:pathLst>
            </a:custGeom>
            <a:noFill/>
            <a:ln w="9525" cap="flat" cmpd="sng">
              <a:solidFill>
                <a:schemeClr val="accent6"/>
              </a:solidFill>
              <a:prstDash val="solid"/>
              <a:miter lim="800000"/>
              <a:headEnd type="none" w="sm" len="sm"/>
              <a:tailEnd type="none" w="sm" len="sm"/>
            </a:ln>
          </p:spPr>
        </p:sp>
        <p:sp>
          <p:nvSpPr>
            <p:cNvPr id="201" name="Google Shape;201;p10"/>
            <p:cNvSpPr/>
            <p:nvPr/>
          </p:nvSpPr>
          <p:spPr>
            <a:xfrm>
              <a:off x="3309441" y="3262482"/>
              <a:ext cx="1276945" cy="607709"/>
            </a:xfrm>
            <a:custGeom>
              <a:avLst/>
              <a:gdLst/>
              <a:ahLst/>
              <a:cxnLst/>
              <a:rect l="l" t="t" r="r" b="b"/>
              <a:pathLst>
                <a:path w="120000" h="120000" extrusionOk="0">
                  <a:moveTo>
                    <a:pt x="0" y="0"/>
                  </a:moveTo>
                  <a:lnTo>
                    <a:pt x="0" y="81777"/>
                  </a:lnTo>
                  <a:lnTo>
                    <a:pt x="120000" y="81777"/>
                  </a:lnTo>
                  <a:lnTo>
                    <a:pt x="120000" y="120000"/>
                  </a:lnTo>
                </a:path>
              </a:pathLst>
            </a:custGeom>
            <a:noFill/>
            <a:ln w="9525" cap="flat" cmpd="sng">
              <a:solidFill>
                <a:srgbClr val="4372C3"/>
              </a:solidFill>
              <a:prstDash val="solid"/>
              <a:miter lim="800000"/>
              <a:headEnd type="none" w="sm" len="sm"/>
              <a:tailEnd type="none" w="sm" len="sm"/>
            </a:ln>
          </p:spPr>
        </p:sp>
        <p:sp>
          <p:nvSpPr>
            <p:cNvPr id="202" name="Google Shape;202;p10"/>
            <p:cNvSpPr/>
            <p:nvPr/>
          </p:nvSpPr>
          <p:spPr>
            <a:xfrm>
              <a:off x="2032496" y="3262482"/>
              <a:ext cx="1276945" cy="607709"/>
            </a:xfrm>
            <a:custGeom>
              <a:avLst/>
              <a:gdLst/>
              <a:ahLst/>
              <a:cxnLst/>
              <a:rect l="l" t="t" r="r" b="b"/>
              <a:pathLst>
                <a:path w="120000" h="120000" extrusionOk="0">
                  <a:moveTo>
                    <a:pt x="120000" y="0"/>
                  </a:moveTo>
                  <a:lnTo>
                    <a:pt x="120000" y="81777"/>
                  </a:lnTo>
                  <a:lnTo>
                    <a:pt x="0" y="81777"/>
                  </a:lnTo>
                  <a:lnTo>
                    <a:pt x="0" y="120000"/>
                  </a:lnTo>
                </a:path>
              </a:pathLst>
            </a:custGeom>
            <a:noFill/>
            <a:ln w="9525" cap="flat" cmpd="sng">
              <a:solidFill>
                <a:srgbClr val="4372C3"/>
              </a:solidFill>
              <a:prstDash val="solid"/>
              <a:miter lim="800000"/>
              <a:headEnd type="none" w="sm" len="sm"/>
              <a:tailEnd type="none" w="sm" len="sm"/>
            </a:ln>
          </p:spPr>
        </p:sp>
        <p:sp>
          <p:nvSpPr>
            <p:cNvPr id="203" name="Google Shape;203;p10"/>
            <p:cNvSpPr/>
            <p:nvPr/>
          </p:nvSpPr>
          <p:spPr>
            <a:xfrm>
              <a:off x="3309441" y="1327910"/>
              <a:ext cx="1276945" cy="607709"/>
            </a:xfrm>
            <a:custGeom>
              <a:avLst/>
              <a:gdLst/>
              <a:ahLst/>
              <a:cxnLst/>
              <a:rect l="l" t="t" r="r" b="b"/>
              <a:pathLst>
                <a:path w="120000" h="120000" extrusionOk="0">
                  <a:moveTo>
                    <a:pt x="120000" y="0"/>
                  </a:moveTo>
                  <a:lnTo>
                    <a:pt x="120000" y="81777"/>
                  </a:lnTo>
                  <a:lnTo>
                    <a:pt x="0" y="81777"/>
                  </a:lnTo>
                  <a:lnTo>
                    <a:pt x="0" y="120000"/>
                  </a:lnTo>
                </a:path>
              </a:pathLst>
            </a:custGeom>
            <a:noFill/>
            <a:ln w="9525" cap="flat" cmpd="sng">
              <a:solidFill>
                <a:schemeClr val="accent6"/>
              </a:solidFill>
              <a:prstDash val="solid"/>
              <a:miter lim="800000"/>
              <a:headEnd type="none" w="sm" len="sm"/>
              <a:tailEnd type="none" w="sm" len="sm"/>
            </a:ln>
          </p:spPr>
        </p:sp>
        <p:sp>
          <p:nvSpPr>
            <p:cNvPr id="204" name="Google Shape;204;p10"/>
            <p:cNvSpPr/>
            <p:nvPr/>
          </p:nvSpPr>
          <p:spPr>
            <a:xfrm>
              <a:off x="3541613" y="1048"/>
              <a:ext cx="2089546" cy="1326862"/>
            </a:xfrm>
            <a:prstGeom prst="roundRect">
              <a:avLst>
                <a:gd name="adj" fmla="val 1000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3773785" y="221611"/>
              <a:ext cx="2089546" cy="1326862"/>
            </a:xfrm>
            <a:prstGeom prst="roundRect">
              <a:avLst>
                <a:gd name="adj" fmla="val 10000"/>
              </a:avLst>
            </a:prstGeom>
            <a:solidFill>
              <a:schemeClr val="lt1">
                <a:alpha val="89803"/>
              </a:schemeClr>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txBox="1"/>
            <p:nvPr/>
          </p:nvSpPr>
          <p:spPr>
            <a:xfrm>
              <a:off x="3812647" y="260473"/>
              <a:ext cx="2011822" cy="124913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Montserrat"/>
                <a:buNone/>
              </a:pPr>
              <a:r>
                <a:rPr lang="en-US" sz="1500" b="0" i="0" u="none" strike="noStrike" cap="none">
                  <a:solidFill>
                    <a:schemeClr val="dk1"/>
                  </a:solidFill>
                  <a:latin typeface="Montserrat"/>
                  <a:ea typeface="Montserrat"/>
                  <a:cs typeface="Montserrat"/>
                  <a:sym typeface="Montserrat"/>
                </a:rPr>
                <a:t>Osteoporosis</a:t>
              </a:r>
              <a:endParaRPr/>
            </a:p>
          </p:txBody>
        </p:sp>
        <p:sp>
          <p:nvSpPr>
            <p:cNvPr id="207" name="Google Shape;207;p10"/>
            <p:cNvSpPr/>
            <p:nvPr/>
          </p:nvSpPr>
          <p:spPr>
            <a:xfrm>
              <a:off x="2264667" y="1935620"/>
              <a:ext cx="2089546" cy="1326862"/>
            </a:xfrm>
            <a:prstGeom prst="roundRect">
              <a:avLst>
                <a:gd name="adj" fmla="val 1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2496839" y="2156184"/>
              <a:ext cx="2089546" cy="1326862"/>
            </a:xfrm>
            <a:prstGeom prst="roundRect">
              <a:avLst>
                <a:gd name="adj" fmla="val 10000"/>
              </a:avLst>
            </a:prstGeom>
            <a:solidFill>
              <a:schemeClr val="lt1">
                <a:alpha val="89803"/>
              </a:schemeClr>
            </a:solid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txBox="1"/>
            <p:nvPr/>
          </p:nvSpPr>
          <p:spPr>
            <a:xfrm>
              <a:off x="2535701" y="2195046"/>
              <a:ext cx="2011822" cy="124913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Montserrat"/>
                <a:buNone/>
              </a:pPr>
              <a:r>
                <a:rPr lang="en-US" sz="1500" b="0" i="0" u="none" strike="noStrike" cap="none">
                  <a:solidFill>
                    <a:schemeClr val="dk1"/>
                  </a:solidFill>
                  <a:latin typeface="Montserrat"/>
                  <a:ea typeface="Montserrat"/>
                  <a:cs typeface="Montserrat"/>
                  <a:sym typeface="Montserrat"/>
                </a:rPr>
                <a:t>Primaria</a:t>
              </a:r>
              <a:endParaRPr/>
            </a:p>
          </p:txBody>
        </p:sp>
        <p:sp>
          <p:nvSpPr>
            <p:cNvPr id="210" name="Google Shape;210;p10"/>
            <p:cNvSpPr/>
            <p:nvPr/>
          </p:nvSpPr>
          <p:spPr>
            <a:xfrm>
              <a:off x="987722" y="3870192"/>
              <a:ext cx="2089546" cy="1326862"/>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1219894" y="4090756"/>
              <a:ext cx="2089546" cy="1326862"/>
            </a:xfrm>
            <a:prstGeom prst="roundRect">
              <a:avLst>
                <a:gd name="adj" fmla="val 1000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txBox="1"/>
            <p:nvPr/>
          </p:nvSpPr>
          <p:spPr>
            <a:xfrm>
              <a:off x="1258756" y="4129618"/>
              <a:ext cx="2011822" cy="124913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Montserrat"/>
                <a:buNone/>
              </a:pPr>
              <a:r>
                <a:rPr lang="en-US" sz="1500" b="0" i="0" u="none" strike="noStrike" cap="none">
                  <a:solidFill>
                    <a:schemeClr val="dk1"/>
                  </a:solidFill>
                  <a:latin typeface="Montserrat"/>
                  <a:ea typeface="Montserrat"/>
                  <a:cs typeface="Montserrat"/>
                  <a:sym typeface="Montserrat"/>
                </a:rPr>
                <a:t>Tipo I (Posmenopáusica)</a:t>
              </a:r>
              <a:endParaRPr/>
            </a:p>
          </p:txBody>
        </p:sp>
        <p:sp>
          <p:nvSpPr>
            <p:cNvPr id="213" name="Google Shape;213;p10"/>
            <p:cNvSpPr/>
            <p:nvPr/>
          </p:nvSpPr>
          <p:spPr>
            <a:xfrm>
              <a:off x="3541613" y="3870192"/>
              <a:ext cx="2089546" cy="1326862"/>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3773785" y="4090756"/>
              <a:ext cx="2089546" cy="1326862"/>
            </a:xfrm>
            <a:prstGeom prst="roundRect">
              <a:avLst>
                <a:gd name="adj" fmla="val 10000"/>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txBox="1"/>
            <p:nvPr/>
          </p:nvSpPr>
          <p:spPr>
            <a:xfrm>
              <a:off x="3812647" y="4129618"/>
              <a:ext cx="2011822" cy="124913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Montserrat"/>
                <a:buNone/>
              </a:pPr>
              <a:r>
                <a:rPr lang="en-US" sz="1500" b="0" i="0" u="none" strike="noStrike" cap="none">
                  <a:solidFill>
                    <a:schemeClr val="dk1"/>
                  </a:solidFill>
                  <a:latin typeface="Montserrat"/>
                  <a:ea typeface="Montserrat"/>
                  <a:cs typeface="Montserrat"/>
                  <a:sym typeface="Montserrat"/>
                </a:rPr>
                <a:t>Tipo II (Senil)</a:t>
              </a:r>
              <a:endParaRPr/>
            </a:p>
          </p:txBody>
        </p:sp>
        <p:sp>
          <p:nvSpPr>
            <p:cNvPr id="216" name="Google Shape;216;p10"/>
            <p:cNvSpPr/>
            <p:nvPr/>
          </p:nvSpPr>
          <p:spPr>
            <a:xfrm>
              <a:off x="4818558" y="1935620"/>
              <a:ext cx="2089546" cy="1326862"/>
            </a:xfrm>
            <a:prstGeom prst="roundRect">
              <a:avLst>
                <a:gd name="adj" fmla="val 1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5050730" y="2156184"/>
              <a:ext cx="2089546" cy="1326862"/>
            </a:xfrm>
            <a:prstGeom prst="roundRect">
              <a:avLst>
                <a:gd name="adj" fmla="val 10000"/>
              </a:avLst>
            </a:prstGeom>
            <a:solidFill>
              <a:schemeClr val="lt1">
                <a:alpha val="89803"/>
              </a:schemeClr>
            </a:solidFill>
            <a:ln w="952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txBox="1"/>
            <p:nvPr/>
          </p:nvSpPr>
          <p:spPr>
            <a:xfrm>
              <a:off x="5089592" y="2195046"/>
              <a:ext cx="2011822" cy="124913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dk1"/>
                </a:buClr>
                <a:buSzPts val="1500"/>
                <a:buFont typeface="Montserrat"/>
                <a:buNone/>
              </a:pPr>
              <a:r>
                <a:rPr lang="en-US" sz="1500" b="0" i="0" u="none" strike="noStrike" cap="none">
                  <a:solidFill>
                    <a:schemeClr val="dk1"/>
                  </a:solidFill>
                  <a:latin typeface="Montserrat"/>
                  <a:ea typeface="Montserrat"/>
                  <a:cs typeface="Montserrat"/>
                  <a:sym typeface="Montserrat"/>
                </a:rPr>
                <a:t>Secundaria</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637863" y="637309"/>
            <a:ext cx="5458137" cy="24938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OSTEOPOROSIS SECUNDARIA</a:t>
            </a:r>
            <a:endParaRPr/>
          </a:p>
        </p:txBody>
      </p:sp>
      <p:grpSp>
        <p:nvGrpSpPr>
          <p:cNvPr id="224" name="Google Shape;224;p11"/>
          <p:cNvGrpSpPr/>
          <p:nvPr/>
        </p:nvGrpSpPr>
        <p:grpSpPr>
          <a:xfrm>
            <a:off x="4860033" y="1330220"/>
            <a:ext cx="7080875" cy="3876859"/>
            <a:chOff x="1707" y="141500"/>
            <a:chExt cx="7080875" cy="3876859"/>
          </a:xfrm>
        </p:grpSpPr>
        <p:sp>
          <p:nvSpPr>
            <p:cNvPr id="225" name="Google Shape;225;p11"/>
            <p:cNvSpPr/>
            <p:nvPr/>
          </p:nvSpPr>
          <p:spPr>
            <a:xfrm>
              <a:off x="3542145" y="1743508"/>
              <a:ext cx="1938429" cy="672843"/>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chemeClr val="accent6"/>
              </a:solidFill>
              <a:prstDash val="solid"/>
              <a:miter lim="800000"/>
              <a:headEnd type="none" w="sm" len="sm"/>
              <a:tailEnd type="none" w="sm" len="sm"/>
            </a:ln>
          </p:spPr>
        </p:sp>
        <p:sp>
          <p:nvSpPr>
            <p:cNvPr id="226" name="Google Shape;226;p11"/>
            <p:cNvSpPr/>
            <p:nvPr/>
          </p:nvSpPr>
          <p:spPr>
            <a:xfrm>
              <a:off x="1603715" y="1743508"/>
              <a:ext cx="1938429" cy="672843"/>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chemeClr val="accent6"/>
              </a:solidFill>
              <a:prstDash val="solid"/>
              <a:miter lim="800000"/>
              <a:headEnd type="none" w="sm" len="sm"/>
              <a:tailEnd type="none" w="sm" len="sm"/>
            </a:ln>
          </p:spPr>
        </p:sp>
        <p:sp>
          <p:nvSpPr>
            <p:cNvPr id="227" name="Google Shape;227;p11"/>
            <p:cNvSpPr/>
            <p:nvPr/>
          </p:nvSpPr>
          <p:spPr>
            <a:xfrm>
              <a:off x="1940137" y="141500"/>
              <a:ext cx="3204015" cy="1602007"/>
            </a:xfrm>
            <a:prstGeom prst="rect">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txBox="1"/>
            <p:nvPr/>
          </p:nvSpPr>
          <p:spPr>
            <a:xfrm>
              <a:off x="1940137" y="141500"/>
              <a:ext cx="3204015" cy="1602007"/>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chemeClr val="lt1"/>
                </a:buClr>
                <a:buSzPts val="3300"/>
                <a:buFont typeface="Montserrat"/>
                <a:buNone/>
              </a:pPr>
              <a:r>
                <a:rPr lang="en-US" sz="3300" b="0" i="0" u="none" strike="noStrike" cap="none">
                  <a:solidFill>
                    <a:schemeClr val="lt1"/>
                  </a:solidFill>
                  <a:latin typeface="Montserrat"/>
                  <a:ea typeface="Montserrat"/>
                  <a:cs typeface="Montserrat"/>
                  <a:sym typeface="Montserrat"/>
                </a:rPr>
                <a:t>Osteoporosis secundaria</a:t>
              </a:r>
              <a:endParaRPr/>
            </a:p>
          </p:txBody>
        </p:sp>
        <p:sp>
          <p:nvSpPr>
            <p:cNvPr id="229" name="Google Shape;229;p11"/>
            <p:cNvSpPr/>
            <p:nvPr/>
          </p:nvSpPr>
          <p:spPr>
            <a:xfrm>
              <a:off x="1707" y="2416352"/>
              <a:ext cx="3204015" cy="1602007"/>
            </a:xfrm>
            <a:prstGeom prst="rect">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txBox="1"/>
            <p:nvPr/>
          </p:nvSpPr>
          <p:spPr>
            <a:xfrm>
              <a:off x="1707" y="2416352"/>
              <a:ext cx="3204015" cy="1602007"/>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chemeClr val="lt1"/>
                </a:buClr>
                <a:buSzPts val="3300"/>
                <a:buFont typeface="Montserrat"/>
                <a:buNone/>
              </a:pPr>
              <a:r>
                <a:rPr lang="en-US" sz="3300" b="0" i="0" u="none" strike="noStrike" cap="none">
                  <a:solidFill>
                    <a:schemeClr val="lt1"/>
                  </a:solidFill>
                  <a:latin typeface="Montserrat"/>
                  <a:ea typeface="Montserrat"/>
                  <a:cs typeface="Montserrat"/>
                  <a:sym typeface="Montserrat"/>
                </a:rPr>
                <a:t>Enfermedades</a:t>
              </a:r>
              <a:endParaRPr/>
            </a:p>
          </p:txBody>
        </p:sp>
        <p:sp>
          <p:nvSpPr>
            <p:cNvPr id="231" name="Google Shape;231;p11"/>
            <p:cNvSpPr/>
            <p:nvPr/>
          </p:nvSpPr>
          <p:spPr>
            <a:xfrm>
              <a:off x="3878567" y="2416352"/>
              <a:ext cx="3204015" cy="1602007"/>
            </a:xfrm>
            <a:prstGeom prst="rect">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txBox="1"/>
            <p:nvPr/>
          </p:nvSpPr>
          <p:spPr>
            <a:xfrm>
              <a:off x="3878567" y="2416352"/>
              <a:ext cx="3204015" cy="1602007"/>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chemeClr val="lt1"/>
                </a:buClr>
                <a:buSzPts val="3300"/>
                <a:buFont typeface="Montserrat"/>
                <a:buNone/>
              </a:pPr>
              <a:r>
                <a:rPr lang="en-US" sz="3300" b="0" i="0" u="none" strike="noStrike" cap="none">
                  <a:solidFill>
                    <a:schemeClr val="lt1"/>
                  </a:solidFill>
                  <a:latin typeface="Montserrat"/>
                  <a:ea typeface="Montserrat"/>
                  <a:cs typeface="Montserrat"/>
                  <a:sym typeface="Montserrat"/>
                </a:rPr>
                <a:t>Medicamentos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374073" y="1371601"/>
            <a:ext cx="7729728"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ENFERMEDADES</a:t>
            </a:r>
            <a:endParaRPr/>
          </a:p>
        </p:txBody>
      </p:sp>
      <p:sp>
        <p:nvSpPr>
          <p:cNvPr id="238" name="Google Shape;238;p12"/>
          <p:cNvSpPr txBox="1">
            <a:spLocks noGrp="1"/>
          </p:cNvSpPr>
          <p:nvPr>
            <p:ph type="body" idx="1"/>
          </p:nvPr>
        </p:nvSpPr>
        <p:spPr>
          <a:xfrm>
            <a:off x="5819463" y="1038069"/>
            <a:ext cx="5998464" cy="47818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Char char="•"/>
            </a:pPr>
            <a:r>
              <a:rPr lang="en-US" sz="2400"/>
              <a:t>Desórdenes genéticos </a:t>
            </a:r>
            <a:endParaRPr/>
          </a:p>
          <a:p>
            <a:pPr marL="228600" lvl="0" indent="-228600" algn="l" rtl="0">
              <a:lnSpc>
                <a:spcPct val="90000"/>
              </a:lnSpc>
              <a:spcBef>
                <a:spcPts val="1000"/>
              </a:spcBef>
              <a:spcAft>
                <a:spcPts val="0"/>
              </a:spcAft>
              <a:buClr>
                <a:srgbClr val="152B48"/>
              </a:buClr>
              <a:buSzPts val="2400"/>
              <a:buChar char="•"/>
            </a:pPr>
            <a:r>
              <a:rPr lang="en-US" sz="2400"/>
              <a:t>Hipogonadismo</a:t>
            </a:r>
            <a:endParaRPr sz="2400"/>
          </a:p>
          <a:p>
            <a:pPr marL="228600" lvl="0" indent="-228600" algn="l" rtl="0">
              <a:lnSpc>
                <a:spcPct val="90000"/>
              </a:lnSpc>
              <a:spcBef>
                <a:spcPts val="1000"/>
              </a:spcBef>
              <a:spcAft>
                <a:spcPts val="0"/>
              </a:spcAft>
              <a:buClr>
                <a:srgbClr val="152B48"/>
              </a:buClr>
              <a:buSzPts val="2400"/>
              <a:buChar char="•"/>
            </a:pPr>
            <a:r>
              <a:rPr lang="en-US" sz="2400"/>
              <a:t>Desórdenes endocrinos </a:t>
            </a:r>
            <a:endParaRPr/>
          </a:p>
          <a:p>
            <a:pPr marL="228600" lvl="0" indent="-228600" algn="l" rtl="0">
              <a:lnSpc>
                <a:spcPct val="90000"/>
              </a:lnSpc>
              <a:spcBef>
                <a:spcPts val="1000"/>
              </a:spcBef>
              <a:spcAft>
                <a:spcPts val="0"/>
              </a:spcAft>
              <a:buClr>
                <a:srgbClr val="152B48"/>
              </a:buClr>
              <a:buSzPts val="2400"/>
              <a:buChar char="•"/>
            </a:pPr>
            <a:r>
              <a:rPr lang="en-US" sz="2400"/>
              <a:t>Enfermedades gastrointestinales</a:t>
            </a:r>
            <a:endParaRPr/>
          </a:p>
          <a:p>
            <a:pPr marL="228600" lvl="0" indent="-228600" algn="l" rtl="0">
              <a:lnSpc>
                <a:spcPct val="90000"/>
              </a:lnSpc>
              <a:spcBef>
                <a:spcPts val="1000"/>
              </a:spcBef>
              <a:spcAft>
                <a:spcPts val="0"/>
              </a:spcAft>
              <a:buClr>
                <a:srgbClr val="152B48"/>
              </a:buClr>
              <a:buSzPts val="2400"/>
              <a:buChar char="•"/>
            </a:pPr>
            <a:r>
              <a:rPr lang="en-US" sz="2400"/>
              <a:t>Desórdenes hematológicos </a:t>
            </a:r>
            <a:endParaRPr/>
          </a:p>
          <a:p>
            <a:pPr marL="228600" lvl="0" indent="-228600" algn="l" rtl="0">
              <a:lnSpc>
                <a:spcPct val="90000"/>
              </a:lnSpc>
              <a:spcBef>
                <a:spcPts val="1000"/>
              </a:spcBef>
              <a:spcAft>
                <a:spcPts val="0"/>
              </a:spcAft>
              <a:buClr>
                <a:srgbClr val="152B48"/>
              </a:buClr>
              <a:buSzPts val="2400"/>
              <a:buChar char="•"/>
            </a:pPr>
            <a:r>
              <a:rPr lang="en-US" sz="2400"/>
              <a:t>Deficiencias nutricionales </a:t>
            </a:r>
            <a:endParaRPr/>
          </a:p>
          <a:p>
            <a:pPr marL="228600" lvl="0" indent="-228600" algn="l" rtl="0">
              <a:lnSpc>
                <a:spcPct val="90000"/>
              </a:lnSpc>
              <a:spcBef>
                <a:spcPts val="1000"/>
              </a:spcBef>
              <a:spcAft>
                <a:spcPts val="0"/>
              </a:spcAft>
              <a:buClr>
                <a:srgbClr val="152B48"/>
              </a:buClr>
              <a:buSzPts val="2400"/>
              <a:buChar char="•"/>
            </a:pPr>
            <a:r>
              <a:rPr lang="en-US" sz="2400"/>
              <a:t>Enfermedades autoinmunes </a:t>
            </a:r>
            <a:endParaRPr/>
          </a:p>
          <a:p>
            <a:pPr marL="228600" lvl="0" indent="-228600" algn="l" rtl="0">
              <a:lnSpc>
                <a:spcPct val="90000"/>
              </a:lnSpc>
              <a:spcBef>
                <a:spcPts val="1000"/>
              </a:spcBef>
              <a:spcAft>
                <a:spcPts val="0"/>
              </a:spcAft>
              <a:buClr>
                <a:srgbClr val="152B48"/>
              </a:buClr>
              <a:buSzPts val="2400"/>
              <a:buChar char="•"/>
            </a:pPr>
            <a:r>
              <a:rPr lang="en-US" sz="2400"/>
              <a:t>Alcoholismo</a:t>
            </a:r>
            <a:endParaRPr/>
          </a:p>
          <a:p>
            <a:pPr marL="228600" lvl="0" indent="-228600" algn="l" rtl="0">
              <a:lnSpc>
                <a:spcPct val="90000"/>
              </a:lnSpc>
              <a:spcBef>
                <a:spcPts val="1000"/>
              </a:spcBef>
              <a:spcAft>
                <a:spcPts val="0"/>
              </a:spcAft>
              <a:buClr>
                <a:srgbClr val="152B48"/>
              </a:buClr>
              <a:buSzPts val="2400"/>
              <a:buChar char="•"/>
            </a:pPr>
            <a:r>
              <a:rPr lang="en-US" sz="2400"/>
              <a:t>Tabaquismo </a:t>
            </a:r>
            <a:endParaRPr/>
          </a:p>
          <a:p>
            <a:pPr marL="228600" lvl="0" indent="-228600" algn="l" rtl="0">
              <a:lnSpc>
                <a:spcPct val="90000"/>
              </a:lnSpc>
              <a:spcBef>
                <a:spcPts val="1000"/>
              </a:spcBef>
              <a:spcAft>
                <a:spcPts val="0"/>
              </a:spcAft>
              <a:buClr>
                <a:srgbClr val="152B48"/>
              </a:buClr>
              <a:buSzPts val="2400"/>
              <a:buChar char="•"/>
            </a:pPr>
            <a:r>
              <a:rPr lang="en-US" sz="2400"/>
              <a:t>Sedentarismo </a:t>
            </a:r>
            <a:endParaRPr/>
          </a:p>
          <a:p>
            <a:pPr marL="228600" lvl="0" indent="-76200" algn="l" rtl="0">
              <a:lnSpc>
                <a:spcPct val="90000"/>
              </a:lnSpc>
              <a:spcBef>
                <a:spcPts val="1000"/>
              </a:spcBef>
              <a:spcAft>
                <a:spcPts val="0"/>
              </a:spcAft>
              <a:buClr>
                <a:srgbClr val="152B48"/>
              </a:buClr>
              <a:buSzPts val="240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3"/>
          <p:cNvSpPr txBox="1">
            <a:spLocks noGrp="1"/>
          </p:cNvSpPr>
          <p:nvPr>
            <p:ph type="title"/>
          </p:nvPr>
        </p:nvSpPr>
        <p:spPr>
          <a:xfrm>
            <a:off x="402336" y="1496291"/>
            <a:ext cx="5458137"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MEDICAMENTOS</a:t>
            </a:r>
            <a:endParaRPr/>
          </a:p>
        </p:txBody>
      </p:sp>
      <p:sp>
        <p:nvSpPr>
          <p:cNvPr id="244" name="Google Shape;244;p13"/>
          <p:cNvSpPr txBox="1">
            <a:spLocks noGrp="1"/>
          </p:cNvSpPr>
          <p:nvPr>
            <p:ph type="body" idx="1"/>
          </p:nvPr>
        </p:nvSpPr>
        <p:spPr>
          <a:xfrm>
            <a:off x="5583936" y="1075544"/>
            <a:ext cx="6372537" cy="470691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52B48"/>
              </a:buClr>
              <a:buSzPts val="2400"/>
              <a:buChar char="•"/>
            </a:pPr>
            <a:r>
              <a:rPr lang="en-US" sz="2400"/>
              <a:t>Corticosteroides </a:t>
            </a:r>
            <a:endParaRPr/>
          </a:p>
          <a:p>
            <a:pPr marL="228600" lvl="0" indent="-228600" algn="l" rtl="0">
              <a:lnSpc>
                <a:spcPct val="90000"/>
              </a:lnSpc>
              <a:spcBef>
                <a:spcPts val="1000"/>
              </a:spcBef>
              <a:spcAft>
                <a:spcPts val="0"/>
              </a:spcAft>
              <a:buClr>
                <a:srgbClr val="152B48"/>
              </a:buClr>
              <a:buSzPts val="2400"/>
              <a:buChar char="•"/>
            </a:pPr>
            <a:r>
              <a:rPr lang="en-US" sz="2400"/>
              <a:t>Agonistas de la hormona liberadora de gonadotropina </a:t>
            </a:r>
            <a:endParaRPr/>
          </a:p>
          <a:p>
            <a:pPr marL="228600" lvl="0" indent="-228600" algn="l" rtl="0">
              <a:lnSpc>
                <a:spcPct val="90000"/>
              </a:lnSpc>
              <a:spcBef>
                <a:spcPts val="1000"/>
              </a:spcBef>
              <a:spcAft>
                <a:spcPts val="0"/>
              </a:spcAft>
              <a:buClr>
                <a:srgbClr val="152B48"/>
              </a:buClr>
              <a:buSzPts val="2400"/>
              <a:buChar char="•"/>
            </a:pPr>
            <a:r>
              <a:rPr lang="en-US" sz="2400"/>
              <a:t>Metotrexate </a:t>
            </a:r>
            <a:endParaRPr/>
          </a:p>
          <a:p>
            <a:pPr marL="228600" lvl="0" indent="-228600" algn="l" rtl="0">
              <a:lnSpc>
                <a:spcPct val="90000"/>
              </a:lnSpc>
              <a:spcBef>
                <a:spcPts val="1000"/>
              </a:spcBef>
              <a:spcAft>
                <a:spcPts val="0"/>
              </a:spcAft>
              <a:buClr>
                <a:srgbClr val="152B48"/>
              </a:buClr>
              <a:buSzPts val="2400"/>
              <a:buChar char="•"/>
            </a:pPr>
            <a:r>
              <a:rPr lang="en-US" sz="2400"/>
              <a:t>Litio </a:t>
            </a:r>
            <a:endParaRPr/>
          </a:p>
          <a:p>
            <a:pPr marL="228600" lvl="0" indent="-228600" algn="l" rtl="0">
              <a:lnSpc>
                <a:spcPct val="90000"/>
              </a:lnSpc>
              <a:spcBef>
                <a:spcPts val="1000"/>
              </a:spcBef>
              <a:spcAft>
                <a:spcPts val="0"/>
              </a:spcAft>
              <a:buClr>
                <a:srgbClr val="152B48"/>
              </a:buClr>
              <a:buSzPts val="2400"/>
              <a:buChar char="•"/>
            </a:pPr>
            <a:r>
              <a:rPr lang="en-US" sz="2400"/>
              <a:t>Tiroxina </a:t>
            </a:r>
            <a:endParaRPr/>
          </a:p>
          <a:p>
            <a:pPr marL="228600" lvl="0" indent="-228600" algn="l" rtl="0">
              <a:lnSpc>
                <a:spcPct val="90000"/>
              </a:lnSpc>
              <a:spcBef>
                <a:spcPts val="1000"/>
              </a:spcBef>
              <a:spcAft>
                <a:spcPts val="0"/>
              </a:spcAft>
              <a:buClr>
                <a:srgbClr val="152B48"/>
              </a:buClr>
              <a:buSzPts val="2400"/>
              <a:buChar char="•"/>
            </a:pPr>
            <a:r>
              <a:rPr lang="en-US" sz="2400"/>
              <a:t>NPT</a:t>
            </a:r>
            <a:endParaRPr/>
          </a:p>
          <a:p>
            <a:pPr marL="228600" lvl="0" indent="-228600" algn="l" rtl="0">
              <a:lnSpc>
                <a:spcPct val="90000"/>
              </a:lnSpc>
              <a:spcBef>
                <a:spcPts val="1000"/>
              </a:spcBef>
              <a:spcAft>
                <a:spcPts val="0"/>
              </a:spcAft>
              <a:buClr>
                <a:srgbClr val="152B48"/>
              </a:buClr>
              <a:buSzPts val="2400"/>
              <a:buChar char="•"/>
            </a:pPr>
            <a:r>
              <a:rPr lang="en-US" sz="2400"/>
              <a:t>Heparina </a:t>
            </a:r>
            <a:endParaRPr/>
          </a:p>
          <a:p>
            <a:pPr marL="228600" lvl="0" indent="-228600" algn="l" rtl="0">
              <a:lnSpc>
                <a:spcPct val="90000"/>
              </a:lnSpc>
              <a:spcBef>
                <a:spcPts val="1000"/>
              </a:spcBef>
              <a:spcAft>
                <a:spcPts val="0"/>
              </a:spcAft>
              <a:buClr>
                <a:srgbClr val="152B48"/>
              </a:buClr>
              <a:buSzPts val="2400"/>
              <a:buChar char="•"/>
            </a:pPr>
            <a:r>
              <a:rPr lang="en-US" sz="2400"/>
              <a:t>Anticonvulsivantes </a:t>
            </a:r>
            <a:endParaRPr/>
          </a:p>
          <a:p>
            <a:pPr marL="228600" lvl="0" indent="-228600" algn="l" rtl="0">
              <a:lnSpc>
                <a:spcPct val="90000"/>
              </a:lnSpc>
              <a:spcBef>
                <a:spcPts val="1000"/>
              </a:spcBef>
              <a:spcAft>
                <a:spcPts val="0"/>
              </a:spcAft>
              <a:buClr>
                <a:srgbClr val="152B48"/>
              </a:buClr>
              <a:buSzPts val="2400"/>
              <a:buChar char="•"/>
            </a:pPr>
            <a:r>
              <a:rPr lang="en-US" sz="2400"/>
              <a:t>Quimioterapéuticos </a:t>
            </a:r>
            <a:endParaRPr/>
          </a:p>
          <a:p>
            <a:pPr marL="228600" lvl="0" indent="-228600" algn="l" rtl="0">
              <a:lnSpc>
                <a:spcPct val="90000"/>
              </a:lnSpc>
              <a:spcBef>
                <a:spcPts val="1000"/>
              </a:spcBef>
              <a:spcAft>
                <a:spcPts val="0"/>
              </a:spcAft>
              <a:buClr>
                <a:srgbClr val="152B48"/>
              </a:buClr>
              <a:buSzPts val="2400"/>
              <a:buChar char="•"/>
            </a:pPr>
            <a:r>
              <a:rPr lang="en-US" sz="2400"/>
              <a:t>Ciclosporina y Tacrolimus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582445" y="568036"/>
            <a:ext cx="4876246" cy="29925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n-US"/>
              <a:t>¿EN QUIÉN SOSPECHAR CAUSAS SECUNDARIAS?</a:t>
            </a:r>
            <a:endParaRPr/>
          </a:p>
        </p:txBody>
      </p:sp>
      <p:sp>
        <p:nvSpPr>
          <p:cNvPr id="250" name="Google Shape;250;p14"/>
          <p:cNvSpPr txBox="1">
            <a:spLocks noGrp="1"/>
          </p:cNvSpPr>
          <p:nvPr>
            <p:ph type="body" idx="1"/>
          </p:nvPr>
        </p:nvSpPr>
        <p:spPr>
          <a:xfrm>
            <a:off x="5458691" y="1621435"/>
            <a:ext cx="6733309" cy="437758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Char char="•"/>
            </a:pPr>
            <a:r>
              <a:rPr lang="en-US" sz="2400"/>
              <a:t>Ocurre en la pre-menopausia </a:t>
            </a:r>
            <a:endParaRPr/>
          </a:p>
          <a:p>
            <a:pPr marL="228600" lvl="0" indent="-228600" algn="l" rtl="0">
              <a:lnSpc>
                <a:spcPct val="90000"/>
              </a:lnSpc>
              <a:spcBef>
                <a:spcPts val="1000"/>
              </a:spcBef>
              <a:spcAft>
                <a:spcPts val="0"/>
              </a:spcAft>
              <a:buClr>
                <a:srgbClr val="152B48"/>
              </a:buClr>
              <a:buSzPts val="2400"/>
              <a:buChar char="•"/>
            </a:pPr>
            <a:r>
              <a:rPr lang="en-US" sz="2400"/>
              <a:t>No hay factores de riesgo </a:t>
            </a:r>
            <a:endParaRPr/>
          </a:p>
          <a:p>
            <a:pPr marL="228600" lvl="0" indent="-228600" algn="l" rtl="0">
              <a:lnSpc>
                <a:spcPct val="90000"/>
              </a:lnSpc>
              <a:spcBef>
                <a:spcPts val="1000"/>
              </a:spcBef>
              <a:spcAft>
                <a:spcPts val="0"/>
              </a:spcAft>
              <a:buClr>
                <a:srgbClr val="152B48"/>
              </a:buClr>
              <a:buSzPts val="2400"/>
              <a:buChar char="•"/>
            </a:pPr>
            <a:r>
              <a:rPr lang="en-US" sz="2400"/>
              <a:t>En hombres antes de los 70 años </a:t>
            </a:r>
            <a:endParaRPr/>
          </a:p>
          <a:p>
            <a:pPr marL="228600" lvl="0" indent="-228600" algn="l" rtl="0">
              <a:lnSpc>
                <a:spcPct val="90000"/>
              </a:lnSpc>
              <a:spcBef>
                <a:spcPts val="1000"/>
              </a:spcBef>
              <a:spcAft>
                <a:spcPts val="0"/>
              </a:spcAft>
              <a:buClr>
                <a:srgbClr val="152B48"/>
              </a:buClr>
              <a:buSzPts val="2400"/>
              <a:buChar char="•"/>
            </a:pPr>
            <a:r>
              <a:rPr lang="en-US" sz="2400"/>
              <a:t>Fracturas con trauma mínimo en mujeres jóvenes </a:t>
            </a:r>
            <a:endParaRPr/>
          </a:p>
          <a:p>
            <a:pPr marL="228600" lvl="0" indent="-228600" algn="l" rtl="0">
              <a:lnSpc>
                <a:spcPct val="90000"/>
              </a:lnSpc>
              <a:spcBef>
                <a:spcPts val="1000"/>
              </a:spcBef>
              <a:spcAft>
                <a:spcPts val="0"/>
              </a:spcAft>
              <a:buClr>
                <a:srgbClr val="152B48"/>
              </a:buClr>
              <a:buSzPts val="2400"/>
              <a:buChar char="•"/>
            </a:pPr>
            <a:r>
              <a:rPr lang="en-US" sz="2400"/>
              <a:t>Z-score &lt;-2 DE</a:t>
            </a:r>
            <a:endParaRPr/>
          </a:p>
          <a:p>
            <a:pPr marL="228600" lvl="0" indent="-228600" algn="l" rtl="0">
              <a:lnSpc>
                <a:spcPct val="90000"/>
              </a:lnSpc>
              <a:spcBef>
                <a:spcPts val="1000"/>
              </a:spcBef>
              <a:spcAft>
                <a:spcPts val="0"/>
              </a:spcAft>
              <a:buClr>
                <a:srgbClr val="152B48"/>
              </a:buClr>
              <a:buSzPts val="2400"/>
              <a:buChar char="•"/>
            </a:pPr>
            <a:r>
              <a:rPr lang="en-US" sz="2400"/>
              <a:t>Pérdida de DMO a pesar de tratamiento óptimo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513172" y="207819"/>
            <a:ext cx="4793119" cy="35661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000"/>
              <a:buFont typeface="Montserrat"/>
              <a:buNone/>
            </a:pPr>
            <a:r>
              <a:rPr lang="en-US" sz="4000"/>
              <a:t>FACTORES DE RIESGO PARA OSTEOPOROSIS </a:t>
            </a:r>
            <a:endParaRPr/>
          </a:p>
        </p:txBody>
      </p:sp>
      <p:grpSp>
        <p:nvGrpSpPr>
          <p:cNvPr id="257" name="Google Shape;257;p15"/>
          <p:cNvGrpSpPr/>
          <p:nvPr/>
        </p:nvGrpSpPr>
        <p:grpSpPr>
          <a:xfrm>
            <a:off x="5244956" y="724435"/>
            <a:ext cx="5766087" cy="5409128"/>
            <a:chOff x="1180956" y="4769"/>
            <a:chExt cx="5766087" cy="5409128"/>
          </a:xfrm>
        </p:grpSpPr>
        <p:sp>
          <p:nvSpPr>
            <p:cNvPr id="258" name="Google Shape;258;p15"/>
            <p:cNvSpPr/>
            <p:nvPr/>
          </p:nvSpPr>
          <p:spPr>
            <a:xfrm rot="10800000">
              <a:off x="1541923" y="4769"/>
              <a:ext cx="5405120" cy="721935"/>
            </a:xfrm>
            <a:prstGeom prst="homePlate">
              <a:avLst>
                <a:gd name="adj"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txBox="1"/>
            <p:nvPr/>
          </p:nvSpPr>
          <p:spPr>
            <a:xfrm>
              <a:off x="1722407" y="4769"/>
              <a:ext cx="5224636" cy="721935"/>
            </a:xfrm>
            <a:prstGeom prst="rect">
              <a:avLst/>
            </a:prstGeom>
            <a:noFill/>
            <a:ln>
              <a:noFill/>
            </a:ln>
          </p:spPr>
          <p:txBody>
            <a:bodyPr spcFirstLastPara="1" wrap="square" lIns="31835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Genéticos y constitucionales</a:t>
              </a:r>
              <a:endParaRPr/>
            </a:p>
          </p:txBody>
        </p:sp>
        <p:sp>
          <p:nvSpPr>
            <p:cNvPr id="260" name="Google Shape;260;p15"/>
            <p:cNvSpPr/>
            <p:nvPr/>
          </p:nvSpPr>
          <p:spPr>
            <a:xfrm>
              <a:off x="1180956" y="4769"/>
              <a:ext cx="721935" cy="721935"/>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rot="10800000">
              <a:off x="1541923" y="942207"/>
              <a:ext cx="5405120" cy="721935"/>
            </a:xfrm>
            <a:prstGeom prst="homePlate">
              <a:avLst>
                <a:gd name="adj" fmla="val 50000"/>
              </a:avLst>
            </a:prstGeom>
            <a:gradFill>
              <a:gsLst>
                <a:gs pos="0">
                  <a:srgbClr val="6AC7D3"/>
                </a:gs>
                <a:gs pos="50000">
                  <a:srgbClr val="4CC5D3"/>
                </a:gs>
                <a:gs pos="100000">
                  <a:srgbClr val="3BB3C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txBox="1"/>
            <p:nvPr/>
          </p:nvSpPr>
          <p:spPr>
            <a:xfrm>
              <a:off x="1722407" y="942207"/>
              <a:ext cx="5224636" cy="721935"/>
            </a:xfrm>
            <a:prstGeom prst="rect">
              <a:avLst/>
            </a:prstGeom>
            <a:noFill/>
            <a:ln>
              <a:noFill/>
            </a:ln>
          </p:spPr>
          <p:txBody>
            <a:bodyPr spcFirstLastPara="1" wrap="square" lIns="31835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Historia reproductiva</a:t>
              </a:r>
              <a:endParaRPr/>
            </a:p>
          </p:txBody>
        </p:sp>
        <p:sp>
          <p:nvSpPr>
            <p:cNvPr id="263" name="Google Shape;263;p15"/>
            <p:cNvSpPr/>
            <p:nvPr/>
          </p:nvSpPr>
          <p:spPr>
            <a:xfrm>
              <a:off x="1180956" y="942207"/>
              <a:ext cx="721935" cy="721935"/>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rot="10800000">
              <a:off x="1541923" y="1879646"/>
              <a:ext cx="5405120" cy="721935"/>
            </a:xfrm>
            <a:prstGeom prst="homePlate">
              <a:avLst>
                <a:gd name="adj" fmla="val 50000"/>
              </a:avLst>
            </a:prstGeom>
            <a:gradFill>
              <a:gsLst>
                <a:gs pos="0">
                  <a:srgbClr val="66CDAE"/>
                </a:gs>
                <a:gs pos="50000">
                  <a:srgbClr val="47CCA7"/>
                </a:gs>
                <a:gs pos="100000">
                  <a:srgbClr val="37BB9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txBox="1"/>
            <p:nvPr/>
          </p:nvSpPr>
          <p:spPr>
            <a:xfrm>
              <a:off x="1722407" y="1879646"/>
              <a:ext cx="5224636" cy="721935"/>
            </a:xfrm>
            <a:prstGeom prst="rect">
              <a:avLst/>
            </a:prstGeom>
            <a:noFill/>
            <a:ln>
              <a:noFill/>
            </a:ln>
          </p:spPr>
          <p:txBody>
            <a:bodyPr spcFirstLastPara="1" wrap="square" lIns="31835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Historia nutricional</a:t>
              </a:r>
              <a:endParaRPr/>
            </a:p>
          </p:txBody>
        </p:sp>
        <p:sp>
          <p:nvSpPr>
            <p:cNvPr id="266" name="Google Shape;266;p15"/>
            <p:cNvSpPr/>
            <p:nvPr/>
          </p:nvSpPr>
          <p:spPr>
            <a:xfrm>
              <a:off x="1180956" y="1879646"/>
              <a:ext cx="721935" cy="721935"/>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rot="10800000">
              <a:off x="1541923" y="2817085"/>
              <a:ext cx="5405120" cy="721935"/>
            </a:xfrm>
            <a:prstGeom prst="homePlate">
              <a:avLst>
                <a:gd name="adj" fmla="val 50000"/>
              </a:avLst>
            </a:prstGeom>
            <a:gradFill>
              <a:gsLst>
                <a:gs pos="0">
                  <a:srgbClr val="62C683"/>
                </a:gs>
                <a:gs pos="50000">
                  <a:srgbClr val="43C470"/>
                </a:gs>
                <a:gs pos="100000">
                  <a:srgbClr val="33B56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txBox="1"/>
            <p:nvPr/>
          </p:nvSpPr>
          <p:spPr>
            <a:xfrm>
              <a:off x="1722407" y="2817085"/>
              <a:ext cx="5224636" cy="721935"/>
            </a:xfrm>
            <a:prstGeom prst="rect">
              <a:avLst/>
            </a:prstGeom>
            <a:noFill/>
            <a:ln>
              <a:noFill/>
            </a:ln>
          </p:spPr>
          <p:txBody>
            <a:bodyPr spcFirstLastPara="1" wrap="square" lIns="31835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Estilos de vida</a:t>
              </a:r>
              <a:endParaRPr/>
            </a:p>
          </p:txBody>
        </p:sp>
        <p:sp>
          <p:nvSpPr>
            <p:cNvPr id="269" name="Google Shape;269;p15"/>
            <p:cNvSpPr/>
            <p:nvPr/>
          </p:nvSpPr>
          <p:spPr>
            <a:xfrm>
              <a:off x="1180956" y="2817085"/>
              <a:ext cx="721935" cy="721935"/>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rot="10800000">
              <a:off x="1541923" y="3754523"/>
              <a:ext cx="5405120" cy="721935"/>
            </a:xfrm>
            <a:prstGeom prst="homePlate">
              <a:avLst>
                <a:gd name="adj" fmla="val 50000"/>
              </a:avLst>
            </a:prstGeom>
            <a:gradFill>
              <a:gsLst>
                <a:gs pos="0">
                  <a:srgbClr val="61C05F"/>
                </a:gs>
                <a:gs pos="50000">
                  <a:srgbClr val="43BD3E"/>
                </a:gs>
                <a:gs pos="100000">
                  <a:srgbClr val="36AC3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txBox="1"/>
            <p:nvPr/>
          </p:nvSpPr>
          <p:spPr>
            <a:xfrm>
              <a:off x="1722407" y="3754523"/>
              <a:ext cx="5224636" cy="721935"/>
            </a:xfrm>
            <a:prstGeom prst="rect">
              <a:avLst/>
            </a:prstGeom>
            <a:noFill/>
            <a:ln>
              <a:noFill/>
            </a:ln>
          </p:spPr>
          <p:txBody>
            <a:bodyPr spcFirstLastPara="1" wrap="square" lIns="31835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Uso de medicamentos</a:t>
              </a:r>
              <a:endParaRPr/>
            </a:p>
          </p:txBody>
        </p:sp>
        <p:sp>
          <p:nvSpPr>
            <p:cNvPr id="272" name="Google Shape;272;p15"/>
            <p:cNvSpPr/>
            <p:nvPr/>
          </p:nvSpPr>
          <p:spPr>
            <a:xfrm>
              <a:off x="1180956" y="3754523"/>
              <a:ext cx="721935" cy="721935"/>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rot="10800000">
              <a:off x="1541923" y="4691962"/>
              <a:ext cx="5405120" cy="721935"/>
            </a:xfrm>
            <a:prstGeom prst="homePlate">
              <a:avLst>
                <a:gd name="adj"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txBox="1"/>
            <p:nvPr/>
          </p:nvSpPr>
          <p:spPr>
            <a:xfrm>
              <a:off x="1722407" y="4691962"/>
              <a:ext cx="5224636" cy="721935"/>
            </a:xfrm>
            <a:prstGeom prst="rect">
              <a:avLst/>
            </a:prstGeom>
            <a:noFill/>
            <a:ln>
              <a:noFill/>
            </a:ln>
          </p:spPr>
          <p:txBody>
            <a:bodyPr spcFirstLastPara="1" wrap="square" lIns="31835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Enfermedades</a:t>
              </a:r>
              <a:endParaRPr/>
            </a:p>
          </p:txBody>
        </p:sp>
        <p:sp>
          <p:nvSpPr>
            <p:cNvPr id="275" name="Google Shape;275;p15"/>
            <p:cNvSpPr/>
            <p:nvPr/>
          </p:nvSpPr>
          <p:spPr>
            <a:xfrm>
              <a:off x="1180956" y="4691962"/>
              <a:ext cx="721935" cy="721935"/>
            </a:xfrm>
            <a:prstGeom prst="ellipse">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title"/>
          </p:nvPr>
        </p:nvSpPr>
        <p:spPr>
          <a:xfrm>
            <a:off x="776409" y="526472"/>
            <a:ext cx="4100391" cy="302029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000"/>
              <a:buFont typeface="Montserrat"/>
              <a:buNone/>
            </a:pPr>
            <a:r>
              <a:rPr lang="en-US" sz="4000"/>
              <a:t>FACTORES DE RIESGO PARA FRACTURAS</a:t>
            </a:r>
            <a:endParaRPr/>
          </a:p>
        </p:txBody>
      </p:sp>
      <p:sp>
        <p:nvSpPr>
          <p:cNvPr id="282" name="Google Shape;282;p16"/>
          <p:cNvSpPr txBox="1">
            <a:spLocks noGrp="1"/>
          </p:cNvSpPr>
          <p:nvPr>
            <p:ph type="body" idx="1"/>
          </p:nvPr>
        </p:nvSpPr>
        <p:spPr>
          <a:xfrm>
            <a:off x="5265280" y="1050901"/>
            <a:ext cx="6483373" cy="49917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solidFill>
                  <a:schemeClr val="dk1"/>
                </a:solidFill>
              </a:rPr>
              <a:t>Edad</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Sexo</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Índice de masa corporal</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Historia familiar de fracturas de cadera</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Historia personal de fracturas</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Uso crónico de glucocorticoides</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Artritis reumatoide</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Alcoholismo</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Tabaquismo</a:t>
            </a:r>
            <a:endParaRPr/>
          </a:p>
          <a:p>
            <a:pPr marL="228600" lvl="0" indent="-228600" algn="l" rtl="0">
              <a:lnSpc>
                <a:spcPct val="90000"/>
              </a:lnSpc>
              <a:spcBef>
                <a:spcPts val="1000"/>
              </a:spcBef>
              <a:spcAft>
                <a:spcPts val="0"/>
              </a:spcAft>
              <a:buClr>
                <a:schemeClr val="dk1"/>
              </a:buClr>
              <a:buSzPts val="2400"/>
              <a:buChar char="•"/>
            </a:pPr>
            <a:r>
              <a:rPr lang="en-US" sz="2400">
                <a:solidFill>
                  <a:schemeClr val="dk1"/>
                </a:solidFill>
              </a:rPr>
              <a:t>Osteoporosis secundaria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665572" y="803563"/>
            <a:ext cx="5014791" cy="2216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000"/>
              <a:buFont typeface="Montserrat"/>
              <a:buNone/>
            </a:pPr>
            <a:r>
              <a:rPr lang="en-US" sz="4000"/>
              <a:t>FRACTURA POR FRAGILIDAD </a:t>
            </a:r>
            <a:endParaRPr/>
          </a:p>
        </p:txBody>
      </p:sp>
      <p:grpSp>
        <p:nvGrpSpPr>
          <p:cNvPr id="289" name="Google Shape;289;p17"/>
          <p:cNvGrpSpPr/>
          <p:nvPr/>
        </p:nvGrpSpPr>
        <p:grpSpPr>
          <a:xfrm>
            <a:off x="5298594" y="1188720"/>
            <a:ext cx="5418667" cy="5418667"/>
            <a:chOff x="1354666" y="0"/>
            <a:chExt cx="5418667" cy="5418667"/>
          </a:xfrm>
        </p:grpSpPr>
        <p:sp>
          <p:nvSpPr>
            <p:cNvPr id="290" name="Google Shape;290;p17"/>
            <p:cNvSpPr/>
            <p:nvPr/>
          </p:nvSpPr>
          <p:spPr>
            <a:xfrm>
              <a:off x="1354666" y="0"/>
              <a:ext cx="5418667" cy="5418667"/>
            </a:xfrm>
            <a:prstGeom prst="quadArrow">
              <a:avLst>
                <a:gd name="adj1" fmla="val 2000"/>
                <a:gd name="adj2" fmla="val 4000"/>
                <a:gd name="adj3" fmla="val 5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1706879" y="352213"/>
              <a:ext cx="2167466" cy="2167466"/>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txBox="1"/>
            <p:nvPr/>
          </p:nvSpPr>
          <p:spPr>
            <a:xfrm>
              <a:off x="1812686" y="458020"/>
              <a:ext cx="1955852"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Caída desde propia altura </a:t>
              </a:r>
              <a:endParaRPr/>
            </a:p>
          </p:txBody>
        </p:sp>
        <p:sp>
          <p:nvSpPr>
            <p:cNvPr id="293" name="Google Shape;293;p17"/>
            <p:cNvSpPr/>
            <p:nvPr/>
          </p:nvSpPr>
          <p:spPr>
            <a:xfrm>
              <a:off x="4253653" y="352213"/>
              <a:ext cx="2167466" cy="2167466"/>
            </a:xfrm>
            <a:prstGeom prst="roundRect">
              <a:avLst>
                <a:gd name="adj" fmla="val 16667"/>
              </a:avLst>
            </a:prstGeom>
            <a:gradFill>
              <a:gsLst>
                <a:gs pos="0">
                  <a:srgbClr val="67CFBD"/>
                </a:gs>
                <a:gs pos="50000">
                  <a:srgbClr val="49CEBA"/>
                </a:gs>
                <a:gs pos="100000">
                  <a:srgbClr val="39BDA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txBox="1"/>
            <p:nvPr/>
          </p:nvSpPr>
          <p:spPr>
            <a:xfrm>
              <a:off x="4359460" y="458020"/>
              <a:ext cx="1955852"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Durante la actividad física</a:t>
              </a:r>
              <a:endParaRPr/>
            </a:p>
          </p:txBody>
        </p:sp>
        <p:sp>
          <p:nvSpPr>
            <p:cNvPr id="295" name="Google Shape;295;p17"/>
            <p:cNvSpPr/>
            <p:nvPr/>
          </p:nvSpPr>
          <p:spPr>
            <a:xfrm>
              <a:off x="1706879" y="2898986"/>
              <a:ext cx="2167466" cy="2167466"/>
            </a:xfrm>
            <a:prstGeom prst="roundRect">
              <a:avLst>
                <a:gd name="adj" fmla="val 16667"/>
              </a:avLst>
            </a:prstGeom>
            <a:gradFill>
              <a:gsLst>
                <a:gs pos="0">
                  <a:srgbClr val="61C475"/>
                </a:gs>
                <a:gs pos="50000">
                  <a:srgbClr val="42C25D"/>
                </a:gs>
                <a:gs pos="100000">
                  <a:srgbClr val="33B14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txBox="1"/>
            <p:nvPr/>
          </p:nvSpPr>
          <p:spPr>
            <a:xfrm>
              <a:off x="1812686" y="3004793"/>
              <a:ext cx="1955852"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Trauma mínimo</a:t>
              </a:r>
              <a:endParaRPr/>
            </a:p>
          </p:txBody>
        </p:sp>
        <p:sp>
          <p:nvSpPr>
            <p:cNvPr id="297" name="Google Shape;297;p17"/>
            <p:cNvSpPr/>
            <p:nvPr/>
          </p:nvSpPr>
          <p:spPr>
            <a:xfrm>
              <a:off x="4253653" y="2898986"/>
              <a:ext cx="2167466" cy="2167466"/>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txBox="1"/>
            <p:nvPr/>
          </p:nvSpPr>
          <p:spPr>
            <a:xfrm>
              <a:off x="4359460" y="3004793"/>
              <a:ext cx="1955852" cy="1955852"/>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Vertebras</a:t>
              </a:r>
              <a:endParaRPr/>
            </a:p>
            <a:p>
              <a:pPr marL="0" marR="0" lvl="0" indent="0" algn="ctr" rtl="0">
                <a:lnSpc>
                  <a:spcPct val="90000"/>
                </a:lnSpc>
                <a:spcBef>
                  <a:spcPts val="91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Cadera </a:t>
              </a:r>
              <a:endParaRPr/>
            </a:p>
            <a:p>
              <a:pPr marL="0" marR="0" lvl="0" indent="0" algn="ctr" rtl="0">
                <a:lnSpc>
                  <a:spcPct val="90000"/>
                </a:lnSpc>
                <a:spcBef>
                  <a:spcPts val="910"/>
                </a:spcBef>
                <a:spcAft>
                  <a:spcPts val="0"/>
                </a:spcAft>
                <a:buClr>
                  <a:schemeClr val="lt1"/>
                </a:buClr>
                <a:buSzPts val="2600"/>
                <a:buFont typeface="Montserrat"/>
                <a:buNone/>
              </a:pPr>
              <a:r>
                <a:rPr lang="en-US" sz="2600" b="0" i="0" u="none" strike="noStrike" cap="none">
                  <a:solidFill>
                    <a:schemeClr val="lt1"/>
                  </a:solidFill>
                  <a:latin typeface="Montserrat"/>
                  <a:ea typeface="Montserrat"/>
                  <a:cs typeface="Montserrat"/>
                  <a:sym typeface="Montserrat"/>
                </a:rPr>
                <a:t>Antebrazo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title"/>
          </p:nvPr>
        </p:nvSpPr>
        <p:spPr>
          <a:xfrm>
            <a:off x="307011" y="561976"/>
            <a:ext cx="5347300" cy="28670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DENSITOMETRÍA ÓSEA</a:t>
            </a:r>
            <a:endParaRPr/>
          </a:p>
        </p:txBody>
      </p:sp>
      <p:pic>
        <p:nvPicPr>
          <p:cNvPr id="305" name="Google Shape;305;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20475" y="1181453"/>
            <a:ext cx="6265889" cy="4495094"/>
          </a:xfrm>
          <a:prstGeom prst="rect">
            <a:avLst/>
          </a:prstGeom>
          <a:noFill/>
          <a:ln>
            <a:noFill/>
          </a:ln>
        </p:spPr>
      </p:pic>
      <p:sp>
        <p:nvSpPr>
          <p:cNvPr id="306" name="Google Shape;306;p18"/>
          <p:cNvSpPr txBox="1"/>
          <p:nvPr/>
        </p:nvSpPr>
        <p:spPr>
          <a:xfrm>
            <a:off x="6178457" y="5942081"/>
            <a:ext cx="2050561" cy="707886"/>
          </a:xfrm>
          <a:prstGeom prst="rect">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latin typeface="Montserrat"/>
                <a:ea typeface="Montserrat"/>
                <a:cs typeface="Montserrat"/>
                <a:sym typeface="Montserrat"/>
              </a:rPr>
              <a:t>T-score</a:t>
            </a:r>
            <a:endParaRPr/>
          </a:p>
        </p:txBody>
      </p:sp>
      <p:sp>
        <p:nvSpPr>
          <p:cNvPr id="307" name="Google Shape;307;p18"/>
          <p:cNvSpPr txBox="1"/>
          <p:nvPr/>
        </p:nvSpPr>
        <p:spPr>
          <a:xfrm>
            <a:off x="9212718" y="5942081"/>
            <a:ext cx="2089033" cy="707886"/>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Montserrat"/>
                <a:ea typeface="Montserrat"/>
                <a:cs typeface="Montserrat"/>
                <a:sym typeface="Montserrat"/>
              </a:rPr>
              <a:t>Z-score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9"/>
          <p:cNvSpPr txBox="1">
            <a:spLocks noGrp="1"/>
          </p:cNvSpPr>
          <p:nvPr>
            <p:ph type="title"/>
          </p:nvPr>
        </p:nvSpPr>
        <p:spPr>
          <a:xfrm>
            <a:off x="360772" y="1240276"/>
            <a:ext cx="5264173" cy="16209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n-US"/>
              <a:t>INDICACIONES DENSITOMETRÍA</a:t>
            </a:r>
            <a:endParaRPr/>
          </a:p>
        </p:txBody>
      </p:sp>
      <p:grpSp>
        <p:nvGrpSpPr>
          <p:cNvPr id="313" name="Google Shape;313;p19"/>
          <p:cNvGrpSpPr/>
          <p:nvPr/>
        </p:nvGrpSpPr>
        <p:grpSpPr>
          <a:xfrm>
            <a:off x="5453697" y="718476"/>
            <a:ext cx="5958205" cy="5415279"/>
            <a:chOff x="1084897" y="1693"/>
            <a:chExt cx="5958205" cy="5415279"/>
          </a:xfrm>
        </p:grpSpPr>
        <p:sp>
          <p:nvSpPr>
            <p:cNvPr id="314" name="Google Shape;314;p19"/>
            <p:cNvSpPr/>
            <p:nvPr/>
          </p:nvSpPr>
          <p:spPr>
            <a:xfrm rot="10800000">
              <a:off x="1637982" y="1693"/>
              <a:ext cx="5405120" cy="1106169"/>
            </a:xfrm>
            <a:prstGeom prst="homePlate">
              <a:avLst>
                <a:gd name="adj"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txBox="1"/>
            <p:nvPr/>
          </p:nvSpPr>
          <p:spPr>
            <a:xfrm>
              <a:off x="1914524" y="1693"/>
              <a:ext cx="5128578" cy="1106169"/>
            </a:xfrm>
            <a:prstGeom prst="rect">
              <a:avLst/>
            </a:prstGeom>
            <a:noFill/>
            <a:ln>
              <a:noFill/>
            </a:ln>
          </p:spPr>
          <p:txBody>
            <a:bodyPr spcFirstLastPara="1" wrap="square" lIns="487775"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en-US" sz="2500">
                  <a:solidFill>
                    <a:schemeClr val="lt1"/>
                  </a:solidFill>
                  <a:latin typeface="Montserrat"/>
                  <a:ea typeface="Montserrat"/>
                  <a:cs typeface="Montserrat"/>
                  <a:sym typeface="Montserrat"/>
                </a:rPr>
                <a:t>Mujeres mayores de 65 años </a:t>
              </a:r>
              <a:endParaRPr/>
            </a:p>
          </p:txBody>
        </p:sp>
        <p:sp>
          <p:nvSpPr>
            <p:cNvPr id="316" name="Google Shape;316;p19"/>
            <p:cNvSpPr/>
            <p:nvPr/>
          </p:nvSpPr>
          <p:spPr>
            <a:xfrm>
              <a:off x="1084897" y="1693"/>
              <a:ext cx="1106169" cy="1106169"/>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10800000">
              <a:off x="1637982" y="1438063"/>
              <a:ext cx="5405120" cy="1106169"/>
            </a:xfrm>
            <a:prstGeom prst="homePlate">
              <a:avLst>
                <a:gd name="adj" fmla="val 50000"/>
              </a:avLst>
            </a:prstGeom>
            <a:gradFill>
              <a:gsLst>
                <a:gs pos="0">
                  <a:srgbClr val="67CFBD"/>
                </a:gs>
                <a:gs pos="50000">
                  <a:srgbClr val="49CEBA"/>
                </a:gs>
                <a:gs pos="100000">
                  <a:srgbClr val="39BDA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txBox="1"/>
            <p:nvPr/>
          </p:nvSpPr>
          <p:spPr>
            <a:xfrm>
              <a:off x="1914524" y="1438063"/>
              <a:ext cx="5128578" cy="1106169"/>
            </a:xfrm>
            <a:prstGeom prst="rect">
              <a:avLst/>
            </a:prstGeom>
            <a:noFill/>
            <a:ln>
              <a:noFill/>
            </a:ln>
          </p:spPr>
          <p:txBody>
            <a:bodyPr spcFirstLastPara="1" wrap="square" lIns="487775"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en-US" sz="2500">
                  <a:solidFill>
                    <a:schemeClr val="lt1"/>
                  </a:solidFill>
                  <a:latin typeface="Montserrat"/>
                  <a:ea typeface="Montserrat"/>
                  <a:cs typeface="Montserrat"/>
                  <a:sym typeface="Montserrat"/>
                </a:rPr>
                <a:t>Mujeres menores de 65 años con factores de riesgo</a:t>
              </a:r>
              <a:endParaRPr/>
            </a:p>
          </p:txBody>
        </p:sp>
        <p:sp>
          <p:nvSpPr>
            <p:cNvPr id="319" name="Google Shape;319;p19"/>
            <p:cNvSpPr/>
            <p:nvPr/>
          </p:nvSpPr>
          <p:spPr>
            <a:xfrm>
              <a:off x="1084897" y="1438063"/>
              <a:ext cx="1106169" cy="1106169"/>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rot="10800000">
              <a:off x="1637982" y="2874433"/>
              <a:ext cx="5405120" cy="1106169"/>
            </a:xfrm>
            <a:prstGeom prst="homePlate">
              <a:avLst>
                <a:gd name="adj" fmla="val 50000"/>
              </a:avLst>
            </a:prstGeom>
            <a:gradFill>
              <a:gsLst>
                <a:gs pos="0">
                  <a:srgbClr val="61C475"/>
                </a:gs>
                <a:gs pos="50000">
                  <a:srgbClr val="42C25D"/>
                </a:gs>
                <a:gs pos="100000">
                  <a:srgbClr val="33B14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txBox="1"/>
            <p:nvPr/>
          </p:nvSpPr>
          <p:spPr>
            <a:xfrm>
              <a:off x="1914524" y="2874433"/>
              <a:ext cx="5128578" cy="1106169"/>
            </a:xfrm>
            <a:prstGeom prst="rect">
              <a:avLst/>
            </a:prstGeom>
            <a:noFill/>
            <a:ln>
              <a:noFill/>
            </a:ln>
          </p:spPr>
          <p:txBody>
            <a:bodyPr spcFirstLastPara="1" wrap="square" lIns="487775"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en-US" sz="2500">
                  <a:solidFill>
                    <a:schemeClr val="lt1"/>
                  </a:solidFill>
                  <a:latin typeface="Montserrat"/>
                  <a:ea typeface="Montserrat"/>
                  <a:cs typeface="Montserrat"/>
                  <a:sym typeface="Montserrat"/>
                </a:rPr>
                <a:t>Hombres mayores de 70 años </a:t>
              </a:r>
              <a:endParaRPr/>
            </a:p>
          </p:txBody>
        </p:sp>
        <p:sp>
          <p:nvSpPr>
            <p:cNvPr id="322" name="Google Shape;322;p19"/>
            <p:cNvSpPr/>
            <p:nvPr/>
          </p:nvSpPr>
          <p:spPr>
            <a:xfrm>
              <a:off x="1084897" y="2874433"/>
              <a:ext cx="1106169" cy="1106169"/>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rot="10800000">
              <a:off x="1637982" y="4310803"/>
              <a:ext cx="5405120" cy="1106169"/>
            </a:xfrm>
            <a:prstGeom prst="homePlate">
              <a:avLst>
                <a:gd name="adj"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txBox="1"/>
            <p:nvPr/>
          </p:nvSpPr>
          <p:spPr>
            <a:xfrm>
              <a:off x="1914524" y="4310803"/>
              <a:ext cx="5128578" cy="1106169"/>
            </a:xfrm>
            <a:prstGeom prst="rect">
              <a:avLst/>
            </a:prstGeom>
            <a:noFill/>
            <a:ln>
              <a:noFill/>
            </a:ln>
          </p:spPr>
          <p:txBody>
            <a:bodyPr spcFirstLastPara="1" wrap="square" lIns="487775" tIns="95250" rIns="177800" bIns="95250" anchor="ctr" anchorCtr="0">
              <a:noAutofit/>
            </a:bodyPr>
            <a:lstStyle/>
            <a:p>
              <a:pPr marL="0" marR="0" lvl="0" indent="0" algn="ctr" rtl="0">
                <a:lnSpc>
                  <a:spcPct val="90000"/>
                </a:lnSpc>
                <a:spcBef>
                  <a:spcPts val="0"/>
                </a:spcBef>
                <a:spcAft>
                  <a:spcPts val="0"/>
                </a:spcAft>
                <a:buClr>
                  <a:schemeClr val="lt1"/>
                </a:buClr>
                <a:buSzPts val="2500"/>
                <a:buFont typeface="Montserrat"/>
                <a:buNone/>
              </a:pPr>
              <a:r>
                <a:rPr lang="en-US" sz="2500">
                  <a:solidFill>
                    <a:schemeClr val="lt1"/>
                  </a:solidFill>
                  <a:latin typeface="Montserrat"/>
                  <a:ea typeface="Montserrat"/>
                  <a:cs typeface="Montserrat"/>
                  <a:sym typeface="Montserrat"/>
                </a:rPr>
                <a:t>Hombres menores de 70 años con factores de riesgo</a:t>
              </a:r>
              <a:endParaRPr/>
            </a:p>
          </p:txBody>
        </p:sp>
        <p:sp>
          <p:nvSpPr>
            <p:cNvPr id="325" name="Google Shape;325;p19"/>
            <p:cNvSpPr/>
            <p:nvPr/>
          </p:nvSpPr>
          <p:spPr>
            <a:xfrm>
              <a:off x="1084897" y="4310803"/>
              <a:ext cx="1106169" cy="1106169"/>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522375" y="635650"/>
            <a:ext cx="4527300" cy="267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sz="3800"/>
              <a:t>¿QUÉ ES LA OSTEOPOROSIS?</a:t>
            </a:r>
            <a:endParaRPr sz="3800"/>
          </a:p>
        </p:txBody>
      </p:sp>
      <p:grpSp>
        <p:nvGrpSpPr>
          <p:cNvPr id="101" name="Google Shape;101;p2"/>
          <p:cNvGrpSpPr/>
          <p:nvPr/>
        </p:nvGrpSpPr>
        <p:grpSpPr>
          <a:xfrm>
            <a:off x="5049677" y="820825"/>
            <a:ext cx="6831583" cy="5048551"/>
            <a:chOff x="712736" y="1566"/>
            <a:chExt cx="7433714" cy="5048551"/>
          </a:xfrm>
        </p:grpSpPr>
        <p:sp>
          <p:nvSpPr>
            <p:cNvPr id="102" name="Google Shape;102;p2"/>
            <p:cNvSpPr/>
            <p:nvPr/>
          </p:nvSpPr>
          <p:spPr>
            <a:xfrm>
              <a:off x="1396792" y="1566"/>
              <a:ext cx="1684889" cy="1684889"/>
            </a:xfrm>
            <a:prstGeom prst="ellipse">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1643538" y="248312"/>
              <a:ext cx="1191397" cy="119139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Baja masa ósea</a:t>
              </a:r>
              <a:endParaRPr/>
            </a:p>
          </p:txBody>
        </p:sp>
        <p:sp>
          <p:nvSpPr>
            <p:cNvPr id="104" name="Google Shape;104;p2"/>
            <p:cNvSpPr/>
            <p:nvPr/>
          </p:nvSpPr>
          <p:spPr>
            <a:xfrm>
              <a:off x="1750619" y="1823268"/>
              <a:ext cx="977235" cy="977235"/>
            </a:xfrm>
            <a:prstGeom prst="mathPlus">
              <a:avLst>
                <a:gd name="adj1" fmla="val 2352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txBox="1"/>
            <p:nvPr/>
          </p:nvSpPr>
          <p:spPr>
            <a:xfrm>
              <a:off x="1880151" y="2196963"/>
              <a:ext cx="718171" cy="2298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Montserrat"/>
                <a:ea typeface="Montserrat"/>
                <a:cs typeface="Montserrat"/>
                <a:sym typeface="Montserrat"/>
              </a:endParaRPr>
            </a:p>
          </p:txBody>
        </p:sp>
        <p:sp>
          <p:nvSpPr>
            <p:cNvPr id="106" name="Google Shape;106;p2"/>
            <p:cNvSpPr/>
            <p:nvPr/>
          </p:nvSpPr>
          <p:spPr>
            <a:xfrm>
              <a:off x="712736" y="2937317"/>
              <a:ext cx="3053002" cy="2112800"/>
            </a:xfrm>
            <a:prstGeom prst="ellipse">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p:nvPr/>
          </p:nvSpPr>
          <p:spPr>
            <a:xfrm>
              <a:off x="1159838" y="3246729"/>
              <a:ext cx="2158798" cy="1493976"/>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Deterioro arquitectura</a:t>
              </a:r>
              <a:endParaRPr/>
            </a:p>
          </p:txBody>
        </p:sp>
        <p:sp>
          <p:nvSpPr>
            <p:cNvPr id="108" name="Google Shape;108;p2"/>
            <p:cNvSpPr/>
            <p:nvPr/>
          </p:nvSpPr>
          <p:spPr>
            <a:xfrm>
              <a:off x="4018472" y="2077545"/>
              <a:ext cx="535794" cy="626778"/>
            </a:xfrm>
            <a:prstGeom prst="rightArrow">
              <a:avLst>
                <a:gd name="adj1" fmla="val 60000"/>
                <a:gd name="adj2"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txBox="1"/>
            <p:nvPr/>
          </p:nvSpPr>
          <p:spPr>
            <a:xfrm>
              <a:off x="4018472" y="2202901"/>
              <a:ext cx="375056" cy="3760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b="0" i="0" u="none" strike="noStrike" cap="none">
                <a:solidFill>
                  <a:schemeClr val="lt1"/>
                </a:solidFill>
                <a:latin typeface="Montserrat"/>
                <a:ea typeface="Montserrat"/>
                <a:cs typeface="Montserrat"/>
                <a:sym typeface="Montserrat"/>
              </a:endParaRPr>
            </a:p>
          </p:txBody>
        </p:sp>
        <p:sp>
          <p:nvSpPr>
            <p:cNvPr id="110" name="Google Shape;110;p2"/>
            <p:cNvSpPr/>
            <p:nvPr/>
          </p:nvSpPr>
          <p:spPr>
            <a:xfrm>
              <a:off x="4776672" y="840953"/>
              <a:ext cx="3369778" cy="3369778"/>
            </a:xfrm>
            <a:prstGeom prst="ellipse">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5270165" y="1334446"/>
              <a:ext cx="2382792" cy="238279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Aumento de la fragilidad ósea y susceptibilidad a las fracturas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Google Shape;330;p20"/>
          <p:cNvGrpSpPr/>
          <p:nvPr/>
        </p:nvGrpSpPr>
        <p:grpSpPr>
          <a:xfrm>
            <a:off x="5596861" y="718476"/>
            <a:ext cx="5958205" cy="5415279"/>
            <a:chOff x="1084897" y="1693"/>
            <a:chExt cx="5958205" cy="5415279"/>
          </a:xfrm>
        </p:grpSpPr>
        <p:sp>
          <p:nvSpPr>
            <p:cNvPr id="331" name="Google Shape;331;p20"/>
            <p:cNvSpPr/>
            <p:nvPr/>
          </p:nvSpPr>
          <p:spPr>
            <a:xfrm rot="10800000">
              <a:off x="1637982" y="1693"/>
              <a:ext cx="5405120" cy="1106169"/>
            </a:xfrm>
            <a:prstGeom prst="homePlate">
              <a:avLst>
                <a:gd name="adj"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txBox="1"/>
            <p:nvPr/>
          </p:nvSpPr>
          <p:spPr>
            <a:xfrm>
              <a:off x="1914524" y="1693"/>
              <a:ext cx="5128578" cy="1106169"/>
            </a:xfrm>
            <a:prstGeom prst="rect">
              <a:avLst/>
            </a:prstGeom>
            <a:noFill/>
            <a:ln>
              <a:noFill/>
            </a:ln>
          </p:spPr>
          <p:txBody>
            <a:bodyPr spcFirstLastPara="1" wrap="square" lIns="48777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Montserrat"/>
                <a:buNone/>
              </a:pPr>
              <a:r>
                <a:rPr lang="en-US" sz="2800">
                  <a:solidFill>
                    <a:schemeClr val="lt1"/>
                  </a:solidFill>
                  <a:latin typeface="Montserrat"/>
                  <a:ea typeface="Montserrat"/>
                  <a:cs typeface="Montserrat"/>
                  <a:sym typeface="Montserrat"/>
                </a:rPr>
                <a:t>Fractura por fragilidad </a:t>
              </a:r>
              <a:endParaRPr/>
            </a:p>
          </p:txBody>
        </p:sp>
        <p:sp>
          <p:nvSpPr>
            <p:cNvPr id="333" name="Google Shape;333;p20"/>
            <p:cNvSpPr/>
            <p:nvPr/>
          </p:nvSpPr>
          <p:spPr>
            <a:xfrm>
              <a:off x="1084897" y="1693"/>
              <a:ext cx="1106169" cy="1106169"/>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rot="10800000">
              <a:off x="1637982" y="1438063"/>
              <a:ext cx="5405120" cy="1106169"/>
            </a:xfrm>
            <a:prstGeom prst="homePlate">
              <a:avLst>
                <a:gd name="adj" fmla="val 50000"/>
              </a:avLst>
            </a:prstGeom>
            <a:gradFill>
              <a:gsLst>
                <a:gs pos="0">
                  <a:srgbClr val="67CFBD"/>
                </a:gs>
                <a:gs pos="50000">
                  <a:srgbClr val="49CEBA"/>
                </a:gs>
                <a:gs pos="100000">
                  <a:srgbClr val="39BDA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txBox="1"/>
            <p:nvPr/>
          </p:nvSpPr>
          <p:spPr>
            <a:xfrm>
              <a:off x="1914524" y="1438063"/>
              <a:ext cx="5128578" cy="1106169"/>
            </a:xfrm>
            <a:prstGeom prst="rect">
              <a:avLst/>
            </a:prstGeom>
            <a:noFill/>
            <a:ln>
              <a:noFill/>
            </a:ln>
          </p:spPr>
          <p:txBody>
            <a:bodyPr spcFirstLastPara="1" wrap="square" lIns="48777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Montserrat"/>
                <a:buNone/>
              </a:pPr>
              <a:r>
                <a:rPr lang="en-US" sz="2800">
                  <a:solidFill>
                    <a:schemeClr val="lt1"/>
                  </a:solidFill>
                  <a:latin typeface="Montserrat"/>
                  <a:ea typeface="Montserrat"/>
                  <a:cs typeface="Montserrat"/>
                  <a:sym typeface="Montserrat"/>
                </a:rPr>
                <a:t>Enfermedad que cause osteoporosis secundaria</a:t>
              </a:r>
              <a:endParaRPr/>
            </a:p>
          </p:txBody>
        </p:sp>
        <p:sp>
          <p:nvSpPr>
            <p:cNvPr id="336" name="Google Shape;336;p20"/>
            <p:cNvSpPr/>
            <p:nvPr/>
          </p:nvSpPr>
          <p:spPr>
            <a:xfrm>
              <a:off x="1084897" y="1438063"/>
              <a:ext cx="1106169" cy="1106169"/>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0800000">
              <a:off x="1637982" y="2874433"/>
              <a:ext cx="5405120" cy="1106169"/>
            </a:xfrm>
            <a:prstGeom prst="homePlate">
              <a:avLst>
                <a:gd name="adj" fmla="val 50000"/>
              </a:avLst>
            </a:prstGeom>
            <a:gradFill>
              <a:gsLst>
                <a:gs pos="0">
                  <a:srgbClr val="61C475"/>
                </a:gs>
                <a:gs pos="50000">
                  <a:srgbClr val="42C25D"/>
                </a:gs>
                <a:gs pos="100000">
                  <a:srgbClr val="33B14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txBox="1"/>
            <p:nvPr/>
          </p:nvSpPr>
          <p:spPr>
            <a:xfrm>
              <a:off x="1914524" y="2874433"/>
              <a:ext cx="5128578" cy="1106169"/>
            </a:xfrm>
            <a:prstGeom prst="rect">
              <a:avLst/>
            </a:prstGeom>
            <a:noFill/>
            <a:ln>
              <a:noFill/>
            </a:ln>
          </p:spPr>
          <p:txBody>
            <a:bodyPr spcFirstLastPara="1" wrap="square" lIns="48777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Montserrat"/>
                <a:buNone/>
              </a:pPr>
              <a:r>
                <a:rPr lang="en-US" sz="2800">
                  <a:solidFill>
                    <a:schemeClr val="lt1"/>
                  </a:solidFill>
                  <a:latin typeface="Montserrat"/>
                  <a:ea typeface="Montserrat"/>
                  <a:cs typeface="Montserrat"/>
                  <a:sym typeface="Montserrat"/>
                </a:rPr>
                <a:t>Medicamento que cause osteoporosis secundaria</a:t>
              </a:r>
              <a:endParaRPr/>
            </a:p>
          </p:txBody>
        </p:sp>
        <p:sp>
          <p:nvSpPr>
            <p:cNvPr id="339" name="Google Shape;339;p20"/>
            <p:cNvSpPr/>
            <p:nvPr/>
          </p:nvSpPr>
          <p:spPr>
            <a:xfrm>
              <a:off x="1084897" y="2874433"/>
              <a:ext cx="1106169" cy="1106169"/>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rot="10800000">
              <a:off x="1637982" y="4310803"/>
              <a:ext cx="5405120" cy="1106169"/>
            </a:xfrm>
            <a:prstGeom prst="homePlate">
              <a:avLst>
                <a:gd name="adj"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txBox="1"/>
            <p:nvPr/>
          </p:nvSpPr>
          <p:spPr>
            <a:xfrm>
              <a:off x="1914524" y="4310803"/>
              <a:ext cx="5128578" cy="1106169"/>
            </a:xfrm>
            <a:prstGeom prst="rect">
              <a:avLst/>
            </a:prstGeom>
            <a:noFill/>
            <a:ln>
              <a:noFill/>
            </a:ln>
          </p:spPr>
          <p:txBody>
            <a:bodyPr spcFirstLastPara="1" wrap="square" lIns="48777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Montserrat"/>
                <a:buNone/>
              </a:pPr>
              <a:r>
                <a:rPr lang="en-US" sz="2800">
                  <a:solidFill>
                    <a:schemeClr val="lt1"/>
                  </a:solidFill>
                  <a:latin typeface="Montserrat"/>
                  <a:ea typeface="Montserrat"/>
                  <a:cs typeface="Montserrat"/>
                  <a:sym typeface="Montserrat"/>
                </a:rPr>
                <a:t>Pacientes en tratamiento</a:t>
              </a:r>
              <a:endParaRPr/>
            </a:p>
          </p:txBody>
        </p:sp>
        <p:sp>
          <p:nvSpPr>
            <p:cNvPr id="342" name="Google Shape;342;p20"/>
            <p:cNvSpPr/>
            <p:nvPr/>
          </p:nvSpPr>
          <p:spPr>
            <a:xfrm>
              <a:off x="1084897" y="4310803"/>
              <a:ext cx="1106169" cy="1106169"/>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20"/>
          <p:cNvSpPr txBox="1">
            <a:spLocks noGrp="1"/>
          </p:cNvSpPr>
          <p:nvPr>
            <p:ph type="title"/>
          </p:nvPr>
        </p:nvSpPr>
        <p:spPr>
          <a:xfrm>
            <a:off x="360772" y="1240276"/>
            <a:ext cx="5264173" cy="16209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n-US"/>
              <a:t>INDICACIONES DENSITOMETRÍA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465765" y="669970"/>
            <a:ext cx="5006780" cy="256309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3600"/>
              <a:buFont typeface="Montserrat"/>
              <a:buNone/>
            </a:pPr>
            <a:r>
              <a:rPr lang="en-US" sz="3600"/>
              <a:t>CRITERIOS DIAGNÓSTICOS DENSITOMÉTRICOS</a:t>
            </a:r>
            <a:endParaRPr/>
          </a:p>
        </p:txBody>
      </p:sp>
      <p:grpSp>
        <p:nvGrpSpPr>
          <p:cNvPr id="350" name="Google Shape;350;p21"/>
          <p:cNvGrpSpPr/>
          <p:nvPr/>
        </p:nvGrpSpPr>
        <p:grpSpPr>
          <a:xfrm>
            <a:off x="5472545" y="672664"/>
            <a:ext cx="6419271" cy="5512669"/>
            <a:chOff x="0" y="2694"/>
            <a:chExt cx="6419271" cy="5512669"/>
          </a:xfrm>
        </p:grpSpPr>
        <p:sp>
          <p:nvSpPr>
            <p:cNvPr id="351" name="Google Shape;351;p21"/>
            <p:cNvSpPr/>
            <p:nvPr/>
          </p:nvSpPr>
          <p:spPr>
            <a:xfrm rot="5400000">
              <a:off x="3653792" y="-1162332"/>
              <a:ext cx="1422624" cy="4108334"/>
            </a:xfrm>
            <a:prstGeom prst="round2SameRect">
              <a:avLst>
                <a:gd name="adj1" fmla="val 16667"/>
                <a:gd name="adj2" fmla="val 0"/>
              </a:avLst>
            </a:prstGeom>
            <a:solidFill>
              <a:srgbClr val="CFDEEF">
                <a:alpha val="89803"/>
              </a:srgbClr>
            </a:solidFill>
            <a:ln w="9525"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txBox="1"/>
            <p:nvPr/>
          </p:nvSpPr>
          <p:spPr>
            <a:xfrm>
              <a:off x="2310938" y="249969"/>
              <a:ext cx="4038887" cy="1283730"/>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Montserrat"/>
                <a:buChar char="•"/>
              </a:pPr>
              <a:r>
                <a:rPr lang="en-US" sz="3300" b="0" i="0" u="none" strike="noStrike" cap="none">
                  <a:solidFill>
                    <a:schemeClr val="dk1"/>
                  </a:solidFill>
                  <a:latin typeface="Montserrat"/>
                  <a:ea typeface="Montserrat"/>
                  <a:cs typeface="Montserrat"/>
                  <a:sym typeface="Montserrat"/>
                </a:rPr>
                <a:t>T-score menor o igual a – 2.5 DE</a:t>
              </a:r>
              <a:endParaRPr/>
            </a:p>
          </p:txBody>
        </p:sp>
        <p:sp>
          <p:nvSpPr>
            <p:cNvPr id="353" name="Google Shape;353;p21"/>
            <p:cNvSpPr/>
            <p:nvPr/>
          </p:nvSpPr>
          <p:spPr>
            <a:xfrm>
              <a:off x="0" y="2694"/>
              <a:ext cx="2310937" cy="1778280"/>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txBox="1"/>
            <p:nvPr/>
          </p:nvSpPr>
          <p:spPr>
            <a:xfrm>
              <a:off x="86808" y="89502"/>
              <a:ext cx="2137321" cy="1604664"/>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Montserrat"/>
                <a:buNone/>
              </a:pPr>
              <a:r>
                <a:rPr lang="en-US" sz="2200">
                  <a:solidFill>
                    <a:schemeClr val="lt1"/>
                  </a:solidFill>
                  <a:latin typeface="Montserrat"/>
                  <a:ea typeface="Montserrat"/>
                  <a:cs typeface="Montserrat"/>
                  <a:sym typeface="Montserrat"/>
                </a:rPr>
                <a:t>Osteoporosis </a:t>
              </a:r>
              <a:endParaRPr/>
            </a:p>
          </p:txBody>
        </p:sp>
        <p:sp>
          <p:nvSpPr>
            <p:cNvPr id="355" name="Google Shape;355;p21"/>
            <p:cNvSpPr/>
            <p:nvPr/>
          </p:nvSpPr>
          <p:spPr>
            <a:xfrm rot="5400000">
              <a:off x="3653792" y="704862"/>
              <a:ext cx="1422624" cy="4108334"/>
            </a:xfrm>
            <a:prstGeom prst="round2SameRect">
              <a:avLst>
                <a:gd name="adj1" fmla="val 16667"/>
                <a:gd name="adj2" fmla="val 0"/>
              </a:avLst>
            </a:prstGeom>
            <a:solidFill>
              <a:srgbClr val="CCE8DD">
                <a:alpha val="89803"/>
              </a:srgbClr>
            </a:solidFill>
            <a:ln w="9525"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txBox="1"/>
            <p:nvPr/>
          </p:nvSpPr>
          <p:spPr>
            <a:xfrm>
              <a:off x="2310938" y="2117164"/>
              <a:ext cx="4038887" cy="1283730"/>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Montserrat"/>
                <a:buChar char="•"/>
              </a:pPr>
              <a:r>
                <a:rPr lang="en-US" sz="3300" b="0" i="0" u="none" strike="noStrike" cap="none">
                  <a:solidFill>
                    <a:schemeClr val="dk1"/>
                  </a:solidFill>
                  <a:latin typeface="Montserrat"/>
                  <a:ea typeface="Montserrat"/>
                  <a:cs typeface="Montserrat"/>
                  <a:sym typeface="Montserrat"/>
                </a:rPr>
                <a:t>T-score entre -1 y -2.5 DE</a:t>
              </a:r>
              <a:endParaRPr/>
            </a:p>
          </p:txBody>
        </p:sp>
        <p:sp>
          <p:nvSpPr>
            <p:cNvPr id="357" name="Google Shape;357;p21"/>
            <p:cNvSpPr/>
            <p:nvPr/>
          </p:nvSpPr>
          <p:spPr>
            <a:xfrm>
              <a:off x="0" y="1869889"/>
              <a:ext cx="2310937" cy="1778280"/>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txBox="1"/>
            <p:nvPr/>
          </p:nvSpPr>
          <p:spPr>
            <a:xfrm>
              <a:off x="86808" y="1956697"/>
              <a:ext cx="2137321" cy="1604664"/>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Montserrat"/>
                <a:buNone/>
              </a:pPr>
              <a:r>
                <a:rPr lang="en-US" sz="2200">
                  <a:solidFill>
                    <a:schemeClr val="lt1"/>
                  </a:solidFill>
                  <a:latin typeface="Montserrat"/>
                  <a:ea typeface="Montserrat"/>
                  <a:cs typeface="Montserrat"/>
                  <a:sym typeface="Montserrat"/>
                </a:rPr>
                <a:t>Osteopenia</a:t>
              </a:r>
              <a:endParaRPr/>
            </a:p>
          </p:txBody>
        </p:sp>
        <p:sp>
          <p:nvSpPr>
            <p:cNvPr id="359" name="Google Shape;359;p21"/>
            <p:cNvSpPr/>
            <p:nvPr/>
          </p:nvSpPr>
          <p:spPr>
            <a:xfrm rot="5400000">
              <a:off x="3653792" y="2572057"/>
              <a:ext cx="1422624" cy="4108334"/>
            </a:xfrm>
            <a:prstGeom prst="round2SameRect">
              <a:avLst>
                <a:gd name="adj1" fmla="val 16667"/>
                <a:gd name="adj2" fmla="val 0"/>
              </a:avLst>
            </a:prstGeom>
            <a:solidFill>
              <a:srgbClr val="D3E1CC">
                <a:alpha val="89803"/>
              </a:srgbClr>
            </a:solidFill>
            <a:ln w="9525"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txBox="1"/>
            <p:nvPr/>
          </p:nvSpPr>
          <p:spPr>
            <a:xfrm>
              <a:off x="2310938" y="3984359"/>
              <a:ext cx="4038887" cy="1283730"/>
            </a:xfrm>
            <a:prstGeom prst="rect">
              <a:avLst/>
            </a:prstGeom>
            <a:noFill/>
            <a:ln>
              <a:noFill/>
            </a:ln>
          </p:spPr>
          <p:txBody>
            <a:bodyPr spcFirstLastPara="1" wrap="square" lIns="125725" tIns="62850" rIns="125725" bIns="62850" anchor="ctr" anchorCtr="0">
              <a:noAutofit/>
            </a:bodyPr>
            <a:lstStyle/>
            <a:p>
              <a:pPr marL="285750" marR="0" lvl="1" indent="-285750" algn="l" rtl="0">
                <a:lnSpc>
                  <a:spcPct val="90000"/>
                </a:lnSpc>
                <a:spcBef>
                  <a:spcPts val="0"/>
                </a:spcBef>
                <a:spcAft>
                  <a:spcPts val="0"/>
                </a:spcAft>
                <a:buClr>
                  <a:schemeClr val="dk1"/>
                </a:buClr>
                <a:buSzPts val="3300"/>
                <a:buFont typeface="Montserrat"/>
                <a:buChar char="•"/>
              </a:pPr>
              <a:r>
                <a:rPr lang="en-US" sz="3300" b="0" i="0" u="none" strike="noStrike" cap="none">
                  <a:solidFill>
                    <a:schemeClr val="dk1"/>
                  </a:solidFill>
                  <a:latin typeface="Montserrat"/>
                  <a:ea typeface="Montserrat"/>
                  <a:cs typeface="Montserrat"/>
                  <a:sym typeface="Montserrat"/>
                </a:rPr>
                <a:t>Z-score menor o igual a -2 DE</a:t>
              </a:r>
              <a:endParaRPr/>
            </a:p>
          </p:txBody>
        </p:sp>
        <p:sp>
          <p:nvSpPr>
            <p:cNvPr id="361" name="Google Shape;361;p21"/>
            <p:cNvSpPr/>
            <p:nvPr/>
          </p:nvSpPr>
          <p:spPr>
            <a:xfrm>
              <a:off x="0" y="3737083"/>
              <a:ext cx="2310937" cy="1778280"/>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txBox="1"/>
            <p:nvPr/>
          </p:nvSpPr>
          <p:spPr>
            <a:xfrm>
              <a:off x="86808" y="3823891"/>
              <a:ext cx="2137321" cy="1604664"/>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Montserrat"/>
                <a:buNone/>
              </a:pPr>
              <a:r>
                <a:rPr lang="en-US" sz="2200">
                  <a:solidFill>
                    <a:schemeClr val="lt1"/>
                  </a:solidFill>
                  <a:latin typeface="Montserrat"/>
                  <a:ea typeface="Montserrat"/>
                  <a:cs typeface="Montserrat"/>
                  <a:sym typeface="Montserrat"/>
                </a:rPr>
                <a:t>Secundaria</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2"/>
          <p:cNvSpPr txBox="1">
            <a:spLocks noGrp="1"/>
          </p:cNvSpPr>
          <p:nvPr>
            <p:ph type="title"/>
          </p:nvPr>
        </p:nvSpPr>
        <p:spPr>
          <a:xfrm>
            <a:off x="693281" y="699750"/>
            <a:ext cx="4779264" cy="28670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n-US"/>
              <a:t>CRITERIOS DIAGNÓSTICOS CLÍNICOS </a:t>
            </a:r>
            <a:endParaRPr/>
          </a:p>
        </p:txBody>
      </p:sp>
      <p:grpSp>
        <p:nvGrpSpPr>
          <p:cNvPr id="369" name="Google Shape;369;p22"/>
          <p:cNvGrpSpPr/>
          <p:nvPr/>
        </p:nvGrpSpPr>
        <p:grpSpPr>
          <a:xfrm>
            <a:off x="6650060" y="858102"/>
            <a:ext cx="4167187" cy="5417343"/>
            <a:chOff x="1980406" y="661"/>
            <a:chExt cx="4167187" cy="5417343"/>
          </a:xfrm>
        </p:grpSpPr>
        <p:sp>
          <p:nvSpPr>
            <p:cNvPr id="370" name="Google Shape;370;p22"/>
            <p:cNvSpPr/>
            <p:nvPr/>
          </p:nvSpPr>
          <p:spPr>
            <a:xfrm>
              <a:off x="1980406" y="661"/>
              <a:ext cx="4167187" cy="2500312"/>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txBox="1"/>
            <p:nvPr/>
          </p:nvSpPr>
          <p:spPr>
            <a:xfrm>
              <a:off x="1980406" y="661"/>
              <a:ext cx="4167187" cy="2500312"/>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Montserrat"/>
                <a:buNone/>
              </a:pPr>
              <a:r>
                <a:rPr lang="en-US" sz="3900">
                  <a:solidFill>
                    <a:schemeClr val="lt1"/>
                  </a:solidFill>
                  <a:latin typeface="Montserrat"/>
                  <a:ea typeface="Montserrat"/>
                  <a:cs typeface="Montserrat"/>
                  <a:sym typeface="Montserrat"/>
                </a:rPr>
                <a:t>Fractura por fragilidad en cuello femoral o vertebra</a:t>
              </a:r>
              <a:endParaRPr/>
            </a:p>
          </p:txBody>
        </p:sp>
        <p:sp>
          <p:nvSpPr>
            <p:cNvPr id="372" name="Google Shape;372;p22"/>
            <p:cNvSpPr/>
            <p:nvPr/>
          </p:nvSpPr>
          <p:spPr>
            <a:xfrm>
              <a:off x="1980406" y="2917692"/>
              <a:ext cx="4167187" cy="2500312"/>
            </a:xfrm>
            <a:prstGeom prst="rect">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txBox="1"/>
            <p:nvPr/>
          </p:nvSpPr>
          <p:spPr>
            <a:xfrm>
              <a:off x="1980406" y="2917692"/>
              <a:ext cx="4167187" cy="2500312"/>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Montserrat"/>
                <a:buNone/>
              </a:pPr>
              <a:r>
                <a:rPr lang="en-US" sz="3900">
                  <a:solidFill>
                    <a:schemeClr val="lt1"/>
                  </a:solidFill>
                  <a:latin typeface="Montserrat"/>
                  <a:ea typeface="Montserrat"/>
                  <a:cs typeface="Montserrat"/>
                  <a:sym typeface="Montserrat"/>
                </a:rPr>
                <a:t>Fractura por fragilidad diferente + densitometría</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3"/>
          <p:cNvSpPr txBox="1">
            <a:spLocks noGrp="1"/>
          </p:cNvSpPr>
          <p:nvPr>
            <p:ph type="title"/>
          </p:nvPr>
        </p:nvSpPr>
        <p:spPr>
          <a:xfrm>
            <a:off x="374627" y="319519"/>
            <a:ext cx="5125628" cy="36714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3600"/>
              <a:buFont typeface="Montserrat"/>
              <a:buNone/>
            </a:pPr>
            <a:r>
              <a:rPr lang="en-US" sz="3600"/>
              <a:t>INDICACIONES DE RX DE COLUMNA EN OSTEOPOROSIS </a:t>
            </a:r>
            <a:endParaRPr/>
          </a:p>
        </p:txBody>
      </p:sp>
      <p:sp>
        <p:nvSpPr>
          <p:cNvPr id="380" name="Google Shape;380;p23"/>
          <p:cNvSpPr txBox="1">
            <a:spLocks noGrp="1"/>
          </p:cNvSpPr>
          <p:nvPr>
            <p:ph type="body" idx="1"/>
          </p:nvPr>
        </p:nvSpPr>
        <p:spPr>
          <a:xfrm>
            <a:off x="5169526" y="675046"/>
            <a:ext cx="7022474" cy="55079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Char char="•"/>
            </a:pPr>
            <a:r>
              <a:rPr lang="en-US" sz="2400"/>
              <a:t>Todo paciente con osteoporosis</a:t>
            </a:r>
            <a:endParaRPr/>
          </a:p>
          <a:p>
            <a:pPr marL="228600" lvl="0" indent="-228600" algn="l" rtl="0">
              <a:lnSpc>
                <a:spcPct val="90000"/>
              </a:lnSpc>
              <a:spcBef>
                <a:spcPts val="1000"/>
              </a:spcBef>
              <a:spcAft>
                <a:spcPts val="0"/>
              </a:spcAft>
              <a:buClr>
                <a:srgbClr val="152B48"/>
              </a:buClr>
              <a:buSzPts val="2400"/>
              <a:buChar char="•"/>
            </a:pPr>
            <a:r>
              <a:rPr lang="en-US" sz="2400"/>
              <a:t>Pacientes con osteopenia y 1 o más de los siguientes: </a:t>
            </a:r>
            <a:endParaRPr/>
          </a:p>
          <a:p>
            <a:pPr marL="685800" lvl="1" indent="-228600" algn="l" rtl="0">
              <a:lnSpc>
                <a:spcPct val="90000"/>
              </a:lnSpc>
              <a:spcBef>
                <a:spcPts val="500"/>
              </a:spcBef>
              <a:spcAft>
                <a:spcPts val="0"/>
              </a:spcAft>
              <a:buClr>
                <a:srgbClr val="152B48"/>
              </a:buClr>
              <a:buSzPts val="2200"/>
              <a:buChar char="•"/>
            </a:pPr>
            <a:r>
              <a:rPr lang="en-US" sz="2200"/>
              <a:t>Mujeres mayores de 70 años </a:t>
            </a:r>
            <a:endParaRPr/>
          </a:p>
          <a:p>
            <a:pPr marL="685800" lvl="1" indent="-228600" algn="l" rtl="0">
              <a:lnSpc>
                <a:spcPct val="90000"/>
              </a:lnSpc>
              <a:spcBef>
                <a:spcPts val="500"/>
              </a:spcBef>
              <a:spcAft>
                <a:spcPts val="0"/>
              </a:spcAft>
              <a:buClr>
                <a:srgbClr val="152B48"/>
              </a:buClr>
              <a:buSzPts val="2200"/>
              <a:buChar char="•"/>
            </a:pPr>
            <a:r>
              <a:rPr lang="en-US" sz="2200"/>
              <a:t>Pérdida de talla mayor de 4 cm </a:t>
            </a:r>
            <a:endParaRPr/>
          </a:p>
          <a:p>
            <a:pPr marL="685800" lvl="1" indent="-228600" algn="l" rtl="0">
              <a:lnSpc>
                <a:spcPct val="90000"/>
              </a:lnSpc>
              <a:spcBef>
                <a:spcPts val="500"/>
              </a:spcBef>
              <a:spcAft>
                <a:spcPts val="0"/>
              </a:spcAft>
              <a:buClr>
                <a:srgbClr val="152B48"/>
              </a:buClr>
              <a:buSzPts val="2200"/>
              <a:buChar char="•"/>
            </a:pPr>
            <a:r>
              <a:rPr lang="en-US" sz="2200"/>
              <a:t>Antecedente de fractura de columna </a:t>
            </a:r>
            <a:endParaRPr/>
          </a:p>
          <a:p>
            <a:pPr marL="685800" lvl="1" indent="-228600" algn="l" rtl="0">
              <a:lnSpc>
                <a:spcPct val="90000"/>
              </a:lnSpc>
              <a:spcBef>
                <a:spcPts val="500"/>
              </a:spcBef>
              <a:spcAft>
                <a:spcPts val="0"/>
              </a:spcAft>
              <a:buClr>
                <a:srgbClr val="152B48"/>
              </a:buClr>
              <a:buSzPts val="2200"/>
              <a:buChar char="•"/>
            </a:pPr>
            <a:r>
              <a:rPr lang="en-US" sz="2200"/>
              <a:t>Terapia con glucocorticoides (&gt;5 mg de prednisolona o su equivalente) al menos por 3 meses</a:t>
            </a:r>
            <a:endParaRPr/>
          </a:p>
          <a:p>
            <a:pPr marL="685800" lvl="1" indent="-228600" algn="l" rtl="0">
              <a:lnSpc>
                <a:spcPct val="90000"/>
              </a:lnSpc>
              <a:spcBef>
                <a:spcPts val="500"/>
              </a:spcBef>
              <a:spcAft>
                <a:spcPts val="0"/>
              </a:spcAft>
              <a:buClr>
                <a:srgbClr val="152B48"/>
              </a:buClr>
              <a:buSzPts val="2200"/>
              <a:buChar char="•"/>
            </a:pPr>
            <a:r>
              <a:rPr lang="en-US" sz="2200"/>
              <a:t>Hipercifosis</a:t>
            </a:r>
            <a:endParaRPr sz="2200"/>
          </a:p>
          <a:p>
            <a:pPr marL="685800" lvl="1" indent="-228600" algn="l" rtl="0">
              <a:lnSpc>
                <a:spcPct val="90000"/>
              </a:lnSpc>
              <a:spcBef>
                <a:spcPts val="500"/>
              </a:spcBef>
              <a:spcAft>
                <a:spcPts val="0"/>
              </a:spcAft>
              <a:buClr>
                <a:srgbClr val="152B48"/>
              </a:buClr>
              <a:buSzPts val="2200"/>
              <a:buChar char="•"/>
            </a:pPr>
            <a:r>
              <a:rPr lang="en-US" sz="2200"/>
              <a:t>Dolor de más de 15 días sin causa aparente </a:t>
            </a:r>
            <a:endParaRPr/>
          </a:p>
          <a:p>
            <a:pPr marL="685800" lvl="1" indent="-228600" algn="l" rtl="0">
              <a:lnSpc>
                <a:spcPct val="90000"/>
              </a:lnSpc>
              <a:spcBef>
                <a:spcPts val="500"/>
              </a:spcBef>
              <a:spcAft>
                <a:spcPts val="0"/>
              </a:spcAft>
              <a:buClr>
                <a:srgbClr val="152B48"/>
              </a:buClr>
              <a:buSzPts val="2200"/>
              <a:buChar char="•"/>
            </a:pPr>
            <a:r>
              <a:rPr lang="en-US" sz="2200"/>
              <a:t>Antecedente de fractura por trauma mínimo en cadera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4"/>
          <p:cNvSpPr txBox="1">
            <a:spLocks noGrp="1"/>
          </p:cNvSpPr>
          <p:nvPr>
            <p:ph type="title"/>
          </p:nvPr>
        </p:nvSpPr>
        <p:spPr>
          <a:xfrm>
            <a:off x="351459" y="652799"/>
            <a:ext cx="5204213" cy="26185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OTROS PARACLÍNICOS </a:t>
            </a:r>
            <a:endParaRPr/>
          </a:p>
        </p:txBody>
      </p:sp>
      <p:grpSp>
        <p:nvGrpSpPr>
          <p:cNvPr id="387" name="Google Shape;387;p24"/>
          <p:cNvGrpSpPr/>
          <p:nvPr/>
        </p:nvGrpSpPr>
        <p:grpSpPr>
          <a:xfrm>
            <a:off x="5098184" y="720625"/>
            <a:ext cx="6419849" cy="5416747"/>
            <a:chOff x="854075" y="959"/>
            <a:chExt cx="6419849" cy="5416747"/>
          </a:xfrm>
        </p:grpSpPr>
        <p:sp>
          <p:nvSpPr>
            <p:cNvPr id="388" name="Google Shape;388;p24"/>
            <p:cNvSpPr/>
            <p:nvPr/>
          </p:nvSpPr>
          <p:spPr>
            <a:xfrm>
              <a:off x="854075" y="959"/>
              <a:ext cx="2006203" cy="1203721"/>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txBox="1"/>
            <p:nvPr/>
          </p:nvSpPr>
          <p:spPr>
            <a:xfrm>
              <a:off x="854075" y="959"/>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Calcio Sérico</a:t>
              </a:r>
              <a:endParaRPr/>
            </a:p>
          </p:txBody>
        </p:sp>
        <p:sp>
          <p:nvSpPr>
            <p:cNvPr id="390" name="Google Shape;390;p24"/>
            <p:cNvSpPr/>
            <p:nvPr/>
          </p:nvSpPr>
          <p:spPr>
            <a:xfrm>
              <a:off x="3060898" y="959"/>
              <a:ext cx="2006203" cy="1203721"/>
            </a:xfrm>
            <a:prstGeom prst="rect">
              <a:avLst/>
            </a:prstGeom>
            <a:gradFill>
              <a:gsLst>
                <a:gs pos="0">
                  <a:srgbClr val="6CB8D5"/>
                </a:gs>
                <a:gs pos="50000">
                  <a:srgbClr val="4EB2D6"/>
                </a:gs>
                <a:gs pos="100000">
                  <a:srgbClr val="3E9FC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txBox="1"/>
            <p:nvPr/>
          </p:nvSpPr>
          <p:spPr>
            <a:xfrm>
              <a:off x="3060898" y="959"/>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Calcio urinaria </a:t>
              </a:r>
              <a:endParaRPr/>
            </a:p>
          </p:txBody>
        </p:sp>
        <p:sp>
          <p:nvSpPr>
            <p:cNvPr id="392" name="Google Shape;392;p24"/>
            <p:cNvSpPr/>
            <p:nvPr/>
          </p:nvSpPr>
          <p:spPr>
            <a:xfrm>
              <a:off x="5267721" y="959"/>
              <a:ext cx="2006203" cy="1203721"/>
            </a:xfrm>
            <a:prstGeom prst="rect">
              <a:avLst/>
            </a:prstGeom>
            <a:gradFill>
              <a:gsLst>
                <a:gs pos="0">
                  <a:srgbClr val="6ACBD1"/>
                </a:gs>
                <a:gs pos="50000">
                  <a:srgbClr val="4CCAD2"/>
                </a:gs>
                <a:gs pos="100000">
                  <a:srgbClr val="3BB8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txBox="1"/>
            <p:nvPr/>
          </p:nvSpPr>
          <p:spPr>
            <a:xfrm>
              <a:off x="5267721" y="959"/>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Fósforo</a:t>
              </a:r>
              <a:endParaRPr/>
            </a:p>
          </p:txBody>
        </p:sp>
        <p:sp>
          <p:nvSpPr>
            <p:cNvPr id="394" name="Google Shape;394;p24"/>
            <p:cNvSpPr/>
            <p:nvPr/>
          </p:nvSpPr>
          <p:spPr>
            <a:xfrm>
              <a:off x="854075" y="1405301"/>
              <a:ext cx="2006203" cy="1203721"/>
            </a:xfrm>
            <a:prstGeom prst="rect">
              <a:avLst/>
            </a:prstGeom>
            <a:gradFill>
              <a:gsLst>
                <a:gs pos="0">
                  <a:srgbClr val="67CFBD"/>
                </a:gs>
                <a:gs pos="50000">
                  <a:srgbClr val="49CEBA"/>
                </a:gs>
                <a:gs pos="100000">
                  <a:srgbClr val="39BDA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txBox="1"/>
            <p:nvPr/>
          </p:nvSpPr>
          <p:spPr>
            <a:xfrm>
              <a:off x="854075" y="1405301"/>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25-hidroxivitamina D</a:t>
              </a:r>
              <a:endParaRPr/>
            </a:p>
          </p:txBody>
        </p:sp>
        <p:sp>
          <p:nvSpPr>
            <p:cNvPr id="396" name="Google Shape;396;p24"/>
            <p:cNvSpPr/>
            <p:nvPr/>
          </p:nvSpPr>
          <p:spPr>
            <a:xfrm>
              <a:off x="3060898" y="1405301"/>
              <a:ext cx="2006203" cy="1203721"/>
            </a:xfrm>
            <a:prstGeom prst="rect">
              <a:avLst/>
            </a:prstGeom>
            <a:gradFill>
              <a:gsLst>
                <a:gs pos="0">
                  <a:srgbClr val="65CBA4"/>
                </a:gs>
                <a:gs pos="50000">
                  <a:srgbClr val="47C99A"/>
                </a:gs>
                <a:gs pos="100000">
                  <a:srgbClr val="36B98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txBox="1"/>
            <p:nvPr/>
          </p:nvSpPr>
          <p:spPr>
            <a:xfrm>
              <a:off x="3060898" y="1405301"/>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Fosfatasa alcalina</a:t>
              </a:r>
              <a:endParaRPr/>
            </a:p>
          </p:txBody>
        </p:sp>
        <p:sp>
          <p:nvSpPr>
            <p:cNvPr id="398" name="Google Shape;398;p24"/>
            <p:cNvSpPr/>
            <p:nvPr/>
          </p:nvSpPr>
          <p:spPr>
            <a:xfrm>
              <a:off x="5267721" y="1405301"/>
              <a:ext cx="2006203" cy="1203721"/>
            </a:xfrm>
            <a:prstGeom prst="rect">
              <a:avLst/>
            </a:prstGeom>
            <a:gradFill>
              <a:gsLst>
                <a:gs pos="0">
                  <a:srgbClr val="63C78B"/>
                </a:gs>
                <a:gs pos="50000">
                  <a:srgbClr val="44C67C"/>
                </a:gs>
                <a:gs pos="100000">
                  <a:srgbClr val="36B56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txBox="1"/>
            <p:nvPr/>
          </p:nvSpPr>
          <p:spPr>
            <a:xfrm>
              <a:off x="5267721" y="1405301"/>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Hemograma </a:t>
              </a:r>
              <a:endParaRPr/>
            </a:p>
          </p:txBody>
        </p:sp>
        <p:sp>
          <p:nvSpPr>
            <p:cNvPr id="400" name="Google Shape;400;p24"/>
            <p:cNvSpPr/>
            <p:nvPr/>
          </p:nvSpPr>
          <p:spPr>
            <a:xfrm>
              <a:off x="854075" y="2809643"/>
              <a:ext cx="2006203" cy="1203721"/>
            </a:xfrm>
            <a:prstGeom prst="rect">
              <a:avLst/>
            </a:prstGeom>
            <a:gradFill>
              <a:gsLst>
                <a:gs pos="0">
                  <a:srgbClr val="61C475"/>
                </a:gs>
                <a:gs pos="50000">
                  <a:srgbClr val="42C25D"/>
                </a:gs>
                <a:gs pos="100000">
                  <a:srgbClr val="33B14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txBox="1"/>
            <p:nvPr/>
          </p:nvSpPr>
          <p:spPr>
            <a:xfrm>
              <a:off x="854075" y="2809643"/>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Creatinina</a:t>
              </a:r>
              <a:endParaRPr/>
            </a:p>
          </p:txBody>
        </p:sp>
        <p:sp>
          <p:nvSpPr>
            <p:cNvPr id="402" name="Google Shape;402;p24"/>
            <p:cNvSpPr/>
            <p:nvPr/>
          </p:nvSpPr>
          <p:spPr>
            <a:xfrm>
              <a:off x="3060898" y="2809643"/>
              <a:ext cx="2006203" cy="1203721"/>
            </a:xfrm>
            <a:prstGeom prst="rect">
              <a:avLst/>
            </a:prstGeom>
            <a:gradFill>
              <a:gsLst>
                <a:gs pos="0">
                  <a:srgbClr val="60C061"/>
                </a:gs>
                <a:gs pos="50000">
                  <a:srgbClr val="3FBE40"/>
                </a:gs>
                <a:gs pos="100000">
                  <a:srgbClr val="32AD3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txBox="1"/>
            <p:nvPr/>
          </p:nvSpPr>
          <p:spPr>
            <a:xfrm>
              <a:off x="3060898" y="2809643"/>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Marcadores de recambio óseo </a:t>
              </a:r>
              <a:endParaRPr/>
            </a:p>
          </p:txBody>
        </p:sp>
        <p:sp>
          <p:nvSpPr>
            <p:cNvPr id="404" name="Google Shape;404;p24"/>
            <p:cNvSpPr/>
            <p:nvPr/>
          </p:nvSpPr>
          <p:spPr>
            <a:xfrm>
              <a:off x="5267721" y="2809643"/>
              <a:ext cx="2006203" cy="1203721"/>
            </a:xfrm>
            <a:prstGeom prst="rect">
              <a:avLst/>
            </a:prstGeom>
            <a:gradFill>
              <a:gsLst>
                <a:gs pos="0">
                  <a:srgbClr val="6DBB5F"/>
                </a:gs>
                <a:gs pos="50000">
                  <a:srgbClr val="55B73F"/>
                </a:gs>
                <a:gs pos="100000">
                  <a:srgbClr val="49A63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txBox="1"/>
            <p:nvPr/>
          </p:nvSpPr>
          <p:spPr>
            <a:xfrm>
              <a:off x="5267721" y="2809643"/>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Transaminasas </a:t>
              </a:r>
              <a:endParaRPr/>
            </a:p>
          </p:txBody>
        </p:sp>
        <p:sp>
          <p:nvSpPr>
            <p:cNvPr id="406" name="Google Shape;406;p24"/>
            <p:cNvSpPr/>
            <p:nvPr/>
          </p:nvSpPr>
          <p:spPr>
            <a:xfrm>
              <a:off x="3060898" y="4213985"/>
              <a:ext cx="2006203" cy="1203721"/>
            </a:xfrm>
            <a:prstGeom prst="rect">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txBox="1"/>
            <p:nvPr/>
          </p:nvSpPr>
          <p:spPr>
            <a:xfrm>
              <a:off x="3060898" y="4213985"/>
              <a:ext cx="2006203" cy="120372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Montserrat"/>
                <a:buNone/>
              </a:pPr>
              <a:r>
                <a:rPr lang="en-US" sz="1800">
                  <a:solidFill>
                    <a:schemeClr val="lt1"/>
                  </a:solidFill>
                  <a:latin typeface="Montserrat"/>
                  <a:ea typeface="Montserrat"/>
                  <a:cs typeface="Montserrat"/>
                  <a:sym typeface="Montserrat"/>
                </a:rPr>
                <a:t>Resonancia magnética</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5"/>
          <p:cNvSpPr txBox="1">
            <a:spLocks noGrp="1"/>
          </p:cNvSpPr>
          <p:nvPr>
            <p:ph type="title"/>
          </p:nvPr>
        </p:nvSpPr>
        <p:spPr>
          <a:xfrm>
            <a:off x="866523" y="1371600"/>
            <a:ext cx="2936609"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800"/>
              <a:buFont typeface="Montserrat"/>
              <a:buNone/>
            </a:pPr>
            <a:r>
              <a:rPr lang="en-US" sz="4800"/>
              <a:t>FRAX</a:t>
            </a:r>
            <a:endParaRPr/>
          </a:p>
        </p:txBody>
      </p:sp>
      <p:pic>
        <p:nvPicPr>
          <p:cNvPr id="414" name="Google Shape;414;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69654" y="887982"/>
            <a:ext cx="7433313" cy="50820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6"/>
          <p:cNvSpPr txBox="1">
            <a:spLocks noGrp="1"/>
          </p:cNvSpPr>
          <p:nvPr>
            <p:ph type="title"/>
          </p:nvPr>
        </p:nvSpPr>
        <p:spPr>
          <a:xfrm>
            <a:off x="1232382" y="430357"/>
            <a:ext cx="3670900" cy="32973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¿EN QUIÉN USO FRAX?</a:t>
            </a:r>
            <a:endParaRPr/>
          </a:p>
        </p:txBody>
      </p:sp>
      <p:grpSp>
        <p:nvGrpSpPr>
          <p:cNvPr id="420" name="Google Shape;420;p26"/>
          <p:cNvGrpSpPr/>
          <p:nvPr/>
        </p:nvGrpSpPr>
        <p:grpSpPr>
          <a:xfrm>
            <a:off x="6559384" y="1019458"/>
            <a:ext cx="3894612" cy="4819081"/>
            <a:chOff x="2116693" y="58"/>
            <a:chExt cx="3894612" cy="4819081"/>
          </a:xfrm>
        </p:grpSpPr>
        <p:sp>
          <p:nvSpPr>
            <p:cNvPr id="421" name="Google Shape;421;p26"/>
            <p:cNvSpPr/>
            <p:nvPr/>
          </p:nvSpPr>
          <p:spPr>
            <a:xfrm>
              <a:off x="2116693" y="58"/>
              <a:ext cx="3894612" cy="2350771"/>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txBox="1"/>
            <p:nvPr/>
          </p:nvSpPr>
          <p:spPr>
            <a:xfrm>
              <a:off x="2231448" y="114813"/>
              <a:ext cx="3665102" cy="2121261"/>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chemeClr val="lt1"/>
                </a:buClr>
                <a:buSzPts val="4100"/>
                <a:buFont typeface="Montserrat"/>
                <a:buNone/>
              </a:pPr>
              <a:r>
                <a:rPr lang="en-US" sz="4100">
                  <a:solidFill>
                    <a:schemeClr val="lt1"/>
                  </a:solidFill>
                  <a:latin typeface="Montserrat"/>
                  <a:ea typeface="Montserrat"/>
                  <a:cs typeface="Montserrat"/>
                  <a:sym typeface="Montserrat"/>
                </a:rPr>
                <a:t>Pacientes con osteopenia</a:t>
              </a:r>
              <a:endParaRPr/>
            </a:p>
          </p:txBody>
        </p:sp>
        <p:sp>
          <p:nvSpPr>
            <p:cNvPr id="423" name="Google Shape;423;p26"/>
            <p:cNvSpPr/>
            <p:nvPr/>
          </p:nvSpPr>
          <p:spPr>
            <a:xfrm>
              <a:off x="2116693" y="2468368"/>
              <a:ext cx="3894612" cy="2350771"/>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txBox="1"/>
            <p:nvPr/>
          </p:nvSpPr>
          <p:spPr>
            <a:xfrm>
              <a:off x="2231448" y="2583123"/>
              <a:ext cx="3665102" cy="2121261"/>
            </a:xfrm>
            <a:prstGeom prst="rect">
              <a:avLst/>
            </a:prstGeom>
            <a:noFill/>
            <a:ln>
              <a:noFill/>
            </a:ln>
          </p:spPr>
          <p:txBody>
            <a:bodyPr spcFirstLastPara="1" wrap="square" lIns="152400" tIns="76200" rIns="152400" bIns="76200" anchor="ctr" anchorCtr="0">
              <a:noAutofit/>
            </a:bodyPr>
            <a:lstStyle/>
            <a:p>
              <a:pPr marL="0" marR="0" lvl="0" indent="0" algn="ctr" rtl="0">
                <a:lnSpc>
                  <a:spcPct val="90000"/>
                </a:lnSpc>
                <a:spcBef>
                  <a:spcPts val="0"/>
                </a:spcBef>
                <a:spcAft>
                  <a:spcPts val="0"/>
                </a:spcAft>
                <a:buClr>
                  <a:schemeClr val="lt1"/>
                </a:buClr>
                <a:buSzPts val="4000"/>
                <a:buFont typeface="Montserrat"/>
                <a:buNone/>
              </a:pPr>
              <a:r>
                <a:rPr lang="en-US" sz="4000">
                  <a:solidFill>
                    <a:schemeClr val="lt1"/>
                  </a:solidFill>
                  <a:latin typeface="Montserrat"/>
                  <a:ea typeface="Montserrat"/>
                  <a:cs typeface="Montserrat"/>
                  <a:sym typeface="Montserrat"/>
                </a:rPr>
                <a:t>Pacientes con factores de riesgo</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7"/>
          <p:cNvSpPr txBox="1">
            <a:spLocks noGrp="1"/>
          </p:cNvSpPr>
          <p:nvPr>
            <p:ph type="title"/>
          </p:nvPr>
        </p:nvSpPr>
        <p:spPr>
          <a:xfrm>
            <a:off x="524525" y="943503"/>
            <a:ext cx="5624391" cy="24326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INTERPRETACIÓN FRAX</a:t>
            </a:r>
            <a:endParaRPr/>
          </a:p>
        </p:txBody>
      </p:sp>
      <p:pic>
        <p:nvPicPr>
          <p:cNvPr id="430" name="Google Shape;430;p27"/>
          <p:cNvPicPr preferRelativeResize="0"/>
          <p:nvPr/>
        </p:nvPicPr>
        <p:blipFill rotWithShape="1">
          <a:blip r:embed="rId3">
            <a:alphaModFix/>
          </a:blip>
          <a:srcRect/>
          <a:stretch/>
        </p:blipFill>
        <p:spPr>
          <a:xfrm>
            <a:off x="6500285" y="0"/>
            <a:ext cx="5118100" cy="3416300"/>
          </a:xfrm>
          <a:prstGeom prst="rect">
            <a:avLst/>
          </a:prstGeom>
          <a:noFill/>
          <a:ln>
            <a:noFill/>
          </a:ln>
        </p:spPr>
      </p:pic>
      <p:pic>
        <p:nvPicPr>
          <p:cNvPr id="431" name="Google Shape;431;p27"/>
          <p:cNvPicPr preferRelativeResize="0"/>
          <p:nvPr/>
        </p:nvPicPr>
        <p:blipFill rotWithShape="1">
          <a:blip r:embed="rId4">
            <a:alphaModFix/>
          </a:blip>
          <a:srcRect/>
          <a:stretch/>
        </p:blipFill>
        <p:spPr>
          <a:xfrm>
            <a:off x="6620845" y="3376130"/>
            <a:ext cx="4876980" cy="3416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8"/>
          <p:cNvSpPr txBox="1">
            <a:spLocks noGrp="1"/>
          </p:cNvSpPr>
          <p:nvPr>
            <p:ph type="title"/>
          </p:nvPr>
        </p:nvSpPr>
        <p:spPr>
          <a:xfrm>
            <a:off x="527026" y="862073"/>
            <a:ext cx="5693664" cy="26323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TRATAMIENTO OBJETIVOS </a:t>
            </a:r>
            <a:endParaRPr/>
          </a:p>
        </p:txBody>
      </p:sp>
      <p:grpSp>
        <p:nvGrpSpPr>
          <p:cNvPr id="437" name="Google Shape;437;p28"/>
          <p:cNvGrpSpPr/>
          <p:nvPr/>
        </p:nvGrpSpPr>
        <p:grpSpPr>
          <a:xfrm>
            <a:off x="6653285" y="722311"/>
            <a:ext cx="3540556" cy="5413376"/>
            <a:chOff x="2293721" y="2645"/>
            <a:chExt cx="3540556" cy="5413376"/>
          </a:xfrm>
        </p:grpSpPr>
        <p:sp>
          <p:nvSpPr>
            <p:cNvPr id="438" name="Google Shape;438;p28"/>
            <p:cNvSpPr/>
            <p:nvPr/>
          </p:nvSpPr>
          <p:spPr>
            <a:xfrm>
              <a:off x="2293721" y="2645"/>
              <a:ext cx="3540556" cy="1746250"/>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txBox="1"/>
            <p:nvPr/>
          </p:nvSpPr>
          <p:spPr>
            <a:xfrm>
              <a:off x="2378966" y="87890"/>
              <a:ext cx="3370066" cy="1575760"/>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Montserrat"/>
                <a:buNone/>
              </a:pPr>
              <a:r>
                <a:rPr lang="en-US" sz="2700">
                  <a:solidFill>
                    <a:schemeClr val="lt1"/>
                  </a:solidFill>
                  <a:latin typeface="Montserrat"/>
                  <a:ea typeface="Montserrat"/>
                  <a:cs typeface="Montserrat"/>
                  <a:sym typeface="Montserrat"/>
                </a:rPr>
                <a:t>Prevenir la fractura</a:t>
              </a:r>
              <a:endParaRPr/>
            </a:p>
          </p:txBody>
        </p:sp>
        <p:sp>
          <p:nvSpPr>
            <p:cNvPr id="440" name="Google Shape;440;p28"/>
            <p:cNvSpPr/>
            <p:nvPr/>
          </p:nvSpPr>
          <p:spPr>
            <a:xfrm>
              <a:off x="2293721" y="1836208"/>
              <a:ext cx="3540556" cy="1746250"/>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txBox="1"/>
            <p:nvPr/>
          </p:nvSpPr>
          <p:spPr>
            <a:xfrm>
              <a:off x="2378966" y="1921453"/>
              <a:ext cx="3370066" cy="1575760"/>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Montserrat"/>
                <a:buNone/>
              </a:pPr>
              <a:r>
                <a:rPr lang="en-US" sz="2700">
                  <a:solidFill>
                    <a:schemeClr val="lt1"/>
                  </a:solidFill>
                  <a:latin typeface="Montserrat"/>
                  <a:ea typeface="Montserrat"/>
                  <a:cs typeface="Montserrat"/>
                  <a:sym typeface="Montserrat"/>
                </a:rPr>
                <a:t>Mejorar la densidad y calidad óseas </a:t>
              </a:r>
              <a:endParaRPr/>
            </a:p>
          </p:txBody>
        </p:sp>
        <p:sp>
          <p:nvSpPr>
            <p:cNvPr id="442" name="Google Shape;442;p28"/>
            <p:cNvSpPr/>
            <p:nvPr/>
          </p:nvSpPr>
          <p:spPr>
            <a:xfrm>
              <a:off x="2293721" y="3669771"/>
              <a:ext cx="3540556" cy="1746250"/>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txBox="1"/>
            <p:nvPr/>
          </p:nvSpPr>
          <p:spPr>
            <a:xfrm>
              <a:off x="2378966" y="3755016"/>
              <a:ext cx="3370066" cy="1575760"/>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Montserrat"/>
                <a:buNone/>
              </a:pPr>
              <a:r>
                <a:rPr lang="en-US" sz="2700">
                  <a:solidFill>
                    <a:schemeClr val="lt1"/>
                  </a:solidFill>
                  <a:latin typeface="Montserrat"/>
                  <a:ea typeface="Montserrat"/>
                  <a:cs typeface="Montserrat"/>
                  <a:sym typeface="Montserrat"/>
                </a:rPr>
                <a:t>Corregir los factores de riesgo modificables</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9"/>
          <p:cNvSpPr txBox="1">
            <a:spLocks noGrp="1"/>
          </p:cNvSpPr>
          <p:nvPr>
            <p:ph type="title"/>
          </p:nvPr>
        </p:nvSpPr>
        <p:spPr>
          <a:xfrm>
            <a:off x="693281" y="976744"/>
            <a:ext cx="5000937" cy="24522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TRATAMIENTO INDICACIONES</a:t>
            </a:r>
            <a:endParaRPr/>
          </a:p>
        </p:txBody>
      </p:sp>
      <p:grpSp>
        <p:nvGrpSpPr>
          <p:cNvPr id="449" name="Google Shape;449;p29"/>
          <p:cNvGrpSpPr/>
          <p:nvPr/>
        </p:nvGrpSpPr>
        <p:grpSpPr>
          <a:xfrm>
            <a:off x="6786347" y="217569"/>
            <a:ext cx="3894612" cy="6422858"/>
            <a:chOff x="2116693" y="2825"/>
            <a:chExt cx="3894612" cy="6422858"/>
          </a:xfrm>
        </p:grpSpPr>
        <p:sp>
          <p:nvSpPr>
            <p:cNvPr id="450" name="Google Shape;450;p29"/>
            <p:cNvSpPr/>
            <p:nvPr/>
          </p:nvSpPr>
          <p:spPr>
            <a:xfrm>
              <a:off x="2116693" y="2825"/>
              <a:ext cx="3894612" cy="1235165"/>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txBox="1"/>
            <p:nvPr/>
          </p:nvSpPr>
          <p:spPr>
            <a:xfrm>
              <a:off x="2176989" y="63121"/>
              <a:ext cx="3774020" cy="1114573"/>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Montserrat"/>
                <a:buNone/>
              </a:pPr>
              <a:r>
                <a:rPr lang="en-US" sz="2200">
                  <a:solidFill>
                    <a:schemeClr val="lt1"/>
                  </a:solidFill>
                  <a:latin typeface="Montserrat"/>
                  <a:ea typeface="Montserrat"/>
                  <a:cs typeface="Montserrat"/>
                  <a:sym typeface="Montserrat"/>
                </a:rPr>
                <a:t>Fractura por fragilidad independiente de la DMO</a:t>
              </a:r>
              <a:endParaRPr/>
            </a:p>
          </p:txBody>
        </p:sp>
        <p:sp>
          <p:nvSpPr>
            <p:cNvPr id="452" name="Google Shape;452;p29"/>
            <p:cNvSpPr/>
            <p:nvPr/>
          </p:nvSpPr>
          <p:spPr>
            <a:xfrm>
              <a:off x="2116693" y="1299748"/>
              <a:ext cx="3894612" cy="1235165"/>
            </a:xfrm>
            <a:prstGeom prst="roundRect">
              <a:avLst>
                <a:gd name="adj" fmla="val 16667"/>
              </a:avLst>
            </a:prstGeom>
            <a:gradFill>
              <a:gsLst>
                <a:gs pos="0">
                  <a:srgbClr val="69D0D1"/>
                </a:gs>
                <a:gs pos="50000">
                  <a:srgbClr val="4AD0D2"/>
                </a:gs>
                <a:gs pos="100000">
                  <a:srgbClr val="3ABF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txBox="1"/>
            <p:nvPr/>
          </p:nvSpPr>
          <p:spPr>
            <a:xfrm>
              <a:off x="2176989" y="1360044"/>
              <a:ext cx="3774020" cy="1114573"/>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Montserrat"/>
                <a:buNone/>
              </a:pPr>
              <a:r>
                <a:rPr lang="en-US" sz="2200">
                  <a:solidFill>
                    <a:schemeClr val="lt1"/>
                  </a:solidFill>
                  <a:latin typeface="Montserrat"/>
                  <a:ea typeface="Montserrat"/>
                  <a:cs typeface="Montserrat"/>
                  <a:sym typeface="Montserrat"/>
                </a:rPr>
                <a:t>DMO igual o inferior a – 2.5 DE en el T-score</a:t>
              </a:r>
              <a:endParaRPr/>
            </a:p>
          </p:txBody>
        </p:sp>
        <p:sp>
          <p:nvSpPr>
            <p:cNvPr id="454" name="Google Shape;454;p29"/>
            <p:cNvSpPr/>
            <p:nvPr/>
          </p:nvSpPr>
          <p:spPr>
            <a:xfrm>
              <a:off x="2116693" y="2596671"/>
              <a:ext cx="3894612" cy="1235165"/>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txBox="1"/>
            <p:nvPr/>
          </p:nvSpPr>
          <p:spPr>
            <a:xfrm>
              <a:off x="2176989" y="2656967"/>
              <a:ext cx="3774020" cy="1114573"/>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n-US" sz="2100">
                  <a:solidFill>
                    <a:schemeClr val="lt1"/>
                  </a:solidFill>
                  <a:latin typeface="Montserrat"/>
                  <a:ea typeface="Montserrat"/>
                  <a:cs typeface="Montserrat"/>
                  <a:sym typeface="Montserrat"/>
                </a:rPr>
                <a:t>FRAX que se ubique en el umbral de tratamiento</a:t>
              </a:r>
              <a:endParaRPr/>
            </a:p>
          </p:txBody>
        </p:sp>
        <p:sp>
          <p:nvSpPr>
            <p:cNvPr id="456" name="Google Shape;456;p29"/>
            <p:cNvSpPr/>
            <p:nvPr/>
          </p:nvSpPr>
          <p:spPr>
            <a:xfrm>
              <a:off x="2116693" y="3893595"/>
              <a:ext cx="3894612" cy="1235165"/>
            </a:xfrm>
            <a:prstGeom prst="roundRect">
              <a:avLst>
                <a:gd name="adj" fmla="val 16667"/>
              </a:avLst>
            </a:prstGeom>
            <a:gradFill>
              <a:gsLst>
                <a:gs pos="0">
                  <a:srgbClr val="60C165"/>
                </a:gs>
                <a:gs pos="50000">
                  <a:srgbClr val="3FBF47"/>
                </a:gs>
                <a:gs pos="100000">
                  <a:srgbClr val="32AE3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txBox="1"/>
            <p:nvPr/>
          </p:nvSpPr>
          <p:spPr>
            <a:xfrm>
              <a:off x="2176989" y="3953891"/>
              <a:ext cx="3774020" cy="1114573"/>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2100"/>
                <a:buFont typeface="Montserrat"/>
                <a:buNone/>
              </a:pPr>
              <a:r>
                <a:rPr lang="en-US" sz="2100">
                  <a:solidFill>
                    <a:schemeClr val="lt1"/>
                  </a:solidFill>
                  <a:latin typeface="Montserrat"/>
                  <a:ea typeface="Montserrat"/>
                  <a:cs typeface="Montserrat"/>
                  <a:sym typeface="Montserrat"/>
                </a:rPr>
                <a:t>Osteopenia y riesgo de fractura de cadera del 3% o superior a 10 años </a:t>
              </a:r>
              <a:endParaRPr/>
            </a:p>
          </p:txBody>
        </p:sp>
        <p:sp>
          <p:nvSpPr>
            <p:cNvPr id="458" name="Google Shape;458;p29"/>
            <p:cNvSpPr/>
            <p:nvPr/>
          </p:nvSpPr>
          <p:spPr>
            <a:xfrm>
              <a:off x="2116693" y="5190518"/>
              <a:ext cx="3894612" cy="1235165"/>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txBox="1"/>
            <p:nvPr/>
          </p:nvSpPr>
          <p:spPr>
            <a:xfrm>
              <a:off x="2176989" y="5250814"/>
              <a:ext cx="3774020" cy="1114573"/>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Montserrat"/>
                <a:buNone/>
              </a:pPr>
              <a:r>
                <a:rPr lang="en-US" sz="2000">
                  <a:solidFill>
                    <a:schemeClr val="lt1"/>
                  </a:solidFill>
                  <a:latin typeface="Montserrat"/>
                  <a:ea typeface="Montserrat"/>
                  <a:cs typeface="Montserrat"/>
                  <a:sym typeface="Montserrat"/>
                </a:rPr>
                <a:t>Riesgo de fractura por fragilidad diferente a cadera &gt;20% a 10 años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543153" y="1039091"/>
            <a:ext cx="4669654" cy="2244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FORTALEZA DEL HUESO</a:t>
            </a:r>
            <a:endParaRPr/>
          </a:p>
        </p:txBody>
      </p:sp>
      <p:grpSp>
        <p:nvGrpSpPr>
          <p:cNvPr id="118" name="Google Shape;118;p3"/>
          <p:cNvGrpSpPr/>
          <p:nvPr/>
        </p:nvGrpSpPr>
        <p:grpSpPr>
          <a:xfrm>
            <a:off x="4868366" y="805081"/>
            <a:ext cx="6519267" cy="5121751"/>
            <a:chOff x="804366" y="2442"/>
            <a:chExt cx="6519267" cy="5121751"/>
          </a:xfrm>
        </p:grpSpPr>
        <p:sp>
          <p:nvSpPr>
            <p:cNvPr id="119" name="Google Shape;119;p3"/>
            <p:cNvSpPr/>
            <p:nvPr/>
          </p:nvSpPr>
          <p:spPr>
            <a:xfrm rot="10800000">
              <a:off x="1918513" y="2442"/>
              <a:ext cx="5405120" cy="2228294"/>
            </a:xfrm>
            <a:prstGeom prst="homePlate">
              <a:avLst>
                <a:gd name="adj"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2475586" y="2442"/>
              <a:ext cx="4848047" cy="2228294"/>
            </a:xfrm>
            <a:prstGeom prst="rect">
              <a:avLst/>
            </a:prstGeom>
            <a:noFill/>
            <a:ln>
              <a:noFill/>
            </a:ln>
          </p:spPr>
          <p:txBody>
            <a:bodyPr spcFirstLastPara="1" wrap="square" lIns="982600" tIns="194300" rIns="362700" bIns="194300" anchor="ctr" anchorCtr="0">
              <a:noAutofit/>
            </a:bodyPr>
            <a:lstStyle/>
            <a:p>
              <a:pPr marL="0" marR="0" lvl="0" indent="0" algn="ctr" rtl="0">
                <a:lnSpc>
                  <a:spcPct val="90000"/>
                </a:lnSpc>
                <a:spcBef>
                  <a:spcPts val="0"/>
                </a:spcBef>
                <a:spcAft>
                  <a:spcPts val="0"/>
                </a:spcAft>
                <a:buClr>
                  <a:schemeClr val="lt1"/>
                </a:buClr>
                <a:buSzPts val="5100"/>
                <a:buFont typeface="Montserrat"/>
                <a:buNone/>
              </a:pPr>
              <a:r>
                <a:rPr lang="en-US" sz="5100" b="0" i="0" u="none" strike="noStrike" cap="none">
                  <a:solidFill>
                    <a:schemeClr val="lt1"/>
                  </a:solidFill>
                  <a:latin typeface="Montserrat"/>
                  <a:ea typeface="Montserrat"/>
                  <a:cs typeface="Montserrat"/>
                  <a:sym typeface="Montserrat"/>
                </a:rPr>
                <a:t>Densidad ósea</a:t>
              </a:r>
              <a:endParaRPr/>
            </a:p>
          </p:txBody>
        </p:sp>
        <p:sp>
          <p:nvSpPr>
            <p:cNvPr id="121" name="Google Shape;121;p3"/>
            <p:cNvSpPr/>
            <p:nvPr/>
          </p:nvSpPr>
          <p:spPr>
            <a:xfrm>
              <a:off x="804366" y="2442"/>
              <a:ext cx="2228294" cy="2228294"/>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800000">
              <a:off x="1918513" y="2895899"/>
              <a:ext cx="5405120" cy="2228294"/>
            </a:xfrm>
            <a:prstGeom prst="homePlate">
              <a:avLst>
                <a:gd name="adj"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2475586" y="2895899"/>
              <a:ext cx="4848047" cy="2228294"/>
            </a:xfrm>
            <a:prstGeom prst="rect">
              <a:avLst/>
            </a:prstGeom>
            <a:noFill/>
            <a:ln>
              <a:noFill/>
            </a:ln>
          </p:spPr>
          <p:txBody>
            <a:bodyPr spcFirstLastPara="1" wrap="square" lIns="982600" tIns="194300" rIns="362700" bIns="194300" anchor="ctr" anchorCtr="0">
              <a:noAutofit/>
            </a:bodyPr>
            <a:lstStyle/>
            <a:p>
              <a:pPr marL="0" marR="0" lvl="0" indent="0" algn="ctr" rtl="0">
                <a:lnSpc>
                  <a:spcPct val="90000"/>
                </a:lnSpc>
                <a:spcBef>
                  <a:spcPts val="0"/>
                </a:spcBef>
                <a:spcAft>
                  <a:spcPts val="0"/>
                </a:spcAft>
                <a:buClr>
                  <a:schemeClr val="lt1"/>
                </a:buClr>
                <a:buSzPts val="5100"/>
                <a:buFont typeface="Montserrat"/>
                <a:buNone/>
              </a:pPr>
              <a:r>
                <a:rPr lang="en-US" sz="5100" b="0" i="0" u="none" strike="noStrike" cap="none">
                  <a:solidFill>
                    <a:schemeClr val="lt1"/>
                  </a:solidFill>
                  <a:latin typeface="Montserrat"/>
                  <a:ea typeface="Montserrat"/>
                  <a:cs typeface="Montserrat"/>
                  <a:sym typeface="Montserrat"/>
                </a:rPr>
                <a:t>Calidad ósea</a:t>
              </a:r>
              <a:endParaRPr/>
            </a:p>
          </p:txBody>
        </p:sp>
        <p:sp>
          <p:nvSpPr>
            <p:cNvPr id="124" name="Google Shape;124;p3"/>
            <p:cNvSpPr/>
            <p:nvPr/>
          </p:nvSpPr>
          <p:spPr>
            <a:xfrm>
              <a:off x="804366" y="2895899"/>
              <a:ext cx="2228294" cy="2228294"/>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0"/>
          <p:cNvSpPr txBox="1">
            <a:spLocks noGrp="1"/>
          </p:cNvSpPr>
          <p:nvPr>
            <p:ph type="title"/>
          </p:nvPr>
        </p:nvSpPr>
        <p:spPr>
          <a:xfrm>
            <a:off x="430044" y="498764"/>
            <a:ext cx="5153337" cy="32973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000"/>
              <a:buFont typeface="Montserrat"/>
              <a:buNone/>
            </a:pPr>
            <a:r>
              <a:rPr lang="en-US" sz="4000"/>
              <a:t>TRATAMIENTO NO FARMACOLÓGICO</a:t>
            </a:r>
            <a:endParaRPr/>
          </a:p>
        </p:txBody>
      </p:sp>
      <p:grpSp>
        <p:nvGrpSpPr>
          <p:cNvPr id="466" name="Google Shape;466;p30"/>
          <p:cNvGrpSpPr/>
          <p:nvPr/>
        </p:nvGrpSpPr>
        <p:grpSpPr>
          <a:xfrm>
            <a:off x="5746773" y="956527"/>
            <a:ext cx="6092487" cy="4947278"/>
            <a:chOff x="1017756" y="2334"/>
            <a:chExt cx="6092487" cy="4947278"/>
          </a:xfrm>
        </p:grpSpPr>
        <p:sp>
          <p:nvSpPr>
            <p:cNvPr id="467" name="Google Shape;467;p30"/>
            <p:cNvSpPr/>
            <p:nvPr/>
          </p:nvSpPr>
          <p:spPr>
            <a:xfrm rot="10800000">
              <a:off x="1705123" y="2334"/>
              <a:ext cx="5405120" cy="1374735"/>
            </a:xfrm>
            <a:prstGeom prst="homePlate">
              <a:avLst>
                <a:gd name="adj"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txBox="1"/>
            <p:nvPr/>
          </p:nvSpPr>
          <p:spPr>
            <a:xfrm>
              <a:off x="2048807" y="2334"/>
              <a:ext cx="5061436" cy="1374735"/>
            </a:xfrm>
            <a:prstGeom prst="rect">
              <a:avLst/>
            </a:prstGeom>
            <a:noFill/>
            <a:ln>
              <a:noFill/>
            </a:ln>
          </p:spPr>
          <p:txBody>
            <a:bodyPr spcFirstLastPara="1" wrap="square" lIns="606200" tIns="121900" rIns="227575" bIns="121900" anchor="ctr" anchorCtr="0">
              <a:noAutofit/>
            </a:bodyPr>
            <a:lstStyle/>
            <a:p>
              <a:pPr marL="0" marR="0" lvl="0" indent="0" algn="ctr" rtl="0">
                <a:lnSpc>
                  <a:spcPct val="90000"/>
                </a:lnSpc>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Ejercicio físico </a:t>
              </a:r>
              <a:endParaRPr/>
            </a:p>
          </p:txBody>
        </p:sp>
        <p:sp>
          <p:nvSpPr>
            <p:cNvPr id="469" name="Google Shape;469;p30"/>
            <p:cNvSpPr/>
            <p:nvPr/>
          </p:nvSpPr>
          <p:spPr>
            <a:xfrm>
              <a:off x="1017756" y="2334"/>
              <a:ext cx="1374735" cy="1374735"/>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rot="10800000">
              <a:off x="1705123" y="1787438"/>
              <a:ext cx="5405120" cy="1374735"/>
            </a:xfrm>
            <a:prstGeom prst="homePlate">
              <a:avLst>
                <a:gd name="adj" fmla="val 50000"/>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0"/>
            <p:cNvSpPr txBox="1"/>
            <p:nvPr/>
          </p:nvSpPr>
          <p:spPr>
            <a:xfrm>
              <a:off x="2048807" y="1787438"/>
              <a:ext cx="5061436" cy="1374735"/>
            </a:xfrm>
            <a:prstGeom prst="rect">
              <a:avLst/>
            </a:prstGeom>
            <a:noFill/>
            <a:ln>
              <a:noFill/>
            </a:ln>
          </p:spPr>
          <p:txBody>
            <a:bodyPr spcFirstLastPara="1" wrap="square" lIns="606200" tIns="121900" rIns="227575" bIns="121900" anchor="ctr" anchorCtr="0">
              <a:noAutofit/>
            </a:bodyPr>
            <a:lstStyle/>
            <a:p>
              <a:pPr marL="0" marR="0" lvl="0" indent="0" algn="ctr" rtl="0">
                <a:lnSpc>
                  <a:spcPct val="90000"/>
                </a:lnSpc>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Suspender el consumo de alcohol</a:t>
              </a:r>
              <a:endParaRPr/>
            </a:p>
          </p:txBody>
        </p:sp>
        <p:sp>
          <p:nvSpPr>
            <p:cNvPr id="472" name="Google Shape;472;p30"/>
            <p:cNvSpPr/>
            <p:nvPr/>
          </p:nvSpPr>
          <p:spPr>
            <a:xfrm>
              <a:off x="1017756" y="1787438"/>
              <a:ext cx="1374735" cy="1374735"/>
            </a:xfrm>
            <a:prstGeom prst="ellipse">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rot="10800000">
              <a:off x="1705123" y="3572542"/>
              <a:ext cx="5405120" cy="1374735"/>
            </a:xfrm>
            <a:prstGeom prst="homePlate">
              <a:avLst>
                <a:gd name="adj"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txBox="1"/>
            <p:nvPr/>
          </p:nvSpPr>
          <p:spPr>
            <a:xfrm>
              <a:off x="2048807" y="3572542"/>
              <a:ext cx="5061436" cy="1374735"/>
            </a:xfrm>
            <a:prstGeom prst="rect">
              <a:avLst/>
            </a:prstGeom>
            <a:noFill/>
            <a:ln>
              <a:noFill/>
            </a:ln>
          </p:spPr>
          <p:txBody>
            <a:bodyPr spcFirstLastPara="1" wrap="square" lIns="606200" tIns="121900" rIns="227575" bIns="121900" anchor="ctr" anchorCtr="0">
              <a:noAutofit/>
            </a:bodyPr>
            <a:lstStyle/>
            <a:p>
              <a:pPr marL="0" marR="0" lvl="0" indent="0" algn="ctr" rtl="0">
                <a:lnSpc>
                  <a:spcPct val="90000"/>
                </a:lnSpc>
                <a:spcBef>
                  <a:spcPts val="0"/>
                </a:spcBef>
                <a:spcAft>
                  <a:spcPts val="0"/>
                </a:spcAft>
                <a:buClr>
                  <a:schemeClr val="lt1"/>
                </a:buClr>
                <a:buSzPts val="3200"/>
                <a:buFont typeface="Montserrat"/>
                <a:buNone/>
              </a:pPr>
              <a:r>
                <a:rPr lang="en-US" sz="3200">
                  <a:solidFill>
                    <a:schemeClr val="lt1"/>
                  </a:solidFill>
                  <a:latin typeface="Montserrat"/>
                  <a:ea typeface="Montserrat"/>
                  <a:cs typeface="Montserrat"/>
                  <a:sym typeface="Montserrat"/>
                </a:rPr>
                <a:t>Abandonar el tabaquismo</a:t>
              </a:r>
              <a:endParaRPr/>
            </a:p>
          </p:txBody>
        </p:sp>
        <p:sp>
          <p:nvSpPr>
            <p:cNvPr id="475" name="Google Shape;475;p30"/>
            <p:cNvSpPr/>
            <p:nvPr/>
          </p:nvSpPr>
          <p:spPr>
            <a:xfrm>
              <a:off x="1017756" y="3574877"/>
              <a:ext cx="1374735" cy="1374735"/>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430044" y="498764"/>
            <a:ext cx="5153337" cy="32973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000"/>
              <a:buFont typeface="Montserrat"/>
              <a:buNone/>
            </a:pPr>
            <a:r>
              <a:rPr lang="en-US" sz="4000"/>
              <a:t>TRATAMIENTO FARMACOLÓGICO</a:t>
            </a:r>
            <a:endParaRPr/>
          </a:p>
        </p:txBody>
      </p:sp>
      <p:grpSp>
        <p:nvGrpSpPr>
          <p:cNvPr id="481" name="Google Shape;481;p31"/>
          <p:cNvGrpSpPr/>
          <p:nvPr/>
        </p:nvGrpSpPr>
        <p:grpSpPr>
          <a:xfrm>
            <a:off x="6487030" y="722047"/>
            <a:ext cx="3540556" cy="5413904"/>
            <a:chOff x="2293721" y="2381"/>
            <a:chExt cx="3540556" cy="5413904"/>
          </a:xfrm>
        </p:grpSpPr>
        <p:sp>
          <p:nvSpPr>
            <p:cNvPr id="482" name="Google Shape;482;p31"/>
            <p:cNvSpPr/>
            <p:nvPr/>
          </p:nvSpPr>
          <p:spPr>
            <a:xfrm>
              <a:off x="2293721" y="2381"/>
              <a:ext cx="3540556" cy="1041135"/>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txBox="1"/>
            <p:nvPr/>
          </p:nvSpPr>
          <p:spPr>
            <a:xfrm>
              <a:off x="2344545" y="53205"/>
              <a:ext cx="3438908" cy="939487"/>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Bisfosfonatos</a:t>
              </a:r>
              <a:endParaRPr sz="3000">
                <a:solidFill>
                  <a:schemeClr val="lt1"/>
                </a:solidFill>
                <a:latin typeface="Montserrat"/>
                <a:ea typeface="Montserrat"/>
                <a:cs typeface="Montserrat"/>
                <a:sym typeface="Montserrat"/>
              </a:endParaRPr>
            </a:p>
          </p:txBody>
        </p:sp>
        <p:sp>
          <p:nvSpPr>
            <p:cNvPr id="484" name="Google Shape;484;p31"/>
            <p:cNvSpPr/>
            <p:nvPr/>
          </p:nvSpPr>
          <p:spPr>
            <a:xfrm>
              <a:off x="2293721" y="1095573"/>
              <a:ext cx="3540556" cy="1041135"/>
            </a:xfrm>
            <a:prstGeom prst="roundRect">
              <a:avLst>
                <a:gd name="adj" fmla="val 16667"/>
              </a:avLst>
            </a:prstGeom>
            <a:gradFill>
              <a:gsLst>
                <a:gs pos="0">
                  <a:srgbClr val="69D0D1"/>
                </a:gs>
                <a:gs pos="50000">
                  <a:srgbClr val="4AD0D2"/>
                </a:gs>
                <a:gs pos="100000">
                  <a:srgbClr val="3ABF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txBox="1"/>
            <p:nvPr/>
          </p:nvSpPr>
          <p:spPr>
            <a:xfrm>
              <a:off x="2344545" y="1146397"/>
              <a:ext cx="3438908" cy="939487"/>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Estrógenos</a:t>
              </a:r>
              <a:endParaRPr/>
            </a:p>
          </p:txBody>
        </p:sp>
        <p:sp>
          <p:nvSpPr>
            <p:cNvPr id="486" name="Google Shape;486;p31"/>
            <p:cNvSpPr/>
            <p:nvPr/>
          </p:nvSpPr>
          <p:spPr>
            <a:xfrm>
              <a:off x="2293721" y="2188765"/>
              <a:ext cx="3540556" cy="1041135"/>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txBox="1"/>
            <p:nvPr/>
          </p:nvSpPr>
          <p:spPr>
            <a:xfrm>
              <a:off x="2344545" y="2239589"/>
              <a:ext cx="3438908" cy="939487"/>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SERM</a:t>
              </a:r>
              <a:endParaRPr/>
            </a:p>
          </p:txBody>
        </p:sp>
        <p:sp>
          <p:nvSpPr>
            <p:cNvPr id="488" name="Google Shape;488;p31"/>
            <p:cNvSpPr/>
            <p:nvPr/>
          </p:nvSpPr>
          <p:spPr>
            <a:xfrm>
              <a:off x="2293721" y="3281958"/>
              <a:ext cx="3540556" cy="1041135"/>
            </a:xfrm>
            <a:prstGeom prst="roundRect">
              <a:avLst>
                <a:gd name="adj" fmla="val 16667"/>
              </a:avLst>
            </a:prstGeom>
            <a:gradFill>
              <a:gsLst>
                <a:gs pos="0">
                  <a:srgbClr val="60C165"/>
                </a:gs>
                <a:gs pos="50000">
                  <a:srgbClr val="3FBF47"/>
                </a:gs>
                <a:gs pos="100000">
                  <a:srgbClr val="32AE3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txBox="1"/>
            <p:nvPr/>
          </p:nvSpPr>
          <p:spPr>
            <a:xfrm>
              <a:off x="2344545" y="3332782"/>
              <a:ext cx="3438908" cy="939487"/>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Denosumab</a:t>
              </a:r>
              <a:endParaRPr sz="3000">
                <a:solidFill>
                  <a:schemeClr val="lt1"/>
                </a:solidFill>
                <a:latin typeface="Montserrat"/>
                <a:ea typeface="Montserrat"/>
                <a:cs typeface="Montserrat"/>
                <a:sym typeface="Montserrat"/>
              </a:endParaRPr>
            </a:p>
          </p:txBody>
        </p:sp>
        <p:sp>
          <p:nvSpPr>
            <p:cNvPr id="490" name="Google Shape;490;p31"/>
            <p:cNvSpPr/>
            <p:nvPr/>
          </p:nvSpPr>
          <p:spPr>
            <a:xfrm>
              <a:off x="2293721" y="4375150"/>
              <a:ext cx="3540556" cy="1041135"/>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txBox="1"/>
            <p:nvPr/>
          </p:nvSpPr>
          <p:spPr>
            <a:xfrm>
              <a:off x="2344545" y="4425974"/>
              <a:ext cx="3438908" cy="939487"/>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Teriparatide</a:t>
              </a:r>
              <a:endParaRPr sz="3000">
                <a:solidFill>
                  <a:schemeClr val="lt1"/>
                </a:solidFill>
                <a:latin typeface="Montserrat"/>
                <a:ea typeface="Montserrat"/>
                <a:cs typeface="Montserrat"/>
                <a:sym typeface="Montserrat"/>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txBox="1">
            <a:spLocks noGrp="1"/>
          </p:cNvSpPr>
          <p:nvPr>
            <p:ph type="title"/>
          </p:nvPr>
        </p:nvSpPr>
        <p:spPr>
          <a:xfrm>
            <a:off x="393436" y="1246909"/>
            <a:ext cx="4502173" cy="13161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000"/>
              <a:buFont typeface="Montserrat"/>
              <a:buNone/>
            </a:pPr>
            <a:r>
              <a:rPr lang="en-US" sz="4000"/>
              <a:t>CONCLUSIONES</a:t>
            </a:r>
            <a:endParaRPr/>
          </a:p>
        </p:txBody>
      </p:sp>
      <p:grpSp>
        <p:nvGrpSpPr>
          <p:cNvPr id="497" name="Google Shape;497;p32"/>
          <p:cNvGrpSpPr/>
          <p:nvPr/>
        </p:nvGrpSpPr>
        <p:grpSpPr>
          <a:xfrm>
            <a:off x="5280530" y="718271"/>
            <a:ext cx="6170614" cy="5421455"/>
            <a:chOff x="158965" y="2649"/>
            <a:chExt cx="6170614" cy="5421455"/>
          </a:xfrm>
        </p:grpSpPr>
        <p:sp>
          <p:nvSpPr>
            <p:cNvPr id="498" name="Google Shape;498;p32"/>
            <p:cNvSpPr/>
            <p:nvPr/>
          </p:nvSpPr>
          <p:spPr>
            <a:xfrm rot="5400000">
              <a:off x="2997597" y="-1755360"/>
              <a:ext cx="1399085" cy="5264878"/>
            </a:xfrm>
            <a:prstGeom prst="round2SameRect">
              <a:avLst>
                <a:gd name="adj1" fmla="val 16667"/>
                <a:gd name="adj2" fmla="val 0"/>
              </a:avLst>
            </a:prstGeom>
            <a:solidFill>
              <a:srgbClr val="CFDEEF">
                <a:alpha val="89803"/>
              </a:srgbClr>
            </a:solidFill>
            <a:ln w="9525"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txBox="1"/>
            <p:nvPr/>
          </p:nvSpPr>
          <p:spPr>
            <a:xfrm>
              <a:off x="1064701" y="245834"/>
              <a:ext cx="5196580" cy="1262489"/>
            </a:xfrm>
            <a:prstGeom prst="rect">
              <a:avLst/>
            </a:prstGeom>
            <a:noFill/>
            <a:ln>
              <a:noFill/>
            </a:ln>
          </p:spPr>
          <p:txBody>
            <a:bodyPr spcFirstLastPara="1" wrap="square" lIns="80000" tIns="40000" rIns="80000" bIns="40000" anchor="ctr" anchorCtr="0">
              <a:noAutofit/>
            </a:bodyPr>
            <a:lstStyle/>
            <a:p>
              <a:pPr marL="228600" marR="0" lvl="1" indent="-228600" algn="l" rtl="0">
                <a:lnSpc>
                  <a:spcPct val="90000"/>
                </a:lnSpc>
                <a:spcBef>
                  <a:spcPts val="0"/>
                </a:spcBef>
                <a:spcAft>
                  <a:spcPts val="0"/>
                </a:spcAft>
                <a:buClr>
                  <a:schemeClr val="dk1"/>
                </a:buClr>
                <a:buSzPts val="2100"/>
                <a:buFont typeface="Montserrat"/>
                <a:buChar char="•"/>
              </a:pPr>
              <a:r>
                <a:rPr lang="en-US" sz="2100" b="0" i="0" u="none" strike="noStrike" cap="none">
                  <a:solidFill>
                    <a:schemeClr val="dk1"/>
                  </a:solidFill>
                  <a:latin typeface="Montserrat"/>
                  <a:ea typeface="Montserrat"/>
                  <a:cs typeface="Montserrat"/>
                  <a:sym typeface="Montserrat"/>
                </a:rPr>
                <a:t>Enfermedad altamente prevalente con serias consecuencias de morbilidad y mortalidad </a:t>
              </a:r>
              <a:endParaRPr/>
            </a:p>
          </p:txBody>
        </p:sp>
        <p:sp>
          <p:nvSpPr>
            <p:cNvPr id="500" name="Google Shape;500;p32"/>
            <p:cNvSpPr/>
            <p:nvPr/>
          </p:nvSpPr>
          <p:spPr>
            <a:xfrm>
              <a:off x="158965" y="2649"/>
              <a:ext cx="905735" cy="1748856"/>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txBox="1"/>
            <p:nvPr/>
          </p:nvSpPr>
          <p:spPr>
            <a:xfrm>
              <a:off x="203179" y="46863"/>
              <a:ext cx="817307" cy="1660428"/>
            </a:xfrm>
            <a:prstGeom prst="rect">
              <a:avLst/>
            </a:prstGeom>
            <a:noFill/>
            <a:ln>
              <a:noFill/>
            </a:ln>
          </p:spPr>
          <p:txBody>
            <a:bodyPr spcFirstLastPara="1" wrap="square" lIns="209550" tIns="104775" rIns="209550" bIns="104775" anchor="ctr" anchorCtr="0">
              <a:noAutofit/>
            </a:bodyPr>
            <a:lstStyle/>
            <a:p>
              <a:pPr marL="0" marR="0" lvl="0" indent="0" algn="ctr" rtl="0">
                <a:lnSpc>
                  <a:spcPct val="90000"/>
                </a:lnSpc>
                <a:spcBef>
                  <a:spcPts val="0"/>
                </a:spcBef>
                <a:spcAft>
                  <a:spcPts val="0"/>
                </a:spcAft>
                <a:buClr>
                  <a:schemeClr val="lt1"/>
                </a:buClr>
                <a:buSzPts val="5500"/>
                <a:buFont typeface="Montserrat"/>
                <a:buNone/>
              </a:pPr>
              <a:r>
                <a:rPr lang="en-US" sz="5500">
                  <a:solidFill>
                    <a:schemeClr val="lt1"/>
                  </a:solidFill>
                  <a:latin typeface="Montserrat"/>
                  <a:ea typeface="Montserrat"/>
                  <a:cs typeface="Montserrat"/>
                  <a:sym typeface="Montserrat"/>
                </a:rPr>
                <a:t>1</a:t>
              </a:r>
              <a:endParaRPr/>
            </a:p>
          </p:txBody>
        </p:sp>
        <p:sp>
          <p:nvSpPr>
            <p:cNvPr id="502" name="Google Shape;502;p32"/>
            <p:cNvSpPr/>
            <p:nvPr/>
          </p:nvSpPr>
          <p:spPr>
            <a:xfrm rot="5400000">
              <a:off x="2997325" y="81187"/>
              <a:ext cx="1399085" cy="5264379"/>
            </a:xfrm>
            <a:prstGeom prst="round2SameRect">
              <a:avLst>
                <a:gd name="adj1" fmla="val 16667"/>
                <a:gd name="adj2" fmla="val 0"/>
              </a:avLst>
            </a:prstGeom>
            <a:solidFill>
              <a:srgbClr val="CCE8DD">
                <a:alpha val="89803"/>
              </a:srgbClr>
            </a:solidFill>
            <a:ln w="9525"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txBox="1"/>
            <p:nvPr/>
          </p:nvSpPr>
          <p:spPr>
            <a:xfrm>
              <a:off x="1064678" y="2082132"/>
              <a:ext cx="5196081" cy="1262489"/>
            </a:xfrm>
            <a:prstGeom prst="rect">
              <a:avLst/>
            </a:prstGeom>
            <a:noFill/>
            <a:ln>
              <a:noFill/>
            </a:ln>
          </p:spPr>
          <p:txBody>
            <a:bodyPr spcFirstLastPara="1" wrap="square" lIns="80000" tIns="40000" rIns="80000" bIns="40000" anchor="ctr" anchorCtr="0">
              <a:noAutofit/>
            </a:bodyPr>
            <a:lstStyle/>
            <a:p>
              <a:pPr marL="228600" marR="0" lvl="1" indent="-228600" algn="l" rtl="0">
                <a:lnSpc>
                  <a:spcPct val="90000"/>
                </a:lnSpc>
                <a:spcBef>
                  <a:spcPts val="0"/>
                </a:spcBef>
                <a:spcAft>
                  <a:spcPts val="0"/>
                </a:spcAft>
                <a:buClr>
                  <a:schemeClr val="dk1"/>
                </a:buClr>
                <a:buSzPts val="2100"/>
                <a:buFont typeface="Montserrat"/>
                <a:buChar char="•"/>
              </a:pPr>
              <a:r>
                <a:rPr lang="en-US" sz="2100" b="0" i="0" u="none" strike="noStrike" cap="none">
                  <a:solidFill>
                    <a:schemeClr val="dk1"/>
                  </a:solidFill>
                  <a:latin typeface="Montserrat"/>
                  <a:ea typeface="Montserrat"/>
                  <a:cs typeface="Montserrat"/>
                  <a:sym typeface="Montserrat"/>
                </a:rPr>
                <a:t>Muchas veces es asintomática</a:t>
              </a:r>
              <a:endParaRPr/>
            </a:p>
          </p:txBody>
        </p:sp>
        <p:sp>
          <p:nvSpPr>
            <p:cNvPr id="504" name="Google Shape;504;p32"/>
            <p:cNvSpPr/>
            <p:nvPr/>
          </p:nvSpPr>
          <p:spPr>
            <a:xfrm>
              <a:off x="158965" y="1838949"/>
              <a:ext cx="905712" cy="1748856"/>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txBox="1"/>
            <p:nvPr/>
          </p:nvSpPr>
          <p:spPr>
            <a:xfrm>
              <a:off x="203178" y="1883162"/>
              <a:ext cx="817286" cy="1660430"/>
            </a:xfrm>
            <a:prstGeom prst="rect">
              <a:avLst/>
            </a:prstGeom>
            <a:noFill/>
            <a:ln>
              <a:noFill/>
            </a:ln>
          </p:spPr>
          <p:txBody>
            <a:bodyPr spcFirstLastPara="1" wrap="square" lIns="209550" tIns="104775" rIns="209550" bIns="104775" anchor="ctr" anchorCtr="0">
              <a:noAutofit/>
            </a:bodyPr>
            <a:lstStyle/>
            <a:p>
              <a:pPr marL="0" marR="0" lvl="0" indent="0" algn="ctr" rtl="0">
                <a:lnSpc>
                  <a:spcPct val="90000"/>
                </a:lnSpc>
                <a:spcBef>
                  <a:spcPts val="0"/>
                </a:spcBef>
                <a:spcAft>
                  <a:spcPts val="0"/>
                </a:spcAft>
                <a:buClr>
                  <a:schemeClr val="lt1"/>
                </a:buClr>
                <a:buSzPts val="5500"/>
                <a:buFont typeface="Montserrat"/>
                <a:buNone/>
              </a:pPr>
              <a:r>
                <a:rPr lang="en-US" sz="5500">
                  <a:solidFill>
                    <a:schemeClr val="lt1"/>
                  </a:solidFill>
                  <a:latin typeface="Montserrat"/>
                  <a:ea typeface="Montserrat"/>
                  <a:cs typeface="Montserrat"/>
                  <a:sym typeface="Montserrat"/>
                </a:rPr>
                <a:t>2</a:t>
              </a:r>
              <a:endParaRPr/>
            </a:p>
          </p:txBody>
        </p:sp>
        <p:sp>
          <p:nvSpPr>
            <p:cNvPr id="506" name="Google Shape;506;p32"/>
            <p:cNvSpPr/>
            <p:nvPr/>
          </p:nvSpPr>
          <p:spPr>
            <a:xfrm rot="5400000">
              <a:off x="2997327" y="1917507"/>
              <a:ext cx="1399085" cy="5264338"/>
            </a:xfrm>
            <a:prstGeom prst="round2SameRect">
              <a:avLst>
                <a:gd name="adj1" fmla="val 16667"/>
                <a:gd name="adj2" fmla="val 0"/>
              </a:avLst>
            </a:prstGeom>
            <a:solidFill>
              <a:srgbClr val="D3E1CC">
                <a:alpha val="89803"/>
              </a:srgbClr>
            </a:solidFill>
            <a:ln w="9525"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txBox="1"/>
            <p:nvPr/>
          </p:nvSpPr>
          <p:spPr>
            <a:xfrm>
              <a:off x="1064701" y="3918431"/>
              <a:ext cx="5196040" cy="1262489"/>
            </a:xfrm>
            <a:prstGeom prst="rect">
              <a:avLst/>
            </a:prstGeom>
            <a:noFill/>
            <a:ln>
              <a:noFill/>
            </a:ln>
          </p:spPr>
          <p:txBody>
            <a:bodyPr spcFirstLastPara="1" wrap="square" lIns="80000" tIns="40000" rIns="80000" bIns="40000" anchor="ctr" anchorCtr="0">
              <a:noAutofit/>
            </a:bodyPr>
            <a:lstStyle/>
            <a:p>
              <a:pPr marL="228600" marR="0" lvl="1" indent="-228600" algn="l" rtl="0">
                <a:lnSpc>
                  <a:spcPct val="90000"/>
                </a:lnSpc>
                <a:spcBef>
                  <a:spcPts val="0"/>
                </a:spcBef>
                <a:spcAft>
                  <a:spcPts val="0"/>
                </a:spcAft>
                <a:buClr>
                  <a:schemeClr val="dk1"/>
                </a:buClr>
                <a:buSzPts val="2100"/>
                <a:buFont typeface="Montserrat"/>
                <a:buChar char="•"/>
              </a:pPr>
              <a:r>
                <a:rPr lang="en-US" sz="2100" b="0" i="0" u="none" strike="noStrike" cap="none">
                  <a:solidFill>
                    <a:schemeClr val="dk1"/>
                  </a:solidFill>
                  <a:latin typeface="Montserrat"/>
                  <a:ea typeface="Montserrat"/>
                  <a:cs typeface="Montserrat"/>
                  <a:sym typeface="Montserrat"/>
                </a:rPr>
                <a:t>Un tratamiento oportuno es fundamental</a:t>
              </a:r>
              <a:endParaRPr/>
            </a:p>
          </p:txBody>
        </p:sp>
        <p:sp>
          <p:nvSpPr>
            <p:cNvPr id="508" name="Google Shape;508;p32"/>
            <p:cNvSpPr/>
            <p:nvPr/>
          </p:nvSpPr>
          <p:spPr>
            <a:xfrm>
              <a:off x="158965" y="3675248"/>
              <a:ext cx="905735" cy="1748856"/>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txBox="1"/>
            <p:nvPr/>
          </p:nvSpPr>
          <p:spPr>
            <a:xfrm>
              <a:off x="203179" y="3719462"/>
              <a:ext cx="817307" cy="1660428"/>
            </a:xfrm>
            <a:prstGeom prst="rect">
              <a:avLst/>
            </a:prstGeom>
            <a:noFill/>
            <a:ln>
              <a:noFill/>
            </a:ln>
          </p:spPr>
          <p:txBody>
            <a:bodyPr spcFirstLastPara="1" wrap="square" lIns="209550" tIns="104775" rIns="209550" bIns="104775" anchor="ctr" anchorCtr="0">
              <a:noAutofit/>
            </a:bodyPr>
            <a:lstStyle/>
            <a:p>
              <a:pPr marL="0" marR="0" lvl="0" indent="0" algn="ctr" rtl="0">
                <a:lnSpc>
                  <a:spcPct val="90000"/>
                </a:lnSpc>
                <a:spcBef>
                  <a:spcPts val="0"/>
                </a:spcBef>
                <a:spcAft>
                  <a:spcPts val="0"/>
                </a:spcAft>
                <a:buClr>
                  <a:schemeClr val="lt1"/>
                </a:buClr>
                <a:buSzPts val="5500"/>
                <a:buFont typeface="Montserrat"/>
                <a:buNone/>
              </a:pPr>
              <a:r>
                <a:rPr lang="en-US" sz="5500">
                  <a:solidFill>
                    <a:schemeClr val="lt1"/>
                  </a:solidFill>
                  <a:latin typeface="Montserrat"/>
                  <a:ea typeface="Montserrat"/>
                  <a:cs typeface="Montserrat"/>
                  <a:sym typeface="Montserrat"/>
                </a:rPr>
                <a:t>3</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3"/>
          <p:cNvSpPr txBox="1">
            <a:spLocks noGrp="1"/>
          </p:cNvSpPr>
          <p:nvPr>
            <p:ph type="title"/>
          </p:nvPr>
        </p:nvSpPr>
        <p:spPr>
          <a:xfrm>
            <a:off x="831850" y="1709738"/>
            <a:ext cx="10515600" cy="195780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7200"/>
              <a:buFont typeface="Montserrat"/>
              <a:buNone/>
            </a:pPr>
            <a:r>
              <a:rPr lang="en-US" sz="6500"/>
              <a:t>¡MUCHAS GRACIAS!</a:t>
            </a:r>
            <a:endParaRPr sz="4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a:stretch/>
        </p:blipFill>
        <p:spPr>
          <a:xfrm>
            <a:off x="5715021" y="976159"/>
            <a:ext cx="5545736" cy="5470938"/>
          </a:xfrm>
          <a:prstGeom prst="rect">
            <a:avLst/>
          </a:prstGeom>
          <a:noFill/>
          <a:ln>
            <a:noFill/>
          </a:ln>
        </p:spPr>
      </p:pic>
      <p:sp>
        <p:nvSpPr>
          <p:cNvPr id="131" name="Google Shape;131;p4"/>
          <p:cNvSpPr txBox="1">
            <a:spLocks noGrp="1"/>
          </p:cNvSpPr>
          <p:nvPr>
            <p:ph type="title"/>
          </p:nvPr>
        </p:nvSpPr>
        <p:spPr>
          <a:xfrm>
            <a:off x="346533" y="713509"/>
            <a:ext cx="5209140" cy="27154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DENSIDAD MINERAL ÓSEA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69654" y="529431"/>
            <a:ext cx="7273925" cy="5799138"/>
          </a:xfrm>
          <a:prstGeom prst="rect">
            <a:avLst/>
          </a:prstGeom>
          <a:noFill/>
          <a:ln>
            <a:noFill/>
          </a:ln>
        </p:spPr>
      </p:pic>
      <p:sp>
        <p:nvSpPr>
          <p:cNvPr id="138" name="Google Shape;138;p5"/>
          <p:cNvSpPr txBox="1">
            <a:spLocks noGrp="1"/>
          </p:cNvSpPr>
          <p:nvPr>
            <p:ph type="title"/>
          </p:nvPr>
        </p:nvSpPr>
        <p:spPr>
          <a:xfrm>
            <a:off x="485463" y="1413164"/>
            <a:ext cx="4516028"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MASA ÓSEA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476231" y="828502"/>
            <a:ext cx="5619769"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n-US"/>
              <a:t>FISIOPATOLOGÍA</a:t>
            </a:r>
            <a:endParaRPr/>
          </a:p>
        </p:txBody>
      </p:sp>
      <p:grpSp>
        <p:nvGrpSpPr>
          <p:cNvPr id="145" name="Google Shape;145;p6"/>
          <p:cNvGrpSpPr/>
          <p:nvPr/>
        </p:nvGrpSpPr>
        <p:grpSpPr>
          <a:xfrm>
            <a:off x="4402412" y="830383"/>
            <a:ext cx="7701003" cy="5414904"/>
            <a:chOff x="213498" y="1881"/>
            <a:chExt cx="7701003" cy="5414904"/>
          </a:xfrm>
        </p:grpSpPr>
        <p:sp>
          <p:nvSpPr>
            <p:cNvPr id="146" name="Google Shape;146;p6"/>
            <p:cNvSpPr/>
            <p:nvPr/>
          </p:nvSpPr>
          <p:spPr>
            <a:xfrm>
              <a:off x="2874010" y="3036805"/>
              <a:ext cx="2379980" cy="2379980"/>
            </a:xfrm>
            <a:prstGeom prst="ellipse">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txBox="1"/>
            <p:nvPr/>
          </p:nvSpPr>
          <p:spPr>
            <a:xfrm>
              <a:off x="3222550" y="3385345"/>
              <a:ext cx="1682900" cy="16829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3400"/>
                <a:buFont typeface="Montserrat"/>
                <a:buNone/>
              </a:pPr>
              <a:r>
                <a:rPr lang="en-US" sz="3400" b="0" i="0" u="none" strike="noStrike" cap="none">
                  <a:solidFill>
                    <a:schemeClr val="lt1"/>
                  </a:solidFill>
                  <a:latin typeface="Montserrat"/>
                  <a:ea typeface="Montserrat"/>
                  <a:cs typeface="Montserrat"/>
                  <a:sym typeface="Montserrat"/>
                </a:rPr>
                <a:t>HUESO</a:t>
              </a:r>
              <a:endParaRPr/>
            </a:p>
          </p:txBody>
        </p:sp>
        <p:sp>
          <p:nvSpPr>
            <p:cNvPr id="148" name="Google Shape;148;p6"/>
            <p:cNvSpPr/>
            <p:nvPr/>
          </p:nvSpPr>
          <p:spPr>
            <a:xfrm rot="-8700000">
              <a:off x="1161933" y="2560481"/>
              <a:ext cx="2013351" cy="678294"/>
            </a:xfrm>
            <a:prstGeom prst="leftArrow">
              <a:avLst>
                <a:gd name="adj1" fmla="val 60000"/>
                <a:gd name="adj2"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13498" y="1417830"/>
              <a:ext cx="2260981" cy="1808784"/>
            </a:xfrm>
            <a:prstGeom prst="roundRect">
              <a:avLst>
                <a:gd name="adj" fmla="val 1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266475" y="1470807"/>
              <a:ext cx="2155027" cy="170283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CÉLULAS</a:t>
              </a:r>
              <a:endParaRPr/>
            </a:p>
          </p:txBody>
        </p:sp>
        <p:sp>
          <p:nvSpPr>
            <p:cNvPr id="151" name="Google Shape;151;p6"/>
            <p:cNvSpPr/>
            <p:nvPr/>
          </p:nvSpPr>
          <p:spPr>
            <a:xfrm rot="-5400000">
              <a:off x="3057324" y="1573802"/>
              <a:ext cx="2013351" cy="678294"/>
            </a:xfrm>
            <a:prstGeom prst="leftArrow">
              <a:avLst>
                <a:gd name="adj1" fmla="val 60000"/>
                <a:gd name="adj2" fmla="val 50000"/>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2933509" y="1881"/>
              <a:ext cx="2260981" cy="1808784"/>
            </a:xfrm>
            <a:prstGeom prst="roundRect">
              <a:avLst>
                <a:gd name="adj" fmla="val 10000"/>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txBox="1"/>
            <p:nvPr/>
          </p:nvSpPr>
          <p:spPr>
            <a:xfrm>
              <a:off x="2986486" y="54858"/>
              <a:ext cx="2155027" cy="170283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MATRIZ ORGÁNICA</a:t>
              </a:r>
              <a:endParaRPr/>
            </a:p>
          </p:txBody>
        </p:sp>
        <p:sp>
          <p:nvSpPr>
            <p:cNvPr id="154" name="Google Shape;154;p6"/>
            <p:cNvSpPr/>
            <p:nvPr/>
          </p:nvSpPr>
          <p:spPr>
            <a:xfrm rot="-2100000">
              <a:off x="4952715" y="2560481"/>
              <a:ext cx="2013351" cy="678294"/>
            </a:xfrm>
            <a:prstGeom prst="leftArrow">
              <a:avLst>
                <a:gd name="adj1" fmla="val 60000"/>
                <a:gd name="adj2" fmla="val 5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5653520" y="1417830"/>
              <a:ext cx="2260981" cy="1808784"/>
            </a:xfrm>
            <a:prstGeom prst="roundRect">
              <a:avLst>
                <a:gd name="adj" fmla="val 1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txBox="1"/>
            <p:nvPr/>
          </p:nvSpPr>
          <p:spPr>
            <a:xfrm>
              <a:off x="5706497" y="1470807"/>
              <a:ext cx="2155027" cy="170283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MATRIZ INORGÁNICA</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582445" y="138545"/>
            <a:ext cx="5749082"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AAA7"/>
              </a:buClr>
              <a:buSzPts val="4400"/>
              <a:buFont typeface="Montserrat"/>
              <a:buNone/>
            </a:pPr>
            <a:r>
              <a:rPr lang="en-US"/>
              <a:t>FISIOPATOLOGÍA</a:t>
            </a:r>
            <a:endParaRPr/>
          </a:p>
        </p:txBody>
      </p:sp>
      <p:grpSp>
        <p:nvGrpSpPr>
          <p:cNvPr id="163" name="Google Shape;163;p7"/>
          <p:cNvGrpSpPr/>
          <p:nvPr/>
        </p:nvGrpSpPr>
        <p:grpSpPr>
          <a:xfrm>
            <a:off x="5007033" y="1124480"/>
            <a:ext cx="2926080" cy="5413243"/>
            <a:chOff x="2600960" y="2711"/>
            <a:chExt cx="2926080" cy="5413243"/>
          </a:xfrm>
        </p:grpSpPr>
        <p:sp>
          <p:nvSpPr>
            <p:cNvPr id="164" name="Google Shape;164;p7"/>
            <p:cNvSpPr/>
            <p:nvPr/>
          </p:nvSpPr>
          <p:spPr>
            <a:xfrm>
              <a:off x="2600960" y="2711"/>
              <a:ext cx="2926080" cy="1304395"/>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txBox="1"/>
            <p:nvPr/>
          </p:nvSpPr>
          <p:spPr>
            <a:xfrm>
              <a:off x="2664635" y="66386"/>
              <a:ext cx="2798730" cy="1177045"/>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Montserrat"/>
                <a:buNone/>
              </a:pPr>
              <a:r>
                <a:rPr lang="en-US" sz="2900" b="0" i="0" u="none" strike="noStrike" cap="none">
                  <a:solidFill>
                    <a:schemeClr val="lt1"/>
                  </a:solidFill>
                  <a:latin typeface="Montserrat"/>
                  <a:ea typeface="Montserrat"/>
                  <a:cs typeface="Montserrat"/>
                  <a:sym typeface="Montserrat"/>
                </a:rPr>
                <a:t>Estrógenos</a:t>
              </a:r>
              <a:endParaRPr/>
            </a:p>
          </p:txBody>
        </p:sp>
        <p:sp>
          <p:nvSpPr>
            <p:cNvPr id="166" name="Google Shape;166;p7"/>
            <p:cNvSpPr/>
            <p:nvPr/>
          </p:nvSpPr>
          <p:spPr>
            <a:xfrm>
              <a:off x="2600960" y="1372327"/>
              <a:ext cx="2926080" cy="1304395"/>
            </a:xfrm>
            <a:prstGeom prst="roundRect">
              <a:avLst>
                <a:gd name="adj" fmla="val 16667"/>
              </a:avLst>
            </a:prstGeom>
            <a:gradFill>
              <a:gsLst>
                <a:gs pos="0">
                  <a:srgbClr val="67CFBD"/>
                </a:gs>
                <a:gs pos="50000">
                  <a:srgbClr val="49CEBA"/>
                </a:gs>
                <a:gs pos="100000">
                  <a:srgbClr val="39BDA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txBox="1"/>
            <p:nvPr/>
          </p:nvSpPr>
          <p:spPr>
            <a:xfrm>
              <a:off x="2664635" y="1436002"/>
              <a:ext cx="2798730" cy="1177045"/>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Montserrat"/>
                <a:buNone/>
              </a:pPr>
              <a:r>
                <a:rPr lang="en-US" sz="2900" b="0" i="0" u="none" strike="noStrike" cap="none">
                  <a:solidFill>
                    <a:schemeClr val="lt1"/>
                  </a:solidFill>
                  <a:latin typeface="Montserrat"/>
                  <a:ea typeface="Montserrat"/>
                  <a:cs typeface="Montserrat"/>
                  <a:sym typeface="Montserrat"/>
                </a:rPr>
                <a:t>Testosterona </a:t>
              </a:r>
              <a:endParaRPr/>
            </a:p>
          </p:txBody>
        </p:sp>
        <p:sp>
          <p:nvSpPr>
            <p:cNvPr id="168" name="Google Shape;168;p7"/>
            <p:cNvSpPr/>
            <p:nvPr/>
          </p:nvSpPr>
          <p:spPr>
            <a:xfrm>
              <a:off x="2600960" y="2741943"/>
              <a:ext cx="2926080" cy="1304395"/>
            </a:xfrm>
            <a:prstGeom prst="roundRect">
              <a:avLst>
                <a:gd name="adj" fmla="val 16667"/>
              </a:avLst>
            </a:prstGeom>
            <a:gradFill>
              <a:gsLst>
                <a:gs pos="0">
                  <a:srgbClr val="61C475"/>
                </a:gs>
                <a:gs pos="50000">
                  <a:srgbClr val="42C25D"/>
                </a:gs>
                <a:gs pos="100000">
                  <a:srgbClr val="33B14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txBox="1"/>
            <p:nvPr/>
          </p:nvSpPr>
          <p:spPr>
            <a:xfrm>
              <a:off x="2664635" y="2805618"/>
              <a:ext cx="2798730" cy="1177045"/>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Montserrat"/>
                <a:buNone/>
              </a:pPr>
              <a:r>
                <a:rPr lang="en-US" sz="2900" b="0" i="0" u="none" strike="noStrike" cap="none">
                  <a:solidFill>
                    <a:schemeClr val="lt1"/>
                  </a:solidFill>
                  <a:latin typeface="Montserrat"/>
                  <a:ea typeface="Montserrat"/>
                  <a:cs typeface="Montserrat"/>
                  <a:sym typeface="Montserrat"/>
                </a:rPr>
                <a:t>Vitamina D</a:t>
              </a:r>
              <a:endParaRPr/>
            </a:p>
          </p:txBody>
        </p:sp>
        <p:sp>
          <p:nvSpPr>
            <p:cNvPr id="170" name="Google Shape;170;p7"/>
            <p:cNvSpPr/>
            <p:nvPr/>
          </p:nvSpPr>
          <p:spPr>
            <a:xfrm>
              <a:off x="2600960" y="4111559"/>
              <a:ext cx="2926080" cy="1304395"/>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txBox="1"/>
            <p:nvPr/>
          </p:nvSpPr>
          <p:spPr>
            <a:xfrm>
              <a:off x="2664635" y="4175234"/>
              <a:ext cx="2798730" cy="1177045"/>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chemeClr val="lt1"/>
                </a:buClr>
                <a:buSzPts val="2900"/>
                <a:buFont typeface="Montserrat"/>
                <a:buNone/>
              </a:pPr>
              <a:r>
                <a:rPr lang="en-US" sz="2900" b="0" i="0" u="none" strike="noStrike" cap="none">
                  <a:solidFill>
                    <a:schemeClr val="lt1"/>
                  </a:solidFill>
                  <a:latin typeface="Montserrat"/>
                  <a:ea typeface="Montserrat"/>
                  <a:cs typeface="Montserrat"/>
                  <a:sym typeface="Montserrat"/>
                </a:rPr>
                <a:t>Calcio</a:t>
              </a:r>
              <a:endParaRPr/>
            </a:p>
          </p:txBody>
        </p:sp>
      </p:grpSp>
      <p:grpSp>
        <p:nvGrpSpPr>
          <p:cNvPr id="172" name="Google Shape;172;p7"/>
          <p:cNvGrpSpPr/>
          <p:nvPr/>
        </p:nvGrpSpPr>
        <p:grpSpPr>
          <a:xfrm>
            <a:off x="8497824" y="1124413"/>
            <a:ext cx="2926080" cy="5413376"/>
            <a:chOff x="2600960" y="2645"/>
            <a:chExt cx="2926080" cy="5413376"/>
          </a:xfrm>
        </p:grpSpPr>
        <p:sp>
          <p:nvSpPr>
            <p:cNvPr id="173" name="Google Shape;173;p7"/>
            <p:cNvSpPr/>
            <p:nvPr/>
          </p:nvSpPr>
          <p:spPr>
            <a:xfrm>
              <a:off x="2600960" y="2645"/>
              <a:ext cx="2926080" cy="1746250"/>
            </a:xfrm>
            <a:prstGeom prst="roundRect">
              <a:avLst>
                <a:gd name="adj" fmla="val 16667"/>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2686205" y="87890"/>
              <a:ext cx="2755590" cy="15757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Paratohormona</a:t>
              </a:r>
              <a:endParaRPr sz="2400" b="0" i="0" u="none" strike="noStrike" cap="none">
                <a:solidFill>
                  <a:schemeClr val="lt1"/>
                </a:solidFill>
                <a:latin typeface="Montserrat"/>
                <a:ea typeface="Montserrat"/>
                <a:cs typeface="Montserrat"/>
                <a:sym typeface="Montserrat"/>
              </a:endParaRPr>
            </a:p>
          </p:txBody>
        </p:sp>
        <p:sp>
          <p:nvSpPr>
            <p:cNvPr id="175" name="Google Shape;175;p7"/>
            <p:cNvSpPr/>
            <p:nvPr/>
          </p:nvSpPr>
          <p:spPr>
            <a:xfrm>
              <a:off x="2600960" y="1836208"/>
              <a:ext cx="2926080" cy="1746250"/>
            </a:xfrm>
            <a:prstGeom prst="roundRect">
              <a:avLst>
                <a:gd name="adj" fmla="val 16667"/>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2686205" y="1921453"/>
              <a:ext cx="2755590" cy="15757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Hormonas tiroideas</a:t>
              </a:r>
              <a:endParaRPr/>
            </a:p>
          </p:txBody>
        </p:sp>
        <p:sp>
          <p:nvSpPr>
            <p:cNvPr id="177" name="Google Shape;177;p7"/>
            <p:cNvSpPr/>
            <p:nvPr/>
          </p:nvSpPr>
          <p:spPr>
            <a:xfrm>
              <a:off x="2600960" y="3669771"/>
              <a:ext cx="2926080" cy="1746250"/>
            </a:xfrm>
            <a:prstGeom prst="roundRect">
              <a:avLst>
                <a:gd name="adj" fmla="val 16667"/>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2686205" y="3755016"/>
              <a:ext cx="2755590" cy="15757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i="0" u="none" strike="noStrike" cap="none">
                  <a:solidFill>
                    <a:schemeClr val="lt1"/>
                  </a:solidFill>
                  <a:latin typeface="Montserrat"/>
                  <a:ea typeface="Montserrat"/>
                  <a:cs typeface="Montserrat"/>
                  <a:sym typeface="Montserrat"/>
                </a:rPr>
                <a:t>Calcitriol</a:t>
              </a:r>
              <a:endParaRPr sz="2400" b="0" i="0" u="none" strike="noStrike" cap="none">
                <a:solidFill>
                  <a:schemeClr val="lt1"/>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8"/>
          <p:cNvPicPr preferRelativeResize="0"/>
          <p:nvPr/>
        </p:nvPicPr>
        <p:blipFill rotWithShape="1">
          <a:blip r:embed="rId3">
            <a:alphaModFix/>
          </a:blip>
          <a:srcRect/>
          <a:stretch/>
        </p:blipFill>
        <p:spPr>
          <a:xfrm>
            <a:off x="4848825" y="1327275"/>
            <a:ext cx="7120149" cy="5322900"/>
          </a:xfrm>
          <a:prstGeom prst="rect">
            <a:avLst/>
          </a:prstGeom>
          <a:noFill/>
          <a:ln>
            <a:noFill/>
          </a:ln>
        </p:spPr>
      </p:pic>
      <p:sp>
        <p:nvSpPr>
          <p:cNvPr id="185" name="Google Shape;185;p8"/>
          <p:cNvSpPr txBox="1"/>
          <p:nvPr/>
        </p:nvSpPr>
        <p:spPr>
          <a:xfrm>
            <a:off x="582445" y="138545"/>
            <a:ext cx="5749082" cy="11887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AAA7"/>
              </a:buClr>
              <a:buSzPts val="4400"/>
              <a:buFont typeface="Montserrat"/>
              <a:buNone/>
            </a:pPr>
            <a:r>
              <a:rPr lang="en-US" sz="4400" b="1" i="0" u="none" strike="noStrike" cap="none">
                <a:solidFill>
                  <a:srgbClr val="00AAA7"/>
                </a:solidFill>
                <a:latin typeface="Montserrat"/>
                <a:ea typeface="Montserrat"/>
                <a:cs typeface="Montserrat"/>
                <a:sym typeface="Montserrat"/>
              </a:rPr>
              <a:t>FISIOPATOLOGÍA</a:t>
            </a:r>
            <a:endParaRPr sz="4400" b="1" i="0" u="none" strike="noStrike" cap="none">
              <a:solidFill>
                <a:srgbClr val="00AAA7"/>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402336" y="637309"/>
            <a:ext cx="5278028"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n-US"/>
              <a:t>EPIDEMIOLOGÍA</a:t>
            </a:r>
            <a:endParaRPr/>
          </a:p>
        </p:txBody>
      </p:sp>
      <p:sp>
        <p:nvSpPr>
          <p:cNvPr id="192" name="Google Shape;192;p9"/>
          <p:cNvSpPr txBox="1">
            <a:spLocks noGrp="1"/>
          </p:cNvSpPr>
          <p:nvPr>
            <p:ph type="body" idx="1"/>
          </p:nvPr>
        </p:nvSpPr>
        <p:spPr>
          <a:xfrm>
            <a:off x="5154445" y="1617803"/>
            <a:ext cx="6483374" cy="44071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400"/>
              <a:buChar char="•"/>
            </a:pPr>
            <a:r>
              <a:rPr lang="en-US" sz="2400"/>
              <a:t>Afectación predominante en mujeres (Caucásicas)</a:t>
            </a:r>
            <a:endParaRPr/>
          </a:p>
          <a:p>
            <a:pPr marL="685800" lvl="1" indent="-228600" algn="l" rtl="0">
              <a:lnSpc>
                <a:spcPct val="90000"/>
              </a:lnSpc>
              <a:spcBef>
                <a:spcPts val="500"/>
              </a:spcBef>
              <a:spcAft>
                <a:spcPts val="0"/>
              </a:spcAft>
              <a:buClr>
                <a:srgbClr val="152B48"/>
              </a:buClr>
              <a:buSzPts val="2000"/>
              <a:buChar char="•"/>
            </a:pPr>
            <a:r>
              <a:rPr lang="en-US" sz="2000"/>
              <a:t>Proporción 3:1</a:t>
            </a:r>
            <a:endParaRPr/>
          </a:p>
          <a:p>
            <a:pPr marL="228600" lvl="0" indent="-228600" algn="l" rtl="0">
              <a:lnSpc>
                <a:spcPct val="90000"/>
              </a:lnSpc>
              <a:spcBef>
                <a:spcPts val="1000"/>
              </a:spcBef>
              <a:spcAft>
                <a:spcPts val="0"/>
              </a:spcAft>
              <a:buClr>
                <a:srgbClr val="152B48"/>
              </a:buClr>
              <a:buSzPts val="2400"/>
              <a:buChar char="•"/>
            </a:pPr>
            <a:r>
              <a:rPr lang="en-US" sz="2400"/>
              <a:t>Aumento del riesgo de fracturas </a:t>
            </a:r>
            <a:endParaRPr/>
          </a:p>
          <a:p>
            <a:pPr marL="685800" lvl="1" indent="-228600" algn="l" rtl="0">
              <a:lnSpc>
                <a:spcPct val="90000"/>
              </a:lnSpc>
              <a:spcBef>
                <a:spcPts val="500"/>
              </a:spcBef>
              <a:spcAft>
                <a:spcPts val="0"/>
              </a:spcAft>
              <a:buClr>
                <a:srgbClr val="152B48"/>
              </a:buClr>
              <a:buSzPts val="2000"/>
              <a:buChar char="•"/>
            </a:pPr>
            <a:r>
              <a:rPr lang="en-US" sz="2000"/>
              <a:t>Radio distal (50 años)</a:t>
            </a:r>
            <a:endParaRPr/>
          </a:p>
          <a:p>
            <a:pPr marL="685800" lvl="1" indent="-228600" algn="l" rtl="0">
              <a:lnSpc>
                <a:spcPct val="90000"/>
              </a:lnSpc>
              <a:spcBef>
                <a:spcPts val="500"/>
              </a:spcBef>
              <a:spcAft>
                <a:spcPts val="0"/>
              </a:spcAft>
              <a:buClr>
                <a:srgbClr val="152B48"/>
              </a:buClr>
              <a:buSzPts val="2000"/>
              <a:buChar char="•"/>
            </a:pPr>
            <a:r>
              <a:rPr lang="en-US" sz="2000"/>
              <a:t>Vertebrales </a:t>
            </a:r>
            <a:endParaRPr/>
          </a:p>
          <a:p>
            <a:pPr marL="685800" lvl="1" indent="-228600" algn="l" rtl="0">
              <a:lnSpc>
                <a:spcPct val="90000"/>
              </a:lnSpc>
              <a:spcBef>
                <a:spcPts val="500"/>
              </a:spcBef>
              <a:spcAft>
                <a:spcPts val="0"/>
              </a:spcAft>
              <a:buClr>
                <a:srgbClr val="152B48"/>
              </a:buClr>
              <a:buSzPts val="2000"/>
              <a:buChar char="•"/>
            </a:pPr>
            <a:r>
              <a:rPr lang="en-US" sz="2000"/>
              <a:t>Cadera </a:t>
            </a:r>
            <a:endParaRPr/>
          </a:p>
          <a:p>
            <a:pPr marL="228600" lvl="0" indent="-228600" algn="l" rtl="0">
              <a:lnSpc>
                <a:spcPct val="90000"/>
              </a:lnSpc>
              <a:spcBef>
                <a:spcPts val="1000"/>
              </a:spcBef>
              <a:spcAft>
                <a:spcPts val="0"/>
              </a:spcAft>
              <a:buClr>
                <a:srgbClr val="152B48"/>
              </a:buClr>
              <a:buSzPts val="2400"/>
              <a:buChar char="•"/>
            </a:pPr>
            <a:r>
              <a:rPr lang="en-US" sz="2400"/>
              <a:t>Aumento lineal del riesgo con el envejecimiento </a:t>
            </a:r>
            <a:endParaRPr/>
          </a:p>
          <a:p>
            <a:pPr marL="228600" lvl="0" indent="-228600" algn="l" rtl="0">
              <a:lnSpc>
                <a:spcPct val="90000"/>
              </a:lnSpc>
              <a:spcBef>
                <a:spcPts val="1000"/>
              </a:spcBef>
              <a:spcAft>
                <a:spcPts val="0"/>
              </a:spcAft>
              <a:buClr>
                <a:srgbClr val="152B48"/>
              </a:buClr>
              <a:buSzPts val="2400"/>
              <a:buChar char="•"/>
            </a:pPr>
            <a:r>
              <a:rPr lang="en-US" sz="2400"/>
              <a:t>Grandes costos económicos</a:t>
            </a:r>
            <a:endParaRPr/>
          </a:p>
          <a:p>
            <a:pPr marL="228600" lvl="0" indent="-228600" algn="l" rtl="0">
              <a:lnSpc>
                <a:spcPct val="90000"/>
              </a:lnSpc>
              <a:spcBef>
                <a:spcPts val="1000"/>
              </a:spcBef>
              <a:spcAft>
                <a:spcPts val="0"/>
              </a:spcAft>
              <a:buClr>
                <a:srgbClr val="152B48"/>
              </a:buClr>
              <a:buSzPts val="2400"/>
              <a:buChar char="•"/>
            </a:pPr>
            <a:r>
              <a:rPr lang="en-US" sz="2400"/>
              <a:t>Situación en Colombia</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Panorámica</PresentationFormat>
  <Paragraphs>341</Paragraphs>
  <Slides>33</Slides>
  <Notes>33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Montserrat</vt:lpstr>
      <vt:lpstr>Noto Sans Symbols</vt:lpstr>
      <vt:lpstr>Calibri</vt:lpstr>
      <vt:lpstr>Tema de Office</vt:lpstr>
      <vt:lpstr>OSTEOPOROSIS</vt:lpstr>
      <vt:lpstr>¿QUÉ ES LA OSTEOPOROSIS?</vt:lpstr>
      <vt:lpstr>FORTALEZA DEL HUESO</vt:lpstr>
      <vt:lpstr>DENSIDAD MINERAL ÓSEA</vt:lpstr>
      <vt:lpstr>MASA ÓSEA</vt:lpstr>
      <vt:lpstr>FISIOPATOLOGÍA</vt:lpstr>
      <vt:lpstr>FISIOPATOLOGÍA</vt:lpstr>
      <vt:lpstr>Presentación de PowerPoint</vt:lpstr>
      <vt:lpstr>EPIDEMIOLOGÍA</vt:lpstr>
      <vt:lpstr>TIPOS DE OSTEOPOROSIS</vt:lpstr>
      <vt:lpstr>OSTEOPOROSIS SECUNDARIA</vt:lpstr>
      <vt:lpstr>ENFERMEDADES</vt:lpstr>
      <vt:lpstr>MEDICAMENTOS</vt:lpstr>
      <vt:lpstr>¿EN QUIÉN SOSPECHAR CAUSAS SECUNDARIAS?</vt:lpstr>
      <vt:lpstr>FACTORES DE RIESGO PARA OSTEOPOROSIS </vt:lpstr>
      <vt:lpstr>FACTORES DE RIESGO PARA FRACTURAS</vt:lpstr>
      <vt:lpstr>FRACTURA POR FRAGILIDAD </vt:lpstr>
      <vt:lpstr>DENSITOMETRÍA ÓSEA</vt:lpstr>
      <vt:lpstr>INDICACIONES DENSITOMETRÍA</vt:lpstr>
      <vt:lpstr>INDICACIONES DENSITOMETRÍA</vt:lpstr>
      <vt:lpstr>CRITERIOS DIAGNÓSTICOS DENSITOMÉTRICOS</vt:lpstr>
      <vt:lpstr>CRITERIOS DIAGNÓSTICOS CLÍNICOS </vt:lpstr>
      <vt:lpstr>INDICACIONES DE RX DE COLUMNA EN OSTEOPOROSIS </vt:lpstr>
      <vt:lpstr>OTROS PARACLÍNICOS </vt:lpstr>
      <vt:lpstr>FRAX</vt:lpstr>
      <vt:lpstr>¿EN QUIÉN USO FRAX?</vt:lpstr>
      <vt:lpstr>INTERPRETACIÓN FRAX</vt:lpstr>
      <vt:lpstr>TRATAMIENTO OBJETIVOS </vt:lpstr>
      <vt:lpstr>TRATAMIENTO INDICACIONES</vt:lpstr>
      <vt:lpstr>TRATAMIENTO NO FARMACOLÓGICO</vt:lpstr>
      <vt:lpstr>TRATAMIENTO FARMACOLÓGICO</vt:lpstr>
      <vt:lpstr>CONCLUSIONES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MIGUEL BERNARDO GIRALDO SERNA</dc:creator>
  <cp:lastModifiedBy>User</cp:lastModifiedBy>
  <cp:revision>1</cp:revision>
  <dcterms:created xsi:type="dcterms:W3CDTF">2021-02-28T14:18:29Z</dcterms:created>
  <dcterms:modified xsi:type="dcterms:W3CDTF">2021-05-05T20:48:32Z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1433755</vt:lpwstr>
  </property>
  <property fmtid="{D5CDD505-2E9C-101B-9397-08002B2CF9AE}" name="NXPowerLiteSettings" pid="3">
    <vt:lpwstr>C7000400038000</vt:lpwstr>
  </property>
  <property fmtid="{D5CDD505-2E9C-101B-9397-08002B2CF9AE}" name="NXPowerLiteVersion" pid="4">
    <vt:lpwstr>S9.0.3</vt:lpwstr>
  </property>
</Properties>
</file>