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1" r:id="rId3"/>
    <p:sldId id="262" r:id="rId4"/>
    <p:sldId id="270" r:id="rId5"/>
    <p:sldId id="257" r:id="rId6"/>
    <p:sldId id="264" r:id="rId7"/>
    <p:sldId id="258" r:id="rId8"/>
    <p:sldId id="271" r:id="rId9"/>
    <p:sldId id="274" r:id="rId10"/>
    <p:sldId id="275" r:id="rId11"/>
    <p:sldId id="276" r:id="rId12"/>
    <p:sldId id="277" r:id="rId13"/>
    <p:sldId id="278" r:id="rId14"/>
    <p:sldId id="260" r:id="rId15"/>
    <p:sldId id="273" r:id="rId16"/>
    <p:sldId id="272" r:id="rId17"/>
    <p:sldId id="281" r:id="rId18"/>
    <p:sldId id="265" r:id="rId19"/>
    <p:sldId id="279" r:id="rId20"/>
    <p:sldId id="280" r:id="rId21"/>
    <p:sldId id="266" r:id="rId22"/>
    <p:sldId id="282" r:id="rId23"/>
    <p:sldId id="268" r:id="rId24"/>
    <p:sldId id="284" r:id="rId25"/>
    <p:sldId id="286" r:id="rId26"/>
    <p:sldId id="285" r:id="rId27"/>
    <p:sldId id="267" r:id="rId28"/>
    <p:sldId id="269" r:id="rId29"/>
    <p:sldId id="287" r:id="rId30"/>
    <p:sldId id="301" r:id="rId31"/>
    <p:sldId id="288" r:id="rId32"/>
    <p:sldId id="289" r:id="rId33"/>
    <p:sldId id="290" r:id="rId34"/>
    <p:sldId id="292" r:id="rId35"/>
    <p:sldId id="291" r:id="rId36"/>
    <p:sldId id="293" r:id="rId37"/>
    <p:sldId id="294" r:id="rId38"/>
    <p:sldId id="296" r:id="rId39"/>
    <p:sldId id="300" r:id="rId40"/>
    <p:sldId id="297" r:id="rId41"/>
    <p:sldId id="298" r:id="rId42"/>
    <p:sldId id="299" r:id="rId43"/>
    <p:sldId id="303" r:id="rId44"/>
    <p:sldId id="302" r:id="rId45"/>
    <p:sldId id="263" r:id="rId4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9" autoAdjust="0"/>
    <p:restoredTop sz="92714" autoAdjust="0"/>
  </p:normalViewPr>
  <p:slideViewPr>
    <p:cSldViewPr snapToGrid="0" showGuides="1">
      <p:cViewPr varScale="1">
        <p:scale>
          <a:sx n="80" d="100"/>
          <a:sy n="80"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39292-5E2F-D742-A8EA-C67AF9B87C27}" type="doc">
      <dgm:prSet loTypeId="urn:microsoft.com/office/officeart/2008/layout/HalfCircleOrganizationChart" loCatId="" qsTypeId="urn:microsoft.com/office/officeart/2005/8/quickstyle/simple4" qsCatId="simple" csTypeId="urn:microsoft.com/office/officeart/2005/8/colors/accent0_1" csCatId="mainScheme" phldr="1"/>
      <dgm:spPr/>
      <dgm:t>
        <a:bodyPr/>
        <a:lstStyle/>
        <a:p>
          <a:endParaRPr lang="es-ES_tradnl"/>
        </a:p>
      </dgm:t>
    </dgm:pt>
    <dgm:pt modelId="{EC990854-DA1F-D04F-A033-759019FAA8A9}">
      <dgm:prSet phldrT="[Texto]" custT="1"/>
      <dgm:spPr/>
      <dgm:t>
        <a:bodyPr/>
        <a:lstStyle/>
        <a:p>
          <a:r>
            <a:rPr lang="es-ES_tradnl" sz="1800" b="1" dirty="0">
              <a:solidFill>
                <a:srgbClr val="152B48"/>
              </a:solidFill>
              <a:latin typeface="Montserrat" panose="00000500000000000000" pitchFamily="50" charset="0"/>
            </a:rPr>
            <a:t>Endocrina</a:t>
          </a:r>
        </a:p>
      </dgm:t>
    </dgm:pt>
    <dgm:pt modelId="{B2CB689B-EFA8-7E40-867B-02E05752AFEE}" type="parTrans" cxnId="{32D0B074-7DE0-734B-8EF5-5F6EB24B5ECE}">
      <dgm:prSet/>
      <dgm:spPr/>
      <dgm:t>
        <a:bodyPr/>
        <a:lstStyle/>
        <a:p>
          <a:endParaRPr lang="es-ES_tradnl" sz="1600">
            <a:solidFill>
              <a:srgbClr val="152B48"/>
            </a:solidFill>
            <a:latin typeface="Montserrat" panose="00000500000000000000" pitchFamily="50" charset="0"/>
          </a:endParaRPr>
        </a:p>
      </dgm:t>
    </dgm:pt>
    <dgm:pt modelId="{5F9F9A88-8461-FC46-9DC3-939209A25963}" type="sibTrans" cxnId="{32D0B074-7DE0-734B-8EF5-5F6EB24B5ECE}">
      <dgm:prSet/>
      <dgm:spPr/>
      <dgm:t>
        <a:bodyPr/>
        <a:lstStyle/>
        <a:p>
          <a:endParaRPr lang="es-ES_tradnl" sz="1600">
            <a:solidFill>
              <a:srgbClr val="152B48"/>
            </a:solidFill>
            <a:latin typeface="Montserrat" panose="00000500000000000000" pitchFamily="50" charset="0"/>
          </a:endParaRPr>
        </a:p>
      </dgm:t>
    </dgm:pt>
    <dgm:pt modelId="{E31A492C-4A2C-1F4F-A22B-723274448DC5}">
      <dgm:prSet phldrT="[Texto]" custT="1"/>
      <dgm:spPr/>
      <dgm:t>
        <a:bodyPr/>
        <a:lstStyle/>
        <a:p>
          <a:r>
            <a:rPr lang="es-ES_tradnl" sz="1800" b="1" dirty="0">
              <a:solidFill>
                <a:srgbClr val="152B48"/>
              </a:solidFill>
              <a:latin typeface="Montserrat" panose="00000500000000000000" pitchFamily="50" charset="0"/>
            </a:rPr>
            <a:t>Exocrina</a:t>
          </a:r>
        </a:p>
      </dgm:t>
    </dgm:pt>
    <dgm:pt modelId="{E943D3F9-F973-3540-9B08-89E7D1ED7A2C}" type="parTrans" cxnId="{538E5226-1578-8A48-A238-E52C668BA1A8}">
      <dgm:prSet/>
      <dgm:spPr/>
      <dgm:t>
        <a:bodyPr/>
        <a:lstStyle/>
        <a:p>
          <a:endParaRPr lang="es-ES_tradnl" sz="1600">
            <a:solidFill>
              <a:srgbClr val="152B48"/>
            </a:solidFill>
            <a:latin typeface="Montserrat" panose="00000500000000000000" pitchFamily="50" charset="0"/>
          </a:endParaRPr>
        </a:p>
      </dgm:t>
    </dgm:pt>
    <dgm:pt modelId="{356C49B5-2383-D74E-A3D4-AD331F1C5F71}" type="sibTrans" cxnId="{538E5226-1578-8A48-A238-E52C668BA1A8}">
      <dgm:prSet/>
      <dgm:spPr/>
      <dgm:t>
        <a:bodyPr/>
        <a:lstStyle/>
        <a:p>
          <a:endParaRPr lang="es-ES_tradnl" sz="1600">
            <a:solidFill>
              <a:srgbClr val="152B48"/>
            </a:solidFill>
            <a:latin typeface="Montserrat" panose="00000500000000000000" pitchFamily="50" charset="0"/>
          </a:endParaRPr>
        </a:p>
      </dgm:t>
    </dgm:pt>
    <dgm:pt modelId="{69903E93-6877-9B47-AEDC-95813905FF5F}">
      <dgm:prSet custT="1"/>
      <dgm:spPr/>
      <dgm:t>
        <a:bodyPr/>
        <a:lstStyle/>
        <a:p>
          <a:r>
            <a:rPr lang="es-ES_tradnl" sz="1600" dirty="0">
              <a:solidFill>
                <a:srgbClr val="152B48"/>
              </a:solidFill>
              <a:latin typeface="Montserrat" panose="00000500000000000000" pitchFamily="50" charset="0"/>
            </a:rPr>
            <a:t>Digestiva</a:t>
          </a:r>
        </a:p>
      </dgm:t>
    </dgm:pt>
    <dgm:pt modelId="{2C52F6C6-F69B-DA4A-986C-416AFF1B4B88}" type="parTrans" cxnId="{23009E60-6026-9246-B160-A61DD4C2BF11}">
      <dgm:prSet/>
      <dgm:spPr/>
      <dgm:t>
        <a:bodyPr/>
        <a:lstStyle/>
        <a:p>
          <a:endParaRPr lang="es-ES_tradnl" sz="1600">
            <a:solidFill>
              <a:srgbClr val="152B48"/>
            </a:solidFill>
            <a:latin typeface="Montserrat" panose="00000500000000000000" pitchFamily="50" charset="0"/>
          </a:endParaRPr>
        </a:p>
      </dgm:t>
    </dgm:pt>
    <dgm:pt modelId="{755282FF-62C4-9B49-9629-38C493BD5E1D}" type="sibTrans" cxnId="{23009E60-6026-9246-B160-A61DD4C2BF11}">
      <dgm:prSet/>
      <dgm:spPr/>
      <dgm:t>
        <a:bodyPr/>
        <a:lstStyle/>
        <a:p>
          <a:endParaRPr lang="es-ES_tradnl" sz="1600">
            <a:solidFill>
              <a:srgbClr val="152B48"/>
            </a:solidFill>
            <a:latin typeface="Montserrat" panose="00000500000000000000" pitchFamily="50" charset="0"/>
          </a:endParaRPr>
        </a:p>
      </dgm:t>
    </dgm:pt>
    <dgm:pt modelId="{94F620AA-C0E8-3544-8FF8-5D68399B4F15}">
      <dgm:prSet custT="1"/>
      <dgm:spPr/>
      <dgm:t>
        <a:bodyPr/>
        <a:lstStyle/>
        <a:p>
          <a:r>
            <a:rPr lang="es-ES_tradnl" sz="1600" dirty="0" err="1">
              <a:solidFill>
                <a:srgbClr val="152B48"/>
              </a:solidFill>
              <a:latin typeface="Montserrat" panose="00000500000000000000" pitchFamily="50" charset="0"/>
            </a:rPr>
            <a:t>Acino</a:t>
          </a:r>
          <a:r>
            <a:rPr lang="es-ES_tradnl" sz="1600" dirty="0">
              <a:solidFill>
                <a:srgbClr val="152B48"/>
              </a:solidFill>
              <a:latin typeface="Montserrat" panose="00000500000000000000" pitchFamily="50" charset="0"/>
            </a:rPr>
            <a:t> pancreático </a:t>
          </a:r>
        </a:p>
      </dgm:t>
    </dgm:pt>
    <dgm:pt modelId="{5348ADAD-364B-B64B-9774-5266821DD2E7}" type="parTrans" cxnId="{552A0FC7-1D8B-A14A-82F2-458FDF787B10}">
      <dgm:prSet/>
      <dgm:spPr/>
      <dgm:t>
        <a:bodyPr/>
        <a:lstStyle/>
        <a:p>
          <a:endParaRPr lang="es-ES_tradnl" sz="1600">
            <a:solidFill>
              <a:srgbClr val="152B48"/>
            </a:solidFill>
            <a:latin typeface="Montserrat" panose="00000500000000000000" pitchFamily="50" charset="0"/>
          </a:endParaRPr>
        </a:p>
      </dgm:t>
    </dgm:pt>
    <dgm:pt modelId="{1A4EF57F-B5EB-1C4C-9283-685722590834}" type="sibTrans" cxnId="{552A0FC7-1D8B-A14A-82F2-458FDF787B10}">
      <dgm:prSet/>
      <dgm:spPr/>
      <dgm:t>
        <a:bodyPr/>
        <a:lstStyle/>
        <a:p>
          <a:endParaRPr lang="es-ES_tradnl" sz="1600">
            <a:solidFill>
              <a:srgbClr val="152B48"/>
            </a:solidFill>
            <a:latin typeface="Montserrat" panose="00000500000000000000" pitchFamily="50" charset="0"/>
          </a:endParaRPr>
        </a:p>
      </dgm:t>
    </dgm:pt>
    <dgm:pt modelId="{2F312CE5-D149-FF4A-8E88-C7B0BC8CB98F}">
      <dgm:prSet custT="1"/>
      <dgm:spPr/>
      <dgm:t>
        <a:bodyPr/>
        <a:lstStyle/>
        <a:p>
          <a:r>
            <a:rPr lang="es-ES_tradnl" sz="1400" dirty="0">
              <a:solidFill>
                <a:srgbClr val="152B48"/>
              </a:solidFill>
              <a:latin typeface="Montserrat" panose="00000500000000000000" pitchFamily="50" charset="0"/>
            </a:rPr>
            <a:t>C. </a:t>
          </a:r>
          <a:r>
            <a:rPr lang="es-ES_tradnl" sz="1400" dirty="0" err="1">
              <a:solidFill>
                <a:srgbClr val="152B48"/>
              </a:solidFill>
              <a:latin typeface="Montserrat" panose="00000500000000000000" pitchFamily="50" charset="0"/>
            </a:rPr>
            <a:t>centroacinares</a:t>
          </a:r>
          <a:r>
            <a:rPr lang="es-ES_tradnl" sz="1400" dirty="0">
              <a:solidFill>
                <a:srgbClr val="152B48"/>
              </a:solidFill>
              <a:latin typeface="Montserrat" panose="00000500000000000000" pitchFamily="50" charset="0"/>
            </a:rPr>
            <a:t> (HCO3)</a:t>
          </a:r>
        </a:p>
      </dgm:t>
    </dgm:pt>
    <dgm:pt modelId="{8C5B733D-097C-C74F-A1D9-C40D8A2E1A16}" type="parTrans" cxnId="{1B661406-B28B-CF47-BD99-E8D814F4E45F}">
      <dgm:prSet/>
      <dgm:spPr/>
      <dgm:t>
        <a:bodyPr/>
        <a:lstStyle/>
        <a:p>
          <a:endParaRPr lang="es-ES_tradnl" sz="1600">
            <a:solidFill>
              <a:srgbClr val="152B48"/>
            </a:solidFill>
            <a:latin typeface="Montserrat" panose="00000500000000000000" pitchFamily="50" charset="0"/>
          </a:endParaRPr>
        </a:p>
      </dgm:t>
    </dgm:pt>
    <dgm:pt modelId="{1724C816-7E3D-D948-A36E-C36281D7B377}" type="sibTrans" cxnId="{1B661406-B28B-CF47-BD99-E8D814F4E45F}">
      <dgm:prSet/>
      <dgm:spPr/>
      <dgm:t>
        <a:bodyPr/>
        <a:lstStyle/>
        <a:p>
          <a:endParaRPr lang="es-ES_tradnl" sz="1600">
            <a:solidFill>
              <a:srgbClr val="152B48"/>
            </a:solidFill>
            <a:latin typeface="Montserrat" panose="00000500000000000000" pitchFamily="50" charset="0"/>
          </a:endParaRPr>
        </a:p>
      </dgm:t>
    </dgm:pt>
    <dgm:pt modelId="{8A580533-8EE6-B04D-A3A5-5CD81821450B}">
      <dgm:prSet custT="1"/>
      <dgm:spPr/>
      <dgm:t>
        <a:bodyPr/>
        <a:lstStyle/>
        <a:p>
          <a:r>
            <a:rPr lang="es-ES_tradnl" sz="1400" dirty="0">
              <a:solidFill>
                <a:srgbClr val="152B48"/>
              </a:solidFill>
              <a:latin typeface="Montserrat" panose="00000500000000000000" pitchFamily="50" charset="0"/>
            </a:rPr>
            <a:t>C. </a:t>
          </a:r>
          <a:r>
            <a:rPr lang="es-ES_tradnl" sz="1400" dirty="0" err="1">
              <a:solidFill>
                <a:srgbClr val="152B48"/>
              </a:solidFill>
              <a:latin typeface="Montserrat" panose="00000500000000000000" pitchFamily="50" charset="0"/>
            </a:rPr>
            <a:t>acinares</a:t>
          </a:r>
          <a:r>
            <a:rPr lang="es-ES_tradnl" sz="1400" dirty="0">
              <a:solidFill>
                <a:srgbClr val="152B48"/>
              </a:solidFill>
              <a:latin typeface="Montserrat" panose="00000500000000000000" pitchFamily="50" charset="0"/>
            </a:rPr>
            <a:t> </a:t>
          </a:r>
        </a:p>
        <a:p>
          <a:r>
            <a:rPr lang="es-ES_tradnl" sz="1400" dirty="0">
              <a:solidFill>
                <a:srgbClr val="152B48"/>
              </a:solidFill>
              <a:latin typeface="Montserrat" panose="00000500000000000000" pitchFamily="50" charset="0"/>
            </a:rPr>
            <a:t>(enzimas y </a:t>
          </a:r>
          <a:r>
            <a:rPr lang="es-ES_tradnl" sz="1400" dirty="0" err="1">
              <a:solidFill>
                <a:srgbClr val="152B48"/>
              </a:solidFill>
              <a:latin typeface="Montserrat" panose="00000500000000000000" pitchFamily="50" charset="0"/>
            </a:rPr>
            <a:t>proenzimas</a:t>
          </a:r>
          <a:r>
            <a:rPr lang="es-ES_tradnl" sz="1400" dirty="0">
              <a:solidFill>
                <a:srgbClr val="152B48"/>
              </a:solidFill>
              <a:latin typeface="Montserrat" panose="00000500000000000000" pitchFamily="50" charset="0"/>
            </a:rPr>
            <a:t>)</a:t>
          </a:r>
        </a:p>
      </dgm:t>
    </dgm:pt>
    <dgm:pt modelId="{E29B998C-6300-8445-A53D-B1DF0098A408}" type="parTrans" cxnId="{A2336225-BF78-3441-A3F0-1E5634309CF5}">
      <dgm:prSet/>
      <dgm:spPr/>
      <dgm:t>
        <a:bodyPr/>
        <a:lstStyle/>
        <a:p>
          <a:endParaRPr lang="es-ES_tradnl" sz="1600">
            <a:solidFill>
              <a:srgbClr val="152B48"/>
            </a:solidFill>
            <a:latin typeface="Montserrat" panose="00000500000000000000" pitchFamily="50" charset="0"/>
          </a:endParaRPr>
        </a:p>
      </dgm:t>
    </dgm:pt>
    <dgm:pt modelId="{26530139-1AB7-F245-96C4-C1531EE6E006}" type="sibTrans" cxnId="{A2336225-BF78-3441-A3F0-1E5634309CF5}">
      <dgm:prSet/>
      <dgm:spPr/>
      <dgm:t>
        <a:bodyPr/>
        <a:lstStyle/>
        <a:p>
          <a:endParaRPr lang="es-ES_tradnl" sz="1600">
            <a:solidFill>
              <a:srgbClr val="152B48"/>
            </a:solidFill>
            <a:latin typeface="Montserrat" panose="00000500000000000000" pitchFamily="50" charset="0"/>
          </a:endParaRPr>
        </a:p>
      </dgm:t>
    </dgm:pt>
    <dgm:pt modelId="{7FBAC632-E7A0-DB47-9BA8-8D4E16191081}">
      <dgm:prSet custT="1"/>
      <dgm:spPr/>
      <dgm:t>
        <a:bodyPr/>
        <a:lstStyle/>
        <a:p>
          <a:r>
            <a:rPr lang="es-ES_tradnl" sz="1600" dirty="0">
              <a:solidFill>
                <a:srgbClr val="152B48"/>
              </a:solidFill>
              <a:latin typeface="Montserrat" panose="00000500000000000000" pitchFamily="50" charset="0"/>
            </a:rPr>
            <a:t>Islotes de Langerhans</a:t>
          </a:r>
        </a:p>
      </dgm:t>
    </dgm:pt>
    <dgm:pt modelId="{842E44C7-A955-A54E-98C7-547DB216AD61}" type="parTrans" cxnId="{696B1D45-B65E-394C-B556-717D5C8CEBC6}">
      <dgm:prSet/>
      <dgm:spPr/>
      <dgm:t>
        <a:bodyPr/>
        <a:lstStyle/>
        <a:p>
          <a:endParaRPr lang="es-ES_tradnl" sz="1600">
            <a:solidFill>
              <a:srgbClr val="152B48"/>
            </a:solidFill>
            <a:latin typeface="Montserrat" panose="00000500000000000000" pitchFamily="50" charset="0"/>
          </a:endParaRPr>
        </a:p>
      </dgm:t>
    </dgm:pt>
    <dgm:pt modelId="{B39381F0-8F07-044B-9154-3373AD93D861}" type="sibTrans" cxnId="{696B1D45-B65E-394C-B556-717D5C8CEBC6}">
      <dgm:prSet/>
      <dgm:spPr/>
      <dgm:t>
        <a:bodyPr/>
        <a:lstStyle/>
        <a:p>
          <a:endParaRPr lang="es-ES_tradnl" sz="1600">
            <a:solidFill>
              <a:srgbClr val="152B48"/>
            </a:solidFill>
            <a:latin typeface="Montserrat" panose="00000500000000000000" pitchFamily="50" charset="0"/>
          </a:endParaRPr>
        </a:p>
      </dgm:t>
    </dgm:pt>
    <dgm:pt modelId="{23EA6491-946F-C540-A64E-A009F5FEE79A}">
      <dgm:prSet custT="1"/>
      <dgm:spPr/>
      <dgm:t>
        <a:bodyPr/>
        <a:lstStyle/>
        <a:p>
          <a:r>
            <a:rPr lang="es-ES_tradnl" sz="1400" dirty="0">
              <a:solidFill>
                <a:srgbClr val="152B48"/>
              </a:solidFill>
              <a:latin typeface="Montserrat" panose="00000500000000000000" pitchFamily="50" charset="0"/>
            </a:rPr>
            <a:t>C. Alfa, Beta, Delta, Épsilon, F. </a:t>
          </a:r>
        </a:p>
      </dgm:t>
    </dgm:pt>
    <dgm:pt modelId="{F22A09E8-56A0-1E4B-BC8E-261D2C62F02F}" type="parTrans" cxnId="{3C0149DD-3258-0A42-85E6-993E4585BAFD}">
      <dgm:prSet/>
      <dgm:spPr/>
      <dgm:t>
        <a:bodyPr/>
        <a:lstStyle/>
        <a:p>
          <a:endParaRPr lang="es-ES_tradnl" sz="1600">
            <a:solidFill>
              <a:srgbClr val="152B48"/>
            </a:solidFill>
            <a:latin typeface="Montserrat" panose="00000500000000000000" pitchFamily="50" charset="0"/>
          </a:endParaRPr>
        </a:p>
      </dgm:t>
    </dgm:pt>
    <dgm:pt modelId="{4A60CFD6-B918-A44E-9BFA-FF206A56E732}" type="sibTrans" cxnId="{3C0149DD-3258-0A42-85E6-993E4585BAFD}">
      <dgm:prSet/>
      <dgm:spPr/>
      <dgm:t>
        <a:bodyPr/>
        <a:lstStyle/>
        <a:p>
          <a:endParaRPr lang="es-ES_tradnl" sz="1600">
            <a:solidFill>
              <a:srgbClr val="152B48"/>
            </a:solidFill>
            <a:latin typeface="Montserrat" panose="00000500000000000000" pitchFamily="50" charset="0"/>
          </a:endParaRPr>
        </a:p>
      </dgm:t>
    </dgm:pt>
    <dgm:pt modelId="{101887D8-ED57-2946-950A-E8EEDA053EDE}">
      <dgm:prSet custT="1"/>
      <dgm:spPr/>
      <dgm:t>
        <a:bodyPr/>
        <a:lstStyle/>
        <a:p>
          <a:r>
            <a:rPr lang="es-ES_tradnl" sz="1600" dirty="0">
              <a:solidFill>
                <a:srgbClr val="152B48"/>
              </a:solidFill>
              <a:latin typeface="Montserrat" panose="00000500000000000000" pitchFamily="50" charset="0"/>
            </a:rPr>
            <a:t>Metabólica</a:t>
          </a:r>
        </a:p>
      </dgm:t>
    </dgm:pt>
    <dgm:pt modelId="{E91AAF93-9F0B-CB46-B927-FD6B9AF991FC}" type="sibTrans" cxnId="{10FFAFB1-0F54-2C4D-AE92-BAADFCB38F37}">
      <dgm:prSet/>
      <dgm:spPr/>
      <dgm:t>
        <a:bodyPr/>
        <a:lstStyle/>
        <a:p>
          <a:endParaRPr lang="es-ES_tradnl" sz="1600">
            <a:solidFill>
              <a:srgbClr val="152B48"/>
            </a:solidFill>
            <a:latin typeface="Montserrat" panose="00000500000000000000" pitchFamily="50" charset="0"/>
          </a:endParaRPr>
        </a:p>
      </dgm:t>
    </dgm:pt>
    <dgm:pt modelId="{E64B0BD7-5DC4-E540-A028-8BE01BEBE1A0}" type="parTrans" cxnId="{10FFAFB1-0F54-2C4D-AE92-BAADFCB38F37}">
      <dgm:prSet/>
      <dgm:spPr/>
      <dgm:t>
        <a:bodyPr/>
        <a:lstStyle/>
        <a:p>
          <a:endParaRPr lang="es-ES_tradnl" sz="1600">
            <a:solidFill>
              <a:srgbClr val="152B48"/>
            </a:solidFill>
            <a:latin typeface="Montserrat" panose="00000500000000000000" pitchFamily="50" charset="0"/>
          </a:endParaRPr>
        </a:p>
      </dgm:t>
    </dgm:pt>
    <dgm:pt modelId="{0B447B05-E4AA-0C4B-B359-E3BD5FB1C540}" type="pres">
      <dgm:prSet presAssocID="{0B139292-5E2F-D742-A8EA-C67AF9B87C27}" presName="Name0" presStyleCnt="0">
        <dgm:presLayoutVars>
          <dgm:orgChart val="1"/>
          <dgm:chPref val="1"/>
          <dgm:dir/>
          <dgm:animOne val="branch"/>
          <dgm:animLvl val="lvl"/>
          <dgm:resizeHandles/>
        </dgm:presLayoutVars>
      </dgm:prSet>
      <dgm:spPr/>
    </dgm:pt>
    <dgm:pt modelId="{B6C46912-761B-4049-BE93-56384B7FBBC4}" type="pres">
      <dgm:prSet presAssocID="{EC990854-DA1F-D04F-A033-759019FAA8A9}" presName="hierRoot1" presStyleCnt="0">
        <dgm:presLayoutVars>
          <dgm:hierBranch val="init"/>
        </dgm:presLayoutVars>
      </dgm:prSet>
      <dgm:spPr/>
    </dgm:pt>
    <dgm:pt modelId="{F398E4B5-AFD9-294F-916F-89255833C54C}" type="pres">
      <dgm:prSet presAssocID="{EC990854-DA1F-D04F-A033-759019FAA8A9}" presName="rootComposite1" presStyleCnt="0"/>
      <dgm:spPr/>
    </dgm:pt>
    <dgm:pt modelId="{3FBF3FA4-398D-644F-95A6-9C4DA46A1205}" type="pres">
      <dgm:prSet presAssocID="{EC990854-DA1F-D04F-A033-759019FAA8A9}" presName="rootText1" presStyleLbl="alignAcc1" presStyleIdx="0" presStyleCnt="0">
        <dgm:presLayoutVars>
          <dgm:chPref val="3"/>
        </dgm:presLayoutVars>
      </dgm:prSet>
      <dgm:spPr/>
    </dgm:pt>
    <dgm:pt modelId="{22E1902D-3513-7146-B29A-437EDEAE37DB}" type="pres">
      <dgm:prSet presAssocID="{EC990854-DA1F-D04F-A033-759019FAA8A9}" presName="topArc1" presStyleLbl="parChTrans1D1" presStyleIdx="0" presStyleCnt="18"/>
      <dgm:spPr/>
    </dgm:pt>
    <dgm:pt modelId="{F9C8CC98-57F9-2E45-A8AB-BD524D15A937}" type="pres">
      <dgm:prSet presAssocID="{EC990854-DA1F-D04F-A033-759019FAA8A9}" presName="bottomArc1" presStyleLbl="parChTrans1D1" presStyleIdx="1" presStyleCnt="18"/>
      <dgm:spPr/>
    </dgm:pt>
    <dgm:pt modelId="{915CBF47-F031-2347-89D7-32BA94FF183F}" type="pres">
      <dgm:prSet presAssocID="{EC990854-DA1F-D04F-A033-759019FAA8A9}" presName="topConnNode1" presStyleLbl="node1" presStyleIdx="0" presStyleCnt="0"/>
      <dgm:spPr/>
    </dgm:pt>
    <dgm:pt modelId="{18A27869-D86B-EA43-9530-1248AF12B7E7}" type="pres">
      <dgm:prSet presAssocID="{EC990854-DA1F-D04F-A033-759019FAA8A9}" presName="hierChild2" presStyleCnt="0"/>
      <dgm:spPr/>
    </dgm:pt>
    <dgm:pt modelId="{A92A25AE-E173-E745-A1A6-90EDC1242A41}" type="pres">
      <dgm:prSet presAssocID="{E64B0BD7-5DC4-E540-A028-8BE01BEBE1A0}" presName="Name28" presStyleLbl="parChTrans1D2" presStyleIdx="0" presStyleCnt="2"/>
      <dgm:spPr/>
    </dgm:pt>
    <dgm:pt modelId="{1DBADC08-F6A4-7D46-9A9F-6B6D072B0FD0}" type="pres">
      <dgm:prSet presAssocID="{101887D8-ED57-2946-950A-E8EEDA053EDE}" presName="hierRoot2" presStyleCnt="0">
        <dgm:presLayoutVars>
          <dgm:hierBranch val="init"/>
        </dgm:presLayoutVars>
      </dgm:prSet>
      <dgm:spPr/>
    </dgm:pt>
    <dgm:pt modelId="{D422080B-E258-774A-852D-F97602E7CC15}" type="pres">
      <dgm:prSet presAssocID="{101887D8-ED57-2946-950A-E8EEDA053EDE}" presName="rootComposite2" presStyleCnt="0"/>
      <dgm:spPr/>
    </dgm:pt>
    <dgm:pt modelId="{E2C2BE16-6F42-864E-AA31-F02E84BEE3F9}" type="pres">
      <dgm:prSet presAssocID="{101887D8-ED57-2946-950A-E8EEDA053EDE}" presName="rootText2" presStyleLbl="alignAcc1" presStyleIdx="0" presStyleCnt="0">
        <dgm:presLayoutVars>
          <dgm:chPref val="3"/>
        </dgm:presLayoutVars>
      </dgm:prSet>
      <dgm:spPr/>
    </dgm:pt>
    <dgm:pt modelId="{1EC75095-40A3-304F-A622-E31654437ADA}" type="pres">
      <dgm:prSet presAssocID="{101887D8-ED57-2946-950A-E8EEDA053EDE}" presName="topArc2" presStyleLbl="parChTrans1D1" presStyleIdx="2" presStyleCnt="18"/>
      <dgm:spPr/>
    </dgm:pt>
    <dgm:pt modelId="{455DA356-AFEC-4041-9E6F-D8F78FE0A453}" type="pres">
      <dgm:prSet presAssocID="{101887D8-ED57-2946-950A-E8EEDA053EDE}" presName="bottomArc2" presStyleLbl="parChTrans1D1" presStyleIdx="3" presStyleCnt="18"/>
      <dgm:spPr/>
    </dgm:pt>
    <dgm:pt modelId="{52205DE4-E950-D544-884F-AEC37DC6625A}" type="pres">
      <dgm:prSet presAssocID="{101887D8-ED57-2946-950A-E8EEDA053EDE}" presName="topConnNode2" presStyleLbl="node2" presStyleIdx="0" presStyleCnt="0"/>
      <dgm:spPr/>
    </dgm:pt>
    <dgm:pt modelId="{5E1CC601-FA84-BD47-A2CC-8D0D598A51BC}" type="pres">
      <dgm:prSet presAssocID="{101887D8-ED57-2946-950A-E8EEDA053EDE}" presName="hierChild4" presStyleCnt="0"/>
      <dgm:spPr/>
    </dgm:pt>
    <dgm:pt modelId="{41E44C84-5BC4-4542-B35A-2B0FB1AE9882}" type="pres">
      <dgm:prSet presAssocID="{842E44C7-A955-A54E-98C7-547DB216AD61}" presName="Name28" presStyleLbl="parChTrans1D3" presStyleIdx="0" presStyleCnt="2"/>
      <dgm:spPr/>
    </dgm:pt>
    <dgm:pt modelId="{9AD77CD5-25FE-7741-A5C9-8C57900D5CC9}" type="pres">
      <dgm:prSet presAssocID="{7FBAC632-E7A0-DB47-9BA8-8D4E16191081}" presName="hierRoot2" presStyleCnt="0">
        <dgm:presLayoutVars>
          <dgm:hierBranch val="init"/>
        </dgm:presLayoutVars>
      </dgm:prSet>
      <dgm:spPr/>
    </dgm:pt>
    <dgm:pt modelId="{CCC16027-6D7F-434F-B6A4-4BED1D7FDFEB}" type="pres">
      <dgm:prSet presAssocID="{7FBAC632-E7A0-DB47-9BA8-8D4E16191081}" presName="rootComposite2" presStyleCnt="0"/>
      <dgm:spPr/>
    </dgm:pt>
    <dgm:pt modelId="{7059BF94-9581-B04A-BBD8-D61827E2B614}" type="pres">
      <dgm:prSet presAssocID="{7FBAC632-E7A0-DB47-9BA8-8D4E16191081}" presName="rootText2" presStyleLbl="alignAcc1" presStyleIdx="0" presStyleCnt="0">
        <dgm:presLayoutVars>
          <dgm:chPref val="3"/>
        </dgm:presLayoutVars>
      </dgm:prSet>
      <dgm:spPr/>
    </dgm:pt>
    <dgm:pt modelId="{983DE66D-2E9E-C84D-9C64-2D567E21B4D2}" type="pres">
      <dgm:prSet presAssocID="{7FBAC632-E7A0-DB47-9BA8-8D4E16191081}" presName="topArc2" presStyleLbl="parChTrans1D1" presStyleIdx="4" presStyleCnt="18"/>
      <dgm:spPr/>
    </dgm:pt>
    <dgm:pt modelId="{77092CF8-BAC5-D244-B02F-DDCEC2C4B01D}" type="pres">
      <dgm:prSet presAssocID="{7FBAC632-E7A0-DB47-9BA8-8D4E16191081}" presName="bottomArc2" presStyleLbl="parChTrans1D1" presStyleIdx="5" presStyleCnt="18"/>
      <dgm:spPr/>
    </dgm:pt>
    <dgm:pt modelId="{7E6FAEAB-5231-D14F-8E76-FF3ADB600714}" type="pres">
      <dgm:prSet presAssocID="{7FBAC632-E7A0-DB47-9BA8-8D4E16191081}" presName="topConnNode2" presStyleLbl="node3" presStyleIdx="0" presStyleCnt="0"/>
      <dgm:spPr/>
    </dgm:pt>
    <dgm:pt modelId="{AD747E6C-CF92-CB4B-B80A-35A60D9C03E4}" type="pres">
      <dgm:prSet presAssocID="{7FBAC632-E7A0-DB47-9BA8-8D4E16191081}" presName="hierChild4" presStyleCnt="0"/>
      <dgm:spPr/>
    </dgm:pt>
    <dgm:pt modelId="{B89999C1-BF00-384B-BAEC-1F56A2630CC8}" type="pres">
      <dgm:prSet presAssocID="{F22A09E8-56A0-1E4B-BC8E-261D2C62F02F}" presName="Name28" presStyleLbl="parChTrans1D4" presStyleIdx="0" presStyleCnt="3"/>
      <dgm:spPr/>
    </dgm:pt>
    <dgm:pt modelId="{11F91741-C208-F64F-BD57-62D5FFCA6F2D}" type="pres">
      <dgm:prSet presAssocID="{23EA6491-946F-C540-A64E-A009F5FEE79A}" presName="hierRoot2" presStyleCnt="0">
        <dgm:presLayoutVars>
          <dgm:hierBranch val="init"/>
        </dgm:presLayoutVars>
      </dgm:prSet>
      <dgm:spPr/>
    </dgm:pt>
    <dgm:pt modelId="{4ACC6446-6D69-5A4B-8909-E7AE8B5BBA3D}" type="pres">
      <dgm:prSet presAssocID="{23EA6491-946F-C540-A64E-A009F5FEE79A}" presName="rootComposite2" presStyleCnt="0"/>
      <dgm:spPr/>
    </dgm:pt>
    <dgm:pt modelId="{FC6A4960-3192-634C-A0FC-941F9013AAEC}" type="pres">
      <dgm:prSet presAssocID="{23EA6491-946F-C540-A64E-A009F5FEE79A}" presName="rootText2" presStyleLbl="alignAcc1" presStyleIdx="0" presStyleCnt="0">
        <dgm:presLayoutVars>
          <dgm:chPref val="3"/>
        </dgm:presLayoutVars>
      </dgm:prSet>
      <dgm:spPr/>
    </dgm:pt>
    <dgm:pt modelId="{30CF96CE-089B-3C42-9854-E065AD3EB5A1}" type="pres">
      <dgm:prSet presAssocID="{23EA6491-946F-C540-A64E-A009F5FEE79A}" presName="topArc2" presStyleLbl="parChTrans1D1" presStyleIdx="6" presStyleCnt="18"/>
      <dgm:spPr/>
    </dgm:pt>
    <dgm:pt modelId="{0E5386A6-1E81-0643-BFD8-13135B55D9A0}" type="pres">
      <dgm:prSet presAssocID="{23EA6491-946F-C540-A64E-A009F5FEE79A}" presName="bottomArc2" presStyleLbl="parChTrans1D1" presStyleIdx="7" presStyleCnt="18"/>
      <dgm:spPr/>
    </dgm:pt>
    <dgm:pt modelId="{83402738-4392-6140-8FDE-76FEA3B83CD4}" type="pres">
      <dgm:prSet presAssocID="{23EA6491-946F-C540-A64E-A009F5FEE79A}" presName="topConnNode2" presStyleLbl="node4" presStyleIdx="0" presStyleCnt="0"/>
      <dgm:spPr/>
    </dgm:pt>
    <dgm:pt modelId="{E8305D49-EC66-E441-8D9A-BC393166675E}" type="pres">
      <dgm:prSet presAssocID="{23EA6491-946F-C540-A64E-A009F5FEE79A}" presName="hierChild4" presStyleCnt="0"/>
      <dgm:spPr/>
    </dgm:pt>
    <dgm:pt modelId="{225B5F90-2EA0-EB4D-9DC5-FF358E571682}" type="pres">
      <dgm:prSet presAssocID="{23EA6491-946F-C540-A64E-A009F5FEE79A}" presName="hierChild5" presStyleCnt="0"/>
      <dgm:spPr/>
    </dgm:pt>
    <dgm:pt modelId="{4D4DA262-30AB-E44D-8BA8-1ED61A55B4AC}" type="pres">
      <dgm:prSet presAssocID="{7FBAC632-E7A0-DB47-9BA8-8D4E16191081}" presName="hierChild5" presStyleCnt="0"/>
      <dgm:spPr/>
    </dgm:pt>
    <dgm:pt modelId="{67F298EF-A07E-7A41-B619-AF1AA80C1E8D}" type="pres">
      <dgm:prSet presAssocID="{101887D8-ED57-2946-950A-E8EEDA053EDE}" presName="hierChild5" presStyleCnt="0"/>
      <dgm:spPr/>
    </dgm:pt>
    <dgm:pt modelId="{47B369F9-74FC-AB4E-9103-D8E8F434FAC5}" type="pres">
      <dgm:prSet presAssocID="{EC990854-DA1F-D04F-A033-759019FAA8A9}" presName="hierChild3" presStyleCnt="0"/>
      <dgm:spPr/>
    </dgm:pt>
    <dgm:pt modelId="{252B2E31-B23C-2140-A4A1-6B9A1864563D}" type="pres">
      <dgm:prSet presAssocID="{E31A492C-4A2C-1F4F-A22B-723274448DC5}" presName="hierRoot1" presStyleCnt="0">
        <dgm:presLayoutVars>
          <dgm:hierBranch val="init"/>
        </dgm:presLayoutVars>
      </dgm:prSet>
      <dgm:spPr/>
    </dgm:pt>
    <dgm:pt modelId="{EEC5E58A-172D-714B-B3C7-15C3748150E7}" type="pres">
      <dgm:prSet presAssocID="{E31A492C-4A2C-1F4F-A22B-723274448DC5}" presName="rootComposite1" presStyleCnt="0"/>
      <dgm:spPr/>
    </dgm:pt>
    <dgm:pt modelId="{47FA8CAF-65DC-4144-81DB-4D95F5CD13D3}" type="pres">
      <dgm:prSet presAssocID="{E31A492C-4A2C-1F4F-A22B-723274448DC5}" presName="rootText1" presStyleLbl="alignAcc1" presStyleIdx="0" presStyleCnt="0">
        <dgm:presLayoutVars>
          <dgm:chPref val="3"/>
        </dgm:presLayoutVars>
      </dgm:prSet>
      <dgm:spPr/>
    </dgm:pt>
    <dgm:pt modelId="{31DF88F3-1A1F-3C4F-B183-EF8F3E61EDA8}" type="pres">
      <dgm:prSet presAssocID="{E31A492C-4A2C-1F4F-A22B-723274448DC5}" presName="topArc1" presStyleLbl="parChTrans1D1" presStyleIdx="8" presStyleCnt="18"/>
      <dgm:spPr/>
    </dgm:pt>
    <dgm:pt modelId="{E1AA8669-8FEB-874B-BE54-9E0D2788127C}" type="pres">
      <dgm:prSet presAssocID="{E31A492C-4A2C-1F4F-A22B-723274448DC5}" presName="bottomArc1" presStyleLbl="parChTrans1D1" presStyleIdx="9" presStyleCnt="18"/>
      <dgm:spPr/>
    </dgm:pt>
    <dgm:pt modelId="{D02A6682-E289-0347-BE03-4D74CF4E9052}" type="pres">
      <dgm:prSet presAssocID="{E31A492C-4A2C-1F4F-A22B-723274448DC5}" presName="topConnNode1" presStyleLbl="node1" presStyleIdx="0" presStyleCnt="0"/>
      <dgm:spPr/>
    </dgm:pt>
    <dgm:pt modelId="{D93E7684-BB02-D243-BDB4-42A02E33C1DD}" type="pres">
      <dgm:prSet presAssocID="{E31A492C-4A2C-1F4F-A22B-723274448DC5}" presName="hierChild2" presStyleCnt="0"/>
      <dgm:spPr/>
    </dgm:pt>
    <dgm:pt modelId="{D16A1345-13CF-8E41-B78A-890D64B50B06}" type="pres">
      <dgm:prSet presAssocID="{2C52F6C6-F69B-DA4A-986C-416AFF1B4B88}" presName="Name28" presStyleLbl="parChTrans1D2" presStyleIdx="1" presStyleCnt="2"/>
      <dgm:spPr/>
    </dgm:pt>
    <dgm:pt modelId="{E0E7AD9C-BC36-E340-819D-136915060DC0}" type="pres">
      <dgm:prSet presAssocID="{69903E93-6877-9B47-AEDC-95813905FF5F}" presName="hierRoot2" presStyleCnt="0">
        <dgm:presLayoutVars>
          <dgm:hierBranch val="init"/>
        </dgm:presLayoutVars>
      </dgm:prSet>
      <dgm:spPr/>
    </dgm:pt>
    <dgm:pt modelId="{F847B77D-7D7C-C749-A5EF-9C13629ACAD7}" type="pres">
      <dgm:prSet presAssocID="{69903E93-6877-9B47-AEDC-95813905FF5F}" presName="rootComposite2" presStyleCnt="0"/>
      <dgm:spPr/>
    </dgm:pt>
    <dgm:pt modelId="{8A2D563A-73EF-8049-B01A-4BBDA76B8AB0}" type="pres">
      <dgm:prSet presAssocID="{69903E93-6877-9B47-AEDC-95813905FF5F}" presName="rootText2" presStyleLbl="alignAcc1" presStyleIdx="0" presStyleCnt="0">
        <dgm:presLayoutVars>
          <dgm:chPref val="3"/>
        </dgm:presLayoutVars>
      </dgm:prSet>
      <dgm:spPr/>
    </dgm:pt>
    <dgm:pt modelId="{512E1CE0-43C7-9E44-B3A1-246C112E62EE}" type="pres">
      <dgm:prSet presAssocID="{69903E93-6877-9B47-AEDC-95813905FF5F}" presName="topArc2" presStyleLbl="parChTrans1D1" presStyleIdx="10" presStyleCnt="18"/>
      <dgm:spPr/>
    </dgm:pt>
    <dgm:pt modelId="{79F2E5D6-5727-8A4F-82C5-4E19829B7DFB}" type="pres">
      <dgm:prSet presAssocID="{69903E93-6877-9B47-AEDC-95813905FF5F}" presName="bottomArc2" presStyleLbl="parChTrans1D1" presStyleIdx="11" presStyleCnt="18"/>
      <dgm:spPr/>
    </dgm:pt>
    <dgm:pt modelId="{AE6112B6-6F90-B84D-8750-25630E7D25C8}" type="pres">
      <dgm:prSet presAssocID="{69903E93-6877-9B47-AEDC-95813905FF5F}" presName="topConnNode2" presStyleLbl="node2" presStyleIdx="0" presStyleCnt="0"/>
      <dgm:spPr/>
    </dgm:pt>
    <dgm:pt modelId="{9DDEA859-9AA1-9844-8639-B4E7DDE07B31}" type="pres">
      <dgm:prSet presAssocID="{69903E93-6877-9B47-AEDC-95813905FF5F}" presName="hierChild4" presStyleCnt="0"/>
      <dgm:spPr/>
    </dgm:pt>
    <dgm:pt modelId="{A1B313B8-392F-A848-8F53-DE05494B155D}" type="pres">
      <dgm:prSet presAssocID="{5348ADAD-364B-B64B-9774-5266821DD2E7}" presName="Name28" presStyleLbl="parChTrans1D3" presStyleIdx="1" presStyleCnt="2"/>
      <dgm:spPr/>
    </dgm:pt>
    <dgm:pt modelId="{60BEC156-5E9E-4841-B64F-2F5C7BE48C28}" type="pres">
      <dgm:prSet presAssocID="{94F620AA-C0E8-3544-8FF8-5D68399B4F15}" presName="hierRoot2" presStyleCnt="0">
        <dgm:presLayoutVars>
          <dgm:hierBranch val="init"/>
        </dgm:presLayoutVars>
      </dgm:prSet>
      <dgm:spPr/>
    </dgm:pt>
    <dgm:pt modelId="{6572F358-EF0D-324A-AEED-84B077037F0F}" type="pres">
      <dgm:prSet presAssocID="{94F620AA-C0E8-3544-8FF8-5D68399B4F15}" presName="rootComposite2" presStyleCnt="0"/>
      <dgm:spPr/>
    </dgm:pt>
    <dgm:pt modelId="{60092ABE-28EF-5746-9216-7BAEB36910FE}" type="pres">
      <dgm:prSet presAssocID="{94F620AA-C0E8-3544-8FF8-5D68399B4F15}" presName="rootText2" presStyleLbl="alignAcc1" presStyleIdx="0" presStyleCnt="0">
        <dgm:presLayoutVars>
          <dgm:chPref val="3"/>
        </dgm:presLayoutVars>
      </dgm:prSet>
      <dgm:spPr/>
    </dgm:pt>
    <dgm:pt modelId="{D35B4641-774D-604A-8136-ED3F73849707}" type="pres">
      <dgm:prSet presAssocID="{94F620AA-C0E8-3544-8FF8-5D68399B4F15}" presName="topArc2" presStyleLbl="parChTrans1D1" presStyleIdx="12" presStyleCnt="18"/>
      <dgm:spPr/>
    </dgm:pt>
    <dgm:pt modelId="{B7290263-4FF5-2044-B6B4-B6B095606EFB}" type="pres">
      <dgm:prSet presAssocID="{94F620AA-C0E8-3544-8FF8-5D68399B4F15}" presName="bottomArc2" presStyleLbl="parChTrans1D1" presStyleIdx="13" presStyleCnt="18"/>
      <dgm:spPr/>
    </dgm:pt>
    <dgm:pt modelId="{88E9D3DF-0024-0946-938A-257F411A33B4}" type="pres">
      <dgm:prSet presAssocID="{94F620AA-C0E8-3544-8FF8-5D68399B4F15}" presName="topConnNode2" presStyleLbl="node3" presStyleIdx="0" presStyleCnt="0"/>
      <dgm:spPr/>
    </dgm:pt>
    <dgm:pt modelId="{FDAE6127-D246-7744-A138-2D28C24947C6}" type="pres">
      <dgm:prSet presAssocID="{94F620AA-C0E8-3544-8FF8-5D68399B4F15}" presName="hierChild4" presStyleCnt="0"/>
      <dgm:spPr/>
    </dgm:pt>
    <dgm:pt modelId="{BED5333A-4715-3E42-BEBD-CBCA002A37A6}" type="pres">
      <dgm:prSet presAssocID="{8C5B733D-097C-C74F-A1D9-C40D8A2E1A16}" presName="Name28" presStyleLbl="parChTrans1D4" presStyleIdx="1" presStyleCnt="3"/>
      <dgm:spPr/>
    </dgm:pt>
    <dgm:pt modelId="{608C62EB-4BD5-DF46-9BF6-FB1025216E7C}" type="pres">
      <dgm:prSet presAssocID="{2F312CE5-D149-FF4A-8E88-C7B0BC8CB98F}" presName="hierRoot2" presStyleCnt="0">
        <dgm:presLayoutVars>
          <dgm:hierBranch val="init"/>
        </dgm:presLayoutVars>
      </dgm:prSet>
      <dgm:spPr/>
    </dgm:pt>
    <dgm:pt modelId="{CAD297A2-8EFD-A546-A0C6-02DE3CC3A923}" type="pres">
      <dgm:prSet presAssocID="{2F312CE5-D149-FF4A-8E88-C7B0BC8CB98F}" presName="rootComposite2" presStyleCnt="0"/>
      <dgm:spPr/>
    </dgm:pt>
    <dgm:pt modelId="{B419FCE8-786B-7B42-B4F7-849D2B278911}" type="pres">
      <dgm:prSet presAssocID="{2F312CE5-D149-FF4A-8E88-C7B0BC8CB98F}" presName="rootText2" presStyleLbl="alignAcc1" presStyleIdx="0" presStyleCnt="0">
        <dgm:presLayoutVars>
          <dgm:chPref val="3"/>
        </dgm:presLayoutVars>
      </dgm:prSet>
      <dgm:spPr/>
    </dgm:pt>
    <dgm:pt modelId="{3F42ECCD-46F8-294D-A933-DB6526609D29}" type="pres">
      <dgm:prSet presAssocID="{2F312CE5-D149-FF4A-8E88-C7B0BC8CB98F}" presName="topArc2" presStyleLbl="parChTrans1D1" presStyleIdx="14" presStyleCnt="18"/>
      <dgm:spPr/>
    </dgm:pt>
    <dgm:pt modelId="{3CD0445E-808F-9242-81FB-F1B188211E8D}" type="pres">
      <dgm:prSet presAssocID="{2F312CE5-D149-FF4A-8E88-C7B0BC8CB98F}" presName="bottomArc2" presStyleLbl="parChTrans1D1" presStyleIdx="15" presStyleCnt="18"/>
      <dgm:spPr/>
    </dgm:pt>
    <dgm:pt modelId="{597CD1BE-2D3D-5643-8132-62F224B39B56}" type="pres">
      <dgm:prSet presAssocID="{2F312CE5-D149-FF4A-8E88-C7B0BC8CB98F}" presName="topConnNode2" presStyleLbl="node4" presStyleIdx="0" presStyleCnt="0"/>
      <dgm:spPr/>
    </dgm:pt>
    <dgm:pt modelId="{60C0DD3C-00FF-2C4C-BDD2-1C43596C4991}" type="pres">
      <dgm:prSet presAssocID="{2F312CE5-D149-FF4A-8E88-C7B0BC8CB98F}" presName="hierChild4" presStyleCnt="0"/>
      <dgm:spPr/>
    </dgm:pt>
    <dgm:pt modelId="{7D25D276-2621-AC4A-A2FA-5051EF6F7C05}" type="pres">
      <dgm:prSet presAssocID="{2F312CE5-D149-FF4A-8E88-C7B0BC8CB98F}" presName="hierChild5" presStyleCnt="0"/>
      <dgm:spPr/>
    </dgm:pt>
    <dgm:pt modelId="{6F415064-C85D-F14F-BD86-B14D553BBA12}" type="pres">
      <dgm:prSet presAssocID="{E29B998C-6300-8445-A53D-B1DF0098A408}" presName="Name28" presStyleLbl="parChTrans1D4" presStyleIdx="2" presStyleCnt="3"/>
      <dgm:spPr/>
    </dgm:pt>
    <dgm:pt modelId="{CE756960-0468-E947-9AA9-F69341F98B04}" type="pres">
      <dgm:prSet presAssocID="{8A580533-8EE6-B04D-A3A5-5CD81821450B}" presName="hierRoot2" presStyleCnt="0">
        <dgm:presLayoutVars>
          <dgm:hierBranch val="init"/>
        </dgm:presLayoutVars>
      </dgm:prSet>
      <dgm:spPr/>
    </dgm:pt>
    <dgm:pt modelId="{6E2FB9F0-40F8-ED41-B276-63F1048AB53A}" type="pres">
      <dgm:prSet presAssocID="{8A580533-8EE6-B04D-A3A5-5CD81821450B}" presName="rootComposite2" presStyleCnt="0"/>
      <dgm:spPr/>
    </dgm:pt>
    <dgm:pt modelId="{2518E932-D16D-DA43-80D4-F2A9031E686B}" type="pres">
      <dgm:prSet presAssocID="{8A580533-8EE6-B04D-A3A5-5CD81821450B}" presName="rootText2" presStyleLbl="alignAcc1" presStyleIdx="0" presStyleCnt="0">
        <dgm:presLayoutVars>
          <dgm:chPref val="3"/>
        </dgm:presLayoutVars>
      </dgm:prSet>
      <dgm:spPr/>
    </dgm:pt>
    <dgm:pt modelId="{5162276A-59C3-524A-8DAE-AC034CFEA145}" type="pres">
      <dgm:prSet presAssocID="{8A580533-8EE6-B04D-A3A5-5CD81821450B}" presName="topArc2" presStyleLbl="parChTrans1D1" presStyleIdx="16" presStyleCnt="18"/>
      <dgm:spPr/>
    </dgm:pt>
    <dgm:pt modelId="{476B9DBF-1C4B-4949-AA28-97490286A6D5}" type="pres">
      <dgm:prSet presAssocID="{8A580533-8EE6-B04D-A3A5-5CD81821450B}" presName="bottomArc2" presStyleLbl="parChTrans1D1" presStyleIdx="17" presStyleCnt="18"/>
      <dgm:spPr/>
    </dgm:pt>
    <dgm:pt modelId="{066F8BCA-4464-4044-A6C8-EBEB4E3B3968}" type="pres">
      <dgm:prSet presAssocID="{8A580533-8EE6-B04D-A3A5-5CD81821450B}" presName="topConnNode2" presStyleLbl="node4" presStyleIdx="0" presStyleCnt="0"/>
      <dgm:spPr/>
    </dgm:pt>
    <dgm:pt modelId="{7EDABF34-8CF4-0746-8B0C-9CE8AFFBBA28}" type="pres">
      <dgm:prSet presAssocID="{8A580533-8EE6-B04D-A3A5-5CD81821450B}" presName="hierChild4" presStyleCnt="0"/>
      <dgm:spPr/>
    </dgm:pt>
    <dgm:pt modelId="{256FABEE-9FC1-9B46-898A-20E7E7BDB8A1}" type="pres">
      <dgm:prSet presAssocID="{8A580533-8EE6-B04D-A3A5-5CD81821450B}" presName="hierChild5" presStyleCnt="0"/>
      <dgm:spPr/>
    </dgm:pt>
    <dgm:pt modelId="{EC4FEA3E-3114-7046-827B-BE1CACFFB093}" type="pres">
      <dgm:prSet presAssocID="{94F620AA-C0E8-3544-8FF8-5D68399B4F15}" presName="hierChild5" presStyleCnt="0"/>
      <dgm:spPr/>
    </dgm:pt>
    <dgm:pt modelId="{1F36577F-DC94-7441-A40C-3BFE7FF5BAC8}" type="pres">
      <dgm:prSet presAssocID="{69903E93-6877-9B47-AEDC-95813905FF5F}" presName="hierChild5" presStyleCnt="0"/>
      <dgm:spPr/>
    </dgm:pt>
    <dgm:pt modelId="{3B4B0F4A-39B7-6F4C-AC68-CA60E5FE36C4}" type="pres">
      <dgm:prSet presAssocID="{E31A492C-4A2C-1F4F-A22B-723274448DC5}" presName="hierChild3" presStyleCnt="0"/>
      <dgm:spPr/>
    </dgm:pt>
  </dgm:ptLst>
  <dgm:cxnLst>
    <dgm:cxn modelId="{1B661406-B28B-CF47-BD99-E8D814F4E45F}" srcId="{94F620AA-C0E8-3544-8FF8-5D68399B4F15}" destId="{2F312CE5-D149-FF4A-8E88-C7B0BC8CB98F}" srcOrd="0" destOrd="0" parTransId="{8C5B733D-097C-C74F-A1D9-C40D8A2E1A16}" sibTransId="{1724C816-7E3D-D948-A36E-C36281D7B377}"/>
    <dgm:cxn modelId="{798EEE07-2737-DD4B-AAF0-654DE3CFBDE6}" type="presOf" srcId="{101887D8-ED57-2946-950A-E8EEDA053EDE}" destId="{E2C2BE16-6F42-864E-AA31-F02E84BEE3F9}" srcOrd="0" destOrd="0" presId="urn:microsoft.com/office/officeart/2008/layout/HalfCircleOrganizationChart"/>
    <dgm:cxn modelId="{7DCE290E-1715-A34C-A5B0-02756768EE96}" type="presOf" srcId="{2F312CE5-D149-FF4A-8E88-C7B0BC8CB98F}" destId="{B419FCE8-786B-7B42-B4F7-849D2B278911}" srcOrd="0" destOrd="0" presId="urn:microsoft.com/office/officeart/2008/layout/HalfCircleOrganizationChart"/>
    <dgm:cxn modelId="{399EBC12-A0E3-9E4B-925A-37062D1870E3}" type="presOf" srcId="{7FBAC632-E7A0-DB47-9BA8-8D4E16191081}" destId="{7E6FAEAB-5231-D14F-8E76-FF3ADB600714}" srcOrd="1" destOrd="0" presId="urn:microsoft.com/office/officeart/2008/layout/HalfCircleOrganizationChart"/>
    <dgm:cxn modelId="{DF992B1F-F4BD-1245-9284-A49E63632A4D}" type="presOf" srcId="{E31A492C-4A2C-1F4F-A22B-723274448DC5}" destId="{D02A6682-E289-0347-BE03-4D74CF4E9052}" srcOrd="1" destOrd="0" presId="urn:microsoft.com/office/officeart/2008/layout/HalfCircleOrganizationChart"/>
    <dgm:cxn modelId="{A2336225-BF78-3441-A3F0-1E5634309CF5}" srcId="{94F620AA-C0E8-3544-8FF8-5D68399B4F15}" destId="{8A580533-8EE6-B04D-A3A5-5CD81821450B}" srcOrd="1" destOrd="0" parTransId="{E29B998C-6300-8445-A53D-B1DF0098A408}" sibTransId="{26530139-1AB7-F245-96C4-C1531EE6E006}"/>
    <dgm:cxn modelId="{1689BF25-5669-244C-9CD7-4532036CAE3B}" type="presOf" srcId="{842E44C7-A955-A54E-98C7-547DB216AD61}" destId="{41E44C84-5BC4-4542-B35A-2B0FB1AE9882}" srcOrd="0" destOrd="0" presId="urn:microsoft.com/office/officeart/2008/layout/HalfCircleOrganizationChart"/>
    <dgm:cxn modelId="{538E5226-1578-8A48-A238-E52C668BA1A8}" srcId="{0B139292-5E2F-D742-A8EA-C67AF9B87C27}" destId="{E31A492C-4A2C-1F4F-A22B-723274448DC5}" srcOrd="1" destOrd="0" parTransId="{E943D3F9-F973-3540-9B08-89E7D1ED7A2C}" sibTransId="{356C49B5-2383-D74E-A3D4-AD331F1C5F71}"/>
    <dgm:cxn modelId="{3685DE27-1646-034D-BEE9-4AA4729550C7}" type="presOf" srcId="{2C52F6C6-F69B-DA4A-986C-416AFF1B4B88}" destId="{D16A1345-13CF-8E41-B78A-890D64B50B06}" srcOrd="0" destOrd="0" presId="urn:microsoft.com/office/officeart/2008/layout/HalfCircleOrganizationChart"/>
    <dgm:cxn modelId="{CC7B6F28-F435-144B-8993-D4CDE8C1CDD7}" type="presOf" srcId="{E64B0BD7-5DC4-E540-A028-8BE01BEBE1A0}" destId="{A92A25AE-E173-E745-A1A6-90EDC1242A41}" srcOrd="0" destOrd="0" presId="urn:microsoft.com/office/officeart/2008/layout/HalfCircleOrganizationChart"/>
    <dgm:cxn modelId="{1387E62B-7D22-A34C-A879-969EDE6C31F5}" type="presOf" srcId="{23EA6491-946F-C540-A64E-A009F5FEE79A}" destId="{FC6A4960-3192-634C-A0FC-941F9013AAEC}" srcOrd="0" destOrd="0" presId="urn:microsoft.com/office/officeart/2008/layout/HalfCircleOrganizationChart"/>
    <dgm:cxn modelId="{23009E60-6026-9246-B160-A61DD4C2BF11}" srcId="{E31A492C-4A2C-1F4F-A22B-723274448DC5}" destId="{69903E93-6877-9B47-AEDC-95813905FF5F}" srcOrd="0" destOrd="0" parTransId="{2C52F6C6-F69B-DA4A-986C-416AFF1B4B88}" sibTransId="{755282FF-62C4-9B49-9629-38C493BD5E1D}"/>
    <dgm:cxn modelId="{2358BA42-DB34-FD45-A6D6-C47B20456557}" type="presOf" srcId="{5348ADAD-364B-B64B-9774-5266821DD2E7}" destId="{A1B313B8-392F-A848-8F53-DE05494B155D}" srcOrd="0" destOrd="0" presId="urn:microsoft.com/office/officeart/2008/layout/HalfCircleOrganizationChart"/>
    <dgm:cxn modelId="{696B1D45-B65E-394C-B556-717D5C8CEBC6}" srcId="{101887D8-ED57-2946-950A-E8EEDA053EDE}" destId="{7FBAC632-E7A0-DB47-9BA8-8D4E16191081}" srcOrd="0" destOrd="0" parTransId="{842E44C7-A955-A54E-98C7-547DB216AD61}" sibTransId="{B39381F0-8F07-044B-9154-3373AD93D861}"/>
    <dgm:cxn modelId="{F37AD146-D9B1-534A-BA16-7DC30B42AAC1}" type="presOf" srcId="{E29B998C-6300-8445-A53D-B1DF0098A408}" destId="{6F415064-C85D-F14F-BD86-B14D553BBA12}" srcOrd="0" destOrd="0" presId="urn:microsoft.com/office/officeart/2008/layout/HalfCircleOrganizationChart"/>
    <dgm:cxn modelId="{B9B8414E-8D63-4B4A-BDB3-7B1295F11340}" type="presOf" srcId="{EC990854-DA1F-D04F-A033-759019FAA8A9}" destId="{915CBF47-F031-2347-89D7-32BA94FF183F}" srcOrd="1" destOrd="0" presId="urn:microsoft.com/office/officeart/2008/layout/HalfCircleOrganizationChart"/>
    <dgm:cxn modelId="{32D0B074-7DE0-734B-8EF5-5F6EB24B5ECE}" srcId="{0B139292-5E2F-D742-A8EA-C67AF9B87C27}" destId="{EC990854-DA1F-D04F-A033-759019FAA8A9}" srcOrd="0" destOrd="0" parTransId="{B2CB689B-EFA8-7E40-867B-02E05752AFEE}" sibTransId="{5F9F9A88-8461-FC46-9DC3-939209A25963}"/>
    <dgm:cxn modelId="{61B24476-B925-3542-B257-6C80E6053351}" type="presOf" srcId="{0B139292-5E2F-D742-A8EA-C67AF9B87C27}" destId="{0B447B05-E4AA-0C4B-B359-E3BD5FB1C540}" srcOrd="0" destOrd="0" presId="urn:microsoft.com/office/officeart/2008/layout/HalfCircleOrganizationChart"/>
    <dgm:cxn modelId="{186B1383-AE1E-8A41-B527-154218E40347}" type="presOf" srcId="{8A580533-8EE6-B04D-A3A5-5CD81821450B}" destId="{066F8BCA-4464-4044-A6C8-EBEB4E3B3968}" srcOrd="1" destOrd="0" presId="urn:microsoft.com/office/officeart/2008/layout/HalfCircleOrganizationChart"/>
    <dgm:cxn modelId="{ED766583-47C6-F54F-901B-83FF292F0184}" type="presOf" srcId="{94F620AA-C0E8-3544-8FF8-5D68399B4F15}" destId="{60092ABE-28EF-5746-9216-7BAEB36910FE}" srcOrd="0" destOrd="0" presId="urn:microsoft.com/office/officeart/2008/layout/HalfCircleOrganizationChart"/>
    <dgm:cxn modelId="{46D5EB90-A153-874E-A131-F7D1922574ED}" type="presOf" srcId="{F22A09E8-56A0-1E4B-BC8E-261D2C62F02F}" destId="{B89999C1-BF00-384B-BAEC-1F56A2630CC8}" srcOrd="0" destOrd="0" presId="urn:microsoft.com/office/officeart/2008/layout/HalfCircleOrganizationChart"/>
    <dgm:cxn modelId="{04E7B991-FFF0-754A-ACF0-0ADAA39A113F}" type="presOf" srcId="{94F620AA-C0E8-3544-8FF8-5D68399B4F15}" destId="{88E9D3DF-0024-0946-938A-257F411A33B4}" srcOrd="1" destOrd="0" presId="urn:microsoft.com/office/officeart/2008/layout/HalfCircleOrganizationChart"/>
    <dgm:cxn modelId="{C80FEB92-C245-5F4C-AA72-755FF159D91C}" type="presOf" srcId="{EC990854-DA1F-D04F-A033-759019FAA8A9}" destId="{3FBF3FA4-398D-644F-95A6-9C4DA46A1205}" srcOrd="0" destOrd="0" presId="urn:microsoft.com/office/officeart/2008/layout/HalfCircleOrganizationChart"/>
    <dgm:cxn modelId="{E6C70B95-3E27-F349-8187-103A9F610299}" type="presOf" srcId="{7FBAC632-E7A0-DB47-9BA8-8D4E16191081}" destId="{7059BF94-9581-B04A-BBD8-D61827E2B614}" srcOrd="0" destOrd="0" presId="urn:microsoft.com/office/officeart/2008/layout/HalfCircleOrganizationChart"/>
    <dgm:cxn modelId="{10FFAFB1-0F54-2C4D-AE92-BAADFCB38F37}" srcId="{EC990854-DA1F-D04F-A033-759019FAA8A9}" destId="{101887D8-ED57-2946-950A-E8EEDA053EDE}" srcOrd="0" destOrd="0" parTransId="{E64B0BD7-5DC4-E540-A028-8BE01BEBE1A0}" sibTransId="{E91AAF93-9F0B-CB46-B927-FD6B9AF991FC}"/>
    <dgm:cxn modelId="{1F2A21B8-E275-3545-BDE2-66728DF15DA9}" type="presOf" srcId="{8A580533-8EE6-B04D-A3A5-5CD81821450B}" destId="{2518E932-D16D-DA43-80D4-F2A9031E686B}" srcOrd="0" destOrd="0" presId="urn:microsoft.com/office/officeart/2008/layout/HalfCircleOrganizationChart"/>
    <dgm:cxn modelId="{896BF6B9-45F9-344B-B072-AE4C2C47468F}" type="presOf" srcId="{23EA6491-946F-C540-A64E-A009F5FEE79A}" destId="{83402738-4392-6140-8FDE-76FEA3B83CD4}" srcOrd="1" destOrd="0" presId="urn:microsoft.com/office/officeart/2008/layout/HalfCircleOrganizationChart"/>
    <dgm:cxn modelId="{552A0FC7-1D8B-A14A-82F2-458FDF787B10}" srcId="{69903E93-6877-9B47-AEDC-95813905FF5F}" destId="{94F620AA-C0E8-3544-8FF8-5D68399B4F15}" srcOrd="0" destOrd="0" parTransId="{5348ADAD-364B-B64B-9774-5266821DD2E7}" sibTransId="{1A4EF57F-B5EB-1C4C-9283-685722590834}"/>
    <dgm:cxn modelId="{B50E4BCF-D8A6-8F4C-9A31-BB194E4D1529}" type="presOf" srcId="{101887D8-ED57-2946-950A-E8EEDA053EDE}" destId="{52205DE4-E950-D544-884F-AEC37DC6625A}" srcOrd="1" destOrd="0" presId="urn:microsoft.com/office/officeart/2008/layout/HalfCircleOrganizationChart"/>
    <dgm:cxn modelId="{B68A9ED7-82EF-AA4E-9512-135F11C958E6}" type="presOf" srcId="{69903E93-6877-9B47-AEDC-95813905FF5F}" destId="{8A2D563A-73EF-8049-B01A-4BBDA76B8AB0}" srcOrd="0" destOrd="0" presId="urn:microsoft.com/office/officeart/2008/layout/HalfCircleOrganizationChart"/>
    <dgm:cxn modelId="{F7C21AD9-8EAE-0C4F-9E31-A235F7965CED}" type="presOf" srcId="{E31A492C-4A2C-1F4F-A22B-723274448DC5}" destId="{47FA8CAF-65DC-4144-81DB-4D95F5CD13D3}" srcOrd="0" destOrd="0" presId="urn:microsoft.com/office/officeart/2008/layout/HalfCircleOrganizationChart"/>
    <dgm:cxn modelId="{E85C74DA-1806-EE4C-A197-2B9EBECA6AA2}" type="presOf" srcId="{2F312CE5-D149-FF4A-8E88-C7B0BC8CB98F}" destId="{597CD1BE-2D3D-5643-8132-62F224B39B56}" srcOrd="1" destOrd="0" presId="urn:microsoft.com/office/officeart/2008/layout/HalfCircleOrganizationChart"/>
    <dgm:cxn modelId="{3C0149DD-3258-0A42-85E6-993E4585BAFD}" srcId="{7FBAC632-E7A0-DB47-9BA8-8D4E16191081}" destId="{23EA6491-946F-C540-A64E-A009F5FEE79A}" srcOrd="0" destOrd="0" parTransId="{F22A09E8-56A0-1E4B-BC8E-261D2C62F02F}" sibTransId="{4A60CFD6-B918-A44E-9BFA-FF206A56E732}"/>
    <dgm:cxn modelId="{5B1E96F8-89B6-4942-9D2A-6C65BF3D52E1}" type="presOf" srcId="{69903E93-6877-9B47-AEDC-95813905FF5F}" destId="{AE6112B6-6F90-B84D-8750-25630E7D25C8}" srcOrd="1" destOrd="0" presId="urn:microsoft.com/office/officeart/2008/layout/HalfCircleOrganizationChart"/>
    <dgm:cxn modelId="{B2D712FE-30A0-2641-9C1B-AEAFA1A79A4D}" type="presOf" srcId="{8C5B733D-097C-C74F-A1D9-C40D8A2E1A16}" destId="{BED5333A-4715-3E42-BEBD-CBCA002A37A6}" srcOrd="0" destOrd="0" presId="urn:microsoft.com/office/officeart/2008/layout/HalfCircleOrganizationChart"/>
    <dgm:cxn modelId="{72E141CA-D880-8542-9ED2-16D2062C9F97}" type="presParOf" srcId="{0B447B05-E4AA-0C4B-B359-E3BD5FB1C540}" destId="{B6C46912-761B-4049-BE93-56384B7FBBC4}" srcOrd="0" destOrd="0" presId="urn:microsoft.com/office/officeart/2008/layout/HalfCircleOrganizationChart"/>
    <dgm:cxn modelId="{8F24D15E-9E98-6243-B5D8-8A8812584EA9}" type="presParOf" srcId="{B6C46912-761B-4049-BE93-56384B7FBBC4}" destId="{F398E4B5-AFD9-294F-916F-89255833C54C}" srcOrd="0" destOrd="0" presId="urn:microsoft.com/office/officeart/2008/layout/HalfCircleOrganizationChart"/>
    <dgm:cxn modelId="{1DC84630-4BC8-414D-B6F2-89F45BF9302C}" type="presParOf" srcId="{F398E4B5-AFD9-294F-916F-89255833C54C}" destId="{3FBF3FA4-398D-644F-95A6-9C4DA46A1205}" srcOrd="0" destOrd="0" presId="urn:microsoft.com/office/officeart/2008/layout/HalfCircleOrganizationChart"/>
    <dgm:cxn modelId="{3D680391-D1FF-D34D-A2FD-052F821C83FF}" type="presParOf" srcId="{F398E4B5-AFD9-294F-916F-89255833C54C}" destId="{22E1902D-3513-7146-B29A-437EDEAE37DB}" srcOrd="1" destOrd="0" presId="urn:microsoft.com/office/officeart/2008/layout/HalfCircleOrganizationChart"/>
    <dgm:cxn modelId="{B6A8798F-644C-984D-975F-C2C371C2594E}" type="presParOf" srcId="{F398E4B5-AFD9-294F-916F-89255833C54C}" destId="{F9C8CC98-57F9-2E45-A8AB-BD524D15A937}" srcOrd="2" destOrd="0" presId="urn:microsoft.com/office/officeart/2008/layout/HalfCircleOrganizationChart"/>
    <dgm:cxn modelId="{E4DBF626-C1DD-D64F-8E35-D5CBED3AF25F}" type="presParOf" srcId="{F398E4B5-AFD9-294F-916F-89255833C54C}" destId="{915CBF47-F031-2347-89D7-32BA94FF183F}" srcOrd="3" destOrd="0" presId="urn:microsoft.com/office/officeart/2008/layout/HalfCircleOrganizationChart"/>
    <dgm:cxn modelId="{A0D88ABF-37FD-D44B-97EA-5A5C13E241B0}" type="presParOf" srcId="{B6C46912-761B-4049-BE93-56384B7FBBC4}" destId="{18A27869-D86B-EA43-9530-1248AF12B7E7}" srcOrd="1" destOrd="0" presId="urn:microsoft.com/office/officeart/2008/layout/HalfCircleOrganizationChart"/>
    <dgm:cxn modelId="{D759ABF1-E4DD-7148-A76C-4DF4F3730C06}" type="presParOf" srcId="{18A27869-D86B-EA43-9530-1248AF12B7E7}" destId="{A92A25AE-E173-E745-A1A6-90EDC1242A41}" srcOrd="0" destOrd="0" presId="urn:microsoft.com/office/officeart/2008/layout/HalfCircleOrganizationChart"/>
    <dgm:cxn modelId="{9D46571E-E684-4C4B-BEBB-A968D7F4C6BF}" type="presParOf" srcId="{18A27869-D86B-EA43-9530-1248AF12B7E7}" destId="{1DBADC08-F6A4-7D46-9A9F-6B6D072B0FD0}" srcOrd="1" destOrd="0" presId="urn:microsoft.com/office/officeart/2008/layout/HalfCircleOrganizationChart"/>
    <dgm:cxn modelId="{20A896E3-4687-624D-9641-F8A5FC96B52E}" type="presParOf" srcId="{1DBADC08-F6A4-7D46-9A9F-6B6D072B0FD0}" destId="{D422080B-E258-774A-852D-F97602E7CC15}" srcOrd="0" destOrd="0" presId="urn:microsoft.com/office/officeart/2008/layout/HalfCircleOrganizationChart"/>
    <dgm:cxn modelId="{E77552EF-23FB-BE4B-934E-43E86B74EC1A}" type="presParOf" srcId="{D422080B-E258-774A-852D-F97602E7CC15}" destId="{E2C2BE16-6F42-864E-AA31-F02E84BEE3F9}" srcOrd="0" destOrd="0" presId="urn:microsoft.com/office/officeart/2008/layout/HalfCircleOrganizationChart"/>
    <dgm:cxn modelId="{5E20A95D-B6CC-2648-A69E-FBE9420F70CC}" type="presParOf" srcId="{D422080B-E258-774A-852D-F97602E7CC15}" destId="{1EC75095-40A3-304F-A622-E31654437ADA}" srcOrd="1" destOrd="0" presId="urn:microsoft.com/office/officeart/2008/layout/HalfCircleOrganizationChart"/>
    <dgm:cxn modelId="{CE955B43-7313-394A-96C9-DC97B58CF047}" type="presParOf" srcId="{D422080B-E258-774A-852D-F97602E7CC15}" destId="{455DA356-AFEC-4041-9E6F-D8F78FE0A453}" srcOrd="2" destOrd="0" presId="urn:microsoft.com/office/officeart/2008/layout/HalfCircleOrganizationChart"/>
    <dgm:cxn modelId="{5CB141B9-8999-F74A-A708-A6C698D5A34A}" type="presParOf" srcId="{D422080B-E258-774A-852D-F97602E7CC15}" destId="{52205DE4-E950-D544-884F-AEC37DC6625A}" srcOrd="3" destOrd="0" presId="urn:microsoft.com/office/officeart/2008/layout/HalfCircleOrganizationChart"/>
    <dgm:cxn modelId="{270370F5-211E-B948-B752-97E2CB2B4D8B}" type="presParOf" srcId="{1DBADC08-F6A4-7D46-9A9F-6B6D072B0FD0}" destId="{5E1CC601-FA84-BD47-A2CC-8D0D598A51BC}" srcOrd="1" destOrd="0" presId="urn:microsoft.com/office/officeart/2008/layout/HalfCircleOrganizationChart"/>
    <dgm:cxn modelId="{EED44CCA-D8A9-F941-8260-2C228E9FF438}" type="presParOf" srcId="{5E1CC601-FA84-BD47-A2CC-8D0D598A51BC}" destId="{41E44C84-5BC4-4542-B35A-2B0FB1AE9882}" srcOrd="0" destOrd="0" presId="urn:microsoft.com/office/officeart/2008/layout/HalfCircleOrganizationChart"/>
    <dgm:cxn modelId="{AAB77730-2376-314D-94F9-02C82016EE89}" type="presParOf" srcId="{5E1CC601-FA84-BD47-A2CC-8D0D598A51BC}" destId="{9AD77CD5-25FE-7741-A5C9-8C57900D5CC9}" srcOrd="1" destOrd="0" presId="urn:microsoft.com/office/officeart/2008/layout/HalfCircleOrganizationChart"/>
    <dgm:cxn modelId="{7BCAB799-58E0-E946-8E75-2CF72A494A2C}" type="presParOf" srcId="{9AD77CD5-25FE-7741-A5C9-8C57900D5CC9}" destId="{CCC16027-6D7F-434F-B6A4-4BED1D7FDFEB}" srcOrd="0" destOrd="0" presId="urn:microsoft.com/office/officeart/2008/layout/HalfCircleOrganizationChart"/>
    <dgm:cxn modelId="{76926A05-9B8A-9244-8964-ADBA30DA82A4}" type="presParOf" srcId="{CCC16027-6D7F-434F-B6A4-4BED1D7FDFEB}" destId="{7059BF94-9581-B04A-BBD8-D61827E2B614}" srcOrd="0" destOrd="0" presId="urn:microsoft.com/office/officeart/2008/layout/HalfCircleOrganizationChart"/>
    <dgm:cxn modelId="{1791E307-D532-6B45-BF2E-41BF6C26083C}" type="presParOf" srcId="{CCC16027-6D7F-434F-B6A4-4BED1D7FDFEB}" destId="{983DE66D-2E9E-C84D-9C64-2D567E21B4D2}" srcOrd="1" destOrd="0" presId="urn:microsoft.com/office/officeart/2008/layout/HalfCircleOrganizationChart"/>
    <dgm:cxn modelId="{1F0C6754-58DB-084D-A22F-7AE13F280748}" type="presParOf" srcId="{CCC16027-6D7F-434F-B6A4-4BED1D7FDFEB}" destId="{77092CF8-BAC5-D244-B02F-DDCEC2C4B01D}" srcOrd="2" destOrd="0" presId="urn:microsoft.com/office/officeart/2008/layout/HalfCircleOrganizationChart"/>
    <dgm:cxn modelId="{8963BEDB-1E84-1A49-A770-8F5E70A59660}" type="presParOf" srcId="{CCC16027-6D7F-434F-B6A4-4BED1D7FDFEB}" destId="{7E6FAEAB-5231-D14F-8E76-FF3ADB600714}" srcOrd="3" destOrd="0" presId="urn:microsoft.com/office/officeart/2008/layout/HalfCircleOrganizationChart"/>
    <dgm:cxn modelId="{2F23F80A-C098-5341-98CD-A12541F8B2EC}" type="presParOf" srcId="{9AD77CD5-25FE-7741-A5C9-8C57900D5CC9}" destId="{AD747E6C-CF92-CB4B-B80A-35A60D9C03E4}" srcOrd="1" destOrd="0" presId="urn:microsoft.com/office/officeart/2008/layout/HalfCircleOrganizationChart"/>
    <dgm:cxn modelId="{383BF57E-3EF2-754C-8832-D1DC0D38D630}" type="presParOf" srcId="{AD747E6C-CF92-CB4B-B80A-35A60D9C03E4}" destId="{B89999C1-BF00-384B-BAEC-1F56A2630CC8}" srcOrd="0" destOrd="0" presId="urn:microsoft.com/office/officeart/2008/layout/HalfCircleOrganizationChart"/>
    <dgm:cxn modelId="{826DD93C-E951-1744-9826-47F6628D822D}" type="presParOf" srcId="{AD747E6C-CF92-CB4B-B80A-35A60D9C03E4}" destId="{11F91741-C208-F64F-BD57-62D5FFCA6F2D}" srcOrd="1" destOrd="0" presId="urn:microsoft.com/office/officeart/2008/layout/HalfCircleOrganizationChart"/>
    <dgm:cxn modelId="{F369487B-3B24-C847-8228-898BF0FED81A}" type="presParOf" srcId="{11F91741-C208-F64F-BD57-62D5FFCA6F2D}" destId="{4ACC6446-6D69-5A4B-8909-E7AE8B5BBA3D}" srcOrd="0" destOrd="0" presId="urn:microsoft.com/office/officeart/2008/layout/HalfCircleOrganizationChart"/>
    <dgm:cxn modelId="{A6EF94E1-8230-A740-B626-04A0BEFBDDE6}" type="presParOf" srcId="{4ACC6446-6D69-5A4B-8909-E7AE8B5BBA3D}" destId="{FC6A4960-3192-634C-A0FC-941F9013AAEC}" srcOrd="0" destOrd="0" presId="urn:microsoft.com/office/officeart/2008/layout/HalfCircleOrganizationChart"/>
    <dgm:cxn modelId="{E6FCB886-0474-0243-A83C-5E353B1C10A6}" type="presParOf" srcId="{4ACC6446-6D69-5A4B-8909-E7AE8B5BBA3D}" destId="{30CF96CE-089B-3C42-9854-E065AD3EB5A1}" srcOrd="1" destOrd="0" presId="urn:microsoft.com/office/officeart/2008/layout/HalfCircleOrganizationChart"/>
    <dgm:cxn modelId="{D495D4C7-6C06-774A-99E6-FC04E3E00B20}" type="presParOf" srcId="{4ACC6446-6D69-5A4B-8909-E7AE8B5BBA3D}" destId="{0E5386A6-1E81-0643-BFD8-13135B55D9A0}" srcOrd="2" destOrd="0" presId="urn:microsoft.com/office/officeart/2008/layout/HalfCircleOrganizationChart"/>
    <dgm:cxn modelId="{229284F5-D03F-D341-94B7-923BB46519EF}" type="presParOf" srcId="{4ACC6446-6D69-5A4B-8909-E7AE8B5BBA3D}" destId="{83402738-4392-6140-8FDE-76FEA3B83CD4}" srcOrd="3" destOrd="0" presId="urn:microsoft.com/office/officeart/2008/layout/HalfCircleOrganizationChart"/>
    <dgm:cxn modelId="{01925EAE-EBC9-854E-A438-1D4AABCF816B}" type="presParOf" srcId="{11F91741-C208-F64F-BD57-62D5FFCA6F2D}" destId="{E8305D49-EC66-E441-8D9A-BC393166675E}" srcOrd="1" destOrd="0" presId="urn:microsoft.com/office/officeart/2008/layout/HalfCircleOrganizationChart"/>
    <dgm:cxn modelId="{97FBCCED-0E02-0F48-9235-6843727965D5}" type="presParOf" srcId="{11F91741-C208-F64F-BD57-62D5FFCA6F2D}" destId="{225B5F90-2EA0-EB4D-9DC5-FF358E571682}" srcOrd="2" destOrd="0" presId="urn:microsoft.com/office/officeart/2008/layout/HalfCircleOrganizationChart"/>
    <dgm:cxn modelId="{7C581785-0B89-2547-812E-18C9EDFF5925}" type="presParOf" srcId="{9AD77CD5-25FE-7741-A5C9-8C57900D5CC9}" destId="{4D4DA262-30AB-E44D-8BA8-1ED61A55B4AC}" srcOrd="2" destOrd="0" presId="urn:microsoft.com/office/officeart/2008/layout/HalfCircleOrganizationChart"/>
    <dgm:cxn modelId="{77EE2285-D80E-AA4E-8BA7-D31B85AAEEE9}" type="presParOf" srcId="{1DBADC08-F6A4-7D46-9A9F-6B6D072B0FD0}" destId="{67F298EF-A07E-7A41-B619-AF1AA80C1E8D}" srcOrd="2" destOrd="0" presId="urn:microsoft.com/office/officeart/2008/layout/HalfCircleOrganizationChart"/>
    <dgm:cxn modelId="{11E383BE-32FA-3B44-8D3C-3D4DCE678709}" type="presParOf" srcId="{B6C46912-761B-4049-BE93-56384B7FBBC4}" destId="{47B369F9-74FC-AB4E-9103-D8E8F434FAC5}" srcOrd="2" destOrd="0" presId="urn:microsoft.com/office/officeart/2008/layout/HalfCircleOrganizationChart"/>
    <dgm:cxn modelId="{FA354C22-9BE0-5D44-B32A-E420F974C511}" type="presParOf" srcId="{0B447B05-E4AA-0C4B-B359-E3BD5FB1C540}" destId="{252B2E31-B23C-2140-A4A1-6B9A1864563D}" srcOrd="1" destOrd="0" presId="urn:microsoft.com/office/officeart/2008/layout/HalfCircleOrganizationChart"/>
    <dgm:cxn modelId="{DD1EFF28-8A2C-7B44-A094-76C88FD1AD7A}" type="presParOf" srcId="{252B2E31-B23C-2140-A4A1-6B9A1864563D}" destId="{EEC5E58A-172D-714B-B3C7-15C3748150E7}" srcOrd="0" destOrd="0" presId="urn:microsoft.com/office/officeart/2008/layout/HalfCircleOrganizationChart"/>
    <dgm:cxn modelId="{9E748880-F9AF-3E45-999C-2786C49717A0}" type="presParOf" srcId="{EEC5E58A-172D-714B-B3C7-15C3748150E7}" destId="{47FA8CAF-65DC-4144-81DB-4D95F5CD13D3}" srcOrd="0" destOrd="0" presId="urn:microsoft.com/office/officeart/2008/layout/HalfCircleOrganizationChart"/>
    <dgm:cxn modelId="{3FD4F67A-0E8F-0341-96EF-60D142A6DA42}" type="presParOf" srcId="{EEC5E58A-172D-714B-B3C7-15C3748150E7}" destId="{31DF88F3-1A1F-3C4F-B183-EF8F3E61EDA8}" srcOrd="1" destOrd="0" presId="urn:microsoft.com/office/officeart/2008/layout/HalfCircleOrganizationChart"/>
    <dgm:cxn modelId="{E2D8E4D4-FB95-B245-9158-E44F6FFFA59D}" type="presParOf" srcId="{EEC5E58A-172D-714B-B3C7-15C3748150E7}" destId="{E1AA8669-8FEB-874B-BE54-9E0D2788127C}" srcOrd="2" destOrd="0" presId="urn:microsoft.com/office/officeart/2008/layout/HalfCircleOrganizationChart"/>
    <dgm:cxn modelId="{CA5E07F0-168F-594D-B0AB-47E8CDAE3B52}" type="presParOf" srcId="{EEC5E58A-172D-714B-B3C7-15C3748150E7}" destId="{D02A6682-E289-0347-BE03-4D74CF4E9052}" srcOrd="3" destOrd="0" presId="urn:microsoft.com/office/officeart/2008/layout/HalfCircleOrganizationChart"/>
    <dgm:cxn modelId="{802835A0-2A9D-AB4E-A56E-378CA45152DA}" type="presParOf" srcId="{252B2E31-B23C-2140-A4A1-6B9A1864563D}" destId="{D93E7684-BB02-D243-BDB4-42A02E33C1DD}" srcOrd="1" destOrd="0" presId="urn:microsoft.com/office/officeart/2008/layout/HalfCircleOrganizationChart"/>
    <dgm:cxn modelId="{2F2D0EB9-FBDA-0046-BA44-82279DD1400F}" type="presParOf" srcId="{D93E7684-BB02-D243-BDB4-42A02E33C1DD}" destId="{D16A1345-13CF-8E41-B78A-890D64B50B06}" srcOrd="0" destOrd="0" presId="urn:microsoft.com/office/officeart/2008/layout/HalfCircleOrganizationChart"/>
    <dgm:cxn modelId="{50FB7A4F-A9A5-2149-BA6D-A17B58E0C18A}" type="presParOf" srcId="{D93E7684-BB02-D243-BDB4-42A02E33C1DD}" destId="{E0E7AD9C-BC36-E340-819D-136915060DC0}" srcOrd="1" destOrd="0" presId="urn:microsoft.com/office/officeart/2008/layout/HalfCircleOrganizationChart"/>
    <dgm:cxn modelId="{851A28FD-978A-1740-BC4E-2B70C1C4BD99}" type="presParOf" srcId="{E0E7AD9C-BC36-E340-819D-136915060DC0}" destId="{F847B77D-7D7C-C749-A5EF-9C13629ACAD7}" srcOrd="0" destOrd="0" presId="urn:microsoft.com/office/officeart/2008/layout/HalfCircleOrganizationChart"/>
    <dgm:cxn modelId="{67027F19-5AA4-2842-B858-6E3BA3173E54}" type="presParOf" srcId="{F847B77D-7D7C-C749-A5EF-9C13629ACAD7}" destId="{8A2D563A-73EF-8049-B01A-4BBDA76B8AB0}" srcOrd="0" destOrd="0" presId="urn:microsoft.com/office/officeart/2008/layout/HalfCircleOrganizationChart"/>
    <dgm:cxn modelId="{04064FE5-951E-0C49-A3C6-FA3B3665D977}" type="presParOf" srcId="{F847B77D-7D7C-C749-A5EF-9C13629ACAD7}" destId="{512E1CE0-43C7-9E44-B3A1-246C112E62EE}" srcOrd="1" destOrd="0" presId="urn:microsoft.com/office/officeart/2008/layout/HalfCircleOrganizationChart"/>
    <dgm:cxn modelId="{3B37E882-61A6-7F45-95D9-9ACCE54BD1B5}" type="presParOf" srcId="{F847B77D-7D7C-C749-A5EF-9C13629ACAD7}" destId="{79F2E5D6-5727-8A4F-82C5-4E19829B7DFB}" srcOrd="2" destOrd="0" presId="urn:microsoft.com/office/officeart/2008/layout/HalfCircleOrganizationChart"/>
    <dgm:cxn modelId="{C998BA0D-55D5-9543-B694-E10F003070E9}" type="presParOf" srcId="{F847B77D-7D7C-C749-A5EF-9C13629ACAD7}" destId="{AE6112B6-6F90-B84D-8750-25630E7D25C8}" srcOrd="3" destOrd="0" presId="urn:microsoft.com/office/officeart/2008/layout/HalfCircleOrganizationChart"/>
    <dgm:cxn modelId="{1566F17D-456C-3D49-8486-2677D72E5453}" type="presParOf" srcId="{E0E7AD9C-BC36-E340-819D-136915060DC0}" destId="{9DDEA859-9AA1-9844-8639-B4E7DDE07B31}" srcOrd="1" destOrd="0" presId="urn:microsoft.com/office/officeart/2008/layout/HalfCircleOrganizationChart"/>
    <dgm:cxn modelId="{E28B350D-1DD7-1742-807C-72A3F683D74D}" type="presParOf" srcId="{9DDEA859-9AA1-9844-8639-B4E7DDE07B31}" destId="{A1B313B8-392F-A848-8F53-DE05494B155D}" srcOrd="0" destOrd="0" presId="urn:microsoft.com/office/officeart/2008/layout/HalfCircleOrganizationChart"/>
    <dgm:cxn modelId="{57C9E998-D7A0-FD48-A8FC-BA8C791D1C73}" type="presParOf" srcId="{9DDEA859-9AA1-9844-8639-B4E7DDE07B31}" destId="{60BEC156-5E9E-4841-B64F-2F5C7BE48C28}" srcOrd="1" destOrd="0" presId="urn:microsoft.com/office/officeart/2008/layout/HalfCircleOrganizationChart"/>
    <dgm:cxn modelId="{24A95C04-726F-5A4E-B1A6-0B7B8A2BF3DB}" type="presParOf" srcId="{60BEC156-5E9E-4841-B64F-2F5C7BE48C28}" destId="{6572F358-EF0D-324A-AEED-84B077037F0F}" srcOrd="0" destOrd="0" presId="urn:microsoft.com/office/officeart/2008/layout/HalfCircleOrganizationChart"/>
    <dgm:cxn modelId="{DD04FD91-E401-6340-89AB-77992B30B0C0}" type="presParOf" srcId="{6572F358-EF0D-324A-AEED-84B077037F0F}" destId="{60092ABE-28EF-5746-9216-7BAEB36910FE}" srcOrd="0" destOrd="0" presId="urn:microsoft.com/office/officeart/2008/layout/HalfCircleOrganizationChart"/>
    <dgm:cxn modelId="{2B34C09C-9D55-2449-9BA4-34F83EBA180A}" type="presParOf" srcId="{6572F358-EF0D-324A-AEED-84B077037F0F}" destId="{D35B4641-774D-604A-8136-ED3F73849707}" srcOrd="1" destOrd="0" presId="urn:microsoft.com/office/officeart/2008/layout/HalfCircleOrganizationChart"/>
    <dgm:cxn modelId="{B20477C6-266D-7F45-B7D7-BA124E622180}" type="presParOf" srcId="{6572F358-EF0D-324A-AEED-84B077037F0F}" destId="{B7290263-4FF5-2044-B6B4-B6B095606EFB}" srcOrd="2" destOrd="0" presId="urn:microsoft.com/office/officeart/2008/layout/HalfCircleOrganizationChart"/>
    <dgm:cxn modelId="{E6EAFD17-54EC-614A-BE49-B6EDDED4B343}" type="presParOf" srcId="{6572F358-EF0D-324A-AEED-84B077037F0F}" destId="{88E9D3DF-0024-0946-938A-257F411A33B4}" srcOrd="3" destOrd="0" presId="urn:microsoft.com/office/officeart/2008/layout/HalfCircleOrganizationChart"/>
    <dgm:cxn modelId="{284D8F8C-D5FD-A340-80FA-E2CFA27D78D3}" type="presParOf" srcId="{60BEC156-5E9E-4841-B64F-2F5C7BE48C28}" destId="{FDAE6127-D246-7744-A138-2D28C24947C6}" srcOrd="1" destOrd="0" presId="urn:microsoft.com/office/officeart/2008/layout/HalfCircleOrganizationChart"/>
    <dgm:cxn modelId="{E0414E1A-39F5-3946-80B6-9239C6339578}" type="presParOf" srcId="{FDAE6127-D246-7744-A138-2D28C24947C6}" destId="{BED5333A-4715-3E42-BEBD-CBCA002A37A6}" srcOrd="0" destOrd="0" presId="urn:microsoft.com/office/officeart/2008/layout/HalfCircleOrganizationChart"/>
    <dgm:cxn modelId="{0C2729B5-5504-D44C-BF42-6D7AEC78EF4E}" type="presParOf" srcId="{FDAE6127-D246-7744-A138-2D28C24947C6}" destId="{608C62EB-4BD5-DF46-9BF6-FB1025216E7C}" srcOrd="1" destOrd="0" presId="urn:microsoft.com/office/officeart/2008/layout/HalfCircleOrganizationChart"/>
    <dgm:cxn modelId="{BBB90590-D424-BE44-8FC9-FB95DC089834}" type="presParOf" srcId="{608C62EB-4BD5-DF46-9BF6-FB1025216E7C}" destId="{CAD297A2-8EFD-A546-A0C6-02DE3CC3A923}" srcOrd="0" destOrd="0" presId="urn:microsoft.com/office/officeart/2008/layout/HalfCircleOrganizationChart"/>
    <dgm:cxn modelId="{89036FF0-26AB-AA41-AC5C-9411C15FEBB1}" type="presParOf" srcId="{CAD297A2-8EFD-A546-A0C6-02DE3CC3A923}" destId="{B419FCE8-786B-7B42-B4F7-849D2B278911}" srcOrd="0" destOrd="0" presId="urn:microsoft.com/office/officeart/2008/layout/HalfCircleOrganizationChart"/>
    <dgm:cxn modelId="{4B3BECF3-7A5E-8440-816B-BA0BF055621B}" type="presParOf" srcId="{CAD297A2-8EFD-A546-A0C6-02DE3CC3A923}" destId="{3F42ECCD-46F8-294D-A933-DB6526609D29}" srcOrd="1" destOrd="0" presId="urn:microsoft.com/office/officeart/2008/layout/HalfCircleOrganizationChart"/>
    <dgm:cxn modelId="{15061337-937E-9A41-8A60-CD0D912A0FA0}" type="presParOf" srcId="{CAD297A2-8EFD-A546-A0C6-02DE3CC3A923}" destId="{3CD0445E-808F-9242-81FB-F1B188211E8D}" srcOrd="2" destOrd="0" presId="urn:microsoft.com/office/officeart/2008/layout/HalfCircleOrganizationChart"/>
    <dgm:cxn modelId="{2D36098F-21BE-4948-B756-0AB513E22E63}" type="presParOf" srcId="{CAD297A2-8EFD-A546-A0C6-02DE3CC3A923}" destId="{597CD1BE-2D3D-5643-8132-62F224B39B56}" srcOrd="3" destOrd="0" presId="urn:microsoft.com/office/officeart/2008/layout/HalfCircleOrganizationChart"/>
    <dgm:cxn modelId="{733E3B0D-AE1E-374C-9DD3-681562BA79E1}" type="presParOf" srcId="{608C62EB-4BD5-DF46-9BF6-FB1025216E7C}" destId="{60C0DD3C-00FF-2C4C-BDD2-1C43596C4991}" srcOrd="1" destOrd="0" presId="urn:microsoft.com/office/officeart/2008/layout/HalfCircleOrganizationChart"/>
    <dgm:cxn modelId="{E35B2A22-A808-1B4F-83C4-9489C412AB6B}" type="presParOf" srcId="{608C62EB-4BD5-DF46-9BF6-FB1025216E7C}" destId="{7D25D276-2621-AC4A-A2FA-5051EF6F7C05}" srcOrd="2" destOrd="0" presId="urn:microsoft.com/office/officeart/2008/layout/HalfCircleOrganizationChart"/>
    <dgm:cxn modelId="{7506DFC6-41EB-234E-A39C-AFA74E2A8F1E}" type="presParOf" srcId="{FDAE6127-D246-7744-A138-2D28C24947C6}" destId="{6F415064-C85D-F14F-BD86-B14D553BBA12}" srcOrd="2" destOrd="0" presId="urn:microsoft.com/office/officeart/2008/layout/HalfCircleOrganizationChart"/>
    <dgm:cxn modelId="{73E915E7-F4F4-074B-B8E2-604C9C77C244}" type="presParOf" srcId="{FDAE6127-D246-7744-A138-2D28C24947C6}" destId="{CE756960-0468-E947-9AA9-F69341F98B04}" srcOrd="3" destOrd="0" presId="urn:microsoft.com/office/officeart/2008/layout/HalfCircleOrganizationChart"/>
    <dgm:cxn modelId="{E75945BA-C146-5240-A78A-78D337A77775}" type="presParOf" srcId="{CE756960-0468-E947-9AA9-F69341F98B04}" destId="{6E2FB9F0-40F8-ED41-B276-63F1048AB53A}" srcOrd="0" destOrd="0" presId="urn:microsoft.com/office/officeart/2008/layout/HalfCircleOrganizationChart"/>
    <dgm:cxn modelId="{B3E72BC0-76A6-954F-9422-4581AB80C020}" type="presParOf" srcId="{6E2FB9F0-40F8-ED41-B276-63F1048AB53A}" destId="{2518E932-D16D-DA43-80D4-F2A9031E686B}" srcOrd="0" destOrd="0" presId="urn:microsoft.com/office/officeart/2008/layout/HalfCircleOrganizationChart"/>
    <dgm:cxn modelId="{C32A56EC-76A4-7846-8DA2-26AE0AB0B20D}" type="presParOf" srcId="{6E2FB9F0-40F8-ED41-B276-63F1048AB53A}" destId="{5162276A-59C3-524A-8DAE-AC034CFEA145}" srcOrd="1" destOrd="0" presId="urn:microsoft.com/office/officeart/2008/layout/HalfCircleOrganizationChart"/>
    <dgm:cxn modelId="{DA36BE21-7BE9-7E46-BA29-A82B6642372F}" type="presParOf" srcId="{6E2FB9F0-40F8-ED41-B276-63F1048AB53A}" destId="{476B9DBF-1C4B-4949-AA28-97490286A6D5}" srcOrd="2" destOrd="0" presId="urn:microsoft.com/office/officeart/2008/layout/HalfCircleOrganizationChart"/>
    <dgm:cxn modelId="{51A225F4-0E24-324A-9A04-D754B0746754}" type="presParOf" srcId="{6E2FB9F0-40F8-ED41-B276-63F1048AB53A}" destId="{066F8BCA-4464-4044-A6C8-EBEB4E3B3968}" srcOrd="3" destOrd="0" presId="urn:microsoft.com/office/officeart/2008/layout/HalfCircleOrganizationChart"/>
    <dgm:cxn modelId="{D5797DA6-416E-B640-B4FC-E16BE93B7D84}" type="presParOf" srcId="{CE756960-0468-E947-9AA9-F69341F98B04}" destId="{7EDABF34-8CF4-0746-8B0C-9CE8AFFBBA28}" srcOrd="1" destOrd="0" presId="urn:microsoft.com/office/officeart/2008/layout/HalfCircleOrganizationChart"/>
    <dgm:cxn modelId="{3823ECE3-B0A1-B641-91CE-DBA36B28B97F}" type="presParOf" srcId="{CE756960-0468-E947-9AA9-F69341F98B04}" destId="{256FABEE-9FC1-9B46-898A-20E7E7BDB8A1}" srcOrd="2" destOrd="0" presId="urn:microsoft.com/office/officeart/2008/layout/HalfCircleOrganizationChart"/>
    <dgm:cxn modelId="{744D0831-B52F-1B46-AD8B-FDA2E5324A95}" type="presParOf" srcId="{60BEC156-5E9E-4841-B64F-2F5C7BE48C28}" destId="{EC4FEA3E-3114-7046-827B-BE1CACFFB093}" srcOrd="2" destOrd="0" presId="urn:microsoft.com/office/officeart/2008/layout/HalfCircleOrganizationChart"/>
    <dgm:cxn modelId="{A35D8202-1D7D-1A44-B6AC-EA4F0C14EDDA}" type="presParOf" srcId="{E0E7AD9C-BC36-E340-819D-136915060DC0}" destId="{1F36577F-DC94-7441-A40C-3BFE7FF5BAC8}" srcOrd="2" destOrd="0" presId="urn:microsoft.com/office/officeart/2008/layout/HalfCircleOrganizationChart"/>
    <dgm:cxn modelId="{93791178-0503-C94C-8F6B-38DCA38934F2}" type="presParOf" srcId="{252B2E31-B23C-2140-A4A1-6B9A1864563D}" destId="{3B4B0F4A-39B7-6F4C-AC68-CA60E5FE36C4}"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15064-C85D-F14F-BD86-B14D553BBA12}">
      <dsp:nvSpPr>
        <dsp:cNvPr id="0" name=""/>
        <dsp:cNvSpPr/>
      </dsp:nvSpPr>
      <dsp:spPr>
        <a:xfrm>
          <a:off x="5329638" y="3290056"/>
          <a:ext cx="787141" cy="1728289"/>
        </a:xfrm>
        <a:custGeom>
          <a:avLst/>
          <a:gdLst/>
          <a:ahLst/>
          <a:cxnLst/>
          <a:rect l="0" t="0" r="0" b="0"/>
          <a:pathLst>
            <a:path>
              <a:moveTo>
                <a:pt x="0" y="0"/>
              </a:moveTo>
              <a:lnTo>
                <a:pt x="0" y="1728289"/>
              </a:lnTo>
              <a:lnTo>
                <a:pt x="787141" y="1728289"/>
              </a:lnTo>
            </a:path>
          </a:pathLst>
        </a:custGeom>
        <a:noFill/>
        <a:ln w="6350" cap="flat" cmpd="sng" algn="ctr">
          <a:solidFill>
            <a:schemeClr val="dk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ED5333A-4715-3E42-BEBD-CBCA002A37A6}">
      <dsp:nvSpPr>
        <dsp:cNvPr id="0" name=""/>
        <dsp:cNvSpPr/>
      </dsp:nvSpPr>
      <dsp:spPr>
        <a:xfrm>
          <a:off x="5329638" y="3290056"/>
          <a:ext cx="787141" cy="513353"/>
        </a:xfrm>
        <a:custGeom>
          <a:avLst/>
          <a:gdLst/>
          <a:ahLst/>
          <a:cxnLst/>
          <a:rect l="0" t="0" r="0" b="0"/>
          <a:pathLst>
            <a:path>
              <a:moveTo>
                <a:pt x="0" y="0"/>
              </a:moveTo>
              <a:lnTo>
                <a:pt x="0" y="513353"/>
              </a:lnTo>
              <a:lnTo>
                <a:pt x="787141" y="513353"/>
              </a:lnTo>
            </a:path>
          </a:pathLst>
        </a:custGeom>
        <a:noFill/>
        <a:ln w="6350" cap="flat" cmpd="sng" algn="ctr">
          <a:solidFill>
            <a:schemeClr val="dk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1B313B8-392F-A848-8F53-DE05494B155D}">
      <dsp:nvSpPr>
        <dsp:cNvPr id="0" name=""/>
        <dsp:cNvSpPr/>
      </dsp:nvSpPr>
      <dsp:spPr>
        <a:xfrm>
          <a:off x="5283918" y="2075120"/>
          <a:ext cx="91440" cy="359347"/>
        </a:xfrm>
        <a:custGeom>
          <a:avLst/>
          <a:gdLst/>
          <a:ahLst/>
          <a:cxnLst/>
          <a:rect l="0" t="0" r="0" b="0"/>
          <a:pathLst>
            <a:path>
              <a:moveTo>
                <a:pt x="45720" y="0"/>
              </a:moveTo>
              <a:lnTo>
                <a:pt x="45720" y="359347"/>
              </a:lnTo>
            </a:path>
          </a:pathLst>
        </a:custGeom>
        <a:noFill/>
        <a:ln w="6350" cap="flat" cmpd="sng" algn="ctr">
          <a:solidFill>
            <a:schemeClr val="dk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16A1345-13CF-8E41-B78A-890D64B50B06}">
      <dsp:nvSpPr>
        <dsp:cNvPr id="0" name=""/>
        <dsp:cNvSpPr/>
      </dsp:nvSpPr>
      <dsp:spPr>
        <a:xfrm>
          <a:off x="5283918" y="860183"/>
          <a:ext cx="91440" cy="359347"/>
        </a:xfrm>
        <a:custGeom>
          <a:avLst/>
          <a:gdLst/>
          <a:ahLst/>
          <a:cxnLst/>
          <a:rect l="0" t="0" r="0" b="0"/>
          <a:pathLst>
            <a:path>
              <a:moveTo>
                <a:pt x="45720" y="0"/>
              </a:moveTo>
              <a:lnTo>
                <a:pt x="45720" y="359347"/>
              </a:lnTo>
            </a:path>
          </a:pathLst>
        </a:cu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89999C1-BF00-384B-BAEC-1F56A2630CC8}">
      <dsp:nvSpPr>
        <dsp:cNvPr id="0" name=""/>
        <dsp:cNvSpPr/>
      </dsp:nvSpPr>
      <dsp:spPr>
        <a:xfrm>
          <a:off x="3259113" y="3290056"/>
          <a:ext cx="787141" cy="513353"/>
        </a:xfrm>
        <a:custGeom>
          <a:avLst/>
          <a:gdLst/>
          <a:ahLst/>
          <a:cxnLst/>
          <a:rect l="0" t="0" r="0" b="0"/>
          <a:pathLst>
            <a:path>
              <a:moveTo>
                <a:pt x="0" y="0"/>
              </a:moveTo>
              <a:lnTo>
                <a:pt x="0" y="513353"/>
              </a:lnTo>
              <a:lnTo>
                <a:pt x="787141" y="513353"/>
              </a:lnTo>
            </a:path>
          </a:pathLst>
        </a:custGeom>
        <a:noFill/>
        <a:ln w="6350" cap="flat" cmpd="sng" algn="ctr">
          <a:solidFill>
            <a:schemeClr val="dk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E44C84-5BC4-4542-B35A-2B0FB1AE9882}">
      <dsp:nvSpPr>
        <dsp:cNvPr id="0" name=""/>
        <dsp:cNvSpPr/>
      </dsp:nvSpPr>
      <dsp:spPr>
        <a:xfrm>
          <a:off x="3213393" y="2075120"/>
          <a:ext cx="91440" cy="359347"/>
        </a:xfrm>
        <a:custGeom>
          <a:avLst/>
          <a:gdLst/>
          <a:ahLst/>
          <a:cxnLst/>
          <a:rect l="0" t="0" r="0" b="0"/>
          <a:pathLst>
            <a:path>
              <a:moveTo>
                <a:pt x="45720" y="0"/>
              </a:moveTo>
              <a:lnTo>
                <a:pt x="45720" y="359347"/>
              </a:lnTo>
            </a:path>
          </a:pathLst>
        </a:custGeom>
        <a:noFill/>
        <a:ln w="6350" cap="flat" cmpd="sng" algn="ctr">
          <a:solidFill>
            <a:schemeClr val="dk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92A25AE-E173-E745-A1A6-90EDC1242A41}">
      <dsp:nvSpPr>
        <dsp:cNvPr id="0" name=""/>
        <dsp:cNvSpPr/>
      </dsp:nvSpPr>
      <dsp:spPr>
        <a:xfrm>
          <a:off x="3213393" y="860183"/>
          <a:ext cx="91440" cy="359347"/>
        </a:xfrm>
        <a:custGeom>
          <a:avLst/>
          <a:gdLst/>
          <a:ahLst/>
          <a:cxnLst/>
          <a:rect l="0" t="0" r="0" b="0"/>
          <a:pathLst>
            <a:path>
              <a:moveTo>
                <a:pt x="45720" y="0"/>
              </a:moveTo>
              <a:lnTo>
                <a:pt x="45720" y="359347"/>
              </a:lnTo>
            </a:path>
          </a:pathLst>
        </a:cu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2E1902D-3513-7146-B29A-437EDEAE37DB}">
      <dsp:nvSpPr>
        <dsp:cNvPr id="0" name=""/>
        <dsp:cNvSpPr/>
      </dsp:nvSpPr>
      <dsp:spPr>
        <a:xfrm>
          <a:off x="2831318" y="4594"/>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9C8CC98-57F9-2E45-A8AB-BD524D15A937}">
      <dsp:nvSpPr>
        <dsp:cNvPr id="0" name=""/>
        <dsp:cNvSpPr/>
      </dsp:nvSpPr>
      <dsp:spPr>
        <a:xfrm>
          <a:off x="2831318" y="4594"/>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BF3FA4-398D-644F-95A6-9C4DA46A1205}">
      <dsp:nvSpPr>
        <dsp:cNvPr id="0" name=""/>
        <dsp:cNvSpPr/>
      </dsp:nvSpPr>
      <dsp:spPr>
        <a:xfrm>
          <a:off x="2403524" y="158600"/>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_tradnl" sz="1800" b="1" kern="1200" dirty="0">
              <a:solidFill>
                <a:srgbClr val="152B48"/>
              </a:solidFill>
              <a:latin typeface="Montserrat" panose="00000500000000000000" pitchFamily="50" charset="0"/>
            </a:rPr>
            <a:t>Endocrina</a:t>
          </a:r>
        </a:p>
      </dsp:txBody>
      <dsp:txXfrm>
        <a:off x="2403524" y="158600"/>
        <a:ext cx="1711178" cy="547576"/>
      </dsp:txXfrm>
    </dsp:sp>
    <dsp:sp modelId="{1EC75095-40A3-304F-A622-E31654437ADA}">
      <dsp:nvSpPr>
        <dsp:cNvPr id="0" name=""/>
        <dsp:cNvSpPr/>
      </dsp:nvSpPr>
      <dsp:spPr>
        <a:xfrm>
          <a:off x="2831318" y="1219531"/>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55DA356-AFEC-4041-9E6F-D8F78FE0A453}">
      <dsp:nvSpPr>
        <dsp:cNvPr id="0" name=""/>
        <dsp:cNvSpPr/>
      </dsp:nvSpPr>
      <dsp:spPr>
        <a:xfrm>
          <a:off x="2831318" y="1219531"/>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2C2BE16-6F42-864E-AA31-F02E84BEE3F9}">
      <dsp:nvSpPr>
        <dsp:cNvPr id="0" name=""/>
        <dsp:cNvSpPr/>
      </dsp:nvSpPr>
      <dsp:spPr>
        <a:xfrm>
          <a:off x="2403524" y="1373537"/>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_tradnl" sz="1600" kern="1200" dirty="0">
              <a:solidFill>
                <a:srgbClr val="152B48"/>
              </a:solidFill>
              <a:latin typeface="Montserrat" panose="00000500000000000000" pitchFamily="50" charset="0"/>
            </a:rPr>
            <a:t>Metabólica</a:t>
          </a:r>
        </a:p>
      </dsp:txBody>
      <dsp:txXfrm>
        <a:off x="2403524" y="1373537"/>
        <a:ext cx="1711178" cy="547576"/>
      </dsp:txXfrm>
    </dsp:sp>
    <dsp:sp modelId="{983DE66D-2E9E-C84D-9C64-2D567E21B4D2}">
      <dsp:nvSpPr>
        <dsp:cNvPr id="0" name=""/>
        <dsp:cNvSpPr/>
      </dsp:nvSpPr>
      <dsp:spPr>
        <a:xfrm>
          <a:off x="2831318" y="2434467"/>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7092CF8-BAC5-D244-B02F-DDCEC2C4B01D}">
      <dsp:nvSpPr>
        <dsp:cNvPr id="0" name=""/>
        <dsp:cNvSpPr/>
      </dsp:nvSpPr>
      <dsp:spPr>
        <a:xfrm>
          <a:off x="2831318" y="2434467"/>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059BF94-9581-B04A-BBD8-D61827E2B614}">
      <dsp:nvSpPr>
        <dsp:cNvPr id="0" name=""/>
        <dsp:cNvSpPr/>
      </dsp:nvSpPr>
      <dsp:spPr>
        <a:xfrm>
          <a:off x="2403524" y="2588473"/>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_tradnl" sz="1600" kern="1200" dirty="0">
              <a:solidFill>
                <a:srgbClr val="152B48"/>
              </a:solidFill>
              <a:latin typeface="Montserrat" panose="00000500000000000000" pitchFamily="50" charset="0"/>
            </a:rPr>
            <a:t>Islotes de Langerhans</a:t>
          </a:r>
        </a:p>
      </dsp:txBody>
      <dsp:txXfrm>
        <a:off x="2403524" y="2588473"/>
        <a:ext cx="1711178" cy="547576"/>
      </dsp:txXfrm>
    </dsp:sp>
    <dsp:sp modelId="{30CF96CE-089B-3C42-9854-E065AD3EB5A1}">
      <dsp:nvSpPr>
        <dsp:cNvPr id="0" name=""/>
        <dsp:cNvSpPr/>
      </dsp:nvSpPr>
      <dsp:spPr>
        <a:xfrm>
          <a:off x="3943584" y="3649403"/>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E5386A6-1E81-0643-BFD8-13135B55D9A0}">
      <dsp:nvSpPr>
        <dsp:cNvPr id="0" name=""/>
        <dsp:cNvSpPr/>
      </dsp:nvSpPr>
      <dsp:spPr>
        <a:xfrm>
          <a:off x="3943584" y="3649403"/>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C6A4960-3192-634C-A0FC-941F9013AAEC}">
      <dsp:nvSpPr>
        <dsp:cNvPr id="0" name=""/>
        <dsp:cNvSpPr/>
      </dsp:nvSpPr>
      <dsp:spPr>
        <a:xfrm>
          <a:off x="3515790" y="3803409"/>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_tradnl" sz="1400" kern="1200" dirty="0">
              <a:solidFill>
                <a:srgbClr val="152B48"/>
              </a:solidFill>
              <a:latin typeface="Montserrat" panose="00000500000000000000" pitchFamily="50" charset="0"/>
            </a:rPr>
            <a:t>C. Alfa, Beta, Delta, Épsilon, F. </a:t>
          </a:r>
        </a:p>
      </dsp:txBody>
      <dsp:txXfrm>
        <a:off x="3515790" y="3803409"/>
        <a:ext cx="1711178" cy="547576"/>
      </dsp:txXfrm>
    </dsp:sp>
    <dsp:sp modelId="{31DF88F3-1A1F-3C4F-B183-EF8F3E61EDA8}">
      <dsp:nvSpPr>
        <dsp:cNvPr id="0" name=""/>
        <dsp:cNvSpPr/>
      </dsp:nvSpPr>
      <dsp:spPr>
        <a:xfrm>
          <a:off x="4901844" y="4594"/>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1AA8669-8FEB-874B-BE54-9E0D2788127C}">
      <dsp:nvSpPr>
        <dsp:cNvPr id="0" name=""/>
        <dsp:cNvSpPr/>
      </dsp:nvSpPr>
      <dsp:spPr>
        <a:xfrm>
          <a:off x="4901844" y="4594"/>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7FA8CAF-65DC-4144-81DB-4D95F5CD13D3}">
      <dsp:nvSpPr>
        <dsp:cNvPr id="0" name=""/>
        <dsp:cNvSpPr/>
      </dsp:nvSpPr>
      <dsp:spPr>
        <a:xfrm>
          <a:off x="4474049" y="158600"/>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_tradnl" sz="1800" b="1" kern="1200" dirty="0">
              <a:solidFill>
                <a:srgbClr val="152B48"/>
              </a:solidFill>
              <a:latin typeface="Montserrat" panose="00000500000000000000" pitchFamily="50" charset="0"/>
            </a:rPr>
            <a:t>Exocrina</a:t>
          </a:r>
        </a:p>
      </dsp:txBody>
      <dsp:txXfrm>
        <a:off x="4474049" y="158600"/>
        <a:ext cx="1711178" cy="547576"/>
      </dsp:txXfrm>
    </dsp:sp>
    <dsp:sp modelId="{512E1CE0-43C7-9E44-B3A1-246C112E62EE}">
      <dsp:nvSpPr>
        <dsp:cNvPr id="0" name=""/>
        <dsp:cNvSpPr/>
      </dsp:nvSpPr>
      <dsp:spPr>
        <a:xfrm>
          <a:off x="4901844" y="1219531"/>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9F2E5D6-5727-8A4F-82C5-4E19829B7DFB}">
      <dsp:nvSpPr>
        <dsp:cNvPr id="0" name=""/>
        <dsp:cNvSpPr/>
      </dsp:nvSpPr>
      <dsp:spPr>
        <a:xfrm>
          <a:off x="4901844" y="1219531"/>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A2D563A-73EF-8049-B01A-4BBDA76B8AB0}">
      <dsp:nvSpPr>
        <dsp:cNvPr id="0" name=""/>
        <dsp:cNvSpPr/>
      </dsp:nvSpPr>
      <dsp:spPr>
        <a:xfrm>
          <a:off x="4474049" y="1373537"/>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_tradnl" sz="1600" kern="1200" dirty="0">
              <a:solidFill>
                <a:srgbClr val="152B48"/>
              </a:solidFill>
              <a:latin typeface="Montserrat" panose="00000500000000000000" pitchFamily="50" charset="0"/>
            </a:rPr>
            <a:t>Digestiva</a:t>
          </a:r>
        </a:p>
      </dsp:txBody>
      <dsp:txXfrm>
        <a:off x="4474049" y="1373537"/>
        <a:ext cx="1711178" cy="547576"/>
      </dsp:txXfrm>
    </dsp:sp>
    <dsp:sp modelId="{D35B4641-774D-604A-8136-ED3F73849707}">
      <dsp:nvSpPr>
        <dsp:cNvPr id="0" name=""/>
        <dsp:cNvSpPr/>
      </dsp:nvSpPr>
      <dsp:spPr>
        <a:xfrm>
          <a:off x="4901844" y="2434467"/>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7290263-4FF5-2044-B6B4-B6B095606EFB}">
      <dsp:nvSpPr>
        <dsp:cNvPr id="0" name=""/>
        <dsp:cNvSpPr/>
      </dsp:nvSpPr>
      <dsp:spPr>
        <a:xfrm>
          <a:off x="4901844" y="2434467"/>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0092ABE-28EF-5746-9216-7BAEB36910FE}">
      <dsp:nvSpPr>
        <dsp:cNvPr id="0" name=""/>
        <dsp:cNvSpPr/>
      </dsp:nvSpPr>
      <dsp:spPr>
        <a:xfrm>
          <a:off x="4474049" y="2588473"/>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_tradnl" sz="1600" kern="1200" dirty="0" err="1">
              <a:solidFill>
                <a:srgbClr val="152B48"/>
              </a:solidFill>
              <a:latin typeface="Montserrat" panose="00000500000000000000" pitchFamily="50" charset="0"/>
            </a:rPr>
            <a:t>Acino</a:t>
          </a:r>
          <a:r>
            <a:rPr lang="es-ES_tradnl" sz="1600" kern="1200" dirty="0">
              <a:solidFill>
                <a:srgbClr val="152B48"/>
              </a:solidFill>
              <a:latin typeface="Montserrat" panose="00000500000000000000" pitchFamily="50" charset="0"/>
            </a:rPr>
            <a:t> pancreático </a:t>
          </a:r>
        </a:p>
      </dsp:txBody>
      <dsp:txXfrm>
        <a:off x="4474049" y="2588473"/>
        <a:ext cx="1711178" cy="547576"/>
      </dsp:txXfrm>
    </dsp:sp>
    <dsp:sp modelId="{3F42ECCD-46F8-294D-A933-DB6526609D29}">
      <dsp:nvSpPr>
        <dsp:cNvPr id="0" name=""/>
        <dsp:cNvSpPr/>
      </dsp:nvSpPr>
      <dsp:spPr>
        <a:xfrm>
          <a:off x="6014110" y="3649403"/>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CD0445E-808F-9242-81FB-F1B188211E8D}">
      <dsp:nvSpPr>
        <dsp:cNvPr id="0" name=""/>
        <dsp:cNvSpPr/>
      </dsp:nvSpPr>
      <dsp:spPr>
        <a:xfrm>
          <a:off x="6014110" y="3649403"/>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419FCE8-786B-7B42-B4F7-849D2B278911}">
      <dsp:nvSpPr>
        <dsp:cNvPr id="0" name=""/>
        <dsp:cNvSpPr/>
      </dsp:nvSpPr>
      <dsp:spPr>
        <a:xfrm>
          <a:off x="5586315" y="3803409"/>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_tradnl" sz="1400" kern="1200" dirty="0">
              <a:solidFill>
                <a:srgbClr val="152B48"/>
              </a:solidFill>
              <a:latin typeface="Montserrat" panose="00000500000000000000" pitchFamily="50" charset="0"/>
            </a:rPr>
            <a:t>C. </a:t>
          </a:r>
          <a:r>
            <a:rPr lang="es-ES_tradnl" sz="1400" kern="1200" dirty="0" err="1">
              <a:solidFill>
                <a:srgbClr val="152B48"/>
              </a:solidFill>
              <a:latin typeface="Montserrat" panose="00000500000000000000" pitchFamily="50" charset="0"/>
            </a:rPr>
            <a:t>centroacinares</a:t>
          </a:r>
          <a:r>
            <a:rPr lang="es-ES_tradnl" sz="1400" kern="1200" dirty="0">
              <a:solidFill>
                <a:srgbClr val="152B48"/>
              </a:solidFill>
              <a:latin typeface="Montserrat" panose="00000500000000000000" pitchFamily="50" charset="0"/>
            </a:rPr>
            <a:t> (HCO3)</a:t>
          </a:r>
        </a:p>
      </dsp:txBody>
      <dsp:txXfrm>
        <a:off x="5586315" y="3803409"/>
        <a:ext cx="1711178" cy="547576"/>
      </dsp:txXfrm>
    </dsp:sp>
    <dsp:sp modelId="{5162276A-59C3-524A-8DAE-AC034CFEA145}">
      <dsp:nvSpPr>
        <dsp:cNvPr id="0" name=""/>
        <dsp:cNvSpPr/>
      </dsp:nvSpPr>
      <dsp:spPr>
        <a:xfrm>
          <a:off x="6014110" y="4864340"/>
          <a:ext cx="855589" cy="855589"/>
        </a:xfrm>
        <a:prstGeom prst="arc">
          <a:avLst>
            <a:gd name="adj1" fmla="val 13200000"/>
            <a:gd name="adj2" fmla="val 192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76B9DBF-1C4B-4949-AA28-97490286A6D5}">
      <dsp:nvSpPr>
        <dsp:cNvPr id="0" name=""/>
        <dsp:cNvSpPr/>
      </dsp:nvSpPr>
      <dsp:spPr>
        <a:xfrm>
          <a:off x="6014110" y="4864340"/>
          <a:ext cx="855589" cy="855589"/>
        </a:xfrm>
        <a:prstGeom prst="arc">
          <a:avLst>
            <a:gd name="adj1" fmla="val 2400000"/>
            <a:gd name="adj2" fmla="val 8400000"/>
          </a:avLst>
        </a:prstGeom>
        <a:noFill/>
        <a:ln w="6350" cap="flat" cmpd="sng" algn="ctr">
          <a:solidFill>
            <a:schemeClr val="dk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518E932-D16D-DA43-80D4-F2A9031E686B}">
      <dsp:nvSpPr>
        <dsp:cNvPr id="0" name=""/>
        <dsp:cNvSpPr/>
      </dsp:nvSpPr>
      <dsp:spPr>
        <a:xfrm>
          <a:off x="5586315" y="5018346"/>
          <a:ext cx="1711178" cy="54757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_tradnl" sz="1400" kern="1200" dirty="0">
              <a:solidFill>
                <a:srgbClr val="152B48"/>
              </a:solidFill>
              <a:latin typeface="Montserrat" panose="00000500000000000000" pitchFamily="50" charset="0"/>
            </a:rPr>
            <a:t>C. </a:t>
          </a:r>
          <a:r>
            <a:rPr lang="es-ES_tradnl" sz="1400" kern="1200" dirty="0" err="1">
              <a:solidFill>
                <a:srgbClr val="152B48"/>
              </a:solidFill>
              <a:latin typeface="Montserrat" panose="00000500000000000000" pitchFamily="50" charset="0"/>
            </a:rPr>
            <a:t>acinares</a:t>
          </a:r>
          <a:r>
            <a:rPr lang="es-ES_tradnl" sz="1400" kern="1200" dirty="0">
              <a:solidFill>
                <a:srgbClr val="152B48"/>
              </a:solidFill>
              <a:latin typeface="Montserrat" panose="00000500000000000000" pitchFamily="50" charset="0"/>
            </a:rPr>
            <a:t> </a:t>
          </a:r>
        </a:p>
        <a:p>
          <a:pPr marL="0" lvl="0" indent="0" algn="ctr" defTabSz="622300">
            <a:lnSpc>
              <a:spcPct val="90000"/>
            </a:lnSpc>
            <a:spcBef>
              <a:spcPct val="0"/>
            </a:spcBef>
            <a:spcAft>
              <a:spcPct val="35000"/>
            </a:spcAft>
            <a:buNone/>
          </a:pPr>
          <a:r>
            <a:rPr lang="es-ES_tradnl" sz="1400" kern="1200" dirty="0">
              <a:solidFill>
                <a:srgbClr val="152B48"/>
              </a:solidFill>
              <a:latin typeface="Montserrat" panose="00000500000000000000" pitchFamily="50" charset="0"/>
            </a:rPr>
            <a:t>(enzimas y </a:t>
          </a:r>
          <a:r>
            <a:rPr lang="es-ES_tradnl" sz="1400" kern="1200" dirty="0" err="1">
              <a:solidFill>
                <a:srgbClr val="152B48"/>
              </a:solidFill>
              <a:latin typeface="Montserrat" panose="00000500000000000000" pitchFamily="50" charset="0"/>
            </a:rPr>
            <a:t>proenzimas</a:t>
          </a:r>
          <a:r>
            <a:rPr lang="es-ES_tradnl" sz="1400" kern="1200" dirty="0">
              <a:solidFill>
                <a:srgbClr val="152B48"/>
              </a:solidFill>
              <a:latin typeface="Montserrat" panose="00000500000000000000" pitchFamily="50" charset="0"/>
            </a:rPr>
            <a:t>)</a:t>
          </a:r>
        </a:p>
      </dsp:txBody>
      <dsp:txXfrm>
        <a:off x="5586315" y="5018346"/>
        <a:ext cx="1711178" cy="547576"/>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6379E-6820-9B48-879E-1CCBDB01E26A}" type="datetimeFigureOut">
              <a:rPr lang="es-ES_tradnl" smtClean="0"/>
              <a:t>05/05/2021</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54D57-57E2-6D43-9A4A-B52C14BBE7D8}" type="slidenum">
              <a:rPr lang="es-ES_tradnl" smtClean="0"/>
              <a:t>‹Nº›</a:t>
            </a:fld>
            <a:endParaRPr lang="es-ES_tradnl"/>
          </a:p>
        </p:txBody>
      </p:sp>
    </p:spTree>
    <p:extLst>
      <p:ext uri="{BB962C8B-B14F-4D97-AF65-F5344CB8AC3E}">
        <p14:creationId xmlns:p14="http://schemas.microsoft.com/office/powerpoint/2010/main" val="217542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uptodate.com/contents/didanosine-drug-information?search=pancreatitis+aguda&amp;topicRef=5640&amp;source=see_link"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uptodate.com/contents/azathioprine-drug-information?search=pancreatitis+aguda&amp;topicRef=5640&amp;source=see_link" TargetMode="External"/><Relationship Id="rId5" Type="http://schemas.openxmlformats.org/officeDocument/2006/relationships/hyperlink" Target="https://www.uptodate.com/contents/tetracycline-drug-information?search=pancreatitis+aguda&amp;topicRef=5640&amp;source=see_link" TargetMode="External"/><Relationship Id="rId4" Type="http://schemas.openxmlformats.org/officeDocument/2006/relationships/hyperlink" Target="https://www.uptodate.com/contents/pentamidine-drug-information?search=pancreatitis+aguda&amp;topicRef=5640&amp;source=see_link"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s.wikipedia.org/wiki/Equimosis" TargetMode="External"/><Relationship Id="rId7" Type="http://schemas.openxmlformats.org/officeDocument/2006/relationships/hyperlink" Target="https://es.wikipedia.org/wiki/H%C3%ADgado"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es.wikipedia.org/wiki/H%C3%ADgado#anatom%C3%ADa_hep%C3%A1tica" TargetMode="External"/><Relationship Id="rId5" Type="http://schemas.openxmlformats.org/officeDocument/2006/relationships/hyperlink" Target="https://es.wikipedia.org/wiki/Hematoma" TargetMode="External"/><Relationship Id="rId4" Type="http://schemas.openxmlformats.org/officeDocument/2006/relationships/hyperlink" Target="https://es.wikipedia.org/wiki/Pancreatitis_aguda"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s.wikipedia.org/wiki/Tripsin%C3%B3geno" TargetMode="External"/><Relationship Id="rId3" Type="http://schemas.openxmlformats.org/officeDocument/2006/relationships/hyperlink" Target="https://es.wikipedia.org/wiki/Gl%C3%A1ndula_mixta" TargetMode="External"/><Relationship Id="rId7" Type="http://schemas.openxmlformats.org/officeDocument/2006/relationships/hyperlink" Target="https://es.wikipedia.org/wiki/Elastasa"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s.wikipedia.org/wiki/Ribonucleasa" TargetMode="External"/><Relationship Id="rId5" Type="http://schemas.openxmlformats.org/officeDocument/2006/relationships/hyperlink" Target="https://es.wikipedia.org/wiki/Lipasa" TargetMode="External"/><Relationship Id="rId4" Type="http://schemas.openxmlformats.org/officeDocument/2006/relationships/hyperlink" Target="https://es.wikipedia.org/wiki/Amilasa"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uptodate.com/contents/tamoxifen-drug-information?search=pancreatitis+aguda&amp;topicRef=5640&amp;source=see_lin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a:t>
            </a:fld>
            <a:endParaRPr lang="es-ES_tradnl"/>
          </a:p>
        </p:txBody>
      </p:sp>
    </p:spTree>
    <p:extLst>
      <p:ext uri="{BB962C8B-B14F-4D97-AF65-F5344CB8AC3E}">
        <p14:creationId xmlns:p14="http://schemas.microsoft.com/office/powerpoint/2010/main" val="623753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0" i="0" kern="1200" dirty="0">
                <a:solidFill>
                  <a:schemeClr val="tx1"/>
                </a:solidFill>
                <a:effectLst/>
                <a:latin typeface="+mn-lt"/>
                <a:ea typeface="+mn-ea"/>
                <a:cs typeface="+mn-cs"/>
              </a:rPr>
              <a:t>la  pancreatitis debida a medicamentos es poco común (&lt;5 por ciento) . El pronóstico de la pancreatitis inducida por fármacos es generalmente excelente y la mortalidad es baja.</a:t>
            </a:r>
          </a:p>
          <a:p>
            <a:r>
              <a:rPr lang="es-ES_tradnl" sz="1200" b="0" i="0" kern="1200" dirty="0">
                <a:solidFill>
                  <a:schemeClr val="tx1"/>
                </a:solidFill>
                <a:effectLst/>
                <a:latin typeface="+mn-lt"/>
                <a:ea typeface="+mn-ea"/>
                <a:cs typeface="+mn-cs"/>
              </a:rPr>
              <a:t>Los mecanismos de la pancreatitis inducida por fármacos incluyen reacciones inmunológicas (p. Ej., 6-mercaptopurina, </a:t>
            </a:r>
            <a:r>
              <a:rPr lang="es-ES_tradnl" sz="1200" b="0" i="0" kern="1200" dirty="0" err="1">
                <a:solidFill>
                  <a:schemeClr val="tx1"/>
                </a:solidFill>
                <a:effectLst/>
                <a:latin typeface="+mn-lt"/>
                <a:ea typeface="+mn-ea"/>
                <a:cs typeface="+mn-cs"/>
              </a:rPr>
              <a:t>aminosalicilatos</a:t>
            </a:r>
            <a:r>
              <a:rPr lang="es-ES_tradnl" sz="1200" b="0" i="0" kern="1200" dirty="0">
                <a:solidFill>
                  <a:schemeClr val="tx1"/>
                </a:solidFill>
                <a:effectLst/>
                <a:latin typeface="+mn-lt"/>
                <a:ea typeface="+mn-ea"/>
                <a:cs typeface="+mn-cs"/>
              </a:rPr>
              <a:t>, sulfonamidas), efecto tóxico directo (p. Ej., Diuréticos, sulfonamidas), acumulación de un metabolito tóxico (p. Ej., Ácido </a:t>
            </a:r>
            <a:r>
              <a:rPr lang="es-ES_tradnl" sz="1200" b="0" i="0" kern="1200" dirty="0" err="1">
                <a:solidFill>
                  <a:schemeClr val="tx1"/>
                </a:solidFill>
                <a:effectLst/>
                <a:latin typeface="+mn-lt"/>
                <a:ea typeface="+mn-ea"/>
                <a:cs typeface="+mn-cs"/>
              </a:rPr>
              <a:t>valproico</a:t>
            </a:r>
            <a:r>
              <a:rPr lang="es-ES_tradnl" sz="1200" b="0" i="0" kern="1200" dirty="0">
                <a:solidFill>
                  <a:schemeClr val="tx1"/>
                </a:solidFill>
                <a:effectLst/>
                <a:latin typeface="+mn-lt"/>
                <a:ea typeface="+mn-ea"/>
                <a:cs typeface="+mn-cs"/>
              </a:rPr>
              <a:t>, </a:t>
            </a:r>
            <a:r>
              <a:rPr lang="es-ES_tradnl" sz="1200" b="0" i="0" u="sng" kern="1200" dirty="0">
                <a:solidFill>
                  <a:schemeClr val="tx1"/>
                </a:solidFill>
                <a:effectLst/>
                <a:latin typeface="+mn-lt"/>
                <a:ea typeface="+mn-ea"/>
                <a:cs typeface="+mn-cs"/>
                <a:hlinkClick r:id="rId3"/>
              </a:rPr>
              <a:t>didanosina</a:t>
            </a:r>
            <a:r>
              <a:rPr lang="es-ES_tradnl" sz="1200" b="0" i="0" kern="1200" dirty="0">
                <a:solidFill>
                  <a:schemeClr val="tx1"/>
                </a:solidFill>
                <a:effectLst/>
                <a:latin typeface="+mn-lt"/>
                <a:ea typeface="+mn-ea"/>
                <a:cs typeface="+mn-cs"/>
              </a:rPr>
              <a:t> , </a:t>
            </a:r>
            <a:r>
              <a:rPr lang="es-ES_tradnl" sz="1200" b="0" i="0" u="sng" kern="1200" dirty="0">
                <a:solidFill>
                  <a:schemeClr val="tx1"/>
                </a:solidFill>
                <a:effectLst/>
                <a:latin typeface="+mn-lt"/>
                <a:ea typeface="+mn-ea"/>
                <a:cs typeface="+mn-cs"/>
                <a:hlinkClick r:id="rId4"/>
              </a:rPr>
              <a:t>pentamidina</a:t>
            </a:r>
            <a:r>
              <a:rPr lang="es-ES_tradnl" sz="1200" b="0" i="0" kern="1200" dirty="0">
                <a:solidFill>
                  <a:schemeClr val="tx1"/>
                </a:solidFill>
                <a:effectLst/>
                <a:latin typeface="+mn-lt"/>
                <a:ea typeface="+mn-ea"/>
                <a:cs typeface="+mn-cs"/>
              </a:rPr>
              <a:t> , </a:t>
            </a:r>
            <a:r>
              <a:rPr lang="es-ES_tradnl" sz="1200" b="0" i="0" u="sng" kern="1200" dirty="0">
                <a:solidFill>
                  <a:schemeClr val="tx1"/>
                </a:solidFill>
                <a:effectLst/>
                <a:latin typeface="+mn-lt"/>
                <a:ea typeface="+mn-ea"/>
                <a:cs typeface="+mn-cs"/>
                <a:hlinkClick r:id="rId5"/>
              </a:rPr>
              <a:t>tetraciclina</a:t>
            </a:r>
            <a:r>
              <a:rPr lang="es-ES_tradnl" sz="1200" b="0" i="0" kern="1200" dirty="0">
                <a:solidFill>
                  <a:schemeClr val="tx1"/>
                </a:solidFill>
                <a:effectLst/>
                <a:latin typeface="+mn-lt"/>
                <a:ea typeface="+mn-ea"/>
                <a:cs typeface="+mn-cs"/>
              </a:rPr>
              <a:t> ), isquemia (diuréticos, </a:t>
            </a:r>
            <a:r>
              <a:rPr lang="es-ES_tradnl" sz="1200" b="0" i="0" u="sng" kern="1200" dirty="0">
                <a:solidFill>
                  <a:schemeClr val="tx1"/>
                </a:solidFill>
                <a:effectLst/>
                <a:latin typeface="+mn-lt"/>
                <a:ea typeface="+mn-ea"/>
                <a:cs typeface="+mn-cs"/>
                <a:hlinkClick r:id="rId6"/>
              </a:rPr>
              <a:t>azatioprina</a:t>
            </a:r>
            <a:r>
              <a:rPr lang="es-ES_tradnl" sz="1200" b="0" i="0" kern="1200" dirty="0">
                <a:solidFill>
                  <a:schemeClr val="tx1"/>
                </a:solidFill>
                <a:effectLst/>
                <a:latin typeface="+mn-lt"/>
                <a:ea typeface="+mn-ea"/>
                <a:cs typeface="+mn-cs"/>
              </a:rPr>
              <a:t> ), trombosis </a:t>
            </a:r>
            <a:r>
              <a:rPr lang="es-ES_tradnl" sz="1200" b="0" i="0" kern="1200" dirty="0" err="1">
                <a:solidFill>
                  <a:schemeClr val="tx1"/>
                </a:solidFill>
                <a:effectLst/>
                <a:latin typeface="+mn-lt"/>
                <a:ea typeface="+mn-ea"/>
                <a:cs typeface="+mn-cs"/>
              </a:rPr>
              <a:t>intravascular</a:t>
            </a:r>
            <a:r>
              <a:rPr lang="es-ES_tradnl" sz="1200" b="0" i="0" kern="1200" dirty="0">
                <a:solidFill>
                  <a:schemeClr val="tx1"/>
                </a:solidFill>
                <a:effectLst/>
                <a:latin typeface="+mn-lt"/>
                <a:ea typeface="+mn-ea"/>
                <a:cs typeface="+mn-cs"/>
              </a:rPr>
              <a:t> (p. ej., estrógenos) y aumento de la viscosidad del jugo pancreático (p. ej., diuréticos y esteroides) </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13</a:t>
            </a:fld>
            <a:endParaRPr lang="es-ES_tradnl"/>
          </a:p>
        </p:txBody>
      </p:sp>
    </p:spTree>
    <p:extLst>
      <p:ext uri="{BB962C8B-B14F-4D97-AF65-F5344CB8AC3E}">
        <p14:creationId xmlns:p14="http://schemas.microsoft.com/office/powerpoint/2010/main" val="259243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i="0" kern="1200" dirty="0">
                <a:solidFill>
                  <a:schemeClr val="tx1"/>
                </a:solidFill>
                <a:effectLst/>
                <a:latin typeface="+mn-lt"/>
                <a:ea typeface="+mn-ea"/>
                <a:cs typeface="+mn-cs"/>
              </a:rPr>
              <a:t>Activación </a:t>
            </a:r>
            <a:r>
              <a:rPr lang="es-ES_tradnl" sz="1200" b="1" i="0" kern="1200" dirty="0" err="1">
                <a:solidFill>
                  <a:schemeClr val="tx1"/>
                </a:solidFill>
                <a:effectLst/>
                <a:latin typeface="+mn-lt"/>
                <a:ea typeface="+mn-ea"/>
                <a:cs typeface="+mn-cs"/>
              </a:rPr>
              <a:t>intraacinar</a:t>
            </a:r>
            <a:r>
              <a:rPr lang="es-ES_tradnl" sz="1200" b="1" i="0" kern="1200" dirty="0">
                <a:solidFill>
                  <a:schemeClr val="tx1"/>
                </a:solidFill>
                <a:effectLst/>
                <a:latin typeface="+mn-lt"/>
                <a:ea typeface="+mn-ea"/>
                <a:cs typeface="+mn-cs"/>
              </a:rPr>
              <a:t> de enzimas proteolíticas </a:t>
            </a:r>
            <a:r>
              <a:rPr lang="es-ES_tradnl" sz="1200" b="0" i="0" kern="1200" dirty="0">
                <a:solidFill>
                  <a:schemeClr val="tx1"/>
                </a:solidFill>
                <a:effectLst/>
                <a:latin typeface="+mn-lt"/>
                <a:ea typeface="+mn-ea"/>
                <a:cs typeface="+mn-cs"/>
              </a:rPr>
              <a:t> :  uno de los primeros eventos en diferentes modelos de pancreatitis aguda es el bloqueo de la secreción de enzimas pancreáticas mientras continúa la síntesis. Cada vez es más evidente que el requisito central para la inducción de pancreatitis aguda es la activación </a:t>
            </a:r>
            <a:r>
              <a:rPr lang="es-ES_tradnl" sz="1200" b="0" i="0" kern="1200" dirty="0" err="1">
                <a:solidFill>
                  <a:schemeClr val="tx1"/>
                </a:solidFill>
                <a:effectLst/>
                <a:latin typeface="+mn-lt"/>
                <a:ea typeface="+mn-ea"/>
                <a:cs typeface="+mn-cs"/>
              </a:rPr>
              <a:t>intraacinar</a:t>
            </a:r>
            <a:r>
              <a:rPr lang="es-ES_tradnl" sz="1200" b="0" i="0" kern="1200" dirty="0">
                <a:solidFill>
                  <a:schemeClr val="tx1"/>
                </a:solidFill>
                <a:effectLst/>
                <a:latin typeface="+mn-lt"/>
                <a:ea typeface="+mn-ea"/>
                <a:cs typeface="+mn-cs"/>
              </a:rPr>
              <a:t> de estas enzimas proteolíticas, que en última instancia conduce a una lesión </a:t>
            </a:r>
            <a:r>
              <a:rPr lang="es-ES_tradnl" sz="1200" b="0" i="0" kern="1200" dirty="0" err="1">
                <a:solidFill>
                  <a:schemeClr val="tx1"/>
                </a:solidFill>
                <a:effectLst/>
                <a:latin typeface="+mn-lt"/>
                <a:ea typeface="+mn-ea"/>
                <a:cs typeface="+mn-cs"/>
              </a:rPr>
              <a:t>autodigestiva</a:t>
            </a:r>
            <a:r>
              <a:rPr lang="es-ES_tradnl" sz="1200" b="0" i="0" kern="1200" dirty="0">
                <a:solidFill>
                  <a:schemeClr val="tx1"/>
                </a:solidFill>
                <a:effectLst/>
                <a:latin typeface="+mn-lt"/>
                <a:ea typeface="+mn-ea"/>
                <a:cs typeface="+mn-cs"/>
              </a:rPr>
              <a:t> de la glándula. Un mecanismo propuesto por el cual se produce la activación </a:t>
            </a:r>
            <a:r>
              <a:rPr lang="es-ES_tradnl" sz="1200" b="0" i="0" kern="1200" dirty="0" err="1">
                <a:solidFill>
                  <a:schemeClr val="tx1"/>
                </a:solidFill>
                <a:effectLst/>
                <a:latin typeface="+mn-lt"/>
                <a:ea typeface="+mn-ea"/>
                <a:cs typeface="+mn-cs"/>
              </a:rPr>
              <a:t>intraacinar</a:t>
            </a:r>
            <a:r>
              <a:rPr lang="es-ES_tradnl" sz="1200" b="0" i="0" kern="1200" dirty="0">
                <a:solidFill>
                  <a:schemeClr val="tx1"/>
                </a:solidFill>
                <a:effectLst/>
                <a:latin typeface="+mn-lt"/>
                <a:ea typeface="+mn-ea"/>
                <a:cs typeface="+mn-cs"/>
              </a:rPr>
              <a:t> y conduce a la destrucción del páncreas en modelos animales de pancreatitis es el siguiente:</a:t>
            </a:r>
          </a:p>
          <a:p>
            <a:r>
              <a:rPr lang="es-ES_tradnl" sz="1200" b="0" i="0" kern="1200" dirty="0">
                <a:solidFill>
                  <a:schemeClr val="tx1"/>
                </a:solidFill>
                <a:effectLst/>
                <a:latin typeface="+mn-lt"/>
                <a:ea typeface="+mn-ea"/>
                <a:cs typeface="+mn-cs"/>
              </a:rPr>
              <a:t>●Un evento devastador ocurre muy temprano que permite la generación de grandes cantidades de tripsina activa dentro del páncreas. La </a:t>
            </a:r>
            <a:r>
              <a:rPr lang="es-ES_tradnl" sz="1200" b="0" i="0" kern="1200" dirty="0" err="1">
                <a:solidFill>
                  <a:schemeClr val="tx1"/>
                </a:solidFill>
                <a:effectLst/>
                <a:latin typeface="+mn-lt"/>
                <a:ea typeface="+mn-ea"/>
                <a:cs typeface="+mn-cs"/>
              </a:rPr>
              <a:t>colocalización</a:t>
            </a:r>
            <a:r>
              <a:rPr lang="es-ES_tradnl" sz="1200" b="0" i="0" kern="1200" dirty="0">
                <a:solidFill>
                  <a:schemeClr val="tx1"/>
                </a:solidFill>
                <a:effectLst/>
                <a:latin typeface="+mn-lt"/>
                <a:ea typeface="+mn-ea"/>
                <a:cs typeface="+mn-cs"/>
              </a:rPr>
              <a:t> de enzimas </a:t>
            </a:r>
            <a:r>
              <a:rPr lang="es-ES_tradnl" sz="1200" b="0" i="0" kern="1200" dirty="0" err="1">
                <a:solidFill>
                  <a:schemeClr val="tx1"/>
                </a:solidFill>
                <a:effectLst/>
                <a:latin typeface="+mn-lt"/>
                <a:ea typeface="+mn-ea"/>
                <a:cs typeface="+mn-cs"/>
              </a:rPr>
              <a:t>lisosomales</a:t>
            </a:r>
            <a:r>
              <a:rPr lang="es-ES_tradnl" sz="1200" b="0" i="0" kern="1200" dirty="0">
                <a:solidFill>
                  <a:schemeClr val="tx1"/>
                </a:solidFill>
                <a:effectLst/>
                <a:latin typeface="+mn-lt"/>
                <a:ea typeface="+mn-ea"/>
                <a:cs typeface="+mn-cs"/>
              </a:rPr>
              <a:t>, como la </a:t>
            </a:r>
            <a:r>
              <a:rPr lang="es-ES_tradnl" sz="1200" b="0" i="0" kern="1200" dirty="0" err="1">
                <a:solidFill>
                  <a:schemeClr val="tx1"/>
                </a:solidFill>
                <a:effectLst/>
                <a:latin typeface="+mn-lt"/>
                <a:ea typeface="+mn-ea"/>
                <a:cs typeface="+mn-cs"/>
              </a:rPr>
              <a:t>catepsina</a:t>
            </a:r>
            <a:r>
              <a:rPr lang="es-ES_tradnl" sz="1200" b="0" i="0" kern="1200" dirty="0">
                <a:solidFill>
                  <a:schemeClr val="tx1"/>
                </a:solidFill>
                <a:effectLst/>
                <a:latin typeface="+mn-lt"/>
                <a:ea typeface="+mn-ea"/>
                <a:cs typeface="+mn-cs"/>
              </a:rPr>
              <a:t> B y las enzimas digestivas, incluido el </a:t>
            </a:r>
            <a:r>
              <a:rPr lang="es-ES_tradnl" sz="1200" b="0" i="0" kern="1200" dirty="0" err="1">
                <a:solidFill>
                  <a:schemeClr val="tx1"/>
                </a:solidFill>
                <a:effectLst/>
                <a:latin typeface="+mn-lt"/>
                <a:ea typeface="+mn-ea"/>
                <a:cs typeface="+mn-cs"/>
              </a:rPr>
              <a:t>tripsinógeno</a:t>
            </a:r>
            <a:r>
              <a:rPr lang="es-ES_tradnl" sz="1200" b="0" i="0" kern="1200" dirty="0">
                <a:solidFill>
                  <a:schemeClr val="tx1"/>
                </a:solidFill>
                <a:effectLst/>
                <a:latin typeface="+mn-lt"/>
                <a:ea typeface="+mn-ea"/>
                <a:cs typeface="+mn-cs"/>
              </a:rPr>
              <a:t>, se produce en vacuolas inestables dentro de la célula </a:t>
            </a:r>
            <a:r>
              <a:rPr lang="es-ES_tradnl" sz="1200" b="0" i="0" kern="1200" dirty="0" err="1">
                <a:solidFill>
                  <a:schemeClr val="tx1"/>
                </a:solidFill>
                <a:effectLst/>
                <a:latin typeface="+mn-lt"/>
                <a:ea typeface="+mn-ea"/>
                <a:cs typeface="+mn-cs"/>
              </a:rPr>
              <a:t>acinar</a:t>
            </a:r>
            <a:r>
              <a:rPr lang="es-ES_tradnl" sz="1200" b="0" i="0" kern="1200" dirty="0">
                <a:solidFill>
                  <a:schemeClr val="tx1"/>
                </a:solidFill>
                <a:effectLst/>
                <a:latin typeface="+mn-lt"/>
                <a:ea typeface="+mn-ea"/>
                <a:cs typeface="+mn-cs"/>
              </a:rPr>
              <a:t>. En la célula </a:t>
            </a:r>
            <a:r>
              <a:rPr lang="es-ES_tradnl" sz="1200" b="0" i="0" kern="1200" dirty="0" err="1">
                <a:solidFill>
                  <a:schemeClr val="tx1"/>
                </a:solidFill>
                <a:effectLst/>
                <a:latin typeface="+mn-lt"/>
                <a:ea typeface="+mn-ea"/>
                <a:cs typeface="+mn-cs"/>
              </a:rPr>
              <a:t>acinar</a:t>
            </a:r>
            <a:r>
              <a:rPr lang="es-ES_tradnl" sz="1200" b="0" i="0" kern="1200" dirty="0">
                <a:solidFill>
                  <a:schemeClr val="tx1"/>
                </a:solidFill>
                <a:effectLst/>
                <a:latin typeface="+mn-lt"/>
                <a:ea typeface="+mn-ea"/>
                <a:cs typeface="+mn-cs"/>
              </a:rPr>
              <a:t> normal, la red de Golgi clasifica cuidadosamente estos dos grupos de enzimas. En la pancreatitis temprana, sin embargo, la </a:t>
            </a:r>
            <a:r>
              <a:rPr lang="es-ES_tradnl" sz="1200" b="0" i="0" kern="1200" dirty="0" err="1">
                <a:solidFill>
                  <a:schemeClr val="tx1"/>
                </a:solidFill>
                <a:effectLst/>
                <a:latin typeface="+mn-lt"/>
                <a:ea typeface="+mn-ea"/>
                <a:cs typeface="+mn-cs"/>
              </a:rPr>
              <a:t>catepsina</a:t>
            </a:r>
            <a:r>
              <a:rPr lang="es-ES_tradnl" sz="1200" b="0" i="0" kern="1200" dirty="0">
                <a:solidFill>
                  <a:schemeClr val="tx1"/>
                </a:solidFill>
                <a:effectLst/>
                <a:latin typeface="+mn-lt"/>
                <a:ea typeface="+mn-ea"/>
                <a:cs typeface="+mn-cs"/>
              </a:rPr>
              <a:t> B escinde el péptido de activación del </a:t>
            </a:r>
            <a:r>
              <a:rPr lang="es-ES_tradnl" sz="1200" b="0" i="0" kern="1200" dirty="0" err="1">
                <a:solidFill>
                  <a:schemeClr val="tx1"/>
                </a:solidFill>
                <a:effectLst/>
                <a:latin typeface="+mn-lt"/>
                <a:ea typeface="+mn-ea"/>
                <a:cs typeface="+mn-cs"/>
              </a:rPr>
              <a:t>tripsinógeno</a:t>
            </a:r>
            <a:r>
              <a:rPr lang="es-ES_tradnl" sz="1200" b="0" i="0" kern="1200" dirty="0">
                <a:solidFill>
                  <a:schemeClr val="tx1"/>
                </a:solidFill>
                <a:effectLst/>
                <a:latin typeface="+mn-lt"/>
                <a:ea typeface="+mn-ea"/>
                <a:cs typeface="+mn-cs"/>
              </a:rPr>
              <a:t> del </a:t>
            </a:r>
            <a:r>
              <a:rPr lang="es-ES_tradnl" sz="1200" b="0" i="0" kern="1200" dirty="0" err="1">
                <a:solidFill>
                  <a:schemeClr val="tx1"/>
                </a:solidFill>
                <a:effectLst/>
                <a:latin typeface="+mn-lt"/>
                <a:ea typeface="+mn-ea"/>
                <a:cs typeface="+mn-cs"/>
              </a:rPr>
              <a:t>tripsinógeno</a:t>
            </a:r>
            <a:r>
              <a:rPr lang="es-ES_tradnl" sz="1200" b="0" i="0" kern="1200" dirty="0">
                <a:solidFill>
                  <a:schemeClr val="tx1"/>
                </a:solidFill>
                <a:effectLst/>
                <a:latin typeface="+mn-lt"/>
                <a:ea typeface="+mn-ea"/>
                <a:cs typeface="+mn-cs"/>
              </a:rPr>
              <a:t> dentro de las vacuolas </a:t>
            </a:r>
            <a:r>
              <a:rPr lang="es-ES_tradnl" sz="1200" b="0" i="0" kern="1200" dirty="0" err="1">
                <a:solidFill>
                  <a:schemeClr val="tx1"/>
                </a:solidFill>
                <a:effectLst/>
                <a:latin typeface="+mn-lt"/>
                <a:ea typeface="+mn-ea"/>
                <a:cs typeface="+mn-cs"/>
              </a:rPr>
              <a:t>acinares</a:t>
            </a:r>
            <a:r>
              <a:rPr lang="es-ES_tradnl" sz="1200" b="0" i="0" kern="1200" dirty="0">
                <a:solidFill>
                  <a:schemeClr val="tx1"/>
                </a:solidFill>
                <a:effectLst/>
                <a:latin typeface="+mn-lt"/>
                <a:ea typeface="+mn-ea"/>
                <a:cs typeface="+mn-cs"/>
              </a:rPr>
              <a:t>, lo que lleva a la activación </a:t>
            </a:r>
            <a:r>
              <a:rPr lang="es-ES_tradnl" sz="1200" b="0" i="0" kern="1200" dirty="0" err="1">
                <a:solidFill>
                  <a:schemeClr val="tx1"/>
                </a:solidFill>
                <a:effectLst/>
                <a:latin typeface="+mn-lt"/>
                <a:ea typeface="+mn-ea"/>
                <a:cs typeface="+mn-cs"/>
              </a:rPr>
              <a:t>intrapancreática</a:t>
            </a:r>
            <a:r>
              <a:rPr lang="es-ES_tradnl" sz="1200" b="0" i="0" kern="1200" dirty="0">
                <a:solidFill>
                  <a:schemeClr val="tx1"/>
                </a:solidFill>
                <a:effectLst/>
                <a:latin typeface="+mn-lt"/>
                <a:ea typeface="+mn-ea"/>
                <a:cs typeface="+mn-cs"/>
              </a:rPr>
              <a:t> de la tripsina.</a:t>
            </a:r>
          </a:p>
          <a:p>
            <a:r>
              <a:rPr lang="es-ES_tradnl" sz="1200" b="0" i="0" kern="1200" dirty="0">
                <a:solidFill>
                  <a:schemeClr val="tx1"/>
                </a:solidFill>
                <a:effectLst/>
                <a:latin typeface="+mn-lt"/>
                <a:ea typeface="+mn-ea"/>
                <a:cs typeface="+mn-cs"/>
              </a:rPr>
              <a:t>●Las vacuolas luego se rompen, liberando la tripsina activa.</a:t>
            </a:r>
          </a:p>
          <a:p>
            <a:r>
              <a:rPr lang="es-ES_tradnl" sz="1200" b="0" i="0" kern="1200" dirty="0">
                <a:solidFill>
                  <a:schemeClr val="tx1"/>
                </a:solidFill>
                <a:effectLst/>
                <a:latin typeface="+mn-lt"/>
                <a:ea typeface="+mn-ea"/>
                <a:cs typeface="+mn-cs"/>
              </a:rPr>
              <a:t>●Los mecanismos de defensa normales del páncreas se ven abrumados por las grandes cantidades de tripsina liberadas. Además, la liberación </a:t>
            </a:r>
            <a:r>
              <a:rPr lang="es-ES_tradnl" sz="1200" b="0" i="0" kern="1200" dirty="0" err="1">
                <a:solidFill>
                  <a:schemeClr val="tx1"/>
                </a:solidFill>
                <a:effectLst/>
                <a:latin typeface="+mn-lt"/>
                <a:ea typeface="+mn-ea"/>
                <a:cs typeface="+mn-cs"/>
              </a:rPr>
              <a:t>intrapancreática</a:t>
            </a:r>
            <a:r>
              <a:rPr lang="es-ES_tradnl" sz="1200" b="0" i="0" kern="1200" dirty="0">
                <a:solidFill>
                  <a:schemeClr val="tx1"/>
                </a:solidFill>
                <a:effectLst/>
                <a:latin typeface="+mn-lt"/>
                <a:ea typeface="+mn-ea"/>
                <a:cs typeface="+mn-cs"/>
              </a:rPr>
              <a:t> de tripsina conduce a la activación de más tripsina y otras enzimas pancreáticas como </a:t>
            </a:r>
            <a:r>
              <a:rPr lang="es-ES_tradnl" sz="1200" b="0" i="0" kern="1200" dirty="0" err="1">
                <a:solidFill>
                  <a:schemeClr val="tx1"/>
                </a:solidFill>
                <a:effectLst/>
                <a:latin typeface="+mn-lt"/>
                <a:ea typeface="+mn-ea"/>
                <a:cs typeface="+mn-cs"/>
              </a:rPr>
              <a:t>fosfolipasa</a:t>
            </a:r>
            <a:r>
              <a:rPr lang="es-ES_tradnl" sz="1200" b="0" i="0" kern="1200" dirty="0">
                <a:solidFill>
                  <a:schemeClr val="tx1"/>
                </a:solidFill>
                <a:effectLst/>
                <a:latin typeface="+mn-lt"/>
                <a:ea typeface="+mn-ea"/>
                <a:cs typeface="+mn-cs"/>
              </a:rPr>
              <a:t>, </a:t>
            </a:r>
            <a:r>
              <a:rPr lang="es-ES_tradnl" sz="1200" b="0" i="0" kern="1200" dirty="0" err="1">
                <a:solidFill>
                  <a:schemeClr val="tx1"/>
                </a:solidFill>
                <a:effectLst/>
                <a:latin typeface="+mn-lt"/>
                <a:ea typeface="+mn-ea"/>
                <a:cs typeface="+mn-cs"/>
              </a:rPr>
              <a:t>quimotripsina</a:t>
            </a:r>
            <a:r>
              <a:rPr lang="es-ES_tradnl" sz="1200" b="0" i="0" kern="1200" dirty="0">
                <a:solidFill>
                  <a:schemeClr val="tx1"/>
                </a:solidFill>
                <a:effectLst/>
                <a:latin typeface="+mn-lt"/>
                <a:ea typeface="+mn-ea"/>
                <a:cs typeface="+mn-cs"/>
              </a:rPr>
              <a:t> y </a:t>
            </a:r>
            <a:r>
              <a:rPr lang="es-ES_tradnl" sz="1200" b="0" i="0" kern="1200" dirty="0" err="1">
                <a:solidFill>
                  <a:schemeClr val="tx1"/>
                </a:solidFill>
                <a:effectLst/>
                <a:latin typeface="+mn-lt"/>
                <a:ea typeface="+mn-ea"/>
                <a:cs typeface="+mn-cs"/>
              </a:rPr>
              <a:t>elastasa</a:t>
            </a:r>
            <a:r>
              <a:rPr lang="es-ES_tradnl" sz="1200" b="0" i="0" kern="1200" dirty="0">
                <a:solidFill>
                  <a:schemeClr val="tx1"/>
                </a:solidFill>
                <a:effectLst/>
                <a:latin typeface="+mn-lt"/>
                <a:ea typeface="+mn-ea"/>
                <a:cs typeface="+mn-cs"/>
              </a:rPr>
              <a:t>. La tripsina también activa otras cascadas de enzimas, como el complemento, la </a:t>
            </a:r>
            <a:r>
              <a:rPr lang="es-ES_tradnl" sz="1200" b="0" i="0" kern="1200" dirty="0" err="1">
                <a:solidFill>
                  <a:schemeClr val="tx1"/>
                </a:solidFill>
                <a:effectLst/>
                <a:latin typeface="+mn-lt"/>
                <a:ea typeface="+mn-ea"/>
                <a:cs typeface="+mn-cs"/>
              </a:rPr>
              <a:t>calicreína-cinina</a:t>
            </a:r>
            <a:r>
              <a:rPr lang="es-ES_tradnl" sz="1200" b="0" i="0" kern="1200" dirty="0">
                <a:solidFill>
                  <a:schemeClr val="tx1"/>
                </a:solidFill>
                <a:effectLst/>
                <a:latin typeface="+mn-lt"/>
                <a:ea typeface="+mn-ea"/>
                <a:cs typeface="+mn-cs"/>
              </a:rPr>
              <a:t>, la coagulación y la fibrinólisis.</a:t>
            </a:r>
          </a:p>
          <a:p>
            <a:r>
              <a:rPr lang="es-ES_tradnl" sz="1200" b="0" i="0" kern="1200" dirty="0">
                <a:solidFill>
                  <a:schemeClr val="tx1"/>
                </a:solidFill>
                <a:effectLst/>
                <a:latin typeface="+mn-lt"/>
                <a:ea typeface="+mn-ea"/>
                <a:cs typeface="+mn-cs"/>
              </a:rPr>
              <a:t>●La liberación </a:t>
            </a:r>
            <a:r>
              <a:rPr lang="es-ES_tradnl" sz="1200" b="0" i="0" kern="1200" dirty="0" err="1">
                <a:solidFill>
                  <a:schemeClr val="tx1"/>
                </a:solidFill>
                <a:effectLst/>
                <a:latin typeface="+mn-lt"/>
                <a:ea typeface="+mn-ea"/>
                <a:cs typeface="+mn-cs"/>
              </a:rPr>
              <a:t>intrapancreática</a:t>
            </a:r>
            <a:r>
              <a:rPr lang="es-ES_tradnl" sz="1200" b="0" i="0" kern="1200" dirty="0">
                <a:solidFill>
                  <a:schemeClr val="tx1"/>
                </a:solidFill>
                <a:effectLst/>
                <a:latin typeface="+mn-lt"/>
                <a:ea typeface="+mn-ea"/>
                <a:cs typeface="+mn-cs"/>
              </a:rPr>
              <a:t> de enzimas pancreáticas activas conduce a la </a:t>
            </a:r>
            <a:r>
              <a:rPr lang="es-ES_tradnl" sz="1200" b="0" i="0" kern="1200" dirty="0" err="1">
                <a:solidFill>
                  <a:schemeClr val="tx1"/>
                </a:solidFill>
                <a:effectLst/>
                <a:latin typeface="+mn-lt"/>
                <a:ea typeface="+mn-ea"/>
                <a:cs typeface="+mn-cs"/>
              </a:rPr>
              <a:t>autodigestión</a:t>
            </a:r>
            <a:r>
              <a:rPr lang="es-ES_tradnl" sz="1200" b="0" i="0" kern="1200" dirty="0">
                <a:solidFill>
                  <a:schemeClr val="tx1"/>
                </a:solidFill>
                <a:effectLst/>
                <a:latin typeface="+mn-lt"/>
                <a:ea typeface="+mn-ea"/>
                <a:cs typeface="+mn-cs"/>
              </a:rPr>
              <a:t> pancreática, lo que establece un círculo vicioso de enzimas activas que dañan las células, que luego liberan enzimas más activas. La destrucción se extiende a lo largo de la glándula y al tejido </a:t>
            </a:r>
            <a:r>
              <a:rPr lang="es-ES_tradnl" sz="1200" b="0" i="0" kern="1200" dirty="0" err="1">
                <a:solidFill>
                  <a:schemeClr val="tx1"/>
                </a:solidFill>
                <a:effectLst/>
                <a:latin typeface="+mn-lt"/>
                <a:ea typeface="+mn-ea"/>
                <a:cs typeface="+mn-cs"/>
              </a:rPr>
              <a:t>peripancreático</a:t>
            </a:r>
            <a:r>
              <a:rPr lang="es-ES_tradnl" sz="1200" b="0" i="0" kern="1200" dirty="0">
                <a:solidFill>
                  <a:schemeClr val="tx1"/>
                </a:solidFill>
                <a:effectLst/>
                <a:latin typeface="+mn-lt"/>
                <a:ea typeface="+mn-ea"/>
                <a:cs typeface="+mn-cs"/>
              </a:rPr>
              <a:t>.</a:t>
            </a:r>
          </a:p>
          <a:p>
            <a:endParaRPr lang="es-ES_tradnl" dirty="0"/>
          </a:p>
          <a:p>
            <a:endParaRPr lang="es-ES_tradnl" dirty="0"/>
          </a:p>
          <a:p>
            <a:r>
              <a:rPr lang="es-ES_tradnl" sz="1200" b="1" i="0" kern="1200" dirty="0">
                <a:solidFill>
                  <a:schemeClr val="tx1"/>
                </a:solidFill>
                <a:effectLst/>
                <a:latin typeface="+mn-lt"/>
                <a:ea typeface="+mn-ea"/>
                <a:cs typeface="+mn-cs"/>
              </a:rPr>
              <a:t>Lesión </a:t>
            </a:r>
            <a:r>
              <a:rPr lang="es-ES_tradnl" sz="1200" b="1" i="0" kern="1200" dirty="0" err="1">
                <a:solidFill>
                  <a:schemeClr val="tx1"/>
                </a:solidFill>
                <a:effectLst/>
                <a:latin typeface="+mn-lt"/>
                <a:ea typeface="+mn-ea"/>
                <a:cs typeface="+mn-cs"/>
              </a:rPr>
              <a:t>microcirculatoria</a:t>
            </a:r>
            <a:r>
              <a:rPr lang="es-ES_tradnl" sz="1200" b="1" i="0" kern="1200" dirty="0">
                <a:solidFill>
                  <a:schemeClr val="tx1"/>
                </a:solidFill>
                <a:effectLst/>
                <a:latin typeface="+mn-lt"/>
                <a:ea typeface="+mn-ea"/>
                <a:cs typeface="+mn-cs"/>
              </a:rPr>
              <a:t> </a:t>
            </a:r>
            <a:r>
              <a:rPr lang="es-ES_tradnl" sz="1200" b="0" i="0" kern="1200" dirty="0">
                <a:solidFill>
                  <a:schemeClr val="tx1"/>
                </a:solidFill>
                <a:effectLst/>
                <a:latin typeface="+mn-lt"/>
                <a:ea typeface="+mn-ea"/>
                <a:cs typeface="+mn-cs"/>
              </a:rPr>
              <a:t> :  la liberación de enzimas pancreáticas daña el endotelio vascular y el intersticio, así como las células </a:t>
            </a:r>
            <a:r>
              <a:rPr lang="es-ES_tradnl" sz="1200" b="0" i="0" kern="1200" dirty="0" err="1">
                <a:solidFill>
                  <a:schemeClr val="tx1"/>
                </a:solidFill>
                <a:effectLst/>
                <a:latin typeface="+mn-lt"/>
                <a:ea typeface="+mn-ea"/>
                <a:cs typeface="+mn-cs"/>
              </a:rPr>
              <a:t>acinares</a:t>
            </a:r>
            <a:r>
              <a:rPr lang="es-ES_tradnl" sz="1200" b="0" i="0" kern="1200" dirty="0">
                <a:solidFill>
                  <a:schemeClr val="tx1"/>
                </a:solidFill>
                <a:effectLst/>
                <a:latin typeface="+mn-lt"/>
                <a:ea typeface="+mn-ea"/>
                <a:cs typeface="+mn-cs"/>
              </a:rPr>
              <a:t>]. Los cambios </a:t>
            </a:r>
            <a:r>
              <a:rPr lang="es-ES_tradnl" sz="1200" b="0" i="0" kern="1200" dirty="0" err="1">
                <a:solidFill>
                  <a:schemeClr val="tx1"/>
                </a:solidFill>
                <a:effectLst/>
                <a:latin typeface="+mn-lt"/>
                <a:ea typeface="+mn-ea"/>
                <a:cs typeface="+mn-cs"/>
              </a:rPr>
              <a:t>microcirculatorios</a:t>
            </a:r>
            <a:r>
              <a:rPr lang="es-ES_tradnl" sz="1200" b="0" i="0" kern="1200" dirty="0">
                <a:solidFill>
                  <a:schemeClr val="tx1"/>
                </a:solidFill>
                <a:effectLst/>
                <a:latin typeface="+mn-lt"/>
                <a:ea typeface="+mn-ea"/>
                <a:cs typeface="+mn-cs"/>
              </a:rPr>
              <a:t>, que incluyen vasoconstricción, estasis capilar, disminución de la saturación de oxígeno e isquemia progresiva, ocurren al principio de los modelos experimentales de pancreatitis aguda. Estos cambios conducen a un aumento de la permeabilidad vascular y a la inflamación de la glándula (pancreatitis edematosa o intersticial). La lesión vascular podría provocar insuficiencia </a:t>
            </a:r>
            <a:r>
              <a:rPr lang="es-ES_tradnl" sz="1200" b="0" i="0" kern="1200" dirty="0" err="1">
                <a:solidFill>
                  <a:schemeClr val="tx1"/>
                </a:solidFill>
                <a:effectLst/>
                <a:latin typeface="+mn-lt"/>
                <a:ea typeface="+mn-ea"/>
                <a:cs typeface="+mn-cs"/>
              </a:rPr>
              <a:t>microcirculatoria</a:t>
            </a:r>
            <a:r>
              <a:rPr lang="es-ES_tradnl" sz="1200" b="0" i="0" kern="1200" dirty="0">
                <a:solidFill>
                  <a:schemeClr val="tx1"/>
                </a:solidFill>
                <a:effectLst/>
                <a:latin typeface="+mn-lt"/>
                <a:ea typeface="+mn-ea"/>
                <a:cs typeface="+mn-cs"/>
              </a:rPr>
              <a:t> local y amplificación de la lesión pancreática.</a:t>
            </a:r>
          </a:p>
          <a:p>
            <a:endParaRPr lang="es-ES_tradnl" sz="1200" b="0" i="0" kern="1200" dirty="0">
              <a:solidFill>
                <a:schemeClr val="tx1"/>
              </a:solidFill>
              <a:effectLst/>
              <a:latin typeface="+mn-lt"/>
              <a:ea typeface="+mn-ea"/>
              <a:cs typeface="+mn-cs"/>
            </a:endParaRPr>
          </a:p>
          <a:p>
            <a:r>
              <a:rPr lang="es-ES_tradnl" sz="1200" b="1" i="0" kern="1200" dirty="0" err="1">
                <a:solidFill>
                  <a:schemeClr val="tx1"/>
                </a:solidFill>
                <a:effectLst/>
                <a:latin typeface="+mn-lt"/>
                <a:ea typeface="+mn-ea"/>
                <a:cs typeface="+mn-cs"/>
              </a:rPr>
              <a:t>Quimioatracción</a:t>
            </a:r>
            <a:r>
              <a:rPr lang="es-ES_tradnl" sz="1200" b="1" i="0" kern="1200" dirty="0">
                <a:solidFill>
                  <a:schemeClr val="tx1"/>
                </a:solidFill>
                <a:effectLst/>
                <a:latin typeface="+mn-lt"/>
                <a:ea typeface="+mn-ea"/>
                <a:cs typeface="+mn-cs"/>
              </a:rPr>
              <a:t> de leucocitos, liberación de </a:t>
            </a:r>
            <a:r>
              <a:rPr lang="es-ES_tradnl" sz="1200" b="1" i="0" kern="1200" dirty="0" err="1">
                <a:solidFill>
                  <a:schemeClr val="tx1"/>
                </a:solidFill>
                <a:effectLst/>
                <a:latin typeface="+mn-lt"/>
                <a:ea typeface="+mn-ea"/>
                <a:cs typeface="+mn-cs"/>
              </a:rPr>
              <a:t>citocinas</a:t>
            </a:r>
            <a:r>
              <a:rPr lang="es-ES_tradnl" sz="1200" b="1" i="0" kern="1200" dirty="0">
                <a:solidFill>
                  <a:schemeClr val="tx1"/>
                </a:solidFill>
                <a:effectLst/>
                <a:latin typeface="+mn-lt"/>
                <a:ea typeface="+mn-ea"/>
                <a:cs typeface="+mn-cs"/>
              </a:rPr>
              <a:t> y estrés oxidativo </a:t>
            </a:r>
            <a:r>
              <a:rPr lang="es-ES_tradnl" sz="1200" b="0" i="0" kern="1200" dirty="0">
                <a:solidFill>
                  <a:schemeClr val="tx1"/>
                </a:solidFill>
                <a:effectLst/>
                <a:latin typeface="+mn-lt"/>
                <a:ea typeface="+mn-ea"/>
                <a:cs typeface="+mn-cs"/>
              </a:rPr>
              <a:t> : los  estudios microscópicos y de radionúclidos que utilizan leucocitos marcados con indio-111 muestran una marcada invasión glandular por macrófagos y leucocitos </a:t>
            </a:r>
            <a:r>
              <a:rPr lang="es-ES_tradnl" sz="1200" b="0" i="0" kern="1200" dirty="0" err="1">
                <a:solidFill>
                  <a:schemeClr val="tx1"/>
                </a:solidFill>
                <a:effectLst/>
                <a:latin typeface="+mn-lt"/>
                <a:ea typeface="+mn-ea"/>
                <a:cs typeface="+mn-cs"/>
              </a:rPr>
              <a:t>polimorfonucleares</a:t>
            </a:r>
            <a:r>
              <a:rPr lang="es-ES_tradnl" sz="1200" b="0" i="0" kern="1200" dirty="0">
                <a:solidFill>
                  <a:schemeClr val="tx1"/>
                </a:solidFill>
                <a:effectLst/>
                <a:latin typeface="+mn-lt"/>
                <a:ea typeface="+mn-ea"/>
                <a:cs typeface="+mn-cs"/>
              </a:rPr>
              <a:t> en las primeras etapas de la pancreatitis animal y human. La activación del complemento y la posterior liberación de C5a tienen un papel importante en el reclutamiento de estas células inflamatorias. Sin embargo, también hay alguna evidencia de que C5a también ejerce un efecto antiinflamatorio en la pancreatitis aguda y la lesión pulmonar asociada; por tanto, su efecto neto no está claro.</a:t>
            </a:r>
          </a:p>
          <a:p>
            <a:r>
              <a:rPr lang="es-ES_tradnl" sz="1200" b="0" i="0" kern="1200" dirty="0">
                <a:solidFill>
                  <a:schemeClr val="tx1"/>
                </a:solidFill>
                <a:effectLst/>
                <a:latin typeface="+mn-lt"/>
                <a:ea typeface="+mn-ea"/>
                <a:cs typeface="+mn-cs"/>
              </a:rPr>
              <a:t>La activación de granulocitos y macrófagos provoca la liberación de </a:t>
            </a:r>
            <a:r>
              <a:rPr lang="es-ES_tradnl" sz="1200" b="0" i="0" kern="1200" dirty="0" err="1">
                <a:solidFill>
                  <a:schemeClr val="tx1"/>
                </a:solidFill>
                <a:effectLst/>
                <a:latin typeface="+mn-lt"/>
                <a:ea typeface="+mn-ea"/>
                <a:cs typeface="+mn-cs"/>
              </a:rPr>
              <a:t>citocinas</a:t>
            </a:r>
            <a:r>
              <a:rPr lang="es-ES_tradnl" sz="1200" b="0" i="0" kern="1200" dirty="0">
                <a:solidFill>
                  <a:schemeClr val="tx1"/>
                </a:solidFill>
                <a:effectLst/>
                <a:latin typeface="+mn-lt"/>
                <a:ea typeface="+mn-ea"/>
                <a:cs typeface="+mn-cs"/>
              </a:rPr>
              <a:t> </a:t>
            </a:r>
            <a:r>
              <a:rPr lang="es-ES_tradnl" sz="1200" b="0" i="0" kern="1200" dirty="0" err="1">
                <a:solidFill>
                  <a:schemeClr val="tx1"/>
                </a:solidFill>
                <a:effectLst/>
                <a:latin typeface="+mn-lt"/>
                <a:ea typeface="+mn-ea"/>
                <a:cs typeface="+mn-cs"/>
              </a:rPr>
              <a:t>proinflamatorias</a:t>
            </a:r>
            <a:r>
              <a:rPr lang="es-ES_tradnl" sz="1200" b="0" i="0" kern="1200" dirty="0">
                <a:solidFill>
                  <a:schemeClr val="tx1"/>
                </a:solidFill>
                <a:effectLst/>
                <a:latin typeface="+mn-lt"/>
                <a:ea typeface="+mn-ea"/>
                <a:cs typeface="+mn-cs"/>
              </a:rPr>
              <a:t> (factor de necrosis tumoral, interleucinas 1, 6 y 8), metabolitos del ácido araquidónico (prostaglandinas, factor activador de plaquetas y </a:t>
            </a:r>
            <a:r>
              <a:rPr lang="es-ES_tradnl" sz="1200" b="0" i="0" kern="1200" dirty="0" err="1">
                <a:solidFill>
                  <a:schemeClr val="tx1"/>
                </a:solidFill>
                <a:effectLst/>
                <a:latin typeface="+mn-lt"/>
                <a:ea typeface="+mn-ea"/>
                <a:cs typeface="+mn-cs"/>
              </a:rPr>
              <a:t>leucotrienos</a:t>
            </a:r>
            <a:r>
              <a:rPr lang="es-ES_tradnl" sz="1200" b="0" i="0" kern="1200" dirty="0">
                <a:solidFill>
                  <a:schemeClr val="tx1"/>
                </a:solidFill>
                <a:effectLst/>
                <a:latin typeface="+mn-lt"/>
                <a:ea typeface="+mn-ea"/>
                <a:cs typeface="+mn-cs"/>
              </a:rPr>
              <a:t>), enzimas proteolíticas y </a:t>
            </a:r>
            <a:r>
              <a:rPr lang="es-ES_tradnl" sz="1200" b="0" i="0" kern="1200" dirty="0" err="1">
                <a:solidFill>
                  <a:schemeClr val="tx1"/>
                </a:solidFill>
                <a:effectLst/>
                <a:latin typeface="+mn-lt"/>
                <a:ea typeface="+mn-ea"/>
                <a:cs typeface="+mn-cs"/>
              </a:rPr>
              <a:t>lipolíticas</a:t>
            </a:r>
            <a:r>
              <a:rPr lang="es-ES_tradnl" sz="1200" b="0" i="0" kern="1200" dirty="0">
                <a:solidFill>
                  <a:schemeClr val="tx1"/>
                </a:solidFill>
                <a:effectLst/>
                <a:latin typeface="+mn-lt"/>
                <a:ea typeface="+mn-ea"/>
                <a:cs typeface="+mn-cs"/>
              </a:rPr>
              <a:t> y metabolitos reactivos del oxígeno que abruman la capacidad depuradora de los sistemas antioxidantes endógenos. Estas sustancias también interactúan con la microcirculación pancreática para aumentar la permeabilidad vascular e inducir trombosis y hemorragia, lo que conduce a la necrosis pancreática.</a:t>
            </a:r>
          </a:p>
          <a:p>
            <a:r>
              <a:rPr lang="es-ES_tradnl" sz="1200" b="0" i="0" kern="1200" dirty="0">
                <a:solidFill>
                  <a:schemeClr val="tx1"/>
                </a:solidFill>
                <a:effectLst/>
                <a:latin typeface="+mn-lt"/>
                <a:ea typeface="+mn-ea"/>
                <a:cs typeface="+mn-cs"/>
              </a:rPr>
              <a:t>Las enzimas pancreáticas activadas, el deterioro de la microcirculación y la liberación de mediadores inflamatorios conducen a un rápido empeoramiento del daño pancreático y la necrosis. Esta interacción hace que sea difícil estimar las funciones individuales de estos factores en la inducción de daño pancreático. Además, aproximadamente el 80 por ciento de los pacientes con pancreatitis desarrollan solo pancreatitis intersticial en lugar de pancreatitis necrotizante; los factores que intervienen en la limitación del daño pancreático no se comprenden bien.</a:t>
            </a:r>
          </a:p>
          <a:p>
            <a:r>
              <a:rPr lang="es-ES_tradnl" sz="1200" b="0" i="0" kern="1200" dirty="0">
                <a:solidFill>
                  <a:schemeClr val="tx1"/>
                </a:solidFill>
                <a:effectLst/>
                <a:latin typeface="+mn-lt"/>
                <a:ea typeface="+mn-ea"/>
                <a:cs typeface="+mn-cs"/>
              </a:rPr>
              <a:t>La proteína de choque térmico, la angiotensina II, la sustancia P y la </a:t>
            </a:r>
            <a:r>
              <a:rPr lang="es-ES_tradnl" sz="1200" b="0" i="0" kern="1200" dirty="0" err="1">
                <a:solidFill>
                  <a:schemeClr val="tx1"/>
                </a:solidFill>
                <a:effectLst/>
                <a:latin typeface="+mn-lt"/>
                <a:ea typeface="+mn-ea"/>
                <a:cs typeface="+mn-cs"/>
              </a:rPr>
              <a:t>ciclooxigenasa</a:t>
            </a:r>
            <a:r>
              <a:rPr lang="es-ES_tradnl" sz="1200" b="0" i="0" kern="1200" dirty="0">
                <a:solidFill>
                  <a:schemeClr val="tx1"/>
                </a:solidFill>
                <a:effectLst/>
                <a:latin typeface="+mn-lt"/>
                <a:ea typeface="+mn-ea"/>
                <a:cs typeface="+mn-cs"/>
              </a:rPr>
              <a:t> 2 son los otros factores patogénicos candidatos recientemente descritos en la pancreatitis experimental, siendo las proteínas de choque térmico el único factor protector </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14</a:t>
            </a:fld>
            <a:endParaRPr lang="es-ES_tradnl"/>
          </a:p>
        </p:txBody>
      </p:sp>
    </p:spTree>
    <p:extLst>
      <p:ext uri="{BB962C8B-B14F-4D97-AF65-F5344CB8AC3E}">
        <p14:creationId xmlns:p14="http://schemas.microsoft.com/office/powerpoint/2010/main" val="10557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Representación esquemática de los eventos de células </a:t>
            </a:r>
            <a:r>
              <a:rPr lang="es-ES_tradnl" dirty="0" err="1"/>
              <a:t>acinares</a:t>
            </a:r>
            <a:r>
              <a:rPr lang="es-ES_tradnl" dirty="0"/>
              <a:t> en pancreatitis aguda. Cuando las células </a:t>
            </a:r>
            <a:r>
              <a:rPr lang="es-ES_tradnl" dirty="0" err="1"/>
              <a:t>acinar</a:t>
            </a:r>
            <a:r>
              <a:rPr lang="es-ES_tradnl" dirty="0"/>
              <a:t> son estimuladas patológicamente, su contenido </a:t>
            </a:r>
            <a:r>
              <a:rPr lang="es-ES_tradnl" dirty="0" err="1"/>
              <a:t>lisosómico</a:t>
            </a:r>
            <a:r>
              <a:rPr lang="es-ES_tradnl" dirty="0"/>
              <a:t> (L) y zimógeno (Z) se </a:t>
            </a:r>
            <a:r>
              <a:rPr lang="es-ES_tradnl" dirty="0" err="1"/>
              <a:t>colocaliza</a:t>
            </a:r>
            <a:r>
              <a:rPr lang="es-ES_tradnl" dirty="0"/>
              <a:t>, por lo que el </a:t>
            </a:r>
            <a:r>
              <a:rPr lang="es-ES_tradnl" dirty="0" err="1"/>
              <a:t>tripsinógeno</a:t>
            </a:r>
            <a:r>
              <a:rPr lang="es-ES_tradnl" dirty="0"/>
              <a:t> es activado a tripsina por la </a:t>
            </a:r>
            <a:r>
              <a:rPr lang="es-ES_tradnl" dirty="0" err="1"/>
              <a:t>catepsina</a:t>
            </a:r>
            <a:r>
              <a:rPr lang="es-ES_tradnl" dirty="0"/>
              <a:t> B. Se requiere un aumento del calcio </a:t>
            </a:r>
            <a:r>
              <a:rPr lang="es-ES_tradnl" dirty="0" err="1"/>
              <a:t>citosólico</a:t>
            </a:r>
            <a:r>
              <a:rPr lang="es-ES_tradnl" dirty="0"/>
              <a:t> para la </a:t>
            </a:r>
            <a:r>
              <a:rPr lang="es-ES_tradnl" dirty="0" err="1"/>
              <a:t>colocalización</a:t>
            </a:r>
            <a:r>
              <a:rPr lang="es-ES_tradnl" dirty="0"/>
              <a:t>. Una vez que la tripsina ha permeabilizado el contenido del </a:t>
            </a:r>
            <a:r>
              <a:rPr lang="es-ES_tradnl" dirty="0" err="1"/>
              <a:t>citosol</a:t>
            </a:r>
            <a:r>
              <a:rPr lang="es-ES_tradnl" dirty="0"/>
              <a:t>, se libera la </a:t>
            </a:r>
            <a:r>
              <a:rPr lang="es-ES_tradnl" dirty="0" err="1"/>
              <a:t>catepsina</a:t>
            </a:r>
            <a:r>
              <a:rPr lang="es-ES_tradnl" dirty="0"/>
              <a:t> B y otros contenidos de estos órganos </a:t>
            </a:r>
            <a:r>
              <a:rPr lang="es-ES_tradnl" dirty="0" err="1"/>
              <a:t>colocalizados</a:t>
            </a:r>
            <a:r>
              <a:rPr lang="es-ES_tradnl" dirty="0"/>
              <a:t>. Una vez en el </a:t>
            </a:r>
            <a:r>
              <a:rPr lang="es-ES_tradnl" dirty="0" err="1"/>
              <a:t>citosol</a:t>
            </a:r>
            <a:r>
              <a:rPr lang="es-ES_tradnl" dirty="0"/>
              <a:t>, la </a:t>
            </a:r>
            <a:r>
              <a:rPr lang="es-ES_tradnl" dirty="0" err="1"/>
              <a:t>catepsina</a:t>
            </a:r>
            <a:r>
              <a:rPr lang="es-ES_tradnl" dirty="0"/>
              <a:t> B activa la apoptosis al hacer que el citocromo c se libere de las mitocondrias. La activación de la PKC da como resultado una activación repentina del factor nuclear kappa beta (</a:t>
            </a:r>
            <a:r>
              <a:rPr lang="es-ES_tradnl" dirty="0" err="1"/>
              <a:t>NKκ</a:t>
            </a:r>
            <a:r>
              <a:rPr lang="es-ES_tradnl" dirty="0"/>
              <a:t>β) que a su vez desencadena la liberación de </a:t>
            </a:r>
            <a:r>
              <a:rPr lang="es-ES_tradnl" dirty="0" err="1"/>
              <a:t>citocinas</a:t>
            </a:r>
            <a:r>
              <a:rPr lang="es-ES_tradnl" dirty="0"/>
              <a:t> que atraen a las células de respuesta inflamatoria que median las cascadas de inflamación local y sistémica37.</a:t>
            </a:r>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15</a:t>
            </a:fld>
            <a:endParaRPr lang="es-ES_tradnl"/>
          </a:p>
        </p:txBody>
      </p:sp>
    </p:spTree>
    <p:extLst>
      <p:ext uri="{BB962C8B-B14F-4D97-AF65-F5344CB8AC3E}">
        <p14:creationId xmlns:p14="http://schemas.microsoft.com/office/powerpoint/2010/main" val="1860628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Eventos</a:t>
            </a:r>
            <a:r>
              <a:rPr lang="es-ES_tradnl" baseline="0" dirty="0"/>
              <a:t> </a:t>
            </a:r>
            <a:r>
              <a:rPr lang="es-ES_tradnl" baseline="0" dirty="0" err="1"/>
              <a:t>sistemicos</a:t>
            </a:r>
            <a:r>
              <a:rPr lang="es-ES_tradnl" baseline="0" dirty="0"/>
              <a:t> </a:t>
            </a:r>
          </a:p>
          <a:p>
            <a:r>
              <a:rPr lang="es-ES_tradnl" dirty="0"/>
              <a:t>Un aspecto importante de la fisiopatología de la pancreatitis aguda es el mecanismo por el cual los eventos que ocurren en el páncreas inducen inflamación sistémica y falla </a:t>
            </a:r>
            <a:r>
              <a:rPr lang="es-ES_tradnl" dirty="0" err="1"/>
              <a:t>multiorgánica</a:t>
            </a:r>
            <a:r>
              <a:rPr lang="es-ES_tradnl" dirty="0"/>
              <a:t>. La vía inflamatoria dependiente de </a:t>
            </a:r>
            <a:r>
              <a:rPr lang="es-ES_tradnl" dirty="0" err="1"/>
              <a:t>NFκB</a:t>
            </a:r>
            <a:r>
              <a:rPr lang="es-ES_tradnl" dirty="0"/>
              <a:t> es una de esas vías clave. La activación de </a:t>
            </a:r>
            <a:r>
              <a:rPr lang="es-ES_tradnl" dirty="0" err="1"/>
              <a:t>NFκB</a:t>
            </a:r>
            <a:r>
              <a:rPr lang="es-ES_tradnl" dirty="0"/>
              <a:t> es paralela a la activación de tripsina en la pancreatitis aguda, pero parece ser independiente de ella. El papel de la tripsina en la activación de </a:t>
            </a:r>
            <a:r>
              <a:rPr lang="es-ES_tradnl" dirty="0" err="1"/>
              <a:t>NFκB</a:t>
            </a:r>
            <a:r>
              <a:rPr lang="es-ES_tradnl" dirty="0"/>
              <a:t> se debatió durante mucho tiempo, pero esta cuestión parece estar resuelta en gran medida tras la observación de que la activación de </a:t>
            </a:r>
            <a:r>
              <a:rPr lang="es-ES_tradnl" dirty="0" err="1"/>
              <a:t>NFκB</a:t>
            </a:r>
            <a:r>
              <a:rPr lang="es-ES_tradnl" dirty="0"/>
              <a:t> todavía se produce en los </a:t>
            </a:r>
            <a:r>
              <a:rPr lang="es-ES_tradnl" dirty="0" err="1"/>
              <a:t>acinos</a:t>
            </a:r>
            <a:r>
              <a:rPr lang="es-ES_tradnl" dirty="0"/>
              <a:t> de ratones </a:t>
            </a:r>
            <a:r>
              <a:rPr lang="es-ES_tradnl" dirty="0" err="1"/>
              <a:t>knockout</a:t>
            </a:r>
            <a:r>
              <a:rPr lang="es-ES_tradnl" dirty="0"/>
              <a:t> de tripsina, que obviamente no tienen activación patológica de tripsina37. , el aumento sostenido del calcio, que conduce a la activación del </a:t>
            </a:r>
            <a:r>
              <a:rPr lang="es-ES_tradnl" dirty="0" err="1"/>
              <a:t>tripsinógeno</a:t>
            </a:r>
            <a:r>
              <a:rPr lang="es-ES_tradnl" dirty="0"/>
              <a:t>, también es fundamental para la activación del </a:t>
            </a:r>
            <a:r>
              <a:rPr lang="es-ES_tradnl" dirty="0" err="1"/>
              <a:t>NFκB</a:t>
            </a:r>
            <a:r>
              <a:rPr lang="es-ES_tradnl" dirty="0"/>
              <a:t>, ya que la atenuación del calcio </a:t>
            </a:r>
            <a:r>
              <a:rPr lang="es-ES_tradnl" dirty="0" err="1"/>
              <a:t>citosólico</a:t>
            </a:r>
            <a:r>
              <a:rPr lang="es-ES_tradnl" dirty="0"/>
              <a:t> también anula la activación del NFκB.51 Una vez activado, el </a:t>
            </a:r>
            <a:r>
              <a:rPr lang="es-ES_tradnl" dirty="0" err="1"/>
              <a:t>NFκB</a:t>
            </a:r>
            <a:r>
              <a:rPr lang="es-ES_tradnl" dirty="0"/>
              <a:t> regula la síntesis de múltiples </a:t>
            </a:r>
            <a:r>
              <a:rPr lang="es-ES_tradnl" dirty="0" err="1"/>
              <a:t>citocinas</a:t>
            </a:r>
            <a:r>
              <a:rPr lang="es-ES_tradnl" dirty="0"/>
              <a:t> y </a:t>
            </a:r>
            <a:r>
              <a:rPr lang="es-ES_tradnl" dirty="0" err="1"/>
              <a:t>quimiocinas</a:t>
            </a:r>
            <a:r>
              <a:rPr lang="es-ES_tradnl" dirty="0"/>
              <a:t>, lo que lleva al reclutamiento de diversas sustancias inflamatorias. células que luego magnifican y propagan la inflamación </a:t>
            </a:r>
            <a:r>
              <a:rPr lang="es-ES_tradnl" dirty="0" err="1"/>
              <a:t>sistémica.Aunque</a:t>
            </a:r>
            <a:r>
              <a:rPr lang="es-ES_tradnl" dirty="0"/>
              <a:t> los eventos </a:t>
            </a:r>
            <a:r>
              <a:rPr lang="es-ES_tradnl" dirty="0" err="1"/>
              <a:t>intraacinares</a:t>
            </a:r>
            <a:r>
              <a:rPr lang="es-ES_tradnl" dirty="0"/>
              <a:t> inician la pancreatitis aguda, los eventos que ocurren después de la lesión de las células </a:t>
            </a:r>
            <a:r>
              <a:rPr lang="es-ES_tradnl" dirty="0" err="1"/>
              <a:t>acinares</a:t>
            </a:r>
            <a:r>
              <a:rPr lang="es-ES_tradnl" dirty="0"/>
              <a:t> determinan la gravedad de la pancreatitis. Una vez reclutadas en el páncreas, varias células inflamatorias conducen a una mayor lesión de las células </a:t>
            </a:r>
            <a:r>
              <a:rPr lang="es-ES_tradnl" dirty="0" err="1"/>
              <a:t>acinares</a:t>
            </a:r>
            <a:r>
              <a:rPr lang="es-ES_tradnl" dirty="0"/>
              <a:t> y provocan una elevación de varios mediadores </a:t>
            </a:r>
            <a:r>
              <a:rPr lang="es-ES_tradnl" dirty="0" err="1"/>
              <a:t>proinflamatorios</a:t>
            </a:r>
            <a:r>
              <a:rPr lang="es-ES_tradnl" dirty="0"/>
              <a:t> como el TNF-α; IL-1, IL-2, IL-6 y otras </a:t>
            </a:r>
            <a:r>
              <a:rPr lang="es-ES_tradnl" dirty="0" err="1"/>
              <a:t>quimiocinas</a:t>
            </a:r>
            <a:r>
              <a:rPr lang="es-ES_tradnl" dirty="0"/>
              <a:t> y factores antiinflamatorios36. La elucidación de estos mediadores ha alentado los esfuerzos para orientar su producción o actividad con el objetivo de modular el curso de la pancreatitis aguda grave. .La insuficiencia orgánica puede desarrollarse en cualquier etapa de la pancreatitis aguda, asociada con una respuesta </a:t>
            </a:r>
            <a:r>
              <a:rPr lang="es-ES_tradnl" dirty="0" err="1"/>
              <a:t>proinflamatoria</a:t>
            </a:r>
            <a:r>
              <a:rPr lang="es-ES_tradnl" dirty="0"/>
              <a:t> </a:t>
            </a:r>
            <a:r>
              <a:rPr lang="es-ES_tradnl" dirty="0" err="1"/>
              <a:t>abrumadora.temprano</a:t>
            </a:r>
            <a:r>
              <a:rPr lang="es-ES_tradnl" dirty="0"/>
              <a:t>, o más tarde secundario al desarrollo de complicaciones locales infectadas. Los impulsores de la respuesta sistémica son poco conocidos, aunque los factores incluyen la elaboración de </a:t>
            </a:r>
            <a:r>
              <a:rPr lang="es-ES_tradnl" dirty="0" err="1"/>
              <a:t>citocinas</a:t>
            </a:r>
            <a:r>
              <a:rPr lang="es-ES_tradnl" dirty="0"/>
              <a:t> </a:t>
            </a:r>
            <a:r>
              <a:rPr lang="es-ES_tradnl" dirty="0" err="1"/>
              <a:t>proinflamatorias</a:t>
            </a:r>
            <a:r>
              <a:rPr lang="es-ES_tradnl" dirty="0"/>
              <a:t>, y parece que la linfa mesentérica, que pasa por alto el hígado y contiene estos constituyentes, puede contribuir al desarrollo de insuficiencia orgánica52. de la necrosis pancreática, la ruptura de la barrera intestinal y la supresión de la respuesta inmune a través de la respuesta inflamatoria compensadora contribuyen al desarrollo de la necrosis pancreática infectada, cuya incidencia alcanza su punto máximo en la tercera a cuarta semana. Esto suele estar asociado con el deterioro del paciente y puede estar asociado con el desarrollo tardío del síndrome de respuesta inflamatoria sistémica (SIRS) y el síndrome / fallo de disfunción </a:t>
            </a:r>
            <a:r>
              <a:rPr lang="es-ES_tradnl" dirty="0" err="1"/>
              <a:t>multiorgánica</a:t>
            </a:r>
            <a:r>
              <a:rPr lang="es-ES_tradnl" dirty="0"/>
              <a:t> (MODS / F).La insuficiencia orgánica se puntúa mediante los sistemas Marshall o </a:t>
            </a:r>
            <a:r>
              <a:rPr lang="es-ES_tradnl" dirty="0" err="1"/>
              <a:t>Sequential</a:t>
            </a:r>
            <a:r>
              <a:rPr lang="es-ES_tradnl" dirty="0"/>
              <a:t> </a:t>
            </a:r>
            <a:r>
              <a:rPr lang="es-ES_tradnl" dirty="0" err="1"/>
              <a:t>Organ</a:t>
            </a:r>
            <a:r>
              <a:rPr lang="es-ES_tradnl" dirty="0"/>
              <a:t> </a:t>
            </a:r>
            <a:r>
              <a:rPr lang="es-ES_tradnl" dirty="0" err="1"/>
              <a:t>Failure</a:t>
            </a:r>
            <a:r>
              <a:rPr lang="es-ES_tradnl" dirty="0"/>
              <a:t> </a:t>
            </a:r>
            <a:r>
              <a:rPr lang="es-ES_tradnl" dirty="0" err="1"/>
              <a:t>Assessment</a:t>
            </a:r>
            <a:r>
              <a:rPr lang="es-ES_tradnl" dirty="0"/>
              <a:t> (SOFA) (cuadro 33-6). Los tres sistemas de órganos afectados con mayor frecuencia son el cardiovascular, el respiratorio y el renal. La insuficiencia </a:t>
            </a:r>
            <a:r>
              <a:rPr lang="es-ES_tradnl" dirty="0" err="1"/>
              <a:t>multiorgánica</a:t>
            </a:r>
            <a:r>
              <a:rPr lang="es-ES_tradnl" dirty="0"/>
              <a:t> se define como dos o más órganos que registran 2 o más puntos en estos sistemas de puntuación49. El seguimiento de la insuficiencia orgánica a lo largo del tiempo y en respuesta al tratamiento es importante en la atención clínica de la enfermedad.</a:t>
            </a:r>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16</a:t>
            </a:fld>
            <a:endParaRPr lang="es-ES_tradnl"/>
          </a:p>
        </p:txBody>
      </p:sp>
    </p:spTree>
    <p:extLst>
      <p:ext uri="{BB962C8B-B14F-4D97-AF65-F5344CB8AC3E}">
        <p14:creationId xmlns:p14="http://schemas.microsoft.com/office/powerpoint/2010/main" val="307329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0" i="0" u="none" strike="noStrike" kern="1200" dirty="0">
                <a:solidFill>
                  <a:schemeClr val="tx1"/>
                </a:solidFill>
                <a:effectLst/>
                <a:latin typeface="+mn-lt"/>
                <a:ea typeface="+mn-ea"/>
                <a:cs typeface="+mn-cs"/>
              </a:rPr>
              <a:t>Al menos 2 de: </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Dolor abdominal consistente con la enfermedad*</a:t>
            </a:r>
          </a:p>
          <a:p>
            <a:pPr rtl="0" fontAlgn="base"/>
            <a:r>
              <a:rPr lang="es-ES_tradnl" sz="1200" b="0" i="0" u="none" strike="noStrike" kern="1200" dirty="0">
                <a:solidFill>
                  <a:schemeClr val="tx1"/>
                </a:solidFill>
                <a:effectLst/>
                <a:latin typeface="+mn-lt"/>
                <a:ea typeface="+mn-ea"/>
                <a:cs typeface="+mn-cs"/>
              </a:rPr>
              <a:t>Evidencia bioquímica de pancreatitis (amilasa o lipasa &gt;3 veces el límite superior de lo normal)</a:t>
            </a:r>
          </a:p>
          <a:p>
            <a:pPr rtl="0" fontAlgn="base"/>
            <a:r>
              <a:rPr lang="es-ES_tradnl" sz="1200" b="0" i="0" u="none" strike="noStrike" kern="1200" dirty="0">
                <a:solidFill>
                  <a:schemeClr val="tx1"/>
                </a:solidFill>
                <a:effectLst/>
                <a:latin typeface="+mn-lt"/>
                <a:ea typeface="+mn-ea"/>
                <a:cs typeface="+mn-cs"/>
              </a:rPr>
              <a:t>Hallazgos característicos en imagen abdominal</a:t>
            </a:r>
          </a:p>
          <a:p>
            <a:pPr rtl="0" fontAlgn="base"/>
            <a:endParaRPr lang="es-ES_tradnl" sz="1200" b="0" i="0" u="none" strike="noStrike" kern="1200" dirty="0">
              <a:solidFill>
                <a:schemeClr val="tx1"/>
              </a:solidFill>
              <a:effectLst/>
              <a:latin typeface="+mn-lt"/>
              <a:ea typeface="+mn-ea"/>
              <a:cs typeface="+mn-cs"/>
            </a:endParaRPr>
          </a:p>
          <a:p>
            <a:pPr rtl="0" fontAlgn="base"/>
            <a:endParaRPr lang="es-ES_tradnl" sz="1200" b="0" i="0" u="none" strike="noStrike"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s-ES_tradnl" sz="1200" b="0" i="0" u="none" strike="noStrike" kern="1200" dirty="0">
                <a:solidFill>
                  <a:schemeClr val="tx1"/>
                </a:solidFill>
                <a:effectLst/>
                <a:latin typeface="+mn-lt"/>
                <a:ea typeface="+mn-ea"/>
                <a:cs typeface="+mn-cs"/>
              </a:rPr>
              <a:t>Dolor epigástrico severo, puede ser del hipocondrio derecho o confinado al lado izquierdo. Cuando es de origen biliar el pico de dolor es rápido (10-20min) y cuando es de otras causas es más insidioso y mal localizado. Se irradia a la espalda en el 50% de las veces. Persiste horas o días y mejora parcialmente al inclinarse hacia adelante. Se asocia a náuseas y vómito en 90%. 5-10% de quienes cursan PA grave cursan sin dolor pero hipotensión no explicada. </a:t>
            </a:r>
            <a:endParaRPr lang="es-ES_tradnl" b="0" dirty="0">
              <a:effectLst/>
            </a:endParaRPr>
          </a:p>
          <a:p>
            <a:pPr rtl="0" fontAlgn="base"/>
            <a:endParaRPr lang="es-ES_tradnl" sz="1200" b="0" i="0" u="none" strike="noStrike"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18</a:t>
            </a:fld>
            <a:endParaRPr lang="es-ES_tradnl"/>
          </a:p>
        </p:txBody>
      </p:sp>
    </p:spTree>
    <p:extLst>
      <p:ext uri="{BB962C8B-B14F-4D97-AF65-F5344CB8AC3E}">
        <p14:creationId xmlns:p14="http://schemas.microsoft.com/office/powerpoint/2010/main" val="2021200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0" i="0" u="none" strike="noStrike" kern="1200" dirty="0">
                <a:solidFill>
                  <a:schemeClr val="tx1"/>
                </a:solidFill>
                <a:effectLst/>
                <a:latin typeface="+mn-lt"/>
                <a:ea typeface="+mn-ea"/>
                <a:cs typeface="+mn-cs"/>
              </a:rPr>
              <a:t>*</a:t>
            </a:r>
            <a:r>
              <a:rPr lang="es-ES_tradnl" dirty="0">
                <a:solidFill>
                  <a:schemeClr val="tx1"/>
                </a:solidFill>
              </a:rPr>
              <a:t>5-10% de quienes cursan PA grave cursan sin dolor pero hipotensión no explicada. </a:t>
            </a:r>
            <a:endParaRPr lang="es-ES_tradnl" dirty="0"/>
          </a:p>
          <a:p>
            <a:endParaRPr lang="es-ES_tradnl" dirty="0"/>
          </a:p>
          <a:p>
            <a:pPr rtl="0"/>
            <a:br>
              <a:rPr lang="es-ES_tradnl" dirty="0"/>
            </a:br>
            <a:r>
              <a:rPr lang="es-ES_tradnl" dirty="0"/>
              <a:t>examen </a:t>
            </a:r>
            <a:r>
              <a:rPr lang="es-ES_tradnl" dirty="0" err="1"/>
              <a:t>fisico</a:t>
            </a:r>
            <a:r>
              <a:rPr lang="es-ES_tradnl" dirty="0"/>
              <a:t> </a:t>
            </a:r>
            <a:r>
              <a:rPr lang="es-ES_tradnl" sz="1200" b="0" i="0" kern="1200" dirty="0">
                <a:solidFill>
                  <a:schemeClr val="tx1"/>
                </a:solidFill>
                <a:effectLst/>
                <a:latin typeface="+mn-lt"/>
                <a:ea typeface="+mn-ea"/>
                <a:cs typeface="+mn-cs"/>
              </a:rPr>
              <a:t>En pacientes con pancreatitis aguda leve, el epigastrio puede ser mínimamente sensible a la palpación. Por el contrario, en pacientes con pancreatitis grave, puede haber sensibilidad significativa a la palpación en el epigastrio o más difusamente sobre el abdomen.</a:t>
            </a:r>
          </a:p>
          <a:p>
            <a:endParaRPr lang="es-ES_tradnl" sz="1200" b="0" i="0" kern="1200" dirty="0">
              <a:solidFill>
                <a:schemeClr val="tx1"/>
              </a:solidFill>
              <a:effectLst/>
              <a:latin typeface="+mn-lt"/>
              <a:ea typeface="+mn-ea"/>
              <a:cs typeface="+mn-cs"/>
            </a:endParaRPr>
          </a:p>
          <a:p>
            <a:r>
              <a:rPr lang="es-ES_tradnl" sz="1200" b="0" i="0" kern="1200" dirty="0">
                <a:solidFill>
                  <a:schemeClr val="tx1"/>
                </a:solidFill>
                <a:effectLst/>
                <a:latin typeface="+mn-lt"/>
                <a:ea typeface="+mn-ea"/>
                <a:cs typeface="+mn-cs"/>
              </a:rPr>
              <a:t>Los pacientes pueden presentar distensión abdominal y ruidos intestinales </a:t>
            </a:r>
            <a:r>
              <a:rPr lang="es-ES_tradnl" sz="1200" b="0" i="0" kern="1200" dirty="0" err="1">
                <a:solidFill>
                  <a:schemeClr val="tx1"/>
                </a:solidFill>
                <a:effectLst/>
                <a:latin typeface="+mn-lt"/>
                <a:ea typeface="+mn-ea"/>
                <a:cs typeface="+mn-cs"/>
              </a:rPr>
              <a:t>hipoactivos</a:t>
            </a:r>
            <a:r>
              <a:rPr lang="es-ES_tradnl" sz="1200" b="0" i="0" kern="1200" dirty="0">
                <a:solidFill>
                  <a:schemeClr val="tx1"/>
                </a:solidFill>
                <a:effectLst/>
                <a:latin typeface="+mn-lt"/>
                <a:ea typeface="+mn-ea"/>
                <a:cs typeface="+mn-cs"/>
              </a:rPr>
              <a:t> debido a un íleo secundario a inflamación.</a:t>
            </a:r>
          </a:p>
          <a:p>
            <a:r>
              <a:rPr lang="es-ES_tradnl" sz="1200" b="0" i="0" kern="1200" dirty="0">
                <a:solidFill>
                  <a:schemeClr val="tx1"/>
                </a:solidFill>
                <a:effectLst/>
                <a:latin typeface="+mn-lt"/>
                <a:ea typeface="+mn-ea"/>
                <a:cs typeface="+mn-cs"/>
              </a:rPr>
              <a:t>Los pacientes pueden tener ictericia </a:t>
            </a:r>
            <a:r>
              <a:rPr lang="es-ES_tradnl" sz="1200" b="0" i="0" kern="1200" dirty="0" err="1">
                <a:solidFill>
                  <a:schemeClr val="tx1"/>
                </a:solidFill>
                <a:effectLst/>
                <a:latin typeface="+mn-lt"/>
                <a:ea typeface="+mn-ea"/>
                <a:cs typeface="+mn-cs"/>
              </a:rPr>
              <a:t>escleral</a:t>
            </a:r>
            <a:r>
              <a:rPr lang="es-ES_tradnl" sz="1200" b="0" i="0" kern="1200" dirty="0">
                <a:solidFill>
                  <a:schemeClr val="tx1"/>
                </a:solidFill>
                <a:effectLst/>
                <a:latin typeface="+mn-lt"/>
                <a:ea typeface="+mn-ea"/>
                <a:cs typeface="+mn-cs"/>
              </a:rPr>
              <a:t> debido a ictericia obstructiva debido a </a:t>
            </a:r>
            <a:r>
              <a:rPr lang="es-ES_tradnl" sz="1200" b="0" i="0" kern="1200" dirty="0" err="1">
                <a:solidFill>
                  <a:schemeClr val="tx1"/>
                </a:solidFill>
                <a:effectLst/>
                <a:latin typeface="+mn-lt"/>
                <a:ea typeface="+mn-ea"/>
                <a:cs typeface="+mn-cs"/>
              </a:rPr>
              <a:t>coledocolitiasis</a:t>
            </a:r>
            <a:r>
              <a:rPr lang="es-ES_tradnl" sz="1200" b="0" i="0" kern="1200" dirty="0">
                <a:solidFill>
                  <a:schemeClr val="tx1"/>
                </a:solidFill>
                <a:effectLst/>
                <a:latin typeface="+mn-lt"/>
                <a:ea typeface="+mn-ea"/>
                <a:cs typeface="+mn-cs"/>
              </a:rPr>
              <a:t> o edema de la cabeza del páncreas</a:t>
            </a:r>
          </a:p>
          <a:p>
            <a:r>
              <a:rPr lang="es-ES_tradnl" sz="1200" b="0" i="0" kern="1200" dirty="0">
                <a:solidFill>
                  <a:schemeClr val="tx1"/>
                </a:solidFill>
                <a:effectLst/>
                <a:latin typeface="+mn-lt"/>
                <a:ea typeface="+mn-ea"/>
                <a:cs typeface="+mn-cs"/>
              </a:rPr>
              <a:t>Los pacientes con pancreatitis grave pueden presentar fiebre, taquipnea, hipoxemia e hipotensión. </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19</a:t>
            </a:fld>
            <a:endParaRPr lang="es-ES_tradnl"/>
          </a:p>
        </p:txBody>
      </p:sp>
    </p:spTree>
    <p:extLst>
      <p:ext uri="{BB962C8B-B14F-4D97-AF65-F5344CB8AC3E}">
        <p14:creationId xmlns:p14="http://schemas.microsoft.com/office/powerpoint/2010/main" val="726496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0" i="0" kern="1200" dirty="0">
                <a:solidFill>
                  <a:schemeClr val="tx1"/>
                </a:solidFill>
                <a:effectLst/>
                <a:latin typeface="+mn-lt"/>
                <a:ea typeface="+mn-ea"/>
                <a:cs typeface="+mn-cs"/>
              </a:rPr>
              <a:t>En el 3% de los pacientes con pancreatitis aguda, se puede observar una decoloración </a:t>
            </a:r>
            <a:r>
              <a:rPr lang="es-ES_tradnl" sz="1200" b="0" i="0" kern="1200" dirty="0" err="1">
                <a:solidFill>
                  <a:schemeClr val="tx1"/>
                </a:solidFill>
                <a:effectLst/>
                <a:latin typeface="+mn-lt"/>
                <a:ea typeface="+mn-ea"/>
                <a:cs typeface="+mn-cs"/>
              </a:rPr>
              <a:t>equimótica</a:t>
            </a:r>
            <a:r>
              <a:rPr lang="es-ES_tradnl" sz="1200" b="0" i="0" kern="1200" dirty="0">
                <a:solidFill>
                  <a:schemeClr val="tx1"/>
                </a:solidFill>
                <a:effectLst/>
                <a:latin typeface="+mn-lt"/>
                <a:ea typeface="+mn-ea"/>
                <a:cs typeface="+mn-cs"/>
              </a:rPr>
              <a:t> en la región </a:t>
            </a:r>
            <a:r>
              <a:rPr lang="es-ES_tradnl" sz="1200" b="0" i="0" kern="1200" dirty="0" err="1">
                <a:solidFill>
                  <a:schemeClr val="tx1"/>
                </a:solidFill>
                <a:effectLst/>
                <a:latin typeface="+mn-lt"/>
                <a:ea typeface="+mn-ea"/>
                <a:cs typeface="+mn-cs"/>
              </a:rPr>
              <a:t>periumbilical</a:t>
            </a:r>
            <a:r>
              <a:rPr lang="es-ES_tradnl" sz="1200" b="0" i="0" kern="1200" dirty="0">
                <a:solidFill>
                  <a:schemeClr val="tx1"/>
                </a:solidFill>
                <a:effectLst/>
                <a:latin typeface="+mn-lt"/>
                <a:ea typeface="+mn-ea"/>
                <a:cs typeface="+mn-cs"/>
              </a:rPr>
              <a:t> (signo de </a:t>
            </a:r>
            <a:r>
              <a:rPr lang="es-ES_tradnl" sz="1200" b="0" i="0" kern="1200" dirty="0" err="1">
                <a:solidFill>
                  <a:schemeClr val="tx1"/>
                </a:solidFill>
                <a:effectLst/>
                <a:latin typeface="+mn-lt"/>
                <a:ea typeface="+mn-ea"/>
                <a:cs typeface="+mn-cs"/>
              </a:rPr>
              <a:t>Cullen</a:t>
            </a:r>
            <a:r>
              <a:rPr lang="es-ES_tradnl" sz="1200" b="0" i="0" kern="1200" dirty="0">
                <a:solidFill>
                  <a:schemeClr val="tx1"/>
                </a:solidFill>
                <a:effectLst/>
                <a:latin typeface="+mn-lt"/>
                <a:ea typeface="+mn-ea"/>
                <a:cs typeface="+mn-cs"/>
              </a:rPr>
              <a:t>) o a lo largo del flanco (signo de Gray Turner Estos hallazgos, aunque inespecíficos, sugieren la presencia de hemorragia retroperitoneal </a:t>
            </a:r>
          </a:p>
          <a:p>
            <a:endParaRPr lang="es-ES_tradnl" sz="1200" b="0" i="0" kern="1200" dirty="0">
              <a:solidFill>
                <a:schemeClr val="tx1"/>
              </a:solidFill>
              <a:effectLst/>
              <a:latin typeface="+mn-lt"/>
              <a:ea typeface="+mn-ea"/>
              <a:cs typeface="+mn-cs"/>
            </a:endParaRPr>
          </a:p>
          <a:p>
            <a:endParaRPr lang="es-ES_tradnl" sz="1200" b="0" i="0" kern="1200" dirty="0">
              <a:solidFill>
                <a:schemeClr val="tx1"/>
              </a:solidFill>
              <a:effectLst/>
              <a:latin typeface="+mn-lt"/>
              <a:ea typeface="+mn-ea"/>
              <a:cs typeface="+mn-cs"/>
            </a:endParaRPr>
          </a:p>
          <a:p>
            <a:r>
              <a:rPr lang="es-ES_tradnl" sz="1200" b="0" i="0" kern="1200" dirty="0">
                <a:solidFill>
                  <a:schemeClr val="tx1"/>
                </a:solidFill>
                <a:effectLst/>
                <a:latin typeface="+mn-lt"/>
                <a:ea typeface="+mn-ea"/>
                <a:cs typeface="+mn-cs"/>
              </a:rPr>
              <a:t>El </a:t>
            </a:r>
            <a:r>
              <a:rPr lang="es-ES_tradnl" sz="1200" b="1" i="0" kern="1200" dirty="0">
                <a:solidFill>
                  <a:schemeClr val="tx1"/>
                </a:solidFill>
                <a:effectLst/>
                <a:latin typeface="+mn-lt"/>
                <a:ea typeface="+mn-ea"/>
                <a:cs typeface="+mn-cs"/>
              </a:rPr>
              <a:t>signo de </a:t>
            </a:r>
            <a:r>
              <a:rPr lang="es-ES_tradnl" sz="1200" b="1" i="0" kern="1200" dirty="0" err="1">
                <a:solidFill>
                  <a:schemeClr val="tx1"/>
                </a:solidFill>
                <a:effectLst/>
                <a:latin typeface="+mn-lt"/>
                <a:ea typeface="+mn-ea"/>
                <a:cs typeface="+mn-cs"/>
              </a:rPr>
              <a:t>Cullen</a:t>
            </a:r>
            <a:r>
              <a:rPr lang="es-ES_tradnl" sz="1200" b="0" i="0" kern="1200" dirty="0">
                <a:solidFill>
                  <a:schemeClr val="tx1"/>
                </a:solidFill>
                <a:effectLst/>
                <a:latin typeface="+mn-lt"/>
                <a:ea typeface="+mn-ea"/>
                <a:cs typeface="+mn-cs"/>
              </a:rPr>
              <a:t> es una </a:t>
            </a:r>
            <a:r>
              <a:rPr lang="es-ES_tradnl" sz="1200" b="0" i="0" u="none" strike="noStrike" kern="1200" dirty="0">
                <a:solidFill>
                  <a:schemeClr val="tx1"/>
                </a:solidFill>
                <a:effectLst/>
                <a:latin typeface="+mn-lt"/>
                <a:ea typeface="+mn-ea"/>
                <a:cs typeface="+mn-cs"/>
                <a:hlinkClick r:id="rId3" tooltip="Equimosis"/>
              </a:rPr>
              <a:t>equimosis</a:t>
            </a:r>
            <a:r>
              <a:rPr lang="es-ES_tradnl" sz="1200" b="0" i="0" kern="1200" dirty="0">
                <a:solidFill>
                  <a:schemeClr val="tx1"/>
                </a:solidFill>
                <a:effectLst/>
                <a:latin typeface="+mn-lt"/>
                <a:ea typeface="+mn-ea"/>
                <a:cs typeface="+mn-cs"/>
              </a:rPr>
              <a:t> </a:t>
            </a:r>
            <a:r>
              <a:rPr lang="es-ES_tradnl" sz="1200" b="0" i="0" kern="1200" dirty="0" err="1">
                <a:solidFill>
                  <a:schemeClr val="tx1"/>
                </a:solidFill>
                <a:effectLst/>
                <a:latin typeface="+mn-lt"/>
                <a:ea typeface="+mn-ea"/>
                <a:cs typeface="+mn-cs"/>
              </a:rPr>
              <a:t>periumbilical</a:t>
            </a:r>
            <a:r>
              <a:rPr lang="es-ES_tradnl" sz="1200" b="0" i="0" kern="1200" dirty="0">
                <a:solidFill>
                  <a:schemeClr val="tx1"/>
                </a:solidFill>
                <a:effectLst/>
                <a:latin typeface="+mn-lt"/>
                <a:ea typeface="+mn-ea"/>
                <a:cs typeface="+mn-cs"/>
              </a:rPr>
              <a:t> que aparece, de forma excepcional, en la </a:t>
            </a:r>
            <a:r>
              <a:rPr lang="es-ES_tradnl" sz="1200" b="0" i="0" u="none" strike="noStrike" kern="1200" dirty="0">
                <a:solidFill>
                  <a:schemeClr val="tx1"/>
                </a:solidFill>
                <a:effectLst/>
                <a:latin typeface="+mn-lt"/>
                <a:ea typeface="+mn-ea"/>
                <a:cs typeface="+mn-cs"/>
                <a:hlinkClick r:id="rId4" tooltip="Pancreatitis aguda"/>
              </a:rPr>
              <a:t>pancreatitis aguda</a:t>
            </a:r>
            <a:r>
              <a:rPr lang="es-ES_tradnl" sz="1200" b="0" i="0" kern="1200" dirty="0">
                <a:solidFill>
                  <a:schemeClr val="tx1"/>
                </a:solidFill>
                <a:effectLst/>
                <a:latin typeface="+mn-lt"/>
                <a:ea typeface="+mn-ea"/>
                <a:cs typeface="+mn-cs"/>
              </a:rPr>
              <a:t> </a:t>
            </a:r>
            <a:r>
              <a:rPr lang="es-ES_tradnl" sz="1200" b="0" i="0" kern="1200" dirty="0" err="1">
                <a:solidFill>
                  <a:schemeClr val="tx1"/>
                </a:solidFill>
                <a:effectLst/>
                <a:latin typeface="+mn-lt"/>
                <a:ea typeface="+mn-ea"/>
                <a:cs typeface="+mn-cs"/>
              </a:rPr>
              <a:t>necrohemorrágica</a:t>
            </a:r>
            <a:r>
              <a:rPr lang="es-ES_tradnl" sz="1200" b="0" i="0" kern="1200" dirty="0">
                <a:solidFill>
                  <a:schemeClr val="tx1"/>
                </a:solidFill>
                <a:effectLst/>
                <a:latin typeface="+mn-lt"/>
                <a:ea typeface="+mn-ea"/>
                <a:cs typeface="+mn-cs"/>
              </a:rPr>
              <a:t> como extensión de un </a:t>
            </a:r>
            <a:r>
              <a:rPr lang="es-ES_tradnl" sz="1200" b="0" i="0" u="none" strike="noStrike" kern="1200" dirty="0">
                <a:solidFill>
                  <a:schemeClr val="tx1"/>
                </a:solidFill>
                <a:effectLst/>
                <a:latin typeface="+mn-lt"/>
                <a:ea typeface="+mn-ea"/>
                <a:cs typeface="+mn-cs"/>
                <a:hlinkClick r:id="rId5" tooltip="Hematoma"/>
              </a:rPr>
              <a:t>hematoma</a:t>
            </a:r>
            <a:r>
              <a:rPr lang="es-ES_tradnl" sz="1200" b="0" i="0" kern="1200" dirty="0">
                <a:solidFill>
                  <a:schemeClr val="tx1"/>
                </a:solidFill>
                <a:effectLst/>
                <a:latin typeface="+mn-lt"/>
                <a:ea typeface="+mn-ea"/>
                <a:cs typeface="+mn-cs"/>
              </a:rPr>
              <a:t> por el </a:t>
            </a:r>
            <a:r>
              <a:rPr lang="es-ES_tradnl" sz="1200" b="0" i="0" u="none" strike="noStrike" kern="1200" dirty="0">
                <a:solidFill>
                  <a:schemeClr val="tx1"/>
                </a:solidFill>
                <a:effectLst/>
                <a:latin typeface="+mn-lt"/>
                <a:ea typeface="+mn-ea"/>
                <a:cs typeface="+mn-cs"/>
                <a:hlinkClick r:id="rId6" tooltip="Hígado"/>
              </a:rPr>
              <a:t>ligamento redondo</a:t>
            </a:r>
            <a:r>
              <a:rPr lang="es-ES_tradnl" sz="1200" b="0" i="0" kern="1200" dirty="0">
                <a:solidFill>
                  <a:schemeClr val="tx1"/>
                </a:solidFill>
                <a:effectLst/>
                <a:latin typeface="+mn-lt"/>
                <a:ea typeface="+mn-ea"/>
                <a:cs typeface="+mn-cs"/>
              </a:rPr>
              <a:t> del </a:t>
            </a:r>
            <a:r>
              <a:rPr lang="es-ES_tradnl" sz="1200" b="0" i="0" u="none" strike="noStrike" kern="1200" dirty="0" err="1">
                <a:solidFill>
                  <a:schemeClr val="tx1"/>
                </a:solidFill>
                <a:effectLst/>
                <a:latin typeface="+mn-lt"/>
                <a:ea typeface="+mn-ea"/>
                <a:cs typeface="+mn-cs"/>
                <a:hlinkClick r:id="rId7" tooltip="Hígado"/>
              </a:rPr>
              <a:t>hígado</a:t>
            </a:r>
            <a:r>
              <a:rPr lang="es-ES_tradnl" sz="1200" b="0" i="0" kern="1200" dirty="0" err="1">
                <a:solidFill>
                  <a:schemeClr val="tx1"/>
                </a:solidFill>
                <a:effectLst/>
                <a:latin typeface="+mn-lt"/>
                <a:ea typeface="+mn-ea"/>
                <a:cs typeface="+mn-cs"/>
              </a:rPr>
              <a:t>.en</a:t>
            </a:r>
            <a:r>
              <a:rPr lang="es-ES_tradnl" sz="1200" b="0" i="0" kern="1200" dirty="0">
                <a:solidFill>
                  <a:schemeClr val="tx1"/>
                </a:solidFill>
                <a:effectLst/>
                <a:latin typeface="+mn-lt"/>
                <a:ea typeface="+mn-ea"/>
                <a:cs typeface="+mn-cs"/>
              </a:rPr>
              <a:t> el contexto de necrosis pancreática</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20</a:t>
            </a:fld>
            <a:endParaRPr lang="es-ES_tradnl"/>
          </a:p>
        </p:txBody>
      </p:sp>
    </p:spTree>
    <p:extLst>
      <p:ext uri="{BB962C8B-B14F-4D97-AF65-F5344CB8AC3E}">
        <p14:creationId xmlns:p14="http://schemas.microsoft.com/office/powerpoint/2010/main" val="1136121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0" i="0" u="none" strike="noStrike" kern="1200" dirty="0">
                <a:solidFill>
                  <a:schemeClr val="tx1"/>
                </a:solidFill>
                <a:effectLst/>
                <a:latin typeface="+mn-lt"/>
                <a:ea typeface="+mn-ea"/>
                <a:cs typeface="+mn-cs"/>
              </a:rPr>
              <a:t>PARÁMETROS BIOQUÍMICOS:</a:t>
            </a:r>
            <a:endParaRPr lang="es-ES_tradnl" b="0" dirty="0">
              <a:effectLst/>
            </a:endParaRPr>
          </a:p>
          <a:p>
            <a:pPr rtl="0" fontAlgn="base"/>
            <a:r>
              <a:rPr lang="es-ES_tradnl" sz="1200" b="1" i="0" u="none" strike="noStrike" kern="1200" dirty="0">
                <a:solidFill>
                  <a:schemeClr val="tx1"/>
                </a:solidFill>
                <a:effectLst/>
                <a:latin typeface="+mn-lt"/>
                <a:ea typeface="+mn-ea"/>
                <a:cs typeface="+mn-cs"/>
              </a:rPr>
              <a:t>Amilasa:</a:t>
            </a:r>
            <a:r>
              <a:rPr lang="es-ES_tradnl" sz="1200" b="0" i="0" u="none" strike="noStrike" kern="1200" dirty="0">
                <a:solidFill>
                  <a:schemeClr val="tx1"/>
                </a:solidFill>
                <a:effectLst/>
                <a:latin typeface="+mn-lt"/>
                <a:ea typeface="+mn-ea"/>
                <a:cs typeface="+mn-cs"/>
              </a:rPr>
              <a:t> secretada por el páncreas, glándulas salivales, intestino delgado, ovarios, tejido adiposo y músculos esqueléticos, la función principal es la digestión del almidón, el glucógeno y los poli y oligosacáridos. </a:t>
            </a:r>
          </a:p>
          <a:p>
            <a:pPr rtl="0"/>
            <a:r>
              <a:rPr lang="es-ES_tradnl" sz="1200" b="0" i="0" u="none" strike="noStrike" kern="1200" dirty="0">
                <a:solidFill>
                  <a:schemeClr val="tx1"/>
                </a:solidFill>
                <a:effectLst/>
                <a:latin typeface="+mn-lt"/>
                <a:ea typeface="+mn-ea"/>
                <a:cs typeface="+mn-cs"/>
              </a:rPr>
              <a:t>Aumenta de 6 a 24 h, pico a las 48 h y disminuye a niveles normales de 3 a 7 días.</a:t>
            </a:r>
            <a:endParaRPr lang="es-ES_tradnl" b="0" dirty="0">
              <a:effectLst/>
            </a:endParaRPr>
          </a:p>
          <a:p>
            <a:pPr rtl="0" fontAlgn="base"/>
            <a:r>
              <a:rPr lang="es-ES_tradnl" sz="1200" b="1" i="0" u="none" strike="noStrike" kern="1200" dirty="0">
                <a:solidFill>
                  <a:schemeClr val="tx1"/>
                </a:solidFill>
                <a:effectLst/>
                <a:latin typeface="+mn-lt"/>
                <a:ea typeface="+mn-ea"/>
                <a:cs typeface="+mn-cs"/>
              </a:rPr>
              <a:t>Lipasa: </a:t>
            </a:r>
            <a:r>
              <a:rPr lang="es-ES_tradnl" sz="1200" b="0" i="0" u="none" strike="noStrike" kern="1200" dirty="0">
                <a:solidFill>
                  <a:schemeClr val="tx1"/>
                </a:solidFill>
                <a:effectLst/>
                <a:latin typeface="+mn-lt"/>
                <a:ea typeface="+mn-ea"/>
                <a:cs typeface="+mn-cs"/>
              </a:rPr>
              <a:t>Se eleva principalmente en PA por lo que es más específica pero se puede elevar en enfermedad renal, pancreatitis crónica, obstrucción intestinal. Aumenta de 4 a 8 h, pico a las 24 h y disminuye a niveles normales de 8 a 14 días.</a:t>
            </a:r>
            <a:endParaRPr lang="es-ES_tradnl" sz="1200" b="1" i="0" u="none" strike="noStrike"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21</a:t>
            </a:fld>
            <a:endParaRPr lang="es-ES_tradnl"/>
          </a:p>
        </p:txBody>
      </p:sp>
    </p:spTree>
    <p:extLst>
      <p:ext uri="{BB962C8B-B14F-4D97-AF65-F5344CB8AC3E}">
        <p14:creationId xmlns:p14="http://schemas.microsoft.com/office/powerpoint/2010/main" val="222755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b="0" dirty="0">
              <a:effectLst/>
            </a:endParaRPr>
          </a:p>
          <a:p>
            <a:pPr rtl="0"/>
            <a:r>
              <a:rPr lang="es-ES_tradnl" sz="1200" b="0" i="0" u="none" strike="noStrike" kern="1200" dirty="0">
                <a:solidFill>
                  <a:schemeClr val="tx1"/>
                </a:solidFill>
                <a:effectLst/>
                <a:latin typeface="+mn-lt"/>
                <a:ea typeface="+mn-ea"/>
                <a:cs typeface="+mn-cs"/>
              </a:rPr>
              <a:t>OTROS LABORATORIOS:</a:t>
            </a:r>
            <a:endParaRPr lang="es-ES_tradnl" b="0" dirty="0">
              <a:effectLst/>
            </a:endParaRPr>
          </a:p>
          <a:p>
            <a:pPr rtl="0" fontAlgn="base"/>
            <a:r>
              <a:rPr lang="es-ES_tradnl" sz="1200" b="1" i="0" u="none" strike="noStrike" kern="1200" dirty="0">
                <a:solidFill>
                  <a:schemeClr val="tx1"/>
                </a:solidFill>
                <a:effectLst/>
                <a:latin typeface="+mn-lt"/>
                <a:ea typeface="+mn-ea"/>
                <a:cs typeface="+mn-cs"/>
              </a:rPr>
              <a:t>PCR:</a:t>
            </a:r>
            <a:r>
              <a:rPr lang="es-ES_tradnl" sz="1200" b="0" i="0" u="none" strike="noStrike" kern="1200" dirty="0">
                <a:solidFill>
                  <a:schemeClr val="tx1"/>
                </a:solidFill>
                <a:effectLst/>
                <a:latin typeface="+mn-lt"/>
                <a:ea typeface="+mn-ea"/>
                <a:cs typeface="+mn-cs"/>
              </a:rPr>
              <a:t> &gt;15 al tercer día se puede usar como factor pronóstico en PA grave (2A).</a:t>
            </a:r>
          </a:p>
          <a:p>
            <a:pPr rtl="0" fontAlgn="base"/>
            <a:r>
              <a:rPr lang="es-ES_tradnl" sz="1200" b="1" i="0" u="none" strike="noStrike" kern="1200" dirty="0">
                <a:solidFill>
                  <a:schemeClr val="tx1"/>
                </a:solidFill>
                <a:effectLst/>
                <a:latin typeface="+mn-lt"/>
                <a:ea typeface="+mn-ea"/>
                <a:cs typeface="+mn-cs"/>
              </a:rPr>
              <a:t>Hematocrito</a:t>
            </a:r>
            <a:r>
              <a:rPr lang="es-ES_tradnl" sz="1200" b="0" i="0" u="none" strike="noStrike" kern="1200" dirty="0">
                <a:solidFill>
                  <a:schemeClr val="tx1"/>
                </a:solidFill>
                <a:effectLst/>
                <a:latin typeface="+mn-lt"/>
                <a:ea typeface="+mn-ea"/>
                <a:cs typeface="+mn-cs"/>
              </a:rPr>
              <a:t>&gt; 44% representa un factor de riesgo independiente de necrosis pancreática (1B).</a:t>
            </a:r>
          </a:p>
          <a:p>
            <a:pPr rtl="0" fontAlgn="base"/>
            <a:r>
              <a:rPr lang="es-ES_tradnl" sz="1200" b="1" i="0" u="none" strike="noStrike" kern="1200" dirty="0">
                <a:solidFill>
                  <a:schemeClr val="tx1"/>
                </a:solidFill>
                <a:effectLst/>
                <a:latin typeface="+mn-lt"/>
                <a:ea typeface="+mn-ea"/>
                <a:cs typeface="+mn-cs"/>
              </a:rPr>
              <a:t>BUN </a:t>
            </a:r>
            <a:r>
              <a:rPr lang="es-ES_tradnl" sz="1200" b="0" i="0" u="none" strike="noStrike" kern="1200" dirty="0">
                <a:solidFill>
                  <a:schemeClr val="tx1"/>
                </a:solidFill>
                <a:effectLst/>
                <a:latin typeface="+mn-lt"/>
                <a:ea typeface="+mn-ea"/>
                <a:cs typeface="+mn-cs"/>
              </a:rPr>
              <a:t>&gt; 20 mg / dl se representa como un predictor independiente de mortalidad (2B).</a:t>
            </a:r>
          </a:p>
          <a:p>
            <a:pPr rtl="0" fontAlgn="base"/>
            <a:r>
              <a:rPr lang="es-ES_tradnl" sz="1200" b="1" i="0" u="none" strike="noStrike" kern="1200" dirty="0" err="1">
                <a:solidFill>
                  <a:schemeClr val="tx1"/>
                </a:solidFill>
                <a:effectLst/>
                <a:latin typeface="+mn-lt"/>
                <a:ea typeface="+mn-ea"/>
                <a:cs typeface="+mn-cs"/>
              </a:rPr>
              <a:t>Procalcitonina</a:t>
            </a:r>
            <a:r>
              <a:rPr lang="es-ES_tradnl" sz="1200" b="1" i="0" u="none" strike="noStrike" kern="1200" dirty="0">
                <a:solidFill>
                  <a:schemeClr val="tx1"/>
                </a:solidFill>
                <a:effectLst/>
                <a:latin typeface="+mn-lt"/>
                <a:ea typeface="+mn-ea"/>
                <a:cs typeface="+mn-cs"/>
              </a:rPr>
              <a:t>:</a:t>
            </a:r>
            <a:r>
              <a:rPr lang="es-ES_tradnl" sz="1200" b="0" i="0" u="none" strike="noStrike" kern="1200" dirty="0">
                <a:solidFill>
                  <a:schemeClr val="tx1"/>
                </a:solidFill>
                <a:effectLst/>
                <a:latin typeface="+mn-lt"/>
                <a:ea typeface="+mn-ea"/>
                <a:cs typeface="+mn-cs"/>
              </a:rPr>
              <a:t> es la prueba de laboratorio más sensible para la detección de infección pancreática, y los valores bajos en suero parecen ser fuertes predictores negativos de necrosis infectada (2A).</a:t>
            </a:r>
          </a:p>
          <a:p>
            <a:pPr rtl="0" fontAlgn="base"/>
            <a:r>
              <a:rPr lang="es-ES_tradnl" sz="1200" b="1" i="0" u="none" strike="noStrike" kern="1200" dirty="0">
                <a:solidFill>
                  <a:schemeClr val="tx1"/>
                </a:solidFill>
                <a:effectLst/>
                <a:latin typeface="+mn-lt"/>
                <a:ea typeface="+mn-ea"/>
                <a:cs typeface="+mn-cs"/>
              </a:rPr>
              <a:t>Triglicéridos:</a:t>
            </a:r>
            <a:r>
              <a:rPr lang="es-ES_tradnl" sz="1200" b="0" i="0" u="none" strike="noStrike" kern="1200" dirty="0">
                <a:solidFill>
                  <a:schemeClr val="tx1"/>
                </a:solidFill>
                <a:effectLst/>
                <a:latin typeface="+mn-lt"/>
                <a:ea typeface="+mn-ea"/>
                <a:cs typeface="+mn-cs"/>
              </a:rPr>
              <a:t> En ausencia de cálculos biliares o antecedentes significativos de consumo de alcohol, se deben medir los niveles de triglicéridos. Los niveles de triglicéridos en suero &gt;1000 mg/</a:t>
            </a:r>
            <a:r>
              <a:rPr lang="es-ES_tradnl" sz="1200" b="0" i="0" u="none" strike="noStrike" kern="1200" dirty="0" err="1">
                <a:solidFill>
                  <a:schemeClr val="tx1"/>
                </a:solidFill>
                <a:effectLst/>
                <a:latin typeface="+mn-lt"/>
                <a:ea typeface="+mn-ea"/>
                <a:cs typeface="+mn-cs"/>
              </a:rPr>
              <a:t>dL</a:t>
            </a:r>
            <a:r>
              <a:rPr lang="es-ES_tradnl" sz="1200" b="0" i="0" u="none" strike="noStrike" kern="1200" dirty="0">
                <a:solidFill>
                  <a:schemeClr val="tx1"/>
                </a:solidFill>
                <a:effectLst/>
                <a:latin typeface="+mn-lt"/>
                <a:ea typeface="+mn-ea"/>
                <a:cs typeface="+mn-cs"/>
              </a:rPr>
              <a:t> se indican como la etiología (2C).</a:t>
            </a:r>
          </a:p>
          <a:p>
            <a:br>
              <a:rPr lang="es-ES_tradnl" b="0" dirty="0">
                <a:effectLst/>
              </a:rPr>
            </a:br>
            <a:endParaRPr lang="es-ES_tradnl" dirty="0"/>
          </a:p>
          <a:p>
            <a:pPr rtl="0"/>
            <a:endParaRPr lang="es-ES_tradnl" sz="1200" b="1" i="0" u="none" strike="noStrike"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22</a:t>
            </a:fld>
            <a:endParaRPr lang="es-ES_tradnl"/>
          </a:p>
        </p:txBody>
      </p:sp>
    </p:spTree>
    <p:extLst>
      <p:ext uri="{BB962C8B-B14F-4D97-AF65-F5344CB8AC3E}">
        <p14:creationId xmlns:p14="http://schemas.microsoft.com/office/powerpoint/2010/main" val="638280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1" i="0" u="none" strike="noStrike" kern="1200" dirty="0">
                <a:solidFill>
                  <a:schemeClr val="tx1"/>
                </a:solidFill>
                <a:effectLst/>
                <a:latin typeface="+mn-lt"/>
                <a:ea typeface="+mn-ea"/>
                <a:cs typeface="+mn-cs"/>
              </a:rPr>
              <a:t>IMÁGENES</a:t>
            </a:r>
            <a:endParaRPr lang="es-ES_tradnl" b="0" dirty="0">
              <a:effectLst/>
            </a:endParaRPr>
          </a:p>
          <a:p>
            <a:pPr rtl="0"/>
            <a:r>
              <a:rPr lang="es-ES_tradnl" sz="1200" b="0" i="0" u="none" strike="noStrike" kern="1200" dirty="0">
                <a:solidFill>
                  <a:schemeClr val="tx1"/>
                </a:solidFill>
                <a:effectLst/>
                <a:latin typeface="+mn-lt"/>
                <a:ea typeface="+mn-ea"/>
                <a:cs typeface="+mn-cs"/>
              </a:rPr>
              <a:t>La etiología debe definirse para determinar el tratamiento definitivo, evitar la recurrencia, y planear el seguimiento. </a:t>
            </a:r>
            <a:endParaRPr lang="es-ES_tradnl" b="0" dirty="0">
              <a:effectLst/>
            </a:endParaRPr>
          </a:p>
          <a:p>
            <a:pPr rtl="0" fontAlgn="base"/>
            <a:r>
              <a:rPr lang="es-ES_tradnl" sz="1200" b="0" i="0" u="sng" strike="noStrike" kern="1200" dirty="0">
                <a:solidFill>
                  <a:schemeClr val="tx1"/>
                </a:solidFill>
                <a:effectLst/>
                <a:latin typeface="+mn-lt"/>
                <a:ea typeface="+mn-ea"/>
                <a:cs typeface="+mn-cs"/>
              </a:rPr>
              <a:t>Ecografía de abdomen: </a:t>
            </a:r>
            <a:r>
              <a:rPr lang="es-ES_tradnl" sz="1200" b="0" i="0" u="none" strike="noStrike" kern="1200" dirty="0">
                <a:solidFill>
                  <a:schemeClr val="tx1"/>
                </a:solidFill>
                <a:effectLst/>
                <a:latin typeface="+mn-lt"/>
                <a:ea typeface="+mn-ea"/>
                <a:cs typeface="+mn-cs"/>
              </a:rPr>
              <a:t>Siempre al ingreso para determinar etiología biliar.</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23</a:t>
            </a:fld>
            <a:endParaRPr lang="es-ES_tradnl"/>
          </a:p>
        </p:txBody>
      </p:sp>
    </p:spTree>
    <p:extLst>
      <p:ext uri="{BB962C8B-B14F-4D97-AF65-F5344CB8AC3E}">
        <p14:creationId xmlns:p14="http://schemas.microsoft.com/office/powerpoint/2010/main" val="1962894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0" i="0" u="none" strike="noStrike" kern="1200" dirty="0">
                <a:solidFill>
                  <a:schemeClr val="tx1"/>
                </a:solidFill>
                <a:effectLst/>
                <a:latin typeface="+mn-lt"/>
                <a:ea typeface="+mn-ea"/>
                <a:cs typeface="+mn-cs"/>
              </a:rPr>
              <a:t>El páncreas tiene una parte exocrina cuya función es digestiva y una parte endocrina con funciones metabólicas, por lo tanto es una </a:t>
            </a:r>
            <a:r>
              <a:rPr lang="es-ES_tradnl" sz="1200" b="0" i="0" u="none" strike="noStrike" kern="1200" dirty="0">
                <a:solidFill>
                  <a:schemeClr val="tx1"/>
                </a:solidFill>
                <a:effectLst/>
                <a:latin typeface="+mn-lt"/>
                <a:ea typeface="+mn-ea"/>
                <a:cs typeface="+mn-cs"/>
                <a:hlinkClick r:id="rId3" tooltip="Glándula mixta"/>
              </a:rPr>
              <a:t>glándula mixta</a:t>
            </a:r>
            <a:r>
              <a:rPr lang="es-ES_tradnl" sz="1200" b="0" i="0" u="none" strike="noStrike" kern="1200" dirty="0">
                <a:solidFill>
                  <a:schemeClr val="tx1"/>
                </a:solidFill>
                <a:effectLst/>
                <a:latin typeface="+mn-lt"/>
                <a:ea typeface="+mn-ea"/>
                <a:cs typeface="+mn-cs"/>
              </a:rPr>
              <a:t>.</a:t>
            </a:r>
          </a:p>
          <a:p>
            <a:r>
              <a:rPr lang="es-ES_tradnl" sz="1200" b="0" i="0" u="none" strike="noStrike" kern="1200" dirty="0" err="1">
                <a:solidFill>
                  <a:schemeClr val="tx1"/>
                </a:solidFill>
                <a:effectLst/>
                <a:latin typeface="+mn-lt"/>
                <a:ea typeface="+mn-ea"/>
                <a:cs typeface="+mn-cs"/>
              </a:rPr>
              <a:t>Porcion</a:t>
            </a:r>
            <a:r>
              <a:rPr lang="es-ES_tradnl" sz="1200" b="0" i="0" u="none" strike="noStrike" kern="1200" dirty="0">
                <a:solidFill>
                  <a:schemeClr val="tx1"/>
                </a:solidFill>
                <a:effectLst/>
                <a:latin typeface="+mn-lt"/>
                <a:ea typeface="+mn-ea"/>
                <a:cs typeface="+mn-cs"/>
              </a:rPr>
              <a:t> exocrina:</a:t>
            </a:r>
            <a:r>
              <a:rPr lang="es-ES_tradnl" sz="1200" b="0" i="0" u="none" strike="noStrike" kern="1200" baseline="0" dirty="0">
                <a:solidFill>
                  <a:schemeClr val="tx1"/>
                </a:solidFill>
                <a:effectLst/>
                <a:latin typeface="+mn-lt"/>
                <a:ea typeface="+mn-ea"/>
                <a:cs typeface="+mn-cs"/>
              </a:rPr>
              <a:t> </a:t>
            </a:r>
            <a:r>
              <a:rPr lang="es-ES_tradnl" sz="1200" b="0" i="0" u="none" strike="noStrike" kern="1200" dirty="0" err="1">
                <a:solidFill>
                  <a:schemeClr val="tx1"/>
                </a:solidFill>
                <a:effectLst/>
                <a:latin typeface="+mn-lt"/>
                <a:ea typeface="+mn-ea"/>
                <a:cs typeface="+mn-cs"/>
              </a:rPr>
              <a:t>centroacinares</a:t>
            </a:r>
            <a:r>
              <a:rPr lang="es-ES_tradnl" sz="1200" b="0" i="0" u="none" strike="noStrike" kern="1200" dirty="0">
                <a:solidFill>
                  <a:schemeClr val="tx1"/>
                </a:solidFill>
                <a:effectLst/>
                <a:latin typeface="+mn-lt"/>
                <a:ea typeface="+mn-ea"/>
                <a:cs typeface="+mn-cs"/>
              </a:rPr>
              <a:t> (rico en bicarbonato) y </a:t>
            </a:r>
            <a:r>
              <a:rPr lang="es-ES_tradnl" sz="1200" b="0" i="0" u="none" strike="noStrike" kern="1200" dirty="0" err="1">
                <a:solidFill>
                  <a:schemeClr val="tx1"/>
                </a:solidFill>
                <a:effectLst/>
                <a:latin typeface="+mn-lt"/>
                <a:ea typeface="+mn-ea"/>
                <a:cs typeface="+mn-cs"/>
              </a:rPr>
              <a:t>acinares</a:t>
            </a:r>
            <a:r>
              <a:rPr lang="es-ES_tradnl" sz="1200" b="0" i="0" u="none" strike="noStrike" kern="1200" dirty="0">
                <a:solidFill>
                  <a:schemeClr val="tx1"/>
                </a:solidFill>
                <a:effectLst/>
                <a:latin typeface="+mn-lt"/>
                <a:ea typeface="+mn-ea"/>
                <a:cs typeface="+mn-cs"/>
              </a:rPr>
              <a:t>: un componente enzimático o proteico</a:t>
            </a:r>
            <a:r>
              <a:rPr lang="es-ES_tradnl" sz="1200" b="0" i="0" u="none" strike="noStrike" kern="1200" baseline="0" dirty="0">
                <a:solidFill>
                  <a:schemeClr val="tx1"/>
                </a:solidFill>
                <a:effectLst/>
                <a:latin typeface="+mn-lt"/>
                <a:ea typeface="+mn-ea"/>
                <a:cs typeface="+mn-cs"/>
              </a:rPr>
              <a:t> (</a:t>
            </a:r>
            <a:r>
              <a:rPr lang="es-ES_tradnl" sz="1200" b="0" i="0" u="none" strike="noStrike" kern="1200" dirty="0">
                <a:solidFill>
                  <a:schemeClr val="tx1"/>
                </a:solidFill>
                <a:effectLst/>
                <a:latin typeface="+mn-lt"/>
                <a:ea typeface="+mn-ea"/>
                <a:cs typeface="+mn-cs"/>
                <a:hlinkClick r:id="rId4" tooltip="Amilasa"/>
              </a:rPr>
              <a:t>amilasa</a:t>
            </a:r>
            <a:r>
              <a:rPr lang="es-ES_tradnl" sz="1200" b="0" i="0" u="none" strike="noStrike" kern="1200" dirty="0">
                <a:solidFill>
                  <a:schemeClr val="tx1"/>
                </a:solidFill>
                <a:effectLst/>
                <a:latin typeface="+mn-lt"/>
                <a:ea typeface="+mn-ea"/>
                <a:cs typeface="+mn-cs"/>
              </a:rPr>
              <a:t> pancreática, </a:t>
            </a:r>
            <a:r>
              <a:rPr lang="es-ES_tradnl" sz="1200" b="0" i="0" u="none" strike="noStrike" kern="1200" dirty="0">
                <a:solidFill>
                  <a:schemeClr val="tx1"/>
                </a:solidFill>
                <a:effectLst/>
                <a:latin typeface="+mn-lt"/>
                <a:ea typeface="+mn-ea"/>
                <a:cs typeface="+mn-cs"/>
                <a:hlinkClick r:id="rId5" tooltip="Lipasa"/>
              </a:rPr>
              <a:t>lipasa</a:t>
            </a:r>
            <a:r>
              <a:rPr lang="es-ES_tradnl" sz="1200" b="0" i="0" u="none" strike="noStrike" kern="1200" dirty="0">
                <a:solidFill>
                  <a:schemeClr val="tx1"/>
                </a:solidFill>
                <a:effectLst/>
                <a:latin typeface="+mn-lt"/>
                <a:ea typeface="+mn-ea"/>
                <a:cs typeface="+mn-cs"/>
              </a:rPr>
              <a:t> pancreática, colesterol </a:t>
            </a:r>
            <a:r>
              <a:rPr lang="es-ES_tradnl" sz="1200" b="0" i="0" u="none" strike="noStrike" kern="1200" dirty="0" err="1">
                <a:solidFill>
                  <a:schemeClr val="tx1"/>
                </a:solidFill>
                <a:effectLst/>
                <a:latin typeface="+mn-lt"/>
                <a:ea typeface="+mn-ea"/>
                <a:cs typeface="+mn-cs"/>
              </a:rPr>
              <a:t>esterasa</a:t>
            </a:r>
            <a:r>
              <a:rPr lang="es-ES_tradnl" sz="1200" b="0" i="0" u="none" strike="noStrike" kern="1200" dirty="0">
                <a:solidFill>
                  <a:schemeClr val="tx1"/>
                </a:solidFill>
                <a:effectLst/>
                <a:latin typeface="+mn-lt"/>
                <a:ea typeface="+mn-ea"/>
                <a:cs typeface="+mn-cs"/>
              </a:rPr>
              <a:t> pancreática, </a:t>
            </a:r>
            <a:r>
              <a:rPr lang="es-ES_tradnl" sz="1200" b="0" i="0" u="none" strike="noStrike" kern="1200" dirty="0">
                <a:solidFill>
                  <a:schemeClr val="tx1"/>
                </a:solidFill>
                <a:effectLst/>
                <a:latin typeface="+mn-lt"/>
                <a:ea typeface="+mn-ea"/>
                <a:cs typeface="+mn-cs"/>
                <a:hlinkClick r:id="rId6" tooltip="Ribonucleasa"/>
              </a:rPr>
              <a:t>ribonucleasa</a:t>
            </a:r>
            <a:r>
              <a:rPr lang="es-ES_tradnl" sz="1200" b="0" i="0" u="none" strike="noStrike" kern="1200" dirty="0">
                <a:solidFill>
                  <a:schemeClr val="tx1"/>
                </a:solidFill>
                <a:effectLst/>
                <a:latin typeface="+mn-lt"/>
                <a:ea typeface="+mn-ea"/>
                <a:cs typeface="+mn-cs"/>
              </a:rPr>
              <a:t>, </a:t>
            </a:r>
            <a:r>
              <a:rPr lang="es-ES_tradnl" sz="1200" b="0" i="0" u="none" strike="noStrike" kern="1200" dirty="0" err="1">
                <a:solidFill>
                  <a:schemeClr val="tx1"/>
                </a:solidFill>
                <a:effectLst/>
                <a:latin typeface="+mn-lt"/>
                <a:ea typeface="+mn-ea"/>
                <a:cs typeface="+mn-cs"/>
              </a:rPr>
              <a:t>desoxirribonucleasa</a:t>
            </a:r>
            <a:r>
              <a:rPr lang="es-ES_tradnl" sz="1200" b="0" i="0" u="none" strike="noStrike" kern="1200" dirty="0">
                <a:solidFill>
                  <a:schemeClr val="tx1"/>
                </a:solidFill>
                <a:effectLst/>
                <a:latin typeface="+mn-lt"/>
                <a:ea typeface="+mn-ea"/>
                <a:cs typeface="+mn-cs"/>
              </a:rPr>
              <a:t>, </a:t>
            </a:r>
            <a:r>
              <a:rPr lang="es-ES_tradnl" sz="1200" b="0" i="0" u="none" strike="noStrike" kern="1200" dirty="0">
                <a:solidFill>
                  <a:schemeClr val="tx1"/>
                </a:solidFill>
                <a:effectLst/>
                <a:latin typeface="+mn-lt"/>
                <a:ea typeface="+mn-ea"/>
                <a:cs typeface="+mn-cs"/>
                <a:hlinkClick r:id="rId7" tooltip="Elastasa"/>
              </a:rPr>
              <a:t>elastasa</a:t>
            </a:r>
            <a:r>
              <a:rPr lang="es-ES_tradnl" sz="1200" b="0" i="0" u="none" strike="noStrike" kern="1200" dirty="0">
                <a:solidFill>
                  <a:schemeClr val="tx1"/>
                </a:solidFill>
                <a:effectLst/>
                <a:latin typeface="+mn-lt"/>
                <a:ea typeface="+mn-ea"/>
                <a:cs typeface="+mn-cs"/>
              </a:rPr>
              <a:t>, y </a:t>
            </a:r>
            <a:r>
              <a:rPr lang="es-ES_tradnl" sz="1200" b="0" i="0" u="none" strike="noStrike" kern="1200" dirty="0" err="1">
                <a:solidFill>
                  <a:schemeClr val="tx1"/>
                </a:solidFill>
                <a:effectLst/>
                <a:latin typeface="+mn-lt"/>
                <a:ea typeface="+mn-ea"/>
                <a:cs typeface="+mn-cs"/>
              </a:rPr>
              <a:t>proenzimas</a:t>
            </a:r>
            <a:r>
              <a:rPr lang="es-ES_tradnl" sz="1200" b="0" i="0" u="none" strike="noStrike" kern="1200" dirty="0">
                <a:solidFill>
                  <a:schemeClr val="tx1"/>
                </a:solidFill>
                <a:effectLst/>
                <a:latin typeface="+mn-lt"/>
                <a:ea typeface="+mn-ea"/>
                <a:cs typeface="+mn-cs"/>
              </a:rPr>
              <a:t> </a:t>
            </a:r>
            <a:r>
              <a:rPr lang="es-ES_tradnl" sz="1200" b="0" i="0" u="none" strike="noStrike" kern="1200" dirty="0">
                <a:solidFill>
                  <a:schemeClr val="tx1"/>
                </a:solidFill>
                <a:effectLst/>
                <a:latin typeface="+mn-lt"/>
                <a:ea typeface="+mn-ea"/>
                <a:cs typeface="+mn-cs"/>
                <a:hlinkClick r:id="rId8" tooltip="Tripsinógeno"/>
              </a:rPr>
              <a:t>tripsinógeno</a:t>
            </a:r>
            <a:r>
              <a:rPr lang="es-ES_tradnl" sz="1200" b="0" i="0" u="none" strike="noStrike" kern="1200" dirty="0">
                <a:solidFill>
                  <a:schemeClr val="tx1"/>
                </a:solidFill>
                <a:effectLst/>
                <a:latin typeface="+mn-lt"/>
                <a:ea typeface="+mn-ea"/>
                <a:cs typeface="+mn-cs"/>
              </a:rPr>
              <a:t>, </a:t>
            </a:r>
            <a:r>
              <a:rPr lang="es-ES_tradnl" sz="1200" b="0" i="0" u="none" strike="noStrike" kern="1200" dirty="0" err="1">
                <a:solidFill>
                  <a:schemeClr val="tx1"/>
                </a:solidFill>
                <a:effectLst/>
                <a:latin typeface="+mn-lt"/>
                <a:ea typeface="+mn-ea"/>
                <a:cs typeface="+mn-cs"/>
              </a:rPr>
              <a:t>quimotrisinógeno</a:t>
            </a:r>
            <a:r>
              <a:rPr lang="es-ES_tradnl" sz="1200" b="0" i="0" u="none" strike="noStrike" kern="1200" dirty="0">
                <a:solidFill>
                  <a:schemeClr val="tx1"/>
                </a:solidFill>
                <a:effectLst/>
                <a:latin typeface="+mn-lt"/>
                <a:ea typeface="+mn-ea"/>
                <a:cs typeface="+mn-cs"/>
              </a:rPr>
              <a:t>)</a:t>
            </a:r>
          </a:p>
          <a:p>
            <a:endParaRPr lang="es-ES_tradnl" sz="1200" b="0" i="0" u="none" strike="noStrike" kern="1200" dirty="0">
              <a:solidFill>
                <a:schemeClr val="tx1"/>
              </a:solidFill>
              <a:effectLst/>
              <a:latin typeface="+mn-lt"/>
              <a:ea typeface="+mn-ea"/>
              <a:cs typeface="+mn-cs"/>
            </a:endParaRPr>
          </a:p>
          <a:p>
            <a:r>
              <a:rPr lang="es-ES_tradnl" sz="1200" b="0" i="0" u="none" strike="noStrike" kern="1200" dirty="0" err="1">
                <a:solidFill>
                  <a:schemeClr val="tx1"/>
                </a:solidFill>
                <a:effectLst/>
                <a:latin typeface="+mn-lt"/>
                <a:ea typeface="+mn-ea"/>
                <a:cs typeface="+mn-cs"/>
              </a:rPr>
              <a:t>Porcion</a:t>
            </a:r>
            <a:r>
              <a:rPr lang="es-ES_tradnl" sz="1200" b="0" i="0" u="none" strike="noStrike" kern="1200" baseline="0" dirty="0">
                <a:solidFill>
                  <a:schemeClr val="tx1"/>
                </a:solidFill>
                <a:effectLst/>
                <a:latin typeface="+mn-lt"/>
                <a:ea typeface="+mn-ea"/>
                <a:cs typeface="+mn-cs"/>
              </a:rPr>
              <a:t> endocrina alfa: </a:t>
            </a:r>
            <a:r>
              <a:rPr lang="es-ES_tradnl" sz="1200" b="0" i="0" u="none" strike="noStrike" kern="1200" baseline="0" dirty="0" err="1">
                <a:solidFill>
                  <a:schemeClr val="tx1"/>
                </a:solidFill>
                <a:effectLst/>
                <a:latin typeface="+mn-lt"/>
                <a:ea typeface="+mn-ea"/>
                <a:cs typeface="+mn-cs"/>
              </a:rPr>
              <a:t>glucagon</a:t>
            </a:r>
            <a:r>
              <a:rPr lang="es-ES_tradnl" sz="1200" b="0" i="0" u="none" strike="noStrike" kern="1200" baseline="0" dirty="0">
                <a:solidFill>
                  <a:schemeClr val="tx1"/>
                </a:solidFill>
                <a:effectLst/>
                <a:latin typeface="+mn-lt"/>
                <a:ea typeface="+mn-ea"/>
                <a:cs typeface="+mn-cs"/>
              </a:rPr>
              <a:t>, beta insulina, delta </a:t>
            </a:r>
            <a:r>
              <a:rPr lang="es-ES_tradnl" sz="1200" b="0" i="0" u="none" strike="noStrike" kern="1200" baseline="0" dirty="0" err="1">
                <a:solidFill>
                  <a:schemeClr val="tx1"/>
                </a:solidFill>
                <a:effectLst/>
                <a:latin typeface="+mn-lt"/>
                <a:ea typeface="+mn-ea"/>
                <a:cs typeface="+mn-cs"/>
              </a:rPr>
              <a:t>somatostatina</a:t>
            </a:r>
            <a:r>
              <a:rPr lang="es-ES_tradnl" sz="1200" b="0" i="0" u="none" strike="noStrike" kern="1200" baseline="0" dirty="0">
                <a:solidFill>
                  <a:schemeClr val="tx1"/>
                </a:solidFill>
                <a:effectLst/>
                <a:latin typeface="+mn-lt"/>
                <a:ea typeface="+mn-ea"/>
                <a:cs typeface="+mn-cs"/>
              </a:rPr>
              <a:t>, </a:t>
            </a:r>
            <a:r>
              <a:rPr lang="es-ES_tradnl" sz="1200" b="0" i="0" u="none" strike="noStrike" kern="1200" baseline="0" dirty="0" err="1">
                <a:solidFill>
                  <a:schemeClr val="tx1"/>
                </a:solidFill>
                <a:effectLst/>
                <a:latin typeface="+mn-lt"/>
                <a:ea typeface="+mn-ea"/>
                <a:cs typeface="+mn-cs"/>
              </a:rPr>
              <a:t>epsilon</a:t>
            </a:r>
            <a:r>
              <a:rPr lang="es-ES_tradnl" sz="1200" b="0" i="0" u="none" strike="noStrike" kern="1200" baseline="0" dirty="0">
                <a:solidFill>
                  <a:schemeClr val="tx1"/>
                </a:solidFill>
                <a:effectLst/>
                <a:latin typeface="+mn-lt"/>
                <a:ea typeface="+mn-ea"/>
                <a:cs typeface="+mn-cs"/>
              </a:rPr>
              <a:t> </a:t>
            </a:r>
            <a:r>
              <a:rPr lang="es-ES_tradnl" sz="1200" b="0" i="0" u="none" strike="noStrike" kern="1200" baseline="0" dirty="0" err="1">
                <a:solidFill>
                  <a:schemeClr val="tx1"/>
                </a:solidFill>
                <a:effectLst/>
                <a:latin typeface="+mn-lt"/>
                <a:ea typeface="+mn-ea"/>
                <a:cs typeface="+mn-cs"/>
              </a:rPr>
              <a:t>grelina</a:t>
            </a:r>
            <a:r>
              <a:rPr lang="es-ES_tradnl" sz="1200" b="0" i="0" u="none" strike="noStrike" kern="1200" baseline="0" dirty="0">
                <a:solidFill>
                  <a:schemeClr val="tx1"/>
                </a:solidFill>
                <a:effectLst/>
                <a:latin typeface="+mn-lt"/>
                <a:ea typeface="+mn-ea"/>
                <a:cs typeface="+mn-cs"/>
              </a:rPr>
              <a:t>, PP </a:t>
            </a:r>
            <a:r>
              <a:rPr lang="es-ES_tradnl" sz="1200" b="0" i="0" u="none" strike="noStrike" kern="1200" baseline="0" dirty="0" err="1">
                <a:solidFill>
                  <a:schemeClr val="tx1"/>
                </a:solidFill>
                <a:effectLst/>
                <a:latin typeface="+mn-lt"/>
                <a:ea typeface="+mn-ea"/>
                <a:cs typeface="+mn-cs"/>
              </a:rPr>
              <a:t>polipeptido</a:t>
            </a:r>
            <a:r>
              <a:rPr lang="es-ES_tradnl" sz="1200" b="0" i="0" u="none" strike="noStrike" kern="1200" baseline="0" dirty="0">
                <a:solidFill>
                  <a:schemeClr val="tx1"/>
                </a:solidFill>
                <a:effectLst/>
                <a:latin typeface="+mn-lt"/>
                <a:ea typeface="+mn-ea"/>
                <a:cs typeface="+mn-cs"/>
              </a:rPr>
              <a:t> </a:t>
            </a:r>
            <a:r>
              <a:rPr lang="es-ES_tradnl" sz="1200" b="0" i="0" u="none" strike="noStrike" kern="1200" baseline="0" dirty="0" err="1">
                <a:solidFill>
                  <a:schemeClr val="tx1"/>
                </a:solidFill>
                <a:effectLst/>
                <a:latin typeface="+mn-lt"/>
                <a:ea typeface="+mn-ea"/>
                <a:cs typeface="+mn-cs"/>
              </a:rPr>
              <a:t>pancreatico</a:t>
            </a:r>
            <a:endParaRPr lang="es-ES_tradnl" sz="1200" b="0" i="0" u="none" strike="noStrike" kern="1200" baseline="0" dirty="0">
              <a:solidFill>
                <a:schemeClr val="tx1"/>
              </a:solidFill>
              <a:effectLst/>
              <a:latin typeface="+mn-lt"/>
              <a:ea typeface="+mn-ea"/>
              <a:cs typeface="+mn-cs"/>
            </a:endParaRP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5</a:t>
            </a:fld>
            <a:endParaRPr lang="es-ES_tradnl"/>
          </a:p>
        </p:txBody>
      </p:sp>
    </p:spTree>
    <p:extLst>
      <p:ext uri="{BB962C8B-B14F-4D97-AF65-F5344CB8AC3E}">
        <p14:creationId xmlns:p14="http://schemas.microsoft.com/office/powerpoint/2010/main" val="1223159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0" i="0" u="none" strike="noStrike" kern="1200" dirty="0">
                <a:solidFill>
                  <a:schemeClr val="tx1"/>
                </a:solidFill>
                <a:effectLst/>
                <a:latin typeface="+mn-lt"/>
                <a:ea typeface="+mn-ea"/>
                <a:cs typeface="+mn-cs"/>
              </a:rPr>
              <a:t>TAC adicional solo si el estado clínico se deteriora o no muestra una mejora continua, o cuando se considera una intervención invasiva (1C).</a:t>
            </a:r>
          </a:p>
          <a:p>
            <a:endParaRPr lang="es-ES_tradnl" dirty="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0" i="0" u="none" strike="noStrike" kern="1200" dirty="0">
                <a:solidFill>
                  <a:schemeClr val="tx1"/>
                </a:solidFill>
                <a:effectLst/>
                <a:latin typeface="+mn-lt"/>
                <a:ea typeface="+mn-ea"/>
                <a:cs typeface="+mn-cs"/>
              </a:rPr>
              <a:t>En la PA grave (índice de gravedad de la tomografía computarizada ≥ 3), se indica TAC de control entre 7 y 10 días desde la TAC inicial (1C).</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24</a:t>
            </a:fld>
            <a:endParaRPr lang="es-ES_tradnl"/>
          </a:p>
        </p:txBody>
      </p:sp>
    </p:spTree>
    <p:extLst>
      <p:ext uri="{BB962C8B-B14F-4D97-AF65-F5344CB8AC3E}">
        <p14:creationId xmlns:p14="http://schemas.microsoft.com/office/powerpoint/2010/main" val="13267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a:p>
            <a:r>
              <a:rPr lang="es-ES_tradnl" dirty="0"/>
              <a:t>Escala de </a:t>
            </a:r>
            <a:r>
              <a:rPr lang="es-ES_tradnl" dirty="0" err="1"/>
              <a:t>baltazhar</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25</a:t>
            </a:fld>
            <a:endParaRPr lang="es-ES_tradnl"/>
          </a:p>
        </p:txBody>
      </p:sp>
    </p:spTree>
    <p:extLst>
      <p:ext uri="{BB962C8B-B14F-4D97-AF65-F5344CB8AC3E}">
        <p14:creationId xmlns:p14="http://schemas.microsoft.com/office/powerpoint/2010/main" val="1358608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endParaRPr lang="es-ES_tradnl" sz="1200" b="0" i="0" u="none" strike="noStrike" kern="1200" dirty="0">
              <a:solidFill>
                <a:schemeClr val="tx1"/>
              </a:solidFill>
              <a:effectLst/>
              <a:latin typeface="+mn-lt"/>
              <a:ea typeface="+mn-ea"/>
              <a:cs typeface="+mn-cs"/>
            </a:endParaRPr>
          </a:p>
          <a:p>
            <a:pPr rtl="0" fontAlgn="base"/>
            <a:r>
              <a:rPr lang="es-ES_tradnl" sz="1200" b="0" i="0" u="sng" strike="noStrike" kern="1200" dirty="0" err="1">
                <a:solidFill>
                  <a:schemeClr val="tx1"/>
                </a:solidFill>
                <a:effectLst/>
                <a:latin typeface="+mn-lt"/>
                <a:ea typeface="+mn-ea"/>
                <a:cs typeface="+mn-cs"/>
              </a:rPr>
              <a:t>Colangio</a:t>
            </a:r>
            <a:r>
              <a:rPr lang="es-ES_tradnl" sz="1200" b="0" i="0" u="sng" strike="noStrike" kern="1200" dirty="0">
                <a:solidFill>
                  <a:schemeClr val="tx1"/>
                </a:solidFill>
                <a:effectLst/>
                <a:latin typeface="+mn-lt"/>
                <a:ea typeface="+mn-ea"/>
                <a:cs typeface="+mn-cs"/>
              </a:rPr>
              <a:t> RNM:</a:t>
            </a:r>
            <a:r>
              <a:rPr lang="es-ES_tradnl" sz="1200" b="0" i="0" u="none" strike="noStrike" kern="1200" dirty="0">
                <a:solidFill>
                  <a:schemeClr val="tx1"/>
                </a:solidFill>
                <a:effectLst/>
                <a:latin typeface="+mn-lt"/>
                <a:ea typeface="+mn-ea"/>
                <a:cs typeface="+mn-cs"/>
              </a:rPr>
              <a:t> Menos sensible que la TAC para detectar gas en las colecciones líquidas pero de elección en pacientes con alergia al contraste yodado, con insuficiencia renal, en pacientes embarazadas para minimizar la exposición a la radiación. La TC sin contraste es una alternativa para los dos primeros grupos de pacientes, si la RNM no está disponible.</a:t>
            </a:r>
          </a:p>
          <a:p>
            <a:pPr rtl="0"/>
            <a:br>
              <a:rPr lang="es-ES_tradnl" b="0" dirty="0">
                <a:effectLst/>
              </a:rPr>
            </a:br>
            <a:br>
              <a:rPr lang="es-ES_tradnl" b="0" dirty="0">
                <a:effectLst/>
              </a:rPr>
            </a:br>
            <a:r>
              <a:rPr lang="es-ES_tradnl" sz="1200" b="0" i="0" u="none" strike="noStrike" kern="1200" dirty="0">
                <a:solidFill>
                  <a:schemeClr val="tx1"/>
                </a:solidFill>
                <a:effectLst/>
                <a:latin typeface="+mn-lt"/>
                <a:ea typeface="+mn-ea"/>
                <a:cs typeface="+mn-cs"/>
              </a:rPr>
              <a:t>RNM o ecografía endoscópica para detectar cálculos ocultos de la vía biliar común en pacientes con PA de etiología desconocida.</a:t>
            </a:r>
            <a:endParaRPr lang="es-ES_tradnl" b="0" dirty="0">
              <a:effectLst/>
            </a:endParaRPr>
          </a:p>
          <a:p>
            <a:pPr rtl="0"/>
            <a:r>
              <a:rPr lang="es-ES_tradnl" sz="1200" b="0" i="0" u="none" strike="noStrike" kern="1200" dirty="0">
                <a:solidFill>
                  <a:schemeClr val="tx1"/>
                </a:solidFill>
                <a:effectLst/>
                <a:latin typeface="+mn-lt"/>
                <a:ea typeface="+mn-ea"/>
                <a:cs typeface="+mn-cs"/>
              </a:rPr>
              <a:t>Cuando la ecografía inicial no muestra cálculos biliares, barro u obstrucción biliar y en ausencia de colangitis y / o pruebas anormales de la función hepática que sugieran </a:t>
            </a:r>
            <a:r>
              <a:rPr lang="es-ES_tradnl" sz="1200" b="0" i="0" u="none" strike="noStrike" kern="1200" dirty="0" err="1">
                <a:solidFill>
                  <a:schemeClr val="tx1"/>
                </a:solidFill>
                <a:effectLst/>
                <a:latin typeface="+mn-lt"/>
                <a:ea typeface="+mn-ea"/>
                <a:cs typeface="+mn-cs"/>
              </a:rPr>
              <a:t>colestasis</a:t>
            </a:r>
            <a:r>
              <a:rPr lang="es-ES_tradnl" sz="1200" b="0" i="0" u="none" strike="noStrike" kern="1200" dirty="0">
                <a:solidFill>
                  <a:schemeClr val="tx1"/>
                </a:solidFill>
                <a:effectLst/>
                <a:latin typeface="+mn-lt"/>
                <a:ea typeface="+mn-ea"/>
                <a:cs typeface="+mn-cs"/>
              </a:rPr>
              <a:t>, </a:t>
            </a:r>
            <a:r>
              <a:rPr lang="es-ES_tradnl" sz="1200" b="0" i="0" u="none" strike="noStrike" kern="1200" dirty="0" err="1">
                <a:solidFill>
                  <a:schemeClr val="tx1"/>
                </a:solidFill>
                <a:effectLst/>
                <a:latin typeface="+mn-lt"/>
                <a:ea typeface="+mn-ea"/>
                <a:cs typeface="+mn-cs"/>
              </a:rPr>
              <a:t>colangioRNM</a:t>
            </a:r>
            <a:r>
              <a:rPr lang="es-ES_tradnl" sz="1200" b="0" i="0" u="none" strike="noStrike" kern="1200" dirty="0">
                <a:solidFill>
                  <a:schemeClr val="tx1"/>
                </a:solidFill>
                <a:effectLst/>
                <a:latin typeface="+mn-lt"/>
                <a:ea typeface="+mn-ea"/>
                <a:cs typeface="+mn-cs"/>
              </a:rPr>
              <a:t> </a:t>
            </a:r>
            <a:r>
              <a:rPr lang="es-ES_tradnl" sz="1200" b="0" i="0" u="none" strike="noStrike" kern="1200" dirty="0" err="1">
                <a:solidFill>
                  <a:schemeClr val="tx1"/>
                </a:solidFill>
                <a:effectLst/>
                <a:latin typeface="+mn-lt"/>
                <a:ea typeface="+mn-ea"/>
                <a:cs typeface="+mn-cs"/>
              </a:rPr>
              <a:t>ó</a:t>
            </a:r>
            <a:r>
              <a:rPr lang="es-ES_tradnl" sz="1200" b="0" i="0" u="none" strike="noStrike" kern="1200" dirty="0">
                <a:solidFill>
                  <a:schemeClr val="tx1"/>
                </a:solidFill>
                <a:effectLst/>
                <a:latin typeface="+mn-lt"/>
                <a:ea typeface="+mn-ea"/>
                <a:cs typeface="+mn-cs"/>
              </a:rPr>
              <a:t> ultrasonido endoscópico (EUS), se deben preferir sobre la CPRE para detectar la </a:t>
            </a:r>
            <a:r>
              <a:rPr lang="es-ES_tradnl" sz="1200" b="0" i="0" u="none" strike="noStrike" kern="1200" dirty="0" err="1">
                <a:solidFill>
                  <a:schemeClr val="tx1"/>
                </a:solidFill>
                <a:effectLst/>
                <a:latin typeface="+mn-lt"/>
                <a:ea typeface="+mn-ea"/>
                <a:cs typeface="+mn-cs"/>
              </a:rPr>
              <a:t>coledocolitiasis</a:t>
            </a:r>
            <a:r>
              <a:rPr lang="es-ES_tradnl" sz="1200" b="0" i="0" u="none" strike="noStrike" kern="1200" dirty="0">
                <a:solidFill>
                  <a:schemeClr val="tx1"/>
                </a:solidFill>
                <a:effectLst/>
                <a:latin typeface="+mn-lt"/>
                <a:ea typeface="+mn-ea"/>
                <a:cs typeface="+mn-cs"/>
              </a:rPr>
              <a:t> oculta, si no se puede establecer otra etiología.</a:t>
            </a:r>
            <a:endParaRPr lang="es-ES_tradnl" b="0" dirty="0">
              <a:effectLst/>
            </a:endParaRPr>
          </a:p>
          <a:p>
            <a:pPr rtl="0"/>
            <a:r>
              <a:rPr lang="es-ES_tradnl" sz="1200" b="0" i="0" u="none" strike="noStrike" kern="1200" dirty="0">
                <a:solidFill>
                  <a:schemeClr val="tx1"/>
                </a:solidFill>
                <a:effectLst/>
                <a:latin typeface="+mn-lt"/>
                <a:ea typeface="+mn-ea"/>
                <a:cs typeface="+mn-cs"/>
              </a:rPr>
              <a:t>En pancreatitis idiopática, se debe descartar etiología biliar con dos ecografías, luego EUS para descartar micro-litiasis, neoplasia o pancreatitis crónica y si es negativa realizar RNM para descartar anormalidades morfológicas(2B).</a:t>
            </a:r>
            <a:br>
              <a:rPr lang="es-ES_tradnl" b="0" dirty="0">
                <a:effectLst/>
              </a:rPr>
            </a:br>
            <a:r>
              <a:rPr lang="es-ES_tradnl" sz="1200" b="1" i="0" u="none" strike="noStrike" kern="1200" dirty="0">
                <a:solidFill>
                  <a:schemeClr val="tx1"/>
                </a:solidFill>
                <a:effectLst/>
                <a:latin typeface="+mn-lt"/>
                <a:ea typeface="+mn-ea"/>
                <a:cs typeface="+mn-cs"/>
              </a:rPr>
              <a:t>IMAGENES DE SEGUIMIENTO</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En la PA grave (índice de gravedad de la tomografía computarizada ≥ 3), se indica TAC de control entre 7 y 10 días desde la TAC inicial (1C).</a:t>
            </a:r>
          </a:p>
          <a:p>
            <a:pPr rtl="0" fontAlgn="base"/>
            <a:r>
              <a:rPr lang="es-ES_tradnl" sz="1200" b="0" i="0" u="none" strike="noStrike" kern="1200" dirty="0">
                <a:solidFill>
                  <a:schemeClr val="tx1"/>
                </a:solidFill>
                <a:effectLst/>
                <a:latin typeface="+mn-lt"/>
                <a:ea typeface="+mn-ea"/>
                <a:cs typeface="+mn-cs"/>
              </a:rPr>
              <a:t>TAC adicional solo si el estado clínico se deteriora o no muestra una mejora continua, o cuando se considera una intervención invasiva (1C).</a:t>
            </a:r>
          </a:p>
          <a:p>
            <a:endParaRPr lang="es-ES_tradnl" dirty="0"/>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26</a:t>
            </a:fld>
            <a:endParaRPr lang="es-ES_tradnl"/>
          </a:p>
        </p:txBody>
      </p:sp>
    </p:spTree>
    <p:extLst>
      <p:ext uri="{BB962C8B-B14F-4D97-AF65-F5344CB8AC3E}">
        <p14:creationId xmlns:p14="http://schemas.microsoft.com/office/powerpoint/2010/main" val="900197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27</a:t>
            </a:fld>
            <a:endParaRPr lang="es-ES_tradnl"/>
          </a:p>
        </p:txBody>
      </p:sp>
    </p:spTree>
    <p:extLst>
      <p:ext uri="{BB962C8B-B14F-4D97-AF65-F5344CB8AC3E}">
        <p14:creationId xmlns:p14="http://schemas.microsoft.com/office/powerpoint/2010/main" val="561056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0" i="0" u="none" strike="noStrike" kern="1200" dirty="0">
                <a:solidFill>
                  <a:schemeClr val="tx1"/>
                </a:solidFill>
                <a:effectLst/>
                <a:latin typeface="+mn-lt"/>
                <a:ea typeface="+mn-ea"/>
                <a:cs typeface="+mn-cs"/>
              </a:rPr>
              <a:t>No hay una puntuación </a:t>
            </a:r>
            <a:r>
              <a:rPr lang="es-ES_tradnl" sz="1200" b="0" i="0" u="none" strike="noStrike" kern="1200" dirty="0" err="1">
                <a:solidFill>
                  <a:schemeClr val="tx1"/>
                </a:solidFill>
                <a:effectLst/>
                <a:latin typeface="+mn-lt"/>
                <a:ea typeface="+mn-ea"/>
                <a:cs typeface="+mn-cs"/>
              </a:rPr>
              <a:t>pronóstica</a:t>
            </a:r>
            <a:r>
              <a:rPr lang="es-ES_tradnl" sz="1200" b="0" i="0" u="none" strike="noStrike" kern="1200" dirty="0">
                <a:solidFill>
                  <a:schemeClr val="tx1"/>
                </a:solidFill>
                <a:effectLst/>
                <a:latin typeface="+mn-lt"/>
                <a:ea typeface="+mn-ea"/>
                <a:cs typeface="+mn-cs"/>
              </a:rPr>
              <a:t> "estándar de oro" para predecir la pancreatitis aguda grave. El índice de severidad de la pancreatitis aguda (BISAP) es uno de los más precisos y aplicables en la práctica clínica diaria debido a la simplicidad y la capacidad de predecir la gravedad, la muerte y la insuficiencia orgánica, así como el APACHE-II (muy complejo) y otros puntajes (1B).</a:t>
            </a:r>
            <a:endParaRPr lang="es-ES_tradnl" b="0" dirty="0">
              <a:effectLst/>
            </a:endParaRPr>
          </a:p>
          <a:p>
            <a:pPr rtl="0"/>
            <a:r>
              <a:rPr lang="es-ES_tradnl" sz="1200" b="0" i="0" u="none" strike="noStrike" kern="1200" dirty="0">
                <a:solidFill>
                  <a:schemeClr val="tx1"/>
                </a:solidFill>
                <a:effectLst/>
                <a:latin typeface="+mn-lt"/>
                <a:ea typeface="+mn-ea"/>
                <a:cs typeface="+mn-cs"/>
              </a:rPr>
              <a:t>Puntos de corte significativos para la predicción de PA grave:</a:t>
            </a:r>
            <a:endParaRPr lang="es-ES_tradnl" b="0" dirty="0">
              <a:effectLst/>
            </a:endParaRPr>
          </a:p>
          <a:p>
            <a:pPr rtl="0" fontAlgn="base"/>
            <a:r>
              <a:rPr lang="es-ES_tradnl" sz="1200" b="0" i="0" u="none" strike="noStrike" kern="1200" dirty="0" err="1">
                <a:solidFill>
                  <a:schemeClr val="tx1"/>
                </a:solidFill>
                <a:effectLst/>
                <a:latin typeface="+mn-lt"/>
                <a:ea typeface="+mn-ea"/>
                <a:cs typeface="+mn-cs"/>
              </a:rPr>
              <a:t>Ranson</a:t>
            </a:r>
            <a:r>
              <a:rPr lang="es-ES_tradnl" sz="1200" b="0" i="0" u="none" strike="noStrike" kern="1200" dirty="0">
                <a:solidFill>
                  <a:schemeClr val="tx1"/>
                </a:solidFill>
                <a:effectLst/>
                <a:latin typeface="+mn-lt"/>
                <a:ea typeface="+mn-ea"/>
                <a:cs typeface="+mn-cs"/>
              </a:rPr>
              <a:t> ≥ 3 (S 68.5% E 75.9%)</a:t>
            </a:r>
          </a:p>
          <a:p>
            <a:pPr rtl="0" fontAlgn="base"/>
            <a:r>
              <a:rPr lang="es-ES_tradnl" sz="1200" b="0" i="0" u="none" strike="noStrike" kern="1200" dirty="0">
                <a:solidFill>
                  <a:schemeClr val="tx1"/>
                </a:solidFill>
                <a:effectLst/>
                <a:latin typeface="+mn-lt"/>
                <a:ea typeface="+mn-ea"/>
                <a:cs typeface="+mn-cs"/>
              </a:rPr>
              <a:t>BISAP ≥ 2 (S 68.7% E 76.2%)</a:t>
            </a:r>
          </a:p>
          <a:p>
            <a:pPr rtl="0" fontAlgn="base"/>
            <a:r>
              <a:rPr lang="es-ES_tradnl" sz="1200" b="0" i="0" u="none" strike="noStrike" kern="1200" dirty="0">
                <a:solidFill>
                  <a:schemeClr val="tx1"/>
                </a:solidFill>
                <a:effectLst/>
                <a:latin typeface="+mn-lt"/>
                <a:ea typeface="+mn-ea"/>
                <a:cs typeface="+mn-cs"/>
              </a:rPr>
              <a:t>APACHE-II ≥ 8 (S 73.1% E 81.7%)</a:t>
            </a:r>
          </a:p>
          <a:p>
            <a:pPr rtl="0" fontAlgn="base"/>
            <a:r>
              <a:rPr lang="es-ES_tradnl" sz="1200" b="0" i="0" u="none" strike="noStrike" kern="1200" dirty="0">
                <a:solidFill>
                  <a:schemeClr val="tx1"/>
                </a:solidFill>
                <a:effectLst/>
                <a:latin typeface="+mn-lt"/>
                <a:ea typeface="+mn-ea"/>
                <a:cs typeface="+mn-cs"/>
              </a:rPr>
              <a:t>Índice severidad TAC ≥ 3 (S 70.6% E78.5%)</a:t>
            </a:r>
          </a:p>
          <a:p>
            <a:pPr rtl="0" fontAlgn="base"/>
            <a:r>
              <a:rPr lang="es-ES_tradnl" sz="1200" b="0" i="0" u="none" strike="noStrike" kern="1200" dirty="0">
                <a:solidFill>
                  <a:schemeClr val="tx1"/>
                </a:solidFill>
                <a:effectLst/>
                <a:latin typeface="+mn-lt"/>
                <a:ea typeface="+mn-ea"/>
                <a:cs typeface="+mn-cs"/>
              </a:rPr>
              <a:t>PCR a las 24 h ≥ 21 mg / dl</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28</a:t>
            </a:fld>
            <a:endParaRPr lang="es-ES_tradnl"/>
          </a:p>
        </p:txBody>
      </p:sp>
    </p:spTree>
    <p:extLst>
      <p:ext uri="{BB962C8B-B14F-4D97-AF65-F5344CB8AC3E}">
        <p14:creationId xmlns:p14="http://schemas.microsoft.com/office/powerpoint/2010/main" val="1039148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br>
              <a:rPr lang="es-ES_tradnl" b="0" dirty="0">
                <a:effectLst/>
              </a:rPr>
            </a:br>
            <a:r>
              <a:rPr lang="es-ES_tradnl" sz="1200" b="1" i="0" u="none" strike="noStrike" kern="1200" dirty="0">
                <a:solidFill>
                  <a:schemeClr val="tx1"/>
                </a:solidFill>
                <a:effectLst/>
                <a:latin typeface="+mn-lt"/>
                <a:ea typeface="+mn-ea"/>
                <a:cs typeface="+mn-cs"/>
              </a:rPr>
              <a:t>REANIMACIÓN HÍDRICA</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Indicada para optimizar los objetivos de perfusión tisular, sin esperar hasta el empeoramiento hemodinámico. </a:t>
            </a:r>
          </a:p>
          <a:p>
            <a:pPr rtl="0" fontAlgn="base"/>
            <a:r>
              <a:rPr lang="es-ES_tradnl" sz="1200" b="0" i="0" u="none" strike="noStrike" kern="1200" dirty="0">
                <a:solidFill>
                  <a:schemeClr val="tx1"/>
                </a:solidFill>
                <a:effectLst/>
                <a:latin typeface="+mn-lt"/>
                <a:ea typeface="+mn-ea"/>
                <a:cs typeface="+mn-cs"/>
              </a:rPr>
              <a:t>Debe guiarse por la reevaluación frecuente del estado hemodinámico para evitar la sobrecarga. </a:t>
            </a:r>
          </a:p>
          <a:p>
            <a:pPr rtl="0" fontAlgn="base"/>
            <a:r>
              <a:rPr lang="es-ES_tradnl" sz="1200" b="0" i="0" u="none" strike="noStrike" kern="1200" dirty="0">
                <a:solidFill>
                  <a:schemeClr val="tx1"/>
                </a:solidFill>
                <a:effectLst/>
                <a:latin typeface="+mn-lt"/>
                <a:ea typeface="+mn-ea"/>
                <a:cs typeface="+mn-cs"/>
              </a:rPr>
              <a:t>De elección: cristaloides isotónicos(1B).</a:t>
            </a:r>
          </a:p>
          <a:p>
            <a:pPr rtl="0" fontAlgn="base"/>
            <a:r>
              <a:rPr lang="es-ES_tradnl" sz="1200" b="0" i="0" u="none" strike="noStrike" kern="1200" dirty="0">
                <a:solidFill>
                  <a:schemeClr val="tx1"/>
                </a:solidFill>
                <a:effectLst/>
                <a:latin typeface="+mn-lt"/>
                <a:ea typeface="+mn-ea"/>
                <a:cs typeface="+mn-cs"/>
              </a:rPr>
              <a:t>El volumen debe ajustarse a la edad, el peso y las afecciones renales y / o cardíacas preexistentes del paciente.</a:t>
            </a:r>
          </a:p>
          <a:p>
            <a:pPr rtl="0" fontAlgn="base"/>
            <a:r>
              <a:rPr lang="es-ES_tradnl" sz="1200" b="0" i="0" u="none" strike="noStrike" kern="1200" dirty="0">
                <a:solidFill>
                  <a:schemeClr val="tx1"/>
                </a:solidFill>
                <a:effectLst/>
                <a:latin typeface="+mn-lt"/>
                <a:ea typeface="+mn-ea"/>
                <a:cs typeface="+mn-cs"/>
              </a:rPr>
              <a:t>El hematocrito, el nitrógeno ureico en sangre, la creatinina y el lactato son marcadores de volemia y perfusión tisular adecuada</a:t>
            </a:r>
          </a:p>
          <a:p>
            <a:endParaRPr lang="es-ES_tradnl" dirty="0"/>
          </a:p>
          <a:p>
            <a:pPr rtl="0"/>
            <a:r>
              <a:rPr lang="es-ES_tradnl" sz="1200" b="1" i="0" u="none" strike="noStrike" kern="1200" dirty="0">
                <a:solidFill>
                  <a:schemeClr val="tx1"/>
                </a:solidFill>
                <a:effectLst/>
                <a:latin typeface="+mn-lt"/>
                <a:ea typeface="+mn-ea"/>
                <a:cs typeface="+mn-cs"/>
              </a:rPr>
              <a:t>CONTROL DEL DOLOR</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No hay recomendación sobre restricción de medicamentos disponibles para el dolor. </a:t>
            </a:r>
          </a:p>
          <a:p>
            <a:pPr rtl="0" fontAlgn="base"/>
            <a:r>
              <a:rPr lang="es-ES_tradnl" sz="1200" b="0" i="0" u="none" strike="noStrike" kern="1200" dirty="0">
                <a:solidFill>
                  <a:schemeClr val="tx1"/>
                </a:solidFill>
                <a:effectLst/>
                <a:latin typeface="+mn-lt"/>
                <a:ea typeface="+mn-ea"/>
                <a:cs typeface="+mn-cs"/>
              </a:rPr>
              <a:t>AINES deben evitarse en IRA</a:t>
            </a:r>
          </a:p>
          <a:p>
            <a:pPr rtl="0" fontAlgn="base"/>
            <a:r>
              <a:rPr lang="es-ES_tradnl" sz="1200" b="0" i="0" u="none" strike="noStrike" kern="1200" dirty="0">
                <a:solidFill>
                  <a:schemeClr val="tx1"/>
                </a:solidFill>
                <a:effectLst/>
                <a:latin typeface="+mn-lt"/>
                <a:ea typeface="+mn-ea"/>
                <a:cs typeface="+mn-cs"/>
              </a:rPr>
              <a:t>Alternativo a analgesia IV puede usarse analgesia epidural</a:t>
            </a:r>
          </a:p>
          <a:p>
            <a:pPr rtl="0" fontAlgn="base"/>
            <a:r>
              <a:rPr lang="es-ES_tradnl" sz="1200" b="0" i="0" u="none" strike="noStrike" kern="1200" dirty="0">
                <a:solidFill>
                  <a:schemeClr val="tx1"/>
                </a:solidFill>
                <a:effectLst/>
                <a:latin typeface="+mn-lt"/>
                <a:ea typeface="+mn-ea"/>
                <a:cs typeface="+mn-cs"/>
              </a:rPr>
              <a:t>Se prefiere </a:t>
            </a:r>
            <a:r>
              <a:rPr lang="es-ES_tradnl" sz="1200" b="0" i="0" u="none" strike="noStrike" kern="1200" dirty="0" err="1">
                <a:solidFill>
                  <a:schemeClr val="tx1"/>
                </a:solidFill>
                <a:effectLst/>
                <a:latin typeface="+mn-lt"/>
                <a:ea typeface="+mn-ea"/>
                <a:cs typeface="+mn-cs"/>
              </a:rPr>
              <a:t>dilaudid</a:t>
            </a:r>
            <a:r>
              <a:rPr lang="es-ES_tradnl" sz="1200" b="0" i="0" u="none" strike="noStrike" kern="1200" dirty="0">
                <a:solidFill>
                  <a:schemeClr val="tx1"/>
                </a:solidFill>
                <a:effectLst/>
                <a:latin typeface="+mn-lt"/>
                <a:ea typeface="+mn-ea"/>
                <a:cs typeface="+mn-cs"/>
              </a:rPr>
              <a:t> sobre morfina o </a:t>
            </a:r>
            <a:r>
              <a:rPr lang="es-ES_tradnl" sz="1200" b="0" i="0" u="none" strike="noStrike" kern="1200" dirty="0" err="1">
                <a:solidFill>
                  <a:schemeClr val="tx1"/>
                </a:solidFill>
                <a:effectLst/>
                <a:latin typeface="+mn-lt"/>
                <a:ea typeface="+mn-ea"/>
                <a:cs typeface="+mn-cs"/>
              </a:rPr>
              <a:t>fentanil</a:t>
            </a:r>
            <a:r>
              <a:rPr lang="es-ES_tradnl" sz="1200" b="0" i="0" u="none" strike="noStrike" kern="1200" dirty="0">
                <a:solidFill>
                  <a:schemeClr val="tx1"/>
                </a:solidFill>
                <a:effectLst/>
                <a:latin typeface="+mn-lt"/>
                <a:ea typeface="+mn-ea"/>
                <a:cs typeface="+mn-cs"/>
              </a:rPr>
              <a:t> en pacientes no intubados.</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31</a:t>
            </a:fld>
            <a:endParaRPr lang="es-ES_tradnl"/>
          </a:p>
        </p:txBody>
      </p:sp>
    </p:spTree>
    <p:extLst>
      <p:ext uri="{BB962C8B-B14F-4D97-AF65-F5344CB8AC3E}">
        <p14:creationId xmlns:p14="http://schemas.microsoft.com/office/powerpoint/2010/main" val="1477810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1" i="0" u="none" strike="noStrike" kern="1200" dirty="0">
                <a:solidFill>
                  <a:schemeClr val="tx1"/>
                </a:solidFill>
                <a:effectLst/>
                <a:latin typeface="+mn-lt"/>
                <a:ea typeface="+mn-ea"/>
                <a:cs typeface="+mn-cs"/>
              </a:rPr>
              <a:t>INDICACIÓN DE INGRESO A UCI</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Cualquier paciente con disfunción orgánica persistente o insuficiencia orgánica a pesar de la reanimación adecuada con líquidos (1C).</a:t>
            </a:r>
          </a:p>
          <a:p>
            <a:endParaRPr lang="es-ES_tradnl" dirty="0"/>
          </a:p>
          <a:p>
            <a:endParaRPr lang="es-ES_tradnl" dirty="0"/>
          </a:p>
          <a:p>
            <a:pPr rtl="0" fontAlgn="base"/>
            <a:r>
              <a:rPr lang="es-ES_tradnl" sz="1200" b="0" i="0" u="none" strike="noStrike" kern="1200" dirty="0">
                <a:solidFill>
                  <a:schemeClr val="tx1"/>
                </a:solidFill>
                <a:effectLst/>
                <a:latin typeface="+mn-lt"/>
                <a:ea typeface="+mn-ea"/>
                <a:cs typeface="+mn-cs"/>
              </a:rPr>
              <a:t>Cuando el suministro de oxígeno o la presión positiva continua se vuelve ineficaz para corregir la taquipnea y la disnea. </a:t>
            </a:r>
          </a:p>
          <a:p>
            <a:pPr rtl="0" fontAlgn="base"/>
            <a:r>
              <a:rPr lang="es-ES_tradnl" sz="1200" b="0" i="0" u="none" strike="noStrike" kern="1200" dirty="0">
                <a:solidFill>
                  <a:schemeClr val="tx1"/>
                </a:solidFill>
                <a:effectLst/>
                <a:latin typeface="+mn-lt"/>
                <a:ea typeface="+mn-ea"/>
                <a:cs typeface="+mn-cs"/>
              </a:rPr>
              <a:t>Invasivas: cuando la depuración de las secreciones bronquiales comienza a ser ineficaz y / o el paciente se cansa. </a:t>
            </a:r>
          </a:p>
          <a:p>
            <a:pPr rtl="0" fontAlgn="base"/>
            <a:r>
              <a:rPr lang="es-ES_tradnl" sz="1200" b="0" i="0" u="none" strike="noStrike" kern="1200" dirty="0">
                <a:solidFill>
                  <a:schemeClr val="tx1"/>
                </a:solidFill>
                <a:effectLst/>
                <a:latin typeface="+mn-lt"/>
                <a:ea typeface="+mn-ea"/>
                <a:cs typeface="+mn-cs"/>
              </a:rPr>
              <a:t>Deben usarse estrategias de protección pulmonar cuando se necesita ventilación invasiva (1C).</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32</a:t>
            </a:fld>
            <a:endParaRPr lang="es-ES_tradnl"/>
          </a:p>
        </p:txBody>
      </p:sp>
    </p:spTree>
    <p:extLst>
      <p:ext uri="{BB962C8B-B14F-4D97-AF65-F5344CB8AC3E}">
        <p14:creationId xmlns:p14="http://schemas.microsoft.com/office/powerpoint/2010/main" val="4276404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1" i="0" u="none" strike="noStrike" kern="1200" dirty="0">
                <a:solidFill>
                  <a:schemeClr val="tx1"/>
                </a:solidFill>
                <a:effectLst/>
                <a:latin typeface="+mn-lt"/>
                <a:ea typeface="+mn-ea"/>
                <a:cs typeface="+mn-cs"/>
              </a:rPr>
              <a:t>TRATAMIENTO ANTIBIÓTICO</a:t>
            </a:r>
            <a:endParaRPr lang="es-ES_tradnl" b="0" dirty="0">
              <a:effectLst/>
            </a:endParaRPr>
          </a:p>
          <a:p>
            <a:pPr rtl="0" fontAlgn="base"/>
            <a:r>
              <a:rPr lang="es-ES_tradnl" sz="1200" b="0" i="0" u="sng" strike="noStrike" kern="1200" dirty="0">
                <a:solidFill>
                  <a:schemeClr val="tx1"/>
                </a:solidFill>
                <a:effectLst/>
                <a:latin typeface="+mn-lt"/>
                <a:ea typeface="+mn-ea"/>
                <a:cs typeface="+mn-cs"/>
              </a:rPr>
              <a:t>Antibiótico profiláctico:</a:t>
            </a:r>
            <a:r>
              <a:rPr lang="es-ES_tradnl" sz="1200" b="0" i="0" u="none" strike="noStrike" kern="1200" dirty="0">
                <a:solidFill>
                  <a:schemeClr val="tx1"/>
                </a:solidFill>
                <a:effectLst/>
                <a:latin typeface="+mn-lt"/>
                <a:ea typeface="+mn-ea"/>
                <a:cs typeface="+mn-cs"/>
              </a:rPr>
              <a:t> no se recomienda para todos los pacientes porque no se asocia a reducción de morbimortalidad </a:t>
            </a:r>
          </a:p>
          <a:p>
            <a:pPr rtl="0" fontAlgn="base"/>
            <a:r>
              <a:rPr lang="es-ES_tradnl" sz="1200" b="0" i="0" u="sng" strike="noStrike" kern="1200" dirty="0">
                <a:solidFill>
                  <a:schemeClr val="tx1"/>
                </a:solidFill>
                <a:effectLst/>
                <a:latin typeface="+mn-lt"/>
                <a:ea typeface="+mn-ea"/>
                <a:cs typeface="+mn-cs"/>
              </a:rPr>
              <a:t>PA grave infectada</a:t>
            </a:r>
            <a:r>
              <a:rPr lang="es-ES_tradnl" sz="1200" b="0" i="0" u="none" strike="noStrike" kern="1200" dirty="0">
                <a:solidFill>
                  <a:schemeClr val="tx1"/>
                </a:solidFill>
                <a:effectLst/>
                <a:latin typeface="+mn-lt"/>
                <a:ea typeface="+mn-ea"/>
                <a:cs typeface="+mn-cs"/>
              </a:rPr>
              <a:t>: siempre indicado, sin embargo el diagnóstico es desafiante debido al cuadro clínico que no se puede distinguir de otras complicaciones infecciosas o del estado inflamatorio causado por la pancreatitis aguda (2A).</a:t>
            </a:r>
          </a:p>
          <a:p>
            <a:pPr rtl="0"/>
            <a:r>
              <a:rPr lang="es-ES_tradnl" sz="1200" b="0" i="0" u="none" strike="noStrike" kern="1200" dirty="0">
                <a:solidFill>
                  <a:schemeClr val="tx1"/>
                </a:solidFill>
                <a:effectLst/>
                <a:latin typeface="+mn-lt"/>
                <a:ea typeface="+mn-ea"/>
                <a:cs typeface="+mn-cs"/>
              </a:rPr>
              <a:t>Mediciones séricas de </a:t>
            </a:r>
            <a:r>
              <a:rPr lang="es-ES_tradnl" sz="1200" b="0" i="0" u="none" strike="noStrike" kern="1200" dirty="0" err="1">
                <a:solidFill>
                  <a:schemeClr val="tx1"/>
                </a:solidFill>
                <a:effectLst/>
                <a:latin typeface="+mn-lt"/>
                <a:ea typeface="+mn-ea"/>
                <a:cs typeface="+mn-cs"/>
              </a:rPr>
              <a:t>procalcitonina</a:t>
            </a:r>
            <a:r>
              <a:rPr lang="es-ES_tradnl" sz="1200" b="0" i="0" u="none" strike="noStrike" kern="1200" dirty="0">
                <a:solidFill>
                  <a:schemeClr val="tx1"/>
                </a:solidFill>
                <a:effectLst/>
                <a:latin typeface="+mn-lt"/>
                <a:ea typeface="+mn-ea"/>
                <a:cs typeface="+mn-cs"/>
              </a:rPr>
              <a:t> (PCT) pueden ser valiosas para predecir el riesgo de desarrollar necrosis pancreática infectada (1B).</a:t>
            </a:r>
            <a:endParaRPr lang="es-ES_tradnl" b="0" dirty="0">
              <a:effectLst/>
            </a:endParaRPr>
          </a:p>
          <a:p>
            <a:pPr rtl="0"/>
            <a:r>
              <a:rPr lang="es-ES_tradnl" sz="1200" b="0" i="0" u="none" strike="noStrike" kern="1200" dirty="0">
                <a:solidFill>
                  <a:schemeClr val="tx1"/>
                </a:solidFill>
                <a:effectLst/>
                <a:latin typeface="+mn-lt"/>
                <a:ea typeface="+mn-ea"/>
                <a:cs typeface="+mn-cs"/>
              </a:rPr>
              <a:t>Aspiración con aguja fina (FNA) guiada por TAC para la tinción de Gram y el cultivo puede confirmar una pancreatitis aguda grave infectada e impulsar la terapia con antibióticos, pero ya no se usa habitualmente por la alta tasa de falsos negativos(1B).</a:t>
            </a:r>
            <a:endParaRPr lang="es-ES_tradnl" b="0" dirty="0">
              <a:effectLst/>
            </a:endParaRPr>
          </a:p>
          <a:p>
            <a:pPr rtl="0"/>
            <a:r>
              <a:rPr lang="es-ES_tradnl" sz="1200" b="0" i="0" u="none" strike="noStrike" kern="1200" dirty="0">
                <a:solidFill>
                  <a:schemeClr val="tx1"/>
                </a:solidFill>
                <a:effectLst/>
                <a:latin typeface="+mn-lt"/>
                <a:ea typeface="+mn-ea"/>
                <a:cs typeface="+mn-cs"/>
              </a:rPr>
              <a:t>Presencia de gas retroperitoneal es indicativo de necrosis infectada en el contexto de PA grave pero solo está presente en un número limitado de pacientes. </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En pacientes con necrosis infectada, el espectro debe incluir </a:t>
            </a:r>
            <a:r>
              <a:rPr lang="es-ES_tradnl" sz="1200" b="0" i="0" u="none" strike="noStrike" kern="1200" dirty="0" err="1">
                <a:solidFill>
                  <a:schemeClr val="tx1"/>
                </a:solidFill>
                <a:effectLst/>
                <a:latin typeface="+mn-lt"/>
                <a:ea typeface="+mn-ea"/>
                <a:cs typeface="+mn-cs"/>
              </a:rPr>
              <a:t>gram</a:t>
            </a:r>
            <a:r>
              <a:rPr lang="es-ES_tradnl" sz="1200" b="0" i="0" u="none" strike="noStrike" kern="1200" dirty="0">
                <a:solidFill>
                  <a:schemeClr val="tx1"/>
                </a:solidFill>
                <a:effectLst/>
                <a:latin typeface="+mn-lt"/>
                <a:ea typeface="+mn-ea"/>
                <a:cs typeface="+mn-cs"/>
              </a:rPr>
              <a:t> negativos, </a:t>
            </a:r>
            <a:r>
              <a:rPr lang="es-ES_tradnl" sz="1200" b="0" i="0" u="none" strike="noStrike" kern="1200" dirty="0" err="1">
                <a:solidFill>
                  <a:schemeClr val="tx1"/>
                </a:solidFill>
                <a:effectLst/>
                <a:latin typeface="+mn-lt"/>
                <a:ea typeface="+mn-ea"/>
                <a:cs typeface="+mn-cs"/>
              </a:rPr>
              <a:t>gram</a:t>
            </a:r>
            <a:r>
              <a:rPr lang="es-ES_tradnl" sz="1200" b="0" i="0" u="none" strike="noStrike" kern="1200" dirty="0">
                <a:solidFill>
                  <a:schemeClr val="tx1"/>
                </a:solidFill>
                <a:effectLst/>
                <a:latin typeface="+mn-lt"/>
                <a:ea typeface="+mn-ea"/>
                <a:cs typeface="+mn-cs"/>
              </a:rPr>
              <a:t> positivos, aerobios y anaerobios. No se recomienda la administración profiláctica rutinaria de </a:t>
            </a:r>
            <a:r>
              <a:rPr lang="es-ES_tradnl" sz="1200" b="0" i="0" u="none" strike="noStrike" kern="1200" dirty="0" err="1">
                <a:solidFill>
                  <a:schemeClr val="tx1"/>
                </a:solidFill>
                <a:effectLst/>
                <a:latin typeface="+mn-lt"/>
                <a:ea typeface="+mn-ea"/>
                <a:cs typeface="+mn-cs"/>
              </a:rPr>
              <a:t>antifúngicos</a:t>
            </a:r>
            <a:r>
              <a:rPr lang="es-ES_tradnl" sz="1200" b="0" i="0" u="none" strike="noStrike" kern="1200" dirty="0">
                <a:solidFill>
                  <a:schemeClr val="tx1"/>
                </a:solidFill>
                <a:effectLst/>
                <a:latin typeface="+mn-lt"/>
                <a:ea typeface="+mn-ea"/>
                <a:cs typeface="+mn-cs"/>
              </a:rPr>
              <a:t> (1B).</a:t>
            </a:r>
          </a:p>
          <a:p>
            <a:r>
              <a:rPr lang="es-ES_tradnl" sz="1200" b="0" i="0" u="none" strike="noStrike" kern="1200" dirty="0">
                <a:solidFill>
                  <a:schemeClr val="tx1"/>
                </a:solidFill>
                <a:effectLst/>
                <a:latin typeface="+mn-lt"/>
                <a:ea typeface="+mn-ea"/>
                <a:cs typeface="+mn-cs"/>
              </a:rPr>
              <a:t>Opciones: </a:t>
            </a:r>
            <a:r>
              <a:rPr lang="es-ES_tradnl" sz="1200" b="0" i="0" u="none" strike="noStrike" kern="1200" dirty="0" err="1">
                <a:solidFill>
                  <a:schemeClr val="tx1"/>
                </a:solidFill>
                <a:effectLst/>
                <a:latin typeface="+mn-lt"/>
                <a:ea typeface="+mn-ea"/>
                <a:cs typeface="+mn-cs"/>
              </a:rPr>
              <a:t>Aminoglucósidos</a:t>
            </a:r>
            <a:r>
              <a:rPr lang="es-ES_tradnl" sz="1200" b="0" i="0" u="none" strike="noStrike" kern="1200" dirty="0">
                <a:solidFill>
                  <a:schemeClr val="tx1"/>
                </a:solidFill>
                <a:effectLst/>
                <a:latin typeface="+mn-lt"/>
                <a:ea typeface="+mn-ea"/>
                <a:cs typeface="+mn-cs"/>
              </a:rPr>
              <a:t> no penetran el páncreas. </a:t>
            </a:r>
            <a:r>
              <a:rPr lang="es-ES_tradnl" sz="1200" b="0" i="0" u="none" strike="noStrike" kern="1200" dirty="0" err="1">
                <a:solidFill>
                  <a:schemeClr val="tx1"/>
                </a:solidFill>
                <a:effectLst/>
                <a:latin typeface="+mn-lt"/>
                <a:ea typeface="+mn-ea"/>
                <a:cs typeface="+mn-cs"/>
              </a:rPr>
              <a:t>Acilureidopenicilinas</a:t>
            </a:r>
            <a:r>
              <a:rPr lang="es-ES_tradnl" sz="1200" b="0" i="0" u="none" strike="noStrike" kern="1200" dirty="0">
                <a:solidFill>
                  <a:schemeClr val="tx1"/>
                </a:solidFill>
                <a:effectLst/>
                <a:latin typeface="+mn-lt"/>
                <a:ea typeface="+mn-ea"/>
                <a:cs typeface="+mn-cs"/>
              </a:rPr>
              <a:t> y cefalosporinas de tercera generación tienen una penetración intermedia y son efectivas contra los gramnegativos pero solo la </a:t>
            </a:r>
            <a:r>
              <a:rPr lang="es-ES_tradnl" sz="1200" b="0" i="0" u="none" strike="noStrike" kern="1200" dirty="0" err="1">
                <a:solidFill>
                  <a:schemeClr val="tx1"/>
                </a:solidFill>
                <a:effectLst/>
                <a:latin typeface="+mn-lt"/>
                <a:ea typeface="+mn-ea"/>
                <a:cs typeface="+mn-cs"/>
              </a:rPr>
              <a:t>piperacilina</a:t>
            </a:r>
            <a:r>
              <a:rPr lang="es-ES_tradnl" sz="1200" b="0" i="0" u="none" strike="noStrike" kern="1200" dirty="0">
                <a:solidFill>
                  <a:schemeClr val="tx1"/>
                </a:solidFill>
                <a:effectLst/>
                <a:latin typeface="+mn-lt"/>
                <a:ea typeface="+mn-ea"/>
                <a:cs typeface="+mn-cs"/>
              </a:rPr>
              <a:t> / </a:t>
            </a:r>
            <a:r>
              <a:rPr lang="es-ES_tradnl" sz="1200" b="0" i="0" u="none" strike="noStrike" kern="1200" dirty="0" err="1">
                <a:solidFill>
                  <a:schemeClr val="tx1"/>
                </a:solidFill>
                <a:effectLst/>
                <a:latin typeface="+mn-lt"/>
                <a:ea typeface="+mn-ea"/>
                <a:cs typeface="+mn-cs"/>
              </a:rPr>
              <a:t>tazobactam</a:t>
            </a:r>
            <a:r>
              <a:rPr lang="es-ES_tradnl" sz="1200" b="0" i="0" u="none" strike="noStrike" kern="1200" dirty="0">
                <a:solidFill>
                  <a:schemeClr val="tx1"/>
                </a:solidFill>
                <a:effectLst/>
                <a:latin typeface="+mn-lt"/>
                <a:ea typeface="+mn-ea"/>
                <a:cs typeface="+mn-cs"/>
              </a:rPr>
              <a:t> es eficaz contra las bacterias </a:t>
            </a:r>
            <a:r>
              <a:rPr lang="es-ES_tradnl" sz="1200" b="0" i="0" u="none" strike="noStrike" kern="1200" dirty="0" err="1">
                <a:solidFill>
                  <a:schemeClr val="tx1"/>
                </a:solidFill>
                <a:effectLst/>
                <a:latin typeface="+mn-lt"/>
                <a:ea typeface="+mn-ea"/>
                <a:cs typeface="+mn-cs"/>
              </a:rPr>
              <a:t>grampositivas</a:t>
            </a:r>
            <a:r>
              <a:rPr lang="es-ES_tradnl" sz="1200" b="0" i="0" u="none" strike="noStrike" kern="1200" dirty="0">
                <a:solidFill>
                  <a:schemeClr val="tx1"/>
                </a:solidFill>
                <a:effectLst/>
                <a:latin typeface="+mn-lt"/>
                <a:ea typeface="+mn-ea"/>
                <a:cs typeface="+mn-cs"/>
              </a:rPr>
              <a:t> y los anaerobios. </a:t>
            </a:r>
            <a:r>
              <a:rPr lang="es-ES_tradnl" sz="1200" b="1" i="0" u="none" strike="noStrike" kern="1200" dirty="0" err="1">
                <a:solidFill>
                  <a:schemeClr val="tx1"/>
                </a:solidFill>
                <a:effectLst/>
                <a:latin typeface="+mn-lt"/>
                <a:ea typeface="+mn-ea"/>
                <a:cs typeface="+mn-cs"/>
              </a:rPr>
              <a:t>Quinolonas</a:t>
            </a:r>
            <a:r>
              <a:rPr lang="es-ES_tradnl" sz="1200" b="1" i="0" u="none" strike="noStrike" kern="1200" dirty="0">
                <a:solidFill>
                  <a:schemeClr val="tx1"/>
                </a:solidFill>
                <a:effectLst/>
                <a:latin typeface="+mn-lt"/>
                <a:ea typeface="+mn-ea"/>
                <a:cs typeface="+mn-cs"/>
              </a:rPr>
              <a:t> (</a:t>
            </a:r>
            <a:r>
              <a:rPr lang="es-ES_tradnl" sz="1200" b="1" i="0" u="none" strike="noStrike" kern="1200" dirty="0" err="1">
                <a:solidFill>
                  <a:schemeClr val="tx1"/>
                </a:solidFill>
                <a:effectLst/>
                <a:latin typeface="+mn-lt"/>
                <a:ea typeface="+mn-ea"/>
                <a:cs typeface="+mn-cs"/>
              </a:rPr>
              <a:t>ciprofloxacina</a:t>
            </a:r>
            <a:r>
              <a:rPr lang="es-ES_tradnl" sz="1200" b="1" i="0" u="none" strike="noStrike" kern="1200" dirty="0">
                <a:solidFill>
                  <a:schemeClr val="tx1"/>
                </a:solidFill>
                <a:effectLst/>
                <a:latin typeface="+mn-lt"/>
                <a:ea typeface="+mn-ea"/>
                <a:cs typeface="+mn-cs"/>
              </a:rPr>
              <a:t> y </a:t>
            </a:r>
            <a:r>
              <a:rPr lang="es-ES_tradnl" sz="1200" b="1" i="0" u="none" strike="noStrike" kern="1200" dirty="0" err="1">
                <a:solidFill>
                  <a:schemeClr val="tx1"/>
                </a:solidFill>
                <a:effectLst/>
                <a:latin typeface="+mn-lt"/>
                <a:ea typeface="+mn-ea"/>
                <a:cs typeface="+mn-cs"/>
              </a:rPr>
              <a:t>moxifloxacina</a:t>
            </a:r>
            <a:r>
              <a:rPr lang="es-ES_tradnl" sz="1200" b="1" i="0" u="none" strike="noStrike" kern="1200" dirty="0">
                <a:solidFill>
                  <a:schemeClr val="tx1"/>
                </a:solidFill>
                <a:effectLst/>
                <a:latin typeface="+mn-lt"/>
                <a:ea typeface="+mn-ea"/>
                <a:cs typeface="+mn-cs"/>
              </a:rPr>
              <a:t>) y los </a:t>
            </a:r>
            <a:r>
              <a:rPr lang="es-ES_tradnl" sz="1200" b="1" i="0" u="none" strike="noStrike" kern="1200" dirty="0" err="1">
                <a:solidFill>
                  <a:schemeClr val="tx1"/>
                </a:solidFill>
                <a:effectLst/>
                <a:latin typeface="+mn-lt"/>
                <a:ea typeface="+mn-ea"/>
                <a:cs typeface="+mn-cs"/>
              </a:rPr>
              <a:t>carbapenems</a:t>
            </a:r>
            <a:r>
              <a:rPr lang="es-ES_tradnl" sz="1200" b="1" i="0" u="none" strike="noStrike" kern="1200" dirty="0">
                <a:solidFill>
                  <a:schemeClr val="tx1"/>
                </a:solidFill>
                <a:effectLst/>
                <a:latin typeface="+mn-lt"/>
                <a:ea typeface="+mn-ea"/>
                <a:cs typeface="+mn-cs"/>
              </a:rPr>
              <a:t> muestran una buena penetración con excelente cobertura anaeróbica</a:t>
            </a:r>
            <a:r>
              <a:rPr lang="es-ES_tradnl" sz="1200" b="0" i="0" u="none" strike="noStrike" kern="1200" dirty="0">
                <a:solidFill>
                  <a:schemeClr val="tx1"/>
                </a:solidFill>
                <a:effectLst/>
                <a:latin typeface="+mn-lt"/>
                <a:ea typeface="+mn-ea"/>
                <a:cs typeface="+mn-cs"/>
              </a:rPr>
              <a:t> pero </a:t>
            </a:r>
            <a:r>
              <a:rPr lang="es-ES_tradnl" sz="1200" b="0" i="0" u="none" strike="noStrike" kern="1200" dirty="0" err="1">
                <a:solidFill>
                  <a:schemeClr val="tx1"/>
                </a:solidFill>
                <a:effectLst/>
                <a:latin typeface="+mn-lt"/>
                <a:ea typeface="+mn-ea"/>
                <a:cs typeface="+mn-cs"/>
              </a:rPr>
              <a:t>quinolonas</a:t>
            </a:r>
            <a:r>
              <a:rPr lang="es-ES_tradnl" sz="1200" b="0" i="0" u="none" strike="noStrike" kern="1200" dirty="0">
                <a:solidFill>
                  <a:schemeClr val="tx1"/>
                </a:solidFill>
                <a:effectLst/>
                <a:latin typeface="+mn-lt"/>
                <a:ea typeface="+mn-ea"/>
                <a:cs typeface="+mn-cs"/>
              </a:rPr>
              <a:t> deben usarse sólo en pacientes con alergia a los agentes </a:t>
            </a:r>
            <a:r>
              <a:rPr lang="es-ES_tradnl" sz="1200" b="0" i="0" u="none" strike="noStrike" kern="1200" dirty="0" err="1">
                <a:solidFill>
                  <a:schemeClr val="tx1"/>
                </a:solidFill>
                <a:effectLst/>
                <a:latin typeface="+mn-lt"/>
                <a:ea typeface="+mn-ea"/>
                <a:cs typeface="+mn-cs"/>
              </a:rPr>
              <a:t>betalactámicos</a:t>
            </a:r>
            <a:r>
              <a:rPr lang="es-ES_tradnl" sz="1200" b="0" i="0" u="none" strike="noStrike" kern="1200" dirty="0">
                <a:solidFill>
                  <a:schemeClr val="tx1"/>
                </a:solidFill>
                <a:effectLst/>
                <a:latin typeface="+mn-lt"/>
                <a:ea typeface="+mn-ea"/>
                <a:cs typeface="+mn-cs"/>
              </a:rPr>
              <a:t> (por alta resistencia). El </a:t>
            </a:r>
            <a:r>
              <a:rPr lang="es-ES_tradnl" sz="1200" b="0" i="0" u="none" strike="noStrike" kern="1200" dirty="0" err="1">
                <a:solidFill>
                  <a:schemeClr val="tx1"/>
                </a:solidFill>
                <a:effectLst/>
                <a:latin typeface="+mn-lt"/>
                <a:ea typeface="+mn-ea"/>
                <a:cs typeface="+mn-cs"/>
              </a:rPr>
              <a:t>metronidazol</a:t>
            </a:r>
            <a:r>
              <a:rPr lang="es-ES_tradnl" sz="1200" b="0" i="0" u="none" strike="noStrike" kern="1200" dirty="0">
                <a:solidFill>
                  <a:schemeClr val="tx1"/>
                </a:solidFill>
                <a:effectLst/>
                <a:latin typeface="+mn-lt"/>
                <a:ea typeface="+mn-ea"/>
                <a:cs typeface="+mn-cs"/>
              </a:rPr>
              <a:t>, con su espectro bactericida enfocado casi exclusivamente contra los anaerobios, también muestra una buena penetración en el páncreas.</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33</a:t>
            </a:fld>
            <a:endParaRPr lang="es-ES_tradnl"/>
          </a:p>
        </p:txBody>
      </p:sp>
    </p:spTree>
    <p:extLst>
      <p:ext uri="{BB962C8B-B14F-4D97-AF65-F5344CB8AC3E}">
        <p14:creationId xmlns:p14="http://schemas.microsoft.com/office/powerpoint/2010/main" val="1473441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1" i="0" u="none" strike="noStrike" kern="1200" dirty="0">
                <a:solidFill>
                  <a:schemeClr val="tx1"/>
                </a:solidFill>
                <a:effectLst/>
                <a:latin typeface="+mn-lt"/>
                <a:ea typeface="+mn-ea"/>
                <a:cs typeface="+mn-cs"/>
              </a:rPr>
              <a:t>NUTRICIÓN ENTERAL</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Se recomienda la nutrición enteral para prevenir la insuficiencia intestinal, las complicaciones infecciosas, insuficiencia orgánica y mortalidad. </a:t>
            </a:r>
          </a:p>
          <a:p>
            <a:pPr rtl="0" fontAlgn="base"/>
            <a:r>
              <a:rPr lang="es-ES_tradnl" sz="1200" b="0" i="0" u="none" strike="noStrike" kern="1200" dirty="0">
                <a:solidFill>
                  <a:schemeClr val="tx1"/>
                </a:solidFill>
                <a:effectLst/>
                <a:latin typeface="+mn-lt"/>
                <a:ea typeface="+mn-ea"/>
                <a:cs typeface="+mn-cs"/>
              </a:rPr>
              <a:t>Tanto la alimentación gástrica como la </a:t>
            </a:r>
            <a:r>
              <a:rPr lang="es-ES_tradnl" sz="1200" b="0" i="0" u="none" strike="noStrike" kern="1200" dirty="0" err="1">
                <a:solidFill>
                  <a:schemeClr val="tx1"/>
                </a:solidFill>
                <a:effectLst/>
                <a:latin typeface="+mn-lt"/>
                <a:ea typeface="+mn-ea"/>
                <a:cs typeface="+mn-cs"/>
              </a:rPr>
              <a:t>yeyunal</a:t>
            </a:r>
            <a:r>
              <a:rPr lang="es-ES_tradnl" sz="1200" b="0" i="0" u="none" strike="noStrike" kern="1200" dirty="0">
                <a:solidFill>
                  <a:schemeClr val="tx1"/>
                </a:solidFill>
                <a:effectLst/>
                <a:latin typeface="+mn-lt"/>
                <a:ea typeface="+mn-ea"/>
                <a:cs typeface="+mn-cs"/>
              </a:rPr>
              <a:t> se pueden administrar de forma segura (1A).</a:t>
            </a:r>
          </a:p>
          <a:p>
            <a:pPr rtl="0" fontAlgn="base"/>
            <a:r>
              <a:rPr lang="es-ES_tradnl" sz="1200" b="0" i="0" u="none" strike="noStrike" kern="1200" dirty="0">
                <a:solidFill>
                  <a:schemeClr val="tx1"/>
                </a:solidFill>
                <a:effectLst/>
                <a:latin typeface="+mn-lt"/>
                <a:ea typeface="+mn-ea"/>
                <a:cs typeface="+mn-cs"/>
              </a:rPr>
              <a:t>Se debe evitar la nutrición parenteral total (NPT), pero se debe considerar NP si la ruta enteral no suple los requerimientos calóricos y proteicos</a:t>
            </a:r>
          </a:p>
          <a:p>
            <a:pPr rtl="0"/>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34</a:t>
            </a:fld>
            <a:endParaRPr lang="es-ES_tradnl"/>
          </a:p>
        </p:txBody>
      </p:sp>
    </p:spTree>
    <p:extLst>
      <p:ext uri="{BB962C8B-B14F-4D97-AF65-F5344CB8AC3E}">
        <p14:creationId xmlns:p14="http://schemas.microsoft.com/office/powerpoint/2010/main" val="894747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r>
              <a:rPr lang="es-ES_tradnl" sz="1200" b="0" i="0" u="none" strike="noStrike" kern="1200" dirty="0">
                <a:solidFill>
                  <a:schemeClr val="tx1"/>
                </a:solidFill>
                <a:effectLst/>
                <a:latin typeface="+mn-lt"/>
                <a:ea typeface="+mn-ea"/>
                <a:cs typeface="+mn-cs"/>
              </a:rPr>
              <a:t>Limitar la sedación, los líquidos y los fármacos </a:t>
            </a:r>
            <a:r>
              <a:rPr lang="es-ES_tradnl" sz="1200" b="0" i="0" u="none" strike="noStrike" kern="1200" dirty="0" err="1">
                <a:solidFill>
                  <a:schemeClr val="tx1"/>
                </a:solidFill>
                <a:effectLst/>
                <a:latin typeface="+mn-lt"/>
                <a:ea typeface="+mn-ea"/>
                <a:cs typeface="+mn-cs"/>
              </a:rPr>
              <a:t>vasoactivos</a:t>
            </a:r>
            <a:r>
              <a:rPr lang="es-ES_tradnl" sz="1200" b="0" i="0" u="none" strike="noStrike" kern="1200" dirty="0">
                <a:solidFill>
                  <a:schemeClr val="tx1"/>
                </a:solidFill>
                <a:effectLst/>
                <a:latin typeface="+mn-lt"/>
                <a:ea typeface="+mn-ea"/>
                <a:cs typeface="+mn-cs"/>
              </a:rPr>
              <a:t> para lograr los objetivos de reanimación en los límites normales más bajos. </a:t>
            </a:r>
          </a:p>
          <a:p>
            <a:pPr rtl="0" fontAlgn="base"/>
            <a:r>
              <a:rPr lang="es-ES_tradnl" sz="1200" b="0" i="0" u="none" strike="noStrike" kern="1200" dirty="0">
                <a:solidFill>
                  <a:schemeClr val="tx1"/>
                </a:solidFill>
                <a:effectLst/>
                <a:latin typeface="+mn-lt"/>
                <a:ea typeface="+mn-ea"/>
                <a:cs typeface="+mn-cs"/>
              </a:rPr>
              <a:t>La sedación profunda y la parálisis pueden ser necesarias para limitar la hipertensión </a:t>
            </a:r>
            <a:r>
              <a:rPr lang="es-ES_tradnl" sz="1200" b="0" i="0" u="none" strike="noStrike" kern="1200" dirty="0" err="1">
                <a:solidFill>
                  <a:schemeClr val="tx1"/>
                </a:solidFill>
                <a:effectLst/>
                <a:latin typeface="+mn-lt"/>
                <a:ea typeface="+mn-ea"/>
                <a:cs typeface="+mn-cs"/>
              </a:rPr>
              <a:t>intraabdominal</a:t>
            </a:r>
            <a:r>
              <a:rPr lang="es-ES_tradnl" sz="1200" b="0" i="0" u="none" strike="noStrike" kern="1200" dirty="0">
                <a:solidFill>
                  <a:schemeClr val="tx1"/>
                </a:solidFill>
                <a:effectLst/>
                <a:latin typeface="+mn-lt"/>
                <a:ea typeface="+mn-ea"/>
                <a:cs typeface="+mn-cs"/>
              </a:rPr>
              <a:t> si todos los demás tratamientos no quirúrgicos, incluido el drenaje percutáneo de líquido intraperitoneal, son insuficientes, antes de realizar la descompresión abdominal quirúrgica (1B)</a:t>
            </a:r>
          </a:p>
          <a:p>
            <a:pPr rtl="0"/>
            <a:endParaRPr lang="es-ES_tradnl" dirty="0"/>
          </a:p>
          <a:p>
            <a:pPr rtl="0"/>
            <a:r>
              <a:rPr lang="es-ES_tradnl" dirty="0"/>
              <a:t>ABDOMEN</a:t>
            </a:r>
            <a:r>
              <a:rPr lang="es-ES_tradnl" baseline="0" dirty="0"/>
              <a:t> ABIERTO</a:t>
            </a:r>
            <a:endParaRPr lang="es-ES_tradnl" dirty="0"/>
          </a:p>
          <a:p>
            <a:pPr rtl="0" fontAlgn="base"/>
            <a:r>
              <a:rPr lang="es-ES_tradnl" sz="1200" b="0" i="0" u="none" strike="noStrike" kern="1200" dirty="0">
                <a:solidFill>
                  <a:schemeClr val="tx1"/>
                </a:solidFill>
                <a:effectLst/>
                <a:latin typeface="+mn-lt"/>
                <a:ea typeface="+mn-ea"/>
                <a:cs typeface="+mn-cs"/>
              </a:rPr>
              <a:t>En pacientes con pancreatitis aguda grave que no responden al tratamiento conservador de hipertensión </a:t>
            </a:r>
            <a:r>
              <a:rPr lang="es-ES_tradnl" sz="1200" b="0" i="0" u="none" strike="noStrike" kern="1200" dirty="0" err="1">
                <a:solidFill>
                  <a:schemeClr val="tx1"/>
                </a:solidFill>
                <a:effectLst/>
                <a:latin typeface="+mn-lt"/>
                <a:ea typeface="+mn-ea"/>
                <a:cs typeface="+mn-cs"/>
              </a:rPr>
              <a:t>intraabdominal</a:t>
            </a:r>
            <a:r>
              <a:rPr lang="es-ES_tradnl" sz="1200" b="0" i="0" u="none" strike="noStrike" kern="1200" dirty="0">
                <a:solidFill>
                  <a:schemeClr val="tx1"/>
                </a:solidFill>
                <a:effectLst/>
                <a:latin typeface="+mn-lt"/>
                <a:ea typeface="+mn-ea"/>
                <a:cs typeface="+mn-cs"/>
              </a:rPr>
              <a:t> / síndrome </a:t>
            </a:r>
            <a:r>
              <a:rPr lang="es-ES_tradnl" sz="1200" b="0" i="0" u="none" strike="noStrike" kern="1200" dirty="0" err="1">
                <a:solidFill>
                  <a:schemeClr val="tx1"/>
                </a:solidFill>
                <a:effectLst/>
                <a:latin typeface="+mn-lt"/>
                <a:ea typeface="+mn-ea"/>
                <a:cs typeface="+mn-cs"/>
              </a:rPr>
              <a:t>compartimental</a:t>
            </a:r>
            <a:r>
              <a:rPr lang="es-ES_tradnl" sz="1200" b="0" i="0" u="none" strike="noStrike" kern="1200" dirty="0">
                <a:solidFill>
                  <a:schemeClr val="tx1"/>
                </a:solidFill>
                <a:effectLst/>
                <a:latin typeface="+mn-lt"/>
                <a:ea typeface="+mn-ea"/>
                <a:cs typeface="+mn-cs"/>
              </a:rPr>
              <a:t> abdominal, la descompresión quirúrgica y el uso de abdomen abierto son efectivos en el tratamiento (2C).</a:t>
            </a:r>
          </a:p>
          <a:p>
            <a:pPr rtl="0" fontAlgn="base"/>
            <a:r>
              <a:rPr lang="es-ES_tradnl" sz="1200" b="0" i="0" u="none" strike="noStrike" kern="1200" dirty="0">
                <a:solidFill>
                  <a:schemeClr val="tx1"/>
                </a:solidFill>
                <a:effectLst/>
                <a:latin typeface="+mn-lt"/>
                <a:ea typeface="+mn-ea"/>
                <a:cs typeface="+mn-cs"/>
              </a:rPr>
              <a:t>No reanimar  en exceso a los pacientes con PA temprana y medir la presión </a:t>
            </a:r>
            <a:r>
              <a:rPr lang="es-ES_tradnl" sz="1200" b="0" i="0" u="none" strike="noStrike" kern="1200" dirty="0" err="1">
                <a:solidFill>
                  <a:schemeClr val="tx1"/>
                </a:solidFill>
                <a:effectLst/>
                <a:latin typeface="+mn-lt"/>
                <a:ea typeface="+mn-ea"/>
                <a:cs typeface="+mn-cs"/>
              </a:rPr>
              <a:t>intraabdominal</a:t>
            </a:r>
            <a:r>
              <a:rPr lang="es-ES_tradnl" sz="1200" b="0" i="0" u="none" strike="noStrike" kern="1200" dirty="0">
                <a:solidFill>
                  <a:schemeClr val="tx1"/>
                </a:solidFill>
                <a:effectLst/>
                <a:latin typeface="+mn-lt"/>
                <a:ea typeface="+mn-ea"/>
                <a:cs typeface="+mn-cs"/>
              </a:rPr>
              <a:t> regularmente (1C).</a:t>
            </a:r>
          </a:p>
          <a:p>
            <a:pPr rtl="0" fontAlgn="base"/>
            <a:r>
              <a:rPr lang="es-ES_tradnl" sz="1200" b="0" i="0" u="none" strike="noStrike" kern="1200" dirty="0">
                <a:solidFill>
                  <a:schemeClr val="tx1"/>
                </a:solidFill>
                <a:effectLst/>
                <a:latin typeface="+mn-lt"/>
                <a:ea typeface="+mn-ea"/>
                <a:cs typeface="+mn-cs"/>
              </a:rPr>
              <a:t>Evitar el abdomen abierto (OA) si se pueden usar otras estrategias para mitigar o tratar la hipertensión </a:t>
            </a:r>
            <a:r>
              <a:rPr lang="es-ES_tradnl" sz="1200" b="0" i="0" u="none" strike="noStrike" kern="1200" dirty="0" err="1">
                <a:solidFill>
                  <a:schemeClr val="tx1"/>
                </a:solidFill>
                <a:effectLst/>
                <a:latin typeface="+mn-lt"/>
                <a:ea typeface="+mn-ea"/>
                <a:cs typeface="+mn-cs"/>
              </a:rPr>
              <a:t>intraabdominal</a:t>
            </a:r>
            <a:r>
              <a:rPr lang="es-ES_tradnl" sz="1200" b="0" i="0" u="none" strike="noStrike" kern="1200" dirty="0">
                <a:solidFill>
                  <a:schemeClr val="tx1"/>
                </a:solidFill>
                <a:effectLst/>
                <a:latin typeface="+mn-lt"/>
                <a:ea typeface="+mn-ea"/>
                <a:cs typeface="+mn-cs"/>
              </a:rPr>
              <a:t> severa en PA (1C).</a:t>
            </a:r>
          </a:p>
          <a:p>
            <a:pPr rtl="0" fontAlgn="base"/>
            <a:r>
              <a:rPr lang="es-ES_tradnl" sz="1200" b="0" i="0" u="none" strike="noStrike" kern="1200" dirty="0">
                <a:solidFill>
                  <a:schemeClr val="tx1"/>
                </a:solidFill>
                <a:effectLst/>
                <a:latin typeface="+mn-lt"/>
                <a:ea typeface="+mn-ea"/>
                <a:cs typeface="+mn-cs"/>
              </a:rPr>
              <a:t>No utilizar abdomen abierto después de la </a:t>
            </a:r>
            <a:r>
              <a:rPr lang="es-ES_tradnl" sz="1200" b="0" i="0" u="none" strike="noStrike" kern="1200" dirty="0" err="1">
                <a:solidFill>
                  <a:schemeClr val="tx1"/>
                </a:solidFill>
                <a:effectLst/>
                <a:latin typeface="+mn-lt"/>
                <a:ea typeface="+mn-ea"/>
                <a:cs typeface="+mn-cs"/>
              </a:rPr>
              <a:t>necrosectomía</a:t>
            </a:r>
            <a:r>
              <a:rPr lang="es-ES_tradnl" sz="1200" b="0" i="0" u="none" strike="noStrike" kern="1200" dirty="0">
                <a:solidFill>
                  <a:schemeClr val="tx1"/>
                </a:solidFill>
                <a:effectLst/>
                <a:latin typeface="+mn-lt"/>
                <a:ea typeface="+mn-ea"/>
                <a:cs typeface="+mn-cs"/>
              </a:rPr>
              <a:t> para PA grave (a menos que la IAH severa ordene el abdomen abierto como procedimiento obligatorio) (1C).</a:t>
            </a:r>
          </a:p>
          <a:p>
            <a:pPr rtl="0" fontAlgn="base"/>
            <a:r>
              <a:rPr lang="es-ES_tradnl" sz="1200" b="0" i="0" u="none" strike="noStrike" kern="1200" dirty="0">
                <a:solidFill>
                  <a:schemeClr val="tx1"/>
                </a:solidFill>
                <a:effectLst/>
                <a:latin typeface="+mn-lt"/>
                <a:ea typeface="+mn-ea"/>
                <a:cs typeface="+mn-cs"/>
              </a:rPr>
              <a:t>No desbridar ni realizar </a:t>
            </a:r>
            <a:r>
              <a:rPr lang="es-ES_tradnl" sz="1200" b="0" i="0" u="none" strike="noStrike" kern="1200" dirty="0" err="1">
                <a:solidFill>
                  <a:schemeClr val="tx1"/>
                </a:solidFill>
                <a:effectLst/>
                <a:latin typeface="+mn-lt"/>
                <a:ea typeface="+mn-ea"/>
                <a:cs typeface="+mn-cs"/>
              </a:rPr>
              <a:t>necrosectomía</a:t>
            </a:r>
            <a:r>
              <a:rPr lang="es-ES_tradnl" sz="1200" b="0" i="0" u="none" strike="noStrike" kern="1200" dirty="0">
                <a:solidFill>
                  <a:schemeClr val="tx1"/>
                </a:solidFill>
                <a:effectLst/>
                <a:latin typeface="+mn-lt"/>
                <a:ea typeface="+mn-ea"/>
                <a:cs typeface="+mn-cs"/>
              </a:rPr>
              <a:t> temprana si se realizará </a:t>
            </a:r>
            <a:r>
              <a:rPr lang="es-ES_tradnl" sz="1200" b="0" i="0" u="none" strike="noStrike" kern="1200" dirty="0" err="1">
                <a:solidFill>
                  <a:schemeClr val="tx1"/>
                </a:solidFill>
                <a:effectLst/>
                <a:latin typeface="+mn-lt"/>
                <a:ea typeface="+mn-ea"/>
                <a:cs typeface="+mn-cs"/>
              </a:rPr>
              <a:t>laparostomía</a:t>
            </a:r>
            <a:r>
              <a:rPr lang="es-ES_tradnl" sz="1200" b="0" i="0" u="none" strike="noStrike" kern="1200" dirty="0">
                <a:solidFill>
                  <a:schemeClr val="tx1"/>
                </a:solidFill>
                <a:effectLst/>
                <a:latin typeface="+mn-lt"/>
                <a:ea typeface="+mn-ea"/>
                <a:cs typeface="+mn-cs"/>
              </a:rPr>
              <a:t> debido al síndrome del compartimento abdominal o a la isquemia visceral (1A).</a:t>
            </a:r>
          </a:p>
          <a:p>
            <a:pPr rtl="0"/>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35</a:t>
            </a:fld>
            <a:endParaRPr lang="es-ES_tradnl"/>
          </a:p>
        </p:txBody>
      </p:sp>
    </p:spTree>
    <p:extLst>
      <p:ext uri="{BB962C8B-B14F-4D97-AF65-F5344CB8AC3E}">
        <p14:creationId xmlns:p14="http://schemas.microsoft.com/office/powerpoint/2010/main" val="1126583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r>
              <a:rPr lang="es-ES_tradnl" sz="1200" b="0" i="0" u="none" strike="noStrike" kern="1200" dirty="0">
                <a:solidFill>
                  <a:schemeClr val="tx1"/>
                </a:solidFill>
                <a:effectLst/>
                <a:latin typeface="+mn-lt"/>
                <a:ea typeface="+mn-ea"/>
                <a:cs typeface="+mn-cs"/>
              </a:rPr>
              <a:t>PANCREATITIS AGUDA: Inflamación aguda del páncreas con destrucción histológica de células </a:t>
            </a:r>
            <a:r>
              <a:rPr lang="es-ES_tradnl" sz="1200" b="0" i="0" u="none" strike="noStrike" kern="1200" dirty="0" err="1">
                <a:solidFill>
                  <a:schemeClr val="tx1"/>
                </a:solidFill>
                <a:effectLst/>
                <a:latin typeface="+mn-lt"/>
                <a:ea typeface="+mn-ea"/>
                <a:cs typeface="+mn-cs"/>
              </a:rPr>
              <a:t>acinares</a:t>
            </a:r>
            <a:r>
              <a:rPr lang="es-ES_tradnl" sz="1200" b="0" i="0" u="none" strike="noStrike" kern="1200" dirty="0">
                <a:solidFill>
                  <a:schemeClr val="tx1"/>
                </a:solidFill>
                <a:effectLst/>
                <a:latin typeface="+mn-lt"/>
                <a:ea typeface="+mn-ea"/>
                <a:cs typeface="+mn-cs"/>
              </a:rPr>
              <a:t> </a:t>
            </a:r>
          </a:p>
          <a:p>
            <a:pPr rtl="0" fontAlgn="base"/>
            <a:r>
              <a:rPr lang="es-ES_tradnl" sz="1200" b="0" i="0" u="none" strike="noStrike" kern="1200" dirty="0">
                <a:solidFill>
                  <a:schemeClr val="tx1"/>
                </a:solidFill>
                <a:effectLst/>
                <a:latin typeface="+mn-lt"/>
                <a:ea typeface="+mn-ea"/>
                <a:cs typeface="+mn-cs"/>
              </a:rPr>
              <a:t>PANCREATITIS IDIOPÁTICA: pancreatitis sin etiología establecida después de las pruebas iniciales de laboratorio e imagen (confirmación paraclínica con amilasas, TG normales, calcio normal, sin uso de medicamentos causantes y ecografía de vías biliares sin barro biliar o colelitiasis)</a:t>
            </a:r>
          </a:p>
          <a:p>
            <a:endParaRPr lang="es-ES_tradnl" dirty="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0" i="0" u="none" strike="noStrike" kern="1200" dirty="0">
                <a:solidFill>
                  <a:schemeClr val="tx1"/>
                </a:solidFill>
                <a:effectLst/>
                <a:latin typeface="+mn-lt"/>
                <a:ea typeface="+mn-ea"/>
                <a:cs typeface="+mn-cs"/>
              </a:rPr>
              <a:t>Colecistectomía laparoscópica parece prevenir la pancreatitis aguda idiopática recurrente; sin embargo, actualmente no hay pruebas suficientes para respaldar este enfoque de manera rutinaria </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6</a:t>
            </a:fld>
            <a:endParaRPr lang="es-ES_tradnl"/>
          </a:p>
        </p:txBody>
      </p:sp>
    </p:spTree>
    <p:extLst>
      <p:ext uri="{BB962C8B-B14F-4D97-AF65-F5344CB8AC3E}">
        <p14:creationId xmlns:p14="http://schemas.microsoft.com/office/powerpoint/2010/main" val="3913573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1" i="0" u="none" strike="noStrike" kern="1200" dirty="0">
                <a:solidFill>
                  <a:schemeClr val="tx1"/>
                </a:solidFill>
                <a:effectLst/>
                <a:latin typeface="+mn-lt"/>
                <a:ea typeface="+mn-ea"/>
                <a:cs typeface="+mn-cs"/>
              </a:rPr>
              <a:t>CPRE </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La CPRE de rutina con pancreatitis aguda por cálculos biliares no está indicada (grado 1A).</a:t>
            </a:r>
          </a:p>
          <a:p>
            <a:pPr rtl="0" fontAlgn="base"/>
            <a:r>
              <a:rPr lang="es-ES_tradnl" sz="1200" b="0" i="0" u="none" strike="noStrike" kern="1200" dirty="0">
                <a:solidFill>
                  <a:schemeClr val="tx1"/>
                </a:solidFill>
                <a:effectLst/>
                <a:latin typeface="+mn-lt"/>
                <a:ea typeface="+mn-ea"/>
                <a:cs typeface="+mn-cs"/>
              </a:rPr>
              <a:t>Para pacientes con pancreatitis aguda asociada a colangitis, por cálculos biliares (grado 1B): CPRE emergente reduce significativamente la mortalidad, complicaciones locales y sistémicas.</a:t>
            </a:r>
          </a:p>
          <a:p>
            <a:pPr rtl="0" fontAlgn="base"/>
            <a:r>
              <a:rPr lang="es-ES_tradnl" sz="1200" b="0" i="0" u="none" strike="noStrike" kern="1200" dirty="0">
                <a:solidFill>
                  <a:schemeClr val="tx1"/>
                </a:solidFill>
                <a:effectLst/>
                <a:latin typeface="+mn-lt"/>
                <a:ea typeface="+mn-ea"/>
                <a:cs typeface="+mn-cs"/>
              </a:rPr>
              <a:t>Para pacientes con PA por cálculos biliares con </a:t>
            </a:r>
            <a:r>
              <a:rPr lang="es-ES_tradnl" sz="1200" b="0" i="0" u="none" strike="noStrike" kern="1200" dirty="0" err="1">
                <a:solidFill>
                  <a:schemeClr val="tx1"/>
                </a:solidFill>
                <a:effectLst/>
                <a:latin typeface="+mn-lt"/>
                <a:ea typeface="+mn-ea"/>
                <a:cs typeface="+mn-cs"/>
              </a:rPr>
              <a:t>coledocolitiasis</a:t>
            </a:r>
            <a:r>
              <a:rPr lang="es-ES_tradnl" sz="1200" b="0" i="0" u="none" strike="noStrike" kern="1200" dirty="0">
                <a:solidFill>
                  <a:schemeClr val="tx1"/>
                </a:solidFill>
                <a:effectLst/>
                <a:latin typeface="+mn-lt"/>
                <a:ea typeface="+mn-ea"/>
                <a:cs typeface="+mn-cs"/>
              </a:rPr>
              <a:t> (sin colangitis) (grado 2B): CPRE urgente reduce las complicaciones locales.</a:t>
            </a:r>
          </a:p>
          <a:p>
            <a:pPr rtl="0" fontAlgn="base"/>
            <a:r>
              <a:rPr lang="es-ES_tradnl" sz="1200" b="0" i="0" u="none" strike="noStrike" kern="1200" dirty="0">
                <a:solidFill>
                  <a:schemeClr val="tx1"/>
                </a:solidFill>
                <a:effectLst/>
                <a:latin typeface="+mn-lt"/>
                <a:ea typeface="+mn-ea"/>
                <a:cs typeface="+mn-cs"/>
              </a:rPr>
              <a:t>CPRE en pacientes con PA por cálculos biliares sin colangitis u obstrucción del conducto biliar común no se puede recomendar en este momento (grado 2B).</a:t>
            </a:r>
          </a:p>
          <a:p>
            <a:endParaRPr lang="es-ES_tradnl" b="0" dirty="0">
              <a:effectLst/>
            </a:endParaRPr>
          </a:p>
          <a:p>
            <a:endParaRPr lang="es-ES_tradnl" b="0" dirty="0">
              <a:effectLst/>
            </a:endParaRPr>
          </a:p>
          <a:p>
            <a:r>
              <a:rPr lang="es-ES_tradnl" b="0" dirty="0">
                <a:effectLst/>
              </a:rPr>
              <a:t>COLELAP</a:t>
            </a:r>
          </a:p>
          <a:p>
            <a:pPr rtl="0" fontAlgn="base"/>
            <a:r>
              <a:rPr lang="es-ES_tradnl" sz="1200" b="0" i="0" u="none" strike="noStrike" kern="1200" dirty="0">
                <a:solidFill>
                  <a:schemeClr val="tx1"/>
                </a:solidFill>
                <a:effectLst/>
                <a:latin typeface="+mn-lt"/>
                <a:ea typeface="+mn-ea"/>
                <a:cs typeface="+mn-cs"/>
              </a:rPr>
              <a:t>PA leve de etiología biliar </a:t>
            </a:r>
            <a:r>
              <a:rPr lang="es-ES_tradnl" sz="1200" b="0" i="0" u="none" strike="noStrike" kern="1200" dirty="0" err="1">
                <a:solidFill>
                  <a:schemeClr val="tx1"/>
                </a:solidFill>
                <a:effectLst/>
                <a:latin typeface="+mn-lt"/>
                <a:ea typeface="+mn-ea"/>
                <a:cs typeface="+mn-cs"/>
              </a:rPr>
              <a:t>colelap</a:t>
            </a:r>
            <a:r>
              <a:rPr lang="es-ES_tradnl" sz="1200" b="0" i="0" u="none" strike="noStrike" kern="1200" dirty="0">
                <a:solidFill>
                  <a:schemeClr val="tx1"/>
                </a:solidFill>
                <a:effectLst/>
                <a:latin typeface="+mn-lt"/>
                <a:ea typeface="+mn-ea"/>
                <a:cs typeface="+mn-cs"/>
              </a:rPr>
              <a:t> en la hospitalización índice, incluso 24 horas después del ingreso (1A).</a:t>
            </a:r>
          </a:p>
          <a:p>
            <a:pPr rtl="0" fontAlgn="base"/>
            <a:r>
              <a:rPr lang="es-ES_tradnl" sz="1200" b="0" i="0" u="none" strike="noStrike" kern="1200" dirty="0">
                <a:solidFill>
                  <a:schemeClr val="tx1"/>
                </a:solidFill>
                <a:effectLst/>
                <a:latin typeface="+mn-lt"/>
                <a:ea typeface="+mn-ea"/>
                <a:cs typeface="+mn-cs"/>
              </a:rPr>
              <a:t>Cuando la CPRE y la </a:t>
            </a:r>
            <a:r>
              <a:rPr lang="es-ES_tradnl" sz="1200" b="0" i="0" u="none" strike="noStrike" kern="1200" dirty="0" err="1">
                <a:solidFill>
                  <a:schemeClr val="tx1"/>
                </a:solidFill>
                <a:effectLst/>
                <a:latin typeface="+mn-lt"/>
                <a:ea typeface="+mn-ea"/>
                <a:cs typeface="+mn-cs"/>
              </a:rPr>
              <a:t>esfinterotomía</a:t>
            </a:r>
            <a:r>
              <a:rPr lang="es-ES_tradnl" sz="1200" b="0" i="0" u="none" strike="noStrike" kern="1200" dirty="0">
                <a:solidFill>
                  <a:schemeClr val="tx1"/>
                </a:solidFill>
                <a:effectLst/>
                <a:latin typeface="+mn-lt"/>
                <a:ea typeface="+mn-ea"/>
                <a:cs typeface="+mn-cs"/>
              </a:rPr>
              <a:t> se realizan durante el ingreso índice, el riesgo de pancreatitis recurrente disminuye, pero se debe hacer colecistectomía para disminuir el riesgo de otras complicaciones biliares (1B).</a:t>
            </a:r>
          </a:p>
          <a:p>
            <a:pPr rtl="0" fontAlgn="base"/>
            <a:r>
              <a:rPr lang="es-ES_tradnl" sz="1200" b="0" i="0" u="none" strike="noStrike" kern="1200" dirty="0">
                <a:solidFill>
                  <a:schemeClr val="tx1"/>
                </a:solidFill>
                <a:effectLst/>
                <a:latin typeface="+mn-lt"/>
                <a:ea typeface="+mn-ea"/>
                <a:cs typeface="+mn-cs"/>
              </a:rPr>
              <a:t>En la pancreatitis aguda de etiología biliar con colecciones, la colecistectomía debe diferirse hasta que las colecciones se resuelvan o estabilicen y cese la inflamación aguda (2C).</a:t>
            </a:r>
          </a:p>
          <a:p>
            <a:br>
              <a:rPr lang="es-ES_tradnl" b="0" dirty="0">
                <a:effectLst/>
              </a:rPr>
            </a:b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36</a:t>
            </a:fld>
            <a:endParaRPr lang="es-ES_tradnl"/>
          </a:p>
        </p:txBody>
      </p:sp>
    </p:spTree>
    <p:extLst>
      <p:ext uri="{BB962C8B-B14F-4D97-AF65-F5344CB8AC3E}">
        <p14:creationId xmlns:p14="http://schemas.microsoft.com/office/powerpoint/2010/main" val="413902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37</a:t>
            </a:fld>
            <a:endParaRPr lang="es-ES_tradnl"/>
          </a:p>
        </p:txBody>
      </p:sp>
    </p:spTree>
    <p:extLst>
      <p:ext uri="{BB962C8B-B14F-4D97-AF65-F5344CB8AC3E}">
        <p14:creationId xmlns:p14="http://schemas.microsoft.com/office/powerpoint/2010/main" val="20819696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39</a:t>
            </a:fld>
            <a:endParaRPr lang="es-ES_tradnl"/>
          </a:p>
        </p:txBody>
      </p:sp>
    </p:spTree>
    <p:extLst>
      <p:ext uri="{BB962C8B-B14F-4D97-AF65-F5344CB8AC3E}">
        <p14:creationId xmlns:p14="http://schemas.microsoft.com/office/powerpoint/2010/main" val="8652594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_tradnl" sz="1200" b="1" i="0" u="none" strike="noStrike" kern="1200" dirty="0">
                <a:solidFill>
                  <a:schemeClr val="tx1"/>
                </a:solidFill>
                <a:effectLst/>
                <a:latin typeface="+mn-lt"/>
                <a:ea typeface="+mn-ea"/>
                <a:cs typeface="+mn-cs"/>
              </a:rPr>
              <a:t>TRATAMIENTO INVASIVO</a:t>
            </a:r>
            <a:endParaRPr lang="es-ES_tradnl" b="0" dirty="0">
              <a:effectLst/>
            </a:endParaRPr>
          </a:p>
          <a:p>
            <a:pPr rtl="0"/>
            <a:r>
              <a:rPr lang="es-ES_tradnl" sz="1200" b="1" i="0" u="none" strike="noStrike" kern="1200" dirty="0">
                <a:solidFill>
                  <a:schemeClr val="tx1"/>
                </a:solidFill>
                <a:effectLst/>
                <a:latin typeface="+mn-lt"/>
                <a:ea typeface="+mn-ea"/>
                <a:cs typeface="+mn-cs"/>
              </a:rPr>
              <a:t>1- DRENAJE PERCUTÁNEO / DRENAJE ENDOSCÓPICO TRANSGÁSTRICO DE COLECCIONES PANCREÁTICAS</a:t>
            </a:r>
            <a:endParaRPr lang="es-ES_tradnl" b="0" dirty="0">
              <a:effectLst/>
            </a:endParaRPr>
          </a:p>
          <a:p>
            <a:pPr rtl="0" fontAlgn="base"/>
            <a:r>
              <a:rPr lang="es-ES_tradnl" sz="1200" b="0" i="0" u="none" strike="noStrike" kern="1200" dirty="0">
                <a:solidFill>
                  <a:schemeClr val="tx1"/>
                </a:solidFill>
                <a:effectLst/>
                <a:latin typeface="+mn-lt"/>
                <a:ea typeface="+mn-ea"/>
                <a:cs typeface="+mn-cs"/>
              </a:rPr>
              <a:t>En la hospitalización:</a:t>
            </a:r>
          </a:p>
          <a:p>
            <a:pPr lvl="1" rtl="0" fontAlgn="base"/>
            <a:r>
              <a:rPr lang="es-ES_tradnl" sz="1200" b="0" i="0" u="none" strike="noStrike" kern="1200" dirty="0">
                <a:solidFill>
                  <a:schemeClr val="tx1"/>
                </a:solidFill>
                <a:effectLst/>
                <a:latin typeface="+mn-lt"/>
                <a:ea typeface="+mn-ea"/>
                <a:cs typeface="+mn-cs"/>
              </a:rPr>
              <a:t>Deterioro clínico con signos o una fuerte sospecha de pancreatitis necrotizante infectada</a:t>
            </a:r>
          </a:p>
          <a:p>
            <a:pPr rtl="0" fontAlgn="base"/>
            <a:r>
              <a:rPr lang="es-ES_tradnl" sz="1200" b="0" i="0" u="none" strike="noStrike" kern="1200" dirty="0">
                <a:solidFill>
                  <a:schemeClr val="tx1"/>
                </a:solidFill>
                <a:effectLst/>
                <a:latin typeface="+mn-lt"/>
                <a:ea typeface="+mn-ea"/>
                <a:cs typeface="+mn-cs"/>
              </a:rPr>
              <a:t>Después de 4 semanas del inicio de la enfermedad:</a:t>
            </a:r>
          </a:p>
          <a:p>
            <a:pPr lvl="1" rtl="0" fontAlgn="base"/>
            <a:r>
              <a:rPr lang="es-ES_tradnl" sz="1200" b="0" i="0" u="none" strike="noStrike" kern="1200" dirty="0">
                <a:solidFill>
                  <a:schemeClr val="tx1"/>
                </a:solidFill>
                <a:effectLst/>
                <a:latin typeface="+mn-lt"/>
                <a:ea typeface="+mn-ea"/>
                <a:cs typeface="+mn-cs"/>
              </a:rPr>
              <a:t>Insuficiencia orgánica continua sin signos de necrosis infectada (50% tienen un cultivo positivo en la muestra quirúrgica) o deterioro clínico.</a:t>
            </a:r>
          </a:p>
          <a:p>
            <a:pPr lvl="1" rtl="0" fontAlgn="base"/>
            <a:r>
              <a:rPr lang="es-ES_tradnl" sz="1200" b="0" i="0" u="none" strike="noStrike" kern="1200" dirty="0">
                <a:solidFill>
                  <a:schemeClr val="tx1"/>
                </a:solidFill>
                <a:effectLst/>
                <a:latin typeface="+mn-lt"/>
                <a:ea typeface="+mn-ea"/>
                <a:cs typeface="+mn-cs"/>
              </a:rPr>
              <a:t>Drenaje gástrico continua, obstrucción biliar o intestinal debido a una gran colección necrótica amurallada</a:t>
            </a:r>
          </a:p>
          <a:p>
            <a:pPr lvl="1" rtl="0" fontAlgn="base"/>
            <a:r>
              <a:rPr lang="es-ES_tradnl" sz="1200" b="0" i="0" u="none" strike="noStrike" kern="1200" dirty="0">
                <a:solidFill>
                  <a:schemeClr val="tx1"/>
                </a:solidFill>
                <a:effectLst/>
                <a:latin typeface="+mn-lt"/>
                <a:ea typeface="+mn-ea"/>
                <a:cs typeface="+mn-cs"/>
              </a:rPr>
              <a:t>Síndrome del conducto desconectado (Porque dan colecciones persistentes)</a:t>
            </a:r>
          </a:p>
          <a:p>
            <a:pPr lvl="1" rtl="0" fontAlgn="base"/>
            <a:r>
              <a:rPr lang="es-ES_tradnl" sz="1200" b="0" i="0" u="none" strike="noStrike" kern="1200" dirty="0" err="1">
                <a:solidFill>
                  <a:schemeClr val="tx1"/>
                </a:solidFill>
                <a:effectLst/>
                <a:latin typeface="+mn-lt"/>
                <a:ea typeface="+mn-ea"/>
                <a:cs typeface="+mn-cs"/>
              </a:rPr>
              <a:t>Seudoquiste</a:t>
            </a:r>
            <a:r>
              <a:rPr lang="es-ES_tradnl" sz="1200" b="0" i="0" u="none" strike="noStrike" kern="1200" dirty="0">
                <a:solidFill>
                  <a:schemeClr val="tx1"/>
                </a:solidFill>
                <a:effectLst/>
                <a:latin typeface="+mn-lt"/>
                <a:ea typeface="+mn-ea"/>
                <a:cs typeface="+mn-cs"/>
              </a:rPr>
              <a:t> sintomático o en crecimiento</a:t>
            </a:r>
          </a:p>
          <a:p>
            <a:pPr rtl="0" fontAlgn="base"/>
            <a:r>
              <a:rPr lang="es-ES_tradnl" sz="1200" b="0" i="0" u="none" strike="noStrike" kern="1200" dirty="0">
                <a:solidFill>
                  <a:schemeClr val="tx1"/>
                </a:solidFill>
                <a:effectLst/>
                <a:latin typeface="+mn-lt"/>
                <a:ea typeface="+mn-ea"/>
                <a:cs typeface="+mn-cs"/>
              </a:rPr>
              <a:t>Después de 8 semanas del inicio de la enfermedad:</a:t>
            </a:r>
          </a:p>
          <a:p>
            <a:pPr lvl="1" rtl="0" fontAlgn="base"/>
            <a:r>
              <a:rPr lang="es-ES_tradnl" sz="1200" b="0" i="0" u="none" strike="noStrike" kern="1200" dirty="0">
                <a:solidFill>
                  <a:schemeClr val="tx1"/>
                </a:solidFill>
                <a:effectLst/>
                <a:latin typeface="+mn-lt"/>
                <a:ea typeface="+mn-ea"/>
                <a:cs typeface="+mn-cs"/>
              </a:rPr>
              <a:t>Dolor y / o molestias continuas (grado 1C)</a:t>
            </a:r>
          </a:p>
          <a:p>
            <a:pPr rtl="0"/>
            <a:br>
              <a:rPr lang="es-ES_tradnl" b="0" dirty="0">
                <a:effectLst/>
              </a:rPr>
            </a:br>
            <a:r>
              <a:rPr lang="es-ES_tradnl" sz="1200" b="0" i="0" u="none" strike="noStrike" kern="1200" dirty="0">
                <a:solidFill>
                  <a:schemeClr val="tx1"/>
                </a:solidFill>
                <a:effectLst/>
                <a:latin typeface="+mn-lt"/>
                <a:ea typeface="+mn-ea"/>
                <a:cs typeface="+mn-cs"/>
              </a:rPr>
              <a:t>Deben realizarse preferiblemente cuando la necrosis se ha encapsulado, después de 4 semanas tras el inicio de la enfermedad. El drenaje percutáneo permite retrasar posibles intervenciones quirúrgicas posteriores para un momento más favorable.</a:t>
            </a:r>
            <a:endParaRPr lang="es-ES_tradnl" b="0" dirty="0">
              <a:effectLst/>
            </a:endParaRPr>
          </a:p>
          <a:p>
            <a:pPr rtl="0"/>
            <a:r>
              <a:rPr lang="es-ES_tradnl" sz="1200" b="0" i="0" u="none" strike="noStrike" kern="1200" dirty="0">
                <a:solidFill>
                  <a:schemeClr val="tx1"/>
                </a:solidFill>
                <a:effectLst/>
                <a:latin typeface="+mn-lt"/>
                <a:ea typeface="+mn-ea"/>
                <a:cs typeface="+mn-cs"/>
              </a:rPr>
              <a:t>Los signos o la fuerte sospecha de necrosis infectada en un paciente sintomático requieren intervención, aunque un pequeño número de pacientes se recupera solo con antibióticos.</a:t>
            </a:r>
            <a:endParaRPr lang="es-ES_tradnl" b="0" dirty="0">
              <a:effectLst/>
            </a:endParaRPr>
          </a:p>
          <a:p>
            <a:br>
              <a:rPr lang="es-ES_tradnl" dirty="0"/>
            </a:b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40</a:t>
            </a:fld>
            <a:endParaRPr lang="es-ES_tradnl"/>
          </a:p>
        </p:txBody>
      </p:sp>
    </p:spTree>
    <p:extLst>
      <p:ext uri="{BB962C8B-B14F-4D97-AF65-F5344CB8AC3E}">
        <p14:creationId xmlns:p14="http://schemas.microsoft.com/office/powerpoint/2010/main" val="14136591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41</a:t>
            </a:fld>
            <a:endParaRPr lang="es-ES_tradnl"/>
          </a:p>
        </p:txBody>
      </p:sp>
    </p:spTree>
    <p:extLst>
      <p:ext uri="{BB962C8B-B14F-4D97-AF65-F5344CB8AC3E}">
        <p14:creationId xmlns:p14="http://schemas.microsoft.com/office/powerpoint/2010/main" val="639732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r>
              <a:rPr lang="es-ES_tradnl" sz="1200" b="0" i="0" u="none" strike="noStrike" kern="1200" dirty="0">
                <a:solidFill>
                  <a:schemeClr val="tx1"/>
                </a:solidFill>
                <a:effectLst/>
                <a:latin typeface="+mn-lt"/>
                <a:ea typeface="+mn-ea"/>
                <a:cs typeface="+mn-cs"/>
              </a:rPr>
              <a:t>Incidencia anual EEUU 4.9-35 por 100 000 habitantes, </a:t>
            </a:r>
            <a:r>
              <a:rPr lang="es-ES_tradnl" sz="1200" b="0" i="0" u="none" strike="noStrike" kern="1200" dirty="0" err="1">
                <a:solidFill>
                  <a:schemeClr val="tx1"/>
                </a:solidFill>
                <a:effectLst/>
                <a:latin typeface="+mn-lt"/>
                <a:ea typeface="+mn-ea"/>
                <a:cs typeface="+mn-cs"/>
              </a:rPr>
              <a:t>enn</a:t>
            </a:r>
            <a:r>
              <a:rPr lang="es-ES_tradnl" sz="1200" b="0" i="0" u="none" strike="noStrike" kern="1200" dirty="0">
                <a:solidFill>
                  <a:schemeClr val="tx1"/>
                </a:solidFill>
                <a:effectLst/>
                <a:latin typeface="+mn-lt"/>
                <a:ea typeface="+mn-ea"/>
                <a:cs typeface="+mn-cs"/>
              </a:rPr>
              <a:t> aumento por aumento de la tasa de obesidad y colelitiasis</a:t>
            </a:r>
          </a:p>
          <a:p>
            <a:pPr rtl="0" fontAlgn="base"/>
            <a:r>
              <a:rPr lang="es-ES_tradnl" sz="1200" b="0" i="0" u="none" strike="noStrike" kern="1200" dirty="0">
                <a:solidFill>
                  <a:schemeClr val="tx1"/>
                </a:solidFill>
                <a:effectLst/>
                <a:latin typeface="+mn-lt"/>
                <a:ea typeface="+mn-ea"/>
                <a:cs typeface="+mn-cs"/>
              </a:rPr>
              <a:t>Fumar aumenta el riesgo de pancreatitis no relacionada con cálculos biliares por mecanismos no claros y puede potenciar la pancreatitis inducida por el alcohol</a:t>
            </a:r>
          </a:p>
          <a:p>
            <a:pPr rtl="0" fontAlgn="base"/>
            <a:r>
              <a:rPr lang="es-ES_tradnl" sz="1200" b="0" i="0" u="none" strike="noStrike" kern="1200" dirty="0">
                <a:solidFill>
                  <a:schemeClr val="tx1"/>
                </a:solidFill>
                <a:effectLst/>
                <a:latin typeface="+mn-lt"/>
                <a:ea typeface="+mn-ea"/>
                <a:cs typeface="+mn-cs"/>
              </a:rPr>
              <a:t>80-85% será PA leve, </a:t>
            </a:r>
            <a:r>
              <a:rPr lang="es-ES_tradnl" sz="1200" b="0" i="0" u="none" strike="noStrike" kern="1200" dirty="0" err="1">
                <a:solidFill>
                  <a:schemeClr val="tx1"/>
                </a:solidFill>
                <a:effectLst/>
                <a:latin typeface="+mn-lt"/>
                <a:ea typeface="+mn-ea"/>
                <a:cs typeface="+mn-cs"/>
              </a:rPr>
              <a:t>autolimitada</a:t>
            </a:r>
            <a:r>
              <a:rPr lang="es-ES_tradnl" sz="1200" b="0" i="0" u="none" strike="noStrike" kern="1200" dirty="0">
                <a:solidFill>
                  <a:schemeClr val="tx1"/>
                </a:solidFill>
                <a:effectLst/>
                <a:latin typeface="+mn-lt"/>
                <a:ea typeface="+mn-ea"/>
                <a:cs typeface="+mn-cs"/>
              </a:rPr>
              <a:t>, con mortalidad &lt;1-3%</a:t>
            </a:r>
          </a:p>
          <a:p>
            <a:pPr rtl="0" fontAlgn="base"/>
            <a:r>
              <a:rPr lang="es-ES_tradnl" sz="1200" b="0" i="0" u="none" strike="noStrike" kern="1200" dirty="0">
                <a:solidFill>
                  <a:schemeClr val="tx1"/>
                </a:solidFill>
                <a:effectLst/>
                <a:latin typeface="+mn-lt"/>
                <a:ea typeface="+mn-ea"/>
                <a:cs typeface="+mn-cs"/>
              </a:rPr>
              <a:t>20% tendrán PA moderada o grave, mortalidad 13 - 35%</a:t>
            </a:r>
          </a:p>
          <a:p>
            <a:pPr rtl="0" fontAlgn="base"/>
            <a:r>
              <a:rPr lang="es-ES_tradnl" sz="1200" b="0" i="0" u="none" strike="noStrike" kern="1200" dirty="0">
                <a:solidFill>
                  <a:schemeClr val="tx1"/>
                </a:solidFill>
                <a:effectLst/>
                <a:latin typeface="+mn-lt"/>
                <a:ea typeface="+mn-ea"/>
                <a:cs typeface="+mn-cs"/>
              </a:rPr>
              <a:t>Mortalidad global 5%</a:t>
            </a:r>
          </a:p>
          <a:p>
            <a:pPr rtl="0" fontAlgn="base"/>
            <a:r>
              <a:rPr lang="es-ES_tradnl" sz="1200" b="0" i="0" u="none" strike="noStrike" kern="1200" dirty="0">
                <a:solidFill>
                  <a:schemeClr val="tx1"/>
                </a:solidFill>
                <a:effectLst/>
                <a:latin typeface="+mn-lt"/>
                <a:ea typeface="+mn-ea"/>
                <a:cs typeface="+mn-cs"/>
              </a:rPr>
              <a:t>La mortalidad suele deberse al síndrome de respuesta inflamatoria sistémica y al fallo orgánico en las dos primeras semanas, mientras que después de dos semanas suele deberse a la sepsis y sus complicaciones. </a:t>
            </a:r>
          </a:p>
          <a:p>
            <a:pPr rtl="0" fontAlgn="base"/>
            <a:r>
              <a:rPr lang="es-ES_tradnl" sz="1200" b="0" i="0" u="none" strike="noStrike" kern="1200" dirty="0">
                <a:solidFill>
                  <a:schemeClr val="tx1"/>
                </a:solidFill>
                <a:effectLst/>
                <a:latin typeface="+mn-lt"/>
                <a:ea typeface="+mn-ea"/>
                <a:cs typeface="+mn-cs"/>
              </a:rPr>
              <a:t>40% de los casos son de etiología biliar</a:t>
            </a:r>
          </a:p>
          <a:p>
            <a:pPr rtl="0" fontAlgn="base"/>
            <a:r>
              <a:rPr lang="es-ES_tradnl" sz="1200" b="0" i="0" u="none" strike="noStrike" kern="1200" dirty="0">
                <a:solidFill>
                  <a:schemeClr val="tx1"/>
                </a:solidFill>
                <a:effectLst/>
                <a:latin typeface="+mn-lt"/>
                <a:ea typeface="+mn-ea"/>
                <a:cs typeface="+mn-cs"/>
              </a:rPr>
              <a:t>20-40% PA grave cursará con necrosis infectada.</a:t>
            </a:r>
          </a:p>
          <a:p>
            <a:pPr rtl="0" fontAlgn="base"/>
            <a:r>
              <a:rPr lang="es-ES_tradnl" sz="1200" b="0" i="0" u="none" strike="noStrike" kern="1200" dirty="0">
                <a:solidFill>
                  <a:schemeClr val="tx1"/>
                </a:solidFill>
                <a:effectLst/>
                <a:latin typeface="+mn-lt"/>
                <a:ea typeface="+mn-ea"/>
                <a:cs typeface="+mn-cs"/>
              </a:rPr>
              <a:t>Falla de órgano persistente (&gt;48 horas) en la primera semana se asocia fuertemente a riesgo de muerte (1 de cada 3) y complicaciones locales.</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7</a:t>
            </a:fld>
            <a:endParaRPr lang="es-ES_tradnl"/>
          </a:p>
        </p:txBody>
      </p:sp>
    </p:spTree>
    <p:extLst>
      <p:ext uri="{BB962C8B-B14F-4D97-AF65-F5344CB8AC3E}">
        <p14:creationId xmlns:p14="http://schemas.microsoft.com/office/powerpoint/2010/main" val="183818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Muchos factores se han relacionado causalmente con la aparición de pancreatitis aguda (cuadro 33-4), pero en muchos casos el mecanismo no se comprende bien. Las causas más frecuentes son los cálculos biliares y el alcohol, que representan hasta el 80% de los casos, pero no es infrecuente diagnosticar una pancreatitis aguda en ausencia de estos factores etiológicos.</a:t>
            </a:r>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8</a:t>
            </a:fld>
            <a:endParaRPr lang="es-ES_tradnl"/>
          </a:p>
        </p:txBody>
      </p:sp>
    </p:spTree>
    <p:extLst>
      <p:ext uri="{BB962C8B-B14F-4D97-AF65-F5344CB8AC3E}">
        <p14:creationId xmlns:p14="http://schemas.microsoft.com/office/powerpoint/2010/main" val="1983402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i="0" kern="1200" dirty="0">
                <a:solidFill>
                  <a:schemeClr val="tx1"/>
                </a:solidFill>
                <a:effectLst/>
                <a:latin typeface="+mn-lt"/>
                <a:ea typeface="+mn-ea"/>
                <a:cs typeface="+mn-cs"/>
              </a:rPr>
              <a:t>Cálculos biliares </a:t>
            </a:r>
            <a:r>
              <a:rPr lang="es-ES_tradnl" sz="1200" b="0" i="0" kern="1200" dirty="0">
                <a:solidFill>
                  <a:schemeClr val="tx1"/>
                </a:solidFill>
                <a:effectLst/>
                <a:latin typeface="+mn-lt"/>
                <a:ea typeface="+mn-ea"/>
                <a:cs typeface="+mn-cs"/>
              </a:rPr>
              <a:t> : los  cálculos biliares (incluida la </a:t>
            </a:r>
            <a:r>
              <a:rPr lang="es-ES_tradnl" sz="1200" b="0" i="0" kern="1200" dirty="0" err="1">
                <a:solidFill>
                  <a:schemeClr val="tx1"/>
                </a:solidFill>
                <a:effectLst/>
                <a:latin typeface="+mn-lt"/>
                <a:ea typeface="+mn-ea"/>
                <a:cs typeface="+mn-cs"/>
              </a:rPr>
              <a:t>microlitiasis</a:t>
            </a:r>
            <a:r>
              <a:rPr lang="es-ES_tradnl" sz="1200" b="0" i="0" kern="1200" dirty="0">
                <a:solidFill>
                  <a:schemeClr val="tx1"/>
                </a:solidFill>
                <a:effectLst/>
                <a:latin typeface="+mn-lt"/>
                <a:ea typeface="+mn-ea"/>
                <a:cs typeface="+mn-cs"/>
              </a:rPr>
              <a:t>) son la causa más común de pancreatitis aguda y representan del 40 al 70 por ciento de los casos Sin embargo, sólo del 3 al 7 por ciento de los pacientes con cálculos biliares desarrollan pancreatitis  Se desconoce el mecanismo por el cual el paso de cálculos biliares induce pancreatitis. Se han sugerido dos factores como el posible evento iniciador de la pancreatitis por cálculos biliares: reflujo de bilis hacia el conducto pancreático debido a la obstrucción transitoria de la ampolla durante el paso de los cálculos biliares; u obstrucción en la ampolla secundaria a cálculo (s) o edema resultante del paso de un cálculo </a:t>
            </a:r>
          </a:p>
          <a:p>
            <a:r>
              <a:rPr lang="es-ES_tradnl" sz="1200" b="0" i="0" kern="1200" dirty="0">
                <a:solidFill>
                  <a:schemeClr val="tx1"/>
                </a:solidFill>
                <a:effectLst/>
                <a:latin typeface="+mn-lt"/>
                <a:ea typeface="+mn-ea"/>
                <a:cs typeface="+mn-cs"/>
              </a:rPr>
              <a:t>La colecistectomía y la limpieza de cálculos del colédoco previenen la recurrencia, lo que confirma la relación de causa y efecto </a:t>
            </a:r>
          </a:p>
          <a:p>
            <a:r>
              <a:rPr lang="es-ES_tradnl" sz="1200" b="0" i="0" kern="1200" dirty="0">
                <a:solidFill>
                  <a:schemeClr val="tx1"/>
                </a:solidFill>
                <a:effectLst/>
                <a:latin typeface="+mn-lt"/>
                <a:ea typeface="+mn-ea"/>
                <a:cs typeface="+mn-cs"/>
              </a:rPr>
              <a:t>los cálculos con un diámetro de menos de 5 mm tenían una probabilidad significativamente mayor que los cálculos más grandes de pasar a través del conducto cístico y causar obstrucción en la ampolla</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9</a:t>
            </a:fld>
            <a:endParaRPr lang="es-ES_tradnl"/>
          </a:p>
        </p:txBody>
      </p:sp>
    </p:spTree>
    <p:extLst>
      <p:ext uri="{BB962C8B-B14F-4D97-AF65-F5344CB8AC3E}">
        <p14:creationId xmlns:p14="http://schemas.microsoft.com/office/powerpoint/2010/main" val="193474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0" i="0" kern="1200" dirty="0">
                <a:solidFill>
                  <a:schemeClr val="tx1"/>
                </a:solidFill>
                <a:effectLst/>
                <a:latin typeface="+mn-lt"/>
                <a:ea typeface="+mn-ea"/>
                <a:cs typeface="+mn-cs"/>
              </a:rPr>
              <a:t>el  alcohol es responsable de aproximadamente del 25 al 35 por ciento de los casos de pancreatitis aguda en los Estados Unidos. Aproximadamente el 10 por ciento de los pacientes con trastorno crónico por consumo de alcohol desarrollan ataques de pancreatitis clínicamente aguda que son indistinguibles de otras formas de pancreatitis aguda.</a:t>
            </a:r>
          </a:p>
          <a:p>
            <a:r>
              <a:rPr lang="es-ES_tradnl" sz="1200" b="0" i="0" kern="1200" dirty="0">
                <a:solidFill>
                  <a:schemeClr val="tx1"/>
                </a:solidFill>
                <a:effectLst/>
                <a:latin typeface="+mn-lt"/>
                <a:ea typeface="+mn-ea"/>
                <a:cs typeface="+mn-cs"/>
              </a:rPr>
              <a:t>El alcohol puede actuar aumentando la síntesis de enzimas por las células </a:t>
            </a:r>
            <a:r>
              <a:rPr lang="es-ES_tradnl" sz="1200" b="0" i="0" kern="1200" dirty="0" err="1">
                <a:solidFill>
                  <a:schemeClr val="tx1"/>
                </a:solidFill>
                <a:effectLst/>
                <a:latin typeface="+mn-lt"/>
                <a:ea typeface="+mn-ea"/>
                <a:cs typeface="+mn-cs"/>
              </a:rPr>
              <a:t>acinares</a:t>
            </a:r>
            <a:r>
              <a:rPr lang="es-ES_tradnl" sz="1200" b="0" i="0" kern="1200" dirty="0">
                <a:solidFill>
                  <a:schemeClr val="tx1"/>
                </a:solidFill>
                <a:effectLst/>
                <a:latin typeface="+mn-lt"/>
                <a:ea typeface="+mn-ea"/>
                <a:cs typeface="+mn-cs"/>
              </a:rPr>
              <a:t> pancreáticas para sintetizar las enzimas digestivas y </a:t>
            </a:r>
            <a:r>
              <a:rPr lang="es-ES_tradnl" sz="1200" b="0" i="0" kern="1200" dirty="0" err="1">
                <a:solidFill>
                  <a:schemeClr val="tx1"/>
                </a:solidFill>
                <a:effectLst/>
                <a:latin typeface="+mn-lt"/>
                <a:ea typeface="+mn-ea"/>
                <a:cs typeface="+mn-cs"/>
              </a:rPr>
              <a:t>lisosomales</a:t>
            </a:r>
            <a:r>
              <a:rPr lang="es-ES_tradnl" sz="1200" b="0" i="0" kern="1200" dirty="0">
                <a:solidFill>
                  <a:schemeClr val="tx1"/>
                </a:solidFill>
                <a:effectLst/>
                <a:latin typeface="+mn-lt"/>
                <a:ea typeface="+mn-ea"/>
                <a:cs typeface="+mn-cs"/>
              </a:rPr>
              <a:t> que se cree que son responsables de la pancreatitis aguda o la hipersensibilización de los </a:t>
            </a:r>
            <a:r>
              <a:rPr lang="es-ES_tradnl" sz="1200" b="0" i="0" kern="1200" dirty="0" err="1">
                <a:solidFill>
                  <a:schemeClr val="tx1"/>
                </a:solidFill>
                <a:effectLst/>
                <a:latin typeface="+mn-lt"/>
                <a:ea typeface="+mn-ea"/>
                <a:cs typeface="+mn-cs"/>
              </a:rPr>
              <a:t>acinos</a:t>
            </a:r>
            <a:r>
              <a:rPr lang="es-ES_tradnl" sz="1200" b="0" i="0" kern="1200" dirty="0">
                <a:solidFill>
                  <a:schemeClr val="tx1"/>
                </a:solidFill>
                <a:effectLst/>
                <a:latin typeface="+mn-lt"/>
                <a:ea typeface="+mn-ea"/>
                <a:cs typeface="+mn-cs"/>
              </a:rPr>
              <a:t> a la </a:t>
            </a:r>
            <a:r>
              <a:rPr lang="es-ES_tradnl" sz="1200" b="0" i="0" kern="1200" dirty="0" err="1">
                <a:solidFill>
                  <a:schemeClr val="tx1"/>
                </a:solidFill>
                <a:effectLst/>
                <a:latin typeface="+mn-lt"/>
                <a:ea typeface="+mn-ea"/>
                <a:cs typeface="+mn-cs"/>
              </a:rPr>
              <a:t>colecistoquinina</a:t>
            </a:r>
            <a:r>
              <a:rPr lang="es-ES_tradnl" sz="1200" b="0" i="0" kern="1200" dirty="0">
                <a:solidFill>
                  <a:schemeClr val="tx1"/>
                </a:solidFill>
                <a:effectLst/>
                <a:latin typeface="+mn-lt"/>
                <a:ea typeface="+mn-ea"/>
                <a:cs typeface="+mn-cs"/>
              </a:rPr>
              <a:t> .</a:t>
            </a:r>
            <a:r>
              <a:rPr lang="es-ES_tradnl" sz="1200" b="0" i="0" kern="1200" baseline="0" dirty="0">
                <a:solidFill>
                  <a:schemeClr val="tx1"/>
                </a:solidFill>
                <a:effectLst/>
                <a:latin typeface="+mn-lt"/>
                <a:ea typeface="+mn-ea"/>
                <a:cs typeface="+mn-cs"/>
              </a:rPr>
              <a:t> </a:t>
            </a:r>
            <a:r>
              <a:rPr lang="es-ES_tradnl" sz="1200" b="0" i="0" kern="1200" dirty="0">
                <a:solidFill>
                  <a:schemeClr val="tx1"/>
                </a:solidFill>
                <a:effectLst/>
                <a:latin typeface="+mn-lt"/>
                <a:ea typeface="+mn-ea"/>
                <a:cs typeface="+mn-cs"/>
              </a:rPr>
              <a:t>Sin embargo, el mecanismo exacto de la lesión pancreática, los factores genéticos y ambientales que influyen en el desarrollo de pancreatitis en pacientes con trastorno por consumo de alcohol y la razón por la cual solo una pequeña proporción de pacientes con trastorno por consumo de alcohol desarrollan pancreatitis, no están claros</a:t>
            </a:r>
          </a:p>
          <a:p>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10</a:t>
            </a:fld>
            <a:endParaRPr lang="es-ES_tradnl"/>
          </a:p>
        </p:txBody>
      </p:sp>
    </p:spTree>
    <p:extLst>
      <p:ext uri="{BB962C8B-B14F-4D97-AF65-F5344CB8AC3E}">
        <p14:creationId xmlns:p14="http://schemas.microsoft.com/office/powerpoint/2010/main" val="577676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err="1"/>
              <a:t>Hipertrigliceridemia</a:t>
            </a:r>
            <a:r>
              <a:rPr lang="es-ES_tradnl" dirty="0"/>
              <a:t>: </a:t>
            </a:r>
            <a:r>
              <a:rPr lang="es-ES_tradnl" sz="1200" b="0" i="0" kern="1200" dirty="0">
                <a:solidFill>
                  <a:schemeClr val="tx1"/>
                </a:solidFill>
                <a:effectLst/>
                <a:latin typeface="+mn-lt"/>
                <a:ea typeface="+mn-ea"/>
                <a:cs typeface="+mn-cs"/>
              </a:rPr>
              <a:t>las  concentraciones séricas de triglicéridos superiores a 1000 mg / </a:t>
            </a:r>
            <a:r>
              <a:rPr lang="es-ES_tradnl" sz="1200" b="0" i="0" kern="1200" dirty="0" err="1">
                <a:solidFill>
                  <a:schemeClr val="tx1"/>
                </a:solidFill>
                <a:effectLst/>
                <a:latin typeface="+mn-lt"/>
                <a:ea typeface="+mn-ea"/>
                <a:cs typeface="+mn-cs"/>
              </a:rPr>
              <a:t>dL</a:t>
            </a:r>
            <a:r>
              <a:rPr lang="es-ES_tradnl" sz="1200" b="0" i="0" kern="1200" dirty="0">
                <a:solidFill>
                  <a:schemeClr val="tx1"/>
                </a:solidFill>
                <a:effectLst/>
                <a:latin typeface="+mn-lt"/>
                <a:ea typeface="+mn-ea"/>
                <a:cs typeface="+mn-cs"/>
              </a:rPr>
              <a:t> (11 </a:t>
            </a:r>
            <a:r>
              <a:rPr lang="es-ES_tradnl" sz="1200" b="0" i="0" kern="1200" dirty="0" err="1">
                <a:solidFill>
                  <a:schemeClr val="tx1"/>
                </a:solidFill>
                <a:effectLst/>
                <a:latin typeface="+mn-lt"/>
                <a:ea typeface="+mn-ea"/>
                <a:cs typeface="+mn-cs"/>
              </a:rPr>
              <a:t>mmol</a:t>
            </a:r>
            <a:r>
              <a:rPr lang="es-ES_tradnl" sz="1200" b="0" i="0" kern="1200" dirty="0">
                <a:solidFill>
                  <a:schemeClr val="tx1"/>
                </a:solidFill>
                <a:effectLst/>
                <a:latin typeface="+mn-lt"/>
                <a:ea typeface="+mn-ea"/>
                <a:cs typeface="+mn-cs"/>
              </a:rPr>
              <a:t> / L) pueden precipitar ataques de pancreatitis aguda, aunque niveles más bajos también pueden contribuir a la gravedad. La </a:t>
            </a:r>
            <a:r>
              <a:rPr lang="es-ES_tradnl" sz="1200" b="0" i="0" kern="1200" dirty="0" err="1">
                <a:solidFill>
                  <a:schemeClr val="tx1"/>
                </a:solidFill>
                <a:effectLst/>
                <a:latin typeface="+mn-lt"/>
                <a:ea typeface="+mn-ea"/>
                <a:cs typeface="+mn-cs"/>
              </a:rPr>
              <a:t>hipertrigliceridemia</a:t>
            </a:r>
            <a:r>
              <a:rPr lang="es-ES_tradnl" sz="1200" b="0" i="0" kern="1200" dirty="0">
                <a:solidFill>
                  <a:schemeClr val="tx1"/>
                </a:solidFill>
                <a:effectLst/>
                <a:latin typeface="+mn-lt"/>
                <a:ea typeface="+mn-ea"/>
                <a:cs typeface="+mn-cs"/>
              </a:rPr>
              <a:t> puede representar del 1 al 14 por ciento de los casos de pancreatitis aguda. Tanto los trastornos primarios (genéticos) como los secundarios (adquiridos) del metabolismo de las lipoproteínas están asociados con la pancreatitis inducida por </a:t>
            </a:r>
            <a:r>
              <a:rPr lang="es-ES_tradnl" sz="1200" b="0" i="0" kern="1200" dirty="0" err="1">
                <a:solidFill>
                  <a:schemeClr val="tx1"/>
                </a:solidFill>
                <a:effectLst/>
                <a:latin typeface="+mn-lt"/>
                <a:ea typeface="+mn-ea"/>
                <a:cs typeface="+mn-cs"/>
              </a:rPr>
              <a:t>hipertrigliceridemia</a:t>
            </a:r>
            <a:r>
              <a:rPr lang="es-ES_tradnl" sz="1200" b="0" i="0" kern="1200" dirty="0">
                <a:solidFill>
                  <a:schemeClr val="tx1"/>
                </a:solidFill>
                <a:effectLst/>
                <a:latin typeface="+mn-lt"/>
                <a:ea typeface="+mn-ea"/>
                <a:cs typeface="+mn-cs"/>
              </a:rPr>
              <a:t>. Las causas adquiridas de </a:t>
            </a:r>
            <a:r>
              <a:rPr lang="es-ES_tradnl" sz="1200" b="0" i="0" kern="1200" dirty="0" err="1">
                <a:solidFill>
                  <a:schemeClr val="tx1"/>
                </a:solidFill>
                <a:effectLst/>
                <a:latin typeface="+mn-lt"/>
                <a:ea typeface="+mn-ea"/>
                <a:cs typeface="+mn-cs"/>
              </a:rPr>
              <a:t>hipertrigliceridemia</a:t>
            </a:r>
            <a:r>
              <a:rPr lang="es-ES_tradnl" sz="1200" b="0" i="0" kern="1200" dirty="0">
                <a:solidFill>
                  <a:schemeClr val="tx1"/>
                </a:solidFill>
                <a:effectLst/>
                <a:latin typeface="+mn-lt"/>
                <a:ea typeface="+mn-ea"/>
                <a:cs typeface="+mn-cs"/>
              </a:rPr>
              <a:t> incluyen obesidad, diabetes mellitus, hipotiroidismo, embarazo y medicamentos (p. Ej., Terapia con estrógenos o </a:t>
            </a:r>
            <a:r>
              <a:rPr lang="es-ES_tradnl" sz="1200" b="0" i="0" u="sng" kern="1200" dirty="0">
                <a:solidFill>
                  <a:schemeClr val="tx1"/>
                </a:solidFill>
                <a:effectLst/>
                <a:latin typeface="+mn-lt"/>
                <a:ea typeface="+mn-ea"/>
                <a:cs typeface="+mn-cs"/>
                <a:hlinkClick r:id="rId3"/>
              </a:rPr>
              <a:t>tamoxifeno</a:t>
            </a:r>
            <a:r>
              <a:rPr lang="es-ES_tradnl" sz="1200" b="0" i="0" kern="1200" dirty="0">
                <a:solidFill>
                  <a:schemeClr val="tx1"/>
                </a:solidFill>
                <a:effectLst/>
                <a:latin typeface="+mn-lt"/>
                <a:ea typeface="+mn-ea"/>
                <a:cs typeface="+mn-cs"/>
              </a:rPr>
              <a:t> , betabloqueantes). </a:t>
            </a:r>
          </a:p>
          <a:p>
            <a:r>
              <a:rPr lang="es-ES_tradnl" sz="1200" b="0" i="0" kern="1200" dirty="0">
                <a:solidFill>
                  <a:schemeClr val="tx1"/>
                </a:solidFill>
                <a:effectLst/>
                <a:latin typeface="+mn-lt"/>
                <a:ea typeface="+mn-ea"/>
                <a:cs typeface="+mn-cs"/>
              </a:rPr>
              <a:t>Los propios triglicéridos no parecen ser tóxicos. Más bien, es la descomposición de los triglicéridos en ácidos grasos libres tóxicos (AGL) por las lipasas pancreáticas la causa de la </a:t>
            </a:r>
            <a:r>
              <a:rPr lang="es-ES_tradnl" sz="1200" b="0" i="0" kern="1200" dirty="0" err="1">
                <a:solidFill>
                  <a:schemeClr val="tx1"/>
                </a:solidFill>
                <a:effectLst/>
                <a:latin typeface="+mn-lt"/>
                <a:ea typeface="+mn-ea"/>
                <a:cs typeface="+mn-cs"/>
              </a:rPr>
              <a:t>lipotoxicidad</a:t>
            </a:r>
            <a:r>
              <a:rPr lang="es-ES_tradnl" sz="1200" b="0" i="0" kern="1200" dirty="0">
                <a:solidFill>
                  <a:schemeClr val="tx1"/>
                </a:solidFill>
                <a:effectLst/>
                <a:latin typeface="+mn-lt"/>
                <a:ea typeface="+mn-ea"/>
                <a:cs typeface="+mn-cs"/>
              </a:rPr>
              <a:t> durante la pancreatitis aguda  La gravedad de la pancreatitis aguda en pacientes con </a:t>
            </a:r>
            <a:r>
              <a:rPr lang="es-ES_tradnl" sz="1200" b="0" i="0" kern="1200" dirty="0" err="1">
                <a:solidFill>
                  <a:schemeClr val="tx1"/>
                </a:solidFill>
                <a:effectLst/>
                <a:latin typeface="+mn-lt"/>
                <a:ea typeface="+mn-ea"/>
                <a:cs typeface="+mn-cs"/>
              </a:rPr>
              <a:t>hipertrigliceridemia</a:t>
            </a:r>
            <a:r>
              <a:rPr lang="es-ES_tradnl" sz="1200" b="0" i="0" kern="1200" dirty="0">
                <a:solidFill>
                  <a:schemeClr val="tx1"/>
                </a:solidFill>
                <a:effectLst/>
                <a:latin typeface="+mn-lt"/>
                <a:ea typeface="+mn-ea"/>
                <a:cs typeface="+mn-cs"/>
              </a:rPr>
              <a:t> (HTG) depende tanto de la respuesta inflamatoria causada por la propia pancreatitis como de la lesión causada por la </a:t>
            </a:r>
            <a:r>
              <a:rPr lang="es-ES_tradnl" sz="1200" b="0" i="0" kern="1200" dirty="0" err="1">
                <a:solidFill>
                  <a:schemeClr val="tx1"/>
                </a:solidFill>
                <a:effectLst/>
                <a:latin typeface="+mn-lt"/>
                <a:ea typeface="+mn-ea"/>
                <a:cs typeface="+mn-cs"/>
              </a:rPr>
              <a:t>lipotoxicidad</a:t>
            </a:r>
            <a:r>
              <a:rPr lang="es-ES_tradnl" sz="1200" b="0" i="0" kern="1200" dirty="0">
                <a:solidFill>
                  <a:schemeClr val="tx1"/>
                </a:solidFill>
                <a:effectLst/>
                <a:latin typeface="+mn-lt"/>
                <a:ea typeface="+mn-ea"/>
                <a:cs typeface="+mn-cs"/>
              </a:rPr>
              <a:t> por hidrólisis de triglicéridos.</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11</a:t>
            </a:fld>
            <a:endParaRPr lang="es-ES_tradnl"/>
          </a:p>
        </p:txBody>
      </p:sp>
    </p:spTree>
    <p:extLst>
      <p:ext uri="{BB962C8B-B14F-4D97-AF65-F5344CB8AC3E}">
        <p14:creationId xmlns:p14="http://schemas.microsoft.com/office/powerpoint/2010/main" val="6767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i="0" kern="1200" dirty="0" err="1">
                <a:solidFill>
                  <a:schemeClr val="tx1"/>
                </a:solidFill>
                <a:effectLst/>
                <a:latin typeface="+mn-lt"/>
                <a:ea typeface="+mn-ea"/>
                <a:cs typeface="+mn-cs"/>
              </a:rPr>
              <a:t>Colangiopancreatografía</a:t>
            </a:r>
            <a:r>
              <a:rPr lang="es-ES_tradnl" sz="1200" b="1" i="0" kern="1200" dirty="0">
                <a:solidFill>
                  <a:schemeClr val="tx1"/>
                </a:solidFill>
                <a:effectLst/>
                <a:latin typeface="+mn-lt"/>
                <a:ea typeface="+mn-ea"/>
                <a:cs typeface="+mn-cs"/>
              </a:rPr>
              <a:t> retrógrada post-endoscópica (CPRE) </a:t>
            </a:r>
            <a:r>
              <a:rPr lang="es-ES_tradnl" sz="1200" b="0" i="0" kern="1200" dirty="0">
                <a:solidFill>
                  <a:schemeClr val="tx1"/>
                </a:solidFill>
                <a:effectLst/>
                <a:latin typeface="+mn-lt"/>
                <a:ea typeface="+mn-ea"/>
                <a:cs typeface="+mn-cs"/>
              </a:rPr>
              <a:t> : la  pancreatitis aguda ocurre en aproximadamente el 3% de los pacientes sometidos a CPRE diagnóstica, el 5% sometidos a CPRE terapéutica y hasta el 25% sometidos a estudios manométricos del esfínter de </a:t>
            </a:r>
            <a:r>
              <a:rPr lang="es-ES_tradnl" sz="1200" b="0" i="0" kern="1200" dirty="0" err="1">
                <a:solidFill>
                  <a:schemeClr val="tx1"/>
                </a:solidFill>
                <a:effectLst/>
                <a:latin typeface="+mn-lt"/>
                <a:ea typeface="+mn-ea"/>
                <a:cs typeface="+mn-cs"/>
              </a:rPr>
              <a:t>Oddi</a:t>
            </a:r>
            <a:r>
              <a:rPr lang="es-ES_tradnl" sz="1200" b="0" i="0" kern="1200" dirty="0">
                <a:solidFill>
                  <a:schemeClr val="tx1"/>
                </a:solidFill>
                <a:effectLst/>
                <a:latin typeface="+mn-lt"/>
                <a:ea typeface="+mn-ea"/>
                <a:cs typeface="+mn-cs"/>
              </a:rPr>
              <a:t>. Múltiples factores relacionados con el operador, el paciente y el procedimiento aumentan el riesgo de pancreatitis posterior a la CPRE. Los factores de riesgo importantes incluyen la falta de experiencia en CPRE, disfunción del esfínter de </a:t>
            </a:r>
            <a:r>
              <a:rPr lang="es-ES_tradnl" sz="1200" b="0" i="0" kern="1200" dirty="0" err="1">
                <a:solidFill>
                  <a:schemeClr val="tx1"/>
                </a:solidFill>
                <a:effectLst/>
                <a:latin typeface="+mn-lt"/>
                <a:ea typeface="+mn-ea"/>
                <a:cs typeface="+mn-cs"/>
              </a:rPr>
              <a:t>Oddi</a:t>
            </a:r>
            <a:r>
              <a:rPr lang="es-ES_tradnl" sz="1200" b="0" i="0" kern="1200" dirty="0">
                <a:solidFill>
                  <a:schemeClr val="tx1"/>
                </a:solidFill>
                <a:effectLst/>
                <a:latin typeface="+mn-lt"/>
                <a:ea typeface="+mn-ea"/>
                <a:cs typeface="+mn-cs"/>
              </a:rPr>
              <a:t>, </a:t>
            </a:r>
            <a:r>
              <a:rPr lang="es-ES_tradnl" sz="1200" b="0" i="0" kern="1200" dirty="0" err="1">
                <a:solidFill>
                  <a:schemeClr val="tx1"/>
                </a:solidFill>
                <a:effectLst/>
                <a:latin typeface="+mn-lt"/>
                <a:ea typeface="+mn-ea"/>
                <a:cs typeface="+mn-cs"/>
              </a:rPr>
              <a:t>canulación</a:t>
            </a:r>
            <a:r>
              <a:rPr lang="es-ES_tradnl" sz="1200" b="0" i="0" kern="1200" dirty="0">
                <a:solidFill>
                  <a:schemeClr val="tx1"/>
                </a:solidFill>
                <a:effectLst/>
                <a:latin typeface="+mn-lt"/>
                <a:ea typeface="+mn-ea"/>
                <a:cs typeface="+mn-cs"/>
              </a:rPr>
              <a:t> difícil y la realización de una CPRE terapéutica (en lugar de diagnóstica).</a:t>
            </a:r>
            <a:endParaRPr lang="es-ES_tradnl" dirty="0"/>
          </a:p>
        </p:txBody>
      </p:sp>
      <p:sp>
        <p:nvSpPr>
          <p:cNvPr id="4" name="Marcador de número de diapositiva 3"/>
          <p:cNvSpPr>
            <a:spLocks noGrp="1"/>
          </p:cNvSpPr>
          <p:nvPr>
            <p:ph type="sldNum" sz="quarter" idx="10"/>
          </p:nvPr>
        </p:nvSpPr>
        <p:spPr/>
        <p:txBody>
          <a:bodyPr/>
          <a:lstStyle/>
          <a:p>
            <a:fld id="{A9254D57-57E2-6D43-9A4A-B52C14BBE7D8}" type="slidenum">
              <a:rPr lang="es-ES_tradnl" smtClean="0"/>
              <a:t>12</a:t>
            </a:fld>
            <a:endParaRPr lang="es-ES_tradnl"/>
          </a:p>
        </p:txBody>
      </p:sp>
    </p:spTree>
    <p:extLst>
      <p:ext uri="{BB962C8B-B14F-4D97-AF65-F5344CB8AC3E}">
        <p14:creationId xmlns:p14="http://schemas.microsoft.com/office/powerpoint/2010/main" val="824769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_tradnl"/>
              <a:t>Clic para editar título</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_tradnl"/>
              <a:t>Clic para editar título</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_tradnl"/>
              <a:t>Clic para editar título</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_tradnl"/>
              <a:t>Clic para editar título</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_tradnl"/>
              <a:t>Clic para editar título</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_tradnl"/>
              <a:t>Clic para editar título</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_tradnl"/>
              <a:t>Clic para editar título</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_tradnl"/>
              <a:t>Clic para editar título</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_tradnl"/>
              <a:t>Clic para editar título</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5/05/2021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5/05/2021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arget="../media/image9.jpe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arget="../media/image10.jpe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arget="../media/image11.jpeg" Type="http://schemas.openxmlformats.org/officeDocument/2006/relationships/image"/><Relationship Id="rId2" Target="../notesSlides/notesSlide16.xml" Type="http://schemas.openxmlformats.org/officeDocument/2006/relationships/notesSlide"/><Relationship Id="rId1" Target="../slideLayouts/slideLayout2.xml" Type="http://schemas.openxmlformats.org/officeDocument/2006/relationships/slideLayout"/><Relationship Id="rId4" Target="../media/image12.jpeg" Type="http://schemas.openxmlformats.org/officeDocument/2006/relationships/image"/></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arget="../media/image14.jpeg" Type="http://schemas.openxmlformats.org/officeDocument/2006/relationships/image"/><Relationship Id="rId2" Target="../notesSlides/notesSlide21.xml" Type="http://schemas.openxmlformats.org/officeDocument/2006/relationships/notesSlide"/><Relationship Id="rId1" Target="../slideLayouts/slideLayout2.xml" Type="http://schemas.openxmlformats.org/officeDocument/2006/relationships/slideLayout"/><Relationship Id="rId5" Target="../media/image16.jpeg" Type="http://schemas.openxmlformats.org/officeDocument/2006/relationships/image"/><Relationship Id="rId4" Target="../media/image15.jpeg" Type="http://schemas.openxmlformats.org/officeDocument/2006/relationships/image"/></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 Id="rId4" Target="../media/image3.jpeg" Type="http://schemas.openxmlformats.org/officeDocument/2006/relationships/image"/></Relationships>
</file>

<file path=ppt/slides/_rels/slide30.xml.rels><?xml version="1.0" encoding="UTF-8" standalone="yes" ?><Relationships xmlns="http://schemas.openxmlformats.org/package/2006/relationships"><Relationship Id="rId3" Target="../media/image18.png" Type="http://schemas.openxmlformats.org/officeDocument/2006/relationships/image"/><Relationship Id="rId2" Target="../media/image17.jpeg" Type="http://schemas.openxmlformats.org/officeDocument/2006/relationships/image"/><Relationship Id="rId1" Target="../slideLayouts/slideLayout2.xml" Type="http://schemas.openxmlformats.org/officeDocument/2006/relationships/slideLayout"/><Relationship Id="rId4" Target="../media/image19.jpeg" Type="http://schemas.openxmlformats.org/officeDocument/2006/relationships/image"/></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5.jpeg" Type="http://schemas.openxmlformats.org/officeDocument/2006/relationships/image"/><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arget="../media/image21.jpeg" Type="http://schemas.openxmlformats.org/officeDocument/2006/relationships/image"/><Relationship Id="rId2" Target="../notesSlides/notesSlide34.xml" Type="http://schemas.openxmlformats.org/officeDocument/2006/relationships/notesSlide"/><Relationship Id="rId1" Target="../slideLayouts/slideLayout2.xml" Type="http://schemas.openxmlformats.org/officeDocument/2006/relationships/slideLayout"/></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arget="../media/image22.jpeg" Type="http://schemas.openxmlformats.org/officeDocument/2006/relationships/image"/><Relationship Id="rId1" Target="../slideLayouts/slideLayout2.xml" Type="http://schemas.openxmlformats.org/officeDocument/2006/relationships/slideLayout"/></Relationships>
</file>

<file path=ppt/slides/_rels/slide45.xml.rels><?xml version="1.0" encoding="UTF-8" standalone="yes" ?><Relationships xmlns="http://schemas.openxmlformats.org/package/2006/relationships"><Relationship Id="rId2" Target="../media/image23.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F69C6-A2E0-497C-A4B6-9DEDEF90FBE0}"/>
              </a:ext>
            </a:extLst>
          </p:cNvPr>
          <p:cNvSpPr>
            <a:spLocks noGrp="1"/>
          </p:cNvSpPr>
          <p:nvPr>
            <p:ph type="ctrTitle"/>
          </p:nvPr>
        </p:nvSpPr>
        <p:spPr>
          <a:xfrm>
            <a:off x="1524000" y="868362"/>
            <a:ext cx="9144000" cy="2387600"/>
          </a:xfrm>
        </p:spPr>
        <p:txBody>
          <a:bodyPr/>
          <a:lstStyle/>
          <a:p>
            <a:r>
              <a:rPr lang="es-CO" b="0" dirty="0"/>
              <a:t>Enfoque del paciente con pancreatitis aguda </a:t>
            </a:r>
          </a:p>
        </p:txBody>
      </p:sp>
      <p:sp>
        <p:nvSpPr>
          <p:cNvPr id="3" name="Subtítulo 2">
            <a:extLst>
              <a:ext uri="{FF2B5EF4-FFF2-40B4-BE49-F238E27FC236}">
                <a16:creationId xmlns:a16="http://schemas.microsoft.com/office/drawing/2014/main" id="{3B5AFEE4-8772-4BD3-9073-1FD4D6A7FA4A}"/>
              </a:ext>
            </a:extLst>
          </p:cNvPr>
          <p:cNvSpPr>
            <a:spLocks noGrp="1"/>
          </p:cNvSpPr>
          <p:nvPr>
            <p:ph type="subTitle" idx="1"/>
          </p:nvPr>
        </p:nvSpPr>
        <p:spPr>
          <a:xfrm>
            <a:off x="2781300" y="3602039"/>
            <a:ext cx="6629400" cy="979389"/>
          </a:xfrm>
        </p:spPr>
        <p:txBody>
          <a:bodyPr/>
          <a:lstStyle/>
          <a:p>
            <a:r>
              <a:rPr lang="es-CO" dirty="0"/>
              <a:t>Sandra López Tamayo </a:t>
            </a:r>
          </a:p>
          <a:p>
            <a:r>
              <a:rPr lang="es-CO" dirty="0"/>
              <a:t>Residente de Cirugía General</a:t>
            </a:r>
          </a:p>
        </p:txBody>
      </p:sp>
    </p:spTree>
    <p:extLst>
      <p:ext uri="{BB962C8B-B14F-4D97-AF65-F5344CB8AC3E}">
        <p14:creationId xmlns:p14="http://schemas.microsoft.com/office/powerpoint/2010/main" val="59704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1336" y="298450"/>
            <a:ext cx="3829050" cy="1325563"/>
          </a:xfrm>
        </p:spPr>
        <p:txBody>
          <a:bodyPr/>
          <a:lstStyle/>
          <a:p>
            <a:pPr algn="ctr"/>
            <a:r>
              <a:rPr lang="es-ES_tradnl" b="0" dirty="0"/>
              <a:t>Etiología</a:t>
            </a:r>
          </a:p>
        </p:txBody>
      </p:sp>
      <p:sp>
        <p:nvSpPr>
          <p:cNvPr id="3" name="Marcador de contenido 2"/>
          <p:cNvSpPr>
            <a:spLocks noGrp="1"/>
          </p:cNvSpPr>
          <p:nvPr>
            <p:ph idx="1"/>
          </p:nvPr>
        </p:nvSpPr>
        <p:spPr>
          <a:xfrm>
            <a:off x="931336" y="1758156"/>
            <a:ext cx="10667997" cy="2090392"/>
          </a:xfrm>
        </p:spPr>
        <p:txBody>
          <a:bodyPr/>
          <a:lstStyle/>
          <a:p>
            <a:r>
              <a:rPr lang="es-ES_tradnl" b="1" dirty="0"/>
              <a:t>Alcohol:</a:t>
            </a:r>
          </a:p>
          <a:p>
            <a:pPr lvl="1"/>
            <a:r>
              <a:rPr lang="es-ES_tradnl" dirty="0"/>
              <a:t>25 -35% de los casos </a:t>
            </a:r>
          </a:p>
          <a:p>
            <a:pPr lvl="1"/>
            <a:r>
              <a:rPr lang="es-ES_tradnl" dirty="0"/>
              <a:t>Mecanismo de lesión pancreática desconocido:</a:t>
            </a:r>
          </a:p>
          <a:p>
            <a:pPr lvl="2"/>
            <a:r>
              <a:rPr lang="es-ES_tradnl" dirty="0"/>
              <a:t>Aumenta síntesis de enzimas por células acinares. </a:t>
            </a:r>
          </a:p>
          <a:p>
            <a:pPr lvl="2"/>
            <a:r>
              <a:rPr lang="es-ES_tradnl" dirty="0"/>
              <a:t>Hipersensibilización de los </a:t>
            </a:r>
            <a:r>
              <a:rPr lang="es-ES_tradnl" dirty="0" err="1"/>
              <a:t>acinos</a:t>
            </a:r>
            <a:r>
              <a:rPr lang="es-ES_tradnl" dirty="0"/>
              <a:t> a la colecistoquinina.</a:t>
            </a:r>
          </a:p>
          <a:p>
            <a:endParaRPr lang="es-ES_tradnl" dirty="0"/>
          </a:p>
        </p:txBody>
      </p:sp>
      <p:sp>
        <p:nvSpPr>
          <p:cNvPr id="4" name="Marcador de contenido 3"/>
          <p:cNvSpPr>
            <a:spLocks noGrp="1"/>
          </p:cNvSpPr>
          <p:nvPr>
            <p:ph idx="13"/>
          </p:nvPr>
        </p:nvSpPr>
        <p:spPr>
          <a:xfrm>
            <a:off x="5050654" y="3830739"/>
            <a:ext cx="6929679" cy="2413346"/>
          </a:xfrm>
        </p:spPr>
        <p:txBody>
          <a:bodyPr/>
          <a:lstStyle/>
          <a:p>
            <a:r>
              <a:rPr lang="es-ES_tradnl" dirty="0"/>
              <a:t>Factores genéticos, ambientales e idiosincráticos.</a:t>
            </a:r>
          </a:p>
          <a:p>
            <a:pPr marL="228600" lvl="1">
              <a:spcBef>
                <a:spcPts val="1000"/>
              </a:spcBef>
            </a:pPr>
            <a:r>
              <a:rPr lang="es-ES_tradnl" dirty="0"/>
              <a:t>10% consumidores crónicos de alcohol desarrollan pancreatitis aguda.</a:t>
            </a:r>
          </a:p>
          <a:p>
            <a:endParaRPr lang="es-ES_tradnl" dirty="0"/>
          </a:p>
        </p:txBody>
      </p:sp>
    </p:spTree>
    <p:extLst>
      <p:ext uri="{BB962C8B-B14F-4D97-AF65-F5344CB8AC3E}">
        <p14:creationId xmlns:p14="http://schemas.microsoft.com/office/powerpoint/2010/main" val="137855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19176" y="1604963"/>
            <a:ext cx="10667997" cy="2090392"/>
          </a:xfrm>
        </p:spPr>
        <p:txBody>
          <a:bodyPr/>
          <a:lstStyle/>
          <a:p>
            <a:r>
              <a:rPr lang="es-ES_tradnl" b="1" dirty="0" err="1"/>
              <a:t>Hipertrigliceridemia</a:t>
            </a:r>
            <a:r>
              <a:rPr lang="es-ES_tradnl" b="1" dirty="0"/>
              <a:t>:</a:t>
            </a:r>
          </a:p>
          <a:p>
            <a:pPr lvl="1"/>
            <a:r>
              <a:rPr lang="es-ES_tradnl" dirty="0"/>
              <a:t>1-14% de los casos. </a:t>
            </a:r>
          </a:p>
          <a:p>
            <a:pPr lvl="1"/>
            <a:r>
              <a:rPr lang="es-ES_tradnl" dirty="0"/>
              <a:t>Concentración sérica &gt;1000 mg/</a:t>
            </a:r>
            <a:r>
              <a:rPr lang="es-ES_tradnl" dirty="0" err="1"/>
              <a:t>dL</a:t>
            </a:r>
            <a:r>
              <a:rPr lang="es-ES_tradnl" dirty="0"/>
              <a:t>.</a:t>
            </a:r>
          </a:p>
          <a:p>
            <a:pPr lvl="1"/>
            <a:r>
              <a:rPr lang="es-ES_tradnl" dirty="0"/>
              <a:t>Niveles mas bajos contribuyen a la gravedad.</a:t>
            </a:r>
          </a:p>
          <a:p>
            <a:pPr lvl="1"/>
            <a:r>
              <a:rPr lang="es-ES_tradnl" dirty="0"/>
              <a:t>No es toxicidad de los triglicéridos. </a:t>
            </a:r>
          </a:p>
          <a:p>
            <a:pPr lvl="2"/>
            <a:r>
              <a:rPr lang="es-ES_tradnl" dirty="0"/>
              <a:t>Hidrólisis por la lipasa en ácidos grasos libres tóxicos. </a:t>
            </a:r>
          </a:p>
        </p:txBody>
      </p:sp>
      <p:sp>
        <p:nvSpPr>
          <p:cNvPr id="4" name="Marcador de contenido 3"/>
          <p:cNvSpPr>
            <a:spLocks noGrp="1"/>
          </p:cNvSpPr>
          <p:nvPr>
            <p:ph idx="13"/>
          </p:nvPr>
        </p:nvSpPr>
        <p:spPr>
          <a:xfrm>
            <a:off x="5810249" y="3887982"/>
            <a:ext cx="7061429" cy="2730110"/>
          </a:xfrm>
        </p:spPr>
        <p:txBody>
          <a:bodyPr>
            <a:normAutofit lnSpcReduction="10000"/>
          </a:bodyPr>
          <a:lstStyle/>
          <a:p>
            <a:r>
              <a:rPr lang="es-ES_tradnl" dirty="0"/>
              <a:t>Puede ser trastornos primarios (genéticos).</a:t>
            </a:r>
          </a:p>
          <a:p>
            <a:r>
              <a:rPr lang="es-ES_tradnl" dirty="0"/>
              <a:t>Adquiridos:</a:t>
            </a:r>
          </a:p>
          <a:p>
            <a:pPr lvl="1"/>
            <a:r>
              <a:rPr lang="es-ES_tradnl" dirty="0"/>
              <a:t>Obesidad</a:t>
            </a:r>
          </a:p>
          <a:p>
            <a:pPr lvl="1"/>
            <a:r>
              <a:rPr lang="es-ES_tradnl" dirty="0"/>
              <a:t>Diabetes</a:t>
            </a:r>
          </a:p>
          <a:p>
            <a:pPr lvl="1"/>
            <a:r>
              <a:rPr lang="es-ES_tradnl" dirty="0"/>
              <a:t>Hipotiroidismo</a:t>
            </a:r>
          </a:p>
          <a:p>
            <a:pPr lvl="1"/>
            <a:r>
              <a:rPr lang="es-ES_tradnl" dirty="0"/>
              <a:t>Embarazo</a:t>
            </a:r>
          </a:p>
          <a:p>
            <a:pPr lvl="1"/>
            <a:r>
              <a:rPr lang="es-ES_tradnl" dirty="0"/>
              <a:t>Estrógenos </a:t>
            </a:r>
          </a:p>
          <a:p>
            <a:pPr lvl="1"/>
            <a:r>
              <a:rPr lang="es-ES_tradnl" dirty="0"/>
              <a:t>Tamoxifeno</a:t>
            </a:r>
          </a:p>
        </p:txBody>
      </p:sp>
      <p:sp>
        <p:nvSpPr>
          <p:cNvPr id="5" name="Título 1"/>
          <p:cNvSpPr>
            <a:spLocks noGrp="1"/>
          </p:cNvSpPr>
          <p:nvPr>
            <p:ph type="title"/>
          </p:nvPr>
        </p:nvSpPr>
        <p:spPr>
          <a:xfrm>
            <a:off x="1190625" y="279400"/>
            <a:ext cx="3838575" cy="1325563"/>
          </a:xfrm>
        </p:spPr>
        <p:txBody>
          <a:bodyPr/>
          <a:lstStyle/>
          <a:p>
            <a:pPr algn="ctr"/>
            <a:r>
              <a:rPr lang="es-ES_tradnl" b="0" dirty="0"/>
              <a:t>Etiología</a:t>
            </a:r>
          </a:p>
        </p:txBody>
      </p:sp>
    </p:spTree>
    <p:extLst>
      <p:ext uri="{BB962C8B-B14F-4D97-AF65-F5344CB8AC3E}">
        <p14:creationId xmlns:p14="http://schemas.microsoft.com/office/powerpoint/2010/main" val="36364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8225" y="174625"/>
            <a:ext cx="3831454" cy="1325563"/>
          </a:xfrm>
        </p:spPr>
        <p:txBody>
          <a:bodyPr/>
          <a:lstStyle/>
          <a:p>
            <a:pPr algn="ctr"/>
            <a:r>
              <a:rPr lang="es-ES_tradnl" b="0" dirty="0"/>
              <a:t>Etiología </a:t>
            </a:r>
          </a:p>
        </p:txBody>
      </p:sp>
      <p:sp>
        <p:nvSpPr>
          <p:cNvPr id="3" name="Marcador de contenido 2"/>
          <p:cNvSpPr>
            <a:spLocks noGrp="1"/>
          </p:cNvSpPr>
          <p:nvPr>
            <p:ph idx="1"/>
          </p:nvPr>
        </p:nvSpPr>
        <p:spPr>
          <a:xfrm>
            <a:off x="904876" y="1606550"/>
            <a:ext cx="10667997" cy="2090392"/>
          </a:xfrm>
        </p:spPr>
        <p:txBody>
          <a:bodyPr/>
          <a:lstStyle/>
          <a:p>
            <a:r>
              <a:rPr lang="es-ES_tradnl" b="1" dirty="0"/>
              <a:t>Post CPRE</a:t>
            </a:r>
          </a:p>
          <a:p>
            <a:pPr lvl="1"/>
            <a:r>
              <a:rPr lang="es-ES_tradnl" dirty="0"/>
              <a:t>3% CPRE diagnóstica    5% CPRE terapéutica.</a:t>
            </a:r>
          </a:p>
          <a:p>
            <a:pPr lvl="1"/>
            <a:r>
              <a:rPr lang="es-ES_tradnl" dirty="0"/>
              <a:t>25% sometidos a manometría del esfínter de Oddi.</a:t>
            </a:r>
          </a:p>
          <a:p>
            <a:pPr lvl="1"/>
            <a:endParaRPr lang="es-ES_tradnl" dirty="0"/>
          </a:p>
        </p:txBody>
      </p:sp>
      <p:sp>
        <p:nvSpPr>
          <p:cNvPr id="4" name="Marcador de contenido 3"/>
          <p:cNvSpPr>
            <a:spLocks noGrp="1"/>
          </p:cNvSpPr>
          <p:nvPr>
            <p:ph idx="13"/>
          </p:nvPr>
        </p:nvSpPr>
        <p:spPr>
          <a:xfrm>
            <a:off x="5507855" y="3034293"/>
            <a:ext cx="6684145" cy="2961695"/>
          </a:xfrm>
        </p:spPr>
        <p:txBody>
          <a:bodyPr/>
          <a:lstStyle/>
          <a:p>
            <a:r>
              <a:rPr lang="es-ES_tradnl" dirty="0"/>
              <a:t>Factores de riesgo: </a:t>
            </a:r>
          </a:p>
          <a:p>
            <a:pPr lvl="1"/>
            <a:r>
              <a:rPr lang="es-ES_tradnl" dirty="0"/>
              <a:t>Falta de experiencia. </a:t>
            </a:r>
          </a:p>
          <a:p>
            <a:pPr lvl="1"/>
            <a:r>
              <a:rPr lang="es-ES_tradnl" dirty="0"/>
              <a:t>Disfunción del esfínter de Oddi.</a:t>
            </a:r>
          </a:p>
          <a:p>
            <a:pPr lvl="1"/>
            <a:r>
              <a:rPr lang="es-ES_tradnl" dirty="0"/>
              <a:t>Canulación difícil de la vía biliar.</a:t>
            </a:r>
          </a:p>
          <a:p>
            <a:pPr lvl="1"/>
            <a:r>
              <a:rPr lang="es-ES_tradnl" dirty="0"/>
              <a:t>CPRE terapéutica.</a:t>
            </a:r>
          </a:p>
          <a:p>
            <a:pPr lvl="1"/>
            <a:r>
              <a:rPr lang="es-ES_tradnl" dirty="0"/>
              <a:t>Canulación e inyección de contraste en conducto pancreático.</a:t>
            </a:r>
          </a:p>
        </p:txBody>
      </p:sp>
    </p:spTree>
    <p:extLst>
      <p:ext uri="{BB962C8B-B14F-4D97-AF65-F5344CB8AC3E}">
        <p14:creationId xmlns:p14="http://schemas.microsoft.com/office/powerpoint/2010/main" val="186132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5375" y="136525"/>
            <a:ext cx="3771900" cy="1325563"/>
          </a:xfrm>
        </p:spPr>
        <p:txBody>
          <a:bodyPr/>
          <a:lstStyle/>
          <a:p>
            <a:pPr algn="ctr"/>
            <a:r>
              <a:rPr lang="es-ES_tradnl" b="0" dirty="0"/>
              <a:t>Etiología</a:t>
            </a:r>
          </a:p>
        </p:txBody>
      </p:sp>
      <p:sp>
        <p:nvSpPr>
          <p:cNvPr id="3" name="Marcador de contenido 2"/>
          <p:cNvSpPr>
            <a:spLocks noGrp="1"/>
          </p:cNvSpPr>
          <p:nvPr>
            <p:ph idx="1"/>
          </p:nvPr>
        </p:nvSpPr>
        <p:spPr>
          <a:xfrm>
            <a:off x="1095375" y="1568450"/>
            <a:ext cx="10667997" cy="2090392"/>
          </a:xfrm>
        </p:spPr>
        <p:txBody>
          <a:bodyPr/>
          <a:lstStyle/>
          <a:p>
            <a:pPr>
              <a:lnSpc>
                <a:spcPct val="100000"/>
              </a:lnSpc>
            </a:pPr>
            <a:r>
              <a:rPr lang="es-ES_tradnl" b="1" dirty="0"/>
              <a:t>Medicamentos</a:t>
            </a:r>
          </a:p>
          <a:p>
            <a:pPr lvl="1">
              <a:lnSpc>
                <a:spcPct val="100000"/>
              </a:lnSpc>
            </a:pPr>
            <a:r>
              <a:rPr lang="es-ES_tradnl" dirty="0"/>
              <a:t>&lt;5% de los casos </a:t>
            </a:r>
          </a:p>
          <a:p>
            <a:pPr lvl="1">
              <a:lnSpc>
                <a:spcPct val="100000"/>
              </a:lnSpc>
            </a:pPr>
            <a:r>
              <a:rPr lang="es-ES_tradnl" dirty="0"/>
              <a:t>Mortalidad baja</a:t>
            </a:r>
          </a:p>
        </p:txBody>
      </p:sp>
      <p:sp>
        <p:nvSpPr>
          <p:cNvPr id="4" name="Marcador de contenido 3"/>
          <p:cNvSpPr>
            <a:spLocks noGrp="1"/>
          </p:cNvSpPr>
          <p:nvPr>
            <p:ph idx="13"/>
          </p:nvPr>
        </p:nvSpPr>
        <p:spPr>
          <a:xfrm>
            <a:off x="5245566" y="3277842"/>
            <a:ext cx="6684145" cy="2413346"/>
          </a:xfrm>
        </p:spPr>
        <p:txBody>
          <a:bodyPr/>
          <a:lstStyle/>
          <a:p>
            <a:r>
              <a:rPr lang="es-ES_tradnl" dirty="0"/>
              <a:t>Reacciones inmunológicas. </a:t>
            </a:r>
          </a:p>
          <a:p>
            <a:r>
              <a:rPr lang="es-ES_tradnl" dirty="0"/>
              <a:t>Efecto tóxico directo. </a:t>
            </a:r>
          </a:p>
          <a:p>
            <a:r>
              <a:rPr lang="es-ES_tradnl" dirty="0"/>
              <a:t>Acumulación de metabolitos tóxicos.</a:t>
            </a:r>
          </a:p>
          <a:p>
            <a:r>
              <a:rPr lang="es-ES_tradnl" dirty="0"/>
              <a:t>Isquemia.</a:t>
            </a:r>
          </a:p>
          <a:p>
            <a:r>
              <a:rPr lang="es-ES_tradnl" dirty="0"/>
              <a:t>Trombosis intravascular.</a:t>
            </a:r>
          </a:p>
          <a:p>
            <a:r>
              <a:rPr lang="es-ES_tradnl" dirty="0"/>
              <a:t>Aumento de la viscosidad del jugo pancreático.</a:t>
            </a:r>
          </a:p>
        </p:txBody>
      </p:sp>
    </p:spTree>
    <p:extLst>
      <p:ext uri="{BB962C8B-B14F-4D97-AF65-F5344CB8AC3E}">
        <p14:creationId xmlns:p14="http://schemas.microsoft.com/office/powerpoint/2010/main" val="34551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0966" y="166860"/>
            <a:ext cx="4495800" cy="1325563"/>
          </a:xfrm>
        </p:spPr>
        <p:txBody>
          <a:bodyPr/>
          <a:lstStyle/>
          <a:p>
            <a:pPr algn="ctr"/>
            <a:r>
              <a:rPr lang="es-ES_tradnl" b="0" dirty="0"/>
              <a:t>Fisiopatología</a:t>
            </a:r>
          </a:p>
        </p:txBody>
      </p:sp>
      <p:sp>
        <p:nvSpPr>
          <p:cNvPr id="3" name="Marcador de contenido 2"/>
          <p:cNvSpPr>
            <a:spLocks noGrp="1"/>
          </p:cNvSpPr>
          <p:nvPr>
            <p:ph idx="1"/>
          </p:nvPr>
        </p:nvSpPr>
        <p:spPr>
          <a:xfrm>
            <a:off x="1314450" y="1825625"/>
            <a:ext cx="10039348" cy="2090392"/>
          </a:xfrm>
        </p:spPr>
        <p:txBody>
          <a:bodyPr/>
          <a:lstStyle/>
          <a:p>
            <a:r>
              <a:rPr lang="es-ES_tradnl" b="1" dirty="0"/>
              <a:t>Eventos </a:t>
            </a:r>
            <a:r>
              <a:rPr lang="es-ES_tradnl" b="1" dirty="0" err="1"/>
              <a:t>intrapancreáticos</a:t>
            </a:r>
            <a:r>
              <a:rPr lang="es-ES_tradnl" b="1" dirty="0"/>
              <a:t>:</a:t>
            </a:r>
            <a:endParaRPr lang="es-ES_tradnl" dirty="0"/>
          </a:p>
          <a:p>
            <a:pPr marL="457200" indent="-457200">
              <a:buFont typeface="+mj-lt"/>
              <a:buAutoNum type="arabicPeriod"/>
            </a:pPr>
            <a:r>
              <a:rPr lang="es-ES_tradnl" dirty="0"/>
              <a:t>Activación </a:t>
            </a:r>
            <a:r>
              <a:rPr lang="es-ES_tradnl" dirty="0" err="1"/>
              <a:t>intraacinar</a:t>
            </a:r>
            <a:r>
              <a:rPr lang="es-ES_tradnl" dirty="0"/>
              <a:t> de enzimas proteolíticas (tripsina).</a:t>
            </a:r>
          </a:p>
          <a:p>
            <a:pPr lvl="2"/>
            <a:r>
              <a:rPr lang="es-ES_tradnl" dirty="0">
                <a:solidFill>
                  <a:schemeClr val="tx1"/>
                </a:solidFill>
              </a:rPr>
              <a:t>Bloqueo de la secreción de enzimas pancreáticas mientras continúa la síntesis.</a:t>
            </a:r>
            <a:endParaRPr lang="es-ES_tradnl" b="1" dirty="0"/>
          </a:p>
          <a:p>
            <a:pPr lvl="2"/>
            <a:r>
              <a:rPr lang="es-ES_tradnl" b="1" dirty="0">
                <a:sym typeface="Wingdings"/>
              </a:rPr>
              <a:t> Lesión </a:t>
            </a:r>
            <a:r>
              <a:rPr lang="es-ES_tradnl" b="1" dirty="0" err="1">
                <a:sym typeface="Wingdings"/>
              </a:rPr>
              <a:t>autodigestiva</a:t>
            </a:r>
            <a:r>
              <a:rPr lang="es-ES_tradnl" b="1" dirty="0">
                <a:sym typeface="Wingdings"/>
              </a:rPr>
              <a:t> de la glándula  </a:t>
            </a:r>
            <a:r>
              <a:rPr lang="es-ES_tradnl" dirty="0">
                <a:sym typeface="Wingdings"/>
              </a:rPr>
              <a:t>enzimas activas.</a:t>
            </a:r>
            <a:endParaRPr lang="es-ES_tradnl" b="1" dirty="0"/>
          </a:p>
        </p:txBody>
      </p:sp>
      <p:sp>
        <p:nvSpPr>
          <p:cNvPr id="4" name="Marcador de contenido 3"/>
          <p:cNvSpPr>
            <a:spLocks noGrp="1"/>
          </p:cNvSpPr>
          <p:nvPr>
            <p:ph idx="13"/>
          </p:nvPr>
        </p:nvSpPr>
        <p:spPr>
          <a:xfrm>
            <a:off x="4764235" y="3975105"/>
            <a:ext cx="6998471" cy="2413346"/>
          </a:xfrm>
        </p:spPr>
        <p:txBody>
          <a:bodyPr>
            <a:normAutofit fontScale="92500" lnSpcReduction="20000"/>
          </a:bodyPr>
          <a:lstStyle/>
          <a:p>
            <a:pPr marL="457200" marR="0" lvl="0" indent="-457200" defTabSz="914400" eaLnBrk="1" fontAlgn="auto" latinLnBrk="0" hangingPunct="1">
              <a:lnSpc>
                <a:spcPct val="120000"/>
              </a:lnSpc>
              <a:spcBef>
                <a:spcPts val="0"/>
              </a:spcBef>
              <a:spcAft>
                <a:spcPts val="0"/>
              </a:spcAft>
              <a:buClrTx/>
              <a:buSzTx/>
              <a:buFont typeface="+mj-lt"/>
              <a:buNone/>
              <a:tabLst/>
              <a:defRPr/>
            </a:pPr>
            <a:r>
              <a:rPr lang="es-ES_tradnl" dirty="0"/>
              <a:t>2. Lesión </a:t>
            </a:r>
            <a:r>
              <a:rPr lang="es-ES_tradnl" dirty="0" err="1"/>
              <a:t>microcirculatoria</a:t>
            </a:r>
            <a:endParaRPr lang="es-ES_tradnl" dirty="0"/>
          </a:p>
          <a:p>
            <a:pPr lvl="1">
              <a:lnSpc>
                <a:spcPct val="120000"/>
              </a:lnSpc>
              <a:spcBef>
                <a:spcPts val="0"/>
              </a:spcBef>
            </a:pPr>
            <a:r>
              <a:rPr lang="es-ES_tradnl" dirty="0"/>
              <a:t>Daño endotelial por enzimas pancreáticas.</a:t>
            </a:r>
          </a:p>
          <a:p>
            <a:pPr lvl="1">
              <a:lnSpc>
                <a:spcPct val="120000"/>
              </a:lnSpc>
              <a:spcBef>
                <a:spcPts val="0"/>
              </a:spcBef>
            </a:pPr>
            <a:r>
              <a:rPr lang="es-ES_tradnl" dirty="0"/>
              <a:t>Vasoconstricción </a:t>
            </a:r>
            <a:r>
              <a:rPr lang="es-ES_tradnl" dirty="0">
                <a:sym typeface="Wingdings"/>
              </a:rPr>
              <a:t>Estasis venoso  Disminución de la saturación de Oxígeno  Isquemia progresiva  Aumento de la permeabilidad vascular  Inflamación glandular.</a:t>
            </a:r>
          </a:p>
          <a:p>
            <a:pPr marL="0" indent="0">
              <a:lnSpc>
                <a:spcPct val="120000"/>
              </a:lnSpc>
              <a:spcBef>
                <a:spcPts val="0"/>
              </a:spcBef>
              <a:buNone/>
            </a:pPr>
            <a:r>
              <a:rPr lang="es-ES_tradnl" dirty="0">
                <a:sym typeface="Wingdings"/>
              </a:rPr>
              <a:t>3. </a:t>
            </a:r>
            <a:r>
              <a:rPr lang="es-ES_tradnl" dirty="0" err="1">
                <a:sym typeface="Wingdings"/>
              </a:rPr>
              <a:t>Quimioatracción</a:t>
            </a:r>
            <a:r>
              <a:rPr lang="es-ES_tradnl" dirty="0">
                <a:sym typeface="Wingdings"/>
              </a:rPr>
              <a:t> de leucocitos</a:t>
            </a:r>
          </a:p>
          <a:p>
            <a:pPr lvl="1">
              <a:lnSpc>
                <a:spcPct val="120000"/>
              </a:lnSpc>
              <a:spcBef>
                <a:spcPts val="0"/>
              </a:spcBef>
            </a:pPr>
            <a:r>
              <a:rPr lang="es-ES_tradnl" dirty="0">
                <a:sym typeface="Wingdings"/>
              </a:rPr>
              <a:t>Liberación de citocinas y estrés oxidativo.</a:t>
            </a:r>
            <a:endParaRPr lang="es-ES_tradnl" dirty="0"/>
          </a:p>
        </p:txBody>
      </p:sp>
      <p:cxnSp>
        <p:nvCxnSpPr>
          <p:cNvPr id="14" name="Conector angular 13"/>
          <p:cNvCxnSpPr>
            <a:cxnSpLocks/>
          </p:cNvCxnSpPr>
          <p:nvPr/>
        </p:nvCxnSpPr>
        <p:spPr>
          <a:xfrm rot="10800000" flipV="1">
            <a:off x="3606800" y="3091387"/>
            <a:ext cx="4538138" cy="457201"/>
          </a:xfrm>
          <a:prstGeom prst="bentConnector3">
            <a:avLst>
              <a:gd name="adj1" fmla="val -44240"/>
            </a:avLst>
          </a:prstGeom>
          <a:ln w="12700"/>
        </p:spPr>
        <p:style>
          <a:lnRef idx="2">
            <a:schemeClr val="accent1">
              <a:shade val="50000"/>
            </a:schemeClr>
          </a:lnRef>
          <a:fillRef idx="1">
            <a:schemeClr val="accent1"/>
          </a:fillRef>
          <a:effectRef idx="0">
            <a:schemeClr val="accent1"/>
          </a:effectRef>
          <a:fontRef idx="minor">
            <a:schemeClr val="lt1"/>
          </a:fontRef>
        </p:style>
      </p:cxnSp>
      <p:sp>
        <p:nvSpPr>
          <p:cNvPr id="28" name="Flecha doblada hacia arriba 27"/>
          <p:cNvSpPr/>
          <p:nvPr/>
        </p:nvSpPr>
        <p:spPr>
          <a:xfrm flipH="1">
            <a:off x="3295649" y="3429000"/>
            <a:ext cx="311150" cy="119588"/>
          </a:xfrm>
          <a:prstGeom prst="bentUpArrow">
            <a:avLst>
              <a:gd name="adj1" fmla="val 4131"/>
              <a:gd name="adj2" fmla="val 27721"/>
              <a:gd name="adj3"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9" name="Elipse 28"/>
          <p:cNvSpPr/>
          <p:nvPr/>
        </p:nvSpPr>
        <p:spPr>
          <a:xfrm>
            <a:off x="8144938" y="2965446"/>
            <a:ext cx="237066" cy="19896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1158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7.91667E-6 -2.59259E-6 L 7.91667E-6 -2.59259E-6 C 0.00417 0.0007 0.00834 0.00232 0.01251 0.00232 C 0.01394 0.00232 0.01524 0.00046 0.01667 -2.59259E-6 C 0.01993 -0.00116 0.02318 -0.00185 0.02644 -0.00254 C 0.04167 -0.00023 0.0405 -0.00856 0.04311 0.00741 C 0.04363 0.01065 0.04402 0.01389 0.04454 0.01713 C 0.04402 0.02546 0.04376 0.0338 0.04311 0.0419 C 0.04285 0.04445 0.04258 0.04722 0.04167 0.04931 C 0.04063 0.05162 0.03894 0.05255 0.03751 0.05417 C 0.0366 0.05671 0.0362 0.05996 0.03477 0.06158 C 0.02527 0.07199 -0.0065 0.06898 -0.00689 0.06898 C -0.01158 0.06991 -0.01614 0.07153 -0.02083 0.07153 C -0.02356 0.07153 -0.0263 0.06945 -0.02916 0.06898 C -0.03697 0.06783 -0.04492 0.06736 -0.05273 0.06667 L -0.0763 0.06898 L -0.10546 0.07153 C -0.11106 0.07199 -0.11666 0.07315 -0.12213 0.07408 C -0.1384 0.07315 -0.15468 0.07338 -0.17083 0.07153 C -0.17994 0.07037 -0.18971 0.06551 -0.19856 0.06158 C -0.20038 0.06088 -0.20221 0.05949 -0.20416 0.05926 L -0.21666 0.05671 C -0.22265 0.05741 -0.22864 0.05787 -0.23463 0.05926 C -0.23658 0.05949 -0.2384 0.06088 -0.24023 0.06158 C -0.24257 0.0625 -0.24479 0.06343 -0.24713 0.06412 C -0.25182 0.06528 -0.2565 0.06574 -0.26106 0.06667 C -0.29049 0.07963 -0.25898 0.06667 -0.3388 0.06667 C -0.34609 0.06667 -0.40976 0.07084 -0.41939 0.07153 C -0.43046 0.06991 -0.43515 0.07685 -0.4388 0.06158 C -0.43958 0.05857 -0.43984 0.05509 -0.44023 0.05185 C -0.43984 0.03704 -0.447 0.01019 -0.4388 0.00741 C -0.39439 -0.00879 -0.30273 0.00232 -0.30273 0.00232 C -0.27551 0.00556 -0.27916 0.00648 -0.24583 0.00232 C -0.24439 0.00209 -0.24309 0.00046 -0.24166 -2.59259E-6 C -0.23801 -0.00139 -0.23424 -0.00185 -0.23046 -0.00254 C -0.19661 -0.00856 -0.22851 -0.00185 -0.20273 -0.00741 L -0.12916 -0.00509 C -0.12447 -0.00486 -0.11992 -0.00301 -0.11523 -0.00254 C -0.10273 -0.00139 -0.09023 -0.00092 -0.07773 -2.59259E-6 L -0.06939 0.00486 L -0.06523 0.00741 C -0.05833 0.00648 -0.0513 0.00648 -0.04439 0.00486 C -0.01679 -0.00208 -0.05898 -2.59259E-6 -0.02499 -2.59259E-6 L -0.02499 -2.59259E-6 L -0.02499 -2.59259E-6 " pathEditMode="relative" ptsTypes="AAAAAAAAAAAAAAAAAAAAAAAAAAAAAAAAAAAAAAAAAAAAA">
                                      <p:cBhvr>
                                        <p:cTn id="24" dur="2000" fill="hold"/>
                                        <p:tgtEl>
                                          <p:spTgt spid="29"/>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childTnLst>
                                    <p:set>
                                      <p:cBhvr rctx="PPT">
                                        <p:cTn id="28" dur="indefinite"/>
                                        <p:tgtEl>
                                          <p:spTgt spid="3">
                                            <p:txEl>
                                              <p:pRg st="0" end="0"/>
                                            </p:txEl>
                                          </p:spTgt>
                                        </p:tgtEl>
                                        <p:attrNameLst>
                                          <p:attrName>style.opacity</p:attrName>
                                        </p:attrNameLst>
                                      </p:cBhvr>
                                      <p:to>
                                        <p:strVal val="0.25"/>
                                      </p:to>
                                    </p:set>
                                    <p:animEffect filter="image" prLst="opacity: 0.25">
                                      <p:cBhvr rctx="IE">
                                        <p:cTn id="29" dur="indefinite"/>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mph" presetSubtype="0" grpId="1" nodeType="clickEffect">
                                  <p:stCondLst>
                                    <p:cond delay="0"/>
                                  </p:stCondLst>
                                  <p:childTnLst>
                                    <p:set>
                                      <p:cBhvr rctx="PPT">
                                        <p:cTn id="33" dur="indefinite"/>
                                        <p:tgtEl>
                                          <p:spTgt spid="3">
                                            <p:txEl>
                                              <p:pRg st="1" end="1"/>
                                            </p:txEl>
                                          </p:spTgt>
                                        </p:tgtEl>
                                        <p:attrNameLst>
                                          <p:attrName>style.opacity</p:attrName>
                                        </p:attrNameLst>
                                      </p:cBhvr>
                                      <p:to>
                                        <p:strVal val="0.25"/>
                                      </p:to>
                                    </p:set>
                                    <p:animEffect filter="image" prLst="opacity: 0.25">
                                      <p:cBhvr rctx="IE">
                                        <p:cTn id="34" dur="indefinite"/>
                                        <p:tgtEl>
                                          <p:spTgt spid="3">
                                            <p:txEl>
                                              <p:pRg st="1" end="1"/>
                                            </p:txEl>
                                          </p:spTgt>
                                        </p:tgtEl>
                                      </p:cBhvr>
                                    </p:animEffect>
                                  </p:childTnLst>
                                </p:cTn>
                              </p:par>
                              <p:par>
                                <p:cTn id="35" presetID="9" presetClass="emph" presetSubtype="0" grpId="1" nodeType="withEffect">
                                  <p:stCondLst>
                                    <p:cond delay="0"/>
                                  </p:stCondLst>
                                  <p:childTnLst>
                                    <p:set>
                                      <p:cBhvr rctx="PPT">
                                        <p:cTn id="36" dur="indefinite"/>
                                        <p:tgtEl>
                                          <p:spTgt spid="3">
                                            <p:txEl>
                                              <p:pRg st="2" end="2"/>
                                            </p:txEl>
                                          </p:spTgt>
                                        </p:tgtEl>
                                        <p:attrNameLst>
                                          <p:attrName>style.opacity</p:attrName>
                                        </p:attrNameLst>
                                      </p:cBhvr>
                                      <p:to>
                                        <p:strVal val="0.25"/>
                                      </p:to>
                                    </p:set>
                                    <p:animEffect filter="image" prLst="opacity: 0.25">
                                      <p:cBhvr rctx="IE">
                                        <p:cTn id="37" dur="indefinite"/>
                                        <p:tgtEl>
                                          <p:spTgt spid="3">
                                            <p:txEl>
                                              <p:pRg st="2" end="2"/>
                                            </p:txEl>
                                          </p:spTgt>
                                        </p:tgtEl>
                                      </p:cBhvr>
                                    </p:animEffect>
                                  </p:childTnLst>
                                </p:cTn>
                              </p:par>
                              <p:par>
                                <p:cTn id="38" presetID="9" presetClass="emph" presetSubtype="0" grpId="1" nodeType="withEffect">
                                  <p:stCondLst>
                                    <p:cond delay="0"/>
                                  </p:stCondLst>
                                  <p:childTnLst>
                                    <p:set>
                                      <p:cBhvr rctx="PPT">
                                        <p:cTn id="39" dur="indefinite"/>
                                        <p:tgtEl>
                                          <p:spTgt spid="3">
                                            <p:txEl>
                                              <p:pRg st="3" end="3"/>
                                            </p:txEl>
                                          </p:spTgt>
                                        </p:tgtEl>
                                        <p:attrNameLst>
                                          <p:attrName>style.opacity</p:attrName>
                                        </p:attrNameLst>
                                      </p:cBhvr>
                                      <p:to>
                                        <p:strVal val="0.25"/>
                                      </p:to>
                                    </p:set>
                                    <p:animEffect filter="image" prLst="opacity: 0.25">
                                      <p:cBhvr rctx="IE">
                                        <p:cTn id="40" dur="indefinite"/>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bldLvl="2"/>
      <p:bldP spid="28" grpId="0" animBg="1"/>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942975" y="197643"/>
            <a:ext cx="4391025" cy="1325563"/>
          </a:xfrm>
        </p:spPr>
        <p:txBody>
          <a:bodyPr/>
          <a:lstStyle/>
          <a:p>
            <a:pPr algn="ctr"/>
            <a:r>
              <a:rPr lang="es-ES_tradnl" b="0" dirty="0"/>
              <a:t>Fisiopatología</a:t>
            </a:r>
          </a:p>
        </p:txBody>
      </p:sp>
      <p:pic>
        <p:nvPicPr>
          <p:cNvPr id="5" name="Imagen 4"/>
          <p:cNvPicPr>
            <a:picLocks noChangeAspect="1"/>
          </p:cNvPicPr>
          <p:nvPr/>
        </p:nvPicPr>
        <p:blipFill>
          <a:blip r:embed="rId3"/>
          <a:stretch>
            <a:fillRect/>
          </a:stretch>
        </p:blipFill>
        <p:spPr>
          <a:xfrm>
            <a:off x="3264364" y="1523206"/>
            <a:ext cx="8699500" cy="4394200"/>
          </a:xfrm>
          <a:prstGeom prst="rect">
            <a:avLst/>
          </a:prstGeom>
        </p:spPr>
      </p:pic>
    </p:spTree>
    <p:extLst>
      <p:ext uri="{BB962C8B-B14F-4D97-AF65-F5344CB8AC3E}">
        <p14:creationId xmlns:p14="http://schemas.microsoft.com/office/powerpoint/2010/main" val="156515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9650" y="250825"/>
            <a:ext cx="4543425" cy="1325563"/>
          </a:xfrm>
        </p:spPr>
        <p:txBody>
          <a:bodyPr/>
          <a:lstStyle/>
          <a:p>
            <a:pPr algn="ctr"/>
            <a:r>
              <a:rPr lang="es-ES_tradnl" b="0" dirty="0"/>
              <a:t>Fisiopatología</a:t>
            </a:r>
          </a:p>
        </p:txBody>
      </p:sp>
      <p:sp>
        <p:nvSpPr>
          <p:cNvPr id="3" name="Marcador de contenido 2"/>
          <p:cNvSpPr>
            <a:spLocks noGrp="1"/>
          </p:cNvSpPr>
          <p:nvPr>
            <p:ph idx="1"/>
          </p:nvPr>
        </p:nvSpPr>
        <p:spPr>
          <a:xfrm>
            <a:off x="1009651" y="1701006"/>
            <a:ext cx="10344148" cy="2090392"/>
          </a:xfrm>
        </p:spPr>
        <p:txBody>
          <a:bodyPr>
            <a:normAutofit/>
          </a:bodyPr>
          <a:lstStyle/>
          <a:p>
            <a:r>
              <a:rPr lang="es-ES_tradnl" b="1" dirty="0"/>
              <a:t>Eventos sistémicos</a:t>
            </a:r>
          </a:p>
          <a:p>
            <a:pPr lvl="1"/>
            <a:r>
              <a:rPr lang="es-ES_tradnl" dirty="0"/>
              <a:t>Células inflamatorias reclutadas en el páncreas conducen a lesión acinar. </a:t>
            </a:r>
          </a:p>
          <a:p>
            <a:pPr lvl="1"/>
            <a:r>
              <a:rPr lang="es-ES_tradnl" dirty="0">
                <a:sym typeface="Wingdings"/>
              </a:rPr>
              <a:t></a:t>
            </a:r>
            <a:r>
              <a:rPr lang="es-ES_tradnl" dirty="0"/>
              <a:t>Elevación de mediadores proinflamatorios. </a:t>
            </a:r>
          </a:p>
          <a:p>
            <a:pPr lvl="2"/>
            <a:r>
              <a:rPr lang="es-ES_tradnl" dirty="0"/>
              <a:t>TNF-α; IL-1, IL-2, IL-6.</a:t>
            </a:r>
          </a:p>
          <a:p>
            <a:pPr lvl="2"/>
            <a:endParaRPr lang="es-ES_tradnl" dirty="0"/>
          </a:p>
        </p:txBody>
      </p:sp>
      <p:sp>
        <p:nvSpPr>
          <p:cNvPr id="4" name="Marcador de contenido 3"/>
          <p:cNvSpPr>
            <a:spLocks noGrp="1"/>
          </p:cNvSpPr>
          <p:nvPr>
            <p:ph idx="13"/>
          </p:nvPr>
        </p:nvSpPr>
        <p:spPr>
          <a:xfrm>
            <a:off x="5164954" y="3173067"/>
            <a:ext cx="6684145" cy="2413346"/>
          </a:xfrm>
        </p:spPr>
        <p:txBody>
          <a:bodyPr>
            <a:normAutofit/>
          </a:bodyPr>
          <a:lstStyle/>
          <a:p>
            <a:endParaRPr lang="es-ES_tradnl" dirty="0"/>
          </a:p>
          <a:p>
            <a:r>
              <a:rPr lang="es-ES_tradnl" dirty="0"/>
              <a:t>Síndrome de respuesta inflamatoria sistémica.</a:t>
            </a:r>
          </a:p>
          <a:p>
            <a:r>
              <a:rPr lang="es-ES_tradnl" dirty="0"/>
              <a:t>Formación del tercer espacio. </a:t>
            </a:r>
          </a:p>
          <a:p>
            <a:r>
              <a:rPr lang="es-ES_tradnl" dirty="0"/>
              <a:t>Falla de órganos. </a:t>
            </a:r>
          </a:p>
          <a:p>
            <a:r>
              <a:rPr lang="es-ES_tradnl" dirty="0"/>
              <a:t>Disfunción multiorgánica.</a:t>
            </a:r>
          </a:p>
        </p:txBody>
      </p:sp>
    </p:spTree>
    <p:extLst>
      <p:ext uri="{BB962C8B-B14F-4D97-AF65-F5344CB8AC3E}">
        <p14:creationId xmlns:p14="http://schemas.microsoft.com/office/powerpoint/2010/main" val="10087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66218"/>
            <a:ext cx="10515600" cy="1325563"/>
          </a:xfrm>
        </p:spPr>
        <p:txBody>
          <a:bodyPr>
            <a:normAutofit/>
          </a:bodyPr>
          <a:lstStyle/>
          <a:p>
            <a:pPr algn="ctr"/>
            <a:r>
              <a:rPr lang="es-ES_tradnl" sz="8000" b="0" dirty="0"/>
              <a:t>Pausa</a:t>
            </a:r>
          </a:p>
        </p:txBody>
      </p:sp>
    </p:spTree>
    <p:extLst>
      <p:ext uri="{BB962C8B-B14F-4D97-AF65-F5344CB8AC3E}">
        <p14:creationId xmlns:p14="http://schemas.microsoft.com/office/powerpoint/2010/main" val="1766815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025" y="203200"/>
            <a:ext cx="4181475" cy="1325563"/>
          </a:xfrm>
        </p:spPr>
        <p:txBody>
          <a:bodyPr/>
          <a:lstStyle/>
          <a:p>
            <a:pPr algn="ctr"/>
            <a:r>
              <a:rPr lang="es-ES_tradnl" b="0" dirty="0"/>
              <a:t>Diagnóstico</a:t>
            </a:r>
          </a:p>
        </p:txBody>
      </p:sp>
      <p:sp>
        <p:nvSpPr>
          <p:cNvPr id="3" name="Marcador de contenido 2"/>
          <p:cNvSpPr>
            <a:spLocks noGrp="1"/>
          </p:cNvSpPr>
          <p:nvPr>
            <p:ph idx="1"/>
          </p:nvPr>
        </p:nvSpPr>
        <p:spPr>
          <a:xfrm>
            <a:off x="885826" y="1597025"/>
            <a:ext cx="10667997" cy="2090392"/>
          </a:xfrm>
        </p:spPr>
        <p:txBody>
          <a:bodyPr/>
          <a:lstStyle/>
          <a:p>
            <a:r>
              <a:rPr lang="es-ES_tradnl" dirty="0">
                <a:solidFill>
                  <a:schemeClr val="tx1"/>
                </a:solidFill>
              </a:rPr>
              <a:t>Al menos 2 de los siguientes: </a:t>
            </a:r>
            <a:endParaRPr lang="es-ES_tradnl" dirty="0"/>
          </a:p>
          <a:p>
            <a:pPr lvl="1" fontAlgn="base"/>
            <a:r>
              <a:rPr lang="es-ES_tradnl" dirty="0">
                <a:solidFill>
                  <a:schemeClr val="tx1"/>
                </a:solidFill>
              </a:rPr>
              <a:t>Dolor abdominal consistente con la enfermedad.*</a:t>
            </a:r>
          </a:p>
          <a:p>
            <a:pPr lvl="1" fontAlgn="base"/>
            <a:r>
              <a:rPr lang="es-ES_tradnl" dirty="0">
                <a:solidFill>
                  <a:schemeClr val="tx1"/>
                </a:solidFill>
              </a:rPr>
              <a:t>Evidencia bioquímica de pancreatitis (amilasa o lipasa &gt; 3 veces el límite superior de lo normal).</a:t>
            </a:r>
          </a:p>
          <a:p>
            <a:pPr lvl="1" fontAlgn="base"/>
            <a:r>
              <a:rPr lang="es-ES_tradnl" dirty="0">
                <a:solidFill>
                  <a:schemeClr val="tx1"/>
                </a:solidFill>
              </a:rPr>
              <a:t>Hallazgos característicos en imagen abdominal.</a:t>
            </a:r>
          </a:p>
        </p:txBody>
      </p:sp>
      <p:sp>
        <p:nvSpPr>
          <p:cNvPr id="4" name="Marcador de contenido 3"/>
          <p:cNvSpPr>
            <a:spLocks noGrp="1"/>
          </p:cNvSpPr>
          <p:nvPr>
            <p:ph idx="13"/>
          </p:nvPr>
        </p:nvSpPr>
        <p:spPr>
          <a:xfrm>
            <a:off x="5507855" y="3515967"/>
            <a:ext cx="6684145" cy="2413346"/>
          </a:xfrm>
        </p:spPr>
        <p:txBody>
          <a:bodyPr>
            <a:noAutofit/>
          </a:bodyPr>
          <a:lstStyle/>
          <a:p>
            <a:r>
              <a:rPr lang="es-ES_tradnl" dirty="0">
                <a:solidFill>
                  <a:schemeClr val="tx1"/>
                </a:solidFill>
              </a:rPr>
              <a:t>Dolor epigástrico o del hipocondrio derecho o izquierdo.</a:t>
            </a:r>
          </a:p>
          <a:p>
            <a:pPr lvl="1"/>
            <a:r>
              <a:rPr lang="es-ES_tradnl" dirty="0">
                <a:solidFill>
                  <a:schemeClr val="tx1"/>
                </a:solidFill>
              </a:rPr>
              <a:t>Biliar: pico 10 - 20 min.</a:t>
            </a:r>
          </a:p>
          <a:p>
            <a:pPr lvl="1"/>
            <a:r>
              <a:rPr lang="es-ES_tradnl" dirty="0">
                <a:solidFill>
                  <a:schemeClr val="tx1"/>
                </a:solidFill>
              </a:rPr>
              <a:t>Otras causas: insidioso y mal localizado. </a:t>
            </a:r>
          </a:p>
          <a:p>
            <a:r>
              <a:rPr lang="es-ES_tradnl" dirty="0">
                <a:solidFill>
                  <a:schemeClr val="tx1"/>
                </a:solidFill>
              </a:rPr>
              <a:t>Irradiado a la espalda en el 50% de las veces. </a:t>
            </a:r>
          </a:p>
          <a:p>
            <a:r>
              <a:rPr lang="es-ES_tradnl" dirty="0">
                <a:solidFill>
                  <a:schemeClr val="tx1"/>
                </a:solidFill>
              </a:rPr>
              <a:t>Persiste horas o días</a:t>
            </a:r>
          </a:p>
          <a:p>
            <a:r>
              <a:rPr lang="es-ES_tradnl" dirty="0">
                <a:solidFill>
                  <a:schemeClr val="tx1"/>
                </a:solidFill>
              </a:rPr>
              <a:t>Mejora parcialmente al inclinarse hacia adelante. </a:t>
            </a:r>
          </a:p>
          <a:p>
            <a:r>
              <a:rPr lang="es-ES_tradnl" dirty="0">
                <a:solidFill>
                  <a:schemeClr val="tx1"/>
                </a:solidFill>
              </a:rPr>
              <a:t>Se asocia a náuseas y vómito en 90%.</a:t>
            </a:r>
            <a:endParaRPr lang="es-ES_tradnl" dirty="0"/>
          </a:p>
        </p:txBody>
      </p:sp>
    </p:spTree>
    <p:extLst>
      <p:ext uri="{BB962C8B-B14F-4D97-AF65-F5344CB8AC3E}">
        <p14:creationId xmlns:p14="http://schemas.microsoft.com/office/powerpoint/2010/main" val="111595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4848225" cy="1325563"/>
          </a:xfrm>
        </p:spPr>
        <p:txBody>
          <a:bodyPr/>
          <a:lstStyle/>
          <a:p>
            <a:pPr algn="ctr"/>
            <a:r>
              <a:rPr lang="es-ES_tradnl" b="0" dirty="0"/>
              <a:t>Diagnóstico</a:t>
            </a:r>
          </a:p>
        </p:txBody>
      </p:sp>
      <p:sp>
        <p:nvSpPr>
          <p:cNvPr id="3" name="Marcador de contenido 2"/>
          <p:cNvSpPr>
            <a:spLocks noGrp="1"/>
          </p:cNvSpPr>
          <p:nvPr>
            <p:ph idx="1"/>
          </p:nvPr>
        </p:nvSpPr>
        <p:spPr>
          <a:xfrm>
            <a:off x="1000127" y="1653911"/>
            <a:ext cx="10667997" cy="2090392"/>
          </a:xfrm>
        </p:spPr>
        <p:txBody>
          <a:bodyPr>
            <a:noAutofit/>
          </a:bodyPr>
          <a:lstStyle/>
          <a:p>
            <a:r>
              <a:rPr lang="es-ES_tradnl" dirty="0"/>
              <a:t>Examen físico</a:t>
            </a:r>
          </a:p>
          <a:p>
            <a:pPr marL="685800" lvl="2">
              <a:spcBef>
                <a:spcPts val="1000"/>
              </a:spcBef>
            </a:pPr>
            <a:r>
              <a:rPr lang="es-ES_tradnl" dirty="0"/>
              <a:t>Distensión abdominal. </a:t>
            </a:r>
          </a:p>
          <a:p>
            <a:pPr marL="685800" lvl="2">
              <a:spcBef>
                <a:spcPts val="1000"/>
              </a:spcBef>
            </a:pPr>
            <a:r>
              <a:rPr lang="es-ES_tradnl" dirty="0"/>
              <a:t>Ruidos intestinales hipoactivos. </a:t>
            </a:r>
          </a:p>
          <a:p>
            <a:pPr marL="685800" lvl="2">
              <a:spcBef>
                <a:spcPts val="1000"/>
              </a:spcBef>
            </a:pPr>
            <a:r>
              <a:rPr lang="es-ES_tradnl" dirty="0"/>
              <a:t>Ictericia </a:t>
            </a:r>
            <a:r>
              <a:rPr lang="es-ES_tradnl" dirty="0" err="1"/>
              <a:t>escleral</a:t>
            </a:r>
            <a:r>
              <a:rPr lang="es-ES_tradnl" dirty="0"/>
              <a:t>.</a:t>
            </a:r>
          </a:p>
          <a:p>
            <a:endParaRPr lang="es-ES_tradnl" dirty="0"/>
          </a:p>
        </p:txBody>
      </p:sp>
      <p:sp>
        <p:nvSpPr>
          <p:cNvPr id="4" name="Marcador de contenido 3"/>
          <p:cNvSpPr>
            <a:spLocks noGrp="1"/>
          </p:cNvSpPr>
          <p:nvPr>
            <p:ph idx="13"/>
          </p:nvPr>
        </p:nvSpPr>
        <p:spPr>
          <a:xfrm>
            <a:off x="5381625" y="4079529"/>
            <a:ext cx="6684145" cy="2413346"/>
          </a:xfrm>
        </p:spPr>
        <p:txBody>
          <a:bodyPr>
            <a:normAutofit/>
          </a:bodyPr>
          <a:lstStyle/>
          <a:p>
            <a:pPr marL="228600" lvl="1">
              <a:spcBef>
                <a:spcPts val="1000"/>
              </a:spcBef>
            </a:pPr>
            <a:r>
              <a:rPr lang="es-ES_tradnl" dirty="0"/>
              <a:t>Signos de inflamación sistémica. </a:t>
            </a:r>
          </a:p>
          <a:p>
            <a:pPr marL="685800" lvl="3">
              <a:spcBef>
                <a:spcPts val="1000"/>
              </a:spcBef>
            </a:pPr>
            <a:r>
              <a:rPr lang="es-ES_tradnl" dirty="0"/>
              <a:t>Fiebre, taquipnea, hipoxemia e hipotensión. </a:t>
            </a:r>
          </a:p>
          <a:p>
            <a:endParaRPr lang="es-ES_tradnl" dirty="0"/>
          </a:p>
          <a:p>
            <a:r>
              <a:rPr lang="es-ES_tradnl" dirty="0"/>
              <a:t>5 - 10% cursan SIN dolor. </a:t>
            </a:r>
          </a:p>
          <a:p>
            <a:pPr lvl="1"/>
            <a:r>
              <a:rPr lang="es-ES_tradnl" dirty="0">
                <a:sym typeface="Wingdings"/>
              </a:rPr>
              <a:t></a:t>
            </a:r>
            <a:r>
              <a:rPr lang="es-ES_tradnl" dirty="0"/>
              <a:t>Hipotensión no explicada.</a:t>
            </a:r>
          </a:p>
        </p:txBody>
      </p:sp>
      <p:sp>
        <p:nvSpPr>
          <p:cNvPr id="5" name="AutoShape 2" descr="olor abdominal en la pancreatitis aguda"/>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sp>
        <p:nvSpPr>
          <p:cNvPr id="6" name="AutoShape 4" descr="olor abdominal en la pancreatitis aguda"/>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sp>
        <p:nvSpPr>
          <p:cNvPr id="7" name="AutoShape 6" descr="olor abdominal en la pancreatitis aguda"/>
          <p:cNvSpPr>
            <a:spLocks noChangeAspect="1" noChangeArrowheads="1"/>
          </p:cNvSpPr>
          <p:nvPr/>
        </p:nvSpPr>
        <p:spPr bwMode="auto">
          <a:xfrm>
            <a:off x="304800" y="304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pic>
        <p:nvPicPr>
          <p:cNvPr id="8" name="Imagen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58496" y="1027906"/>
            <a:ext cx="4618608" cy="2586647"/>
          </a:xfrm>
          <a:prstGeom prst="rect">
            <a:avLst/>
          </a:prstGeom>
          <a:effectLst>
            <a:softEdge rad="165100"/>
          </a:effectLst>
        </p:spPr>
      </p:pic>
    </p:spTree>
    <p:extLst>
      <p:ext uri="{BB962C8B-B14F-4D97-AF65-F5344CB8AC3E}">
        <p14:creationId xmlns:p14="http://schemas.microsoft.com/office/powerpoint/2010/main" val="160450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02832"/>
            <a:ext cx="3831454" cy="1325563"/>
          </a:xfrm>
        </p:spPr>
        <p:txBody>
          <a:bodyPr/>
          <a:lstStyle/>
          <a:p>
            <a:pPr algn="ctr"/>
            <a:r>
              <a:rPr lang="es-ES_tradnl" b="0" dirty="0"/>
              <a:t>Contenido</a:t>
            </a:r>
          </a:p>
        </p:txBody>
      </p:sp>
      <p:sp>
        <p:nvSpPr>
          <p:cNvPr id="3" name="Marcador de contenido 2"/>
          <p:cNvSpPr>
            <a:spLocks noGrp="1"/>
          </p:cNvSpPr>
          <p:nvPr>
            <p:ph idx="1"/>
          </p:nvPr>
        </p:nvSpPr>
        <p:spPr>
          <a:xfrm>
            <a:off x="5612333" y="1611983"/>
            <a:ext cx="6684145" cy="1992949"/>
          </a:xfrm>
        </p:spPr>
        <p:txBody>
          <a:bodyPr/>
          <a:lstStyle/>
          <a:p>
            <a:r>
              <a:rPr lang="es-ES_tradnl" dirty="0"/>
              <a:t>Anatomía </a:t>
            </a:r>
          </a:p>
          <a:p>
            <a:r>
              <a:rPr lang="es-ES_tradnl" dirty="0"/>
              <a:t>Histología</a:t>
            </a:r>
          </a:p>
          <a:p>
            <a:r>
              <a:rPr lang="es-ES_tradnl" dirty="0"/>
              <a:t>Definiciones</a:t>
            </a:r>
          </a:p>
          <a:p>
            <a:r>
              <a:rPr lang="es-ES_tradnl" dirty="0"/>
              <a:t>Epidemiología</a:t>
            </a:r>
          </a:p>
          <a:p>
            <a:r>
              <a:rPr lang="es-ES_tradnl" dirty="0"/>
              <a:t>Etiología</a:t>
            </a:r>
          </a:p>
          <a:p>
            <a:endParaRPr lang="es-ES_tradnl" dirty="0"/>
          </a:p>
          <a:p>
            <a:endParaRPr lang="es-ES_tradnl" dirty="0"/>
          </a:p>
        </p:txBody>
      </p:sp>
      <p:sp>
        <p:nvSpPr>
          <p:cNvPr id="4" name="Marcador de contenido 3"/>
          <p:cNvSpPr>
            <a:spLocks noGrp="1"/>
          </p:cNvSpPr>
          <p:nvPr>
            <p:ph idx="13"/>
          </p:nvPr>
        </p:nvSpPr>
        <p:spPr>
          <a:xfrm>
            <a:off x="5612334" y="3604932"/>
            <a:ext cx="6684145" cy="2654465"/>
          </a:xfrm>
        </p:spPr>
        <p:txBody>
          <a:bodyPr>
            <a:normAutofit/>
          </a:bodyPr>
          <a:lstStyle/>
          <a:p>
            <a:r>
              <a:rPr lang="es-ES_tradnl" dirty="0"/>
              <a:t>Fisiopatología</a:t>
            </a:r>
          </a:p>
          <a:p>
            <a:r>
              <a:rPr lang="es-ES_tradnl" dirty="0"/>
              <a:t>Diagnóstico - laboratorios - imágenes</a:t>
            </a:r>
          </a:p>
          <a:p>
            <a:r>
              <a:rPr lang="es-ES_tradnl" dirty="0"/>
              <a:t>Clasificación de la gravedad </a:t>
            </a:r>
            <a:r>
              <a:rPr lang="mr-IN" dirty="0"/>
              <a:t>–</a:t>
            </a:r>
            <a:r>
              <a:rPr lang="es-ES_tradnl" dirty="0"/>
              <a:t> puntajes pronósticos</a:t>
            </a:r>
          </a:p>
          <a:p>
            <a:r>
              <a:rPr lang="es-ES_tradnl" dirty="0"/>
              <a:t>Enfoque terapéutico</a:t>
            </a:r>
          </a:p>
          <a:p>
            <a:r>
              <a:rPr lang="es-ES_tradnl" dirty="0"/>
              <a:t>Complicaciones</a:t>
            </a:r>
          </a:p>
          <a:p>
            <a:r>
              <a:rPr lang="es-ES_tradnl" dirty="0"/>
              <a:t>Tratamiento invasivo</a:t>
            </a:r>
          </a:p>
        </p:txBody>
      </p:sp>
    </p:spTree>
    <p:extLst>
      <p:ext uri="{BB962C8B-B14F-4D97-AF65-F5344CB8AC3E}">
        <p14:creationId xmlns:p14="http://schemas.microsoft.com/office/powerpoint/2010/main" val="1375430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8676" y="1655895"/>
            <a:ext cx="10667997" cy="2090392"/>
          </a:xfrm>
        </p:spPr>
        <p:txBody>
          <a:bodyPr/>
          <a:lstStyle/>
          <a:p>
            <a:r>
              <a:rPr lang="es-ES_tradnl" dirty="0"/>
              <a:t>Examen físico </a:t>
            </a:r>
          </a:p>
          <a:p>
            <a:pPr lvl="1"/>
            <a:r>
              <a:rPr lang="es-ES_tradnl" dirty="0"/>
              <a:t>Pancreatitis aguda grave. </a:t>
            </a:r>
          </a:p>
          <a:p>
            <a:pPr lvl="2"/>
            <a:r>
              <a:rPr lang="es-ES_tradnl" dirty="0"/>
              <a:t>Signo de Cullen o Gray Turner.</a:t>
            </a:r>
          </a:p>
          <a:p>
            <a:pPr lvl="2"/>
            <a:r>
              <a:rPr lang="es-ES_tradnl" dirty="0"/>
              <a:t> </a:t>
            </a:r>
            <a:r>
              <a:rPr lang="es-ES_tradnl" dirty="0">
                <a:sym typeface="Wingdings"/>
              </a:rPr>
              <a:t> Hemorragia retroperitoneal.</a:t>
            </a:r>
            <a:endParaRPr lang="es-ES_tradnl" dirty="0"/>
          </a:p>
        </p:txBody>
      </p:sp>
      <p:sp>
        <p:nvSpPr>
          <p:cNvPr id="5" name="Rectángulo 4"/>
          <p:cNvSpPr/>
          <p:nvPr/>
        </p:nvSpPr>
        <p:spPr>
          <a:xfrm>
            <a:off x="6883496" y="6488668"/>
            <a:ext cx="5471128" cy="369332"/>
          </a:xfrm>
          <a:prstGeom prst="rect">
            <a:avLst/>
          </a:prstGeom>
        </p:spPr>
        <p:txBody>
          <a:bodyPr wrap="square">
            <a:spAutoFit/>
          </a:bodyPr>
          <a:lstStyle/>
          <a:p>
            <a:r>
              <a:rPr lang="es-ES_tradnl" sz="900" dirty="0">
                <a:solidFill>
                  <a:schemeClr val="tx1">
                    <a:lumMod val="65000"/>
                    <a:lumOff val="35000"/>
                  </a:schemeClr>
                </a:solidFill>
                <a:latin typeface="Montserrat" panose="00000500000000000000" pitchFamily="50" charset="0"/>
              </a:rPr>
              <a:t>Signo de Bernard S. Gray Turner que sugiere hemorragia retroperitoneal. </a:t>
            </a:r>
            <a:r>
              <a:rPr lang="es-ES_tradnl" sz="900" dirty="0" err="1">
                <a:solidFill>
                  <a:schemeClr val="tx1">
                    <a:lumMod val="65000"/>
                    <a:lumOff val="35000"/>
                  </a:schemeClr>
                </a:solidFill>
                <a:latin typeface="Montserrat" panose="00000500000000000000" pitchFamily="50" charset="0"/>
              </a:rPr>
              <a:t>Lancet</a:t>
            </a:r>
            <a:r>
              <a:rPr lang="es-ES_tradnl" sz="900" dirty="0">
                <a:solidFill>
                  <a:schemeClr val="tx1">
                    <a:lumMod val="65000"/>
                    <a:lumOff val="35000"/>
                  </a:schemeClr>
                </a:solidFill>
                <a:latin typeface="Montserrat" panose="00000500000000000000" pitchFamily="50" charset="0"/>
              </a:rPr>
              <a:t> 2014; 383: 1920. Ilustración utilizada con el permiso de </a:t>
            </a:r>
            <a:r>
              <a:rPr lang="es-ES_tradnl" sz="900" dirty="0" err="1">
                <a:solidFill>
                  <a:schemeClr val="tx1">
                    <a:lumMod val="65000"/>
                    <a:lumOff val="35000"/>
                  </a:schemeClr>
                </a:solidFill>
                <a:latin typeface="Montserrat" panose="00000500000000000000" pitchFamily="50" charset="0"/>
              </a:rPr>
              <a:t>Elsevier</a:t>
            </a:r>
            <a:r>
              <a:rPr lang="es-ES_tradnl" sz="900" dirty="0">
                <a:solidFill>
                  <a:schemeClr val="tx1">
                    <a:lumMod val="65000"/>
                    <a:lumOff val="35000"/>
                  </a:schemeClr>
                </a:solidFill>
                <a:latin typeface="Montserrat" panose="00000500000000000000" pitchFamily="50" charset="0"/>
              </a:rPr>
              <a:t> Inc. Todos los derechos reservados</a:t>
            </a:r>
          </a:p>
        </p:txBody>
      </p:sp>
      <p:pic>
        <p:nvPicPr>
          <p:cNvPr id="6" name="Imagen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83496" y="2701091"/>
            <a:ext cx="4244974" cy="3589660"/>
          </a:xfrm>
          <a:prstGeom prst="rect">
            <a:avLst/>
          </a:prstGeom>
        </p:spPr>
      </p:pic>
      <p:pic>
        <p:nvPicPr>
          <p:cNvPr id="7" name="Imagen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44448" y="82178"/>
            <a:ext cx="4123070" cy="2618913"/>
          </a:xfrm>
          <a:prstGeom prst="rect">
            <a:avLst/>
          </a:prstGeom>
        </p:spPr>
      </p:pic>
      <p:sp>
        <p:nvSpPr>
          <p:cNvPr id="8" name="Título 1"/>
          <p:cNvSpPr>
            <a:spLocks noGrp="1"/>
          </p:cNvSpPr>
          <p:nvPr>
            <p:ph type="title"/>
          </p:nvPr>
        </p:nvSpPr>
        <p:spPr>
          <a:xfrm>
            <a:off x="1147239" y="339473"/>
            <a:ext cx="4219575" cy="1325563"/>
          </a:xfrm>
        </p:spPr>
        <p:txBody>
          <a:bodyPr/>
          <a:lstStyle/>
          <a:p>
            <a:pPr algn="ctr"/>
            <a:r>
              <a:rPr lang="es-ES_tradnl" b="0" dirty="0"/>
              <a:t>Diagnóstico</a:t>
            </a:r>
          </a:p>
        </p:txBody>
      </p:sp>
    </p:spTree>
    <p:extLst>
      <p:ext uri="{BB962C8B-B14F-4D97-AF65-F5344CB8AC3E}">
        <p14:creationId xmlns:p14="http://schemas.microsoft.com/office/powerpoint/2010/main" val="74434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8725" y="77388"/>
            <a:ext cx="3831455" cy="1325563"/>
          </a:xfrm>
        </p:spPr>
        <p:txBody>
          <a:bodyPr/>
          <a:lstStyle/>
          <a:p>
            <a:pPr algn="ctr"/>
            <a:r>
              <a:rPr lang="es-ES_tradnl" b="0" dirty="0"/>
              <a:t>Laboratorios</a:t>
            </a:r>
          </a:p>
        </p:txBody>
      </p:sp>
      <p:sp>
        <p:nvSpPr>
          <p:cNvPr id="3" name="Marcador de contenido 2"/>
          <p:cNvSpPr>
            <a:spLocks noGrp="1"/>
          </p:cNvSpPr>
          <p:nvPr>
            <p:ph idx="1"/>
          </p:nvPr>
        </p:nvSpPr>
        <p:spPr>
          <a:xfrm>
            <a:off x="857251" y="1465900"/>
            <a:ext cx="10010774" cy="2090392"/>
          </a:xfrm>
        </p:spPr>
        <p:txBody>
          <a:bodyPr/>
          <a:lstStyle/>
          <a:p>
            <a:r>
              <a:rPr lang="es-ES_tradnl" b="1" dirty="0"/>
              <a:t>Amilasa </a:t>
            </a:r>
          </a:p>
          <a:p>
            <a:pPr lvl="1"/>
            <a:r>
              <a:rPr lang="es-ES_tradnl" dirty="0"/>
              <a:t>Secretada por el páncreas, glándulas salivares, intestino delgado, ovarios, tejido adiposo, músculo.</a:t>
            </a:r>
          </a:p>
          <a:p>
            <a:pPr lvl="1"/>
            <a:r>
              <a:rPr lang="es-ES_tradnl" dirty="0"/>
              <a:t>Digestión del almidón, glucógeno y polisacáridos.</a:t>
            </a:r>
          </a:p>
          <a:p>
            <a:pPr lvl="1"/>
            <a:r>
              <a:rPr lang="es-ES_tradnl" dirty="0"/>
              <a:t>Aumenta 6-24 horas    -	  Pico 48 horas  -   Normalidad: 3-7 días.</a:t>
            </a:r>
          </a:p>
        </p:txBody>
      </p:sp>
      <p:sp>
        <p:nvSpPr>
          <p:cNvPr id="4" name="Marcador de contenido 3"/>
          <p:cNvSpPr>
            <a:spLocks noGrp="1"/>
          </p:cNvSpPr>
          <p:nvPr>
            <p:ph idx="13"/>
          </p:nvPr>
        </p:nvSpPr>
        <p:spPr>
          <a:xfrm>
            <a:off x="4926830" y="4530909"/>
            <a:ext cx="6684145" cy="2413346"/>
          </a:xfrm>
        </p:spPr>
        <p:txBody>
          <a:bodyPr/>
          <a:lstStyle/>
          <a:p>
            <a:r>
              <a:rPr lang="es-ES_tradnl" b="1" dirty="0"/>
              <a:t>Lipasa</a:t>
            </a:r>
          </a:p>
          <a:p>
            <a:pPr lvl="1"/>
            <a:r>
              <a:rPr lang="es-ES_tradnl" dirty="0"/>
              <a:t>Específica.</a:t>
            </a:r>
          </a:p>
          <a:p>
            <a:pPr lvl="1"/>
            <a:r>
              <a:rPr lang="es-ES_tradnl" dirty="0"/>
              <a:t>Elevada en pancreatitis aguda, obstrucción intestinal, pancreatitis crónica.</a:t>
            </a:r>
          </a:p>
          <a:p>
            <a:pPr lvl="1"/>
            <a:r>
              <a:rPr lang="es-ES_tradnl" dirty="0"/>
              <a:t>Aumenta 4-8horas    - Pico 24 horas    -          8-14 días.</a:t>
            </a:r>
          </a:p>
        </p:txBody>
      </p:sp>
      <p:sp>
        <p:nvSpPr>
          <p:cNvPr id="6" name="Marcador de contenido 2"/>
          <p:cNvSpPr txBox="1">
            <a:spLocks/>
          </p:cNvSpPr>
          <p:nvPr/>
        </p:nvSpPr>
        <p:spPr>
          <a:xfrm>
            <a:off x="5791345" y="3619241"/>
            <a:ext cx="5249332" cy="575474"/>
          </a:xfrm>
          <a:prstGeom prst="rect">
            <a:avLst/>
          </a:prstGeom>
          <a:ln w="15875" cmpd="dbl">
            <a:solidFill>
              <a:srgbClr val="009193"/>
            </a:solidFill>
          </a:ln>
        </p:spPr>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_tradnl" sz="2800" b="1"/>
              <a:t>&gt; 3 veces límite superior normal </a:t>
            </a:r>
            <a:endParaRPr lang="es-ES_tradnl" sz="2800" b="1" dirty="0"/>
          </a:p>
        </p:txBody>
      </p:sp>
    </p:spTree>
    <p:extLst>
      <p:ext uri="{BB962C8B-B14F-4D97-AF65-F5344CB8AC3E}">
        <p14:creationId xmlns:p14="http://schemas.microsoft.com/office/powerpoint/2010/main" val="99370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P spid="6" grpId="0" build="p" bldLvl="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550" y="135507"/>
            <a:ext cx="4905375" cy="1325563"/>
          </a:xfrm>
        </p:spPr>
        <p:txBody>
          <a:bodyPr/>
          <a:lstStyle/>
          <a:p>
            <a:pPr algn="ctr"/>
            <a:r>
              <a:rPr lang="es-ES_tradnl" b="0" dirty="0"/>
              <a:t>Laboratorios</a:t>
            </a:r>
          </a:p>
        </p:txBody>
      </p:sp>
      <p:sp>
        <p:nvSpPr>
          <p:cNvPr id="3" name="Marcador de contenido 2"/>
          <p:cNvSpPr>
            <a:spLocks noGrp="1"/>
          </p:cNvSpPr>
          <p:nvPr>
            <p:ph idx="1"/>
          </p:nvPr>
        </p:nvSpPr>
        <p:spPr>
          <a:xfrm>
            <a:off x="895350" y="1587500"/>
            <a:ext cx="11032066" cy="2090392"/>
          </a:xfrm>
        </p:spPr>
        <p:txBody>
          <a:bodyPr>
            <a:normAutofit/>
          </a:bodyPr>
          <a:lstStyle/>
          <a:p>
            <a:r>
              <a:rPr lang="es-ES" dirty="0"/>
              <a:t>Necesarios para clasificar la gravedad </a:t>
            </a:r>
            <a:r>
              <a:rPr lang="mr-IN" dirty="0"/>
              <a:t>–</a:t>
            </a:r>
            <a:r>
              <a:rPr lang="es-ES" dirty="0"/>
              <a:t> Etiología.</a:t>
            </a:r>
          </a:p>
          <a:p>
            <a:pPr lvl="1"/>
            <a:r>
              <a:rPr lang="es-ES" dirty="0"/>
              <a:t>Hemograma		</a:t>
            </a:r>
            <a:r>
              <a:rPr lang="es-ES" dirty="0" err="1"/>
              <a:t>Ionograma</a:t>
            </a:r>
            <a:r>
              <a:rPr lang="es-ES" dirty="0"/>
              <a:t> </a:t>
            </a:r>
          </a:p>
          <a:p>
            <a:pPr lvl="1"/>
            <a:r>
              <a:rPr lang="es-ES" dirty="0"/>
              <a:t>Función renal		Gases arteriales </a:t>
            </a:r>
          </a:p>
          <a:p>
            <a:pPr lvl="1"/>
            <a:r>
              <a:rPr lang="es-ES_tradnl" dirty="0"/>
              <a:t>Función hepática           Triglicéridos</a:t>
            </a:r>
          </a:p>
        </p:txBody>
      </p:sp>
      <p:sp>
        <p:nvSpPr>
          <p:cNvPr id="4" name="Marcador de contenido 3"/>
          <p:cNvSpPr>
            <a:spLocks noGrp="1"/>
          </p:cNvSpPr>
          <p:nvPr>
            <p:ph idx="13"/>
          </p:nvPr>
        </p:nvSpPr>
        <p:spPr>
          <a:xfrm>
            <a:off x="4993504" y="3429000"/>
            <a:ext cx="6684145" cy="2413346"/>
          </a:xfrm>
        </p:spPr>
        <p:txBody>
          <a:bodyPr>
            <a:normAutofit lnSpcReduction="10000"/>
          </a:bodyPr>
          <a:lstStyle/>
          <a:p>
            <a:pPr lvl="1"/>
            <a:r>
              <a:rPr lang="es-ES_tradnl" dirty="0"/>
              <a:t>Hematocrito &gt;44%: factor de riesgo independiente necrosis pancreática (1B).</a:t>
            </a:r>
          </a:p>
          <a:p>
            <a:pPr lvl="1"/>
            <a:endParaRPr lang="es-ES_tradnl" dirty="0"/>
          </a:p>
          <a:p>
            <a:pPr lvl="1"/>
            <a:r>
              <a:rPr lang="es-ES_tradnl" dirty="0"/>
              <a:t>BUN &gt;20mg/</a:t>
            </a:r>
            <a:r>
              <a:rPr lang="es-ES_tradnl" dirty="0" err="1"/>
              <a:t>dL</a:t>
            </a:r>
            <a:r>
              <a:rPr lang="es-ES_tradnl" dirty="0"/>
              <a:t>: factor independiente de mortalidad.</a:t>
            </a:r>
          </a:p>
          <a:p>
            <a:pPr lvl="1"/>
            <a:endParaRPr lang="es-ES_tradnl" dirty="0"/>
          </a:p>
          <a:p>
            <a:pPr lvl="1"/>
            <a:r>
              <a:rPr lang="es-ES_tradnl" dirty="0"/>
              <a:t>Procalcitonina: sensible para detección de infección pancreática.</a:t>
            </a:r>
          </a:p>
        </p:txBody>
      </p:sp>
    </p:spTree>
    <p:extLst>
      <p:ext uri="{BB962C8B-B14F-4D97-AF65-F5344CB8AC3E}">
        <p14:creationId xmlns:p14="http://schemas.microsoft.com/office/powerpoint/2010/main" val="20064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3971925" cy="1325563"/>
          </a:xfrm>
        </p:spPr>
        <p:txBody>
          <a:bodyPr/>
          <a:lstStyle/>
          <a:p>
            <a:pPr algn="ctr"/>
            <a:r>
              <a:rPr lang="es-ES_tradnl" b="0" dirty="0"/>
              <a:t>Imágenes</a:t>
            </a:r>
          </a:p>
        </p:txBody>
      </p:sp>
      <p:sp>
        <p:nvSpPr>
          <p:cNvPr id="3" name="Marcador de contenido 2"/>
          <p:cNvSpPr>
            <a:spLocks noGrp="1"/>
          </p:cNvSpPr>
          <p:nvPr>
            <p:ph idx="1"/>
          </p:nvPr>
        </p:nvSpPr>
        <p:spPr>
          <a:xfrm>
            <a:off x="1000126" y="1690688"/>
            <a:ext cx="10667997" cy="2090392"/>
          </a:xfrm>
        </p:spPr>
        <p:txBody>
          <a:bodyPr/>
          <a:lstStyle/>
          <a:p>
            <a:r>
              <a:rPr lang="es-ES_tradnl" dirty="0"/>
              <a:t>Posible etiología. </a:t>
            </a:r>
          </a:p>
          <a:p>
            <a:r>
              <a:rPr lang="es-ES_tradnl" dirty="0"/>
              <a:t>Complicaciones locales.</a:t>
            </a:r>
          </a:p>
          <a:p>
            <a:r>
              <a:rPr lang="es-ES_tradnl" dirty="0"/>
              <a:t>Diagnósticos diferenciales.</a:t>
            </a:r>
          </a:p>
        </p:txBody>
      </p:sp>
      <p:sp>
        <p:nvSpPr>
          <p:cNvPr id="4" name="Marcador de contenido 3"/>
          <p:cNvSpPr>
            <a:spLocks noGrp="1"/>
          </p:cNvSpPr>
          <p:nvPr>
            <p:ph idx="13"/>
          </p:nvPr>
        </p:nvSpPr>
        <p:spPr>
          <a:xfrm>
            <a:off x="4974454" y="4750290"/>
            <a:ext cx="7217546" cy="2413346"/>
          </a:xfrm>
        </p:spPr>
        <p:txBody>
          <a:bodyPr/>
          <a:lstStyle/>
          <a:p>
            <a:r>
              <a:rPr lang="es-ES_tradnl" dirty="0"/>
              <a:t>Ecografía de abdomen: </a:t>
            </a:r>
          </a:p>
          <a:p>
            <a:pPr lvl="1"/>
            <a:r>
              <a:rPr lang="es-ES_tradnl" dirty="0"/>
              <a:t>Siempre al ingreso para determinar posible etiología biliar.</a:t>
            </a:r>
          </a:p>
          <a:p>
            <a:pPr lvl="1"/>
            <a:endParaRPr lang="es-ES_tradnl" dirty="0"/>
          </a:p>
          <a:p>
            <a:pPr lvl="1"/>
            <a:r>
              <a:rPr lang="es-ES_tradnl" dirty="0"/>
              <a:t>No siempre es posible visualizar páncreas.  </a:t>
            </a:r>
          </a:p>
        </p:txBody>
      </p:sp>
      <p:pic>
        <p:nvPicPr>
          <p:cNvPr id="12290" name="Picture 2" descr="cografía de la vesícula y la vía biliar | Medicina de Familia. SEMER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66460" y="901037"/>
            <a:ext cx="5120640" cy="3450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6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6777" y="1338608"/>
            <a:ext cx="10667997" cy="2090392"/>
          </a:xfrm>
        </p:spPr>
        <p:txBody>
          <a:bodyPr>
            <a:noAutofit/>
          </a:bodyPr>
          <a:lstStyle/>
          <a:p>
            <a:r>
              <a:rPr lang="es-ES_tradnl" dirty="0"/>
              <a:t>TAC de abdomen</a:t>
            </a:r>
          </a:p>
          <a:p>
            <a:pPr lvl="1"/>
            <a:r>
              <a:rPr lang="es-ES_tradnl" dirty="0"/>
              <a:t>Útil para detectar complicaciones. </a:t>
            </a:r>
          </a:p>
          <a:p>
            <a:pPr lvl="2"/>
            <a:r>
              <a:rPr lang="es-ES_tradnl" dirty="0"/>
              <a:t>Cuantificación de necrosis: S 100% después de 4 días. </a:t>
            </a:r>
          </a:p>
          <a:p>
            <a:pPr lvl="1"/>
            <a:r>
              <a:rPr lang="es-ES_tradnl" dirty="0"/>
              <a:t>Al ingreso:  en pancreatitis aguda grave .</a:t>
            </a:r>
          </a:p>
          <a:p>
            <a:pPr lvl="2"/>
            <a:r>
              <a:rPr lang="es-ES_tradnl" dirty="0"/>
              <a:t>Diagnóstico incierto </a:t>
            </a:r>
            <a:r>
              <a:rPr lang="mr-IN" dirty="0"/>
              <a:t>–</a:t>
            </a:r>
            <a:r>
              <a:rPr lang="es-ES_tradnl" dirty="0"/>
              <a:t> sospecha de peritonitis </a:t>
            </a:r>
            <a:r>
              <a:rPr lang="mr-IN" dirty="0"/>
              <a:t>–</a:t>
            </a:r>
            <a:r>
              <a:rPr lang="es-ES_tradnl" dirty="0"/>
              <a:t> isquemia mesentérica </a:t>
            </a:r>
            <a:r>
              <a:rPr lang="mr-IN" dirty="0"/>
              <a:t>–</a:t>
            </a:r>
            <a:r>
              <a:rPr lang="es-ES_tradnl" dirty="0"/>
              <a:t> hemorragia </a:t>
            </a:r>
            <a:r>
              <a:rPr lang="mr-IN" dirty="0"/>
              <a:t>–</a:t>
            </a:r>
            <a:r>
              <a:rPr lang="es-ES_tradnl" dirty="0"/>
              <a:t> trombosis.</a:t>
            </a:r>
          </a:p>
          <a:p>
            <a:pPr lvl="1"/>
            <a:r>
              <a:rPr lang="es-ES_tradnl" dirty="0"/>
              <a:t>Seguimiento: Paciente que no mejora, que se deteriora o cuando se considera intervención invasiva.</a:t>
            </a:r>
          </a:p>
          <a:p>
            <a:pPr lvl="1"/>
            <a:endParaRPr lang="es-ES_tradnl" dirty="0"/>
          </a:p>
          <a:p>
            <a:pPr lvl="1"/>
            <a:endParaRPr lang="es-ES_tradnl" dirty="0"/>
          </a:p>
        </p:txBody>
      </p:sp>
      <p:sp>
        <p:nvSpPr>
          <p:cNvPr id="4" name="Marcador de contenido 3"/>
          <p:cNvSpPr>
            <a:spLocks noGrp="1"/>
          </p:cNvSpPr>
          <p:nvPr>
            <p:ph idx="13"/>
          </p:nvPr>
        </p:nvSpPr>
        <p:spPr>
          <a:xfrm>
            <a:off x="5526904" y="4312719"/>
            <a:ext cx="7522346" cy="2413346"/>
          </a:xfrm>
        </p:spPr>
        <p:txBody>
          <a:bodyPr>
            <a:normAutofit/>
          </a:bodyPr>
          <a:lstStyle/>
          <a:p>
            <a:r>
              <a:rPr lang="es-ES_tradnl" dirty="0"/>
              <a:t>Índice de gravedad tomográfico: </a:t>
            </a:r>
          </a:p>
          <a:p>
            <a:pPr lvl="1"/>
            <a:r>
              <a:rPr lang="es-ES_tradnl" dirty="0"/>
              <a:t>Grado de inflamación</a:t>
            </a:r>
          </a:p>
          <a:p>
            <a:pPr lvl="1"/>
            <a:r>
              <a:rPr lang="es-ES_tradnl" dirty="0"/>
              <a:t>Presencia de colecciones líquidas</a:t>
            </a:r>
          </a:p>
          <a:p>
            <a:pPr lvl="1"/>
            <a:r>
              <a:rPr lang="es-ES_tradnl" dirty="0"/>
              <a:t>Grado de necrosis. </a:t>
            </a:r>
          </a:p>
          <a:p>
            <a:pPr lvl="1"/>
            <a:r>
              <a:rPr lang="es-ES_tradnl" dirty="0"/>
              <a:t>Puntuación alta se asocia a mayor riesgo de morbilidad y mortalidad. </a:t>
            </a:r>
          </a:p>
          <a:p>
            <a:endParaRPr lang="es-ES_tradnl" sz="2400" dirty="0"/>
          </a:p>
          <a:p>
            <a:endParaRPr lang="es-ES_tradnl" sz="2400" dirty="0"/>
          </a:p>
        </p:txBody>
      </p:sp>
      <p:sp>
        <p:nvSpPr>
          <p:cNvPr id="5" name="Título 1"/>
          <p:cNvSpPr>
            <a:spLocks noGrp="1"/>
          </p:cNvSpPr>
          <p:nvPr>
            <p:ph type="title"/>
          </p:nvPr>
        </p:nvSpPr>
        <p:spPr>
          <a:xfrm>
            <a:off x="1143000" y="127000"/>
            <a:ext cx="3657600" cy="1325563"/>
          </a:xfrm>
        </p:spPr>
        <p:txBody>
          <a:bodyPr/>
          <a:lstStyle/>
          <a:p>
            <a:pPr algn="ctr"/>
            <a:r>
              <a:rPr lang="es-ES_tradnl" b="0" dirty="0"/>
              <a:t>Imágenes</a:t>
            </a:r>
          </a:p>
        </p:txBody>
      </p:sp>
    </p:spTree>
    <p:extLst>
      <p:ext uri="{BB962C8B-B14F-4D97-AF65-F5344CB8AC3E}">
        <p14:creationId xmlns:p14="http://schemas.microsoft.com/office/powerpoint/2010/main" val="59337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1" nodeType="clickEffect">
                                  <p:stCondLst>
                                    <p:cond delay="0"/>
                                  </p:stCondLst>
                                  <p:childTnLst>
                                    <p:set>
                                      <p:cBhvr rctx="PPT">
                                        <p:cTn id="26" dur="indefinite"/>
                                        <p:tgtEl>
                                          <p:spTgt spid="3">
                                            <p:txEl>
                                              <p:pRg st="0" end="0"/>
                                            </p:txEl>
                                          </p:spTgt>
                                        </p:tgtEl>
                                        <p:attrNameLst>
                                          <p:attrName>style.opacity</p:attrName>
                                        </p:attrNameLst>
                                      </p:cBhvr>
                                      <p:to>
                                        <p:strVal val="0.25"/>
                                      </p:to>
                                    </p:set>
                                    <p:animEffect filter="image" prLst="opacity: 0.25">
                                      <p:cBhvr rctx="IE">
                                        <p:cTn id="27" dur="indefinite"/>
                                        <p:tgtEl>
                                          <p:spTgt spid="3">
                                            <p:txEl>
                                              <p:pRg st="0" end="0"/>
                                            </p:txEl>
                                          </p:spTgt>
                                        </p:tgtEl>
                                      </p:cBhvr>
                                    </p:animEffect>
                                  </p:childTnLst>
                                </p:cTn>
                              </p:par>
                              <p:par>
                                <p:cTn id="28" presetID="9" presetClass="emph" presetSubtype="0" grpId="1" nodeType="withEffect">
                                  <p:stCondLst>
                                    <p:cond delay="0"/>
                                  </p:stCondLst>
                                  <p:childTnLst>
                                    <p:set>
                                      <p:cBhvr rctx="PPT">
                                        <p:cTn id="29" dur="indefinite"/>
                                        <p:tgtEl>
                                          <p:spTgt spid="3">
                                            <p:txEl>
                                              <p:pRg st="1" end="1"/>
                                            </p:txEl>
                                          </p:spTgt>
                                        </p:tgtEl>
                                        <p:attrNameLst>
                                          <p:attrName>style.opacity</p:attrName>
                                        </p:attrNameLst>
                                      </p:cBhvr>
                                      <p:to>
                                        <p:strVal val="0.25"/>
                                      </p:to>
                                    </p:set>
                                    <p:animEffect filter="image" prLst="opacity: 0.25">
                                      <p:cBhvr rctx="IE">
                                        <p:cTn id="30" dur="indefinite"/>
                                        <p:tgtEl>
                                          <p:spTgt spid="3">
                                            <p:txEl>
                                              <p:pRg st="1" end="1"/>
                                            </p:txEl>
                                          </p:spTgt>
                                        </p:tgtEl>
                                      </p:cBhvr>
                                    </p:animEffect>
                                  </p:childTnLst>
                                </p:cTn>
                              </p:par>
                              <p:par>
                                <p:cTn id="31" presetID="9" presetClass="emph" presetSubtype="0" grpId="1" nodeType="withEffect">
                                  <p:stCondLst>
                                    <p:cond delay="0"/>
                                  </p:stCondLst>
                                  <p:childTnLst>
                                    <p:set>
                                      <p:cBhvr rctx="PPT">
                                        <p:cTn id="32" dur="indefinite"/>
                                        <p:tgtEl>
                                          <p:spTgt spid="3">
                                            <p:txEl>
                                              <p:pRg st="2" end="2"/>
                                            </p:txEl>
                                          </p:spTgt>
                                        </p:tgtEl>
                                        <p:attrNameLst>
                                          <p:attrName>style.opacity</p:attrName>
                                        </p:attrNameLst>
                                      </p:cBhvr>
                                      <p:to>
                                        <p:strVal val="0.25"/>
                                      </p:to>
                                    </p:set>
                                    <p:animEffect filter="image" prLst="opacity: 0.25">
                                      <p:cBhvr rctx="IE">
                                        <p:cTn id="33" dur="indefinite"/>
                                        <p:tgtEl>
                                          <p:spTgt spid="3">
                                            <p:txEl>
                                              <p:pRg st="2" end="2"/>
                                            </p:txEl>
                                          </p:spTgt>
                                        </p:tgtEl>
                                      </p:cBhvr>
                                    </p:animEffect>
                                  </p:childTnLst>
                                </p:cTn>
                              </p:par>
                              <p:par>
                                <p:cTn id="34" presetID="9" presetClass="emph" presetSubtype="0" grpId="1" nodeType="withEffect">
                                  <p:stCondLst>
                                    <p:cond delay="0"/>
                                  </p:stCondLst>
                                  <p:childTnLst>
                                    <p:set>
                                      <p:cBhvr rctx="PPT">
                                        <p:cTn id="35" dur="indefinite"/>
                                        <p:tgtEl>
                                          <p:spTgt spid="3">
                                            <p:txEl>
                                              <p:pRg st="3" end="3"/>
                                            </p:txEl>
                                          </p:spTgt>
                                        </p:tgtEl>
                                        <p:attrNameLst>
                                          <p:attrName>style.opacity</p:attrName>
                                        </p:attrNameLst>
                                      </p:cBhvr>
                                      <p:to>
                                        <p:strVal val="0.25"/>
                                      </p:to>
                                    </p:set>
                                    <p:animEffect filter="image" prLst="opacity: 0.25">
                                      <p:cBhvr rctx="IE">
                                        <p:cTn id="36" dur="indefinite"/>
                                        <p:tgtEl>
                                          <p:spTgt spid="3">
                                            <p:txEl>
                                              <p:pRg st="3" end="3"/>
                                            </p:txEl>
                                          </p:spTgt>
                                        </p:tgtEl>
                                      </p:cBhvr>
                                    </p:animEffect>
                                  </p:childTnLst>
                                </p:cTn>
                              </p:par>
                              <p:par>
                                <p:cTn id="37" presetID="9" presetClass="emph" presetSubtype="0" grpId="1" nodeType="withEffect">
                                  <p:stCondLst>
                                    <p:cond delay="0"/>
                                  </p:stCondLst>
                                  <p:childTnLst>
                                    <p:set>
                                      <p:cBhvr rctx="PPT">
                                        <p:cTn id="38" dur="indefinite"/>
                                        <p:tgtEl>
                                          <p:spTgt spid="3">
                                            <p:txEl>
                                              <p:pRg st="4" end="4"/>
                                            </p:txEl>
                                          </p:spTgt>
                                        </p:tgtEl>
                                        <p:attrNameLst>
                                          <p:attrName>style.opacity</p:attrName>
                                        </p:attrNameLst>
                                      </p:cBhvr>
                                      <p:to>
                                        <p:strVal val="0.25"/>
                                      </p:to>
                                    </p:set>
                                    <p:animEffect filter="image" prLst="opacity: 0.25">
                                      <p:cBhvr rctx="IE">
                                        <p:cTn id="39" dur="indefinite"/>
                                        <p:tgtEl>
                                          <p:spTgt spid="3">
                                            <p:txEl>
                                              <p:pRg st="4" end="4"/>
                                            </p:txEl>
                                          </p:spTgt>
                                        </p:tgtEl>
                                      </p:cBhvr>
                                    </p:animEffect>
                                  </p:childTnLst>
                                </p:cTn>
                              </p:par>
                              <p:par>
                                <p:cTn id="40" presetID="9" presetClass="emph" presetSubtype="0" grpId="1" nodeType="withEffect">
                                  <p:stCondLst>
                                    <p:cond delay="0"/>
                                  </p:stCondLst>
                                  <p:childTnLst>
                                    <p:set>
                                      <p:cBhvr rctx="PPT">
                                        <p:cTn id="41" dur="indefinite"/>
                                        <p:tgtEl>
                                          <p:spTgt spid="3">
                                            <p:txEl>
                                              <p:pRg st="5" end="5"/>
                                            </p:txEl>
                                          </p:spTgt>
                                        </p:tgtEl>
                                        <p:attrNameLst>
                                          <p:attrName>style.opacity</p:attrName>
                                        </p:attrNameLst>
                                      </p:cBhvr>
                                      <p:to>
                                        <p:strVal val="0.25"/>
                                      </p:to>
                                    </p:set>
                                    <p:animEffect filter="image" prLst="opacity: 0.25">
                                      <p:cBhvr rctx="IE">
                                        <p:cTn id="42" dur="indefinite"/>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p"/>
      <p:bldP spid="4"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1" y="1577757"/>
            <a:ext cx="10667997" cy="2090392"/>
          </a:xfrm>
        </p:spPr>
        <p:txBody>
          <a:bodyPr>
            <a:noAutofit/>
          </a:bodyPr>
          <a:lstStyle/>
          <a:p>
            <a:r>
              <a:rPr lang="es-ES_tradnl" dirty="0"/>
              <a:t>CLASIFICACIÓN DE BALTHAZAR - RANSON</a:t>
            </a:r>
          </a:p>
          <a:p>
            <a:pPr lvl="1"/>
            <a:endParaRPr lang="es-ES_tradnl" dirty="0"/>
          </a:p>
        </p:txBody>
      </p:sp>
      <p:sp>
        <p:nvSpPr>
          <p:cNvPr id="4" name="Marcador de contenido 3"/>
          <p:cNvSpPr>
            <a:spLocks noGrp="1"/>
          </p:cNvSpPr>
          <p:nvPr>
            <p:ph idx="13"/>
          </p:nvPr>
        </p:nvSpPr>
        <p:spPr>
          <a:xfrm>
            <a:off x="4669654" y="3916017"/>
            <a:ext cx="7522346" cy="2413346"/>
          </a:xfrm>
        </p:spPr>
        <p:txBody>
          <a:bodyPr/>
          <a:lstStyle/>
          <a:p>
            <a:endParaRPr lang="es-ES_tradnl" dirty="0"/>
          </a:p>
          <a:p>
            <a:endParaRPr lang="es-ES_tradnl" dirty="0"/>
          </a:p>
        </p:txBody>
      </p:sp>
      <p:sp>
        <p:nvSpPr>
          <p:cNvPr id="5" name="Título 1"/>
          <p:cNvSpPr>
            <a:spLocks noGrp="1"/>
          </p:cNvSpPr>
          <p:nvPr>
            <p:ph type="title"/>
          </p:nvPr>
        </p:nvSpPr>
        <p:spPr>
          <a:xfrm>
            <a:off x="1066800" y="152400"/>
            <a:ext cx="3676650" cy="1325563"/>
          </a:xfrm>
        </p:spPr>
        <p:txBody>
          <a:bodyPr/>
          <a:lstStyle/>
          <a:p>
            <a:pPr algn="ctr"/>
            <a:r>
              <a:rPr lang="es-ES_tradnl" b="0" dirty="0"/>
              <a:t>Imágenes</a:t>
            </a:r>
          </a:p>
        </p:txBody>
      </p:sp>
      <p:sp>
        <p:nvSpPr>
          <p:cNvPr id="2" name="AutoShape 2" descr="ancreatitis aguda por TC"/>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sp>
        <p:nvSpPr>
          <p:cNvPr id="6" name="AutoShape 4" descr="ancreatitis aguda por TC"/>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sp>
        <p:nvSpPr>
          <p:cNvPr id="9" name="AutoShape 8" descr="ancreatitis aguda por TC"/>
          <p:cNvSpPr>
            <a:spLocks noChangeAspect="1" noChangeArrowheads="1"/>
          </p:cNvSpPr>
          <p:nvPr/>
        </p:nvSpPr>
        <p:spPr bwMode="auto">
          <a:xfrm>
            <a:off x="457200" y="457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pic>
        <p:nvPicPr>
          <p:cNvPr id="11" name="Imagen 10"/>
          <p:cNvPicPr>
            <a:picLocks noChangeAspect="1"/>
          </p:cNvPicPr>
          <p:nvPr/>
        </p:nvPicPr>
        <p:blipFill>
          <a:blip r:embed="rId3"/>
          <a:stretch>
            <a:fillRect/>
          </a:stretch>
        </p:blipFill>
        <p:spPr>
          <a:xfrm>
            <a:off x="1393991" y="2225523"/>
            <a:ext cx="4702009" cy="1610082"/>
          </a:xfrm>
          <a:prstGeom prst="rect">
            <a:avLst/>
          </a:prstGeom>
        </p:spPr>
      </p:pic>
      <p:pic>
        <p:nvPicPr>
          <p:cNvPr id="12" name="Imagen 11"/>
          <p:cNvPicPr>
            <a:picLocks noChangeAspect="1"/>
          </p:cNvPicPr>
          <p:nvPr/>
        </p:nvPicPr>
        <p:blipFill>
          <a:blip r:embed="rId4"/>
          <a:stretch>
            <a:fillRect/>
          </a:stretch>
        </p:blipFill>
        <p:spPr>
          <a:xfrm>
            <a:off x="7517715" y="2130954"/>
            <a:ext cx="2784407" cy="1624238"/>
          </a:xfrm>
          <a:prstGeom prst="rect">
            <a:avLst/>
          </a:prstGeom>
        </p:spPr>
      </p:pic>
      <p:pic>
        <p:nvPicPr>
          <p:cNvPr id="13" name="Imagen 12"/>
          <p:cNvPicPr>
            <a:picLocks noChangeAspect="1"/>
          </p:cNvPicPr>
          <p:nvPr/>
        </p:nvPicPr>
        <p:blipFill>
          <a:blip r:embed="rId5"/>
          <a:stretch>
            <a:fillRect/>
          </a:stretch>
        </p:blipFill>
        <p:spPr>
          <a:xfrm>
            <a:off x="7370337" y="4411754"/>
            <a:ext cx="3079161" cy="2078434"/>
          </a:xfrm>
          <a:prstGeom prst="rect">
            <a:avLst/>
          </a:prstGeom>
        </p:spPr>
      </p:pic>
    </p:spTree>
    <p:extLst>
      <p:ext uri="{BB962C8B-B14F-4D97-AF65-F5344CB8AC3E}">
        <p14:creationId xmlns:p14="http://schemas.microsoft.com/office/powerpoint/2010/main" val="190837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1" y="1519238"/>
            <a:ext cx="10667997" cy="2090392"/>
          </a:xfrm>
        </p:spPr>
        <p:txBody>
          <a:bodyPr>
            <a:noAutofit/>
          </a:bodyPr>
          <a:lstStyle/>
          <a:p>
            <a:r>
              <a:rPr lang="es-ES_tradnl" dirty="0"/>
              <a:t>RNM de abdomen</a:t>
            </a:r>
          </a:p>
          <a:p>
            <a:pPr lvl="1"/>
            <a:r>
              <a:rPr lang="es-ES_tradnl" dirty="0"/>
              <a:t>Elección en pacientes alérgicos al contraste yodado </a:t>
            </a:r>
            <a:r>
              <a:rPr lang="mr-IN" dirty="0"/>
              <a:t>–</a:t>
            </a:r>
            <a:r>
              <a:rPr lang="es-ES_tradnl" dirty="0"/>
              <a:t> falla renal – </a:t>
            </a:r>
            <a:r>
              <a:rPr lang="es-ES_tradnl" dirty="0" err="1"/>
              <a:t>emabarazadas</a:t>
            </a:r>
            <a:r>
              <a:rPr lang="es-ES_tradnl" dirty="0"/>
              <a:t>.</a:t>
            </a:r>
          </a:p>
          <a:p>
            <a:pPr lvl="2"/>
            <a:r>
              <a:rPr lang="es-ES_tradnl" dirty="0"/>
              <a:t>Si no está disponible: TAC simple.</a:t>
            </a:r>
          </a:p>
          <a:p>
            <a:pPr lvl="1"/>
            <a:r>
              <a:rPr lang="es-ES_tradnl" dirty="0"/>
              <a:t>Menos sensible que TAC para detectar gas en colecciones líquidas.</a:t>
            </a:r>
          </a:p>
          <a:p>
            <a:pPr lvl="1"/>
            <a:endParaRPr lang="es-ES_tradnl" dirty="0"/>
          </a:p>
        </p:txBody>
      </p:sp>
      <p:sp>
        <p:nvSpPr>
          <p:cNvPr id="4" name="Marcador de contenido 3"/>
          <p:cNvSpPr>
            <a:spLocks noGrp="1"/>
          </p:cNvSpPr>
          <p:nvPr>
            <p:ph idx="13"/>
          </p:nvPr>
        </p:nvSpPr>
        <p:spPr>
          <a:xfrm>
            <a:off x="5317354" y="3599760"/>
            <a:ext cx="6579371" cy="2603316"/>
          </a:xfrm>
        </p:spPr>
        <p:txBody>
          <a:bodyPr>
            <a:noAutofit/>
          </a:bodyPr>
          <a:lstStyle/>
          <a:p>
            <a:r>
              <a:rPr lang="es-ES_tradnl" dirty="0"/>
              <a:t>Detecta cálculos en la vía biliar en pacientes con etiología desconocida.</a:t>
            </a:r>
          </a:p>
          <a:p>
            <a:pPr lvl="1"/>
            <a:r>
              <a:rPr lang="es-ES_tradnl" dirty="0" err="1"/>
              <a:t>Ecoendoscopia</a:t>
            </a:r>
            <a:r>
              <a:rPr lang="es-ES_tradnl" dirty="0"/>
              <a:t>.</a:t>
            </a:r>
          </a:p>
          <a:p>
            <a:r>
              <a:rPr lang="es-ES_tradnl" dirty="0"/>
              <a:t>De elección en pacientes con sospecha de etiología biliar pero ecografía normal: </a:t>
            </a:r>
            <a:r>
              <a:rPr lang="es-ES_tradnl" b="1" dirty="0"/>
              <a:t>en ausencia de colangitis.</a:t>
            </a:r>
          </a:p>
          <a:p>
            <a:r>
              <a:rPr lang="es-ES_tradnl" dirty="0"/>
              <a:t>CPRE: pacientes con colangitis.</a:t>
            </a:r>
          </a:p>
        </p:txBody>
      </p:sp>
      <p:sp>
        <p:nvSpPr>
          <p:cNvPr id="5" name="Título 1"/>
          <p:cNvSpPr>
            <a:spLocks noGrp="1"/>
          </p:cNvSpPr>
          <p:nvPr>
            <p:ph type="title"/>
          </p:nvPr>
        </p:nvSpPr>
        <p:spPr>
          <a:xfrm>
            <a:off x="990600" y="193675"/>
            <a:ext cx="3609975" cy="1325563"/>
          </a:xfrm>
        </p:spPr>
        <p:txBody>
          <a:bodyPr/>
          <a:lstStyle/>
          <a:p>
            <a:pPr algn="ctr"/>
            <a:r>
              <a:rPr lang="es-ES_tradnl" b="0" dirty="0"/>
              <a:t>Imágenes</a:t>
            </a:r>
          </a:p>
        </p:txBody>
      </p:sp>
    </p:spTree>
    <p:extLst>
      <p:ext uri="{BB962C8B-B14F-4D97-AF65-F5344CB8AC3E}">
        <p14:creationId xmlns:p14="http://schemas.microsoft.com/office/powerpoint/2010/main" val="46208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3" y="0"/>
            <a:ext cx="8172450" cy="1325563"/>
          </a:xfrm>
        </p:spPr>
        <p:txBody>
          <a:bodyPr/>
          <a:lstStyle/>
          <a:p>
            <a:pPr algn="ctr"/>
            <a:r>
              <a:rPr lang="es-ES_tradnl" b="0" dirty="0"/>
              <a:t>Clasificación de la gravedad</a:t>
            </a:r>
          </a:p>
        </p:txBody>
      </p:sp>
      <p:sp>
        <p:nvSpPr>
          <p:cNvPr id="3" name="Marcador de contenido 2"/>
          <p:cNvSpPr>
            <a:spLocks noGrp="1"/>
          </p:cNvSpPr>
          <p:nvPr>
            <p:ph idx="1"/>
          </p:nvPr>
        </p:nvSpPr>
        <p:spPr>
          <a:xfrm>
            <a:off x="685803" y="1338608"/>
            <a:ext cx="10667997" cy="2090392"/>
          </a:xfrm>
        </p:spPr>
        <p:txBody>
          <a:bodyPr/>
          <a:lstStyle/>
          <a:p>
            <a:r>
              <a:rPr lang="es-ES_tradnl" b="1" dirty="0"/>
              <a:t>Clasificación de Atlanta revisada</a:t>
            </a:r>
          </a:p>
          <a:p>
            <a:pPr lvl="1"/>
            <a:r>
              <a:rPr lang="es-ES_tradnl" b="1" dirty="0"/>
              <a:t>Leve: </a:t>
            </a:r>
            <a:r>
              <a:rPr lang="es-ES_tradnl" dirty="0"/>
              <a:t>sin fallo de órgano, sin complicaciones locales o sistémicas.</a:t>
            </a:r>
          </a:p>
          <a:p>
            <a:pPr lvl="1"/>
            <a:r>
              <a:rPr lang="es-ES_tradnl" b="1" dirty="0"/>
              <a:t>Moderada: </a:t>
            </a:r>
            <a:r>
              <a:rPr lang="es-ES_tradnl" dirty="0"/>
              <a:t>falla de órgano transitoria (&lt;48h) o complicaciones locales o sistémicas.</a:t>
            </a:r>
          </a:p>
          <a:p>
            <a:pPr lvl="1"/>
            <a:r>
              <a:rPr lang="es-ES_tradnl" b="1" dirty="0"/>
              <a:t>Grave:</a:t>
            </a:r>
            <a:r>
              <a:rPr lang="es-ES_tradnl" dirty="0"/>
              <a:t> falla de órgano persistente (&gt;48h).</a:t>
            </a:r>
          </a:p>
        </p:txBody>
      </p:sp>
      <p:sp>
        <p:nvSpPr>
          <p:cNvPr id="4" name="Marcador de contenido 3"/>
          <p:cNvSpPr>
            <a:spLocks noGrp="1"/>
          </p:cNvSpPr>
          <p:nvPr>
            <p:ph idx="13"/>
          </p:nvPr>
        </p:nvSpPr>
        <p:spPr>
          <a:xfrm>
            <a:off x="5086350" y="3429000"/>
            <a:ext cx="7172325" cy="2391918"/>
          </a:xfrm>
        </p:spPr>
        <p:txBody>
          <a:bodyPr>
            <a:noAutofit/>
          </a:bodyPr>
          <a:lstStyle/>
          <a:p>
            <a:r>
              <a:rPr lang="es-ES_tradnl" sz="1800" b="1" dirty="0"/>
              <a:t>CLASIFICACIÓN DBC</a:t>
            </a:r>
          </a:p>
          <a:p>
            <a:pPr lvl="1"/>
            <a:r>
              <a:rPr lang="es-ES_tradnl" sz="1800" b="1" dirty="0"/>
              <a:t>Leve: </a:t>
            </a:r>
          </a:p>
          <a:p>
            <a:pPr lvl="2"/>
            <a:r>
              <a:rPr lang="es-ES_tradnl" sz="1800" dirty="0"/>
              <a:t>Sin falla orgánica </a:t>
            </a:r>
            <a:r>
              <a:rPr lang="mr-IN" sz="1800" dirty="0"/>
              <a:t>–</a:t>
            </a:r>
            <a:r>
              <a:rPr lang="es-ES_tradnl" sz="1800" dirty="0"/>
              <a:t> sin necrosis pancreática.</a:t>
            </a:r>
          </a:p>
          <a:p>
            <a:pPr lvl="1"/>
            <a:r>
              <a:rPr lang="es-ES_tradnl" sz="1800" b="1" dirty="0"/>
              <a:t> Moderada:</a:t>
            </a:r>
          </a:p>
          <a:p>
            <a:pPr lvl="2"/>
            <a:r>
              <a:rPr lang="es-ES_tradnl" sz="1800" dirty="0"/>
              <a:t>Falla orgánica transitoria y/o Necrosis pancreática estéril.</a:t>
            </a:r>
          </a:p>
          <a:p>
            <a:pPr lvl="1"/>
            <a:r>
              <a:rPr lang="es-ES_tradnl" sz="1800" b="1" dirty="0"/>
              <a:t>Grave:</a:t>
            </a:r>
          </a:p>
          <a:p>
            <a:pPr lvl="2"/>
            <a:r>
              <a:rPr lang="es-ES_tradnl" sz="1800" dirty="0"/>
              <a:t>Falla orgánica persistente o necrosis infectada. </a:t>
            </a:r>
          </a:p>
          <a:p>
            <a:pPr lvl="1"/>
            <a:r>
              <a:rPr lang="es-ES_tradnl" sz="1800" b="1" dirty="0"/>
              <a:t>Crítica</a:t>
            </a:r>
          </a:p>
          <a:p>
            <a:pPr lvl="2"/>
            <a:r>
              <a:rPr lang="es-ES_tradnl" sz="1800" dirty="0"/>
              <a:t>Falla orgánica persistente y necrosis infectada. </a:t>
            </a:r>
          </a:p>
        </p:txBody>
      </p:sp>
    </p:spTree>
    <p:extLst>
      <p:ext uri="{BB962C8B-B14F-4D97-AF65-F5344CB8AC3E}">
        <p14:creationId xmlns:p14="http://schemas.microsoft.com/office/powerpoint/2010/main" val="193125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6D6D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6D6D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6D6D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6D6D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D6D6D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D6D6D6"/>
                                      </p:to>
                                    </p:animClr>
                                  </p:subTnLst>
                                </p:cTn>
                              </p:par>
                              <p:par>
                                <p:cTn id="27" presetID="1" presetClass="entr" presetSubtype="0" fill="hold" grpId="0"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D6D6D6"/>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D6D6D6"/>
                                      </p:to>
                                    </p:animClr>
                                  </p:sub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D6D6D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rgbClr val="D6D6D6"/>
                                      </p:to>
                                    </p:animClr>
                                  </p:subTnLst>
                                </p:cTn>
                              </p:par>
                              <p:par>
                                <p:cTn id="39" presetID="1"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6" end="6"/>
                                            </p:txEl>
                                          </p:spTgt>
                                        </p:tgtEl>
                                        <p:attrNameLst>
                                          <p:attrName>ppt_c</p:attrName>
                                        </p:attrNameLst>
                                      </p:cBhvr>
                                      <p:to>
                                        <a:srgbClr val="D6D6D6"/>
                                      </p:to>
                                    </p:animClr>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7" end="7"/>
                                            </p:txEl>
                                          </p:spTgt>
                                        </p:tgtEl>
                                        <p:attrNameLst>
                                          <p:attrName>ppt_c</p:attrName>
                                        </p:attrNameLst>
                                      </p:cBhvr>
                                      <p:to>
                                        <a:srgbClr val="D6D6D6"/>
                                      </p:to>
                                    </p:animClr>
                                  </p:subTnLst>
                                </p:cTn>
                              </p:par>
                              <p:par>
                                <p:cTn id="45" presetID="1" presetClass="entr" presetSubtype="0"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8" end="8"/>
                                            </p:txEl>
                                          </p:spTgt>
                                        </p:tgtEl>
                                        <p:attrNameLst>
                                          <p:attrName>ppt_c</p:attrName>
                                        </p:attrNameLst>
                                      </p:cBhvr>
                                      <p:to>
                                        <a:srgbClr val="D6D6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6775" y="117648"/>
            <a:ext cx="6419850" cy="1325563"/>
          </a:xfrm>
        </p:spPr>
        <p:txBody>
          <a:bodyPr/>
          <a:lstStyle/>
          <a:p>
            <a:pPr algn="ctr"/>
            <a:r>
              <a:rPr lang="es-ES_tradnl" b="0" dirty="0"/>
              <a:t>Puntajes pronósticos</a:t>
            </a:r>
          </a:p>
        </p:txBody>
      </p:sp>
      <p:sp>
        <p:nvSpPr>
          <p:cNvPr id="3" name="Marcador de contenido 2"/>
          <p:cNvSpPr>
            <a:spLocks noGrp="1"/>
          </p:cNvSpPr>
          <p:nvPr>
            <p:ph idx="1"/>
          </p:nvPr>
        </p:nvSpPr>
        <p:spPr>
          <a:xfrm>
            <a:off x="866775" y="1634418"/>
            <a:ext cx="10667997" cy="2090392"/>
          </a:xfrm>
        </p:spPr>
        <p:txBody>
          <a:bodyPr/>
          <a:lstStyle/>
          <a:p>
            <a:r>
              <a:rPr lang="es-ES_tradnl" dirty="0"/>
              <a:t>No hay “estándar de oro”.</a:t>
            </a:r>
          </a:p>
          <a:p>
            <a:r>
              <a:rPr lang="es-ES_tradnl" dirty="0"/>
              <a:t>Índice de severidad de la pancreatitis aguda (BISAP) es uno de los mas precisos.</a:t>
            </a:r>
          </a:p>
          <a:p>
            <a:pPr lvl="1"/>
            <a:r>
              <a:rPr lang="es-ES_tradnl" dirty="0"/>
              <a:t>Aplicable por simple.</a:t>
            </a:r>
          </a:p>
          <a:p>
            <a:pPr lvl="1"/>
            <a:r>
              <a:rPr lang="es-ES_tradnl" dirty="0"/>
              <a:t>Predice gravedad, muerte, falla orgánica.</a:t>
            </a:r>
          </a:p>
          <a:p>
            <a:r>
              <a:rPr lang="es-ES_tradnl" dirty="0"/>
              <a:t>APACHE II: </a:t>
            </a:r>
            <a:r>
              <a:rPr lang="es-ES_tradnl" dirty="0" err="1"/>
              <a:t>Acute</a:t>
            </a:r>
            <a:r>
              <a:rPr lang="es-ES_tradnl" dirty="0"/>
              <a:t> </a:t>
            </a:r>
            <a:r>
              <a:rPr lang="es-ES_tradnl" dirty="0" err="1"/>
              <a:t>Physiology</a:t>
            </a:r>
            <a:r>
              <a:rPr lang="es-ES_tradnl" dirty="0"/>
              <a:t> And </a:t>
            </a:r>
            <a:r>
              <a:rPr lang="es-ES_tradnl" dirty="0" err="1"/>
              <a:t>Chronic</a:t>
            </a:r>
            <a:r>
              <a:rPr lang="es-ES_tradnl" dirty="0"/>
              <a:t> </a:t>
            </a:r>
            <a:r>
              <a:rPr lang="es-ES_tradnl" dirty="0" err="1"/>
              <a:t>Health</a:t>
            </a:r>
            <a:r>
              <a:rPr lang="es-ES_tradnl" dirty="0"/>
              <a:t> </a:t>
            </a:r>
            <a:r>
              <a:rPr lang="es-ES_tradnl" dirty="0" err="1"/>
              <a:t>Evaluation</a:t>
            </a:r>
            <a:r>
              <a:rPr lang="es-ES_tradnl" dirty="0"/>
              <a:t>. </a:t>
            </a:r>
          </a:p>
          <a:p>
            <a:endParaRPr lang="es-ES_tradnl" dirty="0"/>
          </a:p>
        </p:txBody>
      </p:sp>
      <p:sp>
        <p:nvSpPr>
          <p:cNvPr id="4" name="Marcador de contenido 3"/>
          <p:cNvSpPr>
            <a:spLocks noGrp="1"/>
          </p:cNvSpPr>
          <p:nvPr>
            <p:ph idx="13"/>
          </p:nvPr>
        </p:nvSpPr>
        <p:spPr>
          <a:xfrm>
            <a:off x="5098279" y="3917259"/>
            <a:ext cx="6684145" cy="2413346"/>
          </a:xfrm>
        </p:spPr>
        <p:txBody>
          <a:bodyPr/>
          <a:lstStyle/>
          <a:p>
            <a:r>
              <a:rPr lang="es-ES_tradnl" dirty="0"/>
              <a:t>Puntos de corte:</a:t>
            </a:r>
          </a:p>
          <a:p>
            <a:pPr lvl="1"/>
            <a:r>
              <a:rPr lang="es-ES_tradnl" dirty="0"/>
              <a:t>Ranson ≥ 3 		      (S 68.5% E 75.9%)</a:t>
            </a:r>
          </a:p>
          <a:p>
            <a:pPr lvl="1" fontAlgn="base"/>
            <a:r>
              <a:rPr lang="es-ES_tradnl" dirty="0"/>
              <a:t>BISAP ≥ 2 		      (S 68.7% E 76.2%)</a:t>
            </a:r>
          </a:p>
          <a:p>
            <a:pPr lvl="1" fontAlgn="base"/>
            <a:r>
              <a:rPr lang="es-ES_tradnl" dirty="0"/>
              <a:t>APACHE-II ≥ 8 		      (S 73.1% E 81.7%)</a:t>
            </a:r>
          </a:p>
          <a:p>
            <a:pPr lvl="1" fontAlgn="base"/>
            <a:r>
              <a:rPr lang="es-ES_tradnl" dirty="0"/>
              <a:t>Índice severidad TAC ≥ 3    (S 70.6% E78.5%)</a:t>
            </a:r>
          </a:p>
          <a:p>
            <a:pPr lvl="1" fontAlgn="base"/>
            <a:r>
              <a:rPr lang="es-ES_tradnl" dirty="0"/>
              <a:t>PCR a las 24 h ≥ 21 mg / dl</a:t>
            </a:r>
          </a:p>
          <a:p>
            <a:pPr marL="457200" lvl="1" indent="0">
              <a:buNone/>
            </a:pPr>
            <a:endParaRPr lang="es-ES_tradnl" dirty="0"/>
          </a:p>
        </p:txBody>
      </p:sp>
    </p:spTree>
    <p:extLst>
      <p:ext uri="{BB962C8B-B14F-4D97-AF65-F5344CB8AC3E}">
        <p14:creationId xmlns:p14="http://schemas.microsoft.com/office/powerpoint/2010/main" val="129595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D6D6D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D6D6D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D6D6D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D6D6D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D6D6D6"/>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rgbClr val="D6D6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1326798063"/>
              </p:ext>
            </p:extLst>
          </p:nvPr>
        </p:nvGraphicFramePr>
        <p:xfrm>
          <a:off x="5654252" y="1812679"/>
          <a:ext cx="6090073" cy="4080804"/>
        </p:xfrm>
        <a:graphic>
          <a:graphicData uri="http://schemas.openxmlformats.org/drawingml/2006/table">
            <a:tbl>
              <a:tblPr firstRow="1" bandRow="1">
                <a:tableStyleId>{5C22544A-7EE6-4342-B048-85BDC9FD1C3A}</a:tableStyleId>
              </a:tblPr>
              <a:tblGrid>
                <a:gridCol w="6090073">
                  <a:extLst>
                    <a:ext uri="{9D8B030D-6E8A-4147-A177-3AD203B41FA5}">
                      <a16:colId xmlns:a16="http://schemas.microsoft.com/office/drawing/2014/main" val="20000"/>
                    </a:ext>
                  </a:extLst>
                </a:gridCol>
              </a:tblGrid>
              <a:tr h="931105">
                <a:tc>
                  <a:txBody>
                    <a:bodyPr/>
                    <a:lstStyle/>
                    <a:p>
                      <a:pPr marL="0" algn="ctr" defTabSz="914400" rtl="0" eaLnBrk="1" latinLnBrk="0" hangingPunct="1"/>
                      <a:r>
                        <a:rPr lang="es-ES_tradnl" sz="2400" b="1" kern="1200" dirty="0">
                          <a:solidFill>
                            <a:schemeClr val="bg1"/>
                          </a:solidFill>
                          <a:latin typeface="Montserrat" panose="02000505000000020004" pitchFamily="2" charset="0"/>
                          <a:ea typeface="+mn-ea"/>
                          <a:cs typeface="+mn-cs"/>
                        </a:rPr>
                        <a:t>Índice de severidad de pancreatitis aguda (BISAP) 1 punto por cada criterio</a:t>
                      </a:r>
                    </a:p>
                  </a:txBody>
                  <a:tcPr>
                    <a:solidFill>
                      <a:srgbClr val="009193"/>
                    </a:solidFill>
                  </a:tcPr>
                </a:tc>
                <a:extLst>
                  <a:ext uri="{0D108BD9-81ED-4DB2-BD59-A6C34878D82A}">
                    <a16:rowId xmlns:a16="http://schemas.microsoft.com/office/drawing/2014/main" val="10000"/>
                  </a:ext>
                </a:extLst>
              </a:tr>
              <a:tr h="517281">
                <a:tc>
                  <a:txBody>
                    <a:bodyPr/>
                    <a:lstStyle/>
                    <a:p>
                      <a:r>
                        <a:rPr lang="es-ES_tradnl" sz="2400" b="0" kern="1200" dirty="0">
                          <a:solidFill>
                            <a:srgbClr val="152B48"/>
                          </a:solidFill>
                          <a:latin typeface="Montserrat" panose="02000505000000020004" pitchFamily="2" charset="0"/>
                          <a:ea typeface="+mn-ea"/>
                          <a:cs typeface="+mn-cs"/>
                        </a:rPr>
                        <a:t>BUN &gt;25</a:t>
                      </a:r>
                    </a:p>
                  </a:txBody>
                  <a:tcPr>
                    <a:solidFill>
                      <a:srgbClr val="00AAA7">
                        <a:alpha val="30000"/>
                      </a:srgbClr>
                    </a:solidFill>
                  </a:tcPr>
                </a:tc>
                <a:extLst>
                  <a:ext uri="{0D108BD9-81ED-4DB2-BD59-A6C34878D82A}">
                    <a16:rowId xmlns:a16="http://schemas.microsoft.com/office/drawing/2014/main" val="10001"/>
                  </a:ext>
                </a:extLst>
              </a:tr>
              <a:tr h="517281">
                <a:tc>
                  <a:txBody>
                    <a:bodyPr/>
                    <a:lstStyle/>
                    <a:p>
                      <a:r>
                        <a:rPr lang="es-ES_tradnl" sz="2400" b="0" kern="1200" dirty="0">
                          <a:solidFill>
                            <a:srgbClr val="152B48"/>
                          </a:solidFill>
                          <a:latin typeface="Montserrat" panose="02000505000000020004" pitchFamily="2" charset="0"/>
                          <a:ea typeface="+mn-ea"/>
                          <a:cs typeface="+mn-cs"/>
                        </a:rPr>
                        <a:t>Alteración del estado mental</a:t>
                      </a:r>
                    </a:p>
                  </a:txBody>
                  <a:tcPr>
                    <a:solidFill>
                      <a:srgbClr val="00AAA7">
                        <a:alpha val="30000"/>
                      </a:srgbClr>
                    </a:solidFill>
                  </a:tcPr>
                </a:tc>
                <a:extLst>
                  <a:ext uri="{0D108BD9-81ED-4DB2-BD59-A6C34878D82A}">
                    <a16:rowId xmlns:a16="http://schemas.microsoft.com/office/drawing/2014/main" val="10002"/>
                  </a:ext>
                </a:extLst>
              </a:tr>
              <a:tr h="517281">
                <a:tc>
                  <a:txBody>
                    <a:bodyPr/>
                    <a:lstStyle/>
                    <a:p>
                      <a:r>
                        <a:rPr lang="es-ES_tradnl" sz="2400" b="0" kern="1200" dirty="0">
                          <a:solidFill>
                            <a:srgbClr val="152B48"/>
                          </a:solidFill>
                          <a:latin typeface="Montserrat" panose="02000505000000020004" pitchFamily="2" charset="0"/>
                          <a:ea typeface="+mn-ea"/>
                          <a:cs typeface="+mn-cs"/>
                        </a:rPr>
                        <a:t>Síndrome de respuesta inflamatoria sistémica</a:t>
                      </a:r>
                    </a:p>
                  </a:txBody>
                  <a:tcPr>
                    <a:solidFill>
                      <a:srgbClr val="00AAA7">
                        <a:alpha val="30000"/>
                      </a:srgbClr>
                    </a:solidFill>
                  </a:tcPr>
                </a:tc>
                <a:extLst>
                  <a:ext uri="{0D108BD9-81ED-4DB2-BD59-A6C34878D82A}">
                    <a16:rowId xmlns:a16="http://schemas.microsoft.com/office/drawing/2014/main" val="10003"/>
                  </a:ext>
                </a:extLst>
              </a:tr>
              <a:tr h="517281">
                <a:tc>
                  <a:txBody>
                    <a:bodyPr/>
                    <a:lstStyle/>
                    <a:p>
                      <a:r>
                        <a:rPr lang="es-ES_tradnl" sz="2400" b="0" kern="1200" dirty="0">
                          <a:solidFill>
                            <a:srgbClr val="152B48"/>
                          </a:solidFill>
                          <a:latin typeface="Montserrat" panose="02000505000000020004" pitchFamily="2" charset="0"/>
                          <a:ea typeface="+mn-ea"/>
                          <a:cs typeface="+mn-cs"/>
                        </a:rPr>
                        <a:t>Edad &gt;60 años</a:t>
                      </a:r>
                    </a:p>
                  </a:txBody>
                  <a:tcPr>
                    <a:solidFill>
                      <a:srgbClr val="00AAA7">
                        <a:alpha val="30000"/>
                      </a:srgbClr>
                    </a:solidFill>
                  </a:tcPr>
                </a:tc>
                <a:extLst>
                  <a:ext uri="{0D108BD9-81ED-4DB2-BD59-A6C34878D82A}">
                    <a16:rowId xmlns:a16="http://schemas.microsoft.com/office/drawing/2014/main" val="10004"/>
                  </a:ext>
                </a:extLst>
              </a:tr>
              <a:tr h="517281">
                <a:tc>
                  <a:txBody>
                    <a:bodyPr/>
                    <a:lstStyle/>
                    <a:p>
                      <a:r>
                        <a:rPr lang="es-ES_tradnl" sz="2400" b="0" kern="1200" dirty="0">
                          <a:solidFill>
                            <a:srgbClr val="152B48"/>
                          </a:solidFill>
                          <a:latin typeface="Montserrat" panose="02000505000000020004" pitchFamily="2" charset="0"/>
                          <a:ea typeface="+mn-ea"/>
                          <a:cs typeface="+mn-cs"/>
                        </a:rPr>
                        <a:t>Derrame pleural en </a:t>
                      </a:r>
                      <a:r>
                        <a:rPr lang="es-ES_tradnl" sz="2400" b="0" kern="1200" dirty="0" err="1">
                          <a:solidFill>
                            <a:srgbClr val="152B48"/>
                          </a:solidFill>
                          <a:latin typeface="Montserrat" panose="02000505000000020004" pitchFamily="2" charset="0"/>
                          <a:ea typeface="+mn-ea"/>
                          <a:cs typeface="+mn-cs"/>
                        </a:rPr>
                        <a:t>rx</a:t>
                      </a:r>
                      <a:r>
                        <a:rPr lang="es-ES_tradnl" sz="2400" b="0" kern="1200" dirty="0">
                          <a:solidFill>
                            <a:srgbClr val="152B48"/>
                          </a:solidFill>
                          <a:latin typeface="Montserrat" panose="02000505000000020004" pitchFamily="2" charset="0"/>
                          <a:ea typeface="+mn-ea"/>
                          <a:cs typeface="+mn-cs"/>
                        </a:rPr>
                        <a:t> </a:t>
                      </a:r>
                      <a:r>
                        <a:rPr lang="es-ES_tradnl" sz="2400" b="0" kern="1200" dirty="0" err="1">
                          <a:solidFill>
                            <a:srgbClr val="152B48"/>
                          </a:solidFill>
                          <a:latin typeface="Montserrat" panose="02000505000000020004" pitchFamily="2" charset="0"/>
                          <a:ea typeface="+mn-ea"/>
                          <a:cs typeface="+mn-cs"/>
                        </a:rPr>
                        <a:t>torax</a:t>
                      </a:r>
                      <a:r>
                        <a:rPr lang="es-ES_tradnl" sz="2400" b="0" kern="1200" dirty="0">
                          <a:solidFill>
                            <a:srgbClr val="152B48"/>
                          </a:solidFill>
                          <a:latin typeface="Montserrat" panose="02000505000000020004" pitchFamily="2" charset="0"/>
                          <a:ea typeface="+mn-ea"/>
                          <a:cs typeface="+mn-cs"/>
                        </a:rPr>
                        <a:t> </a:t>
                      </a:r>
                    </a:p>
                  </a:txBody>
                  <a:tcPr>
                    <a:solidFill>
                      <a:srgbClr val="00AAA7">
                        <a:alpha val="30000"/>
                      </a:srgbClr>
                    </a:solidFill>
                  </a:tcPr>
                </a:tc>
                <a:extLst>
                  <a:ext uri="{0D108BD9-81ED-4DB2-BD59-A6C34878D82A}">
                    <a16:rowId xmlns:a16="http://schemas.microsoft.com/office/drawing/2014/main" val="10005"/>
                  </a:ext>
                </a:extLst>
              </a:tr>
            </a:tbl>
          </a:graphicData>
        </a:graphic>
      </p:graphicFrame>
      <p:sp>
        <p:nvSpPr>
          <p:cNvPr id="7" name="Título 1"/>
          <p:cNvSpPr>
            <a:spLocks noGrp="1"/>
          </p:cNvSpPr>
          <p:nvPr>
            <p:ph type="title"/>
          </p:nvPr>
        </p:nvSpPr>
        <p:spPr>
          <a:xfrm>
            <a:off x="1104900" y="203200"/>
            <a:ext cx="6191250" cy="1325563"/>
          </a:xfrm>
        </p:spPr>
        <p:txBody>
          <a:bodyPr/>
          <a:lstStyle/>
          <a:p>
            <a:pPr algn="ctr"/>
            <a:r>
              <a:rPr lang="es-ES_tradnl" b="0" dirty="0"/>
              <a:t>Puntajes pronósticos</a:t>
            </a:r>
          </a:p>
        </p:txBody>
      </p:sp>
      <p:sp>
        <p:nvSpPr>
          <p:cNvPr id="9" name="Rectángulo 8"/>
          <p:cNvSpPr/>
          <p:nvPr/>
        </p:nvSpPr>
        <p:spPr>
          <a:xfrm>
            <a:off x="1306830" y="1894298"/>
            <a:ext cx="3242604" cy="1015663"/>
          </a:xfrm>
          <a:prstGeom prst="rect">
            <a:avLst/>
          </a:prstGeom>
        </p:spPr>
        <p:txBody>
          <a:bodyPr wrap="square">
            <a:spAutoFit/>
          </a:bodyPr>
          <a:lstStyle/>
          <a:p>
            <a:r>
              <a:rPr lang="es-ES_tradnl" sz="2000" b="1" dirty="0">
                <a:solidFill>
                  <a:srgbClr val="152B48"/>
                </a:solidFill>
                <a:latin typeface="Montserrat" panose="02000505000000020004" pitchFamily="2" charset="0"/>
              </a:rPr>
              <a:t>BISAP</a:t>
            </a:r>
          </a:p>
          <a:p>
            <a:r>
              <a:rPr lang="es-ES_tradnl" sz="2000" dirty="0">
                <a:solidFill>
                  <a:srgbClr val="152B48"/>
                </a:solidFill>
                <a:latin typeface="Montserrat" panose="02000505000000020004" pitchFamily="2" charset="0"/>
              </a:rPr>
              <a:t>0-2: &lt;5% Mortalidad.    </a:t>
            </a:r>
          </a:p>
          <a:p>
            <a:r>
              <a:rPr lang="es-ES_tradnl" sz="2000" dirty="0">
                <a:solidFill>
                  <a:srgbClr val="152B48"/>
                </a:solidFill>
                <a:latin typeface="Montserrat" panose="02000505000000020004" pitchFamily="2" charset="0"/>
              </a:rPr>
              <a:t>3-5: &gt;15% mortalidad</a:t>
            </a:r>
          </a:p>
        </p:txBody>
      </p:sp>
    </p:spTree>
    <p:extLst>
      <p:ext uri="{BB962C8B-B14F-4D97-AF65-F5344CB8AC3E}">
        <p14:creationId xmlns:p14="http://schemas.microsoft.com/office/powerpoint/2010/main" val="170228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0180" y="66059"/>
            <a:ext cx="6507312" cy="1325563"/>
          </a:xfrm>
        </p:spPr>
        <p:txBody>
          <a:bodyPr/>
          <a:lstStyle/>
          <a:p>
            <a:pPr algn="ctr"/>
            <a:r>
              <a:rPr lang="es-ES_tradnl" b="0" dirty="0"/>
              <a:t>Anatomía pancreática</a:t>
            </a:r>
          </a:p>
        </p:txBody>
      </p:sp>
      <p:pic>
        <p:nvPicPr>
          <p:cNvPr id="6" name="Marcador de contenido 3"/>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1863167" y="1245436"/>
            <a:ext cx="3717501" cy="2748570"/>
          </a:xfrm>
          <a:prstGeom prst="rect">
            <a:avLst/>
          </a:prstGeom>
        </p:spPr>
      </p:pic>
      <p:pic>
        <p:nvPicPr>
          <p:cNvPr id="7" name="Imagen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277492" y="2663896"/>
            <a:ext cx="3973163" cy="3519335"/>
          </a:xfrm>
          <a:prstGeom prst="rect">
            <a:avLst/>
          </a:prstGeom>
        </p:spPr>
      </p:pic>
      <p:sp>
        <p:nvSpPr>
          <p:cNvPr id="10" name="Rectángulo 9"/>
          <p:cNvSpPr/>
          <p:nvPr/>
        </p:nvSpPr>
        <p:spPr>
          <a:xfrm>
            <a:off x="4977353" y="6596390"/>
            <a:ext cx="7932931" cy="246221"/>
          </a:xfrm>
          <a:prstGeom prst="rect">
            <a:avLst/>
          </a:prstGeom>
        </p:spPr>
        <p:txBody>
          <a:bodyPr wrap="square">
            <a:spAutoFit/>
          </a:bodyPr>
          <a:lstStyle/>
          <a:p>
            <a:pPr fontAlgn="base"/>
            <a:r>
              <a:rPr lang="fr-BE" sz="1000" dirty="0">
                <a:solidFill>
                  <a:srgbClr val="152B48"/>
                </a:solidFill>
                <a:latin typeface="Montserrat" panose="00000500000000000000" pitchFamily="50" charset="0"/>
              </a:rPr>
              <a:t>John E. </a:t>
            </a:r>
            <a:r>
              <a:rPr lang="fr-BE" sz="1000" dirty="0" err="1">
                <a:solidFill>
                  <a:srgbClr val="152B48"/>
                </a:solidFill>
                <a:latin typeface="Montserrat" panose="00000500000000000000" pitchFamily="50" charset="0"/>
              </a:rPr>
              <a:t>Skandalakis</a:t>
            </a:r>
            <a:r>
              <a:rPr lang="fr-BE" sz="1000" dirty="0">
                <a:solidFill>
                  <a:srgbClr val="152B48"/>
                </a:solidFill>
                <a:latin typeface="Montserrat" panose="00000500000000000000" pitchFamily="50" charset="0"/>
              </a:rPr>
              <a:t>, Gene L. </a:t>
            </a:r>
            <a:r>
              <a:rPr lang="fr-BE" sz="1000" dirty="0" err="1">
                <a:solidFill>
                  <a:srgbClr val="152B48"/>
                </a:solidFill>
                <a:latin typeface="Montserrat" panose="00000500000000000000" pitchFamily="50" charset="0"/>
              </a:rPr>
              <a:t>Colborn</a:t>
            </a:r>
            <a:r>
              <a:rPr lang="fr-BE" sz="1000" dirty="0">
                <a:solidFill>
                  <a:srgbClr val="152B48"/>
                </a:solidFill>
                <a:latin typeface="Montserrat" panose="00000500000000000000" pitchFamily="50" charset="0"/>
              </a:rPr>
              <a:t>, Thomas A. Weidman. </a:t>
            </a:r>
            <a:r>
              <a:rPr lang="es-CO" sz="1000" dirty="0" err="1">
                <a:solidFill>
                  <a:srgbClr val="152B48"/>
                </a:solidFill>
                <a:latin typeface="Montserrat" panose="00000500000000000000" pitchFamily="50" charset="0"/>
              </a:rPr>
              <a:t>Skandalakis</a:t>
            </a:r>
            <a:r>
              <a:rPr lang="es-CO" sz="1000" dirty="0">
                <a:solidFill>
                  <a:srgbClr val="152B48"/>
                </a:solidFill>
                <a:latin typeface="Montserrat" panose="00000500000000000000" pitchFamily="50" charset="0"/>
              </a:rPr>
              <a:t>' </a:t>
            </a:r>
            <a:r>
              <a:rPr lang="es-CO" sz="1000" dirty="0" err="1">
                <a:solidFill>
                  <a:srgbClr val="152B48"/>
                </a:solidFill>
                <a:latin typeface="Montserrat" panose="00000500000000000000" pitchFamily="50" charset="0"/>
              </a:rPr>
              <a:t>Surgical</a:t>
            </a:r>
            <a:r>
              <a:rPr lang="es-CO" sz="1000" dirty="0">
                <a:solidFill>
                  <a:srgbClr val="152B48"/>
                </a:solidFill>
                <a:latin typeface="Montserrat" panose="00000500000000000000" pitchFamily="50" charset="0"/>
              </a:rPr>
              <a:t> </a:t>
            </a:r>
            <a:r>
              <a:rPr lang="es-CO" sz="1000" dirty="0" err="1">
                <a:solidFill>
                  <a:srgbClr val="152B48"/>
                </a:solidFill>
                <a:latin typeface="Montserrat" panose="00000500000000000000" pitchFamily="50" charset="0"/>
              </a:rPr>
              <a:t>Anatomy</a:t>
            </a:r>
            <a:r>
              <a:rPr lang="es-CO" sz="1000" dirty="0">
                <a:solidFill>
                  <a:srgbClr val="152B48"/>
                </a:solidFill>
                <a:latin typeface="Montserrat" panose="00000500000000000000" pitchFamily="50" charset="0"/>
              </a:rPr>
              <a:t>. </a:t>
            </a:r>
            <a:r>
              <a:rPr lang="en-US" sz="1000" dirty="0">
                <a:solidFill>
                  <a:srgbClr val="152B48"/>
                </a:solidFill>
                <a:latin typeface="Montserrat" panose="00000500000000000000" pitchFamily="50" charset="0"/>
              </a:rPr>
              <a:t>Chapter 21. Pancreas. </a:t>
            </a:r>
            <a:endParaRPr lang="es-CO" sz="1000" dirty="0">
              <a:solidFill>
                <a:srgbClr val="152B48"/>
              </a:solidFill>
              <a:latin typeface="Montserrat" panose="00000500000000000000" pitchFamily="50" charset="0"/>
            </a:endParaRPr>
          </a:p>
        </p:txBody>
      </p:sp>
    </p:spTree>
    <p:extLst>
      <p:ext uri="{BB962C8B-B14F-4D97-AF65-F5344CB8AC3E}">
        <p14:creationId xmlns:p14="http://schemas.microsoft.com/office/powerpoint/2010/main" val="177595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828676" y="64748"/>
            <a:ext cx="6448424" cy="1325563"/>
          </a:xfrm>
        </p:spPr>
        <p:txBody>
          <a:bodyPr/>
          <a:lstStyle/>
          <a:p>
            <a:pPr algn="ctr"/>
            <a:r>
              <a:rPr lang="es-ES_tradnl" b="0" dirty="0"/>
              <a:t>Puntajes pronósticos</a:t>
            </a:r>
          </a:p>
        </p:txBody>
      </p:sp>
      <p:sp>
        <p:nvSpPr>
          <p:cNvPr id="2" name="Marcador de contenido 1"/>
          <p:cNvSpPr>
            <a:spLocks noGrp="1"/>
          </p:cNvSpPr>
          <p:nvPr>
            <p:ph idx="1"/>
          </p:nvPr>
        </p:nvSpPr>
        <p:spPr/>
        <p:txBody>
          <a:bodyPr/>
          <a:lstStyle/>
          <a:p>
            <a:r>
              <a:rPr lang="es-ES_tradnl" b="1" dirty="0"/>
              <a:t>APACHE II</a:t>
            </a:r>
          </a:p>
          <a:p>
            <a:pPr lvl="1"/>
            <a:r>
              <a:rPr lang="es-ES_tradnl" dirty="0"/>
              <a:t> ≥ 8 		(S 73.1% E 81.7%)</a:t>
            </a:r>
          </a:p>
          <a:p>
            <a:endParaRPr lang="es-ES_tradnl" b="1" dirty="0"/>
          </a:p>
        </p:txBody>
      </p:sp>
      <p:pic>
        <p:nvPicPr>
          <p:cNvPr id="4" name="Imagen 3"/>
          <p:cNvPicPr>
            <a:picLocks noChangeAspect="1"/>
          </p:cNvPicPr>
          <p:nvPr/>
        </p:nvPicPr>
        <p:blipFill>
          <a:blip r:embed="rId2"/>
          <a:stretch>
            <a:fillRect/>
          </a:stretch>
        </p:blipFill>
        <p:spPr>
          <a:xfrm>
            <a:off x="2590800" y="1465580"/>
            <a:ext cx="9601200" cy="5118100"/>
          </a:xfrm>
          <a:prstGeom prst="rect">
            <a:avLst/>
          </a:prstGeom>
        </p:spPr>
      </p:pic>
      <p:pic>
        <p:nvPicPr>
          <p:cNvPr id="5" name="Imagen 4"/>
          <p:cNvPicPr>
            <a:picLocks noChangeAspect="1"/>
          </p:cNvPicPr>
          <p:nvPr/>
        </p:nvPicPr>
        <p:blipFill>
          <a:blip r:embed="rId3"/>
          <a:stretch>
            <a:fillRect/>
          </a:stretch>
        </p:blipFill>
        <p:spPr>
          <a:xfrm>
            <a:off x="2581275" y="2596501"/>
            <a:ext cx="9636125" cy="3619500"/>
          </a:xfrm>
          <a:prstGeom prst="rect">
            <a:avLst/>
          </a:prstGeom>
        </p:spPr>
      </p:pic>
      <p:pic>
        <p:nvPicPr>
          <p:cNvPr id="6" name="Imagen 5"/>
          <p:cNvPicPr>
            <a:picLocks noChangeAspect="1"/>
          </p:cNvPicPr>
          <p:nvPr/>
        </p:nvPicPr>
        <p:blipFill>
          <a:blip r:embed="rId4"/>
          <a:stretch>
            <a:fillRect/>
          </a:stretch>
        </p:blipFill>
        <p:spPr>
          <a:xfrm>
            <a:off x="4973320" y="1955772"/>
            <a:ext cx="5308600" cy="3543300"/>
          </a:xfrm>
          <a:prstGeom prst="rect">
            <a:avLst/>
          </a:prstGeom>
        </p:spPr>
      </p:pic>
    </p:spTree>
    <p:extLst>
      <p:ext uri="{BB962C8B-B14F-4D97-AF65-F5344CB8AC3E}">
        <p14:creationId xmlns:p14="http://schemas.microsoft.com/office/powerpoint/2010/main" val="88298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3450" y="1634418"/>
            <a:ext cx="10667997" cy="2090392"/>
          </a:xfrm>
        </p:spPr>
        <p:txBody>
          <a:bodyPr/>
          <a:lstStyle/>
          <a:p>
            <a:r>
              <a:rPr lang="es-ES_tradnl" b="1" dirty="0"/>
              <a:t>REANIMACIÓN HÍDRICA</a:t>
            </a:r>
          </a:p>
          <a:p>
            <a:pPr lvl="1"/>
            <a:r>
              <a:rPr lang="es-ES_tradnl" dirty="0"/>
              <a:t>Volemia</a:t>
            </a:r>
          </a:p>
          <a:p>
            <a:pPr lvl="1"/>
            <a:r>
              <a:rPr lang="es-ES_tradnl" dirty="0"/>
              <a:t>Perfusión tisular</a:t>
            </a:r>
          </a:p>
          <a:p>
            <a:pPr lvl="1"/>
            <a:r>
              <a:rPr lang="es-ES_tradnl" dirty="0"/>
              <a:t>Equilibrio hemodinámico</a:t>
            </a:r>
          </a:p>
          <a:p>
            <a:pPr lvl="2"/>
            <a:r>
              <a:rPr lang="es-ES_tradnl" dirty="0"/>
              <a:t>Presión arterial </a:t>
            </a:r>
            <a:r>
              <a:rPr lang="mr-IN" dirty="0"/>
              <a:t>–</a:t>
            </a:r>
            <a:r>
              <a:rPr lang="es-ES_tradnl" dirty="0"/>
              <a:t> gasto urinario </a:t>
            </a:r>
            <a:r>
              <a:rPr lang="es-ES_tradnl" dirty="0">
                <a:sym typeface="Wingdings"/>
              </a:rPr>
              <a:t>- hematocrito - BUN - Cr - lactato</a:t>
            </a:r>
            <a:endParaRPr lang="es-ES_tradnl" dirty="0"/>
          </a:p>
          <a:p>
            <a:pPr lvl="1"/>
            <a:r>
              <a:rPr lang="es-ES_tradnl" dirty="0"/>
              <a:t>Cristaloides isotónicos</a:t>
            </a:r>
          </a:p>
        </p:txBody>
      </p:sp>
      <p:sp>
        <p:nvSpPr>
          <p:cNvPr id="4" name="Marcador de contenido 3"/>
          <p:cNvSpPr>
            <a:spLocks noGrp="1"/>
          </p:cNvSpPr>
          <p:nvPr>
            <p:ph idx="13"/>
          </p:nvPr>
        </p:nvSpPr>
        <p:spPr>
          <a:xfrm>
            <a:off x="5126854" y="4016909"/>
            <a:ext cx="6684145" cy="2413346"/>
          </a:xfrm>
        </p:spPr>
        <p:txBody>
          <a:bodyPr/>
          <a:lstStyle/>
          <a:p>
            <a:r>
              <a:rPr lang="es-ES_tradnl" b="1" dirty="0"/>
              <a:t>CONTROL DEL DOLOR</a:t>
            </a:r>
          </a:p>
          <a:p>
            <a:pPr lvl="1"/>
            <a:r>
              <a:rPr lang="es-ES_tradnl" dirty="0"/>
              <a:t>No hay recomendación sobre restricción de medicamentos disponibles.</a:t>
            </a:r>
          </a:p>
          <a:p>
            <a:pPr lvl="1"/>
            <a:r>
              <a:rPr lang="es-ES_tradnl" dirty="0"/>
              <a:t>AINES evitar en IRA.</a:t>
            </a:r>
          </a:p>
          <a:p>
            <a:pPr lvl="1"/>
            <a:r>
              <a:rPr lang="es-ES_tradnl" dirty="0"/>
              <a:t>Evitar </a:t>
            </a:r>
            <a:r>
              <a:rPr lang="es-ES_tradnl" dirty="0" err="1"/>
              <a:t>fentanil</a:t>
            </a:r>
            <a:r>
              <a:rPr lang="es-ES_tradnl" dirty="0"/>
              <a:t> en pacientes no intubados.</a:t>
            </a:r>
          </a:p>
          <a:p>
            <a:pPr lvl="1"/>
            <a:r>
              <a:rPr lang="es-ES_tradnl" dirty="0"/>
              <a:t>Alternativa: analgesia epidural.</a:t>
            </a:r>
          </a:p>
        </p:txBody>
      </p:sp>
      <p:sp>
        <p:nvSpPr>
          <p:cNvPr id="7" name="Título 1">
            <a:extLst>
              <a:ext uri="{FF2B5EF4-FFF2-40B4-BE49-F238E27FC236}">
                <a16:creationId xmlns:a16="http://schemas.microsoft.com/office/drawing/2014/main" id="{FD3162F9-360C-4780-8DD0-0B622CA8070B}"/>
              </a:ext>
            </a:extLst>
          </p:cNvPr>
          <p:cNvSpPr>
            <a:spLocks noGrp="1"/>
          </p:cNvSpPr>
          <p:nvPr>
            <p:ph type="title"/>
          </p:nvPr>
        </p:nvSpPr>
        <p:spPr>
          <a:xfrm>
            <a:off x="800100" y="231775"/>
            <a:ext cx="6200775" cy="1325563"/>
          </a:xfrm>
        </p:spPr>
        <p:txBody>
          <a:bodyPr/>
          <a:lstStyle/>
          <a:p>
            <a:pPr algn="ctr"/>
            <a:r>
              <a:rPr lang="es-ES_tradnl" b="0" dirty="0"/>
              <a:t>Enfoque terapéutico</a:t>
            </a:r>
          </a:p>
        </p:txBody>
      </p:sp>
    </p:spTree>
    <p:extLst>
      <p:ext uri="{BB962C8B-B14F-4D97-AF65-F5344CB8AC3E}">
        <p14:creationId xmlns:p14="http://schemas.microsoft.com/office/powerpoint/2010/main" val="30366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childTnLst>
                                    <p:set>
                                      <p:cBhvr rctx="PPT">
                                        <p:cTn id="28" dur="indefinite"/>
                                        <p:tgtEl>
                                          <p:spTgt spid="3">
                                            <p:txEl>
                                              <p:pRg st="0" end="0"/>
                                            </p:txEl>
                                          </p:spTgt>
                                        </p:tgtEl>
                                        <p:attrNameLst>
                                          <p:attrName>style.opacity</p:attrName>
                                        </p:attrNameLst>
                                      </p:cBhvr>
                                      <p:to>
                                        <p:strVal val="0.25"/>
                                      </p:to>
                                    </p:set>
                                    <p:animEffect filter="image" prLst="opacity: 0.25">
                                      <p:cBhvr rctx="IE">
                                        <p:cTn id="29" dur="indefinite"/>
                                        <p:tgtEl>
                                          <p:spTgt spid="3">
                                            <p:txEl>
                                              <p:pRg st="0" end="0"/>
                                            </p:txEl>
                                          </p:spTgt>
                                        </p:tgtEl>
                                      </p:cBhvr>
                                    </p:animEffect>
                                  </p:childTnLst>
                                </p:cTn>
                              </p:par>
                              <p:par>
                                <p:cTn id="30" presetID="9" presetClass="emph" presetSubtype="0" grpId="1" nodeType="withEffect">
                                  <p:stCondLst>
                                    <p:cond delay="0"/>
                                  </p:stCondLst>
                                  <p:childTnLst>
                                    <p:set>
                                      <p:cBhvr rctx="PPT">
                                        <p:cTn id="31" dur="indefinite"/>
                                        <p:tgtEl>
                                          <p:spTgt spid="3">
                                            <p:txEl>
                                              <p:pRg st="1" end="1"/>
                                            </p:txEl>
                                          </p:spTgt>
                                        </p:tgtEl>
                                        <p:attrNameLst>
                                          <p:attrName>style.opacity</p:attrName>
                                        </p:attrNameLst>
                                      </p:cBhvr>
                                      <p:to>
                                        <p:strVal val="0.25"/>
                                      </p:to>
                                    </p:set>
                                    <p:animEffect filter="image" prLst="opacity: 0.25">
                                      <p:cBhvr rctx="IE">
                                        <p:cTn id="32" dur="indefinite"/>
                                        <p:tgtEl>
                                          <p:spTgt spid="3">
                                            <p:txEl>
                                              <p:pRg st="1" end="1"/>
                                            </p:txEl>
                                          </p:spTgt>
                                        </p:tgtEl>
                                      </p:cBhvr>
                                    </p:animEffect>
                                  </p:childTnLst>
                                </p:cTn>
                              </p:par>
                              <p:par>
                                <p:cTn id="33" presetID="9" presetClass="emph" presetSubtype="0" grpId="1" nodeType="withEffect">
                                  <p:stCondLst>
                                    <p:cond delay="0"/>
                                  </p:stCondLst>
                                  <p:childTnLst>
                                    <p:set>
                                      <p:cBhvr rctx="PPT">
                                        <p:cTn id="34" dur="indefinite"/>
                                        <p:tgtEl>
                                          <p:spTgt spid="3">
                                            <p:txEl>
                                              <p:pRg st="2" end="2"/>
                                            </p:txEl>
                                          </p:spTgt>
                                        </p:tgtEl>
                                        <p:attrNameLst>
                                          <p:attrName>style.opacity</p:attrName>
                                        </p:attrNameLst>
                                      </p:cBhvr>
                                      <p:to>
                                        <p:strVal val="0.25"/>
                                      </p:to>
                                    </p:set>
                                    <p:animEffect filter="image" prLst="opacity: 0.25">
                                      <p:cBhvr rctx="IE">
                                        <p:cTn id="35" dur="indefinite"/>
                                        <p:tgtEl>
                                          <p:spTgt spid="3">
                                            <p:txEl>
                                              <p:pRg st="2" end="2"/>
                                            </p:txEl>
                                          </p:spTgt>
                                        </p:tgtEl>
                                      </p:cBhvr>
                                    </p:animEffect>
                                  </p:childTnLst>
                                </p:cTn>
                              </p:par>
                              <p:par>
                                <p:cTn id="36" presetID="9" presetClass="emph" presetSubtype="0" grpId="1" nodeType="withEffect">
                                  <p:stCondLst>
                                    <p:cond delay="0"/>
                                  </p:stCondLst>
                                  <p:childTnLst>
                                    <p:set>
                                      <p:cBhvr rctx="PPT">
                                        <p:cTn id="37" dur="indefinite"/>
                                        <p:tgtEl>
                                          <p:spTgt spid="3">
                                            <p:txEl>
                                              <p:pRg st="3" end="3"/>
                                            </p:txEl>
                                          </p:spTgt>
                                        </p:tgtEl>
                                        <p:attrNameLst>
                                          <p:attrName>style.opacity</p:attrName>
                                        </p:attrNameLst>
                                      </p:cBhvr>
                                      <p:to>
                                        <p:strVal val="0.25"/>
                                      </p:to>
                                    </p:set>
                                    <p:animEffect filter="image" prLst="opacity: 0.25">
                                      <p:cBhvr rctx="IE">
                                        <p:cTn id="38" dur="indefinite"/>
                                        <p:tgtEl>
                                          <p:spTgt spid="3">
                                            <p:txEl>
                                              <p:pRg st="3" end="3"/>
                                            </p:txEl>
                                          </p:spTgt>
                                        </p:tgtEl>
                                      </p:cBhvr>
                                    </p:animEffect>
                                  </p:childTnLst>
                                </p:cTn>
                              </p:par>
                              <p:par>
                                <p:cTn id="39" presetID="9" presetClass="emph" presetSubtype="0" grpId="1" nodeType="withEffect">
                                  <p:stCondLst>
                                    <p:cond delay="0"/>
                                  </p:stCondLst>
                                  <p:childTnLst>
                                    <p:set>
                                      <p:cBhvr rctx="PPT">
                                        <p:cTn id="40" dur="indefinite"/>
                                        <p:tgtEl>
                                          <p:spTgt spid="3">
                                            <p:txEl>
                                              <p:pRg st="4" end="4"/>
                                            </p:txEl>
                                          </p:spTgt>
                                        </p:tgtEl>
                                        <p:attrNameLst>
                                          <p:attrName>style.opacity</p:attrName>
                                        </p:attrNameLst>
                                      </p:cBhvr>
                                      <p:to>
                                        <p:strVal val="0.25"/>
                                      </p:to>
                                    </p:set>
                                    <p:animEffect filter="image" prLst="opacity: 0.25">
                                      <p:cBhvr rctx="IE">
                                        <p:cTn id="41" dur="indefinite"/>
                                        <p:tgtEl>
                                          <p:spTgt spid="3">
                                            <p:txEl>
                                              <p:pRg st="4" end="4"/>
                                            </p:txEl>
                                          </p:spTgt>
                                        </p:tgtEl>
                                      </p:cBhvr>
                                    </p:animEffect>
                                  </p:childTnLst>
                                </p:cTn>
                              </p:par>
                              <p:par>
                                <p:cTn id="42" presetID="9" presetClass="emph" presetSubtype="0" grpId="1" nodeType="withEffect">
                                  <p:stCondLst>
                                    <p:cond delay="0"/>
                                  </p:stCondLst>
                                  <p:childTnLst>
                                    <p:set>
                                      <p:cBhvr rctx="PPT">
                                        <p:cTn id="43" dur="indefinite"/>
                                        <p:tgtEl>
                                          <p:spTgt spid="3">
                                            <p:txEl>
                                              <p:pRg st="5" end="5"/>
                                            </p:txEl>
                                          </p:spTgt>
                                        </p:tgtEl>
                                        <p:attrNameLst>
                                          <p:attrName>style.opacity</p:attrName>
                                        </p:attrNameLst>
                                      </p:cBhvr>
                                      <p:to>
                                        <p:strVal val="0.25"/>
                                      </p:to>
                                    </p:set>
                                    <p:animEffect filter="image" prLst="opacity: 0.25">
                                      <p:cBhvr rctx="IE">
                                        <p:cTn id="44" dur="indefinite"/>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p"/>
      <p:bldP spid="4"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81075" y="1677194"/>
            <a:ext cx="10667997" cy="2090392"/>
          </a:xfrm>
        </p:spPr>
        <p:txBody>
          <a:bodyPr/>
          <a:lstStyle/>
          <a:p>
            <a:r>
              <a:rPr lang="es-ES_tradnl" b="1" dirty="0"/>
              <a:t>INDICACIÓN DE INGRESO A UCI</a:t>
            </a:r>
          </a:p>
          <a:p>
            <a:pPr lvl="1"/>
            <a:r>
              <a:rPr lang="es-ES_tradnl" dirty="0"/>
              <a:t>Falla orgánica persistente.</a:t>
            </a:r>
          </a:p>
          <a:p>
            <a:pPr lvl="1"/>
            <a:endParaRPr lang="es-ES_tradnl" dirty="0"/>
          </a:p>
        </p:txBody>
      </p:sp>
      <p:sp>
        <p:nvSpPr>
          <p:cNvPr id="4" name="Marcador de contenido 3"/>
          <p:cNvSpPr>
            <a:spLocks noGrp="1"/>
          </p:cNvSpPr>
          <p:nvPr>
            <p:ph idx="13"/>
          </p:nvPr>
        </p:nvSpPr>
        <p:spPr>
          <a:xfrm>
            <a:off x="5384029" y="2906367"/>
            <a:ext cx="6684145" cy="2413346"/>
          </a:xfrm>
        </p:spPr>
        <p:txBody>
          <a:bodyPr/>
          <a:lstStyle/>
          <a:p>
            <a:r>
              <a:rPr lang="es-ES_tradnl" b="1" dirty="0"/>
              <a:t>VENTILACIÓN MECÁNICA</a:t>
            </a:r>
          </a:p>
          <a:p>
            <a:pPr lvl="1"/>
            <a:r>
              <a:rPr lang="es-ES_tradnl" dirty="0"/>
              <a:t>Para corregir taquipnea y disnea.</a:t>
            </a:r>
          </a:p>
          <a:p>
            <a:pPr lvl="1"/>
            <a:r>
              <a:rPr lang="es-ES_tradnl" dirty="0"/>
              <a:t>Incapacidad para depurar secreciones bronquiales.</a:t>
            </a:r>
          </a:p>
          <a:p>
            <a:pPr lvl="1"/>
            <a:r>
              <a:rPr lang="es-ES_tradnl" dirty="0"/>
              <a:t>Usar siempre estrategias de protección pulmonar.</a:t>
            </a:r>
          </a:p>
        </p:txBody>
      </p:sp>
      <p:sp>
        <p:nvSpPr>
          <p:cNvPr id="7" name="Título 1">
            <a:extLst>
              <a:ext uri="{FF2B5EF4-FFF2-40B4-BE49-F238E27FC236}">
                <a16:creationId xmlns:a16="http://schemas.microsoft.com/office/drawing/2014/main" id="{C412148D-1718-424A-B751-2D27838995C5}"/>
              </a:ext>
            </a:extLst>
          </p:cNvPr>
          <p:cNvSpPr>
            <a:spLocks noGrp="1"/>
          </p:cNvSpPr>
          <p:nvPr>
            <p:ph type="title"/>
          </p:nvPr>
        </p:nvSpPr>
        <p:spPr>
          <a:xfrm>
            <a:off x="800100" y="231775"/>
            <a:ext cx="6200775" cy="1325563"/>
          </a:xfrm>
        </p:spPr>
        <p:txBody>
          <a:bodyPr/>
          <a:lstStyle/>
          <a:p>
            <a:pPr algn="ctr"/>
            <a:r>
              <a:rPr lang="es-ES_tradnl" b="0" dirty="0"/>
              <a:t>Enfoque terapéutico</a:t>
            </a:r>
          </a:p>
        </p:txBody>
      </p:sp>
    </p:spTree>
    <p:extLst>
      <p:ext uri="{BB962C8B-B14F-4D97-AF65-F5344CB8AC3E}">
        <p14:creationId xmlns:p14="http://schemas.microsoft.com/office/powerpoint/2010/main" val="204362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5854" y="1634418"/>
            <a:ext cx="10667997" cy="2090392"/>
          </a:xfrm>
        </p:spPr>
        <p:txBody>
          <a:bodyPr/>
          <a:lstStyle/>
          <a:p>
            <a:r>
              <a:rPr lang="es-ES_tradnl" b="1" dirty="0"/>
              <a:t>TRATAMIENTO ANTIBIÓTICO</a:t>
            </a:r>
          </a:p>
          <a:p>
            <a:pPr lvl="1"/>
            <a:r>
              <a:rPr lang="es-ES_tradnl" dirty="0"/>
              <a:t>No profiláctico: no reduce morbimortalidad.</a:t>
            </a:r>
          </a:p>
          <a:p>
            <a:pPr lvl="1"/>
            <a:r>
              <a:rPr lang="es-ES_tradnl" dirty="0"/>
              <a:t>PA grave infectada: ¿diagnóstico?</a:t>
            </a:r>
          </a:p>
          <a:p>
            <a:pPr lvl="2"/>
            <a:r>
              <a:rPr lang="es-ES_tradnl" dirty="0"/>
              <a:t>Aspiración por aguja fina </a:t>
            </a:r>
            <a:r>
              <a:rPr lang="es-ES_tradnl" dirty="0">
                <a:sym typeface="Wingdings"/>
              </a:rPr>
              <a:t> </a:t>
            </a:r>
            <a:r>
              <a:rPr lang="es-ES_tradnl" dirty="0" err="1">
                <a:sym typeface="Wingdings"/>
              </a:rPr>
              <a:t>gram</a:t>
            </a:r>
            <a:r>
              <a:rPr lang="es-ES_tradnl" dirty="0">
                <a:sym typeface="Wingdings"/>
              </a:rPr>
              <a:t> y cultivo (falsos negativos).</a:t>
            </a:r>
          </a:p>
          <a:p>
            <a:pPr lvl="2"/>
            <a:r>
              <a:rPr lang="es-ES_tradnl" dirty="0"/>
              <a:t>Procalcitonina sérica.</a:t>
            </a:r>
          </a:p>
          <a:p>
            <a:pPr lvl="2"/>
            <a:r>
              <a:rPr lang="es-ES_tradnl" dirty="0"/>
              <a:t>Gas retroperitoneal.</a:t>
            </a:r>
          </a:p>
          <a:p>
            <a:pPr lvl="2"/>
            <a:endParaRPr lang="es-ES_tradnl" dirty="0"/>
          </a:p>
        </p:txBody>
      </p:sp>
      <p:sp>
        <p:nvSpPr>
          <p:cNvPr id="4" name="Marcador de contenido 3"/>
          <p:cNvSpPr>
            <a:spLocks noGrp="1"/>
          </p:cNvSpPr>
          <p:nvPr>
            <p:ph idx="13"/>
          </p:nvPr>
        </p:nvSpPr>
        <p:spPr>
          <a:xfrm>
            <a:off x="5184004" y="3916017"/>
            <a:ext cx="6684145" cy="2413346"/>
          </a:xfrm>
        </p:spPr>
        <p:txBody>
          <a:bodyPr>
            <a:noAutofit/>
          </a:bodyPr>
          <a:lstStyle/>
          <a:p>
            <a:r>
              <a:rPr lang="es-ES_tradnl" b="1" dirty="0" err="1"/>
              <a:t>Quinolonas</a:t>
            </a:r>
            <a:r>
              <a:rPr lang="es-ES_tradnl" b="1" dirty="0"/>
              <a:t> y </a:t>
            </a:r>
            <a:r>
              <a:rPr lang="es-ES_tradnl" b="1" dirty="0" err="1"/>
              <a:t>carbapenems</a:t>
            </a:r>
            <a:r>
              <a:rPr lang="es-ES_tradnl" b="1" dirty="0"/>
              <a:t>: </a:t>
            </a:r>
            <a:endParaRPr lang="es-ES_tradnl" dirty="0"/>
          </a:p>
          <a:p>
            <a:pPr lvl="1"/>
            <a:r>
              <a:rPr lang="es-ES_tradnl" dirty="0"/>
              <a:t>Buena penetración al páncreas.</a:t>
            </a:r>
          </a:p>
          <a:p>
            <a:pPr lvl="1"/>
            <a:endParaRPr lang="es-ES_tradnl" b="1" dirty="0"/>
          </a:p>
          <a:p>
            <a:r>
              <a:rPr lang="es-ES_tradnl" b="1" dirty="0" err="1"/>
              <a:t>Acilureidopenicilinas</a:t>
            </a:r>
            <a:r>
              <a:rPr lang="es-ES_tradnl" b="1" dirty="0"/>
              <a:t> y cefalosporinas de 3ª generación</a:t>
            </a:r>
          </a:p>
          <a:p>
            <a:pPr lvl="1"/>
            <a:r>
              <a:rPr lang="es-ES_tradnl" dirty="0"/>
              <a:t>Penetración intermedia.</a:t>
            </a:r>
          </a:p>
          <a:p>
            <a:pPr lvl="1"/>
            <a:r>
              <a:rPr lang="es-ES_tradnl" dirty="0"/>
              <a:t>Piperacilina / tazobactam: grampositivos – anaerobios.</a:t>
            </a:r>
          </a:p>
        </p:txBody>
      </p:sp>
      <p:sp>
        <p:nvSpPr>
          <p:cNvPr id="7" name="Título 1">
            <a:extLst>
              <a:ext uri="{FF2B5EF4-FFF2-40B4-BE49-F238E27FC236}">
                <a16:creationId xmlns:a16="http://schemas.microsoft.com/office/drawing/2014/main" id="{895E0697-D7BD-4BD8-A6C5-41E058916FCB}"/>
              </a:ext>
            </a:extLst>
          </p:cNvPr>
          <p:cNvSpPr txBox="1">
            <a:spLocks/>
          </p:cNvSpPr>
          <p:nvPr/>
        </p:nvSpPr>
        <p:spPr>
          <a:xfrm>
            <a:off x="800100" y="231775"/>
            <a:ext cx="620077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ES_tradnl" b="0"/>
              <a:t>Enfoque terapéutico</a:t>
            </a:r>
            <a:endParaRPr lang="es-ES_tradnl" b="0" dirty="0"/>
          </a:p>
        </p:txBody>
      </p:sp>
    </p:spTree>
    <p:extLst>
      <p:ext uri="{BB962C8B-B14F-4D97-AF65-F5344CB8AC3E}">
        <p14:creationId xmlns:p14="http://schemas.microsoft.com/office/powerpoint/2010/main" val="21564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mph" presetSubtype="0" grpId="1" nodeType="clickEffect">
                                  <p:stCondLst>
                                    <p:cond delay="0"/>
                                  </p:stCondLst>
                                  <p:childTnLst>
                                    <p:set>
                                      <p:cBhvr rctx="PPT">
                                        <p:cTn id="30" dur="indefinite"/>
                                        <p:tgtEl>
                                          <p:spTgt spid="3">
                                            <p:txEl>
                                              <p:pRg st="0" end="0"/>
                                            </p:txEl>
                                          </p:spTgt>
                                        </p:tgtEl>
                                        <p:attrNameLst>
                                          <p:attrName>style.opacity</p:attrName>
                                        </p:attrNameLst>
                                      </p:cBhvr>
                                      <p:to>
                                        <p:strVal val="0.25"/>
                                      </p:to>
                                    </p:set>
                                    <p:animEffect filter="image" prLst="opacity: 0.25">
                                      <p:cBhvr rctx="IE">
                                        <p:cTn id="31" dur="indefinite"/>
                                        <p:tgtEl>
                                          <p:spTgt spid="3">
                                            <p:txEl>
                                              <p:pRg st="0" end="0"/>
                                            </p:txEl>
                                          </p:spTgt>
                                        </p:tgtEl>
                                      </p:cBhvr>
                                    </p:animEffect>
                                  </p:childTnLst>
                                </p:cTn>
                              </p:par>
                              <p:par>
                                <p:cTn id="32" presetID="9" presetClass="emph" presetSubtype="0" grpId="1" nodeType="withEffect">
                                  <p:stCondLst>
                                    <p:cond delay="0"/>
                                  </p:stCondLst>
                                  <p:childTnLst>
                                    <p:set>
                                      <p:cBhvr rctx="PPT">
                                        <p:cTn id="33" dur="indefinite"/>
                                        <p:tgtEl>
                                          <p:spTgt spid="3">
                                            <p:txEl>
                                              <p:pRg st="1" end="1"/>
                                            </p:txEl>
                                          </p:spTgt>
                                        </p:tgtEl>
                                        <p:attrNameLst>
                                          <p:attrName>style.opacity</p:attrName>
                                        </p:attrNameLst>
                                      </p:cBhvr>
                                      <p:to>
                                        <p:strVal val="0.25"/>
                                      </p:to>
                                    </p:set>
                                    <p:animEffect filter="image" prLst="opacity: 0.25">
                                      <p:cBhvr rctx="IE">
                                        <p:cTn id="34" dur="indefinite"/>
                                        <p:tgtEl>
                                          <p:spTgt spid="3">
                                            <p:txEl>
                                              <p:pRg st="1" end="1"/>
                                            </p:txEl>
                                          </p:spTgt>
                                        </p:tgtEl>
                                      </p:cBhvr>
                                    </p:animEffect>
                                  </p:childTnLst>
                                </p:cTn>
                              </p:par>
                              <p:par>
                                <p:cTn id="35" presetID="9" presetClass="emph" presetSubtype="0" grpId="1" nodeType="withEffect">
                                  <p:stCondLst>
                                    <p:cond delay="0"/>
                                  </p:stCondLst>
                                  <p:childTnLst>
                                    <p:set>
                                      <p:cBhvr rctx="PPT">
                                        <p:cTn id="36" dur="indefinite"/>
                                        <p:tgtEl>
                                          <p:spTgt spid="3">
                                            <p:txEl>
                                              <p:pRg st="2" end="2"/>
                                            </p:txEl>
                                          </p:spTgt>
                                        </p:tgtEl>
                                        <p:attrNameLst>
                                          <p:attrName>style.opacity</p:attrName>
                                        </p:attrNameLst>
                                      </p:cBhvr>
                                      <p:to>
                                        <p:strVal val="0.25"/>
                                      </p:to>
                                    </p:set>
                                    <p:animEffect filter="image" prLst="opacity: 0.25">
                                      <p:cBhvr rctx="IE">
                                        <p:cTn id="37" dur="indefinite"/>
                                        <p:tgtEl>
                                          <p:spTgt spid="3">
                                            <p:txEl>
                                              <p:pRg st="2" end="2"/>
                                            </p:txEl>
                                          </p:spTgt>
                                        </p:tgtEl>
                                      </p:cBhvr>
                                    </p:animEffect>
                                  </p:childTnLst>
                                </p:cTn>
                              </p:par>
                              <p:par>
                                <p:cTn id="38" presetID="9" presetClass="emph" presetSubtype="0" grpId="1" nodeType="withEffect">
                                  <p:stCondLst>
                                    <p:cond delay="0"/>
                                  </p:stCondLst>
                                  <p:childTnLst>
                                    <p:set>
                                      <p:cBhvr rctx="PPT">
                                        <p:cTn id="39" dur="indefinite"/>
                                        <p:tgtEl>
                                          <p:spTgt spid="3">
                                            <p:txEl>
                                              <p:pRg st="3" end="3"/>
                                            </p:txEl>
                                          </p:spTgt>
                                        </p:tgtEl>
                                        <p:attrNameLst>
                                          <p:attrName>style.opacity</p:attrName>
                                        </p:attrNameLst>
                                      </p:cBhvr>
                                      <p:to>
                                        <p:strVal val="0.25"/>
                                      </p:to>
                                    </p:set>
                                    <p:animEffect filter="image" prLst="opacity: 0.25">
                                      <p:cBhvr rctx="IE">
                                        <p:cTn id="40" dur="indefinite"/>
                                        <p:tgtEl>
                                          <p:spTgt spid="3">
                                            <p:txEl>
                                              <p:pRg st="3" end="3"/>
                                            </p:txEl>
                                          </p:spTgt>
                                        </p:tgtEl>
                                      </p:cBhvr>
                                    </p:animEffect>
                                  </p:childTnLst>
                                </p:cTn>
                              </p:par>
                              <p:par>
                                <p:cTn id="41" presetID="9" presetClass="emph" presetSubtype="0" grpId="1" nodeType="withEffect">
                                  <p:stCondLst>
                                    <p:cond delay="0"/>
                                  </p:stCondLst>
                                  <p:childTnLst>
                                    <p:set>
                                      <p:cBhvr rctx="PPT">
                                        <p:cTn id="42" dur="indefinite"/>
                                        <p:tgtEl>
                                          <p:spTgt spid="3">
                                            <p:txEl>
                                              <p:pRg st="4" end="4"/>
                                            </p:txEl>
                                          </p:spTgt>
                                        </p:tgtEl>
                                        <p:attrNameLst>
                                          <p:attrName>style.opacity</p:attrName>
                                        </p:attrNameLst>
                                      </p:cBhvr>
                                      <p:to>
                                        <p:strVal val="0.25"/>
                                      </p:to>
                                    </p:set>
                                    <p:animEffect filter="image" prLst="opacity: 0.25">
                                      <p:cBhvr rctx="IE">
                                        <p:cTn id="43" dur="indefinite"/>
                                        <p:tgtEl>
                                          <p:spTgt spid="3">
                                            <p:txEl>
                                              <p:pRg st="4" end="4"/>
                                            </p:txEl>
                                          </p:spTgt>
                                        </p:tgtEl>
                                      </p:cBhvr>
                                    </p:animEffect>
                                  </p:childTnLst>
                                </p:cTn>
                              </p:par>
                              <p:par>
                                <p:cTn id="44" presetID="9" presetClass="emph" presetSubtype="0" grpId="1" nodeType="withEffect">
                                  <p:stCondLst>
                                    <p:cond delay="0"/>
                                  </p:stCondLst>
                                  <p:childTnLst>
                                    <p:set>
                                      <p:cBhvr rctx="PPT">
                                        <p:cTn id="45" dur="indefinite"/>
                                        <p:tgtEl>
                                          <p:spTgt spid="3">
                                            <p:txEl>
                                              <p:pRg st="5" end="5"/>
                                            </p:txEl>
                                          </p:spTgt>
                                        </p:tgtEl>
                                        <p:attrNameLst>
                                          <p:attrName>style.opacity</p:attrName>
                                        </p:attrNameLst>
                                      </p:cBhvr>
                                      <p:to>
                                        <p:strVal val="0.25"/>
                                      </p:to>
                                    </p:set>
                                    <p:animEffect filter="image" prLst="opacity: 0.25">
                                      <p:cBhvr rctx="IE">
                                        <p:cTn id="46" dur="indefinite"/>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3" grpId="1" build="p"/>
      <p:bldP spid="4"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0100" y="231775"/>
            <a:ext cx="6200775" cy="1325563"/>
          </a:xfrm>
        </p:spPr>
        <p:txBody>
          <a:bodyPr/>
          <a:lstStyle/>
          <a:p>
            <a:pPr algn="ctr"/>
            <a:r>
              <a:rPr lang="es-ES_tradnl" b="0" dirty="0"/>
              <a:t>Enfoque terapéutico</a:t>
            </a:r>
          </a:p>
        </p:txBody>
      </p:sp>
      <p:sp>
        <p:nvSpPr>
          <p:cNvPr id="3" name="Marcador de contenido 2"/>
          <p:cNvSpPr>
            <a:spLocks noGrp="1"/>
          </p:cNvSpPr>
          <p:nvPr>
            <p:ph idx="1"/>
          </p:nvPr>
        </p:nvSpPr>
        <p:spPr>
          <a:xfrm>
            <a:off x="800100" y="1825625"/>
            <a:ext cx="10553698" cy="2090392"/>
          </a:xfrm>
        </p:spPr>
        <p:txBody>
          <a:bodyPr>
            <a:normAutofit lnSpcReduction="10000"/>
          </a:bodyPr>
          <a:lstStyle/>
          <a:p>
            <a:r>
              <a:rPr lang="es-ES_tradnl" b="1" dirty="0"/>
              <a:t>VÍA DE ALIMENTACIÓN</a:t>
            </a:r>
          </a:p>
          <a:p>
            <a:pPr lvl="1"/>
            <a:r>
              <a:rPr lang="es-ES_tradnl" dirty="0"/>
              <a:t>Vía oral: después de la reanimación, dentro de las primeras 24 horas del ingreso.</a:t>
            </a:r>
          </a:p>
          <a:p>
            <a:pPr lvl="1"/>
            <a:r>
              <a:rPr lang="es-ES_tradnl" dirty="0">
                <a:sym typeface="Wingdings"/>
              </a:rPr>
              <a:t>Intolerancia: soporte nutricional: d</a:t>
            </a:r>
            <a:r>
              <a:rPr lang="es-ES_tradnl" dirty="0"/>
              <a:t>e preferencia enteral (gástrica o yeyunal).</a:t>
            </a:r>
          </a:p>
          <a:p>
            <a:pPr lvl="2"/>
            <a:r>
              <a:rPr lang="es-ES_tradnl" dirty="0"/>
              <a:t>Si no suple requerimientos: nutrición parenteral.</a:t>
            </a:r>
          </a:p>
          <a:p>
            <a:pPr lvl="1"/>
            <a:r>
              <a:rPr lang="es-ES_tradnl" dirty="0"/>
              <a:t>Cuando el dolor abdominal mejore, ofrecer vía oral.</a:t>
            </a:r>
          </a:p>
        </p:txBody>
      </p:sp>
    </p:spTree>
    <p:extLst>
      <p:ext uri="{BB962C8B-B14F-4D97-AF65-F5344CB8AC3E}">
        <p14:creationId xmlns:p14="http://schemas.microsoft.com/office/powerpoint/2010/main" val="117633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_tradnl" b="1" dirty="0"/>
              <a:t>PRESIÓN INTRAABDOMINAL</a:t>
            </a:r>
          </a:p>
          <a:p>
            <a:pPr lvl="1"/>
            <a:r>
              <a:rPr lang="es-ES_tradnl" dirty="0"/>
              <a:t>Limitar la sedación.</a:t>
            </a:r>
          </a:p>
          <a:p>
            <a:pPr lvl="1"/>
            <a:r>
              <a:rPr lang="es-ES_tradnl" dirty="0"/>
              <a:t>Fluidoterapia guiada por metas.</a:t>
            </a:r>
          </a:p>
          <a:p>
            <a:pPr lvl="2"/>
            <a:r>
              <a:rPr lang="es-ES_tradnl" dirty="0"/>
              <a:t>Hipertensión </a:t>
            </a:r>
            <a:r>
              <a:rPr lang="es-ES_tradnl" dirty="0" err="1"/>
              <a:t>intrabdominal</a:t>
            </a:r>
            <a:r>
              <a:rPr lang="es-ES_tradnl" dirty="0"/>
              <a:t>: </a:t>
            </a:r>
          </a:p>
          <a:p>
            <a:pPr lvl="3"/>
            <a:r>
              <a:rPr lang="es-ES_tradnl" dirty="0"/>
              <a:t>Drenaje percutáneo de colecciones </a:t>
            </a:r>
            <a:r>
              <a:rPr lang="es-ES_tradnl" dirty="0">
                <a:sym typeface="Wingdings"/>
              </a:rPr>
              <a:t> s</a:t>
            </a:r>
            <a:r>
              <a:rPr lang="es-ES_tradnl" dirty="0"/>
              <a:t>edación profunda y/o parálisis.</a:t>
            </a:r>
          </a:p>
        </p:txBody>
      </p:sp>
      <p:sp>
        <p:nvSpPr>
          <p:cNvPr id="5" name="Marcador de contenido 4"/>
          <p:cNvSpPr>
            <a:spLocks noGrp="1"/>
          </p:cNvSpPr>
          <p:nvPr>
            <p:ph idx="13"/>
          </p:nvPr>
        </p:nvSpPr>
        <p:spPr>
          <a:xfrm>
            <a:off x="4945879" y="4144617"/>
            <a:ext cx="6684145" cy="2413346"/>
          </a:xfrm>
        </p:spPr>
        <p:txBody>
          <a:bodyPr>
            <a:normAutofit fontScale="92500" lnSpcReduction="10000"/>
          </a:bodyPr>
          <a:lstStyle/>
          <a:p>
            <a:pPr>
              <a:lnSpc>
                <a:spcPct val="110000"/>
              </a:lnSpc>
            </a:pPr>
            <a:r>
              <a:rPr lang="es-ES_tradnl" b="1" dirty="0"/>
              <a:t>ABDOMEN ABIERTO</a:t>
            </a:r>
          </a:p>
          <a:p>
            <a:pPr lvl="1">
              <a:lnSpc>
                <a:spcPct val="110000"/>
              </a:lnSpc>
            </a:pPr>
            <a:r>
              <a:rPr lang="es-ES_tradnl" dirty="0"/>
              <a:t>Síndrome compartimental abdominal.</a:t>
            </a:r>
          </a:p>
          <a:p>
            <a:pPr lvl="1">
              <a:lnSpc>
                <a:spcPct val="110000"/>
              </a:lnSpc>
            </a:pPr>
            <a:r>
              <a:rPr lang="es-ES_tradnl" dirty="0"/>
              <a:t>Descompresión quirúrgica y abdomen abierto.</a:t>
            </a:r>
          </a:p>
          <a:p>
            <a:pPr lvl="1">
              <a:lnSpc>
                <a:spcPct val="110000"/>
              </a:lnSpc>
            </a:pPr>
            <a:r>
              <a:rPr lang="es-ES_tradnl" dirty="0"/>
              <a:t>No de rutina después de </a:t>
            </a:r>
            <a:r>
              <a:rPr lang="es-ES_tradnl" dirty="0" err="1"/>
              <a:t>necrosectomía</a:t>
            </a:r>
            <a:r>
              <a:rPr lang="es-ES_tradnl" dirty="0"/>
              <a:t> quirúrgica.</a:t>
            </a:r>
          </a:p>
          <a:p>
            <a:pPr lvl="1">
              <a:lnSpc>
                <a:spcPct val="110000"/>
              </a:lnSpc>
            </a:pPr>
            <a:r>
              <a:rPr lang="es-ES_tradnl" dirty="0"/>
              <a:t>No desbridar o realizar </a:t>
            </a:r>
            <a:r>
              <a:rPr lang="es-ES_tradnl" dirty="0" err="1"/>
              <a:t>necrosectomía</a:t>
            </a:r>
            <a:r>
              <a:rPr lang="es-ES_tradnl" dirty="0"/>
              <a:t> temprana en cirugía para descompresión.</a:t>
            </a:r>
          </a:p>
        </p:txBody>
      </p:sp>
      <p:sp>
        <p:nvSpPr>
          <p:cNvPr id="7" name="Título 1">
            <a:extLst>
              <a:ext uri="{FF2B5EF4-FFF2-40B4-BE49-F238E27FC236}">
                <a16:creationId xmlns:a16="http://schemas.microsoft.com/office/drawing/2014/main" id="{2EF09DC9-5868-43C0-B907-6EE21BAE1D95}"/>
              </a:ext>
            </a:extLst>
          </p:cNvPr>
          <p:cNvSpPr>
            <a:spLocks noGrp="1"/>
          </p:cNvSpPr>
          <p:nvPr>
            <p:ph type="title"/>
          </p:nvPr>
        </p:nvSpPr>
        <p:spPr>
          <a:xfrm>
            <a:off x="800100" y="231775"/>
            <a:ext cx="6200775" cy="1325563"/>
          </a:xfrm>
        </p:spPr>
        <p:txBody>
          <a:bodyPr/>
          <a:lstStyle/>
          <a:p>
            <a:pPr algn="ctr"/>
            <a:r>
              <a:rPr lang="es-ES_tradnl" b="0" dirty="0"/>
              <a:t>Enfoque terapéutico</a:t>
            </a:r>
          </a:p>
        </p:txBody>
      </p:sp>
    </p:spTree>
    <p:extLst>
      <p:ext uri="{BB962C8B-B14F-4D97-AF65-F5344CB8AC3E}">
        <p14:creationId xmlns:p14="http://schemas.microsoft.com/office/powerpoint/2010/main" val="182300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1" nodeType="clickEffect">
                                  <p:stCondLst>
                                    <p:cond delay="0"/>
                                  </p:stCondLst>
                                  <p:childTnLst>
                                    <p:set>
                                      <p:cBhvr rctx="PPT">
                                        <p:cTn id="22" dur="indefinite"/>
                                        <p:tgtEl>
                                          <p:spTgt spid="3">
                                            <p:txEl>
                                              <p:pRg st="0" end="0"/>
                                            </p:txEl>
                                          </p:spTgt>
                                        </p:tgtEl>
                                        <p:attrNameLst>
                                          <p:attrName>style.opacity</p:attrName>
                                        </p:attrNameLst>
                                      </p:cBhvr>
                                      <p:to>
                                        <p:strVal val="0.25"/>
                                      </p:to>
                                    </p:set>
                                    <p:animEffect filter="image" prLst="opacity: 0.25">
                                      <p:cBhvr rctx="IE">
                                        <p:cTn id="23" dur="indefinite"/>
                                        <p:tgtEl>
                                          <p:spTgt spid="3">
                                            <p:txEl>
                                              <p:pRg st="0" end="0"/>
                                            </p:txEl>
                                          </p:spTgt>
                                        </p:tgtEl>
                                      </p:cBhvr>
                                    </p:animEffect>
                                  </p:childTnLst>
                                </p:cTn>
                              </p:par>
                              <p:par>
                                <p:cTn id="24" presetID="9" presetClass="emph" presetSubtype="0" grpId="1" nodeType="withEffect">
                                  <p:stCondLst>
                                    <p:cond delay="0"/>
                                  </p:stCondLst>
                                  <p:childTnLst>
                                    <p:set>
                                      <p:cBhvr rctx="PPT">
                                        <p:cTn id="25" dur="indefinite"/>
                                        <p:tgtEl>
                                          <p:spTgt spid="3">
                                            <p:txEl>
                                              <p:pRg st="1" end="1"/>
                                            </p:txEl>
                                          </p:spTgt>
                                        </p:tgtEl>
                                        <p:attrNameLst>
                                          <p:attrName>style.opacity</p:attrName>
                                        </p:attrNameLst>
                                      </p:cBhvr>
                                      <p:to>
                                        <p:strVal val="0.25"/>
                                      </p:to>
                                    </p:set>
                                    <p:animEffect filter="image" prLst="opacity: 0.25">
                                      <p:cBhvr rctx="IE">
                                        <p:cTn id="26" dur="indefinite"/>
                                        <p:tgtEl>
                                          <p:spTgt spid="3">
                                            <p:txEl>
                                              <p:pRg st="1" end="1"/>
                                            </p:txEl>
                                          </p:spTgt>
                                        </p:tgtEl>
                                      </p:cBhvr>
                                    </p:animEffect>
                                  </p:childTnLst>
                                </p:cTn>
                              </p:par>
                              <p:par>
                                <p:cTn id="27" presetID="9" presetClass="emph" presetSubtype="0" grpId="1" nodeType="withEffect">
                                  <p:stCondLst>
                                    <p:cond delay="0"/>
                                  </p:stCondLst>
                                  <p:childTnLst>
                                    <p:set>
                                      <p:cBhvr rctx="PPT">
                                        <p:cTn id="28" dur="indefinite"/>
                                        <p:tgtEl>
                                          <p:spTgt spid="3">
                                            <p:txEl>
                                              <p:pRg st="2" end="2"/>
                                            </p:txEl>
                                          </p:spTgt>
                                        </p:tgtEl>
                                        <p:attrNameLst>
                                          <p:attrName>style.opacity</p:attrName>
                                        </p:attrNameLst>
                                      </p:cBhvr>
                                      <p:to>
                                        <p:strVal val="0.25"/>
                                      </p:to>
                                    </p:set>
                                    <p:animEffect filter="image" prLst="opacity: 0.25">
                                      <p:cBhvr rctx="IE">
                                        <p:cTn id="29" dur="indefinite"/>
                                        <p:tgtEl>
                                          <p:spTgt spid="3">
                                            <p:txEl>
                                              <p:pRg st="2" end="2"/>
                                            </p:txEl>
                                          </p:spTgt>
                                        </p:tgtEl>
                                      </p:cBhvr>
                                    </p:animEffect>
                                  </p:childTnLst>
                                </p:cTn>
                              </p:par>
                              <p:par>
                                <p:cTn id="30" presetID="9" presetClass="emph" presetSubtype="0" grpId="1" nodeType="withEffect">
                                  <p:stCondLst>
                                    <p:cond delay="0"/>
                                  </p:stCondLst>
                                  <p:childTnLst>
                                    <p:set>
                                      <p:cBhvr rctx="PPT">
                                        <p:cTn id="31" dur="indefinite"/>
                                        <p:tgtEl>
                                          <p:spTgt spid="3">
                                            <p:txEl>
                                              <p:pRg st="3" end="3"/>
                                            </p:txEl>
                                          </p:spTgt>
                                        </p:tgtEl>
                                        <p:attrNameLst>
                                          <p:attrName>style.opacity</p:attrName>
                                        </p:attrNameLst>
                                      </p:cBhvr>
                                      <p:to>
                                        <p:strVal val="0.25"/>
                                      </p:to>
                                    </p:set>
                                    <p:animEffect filter="image" prLst="opacity: 0.25">
                                      <p:cBhvr rctx="IE">
                                        <p:cTn id="32" dur="indefinite"/>
                                        <p:tgtEl>
                                          <p:spTgt spid="3">
                                            <p:txEl>
                                              <p:pRg st="3" end="3"/>
                                            </p:txEl>
                                          </p:spTgt>
                                        </p:tgtEl>
                                      </p:cBhvr>
                                    </p:animEffect>
                                  </p:childTnLst>
                                </p:cTn>
                              </p:par>
                              <p:par>
                                <p:cTn id="33" presetID="9" presetClass="emph" presetSubtype="0" grpId="1" nodeType="withEffect">
                                  <p:stCondLst>
                                    <p:cond delay="0"/>
                                  </p:stCondLst>
                                  <p:childTnLst>
                                    <p:set>
                                      <p:cBhvr rctx="PPT">
                                        <p:cTn id="34" dur="indefinite"/>
                                        <p:tgtEl>
                                          <p:spTgt spid="3">
                                            <p:txEl>
                                              <p:pRg st="4" end="4"/>
                                            </p:txEl>
                                          </p:spTgt>
                                        </p:tgtEl>
                                        <p:attrNameLst>
                                          <p:attrName>style.opacity</p:attrName>
                                        </p:attrNameLst>
                                      </p:cBhvr>
                                      <p:to>
                                        <p:strVal val="0.25"/>
                                      </p:to>
                                    </p:set>
                                    <p:animEffect filter="image" prLst="opacity: 0.25">
                                      <p:cBhvr rctx="IE">
                                        <p:cTn id="35" dur="indefinite"/>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p"/>
      <p:bldP spid="5"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231775"/>
            <a:ext cx="5991225" cy="1325563"/>
          </a:xfrm>
        </p:spPr>
        <p:txBody>
          <a:bodyPr/>
          <a:lstStyle/>
          <a:p>
            <a:pPr algn="ctr"/>
            <a:r>
              <a:rPr lang="es-ES_tradnl" b="0" dirty="0"/>
              <a:t>Enfoque terapéutico</a:t>
            </a:r>
          </a:p>
        </p:txBody>
      </p:sp>
      <p:sp>
        <p:nvSpPr>
          <p:cNvPr id="3" name="Marcador de contenido 2"/>
          <p:cNvSpPr>
            <a:spLocks noGrp="1"/>
          </p:cNvSpPr>
          <p:nvPr>
            <p:ph idx="1"/>
          </p:nvPr>
        </p:nvSpPr>
        <p:spPr/>
        <p:txBody>
          <a:bodyPr>
            <a:normAutofit lnSpcReduction="10000"/>
          </a:bodyPr>
          <a:lstStyle/>
          <a:p>
            <a:r>
              <a:rPr lang="es-ES_tradnl" b="1" dirty="0"/>
              <a:t>CPRE</a:t>
            </a:r>
          </a:p>
          <a:p>
            <a:pPr lvl="1"/>
            <a:r>
              <a:rPr lang="es-ES_tradnl" dirty="0"/>
              <a:t>No indicada de rutina en pacientes con pancreatitis aguda de origen biliar</a:t>
            </a:r>
          </a:p>
          <a:p>
            <a:pPr lvl="1"/>
            <a:endParaRPr lang="es-ES_tradnl" dirty="0"/>
          </a:p>
          <a:p>
            <a:pPr lvl="1"/>
            <a:r>
              <a:rPr lang="es-ES_tradnl" b="1" dirty="0"/>
              <a:t>Emergente:</a:t>
            </a:r>
            <a:r>
              <a:rPr lang="es-ES_tradnl" dirty="0"/>
              <a:t> Pancreatitis aguda y colangitis asociada (Reduce mortalidad y complicaciones)</a:t>
            </a:r>
          </a:p>
          <a:p>
            <a:pPr lvl="1"/>
            <a:r>
              <a:rPr lang="es-ES_tradnl" b="1" dirty="0"/>
              <a:t>Urgente: </a:t>
            </a:r>
            <a:r>
              <a:rPr lang="es-ES_tradnl" dirty="0"/>
              <a:t>Pancreatitis aguda y </a:t>
            </a:r>
            <a:r>
              <a:rPr lang="es-ES_tradnl" dirty="0" err="1"/>
              <a:t>coledocolitiasis</a:t>
            </a:r>
            <a:r>
              <a:rPr lang="es-ES_tradnl" dirty="0"/>
              <a:t> (Reduce complicaciones locales)</a:t>
            </a:r>
          </a:p>
          <a:p>
            <a:pPr lvl="1"/>
            <a:endParaRPr lang="es-ES_tradnl" b="1" dirty="0"/>
          </a:p>
        </p:txBody>
      </p:sp>
      <p:sp>
        <p:nvSpPr>
          <p:cNvPr id="4" name="Marcador de contenido 3"/>
          <p:cNvSpPr>
            <a:spLocks noGrp="1"/>
          </p:cNvSpPr>
          <p:nvPr>
            <p:ph idx="13"/>
          </p:nvPr>
        </p:nvSpPr>
        <p:spPr>
          <a:xfrm>
            <a:off x="4669654" y="3916017"/>
            <a:ext cx="7144394" cy="2413346"/>
          </a:xfrm>
        </p:spPr>
        <p:txBody>
          <a:bodyPr/>
          <a:lstStyle/>
          <a:p>
            <a:r>
              <a:rPr lang="es-ES_tradnl" b="1" dirty="0"/>
              <a:t>COLECISTECTOMÍA </a:t>
            </a:r>
          </a:p>
          <a:p>
            <a:pPr lvl="1"/>
            <a:r>
              <a:rPr lang="es-ES_tradnl" dirty="0"/>
              <a:t>En la misma hospitalización si es PA leve</a:t>
            </a:r>
          </a:p>
          <a:p>
            <a:pPr lvl="1"/>
            <a:r>
              <a:rPr lang="es-ES_tradnl" dirty="0"/>
              <a:t>Después de CPRE para disminuir riesgo de PA recurrente</a:t>
            </a:r>
          </a:p>
          <a:p>
            <a:pPr lvl="1"/>
            <a:r>
              <a:rPr lang="es-ES_tradnl" dirty="0"/>
              <a:t>Complicaciones locales: Diferirla hasta que se resuelvan</a:t>
            </a:r>
          </a:p>
        </p:txBody>
      </p:sp>
    </p:spTree>
    <p:extLst>
      <p:ext uri="{BB962C8B-B14F-4D97-AF65-F5344CB8AC3E}">
        <p14:creationId xmlns:p14="http://schemas.microsoft.com/office/powerpoint/2010/main" val="25084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1" nodeType="clickEffect">
                                  <p:stCondLst>
                                    <p:cond delay="0"/>
                                  </p:stCondLst>
                                  <p:childTnLst>
                                    <p:set>
                                      <p:cBhvr rctx="PPT">
                                        <p:cTn id="22" dur="indefinite"/>
                                        <p:tgtEl>
                                          <p:spTgt spid="3">
                                            <p:txEl>
                                              <p:pRg st="0" end="0"/>
                                            </p:txEl>
                                          </p:spTgt>
                                        </p:tgtEl>
                                        <p:attrNameLst>
                                          <p:attrName>style.opacity</p:attrName>
                                        </p:attrNameLst>
                                      </p:cBhvr>
                                      <p:to>
                                        <p:strVal val="0.25"/>
                                      </p:to>
                                    </p:set>
                                    <p:animEffect filter="image" prLst="opacity: 0.25">
                                      <p:cBhvr rctx="IE">
                                        <p:cTn id="23" dur="indefinite"/>
                                        <p:tgtEl>
                                          <p:spTgt spid="3">
                                            <p:txEl>
                                              <p:pRg st="0" end="0"/>
                                            </p:txEl>
                                          </p:spTgt>
                                        </p:tgtEl>
                                      </p:cBhvr>
                                    </p:animEffect>
                                  </p:childTnLst>
                                </p:cTn>
                              </p:par>
                              <p:par>
                                <p:cTn id="24" presetID="9" presetClass="emph" presetSubtype="0" grpId="1" nodeType="withEffect">
                                  <p:stCondLst>
                                    <p:cond delay="0"/>
                                  </p:stCondLst>
                                  <p:childTnLst>
                                    <p:set>
                                      <p:cBhvr rctx="PPT">
                                        <p:cTn id="25" dur="indefinite"/>
                                        <p:tgtEl>
                                          <p:spTgt spid="3">
                                            <p:txEl>
                                              <p:pRg st="1" end="1"/>
                                            </p:txEl>
                                          </p:spTgt>
                                        </p:tgtEl>
                                        <p:attrNameLst>
                                          <p:attrName>style.opacity</p:attrName>
                                        </p:attrNameLst>
                                      </p:cBhvr>
                                      <p:to>
                                        <p:strVal val="0.25"/>
                                      </p:to>
                                    </p:set>
                                    <p:animEffect filter="image" prLst="opacity: 0.25">
                                      <p:cBhvr rctx="IE">
                                        <p:cTn id="26" dur="indefinite"/>
                                        <p:tgtEl>
                                          <p:spTgt spid="3">
                                            <p:txEl>
                                              <p:pRg st="1" end="1"/>
                                            </p:txEl>
                                          </p:spTgt>
                                        </p:tgtEl>
                                      </p:cBhvr>
                                    </p:animEffect>
                                  </p:childTnLst>
                                </p:cTn>
                              </p:par>
                              <p:par>
                                <p:cTn id="27" presetID="9" presetClass="emph" presetSubtype="0" grpId="1" nodeType="withEffect">
                                  <p:stCondLst>
                                    <p:cond delay="0"/>
                                  </p:stCondLst>
                                  <p:childTnLst>
                                    <p:set>
                                      <p:cBhvr rctx="PPT">
                                        <p:cTn id="28" dur="indefinite"/>
                                        <p:tgtEl>
                                          <p:spTgt spid="3">
                                            <p:txEl>
                                              <p:pRg st="3" end="3"/>
                                            </p:txEl>
                                          </p:spTgt>
                                        </p:tgtEl>
                                        <p:attrNameLst>
                                          <p:attrName>style.opacity</p:attrName>
                                        </p:attrNameLst>
                                      </p:cBhvr>
                                      <p:to>
                                        <p:strVal val="0.25"/>
                                      </p:to>
                                    </p:set>
                                    <p:animEffect filter="image" prLst="opacity: 0.25">
                                      <p:cBhvr rctx="IE">
                                        <p:cTn id="29" dur="indefinite"/>
                                        <p:tgtEl>
                                          <p:spTgt spid="3">
                                            <p:txEl>
                                              <p:pRg st="3" end="3"/>
                                            </p:txEl>
                                          </p:spTgt>
                                        </p:tgtEl>
                                      </p:cBhvr>
                                    </p:animEffect>
                                  </p:childTnLst>
                                </p:cTn>
                              </p:par>
                              <p:par>
                                <p:cTn id="30" presetID="9" presetClass="emph" presetSubtype="0" grpId="1" nodeType="withEffect">
                                  <p:stCondLst>
                                    <p:cond delay="0"/>
                                  </p:stCondLst>
                                  <p:childTnLst>
                                    <p:set>
                                      <p:cBhvr rctx="PPT">
                                        <p:cTn id="31" dur="indefinite"/>
                                        <p:tgtEl>
                                          <p:spTgt spid="3">
                                            <p:txEl>
                                              <p:pRg st="4" end="4"/>
                                            </p:txEl>
                                          </p:spTgt>
                                        </p:tgtEl>
                                        <p:attrNameLst>
                                          <p:attrName>style.opacity</p:attrName>
                                        </p:attrNameLst>
                                      </p:cBhvr>
                                      <p:to>
                                        <p:strVal val="0.25"/>
                                      </p:to>
                                    </p:set>
                                    <p:animEffect filter="image" prLst="opacity: 0.25">
                                      <p:cBhvr rctx="IE">
                                        <p:cTn id="32" dur="indefinite"/>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p"/>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5257800" cy="1325563"/>
          </a:xfrm>
        </p:spPr>
        <p:txBody>
          <a:bodyPr/>
          <a:lstStyle/>
          <a:p>
            <a:pPr algn="ctr"/>
            <a:r>
              <a:rPr lang="es-ES_tradnl" b="0" dirty="0"/>
              <a:t>Complicaciones</a:t>
            </a:r>
          </a:p>
        </p:txBody>
      </p:sp>
      <p:sp>
        <p:nvSpPr>
          <p:cNvPr id="3" name="Marcador de contenido 2"/>
          <p:cNvSpPr>
            <a:spLocks noGrp="1"/>
          </p:cNvSpPr>
          <p:nvPr>
            <p:ph idx="1"/>
          </p:nvPr>
        </p:nvSpPr>
        <p:spPr>
          <a:xfrm>
            <a:off x="1009650" y="1901825"/>
            <a:ext cx="10667997" cy="2090392"/>
          </a:xfrm>
        </p:spPr>
        <p:txBody>
          <a:bodyPr/>
          <a:lstStyle/>
          <a:p>
            <a:r>
              <a:rPr lang="es-ES_tradnl" dirty="0"/>
              <a:t>LOCALES</a:t>
            </a:r>
          </a:p>
        </p:txBody>
      </p:sp>
      <p:graphicFrame>
        <p:nvGraphicFramePr>
          <p:cNvPr id="6" name="Marcador de contenido 7"/>
          <p:cNvGraphicFramePr>
            <a:graphicFrameLocks/>
          </p:cNvGraphicFramePr>
          <p:nvPr>
            <p:extLst>
              <p:ext uri="{D42A27DB-BD31-4B8C-83A1-F6EECF244321}">
                <p14:modId xmlns:p14="http://schemas.microsoft.com/office/powerpoint/2010/main" val="1706212243"/>
              </p:ext>
            </p:extLst>
          </p:nvPr>
        </p:nvGraphicFramePr>
        <p:xfrm>
          <a:off x="4829174" y="1725613"/>
          <a:ext cx="7168090" cy="3519832"/>
        </p:xfrm>
        <a:graphic>
          <a:graphicData uri="http://schemas.openxmlformats.org/drawingml/2006/table">
            <a:tbl>
              <a:tblPr firstRow="1" bandRow="1">
                <a:tableStyleId>{5C22544A-7EE6-4342-B048-85BDC9FD1C3A}</a:tableStyleId>
              </a:tblPr>
              <a:tblGrid>
                <a:gridCol w="2178436">
                  <a:extLst>
                    <a:ext uri="{9D8B030D-6E8A-4147-A177-3AD203B41FA5}">
                      <a16:colId xmlns:a16="http://schemas.microsoft.com/office/drawing/2014/main" val="20000"/>
                    </a:ext>
                  </a:extLst>
                </a:gridCol>
                <a:gridCol w="2581403">
                  <a:extLst>
                    <a:ext uri="{9D8B030D-6E8A-4147-A177-3AD203B41FA5}">
                      <a16:colId xmlns:a16="http://schemas.microsoft.com/office/drawing/2014/main" val="20001"/>
                    </a:ext>
                  </a:extLst>
                </a:gridCol>
                <a:gridCol w="2408251">
                  <a:extLst>
                    <a:ext uri="{9D8B030D-6E8A-4147-A177-3AD203B41FA5}">
                      <a16:colId xmlns:a16="http://schemas.microsoft.com/office/drawing/2014/main" val="20002"/>
                    </a:ext>
                  </a:extLst>
                </a:gridCol>
              </a:tblGrid>
              <a:tr h="448606">
                <a:tc gridSpan="3">
                  <a:txBody>
                    <a:bodyPr/>
                    <a:lstStyle/>
                    <a:p>
                      <a:pPr marL="0" algn="ctr" defTabSz="914400" rtl="0" eaLnBrk="1" latinLnBrk="0" hangingPunct="1"/>
                      <a:r>
                        <a:rPr lang="es-ES_tradnl" sz="2000" b="1" kern="1200" dirty="0">
                          <a:solidFill>
                            <a:schemeClr val="bg1"/>
                          </a:solidFill>
                          <a:latin typeface="Montserrat" panose="02000505000000020004" pitchFamily="2" charset="0"/>
                          <a:ea typeface="+mn-ea"/>
                          <a:cs typeface="+mn-cs"/>
                        </a:rPr>
                        <a:t>Complicaciones</a:t>
                      </a:r>
                      <a:r>
                        <a:rPr lang="es-ES_tradnl" sz="2000" b="1" kern="1200" baseline="0" dirty="0">
                          <a:solidFill>
                            <a:schemeClr val="bg1"/>
                          </a:solidFill>
                          <a:latin typeface="Montserrat" panose="02000505000000020004" pitchFamily="2" charset="0"/>
                          <a:ea typeface="+mn-ea"/>
                          <a:cs typeface="+mn-cs"/>
                        </a:rPr>
                        <a:t> locales de pancreatitis aguda</a:t>
                      </a:r>
                      <a:endParaRPr lang="es-ES_tradnl" sz="2000" b="1" kern="1200" dirty="0">
                        <a:solidFill>
                          <a:schemeClr val="bg1"/>
                        </a:solidFill>
                        <a:latin typeface="Montserrat" panose="02000505000000020004" pitchFamily="2" charset="0"/>
                        <a:ea typeface="+mn-ea"/>
                        <a:cs typeface="+mn-cs"/>
                      </a:endParaRPr>
                    </a:p>
                  </a:txBody>
                  <a:tcPr anchor="ctr">
                    <a:solidFill>
                      <a:srgbClr val="009193"/>
                    </a:solidFill>
                  </a:tcPr>
                </a:tc>
                <a:tc hMerge="1">
                  <a:txBody>
                    <a:bodyPr/>
                    <a:lstStyle/>
                    <a:p>
                      <a:pPr marL="0" algn="ctr" defTabSz="914400" rtl="0" eaLnBrk="1" latinLnBrk="0" hangingPunct="1"/>
                      <a:endParaRPr lang="es-ES_tradnl" sz="2000" b="1" kern="1200" dirty="0">
                        <a:solidFill>
                          <a:srgbClr val="152B48"/>
                        </a:solidFill>
                        <a:latin typeface="Montserrat" panose="02000505000000020004" pitchFamily="2" charset="0"/>
                        <a:ea typeface="+mn-ea"/>
                        <a:cs typeface="+mn-cs"/>
                      </a:endParaRPr>
                    </a:p>
                  </a:txBody>
                  <a:tcPr>
                    <a:solidFill>
                      <a:srgbClr val="009193"/>
                    </a:solidFill>
                  </a:tcPr>
                </a:tc>
                <a:tc hMerge="1">
                  <a:txBody>
                    <a:bodyPr/>
                    <a:lstStyle/>
                    <a:p>
                      <a:pPr marL="0" algn="ctr" defTabSz="914400" rtl="0" eaLnBrk="1" latinLnBrk="0" hangingPunct="1"/>
                      <a:endParaRPr lang="es-ES_tradnl" sz="2000" b="1" kern="1200" dirty="0">
                        <a:solidFill>
                          <a:srgbClr val="152B48"/>
                        </a:solidFill>
                        <a:latin typeface="Montserrat" panose="02000505000000020004" pitchFamily="2" charset="0"/>
                        <a:ea typeface="+mn-ea"/>
                        <a:cs typeface="+mn-cs"/>
                      </a:endParaRPr>
                    </a:p>
                  </a:txBody>
                  <a:tcPr>
                    <a:solidFill>
                      <a:srgbClr val="009193"/>
                    </a:solidFill>
                  </a:tcPr>
                </a:tc>
                <a:extLst>
                  <a:ext uri="{0D108BD9-81ED-4DB2-BD59-A6C34878D82A}">
                    <a16:rowId xmlns:a16="http://schemas.microsoft.com/office/drawing/2014/main" val="10000"/>
                  </a:ext>
                </a:extLst>
              </a:tr>
              <a:tr h="793688">
                <a:tc>
                  <a:txBody>
                    <a:bodyPr/>
                    <a:lstStyle/>
                    <a:p>
                      <a:pPr algn="ctr"/>
                      <a:r>
                        <a:rPr lang="es-ES_tradnl" sz="2000" b="1" kern="1200" dirty="0">
                          <a:solidFill>
                            <a:srgbClr val="152B48"/>
                          </a:solidFill>
                          <a:latin typeface="Montserrat" panose="02000505000000020004" pitchFamily="2" charset="0"/>
                          <a:ea typeface="+mn-ea"/>
                          <a:cs typeface="+mn-cs"/>
                        </a:rPr>
                        <a:t>CONTENIDO</a:t>
                      </a:r>
                    </a:p>
                  </a:txBody>
                  <a:tcPr anchor="ctr">
                    <a:solidFill>
                      <a:srgbClr val="00AAA7">
                        <a:alpha val="30000"/>
                      </a:srgbClr>
                    </a:solidFill>
                  </a:tcPr>
                </a:tc>
                <a:tc>
                  <a:txBody>
                    <a:bodyPr/>
                    <a:lstStyle/>
                    <a:p>
                      <a:pPr algn="ctr"/>
                      <a:r>
                        <a:rPr lang="es-ES_tradnl" sz="2000" b="1" kern="1200" dirty="0">
                          <a:solidFill>
                            <a:srgbClr val="152B48"/>
                          </a:solidFill>
                          <a:latin typeface="Montserrat" panose="02000505000000020004" pitchFamily="2" charset="0"/>
                          <a:ea typeface="+mn-ea"/>
                          <a:cs typeface="+mn-cs"/>
                        </a:rPr>
                        <a:t>Agudas (&lt;4semanas)</a:t>
                      </a:r>
                    </a:p>
                  </a:txBody>
                  <a:tcPr anchor="ctr">
                    <a:solidFill>
                      <a:srgbClr val="00AAA7">
                        <a:alpha val="30000"/>
                      </a:srgbClr>
                    </a:solidFill>
                  </a:tcPr>
                </a:tc>
                <a:tc>
                  <a:txBody>
                    <a:bodyPr/>
                    <a:lstStyle/>
                    <a:p>
                      <a:pPr algn="ctr"/>
                      <a:r>
                        <a:rPr lang="es-ES_tradnl" sz="2000" b="1" kern="1200" dirty="0">
                          <a:solidFill>
                            <a:srgbClr val="152B48"/>
                          </a:solidFill>
                          <a:latin typeface="Montserrat" panose="02000505000000020004" pitchFamily="2" charset="0"/>
                          <a:ea typeface="+mn-ea"/>
                          <a:cs typeface="+mn-cs"/>
                        </a:rPr>
                        <a:t>Crónicas</a:t>
                      </a:r>
                      <a:r>
                        <a:rPr lang="es-ES_tradnl" sz="2000" b="1" kern="1200" baseline="0" dirty="0">
                          <a:solidFill>
                            <a:srgbClr val="152B48"/>
                          </a:solidFill>
                          <a:latin typeface="Montserrat" panose="02000505000000020004" pitchFamily="2" charset="0"/>
                          <a:ea typeface="+mn-ea"/>
                          <a:cs typeface="+mn-cs"/>
                        </a:rPr>
                        <a:t> (&gt;4 semanas)</a:t>
                      </a:r>
                      <a:endParaRPr lang="es-ES_tradnl" sz="2000" b="1" kern="1200" dirty="0">
                        <a:solidFill>
                          <a:srgbClr val="152B48"/>
                        </a:solidFill>
                        <a:latin typeface="Montserrat" panose="02000505000000020004" pitchFamily="2" charset="0"/>
                        <a:ea typeface="+mn-ea"/>
                        <a:cs typeface="+mn-cs"/>
                      </a:endParaRPr>
                    </a:p>
                  </a:txBody>
                  <a:tcPr anchor="ctr">
                    <a:solidFill>
                      <a:srgbClr val="00AAA7">
                        <a:alpha val="30000"/>
                      </a:srgbClr>
                    </a:solidFill>
                  </a:tcPr>
                </a:tc>
                <a:extLst>
                  <a:ext uri="{0D108BD9-81ED-4DB2-BD59-A6C34878D82A}">
                    <a16:rowId xmlns:a16="http://schemas.microsoft.com/office/drawing/2014/main" val="10001"/>
                  </a:ext>
                </a:extLst>
              </a:tr>
              <a:tr h="1138769">
                <a:tc>
                  <a:txBody>
                    <a:bodyPr/>
                    <a:lstStyle/>
                    <a:p>
                      <a:pPr algn="ctr"/>
                      <a:r>
                        <a:rPr lang="es-ES_tradnl" sz="2000" b="1" kern="1200" dirty="0">
                          <a:solidFill>
                            <a:srgbClr val="152B48"/>
                          </a:solidFill>
                          <a:latin typeface="Montserrat" panose="02000505000000020004" pitchFamily="2" charset="0"/>
                          <a:ea typeface="+mn-ea"/>
                          <a:cs typeface="+mn-cs"/>
                        </a:rPr>
                        <a:t>Líquido</a:t>
                      </a:r>
                    </a:p>
                  </a:txBody>
                  <a:tcPr anchor="ctr">
                    <a:solidFill>
                      <a:srgbClr val="00AAA7">
                        <a:alpha val="30000"/>
                      </a:srgbClr>
                    </a:solidFill>
                  </a:tcPr>
                </a:tc>
                <a:tc>
                  <a:txBody>
                    <a:bodyPr/>
                    <a:lstStyle/>
                    <a:p>
                      <a:pPr algn="ctr"/>
                      <a:r>
                        <a:rPr lang="es-ES_tradnl" sz="2000" b="0" kern="1200" dirty="0">
                          <a:solidFill>
                            <a:srgbClr val="152B48"/>
                          </a:solidFill>
                          <a:latin typeface="Montserrat" panose="02000505000000020004" pitchFamily="2" charset="0"/>
                          <a:ea typeface="+mn-ea"/>
                          <a:cs typeface="+mn-cs"/>
                        </a:rPr>
                        <a:t>Colección pancreática aguda (APFC)</a:t>
                      </a:r>
                    </a:p>
                  </a:txBody>
                  <a:tcPr anchor="ctr">
                    <a:solidFill>
                      <a:srgbClr val="00AAA7">
                        <a:alpha val="30000"/>
                      </a:srgbClr>
                    </a:solidFill>
                  </a:tcPr>
                </a:tc>
                <a:tc>
                  <a:txBody>
                    <a:bodyPr/>
                    <a:lstStyle/>
                    <a:p>
                      <a:pPr algn="ctr"/>
                      <a:r>
                        <a:rPr lang="es-ES_tradnl" sz="2000" b="0" kern="1200" dirty="0" err="1">
                          <a:solidFill>
                            <a:srgbClr val="152B48"/>
                          </a:solidFill>
                          <a:latin typeface="Montserrat" panose="02000505000000020004" pitchFamily="2" charset="0"/>
                          <a:ea typeface="+mn-ea"/>
                          <a:cs typeface="+mn-cs"/>
                        </a:rPr>
                        <a:t>Pseudoquiste</a:t>
                      </a:r>
                      <a:endParaRPr lang="es-ES_tradnl" sz="2000" b="0" kern="1200" dirty="0">
                        <a:solidFill>
                          <a:srgbClr val="152B48"/>
                        </a:solidFill>
                        <a:latin typeface="Montserrat" panose="02000505000000020004" pitchFamily="2" charset="0"/>
                        <a:ea typeface="+mn-ea"/>
                        <a:cs typeface="+mn-cs"/>
                      </a:endParaRPr>
                    </a:p>
                  </a:txBody>
                  <a:tcPr anchor="ctr">
                    <a:solidFill>
                      <a:srgbClr val="00AAA7">
                        <a:alpha val="30000"/>
                      </a:srgbClr>
                    </a:solidFill>
                  </a:tcPr>
                </a:tc>
                <a:extLst>
                  <a:ext uri="{0D108BD9-81ED-4DB2-BD59-A6C34878D82A}">
                    <a16:rowId xmlns:a16="http://schemas.microsoft.com/office/drawing/2014/main" val="10002"/>
                  </a:ext>
                </a:extLst>
              </a:tr>
              <a:tr h="1138769">
                <a:tc>
                  <a:txBody>
                    <a:bodyPr/>
                    <a:lstStyle/>
                    <a:p>
                      <a:pPr algn="ctr"/>
                      <a:r>
                        <a:rPr lang="es-ES_tradnl" sz="2000" b="1" kern="1200" dirty="0">
                          <a:solidFill>
                            <a:srgbClr val="152B48"/>
                          </a:solidFill>
                          <a:latin typeface="Montserrat" panose="02000505000000020004" pitchFamily="2" charset="0"/>
                          <a:ea typeface="+mn-ea"/>
                          <a:cs typeface="+mn-cs"/>
                        </a:rPr>
                        <a:t>Sólido y/o líquido</a:t>
                      </a:r>
                    </a:p>
                  </a:txBody>
                  <a:tcPr anchor="ctr">
                    <a:solidFill>
                      <a:srgbClr val="00AAA7">
                        <a:alpha val="30000"/>
                      </a:srgbClr>
                    </a:solidFill>
                  </a:tcPr>
                </a:tc>
                <a:tc>
                  <a:txBody>
                    <a:bodyPr/>
                    <a:lstStyle/>
                    <a:p>
                      <a:pPr algn="ctr"/>
                      <a:r>
                        <a:rPr lang="es-ES_tradnl" sz="2000" b="0" kern="1200" dirty="0">
                          <a:solidFill>
                            <a:srgbClr val="152B48"/>
                          </a:solidFill>
                          <a:latin typeface="Montserrat" panose="02000505000000020004" pitchFamily="2" charset="0"/>
                          <a:ea typeface="+mn-ea"/>
                          <a:cs typeface="+mn-cs"/>
                        </a:rPr>
                        <a:t>Colección necrótica aguda (</a:t>
                      </a:r>
                      <a:r>
                        <a:rPr lang="es-ES_tradnl" sz="2000" b="0" kern="1200" dirty="0" err="1">
                          <a:solidFill>
                            <a:srgbClr val="152B48"/>
                          </a:solidFill>
                          <a:latin typeface="Montserrat" panose="02000505000000020004" pitchFamily="2" charset="0"/>
                          <a:ea typeface="+mn-ea"/>
                          <a:cs typeface="+mn-cs"/>
                        </a:rPr>
                        <a:t>ANc</a:t>
                      </a:r>
                      <a:r>
                        <a:rPr lang="es-ES_tradnl" sz="2000" b="0" kern="1200" dirty="0">
                          <a:solidFill>
                            <a:srgbClr val="152B48"/>
                          </a:solidFill>
                          <a:latin typeface="Montserrat" panose="02000505000000020004" pitchFamily="2" charset="0"/>
                          <a:ea typeface="+mn-ea"/>
                          <a:cs typeface="+mn-cs"/>
                        </a:rPr>
                        <a:t>)</a:t>
                      </a:r>
                    </a:p>
                  </a:txBody>
                  <a:tcPr anchor="ctr">
                    <a:solidFill>
                      <a:srgbClr val="00AAA7">
                        <a:alpha val="30000"/>
                      </a:srgbClr>
                    </a:solidFill>
                  </a:tcPr>
                </a:tc>
                <a:tc>
                  <a:txBody>
                    <a:bodyPr/>
                    <a:lstStyle/>
                    <a:p>
                      <a:pPr algn="ctr"/>
                      <a:r>
                        <a:rPr lang="es-ES_tradnl" sz="2000" b="0" kern="1200" dirty="0">
                          <a:solidFill>
                            <a:srgbClr val="152B48"/>
                          </a:solidFill>
                          <a:latin typeface="Montserrat" panose="02000505000000020004" pitchFamily="2" charset="0"/>
                          <a:ea typeface="+mn-ea"/>
                          <a:cs typeface="+mn-cs"/>
                        </a:rPr>
                        <a:t>Necrosis encapsulada WON</a:t>
                      </a:r>
                    </a:p>
                  </a:txBody>
                  <a:tcPr anchor="ctr">
                    <a:solidFill>
                      <a:srgbClr val="00AAA7">
                        <a:alpha val="30000"/>
                      </a:srgbClr>
                    </a:solidFill>
                  </a:tcPr>
                </a:tc>
                <a:extLst>
                  <a:ext uri="{0D108BD9-81ED-4DB2-BD59-A6C34878D82A}">
                    <a16:rowId xmlns:a16="http://schemas.microsoft.com/office/drawing/2014/main" val="10003"/>
                  </a:ext>
                </a:extLst>
              </a:tr>
            </a:tbl>
          </a:graphicData>
        </a:graphic>
      </p:graphicFrame>
      <p:sp>
        <p:nvSpPr>
          <p:cNvPr id="10" name="Marcador de contenido 2"/>
          <p:cNvSpPr>
            <a:spLocks noGrp="1"/>
          </p:cNvSpPr>
          <p:nvPr>
            <p:ph idx="1"/>
          </p:nvPr>
        </p:nvSpPr>
        <p:spPr>
          <a:xfrm>
            <a:off x="6529918" y="5539133"/>
            <a:ext cx="10667997" cy="2090392"/>
          </a:xfrm>
        </p:spPr>
        <p:txBody>
          <a:bodyPr/>
          <a:lstStyle/>
          <a:p>
            <a:r>
              <a:rPr lang="es-ES_tradnl" dirty="0"/>
              <a:t>¿INFECTADAS O NO? </a:t>
            </a:r>
          </a:p>
        </p:txBody>
      </p:sp>
    </p:spTree>
    <p:extLst>
      <p:ext uri="{BB962C8B-B14F-4D97-AF65-F5344CB8AC3E}">
        <p14:creationId xmlns:p14="http://schemas.microsoft.com/office/powerpoint/2010/main" val="966983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3.googleusercontent.com/vLERqerMeoCQq9q_evIcvY3PPXysDC-MhcVpGA3Zt77DURO6sYfLwXmMNUjaheF0iYZjiCvZKATzHCEtfQ2OLdnucWio-cw4OCc2Al8GLXiNtNnQ2Mmkoy_f6F2i5zJaXw9TS8tz"/>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105275" y="1511300"/>
            <a:ext cx="8008551" cy="501015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7129" y="354601"/>
            <a:ext cx="7029450" cy="1325563"/>
          </a:xfrm>
        </p:spPr>
        <p:txBody>
          <a:bodyPr/>
          <a:lstStyle/>
          <a:p>
            <a:r>
              <a:rPr lang="es-ES_tradnl" b="0" dirty="0"/>
              <a:t>Mortalidad en pancreatitis aguda</a:t>
            </a:r>
          </a:p>
        </p:txBody>
      </p:sp>
    </p:spTree>
    <p:extLst>
      <p:ext uri="{BB962C8B-B14F-4D97-AF65-F5344CB8AC3E}">
        <p14:creationId xmlns:p14="http://schemas.microsoft.com/office/powerpoint/2010/main" val="1140372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9150" y="262318"/>
            <a:ext cx="5591175" cy="1325563"/>
          </a:xfrm>
        </p:spPr>
        <p:txBody>
          <a:bodyPr/>
          <a:lstStyle/>
          <a:p>
            <a:pPr algn="ctr"/>
            <a:r>
              <a:rPr lang="es-ES_tradnl" b="0" dirty="0"/>
              <a:t>Complicaciones</a:t>
            </a:r>
          </a:p>
        </p:txBody>
      </p:sp>
      <p:sp>
        <p:nvSpPr>
          <p:cNvPr id="3" name="Marcador de contenido 2"/>
          <p:cNvSpPr>
            <a:spLocks noGrp="1"/>
          </p:cNvSpPr>
          <p:nvPr>
            <p:ph idx="1"/>
          </p:nvPr>
        </p:nvSpPr>
        <p:spPr>
          <a:xfrm>
            <a:off x="819150" y="1713103"/>
            <a:ext cx="10667997" cy="2090392"/>
          </a:xfrm>
        </p:spPr>
        <p:txBody>
          <a:bodyPr>
            <a:normAutofit fontScale="92500" lnSpcReduction="10000"/>
          </a:bodyPr>
          <a:lstStyle/>
          <a:p>
            <a:pPr>
              <a:lnSpc>
                <a:spcPct val="110000"/>
              </a:lnSpc>
            </a:pPr>
            <a:r>
              <a:rPr lang="es-ES_tradnl" dirty="0"/>
              <a:t>SISTÉMICAS</a:t>
            </a:r>
          </a:p>
          <a:p>
            <a:pPr lvl="1">
              <a:lnSpc>
                <a:spcPct val="110000"/>
              </a:lnSpc>
            </a:pPr>
            <a:r>
              <a:rPr lang="es-ES_tradnl" dirty="0"/>
              <a:t>Pulmonares: atelectasias </a:t>
            </a:r>
            <a:r>
              <a:rPr lang="mr-IN" dirty="0"/>
              <a:t>–</a:t>
            </a:r>
            <a:r>
              <a:rPr lang="es-ES_tradnl" dirty="0"/>
              <a:t> derrame pleural </a:t>
            </a:r>
            <a:r>
              <a:rPr lang="mr-IN" dirty="0"/>
              <a:t>–</a:t>
            </a:r>
            <a:r>
              <a:rPr lang="es-ES_tradnl" dirty="0"/>
              <a:t> SDRA </a:t>
            </a:r>
          </a:p>
          <a:p>
            <a:pPr lvl="1">
              <a:lnSpc>
                <a:spcPct val="110000"/>
              </a:lnSpc>
            </a:pPr>
            <a:r>
              <a:rPr lang="es-ES_tradnl" dirty="0"/>
              <a:t>Cardiovasculares: cambios en el ST </a:t>
            </a:r>
            <a:r>
              <a:rPr lang="mr-IN" dirty="0"/>
              <a:t>–</a:t>
            </a:r>
            <a:r>
              <a:rPr lang="es-ES_tradnl" dirty="0"/>
              <a:t> derrame pericárdico </a:t>
            </a:r>
            <a:r>
              <a:rPr lang="mr-IN" dirty="0"/>
              <a:t>–</a:t>
            </a:r>
            <a:r>
              <a:rPr lang="es-ES_tradnl" dirty="0"/>
              <a:t> choque persistente.</a:t>
            </a:r>
          </a:p>
          <a:p>
            <a:pPr lvl="1">
              <a:lnSpc>
                <a:spcPct val="110000"/>
              </a:lnSpc>
            </a:pPr>
            <a:r>
              <a:rPr lang="es-ES_tradnl" dirty="0"/>
              <a:t>Hematológicas: hemoconcentración </a:t>
            </a:r>
            <a:r>
              <a:rPr lang="mr-IN" dirty="0"/>
              <a:t>–</a:t>
            </a:r>
            <a:r>
              <a:rPr lang="es-ES_tradnl" dirty="0"/>
              <a:t> CID.</a:t>
            </a:r>
          </a:p>
          <a:p>
            <a:pPr lvl="1">
              <a:lnSpc>
                <a:spcPct val="110000"/>
              </a:lnSpc>
            </a:pPr>
            <a:r>
              <a:rPr lang="es-ES_tradnl" dirty="0"/>
              <a:t>Gastrointestinales: hemorragia digestiva - úlcera péptica </a:t>
            </a:r>
            <a:r>
              <a:rPr lang="mr-IN" dirty="0"/>
              <a:t>–</a:t>
            </a:r>
            <a:r>
              <a:rPr lang="es-ES_tradnl" dirty="0"/>
              <a:t> trombosis venosa portal o esplénica.</a:t>
            </a:r>
          </a:p>
          <a:p>
            <a:pPr lvl="1">
              <a:lnSpc>
                <a:spcPct val="110000"/>
              </a:lnSpc>
            </a:pPr>
            <a:endParaRPr lang="es-ES_tradnl" dirty="0"/>
          </a:p>
          <a:p>
            <a:pPr lvl="1">
              <a:lnSpc>
                <a:spcPct val="110000"/>
              </a:lnSpc>
            </a:pPr>
            <a:endParaRPr lang="es-ES_tradnl" dirty="0"/>
          </a:p>
        </p:txBody>
      </p:sp>
      <p:sp>
        <p:nvSpPr>
          <p:cNvPr id="4" name="Marcador de contenido 3"/>
          <p:cNvSpPr>
            <a:spLocks noGrp="1"/>
          </p:cNvSpPr>
          <p:nvPr>
            <p:ph idx="13"/>
          </p:nvPr>
        </p:nvSpPr>
        <p:spPr/>
        <p:txBody>
          <a:bodyPr/>
          <a:lstStyle/>
          <a:p>
            <a:pPr>
              <a:lnSpc>
                <a:spcPct val="100000"/>
              </a:lnSpc>
            </a:pPr>
            <a:r>
              <a:rPr lang="es-ES_tradnl" dirty="0"/>
              <a:t>Renales: oliguria </a:t>
            </a:r>
            <a:r>
              <a:rPr lang="mr-IN" dirty="0"/>
              <a:t>–</a:t>
            </a:r>
            <a:r>
              <a:rPr lang="es-ES_tradnl" dirty="0"/>
              <a:t> LRA </a:t>
            </a:r>
            <a:r>
              <a:rPr lang="mr-IN" dirty="0"/>
              <a:t>–</a:t>
            </a:r>
            <a:r>
              <a:rPr lang="es-ES_tradnl" dirty="0"/>
              <a:t> trombosis de arterias renales.</a:t>
            </a:r>
          </a:p>
          <a:p>
            <a:pPr>
              <a:lnSpc>
                <a:spcPct val="100000"/>
              </a:lnSpc>
            </a:pPr>
            <a:r>
              <a:rPr lang="es-ES_tradnl" dirty="0"/>
              <a:t>Metabólicas: hiperglicemia - hipocalcemia </a:t>
            </a:r>
            <a:r>
              <a:rPr lang="mr-IN" dirty="0"/>
              <a:t>–</a:t>
            </a:r>
            <a:r>
              <a:rPr lang="es-ES_tradnl" dirty="0"/>
              <a:t> encefalopatía.</a:t>
            </a:r>
            <a:endParaRPr lang="es-ES" dirty="0"/>
          </a:p>
          <a:p>
            <a:pPr>
              <a:lnSpc>
                <a:spcPct val="100000"/>
              </a:lnSpc>
            </a:pPr>
            <a:r>
              <a:rPr lang="es-ES_tradnl" dirty="0"/>
              <a:t>SNC: psicosis </a:t>
            </a:r>
            <a:r>
              <a:rPr lang="mr-IN" dirty="0"/>
              <a:t>–</a:t>
            </a:r>
            <a:r>
              <a:rPr lang="es-ES_tradnl" dirty="0"/>
              <a:t> embolia grasa.</a:t>
            </a:r>
          </a:p>
          <a:p>
            <a:pPr>
              <a:lnSpc>
                <a:spcPct val="100000"/>
              </a:lnSpc>
            </a:pPr>
            <a:r>
              <a:rPr lang="es-ES_tradnl" dirty="0"/>
              <a:t>Necrosis grasa: intraabdominal </a:t>
            </a:r>
            <a:r>
              <a:rPr lang="mr-IN" dirty="0"/>
              <a:t>–</a:t>
            </a:r>
            <a:r>
              <a:rPr lang="es-ES_tradnl" dirty="0"/>
              <a:t> subcutánea.</a:t>
            </a:r>
          </a:p>
        </p:txBody>
      </p:sp>
      <p:sp>
        <p:nvSpPr>
          <p:cNvPr id="7" name="Rectángulo 6"/>
          <p:cNvSpPr/>
          <p:nvPr/>
        </p:nvSpPr>
        <p:spPr>
          <a:xfrm>
            <a:off x="5999989" y="6460070"/>
            <a:ext cx="6192011" cy="369332"/>
          </a:xfrm>
          <a:prstGeom prst="rect">
            <a:avLst/>
          </a:prstGeom>
        </p:spPr>
        <p:txBody>
          <a:bodyPr wrap="square">
            <a:spAutoFit/>
          </a:bodyPr>
          <a:lstStyle/>
          <a:p>
            <a:pPr algn="r"/>
            <a:r>
              <a:rPr lang="es-ES_tradnl" sz="900" dirty="0" err="1">
                <a:solidFill>
                  <a:srgbClr val="152B48"/>
                </a:solidFill>
                <a:latin typeface="Montserrat" panose="00000500000000000000" pitchFamily="50" charset="0"/>
              </a:rPr>
              <a:t>Greenberger</a:t>
            </a:r>
            <a:r>
              <a:rPr lang="es-ES_tradnl" sz="900" dirty="0">
                <a:solidFill>
                  <a:srgbClr val="152B48"/>
                </a:solidFill>
                <a:latin typeface="Montserrat" panose="00000500000000000000" pitchFamily="50" charset="0"/>
              </a:rPr>
              <a:t> NJ, </a:t>
            </a:r>
            <a:r>
              <a:rPr lang="es-ES_tradnl" sz="900" dirty="0" err="1">
                <a:solidFill>
                  <a:srgbClr val="152B48"/>
                </a:solidFill>
                <a:latin typeface="Montserrat" panose="00000500000000000000" pitchFamily="50" charset="0"/>
              </a:rPr>
              <a:t>Toskes</a:t>
            </a:r>
            <a:r>
              <a:rPr lang="es-ES_tradnl" sz="900" dirty="0">
                <a:solidFill>
                  <a:srgbClr val="152B48"/>
                </a:solidFill>
                <a:latin typeface="Montserrat" panose="00000500000000000000" pitchFamily="50" charset="0"/>
              </a:rPr>
              <a:t> PP, </a:t>
            </a:r>
            <a:r>
              <a:rPr lang="es-ES_tradnl" sz="900" dirty="0" err="1">
                <a:solidFill>
                  <a:srgbClr val="152B48"/>
                </a:solidFill>
                <a:latin typeface="Montserrat" panose="00000500000000000000" pitchFamily="50" charset="0"/>
              </a:rPr>
              <a:t>Is</a:t>
            </a:r>
            <a:r>
              <a:rPr lang="es-ES_tradnl" sz="900" dirty="0">
                <a:solidFill>
                  <a:srgbClr val="152B48"/>
                </a:solidFill>
                <a:latin typeface="Montserrat" panose="00000500000000000000" pitchFamily="50" charset="0"/>
              </a:rPr>
              <a:t>- </a:t>
            </a:r>
            <a:r>
              <a:rPr lang="es-ES_tradnl" sz="900" dirty="0" err="1">
                <a:solidFill>
                  <a:srgbClr val="152B48"/>
                </a:solidFill>
                <a:latin typeface="Montserrat" panose="00000500000000000000" pitchFamily="50" charset="0"/>
              </a:rPr>
              <a:t>selbacher</a:t>
            </a:r>
            <a:r>
              <a:rPr lang="es-ES_tradnl" sz="900" dirty="0">
                <a:solidFill>
                  <a:srgbClr val="152B48"/>
                </a:solidFill>
                <a:latin typeface="Montserrat" panose="00000500000000000000" pitchFamily="50" charset="0"/>
              </a:rPr>
              <a:t> KJ: </a:t>
            </a:r>
            <a:r>
              <a:rPr lang="es-ES_tradnl" sz="900" dirty="0" err="1">
                <a:solidFill>
                  <a:srgbClr val="152B48"/>
                </a:solidFill>
                <a:latin typeface="Montserrat" panose="00000500000000000000" pitchFamily="50" charset="0"/>
              </a:rPr>
              <a:t>Acute</a:t>
            </a:r>
            <a:r>
              <a:rPr lang="es-ES_tradnl" sz="900" dirty="0">
                <a:solidFill>
                  <a:srgbClr val="152B48"/>
                </a:solidFill>
                <a:latin typeface="Montserrat" panose="00000500000000000000" pitchFamily="50" charset="0"/>
              </a:rPr>
              <a:t> and </a:t>
            </a:r>
            <a:r>
              <a:rPr lang="es-ES_tradnl" sz="900" dirty="0" err="1">
                <a:solidFill>
                  <a:srgbClr val="152B48"/>
                </a:solidFill>
                <a:latin typeface="Montserrat" panose="00000500000000000000" pitchFamily="50" charset="0"/>
              </a:rPr>
              <a:t>chronic</a:t>
            </a:r>
            <a:r>
              <a:rPr lang="es-ES_tradnl" sz="900" dirty="0">
                <a:solidFill>
                  <a:srgbClr val="152B48"/>
                </a:solidFill>
                <a:latin typeface="Montserrat" panose="00000500000000000000" pitchFamily="50" charset="0"/>
              </a:rPr>
              <a:t> pancreatitis, in </a:t>
            </a:r>
            <a:r>
              <a:rPr lang="es-ES_tradnl" sz="900" dirty="0" err="1">
                <a:solidFill>
                  <a:srgbClr val="152B48"/>
                </a:solidFill>
                <a:latin typeface="Montserrat" panose="00000500000000000000" pitchFamily="50" charset="0"/>
              </a:rPr>
              <a:t>Isselbacher</a:t>
            </a:r>
            <a:r>
              <a:rPr lang="es-ES_tradnl" sz="900" dirty="0">
                <a:solidFill>
                  <a:srgbClr val="152B48"/>
                </a:solidFill>
                <a:latin typeface="Montserrat" panose="00000500000000000000" pitchFamily="50" charset="0"/>
              </a:rPr>
              <a:t> KJ et al (</a:t>
            </a:r>
            <a:r>
              <a:rPr lang="es-ES_tradnl" sz="900" dirty="0" err="1">
                <a:solidFill>
                  <a:srgbClr val="152B48"/>
                </a:solidFill>
                <a:latin typeface="Montserrat" panose="00000500000000000000" pitchFamily="50" charset="0"/>
              </a:rPr>
              <a:t>eds</a:t>
            </a:r>
            <a:r>
              <a:rPr lang="es-ES_tradnl" sz="900" dirty="0">
                <a:solidFill>
                  <a:srgbClr val="152B48"/>
                </a:solidFill>
                <a:latin typeface="Montserrat" panose="00000500000000000000" pitchFamily="50" charset="0"/>
              </a:rPr>
              <a:t>): </a:t>
            </a:r>
            <a:r>
              <a:rPr lang="es-ES_tradnl" sz="900" dirty="0" err="1">
                <a:solidFill>
                  <a:srgbClr val="152B48"/>
                </a:solidFill>
                <a:latin typeface="Montserrat" panose="00000500000000000000" pitchFamily="50" charset="0"/>
              </a:rPr>
              <a:t>Harrison’s</a:t>
            </a:r>
            <a:r>
              <a:rPr lang="es-ES_tradnl" sz="900" dirty="0">
                <a:solidFill>
                  <a:srgbClr val="152B48"/>
                </a:solidFill>
                <a:latin typeface="Montserrat" panose="00000500000000000000" pitchFamily="50" charset="0"/>
              </a:rPr>
              <a:t> </a:t>
            </a:r>
            <a:r>
              <a:rPr lang="es-ES_tradnl" sz="900" dirty="0" err="1">
                <a:solidFill>
                  <a:srgbClr val="152B48"/>
                </a:solidFill>
                <a:latin typeface="Montserrat" panose="00000500000000000000" pitchFamily="50" charset="0"/>
              </a:rPr>
              <a:t>Principles</a:t>
            </a:r>
            <a:r>
              <a:rPr lang="es-ES_tradnl" sz="900" dirty="0">
                <a:solidFill>
                  <a:srgbClr val="152B48"/>
                </a:solidFill>
                <a:latin typeface="Montserrat" panose="00000500000000000000" pitchFamily="50" charset="0"/>
              </a:rPr>
              <a:t> of </a:t>
            </a:r>
            <a:r>
              <a:rPr lang="es-ES_tradnl" sz="900" dirty="0" err="1">
                <a:solidFill>
                  <a:srgbClr val="152B48"/>
                </a:solidFill>
                <a:latin typeface="Montserrat" panose="00000500000000000000" pitchFamily="50" charset="0"/>
              </a:rPr>
              <a:t>Internal</a:t>
            </a:r>
            <a:r>
              <a:rPr lang="es-ES_tradnl" sz="900" dirty="0">
                <a:solidFill>
                  <a:srgbClr val="152B48"/>
                </a:solidFill>
                <a:latin typeface="Montserrat" panose="00000500000000000000" pitchFamily="50" charset="0"/>
              </a:rPr>
              <a:t> Medicine, 13th ed. New York: McGraw- Hill, 1994, p 1524.  </a:t>
            </a:r>
          </a:p>
        </p:txBody>
      </p:sp>
    </p:spTree>
    <p:extLst>
      <p:ext uri="{BB962C8B-B14F-4D97-AF65-F5344CB8AC3E}">
        <p14:creationId xmlns:p14="http://schemas.microsoft.com/office/powerpoint/2010/main" val="161817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6D6D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6D6D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6D6D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6D6D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6D6D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D6D6D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D6D6D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D6D6D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D6D6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21645" y="1325563"/>
            <a:ext cx="4258952" cy="2699445"/>
          </a:xfrm>
          <a:prstGeom prst="rect">
            <a:avLst/>
          </a:prstGeom>
        </p:spPr>
      </p:pic>
      <p:pic>
        <p:nvPicPr>
          <p:cNvPr id="6" name="Imagen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09368" y="3536630"/>
            <a:ext cx="5331186" cy="2600045"/>
          </a:xfrm>
          <a:prstGeom prst="rect">
            <a:avLst/>
          </a:prstGeom>
        </p:spPr>
      </p:pic>
      <p:sp>
        <p:nvSpPr>
          <p:cNvPr id="7" name="Título 1"/>
          <p:cNvSpPr>
            <a:spLocks noGrp="1"/>
          </p:cNvSpPr>
          <p:nvPr>
            <p:ph type="title"/>
          </p:nvPr>
        </p:nvSpPr>
        <p:spPr>
          <a:xfrm>
            <a:off x="772212" y="0"/>
            <a:ext cx="6458146" cy="1325563"/>
          </a:xfrm>
        </p:spPr>
        <p:txBody>
          <a:bodyPr/>
          <a:lstStyle/>
          <a:p>
            <a:pPr algn="ctr"/>
            <a:r>
              <a:rPr lang="es-ES_tradnl" b="0" dirty="0"/>
              <a:t>Anatomía pancreática</a:t>
            </a:r>
          </a:p>
        </p:txBody>
      </p:sp>
    </p:spTree>
    <p:extLst>
      <p:ext uri="{BB962C8B-B14F-4D97-AF65-F5344CB8AC3E}">
        <p14:creationId xmlns:p14="http://schemas.microsoft.com/office/powerpoint/2010/main" val="1354668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750" y="245664"/>
            <a:ext cx="6067425" cy="1325563"/>
          </a:xfrm>
        </p:spPr>
        <p:txBody>
          <a:bodyPr/>
          <a:lstStyle/>
          <a:p>
            <a:pPr algn="ctr"/>
            <a:r>
              <a:rPr lang="es-ES_tradnl" b="0" dirty="0"/>
              <a:t>Tratamiento invasivo </a:t>
            </a:r>
          </a:p>
        </p:txBody>
      </p:sp>
      <p:sp>
        <p:nvSpPr>
          <p:cNvPr id="3" name="Marcador de contenido 2"/>
          <p:cNvSpPr>
            <a:spLocks noGrp="1"/>
          </p:cNvSpPr>
          <p:nvPr>
            <p:ph idx="1"/>
          </p:nvPr>
        </p:nvSpPr>
        <p:spPr>
          <a:xfrm>
            <a:off x="4732962" y="1355144"/>
            <a:ext cx="6592262" cy="2090392"/>
          </a:xfrm>
        </p:spPr>
        <p:txBody>
          <a:bodyPr>
            <a:normAutofit/>
          </a:bodyPr>
          <a:lstStyle/>
          <a:p>
            <a:pPr>
              <a:lnSpc>
                <a:spcPct val="100000"/>
              </a:lnSpc>
            </a:pPr>
            <a:r>
              <a:rPr lang="es-ES_tradnl" sz="1600" dirty="0"/>
              <a:t>Escalonado: step- up </a:t>
            </a:r>
            <a:r>
              <a:rPr lang="es-ES_tradnl" sz="1600" dirty="0" err="1"/>
              <a:t>approach</a:t>
            </a:r>
            <a:r>
              <a:rPr lang="es-ES_tradnl" sz="1600" dirty="0"/>
              <a:t>.</a:t>
            </a:r>
          </a:p>
          <a:p>
            <a:pPr marL="457200" lvl="1" indent="0">
              <a:lnSpc>
                <a:spcPct val="100000"/>
              </a:lnSpc>
              <a:buNone/>
            </a:pPr>
            <a:r>
              <a:rPr lang="es-ES_tradnl" sz="1600" dirty="0">
                <a:sym typeface="Wingdings"/>
              </a:rPr>
              <a:t> </a:t>
            </a:r>
            <a:r>
              <a:rPr lang="es-ES_tradnl" sz="1600" dirty="0"/>
              <a:t>Percutáneo (radiología intervencionista).</a:t>
            </a:r>
          </a:p>
          <a:p>
            <a:pPr marL="914400" lvl="2" indent="0">
              <a:lnSpc>
                <a:spcPct val="100000"/>
              </a:lnSpc>
              <a:buNone/>
            </a:pPr>
            <a:r>
              <a:rPr lang="es-ES_tradnl" sz="1600" dirty="0">
                <a:sym typeface="Wingdings"/>
              </a:rPr>
              <a:t> Drenaje endoscópico </a:t>
            </a:r>
            <a:r>
              <a:rPr lang="es-ES_tradnl" sz="1600" dirty="0" err="1">
                <a:sym typeface="Wingdings"/>
              </a:rPr>
              <a:t>transgástrico</a:t>
            </a:r>
            <a:r>
              <a:rPr lang="es-ES_tradnl" sz="1600" dirty="0">
                <a:sym typeface="Wingdings"/>
              </a:rPr>
              <a:t> (</a:t>
            </a:r>
            <a:r>
              <a:rPr lang="es-ES_tradnl" sz="1600" dirty="0" err="1">
                <a:sym typeface="Wingdings"/>
              </a:rPr>
              <a:t>ecoendoscopia</a:t>
            </a:r>
            <a:r>
              <a:rPr lang="es-ES_tradnl" sz="1600" dirty="0">
                <a:sym typeface="Wingdings"/>
              </a:rPr>
              <a:t>).</a:t>
            </a:r>
          </a:p>
          <a:p>
            <a:pPr marL="1371600" lvl="3" indent="0">
              <a:lnSpc>
                <a:spcPct val="100000"/>
              </a:lnSpc>
              <a:buNone/>
            </a:pPr>
            <a:r>
              <a:rPr lang="es-ES_tradnl" sz="1600" dirty="0">
                <a:sym typeface="Wingdings"/>
              </a:rPr>
              <a:t>Laparoscópico </a:t>
            </a:r>
            <a:r>
              <a:rPr lang="es-ES_tradnl" sz="1600" dirty="0"/>
              <a:t>(desbridamiento retroperitoneal asistido por video VARD).</a:t>
            </a:r>
          </a:p>
          <a:p>
            <a:pPr marL="1828800" lvl="4" indent="0">
              <a:lnSpc>
                <a:spcPct val="100000"/>
              </a:lnSpc>
              <a:buNone/>
            </a:pPr>
            <a:r>
              <a:rPr lang="es-ES_tradnl" sz="1600" dirty="0">
                <a:sym typeface="Wingdings"/>
              </a:rPr>
              <a:t>Quirúrgico.</a:t>
            </a:r>
            <a:endParaRPr lang="es-ES_tradnl" sz="1600" dirty="0"/>
          </a:p>
        </p:txBody>
      </p:sp>
      <p:sp>
        <p:nvSpPr>
          <p:cNvPr id="4" name="Marcador de contenido 3"/>
          <p:cNvSpPr>
            <a:spLocks noGrp="1"/>
          </p:cNvSpPr>
          <p:nvPr>
            <p:ph idx="13"/>
          </p:nvPr>
        </p:nvSpPr>
        <p:spPr>
          <a:xfrm>
            <a:off x="4732962" y="3429000"/>
            <a:ext cx="6592262" cy="3598065"/>
          </a:xfrm>
        </p:spPr>
        <p:txBody>
          <a:bodyPr>
            <a:noAutofit/>
          </a:bodyPr>
          <a:lstStyle/>
          <a:p>
            <a:pPr>
              <a:lnSpc>
                <a:spcPct val="100000"/>
              </a:lnSpc>
            </a:pPr>
            <a:r>
              <a:rPr lang="es-ES_tradnl" sz="1600" dirty="0"/>
              <a:t>En la hospitalización: </a:t>
            </a:r>
          </a:p>
          <a:p>
            <a:pPr marL="457200" lvl="1" indent="0">
              <a:lnSpc>
                <a:spcPct val="100000"/>
              </a:lnSpc>
              <a:buNone/>
            </a:pPr>
            <a:r>
              <a:rPr lang="es-ES_tradnl" sz="1600" dirty="0"/>
              <a:t>Deterioro clínico o signos de pancreatitis necrosante infectada. </a:t>
            </a:r>
          </a:p>
          <a:p>
            <a:pPr>
              <a:lnSpc>
                <a:spcPct val="100000"/>
              </a:lnSpc>
            </a:pPr>
            <a:r>
              <a:rPr lang="es-ES_tradnl" sz="1600" dirty="0"/>
              <a:t>A las 4 semanas: </a:t>
            </a:r>
          </a:p>
          <a:p>
            <a:pPr marL="457200" lvl="1" indent="0">
              <a:lnSpc>
                <a:spcPct val="100000"/>
              </a:lnSpc>
              <a:buNone/>
            </a:pPr>
            <a:r>
              <a:rPr lang="es-ES_tradnl" sz="1600" dirty="0"/>
              <a:t>- Falla de órgano continua (50% cultivo positivo).</a:t>
            </a:r>
          </a:p>
          <a:p>
            <a:pPr marL="457200" lvl="1" indent="0">
              <a:lnSpc>
                <a:spcPct val="100000"/>
              </a:lnSpc>
              <a:buNone/>
            </a:pPr>
            <a:r>
              <a:rPr lang="es-ES_tradnl" sz="1600" dirty="0"/>
              <a:t>- Deterioro clínico.</a:t>
            </a:r>
          </a:p>
          <a:p>
            <a:pPr marL="457200" lvl="1" indent="0">
              <a:lnSpc>
                <a:spcPct val="100000"/>
              </a:lnSpc>
              <a:buNone/>
            </a:pPr>
            <a:r>
              <a:rPr lang="es-ES_tradnl" sz="1600" dirty="0"/>
              <a:t>- Intolerancia a la vía oral, obstrucción intestinal o biliar por compresión de las colecciones amuralladas.</a:t>
            </a:r>
          </a:p>
          <a:p>
            <a:pPr>
              <a:lnSpc>
                <a:spcPct val="100000"/>
              </a:lnSpc>
            </a:pPr>
            <a:r>
              <a:rPr lang="es-ES_tradnl" sz="1600" dirty="0"/>
              <a:t>Síndrome del conducto pancreático desconectado.</a:t>
            </a:r>
          </a:p>
          <a:p>
            <a:pPr>
              <a:lnSpc>
                <a:spcPct val="100000"/>
              </a:lnSpc>
            </a:pPr>
            <a:r>
              <a:rPr lang="es-ES_tradnl" sz="1600" dirty="0"/>
              <a:t>Pseudoquiste sintomático o en crecimiento. </a:t>
            </a:r>
          </a:p>
        </p:txBody>
      </p:sp>
    </p:spTree>
    <p:extLst>
      <p:ext uri="{BB962C8B-B14F-4D97-AF65-F5344CB8AC3E}">
        <p14:creationId xmlns:p14="http://schemas.microsoft.com/office/powerpoint/2010/main" val="130238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1" nodeType="clickEffect">
                                  <p:stCondLst>
                                    <p:cond delay="0"/>
                                  </p:stCondLst>
                                  <p:childTnLst>
                                    <p:set>
                                      <p:cBhvr rctx="PPT">
                                        <p:cTn id="26" dur="indefinite"/>
                                        <p:tgtEl>
                                          <p:spTgt spid="3">
                                            <p:txEl>
                                              <p:pRg st="0" end="0"/>
                                            </p:txEl>
                                          </p:spTgt>
                                        </p:tgtEl>
                                        <p:attrNameLst>
                                          <p:attrName>style.opacity</p:attrName>
                                        </p:attrNameLst>
                                      </p:cBhvr>
                                      <p:to>
                                        <p:strVal val="0.25"/>
                                      </p:to>
                                    </p:set>
                                    <p:animEffect filter="image" prLst="opacity: 0.25">
                                      <p:cBhvr rctx="IE">
                                        <p:cTn id="27" dur="indefinite"/>
                                        <p:tgtEl>
                                          <p:spTgt spid="3">
                                            <p:txEl>
                                              <p:pRg st="0" end="0"/>
                                            </p:txEl>
                                          </p:spTgt>
                                        </p:tgtEl>
                                      </p:cBhvr>
                                    </p:animEffect>
                                  </p:childTnLst>
                                </p:cTn>
                              </p:par>
                              <p:par>
                                <p:cTn id="28" presetID="9" presetClass="emph" presetSubtype="0" grpId="1" nodeType="withEffect">
                                  <p:stCondLst>
                                    <p:cond delay="0"/>
                                  </p:stCondLst>
                                  <p:childTnLst>
                                    <p:set>
                                      <p:cBhvr rctx="PPT">
                                        <p:cTn id="29" dur="indefinite"/>
                                        <p:tgtEl>
                                          <p:spTgt spid="3">
                                            <p:txEl>
                                              <p:pRg st="1" end="1"/>
                                            </p:txEl>
                                          </p:spTgt>
                                        </p:tgtEl>
                                        <p:attrNameLst>
                                          <p:attrName>style.opacity</p:attrName>
                                        </p:attrNameLst>
                                      </p:cBhvr>
                                      <p:to>
                                        <p:strVal val="0.25"/>
                                      </p:to>
                                    </p:set>
                                    <p:animEffect filter="image" prLst="opacity: 0.25">
                                      <p:cBhvr rctx="IE">
                                        <p:cTn id="30" dur="indefinite"/>
                                        <p:tgtEl>
                                          <p:spTgt spid="3">
                                            <p:txEl>
                                              <p:pRg st="1" end="1"/>
                                            </p:txEl>
                                          </p:spTgt>
                                        </p:tgtEl>
                                      </p:cBhvr>
                                    </p:animEffect>
                                  </p:childTnLst>
                                </p:cTn>
                              </p:par>
                              <p:par>
                                <p:cTn id="31" presetID="9" presetClass="emph" presetSubtype="0" grpId="1" nodeType="withEffect">
                                  <p:stCondLst>
                                    <p:cond delay="0"/>
                                  </p:stCondLst>
                                  <p:childTnLst>
                                    <p:set>
                                      <p:cBhvr rctx="PPT">
                                        <p:cTn id="32" dur="indefinite"/>
                                        <p:tgtEl>
                                          <p:spTgt spid="3">
                                            <p:txEl>
                                              <p:pRg st="2" end="2"/>
                                            </p:txEl>
                                          </p:spTgt>
                                        </p:tgtEl>
                                        <p:attrNameLst>
                                          <p:attrName>style.opacity</p:attrName>
                                        </p:attrNameLst>
                                      </p:cBhvr>
                                      <p:to>
                                        <p:strVal val="0.25"/>
                                      </p:to>
                                    </p:set>
                                    <p:animEffect filter="image" prLst="opacity: 0.25">
                                      <p:cBhvr rctx="IE">
                                        <p:cTn id="33" dur="indefinite"/>
                                        <p:tgtEl>
                                          <p:spTgt spid="3">
                                            <p:txEl>
                                              <p:pRg st="2" end="2"/>
                                            </p:txEl>
                                          </p:spTgt>
                                        </p:tgtEl>
                                      </p:cBhvr>
                                    </p:animEffect>
                                  </p:childTnLst>
                                </p:cTn>
                              </p:par>
                              <p:par>
                                <p:cTn id="34" presetID="9" presetClass="emph" presetSubtype="0" grpId="1" nodeType="withEffect">
                                  <p:stCondLst>
                                    <p:cond delay="0"/>
                                  </p:stCondLst>
                                  <p:childTnLst>
                                    <p:set>
                                      <p:cBhvr rctx="PPT">
                                        <p:cTn id="35" dur="indefinite"/>
                                        <p:tgtEl>
                                          <p:spTgt spid="3">
                                            <p:txEl>
                                              <p:pRg st="3" end="3"/>
                                            </p:txEl>
                                          </p:spTgt>
                                        </p:tgtEl>
                                        <p:attrNameLst>
                                          <p:attrName>style.opacity</p:attrName>
                                        </p:attrNameLst>
                                      </p:cBhvr>
                                      <p:to>
                                        <p:strVal val="0.25"/>
                                      </p:to>
                                    </p:set>
                                    <p:animEffect filter="image" prLst="opacity: 0.25">
                                      <p:cBhvr rctx="IE">
                                        <p:cTn id="36" dur="indefinite"/>
                                        <p:tgtEl>
                                          <p:spTgt spid="3">
                                            <p:txEl>
                                              <p:pRg st="3" end="3"/>
                                            </p:txEl>
                                          </p:spTgt>
                                        </p:tgtEl>
                                      </p:cBhvr>
                                    </p:animEffect>
                                  </p:childTnLst>
                                </p:cTn>
                              </p:par>
                              <p:par>
                                <p:cTn id="37" presetID="9" presetClass="emph" presetSubtype="0" grpId="1" nodeType="withEffect">
                                  <p:stCondLst>
                                    <p:cond delay="0"/>
                                  </p:stCondLst>
                                  <p:childTnLst>
                                    <p:set>
                                      <p:cBhvr rctx="PPT">
                                        <p:cTn id="38" dur="indefinite"/>
                                        <p:tgtEl>
                                          <p:spTgt spid="3">
                                            <p:txEl>
                                              <p:pRg st="4" end="4"/>
                                            </p:txEl>
                                          </p:spTgt>
                                        </p:tgtEl>
                                        <p:attrNameLst>
                                          <p:attrName>style.opacity</p:attrName>
                                        </p:attrNameLst>
                                      </p:cBhvr>
                                      <p:to>
                                        <p:strVal val="0.25"/>
                                      </p:to>
                                    </p:set>
                                    <p:animEffect filter="image" prLst="opacity: 0.25">
                                      <p:cBhvr rctx="IE">
                                        <p:cTn id="39" dur="indefinite"/>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
                                            <p:txEl>
                                              <p:pRg st="4" end="4"/>
                                            </p:txEl>
                                          </p:spTgt>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3" grpId="1" build="p"/>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3"/>
          <a:stretch>
            <a:fillRect/>
          </a:stretch>
        </p:blipFill>
        <p:spPr>
          <a:xfrm>
            <a:off x="1405451" y="335878"/>
            <a:ext cx="9381098" cy="5769647"/>
          </a:xfrm>
          <a:prstGeom prst="rect">
            <a:avLst/>
          </a:prstGeom>
        </p:spPr>
      </p:pic>
      <p:sp>
        <p:nvSpPr>
          <p:cNvPr id="7" name="Rectángulo 6"/>
          <p:cNvSpPr/>
          <p:nvPr/>
        </p:nvSpPr>
        <p:spPr>
          <a:xfrm>
            <a:off x="2647950" y="6519446"/>
            <a:ext cx="9661398" cy="338554"/>
          </a:xfrm>
          <a:prstGeom prst="rect">
            <a:avLst/>
          </a:prstGeom>
        </p:spPr>
        <p:txBody>
          <a:bodyPr wrap="square">
            <a:spAutoFit/>
          </a:bodyPr>
          <a:lstStyle/>
          <a:p>
            <a:pPr algn="ctr"/>
            <a:r>
              <a:rPr lang="es-ES_tradnl" sz="800" dirty="0" err="1">
                <a:latin typeface="Montserrat" panose="00000500000000000000" pitchFamily="50" charset="0"/>
              </a:rPr>
              <a:t>Two</a:t>
            </a:r>
            <a:r>
              <a:rPr lang="es-ES_tradnl" sz="800" dirty="0">
                <a:latin typeface="Montserrat" panose="00000500000000000000" pitchFamily="50" charset="0"/>
              </a:rPr>
              <a:t> </a:t>
            </a:r>
            <a:r>
              <a:rPr lang="es-ES_tradnl" sz="800" dirty="0" err="1">
                <a:latin typeface="Montserrat" panose="00000500000000000000" pitchFamily="50" charset="0"/>
              </a:rPr>
              <a:t>minimally</a:t>
            </a:r>
            <a:r>
              <a:rPr lang="es-ES_tradnl" sz="800" dirty="0">
                <a:latin typeface="Montserrat" panose="00000500000000000000" pitchFamily="50" charset="0"/>
              </a:rPr>
              <a:t> </a:t>
            </a:r>
            <a:r>
              <a:rPr lang="es-ES_tradnl" sz="800" dirty="0" err="1">
                <a:latin typeface="Montserrat" panose="00000500000000000000" pitchFamily="50" charset="0"/>
              </a:rPr>
              <a:t>invasive</a:t>
            </a:r>
            <a:r>
              <a:rPr lang="es-ES_tradnl" sz="800" dirty="0">
                <a:latin typeface="Montserrat" panose="00000500000000000000" pitchFamily="50" charset="0"/>
              </a:rPr>
              <a:t> </a:t>
            </a:r>
            <a:r>
              <a:rPr lang="es-ES_tradnl" sz="800" dirty="0" err="1">
                <a:latin typeface="Montserrat" panose="00000500000000000000" pitchFamily="50" charset="0"/>
              </a:rPr>
              <a:t>interventions</a:t>
            </a:r>
            <a:r>
              <a:rPr lang="es-ES_tradnl" sz="800" dirty="0">
                <a:latin typeface="Montserrat" panose="00000500000000000000" pitchFamily="50" charset="0"/>
              </a:rPr>
              <a:t> </a:t>
            </a:r>
            <a:r>
              <a:rPr lang="es-ES_tradnl" sz="800" dirty="0" err="1">
                <a:latin typeface="Montserrat" panose="00000500000000000000" pitchFamily="50" charset="0"/>
              </a:rPr>
              <a:t>for</a:t>
            </a:r>
            <a:r>
              <a:rPr lang="es-ES_tradnl" sz="800" dirty="0">
                <a:latin typeface="Montserrat" panose="00000500000000000000" pitchFamily="50" charset="0"/>
              </a:rPr>
              <a:t> local </a:t>
            </a:r>
            <a:r>
              <a:rPr lang="es-ES_tradnl" sz="800" dirty="0" err="1">
                <a:latin typeface="Montserrat" panose="00000500000000000000" pitchFamily="50" charset="0"/>
              </a:rPr>
              <a:t>complications</a:t>
            </a:r>
            <a:r>
              <a:rPr lang="es-ES_tradnl" sz="800" dirty="0">
                <a:latin typeface="Montserrat" panose="00000500000000000000" pitchFamily="50" charset="0"/>
              </a:rPr>
              <a:t> of </a:t>
            </a:r>
            <a:r>
              <a:rPr lang="es-ES_tradnl" sz="800" dirty="0" err="1">
                <a:latin typeface="Montserrat" panose="00000500000000000000" pitchFamily="50" charset="0"/>
              </a:rPr>
              <a:t>acute</a:t>
            </a:r>
            <a:r>
              <a:rPr lang="es-ES_tradnl" sz="800" dirty="0">
                <a:latin typeface="Montserrat" panose="00000500000000000000" pitchFamily="50" charset="0"/>
              </a:rPr>
              <a:t> pancreatitis: A. video-</a:t>
            </a:r>
            <a:r>
              <a:rPr lang="es-ES_tradnl" sz="800" dirty="0" err="1">
                <a:latin typeface="Montserrat" panose="00000500000000000000" pitchFamily="50" charset="0"/>
              </a:rPr>
              <a:t>assisted</a:t>
            </a:r>
            <a:r>
              <a:rPr lang="es-ES_tradnl" sz="800" dirty="0">
                <a:latin typeface="Montserrat" panose="00000500000000000000" pitchFamily="50" charset="0"/>
              </a:rPr>
              <a:t> retroperitoneal </a:t>
            </a:r>
            <a:r>
              <a:rPr lang="es-ES_tradnl" sz="800" dirty="0" err="1">
                <a:latin typeface="Montserrat" panose="00000500000000000000" pitchFamily="50" charset="0"/>
              </a:rPr>
              <a:t>debride</a:t>
            </a:r>
            <a:r>
              <a:rPr lang="es-ES_tradnl" sz="800" dirty="0">
                <a:latin typeface="Montserrat" panose="00000500000000000000" pitchFamily="50" charset="0"/>
              </a:rPr>
              <a:t>- </a:t>
            </a:r>
            <a:r>
              <a:rPr lang="es-ES_tradnl" sz="800" dirty="0" err="1">
                <a:latin typeface="Montserrat" panose="00000500000000000000" pitchFamily="50" charset="0"/>
              </a:rPr>
              <a:t>ment</a:t>
            </a:r>
            <a:r>
              <a:rPr lang="es-ES_tradnl" sz="800" dirty="0">
                <a:latin typeface="Montserrat" panose="00000500000000000000" pitchFamily="50" charset="0"/>
              </a:rPr>
              <a:t> and B. </a:t>
            </a:r>
            <a:r>
              <a:rPr lang="es-ES_tradnl" sz="800" dirty="0" err="1">
                <a:latin typeface="Montserrat" panose="00000500000000000000" pitchFamily="50" charset="0"/>
              </a:rPr>
              <a:t>endoscopic</a:t>
            </a:r>
            <a:r>
              <a:rPr lang="es-ES_tradnl" sz="800" dirty="0">
                <a:latin typeface="Montserrat" panose="00000500000000000000" pitchFamily="50" charset="0"/>
              </a:rPr>
              <a:t> </a:t>
            </a:r>
            <a:r>
              <a:rPr lang="es-ES_tradnl" sz="800" dirty="0" err="1">
                <a:latin typeface="Montserrat" panose="00000500000000000000" pitchFamily="50" charset="0"/>
              </a:rPr>
              <a:t>transgastric</a:t>
            </a:r>
            <a:r>
              <a:rPr lang="es-ES_tradnl" sz="800" dirty="0">
                <a:latin typeface="Montserrat" panose="00000500000000000000" pitchFamily="50" charset="0"/>
              </a:rPr>
              <a:t> </a:t>
            </a:r>
            <a:r>
              <a:rPr lang="es-ES_tradnl" sz="800" dirty="0" err="1">
                <a:latin typeface="Montserrat" panose="00000500000000000000" pitchFamily="50" charset="0"/>
              </a:rPr>
              <a:t>necrosectomy</a:t>
            </a:r>
            <a:r>
              <a:rPr lang="es-ES_tradnl" sz="800" dirty="0">
                <a:latin typeface="Montserrat" panose="00000500000000000000" pitchFamily="50" charset="0"/>
              </a:rPr>
              <a:t> 76. (</a:t>
            </a:r>
            <a:r>
              <a:rPr lang="es-ES_tradnl" sz="800" dirty="0" err="1">
                <a:latin typeface="Montserrat" panose="00000500000000000000" pitchFamily="50" charset="0"/>
              </a:rPr>
              <a:t>Reproduced</a:t>
            </a:r>
            <a:r>
              <a:rPr lang="es-ES_tradnl" sz="800" dirty="0">
                <a:latin typeface="Montserrat" panose="00000500000000000000" pitchFamily="50" charset="0"/>
              </a:rPr>
              <a:t> </a:t>
            </a:r>
            <a:r>
              <a:rPr lang="es-ES_tradnl" sz="800" dirty="0" err="1">
                <a:latin typeface="Montserrat" panose="00000500000000000000" pitchFamily="50" charset="0"/>
              </a:rPr>
              <a:t>with</a:t>
            </a:r>
            <a:r>
              <a:rPr lang="es-ES_tradnl" sz="800" dirty="0">
                <a:latin typeface="Montserrat" panose="00000500000000000000" pitchFamily="50" charset="0"/>
              </a:rPr>
              <a:t> </a:t>
            </a:r>
            <a:r>
              <a:rPr lang="es-ES_tradnl" sz="800" dirty="0" err="1">
                <a:latin typeface="Montserrat" panose="00000500000000000000" pitchFamily="50" charset="0"/>
              </a:rPr>
              <a:t>permission</a:t>
            </a:r>
            <a:r>
              <a:rPr lang="es-ES_tradnl" sz="800" dirty="0">
                <a:latin typeface="Montserrat" panose="00000500000000000000" pitchFamily="50" charset="0"/>
              </a:rPr>
              <a:t> </a:t>
            </a:r>
            <a:r>
              <a:rPr lang="es-ES_tradnl" sz="800" dirty="0" err="1">
                <a:latin typeface="Montserrat" panose="00000500000000000000" pitchFamily="50" charset="0"/>
              </a:rPr>
              <a:t>from</a:t>
            </a:r>
            <a:r>
              <a:rPr lang="es-ES_tradnl" sz="800" dirty="0">
                <a:latin typeface="Montserrat" panose="00000500000000000000" pitchFamily="50" charset="0"/>
              </a:rPr>
              <a:t> </a:t>
            </a:r>
            <a:r>
              <a:rPr lang="es-ES_tradnl" sz="800" dirty="0" err="1">
                <a:latin typeface="Montserrat" panose="00000500000000000000" pitchFamily="50" charset="0"/>
              </a:rPr>
              <a:t>Bakker</a:t>
            </a:r>
            <a:r>
              <a:rPr lang="es-ES_tradnl" sz="800" dirty="0">
                <a:latin typeface="Montserrat" panose="00000500000000000000" pitchFamily="50" charset="0"/>
              </a:rPr>
              <a:t> OJ et al. </a:t>
            </a:r>
            <a:r>
              <a:rPr lang="es-ES_tradnl" sz="800" dirty="0" err="1">
                <a:latin typeface="Montserrat" panose="00000500000000000000" pitchFamily="50" charset="0"/>
              </a:rPr>
              <a:t>Endoscopic</a:t>
            </a:r>
            <a:r>
              <a:rPr lang="es-ES_tradnl" sz="800" dirty="0">
                <a:latin typeface="Montserrat" panose="00000500000000000000" pitchFamily="50" charset="0"/>
              </a:rPr>
              <a:t> </a:t>
            </a:r>
            <a:r>
              <a:rPr lang="es-ES_tradnl" sz="800" dirty="0" err="1">
                <a:latin typeface="Montserrat" panose="00000500000000000000" pitchFamily="50" charset="0"/>
              </a:rPr>
              <a:t>transgastric</a:t>
            </a:r>
            <a:r>
              <a:rPr lang="es-ES_tradnl" sz="800" dirty="0">
                <a:latin typeface="Montserrat" panose="00000500000000000000" pitchFamily="50" charset="0"/>
              </a:rPr>
              <a:t> vs </a:t>
            </a:r>
            <a:r>
              <a:rPr lang="es-ES_tradnl" sz="800" dirty="0" err="1">
                <a:latin typeface="Montserrat" panose="00000500000000000000" pitchFamily="50" charset="0"/>
              </a:rPr>
              <a:t>surgical</a:t>
            </a:r>
            <a:r>
              <a:rPr lang="es-ES_tradnl" sz="800" dirty="0">
                <a:latin typeface="Montserrat" panose="00000500000000000000" pitchFamily="50" charset="0"/>
              </a:rPr>
              <a:t> </a:t>
            </a:r>
            <a:r>
              <a:rPr lang="es-ES_tradnl" sz="800" dirty="0" err="1">
                <a:latin typeface="Montserrat" panose="00000500000000000000" pitchFamily="50" charset="0"/>
              </a:rPr>
              <a:t>necrosectomy</a:t>
            </a:r>
            <a:r>
              <a:rPr lang="es-ES_tradnl" sz="800" dirty="0">
                <a:latin typeface="Montserrat" panose="00000500000000000000" pitchFamily="50" charset="0"/>
              </a:rPr>
              <a:t> </a:t>
            </a:r>
            <a:r>
              <a:rPr lang="es-ES_tradnl" sz="800" dirty="0" err="1">
                <a:latin typeface="Montserrat" panose="00000500000000000000" pitchFamily="50" charset="0"/>
              </a:rPr>
              <a:t>for</a:t>
            </a:r>
            <a:r>
              <a:rPr lang="es-ES_tradnl" sz="800" dirty="0">
                <a:latin typeface="Montserrat" panose="00000500000000000000" pitchFamily="50" charset="0"/>
              </a:rPr>
              <a:t> </a:t>
            </a:r>
            <a:r>
              <a:rPr lang="es-ES_tradnl" sz="800" dirty="0" err="1">
                <a:latin typeface="Montserrat" panose="00000500000000000000" pitchFamily="50" charset="0"/>
              </a:rPr>
              <a:t>infected</a:t>
            </a:r>
            <a:r>
              <a:rPr lang="es-ES_tradnl" sz="800" dirty="0">
                <a:latin typeface="Montserrat" panose="00000500000000000000" pitchFamily="50" charset="0"/>
              </a:rPr>
              <a:t> </a:t>
            </a:r>
            <a:r>
              <a:rPr lang="es-ES_tradnl" sz="800" dirty="0" err="1">
                <a:latin typeface="Montserrat" panose="00000500000000000000" pitchFamily="50" charset="0"/>
              </a:rPr>
              <a:t>necrotizing</a:t>
            </a:r>
            <a:r>
              <a:rPr lang="es-ES_tradnl" sz="800" dirty="0">
                <a:latin typeface="Montserrat" panose="00000500000000000000" pitchFamily="50" charset="0"/>
              </a:rPr>
              <a:t> pancreatitis: A </a:t>
            </a:r>
            <a:r>
              <a:rPr lang="es-ES_tradnl" sz="800" dirty="0" err="1">
                <a:latin typeface="Montserrat" panose="00000500000000000000" pitchFamily="50" charset="0"/>
              </a:rPr>
              <a:t>randomized</a:t>
            </a:r>
            <a:r>
              <a:rPr lang="es-ES_tradnl" sz="800" dirty="0">
                <a:latin typeface="Montserrat" panose="00000500000000000000" pitchFamily="50" charset="0"/>
              </a:rPr>
              <a:t> trial. JAMA. 2012;307(10):1053.</a:t>
            </a:r>
          </a:p>
        </p:txBody>
      </p:sp>
    </p:spTree>
    <p:extLst>
      <p:ext uri="{BB962C8B-B14F-4D97-AF65-F5344CB8AC3E}">
        <p14:creationId xmlns:p14="http://schemas.microsoft.com/office/powerpoint/2010/main" val="1065955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0625" y="365125"/>
            <a:ext cx="3486150" cy="1325563"/>
          </a:xfrm>
        </p:spPr>
        <p:txBody>
          <a:bodyPr/>
          <a:lstStyle/>
          <a:p>
            <a:pPr algn="ctr"/>
            <a:r>
              <a:rPr lang="es-ES_tradnl" b="0" dirty="0"/>
              <a:t>Resumen</a:t>
            </a:r>
          </a:p>
        </p:txBody>
      </p:sp>
      <p:sp>
        <p:nvSpPr>
          <p:cNvPr id="3" name="Marcador de contenido 2"/>
          <p:cNvSpPr>
            <a:spLocks noGrp="1"/>
          </p:cNvSpPr>
          <p:nvPr>
            <p:ph idx="1"/>
          </p:nvPr>
        </p:nvSpPr>
        <p:spPr>
          <a:xfrm>
            <a:off x="962026" y="1690688"/>
            <a:ext cx="10667997" cy="2090392"/>
          </a:xfrm>
        </p:spPr>
        <p:txBody>
          <a:bodyPr>
            <a:normAutofit lnSpcReduction="10000"/>
          </a:bodyPr>
          <a:lstStyle/>
          <a:p>
            <a:r>
              <a:rPr lang="es-ES_tradnl" dirty="0">
                <a:latin typeface="Montserrat" panose="00000500000000000000" pitchFamily="50" charset="0"/>
              </a:rPr>
              <a:t>1.Diagnóstico: </a:t>
            </a:r>
          </a:p>
          <a:p>
            <a:pPr lvl="1"/>
            <a:r>
              <a:rPr lang="es-ES_tradnl" dirty="0">
                <a:latin typeface="Montserrat" panose="00000500000000000000" pitchFamily="50" charset="0"/>
              </a:rPr>
              <a:t>Dolor abdominal </a:t>
            </a:r>
            <a:r>
              <a:rPr lang="mr-IN" dirty="0">
                <a:latin typeface="Montserrat" panose="00000500000000000000" pitchFamily="50" charset="0"/>
              </a:rPr>
              <a:t>–</a:t>
            </a:r>
            <a:r>
              <a:rPr lang="es-ES_tradnl" dirty="0">
                <a:latin typeface="Montserrat" panose="00000500000000000000" pitchFamily="50" charset="0"/>
              </a:rPr>
              <a:t> elevación de enzimas &gt;3x </a:t>
            </a:r>
            <a:r>
              <a:rPr lang="mr-IN" dirty="0">
                <a:latin typeface="Montserrat" panose="00000500000000000000" pitchFamily="50" charset="0"/>
              </a:rPr>
              <a:t>–</a:t>
            </a:r>
            <a:r>
              <a:rPr lang="es-ES_tradnl" dirty="0">
                <a:latin typeface="Montserrat" panose="00000500000000000000" pitchFamily="50" charset="0"/>
              </a:rPr>
              <a:t> </a:t>
            </a:r>
            <a:r>
              <a:rPr lang="es-ES_tradnl" dirty="0" err="1">
                <a:latin typeface="Montserrat" panose="00000500000000000000" pitchFamily="50" charset="0"/>
              </a:rPr>
              <a:t>imágen</a:t>
            </a:r>
            <a:r>
              <a:rPr lang="es-ES_tradnl" dirty="0">
                <a:latin typeface="Montserrat" panose="00000500000000000000" pitchFamily="50" charset="0"/>
              </a:rPr>
              <a:t>.</a:t>
            </a:r>
          </a:p>
          <a:p>
            <a:r>
              <a:rPr lang="es-ES_tradnl" dirty="0">
                <a:latin typeface="Montserrat" panose="00000500000000000000" pitchFamily="50" charset="0"/>
              </a:rPr>
              <a:t>2.Manejo inicial (4horas): </a:t>
            </a:r>
          </a:p>
          <a:p>
            <a:pPr lvl="1"/>
            <a:r>
              <a:rPr lang="es-ES_tradnl" dirty="0">
                <a:latin typeface="Montserrat" panose="00000500000000000000" pitchFamily="50" charset="0"/>
              </a:rPr>
              <a:t>Analgesia </a:t>
            </a:r>
            <a:r>
              <a:rPr lang="mr-IN" dirty="0">
                <a:latin typeface="Montserrat" panose="00000500000000000000" pitchFamily="50" charset="0"/>
              </a:rPr>
              <a:t>–</a:t>
            </a:r>
            <a:r>
              <a:rPr lang="es-ES_tradnl" dirty="0">
                <a:latin typeface="Montserrat" panose="00000500000000000000" pitchFamily="50" charset="0"/>
              </a:rPr>
              <a:t> reanimación hídrica guiada por metas (PAM </a:t>
            </a:r>
            <a:r>
              <a:rPr lang="mr-IN" dirty="0">
                <a:latin typeface="Montserrat" panose="00000500000000000000" pitchFamily="50" charset="0"/>
              </a:rPr>
              <a:t>–</a:t>
            </a:r>
            <a:r>
              <a:rPr lang="es-ES_tradnl" dirty="0">
                <a:latin typeface="Montserrat" panose="00000500000000000000" pitchFamily="50" charset="0"/>
              </a:rPr>
              <a:t> gasto urinario).</a:t>
            </a:r>
          </a:p>
          <a:p>
            <a:r>
              <a:rPr lang="es-ES_tradnl" dirty="0">
                <a:latin typeface="Montserrat" panose="00000500000000000000" pitchFamily="50" charset="0"/>
              </a:rPr>
              <a:t>3.Predecir gravedad: </a:t>
            </a:r>
          </a:p>
          <a:p>
            <a:pPr lvl="1"/>
            <a:r>
              <a:rPr lang="es-ES_tradnl" dirty="0">
                <a:latin typeface="Montserrat" panose="00000500000000000000" pitchFamily="50" charset="0"/>
              </a:rPr>
              <a:t>BISAP </a:t>
            </a:r>
            <a:r>
              <a:rPr lang="mr-IN" dirty="0">
                <a:latin typeface="Montserrat" panose="00000500000000000000" pitchFamily="50" charset="0"/>
              </a:rPr>
              <a:t>–</a:t>
            </a:r>
            <a:r>
              <a:rPr lang="es-ES_tradnl" dirty="0">
                <a:latin typeface="Montserrat" panose="00000500000000000000" pitchFamily="50" charset="0"/>
              </a:rPr>
              <a:t>  APACHE II.</a:t>
            </a:r>
          </a:p>
        </p:txBody>
      </p:sp>
      <p:sp>
        <p:nvSpPr>
          <p:cNvPr id="6" name="Marcador de contenido 5"/>
          <p:cNvSpPr>
            <a:spLocks noGrp="1"/>
          </p:cNvSpPr>
          <p:nvPr>
            <p:ph idx="13"/>
          </p:nvPr>
        </p:nvSpPr>
        <p:spPr>
          <a:xfrm>
            <a:off x="5236582" y="4053339"/>
            <a:ext cx="6684145" cy="2413346"/>
          </a:xfrm>
        </p:spPr>
        <p:txBody>
          <a:bodyPr/>
          <a:lstStyle/>
          <a:p>
            <a:r>
              <a:rPr lang="es-ES_tradnl" dirty="0"/>
              <a:t>4. Determinar la etiología: </a:t>
            </a:r>
          </a:p>
          <a:p>
            <a:pPr lvl="1"/>
            <a:r>
              <a:rPr lang="es-ES_tradnl" dirty="0"/>
              <a:t>US biliar: cálculos o barro biliar.</a:t>
            </a:r>
          </a:p>
          <a:p>
            <a:pPr lvl="1"/>
            <a:r>
              <a:rPr lang="es-ES_tradnl" dirty="0"/>
              <a:t>Consumo de alcohol o medicamentos.</a:t>
            </a:r>
          </a:p>
          <a:p>
            <a:pPr lvl="1"/>
            <a:r>
              <a:rPr lang="es-ES_tradnl" dirty="0"/>
              <a:t>Laboratorios (Ca </a:t>
            </a:r>
            <a:r>
              <a:rPr lang="mr-IN" dirty="0"/>
              <a:t>–</a:t>
            </a:r>
            <a:r>
              <a:rPr lang="es-ES_tradnl" dirty="0"/>
              <a:t> TG).</a:t>
            </a:r>
          </a:p>
          <a:p>
            <a:r>
              <a:rPr lang="es-ES_tradnl" dirty="0"/>
              <a:t>5. CPRE urgente si hay colangitis asociada. </a:t>
            </a:r>
          </a:p>
          <a:p>
            <a:pPr lvl="1"/>
            <a:r>
              <a:rPr lang="es-ES_tradnl" dirty="0" err="1"/>
              <a:t>ColangioRNM</a:t>
            </a:r>
            <a:r>
              <a:rPr lang="es-ES_tradnl" dirty="0"/>
              <a:t> o </a:t>
            </a:r>
            <a:r>
              <a:rPr lang="es-ES_tradnl" dirty="0" err="1"/>
              <a:t>ecoUS</a:t>
            </a:r>
            <a:r>
              <a:rPr lang="es-ES_tradnl" dirty="0"/>
              <a:t> si hay riesgo de coledocolitiasis.</a:t>
            </a:r>
          </a:p>
        </p:txBody>
      </p:sp>
    </p:spTree>
    <p:extLst>
      <p:ext uri="{BB962C8B-B14F-4D97-AF65-F5344CB8AC3E}">
        <p14:creationId xmlns:p14="http://schemas.microsoft.com/office/powerpoint/2010/main" val="5706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6D6D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6D6D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6D6D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6D6D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6D6D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D6D6D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D6D6D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D6D6D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D6D6D6"/>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D6D6D6"/>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4" end="4"/>
                                            </p:txEl>
                                          </p:spTgt>
                                        </p:tgtEl>
                                        <p:attrNameLst>
                                          <p:attrName>ppt_c</p:attrName>
                                        </p:attrNameLst>
                                      </p:cBhvr>
                                      <p:to>
                                        <a:srgbClr val="D6D6D6"/>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5" end="5"/>
                                            </p:txEl>
                                          </p:spTgt>
                                        </p:tgtEl>
                                        <p:attrNameLst>
                                          <p:attrName>ppt_c</p:attrName>
                                        </p:attrNameLst>
                                      </p:cBhvr>
                                      <p:to>
                                        <a:srgbClr val="D6D6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6"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23948" y="279400"/>
            <a:ext cx="3086102" cy="1325563"/>
          </a:xfrm>
        </p:spPr>
        <p:txBody>
          <a:bodyPr/>
          <a:lstStyle/>
          <a:p>
            <a:pPr algn="ctr"/>
            <a:r>
              <a:rPr lang="es-ES_tradnl" b="0" dirty="0"/>
              <a:t>Resumen</a:t>
            </a:r>
          </a:p>
        </p:txBody>
      </p:sp>
      <p:sp>
        <p:nvSpPr>
          <p:cNvPr id="4" name="Marcador de contenido 3"/>
          <p:cNvSpPr>
            <a:spLocks noGrp="1"/>
          </p:cNvSpPr>
          <p:nvPr>
            <p:ph idx="13"/>
          </p:nvPr>
        </p:nvSpPr>
        <p:spPr>
          <a:xfrm>
            <a:off x="5584055" y="3814245"/>
            <a:ext cx="6684145" cy="2413346"/>
          </a:xfrm>
        </p:spPr>
        <p:txBody>
          <a:bodyPr>
            <a:noAutofit/>
          </a:bodyPr>
          <a:lstStyle/>
          <a:p>
            <a:r>
              <a:rPr lang="es-ES_tradnl" dirty="0"/>
              <a:t>8. Clasificación de la gravedad: </a:t>
            </a:r>
          </a:p>
          <a:p>
            <a:pPr lvl="1"/>
            <a:r>
              <a:rPr lang="es-ES_tradnl" dirty="0"/>
              <a:t>Reevaluación clínica y de laboratorios.</a:t>
            </a:r>
          </a:p>
          <a:p>
            <a:r>
              <a:rPr lang="es-ES_tradnl" dirty="0"/>
              <a:t>9. Imagen en sospecha de complicaciones.</a:t>
            </a:r>
          </a:p>
          <a:p>
            <a:r>
              <a:rPr lang="es-ES_tradnl" dirty="0"/>
              <a:t>10. Tratamiento de las complicaciones.</a:t>
            </a:r>
          </a:p>
          <a:p>
            <a:pPr lvl="1"/>
            <a:r>
              <a:rPr lang="es-ES_tradnl" dirty="0"/>
              <a:t>Step-up </a:t>
            </a:r>
            <a:r>
              <a:rPr lang="es-ES_tradnl" dirty="0" err="1"/>
              <a:t>approach</a:t>
            </a:r>
            <a:r>
              <a:rPr lang="es-ES_tradnl" dirty="0"/>
              <a:t>.</a:t>
            </a:r>
          </a:p>
        </p:txBody>
      </p:sp>
      <p:sp>
        <p:nvSpPr>
          <p:cNvPr id="5" name="Marcador de contenido 4"/>
          <p:cNvSpPr>
            <a:spLocks noGrp="1"/>
          </p:cNvSpPr>
          <p:nvPr>
            <p:ph idx="1"/>
          </p:nvPr>
        </p:nvSpPr>
        <p:spPr>
          <a:xfrm>
            <a:off x="914400" y="1604963"/>
            <a:ext cx="10667997" cy="2090392"/>
          </a:xfrm>
        </p:spPr>
        <p:txBody>
          <a:bodyPr>
            <a:normAutofit fontScale="92500" lnSpcReduction="20000"/>
          </a:bodyPr>
          <a:lstStyle/>
          <a:p>
            <a:pPr>
              <a:lnSpc>
                <a:spcPct val="110000"/>
              </a:lnSpc>
            </a:pPr>
            <a:r>
              <a:rPr lang="es-ES_tradnl" dirty="0"/>
              <a:t>6.Ingreso a UCI:</a:t>
            </a:r>
          </a:p>
          <a:p>
            <a:pPr lvl="1">
              <a:lnSpc>
                <a:spcPct val="110000"/>
              </a:lnSpc>
            </a:pPr>
            <a:r>
              <a:rPr lang="es-ES_tradnl" dirty="0"/>
              <a:t>No responde al manejo inicial o falla de órgano persistente.</a:t>
            </a:r>
          </a:p>
          <a:p>
            <a:pPr>
              <a:lnSpc>
                <a:spcPct val="110000"/>
              </a:lnSpc>
            </a:pPr>
            <a:r>
              <a:rPr lang="es-ES_tradnl" dirty="0"/>
              <a:t>7. Nutrición: Enteral una vez se restablezca la </a:t>
            </a:r>
            <a:r>
              <a:rPr lang="es-ES_tradnl" dirty="0" err="1"/>
              <a:t>normovolemia</a:t>
            </a:r>
            <a:r>
              <a:rPr lang="es-ES_tradnl" dirty="0"/>
              <a:t> (6h).</a:t>
            </a:r>
          </a:p>
          <a:p>
            <a:pPr lvl="1">
              <a:lnSpc>
                <a:spcPct val="110000"/>
              </a:lnSpc>
            </a:pPr>
            <a:r>
              <a:rPr lang="es-ES_tradnl" dirty="0"/>
              <a:t>SNG o </a:t>
            </a:r>
            <a:r>
              <a:rPr lang="es-ES_tradnl" dirty="0" err="1"/>
              <a:t>nasoyeyunal</a:t>
            </a:r>
            <a:r>
              <a:rPr lang="es-ES_tradnl" dirty="0"/>
              <a:t> si hay íleo importante.</a:t>
            </a:r>
          </a:p>
          <a:p>
            <a:pPr lvl="1">
              <a:lnSpc>
                <a:spcPct val="110000"/>
              </a:lnSpc>
            </a:pPr>
            <a:r>
              <a:rPr lang="es-ES_tradnl" dirty="0"/>
              <a:t>Parenteral si no tolera enteral.</a:t>
            </a:r>
          </a:p>
          <a:p>
            <a:pPr lvl="1">
              <a:lnSpc>
                <a:spcPct val="110000"/>
              </a:lnSpc>
            </a:pPr>
            <a:r>
              <a:rPr lang="es-ES_tradnl" dirty="0"/>
              <a:t>Oral cuando mejore el dolor.</a:t>
            </a:r>
          </a:p>
          <a:p>
            <a:pPr>
              <a:lnSpc>
                <a:spcPct val="110000"/>
              </a:lnSpc>
            </a:pPr>
            <a:endParaRPr lang="es-ES_tradnl" dirty="0"/>
          </a:p>
        </p:txBody>
      </p:sp>
    </p:spTree>
    <p:extLst>
      <p:ext uri="{BB962C8B-B14F-4D97-AF65-F5344CB8AC3E}">
        <p14:creationId xmlns:p14="http://schemas.microsoft.com/office/powerpoint/2010/main" val="188656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D6D6D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D6D6D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D6D6D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D6D6D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D6D6D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rgbClr val="D6D6D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D6D6D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D6D6D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D6D6D6"/>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D6D6D6"/>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D6D6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689574" y="47625"/>
            <a:ext cx="7502426" cy="6762750"/>
          </a:xfrm>
          <a:prstGeom prst="rect">
            <a:avLst/>
          </a:prstGeom>
        </p:spPr>
      </p:pic>
    </p:spTree>
    <p:extLst>
      <p:ext uri="{BB962C8B-B14F-4D97-AF65-F5344CB8AC3E}">
        <p14:creationId xmlns:p14="http://schemas.microsoft.com/office/powerpoint/2010/main" val="338165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email">
            <a:alphaModFix amt="85000"/>
            <a:extLst>
              <a:ext uri="{28A0092B-C50C-407E-A947-70E740481C1C}">
                <a14:useLocalDpi xmlns:a14="http://schemas.microsoft.com/office/drawing/2010/main"/>
              </a:ext>
            </a:extLst>
          </a:blip>
          <a:stretch>
            <a:fillRect/>
          </a:stretch>
        </p:blipFill>
        <p:spPr>
          <a:xfrm>
            <a:off x="3797986" y="147799"/>
            <a:ext cx="5370011" cy="3538013"/>
          </a:xfrm>
          <a:prstGeom prst="rect">
            <a:avLst/>
          </a:prstGeom>
        </p:spPr>
      </p:pic>
      <p:sp>
        <p:nvSpPr>
          <p:cNvPr id="6" name="Título 1"/>
          <p:cNvSpPr txBox="1">
            <a:spLocks/>
          </p:cNvSpPr>
          <p:nvPr/>
        </p:nvSpPr>
        <p:spPr>
          <a:xfrm>
            <a:off x="3527383" y="5248656"/>
            <a:ext cx="5911215"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ES_tradnl" sz="6600" b="0" dirty="0"/>
              <a:t>Gracias</a:t>
            </a:r>
          </a:p>
        </p:txBody>
      </p:sp>
      <p:sp>
        <p:nvSpPr>
          <p:cNvPr id="7" name="Rectángulo 6"/>
          <p:cNvSpPr/>
          <p:nvPr/>
        </p:nvSpPr>
        <p:spPr>
          <a:xfrm>
            <a:off x="3191151" y="3966175"/>
            <a:ext cx="6583680" cy="1569660"/>
          </a:xfrm>
          <a:prstGeom prst="rect">
            <a:avLst/>
          </a:prstGeom>
          <a:effectLst>
            <a:glow rad="546100">
              <a:schemeClr val="accent1">
                <a:alpha val="40000"/>
              </a:schemeClr>
            </a:glow>
          </a:effectLst>
        </p:spPr>
        <p:txBody>
          <a:bodyPr wrap="square">
            <a:spAutoFit/>
          </a:bodyPr>
          <a:lstStyle/>
          <a:p>
            <a:pPr algn="ctr"/>
            <a:r>
              <a:rPr lang="es-ES_tradnl" sz="2400" dirty="0">
                <a:ln>
                  <a:solidFill>
                    <a:srgbClr val="152B48"/>
                  </a:solidFill>
                </a:ln>
                <a:solidFill>
                  <a:srgbClr val="152B48"/>
                </a:solidFill>
                <a:effectLst>
                  <a:glow rad="63500">
                    <a:schemeClr val="accent4">
                      <a:satMod val="175000"/>
                      <a:alpha val="40000"/>
                    </a:schemeClr>
                  </a:glow>
                </a:effectLst>
                <a:latin typeface="Montserrat" panose="00000500000000000000" pitchFamily="50" charset="0"/>
                <a:ea typeface="Apple Chancery" charset="0"/>
                <a:cs typeface="Apple Chancery" charset="0"/>
              </a:rPr>
              <a:t>“Somos lo que hacemos repetidamente; por tanto, la excelencia no es un acto, sino un hábito”.</a:t>
            </a:r>
          </a:p>
          <a:p>
            <a:pPr algn="ctr"/>
            <a:r>
              <a:rPr lang="es-ES_tradnl" sz="2400" i="1" dirty="0">
                <a:ln>
                  <a:solidFill>
                    <a:srgbClr val="152B48"/>
                  </a:solidFill>
                </a:ln>
                <a:solidFill>
                  <a:srgbClr val="152B48"/>
                </a:solidFill>
                <a:effectLst>
                  <a:glow rad="63500">
                    <a:schemeClr val="accent4">
                      <a:satMod val="175000"/>
                      <a:alpha val="40000"/>
                    </a:schemeClr>
                  </a:glow>
                </a:effectLst>
                <a:latin typeface="Montserrat" panose="00000500000000000000" pitchFamily="50" charset="0"/>
                <a:ea typeface="Apple Chancery" charset="0"/>
                <a:cs typeface="Apple Chancery" charset="0"/>
              </a:rPr>
              <a:t>Aristóteles</a:t>
            </a:r>
            <a:endParaRPr lang="es-ES_tradnl" sz="2400" i="0" dirty="0">
              <a:ln>
                <a:solidFill>
                  <a:srgbClr val="152B48"/>
                </a:solidFill>
              </a:ln>
              <a:solidFill>
                <a:srgbClr val="152B48"/>
              </a:solidFill>
              <a:effectLst>
                <a:glow rad="63500">
                  <a:schemeClr val="accent4">
                    <a:satMod val="175000"/>
                    <a:alpha val="40000"/>
                  </a:schemeClr>
                </a:glow>
              </a:effectLst>
              <a:latin typeface="Montserrat" panose="00000500000000000000" pitchFamily="50" charset="0"/>
              <a:ea typeface="Apple Chancery" charset="0"/>
              <a:cs typeface="Apple Chancery" charset="0"/>
            </a:endParaRPr>
          </a:p>
        </p:txBody>
      </p:sp>
    </p:spTree>
    <p:extLst>
      <p:ext uri="{BB962C8B-B14F-4D97-AF65-F5344CB8AC3E}">
        <p14:creationId xmlns:p14="http://schemas.microsoft.com/office/powerpoint/2010/main" val="140552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5" y="3426"/>
            <a:ext cx="10515600" cy="1325563"/>
          </a:xfrm>
        </p:spPr>
        <p:txBody>
          <a:bodyPr/>
          <a:lstStyle/>
          <a:p>
            <a:r>
              <a:rPr lang="es-ES_tradnl" b="0" dirty="0"/>
              <a:t>Histología pancreática</a:t>
            </a:r>
          </a:p>
        </p:txBody>
      </p:sp>
      <p:graphicFrame>
        <p:nvGraphicFramePr>
          <p:cNvPr id="5" name="Marcador de contenido 3"/>
          <p:cNvGraphicFramePr>
            <a:graphicFrameLocks/>
          </p:cNvGraphicFramePr>
          <p:nvPr>
            <p:extLst>
              <p:ext uri="{D42A27DB-BD31-4B8C-83A1-F6EECF244321}">
                <p14:modId xmlns:p14="http://schemas.microsoft.com/office/powerpoint/2010/main" val="466979394"/>
              </p:ext>
            </p:extLst>
          </p:nvPr>
        </p:nvGraphicFramePr>
        <p:xfrm>
          <a:off x="4592647" y="760778"/>
          <a:ext cx="9701018" cy="5724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241814" y="1347244"/>
            <a:ext cx="3137648" cy="2946149"/>
          </a:xfrm>
          <a:prstGeom prst="rect">
            <a:avLst/>
          </a:prstGeom>
        </p:spPr>
      </p:pic>
    </p:spTree>
    <p:extLst>
      <p:ext uri="{BB962C8B-B14F-4D97-AF65-F5344CB8AC3E}">
        <p14:creationId xmlns:p14="http://schemas.microsoft.com/office/powerpoint/2010/main" val="134075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F9C8CC98-57F9-2E45-A8AB-BD524D15A93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22E1902D-3513-7146-B29A-437EDEAE37D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3FBF3FA4-398D-644F-95A6-9C4DA46A120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A92A25AE-E173-E745-A1A6-90EDC1242A4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455DA356-AFEC-4041-9E6F-D8F78FE0A453}"/>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1EC75095-40A3-304F-A622-E31654437AD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E2C2BE16-6F42-864E-AA31-F02E84BEE3F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41E44C84-5BC4-4542-B35A-2B0FB1AE9882}"/>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983DE66D-2E9E-C84D-9C64-2D567E21B4D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77092CF8-BAC5-D244-B02F-DDCEC2C4B01D}"/>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7059BF94-9581-B04A-BBD8-D61827E2B614}"/>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B89999C1-BF00-384B-BAEC-1F56A2630CC8}"/>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30CF96CE-089B-3C42-9854-E065AD3EB5A1}"/>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0E5386A6-1E81-0643-BFD8-13135B55D9A0}"/>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graphicEl>
                                              <a:dgm id="{FC6A4960-3192-634C-A0FC-941F9013AAEC}"/>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graphicEl>
                                              <a:dgm id="{E1AA8669-8FEB-874B-BE54-9E0D2788127C}"/>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
                                            <p:graphicEl>
                                              <a:dgm id="{31DF88F3-1A1F-3C4F-B183-EF8F3E61EDA8}"/>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
                                            <p:graphicEl>
                                              <a:dgm id="{47FA8CAF-65DC-4144-81DB-4D95F5CD13D3}"/>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graphicEl>
                                              <a:dgm id="{D16A1345-13CF-8E41-B78A-890D64B50B06}"/>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graphicEl>
                                              <a:dgm id="{512E1CE0-43C7-9E44-B3A1-246C112E62EE}"/>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
                                            <p:graphicEl>
                                              <a:dgm id="{79F2E5D6-5727-8A4F-82C5-4E19829B7DFB}"/>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graphicEl>
                                              <a:dgm id="{8A2D563A-73EF-8049-B01A-4BBDA76B8AB0}"/>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graphicEl>
                                              <a:dgm id="{A1B313B8-392F-A848-8F53-DE05494B155D}"/>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
                                            <p:graphicEl>
                                              <a:dgm id="{D35B4641-774D-604A-8136-ED3F73849707}"/>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dgm id="{B7290263-4FF5-2044-B6B4-B6B095606EFB}"/>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graphicEl>
                                              <a:dgm id="{60092ABE-28EF-5746-9216-7BAEB36910FE}"/>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graphicEl>
                                              <a:dgm id="{BED5333A-4715-3E42-BEBD-CBCA002A37A6}"/>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graphicEl>
                                              <a:dgm id="{3F42ECCD-46F8-294D-A933-DB6526609D29}"/>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graphicEl>
                                              <a:dgm id="{3CD0445E-808F-9242-81FB-F1B188211E8D}"/>
                                            </p:graphic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
                                            <p:graphicEl>
                                              <a:dgm id="{B419FCE8-786B-7B42-B4F7-849D2B278911}"/>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
                                            <p:graphicEl>
                                              <a:dgm id="{6F415064-C85D-F14F-BD86-B14D553BBA12}"/>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
                                            <p:graphicEl>
                                              <a:dgm id="{5162276A-59C3-524A-8DAE-AC034CFEA145}"/>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
                                            <p:graphicEl>
                                              <a:dgm id="{476B9DBF-1C4B-4949-AA28-97490286A6D5}"/>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
                                            <p:graphicEl>
                                              <a:dgm id="{2518E932-D16D-DA43-80D4-F2A9031E686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8" y="152400"/>
            <a:ext cx="3611254" cy="1325563"/>
          </a:xfrm>
        </p:spPr>
        <p:txBody>
          <a:bodyPr/>
          <a:lstStyle/>
          <a:p>
            <a:pPr algn="ctr"/>
            <a:r>
              <a:rPr lang="es-ES_tradnl" b="0" dirty="0"/>
              <a:t>Definición</a:t>
            </a:r>
          </a:p>
        </p:txBody>
      </p:sp>
      <p:sp>
        <p:nvSpPr>
          <p:cNvPr id="3" name="Marcador de contenido 2"/>
          <p:cNvSpPr>
            <a:spLocks noGrp="1"/>
          </p:cNvSpPr>
          <p:nvPr>
            <p:ph idx="1"/>
          </p:nvPr>
        </p:nvSpPr>
        <p:spPr>
          <a:xfrm>
            <a:off x="838198" y="1477963"/>
            <a:ext cx="10667997" cy="2090392"/>
          </a:xfrm>
        </p:spPr>
        <p:txBody>
          <a:bodyPr/>
          <a:lstStyle/>
          <a:p>
            <a:r>
              <a:rPr lang="es-ES_tradnl" b="1" dirty="0"/>
              <a:t>Pancreatitis aguda: </a:t>
            </a:r>
            <a:r>
              <a:rPr lang="es-ES_tradnl" dirty="0"/>
              <a:t>inflamación aguda del páncreas con destrucción histológica de células acinares.</a:t>
            </a:r>
            <a:endParaRPr lang="es-ES_tradnl" b="1" dirty="0"/>
          </a:p>
        </p:txBody>
      </p:sp>
      <p:sp>
        <p:nvSpPr>
          <p:cNvPr id="4" name="Marcador de contenido 3"/>
          <p:cNvSpPr>
            <a:spLocks noGrp="1"/>
          </p:cNvSpPr>
          <p:nvPr>
            <p:ph idx="13"/>
          </p:nvPr>
        </p:nvSpPr>
        <p:spPr>
          <a:xfrm>
            <a:off x="5201037" y="2361682"/>
            <a:ext cx="6684145" cy="2413346"/>
          </a:xfrm>
        </p:spPr>
        <p:txBody>
          <a:bodyPr/>
          <a:lstStyle/>
          <a:p>
            <a:r>
              <a:rPr lang="es-ES_tradnl" b="1" dirty="0"/>
              <a:t>Pancreatitis aguda idiopática: </a:t>
            </a:r>
            <a:r>
              <a:rPr lang="es-ES_tradnl" dirty="0"/>
              <a:t>pancreatitis sin etiología establecida después de las pruebas iniciales.</a:t>
            </a:r>
          </a:p>
          <a:p>
            <a:pPr lvl="1"/>
            <a:r>
              <a:rPr lang="es-ES_tradnl" dirty="0"/>
              <a:t>Confirmación paraclínica (amilasa o lipasa).</a:t>
            </a:r>
          </a:p>
          <a:p>
            <a:pPr lvl="1"/>
            <a:r>
              <a:rPr lang="es-ES_tradnl" dirty="0"/>
              <a:t>Triglicéridos y calcio normal.</a:t>
            </a:r>
          </a:p>
          <a:p>
            <a:pPr lvl="1"/>
            <a:r>
              <a:rPr lang="es-ES_tradnl" dirty="0"/>
              <a:t>Sin uso de medicamentos o tóxicos.</a:t>
            </a:r>
          </a:p>
          <a:p>
            <a:pPr lvl="1"/>
            <a:r>
              <a:rPr lang="es-ES_tradnl" dirty="0"/>
              <a:t>Imagen sin barro biliar o colelitiasis. </a:t>
            </a:r>
          </a:p>
        </p:txBody>
      </p:sp>
      <p:sp>
        <p:nvSpPr>
          <p:cNvPr id="5" name="AutoShape 2" descr="atologia pancreatica - misapunt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sp>
        <p:nvSpPr>
          <p:cNvPr id="6" name="AutoShape 4" descr="atologia pancreatica - misapuntes"/>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sp>
        <p:nvSpPr>
          <p:cNvPr id="7" name="AutoShape 6" descr="atologia pancreatica - misapuntes"/>
          <p:cNvSpPr>
            <a:spLocks noChangeAspect="1" noChangeArrowheads="1"/>
          </p:cNvSpPr>
          <p:nvPr/>
        </p:nvSpPr>
        <p:spPr bwMode="auto">
          <a:xfrm>
            <a:off x="304800" y="304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_tradnl"/>
          </a:p>
        </p:txBody>
      </p:sp>
      <p:pic>
        <p:nvPicPr>
          <p:cNvPr id="5128" name="Picture 8" descr="rchivo:Pancreatitis aguda hemorragic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09889" y="4981288"/>
            <a:ext cx="2525831" cy="1681257"/>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rchivo:Pancreatitis aguda.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592297" y="4977799"/>
            <a:ext cx="2525831" cy="1685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46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4384249" cy="1325563"/>
          </a:xfrm>
        </p:spPr>
        <p:txBody>
          <a:bodyPr/>
          <a:lstStyle/>
          <a:p>
            <a:pPr algn="ctr"/>
            <a:r>
              <a:rPr lang="es-ES_tradnl" b="0" dirty="0"/>
              <a:t>Epidemiología</a:t>
            </a:r>
          </a:p>
        </p:txBody>
      </p:sp>
      <p:sp>
        <p:nvSpPr>
          <p:cNvPr id="3" name="Marcador de contenido 2"/>
          <p:cNvSpPr>
            <a:spLocks noGrp="1"/>
          </p:cNvSpPr>
          <p:nvPr>
            <p:ph idx="1"/>
          </p:nvPr>
        </p:nvSpPr>
        <p:spPr>
          <a:xfrm>
            <a:off x="959178" y="1589955"/>
            <a:ext cx="10667997" cy="2090392"/>
          </a:xfrm>
        </p:spPr>
        <p:txBody>
          <a:bodyPr>
            <a:normAutofit lnSpcReduction="10000"/>
          </a:bodyPr>
          <a:lstStyle/>
          <a:p>
            <a:r>
              <a:rPr lang="es-ES_tradnl" dirty="0"/>
              <a:t>Incidencia anual EEUU 4.9-35 por cada 100.000.</a:t>
            </a:r>
          </a:p>
          <a:p>
            <a:pPr lvl="1"/>
            <a:r>
              <a:rPr lang="es-ES_tradnl" dirty="0"/>
              <a:t>En aumento por aumento de la tasa de </a:t>
            </a:r>
            <a:r>
              <a:rPr lang="es-ES_tradnl" dirty="0" err="1"/>
              <a:t>obsesidad</a:t>
            </a:r>
            <a:r>
              <a:rPr lang="es-ES_tradnl" dirty="0"/>
              <a:t> y colelitiasis.</a:t>
            </a:r>
          </a:p>
          <a:p>
            <a:r>
              <a:rPr lang="es-ES_tradnl" dirty="0"/>
              <a:t>80 </a:t>
            </a:r>
            <a:r>
              <a:rPr lang="mr-IN" dirty="0"/>
              <a:t>–</a:t>
            </a:r>
            <a:r>
              <a:rPr lang="es-ES_tradnl" dirty="0"/>
              <a:t> 85 % son episodios leves, autolimitados.</a:t>
            </a:r>
          </a:p>
          <a:p>
            <a:pPr lvl="1"/>
            <a:r>
              <a:rPr lang="es-ES_tradnl" dirty="0"/>
              <a:t>Mortalidad &lt; 1 -3 %.</a:t>
            </a:r>
          </a:p>
          <a:p>
            <a:r>
              <a:rPr lang="es-ES_tradnl" dirty="0"/>
              <a:t>20% son episodios moderados o graves.			</a:t>
            </a:r>
          </a:p>
          <a:p>
            <a:pPr lvl="1"/>
            <a:r>
              <a:rPr lang="es-ES_tradnl" dirty="0"/>
              <a:t>Mortalidad 13 </a:t>
            </a:r>
            <a:r>
              <a:rPr lang="mr-IN" dirty="0"/>
              <a:t>–</a:t>
            </a:r>
            <a:r>
              <a:rPr lang="es-ES_tradnl" dirty="0"/>
              <a:t> 35 %.</a:t>
            </a:r>
          </a:p>
        </p:txBody>
      </p:sp>
      <p:sp>
        <p:nvSpPr>
          <p:cNvPr id="4" name="Marcador de contenido 3"/>
          <p:cNvSpPr>
            <a:spLocks noGrp="1"/>
          </p:cNvSpPr>
          <p:nvPr>
            <p:ph idx="13"/>
          </p:nvPr>
        </p:nvSpPr>
        <p:spPr>
          <a:xfrm>
            <a:off x="5507855" y="3887737"/>
            <a:ext cx="6684145" cy="2413346"/>
          </a:xfrm>
        </p:spPr>
        <p:txBody>
          <a:bodyPr/>
          <a:lstStyle/>
          <a:p>
            <a:r>
              <a:rPr lang="es-ES_tradnl" dirty="0"/>
              <a:t>Mortalidad global: 5% </a:t>
            </a:r>
          </a:p>
          <a:p>
            <a:pPr lvl="1"/>
            <a:r>
              <a:rPr lang="es-ES_tradnl" dirty="0"/>
              <a:t>&lt; 2semanas: SIRS </a:t>
            </a:r>
            <a:r>
              <a:rPr lang="mr-IN" dirty="0"/>
              <a:t>–</a:t>
            </a:r>
            <a:r>
              <a:rPr lang="es-ES_tradnl" dirty="0"/>
              <a:t> fallo de órgano </a:t>
            </a:r>
          </a:p>
          <a:p>
            <a:pPr lvl="1"/>
            <a:r>
              <a:rPr lang="es-ES_tradnl" dirty="0"/>
              <a:t>&gt; 2semanas: sepsis y complicaciones</a:t>
            </a:r>
          </a:p>
          <a:p>
            <a:r>
              <a:rPr lang="es-ES_tradnl" dirty="0"/>
              <a:t>Falla de órgano persistente </a:t>
            </a:r>
          </a:p>
          <a:p>
            <a:pPr lvl="1"/>
            <a:r>
              <a:rPr lang="es-ES_tradnl" dirty="0"/>
              <a:t>Riesgo de muerte</a:t>
            </a:r>
          </a:p>
          <a:p>
            <a:pPr lvl="1"/>
            <a:r>
              <a:rPr lang="es-ES_tradnl" dirty="0"/>
              <a:t>Complicaciones locales</a:t>
            </a:r>
          </a:p>
        </p:txBody>
      </p:sp>
    </p:spTree>
    <p:extLst>
      <p:ext uri="{BB962C8B-B14F-4D97-AF65-F5344CB8AC3E}">
        <p14:creationId xmlns:p14="http://schemas.microsoft.com/office/powerpoint/2010/main" val="23433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6D6D6"/>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6D6D6"/>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6D6D6"/>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6D6D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6D6D6"/>
                                      </p:to>
                                    </p:animClr>
                                  </p:sub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D6D6D6"/>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D6D6D6"/>
                                      </p:to>
                                    </p:animClr>
                                  </p:subTnLst>
                                </p:cTn>
                              </p:par>
                              <p:par>
                                <p:cTn id="25" presetID="1" presetClass="entr" presetSubtype="0"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D6D6D6"/>
                                      </p:to>
                                    </p:animClr>
                                  </p:subTnLst>
                                </p:cTn>
                              </p:par>
                              <p:par>
                                <p:cTn id="27" presetID="1" presetClass="entr" presetSubtype="0" fill="hold" grpId="0"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D6D6D6"/>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D6D6D6"/>
                                      </p:to>
                                    </p:animClr>
                                  </p:sub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D6D6D6"/>
                                      </p:to>
                                    </p:animClr>
                                  </p:sub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rgbClr val="D6D6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0" dirty="0"/>
              <a:t>Etiología</a:t>
            </a:r>
          </a:p>
        </p:txBody>
      </p:sp>
      <p:sp>
        <p:nvSpPr>
          <p:cNvPr id="3" name="Marcador de contenido 2"/>
          <p:cNvSpPr>
            <a:spLocks noGrp="1"/>
          </p:cNvSpPr>
          <p:nvPr>
            <p:ph idx="1"/>
          </p:nvPr>
        </p:nvSpPr>
        <p:spPr>
          <a:xfrm>
            <a:off x="555437" y="1659248"/>
            <a:ext cx="4610451" cy="2090392"/>
          </a:xfrm>
        </p:spPr>
        <p:txBody>
          <a:bodyPr/>
          <a:lstStyle/>
          <a:p>
            <a:r>
              <a:rPr lang="es-ES_tradnl" dirty="0"/>
              <a:t>Muchos factores relacionados causalmente </a:t>
            </a:r>
          </a:p>
          <a:p>
            <a:pPr lvl="1"/>
            <a:r>
              <a:rPr lang="es-ES_tradnl" dirty="0"/>
              <a:t>Mecanismos poco comprendidos</a:t>
            </a:r>
          </a:p>
          <a:p>
            <a:r>
              <a:rPr lang="es-ES_tradnl" dirty="0"/>
              <a:t>40% etiología biliar</a:t>
            </a:r>
          </a:p>
          <a:p>
            <a:r>
              <a:rPr lang="es-ES_tradnl" dirty="0"/>
              <a:t>80% biliar -  alcohólica</a:t>
            </a:r>
          </a:p>
        </p:txBody>
      </p:sp>
      <p:graphicFrame>
        <p:nvGraphicFramePr>
          <p:cNvPr id="8" name="Marcador de contenido 7"/>
          <p:cNvGraphicFramePr>
            <a:graphicFrameLocks noGrp="1"/>
          </p:cNvGraphicFramePr>
          <p:nvPr>
            <p:ph idx="13"/>
            <p:extLst>
              <p:ext uri="{D42A27DB-BD31-4B8C-83A1-F6EECF244321}">
                <p14:modId xmlns:p14="http://schemas.microsoft.com/office/powerpoint/2010/main" val="3499316860"/>
              </p:ext>
            </p:extLst>
          </p:nvPr>
        </p:nvGraphicFramePr>
        <p:xfrm>
          <a:off x="4754152" y="0"/>
          <a:ext cx="7251046" cy="1097280"/>
        </p:xfrm>
        <a:graphic>
          <a:graphicData uri="http://schemas.openxmlformats.org/drawingml/2006/table">
            <a:tbl>
              <a:tblPr firstRow="1" bandRow="1">
                <a:tableStyleId>{073A0DAA-6AF3-43AB-8588-CEC1D06C72B9}</a:tableStyleId>
              </a:tblPr>
              <a:tblGrid>
                <a:gridCol w="2006123">
                  <a:extLst>
                    <a:ext uri="{9D8B030D-6E8A-4147-A177-3AD203B41FA5}">
                      <a16:colId xmlns:a16="http://schemas.microsoft.com/office/drawing/2014/main" val="20000"/>
                    </a:ext>
                  </a:extLst>
                </a:gridCol>
                <a:gridCol w="5244923">
                  <a:extLst>
                    <a:ext uri="{9D8B030D-6E8A-4147-A177-3AD203B41FA5}">
                      <a16:colId xmlns:a16="http://schemas.microsoft.com/office/drawing/2014/main" val="20001"/>
                    </a:ext>
                  </a:extLst>
                </a:gridCol>
              </a:tblGrid>
              <a:tr h="283246">
                <a:tc gridSpan="2">
                  <a:txBody>
                    <a:bodyPr/>
                    <a:lstStyle/>
                    <a:p>
                      <a:pPr algn="ctr"/>
                      <a:r>
                        <a:rPr lang="es-ES_tradnl" sz="2000" kern="1200" dirty="0">
                          <a:solidFill>
                            <a:srgbClr val="152B48"/>
                          </a:solidFill>
                          <a:latin typeface="Montserrat" panose="02000505000000020004" pitchFamily="2" charset="0"/>
                          <a:ea typeface="+mn-ea"/>
                          <a:cs typeface="+mn-cs"/>
                        </a:rPr>
                        <a:t>Etiología de la pancreatitis aguda </a:t>
                      </a:r>
                    </a:p>
                  </a:txBody>
                  <a:tcPr>
                    <a:solidFill>
                      <a:srgbClr val="00AAA7"/>
                    </a:solidFill>
                  </a:tcPr>
                </a:tc>
                <a:tc hMerge="1">
                  <a:txBody>
                    <a:bodyPr/>
                    <a:lstStyle/>
                    <a:p>
                      <a:endParaRPr lang="es-ES_tradnl" dirty="0"/>
                    </a:p>
                  </a:txBody>
                  <a:tcPr>
                    <a:solidFill>
                      <a:srgbClr val="00AAA7"/>
                    </a:solidFill>
                  </a:tcPr>
                </a:tc>
                <a:extLst>
                  <a:ext uri="{0D108BD9-81ED-4DB2-BD59-A6C34878D82A}">
                    <a16:rowId xmlns:a16="http://schemas.microsoft.com/office/drawing/2014/main" val="10000"/>
                  </a:ext>
                </a:extLst>
              </a:tr>
              <a:tr h="501128">
                <a:tc>
                  <a:txBody>
                    <a:bodyPr/>
                    <a:lstStyle/>
                    <a:p>
                      <a:r>
                        <a:rPr lang="es-ES_tradnl" sz="2000" kern="1200" dirty="0">
                          <a:solidFill>
                            <a:srgbClr val="152B48"/>
                          </a:solidFill>
                          <a:latin typeface="Montserrat" panose="02000505000000020004" pitchFamily="2" charset="0"/>
                          <a:ea typeface="+mn-ea"/>
                          <a:cs typeface="+mn-cs"/>
                        </a:rPr>
                        <a:t>Mecánica</a:t>
                      </a:r>
                    </a:p>
                  </a:txBody>
                  <a:tcPr>
                    <a:solidFill>
                      <a:srgbClr val="009193">
                        <a:alpha val="28627"/>
                      </a:srgbClr>
                    </a:solidFill>
                  </a:tcPr>
                </a:tc>
                <a:tc>
                  <a:txBody>
                    <a:bodyPr/>
                    <a:lstStyle/>
                    <a:p>
                      <a:r>
                        <a:rPr lang="es-ES_tradnl" sz="2000" kern="1200" dirty="0">
                          <a:solidFill>
                            <a:srgbClr val="152B48"/>
                          </a:solidFill>
                          <a:latin typeface="Montserrat" panose="02000505000000020004" pitchFamily="2" charset="0"/>
                          <a:ea typeface="+mn-ea"/>
                          <a:cs typeface="+mn-cs"/>
                        </a:rPr>
                        <a:t>Cálculos biliares, </a:t>
                      </a:r>
                      <a:r>
                        <a:rPr lang="es-ES_tradnl" sz="2000" kern="1200" dirty="0" err="1">
                          <a:solidFill>
                            <a:srgbClr val="152B48"/>
                          </a:solidFill>
                          <a:latin typeface="Montserrat" panose="02000505000000020004" pitchFamily="2" charset="0"/>
                          <a:ea typeface="+mn-ea"/>
                          <a:cs typeface="+mn-cs"/>
                        </a:rPr>
                        <a:t>ascaris</a:t>
                      </a:r>
                      <a:r>
                        <a:rPr lang="es-ES_tradnl" sz="2000" kern="1200" dirty="0">
                          <a:solidFill>
                            <a:srgbClr val="152B48"/>
                          </a:solidFill>
                          <a:latin typeface="Montserrat" panose="02000505000000020004" pitchFamily="2" charset="0"/>
                          <a:ea typeface="+mn-ea"/>
                          <a:cs typeface="+mn-cs"/>
                        </a:rPr>
                        <a:t>, tumores, estenosis, </a:t>
                      </a:r>
                      <a:r>
                        <a:rPr lang="es-ES_tradnl" sz="2000" kern="1200" dirty="0" err="1">
                          <a:solidFill>
                            <a:srgbClr val="152B48"/>
                          </a:solidFill>
                          <a:latin typeface="Montserrat" panose="02000505000000020004" pitchFamily="2" charset="0"/>
                          <a:ea typeface="+mn-ea"/>
                          <a:cs typeface="+mn-cs"/>
                        </a:rPr>
                        <a:t>obstruccion</a:t>
                      </a:r>
                      <a:r>
                        <a:rPr lang="es-ES_tradnl" sz="2000" kern="1200" dirty="0">
                          <a:solidFill>
                            <a:srgbClr val="152B48"/>
                          </a:solidFill>
                          <a:latin typeface="Montserrat" panose="02000505000000020004" pitchFamily="2" charset="0"/>
                          <a:ea typeface="+mn-ea"/>
                          <a:cs typeface="+mn-cs"/>
                        </a:rPr>
                        <a:t> duodenal.</a:t>
                      </a:r>
                    </a:p>
                  </a:txBody>
                  <a:tcPr>
                    <a:solidFill>
                      <a:srgbClr val="009193">
                        <a:alpha val="28627"/>
                      </a:srgbClr>
                    </a:solidFill>
                  </a:tcPr>
                </a:tc>
                <a:extLst>
                  <a:ext uri="{0D108BD9-81ED-4DB2-BD59-A6C34878D82A}">
                    <a16:rowId xmlns:a16="http://schemas.microsoft.com/office/drawing/2014/main" val="10001"/>
                  </a:ext>
                </a:extLst>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2378465088"/>
              </p:ext>
            </p:extLst>
          </p:nvPr>
        </p:nvGraphicFramePr>
        <p:xfrm>
          <a:off x="4754156" y="1116967"/>
          <a:ext cx="7251046" cy="701040"/>
        </p:xfrm>
        <a:graphic>
          <a:graphicData uri="http://schemas.openxmlformats.org/drawingml/2006/table">
            <a:tbl>
              <a:tblPr firstRow="1" bandRow="1">
                <a:tableStyleId>{073A0DAA-6AF3-43AB-8588-CEC1D06C72B9}</a:tableStyleId>
              </a:tblPr>
              <a:tblGrid>
                <a:gridCol w="2006123">
                  <a:extLst>
                    <a:ext uri="{9D8B030D-6E8A-4147-A177-3AD203B41FA5}">
                      <a16:colId xmlns:a16="http://schemas.microsoft.com/office/drawing/2014/main" val="20000"/>
                    </a:ext>
                  </a:extLst>
                </a:gridCol>
                <a:gridCol w="5244923">
                  <a:extLst>
                    <a:ext uri="{9D8B030D-6E8A-4147-A177-3AD203B41FA5}">
                      <a16:colId xmlns:a16="http://schemas.microsoft.com/office/drawing/2014/main" val="20001"/>
                    </a:ext>
                  </a:extLst>
                </a:gridCol>
              </a:tblGrid>
              <a:tr h="501128">
                <a:tc>
                  <a:txBody>
                    <a:bodyPr/>
                    <a:lstStyle/>
                    <a:p>
                      <a:r>
                        <a:rPr lang="es-ES_tradnl" sz="2000" b="0" kern="1200" dirty="0">
                          <a:solidFill>
                            <a:srgbClr val="152B48"/>
                          </a:solidFill>
                          <a:latin typeface="Montserrat" panose="02000505000000020004" pitchFamily="2" charset="0"/>
                          <a:ea typeface="+mn-ea"/>
                          <a:cs typeface="+mn-cs"/>
                        </a:rPr>
                        <a:t>Tóxica</a:t>
                      </a:r>
                    </a:p>
                  </a:txBody>
                  <a:tcPr>
                    <a:solidFill>
                      <a:srgbClr val="009193">
                        <a:alpha val="28627"/>
                      </a:srgbClr>
                    </a:solidFill>
                  </a:tcPr>
                </a:tc>
                <a:tc>
                  <a:txBody>
                    <a:bodyPr/>
                    <a:lstStyle/>
                    <a:p>
                      <a:r>
                        <a:rPr lang="es-ES_tradnl" sz="2000" b="0" kern="1200" dirty="0">
                          <a:solidFill>
                            <a:srgbClr val="152B48"/>
                          </a:solidFill>
                          <a:latin typeface="Montserrat" panose="02000505000000020004" pitchFamily="2" charset="0"/>
                          <a:ea typeface="+mn-ea"/>
                          <a:cs typeface="+mn-cs"/>
                        </a:rPr>
                        <a:t>Etanol, metanol, veneno de escorpión, intoxicación por organofosforados.</a:t>
                      </a:r>
                    </a:p>
                  </a:txBody>
                  <a:tcPr>
                    <a:solidFill>
                      <a:srgbClr val="009193">
                        <a:alpha val="28627"/>
                      </a:srgbClr>
                    </a:solidFill>
                  </a:tcPr>
                </a:tc>
                <a:extLst>
                  <a:ext uri="{0D108BD9-81ED-4DB2-BD59-A6C34878D82A}">
                    <a16:rowId xmlns:a16="http://schemas.microsoft.com/office/drawing/2014/main" val="10000"/>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2803982334"/>
              </p:ext>
            </p:extLst>
          </p:nvPr>
        </p:nvGraphicFramePr>
        <p:xfrm>
          <a:off x="4754152" y="1791069"/>
          <a:ext cx="7251046" cy="396240"/>
        </p:xfrm>
        <a:graphic>
          <a:graphicData uri="http://schemas.openxmlformats.org/drawingml/2006/table">
            <a:tbl>
              <a:tblPr firstRow="1" bandRow="1">
                <a:tableStyleId>{073A0DAA-6AF3-43AB-8588-CEC1D06C72B9}</a:tableStyleId>
              </a:tblPr>
              <a:tblGrid>
                <a:gridCol w="2006123">
                  <a:extLst>
                    <a:ext uri="{9D8B030D-6E8A-4147-A177-3AD203B41FA5}">
                      <a16:colId xmlns:a16="http://schemas.microsoft.com/office/drawing/2014/main" val="20000"/>
                    </a:ext>
                  </a:extLst>
                </a:gridCol>
                <a:gridCol w="5244923">
                  <a:extLst>
                    <a:ext uri="{9D8B030D-6E8A-4147-A177-3AD203B41FA5}">
                      <a16:colId xmlns:a16="http://schemas.microsoft.com/office/drawing/2014/main" val="20001"/>
                    </a:ext>
                  </a:extLst>
                </a:gridCol>
              </a:tblGrid>
              <a:tr h="283246">
                <a:tc>
                  <a:txBody>
                    <a:bodyPr/>
                    <a:lstStyle/>
                    <a:p>
                      <a:r>
                        <a:rPr lang="es-ES_tradnl" sz="2000" b="0" kern="1200" dirty="0">
                          <a:solidFill>
                            <a:srgbClr val="152B48"/>
                          </a:solidFill>
                          <a:latin typeface="Montserrat" panose="02000505000000020004" pitchFamily="2" charset="0"/>
                          <a:ea typeface="+mn-ea"/>
                          <a:cs typeface="+mn-cs"/>
                        </a:rPr>
                        <a:t>Metabólica</a:t>
                      </a:r>
                    </a:p>
                  </a:txBody>
                  <a:tcPr>
                    <a:solidFill>
                      <a:srgbClr val="009193">
                        <a:alpha val="28627"/>
                      </a:srgbClr>
                    </a:solidFill>
                  </a:tcPr>
                </a:tc>
                <a:tc>
                  <a:txBody>
                    <a:bodyPr/>
                    <a:lstStyle/>
                    <a:p>
                      <a:r>
                        <a:rPr lang="es-ES_tradnl" sz="2000" b="0" kern="1200" dirty="0">
                          <a:solidFill>
                            <a:srgbClr val="152B48"/>
                          </a:solidFill>
                          <a:latin typeface="Montserrat" panose="02000505000000020004" pitchFamily="2" charset="0"/>
                          <a:ea typeface="+mn-ea"/>
                          <a:cs typeface="+mn-cs"/>
                        </a:rPr>
                        <a:t>Hiperlipidemia, hipercalcemia.</a:t>
                      </a:r>
                    </a:p>
                  </a:txBody>
                  <a:tcPr>
                    <a:solidFill>
                      <a:srgbClr val="009193">
                        <a:alpha val="28627"/>
                      </a:srgbClr>
                    </a:solidFill>
                  </a:tcPr>
                </a:tc>
                <a:extLst>
                  <a:ext uri="{0D108BD9-81ED-4DB2-BD59-A6C34878D82A}">
                    <a16:rowId xmlns:a16="http://schemas.microsoft.com/office/drawing/2014/main" val="10000"/>
                  </a:ext>
                </a:extLst>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3562700732"/>
              </p:ext>
            </p:extLst>
          </p:nvPr>
        </p:nvGraphicFramePr>
        <p:xfrm>
          <a:off x="4769963" y="3454907"/>
          <a:ext cx="7235235" cy="1310640"/>
        </p:xfrm>
        <a:graphic>
          <a:graphicData uri="http://schemas.openxmlformats.org/drawingml/2006/table">
            <a:tbl>
              <a:tblPr firstRow="1" bandRow="1">
                <a:tableStyleId>{073A0DAA-6AF3-43AB-8588-CEC1D06C72B9}</a:tableStyleId>
              </a:tblPr>
              <a:tblGrid>
                <a:gridCol w="2001749">
                  <a:extLst>
                    <a:ext uri="{9D8B030D-6E8A-4147-A177-3AD203B41FA5}">
                      <a16:colId xmlns:a16="http://schemas.microsoft.com/office/drawing/2014/main" val="20000"/>
                    </a:ext>
                  </a:extLst>
                </a:gridCol>
                <a:gridCol w="5233486">
                  <a:extLst>
                    <a:ext uri="{9D8B030D-6E8A-4147-A177-3AD203B41FA5}">
                      <a16:colId xmlns:a16="http://schemas.microsoft.com/office/drawing/2014/main" val="20001"/>
                    </a:ext>
                  </a:extLst>
                </a:gridCol>
              </a:tblGrid>
              <a:tr h="1018892">
                <a:tc>
                  <a:txBody>
                    <a:bodyPr/>
                    <a:lstStyle/>
                    <a:p>
                      <a:r>
                        <a:rPr lang="es-ES_tradnl" sz="2000" b="0" kern="1200" dirty="0">
                          <a:solidFill>
                            <a:srgbClr val="152B48"/>
                          </a:solidFill>
                          <a:latin typeface="Montserrat" panose="02000505000000020004" pitchFamily="2" charset="0"/>
                          <a:ea typeface="+mn-ea"/>
                          <a:cs typeface="+mn-cs"/>
                        </a:rPr>
                        <a:t>Medicamentosa</a:t>
                      </a:r>
                    </a:p>
                  </a:txBody>
                  <a:tcPr>
                    <a:solidFill>
                      <a:srgbClr val="009193">
                        <a:alpha val="28627"/>
                      </a:srgbClr>
                    </a:solidFill>
                  </a:tcPr>
                </a:tc>
                <a:tc>
                  <a:txBody>
                    <a:bodyPr/>
                    <a:lstStyle/>
                    <a:p>
                      <a:r>
                        <a:rPr lang="es-ES_tradnl" sz="2000" b="0" kern="1200" dirty="0" err="1">
                          <a:solidFill>
                            <a:srgbClr val="152B48"/>
                          </a:solidFill>
                          <a:latin typeface="Montserrat" panose="02000505000000020004" pitchFamily="2" charset="0"/>
                          <a:ea typeface="+mn-ea"/>
                          <a:cs typeface="+mn-cs"/>
                        </a:rPr>
                        <a:t>Dianosina</a:t>
                      </a:r>
                      <a:r>
                        <a:rPr lang="es-ES_tradnl" sz="2000" b="0" kern="1200" dirty="0">
                          <a:solidFill>
                            <a:srgbClr val="152B48"/>
                          </a:solidFill>
                          <a:latin typeface="Montserrat" panose="02000505000000020004" pitchFamily="2" charset="0"/>
                          <a:ea typeface="+mn-ea"/>
                          <a:cs typeface="+mn-cs"/>
                        </a:rPr>
                        <a:t>, </a:t>
                      </a:r>
                      <a:r>
                        <a:rPr lang="es-ES_tradnl" sz="2000" b="0" kern="1200" dirty="0" err="1">
                          <a:solidFill>
                            <a:srgbClr val="152B48"/>
                          </a:solidFill>
                          <a:latin typeface="Montserrat" panose="02000505000000020004" pitchFamily="2" charset="0"/>
                          <a:ea typeface="+mn-ea"/>
                          <a:cs typeface="+mn-cs"/>
                        </a:rPr>
                        <a:t>metronidaazol</a:t>
                      </a:r>
                      <a:r>
                        <a:rPr lang="es-ES_tradnl" sz="2000" b="0" kern="1200" dirty="0">
                          <a:solidFill>
                            <a:srgbClr val="152B48"/>
                          </a:solidFill>
                          <a:latin typeface="Montserrat" panose="02000505000000020004" pitchFamily="2" charset="0"/>
                          <a:ea typeface="+mn-ea"/>
                          <a:cs typeface="+mn-cs"/>
                        </a:rPr>
                        <a:t>, </a:t>
                      </a:r>
                      <a:r>
                        <a:rPr lang="es-ES_tradnl" sz="2000" b="0" kern="1200" dirty="0" err="1">
                          <a:solidFill>
                            <a:srgbClr val="152B48"/>
                          </a:solidFill>
                          <a:latin typeface="Montserrat" panose="02000505000000020004" pitchFamily="2" charset="0"/>
                          <a:ea typeface="+mn-ea"/>
                          <a:cs typeface="+mn-cs"/>
                        </a:rPr>
                        <a:t>tetraciciclina</a:t>
                      </a:r>
                      <a:r>
                        <a:rPr lang="es-ES_tradnl" sz="2000" b="0" kern="1200" dirty="0">
                          <a:solidFill>
                            <a:srgbClr val="152B48"/>
                          </a:solidFill>
                          <a:latin typeface="Montserrat" panose="02000505000000020004" pitchFamily="2" charset="0"/>
                          <a:ea typeface="+mn-ea"/>
                          <a:cs typeface="+mn-cs"/>
                        </a:rPr>
                        <a:t>, tiazidas, 5ASA, azatioprina, valproato, </a:t>
                      </a:r>
                      <a:r>
                        <a:rPr lang="es-ES_tradnl" sz="2000" b="0" kern="1200" dirty="0" err="1">
                          <a:solidFill>
                            <a:srgbClr val="152B48"/>
                          </a:solidFill>
                          <a:latin typeface="Montserrat" panose="02000505000000020004" pitchFamily="2" charset="0"/>
                          <a:ea typeface="+mn-ea"/>
                          <a:cs typeface="+mn-cs"/>
                        </a:rPr>
                        <a:t>salicitalos</a:t>
                      </a:r>
                      <a:r>
                        <a:rPr lang="es-ES_tradnl" sz="2000" b="0" kern="1200" dirty="0">
                          <a:solidFill>
                            <a:srgbClr val="152B48"/>
                          </a:solidFill>
                          <a:latin typeface="Montserrat" panose="02000505000000020004" pitchFamily="2" charset="0"/>
                          <a:ea typeface="+mn-ea"/>
                          <a:cs typeface="+mn-cs"/>
                        </a:rPr>
                        <a:t>, estrógenos.</a:t>
                      </a:r>
                    </a:p>
                  </a:txBody>
                  <a:tcPr>
                    <a:solidFill>
                      <a:srgbClr val="009193">
                        <a:alpha val="28627"/>
                      </a:srgbClr>
                    </a:solidFill>
                  </a:tcPr>
                </a:tc>
                <a:extLst>
                  <a:ext uri="{0D108BD9-81ED-4DB2-BD59-A6C34878D82A}">
                    <a16:rowId xmlns:a16="http://schemas.microsoft.com/office/drawing/2014/main" val="10000"/>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198896317"/>
              </p:ext>
            </p:extLst>
          </p:nvPr>
        </p:nvGraphicFramePr>
        <p:xfrm>
          <a:off x="4754152" y="2187309"/>
          <a:ext cx="7251046" cy="1310640"/>
        </p:xfrm>
        <a:graphic>
          <a:graphicData uri="http://schemas.openxmlformats.org/drawingml/2006/table">
            <a:tbl>
              <a:tblPr firstRow="1" bandRow="1">
                <a:tableStyleId>{073A0DAA-6AF3-43AB-8588-CEC1D06C72B9}</a:tableStyleId>
              </a:tblPr>
              <a:tblGrid>
                <a:gridCol w="2006123">
                  <a:extLst>
                    <a:ext uri="{9D8B030D-6E8A-4147-A177-3AD203B41FA5}">
                      <a16:colId xmlns:a16="http://schemas.microsoft.com/office/drawing/2014/main" val="20000"/>
                    </a:ext>
                  </a:extLst>
                </a:gridCol>
                <a:gridCol w="5244923">
                  <a:extLst>
                    <a:ext uri="{9D8B030D-6E8A-4147-A177-3AD203B41FA5}">
                      <a16:colId xmlns:a16="http://schemas.microsoft.com/office/drawing/2014/main" val="20001"/>
                    </a:ext>
                  </a:extLst>
                </a:gridCol>
              </a:tblGrid>
              <a:tr h="936891">
                <a:tc>
                  <a:txBody>
                    <a:bodyPr/>
                    <a:lstStyle/>
                    <a:p>
                      <a:r>
                        <a:rPr lang="es-ES_tradnl" sz="2000" b="0" kern="1200" dirty="0">
                          <a:solidFill>
                            <a:srgbClr val="152B48"/>
                          </a:solidFill>
                          <a:latin typeface="Montserrat" panose="02000505000000020004" pitchFamily="2" charset="0"/>
                          <a:ea typeface="+mn-ea"/>
                          <a:cs typeface="+mn-cs"/>
                        </a:rPr>
                        <a:t>Infecciosa</a:t>
                      </a:r>
                    </a:p>
                  </a:txBody>
                  <a:tcPr>
                    <a:solidFill>
                      <a:srgbClr val="009193">
                        <a:alpha val="28627"/>
                      </a:srgbClr>
                    </a:solidFill>
                  </a:tcPr>
                </a:tc>
                <a:tc>
                  <a:txBody>
                    <a:bodyPr/>
                    <a:lstStyle/>
                    <a:p>
                      <a:r>
                        <a:rPr lang="es-ES_tradnl" sz="2000" b="0" kern="1200" dirty="0" err="1">
                          <a:solidFill>
                            <a:srgbClr val="152B48"/>
                          </a:solidFill>
                          <a:latin typeface="Montserrat" panose="02000505000000020004" pitchFamily="2" charset="0"/>
                          <a:ea typeface="+mn-ea"/>
                          <a:cs typeface="+mn-cs"/>
                        </a:rPr>
                        <a:t>Coxackie</a:t>
                      </a:r>
                      <a:r>
                        <a:rPr lang="es-ES_tradnl" sz="2000" b="0" kern="1200" dirty="0">
                          <a:solidFill>
                            <a:srgbClr val="152B48"/>
                          </a:solidFill>
                          <a:latin typeface="Montserrat" panose="02000505000000020004" pitchFamily="2" charset="0"/>
                          <a:ea typeface="+mn-ea"/>
                          <a:cs typeface="+mn-cs"/>
                        </a:rPr>
                        <a:t> virus, hepatitis B, CMV, varicela zoster, VIH, micoplasma, </a:t>
                      </a:r>
                      <a:r>
                        <a:rPr lang="es-ES_tradnl" sz="2000" b="0" kern="1200" dirty="0" err="1">
                          <a:solidFill>
                            <a:srgbClr val="152B48"/>
                          </a:solidFill>
                          <a:latin typeface="Montserrat" panose="02000505000000020004" pitchFamily="2" charset="0"/>
                          <a:ea typeface="+mn-ea"/>
                          <a:cs typeface="+mn-cs"/>
                        </a:rPr>
                        <a:t>legionella</a:t>
                      </a:r>
                      <a:r>
                        <a:rPr lang="es-ES_tradnl" sz="2000" b="0" kern="1200" dirty="0">
                          <a:solidFill>
                            <a:srgbClr val="152B48"/>
                          </a:solidFill>
                          <a:latin typeface="Montserrat" panose="02000505000000020004" pitchFamily="2" charset="0"/>
                          <a:ea typeface="+mn-ea"/>
                          <a:cs typeface="+mn-cs"/>
                        </a:rPr>
                        <a:t>, aspergillus, toxoplasma, áscaris.</a:t>
                      </a:r>
                    </a:p>
                  </a:txBody>
                  <a:tcPr>
                    <a:solidFill>
                      <a:srgbClr val="009193">
                        <a:alpha val="28627"/>
                      </a:srgbClr>
                    </a:solidFill>
                  </a:tcPr>
                </a:tc>
                <a:extLst>
                  <a:ext uri="{0D108BD9-81ED-4DB2-BD59-A6C34878D82A}">
                    <a16:rowId xmlns:a16="http://schemas.microsoft.com/office/drawing/2014/main" val="10000"/>
                  </a:ext>
                </a:extLst>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1408073503"/>
              </p:ext>
            </p:extLst>
          </p:nvPr>
        </p:nvGraphicFramePr>
        <p:xfrm>
          <a:off x="4779561" y="4751070"/>
          <a:ext cx="7251046" cy="1005840"/>
        </p:xfrm>
        <a:graphic>
          <a:graphicData uri="http://schemas.openxmlformats.org/drawingml/2006/table">
            <a:tbl>
              <a:tblPr firstRow="1" bandRow="1">
                <a:tableStyleId>{073A0DAA-6AF3-43AB-8588-CEC1D06C72B9}</a:tableStyleId>
              </a:tblPr>
              <a:tblGrid>
                <a:gridCol w="2006123">
                  <a:extLst>
                    <a:ext uri="{9D8B030D-6E8A-4147-A177-3AD203B41FA5}">
                      <a16:colId xmlns:a16="http://schemas.microsoft.com/office/drawing/2014/main" val="20000"/>
                    </a:ext>
                  </a:extLst>
                </a:gridCol>
                <a:gridCol w="5244923">
                  <a:extLst>
                    <a:ext uri="{9D8B030D-6E8A-4147-A177-3AD203B41FA5}">
                      <a16:colId xmlns:a16="http://schemas.microsoft.com/office/drawing/2014/main" val="20001"/>
                    </a:ext>
                  </a:extLst>
                </a:gridCol>
              </a:tblGrid>
              <a:tr h="719009">
                <a:tc>
                  <a:txBody>
                    <a:bodyPr/>
                    <a:lstStyle/>
                    <a:p>
                      <a:r>
                        <a:rPr lang="es-ES_tradnl" sz="2000" b="0" kern="1200" dirty="0">
                          <a:solidFill>
                            <a:srgbClr val="152B48"/>
                          </a:solidFill>
                          <a:latin typeface="Montserrat" panose="02000505000000020004" pitchFamily="2" charset="0"/>
                          <a:ea typeface="+mn-ea"/>
                          <a:cs typeface="+mn-cs"/>
                        </a:rPr>
                        <a:t>Traumática</a:t>
                      </a:r>
                    </a:p>
                  </a:txBody>
                  <a:tcPr>
                    <a:solidFill>
                      <a:srgbClr val="009193">
                        <a:alpha val="28627"/>
                      </a:srgbClr>
                    </a:solidFill>
                  </a:tcPr>
                </a:tc>
                <a:tc>
                  <a:txBody>
                    <a:bodyPr/>
                    <a:lstStyle/>
                    <a:p>
                      <a:r>
                        <a:rPr lang="es-ES_tradnl" sz="2000" b="0" kern="1200" dirty="0">
                          <a:solidFill>
                            <a:srgbClr val="152B48"/>
                          </a:solidFill>
                          <a:latin typeface="Montserrat" panose="02000505000000020004" pitchFamily="2" charset="0"/>
                          <a:ea typeface="+mn-ea"/>
                          <a:cs typeface="+mn-cs"/>
                        </a:rPr>
                        <a:t>Trauma abdominal cerrado o penetrante, iatrogénico durante anestesia, post CPRE.</a:t>
                      </a:r>
                    </a:p>
                  </a:txBody>
                  <a:tcPr>
                    <a:solidFill>
                      <a:srgbClr val="009193">
                        <a:alpha val="28627"/>
                      </a:srgbClr>
                    </a:solidFill>
                  </a:tcPr>
                </a:tc>
                <a:extLst>
                  <a:ext uri="{0D108BD9-81ED-4DB2-BD59-A6C34878D82A}">
                    <a16:rowId xmlns:a16="http://schemas.microsoft.com/office/drawing/2014/main" val="10000"/>
                  </a:ext>
                </a:extLst>
              </a:tr>
            </a:tbl>
          </a:graphicData>
        </a:graphic>
      </p:graphicFrame>
      <p:graphicFrame>
        <p:nvGraphicFramePr>
          <p:cNvPr id="16" name="Tabla 15"/>
          <p:cNvGraphicFramePr>
            <a:graphicFrameLocks noGrp="1"/>
          </p:cNvGraphicFramePr>
          <p:nvPr>
            <p:extLst>
              <p:ext uri="{D42A27DB-BD31-4B8C-83A1-F6EECF244321}">
                <p14:modId xmlns:p14="http://schemas.microsoft.com/office/powerpoint/2010/main" val="2147939636"/>
              </p:ext>
            </p:extLst>
          </p:nvPr>
        </p:nvGraphicFramePr>
        <p:xfrm>
          <a:off x="4779558" y="5715628"/>
          <a:ext cx="7251046" cy="396240"/>
        </p:xfrm>
        <a:graphic>
          <a:graphicData uri="http://schemas.openxmlformats.org/drawingml/2006/table">
            <a:tbl>
              <a:tblPr firstRow="1" bandRow="1">
                <a:tableStyleId>{073A0DAA-6AF3-43AB-8588-CEC1D06C72B9}</a:tableStyleId>
              </a:tblPr>
              <a:tblGrid>
                <a:gridCol w="2006123">
                  <a:extLst>
                    <a:ext uri="{9D8B030D-6E8A-4147-A177-3AD203B41FA5}">
                      <a16:colId xmlns:a16="http://schemas.microsoft.com/office/drawing/2014/main" val="20000"/>
                    </a:ext>
                  </a:extLst>
                </a:gridCol>
                <a:gridCol w="5244923">
                  <a:extLst>
                    <a:ext uri="{9D8B030D-6E8A-4147-A177-3AD203B41FA5}">
                      <a16:colId xmlns:a16="http://schemas.microsoft.com/office/drawing/2014/main" val="20001"/>
                    </a:ext>
                  </a:extLst>
                </a:gridCol>
              </a:tblGrid>
              <a:tr h="283246">
                <a:tc>
                  <a:txBody>
                    <a:bodyPr/>
                    <a:lstStyle/>
                    <a:p>
                      <a:r>
                        <a:rPr lang="es-ES_tradnl" sz="2000" b="0" kern="1200" dirty="0">
                          <a:solidFill>
                            <a:srgbClr val="152B48"/>
                          </a:solidFill>
                          <a:latin typeface="Montserrat" panose="02000505000000020004" pitchFamily="2" charset="0"/>
                          <a:ea typeface="+mn-ea"/>
                          <a:cs typeface="+mn-cs"/>
                        </a:rPr>
                        <a:t>Vascular</a:t>
                      </a:r>
                    </a:p>
                  </a:txBody>
                  <a:tcPr>
                    <a:solidFill>
                      <a:srgbClr val="009193">
                        <a:alpha val="28627"/>
                      </a:srgbClr>
                    </a:solidFill>
                  </a:tcPr>
                </a:tc>
                <a:tc>
                  <a:txBody>
                    <a:bodyPr/>
                    <a:lstStyle/>
                    <a:p>
                      <a:r>
                        <a:rPr lang="es-ES_tradnl" sz="2000" b="0" kern="1200" dirty="0">
                          <a:solidFill>
                            <a:srgbClr val="152B48"/>
                          </a:solidFill>
                          <a:latin typeface="Montserrat" panose="02000505000000020004" pitchFamily="2" charset="0"/>
                          <a:ea typeface="+mn-ea"/>
                          <a:cs typeface="+mn-cs"/>
                        </a:rPr>
                        <a:t>Isquemia, trombosis, vasculitis.</a:t>
                      </a:r>
                    </a:p>
                  </a:txBody>
                  <a:tcPr>
                    <a:solidFill>
                      <a:srgbClr val="009193">
                        <a:alpha val="28627"/>
                      </a:srgbClr>
                    </a:solidFill>
                  </a:tcPr>
                </a:tc>
                <a:extLst>
                  <a:ext uri="{0D108BD9-81ED-4DB2-BD59-A6C34878D82A}">
                    <a16:rowId xmlns:a16="http://schemas.microsoft.com/office/drawing/2014/main" val="10000"/>
                  </a:ext>
                </a:extLst>
              </a:tr>
            </a:tbl>
          </a:graphicData>
        </a:graphic>
      </p:graphicFrame>
      <p:graphicFrame>
        <p:nvGraphicFramePr>
          <p:cNvPr id="17" name="Tabla 16"/>
          <p:cNvGraphicFramePr>
            <a:graphicFrameLocks noGrp="1"/>
          </p:cNvGraphicFramePr>
          <p:nvPr>
            <p:extLst>
              <p:ext uri="{D42A27DB-BD31-4B8C-83A1-F6EECF244321}">
                <p14:modId xmlns:p14="http://schemas.microsoft.com/office/powerpoint/2010/main" val="463318479"/>
              </p:ext>
            </p:extLst>
          </p:nvPr>
        </p:nvGraphicFramePr>
        <p:xfrm>
          <a:off x="4795369" y="6111868"/>
          <a:ext cx="7251046" cy="701040"/>
        </p:xfrm>
        <a:graphic>
          <a:graphicData uri="http://schemas.openxmlformats.org/drawingml/2006/table">
            <a:tbl>
              <a:tblPr firstRow="1" bandRow="1">
                <a:tableStyleId>{073A0DAA-6AF3-43AB-8588-CEC1D06C72B9}</a:tableStyleId>
              </a:tblPr>
              <a:tblGrid>
                <a:gridCol w="1997907">
                  <a:extLst>
                    <a:ext uri="{9D8B030D-6E8A-4147-A177-3AD203B41FA5}">
                      <a16:colId xmlns:a16="http://schemas.microsoft.com/office/drawing/2014/main" val="20000"/>
                    </a:ext>
                  </a:extLst>
                </a:gridCol>
                <a:gridCol w="5253139">
                  <a:extLst>
                    <a:ext uri="{9D8B030D-6E8A-4147-A177-3AD203B41FA5}">
                      <a16:colId xmlns:a16="http://schemas.microsoft.com/office/drawing/2014/main" val="20001"/>
                    </a:ext>
                  </a:extLst>
                </a:gridCol>
              </a:tblGrid>
              <a:tr h="501128">
                <a:tc>
                  <a:txBody>
                    <a:bodyPr/>
                    <a:lstStyle/>
                    <a:p>
                      <a:r>
                        <a:rPr lang="es-ES_tradnl" sz="2000" b="0" kern="1200" dirty="0">
                          <a:solidFill>
                            <a:srgbClr val="152B48"/>
                          </a:solidFill>
                          <a:latin typeface="Montserrat" panose="02000505000000020004" pitchFamily="2" charset="0"/>
                          <a:ea typeface="+mn-ea"/>
                          <a:cs typeface="+mn-cs"/>
                        </a:rPr>
                        <a:t>Otras</a:t>
                      </a:r>
                    </a:p>
                  </a:txBody>
                  <a:tcPr>
                    <a:solidFill>
                      <a:srgbClr val="009193">
                        <a:alpha val="28627"/>
                      </a:srgbClr>
                    </a:solidFill>
                  </a:tcPr>
                </a:tc>
                <a:tc>
                  <a:txBody>
                    <a:bodyPr/>
                    <a:lstStyle/>
                    <a:p>
                      <a:r>
                        <a:rPr lang="es-ES_tradnl" sz="2000" b="0" kern="1200" dirty="0">
                          <a:solidFill>
                            <a:srgbClr val="152B48"/>
                          </a:solidFill>
                          <a:latin typeface="Montserrat" panose="02000505000000020004" pitchFamily="2" charset="0"/>
                          <a:ea typeface="+mn-ea"/>
                          <a:cs typeface="+mn-cs"/>
                        </a:rPr>
                        <a:t>Mutaciones genéticas, </a:t>
                      </a:r>
                      <a:r>
                        <a:rPr lang="es-ES_tradnl" sz="2000" b="0" kern="1200" dirty="0" err="1">
                          <a:solidFill>
                            <a:srgbClr val="152B48"/>
                          </a:solidFill>
                          <a:latin typeface="Montserrat" panose="02000505000000020004" pitchFamily="2" charset="0"/>
                          <a:ea typeface="+mn-ea"/>
                          <a:cs typeface="+mn-cs"/>
                        </a:rPr>
                        <a:t>coledococele</a:t>
                      </a:r>
                      <a:r>
                        <a:rPr lang="es-ES_tradnl" sz="2000" b="0" kern="1200" dirty="0">
                          <a:solidFill>
                            <a:srgbClr val="152B48"/>
                          </a:solidFill>
                          <a:latin typeface="Montserrat" panose="02000505000000020004" pitchFamily="2" charset="0"/>
                          <a:ea typeface="+mn-ea"/>
                          <a:cs typeface="+mn-cs"/>
                        </a:rPr>
                        <a:t>, páncreas </a:t>
                      </a:r>
                      <a:r>
                        <a:rPr lang="es-ES_tradnl" sz="2000" b="0" kern="1200" dirty="0" err="1">
                          <a:solidFill>
                            <a:srgbClr val="152B48"/>
                          </a:solidFill>
                          <a:latin typeface="Montserrat" panose="02000505000000020004" pitchFamily="2" charset="0"/>
                          <a:ea typeface="+mn-ea"/>
                          <a:cs typeface="+mn-cs"/>
                        </a:rPr>
                        <a:t>divisum</a:t>
                      </a:r>
                      <a:r>
                        <a:rPr lang="es-ES_tradnl" sz="2000" b="0" kern="1200" dirty="0">
                          <a:solidFill>
                            <a:srgbClr val="152B48"/>
                          </a:solidFill>
                          <a:latin typeface="Montserrat" panose="02000505000000020004" pitchFamily="2" charset="0"/>
                          <a:ea typeface="+mn-ea"/>
                          <a:cs typeface="+mn-cs"/>
                        </a:rPr>
                        <a:t>.</a:t>
                      </a:r>
                    </a:p>
                  </a:txBody>
                  <a:tcPr>
                    <a:solidFill>
                      <a:srgbClr val="009193">
                        <a:alpha val="28627"/>
                      </a:srgb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2449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2525" y="184150"/>
            <a:ext cx="3076575" cy="1325563"/>
          </a:xfrm>
        </p:spPr>
        <p:txBody>
          <a:bodyPr/>
          <a:lstStyle/>
          <a:p>
            <a:pPr algn="ctr"/>
            <a:r>
              <a:rPr lang="es-ES_tradnl" b="0" dirty="0"/>
              <a:t>Etiología</a:t>
            </a:r>
          </a:p>
        </p:txBody>
      </p:sp>
      <p:sp>
        <p:nvSpPr>
          <p:cNvPr id="3" name="Marcador de contenido 2"/>
          <p:cNvSpPr>
            <a:spLocks noGrp="1"/>
          </p:cNvSpPr>
          <p:nvPr>
            <p:ph idx="1"/>
          </p:nvPr>
        </p:nvSpPr>
        <p:spPr>
          <a:xfrm>
            <a:off x="1066801" y="1509713"/>
            <a:ext cx="10667997" cy="2090392"/>
          </a:xfrm>
        </p:spPr>
        <p:txBody>
          <a:bodyPr/>
          <a:lstStyle/>
          <a:p>
            <a:r>
              <a:rPr lang="es-ES_tradnl" b="1" dirty="0"/>
              <a:t>Colelitiasis: </a:t>
            </a:r>
          </a:p>
          <a:p>
            <a:pPr lvl="1"/>
            <a:r>
              <a:rPr lang="es-ES_tradnl" dirty="0"/>
              <a:t>40-70% de los casos </a:t>
            </a:r>
          </a:p>
          <a:p>
            <a:pPr lvl="1"/>
            <a:r>
              <a:rPr lang="es-ES_tradnl" dirty="0"/>
              <a:t>3 - 7% pacientes con colelitiasis desarrollan pancreatitis.</a:t>
            </a:r>
          </a:p>
          <a:p>
            <a:pPr lvl="1"/>
            <a:r>
              <a:rPr lang="es-ES_tradnl" dirty="0"/>
              <a:t>Obstrucción de la ampolla de </a:t>
            </a:r>
            <a:r>
              <a:rPr lang="es-ES_tradnl" dirty="0" err="1"/>
              <a:t>Vater</a:t>
            </a:r>
            <a:r>
              <a:rPr lang="es-ES_tradnl" dirty="0"/>
              <a:t>:</a:t>
            </a:r>
          </a:p>
          <a:p>
            <a:pPr lvl="2"/>
            <a:r>
              <a:rPr lang="es-ES_tradnl" dirty="0"/>
              <a:t>Reflujo biliar hacia el conducto pancreático.</a:t>
            </a:r>
          </a:p>
          <a:p>
            <a:pPr lvl="2"/>
            <a:r>
              <a:rPr lang="es-ES_tradnl" dirty="0"/>
              <a:t>Aumento de la presión en el conducto pancreático.</a:t>
            </a:r>
          </a:p>
        </p:txBody>
      </p:sp>
      <p:sp>
        <p:nvSpPr>
          <p:cNvPr id="4" name="Marcador de contenido 3"/>
          <p:cNvSpPr>
            <a:spLocks noGrp="1"/>
          </p:cNvSpPr>
          <p:nvPr>
            <p:ph idx="13"/>
          </p:nvPr>
        </p:nvSpPr>
        <p:spPr>
          <a:xfrm>
            <a:off x="5363817" y="3792737"/>
            <a:ext cx="6684145" cy="2413346"/>
          </a:xfrm>
        </p:spPr>
        <p:txBody>
          <a:bodyPr/>
          <a:lstStyle/>
          <a:p>
            <a:r>
              <a:rPr lang="es-ES_tradnl" dirty="0"/>
              <a:t>Colecistectomía previene recurrencia. </a:t>
            </a:r>
          </a:p>
          <a:p>
            <a:r>
              <a:rPr lang="es-ES_tradnl" dirty="0"/>
              <a:t>Cálculos &lt; 5mm tienen probabilidad mayor de obstruir la ampolla. </a:t>
            </a:r>
          </a:p>
        </p:txBody>
      </p:sp>
    </p:spTree>
    <p:extLst>
      <p:ext uri="{BB962C8B-B14F-4D97-AF65-F5344CB8AC3E}">
        <p14:creationId xmlns:p14="http://schemas.microsoft.com/office/powerpoint/2010/main" val="26500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7134</TotalTime>
  <Words>7114</Words>
  <Application>Microsoft Office PowerPoint</Application>
  <PresentationFormat>Panorámica</PresentationFormat>
  <Paragraphs>586</Paragraphs>
  <Slides>45</Slides>
  <Notes>34</Notes>
  <HiddenSlides>2</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45</vt:i4>
      </vt:variant>
    </vt:vector>
  </HeadingPairs>
  <TitlesOfParts>
    <vt:vector size="49" baseType="lpstr">
      <vt:lpstr>Arial</vt:lpstr>
      <vt:lpstr>Calibri</vt:lpstr>
      <vt:lpstr>Montserrat</vt:lpstr>
      <vt:lpstr>Tema de Office</vt:lpstr>
      <vt:lpstr>Enfoque del paciente con pancreatitis aguda </vt:lpstr>
      <vt:lpstr>Contenido</vt:lpstr>
      <vt:lpstr>Anatomía pancreática</vt:lpstr>
      <vt:lpstr>Anatomía pancreática</vt:lpstr>
      <vt:lpstr>Histología pancreática</vt:lpstr>
      <vt:lpstr>Definición</vt:lpstr>
      <vt:lpstr>Epidemiología</vt:lpstr>
      <vt:lpstr>Etiología</vt:lpstr>
      <vt:lpstr>Etiología</vt:lpstr>
      <vt:lpstr>Etiología</vt:lpstr>
      <vt:lpstr>Etiología</vt:lpstr>
      <vt:lpstr>Etiología </vt:lpstr>
      <vt:lpstr>Etiología</vt:lpstr>
      <vt:lpstr>Fisiopatología</vt:lpstr>
      <vt:lpstr>Fisiopatología</vt:lpstr>
      <vt:lpstr>Fisiopatología</vt:lpstr>
      <vt:lpstr>Pausa</vt:lpstr>
      <vt:lpstr>Diagnóstico</vt:lpstr>
      <vt:lpstr>Diagnóstico</vt:lpstr>
      <vt:lpstr>Diagnóstico</vt:lpstr>
      <vt:lpstr>Laboratorios</vt:lpstr>
      <vt:lpstr>Laboratorios</vt:lpstr>
      <vt:lpstr>Imágenes</vt:lpstr>
      <vt:lpstr>Imágenes</vt:lpstr>
      <vt:lpstr>Imágenes</vt:lpstr>
      <vt:lpstr>Imágenes</vt:lpstr>
      <vt:lpstr>Clasificación de la gravedad</vt:lpstr>
      <vt:lpstr>Puntajes pronósticos</vt:lpstr>
      <vt:lpstr>Puntajes pronósticos</vt:lpstr>
      <vt:lpstr>Puntajes pronósticos</vt:lpstr>
      <vt:lpstr>Enfoque terapéutico</vt:lpstr>
      <vt:lpstr>Enfoque terapéutico</vt:lpstr>
      <vt:lpstr>Presentación de PowerPoint</vt:lpstr>
      <vt:lpstr>Enfoque terapéutico</vt:lpstr>
      <vt:lpstr>Enfoque terapéutico</vt:lpstr>
      <vt:lpstr>Enfoque terapéutico</vt:lpstr>
      <vt:lpstr>Complicaciones</vt:lpstr>
      <vt:lpstr>Mortalidad en pancreatitis aguda</vt:lpstr>
      <vt:lpstr>Complicaciones</vt:lpstr>
      <vt:lpstr>Tratamiento invasivo </vt:lpstr>
      <vt:lpstr>Presentación de PowerPoint</vt:lpstr>
      <vt:lpstr>Resumen</vt:lpstr>
      <vt:lpstr>Resumen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Enfoque del paciente con pancreatitis aguda</dc:title>
  <dc:creator>SANDRA BEATRIZ LOPEZ TAMAYO</dc:creator>
  <cp:lastModifiedBy>User</cp:lastModifiedBy>
  <cp:revision>73</cp:revision>
  <dcterms:created xsi:type="dcterms:W3CDTF">2021-03-06T18:22:58Z</dcterms:created>
  <dcterms:modified xsi:type="dcterms:W3CDTF">2021-05-05T23:43:12Z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707946</vt:lpwstr>
  </property>
  <property fmtid="{D5CDD505-2E9C-101B-9397-08002B2CF9AE}" name="NXPowerLiteSettings" pid="3">
    <vt:lpwstr>C7000400038000</vt:lpwstr>
  </property>
  <property fmtid="{D5CDD505-2E9C-101B-9397-08002B2CF9AE}" name="NXPowerLiteVersion" pid="4">
    <vt:lpwstr>S9.0.3</vt:lpwstr>
  </property>
</Properties>
</file>