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BA7"/>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7" autoAdjust="0"/>
    <p:restoredTop sz="94633"/>
  </p:normalViewPr>
  <p:slideViewPr>
    <p:cSldViewPr snapToGrid="0" showGuides="1">
      <p:cViewPr varScale="1">
        <p:scale>
          <a:sx n="82" d="100"/>
          <a:sy n="82" d="100"/>
        </p:scale>
        <p:origin x="103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38.svg"/><Relationship Id="rId9" Type="http://schemas.openxmlformats.org/officeDocument/2006/relationships/image" Target="../media/image24.png"/></Relationships>
</file>

<file path=ppt/diagrams/_rels/data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6.png"/><Relationship Id="rId7" Type="http://schemas.openxmlformats.org/officeDocument/2006/relationships/image" Target="../media/image22.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38.svg"/><Relationship Id="rId9"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6.png"/><Relationship Id="rId7" Type="http://schemas.openxmlformats.org/officeDocument/2006/relationships/image" Target="../media/image22.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CAD88-9C9E-0244-9011-ED97A706A5B3}" type="doc">
      <dgm:prSet loTypeId="urn:microsoft.com/office/officeart/2005/8/layout/venn1" loCatId="" qsTypeId="urn:microsoft.com/office/officeart/2005/8/quickstyle/simple4" qsCatId="simple" csTypeId="urn:microsoft.com/office/officeart/2005/8/colors/colorful4" csCatId="colorful" phldr="1"/>
      <dgm:spPr/>
    </dgm:pt>
    <dgm:pt modelId="{36D9AABA-B4BC-AA4F-8722-47C70AE4B95C}">
      <dgm:prSet phldrT="[Texto]"/>
      <dgm:spPr/>
      <dgm:t>
        <a:bodyPr/>
        <a:lstStyle/>
        <a:p>
          <a:r>
            <a:rPr lang="es-ES" dirty="0">
              <a:latin typeface="Montserrat" pitchFamily="2" charset="77"/>
            </a:rPr>
            <a:t>Valoración primaria.</a:t>
          </a:r>
        </a:p>
      </dgm:t>
    </dgm:pt>
    <dgm:pt modelId="{C2F78E87-18FE-6D4C-9804-80ABEA419069}" type="parTrans" cxnId="{38481360-AD82-F149-BE5A-71A52B871A1D}">
      <dgm:prSet/>
      <dgm:spPr/>
      <dgm:t>
        <a:bodyPr/>
        <a:lstStyle/>
        <a:p>
          <a:endParaRPr lang="es-ES">
            <a:latin typeface="Montserrat" pitchFamily="2" charset="77"/>
          </a:endParaRPr>
        </a:p>
      </dgm:t>
    </dgm:pt>
    <dgm:pt modelId="{8AC0EAAE-7CFA-7542-A59D-29F3327CEDF0}" type="sibTrans" cxnId="{38481360-AD82-F149-BE5A-71A52B871A1D}">
      <dgm:prSet/>
      <dgm:spPr/>
      <dgm:t>
        <a:bodyPr/>
        <a:lstStyle/>
        <a:p>
          <a:endParaRPr lang="es-ES">
            <a:latin typeface="Montserrat" pitchFamily="2" charset="77"/>
          </a:endParaRPr>
        </a:p>
      </dgm:t>
    </dgm:pt>
    <dgm:pt modelId="{AAEEC5D9-577E-E948-9814-D3E69FE62F04}">
      <dgm:prSet phldrT="[Texto]"/>
      <dgm:spPr/>
      <dgm:t>
        <a:bodyPr/>
        <a:lstStyle/>
        <a:p>
          <a:r>
            <a:rPr lang="es-ES" dirty="0">
              <a:latin typeface="Montserrat" pitchFamily="2" charset="77"/>
            </a:rPr>
            <a:t>Valoración secundaria.</a:t>
          </a:r>
        </a:p>
      </dgm:t>
    </dgm:pt>
    <dgm:pt modelId="{895C87DB-EF8C-7642-84BD-748D2C32C8CF}" type="parTrans" cxnId="{A4DCC66E-0AEE-2144-8480-B93870B365FF}">
      <dgm:prSet/>
      <dgm:spPr/>
      <dgm:t>
        <a:bodyPr/>
        <a:lstStyle/>
        <a:p>
          <a:endParaRPr lang="es-ES">
            <a:latin typeface="Montserrat" pitchFamily="2" charset="77"/>
          </a:endParaRPr>
        </a:p>
      </dgm:t>
    </dgm:pt>
    <dgm:pt modelId="{621C4465-F3B9-E643-B62C-A57A605342C4}" type="sibTrans" cxnId="{A4DCC66E-0AEE-2144-8480-B93870B365FF}">
      <dgm:prSet/>
      <dgm:spPr/>
      <dgm:t>
        <a:bodyPr/>
        <a:lstStyle/>
        <a:p>
          <a:endParaRPr lang="es-ES">
            <a:latin typeface="Montserrat" pitchFamily="2" charset="77"/>
          </a:endParaRPr>
        </a:p>
      </dgm:t>
    </dgm:pt>
    <dgm:pt modelId="{F19B2A06-3A74-534C-8521-66C4BFFE54AD}" type="pres">
      <dgm:prSet presAssocID="{5BFCAD88-9C9E-0244-9011-ED97A706A5B3}" presName="compositeShape" presStyleCnt="0">
        <dgm:presLayoutVars>
          <dgm:chMax val="7"/>
          <dgm:dir/>
          <dgm:resizeHandles val="exact"/>
        </dgm:presLayoutVars>
      </dgm:prSet>
      <dgm:spPr/>
    </dgm:pt>
    <dgm:pt modelId="{83112156-3B41-094C-84DC-4904CDC5E576}" type="pres">
      <dgm:prSet presAssocID="{36D9AABA-B4BC-AA4F-8722-47C70AE4B95C}" presName="circ1" presStyleLbl="vennNode1" presStyleIdx="0" presStyleCnt="2"/>
      <dgm:spPr/>
    </dgm:pt>
    <dgm:pt modelId="{15F0DCF6-4BA1-D34D-9156-69AA1D0EAE1F}" type="pres">
      <dgm:prSet presAssocID="{36D9AABA-B4BC-AA4F-8722-47C70AE4B95C}" presName="circ1Tx" presStyleLbl="revTx" presStyleIdx="0" presStyleCnt="0">
        <dgm:presLayoutVars>
          <dgm:chMax val="0"/>
          <dgm:chPref val="0"/>
          <dgm:bulletEnabled val="1"/>
        </dgm:presLayoutVars>
      </dgm:prSet>
      <dgm:spPr/>
    </dgm:pt>
    <dgm:pt modelId="{381723FC-20E9-B44D-BCCB-F4365605F222}" type="pres">
      <dgm:prSet presAssocID="{AAEEC5D9-577E-E948-9814-D3E69FE62F04}" presName="circ2" presStyleLbl="vennNode1" presStyleIdx="1" presStyleCnt="2"/>
      <dgm:spPr/>
    </dgm:pt>
    <dgm:pt modelId="{76ADE331-F366-CD4C-AE19-F8E6607EE6DE}" type="pres">
      <dgm:prSet presAssocID="{AAEEC5D9-577E-E948-9814-D3E69FE62F04}" presName="circ2Tx" presStyleLbl="revTx" presStyleIdx="0" presStyleCnt="0">
        <dgm:presLayoutVars>
          <dgm:chMax val="0"/>
          <dgm:chPref val="0"/>
          <dgm:bulletEnabled val="1"/>
        </dgm:presLayoutVars>
      </dgm:prSet>
      <dgm:spPr/>
    </dgm:pt>
  </dgm:ptLst>
  <dgm:cxnLst>
    <dgm:cxn modelId="{8140550C-672B-8C4F-A490-F126BF65A363}" type="presOf" srcId="{AAEEC5D9-577E-E948-9814-D3E69FE62F04}" destId="{381723FC-20E9-B44D-BCCB-F4365605F222}" srcOrd="0" destOrd="0" presId="urn:microsoft.com/office/officeart/2005/8/layout/venn1"/>
    <dgm:cxn modelId="{360CC31E-877C-8E47-84A8-9169D391C70D}" type="presOf" srcId="{36D9AABA-B4BC-AA4F-8722-47C70AE4B95C}" destId="{83112156-3B41-094C-84DC-4904CDC5E576}" srcOrd="0" destOrd="0" presId="urn:microsoft.com/office/officeart/2005/8/layout/venn1"/>
    <dgm:cxn modelId="{38481360-AD82-F149-BE5A-71A52B871A1D}" srcId="{5BFCAD88-9C9E-0244-9011-ED97A706A5B3}" destId="{36D9AABA-B4BC-AA4F-8722-47C70AE4B95C}" srcOrd="0" destOrd="0" parTransId="{C2F78E87-18FE-6D4C-9804-80ABEA419069}" sibTransId="{8AC0EAAE-7CFA-7542-A59D-29F3327CEDF0}"/>
    <dgm:cxn modelId="{BA34F04B-42CD-D644-9741-284EC0BED739}" type="presOf" srcId="{36D9AABA-B4BC-AA4F-8722-47C70AE4B95C}" destId="{15F0DCF6-4BA1-D34D-9156-69AA1D0EAE1F}" srcOrd="1" destOrd="0" presId="urn:microsoft.com/office/officeart/2005/8/layout/venn1"/>
    <dgm:cxn modelId="{A4DCC66E-0AEE-2144-8480-B93870B365FF}" srcId="{5BFCAD88-9C9E-0244-9011-ED97A706A5B3}" destId="{AAEEC5D9-577E-E948-9814-D3E69FE62F04}" srcOrd="1" destOrd="0" parTransId="{895C87DB-EF8C-7642-84BD-748D2C32C8CF}" sibTransId="{621C4465-F3B9-E643-B62C-A57A605342C4}"/>
    <dgm:cxn modelId="{BC8B94C6-C716-2345-B9BB-30F6523971B9}" type="presOf" srcId="{AAEEC5D9-577E-E948-9814-D3E69FE62F04}" destId="{76ADE331-F366-CD4C-AE19-F8E6607EE6DE}" srcOrd="1" destOrd="0" presId="urn:microsoft.com/office/officeart/2005/8/layout/venn1"/>
    <dgm:cxn modelId="{A9683BEF-FC0F-BC49-85CE-5AD0BD76B6B1}" type="presOf" srcId="{5BFCAD88-9C9E-0244-9011-ED97A706A5B3}" destId="{F19B2A06-3A74-534C-8521-66C4BFFE54AD}" srcOrd="0" destOrd="0" presId="urn:microsoft.com/office/officeart/2005/8/layout/venn1"/>
    <dgm:cxn modelId="{0488F5C1-C6AB-304E-B530-A459122EE425}" type="presParOf" srcId="{F19B2A06-3A74-534C-8521-66C4BFFE54AD}" destId="{83112156-3B41-094C-84DC-4904CDC5E576}" srcOrd="0" destOrd="0" presId="urn:microsoft.com/office/officeart/2005/8/layout/venn1"/>
    <dgm:cxn modelId="{8A511018-5465-344E-83A4-515EBC29C037}" type="presParOf" srcId="{F19B2A06-3A74-534C-8521-66C4BFFE54AD}" destId="{15F0DCF6-4BA1-D34D-9156-69AA1D0EAE1F}" srcOrd="1" destOrd="0" presId="urn:microsoft.com/office/officeart/2005/8/layout/venn1"/>
    <dgm:cxn modelId="{D526B011-E09A-4B47-85C4-F553F12FE4BB}" type="presParOf" srcId="{F19B2A06-3A74-534C-8521-66C4BFFE54AD}" destId="{381723FC-20E9-B44D-BCCB-F4365605F222}" srcOrd="2" destOrd="0" presId="urn:microsoft.com/office/officeart/2005/8/layout/venn1"/>
    <dgm:cxn modelId="{8C36D5E7-ADD6-B346-A940-5EC53874DBB4}" type="presParOf" srcId="{F19B2A06-3A74-534C-8521-66C4BFFE54AD}" destId="{76ADE331-F366-CD4C-AE19-F8E6607EE6D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FF9A89-7258-4DFE-A4F9-2C965DC7B35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456524-79BA-4048-8353-B779154159EF}">
      <dgm:prSet/>
      <dgm:spPr/>
      <dgm:t>
        <a:bodyPr/>
        <a:lstStyle/>
        <a:p>
          <a:pPr>
            <a:lnSpc>
              <a:spcPct val="100000"/>
            </a:lnSpc>
          </a:pPr>
          <a:r>
            <a:rPr lang="es-CO" dirty="0">
              <a:latin typeface="Montserrat" pitchFamily="2" charset="77"/>
            </a:rPr>
            <a:t>Paciente sin mejoría clínica luego de manejo endoscópico y radiológico.</a:t>
          </a:r>
          <a:endParaRPr lang="en-US" dirty="0">
            <a:latin typeface="Montserrat" pitchFamily="2" charset="77"/>
          </a:endParaRPr>
        </a:p>
      </dgm:t>
    </dgm:pt>
    <dgm:pt modelId="{88830C6A-73EC-4791-A9CE-6491AF7EA2F0}" type="parTrans" cxnId="{165D0286-03BF-4447-88C5-6B6BAD165E9B}">
      <dgm:prSet/>
      <dgm:spPr/>
      <dgm:t>
        <a:bodyPr/>
        <a:lstStyle/>
        <a:p>
          <a:pPr>
            <a:lnSpc>
              <a:spcPct val="100000"/>
            </a:lnSpc>
          </a:pPr>
          <a:endParaRPr lang="en-US">
            <a:latin typeface="Montserrat" pitchFamily="2" charset="77"/>
          </a:endParaRPr>
        </a:p>
      </dgm:t>
    </dgm:pt>
    <dgm:pt modelId="{893C2DEF-6538-43BB-A221-D277708E6928}" type="sibTrans" cxnId="{165D0286-03BF-4447-88C5-6B6BAD165E9B}">
      <dgm:prSet/>
      <dgm:spPr/>
      <dgm:t>
        <a:bodyPr/>
        <a:lstStyle/>
        <a:p>
          <a:pPr>
            <a:lnSpc>
              <a:spcPct val="100000"/>
            </a:lnSpc>
          </a:pPr>
          <a:endParaRPr lang="en-US">
            <a:latin typeface="Montserrat" pitchFamily="2" charset="77"/>
          </a:endParaRPr>
        </a:p>
      </dgm:t>
    </dgm:pt>
    <dgm:pt modelId="{CE89FE67-0108-478A-A61F-E1EFDA074888}">
      <dgm:prSet/>
      <dgm:spPr/>
      <dgm:t>
        <a:bodyPr/>
        <a:lstStyle/>
        <a:p>
          <a:pPr>
            <a:lnSpc>
              <a:spcPct val="100000"/>
            </a:lnSpc>
          </a:pPr>
          <a:r>
            <a:rPr lang="es-CO" dirty="0">
              <a:latin typeface="Montserrat" pitchFamily="2" charset="77"/>
            </a:rPr>
            <a:t>Es crítica la localización prequirúrgica de la lesión.</a:t>
          </a:r>
          <a:endParaRPr lang="en-US" dirty="0">
            <a:latin typeface="Montserrat" pitchFamily="2" charset="77"/>
          </a:endParaRPr>
        </a:p>
      </dgm:t>
    </dgm:pt>
    <dgm:pt modelId="{F6A51FE4-459C-4838-82EB-271842ED6DC7}" type="parTrans" cxnId="{ECB2A238-5DFA-467B-8740-B166C05748EF}">
      <dgm:prSet/>
      <dgm:spPr/>
      <dgm:t>
        <a:bodyPr/>
        <a:lstStyle/>
        <a:p>
          <a:pPr>
            <a:lnSpc>
              <a:spcPct val="100000"/>
            </a:lnSpc>
          </a:pPr>
          <a:endParaRPr lang="en-US">
            <a:latin typeface="Montserrat" pitchFamily="2" charset="77"/>
          </a:endParaRPr>
        </a:p>
      </dgm:t>
    </dgm:pt>
    <dgm:pt modelId="{587BF5AA-4B77-49A7-89A4-DB59B6724BBA}" type="sibTrans" cxnId="{ECB2A238-5DFA-467B-8740-B166C05748EF}">
      <dgm:prSet/>
      <dgm:spPr/>
      <dgm:t>
        <a:bodyPr/>
        <a:lstStyle/>
        <a:p>
          <a:pPr>
            <a:lnSpc>
              <a:spcPct val="100000"/>
            </a:lnSpc>
          </a:pPr>
          <a:endParaRPr lang="en-US">
            <a:latin typeface="Montserrat" pitchFamily="2" charset="77"/>
          </a:endParaRPr>
        </a:p>
      </dgm:t>
    </dgm:pt>
    <dgm:pt modelId="{052F3668-0852-4466-845B-4F368F30DD54}">
      <dgm:prSet/>
      <dgm:spPr/>
      <dgm:t>
        <a:bodyPr/>
        <a:lstStyle/>
        <a:p>
          <a:pPr>
            <a:lnSpc>
              <a:spcPct val="100000"/>
            </a:lnSpc>
          </a:pPr>
          <a:r>
            <a:rPr lang="es-CO" dirty="0">
              <a:latin typeface="Montserrat" pitchFamily="2" charset="77"/>
            </a:rPr>
            <a:t>Prevenir colectomías subtotales. Buscar resecciones segmentarias.</a:t>
          </a:r>
          <a:endParaRPr lang="en-US" dirty="0">
            <a:latin typeface="Montserrat" pitchFamily="2" charset="77"/>
          </a:endParaRPr>
        </a:p>
      </dgm:t>
    </dgm:pt>
    <dgm:pt modelId="{7B075589-1237-4C14-9BC6-438F38B0BB92}" type="parTrans" cxnId="{A9C58C6A-5D39-40EF-B8A1-91007AC4569E}">
      <dgm:prSet/>
      <dgm:spPr/>
      <dgm:t>
        <a:bodyPr/>
        <a:lstStyle/>
        <a:p>
          <a:pPr>
            <a:lnSpc>
              <a:spcPct val="100000"/>
            </a:lnSpc>
          </a:pPr>
          <a:endParaRPr lang="en-US">
            <a:latin typeface="Montserrat" pitchFamily="2" charset="77"/>
          </a:endParaRPr>
        </a:p>
      </dgm:t>
    </dgm:pt>
    <dgm:pt modelId="{1D1F10A7-54BB-4C78-B809-2A76B55BE116}" type="sibTrans" cxnId="{A9C58C6A-5D39-40EF-B8A1-91007AC4569E}">
      <dgm:prSet/>
      <dgm:spPr/>
      <dgm:t>
        <a:bodyPr/>
        <a:lstStyle/>
        <a:p>
          <a:pPr>
            <a:lnSpc>
              <a:spcPct val="100000"/>
            </a:lnSpc>
          </a:pPr>
          <a:endParaRPr lang="en-US">
            <a:latin typeface="Montserrat" pitchFamily="2" charset="77"/>
          </a:endParaRPr>
        </a:p>
      </dgm:t>
    </dgm:pt>
    <dgm:pt modelId="{C4A6A725-EA59-4124-A523-45142A74CA83}">
      <dgm:prSet/>
      <dgm:spPr/>
      <dgm:t>
        <a:bodyPr/>
        <a:lstStyle/>
        <a:p>
          <a:pPr>
            <a:lnSpc>
              <a:spcPct val="100000"/>
            </a:lnSpc>
          </a:pPr>
          <a:r>
            <a:rPr lang="es-CO" dirty="0">
              <a:latin typeface="Montserrat" pitchFamily="2" charset="77"/>
            </a:rPr>
            <a:t>Evitar resecciones empíricas. Si no es posible, encontrar el sitio de sangrado y ya se excluyó el sangrado superior: colectomía subtotal.</a:t>
          </a:r>
          <a:endParaRPr lang="en-US" dirty="0">
            <a:latin typeface="Montserrat" pitchFamily="2" charset="77"/>
          </a:endParaRPr>
        </a:p>
      </dgm:t>
    </dgm:pt>
    <dgm:pt modelId="{D0171C2D-3590-436C-ADAE-A41A5FED5727}" type="parTrans" cxnId="{A0C42B8D-4636-4B03-A010-767A48485850}">
      <dgm:prSet/>
      <dgm:spPr/>
      <dgm:t>
        <a:bodyPr/>
        <a:lstStyle/>
        <a:p>
          <a:pPr>
            <a:lnSpc>
              <a:spcPct val="100000"/>
            </a:lnSpc>
          </a:pPr>
          <a:endParaRPr lang="en-US">
            <a:latin typeface="Montserrat" pitchFamily="2" charset="77"/>
          </a:endParaRPr>
        </a:p>
      </dgm:t>
    </dgm:pt>
    <dgm:pt modelId="{62AF9FF6-94E0-4CE4-BAB5-70195CB2CDE2}" type="sibTrans" cxnId="{A0C42B8D-4636-4B03-A010-767A48485850}">
      <dgm:prSet/>
      <dgm:spPr/>
      <dgm:t>
        <a:bodyPr/>
        <a:lstStyle/>
        <a:p>
          <a:pPr>
            <a:lnSpc>
              <a:spcPct val="100000"/>
            </a:lnSpc>
          </a:pPr>
          <a:endParaRPr lang="en-US">
            <a:latin typeface="Montserrat" pitchFamily="2" charset="77"/>
          </a:endParaRPr>
        </a:p>
      </dgm:t>
    </dgm:pt>
    <dgm:pt modelId="{AA990B16-6B91-3547-91C3-E2A41AD8B647}" type="pres">
      <dgm:prSet presAssocID="{F0FF9A89-7258-4DFE-A4F9-2C965DC7B351}" presName="linear" presStyleCnt="0">
        <dgm:presLayoutVars>
          <dgm:animLvl val="lvl"/>
          <dgm:resizeHandles val="exact"/>
        </dgm:presLayoutVars>
      </dgm:prSet>
      <dgm:spPr/>
    </dgm:pt>
    <dgm:pt modelId="{5626B26D-0713-8C4D-B9CA-B8E6BC52DE55}" type="pres">
      <dgm:prSet presAssocID="{AD456524-79BA-4048-8353-B779154159EF}" presName="parentText" presStyleLbl="node1" presStyleIdx="0" presStyleCnt="4">
        <dgm:presLayoutVars>
          <dgm:chMax val="0"/>
          <dgm:bulletEnabled val="1"/>
        </dgm:presLayoutVars>
      </dgm:prSet>
      <dgm:spPr/>
    </dgm:pt>
    <dgm:pt modelId="{42D22CD4-0742-5A42-9457-E9166FDBBD7A}" type="pres">
      <dgm:prSet presAssocID="{893C2DEF-6538-43BB-A221-D277708E6928}" presName="spacer" presStyleCnt="0"/>
      <dgm:spPr/>
    </dgm:pt>
    <dgm:pt modelId="{16686778-9A15-A04F-BDE2-FD72B62B794B}" type="pres">
      <dgm:prSet presAssocID="{CE89FE67-0108-478A-A61F-E1EFDA074888}" presName="parentText" presStyleLbl="node1" presStyleIdx="1" presStyleCnt="4">
        <dgm:presLayoutVars>
          <dgm:chMax val="0"/>
          <dgm:bulletEnabled val="1"/>
        </dgm:presLayoutVars>
      </dgm:prSet>
      <dgm:spPr/>
    </dgm:pt>
    <dgm:pt modelId="{A91D1580-0697-574C-97F5-4D39BD9CE487}" type="pres">
      <dgm:prSet presAssocID="{587BF5AA-4B77-49A7-89A4-DB59B6724BBA}" presName="spacer" presStyleCnt="0"/>
      <dgm:spPr/>
    </dgm:pt>
    <dgm:pt modelId="{76FC8776-C489-9E49-A202-85AB5630FBB3}" type="pres">
      <dgm:prSet presAssocID="{052F3668-0852-4466-845B-4F368F30DD54}" presName="parentText" presStyleLbl="node1" presStyleIdx="2" presStyleCnt="4">
        <dgm:presLayoutVars>
          <dgm:chMax val="0"/>
          <dgm:bulletEnabled val="1"/>
        </dgm:presLayoutVars>
      </dgm:prSet>
      <dgm:spPr/>
    </dgm:pt>
    <dgm:pt modelId="{F2E339DB-DB69-B742-8E32-57841A865DCE}" type="pres">
      <dgm:prSet presAssocID="{1D1F10A7-54BB-4C78-B809-2A76B55BE116}" presName="spacer" presStyleCnt="0"/>
      <dgm:spPr/>
    </dgm:pt>
    <dgm:pt modelId="{136CFDBB-0F8F-A34F-9BC5-1D1B034C27DD}" type="pres">
      <dgm:prSet presAssocID="{C4A6A725-EA59-4124-A523-45142A74CA83}" presName="parentText" presStyleLbl="node1" presStyleIdx="3" presStyleCnt="4">
        <dgm:presLayoutVars>
          <dgm:chMax val="0"/>
          <dgm:bulletEnabled val="1"/>
        </dgm:presLayoutVars>
      </dgm:prSet>
      <dgm:spPr/>
    </dgm:pt>
  </dgm:ptLst>
  <dgm:cxnLst>
    <dgm:cxn modelId="{291D4124-03B7-B74F-B93A-58F419E71BEA}" type="presOf" srcId="{AD456524-79BA-4048-8353-B779154159EF}" destId="{5626B26D-0713-8C4D-B9CA-B8E6BC52DE55}" srcOrd="0" destOrd="0" presId="urn:microsoft.com/office/officeart/2005/8/layout/vList2"/>
    <dgm:cxn modelId="{ECB2A238-5DFA-467B-8740-B166C05748EF}" srcId="{F0FF9A89-7258-4DFE-A4F9-2C965DC7B351}" destId="{CE89FE67-0108-478A-A61F-E1EFDA074888}" srcOrd="1" destOrd="0" parTransId="{F6A51FE4-459C-4838-82EB-271842ED6DC7}" sibTransId="{587BF5AA-4B77-49A7-89A4-DB59B6724BBA}"/>
    <dgm:cxn modelId="{A9C58C6A-5D39-40EF-B8A1-91007AC4569E}" srcId="{F0FF9A89-7258-4DFE-A4F9-2C965DC7B351}" destId="{052F3668-0852-4466-845B-4F368F30DD54}" srcOrd="2" destOrd="0" parTransId="{7B075589-1237-4C14-9BC6-438F38B0BB92}" sibTransId="{1D1F10A7-54BB-4C78-B809-2A76B55BE116}"/>
    <dgm:cxn modelId="{165D0286-03BF-4447-88C5-6B6BAD165E9B}" srcId="{F0FF9A89-7258-4DFE-A4F9-2C965DC7B351}" destId="{AD456524-79BA-4048-8353-B779154159EF}" srcOrd="0" destOrd="0" parTransId="{88830C6A-73EC-4791-A9CE-6491AF7EA2F0}" sibTransId="{893C2DEF-6538-43BB-A221-D277708E6928}"/>
    <dgm:cxn modelId="{A0C42B8D-4636-4B03-A010-767A48485850}" srcId="{F0FF9A89-7258-4DFE-A4F9-2C965DC7B351}" destId="{C4A6A725-EA59-4124-A523-45142A74CA83}" srcOrd="3" destOrd="0" parTransId="{D0171C2D-3590-436C-ADAE-A41A5FED5727}" sibTransId="{62AF9FF6-94E0-4CE4-BAB5-70195CB2CDE2}"/>
    <dgm:cxn modelId="{0D31E0A1-4D10-CA40-8142-5800F36C1DA6}" type="presOf" srcId="{CE89FE67-0108-478A-A61F-E1EFDA074888}" destId="{16686778-9A15-A04F-BDE2-FD72B62B794B}" srcOrd="0" destOrd="0" presId="urn:microsoft.com/office/officeart/2005/8/layout/vList2"/>
    <dgm:cxn modelId="{1C89FED9-FBB1-1046-886A-D8A0CF508E79}" type="presOf" srcId="{052F3668-0852-4466-845B-4F368F30DD54}" destId="{76FC8776-C489-9E49-A202-85AB5630FBB3}" srcOrd="0" destOrd="0" presId="urn:microsoft.com/office/officeart/2005/8/layout/vList2"/>
    <dgm:cxn modelId="{64B682ED-59F8-464F-9BC9-466551F05124}" type="presOf" srcId="{F0FF9A89-7258-4DFE-A4F9-2C965DC7B351}" destId="{AA990B16-6B91-3547-91C3-E2A41AD8B647}" srcOrd="0" destOrd="0" presId="urn:microsoft.com/office/officeart/2005/8/layout/vList2"/>
    <dgm:cxn modelId="{4B04F6FC-7E03-1C44-8E0D-28D3C480E891}" type="presOf" srcId="{C4A6A725-EA59-4124-A523-45142A74CA83}" destId="{136CFDBB-0F8F-A34F-9BC5-1D1B034C27DD}" srcOrd="0" destOrd="0" presId="urn:microsoft.com/office/officeart/2005/8/layout/vList2"/>
    <dgm:cxn modelId="{534F967B-F555-F745-B9A9-78BCCF17D03F}" type="presParOf" srcId="{AA990B16-6B91-3547-91C3-E2A41AD8B647}" destId="{5626B26D-0713-8C4D-B9CA-B8E6BC52DE55}" srcOrd="0" destOrd="0" presId="urn:microsoft.com/office/officeart/2005/8/layout/vList2"/>
    <dgm:cxn modelId="{9CC4EBC3-D9D9-C34F-BB2F-7B66982CD2CD}" type="presParOf" srcId="{AA990B16-6B91-3547-91C3-E2A41AD8B647}" destId="{42D22CD4-0742-5A42-9457-E9166FDBBD7A}" srcOrd="1" destOrd="0" presId="urn:microsoft.com/office/officeart/2005/8/layout/vList2"/>
    <dgm:cxn modelId="{3F5BBEEC-DB92-CC45-AA72-5FA880FFD2B2}" type="presParOf" srcId="{AA990B16-6B91-3547-91C3-E2A41AD8B647}" destId="{16686778-9A15-A04F-BDE2-FD72B62B794B}" srcOrd="2" destOrd="0" presId="urn:microsoft.com/office/officeart/2005/8/layout/vList2"/>
    <dgm:cxn modelId="{A6BFB582-1AD9-8C4F-9D8D-CB6807942DCA}" type="presParOf" srcId="{AA990B16-6B91-3547-91C3-E2A41AD8B647}" destId="{A91D1580-0697-574C-97F5-4D39BD9CE487}" srcOrd="3" destOrd="0" presId="urn:microsoft.com/office/officeart/2005/8/layout/vList2"/>
    <dgm:cxn modelId="{5384AB8E-9715-8743-9CF0-772A183F8071}" type="presParOf" srcId="{AA990B16-6B91-3547-91C3-E2A41AD8B647}" destId="{76FC8776-C489-9E49-A202-85AB5630FBB3}" srcOrd="4" destOrd="0" presId="urn:microsoft.com/office/officeart/2005/8/layout/vList2"/>
    <dgm:cxn modelId="{09BCEB23-1F12-A14E-9D09-35BFC5B6584D}" type="presParOf" srcId="{AA990B16-6B91-3547-91C3-E2A41AD8B647}" destId="{F2E339DB-DB69-B742-8E32-57841A865DCE}" srcOrd="5" destOrd="0" presId="urn:microsoft.com/office/officeart/2005/8/layout/vList2"/>
    <dgm:cxn modelId="{E86EF6E7-622B-B44B-BB72-BE881C1025D6}" type="presParOf" srcId="{AA990B16-6B91-3547-91C3-E2A41AD8B647}" destId="{136CFDBB-0F8F-A34F-9BC5-1D1B034C27D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71AA4-CA38-467C-8154-C06513B3DE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29849C9-A40B-430F-B11F-DC17B1C8E98A}">
      <dgm:prSet/>
      <dgm:spPr/>
      <dgm:t>
        <a:bodyPr/>
        <a:lstStyle/>
        <a:p>
          <a:r>
            <a:rPr lang="es-CO" dirty="0">
              <a:latin typeface="Montserrat" pitchFamily="2" charset="77"/>
            </a:rPr>
            <a:t>Buscan identificar en el paciente con hemorragia digestiva de origen </a:t>
          </a:r>
          <a:r>
            <a:rPr lang="es-CO" b="1" dirty="0">
              <a:latin typeface="Montserrat" pitchFamily="2" charset="77"/>
            </a:rPr>
            <a:t>no</a:t>
          </a:r>
          <a:r>
            <a:rPr lang="es-CO" dirty="0">
              <a:latin typeface="Montserrat" pitchFamily="2" charset="77"/>
            </a:rPr>
            <a:t> variceal aquellos con mayor riesgo de </a:t>
          </a:r>
          <a:r>
            <a:rPr lang="es-CO" b="1" dirty="0">
              <a:latin typeface="Montserrat" pitchFamily="2" charset="77"/>
            </a:rPr>
            <a:t>muerte</a:t>
          </a:r>
          <a:r>
            <a:rPr lang="es-CO" dirty="0">
              <a:latin typeface="Montserrat" pitchFamily="2" charset="77"/>
            </a:rPr>
            <a:t> y resangrado.</a:t>
          </a:r>
          <a:endParaRPr lang="en-US" dirty="0">
            <a:latin typeface="Montserrat" pitchFamily="2" charset="77"/>
          </a:endParaRPr>
        </a:p>
      </dgm:t>
    </dgm:pt>
    <dgm:pt modelId="{49848E22-9625-433D-9C51-18FF1E038B00}" type="parTrans" cxnId="{790F0F40-640D-40E1-A510-7964152A9984}">
      <dgm:prSet/>
      <dgm:spPr/>
      <dgm:t>
        <a:bodyPr/>
        <a:lstStyle/>
        <a:p>
          <a:endParaRPr lang="en-US">
            <a:latin typeface="Montserrat" pitchFamily="2" charset="77"/>
          </a:endParaRPr>
        </a:p>
      </dgm:t>
    </dgm:pt>
    <dgm:pt modelId="{219E0D2A-F19E-4F93-8660-4F9C61B27CDC}" type="sibTrans" cxnId="{790F0F40-640D-40E1-A510-7964152A9984}">
      <dgm:prSet/>
      <dgm:spPr/>
      <dgm:t>
        <a:bodyPr/>
        <a:lstStyle/>
        <a:p>
          <a:endParaRPr lang="en-US">
            <a:latin typeface="Montserrat" pitchFamily="2" charset="77"/>
          </a:endParaRPr>
        </a:p>
      </dgm:t>
    </dgm:pt>
    <dgm:pt modelId="{7F912A53-FEB6-4338-AD75-4E0104EFBC5D}">
      <dgm:prSet/>
      <dgm:spPr/>
      <dgm:t>
        <a:bodyPr/>
        <a:lstStyle/>
        <a:p>
          <a:r>
            <a:rPr lang="es-CO" dirty="0">
              <a:latin typeface="Montserrat" pitchFamily="2" charset="77"/>
            </a:rPr>
            <a:t>Definir requerimiento de asistencia hospitalaria y proridad de EDS.</a:t>
          </a:r>
          <a:endParaRPr lang="en-US" dirty="0">
            <a:latin typeface="Montserrat" pitchFamily="2" charset="77"/>
          </a:endParaRPr>
        </a:p>
      </dgm:t>
    </dgm:pt>
    <dgm:pt modelId="{B38F674D-A315-4F6C-B396-EA7F50355D22}" type="parTrans" cxnId="{568497CB-8E82-4E72-B05E-A42D5A413856}">
      <dgm:prSet/>
      <dgm:spPr/>
      <dgm:t>
        <a:bodyPr/>
        <a:lstStyle/>
        <a:p>
          <a:endParaRPr lang="en-US">
            <a:latin typeface="Montserrat" pitchFamily="2" charset="77"/>
          </a:endParaRPr>
        </a:p>
      </dgm:t>
    </dgm:pt>
    <dgm:pt modelId="{6C301693-1C59-46D1-A28E-709BA3244D91}" type="sibTrans" cxnId="{568497CB-8E82-4E72-B05E-A42D5A413856}">
      <dgm:prSet/>
      <dgm:spPr/>
      <dgm:t>
        <a:bodyPr/>
        <a:lstStyle/>
        <a:p>
          <a:endParaRPr lang="en-US">
            <a:latin typeface="Montserrat" pitchFamily="2" charset="77"/>
          </a:endParaRPr>
        </a:p>
      </dgm:t>
    </dgm:pt>
    <dgm:pt modelId="{ED3A4FC9-CC9C-4CC9-BCA2-D6D258394A1A}">
      <dgm:prSet/>
      <dgm:spPr/>
      <dgm:t>
        <a:bodyPr/>
        <a:lstStyle/>
        <a:p>
          <a:r>
            <a:rPr lang="es-CO" dirty="0">
              <a:latin typeface="Montserrat" pitchFamily="2" charset="77"/>
            </a:rPr>
            <a:t>Pre y postendoscópicas.</a:t>
          </a:r>
          <a:endParaRPr lang="en-US" dirty="0">
            <a:latin typeface="Montserrat" pitchFamily="2" charset="77"/>
          </a:endParaRPr>
        </a:p>
      </dgm:t>
    </dgm:pt>
    <dgm:pt modelId="{DE6161EB-2F17-46DB-A612-1B4A9A64385D}" type="parTrans" cxnId="{83899014-172E-48A7-B0D8-3DD53A65564D}">
      <dgm:prSet/>
      <dgm:spPr/>
      <dgm:t>
        <a:bodyPr/>
        <a:lstStyle/>
        <a:p>
          <a:endParaRPr lang="en-US">
            <a:latin typeface="Montserrat" pitchFamily="2" charset="77"/>
          </a:endParaRPr>
        </a:p>
      </dgm:t>
    </dgm:pt>
    <dgm:pt modelId="{2D9C58F1-DE17-4089-B34D-3E80E1A0D69F}" type="sibTrans" cxnId="{83899014-172E-48A7-B0D8-3DD53A65564D}">
      <dgm:prSet/>
      <dgm:spPr/>
      <dgm:t>
        <a:bodyPr/>
        <a:lstStyle/>
        <a:p>
          <a:endParaRPr lang="en-US">
            <a:latin typeface="Montserrat" pitchFamily="2" charset="77"/>
          </a:endParaRPr>
        </a:p>
      </dgm:t>
    </dgm:pt>
    <dgm:pt modelId="{4B3F7F55-87A0-4AE9-88A1-973C825FA4D4}" type="pres">
      <dgm:prSet presAssocID="{B9D71AA4-CA38-467C-8154-C06513B3DEF4}" presName="root" presStyleCnt="0">
        <dgm:presLayoutVars>
          <dgm:dir/>
          <dgm:resizeHandles val="exact"/>
        </dgm:presLayoutVars>
      </dgm:prSet>
      <dgm:spPr/>
    </dgm:pt>
    <dgm:pt modelId="{A701ABCD-1717-4285-937D-B766E5407253}" type="pres">
      <dgm:prSet presAssocID="{629849C9-A40B-430F-B11F-DC17B1C8E98A}" presName="compNode" presStyleCnt="0"/>
      <dgm:spPr/>
    </dgm:pt>
    <dgm:pt modelId="{0786AF91-03BB-4759-B41F-68700ADD7466}" type="pres">
      <dgm:prSet presAssocID="{629849C9-A40B-430F-B11F-DC17B1C8E98A}" presName="bgRect" presStyleLbl="bgShp" presStyleIdx="0" presStyleCnt="3"/>
      <dgm:spPr/>
    </dgm:pt>
    <dgm:pt modelId="{1DB4EF67-17FA-45E4-A622-53CADE0A37D1}" type="pres">
      <dgm:prSet presAssocID="{629849C9-A40B-430F-B11F-DC17B1C8E9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70E3AC22-92AD-491A-9D87-BB510E01BEDB}" type="pres">
      <dgm:prSet presAssocID="{629849C9-A40B-430F-B11F-DC17B1C8E98A}" presName="spaceRect" presStyleCnt="0"/>
      <dgm:spPr/>
    </dgm:pt>
    <dgm:pt modelId="{1E1F1979-B9DA-4C1F-B37A-0B8456F6F725}" type="pres">
      <dgm:prSet presAssocID="{629849C9-A40B-430F-B11F-DC17B1C8E98A}" presName="parTx" presStyleLbl="revTx" presStyleIdx="0" presStyleCnt="3">
        <dgm:presLayoutVars>
          <dgm:chMax val="0"/>
          <dgm:chPref val="0"/>
        </dgm:presLayoutVars>
      </dgm:prSet>
      <dgm:spPr/>
    </dgm:pt>
    <dgm:pt modelId="{901BEEBC-CCA7-4211-8570-9F3C4067DB8B}" type="pres">
      <dgm:prSet presAssocID="{219E0D2A-F19E-4F93-8660-4F9C61B27CDC}" presName="sibTrans" presStyleCnt="0"/>
      <dgm:spPr/>
    </dgm:pt>
    <dgm:pt modelId="{139F3518-D0D6-4FCB-B4A3-9EE299B08D75}" type="pres">
      <dgm:prSet presAssocID="{7F912A53-FEB6-4338-AD75-4E0104EFBC5D}" presName="compNode" presStyleCnt="0"/>
      <dgm:spPr/>
    </dgm:pt>
    <dgm:pt modelId="{52081049-290D-4972-813E-13F5493C5473}" type="pres">
      <dgm:prSet presAssocID="{7F912A53-FEB6-4338-AD75-4E0104EFBC5D}" presName="bgRect" presStyleLbl="bgShp" presStyleIdx="1" presStyleCnt="3"/>
      <dgm:spPr/>
    </dgm:pt>
    <dgm:pt modelId="{4ECA77D4-0C63-476C-90E6-3BA6B7AAB58C}" type="pres">
      <dgm:prSet presAssocID="{7F912A53-FEB6-4338-AD75-4E0104EFBC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B1CDC1A4-5C9F-4AAF-9B03-D036723756EE}" type="pres">
      <dgm:prSet presAssocID="{7F912A53-FEB6-4338-AD75-4E0104EFBC5D}" presName="spaceRect" presStyleCnt="0"/>
      <dgm:spPr/>
    </dgm:pt>
    <dgm:pt modelId="{E804A3CE-CC32-41DE-9AE4-E3CB04AEB917}" type="pres">
      <dgm:prSet presAssocID="{7F912A53-FEB6-4338-AD75-4E0104EFBC5D}" presName="parTx" presStyleLbl="revTx" presStyleIdx="1" presStyleCnt="3">
        <dgm:presLayoutVars>
          <dgm:chMax val="0"/>
          <dgm:chPref val="0"/>
        </dgm:presLayoutVars>
      </dgm:prSet>
      <dgm:spPr/>
    </dgm:pt>
    <dgm:pt modelId="{7DCDCC77-1DD9-456C-99A2-C661EE4A670A}" type="pres">
      <dgm:prSet presAssocID="{6C301693-1C59-46D1-A28E-709BA3244D91}" presName="sibTrans" presStyleCnt="0"/>
      <dgm:spPr/>
    </dgm:pt>
    <dgm:pt modelId="{C05517C4-7BDA-43C4-B477-3D7AB2EA7586}" type="pres">
      <dgm:prSet presAssocID="{ED3A4FC9-CC9C-4CC9-BCA2-D6D258394A1A}" presName="compNode" presStyleCnt="0"/>
      <dgm:spPr/>
    </dgm:pt>
    <dgm:pt modelId="{37D4B5E4-F9F7-488A-B256-D28402DE6CA1}" type="pres">
      <dgm:prSet presAssocID="{ED3A4FC9-CC9C-4CC9-BCA2-D6D258394A1A}" presName="bgRect" presStyleLbl="bgShp" presStyleIdx="2" presStyleCnt="3"/>
      <dgm:spPr/>
    </dgm:pt>
    <dgm:pt modelId="{D9B75ECC-80F4-47EC-BD32-E044F8F3540E}" type="pres">
      <dgm:prSet presAssocID="{ED3A4FC9-CC9C-4CC9-BCA2-D6D258394A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799D1726-DF24-4121-8A4D-9B57A80E079F}" type="pres">
      <dgm:prSet presAssocID="{ED3A4FC9-CC9C-4CC9-BCA2-D6D258394A1A}" presName="spaceRect" presStyleCnt="0"/>
      <dgm:spPr/>
    </dgm:pt>
    <dgm:pt modelId="{8C949E1A-B883-47BB-9C36-7E579ADABCF0}" type="pres">
      <dgm:prSet presAssocID="{ED3A4FC9-CC9C-4CC9-BCA2-D6D258394A1A}" presName="parTx" presStyleLbl="revTx" presStyleIdx="2" presStyleCnt="3">
        <dgm:presLayoutVars>
          <dgm:chMax val="0"/>
          <dgm:chPref val="0"/>
        </dgm:presLayoutVars>
      </dgm:prSet>
      <dgm:spPr/>
    </dgm:pt>
  </dgm:ptLst>
  <dgm:cxnLst>
    <dgm:cxn modelId="{83899014-172E-48A7-B0D8-3DD53A65564D}" srcId="{B9D71AA4-CA38-467C-8154-C06513B3DEF4}" destId="{ED3A4FC9-CC9C-4CC9-BCA2-D6D258394A1A}" srcOrd="2" destOrd="0" parTransId="{DE6161EB-2F17-46DB-A612-1B4A9A64385D}" sibTransId="{2D9C58F1-DE17-4089-B34D-3E80E1A0D69F}"/>
    <dgm:cxn modelId="{790F0F40-640D-40E1-A510-7964152A9984}" srcId="{B9D71AA4-CA38-467C-8154-C06513B3DEF4}" destId="{629849C9-A40B-430F-B11F-DC17B1C8E98A}" srcOrd="0" destOrd="0" parTransId="{49848E22-9625-433D-9C51-18FF1E038B00}" sibTransId="{219E0D2A-F19E-4F93-8660-4F9C61B27CDC}"/>
    <dgm:cxn modelId="{E6493887-BCC0-4995-8F71-A7A3584369E8}" type="presOf" srcId="{629849C9-A40B-430F-B11F-DC17B1C8E98A}" destId="{1E1F1979-B9DA-4C1F-B37A-0B8456F6F725}" srcOrd="0" destOrd="0" presId="urn:microsoft.com/office/officeart/2018/2/layout/IconVerticalSolidList"/>
    <dgm:cxn modelId="{84F0399A-16D3-468C-9A60-2576B995EB45}" type="presOf" srcId="{B9D71AA4-CA38-467C-8154-C06513B3DEF4}" destId="{4B3F7F55-87A0-4AE9-88A1-973C825FA4D4}" srcOrd="0" destOrd="0" presId="urn:microsoft.com/office/officeart/2018/2/layout/IconVerticalSolidList"/>
    <dgm:cxn modelId="{818B33C3-8612-43C0-B863-7259872D32C0}" type="presOf" srcId="{7F912A53-FEB6-4338-AD75-4E0104EFBC5D}" destId="{E804A3CE-CC32-41DE-9AE4-E3CB04AEB917}" srcOrd="0" destOrd="0" presId="urn:microsoft.com/office/officeart/2018/2/layout/IconVerticalSolidList"/>
    <dgm:cxn modelId="{568497CB-8E82-4E72-B05E-A42D5A413856}" srcId="{B9D71AA4-CA38-467C-8154-C06513B3DEF4}" destId="{7F912A53-FEB6-4338-AD75-4E0104EFBC5D}" srcOrd="1" destOrd="0" parTransId="{B38F674D-A315-4F6C-B396-EA7F50355D22}" sibTransId="{6C301693-1C59-46D1-A28E-709BA3244D91}"/>
    <dgm:cxn modelId="{1818D7E2-3D76-4817-84A8-CD3ECFC4BFCB}" type="presOf" srcId="{ED3A4FC9-CC9C-4CC9-BCA2-D6D258394A1A}" destId="{8C949E1A-B883-47BB-9C36-7E579ADABCF0}" srcOrd="0" destOrd="0" presId="urn:microsoft.com/office/officeart/2018/2/layout/IconVerticalSolidList"/>
    <dgm:cxn modelId="{A770A64A-E69B-47CB-8392-915E8438EC8C}" type="presParOf" srcId="{4B3F7F55-87A0-4AE9-88A1-973C825FA4D4}" destId="{A701ABCD-1717-4285-937D-B766E5407253}" srcOrd="0" destOrd="0" presId="urn:microsoft.com/office/officeart/2018/2/layout/IconVerticalSolidList"/>
    <dgm:cxn modelId="{9114243F-7F77-43AB-8039-0BE7A11F4524}" type="presParOf" srcId="{A701ABCD-1717-4285-937D-B766E5407253}" destId="{0786AF91-03BB-4759-B41F-68700ADD7466}" srcOrd="0" destOrd="0" presId="urn:microsoft.com/office/officeart/2018/2/layout/IconVerticalSolidList"/>
    <dgm:cxn modelId="{B8E0FD31-9BF5-466F-AA94-70AC49D61E32}" type="presParOf" srcId="{A701ABCD-1717-4285-937D-B766E5407253}" destId="{1DB4EF67-17FA-45E4-A622-53CADE0A37D1}" srcOrd="1" destOrd="0" presId="urn:microsoft.com/office/officeart/2018/2/layout/IconVerticalSolidList"/>
    <dgm:cxn modelId="{1D9BAD6A-DF1B-49FD-B60E-078BFFE623A1}" type="presParOf" srcId="{A701ABCD-1717-4285-937D-B766E5407253}" destId="{70E3AC22-92AD-491A-9D87-BB510E01BEDB}" srcOrd="2" destOrd="0" presId="urn:microsoft.com/office/officeart/2018/2/layout/IconVerticalSolidList"/>
    <dgm:cxn modelId="{55C72C75-C896-4B48-890D-CA5CD2BA64B5}" type="presParOf" srcId="{A701ABCD-1717-4285-937D-B766E5407253}" destId="{1E1F1979-B9DA-4C1F-B37A-0B8456F6F725}" srcOrd="3" destOrd="0" presId="urn:microsoft.com/office/officeart/2018/2/layout/IconVerticalSolidList"/>
    <dgm:cxn modelId="{F4B0FE62-58E0-46F3-BCF4-0E5142B0E7F5}" type="presParOf" srcId="{4B3F7F55-87A0-4AE9-88A1-973C825FA4D4}" destId="{901BEEBC-CCA7-4211-8570-9F3C4067DB8B}" srcOrd="1" destOrd="0" presId="urn:microsoft.com/office/officeart/2018/2/layout/IconVerticalSolidList"/>
    <dgm:cxn modelId="{074BFCB0-6D9D-4C97-B6CD-2BAB242D622A}" type="presParOf" srcId="{4B3F7F55-87A0-4AE9-88A1-973C825FA4D4}" destId="{139F3518-D0D6-4FCB-B4A3-9EE299B08D75}" srcOrd="2" destOrd="0" presId="urn:microsoft.com/office/officeart/2018/2/layout/IconVerticalSolidList"/>
    <dgm:cxn modelId="{F6958A9B-9685-41A4-BBD0-D632B2EF92A3}" type="presParOf" srcId="{139F3518-D0D6-4FCB-B4A3-9EE299B08D75}" destId="{52081049-290D-4972-813E-13F5493C5473}" srcOrd="0" destOrd="0" presId="urn:microsoft.com/office/officeart/2018/2/layout/IconVerticalSolidList"/>
    <dgm:cxn modelId="{EEF92492-C539-4372-B2F6-A8345ADDCC97}" type="presParOf" srcId="{139F3518-D0D6-4FCB-B4A3-9EE299B08D75}" destId="{4ECA77D4-0C63-476C-90E6-3BA6B7AAB58C}" srcOrd="1" destOrd="0" presId="urn:microsoft.com/office/officeart/2018/2/layout/IconVerticalSolidList"/>
    <dgm:cxn modelId="{77D020C2-2258-49A8-84DD-AB134FFCFE01}" type="presParOf" srcId="{139F3518-D0D6-4FCB-B4A3-9EE299B08D75}" destId="{B1CDC1A4-5C9F-4AAF-9B03-D036723756EE}" srcOrd="2" destOrd="0" presId="urn:microsoft.com/office/officeart/2018/2/layout/IconVerticalSolidList"/>
    <dgm:cxn modelId="{6500E31E-8011-4DB3-8121-F3CD397E7B1D}" type="presParOf" srcId="{139F3518-D0D6-4FCB-B4A3-9EE299B08D75}" destId="{E804A3CE-CC32-41DE-9AE4-E3CB04AEB917}" srcOrd="3" destOrd="0" presId="urn:microsoft.com/office/officeart/2018/2/layout/IconVerticalSolidList"/>
    <dgm:cxn modelId="{A93B880D-FE83-4B6B-8622-B25C636E21AD}" type="presParOf" srcId="{4B3F7F55-87A0-4AE9-88A1-973C825FA4D4}" destId="{7DCDCC77-1DD9-456C-99A2-C661EE4A670A}" srcOrd="3" destOrd="0" presId="urn:microsoft.com/office/officeart/2018/2/layout/IconVerticalSolidList"/>
    <dgm:cxn modelId="{7C664E3E-953E-469F-A4C3-4B34E6EAD080}" type="presParOf" srcId="{4B3F7F55-87A0-4AE9-88A1-973C825FA4D4}" destId="{C05517C4-7BDA-43C4-B477-3D7AB2EA7586}" srcOrd="4" destOrd="0" presId="urn:microsoft.com/office/officeart/2018/2/layout/IconVerticalSolidList"/>
    <dgm:cxn modelId="{85DEAAEB-B17F-41B3-8AE9-CA84841DC041}" type="presParOf" srcId="{C05517C4-7BDA-43C4-B477-3D7AB2EA7586}" destId="{37D4B5E4-F9F7-488A-B256-D28402DE6CA1}" srcOrd="0" destOrd="0" presId="urn:microsoft.com/office/officeart/2018/2/layout/IconVerticalSolidList"/>
    <dgm:cxn modelId="{E6711373-DE1A-44DA-80E5-BEC4F10A16D9}" type="presParOf" srcId="{C05517C4-7BDA-43C4-B477-3D7AB2EA7586}" destId="{D9B75ECC-80F4-47EC-BD32-E044F8F3540E}" srcOrd="1" destOrd="0" presId="urn:microsoft.com/office/officeart/2018/2/layout/IconVerticalSolidList"/>
    <dgm:cxn modelId="{CADBA162-2077-4531-A0AE-90A2399D58B7}" type="presParOf" srcId="{C05517C4-7BDA-43C4-B477-3D7AB2EA7586}" destId="{799D1726-DF24-4121-8A4D-9B57A80E079F}" srcOrd="2" destOrd="0" presId="urn:microsoft.com/office/officeart/2018/2/layout/IconVerticalSolidList"/>
    <dgm:cxn modelId="{0EC96920-50BD-4D6D-9C4E-C53850303001}" type="presParOf" srcId="{C05517C4-7BDA-43C4-B477-3D7AB2EA7586}" destId="{8C949E1A-B883-47BB-9C36-7E579ADABC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BB897-A85D-CE48-8E45-A2656A3AE935}" type="doc">
      <dgm:prSet loTypeId="urn:microsoft.com/office/officeart/2005/8/layout/equation2" loCatId="" qsTypeId="urn:microsoft.com/office/officeart/2005/8/quickstyle/simple1" qsCatId="simple" csTypeId="urn:microsoft.com/office/officeart/2005/8/colors/accent1_2" csCatId="accent1" phldr="1"/>
      <dgm:spPr/>
    </dgm:pt>
    <dgm:pt modelId="{40721D13-6CD0-9D41-B6A5-10B15E1AD4BC}">
      <dgm:prSet phldrT="[Texto]"/>
      <dgm:spPr>
        <a:solidFill>
          <a:srgbClr val="152B48"/>
        </a:solidFill>
      </dgm:spPr>
      <dgm:t>
        <a:bodyPr/>
        <a:lstStyle/>
        <a:p>
          <a:r>
            <a:rPr lang="es-ES" dirty="0">
              <a:latin typeface="Montserrat" pitchFamily="2" charset="77"/>
            </a:rPr>
            <a:t>Terapia de inyección.</a:t>
          </a:r>
        </a:p>
      </dgm:t>
    </dgm:pt>
    <dgm:pt modelId="{C38639AA-EE05-4444-9EA1-925FD7042084}" type="parTrans" cxnId="{8E7B99A7-33F7-9148-9683-0E989F9D4120}">
      <dgm:prSet/>
      <dgm:spPr/>
      <dgm:t>
        <a:bodyPr/>
        <a:lstStyle/>
        <a:p>
          <a:endParaRPr lang="es-ES">
            <a:latin typeface="Montserrat" pitchFamily="2" charset="77"/>
          </a:endParaRPr>
        </a:p>
      </dgm:t>
    </dgm:pt>
    <dgm:pt modelId="{C5D98D9B-CC67-EF4D-B1E0-0333BAE50CF3}" type="sibTrans" cxnId="{8E7B99A7-33F7-9148-9683-0E989F9D4120}">
      <dgm:prSet/>
      <dgm:spPr/>
      <dgm:t>
        <a:bodyPr/>
        <a:lstStyle/>
        <a:p>
          <a:endParaRPr lang="es-ES">
            <a:latin typeface="Montserrat" pitchFamily="2" charset="77"/>
          </a:endParaRPr>
        </a:p>
      </dgm:t>
    </dgm:pt>
    <dgm:pt modelId="{733E8ED6-F7A2-DE46-A196-6D47E00D7C03}">
      <dgm:prSet phldrT="[Texto]"/>
      <dgm:spPr>
        <a:solidFill>
          <a:srgbClr val="152B48"/>
        </a:solidFill>
      </dgm:spPr>
      <dgm:t>
        <a:bodyPr/>
        <a:lstStyle/>
        <a:p>
          <a:r>
            <a:rPr lang="es-ES" dirty="0">
              <a:latin typeface="Montserrat" pitchFamily="2" charset="77"/>
            </a:rPr>
            <a:t>Terapia térmica o </a:t>
          </a:r>
          <a:r>
            <a:rPr lang="es-ES" dirty="0" err="1">
              <a:latin typeface="Montserrat" pitchFamily="2" charset="77"/>
            </a:rPr>
            <a:t>hemoclips</a:t>
          </a:r>
          <a:r>
            <a:rPr lang="es-ES" dirty="0">
              <a:latin typeface="Montserrat" pitchFamily="2" charset="77"/>
            </a:rPr>
            <a:t>.</a:t>
          </a:r>
        </a:p>
      </dgm:t>
    </dgm:pt>
    <dgm:pt modelId="{8D4132FE-68F7-AC4A-A499-F9EACC8F608E}" type="parTrans" cxnId="{75F804F4-2085-3C48-809C-4113ECB582A3}">
      <dgm:prSet/>
      <dgm:spPr/>
      <dgm:t>
        <a:bodyPr/>
        <a:lstStyle/>
        <a:p>
          <a:endParaRPr lang="es-ES">
            <a:latin typeface="Montserrat" pitchFamily="2" charset="77"/>
          </a:endParaRPr>
        </a:p>
      </dgm:t>
    </dgm:pt>
    <dgm:pt modelId="{BEFEE75A-CCFB-104C-AAAD-2DB03B2E22AC}" type="sibTrans" cxnId="{75F804F4-2085-3C48-809C-4113ECB582A3}">
      <dgm:prSet/>
      <dgm:spPr/>
      <dgm:t>
        <a:bodyPr/>
        <a:lstStyle/>
        <a:p>
          <a:endParaRPr lang="es-ES">
            <a:latin typeface="Montserrat" pitchFamily="2" charset="77"/>
          </a:endParaRPr>
        </a:p>
      </dgm:t>
    </dgm:pt>
    <dgm:pt modelId="{0B19E6FE-2D3E-924A-AF3B-7C7A6F581C43}">
      <dgm:prSet phldrT="[Texto]"/>
      <dgm:spPr>
        <a:solidFill>
          <a:srgbClr val="152B48"/>
        </a:solidFill>
      </dgm:spPr>
      <dgm:t>
        <a:bodyPr/>
        <a:lstStyle/>
        <a:p>
          <a:r>
            <a:rPr lang="es-ES" dirty="0">
              <a:latin typeface="Montserrat" pitchFamily="2" charset="77"/>
            </a:rPr>
            <a:t>Terapia dual</a:t>
          </a:r>
        </a:p>
      </dgm:t>
    </dgm:pt>
    <dgm:pt modelId="{DD755A2A-E3A4-FF47-AE02-A4CF1385ED94}" type="parTrans" cxnId="{7C7E0FA9-EDB3-4A4C-8445-E5395A18B3E9}">
      <dgm:prSet/>
      <dgm:spPr/>
      <dgm:t>
        <a:bodyPr/>
        <a:lstStyle/>
        <a:p>
          <a:endParaRPr lang="es-ES">
            <a:latin typeface="Montserrat" pitchFamily="2" charset="77"/>
          </a:endParaRPr>
        </a:p>
      </dgm:t>
    </dgm:pt>
    <dgm:pt modelId="{0AFFC859-EAF7-8848-815C-B1587E2AB0AF}" type="sibTrans" cxnId="{7C7E0FA9-EDB3-4A4C-8445-E5395A18B3E9}">
      <dgm:prSet/>
      <dgm:spPr/>
      <dgm:t>
        <a:bodyPr/>
        <a:lstStyle/>
        <a:p>
          <a:endParaRPr lang="es-ES">
            <a:latin typeface="Montserrat" pitchFamily="2" charset="77"/>
          </a:endParaRPr>
        </a:p>
      </dgm:t>
    </dgm:pt>
    <dgm:pt modelId="{98320ECD-FD80-0B44-A99D-2C60A8A643BB}" type="pres">
      <dgm:prSet presAssocID="{E6EBB897-A85D-CE48-8E45-A2656A3AE935}" presName="Name0" presStyleCnt="0">
        <dgm:presLayoutVars>
          <dgm:dir/>
          <dgm:resizeHandles val="exact"/>
        </dgm:presLayoutVars>
      </dgm:prSet>
      <dgm:spPr/>
    </dgm:pt>
    <dgm:pt modelId="{2AD908B3-0F66-4941-9813-C63410758D4C}" type="pres">
      <dgm:prSet presAssocID="{E6EBB897-A85D-CE48-8E45-A2656A3AE935}" presName="vNodes" presStyleCnt="0"/>
      <dgm:spPr/>
    </dgm:pt>
    <dgm:pt modelId="{1FD5B545-7991-C447-8BB6-AD8506660CD6}" type="pres">
      <dgm:prSet presAssocID="{40721D13-6CD0-9D41-B6A5-10B15E1AD4BC}" presName="node" presStyleLbl="node1" presStyleIdx="0" presStyleCnt="3">
        <dgm:presLayoutVars>
          <dgm:bulletEnabled val="1"/>
        </dgm:presLayoutVars>
      </dgm:prSet>
      <dgm:spPr/>
    </dgm:pt>
    <dgm:pt modelId="{3FCCE0D4-4812-604B-A2F4-3834A84AA9CA}" type="pres">
      <dgm:prSet presAssocID="{C5D98D9B-CC67-EF4D-B1E0-0333BAE50CF3}" presName="spacerT" presStyleCnt="0"/>
      <dgm:spPr/>
    </dgm:pt>
    <dgm:pt modelId="{82541F01-2877-DE4D-ADE5-E398F630CF81}" type="pres">
      <dgm:prSet presAssocID="{C5D98D9B-CC67-EF4D-B1E0-0333BAE50CF3}" presName="sibTrans" presStyleLbl="sibTrans2D1" presStyleIdx="0" presStyleCnt="2"/>
      <dgm:spPr/>
    </dgm:pt>
    <dgm:pt modelId="{25DE4BF9-2AE1-5548-95A1-92367ABE6613}" type="pres">
      <dgm:prSet presAssocID="{C5D98D9B-CC67-EF4D-B1E0-0333BAE50CF3}" presName="spacerB" presStyleCnt="0"/>
      <dgm:spPr/>
    </dgm:pt>
    <dgm:pt modelId="{8DEC6DFD-03E2-4649-9384-EBA04E307967}" type="pres">
      <dgm:prSet presAssocID="{733E8ED6-F7A2-DE46-A196-6D47E00D7C03}" presName="node" presStyleLbl="node1" presStyleIdx="1" presStyleCnt="3">
        <dgm:presLayoutVars>
          <dgm:bulletEnabled val="1"/>
        </dgm:presLayoutVars>
      </dgm:prSet>
      <dgm:spPr/>
    </dgm:pt>
    <dgm:pt modelId="{F2023477-BC4C-5C47-BDDE-3673E94D35A5}" type="pres">
      <dgm:prSet presAssocID="{E6EBB897-A85D-CE48-8E45-A2656A3AE935}" presName="sibTransLast" presStyleLbl="sibTrans2D1" presStyleIdx="1" presStyleCnt="2"/>
      <dgm:spPr/>
    </dgm:pt>
    <dgm:pt modelId="{72ED5960-AAB2-6648-A513-E5B186A1912A}" type="pres">
      <dgm:prSet presAssocID="{E6EBB897-A85D-CE48-8E45-A2656A3AE935}" presName="connectorText" presStyleLbl="sibTrans2D1" presStyleIdx="1" presStyleCnt="2"/>
      <dgm:spPr/>
    </dgm:pt>
    <dgm:pt modelId="{3C15804F-9CEB-1F4E-8264-BE690C1F0027}" type="pres">
      <dgm:prSet presAssocID="{E6EBB897-A85D-CE48-8E45-A2656A3AE935}" presName="lastNode" presStyleLbl="node1" presStyleIdx="2" presStyleCnt="3">
        <dgm:presLayoutVars>
          <dgm:bulletEnabled val="1"/>
        </dgm:presLayoutVars>
      </dgm:prSet>
      <dgm:spPr/>
    </dgm:pt>
  </dgm:ptLst>
  <dgm:cxnLst>
    <dgm:cxn modelId="{63DC0813-AE6C-A84D-B5DA-32E919B51495}" type="presOf" srcId="{BEFEE75A-CCFB-104C-AAAD-2DB03B2E22AC}" destId="{72ED5960-AAB2-6648-A513-E5B186A1912A}" srcOrd="1" destOrd="0" presId="urn:microsoft.com/office/officeart/2005/8/layout/equation2"/>
    <dgm:cxn modelId="{66DE2137-6B48-5948-8630-7EA22D021828}" type="presOf" srcId="{733E8ED6-F7A2-DE46-A196-6D47E00D7C03}" destId="{8DEC6DFD-03E2-4649-9384-EBA04E307967}" srcOrd="0" destOrd="0" presId="urn:microsoft.com/office/officeart/2005/8/layout/equation2"/>
    <dgm:cxn modelId="{E8DA086B-0200-D448-8B3F-3C3C17A4F66C}" type="presOf" srcId="{E6EBB897-A85D-CE48-8E45-A2656A3AE935}" destId="{98320ECD-FD80-0B44-A99D-2C60A8A643BB}" srcOrd="0" destOrd="0" presId="urn:microsoft.com/office/officeart/2005/8/layout/equation2"/>
    <dgm:cxn modelId="{8E7B99A7-33F7-9148-9683-0E989F9D4120}" srcId="{E6EBB897-A85D-CE48-8E45-A2656A3AE935}" destId="{40721D13-6CD0-9D41-B6A5-10B15E1AD4BC}" srcOrd="0" destOrd="0" parTransId="{C38639AA-EE05-4444-9EA1-925FD7042084}" sibTransId="{C5D98D9B-CC67-EF4D-B1E0-0333BAE50CF3}"/>
    <dgm:cxn modelId="{7C7E0FA9-EDB3-4A4C-8445-E5395A18B3E9}" srcId="{E6EBB897-A85D-CE48-8E45-A2656A3AE935}" destId="{0B19E6FE-2D3E-924A-AF3B-7C7A6F581C43}" srcOrd="2" destOrd="0" parTransId="{DD755A2A-E3A4-FF47-AE02-A4CF1385ED94}" sibTransId="{0AFFC859-EAF7-8848-815C-B1587E2AB0AF}"/>
    <dgm:cxn modelId="{51825CAF-1EBE-5A4B-BA53-16525EEA9570}" type="presOf" srcId="{BEFEE75A-CCFB-104C-AAAD-2DB03B2E22AC}" destId="{F2023477-BC4C-5C47-BDDE-3673E94D35A5}" srcOrd="0" destOrd="0" presId="urn:microsoft.com/office/officeart/2005/8/layout/equation2"/>
    <dgm:cxn modelId="{9D882FB8-5208-504D-AA0B-5E0EC96E8763}" type="presOf" srcId="{0B19E6FE-2D3E-924A-AF3B-7C7A6F581C43}" destId="{3C15804F-9CEB-1F4E-8264-BE690C1F0027}" srcOrd="0" destOrd="0" presId="urn:microsoft.com/office/officeart/2005/8/layout/equation2"/>
    <dgm:cxn modelId="{37C31BC2-D635-2A48-82C9-E9E9196732C4}" type="presOf" srcId="{C5D98D9B-CC67-EF4D-B1E0-0333BAE50CF3}" destId="{82541F01-2877-DE4D-ADE5-E398F630CF81}" srcOrd="0" destOrd="0" presId="urn:microsoft.com/office/officeart/2005/8/layout/equation2"/>
    <dgm:cxn modelId="{2E347CD3-BABD-D24C-90C2-80D7D2F93071}" type="presOf" srcId="{40721D13-6CD0-9D41-B6A5-10B15E1AD4BC}" destId="{1FD5B545-7991-C447-8BB6-AD8506660CD6}" srcOrd="0" destOrd="0" presId="urn:microsoft.com/office/officeart/2005/8/layout/equation2"/>
    <dgm:cxn modelId="{75F804F4-2085-3C48-809C-4113ECB582A3}" srcId="{E6EBB897-A85D-CE48-8E45-A2656A3AE935}" destId="{733E8ED6-F7A2-DE46-A196-6D47E00D7C03}" srcOrd="1" destOrd="0" parTransId="{8D4132FE-68F7-AC4A-A499-F9EACC8F608E}" sibTransId="{BEFEE75A-CCFB-104C-AAAD-2DB03B2E22AC}"/>
    <dgm:cxn modelId="{57C02E1E-345E-6543-B7A7-0407E19CD83D}" type="presParOf" srcId="{98320ECD-FD80-0B44-A99D-2C60A8A643BB}" destId="{2AD908B3-0F66-4941-9813-C63410758D4C}" srcOrd="0" destOrd="0" presId="urn:microsoft.com/office/officeart/2005/8/layout/equation2"/>
    <dgm:cxn modelId="{494DE6E9-7529-4348-AFDA-A18645EE3ACC}" type="presParOf" srcId="{2AD908B3-0F66-4941-9813-C63410758D4C}" destId="{1FD5B545-7991-C447-8BB6-AD8506660CD6}" srcOrd="0" destOrd="0" presId="urn:microsoft.com/office/officeart/2005/8/layout/equation2"/>
    <dgm:cxn modelId="{CF61FD0E-DB90-2D4E-A420-FE4B62ACBE0E}" type="presParOf" srcId="{2AD908B3-0F66-4941-9813-C63410758D4C}" destId="{3FCCE0D4-4812-604B-A2F4-3834A84AA9CA}" srcOrd="1" destOrd="0" presId="urn:microsoft.com/office/officeart/2005/8/layout/equation2"/>
    <dgm:cxn modelId="{94819EC9-6821-DF49-9466-7B128DA7DB76}" type="presParOf" srcId="{2AD908B3-0F66-4941-9813-C63410758D4C}" destId="{82541F01-2877-DE4D-ADE5-E398F630CF81}" srcOrd="2" destOrd="0" presId="urn:microsoft.com/office/officeart/2005/8/layout/equation2"/>
    <dgm:cxn modelId="{460A7DF0-457F-F84C-87A0-0B67B27CB8F1}" type="presParOf" srcId="{2AD908B3-0F66-4941-9813-C63410758D4C}" destId="{25DE4BF9-2AE1-5548-95A1-92367ABE6613}" srcOrd="3" destOrd="0" presId="urn:microsoft.com/office/officeart/2005/8/layout/equation2"/>
    <dgm:cxn modelId="{8A2C08CB-2F70-3F4D-B68A-2F99EA869997}" type="presParOf" srcId="{2AD908B3-0F66-4941-9813-C63410758D4C}" destId="{8DEC6DFD-03E2-4649-9384-EBA04E307967}" srcOrd="4" destOrd="0" presId="urn:microsoft.com/office/officeart/2005/8/layout/equation2"/>
    <dgm:cxn modelId="{DBA4C701-F3B3-F94B-AA1A-4EA3766D4433}" type="presParOf" srcId="{98320ECD-FD80-0B44-A99D-2C60A8A643BB}" destId="{F2023477-BC4C-5C47-BDDE-3673E94D35A5}" srcOrd="1" destOrd="0" presId="urn:microsoft.com/office/officeart/2005/8/layout/equation2"/>
    <dgm:cxn modelId="{DD5B3763-8914-3E4A-85CB-B83AFECC92E9}" type="presParOf" srcId="{F2023477-BC4C-5C47-BDDE-3673E94D35A5}" destId="{72ED5960-AAB2-6648-A513-E5B186A1912A}" srcOrd="0" destOrd="0" presId="urn:microsoft.com/office/officeart/2005/8/layout/equation2"/>
    <dgm:cxn modelId="{B00809BA-6F0B-CE4D-BD08-B6692C68EB05}" type="presParOf" srcId="{98320ECD-FD80-0B44-A99D-2C60A8A643BB}" destId="{3C15804F-9CEB-1F4E-8264-BE690C1F0027}"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3C55C-ED2A-4CDA-AD32-8C123762DA9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8B04F1-484D-468E-872C-09270C64AF28}">
      <dgm:prSet/>
      <dgm:spPr/>
      <dgm:t>
        <a:bodyPr/>
        <a:lstStyle/>
        <a:p>
          <a:pPr>
            <a:lnSpc>
              <a:spcPct val="100000"/>
            </a:lnSpc>
            <a:defRPr cap="all"/>
          </a:pPr>
          <a:r>
            <a:rPr lang="es-CO">
              <a:solidFill>
                <a:srgbClr val="152B48"/>
              </a:solidFill>
              <a:latin typeface="Montserrat" pitchFamily="2" charset="77"/>
            </a:rPr>
            <a:t>Endoscopia programada para seguimiento, usualmente 24 horas luego de EDS inicial.</a:t>
          </a:r>
          <a:endParaRPr lang="en-US">
            <a:solidFill>
              <a:srgbClr val="152B48"/>
            </a:solidFill>
            <a:latin typeface="Montserrat" pitchFamily="2" charset="77"/>
          </a:endParaRPr>
        </a:p>
      </dgm:t>
    </dgm:pt>
    <dgm:pt modelId="{5CED2322-0BD5-40E8-BFD4-9EBF592C140D}" type="parTrans" cxnId="{230AA3B4-1B9B-4A53-802D-9AAFB8A26161}">
      <dgm:prSet/>
      <dgm:spPr/>
      <dgm:t>
        <a:bodyPr/>
        <a:lstStyle/>
        <a:p>
          <a:pPr>
            <a:lnSpc>
              <a:spcPct val="100000"/>
            </a:lnSpc>
          </a:pPr>
          <a:endParaRPr lang="en-US">
            <a:solidFill>
              <a:srgbClr val="152B48"/>
            </a:solidFill>
            <a:latin typeface="Montserrat" pitchFamily="2" charset="77"/>
          </a:endParaRPr>
        </a:p>
      </dgm:t>
    </dgm:pt>
    <dgm:pt modelId="{FEEF6B00-F99F-4897-9F1D-EC107C12615B}" type="sibTrans" cxnId="{230AA3B4-1B9B-4A53-802D-9AAFB8A26161}">
      <dgm:prSet/>
      <dgm:spPr/>
      <dgm:t>
        <a:bodyPr/>
        <a:lstStyle/>
        <a:p>
          <a:pPr>
            <a:lnSpc>
              <a:spcPct val="100000"/>
            </a:lnSpc>
          </a:pPr>
          <a:endParaRPr lang="en-US">
            <a:solidFill>
              <a:srgbClr val="152B48"/>
            </a:solidFill>
            <a:latin typeface="Montserrat" pitchFamily="2" charset="77"/>
          </a:endParaRPr>
        </a:p>
      </dgm:t>
    </dgm:pt>
    <dgm:pt modelId="{DBE836F5-EEA5-40A5-837B-A64932D8F98A}">
      <dgm:prSet/>
      <dgm:spPr/>
      <dgm:t>
        <a:bodyPr/>
        <a:lstStyle/>
        <a:p>
          <a:pPr>
            <a:lnSpc>
              <a:spcPct val="100000"/>
            </a:lnSpc>
            <a:defRPr cap="all"/>
          </a:pPr>
          <a:r>
            <a:rPr lang="es-CO" dirty="0">
              <a:solidFill>
                <a:srgbClr val="152B48"/>
              </a:solidFill>
              <a:latin typeface="Montserrat" pitchFamily="2" charset="77"/>
            </a:rPr>
            <a:t>Uso controvertido.</a:t>
          </a:r>
          <a:endParaRPr lang="en-US" dirty="0">
            <a:solidFill>
              <a:srgbClr val="152B48"/>
            </a:solidFill>
            <a:latin typeface="Montserrat" pitchFamily="2" charset="77"/>
          </a:endParaRPr>
        </a:p>
      </dgm:t>
    </dgm:pt>
    <dgm:pt modelId="{18F6620D-B2DB-4613-AC92-EE7850439FD3}" type="parTrans" cxnId="{AFF15191-C217-4AE3-A0A8-7FD7DF43BC81}">
      <dgm:prSet/>
      <dgm:spPr/>
      <dgm:t>
        <a:bodyPr/>
        <a:lstStyle/>
        <a:p>
          <a:pPr>
            <a:lnSpc>
              <a:spcPct val="100000"/>
            </a:lnSpc>
          </a:pPr>
          <a:endParaRPr lang="en-US">
            <a:solidFill>
              <a:srgbClr val="152B48"/>
            </a:solidFill>
            <a:latin typeface="Montserrat" pitchFamily="2" charset="77"/>
          </a:endParaRPr>
        </a:p>
      </dgm:t>
    </dgm:pt>
    <dgm:pt modelId="{C9A42AAF-8054-4CBC-B945-5A2BA9EDABF4}" type="sibTrans" cxnId="{AFF15191-C217-4AE3-A0A8-7FD7DF43BC81}">
      <dgm:prSet/>
      <dgm:spPr/>
      <dgm:t>
        <a:bodyPr/>
        <a:lstStyle/>
        <a:p>
          <a:pPr>
            <a:lnSpc>
              <a:spcPct val="100000"/>
            </a:lnSpc>
          </a:pPr>
          <a:endParaRPr lang="en-US">
            <a:solidFill>
              <a:srgbClr val="152B48"/>
            </a:solidFill>
            <a:latin typeface="Montserrat" pitchFamily="2" charset="77"/>
          </a:endParaRPr>
        </a:p>
      </dgm:t>
    </dgm:pt>
    <dgm:pt modelId="{B33B9785-B31D-4FF9-8ADC-24E753605EAC}">
      <dgm:prSet/>
      <dgm:spPr/>
      <dgm:t>
        <a:bodyPr/>
        <a:lstStyle/>
        <a:p>
          <a:pPr>
            <a:lnSpc>
              <a:spcPct val="100000"/>
            </a:lnSpc>
            <a:defRPr cap="all"/>
          </a:pPr>
          <a:r>
            <a:rPr lang="es-CO" dirty="0">
              <a:solidFill>
                <a:srgbClr val="152B48"/>
              </a:solidFill>
              <a:latin typeface="Montserrat" pitchFamily="2" charset="77"/>
            </a:rPr>
            <a:t>Guias 2010: No uso rutinario.</a:t>
          </a:r>
          <a:endParaRPr lang="en-US" dirty="0">
            <a:solidFill>
              <a:srgbClr val="152B48"/>
            </a:solidFill>
            <a:latin typeface="Montserrat" pitchFamily="2" charset="77"/>
          </a:endParaRPr>
        </a:p>
      </dgm:t>
    </dgm:pt>
    <dgm:pt modelId="{907BDBC9-98CA-456F-BA52-23E2F527592F}" type="parTrans" cxnId="{CBB591CA-C666-4CB2-AC20-E3451EA0D9A4}">
      <dgm:prSet/>
      <dgm:spPr/>
      <dgm:t>
        <a:bodyPr/>
        <a:lstStyle/>
        <a:p>
          <a:pPr>
            <a:lnSpc>
              <a:spcPct val="100000"/>
            </a:lnSpc>
          </a:pPr>
          <a:endParaRPr lang="en-US">
            <a:solidFill>
              <a:srgbClr val="152B48"/>
            </a:solidFill>
            <a:latin typeface="Montserrat" pitchFamily="2" charset="77"/>
          </a:endParaRPr>
        </a:p>
      </dgm:t>
    </dgm:pt>
    <dgm:pt modelId="{2473C1D5-1614-4EA3-B8C3-2EC7023FC182}" type="sibTrans" cxnId="{CBB591CA-C666-4CB2-AC20-E3451EA0D9A4}">
      <dgm:prSet/>
      <dgm:spPr/>
      <dgm:t>
        <a:bodyPr/>
        <a:lstStyle/>
        <a:p>
          <a:pPr>
            <a:lnSpc>
              <a:spcPct val="100000"/>
            </a:lnSpc>
          </a:pPr>
          <a:endParaRPr lang="en-US">
            <a:solidFill>
              <a:srgbClr val="152B48"/>
            </a:solidFill>
            <a:latin typeface="Montserrat" pitchFamily="2" charset="77"/>
          </a:endParaRPr>
        </a:p>
      </dgm:t>
    </dgm:pt>
    <dgm:pt modelId="{26B6E505-E074-49AC-9655-39F24CF6973F}">
      <dgm:prSet/>
      <dgm:spPr/>
      <dgm:t>
        <a:bodyPr/>
        <a:lstStyle/>
        <a:p>
          <a:pPr>
            <a:lnSpc>
              <a:spcPct val="100000"/>
            </a:lnSpc>
            <a:defRPr cap="all"/>
          </a:pPr>
          <a:r>
            <a:rPr lang="es-CO" dirty="0">
              <a:solidFill>
                <a:srgbClr val="152B48"/>
              </a:solidFill>
              <a:latin typeface="Montserrat" pitchFamily="2" charset="77"/>
            </a:rPr>
            <a:t>Útil en pacientes con muy alto riesgo de resangrado.</a:t>
          </a:r>
          <a:endParaRPr lang="en-US" dirty="0">
            <a:solidFill>
              <a:srgbClr val="152B48"/>
            </a:solidFill>
            <a:latin typeface="Montserrat" pitchFamily="2" charset="77"/>
          </a:endParaRPr>
        </a:p>
      </dgm:t>
    </dgm:pt>
    <dgm:pt modelId="{AB414C89-DF49-4DDB-95DF-B3530D48C28D}" type="parTrans" cxnId="{57DA46BD-1225-4DB4-99A0-57A79BA5981E}">
      <dgm:prSet/>
      <dgm:spPr/>
      <dgm:t>
        <a:bodyPr/>
        <a:lstStyle/>
        <a:p>
          <a:pPr>
            <a:lnSpc>
              <a:spcPct val="100000"/>
            </a:lnSpc>
          </a:pPr>
          <a:endParaRPr lang="en-US">
            <a:solidFill>
              <a:srgbClr val="152B48"/>
            </a:solidFill>
            <a:latin typeface="Montserrat" pitchFamily="2" charset="77"/>
          </a:endParaRPr>
        </a:p>
      </dgm:t>
    </dgm:pt>
    <dgm:pt modelId="{30A722BB-47C7-478E-9617-3F157BB0605E}" type="sibTrans" cxnId="{57DA46BD-1225-4DB4-99A0-57A79BA5981E}">
      <dgm:prSet/>
      <dgm:spPr/>
      <dgm:t>
        <a:bodyPr/>
        <a:lstStyle/>
        <a:p>
          <a:pPr>
            <a:lnSpc>
              <a:spcPct val="100000"/>
            </a:lnSpc>
          </a:pPr>
          <a:endParaRPr lang="en-US">
            <a:solidFill>
              <a:srgbClr val="152B48"/>
            </a:solidFill>
            <a:latin typeface="Montserrat" pitchFamily="2" charset="77"/>
          </a:endParaRPr>
        </a:p>
      </dgm:t>
    </dgm:pt>
    <dgm:pt modelId="{1D51556F-9272-4053-A2C1-8CC29393FD52}">
      <dgm:prSet/>
      <dgm:spPr/>
      <dgm:t>
        <a:bodyPr/>
        <a:lstStyle/>
        <a:p>
          <a:pPr>
            <a:lnSpc>
              <a:spcPct val="100000"/>
            </a:lnSpc>
            <a:defRPr cap="all"/>
          </a:pPr>
          <a:r>
            <a:rPr lang="es-CO" dirty="0">
              <a:solidFill>
                <a:srgbClr val="152B48"/>
              </a:solidFill>
              <a:latin typeface="Montserrat" pitchFamily="2" charset="77"/>
            </a:rPr>
            <a:t>Usar en pacientes sin respuesta a EDS inicial, mala visualización inicial, terapia subÓptima.</a:t>
          </a:r>
          <a:endParaRPr lang="en-US" dirty="0">
            <a:solidFill>
              <a:srgbClr val="152B48"/>
            </a:solidFill>
            <a:latin typeface="Montserrat" pitchFamily="2" charset="77"/>
          </a:endParaRPr>
        </a:p>
      </dgm:t>
    </dgm:pt>
    <dgm:pt modelId="{95CA43C5-41CE-4F8A-87F6-11AD0EEEFCEB}" type="parTrans" cxnId="{42A07401-7C64-4A12-870D-E35B7E48C52F}">
      <dgm:prSet/>
      <dgm:spPr/>
      <dgm:t>
        <a:bodyPr/>
        <a:lstStyle/>
        <a:p>
          <a:pPr>
            <a:lnSpc>
              <a:spcPct val="100000"/>
            </a:lnSpc>
          </a:pPr>
          <a:endParaRPr lang="en-US">
            <a:solidFill>
              <a:srgbClr val="152B48"/>
            </a:solidFill>
            <a:latin typeface="Montserrat" pitchFamily="2" charset="77"/>
          </a:endParaRPr>
        </a:p>
      </dgm:t>
    </dgm:pt>
    <dgm:pt modelId="{5CA9B6EA-DCAA-40C2-B90C-0D2736529C60}" type="sibTrans" cxnId="{42A07401-7C64-4A12-870D-E35B7E48C52F}">
      <dgm:prSet/>
      <dgm:spPr/>
      <dgm:t>
        <a:bodyPr/>
        <a:lstStyle/>
        <a:p>
          <a:pPr>
            <a:lnSpc>
              <a:spcPct val="100000"/>
            </a:lnSpc>
          </a:pPr>
          <a:endParaRPr lang="en-US">
            <a:solidFill>
              <a:srgbClr val="152B48"/>
            </a:solidFill>
            <a:latin typeface="Montserrat" pitchFamily="2" charset="77"/>
          </a:endParaRPr>
        </a:p>
      </dgm:t>
    </dgm:pt>
    <dgm:pt modelId="{2742BD84-8042-4347-8D4A-09A4C955C836}" type="pres">
      <dgm:prSet presAssocID="{E573C55C-ED2A-4CDA-AD32-8C123762DA9D}" presName="root" presStyleCnt="0">
        <dgm:presLayoutVars>
          <dgm:dir/>
          <dgm:resizeHandles val="exact"/>
        </dgm:presLayoutVars>
      </dgm:prSet>
      <dgm:spPr/>
    </dgm:pt>
    <dgm:pt modelId="{15BAB88A-E4C1-489D-A4DB-7D33D1F3216F}" type="pres">
      <dgm:prSet presAssocID="{5B8B04F1-484D-468E-872C-09270C64AF28}" presName="compNode" presStyleCnt="0"/>
      <dgm:spPr/>
    </dgm:pt>
    <dgm:pt modelId="{1F7E58B3-639D-44D1-B7B2-D52D010B4B01}" type="pres">
      <dgm:prSet presAssocID="{5B8B04F1-484D-468E-872C-09270C64AF28}" presName="iconBgRect" presStyleLbl="bgShp" presStyleIdx="0" presStyleCnt="5"/>
      <dgm:spPr/>
    </dgm:pt>
    <dgm:pt modelId="{5E243554-42A7-48A8-92A2-EAA10A0FA277}" type="pres">
      <dgm:prSet presAssocID="{5B8B04F1-484D-468E-872C-09270C64AF28}"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5D3DBE71-4A74-4B84-AF66-587638E92573}" type="pres">
      <dgm:prSet presAssocID="{5B8B04F1-484D-468E-872C-09270C64AF28}" presName="spaceRect" presStyleCnt="0"/>
      <dgm:spPr/>
    </dgm:pt>
    <dgm:pt modelId="{93A2AE43-E76C-4A2D-8902-E716AC8BFAED}" type="pres">
      <dgm:prSet presAssocID="{5B8B04F1-484D-468E-872C-09270C64AF28}" presName="textRect" presStyleLbl="revTx" presStyleIdx="0" presStyleCnt="5">
        <dgm:presLayoutVars>
          <dgm:chMax val="1"/>
          <dgm:chPref val="1"/>
        </dgm:presLayoutVars>
      </dgm:prSet>
      <dgm:spPr/>
    </dgm:pt>
    <dgm:pt modelId="{6C8550DB-EF95-4A63-A0FD-3F5488085DE0}" type="pres">
      <dgm:prSet presAssocID="{FEEF6B00-F99F-4897-9F1D-EC107C12615B}" presName="sibTrans" presStyleCnt="0"/>
      <dgm:spPr/>
    </dgm:pt>
    <dgm:pt modelId="{CFADC357-E92B-415D-8B89-A2E69D403307}" type="pres">
      <dgm:prSet presAssocID="{DBE836F5-EEA5-40A5-837B-A64932D8F98A}" presName="compNode" presStyleCnt="0"/>
      <dgm:spPr/>
    </dgm:pt>
    <dgm:pt modelId="{F00525DE-9FB2-4E26-9366-2776EF4DA867}" type="pres">
      <dgm:prSet presAssocID="{DBE836F5-EEA5-40A5-837B-A64932D8F98A}" presName="iconBgRect" presStyleLbl="bgShp" presStyleIdx="1" presStyleCnt="5"/>
      <dgm:spPr/>
    </dgm:pt>
    <dgm:pt modelId="{075F5930-72BC-4152-9DEC-67AEB55D652B}" type="pres">
      <dgm:prSet presAssocID="{DBE836F5-EEA5-40A5-837B-A64932D8F98A}"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0B9AAEAD-8046-4300-B845-20473A2FC1BA}" type="pres">
      <dgm:prSet presAssocID="{DBE836F5-EEA5-40A5-837B-A64932D8F98A}" presName="spaceRect" presStyleCnt="0"/>
      <dgm:spPr/>
    </dgm:pt>
    <dgm:pt modelId="{BF92A4CD-5795-40B0-AD42-DE851B93485E}" type="pres">
      <dgm:prSet presAssocID="{DBE836F5-EEA5-40A5-837B-A64932D8F98A}" presName="textRect" presStyleLbl="revTx" presStyleIdx="1" presStyleCnt="5">
        <dgm:presLayoutVars>
          <dgm:chMax val="1"/>
          <dgm:chPref val="1"/>
        </dgm:presLayoutVars>
      </dgm:prSet>
      <dgm:spPr/>
    </dgm:pt>
    <dgm:pt modelId="{F0DC1BBC-5053-42B3-8E8F-00325692A6F8}" type="pres">
      <dgm:prSet presAssocID="{C9A42AAF-8054-4CBC-B945-5A2BA9EDABF4}" presName="sibTrans" presStyleCnt="0"/>
      <dgm:spPr/>
    </dgm:pt>
    <dgm:pt modelId="{DB7ACE83-C065-4114-A40F-82916D8B6E4A}" type="pres">
      <dgm:prSet presAssocID="{B33B9785-B31D-4FF9-8ADC-24E753605EAC}" presName="compNode" presStyleCnt="0"/>
      <dgm:spPr/>
    </dgm:pt>
    <dgm:pt modelId="{4B0736AF-2DDE-4C8F-9882-3BB95701ACC4}" type="pres">
      <dgm:prSet presAssocID="{B33B9785-B31D-4FF9-8ADC-24E753605EAC}" presName="iconBgRect" presStyleLbl="bgShp" presStyleIdx="2" presStyleCnt="5"/>
      <dgm:spPr/>
    </dgm:pt>
    <dgm:pt modelId="{197BC5DC-76EC-49E5-8362-CD159AF3E00E}" type="pres">
      <dgm:prSet presAssocID="{B33B9785-B31D-4FF9-8ADC-24E753605EAC}"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DB61B008-6848-464C-BAFC-6084882620A8}" type="pres">
      <dgm:prSet presAssocID="{B33B9785-B31D-4FF9-8ADC-24E753605EAC}" presName="spaceRect" presStyleCnt="0"/>
      <dgm:spPr/>
    </dgm:pt>
    <dgm:pt modelId="{D42BA03D-9508-49DE-B972-30ABF4928E92}" type="pres">
      <dgm:prSet presAssocID="{B33B9785-B31D-4FF9-8ADC-24E753605EAC}" presName="textRect" presStyleLbl="revTx" presStyleIdx="2" presStyleCnt="5">
        <dgm:presLayoutVars>
          <dgm:chMax val="1"/>
          <dgm:chPref val="1"/>
        </dgm:presLayoutVars>
      </dgm:prSet>
      <dgm:spPr/>
    </dgm:pt>
    <dgm:pt modelId="{20F147C0-0001-414D-9113-B4C9B864FC55}" type="pres">
      <dgm:prSet presAssocID="{2473C1D5-1614-4EA3-B8C3-2EC7023FC182}" presName="sibTrans" presStyleCnt="0"/>
      <dgm:spPr/>
    </dgm:pt>
    <dgm:pt modelId="{56286D8B-29C9-4067-84D6-27A6DA70E53C}" type="pres">
      <dgm:prSet presAssocID="{26B6E505-E074-49AC-9655-39F24CF6973F}" presName="compNode" presStyleCnt="0"/>
      <dgm:spPr/>
    </dgm:pt>
    <dgm:pt modelId="{EDCF5AF3-401D-49A5-AE76-2E6CC55B135D}" type="pres">
      <dgm:prSet presAssocID="{26B6E505-E074-49AC-9655-39F24CF6973F}" presName="iconBgRect" presStyleLbl="bgShp" presStyleIdx="3" presStyleCnt="5"/>
      <dgm:spPr/>
    </dgm:pt>
    <dgm:pt modelId="{3F6FF397-2EF3-4EA4-AD4D-62679E9588C6}" type="pres">
      <dgm:prSet presAssocID="{26B6E505-E074-49AC-9655-39F24CF6973F}"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
        </a:ext>
      </dgm:extLst>
    </dgm:pt>
    <dgm:pt modelId="{F31DCB72-A2CE-4E28-85EE-736C8166385A}" type="pres">
      <dgm:prSet presAssocID="{26B6E505-E074-49AC-9655-39F24CF6973F}" presName="spaceRect" presStyleCnt="0"/>
      <dgm:spPr/>
    </dgm:pt>
    <dgm:pt modelId="{18066E9A-0DDC-45D2-A58B-4670FFD694A3}" type="pres">
      <dgm:prSet presAssocID="{26B6E505-E074-49AC-9655-39F24CF6973F}" presName="textRect" presStyleLbl="revTx" presStyleIdx="3" presStyleCnt="5">
        <dgm:presLayoutVars>
          <dgm:chMax val="1"/>
          <dgm:chPref val="1"/>
        </dgm:presLayoutVars>
      </dgm:prSet>
      <dgm:spPr/>
    </dgm:pt>
    <dgm:pt modelId="{46228CA9-DF6E-45DF-B735-FF61603526C5}" type="pres">
      <dgm:prSet presAssocID="{30A722BB-47C7-478E-9617-3F157BB0605E}" presName="sibTrans" presStyleCnt="0"/>
      <dgm:spPr/>
    </dgm:pt>
    <dgm:pt modelId="{76352D19-DB33-4B76-94ED-427F948F722C}" type="pres">
      <dgm:prSet presAssocID="{1D51556F-9272-4053-A2C1-8CC29393FD52}" presName="compNode" presStyleCnt="0"/>
      <dgm:spPr/>
    </dgm:pt>
    <dgm:pt modelId="{C33921EF-765D-4C61-B9A6-D2FA6925FCCF}" type="pres">
      <dgm:prSet presAssocID="{1D51556F-9272-4053-A2C1-8CC29393FD52}" presName="iconBgRect" presStyleLbl="bgShp" presStyleIdx="4" presStyleCnt="5"/>
      <dgm:spPr/>
    </dgm:pt>
    <dgm:pt modelId="{A259728A-D0FD-46F3-ACF8-2A6F931AE7B9}" type="pres">
      <dgm:prSet presAssocID="{1D51556F-9272-4053-A2C1-8CC29393FD52}"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2FAEF3B7-9081-4147-85A7-19FC16D1D887}" type="pres">
      <dgm:prSet presAssocID="{1D51556F-9272-4053-A2C1-8CC29393FD52}" presName="spaceRect" presStyleCnt="0"/>
      <dgm:spPr/>
    </dgm:pt>
    <dgm:pt modelId="{FE23DB65-D368-42EB-9FDC-08539F0EE534}" type="pres">
      <dgm:prSet presAssocID="{1D51556F-9272-4053-A2C1-8CC29393FD52}" presName="textRect" presStyleLbl="revTx" presStyleIdx="4" presStyleCnt="5">
        <dgm:presLayoutVars>
          <dgm:chMax val="1"/>
          <dgm:chPref val="1"/>
        </dgm:presLayoutVars>
      </dgm:prSet>
      <dgm:spPr/>
    </dgm:pt>
  </dgm:ptLst>
  <dgm:cxnLst>
    <dgm:cxn modelId="{42A07401-7C64-4A12-870D-E35B7E48C52F}" srcId="{E573C55C-ED2A-4CDA-AD32-8C123762DA9D}" destId="{1D51556F-9272-4053-A2C1-8CC29393FD52}" srcOrd="4" destOrd="0" parTransId="{95CA43C5-41CE-4F8A-87F6-11AD0EEEFCEB}" sibTransId="{5CA9B6EA-DCAA-40C2-B90C-0D2736529C60}"/>
    <dgm:cxn modelId="{B8362129-F2FD-4676-9CC8-5469762DD077}" type="presOf" srcId="{1D51556F-9272-4053-A2C1-8CC29393FD52}" destId="{FE23DB65-D368-42EB-9FDC-08539F0EE534}" srcOrd="0" destOrd="0" presId="urn:microsoft.com/office/officeart/2018/5/layout/IconCircleLabelList"/>
    <dgm:cxn modelId="{FD06E577-05B2-4CAF-874E-336010F68637}" type="presOf" srcId="{5B8B04F1-484D-468E-872C-09270C64AF28}" destId="{93A2AE43-E76C-4A2D-8902-E716AC8BFAED}" srcOrd="0" destOrd="0" presId="urn:microsoft.com/office/officeart/2018/5/layout/IconCircleLabelList"/>
    <dgm:cxn modelId="{FAC26285-F1F1-4EEA-BD7B-96901778893F}" type="presOf" srcId="{E573C55C-ED2A-4CDA-AD32-8C123762DA9D}" destId="{2742BD84-8042-4347-8D4A-09A4C955C836}" srcOrd="0" destOrd="0" presId="urn:microsoft.com/office/officeart/2018/5/layout/IconCircleLabelList"/>
    <dgm:cxn modelId="{AFF15191-C217-4AE3-A0A8-7FD7DF43BC81}" srcId="{E573C55C-ED2A-4CDA-AD32-8C123762DA9D}" destId="{DBE836F5-EEA5-40A5-837B-A64932D8F98A}" srcOrd="1" destOrd="0" parTransId="{18F6620D-B2DB-4613-AC92-EE7850439FD3}" sibTransId="{C9A42AAF-8054-4CBC-B945-5A2BA9EDABF4}"/>
    <dgm:cxn modelId="{230AA3B4-1B9B-4A53-802D-9AAFB8A26161}" srcId="{E573C55C-ED2A-4CDA-AD32-8C123762DA9D}" destId="{5B8B04F1-484D-468E-872C-09270C64AF28}" srcOrd="0" destOrd="0" parTransId="{5CED2322-0BD5-40E8-BFD4-9EBF592C140D}" sibTransId="{FEEF6B00-F99F-4897-9F1D-EC107C12615B}"/>
    <dgm:cxn modelId="{57DA46BD-1225-4DB4-99A0-57A79BA5981E}" srcId="{E573C55C-ED2A-4CDA-AD32-8C123762DA9D}" destId="{26B6E505-E074-49AC-9655-39F24CF6973F}" srcOrd="3" destOrd="0" parTransId="{AB414C89-DF49-4DDB-95DF-B3530D48C28D}" sibTransId="{30A722BB-47C7-478E-9617-3F157BB0605E}"/>
    <dgm:cxn modelId="{35DDA2BE-55CC-4C07-A19A-72F1DBA2890B}" type="presOf" srcId="{26B6E505-E074-49AC-9655-39F24CF6973F}" destId="{18066E9A-0DDC-45D2-A58B-4670FFD694A3}" srcOrd="0" destOrd="0" presId="urn:microsoft.com/office/officeart/2018/5/layout/IconCircleLabelList"/>
    <dgm:cxn modelId="{B343A1C5-05F3-4C28-B212-76436A4565C1}" type="presOf" srcId="{DBE836F5-EEA5-40A5-837B-A64932D8F98A}" destId="{BF92A4CD-5795-40B0-AD42-DE851B93485E}" srcOrd="0" destOrd="0" presId="urn:microsoft.com/office/officeart/2018/5/layout/IconCircleLabelList"/>
    <dgm:cxn modelId="{CBB591CA-C666-4CB2-AC20-E3451EA0D9A4}" srcId="{E573C55C-ED2A-4CDA-AD32-8C123762DA9D}" destId="{B33B9785-B31D-4FF9-8ADC-24E753605EAC}" srcOrd="2" destOrd="0" parTransId="{907BDBC9-98CA-456F-BA52-23E2F527592F}" sibTransId="{2473C1D5-1614-4EA3-B8C3-2EC7023FC182}"/>
    <dgm:cxn modelId="{92D2E1D1-4E5B-4301-8CD6-8B13B7256B3A}" type="presOf" srcId="{B33B9785-B31D-4FF9-8ADC-24E753605EAC}" destId="{D42BA03D-9508-49DE-B972-30ABF4928E92}" srcOrd="0" destOrd="0" presId="urn:microsoft.com/office/officeart/2018/5/layout/IconCircleLabelList"/>
    <dgm:cxn modelId="{E87FEB86-C0B1-4D55-957D-59D8833B15FB}" type="presParOf" srcId="{2742BD84-8042-4347-8D4A-09A4C955C836}" destId="{15BAB88A-E4C1-489D-A4DB-7D33D1F3216F}" srcOrd="0" destOrd="0" presId="urn:microsoft.com/office/officeart/2018/5/layout/IconCircleLabelList"/>
    <dgm:cxn modelId="{88A640AB-55BB-4F54-BE51-A3A5E19F2549}" type="presParOf" srcId="{15BAB88A-E4C1-489D-A4DB-7D33D1F3216F}" destId="{1F7E58B3-639D-44D1-B7B2-D52D010B4B01}" srcOrd="0" destOrd="0" presId="urn:microsoft.com/office/officeart/2018/5/layout/IconCircleLabelList"/>
    <dgm:cxn modelId="{A4DAFDC9-6372-41F4-9CBB-28B719C33B39}" type="presParOf" srcId="{15BAB88A-E4C1-489D-A4DB-7D33D1F3216F}" destId="{5E243554-42A7-48A8-92A2-EAA10A0FA277}" srcOrd="1" destOrd="0" presId="urn:microsoft.com/office/officeart/2018/5/layout/IconCircleLabelList"/>
    <dgm:cxn modelId="{6D69C98E-0A31-4936-A152-1B46FC3615C2}" type="presParOf" srcId="{15BAB88A-E4C1-489D-A4DB-7D33D1F3216F}" destId="{5D3DBE71-4A74-4B84-AF66-587638E92573}" srcOrd="2" destOrd="0" presId="urn:microsoft.com/office/officeart/2018/5/layout/IconCircleLabelList"/>
    <dgm:cxn modelId="{196A5719-3381-4F72-8C92-17D71C58A65F}" type="presParOf" srcId="{15BAB88A-E4C1-489D-A4DB-7D33D1F3216F}" destId="{93A2AE43-E76C-4A2D-8902-E716AC8BFAED}" srcOrd="3" destOrd="0" presId="urn:microsoft.com/office/officeart/2018/5/layout/IconCircleLabelList"/>
    <dgm:cxn modelId="{0D74C7AE-5D2D-4EB7-B289-1968F1778512}" type="presParOf" srcId="{2742BD84-8042-4347-8D4A-09A4C955C836}" destId="{6C8550DB-EF95-4A63-A0FD-3F5488085DE0}" srcOrd="1" destOrd="0" presId="urn:microsoft.com/office/officeart/2018/5/layout/IconCircleLabelList"/>
    <dgm:cxn modelId="{203EFBB3-5B0C-4DB1-8A13-5A83EF47D6BA}" type="presParOf" srcId="{2742BD84-8042-4347-8D4A-09A4C955C836}" destId="{CFADC357-E92B-415D-8B89-A2E69D403307}" srcOrd="2" destOrd="0" presId="urn:microsoft.com/office/officeart/2018/5/layout/IconCircleLabelList"/>
    <dgm:cxn modelId="{7DB1FA27-6B84-41D7-A0F6-2A3A78439928}" type="presParOf" srcId="{CFADC357-E92B-415D-8B89-A2E69D403307}" destId="{F00525DE-9FB2-4E26-9366-2776EF4DA867}" srcOrd="0" destOrd="0" presId="urn:microsoft.com/office/officeart/2018/5/layout/IconCircleLabelList"/>
    <dgm:cxn modelId="{B456CC2B-226C-416C-ADC8-C2927E00B815}" type="presParOf" srcId="{CFADC357-E92B-415D-8B89-A2E69D403307}" destId="{075F5930-72BC-4152-9DEC-67AEB55D652B}" srcOrd="1" destOrd="0" presId="urn:microsoft.com/office/officeart/2018/5/layout/IconCircleLabelList"/>
    <dgm:cxn modelId="{69FF25FF-D104-43E6-93B3-2F225417931F}" type="presParOf" srcId="{CFADC357-E92B-415D-8B89-A2E69D403307}" destId="{0B9AAEAD-8046-4300-B845-20473A2FC1BA}" srcOrd="2" destOrd="0" presId="urn:microsoft.com/office/officeart/2018/5/layout/IconCircleLabelList"/>
    <dgm:cxn modelId="{3983D195-5D7E-4694-BB79-0DC34AE5929B}" type="presParOf" srcId="{CFADC357-E92B-415D-8B89-A2E69D403307}" destId="{BF92A4CD-5795-40B0-AD42-DE851B93485E}" srcOrd="3" destOrd="0" presId="urn:microsoft.com/office/officeart/2018/5/layout/IconCircleLabelList"/>
    <dgm:cxn modelId="{25EC5C35-8584-437B-9374-9343227F82EF}" type="presParOf" srcId="{2742BD84-8042-4347-8D4A-09A4C955C836}" destId="{F0DC1BBC-5053-42B3-8E8F-00325692A6F8}" srcOrd="3" destOrd="0" presId="urn:microsoft.com/office/officeart/2018/5/layout/IconCircleLabelList"/>
    <dgm:cxn modelId="{43C9D5E3-1817-4BD6-9AB2-0BDED3EBDE74}" type="presParOf" srcId="{2742BD84-8042-4347-8D4A-09A4C955C836}" destId="{DB7ACE83-C065-4114-A40F-82916D8B6E4A}" srcOrd="4" destOrd="0" presId="urn:microsoft.com/office/officeart/2018/5/layout/IconCircleLabelList"/>
    <dgm:cxn modelId="{64084210-4022-4328-956E-5DA78E47846C}" type="presParOf" srcId="{DB7ACE83-C065-4114-A40F-82916D8B6E4A}" destId="{4B0736AF-2DDE-4C8F-9882-3BB95701ACC4}" srcOrd="0" destOrd="0" presId="urn:microsoft.com/office/officeart/2018/5/layout/IconCircleLabelList"/>
    <dgm:cxn modelId="{136530CA-77E1-4D76-BF6F-ED40A999EC22}" type="presParOf" srcId="{DB7ACE83-C065-4114-A40F-82916D8B6E4A}" destId="{197BC5DC-76EC-49E5-8362-CD159AF3E00E}" srcOrd="1" destOrd="0" presId="urn:microsoft.com/office/officeart/2018/5/layout/IconCircleLabelList"/>
    <dgm:cxn modelId="{060DA40D-38B7-42A0-80F5-099D93346A5D}" type="presParOf" srcId="{DB7ACE83-C065-4114-A40F-82916D8B6E4A}" destId="{DB61B008-6848-464C-BAFC-6084882620A8}" srcOrd="2" destOrd="0" presId="urn:microsoft.com/office/officeart/2018/5/layout/IconCircleLabelList"/>
    <dgm:cxn modelId="{D76DE864-FB31-402F-B090-11423BC2AA6B}" type="presParOf" srcId="{DB7ACE83-C065-4114-A40F-82916D8B6E4A}" destId="{D42BA03D-9508-49DE-B972-30ABF4928E92}" srcOrd="3" destOrd="0" presId="urn:microsoft.com/office/officeart/2018/5/layout/IconCircleLabelList"/>
    <dgm:cxn modelId="{296F5DE2-85C4-4212-9881-1D302AD4DB98}" type="presParOf" srcId="{2742BD84-8042-4347-8D4A-09A4C955C836}" destId="{20F147C0-0001-414D-9113-B4C9B864FC55}" srcOrd="5" destOrd="0" presId="urn:microsoft.com/office/officeart/2018/5/layout/IconCircleLabelList"/>
    <dgm:cxn modelId="{049CC486-C247-403C-847F-19A358B095D4}" type="presParOf" srcId="{2742BD84-8042-4347-8D4A-09A4C955C836}" destId="{56286D8B-29C9-4067-84D6-27A6DA70E53C}" srcOrd="6" destOrd="0" presId="urn:microsoft.com/office/officeart/2018/5/layout/IconCircleLabelList"/>
    <dgm:cxn modelId="{6914BEE0-1486-477C-AD44-0B84A65D7378}" type="presParOf" srcId="{56286D8B-29C9-4067-84D6-27A6DA70E53C}" destId="{EDCF5AF3-401D-49A5-AE76-2E6CC55B135D}" srcOrd="0" destOrd="0" presId="urn:microsoft.com/office/officeart/2018/5/layout/IconCircleLabelList"/>
    <dgm:cxn modelId="{A698D658-8279-4200-8A29-87F96CB26587}" type="presParOf" srcId="{56286D8B-29C9-4067-84D6-27A6DA70E53C}" destId="{3F6FF397-2EF3-4EA4-AD4D-62679E9588C6}" srcOrd="1" destOrd="0" presId="urn:microsoft.com/office/officeart/2018/5/layout/IconCircleLabelList"/>
    <dgm:cxn modelId="{F7D2C6AD-3EF1-4930-952C-10E7B259E2CF}" type="presParOf" srcId="{56286D8B-29C9-4067-84D6-27A6DA70E53C}" destId="{F31DCB72-A2CE-4E28-85EE-736C8166385A}" srcOrd="2" destOrd="0" presId="urn:microsoft.com/office/officeart/2018/5/layout/IconCircleLabelList"/>
    <dgm:cxn modelId="{E10014DE-BA10-4A24-BBE8-9A82ADD212B9}" type="presParOf" srcId="{56286D8B-29C9-4067-84D6-27A6DA70E53C}" destId="{18066E9A-0DDC-45D2-A58B-4670FFD694A3}" srcOrd="3" destOrd="0" presId="urn:microsoft.com/office/officeart/2018/5/layout/IconCircleLabelList"/>
    <dgm:cxn modelId="{CEEF1040-EE4C-4D3C-AC29-7FE5B9EE70F0}" type="presParOf" srcId="{2742BD84-8042-4347-8D4A-09A4C955C836}" destId="{46228CA9-DF6E-45DF-B735-FF61603526C5}" srcOrd="7" destOrd="0" presId="urn:microsoft.com/office/officeart/2018/5/layout/IconCircleLabelList"/>
    <dgm:cxn modelId="{8726EABE-9F95-4DFA-9585-344F79DD9CC0}" type="presParOf" srcId="{2742BD84-8042-4347-8D4A-09A4C955C836}" destId="{76352D19-DB33-4B76-94ED-427F948F722C}" srcOrd="8" destOrd="0" presId="urn:microsoft.com/office/officeart/2018/5/layout/IconCircleLabelList"/>
    <dgm:cxn modelId="{174F25EB-3714-40D6-BBC9-9911B6DCDD62}" type="presParOf" srcId="{76352D19-DB33-4B76-94ED-427F948F722C}" destId="{C33921EF-765D-4C61-B9A6-D2FA6925FCCF}" srcOrd="0" destOrd="0" presId="urn:microsoft.com/office/officeart/2018/5/layout/IconCircleLabelList"/>
    <dgm:cxn modelId="{734396B6-07F0-4E45-9431-349F0205EB2B}" type="presParOf" srcId="{76352D19-DB33-4B76-94ED-427F948F722C}" destId="{A259728A-D0FD-46F3-ACF8-2A6F931AE7B9}" srcOrd="1" destOrd="0" presId="urn:microsoft.com/office/officeart/2018/5/layout/IconCircleLabelList"/>
    <dgm:cxn modelId="{CD98A26B-ABD5-4344-81A6-086976A0D3F6}" type="presParOf" srcId="{76352D19-DB33-4B76-94ED-427F948F722C}" destId="{2FAEF3B7-9081-4147-85A7-19FC16D1D887}" srcOrd="2" destOrd="0" presId="urn:microsoft.com/office/officeart/2018/5/layout/IconCircleLabelList"/>
    <dgm:cxn modelId="{4B171E1C-C24B-4C84-862E-3DEC016B6E51}" type="presParOf" srcId="{76352D19-DB33-4B76-94ED-427F948F722C}" destId="{FE23DB65-D368-42EB-9FDC-08539F0EE53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3463A1-48DC-4289-9384-B3016D2F044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18CE049-4970-4EF5-80CB-7ECBFD30E043}">
      <dgm:prSet/>
      <dgm:spPr/>
      <dgm:t>
        <a:bodyPr/>
        <a:lstStyle/>
        <a:p>
          <a:pPr>
            <a:lnSpc>
              <a:spcPct val="100000"/>
            </a:lnSpc>
          </a:pPr>
          <a:r>
            <a:rPr lang="es-CO" dirty="0">
              <a:latin typeface="Montserrat" pitchFamily="2" charset="77"/>
            </a:rPr>
            <a:t>Segunda endoscopia: aproximadamente 75% control del sangrado.</a:t>
          </a:r>
          <a:endParaRPr lang="en-US" dirty="0">
            <a:latin typeface="Montserrat" pitchFamily="2" charset="77"/>
          </a:endParaRPr>
        </a:p>
      </dgm:t>
    </dgm:pt>
    <dgm:pt modelId="{DB7D773B-8BCE-4AF5-B47F-BFF58B161992}" type="parTrans" cxnId="{AD6C0A4A-9AB2-457A-B494-D5B7F55AD198}">
      <dgm:prSet/>
      <dgm:spPr/>
      <dgm:t>
        <a:bodyPr/>
        <a:lstStyle/>
        <a:p>
          <a:pPr>
            <a:lnSpc>
              <a:spcPct val="100000"/>
            </a:lnSpc>
          </a:pPr>
          <a:endParaRPr lang="en-US">
            <a:latin typeface="Montserrat" pitchFamily="2" charset="77"/>
          </a:endParaRPr>
        </a:p>
      </dgm:t>
    </dgm:pt>
    <dgm:pt modelId="{D246A689-201F-41EB-801D-FFDC13322854}" type="sibTrans" cxnId="{AD6C0A4A-9AB2-457A-B494-D5B7F55AD198}">
      <dgm:prSet/>
      <dgm:spPr/>
      <dgm:t>
        <a:bodyPr/>
        <a:lstStyle/>
        <a:p>
          <a:pPr>
            <a:lnSpc>
              <a:spcPct val="100000"/>
            </a:lnSpc>
          </a:pPr>
          <a:endParaRPr lang="en-US">
            <a:latin typeface="Montserrat" pitchFamily="2" charset="77"/>
          </a:endParaRPr>
        </a:p>
      </dgm:t>
    </dgm:pt>
    <dgm:pt modelId="{8E3AD5D7-A173-4038-B19F-73E128D1D7A8}">
      <dgm:prSet/>
      <dgm:spPr/>
      <dgm:t>
        <a:bodyPr/>
        <a:lstStyle/>
        <a:p>
          <a:pPr>
            <a:lnSpc>
              <a:spcPct val="100000"/>
            </a:lnSpc>
          </a:pPr>
          <a:r>
            <a:rPr lang="es-CO">
              <a:latin typeface="Montserrat" pitchFamily="2" charset="77"/>
            </a:rPr>
            <a:t>Angiografía</a:t>
          </a:r>
          <a:endParaRPr lang="en-US">
            <a:latin typeface="Montserrat" pitchFamily="2" charset="77"/>
          </a:endParaRPr>
        </a:p>
      </dgm:t>
    </dgm:pt>
    <dgm:pt modelId="{F2C7769D-5C03-4FDA-A6F7-9BA9B0238F56}" type="parTrans" cxnId="{EB870901-EC6F-444D-8F9F-EA010A0DC938}">
      <dgm:prSet/>
      <dgm:spPr/>
      <dgm:t>
        <a:bodyPr/>
        <a:lstStyle/>
        <a:p>
          <a:pPr>
            <a:lnSpc>
              <a:spcPct val="100000"/>
            </a:lnSpc>
          </a:pPr>
          <a:endParaRPr lang="en-US">
            <a:latin typeface="Montserrat" pitchFamily="2" charset="77"/>
          </a:endParaRPr>
        </a:p>
      </dgm:t>
    </dgm:pt>
    <dgm:pt modelId="{CCA57DE0-102A-47A0-9854-664B613537B4}" type="sibTrans" cxnId="{EB870901-EC6F-444D-8F9F-EA010A0DC938}">
      <dgm:prSet/>
      <dgm:spPr/>
      <dgm:t>
        <a:bodyPr/>
        <a:lstStyle/>
        <a:p>
          <a:pPr>
            <a:lnSpc>
              <a:spcPct val="100000"/>
            </a:lnSpc>
          </a:pPr>
          <a:endParaRPr lang="en-US">
            <a:latin typeface="Montserrat" pitchFamily="2" charset="77"/>
          </a:endParaRPr>
        </a:p>
      </dgm:t>
    </dgm:pt>
    <dgm:pt modelId="{594E4970-8F40-464C-9C5A-F2F7D9C368A9}">
      <dgm:prSet custT="1"/>
      <dgm:spPr/>
      <dgm:t>
        <a:bodyPr/>
        <a:lstStyle/>
        <a:p>
          <a:pPr>
            <a:lnSpc>
              <a:spcPct val="100000"/>
            </a:lnSpc>
          </a:pPr>
          <a:r>
            <a:rPr lang="es-CO" sz="1200" dirty="0">
              <a:solidFill>
                <a:srgbClr val="152B48"/>
              </a:solidFill>
              <a:latin typeface="Montserrat" pitchFamily="2" charset="77"/>
            </a:rPr>
            <a:t>Sangrado de al menos 0.5 ml/min.</a:t>
          </a:r>
          <a:endParaRPr lang="en-US" sz="1200" dirty="0">
            <a:solidFill>
              <a:srgbClr val="152B48"/>
            </a:solidFill>
            <a:latin typeface="Montserrat" pitchFamily="2" charset="77"/>
          </a:endParaRPr>
        </a:p>
      </dgm:t>
    </dgm:pt>
    <dgm:pt modelId="{243DBAEF-25BB-4DF2-8A62-6AA43F852CBE}" type="parTrans" cxnId="{5C5404A5-623C-473E-B0DE-EADBDB7A118A}">
      <dgm:prSet/>
      <dgm:spPr/>
      <dgm:t>
        <a:bodyPr/>
        <a:lstStyle/>
        <a:p>
          <a:pPr>
            <a:lnSpc>
              <a:spcPct val="100000"/>
            </a:lnSpc>
          </a:pPr>
          <a:endParaRPr lang="en-US">
            <a:latin typeface="Montserrat" pitchFamily="2" charset="77"/>
          </a:endParaRPr>
        </a:p>
      </dgm:t>
    </dgm:pt>
    <dgm:pt modelId="{0D2D57CE-5421-48BD-9410-DBEEBE68BDCC}" type="sibTrans" cxnId="{5C5404A5-623C-473E-B0DE-EADBDB7A118A}">
      <dgm:prSet/>
      <dgm:spPr/>
      <dgm:t>
        <a:bodyPr/>
        <a:lstStyle/>
        <a:p>
          <a:pPr>
            <a:lnSpc>
              <a:spcPct val="100000"/>
            </a:lnSpc>
          </a:pPr>
          <a:endParaRPr lang="en-US">
            <a:latin typeface="Montserrat" pitchFamily="2" charset="77"/>
          </a:endParaRPr>
        </a:p>
      </dgm:t>
    </dgm:pt>
    <dgm:pt modelId="{042D1EB6-7B61-42B2-A386-2A4BBC61E4CE}">
      <dgm:prSet custT="1"/>
      <dgm:spPr/>
      <dgm:t>
        <a:bodyPr/>
        <a:lstStyle/>
        <a:p>
          <a:pPr>
            <a:lnSpc>
              <a:spcPct val="100000"/>
            </a:lnSpc>
          </a:pPr>
          <a:r>
            <a:rPr lang="es-CO" sz="1200" dirty="0">
              <a:solidFill>
                <a:srgbClr val="152B48"/>
              </a:solidFill>
              <a:latin typeface="Montserrat" pitchFamily="2" charset="77"/>
            </a:rPr>
            <a:t>Útil en pacientes con alto riesgo quirúrgico.</a:t>
          </a:r>
          <a:endParaRPr lang="en-US" sz="1200" dirty="0">
            <a:solidFill>
              <a:srgbClr val="152B48"/>
            </a:solidFill>
            <a:latin typeface="Montserrat" pitchFamily="2" charset="77"/>
          </a:endParaRPr>
        </a:p>
      </dgm:t>
    </dgm:pt>
    <dgm:pt modelId="{530507E7-DF49-438A-9CED-C3BEE92B8694}" type="parTrans" cxnId="{6A05488F-AE37-493B-A34B-9BF5EE32BE61}">
      <dgm:prSet/>
      <dgm:spPr/>
      <dgm:t>
        <a:bodyPr/>
        <a:lstStyle/>
        <a:p>
          <a:pPr>
            <a:lnSpc>
              <a:spcPct val="100000"/>
            </a:lnSpc>
          </a:pPr>
          <a:endParaRPr lang="en-US">
            <a:latin typeface="Montserrat" pitchFamily="2" charset="77"/>
          </a:endParaRPr>
        </a:p>
      </dgm:t>
    </dgm:pt>
    <dgm:pt modelId="{4127A06C-3A6C-4C11-9AD5-3D9FC8948D51}" type="sibTrans" cxnId="{6A05488F-AE37-493B-A34B-9BF5EE32BE61}">
      <dgm:prSet/>
      <dgm:spPr/>
      <dgm:t>
        <a:bodyPr/>
        <a:lstStyle/>
        <a:p>
          <a:pPr>
            <a:lnSpc>
              <a:spcPct val="100000"/>
            </a:lnSpc>
          </a:pPr>
          <a:endParaRPr lang="en-US">
            <a:latin typeface="Montserrat" pitchFamily="2" charset="77"/>
          </a:endParaRPr>
        </a:p>
      </dgm:t>
    </dgm:pt>
    <dgm:pt modelId="{C5FBFCAD-C08F-4905-99F1-1C448B08FC88}">
      <dgm:prSet custT="1"/>
      <dgm:spPr/>
      <dgm:t>
        <a:bodyPr/>
        <a:lstStyle/>
        <a:p>
          <a:pPr>
            <a:lnSpc>
              <a:spcPct val="100000"/>
            </a:lnSpc>
          </a:pPr>
          <a:r>
            <a:rPr lang="es-CO" sz="1200">
              <a:solidFill>
                <a:srgbClr val="152B48"/>
              </a:solidFill>
              <a:latin typeface="Montserrat" pitchFamily="2" charset="77"/>
            </a:rPr>
            <a:t>Menos invasiva.</a:t>
          </a:r>
          <a:endParaRPr lang="en-US" sz="1200">
            <a:solidFill>
              <a:srgbClr val="152B48"/>
            </a:solidFill>
            <a:latin typeface="Montserrat" pitchFamily="2" charset="77"/>
          </a:endParaRPr>
        </a:p>
      </dgm:t>
    </dgm:pt>
    <dgm:pt modelId="{309DA38E-82D1-4322-B384-06157D5926F7}" type="parTrans" cxnId="{2D4A7C7B-6A34-4A7D-BE96-EA386B05E1C7}">
      <dgm:prSet/>
      <dgm:spPr/>
      <dgm:t>
        <a:bodyPr/>
        <a:lstStyle/>
        <a:p>
          <a:pPr>
            <a:lnSpc>
              <a:spcPct val="100000"/>
            </a:lnSpc>
          </a:pPr>
          <a:endParaRPr lang="en-US">
            <a:latin typeface="Montserrat" pitchFamily="2" charset="77"/>
          </a:endParaRPr>
        </a:p>
      </dgm:t>
    </dgm:pt>
    <dgm:pt modelId="{BB204817-60FE-4280-973F-2C3845F20175}" type="sibTrans" cxnId="{2D4A7C7B-6A34-4A7D-BE96-EA386B05E1C7}">
      <dgm:prSet/>
      <dgm:spPr/>
      <dgm:t>
        <a:bodyPr/>
        <a:lstStyle/>
        <a:p>
          <a:pPr>
            <a:lnSpc>
              <a:spcPct val="100000"/>
            </a:lnSpc>
          </a:pPr>
          <a:endParaRPr lang="en-US">
            <a:latin typeface="Montserrat" pitchFamily="2" charset="77"/>
          </a:endParaRPr>
        </a:p>
      </dgm:t>
    </dgm:pt>
    <dgm:pt modelId="{3B0CDDDE-3A50-4AB0-82DD-B1FD50559449}">
      <dgm:prSet custT="1"/>
      <dgm:spPr/>
      <dgm:t>
        <a:bodyPr/>
        <a:lstStyle/>
        <a:p>
          <a:pPr>
            <a:lnSpc>
              <a:spcPct val="100000"/>
            </a:lnSpc>
          </a:pPr>
          <a:r>
            <a:rPr lang="es-CO" sz="1200">
              <a:solidFill>
                <a:srgbClr val="152B48"/>
              </a:solidFill>
              <a:latin typeface="Montserrat" pitchFamily="2" charset="77"/>
            </a:rPr>
            <a:t>Manejo en hemobilia y en hemosuccus pancreaticus.</a:t>
          </a:r>
          <a:endParaRPr lang="en-US" sz="1200">
            <a:solidFill>
              <a:srgbClr val="152B48"/>
            </a:solidFill>
            <a:latin typeface="Montserrat" pitchFamily="2" charset="77"/>
          </a:endParaRPr>
        </a:p>
      </dgm:t>
    </dgm:pt>
    <dgm:pt modelId="{45341379-0D0B-4416-86A3-5AF50F31F12C}" type="parTrans" cxnId="{03691DA0-BF01-412C-ACCA-295A61E47B62}">
      <dgm:prSet/>
      <dgm:spPr/>
      <dgm:t>
        <a:bodyPr/>
        <a:lstStyle/>
        <a:p>
          <a:pPr>
            <a:lnSpc>
              <a:spcPct val="100000"/>
            </a:lnSpc>
          </a:pPr>
          <a:endParaRPr lang="en-US">
            <a:latin typeface="Montserrat" pitchFamily="2" charset="77"/>
          </a:endParaRPr>
        </a:p>
      </dgm:t>
    </dgm:pt>
    <dgm:pt modelId="{22228216-69E4-40E9-B5F3-F6EFF112F3BA}" type="sibTrans" cxnId="{03691DA0-BF01-412C-ACCA-295A61E47B62}">
      <dgm:prSet/>
      <dgm:spPr/>
      <dgm:t>
        <a:bodyPr/>
        <a:lstStyle/>
        <a:p>
          <a:pPr>
            <a:lnSpc>
              <a:spcPct val="100000"/>
            </a:lnSpc>
          </a:pPr>
          <a:endParaRPr lang="en-US">
            <a:latin typeface="Montserrat" pitchFamily="2" charset="77"/>
          </a:endParaRPr>
        </a:p>
      </dgm:t>
    </dgm:pt>
    <dgm:pt modelId="{CC82FD51-D395-4591-8527-889CC1B71E4D}">
      <dgm:prSet custT="1"/>
      <dgm:spPr/>
      <dgm:t>
        <a:bodyPr/>
        <a:lstStyle/>
        <a:p>
          <a:pPr>
            <a:lnSpc>
              <a:spcPct val="100000"/>
            </a:lnSpc>
          </a:pPr>
          <a:r>
            <a:rPr lang="es-CO" sz="1200" dirty="0">
              <a:solidFill>
                <a:srgbClr val="152B48"/>
              </a:solidFill>
              <a:latin typeface="Montserrat" pitchFamily="2" charset="77"/>
            </a:rPr>
            <a:t>Éxito 52-98%. Recurrencia 10-20%.</a:t>
          </a:r>
          <a:endParaRPr lang="en-US" sz="1200" dirty="0">
            <a:solidFill>
              <a:srgbClr val="152B48"/>
            </a:solidFill>
            <a:latin typeface="Montserrat" pitchFamily="2" charset="77"/>
          </a:endParaRPr>
        </a:p>
      </dgm:t>
    </dgm:pt>
    <dgm:pt modelId="{2AF58AE3-CE79-4CB2-9E0F-E15C2C33B033}" type="parTrans" cxnId="{0D9D26F1-180E-4B29-8697-DB4BAA802704}">
      <dgm:prSet/>
      <dgm:spPr/>
      <dgm:t>
        <a:bodyPr/>
        <a:lstStyle/>
        <a:p>
          <a:pPr>
            <a:lnSpc>
              <a:spcPct val="100000"/>
            </a:lnSpc>
          </a:pPr>
          <a:endParaRPr lang="en-US">
            <a:latin typeface="Montserrat" pitchFamily="2" charset="77"/>
          </a:endParaRPr>
        </a:p>
      </dgm:t>
    </dgm:pt>
    <dgm:pt modelId="{0A657713-2439-4B54-92A8-BCE04E71E4F2}" type="sibTrans" cxnId="{0D9D26F1-180E-4B29-8697-DB4BAA802704}">
      <dgm:prSet/>
      <dgm:spPr/>
      <dgm:t>
        <a:bodyPr/>
        <a:lstStyle/>
        <a:p>
          <a:pPr>
            <a:lnSpc>
              <a:spcPct val="100000"/>
            </a:lnSpc>
          </a:pPr>
          <a:endParaRPr lang="en-US">
            <a:latin typeface="Montserrat" pitchFamily="2" charset="77"/>
          </a:endParaRPr>
        </a:p>
      </dgm:t>
    </dgm:pt>
    <dgm:pt modelId="{BA107807-00A3-4A77-9679-64C8C55DB896}">
      <dgm:prSet/>
      <dgm:spPr/>
      <dgm:t>
        <a:bodyPr/>
        <a:lstStyle/>
        <a:p>
          <a:pPr>
            <a:lnSpc>
              <a:spcPct val="100000"/>
            </a:lnSpc>
          </a:pPr>
          <a:r>
            <a:rPr lang="es-CO">
              <a:latin typeface="Montserrat" pitchFamily="2" charset="77"/>
            </a:rPr>
            <a:t>Cirugía: </a:t>
          </a:r>
          <a:endParaRPr lang="en-US">
            <a:latin typeface="Montserrat" pitchFamily="2" charset="77"/>
          </a:endParaRPr>
        </a:p>
      </dgm:t>
    </dgm:pt>
    <dgm:pt modelId="{1209CC4A-8582-409F-8AC2-2787CD5F2A92}" type="parTrans" cxnId="{4EB51159-77F6-40AF-8EF5-CA781A3201ED}">
      <dgm:prSet/>
      <dgm:spPr/>
      <dgm:t>
        <a:bodyPr/>
        <a:lstStyle/>
        <a:p>
          <a:pPr>
            <a:lnSpc>
              <a:spcPct val="100000"/>
            </a:lnSpc>
          </a:pPr>
          <a:endParaRPr lang="en-US">
            <a:latin typeface="Montserrat" pitchFamily="2" charset="77"/>
          </a:endParaRPr>
        </a:p>
      </dgm:t>
    </dgm:pt>
    <dgm:pt modelId="{B99FA306-35E8-43ED-8FB7-E94A4EBF69B2}" type="sibTrans" cxnId="{4EB51159-77F6-40AF-8EF5-CA781A3201ED}">
      <dgm:prSet/>
      <dgm:spPr/>
      <dgm:t>
        <a:bodyPr/>
        <a:lstStyle/>
        <a:p>
          <a:pPr>
            <a:lnSpc>
              <a:spcPct val="100000"/>
            </a:lnSpc>
          </a:pPr>
          <a:endParaRPr lang="en-US">
            <a:latin typeface="Montserrat" pitchFamily="2" charset="77"/>
          </a:endParaRPr>
        </a:p>
      </dgm:t>
    </dgm:pt>
    <dgm:pt modelId="{2907CE3B-207D-435D-8AC3-AF03A456E3FA}">
      <dgm:prSet/>
      <dgm:spPr/>
      <dgm:t>
        <a:bodyPr/>
        <a:lstStyle/>
        <a:p>
          <a:pPr>
            <a:lnSpc>
              <a:spcPct val="100000"/>
            </a:lnSpc>
          </a:pPr>
          <a:r>
            <a:rPr lang="es-CO" dirty="0">
              <a:solidFill>
                <a:srgbClr val="152B48"/>
              </a:solidFill>
              <a:latin typeface="Montserrat" pitchFamily="2" charset="77"/>
            </a:rPr>
            <a:t>Úlcera duodenal posterior, hemorragia exanguinante en paciente con shock refractario al manejo médico.</a:t>
          </a:r>
          <a:endParaRPr lang="en-US" dirty="0">
            <a:solidFill>
              <a:srgbClr val="152B48"/>
            </a:solidFill>
            <a:latin typeface="Montserrat" pitchFamily="2" charset="77"/>
          </a:endParaRPr>
        </a:p>
      </dgm:t>
    </dgm:pt>
    <dgm:pt modelId="{88D8293F-5A5A-46FA-97B3-91DFD9B8F292}" type="parTrans" cxnId="{C628FFE9-E159-490E-BCF7-BCBC699D78D6}">
      <dgm:prSet/>
      <dgm:spPr/>
      <dgm:t>
        <a:bodyPr/>
        <a:lstStyle/>
        <a:p>
          <a:pPr>
            <a:lnSpc>
              <a:spcPct val="100000"/>
            </a:lnSpc>
          </a:pPr>
          <a:endParaRPr lang="en-US">
            <a:latin typeface="Montserrat" pitchFamily="2" charset="77"/>
          </a:endParaRPr>
        </a:p>
      </dgm:t>
    </dgm:pt>
    <dgm:pt modelId="{E68194BB-4277-451A-B0DC-D72EDF20EA1F}" type="sibTrans" cxnId="{C628FFE9-E159-490E-BCF7-BCBC699D78D6}">
      <dgm:prSet/>
      <dgm:spPr/>
      <dgm:t>
        <a:bodyPr/>
        <a:lstStyle/>
        <a:p>
          <a:pPr>
            <a:lnSpc>
              <a:spcPct val="100000"/>
            </a:lnSpc>
          </a:pPr>
          <a:endParaRPr lang="en-US">
            <a:latin typeface="Montserrat" pitchFamily="2" charset="77"/>
          </a:endParaRPr>
        </a:p>
      </dgm:t>
    </dgm:pt>
    <dgm:pt modelId="{FC2F3351-2BC5-1441-B17B-FFBABDF6325F}" type="pres">
      <dgm:prSet presAssocID="{173463A1-48DC-4289-9384-B3016D2F044F}" presName="Name0" presStyleCnt="0">
        <dgm:presLayoutVars>
          <dgm:dir/>
          <dgm:animLvl val="lvl"/>
          <dgm:resizeHandles val="exact"/>
        </dgm:presLayoutVars>
      </dgm:prSet>
      <dgm:spPr/>
    </dgm:pt>
    <dgm:pt modelId="{5F7953E4-E488-E044-9665-BA1A4524D68C}" type="pres">
      <dgm:prSet presAssocID="{BA107807-00A3-4A77-9679-64C8C55DB896}" presName="boxAndChildren" presStyleCnt="0"/>
      <dgm:spPr/>
    </dgm:pt>
    <dgm:pt modelId="{1B9B3CEE-9520-1D41-80D8-69EB11F27473}" type="pres">
      <dgm:prSet presAssocID="{BA107807-00A3-4A77-9679-64C8C55DB896}" presName="parentTextBox" presStyleLbl="node1" presStyleIdx="0" presStyleCnt="3"/>
      <dgm:spPr/>
    </dgm:pt>
    <dgm:pt modelId="{56E1075B-7585-5D49-91E0-BDF8B804AD33}" type="pres">
      <dgm:prSet presAssocID="{BA107807-00A3-4A77-9679-64C8C55DB896}" presName="entireBox" presStyleLbl="node1" presStyleIdx="0" presStyleCnt="3"/>
      <dgm:spPr/>
    </dgm:pt>
    <dgm:pt modelId="{0CA4D63D-A2EC-7E4E-8CC4-E3FABEC1ED9C}" type="pres">
      <dgm:prSet presAssocID="{BA107807-00A3-4A77-9679-64C8C55DB896}" presName="descendantBox" presStyleCnt="0"/>
      <dgm:spPr/>
    </dgm:pt>
    <dgm:pt modelId="{F0027193-ABB7-0D44-BB18-5A66C49BCCEF}" type="pres">
      <dgm:prSet presAssocID="{2907CE3B-207D-435D-8AC3-AF03A456E3FA}" presName="childTextBox" presStyleLbl="fgAccFollowNode1" presStyleIdx="0" presStyleCnt="6">
        <dgm:presLayoutVars>
          <dgm:bulletEnabled val="1"/>
        </dgm:presLayoutVars>
      </dgm:prSet>
      <dgm:spPr/>
    </dgm:pt>
    <dgm:pt modelId="{3D92B42A-6232-3341-96EC-FC9380B45C53}" type="pres">
      <dgm:prSet presAssocID="{CCA57DE0-102A-47A0-9854-664B613537B4}" presName="sp" presStyleCnt="0"/>
      <dgm:spPr/>
    </dgm:pt>
    <dgm:pt modelId="{F4F98C1F-2B66-DC4A-87AB-B840B40360B4}" type="pres">
      <dgm:prSet presAssocID="{8E3AD5D7-A173-4038-B19F-73E128D1D7A8}" presName="arrowAndChildren" presStyleCnt="0"/>
      <dgm:spPr/>
    </dgm:pt>
    <dgm:pt modelId="{B74C4B92-E1C7-6348-BE59-8298B38E1E42}" type="pres">
      <dgm:prSet presAssocID="{8E3AD5D7-A173-4038-B19F-73E128D1D7A8}" presName="parentTextArrow" presStyleLbl="node1" presStyleIdx="0" presStyleCnt="3"/>
      <dgm:spPr/>
    </dgm:pt>
    <dgm:pt modelId="{F7AEE7FA-A08F-6A4C-8096-15CCC8B73085}" type="pres">
      <dgm:prSet presAssocID="{8E3AD5D7-A173-4038-B19F-73E128D1D7A8}" presName="arrow" presStyleLbl="node1" presStyleIdx="1" presStyleCnt="3"/>
      <dgm:spPr/>
    </dgm:pt>
    <dgm:pt modelId="{2E71A1B2-9E25-C446-AE85-9794CEFDC354}" type="pres">
      <dgm:prSet presAssocID="{8E3AD5D7-A173-4038-B19F-73E128D1D7A8}" presName="descendantArrow" presStyleCnt="0"/>
      <dgm:spPr/>
    </dgm:pt>
    <dgm:pt modelId="{97FE7FA2-F132-E045-A393-9A51D0C8A467}" type="pres">
      <dgm:prSet presAssocID="{594E4970-8F40-464C-9C5A-F2F7D9C368A9}" presName="childTextArrow" presStyleLbl="fgAccFollowNode1" presStyleIdx="1" presStyleCnt="6">
        <dgm:presLayoutVars>
          <dgm:bulletEnabled val="1"/>
        </dgm:presLayoutVars>
      </dgm:prSet>
      <dgm:spPr/>
    </dgm:pt>
    <dgm:pt modelId="{21D7C03C-0008-FA43-AB8B-8A5ADE18899E}" type="pres">
      <dgm:prSet presAssocID="{042D1EB6-7B61-42B2-A386-2A4BBC61E4CE}" presName="childTextArrow" presStyleLbl="fgAccFollowNode1" presStyleIdx="2" presStyleCnt="6">
        <dgm:presLayoutVars>
          <dgm:bulletEnabled val="1"/>
        </dgm:presLayoutVars>
      </dgm:prSet>
      <dgm:spPr/>
    </dgm:pt>
    <dgm:pt modelId="{D220730E-7D47-B946-8A79-726B0A9AD586}" type="pres">
      <dgm:prSet presAssocID="{C5FBFCAD-C08F-4905-99F1-1C448B08FC88}" presName="childTextArrow" presStyleLbl="fgAccFollowNode1" presStyleIdx="3" presStyleCnt="6">
        <dgm:presLayoutVars>
          <dgm:bulletEnabled val="1"/>
        </dgm:presLayoutVars>
      </dgm:prSet>
      <dgm:spPr/>
    </dgm:pt>
    <dgm:pt modelId="{20E9A99C-3292-5A4C-9A9B-E84F154B06F7}" type="pres">
      <dgm:prSet presAssocID="{3B0CDDDE-3A50-4AB0-82DD-B1FD50559449}" presName="childTextArrow" presStyleLbl="fgAccFollowNode1" presStyleIdx="4" presStyleCnt="6">
        <dgm:presLayoutVars>
          <dgm:bulletEnabled val="1"/>
        </dgm:presLayoutVars>
      </dgm:prSet>
      <dgm:spPr/>
    </dgm:pt>
    <dgm:pt modelId="{5CDF0AF5-4B65-C64D-A31D-129AC2A523CB}" type="pres">
      <dgm:prSet presAssocID="{CC82FD51-D395-4591-8527-889CC1B71E4D}" presName="childTextArrow" presStyleLbl="fgAccFollowNode1" presStyleIdx="5" presStyleCnt="6">
        <dgm:presLayoutVars>
          <dgm:bulletEnabled val="1"/>
        </dgm:presLayoutVars>
      </dgm:prSet>
      <dgm:spPr/>
    </dgm:pt>
    <dgm:pt modelId="{A93A3A5C-F87E-534F-8FEA-DDD0A2B2C6DF}" type="pres">
      <dgm:prSet presAssocID="{D246A689-201F-41EB-801D-FFDC13322854}" presName="sp" presStyleCnt="0"/>
      <dgm:spPr/>
    </dgm:pt>
    <dgm:pt modelId="{2DC2694E-28C8-7749-BBB0-5B77D1971B0B}" type="pres">
      <dgm:prSet presAssocID="{318CE049-4970-4EF5-80CB-7ECBFD30E043}" presName="arrowAndChildren" presStyleCnt="0"/>
      <dgm:spPr/>
    </dgm:pt>
    <dgm:pt modelId="{EBFCB4C7-7C5F-3145-A29C-5D08C48CC0FC}" type="pres">
      <dgm:prSet presAssocID="{318CE049-4970-4EF5-80CB-7ECBFD30E043}" presName="parentTextArrow" presStyleLbl="node1" presStyleIdx="2" presStyleCnt="3"/>
      <dgm:spPr/>
    </dgm:pt>
  </dgm:ptLst>
  <dgm:cxnLst>
    <dgm:cxn modelId="{EB870901-EC6F-444D-8F9F-EA010A0DC938}" srcId="{173463A1-48DC-4289-9384-B3016D2F044F}" destId="{8E3AD5D7-A173-4038-B19F-73E128D1D7A8}" srcOrd="1" destOrd="0" parTransId="{F2C7769D-5C03-4FDA-A6F7-9BA9B0238F56}" sibTransId="{CCA57DE0-102A-47A0-9854-664B613537B4}"/>
    <dgm:cxn modelId="{D7C96D0D-F80C-0749-8AEB-CD74BD7E82C4}" type="presOf" srcId="{BA107807-00A3-4A77-9679-64C8C55DB896}" destId="{56E1075B-7585-5D49-91E0-BDF8B804AD33}" srcOrd="1" destOrd="0" presId="urn:microsoft.com/office/officeart/2005/8/layout/process4"/>
    <dgm:cxn modelId="{FBFC9712-D67D-BC46-B988-F521FAA4755F}" type="presOf" srcId="{2907CE3B-207D-435D-8AC3-AF03A456E3FA}" destId="{F0027193-ABB7-0D44-BB18-5A66C49BCCEF}" srcOrd="0" destOrd="0" presId="urn:microsoft.com/office/officeart/2005/8/layout/process4"/>
    <dgm:cxn modelId="{9D65892A-C8D4-A443-BD43-C0CAB6C5D91B}" type="presOf" srcId="{318CE049-4970-4EF5-80CB-7ECBFD30E043}" destId="{EBFCB4C7-7C5F-3145-A29C-5D08C48CC0FC}" srcOrd="0" destOrd="0" presId="urn:microsoft.com/office/officeart/2005/8/layout/process4"/>
    <dgm:cxn modelId="{5EA29945-A860-8347-8199-06B8333FE0EF}" type="presOf" srcId="{042D1EB6-7B61-42B2-A386-2A4BBC61E4CE}" destId="{21D7C03C-0008-FA43-AB8B-8A5ADE18899E}" srcOrd="0" destOrd="0" presId="urn:microsoft.com/office/officeart/2005/8/layout/process4"/>
    <dgm:cxn modelId="{0ABAFA66-0EE0-E644-BA40-3BE52CDE9DAE}" type="presOf" srcId="{594E4970-8F40-464C-9C5A-F2F7D9C368A9}" destId="{97FE7FA2-F132-E045-A393-9A51D0C8A467}" srcOrd="0" destOrd="0" presId="urn:microsoft.com/office/officeart/2005/8/layout/process4"/>
    <dgm:cxn modelId="{F776C948-FC79-744E-82FE-6BC6A910A757}" type="presOf" srcId="{BA107807-00A3-4A77-9679-64C8C55DB896}" destId="{1B9B3CEE-9520-1D41-80D8-69EB11F27473}" srcOrd="0" destOrd="0" presId="urn:microsoft.com/office/officeart/2005/8/layout/process4"/>
    <dgm:cxn modelId="{AD6C0A4A-9AB2-457A-B494-D5B7F55AD198}" srcId="{173463A1-48DC-4289-9384-B3016D2F044F}" destId="{318CE049-4970-4EF5-80CB-7ECBFD30E043}" srcOrd="0" destOrd="0" parTransId="{DB7D773B-8BCE-4AF5-B47F-BFF58B161992}" sibTransId="{D246A689-201F-41EB-801D-FFDC13322854}"/>
    <dgm:cxn modelId="{4EB51159-77F6-40AF-8EF5-CA781A3201ED}" srcId="{173463A1-48DC-4289-9384-B3016D2F044F}" destId="{BA107807-00A3-4A77-9679-64C8C55DB896}" srcOrd="2" destOrd="0" parTransId="{1209CC4A-8582-409F-8AC2-2787CD5F2A92}" sibTransId="{B99FA306-35E8-43ED-8FB7-E94A4EBF69B2}"/>
    <dgm:cxn modelId="{2D4A7C7B-6A34-4A7D-BE96-EA386B05E1C7}" srcId="{8E3AD5D7-A173-4038-B19F-73E128D1D7A8}" destId="{C5FBFCAD-C08F-4905-99F1-1C448B08FC88}" srcOrd="2" destOrd="0" parTransId="{309DA38E-82D1-4322-B384-06157D5926F7}" sibTransId="{BB204817-60FE-4280-973F-2C3845F20175}"/>
    <dgm:cxn modelId="{6F7D337E-2DD5-E545-A24C-A90DE978875B}" type="presOf" srcId="{C5FBFCAD-C08F-4905-99F1-1C448B08FC88}" destId="{D220730E-7D47-B946-8A79-726B0A9AD586}" srcOrd="0" destOrd="0" presId="urn:microsoft.com/office/officeart/2005/8/layout/process4"/>
    <dgm:cxn modelId="{C1BF257F-9061-DE41-A6D5-C0BCC4ACD082}" type="presOf" srcId="{3B0CDDDE-3A50-4AB0-82DD-B1FD50559449}" destId="{20E9A99C-3292-5A4C-9A9B-E84F154B06F7}" srcOrd="0" destOrd="0" presId="urn:microsoft.com/office/officeart/2005/8/layout/process4"/>
    <dgm:cxn modelId="{6A05488F-AE37-493B-A34B-9BF5EE32BE61}" srcId="{8E3AD5D7-A173-4038-B19F-73E128D1D7A8}" destId="{042D1EB6-7B61-42B2-A386-2A4BBC61E4CE}" srcOrd="1" destOrd="0" parTransId="{530507E7-DF49-438A-9CED-C3BEE92B8694}" sibTransId="{4127A06C-3A6C-4C11-9AD5-3D9FC8948D51}"/>
    <dgm:cxn modelId="{03691DA0-BF01-412C-ACCA-295A61E47B62}" srcId="{8E3AD5D7-A173-4038-B19F-73E128D1D7A8}" destId="{3B0CDDDE-3A50-4AB0-82DD-B1FD50559449}" srcOrd="3" destOrd="0" parTransId="{45341379-0D0B-4416-86A3-5AF50F31F12C}" sibTransId="{22228216-69E4-40E9-B5F3-F6EFF112F3BA}"/>
    <dgm:cxn modelId="{5C5404A5-623C-473E-B0DE-EADBDB7A118A}" srcId="{8E3AD5D7-A173-4038-B19F-73E128D1D7A8}" destId="{594E4970-8F40-464C-9C5A-F2F7D9C368A9}" srcOrd="0" destOrd="0" parTransId="{243DBAEF-25BB-4DF2-8A62-6AA43F852CBE}" sibTransId="{0D2D57CE-5421-48BD-9410-DBEEBE68BDCC}"/>
    <dgm:cxn modelId="{3C2D43BE-D86A-8C42-8856-05F3931AF45C}" type="presOf" srcId="{8E3AD5D7-A173-4038-B19F-73E128D1D7A8}" destId="{F7AEE7FA-A08F-6A4C-8096-15CCC8B73085}" srcOrd="1" destOrd="0" presId="urn:microsoft.com/office/officeart/2005/8/layout/process4"/>
    <dgm:cxn modelId="{471475D0-7603-A644-BC6E-94DBA3710703}" type="presOf" srcId="{173463A1-48DC-4289-9384-B3016D2F044F}" destId="{FC2F3351-2BC5-1441-B17B-FFBABDF6325F}" srcOrd="0" destOrd="0" presId="urn:microsoft.com/office/officeart/2005/8/layout/process4"/>
    <dgm:cxn modelId="{5942ECD5-4AA4-CB43-A898-298B10D64A05}" type="presOf" srcId="{8E3AD5D7-A173-4038-B19F-73E128D1D7A8}" destId="{B74C4B92-E1C7-6348-BE59-8298B38E1E42}" srcOrd="0" destOrd="0" presId="urn:microsoft.com/office/officeart/2005/8/layout/process4"/>
    <dgm:cxn modelId="{C628FFE9-E159-490E-BCF7-BCBC699D78D6}" srcId="{BA107807-00A3-4A77-9679-64C8C55DB896}" destId="{2907CE3B-207D-435D-8AC3-AF03A456E3FA}" srcOrd="0" destOrd="0" parTransId="{88D8293F-5A5A-46FA-97B3-91DFD9B8F292}" sibTransId="{E68194BB-4277-451A-B0DC-D72EDF20EA1F}"/>
    <dgm:cxn modelId="{0D9D26F1-180E-4B29-8697-DB4BAA802704}" srcId="{8E3AD5D7-A173-4038-B19F-73E128D1D7A8}" destId="{CC82FD51-D395-4591-8527-889CC1B71E4D}" srcOrd="4" destOrd="0" parTransId="{2AF58AE3-CE79-4CB2-9E0F-E15C2C33B033}" sibTransId="{0A657713-2439-4B54-92A8-BCE04E71E4F2}"/>
    <dgm:cxn modelId="{4C5C45F5-FBB3-7D40-A920-A42F97D8D87E}" type="presOf" srcId="{CC82FD51-D395-4591-8527-889CC1B71E4D}" destId="{5CDF0AF5-4B65-C64D-A31D-129AC2A523CB}" srcOrd="0" destOrd="0" presId="urn:microsoft.com/office/officeart/2005/8/layout/process4"/>
    <dgm:cxn modelId="{84B31B82-6115-7745-A2CA-E7EC030ACCBD}" type="presParOf" srcId="{FC2F3351-2BC5-1441-B17B-FFBABDF6325F}" destId="{5F7953E4-E488-E044-9665-BA1A4524D68C}" srcOrd="0" destOrd="0" presId="urn:microsoft.com/office/officeart/2005/8/layout/process4"/>
    <dgm:cxn modelId="{5B91427F-B025-0041-8251-DC27AF3D2EE6}" type="presParOf" srcId="{5F7953E4-E488-E044-9665-BA1A4524D68C}" destId="{1B9B3CEE-9520-1D41-80D8-69EB11F27473}" srcOrd="0" destOrd="0" presId="urn:microsoft.com/office/officeart/2005/8/layout/process4"/>
    <dgm:cxn modelId="{D38B7E36-9415-904C-AD7E-46A85A63DE7A}" type="presParOf" srcId="{5F7953E4-E488-E044-9665-BA1A4524D68C}" destId="{56E1075B-7585-5D49-91E0-BDF8B804AD33}" srcOrd="1" destOrd="0" presId="urn:microsoft.com/office/officeart/2005/8/layout/process4"/>
    <dgm:cxn modelId="{D2D5D857-261F-054C-A927-90EF59F006A3}" type="presParOf" srcId="{5F7953E4-E488-E044-9665-BA1A4524D68C}" destId="{0CA4D63D-A2EC-7E4E-8CC4-E3FABEC1ED9C}" srcOrd="2" destOrd="0" presId="urn:microsoft.com/office/officeart/2005/8/layout/process4"/>
    <dgm:cxn modelId="{DFF1F6DA-4862-0D41-AD91-6EFD10E390FD}" type="presParOf" srcId="{0CA4D63D-A2EC-7E4E-8CC4-E3FABEC1ED9C}" destId="{F0027193-ABB7-0D44-BB18-5A66C49BCCEF}" srcOrd="0" destOrd="0" presId="urn:microsoft.com/office/officeart/2005/8/layout/process4"/>
    <dgm:cxn modelId="{1576C142-041D-B648-B986-5E20A5D01480}" type="presParOf" srcId="{FC2F3351-2BC5-1441-B17B-FFBABDF6325F}" destId="{3D92B42A-6232-3341-96EC-FC9380B45C53}" srcOrd="1" destOrd="0" presId="urn:microsoft.com/office/officeart/2005/8/layout/process4"/>
    <dgm:cxn modelId="{8A4EDC08-DDC6-4947-AECA-BC9AECB357CA}" type="presParOf" srcId="{FC2F3351-2BC5-1441-B17B-FFBABDF6325F}" destId="{F4F98C1F-2B66-DC4A-87AB-B840B40360B4}" srcOrd="2" destOrd="0" presId="urn:microsoft.com/office/officeart/2005/8/layout/process4"/>
    <dgm:cxn modelId="{4CD35E12-7543-C843-9E5B-A934ED7B8C1E}" type="presParOf" srcId="{F4F98C1F-2B66-DC4A-87AB-B840B40360B4}" destId="{B74C4B92-E1C7-6348-BE59-8298B38E1E42}" srcOrd="0" destOrd="0" presId="urn:microsoft.com/office/officeart/2005/8/layout/process4"/>
    <dgm:cxn modelId="{AAE907D2-1B35-3B41-99E9-230CCBFAE1CA}" type="presParOf" srcId="{F4F98C1F-2B66-DC4A-87AB-B840B40360B4}" destId="{F7AEE7FA-A08F-6A4C-8096-15CCC8B73085}" srcOrd="1" destOrd="0" presId="urn:microsoft.com/office/officeart/2005/8/layout/process4"/>
    <dgm:cxn modelId="{623740B1-6A3B-6D4C-99E0-DE12FA694429}" type="presParOf" srcId="{F4F98C1F-2B66-DC4A-87AB-B840B40360B4}" destId="{2E71A1B2-9E25-C446-AE85-9794CEFDC354}" srcOrd="2" destOrd="0" presId="urn:microsoft.com/office/officeart/2005/8/layout/process4"/>
    <dgm:cxn modelId="{053CED25-918A-994E-B69A-CDBF49A55A9A}" type="presParOf" srcId="{2E71A1B2-9E25-C446-AE85-9794CEFDC354}" destId="{97FE7FA2-F132-E045-A393-9A51D0C8A467}" srcOrd="0" destOrd="0" presId="urn:microsoft.com/office/officeart/2005/8/layout/process4"/>
    <dgm:cxn modelId="{D1716D24-857E-B143-8778-CCAFDC0093DF}" type="presParOf" srcId="{2E71A1B2-9E25-C446-AE85-9794CEFDC354}" destId="{21D7C03C-0008-FA43-AB8B-8A5ADE18899E}" srcOrd="1" destOrd="0" presId="urn:microsoft.com/office/officeart/2005/8/layout/process4"/>
    <dgm:cxn modelId="{E3FD1416-AFDA-6D4F-A034-E5A369505380}" type="presParOf" srcId="{2E71A1B2-9E25-C446-AE85-9794CEFDC354}" destId="{D220730E-7D47-B946-8A79-726B0A9AD586}" srcOrd="2" destOrd="0" presId="urn:microsoft.com/office/officeart/2005/8/layout/process4"/>
    <dgm:cxn modelId="{BD80BB2D-BE6B-0B42-9894-CD79A2905AD3}" type="presParOf" srcId="{2E71A1B2-9E25-C446-AE85-9794CEFDC354}" destId="{20E9A99C-3292-5A4C-9A9B-E84F154B06F7}" srcOrd="3" destOrd="0" presId="urn:microsoft.com/office/officeart/2005/8/layout/process4"/>
    <dgm:cxn modelId="{21D86D34-A7B8-3642-9C9F-2B177C05379E}" type="presParOf" srcId="{2E71A1B2-9E25-C446-AE85-9794CEFDC354}" destId="{5CDF0AF5-4B65-C64D-A31D-129AC2A523CB}" srcOrd="4" destOrd="0" presId="urn:microsoft.com/office/officeart/2005/8/layout/process4"/>
    <dgm:cxn modelId="{AA576BBB-5C5A-894B-916A-89BA55132B13}" type="presParOf" srcId="{FC2F3351-2BC5-1441-B17B-FFBABDF6325F}" destId="{A93A3A5C-F87E-534F-8FEA-DDD0A2B2C6DF}" srcOrd="3" destOrd="0" presId="urn:microsoft.com/office/officeart/2005/8/layout/process4"/>
    <dgm:cxn modelId="{785E0456-DF1B-F647-B491-2A2DA67B5039}" type="presParOf" srcId="{FC2F3351-2BC5-1441-B17B-FFBABDF6325F}" destId="{2DC2694E-28C8-7749-BBB0-5B77D1971B0B}" srcOrd="4" destOrd="0" presId="urn:microsoft.com/office/officeart/2005/8/layout/process4"/>
    <dgm:cxn modelId="{28BA2811-A923-4D46-BC40-1200CBD7B45B}" type="presParOf" srcId="{2DC2694E-28C8-7749-BBB0-5B77D1971B0B}" destId="{EBFCB4C7-7C5F-3145-A29C-5D08C48CC0F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70120A-F61D-5144-8670-2820E6AC931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F398DA76-8C6F-2F46-8440-4BE09E33EDF0}">
      <dgm:prSet phldrT="[Texto]"/>
      <dgm:spPr/>
      <dgm:t>
        <a:bodyPr/>
        <a:lstStyle/>
        <a:p>
          <a:r>
            <a:rPr lang="es-ES" dirty="0" err="1">
              <a:latin typeface="Montserrat" pitchFamily="2" charset="77"/>
            </a:rPr>
            <a:t>Duodenotomía</a:t>
          </a:r>
          <a:r>
            <a:rPr lang="es-ES" dirty="0">
              <a:latin typeface="Montserrat" pitchFamily="2" charset="77"/>
            </a:rPr>
            <a:t> + hemostasia por ligadura vascular + vagotomía </a:t>
          </a:r>
          <a:r>
            <a:rPr lang="es-ES" dirty="0" err="1">
              <a:latin typeface="Montserrat" pitchFamily="2" charset="77"/>
            </a:rPr>
            <a:t>troncular</a:t>
          </a:r>
          <a:r>
            <a:rPr lang="es-ES" dirty="0">
              <a:latin typeface="Montserrat" pitchFamily="2" charset="77"/>
            </a:rPr>
            <a:t>.</a:t>
          </a:r>
        </a:p>
      </dgm:t>
    </dgm:pt>
    <dgm:pt modelId="{63957219-ECF8-3342-BAE4-A938635B9541}" type="parTrans" cxnId="{29CBF395-A48F-BD4E-ACF9-BF4D18DE6E53}">
      <dgm:prSet/>
      <dgm:spPr/>
      <dgm:t>
        <a:bodyPr/>
        <a:lstStyle/>
        <a:p>
          <a:endParaRPr lang="es-ES">
            <a:latin typeface="Montserrat" pitchFamily="2" charset="77"/>
          </a:endParaRPr>
        </a:p>
      </dgm:t>
    </dgm:pt>
    <dgm:pt modelId="{55CBD0DE-E132-2540-AD2C-9EDAAA6DD601}" type="sibTrans" cxnId="{29CBF395-A48F-BD4E-ACF9-BF4D18DE6E53}">
      <dgm:prSet/>
      <dgm:spPr/>
      <dgm:t>
        <a:bodyPr/>
        <a:lstStyle/>
        <a:p>
          <a:endParaRPr lang="es-ES">
            <a:latin typeface="Montserrat" pitchFamily="2" charset="77"/>
          </a:endParaRPr>
        </a:p>
      </dgm:t>
    </dgm:pt>
    <dgm:pt modelId="{9F1AD9DA-B64B-8345-8085-AB55AF84785B}">
      <dgm:prSet phldrT="[Texto]"/>
      <dgm:spPr/>
      <dgm:t>
        <a:bodyPr/>
        <a:lstStyle/>
        <a:p>
          <a:r>
            <a:rPr lang="es-ES" dirty="0">
              <a:latin typeface="Montserrat" pitchFamily="2" charset="77"/>
            </a:rPr>
            <a:t>Gastrectomía parcial con reconstrucción </a:t>
          </a:r>
          <a:r>
            <a:rPr lang="es-ES" dirty="0" err="1">
              <a:latin typeface="Montserrat" pitchFamily="2" charset="77"/>
            </a:rPr>
            <a:t>Billroth</a:t>
          </a:r>
          <a:r>
            <a:rPr lang="es-ES" dirty="0">
              <a:latin typeface="Montserrat" pitchFamily="2" charset="77"/>
            </a:rPr>
            <a:t> I-II.</a:t>
          </a:r>
        </a:p>
      </dgm:t>
    </dgm:pt>
    <dgm:pt modelId="{9D26B0FA-B7D7-7A43-99BA-602DE8F2176E}" type="parTrans" cxnId="{F10671D9-1E17-F544-98FB-C11929D94EC8}">
      <dgm:prSet/>
      <dgm:spPr/>
      <dgm:t>
        <a:bodyPr/>
        <a:lstStyle/>
        <a:p>
          <a:endParaRPr lang="es-ES">
            <a:latin typeface="Montserrat" pitchFamily="2" charset="77"/>
          </a:endParaRPr>
        </a:p>
      </dgm:t>
    </dgm:pt>
    <dgm:pt modelId="{488D9A7C-30D1-C941-B136-DF58D7836B61}" type="sibTrans" cxnId="{F10671D9-1E17-F544-98FB-C11929D94EC8}">
      <dgm:prSet/>
      <dgm:spPr/>
      <dgm:t>
        <a:bodyPr/>
        <a:lstStyle/>
        <a:p>
          <a:endParaRPr lang="es-ES">
            <a:latin typeface="Montserrat" pitchFamily="2" charset="77"/>
          </a:endParaRPr>
        </a:p>
      </dgm:t>
    </dgm:pt>
    <dgm:pt modelId="{6199ABD7-F054-FF4E-A9B0-F4DDF1F7E517}">
      <dgm:prSet phldrT="[Texto]"/>
      <dgm:spPr/>
      <dgm:t>
        <a:bodyPr/>
        <a:lstStyle/>
        <a:p>
          <a:r>
            <a:rPr lang="es-ES" dirty="0">
              <a:latin typeface="Montserrat" pitchFamily="2" charset="77"/>
            </a:rPr>
            <a:t>Escisión de la úlcera + vagotomía + </a:t>
          </a:r>
          <a:r>
            <a:rPr lang="es-ES" dirty="0" err="1">
              <a:latin typeface="Montserrat" pitchFamily="2" charset="77"/>
            </a:rPr>
            <a:t>piloroplastia</a:t>
          </a:r>
          <a:r>
            <a:rPr lang="es-ES" dirty="0">
              <a:latin typeface="Montserrat" pitchFamily="2" charset="77"/>
            </a:rPr>
            <a:t>.</a:t>
          </a:r>
        </a:p>
      </dgm:t>
    </dgm:pt>
    <dgm:pt modelId="{56AF8A71-7F53-0341-A02A-EEC194FA826B}" type="parTrans" cxnId="{F791DDB0-B175-9747-B731-39BF649E3964}">
      <dgm:prSet/>
      <dgm:spPr/>
      <dgm:t>
        <a:bodyPr/>
        <a:lstStyle/>
        <a:p>
          <a:endParaRPr lang="es-ES">
            <a:latin typeface="Montserrat" pitchFamily="2" charset="77"/>
          </a:endParaRPr>
        </a:p>
      </dgm:t>
    </dgm:pt>
    <dgm:pt modelId="{E63EBEE5-83D6-0B4B-A4E4-747BE664F0A5}" type="sibTrans" cxnId="{F791DDB0-B175-9747-B731-39BF649E3964}">
      <dgm:prSet/>
      <dgm:spPr/>
      <dgm:t>
        <a:bodyPr/>
        <a:lstStyle/>
        <a:p>
          <a:endParaRPr lang="es-ES">
            <a:latin typeface="Montserrat" pitchFamily="2" charset="77"/>
          </a:endParaRPr>
        </a:p>
      </dgm:t>
    </dgm:pt>
    <dgm:pt modelId="{2CE1C073-6973-5A48-BA3C-415072976EB9}" type="pres">
      <dgm:prSet presAssocID="{7B70120A-F61D-5144-8670-2820E6AC9317}" presName="linear" presStyleCnt="0">
        <dgm:presLayoutVars>
          <dgm:animLvl val="lvl"/>
          <dgm:resizeHandles val="exact"/>
        </dgm:presLayoutVars>
      </dgm:prSet>
      <dgm:spPr/>
    </dgm:pt>
    <dgm:pt modelId="{FE4FCF07-3BFC-4346-8365-81E1DC29DE6D}" type="pres">
      <dgm:prSet presAssocID="{F398DA76-8C6F-2F46-8440-4BE09E33EDF0}" presName="parentText" presStyleLbl="node1" presStyleIdx="0" presStyleCnt="3">
        <dgm:presLayoutVars>
          <dgm:chMax val="0"/>
          <dgm:bulletEnabled val="1"/>
        </dgm:presLayoutVars>
      </dgm:prSet>
      <dgm:spPr/>
    </dgm:pt>
    <dgm:pt modelId="{9A36C56F-8682-8845-A483-3BFFC3C88CCD}" type="pres">
      <dgm:prSet presAssocID="{55CBD0DE-E132-2540-AD2C-9EDAAA6DD601}" presName="spacer" presStyleCnt="0"/>
      <dgm:spPr/>
    </dgm:pt>
    <dgm:pt modelId="{946919CF-D1B4-4E48-A2DE-E01D96507513}" type="pres">
      <dgm:prSet presAssocID="{9F1AD9DA-B64B-8345-8085-AB55AF84785B}" presName="parentText" presStyleLbl="node1" presStyleIdx="1" presStyleCnt="3">
        <dgm:presLayoutVars>
          <dgm:chMax val="0"/>
          <dgm:bulletEnabled val="1"/>
        </dgm:presLayoutVars>
      </dgm:prSet>
      <dgm:spPr/>
    </dgm:pt>
    <dgm:pt modelId="{43EF1691-D47C-B240-9798-19E82671FB21}" type="pres">
      <dgm:prSet presAssocID="{488D9A7C-30D1-C941-B136-DF58D7836B61}" presName="spacer" presStyleCnt="0"/>
      <dgm:spPr/>
    </dgm:pt>
    <dgm:pt modelId="{7FE2E7EE-36A7-4D4B-A7A5-1E04222D3415}" type="pres">
      <dgm:prSet presAssocID="{6199ABD7-F054-FF4E-A9B0-F4DDF1F7E517}" presName="parentText" presStyleLbl="node1" presStyleIdx="2" presStyleCnt="3">
        <dgm:presLayoutVars>
          <dgm:chMax val="0"/>
          <dgm:bulletEnabled val="1"/>
        </dgm:presLayoutVars>
      </dgm:prSet>
      <dgm:spPr/>
    </dgm:pt>
  </dgm:ptLst>
  <dgm:cxnLst>
    <dgm:cxn modelId="{816B424C-F639-B242-A38D-8BFA92B15F5C}" type="presOf" srcId="{9F1AD9DA-B64B-8345-8085-AB55AF84785B}" destId="{946919CF-D1B4-4E48-A2DE-E01D96507513}" srcOrd="0" destOrd="0" presId="urn:microsoft.com/office/officeart/2005/8/layout/vList2"/>
    <dgm:cxn modelId="{5240085A-F687-9F4E-9287-271F200FBC9A}" type="presOf" srcId="{6199ABD7-F054-FF4E-A9B0-F4DDF1F7E517}" destId="{7FE2E7EE-36A7-4D4B-A7A5-1E04222D3415}" srcOrd="0" destOrd="0" presId="urn:microsoft.com/office/officeart/2005/8/layout/vList2"/>
    <dgm:cxn modelId="{8661588C-5F57-0742-BD82-4641D98078EC}" type="presOf" srcId="{7B70120A-F61D-5144-8670-2820E6AC9317}" destId="{2CE1C073-6973-5A48-BA3C-415072976EB9}" srcOrd="0" destOrd="0" presId="urn:microsoft.com/office/officeart/2005/8/layout/vList2"/>
    <dgm:cxn modelId="{29CBF395-A48F-BD4E-ACF9-BF4D18DE6E53}" srcId="{7B70120A-F61D-5144-8670-2820E6AC9317}" destId="{F398DA76-8C6F-2F46-8440-4BE09E33EDF0}" srcOrd="0" destOrd="0" parTransId="{63957219-ECF8-3342-BAE4-A938635B9541}" sibTransId="{55CBD0DE-E132-2540-AD2C-9EDAAA6DD601}"/>
    <dgm:cxn modelId="{F791DDB0-B175-9747-B731-39BF649E3964}" srcId="{7B70120A-F61D-5144-8670-2820E6AC9317}" destId="{6199ABD7-F054-FF4E-A9B0-F4DDF1F7E517}" srcOrd="2" destOrd="0" parTransId="{56AF8A71-7F53-0341-A02A-EEC194FA826B}" sibTransId="{E63EBEE5-83D6-0B4B-A4E4-747BE664F0A5}"/>
    <dgm:cxn modelId="{3EA814B1-7159-7E40-B711-522764E62574}" type="presOf" srcId="{F398DA76-8C6F-2F46-8440-4BE09E33EDF0}" destId="{FE4FCF07-3BFC-4346-8365-81E1DC29DE6D}" srcOrd="0" destOrd="0" presId="urn:microsoft.com/office/officeart/2005/8/layout/vList2"/>
    <dgm:cxn modelId="{F10671D9-1E17-F544-98FB-C11929D94EC8}" srcId="{7B70120A-F61D-5144-8670-2820E6AC9317}" destId="{9F1AD9DA-B64B-8345-8085-AB55AF84785B}" srcOrd="1" destOrd="0" parTransId="{9D26B0FA-B7D7-7A43-99BA-602DE8F2176E}" sibTransId="{488D9A7C-30D1-C941-B136-DF58D7836B61}"/>
    <dgm:cxn modelId="{C1D87A46-11F9-F449-8058-86F30A763468}" type="presParOf" srcId="{2CE1C073-6973-5A48-BA3C-415072976EB9}" destId="{FE4FCF07-3BFC-4346-8365-81E1DC29DE6D}" srcOrd="0" destOrd="0" presId="urn:microsoft.com/office/officeart/2005/8/layout/vList2"/>
    <dgm:cxn modelId="{562228CC-73A2-2F46-8D49-C0E0106A8F2A}" type="presParOf" srcId="{2CE1C073-6973-5A48-BA3C-415072976EB9}" destId="{9A36C56F-8682-8845-A483-3BFFC3C88CCD}" srcOrd="1" destOrd="0" presId="urn:microsoft.com/office/officeart/2005/8/layout/vList2"/>
    <dgm:cxn modelId="{7ADFDE42-5EBD-B249-B160-C0AD1C41813B}" type="presParOf" srcId="{2CE1C073-6973-5A48-BA3C-415072976EB9}" destId="{946919CF-D1B4-4E48-A2DE-E01D96507513}" srcOrd="2" destOrd="0" presId="urn:microsoft.com/office/officeart/2005/8/layout/vList2"/>
    <dgm:cxn modelId="{56E9AC30-DC48-654C-9480-7D4FCF72F2A0}" type="presParOf" srcId="{2CE1C073-6973-5A48-BA3C-415072976EB9}" destId="{43EF1691-D47C-B240-9798-19E82671FB21}" srcOrd="3" destOrd="0" presId="urn:microsoft.com/office/officeart/2005/8/layout/vList2"/>
    <dgm:cxn modelId="{EB6F437E-7D4E-1340-A3CC-F8EF7E6C44F3}" type="presParOf" srcId="{2CE1C073-6973-5A48-BA3C-415072976EB9}" destId="{7FE2E7EE-36A7-4D4B-A7A5-1E04222D34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3AB25C-651B-DF44-8D79-7310633F7F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s-ES"/>
        </a:p>
      </dgm:t>
    </dgm:pt>
    <dgm:pt modelId="{8720DE40-3CC6-DE4C-A5AC-408BFCC06422}">
      <dgm:prSet phldrT="[Texto]"/>
      <dgm:spPr/>
      <dgm:t>
        <a:bodyPr/>
        <a:lstStyle/>
        <a:p>
          <a:pPr>
            <a:lnSpc>
              <a:spcPct val="100000"/>
            </a:lnSpc>
          </a:pPr>
          <a:r>
            <a:rPr lang="es-ES" dirty="0">
              <a:latin typeface="Montserrat" pitchFamily="2" charset="77"/>
            </a:rPr>
            <a:t>Determinar origen del sangrado.</a:t>
          </a:r>
        </a:p>
      </dgm:t>
    </dgm:pt>
    <dgm:pt modelId="{3792BE55-F4E2-5449-AB16-61A49EFCB64F}" type="parTrans" cxnId="{68A714E2-6D26-F64B-9534-A682EB14F1C3}">
      <dgm:prSet/>
      <dgm:spPr/>
      <dgm:t>
        <a:bodyPr/>
        <a:lstStyle/>
        <a:p>
          <a:endParaRPr lang="es-ES">
            <a:latin typeface="Montserrat" pitchFamily="2" charset="77"/>
          </a:endParaRPr>
        </a:p>
      </dgm:t>
    </dgm:pt>
    <dgm:pt modelId="{A9E61597-DA50-8640-B6C3-7CEA0391EB46}" type="sibTrans" cxnId="{68A714E2-6D26-F64B-9534-A682EB14F1C3}">
      <dgm:prSet/>
      <dgm:spPr/>
      <dgm:t>
        <a:bodyPr/>
        <a:lstStyle/>
        <a:p>
          <a:endParaRPr lang="es-ES">
            <a:latin typeface="Montserrat" pitchFamily="2" charset="77"/>
          </a:endParaRPr>
        </a:p>
      </dgm:t>
    </dgm:pt>
    <dgm:pt modelId="{69BEEDEC-FE0A-DD46-8984-C828E8262EEE}">
      <dgm:prSet phldrT="[Texto]"/>
      <dgm:spPr/>
      <dgm:t>
        <a:bodyPr/>
        <a:lstStyle/>
        <a:p>
          <a:pPr>
            <a:lnSpc>
              <a:spcPct val="100000"/>
            </a:lnSpc>
          </a:pPr>
          <a:r>
            <a:rPr lang="es-ES" dirty="0">
              <a:latin typeface="Montserrat" pitchFamily="2" charset="77"/>
            </a:rPr>
            <a:t>Determinar severidad del sangrado.</a:t>
          </a:r>
        </a:p>
      </dgm:t>
    </dgm:pt>
    <dgm:pt modelId="{EFC9C167-0205-964F-9571-38DE4F080FE9}" type="parTrans" cxnId="{ABEDBF0D-6E39-A74E-9F74-61585795E2E0}">
      <dgm:prSet/>
      <dgm:spPr/>
      <dgm:t>
        <a:bodyPr/>
        <a:lstStyle/>
        <a:p>
          <a:endParaRPr lang="es-ES">
            <a:latin typeface="Montserrat" pitchFamily="2" charset="77"/>
          </a:endParaRPr>
        </a:p>
      </dgm:t>
    </dgm:pt>
    <dgm:pt modelId="{92E0F65D-566D-D044-A8AB-22664409FCB8}" type="sibTrans" cxnId="{ABEDBF0D-6E39-A74E-9F74-61585795E2E0}">
      <dgm:prSet/>
      <dgm:spPr/>
      <dgm:t>
        <a:bodyPr/>
        <a:lstStyle/>
        <a:p>
          <a:endParaRPr lang="es-ES">
            <a:latin typeface="Montserrat" pitchFamily="2" charset="77"/>
          </a:endParaRPr>
        </a:p>
      </dgm:t>
    </dgm:pt>
    <dgm:pt modelId="{51E6B6E8-4231-DE45-9565-C29211A50FEB}">
      <dgm:prSet phldrT="[Texto]"/>
      <dgm:spPr/>
      <dgm:t>
        <a:bodyPr/>
        <a:lstStyle/>
        <a:p>
          <a:pPr>
            <a:lnSpc>
              <a:spcPct val="100000"/>
            </a:lnSpc>
          </a:pPr>
          <a:r>
            <a:rPr lang="es-ES" dirty="0">
              <a:latin typeface="Montserrat" pitchFamily="2" charset="77"/>
            </a:rPr>
            <a:t>Ofrecer medidas de soporte general.</a:t>
          </a:r>
        </a:p>
      </dgm:t>
    </dgm:pt>
    <dgm:pt modelId="{E55604B3-9263-0D4C-AFF9-BD3B1CAFDEA4}" type="parTrans" cxnId="{643F2F3F-112E-664B-94E4-62A67E3858A9}">
      <dgm:prSet/>
      <dgm:spPr/>
      <dgm:t>
        <a:bodyPr/>
        <a:lstStyle/>
        <a:p>
          <a:endParaRPr lang="es-ES">
            <a:latin typeface="Montserrat" pitchFamily="2" charset="77"/>
          </a:endParaRPr>
        </a:p>
      </dgm:t>
    </dgm:pt>
    <dgm:pt modelId="{90AE745C-F03E-C947-9E07-2EF45C813CEE}" type="sibTrans" cxnId="{643F2F3F-112E-664B-94E4-62A67E3858A9}">
      <dgm:prSet/>
      <dgm:spPr/>
      <dgm:t>
        <a:bodyPr/>
        <a:lstStyle/>
        <a:p>
          <a:endParaRPr lang="es-ES">
            <a:latin typeface="Montserrat" pitchFamily="2" charset="77"/>
          </a:endParaRPr>
        </a:p>
      </dgm:t>
    </dgm:pt>
    <dgm:pt modelId="{C1422D4E-B9FF-3048-AFCB-A5AB994CBCD4}">
      <dgm:prSet phldrT="[Texto]"/>
      <dgm:spPr/>
      <dgm:t>
        <a:bodyPr/>
        <a:lstStyle/>
        <a:p>
          <a:pPr>
            <a:lnSpc>
              <a:spcPct val="100000"/>
            </a:lnSpc>
          </a:pPr>
          <a:r>
            <a:rPr lang="es-ES" dirty="0">
              <a:latin typeface="Montserrat" pitchFamily="2" charset="77"/>
            </a:rPr>
            <a:t>Iniciar reanimación del paciente.</a:t>
          </a:r>
        </a:p>
      </dgm:t>
    </dgm:pt>
    <dgm:pt modelId="{5301465D-8622-0F4F-8DF0-532CC32F09E1}" type="parTrans" cxnId="{8931002C-9463-6B4F-AF79-0A64E38BE26D}">
      <dgm:prSet/>
      <dgm:spPr/>
      <dgm:t>
        <a:bodyPr/>
        <a:lstStyle/>
        <a:p>
          <a:endParaRPr lang="es-ES">
            <a:latin typeface="Montserrat" pitchFamily="2" charset="77"/>
          </a:endParaRPr>
        </a:p>
      </dgm:t>
    </dgm:pt>
    <dgm:pt modelId="{26C05FA1-5290-EA4D-906E-807A63B77258}" type="sibTrans" cxnId="{8931002C-9463-6B4F-AF79-0A64E38BE26D}">
      <dgm:prSet/>
      <dgm:spPr/>
      <dgm:t>
        <a:bodyPr/>
        <a:lstStyle/>
        <a:p>
          <a:endParaRPr lang="es-ES">
            <a:latin typeface="Montserrat" pitchFamily="2" charset="77"/>
          </a:endParaRPr>
        </a:p>
      </dgm:t>
    </dgm:pt>
    <dgm:pt modelId="{2369B91B-BBC6-455B-8205-4A387C9647D6}" type="pres">
      <dgm:prSet presAssocID="{E33AB25C-651B-DF44-8D79-7310633F7FD1}" presName="root" presStyleCnt="0">
        <dgm:presLayoutVars>
          <dgm:dir/>
          <dgm:resizeHandles val="exact"/>
        </dgm:presLayoutVars>
      </dgm:prSet>
      <dgm:spPr/>
    </dgm:pt>
    <dgm:pt modelId="{9624E458-7F0D-44A6-A068-4494333B7895}" type="pres">
      <dgm:prSet presAssocID="{8720DE40-3CC6-DE4C-A5AC-408BFCC06422}" presName="compNode" presStyleCnt="0"/>
      <dgm:spPr/>
    </dgm:pt>
    <dgm:pt modelId="{A764BAEE-2F9D-44BB-A7B8-FDD3259DD80E}" type="pres">
      <dgm:prSet presAssocID="{8720DE40-3CC6-DE4C-A5AC-408BFCC06422}" presName="bgRect" presStyleLbl="bgShp" presStyleIdx="0" presStyleCnt="4"/>
      <dgm:spPr/>
    </dgm:pt>
    <dgm:pt modelId="{42A57C40-19CC-448C-B6C6-EF84B2E565DB}" type="pres">
      <dgm:prSet presAssocID="{8720DE40-3CC6-DE4C-A5AC-408BFCC06422}"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510B0578-E938-4C79-8BB8-25775DB59844}" type="pres">
      <dgm:prSet presAssocID="{8720DE40-3CC6-DE4C-A5AC-408BFCC06422}" presName="spaceRect" presStyleCnt="0"/>
      <dgm:spPr/>
    </dgm:pt>
    <dgm:pt modelId="{3A3CE977-9D78-4D17-B4D7-E3F20363480F}" type="pres">
      <dgm:prSet presAssocID="{8720DE40-3CC6-DE4C-A5AC-408BFCC06422}" presName="parTx" presStyleLbl="revTx" presStyleIdx="0" presStyleCnt="4">
        <dgm:presLayoutVars>
          <dgm:chMax val="0"/>
          <dgm:chPref val="0"/>
        </dgm:presLayoutVars>
      </dgm:prSet>
      <dgm:spPr/>
    </dgm:pt>
    <dgm:pt modelId="{980FC550-645E-403F-A6D3-C4B2FE0F82CC}" type="pres">
      <dgm:prSet presAssocID="{A9E61597-DA50-8640-B6C3-7CEA0391EB46}" presName="sibTrans" presStyleCnt="0"/>
      <dgm:spPr/>
    </dgm:pt>
    <dgm:pt modelId="{7EB4E5B5-E670-4536-871E-79A038DCB948}" type="pres">
      <dgm:prSet presAssocID="{69BEEDEC-FE0A-DD46-8984-C828E8262EEE}" presName="compNode" presStyleCnt="0"/>
      <dgm:spPr/>
    </dgm:pt>
    <dgm:pt modelId="{A297E17E-4DBA-4EB8-9DD9-F604CBD45660}" type="pres">
      <dgm:prSet presAssocID="{69BEEDEC-FE0A-DD46-8984-C828E8262EEE}" presName="bgRect" presStyleLbl="bgShp" presStyleIdx="1" presStyleCnt="4"/>
      <dgm:spPr/>
    </dgm:pt>
    <dgm:pt modelId="{7C804AD8-4884-4AFD-BC16-6CC4D6B3015E}" type="pres">
      <dgm:prSet presAssocID="{69BEEDEC-FE0A-DD46-8984-C828E8262EEE}"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BF26E537-D0E9-4427-8303-E882A97554F5}" type="pres">
      <dgm:prSet presAssocID="{69BEEDEC-FE0A-DD46-8984-C828E8262EEE}" presName="spaceRect" presStyleCnt="0"/>
      <dgm:spPr/>
    </dgm:pt>
    <dgm:pt modelId="{38626599-EF52-44EF-BE46-906845F5C2AC}" type="pres">
      <dgm:prSet presAssocID="{69BEEDEC-FE0A-DD46-8984-C828E8262EEE}" presName="parTx" presStyleLbl="revTx" presStyleIdx="1" presStyleCnt="4">
        <dgm:presLayoutVars>
          <dgm:chMax val="0"/>
          <dgm:chPref val="0"/>
        </dgm:presLayoutVars>
      </dgm:prSet>
      <dgm:spPr/>
    </dgm:pt>
    <dgm:pt modelId="{C3D7E15F-8B19-43AE-96B1-12121B699A22}" type="pres">
      <dgm:prSet presAssocID="{92E0F65D-566D-D044-A8AB-22664409FCB8}" presName="sibTrans" presStyleCnt="0"/>
      <dgm:spPr/>
    </dgm:pt>
    <dgm:pt modelId="{6E618C9F-EE67-4906-A69A-1095EB64CEAA}" type="pres">
      <dgm:prSet presAssocID="{51E6B6E8-4231-DE45-9565-C29211A50FEB}" presName="compNode" presStyleCnt="0"/>
      <dgm:spPr/>
    </dgm:pt>
    <dgm:pt modelId="{19AFAE06-6676-42C5-B48A-882C5AB70A32}" type="pres">
      <dgm:prSet presAssocID="{51E6B6E8-4231-DE45-9565-C29211A50FEB}" presName="bgRect" presStyleLbl="bgShp" presStyleIdx="2" presStyleCnt="4"/>
      <dgm:spPr/>
    </dgm:pt>
    <dgm:pt modelId="{C2238D0C-5CAF-499B-BC15-160AFC6883AF}" type="pres">
      <dgm:prSet presAssocID="{51E6B6E8-4231-DE45-9565-C29211A50FEB}"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2F3DF8AF-AD98-47F5-87BB-703F3C5AC6B3}" type="pres">
      <dgm:prSet presAssocID="{51E6B6E8-4231-DE45-9565-C29211A50FEB}" presName="spaceRect" presStyleCnt="0"/>
      <dgm:spPr/>
    </dgm:pt>
    <dgm:pt modelId="{1BE4ACF4-095C-4DD7-800F-1152C9B96226}" type="pres">
      <dgm:prSet presAssocID="{51E6B6E8-4231-DE45-9565-C29211A50FEB}" presName="parTx" presStyleLbl="revTx" presStyleIdx="2" presStyleCnt="4">
        <dgm:presLayoutVars>
          <dgm:chMax val="0"/>
          <dgm:chPref val="0"/>
        </dgm:presLayoutVars>
      </dgm:prSet>
      <dgm:spPr/>
    </dgm:pt>
    <dgm:pt modelId="{5150444C-C56A-4A8A-B890-F412DA67F7DE}" type="pres">
      <dgm:prSet presAssocID="{90AE745C-F03E-C947-9E07-2EF45C813CEE}" presName="sibTrans" presStyleCnt="0"/>
      <dgm:spPr/>
    </dgm:pt>
    <dgm:pt modelId="{BF0BD4A9-91DB-43F4-A2E6-7BBD759DF296}" type="pres">
      <dgm:prSet presAssocID="{C1422D4E-B9FF-3048-AFCB-A5AB994CBCD4}" presName="compNode" presStyleCnt="0"/>
      <dgm:spPr/>
    </dgm:pt>
    <dgm:pt modelId="{99AB75FC-DF9C-4885-85CA-8E651317F21F}" type="pres">
      <dgm:prSet presAssocID="{C1422D4E-B9FF-3048-AFCB-A5AB994CBCD4}" presName="bgRect" presStyleLbl="bgShp" presStyleIdx="3" presStyleCnt="4"/>
      <dgm:spPr/>
    </dgm:pt>
    <dgm:pt modelId="{E7095692-1D4A-4E3D-A4CC-1ACEDBB0846C}" type="pres">
      <dgm:prSet presAssocID="{C1422D4E-B9FF-3048-AFCB-A5AB994CBCD4}"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B6A0EF26-8148-4D31-828C-E9FE3A780619}" type="pres">
      <dgm:prSet presAssocID="{C1422D4E-B9FF-3048-AFCB-A5AB994CBCD4}" presName="spaceRect" presStyleCnt="0"/>
      <dgm:spPr/>
    </dgm:pt>
    <dgm:pt modelId="{8C402AA8-2D35-4EBB-B661-9D1AFD232B84}" type="pres">
      <dgm:prSet presAssocID="{C1422D4E-B9FF-3048-AFCB-A5AB994CBCD4}" presName="parTx" presStyleLbl="revTx" presStyleIdx="3" presStyleCnt="4">
        <dgm:presLayoutVars>
          <dgm:chMax val="0"/>
          <dgm:chPref val="0"/>
        </dgm:presLayoutVars>
      </dgm:prSet>
      <dgm:spPr/>
    </dgm:pt>
  </dgm:ptLst>
  <dgm:cxnLst>
    <dgm:cxn modelId="{ABEDBF0D-6E39-A74E-9F74-61585795E2E0}" srcId="{E33AB25C-651B-DF44-8D79-7310633F7FD1}" destId="{69BEEDEC-FE0A-DD46-8984-C828E8262EEE}" srcOrd="1" destOrd="0" parTransId="{EFC9C167-0205-964F-9571-38DE4F080FE9}" sibTransId="{92E0F65D-566D-D044-A8AB-22664409FCB8}"/>
    <dgm:cxn modelId="{8931002C-9463-6B4F-AF79-0A64E38BE26D}" srcId="{E33AB25C-651B-DF44-8D79-7310633F7FD1}" destId="{C1422D4E-B9FF-3048-AFCB-A5AB994CBCD4}" srcOrd="3" destOrd="0" parTransId="{5301465D-8622-0F4F-8DF0-532CC32F09E1}" sibTransId="{26C05FA1-5290-EA4D-906E-807A63B77258}"/>
    <dgm:cxn modelId="{643F2F3F-112E-664B-94E4-62A67E3858A9}" srcId="{E33AB25C-651B-DF44-8D79-7310633F7FD1}" destId="{51E6B6E8-4231-DE45-9565-C29211A50FEB}" srcOrd="2" destOrd="0" parTransId="{E55604B3-9263-0D4C-AFF9-BD3B1CAFDEA4}" sibTransId="{90AE745C-F03E-C947-9E07-2EF45C813CEE}"/>
    <dgm:cxn modelId="{CE11AD5F-642C-924B-A4E2-37F5C7FDD950}" type="presOf" srcId="{E33AB25C-651B-DF44-8D79-7310633F7FD1}" destId="{2369B91B-BBC6-455B-8205-4A387C9647D6}" srcOrd="0" destOrd="0" presId="urn:microsoft.com/office/officeart/2018/2/layout/IconVerticalSolidList"/>
    <dgm:cxn modelId="{9F53066C-61BB-AE4C-93C3-AB7E3D71443C}" type="presOf" srcId="{69BEEDEC-FE0A-DD46-8984-C828E8262EEE}" destId="{38626599-EF52-44EF-BE46-906845F5C2AC}" srcOrd="0" destOrd="0" presId="urn:microsoft.com/office/officeart/2018/2/layout/IconVerticalSolidList"/>
    <dgm:cxn modelId="{6F72228C-3F7F-4046-AE5D-638E7420C536}" type="presOf" srcId="{51E6B6E8-4231-DE45-9565-C29211A50FEB}" destId="{1BE4ACF4-095C-4DD7-800F-1152C9B96226}" srcOrd="0" destOrd="0" presId="urn:microsoft.com/office/officeart/2018/2/layout/IconVerticalSolidList"/>
    <dgm:cxn modelId="{A883DEBB-C52B-AF46-B320-4A0C17DA7972}" type="presOf" srcId="{8720DE40-3CC6-DE4C-A5AC-408BFCC06422}" destId="{3A3CE977-9D78-4D17-B4D7-E3F20363480F}" srcOrd="0" destOrd="0" presId="urn:microsoft.com/office/officeart/2018/2/layout/IconVerticalSolidList"/>
    <dgm:cxn modelId="{68A714E2-6D26-F64B-9534-A682EB14F1C3}" srcId="{E33AB25C-651B-DF44-8D79-7310633F7FD1}" destId="{8720DE40-3CC6-DE4C-A5AC-408BFCC06422}" srcOrd="0" destOrd="0" parTransId="{3792BE55-F4E2-5449-AB16-61A49EFCB64F}" sibTransId="{A9E61597-DA50-8640-B6C3-7CEA0391EB46}"/>
    <dgm:cxn modelId="{134B86F3-D8BC-0C4C-B347-87C9938FCC88}" type="presOf" srcId="{C1422D4E-B9FF-3048-AFCB-A5AB994CBCD4}" destId="{8C402AA8-2D35-4EBB-B661-9D1AFD232B84}" srcOrd="0" destOrd="0" presId="urn:microsoft.com/office/officeart/2018/2/layout/IconVerticalSolidList"/>
    <dgm:cxn modelId="{BF74625E-1DC4-7340-8C2F-FD447E6E1635}" type="presParOf" srcId="{2369B91B-BBC6-455B-8205-4A387C9647D6}" destId="{9624E458-7F0D-44A6-A068-4494333B7895}" srcOrd="0" destOrd="0" presId="urn:microsoft.com/office/officeart/2018/2/layout/IconVerticalSolidList"/>
    <dgm:cxn modelId="{3DB925AA-A6C6-B241-B5D5-29DC294A4D5F}" type="presParOf" srcId="{9624E458-7F0D-44A6-A068-4494333B7895}" destId="{A764BAEE-2F9D-44BB-A7B8-FDD3259DD80E}" srcOrd="0" destOrd="0" presId="urn:microsoft.com/office/officeart/2018/2/layout/IconVerticalSolidList"/>
    <dgm:cxn modelId="{D73862C3-BAA4-914D-8B53-0FAC69E9F41C}" type="presParOf" srcId="{9624E458-7F0D-44A6-A068-4494333B7895}" destId="{42A57C40-19CC-448C-B6C6-EF84B2E565DB}" srcOrd="1" destOrd="0" presId="urn:microsoft.com/office/officeart/2018/2/layout/IconVerticalSolidList"/>
    <dgm:cxn modelId="{42471AEB-0672-3B42-BA4C-19BC7D8B1499}" type="presParOf" srcId="{9624E458-7F0D-44A6-A068-4494333B7895}" destId="{510B0578-E938-4C79-8BB8-25775DB59844}" srcOrd="2" destOrd="0" presId="urn:microsoft.com/office/officeart/2018/2/layout/IconVerticalSolidList"/>
    <dgm:cxn modelId="{CF082635-A301-BD48-8582-0EE6DFE7FFF4}" type="presParOf" srcId="{9624E458-7F0D-44A6-A068-4494333B7895}" destId="{3A3CE977-9D78-4D17-B4D7-E3F20363480F}" srcOrd="3" destOrd="0" presId="urn:microsoft.com/office/officeart/2018/2/layout/IconVerticalSolidList"/>
    <dgm:cxn modelId="{23ECA743-1AAF-B349-9147-C08C0167515A}" type="presParOf" srcId="{2369B91B-BBC6-455B-8205-4A387C9647D6}" destId="{980FC550-645E-403F-A6D3-C4B2FE0F82CC}" srcOrd="1" destOrd="0" presId="urn:microsoft.com/office/officeart/2018/2/layout/IconVerticalSolidList"/>
    <dgm:cxn modelId="{92926104-3D27-D243-85EF-7F22EAC22DA0}" type="presParOf" srcId="{2369B91B-BBC6-455B-8205-4A387C9647D6}" destId="{7EB4E5B5-E670-4536-871E-79A038DCB948}" srcOrd="2" destOrd="0" presId="urn:microsoft.com/office/officeart/2018/2/layout/IconVerticalSolidList"/>
    <dgm:cxn modelId="{00174175-C16A-6247-A747-AE260B6EC0B8}" type="presParOf" srcId="{7EB4E5B5-E670-4536-871E-79A038DCB948}" destId="{A297E17E-4DBA-4EB8-9DD9-F604CBD45660}" srcOrd="0" destOrd="0" presId="urn:microsoft.com/office/officeart/2018/2/layout/IconVerticalSolidList"/>
    <dgm:cxn modelId="{5D57C1C6-0F09-D94D-9AB0-62727F77BFA1}" type="presParOf" srcId="{7EB4E5B5-E670-4536-871E-79A038DCB948}" destId="{7C804AD8-4884-4AFD-BC16-6CC4D6B3015E}" srcOrd="1" destOrd="0" presId="urn:microsoft.com/office/officeart/2018/2/layout/IconVerticalSolidList"/>
    <dgm:cxn modelId="{D939695F-B5F7-0240-A5BF-982578FE0D18}" type="presParOf" srcId="{7EB4E5B5-E670-4536-871E-79A038DCB948}" destId="{BF26E537-D0E9-4427-8303-E882A97554F5}" srcOrd="2" destOrd="0" presId="urn:microsoft.com/office/officeart/2018/2/layout/IconVerticalSolidList"/>
    <dgm:cxn modelId="{105B9B16-BBAD-044B-8362-505F6E320ACC}" type="presParOf" srcId="{7EB4E5B5-E670-4536-871E-79A038DCB948}" destId="{38626599-EF52-44EF-BE46-906845F5C2AC}" srcOrd="3" destOrd="0" presId="urn:microsoft.com/office/officeart/2018/2/layout/IconVerticalSolidList"/>
    <dgm:cxn modelId="{C6B1FF9E-0414-674D-880F-D268853A9BBC}" type="presParOf" srcId="{2369B91B-BBC6-455B-8205-4A387C9647D6}" destId="{C3D7E15F-8B19-43AE-96B1-12121B699A22}" srcOrd="3" destOrd="0" presId="urn:microsoft.com/office/officeart/2018/2/layout/IconVerticalSolidList"/>
    <dgm:cxn modelId="{8ED48BF7-3293-5445-8DB8-0B513E511F40}" type="presParOf" srcId="{2369B91B-BBC6-455B-8205-4A387C9647D6}" destId="{6E618C9F-EE67-4906-A69A-1095EB64CEAA}" srcOrd="4" destOrd="0" presId="urn:microsoft.com/office/officeart/2018/2/layout/IconVerticalSolidList"/>
    <dgm:cxn modelId="{5DB6E5B9-447A-AD44-BF2E-279E8F68B940}" type="presParOf" srcId="{6E618C9F-EE67-4906-A69A-1095EB64CEAA}" destId="{19AFAE06-6676-42C5-B48A-882C5AB70A32}" srcOrd="0" destOrd="0" presId="urn:microsoft.com/office/officeart/2018/2/layout/IconVerticalSolidList"/>
    <dgm:cxn modelId="{B62728FB-57C8-9145-A273-49214B9BA5A0}" type="presParOf" srcId="{6E618C9F-EE67-4906-A69A-1095EB64CEAA}" destId="{C2238D0C-5CAF-499B-BC15-160AFC6883AF}" srcOrd="1" destOrd="0" presId="urn:microsoft.com/office/officeart/2018/2/layout/IconVerticalSolidList"/>
    <dgm:cxn modelId="{3B9311CB-4111-D240-9887-4DF991B5E849}" type="presParOf" srcId="{6E618C9F-EE67-4906-A69A-1095EB64CEAA}" destId="{2F3DF8AF-AD98-47F5-87BB-703F3C5AC6B3}" srcOrd="2" destOrd="0" presId="urn:microsoft.com/office/officeart/2018/2/layout/IconVerticalSolidList"/>
    <dgm:cxn modelId="{040A2D18-1FF0-A84F-95C5-5892A57206EE}" type="presParOf" srcId="{6E618C9F-EE67-4906-A69A-1095EB64CEAA}" destId="{1BE4ACF4-095C-4DD7-800F-1152C9B96226}" srcOrd="3" destOrd="0" presId="urn:microsoft.com/office/officeart/2018/2/layout/IconVerticalSolidList"/>
    <dgm:cxn modelId="{4792AF92-438C-5C47-AF62-316DC666EA69}" type="presParOf" srcId="{2369B91B-BBC6-455B-8205-4A387C9647D6}" destId="{5150444C-C56A-4A8A-B890-F412DA67F7DE}" srcOrd="5" destOrd="0" presId="urn:microsoft.com/office/officeart/2018/2/layout/IconVerticalSolidList"/>
    <dgm:cxn modelId="{2B2CC8F9-25D4-3145-BC48-25B348205391}" type="presParOf" srcId="{2369B91B-BBC6-455B-8205-4A387C9647D6}" destId="{BF0BD4A9-91DB-43F4-A2E6-7BBD759DF296}" srcOrd="6" destOrd="0" presId="urn:microsoft.com/office/officeart/2018/2/layout/IconVerticalSolidList"/>
    <dgm:cxn modelId="{98981084-F2A5-2A4A-8AA7-00AD0A3BBA90}" type="presParOf" srcId="{BF0BD4A9-91DB-43F4-A2E6-7BBD759DF296}" destId="{99AB75FC-DF9C-4885-85CA-8E651317F21F}" srcOrd="0" destOrd="0" presId="urn:microsoft.com/office/officeart/2018/2/layout/IconVerticalSolidList"/>
    <dgm:cxn modelId="{D90F54B9-E9E9-6546-A64E-7E2C715069FB}" type="presParOf" srcId="{BF0BD4A9-91DB-43F4-A2E6-7BBD759DF296}" destId="{E7095692-1D4A-4E3D-A4CC-1ACEDBB0846C}" srcOrd="1" destOrd="0" presId="urn:microsoft.com/office/officeart/2018/2/layout/IconVerticalSolidList"/>
    <dgm:cxn modelId="{0DA63837-90A2-654A-9CE4-2442F707C89D}" type="presParOf" srcId="{BF0BD4A9-91DB-43F4-A2E6-7BBD759DF296}" destId="{B6A0EF26-8148-4D31-828C-E9FE3A780619}" srcOrd="2" destOrd="0" presId="urn:microsoft.com/office/officeart/2018/2/layout/IconVerticalSolidList"/>
    <dgm:cxn modelId="{61CEB501-C144-AC4A-8880-60D020A761CC}" type="presParOf" srcId="{BF0BD4A9-91DB-43F4-A2E6-7BBD759DF296}" destId="{8C402AA8-2D35-4EBB-B661-9D1AFD232B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96D728-87BA-7B43-AE27-56A6F34F0E3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ES"/>
        </a:p>
      </dgm:t>
    </dgm:pt>
    <dgm:pt modelId="{A078A334-7DCC-474A-BA88-1B9E10A381DC}">
      <dgm:prSet phldrT="[Texto]"/>
      <dgm:spPr>
        <a:solidFill>
          <a:srgbClr val="152B48"/>
        </a:solidFill>
      </dgm:spPr>
      <dgm:t>
        <a:bodyPr/>
        <a:lstStyle/>
        <a:p>
          <a:r>
            <a:rPr lang="es-ES" dirty="0">
              <a:latin typeface="Montserrat" pitchFamily="2" charset="77"/>
            </a:rPr>
            <a:t>Cristaloides para mejorar SV.</a:t>
          </a:r>
        </a:p>
      </dgm:t>
    </dgm:pt>
    <dgm:pt modelId="{5C9BA8A2-D4BC-A14D-89F5-6EB2C2608C43}" type="parTrans" cxnId="{731FA09D-9730-944B-BC28-925E08CDD608}">
      <dgm:prSet/>
      <dgm:spPr/>
      <dgm:t>
        <a:bodyPr/>
        <a:lstStyle/>
        <a:p>
          <a:endParaRPr lang="es-ES">
            <a:latin typeface="Montserrat" pitchFamily="2" charset="77"/>
          </a:endParaRPr>
        </a:p>
      </dgm:t>
    </dgm:pt>
    <dgm:pt modelId="{D46A7EAC-0B08-014E-AC86-87F7D0F2C87C}" type="sibTrans" cxnId="{731FA09D-9730-944B-BC28-925E08CDD608}">
      <dgm:prSet/>
      <dgm:spPr/>
      <dgm:t>
        <a:bodyPr/>
        <a:lstStyle/>
        <a:p>
          <a:endParaRPr lang="es-ES">
            <a:latin typeface="Montserrat" pitchFamily="2" charset="77"/>
          </a:endParaRPr>
        </a:p>
      </dgm:t>
    </dgm:pt>
    <dgm:pt modelId="{92692097-56A9-DF46-B39F-8E39F65FAB96}">
      <dgm:prSet phldrT="[Texto]"/>
      <dgm:spPr>
        <a:solidFill>
          <a:srgbClr val="152B48"/>
        </a:solidFill>
      </dgm:spPr>
      <dgm:t>
        <a:bodyPr/>
        <a:lstStyle/>
        <a:p>
          <a:r>
            <a:rPr lang="es-ES" dirty="0">
              <a:latin typeface="Montserrat" pitchFamily="2" charset="77"/>
            </a:rPr>
            <a:t>Meta </a:t>
          </a:r>
          <a:r>
            <a:rPr lang="es-ES" dirty="0" err="1">
              <a:latin typeface="Montserrat" pitchFamily="2" charset="77"/>
            </a:rPr>
            <a:t>Hb</a:t>
          </a:r>
          <a:r>
            <a:rPr lang="es-ES" dirty="0">
              <a:latin typeface="Montserrat" pitchFamily="2" charset="77"/>
            </a:rPr>
            <a:t> 7 g/dl.</a:t>
          </a:r>
        </a:p>
      </dgm:t>
    </dgm:pt>
    <dgm:pt modelId="{407BAE04-D936-6240-9B74-39BD7B8839AE}" type="parTrans" cxnId="{4E87961F-5D9E-424C-A087-62B2C1F55D76}">
      <dgm:prSet/>
      <dgm:spPr/>
      <dgm:t>
        <a:bodyPr/>
        <a:lstStyle/>
        <a:p>
          <a:endParaRPr lang="es-ES">
            <a:latin typeface="Montserrat" pitchFamily="2" charset="77"/>
          </a:endParaRPr>
        </a:p>
      </dgm:t>
    </dgm:pt>
    <dgm:pt modelId="{1F676BC8-2D11-3046-B657-B4834C29444A}" type="sibTrans" cxnId="{4E87961F-5D9E-424C-A087-62B2C1F55D76}">
      <dgm:prSet/>
      <dgm:spPr/>
      <dgm:t>
        <a:bodyPr/>
        <a:lstStyle/>
        <a:p>
          <a:endParaRPr lang="es-ES">
            <a:latin typeface="Montserrat" pitchFamily="2" charset="77"/>
          </a:endParaRPr>
        </a:p>
      </dgm:t>
    </dgm:pt>
    <dgm:pt modelId="{974857A7-F17A-EE46-9630-6DE8CDD520CC}">
      <dgm:prSet phldrT="[Texto]"/>
      <dgm:spPr>
        <a:solidFill>
          <a:srgbClr val="152B48"/>
        </a:solidFill>
      </dgm:spPr>
      <dgm:t>
        <a:bodyPr/>
        <a:lstStyle/>
        <a:p>
          <a:r>
            <a:rPr lang="es-ES" dirty="0">
              <a:latin typeface="Montserrat" pitchFamily="2" charset="77"/>
            </a:rPr>
            <a:t>Manejo de la </a:t>
          </a:r>
          <a:r>
            <a:rPr lang="es-ES" dirty="0" err="1">
              <a:latin typeface="Montserrat" pitchFamily="2" charset="77"/>
            </a:rPr>
            <a:t>coagulopatía</a:t>
          </a:r>
          <a:r>
            <a:rPr lang="es-ES" dirty="0">
              <a:latin typeface="Montserrat" pitchFamily="2" charset="77"/>
            </a:rPr>
            <a:t> pre-colonoscopia si INR &gt; 2.5.</a:t>
          </a:r>
        </a:p>
      </dgm:t>
    </dgm:pt>
    <dgm:pt modelId="{EE5F0BAC-B75B-CE4E-B5AD-40FC658530A0}" type="parTrans" cxnId="{86B026A7-765E-CF4D-B2D5-601A6401A906}">
      <dgm:prSet/>
      <dgm:spPr/>
      <dgm:t>
        <a:bodyPr/>
        <a:lstStyle/>
        <a:p>
          <a:endParaRPr lang="es-ES">
            <a:latin typeface="Montserrat" pitchFamily="2" charset="77"/>
          </a:endParaRPr>
        </a:p>
      </dgm:t>
    </dgm:pt>
    <dgm:pt modelId="{6CDF6BE1-2AE2-1C4F-B3C5-1B931E87D3D6}" type="sibTrans" cxnId="{86B026A7-765E-CF4D-B2D5-601A6401A906}">
      <dgm:prSet/>
      <dgm:spPr/>
      <dgm:t>
        <a:bodyPr/>
        <a:lstStyle/>
        <a:p>
          <a:endParaRPr lang="es-ES">
            <a:latin typeface="Montserrat" pitchFamily="2" charset="77"/>
          </a:endParaRPr>
        </a:p>
      </dgm:t>
    </dgm:pt>
    <dgm:pt modelId="{DBB646AD-8078-3E46-95F5-1D4C9400FEDF}">
      <dgm:prSet phldrT="[Texto]"/>
      <dgm:spPr>
        <a:solidFill>
          <a:srgbClr val="152B48"/>
        </a:solidFill>
      </dgm:spPr>
      <dgm:t>
        <a:bodyPr/>
        <a:lstStyle/>
        <a:p>
          <a:r>
            <a:rPr lang="es-ES" dirty="0">
              <a:latin typeface="Montserrat" pitchFamily="2" charset="77"/>
            </a:rPr>
            <a:t>Meta plaquetas 50.000.</a:t>
          </a:r>
        </a:p>
      </dgm:t>
    </dgm:pt>
    <dgm:pt modelId="{DD5506E7-705A-9D49-B342-14A6D68E3521}" type="parTrans" cxnId="{6F47DE40-242B-9A44-8D53-9929F3343432}">
      <dgm:prSet/>
      <dgm:spPr/>
      <dgm:t>
        <a:bodyPr/>
        <a:lstStyle/>
        <a:p>
          <a:endParaRPr lang="es-ES">
            <a:latin typeface="Montserrat" pitchFamily="2" charset="77"/>
          </a:endParaRPr>
        </a:p>
      </dgm:t>
    </dgm:pt>
    <dgm:pt modelId="{EA768857-B07A-804D-B5C8-CE7CDA362142}" type="sibTrans" cxnId="{6F47DE40-242B-9A44-8D53-9929F3343432}">
      <dgm:prSet/>
      <dgm:spPr/>
      <dgm:t>
        <a:bodyPr/>
        <a:lstStyle/>
        <a:p>
          <a:endParaRPr lang="es-ES">
            <a:latin typeface="Montserrat" pitchFamily="2" charset="77"/>
          </a:endParaRPr>
        </a:p>
      </dgm:t>
    </dgm:pt>
    <dgm:pt modelId="{6D0DA4AA-108F-2245-B881-5953A518342B}">
      <dgm:prSet phldrT="[Texto]"/>
      <dgm:spPr>
        <a:solidFill>
          <a:srgbClr val="152B48"/>
        </a:solidFill>
      </dgm:spPr>
      <dgm:t>
        <a:bodyPr/>
        <a:lstStyle/>
        <a:p>
          <a:r>
            <a:rPr lang="es-ES" dirty="0">
              <a:latin typeface="Montserrat" pitchFamily="2" charset="77"/>
            </a:rPr>
            <a:t>Uso de PFC y plaquetas si transfusión masiva.</a:t>
          </a:r>
        </a:p>
      </dgm:t>
    </dgm:pt>
    <dgm:pt modelId="{DCAD211C-ED5C-5D42-8A12-2610BE922A4F}" type="parTrans" cxnId="{4428ED24-37DE-444F-8962-DEC5E0806FBB}">
      <dgm:prSet/>
      <dgm:spPr/>
      <dgm:t>
        <a:bodyPr/>
        <a:lstStyle/>
        <a:p>
          <a:endParaRPr lang="es-ES">
            <a:latin typeface="Montserrat" pitchFamily="2" charset="77"/>
          </a:endParaRPr>
        </a:p>
      </dgm:t>
    </dgm:pt>
    <dgm:pt modelId="{CEEFCF60-F901-8746-A325-0CCB6AF7D969}" type="sibTrans" cxnId="{4428ED24-37DE-444F-8962-DEC5E0806FBB}">
      <dgm:prSet/>
      <dgm:spPr/>
      <dgm:t>
        <a:bodyPr/>
        <a:lstStyle/>
        <a:p>
          <a:endParaRPr lang="es-ES">
            <a:latin typeface="Montserrat" pitchFamily="2" charset="77"/>
          </a:endParaRPr>
        </a:p>
      </dgm:t>
    </dgm:pt>
    <dgm:pt modelId="{82B0211D-1FE2-2444-B6D4-90958D55B5DD}">
      <dgm:prSet/>
      <dgm:spPr>
        <a:solidFill>
          <a:srgbClr val="152B48"/>
        </a:solidFill>
      </dgm:spPr>
      <dgm:t>
        <a:bodyPr/>
        <a:lstStyle/>
        <a:p>
          <a:r>
            <a:rPr lang="es-ES" dirty="0">
              <a:latin typeface="Montserrat" pitchFamily="2" charset="77"/>
            </a:rPr>
            <a:t>Paciente </a:t>
          </a:r>
          <a:r>
            <a:rPr lang="es-ES" dirty="0" err="1">
              <a:latin typeface="Montserrat" pitchFamily="2" charset="77"/>
            </a:rPr>
            <a:t>anticoagulado</a:t>
          </a:r>
          <a:r>
            <a:rPr lang="es-ES" dirty="0">
              <a:latin typeface="Montserrat" pitchFamily="2" charset="77"/>
            </a:rPr>
            <a:t>: IC cardiología.</a:t>
          </a:r>
        </a:p>
      </dgm:t>
    </dgm:pt>
    <dgm:pt modelId="{18720B60-8017-3E44-9292-73F651657D53}" type="parTrans" cxnId="{43229925-09D5-A64E-9068-6E64C14FF3B8}">
      <dgm:prSet/>
      <dgm:spPr/>
      <dgm:t>
        <a:bodyPr/>
        <a:lstStyle/>
        <a:p>
          <a:endParaRPr lang="es-ES">
            <a:latin typeface="Montserrat" pitchFamily="2" charset="77"/>
          </a:endParaRPr>
        </a:p>
      </dgm:t>
    </dgm:pt>
    <dgm:pt modelId="{B6DB860C-935A-134A-A12A-46D5C3FAB594}" type="sibTrans" cxnId="{43229925-09D5-A64E-9068-6E64C14FF3B8}">
      <dgm:prSet/>
      <dgm:spPr/>
      <dgm:t>
        <a:bodyPr/>
        <a:lstStyle/>
        <a:p>
          <a:endParaRPr lang="es-ES">
            <a:latin typeface="Montserrat" pitchFamily="2" charset="77"/>
          </a:endParaRPr>
        </a:p>
      </dgm:t>
    </dgm:pt>
    <dgm:pt modelId="{C9A6D627-9ADB-4948-8537-A3FDDE166731}" type="pres">
      <dgm:prSet presAssocID="{7B96D728-87BA-7B43-AE27-56A6F34F0E37}" presName="diagram" presStyleCnt="0">
        <dgm:presLayoutVars>
          <dgm:dir/>
          <dgm:resizeHandles val="exact"/>
        </dgm:presLayoutVars>
      </dgm:prSet>
      <dgm:spPr/>
    </dgm:pt>
    <dgm:pt modelId="{58C448C9-C5C5-064D-8834-84BBA0752FB0}" type="pres">
      <dgm:prSet presAssocID="{A078A334-7DCC-474A-BA88-1B9E10A381DC}" presName="node" presStyleLbl="node1" presStyleIdx="0" presStyleCnt="6">
        <dgm:presLayoutVars>
          <dgm:bulletEnabled val="1"/>
        </dgm:presLayoutVars>
      </dgm:prSet>
      <dgm:spPr/>
    </dgm:pt>
    <dgm:pt modelId="{F47C82B3-44C2-B643-BDF8-44FE60D6A3B1}" type="pres">
      <dgm:prSet presAssocID="{D46A7EAC-0B08-014E-AC86-87F7D0F2C87C}" presName="sibTrans" presStyleCnt="0"/>
      <dgm:spPr/>
    </dgm:pt>
    <dgm:pt modelId="{F3232A61-0128-5E4D-BD17-68AA23625F06}" type="pres">
      <dgm:prSet presAssocID="{92692097-56A9-DF46-B39F-8E39F65FAB96}" presName="node" presStyleLbl="node1" presStyleIdx="1" presStyleCnt="6">
        <dgm:presLayoutVars>
          <dgm:bulletEnabled val="1"/>
        </dgm:presLayoutVars>
      </dgm:prSet>
      <dgm:spPr/>
    </dgm:pt>
    <dgm:pt modelId="{92BC53FD-410F-8146-90FC-4C9EF1912EC8}" type="pres">
      <dgm:prSet presAssocID="{1F676BC8-2D11-3046-B657-B4834C29444A}" presName="sibTrans" presStyleCnt="0"/>
      <dgm:spPr/>
    </dgm:pt>
    <dgm:pt modelId="{AA69FC04-FF9E-FE47-B0F2-860C9EF8A7E1}" type="pres">
      <dgm:prSet presAssocID="{974857A7-F17A-EE46-9630-6DE8CDD520CC}" presName="node" presStyleLbl="node1" presStyleIdx="2" presStyleCnt="6">
        <dgm:presLayoutVars>
          <dgm:bulletEnabled val="1"/>
        </dgm:presLayoutVars>
      </dgm:prSet>
      <dgm:spPr/>
    </dgm:pt>
    <dgm:pt modelId="{F9635942-C197-D14F-833C-635F0A5FE627}" type="pres">
      <dgm:prSet presAssocID="{6CDF6BE1-2AE2-1C4F-B3C5-1B931E87D3D6}" presName="sibTrans" presStyleCnt="0"/>
      <dgm:spPr/>
    </dgm:pt>
    <dgm:pt modelId="{A978EC04-1AC1-3E40-9533-A7EA751AB040}" type="pres">
      <dgm:prSet presAssocID="{DBB646AD-8078-3E46-95F5-1D4C9400FEDF}" presName="node" presStyleLbl="node1" presStyleIdx="3" presStyleCnt="6">
        <dgm:presLayoutVars>
          <dgm:bulletEnabled val="1"/>
        </dgm:presLayoutVars>
      </dgm:prSet>
      <dgm:spPr/>
    </dgm:pt>
    <dgm:pt modelId="{38C5412A-E7C0-E447-86E7-BC82C1D9C5B2}" type="pres">
      <dgm:prSet presAssocID="{EA768857-B07A-804D-B5C8-CE7CDA362142}" presName="sibTrans" presStyleCnt="0"/>
      <dgm:spPr/>
    </dgm:pt>
    <dgm:pt modelId="{03986AEC-10F3-9545-9C4F-E05C6FFBE1E3}" type="pres">
      <dgm:prSet presAssocID="{6D0DA4AA-108F-2245-B881-5953A518342B}" presName="node" presStyleLbl="node1" presStyleIdx="4" presStyleCnt="6">
        <dgm:presLayoutVars>
          <dgm:bulletEnabled val="1"/>
        </dgm:presLayoutVars>
      </dgm:prSet>
      <dgm:spPr/>
    </dgm:pt>
    <dgm:pt modelId="{70E9AD58-1B70-7C49-B3D5-F8E0FC03E9B6}" type="pres">
      <dgm:prSet presAssocID="{CEEFCF60-F901-8746-A325-0CCB6AF7D969}" presName="sibTrans" presStyleCnt="0"/>
      <dgm:spPr/>
    </dgm:pt>
    <dgm:pt modelId="{2640E709-6F8A-3E40-B874-6EE6D7CD9394}" type="pres">
      <dgm:prSet presAssocID="{82B0211D-1FE2-2444-B6D4-90958D55B5DD}" presName="node" presStyleLbl="node1" presStyleIdx="5" presStyleCnt="6">
        <dgm:presLayoutVars>
          <dgm:bulletEnabled val="1"/>
        </dgm:presLayoutVars>
      </dgm:prSet>
      <dgm:spPr/>
    </dgm:pt>
  </dgm:ptLst>
  <dgm:cxnLst>
    <dgm:cxn modelId="{72690F05-AA72-0E43-B5D9-E7D88988ED5A}" type="presOf" srcId="{974857A7-F17A-EE46-9630-6DE8CDD520CC}" destId="{AA69FC04-FF9E-FE47-B0F2-860C9EF8A7E1}" srcOrd="0" destOrd="0" presId="urn:microsoft.com/office/officeart/2005/8/layout/default"/>
    <dgm:cxn modelId="{4E87961F-5D9E-424C-A087-62B2C1F55D76}" srcId="{7B96D728-87BA-7B43-AE27-56A6F34F0E37}" destId="{92692097-56A9-DF46-B39F-8E39F65FAB96}" srcOrd="1" destOrd="0" parTransId="{407BAE04-D936-6240-9B74-39BD7B8839AE}" sibTransId="{1F676BC8-2D11-3046-B657-B4834C29444A}"/>
    <dgm:cxn modelId="{4428ED24-37DE-444F-8962-DEC5E0806FBB}" srcId="{7B96D728-87BA-7B43-AE27-56A6F34F0E37}" destId="{6D0DA4AA-108F-2245-B881-5953A518342B}" srcOrd="4" destOrd="0" parTransId="{DCAD211C-ED5C-5D42-8A12-2610BE922A4F}" sibTransId="{CEEFCF60-F901-8746-A325-0CCB6AF7D969}"/>
    <dgm:cxn modelId="{43229925-09D5-A64E-9068-6E64C14FF3B8}" srcId="{7B96D728-87BA-7B43-AE27-56A6F34F0E37}" destId="{82B0211D-1FE2-2444-B6D4-90958D55B5DD}" srcOrd="5" destOrd="0" parTransId="{18720B60-8017-3E44-9292-73F651657D53}" sibTransId="{B6DB860C-935A-134A-A12A-46D5C3FAB594}"/>
    <dgm:cxn modelId="{BE4B5C2C-6F56-4E4E-9889-6D8412E47517}" type="presOf" srcId="{DBB646AD-8078-3E46-95F5-1D4C9400FEDF}" destId="{A978EC04-1AC1-3E40-9533-A7EA751AB040}" srcOrd="0" destOrd="0" presId="urn:microsoft.com/office/officeart/2005/8/layout/default"/>
    <dgm:cxn modelId="{6F47DE40-242B-9A44-8D53-9929F3343432}" srcId="{7B96D728-87BA-7B43-AE27-56A6F34F0E37}" destId="{DBB646AD-8078-3E46-95F5-1D4C9400FEDF}" srcOrd="3" destOrd="0" parTransId="{DD5506E7-705A-9D49-B342-14A6D68E3521}" sibTransId="{EA768857-B07A-804D-B5C8-CE7CDA362142}"/>
    <dgm:cxn modelId="{F1F79A51-B995-F140-9E62-8FC7A2E7DE47}" type="presOf" srcId="{92692097-56A9-DF46-B39F-8E39F65FAB96}" destId="{F3232A61-0128-5E4D-BD17-68AA23625F06}" srcOrd="0" destOrd="0" presId="urn:microsoft.com/office/officeart/2005/8/layout/default"/>
    <dgm:cxn modelId="{B0855C78-9027-C844-989F-EBB46471AD7D}" type="presOf" srcId="{7B96D728-87BA-7B43-AE27-56A6F34F0E37}" destId="{C9A6D627-9ADB-4948-8537-A3FDDE166731}" srcOrd="0" destOrd="0" presId="urn:microsoft.com/office/officeart/2005/8/layout/default"/>
    <dgm:cxn modelId="{36C17F91-EA13-FB43-815F-FF563DCE64A0}" type="presOf" srcId="{6D0DA4AA-108F-2245-B881-5953A518342B}" destId="{03986AEC-10F3-9545-9C4F-E05C6FFBE1E3}" srcOrd="0" destOrd="0" presId="urn:microsoft.com/office/officeart/2005/8/layout/default"/>
    <dgm:cxn modelId="{731FA09D-9730-944B-BC28-925E08CDD608}" srcId="{7B96D728-87BA-7B43-AE27-56A6F34F0E37}" destId="{A078A334-7DCC-474A-BA88-1B9E10A381DC}" srcOrd="0" destOrd="0" parTransId="{5C9BA8A2-D4BC-A14D-89F5-6EB2C2608C43}" sibTransId="{D46A7EAC-0B08-014E-AC86-87F7D0F2C87C}"/>
    <dgm:cxn modelId="{86B026A7-765E-CF4D-B2D5-601A6401A906}" srcId="{7B96D728-87BA-7B43-AE27-56A6F34F0E37}" destId="{974857A7-F17A-EE46-9630-6DE8CDD520CC}" srcOrd="2" destOrd="0" parTransId="{EE5F0BAC-B75B-CE4E-B5AD-40FC658530A0}" sibTransId="{6CDF6BE1-2AE2-1C4F-B3C5-1B931E87D3D6}"/>
    <dgm:cxn modelId="{A4C87CB0-2920-5C49-8517-7000A8309FDF}" type="presOf" srcId="{A078A334-7DCC-474A-BA88-1B9E10A381DC}" destId="{58C448C9-C5C5-064D-8834-84BBA0752FB0}" srcOrd="0" destOrd="0" presId="urn:microsoft.com/office/officeart/2005/8/layout/default"/>
    <dgm:cxn modelId="{16B6C1F6-5678-C144-A582-93F1956588E2}" type="presOf" srcId="{82B0211D-1FE2-2444-B6D4-90958D55B5DD}" destId="{2640E709-6F8A-3E40-B874-6EE6D7CD9394}" srcOrd="0" destOrd="0" presId="urn:microsoft.com/office/officeart/2005/8/layout/default"/>
    <dgm:cxn modelId="{76BAD823-C675-AE45-8BF7-8431BD047442}" type="presParOf" srcId="{C9A6D627-9ADB-4948-8537-A3FDDE166731}" destId="{58C448C9-C5C5-064D-8834-84BBA0752FB0}" srcOrd="0" destOrd="0" presId="urn:microsoft.com/office/officeart/2005/8/layout/default"/>
    <dgm:cxn modelId="{9EEDFD40-7988-2545-8536-7CDDAA758BEB}" type="presParOf" srcId="{C9A6D627-9ADB-4948-8537-A3FDDE166731}" destId="{F47C82B3-44C2-B643-BDF8-44FE60D6A3B1}" srcOrd="1" destOrd="0" presId="urn:microsoft.com/office/officeart/2005/8/layout/default"/>
    <dgm:cxn modelId="{BC4E7465-9B6E-A84D-BD03-74EBEBBDF9CE}" type="presParOf" srcId="{C9A6D627-9ADB-4948-8537-A3FDDE166731}" destId="{F3232A61-0128-5E4D-BD17-68AA23625F06}" srcOrd="2" destOrd="0" presId="urn:microsoft.com/office/officeart/2005/8/layout/default"/>
    <dgm:cxn modelId="{5450CC89-EDD9-694A-BC33-000B158F8BA5}" type="presParOf" srcId="{C9A6D627-9ADB-4948-8537-A3FDDE166731}" destId="{92BC53FD-410F-8146-90FC-4C9EF1912EC8}" srcOrd="3" destOrd="0" presId="urn:microsoft.com/office/officeart/2005/8/layout/default"/>
    <dgm:cxn modelId="{B8FCE373-56BD-8445-B374-5A1F0F752A90}" type="presParOf" srcId="{C9A6D627-9ADB-4948-8537-A3FDDE166731}" destId="{AA69FC04-FF9E-FE47-B0F2-860C9EF8A7E1}" srcOrd="4" destOrd="0" presId="urn:microsoft.com/office/officeart/2005/8/layout/default"/>
    <dgm:cxn modelId="{E0E38405-4397-4447-B733-F79C60A591C4}" type="presParOf" srcId="{C9A6D627-9ADB-4948-8537-A3FDDE166731}" destId="{F9635942-C197-D14F-833C-635F0A5FE627}" srcOrd="5" destOrd="0" presId="urn:microsoft.com/office/officeart/2005/8/layout/default"/>
    <dgm:cxn modelId="{84CE2231-2C41-EC4A-A32E-C712BEDB1E8F}" type="presParOf" srcId="{C9A6D627-9ADB-4948-8537-A3FDDE166731}" destId="{A978EC04-1AC1-3E40-9533-A7EA751AB040}" srcOrd="6" destOrd="0" presId="urn:microsoft.com/office/officeart/2005/8/layout/default"/>
    <dgm:cxn modelId="{7246A44A-9DF2-B045-BE08-5890E723C71C}" type="presParOf" srcId="{C9A6D627-9ADB-4948-8537-A3FDDE166731}" destId="{38C5412A-E7C0-E447-86E7-BC82C1D9C5B2}" srcOrd="7" destOrd="0" presId="urn:microsoft.com/office/officeart/2005/8/layout/default"/>
    <dgm:cxn modelId="{8935750F-37D7-EA4B-A48A-DE69B71FC560}" type="presParOf" srcId="{C9A6D627-9ADB-4948-8537-A3FDDE166731}" destId="{03986AEC-10F3-9545-9C4F-E05C6FFBE1E3}" srcOrd="8" destOrd="0" presId="urn:microsoft.com/office/officeart/2005/8/layout/default"/>
    <dgm:cxn modelId="{8FE9AACD-4CC2-F54F-A75E-15B8953D7A4B}" type="presParOf" srcId="{C9A6D627-9ADB-4948-8537-A3FDDE166731}" destId="{70E9AD58-1B70-7C49-B3D5-F8E0FC03E9B6}" srcOrd="9" destOrd="0" presId="urn:microsoft.com/office/officeart/2005/8/layout/default"/>
    <dgm:cxn modelId="{0A34B7F7-E9FA-844C-AB3A-152854F60747}" type="presParOf" srcId="{C9A6D627-9ADB-4948-8537-A3FDDE166731}" destId="{2640E709-6F8A-3E40-B874-6EE6D7CD939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C854FF-F7F1-D244-BE3F-DEFF2C84CAF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DB49CF71-25C8-234E-8583-032410B5924A}">
      <dgm:prSet phldrT="[Texto]"/>
      <dgm:spPr/>
      <dgm:t>
        <a:bodyPr/>
        <a:lstStyle/>
        <a:p>
          <a:r>
            <a:rPr lang="es-ES" dirty="0">
              <a:latin typeface="Montserrat" pitchFamily="2" charset="77"/>
            </a:rPr>
            <a:t>S. </a:t>
          </a:r>
          <a:r>
            <a:rPr lang="es-ES" dirty="0" err="1">
              <a:latin typeface="Montserrat" pitchFamily="2" charset="77"/>
            </a:rPr>
            <a:t>diverticular</a:t>
          </a:r>
          <a:r>
            <a:rPr lang="es-ES" dirty="0">
              <a:latin typeface="Montserrat" pitchFamily="2" charset="77"/>
            </a:rPr>
            <a:t>: se tratan estigmas de alto riesgo. Uso de clips hemostáticos.</a:t>
          </a:r>
        </a:p>
      </dgm:t>
    </dgm:pt>
    <dgm:pt modelId="{C1587A27-868E-4045-A66D-9B4773E6BF9B}" type="parTrans" cxnId="{105F391A-907A-2643-883D-6685A3F934E4}">
      <dgm:prSet/>
      <dgm:spPr/>
      <dgm:t>
        <a:bodyPr/>
        <a:lstStyle/>
        <a:p>
          <a:endParaRPr lang="es-ES">
            <a:latin typeface="Montserrat" pitchFamily="2" charset="77"/>
          </a:endParaRPr>
        </a:p>
      </dgm:t>
    </dgm:pt>
    <dgm:pt modelId="{E8E5D2C9-68A2-9C44-A969-B69B2A584788}" type="sibTrans" cxnId="{105F391A-907A-2643-883D-6685A3F934E4}">
      <dgm:prSet/>
      <dgm:spPr/>
      <dgm:t>
        <a:bodyPr/>
        <a:lstStyle/>
        <a:p>
          <a:endParaRPr lang="es-ES">
            <a:latin typeface="Montserrat" pitchFamily="2" charset="77"/>
          </a:endParaRPr>
        </a:p>
      </dgm:t>
    </dgm:pt>
    <dgm:pt modelId="{6A917AC8-39F6-234B-88C8-6DAB890C8711}">
      <dgm:prSet phldrT="[Texto]"/>
      <dgm:spPr/>
      <dgm:t>
        <a:bodyPr/>
        <a:lstStyle/>
        <a:p>
          <a:r>
            <a:rPr lang="es-ES" dirty="0" err="1">
              <a:latin typeface="Montserrat" pitchFamily="2" charset="77"/>
            </a:rPr>
            <a:t>Angiectasias</a:t>
          </a:r>
          <a:r>
            <a:rPr lang="es-ES" dirty="0">
              <a:latin typeface="Montserrat" pitchFamily="2" charset="77"/>
            </a:rPr>
            <a:t>: argón plasma.</a:t>
          </a:r>
        </a:p>
      </dgm:t>
    </dgm:pt>
    <dgm:pt modelId="{00D4779E-FF47-BF43-8A7E-575BC73735FB}" type="parTrans" cxnId="{C022FFF0-86B0-EA43-9D53-0679773D0640}">
      <dgm:prSet/>
      <dgm:spPr/>
      <dgm:t>
        <a:bodyPr/>
        <a:lstStyle/>
        <a:p>
          <a:endParaRPr lang="es-ES">
            <a:latin typeface="Montserrat" pitchFamily="2" charset="77"/>
          </a:endParaRPr>
        </a:p>
      </dgm:t>
    </dgm:pt>
    <dgm:pt modelId="{9C25B55A-23A4-B740-A04A-98D32B6A4DC1}" type="sibTrans" cxnId="{C022FFF0-86B0-EA43-9D53-0679773D0640}">
      <dgm:prSet/>
      <dgm:spPr/>
      <dgm:t>
        <a:bodyPr/>
        <a:lstStyle/>
        <a:p>
          <a:endParaRPr lang="es-ES">
            <a:latin typeface="Montserrat" pitchFamily="2" charset="77"/>
          </a:endParaRPr>
        </a:p>
      </dgm:t>
    </dgm:pt>
    <dgm:pt modelId="{0B2AB8B5-85C5-B243-BEA2-CD57BD30D10C}">
      <dgm:prSet phldrT="[Texto]"/>
      <dgm:spPr/>
      <dgm:t>
        <a:bodyPr/>
        <a:lstStyle/>
        <a:p>
          <a:r>
            <a:rPr lang="es-ES" dirty="0">
              <a:latin typeface="Montserrat" pitchFamily="2" charset="77"/>
            </a:rPr>
            <a:t>Sangrado post-</a:t>
          </a:r>
          <a:r>
            <a:rPr lang="es-ES" dirty="0" err="1">
              <a:latin typeface="Montserrat" pitchFamily="2" charset="77"/>
            </a:rPr>
            <a:t>polipectomía</a:t>
          </a:r>
          <a:r>
            <a:rPr lang="es-ES" dirty="0">
              <a:latin typeface="Montserrat" pitchFamily="2" charset="77"/>
            </a:rPr>
            <a:t>: clips + epinefrina.</a:t>
          </a:r>
        </a:p>
      </dgm:t>
    </dgm:pt>
    <dgm:pt modelId="{1E1ADA20-83F8-5548-A2D6-141630DAE230}" type="parTrans" cxnId="{0985E7DE-F281-234B-8D85-EBF50F2BBA7D}">
      <dgm:prSet/>
      <dgm:spPr/>
      <dgm:t>
        <a:bodyPr/>
        <a:lstStyle/>
        <a:p>
          <a:endParaRPr lang="es-ES">
            <a:latin typeface="Montserrat" pitchFamily="2" charset="77"/>
          </a:endParaRPr>
        </a:p>
      </dgm:t>
    </dgm:pt>
    <dgm:pt modelId="{34F52BE4-E07F-1540-B7F7-F2CF7FC6EA6C}" type="sibTrans" cxnId="{0985E7DE-F281-234B-8D85-EBF50F2BBA7D}">
      <dgm:prSet/>
      <dgm:spPr/>
      <dgm:t>
        <a:bodyPr/>
        <a:lstStyle/>
        <a:p>
          <a:endParaRPr lang="es-ES">
            <a:latin typeface="Montserrat" pitchFamily="2" charset="77"/>
          </a:endParaRPr>
        </a:p>
      </dgm:t>
    </dgm:pt>
    <dgm:pt modelId="{127E8117-60A9-0E4E-A73D-14D7515A1796}">
      <dgm:prSet phldrT="[Texto]"/>
      <dgm:spPr/>
      <dgm:t>
        <a:bodyPr/>
        <a:lstStyle/>
        <a:p>
          <a:r>
            <a:rPr lang="es-ES" dirty="0">
              <a:latin typeface="Montserrat" pitchFamily="2" charset="77"/>
            </a:rPr>
            <a:t>Colitis, neoplasias </a:t>
          </a:r>
          <a:r>
            <a:rPr lang="es-ES" dirty="0" err="1">
              <a:latin typeface="Montserrat" pitchFamily="2" charset="77"/>
            </a:rPr>
            <a:t>colorrecales</a:t>
          </a:r>
          <a:r>
            <a:rPr lang="es-ES" dirty="0">
              <a:latin typeface="Montserrat" pitchFamily="2" charset="77"/>
            </a:rPr>
            <a:t>, EII: No manejo endoscópico.</a:t>
          </a:r>
        </a:p>
      </dgm:t>
    </dgm:pt>
    <dgm:pt modelId="{9C4F6AF9-82FC-2640-8C0A-F12C343EB19E}" type="parTrans" cxnId="{6471DB2A-7E92-B646-96D4-6EEA078AC642}">
      <dgm:prSet/>
      <dgm:spPr/>
      <dgm:t>
        <a:bodyPr/>
        <a:lstStyle/>
        <a:p>
          <a:endParaRPr lang="es-ES">
            <a:latin typeface="Montserrat" pitchFamily="2" charset="77"/>
          </a:endParaRPr>
        </a:p>
      </dgm:t>
    </dgm:pt>
    <dgm:pt modelId="{B043D549-CB16-244E-98BC-94D27AB4E189}" type="sibTrans" cxnId="{6471DB2A-7E92-B646-96D4-6EEA078AC642}">
      <dgm:prSet/>
      <dgm:spPr/>
      <dgm:t>
        <a:bodyPr/>
        <a:lstStyle/>
        <a:p>
          <a:endParaRPr lang="es-ES">
            <a:latin typeface="Montserrat" pitchFamily="2" charset="77"/>
          </a:endParaRPr>
        </a:p>
      </dgm:t>
    </dgm:pt>
    <dgm:pt modelId="{5CE1A4CB-47D6-6042-990B-C214B2161C1D}" type="pres">
      <dgm:prSet presAssocID="{A0C854FF-F7F1-D244-BE3F-DEFF2C84CAFC}" presName="linear" presStyleCnt="0">
        <dgm:presLayoutVars>
          <dgm:animLvl val="lvl"/>
          <dgm:resizeHandles val="exact"/>
        </dgm:presLayoutVars>
      </dgm:prSet>
      <dgm:spPr/>
    </dgm:pt>
    <dgm:pt modelId="{B243DC4B-7308-934E-8A3A-85813304A783}" type="pres">
      <dgm:prSet presAssocID="{DB49CF71-25C8-234E-8583-032410B5924A}" presName="parentText" presStyleLbl="node1" presStyleIdx="0" presStyleCnt="4">
        <dgm:presLayoutVars>
          <dgm:chMax val="0"/>
          <dgm:bulletEnabled val="1"/>
        </dgm:presLayoutVars>
      </dgm:prSet>
      <dgm:spPr/>
    </dgm:pt>
    <dgm:pt modelId="{8F911B0C-26A7-414B-8497-F539EF7266BA}" type="pres">
      <dgm:prSet presAssocID="{E8E5D2C9-68A2-9C44-A969-B69B2A584788}" presName="spacer" presStyleCnt="0"/>
      <dgm:spPr/>
    </dgm:pt>
    <dgm:pt modelId="{00703861-EB6E-DA45-95B5-065108551DC3}" type="pres">
      <dgm:prSet presAssocID="{6A917AC8-39F6-234B-88C8-6DAB890C8711}" presName="parentText" presStyleLbl="node1" presStyleIdx="1" presStyleCnt="4">
        <dgm:presLayoutVars>
          <dgm:chMax val="0"/>
          <dgm:bulletEnabled val="1"/>
        </dgm:presLayoutVars>
      </dgm:prSet>
      <dgm:spPr/>
    </dgm:pt>
    <dgm:pt modelId="{742B4993-E230-C941-B722-11B6E2C43C89}" type="pres">
      <dgm:prSet presAssocID="{9C25B55A-23A4-B740-A04A-98D32B6A4DC1}" presName="spacer" presStyleCnt="0"/>
      <dgm:spPr/>
    </dgm:pt>
    <dgm:pt modelId="{2BBDBF68-94EE-8C47-AD61-150E6C662923}" type="pres">
      <dgm:prSet presAssocID="{0B2AB8B5-85C5-B243-BEA2-CD57BD30D10C}" presName="parentText" presStyleLbl="node1" presStyleIdx="2" presStyleCnt="4">
        <dgm:presLayoutVars>
          <dgm:chMax val="0"/>
          <dgm:bulletEnabled val="1"/>
        </dgm:presLayoutVars>
      </dgm:prSet>
      <dgm:spPr/>
    </dgm:pt>
    <dgm:pt modelId="{EC8E1E35-DD44-3846-A839-0062E2DF0620}" type="pres">
      <dgm:prSet presAssocID="{34F52BE4-E07F-1540-B7F7-F2CF7FC6EA6C}" presName="spacer" presStyleCnt="0"/>
      <dgm:spPr/>
    </dgm:pt>
    <dgm:pt modelId="{40CC0FD3-D13A-5D45-B8DF-3521148B4BFF}" type="pres">
      <dgm:prSet presAssocID="{127E8117-60A9-0E4E-A73D-14D7515A1796}" presName="parentText" presStyleLbl="node1" presStyleIdx="3" presStyleCnt="4">
        <dgm:presLayoutVars>
          <dgm:chMax val="0"/>
          <dgm:bulletEnabled val="1"/>
        </dgm:presLayoutVars>
      </dgm:prSet>
      <dgm:spPr/>
    </dgm:pt>
  </dgm:ptLst>
  <dgm:cxnLst>
    <dgm:cxn modelId="{B4009303-96D8-EC4A-9515-C661C3AD4121}" type="presOf" srcId="{A0C854FF-F7F1-D244-BE3F-DEFF2C84CAFC}" destId="{5CE1A4CB-47D6-6042-990B-C214B2161C1D}" srcOrd="0" destOrd="0" presId="urn:microsoft.com/office/officeart/2005/8/layout/vList2"/>
    <dgm:cxn modelId="{105F391A-907A-2643-883D-6685A3F934E4}" srcId="{A0C854FF-F7F1-D244-BE3F-DEFF2C84CAFC}" destId="{DB49CF71-25C8-234E-8583-032410B5924A}" srcOrd="0" destOrd="0" parTransId="{C1587A27-868E-4045-A66D-9B4773E6BF9B}" sibTransId="{E8E5D2C9-68A2-9C44-A969-B69B2A584788}"/>
    <dgm:cxn modelId="{6471DB2A-7E92-B646-96D4-6EEA078AC642}" srcId="{A0C854FF-F7F1-D244-BE3F-DEFF2C84CAFC}" destId="{127E8117-60A9-0E4E-A73D-14D7515A1796}" srcOrd="3" destOrd="0" parTransId="{9C4F6AF9-82FC-2640-8C0A-F12C343EB19E}" sibTransId="{B043D549-CB16-244E-98BC-94D27AB4E189}"/>
    <dgm:cxn modelId="{0115F843-83E5-1043-B51C-4BF810FD32AC}" type="presOf" srcId="{6A917AC8-39F6-234B-88C8-6DAB890C8711}" destId="{00703861-EB6E-DA45-95B5-065108551DC3}" srcOrd="0" destOrd="0" presId="urn:microsoft.com/office/officeart/2005/8/layout/vList2"/>
    <dgm:cxn modelId="{9631EF73-6AB4-284B-84BE-E2B801F663CA}" type="presOf" srcId="{DB49CF71-25C8-234E-8583-032410B5924A}" destId="{B243DC4B-7308-934E-8A3A-85813304A783}" srcOrd="0" destOrd="0" presId="urn:microsoft.com/office/officeart/2005/8/layout/vList2"/>
    <dgm:cxn modelId="{745D7692-46EE-4947-8984-AC9562425387}" type="presOf" srcId="{127E8117-60A9-0E4E-A73D-14D7515A1796}" destId="{40CC0FD3-D13A-5D45-B8DF-3521148B4BFF}" srcOrd="0" destOrd="0" presId="urn:microsoft.com/office/officeart/2005/8/layout/vList2"/>
    <dgm:cxn modelId="{0985E7DE-F281-234B-8D85-EBF50F2BBA7D}" srcId="{A0C854FF-F7F1-D244-BE3F-DEFF2C84CAFC}" destId="{0B2AB8B5-85C5-B243-BEA2-CD57BD30D10C}" srcOrd="2" destOrd="0" parTransId="{1E1ADA20-83F8-5548-A2D6-141630DAE230}" sibTransId="{34F52BE4-E07F-1540-B7F7-F2CF7FC6EA6C}"/>
    <dgm:cxn modelId="{C022FFF0-86B0-EA43-9D53-0679773D0640}" srcId="{A0C854FF-F7F1-D244-BE3F-DEFF2C84CAFC}" destId="{6A917AC8-39F6-234B-88C8-6DAB890C8711}" srcOrd="1" destOrd="0" parTransId="{00D4779E-FF47-BF43-8A7E-575BC73735FB}" sibTransId="{9C25B55A-23A4-B740-A04A-98D32B6A4DC1}"/>
    <dgm:cxn modelId="{9C7F51FE-1FAE-474D-BF38-05DC0C6FDDB2}" type="presOf" srcId="{0B2AB8B5-85C5-B243-BEA2-CD57BD30D10C}" destId="{2BBDBF68-94EE-8C47-AD61-150E6C662923}" srcOrd="0" destOrd="0" presId="urn:microsoft.com/office/officeart/2005/8/layout/vList2"/>
    <dgm:cxn modelId="{7FFC0E9B-440F-0C41-9CC8-5C29958414AF}" type="presParOf" srcId="{5CE1A4CB-47D6-6042-990B-C214B2161C1D}" destId="{B243DC4B-7308-934E-8A3A-85813304A783}" srcOrd="0" destOrd="0" presId="urn:microsoft.com/office/officeart/2005/8/layout/vList2"/>
    <dgm:cxn modelId="{D604F5FD-2C05-D04D-91EC-42503ED36E3D}" type="presParOf" srcId="{5CE1A4CB-47D6-6042-990B-C214B2161C1D}" destId="{8F911B0C-26A7-414B-8497-F539EF7266BA}" srcOrd="1" destOrd="0" presId="urn:microsoft.com/office/officeart/2005/8/layout/vList2"/>
    <dgm:cxn modelId="{3004F8EE-385C-2A40-83F7-DB0373F33FAC}" type="presParOf" srcId="{5CE1A4CB-47D6-6042-990B-C214B2161C1D}" destId="{00703861-EB6E-DA45-95B5-065108551DC3}" srcOrd="2" destOrd="0" presId="urn:microsoft.com/office/officeart/2005/8/layout/vList2"/>
    <dgm:cxn modelId="{E78BBECB-50AB-4741-9385-EB6F567A6DFB}" type="presParOf" srcId="{5CE1A4CB-47D6-6042-990B-C214B2161C1D}" destId="{742B4993-E230-C941-B722-11B6E2C43C89}" srcOrd="3" destOrd="0" presId="urn:microsoft.com/office/officeart/2005/8/layout/vList2"/>
    <dgm:cxn modelId="{144B7E78-890C-9C4B-98CB-0376FCC470BA}" type="presParOf" srcId="{5CE1A4CB-47D6-6042-990B-C214B2161C1D}" destId="{2BBDBF68-94EE-8C47-AD61-150E6C662923}" srcOrd="4" destOrd="0" presId="urn:microsoft.com/office/officeart/2005/8/layout/vList2"/>
    <dgm:cxn modelId="{A1A4D387-FC55-3148-A7D0-74A0F96E0E99}" type="presParOf" srcId="{5CE1A4CB-47D6-6042-990B-C214B2161C1D}" destId="{EC8E1E35-DD44-3846-A839-0062E2DF0620}" srcOrd="5" destOrd="0" presId="urn:microsoft.com/office/officeart/2005/8/layout/vList2"/>
    <dgm:cxn modelId="{E851776D-E7B1-C14A-A3A3-66F4E23A6F37}" type="presParOf" srcId="{5CE1A4CB-47D6-6042-990B-C214B2161C1D}" destId="{40CC0FD3-D13A-5D45-B8DF-3521148B4BF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12156-3B41-094C-84DC-4904CDC5E576}">
      <dsp:nvSpPr>
        <dsp:cNvPr id="0" name=""/>
        <dsp:cNvSpPr/>
      </dsp:nvSpPr>
      <dsp:spPr>
        <a:xfrm>
          <a:off x="1276931" y="6563"/>
          <a:ext cx="2399873" cy="239987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itchFamily="2" charset="77"/>
            </a:rPr>
            <a:t>Valoración primaria.</a:t>
          </a:r>
        </a:p>
      </dsp:txBody>
      <dsp:txXfrm>
        <a:off x="1612049" y="289560"/>
        <a:ext cx="1383710" cy="1833880"/>
      </dsp:txXfrm>
    </dsp:sp>
    <dsp:sp modelId="{381723FC-20E9-B44D-BCCB-F4365605F222}">
      <dsp:nvSpPr>
        <dsp:cNvPr id="0" name=""/>
        <dsp:cNvSpPr/>
      </dsp:nvSpPr>
      <dsp:spPr>
        <a:xfrm>
          <a:off x="3006570" y="6563"/>
          <a:ext cx="2399873" cy="2399873"/>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itchFamily="2" charset="77"/>
            </a:rPr>
            <a:t>Valoración secundaria.</a:t>
          </a:r>
        </a:p>
      </dsp:txBody>
      <dsp:txXfrm>
        <a:off x="3687615" y="289560"/>
        <a:ext cx="1383710" cy="1833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6B26D-0713-8C4D-B9CA-B8E6BC52DE55}">
      <dsp:nvSpPr>
        <dsp:cNvPr id="0" name=""/>
        <dsp:cNvSpPr/>
      </dsp:nvSpPr>
      <dsp:spPr>
        <a:xfrm>
          <a:off x="0" y="43031"/>
          <a:ext cx="6513603" cy="1400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s-CO" sz="2300" kern="1200" dirty="0">
              <a:latin typeface="Montserrat" pitchFamily="2" charset="77"/>
            </a:rPr>
            <a:t>Paciente sin mejoría clínica luego de manejo endoscópico y radiológico.</a:t>
          </a:r>
          <a:endParaRPr lang="en-US" sz="2300" kern="1200" dirty="0">
            <a:latin typeface="Montserrat" pitchFamily="2" charset="77"/>
          </a:endParaRPr>
        </a:p>
      </dsp:txBody>
      <dsp:txXfrm>
        <a:off x="68350" y="111381"/>
        <a:ext cx="6376903" cy="1263460"/>
      </dsp:txXfrm>
    </dsp:sp>
    <dsp:sp modelId="{16686778-9A15-A04F-BDE2-FD72B62B794B}">
      <dsp:nvSpPr>
        <dsp:cNvPr id="0" name=""/>
        <dsp:cNvSpPr/>
      </dsp:nvSpPr>
      <dsp:spPr>
        <a:xfrm>
          <a:off x="0" y="1509432"/>
          <a:ext cx="6513603" cy="14001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s-CO" sz="2300" kern="1200" dirty="0">
              <a:latin typeface="Montserrat" pitchFamily="2" charset="77"/>
            </a:rPr>
            <a:t>Es crítica la localización prequirúrgica de la lesión.</a:t>
          </a:r>
          <a:endParaRPr lang="en-US" sz="2300" kern="1200" dirty="0">
            <a:latin typeface="Montserrat" pitchFamily="2" charset="77"/>
          </a:endParaRPr>
        </a:p>
      </dsp:txBody>
      <dsp:txXfrm>
        <a:off x="68350" y="1577782"/>
        <a:ext cx="6376903" cy="1263460"/>
      </dsp:txXfrm>
    </dsp:sp>
    <dsp:sp modelId="{76FC8776-C489-9E49-A202-85AB5630FBB3}">
      <dsp:nvSpPr>
        <dsp:cNvPr id="0" name=""/>
        <dsp:cNvSpPr/>
      </dsp:nvSpPr>
      <dsp:spPr>
        <a:xfrm>
          <a:off x="0" y="2975833"/>
          <a:ext cx="6513603" cy="14001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s-CO" sz="2300" kern="1200" dirty="0">
              <a:latin typeface="Montserrat" pitchFamily="2" charset="77"/>
            </a:rPr>
            <a:t>Prevenir colectomías subtotales. Buscar resecciones segmentarias.</a:t>
          </a:r>
          <a:endParaRPr lang="en-US" sz="2300" kern="1200" dirty="0">
            <a:latin typeface="Montserrat" pitchFamily="2" charset="77"/>
          </a:endParaRPr>
        </a:p>
      </dsp:txBody>
      <dsp:txXfrm>
        <a:off x="68350" y="3044183"/>
        <a:ext cx="6376903" cy="1263460"/>
      </dsp:txXfrm>
    </dsp:sp>
    <dsp:sp modelId="{136CFDBB-0F8F-A34F-9BC5-1D1B034C27DD}">
      <dsp:nvSpPr>
        <dsp:cNvPr id="0" name=""/>
        <dsp:cNvSpPr/>
      </dsp:nvSpPr>
      <dsp:spPr>
        <a:xfrm>
          <a:off x="0" y="4442233"/>
          <a:ext cx="6513603" cy="1400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s-CO" sz="2300" kern="1200" dirty="0">
              <a:latin typeface="Montserrat" pitchFamily="2" charset="77"/>
            </a:rPr>
            <a:t>Evitar resecciones empíricas. Si no es posible, encontrar el sitio de sangrado y ya se excluyó el sangrado superior: colectomía subtotal.</a:t>
          </a:r>
          <a:endParaRPr lang="en-US" sz="2300" kern="1200" dirty="0">
            <a:latin typeface="Montserrat" pitchFamily="2" charset="77"/>
          </a:endParaRPr>
        </a:p>
      </dsp:txBody>
      <dsp:txXfrm>
        <a:off x="68350" y="4510583"/>
        <a:ext cx="6376903" cy="1263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AF91-03BB-4759-B41F-68700ADD7466}">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4EF67-17FA-45E4-A622-53CADE0A37D1}">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1F1979-B9DA-4C1F-B37A-0B8456F6F725}">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es-CO" sz="2200" kern="1200" dirty="0">
              <a:latin typeface="Montserrat" pitchFamily="2" charset="77"/>
            </a:rPr>
            <a:t>Buscan identificar en el paciente con hemorragia digestiva de origen </a:t>
          </a:r>
          <a:r>
            <a:rPr lang="es-CO" sz="2200" b="1" kern="1200" dirty="0">
              <a:latin typeface="Montserrat" pitchFamily="2" charset="77"/>
            </a:rPr>
            <a:t>no</a:t>
          </a:r>
          <a:r>
            <a:rPr lang="es-CO" sz="2200" kern="1200" dirty="0">
              <a:latin typeface="Montserrat" pitchFamily="2" charset="77"/>
            </a:rPr>
            <a:t> variceal aquellos con mayor riesgo de </a:t>
          </a:r>
          <a:r>
            <a:rPr lang="es-CO" sz="2200" b="1" kern="1200" dirty="0">
              <a:latin typeface="Montserrat" pitchFamily="2" charset="77"/>
            </a:rPr>
            <a:t>muerte</a:t>
          </a:r>
          <a:r>
            <a:rPr lang="es-CO" sz="2200" kern="1200" dirty="0">
              <a:latin typeface="Montserrat" pitchFamily="2" charset="77"/>
            </a:rPr>
            <a:t> y resangrado.</a:t>
          </a:r>
          <a:endParaRPr lang="en-US" sz="2200" kern="1200" dirty="0">
            <a:latin typeface="Montserrat" pitchFamily="2" charset="77"/>
          </a:endParaRPr>
        </a:p>
      </dsp:txBody>
      <dsp:txXfrm>
        <a:off x="1941716" y="718"/>
        <a:ext cx="4571887" cy="1681139"/>
      </dsp:txXfrm>
    </dsp:sp>
    <dsp:sp modelId="{52081049-290D-4972-813E-13F5493C5473}">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A77D4-0C63-476C-90E6-3BA6B7AAB58C}">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04A3CE-CC32-41DE-9AE4-E3CB04AEB917}">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es-CO" sz="2200" kern="1200" dirty="0">
              <a:latin typeface="Montserrat" pitchFamily="2" charset="77"/>
            </a:rPr>
            <a:t>Definir requerimiento de asistencia hospitalaria y proridad de EDS.</a:t>
          </a:r>
          <a:endParaRPr lang="en-US" sz="2200" kern="1200" dirty="0">
            <a:latin typeface="Montserrat" pitchFamily="2" charset="77"/>
          </a:endParaRPr>
        </a:p>
      </dsp:txBody>
      <dsp:txXfrm>
        <a:off x="1941716" y="2102143"/>
        <a:ext cx="4571887" cy="1681139"/>
      </dsp:txXfrm>
    </dsp:sp>
    <dsp:sp modelId="{37D4B5E4-F9F7-488A-B256-D28402DE6CA1}">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75ECC-80F4-47EC-BD32-E044F8F3540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949E1A-B883-47BB-9C36-7E579ADABCF0}">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977900">
            <a:lnSpc>
              <a:spcPct val="90000"/>
            </a:lnSpc>
            <a:spcBef>
              <a:spcPct val="0"/>
            </a:spcBef>
            <a:spcAft>
              <a:spcPct val="35000"/>
            </a:spcAft>
            <a:buNone/>
          </a:pPr>
          <a:r>
            <a:rPr lang="es-CO" sz="2200" kern="1200" dirty="0">
              <a:latin typeface="Montserrat" pitchFamily="2" charset="77"/>
            </a:rPr>
            <a:t>Pre y postendoscópicas.</a:t>
          </a:r>
          <a:endParaRPr lang="en-US" sz="2200" kern="1200" dirty="0">
            <a:latin typeface="Montserrat" pitchFamily="2" charset="77"/>
          </a:endParaRPr>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5B545-7991-C447-8BB6-AD8506660CD6}">
      <dsp:nvSpPr>
        <dsp:cNvPr id="0" name=""/>
        <dsp:cNvSpPr/>
      </dsp:nvSpPr>
      <dsp:spPr>
        <a:xfrm>
          <a:off x="4351" y="337292"/>
          <a:ext cx="1544663" cy="1544663"/>
        </a:xfrm>
        <a:prstGeom prst="ellipse">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Terapia de inyección.</a:t>
          </a:r>
        </a:p>
      </dsp:txBody>
      <dsp:txXfrm>
        <a:off x="230562" y="563503"/>
        <a:ext cx="1092241" cy="1092241"/>
      </dsp:txXfrm>
    </dsp:sp>
    <dsp:sp modelId="{82541F01-2877-DE4D-ADE5-E398F630CF81}">
      <dsp:nvSpPr>
        <dsp:cNvPr id="0" name=""/>
        <dsp:cNvSpPr/>
      </dsp:nvSpPr>
      <dsp:spPr>
        <a:xfrm>
          <a:off x="328730" y="2007382"/>
          <a:ext cx="895905" cy="89590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latin typeface="Montserrat" pitchFamily="2" charset="77"/>
          </a:endParaRPr>
        </a:p>
      </dsp:txBody>
      <dsp:txXfrm>
        <a:off x="447482" y="2349976"/>
        <a:ext cx="658401" cy="210717"/>
      </dsp:txXfrm>
    </dsp:sp>
    <dsp:sp modelId="{8DEC6DFD-03E2-4649-9384-EBA04E307967}">
      <dsp:nvSpPr>
        <dsp:cNvPr id="0" name=""/>
        <dsp:cNvSpPr/>
      </dsp:nvSpPr>
      <dsp:spPr>
        <a:xfrm>
          <a:off x="4351" y="3028714"/>
          <a:ext cx="1544663" cy="1544663"/>
        </a:xfrm>
        <a:prstGeom prst="ellipse">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Terapia térmica o </a:t>
          </a:r>
          <a:r>
            <a:rPr lang="es-ES" sz="1800" kern="1200" dirty="0" err="1">
              <a:latin typeface="Montserrat" pitchFamily="2" charset="77"/>
            </a:rPr>
            <a:t>hemoclips</a:t>
          </a:r>
          <a:r>
            <a:rPr lang="es-ES" sz="1800" kern="1200" dirty="0">
              <a:latin typeface="Montserrat" pitchFamily="2" charset="77"/>
            </a:rPr>
            <a:t>.</a:t>
          </a:r>
        </a:p>
      </dsp:txBody>
      <dsp:txXfrm>
        <a:off x="230562" y="3254925"/>
        <a:ext cx="1092241" cy="1092241"/>
      </dsp:txXfrm>
    </dsp:sp>
    <dsp:sp modelId="{F2023477-BC4C-5C47-BDDE-3673E94D35A5}">
      <dsp:nvSpPr>
        <dsp:cNvPr id="0" name=""/>
        <dsp:cNvSpPr/>
      </dsp:nvSpPr>
      <dsp:spPr>
        <a:xfrm>
          <a:off x="1780714" y="2168027"/>
          <a:ext cx="491203" cy="574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latin typeface="Montserrat" pitchFamily="2" charset="77"/>
          </a:endParaRPr>
        </a:p>
      </dsp:txBody>
      <dsp:txXfrm>
        <a:off x="1780714" y="2282950"/>
        <a:ext cx="343842" cy="344768"/>
      </dsp:txXfrm>
    </dsp:sp>
    <dsp:sp modelId="{3C15804F-9CEB-1F4E-8264-BE690C1F0027}">
      <dsp:nvSpPr>
        <dsp:cNvPr id="0" name=""/>
        <dsp:cNvSpPr/>
      </dsp:nvSpPr>
      <dsp:spPr>
        <a:xfrm>
          <a:off x="2475813" y="910671"/>
          <a:ext cx="3089327" cy="3089327"/>
        </a:xfrm>
        <a:prstGeom prst="ellipse">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s-ES" sz="5400" kern="1200" dirty="0">
              <a:latin typeface="Montserrat" pitchFamily="2" charset="77"/>
            </a:rPr>
            <a:t>Terapia dual</a:t>
          </a:r>
        </a:p>
      </dsp:txBody>
      <dsp:txXfrm>
        <a:off x="2928234" y="1363092"/>
        <a:ext cx="2184485" cy="2184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E58B3-639D-44D1-B7B2-D52D010B4B01}">
      <dsp:nvSpPr>
        <dsp:cNvPr id="0" name=""/>
        <dsp:cNvSpPr/>
      </dsp:nvSpPr>
      <dsp:spPr>
        <a:xfrm>
          <a:off x="554998" y="72892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43554-42A7-48A8-92A2-EAA10A0FA277}">
      <dsp:nvSpPr>
        <dsp:cNvPr id="0" name=""/>
        <dsp:cNvSpPr/>
      </dsp:nvSpPr>
      <dsp:spPr>
        <a:xfrm>
          <a:off x="788998" y="962922"/>
          <a:ext cx="630000" cy="6300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A2AE43-E76C-4A2D-8902-E716AC8BFAED}">
      <dsp:nvSpPr>
        <dsp:cNvPr id="0" name=""/>
        <dsp:cNvSpPr/>
      </dsp:nvSpPr>
      <dsp:spPr>
        <a:xfrm>
          <a:off x="203998" y="21689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CO" sz="1100" kern="1200">
              <a:solidFill>
                <a:srgbClr val="152B48"/>
              </a:solidFill>
              <a:latin typeface="Montserrat" pitchFamily="2" charset="77"/>
            </a:rPr>
            <a:t>Endoscopia programada para seguimiento, usualmente 24 horas luego de EDS inicial.</a:t>
          </a:r>
          <a:endParaRPr lang="en-US" sz="1100" kern="1200">
            <a:solidFill>
              <a:srgbClr val="152B48"/>
            </a:solidFill>
            <a:latin typeface="Montserrat" pitchFamily="2" charset="77"/>
          </a:endParaRPr>
        </a:p>
      </dsp:txBody>
      <dsp:txXfrm>
        <a:off x="203998" y="2168922"/>
        <a:ext cx="1800000" cy="720000"/>
      </dsp:txXfrm>
    </dsp:sp>
    <dsp:sp modelId="{F00525DE-9FB2-4E26-9366-2776EF4DA867}">
      <dsp:nvSpPr>
        <dsp:cNvPr id="0" name=""/>
        <dsp:cNvSpPr/>
      </dsp:nvSpPr>
      <dsp:spPr>
        <a:xfrm>
          <a:off x="2669998" y="72892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F5930-72BC-4152-9DEC-67AEB55D652B}">
      <dsp:nvSpPr>
        <dsp:cNvPr id="0" name=""/>
        <dsp:cNvSpPr/>
      </dsp:nvSpPr>
      <dsp:spPr>
        <a:xfrm>
          <a:off x="2903998" y="962922"/>
          <a:ext cx="630000" cy="6300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2A4CD-5795-40B0-AD42-DE851B93485E}">
      <dsp:nvSpPr>
        <dsp:cNvPr id="0" name=""/>
        <dsp:cNvSpPr/>
      </dsp:nvSpPr>
      <dsp:spPr>
        <a:xfrm>
          <a:off x="2318998" y="21689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CO" sz="1100" kern="1200" dirty="0">
              <a:solidFill>
                <a:srgbClr val="152B48"/>
              </a:solidFill>
              <a:latin typeface="Montserrat" pitchFamily="2" charset="77"/>
            </a:rPr>
            <a:t>Uso controvertido.</a:t>
          </a:r>
          <a:endParaRPr lang="en-US" sz="1100" kern="1200" dirty="0">
            <a:solidFill>
              <a:srgbClr val="152B48"/>
            </a:solidFill>
            <a:latin typeface="Montserrat" pitchFamily="2" charset="77"/>
          </a:endParaRPr>
        </a:p>
      </dsp:txBody>
      <dsp:txXfrm>
        <a:off x="2318998" y="2168922"/>
        <a:ext cx="1800000" cy="720000"/>
      </dsp:txXfrm>
    </dsp:sp>
    <dsp:sp modelId="{4B0736AF-2DDE-4C8F-9882-3BB95701ACC4}">
      <dsp:nvSpPr>
        <dsp:cNvPr id="0" name=""/>
        <dsp:cNvSpPr/>
      </dsp:nvSpPr>
      <dsp:spPr>
        <a:xfrm>
          <a:off x="4784999" y="72892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BC5DC-76EC-49E5-8362-CD159AF3E00E}">
      <dsp:nvSpPr>
        <dsp:cNvPr id="0" name=""/>
        <dsp:cNvSpPr/>
      </dsp:nvSpPr>
      <dsp:spPr>
        <a:xfrm>
          <a:off x="5018999" y="962922"/>
          <a:ext cx="630000" cy="63000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BA03D-9508-49DE-B972-30ABF4928E92}">
      <dsp:nvSpPr>
        <dsp:cNvPr id="0" name=""/>
        <dsp:cNvSpPr/>
      </dsp:nvSpPr>
      <dsp:spPr>
        <a:xfrm>
          <a:off x="4433999" y="21689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CO" sz="1100" kern="1200" dirty="0">
              <a:solidFill>
                <a:srgbClr val="152B48"/>
              </a:solidFill>
              <a:latin typeface="Montserrat" pitchFamily="2" charset="77"/>
            </a:rPr>
            <a:t>Guias 2010: No uso rutinario.</a:t>
          </a:r>
          <a:endParaRPr lang="en-US" sz="1100" kern="1200" dirty="0">
            <a:solidFill>
              <a:srgbClr val="152B48"/>
            </a:solidFill>
            <a:latin typeface="Montserrat" pitchFamily="2" charset="77"/>
          </a:endParaRPr>
        </a:p>
      </dsp:txBody>
      <dsp:txXfrm>
        <a:off x="4433999" y="2168922"/>
        <a:ext cx="1800000" cy="720000"/>
      </dsp:txXfrm>
    </dsp:sp>
    <dsp:sp modelId="{EDCF5AF3-401D-49A5-AE76-2E6CC55B135D}">
      <dsp:nvSpPr>
        <dsp:cNvPr id="0" name=""/>
        <dsp:cNvSpPr/>
      </dsp:nvSpPr>
      <dsp:spPr>
        <a:xfrm>
          <a:off x="6899999" y="72892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FF397-2EF3-4EA4-AD4D-62679E9588C6}">
      <dsp:nvSpPr>
        <dsp:cNvPr id="0" name=""/>
        <dsp:cNvSpPr/>
      </dsp:nvSpPr>
      <dsp:spPr>
        <a:xfrm>
          <a:off x="7133999" y="962922"/>
          <a:ext cx="630000" cy="630000"/>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066E9A-0DDC-45D2-A58B-4670FFD694A3}">
      <dsp:nvSpPr>
        <dsp:cNvPr id="0" name=""/>
        <dsp:cNvSpPr/>
      </dsp:nvSpPr>
      <dsp:spPr>
        <a:xfrm>
          <a:off x="6548999" y="21689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CO" sz="1100" kern="1200" dirty="0">
              <a:solidFill>
                <a:srgbClr val="152B48"/>
              </a:solidFill>
              <a:latin typeface="Montserrat" pitchFamily="2" charset="77"/>
            </a:rPr>
            <a:t>Útil en pacientes con muy alto riesgo de resangrado.</a:t>
          </a:r>
          <a:endParaRPr lang="en-US" sz="1100" kern="1200" dirty="0">
            <a:solidFill>
              <a:srgbClr val="152B48"/>
            </a:solidFill>
            <a:latin typeface="Montserrat" pitchFamily="2" charset="77"/>
          </a:endParaRPr>
        </a:p>
      </dsp:txBody>
      <dsp:txXfrm>
        <a:off x="6548999" y="2168922"/>
        <a:ext cx="1800000" cy="720000"/>
      </dsp:txXfrm>
    </dsp:sp>
    <dsp:sp modelId="{C33921EF-765D-4C61-B9A6-D2FA6925FCCF}">
      <dsp:nvSpPr>
        <dsp:cNvPr id="0" name=""/>
        <dsp:cNvSpPr/>
      </dsp:nvSpPr>
      <dsp:spPr>
        <a:xfrm>
          <a:off x="9014999" y="72892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9728A-D0FD-46F3-ACF8-2A6F931AE7B9}">
      <dsp:nvSpPr>
        <dsp:cNvPr id="0" name=""/>
        <dsp:cNvSpPr/>
      </dsp:nvSpPr>
      <dsp:spPr>
        <a:xfrm>
          <a:off x="9248999" y="962922"/>
          <a:ext cx="630000" cy="630000"/>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3DB65-D368-42EB-9FDC-08539F0EE534}">
      <dsp:nvSpPr>
        <dsp:cNvPr id="0" name=""/>
        <dsp:cNvSpPr/>
      </dsp:nvSpPr>
      <dsp:spPr>
        <a:xfrm>
          <a:off x="8663999" y="21689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CO" sz="1100" kern="1200" dirty="0">
              <a:solidFill>
                <a:srgbClr val="152B48"/>
              </a:solidFill>
              <a:latin typeface="Montserrat" pitchFamily="2" charset="77"/>
            </a:rPr>
            <a:t>Usar en pacientes sin respuesta a EDS inicial, mala visualización inicial, terapia subÓptima.</a:t>
          </a:r>
          <a:endParaRPr lang="en-US" sz="1100" kern="1200" dirty="0">
            <a:solidFill>
              <a:srgbClr val="152B48"/>
            </a:solidFill>
            <a:latin typeface="Montserrat" pitchFamily="2" charset="77"/>
          </a:endParaRPr>
        </a:p>
      </dsp:txBody>
      <dsp:txXfrm>
        <a:off x="8663999" y="216892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1075B-7585-5D49-91E0-BDF8B804AD33}">
      <dsp:nvSpPr>
        <dsp:cNvPr id="0" name=""/>
        <dsp:cNvSpPr/>
      </dsp:nvSpPr>
      <dsp:spPr>
        <a:xfrm>
          <a:off x="0" y="4431043"/>
          <a:ext cx="7388996" cy="14543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100000"/>
            </a:lnSpc>
            <a:spcBef>
              <a:spcPct val="0"/>
            </a:spcBef>
            <a:spcAft>
              <a:spcPct val="35000"/>
            </a:spcAft>
            <a:buNone/>
          </a:pPr>
          <a:r>
            <a:rPr lang="es-CO" sz="2600" kern="1200">
              <a:latin typeface="Montserrat" pitchFamily="2" charset="77"/>
            </a:rPr>
            <a:t>Cirugía: </a:t>
          </a:r>
          <a:endParaRPr lang="en-US" sz="2600" kern="1200">
            <a:latin typeface="Montserrat" pitchFamily="2" charset="77"/>
          </a:endParaRPr>
        </a:p>
      </dsp:txBody>
      <dsp:txXfrm>
        <a:off x="0" y="4431043"/>
        <a:ext cx="7388996" cy="785358"/>
      </dsp:txXfrm>
    </dsp:sp>
    <dsp:sp modelId="{F0027193-ABB7-0D44-BB18-5A66C49BCCEF}">
      <dsp:nvSpPr>
        <dsp:cNvPr id="0" name=""/>
        <dsp:cNvSpPr/>
      </dsp:nvSpPr>
      <dsp:spPr>
        <a:xfrm>
          <a:off x="0" y="5187314"/>
          <a:ext cx="7388996" cy="66900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100000"/>
            </a:lnSpc>
            <a:spcBef>
              <a:spcPct val="0"/>
            </a:spcBef>
            <a:spcAft>
              <a:spcPct val="35000"/>
            </a:spcAft>
            <a:buNone/>
          </a:pPr>
          <a:r>
            <a:rPr lang="es-CO" sz="1900" kern="1200" dirty="0">
              <a:solidFill>
                <a:srgbClr val="152B48"/>
              </a:solidFill>
              <a:latin typeface="Montserrat" pitchFamily="2" charset="77"/>
            </a:rPr>
            <a:t>Úlcera duodenal posterior, hemorragia exanguinante en paciente con shock refractario al manejo médico.</a:t>
          </a:r>
          <a:endParaRPr lang="en-US" sz="1900" kern="1200" dirty="0">
            <a:solidFill>
              <a:srgbClr val="152B48"/>
            </a:solidFill>
            <a:latin typeface="Montserrat" pitchFamily="2" charset="77"/>
          </a:endParaRPr>
        </a:p>
      </dsp:txBody>
      <dsp:txXfrm>
        <a:off x="0" y="5187314"/>
        <a:ext cx="7388996" cy="669008"/>
      </dsp:txXfrm>
    </dsp:sp>
    <dsp:sp modelId="{F7AEE7FA-A08F-6A4C-8096-15CCC8B73085}">
      <dsp:nvSpPr>
        <dsp:cNvPr id="0" name=""/>
        <dsp:cNvSpPr/>
      </dsp:nvSpPr>
      <dsp:spPr>
        <a:xfrm rot="10800000">
          <a:off x="0" y="2216041"/>
          <a:ext cx="7388996" cy="2236816"/>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100000"/>
            </a:lnSpc>
            <a:spcBef>
              <a:spcPct val="0"/>
            </a:spcBef>
            <a:spcAft>
              <a:spcPct val="35000"/>
            </a:spcAft>
            <a:buNone/>
          </a:pPr>
          <a:r>
            <a:rPr lang="es-CO" sz="2600" kern="1200">
              <a:latin typeface="Montserrat" pitchFamily="2" charset="77"/>
            </a:rPr>
            <a:t>Angiografía</a:t>
          </a:r>
          <a:endParaRPr lang="en-US" sz="2600" kern="1200">
            <a:latin typeface="Montserrat" pitchFamily="2" charset="77"/>
          </a:endParaRPr>
        </a:p>
      </dsp:txBody>
      <dsp:txXfrm rot="-10800000">
        <a:off x="0" y="2216041"/>
        <a:ext cx="7388996" cy="785122"/>
      </dsp:txXfrm>
    </dsp:sp>
    <dsp:sp modelId="{97FE7FA2-F132-E045-A393-9A51D0C8A467}">
      <dsp:nvSpPr>
        <dsp:cNvPr id="0" name=""/>
        <dsp:cNvSpPr/>
      </dsp:nvSpPr>
      <dsp:spPr>
        <a:xfrm>
          <a:off x="901" y="3001164"/>
          <a:ext cx="1477438" cy="668808"/>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s-CO" sz="1200" kern="1200" dirty="0">
              <a:solidFill>
                <a:srgbClr val="152B48"/>
              </a:solidFill>
              <a:latin typeface="Montserrat" pitchFamily="2" charset="77"/>
            </a:rPr>
            <a:t>Sangrado de al menos 0.5 ml/min.</a:t>
          </a:r>
          <a:endParaRPr lang="en-US" sz="1200" kern="1200" dirty="0">
            <a:solidFill>
              <a:srgbClr val="152B48"/>
            </a:solidFill>
            <a:latin typeface="Montserrat" pitchFamily="2" charset="77"/>
          </a:endParaRPr>
        </a:p>
      </dsp:txBody>
      <dsp:txXfrm>
        <a:off x="901" y="3001164"/>
        <a:ext cx="1477438" cy="668808"/>
      </dsp:txXfrm>
    </dsp:sp>
    <dsp:sp modelId="{21D7C03C-0008-FA43-AB8B-8A5ADE18899E}">
      <dsp:nvSpPr>
        <dsp:cNvPr id="0" name=""/>
        <dsp:cNvSpPr/>
      </dsp:nvSpPr>
      <dsp:spPr>
        <a:xfrm>
          <a:off x="1478340" y="3001164"/>
          <a:ext cx="1477438" cy="668808"/>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s-CO" sz="1200" kern="1200" dirty="0">
              <a:solidFill>
                <a:srgbClr val="152B48"/>
              </a:solidFill>
              <a:latin typeface="Montserrat" pitchFamily="2" charset="77"/>
            </a:rPr>
            <a:t>Útil en pacientes con alto riesgo quirúrgico.</a:t>
          </a:r>
          <a:endParaRPr lang="en-US" sz="1200" kern="1200" dirty="0">
            <a:solidFill>
              <a:srgbClr val="152B48"/>
            </a:solidFill>
            <a:latin typeface="Montserrat" pitchFamily="2" charset="77"/>
          </a:endParaRPr>
        </a:p>
      </dsp:txBody>
      <dsp:txXfrm>
        <a:off x="1478340" y="3001164"/>
        <a:ext cx="1477438" cy="668808"/>
      </dsp:txXfrm>
    </dsp:sp>
    <dsp:sp modelId="{D220730E-7D47-B946-8A79-726B0A9AD586}">
      <dsp:nvSpPr>
        <dsp:cNvPr id="0" name=""/>
        <dsp:cNvSpPr/>
      </dsp:nvSpPr>
      <dsp:spPr>
        <a:xfrm>
          <a:off x="2955778" y="3001164"/>
          <a:ext cx="1477438" cy="668808"/>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s-CO" sz="1200" kern="1200">
              <a:solidFill>
                <a:srgbClr val="152B48"/>
              </a:solidFill>
              <a:latin typeface="Montserrat" pitchFamily="2" charset="77"/>
            </a:rPr>
            <a:t>Menos invasiva.</a:t>
          </a:r>
          <a:endParaRPr lang="en-US" sz="1200" kern="1200">
            <a:solidFill>
              <a:srgbClr val="152B48"/>
            </a:solidFill>
            <a:latin typeface="Montserrat" pitchFamily="2" charset="77"/>
          </a:endParaRPr>
        </a:p>
      </dsp:txBody>
      <dsp:txXfrm>
        <a:off x="2955778" y="3001164"/>
        <a:ext cx="1477438" cy="668808"/>
      </dsp:txXfrm>
    </dsp:sp>
    <dsp:sp modelId="{20E9A99C-3292-5A4C-9A9B-E84F154B06F7}">
      <dsp:nvSpPr>
        <dsp:cNvPr id="0" name=""/>
        <dsp:cNvSpPr/>
      </dsp:nvSpPr>
      <dsp:spPr>
        <a:xfrm>
          <a:off x="4433217" y="3001164"/>
          <a:ext cx="1477438" cy="668808"/>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s-CO" sz="1200" kern="1200">
              <a:solidFill>
                <a:srgbClr val="152B48"/>
              </a:solidFill>
              <a:latin typeface="Montserrat" pitchFamily="2" charset="77"/>
            </a:rPr>
            <a:t>Manejo en hemobilia y en hemosuccus pancreaticus.</a:t>
          </a:r>
          <a:endParaRPr lang="en-US" sz="1200" kern="1200">
            <a:solidFill>
              <a:srgbClr val="152B48"/>
            </a:solidFill>
            <a:latin typeface="Montserrat" pitchFamily="2" charset="77"/>
          </a:endParaRPr>
        </a:p>
      </dsp:txBody>
      <dsp:txXfrm>
        <a:off x="4433217" y="3001164"/>
        <a:ext cx="1477438" cy="668808"/>
      </dsp:txXfrm>
    </dsp:sp>
    <dsp:sp modelId="{5CDF0AF5-4B65-C64D-A31D-129AC2A523CB}">
      <dsp:nvSpPr>
        <dsp:cNvPr id="0" name=""/>
        <dsp:cNvSpPr/>
      </dsp:nvSpPr>
      <dsp:spPr>
        <a:xfrm>
          <a:off x="5910655" y="3001164"/>
          <a:ext cx="1477438" cy="66880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100000"/>
            </a:lnSpc>
            <a:spcBef>
              <a:spcPct val="0"/>
            </a:spcBef>
            <a:spcAft>
              <a:spcPct val="35000"/>
            </a:spcAft>
            <a:buNone/>
          </a:pPr>
          <a:r>
            <a:rPr lang="es-CO" sz="1200" kern="1200" dirty="0">
              <a:solidFill>
                <a:srgbClr val="152B48"/>
              </a:solidFill>
              <a:latin typeface="Montserrat" pitchFamily="2" charset="77"/>
            </a:rPr>
            <a:t>Éxito 52-98%. Recurrencia 10-20%.</a:t>
          </a:r>
          <a:endParaRPr lang="en-US" sz="1200" kern="1200" dirty="0">
            <a:solidFill>
              <a:srgbClr val="152B48"/>
            </a:solidFill>
            <a:latin typeface="Montserrat" pitchFamily="2" charset="77"/>
          </a:endParaRPr>
        </a:p>
      </dsp:txBody>
      <dsp:txXfrm>
        <a:off x="5910655" y="3001164"/>
        <a:ext cx="1477438" cy="668808"/>
      </dsp:txXfrm>
    </dsp:sp>
    <dsp:sp modelId="{EBFCB4C7-7C5F-3145-A29C-5D08C48CC0FC}">
      <dsp:nvSpPr>
        <dsp:cNvPr id="0" name=""/>
        <dsp:cNvSpPr/>
      </dsp:nvSpPr>
      <dsp:spPr>
        <a:xfrm rot="10800000">
          <a:off x="0" y="1040"/>
          <a:ext cx="7388996" cy="223681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100000"/>
            </a:lnSpc>
            <a:spcBef>
              <a:spcPct val="0"/>
            </a:spcBef>
            <a:spcAft>
              <a:spcPct val="35000"/>
            </a:spcAft>
            <a:buNone/>
          </a:pPr>
          <a:r>
            <a:rPr lang="es-CO" sz="2600" kern="1200" dirty="0">
              <a:latin typeface="Montserrat" pitchFamily="2" charset="77"/>
            </a:rPr>
            <a:t>Segunda endoscopia: aproximadamente 75% control del sangrado.</a:t>
          </a:r>
          <a:endParaRPr lang="en-US" sz="2600" kern="1200" dirty="0">
            <a:latin typeface="Montserrat" pitchFamily="2" charset="77"/>
          </a:endParaRPr>
        </a:p>
      </dsp:txBody>
      <dsp:txXfrm rot="10800000">
        <a:off x="0" y="1040"/>
        <a:ext cx="7388996" cy="1453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FCF07-3BFC-4346-8365-81E1DC29DE6D}">
      <dsp:nvSpPr>
        <dsp:cNvPr id="0" name=""/>
        <dsp:cNvSpPr/>
      </dsp:nvSpPr>
      <dsp:spPr>
        <a:xfrm>
          <a:off x="0" y="27976"/>
          <a:ext cx="5611904"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err="1">
              <a:latin typeface="Montserrat" pitchFamily="2" charset="77"/>
            </a:rPr>
            <a:t>Duodenotomía</a:t>
          </a:r>
          <a:r>
            <a:rPr lang="es-ES" sz="2700" kern="1200" dirty="0">
              <a:latin typeface="Montserrat" pitchFamily="2" charset="77"/>
            </a:rPr>
            <a:t> + hemostasia por ligadura vascular + vagotomía </a:t>
          </a:r>
          <a:r>
            <a:rPr lang="es-ES" sz="2700" kern="1200" dirty="0" err="1">
              <a:latin typeface="Montserrat" pitchFamily="2" charset="77"/>
            </a:rPr>
            <a:t>troncular</a:t>
          </a:r>
          <a:r>
            <a:rPr lang="es-ES" sz="2700" kern="1200" dirty="0">
              <a:latin typeface="Montserrat" pitchFamily="2" charset="77"/>
            </a:rPr>
            <a:t>.</a:t>
          </a:r>
        </a:p>
      </dsp:txBody>
      <dsp:txXfrm>
        <a:off x="72479" y="100455"/>
        <a:ext cx="5466946" cy="1339772"/>
      </dsp:txXfrm>
    </dsp:sp>
    <dsp:sp modelId="{946919CF-D1B4-4E48-A2DE-E01D96507513}">
      <dsp:nvSpPr>
        <dsp:cNvPr id="0" name=""/>
        <dsp:cNvSpPr/>
      </dsp:nvSpPr>
      <dsp:spPr>
        <a:xfrm>
          <a:off x="0" y="1590466"/>
          <a:ext cx="5611904" cy="1484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latin typeface="Montserrat" pitchFamily="2" charset="77"/>
            </a:rPr>
            <a:t>Gastrectomía parcial con reconstrucción </a:t>
          </a:r>
          <a:r>
            <a:rPr lang="es-ES" sz="2700" kern="1200" dirty="0" err="1">
              <a:latin typeface="Montserrat" pitchFamily="2" charset="77"/>
            </a:rPr>
            <a:t>Billroth</a:t>
          </a:r>
          <a:r>
            <a:rPr lang="es-ES" sz="2700" kern="1200" dirty="0">
              <a:latin typeface="Montserrat" pitchFamily="2" charset="77"/>
            </a:rPr>
            <a:t> I-II.</a:t>
          </a:r>
        </a:p>
      </dsp:txBody>
      <dsp:txXfrm>
        <a:off x="72479" y="1662945"/>
        <a:ext cx="5466946" cy="1339772"/>
      </dsp:txXfrm>
    </dsp:sp>
    <dsp:sp modelId="{7FE2E7EE-36A7-4D4B-A7A5-1E04222D3415}">
      <dsp:nvSpPr>
        <dsp:cNvPr id="0" name=""/>
        <dsp:cNvSpPr/>
      </dsp:nvSpPr>
      <dsp:spPr>
        <a:xfrm>
          <a:off x="0" y="3152956"/>
          <a:ext cx="5611904" cy="1484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ES" sz="2700" kern="1200" dirty="0">
              <a:latin typeface="Montserrat" pitchFamily="2" charset="77"/>
            </a:rPr>
            <a:t>Escisión de la úlcera + vagotomía + </a:t>
          </a:r>
          <a:r>
            <a:rPr lang="es-ES" sz="2700" kern="1200" dirty="0" err="1">
              <a:latin typeface="Montserrat" pitchFamily="2" charset="77"/>
            </a:rPr>
            <a:t>piloroplastia</a:t>
          </a:r>
          <a:r>
            <a:rPr lang="es-ES" sz="2700" kern="1200" dirty="0">
              <a:latin typeface="Montserrat" pitchFamily="2" charset="77"/>
            </a:rPr>
            <a:t>.</a:t>
          </a:r>
        </a:p>
      </dsp:txBody>
      <dsp:txXfrm>
        <a:off x="72479" y="3225435"/>
        <a:ext cx="5466946" cy="1339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4BAEE-2F9D-44BB-A7B8-FDD3259DD80E}">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57C40-19CC-448C-B6C6-EF84B2E565DB}">
      <dsp:nvSpPr>
        <dsp:cNvPr id="0" name=""/>
        <dsp:cNvSpPr/>
      </dsp:nvSpPr>
      <dsp:spPr>
        <a:xfrm>
          <a:off x="374497" y="280994"/>
          <a:ext cx="680904" cy="68090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3CE977-9D78-4D17-B4D7-E3F20363480F}">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s-ES" sz="2200" kern="1200" dirty="0">
              <a:latin typeface="Montserrat" pitchFamily="2" charset="77"/>
            </a:rPr>
            <a:t>Determinar origen del sangrado.</a:t>
          </a:r>
        </a:p>
      </dsp:txBody>
      <dsp:txXfrm>
        <a:off x="1429899" y="2442"/>
        <a:ext cx="5083704" cy="1238008"/>
      </dsp:txXfrm>
    </dsp:sp>
    <dsp:sp modelId="{A297E17E-4DBA-4EB8-9DD9-F604CBD45660}">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04AD8-4884-4AFD-BC16-6CC4D6B3015E}">
      <dsp:nvSpPr>
        <dsp:cNvPr id="0" name=""/>
        <dsp:cNvSpPr/>
      </dsp:nvSpPr>
      <dsp:spPr>
        <a:xfrm>
          <a:off x="374497" y="1828505"/>
          <a:ext cx="680904" cy="68090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626599-EF52-44EF-BE46-906845F5C2AC}">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s-ES" sz="2200" kern="1200" dirty="0">
              <a:latin typeface="Montserrat" pitchFamily="2" charset="77"/>
            </a:rPr>
            <a:t>Determinar severidad del sangrado.</a:t>
          </a:r>
        </a:p>
      </dsp:txBody>
      <dsp:txXfrm>
        <a:off x="1429899" y="1549953"/>
        <a:ext cx="5083704" cy="1238008"/>
      </dsp:txXfrm>
    </dsp:sp>
    <dsp:sp modelId="{19AFAE06-6676-42C5-B48A-882C5AB70A32}">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38D0C-5CAF-499B-BC15-160AFC6883AF}">
      <dsp:nvSpPr>
        <dsp:cNvPr id="0" name=""/>
        <dsp:cNvSpPr/>
      </dsp:nvSpPr>
      <dsp:spPr>
        <a:xfrm>
          <a:off x="374497" y="3376015"/>
          <a:ext cx="680904" cy="68090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E4ACF4-095C-4DD7-800F-1152C9B96226}">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s-ES" sz="2200" kern="1200" dirty="0">
              <a:latin typeface="Montserrat" pitchFamily="2" charset="77"/>
            </a:rPr>
            <a:t>Ofrecer medidas de soporte general.</a:t>
          </a:r>
        </a:p>
      </dsp:txBody>
      <dsp:txXfrm>
        <a:off x="1429899" y="3097464"/>
        <a:ext cx="5083704" cy="1238008"/>
      </dsp:txXfrm>
    </dsp:sp>
    <dsp:sp modelId="{99AB75FC-DF9C-4885-85CA-8E651317F21F}">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95692-1D4A-4E3D-A4CC-1ACEDBB0846C}">
      <dsp:nvSpPr>
        <dsp:cNvPr id="0" name=""/>
        <dsp:cNvSpPr/>
      </dsp:nvSpPr>
      <dsp:spPr>
        <a:xfrm>
          <a:off x="374497" y="4923526"/>
          <a:ext cx="680904" cy="68090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02AA8-2D35-4EBB-B661-9D1AFD232B8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s-ES" sz="2200" kern="1200" dirty="0">
              <a:latin typeface="Montserrat" pitchFamily="2" charset="77"/>
            </a:rPr>
            <a:t>Iniciar reanimación del paciente.</a:t>
          </a:r>
        </a:p>
      </dsp:txBody>
      <dsp:txXfrm>
        <a:off x="1429899" y="4644974"/>
        <a:ext cx="5083704" cy="12380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448C9-C5C5-064D-8834-84BBA0752FB0}">
      <dsp:nvSpPr>
        <dsp:cNvPr id="0" name=""/>
        <dsp:cNvSpPr/>
      </dsp:nvSpPr>
      <dsp:spPr>
        <a:xfrm>
          <a:off x="209470" y="721"/>
          <a:ext cx="2861518" cy="1716911"/>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Montserrat" pitchFamily="2" charset="77"/>
            </a:rPr>
            <a:t>Cristaloides para mejorar SV.</a:t>
          </a:r>
        </a:p>
      </dsp:txBody>
      <dsp:txXfrm>
        <a:off x="209470" y="721"/>
        <a:ext cx="2861518" cy="1716911"/>
      </dsp:txXfrm>
    </dsp:sp>
    <dsp:sp modelId="{F3232A61-0128-5E4D-BD17-68AA23625F06}">
      <dsp:nvSpPr>
        <dsp:cNvPr id="0" name=""/>
        <dsp:cNvSpPr/>
      </dsp:nvSpPr>
      <dsp:spPr>
        <a:xfrm>
          <a:off x="3357141" y="721"/>
          <a:ext cx="2861518" cy="1716911"/>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Montserrat" pitchFamily="2" charset="77"/>
            </a:rPr>
            <a:t>Meta </a:t>
          </a:r>
          <a:r>
            <a:rPr lang="es-ES" sz="2700" kern="1200" dirty="0" err="1">
              <a:latin typeface="Montserrat" pitchFamily="2" charset="77"/>
            </a:rPr>
            <a:t>Hb</a:t>
          </a:r>
          <a:r>
            <a:rPr lang="es-ES" sz="2700" kern="1200" dirty="0">
              <a:latin typeface="Montserrat" pitchFamily="2" charset="77"/>
            </a:rPr>
            <a:t> 7 g/dl.</a:t>
          </a:r>
        </a:p>
      </dsp:txBody>
      <dsp:txXfrm>
        <a:off x="3357141" y="721"/>
        <a:ext cx="2861518" cy="1716911"/>
      </dsp:txXfrm>
    </dsp:sp>
    <dsp:sp modelId="{AA69FC04-FF9E-FE47-B0F2-860C9EF8A7E1}">
      <dsp:nvSpPr>
        <dsp:cNvPr id="0" name=""/>
        <dsp:cNvSpPr/>
      </dsp:nvSpPr>
      <dsp:spPr>
        <a:xfrm>
          <a:off x="6504811" y="721"/>
          <a:ext cx="2861518" cy="1716911"/>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Montserrat" pitchFamily="2" charset="77"/>
            </a:rPr>
            <a:t>Manejo de la </a:t>
          </a:r>
          <a:r>
            <a:rPr lang="es-ES" sz="2700" kern="1200" dirty="0" err="1">
              <a:latin typeface="Montserrat" pitchFamily="2" charset="77"/>
            </a:rPr>
            <a:t>coagulopatía</a:t>
          </a:r>
          <a:r>
            <a:rPr lang="es-ES" sz="2700" kern="1200" dirty="0">
              <a:latin typeface="Montserrat" pitchFamily="2" charset="77"/>
            </a:rPr>
            <a:t> pre-colonoscopia si INR &gt; 2.5.</a:t>
          </a:r>
        </a:p>
      </dsp:txBody>
      <dsp:txXfrm>
        <a:off x="6504811" y="721"/>
        <a:ext cx="2861518" cy="1716911"/>
      </dsp:txXfrm>
    </dsp:sp>
    <dsp:sp modelId="{A978EC04-1AC1-3E40-9533-A7EA751AB040}">
      <dsp:nvSpPr>
        <dsp:cNvPr id="0" name=""/>
        <dsp:cNvSpPr/>
      </dsp:nvSpPr>
      <dsp:spPr>
        <a:xfrm>
          <a:off x="209470" y="2003784"/>
          <a:ext cx="2861518" cy="1716911"/>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Montserrat" pitchFamily="2" charset="77"/>
            </a:rPr>
            <a:t>Meta plaquetas 50.000.</a:t>
          </a:r>
        </a:p>
      </dsp:txBody>
      <dsp:txXfrm>
        <a:off x="209470" y="2003784"/>
        <a:ext cx="2861518" cy="1716911"/>
      </dsp:txXfrm>
    </dsp:sp>
    <dsp:sp modelId="{03986AEC-10F3-9545-9C4F-E05C6FFBE1E3}">
      <dsp:nvSpPr>
        <dsp:cNvPr id="0" name=""/>
        <dsp:cNvSpPr/>
      </dsp:nvSpPr>
      <dsp:spPr>
        <a:xfrm>
          <a:off x="3357141" y="2003784"/>
          <a:ext cx="2861518" cy="1716911"/>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Montserrat" pitchFamily="2" charset="77"/>
            </a:rPr>
            <a:t>Uso de PFC y plaquetas si transfusión masiva.</a:t>
          </a:r>
        </a:p>
      </dsp:txBody>
      <dsp:txXfrm>
        <a:off x="3357141" y="2003784"/>
        <a:ext cx="2861518" cy="1716911"/>
      </dsp:txXfrm>
    </dsp:sp>
    <dsp:sp modelId="{2640E709-6F8A-3E40-B874-6EE6D7CD9394}">
      <dsp:nvSpPr>
        <dsp:cNvPr id="0" name=""/>
        <dsp:cNvSpPr/>
      </dsp:nvSpPr>
      <dsp:spPr>
        <a:xfrm>
          <a:off x="6504811" y="2003784"/>
          <a:ext cx="2861518" cy="1716911"/>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latin typeface="Montserrat" pitchFamily="2" charset="77"/>
            </a:rPr>
            <a:t>Paciente </a:t>
          </a:r>
          <a:r>
            <a:rPr lang="es-ES" sz="2700" kern="1200" dirty="0" err="1">
              <a:latin typeface="Montserrat" pitchFamily="2" charset="77"/>
            </a:rPr>
            <a:t>anticoagulado</a:t>
          </a:r>
          <a:r>
            <a:rPr lang="es-ES" sz="2700" kern="1200" dirty="0">
              <a:latin typeface="Montserrat" pitchFamily="2" charset="77"/>
            </a:rPr>
            <a:t>: IC cardiología.</a:t>
          </a:r>
        </a:p>
      </dsp:txBody>
      <dsp:txXfrm>
        <a:off x="6504811" y="2003784"/>
        <a:ext cx="2861518" cy="17169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3DC4B-7308-934E-8A3A-85813304A783}">
      <dsp:nvSpPr>
        <dsp:cNvPr id="0" name=""/>
        <dsp:cNvSpPr/>
      </dsp:nvSpPr>
      <dsp:spPr>
        <a:xfrm>
          <a:off x="0" y="342433"/>
          <a:ext cx="6513603" cy="1233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kern="1200" dirty="0">
              <a:latin typeface="Montserrat" pitchFamily="2" charset="77"/>
            </a:rPr>
            <a:t>S. </a:t>
          </a:r>
          <a:r>
            <a:rPr lang="es-ES" sz="3100" kern="1200" dirty="0" err="1">
              <a:latin typeface="Montserrat" pitchFamily="2" charset="77"/>
            </a:rPr>
            <a:t>diverticular</a:t>
          </a:r>
          <a:r>
            <a:rPr lang="es-ES" sz="3100" kern="1200" dirty="0">
              <a:latin typeface="Montserrat" pitchFamily="2" charset="77"/>
            </a:rPr>
            <a:t>: se tratan estigmas de alto riesgo. Uso de clips hemostáticos.</a:t>
          </a:r>
        </a:p>
      </dsp:txBody>
      <dsp:txXfrm>
        <a:off x="60199" y="402632"/>
        <a:ext cx="6393205" cy="1112781"/>
      </dsp:txXfrm>
    </dsp:sp>
    <dsp:sp modelId="{00703861-EB6E-DA45-95B5-065108551DC3}">
      <dsp:nvSpPr>
        <dsp:cNvPr id="0" name=""/>
        <dsp:cNvSpPr/>
      </dsp:nvSpPr>
      <dsp:spPr>
        <a:xfrm>
          <a:off x="0" y="1664893"/>
          <a:ext cx="6513603" cy="12331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kern="1200" dirty="0" err="1">
              <a:latin typeface="Montserrat" pitchFamily="2" charset="77"/>
            </a:rPr>
            <a:t>Angiectasias</a:t>
          </a:r>
          <a:r>
            <a:rPr lang="es-ES" sz="3100" kern="1200" dirty="0">
              <a:latin typeface="Montserrat" pitchFamily="2" charset="77"/>
            </a:rPr>
            <a:t>: argón plasma.</a:t>
          </a:r>
        </a:p>
      </dsp:txBody>
      <dsp:txXfrm>
        <a:off x="60199" y="1725092"/>
        <a:ext cx="6393205" cy="1112781"/>
      </dsp:txXfrm>
    </dsp:sp>
    <dsp:sp modelId="{2BBDBF68-94EE-8C47-AD61-150E6C662923}">
      <dsp:nvSpPr>
        <dsp:cNvPr id="0" name=""/>
        <dsp:cNvSpPr/>
      </dsp:nvSpPr>
      <dsp:spPr>
        <a:xfrm>
          <a:off x="0" y="2987353"/>
          <a:ext cx="6513603" cy="12331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kern="1200" dirty="0">
              <a:latin typeface="Montserrat" pitchFamily="2" charset="77"/>
            </a:rPr>
            <a:t>Sangrado post-</a:t>
          </a:r>
          <a:r>
            <a:rPr lang="es-ES" sz="3100" kern="1200" dirty="0" err="1">
              <a:latin typeface="Montserrat" pitchFamily="2" charset="77"/>
            </a:rPr>
            <a:t>polipectomía</a:t>
          </a:r>
          <a:r>
            <a:rPr lang="es-ES" sz="3100" kern="1200" dirty="0">
              <a:latin typeface="Montserrat" pitchFamily="2" charset="77"/>
            </a:rPr>
            <a:t>: clips + epinefrina.</a:t>
          </a:r>
        </a:p>
      </dsp:txBody>
      <dsp:txXfrm>
        <a:off x="60199" y="3047552"/>
        <a:ext cx="6393205" cy="1112781"/>
      </dsp:txXfrm>
    </dsp:sp>
    <dsp:sp modelId="{40CC0FD3-D13A-5D45-B8DF-3521148B4BFF}">
      <dsp:nvSpPr>
        <dsp:cNvPr id="0" name=""/>
        <dsp:cNvSpPr/>
      </dsp:nvSpPr>
      <dsp:spPr>
        <a:xfrm>
          <a:off x="0" y="4309813"/>
          <a:ext cx="6513603"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kern="1200" dirty="0">
              <a:latin typeface="Montserrat" pitchFamily="2" charset="77"/>
            </a:rPr>
            <a:t>Colitis, neoplasias </a:t>
          </a:r>
          <a:r>
            <a:rPr lang="es-ES" sz="3100" kern="1200" dirty="0" err="1">
              <a:latin typeface="Montserrat" pitchFamily="2" charset="77"/>
            </a:rPr>
            <a:t>colorrecales</a:t>
          </a:r>
          <a:r>
            <a:rPr lang="es-ES" sz="3100" kern="1200" dirty="0">
              <a:latin typeface="Montserrat" pitchFamily="2" charset="77"/>
            </a:rPr>
            <a:t>, EII: No manejo endoscópico.</a:t>
          </a:r>
        </a:p>
      </dsp:txBody>
      <dsp:txXfrm>
        <a:off x="60199" y="4370012"/>
        <a:ext cx="6393205"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31A32-411E-D149-94F8-99EA2AC4BDBC}" type="datetimeFigureOut">
              <a:rPr lang="es-CO" smtClean="0"/>
              <a:t>7/05/2021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B1E99-1695-B94E-9B01-2C08A66077CD}" type="slidenum">
              <a:rPr lang="es-CO" smtClean="0"/>
              <a:t>‹Nº›</a:t>
            </a:fld>
            <a:endParaRPr lang="es-CO"/>
          </a:p>
        </p:txBody>
      </p:sp>
    </p:spTree>
    <p:extLst>
      <p:ext uri="{BB962C8B-B14F-4D97-AF65-F5344CB8AC3E}">
        <p14:creationId xmlns:p14="http://schemas.microsoft.com/office/powerpoint/2010/main" val="349349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Enteroscopia de empuje: Rendimiento 3-70% Evalua hasta 100 cm distales al treitz. Dificultad formaciòn de asas. Enteroscopio con canal de trabajo. Puede usarse un colonoscopio pediàtrico en caso de no tener el equipo. Tiene un sobretubo que evita angulaciòn en el duodeno. 250 cm.</a:t>
            </a:r>
          </a:p>
          <a:p>
            <a:r>
              <a:rPr lang="es-CO" dirty="0"/>
              <a:t>Enteroscopio profundo: 220-360 cm via anterograda y 120-180 por via anal (dpble balon) 133 cm hasta 256  unico balon rendimiento diagnóstico varía del 47% al 74%. L</a:t>
            </a:r>
          </a:p>
          <a:p>
            <a:endParaRPr lang="es-CO" dirty="0"/>
          </a:p>
        </p:txBody>
      </p:sp>
      <p:sp>
        <p:nvSpPr>
          <p:cNvPr id="4" name="Marcador de número de diapositiva 3"/>
          <p:cNvSpPr>
            <a:spLocks noGrp="1"/>
          </p:cNvSpPr>
          <p:nvPr>
            <p:ph type="sldNum" sz="quarter" idx="5"/>
          </p:nvPr>
        </p:nvSpPr>
        <p:spPr/>
        <p:txBody>
          <a:bodyPr/>
          <a:lstStyle/>
          <a:p>
            <a:fld id="{6B5B1E99-1695-B94E-9B01-2C08A66077CD}" type="slidenum">
              <a:rPr lang="es-CO" smtClean="0"/>
              <a:t>50</a:t>
            </a:fld>
            <a:endParaRPr lang="es-CO"/>
          </a:p>
        </p:txBody>
      </p:sp>
    </p:spTree>
    <p:extLst>
      <p:ext uri="{BB962C8B-B14F-4D97-AF65-F5344CB8AC3E}">
        <p14:creationId xmlns:p14="http://schemas.microsoft.com/office/powerpoint/2010/main" val="103818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7.pn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30.jpeg" Type="http://schemas.openxmlformats.org/officeDocument/2006/relationships/image"/><Relationship Id="rId2" Target="../media/image29.png" Type="http://schemas.openxmlformats.org/officeDocument/2006/relationships/image"/><Relationship Id="rId1" Target="../slideLayouts/slideLayout2.xml" Type="http://schemas.openxmlformats.org/officeDocument/2006/relationships/slideLayout"/><Relationship Id="rId5" Target="../media/image32.jpeg" Type="http://schemas.openxmlformats.org/officeDocument/2006/relationships/image"/><Relationship Id="rId4" Target="../media/image31.jpeg" Type="http://schemas.openxmlformats.org/officeDocument/2006/relationships/image"/></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diagrams/layout3.xml" Type="http://schemas.openxmlformats.org/officeDocument/2006/relationships/diagramLayout"/><Relationship Id="rId7" Target="../media/image34.jpeg" Type="http://schemas.openxmlformats.org/officeDocument/2006/relationships/image"/><Relationship Id="rId2" Target="../diagrams/data3.xml" Type="http://schemas.openxmlformats.org/officeDocument/2006/relationships/diagramData"/><Relationship Id="rId1" Target="../slideLayouts/slideLayout2.xml" Type="http://schemas.openxmlformats.org/officeDocument/2006/relationships/slideLayout"/><Relationship Id="rId6" Target="../diagrams/drawing3.xml" Type="http://schemas.microsoft.com/office/2007/relationships/diagramDrawing"/><Relationship Id="rId5" Target="../diagrams/colors3.xml" Type="http://schemas.openxmlformats.org/officeDocument/2006/relationships/diagramColors"/><Relationship Id="rId4" Target="../diagrams/quickStyle3.xml" Type="http://schemas.openxmlformats.org/officeDocument/2006/relationships/diagramQuickStyle"/></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arget="../media/image48.jpeg" Type="http://schemas.openxmlformats.org/officeDocument/2006/relationships/image"/><Relationship Id="rId7" Target="../media/image52.jpeg" Type="http://schemas.openxmlformats.org/officeDocument/2006/relationships/image"/><Relationship Id="rId2" Target="../media/image47.jpeg" Type="http://schemas.openxmlformats.org/officeDocument/2006/relationships/image"/><Relationship Id="rId1" Target="../slideLayouts/slideLayout2.xml" Type="http://schemas.openxmlformats.org/officeDocument/2006/relationships/slideLayout"/><Relationship Id="rId6" Target="../media/image51.jpeg" Type="http://schemas.openxmlformats.org/officeDocument/2006/relationships/image"/><Relationship Id="rId5" Target="../media/image50.jpeg" Type="http://schemas.openxmlformats.org/officeDocument/2006/relationships/image"/><Relationship Id="rId4" Target="../media/image49.jpeg" Type="http://schemas.openxmlformats.org/officeDocument/2006/relationships/image"/></Relationships>
</file>

<file path=ppt/slides/_rels/slide36.xml.rels><?xml version="1.0" encoding="UTF-8" standalone="yes" ?><Relationships xmlns="http://schemas.openxmlformats.org/package/2006/relationships"><Relationship Id="rId3" Target="../media/image14.jpeg" Type="http://schemas.openxmlformats.org/officeDocument/2006/relationships/image"/><Relationship Id="rId2" Target="../media/image53.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arget="../media/image61.jpeg" Type="http://schemas.openxmlformats.org/officeDocument/2006/relationships/image"/><Relationship Id="rId2" Target="../media/image60.pn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63.jpeg" Type="http://schemas.openxmlformats.org/officeDocument/2006/relationships/image"/><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64.jpe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arget="../media/image66.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arget="../media/image67.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 Id="rId4" Target="../media/image68.jpeg" Type="http://schemas.openxmlformats.org/officeDocument/2006/relationships/image"/></Relationships>
</file>

<file path=ppt/slides/_rels/slide51.xml.rels><?xml version="1.0" encoding="UTF-8" standalone="yes" ?><Relationships xmlns="http://schemas.openxmlformats.org/package/2006/relationships"><Relationship Id="rId2" Target="../media/image69.jpeg" Type="http://schemas.openxmlformats.org/officeDocument/2006/relationships/image"/><Relationship Id="rId1" Target="../slideLayouts/slideLayout2.xml" Type="http://schemas.openxmlformats.org/officeDocument/2006/relationships/slideLayout"/></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 Id="rId4" Target="../media/image15.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F69C6-A2E0-497C-A4B6-9DEDEF90FBE0}"/>
              </a:ext>
            </a:extLst>
          </p:cNvPr>
          <p:cNvSpPr>
            <a:spLocks noGrp="1"/>
          </p:cNvSpPr>
          <p:nvPr>
            <p:ph type="ctrTitle"/>
          </p:nvPr>
        </p:nvSpPr>
        <p:spPr>
          <a:xfrm>
            <a:off x="1338263" y="1241108"/>
            <a:ext cx="9144000" cy="2387600"/>
          </a:xfrm>
        </p:spPr>
        <p:txBody>
          <a:bodyPr/>
          <a:lstStyle/>
          <a:p>
            <a:r>
              <a:rPr lang="es-CO" dirty="0"/>
              <a:t>HEMORRAGIA DIGESTIVA</a:t>
            </a:r>
          </a:p>
        </p:txBody>
      </p:sp>
      <p:sp>
        <p:nvSpPr>
          <p:cNvPr id="3" name="Subtítulo 2">
            <a:extLst>
              <a:ext uri="{FF2B5EF4-FFF2-40B4-BE49-F238E27FC236}">
                <a16:creationId xmlns:a16="http://schemas.microsoft.com/office/drawing/2014/main" id="{3B5AFEE4-8772-4BD3-9073-1FD4D6A7FA4A}"/>
              </a:ext>
            </a:extLst>
          </p:cNvPr>
          <p:cNvSpPr>
            <a:spLocks noGrp="1"/>
          </p:cNvSpPr>
          <p:nvPr>
            <p:ph type="subTitle" idx="1"/>
          </p:nvPr>
        </p:nvSpPr>
        <p:spPr>
          <a:xfrm>
            <a:off x="5562600" y="3918267"/>
            <a:ext cx="6629400" cy="1655762"/>
          </a:xfrm>
        </p:spPr>
        <p:txBody>
          <a:bodyPr/>
          <a:lstStyle/>
          <a:p>
            <a:r>
              <a:rPr lang="es-CO" b="1" dirty="0"/>
              <a:t>Lina María Botero Mora</a:t>
            </a:r>
          </a:p>
          <a:p>
            <a:r>
              <a:rPr lang="es-CO" b="1" dirty="0"/>
              <a:t>Residente II año – Cirugía general</a:t>
            </a:r>
          </a:p>
        </p:txBody>
      </p:sp>
    </p:spTree>
    <p:extLst>
      <p:ext uri="{BB962C8B-B14F-4D97-AF65-F5344CB8AC3E}">
        <p14:creationId xmlns:p14="http://schemas.microsoft.com/office/powerpoint/2010/main" val="59704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aptura de pantalla&#10;&#10;Descripción generada automáticamente">
            <a:extLst>
              <a:ext uri="{FF2B5EF4-FFF2-40B4-BE49-F238E27FC236}">
                <a16:creationId xmlns:a16="http://schemas.microsoft.com/office/drawing/2014/main" id="{E4162C41-08EB-0447-A964-985A7A9072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18977" y="253046"/>
            <a:ext cx="7452389" cy="3790661"/>
          </a:xfrm>
          <a:prstGeom prst="rect">
            <a:avLst/>
          </a:prstGeom>
        </p:spPr>
      </p:pic>
      <p:sp>
        <p:nvSpPr>
          <p:cNvPr id="6" name="CuadroTexto 5">
            <a:extLst>
              <a:ext uri="{FF2B5EF4-FFF2-40B4-BE49-F238E27FC236}">
                <a16:creationId xmlns:a16="http://schemas.microsoft.com/office/drawing/2014/main" id="{BFB34E44-929A-554E-8F05-FDB97A5F64D3}"/>
              </a:ext>
            </a:extLst>
          </p:cNvPr>
          <p:cNvSpPr txBox="1"/>
          <p:nvPr/>
        </p:nvSpPr>
        <p:spPr>
          <a:xfrm>
            <a:off x="5074655" y="4900006"/>
            <a:ext cx="6796711" cy="830997"/>
          </a:xfrm>
          <a:prstGeom prst="rect">
            <a:avLst/>
          </a:prstGeom>
          <a:noFill/>
          <a:ln>
            <a:solidFill>
              <a:srgbClr val="00ABA7"/>
            </a:solidFill>
          </a:ln>
        </p:spPr>
        <p:txBody>
          <a:bodyPr wrap="square" rtlCol="0">
            <a:spAutoFit/>
          </a:bodyPr>
          <a:lstStyle/>
          <a:p>
            <a:pPr algn="ctr"/>
            <a:r>
              <a:rPr lang="es-CO" sz="2400" dirty="0">
                <a:solidFill>
                  <a:srgbClr val="152B48"/>
                </a:solidFill>
                <a:latin typeface="Montserrat" pitchFamily="2" charset="77"/>
              </a:rPr>
              <a:t>CLAVE: ESTABILIZACIÓN CLÍNICA PREVIA A ENDOSCOPIA DIGESTIVA SUPERIOR.</a:t>
            </a:r>
          </a:p>
        </p:txBody>
      </p:sp>
      <p:pic>
        <p:nvPicPr>
          <p:cNvPr id="7" name="Imagen 6">
            <a:extLst>
              <a:ext uri="{FF2B5EF4-FFF2-40B4-BE49-F238E27FC236}">
                <a16:creationId xmlns:a16="http://schemas.microsoft.com/office/drawing/2014/main" id="{E1D06CF8-9F6A-DE4D-B6D5-F8B8D882C6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4899" y="253046"/>
            <a:ext cx="2416091" cy="2416091"/>
          </a:xfrm>
          <a:prstGeom prst="rect">
            <a:avLst/>
          </a:prstGeom>
        </p:spPr>
      </p:pic>
    </p:spTree>
    <p:extLst>
      <p:ext uri="{BB962C8B-B14F-4D97-AF65-F5344CB8AC3E}">
        <p14:creationId xmlns:p14="http://schemas.microsoft.com/office/powerpoint/2010/main" val="297426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EF4FB-7A70-E041-9FFE-5FC5ED004FAD}"/>
              </a:ext>
            </a:extLst>
          </p:cNvPr>
          <p:cNvSpPr>
            <a:spLocks noGrp="1"/>
          </p:cNvSpPr>
          <p:nvPr>
            <p:ph type="title"/>
          </p:nvPr>
        </p:nvSpPr>
        <p:spPr>
          <a:xfrm>
            <a:off x="552450" y="0"/>
            <a:ext cx="10515600" cy="1325563"/>
          </a:xfrm>
        </p:spPr>
        <p:txBody>
          <a:bodyPr/>
          <a:lstStyle/>
          <a:p>
            <a:r>
              <a:rPr lang="es-CO" dirty="0"/>
              <a:t>Examen físico</a:t>
            </a:r>
          </a:p>
        </p:txBody>
      </p:sp>
      <p:sp>
        <p:nvSpPr>
          <p:cNvPr id="3" name="Marcador de contenido 2">
            <a:extLst>
              <a:ext uri="{FF2B5EF4-FFF2-40B4-BE49-F238E27FC236}">
                <a16:creationId xmlns:a16="http://schemas.microsoft.com/office/drawing/2014/main" id="{6B5A8836-95E4-1647-B4BA-24CE0BB2C9BF}"/>
              </a:ext>
            </a:extLst>
          </p:cNvPr>
          <p:cNvSpPr>
            <a:spLocks noGrp="1"/>
          </p:cNvSpPr>
          <p:nvPr>
            <p:ph idx="1"/>
          </p:nvPr>
        </p:nvSpPr>
        <p:spPr>
          <a:xfrm>
            <a:off x="971553" y="1196975"/>
            <a:ext cx="10667997" cy="2090392"/>
          </a:xfrm>
        </p:spPr>
        <p:txBody>
          <a:bodyPr>
            <a:normAutofit lnSpcReduction="10000"/>
          </a:bodyPr>
          <a:lstStyle/>
          <a:p>
            <a:pPr>
              <a:lnSpc>
                <a:spcPct val="100000"/>
              </a:lnSpc>
            </a:pPr>
            <a:r>
              <a:rPr lang="es-CO" dirty="0"/>
              <a:t>Paciente ansioso, pálido, diaforético.</a:t>
            </a:r>
          </a:p>
          <a:p>
            <a:pPr>
              <a:lnSpc>
                <a:spcPct val="100000"/>
              </a:lnSpc>
            </a:pPr>
            <a:r>
              <a:rPr lang="es-CO" dirty="0"/>
              <a:t>Hipotensión, ortostatismo, taquicardia.</a:t>
            </a:r>
          </a:p>
          <a:p>
            <a:pPr>
              <a:lnSpc>
                <a:spcPct val="100000"/>
              </a:lnSpc>
            </a:pPr>
            <a:r>
              <a:rPr lang="es-CO" dirty="0"/>
              <a:t>Ictericia, eritema palmar, telangiectasias.</a:t>
            </a:r>
          </a:p>
          <a:p>
            <a:pPr>
              <a:lnSpc>
                <a:spcPct val="100000"/>
              </a:lnSpc>
            </a:pPr>
            <a:r>
              <a:rPr lang="es-CO" dirty="0"/>
              <a:t>Masas abdominales, ascitis.</a:t>
            </a:r>
          </a:p>
          <a:p>
            <a:pPr>
              <a:lnSpc>
                <a:spcPct val="100000"/>
              </a:lnSpc>
            </a:pPr>
            <a:r>
              <a:rPr lang="es-CO" dirty="0"/>
              <a:t>Tacto rectal.</a:t>
            </a:r>
          </a:p>
          <a:p>
            <a:pPr>
              <a:lnSpc>
                <a:spcPct val="100000"/>
              </a:lnSpc>
            </a:pPr>
            <a:endParaRPr lang="es-CO" dirty="0"/>
          </a:p>
        </p:txBody>
      </p:sp>
      <p:pic>
        <p:nvPicPr>
          <p:cNvPr id="1026" name="Picture 2" descr="Physical exam: Types and what to expect">
            <a:extLst>
              <a:ext uri="{FF2B5EF4-FFF2-40B4-BE49-F238E27FC236}">
                <a16:creationId xmlns:a16="http://schemas.microsoft.com/office/drawing/2014/main" id="{A1009392-21BF-8F45-A49C-6054D57706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5415" y="2040175"/>
            <a:ext cx="4908445" cy="327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8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6D065-CD58-6748-8AC9-F59AA048A71A}"/>
              </a:ext>
            </a:extLst>
          </p:cNvPr>
          <p:cNvSpPr>
            <a:spLocks noGrp="1"/>
          </p:cNvSpPr>
          <p:nvPr>
            <p:ph type="title"/>
          </p:nvPr>
        </p:nvSpPr>
        <p:spPr>
          <a:xfrm>
            <a:off x="552450" y="0"/>
            <a:ext cx="10515600" cy="1325563"/>
          </a:xfrm>
        </p:spPr>
        <p:txBody>
          <a:bodyPr/>
          <a:lstStyle/>
          <a:p>
            <a:r>
              <a:rPr lang="es-CO" dirty="0"/>
              <a:t>Laboratorio</a:t>
            </a:r>
          </a:p>
        </p:txBody>
      </p:sp>
      <p:sp>
        <p:nvSpPr>
          <p:cNvPr id="3" name="Marcador de contenido 2">
            <a:extLst>
              <a:ext uri="{FF2B5EF4-FFF2-40B4-BE49-F238E27FC236}">
                <a16:creationId xmlns:a16="http://schemas.microsoft.com/office/drawing/2014/main" id="{F2EBAA11-08D2-D449-A703-1E42A3277268}"/>
              </a:ext>
            </a:extLst>
          </p:cNvPr>
          <p:cNvSpPr>
            <a:spLocks noGrp="1"/>
          </p:cNvSpPr>
          <p:nvPr>
            <p:ph idx="1"/>
          </p:nvPr>
        </p:nvSpPr>
        <p:spPr>
          <a:xfrm>
            <a:off x="1123950" y="1280929"/>
            <a:ext cx="10667997" cy="2492081"/>
          </a:xfrm>
        </p:spPr>
        <p:txBody>
          <a:bodyPr>
            <a:normAutofit fontScale="92500" lnSpcReduction="20000"/>
          </a:bodyPr>
          <a:lstStyle/>
          <a:p>
            <a:pPr>
              <a:lnSpc>
                <a:spcPct val="120000"/>
              </a:lnSpc>
            </a:pPr>
            <a:r>
              <a:rPr lang="es-CO" dirty="0"/>
              <a:t>Hemograma.</a:t>
            </a:r>
          </a:p>
          <a:p>
            <a:pPr>
              <a:lnSpc>
                <a:spcPct val="120000"/>
              </a:lnSpc>
            </a:pPr>
            <a:r>
              <a:rPr lang="es-CO" dirty="0"/>
              <a:t>Hemoclasificación y pruebas cruzadas.</a:t>
            </a:r>
          </a:p>
          <a:p>
            <a:pPr>
              <a:lnSpc>
                <a:spcPct val="120000"/>
              </a:lnSpc>
            </a:pPr>
            <a:r>
              <a:rPr lang="es-CO" dirty="0"/>
              <a:t>Gases arteriales, ionograma.</a:t>
            </a:r>
          </a:p>
          <a:p>
            <a:pPr>
              <a:lnSpc>
                <a:spcPct val="120000"/>
              </a:lnSpc>
            </a:pPr>
            <a:r>
              <a:rPr lang="es-CO" dirty="0"/>
              <a:t>Tiempos de coagulación.</a:t>
            </a:r>
          </a:p>
          <a:p>
            <a:pPr>
              <a:lnSpc>
                <a:spcPct val="120000"/>
              </a:lnSpc>
            </a:pPr>
            <a:r>
              <a:rPr lang="es-CO" dirty="0"/>
              <a:t>Perfil hepático con albúmina.</a:t>
            </a:r>
          </a:p>
          <a:p>
            <a:pPr>
              <a:lnSpc>
                <a:spcPct val="120000"/>
              </a:lnSpc>
            </a:pPr>
            <a:r>
              <a:rPr lang="es-CO" dirty="0"/>
              <a:t>BUN y creatinina.</a:t>
            </a:r>
          </a:p>
          <a:p>
            <a:pPr>
              <a:lnSpc>
                <a:spcPct val="120000"/>
              </a:lnSpc>
            </a:pPr>
            <a:endParaRPr lang="es-CO" dirty="0"/>
          </a:p>
        </p:txBody>
      </p:sp>
      <p:pic>
        <p:nvPicPr>
          <p:cNvPr id="5" name="Picture 2" descr="Resultado de imagen para laboratorios">
            <a:extLst>
              <a:ext uri="{FF2B5EF4-FFF2-40B4-BE49-F238E27FC236}">
                <a16:creationId xmlns:a16="http://schemas.microsoft.com/office/drawing/2014/main" id="{8D584DAD-FB0F-3544-9964-3F2CC551F2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1952" y="2891811"/>
            <a:ext cx="4587598" cy="3208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7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1AB0CC1-421A-8547-BC34-79C48DAEE0AC}"/>
              </a:ext>
            </a:extLst>
          </p:cNvPr>
          <p:cNvSpPr txBox="1">
            <a:spLocks/>
          </p:cNvSpPr>
          <p:nvPr/>
        </p:nvSpPr>
        <p:spPr>
          <a:xfrm>
            <a:off x="631825" y="0"/>
            <a:ext cx="4562475" cy="25072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Escalas de estratificación del riesgo</a:t>
            </a:r>
          </a:p>
        </p:txBody>
      </p:sp>
      <p:graphicFrame>
        <p:nvGraphicFramePr>
          <p:cNvPr id="6" name="Marcador de contenido 2">
            <a:extLst>
              <a:ext uri="{FF2B5EF4-FFF2-40B4-BE49-F238E27FC236}">
                <a16:creationId xmlns:a16="http://schemas.microsoft.com/office/drawing/2014/main" id="{DD6F6E2C-1C9B-4643-8853-837577DFF021}"/>
              </a:ext>
            </a:extLst>
          </p:cNvPr>
          <p:cNvGraphicFramePr>
            <a:graphicFrameLocks/>
          </p:cNvGraphicFramePr>
          <p:nvPr>
            <p:extLst>
              <p:ext uri="{D42A27DB-BD31-4B8C-83A1-F6EECF244321}">
                <p14:modId xmlns:p14="http://schemas.microsoft.com/office/powerpoint/2010/main" val="367884348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82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A742B7A1-5530-9343-AA7E-BF8352C96D66}"/>
              </a:ext>
            </a:extLst>
          </p:cNvPr>
          <p:cNvSpPr txBox="1">
            <a:spLocks/>
          </p:cNvSpPr>
          <p:nvPr/>
        </p:nvSpPr>
        <p:spPr>
          <a:xfrm>
            <a:off x="511991" y="0"/>
            <a:ext cx="8315325" cy="1200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Estratificación del riesgo</a:t>
            </a:r>
          </a:p>
        </p:txBody>
      </p:sp>
      <p:grpSp>
        <p:nvGrpSpPr>
          <p:cNvPr id="19" name="Grupo 18">
            <a:extLst>
              <a:ext uri="{FF2B5EF4-FFF2-40B4-BE49-F238E27FC236}">
                <a16:creationId xmlns:a16="http://schemas.microsoft.com/office/drawing/2014/main" id="{27001251-9772-5548-8560-672F228BC326}"/>
              </a:ext>
            </a:extLst>
          </p:cNvPr>
          <p:cNvGrpSpPr/>
          <p:nvPr/>
        </p:nvGrpSpPr>
        <p:grpSpPr>
          <a:xfrm>
            <a:off x="1685644" y="1699481"/>
            <a:ext cx="4147405" cy="576000"/>
            <a:chOff x="97" y="171326"/>
            <a:chExt cx="4790079" cy="576000"/>
          </a:xfrm>
          <a:solidFill>
            <a:srgbClr val="152B48"/>
          </a:solidFill>
        </p:grpSpPr>
        <p:sp>
          <p:nvSpPr>
            <p:cNvPr id="20" name="Rectángulo 19">
              <a:extLst>
                <a:ext uri="{FF2B5EF4-FFF2-40B4-BE49-F238E27FC236}">
                  <a16:creationId xmlns:a16="http://schemas.microsoft.com/office/drawing/2014/main" id="{4336066A-DC0E-1D49-BFB9-893BF0815D91}"/>
                </a:ext>
              </a:extLst>
            </p:cNvPr>
            <p:cNvSpPr/>
            <p:nvPr/>
          </p:nvSpPr>
          <p:spPr>
            <a:xfrm>
              <a:off x="97" y="171326"/>
              <a:ext cx="4790079" cy="576000"/>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uadroTexto 20">
              <a:extLst>
                <a:ext uri="{FF2B5EF4-FFF2-40B4-BE49-F238E27FC236}">
                  <a16:creationId xmlns:a16="http://schemas.microsoft.com/office/drawing/2014/main" id="{179401AA-271F-C840-BB99-316A0F7914FF}"/>
                </a:ext>
              </a:extLst>
            </p:cNvPr>
            <p:cNvSpPr txBox="1"/>
            <p:nvPr/>
          </p:nvSpPr>
          <p:spPr>
            <a:xfrm>
              <a:off x="97" y="171326"/>
              <a:ext cx="4790079"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400" b="1" kern="1200" dirty="0">
                  <a:latin typeface="Montserrat" pitchFamily="2" charset="77"/>
                </a:rPr>
                <a:t>Pre endoscópico</a:t>
              </a:r>
            </a:p>
          </p:txBody>
        </p:sp>
      </p:grpSp>
      <p:grpSp>
        <p:nvGrpSpPr>
          <p:cNvPr id="22" name="Grupo 21">
            <a:extLst>
              <a:ext uri="{FF2B5EF4-FFF2-40B4-BE49-F238E27FC236}">
                <a16:creationId xmlns:a16="http://schemas.microsoft.com/office/drawing/2014/main" id="{CB6F6F24-7744-5C40-8AD6-086724F723C0}"/>
              </a:ext>
            </a:extLst>
          </p:cNvPr>
          <p:cNvGrpSpPr/>
          <p:nvPr/>
        </p:nvGrpSpPr>
        <p:grpSpPr>
          <a:xfrm>
            <a:off x="1685644" y="2275482"/>
            <a:ext cx="4147405" cy="1376409"/>
            <a:chOff x="97" y="747326"/>
            <a:chExt cx="4790079" cy="3239099"/>
          </a:xfrm>
        </p:grpSpPr>
        <p:sp>
          <p:nvSpPr>
            <p:cNvPr id="23" name="Rectángulo 22">
              <a:extLst>
                <a:ext uri="{FF2B5EF4-FFF2-40B4-BE49-F238E27FC236}">
                  <a16:creationId xmlns:a16="http://schemas.microsoft.com/office/drawing/2014/main" id="{87864BD5-897B-D34F-9EFC-74ADBDAB9A53}"/>
                </a:ext>
              </a:extLst>
            </p:cNvPr>
            <p:cNvSpPr/>
            <p:nvPr/>
          </p:nvSpPr>
          <p:spPr>
            <a:xfrm>
              <a:off x="97" y="747326"/>
              <a:ext cx="4790079" cy="323909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4" name="CuadroTexto 23">
              <a:extLst>
                <a:ext uri="{FF2B5EF4-FFF2-40B4-BE49-F238E27FC236}">
                  <a16:creationId xmlns:a16="http://schemas.microsoft.com/office/drawing/2014/main" id="{ABC9A7AB-034B-4E4F-81E4-08F83E194305}"/>
                </a:ext>
              </a:extLst>
            </p:cNvPr>
            <p:cNvSpPr txBox="1"/>
            <p:nvPr/>
          </p:nvSpPr>
          <p:spPr>
            <a:xfrm>
              <a:off x="97" y="747326"/>
              <a:ext cx="4790079" cy="3239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indent="-342900">
                <a:buFont typeface="Arial" panose="020B0604020202020204" pitchFamily="34" charset="0"/>
                <a:buChar char="•"/>
              </a:pPr>
              <a:r>
                <a:rPr lang="es-CO" sz="2200" dirty="0">
                  <a:solidFill>
                    <a:srgbClr val="152B48"/>
                  </a:solidFill>
                  <a:latin typeface="Montserrat" pitchFamily="2" charset="77"/>
                </a:rPr>
                <a:t>Glasgow-Blatchford.</a:t>
              </a:r>
            </a:p>
            <a:p>
              <a:pPr marL="342900" indent="-342900">
                <a:buFont typeface="Arial" panose="020B0604020202020204" pitchFamily="34" charset="0"/>
                <a:buChar char="•"/>
              </a:pPr>
              <a:r>
                <a:rPr lang="es-CO" sz="2200" dirty="0">
                  <a:solidFill>
                    <a:srgbClr val="152B48"/>
                  </a:solidFill>
                  <a:latin typeface="Montserrat" pitchFamily="2" charset="77"/>
                </a:rPr>
                <a:t>AMIS65.</a:t>
              </a:r>
            </a:p>
            <a:p>
              <a:pPr marL="342900" indent="-342900">
                <a:buFont typeface="Arial" panose="020B0604020202020204" pitchFamily="34" charset="0"/>
                <a:buChar char="•"/>
              </a:pPr>
              <a:r>
                <a:rPr lang="es-CO" sz="2200" dirty="0">
                  <a:solidFill>
                    <a:srgbClr val="152B48"/>
                  </a:solidFill>
                  <a:latin typeface="Montserrat" pitchFamily="2" charset="77"/>
                </a:rPr>
                <a:t>Rockall clínico.</a:t>
              </a:r>
            </a:p>
            <a:p>
              <a:pPr lvl="1" indent="-457200" algn="l" defTabSz="889000">
                <a:spcBef>
                  <a:spcPct val="0"/>
                </a:spcBef>
                <a:spcAft>
                  <a:spcPct val="15000"/>
                </a:spcAft>
                <a:buFont typeface="Arial" panose="020B0604020202020204" pitchFamily="34" charset="0"/>
                <a:buChar char="•"/>
              </a:pPr>
              <a:endParaRPr lang="es-CO" sz="2800" kern="1200" dirty="0">
                <a:solidFill>
                  <a:srgbClr val="152B48"/>
                </a:solidFill>
                <a:latin typeface="Montserrat" pitchFamily="2" charset="77"/>
              </a:endParaRPr>
            </a:p>
          </p:txBody>
        </p:sp>
      </p:grpSp>
      <p:grpSp>
        <p:nvGrpSpPr>
          <p:cNvPr id="25" name="Grupo 24">
            <a:extLst>
              <a:ext uri="{FF2B5EF4-FFF2-40B4-BE49-F238E27FC236}">
                <a16:creationId xmlns:a16="http://schemas.microsoft.com/office/drawing/2014/main" id="{B2F38FCE-3C9F-6545-A391-10A26258FF8F}"/>
              </a:ext>
            </a:extLst>
          </p:cNvPr>
          <p:cNvGrpSpPr/>
          <p:nvPr/>
        </p:nvGrpSpPr>
        <p:grpSpPr>
          <a:xfrm>
            <a:off x="6894084" y="1699481"/>
            <a:ext cx="4147405" cy="576000"/>
            <a:chOff x="5460788" y="171326"/>
            <a:chExt cx="4790079" cy="576000"/>
          </a:xfrm>
          <a:solidFill>
            <a:srgbClr val="152B48"/>
          </a:solidFill>
        </p:grpSpPr>
        <p:sp>
          <p:nvSpPr>
            <p:cNvPr id="26" name="Rectángulo 25">
              <a:extLst>
                <a:ext uri="{FF2B5EF4-FFF2-40B4-BE49-F238E27FC236}">
                  <a16:creationId xmlns:a16="http://schemas.microsoft.com/office/drawing/2014/main" id="{71EF71CD-2584-0B41-98C9-0AD20B8DDE0D}"/>
                </a:ext>
              </a:extLst>
            </p:cNvPr>
            <p:cNvSpPr/>
            <p:nvPr/>
          </p:nvSpPr>
          <p:spPr>
            <a:xfrm>
              <a:off x="5460788" y="171326"/>
              <a:ext cx="4790079" cy="576000"/>
            </a:xfrm>
            <a:prstGeom prst="rect">
              <a:avLst/>
            </a:prstGeom>
            <a:grpFill/>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27" name="CuadroTexto 26">
              <a:extLst>
                <a:ext uri="{FF2B5EF4-FFF2-40B4-BE49-F238E27FC236}">
                  <a16:creationId xmlns:a16="http://schemas.microsoft.com/office/drawing/2014/main" id="{FCBE6C65-8D1B-ED49-8A49-413A16D040E5}"/>
                </a:ext>
              </a:extLst>
            </p:cNvPr>
            <p:cNvSpPr txBox="1"/>
            <p:nvPr/>
          </p:nvSpPr>
          <p:spPr>
            <a:xfrm>
              <a:off x="5460788" y="171326"/>
              <a:ext cx="4790079"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defTabSz="889000">
                <a:lnSpc>
                  <a:spcPct val="90000"/>
                </a:lnSpc>
                <a:spcBef>
                  <a:spcPct val="0"/>
                </a:spcBef>
                <a:spcAft>
                  <a:spcPct val="35000"/>
                </a:spcAft>
              </a:pPr>
              <a:r>
                <a:rPr lang="es-CO" sz="2400" b="1" kern="1200" dirty="0">
                  <a:latin typeface="Montserrat" pitchFamily="2" charset="77"/>
                </a:rPr>
                <a:t>Post endoscópico</a:t>
              </a:r>
            </a:p>
          </p:txBody>
        </p:sp>
      </p:grpSp>
      <p:grpSp>
        <p:nvGrpSpPr>
          <p:cNvPr id="28" name="Grupo 27">
            <a:extLst>
              <a:ext uri="{FF2B5EF4-FFF2-40B4-BE49-F238E27FC236}">
                <a16:creationId xmlns:a16="http://schemas.microsoft.com/office/drawing/2014/main" id="{AC9F390C-13CC-5746-B94E-B9DF32332881}"/>
              </a:ext>
            </a:extLst>
          </p:cNvPr>
          <p:cNvGrpSpPr/>
          <p:nvPr/>
        </p:nvGrpSpPr>
        <p:grpSpPr>
          <a:xfrm>
            <a:off x="6894037" y="2275482"/>
            <a:ext cx="4147405" cy="1376409"/>
            <a:chOff x="5460741" y="747326"/>
            <a:chExt cx="4790079" cy="3239099"/>
          </a:xfrm>
        </p:grpSpPr>
        <p:sp>
          <p:nvSpPr>
            <p:cNvPr id="29" name="Rectángulo 28">
              <a:extLst>
                <a:ext uri="{FF2B5EF4-FFF2-40B4-BE49-F238E27FC236}">
                  <a16:creationId xmlns:a16="http://schemas.microsoft.com/office/drawing/2014/main" id="{8F3F03DB-0E66-304A-8CF3-D17294F6A2DA}"/>
                </a:ext>
              </a:extLst>
            </p:cNvPr>
            <p:cNvSpPr/>
            <p:nvPr/>
          </p:nvSpPr>
          <p:spPr>
            <a:xfrm>
              <a:off x="5460741" y="747326"/>
              <a:ext cx="4790079" cy="3239099"/>
            </a:xfrm>
            <a:prstGeom prst="rect">
              <a:avLst/>
            </a:prstGeom>
          </p:spPr>
          <p:style>
            <a:lnRef idx="2">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30" name="CuadroTexto 29">
              <a:extLst>
                <a:ext uri="{FF2B5EF4-FFF2-40B4-BE49-F238E27FC236}">
                  <a16:creationId xmlns:a16="http://schemas.microsoft.com/office/drawing/2014/main" id="{0C71956D-8E40-7846-BFA7-AB696E09F133}"/>
                </a:ext>
              </a:extLst>
            </p:cNvPr>
            <p:cNvSpPr txBox="1"/>
            <p:nvPr/>
          </p:nvSpPr>
          <p:spPr>
            <a:xfrm>
              <a:off x="5460741" y="747326"/>
              <a:ext cx="4790079" cy="3239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indent="-342900">
                <a:buFont typeface="Arial" panose="020B0604020202020204" pitchFamily="34" charset="0"/>
                <a:buChar char="•"/>
              </a:pPr>
              <a:r>
                <a:rPr lang="es-CO" sz="2400" dirty="0">
                  <a:solidFill>
                    <a:srgbClr val="0B2F51"/>
                  </a:solidFill>
                  <a:latin typeface="Montserrat" pitchFamily="2" charset="77"/>
                </a:rPr>
                <a:t>Clasificación Forrest.</a:t>
              </a:r>
            </a:p>
            <a:p>
              <a:pPr marL="342900" indent="-342900">
                <a:buFont typeface="Arial" panose="020B0604020202020204" pitchFamily="34" charset="0"/>
                <a:buChar char="•"/>
              </a:pPr>
              <a:r>
                <a:rPr lang="es-CO" sz="2400" dirty="0">
                  <a:solidFill>
                    <a:srgbClr val="0B2F51"/>
                  </a:solidFill>
                  <a:latin typeface="Montserrat" pitchFamily="2" charset="77"/>
                </a:rPr>
                <a:t>Rockall Modificado.</a:t>
              </a:r>
              <a:endParaRPr lang="es-CO" sz="2400" kern="1200" dirty="0">
                <a:solidFill>
                  <a:srgbClr val="0B2F51"/>
                </a:solidFill>
                <a:latin typeface="Montserrat" pitchFamily="2" charset="77"/>
              </a:endParaRPr>
            </a:p>
          </p:txBody>
        </p:sp>
      </p:grpSp>
    </p:spTree>
    <p:extLst>
      <p:ext uri="{BB962C8B-B14F-4D97-AF65-F5344CB8AC3E}">
        <p14:creationId xmlns:p14="http://schemas.microsoft.com/office/powerpoint/2010/main" val="148054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9298A26-BA3D-D245-BD5B-69796E4AD50D}"/>
              </a:ext>
            </a:extLst>
          </p:cNvPr>
          <p:cNvSpPr>
            <a:spLocks noGrp="1"/>
          </p:cNvSpPr>
          <p:nvPr>
            <p:ph idx="1"/>
          </p:nvPr>
        </p:nvSpPr>
        <p:spPr>
          <a:xfrm>
            <a:off x="685802" y="639835"/>
            <a:ext cx="6929269" cy="2933282"/>
          </a:xfrm>
        </p:spPr>
        <p:txBody>
          <a:bodyPr/>
          <a:lstStyle/>
          <a:p>
            <a:pPr>
              <a:lnSpc>
                <a:spcPct val="100000"/>
              </a:lnSpc>
            </a:pPr>
            <a:r>
              <a:rPr lang="es-CO" dirty="0"/>
              <a:t>Puntuacion: 0 a 23.</a:t>
            </a:r>
          </a:p>
          <a:p>
            <a:pPr>
              <a:lnSpc>
                <a:spcPct val="100000"/>
              </a:lnSpc>
            </a:pPr>
            <a:r>
              <a:rPr lang="es-CO" dirty="0"/>
              <a:t>0 puntos: estudio ambulatorio (recidiva 0.5%).</a:t>
            </a:r>
          </a:p>
          <a:p>
            <a:pPr>
              <a:lnSpc>
                <a:spcPct val="100000"/>
              </a:lnSpc>
            </a:pPr>
            <a:endParaRPr lang="es-CO" dirty="0"/>
          </a:p>
          <a:p>
            <a:pPr>
              <a:lnSpc>
                <a:spcPct val="100000"/>
              </a:lnSpc>
            </a:pPr>
            <a:r>
              <a:rPr lang="es-CO" b="1" dirty="0"/>
              <a:t>Superior </a:t>
            </a:r>
            <a:r>
              <a:rPr lang="es-CO" dirty="0"/>
              <a:t>al Rockall modificado para predecir necesidad de </a:t>
            </a:r>
            <a:r>
              <a:rPr lang="es-CO" b="1" dirty="0"/>
              <a:t>intervención.</a:t>
            </a:r>
          </a:p>
          <a:p>
            <a:pPr>
              <a:lnSpc>
                <a:spcPct val="100000"/>
              </a:lnSpc>
            </a:pPr>
            <a:r>
              <a:rPr lang="es-CO" b="1" dirty="0"/>
              <a:t>Igual </a:t>
            </a:r>
            <a:r>
              <a:rPr lang="es-CO" dirty="0"/>
              <a:t>al Rockall modificada para predecir </a:t>
            </a:r>
            <a:r>
              <a:rPr lang="es-CO" b="1" dirty="0"/>
              <a:t>mortalidad.</a:t>
            </a:r>
          </a:p>
        </p:txBody>
      </p:sp>
      <p:pic>
        <p:nvPicPr>
          <p:cNvPr id="5" name="Imagen 4">
            <a:extLst>
              <a:ext uri="{FF2B5EF4-FFF2-40B4-BE49-F238E27FC236}">
                <a16:creationId xmlns:a16="http://schemas.microsoft.com/office/drawing/2014/main" id="{0AF93011-67FB-004F-A324-569ED7FC15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2350" y="277921"/>
            <a:ext cx="4452935" cy="6367993"/>
          </a:xfrm>
          <a:prstGeom prst="rect">
            <a:avLst/>
          </a:prstGeom>
        </p:spPr>
      </p:pic>
    </p:spTree>
    <p:extLst>
      <p:ext uri="{BB962C8B-B14F-4D97-AF65-F5344CB8AC3E}">
        <p14:creationId xmlns:p14="http://schemas.microsoft.com/office/powerpoint/2010/main" val="102897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2B4ED8-49A3-6544-9849-CBE59F56ADA8}"/>
              </a:ext>
            </a:extLst>
          </p:cNvPr>
          <p:cNvSpPr>
            <a:spLocks noGrp="1"/>
          </p:cNvSpPr>
          <p:nvPr>
            <p:ph idx="1"/>
          </p:nvPr>
        </p:nvSpPr>
        <p:spPr>
          <a:xfrm>
            <a:off x="1157288" y="937447"/>
            <a:ext cx="8615362" cy="2248665"/>
          </a:xfrm>
        </p:spPr>
        <p:txBody>
          <a:bodyPr>
            <a:normAutofit/>
          </a:bodyPr>
          <a:lstStyle/>
          <a:p>
            <a:pPr>
              <a:lnSpc>
                <a:spcPct val="110000"/>
              </a:lnSpc>
            </a:pPr>
            <a:r>
              <a:rPr lang="es-CO" dirty="0"/>
              <a:t>Puntuacion: 1 a 5.</a:t>
            </a:r>
          </a:p>
          <a:p>
            <a:pPr>
              <a:lnSpc>
                <a:spcPct val="110000"/>
              </a:lnSpc>
            </a:pPr>
            <a:endParaRPr lang="es-CO" dirty="0"/>
          </a:p>
          <a:p>
            <a:pPr>
              <a:lnSpc>
                <a:spcPct val="110000"/>
              </a:lnSpc>
            </a:pPr>
            <a:r>
              <a:rPr lang="es-CO" b="1" dirty="0"/>
              <a:t>Inferior</a:t>
            </a:r>
            <a:r>
              <a:rPr lang="es-CO" dirty="0"/>
              <a:t> al Blatchford para predecir necesidad </a:t>
            </a:r>
            <a:r>
              <a:rPr lang="es-CO" b="1" dirty="0"/>
              <a:t>transfusión.</a:t>
            </a:r>
          </a:p>
          <a:p>
            <a:pPr>
              <a:lnSpc>
                <a:spcPct val="110000"/>
              </a:lnSpc>
            </a:pPr>
            <a:r>
              <a:rPr lang="es-CO" b="1" dirty="0"/>
              <a:t>Superior </a:t>
            </a:r>
            <a:r>
              <a:rPr lang="es-CO" dirty="0"/>
              <a:t>al Blatchford para predecir </a:t>
            </a:r>
            <a:r>
              <a:rPr lang="es-CO" b="1" dirty="0"/>
              <a:t>UCI y mortalidad </a:t>
            </a:r>
            <a:r>
              <a:rPr lang="es-CO" dirty="0"/>
              <a:t>hospitalaria.</a:t>
            </a:r>
          </a:p>
        </p:txBody>
      </p:sp>
      <p:pic>
        <p:nvPicPr>
          <p:cNvPr id="5" name="Marcador de contenido 7">
            <a:extLst>
              <a:ext uri="{FF2B5EF4-FFF2-40B4-BE49-F238E27FC236}">
                <a16:creationId xmlns:a16="http://schemas.microsoft.com/office/drawing/2014/main" id="{846A18E1-D84C-854F-9CAA-3F22CB8D02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96540" y="3043238"/>
            <a:ext cx="5138233" cy="3543300"/>
          </a:xfrm>
          <a:prstGeom prst="rect">
            <a:avLst/>
          </a:prstGeom>
        </p:spPr>
      </p:pic>
      <p:sp>
        <p:nvSpPr>
          <p:cNvPr id="6" name="Marcador de contenido 2">
            <a:extLst>
              <a:ext uri="{FF2B5EF4-FFF2-40B4-BE49-F238E27FC236}">
                <a16:creationId xmlns:a16="http://schemas.microsoft.com/office/drawing/2014/main" id="{FD197EB5-C7C2-1A47-BC1D-521B391D35B1}"/>
              </a:ext>
            </a:extLst>
          </p:cNvPr>
          <p:cNvSpPr txBox="1">
            <a:spLocks/>
          </p:cNvSpPr>
          <p:nvPr/>
        </p:nvSpPr>
        <p:spPr>
          <a:xfrm>
            <a:off x="684607" y="183624"/>
            <a:ext cx="3985047" cy="460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B2F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B2F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B2F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B2F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B2F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b="1" dirty="0">
                <a:solidFill>
                  <a:srgbClr val="00ABA7"/>
                </a:solidFill>
                <a:latin typeface="Montserrat" pitchFamily="2" charset="77"/>
              </a:rPr>
              <a:t>AIMS 65</a:t>
            </a:r>
          </a:p>
        </p:txBody>
      </p:sp>
    </p:spTree>
    <p:extLst>
      <p:ext uri="{BB962C8B-B14F-4D97-AF65-F5344CB8AC3E}">
        <p14:creationId xmlns:p14="http://schemas.microsoft.com/office/powerpoint/2010/main" val="210539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F948D6-15D7-6D4C-972B-FB7EB6AAAFAB}"/>
              </a:ext>
            </a:extLst>
          </p:cNvPr>
          <p:cNvSpPr>
            <a:spLocks noGrp="1"/>
          </p:cNvSpPr>
          <p:nvPr>
            <p:ph idx="1"/>
          </p:nvPr>
        </p:nvSpPr>
        <p:spPr>
          <a:xfrm>
            <a:off x="865348" y="1396733"/>
            <a:ext cx="5410199" cy="2762836"/>
          </a:xfrm>
        </p:spPr>
        <p:txBody>
          <a:bodyPr/>
          <a:lstStyle/>
          <a:p>
            <a:pPr marL="0" indent="0">
              <a:buNone/>
            </a:pPr>
            <a:r>
              <a:rPr lang="es-CO" dirty="0"/>
              <a:t>Puntuación: hasta 7.</a:t>
            </a:r>
          </a:p>
        </p:txBody>
      </p:sp>
      <p:sp>
        <p:nvSpPr>
          <p:cNvPr id="5" name="Marcador de contenido 2">
            <a:extLst>
              <a:ext uri="{FF2B5EF4-FFF2-40B4-BE49-F238E27FC236}">
                <a16:creationId xmlns:a16="http://schemas.microsoft.com/office/drawing/2014/main" id="{FBA571F0-F39D-0344-B7FE-94401DC4D1CA}"/>
              </a:ext>
            </a:extLst>
          </p:cNvPr>
          <p:cNvSpPr txBox="1">
            <a:spLocks/>
          </p:cNvSpPr>
          <p:nvPr/>
        </p:nvSpPr>
        <p:spPr>
          <a:xfrm>
            <a:off x="685801" y="528638"/>
            <a:ext cx="5617812" cy="310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B2F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B2F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B2F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B2F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B2F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b="1" dirty="0" err="1">
                <a:solidFill>
                  <a:srgbClr val="00ABA7"/>
                </a:solidFill>
                <a:latin typeface="Montserrat" pitchFamily="2" charset="77"/>
              </a:rPr>
              <a:t>Rockall</a:t>
            </a:r>
            <a:r>
              <a:rPr lang="es-CO" sz="4400" b="1" dirty="0">
                <a:solidFill>
                  <a:srgbClr val="00ABA7"/>
                </a:solidFill>
                <a:latin typeface="Montserrat" pitchFamily="2" charset="77"/>
              </a:rPr>
              <a:t> clínico</a:t>
            </a:r>
          </a:p>
        </p:txBody>
      </p:sp>
      <p:pic>
        <p:nvPicPr>
          <p:cNvPr id="6" name="Imagen 5">
            <a:extLst>
              <a:ext uri="{FF2B5EF4-FFF2-40B4-BE49-F238E27FC236}">
                <a16:creationId xmlns:a16="http://schemas.microsoft.com/office/drawing/2014/main" id="{131D6B96-AD77-7342-9822-5279EE8B6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2522" y="1938993"/>
            <a:ext cx="6697067" cy="4190344"/>
          </a:xfrm>
          <a:prstGeom prst="rect">
            <a:avLst/>
          </a:prstGeom>
        </p:spPr>
      </p:pic>
    </p:spTree>
    <p:extLst>
      <p:ext uri="{BB962C8B-B14F-4D97-AF65-F5344CB8AC3E}">
        <p14:creationId xmlns:p14="http://schemas.microsoft.com/office/powerpoint/2010/main" val="275346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BACFD-0730-9544-B25D-B9D5E802EF32}"/>
              </a:ext>
            </a:extLst>
          </p:cNvPr>
          <p:cNvSpPr>
            <a:spLocks noGrp="1"/>
          </p:cNvSpPr>
          <p:nvPr>
            <p:ph type="title"/>
          </p:nvPr>
        </p:nvSpPr>
        <p:spPr>
          <a:xfrm>
            <a:off x="509588" y="193675"/>
            <a:ext cx="10515600" cy="1325563"/>
          </a:xfrm>
        </p:spPr>
        <p:txBody>
          <a:bodyPr/>
          <a:lstStyle/>
          <a:p>
            <a:r>
              <a:rPr lang="es-CO" dirty="0"/>
              <a:t>Tratamiento inicial</a:t>
            </a:r>
          </a:p>
        </p:txBody>
      </p:sp>
      <p:sp>
        <p:nvSpPr>
          <p:cNvPr id="3" name="Marcador de contenido 2">
            <a:extLst>
              <a:ext uri="{FF2B5EF4-FFF2-40B4-BE49-F238E27FC236}">
                <a16:creationId xmlns:a16="http://schemas.microsoft.com/office/drawing/2014/main" id="{E4E6FB89-A030-244F-8BE2-C2611F03E297}"/>
              </a:ext>
            </a:extLst>
          </p:cNvPr>
          <p:cNvSpPr>
            <a:spLocks noGrp="1"/>
          </p:cNvSpPr>
          <p:nvPr>
            <p:ph idx="1"/>
          </p:nvPr>
        </p:nvSpPr>
        <p:spPr>
          <a:xfrm>
            <a:off x="5900740" y="2383804"/>
            <a:ext cx="5815010" cy="2090392"/>
          </a:xfrm>
        </p:spPr>
        <p:txBody>
          <a:bodyPr>
            <a:noAutofit/>
          </a:bodyPr>
          <a:lstStyle/>
          <a:p>
            <a:pPr marL="457200" indent="-457200">
              <a:lnSpc>
                <a:spcPct val="100000"/>
              </a:lnSpc>
              <a:buFont typeface="+mj-lt"/>
              <a:buAutoNum type="arabicPeriod"/>
            </a:pPr>
            <a:r>
              <a:rPr lang="es-CO" sz="2400" dirty="0"/>
              <a:t>Reanimación con LEV.</a:t>
            </a:r>
          </a:p>
          <a:p>
            <a:pPr marL="457200" indent="-457200">
              <a:lnSpc>
                <a:spcPct val="100000"/>
              </a:lnSpc>
              <a:buFont typeface="+mj-lt"/>
              <a:buAutoNum type="arabicPeriod"/>
            </a:pPr>
            <a:r>
              <a:rPr lang="es-CO" sz="2400" dirty="0"/>
              <a:t>¿SNG?</a:t>
            </a:r>
          </a:p>
          <a:p>
            <a:pPr marL="457200" indent="-457200">
              <a:lnSpc>
                <a:spcPct val="100000"/>
              </a:lnSpc>
              <a:buFont typeface="+mj-lt"/>
              <a:buAutoNum type="arabicPeriod"/>
            </a:pPr>
            <a:r>
              <a:rPr lang="es-CO" sz="2400" dirty="0"/>
              <a:t>Transfusión.</a:t>
            </a:r>
          </a:p>
          <a:p>
            <a:pPr marL="457200" indent="-457200">
              <a:lnSpc>
                <a:spcPct val="100000"/>
              </a:lnSpc>
              <a:buFont typeface="+mj-lt"/>
              <a:buAutoNum type="arabicPeriod"/>
            </a:pPr>
            <a:r>
              <a:rPr lang="es-CO" sz="2400" dirty="0"/>
              <a:t>Proquinéticos.</a:t>
            </a:r>
          </a:p>
          <a:p>
            <a:pPr marL="457200" indent="-457200">
              <a:lnSpc>
                <a:spcPct val="100000"/>
              </a:lnSpc>
              <a:buFont typeface="+mj-lt"/>
              <a:buAutoNum type="arabicPeriod"/>
            </a:pPr>
            <a:r>
              <a:rPr lang="es-CO" sz="2400" dirty="0"/>
              <a:t>Inhibidores de bomba de protones.</a:t>
            </a:r>
          </a:p>
          <a:p>
            <a:pPr marL="457200" indent="-457200">
              <a:lnSpc>
                <a:spcPct val="100000"/>
              </a:lnSpc>
              <a:buFont typeface="+mj-lt"/>
              <a:buAutoNum type="arabicPeriod"/>
            </a:pPr>
            <a:r>
              <a:rPr lang="es-CO" sz="2400" dirty="0"/>
              <a:t>¿Somatostatina – ocreótide ?</a:t>
            </a:r>
          </a:p>
          <a:p>
            <a:pPr marL="457200" indent="-457200">
              <a:lnSpc>
                <a:spcPct val="100000"/>
              </a:lnSpc>
              <a:buFont typeface="+mj-lt"/>
              <a:buAutoNum type="arabicPeriod"/>
            </a:pPr>
            <a:r>
              <a:rPr lang="es-CO" sz="2400" dirty="0"/>
              <a:t>Acido tranexámico.</a:t>
            </a:r>
          </a:p>
          <a:p>
            <a:pPr>
              <a:lnSpc>
                <a:spcPct val="100000"/>
              </a:lnSpc>
            </a:pPr>
            <a:endParaRPr lang="es-CO" sz="2400" dirty="0"/>
          </a:p>
        </p:txBody>
      </p:sp>
    </p:spTree>
    <p:extLst>
      <p:ext uri="{BB962C8B-B14F-4D97-AF65-F5344CB8AC3E}">
        <p14:creationId xmlns:p14="http://schemas.microsoft.com/office/powerpoint/2010/main" val="399041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553B156-E802-5444-AC9B-5C03991540F4}"/>
              </a:ext>
            </a:extLst>
          </p:cNvPr>
          <p:cNvGrpSpPr/>
          <p:nvPr/>
        </p:nvGrpSpPr>
        <p:grpSpPr>
          <a:xfrm>
            <a:off x="844492" y="323436"/>
            <a:ext cx="4825322" cy="576000"/>
            <a:chOff x="97" y="171326"/>
            <a:chExt cx="4790079" cy="576000"/>
          </a:xfrm>
          <a:solidFill>
            <a:srgbClr val="152B48"/>
          </a:solidFill>
        </p:grpSpPr>
        <p:sp>
          <p:nvSpPr>
            <p:cNvPr id="6" name="Rectángulo 5">
              <a:extLst>
                <a:ext uri="{FF2B5EF4-FFF2-40B4-BE49-F238E27FC236}">
                  <a16:creationId xmlns:a16="http://schemas.microsoft.com/office/drawing/2014/main" id="{549CCD5A-2124-D149-9BF6-59DF2E43AF65}"/>
                </a:ext>
              </a:extLst>
            </p:cNvPr>
            <p:cNvSpPr/>
            <p:nvPr/>
          </p:nvSpPr>
          <p:spPr>
            <a:xfrm>
              <a:off x="97" y="171326"/>
              <a:ext cx="4790079" cy="576000"/>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CuadroTexto 6">
              <a:extLst>
                <a:ext uri="{FF2B5EF4-FFF2-40B4-BE49-F238E27FC236}">
                  <a16:creationId xmlns:a16="http://schemas.microsoft.com/office/drawing/2014/main" id="{3E854B57-0DBA-D149-A7C5-2E03C529F089}"/>
                </a:ext>
              </a:extLst>
            </p:cNvPr>
            <p:cNvSpPr txBox="1"/>
            <p:nvPr/>
          </p:nvSpPr>
          <p:spPr>
            <a:xfrm>
              <a:off x="97" y="171326"/>
              <a:ext cx="4790079"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400" b="1" kern="1200" dirty="0">
                  <a:latin typeface="Montserrat" pitchFamily="2" charset="77"/>
                </a:rPr>
                <a:t>Reanimación con LEV</a:t>
              </a:r>
            </a:p>
          </p:txBody>
        </p:sp>
      </p:grpSp>
      <p:grpSp>
        <p:nvGrpSpPr>
          <p:cNvPr id="8" name="Grupo 7">
            <a:extLst>
              <a:ext uri="{FF2B5EF4-FFF2-40B4-BE49-F238E27FC236}">
                <a16:creationId xmlns:a16="http://schemas.microsoft.com/office/drawing/2014/main" id="{A2863A73-1662-3A4E-B49D-27B28DA65E57}"/>
              </a:ext>
            </a:extLst>
          </p:cNvPr>
          <p:cNvGrpSpPr/>
          <p:nvPr/>
        </p:nvGrpSpPr>
        <p:grpSpPr>
          <a:xfrm>
            <a:off x="844492" y="899437"/>
            <a:ext cx="4825322" cy="2634491"/>
            <a:chOff x="97" y="747326"/>
            <a:chExt cx="4790079" cy="3239099"/>
          </a:xfrm>
        </p:grpSpPr>
        <p:sp>
          <p:nvSpPr>
            <p:cNvPr id="9" name="Rectángulo 8">
              <a:extLst>
                <a:ext uri="{FF2B5EF4-FFF2-40B4-BE49-F238E27FC236}">
                  <a16:creationId xmlns:a16="http://schemas.microsoft.com/office/drawing/2014/main" id="{E16BE91E-6E0B-E945-BDFF-4B67377D96D5}"/>
                </a:ext>
              </a:extLst>
            </p:cNvPr>
            <p:cNvSpPr/>
            <p:nvPr/>
          </p:nvSpPr>
          <p:spPr>
            <a:xfrm>
              <a:off x="97" y="747326"/>
              <a:ext cx="4790079" cy="323909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CuadroTexto 9">
              <a:extLst>
                <a:ext uri="{FF2B5EF4-FFF2-40B4-BE49-F238E27FC236}">
                  <a16:creationId xmlns:a16="http://schemas.microsoft.com/office/drawing/2014/main" id="{74E298C8-2083-D146-93CF-7B1D62DE7B9C}"/>
                </a:ext>
              </a:extLst>
            </p:cNvPr>
            <p:cNvSpPr txBox="1"/>
            <p:nvPr/>
          </p:nvSpPr>
          <p:spPr>
            <a:xfrm>
              <a:off x="97" y="747326"/>
              <a:ext cx="4790079" cy="3239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indent="-342900">
                <a:buFont typeface="Arial" panose="020B0604020202020204" pitchFamily="34" charset="0"/>
                <a:buChar char="•"/>
              </a:pPr>
              <a:r>
                <a:rPr lang="es-ES_tradnl" sz="2400" dirty="0">
                  <a:solidFill>
                    <a:srgbClr val="152B48"/>
                  </a:solidFill>
                  <a:latin typeface="Montserrat" pitchFamily="2" charset="77"/>
                </a:rPr>
                <a:t>Bolos SSN o Hartman.</a:t>
              </a:r>
            </a:p>
            <a:p>
              <a:pPr marL="342900" indent="-342900">
                <a:buFont typeface="Arial" panose="020B0604020202020204" pitchFamily="34" charset="0"/>
                <a:buChar char="•"/>
              </a:pPr>
              <a:r>
                <a:rPr lang="es-ES_tradnl" sz="2400" dirty="0">
                  <a:solidFill>
                    <a:srgbClr val="152B48"/>
                  </a:solidFill>
                  <a:latin typeface="Montserrat" pitchFamily="2" charset="77"/>
                </a:rPr>
                <a:t># 2 accesos IV.</a:t>
              </a:r>
              <a:endParaRPr lang="es-CO" sz="2400" dirty="0">
                <a:solidFill>
                  <a:srgbClr val="152B48"/>
                </a:solidFill>
                <a:latin typeface="Montserrat" pitchFamily="2" charset="77"/>
              </a:endParaRPr>
            </a:p>
            <a:p>
              <a:pPr marL="342900" indent="-342900">
                <a:buFont typeface="Arial" panose="020B0604020202020204" pitchFamily="34" charset="0"/>
                <a:buChar char="•"/>
              </a:pPr>
              <a:r>
                <a:rPr lang="es-CO" sz="2400" dirty="0">
                  <a:solidFill>
                    <a:srgbClr val="152B48"/>
                  </a:solidFill>
                  <a:latin typeface="Montserrat" pitchFamily="2" charset="77"/>
                </a:rPr>
                <a:t>Mantener PA.</a:t>
              </a:r>
            </a:p>
            <a:p>
              <a:pPr marL="342900" indent="-342900">
                <a:buFont typeface="Arial" panose="020B0604020202020204" pitchFamily="34" charset="0"/>
                <a:buChar char="•"/>
              </a:pPr>
              <a:r>
                <a:rPr lang="es-CO" sz="2400" dirty="0">
                  <a:solidFill>
                    <a:srgbClr val="152B48"/>
                  </a:solidFill>
                  <a:latin typeface="Montserrat" pitchFamily="2" charset="77"/>
                </a:rPr>
                <a:t>Mantener volemia.</a:t>
              </a:r>
              <a:endParaRPr lang="es-ES_tradnl" sz="2400" dirty="0">
                <a:solidFill>
                  <a:srgbClr val="152B48"/>
                </a:solidFill>
                <a:latin typeface="Montserrat" pitchFamily="2" charset="77"/>
              </a:endParaRPr>
            </a:p>
          </p:txBody>
        </p:sp>
      </p:grpSp>
      <p:grpSp>
        <p:nvGrpSpPr>
          <p:cNvPr id="11" name="Grupo 10">
            <a:extLst>
              <a:ext uri="{FF2B5EF4-FFF2-40B4-BE49-F238E27FC236}">
                <a16:creationId xmlns:a16="http://schemas.microsoft.com/office/drawing/2014/main" id="{268840FF-0DBF-EE43-87CF-9BC146C568FF}"/>
              </a:ext>
            </a:extLst>
          </p:cNvPr>
          <p:cNvGrpSpPr/>
          <p:nvPr/>
        </p:nvGrpSpPr>
        <p:grpSpPr>
          <a:xfrm>
            <a:off x="6415538" y="323436"/>
            <a:ext cx="4825322" cy="576000"/>
            <a:chOff x="5460788" y="171326"/>
            <a:chExt cx="4790079" cy="576000"/>
          </a:xfrm>
          <a:solidFill>
            <a:srgbClr val="0B2F51"/>
          </a:solidFill>
        </p:grpSpPr>
        <p:sp>
          <p:nvSpPr>
            <p:cNvPr id="12" name="Rectángulo 11">
              <a:extLst>
                <a:ext uri="{FF2B5EF4-FFF2-40B4-BE49-F238E27FC236}">
                  <a16:creationId xmlns:a16="http://schemas.microsoft.com/office/drawing/2014/main" id="{5DE86F64-CDBE-3741-97C1-5443A92643AA}"/>
                </a:ext>
              </a:extLst>
            </p:cNvPr>
            <p:cNvSpPr/>
            <p:nvPr/>
          </p:nvSpPr>
          <p:spPr>
            <a:xfrm>
              <a:off x="5460788" y="171326"/>
              <a:ext cx="4790079" cy="576000"/>
            </a:xfrm>
            <a:prstGeom prst="rect">
              <a:avLst/>
            </a:prstGeom>
            <a:grpFill/>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3" name="CuadroTexto 12">
              <a:extLst>
                <a:ext uri="{FF2B5EF4-FFF2-40B4-BE49-F238E27FC236}">
                  <a16:creationId xmlns:a16="http://schemas.microsoft.com/office/drawing/2014/main" id="{1B5759A6-73FF-8140-ADFA-7C756E29CE41}"/>
                </a:ext>
              </a:extLst>
            </p:cNvPr>
            <p:cNvSpPr txBox="1"/>
            <p:nvPr/>
          </p:nvSpPr>
          <p:spPr>
            <a:xfrm>
              <a:off x="5460788" y="171326"/>
              <a:ext cx="4790079"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400" b="1" kern="1200" dirty="0">
                  <a:latin typeface="Montserrat" pitchFamily="2" charset="77"/>
                </a:rPr>
                <a:t>Sonda nasogástrica</a:t>
              </a:r>
            </a:p>
          </p:txBody>
        </p:sp>
      </p:grpSp>
      <p:grpSp>
        <p:nvGrpSpPr>
          <p:cNvPr id="14" name="Grupo 13">
            <a:extLst>
              <a:ext uri="{FF2B5EF4-FFF2-40B4-BE49-F238E27FC236}">
                <a16:creationId xmlns:a16="http://schemas.microsoft.com/office/drawing/2014/main" id="{52901F17-F218-E140-BFD9-7669B3E54035}"/>
              </a:ext>
            </a:extLst>
          </p:cNvPr>
          <p:cNvGrpSpPr/>
          <p:nvPr/>
        </p:nvGrpSpPr>
        <p:grpSpPr>
          <a:xfrm>
            <a:off x="6415491" y="899437"/>
            <a:ext cx="4825322" cy="3758288"/>
            <a:chOff x="5460741" y="747326"/>
            <a:chExt cx="4790079" cy="3918147"/>
          </a:xfrm>
        </p:grpSpPr>
        <p:sp>
          <p:nvSpPr>
            <p:cNvPr id="15" name="Rectángulo 14">
              <a:extLst>
                <a:ext uri="{FF2B5EF4-FFF2-40B4-BE49-F238E27FC236}">
                  <a16:creationId xmlns:a16="http://schemas.microsoft.com/office/drawing/2014/main" id="{4F5B114E-205A-FE48-BCB9-B79A27F7BBE0}"/>
                </a:ext>
              </a:extLst>
            </p:cNvPr>
            <p:cNvSpPr/>
            <p:nvPr/>
          </p:nvSpPr>
          <p:spPr>
            <a:xfrm>
              <a:off x="5460741" y="747326"/>
              <a:ext cx="4790079" cy="3239099"/>
            </a:xfrm>
            <a:prstGeom prst="rect">
              <a:avLst/>
            </a:prstGeom>
          </p:spPr>
          <p:style>
            <a:lnRef idx="2">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16" name="CuadroTexto 15">
              <a:extLst>
                <a:ext uri="{FF2B5EF4-FFF2-40B4-BE49-F238E27FC236}">
                  <a16:creationId xmlns:a16="http://schemas.microsoft.com/office/drawing/2014/main" id="{138DD5EF-6B7C-EA46-9588-A75FC28A14BD}"/>
                </a:ext>
              </a:extLst>
            </p:cNvPr>
            <p:cNvSpPr txBox="1"/>
            <p:nvPr/>
          </p:nvSpPr>
          <p:spPr>
            <a:xfrm>
              <a:off x="5460741" y="747326"/>
              <a:ext cx="4790079" cy="39181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indent="-342900">
                <a:buFont typeface="Arial" panose="020B0604020202020204" pitchFamily="34" charset="0"/>
                <a:buChar char="•"/>
              </a:pPr>
              <a:r>
                <a:rPr lang="es-CO" sz="2400" b="1" dirty="0">
                  <a:solidFill>
                    <a:srgbClr val="0B2F51"/>
                  </a:solidFill>
                  <a:latin typeface="Montserrat" pitchFamily="2" charset="77"/>
                </a:rPr>
                <a:t>No de rutina.</a:t>
              </a:r>
            </a:p>
            <a:p>
              <a:pPr marL="342900" indent="-342900">
                <a:buFont typeface="Arial" panose="020B0604020202020204" pitchFamily="34" charset="0"/>
                <a:buChar char="•"/>
              </a:pPr>
              <a:r>
                <a:rPr lang="es-CO" sz="2400" dirty="0">
                  <a:solidFill>
                    <a:srgbClr val="0B2F51"/>
                  </a:solidFill>
                  <a:latin typeface="Montserrat" pitchFamily="2" charset="77"/>
                </a:rPr>
                <a:t>Predecir lesión de alto riesgo S: 45% y E: 72%. </a:t>
              </a:r>
            </a:p>
            <a:p>
              <a:pPr marL="342900" indent="-342900">
                <a:buFont typeface="Arial" panose="020B0604020202020204" pitchFamily="34" charset="0"/>
                <a:buChar char="•"/>
              </a:pPr>
              <a:r>
                <a:rPr lang="es-CO" sz="2400" dirty="0">
                  <a:solidFill>
                    <a:srgbClr val="0B2F51"/>
                  </a:solidFill>
                  <a:latin typeface="Montserrat" pitchFamily="2" charset="77"/>
                </a:rPr>
                <a:t>Visualización: no &gt; eritromicina.</a:t>
              </a:r>
            </a:p>
            <a:p>
              <a:pPr marL="342900" indent="-342900">
                <a:buFont typeface="Arial" panose="020B0604020202020204" pitchFamily="34" charset="0"/>
                <a:buChar char="•"/>
              </a:pPr>
              <a:r>
                <a:rPr lang="es-CO" sz="2400" b="1" dirty="0">
                  <a:solidFill>
                    <a:srgbClr val="0B2F51"/>
                  </a:solidFill>
                  <a:latin typeface="Montserrat" pitchFamily="2" charset="77"/>
                </a:rPr>
                <a:t>No</a:t>
              </a:r>
              <a:r>
                <a:rPr lang="es-CO" sz="2400" dirty="0">
                  <a:solidFill>
                    <a:srgbClr val="0B2F51"/>
                  </a:solidFill>
                  <a:latin typeface="Montserrat" pitchFamily="2" charset="77"/>
                </a:rPr>
                <a:t> efecto en mortalidad, necesidad de transfusión, cx, ni estancia hospitalaria.</a:t>
              </a:r>
            </a:p>
            <a:p>
              <a:endParaRPr lang="es-CO" sz="2400" kern="1200" dirty="0">
                <a:solidFill>
                  <a:srgbClr val="0B2F51"/>
                </a:solidFill>
                <a:latin typeface="Montserrat" pitchFamily="2" charset="77"/>
              </a:endParaRPr>
            </a:p>
          </p:txBody>
        </p:sp>
      </p:grpSp>
    </p:spTree>
    <p:extLst>
      <p:ext uri="{BB962C8B-B14F-4D97-AF65-F5344CB8AC3E}">
        <p14:creationId xmlns:p14="http://schemas.microsoft.com/office/powerpoint/2010/main" val="333522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BED56-72F0-2D4B-83E3-6DD0693B79F1}"/>
              </a:ext>
            </a:extLst>
          </p:cNvPr>
          <p:cNvSpPr>
            <a:spLocks noGrp="1"/>
          </p:cNvSpPr>
          <p:nvPr>
            <p:ph type="title"/>
          </p:nvPr>
        </p:nvSpPr>
        <p:spPr>
          <a:xfrm>
            <a:off x="566737" y="89932"/>
            <a:ext cx="10515600" cy="1325563"/>
          </a:xfrm>
        </p:spPr>
        <p:txBody>
          <a:bodyPr/>
          <a:lstStyle/>
          <a:p>
            <a:r>
              <a:rPr lang="es-CO" dirty="0"/>
              <a:t>Definición</a:t>
            </a:r>
          </a:p>
        </p:txBody>
      </p:sp>
      <p:sp>
        <p:nvSpPr>
          <p:cNvPr id="3" name="Marcador de contenido 2">
            <a:extLst>
              <a:ext uri="{FF2B5EF4-FFF2-40B4-BE49-F238E27FC236}">
                <a16:creationId xmlns:a16="http://schemas.microsoft.com/office/drawing/2014/main" id="{A14108D1-627D-7E4B-B18A-9E579FD4C414}"/>
              </a:ext>
            </a:extLst>
          </p:cNvPr>
          <p:cNvSpPr>
            <a:spLocks noGrp="1"/>
          </p:cNvSpPr>
          <p:nvPr>
            <p:ph idx="1"/>
          </p:nvPr>
        </p:nvSpPr>
        <p:spPr>
          <a:xfrm>
            <a:off x="1049451" y="1338608"/>
            <a:ext cx="6153831" cy="2434402"/>
          </a:xfrm>
        </p:spPr>
        <p:txBody>
          <a:bodyPr>
            <a:normAutofit/>
          </a:bodyPr>
          <a:lstStyle/>
          <a:p>
            <a:pPr algn="just">
              <a:lnSpc>
                <a:spcPct val="100000"/>
              </a:lnSpc>
            </a:pPr>
            <a:r>
              <a:rPr lang="es-CO" dirty="0"/>
              <a:t>Hemorragia gastrointestinal intraluminal proximal al ángulo de treitz. </a:t>
            </a:r>
          </a:p>
          <a:p>
            <a:pPr algn="just">
              <a:lnSpc>
                <a:spcPct val="100000"/>
              </a:lnSpc>
            </a:pPr>
            <a:r>
              <a:rPr lang="es-CO" dirty="0"/>
              <a:t>Esófago, estómago, duodeno.</a:t>
            </a:r>
          </a:p>
          <a:p>
            <a:pPr algn="just">
              <a:lnSpc>
                <a:spcPct val="100000"/>
              </a:lnSpc>
            </a:pPr>
            <a:r>
              <a:rPr lang="es-CO" dirty="0"/>
              <a:t>Grave: hipotensión ortostática, shock, disminución del hematocrito &gt;6%, hb &gt;2g/dl, transfusión 2U GRE</a:t>
            </a:r>
          </a:p>
        </p:txBody>
      </p:sp>
      <p:pic>
        <p:nvPicPr>
          <p:cNvPr id="5" name="Imagen 4">
            <a:extLst>
              <a:ext uri="{FF2B5EF4-FFF2-40B4-BE49-F238E27FC236}">
                <a16:creationId xmlns:a16="http://schemas.microsoft.com/office/drawing/2014/main" id="{A5518070-F2A2-7F41-B303-66353AFE12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65634" y="1740693"/>
            <a:ext cx="3748089" cy="4549775"/>
          </a:xfrm>
          <a:prstGeom prst="rect">
            <a:avLst/>
          </a:prstGeom>
        </p:spPr>
      </p:pic>
    </p:spTree>
    <p:extLst>
      <p:ext uri="{BB962C8B-B14F-4D97-AF65-F5344CB8AC3E}">
        <p14:creationId xmlns:p14="http://schemas.microsoft.com/office/powerpoint/2010/main" val="3928333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BF932933-7592-FD47-A243-BE6A5D2BBD71}"/>
              </a:ext>
            </a:extLst>
          </p:cNvPr>
          <p:cNvGrpSpPr/>
          <p:nvPr/>
        </p:nvGrpSpPr>
        <p:grpSpPr>
          <a:xfrm>
            <a:off x="844492" y="567276"/>
            <a:ext cx="5187930" cy="576000"/>
            <a:chOff x="97" y="171326"/>
            <a:chExt cx="4790079" cy="576000"/>
          </a:xfrm>
          <a:solidFill>
            <a:srgbClr val="152B48"/>
          </a:solidFill>
        </p:grpSpPr>
        <p:sp>
          <p:nvSpPr>
            <p:cNvPr id="6" name="Rectángulo 5">
              <a:extLst>
                <a:ext uri="{FF2B5EF4-FFF2-40B4-BE49-F238E27FC236}">
                  <a16:creationId xmlns:a16="http://schemas.microsoft.com/office/drawing/2014/main" id="{350DD39B-230C-6B43-92F2-569895E50D1A}"/>
                </a:ext>
              </a:extLst>
            </p:cNvPr>
            <p:cNvSpPr/>
            <p:nvPr/>
          </p:nvSpPr>
          <p:spPr>
            <a:xfrm>
              <a:off x="97" y="171326"/>
              <a:ext cx="4790079" cy="576000"/>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CuadroTexto 6">
              <a:extLst>
                <a:ext uri="{FF2B5EF4-FFF2-40B4-BE49-F238E27FC236}">
                  <a16:creationId xmlns:a16="http://schemas.microsoft.com/office/drawing/2014/main" id="{739E2019-F510-594F-96AE-9333FC3A7360}"/>
                </a:ext>
              </a:extLst>
            </p:cNvPr>
            <p:cNvSpPr txBox="1"/>
            <p:nvPr/>
          </p:nvSpPr>
          <p:spPr>
            <a:xfrm>
              <a:off x="97" y="171326"/>
              <a:ext cx="4790079"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400" b="1" kern="1200" dirty="0">
                  <a:latin typeface="Montserrat" pitchFamily="2" charset="77"/>
                </a:rPr>
                <a:t>Hemoderivados</a:t>
              </a:r>
            </a:p>
          </p:txBody>
        </p:sp>
      </p:grpSp>
      <p:grpSp>
        <p:nvGrpSpPr>
          <p:cNvPr id="8" name="Grupo 7">
            <a:extLst>
              <a:ext uri="{FF2B5EF4-FFF2-40B4-BE49-F238E27FC236}">
                <a16:creationId xmlns:a16="http://schemas.microsoft.com/office/drawing/2014/main" id="{ACD1BECE-F529-B844-9D9B-16938C020A46}"/>
              </a:ext>
            </a:extLst>
          </p:cNvPr>
          <p:cNvGrpSpPr/>
          <p:nvPr/>
        </p:nvGrpSpPr>
        <p:grpSpPr>
          <a:xfrm>
            <a:off x="844492" y="1143277"/>
            <a:ext cx="5187930" cy="2634491"/>
            <a:chOff x="97" y="747326"/>
            <a:chExt cx="4790079" cy="3239099"/>
          </a:xfrm>
        </p:grpSpPr>
        <p:sp>
          <p:nvSpPr>
            <p:cNvPr id="9" name="Rectángulo 8">
              <a:extLst>
                <a:ext uri="{FF2B5EF4-FFF2-40B4-BE49-F238E27FC236}">
                  <a16:creationId xmlns:a16="http://schemas.microsoft.com/office/drawing/2014/main" id="{1BE60CDD-B8D6-4949-8060-C12CE827A5F7}"/>
                </a:ext>
              </a:extLst>
            </p:cNvPr>
            <p:cNvSpPr/>
            <p:nvPr/>
          </p:nvSpPr>
          <p:spPr>
            <a:xfrm>
              <a:off x="97" y="747326"/>
              <a:ext cx="4790079" cy="323909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CuadroTexto 9">
              <a:extLst>
                <a:ext uri="{FF2B5EF4-FFF2-40B4-BE49-F238E27FC236}">
                  <a16:creationId xmlns:a16="http://schemas.microsoft.com/office/drawing/2014/main" id="{ABADFAB4-3FF5-0243-83C6-D8FF22C5569A}"/>
                </a:ext>
              </a:extLst>
            </p:cNvPr>
            <p:cNvSpPr txBox="1"/>
            <p:nvPr/>
          </p:nvSpPr>
          <p:spPr>
            <a:xfrm>
              <a:off x="97" y="747326"/>
              <a:ext cx="4790079" cy="3239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indent="-342900">
                <a:buFont typeface="Arial" panose="020B0604020202020204" pitchFamily="34" charset="0"/>
                <a:buChar char="•"/>
              </a:pPr>
              <a:r>
                <a:rPr lang="en-US" sz="2200" dirty="0" err="1">
                  <a:solidFill>
                    <a:srgbClr val="0B2F51"/>
                  </a:solidFill>
                  <a:latin typeface="Montserrat" pitchFamily="2" charset="77"/>
                </a:rPr>
                <a:t>Terapia</a:t>
              </a:r>
              <a:r>
                <a:rPr lang="en-US" sz="2200" dirty="0">
                  <a:solidFill>
                    <a:srgbClr val="0B2F51"/>
                  </a:solidFill>
                  <a:latin typeface="Montserrat" pitchFamily="2" charset="77"/>
                </a:rPr>
                <a:t> </a:t>
              </a:r>
              <a:r>
                <a:rPr lang="en-US" sz="2200" dirty="0" err="1">
                  <a:solidFill>
                    <a:srgbClr val="0B2F51"/>
                  </a:solidFill>
                  <a:latin typeface="Montserrat" pitchFamily="2" charset="77"/>
                </a:rPr>
                <a:t>conservadora</a:t>
              </a:r>
              <a:r>
                <a:rPr lang="en-US" sz="2200" dirty="0">
                  <a:solidFill>
                    <a:srgbClr val="0B2F51"/>
                  </a:solidFill>
                  <a:latin typeface="Montserrat" pitchFamily="2" charset="77"/>
                </a:rPr>
                <a:t>.</a:t>
              </a:r>
            </a:p>
            <a:p>
              <a:pPr marL="342900" indent="-342900">
                <a:buFont typeface="Arial" panose="020B0604020202020204" pitchFamily="34" charset="0"/>
                <a:buChar char="•"/>
              </a:pPr>
              <a:r>
                <a:rPr lang="en-US" sz="2200" dirty="0" err="1">
                  <a:solidFill>
                    <a:srgbClr val="0B2F51"/>
                  </a:solidFill>
                  <a:latin typeface="Montserrat" pitchFamily="2" charset="77"/>
                </a:rPr>
                <a:t>Mejora</a:t>
              </a:r>
              <a:r>
                <a:rPr lang="en-US" sz="2200" dirty="0">
                  <a:solidFill>
                    <a:srgbClr val="0B2F51"/>
                  </a:solidFill>
                  <a:latin typeface="Montserrat" pitchFamily="2" charset="77"/>
                </a:rPr>
                <a:t> </a:t>
              </a:r>
              <a:r>
                <a:rPr lang="en-US" sz="2200" dirty="0" err="1">
                  <a:solidFill>
                    <a:srgbClr val="0B2F51"/>
                  </a:solidFill>
                  <a:latin typeface="Montserrat" pitchFamily="2" charset="77"/>
                </a:rPr>
                <a:t>resangrado</a:t>
              </a:r>
              <a:r>
                <a:rPr lang="en-US" sz="2200" dirty="0">
                  <a:solidFill>
                    <a:srgbClr val="0B2F51"/>
                  </a:solidFill>
                  <a:latin typeface="Montserrat" pitchFamily="2" charset="77"/>
                </a:rPr>
                <a:t> 16% vs 10%.</a:t>
              </a:r>
            </a:p>
            <a:p>
              <a:pPr marL="342900" indent="-342900">
                <a:buFont typeface="Arial" panose="020B0604020202020204" pitchFamily="34" charset="0"/>
                <a:buChar char="•"/>
              </a:pPr>
              <a:r>
                <a:rPr lang="en-US" sz="2200" dirty="0" err="1">
                  <a:solidFill>
                    <a:srgbClr val="0B2F51"/>
                  </a:solidFill>
                  <a:latin typeface="Montserrat" pitchFamily="2" charset="77"/>
                </a:rPr>
                <a:t>Menor</a:t>
              </a:r>
              <a:r>
                <a:rPr lang="en-US" sz="2200" dirty="0">
                  <a:solidFill>
                    <a:srgbClr val="0B2F51"/>
                  </a:solidFill>
                  <a:latin typeface="Montserrat" pitchFamily="2" charset="77"/>
                </a:rPr>
                <a:t> </a:t>
              </a:r>
              <a:r>
                <a:rPr lang="en-US" sz="2200" dirty="0" err="1">
                  <a:solidFill>
                    <a:srgbClr val="0B2F51"/>
                  </a:solidFill>
                  <a:latin typeface="Montserrat" pitchFamily="2" charset="77"/>
                </a:rPr>
                <a:t>mortalidad</a:t>
              </a:r>
              <a:r>
                <a:rPr lang="en-US" sz="2200" dirty="0">
                  <a:solidFill>
                    <a:srgbClr val="0B2F51"/>
                  </a:solidFill>
                  <a:latin typeface="Montserrat" pitchFamily="2" charset="77"/>
                </a:rPr>
                <a:t> </a:t>
              </a:r>
              <a:r>
                <a:rPr lang="en-US" sz="2200" dirty="0" err="1">
                  <a:solidFill>
                    <a:srgbClr val="0B2F51"/>
                  </a:solidFill>
                  <a:latin typeface="Montserrat" pitchFamily="2" charset="77"/>
                </a:rPr>
                <a:t>terapia</a:t>
              </a:r>
              <a:r>
                <a:rPr lang="en-US" sz="2200" dirty="0">
                  <a:solidFill>
                    <a:srgbClr val="0B2F51"/>
                  </a:solidFill>
                  <a:latin typeface="Montserrat" pitchFamily="2" charset="77"/>
                </a:rPr>
                <a:t> </a:t>
              </a:r>
              <a:r>
                <a:rPr lang="en-US" sz="2200" dirty="0" err="1">
                  <a:solidFill>
                    <a:srgbClr val="0B2F51"/>
                  </a:solidFill>
                  <a:latin typeface="Montserrat" pitchFamily="2" charset="77"/>
                </a:rPr>
                <a:t>conservadora</a:t>
              </a:r>
              <a:r>
                <a:rPr lang="en-US" sz="2200" dirty="0">
                  <a:solidFill>
                    <a:srgbClr val="0B2F51"/>
                  </a:solidFill>
                  <a:latin typeface="Montserrat" pitchFamily="2" charset="77"/>
                </a:rPr>
                <a:t>: 5% vs </a:t>
              </a:r>
              <a:r>
                <a:rPr lang="en-US" sz="2200" dirty="0" err="1">
                  <a:solidFill>
                    <a:srgbClr val="0B2F51"/>
                  </a:solidFill>
                  <a:latin typeface="Montserrat" pitchFamily="2" charset="77"/>
                </a:rPr>
                <a:t>permisiva</a:t>
              </a:r>
              <a:r>
                <a:rPr lang="en-US" sz="2200" dirty="0">
                  <a:solidFill>
                    <a:srgbClr val="0B2F51"/>
                  </a:solidFill>
                  <a:latin typeface="Montserrat" pitchFamily="2" charset="77"/>
                </a:rPr>
                <a:t>: 9% (</a:t>
              </a:r>
              <a:r>
                <a:rPr lang="en-US" sz="2200" dirty="0" err="1">
                  <a:solidFill>
                    <a:srgbClr val="0B2F51"/>
                  </a:solidFill>
                  <a:latin typeface="Montserrat" pitchFamily="2" charset="77"/>
                </a:rPr>
                <a:t>si</a:t>
              </a:r>
              <a:r>
                <a:rPr lang="en-US" sz="2200" dirty="0">
                  <a:solidFill>
                    <a:srgbClr val="0B2F51"/>
                  </a:solidFill>
                  <a:latin typeface="Montserrat" pitchFamily="2" charset="77"/>
                </a:rPr>
                <a:t> </a:t>
              </a:r>
              <a:r>
                <a:rPr lang="en-US" sz="2200" dirty="0" err="1">
                  <a:solidFill>
                    <a:srgbClr val="0B2F51"/>
                  </a:solidFill>
                  <a:latin typeface="Montserrat" pitchFamily="2" charset="77"/>
                </a:rPr>
                <a:t>ya</a:t>
              </a:r>
              <a:r>
                <a:rPr lang="en-US" sz="2200" dirty="0">
                  <a:solidFill>
                    <a:srgbClr val="0B2F51"/>
                  </a:solidFill>
                  <a:latin typeface="Montserrat" pitchFamily="2" charset="77"/>
                </a:rPr>
                <a:t> </a:t>
              </a:r>
              <a:r>
                <a:rPr lang="en-US" sz="2200" dirty="0" err="1">
                  <a:solidFill>
                    <a:srgbClr val="0B2F51"/>
                  </a:solidFill>
                  <a:latin typeface="Montserrat" pitchFamily="2" charset="77"/>
                </a:rPr>
                <a:t>recibió</a:t>
              </a:r>
              <a:r>
                <a:rPr lang="en-US" sz="2200" dirty="0">
                  <a:solidFill>
                    <a:srgbClr val="0B2F51"/>
                  </a:solidFill>
                  <a:latin typeface="Montserrat" pitchFamily="2" charset="77"/>
                </a:rPr>
                <a:t> </a:t>
              </a:r>
              <a:r>
                <a:rPr lang="en-US" sz="2200" dirty="0" err="1">
                  <a:solidFill>
                    <a:srgbClr val="0B2F51"/>
                  </a:solidFill>
                  <a:latin typeface="Montserrat" pitchFamily="2" charset="77"/>
                </a:rPr>
                <a:t>tratamiento</a:t>
              </a:r>
              <a:r>
                <a:rPr lang="en-US" sz="2200" dirty="0">
                  <a:solidFill>
                    <a:srgbClr val="0B2F51"/>
                  </a:solidFill>
                  <a:latin typeface="Montserrat" pitchFamily="2" charset="77"/>
                </a:rPr>
                <a:t> </a:t>
              </a:r>
              <a:r>
                <a:rPr lang="en-US" sz="2200" dirty="0" err="1">
                  <a:solidFill>
                    <a:srgbClr val="0B2F51"/>
                  </a:solidFill>
                  <a:latin typeface="Montserrat" pitchFamily="2" charset="77"/>
                </a:rPr>
                <a:t>endoscópico</a:t>
              </a:r>
              <a:r>
                <a:rPr lang="en-US" sz="2200" dirty="0">
                  <a:solidFill>
                    <a:srgbClr val="0B2F51"/>
                  </a:solidFill>
                  <a:latin typeface="Montserrat" pitchFamily="2" charset="77"/>
                </a:rPr>
                <a:t>).</a:t>
              </a:r>
              <a:endParaRPr lang="es-CO" sz="2200" dirty="0">
                <a:solidFill>
                  <a:srgbClr val="0B2F51"/>
                </a:solidFill>
                <a:latin typeface="Montserrat" pitchFamily="2" charset="77"/>
              </a:endParaRPr>
            </a:p>
            <a:p>
              <a:pPr marL="342900" indent="-342900">
                <a:buFont typeface="Arial" panose="020B0604020202020204" pitchFamily="34" charset="0"/>
                <a:buChar char="•"/>
              </a:pPr>
              <a:endParaRPr lang="es-CO" sz="2200" dirty="0">
                <a:solidFill>
                  <a:srgbClr val="0B2F51"/>
                </a:solidFill>
                <a:latin typeface="Montserrat" pitchFamily="2" charset="77"/>
              </a:endParaRPr>
            </a:p>
            <a:p>
              <a:pPr lvl="1" indent="-457200" algn="l" defTabSz="889000">
                <a:spcBef>
                  <a:spcPct val="0"/>
                </a:spcBef>
                <a:spcAft>
                  <a:spcPct val="15000"/>
                </a:spcAft>
                <a:buFont typeface="Arial" panose="020B0604020202020204" pitchFamily="34" charset="0"/>
                <a:buChar char="•"/>
              </a:pPr>
              <a:endParaRPr lang="es-CO" sz="2200" kern="1200" dirty="0">
                <a:solidFill>
                  <a:srgbClr val="0B2F51"/>
                </a:solidFill>
                <a:latin typeface="Montserrat" pitchFamily="2" charset="77"/>
              </a:endParaRPr>
            </a:p>
          </p:txBody>
        </p:sp>
      </p:grpSp>
      <p:grpSp>
        <p:nvGrpSpPr>
          <p:cNvPr id="11" name="Grupo 10">
            <a:extLst>
              <a:ext uri="{FF2B5EF4-FFF2-40B4-BE49-F238E27FC236}">
                <a16:creationId xmlns:a16="http://schemas.microsoft.com/office/drawing/2014/main" id="{30C7AABA-DD31-8545-9E7C-09D51AE05B98}"/>
              </a:ext>
            </a:extLst>
          </p:cNvPr>
          <p:cNvGrpSpPr/>
          <p:nvPr/>
        </p:nvGrpSpPr>
        <p:grpSpPr>
          <a:xfrm>
            <a:off x="6876914" y="567276"/>
            <a:ext cx="4932017" cy="3933286"/>
            <a:chOff x="5460741" y="747326"/>
            <a:chExt cx="4790079" cy="3239099"/>
          </a:xfrm>
        </p:grpSpPr>
        <p:sp>
          <p:nvSpPr>
            <p:cNvPr id="12" name="Rectángulo 11">
              <a:extLst>
                <a:ext uri="{FF2B5EF4-FFF2-40B4-BE49-F238E27FC236}">
                  <a16:creationId xmlns:a16="http://schemas.microsoft.com/office/drawing/2014/main" id="{2AF6CEC7-4FE3-574C-A1B6-3E8797037926}"/>
                </a:ext>
              </a:extLst>
            </p:cNvPr>
            <p:cNvSpPr/>
            <p:nvPr/>
          </p:nvSpPr>
          <p:spPr>
            <a:xfrm>
              <a:off x="5460741" y="747326"/>
              <a:ext cx="4790079" cy="3239099"/>
            </a:xfrm>
            <a:prstGeom prst="rect">
              <a:avLst/>
            </a:prstGeom>
          </p:spPr>
          <p:style>
            <a:lnRef idx="2">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13" name="CuadroTexto 12">
              <a:extLst>
                <a:ext uri="{FF2B5EF4-FFF2-40B4-BE49-F238E27FC236}">
                  <a16:creationId xmlns:a16="http://schemas.microsoft.com/office/drawing/2014/main" id="{093185A6-A92B-C543-B117-651F91E537BC}"/>
                </a:ext>
              </a:extLst>
            </p:cNvPr>
            <p:cNvSpPr txBox="1"/>
            <p:nvPr/>
          </p:nvSpPr>
          <p:spPr>
            <a:xfrm>
              <a:off x="5460741" y="747326"/>
              <a:ext cx="4790079" cy="3239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r>
                <a:rPr lang="es-CO" sz="2400" b="1" dirty="0">
                  <a:solidFill>
                    <a:srgbClr val="152B48"/>
                  </a:solidFill>
                  <a:latin typeface="Montserrat" pitchFamily="2" charset="77"/>
                </a:rPr>
                <a:t>GRE:</a:t>
              </a:r>
            </a:p>
            <a:p>
              <a:pPr marL="342900" indent="-342900">
                <a:buFont typeface="Arial" panose="020B0604020202020204" pitchFamily="34" charset="0"/>
                <a:buChar char="•"/>
              </a:pPr>
              <a:r>
                <a:rPr lang="es-CO" sz="2200" dirty="0">
                  <a:solidFill>
                    <a:srgbClr val="152B48"/>
                  </a:solidFill>
                  <a:latin typeface="Montserrat" pitchFamily="2" charset="77"/>
                </a:rPr>
                <a:t>Si Hb &lt;7g/dL o &lt;8mg/dl (várices).</a:t>
              </a:r>
            </a:p>
            <a:p>
              <a:pPr marL="342900" indent="-342900">
                <a:buFont typeface="Arial" panose="020B0604020202020204" pitchFamily="34" charset="0"/>
                <a:buChar char="•"/>
              </a:pPr>
              <a:r>
                <a:rPr lang="es-CO" sz="2200" dirty="0">
                  <a:solidFill>
                    <a:srgbClr val="152B48"/>
                  </a:solidFill>
                  <a:latin typeface="Montserrat" pitchFamily="2" charset="77"/>
                </a:rPr>
                <a:t>Shock hipovolémico, enfermedad coronaria.</a:t>
              </a:r>
            </a:p>
            <a:p>
              <a:r>
                <a:rPr lang="es-CO" sz="2400" b="1" dirty="0">
                  <a:solidFill>
                    <a:srgbClr val="152B48"/>
                  </a:solidFill>
                  <a:latin typeface="Montserrat" pitchFamily="2" charset="77"/>
                </a:rPr>
                <a:t>Plaquetas:</a:t>
              </a:r>
            </a:p>
            <a:p>
              <a:pPr marL="342900" indent="-342900">
                <a:buFont typeface="Arial" panose="020B0604020202020204" pitchFamily="34" charset="0"/>
                <a:buChar char="•"/>
              </a:pPr>
              <a:r>
                <a:rPr lang="es-CO" sz="2200" dirty="0">
                  <a:solidFill>
                    <a:srgbClr val="152B48"/>
                  </a:solidFill>
                  <a:latin typeface="Montserrat" pitchFamily="2" charset="77"/>
                </a:rPr>
                <a:t>&lt;50.000 y sangrado activo.</a:t>
              </a:r>
            </a:p>
            <a:p>
              <a:r>
                <a:rPr lang="es-CO" sz="2400" b="1" dirty="0">
                  <a:solidFill>
                    <a:srgbClr val="152B48"/>
                  </a:solidFill>
                  <a:latin typeface="Montserrat" pitchFamily="2" charset="77"/>
                </a:rPr>
                <a:t>PFC:</a:t>
              </a:r>
            </a:p>
            <a:p>
              <a:pPr marL="342900" indent="-342900">
                <a:buFont typeface="Arial" panose="020B0604020202020204" pitchFamily="34" charset="0"/>
                <a:buChar char="•"/>
              </a:pPr>
              <a:r>
                <a:rPr lang="es-CO" sz="2200" dirty="0">
                  <a:solidFill>
                    <a:srgbClr val="152B48"/>
                  </a:solidFill>
                  <a:latin typeface="Montserrat" pitchFamily="2" charset="77"/>
                </a:rPr>
                <a:t>INR &gt;1.5 en paciente no cirrótico.</a:t>
              </a:r>
            </a:p>
            <a:p>
              <a:pPr marL="342900" indent="-342900">
                <a:buFont typeface="Arial" panose="020B0604020202020204" pitchFamily="34" charset="0"/>
                <a:buChar char="•"/>
              </a:pPr>
              <a:endParaRPr lang="es-CO" sz="2400" dirty="0">
                <a:solidFill>
                  <a:srgbClr val="152B48"/>
                </a:solidFill>
                <a:latin typeface="Montserrat" pitchFamily="2" charset="77"/>
              </a:endParaRPr>
            </a:p>
            <a:p>
              <a:pPr marL="342900" indent="-342900">
                <a:buFont typeface="Arial" panose="020B0604020202020204" pitchFamily="34" charset="0"/>
                <a:buChar char="•"/>
              </a:pPr>
              <a:endParaRPr lang="es-CO" sz="2400" kern="1200" dirty="0">
                <a:solidFill>
                  <a:srgbClr val="152B48"/>
                </a:solidFill>
                <a:latin typeface="Montserrat" pitchFamily="2" charset="77"/>
              </a:endParaRPr>
            </a:p>
          </p:txBody>
        </p:sp>
      </p:grpSp>
    </p:spTree>
    <p:extLst>
      <p:ext uri="{BB962C8B-B14F-4D97-AF65-F5344CB8AC3E}">
        <p14:creationId xmlns:p14="http://schemas.microsoft.com/office/powerpoint/2010/main" val="414018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C21BE-4EA1-6D48-B392-7C46678C760A}"/>
              </a:ext>
            </a:extLst>
          </p:cNvPr>
          <p:cNvSpPr>
            <a:spLocks noGrp="1"/>
          </p:cNvSpPr>
          <p:nvPr>
            <p:ph type="title"/>
          </p:nvPr>
        </p:nvSpPr>
        <p:spPr>
          <a:xfrm>
            <a:off x="481012" y="117648"/>
            <a:ext cx="10515600" cy="1325563"/>
          </a:xfrm>
        </p:spPr>
        <p:txBody>
          <a:bodyPr/>
          <a:lstStyle/>
          <a:p>
            <a:r>
              <a:rPr lang="es-CO" dirty="0"/>
              <a:t>Inhibidores de bomba de protones</a:t>
            </a:r>
          </a:p>
        </p:txBody>
      </p:sp>
      <p:sp>
        <p:nvSpPr>
          <p:cNvPr id="3" name="Marcador de contenido 2">
            <a:extLst>
              <a:ext uri="{FF2B5EF4-FFF2-40B4-BE49-F238E27FC236}">
                <a16:creationId xmlns:a16="http://schemas.microsoft.com/office/drawing/2014/main" id="{6590030D-2CC0-A040-9E76-1E130119373C}"/>
              </a:ext>
            </a:extLst>
          </p:cNvPr>
          <p:cNvSpPr>
            <a:spLocks noGrp="1"/>
          </p:cNvSpPr>
          <p:nvPr>
            <p:ph idx="1"/>
          </p:nvPr>
        </p:nvSpPr>
        <p:spPr>
          <a:xfrm>
            <a:off x="762001" y="1562914"/>
            <a:ext cx="10667997" cy="2090392"/>
          </a:xfrm>
        </p:spPr>
        <p:txBody>
          <a:bodyPr>
            <a:normAutofit/>
          </a:bodyPr>
          <a:lstStyle/>
          <a:p>
            <a:pPr>
              <a:lnSpc>
                <a:spcPct val="100000"/>
              </a:lnSpc>
            </a:pPr>
            <a:r>
              <a:rPr lang="es-CO" sz="2400" dirty="0"/>
              <a:t>Al sospechar HTDS – práctica controversial.</a:t>
            </a:r>
          </a:p>
          <a:p>
            <a:pPr>
              <a:lnSpc>
                <a:spcPct val="100000"/>
              </a:lnSpc>
            </a:pPr>
            <a:r>
              <a:rPr lang="es-CO" sz="2400" dirty="0"/>
              <a:t>Eleva el pH, con esto estabiliza el coágulo.</a:t>
            </a:r>
          </a:p>
          <a:p>
            <a:pPr>
              <a:lnSpc>
                <a:spcPct val="100000"/>
              </a:lnSpc>
            </a:pPr>
            <a:r>
              <a:rPr lang="es-CO" sz="2400" dirty="0"/>
              <a:t>Aclara estigmas endoscípicos.</a:t>
            </a:r>
          </a:p>
        </p:txBody>
      </p:sp>
      <p:sp>
        <p:nvSpPr>
          <p:cNvPr id="4" name="Marcador de contenido 3">
            <a:extLst>
              <a:ext uri="{FF2B5EF4-FFF2-40B4-BE49-F238E27FC236}">
                <a16:creationId xmlns:a16="http://schemas.microsoft.com/office/drawing/2014/main" id="{A68EF099-B9F0-C144-9E23-11FF29B900B0}"/>
              </a:ext>
            </a:extLst>
          </p:cNvPr>
          <p:cNvSpPr>
            <a:spLocks noGrp="1"/>
          </p:cNvSpPr>
          <p:nvPr>
            <p:ph idx="13"/>
          </p:nvPr>
        </p:nvSpPr>
        <p:spPr>
          <a:xfrm>
            <a:off x="5226866" y="3429000"/>
            <a:ext cx="6684145" cy="2413346"/>
          </a:xfrm>
        </p:spPr>
        <p:txBody>
          <a:bodyPr>
            <a:noAutofit/>
          </a:bodyPr>
          <a:lstStyle/>
          <a:p>
            <a:pPr>
              <a:lnSpc>
                <a:spcPct val="100000"/>
              </a:lnSpc>
            </a:pPr>
            <a:r>
              <a:rPr lang="es-CO" sz="2400" dirty="0"/>
              <a:t>No diferencia entre uso continuo vs intermitente:</a:t>
            </a:r>
          </a:p>
          <a:p>
            <a:pPr lvl="1">
              <a:lnSpc>
                <a:spcPct val="100000"/>
              </a:lnSpc>
            </a:pPr>
            <a:r>
              <a:rPr lang="es-CO" sz="2200" dirty="0"/>
              <a:t>Tolerancia a la vía oral.</a:t>
            </a:r>
          </a:p>
          <a:p>
            <a:pPr>
              <a:lnSpc>
                <a:spcPct val="100000"/>
              </a:lnSpc>
            </a:pPr>
            <a:r>
              <a:rPr lang="es-CO" sz="2400" dirty="0"/>
              <a:t>Omeprazol 80 mg VO inicial, luego 40 cada 12 horas.</a:t>
            </a:r>
          </a:p>
          <a:p>
            <a:pPr>
              <a:lnSpc>
                <a:spcPct val="100000"/>
              </a:lnSpc>
            </a:pPr>
            <a:r>
              <a:rPr lang="es-CO" sz="2400" dirty="0"/>
              <a:t>Pacientes SIN estigmas de alto riesgo: cambiar a IBP a dosis standard.</a:t>
            </a:r>
          </a:p>
          <a:p>
            <a:pPr>
              <a:lnSpc>
                <a:spcPct val="100000"/>
              </a:lnSpc>
            </a:pPr>
            <a:endParaRPr lang="es-CO" sz="2400" dirty="0"/>
          </a:p>
        </p:txBody>
      </p:sp>
    </p:spTree>
    <p:extLst>
      <p:ext uri="{BB962C8B-B14F-4D97-AF65-F5344CB8AC3E}">
        <p14:creationId xmlns:p14="http://schemas.microsoft.com/office/powerpoint/2010/main" val="427338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6187E5D-0E51-B541-BA16-318E1156C35F}"/>
              </a:ext>
            </a:extLst>
          </p:cNvPr>
          <p:cNvGrpSpPr/>
          <p:nvPr/>
        </p:nvGrpSpPr>
        <p:grpSpPr>
          <a:xfrm>
            <a:off x="844491" y="465676"/>
            <a:ext cx="5272529" cy="576000"/>
            <a:chOff x="97" y="171326"/>
            <a:chExt cx="4790079" cy="576000"/>
          </a:xfrm>
          <a:solidFill>
            <a:srgbClr val="152B48"/>
          </a:solidFill>
        </p:grpSpPr>
        <p:sp>
          <p:nvSpPr>
            <p:cNvPr id="6" name="Rectángulo 5">
              <a:extLst>
                <a:ext uri="{FF2B5EF4-FFF2-40B4-BE49-F238E27FC236}">
                  <a16:creationId xmlns:a16="http://schemas.microsoft.com/office/drawing/2014/main" id="{BAFFC703-8E7A-FD43-90EF-4480699854B2}"/>
                </a:ext>
              </a:extLst>
            </p:cNvPr>
            <p:cNvSpPr/>
            <p:nvPr/>
          </p:nvSpPr>
          <p:spPr>
            <a:xfrm>
              <a:off x="97" y="171326"/>
              <a:ext cx="4790079" cy="576000"/>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CuadroTexto 6">
              <a:extLst>
                <a:ext uri="{FF2B5EF4-FFF2-40B4-BE49-F238E27FC236}">
                  <a16:creationId xmlns:a16="http://schemas.microsoft.com/office/drawing/2014/main" id="{1FB2DE75-F0C6-334A-9EC0-FA9A9CE4F3E1}"/>
                </a:ext>
              </a:extLst>
            </p:cNvPr>
            <p:cNvSpPr txBox="1"/>
            <p:nvPr/>
          </p:nvSpPr>
          <p:spPr>
            <a:xfrm>
              <a:off x="97" y="171326"/>
              <a:ext cx="4790079"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400" b="1" kern="1200" dirty="0" err="1">
                  <a:latin typeface="Montserrat" pitchFamily="2" charset="77"/>
                </a:rPr>
                <a:t>Proquinéticos</a:t>
              </a:r>
              <a:endParaRPr lang="es-CO" sz="2400" b="1" kern="1200" dirty="0">
                <a:latin typeface="Montserrat" pitchFamily="2" charset="77"/>
              </a:endParaRPr>
            </a:p>
          </p:txBody>
        </p:sp>
      </p:grpSp>
      <p:grpSp>
        <p:nvGrpSpPr>
          <p:cNvPr id="8" name="Grupo 7">
            <a:extLst>
              <a:ext uri="{FF2B5EF4-FFF2-40B4-BE49-F238E27FC236}">
                <a16:creationId xmlns:a16="http://schemas.microsoft.com/office/drawing/2014/main" id="{2E493C26-528D-614A-826C-D4F0C5B4E95F}"/>
              </a:ext>
            </a:extLst>
          </p:cNvPr>
          <p:cNvGrpSpPr/>
          <p:nvPr/>
        </p:nvGrpSpPr>
        <p:grpSpPr>
          <a:xfrm>
            <a:off x="844491" y="1041677"/>
            <a:ext cx="5272529" cy="2634491"/>
            <a:chOff x="97" y="747326"/>
            <a:chExt cx="4790079" cy="3239099"/>
          </a:xfrm>
        </p:grpSpPr>
        <p:sp>
          <p:nvSpPr>
            <p:cNvPr id="9" name="Rectángulo 8">
              <a:extLst>
                <a:ext uri="{FF2B5EF4-FFF2-40B4-BE49-F238E27FC236}">
                  <a16:creationId xmlns:a16="http://schemas.microsoft.com/office/drawing/2014/main" id="{FE7E731F-A306-ED49-A031-4DA68137D121}"/>
                </a:ext>
              </a:extLst>
            </p:cNvPr>
            <p:cNvSpPr/>
            <p:nvPr/>
          </p:nvSpPr>
          <p:spPr>
            <a:xfrm>
              <a:off x="97" y="747326"/>
              <a:ext cx="4790079" cy="323909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CuadroTexto 9">
              <a:extLst>
                <a:ext uri="{FF2B5EF4-FFF2-40B4-BE49-F238E27FC236}">
                  <a16:creationId xmlns:a16="http://schemas.microsoft.com/office/drawing/2014/main" id="{B666A17A-A36E-CF4A-B58A-E8153464D263}"/>
                </a:ext>
              </a:extLst>
            </p:cNvPr>
            <p:cNvSpPr txBox="1"/>
            <p:nvPr/>
          </p:nvSpPr>
          <p:spPr>
            <a:xfrm>
              <a:off x="97" y="747326"/>
              <a:ext cx="4790079" cy="3239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indent="-342900">
                <a:buFont typeface="Arial" panose="020B0604020202020204" pitchFamily="34" charset="0"/>
                <a:buChar char="•"/>
              </a:pPr>
              <a:r>
                <a:rPr lang="es-CO" sz="2200" dirty="0">
                  <a:solidFill>
                    <a:srgbClr val="0B2F51"/>
                  </a:solidFill>
                  <a:latin typeface="Montserrat" pitchFamily="2" charset="77"/>
                </a:rPr>
                <a:t>No de rutina.</a:t>
              </a:r>
            </a:p>
            <a:p>
              <a:pPr marL="342900" indent="-342900">
                <a:buFont typeface="Arial" panose="020B0604020202020204" pitchFamily="34" charset="0"/>
                <a:buChar char="•"/>
              </a:pPr>
              <a:r>
                <a:rPr lang="es-CO" sz="2200" dirty="0" err="1">
                  <a:solidFill>
                    <a:srgbClr val="0B2F51"/>
                  </a:solidFill>
                  <a:latin typeface="Montserrat" pitchFamily="2" charset="77"/>
                </a:rPr>
                <a:t>Eritromicina</a:t>
              </a:r>
              <a:r>
                <a:rPr lang="es-CO" sz="2200" dirty="0">
                  <a:solidFill>
                    <a:srgbClr val="0B2F51"/>
                  </a:solidFill>
                  <a:latin typeface="Montserrat" pitchFamily="2" charset="77"/>
                </a:rPr>
                <a:t> 250mg IV.</a:t>
              </a:r>
            </a:p>
            <a:p>
              <a:pPr marL="342900" indent="-342900">
                <a:buFont typeface="Arial" panose="020B0604020202020204" pitchFamily="34" charset="0"/>
                <a:buChar char="•"/>
              </a:pPr>
              <a:r>
                <a:rPr lang="es-CO" sz="2200" dirty="0">
                  <a:solidFill>
                    <a:srgbClr val="0B2F51"/>
                  </a:solidFill>
                  <a:latin typeface="Montserrat" pitchFamily="2" charset="77"/>
                </a:rPr>
                <a:t>Necesidad  2da mirada EDS.</a:t>
              </a:r>
            </a:p>
            <a:p>
              <a:pPr marL="342900" indent="-342900">
                <a:buFont typeface="Arial" panose="020B0604020202020204" pitchFamily="34" charset="0"/>
                <a:buChar char="•"/>
              </a:pPr>
              <a:r>
                <a:rPr lang="es-CO" sz="2200" dirty="0">
                  <a:solidFill>
                    <a:srgbClr val="0B2F51"/>
                  </a:solidFill>
                  <a:latin typeface="Montserrat" pitchFamily="2" charset="77"/>
                </a:rPr>
                <a:t>No   mortalidad, estancia </a:t>
              </a:r>
              <a:r>
                <a:rPr lang="es-CO" sz="2200" dirty="0" err="1">
                  <a:solidFill>
                    <a:srgbClr val="0B2F51"/>
                  </a:solidFill>
                  <a:latin typeface="Montserrat" pitchFamily="2" charset="77"/>
                </a:rPr>
                <a:t>hosp</a:t>
              </a:r>
              <a:r>
                <a:rPr lang="es-CO" sz="2200" dirty="0">
                  <a:solidFill>
                    <a:srgbClr val="0B2F51"/>
                  </a:solidFill>
                  <a:latin typeface="Montserrat" pitchFamily="2" charset="77"/>
                </a:rPr>
                <a:t>.</a:t>
              </a:r>
            </a:p>
            <a:p>
              <a:pPr marL="342900" indent="-342900">
                <a:buFont typeface="Arial" panose="020B0604020202020204" pitchFamily="34" charset="0"/>
                <a:buChar char="•"/>
              </a:pPr>
              <a:r>
                <a:rPr lang="es-CO" sz="2200" dirty="0">
                  <a:solidFill>
                    <a:srgbClr val="0B2F51"/>
                  </a:solidFill>
                  <a:latin typeface="Montserrat" pitchFamily="2" charset="77"/>
                </a:rPr>
                <a:t>Solo en paciente con estómago lleno o coágulos.</a:t>
              </a:r>
            </a:p>
            <a:p>
              <a:pPr lvl="1" indent="-457200" algn="l" defTabSz="889000">
                <a:spcBef>
                  <a:spcPct val="0"/>
                </a:spcBef>
                <a:spcAft>
                  <a:spcPct val="15000"/>
                </a:spcAft>
                <a:buFont typeface="Arial" panose="020B0604020202020204" pitchFamily="34" charset="0"/>
                <a:buChar char="•"/>
              </a:pPr>
              <a:endParaRPr lang="es-CO" sz="2200" kern="1200" dirty="0">
                <a:solidFill>
                  <a:srgbClr val="0B2F51"/>
                </a:solidFill>
                <a:latin typeface="Montserrat" pitchFamily="2" charset="77"/>
              </a:endParaRPr>
            </a:p>
          </p:txBody>
        </p:sp>
      </p:grpSp>
      <p:grpSp>
        <p:nvGrpSpPr>
          <p:cNvPr id="11" name="Grupo 10">
            <a:extLst>
              <a:ext uri="{FF2B5EF4-FFF2-40B4-BE49-F238E27FC236}">
                <a16:creationId xmlns:a16="http://schemas.microsoft.com/office/drawing/2014/main" id="{05C964CF-6FE6-984D-B81B-FC8964758B17}"/>
              </a:ext>
            </a:extLst>
          </p:cNvPr>
          <p:cNvGrpSpPr/>
          <p:nvPr/>
        </p:nvGrpSpPr>
        <p:grpSpPr>
          <a:xfrm>
            <a:off x="6654637" y="465676"/>
            <a:ext cx="4825322" cy="576000"/>
            <a:chOff x="97" y="171326"/>
            <a:chExt cx="4790079" cy="576000"/>
          </a:xfrm>
          <a:solidFill>
            <a:srgbClr val="152B48"/>
          </a:solidFill>
        </p:grpSpPr>
        <p:sp>
          <p:nvSpPr>
            <p:cNvPr id="12" name="Rectángulo 11">
              <a:extLst>
                <a:ext uri="{FF2B5EF4-FFF2-40B4-BE49-F238E27FC236}">
                  <a16:creationId xmlns:a16="http://schemas.microsoft.com/office/drawing/2014/main" id="{50C17B01-D170-6148-B973-AFD8F55A662D}"/>
                </a:ext>
              </a:extLst>
            </p:cNvPr>
            <p:cNvSpPr/>
            <p:nvPr/>
          </p:nvSpPr>
          <p:spPr>
            <a:xfrm>
              <a:off x="97" y="171326"/>
              <a:ext cx="4790079" cy="576000"/>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CuadroTexto 12">
              <a:extLst>
                <a:ext uri="{FF2B5EF4-FFF2-40B4-BE49-F238E27FC236}">
                  <a16:creationId xmlns:a16="http://schemas.microsoft.com/office/drawing/2014/main" id="{D8021A03-D6F3-9C47-8384-AB6F434F65B8}"/>
                </a:ext>
              </a:extLst>
            </p:cNvPr>
            <p:cNvSpPr txBox="1"/>
            <p:nvPr/>
          </p:nvSpPr>
          <p:spPr>
            <a:xfrm>
              <a:off x="97" y="171326"/>
              <a:ext cx="4790079"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CO" sz="2400" b="1" dirty="0" err="1">
                  <a:latin typeface="Montserrat" pitchFamily="2" charset="77"/>
                </a:rPr>
                <a:t>Somatostatina</a:t>
              </a:r>
              <a:r>
                <a:rPr lang="es-CO" sz="2400" b="1" dirty="0">
                  <a:latin typeface="Montserrat" pitchFamily="2" charset="77"/>
                </a:rPr>
                <a:t> – </a:t>
              </a:r>
              <a:r>
                <a:rPr lang="es-CO" sz="2400" b="1" dirty="0" err="1">
                  <a:latin typeface="Montserrat" pitchFamily="2" charset="77"/>
                </a:rPr>
                <a:t>Ocreótide</a:t>
              </a:r>
              <a:endParaRPr lang="es-CO" sz="2400" b="1" kern="1200" dirty="0">
                <a:latin typeface="Montserrat" pitchFamily="2" charset="77"/>
              </a:endParaRPr>
            </a:p>
          </p:txBody>
        </p:sp>
      </p:grpSp>
      <p:grpSp>
        <p:nvGrpSpPr>
          <p:cNvPr id="14" name="Grupo 13">
            <a:extLst>
              <a:ext uri="{FF2B5EF4-FFF2-40B4-BE49-F238E27FC236}">
                <a16:creationId xmlns:a16="http://schemas.microsoft.com/office/drawing/2014/main" id="{66488FCC-1C45-A240-BFCD-B6ECE5F3317B}"/>
              </a:ext>
            </a:extLst>
          </p:cNvPr>
          <p:cNvGrpSpPr/>
          <p:nvPr/>
        </p:nvGrpSpPr>
        <p:grpSpPr>
          <a:xfrm>
            <a:off x="6654637" y="1041677"/>
            <a:ext cx="4825322" cy="2634491"/>
            <a:chOff x="97" y="747326"/>
            <a:chExt cx="4790079" cy="3239099"/>
          </a:xfrm>
        </p:grpSpPr>
        <p:sp>
          <p:nvSpPr>
            <p:cNvPr id="15" name="Rectángulo 14">
              <a:extLst>
                <a:ext uri="{FF2B5EF4-FFF2-40B4-BE49-F238E27FC236}">
                  <a16:creationId xmlns:a16="http://schemas.microsoft.com/office/drawing/2014/main" id="{274BD4C2-5F8D-094B-B932-377425241397}"/>
                </a:ext>
              </a:extLst>
            </p:cNvPr>
            <p:cNvSpPr/>
            <p:nvPr/>
          </p:nvSpPr>
          <p:spPr>
            <a:xfrm>
              <a:off x="97" y="747326"/>
              <a:ext cx="4790079" cy="3239099"/>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 name="CuadroTexto 15">
              <a:extLst>
                <a:ext uri="{FF2B5EF4-FFF2-40B4-BE49-F238E27FC236}">
                  <a16:creationId xmlns:a16="http://schemas.microsoft.com/office/drawing/2014/main" id="{F8ECB624-9F87-3A49-A18B-348B170AFA64}"/>
                </a:ext>
              </a:extLst>
            </p:cNvPr>
            <p:cNvSpPr txBox="1"/>
            <p:nvPr/>
          </p:nvSpPr>
          <p:spPr>
            <a:xfrm>
              <a:off x="97" y="747326"/>
              <a:ext cx="4790079" cy="3239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indent="-342900">
                <a:buFont typeface="Arial" panose="020B0604020202020204" pitchFamily="34" charset="0"/>
                <a:buChar char="•"/>
              </a:pPr>
              <a:r>
                <a:rPr lang="es-CO" sz="2200" dirty="0">
                  <a:solidFill>
                    <a:srgbClr val="0B2F51"/>
                  </a:solidFill>
                  <a:latin typeface="Montserrat" pitchFamily="2" charset="77"/>
                </a:rPr>
                <a:t>Solo en HTDS por várices.</a:t>
              </a:r>
            </a:p>
            <a:p>
              <a:endParaRPr lang="es-CO" sz="2200" dirty="0">
                <a:solidFill>
                  <a:srgbClr val="0B2F51"/>
                </a:solidFill>
                <a:latin typeface="Montserrat" pitchFamily="2" charset="77"/>
              </a:endParaRPr>
            </a:p>
            <a:p>
              <a:pPr marL="342900" indent="-342900">
                <a:buFont typeface="Arial" panose="020B0604020202020204" pitchFamily="34" charset="0"/>
                <a:buChar char="•"/>
              </a:pPr>
              <a:r>
                <a:rPr lang="es-CO" sz="2200" dirty="0">
                  <a:solidFill>
                    <a:srgbClr val="0B2F51"/>
                  </a:solidFill>
                  <a:latin typeface="Montserrat" pitchFamily="2" charset="77"/>
                </a:rPr>
                <a:t>Último recurso en sangrando no controlado a la espera de una terapia definitiva.</a:t>
              </a:r>
            </a:p>
            <a:p>
              <a:pPr lvl="1" indent="-457200" algn="l" defTabSz="889000">
                <a:spcBef>
                  <a:spcPct val="0"/>
                </a:spcBef>
                <a:spcAft>
                  <a:spcPct val="15000"/>
                </a:spcAft>
                <a:buFont typeface="Arial" panose="020B0604020202020204" pitchFamily="34" charset="0"/>
                <a:buChar char="•"/>
              </a:pPr>
              <a:endParaRPr lang="es-CO" sz="2200" kern="1200" dirty="0">
                <a:solidFill>
                  <a:srgbClr val="0B2F51"/>
                </a:solidFill>
                <a:latin typeface="Montserrat" pitchFamily="2" charset="77"/>
              </a:endParaRPr>
            </a:p>
          </p:txBody>
        </p:sp>
      </p:grpSp>
    </p:spTree>
    <p:extLst>
      <p:ext uri="{BB962C8B-B14F-4D97-AF65-F5344CB8AC3E}">
        <p14:creationId xmlns:p14="http://schemas.microsoft.com/office/powerpoint/2010/main" val="12510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5E2F39A-804F-714A-B134-14A8577660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7308" y="-510"/>
            <a:ext cx="5389776" cy="1793983"/>
          </a:xfrm>
          <a:prstGeom prst="rect">
            <a:avLst/>
          </a:prstGeom>
        </p:spPr>
      </p:pic>
      <p:pic>
        <p:nvPicPr>
          <p:cNvPr id="6" name="Imagen 5" descr="Interfaz de usuario gráfica, Texto, Aplicación&#10;&#10;Descripción generada automáticamente">
            <a:extLst>
              <a:ext uri="{FF2B5EF4-FFF2-40B4-BE49-F238E27FC236}">
                <a16:creationId xmlns:a16="http://schemas.microsoft.com/office/drawing/2014/main" id="{B9FD6A8D-F601-344D-8404-0AA2435F7A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308" y="1650593"/>
            <a:ext cx="5068692" cy="2330857"/>
          </a:xfrm>
          <a:prstGeom prst="rect">
            <a:avLst/>
          </a:prstGeom>
        </p:spPr>
      </p:pic>
      <p:pic>
        <p:nvPicPr>
          <p:cNvPr id="7" name="Imagen 6">
            <a:extLst>
              <a:ext uri="{FF2B5EF4-FFF2-40B4-BE49-F238E27FC236}">
                <a16:creationId xmlns:a16="http://schemas.microsoft.com/office/drawing/2014/main" id="{A686F392-F6A2-2748-863C-AD13B16413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30820" y="4443606"/>
            <a:ext cx="4322978" cy="2141098"/>
          </a:xfrm>
          <a:prstGeom prst="rect">
            <a:avLst/>
          </a:prstGeom>
        </p:spPr>
      </p:pic>
      <p:pic>
        <p:nvPicPr>
          <p:cNvPr id="8" name="Imagen 7" descr="Una captura de pantalla de una computadora&#10;&#10;Descripción generada automáticamente">
            <a:extLst>
              <a:ext uri="{FF2B5EF4-FFF2-40B4-BE49-F238E27FC236}">
                <a16:creationId xmlns:a16="http://schemas.microsoft.com/office/drawing/2014/main" id="{A6706BA1-A401-8B4A-8F0E-6388784A9B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30820" y="205641"/>
            <a:ext cx="4454956" cy="4078481"/>
          </a:xfrm>
          <a:prstGeom prst="rect">
            <a:avLst/>
          </a:prstGeom>
        </p:spPr>
      </p:pic>
    </p:spTree>
    <p:extLst>
      <p:ext uri="{BB962C8B-B14F-4D97-AF65-F5344CB8AC3E}">
        <p14:creationId xmlns:p14="http://schemas.microsoft.com/office/powerpoint/2010/main" val="4149138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8139F-867D-F241-B569-0B0088871E43}"/>
              </a:ext>
            </a:extLst>
          </p:cNvPr>
          <p:cNvSpPr>
            <a:spLocks noGrp="1"/>
          </p:cNvSpPr>
          <p:nvPr>
            <p:ph type="title"/>
          </p:nvPr>
        </p:nvSpPr>
        <p:spPr>
          <a:xfrm>
            <a:off x="685801" y="189151"/>
            <a:ext cx="10515600" cy="1325563"/>
          </a:xfrm>
        </p:spPr>
        <p:txBody>
          <a:bodyPr/>
          <a:lstStyle/>
          <a:p>
            <a:r>
              <a:rPr lang="es-CO" dirty="0"/>
              <a:t>Endoscopia digestiva superior</a:t>
            </a:r>
          </a:p>
        </p:txBody>
      </p:sp>
      <p:sp>
        <p:nvSpPr>
          <p:cNvPr id="3" name="Marcador de contenido 2">
            <a:extLst>
              <a:ext uri="{FF2B5EF4-FFF2-40B4-BE49-F238E27FC236}">
                <a16:creationId xmlns:a16="http://schemas.microsoft.com/office/drawing/2014/main" id="{5C3F617A-C844-5D4B-AEF1-19DA78CCF88D}"/>
              </a:ext>
            </a:extLst>
          </p:cNvPr>
          <p:cNvSpPr>
            <a:spLocks noGrp="1"/>
          </p:cNvSpPr>
          <p:nvPr>
            <p:ph idx="1"/>
          </p:nvPr>
        </p:nvSpPr>
        <p:spPr>
          <a:xfrm>
            <a:off x="1171576" y="1514714"/>
            <a:ext cx="10667997" cy="2090392"/>
          </a:xfrm>
        </p:spPr>
        <p:txBody>
          <a:bodyPr>
            <a:normAutofit/>
          </a:bodyPr>
          <a:lstStyle/>
          <a:p>
            <a:pPr>
              <a:lnSpc>
                <a:spcPct val="100000"/>
              </a:lnSpc>
            </a:pPr>
            <a:r>
              <a:rPr lang="es-CO" sz="2800" dirty="0"/>
              <a:t>Medida diagnóstica y terapéutica.</a:t>
            </a:r>
          </a:p>
          <a:p>
            <a:pPr>
              <a:lnSpc>
                <a:spcPct val="100000"/>
              </a:lnSpc>
            </a:pPr>
            <a:r>
              <a:rPr lang="es-CO" sz="2800" dirty="0"/>
              <a:t>Dentro de 24 horas de ingreso del paciente.</a:t>
            </a:r>
          </a:p>
          <a:p>
            <a:pPr>
              <a:lnSpc>
                <a:spcPct val="100000"/>
              </a:lnSpc>
            </a:pPr>
            <a:r>
              <a:rPr lang="es-CO" sz="2800" dirty="0"/>
              <a:t>Menor de 12 horas: evitar pobre reanimación del paciente.</a:t>
            </a:r>
          </a:p>
        </p:txBody>
      </p:sp>
    </p:spTree>
    <p:extLst>
      <p:ext uri="{BB962C8B-B14F-4D97-AF65-F5344CB8AC3E}">
        <p14:creationId xmlns:p14="http://schemas.microsoft.com/office/powerpoint/2010/main" val="321754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10">
            <a:extLst>
              <a:ext uri="{FF2B5EF4-FFF2-40B4-BE49-F238E27FC236}">
                <a16:creationId xmlns:a16="http://schemas.microsoft.com/office/drawing/2014/main" id="{C4669D3C-AE1E-2D4C-A029-4D014122DA09}"/>
              </a:ext>
            </a:extLst>
          </p:cNvPr>
          <p:cNvGraphicFramePr>
            <a:graphicFrameLocks/>
          </p:cNvGraphicFramePr>
          <p:nvPr>
            <p:extLst>
              <p:ext uri="{D42A27DB-BD31-4B8C-83A1-F6EECF244321}">
                <p14:modId xmlns:p14="http://schemas.microsoft.com/office/powerpoint/2010/main" val="2632973419"/>
              </p:ext>
            </p:extLst>
          </p:nvPr>
        </p:nvGraphicFramePr>
        <p:xfrm>
          <a:off x="518293" y="366790"/>
          <a:ext cx="11387958" cy="3098871"/>
        </p:xfrm>
        <a:graphic>
          <a:graphicData uri="http://schemas.openxmlformats.org/drawingml/2006/table">
            <a:tbl>
              <a:tblPr firstRow="1" bandRow="1">
                <a:tableStyleId>{21E4AEA4-8DFA-4A89-87EB-49C32662AFE0}</a:tableStyleId>
              </a:tblPr>
              <a:tblGrid>
                <a:gridCol w="1072779">
                  <a:extLst>
                    <a:ext uri="{9D8B030D-6E8A-4147-A177-3AD203B41FA5}">
                      <a16:colId xmlns:a16="http://schemas.microsoft.com/office/drawing/2014/main" val="20000"/>
                    </a:ext>
                  </a:extLst>
                </a:gridCol>
                <a:gridCol w="3729968">
                  <a:extLst>
                    <a:ext uri="{9D8B030D-6E8A-4147-A177-3AD203B41FA5}">
                      <a16:colId xmlns:a16="http://schemas.microsoft.com/office/drawing/2014/main" val="20001"/>
                    </a:ext>
                  </a:extLst>
                </a:gridCol>
                <a:gridCol w="2465649">
                  <a:extLst>
                    <a:ext uri="{9D8B030D-6E8A-4147-A177-3AD203B41FA5}">
                      <a16:colId xmlns:a16="http://schemas.microsoft.com/office/drawing/2014/main" val="20002"/>
                    </a:ext>
                  </a:extLst>
                </a:gridCol>
                <a:gridCol w="1985962">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468435">
                <a:tc>
                  <a:txBody>
                    <a:bodyPr/>
                    <a:lstStyle/>
                    <a:p>
                      <a:pPr algn="ctr"/>
                      <a:endParaRPr lang="es-CO" sz="1800" b="1" dirty="0">
                        <a:solidFill>
                          <a:srgbClr val="0B2F51"/>
                        </a:solidFill>
                        <a:latin typeface="Montserrat" pitchFamily="2" charset="77"/>
                      </a:endParaRPr>
                    </a:p>
                  </a:txBody>
                  <a:tcPr anchor="ctr"/>
                </a:tc>
                <a:tc>
                  <a:txBody>
                    <a:bodyPr/>
                    <a:lstStyle/>
                    <a:p>
                      <a:pPr algn="ctr"/>
                      <a:r>
                        <a:rPr lang="es-CO" sz="1800" dirty="0">
                          <a:solidFill>
                            <a:srgbClr val="0B2F51"/>
                          </a:solidFill>
                          <a:latin typeface="Montserrat" pitchFamily="2" charset="77"/>
                        </a:rPr>
                        <a:t>Hallazgos</a:t>
                      </a:r>
                      <a:r>
                        <a:rPr lang="es-CO" sz="1800" baseline="0" dirty="0">
                          <a:solidFill>
                            <a:srgbClr val="0B2F51"/>
                          </a:solidFill>
                          <a:latin typeface="Montserrat" pitchFamily="2" charset="77"/>
                        </a:rPr>
                        <a:t> Endoscópicos</a:t>
                      </a:r>
                      <a:endParaRPr lang="es-CO" sz="1800" dirty="0">
                        <a:solidFill>
                          <a:srgbClr val="0B2F51"/>
                        </a:solidFill>
                        <a:latin typeface="Montserrat" pitchFamily="2" charset="77"/>
                      </a:endParaRPr>
                    </a:p>
                  </a:txBody>
                  <a:tcPr anchor="ctr"/>
                </a:tc>
                <a:tc>
                  <a:txBody>
                    <a:bodyPr/>
                    <a:lstStyle/>
                    <a:p>
                      <a:pPr algn="ctr"/>
                      <a:r>
                        <a:rPr lang="es-CO" sz="1800" dirty="0">
                          <a:solidFill>
                            <a:srgbClr val="0B2F51"/>
                          </a:solidFill>
                          <a:latin typeface="Montserrat" pitchFamily="2" charset="77"/>
                        </a:rPr>
                        <a:t>Tasa resangrado %</a:t>
                      </a:r>
                    </a:p>
                  </a:txBody>
                  <a:tcPr anchor="ctr"/>
                </a:tc>
                <a:tc>
                  <a:txBody>
                    <a:bodyPr/>
                    <a:lstStyle/>
                    <a:p>
                      <a:pPr algn="ctr"/>
                      <a:r>
                        <a:rPr lang="es-CO" sz="1800" dirty="0">
                          <a:solidFill>
                            <a:srgbClr val="0B2F51"/>
                          </a:solidFill>
                          <a:latin typeface="Montserrat" pitchFamily="2" charset="77"/>
                        </a:rPr>
                        <a:t>Prevalencia</a:t>
                      </a:r>
                      <a:r>
                        <a:rPr lang="es-CO" sz="1800" baseline="0" dirty="0">
                          <a:solidFill>
                            <a:srgbClr val="0B2F51"/>
                          </a:solidFill>
                          <a:latin typeface="Montserrat" pitchFamily="2" charset="77"/>
                        </a:rPr>
                        <a:t> %</a:t>
                      </a:r>
                      <a:endParaRPr lang="es-CO" sz="1800" dirty="0">
                        <a:solidFill>
                          <a:srgbClr val="0B2F51"/>
                        </a:solidFill>
                        <a:latin typeface="Montserrat" pitchFamily="2" charset="77"/>
                      </a:endParaRPr>
                    </a:p>
                  </a:txBody>
                  <a:tcPr anchor="ctr"/>
                </a:tc>
                <a:tc>
                  <a:txBody>
                    <a:bodyPr/>
                    <a:lstStyle/>
                    <a:p>
                      <a:pPr algn="ctr"/>
                      <a:r>
                        <a:rPr lang="es-CO" sz="1800" dirty="0">
                          <a:solidFill>
                            <a:srgbClr val="0B2F51"/>
                          </a:solidFill>
                          <a:latin typeface="Montserrat" pitchFamily="2" charset="77"/>
                        </a:rPr>
                        <a:t>Mortalidad %</a:t>
                      </a:r>
                    </a:p>
                  </a:txBody>
                  <a:tcPr anchor="ctr"/>
                </a:tc>
                <a:extLst>
                  <a:ext uri="{0D108BD9-81ED-4DB2-BD59-A6C34878D82A}">
                    <a16:rowId xmlns:a16="http://schemas.microsoft.com/office/drawing/2014/main" val="10000"/>
                  </a:ext>
                </a:extLst>
              </a:tr>
              <a:tr h="438406">
                <a:tc>
                  <a:txBody>
                    <a:bodyPr/>
                    <a:lstStyle/>
                    <a:p>
                      <a:pPr algn="ctr"/>
                      <a:r>
                        <a:rPr lang="es-CO" sz="1800" dirty="0">
                          <a:solidFill>
                            <a:srgbClr val="0B2F51"/>
                          </a:solidFill>
                          <a:latin typeface="Montserrat" pitchFamily="2" charset="77"/>
                        </a:rPr>
                        <a:t>IA</a:t>
                      </a:r>
                    </a:p>
                  </a:txBody>
                  <a:tcPr/>
                </a:tc>
                <a:tc>
                  <a:txBody>
                    <a:bodyPr/>
                    <a:lstStyle/>
                    <a:p>
                      <a:pPr algn="ctr"/>
                      <a:r>
                        <a:rPr lang="es-CO" sz="1800" dirty="0">
                          <a:solidFill>
                            <a:srgbClr val="0B2F51"/>
                          </a:solidFill>
                          <a:latin typeface="Montserrat" pitchFamily="2" charset="77"/>
                        </a:rPr>
                        <a:t>Vaso sangrante</a:t>
                      </a:r>
                      <a:r>
                        <a:rPr lang="es-CO" sz="1800" baseline="0" dirty="0">
                          <a:solidFill>
                            <a:srgbClr val="0B2F51"/>
                          </a:solidFill>
                          <a:latin typeface="Montserrat" pitchFamily="2" charset="77"/>
                        </a:rPr>
                        <a:t> a chorro.</a:t>
                      </a:r>
                      <a:endParaRPr lang="es-CO" sz="1800" dirty="0">
                        <a:solidFill>
                          <a:srgbClr val="0B2F51"/>
                        </a:solidFill>
                        <a:latin typeface="Montserrat" pitchFamily="2" charset="77"/>
                      </a:endParaRPr>
                    </a:p>
                  </a:txBody>
                  <a:tcPr/>
                </a:tc>
                <a:tc>
                  <a:txBody>
                    <a:bodyPr/>
                    <a:lstStyle/>
                    <a:p>
                      <a:pPr algn="ctr"/>
                      <a:r>
                        <a:rPr lang="es-CO" sz="1800" dirty="0">
                          <a:solidFill>
                            <a:srgbClr val="0B2F51"/>
                          </a:solidFill>
                          <a:latin typeface="Montserrat" pitchFamily="2" charset="77"/>
                        </a:rPr>
                        <a:t>90 (17-100%).</a:t>
                      </a:r>
                    </a:p>
                  </a:txBody>
                  <a:tcPr/>
                </a:tc>
                <a:tc>
                  <a:txBody>
                    <a:bodyPr/>
                    <a:lstStyle/>
                    <a:p>
                      <a:pPr algn="ctr"/>
                      <a:r>
                        <a:rPr lang="es-CO" sz="1800" dirty="0">
                          <a:solidFill>
                            <a:srgbClr val="0B2F51"/>
                          </a:solidFill>
                          <a:latin typeface="Montserrat" pitchFamily="2" charset="77"/>
                        </a:rPr>
                        <a:t>18 (4-26%).</a:t>
                      </a:r>
                    </a:p>
                  </a:txBody>
                  <a:tcPr/>
                </a:tc>
                <a:tc>
                  <a:txBody>
                    <a:bodyPr/>
                    <a:lstStyle/>
                    <a:p>
                      <a:pPr algn="ctr"/>
                      <a:r>
                        <a:rPr lang="es-CO" sz="1800" dirty="0">
                          <a:solidFill>
                            <a:srgbClr val="0B2F51"/>
                          </a:solidFill>
                          <a:latin typeface="Montserrat" pitchFamily="2" charset="77"/>
                        </a:rPr>
                        <a:t>11 (0-23%).</a:t>
                      </a:r>
                    </a:p>
                  </a:txBody>
                  <a:tcPr/>
                </a:tc>
                <a:extLst>
                  <a:ext uri="{0D108BD9-81ED-4DB2-BD59-A6C34878D82A}">
                    <a16:rowId xmlns:a16="http://schemas.microsoft.com/office/drawing/2014/main" val="10001"/>
                  </a:ext>
                </a:extLst>
              </a:tr>
              <a:tr h="438406">
                <a:tc>
                  <a:txBody>
                    <a:bodyPr/>
                    <a:lstStyle/>
                    <a:p>
                      <a:pPr algn="ctr"/>
                      <a:r>
                        <a:rPr lang="es-CO" sz="1800" dirty="0">
                          <a:solidFill>
                            <a:srgbClr val="0B2F51"/>
                          </a:solidFill>
                          <a:latin typeface="Montserrat" pitchFamily="2" charset="77"/>
                        </a:rPr>
                        <a:t>IB</a:t>
                      </a:r>
                    </a:p>
                  </a:txBody>
                  <a:tcPr/>
                </a:tc>
                <a:tc>
                  <a:txBody>
                    <a:bodyPr/>
                    <a:lstStyle/>
                    <a:p>
                      <a:pPr algn="ctr"/>
                      <a:r>
                        <a:rPr lang="es-CO" sz="1800" dirty="0">
                          <a:solidFill>
                            <a:srgbClr val="0B2F51"/>
                          </a:solidFill>
                          <a:latin typeface="Montserrat" pitchFamily="2" charset="77"/>
                        </a:rPr>
                        <a:t>Sangrad</a:t>
                      </a:r>
                      <a:r>
                        <a:rPr lang="es-CO" sz="1800" baseline="0" dirty="0">
                          <a:solidFill>
                            <a:srgbClr val="0B2F51"/>
                          </a:solidFill>
                          <a:latin typeface="Montserrat" pitchFamily="2" charset="77"/>
                        </a:rPr>
                        <a:t>o en capa (babeante).</a:t>
                      </a:r>
                      <a:endParaRPr lang="es-CO" sz="1800" dirty="0">
                        <a:solidFill>
                          <a:srgbClr val="0B2F51"/>
                        </a:solidFill>
                        <a:latin typeface="Montserrat" pitchFamily="2" charset="77"/>
                      </a:endParaRPr>
                    </a:p>
                  </a:txBody>
                  <a:tcPr/>
                </a:tc>
                <a:tc>
                  <a:txBody>
                    <a:bodyPr/>
                    <a:lstStyle/>
                    <a:p>
                      <a:pPr algn="ctr"/>
                      <a:r>
                        <a:rPr lang="es-CO" sz="1800" dirty="0">
                          <a:solidFill>
                            <a:srgbClr val="0B2F51"/>
                          </a:solidFill>
                          <a:latin typeface="Montserrat" pitchFamily="2" charset="77"/>
                        </a:rPr>
                        <a:t>10 – 20%.</a:t>
                      </a:r>
                    </a:p>
                  </a:txBody>
                  <a:tcPr/>
                </a:tc>
                <a:tc>
                  <a:txBody>
                    <a:bodyPr/>
                    <a:lstStyle/>
                    <a:p>
                      <a:pPr algn="ctr"/>
                      <a:r>
                        <a:rPr lang="es-CO" sz="1800" dirty="0">
                          <a:solidFill>
                            <a:srgbClr val="0B2F51"/>
                          </a:solidFill>
                          <a:latin typeface="Montserrat" pitchFamily="2" charset="77"/>
                        </a:rPr>
                        <a:t>10%.</a:t>
                      </a:r>
                    </a:p>
                  </a:txBody>
                  <a:tcPr/>
                </a:tc>
                <a:tc>
                  <a:txBody>
                    <a:bodyPr/>
                    <a:lstStyle/>
                    <a:p>
                      <a:pPr algn="ctr"/>
                      <a:r>
                        <a:rPr lang="es-CO" sz="1800" dirty="0">
                          <a:solidFill>
                            <a:srgbClr val="0B2F51"/>
                          </a:solidFill>
                          <a:latin typeface="Montserrat" pitchFamily="2" charset="77"/>
                        </a:rPr>
                        <a:t>-</a:t>
                      </a:r>
                    </a:p>
                  </a:txBody>
                  <a:tcPr/>
                </a:tc>
                <a:extLst>
                  <a:ext uri="{0D108BD9-81ED-4DB2-BD59-A6C34878D82A}">
                    <a16:rowId xmlns:a16="http://schemas.microsoft.com/office/drawing/2014/main" val="10002"/>
                  </a:ext>
                </a:extLst>
              </a:tr>
              <a:tr h="438406">
                <a:tc>
                  <a:txBody>
                    <a:bodyPr/>
                    <a:lstStyle/>
                    <a:p>
                      <a:pPr algn="ctr"/>
                      <a:r>
                        <a:rPr lang="es-CO" sz="1800" dirty="0">
                          <a:solidFill>
                            <a:srgbClr val="0B2F51"/>
                          </a:solidFill>
                          <a:latin typeface="Montserrat" pitchFamily="2" charset="77"/>
                        </a:rPr>
                        <a:t>IIA</a:t>
                      </a:r>
                    </a:p>
                  </a:txBody>
                  <a:tcPr/>
                </a:tc>
                <a:tc>
                  <a:txBody>
                    <a:bodyPr/>
                    <a:lstStyle/>
                    <a:p>
                      <a:pPr algn="ctr"/>
                      <a:r>
                        <a:rPr lang="es-CO" sz="1800" dirty="0">
                          <a:solidFill>
                            <a:srgbClr val="0B2F51"/>
                          </a:solidFill>
                          <a:latin typeface="Montserrat" pitchFamily="2" charset="77"/>
                        </a:rPr>
                        <a:t>Vaso visible no sangrante.</a:t>
                      </a:r>
                    </a:p>
                  </a:txBody>
                  <a:tcPr/>
                </a:tc>
                <a:tc>
                  <a:txBody>
                    <a:bodyPr/>
                    <a:lstStyle/>
                    <a:p>
                      <a:pPr algn="ctr"/>
                      <a:r>
                        <a:rPr lang="es-CO" sz="1800" b="0" dirty="0">
                          <a:solidFill>
                            <a:srgbClr val="0B2F51"/>
                          </a:solidFill>
                          <a:latin typeface="Montserrat" pitchFamily="2" charset="77"/>
                        </a:rPr>
                        <a:t>50 (0 – 81%).</a:t>
                      </a:r>
                    </a:p>
                  </a:txBody>
                  <a:tcPr/>
                </a:tc>
                <a:tc>
                  <a:txBody>
                    <a:bodyPr/>
                    <a:lstStyle/>
                    <a:p>
                      <a:pPr algn="ctr"/>
                      <a:r>
                        <a:rPr lang="es-CO" sz="1800" dirty="0">
                          <a:solidFill>
                            <a:srgbClr val="0B2F51"/>
                          </a:solidFill>
                          <a:latin typeface="Montserrat" pitchFamily="2" charset="77"/>
                        </a:rPr>
                        <a:t>17 (4-35%).</a:t>
                      </a:r>
                    </a:p>
                  </a:txBody>
                  <a:tcPr/>
                </a:tc>
                <a:tc>
                  <a:txBody>
                    <a:bodyPr/>
                    <a:lstStyle/>
                    <a:p>
                      <a:pPr algn="ctr"/>
                      <a:r>
                        <a:rPr lang="es-CO" sz="1800" dirty="0">
                          <a:solidFill>
                            <a:srgbClr val="0B2F51"/>
                          </a:solidFill>
                          <a:latin typeface="Montserrat" pitchFamily="2" charset="77"/>
                        </a:rPr>
                        <a:t>11 (0-21%).</a:t>
                      </a:r>
                    </a:p>
                  </a:txBody>
                  <a:tcPr/>
                </a:tc>
                <a:extLst>
                  <a:ext uri="{0D108BD9-81ED-4DB2-BD59-A6C34878D82A}">
                    <a16:rowId xmlns:a16="http://schemas.microsoft.com/office/drawing/2014/main" val="10003"/>
                  </a:ext>
                </a:extLst>
              </a:tr>
              <a:tr h="438406">
                <a:tc>
                  <a:txBody>
                    <a:bodyPr/>
                    <a:lstStyle/>
                    <a:p>
                      <a:pPr algn="ctr"/>
                      <a:r>
                        <a:rPr lang="es-CO" sz="1800" dirty="0">
                          <a:solidFill>
                            <a:srgbClr val="0B2F51"/>
                          </a:solidFill>
                          <a:latin typeface="Montserrat" pitchFamily="2" charset="77"/>
                        </a:rPr>
                        <a:t>IIB</a:t>
                      </a:r>
                    </a:p>
                  </a:txBody>
                  <a:tcPr/>
                </a:tc>
                <a:tc>
                  <a:txBody>
                    <a:bodyPr/>
                    <a:lstStyle/>
                    <a:p>
                      <a:pPr algn="ctr"/>
                      <a:r>
                        <a:rPr lang="es-CO" sz="1800" dirty="0">
                          <a:solidFill>
                            <a:srgbClr val="0B2F51"/>
                          </a:solidFill>
                          <a:latin typeface="Montserrat" pitchFamily="2" charset="77"/>
                        </a:rPr>
                        <a:t>Coágulo adherido.</a:t>
                      </a:r>
                    </a:p>
                  </a:txBody>
                  <a:tcPr/>
                </a:tc>
                <a:tc>
                  <a:txBody>
                    <a:bodyPr/>
                    <a:lstStyle/>
                    <a:p>
                      <a:pPr algn="ctr"/>
                      <a:r>
                        <a:rPr lang="es-CO" sz="1800" dirty="0">
                          <a:solidFill>
                            <a:srgbClr val="0B2F51"/>
                          </a:solidFill>
                          <a:latin typeface="Montserrat" pitchFamily="2" charset="77"/>
                        </a:rPr>
                        <a:t>25 – 30 (14-36%).</a:t>
                      </a:r>
                    </a:p>
                  </a:txBody>
                  <a:tcPr/>
                </a:tc>
                <a:tc>
                  <a:txBody>
                    <a:bodyPr/>
                    <a:lstStyle/>
                    <a:p>
                      <a:pPr algn="ctr"/>
                      <a:r>
                        <a:rPr lang="es-CO" sz="1800" dirty="0">
                          <a:solidFill>
                            <a:srgbClr val="0B2F51"/>
                          </a:solidFill>
                          <a:latin typeface="Montserrat" pitchFamily="2" charset="77"/>
                        </a:rPr>
                        <a:t>17 (0-49%).</a:t>
                      </a:r>
                    </a:p>
                  </a:txBody>
                  <a:tcPr/>
                </a:tc>
                <a:tc>
                  <a:txBody>
                    <a:bodyPr/>
                    <a:lstStyle/>
                    <a:p>
                      <a:pPr algn="ctr"/>
                      <a:r>
                        <a:rPr lang="es-CO" sz="1800" dirty="0">
                          <a:solidFill>
                            <a:srgbClr val="0B2F51"/>
                          </a:solidFill>
                          <a:latin typeface="Montserrat" pitchFamily="2" charset="77"/>
                        </a:rPr>
                        <a:t>7 (0-10%).</a:t>
                      </a:r>
                    </a:p>
                  </a:txBody>
                  <a:tcPr/>
                </a:tc>
                <a:extLst>
                  <a:ext uri="{0D108BD9-81ED-4DB2-BD59-A6C34878D82A}">
                    <a16:rowId xmlns:a16="http://schemas.microsoft.com/office/drawing/2014/main" val="10004"/>
                  </a:ext>
                </a:extLst>
              </a:tr>
              <a:tr h="438406">
                <a:tc>
                  <a:txBody>
                    <a:bodyPr/>
                    <a:lstStyle/>
                    <a:p>
                      <a:pPr algn="ctr"/>
                      <a:r>
                        <a:rPr lang="es-CO" sz="1800" dirty="0">
                          <a:solidFill>
                            <a:srgbClr val="0B2F51"/>
                          </a:solidFill>
                          <a:latin typeface="Montserrat" pitchFamily="2" charset="77"/>
                        </a:rPr>
                        <a:t>IIC</a:t>
                      </a:r>
                    </a:p>
                  </a:txBody>
                  <a:tcPr/>
                </a:tc>
                <a:tc>
                  <a:txBody>
                    <a:bodyPr/>
                    <a:lstStyle/>
                    <a:p>
                      <a:pPr algn="ctr"/>
                      <a:r>
                        <a:rPr lang="es-CO" sz="1800" dirty="0">
                          <a:solidFill>
                            <a:srgbClr val="0B2F51"/>
                          </a:solidFill>
                          <a:latin typeface="Montserrat" pitchFamily="2" charset="77"/>
                        </a:rPr>
                        <a:t>Lesión con base negra (hematina).</a:t>
                      </a:r>
                    </a:p>
                  </a:txBody>
                  <a:tcPr/>
                </a:tc>
                <a:tc>
                  <a:txBody>
                    <a:bodyPr/>
                    <a:lstStyle/>
                    <a:p>
                      <a:pPr algn="ctr"/>
                      <a:r>
                        <a:rPr lang="es-CO" sz="1800" dirty="0">
                          <a:solidFill>
                            <a:srgbClr val="0B2F51"/>
                          </a:solidFill>
                          <a:latin typeface="Montserrat" pitchFamily="2" charset="77"/>
                        </a:rPr>
                        <a:t>7-10 (0-13%).</a:t>
                      </a:r>
                    </a:p>
                  </a:txBody>
                  <a:tcPr/>
                </a:tc>
                <a:tc>
                  <a:txBody>
                    <a:bodyPr/>
                    <a:lstStyle/>
                    <a:p>
                      <a:pPr algn="ctr"/>
                      <a:r>
                        <a:rPr lang="es-CO" sz="1800" dirty="0">
                          <a:solidFill>
                            <a:srgbClr val="0B2F51"/>
                          </a:solidFill>
                          <a:latin typeface="Montserrat" pitchFamily="2" charset="77"/>
                        </a:rPr>
                        <a:t>20 (0-42%).</a:t>
                      </a:r>
                    </a:p>
                  </a:txBody>
                  <a:tcPr/>
                </a:tc>
                <a:tc>
                  <a:txBody>
                    <a:bodyPr/>
                    <a:lstStyle/>
                    <a:p>
                      <a:pPr algn="ctr"/>
                      <a:r>
                        <a:rPr lang="es-CO" sz="1800" dirty="0">
                          <a:solidFill>
                            <a:srgbClr val="0B2F51"/>
                          </a:solidFill>
                          <a:latin typeface="Montserrat" pitchFamily="2" charset="77"/>
                        </a:rPr>
                        <a:t>3 (0-10%).</a:t>
                      </a:r>
                    </a:p>
                  </a:txBody>
                  <a:tcPr/>
                </a:tc>
                <a:extLst>
                  <a:ext uri="{0D108BD9-81ED-4DB2-BD59-A6C34878D82A}">
                    <a16:rowId xmlns:a16="http://schemas.microsoft.com/office/drawing/2014/main" val="10005"/>
                  </a:ext>
                </a:extLst>
              </a:tr>
              <a:tr h="438406">
                <a:tc>
                  <a:txBody>
                    <a:bodyPr/>
                    <a:lstStyle/>
                    <a:p>
                      <a:pPr algn="ctr"/>
                      <a:r>
                        <a:rPr lang="es-CO" sz="1800" dirty="0">
                          <a:solidFill>
                            <a:srgbClr val="0B2F51"/>
                          </a:solidFill>
                          <a:latin typeface="Montserrat" pitchFamily="2" charset="77"/>
                        </a:rPr>
                        <a:t>III</a:t>
                      </a:r>
                    </a:p>
                  </a:txBody>
                  <a:tcPr/>
                </a:tc>
                <a:tc>
                  <a:txBody>
                    <a:bodyPr/>
                    <a:lstStyle/>
                    <a:p>
                      <a:pPr algn="ctr"/>
                      <a:r>
                        <a:rPr lang="es-CO" sz="1800" dirty="0">
                          <a:solidFill>
                            <a:srgbClr val="0B2F51"/>
                          </a:solidFill>
                          <a:latin typeface="Montserrat" pitchFamily="2" charset="77"/>
                        </a:rPr>
                        <a:t>Lesión de base limpia (fibrina).</a:t>
                      </a:r>
                    </a:p>
                  </a:txBody>
                  <a:tcPr/>
                </a:tc>
                <a:tc>
                  <a:txBody>
                    <a:bodyPr/>
                    <a:lstStyle/>
                    <a:p>
                      <a:pPr algn="ctr"/>
                      <a:r>
                        <a:rPr lang="es-CO" sz="1800" dirty="0">
                          <a:solidFill>
                            <a:srgbClr val="0B2F51"/>
                          </a:solidFill>
                          <a:latin typeface="Montserrat" pitchFamily="2" charset="77"/>
                        </a:rPr>
                        <a:t>5 (0 – 10%).</a:t>
                      </a:r>
                    </a:p>
                  </a:txBody>
                  <a:tcPr/>
                </a:tc>
                <a:tc>
                  <a:txBody>
                    <a:bodyPr/>
                    <a:lstStyle/>
                    <a:p>
                      <a:pPr algn="ctr"/>
                      <a:r>
                        <a:rPr lang="es-CO" sz="1800" dirty="0">
                          <a:solidFill>
                            <a:srgbClr val="0B2F51"/>
                          </a:solidFill>
                          <a:latin typeface="Montserrat" pitchFamily="2" charset="77"/>
                        </a:rPr>
                        <a:t>42 (19-52%).</a:t>
                      </a:r>
                    </a:p>
                  </a:txBody>
                  <a:tcPr/>
                </a:tc>
                <a:tc>
                  <a:txBody>
                    <a:bodyPr/>
                    <a:lstStyle/>
                    <a:p>
                      <a:pPr algn="ctr"/>
                      <a:r>
                        <a:rPr lang="es-CO" sz="1800" dirty="0">
                          <a:solidFill>
                            <a:srgbClr val="0B2F51"/>
                          </a:solidFill>
                          <a:latin typeface="Montserrat" pitchFamily="2" charset="77"/>
                        </a:rPr>
                        <a:t>2 (0-3%).</a:t>
                      </a:r>
                    </a:p>
                  </a:txBody>
                  <a:tcPr/>
                </a:tc>
                <a:extLst>
                  <a:ext uri="{0D108BD9-81ED-4DB2-BD59-A6C34878D82A}">
                    <a16:rowId xmlns:a16="http://schemas.microsoft.com/office/drawing/2014/main" val="10006"/>
                  </a:ext>
                </a:extLst>
              </a:tr>
            </a:tbl>
          </a:graphicData>
        </a:graphic>
      </p:graphicFrame>
      <p:sp>
        <p:nvSpPr>
          <p:cNvPr id="6" name="Marcador de contenido 2">
            <a:extLst>
              <a:ext uri="{FF2B5EF4-FFF2-40B4-BE49-F238E27FC236}">
                <a16:creationId xmlns:a16="http://schemas.microsoft.com/office/drawing/2014/main" id="{C4E27880-3E62-7545-87BF-5B3BBB4FB389}"/>
              </a:ext>
            </a:extLst>
          </p:cNvPr>
          <p:cNvSpPr txBox="1">
            <a:spLocks/>
          </p:cNvSpPr>
          <p:nvPr/>
        </p:nvSpPr>
        <p:spPr>
          <a:xfrm>
            <a:off x="5333180" y="4855131"/>
            <a:ext cx="6544495" cy="460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B2F5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B2F5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B2F5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B2F5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B2F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4400" b="1" dirty="0">
                <a:solidFill>
                  <a:srgbClr val="00AAA7"/>
                </a:solidFill>
                <a:latin typeface="Montserrat" pitchFamily="2" charset="77"/>
              </a:rPr>
              <a:t>Clasificación </a:t>
            </a:r>
            <a:r>
              <a:rPr lang="en-US" sz="4400" b="1" dirty="0">
                <a:solidFill>
                  <a:srgbClr val="00AAA7"/>
                </a:solidFill>
                <a:latin typeface="Montserrat" pitchFamily="2" charset="77"/>
              </a:rPr>
              <a:t>Forrest</a:t>
            </a:r>
            <a:endParaRPr lang="es-CO" sz="4400" b="1" dirty="0">
              <a:solidFill>
                <a:srgbClr val="00AAA7"/>
              </a:solidFill>
              <a:latin typeface="Montserrat" pitchFamily="2" charset="77"/>
            </a:endParaRPr>
          </a:p>
        </p:txBody>
      </p:sp>
    </p:spTree>
    <p:extLst>
      <p:ext uri="{BB962C8B-B14F-4D97-AF65-F5344CB8AC3E}">
        <p14:creationId xmlns:p14="http://schemas.microsoft.com/office/powerpoint/2010/main" val="63034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6">
            <a:extLst>
              <a:ext uri="{FF2B5EF4-FFF2-40B4-BE49-F238E27FC236}">
                <a16:creationId xmlns:a16="http://schemas.microsoft.com/office/drawing/2014/main" id="{72B2898C-11EB-B145-B957-311A74CC01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9052" y="543242"/>
            <a:ext cx="6734907" cy="5771515"/>
          </a:xfrm>
          <a:prstGeom prst="rect">
            <a:avLst/>
          </a:prstGeom>
        </p:spPr>
      </p:pic>
    </p:spTree>
    <p:extLst>
      <p:ext uri="{BB962C8B-B14F-4D97-AF65-F5344CB8AC3E}">
        <p14:creationId xmlns:p14="http://schemas.microsoft.com/office/powerpoint/2010/main" val="1217871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85FAD933-AF4B-3B49-ABDD-890338F5B0D8}"/>
              </a:ext>
            </a:extLst>
          </p:cNvPr>
          <p:cNvGraphicFramePr>
            <a:graphicFrameLocks/>
          </p:cNvGraphicFramePr>
          <p:nvPr>
            <p:extLst>
              <p:ext uri="{D42A27DB-BD31-4B8C-83A1-F6EECF244321}">
                <p14:modId xmlns:p14="http://schemas.microsoft.com/office/powerpoint/2010/main" val="2665128846"/>
              </p:ext>
            </p:extLst>
          </p:nvPr>
        </p:nvGraphicFramePr>
        <p:xfrm>
          <a:off x="6375749" y="1947331"/>
          <a:ext cx="5569492" cy="491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comida, foto, interior&#10;&#10;Descripción generada automáticamente">
            <a:extLst>
              <a:ext uri="{FF2B5EF4-FFF2-40B4-BE49-F238E27FC236}">
                <a16:creationId xmlns:a16="http://schemas.microsoft.com/office/drawing/2014/main" id="{E106170D-91F3-1E45-BB9C-DDFD6B7621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4799" y="241583"/>
            <a:ext cx="5925263" cy="2073842"/>
          </a:xfrm>
          <a:prstGeom prst="rect">
            <a:avLst/>
          </a:prstGeom>
        </p:spPr>
      </p:pic>
    </p:spTree>
    <p:extLst>
      <p:ext uri="{BB962C8B-B14F-4D97-AF65-F5344CB8AC3E}">
        <p14:creationId xmlns:p14="http://schemas.microsoft.com/office/powerpoint/2010/main" val="3829343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1A28C-9A55-5745-9535-03285651FE65}"/>
              </a:ext>
            </a:extLst>
          </p:cNvPr>
          <p:cNvSpPr>
            <a:spLocks noGrp="1"/>
          </p:cNvSpPr>
          <p:nvPr>
            <p:ph type="title"/>
          </p:nvPr>
        </p:nvSpPr>
        <p:spPr>
          <a:xfrm>
            <a:off x="512854" y="150813"/>
            <a:ext cx="10515600" cy="1325563"/>
          </a:xfrm>
        </p:spPr>
        <p:txBody>
          <a:bodyPr/>
          <a:lstStyle/>
          <a:p>
            <a:r>
              <a:rPr lang="es-CO" dirty="0"/>
              <a:t>Endoscopia de segunda mirada</a:t>
            </a:r>
          </a:p>
        </p:txBody>
      </p:sp>
      <p:graphicFrame>
        <p:nvGraphicFramePr>
          <p:cNvPr id="6" name="Marcador de contenido 2">
            <a:extLst>
              <a:ext uri="{FF2B5EF4-FFF2-40B4-BE49-F238E27FC236}">
                <a16:creationId xmlns:a16="http://schemas.microsoft.com/office/drawing/2014/main" id="{526D1E85-B692-DB47-B985-8652656D2F1C}"/>
              </a:ext>
            </a:extLst>
          </p:cNvPr>
          <p:cNvGraphicFramePr>
            <a:graphicFrameLocks/>
          </p:cNvGraphicFramePr>
          <p:nvPr>
            <p:extLst>
              <p:ext uri="{D42A27DB-BD31-4B8C-83A1-F6EECF244321}">
                <p14:modId xmlns:p14="http://schemas.microsoft.com/office/powerpoint/2010/main" val="429469105"/>
              </p:ext>
            </p:extLst>
          </p:nvPr>
        </p:nvGraphicFramePr>
        <p:xfrm>
          <a:off x="1011148" y="813594"/>
          <a:ext cx="10667998"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11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77687-4019-C14D-814C-2D4E4402FB0E}"/>
              </a:ext>
            </a:extLst>
          </p:cNvPr>
          <p:cNvSpPr>
            <a:spLocks noGrp="1"/>
          </p:cNvSpPr>
          <p:nvPr>
            <p:ph type="title"/>
          </p:nvPr>
        </p:nvSpPr>
        <p:spPr>
          <a:xfrm>
            <a:off x="495300" y="110023"/>
            <a:ext cx="10515600" cy="1325563"/>
          </a:xfrm>
        </p:spPr>
        <p:txBody>
          <a:bodyPr/>
          <a:lstStyle/>
          <a:p>
            <a:r>
              <a:rPr lang="es-CO" dirty="0"/>
              <a:t>Persistencia vs recurrencia</a:t>
            </a:r>
          </a:p>
        </p:txBody>
      </p:sp>
      <p:sp>
        <p:nvSpPr>
          <p:cNvPr id="3" name="Marcador de contenido 2">
            <a:extLst>
              <a:ext uri="{FF2B5EF4-FFF2-40B4-BE49-F238E27FC236}">
                <a16:creationId xmlns:a16="http://schemas.microsoft.com/office/drawing/2014/main" id="{3C7E00ED-2A1B-0744-80EB-748CDF4B5B4E}"/>
              </a:ext>
            </a:extLst>
          </p:cNvPr>
          <p:cNvSpPr>
            <a:spLocks noGrp="1"/>
          </p:cNvSpPr>
          <p:nvPr>
            <p:ph idx="1"/>
          </p:nvPr>
        </p:nvSpPr>
        <p:spPr>
          <a:xfrm>
            <a:off x="685802" y="1306993"/>
            <a:ext cx="11204819" cy="2480431"/>
          </a:xfrm>
        </p:spPr>
        <p:txBody>
          <a:bodyPr>
            <a:normAutofit fontScale="85000" lnSpcReduction="10000"/>
          </a:bodyPr>
          <a:lstStyle/>
          <a:p>
            <a:pPr marL="0" indent="0">
              <a:lnSpc>
                <a:spcPct val="110000"/>
              </a:lnSpc>
              <a:buNone/>
            </a:pPr>
            <a:r>
              <a:rPr lang="es-CO" sz="2300" b="1" dirty="0"/>
              <a:t>Recurrencia: luego de hemostasia espontánea o tratamiento adecuado por EDS:</a:t>
            </a:r>
            <a:endParaRPr lang="en-US" sz="2300" b="1" dirty="0"/>
          </a:p>
          <a:p>
            <a:pPr lvl="1">
              <a:lnSpc>
                <a:spcPct val="110000"/>
              </a:lnSpc>
            </a:pPr>
            <a:r>
              <a:rPr lang="es-CO" sz="2100" dirty="0"/>
              <a:t>Hematemesis 6 horas luego de EDS.</a:t>
            </a:r>
            <a:endParaRPr lang="en-US" sz="2100" dirty="0"/>
          </a:p>
          <a:p>
            <a:pPr lvl="1">
              <a:lnSpc>
                <a:spcPct val="110000"/>
              </a:lnSpc>
            </a:pPr>
            <a:r>
              <a:rPr lang="es-CO" sz="2100" dirty="0"/>
              <a:t>Reaparición de melenas o hematoquezia. </a:t>
            </a:r>
            <a:endParaRPr lang="en-US" sz="2100" dirty="0"/>
          </a:p>
          <a:p>
            <a:pPr lvl="1">
              <a:lnSpc>
                <a:spcPct val="110000"/>
              </a:lnSpc>
            </a:pPr>
            <a:r>
              <a:rPr lang="es-CO" sz="2100" dirty="0"/>
              <a:t>FC &gt;110 o PA &lt;90 luego de 1 hora de inestabilidad hemodinámica sin otra explicación.</a:t>
            </a:r>
            <a:endParaRPr lang="en-US" sz="2100" dirty="0"/>
          </a:p>
          <a:p>
            <a:pPr lvl="1">
              <a:lnSpc>
                <a:spcPct val="110000"/>
              </a:lnSpc>
            </a:pPr>
            <a:r>
              <a:rPr lang="es-CO" sz="2100" dirty="0"/>
              <a:t>Caída de Hb de 2g/dl luego de 2 mediciones estables (variación menor a 0.5).</a:t>
            </a:r>
            <a:endParaRPr lang="en-US" sz="2100" dirty="0"/>
          </a:p>
          <a:p>
            <a:pPr lvl="1">
              <a:lnSpc>
                <a:spcPct val="110000"/>
              </a:lnSpc>
            </a:pPr>
            <a:r>
              <a:rPr lang="es-CO" sz="2100" dirty="0"/>
              <a:t>Taquicardia o hipotension que no resuelve 8h luego de EDS.</a:t>
            </a:r>
            <a:endParaRPr lang="en-US" sz="2100" dirty="0"/>
          </a:p>
          <a:p>
            <a:pPr lvl="1">
              <a:lnSpc>
                <a:spcPct val="110000"/>
              </a:lnSpc>
            </a:pPr>
            <a:r>
              <a:rPr lang="es-CO" sz="2100" dirty="0"/>
              <a:t>Caída de Hb mayor a 3 g/dl en 24 horas asociada con melena.</a:t>
            </a:r>
            <a:endParaRPr lang="es-ES" sz="2100" dirty="0"/>
          </a:p>
          <a:p>
            <a:pPr lvl="1">
              <a:lnSpc>
                <a:spcPct val="110000"/>
              </a:lnSpc>
            </a:pPr>
            <a:endParaRPr lang="es-CO" dirty="0"/>
          </a:p>
        </p:txBody>
      </p:sp>
      <p:sp>
        <p:nvSpPr>
          <p:cNvPr id="4" name="Marcador de contenido 3">
            <a:extLst>
              <a:ext uri="{FF2B5EF4-FFF2-40B4-BE49-F238E27FC236}">
                <a16:creationId xmlns:a16="http://schemas.microsoft.com/office/drawing/2014/main" id="{10500FF9-6D0F-5742-989A-ADCE59BF6646}"/>
              </a:ext>
            </a:extLst>
          </p:cNvPr>
          <p:cNvSpPr>
            <a:spLocks noGrp="1"/>
          </p:cNvSpPr>
          <p:nvPr>
            <p:ph idx="13"/>
          </p:nvPr>
        </p:nvSpPr>
        <p:spPr>
          <a:xfrm>
            <a:off x="4752593" y="4209457"/>
            <a:ext cx="6684145" cy="2413346"/>
          </a:xfrm>
        </p:spPr>
        <p:txBody>
          <a:bodyPr/>
          <a:lstStyle/>
          <a:p>
            <a:pPr marL="0" indent="0">
              <a:lnSpc>
                <a:spcPct val="100000"/>
              </a:lnSpc>
              <a:buNone/>
            </a:pPr>
            <a:r>
              <a:rPr lang="es-CO" b="1" dirty="0"/>
              <a:t>Persistencia:</a:t>
            </a:r>
          </a:p>
          <a:p>
            <a:pPr lvl="1">
              <a:lnSpc>
                <a:spcPct val="100000"/>
              </a:lnSpc>
            </a:pPr>
            <a:r>
              <a:rPr lang="es-CO" sz="1800" dirty="0"/>
              <a:t>Sangrado activo que no se detiene a pesar de EDS.</a:t>
            </a:r>
            <a:endParaRPr lang="en-US" sz="1800" dirty="0"/>
          </a:p>
          <a:p>
            <a:pPr lvl="1">
              <a:lnSpc>
                <a:spcPct val="100000"/>
              </a:lnSpc>
            </a:pPr>
            <a:r>
              <a:rPr lang="es-CO" sz="1800" dirty="0"/>
              <a:t>Sangrado que inicia durante EDS en la que se observa lesión no sangrante no controlable.</a:t>
            </a:r>
            <a:endParaRPr lang="en-US" sz="1800" dirty="0"/>
          </a:p>
          <a:p>
            <a:pPr lvl="1">
              <a:lnSpc>
                <a:spcPct val="100000"/>
              </a:lnSpc>
            </a:pPr>
            <a:endParaRPr lang="en-US" sz="1800" dirty="0"/>
          </a:p>
          <a:p>
            <a:pPr>
              <a:lnSpc>
                <a:spcPct val="100000"/>
              </a:lnSpc>
            </a:pPr>
            <a:endParaRPr lang="es-CO" dirty="0"/>
          </a:p>
        </p:txBody>
      </p:sp>
      <p:sp>
        <p:nvSpPr>
          <p:cNvPr id="5" name="Rectángulo 4" descr="Warning">
            <a:extLst>
              <a:ext uri="{FF2B5EF4-FFF2-40B4-BE49-F238E27FC236}">
                <a16:creationId xmlns:a16="http://schemas.microsoft.com/office/drawing/2014/main" id="{4906FC95-129D-5B46-ADE4-8BE16B5DAE51}"/>
              </a:ext>
            </a:extLst>
          </p:cNvPr>
          <p:cNvSpPr/>
          <p:nvPr/>
        </p:nvSpPr>
        <p:spPr>
          <a:xfrm>
            <a:off x="10681477" y="2462114"/>
            <a:ext cx="1510523" cy="1453903"/>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6" name="Rectángulo 5" descr="Speed Bump">
            <a:extLst>
              <a:ext uri="{FF2B5EF4-FFF2-40B4-BE49-F238E27FC236}">
                <a16:creationId xmlns:a16="http://schemas.microsoft.com/office/drawing/2014/main" id="{5885014E-218F-CA43-BE6E-4EA1CF2A91B2}"/>
              </a:ext>
            </a:extLst>
          </p:cNvPr>
          <p:cNvSpPr/>
          <p:nvPr/>
        </p:nvSpPr>
        <p:spPr>
          <a:xfrm>
            <a:off x="10681476" y="5106863"/>
            <a:ext cx="1510523" cy="1453903"/>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787450"/>
              <a:satOff val="42288"/>
              <a:lumOff val="-15294"/>
              <a:alphaOff val="0"/>
            </a:schemeClr>
          </a:effectRef>
          <a:fontRef idx="minor">
            <a:schemeClr val="lt1"/>
          </a:fontRef>
        </p:style>
      </p:sp>
    </p:spTree>
    <p:extLst>
      <p:ext uri="{BB962C8B-B14F-4D97-AF65-F5344CB8AC3E}">
        <p14:creationId xmlns:p14="http://schemas.microsoft.com/office/powerpoint/2010/main" val="73032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4B1FA-6DD5-1D40-9696-B4F72CCB25E3}"/>
              </a:ext>
            </a:extLst>
          </p:cNvPr>
          <p:cNvSpPr>
            <a:spLocks noGrp="1"/>
          </p:cNvSpPr>
          <p:nvPr>
            <p:ph type="title"/>
          </p:nvPr>
        </p:nvSpPr>
        <p:spPr>
          <a:xfrm>
            <a:off x="481012" y="202450"/>
            <a:ext cx="10515600" cy="986585"/>
          </a:xfrm>
        </p:spPr>
        <p:txBody>
          <a:bodyPr/>
          <a:lstStyle/>
          <a:p>
            <a:r>
              <a:rPr lang="es-CO" dirty="0"/>
              <a:t>Epidemiología</a:t>
            </a:r>
          </a:p>
        </p:txBody>
      </p:sp>
      <p:sp>
        <p:nvSpPr>
          <p:cNvPr id="3" name="Marcador de contenido 2">
            <a:extLst>
              <a:ext uri="{FF2B5EF4-FFF2-40B4-BE49-F238E27FC236}">
                <a16:creationId xmlns:a16="http://schemas.microsoft.com/office/drawing/2014/main" id="{FC900C7D-A892-7E44-B7E3-FEE750F68293}"/>
              </a:ext>
            </a:extLst>
          </p:cNvPr>
          <p:cNvSpPr>
            <a:spLocks noGrp="1"/>
          </p:cNvSpPr>
          <p:nvPr>
            <p:ph idx="1"/>
          </p:nvPr>
        </p:nvSpPr>
        <p:spPr>
          <a:xfrm>
            <a:off x="690561" y="1189035"/>
            <a:ext cx="10667997" cy="2582856"/>
          </a:xfrm>
        </p:spPr>
        <p:txBody>
          <a:bodyPr>
            <a:normAutofit fontScale="92500" lnSpcReduction="20000"/>
          </a:bodyPr>
          <a:lstStyle/>
          <a:p>
            <a:pPr>
              <a:lnSpc>
                <a:spcPct val="120000"/>
              </a:lnSpc>
            </a:pPr>
            <a:r>
              <a:rPr lang="es-CO" dirty="0"/>
              <a:t>Incidencia 50-160 casos/habitantes/año.</a:t>
            </a:r>
          </a:p>
          <a:p>
            <a:pPr>
              <a:lnSpc>
                <a:spcPct val="120000"/>
              </a:lnSpc>
            </a:pPr>
            <a:r>
              <a:rPr lang="es-CO" dirty="0"/>
              <a:t>USA: 160 hospitalizaciones/100.000 habitantes al año.</a:t>
            </a:r>
          </a:p>
          <a:p>
            <a:pPr>
              <a:lnSpc>
                <a:spcPct val="120000"/>
              </a:lnSpc>
            </a:pPr>
            <a:r>
              <a:rPr lang="es-CO" dirty="0"/>
              <a:t>Mayor incidencia en hombres</a:t>
            </a:r>
          </a:p>
          <a:p>
            <a:pPr>
              <a:lnSpc>
                <a:spcPct val="120000"/>
              </a:lnSpc>
            </a:pPr>
            <a:r>
              <a:rPr lang="es-CO" dirty="0"/>
              <a:t>Baja indencia en paciente hospitalizado en sala general.</a:t>
            </a:r>
          </a:p>
          <a:p>
            <a:pPr>
              <a:lnSpc>
                <a:spcPct val="120000"/>
              </a:lnSpc>
            </a:pPr>
            <a:r>
              <a:rPr lang="es-CO" dirty="0"/>
              <a:t>Alta incidencia en paciente bajo estrés agudo (UCI).</a:t>
            </a:r>
          </a:p>
          <a:p>
            <a:pPr>
              <a:lnSpc>
                <a:spcPct val="120000"/>
              </a:lnSpc>
            </a:pPr>
            <a:r>
              <a:rPr lang="es-CO" dirty="0"/>
              <a:t>Mortalidad estimada en Colombia: 10%.</a:t>
            </a:r>
          </a:p>
          <a:p>
            <a:pPr>
              <a:lnSpc>
                <a:spcPct val="120000"/>
              </a:lnSpc>
            </a:pPr>
            <a:endParaRPr lang="es-CO" dirty="0"/>
          </a:p>
        </p:txBody>
      </p:sp>
      <p:pic>
        <p:nvPicPr>
          <p:cNvPr id="5" name="Imagen 4" descr="Imagen que contiene captura de pantalla&#10;&#10;Descripción generada automáticamente">
            <a:extLst>
              <a:ext uri="{FF2B5EF4-FFF2-40B4-BE49-F238E27FC236}">
                <a16:creationId xmlns:a16="http://schemas.microsoft.com/office/drawing/2014/main" id="{FC30D88A-43A7-1D46-8641-A5CABD8E5A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60250" y="952926"/>
            <a:ext cx="4231749" cy="4952147"/>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4280200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4923CB3F-5C22-9541-9C42-F68D08B63A7C}"/>
              </a:ext>
            </a:extLst>
          </p:cNvPr>
          <p:cNvGraphicFramePr>
            <a:graphicFrameLocks/>
          </p:cNvGraphicFramePr>
          <p:nvPr>
            <p:extLst>
              <p:ext uri="{D42A27DB-BD31-4B8C-83A1-F6EECF244321}">
                <p14:modId xmlns:p14="http://schemas.microsoft.com/office/powerpoint/2010/main" val="4230343218"/>
              </p:ext>
            </p:extLst>
          </p:nvPr>
        </p:nvGraphicFramePr>
        <p:xfrm>
          <a:off x="4669654" y="528636"/>
          <a:ext cx="7388996" cy="5886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05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4434E-FFEC-FF44-BE49-8986B15AA481}"/>
              </a:ext>
            </a:extLst>
          </p:cNvPr>
          <p:cNvSpPr>
            <a:spLocks noGrp="1"/>
          </p:cNvSpPr>
          <p:nvPr>
            <p:ph type="title"/>
          </p:nvPr>
        </p:nvSpPr>
        <p:spPr>
          <a:xfrm>
            <a:off x="484096" y="236537"/>
            <a:ext cx="10515600" cy="1325563"/>
          </a:xfrm>
        </p:spPr>
        <p:txBody>
          <a:bodyPr/>
          <a:lstStyle/>
          <a:p>
            <a:r>
              <a:rPr lang="es-CO" dirty="0"/>
              <a:t>Manejo quirúrgico</a:t>
            </a:r>
          </a:p>
        </p:txBody>
      </p:sp>
      <p:graphicFrame>
        <p:nvGraphicFramePr>
          <p:cNvPr id="6" name="Marcador de contenido 4">
            <a:extLst>
              <a:ext uri="{FF2B5EF4-FFF2-40B4-BE49-F238E27FC236}">
                <a16:creationId xmlns:a16="http://schemas.microsoft.com/office/drawing/2014/main" id="{654F52DD-5F12-6247-BB31-C2E85228F085}"/>
              </a:ext>
            </a:extLst>
          </p:cNvPr>
          <p:cNvGraphicFramePr>
            <a:graphicFrameLocks/>
          </p:cNvGraphicFramePr>
          <p:nvPr>
            <p:extLst>
              <p:ext uri="{D42A27DB-BD31-4B8C-83A1-F6EECF244321}">
                <p14:modId xmlns:p14="http://schemas.microsoft.com/office/powerpoint/2010/main" val="2707335351"/>
              </p:ext>
            </p:extLst>
          </p:nvPr>
        </p:nvGraphicFramePr>
        <p:xfrm>
          <a:off x="5741896" y="1827213"/>
          <a:ext cx="5611904"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23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79912-D341-3846-A5FA-449CB1344631}"/>
              </a:ext>
            </a:extLst>
          </p:cNvPr>
          <p:cNvSpPr>
            <a:spLocks noGrp="1"/>
          </p:cNvSpPr>
          <p:nvPr>
            <p:ph type="title"/>
          </p:nvPr>
        </p:nvSpPr>
        <p:spPr>
          <a:xfrm>
            <a:off x="838199" y="1225136"/>
            <a:ext cx="10515600" cy="1957801"/>
          </a:xfrm>
        </p:spPr>
        <p:txBody>
          <a:bodyPr>
            <a:normAutofit/>
          </a:bodyPr>
          <a:lstStyle/>
          <a:p>
            <a:r>
              <a:rPr lang="es-CO" sz="5400" dirty="0"/>
              <a:t>Hemorragia digestiva inferior</a:t>
            </a:r>
          </a:p>
        </p:txBody>
      </p:sp>
    </p:spTree>
    <p:extLst>
      <p:ext uri="{BB962C8B-B14F-4D97-AF65-F5344CB8AC3E}">
        <p14:creationId xmlns:p14="http://schemas.microsoft.com/office/powerpoint/2010/main" val="1267270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D4C54AE-550A-7B47-9949-075FE1A868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52" r="-2158"/>
          <a:stretch/>
        </p:blipFill>
        <p:spPr>
          <a:xfrm>
            <a:off x="6096000" y="1427215"/>
            <a:ext cx="5766038" cy="43843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ítulo 1">
            <a:extLst>
              <a:ext uri="{FF2B5EF4-FFF2-40B4-BE49-F238E27FC236}">
                <a16:creationId xmlns:a16="http://schemas.microsoft.com/office/drawing/2014/main" id="{97D2395B-172C-0C49-9E11-85CC1B7CEF2B}"/>
              </a:ext>
            </a:extLst>
          </p:cNvPr>
          <p:cNvSpPr>
            <a:spLocks noGrp="1"/>
          </p:cNvSpPr>
          <p:nvPr>
            <p:ph type="title"/>
          </p:nvPr>
        </p:nvSpPr>
        <p:spPr>
          <a:xfrm>
            <a:off x="538163" y="189151"/>
            <a:ext cx="10515600" cy="1325563"/>
          </a:xfrm>
        </p:spPr>
        <p:txBody>
          <a:bodyPr/>
          <a:lstStyle/>
          <a:p>
            <a:r>
              <a:rPr lang="es-CO" dirty="0"/>
              <a:t>Definición</a:t>
            </a:r>
          </a:p>
        </p:txBody>
      </p:sp>
      <p:sp>
        <p:nvSpPr>
          <p:cNvPr id="3" name="Marcador de contenido 2">
            <a:extLst>
              <a:ext uri="{FF2B5EF4-FFF2-40B4-BE49-F238E27FC236}">
                <a16:creationId xmlns:a16="http://schemas.microsoft.com/office/drawing/2014/main" id="{493AFFEA-E7DA-7B4A-95B0-967026666F23}"/>
              </a:ext>
            </a:extLst>
          </p:cNvPr>
          <p:cNvSpPr>
            <a:spLocks noGrp="1"/>
          </p:cNvSpPr>
          <p:nvPr>
            <p:ph idx="1"/>
          </p:nvPr>
        </p:nvSpPr>
        <p:spPr>
          <a:xfrm>
            <a:off x="716757" y="1427215"/>
            <a:ext cx="5200649" cy="2090392"/>
          </a:xfrm>
        </p:spPr>
        <p:txBody>
          <a:bodyPr>
            <a:normAutofit/>
          </a:bodyPr>
          <a:lstStyle/>
          <a:p>
            <a:pPr algn="just">
              <a:lnSpc>
                <a:spcPct val="100000"/>
              </a:lnSpc>
            </a:pPr>
            <a:r>
              <a:rPr lang="es-CO" sz="2400" dirty="0"/>
              <a:t>Pérdida de sangre de reciente instauración que se origina distal al ángulo de Treitz. </a:t>
            </a:r>
          </a:p>
          <a:p>
            <a:pPr algn="just">
              <a:lnSpc>
                <a:spcPct val="100000"/>
              </a:lnSpc>
            </a:pPr>
            <a:r>
              <a:rPr lang="es-CO" sz="2400" dirty="0"/>
              <a:t>Definición practica: colon y recto. </a:t>
            </a:r>
          </a:p>
        </p:txBody>
      </p:sp>
    </p:spTree>
    <p:extLst>
      <p:ext uri="{BB962C8B-B14F-4D97-AF65-F5344CB8AC3E}">
        <p14:creationId xmlns:p14="http://schemas.microsoft.com/office/powerpoint/2010/main" val="2768483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A293E-8906-F24D-8C21-85CF67F78E0F}"/>
              </a:ext>
            </a:extLst>
          </p:cNvPr>
          <p:cNvSpPr>
            <a:spLocks noGrp="1"/>
          </p:cNvSpPr>
          <p:nvPr>
            <p:ph type="title"/>
          </p:nvPr>
        </p:nvSpPr>
        <p:spPr>
          <a:xfrm>
            <a:off x="495300" y="0"/>
            <a:ext cx="10515600" cy="1325563"/>
          </a:xfrm>
        </p:spPr>
        <p:txBody>
          <a:bodyPr/>
          <a:lstStyle/>
          <a:p>
            <a:r>
              <a:rPr lang="es-CO" dirty="0"/>
              <a:t>Epidemiología</a:t>
            </a:r>
          </a:p>
        </p:txBody>
      </p:sp>
      <p:sp>
        <p:nvSpPr>
          <p:cNvPr id="3" name="Marcador de contenido 2">
            <a:extLst>
              <a:ext uri="{FF2B5EF4-FFF2-40B4-BE49-F238E27FC236}">
                <a16:creationId xmlns:a16="http://schemas.microsoft.com/office/drawing/2014/main" id="{52E30A63-2A41-EA4C-A08E-07B85BE41A12}"/>
              </a:ext>
            </a:extLst>
          </p:cNvPr>
          <p:cNvSpPr>
            <a:spLocks noGrp="1"/>
          </p:cNvSpPr>
          <p:nvPr>
            <p:ph idx="1"/>
          </p:nvPr>
        </p:nvSpPr>
        <p:spPr>
          <a:xfrm>
            <a:off x="899912" y="1148131"/>
            <a:ext cx="5836919" cy="2457211"/>
          </a:xfrm>
        </p:spPr>
        <p:txBody>
          <a:bodyPr>
            <a:normAutofit fontScale="92500" lnSpcReduction="10000"/>
          </a:bodyPr>
          <a:lstStyle/>
          <a:p>
            <a:pPr>
              <a:lnSpc>
                <a:spcPct val="110000"/>
              </a:lnSpc>
            </a:pPr>
            <a:r>
              <a:rPr lang="es-CO" dirty="0"/>
              <a:t>Incidencia 20 casos/100.00 habitantes.</a:t>
            </a:r>
          </a:p>
          <a:p>
            <a:pPr>
              <a:lnSpc>
                <a:spcPct val="110000"/>
              </a:lnSpc>
            </a:pPr>
            <a:r>
              <a:rPr lang="es-CO" dirty="0"/>
              <a:t>30-40% casos de hemorragia digestiva.</a:t>
            </a:r>
          </a:p>
          <a:p>
            <a:pPr>
              <a:lnSpc>
                <a:spcPct val="110000"/>
              </a:lnSpc>
            </a:pPr>
            <a:r>
              <a:rPr lang="es-CO" dirty="0"/>
              <a:t>Adultos mayores. </a:t>
            </a:r>
          </a:p>
          <a:p>
            <a:pPr>
              <a:lnSpc>
                <a:spcPct val="110000"/>
              </a:lnSpc>
            </a:pPr>
            <a:r>
              <a:rPr lang="es-CO" dirty="0"/>
              <a:t>Aumento en las hospitalizaciones por esta causa: edad + uso de anticoagulación. </a:t>
            </a:r>
          </a:p>
          <a:p>
            <a:pPr>
              <a:lnSpc>
                <a:spcPct val="110000"/>
              </a:lnSpc>
            </a:pPr>
            <a:r>
              <a:rPr lang="es-CO" dirty="0"/>
              <a:t>15%: sangrado de origen superior.</a:t>
            </a:r>
          </a:p>
          <a:p>
            <a:pPr>
              <a:lnSpc>
                <a:spcPct val="110000"/>
              </a:lnSpc>
            </a:pPr>
            <a:endParaRPr lang="es-CO" dirty="0"/>
          </a:p>
        </p:txBody>
      </p:sp>
      <p:pic>
        <p:nvPicPr>
          <p:cNvPr id="5" name="Imagen 4" descr="Imagen que contiene captura de pantalla&#10;&#10;Descripción generada automáticamente">
            <a:extLst>
              <a:ext uri="{FF2B5EF4-FFF2-40B4-BE49-F238E27FC236}">
                <a16:creationId xmlns:a16="http://schemas.microsoft.com/office/drawing/2014/main" id="{D62CD9BF-D2E2-2D49-8EAE-75C4E6D755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79731" y="464066"/>
            <a:ext cx="4616969" cy="5929867"/>
          </a:xfrm>
          <a:prstGeom prst="rect">
            <a:avLst/>
          </a:prstGeom>
        </p:spPr>
      </p:pic>
    </p:spTree>
    <p:extLst>
      <p:ext uri="{BB962C8B-B14F-4D97-AF65-F5344CB8AC3E}">
        <p14:creationId xmlns:p14="http://schemas.microsoft.com/office/powerpoint/2010/main" val="836109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C37CD38-A050-CD45-A8B3-E07BE98E0C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58554" y="338433"/>
            <a:ext cx="2469209" cy="2090387"/>
          </a:xfrm>
          <a:prstGeom prst="rect">
            <a:avLst/>
          </a:prstGeom>
        </p:spPr>
      </p:pic>
      <p:pic>
        <p:nvPicPr>
          <p:cNvPr id="6" name="Imagen 5">
            <a:extLst>
              <a:ext uri="{FF2B5EF4-FFF2-40B4-BE49-F238E27FC236}">
                <a16:creationId xmlns:a16="http://schemas.microsoft.com/office/drawing/2014/main" id="{817B3142-745B-3543-9875-7365EBBDF1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2614" y="2404126"/>
            <a:ext cx="2473015" cy="2084400"/>
          </a:xfrm>
          <a:prstGeom prst="rect">
            <a:avLst/>
          </a:prstGeom>
        </p:spPr>
      </p:pic>
      <p:pic>
        <p:nvPicPr>
          <p:cNvPr id="7" name="Imagen 6">
            <a:extLst>
              <a:ext uri="{FF2B5EF4-FFF2-40B4-BE49-F238E27FC236}">
                <a16:creationId xmlns:a16="http://schemas.microsoft.com/office/drawing/2014/main" id="{72FAEC51-C655-F049-8847-92FE394D89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8719996" y="2385537"/>
            <a:ext cx="2469221" cy="2086925"/>
          </a:xfrm>
          <a:prstGeom prst="rect">
            <a:avLst/>
          </a:prstGeom>
        </p:spPr>
      </p:pic>
      <p:pic>
        <p:nvPicPr>
          <p:cNvPr id="8" name="Imagen 7">
            <a:extLst>
              <a:ext uri="{FF2B5EF4-FFF2-40B4-BE49-F238E27FC236}">
                <a16:creationId xmlns:a16="http://schemas.microsoft.com/office/drawing/2014/main" id="{A455873E-ED80-3345-80FD-CB22E9546F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 b="-3"/>
          <a:stretch/>
        </p:blipFill>
        <p:spPr>
          <a:xfrm>
            <a:off x="8715629" y="329268"/>
            <a:ext cx="2469208" cy="2090393"/>
          </a:xfrm>
          <a:prstGeom prst="rect">
            <a:avLst/>
          </a:prstGeom>
        </p:spPr>
      </p:pic>
      <p:pic>
        <p:nvPicPr>
          <p:cNvPr id="9" name="Imagen 8">
            <a:extLst>
              <a:ext uri="{FF2B5EF4-FFF2-40B4-BE49-F238E27FC236}">
                <a16:creationId xmlns:a16="http://schemas.microsoft.com/office/drawing/2014/main" id="{2667B770-3F19-374F-90D3-4595D39DDF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 b="-1"/>
          <a:stretch/>
        </p:blipFill>
        <p:spPr>
          <a:xfrm>
            <a:off x="6250774" y="4474193"/>
            <a:ext cx="2476011" cy="2086931"/>
          </a:xfrm>
          <a:prstGeom prst="rect">
            <a:avLst/>
          </a:prstGeom>
        </p:spPr>
      </p:pic>
      <p:pic>
        <p:nvPicPr>
          <p:cNvPr id="10" name="Imagen 9">
            <a:extLst>
              <a:ext uri="{FF2B5EF4-FFF2-40B4-BE49-F238E27FC236}">
                <a16:creationId xmlns:a16="http://schemas.microsoft.com/office/drawing/2014/main" id="{F61E0661-645D-9742-B91F-FEB7A6FB79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
          <a:stretch/>
        </p:blipFill>
        <p:spPr>
          <a:xfrm>
            <a:off x="8726785" y="4470731"/>
            <a:ext cx="2462432" cy="2090393"/>
          </a:xfrm>
          <a:prstGeom prst="rect">
            <a:avLst/>
          </a:prstGeom>
        </p:spPr>
      </p:pic>
    </p:spTree>
    <p:extLst>
      <p:ext uri="{BB962C8B-B14F-4D97-AF65-F5344CB8AC3E}">
        <p14:creationId xmlns:p14="http://schemas.microsoft.com/office/powerpoint/2010/main" val="2339795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6D8FF-FF00-1847-81FF-A934369FCE42}"/>
              </a:ext>
            </a:extLst>
          </p:cNvPr>
          <p:cNvSpPr>
            <a:spLocks noGrp="1"/>
          </p:cNvSpPr>
          <p:nvPr>
            <p:ph type="title"/>
          </p:nvPr>
        </p:nvSpPr>
        <p:spPr>
          <a:xfrm>
            <a:off x="566738" y="147871"/>
            <a:ext cx="10515600" cy="1325563"/>
          </a:xfrm>
        </p:spPr>
        <p:txBody>
          <a:bodyPr/>
          <a:lstStyle/>
          <a:p>
            <a:r>
              <a:rPr lang="es-CO" dirty="0"/>
              <a:t>Presentación clìnica</a:t>
            </a:r>
          </a:p>
        </p:txBody>
      </p:sp>
      <p:sp>
        <p:nvSpPr>
          <p:cNvPr id="3" name="Marcador de contenido 2">
            <a:extLst>
              <a:ext uri="{FF2B5EF4-FFF2-40B4-BE49-F238E27FC236}">
                <a16:creationId xmlns:a16="http://schemas.microsoft.com/office/drawing/2014/main" id="{3F288C54-57DB-FF42-9BC7-E979CBFA4ACB}"/>
              </a:ext>
            </a:extLst>
          </p:cNvPr>
          <p:cNvSpPr>
            <a:spLocks noGrp="1"/>
          </p:cNvSpPr>
          <p:nvPr>
            <p:ph idx="1"/>
          </p:nvPr>
        </p:nvSpPr>
        <p:spPr>
          <a:xfrm>
            <a:off x="1158837" y="1665288"/>
            <a:ext cx="4665701" cy="2090392"/>
          </a:xfrm>
        </p:spPr>
        <p:txBody>
          <a:bodyPr>
            <a:normAutofit/>
          </a:bodyPr>
          <a:lstStyle/>
          <a:p>
            <a:pPr>
              <a:lnSpc>
                <a:spcPct val="100000"/>
              </a:lnSpc>
            </a:pPr>
            <a:r>
              <a:rPr lang="es-CO" sz="2400" dirty="0"/>
              <a:t>Hematoquecia.</a:t>
            </a:r>
          </a:p>
          <a:p>
            <a:pPr>
              <a:lnSpc>
                <a:spcPct val="100000"/>
              </a:lnSpc>
            </a:pPr>
            <a:r>
              <a:rPr lang="es-CO" sz="2400" dirty="0"/>
              <a:t>Rectorragia.</a:t>
            </a:r>
          </a:p>
          <a:p>
            <a:pPr>
              <a:lnSpc>
                <a:spcPct val="100000"/>
              </a:lnSpc>
            </a:pPr>
            <a:r>
              <a:rPr lang="es-CO" sz="2400" dirty="0"/>
              <a:t>Melenas.</a:t>
            </a:r>
          </a:p>
        </p:txBody>
      </p:sp>
      <p:pic>
        <p:nvPicPr>
          <p:cNvPr id="5" name="Imagen 4">
            <a:extLst>
              <a:ext uri="{FF2B5EF4-FFF2-40B4-BE49-F238E27FC236}">
                <a16:creationId xmlns:a16="http://schemas.microsoft.com/office/drawing/2014/main" id="{D81EF5F1-EBB5-174C-AC4F-98B6201FC0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1502" y="1690688"/>
            <a:ext cx="2473512" cy="3240301"/>
          </a:xfrm>
          <a:prstGeom prst="rect">
            <a:avLst/>
          </a:prstGeom>
        </p:spPr>
      </p:pic>
      <p:pic>
        <p:nvPicPr>
          <p:cNvPr id="6" name="Imagen 5">
            <a:extLst>
              <a:ext uri="{FF2B5EF4-FFF2-40B4-BE49-F238E27FC236}">
                <a16:creationId xmlns:a16="http://schemas.microsoft.com/office/drawing/2014/main" id="{0AA21BBD-AEA1-6C4D-A0D3-959C07A7FD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1726" y="1665288"/>
            <a:ext cx="3765538" cy="3240301"/>
          </a:xfrm>
          <a:prstGeom prst="rect">
            <a:avLst/>
          </a:prstGeom>
        </p:spPr>
      </p:pic>
    </p:spTree>
    <p:extLst>
      <p:ext uri="{BB962C8B-B14F-4D97-AF65-F5344CB8AC3E}">
        <p14:creationId xmlns:p14="http://schemas.microsoft.com/office/powerpoint/2010/main" val="2491910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0911B-BA6F-A64C-821E-AD8E7DDC1B6C}"/>
              </a:ext>
            </a:extLst>
          </p:cNvPr>
          <p:cNvSpPr>
            <a:spLocks noGrp="1"/>
          </p:cNvSpPr>
          <p:nvPr>
            <p:ph type="title"/>
          </p:nvPr>
        </p:nvSpPr>
        <p:spPr>
          <a:xfrm>
            <a:off x="634614" y="260349"/>
            <a:ext cx="3400425" cy="1325563"/>
          </a:xfrm>
        </p:spPr>
        <p:txBody>
          <a:bodyPr/>
          <a:lstStyle/>
          <a:p>
            <a:r>
              <a:rPr lang="es-CO" dirty="0"/>
              <a:t>Objetivos iniciales</a:t>
            </a:r>
          </a:p>
        </p:txBody>
      </p:sp>
      <p:graphicFrame>
        <p:nvGraphicFramePr>
          <p:cNvPr id="6" name="Marcador de contenido 3">
            <a:extLst>
              <a:ext uri="{FF2B5EF4-FFF2-40B4-BE49-F238E27FC236}">
                <a16:creationId xmlns:a16="http://schemas.microsoft.com/office/drawing/2014/main" id="{D5385020-80F0-AF4B-B755-59272A2CDC18}"/>
              </a:ext>
            </a:extLst>
          </p:cNvPr>
          <p:cNvGraphicFramePr>
            <a:graphicFrameLocks/>
          </p:cNvGraphicFramePr>
          <p:nvPr>
            <p:extLst>
              <p:ext uri="{D42A27DB-BD31-4B8C-83A1-F6EECF244321}">
                <p14:modId xmlns:p14="http://schemas.microsoft.com/office/powerpoint/2010/main" val="2524517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997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F0076-66F1-704F-9595-9577EC7E37CC}"/>
              </a:ext>
            </a:extLst>
          </p:cNvPr>
          <p:cNvSpPr>
            <a:spLocks noGrp="1"/>
          </p:cNvSpPr>
          <p:nvPr>
            <p:ph type="title"/>
          </p:nvPr>
        </p:nvSpPr>
        <p:spPr>
          <a:xfrm>
            <a:off x="685801" y="117648"/>
            <a:ext cx="10515600" cy="1325563"/>
          </a:xfrm>
        </p:spPr>
        <p:txBody>
          <a:bodyPr/>
          <a:lstStyle/>
          <a:p>
            <a:r>
              <a:rPr lang="es-CO" dirty="0"/>
              <a:t>Evaluación</a:t>
            </a:r>
          </a:p>
        </p:txBody>
      </p:sp>
      <p:sp>
        <p:nvSpPr>
          <p:cNvPr id="3" name="Marcador de contenido 2">
            <a:extLst>
              <a:ext uri="{FF2B5EF4-FFF2-40B4-BE49-F238E27FC236}">
                <a16:creationId xmlns:a16="http://schemas.microsoft.com/office/drawing/2014/main" id="{9374731D-B41E-A747-A4F3-35092999008F}"/>
              </a:ext>
            </a:extLst>
          </p:cNvPr>
          <p:cNvSpPr>
            <a:spLocks noGrp="1"/>
          </p:cNvSpPr>
          <p:nvPr>
            <p:ph idx="1"/>
          </p:nvPr>
        </p:nvSpPr>
        <p:spPr>
          <a:xfrm>
            <a:off x="878706" y="1443211"/>
            <a:ext cx="10667997" cy="2090392"/>
          </a:xfrm>
        </p:spPr>
        <p:txBody>
          <a:bodyPr/>
          <a:lstStyle/>
          <a:p>
            <a:pPr>
              <a:lnSpc>
                <a:spcPct val="100000"/>
              </a:lnSpc>
            </a:pPr>
            <a:r>
              <a:rPr lang="es-CO" sz="2400" dirty="0"/>
              <a:t>Valoración primaria:</a:t>
            </a:r>
          </a:p>
          <a:p>
            <a:pPr lvl="1">
              <a:lnSpc>
                <a:spcPct val="100000"/>
              </a:lnSpc>
              <a:buFont typeface="Wingdings" pitchFamily="2" charset="2"/>
              <a:buChar char="§"/>
            </a:pPr>
            <a:r>
              <a:rPr lang="es-ES" sz="2200" dirty="0"/>
              <a:t>Definir estabilidad hemodinámica – FC y PA.</a:t>
            </a:r>
          </a:p>
          <a:p>
            <a:pPr lvl="1">
              <a:lnSpc>
                <a:spcPct val="100000"/>
              </a:lnSpc>
              <a:buFont typeface="Wingdings" pitchFamily="2" charset="2"/>
              <a:buChar char="§"/>
            </a:pPr>
            <a:r>
              <a:rPr lang="es-ES" sz="2200" dirty="0"/>
              <a:t>Índice de shock.</a:t>
            </a:r>
          </a:p>
        </p:txBody>
      </p:sp>
      <p:sp>
        <p:nvSpPr>
          <p:cNvPr id="4" name="Marcador de contenido 3">
            <a:extLst>
              <a:ext uri="{FF2B5EF4-FFF2-40B4-BE49-F238E27FC236}">
                <a16:creationId xmlns:a16="http://schemas.microsoft.com/office/drawing/2014/main" id="{0B763BD4-59A3-5346-85EE-A882FC201FA7}"/>
              </a:ext>
            </a:extLst>
          </p:cNvPr>
          <p:cNvSpPr>
            <a:spLocks noGrp="1"/>
          </p:cNvSpPr>
          <p:nvPr>
            <p:ph idx="13"/>
          </p:nvPr>
        </p:nvSpPr>
        <p:spPr>
          <a:xfrm>
            <a:off x="4526779" y="3774120"/>
            <a:ext cx="7522346" cy="2813528"/>
          </a:xfrm>
        </p:spPr>
        <p:txBody>
          <a:bodyPr>
            <a:normAutofit/>
          </a:bodyPr>
          <a:lstStyle/>
          <a:p>
            <a:pPr algn="just">
              <a:lnSpc>
                <a:spcPct val="110000"/>
              </a:lnSpc>
            </a:pPr>
            <a:r>
              <a:rPr lang="es-CO" sz="2400" dirty="0"/>
              <a:t>Valoración secundaria:</a:t>
            </a:r>
          </a:p>
          <a:p>
            <a:pPr lvl="1" algn="just">
              <a:lnSpc>
                <a:spcPct val="110000"/>
              </a:lnSpc>
              <a:buFont typeface="Wingdings" pitchFamily="2" charset="2"/>
              <a:buChar char="§"/>
            </a:pPr>
            <a:r>
              <a:rPr lang="es-ES" sz="2200" dirty="0"/>
              <a:t>Interrogatorio completo (síntomas asociados).</a:t>
            </a:r>
          </a:p>
          <a:p>
            <a:pPr lvl="1" algn="just">
              <a:lnSpc>
                <a:spcPct val="110000"/>
              </a:lnSpc>
              <a:buFont typeface="Wingdings" pitchFamily="2" charset="2"/>
              <a:buChar char="§"/>
            </a:pPr>
            <a:r>
              <a:rPr lang="es-ES" sz="2200" dirty="0"/>
              <a:t>Uso de medicamentos (AINES, </a:t>
            </a:r>
            <a:r>
              <a:rPr lang="es-ES" sz="2200" dirty="0" err="1"/>
              <a:t>antiagregantes</a:t>
            </a:r>
            <a:r>
              <a:rPr lang="es-ES" sz="2200" dirty="0"/>
              <a:t>, anticoagulantes).</a:t>
            </a:r>
          </a:p>
          <a:p>
            <a:pPr lvl="1" algn="just">
              <a:lnSpc>
                <a:spcPct val="110000"/>
              </a:lnSpc>
              <a:buFont typeface="Wingdings" pitchFamily="2" charset="2"/>
              <a:buChar char="§"/>
            </a:pPr>
            <a:r>
              <a:rPr lang="es-ES" sz="2200" dirty="0"/>
              <a:t>Comorbilidades.</a:t>
            </a:r>
          </a:p>
          <a:p>
            <a:pPr lvl="1" algn="just">
              <a:lnSpc>
                <a:spcPct val="110000"/>
              </a:lnSpc>
              <a:buFont typeface="Wingdings" pitchFamily="2" charset="2"/>
              <a:buChar char="§"/>
            </a:pPr>
            <a:r>
              <a:rPr lang="es-ES" sz="2200" dirty="0"/>
              <a:t>Paraclínicos.</a:t>
            </a:r>
          </a:p>
          <a:p>
            <a:pPr lvl="1" algn="just">
              <a:lnSpc>
                <a:spcPct val="110000"/>
              </a:lnSpc>
            </a:pPr>
            <a:endParaRPr lang="es-CO" sz="2400" dirty="0"/>
          </a:p>
        </p:txBody>
      </p:sp>
    </p:spTree>
    <p:extLst>
      <p:ext uri="{BB962C8B-B14F-4D97-AF65-F5344CB8AC3E}">
        <p14:creationId xmlns:p14="http://schemas.microsoft.com/office/powerpoint/2010/main" val="1227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9AD8A-21E8-2A4B-A2B2-6C48E6081788}"/>
              </a:ext>
            </a:extLst>
          </p:cNvPr>
          <p:cNvSpPr>
            <a:spLocks noGrp="1"/>
          </p:cNvSpPr>
          <p:nvPr>
            <p:ph type="title"/>
          </p:nvPr>
        </p:nvSpPr>
        <p:spPr>
          <a:xfrm>
            <a:off x="481013" y="87546"/>
            <a:ext cx="10515600" cy="925737"/>
          </a:xfrm>
        </p:spPr>
        <p:txBody>
          <a:bodyPr/>
          <a:lstStyle/>
          <a:p>
            <a:r>
              <a:rPr lang="es-CO" dirty="0"/>
              <a:t>Escalas de predicción de riesgo</a:t>
            </a:r>
          </a:p>
        </p:txBody>
      </p:sp>
      <p:sp>
        <p:nvSpPr>
          <p:cNvPr id="3" name="Marcador de contenido 2">
            <a:extLst>
              <a:ext uri="{FF2B5EF4-FFF2-40B4-BE49-F238E27FC236}">
                <a16:creationId xmlns:a16="http://schemas.microsoft.com/office/drawing/2014/main" id="{83A297EF-A060-6247-B2BA-D41291DFD76F}"/>
              </a:ext>
            </a:extLst>
          </p:cNvPr>
          <p:cNvSpPr>
            <a:spLocks noGrp="1"/>
          </p:cNvSpPr>
          <p:nvPr>
            <p:ph idx="1"/>
          </p:nvPr>
        </p:nvSpPr>
        <p:spPr>
          <a:xfrm>
            <a:off x="800101" y="1006775"/>
            <a:ext cx="7428184" cy="2806811"/>
          </a:xfrm>
        </p:spPr>
        <p:txBody>
          <a:bodyPr>
            <a:normAutofit fontScale="77500" lnSpcReduction="20000"/>
          </a:bodyPr>
          <a:lstStyle/>
          <a:p>
            <a:pPr marL="0" indent="0">
              <a:lnSpc>
                <a:spcPct val="120000"/>
              </a:lnSpc>
              <a:buNone/>
            </a:pPr>
            <a:r>
              <a:rPr lang="es-CO" sz="2400" b="1" dirty="0"/>
              <a:t>Criterios clínicos de alto riesgo: </a:t>
            </a:r>
          </a:p>
          <a:p>
            <a:pPr marL="742950" lvl="1" indent="-285750">
              <a:lnSpc>
                <a:spcPct val="120000"/>
              </a:lnSpc>
            </a:pPr>
            <a:r>
              <a:rPr lang="es-CO" sz="2100" dirty="0"/>
              <a:t>Marcadores de inestabilidad hemodinámica (taquicardia, hipotensión o síncope al ingreso).</a:t>
            </a:r>
          </a:p>
          <a:p>
            <a:pPr marL="742950" lvl="1" indent="-285750">
              <a:lnSpc>
                <a:spcPct val="120000"/>
              </a:lnSpc>
            </a:pPr>
            <a:r>
              <a:rPr lang="es-CO" sz="2100" dirty="0"/>
              <a:t>Sangrado visible al TR.</a:t>
            </a:r>
          </a:p>
          <a:p>
            <a:pPr marL="742950" lvl="1" indent="-285750">
              <a:lnSpc>
                <a:spcPct val="120000"/>
              </a:lnSpc>
            </a:pPr>
            <a:r>
              <a:rPr lang="es-CO" sz="2100" dirty="0"/>
              <a:t>Comorbilidades.</a:t>
            </a:r>
          </a:p>
          <a:p>
            <a:pPr marL="742950" lvl="1" indent="-285750">
              <a:lnSpc>
                <a:spcPct val="120000"/>
              </a:lnSpc>
            </a:pPr>
            <a:r>
              <a:rPr lang="es-CO" sz="2100" dirty="0"/>
              <a:t>Edad &gt;60 años.</a:t>
            </a:r>
          </a:p>
          <a:p>
            <a:pPr marL="742950" lvl="1" indent="-285750">
              <a:lnSpc>
                <a:spcPct val="120000"/>
              </a:lnSpc>
            </a:pPr>
            <a:r>
              <a:rPr lang="es-CO" sz="2100" dirty="0"/>
              <a:t>Historia de diverticulosis y angiectasia.</a:t>
            </a:r>
          </a:p>
          <a:p>
            <a:pPr marL="742950" lvl="1" indent="-285750">
              <a:lnSpc>
                <a:spcPct val="120000"/>
              </a:lnSpc>
            </a:pPr>
            <a:r>
              <a:rPr lang="es-CO" sz="2100" dirty="0"/>
              <a:t>Aumento de la creatinina.</a:t>
            </a:r>
          </a:p>
          <a:p>
            <a:pPr marL="742950" lvl="1" indent="-285750">
              <a:lnSpc>
                <a:spcPct val="120000"/>
              </a:lnSpc>
            </a:pPr>
            <a:r>
              <a:rPr lang="es-CO" sz="2100" dirty="0"/>
              <a:t>Anemia (hto ≤35%).</a:t>
            </a:r>
          </a:p>
          <a:p>
            <a:pPr>
              <a:lnSpc>
                <a:spcPct val="120000"/>
              </a:lnSpc>
            </a:pPr>
            <a:endParaRPr lang="es-CO" dirty="0"/>
          </a:p>
        </p:txBody>
      </p:sp>
      <p:pic>
        <p:nvPicPr>
          <p:cNvPr id="5" name="Marcador de contenido 7" descr="Imagen que contiene captura de pantalla, monitor, ordenador, portátil&#10;&#10;Descripción generada automáticamente">
            <a:extLst>
              <a:ext uri="{FF2B5EF4-FFF2-40B4-BE49-F238E27FC236}">
                <a16:creationId xmlns:a16="http://schemas.microsoft.com/office/drawing/2014/main" id="{D20DD378-5DEC-7B4C-9CD5-733AB50BBE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43913" y="914216"/>
            <a:ext cx="3601057" cy="5837197"/>
          </a:xfrm>
          <a:prstGeom prst="rect">
            <a:avLst/>
          </a:prstGeom>
        </p:spPr>
      </p:pic>
      <p:pic>
        <p:nvPicPr>
          <p:cNvPr id="6" name="Imagen 5">
            <a:extLst>
              <a:ext uri="{FF2B5EF4-FFF2-40B4-BE49-F238E27FC236}">
                <a16:creationId xmlns:a16="http://schemas.microsoft.com/office/drawing/2014/main" id="{DAA3557E-24D2-4841-B5AF-AEED449A9EA7}"/>
              </a:ext>
            </a:extLst>
          </p:cNvPr>
          <p:cNvPicPr>
            <a:picLocks noChangeAspect="1"/>
          </p:cNvPicPr>
          <p:nvPr/>
        </p:nvPicPr>
        <p:blipFill>
          <a:blip r:embed="rId3"/>
          <a:stretch>
            <a:fillRect/>
          </a:stretch>
        </p:blipFill>
        <p:spPr>
          <a:xfrm>
            <a:off x="4878006" y="4050954"/>
            <a:ext cx="3448050" cy="2526815"/>
          </a:xfrm>
          <a:prstGeom prst="rect">
            <a:avLst/>
          </a:prstGeom>
        </p:spPr>
      </p:pic>
    </p:spTree>
    <p:extLst>
      <p:ext uri="{BB962C8B-B14F-4D97-AF65-F5344CB8AC3E}">
        <p14:creationId xmlns:p14="http://schemas.microsoft.com/office/powerpoint/2010/main" val="389300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238AEC8C-AD6F-BB44-B4B8-BA1630A4BBC2}"/>
              </a:ext>
            </a:extLst>
          </p:cNvPr>
          <p:cNvSpPr/>
          <p:nvPr/>
        </p:nvSpPr>
        <p:spPr>
          <a:xfrm>
            <a:off x="5873968" y="466233"/>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152B48"/>
                </a:solidFill>
                <a:latin typeface="Montserrat" pitchFamily="2" charset="77"/>
              </a:rPr>
              <a:t>Úlcera péptica</a:t>
            </a:r>
          </a:p>
        </p:txBody>
      </p:sp>
      <p:sp>
        <p:nvSpPr>
          <p:cNvPr id="6" name="Rectángulo redondeado 5">
            <a:extLst>
              <a:ext uri="{FF2B5EF4-FFF2-40B4-BE49-F238E27FC236}">
                <a16:creationId xmlns:a16="http://schemas.microsoft.com/office/drawing/2014/main" id="{252C4CD3-0D30-5145-A232-527186B61658}"/>
              </a:ext>
            </a:extLst>
          </p:cNvPr>
          <p:cNvSpPr/>
          <p:nvPr/>
        </p:nvSpPr>
        <p:spPr>
          <a:xfrm>
            <a:off x="8250620" y="5916706"/>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152B48"/>
                </a:solidFill>
                <a:latin typeface="Montserrat" pitchFamily="2" charset="77"/>
              </a:rPr>
              <a:t>S. </a:t>
            </a:r>
            <a:r>
              <a:rPr lang="es-CO" sz="2400" b="1" dirty="0" err="1">
                <a:solidFill>
                  <a:srgbClr val="152B48"/>
                </a:solidFill>
                <a:latin typeface="Montserrat" pitchFamily="2" charset="77"/>
              </a:rPr>
              <a:t>Mallory</a:t>
            </a:r>
            <a:r>
              <a:rPr lang="es-CO" sz="2400" b="1" dirty="0">
                <a:solidFill>
                  <a:srgbClr val="152B48"/>
                </a:solidFill>
                <a:latin typeface="Montserrat" pitchFamily="2" charset="77"/>
              </a:rPr>
              <a:t> </a:t>
            </a:r>
            <a:r>
              <a:rPr lang="es-CO" sz="2400" b="1" dirty="0" err="1">
                <a:solidFill>
                  <a:srgbClr val="152B48"/>
                </a:solidFill>
                <a:latin typeface="Montserrat" pitchFamily="2" charset="77"/>
              </a:rPr>
              <a:t>Weiss</a:t>
            </a:r>
            <a:endParaRPr lang="es-CO" sz="2400" b="1" dirty="0">
              <a:solidFill>
                <a:srgbClr val="152B48"/>
              </a:solidFill>
              <a:latin typeface="Montserrat" pitchFamily="2" charset="77"/>
            </a:endParaRPr>
          </a:p>
        </p:txBody>
      </p:sp>
      <p:pic>
        <p:nvPicPr>
          <p:cNvPr id="7" name="Picture 2">
            <a:extLst>
              <a:ext uri="{FF2B5EF4-FFF2-40B4-BE49-F238E27FC236}">
                <a16:creationId xmlns:a16="http://schemas.microsoft.com/office/drawing/2014/main" id="{47A39A6D-81AD-AC45-8BB9-937BA9132CB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38696" y="2169018"/>
            <a:ext cx="4753304" cy="3622182"/>
          </a:xfrm>
          <a:prstGeom prst="rect">
            <a:avLst/>
          </a:prstGeom>
          <a:ln>
            <a:noFill/>
          </a:ln>
          <a:effectLst>
            <a:softEdge rad="112500"/>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8" name="Marcador de contenido 3">
            <a:extLst>
              <a:ext uri="{FF2B5EF4-FFF2-40B4-BE49-F238E27FC236}">
                <a16:creationId xmlns:a16="http://schemas.microsoft.com/office/drawing/2014/main" id="{0FF41F3B-2FA7-6640-9352-0484654381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1117" y="115125"/>
            <a:ext cx="4490545" cy="3657885"/>
          </a:xfrm>
          <a:prstGeom prst="rect">
            <a:avLst/>
          </a:prstGeom>
          <a:ln>
            <a:noFill/>
          </a:ln>
          <a:effectLst>
            <a:softEdge rad="112500"/>
          </a:effectLst>
        </p:spPr>
      </p:pic>
    </p:spTree>
    <p:extLst>
      <p:ext uri="{BB962C8B-B14F-4D97-AF65-F5344CB8AC3E}">
        <p14:creationId xmlns:p14="http://schemas.microsoft.com/office/powerpoint/2010/main" val="229537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675C8-8108-4348-B24D-199C7732E984}"/>
              </a:ext>
            </a:extLst>
          </p:cNvPr>
          <p:cNvSpPr>
            <a:spLocks noGrp="1"/>
          </p:cNvSpPr>
          <p:nvPr>
            <p:ph type="title"/>
          </p:nvPr>
        </p:nvSpPr>
        <p:spPr>
          <a:xfrm>
            <a:off x="4922520" y="4660424"/>
            <a:ext cx="7045960" cy="1325563"/>
          </a:xfrm>
        </p:spPr>
        <p:txBody>
          <a:bodyPr/>
          <a:lstStyle/>
          <a:p>
            <a:pPr algn="ctr"/>
            <a:r>
              <a:rPr lang="es-CO" dirty="0"/>
              <a:t>Reanimación</a:t>
            </a:r>
          </a:p>
        </p:txBody>
      </p:sp>
      <p:graphicFrame>
        <p:nvGraphicFramePr>
          <p:cNvPr id="5" name="Marcador de contenido 3">
            <a:extLst>
              <a:ext uri="{FF2B5EF4-FFF2-40B4-BE49-F238E27FC236}">
                <a16:creationId xmlns:a16="http://schemas.microsoft.com/office/drawing/2014/main" id="{E6FE0D60-FFE0-4843-8D05-28BC4063F5BB}"/>
              </a:ext>
            </a:extLst>
          </p:cNvPr>
          <p:cNvGraphicFramePr>
            <a:graphicFrameLocks/>
          </p:cNvGraphicFramePr>
          <p:nvPr>
            <p:extLst>
              <p:ext uri="{D42A27DB-BD31-4B8C-83A1-F6EECF244321}">
                <p14:modId xmlns:p14="http://schemas.microsoft.com/office/powerpoint/2010/main" val="3523432364"/>
              </p:ext>
            </p:extLst>
          </p:nvPr>
        </p:nvGraphicFramePr>
        <p:xfrm>
          <a:off x="2222499" y="209204"/>
          <a:ext cx="9575801" cy="3721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019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150F5-0D14-EA4F-B595-87106113365A}"/>
              </a:ext>
            </a:extLst>
          </p:cNvPr>
          <p:cNvSpPr>
            <a:spLocks noGrp="1"/>
          </p:cNvSpPr>
          <p:nvPr>
            <p:ph type="title"/>
          </p:nvPr>
        </p:nvSpPr>
        <p:spPr>
          <a:xfrm>
            <a:off x="495300" y="117648"/>
            <a:ext cx="10515600" cy="1325563"/>
          </a:xfrm>
        </p:spPr>
        <p:txBody>
          <a:bodyPr/>
          <a:lstStyle/>
          <a:p>
            <a:r>
              <a:rPr lang="es-CO" dirty="0"/>
              <a:t>Diagnóstico</a:t>
            </a:r>
          </a:p>
        </p:txBody>
      </p:sp>
      <p:sp>
        <p:nvSpPr>
          <p:cNvPr id="3" name="Marcador de contenido 2">
            <a:extLst>
              <a:ext uri="{FF2B5EF4-FFF2-40B4-BE49-F238E27FC236}">
                <a16:creationId xmlns:a16="http://schemas.microsoft.com/office/drawing/2014/main" id="{DEDCD0A5-F776-E941-B8FA-97DFAD6D186E}"/>
              </a:ext>
            </a:extLst>
          </p:cNvPr>
          <p:cNvSpPr>
            <a:spLocks noGrp="1"/>
          </p:cNvSpPr>
          <p:nvPr>
            <p:ph idx="1"/>
          </p:nvPr>
        </p:nvSpPr>
        <p:spPr>
          <a:xfrm>
            <a:off x="702311" y="1491411"/>
            <a:ext cx="6841489" cy="2090392"/>
          </a:xfrm>
        </p:spPr>
        <p:txBody>
          <a:bodyPr>
            <a:normAutofit/>
          </a:bodyPr>
          <a:lstStyle/>
          <a:p>
            <a:pPr algn="just"/>
            <a:r>
              <a:rPr lang="es-CO" sz="2200" dirty="0"/>
              <a:t>Colonoscopia: diagnóstica y terapéutica:</a:t>
            </a:r>
          </a:p>
          <a:p>
            <a:pPr lvl="1" algn="just">
              <a:buFont typeface="Wingdings" pitchFamily="2" charset="2"/>
              <a:buChar char="§"/>
            </a:pPr>
            <a:r>
              <a:rPr lang="es-CO" dirty="0"/>
              <a:t>Ventajas:</a:t>
            </a:r>
          </a:p>
          <a:p>
            <a:pPr lvl="2" algn="just">
              <a:buFont typeface="Courier New" panose="02070309020205020404" pitchFamily="49" charset="0"/>
              <a:buChar char="o"/>
            </a:pPr>
            <a:r>
              <a:rPr lang="es-CO" sz="1800" dirty="0"/>
              <a:t>Sitio de sangrado sin importar tasa del mismo o su etiología (45-90%).</a:t>
            </a:r>
          </a:p>
          <a:p>
            <a:pPr lvl="2" algn="just">
              <a:buFont typeface="Courier New" panose="02070309020205020404" pitchFamily="49" charset="0"/>
              <a:buChar char="o"/>
            </a:pPr>
            <a:r>
              <a:rPr lang="es-CO" sz="1800" dirty="0"/>
              <a:t>Posibilidad de tomar muestras de patología y marcación quirúrgica. </a:t>
            </a:r>
          </a:p>
        </p:txBody>
      </p:sp>
      <p:sp>
        <p:nvSpPr>
          <p:cNvPr id="4" name="Marcador de contenido 3">
            <a:extLst>
              <a:ext uri="{FF2B5EF4-FFF2-40B4-BE49-F238E27FC236}">
                <a16:creationId xmlns:a16="http://schemas.microsoft.com/office/drawing/2014/main" id="{0AEBAF53-F4C9-084C-B404-503408F49B2D}"/>
              </a:ext>
            </a:extLst>
          </p:cNvPr>
          <p:cNvSpPr>
            <a:spLocks noGrp="1"/>
          </p:cNvSpPr>
          <p:nvPr>
            <p:ph idx="13"/>
          </p:nvPr>
        </p:nvSpPr>
        <p:spPr>
          <a:xfrm>
            <a:off x="4898254" y="4108832"/>
            <a:ext cx="6684145" cy="2413346"/>
          </a:xfrm>
        </p:spPr>
        <p:txBody>
          <a:bodyPr>
            <a:normAutofit/>
          </a:bodyPr>
          <a:lstStyle/>
          <a:p>
            <a:pPr lvl="1" algn="just">
              <a:lnSpc>
                <a:spcPct val="100000"/>
              </a:lnSpc>
              <a:buFont typeface="Wingdings" pitchFamily="2" charset="2"/>
              <a:buChar char="§"/>
            </a:pPr>
            <a:r>
              <a:rPr lang="es-CO" dirty="0"/>
              <a:t>Desventajas:</a:t>
            </a:r>
          </a:p>
          <a:p>
            <a:pPr lvl="2" algn="just">
              <a:lnSpc>
                <a:spcPct val="100000"/>
              </a:lnSpc>
              <a:buFont typeface="Courier New" panose="02070309020205020404" pitchFamily="49" charset="0"/>
              <a:buChar char="o"/>
            </a:pPr>
            <a:r>
              <a:rPr lang="es-CO" sz="1800" dirty="0"/>
              <a:t>Preparación colónica.</a:t>
            </a:r>
          </a:p>
          <a:p>
            <a:pPr lvl="2" algn="just">
              <a:lnSpc>
                <a:spcPct val="100000"/>
              </a:lnSpc>
              <a:buFont typeface="Courier New" panose="02070309020205020404" pitchFamily="49" charset="0"/>
              <a:buChar char="o"/>
            </a:pPr>
            <a:r>
              <a:rPr lang="es-CO" sz="1800" dirty="0"/>
              <a:t>Pobre visualización en colon mal preparado.</a:t>
            </a:r>
          </a:p>
          <a:p>
            <a:pPr lvl="2" algn="just">
              <a:lnSpc>
                <a:spcPct val="100000"/>
              </a:lnSpc>
              <a:buFont typeface="Courier New" panose="02070309020205020404" pitchFamily="49" charset="0"/>
              <a:buChar char="o"/>
            </a:pPr>
            <a:r>
              <a:rPr lang="es-CO" sz="1800" dirty="0"/>
              <a:t>Efectos adversos sedación en paciente crítico.</a:t>
            </a:r>
          </a:p>
          <a:p>
            <a:pPr lvl="1" algn="just">
              <a:lnSpc>
                <a:spcPct val="100000"/>
              </a:lnSpc>
              <a:buFont typeface="Wingdings" pitchFamily="2" charset="2"/>
              <a:buChar char="§"/>
            </a:pPr>
            <a:r>
              <a:rPr lang="es-CO" dirty="0"/>
              <a:t>Tiempo de colonoscopia: 24 horas </a:t>
            </a:r>
            <a:r>
              <a:rPr lang="es-CO" dirty="0">
                <a:sym typeface="Wingdings" pitchFamily="2" charset="2"/>
              </a:rPr>
              <a:t></a:t>
            </a:r>
            <a:r>
              <a:rPr lang="es-CO" dirty="0"/>
              <a:t> reanimación + preparación.</a:t>
            </a:r>
          </a:p>
        </p:txBody>
      </p:sp>
      <p:pic>
        <p:nvPicPr>
          <p:cNvPr id="5" name="Imagen 4">
            <a:extLst>
              <a:ext uri="{FF2B5EF4-FFF2-40B4-BE49-F238E27FC236}">
                <a16:creationId xmlns:a16="http://schemas.microsoft.com/office/drawing/2014/main" id="{8C7A80C3-1F2B-8241-8AF5-1DD6B8BA88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12480" y="0"/>
            <a:ext cx="3779520" cy="3927511"/>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99992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6F49D1-E935-C848-AF52-8E8662CFC0EB}"/>
              </a:ext>
            </a:extLst>
          </p:cNvPr>
          <p:cNvSpPr>
            <a:spLocks noGrp="1"/>
          </p:cNvSpPr>
          <p:nvPr>
            <p:ph idx="1"/>
          </p:nvPr>
        </p:nvSpPr>
        <p:spPr>
          <a:xfrm>
            <a:off x="557214" y="100011"/>
            <a:ext cx="10086973" cy="3615847"/>
          </a:xfrm>
        </p:spPr>
        <p:txBody>
          <a:bodyPr>
            <a:normAutofit/>
          </a:bodyPr>
          <a:lstStyle/>
          <a:p>
            <a:pPr marL="0" indent="0">
              <a:lnSpc>
                <a:spcPct val="110000"/>
              </a:lnSpc>
              <a:buNone/>
            </a:pPr>
            <a:r>
              <a:rPr lang="es-CO" sz="2400" b="1" dirty="0"/>
              <a:t>AngioTAC:</a:t>
            </a:r>
          </a:p>
          <a:p>
            <a:pPr lvl="1">
              <a:lnSpc>
                <a:spcPct val="110000"/>
              </a:lnSpc>
            </a:pPr>
            <a:r>
              <a:rPr lang="es-CO" sz="2200" dirty="0"/>
              <a:t>Detecta sangrado de 0.3 a 0.5 ml/min.</a:t>
            </a:r>
          </a:p>
          <a:p>
            <a:pPr lvl="1">
              <a:lnSpc>
                <a:spcPct val="110000"/>
              </a:lnSpc>
            </a:pPr>
            <a:r>
              <a:rPr lang="es-CO" sz="2200" dirty="0"/>
              <a:t>No invasivo, no requiere preparación.</a:t>
            </a:r>
          </a:p>
          <a:p>
            <a:pPr lvl="1">
              <a:lnSpc>
                <a:spcPct val="110000"/>
              </a:lnSpc>
            </a:pPr>
            <a:r>
              <a:rPr lang="es-CO" sz="2200" dirty="0"/>
              <a:t>Requiere radiación y contraste IV. No es terapéutico.</a:t>
            </a:r>
          </a:p>
          <a:p>
            <a:pPr lvl="1">
              <a:lnSpc>
                <a:spcPct val="110000"/>
              </a:lnSpc>
            </a:pPr>
            <a:r>
              <a:rPr lang="es-CO" sz="2200" dirty="0"/>
              <a:t>Alta presición para diagnóstico del sitio de sangrado (casi 100%).</a:t>
            </a:r>
          </a:p>
          <a:p>
            <a:pPr lvl="1">
              <a:lnSpc>
                <a:spcPct val="110000"/>
              </a:lnSpc>
            </a:pPr>
            <a:r>
              <a:rPr lang="es-CO" sz="2200" dirty="0"/>
              <a:t>Útil previo a cirugía o angiografía.</a:t>
            </a:r>
          </a:p>
          <a:p>
            <a:pPr lvl="1">
              <a:lnSpc>
                <a:spcPct val="110000"/>
              </a:lnSpc>
            </a:pPr>
            <a:r>
              <a:rPr lang="es-CO" sz="2200" dirty="0"/>
              <a:t>Guías británicas 2019: importancia en el paciente hemodinámicamente inestable.</a:t>
            </a:r>
          </a:p>
          <a:p>
            <a:pPr>
              <a:lnSpc>
                <a:spcPct val="110000"/>
              </a:lnSpc>
            </a:pPr>
            <a:endParaRPr lang="es-CO" dirty="0"/>
          </a:p>
        </p:txBody>
      </p:sp>
      <p:pic>
        <p:nvPicPr>
          <p:cNvPr id="5" name="Imagen 4">
            <a:extLst>
              <a:ext uri="{FF2B5EF4-FFF2-40B4-BE49-F238E27FC236}">
                <a16:creationId xmlns:a16="http://schemas.microsoft.com/office/drawing/2014/main" id="{F20011E6-1114-4C43-AFA5-06F6A75A27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15350" y="2777932"/>
            <a:ext cx="3505199" cy="3642448"/>
          </a:xfrm>
          <a:prstGeom prst="rect">
            <a:avLst/>
          </a:prstGeom>
        </p:spPr>
      </p:pic>
    </p:spTree>
    <p:extLst>
      <p:ext uri="{BB962C8B-B14F-4D97-AF65-F5344CB8AC3E}">
        <p14:creationId xmlns:p14="http://schemas.microsoft.com/office/powerpoint/2010/main" val="2526984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7E6B28-C530-4047-A808-3B6870BC432D}"/>
              </a:ext>
            </a:extLst>
          </p:cNvPr>
          <p:cNvSpPr>
            <a:spLocks noGrp="1"/>
          </p:cNvSpPr>
          <p:nvPr>
            <p:ph idx="1"/>
          </p:nvPr>
        </p:nvSpPr>
        <p:spPr>
          <a:xfrm>
            <a:off x="685801" y="407827"/>
            <a:ext cx="6995159" cy="3508058"/>
          </a:xfrm>
        </p:spPr>
        <p:txBody>
          <a:bodyPr>
            <a:normAutofit/>
          </a:bodyPr>
          <a:lstStyle/>
          <a:p>
            <a:pPr marL="0" indent="0">
              <a:lnSpc>
                <a:spcPct val="100000"/>
              </a:lnSpc>
              <a:buNone/>
            </a:pPr>
            <a:r>
              <a:rPr lang="es-CO" sz="2200" b="1" dirty="0"/>
              <a:t>Angiografía:</a:t>
            </a:r>
          </a:p>
          <a:p>
            <a:pPr lvl="1">
              <a:lnSpc>
                <a:spcPct val="100000"/>
              </a:lnSpc>
            </a:pPr>
            <a:r>
              <a:rPr lang="es-CO" sz="1800" dirty="0"/>
              <a:t>Detecta sangrado de 0.5 a 1 ml/min.</a:t>
            </a:r>
          </a:p>
          <a:p>
            <a:pPr lvl="1">
              <a:lnSpc>
                <a:spcPct val="100000"/>
              </a:lnSpc>
            </a:pPr>
            <a:r>
              <a:rPr lang="es-CO" sz="1800" dirty="0"/>
              <a:t>Localiza hasta el 70% de los sangrados.</a:t>
            </a:r>
          </a:p>
          <a:p>
            <a:pPr lvl="1">
              <a:lnSpc>
                <a:spcPct val="100000"/>
              </a:lnSpc>
            </a:pPr>
            <a:r>
              <a:rPr lang="es-CO" sz="1800" dirty="0"/>
              <a:t>Útil en el paciente hemodinámicamente inestable que no tolera colonoscopia.</a:t>
            </a:r>
          </a:p>
          <a:p>
            <a:pPr lvl="1">
              <a:lnSpc>
                <a:spcPct val="100000"/>
              </a:lnSpc>
            </a:pPr>
            <a:r>
              <a:rPr lang="es-CO" sz="1800" dirty="0"/>
              <a:t> Medida terapéutica: embolización.</a:t>
            </a:r>
          </a:p>
          <a:p>
            <a:pPr lvl="1">
              <a:lnSpc>
                <a:spcPct val="100000"/>
              </a:lnSpc>
            </a:pPr>
            <a:r>
              <a:rPr lang="es-CO" sz="1800" dirty="0"/>
              <a:t>Embolización supraselectiva: menor riesgo de isquemia (1/3 a 4%).</a:t>
            </a:r>
          </a:p>
          <a:p>
            <a:pPr lvl="1">
              <a:lnSpc>
                <a:spcPct val="100000"/>
              </a:lnSpc>
            </a:pPr>
            <a:r>
              <a:rPr lang="es-CO" sz="1800" dirty="0"/>
              <a:t>Resangrado hasta 50%.</a:t>
            </a:r>
          </a:p>
          <a:p>
            <a:pPr lvl="1">
              <a:lnSpc>
                <a:spcPct val="100000"/>
              </a:lnSpc>
            </a:pPr>
            <a:r>
              <a:rPr lang="es-CO" sz="1800" dirty="0"/>
              <a:t>Pacientes con sangrado muy activo-</a:t>
            </a:r>
            <a:endParaRPr lang="es-CO" dirty="0"/>
          </a:p>
        </p:txBody>
      </p:sp>
      <p:pic>
        <p:nvPicPr>
          <p:cNvPr id="5" name="Imagen 4">
            <a:extLst>
              <a:ext uri="{FF2B5EF4-FFF2-40B4-BE49-F238E27FC236}">
                <a16:creationId xmlns:a16="http://schemas.microsoft.com/office/drawing/2014/main" id="{50618047-FFBA-EA45-BF77-C25908F2D0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80960" y="10"/>
            <a:ext cx="4511040" cy="5135438"/>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076241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84A72-C21B-1449-97D1-2427633548B5}"/>
              </a:ext>
            </a:extLst>
          </p:cNvPr>
          <p:cNvSpPr>
            <a:spLocks noGrp="1"/>
          </p:cNvSpPr>
          <p:nvPr>
            <p:ph type="title"/>
          </p:nvPr>
        </p:nvSpPr>
        <p:spPr>
          <a:xfrm>
            <a:off x="676589" y="210166"/>
            <a:ext cx="8653145" cy="780732"/>
          </a:xfrm>
        </p:spPr>
        <p:txBody>
          <a:bodyPr/>
          <a:lstStyle/>
          <a:p>
            <a:r>
              <a:rPr lang="es-CO" dirty="0"/>
              <a:t>Algoritmo diagnóstico</a:t>
            </a:r>
          </a:p>
        </p:txBody>
      </p:sp>
      <p:sp>
        <p:nvSpPr>
          <p:cNvPr id="4" name="Marcador de contenido 3">
            <a:extLst>
              <a:ext uri="{FF2B5EF4-FFF2-40B4-BE49-F238E27FC236}">
                <a16:creationId xmlns:a16="http://schemas.microsoft.com/office/drawing/2014/main" id="{24F0443A-615E-5147-BA39-24825641A19C}"/>
              </a:ext>
            </a:extLst>
          </p:cNvPr>
          <p:cNvSpPr>
            <a:spLocks noGrp="1"/>
          </p:cNvSpPr>
          <p:nvPr>
            <p:ph idx="13"/>
          </p:nvPr>
        </p:nvSpPr>
        <p:spPr/>
        <p:txBody>
          <a:bodyPr/>
          <a:lstStyle/>
          <a:p>
            <a:endParaRPr lang="es-CO"/>
          </a:p>
        </p:txBody>
      </p:sp>
      <p:pic>
        <p:nvPicPr>
          <p:cNvPr id="5" name="Marcador de contenido 4" descr="Imagen que contiene captura de pantalla, monitor, portátil, ordenador&#10;&#10;Descripción generada automáticamente">
            <a:extLst>
              <a:ext uri="{FF2B5EF4-FFF2-40B4-BE49-F238E27FC236}">
                <a16:creationId xmlns:a16="http://schemas.microsoft.com/office/drawing/2014/main" id="{5F997B09-DB52-894A-BB64-DABDDF4B5F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69654" y="1207795"/>
            <a:ext cx="7522346" cy="5564477"/>
          </a:xfrm>
          <a:prstGeom prst="rect">
            <a:avLst/>
          </a:prstGeom>
        </p:spPr>
      </p:pic>
    </p:spTree>
    <p:extLst>
      <p:ext uri="{BB962C8B-B14F-4D97-AF65-F5344CB8AC3E}">
        <p14:creationId xmlns:p14="http://schemas.microsoft.com/office/powerpoint/2010/main" val="1500075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08643-AFAA-D549-B266-6AEE8120A623}"/>
              </a:ext>
            </a:extLst>
          </p:cNvPr>
          <p:cNvSpPr>
            <a:spLocks noGrp="1"/>
          </p:cNvSpPr>
          <p:nvPr>
            <p:ph type="title"/>
          </p:nvPr>
        </p:nvSpPr>
        <p:spPr>
          <a:xfrm>
            <a:off x="484096" y="193675"/>
            <a:ext cx="10515600" cy="1325563"/>
          </a:xfrm>
        </p:spPr>
        <p:txBody>
          <a:bodyPr/>
          <a:lstStyle/>
          <a:p>
            <a:r>
              <a:rPr lang="es-CO" dirty="0"/>
              <a:t>Manejo</a:t>
            </a:r>
          </a:p>
        </p:txBody>
      </p:sp>
      <p:graphicFrame>
        <p:nvGraphicFramePr>
          <p:cNvPr id="5" name="Marcador de contenido 3">
            <a:extLst>
              <a:ext uri="{FF2B5EF4-FFF2-40B4-BE49-F238E27FC236}">
                <a16:creationId xmlns:a16="http://schemas.microsoft.com/office/drawing/2014/main" id="{E004B94D-D7F0-4C43-9FAF-9A46DD907754}"/>
              </a:ext>
            </a:extLst>
          </p:cNvPr>
          <p:cNvGraphicFramePr>
            <a:graphicFrameLocks noGrp="1"/>
          </p:cNvGraphicFramePr>
          <p:nvPr>
            <p:ph idx="1"/>
            <p:extLst>
              <p:ext uri="{D42A27DB-BD31-4B8C-83A1-F6EECF244321}">
                <p14:modId xmlns:p14="http://schemas.microsoft.com/office/powerpoint/2010/main" val="13372132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803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109F1-37D1-E04F-A240-6382F89836D6}"/>
              </a:ext>
            </a:extLst>
          </p:cNvPr>
          <p:cNvSpPr>
            <a:spLocks noGrp="1"/>
          </p:cNvSpPr>
          <p:nvPr>
            <p:ph type="title"/>
          </p:nvPr>
        </p:nvSpPr>
        <p:spPr>
          <a:xfrm>
            <a:off x="590414" y="85161"/>
            <a:ext cx="4079240" cy="2134235"/>
          </a:xfrm>
        </p:spPr>
        <p:txBody>
          <a:bodyPr/>
          <a:lstStyle/>
          <a:p>
            <a:r>
              <a:rPr lang="es-CO" dirty="0"/>
              <a:t>Manejo quirúrgico</a:t>
            </a:r>
          </a:p>
        </p:txBody>
      </p:sp>
      <p:graphicFrame>
        <p:nvGraphicFramePr>
          <p:cNvPr id="5" name="Marcador de contenido 2">
            <a:extLst>
              <a:ext uri="{FF2B5EF4-FFF2-40B4-BE49-F238E27FC236}">
                <a16:creationId xmlns:a16="http://schemas.microsoft.com/office/drawing/2014/main" id="{21FA13A3-970D-7245-B319-E37313C62786}"/>
              </a:ext>
            </a:extLst>
          </p:cNvPr>
          <p:cNvGraphicFramePr>
            <a:graphicFrameLocks noGrp="1"/>
          </p:cNvGraphicFramePr>
          <p:nvPr>
            <p:ph idx="1"/>
            <p:extLst>
              <p:ext uri="{D42A27DB-BD31-4B8C-83A1-F6EECF244321}">
                <p14:modId xmlns:p14="http://schemas.microsoft.com/office/powerpoint/2010/main" val="30327529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047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69ADB-0581-CB45-815D-8CFB1DCCB70A}"/>
              </a:ext>
            </a:extLst>
          </p:cNvPr>
          <p:cNvSpPr>
            <a:spLocks noGrp="1"/>
          </p:cNvSpPr>
          <p:nvPr>
            <p:ph type="title"/>
          </p:nvPr>
        </p:nvSpPr>
        <p:spPr>
          <a:xfrm>
            <a:off x="838200" y="1471199"/>
            <a:ext cx="10515600" cy="1957801"/>
          </a:xfrm>
        </p:spPr>
        <p:txBody>
          <a:bodyPr>
            <a:normAutofit/>
          </a:bodyPr>
          <a:lstStyle/>
          <a:p>
            <a:pPr>
              <a:lnSpc>
                <a:spcPct val="100000"/>
              </a:lnSpc>
            </a:pPr>
            <a:r>
              <a:rPr lang="es-CO" sz="5400" dirty="0"/>
              <a:t>Sangrado digestivo del intestino delgado</a:t>
            </a:r>
          </a:p>
        </p:txBody>
      </p:sp>
    </p:spTree>
    <p:extLst>
      <p:ext uri="{BB962C8B-B14F-4D97-AF65-F5344CB8AC3E}">
        <p14:creationId xmlns:p14="http://schemas.microsoft.com/office/powerpoint/2010/main" val="2603500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86A9E-1019-474F-A543-9D1BDDC01AA3}"/>
              </a:ext>
            </a:extLst>
          </p:cNvPr>
          <p:cNvSpPr>
            <a:spLocks noGrp="1"/>
          </p:cNvSpPr>
          <p:nvPr>
            <p:ph type="title"/>
          </p:nvPr>
        </p:nvSpPr>
        <p:spPr>
          <a:xfrm>
            <a:off x="685801" y="117648"/>
            <a:ext cx="10515600" cy="1325563"/>
          </a:xfrm>
        </p:spPr>
        <p:txBody>
          <a:bodyPr/>
          <a:lstStyle/>
          <a:p>
            <a:r>
              <a:rPr lang="es-CO" dirty="0"/>
              <a:t>Definición</a:t>
            </a:r>
          </a:p>
        </p:txBody>
      </p:sp>
      <p:sp>
        <p:nvSpPr>
          <p:cNvPr id="3" name="Marcador de contenido 2">
            <a:extLst>
              <a:ext uri="{FF2B5EF4-FFF2-40B4-BE49-F238E27FC236}">
                <a16:creationId xmlns:a16="http://schemas.microsoft.com/office/drawing/2014/main" id="{7539F488-C447-2D40-9FDD-F2F61E3CE5DF}"/>
              </a:ext>
            </a:extLst>
          </p:cNvPr>
          <p:cNvSpPr>
            <a:spLocks noGrp="1"/>
          </p:cNvSpPr>
          <p:nvPr>
            <p:ph idx="1"/>
          </p:nvPr>
        </p:nvSpPr>
        <p:spPr>
          <a:xfrm>
            <a:off x="879864" y="1288161"/>
            <a:ext cx="10667997" cy="2413346"/>
          </a:xfrm>
        </p:spPr>
        <p:txBody>
          <a:bodyPr>
            <a:normAutofit lnSpcReduction="10000"/>
          </a:bodyPr>
          <a:lstStyle/>
          <a:p>
            <a:pPr algn="just">
              <a:lnSpc>
                <a:spcPct val="110000"/>
              </a:lnSpc>
            </a:pPr>
            <a:r>
              <a:rPr lang="es-CO" dirty="0"/>
              <a:t>Previamente conocido como “sangrado de origen oscuro”.</a:t>
            </a:r>
          </a:p>
          <a:p>
            <a:pPr algn="just">
              <a:lnSpc>
                <a:spcPct val="110000"/>
              </a:lnSpc>
            </a:pPr>
            <a:r>
              <a:rPr lang="es-CO" dirty="0"/>
              <a:t>ACG 2015: mejoría en técnicas diagnósticas permiten cambiar término a sangrado de intestino delgado.</a:t>
            </a:r>
          </a:p>
          <a:p>
            <a:pPr algn="just">
              <a:lnSpc>
                <a:spcPct val="110000"/>
              </a:lnSpc>
            </a:pPr>
            <a:r>
              <a:rPr lang="es-CO" dirty="0"/>
              <a:t>Desde la ampolla de Vater hasta la válvula ileocecal.</a:t>
            </a:r>
          </a:p>
          <a:p>
            <a:pPr algn="just">
              <a:lnSpc>
                <a:spcPct val="110000"/>
              </a:lnSpc>
            </a:pPr>
            <a:r>
              <a:rPr lang="es-CO" dirty="0"/>
              <a:t>Sangrado de origen oscuro: aquel que no se identifica causa en el tracto digestivo.</a:t>
            </a:r>
          </a:p>
        </p:txBody>
      </p:sp>
      <p:sp>
        <p:nvSpPr>
          <p:cNvPr id="4" name="Marcador de contenido 3">
            <a:extLst>
              <a:ext uri="{FF2B5EF4-FFF2-40B4-BE49-F238E27FC236}">
                <a16:creationId xmlns:a16="http://schemas.microsoft.com/office/drawing/2014/main" id="{03D9E585-E7B9-3942-A734-6F7ECA23DCCB}"/>
              </a:ext>
            </a:extLst>
          </p:cNvPr>
          <p:cNvSpPr>
            <a:spLocks noGrp="1"/>
          </p:cNvSpPr>
          <p:nvPr>
            <p:ph idx="13"/>
          </p:nvPr>
        </p:nvSpPr>
        <p:spPr>
          <a:xfrm>
            <a:off x="4863716" y="3958879"/>
            <a:ext cx="6684145" cy="2413346"/>
          </a:xfrm>
        </p:spPr>
        <p:txBody>
          <a:bodyPr/>
          <a:lstStyle/>
          <a:p>
            <a:pPr algn="just">
              <a:lnSpc>
                <a:spcPct val="100000"/>
              </a:lnSpc>
            </a:pPr>
            <a:r>
              <a:rPr lang="es-CO" dirty="0"/>
              <a:t>5-10% de los pacientes.</a:t>
            </a:r>
          </a:p>
          <a:p>
            <a:pPr algn="just">
              <a:lnSpc>
                <a:spcPct val="100000"/>
              </a:lnSpc>
            </a:pPr>
            <a:r>
              <a:rPr lang="es-CO" dirty="0"/>
              <a:t>Sangrado manifiesto: melenas o hematoquezia con una causa identificable en ID.</a:t>
            </a:r>
          </a:p>
          <a:p>
            <a:pPr algn="just">
              <a:lnSpc>
                <a:spcPct val="100000"/>
              </a:lnSpc>
            </a:pPr>
            <a:r>
              <a:rPr lang="es-CO" dirty="0"/>
              <a:t>Sangrado oculto: anemia con deficiencia de hierro con pruebas en materia feca, positivas con causa identificable en ID.</a:t>
            </a:r>
          </a:p>
        </p:txBody>
      </p:sp>
    </p:spTree>
    <p:extLst>
      <p:ext uri="{BB962C8B-B14F-4D97-AF65-F5344CB8AC3E}">
        <p14:creationId xmlns:p14="http://schemas.microsoft.com/office/powerpoint/2010/main" val="3788094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3D859-4528-F44E-8887-E63E9560C80E}"/>
              </a:ext>
            </a:extLst>
          </p:cNvPr>
          <p:cNvSpPr>
            <a:spLocks noGrp="1"/>
          </p:cNvSpPr>
          <p:nvPr>
            <p:ph type="title"/>
          </p:nvPr>
        </p:nvSpPr>
        <p:spPr>
          <a:xfrm>
            <a:off x="509588" y="70566"/>
            <a:ext cx="10515600" cy="1325563"/>
          </a:xfrm>
        </p:spPr>
        <p:txBody>
          <a:bodyPr/>
          <a:lstStyle/>
          <a:p>
            <a:r>
              <a:rPr lang="es-CO" dirty="0"/>
              <a:t>Epidemiología</a:t>
            </a:r>
          </a:p>
        </p:txBody>
      </p:sp>
      <p:pic>
        <p:nvPicPr>
          <p:cNvPr id="5" name="Marcador de contenido 3">
            <a:extLst>
              <a:ext uri="{FF2B5EF4-FFF2-40B4-BE49-F238E27FC236}">
                <a16:creationId xmlns:a16="http://schemas.microsoft.com/office/drawing/2014/main" id="{84A0A42E-2002-0F42-A874-0EBEECAA86F7}"/>
              </a:ext>
            </a:extLst>
          </p:cNvPr>
          <p:cNvPicPr>
            <a:picLocks noChangeAspect="1"/>
          </p:cNvPicPr>
          <p:nvPr/>
        </p:nvPicPr>
        <p:blipFill>
          <a:blip r:embed="rId2"/>
          <a:stretch>
            <a:fillRect/>
          </a:stretch>
        </p:blipFill>
        <p:spPr>
          <a:xfrm>
            <a:off x="4589966" y="1396129"/>
            <a:ext cx="7474783" cy="4390309"/>
          </a:xfrm>
          <a:prstGeom prst="rect">
            <a:avLst/>
          </a:prstGeom>
        </p:spPr>
      </p:pic>
    </p:spTree>
    <p:extLst>
      <p:ext uri="{BB962C8B-B14F-4D97-AF65-F5344CB8AC3E}">
        <p14:creationId xmlns:p14="http://schemas.microsoft.com/office/powerpoint/2010/main" val="361470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33DBC2E9-6F21-3C48-A6C6-35CFC4C017AE}"/>
              </a:ext>
            </a:extLst>
          </p:cNvPr>
          <p:cNvSpPr/>
          <p:nvPr/>
        </p:nvSpPr>
        <p:spPr>
          <a:xfrm>
            <a:off x="5795962" y="472361"/>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err="1">
                <a:solidFill>
                  <a:srgbClr val="152B48"/>
                </a:solidFill>
                <a:latin typeface="Montserrat" pitchFamily="2" charset="77"/>
              </a:rPr>
              <a:t>Angiodisplasia</a:t>
            </a:r>
            <a:endParaRPr lang="es-CO" sz="2400" b="1" dirty="0">
              <a:solidFill>
                <a:srgbClr val="152B48"/>
              </a:solidFill>
              <a:latin typeface="Montserrat" pitchFamily="2" charset="77"/>
            </a:endParaRPr>
          </a:p>
        </p:txBody>
      </p:sp>
      <p:sp>
        <p:nvSpPr>
          <p:cNvPr id="6" name="Rectángulo redondeado 5">
            <a:extLst>
              <a:ext uri="{FF2B5EF4-FFF2-40B4-BE49-F238E27FC236}">
                <a16:creationId xmlns:a16="http://schemas.microsoft.com/office/drawing/2014/main" id="{3A710778-AF0C-B743-9FD0-4DD5EF105F61}"/>
              </a:ext>
            </a:extLst>
          </p:cNvPr>
          <p:cNvSpPr/>
          <p:nvPr/>
        </p:nvSpPr>
        <p:spPr>
          <a:xfrm>
            <a:off x="7643711" y="5786321"/>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152B48"/>
                </a:solidFill>
                <a:latin typeface="Montserrat" pitchFamily="2" charset="77"/>
              </a:rPr>
              <a:t>Lesión de </a:t>
            </a:r>
            <a:r>
              <a:rPr lang="es-CO" sz="2400" b="1" dirty="0" err="1">
                <a:solidFill>
                  <a:srgbClr val="152B48"/>
                </a:solidFill>
                <a:latin typeface="Montserrat" pitchFamily="2" charset="77"/>
              </a:rPr>
              <a:t>Dieulafoy</a:t>
            </a:r>
            <a:endParaRPr lang="es-CO" sz="2400" b="1" dirty="0">
              <a:solidFill>
                <a:srgbClr val="152B48"/>
              </a:solidFill>
              <a:latin typeface="Montserrat" pitchFamily="2" charset="77"/>
            </a:endParaRPr>
          </a:p>
        </p:txBody>
      </p:sp>
      <p:pic>
        <p:nvPicPr>
          <p:cNvPr id="7" name="Picture 2">
            <a:extLst>
              <a:ext uri="{FF2B5EF4-FFF2-40B4-BE49-F238E27FC236}">
                <a16:creationId xmlns:a16="http://schemas.microsoft.com/office/drawing/2014/main" id="{BD488E46-8527-694B-B13E-670B81E3E9A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910683" y="1949840"/>
            <a:ext cx="4595513" cy="371690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27F2FAD3-C73F-8643-A37B-55D228AC63E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43293" y="175312"/>
            <a:ext cx="4303987" cy="354905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78A57-F445-364E-BE44-52EB7762271D}"/>
              </a:ext>
            </a:extLst>
          </p:cNvPr>
          <p:cNvSpPr>
            <a:spLocks noGrp="1"/>
          </p:cNvSpPr>
          <p:nvPr>
            <p:ph type="title"/>
          </p:nvPr>
        </p:nvSpPr>
        <p:spPr>
          <a:xfrm>
            <a:off x="538162" y="143735"/>
            <a:ext cx="10515600" cy="1325563"/>
          </a:xfrm>
        </p:spPr>
        <p:txBody>
          <a:bodyPr/>
          <a:lstStyle/>
          <a:p>
            <a:r>
              <a:rPr lang="es-CO" dirty="0"/>
              <a:t>Medios diagnósticos</a:t>
            </a:r>
          </a:p>
        </p:txBody>
      </p:sp>
      <p:sp>
        <p:nvSpPr>
          <p:cNvPr id="4" name="Marcador de contenido 3">
            <a:extLst>
              <a:ext uri="{FF2B5EF4-FFF2-40B4-BE49-F238E27FC236}">
                <a16:creationId xmlns:a16="http://schemas.microsoft.com/office/drawing/2014/main" id="{E64051EB-58C3-D449-B3C8-E4727E921BAB}"/>
              </a:ext>
            </a:extLst>
          </p:cNvPr>
          <p:cNvSpPr>
            <a:spLocks noGrp="1"/>
          </p:cNvSpPr>
          <p:nvPr>
            <p:ph idx="13"/>
          </p:nvPr>
        </p:nvSpPr>
        <p:spPr/>
        <p:txBody>
          <a:bodyPr/>
          <a:lstStyle/>
          <a:p>
            <a:endParaRPr lang="es-CO"/>
          </a:p>
        </p:txBody>
      </p:sp>
      <p:pic>
        <p:nvPicPr>
          <p:cNvPr id="5" name="Imagen 4" descr="Imagen que contiene invertebrado&#10;&#10;Descripción generada automáticamente">
            <a:extLst>
              <a:ext uri="{FF2B5EF4-FFF2-40B4-BE49-F238E27FC236}">
                <a16:creationId xmlns:a16="http://schemas.microsoft.com/office/drawing/2014/main" id="{41D99F25-81B4-8B45-A56C-8476A9745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5357" y="1485984"/>
            <a:ext cx="4326643" cy="4860065"/>
          </a:xfrm>
          <a:prstGeom prst="rect">
            <a:avLst/>
          </a:prstGeom>
        </p:spPr>
      </p:pic>
      <p:pic>
        <p:nvPicPr>
          <p:cNvPr id="7" name="Imagen 6">
            <a:extLst>
              <a:ext uri="{FF2B5EF4-FFF2-40B4-BE49-F238E27FC236}">
                <a16:creationId xmlns:a16="http://schemas.microsoft.com/office/drawing/2014/main" id="{490DF422-35BD-514C-81FE-16B48CAE745A}"/>
              </a:ext>
            </a:extLst>
          </p:cNvPr>
          <p:cNvPicPr>
            <a:picLocks noChangeAspect="1"/>
          </p:cNvPicPr>
          <p:nvPr/>
        </p:nvPicPr>
        <p:blipFill>
          <a:blip r:embed="rId4"/>
          <a:stretch>
            <a:fillRect/>
          </a:stretch>
        </p:blipFill>
        <p:spPr>
          <a:xfrm>
            <a:off x="4669654" y="1426423"/>
            <a:ext cx="3556016" cy="4836181"/>
          </a:xfrm>
          <a:prstGeom prst="rect">
            <a:avLst/>
          </a:prstGeom>
        </p:spPr>
      </p:pic>
    </p:spTree>
    <p:extLst>
      <p:ext uri="{BB962C8B-B14F-4D97-AF65-F5344CB8AC3E}">
        <p14:creationId xmlns:p14="http://schemas.microsoft.com/office/powerpoint/2010/main" val="546671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fruta, manzana, interior&#10;&#10;Descripción generada automáticamente">
            <a:extLst>
              <a:ext uri="{FF2B5EF4-FFF2-40B4-BE49-F238E27FC236}">
                <a16:creationId xmlns:a16="http://schemas.microsoft.com/office/drawing/2014/main" id="{22BBC96E-38F4-3F44-B6CE-B85791B74B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3795" y="36510"/>
            <a:ext cx="7344410" cy="3918583"/>
          </a:xfrm>
          <a:prstGeom prst="rect">
            <a:avLst/>
          </a:prstGeom>
        </p:spPr>
      </p:pic>
    </p:spTree>
    <p:extLst>
      <p:ext uri="{BB962C8B-B14F-4D97-AF65-F5344CB8AC3E}">
        <p14:creationId xmlns:p14="http://schemas.microsoft.com/office/powerpoint/2010/main" val="6297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81BB7-D542-2D40-B0BD-284C245CD613}"/>
              </a:ext>
            </a:extLst>
          </p:cNvPr>
          <p:cNvSpPr>
            <a:spLocks noGrp="1"/>
          </p:cNvSpPr>
          <p:nvPr>
            <p:ph type="title"/>
          </p:nvPr>
        </p:nvSpPr>
        <p:spPr>
          <a:xfrm>
            <a:off x="481012" y="250813"/>
            <a:ext cx="10515600" cy="1325563"/>
          </a:xfrm>
        </p:spPr>
        <p:txBody>
          <a:bodyPr/>
          <a:lstStyle/>
          <a:p>
            <a:r>
              <a:rPr lang="es-CO" dirty="0"/>
              <a:t>Diagnóstico y manejo</a:t>
            </a:r>
          </a:p>
        </p:txBody>
      </p:sp>
      <p:pic>
        <p:nvPicPr>
          <p:cNvPr id="5" name="Marcador de contenido 4" descr="Imagen que contiene captura de pantalla, monitor, portátil, ordenador&#10;&#10;Descripción generada automáticamente">
            <a:extLst>
              <a:ext uri="{FF2B5EF4-FFF2-40B4-BE49-F238E27FC236}">
                <a16:creationId xmlns:a16="http://schemas.microsoft.com/office/drawing/2014/main" id="{CF8BAE5F-3B33-6B4C-9FE6-C32B7AF3F4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8231" y="1716656"/>
            <a:ext cx="7913769" cy="4026919"/>
          </a:xfrm>
          <a:prstGeom prst="rect">
            <a:avLst/>
          </a:prstGeom>
        </p:spPr>
      </p:pic>
    </p:spTree>
    <p:extLst>
      <p:ext uri="{BB962C8B-B14F-4D97-AF65-F5344CB8AC3E}">
        <p14:creationId xmlns:p14="http://schemas.microsoft.com/office/powerpoint/2010/main" val="1192603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AEF9C-8545-D44E-83BA-E2A53BD16980}"/>
              </a:ext>
            </a:extLst>
          </p:cNvPr>
          <p:cNvSpPr>
            <a:spLocks noGrp="1"/>
          </p:cNvSpPr>
          <p:nvPr>
            <p:ph type="title"/>
          </p:nvPr>
        </p:nvSpPr>
        <p:spPr>
          <a:xfrm>
            <a:off x="466725" y="216932"/>
            <a:ext cx="10515600" cy="1325563"/>
          </a:xfrm>
        </p:spPr>
        <p:txBody>
          <a:bodyPr/>
          <a:lstStyle/>
          <a:p>
            <a:r>
              <a:rPr lang="es-CO" dirty="0"/>
              <a:t>Diagnóstico y manejo</a:t>
            </a:r>
          </a:p>
        </p:txBody>
      </p:sp>
      <p:pic>
        <p:nvPicPr>
          <p:cNvPr id="5" name="Marcador de contenido 4">
            <a:extLst>
              <a:ext uri="{FF2B5EF4-FFF2-40B4-BE49-F238E27FC236}">
                <a16:creationId xmlns:a16="http://schemas.microsoft.com/office/drawing/2014/main" id="{FFA77D55-D71D-3542-8927-6EAE59A9FB4C}"/>
              </a:ext>
            </a:extLst>
          </p:cNvPr>
          <p:cNvPicPr>
            <a:picLocks noGrp="1" noChangeAspect="1"/>
          </p:cNvPicPr>
          <p:nvPr>
            <p:ph idx="13"/>
          </p:nvPr>
        </p:nvPicPr>
        <p:blipFill rotWithShape="1">
          <a:blip r:embed="rId2" cstate="email">
            <a:extLst>
              <a:ext uri="{28A0092B-C50C-407E-A947-70E740481C1C}">
                <a14:useLocalDpi xmlns:a14="http://schemas.microsoft.com/office/drawing/2010/main"/>
              </a:ext>
            </a:extLst>
          </a:blip>
          <a:srcRect/>
          <a:stretch/>
        </p:blipFill>
        <p:spPr>
          <a:xfrm>
            <a:off x="4197724" y="1791588"/>
            <a:ext cx="7994276" cy="3466212"/>
          </a:xfrm>
          <a:prstGeom prst="rect">
            <a:avLst/>
          </a:prstGeom>
        </p:spPr>
      </p:pic>
    </p:spTree>
    <p:extLst>
      <p:ext uri="{BB962C8B-B14F-4D97-AF65-F5344CB8AC3E}">
        <p14:creationId xmlns:p14="http://schemas.microsoft.com/office/powerpoint/2010/main" val="106098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79CD6F95-82DC-174A-81DE-BAD2341CEFF5}"/>
              </a:ext>
            </a:extLst>
          </p:cNvPr>
          <p:cNvSpPr/>
          <p:nvPr/>
        </p:nvSpPr>
        <p:spPr>
          <a:xfrm>
            <a:off x="5655282" y="390739"/>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152B48"/>
                </a:solidFill>
                <a:latin typeface="Montserrat" pitchFamily="2" charset="77"/>
              </a:rPr>
              <a:t>Ectasia vascular </a:t>
            </a:r>
            <a:r>
              <a:rPr lang="es-CO" sz="2400" b="1" dirty="0" err="1">
                <a:solidFill>
                  <a:srgbClr val="152B48"/>
                </a:solidFill>
                <a:latin typeface="Montserrat" pitchFamily="2" charset="77"/>
              </a:rPr>
              <a:t>antral</a:t>
            </a:r>
            <a:r>
              <a:rPr lang="es-CO" sz="2400" b="1" dirty="0">
                <a:solidFill>
                  <a:srgbClr val="152B48"/>
                </a:solidFill>
                <a:latin typeface="Montserrat" pitchFamily="2" charset="77"/>
              </a:rPr>
              <a:t> gástrica</a:t>
            </a:r>
          </a:p>
        </p:txBody>
      </p:sp>
      <p:sp>
        <p:nvSpPr>
          <p:cNvPr id="6" name="Rectángulo redondeado 5">
            <a:extLst>
              <a:ext uri="{FF2B5EF4-FFF2-40B4-BE49-F238E27FC236}">
                <a16:creationId xmlns:a16="http://schemas.microsoft.com/office/drawing/2014/main" id="{896DBA5C-A1EC-7C4D-9489-AE94C5FA0236}"/>
              </a:ext>
            </a:extLst>
          </p:cNvPr>
          <p:cNvSpPr/>
          <p:nvPr/>
        </p:nvSpPr>
        <p:spPr>
          <a:xfrm>
            <a:off x="7617370" y="5965914"/>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152B48"/>
                </a:solidFill>
                <a:latin typeface="Montserrat" pitchFamily="2" charset="77"/>
              </a:rPr>
              <a:t>Várices esofágicas</a:t>
            </a:r>
          </a:p>
        </p:txBody>
      </p:sp>
      <p:pic>
        <p:nvPicPr>
          <p:cNvPr id="7" name="Marcador de contenido 12">
            <a:extLst>
              <a:ext uri="{FF2B5EF4-FFF2-40B4-BE49-F238E27FC236}">
                <a16:creationId xmlns:a16="http://schemas.microsoft.com/office/drawing/2014/main" id="{BC427EE1-2E6A-CB42-9582-25835482E0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10397" y="1969141"/>
            <a:ext cx="4343400" cy="3725610"/>
          </a:xfrm>
          <a:prstGeom prst="rect">
            <a:avLst/>
          </a:prstGeom>
          <a:ln>
            <a:noFill/>
          </a:ln>
          <a:effectLst>
            <a:softEdge rad="112500"/>
          </a:effectLst>
        </p:spPr>
      </p:pic>
      <p:pic>
        <p:nvPicPr>
          <p:cNvPr id="8" name="Marcador de contenido 2">
            <a:extLst>
              <a:ext uri="{FF2B5EF4-FFF2-40B4-BE49-F238E27FC236}">
                <a16:creationId xmlns:a16="http://schemas.microsoft.com/office/drawing/2014/main" id="{C0BCBCD5-CB02-3A41-A978-2A61F112C0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2049" y="122101"/>
            <a:ext cx="4343400" cy="3709845"/>
          </a:xfrm>
          <a:prstGeom prst="rect">
            <a:avLst/>
          </a:prstGeom>
          <a:ln>
            <a:noFill/>
          </a:ln>
          <a:effectLst>
            <a:softEdge rad="112500"/>
          </a:effectLst>
        </p:spPr>
      </p:pic>
    </p:spTree>
    <p:extLst>
      <p:ext uri="{BB962C8B-B14F-4D97-AF65-F5344CB8AC3E}">
        <p14:creationId xmlns:p14="http://schemas.microsoft.com/office/powerpoint/2010/main" val="22771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DCBA2112-CD42-8146-B8DD-E989CC36B754}"/>
              </a:ext>
            </a:extLst>
          </p:cNvPr>
          <p:cNvSpPr/>
          <p:nvPr/>
        </p:nvSpPr>
        <p:spPr>
          <a:xfrm>
            <a:off x="578068" y="482731"/>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152B48"/>
                </a:solidFill>
                <a:latin typeface="Montserrat" pitchFamily="2" charset="77"/>
              </a:rPr>
              <a:t>Fístula aorto-entérica</a:t>
            </a:r>
          </a:p>
        </p:txBody>
      </p:sp>
      <p:sp>
        <p:nvSpPr>
          <p:cNvPr id="6" name="Rectángulo redondeado 5">
            <a:extLst>
              <a:ext uri="{FF2B5EF4-FFF2-40B4-BE49-F238E27FC236}">
                <a16:creationId xmlns:a16="http://schemas.microsoft.com/office/drawing/2014/main" id="{38BF9A64-EA20-2B4F-927E-4B46639B239F}"/>
              </a:ext>
            </a:extLst>
          </p:cNvPr>
          <p:cNvSpPr/>
          <p:nvPr/>
        </p:nvSpPr>
        <p:spPr>
          <a:xfrm>
            <a:off x="4477406" y="482731"/>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152B48"/>
                </a:solidFill>
                <a:latin typeface="Montserrat" pitchFamily="2" charset="77"/>
              </a:rPr>
              <a:t>Enfermedad erosiva</a:t>
            </a:r>
          </a:p>
        </p:txBody>
      </p:sp>
      <p:sp>
        <p:nvSpPr>
          <p:cNvPr id="7" name="Rectángulo redondeado 6">
            <a:extLst>
              <a:ext uri="{FF2B5EF4-FFF2-40B4-BE49-F238E27FC236}">
                <a16:creationId xmlns:a16="http://schemas.microsoft.com/office/drawing/2014/main" id="{305878D3-40BE-804A-9BC5-0E549782CC10}"/>
              </a:ext>
            </a:extLst>
          </p:cNvPr>
          <p:cNvSpPr/>
          <p:nvPr/>
        </p:nvSpPr>
        <p:spPr>
          <a:xfrm>
            <a:off x="8484477" y="482731"/>
            <a:ext cx="3129455" cy="772510"/>
          </a:xfrm>
          <a:prstGeom prst="roundRect">
            <a:avLst/>
          </a:prstGeom>
          <a:noFill/>
          <a:ln>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152B48"/>
                </a:solidFill>
                <a:latin typeface="Montserrat" pitchFamily="2" charset="77"/>
              </a:rPr>
              <a:t>Úlcera de Cameron </a:t>
            </a:r>
            <a:endParaRPr lang="es-CO" sz="2400" b="1" dirty="0">
              <a:solidFill>
                <a:srgbClr val="152B48"/>
              </a:solidFill>
              <a:latin typeface="Montserrat" pitchFamily="2" charset="77"/>
            </a:endParaRPr>
          </a:p>
        </p:txBody>
      </p:sp>
      <p:pic>
        <p:nvPicPr>
          <p:cNvPr id="8" name="Marcador de contenido 2">
            <a:extLst>
              <a:ext uri="{FF2B5EF4-FFF2-40B4-BE49-F238E27FC236}">
                <a16:creationId xmlns:a16="http://schemas.microsoft.com/office/drawing/2014/main" id="{A073086A-67BA-524F-82A5-0DA2442B09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409" y="1458588"/>
            <a:ext cx="2994771" cy="2415949"/>
          </a:xfrm>
          <a:prstGeom prst="rect">
            <a:avLst/>
          </a:prstGeom>
          <a:ln>
            <a:noFill/>
          </a:ln>
          <a:effectLst>
            <a:softEdge rad="112500"/>
          </a:effectLst>
        </p:spPr>
      </p:pic>
      <p:pic>
        <p:nvPicPr>
          <p:cNvPr id="9" name="Marcador de contenido 2">
            <a:extLst>
              <a:ext uri="{FF2B5EF4-FFF2-40B4-BE49-F238E27FC236}">
                <a16:creationId xmlns:a16="http://schemas.microsoft.com/office/drawing/2014/main" id="{72B78E7F-DE9F-2C48-93D1-D8F7A783AF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299" y="1458588"/>
            <a:ext cx="3047668" cy="2469617"/>
          </a:xfrm>
          <a:prstGeom prst="rect">
            <a:avLst/>
          </a:prstGeom>
          <a:ln>
            <a:noFill/>
          </a:ln>
          <a:effectLst>
            <a:softEdge rad="112500"/>
          </a:effectLst>
        </p:spPr>
      </p:pic>
      <p:pic>
        <p:nvPicPr>
          <p:cNvPr id="10" name="Marcador de contenido 5">
            <a:extLst>
              <a:ext uri="{FF2B5EF4-FFF2-40B4-BE49-F238E27FC236}">
                <a16:creationId xmlns:a16="http://schemas.microsoft.com/office/drawing/2014/main" id="{0EE5D16C-1DDC-E649-9F59-DCC523B566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8567" y="1404920"/>
            <a:ext cx="3105807" cy="2469617"/>
          </a:xfrm>
          <a:prstGeom prst="rect">
            <a:avLst/>
          </a:prstGeom>
          <a:ln>
            <a:noFill/>
          </a:ln>
          <a:effectLst>
            <a:softEdge rad="112500"/>
          </a:effectLst>
        </p:spPr>
      </p:pic>
    </p:spTree>
    <p:extLst>
      <p:ext uri="{BB962C8B-B14F-4D97-AF65-F5344CB8AC3E}">
        <p14:creationId xmlns:p14="http://schemas.microsoft.com/office/powerpoint/2010/main" val="228654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FE4CD-C8A4-234C-8039-83511F09E9B9}"/>
              </a:ext>
            </a:extLst>
          </p:cNvPr>
          <p:cNvSpPr>
            <a:spLocks noGrp="1"/>
          </p:cNvSpPr>
          <p:nvPr>
            <p:ph type="title"/>
          </p:nvPr>
        </p:nvSpPr>
        <p:spPr>
          <a:xfrm>
            <a:off x="509587" y="143396"/>
            <a:ext cx="10515600" cy="1325563"/>
          </a:xfrm>
        </p:spPr>
        <p:txBody>
          <a:bodyPr/>
          <a:lstStyle/>
          <a:p>
            <a:r>
              <a:rPr lang="es-CO" dirty="0"/>
              <a:t>Presentación clínica</a:t>
            </a:r>
          </a:p>
        </p:txBody>
      </p:sp>
      <p:sp>
        <p:nvSpPr>
          <p:cNvPr id="3" name="Marcador de contenido 2">
            <a:extLst>
              <a:ext uri="{FF2B5EF4-FFF2-40B4-BE49-F238E27FC236}">
                <a16:creationId xmlns:a16="http://schemas.microsoft.com/office/drawing/2014/main" id="{CF1F754C-4C92-C945-BC7C-2BE0E7A1D5B5}"/>
              </a:ext>
            </a:extLst>
          </p:cNvPr>
          <p:cNvSpPr>
            <a:spLocks noGrp="1"/>
          </p:cNvSpPr>
          <p:nvPr>
            <p:ph idx="1"/>
          </p:nvPr>
        </p:nvSpPr>
        <p:spPr>
          <a:xfrm>
            <a:off x="738076" y="1468958"/>
            <a:ext cx="4944034" cy="2304051"/>
          </a:xfrm>
        </p:spPr>
        <p:txBody>
          <a:bodyPr>
            <a:normAutofit/>
          </a:bodyPr>
          <a:lstStyle/>
          <a:p>
            <a:pPr lvl="0">
              <a:lnSpc>
                <a:spcPct val="100000"/>
              </a:lnSpc>
            </a:pPr>
            <a:r>
              <a:rPr lang="es-ES" b="1" dirty="0"/>
              <a:t>Melenas:</a:t>
            </a:r>
            <a:r>
              <a:rPr lang="es-ES" dirty="0"/>
              <a:t> 70-80%.</a:t>
            </a:r>
            <a:endParaRPr lang="es-ES" b="1" dirty="0"/>
          </a:p>
          <a:p>
            <a:pPr lvl="0">
              <a:lnSpc>
                <a:spcPct val="100000"/>
              </a:lnSpc>
            </a:pPr>
            <a:r>
              <a:rPr lang="es-ES" b="1" dirty="0"/>
              <a:t>Hematemesis: </a:t>
            </a:r>
            <a:r>
              <a:rPr lang="es-ES" dirty="0"/>
              <a:t>40-55%.</a:t>
            </a:r>
            <a:endParaRPr lang="es-CO" dirty="0"/>
          </a:p>
          <a:p>
            <a:pPr lvl="0">
              <a:lnSpc>
                <a:spcPct val="100000"/>
              </a:lnSpc>
            </a:pPr>
            <a:r>
              <a:rPr lang="es-ES" dirty="0" err="1"/>
              <a:t>Presíncope</a:t>
            </a:r>
            <a:r>
              <a:rPr lang="es-ES" dirty="0"/>
              <a:t>: 48%.</a:t>
            </a:r>
            <a:endParaRPr lang="es-CO" dirty="0"/>
          </a:p>
          <a:p>
            <a:pPr>
              <a:lnSpc>
                <a:spcPct val="100000"/>
              </a:lnSpc>
            </a:pPr>
            <a:r>
              <a:rPr lang="es-ES" dirty="0"/>
              <a:t>Epigastralgia: 41%.</a:t>
            </a:r>
            <a:endParaRPr lang="es-CO" dirty="0"/>
          </a:p>
          <a:p>
            <a:pPr lvl="0">
              <a:lnSpc>
                <a:spcPct val="100000"/>
              </a:lnSpc>
            </a:pPr>
            <a:r>
              <a:rPr lang="es-ES" dirty="0" err="1"/>
              <a:t>Hematoquecia</a:t>
            </a:r>
            <a:r>
              <a:rPr lang="es-ES" dirty="0"/>
              <a:t> 15-20%.</a:t>
            </a:r>
            <a:endParaRPr lang="es-CO" dirty="0"/>
          </a:p>
          <a:p>
            <a:pPr>
              <a:lnSpc>
                <a:spcPct val="100000"/>
              </a:lnSpc>
            </a:pPr>
            <a:endParaRPr lang="es-CO" dirty="0"/>
          </a:p>
        </p:txBody>
      </p:sp>
      <p:sp>
        <p:nvSpPr>
          <p:cNvPr id="5" name="Marcador de contenido 2">
            <a:extLst>
              <a:ext uri="{FF2B5EF4-FFF2-40B4-BE49-F238E27FC236}">
                <a16:creationId xmlns:a16="http://schemas.microsoft.com/office/drawing/2014/main" id="{6B528732-2F3A-654B-BE1A-26EE3E8CE929}"/>
              </a:ext>
            </a:extLst>
          </p:cNvPr>
          <p:cNvSpPr txBox="1">
            <a:spLocks/>
          </p:cNvSpPr>
          <p:nvPr/>
        </p:nvSpPr>
        <p:spPr>
          <a:xfrm>
            <a:off x="4403527" y="1749325"/>
            <a:ext cx="4944034" cy="2304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S" dirty="0"/>
              <a:t>Dolor abdominal difuso: 21%.</a:t>
            </a:r>
            <a:endParaRPr lang="es-CO" dirty="0"/>
          </a:p>
          <a:p>
            <a:r>
              <a:rPr lang="es-ES" dirty="0"/>
              <a:t>Dispepsia: 18%:</a:t>
            </a:r>
            <a:endParaRPr lang="es-CO" dirty="0"/>
          </a:p>
          <a:p>
            <a:r>
              <a:rPr lang="es-ES" dirty="0"/>
              <a:t>Sincope:  4-14%.</a:t>
            </a:r>
            <a:endParaRPr lang="es-CO" dirty="0"/>
          </a:p>
          <a:p>
            <a:pPr lvl="0"/>
            <a:r>
              <a:rPr lang="es-ES" dirty="0"/>
              <a:t>Disfagia: 5%.</a:t>
            </a:r>
            <a:endParaRPr lang="es-CO" dirty="0"/>
          </a:p>
        </p:txBody>
      </p:sp>
      <p:pic>
        <p:nvPicPr>
          <p:cNvPr id="6" name="Imagen 5">
            <a:extLst>
              <a:ext uri="{FF2B5EF4-FFF2-40B4-BE49-F238E27FC236}">
                <a16:creationId xmlns:a16="http://schemas.microsoft.com/office/drawing/2014/main" id="{B9006C55-018F-BD4E-988A-FA4F313529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66628" y="3647058"/>
            <a:ext cx="2411854" cy="1664179"/>
          </a:xfrm>
          <a:prstGeom prst="rect">
            <a:avLst/>
          </a:prstGeom>
        </p:spPr>
      </p:pic>
      <p:pic>
        <p:nvPicPr>
          <p:cNvPr id="7" name="Imagen 6">
            <a:extLst>
              <a:ext uri="{FF2B5EF4-FFF2-40B4-BE49-F238E27FC236}">
                <a16:creationId xmlns:a16="http://schemas.microsoft.com/office/drawing/2014/main" id="{4CCF62B7-CDEE-0F49-B660-3035DE4F16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49368" y="1024231"/>
            <a:ext cx="2417285" cy="2080109"/>
          </a:xfrm>
          <a:prstGeom prst="rect">
            <a:avLst/>
          </a:prstGeom>
        </p:spPr>
      </p:pic>
      <p:pic>
        <p:nvPicPr>
          <p:cNvPr id="8" name="Imagen 7">
            <a:extLst>
              <a:ext uri="{FF2B5EF4-FFF2-40B4-BE49-F238E27FC236}">
                <a16:creationId xmlns:a16="http://schemas.microsoft.com/office/drawing/2014/main" id="{DA9FD474-29B4-2E42-A873-7B3F66D191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1233" y="3104340"/>
            <a:ext cx="2666328" cy="3492889"/>
          </a:xfrm>
          <a:prstGeom prst="rect">
            <a:avLst/>
          </a:prstGeom>
        </p:spPr>
      </p:pic>
    </p:spTree>
    <p:extLst>
      <p:ext uri="{BB962C8B-B14F-4D97-AF65-F5344CB8AC3E}">
        <p14:creationId xmlns:p14="http://schemas.microsoft.com/office/powerpoint/2010/main" val="48266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B0B63-06EB-DD4F-A25A-E3DA6ACC54D3}"/>
              </a:ext>
            </a:extLst>
          </p:cNvPr>
          <p:cNvSpPr>
            <a:spLocks noGrp="1"/>
          </p:cNvSpPr>
          <p:nvPr>
            <p:ph type="title"/>
          </p:nvPr>
        </p:nvSpPr>
        <p:spPr>
          <a:xfrm>
            <a:off x="538163" y="189151"/>
            <a:ext cx="10515600" cy="1325563"/>
          </a:xfrm>
        </p:spPr>
        <p:txBody>
          <a:bodyPr/>
          <a:lstStyle/>
          <a:p>
            <a:r>
              <a:rPr lang="es-CO" dirty="0"/>
              <a:t>Enfoque inicial del paciente</a:t>
            </a:r>
          </a:p>
        </p:txBody>
      </p:sp>
      <p:sp>
        <p:nvSpPr>
          <p:cNvPr id="3" name="Marcador de contenido 2">
            <a:extLst>
              <a:ext uri="{FF2B5EF4-FFF2-40B4-BE49-F238E27FC236}">
                <a16:creationId xmlns:a16="http://schemas.microsoft.com/office/drawing/2014/main" id="{48EF0291-AEBF-7F4B-AA81-A984E43D14F0}"/>
              </a:ext>
            </a:extLst>
          </p:cNvPr>
          <p:cNvSpPr>
            <a:spLocks noGrp="1"/>
          </p:cNvSpPr>
          <p:nvPr>
            <p:ph idx="1"/>
          </p:nvPr>
        </p:nvSpPr>
        <p:spPr>
          <a:xfrm>
            <a:off x="985840" y="1468784"/>
            <a:ext cx="10667997" cy="2090392"/>
          </a:xfrm>
        </p:spPr>
        <p:txBody>
          <a:bodyPr>
            <a:normAutofit/>
          </a:bodyPr>
          <a:lstStyle/>
          <a:p>
            <a:r>
              <a:rPr lang="es-CO" sz="2400" dirty="0"/>
              <a:t>Determinar requerimiento de maniobras de reanimación.</a:t>
            </a:r>
          </a:p>
          <a:p>
            <a:r>
              <a:rPr lang="es-CO" sz="2400" dirty="0"/>
              <a:t>Definir tiempo de realización de la EDS acorde a intenciones diagnósticas y terapéuticas.</a:t>
            </a:r>
          </a:p>
          <a:p>
            <a:r>
              <a:rPr lang="es-CO" sz="2400" dirty="0"/>
              <a:t>INESTABILIDAD HEMODINÁMICA – ESTIGMAS DE SANGRADO ACTIVO.</a:t>
            </a:r>
          </a:p>
        </p:txBody>
      </p:sp>
      <p:graphicFrame>
        <p:nvGraphicFramePr>
          <p:cNvPr id="5" name="Marcador de contenido 4">
            <a:extLst>
              <a:ext uri="{FF2B5EF4-FFF2-40B4-BE49-F238E27FC236}">
                <a16:creationId xmlns:a16="http://schemas.microsoft.com/office/drawing/2014/main" id="{ADB3E9F3-7FBC-0143-86F9-B13645D34552}"/>
              </a:ext>
            </a:extLst>
          </p:cNvPr>
          <p:cNvGraphicFramePr>
            <a:graphicFrameLocks noGrp="1"/>
          </p:cNvGraphicFramePr>
          <p:nvPr>
            <p:ph idx="13"/>
            <p:extLst>
              <p:ext uri="{D42A27DB-BD31-4B8C-83A1-F6EECF244321}">
                <p14:modId xmlns:p14="http://schemas.microsoft.com/office/powerpoint/2010/main" val="3658563029"/>
              </p:ext>
            </p:extLst>
          </p:nvPr>
        </p:nvGraphicFramePr>
        <p:xfrm>
          <a:off x="4670425" y="3916363"/>
          <a:ext cx="6683375" cy="241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6129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1509</TotalTime>
  <Words>1791</Words>
  <Application>Microsoft Office PowerPoint</Application>
  <PresentationFormat>Panorámica</PresentationFormat>
  <Paragraphs>292</Paragraphs>
  <Slides>53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Arial</vt:lpstr>
      <vt:lpstr>Calibri</vt:lpstr>
      <vt:lpstr>Courier New</vt:lpstr>
      <vt:lpstr>Montserrat</vt:lpstr>
      <vt:lpstr>Wingdings</vt:lpstr>
      <vt:lpstr>Tema de Office</vt:lpstr>
      <vt:lpstr>HEMORRAGIA DIGESTIVA</vt:lpstr>
      <vt:lpstr>Definición</vt:lpstr>
      <vt:lpstr>Epidemiología</vt:lpstr>
      <vt:lpstr>Presentación de PowerPoint</vt:lpstr>
      <vt:lpstr>Presentación de PowerPoint</vt:lpstr>
      <vt:lpstr>Presentación de PowerPoint</vt:lpstr>
      <vt:lpstr>Presentación de PowerPoint</vt:lpstr>
      <vt:lpstr>Presentación clínica</vt:lpstr>
      <vt:lpstr>Enfoque inicial del paciente</vt:lpstr>
      <vt:lpstr>Presentación de PowerPoint</vt:lpstr>
      <vt:lpstr>Examen físico</vt:lpstr>
      <vt:lpstr>Laboratorio</vt:lpstr>
      <vt:lpstr>Presentación de PowerPoint</vt:lpstr>
      <vt:lpstr>Presentación de PowerPoint</vt:lpstr>
      <vt:lpstr>Presentación de PowerPoint</vt:lpstr>
      <vt:lpstr>Presentación de PowerPoint</vt:lpstr>
      <vt:lpstr>Presentación de PowerPoint</vt:lpstr>
      <vt:lpstr>Tratamiento inicial</vt:lpstr>
      <vt:lpstr>Presentación de PowerPoint</vt:lpstr>
      <vt:lpstr>Presentación de PowerPoint</vt:lpstr>
      <vt:lpstr>Inhibidores de bomba de protones</vt:lpstr>
      <vt:lpstr>Presentación de PowerPoint</vt:lpstr>
      <vt:lpstr>Presentación de PowerPoint</vt:lpstr>
      <vt:lpstr>Endoscopia digestiva superior</vt:lpstr>
      <vt:lpstr>Presentación de PowerPoint</vt:lpstr>
      <vt:lpstr>Presentación de PowerPoint</vt:lpstr>
      <vt:lpstr>Presentación de PowerPoint</vt:lpstr>
      <vt:lpstr>Endoscopia de segunda mirada</vt:lpstr>
      <vt:lpstr>Persistencia vs recurrencia</vt:lpstr>
      <vt:lpstr>Presentación de PowerPoint</vt:lpstr>
      <vt:lpstr>Manejo quirúrgico</vt:lpstr>
      <vt:lpstr>Hemorragia digestiva inferior</vt:lpstr>
      <vt:lpstr>Definición</vt:lpstr>
      <vt:lpstr>Epidemiología</vt:lpstr>
      <vt:lpstr>Presentación de PowerPoint</vt:lpstr>
      <vt:lpstr>Presentación clìnica</vt:lpstr>
      <vt:lpstr>Objetivos iniciales</vt:lpstr>
      <vt:lpstr>Evaluación</vt:lpstr>
      <vt:lpstr>Escalas de predicción de riesgo</vt:lpstr>
      <vt:lpstr>Reanimación</vt:lpstr>
      <vt:lpstr>Diagnóstico</vt:lpstr>
      <vt:lpstr>Presentación de PowerPoint</vt:lpstr>
      <vt:lpstr>Presentación de PowerPoint</vt:lpstr>
      <vt:lpstr>Algoritmo diagnóstico</vt:lpstr>
      <vt:lpstr>Manejo</vt:lpstr>
      <vt:lpstr>Manejo quirúrgico</vt:lpstr>
      <vt:lpstr>Sangrado digestivo del intestino delgado</vt:lpstr>
      <vt:lpstr>Definición</vt:lpstr>
      <vt:lpstr>Epidemiología</vt:lpstr>
      <vt:lpstr>Medios diagnósticos</vt:lpstr>
      <vt:lpstr>Presentación de PowerPoint</vt:lpstr>
      <vt:lpstr>Diagnóstico y manejo</vt:lpstr>
      <vt:lpstr>Diagnóstico y manejo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Hemorragia digestiva</dc:title>
  <dc:creator>Lina María Botero</dc:creator>
  <cp:lastModifiedBy>User</cp:lastModifiedBy>
  <cp:revision>19</cp:revision>
  <dcterms:created xsi:type="dcterms:W3CDTF">2021-03-03T00:54:40Z</dcterms:created>
  <dcterms:modified xsi:type="dcterms:W3CDTF">2021-05-07T23:12:30Z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1113089</vt:lpwstr>
  </property>
  <property fmtid="{D5CDD505-2E9C-101B-9397-08002B2CF9AE}" name="NXPowerLiteSettings" pid="3">
    <vt:lpwstr>C7000400038000</vt:lpwstr>
  </property>
  <property fmtid="{D5CDD505-2E9C-101B-9397-08002B2CF9AE}" name="NXPowerLiteVersion" pid="4">
    <vt:lpwstr>S9.0.3</vt:lpwstr>
  </property>
</Properties>
</file>