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theme+xml" PartName="/ppt/theme/theme2.xml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3.xml"/>
  <Override ContentType="application/vnd.openxmlformats-officedocument.presentationml.comments+xml" PartName="/ppt/comments/comment4.xml"/>
  <Override ContentType="application/vnd.openxmlformats-officedocument.presentationml.comments+xml" PartName="/ppt/comments/comment5.xml"/>
  <Override ContentType="application/vnd.openxmlformats-officedocument.presentationml.comments+xml" PartName="/ppt/comments/comment6.xml"/>
  <Override ContentType="application/vnd.openxmlformats-officedocument.presentationml.comments+xml" PartName="/ppt/comments/comment7.xml"/>
  <Override ContentType="application/vnd.openxmlformats-officedocument.presentationml.comments+xml" PartName="/ppt/comments/comment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nbkjr " initials="m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2-25T04:31:00.642" idx="1">
    <p:pos x="5319" y="1348"/>
    <p:text>Reversed by removing the moldy hay or transfusing fresh blood to the bleeding animal</p:text>
    <p:extLst>
      <p:ext uri="{C676402C-5697-4E1C-873F-D02D1690AC5C}">
        <p15:threadingInfo xmlns:p15="http://schemas.microsoft.com/office/powerpoint/2012/main" timeZoneBias="300"/>
      </p:ext>
    </p:extLst>
  </p:cm>
  <p:cm authorId="0" dt="2021-02-25T04:32:03.815" idx="2">
    <p:pos x="3625" y="1601"/>
    <p:text>Farmer, milk can full blood of cattle, uncloted 
</p:text>
    <p:extLst>
      <p:ext uri="{C676402C-5697-4E1C-873F-D02D1690AC5C}">
        <p15:threadingInfo xmlns:p15="http://schemas.microsoft.com/office/powerpoint/2012/main" timeZoneBias="300"/>
      </p:ext>
    </p:extLst>
  </p:cm>
  <p:cm authorId="0" dt="2021-02-25T04:34:15.819" idx="3">
    <p:pos x="4208" y="1853"/>
    <p:text>6 years of work later </p:text>
    <p:extLst>
      <p:ext uri="{C676402C-5697-4E1C-873F-D02D1690AC5C}">
        <p15:threadingInfo xmlns:p15="http://schemas.microsoft.com/office/powerpoint/2012/main" timeZoneBias="300"/>
      </p:ext>
    </p:extLst>
  </p:cm>
  <p:cm authorId="0" dt="2021-02-25T04:35:01.443" idx="4">
    <p:pos x="4777" y="1853"/>
    <p:text>Oxidized in moldy hay to produce dicomarol</p:text>
    <p:extLst>
      <p:ext uri="{C676402C-5697-4E1C-873F-D02D1690AC5C}">
        <p15:threadingInfo xmlns:p15="http://schemas.microsoft.com/office/powerpoint/2012/main" timeZoneBias="300"/>
      </p:ext>
    </p:extLst>
  </p:cm>
  <p:cm authorId="0" dt="2021-02-25T04:36:21.169" idx="5">
    <p:pos x="3243" y="2106"/>
    <p:text>Patente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2-25T04:43:29.126" idx="6">
    <p:pos x="3930" y="1018"/>
    <p:text>vitamin K epoxide reductase complex 1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2-25T05:07:46.749" idx="7">
    <p:pos x="5192" y="-26"/>
    <p:text>The INR above which bleeding risk increases further varies among studies. Studies in patients with atrial fibrillation indicate that the risk of bleeding increases substantially at INR values ≥5 ( figure 1), although other studies including those with other patient populations have shown an increased risk of bleeding when the INR is &gt;3.0 or 3.5 ( figure 2) [24-26]. Isolated supratherapeutic INR values in asymptomatic patients appear to be associated with a low risk of bleeding within 30 days, provided the warfarin dose is adjusted promptly [22]. Factors that contribute to a supratherapeutic INR are discussed in detail separately. 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2-27T00:40:51.839" idx="8">
    <p:pos x="3595" y="1191"/>
    <p:text>Se puede repetir cada 12 horas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2-27T20:32:24.485" idx="9">
    <p:pos x="4690" y="1949"/>
    <p:text>Cr &gt; 1.5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2-27T00:09:20.563" idx="10">
    <p:pos x="3038" y="1018"/>
    <p:text>2, 7, 9, 10</p:text>
    <p:extLst>
      <p:ext uri="{C676402C-5697-4E1C-873F-D02D1690AC5C}">
        <p15:threadingInfo xmlns:p15="http://schemas.microsoft.com/office/powerpoint/2012/main" timeZoneBias="300"/>
      </p:ext>
    </p:extLst>
  </p:cm>
  <p:cm authorId="0" dt="2021-02-27T00:09:47.399" idx="11">
    <p:pos x="3977" y="1018"/>
    <p:text>2, 9, 10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2-27T01:05:07.177" idx="12">
    <p:pos x="5073" y="1191"/>
    <p:text>Trauma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2-26T23:40:02.604" idx="13">
    <p:pos x="4237" y="1949"/>
    <p:text>Older, prior bleeding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38600" y="3602037"/>
            <a:ext cx="66294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1" y="1825625"/>
            <a:ext cx="10667997" cy="209039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195780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13582" y="3675062"/>
            <a:ext cx="7040217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91877" y="1825625"/>
            <a:ext cx="6761923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62061" y="1681163"/>
            <a:ext cx="6793328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800" b="1"/>
            </a:lvl1pPr>
            <a:lvl2pPr marL="0" indent="457200">
              <a:buSzTx/>
              <a:buFontTx/>
              <a:buNone/>
              <a:defRPr sz="2800" b="1"/>
            </a:lvl2pPr>
            <a:lvl3pPr marL="0" indent="914400">
              <a:buSzTx/>
              <a:buFontTx/>
              <a:buNone/>
              <a:defRPr sz="2800" b="1"/>
            </a:lvl3pPr>
            <a:lvl4pPr marL="0" indent="1371600">
              <a:buSzTx/>
              <a:buFontTx/>
              <a:buNone/>
              <a:defRPr sz="2800" b="1"/>
            </a:lvl4pPr>
            <a:lvl5pPr marL="0" indent="1828800">
              <a:buSzTx/>
              <a:buFontTx/>
              <a:buNone/>
              <a:defRPr sz="2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8288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985336" y="1097722"/>
            <a:ext cx="6336127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Marcador de texto 3"/>
          <p:cNvSpPr>
            <a:spLocks noGrp="1"/>
          </p:cNvSpPr>
          <p:nvPr>
            <p:ph type="body" sz="quarter" idx="21"/>
          </p:nvPr>
        </p:nvSpPr>
        <p:spPr>
          <a:xfrm>
            <a:off x="838199" y="2263775"/>
            <a:ext cx="3932239" cy="20574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Text"/>
          <p:cNvSpPr txBox="1">
            <a:spLocks noGrp="1"/>
          </p:cNvSpPr>
          <p:nvPr>
            <p:ph type="title"/>
          </p:nvPr>
        </p:nvSpPr>
        <p:spPr>
          <a:xfrm>
            <a:off x="839787" y="457198"/>
            <a:ext cx="3932239" cy="193813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2" name="Marcador de posición de imagen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6612" y="2395328"/>
            <a:ext cx="3932238" cy="193813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AAA7"/>
          </a:solidFill>
          <a:uFillTx/>
          <a:latin typeface="Montserrat"/>
          <a:ea typeface="Montserrat"/>
          <a:cs typeface="Montserrat"/>
          <a:sym typeface="Montserra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AAA7"/>
          </a:solidFill>
          <a:uFillTx/>
          <a:latin typeface="Montserrat"/>
          <a:ea typeface="Montserrat"/>
          <a:cs typeface="Montserrat"/>
          <a:sym typeface="Montserra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AAA7"/>
          </a:solidFill>
          <a:uFillTx/>
          <a:latin typeface="Montserrat"/>
          <a:ea typeface="Montserrat"/>
          <a:cs typeface="Montserrat"/>
          <a:sym typeface="Montserra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AAA7"/>
          </a:solidFill>
          <a:uFillTx/>
          <a:latin typeface="Montserrat"/>
          <a:ea typeface="Montserrat"/>
          <a:cs typeface="Montserrat"/>
          <a:sym typeface="Montserra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AAA7"/>
          </a:solidFill>
          <a:uFillTx/>
          <a:latin typeface="Montserrat"/>
          <a:ea typeface="Montserrat"/>
          <a:cs typeface="Montserrat"/>
          <a:sym typeface="Montserra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AAA7"/>
          </a:solidFill>
          <a:uFillTx/>
          <a:latin typeface="Montserrat"/>
          <a:ea typeface="Montserrat"/>
          <a:cs typeface="Montserrat"/>
          <a:sym typeface="Montserra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AAA7"/>
          </a:solidFill>
          <a:uFillTx/>
          <a:latin typeface="Montserrat"/>
          <a:ea typeface="Montserrat"/>
          <a:cs typeface="Montserrat"/>
          <a:sym typeface="Montserra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AAA7"/>
          </a:solidFill>
          <a:uFillTx/>
          <a:latin typeface="Montserrat"/>
          <a:ea typeface="Montserrat"/>
          <a:cs typeface="Montserrat"/>
          <a:sym typeface="Montserra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AAA7"/>
          </a:solidFill>
          <a:uFillTx/>
          <a:latin typeface="Montserrat"/>
          <a:ea typeface="Montserrat"/>
          <a:cs typeface="Montserrat"/>
          <a:sym typeface="Montserra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152B48"/>
          </a:solidFill>
          <a:uFillTx/>
          <a:latin typeface="Montserrat"/>
          <a:ea typeface="Montserrat"/>
          <a:cs typeface="Montserrat"/>
          <a:sym typeface="Montserrat"/>
        </a:defRPr>
      </a:lvl1pPr>
      <a:lvl2pPr marL="685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152B48"/>
          </a:solidFill>
          <a:uFillTx/>
          <a:latin typeface="Montserrat"/>
          <a:ea typeface="Montserrat"/>
          <a:cs typeface="Montserrat"/>
          <a:sym typeface="Montserrat"/>
        </a:defRPr>
      </a:lvl2pPr>
      <a:lvl3pPr marL="1143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152B48"/>
          </a:solidFill>
          <a:uFillTx/>
          <a:latin typeface="Montserrat"/>
          <a:ea typeface="Montserrat"/>
          <a:cs typeface="Montserrat"/>
          <a:sym typeface="Montserrat"/>
        </a:defRPr>
      </a:lvl3pPr>
      <a:lvl4pPr marL="1600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152B48"/>
          </a:solidFill>
          <a:uFillTx/>
          <a:latin typeface="Montserrat"/>
          <a:ea typeface="Montserrat"/>
          <a:cs typeface="Montserrat"/>
          <a:sym typeface="Montserrat"/>
        </a:defRPr>
      </a:lvl4pPr>
      <a:lvl5pPr marL="20574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152B48"/>
          </a:solidFill>
          <a:uFillTx/>
          <a:latin typeface="Montserrat"/>
          <a:ea typeface="Montserrat"/>
          <a:cs typeface="Montserrat"/>
          <a:sym typeface="Montserrat"/>
        </a:defRPr>
      </a:lvl5pPr>
      <a:lvl6pPr marL="2540000" marR="0" indent="-254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152B48"/>
          </a:solidFill>
          <a:uFillTx/>
          <a:latin typeface="Montserrat"/>
          <a:ea typeface="Montserrat"/>
          <a:cs typeface="Montserrat"/>
          <a:sym typeface="Montserrat"/>
        </a:defRPr>
      </a:lvl6pPr>
      <a:lvl7pPr marL="2997200" marR="0" indent="-254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152B48"/>
          </a:solidFill>
          <a:uFillTx/>
          <a:latin typeface="Montserrat"/>
          <a:ea typeface="Montserrat"/>
          <a:cs typeface="Montserrat"/>
          <a:sym typeface="Montserrat"/>
        </a:defRPr>
      </a:lvl7pPr>
      <a:lvl8pPr marL="3454400" marR="0" indent="-254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152B48"/>
          </a:solidFill>
          <a:uFillTx/>
          <a:latin typeface="Montserrat"/>
          <a:ea typeface="Montserrat"/>
          <a:cs typeface="Montserrat"/>
          <a:sym typeface="Montserrat"/>
        </a:defRPr>
      </a:lvl8pPr>
      <a:lvl9pPr marL="3911600" marR="0" indent="-254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152B48"/>
          </a:solidFill>
          <a:uFillTx/>
          <a:latin typeface="Montserrat"/>
          <a:ea typeface="Montserrat"/>
          <a:cs typeface="Montserrat"/>
          <a:sym typeface="Montserra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 ?><Relationships xmlns="http://schemas.openxmlformats.org/package/2006/relationships"><Relationship Id="rId3" Target="../comments/comment6.xml" Type="http://schemas.openxmlformats.org/officeDocument/2006/relationships/comments"/><Relationship Id="rId2" Target="../media/image13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 ?><Relationships xmlns="http://schemas.openxmlformats.org/package/2006/relationships"><Relationship Id="rId3" Target="../comments/comment1.xml" Type="http://schemas.openxmlformats.org/officeDocument/2006/relationships/comments"/><Relationship Id="rId2" Target="../media/image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png" Type="http://schemas.openxmlformats.org/officeDocument/2006/relationships/image"/><Relationship Id="rId1" Target="../slideLayouts/slideLayout4.xml" Type="http://schemas.openxmlformats.org/officeDocument/2006/relationships/slideLayout"/><Relationship Id="rId5" Target="../media/image6.jpeg" Type="http://schemas.openxmlformats.org/officeDocument/2006/relationships/image"/><Relationship Id="rId4" Target="../media/image5.pn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ítulo 1"/>
          <p:cNvSpPr txBox="1">
            <a:spLocks noGrp="1"/>
          </p:cNvSpPr>
          <p:nvPr>
            <p:ph type="ctrTitle"/>
          </p:nvPr>
        </p:nvSpPr>
        <p:spPr>
          <a:xfrm>
            <a:off x="1524000" y="573722"/>
            <a:ext cx="9144000" cy="23876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INR </a:t>
            </a:r>
            <a:r>
              <a:rPr dirty="0" err="1"/>
              <a:t>supraterap</a:t>
            </a:r>
            <a:r>
              <a:rPr lang="es-CO" dirty="0"/>
              <a:t>é</a:t>
            </a:r>
            <a:r>
              <a:rPr dirty="0" err="1"/>
              <a:t>utico</a:t>
            </a:r>
            <a:r>
              <a:rPr dirty="0"/>
              <a:t> y </a:t>
            </a:r>
            <a:r>
              <a:rPr dirty="0" err="1"/>
              <a:t>Sangrado</a:t>
            </a:r>
            <a:r>
              <a:rPr dirty="0"/>
              <a:t> por </a:t>
            </a:r>
            <a:r>
              <a:rPr dirty="0" err="1"/>
              <a:t>Warfarina</a:t>
            </a:r>
            <a:r>
              <a:rPr dirty="0"/>
              <a:t> </a:t>
            </a:r>
          </a:p>
        </p:txBody>
      </p:sp>
      <p:sp>
        <p:nvSpPr>
          <p:cNvPr id="94" name="Subtítulo 2"/>
          <p:cNvSpPr txBox="1">
            <a:spLocks noGrp="1"/>
          </p:cNvSpPr>
          <p:nvPr>
            <p:ph type="subTitle" sz="quarter" idx="1"/>
          </p:nvPr>
        </p:nvSpPr>
        <p:spPr>
          <a:xfrm>
            <a:off x="2781300" y="3053397"/>
            <a:ext cx="6629400" cy="1655762"/>
          </a:xfrm>
          <a:prstGeom prst="rect">
            <a:avLst/>
          </a:prstGeom>
        </p:spPr>
        <p:txBody>
          <a:bodyPr/>
          <a:lstStyle/>
          <a:p>
            <a:r>
              <a:rPr dirty="0"/>
              <a:t>Juan Esteban </a:t>
            </a:r>
            <a:r>
              <a:rPr dirty="0" err="1"/>
              <a:t>Vélez</a:t>
            </a:r>
            <a:r>
              <a:rPr dirty="0"/>
              <a:t> Hernández</a:t>
            </a:r>
          </a:p>
          <a:p>
            <a:r>
              <a:rPr dirty="0" err="1"/>
              <a:t>Residente</a:t>
            </a:r>
            <a:r>
              <a:rPr dirty="0"/>
              <a:t> </a:t>
            </a:r>
            <a:r>
              <a:rPr dirty="0" err="1"/>
              <a:t>Medicina</a:t>
            </a:r>
            <a:r>
              <a:rPr dirty="0"/>
              <a:t> Interna</a:t>
            </a:r>
          </a:p>
          <a:p>
            <a:r>
              <a:rPr dirty="0"/>
              <a:t>Universidad de Antioquia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creen Shot 2021-02-25 at 4.55.38 AM.png" descr="Screen Shot 2021-02-25 at 4.55.38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1691" y="340519"/>
            <a:ext cx="6537422" cy="6176962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Rectangle"/>
          <p:cNvSpPr/>
          <p:nvPr/>
        </p:nvSpPr>
        <p:spPr>
          <a:xfrm>
            <a:off x="5038654" y="3735226"/>
            <a:ext cx="2974134" cy="1270001"/>
          </a:xfrm>
          <a:prstGeom prst="rect">
            <a:avLst/>
          </a:prstGeom>
          <a:ln w="381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28" name="2 - 3 INR"/>
          <p:cNvSpPr txBox="1"/>
          <p:nvPr/>
        </p:nvSpPr>
        <p:spPr>
          <a:xfrm>
            <a:off x="1964415" y="260574"/>
            <a:ext cx="1326864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r>
              <a:t>2 - 3 INR</a:t>
            </a:r>
          </a:p>
        </p:txBody>
      </p:sp>
      <p:sp>
        <p:nvSpPr>
          <p:cNvPr id="129" name="Rectangle"/>
          <p:cNvSpPr/>
          <p:nvPr/>
        </p:nvSpPr>
        <p:spPr>
          <a:xfrm>
            <a:off x="1809251" y="198860"/>
            <a:ext cx="1586392" cy="542788"/>
          </a:xfrm>
          <a:prstGeom prst="rect">
            <a:avLst/>
          </a:prstGeom>
          <a:ln w="381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30" name="Screen Shot 2021-02-25 at 4.58.55 AM.png" descr="Screen Shot 2021-02-25 at 4.58.55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8495" y="1206262"/>
            <a:ext cx="2958871" cy="1308101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Rectangle"/>
          <p:cNvSpPr/>
          <p:nvPr/>
        </p:nvSpPr>
        <p:spPr>
          <a:xfrm>
            <a:off x="1164818" y="1214685"/>
            <a:ext cx="2974133" cy="1291254"/>
          </a:xfrm>
          <a:prstGeom prst="rect">
            <a:avLst/>
          </a:prstGeom>
          <a:ln w="381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creen Shot 2021-02-25 at 4.11.57 AM.png" descr="Screen Shot 2021-02-25 at 4.11.57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92925" y="486418"/>
            <a:ext cx="6690907" cy="5410302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Rusell D. Hull, Laurence LK Leung, et al. UptoDate. 2021."/>
          <p:cNvSpPr txBox="1"/>
          <p:nvPr/>
        </p:nvSpPr>
        <p:spPr>
          <a:xfrm>
            <a:off x="6174102" y="6217693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>
                <a:latin typeface="Montserrat" panose="00000500000000000000" pitchFamily="50" charset="0"/>
              </a:rPr>
              <a:t>Rusell D. Hull, Laurence LK Leung, et al. UptoDate. 2021.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Screen Shot 2021-02-25 at 4.12.07 AM.png" descr="Screen Shot 2021-02-25 at 4.12.07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06733" y="212328"/>
            <a:ext cx="5676007" cy="6433209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Rusell D. Hull, Laurence LK Leung, et al. UptoDate. 2021."/>
          <p:cNvSpPr txBox="1"/>
          <p:nvPr/>
        </p:nvSpPr>
        <p:spPr>
          <a:xfrm>
            <a:off x="435340" y="212328"/>
            <a:ext cx="493788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sz="1200" dirty="0" err="1">
                <a:latin typeface="Montserrat" panose="00000500000000000000" pitchFamily="50" charset="0"/>
              </a:rPr>
              <a:t>Rusell</a:t>
            </a:r>
            <a:r>
              <a:rPr sz="1200" dirty="0">
                <a:latin typeface="Montserrat" panose="00000500000000000000" pitchFamily="50" charset="0"/>
              </a:rPr>
              <a:t> D. Hull, Laurence LK Leung, et al. </a:t>
            </a:r>
            <a:r>
              <a:rPr sz="1200" dirty="0" err="1">
                <a:latin typeface="Montserrat" panose="00000500000000000000" pitchFamily="50" charset="0"/>
              </a:rPr>
              <a:t>UptoDate</a:t>
            </a:r>
            <a:r>
              <a:rPr sz="1200" dirty="0">
                <a:latin typeface="Montserrat" panose="00000500000000000000" pitchFamily="50" charset="0"/>
              </a:rPr>
              <a:t>. 2021.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INR supraterapeutic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INR </a:t>
            </a:r>
            <a:r>
              <a:rPr dirty="0" err="1"/>
              <a:t>supraterap</a:t>
            </a:r>
            <a:r>
              <a:rPr lang="es-CO" dirty="0"/>
              <a:t>é</a:t>
            </a:r>
            <a:r>
              <a:rPr dirty="0" err="1"/>
              <a:t>utico</a:t>
            </a:r>
            <a:endParaRPr dirty="0"/>
          </a:p>
        </p:txBody>
      </p:sp>
      <p:sp>
        <p:nvSpPr>
          <p:cNvPr id="140" name="Comorbilidades (Falla cardiaca)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Comorbilidades</a:t>
            </a:r>
            <a:r>
              <a:rPr dirty="0"/>
              <a:t> (</a:t>
            </a:r>
            <a:r>
              <a:rPr lang="es-CO" dirty="0"/>
              <a:t>f</a:t>
            </a:r>
            <a:r>
              <a:rPr dirty="0" err="1"/>
              <a:t>alla</a:t>
            </a:r>
            <a:r>
              <a:rPr dirty="0"/>
              <a:t> card</a:t>
            </a:r>
            <a:r>
              <a:rPr lang="es-CO" dirty="0"/>
              <a:t>í</a:t>
            </a:r>
            <a:r>
              <a:rPr dirty="0"/>
              <a:t>aca)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Enfermedad</a:t>
            </a:r>
            <a:r>
              <a:rPr dirty="0"/>
              <a:t> </a:t>
            </a:r>
            <a:r>
              <a:rPr dirty="0" err="1"/>
              <a:t>aguda</a:t>
            </a:r>
            <a:r>
              <a:rPr dirty="0"/>
              <a:t> (</a:t>
            </a:r>
            <a:r>
              <a:rPr dirty="0" err="1"/>
              <a:t>diarrea</a:t>
            </a:r>
            <a:r>
              <a:rPr dirty="0"/>
              <a:t>, </a:t>
            </a:r>
            <a:r>
              <a:rPr dirty="0" err="1"/>
              <a:t>infecciones</a:t>
            </a:r>
            <a:r>
              <a:rPr dirty="0"/>
              <a:t>)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Interacciones</a:t>
            </a:r>
            <a:r>
              <a:rPr dirty="0"/>
              <a:t> </a:t>
            </a:r>
            <a:r>
              <a:rPr dirty="0" err="1"/>
              <a:t>medicamentosas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Consumo</a:t>
            </a:r>
            <a:r>
              <a:rPr dirty="0"/>
              <a:t> </a:t>
            </a:r>
            <a:r>
              <a:rPr dirty="0" err="1"/>
              <a:t>vitamina</a:t>
            </a:r>
            <a:r>
              <a:rPr dirty="0"/>
              <a:t> K variable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Errores</a:t>
            </a:r>
            <a:r>
              <a:rPr dirty="0"/>
              <a:t> </a:t>
            </a:r>
            <a:r>
              <a:rPr dirty="0" err="1"/>
              <a:t>dosis</a:t>
            </a:r>
            <a:r>
              <a:rPr lang="es-CO" dirty="0"/>
              <a:t>.</a:t>
            </a:r>
            <a:endParaRPr dirty="0"/>
          </a:p>
        </p:txBody>
      </p:sp>
      <p:pic>
        <p:nvPicPr>
          <p:cNvPr id="141" name="Screen Shot 2021-02-25 at 5.11.29 AM.png" descr="Screen Shot 2021-02-25 at 5.11.29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5287" y="4600475"/>
            <a:ext cx="4432301" cy="1358901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Rectangle"/>
          <p:cNvSpPr/>
          <p:nvPr/>
        </p:nvSpPr>
        <p:spPr>
          <a:xfrm>
            <a:off x="6485772" y="4482819"/>
            <a:ext cx="4811331" cy="1594214"/>
          </a:xfrm>
          <a:prstGeom prst="rect">
            <a:avLst/>
          </a:prstGeom>
          <a:ln w="381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43" name="Rusell D. Hull, Laurence LK Leung, et al. UptoDate. 2021."/>
          <p:cNvSpPr txBox="1"/>
          <p:nvPr/>
        </p:nvSpPr>
        <p:spPr>
          <a:xfrm>
            <a:off x="6336572" y="6294619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 err="1">
                <a:latin typeface="Montserrat" panose="00000500000000000000" pitchFamily="50" charset="0"/>
              </a:rPr>
              <a:t>Rusell</a:t>
            </a:r>
            <a:r>
              <a:rPr sz="1400" dirty="0">
                <a:latin typeface="Montserrat" panose="00000500000000000000" pitchFamily="50" charset="0"/>
              </a:rPr>
              <a:t> D. Hull, Laurence LK Leung, et al. </a:t>
            </a:r>
            <a:r>
              <a:rPr sz="1400" dirty="0" err="1">
                <a:latin typeface="Montserrat" panose="00000500000000000000" pitchFamily="50" charset="0"/>
              </a:rPr>
              <a:t>UptoDate</a:t>
            </a:r>
            <a:r>
              <a:rPr sz="1400" dirty="0">
                <a:latin typeface="Montserrat" panose="00000500000000000000" pitchFamily="50" charset="0"/>
              </a:rPr>
              <a:t>. 2021.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Table"/>
          <p:cNvGraphicFramePr/>
          <p:nvPr>
            <p:extLst>
              <p:ext uri="{D42A27DB-BD31-4B8C-83A1-F6EECF244321}">
                <p14:modId xmlns:p14="http://schemas.microsoft.com/office/powerpoint/2010/main" val="1942962600"/>
              </p:ext>
            </p:extLst>
          </p:nvPr>
        </p:nvGraphicFramePr>
        <p:xfrm>
          <a:off x="5537200" y="1265343"/>
          <a:ext cx="5623966" cy="4024959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2811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465">
                <a:tc gridSpan="2"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Montserrat" panose="00000500000000000000" pitchFamily="50" charset="0"/>
                        </a:rPr>
                        <a:t>Drug / Supplements that affect warfarin metabolism </a:t>
                      </a:r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9647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Montserrat" panose="00000500000000000000" pitchFamily="50" charset="0"/>
                        </a:rPr>
                        <a:t>CYP450 Inhibitors
Increase W. Effect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>
                          <a:latin typeface="Montserrat" panose="00000500000000000000" pitchFamily="50" charset="0"/>
                        </a:rPr>
                        <a:t>Acetaminophen
Antibiotics/Antifungals
Amiodarone
Cranberry, </a:t>
                      </a:r>
                      <a:r>
                        <a:rPr sz="1600" dirty="0" err="1">
                          <a:latin typeface="Montserrat" panose="00000500000000000000" pitchFamily="50" charset="0"/>
                        </a:rPr>
                        <a:t>Ginko</a:t>
                      </a:r>
                      <a:r>
                        <a:rPr sz="1600" dirty="0">
                          <a:latin typeface="Montserrat" panose="00000500000000000000" pitchFamily="50" charset="0"/>
                        </a:rPr>
                        <a:t>, </a:t>
                      </a:r>
                      <a:r>
                        <a:rPr sz="1600" dirty="0" err="1">
                          <a:latin typeface="Montserrat" panose="00000500000000000000" pitchFamily="50" charset="0"/>
                        </a:rPr>
                        <a:t>Vịt</a:t>
                      </a:r>
                      <a:r>
                        <a:rPr sz="1600" dirty="0">
                          <a:latin typeface="Montserrat" panose="00000500000000000000" pitchFamily="50" charset="0"/>
                        </a:rPr>
                        <a:t> E
Omeprazole
Thyroid Hormone 
SSRIs (</a:t>
                      </a:r>
                      <a:r>
                        <a:rPr sz="1600" dirty="0" err="1">
                          <a:latin typeface="Montserrat" panose="00000500000000000000" pitchFamily="50" charset="0"/>
                        </a:rPr>
                        <a:t>Floxetine</a:t>
                      </a:r>
                      <a:r>
                        <a:rPr sz="1600" dirty="0">
                          <a:latin typeface="Montserrat" panose="00000500000000000000" pitchFamily="50" charset="0"/>
                        </a:rPr>
                        <a:t>)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847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Montserrat" panose="00000500000000000000" pitchFamily="50" charset="0"/>
                        </a:rPr>
                        <a:t>CYP450 Inducers
Decrease W. Effect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>
                          <a:latin typeface="Montserrat" panose="00000500000000000000" pitchFamily="50" charset="0"/>
                        </a:rPr>
                        <a:t>Carbamazepine
</a:t>
                      </a:r>
                      <a:r>
                        <a:rPr sz="1600" dirty="0" err="1">
                          <a:latin typeface="Montserrat" panose="00000500000000000000" pitchFamily="50" charset="0"/>
                        </a:rPr>
                        <a:t>Gingsen</a:t>
                      </a:r>
                      <a:r>
                        <a:rPr sz="1600" dirty="0">
                          <a:latin typeface="Montserrat" panose="00000500000000000000" pitchFamily="50" charset="0"/>
                        </a:rPr>
                        <a:t>
Green Vegetables
Phenobarbital
Rifampin 
St. John´s Wort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6" name="Rusell D. Hull, Laurence LK Leung, et al. UptoDate. 2021."/>
          <p:cNvSpPr txBox="1"/>
          <p:nvPr/>
        </p:nvSpPr>
        <p:spPr>
          <a:xfrm>
            <a:off x="6203643" y="6200140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 err="1">
                <a:latin typeface="Montserrat" panose="00000500000000000000" pitchFamily="50" charset="0"/>
              </a:rPr>
              <a:t>Rusell</a:t>
            </a:r>
            <a:r>
              <a:rPr sz="1400" dirty="0">
                <a:latin typeface="Montserrat" panose="00000500000000000000" pitchFamily="50" charset="0"/>
              </a:rPr>
              <a:t> D. Hull, Laurence LK Leung, et al. </a:t>
            </a:r>
            <a:r>
              <a:rPr sz="1400" dirty="0" err="1">
                <a:latin typeface="Montserrat" panose="00000500000000000000" pitchFamily="50" charset="0"/>
              </a:rPr>
              <a:t>UptoDate</a:t>
            </a:r>
            <a:r>
              <a:rPr sz="1400" dirty="0">
                <a:latin typeface="Montserrat" panose="00000500000000000000" pitchFamily="50" charset="0"/>
              </a:rPr>
              <a:t>. 2021. 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ratamiento del sangrad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Tratamiento del sangrado</a:t>
            </a:r>
          </a:p>
        </p:txBody>
      </p:sp>
      <p:sp>
        <p:nvSpPr>
          <p:cNvPr id="149" name="Sangrado grave - Arriesgue la vida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Sangrado</a:t>
            </a:r>
            <a:r>
              <a:rPr dirty="0"/>
              <a:t> grave - </a:t>
            </a:r>
            <a:r>
              <a:rPr dirty="0" err="1"/>
              <a:t>Arriesgue</a:t>
            </a:r>
            <a:r>
              <a:rPr dirty="0"/>
              <a:t> la </a:t>
            </a:r>
            <a:r>
              <a:rPr dirty="0" err="1"/>
              <a:t>vida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Procedimientos</a:t>
            </a:r>
            <a:r>
              <a:rPr dirty="0"/>
              <a:t> </a:t>
            </a:r>
            <a:r>
              <a:rPr dirty="0" err="1"/>
              <a:t>urgentes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r>
              <a:rPr dirty="0" err="1"/>
              <a:t>Sangrado</a:t>
            </a:r>
            <a:r>
              <a:rPr dirty="0"/>
              <a:t> m</a:t>
            </a:r>
            <a:r>
              <a:rPr lang="es-CO" dirty="0"/>
              <a:t>í</a:t>
            </a:r>
            <a:r>
              <a:rPr dirty="0" err="1"/>
              <a:t>nimo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r>
              <a:rPr dirty="0"/>
              <a:t>INR </a:t>
            </a:r>
            <a:r>
              <a:rPr dirty="0" err="1"/>
              <a:t>Supraterap</a:t>
            </a:r>
            <a:r>
              <a:rPr lang="es-CO" dirty="0"/>
              <a:t>é</a:t>
            </a:r>
            <a:r>
              <a:rPr dirty="0" err="1"/>
              <a:t>utico</a:t>
            </a:r>
            <a:r>
              <a:rPr lang="es-CO" dirty="0"/>
              <a:t>.</a:t>
            </a:r>
            <a:r>
              <a:rPr dirty="0"/>
              <a:t> </a:t>
            </a:r>
          </a:p>
        </p:txBody>
      </p:sp>
      <p:sp>
        <p:nvSpPr>
          <p:cNvPr id="150" name="Rusell D. Hull, Laurence LK Leung, et al. UptoDate. 2021."/>
          <p:cNvSpPr txBox="1"/>
          <p:nvPr/>
        </p:nvSpPr>
        <p:spPr>
          <a:xfrm>
            <a:off x="6589723" y="6311900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 err="1">
                <a:latin typeface="Montserrat" panose="00000500000000000000" pitchFamily="50" charset="0"/>
              </a:rPr>
              <a:t>Rusell</a:t>
            </a:r>
            <a:r>
              <a:rPr sz="1400" dirty="0">
                <a:latin typeface="Montserrat" panose="00000500000000000000" pitchFamily="50" charset="0"/>
              </a:rPr>
              <a:t> D. Hull, Laurence LK Leung, et al. </a:t>
            </a:r>
            <a:r>
              <a:rPr sz="1400" dirty="0" err="1">
                <a:latin typeface="Montserrat" panose="00000500000000000000" pitchFamily="50" charset="0"/>
              </a:rPr>
              <a:t>UptoDate</a:t>
            </a:r>
            <a:r>
              <a:rPr sz="1400" dirty="0">
                <a:latin typeface="Montserrat" panose="00000500000000000000" pitchFamily="50" charset="0"/>
              </a:rPr>
              <a:t>. 2021. 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angrado Grav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Sangrado Grave </a:t>
            </a:r>
          </a:p>
        </p:txBody>
      </p:sp>
      <p:sp>
        <p:nvSpPr>
          <p:cNvPr id="153" name="1)  Descontinuar la Warfarina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dirty="0"/>
              <a:t>1) </a:t>
            </a:r>
            <a:r>
              <a:rPr b="0" dirty="0"/>
              <a:t> </a:t>
            </a:r>
            <a:r>
              <a:rPr b="0" dirty="0" err="1"/>
              <a:t>Descontinuar</a:t>
            </a:r>
            <a:r>
              <a:rPr b="0" dirty="0"/>
              <a:t> la </a:t>
            </a:r>
            <a:r>
              <a:rPr b="0" dirty="0" err="1"/>
              <a:t>Warfarina</a:t>
            </a:r>
            <a:r>
              <a:rPr lang="es-CO" b="0" dirty="0"/>
              <a:t>.</a:t>
            </a:r>
            <a:r>
              <a:rPr b="0" dirty="0"/>
              <a:t> </a:t>
            </a:r>
          </a:p>
          <a:p>
            <a:pPr>
              <a:defRPr b="1"/>
            </a:pPr>
            <a:r>
              <a:rPr dirty="0"/>
              <a:t>2) </a:t>
            </a:r>
            <a:r>
              <a:rPr b="0" dirty="0" err="1"/>
              <a:t>Vitamina</a:t>
            </a:r>
            <a:r>
              <a:rPr b="0" dirty="0"/>
              <a:t> K IV (10 mg, </a:t>
            </a:r>
            <a:r>
              <a:rPr b="0" dirty="0" err="1"/>
              <a:t>infusión</a:t>
            </a:r>
            <a:r>
              <a:rPr b="0" dirty="0"/>
              <a:t> 20 a 60 </a:t>
            </a:r>
            <a:r>
              <a:rPr b="0" dirty="0" err="1"/>
              <a:t>mn</a:t>
            </a:r>
            <a:r>
              <a:rPr b="0" dirty="0"/>
              <a:t>)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b="0" dirty="0" err="1"/>
              <a:t>Puede</a:t>
            </a:r>
            <a:r>
              <a:rPr b="0" dirty="0"/>
              <a:t> </a:t>
            </a:r>
            <a:r>
              <a:rPr b="0" dirty="0" err="1"/>
              <a:t>repetirse</a:t>
            </a:r>
            <a:r>
              <a:rPr b="0" dirty="0"/>
              <a:t> c 12 h (</a:t>
            </a:r>
            <a:r>
              <a:rPr b="0" dirty="0" err="1"/>
              <a:t>dependiente</a:t>
            </a:r>
            <a:r>
              <a:rPr b="0" dirty="0"/>
              <a:t> INR)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dirty="0"/>
              <a:t>3) </a:t>
            </a:r>
            <a:r>
              <a:rPr b="0" dirty="0"/>
              <a:t>PPC (Prothrombin Complex Concentrate - </a:t>
            </a:r>
            <a:r>
              <a:rPr b="0" dirty="0" err="1"/>
              <a:t>Octaplex</a:t>
            </a:r>
            <a:r>
              <a:rPr b="0" dirty="0"/>
              <a:t>)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b="0" dirty="0"/>
              <a:t>4 - F PPC 50-U/Kg o 1500 - 2000 </a:t>
            </a:r>
            <a:r>
              <a:rPr lang="es-CO" b="0" dirty="0"/>
              <a:t>u</a:t>
            </a:r>
            <a:r>
              <a:rPr b="0" dirty="0" err="1"/>
              <a:t>nidades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b="0" dirty="0"/>
              <a:t>10 </a:t>
            </a:r>
            <a:r>
              <a:rPr b="0" dirty="0" err="1"/>
              <a:t>minutos</a:t>
            </a:r>
            <a:endParaRPr b="0" dirty="0"/>
          </a:p>
          <a:p>
            <a:pPr>
              <a:defRPr b="1"/>
            </a:pPr>
            <a:r>
              <a:rPr b="0" dirty="0"/>
              <a:t>INR 15 - 30 </a:t>
            </a:r>
            <a:r>
              <a:rPr b="0" dirty="0" err="1"/>
              <a:t>minutos</a:t>
            </a:r>
            <a:r>
              <a:rPr b="0" dirty="0"/>
              <a:t> </a:t>
            </a:r>
            <a:r>
              <a:rPr b="0" dirty="0" err="1"/>
              <a:t>infusión</a:t>
            </a:r>
            <a:r>
              <a:rPr b="0" dirty="0"/>
              <a:t> (meta </a:t>
            </a:r>
            <a:r>
              <a:rPr dirty="0"/>
              <a:t>&lt;1.5</a:t>
            </a:r>
            <a:r>
              <a:rPr b="0" dirty="0"/>
              <a:t>), ra</a:t>
            </a:r>
            <a:r>
              <a:rPr lang="es-CO" b="0" dirty="0"/>
              <a:t>z</a:t>
            </a:r>
            <a:r>
              <a:rPr b="0" dirty="0" err="1"/>
              <a:t>onable</a:t>
            </a:r>
            <a:r>
              <a:rPr b="0" dirty="0"/>
              <a:t> 2da </a:t>
            </a:r>
            <a:r>
              <a:rPr b="0" dirty="0" err="1"/>
              <a:t>dosis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dirty="0"/>
              <a:t>3) </a:t>
            </a:r>
            <a:r>
              <a:rPr b="0" dirty="0"/>
              <a:t> FFP 15 - 30 ml/Kg (</a:t>
            </a:r>
            <a:r>
              <a:rPr lang="es-CO" b="0" dirty="0"/>
              <a:t>t</a:t>
            </a:r>
            <a:r>
              <a:rPr b="0" dirty="0" err="1"/>
              <a:t>iempo</a:t>
            </a:r>
            <a:r>
              <a:rPr b="0" dirty="0"/>
              <a:t> - </a:t>
            </a:r>
            <a:r>
              <a:rPr b="0" dirty="0" err="1"/>
              <a:t>V.Overload</a:t>
            </a:r>
            <a:r>
              <a:rPr b="0" dirty="0"/>
              <a:t> - TRALI)</a:t>
            </a:r>
            <a:r>
              <a:rPr lang="es-CO" b="0" dirty="0"/>
              <a:t>.</a:t>
            </a:r>
            <a:endParaRPr b="0" dirty="0"/>
          </a:p>
        </p:txBody>
      </p:sp>
      <p:sp>
        <p:nvSpPr>
          <p:cNvPr id="154" name="Rusell D. Hull, Laurence LK Leung, et al. UptoDate. 2021."/>
          <p:cNvSpPr txBox="1"/>
          <p:nvPr/>
        </p:nvSpPr>
        <p:spPr>
          <a:xfrm>
            <a:off x="6518603" y="6311900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 err="1">
                <a:latin typeface="Montserrat" panose="00000500000000000000" pitchFamily="50" charset="0"/>
              </a:rPr>
              <a:t>Rusell</a:t>
            </a:r>
            <a:r>
              <a:rPr sz="1400" dirty="0">
                <a:latin typeface="Montserrat" panose="00000500000000000000" pitchFamily="50" charset="0"/>
              </a:rPr>
              <a:t> D. Hull, Laurence LK Leung, et al. </a:t>
            </a:r>
            <a:r>
              <a:rPr sz="1400" dirty="0" err="1">
                <a:latin typeface="Montserrat" panose="00000500000000000000" pitchFamily="50" charset="0"/>
              </a:rPr>
              <a:t>UptoDate</a:t>
            </a:r>
            <a:r>
              <a:rPr sz="1400" dirty="0">
                <a:latin typeface="Montserrat" panose="00000500000000000000" pitchFamily="50" charset="0"/>
              </a:rPr>
              <a:t>. 2021.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angrado Grav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Sangrado Grave </a:t>
            </a:r>
          </a:p>
        </p:txBody>
      </p:sp>
      <p:sp>
        <p:nvSpPr>
          <p:cNvPr id="157" name="Factores Asociados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dirty="0" err="1"/>
              <a:t>Factores</a:t>
            </a:r>
            <a:r>
              <a:rPr dirty="0"/>
              <a:t> </a:t>
            </a:r>
            <a:r>
              <a:rPr dirty="0" err="1"/>
              <a:t>Asociados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Intensidad</a:t>
            </a:r>
            <a:r>
              <a:rPr dirty="0"/>
              <a:t> de </a:t>
            </a:r>
            <a:r>
              <a:rPr dirty="0" err="1"/>
              <a:t>terapia</a:t>
            </a:r>
            <a:r>
              <a:rPr dirty="0"/>
              <a:t> </a:t>
            </a:r>
            <a:r>
              <a:rPr dirty="0" err="1"/>
              <a:t>farmacol</a:t>
            </a:r>
            <a:r>
              <a:rPr lang="es-CO" dirty="0" err="1"/>
              <a:t>ó</a:t>
            </a:r>
            <a:r>
              <a:rPr dirty="0" err="1"/>
              <a:t>gica</a:t>
            </a:r>
            <a:r>
              <a:rPr dirty="0"/>
              <a:t> (INR)</a:t>
            </a:r>
            <a:r>
              <a:rPr lang="es-CO" dirty="0"/>
              <a:t>.</a:t>
            </a:r>
            <a:endParaRPr dirty="0"/>
          </a:p>
          <a:p>
            <a:r>
              <a:rPr dirty="0"/>
              <a:t>Historia de </a:t>
            </a:r>
            <a:r>
              <a:rPr dirty="0" err="1"/>
              <a:t>sangrado</a:t>
            </a:r>
            <a:r>
              <a:rPr dirty="0"/>
              <a:t> </a:t>
            </a:r>
            <a:r>
              <a:rPr dirty="0" err="1"/>
              <a:t>previo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Edad</a:t>
            </a:r>
            <a:r>
              <a:rPr dirty="0"/>
              <a:t> &gt;65 </a:t>
            </a:r>
            <a:r>
              <a:rPr dirty="0" err="1"/>
              <a:t>años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Comorbilidades</a:t>
            </a:r>
            <a:r>
              <a:rPr dirty="0"/>
              <a:t> (CA, ERC, </a:t>
            </a:r>
            <a:r>
              <a:rPr lang="es-CO" dirty="0"/>
              <a:t>h</a:t>
            </a:r>
            <a:r>
              <a:rPr dirty="0"/>
              <a:t>ep</a:t>
            </a:r>
            <a:r>
              <a:rPr lang="es-CO" dirty="0"/>
              <a:t>á</a:t>
            </a:r>
            <a:r>
              <a:rPr dirty="0" err="1"/>
              <a:t>tica</a:t>
            </a:r>
            <a:r>
              <a:rPr dirty="0"/>
              <a:t>, diabetes, </a:t>
            </a:r>
            <a:r>
              <a:rPr dirty="0" err="1"/>
              <a:t>terapia</a:t>
            </a:r>
            <a:r>
              <a:rPr dirty="0"/>
              <a:t> </a:t>
            </a:r>
            <a:r>
              <a:rPr dirty="0" err="1"/>
              <a:t>concomitante</a:t>
            </a:r>
            <a:r>
              <a:rPr dirty="0"/>
              <a:t>, </a:t>
            </a:r>
            <a:r>
              <a:rPr lang="es-CO" dirty="0"/>
              <a:t>s</a:t>
            </a:r>
            <a:r>
              <a:rPr dirty="0" err="1"/>
              <a:t>troke</a:t>
            </a:r>
            <a:r>
              <a:rPr dirty="0"/>
              <a:t> </a:t>
            </a:r>
            <a:r>
              <a:rPr dirty="0" err="1"/>
              <a:t>previo</a:t>
            </a:r>
            <a:r>
              <a:rPr dirty="0"/>
              <a:t>)</a:t>
            </a:r>
            <a:r>
              <a:rPr lang="es-CO" dirty="0"/>
              <a:t>.</a:t>
            </a:r>
            <a:endParaRPr dirty="0"/>
          </a:p>
        </p:txBody>
      </p:sp>
      <p:sp>
        <p:nvSpPr>
          <p:cNvPr id="158" name="Rusell D. Hull, Laurence LK Leung, et al. UptoDate. 2021."/>
          <p:cNvSpPr txBox="1"/>
          <p:nvPr/>
        </p:nvSpPr>
        <p:spPr>
          <a:xfrm>
            <a:off x="6589723" y="6311900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 err="1">
                <a:latin typeface="Montserrat" panose="00000500000000000000" pitchFamily="50" charset="0"/>
              </a:rPr>
              <a:t>Rusell</a:t>
            </a:r>
            <a:r>
              <a:rPr sz="1400" dirty="0">
                <a:latin typeface="Montserrat" panose="00000500000000000000" pitchFamily="50" charset="0"/>
              </a:rPr>
              <a:t> D. Hull, Laurence LK Leung, et al. </a:t>
            </a:r>
            <a:r>
              <a:rPr sz="1400" dirty="0" err="1">
                <a:latin typeface="Montserrat" panose="00000500000000000000" pitchFamily="50" charset="0"/>
              </a:rPr>
              <a:t>UptoDate</a:t>
            </a:r>
            <a:r>
              <a:rPr sz="1400" dirty="0">
                <a:latin typeface="Montserrat" panose="00000500000000000000" pitchFamily="50" charset="0"/>
              </a:rPr>
              <a:t>. 2021. 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angrado Grav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Sangrado Grave</a:t>
            </a:r>
          </a:p>
        </p:txBody>
      </p:sp>
      <p:sp>
        <p:nvSpPr>
          <p:cNvPr id="161" name="Buscar causa de sangrado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dirty="0" err="1"/>
              <a:t>Buscar</a:t>
            </a:r>
            <a:r>
              <a:rPr dirty="0"/>
              <a:t> causa de </a:t>
            </a:r>
            <a:r>
              <a:rPr dirty="0" err="1"/>
              <a:t>sangrado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r>
              <a:rPr dirty="0"/>
              <a:t>SNC (tumor / MAV) </a:t>
            </a:r>
            <a:r>
              <a:rPr lang="es-CO" dirty="0"/>
              <a:t>–</a:t>
            </a:r>
            <a:r>
              <a:rPr dirty="0"/>
              <a:t> </a:t>
            </a:r>
            <a:r>
              <a:rPr dirty="0" err="1"/>
              <a:t>Neuroimagen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Sangrado</a:t>
            </a:r>
            <a:r>
              <a:rPr dirty="0"/>
              <a:t> GI - </a:t>
            </a:r>
            <a:r>
              <a:rPr dirty="0" err="1"/>
              <a:t>Endoscopia</a:t>
            </a:r>
            <a:r>
              <a:rPr dirty="0"/>
              <a:t>/</a:t>
            </a:r>
            <a:r>
              <a:rPr dirty="0" err="1"/>
              <a:t>Colonoscopia</a:t>
            </a:r>
            <a:r>
              <a:rPr lang="es-CO" dirty="0"/>
              <a:t>.</a:t>
            </a:r>
            <a:endParaRPr dirty="0"/>
          </a:p>
          <a:p>
            <a:r>
              <a:rPr dirty="0"/>
              <a:t>Hematuria - ITU </a:t>
            </a:r>
            <a:r>
              <a:rPr lang="es-CO" dirty="0"/>
              <a:t>–</a:t>
            </a:r>
            <a:r>
              <a:rPr dirty="0"/>
              <a:t> C</a:t>
            </a:r>
            <a:r>
              <a:rPr lang="es-CO" dirty="0"/>
              <a:t>á</a:t>
            </a:r>
            <a:r>
              <a:rPr dirty="0" err="1"/>
              <a:t>ncer</a:t>
            </a:r>
            <a:r>
              <a:rPr dirty="0"/>
              <a:t> vesical </a:t>
            </a:r>
            <a:r>
              <a:rPr lang="es-CO" dirty="0"/>
              <a:t>–</a:t>
            </a:r>
            <a:r>
              <a:rPr dirty="0"/>
              <a:t> </a:t>
            </a:r>
            <a:r>
              <a:rPr dirty="0" err="1"/>
              <a:t>Cistoscopia</a:t>
            </a:r>
            <a:r>
              <a:rPr lang="es-CO" dirty="0"/>
              <a:t>.</a:t>
            </a:r>
            <a:endParaRPr dirty="0"/>
          </a:p>
          <a:p>
            <a:endParaRPr dirty="0"/>
          </a:p>
          <a:p>
            <a:r>
              <a:rPr dirty="0" err="1"/>
              <a:t>Otras</a:t>
            </a:r>
            <a:r>
              <a:rPr dirty="0"/>
              <a:t>: </a:t>
            </a:r>
          </a:p>
          <a:p>
            <a:r>
              <a:rPr dirty="0" err="1"/>
              <a:t>Cantidad</a:t>
            </a:r>
            <a:r>
              <a:rPr dirty="0"/>
              <a:t> </a:t>
            </a:r>
            <a:r>
              <a:rPr dirty="0" err="1"/>
              <a:t>tabletas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r>
              <a:rPr dirty="0" err="1"/>
              <a:t>Medicamentos</a:t>
            </a:r>
            <a:r>
              <a:rPr dirty="0"/>
              <a:t>, </a:t>
            </a:r>
            <a:r>
              <a:rPr lang="es-CO" dirty="0"/>
              <a:t>h</a:t>
            </a:r>
            <a:r>
              <a:rPr dirty="0" err="1"/>
              <a:t>erbales</a:t>
            </a:r>
            <a:r>
              <a:rPr dirty="0"/>
              <a:t>, </a:t>
            </a:r>
            <a:r>
              <a:rPr lang="es-CO" dirty="0"/>
              <a:t>o</a:t>
            </a:r>
            <a:r>
              <a:rPr dirty="0" err="1"/>
              <a:t>tros</a:t>
            </a:r>
            <a:r>
              <a:rPr lang="es-CO" dirty="0"/>
              <a:t>.</a:t>
            </a:r>
            <a:endParaRPr dirty="0"/>
          </a:p>
        </p:txBody>
      </p:sp>
      <p:sp>
        <p:nvSpPr>
          <p:cNvPr id="162" name="Rusell D. Hull, Laurence LK Leung, et al. UptoDate. 2021."/>
          <p:cNvSpPr txBox="1"/>
          <p:nvPr/>
        </p:nvSpPr>
        <p:spPr>
          <a:xfrm>
            <a:off x="6589723" y="6311900"/>
            <a:ext cx="5353681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Rusell D. Hull, Laurence LK Leung, et al. UptoDate. 2021. 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PC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PPC</a:t>
            </a:r>
          </a:p>
        </p:txBody>
      </p:sp>
      <p:sp>
        <p:nvSpPr>
          <p:cNvPr id="165" name="4 factores Vs 3 F + F7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219455" indent="-219455" defTabSz="877823">
              <a:spcBef>
                <a:spcPts val="900"/>
              </a:spcBef>
              <a:defRPr sz="1919"/>
            </a:pPr>
            <a:r>
              <a:rPr dirty="0"/>
              <a:t>4 </a:t>
            </a:r>
            <a:r>
              <a:rPr dirty="0" err="1"/>
              <a:t>factores</a:t>
            </a:r>
            <a:r>
              <a:rPr dirty="0"/>
              <a:t> Vs 3 F + F7</a:t>
            </a:r>
          </a:p>
          <a:p>
            <a:pPr marL="219455" indent="-219455" defTabSz="877823">
              <a:spcBef>
                <a:spcPts val="900"/>
              </a:spcBef>
              <a:defRPr sz="1919"/>
            </a:pPr>
            <a:endParaRPr dirty="0"/>
          </a:p>
          <a:p>
            <a:pPr marL="219455" indent="-219455" defTabSz="877823">
              <a:spcBef>
                <a:spcPts val="900"/>
              </a:spcBef>
              <a:defRPr sz="1919"/>
            </a:pPr>
            <a:endParaRPr dirty="0"/>
          </a:p>
          <a:p>
            <a:pPr marL="219455" indent="-219455" defTabSz="877823">
              <a:spcBef>
                <a:spcPts val="900"/>
              </a:spcBef>
              <a:defRPr sz="1919"/>
            </a:pPr>
            <a:r>
              <a:rPr dirty="0" err="1"/>
              <a:t>Retrospectivo</a:t>
            </a:r>
            <a:r>
              <a:rPr dirty="0"/>
              <a:t>, 195 </a:t>
            </a:r>
            <a:r>
              <a:rPr dirty="0" err="1"/>
              <a:t>pacientes</a:t>
            </a:r>
            <a:endParaRPr dirty="0"/>
          </a:p>
          <a:p>
            <a:pPr marL="219455" indent="-219455" defTabSz="877823">
              <a:spcBef>
                <a:spcPts val="900"/>
              </a:spcBef>
              <a:defRPr sz="1919"/>
            </a:pPr>
            <a:r>
              <a:rPr dirty="0" err="1"/>
              <a:t>Sobrevida</a:t>
            </a:r>
            <a:r>
              <a:rPr dirty="0"/>
              <a:t>, estancia UCI, &lt; </a:t>
            </a:r>
            <a:r>
              <a:rPr dirty="0" err="1"/>
              <a:t>complicación</a:t>
            </a:r>
            <a:r>
              <a:rPr dirty="0"/>
              <a:t> </a:t>
            </a:r>
            <a:r>
              <a:rPr dirty="0" err="1"/>
              <a:t>tromb</a:t>
            </a:r>
            <a:r>
              <a:rPr lang="es-CO" dirty="0" err="1"/>
              <a:t>ó</a:t>
            </a:r>
            <a:r>
              <a:rPr dirty="0" err="1"/>
              <a:t>tica</a:t>
            </a:r>
            <a:r>
              <a:rPr dirty="0"/>
              <a:t> (7 - 28)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pPr marL="219455" indent="-219455" defTabSz="877823">
              <a:spcBef>
                <a:spcPts val="900"/>
              </a:spcBef>
              <a:defRPr sz="1919"/>
            </a:pPr>
            <a:endParaRPr dirty="0"/>
          </a:p>
          <a:p>
            <a:pPr marL="219455" indent="-219455" defTabSz="877823">
              <a:spcBef>
                <a:spcPts val="900"/>
              </a:spcBef>
              <a:defRPr sz="1919"/>
            </a:pPr>
            <a:r>
              <a:rPr lang="es-CO" dirty="0"/>
              <a:t>¿</a:t>
            </a:r>
            <a:r>
              <a:rPr dirty="0"/>
              <a:t>Vs FFP? —&gt; </a:t>
            </a:r>
            <a:r>
              <a:rPr lang="es-CO" dirty="0"/>
              <a:t>v</a:t>
            </a:r>
            <a:r>
              <a:rPr dirty="0" err="1"/>
              <a:t>elocidad</a:t>
            </a:r>
            <a:r>
              <a:rPr dirty="0"/>
              <a:t>, TRALI</a:t>
            </a:r>
            <a:r>
              <a:rPr lang="es-CO" dirty="0"/>
              <a:t>.</a:t>
            </a:r>
            <a:endParaRPr dirty="0"/>
          </a:p>
          <a:p>
            <a:pPr marL="219455" indent="-219455" defTabSz="877823">
              <a:spcBef>
                <a:spcPts val="900"/>
              </a:spcBef>
              <a:defRPr sz="1919"/>
            </a:pPr>
            <a:endParaRPr dirty="0"/>
          </a:p>
          <a:p>
            <a:pPr marL="219455" indent="-219455" defTabSz="877823">
              <a:spcBef>
                <a:spcPts val="900"/>
              </a:spcBef>
              <a:defRPr sz="1919"/>
            </a:pPr>
            <a:r>
              <a:rPr dirty="0"/>
              <a:t>&gt; </a:t>
            </a:r>
            <a:r>
              <a:rPr dirty="0" err="1"/>
              <a:t>Riesgo</a:t>
            </a:r>
            <a:r>
              <a:rPr dirty="0"/>
              <a:t> </a:t>
            </a:r>
            <a:r>
              <a:rPr dirty="0" err="1"/>
              <a:t>Tromb</a:t>
            </a:r>
            <a:r>
              <a:rPr lang="es-CO" dirty="0" err="1"/>
              <a:t>ó</a:t>
            </a:r>
            <a:r>
              <a:rPr dirty="0" err="1"/>
              <a:t>tico</a:t>
            </a:r>
            <a:endParaRPr dirty="0"/>
          </a:p>
          <a:p>
            <a:pPr marL="219455" indent="-219455" defTabSz="877823">
              <a:spcBef>
                <a:spcPts val="900"/>
              </a:spcBef>
              <a:defRPr sz="1919"/>
            </a:pPr>
            <a:r>
              <a:rPr dirty="0"/>
              <a:t>Meta-</a:t>
            </a:r>
            <a:r>
              <a:rPr lang="es-CO" dirty="0"/>
              <a:t>a</a:t>
            </a:r>
            <a:r>
              <a:rPr dirty="0" err="1"/>
              <a:t>nálisis</a:t>
            </a:r>
            <a:r>
              <a:rPr dirty="0"/>
              <a:t> —&gt;  1032 </a:t>
            </a:r>
            <a:r>
              <a:rPr dirty="0" err="1"/>
              <a:t>pcnt</a:t>
            </a:r>
            <a:r>
              <a:rPr dirty="0"/>
              <a:t>, 1.4% </a:t>
            </a:r>
            <a:r>
              <a:rPr dirty="0" err="1"/>
              <a:t>complicaciones</a:t>
            </a:r>
            <a:r>
              <a:rPr dirty="0"/>
              <a:t> </a:t>
            </a:r>
            <a:r>
              <a:rPr dirty="0" err="1"/>
              <a:t>tromboemb</a:t>
            </a:r>
            <a:r>
              <a:rPr lang="es-CO" dirty="0" err="1"/>
              <a:t>ó</a:t>
            </a:r>
            <a:r>
              <a:rPr dirty="0" err="1"/>
              <a:t>licas</a:t>
            </a:r>
            <a:r>
              <a:rPr dirty="0"/>
              <a:t>, 2 fatales </a:t>
            </a:r>
            <a:r>
              <a:rPr b="1" dirty="0"/>
              <a:t>(</a:t>
            </a:r>
            <a:r>
              <a:rPr lang="es-CO" b="1" dirty="0"/>
              <a:t>s</a:t>
            </a:r>
            <a:r>
              <a:rPr b="1" dirty="0" err="1"/>
              <a:t>olo</a:t>
            </a:r>
            <a:r>
              <a:rPr b="1" dirty="0"/>
              <a:t> </a:t>
            </a:r>
            <a:r>
              <a:rPr b="1" dirty="0" err="1"/>
              <a:t>emergencias</a:t>
            </a:r>
            <a:r>
              <a:rPr b="1" dirty="0"/>
              <a:t>)</a:t>
            </a:r>
            <a:r>
              <a:rPr lang="es-CO" b="1" dirty="0"/>
              <a:t>.</a:t>
            </a:r>
            <a:endParaRPr b="1" dirty="0"/>
          </a:p>
        </p:txBody>
      </p:sp>
      <p:pic>
        <p:nvPicPr>
          <p:cNvPr id="166" name="Screen Shot 2021-02-27 at 12.01.00 AM.png" descr="Screen Shot 2021-02-27 at 12.01.00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5425" y="120589"/>
            <a:ext cx="3907979" cy="2876343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Rusell D. Hull, Laurence LK Leung, et al. UptoDate. 2021."/>
          <p:cNvSpPr txBox="1"/>
          <p:nvPr/>
        </p:nvSpPr>
        <p:spPr>
          <a:xfrm>
            <a:off x="6589723" y="6311900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 err="1">
                <a:latin typeface="Montserrat" panose="00000500000000000000" pitchFamily="50" charset="0"/>
              </a:rPr>
              <a:t>Rusell</a:t>
            </a:r>
            <a:r>
              <a:rPr sz="1400" dirty="0">
                <a:latin typeface="Montserrat" panose="00000500000000000000" pitchFamily="50" charset="0"/>
              </a:rPr>
              <a:t> D. Hull, Laurence LK Leung, et al. </a:t>
            </a:r>
            <a:r>
              <a:rPr sz="1400" dirty="0" err="1">
                <a:latin typeface="Montserrat" panose="00000500000000000000" pitchFamily="50" charset="0"/>
              </a:rPr>
              <a:t>UptoDate</a:t>
            </a:r>
            <a:r>
              <a:rPr sz="1400" dirty="0">
                <a:latin typeface="Montserrat" panose="00000500000000000000" pitchFamily="50" charset="0"/>
              </a:rPr>
              <a:t>. 2021.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Derroter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Derrotero</a:t>
            </a:r>
          </a:p>
        </p:txBody>
      </p:sp>
      <p:sp>
        <p:nvSpPr>
          <p:cNvPr id="97" name="Historia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Historia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Farmacolo</a:t>
            </a:r>
            <a:r>
              <a:rPr lang="es-CO" dirty="0" err="1"/>
              <a:t>gí</a:t>
            </a:r>
            <a:r>
              <a:rPr dirty="0"/>
              <a:t>a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r>
              <a:rPr dirty="0" err="1"/>
              <a:t>Indicaciones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r>
              <a:rPr dirty="0" err="1"/>
              <a:t>Causas</a:t>
            </a:r>
            <a:r>
              <a:rPr dirty="0"/>
              <a:t> INR </a:t>
            </a:r>
            <a:r>
              <a:rPr dirty="0" err="1"/>
              <a:t>supraterap</a:t>
            </a:r>
            <a:r>
              <a:rPr lang="es-CO" dirty="0"/>
              <a:t>é</a:t>
            </a:r>
            <a:r>
              <a:rPr dirty="0" err="1"/>
              <a:t>utico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Sangrado</a:t>
            </a:r>
            <a:r>
              <a:rPr dirty="0"/>
              <a:t> grave</a:t>
            </a:r>
            <a:r>
              <a:rPr lang="es-CO" dirty="0"/>
              <a:t>.</a:t>
            </a:r>
            <a:endParaRPr dirty="0"/>
          </a:p>
          <a:p>
            <a:r>
              <a:rPr dirty="0"/>
              <a:t>INR </a:t>
            </a:r>
            <a:r>
              <a:rPr dirty="0" err="1"/>
              <a:t>supraterap</a:t>
            </a:r>
            <a:r>
              <a:rPr lang="es-CO" dirty="0"/>
              <a:t>é</a:t>
            </a:r>
            <a:r>
              <a:rPr dirty="0" err="1"/>
              <a:t>utico</a:t>
            </a:r>
            <a:r>
              <a:rPr lang="es-CO" dirty="0"/>
              <a:t>.</a:t>
            </a:r>
            <a:endParaRPr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FFP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FFP</a:t>
            </a:r>
          </a:p>
        </p:txBody>
      </p:sp>
      <p:sp>
        <p:nvSpPr>
          <p:cNvPr id="170" name="Riesgo infecciones por transfusiones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Riesgo</a:t>
            </a:r>
            <a:r>
              <a:rPr dirty="0"/>
              <a:t> </a:t>
            </a:r>
            <a:r>
              <a:rPr dirty="0" err="1"/>
              <a:t>infecciones</a:t>
            </a:r>
            <a:r>
              <a:rPr dirty="0"/>
              <a:t> por </a:t>
            </a:r>
            <a:r>
              <a:rPr dirty="0" err="1"/>
              <a:t>transfusiones</a:t>
            </a:r>
            <a:r>
              <a:rPr lang="es-CO" dirty="0"/>
              <a:t>.</a:t>
            </a:r>
            <a:endParaRPr dirty="0"/>
          </a:p>
          <a:p>
            <a:r>
              <a:rPr dirty="0"/>
              <a:t>Volume Overload</a:t>
            </a:r>
            <a:r>
              <a:rPr lang="es-CO" dirty="0"/>
              <a:t>.</a:t>
            </a:r>
            <a:endParaRPr dirty="0"/>
          </a:p>
          <a:p>
            <a:r>
              <a:rPr dirty="0"/>
              <a:t>TRALI (1:5000)</a:t>
            </a:r>
            <a:r>
              <a:rPr lang="es-CO" dirty="0"/>
              <a:t>.</a:t>
            </a:r>
            <a:endParaRPr dirty="0"/>
          </a:p>
          <a:p>
            <a:r>
              <a:rPr dirty="0"/>
              <a:t>Urticaria (</a:t>
            </a:r>
            <a:r>
              <a:rPr dirty="0" err="1"/>
              <a:t>frecuente</a:t>
            </a:r>
            <a:r>
              <a:rPr dirty="0"/>
              <a:t>)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Anafilaxia</a:t>
            </a:r>
            <a:r>
              <a:rPr dirty="0"/>
              <a:t> (</a:t>
            </a:r>
            <a:r>
              <a:rPr dirty="0" err="1"/>
              <a:t>infrecuentte</a:t>
            </a:r>
            <a:r>
              <a:rPr dirty="0"/>
              <a:t>, 1:20.000)</a:t>
            </a:r>
            <a:r>
              <a:rPr lang="es-CO" dirty="0"/>
              <a:t>.</a:t>
            </a:r>
            <a:endParaRPr dirty="0"/>
          </a:p>
        </p:txBody>
      </p:sp>
      <p:sp>
        <p:nvSpPr>
          <p:cNvPr id="171" name="Witt D. M., Niewlaat R., et al. (2018). Blood Advances."/>
          <p:cNvSpPr txBox="1"/>
          <p:nvPr/>
        </p:nvSpPr>
        <p:spPr>
          <a:xfrm>
            <a:off x="6921478" y="6311900"/>
            <a:ext cx="4707377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>
                <a:latin typeface="Montserrat" panose="00000500000000000000" pitchFamily="50" charset="0"/>
              </a:rPr>
              <a:t>Witt D. M., Niewlaat R., et al. (2018). Blood Advances.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PC vs FFP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PPC vs FFP</a:t>
            </a:r>
          </a:p>
        </p:txBody>
      </p:sp>
      <p:sp>
        <p:nvSpPr>
          <p:cNvPr id="174" name="Benefits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dirty="0"/>
              <a:t>Benefits</a:t>
            </a:r>
          </a:p>
          <a:p>
            <a:r>
              <a:rPr dirty="0"/>
              <a:t>Mortality RR 0.92 (IC 0.37 - 2.28)</a:t>
            </a:r>
            <a:r>
              <a:rPr lang="es-CO" dirty="0"/>
              <a:t>.</a:t>
            </a:r>
            <a:endParaRPr dirty="0"/>
          </a:p>
          <a:p>
            <a:r>
              <a:rPr dirty="0"/>
              <a:t>Volume Overload RR 0.34 (IC 0.13 - 0.85)</a:t>
            </a:r>
            <a:r>
              <a:rPr lang="es-CO" dirty="0"/>
              <a:t>.</a:t>
            </a:r>
            <a:endParaRPr dirty="0"/>
          </a:p>
          <a:p>
            <a:r>
              <a:rPr dirty="0"/>
              <a:t>Reached Target INR &lt;1.2 RR 6.6 (IC 3.82 - 11.61)</a:t>
            </a:r>
            <a:r>
              <a:rPr lang="es-CO" dirty="0"/>
              <a:t>.</a:t>
            </a:r>
            <a:endParaRPr dirty="0"/>
          </a:p>
        </p:txBody>
      </p:sp>
      <p:sp>
        <p:nvSpPr>
          <p:cNvPr id="175" name="Witt D. M., Niewlaat R., et al. (2018). Blood Advances."/>
          <p:cNvSpPr txBox="1"/>
          <p:nvPr/>
        </p:nvSpPr>
        <p:spPr>
          <a:xfrm>
            <a:off x="6921478" y="6311900"/>
            <a:ext cx="4707377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>
                <a:latin typeface="Montserrat" panose="00000500000000000000" pitchFamily="50" charset="0"/>
              </a:rPr>
              <a:t>Witt D. M., </a:t>
            </a:r>
            <a:r>
              <a:rPr sz="1400" dirty="0" err="1">
                <a:latin typeface="Montserrat" panose="00000500000000000000" pitchFamily="50" charset="0"/>
              </a:rPr>
              <a:t>Niewlaat</a:t>
            </a:r>
            <a:r>
              <a:rPr sz="1400" dirty="0">
                <a:latin typeface="Montserrat" panose="00000500000000000000" pitchFamily="50" charset="0"/>
              </a:rPr>
              <a:t> R., et al. (2018). Blood Advances.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toma Anticoagulació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Retoma</a:t>
            </a:r>
            <a:r>
              <a:rPr dirty="0"/>
              <a:t> </a:t>
            </a:r>
            <a:r>
              <a:rPr lang="es-CO" dirty="0"/>
              <a:t>a</a:t>
            </a:r>
            <a:r>
              <a:rPr dirty="0" err="1"/>
              <a:t>nticoagulación</a:t>
            </a:r>
            <a:endParaRPr dirty="0"/>
          </a:p>
        </p:txBody>
      </p:sp>
      <p:sp>
        <p:nvSpPr>
          <p:cNvPr id="178" name="Riesgo Trombosis / Sitio - Etiologia Sangrado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Riesgo</a:t>
            </a:r>
            <a:r>
              <a:rPr dirty="0"/>
              <a:t> </a:t>
            </a:r>
            <a:r>
              <a:rPr dirty="0" err="1"/>
              <a:t>Trombosis</a:t>
            </a:r>
            <a:r>
              <a:rPr dirty="0"/>
              <a:t> / Sitio - </a:t>
            </a:r>
            <a:r>
              <a:rPr dirty="0" err="1"/>
              <a:t>Etiolog</a:t>
            </a:r>
            <a:r>
              <a:rPr lang="es-CO" dirty="0"/>
              <a:t>í</a:t>
            </a:r>
            <a:r>
              <a:rPr dirty="0"/>
              <a:t>a </a:t>
            </a:r>
            <a:r>
              <a:rPr lang="es-CO" dirty="0"/>
              <a:t>s</a:t>
            </a:r>
            <a:r>
              <a:rPr dirty="0" err="1"/>
              <a:t>angrado</a:t>
            </a:r>
            <a:r>
              <a:rPr lang="es-CO" dirty="0"/>
              <a:t>.</a:t>
            </a:r>
            <a:endParaRPr dirty="0"/>
          </a:p>
          <a:p>
            <a:r>
              <a:rPr dirty="0"/>
              <a:t>Reversible, bajo </a:t>
            </a:r>
            <a:r>
              <a:rPr dirty="0" err="1"/>
              <a:t>riesgo</a:t>
            </a:r>
            <a:r>
              <a:rPr dirty="0"/>
              <a:t> </a:t>
            </a:r>
            <a:r>
              <a:rPr dirty="0" err="1"/>
              <a:t>recurrencia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endParaRPr dirty="0"/>
          </a:p>
          <a:p>
            <a:pPr>
              <a:defRPr b="1"/>
            </a:pPr>
            <a:r>
              <a:rPr dirty="0"/>
              <a:t>Intracerebral</a:t>
            </a:r>
            <a:endParaRPr b="0" dirty="0"/>
          </a:p>
          <a:p>
            <a:pPr>
              <a:defRPr b="1"/>
            </a:pPr>
            <a:r>
              <a:rPr b="0" dirty="0" err="1"/>
              <a:t>Retrospectivo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b="0" dirty="0"/>
              <a:t>719 —&gt; 172 </a:t>
            </a:r>
            <a:r>
              <a:rPr b="0" dirty="0" err="1"/>
              <a:t>retomaron</a:t>
            </a:r>
            <a:r>
              <a:rPr lang="es-CO" b="0" dirty="0"/>
              <a:t>.</a:t>
            </a:r>
            <a:r>
              <a:rPr b="0" dirty="0"/>
              <a:t> </a:t>
            </a:r>
          </a:p>
          <a:p>
            <a:pPr>
              <a:defRPr b="1"/>
            </a:pPr>
            <a:r>
              <a:rPr b="0" dirty="0"/>
              <a:t>Stroke 3.1 vs 12.7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b="0" dirty="0" err="1"/>
              <a:t>Sobrevida</a:t>
            </a:r>
            <a:r>
              <a:rPr b="0" dirty="0"/>
              <a:t> 92 vs 62%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endParaRPr b="0" dirty="0"/>
          </a:p>
          <a:p>
            <a:pPr>
              <a:defRPr b="1"/>
            </a:pPr>
            <a:r>
              <a:rPr dirty="0"/>
              <a:t>GI</a:t>
            </a:r>
            <a:r>
              <a:rPr b="0" dirty="0"/>
              <a:t> —&gt; T</a:t>
            </a:r>
            <a:r>
              <a:rPr lang="es-CO" b="0" dirty="0"/>
              <a:t> </a:t>
            </a:r>
            <a:r>
              <a:rPr b="0" dirty="0" err="1"/>
              <a:t>Emb</a:t>
            </a:r>
            <a:r>
              <a:rPr lang="es-CO" b="0" dirty="0" err="1"/>
              <a:t>ó</a:t>
            </a:r>
            <a:r>
              <a:rPr b="0" dirty="0" err="1"/>
              <a:t>lico</a:t>
            </a:r>
            <a:r>
              <a:rPr b="0" dirty="0"/>
              <a:t> 0.4 vs 5.5% HR 0.05 / </a:t>
            </a:r>
            <a:r>
              <a:rPr b="0" dirty="0" err="1"/>
              <a:t>Sangrado</a:t>
            </a:r>
            <a:r>
              <a:rPr b="0" dirty="0"/>
              <a:t> HR 1.32 no </a:t>
            </a:r>
            <a:r>
              <a:rPr b="0" dirty="0" err="1"/>
              <a:t>significativo</a:t>
            </a:r>
            <a:r>
              <a:rPr lang="es-CO" b="0" dirty="0"/>
              <a:t>.</a:t>
            </a:r>
            <a:endParaRPr b="0" dirty="0"/>
          </a:p>
        </p:txBody>
      </p:sp>
      <p:sp>
        <p:nvSpPr>
          <p:cNvPr id="179" name="Rusell D. Hull, Laurence LK Leung, et al. UptoDate. 2021."/>
          <p:cNvSpPr txBox="1"/>
          <p:nvPr/>
        </p:nvSpPr>
        <p:spPr>
          <a:xfrm>
            <a:off x="6589723" y="6311900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 err="1">
                <a:latin typeface="Montserrat" panose="00000500000000000000" pitchFamily="50" charset="0"/>
              </a:rPr>
              <a:t>Rusell</a:t>
            </a:r>
            <a:r>
              <a:rPr sz="1400" dirty="0">
                <a:latin typeface="Montserrat" panose="00000500000000000000" pitchFamily="50" charset="0"/>
              </a:rPr>
              <a:t> D. Hull, Laurence LK Leung, et al. </a:t>
            </a:r>
            <a:r>
              <a:rPr sz="1400" dirty="0" err="1">
                <a:latin typeface="Montserrat" panose="00000500000000000000" pitchFamily="50" charset="0"/>
              </a:rPr>
              <a:t>UptoDate</a:t>
            </a:r>
            <a:r>
              <a:rPr sz="1400" dirty="0">
                <a:latin typeface="Montserrat" panose="00000500000000000000" pitchFamily="50" charset="0"/>
              </a:rPr>
              <a:t>. 2021. 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oma Anticoagulació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Retoma</a:t>
            </a:r>
            <a:r>
              <a:rPr dirty="0"/>
              <a:t> </a:t>
            </a:r>
            <a:r>
              <a:rPr lang="es-CO" dirty="0"/>
              <a:t>a</a:t>
            </a:r>
            <a:r>
              <a:rPr dirty="0" err="1"/>
              <a:t>nticoagulación</a:t>
            </a:r>
            <a:endParaRPr dirty="0"/>
          </a:p>
        </p:txBody>
      </p:sp>
      <p:pic>
        <p:nvPicPr>
          <p:cNvPr id="182" name="IMG_FEEB97A74147-1.jpeg" descr="IMG_FEEB97A74147-1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1576" y="1928985"/>
            <a:ext cx="6761923" cy="3756624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Witt D. M., Niewlaat R., et al. (2018). Blood Advances."/>
          <p:cNvSpPr txBox="1"/>
          <p:nvPr/>
        </p:nvSpPr>
        <p:spPr>
          <a:xfrm>
            <a:off x="6921478" y="6311900"/>
            <a:ext cx="4707377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>
                <a:latin typeface="Montserrat" panose="00000500000000000000" pitchFamily="50" charset="0"/>
              </a:rPr>
              <a:t>Witt D. M., Niewlaat R., et al. (2018). Blood Advances.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toma Anticoagulació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Retoma</a:t>
            </a:r>
            <a:r>
              <a:rPr dirty="0"/>
              <a:t> </a:t>
            </a:r>
            <a:r>
              <a:rPr lang="es-CO" dirty="0"/>
              <a:t>a</a:t>
            </a:r>
            <a:r>
              <a:rPr dirty="0" err="1"/>
              <a:t>nticoagulación</a:t>
            </a:r>
            <a:endParaRPr dirty="0"/>
          </a:p>
        </p:txBody>
      </p:sp>
      <p:sp>
        <p:nvSpPr>
          <p:cNvPr id="186" name="Benefits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dirty="0"/>
              <a:t>Benefits</a:t>
            </a:r>
            <a:endParaRPr b="0" dirty="0"/>
          </a:p>
          <a:p>
            <a:pPr>
              <a:defRPr b="1"/>
            </a:pPr>
            <a:r>
              <a:rPr b="0" dirty="0"/>
              <a:t>GIB </a:t>
            </a:r>
            <a:r>
              <a:rPr lang="es-CO" b="0" dirty="0"/>
              <a:t>–</a:t>
            </a:r>
            <a:r>
              <a:rPr b="0" dirty="0"/>
              <a:t> ICH</a:t>
            </a:r>
            <a:r>
              <a:rPr lang="es-CO" b="0" dirty="0"/>
              <a:t>.</a:t>
            </a:r>
            <a:r>
              <a:rPr b="0" dirty="0"/>
              <a:t> </a:t>
            </a:r>
          </a:p>
          <a:p>
            <a:pPr>
              <a:defRPr b="1"/>
            </a:pPr>
            <a:r>
              <a:rPr b="0" dirty="0"/>
              <a:t>All-cause mortality RR 0.62 (CI 0.43 - 0.89)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b="0" dirty="0"/>
              <a:t>Thromboembolism RR 0.45 (CI 0.25 - 0.83)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b="0" dirty="0"/>
              <a:t>Pulmonary Embolism RR 0.35 (CI 0.11 - 1.11)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b="0" dirty="0"/>
              <a:t>VTE RR 0.58 (CI 0.26 - 1.28)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endParaRPr b="0" dirty="0"/>
          </a:p>
          <a:p>
            <a:pPr>
              <a:defRPr b="1"/>
            </a:pPr>
            <a:r>
              <a:rPr dirty="0"/>
              <a:t>Harms</a:t>
            </a:r>
          </a:p>
          <a:p>
            <a:r>
              <a:rPr dirty="0"/>
              <a:t>Major Bleeding RR 1.57 (CI 1.12 - 2.21)</a:t>
            </a:r>
            <a:r>
              <a:rPr lang="es-CO" dirty="0"/>
              <a:t>.</a:t>
            </a:r>
            <a:endParaRPr dirty="0"/>
          </a:p>
        </p:txBody>
      </p:sp>
      <p:sp>
        <p:nvSpPr>
          <p:cNvPr id="187" name="Witt D. M., Niewlaat R., et al. (2018). Blood Advances."/>
          <p:cNvSpPr txBox="1"/>
          <p:nvPr/>
        </p:nvSpPr>
        <p:spPr>
          <a:xfrm>
            <a:off x="6921478" y="6311900"/>
            <a:ext cx="4707377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>
                <a:latin typeface="Montserrat" panose="00000500000000000000" pitchFamily="50" charset="0"/>
              </a:rPr>
              <a:t>Witt D. M., </a:t>
            </a:r>
            <a:r>
              <a:rPr sz="1400" dirty="0" err="1">
                <a:latin typeface="Montserrat" panose="00000500000000000000" pitchFamily="50" charset="0"/>
              </a:rPr>
              <a:t>Niewlaat</a:t>
            </a:r>
            <a:r>
              <a:rPr sz="1400" dirty="0">
                <a:latin typeface="Montserrat" panose="00000500000000000000" pitchFamily="50" charset="0"/>
              </a:rPr>
              <a:t> R., et al. (2018). Blood Advances.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rocedimiento Urgent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Procedimiento</a:t>
            </a:r>
            <a:r>
              <a:rPr dirty="0"/>
              <a:t> </a:t>
            </a:r>
            <a:r>
              <a:rPr lang="es-CO" dirty="0"/>
              <a:t>u</a:t>
            </a:r>
            <a:r>
              <a:rPr dirty="0" err="1"/>
              <a:t>rgente</a:t>
            </a:r>
            <a:r>
              <a:rPr dirty="0"/>
              <a:t> </a:t>
            </a:r>
          </a:p>
        </p:txBody>
      </p:sp>
      <p:sp>
        <p:nvSpPr>
          <p:cNvPr id="190" name="1) Realmente es urgente? Mismo día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dirty="0"/>
              <a:t>1) </a:t>
            </a:r>
            <a:r>
              <a:rPr lang="es-CO" dirty="0"/>
              <a:t>¿</a:t>
            </a:r>
            <a:r>
              <a:rPr b="0" dirty="0" err="1"/>
              <a:t>Realmente</a:t>
            </a:r>
            <a:r>
              <a:rPr b="0" dirty="0"/>
              <a:t> es </a:t>
            </a:r>
            <a:r>
              <a:rPr b="0" dirty="0" err="1"/>
              <a:t>urgente</a:t>
            </a:r>
            <a:r>
              <a:rPr b="0" dirty="0"/>
              <a:t>? </a:t>
            </a:r>
            <a:r>
              <a:rPr b="0" dirty="0" err="1"/>
              <a:t>Mismo</a:t>
            </a:r>
            <a:r>
              <a:rPr b="0" dirty="0"/>
              <a:t> día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dirty="0"/>
              <a:t>2)</a:t>
            </a:r>
            <a:r>
              <a:rPr b="0" dirty="0"/>
              <a:t> 4 PCC (90% hemostasis </a:t>
            </a:r>
            <a:r>
              <a:rPr b="0" dirty="0" err="1"/>
              <a:t>adecuada</a:t>
            </a:r>
            <a:r>
              <a:rPr b="0" dirty="0"/>
              <a:t> vs 75% FFP)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endParaRPr b="0" dirty="0"/>
          </a:p>
          <a:p>
            <a:pPr>
              <a:defRPr b="1"/>
            </a:pPr>
            <a:endParaRPr b="0" dirty="0"/>
          </a:p>
          <a:p>
            <a:pPr>
              <a:defRPr b="1"/>
            </a:pPr>
            <a:r>
              <a:rPr dirty="0"/>
              <a:t>NO URGENTES</a:t>
            </a:r>
            <a:endParaRPr b="0" dirty="0"/>
          </a:p>
          <a:p>
            <a:pPr>
              <a:defRPr b="1"/>
            </a:pPr>
            <a:r>
              <a:rPr b="0" dirty="0"/>
              <a:t>&gt;24 h para </a:t>
            </a:r>
            <a:r>
              <a:rPr b="0" dirty="0" err="1"/>
              <a:t>procedimiento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b="0" dirty="0" err="1"/>
              <a:t>Evitar</a:t>
            </a:r>
            <a:r>
              <a:rPr b="0" dirty="0"/>
              <a:t> PPC y FFP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b="0" dirty="0" err="1"/>
              <a:t>VitK</a:t>
            </a:r>
            <a:r>
              <a:rPr b="0" dirty="0"/>
              <a:t> 1 a 2 mg o solo </a:t>
            </a:r>
            <a:r>
              <a:rPr b="0" dirty="0" err="1"/>
              <a:t>retiro</a:t>
            </a:r>
            <a:r>
              <a:rPr b="0" dirty="0"/>
              <a:t> de </a:t>
            </a:r>
            <a:r>
              <a:rPr lang="es-CO" b="0" dirty="0"/>
              <a:t>W</a:t>
            </a:r>
            <a:r>
              <a:rPr b="0" dirty="0" err="1"/>
              <a:t>arfarina</a:t>
            </a:r>
            <a:r>
              <a:rPr lang="es-CO" b="0" dirty="0"/>
              <a:t>.</a:t>
            </a:r>
            <a:r>
              <a:rPr b="0" dirty="0"/>
              <a:t> </a:t>
            </a:r>
          </a:p>
          <a:p>
            <a:pPr>
              <a:defRPr b="1"/>
            </a:pPr>
            <a:endParaRPr b="0" dirty="0"/>
          </a:p>
          <a:p>
            <a:pPr>
              <a:defRPr b="1"/>
            </a:pPr>
            <a:r>
              <a:rPr b="0" dirty="0"/>
              <a:t>2.5 d</a:t>
            </a:r>
            <a:r>
              <a:rPr lang="es-CO" b="0" dirty="0"/>
              <a:t>í</a:t>
            </a:r>
            <a:r>
              <a:rPr b="0" dirty="0"/>
              <a:t>as INR 6-10 —&gt;  &lt;4</a:t>
            </a:r>
            <a:r>
              <a:rPr lang="es-CO" b="0" dirty="0"/>
              <a:t>.</a:t>
            </a:r>
            <a:endParaRPr b="0" dirty="0"/>
          </a:p>
        </p:txBody>
      </p:sp>
      <p:sp>
        <p:nvSpPr>
          <p:cNvPr id="191" name="Rusell D. Hull, Laurence LK Leung, et al. UptoDate. 2021."/>
          <p:cNvSpPr txBox="1"/>
          <p:nvPr/>
        </p:nvSpPr>
        <p:spPr>
          <a:xfrm>
            <a:off x="6589723" y="6311900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 err="1">
                <a:latin typeface="Montserrat" panose="00000500000000000000" pitchFamily="50" charset="0"/>
              </a:rPr>
              <a:t>Rusell</a:t>
            </a:r>
            <a:r>
              <a:rPr sz="1400" dirty="0">
                <a:latin typeface="Montserrat" panose="00000500000000000000" pitchFamily="50" charset="0"/>
              </a:rPr>
              <a:t> D. Hull, Laurence LK Leung, et al. </a:t>
            </a:r>
            <a:r>
              <a:rPr sz="1400" dirty="0" err="1">
                <a:latin typeface="Montserrat" panose="00000500000000000000" pitchFamily="50" charset="0"/>
              </a:rPr>
              <a:t>UptoDate</a:t>
            </a:r>
            <a:r>
              <a:rPr sz="1400" dirty="0">
                <a:latin typeface="Montserrat" panose="00000500000000000000" pitchFamily="50" charset="0"/>
              </a:rPr>
              <a:t>. 2021. 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Manejo INR supraterapeutic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Manejo</a:t>
            </a:r>
            <a:r>
              <a:rPr dirty="0"/>
              <a:t> INR </a:t>
            </a:r>
            <a:r>
              <a:rPr dirty="0" err="1"/>
              <a:t>supraterap</a:t>
            </a:r>
            <a:r>
              <a:rPr lang="es-CO" dirty="0"/>
              <a:t>é</a:t>
            </a:r>
            <a:r>
              <a:rPr dirty="0" err="1"/>
              <a:t>utico</a:t>
            </a:r>
            <a:r>
              <a:rPr dirty="0"/>
              <a:t> </a:t>
            </a:r>
          </a:p>
        </p:txBody>
      </p:sp>
      <p:sp>
        <p:nvSpPr>
          <p:cNvPr id="194" name="INR &gt; 10 sin sangrado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dirty="0"/>
              <a:t>INR &gt; 10 sin </a:t>
            </a:r>
            <a:r>
              <a:rPr dirty="0" err="1"/>
              <a:t>sangrado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pPr>
              <a:defRPr b="1"/>
            </a:pPr>
            <a:r>
              <a:rPr dirty="0"/>
              <a:t>INR 4.5 a 10 sin </a:t>
            </a:r>
            <a:r>
              <a:rPr dirty="0" err="1"/>
              <a:t>sangrado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pPr>
              <a:defRPr b="1"/>
            </a:pPr>
            <a:r>
              <a:rPr dirty="0"/>
              <a:t>INR &lt;  4.5 sin </a:t>
            </a:r>
            <a:r>
              <a:rPr dirty="0" err="1"/>
              <a:t>sangrado</a:t>
            </a:r>
            <a:r>
              <a:rPr lang="es-CO" dirty="0"/>
              <a:t>.</a:t>
            </a:r>
            <a:r>
              <a:rPr dirty="0"/>
              <a:t> </a:t>
            </a:r>
          </a:p>
        </p:txBody>
      </p:sp>
      <p:sp>
        <p:nvSpPr>
          <p:cNvPr id="195" name="Rusell D. Hull, Laurence LK Leung, et al. UptoDate. 2021."/>
          <p:cNvSpPr txBox="1"/>
          <p:nvPr/>
        </p:nvSpPr>
        <p:spPr>
          <a:xfrm>
            <a:off x="6589723" y="6311900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>
                <a:latin typeface="Montserrat" panose="00000500000000000000" pitchFamily="50" charset="0"/>
              </a:rPr>
              <a:t>Rusell D. Hull, Laurence LK Leung, et al. UptoDate. 2021. 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INR &gt;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INR &gt; 10 </a:t>
            </a:r>
          </a:p>
        </p:txBody>
      </p:sp>
      <p:sp>
        <p:nvSpPr>
          <p:cNvPr id="198" name="Retirar vitamina K hasta llegar a niveles terapeuticos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Retirar</a:t>
            </a:r>
            <a:r>
              <a:rPr dirty="0"/>
              <a:t> </a:t>
            </a:r>
            <a:r>
              <a:rPr dirty="0" err="1"/>
              <a:t>vitamina</a:t>
            </a:r>
            <a:r>
              <a:rPr dirty="0"/>
              <a:t> K hasta </a:t>
            </a:r>
            <a:r>
              <a:rPr dirty="0" err="1"/>
              <a:t>llegar</a:t>
            </a:r>
            <a:r>
              <a:rPr dirty="0"/>
              <a:t> a </a:t>
            </a:r>
            <a:r>
              <a:rPr dirty="0" err="1"/>
              <a:t>niveles</a:t>
            </a:r>
            <a:r>
              <a:rPr dirty="0"/>
              <a:t> </a:t>
            </a:r>
            <a:r>
              <a:rPr dirty="0" err="1"/>
              <a:t>terap</a:t>
            </a:r>
            <a:r>
              <a:rPr lang="es-CO" dirty="0"/>
              <a:t>é</a:t>
            </a:r>
            <a:r>
              <a:rPr dirty="0" err="1"/>
              <a:t>uticos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Vitamina</a:t>
            </a:r>
            <a:r>
              <a:rPr dirty="0"/>
              <a:t> K oral 2.5 - 5 mg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endParaRPr dirty="0"/>
          </a:p>
          <a:p>
            <a:r>
              <a:rPr dirty="0"/>
              <a:t>—&gt; 24 - 48 </a:t>
            </a:r>
            <a:r>
              <a:rPr dirty="0" err="1"/>
              <a:t>hr</a:t>
            </a:r>
            <a:r>
              <a:rPr lang="es-CO" dirty="0"/>
              <a:t>.</a:t>
            </a:r>
            <a:endParaRPr dirty="0"/>
          </a:p>
          <a:p>
            <a:endParaRPr dirty="0"/>
          </a:p>
          <a:p>
            <a:r>
              <a:rPr dirty="0"/>
              <a:t>NO usar PPC </a:t>
            </a:r>
            <a:r>
              <a:rPr dirty="0" err="1"/>
              <a:t>ni</a:t>
            </a:r>
            <a:r>
              <a:rPr dirty="0"/>
              <a:t> FFP</a:t>
            </a:r>
            <a:r>
              <a:rPr lang="es-CO" dirty="0"/>
              <a:t>.</a:t>
            </a:r>
            <a:endParaRPr dirty="0"/>
          </a:p>
          <a:p>
            <a:endParaRPr dirty="0"/>
          </a:p>
          <a:p>
            <a:r>
              <a:rPr dirty="0"/>
              <a:t>INR c 24-48 h</a:t>
            </a:r>
            <a:r>
              <a:rPr lang="es-CO" dirty="0"/>
              <a:t>.</a:t>
            </a:r>
            <a:endParaRPr dirty="0"/>
          </a:p>
        </p:txBody>
      </p:sp>
      <p:sp>
        <p:nvSpPr>
          <p:cNvPr id="199" name="Rusell D. Hull, Laurence LK Leung, et al. UptoDate. 2021."/>
          <p:cNvSpPr txBox="1"/>
          <p:nvPr/>
        </p:nvSpPr>
        <p:spPr>
          <a:xfrm>
            <a:off x="6589723" y="6311900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 err="1">
                <a:latin typeface="Montserrat" panose="00000500000000000000" pitchFamily="50" charset="0"/>
              </a:rPr>
              <a:t>Rusell</a:t>
            </a:r>
            <a:r>
              <a:rPr sz="1400" dirty="0">
                <a:latin typeface="Montserrat" panose="00000500000000000000" pitchFamily="50" charset="0"/>
              </a:rPr>
              <a:t> D. Hull, Laurence LK Leung, et al. </a:t>
            </a:r>
            <a:r>
              <a:rPr sz="1400" dirty="0" err="1">
                <a:latin typeface="Montserrat" panose="00000500000000000000" pitchFamily="50" charset="0"/>
              </a:rPr>
              <a:t>UptoDate</a:t>
            </a:r>
            <a:r>
              <a:rPr sz="1400" dirty="0">
                <a:latin typeface="Montserrat" panose="00000500000000000000" pitchFamily="50" charset="0"/>
              </a:rPr>
              <a:t>. 2021. 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INR 4.5 -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INR 4.5 - 10</a:t>
            </a:r>
          </a:p>
        </p:txBody>
      </p:sp>
      <p:sp>
        <p:nvSpPr>
          <p:cNvPr id="202" name="Retirar Warfarina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Retirar</a:t>
            </a:r>
            <a:r>
              <a:rPr dirty="0"/>
              <a:t> </a:t>
            </a:r>
            <a:r>
              <a:rPr dirty="0" err="1"/>
              <a:t>Warfarina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endParaRPr dirty="0"/>
          </a:p>
          <a:p>
            <a:r>
              <a:rPr dirty="0"/>
              <a:t>Vit K </a:t>
            </a:r>
            <a:r>
              <a:rPr dirty="0" err="1"/>
              <a:t>dependiente</a:t>
            </a:r>
            <a:r>
              <a:rPr dirty="0"/>
              <a:t> de las </a:t>
            </a:r>
            <a:r>
              <a:rPr dirty="0" err="1"/>
              <a:t>gu</a:t>
            </a:r>
            <a:r>
              <a:rPr lang="es-CO" dirty="0"/>
              <a:t>í</a:t>
            </a:r>
            <a:r>
              <a:rPr dirty="0"/>
              <a:t>as (ACCP vs ASH)</a:t>
            </a:r>
            <a:r>
              <a:rPr lang="es-CO" dirty="0"/>
              <a:t>.</a:t>
            </a:r>
            <a:endParaRPr dirty="0"/>
          </a:p>
          <a:p>
            <a:endParaRPr dirty="0"/>
          </a:p>
          <a:p>
            <a:r>
              <a:rPr dirty="0"/>
              <a:t>&gt; </a:t>
            </a:r>
            <a:r>
              <a:rPr dirty="0" err="1"/>
              <a:t>Riesgo</a:t>
            </a:r>
            <a:r>
              <a:rPr dirty="0"/>
              <a:t> de </a:t>
            </a:r>
            <a:r>
              <a:rPr dirty="0" err="1"/>
              <a:t>sangrado</a:t>
            </a:r>
            <a:r>
              <a:rPr dirty="0"/>
              <a:t> </a:t>
            </a:r>
            <a:r>
              <a:rPr lang="es-CO" dirty="0"/>
              <a:t>vs.</a:t>
            </a:r>
            <a:r>
              <a:rPr dirty="0"/>
              <a:t> &lt; </a:t>
            </a:r>
            <a:r>
              <a:rPr dirty="0" err="1"/>
              <a:t>Riesgo</a:t>
            </a:r>
            <a:r>
              <a:rPr dirty="0"/>
              <a:t> </a:t>
            </a:r>
            <a:r>
              <a:rPr lang="es-CO" dirty="0"/>
              <a:t>s</a:t>
            </a:r>
            <a:r>
              <a:rPr dirty="0" err="1"/>
              <a:t>angrado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r>
              <a:rPr dirty="0"/>
              <a:t>&gt; </a:t>
            </a:r>
            <a:r>
              <a:rPr dirty="0" err="1"/>
              <a:t>Riesgo</a:t>
            </a:r>
            <a:r>
              <a:rPr dirty="0"/>
              <a:t> </a:t>
            </a:r>
            <a:r>
              <a:rPr lang="es-CO" dirty="0"/>
              <a:t>e</a:t>
            </a:r>
            <a:r>
              <a:rPr dirty="0" err="1"/>
              <a:t>mbolismo</a:t>
            </a:r>
            <a:r>
              <a:rPr dirty="0"/>
              <a:t> </a:t>
            </a:r>
            <a:r>
              <a:rPr lang="es-CO" dirty="0"/>
              <a:t>vs.</a:t>
            </a:r>
            <a:r>
              <a:rPr dirty="0"/>
              <a:t> &lt; </a:t>
            </a:r>
            <a:r>
              <a:rPr dirty="0" err="1"/>
              <a:t>Riesgo</a:t>
            </a:r>
            <a:r>
              <a:rPr dirty="0"/>
              <a:t> </a:t>
            </a:r>
            <a:r>
              <a:rPr lang="es-CO" dirty="0"/>
              <a:t>e</a:t>
            </a:r>
            <a:r>
              <a:rPr dirty="0" err="1"/>
              <a:t>mbolismo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endParaRPr dirty="0"/>
          </a:p>
          <a:p>
            <a:r>
              <a:rPr dirty="0"/>
              <a:t>INR c 24-48 h</a:t>
            </a:r>
            <a:r>
              <a:rPr lang="es-CO" dirty="0"/>
              <a:t>.</a:t>
            </a:r>
            <a:endParaRPr dirty="0"/>
          </a:p>
        </p:txBody>
      </p:sp>
      <p:sp>
        <p:nvSpPr>
          <p:cNvPr id="203" name="Rusell D. Hull, Laurence LK Leung, et al. UptoDate. 2021."/>
          <p:cNvSpPr txBox="1"/>
          <p:nvPr/>
        </p:nvSpPr>
        <p:spPr>
          <a:xfrm>
            <a:off x="6589723" y="6311900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 err="1">
                <a:latin typeface="Montserrat" panose="00000500000000000000" pitchFamily="50" charset="0"/>
              </a:rPr>
              <a:t>Rusell</a:t>
            </a:r>
            <a:r>
              <a:rPr sz="1400" dirty="0">
                <a:latin typeface="Montserrat" panose="00000500000000000000" pitchFamily="50" charset="0"/>
              </a:rPr>
              <a:t> D. Hull, Laurence LK Leung, et al. </a:t>
            </a:r>
            <a:r>
              <a:rPr sz="1400" dirty="0" err="1">
                <a:latin typeface="Montserrat" panose="00000500000000000000" pitchFamily="50" charset="0"/>
              </a:rPr>
              <a:t>UptoDate</a:t>
            </a:r>
            <a:r>
              <a:rPr sz="1400" dirty="0">
                <a:latin typeface="Montserrat" panose="00000500000000000000" pitchFamily="50" charset="0"/>
              </a:rPr>
              <a:t>. 2021. 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creen Shot 2021-02-26 at 11.41.54 PM.png" descr="Screen Shot 2021-02-26 at 11.41.54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7434" y="1998800"/>
            <a:ext cx="9850194" cy="2047600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Rusell D. Hull, Laurence LK Leung, et al. UptoDate. 2021."/>
          <p:cNvSpPr txBox="1"/>
          <p:nvPr/>
        </p:nvSpPr>
        <p:spPr>
          <a:xfrm>
            <a:off x="6589723" y="6311900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>
                <a:latin typeface="Montserrat" panose="00000500000000000000" pitchFamily="50" charset="0"/>
              </a:rPr>
              <a:t>Rusell D. Hull, Laurence LK Leung, et al. UptoDate. 2021.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aciente de 50 años, con AP de estenosis mitral reumática, falla cardiaca FeVi 30% y fibrilación auricular CHADSVASC 2. Anti-coagulado con warfarin 5 mg día. Ingresa con cuadro clínico 1 hora evolución de hematemesis franca. En el EF, hipotenso, taquicár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886127"/>
          </a:xfrm>
          <a:prstGeom prst="rect">
            <a:avLst/>
          </a:prstGeom>
        </p:spPr>
        <p:txBody>
          <a:bodyPr/>
          <a:lstStyle>
            <a:lvl1pPr defTabSz="438911">
              <a:defRPr sz="2112"/>
            </a:lvl1pPr>
          </a:lstStyle>
          <a:p>
            <a:r>
              <a:rPr dirty="0" err="1"/>
              <a:t>Paciente</a:t>
            </a:r>
            <a:r>
              <a:rPr dirty="0"/>
              <a:t> de 50 </a:t>
            </a:r>
            <a:r>
              <a:rPr dirty="0" err="1"/>
              <a:t>años</a:t>
            </a:r>
            <a:r>
              <a:rPr dirty="0"/>
              <a:t>, con AP de </a:t>
            </a:r>
            <a:r>
              <a:rPr dirty="0" err="1"/>
              <a:t>estenosis</a:t>
            </a:r>
            <a:r>
              <a:rPr dirty="0"/>
              <a:t> mitral </a:t>
            </a:r>
            <a:r>
              <a:rPr dirty="0" err="1"/>
              <a:t>reumática</a:t>
            </a:r>
            <a:r>
              <a:rPr dirty="0"/>
              <a:t>, </a:t>
            </a:r>
            <a:r>
              <a:rPr dirty="0" err="1"/>
              <a:t>falla</a:t>
            </a:r>
            <a:r>
              <a:rPr dirty="0"/>
              <a:t> card</a:t>
            </a:r>
            <a:r>
              <a:rPr lang="es-CO" dirty="0"/>
              <a:t>í</a:t>
            </a:r>
            <a:r>
              <a:rPr dirty="0"/>
              <a:t>aca </a:t>
            </a:r>
            <a:r>
              <a:rPr dirty="0" err="1"/>
              <a:t>FeVi</a:t>
            </a:r>
            <a:r>
              <a:rPr dirty="0"/>
              <a:t> 30% y </a:t>
            </a:r>
            <a:r>
              <a:rPr dirty="0" err="1"/>
              <a:t>fibrilación</a:t>
            </a:r>
            <a:r>
              <a:rPr dirty="0"/>
              <a:t> auricular CHADSVASC 2. Anti-</a:t>
            </a:r>
            <a:r>
              <a:rPr dirty="0" err="1"/>
              <a:t>coagulado</a:t>
            </a:r>
            <a:r>
              <a:rPr dirty="0"/>
              <a:t> con warfarin 5 mg día. </a:t>
            </a:r>
            <a:r>
              <a:rPr dirty="0" err="1"/>
              <a:t>Ingresa</a:t>
            </a:r>
            <a:r>
              <a:rPr dirty="0"/>
              <a:t> con </a:t>
            </a:r>
            <a:r>
              <a:rPr dirty="0" err="1"/>
              <a:t>cuadro</a:t>
            </a:r>
            <a:r>
              <a:rPr dirty="0"/>
              <a:t> </a:t>
            </a:r>
            <a:r>
              <a:rPr dirty="0" err="1"/>
              <a:t>clínico</a:t>
            </a:r>
            <a:r>
              <a:rPr dirty="0"/>
              <a:t> 1 hora </a:t>
            </a:r>
            <a:r>
              <a:rPr dirty="0" err="1"/>
              <a:t>evolución</a:t>
            </a:r>
            <a:r>
              <a:rPr dirty="0"/>
              <a:t> de hematemesis franca. </a:t>
            </a:r>
            <a:r>
              <a:rPr dirty="0" err="1"/>
              <a:t>En</a:t>
            </a:r>
            <a:r>
              <a:rPr dirty="0"/>
              <a:t> el EF, </a:t>
            </a:r>
            <a:r>
              <a:rPr dirty="0" err="1"/>
              <a:t>hipotenso</a:t>
            </a:r>
            <a:r>
              <a:rPr dirty="0"/>
              <a:t>, </a:t>
            </a:r>
            <a:r>
              <a:rPr dirty="0" err="1"/>
              <a:t>taquicárdico</a:t>
            </a:r>
            <a:r>
              <a:rPr dirty="0"/>
              <a:t>, con </a:t>
            </a:r>
            <a:r>
              <a:rPr dirty="0" err="1"/>
              <a:t>llenado</a:t>
            </a:r>
            <a:r>
              <a:rPr dirty="0"/>
              <a:t> </a:t>
            </a:r>
            <a:r>
              <a:rPr dirty="0" err="1"/>
              <a:t>capilar</a:t>
            </a:r>
            <a:r>
              <a:rPr dirty="0"/>
              <a:t> &gt;2 </a:t>
            </a:r>
            <a:r>
              <a:rPr dirty="0" err="1"/>
              <a:t>segundos</a:t>
            </a:r>
            <a:r>
              <a:rPr dirty="0"/>
              <a:t>. </a:t>
            </a:r>
            <a:r>
              <a:rPr dirty="0" err="1"/>
              <a:t>Además</a:t>
            </a:r>
            <a:r>
              <a:rPr dirty="0"/>
              <a:t> de </a:t>
            </a:r>
            <a:r>
              <a:rPr dirty="0" err="1"/>
              <a:t>inicio</a:t>
            </a:r>
            <a:r>
              <a:rPr dirty="0"/>
              <a:t> de PPI IV y </a:t>
            </a:r>
            <a:r>
              <a:rPr dirty="0" err="1"/>
              <a:t>líquidos</a:t>
            </a:r>
            <a:r>
              <a:rPr dirty="0"/>
              <a:t>, ¿</a:t>
            </a:r>
            <a:r>
              <a:rPr dirty="0" err="1"/>
              <a:t>cuál</a:t>
            </a:r>
            <a:r>
              <a:rPr dirty="0"/>
              <a:t> </a:t>
            </a:r>
            <a:r>
              <a:rPr dirty="0" err="1"/>
              <a:t>sería</a:t>
            </a:r>
            <a:r>
              <a:rPr dirty="0"/>
              <a:t> la </a:t>
            </a:r>
            <a:r>
              <a:rPr dirty="0" err="1"/>
              <a:t>combinación</a:t>
            </a:r>
            <a:r>
              <a:rPr dirty="0"/>
              <a:t> ideal? </a:t>
            </a:r>
          </a:p>
        </p:txBody>
      </p:sp>
      <p:sp>
        <p:nvSpPr>
          <p:cNvPr id="100" name="A) Cese de warfarina, vitamina K subcutánea 10 mg, plasma fresco congelado 30 cc/kg…"/>
          <p:cNvSpPr txBox="1">
            <a:spLocks noGrp="1"/>
          </p:cNvSpPr>
          <p:nvPr>
            <p:ph type="body" sz="half" idx="1"/>
          </p:nvPr>
        </p:nvSpPr>
        <p:spPr>
          <a:xfrm>
            <a:off x="4591877" y="2173011"/>
            <a:ext cx="6761923" cy="4003952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dirty="0"/>
              <a:t>A) </a:t>
            </a:r>
            <a:r>
              <a:rPr b="0" dirty="0" err="1"/>
              <a:t>Cese</a:t>
            </a:r>
            <a:r>
              <a:rPr b="0" dirty="0"/>
              <a:t> de </a:t>
            </a:r>
            <a:r>
              <a:rPr b="0" dirty="0" err="1"/>
              <a:t>warfarina</a:t>
            </a:r>
            <a:r>
              <a:rPr b="0" dirty="0"/>
              <a:t>, </a:t>
            </a:r>
            <a:r>
              <a:rPr b="0" dirty="0" err="1"/>
              <a:t>vitamina</a:t>
            </a:r>
            <a:r>
              <a:rPr b="0" dirty="0"/>
              <a:t> K </a:t>
            </a:r>
            <a:r>
              <a:rPr b="0" dirty="0" err="1"/>
              <a:t>subcutánea</a:t>
            </a:r>
            <a:r>
              <a:rPr b="0" dirty="0"/>
              <a:t> 10 mg, plasma fresco </a:t>
            </a:r>
            <a:r>
              <a:rPr b="0" dirty="0" err="1"/>
              <a:t>congelado</a:t>
            </a:r>
            <a:r>
              <a:rPr b="0" dirty="0"/>
              <a:t> 30 cc/kg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dirty="0"/>
              <a:t>B) </a:t>
            </a:r>
            <a:r>
              <a:rPr b="0" dirty="0" err="1"/>
              <a:t>Cese</a:t>
            </a:r>
            <a:r>
              <a:rPr b="0" dirty="0"/>
              <a:t> de </a:t>
            </a:r>
            <a:r>
              <a:rPr b="0" dirty="0" err="1"/>
              <a:t>warfarina</a:t>
            </a:r>
            <a:r>
              <a:rPr b="0" dirty="0"/>
              <a:t>, </a:t>
            </a:r>
            <a:r>
              <a:rPr b="0" dirty="0" err="1"/>
              <a:t>vitamina</a:t>
            </a:r>
            <a:r>
              <a:rPr b="0" dirty="0"/>
              <a:t> K </a:t>
            </a:r>
            <a:r>
              <a:rPr b="0" dirty="0" err="1"/>
              <a:t>subcutánea</a:t>
            </a:r>
            <a:r>
              <a:rPr b="0" dirty="0"/>
              <a:t> 10 mg, PPC 4 </a:t>
            </a:r>
            <a:r>
              <a:rPr b="0" dirty="0" err="1"/>
              <a:t>factores</a:t>
            </a:r>
            <a:r>
              <a:rPr b="0" dirty="0"/>
              <a:t> 2000 UI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dirty="0"/>
              <a:t>C) </a:t>
            </a:r>
            <a:r>
              <a:rPr b="0" dirty="0" err="1"/>
              <a:t>Cese</a:t>
            </a:r>
            <a:r>
              <a:rPr b="0" dirty="0"/>
              <a:t> de </a:t>
            </a:r>
            <a:r>
              <a:rPr b="0" dirty="0" err="1"/>
              <a:t>warfarina</a:t>
            </a:r>
            <a:r>
              <a:rPr b="0" dirty="0"/>
              <a:t>, </a:t>
            </a:r>
            <a:r>
              <a:rPr b="0" dirty="0" err="1"/>
              <a:t>vitamina</a:t>
            </a:r>
            <a:r>
              <a:rPr b="0" dirty="0"/>
              <a:t> K IV 10 mg, PPC 3 </a:t>
            </a:r>
            <a:r>
              <a:rPr b="0" dirty="0" err="1"/>
              <a:t>factores</a:t>
            </a:r>
            <a:r>
              <a:rPr b="0" dirty="0"/>
              <a:t> 2000 UI + Factor 7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dirty="0"/>
              <a:t>D) </a:t>
            </a:r>
            <a:r>
              <a:rPr b="0" dirty="0" err="1"/>
              <a:t>Cese</a:t>
            </a:r>
            <a:r>
              <a:rPr b="0" dirty="0"/>
              <a:t> de </a:t>
            </a:r>
            <a:r>
              <a:rPr b="0" dirty="0" err="1"/>
              <a:t>warfarina</a:t>
            </a:r>
            <a:r>
              <a:rPr b="0" dirty="0"/>
              <a:t>, </a:t>
            </a:r>
            <a:r>
              <a:rPr b="0" dirty="0" err="1"/>
              <a:t>vitamina</a:t>
            </a:r>
            <a:r>
              <a:rPr b="0" dirty="0"/>
              <a:t> K IV 10 mg, PPC 4 </a:t>
            </a:r>
            <a:r>
              <a:rPr b="0" dirty="0" err="1"/>
              <a:t>factores</a:t>
            </a:r>
            <a:r>
              <a:rPr lang="es-CO" b="0" dirty="0"/>
              <a:t>.</a:t>
            </a:r>
            <a:r>
              <a:rPr b="0" dirty="0"/>
              <a:t>  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INR &lt; 4.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INR &lt; 4.5</a:t>
            </a:r>
          </a:p>
        </p:txBody>
      </p:sp>
      <p:sp>
        <p:nvSpPr>
          <p:cNvPr id="209" name="Omitir la siguiente dosis de Warfarina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Omitir</a:t>
            </a:r>
            <a:r>
              <a:rPr dirty="0"/>
              <a:t> la </a:t>
            </a:r>
            <a:r>
              <a:rPr dirty="0" err="1"/>
              <a:t>siguiente</a:t>
            </a:r>
            <a:r>
              <a:rPr dirty="0"/>
              <a:t> </a:t>
            </a:r>
            <a:r>
              <a:rPr dirty="0" err="1"/>
              <a:t>dosis</a:t>
            </a:r>
            <a:r>
              <a:rPr dirty="0"/>
              <a:t> de </a:t>
            </a:r>
            <a:r>
              <a:rPr dirty="0" err="1"/>
              <a:t>Warfarina</a:t>
            </a:r>
            <a:r>
              <a:rPr lang="es-CO" dirty="0"/>
              <a:t>.</a:t>
            </a:r>
            <a:endParaRPr dirty="0"/>
          </a:p>
          <a:p>
            <a:r>
              <a:rPr dirty="0" err="1"/>
              <a:t>Monitoreo</a:t>
            </a:r>
            <a:r>
              <a:rPr dirty="0"/>
              <a:t> </a:t>
            </a:r>
            <a:r>
              <a:rPr dirty="0" err="1"/>
              <a:t>frecuente</a:t>
            </a:r>
            <a:r>
              <a:rPr dirty="0"/>
              <a:t> INR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r>
              <a:rPr dirty="0" err="1"/>
              <a:t>Disminuir</a:t>
            </a:r>
            <a:r>
              <a:rPr dirty="0"/>
              <a:t> </a:t>
            </a:r>
            <a:r>
              <a:rPr dirty="0" err="1"/>
              <a:t>dosis</a:t>
            </a:r>
            <a:r>
              <a:rPr dirty="0"/>
              <a:t> 10-20%</a:t>
            </a:r>
            <a:r>
              <a:rPr lang="es-CO" dirty="0"/>
              <a:t>.</a:t>
            </a:r>
            <a:endParaRPr dirty="0"/>
          </a:p>
          <a:p>
            <a:endParaRPr dirty="0"/>
          </a:p>
          <a:p>
            <a:endParaRPr dirty="0"/>
          </a:p>
          <a:p>
            <a:r>
              <a:rPr dirty="0"/>
              <a:t>1 o 2 </a:t>
            </a:r>
            <a:r>
              <a:rPr dirty="0" err="1"/>
              <a:t>veces</a:t>
            </a:r>
            <a:r>
              <a:rPr dirty="0"/>
              <a:t> </a:t>
            </a:r>
            <a:r>
              <a:rPr dirty="0" err="1"/>
              <a:t>seguimiento</a:t>
            </a:r>
            <a:r>
              <a:rPr dirty="0"/>
              <a:t> </a:t>
            </a:r>
            <a:r>
              <a:rPr dirty="0" err="1"/>
              <a:t>semanal</a:t>
            </a:r>
            <a:r>
              <a:rPr lang="es-CO" dirty="0"/>
              <a:t>.</a:t>
            </a:r>
            <a:endParaRPr dirty="0"/>
          </a:p>
        </p:txBody>
      </p:sp>
      <p:sp>
        <p:nvSpPr>
          <p:cNvPr id="210" name="Rusell D. Hull, Laurence LK Leung, et al. UptoDate. 2021."/>
          <p:cNvSpPr txBox="1"/>
          <p:nvPr/>
        </p:nvSpPr>
        <p:spPr>
          <a:xfrm>
            <a:off x="6620203" y="6326331"/>
            <a:ext cx="510973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>
                <a:latin typeface="Montserrat" panose="00000500000000000000" pitchFamily="50" charset="0"/>
              </a:rPr>
              <a:t>Rusell D. Hull, Laurence LK Leung, et al. UptoDate. 2021. 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Screen Shot 2021-02-25 at 4.12.25 AM.png" descr="Screen Shot 2021-02-25 at 4.12.25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9400" y="412750"/>
            <a:ext cx="9093200" cy="6032500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Rusell D. Hull, Laurence LK Leung, et al. UptoDate. 2021."/>
          <p:cNvSpPr txBox="1"/>
          <p:nvPr/>
        </p:nvSpPr>
        <p:spPr>
          <a:xfrm>
            <a:off x="6589723" y="6311900"/>
            <a:ext cx="5353681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Rusell D. Hull, Laurence LK Leung, et al. UptoDate. 2021. 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aciente de 50 años, con AP de estenosis mitral reumática, falla cardiaca FeVi 30% y fibrilación auricular CHADSVASC 2. Anti-coagulado con warfarin 5 mg día. Ingresa con cuadro clínico 1 hora evolución de hematemesis franca. En el EF, hipotenso, taquicár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886127"/>
          </a:xfrm>
          <a:prstGeom prst="rect">
            <a:avLst/>
          </a:prstGeom>
        </p:spPr>
        <p:txBody>
          <a:bodyPr/>
          <a:lstStyle>
            <a:lvl1pPr defTabSz="438911">
              <a:defRPr sz="2112"/>
            </a:lvl1pPr>
          </a:lstStyle>
          <a:p>
            <a:r>
              <a:rPr dirty="0" err="1"/>
              <a:t>Paciente</a:t>
            </a:r>
            <a:r>
              <a:rPr dirty="0"/>
              <a:t> de 50 </a:t>
            </a:r>
            <a:r>
              <a:rPr dirty="0" err="1"/>
              <a:t>años</a:t>
            </a:r>
            <a:r>
              <a:rPr dirty="0"/>
              <a:t>, con AP de </a:t>
            </a:r>
            <a:r>
              <a:rPr dirty="0" err="1"/>
              <a:t>estenosis</a:t>
            </a:r>
            <a:r>
              <a:rPr dirty="0"/>
              <a:t> mitral </a:t>
            </a:r>
            <a:r>
              <a:rPr dirty="0" err="1"/>
              <a:t>reumática</a:t>
            </a:r>
            <a:r>
              <a:rPr dirty="0"/>
              <a:t>, </a:t>
            </a:r>
            <a:r>
              <a:rPr dirty="0" err="1"/>
              <a:t>falla</a:t>
            </a:r>
            <a:r>
              <a:rPr dirty="0"/>
              <a:t> card</a:t>
            </a:r>
            <a:r>
              <a:rPr lang="es-CO" dirty="0"/>
              <a:t>í</a:t>
            </a:r>
            <a:r>
              <a:rPr dirty="0"/>
              <a:t>aca </a:t>
            </a:r>
            <a:r>
              <a:rPr dirty="0" err="1"/>
              <a:t>FeVi</a:t>
            </a:r>
            <a:r>
              <a:rPr dirty="0"/>
              <a:t> 30% y </a:t>
            </a:r>
            <a:r>
              <a:rPr dirty="0" err="1"/>
              <a:t>fibrilación</a:t>
            </a:r>
            <a:r>
              <a:rPr dirty="0"/>
              <a:t> auricular CHADSVASC 2. Anti-</a:t>
            </a:r>
            <a:r>
              <a:rPr dirty="0" err="1"/>
              <a:t>coagulado</a:t>
            </a:r>
            <a:r>
              <a:rPr dirty="0"/>
              <a:t> con warfarin 5 mg día. </a:t>
            </a:r>
            <a:r>
              <a:rPr dirty="0" err="1"/>
              <a:t>Ingresa</a:t>
            </a:r>
            <a:r>
              <a:rPr dirty="0"/>
              <a:t> con </a:t>
            </a:r>
            <a:r>
              <a:rPr dirty="0" err="1"/>
              <a:t>cuadro</a:t>
            </a:r>
            <a:r>
              <a:rPr dirty="0"/>
              <a:t> </a:t>
            </a:r>
            <a:r>
              <a:rPr dirty="0" err="1"/>
              <a:t>clínico</a:t>
            </a:r>
            <a:r>
              <a:rPr dirty="0"/>
              <a:t> 1 hora </a:t>
            </a:r>
            <a:r>
              <a:rPr dirty="0" err="1"/>
              <a:t>evolución</a:t>
            </a:r>
            <a:r>
              <a:rPr dirty="0"/>
              <a:t> de hematemesis franca. </a:t>
            </a:r>
            <a:r>
              <a:rPr dirty="0" err="1"/>
              <a:t>En</a:t>
            </a:r>
            <a:r>
              <a:rPr dirty="0"/>
              <a:t> el EF, </a:t>
            </a:r>
            <a:r>
              <a:rPr dirty="0" err="1"/>
              <a:t>hipotenso</a:t>
            </a:r>
            <a:r>
              <a:rPr dirty="0"/>
              <a:t>, </a:t>
            </a:r>
            <a:r>
              <a:rPr dirty="0" err="1"/>
              <a:t>taquicárdico</a:t>
            </a:r>
            <a:r>
              <a:rPr dirty="0"/>
              <a:t>, con </a:t>
            </a:r>
            <a:r>
              <a:rPr dirty="0" err="1"/>
              <a:t>llenado</a:t>
            </a:r>
            <a:r>
              <a:rPr dirty="0"/>
              <a:t> </a:t>
            </a:r>
            <a:r>
              <a:rPr dirty="0" err="1"/>
              <a:t>capilar</a:t>
            </a:r>
            <a:r>
              <a:rPr dirty="0"/>
              <a:t> &gt;2 </a:t>
            </a:r>
            <a:r>
              <a:rPr dirty="0" err="1"/>
              <a:t>segundos</a:t>
            </a:r>
            <a:r>
              <a:rPr dirty="0"/>
              <a:t>. </a:t>
            </a:r>
            <a:r>
              <a:rPr dirty="0" err="1"/>
              <a:t>Además</a:t>
            </a:r>
            <a:r>
              <a:rPr dirty="0"/>
              <a:t> de </a:t>
            </a:r>
            <a:r>
              <a:rPr dirty="0" err="1"/>
              <a:t>inicio</a:t>
            </a:r>
            <a:r>
              <a:rPr dirty="0"/>
              <a:t> de PPI IV y </a:t>
            </a:r>
            <a:r>
              <a:rPr dirty="0" err="1"/>
              <a:t>líquidos</a:t>
            </a:r>
            <a:r>
              <a:rPr dirty="0"/>
              <a:t>, ¿</a:t>
            </a:r>
            <a:r>
              <a:rPr dirty="0" err="1"/>
              <a:t>cuál</a:t>
            </a:r>
            <a:r>
              <a:rPr dirty="0"/>
              <a:t> </a:t>
            </a:r>
            <a:r>
              <a:rPr dirty="0" err="1"/>
              <a:t>sería</a:t>
            </a:r>
            <a:r>
              <a:rPr dirty="0"/>
              <a:t> la </a:t>
            </a:r>
            <a:r>
              <a:rPr dirty="0" err="1"/>
              <a:t>combinación</a:t>
            </a:r>
            <a:r>
              <a:rPr dirty="0"/>
              <a:t> ideal? </a:t>
            </a:r>
          </a:p>
        </p:txBody>
      </p:sp>
      <p:sp>
        <p:nvSpPr>
          <p:cNvPr id="216" name="A) Cese de warfarina, vitamina K subcutánea 10 mg, plasma fresco congelado 30 cc/kg…"/>
          <p:cNvSpPr txBox="1">
            <a:spLocks noGrp="1"/>
          </p:cNvSpPr>
          <p:nvPr>
            <p:ph type="body" sz="half" idx="1"/>
          </p:nvPr>
        </p:nvSpPr>
        <p:spPr>
          <a:xfrm>
            <a:off x="4591877" y="2173011"/>
            <a:ext cx="6761923" cy="4003952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dirty="0"/>
              <a:t>A) </a:t>
            </a:r>
            <a:r>
              <a:rPr b="0" dirty="0" err="1"/>
              <a:t>Cese</a:t>
            </a:r>
            <a:r>
              <a:rPr b="0" dirty="0"/>
              <a:t> de </a:t>
            </a:r>
            <a:r>
              <a:rPr lang="es-CO" b="0" dirty="0"/>
              <a:t>w</a:t>
            </a:r>
            <a:r>
              <a:rPr b="0" dirty="0" err="1"/>
              <a:t>arfarina</a:t>
            </a:r>
            <a:r>
              <a:rPr b="0" dirty="0"/>
              <a:t>, </a:t>
            </a:r>
            <a:r>
              <a:rPr b="0" dirty="0" err="1"/>
              <a:t>vitamina</a:t>
            </a:r>
            <a:r>
              <a:rPr b="0" dirty="0"/>
              <a:t> K </a:t>
            </a:r>
            <a:r>
              <a:rPr b="0" dirty="0" err="1"/>
              <a:t>subcutánea</a:t>
            </a:r>
            <a:r>
              <a:rPr b="0" dirty="0"/>
              <a:t> 10 mg, plasma fresco </a:t>
            </a:r>
            <a:r>
              <a:rPr b="0" dirty="0" err="1"/>
              <a:t>congelado</a:t>
            </a:r>
            <a:r>
              <a:rPr b="0" dirty="0"/>
              <a:t> 30 cc/kg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dirty="0"/>
              <a:t>B) </a:t>
            </a:r>
            <a:r>
              <a:rPr b="0" dirty="0" err="1"/>
              <a:t>Cese</a:t>
            </a:r>
            <a:r>
              <a:rPr b="0" dirty="0"/>
              <a:t> de </a:t>
            </a:r>
            <a:r>
              <a:rPr b="0" dirty="0" err="1"/>
              <a:t>warfarina</a:t>
            </a:r>
            <a:r>
              <a:rPr b="0" dirty="0"/>
              <a:t>, </a:t>
            </a:r>
            <a:r>
              <a:rPr b="0" dirty="0" err="1"/>
              <a:t>vitamina</a:t>
            </a:r>
            <a:r>
              <a:rPr b="0" dirty="0"/>
              <a:t> K </a:t>
            </a:r>
            <a:r>
              <a:rPr b="0" dirty="0" err="1"/>
              <a:t>subcutánea</a:t>
            </a:r>
            <a:r>
              <a:rPr b="0" dirty="0"/>
              <a:t> 10 mg, PPC 4 </a:t>
            </a:r>
            <a:r>
              <a:rPr b="0" dirty="0" err="1"/>
              <a:t>factores</a:t>
            </a:r>
            <a:r>
              <a:rPr b="0" dirty="0"/>
              <a:t> 2000 UI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dirty="0"/>
              <a:t>C) </a:t>
            </a:r>
            <a:r>
              <a:rPr b="0" dirty="0" err="1"/>
              <a:t>Cese</a:t>
            </a:r>
            <a:r>
              <a:rPr b="0" dirty="0"/>
              <a:t> de </a:t>
            </a:r>
            <a:r>
              <a:rPr b="0" dirty="0" err="1"/>
              <a:t>warfarina</a:t>
            </a:r>
            <a:r>
              <a:rPr b="0" dirty="0"/>
              <a:t>, </a:t>
            </a:r>
            <a:r>
              <a:rPr b="0" dirty="0" err="1"/>
              <a:t>vitamina</a:t>
            </a:r>
            <a:r>
              <a:rPr b="0" dirty="0"/>
              <a:t> K IV 10 mg, PPC 3 </a:t>
            </a:r>
            <a:r>
              <a:rPr b="0" dirty="0" err="1"/>
              <a:t>factores</a:t>
            </a:r>
            <a:r>
              <a:rPr b="0" dirty="0"/>
              <a:t> 2000 UI + Factor 7</a:t>
            </a:r>
            <a:r>
              <a:rPr lang="es-CO" b="0" dirty="0"/>
              <a:t>.</a:t>
            </a:r>
            <a:endParaRPr b="0" dirty="0"/>
          </a:p>
          <a:p>
            <a:pPr>
              <a:defRPr b="1"/>
            </a:pPr>
            <a:r>
              <a:rPr dirty="0"/>
              <a:t>D) </a:t>
            </a:r>
            <a:r>
              <a:rPr dirty="0" err="1"/>
              <a:t>Cese</a:t>
            </a:r>
            <a:r>
              <a:rPr dirty="0"/>
              <a:t> de </a:t>
            </a:r>
            <a:r>
              <a:rPr dirty="0" err="1"/>
              <a:t>warfarina</a:t>
            </a:r>
            <a:r>
              <a:rPr dirty="0"/>
              <a:t>, </a:t>
            </a:r>
            <a:r>
              <a:rPr dirty="0" err="1"/>
              <a:t>vitamina</a:t>
            </a:r>
            <a:r>
              <a:rPr dirty="0"/>
              <a:t> K IV 10 mg, PPC 4 </a:t>
            </a:r>
            <a:r>
              <a:rPr dirty="0" err="1"/>
              <a:t>factores</a:t>
            </a:r>
            <a:r>
              <a:rPr lang="es-CO" dirty="0"/>
              <a:t>.</a:t>
            </a:r>
            <a:r>
              <a:rPr dirty="0"/>
              <a:t>  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aciente de 50 años mujer, con AP de estenosis mitral reumática, falla cardiaca FeVi 30% y fibrilación auricular CHADSVASC 2 y CA de mama en remisión, requirió manejo con ciclofosfamida .  Anti-coagulado con warfarin 5 mg día. Ingresa con cuadro clínico "/>
          <p:cNvSpPr txBox="1">
            <a:spLocks noGrp="1"/>
          </p:cNvSpPr>
          <p:nvPr>
            <p:ph type="title"/>
          </p:nvPr>
        </p:nvSpPr>
        <p:spPr>
          <a:xfrm>
            <a:off x="838200" y="314325"/>
            <a:ext cx="10515600" cy="1974452"/>
          </a:xfrm>
          <a:prstGeom prst="rect">
            <a:avLst/>
          </a:prstGeom>
        </p:spPr>
        <p:txBody>
          <a:bodyPr/>
          <a:lstStyle>
            <a:lvl1pPr defTabSz="466344">
              <a:defRPr sz="2243"/>
            </a:lvl1pPr>
          </a:lstStyle>
          <a:p>
            <a:r>
              <a:rPr dirty="0" err="1"/>
              <a:t>Paciente</a:t>
            </a:r>
            <a:r>
              <a:rPr dirty="0"/>
              <a:t> de 50 </a:t>
            </a:r>
            <a:r>
              <a:rPr dirty="0" err="1"/>
              <a:t>años</a:t>
            </a:r>
            <a:r>
              <a:rPr dirty="0"/>
              <a:t> </a:t>
            </a:r>
            <a:r>
              <a:rPr dirty="0" err="1"/>
              <a:t>mujer</a:t>
            </a:r>
            <a:r>
              <a:rPr dirty="0"/>
              <a:t>, con AP de </a:t>
            </a:r>
            <a:r>
              <a:rPr dirty="0" err="1"/>
              <a:t>estenosis</a:t>
            </a:r>
            <a:r>
              <a:rPr dirty="0"/>
              <a:t> mitral </a:t>
            </a:r>
            <a:r>
              <a:rPr dirty="0" err="1"/>
              <a:t>reumática</a:t>
            </a:r>
            <a:r>
              <a:rPr dirty="0"/>
              <a:t>, </a:t>
            </a:r>
            <a:r>
              <a:rPr dirty="0" err="1"/>
              <a:t>falla</a:t>
            </a:r>
            <a:r>
              <a:rPr dirty="0"/>
              <a:t> card</a:t>
            </a:r>
            <a:r>
              <a:rPr lang="es-CO" dirty="0"/>
              <a:t>í</a:t>
            </a:r>
            <a:r>
              <a:rPr dirty="0"/>
              <a:t>aca </a:t>
            </a:r>
            <a:r>
              <a:rPr dirty="0" err="1"/>
              <a:t>FeVi</a:t>
            </a:r>
            <a:r>
              <a:rPr dirty="0"/>
              <a:t> 30% y </a:t>
            </a:r>
            <a:r>
              <a:rPr dirty="0" err="1"/>
              <a:t>fibrilación</a:t>
            </a:r>
            <a:r>
              <a:rPr dirty="0"/>
              <a:t> auricular CHADSVASC 2 y CA de mama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remisión</a:t>
            </a:r>
            <a:r>
              <a:rPr dirty="0"/>
              <a:t>, </a:t>
            </a:r>
            <a:r>
              <a:rPr dirty="0" err="1"/>
              <a:t>requirió</a:t>
            </a:r>
            <a:r>
              <a:rPr dirty="0"/>
              <a:t> </a:t>
            </a:r>
            <a:r>
              <a:rPr dirty="0" err="1"/>
              <a:t>manejo</a:t>
            </a:r>
            <a:r>
              <a:rPr dirty="0"/>
              <a:t> con </a:t>
            </a:r>
            <a:r>
              <a:rPr dirty="0" err="1"/>
              <a:t>ciclofosfamida</a:t>
            </a:r>
            <a:r>
              <a:rPr dirty="0"/>
              <a:t>.  Anti-</a:t>
            </a:r>
            <a:r>
              <a:rPr dirty="0" err="1"/>
              <a:t>coagulado</a:t>
            </a:r>
            <a:r>
              <a:rPr dirty="0"/>
              <a:t> con warfarin 5 mg día. </a:t>
            </a:r>
            <a:r>
              <a:rPr dirty="0" err="1"/>
              <a:t>Ingresa</a:t>
            </a:r>
            <a:r>
              <a:rPr dirty="0"/>
              <a:t> con </a:t>
            </a:r>
            <a:r>
              <a:rPr dirty="0" err="1"/>
              <a:t>cuadro</a:t>
            </a:r>
            <a:r>
              <a:rPr dirty="0"/>
              <a:t> </a:t>
            </a:r>
            <a:r>
              <a:rPr dirty="0" err="1"/>
              <a:t>clínico</a:t>
            </a:r>
            <a:r>
              <a:rPr dirty="0"/>
              <a:t> 5 d</a:t>
            </a:r>
            <a:r>
              <a:rPr lang="es-CO" dirty="0"/>
              <a:t>í</a:t>
            </a:r>
            <a:r>
              <a:rPr dirty="0"/>
              <a:t>as de hematuria, sin dolor. </a:t>
            </a:r>
            <a:r>
              <a:rPr dirty="0" err="1"/>
              <a:t>En</a:t>
            </a:r>
            <a:r>
              <a:rPr dirty="0"/>
              <a:t> el EF, </a:t>
            </a:r>
            <a:r>
              <a:rPr dirty="0" err="1"/>
              <a:t>levemente</a:t>
            </a:r>
            <a:r>
              <a:rPr dirty="0"/>
              <a:t> </a:t>
            </a:r>
            <a:r>
              <a:rPr dirty="0" err="1"/>
              <a:t>pálido</a:t>
            </a:r>
            <a:r>
              <a:rPr dirty="0"/>
              <a:t>. INR 12 ¿Qu</a:t>
            </a:r>
            <a:r>
              <a:rPr lang="es-CO" dirty="0"/>
              <a:t>é</a:t>
            </a:r>
            <a:r>
              <a:rPr dirty="0"/>
              <a:t> se </a:t>
            </a:r>
            <a:r>
              <a:rPr dirty="0" err="1"/>
              <a:t>debería</a:t>
            </a:r>
            <a:r>
              <a:rPr dirty="0"/>
              <a:t> de </a:t>
            </a:r>
            <a:r>
              <a:rPr dirty="0" err="1"/>
              <a:t>hacer</a:t>
            </a:r>
            <a:r>
              <a:rPr dirty="0"/>
              <a:t>? </a:t>
            </a:r>
          </a:p>
        </p:txBody>
      </p:sp>
      <p:sp>
        <p:nvSpPr>
          <p:cNvPr id="219" name="A)  Retirar warfarina, inicio de vitamina K oral 5 mg. No requiere cistoscopia, ya que la causa primaria es la warfarina.…"/>
          <p:cNvSpPr txBox="1">
            <a:spLocks noGrp="1"/>
          </p:cNvSpPr>
          <p:nvPr>
            <p:ph type="body" sz="half" idx="1"/>
          </p:nvPr>
        </p:nvSpPr>
        <p:spPr>
          <a:xfrm>
            <a:off x="4591877" y="2648324"/>
            <a:ext cx="6761923" cy="3528639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dirty="0"/>
              <a:t>A) </a:t>
            </a:r>
            <a:r>
              <a:rPr b="0" dirty="0"/>
              <a:t> </a:t>
            </a:r>
            <a:r>
              <a:rPr b="0" dirty="0" err="1"/>
              <a:t>Retirar</a:t>
            </a:r>
            <a:r>
              <a:rPr b="0" dirty="0"/>
              <a:t> </a:t>
            </a:r>
            <a:r>
              <a:rPr b="0" dirty="0" err="1"/>
              <a:t>warfarina</a:t>
            </a:r>
            <a:r>
              <a:rPr b="0" dirty="0"/>
              <a:t>, </a:t>
            </a:r>
            <a:r>
              <a:rPr b="0" dirty="0" err="1"/>
              <a:t>inicio</a:t>
            </a:r>
            <a:r>
              <a:rPr b="0" dirty="0"/>
              <a:t> de </a:t>
            </a:r>
            <a:r>
              <a:rPr b="0" dirty="0" err="1"/>
              <a:t>vitamina</a:t>
            </a:r>
            <a:r>
              <a:rPr b="0" dirty="0"/>
              <a:t> K oral 5 mg. No </a:t>
            </a:r>
            <a:r>
              <a:rPr b="0" dirty="0" err="1"/>
              <a:t>requiere</a:t>
            </a:r>
            <a:r>
              <a:rPr b="0" dirty="0"/>
              <a:t> </a:t>
            </a:r>
            <a:r>
              <a:rPr b="0" dirty="0" err="1"/>
              <a:t>cistoscopia</a:t>
            </a:r>
            <a:r>
              <a:rPr b="0" dirty="0"/>
              <a:t>, </a:t>
            </a:r>
            <a:r>
              <a:rPr b="0" dirty="0" err="1"/>
              <a:t>ya</a:t>
            </a:r>
            <a:r>
              <a:rPr b="0" dirty="0"/>
              <a:t> que la causa </a:t>
            </a:r>
            <a:r>
              <a:rPr b="0" dirty="0" err="1"/>
              <a:t>primaria</a:t>
            </a:r>
            <a:r>
              <a:rPr b="0" dirty="0"/>
              <a:t> es la </a:t>
            </a:r>
            <a:r>
              <a:rPr b="0" dirty="0" err="1"/>
              <a:t>warfarina</a:t>
            </a:r>
            <a:r>
              <a:rPr b="0" dirty="0"/>
              <a:t>. </a:t>
            </a:r>
          </a:p>
          <a:p>
            <a:pPr>
              <a:defRPr b="1"/>
            </a:pPr>
            <a:r>
              <a:rPr dirty="0"/>
              <a:t>B) </a:t>
            </a:r>
            <a:r>
              <a:rPr b="0" dirty="0" err="1"/>
              <a:t>Retirar</a:t>
            </a:r>
            <a:r>
              <a:rPr b="0" dirty="0"/>
              <a:t> </a:t>
            </a:r>
            <a:r>
              <a:rPr b="0" dirty="0" err="1"/>
              <a:t>warfarina</a:t>
            </a:r>
            <a:r>
              <a:rPr b="0" dirty="0"/>
              <a:t>, </a:t>
            </a:r>
            <a:r>
              <a:rPr b="0" dirty="0" err="1"/>
              <a:t>inicio</a:t>
            </a:r>
            <a:r>
              <a:rPr b="0" dirty="0"/>
              <a:t> de plasma fresco </a:t>
            </a:r>
            <a:r>
              <a:rPr b="0" dirty="0" err="1"/>
              <a:t>congelado</a:t>
            </a:r>
            <a:r>
              <a:rPr b="0" dirty="0"/>
              <a:t>, </a:t>
            </a:r>
            <a:r>
              <a:rPr b="0" dirty="0" err="1"/>
              <a:t>vitamina</a:t>
            </a:r>
            <a:r>
              <a:rPr b="0" dirty="0"/>
              <a:t> K IV. </a:t>
            </a:r>
            <a:r>
              <a:rPr b="0" dirty="0" err="1"/>
              <a:t>Requiere</a:t>
            </a:r>
            <a:r>
              <a:rPr b="0" dirty="0"/>
              <a:t> </a:t>
            </a:r>
            <a:r>
              <a:rPr b="0" dirty="0" err="1"/>
              <a:t>cistoscopia</a:t>
            </a:r>
            <a:r>
              <a:rPr b="0" dirty="0"/>
              <a:t>. </a:t>
            </a:r>
          </a:p>
          <a:p>
            <a:pPr>
              <a:defRPr b="1"/>
            </a:pPr>
            <a:r>
              <a:rPr dirty="0"/>
              <a:t>C) </a:t>
            </a:r>
            <a:r>
              <a:rPr b="0" dirty="0" err="1"/>
              <a:t>Retirar</a:t>
            </a:r>
            <a:r>
              <a:rPr b="0" dirty="0"/>
              <a:t> </a:t>
            </a:r>
            <a:r>
              <a:rPr b="0" dirty="0" err="1"/>
              <a:t>warfarina</a:t>
            </a:r>
            <a:r>
              <a:rPr b="0" dirty="0"/>
              <a:t>, </a:t>
            </a:r>
            <a:r>
              <a:rPr b="0" dirty="0" err="1"/>
              <a:t>inicio</a:t>
            </a:r>
            <a:r>
              <a:rPr b="0" dirty="0"/>
              <a:t> PPC, </a:t>
            </a:r>
            <a:r>
              <a:rPr lang="es-CO" dirty="0"/>
              <a:t>v</a:t>
            </a:r>
            <a:r>
              <a:rPr b="0" dirty="0" err="1"/>
              <a:t>itamina</a:t>
            </a:r>
            <a:r>
              <a:rPr b="0" dirty="0"/>
              <a:t> K IV. No </a:t>
            </a:r>
            <a:r>
              <a:rPr b="0" dirty="0" err="1"/>
              <a:t>requiere</a:t>
            </a:r>
            <a:r>
              <a:rPr b="0" dirty="0"/>
              <a:t> </a:t>
            </a:r>
            <a:r>
              <a:rPr b="0" dirty="0" err="1"/>
              <a:t>cistoscopia</a:t>
            </a:r>
            <a:r>
              <a:rPr b="0" dirty="0"/>
              <a:t>. </a:t>
            </a:r>
          </a:p>
          <a:p>
            <a:pPr>
              <a:defRPr b="1"/>
            </a:pPr>
            <a:r>
              <a:rPr dirty="0"/>
              <a:t>D) </a:t>
            </a:r>
            <a:r>
              <a:rPr dirty="0" err="1"/>
              <a:t>Retirar</a:t>
            </a:r>
            <a:r>
              <a:rPr dirty="0"/>
              <a:t> </a:t>
            </a:r>
            <a:r>
              <a:rPr dirty="0" err="1"/>
              <a:t>warfarina</a:t>
            </a:r>
            <a:r>
              <a:rPr dirty="0"/>
              <a:t>, </a:t>
            </a:r>
            <a:r>
              <a:rPr dirty="0" err="1"/>
              <a:t>inicio</a:t>
            </a:r>
            <a:r>
              <a:rPr dirty="0"/>
              <a:t> de </a:t>
            </a:r>
            <a:r>
              <a:rPr dirty="0" err="1"/>
              <a:t>vitamina</a:t>
            </a:r>
            <a:r>
              <a:rPr dirty="0"/>
              <a:t> K oral. </a:t>
            </a:r>
            <a:r>
              <a:rPr dirty="0" err="1"/>
              <a:t>Requiere</a:t>
            </a:r>
            <a:r>
              <a:rPr dirty="0"/>
              <a:t> </a:t>
            </a:r>
            <a:r>
              <a:rPr dirty="0" err="1"/>
              <a:t>cistoscopia</a:t>
            </a:r>
            <a:r>
              <a:rPr dirty="0"/>
              <a:t>. 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aciente de 50 años mujer, con AP de estenosis mitral reumática, falla cardiaca FeVi 30% y fibrilación auricular CHADSVASC 2 .  Anti-coagulado con warfarin 5 mg día. Ingresa a urgencias derivada de IPS por INR supraterapeutico (INR 4) ¿Que se debería de 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2075040"/>
          </a:xfrm>
          <a:prstGeom prst="rect">
            <a:avLst/>
          </a:prstGeom>
        </p:spPr>
        <p:txBody>
          <a:bodyPr/>
          <a:lstStyle>
            <a:lvl1pPr defTabSz="530351">
              <a:defRPr sz="2551"/>
            </a:lvl1pPr>
          </a:lstStyle>
          <a:p>
            <a:r>
              <a:rPr dirty="0" err="1"/>
              <a:t>Paciente</a:t>
            </a:r>
            <a:r>
              <a:rPr dirty="0"/>
              <a:t> de 50 </a:t>
            </a:r>
            <a:r>
              <a:rPr dirty="0" err="1"/>
              <a:t>años</a:t>
            </a:r>
            <a:r>
              <a:rPr dirty="0"/>
              <a:t> </a:t>
            </a:r>
            <a:r>
              <a:rPr dirty="0" err="1"/>
              <a:t>mujer</a:t>
            </a:r>
            <a:r>
              <a:rPr dirty="0"/>
              <a:t>, con AP de </a:t>
            </a:r>
            <a:r>
              <a:rPr dirty="0" err="1"/>
              <a:t>estenosis</a:t>
            </a:r>
            <a:r>
              <a:rPr dirty="0"/>
              <a:t> mitral </a:t>
            </a:r>
            <a:r>
              <a:rPr dirty="0" err="1"/>
              <a:t>reumática</a:t>
            </a:r>
            <a:r>
              <a:rPr dirty="0"/>
              <a:t>, </a:t>
            </a:r>
            <a:r>
              <a:rPr dirty="0" err="1"/>
              <a:t>falla</a:t>
            </a:r>
            <a:r>
              <a:rPr dirty="0"/>
              <a:t> card</a:t>
            </a:r>
            <a:r>
              <a:rPr lang="es-CO" dirty="0"/>
              <a:t>í</a:t>
            </a:r>
            <a:r>
              <a:rPr dirty="0"/>
              <a:t>aca </a:t>
            </a:r>
            <a:r>
              <a:rPr dirty="0" err="1"/>
              <a:t>FeVi</a:t>
            </a:r>
            <a:r>
              <a:rPr dirty="0"/>
              <a:t> 30% y </a:t>
            </a:r>
            <a:r>
              <a:rPr dirty="0" err="1"/>
              <a:t>fibrilación</a:t>
            </a:r>
            <a:r>
              <a:rPr dirty="0"/>
              <a:t> auricular CHADSVASC 2 .  Anti-</a:t>
            </a:r>
            <a:r>
              <a:rPr dirty="0" err="1"/>
              <a:t>coagulado</a:t>
            </a:r>
            <a:r>
              <a:rPr dirty="0"/>
              <a:t> con warfarin 5 mg día. </a:t>
            </a:r>
            <a:r>
              <a:rPr dirty="0" err="1"/>
              <a:t>Ingresa</a:t>
            </a:r>
            <a:r>
              <a:rPr dirty="0"/>
              <a:t> a </a:t>
            </a:r>
            <a:r>
              <a:rPr dirty="0" err="1"/>
              <a:t>urgencias</a:t>
            </a:r>
            <a:r>
              <a:rPr dirty="0"/>
              <a:t> </a:t>
            </a:r>
            <a:r>
              <a:rPr dirty="0" err="1"/>
              <a:t>derivada</a:t>
            </a:r>
            <a:r>
              <a:rPr dirty="0"/>
              <a:t> de IPS por INR </a:t>
            </a:r>
            <a:r>
              <a:rPr dirty="0" err="1"/>
              <a:t>supraterapeutico</a:t>
            </a:r>
            <a:r>
              <a:rPr dirty="0"/>
              <a:t> (INR 4) ¿Qu</a:t>
            </a:r>
            <a:r>
              <a:rPr lang="es-CO" dirty="0"/>
              <a:t>é</a:t>
            </a:r>
            <a:r>
              <a:rPr dirty="0"/>
              <a:t> se </a:t>
            </a:r>
            <a:r>
              <a:rPr dirty="0" err="1"/>
              <a:t>debería</a:t>
            </a:r>
            <a:r>
              <a:rPr dirty="0"/>
              <a:t> de </a:t>
            </a:r>
            <a:r>
              <a:rPr dirty="0" err="1"/>
              <a:t>hacer</a:t>
            </a:r>
            <a:r>
              <a:rPr dirty="0"/>
              <a:t>? </a:t>
            </a:r>
          </a:p>
        </p:txBody>
      </p:sp>
      <p:sp>
        <p:nvSpPr>
          <p:cNvPr id="222" name="A) Inicio vitamina K oral 2.5 mg, retirar warfarina hasta INR en limites terapéuticos. Reiniciar disminuyendo 20-10% DTS. Buscar causas de INR supraterapeutico.…"/>
          <p:cNvSpPr txBox="1">
            <a:spLocks noGrp="1"/>
          </p:cNvSpPr>
          <p:nvPr>
            <p:ph type="body" sz="half" idx="1"/>
          </p:nvPr>
        </p:nvSpPr>
        <p:spPr>
          <a:xfrm>
            <a:off x="4591877" y="2586339"/>
            <a:ext cx="6761923" cy="3906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1742" indent="-221742" defTabSz="886968">
              <a:spcBef>
                <a:spcPts val="900"/>
              </a:spcBef>
              <a:defRPr sz="1940" b="1"/>
            </a:pPr>
            <a:r>
              <a:rPr dirty="0"/>
              <a:t>A) </a:t>
            </a:r>
            <a:r>
              <a:rPr b="0" dirty="0" err="1"/>
              <a:t>Inicio</a:t>
            </a:r>
            <a:r>
              <a:rPr b="0" dirty="0"/>
              <a:t> </a:t>
            </a:r>
            <a:r>
              <a:rPr b="0" dirty="0" err="1"/>
              <a:t>vitamina</a:t>
            </a:r>
            <a:r>
              <a:rPr b="0" dirty="0"/>
              <a:t> K oral 2.5 mg, </a:t>
            </a:r>
            <a:r>
              <a:rPr b="0" dirty="0" err="1"/>
              <a:t>retirar</a:t>
            </a:r>
            <a:r>
              <a:rPr b="0" dirty="0"/>
              <a:t> </a:t>
            </a:r>
            <a:r>
              <a:rPr b="0" dirty="0" err="1"/>
              <a:t>warfarina</a:t>
            </a:r>
            <a:r>
              <a:rPr b="0" dirty="0"/>
              <a:t> hasta INR </a:t>
            </a:r>
            <a:r>
              <a:rPr b="0" dirty="0" err="1"/>
              <a:t>en</a:t>
            </a:r>
            <a:r>
              <a:rPr b="0" dirty="0"/>
              <a:t> </a:t>
            </a:r>
            <a:r>
              <a:rPr b="0" dirty="0" err="1"/>
              <a:t>limites</a:t>
            </a:r>
            <a:r>
              <a:rPr b="0" dirty="0"/>
              <a:t> </a:t>
            </a:r>
            <a:r>
              <a:rPr b="0" dirty="0" err="1"/>
              <a:t>terapéuticos</a:t>
            </a:r>
            <a:r>
              <a:rPr b="0" dirty="0"/>
              <a:t>. </a:t>
            </a:r>
            <a:r>
              <a:rPr b="0" dirty="0" err="1"/>
              <a:t>Reiniciar</a:t>
            </a:r>
            <a:r>
              <a:rPr b="0" dirty="0"/>
              <a:t> </a:t>
            </a:r>
            <a:r>
              <a:rPr b="0" dirty="0" err="1"/>
              <a:t>disminuyendo</a:t>
            </a:r>
            <a:r>
              <a:rPr b="0" dirty="0"/>
              <a:t> 20-10% DTS. </a:t>
            </a:r>
            <a:r>
              <a:rPr b="0" dirty="0" err="1"/>
              <a:t>Buscar</a:t>
            </a:r>
            <a:r>
              <a:rPr b="0" dirty="0"/>
              <a:t> </a:t>
            </a:r>
            <a:r>
              <a:rPr b="0" dirty="0" err="1"/>
              <a:t>causas</a:t>
            </a:r>
            <a:r>
              <a:rPr b="0" dirty="0"/>
              <a:t> de INR </a:t>
            </a:r>
            <a:r>
              <a:rPr b="0" dirty="0" err="1"/>
              <a:t>supraterapeutico</a:t>
            </a:r>
            <a:r>
              <a:rPr b="0" dirty="0"/>
              <a:t>. </a:t>
            </a:r>
          </a:p>
          <a:p>
            <a:pPr marL="221742" indent="-221742" defTabSz="886968">
              <a:spcBef>
                <a:spcPts val="900"/>
              </a:spcBef>
              <a:defRPr sz="1940" b="1"/>
            </a:pPr>
            <a:r>
              <a:rPr dirty="0"/>
              <a:t>B) </a:t>
            </a:r>
            <a:r>
              <a:rPr dirty="0" err="1"/>
              <a:t>Omitir</a:t>
            </a:r>
            <a:r>
              <a:rPr dirty="0"/>
              <a:t> 1 d</a:t>
            </a:r>
            <a:r>
              <a:rPr lang="es-CO" dirty="0"/>
              <a:t>í</a:t>
            </a:r>
            <a:r>
              <a:rPr dirty="0"/>
              <a:t>a de </a:t>
            </a:r>
            <a:r>
              <a:rPr dirty="0" err="1"/>
              <a:t>warfarina</a:t>
            </a:r>
            <a:r>
              <a:rPr dirty="0"/>
              <a:t> y </a:t>
            </a:r>
            <a:r>
              <a:rPr dirty="0" err="1"/>
              <a:t>reiniciar</a:t>
            </a:r>
            <a:r>
              <a:rPr dirty="0"/>
              <a:t> </a:t>
            </a:r>
            <a:r>
              <a:rPr dirty="0" err="1"/>
              <a:t>disminuyendo</a:t>
            </a:r>
            <a:r>
              <a:rPr dirty="0"/>
              <a:t> 10 - 20% DTS. </a:t>
            </a:r>
            <a:r>
              <a:rPr dirty="0" err="1"/>
              <a:t>Buscar</a:t>
            </a:r>
            <a:r>
              <a:rPr dirty="0"/>
              <a:t> </a:t>
            </a:r>
            <a:r>
              <a:rPr dirty="0" err="1"/>
              <a:t>causas</a:t>
            </a:r>
            <a:r>
              <a:rPr dirty="0"/>
              <a:t> de INR </a:t>
            </a:r>
            <a:r>
              <a:rPr dirty="0" err="1"/>
              <a:t>supraterap</a:t>
            </a:r>
            <a:r>
              <a:rPr lang="es-CO" dirty="0"/>
              <a:t>é</a:t>
            </a:r>
            <a:r>
              <a:rPr dirty="0" err="1"/>
              <a:t>utico</a:t>
            </a:r>
            <a:r>
              <a:rPr dirty="0"/>
              <a:t>.</a:t>
            </a:r>
          </a:p>
          <a:p>
            <a:pPr marL="221742" indent="-221742" defTabSz="886968">
              <a:spcBef>
                <a:spcPts val="900"/>
              </a:spcBef>
              <a:defRPr sz="1940" b="1"/>
            </a:pPr>
            <a:r>
              <a:rPr dirty="0"/>
              <a:t>C) </a:t>
            </a:r>
            <a:r>
              <a:rPr b="0" dirty="0" err="1"/>
              <a:t>Vitamina</a:t>
            </a:r>
            <a:r>
              <a:rPr b="0" dirty="0"/>
              <a:t> K 2.5 mg oral, </a:t>
            </a:r>
            <a:r>
              <a:rPr b="0" dirty="0" err="1"/>
              <a:t>omitir</a:t>
            </a:r>
            <a:r>
              <a:rPr b="0" dirty="0"/>
              <a:t> 1 d</a:t>
            </a:r>
            <a:r>
              <a:rPr lang="es-CO" b="0" dirty="0"/>
              <a:t>í</a:t>
            </a:r>
            <a:r>
              <a:rPr b="0" dirty="0"/>
              <a:t>a de </a:t>
            </a:r>
            <a:r>
              <a:rPr b="0" dirty="0" err="1"/>
              <a:t>warfarina</a:t>
            </a:r>
            <a:r>
              <a:rPr b="0" dirty="0"/>
              <a:t> y </a:t>
            </a:r>
            <a:r>
              <a:rPr b="0" dirty="0" err="1"/>
              <a:t>reiniciar</a:t>
            </a:r>
            <a:r>
              <a:rPr b="0" dirty="0"/>
              <a:t> </a:t>
            </a:r>
            <a:r>
              <a:rPr b="0" dirty="0" err="1"/>
              <a:t>disminuyendo</a:t>
            </a:r>
            <a:r>
              <a:rPr b="0" dirty="0"/>
              <a:t> 10 - 20% DTS. </a:t>
            </a:r>
            <a:r>
              <a:rPr b="0" dirty="0" err="1"/>
              <a:t>Buscar</a:t>
            </a:r>
            <a:r>
              <a:rPr b="0" dirty="0"/>
              <a:t> </a:t>
            </a:r>
            <a:r>
              <a:rPr b="0" dirty="0" err="1"/>
              <a:t>causas</a:t>
            </a:r>
            <a:r>
              <a:rPr b="0" dirty="0"/>
              <a:t> de INR </a:t>
            </a:r>
            <a:r>
              <a:rPr b="0" dirty="0" err="1"/>
              <a:t>supraterapeutico</a:t>
            </a:r>
            <a:r>
              <a:rPr b="0" dirty="0"/>
              <a:t>. </a:t>
            </a:r>
          </a:p>
          <a:p>
            <a:pPr marL="221742" indent="-221742" defTabSz="886968">
              <a:spcBef>
                <a:spcPts val="900"/>
              </a:spcBef>
              <a:defRPr sz="1940" b="1"/>
            </a:pPr>
            <a:r>
              <a:rPr dirty="0"/>
              <a:t>D) </a:t>
            </a:r>
            <a:r>
              <a:rPr b="0" dirty="0" err="1"/>
              <a:t>Vitamina</a:t>
            </a:r>
            <a:r>
              <a:rPr b="0" dirty="0"/>
              <a:t> K IV 2.5 mg, </a:t>
            </a:r>
            <a:r>
              <a:rPr b="0" dirty="0" err="1"/>
              <a:t>retirar</a:t>
            </a:r>
            <a:r>
              <a:rPr b="0" dirty="0"/>
              <a:t> </a:t>
            </a:r>
            <a:r>
              <a:rPr b="0" dirty="0" err="1"/>
              <a:t>warfarina</a:t>
            </a:r>
            <a:r>
              <a:rPr b="0" dirty="0"/>
              <a:t> hasta INR </a:t>
            </a:r>
            <a:r>
              <a:rPr b="0" dirty="0" err="1"/>
              <a:t>en</a:t>
            </a:r>
            <a:r>
              <a:rPr b="0" dirty="0"/>
              <a:t> </a:t>
            </a:r>
            <a:r>
              <a:rPr b="0" dirty="0" err="1"/>
              <a:t>limites</a:t>
            </a:r>
            <a:r>
              <a:rPr b="0" dirty="0"/>
              <a:t> </a:t>
            </a:r>
            <a:r>
              <a:rPr b="0" dirty="0" err="1"/>
              <a:t>terapéuticos</a:t>
            </a:r>
            <a:r>
              <a:rPr b="0" dirty="0"/>
              <a:t>. </a:t>
            </a:r>
            <a:r>
              <a:rPr b="0" dirty="0" err="1"/>
              <a:t>Reiniciar</a:t>
            </a:r>
            <a:r>
              <a:rPr b="0" dirty="0"/>
              <a:t> </a:t>
            </a:r>
            <a:r>
              <a:rPr b="0" dirty="0" err="1"/>
              <a:t>disminuyendo</a:t>
            </a:r>
            <a:r>
              <a:rPr b="0" dirty="0"/>
              <a:t> 20-10% DTS. </a:t>
            </a:r>
            <a:r>
              <a:rPr b="0" dirty="0" err="1"/>
              <a:t>Buscar</a:t>
            </a:r>
            <a:r>
              <a:rPr b="0" dirty="0"/>
              <a:t> </a:t>
            </a:r>
            <a:r>
              <a:rPr b="0" dirty="0" err="1"/>
              <a:t>causas</a:t>
            </a:r>
            <a:r>
              <a:rPr b="0" dirty="0"/>
              <a:t> de INR </a:t>
            </a:r>
            <a:r>
              <a:rPr b="0" dirty="0" err="1"/>
              <a:t>supraterap</a:t>
            </a:r>
            <a:r>
              <a:rPr lang="es-CO" b="0" dirty="0"/>
              <a:t>é</a:t>
            </a:r>
            <a:r>
              <a:rPr b="0" dirty="0" err="1"/>
              <a:t>utico</a:t>
            </a:r>
            <a:r>
              <a:rPr b="0" dirty="0"/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aciente de 50 años mujer, con AP de estenosis mitral reumática, falla cardiaca FeVi 30% y fibrilación auricular CHADSVASC 2 y CA de mama en remisión, requirió manejo con ciclofosfamida .  Anti-coagulado con warfarin 5 mg día. Ingresa con cuadro clínico "/>
          <p:cNvSpPr txBox="1">
            <a:spLocks noGrp="1"/>
          </p:cNvSpPr>
          <p:nvPr>
            <p:ph type="title"/>
          </p:nvPr>
        </p:nvSpPr>
        <p:spPr>
          <a:xfrm>
            <a:off x="838200" y="314325"/>
            <a:ext cx="10515600" cy="1974452"/>
          </a:xfrm>
          <a:prstGeom prst="rect">
            <a:avLst/>
          </a:prstGeom>
        </p:spPr>
        <p:txBody>
          <a:bodyPr/>
          <a:lstStyle>
            <a:lvl1pPr defTabSz="466344">
              <a:defRPr sz="2243"/>
            </a:lvl1pPr>
          </a:lstStyle>
          <a:p>
            <a:r>
              <a:rPr dirty="0" err="1"/>
              <a:t>Paciente</a:t>
            </a:r>
            <a:r>
              <a:rPr dirty="0"/>
              <a:t> de 50 </a:t>
            </a:r>
            <a:r>
              <a:rPr dirty="0" err="1"/>
              <a:t>años</a:t>
            </a:r>
            <a:r>
              <a:rPr dirty="0"/>
              <a:t> </a:t>
            </a:r>
            <a:r>
              <a:rPr dirty="0" err="1"/>
              <a:t>mujer</a:t>
            </a:r>
            <a:r>
              <a:rPr dirty="0"/>
              <a:t>, con AP de </a:t>
            </a:r>
            <a:r>
              <a:rPr dirty="0" err="1"/>
              <a:t>estenosis</a:t>
            </a:r>
            <a:r>
              <a:rPr dirty="0"/>
              <a:t> mitral </a:t>
            </a:r>
            <a:r>
              <a:rPr dirty="0" err="1"/>
              <a:t>reumática</a:t>
            </a:r>
            <a:r>
              <a:rPr dirty="0"/>
              <a:t>, </a:t>
            </a:r>
            <a:r>
              <a:rPr dirty="0" err="1"/>
              <a:t>falla</a:t>
            </a:r>
            <a:r>
              <a:rPr dirty="0"/>
              <a:t> </a:t>
            </a:r>
            <a:r>
              <a:rPr dirty="0" err="1"/>
              <a:t>cardiaca</a:t>
            </a:r>
            <a:r>
              <a:rPr dirty="0"/>
              <a:t> </a:t>
            </a:r>
            <a:r>
              <a:rPr dirty="0" err="1"/>
              <a:t>FeVi</a:t>
            </a:r>
            <a:r>
              <a:rPr dirty="0"/>
              <a:t> 30% y </a:t>
            </a:r>
            <a:r>
              <a:rPr dirty="0" err="1"/>
              <a:t>fibrilación</a:t>
            </a:r>
            <a:r>
              <a:rPr dirty="0"/>
              <a:t> auricular CHADSVASC 2 y CA de mama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remisión</a:t>
            </a:r>
            <a:r>
              <a:rPr dirty="0"/>
              <a:t>, </a:t>
            </a:r>
            <a:r>
              <a:rPr dirty="0" err="1"/>
              <a:t>requirió</a:t>
            </a:r>
            <a:r>
              <a:rPr dirty="0"/>
              <a:t> </a:t>
            </a:r>
            <a:r>
              <a:rPr dirty="0" err="1"/>
              <a:t>manejo</a:t>
            </a:r>
            <a:r>
              <a:rPr dirty="0"/>
              <a:t> con </a:t>
            </a:r>
            <a:r>
              <a:rPr dirty="0" err="1"/>
              <a:t>ciclofosfamida</a:t>
            </a:r>
            <a:r>
              <a:rPr dirty="0"/>
              <a:t> .  Anti-</a:t>
            </a:r>
            <a:r>
              <a:rPr dirty="0" err="1"/>
              <a:t>coagulado</a:t>
            </a:r>
            <a:r>
              <a:rPr dirty="0"/>
              <a:t> con warfarin 5 mg día. </a:t>
            </a:r>
            <a:r>
              <a:rPr dirty="0" err="1"/>
              <a:t>Ingresa</a:t>
            </a:r>
            <a:r>
              <a:rPr dirty="0"/>
              <a:t> con </a:t>
            </a:r>
            <a:r>
              <a:rPr dirty="0" err="1"/>
              <a:t>cuadro</a:t>
            </a:r>
            <a:r>
              <a:rPr dirty="0"/>
              <a:t> </a:t>
            </a:r>
            <a:r>
              <a:rPr dirty="0" err="1"/>
              <a:t>clínico</a:t>
            </a:r>
            <a:r>
              <a:rPr dirty="0"/>
              <a:t> 5 d</a:t>
            </a:r>
            <a:r>
              <a:rPr lang="es-CO" dirty="0"/>
              <a:t>í</a:t>
            </a:r>
            <a:r>
              <a:rPr dirty="0"/>
              <a:t>as de hematuria, sin dolor. </a:t>
            </a:r>
            <a:r>
              <a:rPr dirty="0" err="1"/>
              <a:t>En</a:t>
            </a:r>
            <a:r>
              <a:rPr dirty="0"/>
              <a:t> el EF, </a:t>
            </a:r>
            <a:r>
              <a:rPr dirty="0" err="1"/>
              <a:t>levemente</a:t>
            </a:r>
            <a:r>
              <a:rPr dirty="0"/>
              <a:t> </a:t>
            </a:r>
            <a:r>
              <a:rPr dirty="0" err="1"/>
              <a:t>pálido</a:t>
            </a:r>
            <a:r>
              <a:rPr dirty="0"/>
              <a:t>. INR 12 ¿Qu</a:t>
            </a:r>
            <a:r>
              <a:rPr lang="es-CO" dirty="0"/>
              <a:t>é</a:t>
            </a:r>
            <a:r>
              <a:rPr dirty="0"/>
              <a:t> se </a:t>
            </a:r>
            <a:r>
              <a:rPr dirty="0" err="1"/>
              <a:t>debería</a:t>
            </a:r>
            <a:r>
              <a:rPr dirty="0"/>
              <a:t> de </a:t>
            </a:r>
            <a:r>
              <a:rPr dirty="0" err="1"/>
              <a:t>hacer</a:t>
            </a:r>
            <a:r>
              <a:rPr dirty="0"/>
              <a:t>? </a:t>
            </a:r>
          </a:p>
        </p:txBody>
      </p:sp>
      <p:sp>
        <p:nvSpPr>
          <p:cNvPr id="103" name="A)  Retirar warfarina, inicio de vitamina K oral 5 mg. No requiere cistoscopia, ya que la causa primaria es la warfarina.…"/>
          <p:cNvSpPr txBox="1">
            <a:spLocks noGrp="1"/>
          </p:cNvSpPr>
          <p:nvPr>
            <p:ph type="body" sz="half" idx="1"/>
          </p:nvPr>
        </p:nvSpPr>
        <p:spPr>
          <a:xfrm>
            <a:off x="4591877" y="2648324"/>
            <a:ext cx="6761923" cy="3528639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A) </a:t>
            </a:r>
            <a:r>
              <a:rPr b="0"/>
              <a:t> Retirar warfarina, inicio de vitamina K oral 5 mg. No requiere cistoscopia, ya que la causa primaria es la warfarina. </a:t>
            </a:r>
          </a:p>
          <a:p>
            <a:pPr>
              <a:defRPr b="1"/>
            </a:pPr>
            <a:r>
              <a:t>B) </a:t>
            </a:r>
            <a:r>
              <a:rPr b="0"/>
              <a:t>Retirar warfarina, inicio de plasma fresco congelado, vitamina K IV. Requiere cistoscopia. </a:t>
            </a:r>
          </a:p>
          <a:p>
            <a:pPr>
              <a:defRPr b="1"/>
            </a:pPr>
            <a:r>
              <a:t>C) </a:t>
            </a:r>
            <a:r>
              <a:rPr b="0"/>
              <a:t>Retirar warfarina, inicio PPC, Vitamina K IV. No requiere cistoscopia. </a:t>
            </a:r>
          </a:p>
          <a:p>
            <a:pPr>
              <a:defRPr b="1"/>
            </a:pPr>
            <a:r>
              <a:t>D) </a:t>
            </a:r>
            <a:r>
              <a:rPr b="0"/>
              <a:t>Retirar warfarina, inicio de vitamina K oral. Requiere cistoscopia.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aciente de 50 años mujer, con AP de estenosis mitral reumática, falla cardiaca FeVi 30% y fibrilación auricular CHADSVASC 2 .  Anti-coagulado con warfarin 5 mg día. Ingresa a urgencias derivada de IPS por INR supraterapeutico (INR 4) ¿Que se debería de 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2075040"/>
          </a:xfrm>
          <a:prstGeom prst="rect">
            <a:avLst/>
          </a:prstGeom>
        </p:spPr>
        <p:txBody>
          <a:bodyPr/>
          <a:lstStyle>
            <a:lvl1pPr defTabSz="530351">
              <a:defRPr sz="2551"/>
            </a:lvl1pPr>
          </a:lstStyle>
          <a:p>
            <a:r>
              <a:rPr dirty="0" err="1"/>
              <a:t>Paciente</a:t>
            </a:r>
            <a:r>
              <a:rPr dirty="0"/>
              <a:t> de 50 </a:t>
            </a:r>
            <a:r>
              <a:rPr dirty="0" err="1"/>
              <a:t>años</a:t>
            </a:r>
            <a:r>
              <a:rPr dirty="0"/>
              <a:t> </a:t>
            </a:r>
            <a:r>
              <a:rPr dirty="0" err="1"/>
              <a:t>mujer</a:t>
            </a:r>
            <a:r>
              <a:rPr dirty="0"/>
              <a:t>, con AP de </a:t>
            </a:r>
            <a:r>
              <a:rPr dirty="0" err="1"/>
              <a:t>estenosis</a:t>
            </a:r>
            <a:r>
              <a:rPr dirty="0"/>
              <a:t> mitral </a:t>
            </a:r>
            <a:r>
              <a:rPr dirty="0" err="1"/>
              <a:t>reumática</a:t>
            </a:r>
            <a:r>
              <a:rPr dirty="0"/>
              <a:t>, </a:t>
            </a:r>
            <a:r>
              <a:rPr dirty="0" err="1"/>
              <a:t>falla</a:t>
            </a:r>
            <a:r>
              <a:rPr dirty="0"/>
              <a:t> card</a:t>
            </a:r>
            <a:r>
              <a:rPr lang="es-CO" dirty="0"/>
              <a:t>í</a:t>
            </a:r>
            <a:r>
              <a:rPr dirty="0"/>
              <a:t>aca </a:t>
            </a:r>
            <a:r>
              <a:rPr dirty="0" err="1"/>
              <a:t>FeVi</a:t>
            </a:r>
            <a:r>
              <a:rPr dirty="0"/>
              <a:t> 30% y </a:t>
            </a:r>
            <a:r>
              <a:rPr dirty="0" err="1"/>
              <a:t>fibrilación</a:t>
            </a:r>
            <a:r>
              <a:rPr dirty="0"/>
              <a:t> auricular CHADSVASC 2 .  Anti-</a:t>
            </a:r>
            <a:r>
              <a:rPr dirty="0" err="1"/>
              <a:t>coagulado</a:t>
            </a:r>
            <a:r>
              <a:rPr dirty="0"/>
              <a:t> con warfarin 5 mg día. </a:t>
            </a:r>
            <a:r>
              <a:rPr dirty="0" err="1"/>
              <a:t>Ingresa</a:t>
            </a:r>
            <a:r>
              <a:rPr dirty="0"/>
              <a:t> a </a:t>
            </a:r>
            <a:r>
              <a:rPr dirty="0" err="1"/>
              <a:t>urgencias</a:t>
            </a:r>
            <a:r>
              <a:rPr dirty="0"/>
              <a:t> </a:t>
            </a:r>
            <a:r>
              <a:rPr dirty="0" err="1"/>
              <a:t>derivada</a:t>
            </a:r>
            <a:r>
              <a:rPr dirty="0"/>
              <a:t> de IPS por INR </a:t>
            </a:r>
            <a:r>
              <a:rPr dirty="0" err="1"/>
              <a:t>supraterap</a:t>
            </a:r>
            <a:r>
              <a:rPr lang="es-CO" dirty="0"/>
              <a:t>é</a:t>
            </a:r>
            <a:r>
              <a:rPr dirty="0" err="1"/>
              <a:t>utico</a:t>
            </a:r>
            <a:r>
              <a:rPr dirty="0"/>
              <a:t> (INR 4) ¿Qu</a:t>
            </a:r>
            <a:r>
              <a:rPr lang="es-CO" dirty="0"/>
              <a:t>é</a:t>
            </a:r>
            <a:r>
              <a:rPr dirty="0"/>
              <a:t> se </a:t>
            </a:r>
            <a:r>
              <a:rPr dirty="0" err="1"/>
              <a:t>debería</a:t>
            </a:r>
            <a:r>
              <a:rPr dirty="0"/>
              <a:t> de </a:t>
            </a:r>
            <a:r>
              <a:rPr dirty="0" err="1"/>
              <a:t>hacer</a:t>
            </a:r>
            <a:r>
              <a:rPr dirty="0"/>
              <a:t>? </a:t>
            </a:r>
          </a:p>
        </p:txBody>
      </p:sp>
      <p:sp>
        <p:nvSpPr>
          <p:cNvPr id="106" name="A) Inicio vitamina K oral 2.5 mg, retirar warfarina hasta INR en limites terapéuticos. Reiniciar disminuyendo 20-10% DTS. Buscar causas de INR supraterapeutico.…"/>
          <p:cNvSpPr txBox="1">
            <a:spLocks noGrp="1"/>
          </p:cNvSpPr>
          <p:nvPr>
            <p:ph type="body" sz="half" idx="1"/>
          </p:nvPr>
        </p:nvSpPr>
        <p:spPr>
          <a:xfrm>
            <a:off x="4591877" y="2734805"/>
            <a:ext cx="6761923" cy="359062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 b="1"/>
            </a:pPr>
            <a:r>
              <a:rPr dirty="0"/>
              <a:t>A) </a:t>
            </a:r>
            <a:r>
              <a:rPr b="0" dirty="0" err="1"/>
              <a:t>Inicio</a:t>
            </a:r>
            <a:r>
              <a:rPr b="0" dirty="0"/>
              <a:t> </a:t>
            </a:r>
            <a:r>
              <a:rPr b="0" dirty="0" err="1"/>
              <a:t>vitamina</a:t>
            </a:r>
            <a:r>
              <a:rPr b="0" dirty="0"/>
              <a:t> K oral 2.5 mg, </a:t>
            </a:r>
            <a:r>
              <a:rPr b="0" dirty="0" err="1"/>
              <a:t>retirar</a:t>
            </a:r>
            <a:r>
              <a:rPr b="0" dirty="0"/>
              <a:t> </a:t>
            </a:r>
            <a:r>
              <a:rPr b="0" dirty="0" err="1"/>
              <a:t>warfarina</a:t>
            </a:r>
            <a:r>
              <a:rPr b="0" dirty="0"/>
              <a:t> hasta INR </a:t>
            </a:r>
            <a:r>
              <a:rPr b="0" dirty="0" err="1"/>
              <a:t>en</a:t>
            </a:r>
            <a:r>
              <a:rPr b="0" dirty="0"/>
              <a:t> l</a:t>
            </a:r>
            <a:r>
              <a:rPr lang="es-CO" b="0" dirty="0"/>
              <a:t>í</a:t>
            </a:r>
            <a:r>
              <a:rPr b="0" dirty="0"/>
              <a:t>mites </a:t>
            </a:r>
            <a:r>
              <a:rPr b="0" dirty="0" err="1"/>
              <a:t>terapéuticos</a:t>
            </a:r>
            <a:r>
              <a:rPr b="0" dirty="0"/>
              <a:t>. </a:t>
            </a:r>
            <a:r>
              <a:rPr b="0" dirty="0" err="1"/>
              <a:t>Reiniciar</a:t>
            </a:r>
            <a:r>
              <a:rPr b="0" dirty="0"/>
              <a:t> </a:t>
            </a:r>
            <a:r>
              <a:rPr b="0" dirty="0" err="1"/>
              <a:t>disminuyendo</a:t>
            </a:r>
            <a:r>
              <a:rPr b="0" dirty="0"/>
              <a:t> 20-10% DTS. </a:t>
            </a:r>
            <a:r>
              <a:rPr b="0" dirty="0" err="1"/>
              <a:t>Buscar</a:t>
            </a:r>
            <a:r>
              <a:rPr b="0" dirty="0"/>
              <a:t> </a:t>
            </a:r>
            <a:r>
              <a:rPr b="0" dirty="0" err="1"/>
              <a:t>causas</a:t>
            </a:r>
            <a:r>
              <a:rPr b="0" dirty="0"/>
              <a:t> de INR </a:t>
            </a:r>
            <a:r>
              <a:rPr b="0" dirty="0" err="1"/>
              <a:t>supraterap</a:t>
            </a:r>
            <a:r>
              <a:rPr lang="es-CO" b="0" dirty="0"/>
              <a:t>é</a:t>
            </a:r>
            <a:r>
              <a:rPr b="0" dirty="0" err="1"/>
              <a:t>utico</a:t>
            </a:r>
            <a:r>
              <a:rPr b="0" dirty="0"/>
              <a:t>. </a:t>
            </a:r>
          </a:p>
          <a:p>
            <a:pPr>
              <a:defRPr b="1"/>
            </a:pPr>
            <a:r>
              <a:rPr dirty="0"/>
              <a:t>B) </a:t>
            </a:r>
            <a:r>
              <a:rPr b="0" dirty="0" err="1"/>
              <a:t>Omitir</a:t>
            </a:r>
            <a:r>
              <a:rPr b="0" dirty="0"/>
              <a:t> 1 d</a:t>
            </a:r>
            <a:r>
              <a:rPr lang="es-CO" b="0" dirty="0"/>
              <a:t>í</a:t>
            </a:r>
            <a:r>
              <a:rPr b="0" dirty="0"/>
              <a:t>a de </a:t>
            </a:r>
            <a:r>
              <a:rPr b="0" dirty="0" err="1"/>
              <a:t>warfarina</a:t>
            </a:r>
            <a:r>
              <a:rPr b="0" dirty="0"/>
              <a:t> y </a:t>
            </a:r>
            <a:r>
              <a:rPr b="0" dirty="0" err="1"/>
              <a:t>reiniciar</a:t>
            </a:r>
            <a:r>
              <a:rPr b="0" dirty="0"/>
              <a:t> </a:t>
            </a:r>
            <a:r>
              <a:rPr b="0" dirty="0" err="1"/>
              <a:t>disminuyendo</a:t>
            </a:r>
            <a:r>
              <a:rPr b="0" dirty="0"/>
              <a:t> 10 - 20% DTS. </a:t>
            </a:r>
            <a:r>
              <a:rPr b="0" dirty="0" err="1"/>
              <a:t>Buscar</a:t>
            </a:r>
            <a:r>
              <a:rPr b="0" dirty="0"/>
              <a:t> </a:t>
            </a:r>
            <a:r>
              <a:rPr b="0" dirty="0" err="1"/>
              <a:t>causas</a:t>
            </a:r>
            <a:r>
              <a:rPr b="0" dirty="0"/>
              <a:t> de INR </a:t>
            </a:r>
            <a:r>
              <a:rPr b="0" dirty="0" err="1"/>
              <a:t>supraterap</a:t>
            </a:r>
            <a:r>
              <a:rPr lang="es-CO" b="0" dirty="0"/>
              <a:t>é</a:t>
            </a:r>
            <a:r>
              <a:rPr b="0" dirty="0" err="1"/>
              <a:t>utico</a:t>
            </a:r>
            <a:r>
              <a:rPr b="0" dirty="0"/>
              <a:t>.</a:t>
            </a:r>
          </a:p>
          <a:p>
            <a:pPr>
              <a:defRPr b="1"/>
            </a:pPr>
            <a:r>
              <a:rPr dirty="0"/>
              <a:t>C) </a:t>
            </a:r>
            <a:r>
              <a:rPr b="0" dirty="0" err="1"/>
              <a:t>Vitamina</a:t>
            </a:r>
            <a:r>
              <a:rPr b="0" dirty="0"/>
              <a:t> K 2.5 mg oral, </a:t>
            </a:r>
            <a:r>
              <a:rPr b="0" dirty="0" err="1"/>
              <a:t>omitir</a:t>
            </a:r>
            <a:r>
              <a:rPr b="0" dirty="0"/>
              <a:t> 1 d</a:t>
            </a:r>
            <a:r>
              <a:rPr lang="es-CO" b="0" dirty="0"/>
              <a:t>í</a:t>
            </a:r>
            <a:r>
              <a:rPr b="0" dirty="0"/>
              <a:t>a de </a:t>
            </a:r>
            <a:r>
              <a:rPr b="0" dirty="0" err="1"/>
              <a:t>warfarina</a:t>
            </a:r>
            <a:r>
              <a:rPr b="0" dirty="0"/>
              <a:t> y </a:t>
            </a:r>
            <a:r>
              <a:rPr b="0" dirty="0" err="1"/>
              <a:t>reiniciar</a:t>
            </a:r>
            <a:r>
              <a:rPr b="0" dirty="0"/>
              <a:t> </a:t>
            </a:r>
            <a:r>
              <a:rPr b="0" dirty="0" err="1"/>
              <a:t>disminuyendo</a:t>
            </a:r>
            <a:r>
              <a:rPr b="0" dirty="0"/>
              <a:t> 10 - 20% DTS. </a:t>
            </a:r>
            <a:r>
              <a:rPr b="0" dirty="0" err="1"/>
              <a:t>Buscar</a:t>
            </a:r>
            <a:r>
              <a:rPr b="0" dirty="0"/>
              <a:t> </a:t>
            </a:r>
            <a:r>
              <a:rPr b="0" dirty="0" err="1"/>
              <a:t>causas</a:t>
            </a:r>
            <a:r>
              <a:rPr b="0" dirty="0"/>
              <a:t> de INR </a:t>
            </a:r>
            <a:r>
              <a:rPr b="0" dirty="0" err="1"/>
              <a:t>supraterap</a:t>
            </a:r>
            <a:r>
              <a:rPr lang="es-CO" b="0" dirty="0"/>
              <a:t>é</a:t>
            </a:r>
            <a:r>
              <a:rPr b="0" dirty="0" err="1"/>
              <a:t>utico</a:t>
            </a:r>
            <a:r>
              <a:rPr b="0" dirty="0"/>
              <a:t>. </a:t>
            </a:r>
          </a:p>
          <a:p>
            <a:pPr>
              <a:defRPr b="1"/>
            </a:pPr>
            <a:r>
              <a:rPr dirty="0"/>
              <a:t>D) </a:t>
            </a:r>
            <a:r>
              <a:rPr b="0" dirty="0" err="1"/>
              <a:t>Vitamina</a:t>
            </a:r>
            <a:r>
              <a:rPr b="0" dirty="0"/>
              <a:t> K IV 2.5 mg, </a:t>
            </a:r>
            <a:r>
              <a:rPr b="0" dirty="0" err="1"/>
              <a:t>retirar</a:t>
            </a:r>
            <a:r>
              <a:rPr b="0" dirty="0"/>
              <a:t> </a:t>
            </a:r>
            <a:r>
              <a:rPr b="0" dirty="0" err="1"/>
              <a:t>warfarina</a:t>
            </a:r>
            <a:r>
              <a:rPr b="0" dirty="0"/>
              <a:t> hasta INR </a:t>
            </a:r>
            <a:r>
              <a:rPr b="0" dirty="0" err="1"/>
              <a:t>en</a:t>
            </a:r>
            <a:r>
              <a:rPr b="0" dirty="0"/>
              <a:t> </a:t>
            </a:r>
            <a:r>
              <a:rPr b="0" dirty="0" err="1"/>
              <a:t>limites</a:t>
            </a:r>
            <a:r>
              <a:rPr b="0" dirty="0"/>
              <a:t> </a:t>
            </a:r>
            <a:r>
              <a:rPr b="0" dirty="0" err="1"/>
              <a:t>terapéuticos</a:t>
            </a:r>
            <a:r>
              <a:rPr b="0" dirty="0"/>
              <a:t>. </a:t>
            </a:r>
            <a:r>
              <a:rPr b="0" dirty="0" err="1"/>
              <a:t>Reiniciar</a:t>
            </a:r>
            <a:r>
              <a:rPr b="0" dirty="0"/>
              <a:t> </a:t>
            </a:r>
            <a:r>
              <a:rPr b="0" dirty="0" err="1"/>
              <a:t>disminuyendo</a:t>
            </a:r>
            <a:r>
              <a:rPr b="0" dirty="0"/>
              <a:t> 20-10% DTS. </a:t>
            </a:r>
            <a:r>
              <a:rPr b="0" dirty="0" err="1"/>
              <a:t>Buscar</a:t>
            </a:r>
            <a:r>
              <a:rPr b="0" dirty="0"/>
              <a:t> </a:t>
            </a:r>
            <a:r>
              <a:rPr b="0" dirty="0" err="1"/>
              <a:t>causas</a:t>
            </a:r>
            <a:r>
              <a:rPr b="0" dirty="0"/>
              <a:t> de INR </a:t>
            </a:r>
            <a:r>
              <a:rPr b="0" dirty="0" err="1"/>
              <a:t>supraterap</a:t>
            </a:r>
            <a:r>
              <a:rPr lang="es-CO" b="0" dirty="0"/>
              <a:t>é</a:t>
            </a:r>
            <a:r>
              <a:rPr b="0" dirty="0" err="1"/>
              <a:t>utico</a:t>
            </a:r>
            <a:r>
              <a:rPr b="0" dirty="0"/>
              <a:t>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Histori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Historia</a:t>
            </a:r>
          </a:p>
        </p:txBody>
      </p:sp>
      <p:sp>
        <p:nvSpPr>
          <p:cNvPr id="109" name="1920 Canada &amp; Norte America…"/>
          <p:cNvSpPr txBox="1">
            <a:spLocks noGrp="1"/>
          </p:cNvSpPr>
          <p:nvPr>
            <p:ph type="body" sz="half" idx="1"/>
          </p:nvPr>
        </p:nvSpPr>
        <p:spPr>
          <a:xfrm>
            <a:off x="4693477" y="1673225"/>
            <a:ext cx="6761923" cy="2738886"/>
          </a:xfrm>
          <a:prstGeom prst="rect">
            <a:avLst/>
          </a:prstGeom>
        </p:spPr>
        <p:txBody>
          <a:bodyPr/>
          <a:lstStyle/>
          <a:p>
            <a:r>
              <a:rPr dirty="0"/>
              <a:t>1920 </a:t>
            </a:r>
            <a:r>
              <a:rPr dirty="0" err="1"/>
              <a:t>Canad</a:t>
            </a:r>
            <a:r>
              <a:rPr lang="es-CO" dirty="0"/>
              <a:t>á</a:t>
            </a:r>
            <a:r>
              <a:rPr dirty="0"/>
              <a:t> &amp; Norte Am</a:t>
            </a:r>
            <a:r>
              <a:rPr lang="es-CO" dirty="0"/>
              <a:t>é</a:t>
            </a:r>
            <a:r>
              <a:rPr dirty="0" err="1"/>
              <a:t>rica</a:t>
            </a:r>
            <a:r>
              <a:rPr lang="es-CO" dirty="0"/>
              <a:t>.</a:t>
            </a:r>
            <a:endParaRPr dirty="0"/>
          </a:p>
          <a:p>
            <a:r>
              <a:rPr dirty="0"/>
              <a:t>Sweet Clover Hay </a:t>
            </a:r>
            <a:r>
              <a:rPr i="1" dirty="0"/>
              <a:t>(Melilotus Alba - Melilotus </a:t>
            </a:r>
            <a:r>
              <a:rPr i="1" dirty="0" err="1"/>
              <a:t>Officianalis</a:t>
            </a:r>
            <a:r>
              <a:rPr i="1" dirty="0"/>
              <a:t>)</a:t>
            </a:r>
            <a:r>
              <a:rPr lang="es-CO" i="1" dirty="0"/>
              <a:t>.</a:t>
            </a:r>
            <a:endParaRPr i="1" dirty="0"/>
          </a:p>
          <a:p>
            <a:r>
              <a:rPr dirty="0"/>
              <a:t>Frank W. </a:t>
            </a:r>
            <a:r>
              <a:rPr dirty="0" err="1"/>
              <a:t>Shofield</a:t>
            </a:r>
            <a:r>
              <a:rPr dirty="0"/>
              <a:t> - Lee M. Roderick</a:t>
            </a:r>
            <a:r>
              <a:rPr lang="es-CO" dirty="0"/>
              <a:t>.</a:t>
            </a:r>
            <a:endParaRPr dirty="0"/>
          </a:p>
          <a:p>
            <a:r>
              <a:rPr dirty="0"/>
              <a:t>Ed. Carlson, </a:t>
            </a:r>
            <a:r>
              <a:rPr dirty="0" err="1"/>
              <a:t>Winsconsin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r>
              <a:rPr dirty="0"/>
              <a:t>Karl Link —&gt; 1940 Coumarin</a:t>
            </a:r>
            <a:r>
              <a:rPr lang="es-CO" dirty="0"/>
              <a:t>.</a:t>
            </a:r>
            <a:endParaRPr dirty="0"/>
          </a:p>
          <a:p>
            <a:r>
              <a:rPr dirty="0"/>
              <a:t>1941 Ro</a:t>
            </a:r>
            <a:r>
              <a:rPr lang="es-CO" dirty="0"/>
              <a:t>d</a:t>
            </a:r>
            <a:r>
              <a:rPr dirty="0" err="1"/>
              <a:t>enticida</a:t>
            </a:r>
            <a:r>
              <a:rPr lang="es-CO" dirty="0"/>
              <a:t>.</a:t>
            </a:r>
            <a:endParaRPr dirty="0"/>
          </a:p>
        </p:txBody>
      </p:sp>
      <p:pic>
        <p:nvPicPr>
          <p:cNvPr id="110" name="Screen Shot 2021-02-25 at 4.27.55 AM.png" descr="Screen Shot 2021-02-25 at 4.27.55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81040" y="4036630"/>
            <a:ext cx="3647597" cy="2348295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Gregory B. Limb. Nature Milestones. 2017."/>
          <p:cNvSpPr txBox="1"/>
          <p:nvPr/>
        </p:nvSpPr>
        <p:spPr>
          <a:xfrm>
            <a:off x="8354066" y="6472482"/>
            <a:ext cx="3301543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200" dirty="0">
                <a:latin typeface="Montserrat" panose="00000500000000000000" pitchFamily="50" charset="0"/>
              </a:rPr>
              <a:t>Gregory B. Limb. Nature Milestones. 2017.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Screen Shot 2021-02-25 at 4.39.17 AM.png" descr="Screen Shot 2021-02-25 at 4.39.17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731" y="65978"/>
            <a:ext cx="7124701" cy="157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Screen Shot 2021-02-25 at 4.23.46 AM.png" descr="Screen Shot 2021-02-25 at 4.23.46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622" y="1630330"/>
            <a:ext cx="2717885" cy="18096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Screen Shot 2021-02-25 at 4.39.12 AM.png" descr="Screen Shot 2021-02-25 at 4.39.12 A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1349" y="1530350"/>
            <a:ext cx="1981201" cy="3797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Screen Shot 2021-02-25 at 4.24.24 AM.png" descr="Screen Shot 2021-02-25 at 4.24.24 AM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9436" y="3805272"/>
            <a:ext cx="4493646" cy="2221997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Gregory B. Limb. Nature Milestones. 2017."/>
          <p:cNvSpPr txBox="1"/>
          <p:nvPr/>
        </p:nvSpPr>
        <p:spPr>
          <a:xfrm>
            <a:off x="7959480" y="6449674"/>
            <a:ext cx="3836946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>
                <a:latin typeface="Montserrat" panose="00000500000000000000" pitchFamily="50" charset="0"/>
              </a:rPr>
              <a:t>Gregory B. Limb. Nature Milestones. 2017.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armacologia Warfarin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Farmacolog</a:t>
            </a:r>
            <a:r>
              <a:rPr lang="es-CO" dirty="0"/>
              <a:t>í</a:t>
            </a:r>
            <a:r>
              <a:rPr dirty="0"/>
              <a:t>a </a:t>
            </a:r>
            <a:r>
              <a:rPr dirty="0" err="1"/>
              <a:t>Warfarina</a:t>
            </a:r>
            <a:r>
              <a:rPr dirty="0"/>
              <a:t> </a:t>
            </a:r>
          </a:p>
        </p:txBody>
      </p:sp>
      <p:sp>
        <p:nvSpPr>
          <p:cNvPr id="120" name="Inhibidor VKOR1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Inhibidor</a:t>
            </a:r>
            <a:r>
              <a:rPr dirty="0"/>
              <a:t> VKOR1</a:t>
            </a:r>
            <a:r>
              <a:rPr lang="es-CO" dirty="0"/>
              <a:t>.</a:t>
            </a:r>
            <a:endParaRPr dirty="0"/>
          </a:p>
          <a:p>
            <a:r>
              <a:rPr dirty="0"/>
              <a:t>Modula Y </a:t>
            </a:r>
            <a:r>
              <a:rPr dirty="0" err="1"/>
              <a:t>Carboxilación</a:t>
            </a:r>
            <a:r>
              <a:rPr lang="es-CO" dirty="0"/>
              <a:t>.</a:t>
            </a:r>
            <a:endParaRPr dirty="0"/>
          </a:p>
          <a:p>
            <a:r>
              <a:rPr dirty="0"/>
              <a:t>II, VII, IX, X, </a:t>
            </a:r>
            <a:r>
              <a:rPr dirty="0" err="1"/>
              <a:t>Prote</a:t>
            </a:r>
            <a:r>
              <a:rPr lang="es-CO" dirty="0"/>
              <a:t>í</a:t>
            </a:r>
            <a:r>
              <a:rPr dirty="0" err="1"/>
              <a:t>na</a:t>
            </a:r>
            <a:r>
              <a:rPr dirty="0"/>
              <a:t> S, C y Z</a:t>
            </a:r>
            <a:r>
              <a:rPr lang="es-CO" dirty="0"/>
              <a:t>.</a:t>
            </a:r>
            <a:endParaRPr dirty="0"/>
          </a:p>
          <a:p>
            <a:endParaRPr dirty="0"/>
          </a:p>
          <a:p>
            <a:r>
              <a:rPr dirty="0"/>
              <a:t>R-S </a:t>
            </a:r>
            <a:r>
              <a:rPr dirty="0" err="1"/>
              <a:t>Enantiomere</a:t>
            </a:r>
            <a:r>
              <a:rPr lang="es-CO" dirty="0"/>
              <a:t>.</a:t>
            </a:r>
            <a:r>
              <a:rPr dirty="0"/>
              <a:t> </a:t>
            </a:r>
          </a:p>
          <a:p>
            <a:r>
              <a:rPr dirty="0"/>
              <a:t>CYP (3A4 - 2C9 - 1A2)</a:t>
            </a:r>
            <a:r>
              <a:rPr lang="es-CO" dirty="0"/>
              <a:t>.</a:t>
            </a:r>
            <a:endParaRPr dirty="0"/>
          </a:p>
          <a:p>
            <a:r>
              <a:rPr dirty="0"/>
              <a:t>48-72 </a:t>
            </a:r>
            <a:r>
              <a:rPr dirty="0" err="1"/>
              <a:t>pico</a:t>
            </a:r>
            <a:r>
              <a:rPr dirty="0"/>
              <a:t> </a:t>
            </a:r>
            <a:r>
              <a:rPr dirty="0" err="1"/>
              <a:t>acción</a:t>
            </a:r>
            <a:r>
              <a:rPr dirty="0"/>
              <a:t> 5-7 días</a:t>
            </a:r>
            <a:r>
              <a:rPr lang="es-CO" dirty="0"/>
              <a:t>.</a:t>
            </a:r>
            <a:endParaRPr dirty="0"/>
          </a:p>
        </p:txBody>
      </p:sp>
      <p:sp>
        <p:nvSpPr>
          <p:cNvPr id="121" name="Ageno W., Gallus S. A., et al. (2012). Chest."/>
          <p:cNvSpPr txBox="1"/>
          <p:nvPr/>
        </p:nvSpPr>
        <p:spPr>
          <a:xfrm>
            <a:off x="7869349" y="6406687"/>
            <a:ext cx="3809695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 err="1">
                <a:latin typeface="Montserrat" panose="00000500000000000000" pitchFamily="50" charset="0"/>
              </a:rPr>
              <a:t>Ageno</a:t>
            </a:r>
            <a:r>
              <a:rPr sz="1400" dirty="0">
                <a:latin typeface="Montserrat" panose="00000500000000000000" pitchFamily="50" charset="0"/>
              </a:rPr>
              <a:t> W., Gallus S. A., et al. (2012). Chest. 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G_EDDAC38C9C16-1.jpeg" descr="IMG_EDDAC38C9C16-1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3834" y="152400"/>
            <a:ext cx="6551307" cy="6105453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Ageno W., Gallus S. A., et al. (2012). Chest."/>
          <p:cNvSpPr txBox="1"/>
          <p:nvPr/>
        </p:nvSpPr>
        <p:spPr>
          <a:xfrm>
            <a:off x="7869349" y="6406687"/>
            <a:ext cx="3809695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1400" dirty="0" err="1">
                <a:latin typeface="Montserrat" panose="00000500000000000000" pitchFamily="50" charset="0"/>
              </a:rPr>
              <a:t>Ageno</a:t>
            </a:r>
            <a:r>
              <a:rPr sz="1400" dirty="0">
                <a:latin typeface="Montserrat" panose="00000500000000000000" pitchFamily="50" charset="0"/>
              </a:rPr>
              <a:t> W., Gallus S. A., et al. (2012). Chest. 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2234</Words>
  <Application>Microsoft Office PowerPoint</Application>
  <PresentationFormat>Panorámica</PresentationFormat>
  <Paragraphs>206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8" baseType="lpstr">
      <vt:lpstr>Arial</vt:lpstr>
      <vt:lpstr>Calibri</vt:lpstr>
      <vt:lpstr>Montserrat</vt:lpstr>
      <vt:lpstr>Tema de Office</vt:lpstr>
      <vt:lpstr>INR supraterapéutico y Sangrado por Warfarina </vt:lpstr>
      <vt:lpstr>Derrotero</vt:lpstr>
      <vt:lpstr>Paciente de 50 años, con AP de estenosis mitral reumática, falla cardíaca FeVi 30% y fibrilación auricular CHADSVASC 2. Anti-coagulado con warfarin 5 mg día. Ingresa con cuadro clínico 1 hora evolución de hematemesis franca. En el EF, hipotenso, taquicárdico, con llenado capilar &gt;2 segundos. Además de inicio de PPI IV y líquidos, ¿cuál sería la combinación ideal? </vt:lpstr>
      <vt:lpstr>Paciente de 50 años mujer, con AP de estenosis mitral reumática, falla cardiaca FeVi 30% y fibrilación auricular CHADSVASC 2 y CA de mama en remisión, requirió manejo con ciclofosfamida .  Anti-coagulado con warfarin 5 mg día. Ingresa con cuadro clínico 5 días de hematuria, sin dolor. En el EF, levemente pálido. INR 12 ¿Qué se debería de hacer? </vt:lpstr>
      <vt:lpstr>Paciente de 50 años mujer, con AP de estenosis mitral reumática, falla cardíaca FeVi 30% y fibrilación auricular CHADSVASC 2 .  Anti-coagulado con warfarin 5 mg día. Ingresa a urgencias derivada de IPS por INR supraterapéutico (INR 4) ¿Qué se debería de hacer? </vt:lpstr>
      <vt:lpstr>Historia</vt:lpstr>
      <vt:lpstr>Presentación de PowerPoint</vt:lpstr>
      <vt:lpstr>Farmacología Warfarina </vt:lpstr>
      <vt:lpstr>Presentación de PowerPoint</vt:lpstr>
      <vt:lpstr>Presentación de PowerPoint</vt:lpstr>
      <vt:lpstr>Presentación de PowerPoint</vt:lpstr>
      <vt:lpstr>Presentación de PowerPoint</vt:lpstr>
      <vt:lpstr>INR supraterapéutico</vt:lpstr>
      <vt:lpstr>Presentación de PowerPoint</vt:lpstr>
      <vt:lpstr>Tratamiento del sangrado</vt:lpstr>
      <vt:lpstr>Sangrado Grave </vt:lpstr>
      <vt:lpstr>Sangrado Grave </vt:lpstr>
      <vt:lpstr>Sangrado Grave</vt:lpstr>
      <vt:lpstr>PPC</vt:lpstr>
      <vt:lpstr>FFP</vt:lpstr>
      <vt:lpstr>PPC vs FFP</vt:lpstr>
      <vt:lpstr>Retoma anticoagulación</vt:lpstr>
      <vt:lpstr>Retoma anticoagulación</vt:lpstr>
      <vt:lpstr>Retoma anticoagulación</vt:lpstr>
      <vt:lpstr>Procedimiento urgente </vt:lpstr>
      <vt:lpstr>Manejo INR supraterapéutico </vt:lpstr>
      <vt:lpstr>INR &gt; 10 </vt:lpstr>
      <vt:lpstr>INR 4.5 - 10</vt:lpstr>
      <vt:lpstr>Presentación de PowerPoint</vt:lpstr>
      <vt:lpstr>INR &lt; 4.5</vt:lpstr>
      <vt:lpstr>Presentación de PowerPoint</vt:lpstr>
      <vt:lpstr>Paciente de 50 años, con AP de estenosis mitral reumática, falla cardíaca FeVi 30% y fibrilación auricular CHADSVASC 2. Anti-coagulado con warfarin 5 mg día. Ingresa con cuadro clínico 1 hora evolución de hematemesis franca. En el EF, hipotenso, taquicárdico, con llenado capilar &gt;2 segundos. Además de inicio de PPI IV y líquidos, ¿cuál sería la combinación ideal? </vt:lpstr>
      <vt:lpstr>Paciente de 50 años mujer, con AP de estenosis mitral reumática, falla cardíaca FeVi 30% y fibrilación auricular CHADSVASC 2 y CA de mama en remisión, requirió manejo con ciclofosfamida.  Anti-coagulado con warfarin 5 mg día. Ingresa con cuadro clínico 5 días de hematuria, sin dolor. En el EF, levemente pálido. INR 12 ¿Qué se debería de hacer? </vt:lpstr>
      <vt:lpstr>Paciente de 50 años mujer, con AP de estenosis mitral reumática, falla cardíaca FeVi 30% y fibrilación auricular CHADSVASC 2 .  Anti-coagulado con warfarin 5 mg día. Ingresa a urgencias derivada de IPS por INR supraterapeutico (INR 4) ¿Qué se debería de hacer?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 supraterapéutico y Sangrado por Warfarina</dc:title>
  <dc:creator>Sistemas Sentire</dc:creator>
  <cp:lastModifiedBy>User</cp:lastModifiedBy>
  <cp:revision>4</cp:revision>
  <dcterms:modified xsi:type="dcterms:W3CDTF">2021-05-04T21:50:31Z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484668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