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8" r:id="rId2"/>
    <p:sldId id="268" r:id="rId3"/>
    <p:sldId id="269" r:id="rId4"/>
    <p:sldId id="270" r:id="rId5"/>
    <p:sldId id="271" r:id="rId6"/>
    <p:sldId id="272" r:id="rId7"/>
    <p:sldId id="273" r:id="rId8"/>
    <p:sldId id="274" r:id="rId9"/>
    <p:sldId id="275" r:id="rId10"/>
    <p:sldId id="298" r:id="rId11"/>
    <p:sldId id="276" r:id="rId12"/>
    <p:sldId id="277" r:id="rId13"/>
    <p:sldId id="279" r:id="rId14"/>
    <p:sldId id="281" r:id="rId15"/>
    <p:sldId id="280" r:id="rId16"/>
    <p:sldId id="299" r:id="rId17"/>
    <p:sldId id="282" r:id="rId18"/>
    <p:sldId id="300" r:id="rId19"/>
    <p:sldId id="283" r:id="rId20"/>
    <p:sldId id="285" r:id="rId21"/>
    <p:sldId id="278" r:id="rId22"/>
    <p:sldId id="284" r:id="rId23"/>
    <p:sldId id="286" r:id="rId24"/>
    <p:sldId id="287" r:id="rId25"/>
    <p:sldId id="288" r:id="rId26"/>
    <p:sldId id="289" r:id="rId27"/>
    <p:sldId id="291" r:id="rId28"/>
    <p:sldId id="290" r:id="rId29"/>
    <p:sldId id="292" r:id="rId30"/>
    <p:sldId id="293" r:id="rId31"/>
    <p:sldId id="294" r:id="rId32"/>
    <p:sldId id="295" r:id="rId33"/>
    <p:sldId id="296" r:id="rId34"/>
    <p:sldId id="304" r:id="rId3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542" autoAdjust="0"/>
  </p:normalViewPr>
  <p:slideViewPr>
    <p:cSldViewPr snapToGrid="0" showGuides="1">
      <p:cViewPr varScale="1">
        <p:scale>
          <a:sx n="77" d="100"/>
          <a:sy n="77" d="100"/>
        </p:scale>
        <p:origin x="91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74801B-EAF9-48BF-A08E-E04C2A9BC79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B4996E5A-709B-4C5D-B4DA-16034A54861A}">
      <dgm:prSet phldrT="[Texto]" custT="1"/>
      <dgm:spPr/>
      <dgm:t>
        <a:bodyPr/>
        <a:lstStyle/>
        <a:p>
          <a:r>
            <a:rPr lang="es-MX" sz="2000" dirty="0">
              <a:latin typeface="Montserrat" panose="00000500000000000000" pitchFamily="50" charset="0"/>
            </a:rPr>
            <a:t>Caso probable:</a:t>
          </a:r>
          <a:endParaRPr lang="es-CO" sz="2000" dirty="0">
            <a:latin typeface="Montserrat" panose="00000500000000000000" pitchFamily="50" charset="0"/>
          </a:endParaRPr>
        </a:p>
      </dgm:t>
    </dgm:pt>
    <dgm:pt modelId="{B1D2BEF7-7294-48E1-BCBE-BF85728BFB76}" type="parTrans" cxnId="{8641EDC2-CF9D-432D-89B2-38CA49644F30}">
      <dgm:prSet/>
      <dgm:spPr/>
      <dgm:t>
        <a:bodyPr/>
        <a:lstStyle/>
        <a:p>
          <a:endParaRPr lang="es-CO" sz="1600">
            <a:latin typeface="Montserrat" panose="00000500000000000000" pitchFamily="50" charset="0"/>
          </a:endParaRPr>
        </a:p>
      </dgm:t>
    </dgm:pt>
    <dgm:pt modelId="{F17E9FA5-D6E7-4AA5-BEF3-85CDF079A62E}" type="sibTrans" cxnId="{8641EDC2-CF9D-432D-89B2-38CA49644F30}">
      <dgm:prSet/>
      <dgm:spPr/>
      <dgm:t>
        <a:bodyPr/>
        <a:lstStyle/>
        <a:p>
          <a:endParaRPr lang="es-CO" sz="1600">
            <a:latin typeface="Montserrat" panose="00000500000000000000" pitchFamily="50" charset="0"/>
          </a:endParaRPr>
        </a:p>
      </dgm:t>
    </dgm:pt>
    <dgm:pt modelId="{AAB92F7E-A0B5-4F03-9D87-257EEE692C0D}">
      <dgm:prSet custT="1"/>
      <dgm:spPr/>
      <dgm:t>
        <a:bodyPr/>
        <a:lstStyle/>
        <a:p>
          <a:r>
            <a:rPr lang="es-MX" sz="1800" dirty="0">
              <a:latin typeface="Montserrat" panose="00000500000000000000" pitchFamily="50" charset="0"/>
            </a:rPr>
            <a:t>Presenta durante el seguimiento lesiones o un aumento mayor a 4 veces en los títulos o 2 diluciones con respecto a la prueba inicial; o pacientes que reciben el tratamiento adecuado para sífilis primaria o secundaria y 6 meses después no hay descenso de los títulos mayor a 4 veces o 2 diluciones o con sífilis latentes 12 meses después.</a:t>
          </a:r>
          <a:endParaRPr lang="es-CO" sz="1800" dirty="0">
            <a:latin typeface="Montserrat" panose="00000500000000000000" pitchFamily="50" charset="0"/>
          </a:endParaRPr>
        </a:p>
      </dgm:t>
    </dgm:pt>
    <dgm:pt modelId="{E38DA668-579F-48CA-A03C-391158E6329A}" type="parTrans" cxnId="{4B97144E-0DFD-4911-BF10-DAA63631BB02}">
      <dgm:prSet/>
      <dgm:spPr/>
      <dgm:t>
        <a:bodyPr/>
        <a:lstStyle/>
        <a:p>
          <a:endParaRPr lang="es-CO" sz="1600">
            <a:latin typeface="Montserrat" panose="00000500000000000000" pitchFamily="50" charset="0"/>
          </a:endParaRPr>
        </a:p>
      </dgm:t>
    </dgm:pt>
    <dgm:pt modelId="{E17135BA-36CF-4CFE-B84B-DD4F058C34B7}" type="sibTrans" cxnId="{4B97144E-0DFD-4911-BF10-DAA63631BB02}">
      <dgm:prSet/>
      <dgm:spPr/>
      <dgm:t>
        <a:bodyPr/>
        <a:lstStyle/>
        <a:p>
          <a:endParaRPr lang="es-CO" sz="1600">
            <a:latin typeface="Montserrat" panose="00000500000000000000" pitchFamily="50" charset="0"/>
          </a:endParaRPr>
        </a:p>
      </dgm:t>
    </dgm:pt>
    <dgm:pt modelId="{40810FF5-38A1-4CB1-B38D-C470E9171221}">
      <dgm:prSet custT="1"/>
      <dgm:spPr/>
      <dgm:t>
        <a:bodyPr/>
        <a:lstStyle/>
        <a:p>
          <a:r>
            <a:rPr lang="es-MX" sz="2000" dirty="0">
              <a:latin typeface="Montserrat" panose="00000500000000000000" pitchFamily="50" charset="0"/>
            </a:rPr>
            <a:t>Caso confirmado:</a:t>
          </a:r>
          <a:endParaRPr lang="es-CO" sz="2000" dirty="0">
            <a:latin typeface="Montserrat" panose="00000500000000000000" pitchFamily="50" charset="0"/>
          </a:endParaRPr>
        </a:p>
      </dgm:t>
    </dgm:pt>
    <dgm:pt modelId="{0C59C42C-32AC-4EB5-BEE3-A3A7F0787C39}" type="parTrans" cxnId="{B0443E0F-897B-48D3-B0A1-28DC5AE0FBB5}">
      <dgm:prSet/>
      <dgm:spPr/>
      <dgm:t>
        <a:bodyPr/>
        <a:lstStyle/>
        <a:p>
          <a:endParaRPr lang="es-CO" sz="1600">
            <a:latin typeface="Montserrat" panose="00000500000000000000" pitchFamily="50" charset="0"/>
          </a:endParaRPr>
        </a:p>
      </dgm:t>
    </dgm:pt>
    <dgm:pt modelId="{288E8EED-A6E7-4669-9DFF-91ED965FA164}" type="sibTrans" cxnId="{B0443E0F-897B-48D3-B0A1-28DC5AE0FBB5}">
      <dgm:prSet/>
      <dgm:spPr/>
      <dgm:t>
        <a:bodyPr/>
        <a:lstStyle/>
        <a:p>
          <a:endParaRPr lang="es-CO" sz="1600">
            <a:latin typeface="Montserrat" panose="00000500000000000000" pitchFamily="50" charset="0"/>
          </a:endParaRPr>
        </a:p>
      </dgm:t>
    </dgm:pt>
    <dgm:pt modelId="{F00ADDE8-F538-402D-BCDC-5DB56F66E4FE}">
      <dgm:prSet phldrT="[Texto]" custT="1"/>
      <dgm:spPr/>
      <dgm:t>
        <a:bodyPr/>
        <a:lstStyle/>
        <a:p>
          <a:r>
            <a:rPr lang="es-MX" sz="1800" dirty="0">
              <a:latin typeface="Montserrat" panose="00000500000000000000" pitchFamily="50" charset="0"/>
            </a:rPr>
            <a:t>Gestante, puérpera o postaborto en los últimos 40 días con o sin signos clínicos de enfermedad con una prueba rápida positiva quien no haya recibido tratamiento adecuado. Se debe solicitar prueba no treponémica. No se tiene que notificar al </a:t>
          </a:r>
          <a:r>
            <a:rPr lang="es-MX" sz="1800" dirty="0" err="1">
              <a:latin typeface="Montserrat" panose="00000500000000000000" pitchFamily="50" charset="0"/>
            </a:rPr>
            <a:t>sivigila</a:t>
          </a:r>
          <a:r>
            <a:rPr lang="es-MX" sz="1800" dirty="0">
              <a:latin typeface="Montserrat" panose="00000500000000000000" pitchFamily="50" charset="0"/>
            </a:rPr>
            <a:t>.</a:t>
          </a:r>
          <a:endParaRPr lang="es-CO" sz="1800" dirty="0">
            <a:latin typeface="Montserrat" panose="00000500000000000000" pitchFamily="50" charset="0"/>
          </a:endParaRPr>
        </a:p>
      </dgm:t>
    </dgm:pt>
    <dgm:pt modelId="{5960EA6F-B4C2-43CD-BC26-856F60EE8711}" type="parTrans" cxnId="{90E1460E-FCB7-416D-B1DA-BD880CECE534}">
      <dgm:prSet/>
      <dgm:spPr/>
      <dgm:t>
        <a:bodyPr/>
        <a:lstStyle/>
        <a:p>
          <a:endParaRPr lang="es-CO" sz="1600">
            <a:latin typeface="Montserrat" panose="00000500000000000000" pitchFamily="50" charset="0"/>
          </a:endParaRPr>
        </a:p>
      </dgm:t>
    </dgm:pt>
    <dgm:pt modelId="{7AFDEDCF-375C-440F-8ADF-A30301716E66}" type="sibTrans" cxnId="{90E1460E-FCB7-416D-B1DA-BD880CECE534}">
      <dgm:prSet/>
      <dgm:spPr/>
      <dgm:t>
        <a:bodyPr/>
        <a:lstStyle/>
        <a:p>
          <a:endParaRPr lang="es-CO" sz="1600">
            <a:latin typeface="Montserrat" panose="00000500000000000000" pitchFamily="50" charset="0"/>
          </a:endParaRPr>
        </a:p>
      </dgm:t>
    </dgm:pt>
    <dgm:pt modelId="{AC09CA0E-4FEF-490F-B7E2-C4C6A7525123}">
      <dgm:prSet custT="1"/>
      <dgm:spPr/>
      <dgm:t>
        <a:bodyPr/>
        <a:lstStyle/>
        <a:p>
          <a:r>
            <a:rPr lang="es-MX" sz="2000" dirty="0">
              <a:latin typeface="Montserrat" panose="00000500000000000000" pitchFamily="50" charset="0"/>
            </a:rPr>
            <a:t>Reinfección:</a:t>
          </a:r>
          <a:endParaRPr lang="es-CO" sz="2000" dirty="0">
            <a:latin typeface="Montserrat" panose="00000500000000000000" pitchFamily="50" charset="0"/>
          </a:endParaRPr>
        </a:p>
      </dgm:t>
    </dgm:pt>
    <dgm:pt modelId="{505FE012-1A08-404C-8196-447E230E70E4}" type="parTrans" cxnId="{CF6867E7-45E5-4733-99C3-4D018113AD46}">
      <dgm:prSet/>
      <dgm:spPr/>
      <dgm:t>
        <a:bodyPr/>
        <a:lstStyle/>
        <a:p>
          <a:endParaRPr lang="es-CO" sz="1600">
            <a:latin typeface="Montserrat" panose="00000500000000000000" pitchFamily="50" charset="0"/>
          </a:endParaRPr>
        </a:p>
      </dgm:t>
    </dgm:pt>
    <dgm:pt modelId="{46AFEB6A-698A-4F6D-AFD7-514476E3531A}" type="sibTrans" cxnId="{CF6867E7-45E5-4733-99C3-4D018113AD46}">
      <dgm:prSet/>
      <dgm:spPr/>
      <dgm:t>
        <a:bodyPr/>
        <a:lstStyle/>
        <a:p>
          <a:endParaRPr lang="es-CO" sz="1600">
            <a:latin typeface="Montserrat" panose="00000500000000000000" pitchFamily="50" charset="0"/>
          </a:endParaRPr>
        </a:p>
      </dgm:t>
    </dgm:pt>
    <dgm:pt modelId="{2019BA9B-4491-4818-8246-EF1C1D1E9322}">
      <dgm:prSet custT="1"/>
      <dgm:spPr/>
      <dgm:t>
        <a:bodyPr/>
        <a:lstStyle/>
        <a:p>
          <a:r>
            <a:rPr lang="es-MX" sz="1800" dirty="0">
              <a:latin typeface="Montserrat" panose="00000500000000000000" pitchFamily="50" charset="0"/>
            </a:rPr>
            <a:t>Lo mismo que la anterior, pero con prueba no </a:t>
          </a:r>
          <a:r>
            <a:rPr lang="es-MX" sz="1800" dirty="0" err="1">
              <a:latin typeface="Montserrat" panose="00000500000000000000" pitchFamily="50" charset="0"/>
            </a:rPr>
            <a:t>treponemica</a:t>
          </a:r>
          <a:r>
            <a:rPr lang="es-MX" sz="1800" dirty="0">
              <a:latin typeface="Montserrat" panose="00000500000000000000" pitchFamily="50" charset="0"/>
            </a:rPr>
            <a:t> positiva independiente del número de </a:t>
          </a:r>
          <a:r>
            <a:rPr lang="es-MX" sz="1800" dirty="0" err="1">
              <a:latin typeface="Montserrat" panose="00000500000000000000" pitchFamily="50" charset="0"/>
            </a:rPr>
            <a:t>dills</a:t>
          </a:r>
          <a:r>
            <a:rPr lang="es-MX" sz="1800" dirty="0">
              <a:latin typeface="Montserrat" panose="00000500000000000000" pitchFamily="50" charset="0"/>
            </a:rPr>
            <a:t>. Se debe notificar al </a:t>
          </a:r>
          <a:r>
            <a:rPr lang="es-MX" sz="1800" dirty="0" err="1">
              <a:latin typeface="Montserrat" panose="00000500000000000000" pitchFamily="50" charset="0"/>
            </a:rPr>
            <a:t>sivigila</a:t>
          </a:r>
          <a:r>
            <a:rPr lang="es-MX" sz="1800" dirty="0">
              <a:latin typeface="Montserrat" panose="00000500000000000000" pitchFamily="50" charset="0"/>
            </a:rPr>
            <a:t>. </a:t>
          </a:r>
          <a:endParaRPr lang="es-CO" sz="1800" dirty="0">
            <a:latin typeface="Montserrat" panose="00000500000000000000" pitchFamily="50" charset="0"/>
          </a:endParaRPr>
        </a:p>
      </dgm:t>
    </dgm:pt>
    <dgm:pt modelId="{57645FAE-4CB7-4A8E-A88E-88B96ACEC12E}" type="parTrans" cxnId="{73225C71-AFE4-48CA-AD61-05E6D98CC389}">
      <dgm:prSet/>
      <dgm:spPr/>
      <dgm:t>
        <a:bodyPr/>
        <a:lstStyle/>
        <a:p>
          <a:endParaRPr lang="es-CO" sz="1600">
            <a:latin typeface="Montserrat" panose="00000500000000000000" pitchFamily="50" charset="0"/>
          </a:endParaRPr>
        </a:p>
      </dgm:t>
    </dgm:pt>
    <dgm:pt modelId="{379D5032-344F-409F-8D10-3AEC312C2285}" type="sibTrans" cxnId="{73225C71-AFE4-48CA-AD61-05E6D98CC389}">
      <dgm:prSet/>
      <dgm:spPr/>
      <dgm:t>
        <a:bodyPr/>
        <a:lstStyle/>
        <a:p>
          <a:endParaRPr lang="es-CO" sz="1600">
            <a:latin typeface="Montserrat" panose="00000500000000000000" pitchFamily="50" charset="0"/>
          </a:endParaRPr>
        </a:p>
      </dgm:t>
    </dgm:pt>
    <dgm:pt modelId="{6F187359-966B-4F78-AEAE-AF5A65B9ADF6}" type="pres">
      <dgm:prSet presAssocID="{1E74801B-EAF9-48BF-A08E-E04C2A9BC798}" presName="linear" presStyleCnt="0">
        <dgm:presLayoutVars>
          <dgm:animLvl val="lvl"/>
          <dgm:resizeHandles val="exact"/>
        </dgm:presLayoutVars>
      </dgm:prSet>
      <dgm:spPr/>
    </dgm:pt>
    <dgm:pt modelId="{39C81499-E493-4A0C-8B8F-66381C26B970}" type="pres">
      <dgm:prSet presAssocID="{B4996E5A-709B-4C5D-B4DA-16034A54861A}" presName="parentText" presStyleLbl="node1" presStyleIdx="0" presStyleCnt="3" custScaleY="58796" custLinFactNeighborX="-396" custLinFactNeighborY="3590">
        <dgm:presLayoutVars>
          <dgm:chMax val="0"/>
          <dgm:bulletEnabled val="1"/>
        </dgm:presLayoutVars>
      </dgm:prSet>
      <dgm:spPr/>
    </dgm:pt>
    <dgm:pt modelId="{8B496B9C-2CCA-4314-BC87-310518BEB584}" type="pres">
      <dgm:prSet presAssocID="{B4996E5A-709B-4C5D-B4DA-16034A54861A}" presName="childText" presStyleLbl="revTx" presStyleIdx="0" presStyleCnt="3">
        <dgm:presLayoutVars>
          <dgm:bulletEnabled val="1"/>
        </dgm:presLayoutVars>
      </dgm:prSet>
      <dgm:spPr/>
    </dgm:pt>
    <dgm:pt modelId="{0BB0AE0E-F0C7-4699-8955-94692AFF4377}" type="pres">
      <dgm:prSet presAssocID="{40810FF5-38A1-4CB1-B38D-C470E9171221}" presName="parentText" presStyleLbl="node1" presStyleIdx="1" presStyleCnt="3" custScaleY="59084">
        <dgm:presLayoutVars>
          <dgm:chMax val="0"/>
          <dgm:bulletEnabled val="1"/>
        </dgm:presLayoutVars>
      </dgm:prSet>
      <dgm:spPr/>
    </dgm:pt>
    <dgm:pt modelId="{BAFF729D-46FA-4AD3-B639-3FF85867BB31}" type="pres">
      <dgm:prSet presAssocID="{40810FF5-38A1-4CB1-B38D-C470E9171221}" presName="childText" presStyleLbl="revTx" presStyleIdx="1" presStyleCnt="3">
        <dgm:presLayoutVars>
          <dgm:bulletEnabled val="1"/>
        </dgm:presLayoutVars>
      </dgm:prSet>
      <dgm:spPr/>
    </dgm:pt>
    <dgm:pt modelId="{0087A426-0DBF-420E-871E-2BF605418E47}" type="pres">
      <dgm:prSet presAssocID="{AC09CA0E-4FEF-490F-B7E2-C4C6A7525123}" presName="parentText" presStyleLbl="node1" presStyleIdx="2" presStyleCnt="3" custScaleY="56176">
        <dgm:presLayoutVars>
          <dgm:chMax val="0"/>
          <dgm:bulletEnabled val="1"/>
        </dgm:presLayoutVars>
      </dgm:prSet>
      <dgm:spPr/>
    </dgm:pt>
    <dgm:pt modelId="{E69E53BE-9C65-4BBA-808A-83E16346BB1B}" type="pres">
      <dgm:prSet presAssocID="{AC09CA0E-4FEF-490F-B7E2-C4C6A7525123}" presName="childText" presStyleLbl="revTx" presStyleIdx="2" presStyleCnt="3">
        <dgm:presLayoutVars>
          <dgm:bulletEnabled val="1"/>
        </dgm:presLayoutVars>
      </dgm:prSet>
      <dgm:spPr/>
    </dgm:pt>
  </dgm:ptLst>
  <dgm:cxnLst>
    <dgm:cxn modelId="{90E1460E-FCB7-416D-B1DA-BD880CECE534}" srcId="{B4996E5A-709B-4C5D-B4DA-16034A54861A}" destId="{F00ADDE8-F538-402D-BCDC-5DB56F66E4FE}" srcOrd="0" destOrd="0" parTransId="{5960EA6F-B4C2-43CD-BC26-856F60EE8711}" sibTransId="{7AFDEDCF-375C-440F-8ADF-A30301716E66}"/>
    <dgm:cxn modelId="{B0443E0F-897B-48D3-B0A1-28DC5AE0FBB5}" srcId="{1E74801B-EAF9-48BF-A08E-E04C2A9BC798}" destId="{40810FF5-38A1-4CB1-B38D-C470E9171221}" srcOrd="1" destOrd="0" parTransId="{0C59C42C-32AC-4EB5-BEE3-A3A7F0787C39}" sibTransId="{288E8EED-A6E7-4669-9DFF-91ED965FA164}"/>
    <dgm:cxn modelId="{6F9CE314-3881-410C-A26B-2FF72F883597}" type="presOf" srcId="{F00ADDE8-F538-402D-BCDC-5DB56F66E4FE}" destId="{8B496B9C-2CCA-4314-BC87-310518BEB584}" srcOrd="0" destOrd="0" presId="urn:microsoft.com/office/officeart/2005/8/layout/vList2"/>
    <dgm:cxn modelId="{D848E535-B33F-4217-80BC-139161E7ECF6}" type="presOf" srcId="{2019BA9B-4491-4818-8246-EF1C1D1E9322}" destId="{BAFF729D-46FA-4AD3-B639-3FF85867BB31}" srcOrd="0" destOrd="0" presId="urn:microsoft.com/office/officeart/2005/8/layout/vList2"/>
    <dgm:cxn modelId="{4B97144E-0DFD-4911-BF10-DAA63631BB02}" srcId="{AC09CA0E-4FEF-490F-B7E2-C4C6A7525123}" destId="{AAB92F7E-A0B5-4F03-9D87-257EEE692C0D}" srcOrd="0" destOrd="0" parTransId="{E38DA668-579F-48CA-A03C-391158E6329A}" sibTransId="{E17135BA-36CF-4CFE-B84B-DD4F058C34B7}"/>
    <dgm:cxn modelId="{73225C71-AFE4-48CA-AD61-05E6D98CC389}" srcId="{40810FF5-38A1-4CB1-B38D-C470E9171221}" destId="{2019BA9B-4491-4818-8246-EF1C1D1E9322}" srcOrd="0" destOrd="0" parTransId="{57645FAE-4CB7-4A8E-A88E-88B96ACEC12E}" sibTransId="{379D5032-344F-409F-8D10-3AEC312C2285}"/>
    <dgm:cxn modelId="{7F267851-96B3-4D46-9A77-07511FF9E682}" type="presOf" srcId="{AC09CA0E-4FEF-490F-B7E2-C4C6A7525123}" destId="{0087A426-0DBF-420E-871E-2BF605418E47}" srcOrd="0" destOrd="0" presId="urn:microsoft.com/office/officeart/2005/8/layout/vList2"/>
    <dgm:cxn modelId="{8495267A-B195-4619-87EE-F3E442B91613}" type="presOf" srcId="{40810FF5-38A1-4CB1-B38D-C470E9171221}" destId="{0BB0AE0E-F0C7-4699-8955-94692AFF4377}" srcOrd="0" destOrd="0" presId="urn:microsoft.com/office/officeart/2005/8/layout/vList2"/>
    <dgm:cxn modelId="{8DC6AC7D-69F2-43BF-A999-D952C3312CC4}" type="presOf" srcId="{AAB92F7E-A0B5-4F03-9D87-257EEE692C0D}" destId="{E69E53BE-9C65-4BBA-808A-83E16346BB1B}" srcOrd="0" destOrd="0" presId="urn:microsoft.com/office/officeart/2005/8/layout/vList2"/>
    <dgm:cxn modelId="{8641EDC2-CF9D-432D-89B2-38CA49644F30}" srcId="{1E74801B-EAF9-48BF-A08E-E04C2A9BC798}" destId="{B4996E5A-709B-4C5D-B4DA-16034A54861A}" srcOrd="0" destOrd="0" parTransId="{B1D2BEF7-7294-48E1-BCBE-BF85728BFB76}" sibTransId="{F17E9FA5-D6E7-4AA5-BEF3-85CDF079A62E}"/>
    <dgm:cxn modelId="{B55FB1D7-7B63-405C-8B48-A0B6DA30F9E7}" type="presOf" srcId="{1E74801B-EAF9-48BF-A08E-E04C2A9BC798}" destId="{6F187359-966B-4F78-AEAE-AF5A65B9ADF6}" srcOrd="0" destOrd="0" presId="urn:microsoft.com/office/officeart/2005/8/layout/vList2"/>
    <dgm:cxn modelId="{CF6867E7-45E5-4733-99C3-4D018113AD46}" srcId="{1E74801B-EAF9-48BF-A08E-E04C2A9BC798}" destId="{AC09CA0E-4FEF-490F-B7E2-C4C6A7525123}" srcOrd="2" destOrd="0" parTransId="{505FE012-1A08-404C-8196-447E230E70E4}" sibTransId="{46AFEB6A-698A-4F6D-AFD7-514476E3531A}"/>
    <dgm:cxn modelId="{0077C0FE-D1F2-44AC-A105-AA60B185DC95}" type="presOf" srcId="{B4996E5A-709B-4C5D-B4DA-16034A54861A}" destId="{39C81499-E493-4A0C-8B8F-66381C26B970}" srcOrd="0" destOrd="0" presId="urn:microsoft.com/office/officeart/2005/8/layout/vList2"/>
    <dgm:cxn modelId="{AC21C9D8-74EE-4655-A2B7-E779A8A73F04}" type="presParOf" srcId="{6F187359-966B-4F78-AEAE-AF5A65B9ADF6}" destId="{39C81499-E493-4A0C-8B8F-66381C26B970}" srcOrd="0" destOrd="0" presId="urn:microsoft.com/office/officeart/2005/8/layout/vList2"/>
    <dgm:cxn modelId="{FE4BA565-BD94-4155-A33F-C0C088A9EE07}" type="presParOf" srcId="{6F187359-966B-4F78-AEAE-AF5A65B9ADF6}" destId="{8B496B9C-2CCA-4314-BC87-310518BEB584}" srcOrd="1" destOrd="0" presId="urn:microsoft.com/office/officeart/2005/8/layout/vList2"/>
    <dgm:cxn modelId="{B11F555A-38EF-48B8-88FA-1BD8B58906D2}" type="presParOf" srcId="{6F187359-966B-4F78-AEAE-AF5A65B9ADF6}" destId="{0BB0AE0E-F0C7-4699-8955-94692AFF4377}" srcOrd="2" destOrd="0" presId="urn:microsoft.com/office/officeart/2005/8/layout/vList2"/>
    <dgm:cxn modelId="{EC792CAE-C24D-4BCC-95A9-9648D3AD2B4E}" type="presParOf" srcId="{6F187359-966B-4F78-AEAE-AF5A65B9ADF6}" destId="{BAFF729D-46FA-4AD3-B639-3FF85867BB31}" srcOrd="3" destOrd="0" presId="urn:microsoft.com/office/officeart/2005/8/layout/vList2"/>
    <dgm:cxn modelId="{0F46523D-08FD-4D89-9D50-CBB9C8715DB5}" type="presParOf" srcId="{6F187359-966B-4F78-AEAE-AF5A65B9ADF6}" destId="{0087A426-0DBF-420E-871E-2BF605418E47}" srcOrd="4" destOrd="0" presId="urn:microsoft.com/office/officeart/2005/8/layout/vList2"/>
    <dgm:cxn modelId="{A9C75E0A-C81B-4163-8D09-D34CD1035F20}" type="presParOf" srcId="{6F187359-966B-4F78-AEAE-AF5A65B9ADF6}" destId="{E69E53BE-9C65-4BBA-808A-83E16346BB1B}"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6DE880-1EDF-4594-BA03-D09771267ED5}"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s-CO"/>
        </a:p>
      </dgm:t>
    </dgm:pt>
    <dgm:pt modelId="{7A401DF9-447A-475B-AE85-79684A978B14}">
      <dgm:prSet phldrT="[Texto]" custT="1"/>
      <dgm:spPr/>
      <dgm:t>
        <a:bodyPr/>
        <a:lstStyle/>
        <a:p>
          <a:r>
            <a:rPr lang="es-CO" sz="1600">
              <a:latin typeface="Montserrat" panose="00000500000000000000" pitchFamily="50" charset="0"/>
            </a:rPr>
            <a:t>Madre sin tratamiento adecuado.</a:t>
          </a:r>
        </a:p>
      </dgm:t>
    </dgm:pt>
    <dgm:pt modelId="{5122730D-4EC3-4A5B-992D-8AC1F7AEEAB1}" type="parTrans" cxnId="{AD735BCC-479B-4EE4-BB70-C61C8636A7DA}">
      <dgm:prSet/>
      <dgm:spPr/>
      <dgm:t>
        <a:bodyPr/>
        <a:lstStyle/>
        <a:p>
          <a:endParaRPr lang="es-CO" sz="2000">
            <a:latin typeface="Montserrat" panose="00000500000000000000" pitchFamily="50" charset="0"/>
          </a:endParaRPr>
        </a:p>
      </dgm:t>
    </dgm:pt>
    <dgm:pt modelId="{35E73074-1E30-4F58-924F-500CD4FD429D}" type="sibTrans" cxnId="{AD735BCC-479B-4EE4-BB70-C61C8636A7DA}">
      <dgm:prSet/>
      <dgm:spPr/>
      <dgm:t>
        <a:bodyPr/>
        <a:lstStyle/>
        <a:p>
          <a:endParaRPr lang="es-CO" sz="2000">
            <a:latin typeface="Montserrat" panose="00000500000000000000" pitchFamily="50" charset="0"/>
          </a:endParaRPr>
        </a:p>
      </dgm:t>
    </dgm:pt>
    <dgm:pt modelId="{6FB52B40-C827-45C4-BE3A-F211573E024F}">
      <dgm:prSet custT="1"/>
      <dgm:spPr/>
      <dgm:t>
        <a:bodyPr/>
        <a:lstStyle/>
        <a:p>
          <a:r>
            <a:rPr lang="es-CO" sz="1600" dirty="0">
              <a:latin typeface="Montserrat" panose="00000500000000000000" pitchFamily="50" charset="0"/>
            </a:rPr>
            <a:t>Títulos 4 veces mayor o 2 diluciones que los de la madre. </a:t>
          </a:r>
        </a:p>
      </dgm:t>
    </dgm:pt>
    <dgm:pt modelId="{18F6803E-F6E3-42AD-BE55-08DFC1464DF0}" type="parTrans" cxnId="{AF93E439-CDA7-45ED-85AF-0F1F9A3EB4AC}">
      <dgm:prSet/>
      <dgm:spPr/>
      <dgm:t>
        <a:bodyPr/>
        <a:lstStyle/>
        <a:p>
          <a:endParaRPr lang="es-CO" sz="2000">
            <a:latin typeface="Montserrat" panose="00000500000000000000" pitchFamily="50" charset="0"/>
          </a:endParaRPr>
        </a:p>
      </dgm:t>
    </dgm:pt>
    <dgm:pt modelId="{CA4E75FD-0205-4327-A500-49C0EDD9EAE2}" type="sibTrans" cxnId="{AF93E439-CDA7-45ED-85AF-0F1F9A3EB4AC}">
      <dgm:prSet/>
      <dgm:spPr/>
      <dgm:t>
        <a:bodyPr/>
        <a:lstStyle/>
        <a:p>
          <a:endParaRPr lang="es-CO" sz="2000">
            <a:latin typeface="Montserrat" panose="00000500000000000000" pitchFamily="50" charset="0"/>
          </a:endParaRPr>
        </a:p>
      </dgm:t>
    </dgm:pt>
    <dgm:pt modelId="{52F1C208-3994-42F8-BC4B-860BFC0333C1}">
      <dgm:prSet custT="1"/>
      <dgm:spPr/>
      <dgm:t>
        <a:bodyPr/>
        <a:lstStyle/>
        <a:p>
          <a:r>
            <a:rPr lang="es-CO" sz="1600" dirty="0">
              <a:latin typeface="Montserrat" panose="00000500000000000000" pitchFamily="50" charset="0"/>
            </a:rPr>
            <a:t>Neonato con signos clínicos sugestivos de sífilis o alteraciones en paraclínicos.</a:t>
          </a:r>
        </a:p>
      </dgm:t>
    </dgm:pt>
    <dgm:pt modelId="{804A892D-1913-4292-BC43-629914172C11}" type="parTrans" cxnId="{87E648AF-FB81-486C-B5EE-60A7ECE565E6}">
      <dgm:prSet/>
      <dgm:spPr/>
      <dgm:t>
        <a:bodyPr/>
        <a:lstStyle/>
        <a:p>
          <a:endParaRPr lang="es-CO" sz="2000">
            <a:latin typeface="Montserrat" panose="00000500000000000000" pitchFamily="50" charset="0"/>
          </a:endParaRPr>
        </a:p>
      </dgm:t>
    </dgm:pt>
    <dgm:pt modelId="{FF5D58D1-48EA-495A-8F03-047EBFDAEE89}" type="sibTrans" cxnId="{87E648AF-FB81-486C-B5EE-60A7ECE565E6}">
      <dgm:prSet/>
      <dgm:spPr/>
      <dgm:t>
        <a:bodyPr/>
        <a:lstStyle/>
        <a:p>
          <a:endParaRPr lang="es-CO" sz="2000">
            <a:latin typeface="Montserrat" panose="00000500000000000000" pitchFamily="50" charset="0"/>
          </a:endParaRPr>
        </a:p>
      </dgm:t>
    </dgm:pt>
    <dgm:pt modelId="{7F94C398-736C-4BEF-A4AC-DADED32ACCCA}">
      <dgm:prSet custT="1"/>
      <dgm:spPr/>
      <dgm:t>
        <a:bodyPr/>
        <a:lstStyle/>
        <a:p>
          <a:r>
            <a:rPr lang="es-CO" sz="1600" dirty="0">
              <a:latin typeface="Montserrat" panose="00000500000000000000" pitchFamily="50" charset="0"/>
            </a:rPr>
            <a:t>Demostración de treponema en campo oscuro, </a:t>
          </a:r>
          <a:r>
            <a:rPr lang="es-CO" sz="1600" dirty="0" err="1">
              <a:latin typeface="Montserrat" panose="00000500000000000000" pitchFamily="50" charset="0"/>
            </a:rPr>
            <a:t>inmunofluorescencia</a:t>
          </a:r>
          <a:r>
            <a:rPr lang="es-CO" sz="1600" dirty="0">
              <a:latin typeface="Montserrat" panose="00000500000000000000" pitchFamily="50" charset="0"/>
            </a:rPr>
            <a:t> u otra coloración de muestra de: cordón, placenta, secreciones, lesiones o necropsia.</a:t>
          </a:r>
        </a:p>
      </dgm:t>
    </dgm:pt>
    <dgm:pt modelId="{3C78A8E5-8413-4290-9A35-4100E0E0F982}" type="parTrans" cxnId="{1CA00F7A-6C8B-4781-BC3C-2CB729CA5FAB}">
      <dgm:prSet/>
      <dgm:spPr/>
      <dgm:t>
        <a:bodyPr/>
        <a:lstStyle/>
        <a:p>
          <a:endParaRPr lang="es-CO" sz="2000">
            <a:latin typeface="Montserrat" panose="00000500000000000000" pitchFamily="50" charset="0"/>
          </a:endParaRPr>
        </a:p>
      </dgm:t>
    </dgm:pt>
    <dgm:pt modelId="{98CB60FE-8E4D-4A89-A40D-6492A9123D9D}" type="sibTrans" cxnId="{1CA00F7A-6C8B-4781-BC3C-2CB729CA5FAB}">
      <dgm:prSet/>
      <dgm:spPr/>
      <dgm:t>
        <a:bodyPr/>
        <a:lstStyle/>
        <a:p>
          <a:endParaRPr lang="es-CO" sz="2000">
            <a:latin typeface="Montserrat" panose="00000500000000000000" pitchFamily="50" charset="0"/>
          </a:endParaRPr>
        </a:p>
      </dgm:t>
    </dgm:pt>
    <dgm:pt modelId="{A0824423-F2CD-4D59-911E-9D32BB590FE4}" type="pres">
      <dgm:prSet presAssocID="{C46DE880-1EDF-4594-BA03-D09771267ED5}" presName="diagram" presStyleCnt="0">
        <dgm:presLayoutVars>
          <dgm:dir/>
          <dgm:resizeHandles val="exact"/>
        </dgm:presLayoutVars>
      </dgm:prSet>
      <dgm:spPr/>
    </dgm:pt>
    <dgm:pt modelId="{328AA328-8EB1-42DF-951E-E8DFD4FB5422}" type="pres">
      <dgm:prSet presAssocID="{7A401DF9-447A-475B-AE85-79684A978B14}" presName="node" presStyleLbl="node1" presStyleIdx="0" presStyleCnt="4">
        <dgm:presLayoutVars>
          <dgm:bulletEnabled val="1"/>
        </dgm:presLayoutVars>
      </dgm:prSet>
      <dgm:spPr/>
    </dgm:pt>
    <dgm:pt modelId="{D25177E9-BFC4-4785-9AB9-567460FD2A6F}" type="pres">
      <dgm:prSet presAssocID="{35E73074-1E30-4F58-924F-500CD4FD429D}" presName="sibTrans" presStyleCnt="0"/>
      <dgm:spPr/>
    </dgm:pt>
    <dgm:pt modelId="{21D03145-8E49-49AD-8222-C3F2D167CCD0}" type="pres">
      <dgm:prSet presAssocID="{6FB52B40-C827-45C4-BE3A-F211573E024F}" presName="node" presStyleLbl="node1" presStyleIdx="1" presStyleCnt="4">
        <dgm:presLayoutVars>
          <dgm:bulletEnabled val="1"/>
        </dgm:presLayoutVars>
      </dgm:prSet>
      <dgm:spPr/>
    </dgm:pt>
    <dgm:pt modelId="{5D349EAD-CAAA-4373-BBB1-84B37F837D60}" type="pres">
      <dgm:prSet presAssocID="{CA4E75FD-0205-4327-A500-49C0EDD9EAE2}" presName="sibTrans" presStyleCnt="0"/>
      <dgm:spPr/>
    </dgm:pt>
    <dgm:pt modelId="{96BF172E-8934-4171-B9F8-7C748DA0B2C4}" type="pres">
      <dgm:prSet presAssocID="{52F1C208-3994-42F8-BC4B-860BFC0333C1}" presName="node" presStyleLbl="node1" presStyleIdx="2" presStyleCnt="4">
        <dgm:presLayoutVars>
          <dgm:bulletEnabled val="1"/>
        </dgm:presLayoutVars>
      </dgm:prSet>
      <dgm:spPr/>
    </dgm:pt>
    <dgm:pt modelId="{D3850FF7-618A-4352-996C-21C3E364015B}" type="pres">
      <dgm:prSet presAssocID="{FF5D58D1-48EA-495A-8F03-047EBFDAEE89}" presName="sibTrans" presStyleCnt="0"/>
      <dgm:spPr/>
    </dgm:pt>
    <dgm:pt modelId="{77C4E600-572D-4C6C-991B-159FEC1E8C3D}" type="pres">
      <dgm:prSet presAssocID="{7F94C398-736C-4BEF-A4AC-DADED32ACCCA}" presName="node" presStyleLbl="node1" presStyleIdx="3" presStyleCnt="4">
        <dgm:presLayoutVars>
          <dgm:bulletEnabled val="1"/>
        </dgm:presLayoutVars>
      </dgm:prSet>
      <dgm:spPr/>
    </dgm:pt>
  </dgm:ptLst>
  <dgm:cxnLst>
    <dgm:cxn modelId="{971C252F-1BBD-417B-BC17-67D434E52BE0}" type="presOf" srcId="{52F1C208-3994-42F8-BC4B-860BFC0333C1}" destId="{96BF172E-8934-4171-B9F8-7C748DA0B2C4}" srcOrd="0" destOrd="0" presId="urn:microsoft.com/office/officeart/2005/8/layout/default"/>
    <dgm:cxn modelId="{AF93E439-CDA7-45ED-85AF-0F1F9A3EB4AC}" srcId="{C46DE880-1EDF-4594-BA03-D09771267ED5}" destId="{6FB52B40-C827-45C4-BE3A-F211573E024F}" srcOrd="1" destOrd="0" parTransId="{18F6803E-F6E3-42AD-BE55-08DFC1464DF0}" sibTransId="{CA4E75FD-0205-4327-A500-49C0EDD9EAE2}"/>
    <dgm:cxn modelId="{6A42A442-BD54-43C3-B970-B12E7CF779AE}" type="presOf" srcId="{6FB52B40-C827-45C4-BE3A-F211573E024F}" destId="{21D03145-8E49-49AD-8222-C3F2D167CCD0}" srcOrd="0" destOrd="0" presId="urn:microsoft.com/office/officeart/2005/8/layout/default"/>
    <dgm:cxn modelId="{DFD83945-3BB6-4EAC-9845-B666374D7DEB}" type="presOf" srcId="{C46DE880-1EDF-4594-BA03-D09771267ED5}" destId="{A0824423-F2CD-4D59-911E-9D32BB590FE4}" srcOrd="0" destOrd="0" presId="urn:microsoft.com/office/officeart/2005/8/layout/default"/>
    <dgm:cxn modelId="{1CA00F7A-6C8B-4781-BC3C-2CB729CA5FAB}" srcId="{C46DE880-1EDF-4594-BA03-D09771267ED5}" destId="{7F94C398-736C-4BEF-A4AC-DADED32ACCCA}" srcOrd="3" destOrd="0" parTransId="{3C78A8E5-8413-4290-9A35-4100E0E0F982}" sibTransId="{98CB60FE-8E4D-4A89-A40D-6492A9123D9D}"/>
    <dgm:cxn modelId="{B43417A1-37EB-4C84-A52B-48D1584D5843}" type="presOf" srcId="{7F94C398-736C-4BEF-A4AC-DADED32ACCCA}" destId="{77C4E600-572D-4C6C-991B-159FEC1E8C3D}" srcOrd="0" destOrd="0" presId="urn:microsoft.com/office/officeart/2005/8/layout/default"/>
    <dgm:cxn modelId="{87E648AF-FB81-486C-B5EE-60A7ECE565E6}" srcId="{C46DE880-1EDF-4594-BA03-D09771267ED5}" destId="{52F1C208-3994-42F8-BC4B-860BFC0333C1}" srcOrd="2" destOrd="0" parTransId="{804A892D-1913-4292-BC43-629914172C11}" sibTransId="{FF5D58D1-48EA-495A-8F03-047EBFDAEE89}"/>
    <dgm:cxn modelId="{AD735BCC-479B-4EE4-BB70-C61C8636A7DA}" srcId="{C46DE880-1EDF-4594-BA03-D09771267ED5}" destId="{7A401DF9-447A-475B-AE85-79684A978B14}" srcOrd="0" destOrd="0" parTransId="{5122730D-4EC3-4A5B-992D-8AC1F7AEEAB1}" sibTransId="{35E73074-1E30-4F58-924F-500CD4FD429D}"/>
    <dgm:cxn modelId="{CB8073E7-F73D-4741-8CF9-4E9BB3970D53}" type="presOf" srcId="{7A401DF9-447A-475B-AE85-79684A978B14}" destId="{328AA328-8EB1-42DF-951E-E8DFD4FB5422}" srcOrd="0" destOrd="0" presId="urn:microsoft.com/office/officeart/2005/8/layout/default"/>
    <dgm:cxn modelId="{6357AEBA-3F7B-477F-A0F9-8D9E07B19636}" type="presParOf" srcId="{A0824423-F2CD-4D59-911E-9D32BB590FE4}" destId="{328AA328-8EB1-42DF-951E-E8DFD4FB5422}" srcOrd="0" destOrd="0" presId="urn:microsoft.com/office/officeart/2005/8/layout/default"/>
    <dgm:cxn modelId="{8A760A10-3314-41CF-8F52-77E7DE4E3B82}" type="presParOf" srcId="{A0824423-F2CD-4D59-911E-9D32BB590FE4}" destId="{D25177E9-BFC4-4785-9AB9-567460FD2A6F}" srcOrd="1" destOrd="0" presId="urn:microsoft.com/office/officeart/2005/8/layout/default"/>
    <dgm:cxn modelId="{8A35D6C6-BEFF-41F9-9DBF-982D8D709636}" type="presParOf" srcId="{A0824423-F2CD-4D59-911E-9D32BB590FE4}" destId="{21D03145-8E49-49AD-8222-C3F2D167CCD0}" srcOrd="2" destOrd="0" presId="urn:microsoft.com/office/officeart/2005/8/layout/default"/>
    <dgm:cxn modelId="{001CFD79-6097-43AF-8241-E15C885DE941}" type="presParOf" srcId="{A0824423-F2CD-4D59-911E-9D32BB590FE4}" destId="{5D349EAD-CAAA-4373-BBB1-84B37F837D60}" srcOrd="3" destOrd="0" presId="urn:microsoft.com/office/officeart/2005/8/layout/default"/>
    <dgm:cxn modelId="{D5E3D523-5E68-4118-B478-A3933337DFC5}" type="presParOf" srcId="{A0824423-F2CD-4D59-911E-9D32BB590FE4}" destId="{96BF172E-8934-4171-B9F8-7C748DA0B2C4}" srcOrd="4" destOrd="0" presId="urn:microsoft.com/office/officeart/2005/8/layout/default"/>
    <dgm:cxn modelId="{8FE92E98-E06B-471F-AA69-D8182CAA7F4E}" type="presParOf" srcId="{A0824423-F2CD-4D59-911E-9D32BB590FE4}" destId="{D3850FF7-618A-4352-996C-21C3E364015B}" srcOrd="5" destOrd="0" presId="urn:microsoft.com/office/officeart/2005/8/layout/default"/>
    <dgm:cxn modelId="{AA83404C-ADCA-454A-9669-E65F91207004}" type="presParOf" srcId="{A0824423-F2CD-4D59-911E-9D32BB590FE4}" destId="{77C4E600-572D-4C6C-991B-159FEC1E8C3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C81499-E493-4A0C-8B8F-66381C26B970}">
      <dsp:nvSpPr>
        <dsp:cNvPr id="0" name=""/>
        <dsp:cNvSpPr/>
      </dsp:nvSpPr>
      <dsp:spPr>
        <a:xfrm>
          <a:off x="0" y="60580"/>
          <a:ext cx="7376432" cy="3632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kern="1200" dirty="0">
              <a:latin typeface="Montserrat" panose="00000500000000000000" pitchFamily="50" charset="0"/>
            </a:rPr>
            <a:t>Caso probable:</a:t>
          </a:r>
          <a:endParaRPr lang="es-CO" sz="2000" kern="1200" dirty="0">
            <a:latin typeface="Montserrat" panose="00000500000000000000" pitchFamily="50" charset="0"/>
          </a:endParaRPr>
        </a:p>
      </dsp:txBody>
      <dsp:txXfrm>
        <a:off x="17731" y="78311"/>
        <a:ext cx="7340970" cy="327756"/>
      </dsp:txXfrm>
    </dsp:sp>
    <dsp:sp modelId="{8B496B9C-2CCA-4314-BC87-310518BEB584}">
      <dsp:nvSpPr>
        <dsp:cNvPr id="0" name=""/>
        <dsp:cNvSpPr/>
      </dsp:nvSpPr>
      <dsp:spPr>
        <a:xfrm>
          <a:off x="0" y="371073"/>
          <a:ext cx="7376432" cy="1468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202"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MX" sz="1800" kern="1200" dirty="0">
              <a:latin typeface="Montserrat" panose="00000500000000000000" pitchFamily="50" charset="0"/>
            </a:rPr>
            <a:t>Gestante, puérpera o postaborto en los últimos 40 días con o sin signos clínicos de enfermedad con una prueba rápida positiva quien no haya recibido tratamiento adecuado. Se debe solicitar prueba no treponémica. No se tiene que notificar al </a:t>
          </a:r>
          <a:r>
            <a:rPr lang="es-MX" sz="1800" kern="1200" dirty="0" err="1">
              <a:latin typeface="Montserrat" panose="00000500000000000000" pitchFamily="50" charset="0"/>
            </a:rPr>
            <a:t>sivigila</a:t>
          </a:r>
          <a:r>
            <a:rPr lang="es-MX" sz="1800" kern="1200" dirty="0">
              <a:latin typeface="Montserrat" panose="00000500000000000000" pitchFamily="50" charset="0"/>
            </a:rPr>
            <a:t>.</a:t>
          </a:r>
          <a:endParaRPr lang="es-CO" sz="1800" kern="1200" dirty="0">
            <a:latin typeface="Montserrat" panose="00000500000000000000" pitchFamily="50" charset="0"/>
          </a:endParaRPr>
        </a:p>
      </dsp:txBody>
      <dsp:txXfrm>
        <a:off x="0" y="371073"/>
        <a:ext cx="7376432" cy="1468665"/>
      </dsp:txXfrm>
    </dsp:sp>
    <dsp:sp modelId="{0BB0AE0E-F0C7-4699-8955-94692AFF4377}">
      <dsp:nvSpPr>
        <dsp:cNvPr id="0" name=""/>
        <dsp:cNvSpPr/>
      </dsp:nvSpPr>
      <dsp:spPr>
        <a:xfrm>
          <a:off x="0" y="1839738"/>
          <a:ext cx="7376432" cy="3649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kern="1200" dirty="0">
              <a:latin typeface="Montserrat" panose="00000500000000000000" pitchFamily="50" charset="0"/>
            </a:rPr>
            <a:t>Caso confirmado:</a:t>
          </a:r>
          <a:endParaRPr lang="es-CO" sz="2000" kern="1200" dirty="0">
            <a:latin typeface="Montserrat" panose="00000500000000000000" pitchFamily="50" charset="0"/>
          </a:endParaRPr>
        </a:p>
      </dsp:txBody>
      <dsp:txXfrm>
        <a:off x="17818" y="1857556"/>
        <a:ext cx="7340796" cy="329361"/>
      </dsp:txXfrm>
    </dsp:sp>
    <dsp:sp modelId="{BAFF729D-46FA-4AD3-B639-3FF85867BB31}">
      <dsp:nvSpPr>
        <dsp:cNvPr id="0" name=""/>
        <dsp:cNvSpPr/>
      </dsp:nvSpPr>
      <dsp:spPr>
        <a:xfrm>
          <a:off x="0" y="2204736"/>
          <a:ext cx="7376432" cy="905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202"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MX" sz="1800" kern="1200" dirty="0">
              <a:latin typeface="Montserrat" panose="00000500000000000000" pitchFamily="50" charset="0"/>
            </a:rPr>
            <a:t>Lo mismo que la anterior, pero con prueba no </a:t>
          </a:r>
          <a:r>
            <a:rPr lang="es-MX" sz="1800" kern="1200" dirty="0" err="1">
              <a:latin typeface="Montserrat" panose="00000500000000000000" pitchFamily="50" charset="0"/>
            </a:rPr>
            <a:t>treponemica</a:t>
          </a:r>
          <a:r>
            <a:rPr lang="es-MX" sz="1800" kern="1200" dirty="0">
              <a:latin typeface="Montserrat" panose="00000500000000000000" pitchFamily="50" charset="0"/>
            </a:rPr>
            <a:t> positiva independiente del número de </a:t>
          </a:r>
          <a:r>
            <a:rPr lang="es-MX" sz="1800" kern="1200" dirty="0" err="1">
              <a:latin typeface="Montserrat" panose="00000500000000000000" pitchFamily="50" charset="0"/>
            </a:rPr>
            <a:t>dills</a:t>
          </a:r>
          <a:r>
            <a:rPr lang="es-MX" sz="1800" kern="1200" dirty="0">
              <a:latin typeface="Montserrat" panose="00000500000000000000" pitchFamily="50" charset="0"/>
            </a:rPr>
            <a:t>. Se debe notificar al </a:t>
          </a:r>
          <a:r>
            <a:rPr lang="es-MX" sz="1800" kern="1200" dirty="0" err="1">
              <a:latin typeface="Montserrat" panose="00000500000000000000" pitchFamily="50" charset="0"/>
            </a:rPr>
            <a:t>sivigila</a:t>
          </a:r>
          <a:r>
            <a:rPr lang="es-MX" sz="1800" kern="1200" dirty="0">
              <a:latin typeface="Montserrat" panose="00000500000000000000" pitchFamily="50" charset="0"/>
            </a:rPr>
            <a:t>. </a:t>
          </a:r>
          <a:endParaRPr lang="es-CO" sz="1800" kern="1200" dirty="0">
            <a:latin typeface="Montserrat" panose="00000500000000000000" pitchFamily="50" charset="0"/>
          </a:endParaRPr>
        </a:p>
      </dsp:txBody>
      <dsp:txXfrm>
        <a:off x="0" y="2204736"/>
        <a:ext cx="7376432" cy="905107"/>
      </dsp:txXfrm>
    </dsp:sp>
    <dsp:sp modelId="{0087A426-0DBF-420E-871E-2BF605418E47}">
      <dsp:nvSpPr>
        <dsp:cNvPr id="0" name=""/>
        <dsp:cNvSpPr/>
      </dsp:nvSpPr>
      <dsp:spPr>
        <a:xfrm>
          <a:off x="0" y="3109843"/>
          <a:ext cx="7376432" cy="3470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kern="1200" dirty="0">
              <a:latin typeface="Montserrat" panose="00000500000000000000" pitchFamily="50" charset="0"/>
            </a:rPr>
            <a:t>Reinfección:</a:t>
          </a:r>
          <a:endParaRPr lang="es-CO" sz="2000" kern="1200" dirty="0">
            <a:latin typeface="Montserrat" panose="00000500000000000000" pitchFamily="50" charset="0"/>
          </a:endParaRPr>
        </a:p>
      </dsp:txBody>
      <dsp:txXfrm>
        <a:off x="16941" y="3126784"/>
        <a:ext cx="7342550" cy="313150"/>
      </dsp:txXfrm>
    </dsp:sp>
    <dsp:sp modelId="{E69E53BE-9C65-4BBA-808A-83E16346BB1B}">
      <dsp:nvSpPr>
        <dsp:cNvPr id="0" name=""/>
        <dsp:cNvSpPr/>
      </dsp:nvSpPr>
      <dsp:spPr>
        <a:xfrm>
          <a:off x="0" y="3456876"/>
          <a:ext cx="7376432" cy="1776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202"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MX" sz="1800" kern="1200" dirty="0">
              <a:latin typeface="Montserrat" panose="00000500000000000000" pitchFamily="50" charset="0"/>
            </a:rPr>
            <a:t>Presenta durante el seguimiento lesiones o un aumento mayor a 4 veces en los títulos o 2 diluciones con respecto a la prueba inicial; o pacientes que reciben el tratamiento adecuado para sífilis primaria o secundaria y 6 meses después no hay descenso de los títulos mayor a 4 veces o 2 diluciones o con sífilis latentes 12 meses después.</a:t>
          </a:r>
          <a:endParaRPr lang="es-CO" sz="1800" kern="1200" dirty="0">
            <a:latin typeface="Montserrat" panose="00000500000000000000" pitchFamily="50" charset="0"/>
          </a:endParaRPr>
        </a:p>
      </dsp:txBody>
      <dsp:txXfrm>
        <a:off x="0" y="3456876"/>
        <a:ext cx="7376432" cy="17760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8AA328-8EB1-42DF-951E-E8DFD4FB5422}">
      <dsp:nvSpPr>
        <dsp:cNvPr id="0" name=""/>
        <dsp:cNvSpPr/>
      </dsp:nvSpPr>
      <dsp:spPr>
        <a:xfrm>
          <a:off x="363399" y="734"/>
          <a:ext cx="3125022" cy="18750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a:latin typeface="Montserrat" panose="00000500000000000000" pitchFamily="50" charset="0"/>
            </a:rPr>
            <a:t>Madre sin tratamiento adecuado.</a:t>
          </a:r>
        </a:p>
      </dsp:txBody>
      <dsp:txXfrm>
        <a:off x="363399" y="734"/>
        <a:ext cx="3125022" cy="1875013"/>
      </dsp:txXfrm>
    </dsp:sp>
    <dsp:sp modelId="{21D03145-8E49-49AD-8222-C3F2D167CCD0}">
      <dsp:nvSpPr>
        <dsp:cNvPr id="0" name=""/>
        <dsp:cNvSpPr/>
      </dsp:nvSpPr>
      <dsp:spPr>
        <a:xfrm>
          <a:off x="3800924" y="734"/>
          <a:ext cx="3125022" cy="1875013"/>
        </a:xfrm>
        <a:prstGeom prst="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pitchFamily="50" charset="0"/>
            </a:rPr>
            <a:t>Títulos 4 veces mayor o 2 diluciones que los de la madre. </a:t>
          </a:r>
        </a:p>
      </dsp:txBody>
      <dsp:txXfrm>
        <a:off x="3800924" y="734"/>
        <a:ext cx="3125022" cy="1875013"/>
      </dsp:txXfrm>
    </dsp:sp>
    <dsp:sp modelId="{96BF172E-8934-4171-B9F8-7C748DA0B2C4}">
      <dsp:nvSpPr>
        <dsp:cNvPr id="0" name=""/>
        <dsp:cNvSpPr/>
      </dsp:nvSpPr>
      <dsp:spPr>
        <a:xfrm>
          <a:off x="363399" y="2188250"/>
          <a:ext cx="3125022" cy="1875013"/>
        </a:xfrm>
        <a:prstGeom prst="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pitchFamily="50" charset="0"/>
            </a:rPr>
            <a:t>Neonato con signos clínicos sugestivos de sífilis o alteraciones en paraclínicos.</a:t>
          </a:r>
        </a:p>
      </dsp:txBody>
      <dsp:txXfrm>
        <a:off x="363399" y="2188250"/>
        <a:ext cx="3125022" cy="1875013"/>
      </dsp:txXfrm>
    </dsp:sp>
    <dsp:sp modelId="{77C4E600-572D-4C6C-991B-159FEC1E8C3D}">
      <dsp:nvSpPr>
        <dsp:cNvPr id="0" name=""/>
        <dsp:cNvSpPr/>
      </dsp:nvSpPr>
      <dsp:spPr>
        <a:xfrm>
          <a:off x="3800924" y="2188250"/>
          <a:ext cx="3125022" cy="1875013"/>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pitchFamily="50" charset="0"/>
            </a:rPr>
            <a:t>Demostración de treponema en campo oscuro, </a:t>
          </a:r>
          <a:r>
            <a:rPr lang="es-CO" sz="1600" kern="1200" dirty="0" err="1">
              <a:latin typeface="Montserrat" panose="00000500000000000000" pitchFamily="50" charset="0"/>
            </a:rPr>
            <a:t>inmunofluorescencia</a:t>
          </a:r>
          <a:r>
            <a:rPr lang="es-CO" sz="1600" kern="1200" dirty="0">
              <a:latin typeface="Montserrat" panose="00000500000000000000" pitchFamily="50" charset="0"/>
            </a:rPr>
            <a:t> u otra coloración de muestra de: cordón, placenta, secreciones, lesiones o necropsia.</a:t>
          </a:r>
        </a:p>
      </dsp:txBody>
      <dsp:txXfrm>
        <a:off x="3800924" y="2188250"/>
        <a:ext cx="3125022" cy="187501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A630FB-481C-4847-A6D3-4E79B39032F3}" type="datetimeFigureOut">
              <a:rPr lang="es-CO" smtClean="0"/>
              <a:t>3/05/2021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B75716-2888-4EBD-95B2-971206E1B2C0}" type="slidenum">
              <a:rPr lang="es-CO" smtClean="0"/>
              <a:t>‹Nº›</a:t>
            </a:fld>
            <a:endParaRPr lang="es-CO"/>
          </a:p>
        </p:txBody>
      </p:sp>
    </p:spTree>
    <p:extLst>
      <p:ext uri="{BB962C8B-B14F-4D97-AF65-F5344CB8AC3E}">
        <p14:creationId xmlns:p14="http://schemas.microsoft.com/office/powerpoint/2010/main" val="68542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Se considera tratamiento adecuado para prevenir la sífilis congénita haber recibido al menos una dosis de Penicilina </a:t>
            </a:r>
            <a:r>
              <a:rPr lang="es-CO" sz="1200" kern="1200" dirty="0" err="1">
                <a:solidFill>
                  <a:schemeClr val="tx1"/>
                </a:solidFill>
                <a:effectLst/>
                <a:latin typeface="+mn-lt"/>
                <a:ea typeface="+mn-ea"/>
                <a:cs typeface="+mn-cs"/>
              </a:rPr>
              <a:t>benzatínica</a:t>
            </a:r>
            <a:r>
              <a:rPr lang="es-CO" sz="1200" kern="1200" dirty="0">
                <a:solidFill>
                  <a:schemeClr val="tx1"/>
                </a:solidFill>
                <a:effectLst/>
                <a:latin typeface="+mn-lt"/>
                <a:ea typeface="+mn-ea"/>
                <a:cs typeface="+mn-cs"/>
              </a:rPr>
              <a:t> de 2´400.000 UI intramuscular (IM) aplicada 30 o más días antes del momento del parto (Criterio por nexo epidemiológico).</a:t>
            </a:r>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21</a:t>
            </a:fld>
            <a:endParaRPr lang="es-CO"/>
          </a:p>
        </p:txBody>
      </p:sp>
    </p:spTree>
    <p:extLst>
      <p:ext uri="{BB962C8B-B14F-4D97-AF65-F5344CB8AC3E}">
        <p14:creationId xmlns:p14="http://schemas.microsoft.com/office/powerpoint/2010/main" val="2230951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lvl="0" indent="0" algn="l" rtl="0">
              <a:spcBef>
                <a:spcPts val="0"/>
              </a:spcBef>
              <a:spcAft>
                <a:spcPts val="0"/>
              </a:spcAft>
              <a:buNone/>
            </a:pPr>
            <a:r>
              <a:rPr lang="es-CO" sz="1200" b="1" dirty="0">
                <a:solidFill>
                  <a:schemeClr val="dk1"/>
                </a:solidFill>
                <a:latin typeface="+mn-lt"/>
                <a:ea typeface="Calibri"/>
                <a:cs typeface="Calibri"/>
                <a:sym typeface="Calibri"/>
              </a:rPr>
              <a:t>Reacción de </a:t>
            </a:r>
            <a:r>
              <a:rPr lang="es-CO" sz="1200" b="1" dirty="0" err="1">
                <a:solidFill>
                  <a:schemeClr val="dk1"/>
                </a:solidFill>
                <a:latin typeface="+mn-lt"/>
                <a:ea typeface="Calibri"/>
                <a:cs typeface="Calibri"/>
                <a:sym typeface="Calibri"/>
              </a:rPr>
              <a:t>Jarish-Herxheimer</a:t>
            </a:r>
            <a:endParaRPr lang="es-CO" sz="1200" dirty="0">
              <a:solidFill>
                <a:schemeClr val="dk1"/>
              </a:solidFill>
              <a:latin typeface="+mn-lt"/>
              <a:ea typeface="Calibri"/>
              <a:cs typeface="Calibri"/>
              <a:sym typeface="Calibri"/>
            </a:endParaRPr>
          </a:p>
          <a:p>
            <a:pPr marL="0" lvl="0" indent="0" algn="l" rtl="0">
              <a:spcBef>
                <a:spcPts val="0"/>
              </a:spcBef>
              <a:spcAft>
                <a:spcPts val="0"/>
              </a:spcAft>
              <a:buNone/>
            </a:pPr>
            <a:r>
              <a:rPr lang="es-CO" sz="1200" dirty="0">
                <a:solidFill>
                  <a:schemeClr val="dk1"/>
                </a:solidFill>
                <a:latin typeface="+mn-lt"/>
                <a:ea typeface="Calibri"/>
                <a:cs typeface="Calibri"/>
                <a:sym typeface="Calibri"/>
              </a:rPr>
              <a:t>Es una reacción sistémica que se produce al cabo de una o dos horas después del tratamiento de la sífilis con antibióticos efectivos, sobre todo con penicilina. Consiste en la aparición de fiebre, mialgias, cefaleas, taquicardia, vasodilatación, etc. Es más frecuente en la sífilis secundaria. Es un cuadro </a:t>
            </a:r>
            <a:r>
              <a:rPr lang="es-CO" sz="1200" dirty="0" err="1">
                <a:solidFill>
                  <a:schemeClr val="dk1"/>
                </a:solidFill>
                <a:latin typeface="+mn-lt"/>
                <a:ea typeface="Calibri"/>
                <a:cs typeface="Calibri"/>
                <a:sym typeface="Calibri"/>
              </a:rPr>
              <a:t>autolimitado</a:t>
            </a:r>
            <a:r>
              <a:rPr lang="es-CO" sz="1200" dirty="0">
                <a:solidFill>
                  <a:schemeClr val="dk1"/>
                </a:solidFill>
                <a:latin typeface="+mn-lt"/>
                <a:ea typeface="Calibri"/>
                <a:cs typeface="Calibri"/>
                <a:sym typeface="Calibri"/>
              </a:rPr>
              <a:t> y puede tratarse administrando aspirina cada cuatro horas.</a:t>
            </a:r>
            <a:endParaRPr lang="es-CO" dirty="0"/>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26</a:t>
            </a:fld>
            <a:endParaRPr lang="es-CO"/>
          </a:p>
        </p:txBody>
      </p:sp>
    </p:spTree>
    <p:extLst>
      <p:ext uri="{BB962C8B-B14F-4D97-AF65-F5344CB8AC3E}">
        <p14:creationId xmlns:p14="http://schemas.microsoft.com/office/powerpoint/2010/main" val="4182487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chemeClr val="dk1"/>
                </a:solidFill>
                <a:latin typeface="+mn-lt"/>
                <a:ea typeface="Calibri"/>
                <a:cs typeface="Calibri"/>
                <a:sym typeface="Calibri"/>
              </a:rPr>
              <a:t>Con una solución de penicilina V potásica, suspensión oral de 250 mg por 5 cc, equivalente a 400.000 Unidades; es decir, 80.000 Unidades por centímetro cúbico. Se deben aplicar 14 dosis, una dosis cada 15 minutos, en un tiempo total de 3 horas y 45 minutos, para una dosis acumulada de un millón doscientas noventa y seis mil setecientas unidades (1.296.700 unidades).</a:t>
            </a:r>
            <a:endParaRPr lang="es-CO" dirty="0"/>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29</a:t>
            </a:fld>
            <a:endParaRPr lang="es-CO"/>
          </a:p>
        </p:txBody>
      </p:sp>
    </p:spTree>
    <p:extLst>
      <p:ext uri="{BB962C8B-B14F-4D97-AF65-F5344CB8AC3E}">
        <p14:creationId xmlns:p14="http://schemas.microsoft.com/office/powerpoint/2010/main" val="2851624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s-CO" dirty="0"/>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3/05/2021</a:t>
            </a:fld>
            <a:endParaRPr lang="es-CO"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arget="../media/image23.jpe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arget="../media/image3.jpeg" Type="http://schemas.openxmlformats.org/officeDocument/2006/relationships/image"/><Relationship Id="rId2" Target="../media/image2.jpeg" Type="http://schemas.openxmlformats.org/officeDocument/2006/relationships/image"/><Relationship Id="rId1" Target="../slideLayouts/slideLayout2.xml" Type="http://schemas.openxmlformats.org/officeDocument/2006/relationships/slideLayout"/><Relationship Id="rId4" Target="../media/image4.jpeg" Type="http://schemas.openxmlformats.org/officeDocument/2006/relationships/image"/></Relationships>
</file>

<file path=ppt/slides/_rels/slide20.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arget="../media/image26.jpeg" Type="http://schemas.openxmlformats.org/officeDocument/2006/relationships/image"/><Relationship Id="rId1" Target="../slideLayouts/slideLayout2.xml" Type="http://schemas.openxmlformats.org/officeDocument/2006/relationships/slideLayout"/></Relationships>
</file>

<file path=ppt/slides/_rels/slide2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arget="../media/image11.jpeg" Type="http://schemas.openxmlformats.org/officeDocument/2006/relationships/image"/><Relationship Id="rId13" Target="../media/image16.jpeg" Type="http://schemas.openxmlformats.org/officeDocument/2006/relationships/image"/><Relationship Id="rId3" Target="../media/image6.jpeg" Type="http://schemas.openxmlformats.org/officeDocument/2006/relationships/image"/><Relationship Id="rId7" Target="../media/image10.jpeg" Type="http://schemas.openxmlformats.org/officeDocument/2006/relationships/image"/><Relationship Id="rId12" Target="../media/image15.jpeg" Type="http://schemas.openxmlformats.org/officeDocument/2006/relationships/image"/><Relationship Id="rId2" Target="../media/image5.jpeg" Type="http://schemas.openxmlformats.org/officeDocument/2006/relationships/image"/><Relationship Id="rId1" Target="../slideLayouts/slideLayout2.xml" Type="http://schemas.openxmlformats.org/officeDocument/2006/relationships/slideLayout"/><Relationship Id="rId6" Target="../media/image9.jpeg" Type="http://schemas.openxmlformats.org/officeDocument/2006/relationships/image"/><Relationship Id="rId11" Target="../media/image14.jpeg" Type="http://schemas.openxmlformats.org/officeDocument/2006/relationships/image"/><Relationship Id="rId5" Target="../media/image8.jpeg" Type="http://schemas.openxmlformats.org/officeDocument/2006/relationships/image"/><Relationship Id="rId10" Target="../media/image13.jpeg" Type="http://schemas.openxmlformats.org/officeDocument/2006/relationships/image"/><Relationship Id="rId4" Target="../media/image7.jpeg" Type="http://schemas.openxmlformats.org/officeDocument/2006/relationships/image"/><Relationship Id="rId9" Target="../media/image12.jpeg" Type="http://schemas.openxmlformats.org/officeDocument/2006/relationships/image"/><Relationship Id="rId14" Target="../media/image17.jpeg" Type="http://schemas.openxmlformats.org/officeDocument/2006/relationships/image"/></Relationships>
</file>

<file path=ppt/slides/_rels/slide6.xml.rels><?xml version="1.0" encoding="UTF-8" standalone="yes" ?><Relationships xmlns="http://schemas.openxmlformats.org/package/2006/relationships"><Relationship Id="rId3" Target="../media/image19.jpeg" Type="http://schemas.openxmlformats.org/officeDocument/2006/relationships/image"/><Relationship Id="rId2" Target="../media/image18.jpeg" Type="http://schemas.openxmlformats.org/officeDocument/2006/relationships/imag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3" Target="../media/image21.jpg" Type="http://schemas.openxmlformats.org/officeDocument/2006/relationships/image"/><Relationship Id="rId2" Target="../media/image20.jpeg" Type="http://schemas.openxmlformats.org/officeDocument/2006/relationships/imag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028C-6784-4ACF-BF2C-6344CE1CE6C6}"/>
              </a:ext>
            </a:extLst>
          </p:cNvPr>
          <p:cNvSpPr>
            <a:spLocks noGrp="1"/>
          </p:cNvSpPr>
          <p:nvPr>
            <p:ph type="ctrTitle"/>
          </p:nvPr>
        </p:nvSpPr>
        <p:spPr>
          <a:xfrm>
            <a:off x="1524000" y="133535"/>
            <a:ext cx="9144000" cy="2387600"/>
          </a:xfrm>
        </p:spPr>
        <p:txBody>
          <a:bodyPr>
            <a:normAutofit/>
          </a:bodyPr>
          <a:lstStyle/>
          <a:p>
            <a:r>
              <a:rPr lang="es-CO" sz="7200" b="0" dirty="0">
                <a:latin typeface="Montserrat" panose="00000500000000000000" pitchFamily="50" charset="0"/>
              </a:rPr>
              <a:t>Sífilis gestacional</a:t>
            </a:r>
          </a:p>
        </p:txBody>
      </p:sp>
      <p:sp>
        <p:nvSpPr>
          <p:cNvPr id="3" name="Subtitle 2">
            <a:extLst>
              <a:ext uri="{FF2B5EF4-FFF2-40B4-BE49-F238E27FC236}">
                <a16:creationId xmlns:a16="http://schemas.microsoft.com/office/drawing/2014/main" id="{5743C9C0-AE97-406A-8289-8F06853E8608}"/>
              </a:ext>
            </a:extLst>
          </p:cNvPr>
          <p:cNvSpPr>
            <a:spLocks noGrp="1"/>
          </p:cNvSpPr>
          <p:nvPr>
            <p:ph type="subTitle" idx="1"/>
          </p:nvPr>
        </p:nvSpPr>
        <p:spPr>
          <a:xfrm>
            <a:off x="2781300" y="2847126"/>
            <a:ext cx="6629400" cy="1655762"/>
          </a:xfrm>
        </p:spPr>
        <p:txBody>
          <a:bodyPr/>
          <a:lstStyle/>
          <a:p>
            <a:r>
              <a:rPr lang="es-CO" dirty="0">
                <a:solidFill>
                  <a:srgbClr val="002060"/>
                </a:solidFill>
                <a:latin typeface="Montserrat" panose="00000500000000000000" pitchFamily="50" charset="0"/>
              </a:rPr>
              <a:t>Julián Peláez Henao</a:t>
            </a:r>
          </a:p>
          <a:p>
            <a:r>
              <a:rPr lang="es-CO" dirty="0">
                <a:solidFill>
                  <a:srgbClr val="002060"/>
                </a:solidFill>
                <a:latin typeface="Montserrat" panose="00000500000000000000" pitchFamily="50" charset="0"/>
              </a:rPr>
              <a:t>Ginecología y Obstetricia</a:t>
            </a:r>
          </a:p>
          <a:p>
            <a:r>
              <a:rPr lang="es-CO" dirty="0">
                <a:solidFill>
                  <a:srgbClr val="002060"/>
                </a:solidFill>
                <a:latin typeface="Montserrat" panose="00000500000000000000" pitchFamily="50" charset="0"/>
              </a:rPr>
              <a:t>Universidad CES</a:t>
            </a:r>
          </a:p>
        </p:txBody>
      </p:sp>
    </p:spTree>
    <p:extLst>
      <p:ext uri="{BB962C8B-B14F-4D97-AF65-F5344CB8AC3E}">
        <p14:creationId xmlns:p14="http://schemas.microsoft.com/office/powerpoint/2010/main" val="202017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p:txBody>
          <a:bodyPr>
            <a:normAutofit/>
          </a:bodyPr>
          <a:lstStyle/>
          <a:p>
            <a:r>
              <a:rPr lang="es-CO" sz="2400" dirty="0">
                <a:latin typeface="Montserrat" panose="00000500000000000000" pitchFamily="50" charset="0"/>
              </a:rPr>
              <a:t>Temprana y tardía.</a:t>
            </a:r>
          </a:p>
          <a:p>
            <a:endParaRPr lang="es-CO" sz="2400" dirty="0">
              <a:latin typeface="Montserrat" panose="00000500000000000000" pitchFamily="50" charset="0"/>
            </a:endParaRPr>
          </a:p>
        </p:txBody>
      </p:sp>
      <p:grpSp>
        <p:nvGrpSpPr>
          <p:cNvPr id="5" name="Google Shape;350;p11"/>
          <p:cNvGrpSpPr/>
          <p:nvPr/>
        </p:nvGrpSpPr>
        <p:grpSpPr>
          <a:xfrm>
            <a:off x="6019798" y="1566044"/>
            <a:ext cx="5176737" cy="4803119"/>
            <a:chOff x="5707305" y="25117"/>
            <a:chExt cx="5006362" cy="4803119"/>
          </a:xfrm>
        </p:grpSpPr>
        <p:sp>
          <p:nvSpPr>
            <p:cNvPr id="10" name="Google Shape;355;p11"/>
            <p:cNvSpPr/>
            <p:nvPr/>
          </p:nvSpPr>
          <p:spPr>
            <a:xfrm>
              <a:off x="5707305" y="25117"/>
              <a:ext cx="5006362" cy="806400"/>
            </a:xfrm>
            <a:prstGeom prst="rect">
              <a:avLst/>
            </a:prstGeom>
            <a:solidFill>
              <a:srgbClr val="A4A4A4"/>
            </a:solidFill>
            <a:ln w="12700" cap="flat" cmpd="sng">
              <a:solidFill>
                <a:srgbClr val="A4A4A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1" name="Google Shape;356;p11"/>
            <p:cNvSpPr txBox="1"/>
            <p:nvPr/>
          </p:nvSpPr>
          <p:spPr>
            <a:xfrm>
              <a:off x="5707305" y="25117"/>
              <a:ext cx="5006362" cy="806400"/>
            </a:xfrm>
            <a:prstGeom prst="rect">
              <a:avLst/>
            </a:prstGeom>
            <a:noFill/>
            <a:ln>
              <a:noFill/>
            </a:ln>
          </p:spPr>
          <p:txBody>
            <a:bodyPr spcFirstLastPara="1" wrap="square" lIns="199125" tIns="113775" rIns="199125" bIns="113775" anchor="ctr" anchorCtr="0">
              <a:noAutofit/>
            </a:bodyPr>
            <a:lstStyle/>
            <a:p>
              <a:pPr marL="0" marR="0" lvl="0" indent="0" algn="ctr" rtl="0">
                <a:lnSpc>
                  <a:spcPct val="90000"/>
                </a:lnSpc>
                <a:spcBef>
                  <a:spcPts val="0"/>
                </a:spcBef>
                <a:spcAft>
                  <a:spcPts val="0"/>
                </a:spcAft>
                <a:buClr>
                  <a:schemeClr val="lt1"/>
                </a:buClr>
                <a:buSzPts val="2800"/>
                <a:buFont typeface="Calibri"/>
                <a:buNone/>
              </a:pPr>
              <a:r>
                <a:rPr lang="es-CO" sz="2400">
                  <a:solidFill>
                    <a:schemeClr val="lt1"/>
                  </a:solidFill>
                  <a:latin typeface="Montserrat" panose="00000500000000000000" pitchFamily="50" charset="0"/>
                  <a:ea typeface="Calibri"/>
                  <a:cs typeface="Calibri"/>
                  <a:sym typeface="Calibri"/>
                </a:rPr>
                <a:t>Tardía</a:t>
              </a:r>
              <a:endParaRPr sz="1600">
                <a:latin typeface="Montserrat" panose="00000500000000000000" pitchFamily="50" charset="0"/>
              </a:endParaRPr>
            </a:p>
          </p:txBody>
        </p:sp>
        <p:sp>
          <p:nvSpPr>
            <p:cNvPr id="12" name="Google Shape;357;p11"/>
            <p:cNvSpPr/>
            <p:nvPr/>
          </p:nvSpPr>
          <p:spPr>
            <a:xfrm>
              <a:off x="5707305" y="831517"/>
              <a:ext cx="5006362" cy="3996719"/>
            </a:xfrm>
            <a:prstGeom prst="rect">
              <a:avLst/>
            </a:prstGeom>
            <a:solidFill>
              <a:srgbClr val="DFDFDF">
                <a:alpha val="89803"/>
              </a:srgbClr>
            </a:solidFill>
            <a:ln w="12700" cap="flat" cmpd="sng">
              <a:solidFill>
                <a:srgbClr val="DFDFDF">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3" name="Google Shape;358;p11"/>
            <p:cNvSpPr txBox="1"/>
            <p:nvPr/>
          </p:nvSpPr>
          <p:spPr>
            <a:xfrm>
              <a:off x="5707305" y="831517"/>
              <a:ext cx="5006362" cy="3996719"/>
            </a:xfrm>
            <a:prstGeom prst="rect">
              <a:avLst/>
            </a:prstGeom>
            <a:noFill/>
            <a:ln>
              <a:noFill/>
            </a:ln>
          </p:spPr>
          <p:txBody>
            <a:bodyPr spcFirstLastPara="1" wrap="square" lIns="149350" tIns="149350" rIns="199125" bIns="224025" anchor="t" anchorCtr="0">
              <a:noAutofit/>
            </a:bodyPr>
            <a:lstStyle/>
            <a:p>
              <a:pPr marL="285750" marR="0" lvl="1" indent="-285750" algn="l" rtl="0">
                <a:lnSpc>
                  <a:spcPct val="90000"/>
                </a:lnSpc>
                <a:spcBef>
                  <a:spcPts val="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Mayor a 2 años de vida</a:t>
              </a:r>
              <a:endParaRPr sz="1600" dirty="0">
                <a:solidFill>
                  <a:srgbClr val="002060"/>
                </a:solidFill>
                <a:latin typeface="Montserrat" panose="00000500000000000000" pitchFamily="50" charset="0"/>
              </a:endParaRPr>
            </a:p>
            <a:p>
              <a:pPr marL="285750" marR="0" lvl="1" indent="-285750" algn="l" rtl="0">
                <a:lnSpc>
                  <a:spcPct val="90000"/>
                </a:lnSpc>
                <a:spcBef>
                  <a:spcPts val="42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Síntomas crónicos:</a:t>
              </a:r>
              <a:endParaRPr sz="1600" dirty="0">
                <a:solidFill>
                  <a:srgbClr val="002060"/>
                </a:solidFill>
                <a:latin typeface="Montserrat" panose="00000500000000000000" pitchFamily="50" charset="0"/>
              </a:endParaRPr>
            </a:p>
            <a:p>
              <a:pPr marL="571500" marR="0" lvl="2" indent="-285750" algn="l" rtl="0">
                <a:lnSpc>
                  <a:spcPct val="90000"/>
                </a:lnSpc>
                <a:spcBef>
                  <a:spcPts val="42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Dientes de Hutchinson</a:t>
              </a:r>
              <a:endParaRPr sz="1600" dirty="0">
                <a:solidFill>
                  <a:srgbClr val="002060"/>
                </a:solidFill>
                <a:latin typeface="Montserrat" panose="00000500000000000000" pitchFamily="50" charset="0"/>
              </a:endParaRPr>
            </a:p>
            <a:p>
              <a:pPr marL="571500" marR="0" lvl="2" indent="-285750" algn="l" rtl="0">
                <a:lnSpc>
                  <a:spcPct val="90000"/>
                </a:lnSpc>
                <a:spcBef>
                  <a:spcPts val="42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Sordera</a:t>
              </a:r>
              <a:endParaRPr sz="1600" dirty="0">
                <a:solidFill>
                  <a:srgbClr val="002060"/>
                </a:solidFill>
                <a:latin typeface="Montserrat" panose="00000500000000000000" pitchFamily="50" charset="0"/>
              </a:endParaRPr>
            </a:p>
            <a:p>
              <a:pPr marL="571500" marR="0" lvl="2" indent="-285750" algn="l" rtl="0">
                <a:lnSpc>
                  <a:spcPct val="90000"/>
                </a:lnSpc>
                <a:spcBef>
                  <a:spcPts val="42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Queratitis intersticial del ojo</a:t>
              </a:r>
              <a:endParaRPr sz="1600" dirty="0">
                <a:solidFill>
                  <a:srgbClr val="002060"/>
                </a:solidFill>
                <a:latin typeface="Montserrat" panose="00000500000000000000" pitchFamily="50" charset="0"/>
              </a:endParaRPr>
            </a:p>
            <a:p>
              <a:pPr marL="571500" marR="0" lvl="2" indent="-285750" algn="l" rtl="0">
                <a:lnSpc>
                  <a:spcPct val="90000"/>
                </a:lnSpc>
                <a:spcBef>
                  <a:spcPts val="42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Retraso desarrollo</a:t>
              </a:r>
              <a:endParaRPr sz="1600" dirty="0">
                <a:solidFill>
                  <a:srgbClr val="002060"/>
                </a:solidFill>
                <a:latin typeface="Montserrat" panose="00000500000000000000" pitchFamily="50" charset="0"/>
              </a:endParaRPr>
            </a:p>
            <a:p>
              <a:pPr marL="571500" marR="0" lvl="2" indent="-285750" algn="l" rtl="0">
                <a:lnSpc>
                  <a:spcPct val="90000"/>
                </a:lnSpc>
                <a:spcBef>
                  <a:spcPts val="42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Hidrocefalia – Convulsiones</a:t>
              </a:r>
              <a:endParaRPr sz="1600" dirty="0">
                <a:solidFill>
                  <a:srgbClr val="002060"/>
                </a:solidFill>
                <a:latin typeface="Montserrat" panose="00000500000000000000" pitchFamily="50" charset="0"/>
              </a:endParaRPr>
            </a:p>
            <a:p>
              <a:pPr marL="571500" marR="0" lvl="2" indent="-285750" algn="l" rtl="0">
                <a:lnSpc>
                  <a:spcPct val="90000"/>
                </a:lnSpc>
                <a:spcBef>
                  <a:spcPts val="42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Deformidades óseas</a:t>
              </a:r>
              <a:endParaRPr sz="1600" dirty="0">
                <a:solidFill>
                  <a:srgbClr val="002060"/>
                </a:solidFill>
                <a:latin typeface="Montserrat" panose="00000500000000000000" pitchFamily="50" charset="0"/>
              </a:endParaRPr>
            </a:p>
          </p:txBody>
        </p:sp>
      </p:grpSp>
      <p:sp>
        <p:nvSpPr>
          <p:cNvPr id="14" name="Título 1">
            <a:extLst>
              <a:ext uri="{FF2B5EF4-FFF2-40B4-BE49-F238E27FC236}">
                <a16:creationId xmlns:a16="http://schemas.microsoft.com/office/drawing/2014/main" id="{ECE03CDC-FD0F-4E04-B45C-473BC66B89F8}"/>
              </a:ext>
            </a:extLst>
          </p:cNvPr>
          <p:cNvSpPr>
            <a:spLocks noGrp="1"/>
          </p:cNvSpPr>
          <p:nvPr>
            <p:ph type="title"/>
          </p:nvPr>
        </p:nvSpPr>
        <p:spPr>
          <a:xfrm>
            <a:off x="838200" y="240481"/>
            <a:ext cx="10515600" cy="1325563"/>
          </a:xfrm>
        </p:spPr>
        <p:txBody>
          <a:bodyPr/>
          <a:lstStyle/>
          <a:p>
            <a:r>
              <a:rPr lang="es-CO" b="0" dirty="0">
                <a:latin typeface="Montserrat" panose="00000500000000000000" pitchFamily="50" charset="0"/>
              </a:rPr>
              <a:t>Sífilis congénita en el neonato</a:t>
            </a:r>
          </a:p>
        </p:txBody>
      </p:sp>
    </p:spTree>
    <p:extLst>
      <p:ext uri="{BB962C8B-B14F-4D97-AF65-F5344CB8AC3E}">
        <p14:creationId xmlns:p14="http://schemas.microsoft.com/office/powerpoint/2010/main" val="3425656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289935"/>
            <a:ext cx="10515600" cy="1325563"/>
          </a:xfrm>
        </p:spPr>
        <p:txBody>
          <a:bodyPr/>
          <a:lstStyle/>
          <a:p>
            <a:r>
              <a:rPr lang="es-CO" b="0" dirty="0">
                <a:latin typeface="Montserrat" panose="00000500000000000000" pitchFamily="50" charset="0"/>
              </a:rPr>
              <a:t>Manifestaciones placentarias</a:t>
            </a:r>
          </a:p>
        </p:txBody>
      </p:sp>
      <p:grpSp>
        <p:nvGrpSpPr>
          <p:cNvPr id="5" name="Google Shape;366;p12"/>
          <p:cNvGrpSpPr/>
          <p:nvPr/>
        </p:nvGrpSpPr>
        <p:grpSpPr>
          <a:xfrm>
            <a:off x="2515323" y="1625932"/>
            <a:ext cx="8457477" cy="2101266"/>
            <a:chOff x="2226897" y="-236890"/>
            <a:chExt cx="8467821" cy="2101266"/>
          </a:xfrm>
        </p:grpSpPr>
        <p:sp>
          <p:nvSpPr>
            <p:cNvPr id="6" name="Google Shape;367;p12"/>
            <p:cNvSpPr/>
            <p:nvPr/>
          </p:nvSpPr>
          <p:spPr>
            <a:xfrm>
              <a:off x="2226897" y="-236890"/>
              <a:ext cx="8467821" cy="2101266"/>
            </a:xfrm>
            <a:prstGeom prst="roundRect">
              <a:avLst>
                <a:gd name="adj" fmla="val 10000"/>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latin typeface="Montserrat" panose="00000500000000000000" pitchFamily="50" charset="0"/>
              </a:endParaRPr>
            </a:p>
          </p:txBody>
        </p:sp>
        <p:sp>
          <p:nvSpPr>
            <p:cNvPr id="7" name="Google Shape;368;p12"/>
            <p:cNvSpPr txBox="1"/>
            <p:nvPr/>
          </p:nvSpPr>
          <p:spPr>
            <a:xfrm>
              <a:off x="4579767" y="-236890"/>
              <a:ext cx="4381309" cy="2101266"/>
            </a:xfrm>
            <a:prstGeom prst="rect">
              <a:avLst/>
            </a:prstGeom>
            <a:noFill/>
            <a:ln>
              <a:noFill/>
            </a:ln>
          </p:spPr>
          <p:txBody>
            <a:bodyPr spcFirstLastPara="1" wrap="square" lIns="121900" tIns="121900" rIns="121900" bIns="121900" anchor="t" anchorCtr="0">
              <a:noAutofit/>
            </a:bodyPr>
            <a:lstStyle/>
            <a:p>
              <a:pPr marL="0" marR="0" lvl="0" indent="0" algn="l" rtl="0">
                <a:lnSpc>
                  <a:spcPct val="90000"/>
                </a:lnSpc>
                <a:spcBef>
                  <a:spcPts val="0"/>
                </a:spcBef>
                <a:spcAft>
                  <a:spcPts val="0"/>
                </a:spcAft>
                <a:buClr>
                  <a:schemeClr val="lt1"/>
                </a:buClr>
                <a:buSzPts val="3200"/>
                <a:buFont typeface="Calibri"/>
                <a:buNone/>
              </a:pPr>
              <a:r>
                <a:rPr lang="es-CO" sz="2800" dirty="0">
                  <a:solidFill>
                    <a:schemeClr val="lt1"/>
                  </a:solidFill>
                  <a:latin typeface="Montserrat" panose="00000500000000000000" pitchFamily="50" charset="0"/>
                  <a:ea typeface="Calibri"/>
                  <a:cs typeface="Calibri"/>
                  <a:sym typeface="Calibri"/>
                </a:rPr>
                <a:t>Macroscópicamente</a:t>
              </a:r>
              <a:endParaRPr sz="1600" dirty="0">
                <a:latin typeface="Montserrat" panose="00000500000000000000" pitchFamily="50" charset="0"/>
              </a:endParaRPr>
            </a:p>
            <a:p>
              <a:pPr marL="228600" marR="0" lvl="1" indent="-228600" algn="l" rtl="0">
                <a:lnSpc>
                  <a:spcPct val="90000"/>
                </a:lnSpc>
                <a:spcBef>
                  <a:spcPts val="1120"/>
                </a:spcBef>
                <a:spcAft>
                  <a:spcPts val="0"/>
                </a:spcAft>
                <a:buClr>
                  <a:schemeClr val="lt1"/>
                </a:buClr>
                <a:buSzPts val="2500"/>
                <a:buFont typeface="Calibri"/>
                <a:buChar char="•"/>
              </a:pPr>
              <a:r>
                <a:rPr lang="es-CO" sz="2400" b="0" i="0" u="none" strike="noStrike" cap="none" dirty="0">
                  <a:solidFill>
                    <a:schemeClr val="lt1"/>
                  </a:solidFill>
                  <a:latin typeface="Montserrat" panose="00000500000000000000" pitchFamily="50" charset="0"/>
                  <a:ea typeface="Calibri"/>
                  <a:cs typeface="Calibri"/>
                  <a:sym typeface="Calibri"/>
                </a:rPr>
                <a:t>Grande</a:t>
              </a:r>
              <a:endParaRPr sz="1600" dirty="0">
                <a:latin typeface="Montserrat" panose="00000500000000000000" pitchFamily="50" charset="0"/>
              </a:endParaRPr>
            </a:p>
            <a:p>
              <a:pPr marL="228600" marR="0" lvl="1" indent="-228600" algn="l" rtl="0">
                <a:lnSpc>
                  <a:spcPct val="90000"/>
                </a:lnSpc>
                <a:spcBef>
                  <a:spcPts val="375"/>
                </a:spcBef>
                <a:spcAft>
                  <a:spcPts val="0"/>
                </a:spcAft>
                <a:buClr>
                  <a:schemeClr val="lt1"/>
                </a:buClr>
                <a:buSzPts val="2500"/>
                <a:buFont typeface="Calibri"/>
                <a:buChar char="•"/>
              </a:pPr>
              <a:r>
                <a:rPr lang="es-CO" sz="2400" b="0" i="0" u="none" strike="noStrike" cap="none" dirty="0">
                  <a:solidFill>
                    <a:schemeClr val="lt1"/>
                  </a:solidFill>
                  <a:latin typeface="Montserrat" panose="00000500000000000000" pitchFamily="50" charset="0"/>
                  <a:ea typeface="Calibri"/>
                  <a:cs typeface="Calibri"/>
                  <a:sym typeface="Calibri"/>
                </a:rPr>
                <a:t>Hidrópica</a:t>
              </a:r>
              <a:endParaRPr sz="1600" dirty="0">
                <a:latin typeface="Montserrat" panose="00000500000000000000" pitchFamily="50" charset="0"/>
              </a:endParaRPr>
            </a:p>
            <a:p>
              <a:pPr marL="228600" marR="0" lvl="1" indent="-228600" algn="l" rtl="0">
                <a:lnSpc>
                  <a:spcPct val="90000"/>
                </a:lnSpc>
                <a:spcBef>
                  <a:spcPts val="375"/>
                </a:spcBef>
                <a:spcAft>
                  <a:spcPts val="0"/>
                </a:spcAft>
                <a:buClr>
                  <a:schemeClr val="lt1"/>
                </a:buClr>
                <a:buSzPts val="2500"/>
                <a:buFont typeface="Calibri"/>
                <a:buChar char="•"/>
              </a:pPr>
              <a:r>
                <a:rPr lang="es-CO" sz="2400" b="0" i="0" u="none" strike="noStrike" cap="none" dirty="0">
                  <a:solidFill>
                    <a:schemeClr val="lt1"/>
                  </a:solidFill>
                  <a:latin typeface="Montserrat" panose="00000500000000000000" pitchFamily="50" charset="0"/>
                  <a:ea typeface="Calibri"/>
                  <a:cs typeface="Calibri"/>
                  <a:sym typeface="Calibri"/>
                </a:rPr>
                <a:t>Pálida</a:t>
              </a:r>
              <a:endParaRPr sz="1600" dirty="0">
                <a:latin typeface="Montserrat" panose="00000500000000000000" pitchFamily="50" charset="0"/>
              </a:endParaRPr>
            </a:p>
          </p:txBody>
        </p:sp>
        <p:sp>
          <p:nvSpPr>
            <p:cNvPr id="8" name="Google Shape;369;p12"/>
            <p:cNvSpPr/>
            <p:nvPr/>
          </p:nvSpPr>
          <p:spPr>
            <a:xfrm>
              <a:off x="2437024" y="-26764"/>
              <a:ext cx="2142744" cy="1681013"/>
            </a:xfrm>
            <a:prstGeom prst="roundRect">
              <a:avLst>
                <a:gd name="adj" fmla="val 10000"/>
              </a:avLst>
            </a:prstGeom>
            <a:blipFill rotWithShape="1">
              <a:blip r:embed="rId2" cstate="email">
                <a:alphaModFix/>
                <a:extLst>
                  <a:ext uri="{28A0092B-C50C-407E-A947-70E740481C1C}">
                    <a14:useLocalDpi xmlns:a14="http://schemas.microsoft.com/office/drawing/2010/main"/>
                  </a:ext>
                </a:extLst>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latin typeface="Montserrat" panose="00000500000000000000" pitchFamily="50" charset="0"/>
              </a:endParaRPr>
            </a:p>
          </p:txBody>
        </p:sp>
      </p:grpSp>
    </p:spTree>
    <p:extLst>
      <p:ext uri="{BB962C8B-B14F-4D97-AF65-F5344CB8AC3E}">
        <p14:creationId xmlns:p14="http://schemas.microsoft.com/office/powerpoint/2010/main" val="2806741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Manifestaciones placentarias</a:t>
            </a:r>
          </a:p>
        </p:txBody>
      </p:sp>
      <p:grpSp>
        <p:nvGrpSpPr>
          <p:cNvPr id="5" name="Google Shape;366;p12"/>
          <p:cNvGrpSpPr/>
          <p:nvPr/>
        </p:nvGrpSpPr>
        <p:grpSpPr>
          <a:xfrm>
            <a:off x="1139757" y="1690688"/>
            <a:ext cx="10713720" cy="2101266"/>
            <a:chOff x="0" y="2311393"/>
            <a:chExt cx="10713720" cy="2101266"/>
          </a:xfrm>
        </p:grpSpPr>
        <p:sp>
          <p:nvSpPr>
            <p:cNvPr id="9" name="Google Shape;370;p12"/>
            <p:cNvSpPr/>
            <p:nvPr/>
          </p:nvSpPr>
          <p:spPr>
            <a:xfrm>
              <a:off x="0" y="2311393"/>
              <a:ext cx="10713720" cy="2101266"/>
            </a:xfrm>
            <a:prstGeom prst="roundRect">
              <a:avLst>
                <a:gd name="adj" fmla="val 10000"/>
              </a:avLst>
            </a:prstGeom>
            <a:solidFill>
              <a:srgbClr val="A4A4A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0" name="Google Shape;371;p12"/>
            <p:cNvSpPr txBox="1"/>
            <p:nvPr/>
          </p:nvSpPr>
          <p:spPr>
            <a:xfrm>
              <a:off x="2352870" y="2311393"/>
              <a:ext cx="8360849" cy="2101266"/>
            </a:xfrm>
            <a:prstGeom prst="rect">
              <a:avLst/>
            </a:prstGeom>
            <a:noFill/>
            <a:ln>
              <a:noFill/>
            </a:ln>
          </p:spPr>
          <p:txBody>
            <a:bodyPr spcFirstLastPara="1" wrap="square" lIns="121900" tIns="121900" rIns="121900" bIns="121900" anchor="t" anchorCtr="0">
              <a:noAutofit/>
            </a:bodyPr>
            <a:lstStyle/>
            <a:p>
              <a:pPr marL="0" marR="0" lvl="0" indent="0" algn="l" rtl="0">
                <a:lnSpc>
                  <a:spcPct val="90000"/>
                </a:lnSpc>
                <a:spcBef>
                  <a:spcPts val="0"/>
                </a:spcBef>
                <a:spcAft>
                  <a:spcPts val="0"/>
                </a:spcAft>
                <a:buClr>
                  <a:schemeClr val="lt1"/>
                </a:buClr>
                <a:buSzPts val="3200"/>
                <a:buFont typeface="Calibri"/>
                <a:buNone/>
              </a:pPr>
              <a:r>
                <a:rPr lang="es-CO" sz="2800" dirty="0">
                  <a:solidFill>
                    <a:schemeClr val="lt1"/>
                  </a:solidFill>
                  <a:latin typeface="Montserrat" panose="00000500000000000000" pitchFamily="50" charset="0"/>
                  <a:ea typeface="Calibri"/>
                  <a:cs typeface="Calibri"/>
                  <a:sym typeface="Calibri"/>
                </a:rPr>
                <a:t>Microscópicamente</a:t>
              </a:r>
              <a:endParaRPr sz="1600" dirty="0">
                <a:latin typeface="Montserrat" panose="00000500000000000000" pitchFamily="50" charset="0"/>
              </a:endParaRPr>
            </a:p>
            <a:p>
              <a:pPr marL="228600" marR="0" lvl="1" indent="-228600" algn="l" rtl="0">
                <a:lnSpc>
                  <a:spcPct val="90000"/>
                </a:lnSpc>
                <a:spcBef>
                  <a:spcPts val="1120"/>
                </a:spcBef>
                <a:spcAft>
                  <a:spcPts val="0"/>
                </a:spcAft>
                <a:buClr>
                  <a:schemeClr val="lt1"/>
                </a:buClr>
                <a:buSzPts val="2500"/>
                <a:buFont typeface="Calibri"/>
                <a:buChar char="•"/>
              </a:pPr>
              <a:r>
                <a:rPr lang="es-CO" sz="2400" b="0" i="0" u="none" strike="noStrike" cap="none" dirty="0">
                  <a:solidFill>
                    <a:schemeClr val="lt1"/>
                  </a:solidFill>
                  <a:latin typeface="Montserrat" panose="00000500000000000000" pitchFamily="50" charset="0"/>
                  <a:ea typeface="Calibri"/>
                  <a:cs typeface="Calibri"/>
                  <a:sym typeface="Calibri"/>
                </a:rPr>
                <a:t>Vellosidades terminales alargadas con infiltrado inflamatorio.</a:t>
              </a:r>
              <a:endParaRPr sz="1600" dirty="0">
                <a:latin typeface="Montserrat" panose="00000500000000000000" pitchFamily="50" charset="0"/>
              </a:endParaRPr>
            </a:p>
            <a:p>
              <a:pPr marL="228600" marR="0" lvl="1" indent="-228600" algn="l" rtl="0">
                <a:lnSpc>
                  <a:spcPct val="90000"/>
                </a:lnSpc>
                <a:spcBef>
                  <a:spcPts val="375"/>
                </a:spcBef>
                <a:spcAft>
                  <a:spcPts val="0"/>
                </a:spcAft>
                <a:buClr>
                  <a:schemeClr val="lt1"/>
                </a:buClr>
                <a:buSzPts val="2500"/>
                <a:buFont typeface="Calibri"/>
                <a:buChar char="•"/>
              </a:pPr>
              <a:r>
                <a:rPr lang="es-CO" sz="2400" b="0" i="0" u="none" strike="noStrike" cap="none" dirty="0">
                  <a:solidFill>
                    <a:schemeClr val="lt1"/>
                  </a:solidFill>
                  <a:latin typeface="Montserrat" panose="00000500000000000000" pitchFamily="50" charset="0"/>
                  <a:ea typeface="Calibri"/>
                  <a:cs typeface="Calibri"/>
                  <a:sym typeface="Calibri"/>
                </a:rPr>
                <a:t>Células de </a:t>
              </a:r>
              <a:r>
                <a:rPr lang="es-CO" sz="2400" b="0" i="0" u="none" strike="noStrike" cap="none" dirty="0" err="1">
                  <a:solidFill>
                    <a:schemeClr val="lt1"/>
                  </a:solidFill>
                  <a:latin typeface="Montserrat" panose="00000500000000000000" pitchFamily="50" charset="0"/>
                  <a:ea typeface="Calibri"/>
                  <a:cs typeface="Calibri"/>
                  <a:sym typeface="Calibri"/>
                </a:rPr>
                <a:t>Hofbauer</a:t>
              </a:r>
              <a:r>
                <a:rPr lang="es-CO" sz="2400" dirty="0">
                  <a:solidFill>
                    <a:schemeClr val="lt1"/>
                  </a:solidFill>
                  <a:latin typeface="Montserrat" panose="00000500000000000000" pitchFamily="50" charset="0"/>
                  <a:ea typeface="Calibri"/>
                  <a:cs typeface="Calibri"/>
                  <a:sym typeface="Calibri"/>
                </a:rPr>
                <a:t>: m</a:t>
              </a:r>
              <a:r>
                <a:rPr lang="es-CO" sz="2400" b="0" i="0" u="none" strike="noStrike" cap="none" dirty="0">
                  <a:solidFill>
                    <a:schemeClr val="lt1"/>
                  </a:solidFill>
                  <a:latin typeface="Montserrat" panose="00000500000000000000" pitchFamily="50" charset="0"/>
                  <a:ea typeface="Calibri"/>
                  <a:cs typeface="Calibri"/>
                  <a:sym typeface="Calibri"/>
                </a:rPr>
                <a:t>acrófagos.</a:t>
              </a:r>
              <a:endParaRPr sz="2400" b="0" i="0" u="none" strike="noStrike" cap="none" dirty="0">
                <a:solidFill>
                  <a:schemeClr val="lt1"/>
                </a:solidFill>
                <a:latin typeface="Montserrat" panose="00000500000000000000" pitchFamily="50" charset="0"/>
                <a:ea typeface="Calibri"/>
                <a:cs typeface="Calibri"/>
                <a:sym typeface="Calibri"/>
              </a:endParaRPr>
            </a:p>
            <a:p>
              <a:pPr marL="228600" marR="0" lvl="1" indent="-228600" algn="l" rtl="0">
                <a:lnSpc>
                  <a:spcPct val="90000"/>
                </a:lnSpc>
                <a:spcBef>
                  <a:spcPts val="375"/>
                </a:spcBef>
                <a:spcAft>
                  <a:spcPts val="0"/>
                </a:spcAft>
                <a:buClr>
                  <a:schemeClr val="lt1"/>
                </a:buClr>
                <a:buSzPts val="2500"/>
                <a:buFont typeface="Calibri"/>
                <a:buChar char="•"/>
              </a:pPr>
              <a:r>
                <a:rPr lang="es-CO" sz="2400" b="0" i="0" u="none" strike="noStrike" cap="none" dirty="0" err="1">
                  <a:solidFill>
                    <a:schemeClr val="lt1"/>
                  </a:solidFill>
                  <a:latin typeface="Montserrat" panose="00000500000000000000" pitchFamily="50" charset="0"/>
                  <a:ea typeface="Calibri"/>
                  <a:cs typeface="Calibri"/>
                  <a:sym typeface="Calibri"/>
                </a:rPr>
                <a:t>Funisitis</a:t>
              </a:r>
              <a:r>
                <a:rPr lang="es-CO" sz="2400" dirty="0">
                  <a:solidFill>
                    <a:schemeClr val="lt1"/>
                  </a:solidFill>
                  <a:latin typeface="Montserrat" panose="00000500000000000000" pitchFamily="50" charset="0"/>
                  <a:ea typeface="Calibri"/>
                  <a:cs typeface="Calibri"/>
                  <a:sym typeface="Calibri"/>
                </a:rPr>
                <a:t>: a</a:t>
              </a:r>
              <a:r>
                <a:rPr lang="es-CO" sz="2400" b="0" i="0" u="none" strike="noStrike" cap="none" dirty="0">
                  <a:solidFill>
                    <a:schemeClr val="lt1"/>
                  </a:solidFill>
                  <a:latin typeface="Montserrat" panose="00000500000000000000" pitchFamily="50" charset="0"/>
                  <a:ea typeface="Calibri"/>
                  <a:cs typeface="Calibri"/>
                  <a:sym typeface="Calibri"/>
                </a:rPr>
                <a:t>nillos necróticos perivasculares.</a:t>
              </a:r>
              <a:endParaRPr sz="2400" b="0" i="0" u="none" strike="noStrike" cap="none" dirty="0">
                <a:solidFill>
                  <a:schemeClr val="lt1"/>
                </a:solidFill>
                <a:latin typeface="Montserrat" panose="00000500000000000000" pitchFamily="50" charset="0"/>
                <a:ea typeface="Calibri"/>
                <a:cs typeface="Calibri"/>
                <a:sym typeface="Calibri"/>
              </a:endParaRPr>
            </a:p>
          </p:txBody>
        </p:sp>
        <p:sp>
          <p:nvSpPr>
            <p:cNvPr id="11" name="Google Shape;372;p12"/>
            <p:cNvSpPr/>
            <p:nvPr/>
          </p:nvSpPr>
          <p:spPr>
            <a:xfrm>
              <a:off x="210126" y="2521520"/>
              <a:ext cx="2142744" cy="1681013"/>
            </a:xfrm>
            <a:prstGeom prst="roundRect">
              <a:avLst>
                <a:gd name="adj" fmla="val 10000"/>
              </a:avLst>
            </a:prstGeom>
            <a:blipFill rotWithShape="1">
              <a:blip r:embed="rId2" cstate="email">
                <a:alphaModFix/>
                <a:extLst>
                  <a:ext uri="{28A0092B-C50C-407E-A947-70E740481C1C}">
                    <a14:useLocalDpi xmlns:a14="http://schemas.microsoft.com/office/drawing/2010/main"/>
                  </a:ext>
                </a:extLst>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grpSp>
    </p:spTree>
    <p:extLst>
      <p:ext uri="{BB962C8B-B14F-4D97-AF65-F5344CB8AC3E}">
        <p14:creationId xmlns:p14="http://schemas.microsoft.com/office/powerpoint/2010/main" val="4148367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381;p13"/>
          <p:cNvSpPr/>
          <p:nvPr/>
        </p:nvSpPr>
        <p:spPr>
          <a:xfrm>
            <a:off x="7641207" y="4695082"/>
            <a:ext cx="363271" cy="451324"/>
          </a:xfrm>
          <a:custGeom>
            <a:avLst/>
            <a:gdLst/>
            <a:ahLst/>
            <a:cxnLst/>
            <a:rect l="l" t="t" r="r" b="b"/>
            <a:pathLst>
              <a:path w="120000" h="120000" extrusionOk="0">
                <a:moveTo>
                  <a:pt x="0" y="120000"/>
                </a:moveTo>
                <a:lnTo>
                  <a:pt x="59176" y="120000"/>
                </a:lnTo>
                <a:lnTo>
                  <a:pt x="59176" y="0"/>
                </a:lnTo>
                <a:lnTo>
                  <a:pt x="120000" y="0"/>
                </a:lnTo>
              </a:path>
            </a:pathLst>
          </a:custGeom>
          <a:noFill/>
          <a:ln w="12700" cap="flat" cmpd="sng">
            <a:solidFill>
              <a:srgbClr val="3A66B1"/>
            </a:solidFill>
            <a:prstDash val="solid"/>
            <a:miter lim="800000"/>
            <a:headEnd type="none" w="sm" len="sm"/>
            <a:tailEnd type="none" w="sm" len="sm"/>
          </a:ln>
        </p:spPr>
      </p:sp>
      <p:sp>
        <p:nvSpPr>
          <p:cNvPr id="9" name="Google Shape;383;p13"/>
          <p:cNvSpPr/>
          <p:nvPr/>
        </p:nvSpPr>
        <p:spPr>
          <a:xfrm>
            <a:off x="5440605" y="4747177"/>
            <a:ext cx="359294" cy="399229"/>
          </a:xfrm>
          <a:custGeom>
            <a:avLst/>
            <a:gdLst/>
            <a:ahLst/>
            <a:cxnLst/>
            <a:rect l="l" t="t" r="r" b="b"/>
            <a:pathLst>
              <a:path w="120000" h="120000" extrusionOk="0">
                <a:moveTo>
                  <a:pt x="0" y="0"/>
                </a:moveTo>
                <a:lnTo>
                  <a:pt x="58502" y="0"/>
                </a:lnTo>
                <a:lnTo>
                  <a:pt x="58502" y="120000"/>
                </a:lnTo>
                <a:lnTo>
                  <a:pt x="120000" y="120000"/>
                </a:lnTo>
              </a:path>
            </a:pathLst>
          </a:custGeom>
          <a:noFill/>
          <a:ln w="12700" cap="flat" cmpd="sng">
            <a:solidFill>
              <a:srgbClr val="3A66B1"/>
            </a:solidFill>
            <a:prstDash val="solid"/>
            <a:miter lim="800000"/>
            <a:headEnd type="none" w="sm" len="sm"/>
            <a:tailEnd type="none" w="sm" len="sm"/>
          </a:ln>
        </p:spPr>
      </p:sp>
      <p:sp>
        <p:nvSpPr>
          <p:cNvPr id="11" name="Google Shape;385;p13"/>
          <p:cNvSpPr/>
          <p:nvPr/>
        </p:nvSpPr>
        <p:spPr>
          <a:xfrm>
            <a:off x="7650174" y="2965712"/>
            <a:ext cx="354304" cy="358943"/>
          </a:xfrm>
          <a:custGeom>
            <a:avLst/>
            <a:gdLst/>
            <a:ahLst/>
            <a:cxnLst/>
            <a:rect l="l" t="t" r="r" b="b"/>
            <a:pathLst>
              <a:path w="120000" h="120000" extrusionOk="0">
                <a:moveTo>
                  <a:pt x="0" y="0"/>
                </a:moveTo>
                <a:lnTo>
                  <a:pt x="57636" y="0"/>
                </a:lnTo>
                <a:lnTo>
                  <a:pt x="57636" y="120000"/>
                </a:lnTo>
                <a:lnTo>
                  <a:pt x="120000" y="120000"/>
                </a:lnTo>
              </a:path>
            </a:pathLst>
          </a:custGeom>
          <a:noFill/>
          <a:ln w="12700" cap="flat" cmpd="sng">
            <a:solidFill>
              <a:srgbClr val="3A66B1"/>
            </a:solidFill>
            <a:prstDash val="solid"/>
            <a:miter lim="800000"/>
            <a:headEnd type="none" w="sm" len="sm"/>
            <a:tailEnd type="none" w="sm" len="sm"/>
          </a:ln>
        </p:spPr>
      </p:sp>
      <p:sp>
        <p:nvSpPr>
          <p:cNvPr id="14" name="Google Shape;388;p13"/>
          <p:cNvSpPr/>
          <p:nvPr/>
        </p:nvSpPr>
        <p:spPr>
          <a:xfrm>
            <a:off x="7650174" y="2542064"/>
            <a:ext cx="354304" cy="423647"/>
          </a:xfrm>
          <a:custGeom>
            <a:avLst/>
            <a:gdLst/>
            <a:ahLst/>
            <a:cxnLst/>
            <a:rect l="l" t="t" r="r" b="b"/>
            <a:pathLst>
              <a:path w="120000" h="120000" extrusionOk="0">
                <a:moveTo>
                  <a:pt x="0" y="120000"/>
                </a:moveTo>
                <a:lnTo>
                  <a:pt x="57636" y="120000"/>
                </a:lnTo>
                <a:lnTo>
                  <a:pt x="57636" y="0"/>
                </a:lnTo>
                <a:lnTo>
                  <a:pt x="120000" y="0"/>
                </a:lnTo>
              </a:path>
            </a:pathLst>
          </a:custGeom>
          <a:noFill/>
          <a:ln w="12700" cap="flat" cmpd="sng">
            <a:solidFill>
              <a:srgbClr val="3A66B1"/>
            </a:solidFill>
            <a:prstDash val="solid"/>
            <a:miter lim="800000"/>
            <a:headEnd type="none" w="sm" len="sm"/>
            <a:tailEnd type="none" w="sm" len="sm"/>
          </a:ln>
        </p:spPr>
      </p:sp>
      <p:sp>
        <p:nvSpPr>
          <p:cNvPr id="15" name="Google Shape;389;p13"/>
          <p:cNvSpPr/>
          <p:nvPr/>
        </p:nvSpPr>
        <p:spPr>
          <a:xfrm>
            <a:off x="5454561" y="2965711"/>
            <a:ext cx="340350" cy="1781464"/>
          </a:xfrm>
          <a:custGeom>
            <a:avLst/>
            <a:gdLst/>
            <a:ahLst/>
            <a:cxnLst/>
            <a:rect l="l" t="t" r="r" b="b"/>
            <a:pathLst>
              <a:path w="120000" h="120000" extrusionOk="0">
                <a:moveTo>
                  <a:pt x="0" y="120000"/>
                </a:moveTo>
                <a:lnTo>
                  <a:pt x="60000" y="120000"/>
                </a:lnTo>
                <a:lnTo>
                  <a:pt x="60000" y="0"/>
                </a:lnTo>
                <a:lnTo>
                  <a:pt x="120000" y="0"/>
                </a:lnTo>
              </a:path>
            </a:pathLst>
          </a:custGeom>
          <a:noFill/>
          <a:ln w="12700" cap="flat" cmpd="sng">
            <a:solidFill>
              <a:srgbClr val="3A66B1"/>
            </a:solidFill>
            <a:prstDash val="solid"/>
            <a:miter lim="800000"/>
            <a:headEnd type="none" w="sm" len="sm"/>
            <a:tailEnd type="none" w="sm" len="sm"/>
          </a:ln>
        </p:spPr>
      </p:sp>
      <p:sp>
        <p:nvSpPr>
          <p:cNvPr id="16" name="Google Shape;390;p13"/>
          <p:cNvSpPr/>
          <p:nvPr/>
        </p:nvSpPr>
        <p:spPr>
          <a:xfrm>
            <a:off x="3231036" y="2979157"/>
            <a:ext cx="368261" cy="1768020"/>
          </a:xfrm>
          <a:custGeom>
            <a:avLst/>
            <a:gdLst/>
            <a:ahLst/>
            <a:cxnLst/>
            <a:rect l="l" t="t" r="r" b="b"/>
            <a:pathLst>
              <a:path w="120000" h="120000" extrusionOk="0">
                <a:moveTo>
                  <a:pt x="0" y="0"/>
                </a:moveTo>
                <a:lnTo>
                  <a:pt x="60000" y="0"/>
                </a:lnTo>
                <a:lnTo>
                  <a:pt x="60000" y="120000"/>
                </a:lnTo>
                <a:lnTo>
                  <a:pt x="120000" y="120000"/>
                </a:lnTo>
              </a:path>
            </a:pathLst>
          </a:custGeom>
          <a:noFill/>
          <a:ln w="12700" cap="flat" cmpd="sng">
            <a:solidFill>
              <a:srgbClr val="345A99"/>
            </a:solidFill>
            <a:prstDash val="solid"/>
            <a:miter lim="800000"/>
            <a:headEnd type="none" w="sm" len="sm"/>
            <a:tailEnd type="none" w="sm" len="sm"/>
          </a:ln>
        </p:spPr>
      </p:sp>
      <p:sp>
        <p:nvSpPr>
          <p:cNvPr id="17" name="Google Shape;391;p13"/>
          <p:cNvSpPr/>
          <p:nvPr/>
        </p:nvSpPr>
        <p:spPr>
          <a:xfrm>
            <a:off x="5440605" y="1382188"/>
            <a:ext cx="368261" cy="791762"/>
          </a:xfrm>
          <a:custGeom>
            <a:avLst/>
            <a:gdLst/>
            <a:ahLst/>
            <a:cxnLst/>
            <a:rect l="l" t="t" r="r" b="b"/>
            <a:pathLst>
              <a:path w="120000" h="120000" extrusionOk="0">
                <a:moveTo>
                  <a:pt x="0" y="0"/>
                </a:moveTo>
                <a:lnTo>
                  <a:pt x="60000" y="0"/>
                </a:lnTo>
                <a:lnTo>
                  <a:pt x="60000" y="120000"/>
                </a:lnTo>
                <a:lnTo>
                  <a:pt x="120000" y="120000"/>
                </a:lnTo>
              </a:path>
            </a:pathLst>
          </a:custGeom>
          <a:noFill/>
          <a:ln w="12700" cap="flat" cmpd="sng">
            <a:solidFill>
              <a:srgbClr val="3A66B1"/>
            </a:solidFill>
            <a:prstDash val="solid"/>
            <a:miter lim="800000"/>
            <a:headEnd type="none" w="sm" len="sm"/>
            <a:tailEnd type="none" w="sm" len="sm"/>
          </a:ln>
        </p:spPr>
      </p:sp>
      <p:sp>
        <p:nvSpPr>
          <p:cNvPr id="18" name="Google Shape;392;p13"/>
          <p:cNvSpPr/>
          <p:nvPr/>
        </p:nvSpPr>
        <p:spPr>
          <a:xfrm>
            <a:off x="5440605" y="1336468"/>
            <a:ext cx="368261" cy="91440"/>
          </a:xfrm>
          <a:custGeom>
            <a:avLst/>
            <a:gdLst/>
            <a:ahLst/>
            <a:cxnLst/>
            <a:rect l="l" t="t" r="r" b="b"/>
            <a:pathLst>
              <a:path w="120000" h="120000" extrusionOk="0">
                <a:moveTo>
                  <a:pt x="0" y="60000"/>
                </a:moveTo>
                <a:lnTo>
                  <a:pt x="120000" y="60000"/>
                </a:lnTo>
              </a:path>
            </a:pathLst>
          </a:custGeom>
          <a:noFill/>
          <a:ln w="12700" cap="flat" cmpd="sng">
            <a:solidFill>
              <a:srgbClr val="3A66B1"/>
            </a:solidFill>
            <a:prstDash val="solid"/>
            <a:miter lim="800000"/>
            <a:headEnd type="none" w="sm" len="sm"/>
            <a:tailEnd type="none" w="sm" len="sm"/>
          </a:ln>
        </p:spPr>
      </p:sp>
      <p:sp>
        <p:nvSpPr>
          <p:cNvPr id="19" name="Google Shape;393;p13"/>
          <p:cNvSpPr/>
          <p:nvPr/>
        </p:nvSpPr>
        <p:spPr>
          <a:xfrm>
            <a:off x="5440605" y="590426"/>
            <a:ext cx="368261" cy="791762"/>
          </a:xfrm>
          <a:custGeom>
            <a:avLst/>
            <a:gdLst/>
            <a:ahLst/>
            <a:cxnLst/>
            <a:rect l="l" t="t" r="r" b="b"/>
            <a:pathLst>
              <a:path w="120000" h="120000" extrusionOk="0">
                <a:moveTo>
                  <a:pt x="0" y="120000"/>
                </a:moveTo>
                <a:lnTo>
                  <a:pt x="60000" y="120000"/>
                </a:lnTo>
                <a:lnTo>
                  <a:pt x="60000" y="0"/>
                </a:lnTo>
                <a:lnTo>
                  <a:pt x="120000" y="0"/>
                </a:lnTo>
              </a:path>
            </a:pathLst>
          </a:custGeom>
          <a:noFill/>
          <a:ln w="12700" cap="flat" cmpd="sng">
            <a:solidFill>
              <a:srgbClr val="3A66B1"/>
            </a:solidFill>
            <a:prstDash val="solid"/>
            <a:miter lim="800000"/>
            <a:headEnd type="none" w="sm" len="sm"/>
            <a:tailEnd type="none" w="sm" len="sm"/>
          </a:ln>
        </p:spPr>
      </p:sp>
      <p:sp>
        <p:nvSpPr>
          <p:cNvPr id="20" name="Google Shape;394;p13"/>
          <p:cNvSpPr/>
          <p:nvPr/>
        </p:nvSpPr>
        <p:spPr>
          <a:xfrm>
            <a:off x="3231036" y="1382188"/>
            <a:ext cx="368261" cy="1596968"/>
          </a:xfrm>
          <a:custGeom>
            <a:avLst/>
            <a:gdLst/>
            <a:ahLst/>
            <a:cxnLst/>
            <a:rect l="l" t="t" r="r" b="b"/>
            <a:pathLst>
              <a:path w="120000" h="120000" extrusionOk="0">
                <a:moveTo>
                  <a:pt x="0" y="120000"/>
                </a:moveTo>
                <a:lnTo>
                  <a:pt x="60000" y="120000"/>
                </a:lnTo>
                <a:lnTo>
                  <a:pt x="60000" y="0"/>
                </a:lnTo>
                <a:lnTo>
                  <a:pt x="120000" y="0"/>
                </a:lnTo>
              </a:path>
            </a:pathLst>
          </a:custGeom>
          <a:noFill/>
          <a:ln w="12700" cap="flat" cmpd="sng">
            <a:solidFill>
              <a:srgbClr val="345A99"/>
            </a:solidFill>
            <a:prstDash val="solid"/>
            <a:miter lim="800000"/>
            <a:headEnd type="none" w="sm" len="sm"/>
            <a:tailEnd type="none" w="sm" len="sm"/>
          </a:ln>
        </p:spPr>
      </p:sp>
      <p:sp>
        <p:nvSpPr>
          <p:cNvPr id="21" name="Google Shape;395;p13"/>
          <p:cNvSpPr/>
          <p:nvPr/>
        </p:nvSpPr>
        <p:spPr>
          <a:xfrm>
            <a:off x="1389729" y="2454749"/>
            <a:ext cx="1841307" cy="1120166"/>
          </a:xfrm>
          <a:custGeom>
            <a:avLst/>
            <a:gdLst/>
            <a:ahLst/>
            <a:cxnLst/>
            <a:rect l="l" t="t" r="r" b="b"/>
            <a:pathLst>
              <a:path w="1841307" h="561598" extrusionOk="0">
                <a:moveTo>
                  <a:pt x="0" y="0"/>
                </a:moveTo>
                <a:lnTo>
                  <a:pt x="1841307" y="0"/>
                </a:lnTo>
                <a:lnTo>
                  <a:pt x="1841307" y="561598"/>
                </a:lnTo>
                <a:lnTo>
                  <a:pt x="0" y="561598"/>
                </a:lnTo>
                <a:lnTo>
                  <a:pt x="0" y="0"/>
                </a:lnTo>
                <a:close/>
              </a:path>
            </a:pathLst>
          </a:custGeom>
          <a:solidFill>
            <a:srgbClr val="323F4F"/>
          </a:solidFill>
          <a:ln w="12700" cap="flat" cmpd="sng">
            <a:solidFill>
              <a:schemeClr val="lt1"/>
            </a:solidFill>
            <a:prstDash val="solid"/>
            <a:miter lim="800000"/>
            <a:headEnd type="none" w="sm" len="sm"/>
            <a:tailEnd type="none" w="sm" len="sm"/>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lt1"/>
              </a:buClr>
              <a:buSzPts val="2000"/>
              <a:buFont typeface="Calibri"/>
              <a:buNone/>
            </a:pPr>
            <a:r>
              <a:rPr lang="es-CO" b="1">
                <a:solidFill>
                  <a:schemeClr val="lt1"/>
                </a:solidFill>
                <a:latin typeface="Montserrat" panose="00000500000000000000" pitchFamily="50" charset="0"/>
                <a:ea typeface="Calibri"/>
                <a:cs typeface="Calibri"/>
                <a:sym typeface="Calibri"/>
              </a:rPr>
              <a:t>DIAGNÓSTICO</a:t>
            </a:r>
            <a:endParaRPr sz="1600">
              <a:latin typeface="Montserrat" panose="00000500000000000000" pitchFamily="50" charset="0"/>
            </a:endParaRPr>
          </a:p>
        </p:txBody>
      </p:sp>
      <p:sp>
        <p:nvSpPr>
          <p:cNvPr id="22" name="Google Shape;396;p13"/>
          <p:cNvSpPr/>
          <p:nvPr/>
        </p:nvSpPr>
        <p:spPr>
          <a:xfrm>
            <a:off x="3599298" y="930337"/>
            <a:ext cx="1841307" cy="903702"/>
          </a:xfrm>
          <a:custGeom>
            <a:avLst/>
            <a:gdLst/>
            <a:ahLst/>
            <a:cxnLst/>
            <a:rect l="l" t="t" r="r" b="b"/>
            <a:pathLst>
              <a:path w="1841307" h="903702" extrusionOk="0">
                <a:moveTo>
                  <a:pt x="0" y="0"/>
                </a:moveTo>
                <a:lnTo>
                  <a:pt x="1841307" y="0"/>
                </a:lnTo>
                <a:lnTo>
                  <a:pt x="1841307" y="903702"/>
                </a:lnTo>
                <a:lnTo>
                  <a:pt x="0" y="903702"/>
                </a:lnTo>
                <a:lnTo>
                  <a:pt x="0" y="0"/>
                </a:lnTo>
                <a:close/>
              </a:path>
            </a:pathLst>
          </a:custGeom>
          <a:solidFill>
            <a:srgbClr val="4372C3"/>
          </a:solidFill>
          <a:ln w="12700" cap="flat" cmpd="sng">
            <a:solidFill>
              <a:schemeClr val="lt1"/>
            </a:solidFill>
            <a:prstDash val="solid"/>
            <a:miter lim="800000"/>
            <a:headEnd type="none" w="sm" len="sm"/>
            <a:tailEnd type="none" w="sm" len="sm"/>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s-CO" sz="1400" b="1">
                <a:solidFill>
                  <a:schemeClr val="lt1"/>
                </a:solidFill>
                <a:latin typeface="Montserrat" panose="00000500000000000000" pitchFamily="50" charset="0"/>
                <a:ea typeface="Calibri"/>
                <a:cs typeface="Calibri"/>
                <a:sym typeface="Calibri"/>
              </a:rPr>
              <a:t>DIRECTO</a:t>
            </a:r>
            <a:endParaRPr sz="1600">
              <a:latin typeface="Montserrat" panose="00000500000000000000" pitchFamily="50" charset="0"/>
            </a:endParaRPr>
          </a:p>
          <a:p>
            <a:pPr marL="0" marR="0" lvl="0" indent="0" algn="ctr" rtl="0">
              <a:lnSpc>
                <a:spcPct val="90000"/>
              </a:lnSpc>
              <a:spcBef>
                <a:spcPts val="560"/>
              </a:spcBef>
              <a:spcAft>
                <a:spcPts val="0"/>
              </a:spcAft>
              <a:buClr>
                <a:schemeClr val="lt1"/>
              </a:buClr>
              <a:buSzPts val="1600"/>
              <a:buFont typeface="Calibri"/>
              <a:buNone/>
            </a:pPr>
            <a:r>
              <a:rPr lang="es-CO" sz="1400">
                <a:solidFill>
                  <a:schemeClr val="lt1"/>
                </a:solidFill>
                <a:latin typeface="Montserrat" panose="00000500000000000000" pitchFamily="50" charset="0"/>
                <a:ea typeface="Calibri"/>
                <a:cs typeface="Calibri"/>
                <a:sym typeface="Calibri"/>
              </a:rPr>
              <a:t>Examen exudado de la lesión</a:t>
            </a:r>
            <a:endParaRPr sz="1600">
              <a:latin typeface="Montserrat" panose="00000500000000000000" pitchFamily="50" charset="0"/>
            </a:endParaRPr>
          </a:p>
        </p:txBody>
      </p:sp>
      <p:sp>
        <p:nvSpPr>
          <p:cNvPr id="23" name="Google Shape;397;p13"/>
          <p:cNvSpPr/>
          <p:nvPr/>
        </p:nvSpPr>
        <p:spPr>
          <a:xfrm>
            <a:off x="5808867" y="309626"/>
            <a:ext cx="1841307" cy="561598"/>
          </a:xfrm>
          <a:custGeom>
            <a:avLst/>
            <a:gdLst/>
            <a:ahLst/>
            <a:cxnLst/>
            <a:rect l="l" t="t" r="r" b="b"/>
            <a:pathLst>
              <a:path w="1841307" h="561598" extrusionOk="0">
                <a:moveTo>
                  <a:pt x="0" y="0"/>
                </a:moveTo>
                <a:lnTo>
                  <a:pt x="1841307" y="0"/>
                </a:lnTo>
                <a:lnTo>
                  <a:pt x="1841307" y="561598"/>
                </a:lnTo>
                <a:lnTo>
                  <a:pt x="0" y="561598"/>
                </a:lnTo>
                <a:lnTo>
                  <a:pt x="0" y="0"/>
                </a:lnTo>
                <a:close/>
              </a:path>
            </a:pathLst>
          </a:custGeom>
          <a:solidFill>
            <a:srgbClr val="1F3864"/>
          </a:solidFill>
          <a:ln w="12700" cap="flat" cmpd="sng">
            <a:solidFill>
              <a:schemeClr val="lt1"/>
            </a:solidFill>
            <a:prstDash val="solid"/>
            <a:miter lim="800000"/>
            <a:headEnd type="none" w="sm" len="sm"/>
            <a:tailEnd type="none" w="sm" len="sm"/>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s-CO" sz="1400">
                <a:solidFill>
                  <a:schemeClr val="lt1"/>
                </a:solidFill>
                <a:latin typeface="Montserrat" panose="00000500000000000000" pitchFamily="50" charset="0"/>
                <a:ea typeface="Calibri"/>
                <a:cs typeface="Calibri"/>
                <a:sym typeface="Calibri"/>
              </a:rPr>
              <a:t>Campo oscuro</a:t>
            </a:r>
            <a:endParaRPr sz="1600">
              <a:latin typeface="Montserrat" panose="00000500000000000000" pitchFamily="50" charset="0"/>
            </a:endParaRPr>
          </a:p>
        </p:txBody>
      </p:sp>
      <p:sp>
        <p:nvSpPr>
          <p:cNvPr id="24" name="Google Shape;398;p13"/>
          <p:cNvSpPr/>
          <p:nvPr/>
        </p:nvSpPr>
        <p:spPr>
          <a:xfrm>
            <a:off x="5808867" y="1101388"/>
            <a:ext cx="1841307" cy="561598"/>
          </a:xfrm>
          <a:custGeom>
            <a:avLst/>
            <a:gdLst/>
            <a:ahLst/>
            <a:cxnLst/>
            <a:rect l="l" t="t" r="r" b="b"/>
            <a:pathLst>
              <a:path w="1841307" h="561598" extrusionOk="0">
                <a:moveTo>
                  <a:pt x="0" y="0"/>
                </a:moveTo>
                <a:lnTo>
                  <a:pt x="1841307" y="0"/>
                </a:lnTo>
                <a:lnTo>
                  <a:pt x="1841307" y="561598"/>
                </a:lnTo>
                <a:lnTo>
                  <a:pt x="0" y="561598"/>
                </a:lnTo>
                <a:lnTo>
                  <a:pt x="0" y="0"/>
                </a:lnTo>
                <a:close/>
              </a:path>
            </a:pathLst>
          </a:custGeom>
          <a:solidFill>
            <a:srgbClr val="1F3864"/>
          </a:solidFill>
          <a:ln w="12700" cap="flat" cmpd="sng">
            <a:solidFill>
              <a:schemeClr val="lt1"/>
            </a:solidFill>
            <a:prstDash val="solid"/>
            <a:miter lim="800000"/>
            <a:headEnd type="none" w="sm" len="sm"/>
            <a:tailEnd type="none" w="sm" len="sm"/>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s-CO" sz="1400">
                <a:solidFill>
                  <a:schemeClr val="lt1"/>
                </a:solidFill>
                <a:latin typeface="Montserrat" panose="00000500000000000000" pitchFamily="50" charset="0"/>
                <a:ea typeface="Calibri"/>
                <a:cs typeface="Calibri"/>
                <a:sym typeface="Calibri"/>
              </a:rPr>
              <a:t>Fluorescencia directa (DFA-TP)</a:t>
            </a:r>
            <a:endParaRPr sz="1600">
              <a:latin typeface="Montserrat" panose="00000500000000000000" pitchFamily="50" charset="0"/>
            </a:endParaRPr>
          </a:p>
        </p:txBody>
      </p:sp>
      <p:sp>
        <p:nvSpPr>
          <p:cNvPr id="25" name="Google Shape;399;p13"/>
          <p:cNvSpPr/>
          <p:nvPr/>
        </p:nvSpPr>
        <p:spPr>
          <a:xfrm>
            <a:off x="5808867" y="1893151"/>
            <a:ext cx="1841307" cy="561598"/>
          </a:xfrm>
          <a:custGeom>
            <a:avLst/>
            <a:gdLst/>
            <a:ahLst/>
            <a:cxnLst/>
            <a:rect l="l" t="t" r="r" b="b"/>
            <a:pathLst>
              <a:path w="1841307" h="561598" extrusionOk="0">
                <a:moveTo>
                  <a:pt x="0" y="0"/>
                </a:moveTo>
                <a:lnTo>
                  <a:pt x="1841307" y="0"/>
                </a:lnTo>
                <a:lnTo>
                  <a:pt x="1841307" y="561598"/>
                </a:lnTo>
                <a:lnTo>
                  <a:pt x="0" y="561598"/>
                </a:lnTo>
                <a:lnTo>
                  <a:pt x="0" y="0"/>
                </a:lnTo>
                <a:close/>
              </a:path>
            </a:pathLst>
          </a:custGeom>
          <a:solidFill>
            <a:srgbClr val="1F3864"/>
          </a:solidFill>
          <a:ln w="12700" cap="flat" cmpd="sng">
            <a:solidFill>
              <a:schemeClr val="lt1"/>
            </a:solidFill>
            <a:prstDash val="solid"/>
            <a:miter lim="800000"/>
            <a:headEnd type="none" w="sm" len="sm"/>
            <a:tailEnd type="none" w="sm" len="sm"/>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s-CO" sz="1400">
                <a:solidFill>
                  <a:schemeClr val="lt1"/>
                </a:solidFill>
                <a:latin typeface="Montserrat" panose="00000500000000000000" pitchFamily="50" charset="0"/>
                <a:ea typeface="Calibri"/>
                <a:cs typeface="Calibri"/>
                <a:sym typeface="Calibri"/>
              </a:rPr>
              <a:t>Test de infectividad en conejo (RIT)</a:t>
            </a:r>
            <a:endParaRPr sz="1600">
              <a:latin typeface="Montserrat" panose="00000500000000000000" pitchFamily="50" charset="0"/>
            </a:endParaRPr>
          </a:p>
        </p:txBody>
      </p:sp>
      <p:sp>
        <p:nvSpPr>
          <p:cNvPr id="26" name="Google Shape;400;p13"/>
          <p:cNvSpPr/>
          <p:nvPr/>
        </p:nvSpPr>
        <p:spPr>
          <a:xfrm>
            <a:off x="3599298" y="4247030"/>
            <a:ext cx="1841307" cy="899376"/>
          </a:xfrm>
          <a:custGeom>
            <a:avLst/>
            <a:gdLst/>
            <a:ahLst/>
            <a:cxnLst/>
            <a:rect l="l" t="t" r="r" b="b"/>
            <a:pathLst>
              <a:path w="1841307" h="561598" extrusionOk="0">
                <a:moveTo>
                  <a:pt x="0" y="0"/>
                </a:moveTo>
                <a:lnTo>
                  <a:pt x="1841307" y="0"/>
                </a:lnTo>
                <a:lnTo>
                  <a:pt x="1841307" y="561598"/>
                </a:lnTo>
                <a:lnTo>
                  <a:pt x="0" y="561598"/>
                </a:lnTo>
                <a:lnTo>
                  <a:pt x="0" y="0"/>
                </a:lnTo>
                <a:close/>
              </a:path>
            </a:pathLst>
          </a:custGeom>
          <a:solidFill>
            <a:srgbClr val="0FA18C"/>
          </a:solidFill>
          <a:ln w="12700" cap="flat" cmpd="sng">
            <a:solidFill>
              <a:schemeClr val="lt1"/>
            </a:solidFill>
            <a:prstDash val="solid"/>
            <a:miter lim="800000"/>
            <a:headEnd type="none" w="sm" len="sm"/>
            <a:tailEnd type="none" w="sm" len="sm"/>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s-CO" sz="1400" b="1">
                <a:solidFill>
                  <a:schemeClr val="lt1"/>
                </a:solidFill>
                <a:latin typeface="Montserrat" panose="00000500000000000000" pitchFamily="50" charset="0"/>
                <a:ea typeface="Calibri"/>
                <a:cs typeface="Calibri"/>
                <a:sym typeface="Calibri"/>
              </a:rPr>
              <a:t>INDIRECTO</a:t>
            </a:r>
            <a:endParaRPr sz="1600">
              <a:latin typeface="Montserrat" panose="00000500000000000000" pitchFamily="50" charset="0"/>
            </a:endParaRPr>
          </a:p>
          <a:p>
            <a:pPr marL="0" marR="0" lvl="0" indent="0" algn="ctr" rtl="0">
              <a:lnSpc>
                <a:spcPct val="90000"/>
              </a:lnSpc>
              <a:spcBef>
                <a:spcPts val="560"/>
              </a:spcBef>
              <a:spcAft>
                <a:spcPts val="0"/>
              </a:spcAft>
              <a:buClr>
                <a:schemeClr val="lt1"/>
              </a:buClr>
              <a:buSzPts val="1600"/>
              <a:buFont typeface="Calibri"/>
              <a:buNone/>
            </a:pPr>
            <a:r>
              <a:rPr lang="es-CO" sz="1400" u="none">
                <a:solidFill>
                  <a:schemeClr val="lt1"/>
                </a:solidFill>
                <a:latin typeface="Montserrat" panose="00000500000000000000" pitchFamily="50" charset="0"/>
                <a:ea typeface="Calibri"/>
                <a:cs typeface="Calibri"/>
                <a:sym typeface="Calibri"/>
              </a:rPr>
              <a:t>Serología</a:t>
            </a:r>
            <a:endParaRPr sz="1600">
              <a:latin typeface="Montserrat" panose="00000500000000000000" pitchFamily="50" charset="0"/>
            </a:endParaRPr>
          </a:p>
        </p:txBody>
      </p:sp>
      <p:sp>
        <p:nvSpPr>
          <p:cNvPr id="27" name="Google Shape;401;p13"/>
          <p:cNvSpPr/>
          <p:nvPr/>
        </p:nvSpPr>
        <p:spPr>
          <a:xfrm>
            <a:off x="5808867" y="2684913"/>
            <a:ext cx="1841307" cy="561598"/>
          </a:xfrm>
          <a:custGeom>
            <a:avLst/>
            <a:gdLst/>
            <a:ahLst/>
            <a:cxnLst/>
            <a:rect l="l" t="t" r="r" b="b"/>
            <a:pathLst>
              <a:path w="1841307" h="561598" extrusionOk="0">
                <a:moveTo>
                  <a:pt x="0" y="0"/>
                </a:moveTo>
                <a:lnTo>
                  <a:pt x="1841307" y="0"/>
                </a:lnTo>
                <a:lnTo>
                  <a:pt x="1841307" y="561598"/>
                </a:lnTo>
                <a:lnTo>
                  <a:pt x="0" y="561598"/>
                </a:lnTo>
                <a:lnTo>
                  <a:pt x="0" y="0"/>
                </a:lnTo>
                <a:close/>
              </a:path>
            </a:pathLst>
          </a:custGeom>
          <a:solidFill>
            <a:srgbClr val="385623"/>
          </a:solidFill>
          <a:ln w="12700" cap="flat" cmpd="sng">
            <a:solidFill>
              <a:schemeClr val="lt1"/>
            </a:solidFill>
            <a:prstDash val="solid"/>
            <a:miter lim="800000"/>
            <a:headEnd type="none" w="sm" len="sm"/>
            <a:tailEnd type="none" w="sm" len="sm"/>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s-CO" sz="1400" dirty="0">
                <a:solidFill>
                  <a:schemeClr val="lt1"/>
                </a:solidFill>
                <a:latin typeface="Montserrat" panose="00000500000000000000" pitchFamily="50" charset="0"/>
                <a:ea typeface="Calibri"/>
                <a:cs typeface="Calibri"/>
                <a:sym typeface="Calibri"/>
              </a:rPr>
              <a:t>NO TREPONÉMICAS</a:t>
            </a:r>
            <a:endParaRPr sz="1600" dirty="0">
              <a:latin typeface="Montserrat" panose="00000500000000000000" pitchFamily="50" charset="0"/>
            </a:endParaRPr>
          </a:p>
        </p:txBody>
      </p:sp>
      <p:sp>
        <p:nvSpPr>
          <p:cNvPr id="28" name="Google Shape;402;p13"/>
          <p:cNvSpPr/>
          <p:nvPr/>
        </p:nvSpPr>
        <p:spPr>
          <a:xfrm>
            <a:off x="8012912" y="2263714"/>
            <a:ext cx="1841307" cy="561598"/>
          </a:xfrm>
          <a:custGeom>
            <a:avLst/>
            <a:gdLst/>
            <a:ahLst/>
            <a:cxnLst/>
            <a:rect l="l" t="t" r="r" b="b"/>
            <a:pathLst>
              <a:path w="1841307" h="561598" extrusionOk="0">
                <a:moveTo>
                  <a:pt x="0" y="0"/>
                </a:moveTo>
                <a:lnTo>
                  <a:pt x="1841307" y="0"/>
                </a:lnTo>
                <a:lnTo>
                  <a:pt x="1841307" y="561598"/>
                </a:lnTo>
                <a:lnTo>
                  <a:pt x="0" y="561598"/>
                </a:lnTo>
                <a:lnTo>
                  <a:pt x="0" y="0"/>
                </a:lnTo>
                <a:close/>
              </a:path>
            </a:pathLst>
          </a:custGeom>
          <a:solidFill>
            <a:srgbClr val="385623"/>
          </a:solidFill>
          <a:ln w="12700" cap="flat" cmpd="sng">
            <a:solidFill>
              <a:srgbClr val="FFFFFF"/>
            </a:solidFill>
            <a:prstDash val="solid"/>
            <a:miter lim="800000"/>
            <a:headEnd type="none" w="sm" len="sm"/>
            <a:tailEnd type="none" w="sm" len="sm"/>
          </a:ln>
        </p:spPr>
        <p:txBody>
          <a:bodyPr spcFirstLastPara="1" wrap="square" lIns="6350" tIns="6350" rIns="6350" bIns="6350" anchor="ctr" anchorCtr="0">
            <a:noAutofit/>
          </a:bodyPr>
          <a:lstStyle/>
          <a:p>
            <a:pPr marL="0" marR="0" lvl="0" indent="0" algn="ctr" rtl="0">
              <a:lnSpc>
                <a:spcPct val="90000"/>
              </a:lnSpc>
              <a:spcBef>
                <a:spcPts val="0"/>
              </a:spcBef>
              <a:spcAft>
                <a:spcPts val="0"/>
              </a:spcAft>
              <a:buClr>
                <a:srgbClr val="FFFFFF"/>
              </a:buClr>
              <a:buSzPts val="1400"/>
              <a:buFont typeface="Calibri"/>
              <a:buNone/>
            </a:pPr>
            <a:r>
              <a:rPr lang="es-CO" sz="1200">
                <a:solidFill>
                  <a:srgbClr val="FFFFFF"/>
                </a:solidFill>
                <a:latin typeface="Montserrat" panose="00000500000000000000" pitchFamily="50" charset="0"/>
                <a:ea typeface="Calibri"/>
                <a:cs typeface="Calibri"/>
                <a:sym typeface="Calibri"/>
              </a:rPr>
              <a:t>VDRL</a:t>
            </a:r>
            <a:endParaRPr sz="1600">
              <a:latin typeface="Montserrat" panose="00000500000000000000" pitchFamily="50" charset="0"/>
            </a:endParaRPr>
          </a:p>
        </p:txBody>
      </p:sp>
      <p:sp>
        <p:nvSpPr>
          <p:cNvPr id="31" name="Google Shape;405;p13"/>
          <p:cNvSpPr/>
          <p:nvPr/>
        </p:nvSpPr>
        <p:spPr>
          <a:xfrm>
            <a:off x="8004479" y="3043856"/>
            <a:ext cx="1841307" cy="561598"/>
          </a:xfrm>
          <a:custGeom>
            <a:avLst/>
            <a:gdLst/>
            <a:ahLst/>
            <a:cxnLst/>
            <a:rect l="l" t="t" r="r" b="b"/>
            <a:pathLst>
              <a:path w="1841307" h="561598" extrusionOk="0">
                <a:moveTo>
                  <a:pt x="0" y="0"/>
                </a:moveTo>
                <a:lnTo>
                  <a:pt x="1841307" y="0"/>
                </a:lnTo>
                <a:lnTo>
                  <a:pt x="1841307" y="561598"/>
                </a:lnTo>
                <a:lnTo>
                  <a:pt x="0" y="561598"/>
                </a:lnTo>
                <a:lnTo>
                  <a:pt x="0" y="0"/>
                </a:lnTo>
                <a:close/>
              </a:path>
            </a:pathLst>
          </a:custGeom>
          <a:solidFill>
            <a:srgbClr val="385623"/>
          </a:solidFill>
          <a:ln w="12700" cap="flat" cmpd="sng">
            <a:solidFill>
              <a:srgbClr val="FFFFFF"/>
            </a:solidFill>
            <a:prstDash val="solid"/>
            <a:miter lim="800000"/>
            <a:headEnd type="none" w="sm" len="sm"/>
            <a:tailEnd type="none" w="sm" len="sm"/>
          </a:ln>
        </p:spPr>
        <p:txBody>
          <a:bodyPr spcFirstLastPara="1" wrap="square" lIns="6350" tIns="6350" rIns="6350" bIns="6350" anchor="ctr" anchorCtr="0">
            <a:noAutofit/>
          </a:bodyPr>
          <a:lstStyle/>
          <a:p>
            <a:pPr marL="0" marR="0" lvl="0" indent="0" algn="ctr" rtl="0">
              <a:lnSpc>
                <a:spcPct val="90000"/>
              </a:lnSpc>
              <a:spcBef>
                <a:spcPts val="0"/>
              </a:spcBef>
              <a:spcAft>
                <a:spcPts val="0"/>
              </a:spcAft>
              <a:buClr>
                <a:srgbClr val="FFFFFF"/>
              </a:buClr>
              <a:buSzPts val="1400"/>
              <a:buFont typeface="Calibri"/>
              <a:buNone/>
            </a:pPr>
            <a:r>
              <a:rPr lang="es-CO" sz="1200" dirty="0">
                <a:solidFill>
                  <a:srgbClr val="FFFFFF"/>
                </a:solidFill>
                <a:latin typeface="Montserrat" panose="00000500000000000000" pitchFamily="50" charset="0"/>
                <a:ea typeface="Calibri"/>
                <a:cs typeface="Calibri"/>
                <a:sym typeface="Calibri"/>
              </a:rPr>
              <a:t>RPR</a:t>
            </a:r>
            <a:endParaRPr sz="1600" dirty="0">
              <a:latin typeface="Montserrat" panose="00000500000000000000" pitchFamily="50" charset="0"/>
            </a:endParaRPr>
          </a:p>
        </p:txBody>
      </p:sp>
      <p:sp>
        <p:nvSpPr>
          <p:cNvPr id="33" name="Google Shape;407;p13"/>
          <p:cNvSpPr/>
          <p:nvPr/>
        </p:nvSpPr>
        <p:spPr>
          <a:xfrm>
            <a:off x="5799900" y="4865608"/>
            <a:ext cx="1841307" cy="561598"/>
          </a:xfrm>
          <a:custGeom>
            <a:avLst/>
            <a:gdLst/>
            <a:ahLst/>
            <a:cxnLst/>
            <a:rect l="l" t="t" r="r" b="b"/>
            <a:pathLst>
              <a:path w="1841307" h="561598" extrusionOk="0">
                <a:moveTo>
                  <a:pt x="0" y="0"/>
                </a:moveTo>
                <a:lnTo>
                  <a:pt x="1841307" y="0"/>
                </a:lnTo>
                <a:lnTo>
                  <a:pt x="1841307" y="561598"/>
                </a:lnTo>
                <a:lnTo>
                  <a:pt x="0" y="561598"/>
                </a:lnTo>
                <a:lnTo>
                  <a:pt x="0" y="0"/>
                </a:lnTo>
                <a:close/>
              </a:path>
            </a:pathLst>
          </a:custGeom>
          <a:solidFill>
            <a:srgbClr val="548135"/>
          </a:solidFill>
          <a:ln w="12700" cap="flat" cmpd="sng">
            <a:solidFill>
              <a:schemeClr val="lt1"/>
            </a:solidFill>
            <a:prstDash val="solid"/>
            <a:miter lim="800000"/>
            <a:headEnd type="none" w="sm" len="sm"/>
            <a:tailEnd type="none" w="sm" len="sm"/>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s-CO" sz="1400" dirty="0">
                <a:solidFill>
                  <a:schemeClr val="lt1"/>
                </a:solidFill>
                <a:latin typeface="Montserrat" panose="00000500000000000000" pitchFamily="50" charset="0"/>
                <a:ea typeface="Calibri"/>
                <a:cs typeface="Calibri"/>
                <a:sym typeface="Calibri"/>
              </a:rPr>
              <a:t>TREPONÉMICAS</a:t>
            </a:r>
            <a:endParaRPr sz="1600" dirty="0">
              <a:latin typeface="Montserrat" panose="00000500000000000000" pitchFamily="50" charset="0"/>
            </a:endParaRPr>
          </a:p>
        </p:txBody>
      </p:sp>
      <p:sp>
        <p:nvSpPr>
          <p:cNvPr id="34" name="Google Shape;408;p13"/>
          <p:cNvSpPr/>
          <p:nvPr/>
        </p:nvSpPr>
        <p:spPr>
          <a:xfrm>
            <a:off x="8018434" y="4451234"/>
            <a:ext cx="1841307" cy="561598"/>
          </a:xfrm>
          <a:custGeom>
            <a:avLst/>
            <a:gdLst/>
            <a:ahLst/>
            <a:cxnLst/>
            <a:rect l="l" t="t" r="r" b="b"/>
            <a:pathLst>
              <a:path w="1841307" h="561598" extrusionOk="0">
                <a:moveTo>
                  <a:pt x="0" y="0"/>
                </a:moveTo>
                <a:lnTo>
                  <a:pt x="1841307" y="0"/>
                </a:lnTo>
                <a:lnTo>
                  <a:pt x="1841307" y="561598"/>
                </a:lnTo>
                <a:lnTo>
                  <a:pt x="0" y="561598"/>
                </a:lnTo>
                <a:lnTo>
                  <a:pt x="0" y="0"/>
                </a:lnTo>
                <a:close/>
              </a:path>
            </a:pathLst>
          </a:custGeom>
          <a:solidFill>
            <a:srgbClr val="548135"/>
          </a:solidFill>
          <a:ln w="12700" cap="flat" cmpd="sng">
            <a:solidFill>
              <a:srgbClr val="FFFFFF"/>
            </a:solidFill>
            <a:prstDash val="solid"/>
            <a:miter lim="800000"/>
            <a:headEnd type="none" w="sm" len="sm"/>
            <a:tailEnd type="none" w="sm" len="sm"/>
          </a:ln>
        </p:spPr>
        <p:txBody>
          <a:bodyPr spcFirstLastPara="1" wrap="square" lIns="6350" tIns="6350" rIns="6350" bIns="6350" anchor="ctr" anchorCtr="0">
            <a:noAutofit/>
          </a:bodyPr>
          <a:lstStyle/>
          <a:p>
            <a:pPr marL="0" marR="0" lvl="0" indent="0" algn="ctr" rtl="0">
              <a:lnSpc>
                <a:spcPct val="90000"/>
              </a:lnSpc>
              <a:spcBef>
                <a:spcPts val="0"/>
              </a:spcBef>
              <a:spcAft>
                <a:spcPts val="0"/>
              </a:spcAft>
              <a:buClr>
                <a:srgbClr val="FFFFFF"/>
              </a:buClr>
              <a:buSzPts val="1400"/>
              <a:buFont typeface="Calibri"/>
              <a:buNone/>
            </a:pPr>
            <a:r>
              <a:rPr lang="es-CO" sz="1200">
                <a:solidFill>
                  <a:srgbClr val="FFFFFF"/>
                </a:solidFill>
                <a:latin typeface="Montserrat" panose="00000500000000000000" pitchFamily="50" charset="0"/>
                <a:ea typeface="Calibri"/>
                <a:cs typeface="Calibri"/>
                <a:sym typeface="Calibri"/>
              </a:rPr>
              <a:t>FTA-ABS</a:t>
            </a:r>
            <a:endParaRPr sz="1600">
              <a:latin typeface="Montserrat" panose="00000500000000000000" pitchFamily="50" charset="0"/>
            </a:endParaRPr>
          </a:p>
        </p:txBody>
      </p:sp>
      <p:sp>
        <p:nvSpPr>
          <p:cNvPr id="38" name="Google Shape;413;p13"/>
          <p:cNvSpPr/>
          <p:nvPr/>
        </p:nvSpPr>
        <p:spPr>
          <a:xfrm>
            <a:off x="5808866" y="3324655"/>
            <a:ext cx="1841307" cy="1370427"/>
          </a:xfrm>
          <a:prstGeom prst="roundRect">
            <a:avLst>
              <a:gd name="adj" fmla="val 16667"/>
            </a:avLst>
          </a:prstGeom>
          <a:solidFill>
            <a:srgbClr val="385623"/>
          </a:solidFill>
          <a:ln w="12700" cap="flat" cmpd="sng">
            <a:solidFill>
              <a:schemeClr val="lt1"/>
            </a:solidFill>
            <a:prstDash val="solid"/>
            <a:miter lim="800000"/>
            <a:headEnd type="none" w="sm" len="sm"/>
            <a:tailEnd type="none" w="sm" len="sm"/>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None/>
            </a:pPr>
            <a:r>
              <a:rPr lang="es-CO" sz="1400">
                <a:solidFill>
                  <a:schemeClr val="lt1"/>
                </a:solidFill>
                <a:latin typeface="Montserrat" panose="00000500000000000000" pitchFamily="50" charset="0"/>
                <a:ea typeface="Calibri"/>
                <a:cs typeface="Calibri"/>
                <a:sym typeface="Calibri"/>
              </a:rPr>
              <a:t>Anticuerpos heterólogos IgG e IgM contra  cardiolipinas, colesterol y lecitinas</a:t>
            </a:r>
            <a:endParaRPr sz="1600">
              <a:latin typeface="Montserrat" panose="00000500000000000000" pitchFamily="50" charset="0"/>
            </a:endParaRPr>
          </a:p>
        </p:txBody>
      </p:sp>
      <p:sp>
        <p:nvSpPr>
          <p:cNvPr id="39" name="Google Shape;414;p13"/>
          <p:cNvSpPr/>
          <p:nvPr/>
        </p:nvSpPr>
        <p:spPr>
          <a:xfrm>
            <a:off x="5808866" y="5465340"/>
            <a:ext cx="1841307" cy="1228248"/>
          </a:xfrm>
          <a:prstGeom prst="roundRect">
            <a:avLst>
              <a:gd name="adj" fmla="val 16667"/>
            </a:avLst>
          </a:prstGeom>
          <a:solidFill>
            <a:srgbClr val="548135"/>
          </a:solidFill>
          <a:ln w="12700" cap="flat" cmpd="sng">
            <a:solidFill>
              <a:schemeClr val="lt1"/>
            </a:solidFill>
            <a:prstDash val="solid"/>
            <a:miter lim="800000"/>
            <a:headEnd type="none" w="sm" len="sm"/>
            <a:tailEnd type="none" w="sm" len="sm"/>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None/>
            </a:pPr>
            <a:r>
              <a:rPr lang="es-CO" sz="1400">
                <a:solidFill>
                  <a:schemeClr val="lt1"/>
                </a:solidFill>
                <a:latin typeface="Montserrat" panose="00000500000000000000" pitchFamily="50" charset="0"/>
                <a:ea typeface="Calibri"/>
                <a:cs typeface="Calibri"/>
                <a:sym typeface="Calibri"/>
              </a:rPr>
              <a:t>Anticuerpos específicos IgG e IgM contra Treponema pallidum</a:t>
            </a:r>
            <a:endParaRPr sz="1400">
              <a:solidFill>
                <a:schemeClr val="lt1"/>
              </a:solidFill>
              <a:latin typeface="Montserrat" panose="00000500000000000000" pitchFamily="50" charset="0"/>
              <a:ea typeface="Calibri"/>
              <a:cs typeface="Calibri"/>
              <a:sym typeface="Calibri"/>
            </a:endParaRPr>
          </a:p>
        </p:txBody>
      </p:sp>
      <p:sp>
        <p:nvSpPr>
          <p:cNvPr id="41" name="Google Shape;416;p13"/>
          <p:cNvSpPr/>
          <p:nvPr/>
        </p:nvSpPr>
        <p:spPr>
          <a:xfrm>
            <a:off x="8000502" y="5207316"/>
            <a:ext cx="1841307" cy="561598"/>
          </a:xfrm>
          <a:custGeom>
            <a:avLst/>
            <a:gdLst/>
            <a:ahLst/>
            <a:cxnLst/>
            <a:rect l="l" t="t" r="r" b="b"/>
            <a:pathLst>
              <a:path w="1841307" h="561598" extrusionOk="0">
                <a:moveTo>
                  <a:pt x="0" y="0"/>
                </a:moveTo>
                <a:lnTo>
                  <a:pt x="1841307" y="0"/>
                </a:lnTo>
                <a:lnTo>
                  <a:pt x="1841307" y="561598"/>
                </a:lnTo>
                <a:lnTo>
                  <a:pt x="0" y="561598"/>
                </a:lnTo>
                <a:lnTo>
                  <a:pt x="0" y="0"/>
                </a:lnTo>
                <a:close/>
              </a:path>
            </a:pathLst>
          </a:custGeom>
          <a:solidFill>
            <a:srgbClr val="548135"/>
          </a:solidFill>
          <a:ln w="12700" cap="flat" cmpd="sng">
            <a:solidFill>
              <a:srgbClr val="FFFFFF"/>
            </a:solidFill>
            <a:prstDash val="solid"/>
            <a:miter lim="800000"/>
            <a:headEnd type="none" w="sm" len="sm"/>
            <a:tailEnd type="none" w="sm" len="sm"/>
          </a:ln>
        </p:spPr>
        <p:txBody>
          <a:bodyPr spcFirstLastPara="1" wrap="square" lIns="6350" tIns="6350" rIns="6350" bIns="6350" anchor="ctr" anchorCtr="0">
            <a:noAutofit/>
          </a:bodyPr>
          <a:lstStyle/>
          <a:p>
            <a:pPr marL="0" marR="0" lvl="0" indent="0" algn="ctr" rtl="0">
              <a:lnSpc>
                <a:spcPct val="90000"/>
              </a:lnSpc>
              <a:spcBef>
                <a:spcPts val="0"/>
              </a:spcBef>
              <a:spcAft>
                <a:spcPts val="0"/>
              </a:spcAft>
              <a:buClr>
                <a:srgbClr val="FFFFFF"/>
              </a:buClr>
              <a:buSzPts val="1400"/>
              <a:buFont typeface="Calibri"/>
              <a:buNone/>
            </a:pPr>
            <a:r>
              <a:rPr lang="es-CO" sz="1200" dirty="0">
                <a:solidFill>
                  <a:srgbClr val="FFFFFF"/>
                </a:solidFill>
                <a:latin typeface="Montserrat" panose="00000500000000000000" pitchFamily="50" charset="0"/>
                <a:ea typeface="Calibri"/>
                <a:cs typeface="Calibri"/>
                <a:sym typeface="Calibri"/>
              </a:rPr>
              <a:t>TP-HA/TP-PA</a:t>
            </a:r>
            <a:endParaRPr sz="1200" dirty="0">
              <a:solidFill>
                <a:srgbClr val="FFFFFF"/>
              </a:solidFill>
              <a:latin typeface="Montserrat" panose="00000500000000000000" pitchFamily="50" charset="0"/>
              <a:ea typeface="Calibri"/>
              <a:cs typeface="Calibri"/>
              <a:sym typeface="Calibri"/>
            </a:endParaRPr>
          </a:p>
        </p:txBody>
      </p:sp>
      <p:sp>
        <p:nvSpPr>
          <p:cNvPr id="43" name="Google Shape;418;p13"/>
          <p:cNvSpPr/>
          <p:nvPr/>
        </p:nvSpPr>
        <p:spPr>
          <a:xfrm>
            <a:off x="7822842" y="318798"/>
            <a:ext cx="1841307" cy="561598"/>
          </a:xfrm>
          <a:custGeom>
            <a:avLst/>
            <a:gdLst/>
            <a:ahLst/>
            <a:cxnLst/>
            <a:rect l="l" t="t" r="r" b="b"/>
            <a:pathLst>
              <a:path w="1841307" h="561598" extrusionOk="0">
                <a:moveTo>
                  <a:pt x="0" y="0"/>
                </a:moveTo>
                <a:lnTo>
                  <a:pt x="1841307" y="0"/>
                </a:lnTo>
                <a:lnTo>
                  <a:pt x="1841307" y="561598"/>
                </a:lnTo>
                <a:lnTo>
                  <a:pt x="0" y="561598"/>
                </a:lnTo>
                <a:lnTo>
                  <a:pt x="0" y="0"/>
                </a:lnTo>
                <a:close/>
              </a:path>
            </a:pathLst>
          </a:custGeom>
          <a:solidFill>
            <a:srgbClr val="1F3864"/>
          </a:solidFill>
          <a:ln w="12700" cap="flat" cmpd="sng">
            <a:solidFill>
              <a:schemeClr val="lt1"/>
            </a:solidFill>
            <a:prstDash val="solid"/>
            <a:miter lim="800000"/>
            <a:headEnd type="none" w="sm" len="sm"/>
            <a:tailEnd type="none" w="sm" len="sm"/>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s-CO" sz="1400">
                <a:solidFill>
                  <a:schemeClr val="lt1"/>
                </a:solidFill>
                <a:latin typeface="Montserrat" panose="00000500000000000000" pitchFamily="50" charset="0"/>
                <a:ea typeface="Calibri"/>
                <a:cs typeface="Calibri"/>
                <a:sym typeface="Calibri"/>
              </a:rPr>
              <a:t>Técnicas de biología molecular</a:t>
            </a:r>
            <a:endParaRPr sz="1600">
              <a:latin typeface="Montserrat" panose="00000500000000000000" pitchFamily="50" charset="0"/>
            </a:endParaRPr>
          </a:p>
        </p:txBody>
      </p:sp>
      <p:cxnSp>
        <p:nvCxnSpPr>
          <p:cNvPr id="44" name="Google Shape;419;p13"/>
          <p:cNvCxnSpPr/>
          <p:nvPr/>
        </p:nvCxnSpPr>
        <p:spPr>
          <a:xfrm>
            <a:off x="7650173" y="599597"/>
            <a:ext cx="172669" cy="0"/>
          </a:xfrm>
          <a:prstGeom prst="straightConnector1">
            <a:avLst/>
          </a:prstGeom>
          <a:noFill/>
          <a:ln w="12700" cap="flat" cmpd="sng">
            <a:solidFill>
              <a:srgbClr val="345A99"/>
            </a:solidFill>
            <a:prstDash val="solid"/>
            <a:miter lim="800000"/>
            <a:headEnd type="none" w="sm" len="sm"/>
            <a:tailEnd type="none" w="sm" len="sm"/>
          </a:ln>
        </p:spPr>
      </p:cxnSp>
      <p:sp>
        <p:nvSpPr>
          <p:cNvPr id="45" name="Google Shape;385;p13"/>
          <p:cNvSpPr/>
          <p:nvPr/>
        </p:nvSpPr>
        <p:spPr>
          <a:xfrm>
            <a:off x="7658608" y="5138359"/>
            <a:ext cx="354304" cy="358943"/>
          </a:xfrm>
          <a:custGeom>
            <a:avLst/>
            <a:gdLst/>
            <a:ahLst/>
            <a:cxnLst/>
            <a:rect l="l" t="t" r="r" b="b"/>
            <a:pathLst>
              <a:path w="120000" h="120000" extrusionOk="0">
                <a:moveTo>
                  <a:pt x="0" y="0"/>
                </a:moveTo>
                <a:lnTo>
                  <a:pt x="57636" y="0"/>
                </a:lnTo>
                <a:lnTo>
                  <a:pt x="57636" y="120000"/>
                </a:lnTo>
                <a:lnTo>
                  <a:pt x="120000" y="120000"/>
                </a:lnTo>
              </a:path>
            </a:pathLst>
          </a:custGeom>
          <a:noFill/>
          <a:ln w="12700" cap="flat" cmpd="sng">
            <a:solidFill>
              <a:srgbClr val="3A66B1"/>
            </a:solidFill>
            <a:prstDash val="solid"/>
            <a:miter lim="800000"/>
            <a:headEnd type="none" w="sm" len="sm"/>
            <a:tailEnd type="none" w="sm" len="sm"/>
          </a:ln>
        </p:spPr>
      </p:sp>
      <p:cxnSp>
        <p:nvCxnSpPr>
          <p:cNvPr id="48" name="Conector recto 47"/>
          <p:cNvCxnSpPr/>
          <p:nvPr/>
        </p:nvCxnSpPr>
        <p:spPr>
          <a:xfrm>
            <a:off x="7822842" y="5138359"/>
            <a:ext cx="2360026" cy="0"/>
          </a:xfrm>
          <a:prstGeom prst="line">
            <a:avLst/>
          </a:prstGeom>
        </p:spPr>
        <p:style>
          <a:lnRef idx="1">
            <a:schemeClr val="accent1"/>
          </a:lnRef>
          <a:fillRef idx="0">
            <a:schemeClr val="accent1"/>
          </a:fillRef>
          <a:effectRef idx="0">
            <a:schemeClr val="accent1"/>
          </a:effectRef>
          <a:fontRef idx="minor">
            <a:schemeClr val="tx1"/>
          </a:fontRef>
        </p:style>
      </p:cxnSp>
      <p:sp>
        <p:nvSpPr>
          <p:cNvPr id="49" name="Google Shape;416;p13"/>
          <p:cNvSpPr/>
          <p:nvPr/>
        </p:nvSpPr>
        <p:spPr>
          <a:xfrm>
            <a:off x="10186011" y="4865608"/>
            <a:ext cx="1841307" cy="561598"/>
          </a:xfrm>
          <a:custGeom>
            <a:avLst/>
            <a:gdLst/>
            <a:ahLst/>
            <a:cxnLst/>
            <a:rect l="l" t="t" r="r" b="b"/>
            <a:pathLst>
              <a:path w="1841307" h="561598" extrusionOk="0">
                <a:moveTo>
                  <a:pt x="0" y="0"/>
                </a:moveTo>
                <a:lnTo>
                  <a:pt x="1841307" y="0"/>
                </a:lnTo>
                <a:lnTo>
                  <a:pt x="1841307" y="561598"/>
                </a:lnTo>
                <a:lnTo>
                  <a:pt x="0" y="561598"/>
                </a:lnTo>
                <a:lnTo>
                  <a:pt x="0" y="0"/>
                </a:lnTo>
                <a:close/>
              </a:path>
            </a:pathLst>
          </a:custGeom>
          <a:solidFill>
            <a:srgbClr val="548135"/>
          </a:solidFill>
          <a:ln w="12700" cap="flat" cmpd="sng">
            <a:solidFill>
              <a:srgbClr val="FFFFFF"/>
            </a:solidFill>
            <a:prstDash val="solid"/>
            <a:miter lim="800000"/>
            <a:headEnd type="none" w="sm" len="sm"/>
            <a:tailEnd type="none" w="sm" len="sm"/>
          </a:ln>
        </p:spPr>
        <p:txBody>
          <a:bodyPr spcFirstLastPara="1" wrap="square" lIns="6350" tIns="6350" rIns="6350" bIns="6350" anchor="ctr" anchorCtr="0">
            <a:noAutofit/>
          </a:bodyPr>
          <a:lstStyle/>
          <a:p>
            <a:pPr marL="0" marR="0" lvl="0" indent="0" algn="ctr" rtl="0">
              <a:lnSpc>
                <a:spcPct val="90000"/>
              </a:lnSpc>
              <a:spcBef>
                <a:spcPts val="0"/>
              </a:spcBef>
              <a:spcAft>
                <a:spcPts val="0"/>
              </a:spcAft>
              <a:buClr>
                <a:srgbClr val="FFFFFF"/>
              </a:buClr>
              <a:buSzPts val="1400"/>
              <a:buFont typeface="Calibri"/>
              <a:buNone/>
            </a:pPr>
            <a:r>
              <a:rPr lang="es-CO" sz="1200" dirty="0">
                <a:solidFill>
                  <a:srgbClr val="FFFFFF"/>
                </a:solidFill>
                <a:latin typeface="Montserrat" panose="00000500000000000000" pitchFamily="50" charset="0"/>
                <a:ea typeface="Calibri"/>
                <a:cs typeface="Calibri"/>
                <a:sym typeface="Calibri"/>
              </a:rPr>
              <a:t>PRUEBAS RÁPIDAS</a:t>
            </a:r>
            <a:endParaRPr sz="1200" dirty="0">
              <a:solidFill>
                <a:srgbClr val="FFFFFF"/>
              </a:solidFill>
              <a:latin typeface="Montserrat" panose="00000500000000000000" pitchFamily="50" charset="0"/>
              <a:ea typeface="Calibri"/>
              <a:cs typeface="Calibri"/>
              <a:sym typeface="Calibri"/>
            </a:endParaRPr>
          </a:p>
        </p:txBody>
      </p:sp>
    </p:spTree>
    <p:extLst>
      <p:ext uri="{BB962C8B-B14F-4D97-AF65-F5344CB8AC3E}">
        <p14:creationId xmlns:p14="http://schemas.microsoft.com/office/powerpoint/2010/main" val="151503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500"/>
                                        <p:tgtEl>
                                          <p:spTgt spid="23"/>
                                        </p:tgtEl>
                                      </p:cBhvr>
                                    </p:animEffect>
                                  </p:childTnLst>
                                </p:cTn>
                              </p:par>
                              <p:par>
                                <p:cTn id="22" presetID="10" presetClass="entr" presetSubtype="0" fill="hold"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10"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par>
                                <p:cTn id="28" presetID="10" presetClass="entr" presetSubtype="0"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par>
                                <p:cTn id="31" presetID="10"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par>
                                <p:cTn id="34" presetID="10" presetClass="entr" presetSubtype="0"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par>
                                <p:cTn id="37" presetID="10" presetClass="entr" presetSubtype="0" fill="hold" nodeType="with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500"/>
                                        <p:tgtEl>
                                          <p:spTgt spid="44"/>
                                        </p:tgtEl>
                                      </p:cBhvr>
                                    </p:animEffect>
                                  </p:childTnLst>
                                </p:cTn>
                              </p:par>
                              <p:par>
                                <p:cTn id="40" presetID="10" presetClass="entr" presetSubtype="0" fill="hold" nodeType="with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fade">
                                      <p:cBhvr>
                                        <p:cTn id="42" dur="500"/>
                                        <p:tgtEl>
                                          <p:spTgt spid="4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par>
                                <p:cTn id="48" presetID="10" presetClass="entr" presetSubtype="0" fill="hold"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500"/>
                                        <p:tgtEl>
                                          <p:spTgt spid="2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500"/>
                                        <p:tgtEl>
                                          <p:spTgt spid="3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500"/>
                                        <p:tgtEl>
                                          <p:spTgt spid="14"/>
                                        </p:tgtEl>
                                      </p:cBhvr>
                                    </p:animEffect>
                                  </p:childTnLst>
                                </p:cTn>
                              </p:par>
                              <p:par>
                                <p:cTn id="61" presetID="10" presetClass="entr" presetSubtype="0" fill="hold" nodeType="with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500"/>
                                        <p:tgtEl>
                                          <p:spTgt spid="11"/>
                                        </p:tgtEl>
                                      </p:cBhvr>
                                    </p:animEffect>
                                  </p:childTnLst>
                                </p:cTn>
                              </p:par>
                              <p:par>
                                <p:cTn id="64" presetID="10" presetClass="entr" presetSubtype="0" fill="hold" nodeType="with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500"/>
                                        <p:tgtEl>
                                          <p:spTgt spid="28"/>
                                        </p:tgtEl>
                                      </p:cBhvr>
                                    </p:animEffect>
                                  </p:childTnLst>
                                </p:cTn>
                              </p:par>
                              <p:par>
                                <p:cTn id="67" presetID="10" presetClass="entr" presetSubtype="0" fill="hold" nodeType="with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fade">
                                      <p:cBhvr>
                                        <p:cTn id="69" dur="500"/>
                                        <p:tgtEl>
                                          <p:spTgt spid="31"/>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500"/>
                                        <p:tgtEl>
                                          <p:spTgt spid="9"/>
                                        </p:tgtEl>
                                      </p:cBhvr>
                                    </p:animEffect>
                                  </p:childTnLst>
                                </p:cTn>
                              </p:par>
                              <p:par>
                                <p:cTn id="75" presetID="10" presetClass="entr" presetSubtype="0" fill="hold" nodeType="with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500"/>
                                        <p:tgtEl>
                                          <p:spTgt spid="3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fade">
                                      <p:cBhvr>
                                        <p:cTn id="82" dur="500"/>
                                        <p:tgtEl>
                                          <p:spTgt spid="39"/>
                                        </p:tgtEl>
                                      </p:cBhvr>
                                    </p:animEffect>
                                  </p:childTnLst>
                                </p:cTn>
                              </p:par>
                              <p:par>
                                <p:cTn id="83" presetID="10" presetClass="entr" presetSubtype="0" fill="hold" nodeType="with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fade">
                                      <p:cBhvr>
                                        <p:cTn id="85" dur="500"/>
                                        <p:tgtEl>
                                          <p:spTgt spid="34"/>
                                        </p:tgtEl>
                                      </p:cBhvr>
                                    </p:animEffect>
                                  </p:childTnLst>
                                </p:cTn>
                              </p:par>
                              <p:par>
                                <p:cTn id="86" presetID="10" presetClass="entr" presetSubtype="0" fill="hold" nodeType="with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fade">
                                      <p:cBhvr>
                                        <p:cTn id="88" dur="500"/>
                                        <p:tgtEl>
                                          <p:spTgt spid="7"/>
                                        </p:tgtEl>
                                      </p:cBhvr>
                                    </p:animEffect>
                                  </p:childTnLst>
                                </p:cTn>
                              </p:par>
                              <p:par>
                                <p:cTn id="89" presetID="10" presetClass="entr" presetSubtype="0" fill="hold"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fade">
                                      <p:cBhvr>
                                        <p:cTn id="91" dur="500"/>
                                        <p:tgtEl>
                                          <p:spTgt spid="41"/>
                                        </p:tgtEl>
                                      </p:cBhvr>
                                    </p:animEffect>
                                  </p:childTnLst>
                                </p:cTn>
                              </p:par>
                              <p:par>
                                <p:cTn id="92" presetID="10" presetClass="entr" presetSubtype="0" fill="hold" nodeType="withEffect">
                                  <p:stCondLst>
                                    <p:cond delay="0"/>
                                  </p:stCondLst>
                                  <p:childTnLst>
                                    <p:set>
                                      <p:cBhvr>
                                        <p:cTn id="93" dur="1" fill="hold">
                                          <p:stCondLst>
                                            <p:cond delay="0"/>
                                          </p:stCondLst>
                                        </p:cTn>
                                        <p:tgtEl>
                                          <p:spTgt spid="45"/>
                                        </p:tgtEl>
                                        <p:attrNameLst>
                                          <p:attrName>style.visibility</p:attrName>
                                        </p:attrNameLst>
                                      </p:cBhvr>
                                      <p:to>
                                        <p:strVal val="visible"/>
                                      </p:to>
                                    </p:set>
                                    <p:animEffect transition="in" filter="fade">
                                      <p:cBhvr>
                                        <p:cTn id="94" dur="500"/>
                                        <p:tgtEl>
                                          <p:spTgt spid="45"/>
                                        </p:tgtEl>
                                      </p:cBhvr>
                                    </p:animEffec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9"/>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8385"/>
            <a:ext cx="10515600" cy="1325563"/>
          </a:xfrm>
        </p:spPr>
        <p:txBody>
          <a:bodyPr/>
          <a:lstStyle/>
          <a:p>
            <a:r>
              <a:rPr lang="es-CO" b="0" dirty="0">
                <a:latin typeface="Montserrat" panose="00000500000000000000" pitchFamily="50" charset="0"/>
              </a:rPr>
              <a:t>Utilidad de pruebas rápidas </a:t>
            </a:r>
          </a:p>
        </p:txBody>
      </p:sp>
      <p:grpSp>
        <p:nvGrpSpPr>
          <p:cNvPr id="5" name="Google Shape;607;p34"/>
          <p:cNvGrpSpPr/>
          <p:nvPr/>
        </p:nvGrpSpPr>
        <p:grpSpPr>
          <a:xfrm>
            <a:off x="740923" y="1022090"/>
            <a:ext cx="11353800" cy="3906951"/>
            <a:chOff x="56689" y="0"/>
            <a:chExt cx="10627895" cy="4251158"/>
          </a:xfrm>
        </p:grpSpPr>
        <p:sp>
          <p:nvSpPr>
            <p:cNvPr id="6" name="Google Shape;608;p34"/>
            <p:cNvSpPr/>
            <p:nvPr/>
          </p:nvSpPr>
          <p:spPr>
            <a:xfrm>
              <a:off x="56689" y="0"/>
              <a:ext cx="10627895" cy="4251158"/>
            </a:xfrm>
            <a:custGeom>
              <a:avLst/>
              <a:gdLst/>
              <a:ahLst/>
              <a:cxnLst/>
              <a:rect l="l" t="t" r="r" b="b"/>
              <a:pathLst>
                <a:path w="120000" h="120000" extrusionOk="0">
                  <a:moveTo>
                    <a:pt x="0" y="50000"/>
                  </a:moveTo>
                  <a:lnTo>
                    <a:pt x="24000" y="0"/>
                  </a:lnTo>
                  <a:lnTo>
                    <a:pt x="24000" y="20000"/>
                  </a:lnTo>
                  <a:lnTo>
                    <a:pt x="60000" y="20000"/>
                  </a:lnTo>
                  <a:lnTo>
                    <a:pt x="60000" y="20000"/>
                  </a:lnTo>
                  <a:cubicBezTo>
                    <a:pt x="62071" y="20000"/>
                    <a:pt x="63750" y="22238"/>
                    <a:pt x="63750" y="25000"/>
                  </a:cubicBezTo>
                  <a:cubicBezTo>
                    <a:pt x="63750" y="27761"/>
                    <a:pt x="62071" y="30000"/>
                    <a:pt x="60000" y="30000"/>
                  </a:cubicBezTo>
                  <a:cubicBezTo>
                    <a:pt x="57929" y="30000"/>
                    <a:pt x="56250" y="32239"/>
                    <a:pt x="56250" y="35000"/>
                  </a:cubicBezTo>
                  <a:cubicBezTo>
                    <a:pt x="56250" y="37762"/>
                    <a:pt x="57929" y="40000"/>
                    <a:pt x="60000" y="40000"/>
                  </a:cubicBezTo>
                  <a:lnTo>
                    <a:pt x="96000" y="40000"/>
                  </a:lnTo>
                  <a:lnTo>
                    <a:pt x="96000" y="20000"/>
                  </a:lnTo>
                  <a:lnTo>
                    <a:pt x="120000" y="70000"/>
                  </a:lnTo>
                  <a:lnTo>
                    <a:pt x="96000" y="120000"/>
                  </a:lnTo>
                  <a:lnTo>
                    <a:pt x="96000" y="100000"/>
                  </a:lnTo>
                  <a:lnTo>
                    <a:pt x="60000" y="100000"/>
                  </a:lnTo>
                  <a:cubicBezTo>
                    <a:pt x="57929" y="100000"/>
                    <a:pt x="56250" y="97762"/>
                    <a:pt x="56250" y="95000"/>
                  </a:cubicBezTo>
                  <a:lnTo>
                    <a:pt x="56250" y="80000"/>
                  </a:lnTo>
                  <a:lnTo>
                    <a:pt x="24000" y="80000"/>
                  </a:lnTo>
                  <a:lnTo>
                    <a:pt x="24000" y="100000"/>
                  </a:lnTo>
                  <a:close/>
                </a:path>
                <a:path w="120000" h="120000" fill="darkenLess" extrusionOk="0">
                  <a:moveTo>
                    <a:pt x="63750" y="25000"/>
                  </a:moveTo>
                  <a:cubicBezTo>
                    <a:pt x="63750" y="27761"/>
                    <a:pt x="62071" y="30000"/>
                    <a:pt x="60000" y="30000"/>
                  </a:cubicBezTo>
                  <a:cubicBezTo>
                    <a:pt x="57929" y="30000"/>
                    <a:pt x="56250" y="32239"/>
                    <a:pt x="56250" y="35000"/>
                  </a:cubicBezTo>
                  <a:cubicBezTo>
                    <a:pt x="56250" y="37762"/>
                    <a:pt x="57929" y="40000"/>
                    <a:pt x="60000" y="40000"/>
                  </a:cubicBezTo>
                  <a:lnTo>
                    <a:pt x="63750" y="40000"/>
                  </a:lnTo>
                  <a:close/>
                </a:path>
                <a:path w="120000" h="120000" fill="none" extrusionOk="0">
                  <a:moveTo>
                    <a:pt x="0" y="50000"/>
                  </a:moveTo>
                  <a:lnTo>
                    <a:pt x="24000" y="0"/>
                  </a:lnTo>
                  <a:lnTo>
                    <a:pt x="24000" y="20000"/>
                  </a:lnTo>
                  <a:lnTo>
                    <a:pt x="60000" y="20000"/>
                  </a:lnTo>
                  <a:lnTo>
                    <a:pt x="60000" y="20000"/>
                  </a:lnTo>
                  <a:cubicBezTo>
                    <a:pt x="62071" y="20000"/>
                    <a:pt x="63750" y="22238"/>
                    <a:pt x="63750" y="25000"/>
                  </a:cubicBezTo>
                  <a:cubicBezTo>
                    <a:pt x="63750" y="27761"/>
                    <a:pt x="62071" y="30000"/>
                    <a:pt x="60000" y="30000"/>
                  </a:cubicBezTo>
                  <a:cubicBezTo>
                    <a:pt x="57929" y="30000"/>
                    <a:pt x="56250" y="32239"/>
                    <a:pt x="56250" y="35000"/>
                  </a:cubicBezTo>
                  <a:cubicBezTo>
                    <a:pt x="56250" y="37762"/>
                    <a:pt x="57929" y="40000"/>
                    <a:pt x="60000" y="40000"/>
                  </a:cubicBezTo>
                  <a:lnTo>
                    <a:pt x="96000" y="40000"/>
                  </a:lnTo>
                  <a:lnTo>
                    <a:pt x="96000" y="20000"/>
                  </a:lnTo>
                  <a:lnTo>
                    <a:pt x="120000" y="70000"/>
                  </a:lnTo>
                  <a:lnTo>
                    <a:pt x="96000" y="120000"/>
                  </a:lnTo>
                  <a:lnTo>
                    <a:pt x="96000" y="100000"/>
                  </a:lnTo>
                  <a:lnTo>
                    <a:pt x="60000" y="100000"/>
                  </a:lnTo>
                  <a:cubicBezTo>
                    <a:pt x="57929" y="100000"/>
                    <a:pt x="56250" y="97762"/>
                    <a:pt x="56250" y="95000"/>
                  </a:cubicBezTo>
                  <a:lnTo>
                    <a:pt x="56250" y="80000"/>
                  </a:lnTo>
                  <a:lnTo>
                    <a:pt x="24000" y="80000"/>
                  </a:lnTo>
                  <a:lnTo>
                    <a:pt x="24000" y="100000"/>
                  </a:lnTo>
                  <a:close/>
                  <a:moveTo>
                    <a:pt x="63750" y="25000"/>
                  </a:moveTo>
                  <a:lnTo>
                    <a:pt x="63750" y="40000"/>
                  </a:lnTo>
                  <a:moveTo>
                    <a:pt x="56250" y="35000"/>
                  </a:moveTo>
                  <a:lnTo>
                    <a:pt x="56250" y="80000"/>
                  </a:lnTo>
                </a:path>
              </a:pathLst>
            </a:cu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7" name="Google Shape;609;p34"/>
            <p:cNvSpPr/>
            <p:nvPr/>
          </p:nvSpPr>
          <p:spPr>
            <a:xfrm>
              <a:off x="1332037" y="743952"/>
              <a:ext cx="3507205" cy="208306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8" name="Google Shape;610;p34"/>
            <p:cNvSpPr txBox="1"/>
            <p:nvPr/>
          </p:nvSpPr>
          <p:spPr>
            <a:xfrm>
              <a:off x="1332037" y="743952"/>
              <a:ext cx="3507205" cy="2083067"/>
            </a:xfrm>
            <a:prstGeom prst="rect">
              <a:avLst/>
            </a:prstGeom>
            <a:noFill/>
            <a:ln>
              <a:noFill/>
            </a:ln>
          </p:spPr>
          <p:txBody>
            <a:bodyPr spcFirstLastPara="1" wrap="square" lIns="0" tIns="85325" rIns="0" bIns="91425" anchor="ctr" anchorCtr="0">
              <a:noAutofit/>
            </a:bodyPr>
            <a:lstStyle/>
            <a:p>
              <a:pPr marL="0" marR="0" lvl="0" indent="0" algn="l" rtl="0">
                <a:lnSpc>
                  <a:spcPct val="90000"/>
                </a:lnSpc>
                <a:spcBef>
                  <a:spcPts val="0"/>
                </a:spcBef>
                <a:spcAft>
                  <a:spcPts val="0"/>
                </a:spcAft>
                <a:buClr>
                  <a:schemeClr val="lt1"/>
                </a:buClr>
                <a:buSzPts val="2400"/>
                <a:buFont typeface="Calibri"/>
                <a:buNone/>
              </a:pPr>
              <a:r>
                <a:rPr lang="es-CO" sz="2000" b="1" dirty="0">
                  <a:solidFill>
                    <a:schemeClr val="lt1"/>
                  </a:solidFill>
                  <a:latin typeface="Montserrat" panose="00000500000000000000" pitchFamily="50" charset="0"/>
                  <a:ea typeface="Calibri"/>
                  <a:cs typeface="Calibri"/>
                  <a:sym typeface="Calibri"/>
                </a:rPr>
                <a:t>VENTAJAS</a:t>
              </a:r>
              <a:endParaRPr sz="1600" dirty="0">
                <a:latin typeface="Montserrat" panose="00000500000000000000" pitchFamily="50" charset="0"/>
              </a:endParaRPr>
            </a:p>
            <a:p>
              <a:pPr marL="171450" marR="0" lvl="1" indent="-171450" algn="l" rtl="0">
                <a:lnSpc>
                  <a:spcPct val="90000"/>
                </a:lnSpc>
                <a:spcBef>
                  <a:spcPts val="840"/>
                </a:spcBef>
                <a:spcAft>
                  <a:spcPts val="0"/>
                </a:spcAft>
                <a:buClr>
                  <a:schemeClr val="lt1"/>
                </a:buClr>
                <a:buSzPts val="1900"/>
                <a:buFont typeface="Calibri"/>
                <a:buChar char="•"/>
              </a:pPr>
              <a:r>
                <a:rPr lang="es-CO" b="0" i="0" u="none" strike="noStrike" cap="none" dirty="0">
                  <a:solidFill>
                    <a:schemeClr val="lt1"/>
                  </a:solidFill>
                  <a:latin typeface="Montserrat" panose="00000500000000000000" pitchFamily="50" charset="0"/>
                  <a:ea typeface="Calibri"/>
                  <a:cs typeface="Calibri"/>
                  <a:sym typeface="Calibri"/>
                </a:rPr>
                <a:t>Fáciles de realizar.</a:t>
              </a:r>
              <a:endParaRPr b="0" i="0" u="none" strike="noStrike" cap="none" dirty="0">
                <a:solidFill>
                  <a:schemeClr val="lt1"/>
                </a:solidFill>
                <a:latin typeface="Montserrat" panose="00000500000000000000" pitchFamily="50" charset="0"/>
                <a:ea typeface="Calibri"/>
                <a:cs typeface="Calibri"/>
                <a:sym typeface="Calibri"/>
              </a:endParaRPr>
            </a:p>
            <a:p>
              <a:pPr marL="171450" marR="0" lvl="1" indent="-171450" algn="l" rtl="0">
                <a:lnSpc>
                  <a:spcPct val="90000"/>
                </a:lnSpc>
                <a:spcBef>
                  <a:spcPts val="285"/>
                </a:spcBef>
                <a:spcAft>
                  <a:spcPts val="0"/>
                </a:spcAft>
                <a:buClr>
                  <a:schemeClr val="lt1"/>
                </a:buClr>
                <a:buSzPts val="1900"/>
                <a:buFont typeface="Calibri"/>
                <a:buChar char="•"/>
              </a:pPr>
              <a:r>
                <a:rPr lang="es-CO" b="0" i="0" u="none" strike="noStrike" cap="none" dirty="0">
                  <a:solidFill>
                    <a:schemeClr val="lt1"/>
                  </a:solidFill>
                  <a:latin typeface="Montserrat" panose="00000500000000000000" pitchFamily="50" charset="0"/>
                  <a:ea typeface="Calibri"/>
                  <a:cs typeface="Calibri"/>
                  <a:sym typeface="Calibri"/>
                </a:rPr>
                <a:t>Pueden usarse con sangre completa, suero o plasma.</a:t>
              </a:r>
              <a:endParaRPr b="0" i="0" u="none" strike="noStrike" cap="none" dirty="0">
                <a:solidFill>
                  <a:schemeClr val="lt1"/>
                </a:solidFill>
                <a:latin typeface="Montserrat" panose="00000500000000000000" pitchFamily="50" charset="0"/>
                <a:ea typeface="Calibri"/>
                <a:cs typeface="Calibri"/>
                <a:sym typeface="Calibri"/>
              </a:endParaRPr>
            </a:p>
            <a:p>
              <a:pPr marL="171450" marR="0" lvl="1" indent="-171450" algn="l" rtl="0">
                <a:lnSpc>
                  <a:spcPct val="90000"/>
                </a:lnSpc>
                <a:spcBef>
                  <a:spcPts val="285"/>
                </a:spcBef>
                <a:spcAft>
                  <a:spcPts val="0"/>
                </a:spcAft>
                <a:buClr>
                  <a:schemeClr val="lt1"/>
                </a:buClr>
                <a:buSzPts val="1900"/>
                <a:buFont typeface="Calibri"/>
                <a:buChar char="•"/>
              </a:pPr>
              <a:r>
                <a:rPr lang="es-CO" b="0" i="0" u="none" strike="noStrike" cap="none" dirty="0">
                  <a:solidFill>
                    <a:schemeClr val="lt1"/>
                  </a:solidFill>
                  <a:latin typeface="Montserrat" panose="00000500000000000000" pitchFamily="50" charset="0"/>
                  <a:ea typeface="Calibri"/>
                  <a:cs typeface="Calibri"/>
                  <a:sym typeface="Calibri"/>
                </a:rPr>
                <a:t>No necesitan refrigeración en temperaturas por debajo de 30°C.</a:t>
              </a:r>
              <a:endParaRPr b="0" i="0" u="none" strike="noStrike" cap="none" dirty="0">
                <a:solidFill>
                  <a:schemeClr val="lt1"/>
                </a:solidFill>
                <a:latin typeface="Montserrat" panose="00000500000000000000" pitchFamily="50" charset="0"/>
                <a:ea typeface="Calibri"/>
                <a:cs typeface="Calibri"/>
                <a:sym typeface="Calibri"/>
              </a:endParaRPr>
            </a:p>
          </p:txBody>
        </p:sp>
        <p:sp>
          <p:nvSpPr>
            <p:cNvPr id="9" name="Google Shape;611;p34"/>
            <p:cNvSpPr/>
            <p:nvPr/>
          </p:nvSpPr>
          <p:spPr>
            <a:xfrm>
              <a:off x="5370637" y="1424137"/>
              <a:ext cx="4144879" cy="208306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0" name="Google Shape;612;p34"/>
            <p:cNvSpPr txBox="1"/>
            <p:nvPr/>
          </p:nvSpPr>
          <p:spPr>
            <a:xfrm>
              <a:off x="5370637" y="1424137"/>
              <a:ext cx="4144879" cy="2083067"/>
            </a:xfrm>
            <a:prstGeom prst="rect">
              <a:avLst/>
            </a:prstGeom>
            <a:noFill/>
            <a:ln>
              <a:noFill/>
            </a:ln>
          </p:spPr>
          <p:txBody>
            <a:bodyPr spcFirstLastPara="1" wrap="square" lIns="0" tIns="85325" rIns="0" bIns="91425" anchor="ctr" anchorCtr="0">
              <a:noAutofit/>
            </a:bodyPr>
            <a:lstStyle/>
            <a:p>
              <a:pPr marL="0" marR="0" lvl="0" indent="0" algn="l" rtl="0">
                <a:lnSpc>
                  <a:spcPct val="90000"/>
                </a:lnSpc>
                <a:spcBef>
                  <a:spcPts val="0"/>
                </a:spcBef>
                <a:spcAft>
                  <a:spcPts val="0"/>
                </a:spcAft>
                <a:buClr>
                  <a:schemeClr val="lt1"/>
                </a:buClr>
                <a:buSzPts val="2400"/>
                <a:buFont typeface="Calibri"/>
                <a:buNone/>
              </a:pPr>
              <a:r>
                <a:rPr lang="es-CO" sz="2000" b="1" dirty="0">
                  <a:solidFill>
                    <a:schemeClr val="lt1"/>
                  </a:solidFill>
                  <a:latin typeface="Montserrat" panose="00000500000000000000" pitchFamily="50" charset="0"/>
                  <a:ea typeface="Calibri"/>
                  <a:cs typeface="Calibri"/>
                  <a:sym typeface="Calibri"/>
                </a:rPr>
                <a:t>INCONVENIENTES</a:t>
              </a:r>
              <a:endParaRPr sz="2000" b="1" dirty="0">
                <a:solidFill>
                  <a:schemeClr val="lt1"/>
                </a:solidFill>
                <a:latin typeface="Montserrat" panose="00000500000000000000" pitchFamily="50" charset="0"/>
                <a:ea typeface="Calibri"/>
                <a:cs typeface="Calibri"/>
                <a:sym typeface="Calibri"/>
              </a:endParaRPr>
            </a:p>
            <a:p>
              <a:pPr marL="171450" marR="0" lvl="1" indent="-171450" algn="l" rtl="0">
                <a:lnSpc>
                  <a:spcPct val="90000"/>
                </a:lnSpc>
                <a:spcBef>
                  <a:spcPts val="840"/>
                </a:spcBef>
                <a:spcAft>
                  <a:spcPts val="0"/>
                </a:spcAft>
                <a:buClr>
                  <a:schemeClr val="lt1"/>
                </a:buClr>
                <a:buSzPts val="1900"/>
                <a:buFont typeface="Calibri"/>
                <a:buChar char="•"/>
              </a:pPr>
              <a:r>
                <a:rPr lang="es-CO" b="0" i="0" u="none" strike="noStrike" cap="none" dirty="0">
                  <a:solidFill>
                    <a:schemeClr val="lt1"/>
                  </a:solidFill>
                  <a:latin typeface="Montserrat" panose="00000500000000000000" pitchFamily="50" charset="0"/>
                  <a:ea typeface="Calibri"/>
                  <a:cs typeface="Calibri"/>
                  <a:sym typeface="Calibri"/>
                </a:rPr>
                <a:t>No pueden distinguir entre una infección activa y una anterior que fue tratada.</a:t>
              </a:r>
              <a:endParaRPr b="0" i="0" u="none" strike="noStrike" cap="none" dirty="0">
                <a:solidFill>
                  <a:schemeClr val="lt1"/>
                </a:solidFill>
                <a:latin typeface="Montserrat" panose="00000500000000000000" pitchFamily="50" charset="0"/>
                <a:ea typeface="Calibri"/>
                <a:cs typeface="Calibri"/>
                <a:sym typeface="Calibri"/>
              </a:endParaRPr>
            </a:p>
          </p:txBody>
        </p:sp>
      </p:grpSp>
    </p:spTree>
    <p:extLst>
      <p:ext uri="{BB962C8B-B14F-4D97-AF65-F5344CB8AC3E}">
        <p14:creationId xmlns:p14="http://schemas.microsoft.com/office/powerpoint/2010/main" val="187471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8675451" cy="1325563"/>
          </a:xfrm>
        </p:spPr>
        <p:txBody>
          <a:bodyPr>
            <a:normAutofit/>
          </a:bodyPr>
          <a:lstStyle/>
          <a:p>
            <a:pPr algn="ctr"/>
            <a:r>
              <a:rPr lang="es-CO" b="0" dirty="0">
                <a:latin typeface="Montserrat" panose="00000500000000000000" pitchFamily="50" charset="0"/>
              </a:rPr>
              <a:t>Causas de error diagnóstico en pruebas no treponémicas</a:t>
            </a:r>
          </a:p>
        </p:txBody>
      </p:sp>
      <p:graphicFrame>
        <p:nvGraphicFramePr>
          <p:cNvPr id="5" name="Google Shape;531;p26"/>
          <p:cNvGraphicFramePr/>
          <p:nvPr>
            <p:extLst>
              <p:ext uri="{D42A27DB-BD31-4B8C-83A1-F6EECF244321}">
                <p14:modId xmlns:p14="http://schemas.microsoft.com/office/powerpoint/2010/main" val="1633886597"/>
              </p:ext>
            </p:extLst>
          </p:nvPr>
        </p:nvGraphicFramePr>
        <p:xfrm>
          <a:off x="5706504" y="2545931"/>
          <a:ext cx="5464575" cy="3657620"/>
        </p:xfrm>
        <a:graphic>
          <a:graphicData uri="http://schemas.openxmlformats.org/drawingml/2006/table">
            <a:tbl>
              <a:tblPr>
                <a:noFill/>
              </a:tblPr>
              <a:tblGrid>
                <a:gridCol w="5464575">
                  <a:extLst>
                    <a:ext uri="{9D8B030D-6E8A-4147-A177-3AD203B41FA5}">
                      <a16:colId xmlns:a16="http://schemas.microsoft.com/office/drawing/2014/main" val="20000"/>
                    </a:ext>
                  </a:extLst>
                </a:gridCol>
              </a:tblGrid>
              <a:tr h="515600">
                <a:tc>
                  <a:txBody>
                    <a:bodyPr/>
                    <a:lstStyle/>
                    <a:p>
                      <a:pPr marL="0" marR="0" lvl="0" indent="0" algn="ctr" rtl="0">
                        <a:spcBef>
                          <a:spcPts val="0"/>
                        </a:spcBef>
                        <a:spcAft>
                          <a:spcPts val="0"/>
                        </a:spcAft>
                        <a:buNone/>
                      </a:pPr>
                      <a:r>
                        <a:rPr lang="es-CO" sz="2800" b="1" i="0" u="none" strike="noStrike" dirty="0">
                          <a:solidFill>
                            <a:schemeClr val="lt1"/>
                          </a:solidFill>
                          <a:latin typeface="Montserrat" panose="00000500000000000000" pitchFamily="50" charset="0"/>
                          <a:ea typeface="Calibri"/>
                          <a:cs typeface="Calibri"/>
                          <a:sym typeface="Calibri"/>
                        </a:rPr>
                        <a:t>Falsos Positivos </a:t>
                      </a:r>
                      <a:r>
                        <a:rPr lang="es-CO" sz="1800" b="0" i="0" u="none" strike="noStrike" dirty="0">
                          <a:solidFill>
                            <a:schemeClr val="lt1"/>
                          </a:solidFill>
                          <a:latin typeface="Montserrat" panose="00000500000000000000" pitchFamily="50" charset="0"/>
                          <a:ea typeface="Calibri"/>
                          <a:cs typeface="Calibri"/>
                          <a:sym typeface="Calibri"/>
                        </a:rPr>
                        <a:t>	</a:t>
                      </a:r>
                      <a:endParaRPr sz="1800" dirty="0">
                        <a:latin typeface="Montserrat" panose="00000500000000000000" pitchFamily="50" charset="0"/>
                      </a:endParaRPr>
                    </a:p>
                  </a:txBody>
                  <a:tcPr marL="91450" marR="91450" marT="45725" marB="45725">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4F81BD"/>
                    </a:solidFill>
                  </a:tcPr>
                </a:tc>
                <a:extLst>
                  <a:ext uri="{0D108BD9-81ED-4DB2-BD59-A6C34878D82A}">
                    <a16:rowId xmlns:a16="http://schemas.microsoft.com/office/drawing/2014/main" val="10000"/>
                  </a:ext>
                </a:extLst>
              </a:tr>
              <a:tr h="2702250">
                <a:tc>
                  <a:txBody>
                    <a:bodyPr/>
                    <a:lstStyle/>
                    <a:p>
                      <a:pPr marL="342900" marR="0" lvl="0" indent="-342900" algn="l" rtl="0">
                        <a:spcBef>
                          <a:spcPts val="0"/>
                        </a:spcBef>
                        <a:spcAft>
                          <a:spcPts val="0"/>
                        </a:spcAft>
                        <a:buClr>
                          <a:schemeClr val="dk1"/>
                        </a:buClr>
                        <a:buSzPts val="2400"/>
                        <a:buFont typeface="Arial"/>
                        <a:buChar char="•"/>
                      </a:pPr>
                      <a:r>
                        <a:rPr lang="es-CO" sz="2000" b="1" i="0" u="none" strike="noStrike" dirty="0">
                          <a:solidFill>
                            <a:srgbClr val="002060"/>
                          </a:solidFill>
                          <a:latin typeface="Montserrat" panose="00000500000000000000" pitchFamily="50" charset="0"/>
                          <a:ea typeface="Calibri"/>
                          <a:cs typeface="Calibri"/>
                          <a:sym typeface="Calibri"/>
                        </a:rPr>
                        <a:t>EMBARAZO</a:t>
                      </a:r>
                      <a:endParaRPr sz="1600" dirty="0">
                        <a:solidFill>
                          <a:srgbClr val="002060"/>
                        </a:solidFill>
                        <a:latin typeface="Montserrat" panose="00000500000000000000" pitchFamily="50" charset="0"/>
                      </a:endParaRPr>
                    </a:p>
                    <a:p>
                      <a:pPr marL="342900" marR="0" lvl="0" indent="-342900" algn="l" rtl="0">
                        <a:spcBef>
                          <a:spcPts val="0"/>
                        </a:spcBef>
                        <a:spcAft>
                          <a:spcPts val="0"/>
                        </a:spcAft>
                        <a:buClr>
                          <a:schemeClr val="dk1"/>
                        </a:buClr>
                        <a:buSzPts val="2400"/>
                        <a:buFont typeface="Arial"/>
                        <a:buChar char="•"/>
                      </a:pPr>
                      <a:r>
                        <a:rPr lang="es-CO" sz="2000" b="0" i="0" u="none" strike="noStrike" dirty="0">
                          <a:solidFill>
                            <a:srgbClr val="002060"/>
                          </a:solidFill>
                          <a:latin typeface="Montserrat" panose="00000500000000000000" pitchFamily="50" charset="0"/>
                          <a:ea typeface="Calibri"/>
                          <a:cs typeface="Calibri"/>
                          <a:sym typeface="Calibri"/>
                        </a:rPr>
                        <a:t>Uso de drogas</a:t>
                      </a:r>
                      <a:endParaRPr sz="1600" dirty="0">
                        <a:solidFill>
                          <a:srgbClr val="002060"/>
                        </a:solidFill>
                        <a:latin typeface="Montserrat" panose="00000500000000000000" pitchFamily="50" charset="0"/>
                      </a:endParaRPr>
                    </a:p>
                    <a:p>
                      <a:pPr marL="342900" marR="0" lvl="0" indent="-342900" algn="l" rtl="0">
                        <a:spcBef>
                          <a:spcPts val="0"/>
                        </a:spcBef>
                        <a:spcAft>
                          <a:spcPts val="0"/>
                        </a:spcAft>
                        <a:buClr>
                          <a:schemeClr val="dk1"/>
                        </a:buClr>
                        <a:buSzPts val="2400"/>
                        <a:buFont typeface="Arial"/>
                        <a:buChar char="•"/>
                      </a:pPr>
                      <a:r>
                        <a:rPr lang="es-CO" sz="2000" b="0" i="0" u="none" strike="noStrike" dirty="0">
                          <a:solidFill>
                            <a:srgbClr val="002060"/>
                          </a:solidFill>
                          <a:latin typeface="Montserrat" panose="00000500000000000000" pitchFamily="50" charset="0"/>
                          <a:ea typeface="Calibri"/>
                          <a:cs typeface="Calibri"/>
                          <a:sym typeface="Calibri"/>
                        </a:rPr>
                        <a:t>Artritis </a:t>
                      </a:r>
                      <a:r>
                        <a:rPr lang="es-CO" sz="2000" b="0" i="0" u="none" strike="noStrike" dirty="0" err="1">
                          <a:solidFill>
                            <a:srgbClr val="002060"/>
                          </a:solidFill>
                          <a:latin typeface="Montserrat" panose="00000500000000000000" pitchFamily="50" charset="0"/>
                          <a:ea typeface="Calibri"/>
                          <a:cs typeface="Calibri"/>
                          <a:sym typeface="Calibri"/>
                        </a:rPr>
                        <a:t>reumatoidea</a:t>
                      </a:r>
                      <a:r>
                        <a:rPr lang="es-CO" sz="2000" b="0" i="0" u="none" strike="noStrike" dirty="0">
                          <a:solidFill>
                            <a:srgbClr val="002060"/>
                          </a:solidFill>
                          <a:latin typeface="Montserrat" panose="00000500000000000000" pitchFamily="50" charset="0"/>
                          <a:ea typeface="Calibri"/>
                          <a:cs typeface="Calibri"/>
                          <a:sym typeface="Calibri"/>
                        </a:rPr>
                        <a:t> - LES</a:t>
                      </a:r>
                      <a:endParaRPr sz="1600" dirty="0">
                        <a:solidFill>
                          <a:srgbClr val="002060"/>
                        </a:solidFill>
                        <a:latin typeface="Montserrat" panose="00000500000000000000" pitchFamily="50" charset="0"/>
                      </a:endParaRPr>
                    </a:p>
                    <a:p>
                      <a:pPr marL="342900" marR="0" lvl="0" indent="-342900" algn="l" rtl="0">
                        <a:spcBef>
                          <a:spcPts val="0"/>
                        </a:spcBef>
                        <a:spcAft>
                          <a:spcPts val="0"/>
                        </a:spcAft>
                        <a:buClr>
                          <a:schemeClr val="dk1"/>
                        </a:buClr>
                        <a:buSzPts val="2400"/>
                        <a:buFont typeface="Arial"/>
                        <a:buChar char="•"/>
                      </a:pPr>
                      <a:r>
                        <a:rPr lang="es-CO" sz="2000" b="0" i="0" u="none" strike="noStrike" dirty="0">
                          <a:solidFill>
                            <a:srgbClr val="002060"/>
                          </a:solidFill>
                          <a:latin typeface="Montserrat" panose="00000500000000000000" pitchFamily="50" charset="0"/>
                          <a:ea typeface="Calibri"/>
                          <a:cs typeface="Calibri"/>
                          <a:sym typeface="Calibri"/>
                        </a:rPr>
                        <a:t>Enfermedades del colágeno</a:t>
                      </a:r>
                      <a:endParaRPr sz="1600" dirty="0">
                        <a:solidFill>
                          <a:srgbClr val="002060"/>
                        </a:solidFill>
                        <a:latin typeface="Montserrat" panose="00000500000000000000" pitchFamily="50" charset="0"/>
                      </a:endParaRPr>
                    </a:p>
                    <a:p>
                      <a:pPr marL="342900" marR="0" lvl="0" indent="-342900" algn="l" rtl="0">
                        <a:spcBef>
                          <a:spcPts val="0"/>
                        </a:spcBef>
                        <a:spcAft>
                          <a:spcPts val="0"/>
                        </a:spcAft>
                        <a:buClr>
                          <a:schemeClr val="dk1"/>
                        </a:buClr>
                        <a:buSzPts val="2400"/>
                        <a:buFont typeface="Arial"/>
                        <a:buChar char="•"/>
                      </a:pPr>
                      <a:r>
                        <a:rPr lang="es-CO" sz="2000" b="0" i="0" u="none" strike="noStrike" dirty="0" err="1">
                          <a:solidFill>
                            <a:srgbClr val="002060"/>
                          </a:solidFill>
                          <a:latin typeface="Montserrat" panose="00000500000000000000" pitchFamily="50" charset="0"/>
                          <a:ea typeface="Calibri"/>
                          <a:cs typeface="Calibri"/>
                          <a:sym typeface="Calibri"/>
                        </a:rPr>
                        <a:t>Mononucleosis</a:t>
                      </a:r>
                      <a:r>
                        <a:rPr lang="es-CO" sz="2000" b="0" i="0" u="none" strike="noStrike" dirty="0">
                          <a:solidFill>
                            <a:srgbClr val="002060"/>
                          </a:solidFill>
                          <a:latin typeface="Montserrat" panose="00000500000000000000" pitchFamily="50" charset="0"/>
                          <a:ea typeface="Calibri"/>
                          <a:cs typeface="Calibri"/>
                          <a:sym typeface="Calibri"/>
                        </a:rPr>
                        <a:t> </a:t>
                      </a:r>
                      <a:endParaRPr sz="1600" dirty="0">
                        <a:solidFill>
                          <a:srgbClr val="002060"/>
                        </a:solidFill>
                        <a:latin typeface="Montserrat" panose="00000500000000000000" pitchFamily="50" charset="0"/>
                      </a:endParaRPr>
                    </a:p>
                    <a:p>
                      <a:pPr marL="342900" marR="0" lvl="0" indent="-342900" algn="l" rtl="0">
                        <a:spcBef>
                          <a:spcPts val="0"/>
                        </a:spcBef>
                        <a:spcAft>
                          <a:spcPts val="0"/>
                        </a:spcAft>
                        <a:buClr>
                          <a:schemeClr val="dk1"/>
                        </a:buClr>
                        <a:buSzPts val="2400"/>
                        <a:buFont typeface="Arial"/>
                        <a:buChar char="•"/>
                      </a:pPr>
                      <a:r>
                        <a:rPr lang="es-CO" sz="2000" b="0" i="0" u="none" strike="noStrike" dirty="0">
                          <a:solidFill>
                            <a:srgbClr val="002060"/>
                          </a:solidFill>
                          <a:latin typeface="Montserrat" panose="00000500000000000000" pitchFamily="50" charset="0"/>
                          <a:ea typeface="Calibri"/>
                          <a:cs typeface="Calibri"/>
                          <a:sym typeface="Calibri"/>
                        </a:rPr>
                        <a:t>Hepatitis – Malaria – VIH</a:t>
                      </a:r>
                      <a:endParaRPr sz="1600" dirty="0">
                        <a:solidFill>
                          <a:srgbClr val="002060"/>
                        </a:solidFill>
                        <a:latin typeface="Montserrat" panose="00000500000000000000" pitchFamily="50" charset="0"/>
                      </a:endParaRPr>
                    </a:p>
                    <a:p>
                      <a:pPr marL="342900" marR="0" lvl="0" indent="-342900" algn="l" rtl="0">
                        <a:spcBef>
                          <a:spcPts val="0"/>
                        </a:spcBef>
                        <a:spcAft>
                          <a:spcPts val="0"/>
                        </a:spcAft>
                        <a:buClr>
                          <a:schemeClr val="dk1"/>
                        </a:buClr>
                        <a:buSzPts val="2400"/>
                        <a:buFont typeface="Arial"/>
                        <a:buChar char="•"/>
                      </a:pPr>
                      <a:r>
                        <a:rPr lang="es-CO" sz="2000" b="0" i="0" u="none" strike="noStrike" dirty="0">
                          <a:solidFill>
                            <a:srgbClr val="002060"/>
                          </a:solidFill>
                          <a:latin typeface="Montserrat" panose="00000500000000000000" pitchFamily="50" charset="0"/>
                          <a:ea typeface="Calibri"/>
                          <a:cs typeface="Calibri"/>
                          <a:sym typeface="Calibri"/>
                        </a:rPr>
                        <a:t>Vacunación reciente</a:t>
                      </a:r>
                      <a:endParaRPr sz="1600" dirty="0">
                        <a:solidFill>
                          <a:srgbClr val="002060"/>
                        </a:solidFill>
                        <a:latin typeface="Montserrat" panose="00000500000000000000" pitchFamily="50" charset="0"/>
                      </a:endParaRPr>
                    </a:p>
                    <a:p>
                      <a:pPr marL="342900" marR="0" lvl="0" indent="-342900" algn="l" rtl="0">
                        <a:spcBef>
                          <a:spcPts val="0"/>
                        </a:spcBef>
                        <a:spcAft>
                          <a:spcPts val="0"/>
                        </a:spcAft>
                        <a:buClr>
                          <a:schemeClr val="dk1"/>
                        </a:buClr>
                        <a:buSzPts val="2400"/>
                        <a:buFont typeface="Arial"/>
                        <a:buChar char="•"/>
                      </a:pPr>
                      <a:r>
                        <a:rPr lang="es-CO" sz="2000" b="0" i="0" u="none" strike="noStrike" dirty="0">
                          <a:solidFill>
                            <a:srgbClr val="002060"/>
                          </a:solidFill>
                          <a:latin typeface="Montserrat" panose="00000500000000000000" pitchFamily="50" charset="0"/>
                          <a:ea typeface="Calibri"/>
                          <a:cs typeface="Calibri"/>
                          <a:sym typeface="Calibri"/>
                        </a:rPr>
                        <a:t>Muestras hemolizadas o </a:t>
                      </a:r>
                      <a:r>
                        <a:rPr lang="es-CO" sz="2000" b="0" i="0" u="none" strike="noStrike" dirty="0" err="1">
                          <a:solidFill>
                            <a:srgbClr val="002060"/>
                          </a:solidFill>
                          <a:latin typeface="Montserrat" panose="00000500000000000000" pitchFamily="50" charset="0"/>
                          <a:ea typeface="Calibri"/>
                          <a:cs typeface="Calibri"/>
                          <a:sym typeface="Calibri"/>
                        </a:rPr>
                        <a:t>lipémicas</a:t>
                      </a:r>
                      <a:endParaRPr sz="2000" b="0" i="0" u="none" strike="noStrike" dirty="0">
                        <a:solidFill>
                          <a:srgbClr val="002060"/>
                        </a:solidFill>
                        <a:latin typeface="Montserrat" panose="00000500000000000000" pitchFamily="50" charset="0"/>
                        <a:ea typeface="Calibri"/>
                        <a:cs typeface="Calibri"/>
                        <a:sym typeface="Calibri"/>
                      </a:endParaRPr>
                    </a:p>
                    <a:p>
                      <a:pPr marL="342900" marR="0" lvl="0" indent="-190500" algn="l" rtl="0">
                        <a:spcBef>
                          <a:spcPts val="0"/>
                        </a:spcBef>
                        <a:spcAft>
                          <a:spcPts val="0"/>
                        </a:spcAft>
                        <a:buClr>
                          <a:schemeClr val="dk1"/>
                        </a:buClr>
                        <a:buSzPts val="2400"/>
                        <a:buFont typeface="Arial"/>
                        <a:buNone/>
                      </a:pPr>
                      <a:endParaRPr sz="2000" b="1" i="0" u="none" strike="noStrike" dirty="0">
                        <a:solidFill>
                          <a:srgbClr val="002060"/>
                        </a:solidFill>
                        <a:latin typeface="Montserrat" panose="00000500000000000000" pitchFamily="50" charset="0"/>
                        <a:ea typeface="Calibri"/>
                        <a:cs typeface="Calibri"/>
                        <a:sym typeface="Calibri"/>
                      </a:endParaRPr>
                    </a:p>
                    <a:p>
                      <a:pPr marL="0" marR="0" lvl="0" indent="0" algn="l" rtl="0">
                        <a:spcBef>
                          <a:spcPts val="0"/>
                        </a:spcBef>
                        <a:spcAft>
                          <a:spcPts val="0"/>
                        </a:spcAft>
                        <a:buClr>
                          <a:schemeClr val="dk1"/>
                        </a:buClr>
                        <a:buSzPts val="2400"/>
                        <a:buFont typeface="Arial"/>
                        <a:buNone/>
                      </a:pPr>
                      <a:r>
                        <a:rPr lang="es-CO" sz="2000" b="1" i="0" u="none" strike="noStrike" dirty="0">
                          <a:solidFill>
                            <a:srgbClr val="002060"/>
                          </a:solidFill>
                          <a:latin typeface="Montserrat" panose="00000500000000000000" pitchFamily="50" charset="0"/>
                          <a:ea typeface="Calibri"/>
                          <a:cs typeface="Calibri"/>
                          <a:sym typeface="Calibri"/>
                        </a:rPr>
                        <a:t>NO SUPERAN LOS TÍTULOS DE 1:8 </a:t>
                      </a:r>
                      <a:endParaRPr sz="1800" b="1" dirty="0">
                        <a:solidFill>
                          <a:srgbClr val="002060"/>
                        </a:solidFill>
                        <a:latin typeface="Montserrat" panose="00000500000000000000" pitchFamily="50" charset="0"/>
                      </a:endParaRPr>
                    </a:p>
                  </a:txBody>
                  <a:tcPr marL="91450" marR="91450" marT="45725" marB="45725">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CFD7E7"/>
                    </a:solidFill>
                  </a:tcPr>
                </a:tc>
                <a:extLst>
                  <a:ext uri="{0D108BD9-81ED-4DB2-BD59-A6C34878D82A}">
                    <a16:rowId xmlns:a16="http://schemas.microsoft.com/office/drawing/2014/main" val="10001"/>
                  </a:ext>
                </a:extLst>
              </a:tr>
            </a:tbl>
          </a:graphicData>
        </a:graphic>
      </p:graphicFrame>
      <p:sp>
        <p:nvSpPr>
          <p:cNvPr id="6" name="Google Shape;533;p26"/>
          <p:cNvSpPr/>
          <p:nvPr/>
        </p:nvSpPr>
        <p:spPr>
          <a:xfrm>
            <a:off x="5968308" y="2415871"/>
            <a:ext cx="4940969" cy="4228849"/>
          </a:xfrm>
          <a:prstGeom prst="irregularSeal1">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600" b="1" dirty="0">
                <a:solidFill>
                  <a:schemeClr val="lt1"/>
                </a:solidFill>
                <a:latin typeface="Montserrat" panose="00000500000000000000" pitchFamily="50" charset="0"/>
                <a:ea typeface="Calibri"/>
                <a:cs typeface="Calibri"/>
                <a:sym typeface="Calibri"/>
              </a:rPr>
              <a:t>REALIZAR PRUEBA TREPONÉMICA </a:t>
            </a:r>
            <a:r>
              <a:rPr lang="es-CO" sz="1600" b="1" dirty="0">
                <a:solidFill>
                  <a:schemeClr val="lt1"/>
                </a:solidFill>
                <a:latin typeface="Montserrat" panose="00000500000000000000" pitchFamily="50" charset="0"/>
                <a:ea typeface="Calibri"/>
                <a:cs typeface="Calibri"/>
                <a:sym typeface="Wingdings" panose="05000000000000000000" pitchFamily="2" charset="2"/>
              </a:rPr>
              <a:t></a:t>
            </a:r>
            <a:r>
              <a:rPr lang="es-CO" sz="1600" dirty="0">
                <a:solidFill>
                  <a:schemeClr val="lt1"/>
                </a:solidFill>
                <a:latin typeface="Montserrat" panose="00000500000000000000" pitchFamily="50" charset="0"/>
                <a:ea typeface="Calibri"/>
                <a:cs typeface="Calibri"/>
                <a:sym typeface="Calibri"/>
              </a:rPr>
              <a:t> Negativa y persiste reactiva: infección crónica de base o autoinmunidad</a:t>
            </a:r>
            <a:endParaRPr sz="1600" dirty="0">
              <a:solidFill>
                <a:schemeClr val="lt1"/>
              </a:solidFill>
              <a:latin typeface="Montserrat" panose="00000500000000000000" pitchFamily="50" charset="0"/>
              <a:ea typeface="Calibri"/>
              <a:cs typeface="Calibri"/>
              <a:sym typeface="Calibri"/>
            </a:endParaRPr>
          </a:p>
        </p:txBody>
      </p:sp>
    </p:spTree>
    <p:extLst>
      <p:ext uri="{BB962C8B-B14F-4D97-AF65-F5344CB8AC3E}">
        <p14:creationId xmlns:p14="http://schemas.microsoft.com/office/powerpoint/2010/main" val="329013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ppt_w</p:attrName>
                                        </p:attrNameLst>
                                      </p:cBhvr>
                                      <p:tavLst>
                                        <p:tav tm="0">
                                          <p:val>
                                            <p:strVal val="0"/>
                                          </p:val>
                                        </p:tav>
                                        <p:tav tm="100000">
                                          <p:val>
                                            <p:strVal val="#ppt_w"/>
                                          </p:val>
                                        </p:tav>
                                      </p:tavLst>
                                    </p:anim>
                                    <p:anim calcmode="lin" valueType="num">
                                      <p:cBhvr additive="base">
                                        <p:cTn id="8" dur="500"/>
                                        <p:tgtEl>
                                          <p:spTgt spid="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oogle Shape;531;p26"/>
          <p:cNvGraphicFramePr/>
          <p:nvPr>
            <p:extLst>
              <p:ext uri="{D42A27DB-BD31-4B8C-83A1-F6EECF244321}">
                <p14:modId xmlns:p14="http://schemas.microsoft.com/office/powerpoint/2010/main" val="2225884998"/>
              </p:ext>
            </p:extLst>
          </p:nvPr>
        </p:nvGraphicFramePr>
        <p:xfrm>
          <a:off x="5672229" y="2349062"/>
          <a:ext cx="5631312" cy="2979294"/>
        </p:xfrm>
        <a:graphic>
          <a:graphicData uri="http://schemas.openxmlformats.org/drawingml/2006/table">
            <a:tbl>
              <a:tblPr>
                <a:noFill/>
              </a:tblPr>
              <a:tblGrid>
                <a:gridCol w="5631312">
                  <a:extLst>
                    <a:ext uri="{9D8B030D-6E8A-4147-A177-3AD203B41FA5}">
                      <a16:colId xmlns:a16="http://schemas.microsoft.com/office/drawing/2014/main" val="20000"/>
                    </a:ext>
                  </a:extLst>
                </a:gridCol>
              </a:tblGrid>
              <a:tr h="471933">
                <a:tc>
                  <a:txBody>
                    <a:bodyPr/>
                    <a:lstStyle/>
                    <a:p>
                      <a:pPr marL="0" marR="0" lvl="0" indent="0" algn="ctr" rtl="0">
                        <a:spcBef>
                          <a:spcPts val="0"/>
                        </a:spcBef>
                        <a:spcAft>
                          <a:spcPts val="0"/>
                        </a:spcAft>
                        <a:buNone/>
                      </a:pPr>
                      <a:r>
                        <a:rPr lang="es-CO" sz="2800" b="1" i="0" u="none" strike="noStrike" dirty="0">
                          <a:solidFill>
                            <a:schemeClr val="lt1"/>
                          </a:solidFill>
                          <a:latin typeface="Montserrat" panose="00000500000000000000" pitchFamily="50" charset="0"/>
                          <a:ea typeface="Calibri"/>
                          <a:cs typeface="Calibri"/>
                          <a:sym typeface="Calibri"/>
                        </a:rPr>
                        <a:t>Falsos negativos </a:t>
                      </a:r>
                      <a:endParaRPr sz="2800" dirty="0">
                        <a:latin typeface="Montserrat" panose="00000500000000000000" pitchFamily="50" charset="0"/>
                      </a:endParaRPr>
                    </a:p>
                  </a:txBody>
                  <a:tcPr marL="91450" marR="91450" marT="45725" marB="45725">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lgn="ctr">
                      <a:solidFill>
                        <a:srgbClr val="FFFFFF"/>
                      </a:solidFill>
                      <a:prstDash val="solid"/>
                      <a:round/>
                      <a:headEnd type="none" w="sm" len="sm"/>
                      <a:tailEnd type="none" w="sm" len="sm"/>
                    </a:lnB>
                    <a:solidFill>
                      <a:srgbClr val="4F81BD"/>
                    </a:solidFill>
                  </a:tcPr>
                </a:tc>
                <a:extLst>
                  <a:ext uri="{0D108BD9-81ED-4DB2-BD59-A6C34878D82A}">
                    <a16:rowId xmlns:a16="http://schemas.microsoft.com/office/drawing/2014/main" val="10000"/>
                  </a:ext>
                </a:extLst>
              </a:tr>
              <a:tr h="2461124">
                <a:tc>
                  <a:txBody>
                    <a:bodyPr/>
                    <a:lstStyle/>
                    <a:p>
                      <a:pPr marL="342900" marR="0" lvl="0" indent="-342900" algn="l" rtl="0">
                        <a:spcBef>
                          <a:spcPts val="0"/>
                        </a:spcBef>
                        <a:spcAft>
                          <a:spcPts val="0"/>
                        </a:spcAft>
                        <a:buClr>
                          <a:schemeClr val="dk1"/>
                        </a:buClr>
                        <a:buSzPts val="2400"/>
                        <a:buFont typeface="Arial"/>
                        <a:buChar char="•"/>
                      </a:pPr>
                      <a:r>
                        <a:rPr lang="es-CO" sz="2000" b="0" i="0" u="none" strike="noStrike" dirty="0">
                          <a:solidFill>
                            <a:srgbClr val="002060"/>
                          </a:solidFill>
                          <a:latin typeface="Montserrat" panose="00000500000000000000" pitchFamily="50" charset="0"/>
                          <a:ea typeface="Calibri"/>
                          <a:cs typeface="Calibri"/>
                          <a:sym typeface="Calibri"/>
                        </a:rPr>
                        <a:t>Efecto </a:t>
                      </a:r>
                      <a:r>
                        <a:rPr lang="es-CO" sz="2000" b="0" i="0" u="none" strike="noStrike" dirty="0" err="1">
                          <a:solidFill>
                            <a:srgbClr val="002060"/>
                          </a:solidFill>
                          <a:latin typeface="Montserrat" panose="00000500000000000000" pitchFamily="50" charset="0"/>
                          <a:ea typeface="Calibri"/>
                          <a:cs typeface="Calibri"/>
                          <a:sym typeface="Calibri"/>
                        </a:rPr>
                        <a:t>prozona</a:t>
                      </a:r>
                      <a:r>
                        <a:rPr lang="es-CO" sz="2000" b="0" i="0" u="none" strike="noStrike" dirty="0">
                          <a:solidFill>
                            <a:srgbClr val="002060"/>
                          </a:solidFill>
                          <a:latin typeface="Montserrat" panose="00000500000000000000" pitchFamily="50" charset="0"/>
                          <a:ea typeface="Calibri"/>
                          <a:cs typeface="Calibri"/>
                          <a:sym typeface="Calibri"/>
                        </a:rPr>
                        <a:t>: fuertemente reactivas.</a:t>
                      </a:r>
                      <a:endParaRPr sz="2000" b="0" i="0" u="none" strike="noStrike" dirty="0">
                        <a:solidFill>
                          <a:srgbClr val="002060"/>
                        </a:solidFill>
                        <a:latin typeface="Montserrat" panose="00000500000000000000" pitchFamily="50" charset="0"/>
                        <a:ea typeface="Calibri"/>
                        <a:cs typeface="Calibri"/>
                        <a:sym typeface="Calibri"/>
                      </a:endParaRPr>
                    </a:p>
                    <a:p>
                      <a:pPr marL="342900" marR="0" lvl="0" indent="-342900" algn="l" rtl="0">
                        <a:spcBef>
                          <a:spcPts val="0"/>
                        </a:spcBef>
                        <a:spcAft>
                          <a:spcPts val="0"/>
                        </a:spcAft>
                        <a:buClr>
                          <a:schemeClr val="dk1"/>
                        </a:buClr>
                        <a:buSzPts val="2400"/>
                        <a:buFont typeface="Arial"/>
                        <a:buChar char="•"/>
                      </a:pPr>
                      <a:r>
                        <a:rPr lang="es-CO" sz="2000" b="0" i="0" u="none" strike="noStrike" dirty="0">
                          <a:solidFill>
                            <a:srgbClr val="002060"/>
                          </a:solidFill>
                          <a:latin typeface="Montserrat" panose="00000500000000000000" pitchFamily="50" charset="0"/>
                          <a:ea typeface="Calibri"/>
                          <a:cs typeface="Calibri"/>
                          <a:sym typeface="Calibri"/>
                        </a:rPr>
                        <a:t>Fases muy tempranas del período primario.</a:t>
                      </a:r>
                      <a:endParaRPr sz="1600" dirty="0">
                        <a:solidFill>
                          <a:srgbClr val="002060"/>
                        </a:solidFill>
                        <a:latin typeface="Montserrat" panose="00000500000000000000" pitchFamily="50" charset="0"/>
                      </a:endParaRPr>
                    </a:p>
                    <a:p>
                      <a:pPr marL="342900" marR="0" lvl="0" indent="-342900" algn="l" rtl="0">
                        <a:spcBef>
                          <a:spcPts val="0"/>
                        </a:spcBef>
                        <a:spcAft>
                          <a:spcPts val="0"/>
                        </a:spcAft>
                        <a:buClr>
                          <a:schemeClr val="dk1"/>
                        </a:buClr>
                        <a:buSzPts val="2400"/>
                        <a:buFont typeface="Arial"/>
                        <a:buChar char="•"/>
                      </a:pPr>
                      <a:r>
                        <a:rPr lang="es-CO" sz="2000" dirty="0">
                          <a:solidFill>
                            <a:srgbClr val="002060"/>
                          </a:solidFill>
                          <a:latin typeface="Montserrat" panose="00000500000000000000" pitchFamily="50" charset="0"/>
                          <a:ea typeface="Calibri"/>
                          <a:cs typeface="Calibri"/>
                          <a:sym typeface="Calibri"/>
                        </a:rPr>
                        <a:t>Falta de sensibilidad en sífilis  primaria temprana o tardía.</a:t>
                      </a:r>
                      <a:endParaRPr sz="1600" dirty="0">
                        <a:solidFill>
                          <a:srgbClr val="002060"/>
                        </a:solidFill>
                        <a:latin typeface="Montserrat" panose="00000500000000000000" pitchFamily="50" charset="0"/>
                      </a:endParaRPr>
                    </a:p>
                    <a:p>
                      <a:pPr marL="342900" marR="0" lvl="0" indent="-342900" algn="l" rtl="0">
                        <a:spcBef>
                          <a:spcPts val="0"/>
                        </a:spcBef>
                        <a:spcAft>
                          <a:spcPts val="0"/>
                        </a:spcAft>
                        <a:buClr>
                          <a:schemeClr val="dk1"/>
                        </a:buClr>
                        <a:buSzPts val="2400"/>
                        <a:buFont typeface="Arial"/>
                        <a:buChar char="•"/>
                      </a:pPr>
                      <a:r>
                        <a:rPr lang="es-CO" sz="2000" b="0" i="0" u="none" strike="noStrike" dirty="0">
                          <a:solidFill>
                            <a:srgbClr val="002060"/>
                          </a:solidFill>
                          <a:latin typeface="Montserrat" panose="00000500000000000000" pitchFamily="50" charset="0"/>
                          <a:ea typeface="Calibri"/>
                          <a:cs typeface="Calibri"/>
                          <a:sym typeface="Calibri"/>
                        </a:rPr>
                        <a:t>Temperatura de la prueba.</a:t>
                      </a:r>
                      <a:endParaRPr sz="1800" dirty="0">
                        <a:solidFill>
                          <a:srgbClr val="002060"/>
                        </a:solidFill>
                        <a:latin typeface="Montserrat" panose="00000500000000000000" pitchFamily="50" charset="0"/>
                      </a:endParaRPr>
                    </a:p>
                  </a:txBody>
                  <a:tcPr marL="91450" marR="91450" marT="45725" marB="45725">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lgn="ctr">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CFD7E7"/>
                    </a:solidFill>
                  </a:tcPr>
                </a:tc>
                <a:extLst>
                  <a:ext uri="{0D108BD9-81ED-4DB2-BD59-A6C34878D82A}">
                    <a16:rowId xmlns:a16="http://schemas.microsoft.com/office/drawing/2014/main" val="10001"/>
                  </a:ext>
                </a:extLst>
              </a:tr>
            </a:tbl>
          </a:graphicData>
        </a:graphic>
      </p:graphicFrame>
      <p:sp>
        <p:nvSpPr>
          <p:cNvPr id="8" name="Título 1">
            <a:extLst>
              <a:ext uri="{FF2B5EF4-FFF2-40B4-BE49-F238E27FC236}">
                <a16:creationId xmlns:a16="http://schemas.microsoft.com/office/drawing/2014/main" id="{5C47E427-531D-4516-B1A3-FA612BD852BF}"/>
              </a:ext>
            </a:extLst>
          </p:cNvPr>
          <p:cNvSpPr>
            <a:spLocks noGrp="1"/>
          </p:cNvSpPr>
          <p:nvPr>
            <p:ph type="title"/>
          </p:nvPr>
        </p:nvSpPr>
        <p:spPr>
          <a:xfrm>
            <a:off x="838200" y="365125"/>
            <a:ext cx="8675451" cy="1325563"/>
          </a:xfrm>
        </p:spPr>
        <p:txBody>
          <a:bodyPr>
            <a:normAutofit/>
          </a:bodyPr>
          <a:lstStyle/>
          <a:p>
            <a:pPr algn="ctr"/>
            <a:r>
              <a:rPr lang="es-CO" b="0" dirty="0">
                <a:latin typeface="Montserrat" panose="00000500000000000000" pitchFamily="50" charset="0"/>
              </a:rPr>
              <a:t>Causas de error diagnóstico en pruebas no treponémicas</a:t>
            </a:r>
          </a:p>
        </p:txBody>
      </p:sp>
    </p:spTree>
    <p:extLst>
      <p:ext uri="{BB962C8B-B14F-4D97-AF65-F5344CB8AC3E}">
        <p14:creationId xmlns:p14="http://schemas.microsoft.com/office/powerpoint/2010/main" val="2137961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799289" y="335942"/>
            <a:ext cx="8023698" cy="1325563"/>
          </a:xfrm>
        </p:spPr>
        <p:txBody>
          <a:bodyPr>
            <a:normAutofit/>
          </a:bodyPr>
          <a:lstStyle/>
          <a:p>
            <a:pPr algn="ctr"/>
            <a:r>
              <a:rPr lang="es-CO" b="0" dirty="0">
                <a:latin typeface="Montserrat" panose="00000500000000000000" pitchFamily="50" charset="0"/>
              </a:rPr>
              <a:t>Causas de falsos positivos en pruebas treponémicas</a:t>
            </a:r>
          </a:p>
        </p:txBody>
      </p:sp>
      <p:grpSp>
        <p:nvGrpSpPr>
          <p:cNvPr id="5" name="Google Shape;618;p35"/>
          <p:cNvGrpSpPr/>
          <p:nvPr/>
        </p:nvGrpSpPr>
        <p:grpSpPr>
          <a:xfrm>
            <a:off x="6238934" y="2289688"/>
            <a:ext cx="5168106" cy="3556635"/>
            <a:chOff x="0" y="1485223"/>
            <a:chExt cx="5168106" cy="3118969"/>
          </a:xfrm>
        </p:grpSpPr>
        <p:sp>
          <p:nvSpPr>
            <p:cNvPr id="8" name="Google Shape;621;p35"/>
            <p:cNvSpPr/>
            <p:nvPr/>
          </p:nvSpPr>
          <p:spPr>
            <a:xfrm>
              <a:off x="0" y="1485223"/>
              <a:ext cx="5168106" cy="3118969"/>
            </a:xfrm>
            <a:prstGeom prst="rect">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ontserrat" panose="00000500000000000000" pitchFamily="50" charset="0"/>
              </a:endParaRPr>
            </a:p>
          </p:txBody>
        </p:sp>
        <p:sp>
          <p:nvSpPr>
            <p:cNvPr id="9" name="Google Shape;622;p35"/>
            <p:cNvSpPr txBox="1"/>
            <p:nvPr/>
          </p:nvSpPr>
          <p:spPr>
            <a:xfrm>
              <a:off x="0" y="1485223"/>
              <a:ext cx="5168106" cy="3118969"/>
            </a:xfrm>
            <a:prstGeom prst="rect">
              <a:avLst/>
            </a:prstGeom>
            <a:noFill/>
            <a:ln>
              <a:noFill/>
            </a:ln>
          </p:spPr>
          <p:txBody>
            <a:bodyPr spcFirstLastPara="1" wrap="square" lIns="114300" tIns="114300" rIns="114300" bIns="114300" anchor="t" anchorCtr="0">
              <a:noAutofit/>
            </a:bodyPr>
            <a:lstStyle/>
            <a:p>
              <a:pPr marL="0" marR="0" lvl="0" indent="0" algn="l" rtl="0">
                <a:lnSpc>
                  <a:spcPct val="90000"/>
                </a:lnSpc>
                <a:spcBef>
                  <a:spcPts val="0"/>
                </a:spcBef>
                <a:spcAft>
                  <a:spcPts val="0"/>
                </a:spcAft>
                <a:buClr>
                  <a:srgbClr val="C55A11"/>
                </a:buClr>
                <a:buSzPts val="3000"/>
                <a:buFont typeface="Calibri"/>
                <a:buNone/>
              </a:pPr>
              <a:r>
                <a:rPr lang="es-CO" sz="3200" b="1" dirty="0">
                  <a:solidFill>
                    <a:schemeClr val="bg1"/>
                  </a:solidFill>
                  <a:latin typeface="Montserrat" panose="00000500000000000000" pitchFamily="50" charset="0"/>
                  <a:ea typeface="Calibri"/>
                  <a:cs typeface="Calibri"/>
                  <a:sym typeface="Calibri"/>
                </a:rPr>
                <a:t>Enfermedades infecciosas</a:t>
              </a:r>
              <a:endParaRPr sz="3200" dirty="0">
                <a:solidFill>
                  <a:schemeClr val="bg1"/>
                </a:solidFill>
                <a:latin typeface="Montserrat" panose="00000500000000000000" pitchFamily="50" charset="0"/>
                <a:ea typeface="Calibri"/>
                <a:cs typeface="Calibri"/>
                <a:sym typeface="Calibri"/>
              </a:endParaRPr>
            </a:p>
            <a:p>
              <a:pPr marL="228600" marR="0" lvl="1" indent="-228600" algn="l" rtl="0">
                <a:lnSpc>
                  <a:spcPct val="90000"/>
                </a:lnSpc>
                <a:spcBef>
                  <a:spcPts val="1050"/>
                </a:spcBef>
                <a:spcAft>
                  <a:spcPts val="0"/>
                </a:spcAft>
                <a:buClr>
                  <a:schemeClr val="lt1"/>
                </a:buClr>
                <a:buSzPts val="2300"/>
                <a:buFont typeface="Arial"/>
                <a:buChar char="•"/>
              </a:pPr>
              <a:r>
                <a:rPr lang="es-CO" sz="2400" b="0" i="0" u="none" strike="noStrike" cap="none" dirty="0">
                  <a:solidFill>
                    <a:schemeClr val="lt1"/>
                  </a:solidFill>
                  <a:latin typeface="Montserrat" panose="00000500000000000000" pitchFamily="50" charset="0"/>
                  <a:ea typeface="Calibri"/>
                  <a:cs typeface="Calibri"/>
                  <a:sym typeface="Calibri"/>
                </a:rPr>
                <a:t>Malaria</a:t>
              </a:r>
              <a:endParaRPr dirty="0">
                <a:latin typeface="Montserrat" panose="00000500000000000000" pitchFamily="50" charset="0"/>
              </a:endParaRPr>
            </a:p>
            <a:p>
              <a:pPr marL="228600" marR="0" lvl="1" indent="-228600" algn="l" rtl="0">
                <a:lnSpc>
                  <a:spcPct val="90000"/>
                </a:lnSpc>
                <a:spcBef>
                  <a:spcPts val="345"/>
                </a:spcBef>
                <a:spcAft>
                  <a:spcPts val="0"/>
                </a:spcAft>
                <a:buClr>
                  <a:schemeClr val="lt1"/>
                </a:buClr>
                <a:buSzPts val="2300"/>
                <a:buFont typeface="Arial"/>
                <a:buChar char="•"/>
              </a:pPr>
              <a:r>
                <a:rPr lang="es-CO" sz="2400" b="0" i="0" u="none" strike="noStrike" cap="none" dirty="0">
                  <a:solidFill>
                    <a:schemeClr val="lt1"/>
                  </a:solidFill>
                  <a:latin typeface="Montserrat" panose="00000500000000000000" pitchFamily="50" charset="0"/>
                  <a:ea typeface="Calibri"/>
                  <a:cs typeface="Calibri"/>
                  <a:sym typeface="Calibri"/>
                </a:rPr>
                <a:t>Tuberculosis</a:t>
              </a:r>
              <a:endParaRPr dirty="0">
                <a:latin typeface="Montserrat" panose="00000500000000000000" pitchFamily="50" charset="0"/>
              </a:endParaRPr>
            </a:p>
            <a:p>
              <a:pPr marL="228600" marR="0" lvl="1" indent="-228600" algn="l" rtl="0">
                <a:lnSpc>
                  <a:spcPct val="90000"/>
                </a:lnSpc>
                <a:spcBef>
                  <a:spcPts val="345"/>
                </a:spcBef>
                <a:spcAft>
                  <a:spcPts val="0"/>
                </a:spcAft>
                <a:buClr>
                  <a:schemeClr val="lt1"/>
                </a:buClr>
                <a:buSzPts val="2300"/>
                <a:buFont typeface="Arial"/>
                <a:buChar char="•"/>
              </a:pPr>
              <a:r>
                <a:rPr lang="es-CO" sz="2400" b="0" i="0" u="none" strike="noStrike" cap="none" dirty="0">
                  <a:solidFill>
                    <a:schemeClr val="lt1"/>
                  </a:solidFill>
                  <a:latin typeface="Montserrat" panose="00000500000000000000" pitchFamily="50" charset="0"/>
                  <a:ea typeface="Calibri"/>
                  <a:cs typeface="Calibri"/>
                  <a:sym typeface="Calibri"/>
                </a:rPr>
                <a:t>Fiebres virales</a:t>
              </a:r>
              <a:endParaRPr dirty="0">
                <a:latin typeface="Montserrat" panose="00000500000000000000" pitchFamily="50" charset="0"/>
              </a:endParaRPr>
            </a:p>
            <a:p>
              <a:pPr marL="228600" marR="0" lvl="1" indent="-228600" algn="l" rtl="0">
                <a:lnSpc>
                  <a:spcPct val="90000"/>
                </a:lnSpc>
                <a:spcBef>
                  <a:spcPts val="345"/>
                </a:spcBef>
                <a:spcAft>
                  <a:spcPts val="0"/>
                </a:spcAft>
                <a:buClr>
                  <a:schemeClr val="lt1"/>
                </a:buClr>
                <a:buSzPts val="2300"/>
                <a:buFont typeface="Arial"/>
                <a:buChar char="•"/>
              </a:pPr>
              <a:r>
                <a:rPr lang="es-CO" sz="2400" b="0" i="0" u="none" strike="noStrike" cap="none" dirty="0">
                  <a:solidFill>
                    <a:schemeClr val="lt1"/>
                  </a:solidFill>
                  <a:latin typeface="Montserrat" panose="00000500000000000000" pitchFamily="50" charset="0"/>
                  <a:ea typeface="Calibri"/>
                  <a:cs typeface="Calibri"/>
                  <a:sym typeface="Calibri"/>
                </a:rPr>
                <a:t>Tripanosomiasis</a:t>
              </a:r>
              <a:endParaRPr dirty="0">
                <a:latin typeface="Montserrat" panose="00000500000000000000" pitchFamily="50" charset="0"/>
              </a:endParaRPr>
            </a:p>
            <a:p>
              <a:pPr marL="228600" marR="0" lvl="1" indent="-228600" algn="l" rtl="0">
                <a:lnSpc>
                  <a:spcPct val="90000"/>
                </a:lnSpc>
                <a:spcBef>
                  <a:spcPts val="345"/>
                </a:spcBef>
                <a:spcAft>
                  <a:spcPts val="0"/>
                </a:spcAft>
                <a:buClr>
                  <a:schemeClr val="lt1"/>
                </a:buClr>
                <a:buSzPts val="2300"/>
                <a:buFont typeface="Arial"/>
                <a:buChar char="•"/>
              </a:pPr>
              <a:r>
                <a:rPr lang="es-CO" sz="2400" b="0" i="0" u="none" strike="noStrike" cap="none" dirty="0">
                  <a:solidFill>
                    <a:schemeClr val="lt1"/>
                  </a:solidFill>
                  <a:latin typeface="Montserrat" panose="00000500000000000000" pitchFamily="50" charset="0"/>
                  <a:ea typeface="Calibri"/>
                  <a:cs typeface="Calibri"/>
                  <a:sym typeface="Calibri"/>
                </a:rPr>
                <a:t>Lepra</a:t>
              </a:r>
              <a:endParaRPr dirty="0">
                <a:latin typeface="Montserrat" panose="00000500000000000000" pitchFamily="50" charset="0"/>
              </a:endParaRPr>
            </a:p>
            <a:p>
              <a:pPr marL="228600" marR="0" lvl="1" indent="-228600" algn="l" rtl="0">
                <a:lnSpc>
                  <a:spcPct val="90000"/>
                </a:lnSpc>
                <a:spcBef>
                  <a:spcPts val="345"/>
                </a:spcBef>
                <a:spcAft>
                  <a:spcPts val="0"/>
                </a:spcAft>
                <a:buClr>
                  <a:schemeClr val="lt1"/>
                </a:buClr>
                <a:buSzPts val="2300"/>
                <a:buFont typeface="Arial"/>
                <a:buChar char="•"/>
              </a:pPr>
              <a:r>
                <a:rPr lang="es-CO" sz="2400" b="0" i="0" u="none" strike="noStrike" cap="none" dirty="0">
                  <a:solidFill>
                    <a:schemeClr val="lt1"/>
                  </a:solidFill>
                  <a:latin typeface="Montserrat" panose="00000500000000000000" pitchFamily="50" charset="0"/>
                  <a:ea typeface="Calibri"/>
                  <a:cs typeface="Calibri"/>
                  <a:sym typeface="Calibri"/>
                </a:rPr>
                <a:t>Otros treponemas </a:t>
              </a:r>
              <a:endParaRPr dirty="0">
                <a:latin typeface="Montserrat" panose="00000500000000000000" pitchFamily="50" charset="0"/>
              </a:endParaRPr>
            </a:p>
          </p:txBody>
        </p:sp>
      </p:grpSp>
    </p:spTree>
    <p:extLst>
      <p:ext uri="{BB962C8B-B14F-4D97-AF65-F5344CB8AC3E}">
        <p14:creationId xmlns:p14="http://schemas.microsoft.com/office/powerpoint/2010/main" val="1433768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oogle Shape;618;p35"/>
          <p:cNvGrpSpPr/>
          <p:nvPr/>
        </p:nvGrpSpPr>
        <p:grpSpPr>
          <a:xfrm>
            <a:off x="5935863" y="2346804"/>
            <a:ext cx="5168106" cy="3118969"/>
            <a:chOff x="5168106" y="1485223"/>
            <a:chExt cx="5168106" cy="3118969"/>
          </a:xfrm>
        </p:grpSpPr>
        <p:sp>
          <p:nvSpPr>
            <p:cNvPr id="10" name="Google Shape;623;p35"/>
            <p:cNvSpPr/>
            <p:nvPr/>
          </p:nvSpPr>
          <p:spPr>
            <a:xfrm>
              <a:off x="5168106" y="1485223"/>
              <a:ext cx="5168106" cy="3118969"/>
            </a:xfrm>
            <a:prstGeom prst="rect">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ontserrat" panose="00000500000000000000" pitchFamily="50" charset="0"/>
              </a:endParaRPr>
            </a:p>
          </p:txBody>
        </p:sp>
        <p:sp>
          <p:nvSpPr>
            <p:cNvPr id="11" name="Google Shape;624;p35"/>
            <p:cNvSpPr txBox="1"/>
            <p:nvPr/>
          </p:nvSpPr>
          <p:spPr>
            <a:xfrm>
              <a:off x="5168106" y="1485223"/>
              <a:ext cx="5168106" cy="3118969"/>
            </a:xfrm>
            <a:prstGeom prst="rect">
              <a:avLst/>
            </a:prstGeom>
            <a:noFill/>
            <a:ln>
              <a:noFill/>
            </a:ln>
          </p:spPr>
          <p:txBody>
            <a:bodyPr spcFirstLastPara="1" wrap="square" lIns="114300" tIns="114300" rIns="114300" bIns="114300" anchor="t" anchorCtr="0">
              <a:noAutofit/>
            </a:bodyPr>
            <a:lstStyle/>
            <a:p>
              <a:pPr marL="0" marR="0" lvl="0" indent="0" algn="l" rtl="0">
                <a:lnSpc>
                  <a:spcPct val="90000"/>
                </a:lnSpc>
                <a:spcBef>
                  <a:spcPts val="0"/>
                </a:spcBef>
                <a:spcAft>
                  <a:spcPts val="0"/>
                </a:spcAft>
                <a:buClr>
                  <a:srgbClr val="C55A11"/>
                </a:buClr>
                <a:buSzPts val="3000"/>
                <a:buFont typeface="Calibri"/>
                <a:buNone/>
              </a:pPr>
              <a:r>
                <a:rPr lang="es-CO" sz="3000" b="1" dirty="0">
                  <a:solidFill>
                    <a:schemeClr val="bg1"/>
                  </a:solidFill>
                  <a:latin typeface="Montserrat" panose="00000500000000000000" pitchFamily="50" charset="0"/>
                  <a:ea typeface="Calibri"/>
                  <a:cs typeface="Calibri"/>
                  <a:sym typeface="Calibri"/>
                </a:rPr>
                <a:t>Enfermedades no infecciosas</a:t>
              </a:r>
              <a:endParaRPr sz="3000" dirty="0">
                <a:solidFill>
                  <a:schemeClr val="bg1"/>
                </a:solidFill>
                <a:latin typeface="Montserrat" panose="00000500000000000000" pitchFamily="50" charset="0"/>
                <a:ea typeface="Calibri"/>
                <a:cs typeface="Calibri"/>
                <a:sym typeface="Calibri"/>
              </a:endParaRPr>
            </a:p>
            <a:p>
              <a:pPr marL="228600" marR="0" lvl="1" indent="-228600" algn="l" rtl="0">
                <a:lnSpc>
                  <a:spcPct val="90000"/>
                </a:lnSpc>
                <a:spcBef>
                  <a:spcPts val="1050"/>
                </a:spcBef>
                <a:spcAft>
                  <a:spcPts val="0"/>
                </a:spcAft>
                <a:buClr>
                  <a:schemeClr val="lt1"/>
                </a:buClr>
                <a:buSzPts val="2300"/>
                <a:buFont typeface="Arial"/>
                <a:buChar char="•"/>
              </a:pPr>
              <a:r>
                <a:rPr lang="es-CO" sz="2300" b="0" i="0" u="none" strike="noStrike" cap="none" dirty="0">
                  <a:solidFill>
                    <a:schemeClr val="lt1"/>
                  </a:solidFill>
                  <a:latin typeface="Montserrat" panose="00000500000000000000" pitchFamily="50" charset="0"/>
                  <a:ea typeface="Calibri"/>
                  <a:cs typeface="Calibri"/>
                  <a:sym typeface="Calibri"/>
                </a:rPr>
                <a:t>Drogadicción</a:t>
              </a:r>
              <a:endParaRPr sz="2300" b="0" i="0" u="none" strike="noStrike" cap="none" dirty="0">
                <a:solidFill>
                  <a:schemeClr val="lt1"/>
                </a:solidFill>
                <a:latin typeface="Montserrat" panose="00000500000000000000" pitchFamily="50" charset="0"/>
                <a:ea typeface="Calibri"/>
                <a:cs typeface="Calibri"/>
                <a:sym typeface="Calibri"/>
              </a:endParaRPr>
            </a:p>
            <a:p>
              <a:pPr marL="228600" marR="0" lvl="1" indent="-228600" algn="l" rtl="0">
                <a:lnSpc>
                  <a:spcPct val="90000"/>
                </a:lnSpc>
                <a:spcBef>
                  <a:spcPts val="345"/>
                </a:spcBef>
                <a:spcAft>
                  <a:spcPts val="0"/>
                </a:spcAft>
                <a:buClr>
                  <a:schemeClr val="lt1"/>
                </a:buClr>
                <a:buSzPts val="2300"/>
                <a:buFont typeface="Arial"/>
                <a:buChar char="•"/>
              </a:pPr>
              <a:r>
                <a:rPr lang="es-CO" sz="2300" b="0" i="0" u="none" strike="noStrike" cap="none" dirty="0">
                  <a:solidFill>
                    <a:schemeClr val="lt1"/>
                  </a:solidFill>
                  <a:latin typeface="Montserrat" panose="00000500000000000000" pitchFamily="50" charset="0"/>
                  <a:ea typeface="Calibri"/>
                  <a:cs typeface="Calibri"/>
                  <a:sym typeface="Calibri"/>
                </a:rPr>
                <a:t>Afección del tejido conjuntivo</a:t>
              </a:r>
              <a:endParaRPr sz="2300" b="0" i="0" u="none" strike="noStrike" cap="none" dirty="0">
                <a:solidFill>
                  <a:schemeClr val="lt1"/>
                </a:solidFill>
                <a:latin typeface="Montserrat" panose="00000500000000000000" pitchFamily="50" charset="0"/>
                <a:ea typeface="Calibri"/>
                <a:cs typeface="Calibri"/>
                <a:sym typeface="Calibri"/>
              </a:endParaRPr>
            </a:p>
            <a:p>
              <a:pPr marL="228600" marR="0" lvl="1" indent="-228600" algn="l" rtl="0">
                <a:lnSpc>
                  <a:spcPct val="90000"/>
                </a:lnSpc>
                <a:spcBef>
                  <a:spcPts val="345"/>
                </a:spcBef>
                <a:spcAft>
                  <a:spcPts val="0"/>
                </a:spcAft>
                <a:buClr>
                  <a:schemeClr val="lt1"/>
                </a:buClr>
                <a:buSzPts val="2300"/>
                <a:buFont typeface="Arial"/>
                <a:buChar char="•"/>
              </a:pPr>
              <a:r>
                <a:rPr lang="es-CO" sz="2300" b="0" i="0" u="none" strike="noStrike" cap="none" dirty="0">
                  <a:solidFill>
                    <a:schemeClr val="lt1"/>
                  </a:solidFill>
                  <a:latin typeface="Montserrat" panose="00000500000000000000" pitchFamily="50" charset="0"/>
                  <a:ea typeface="Calibri"/>
                  <a:cs typeface="Calibri"/>
                  <a:sym typeface="Calibri"/>
                </a:rPr>
                <a:t>Embarazo</a:t>
              </a:r>
              <a:endParaRPr sz="2300" b="0" i="0" u="none" strike="noStrike" cap="none" dirty="0">
                <a:solidFill>
                  <a:schemeClr val="lt1"/>
                </a:solidFill>
                <a:latin typeface="Montserrat" panose="00000500000000000000" pitchFamily="50" charset="0"/>
                <a:ea typeface="Calibri"/>
                <a:cs typeface="Calibri"/>
                <a:sym typeface="Calibri"/>
              </a:endParaRPr>
            </a:p>
            <a:p>
              <a:pPr marL="228600" marR="0" lvl="1" indent="-228600" algn="l" rtl="0">
                <a:lnSpc>
                  <a:spcPct val="90000"/>
                </a:lnSpc>
                <a:spcBef>
                  <a:spcPts val="345"/>
                </a:spcBef>
                <a:spcAft>
                  <a:spcPts val="0"/>
                </a:spcAft>
                <a:buClr>
                  <a:schemeClr val="lt1"/>
                </a:buClr>
                <a:buSzPts val="2300"/>
                <a:buFont typeface="Arial"/>
                <a:buChar char="•"/>
              </a:pPr>
              <a:r>
                <a:rPr lang="es-CO" sz="2300" b="0" i="0" u="none" strike="noStrike" cap="none" dirty="0">
                  <a:solidFill>
                    <a:schemeClr val="lt1"/>
                  </a:solidFill>
                  <a:latin typeface="Montserrat" panose="00000500000000000000" pitchFamily="50" charset="0"/>
                  <a:ea typeface="Calibri"/>
                  <a:cs typeface="Calibri"/>
                  <a:sym typeface="Calibri"/>
                </a:rPr>
                <a:t>Edad avanzada </a:t>
              </a:r>
              <a:endParaRPr sz="2300" b="0" i="0" u="none" strike="noStrike" cap="none" dirty="0">
                <a:solidFill>
                  <a:schemeClr val="lt1"/>
                </a:solidFill>
                <a:latin typeface="Montserrat" panose="00000500000000000000" pitchFamily="50" charset="0"/>
                <a:ea typeface="Calibri"/>
                <a:cs typeface="Calibri"/>
                <a:sym typeface="Calibri"/>
              </a:endParaRPr>
            </a:p>
          </p:txBody>
        </p:sp>
      </p:grpSp>
      <p:sp>
        <p:nvSpPr>
          <p:cNvPr id="12" name="Título 1">
            <a:extLst>
              <a:ext uri="{FF2B5EF4-FFF2-40B4-BE49-F238E27FC236}">
                <a16:creationId xmlns:a16="http://schemas.microsoft.com/office/drawing/2014/main" id="{BCEB5DBB-272C-41FC-AD11-0C2DD0DE1D25}"/>
              </a:ext>
            </a:extLst>
          </p:cNvPr>
          <p:cNvSpPr>
            <a:spLocks noGrp="1"/>
          </p:cNvSpPr>
          <p:nvPr>
            <p:ph type="title"/>
          </p:nvPr>
        </p:nvSpPr>
        <p:spPr>
          <a:xfrm>
            <a:off x="799289" y="335942"/>
            <a:ext cx="8023698" cy="1325563"/>
          </a:xfrm>
        </p:spPr>
        <p:txBody>
          <a:bodyPr>
            <a:normAutofit/>
          </a:bodyPr>
          <a:lstStyle/>
          <a:p>
            <a:pPr algn="ctr"/>
            <a:r>
              <a:rPr lang="es-CO" b="0" dirty="0">
                <a:latin typeface="Montserrat" panose="00000500000000000000" pitchFamily="50" charset="0"/>
              </a:rPr>
              <a:t>Causas de falsos positivos en pruebas treponémicas</a:t>
            </a:r>
          </a:p>
        </p:txBody>
      </p:sp>
    </p:spTree>
    <p:extLst>
      <p:ext uri="{BB962C8B-B14F-4D97-AF65-F5344CB8AC3E}">
        <p14:creationId xmlns:p14="http://schemas.microsoft.com/office/powerpoint/2010/main" val="2812715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297656"/>
            <a:ext cx="10515600" cy="1325563"/>
          </a:xfrm>
        </p:spPr>
        <p:txBody>
          <a:bodyPr/>
          <a:lstStyle/>
          <a:p>
            <a:r>
              <a:rPr lang="es-CO" b="0" dirty="0">
                <a:latin typeface="Montserrat" panose="00000500000000000000" pitchFamily="50" charset="0"/>
              </a:rPr>
              <a:t>Interpretación de pruebas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p:txBody>
          <a:bodyPr/>
          <a:lstStyle/>
          <a:p>
            <a:endParaRPr lang="es-CO" dirty="0">
              <a:latin typeface="Montserrat black"/>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p:txBody>
          <a:bodyPr/>
          <a:lstStyle/>
          <a:p>
            <a:endParaRPr lang="es-CO" dirty="0">
              <a:latin typeface="Montserrat black"/>
            </a:endParaRPr>
          </a:p>
        </p:txBody>
      </p:sp>
      <p:pic>
        <p:nvPicPr>
          <p:cNvPr id="5" name="Google Shape;632;p36"/>
          <p:cNvPicPr preferRelativeResize="0"/>
          <p:nvPr/>
        </p:nvPicPr>
        <p:blipFill rotWithShape="1">
          <a:blip r:embed="rId2" cstate="email">
            <a:alphaModFix/>
            <a:extLst>
              <a:ext uri="{28A0092B-C50C-407E-A947-70E740481C1C}">
                <a14:useLocalDpi xmlns:a14="http://schemas.microsoft.com/office/drawing/2010/main"/>
              </a:ext>
            </a:extLst>
          </a:blip>
          <a:srcRect t="7397"/>
          <a:stretch/>
        </p:blipFill>
        <p:spPr>
          <a:xfrm>
            <a:off x="446594" y="1690688"/>
            <a:ext cx="11330507" cy="4802187"/>
          </a:xfrm>
          <a:prstGeom prst="rect">
            <a:avLst/>
          </a:prstGeom>
          <a:noFill/>
          <a:ln>
            <a:noFill/>
          </a:ln>
        </p:spPr>
      </p:pic>
      <p:sp>
        <p:nvSpPr>
          <p:cNvPr id="6" name="Google Shape;633;p36"/>
          <p:cNvSpPr/>
          <p:nvPr/>
        </p:nvSpPr>
        <p:spPr>
          <a:xfrm>
            <a:off x="3169919" y="3848548"/>
            <a:ext cx="8183879" cy="675163"/>
          </a:xfrm>
          <a:prstGeom prst="wedgeRectCallout">
            <a:avLst>
              <a:gd name="adj1" fmla="val -55951"/>
              <a:gd name="adj2" fmla="val -2037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800" dirty="0">
                <a:solidFill>
                  <a:schemeClr val="lt1"/>
                </a:solidFill>
                <a:latin typeface="Montserrat" panose="00000500000000000000" pitchFamily="50" charset="0"/>
                <a:ea typeface="Calibri"/>
                <a:cs typeface="Calibri"/>
                <a:sym typeface="Calibri"/>
              </a:rPr>
              <a:t>Sospechar casos de falsos negativos: fenómeno </a:t>
            </a:r>
            <a:r>
              <a:rPr lang="es-CO" sz="1800" dirty="0" err="1">
                <a:solidFill>
                  <a:schemeClr val="lt1"/>
                </a:solidFill>
                <a:latin typeface="Montserrat" panose="00000500000000000000" pitchFamily="50" charset="0"/>
                <a:ea typeface="Calibri"/>
                <a:cs typeface="Calibri"/>
                <a:sym typeface="Calibri"/>
              </a:rPr>
              <a:t>prozona</a:t>
            </a:r>
            <a:r>
              <a:rPr lang="es-CO" sz="1800" dirty="0">
                <a:solidFill>
                  <a:schemeClr val="lt1"/>
                </a:solidFill>
                <a:latin typeface="Montserrat" panose="00000500000000000000" pitchFamily="50" charset="0"/>
                <a:ea typeface="Calibri"/>
                <a:cs typeface="Calibri"/>
                <a:sym typeface="Calibri"/>
              </a:rPr>
              <a:t>, fases muy tempranas o tardías.</a:t>
            </a:r>
            <a:endParaRPr dirty="0">
              <a:latin typeface="Montserrat" panose="00000500000000000000" pitchFamily="50" charset="0"/>
            </a:endParaRPr>
          </a:p>
        </p:txBody>
      </p:sp>
    </p:spTree>
    <p:extLst>
      <p:ext uri="{BB962C8B-B14F-4D97-AF65-F5344CB8AC3E}">
        <p14:creationId xmlns:p14="http://schemas.microsoft.com/office/powerpoint/2010/main" val="75130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Epidemiología</a:t>
            </a:r>
          </a:p>
        </p:txBody>
      </p:sp>
      <p:grpSp>
        <p:nvGrpSpPr>
          <p:cNvPr id="5" name="Google Shape;188;p3"/>
          <p:cNvGrpSpPr/>
          <p:nvPr/>
        </p:nvGrpSpPr>
        <p:grpSpPr>
          <a:xfrm>
            <a:off x="4779855" y="1690688"/>
            <a:ext cx="7311627" cy="4738683"/>
            <a:chOff x="1253997" y="1756"/>
            <a:chExt cx="6944817" cy="4738683"/>
          </a:xfrm>
        </p:grpSpPr>
        <p:sp>
          <p:nvSpPr>
            <p:cNvPr id="6" name="Google Shape;189;p3"/>
            <p:cNvSpPr/>
            <p:nvPr/>
          </p:nvSpPr>
          <p:spPr>
            <a:xfrm rot="10800000">
              <a:off x="1912695" y="1756"/>
              <a:ext cx="6286119" cy="1317393"/>
            </a:xfrm>
            <a:prstGeom prst="homePlate">
              <a:avLst>
                <a:gd name="adj" fmla="val 5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7" name="Google Shape;190;p3"/>
            <p:cNvSpPr txBox="1"/>
            <p:nvPr/>
          </p:nvSpPr>
          <p:spPr>
            <a:xfrm>
              <a:off x="2242042" y="1756"/>
              <a:ext cx="5956771" cy="1317393"/>
            </a:xfrm>
            <a:prstGeom prst="rect">
              <a:avLst/>
            </a:prstGeom>
            <a:noFill/>
            <a:ln>
              <a:noFill/>
            </a:ln>
          </p:spPr>
          <p:txBody>
            <a:bodyPr spcFirstLastPara="1" wrap="square" lIns="580925" tIns="72375" rIns="135125" bIns="72375"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es-CO" dirty="0">
                  <a:solidFill>
                    <a:schemeClr val="lt1"/>
                  </a:solidFill>
                  <a:latin typeface="Montserrat" panose="00000500000000000000" pitchFamily="50" charset="0"/>
                  <a:ea typeface="Calibri"/>
                  <a:cs typeface="Calibri"/>
                  <a:sym typeface="Calibri"/>
                </a:rPr>
                <a:t>357 millones casos de ITS curables </a:t>
              </a:r>
              <a:r>
                <a:rPr lang="es-CO" dirty="0">
                  <a:solidFill>
                    <a:schemeClr val="lt1"/>
                  </a:solidFill>
                  <a:latin typeface="Montserrat" panose="00000500000000000000" pitchFamily="50" charset="0"/>
                  <a:ea typeface="Calibri"/>
                  <a:cs typeface="Calibri"/>
                  <a:sym typeface="Wingdings" panose="05000000000000000000" pitchFamily="2" charset="2"/>
                </a:rPr>
                <a:t></a:t>
              </a:r>
              <a:r>
                <a:rPr lang="es-CO" dirty="0">
                  <a:solidFill>
                    <a:schemeClr val="lt1"/>
                  </a:solidFill>
                  <a:latin typeface="Montserrat" panose="00000500000000000000" pitchFamily="50" charset="0"/>
                  <a:ea typeface="Calibri"/>
                  <a:cs typeface="Calibri"/>
                  <a:sym typeface="Calibri"/>
                </a:rPr>
                <a:t> 6 millones por sífilis</a:t>
              </a:r>
              <a:endParaRPr sz="1600" dirty="0">
                <a:latin typeface="Montserrat" panose="00000500000000000000" pitchFamily="50" charset="0"/>
              </a:endParaRPr>
            </a:p>
            <a:p>
              <a:pPr marL="0" marR="0" lvl="0" indent="0" algn="ctr" rtl="0">
                <a:lnSpc>
                  <a:spcPct val="90000"/>
                </a:lnSpc>
                <a:spcBef>
                  <a:spcPts val="665"/>
                </a:spcBef>
                <a:spcAft>
                  <a:spcPts val="0"/>
                </a:spcAft>
                <a:buClr>
                  <a:schemeClr val="lt1"/>
                </a:buClr>
                <a:buSzPts val="1900"/>
                <a:buFont typeface="Calibri"/>
                <a:buNone/>
              </a:pPr>
              <a:r>
                <a:rPr lang="es-CO" dirty="0">
                  <a:solidFill>
                    <a:schemeClr val="lt1"/>
                  </a:solidFill>
                  <a:latin typeface="Montserrat" panose="00000500000000000000" pitchFamily="50" charset="0"/>
                  <a:ea typeface="Calibri"/>
                  <a:cs typeface="Calibri"/>
                  <a:sym typeface="Calibri"/>
                </a:rPr>
                <a:t>Sífilis gestacional </a:t>
              </a:r>
              <a:r>
                <a:rPr lang="es-CO" dirty="0">
                  <a:solidFill>
                    <a:schemeClr val="lt1"/>
                  </a:solidFill>
                  <a:latin typeface="Montserrat" panose="00000500000000000000" pitchFamily="50" charset="0"/>
                  <a:ea typeface="Calibri"/>
                  <a:cs typeface="Calibri"/>
                  <a:sym typeface="Wingdings" panose="05000000000000000000" pitchFamily="2" charset="2"/>
                </a:rPr>
                <a:t></a:t>
              </a:r>
              <a:r>
                <a:rPr lang="es-CO" dirty="0">
                  <a:solidFill>
                    <a:schemeClr val="lt1"/>
                  </a:solidFill>
                  <a:latin typeface="Montserrat" panose="00000500000000000000" pitchFamily="50" charset="0"/>
                  <a:ea typeface="Calibri"/>
                  <a:cs typeface="Calibri"/>
                  <a:sym typeface="Calibri"/>
                </a:rPr>
                <a:t> 300000 muertes fetal/anual + 215000 riesgo de muerte prematura</a:t>
              </a:r>
              <a:endParaRPr dirty="0">
                <a:solidFill>
                  <a:schemeClr val="lt1"/>
                </a:solidFill>
                <a:latin typeface="Montserrat" panose="00000500000000000000" pitchFamily="50" charset="0"/>
                <a:ea typeface="Calibri"/>
                <a:cs typeface="Calibri"/>
                <a:sym typeface="Calibri"/>
              </a:endParaRPr>
            </a:p>
          </p:txBody>
        </p:sp>
        <p:sp>
          <p:nvSpPr>
            <p:cNvPr id="8" name="Google Shape;191;p3"/>
            <p:cNvSpPr/>
            <p:nvPr/>
          </p:nvSpPr>
          <p:spPr>
            <a:xfrm>
              <a:off x="1253997" y="1756"/>
              <a:ext cx="1317393" cy="1317393"/>
            </a:xfrm>
            <a:prstGeom prst="ellipse">
              <a:avLst/>
            </a:prstGeom>
            <a:blipFill rotWithShape="1">
              <a:blip r:embed="rId2" cstate="email">
                <a:alphaModFix/>
                <a:extLst>
                  <a:ext uri="{28A0092B-C50C-407E-A947-70E740481C1C}">
                    <a14:useLocalDpi xmlns:a14="http://schemas.microsoft.com/office/drawing/2010/main"/>
                  </a:ext>
                </a:extLst>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9" name="Google Shape;192;p3"/>
            <p:cNvSpPr/>
            <p:nvPr/>
          </p:nvSpPr>
          <p:spPr>
            <a:xfrm rot="10800000">
              <a:off x="1912695" y="1712401"/>
              <a:ext cx="6286119" cy="1317393"/>
            </a:xfrm>
            <a:prstGeom prst="homePlate">
              <a:avLst>
                <a:gd name="adj" fmla="val 5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0" name="Google Shape;193;p3"/>
            <p:cNvSpPr txBox="1"/>
            <p:nvPr/>
          </p:nvSpPr>
          <p:spPr>
            <a:xfrm>
              <a:off x="2242042" y="1712401"/>
              <a:ext cx="5956771" cy="1317393"/>
            </a:xfrm>
            <a:prstGeom prst="rect">
              <a:avLst/>
            </a:prstGeom>
            <a:noFill/>
            <a:ln>
              <a:noFill/>
            </a:ln>
          </p:spPr>
          <p:txBody>
            <a:bodyPr spcFirstLastPara="1" wrap="square" lIns="580925" tIns="72375" rIns="135125" bIns="72375"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es-CO" dirty="0">
                  <a:solidFill>
                    <a:schemeClr val="lt1"/>
                  </a:solidFill>
                  <a:latin typeface="Montserrat" panose="00000500000000000000" pitchFamily="50" charset="0"/>
                  <a:ea typeface="Calibri"/>
                  <a:cs typeface="Calibri"/>
                  <a:sym typeface="Calibri"/>
                </a:rPr>
                <a:t>Embarazadas: Prevalencia 0.1 – 7%</a:t>
              </a:r>
              <a:endParaRPr sz="1600" dirty="0">
                <a:latin typeface="Montserrat" panose="00000500000000000000" pitchFamily="50" charset="0"/>
              </a:endParaRPr>
            </a:p>
            <a:p>
              <a:pPr marL="0" marR="0" lvl="0" indent="0" algn="ctr" rtl="0">
                <a:lnSpc>
                  <a:spcPct val="90000"/>
                </a:lnSpc>
                <a:spcBef>
                  <a:spcPts val="665"/>
                </a:spcBef>
                <a:spcAft>
                  <a:spcPts val="0"/>
                </a:spcAft>
                <a:buClr>
                  <a:schemeClr val="lt1"/>
                </a:buClr>
                <a:buSzPts val="1900"/>
                <a:buFont typeface="Calibri"/>
                <a:buNone/>
              </a:pPr>
              <a:r>
                <a:rPr lang="es-CO" dirty="0">
                  <a:solidFill>
                    <a:schemeClr val="lt1"/>
                  </a:solidFill>
                  <a:latin typeface="Montserrat" panose="00000500000000000000" pitchFamily="50" charset="0"/>
                  <a:ea typeface="Calibri"/>
                  <a:cs typeface="Calibri"/>
                  <a:sym typeface="Calibri"/>
                </a:rPr>
                <a:t>2012: 63000 infecciones</a:t>
              </a:r>
              <a:endParaRPr sz="1600" dirty="0">
                <a:latin typeface="Montserrat" panose="00000500000000000000" pitchFamily="50" charset="0"/>
              </a:endParaRPr>
            </a:p>
          </p:txBody>
        </p:sp>
        <p:sp>
          <p:nvSpPr>
            <p:cNvPr id="11" name="Google Shape;194;p3"/>
            <p:cNvSpPr/>
            <p:nvPr/>
          </p:nvSpPr>
          <p:spPr>
            <a:xfrm>
              <a:off x="1253997" y="1712401"/>
              <a:ext cx="1317393" cy="1317393"/>
            </a:xfrm>
            <a:prstGeom prst="ellipse">
              <a:avLst/>
            </a:prstGeom>
            <a:blipFill rotWithShape="1">
              <a:blip r:embed="rId3" cstate="email">
                <a:alphaModFix/>
                <a:extLst>
                  <a:ext uri="{28A0092B-C50C-407E-A947-70E740481C1C}">
                    <a14:useLocalDpi xmlns:a14="http://schemas.microsoft.com/office/drawing/2010/main"/>
                  </a:ext>
                </a:extLst>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2" name="Google Shape;195;p3"/>
            <p:cNvSpPr/>
            <p:nvPr/>
          </p:nvSpPr>
          <p:spPr>
            <a:xfrm rot="10800000">
              <a:off x="1912695" y="3423046"/>
              <a:ext cx="6286119" cy="1317393"/>
            </a:xfrm>
            <a:prstGeom prst="homePlate">
              <a:avLst>
                <a:gd name="adj" fmla="val 5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3" name="Google Shape;196;p3"/>
            <p:cNvSpPr txBox="1"/>
            <p:nvPr/>
          </p:nvSpPr>
          <p:spPr>
            <a:xfrm>
              <a:off x="2242042" y="3423046"/>
              <a:ext cx="5956771" cy="1317393"/>
            </a:xfrm>
            <a:prstGeom prst="rect">
              <a:avLst/>
            </a:prstGeom>
            <a:noFill/>
            <a:ln>
              <a:noFill/>
            </a:ln>
          </p:spPr>
          <p:txBody>
            <a:bodyPr spcFirstLastPara="1" wrap="square" lIns="580925" tIns="72375" rIns="135125" bIns="72375"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es-CO">
                  <a:solidFill>
                    <a:schemeClr val="lt1"/>
                  </a:solidFill>
                  <a:latin typeface="Montserrat" panose="00000500000000000000" pitchFamily="50" charset="0"/>
                  <a:ea typeface="Calibri"/>
                  <a:cs typeface="Calibri"/>
                  <a:sym typeface="Calibri"/>
                </a:rPr>
                <a:t>1998: 0.9/1000 NV con SC</a:t>
              </a:r>
              <a:endParaRPr sz="1600">
                <a:latin typeface="Montserrat" panose="00000500000000000000" pitchFamily="50" charset="0"/>
              </a:endParaRPr>
            </a:p>
            <a:p>
              <a:pPr marL="0" marR="0" lvl="0" indent="0" algn="ctr" rtl="0">
                <a:lnSpc>
                  <a:spcPct val="90000"/>
                </a:lnSpc>
                <a:spcBef>
                  <a:spcPts val="665"/>
                </a:spcBef>
                <a:spcAft>
                  <a:spcPts val="0"/>
                </a:spcAft>
                <a:buClr>
                  <a:schemeClr val="lt1"/>
                </a:buClr>
                <a:buSzPts val="1900"/>
                <a:buFont typeface="Calibri"/>
                <a:buNone/>
              </a:pPr>
              <a:r>
                <a:rPr lang="es-CO">
                  <a:solidFill>
                    <a:schemeClr val="lt1"/>
                  </a:solidFill>
                  <a:latin typeface="Montserrat" panose="00000500000000000000" pitchFamily="50" charset="0"/>
                  <a:ea typeface="Calibri"/>
                  <a:cs typeface="Calibri"/>
                  <a:sym typeface="Calibri"/>
                </a:rPr>
                <a:t>2003: 1.3/1000 NV con SG</a:t>
              </a:r>
              <a:endParaRPr sz="1600">
                <a:latin typeface="Montserrat" panose="00000500000000000000" pitchFamily="50" charset="0"/>
              </a:endParaRPr>
            </a:p>
            <a:p>
              <a:pPr marL="0" marR="0" lvl="0" indent="0" algn="ctr" rtl="0">
                <a:lnSpc>
                  <a:spcPct val="90000"/>
                </a:lnSpc>
                <a:spcBef>
                  <a:spcPts val="665"/>
                </a:spcBef>
                <a:spcAft>
                  <a:spcPts val="0"/>
                </a:spcAft>
                <a:buClr>
                  <a:schemeClr val="lt1"/>
                </a:buClr>
                <a:buSzPts val="1900"/>
                <a:buFont typeface="Calibri"/>
                <a:buNone/>
              </a:pPr>
              <a:r>
                <a:rPr lang="es-CO">
                  <a:solidFill>
                    <a:schemeClr val="lt1"/>
                  </a:solidFill>
                  <a:latin typeface="Montserrat" panose="00000500000000000000" pitchFamily="50" charset="0"/>
                  <a:ea typeface="Calibri"/>
                  <a:cs typeface="Calibri"/>
                  <a:sym typeface="Calibri"/>
                </a:rPr>
                <a:t>2016: 1.11 con SC y 6.6 con SG</a:t>
              </a:r>
              <a:endParaRPr sz="1600">
                <a:latin typeface="Montserrat" panose="00000500000000000000" pitchFamily="50" charset="0"/>
              </a:endParaRPr>
            </a:p>
          </p:txBody>
        </p:sp>
        <p:sp>
          <p:nvSpPr>
            <p:cNvPr id="14" name="Google Shape;197;p3"/>
            <p:cNvSpPr/>
            <p:nvPr/>
          </p:nvSpPr>
          <p:spPr>
            <a:xfrm>
              <a:off x="1253997" y="3423046"/>
              <a:ext cx="1317393" cy="1317393"/>
            </a:xfrm>
            <a:prstGeom prst="ellipse">
              <a:avLst/>
            </a:prstGeom>
            <a:blipFill rotWithShape="1">
              <a:blip r:embed="rId4" cstate="email">
                <a:alphaModFix/>
                <a:extLst>
                  <a:ext uri="{28A0092B-C50C-407E-A947-70E740481C1C}">
                    <a14:useLocalDpi xmlns:a14="http://schemas.microsoft.com/office/drawing/2010/main"/>
                  </a:ext>
                </a:extLst>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grpSp>
    </p:spTree>
    <p:extLst>
      <p:ext uri="{BB962C8B-B14F-4D97-AF65-F5344CB8AC3E}">
        <p14:creationId xmlns:p14="http://schemas.microsoft.com/office/powerpoint/2010/main" val="252827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724637" y="287303"/>
            <a:ext cx="7323306" cy="1325563"/>
          </a:xfrm>
        </p:spPr>
        <p:txBody>
          <a:bodyPr>
            <a:normAutofit/>
          </a:bodyPr>
          <a:lstStyle/>
          <a:p>
            <a:pPr algn="ctr"/>
            <a:r>
              <a:rPr lang="es-CO" b="0" dirty="0">
                <a:latin typeface="Montserrat" panose="00000500000000000000" pitchFamily="50" charset="0"/>
              </a:rPr>
              <a:t>Posibles resultados de pruebas según </a:t>
            </a:r>
            <a:r>
              <a:rPr lang="es-CO" b="0" dirty="0" err="1">
                <a:latin typeface="Montserrat" panose="00000500000000000000" pitchFamily="50" charset="0"/>
              </a:rPr>
              <a:t>estadío</a:t>
            </a:r>
            <a:endParaRPr lang="es-CO" b="0" dirty="0">
              <a:latin typeface="Montserrat" panose="00000500000000000000" pitchFamily="50" charset="0"/>
            </a:endParaRPr>
          </a:p>
        </p:txBody>
      </p:sp>
      <p:pic>
        <p:nvPicPr>
          <p:cNvPr id="6" name="Google Shape;645;p37" descr="Resultado de imagen para PRUEBAS TREPONEMICAS CURVA"/>
          <p:cNvPicPr preferRelativeResize="0">
            <a:picLocks/>
          </p:cNvPicPr>
          <p:nvPr/>
        </p:nvPicPr>
        <p:blipFill rotWithShape="1">
          <a:blip r:embed="rId2">
            <a:alphaModFix/>
          </a:blip>
          <a:srcRect/>
          <a:stretch/>
        </p:blipFill>
        <p:spPr>
          <a:xfrm>
            <a:off x="6096000" y="1612866"/>
            <a:ext cx="5371363" cy="5167312"/>
          </a:xfrm>
          <a:prstGeom prst="rect">
            <a:avLst/>
          </a:prstGeom>
          <a:noFill/>
          <a:ln>
            <a:noFill/>
          </a:ln>
        </p:spPr>
      </p:pic>
    </p:spTree>
    <p:extLst>
      <p:ext uri="{BB962C8B-B14F-4D97-AF65-F5344CB8AC3E}">
        <p14:creationId xmlns:p14="http://schemas.microsoft.com/office/powerpoint/2010/main" val="2511922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761999" y="238665"/>
            <a:ext cx="10515600" cy="1325563"/>
          </a:xfrm>
        </p:spPr>
        <p:txBody>
          <a:bodyPr/>
          <a:lstStyle/>
          <a:p>
            <a:r>
              <a:rPr lang="es-CO" b="0" dirty="0">
                <a:latin typeface="Montserrat" panose="00000500000000000000" pitchFamily="50" charset="0"/>
              </a:rPr>
              <a:t>Definiciones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p:txBody>
          <a:bodyPr>
            <a:normAutofit/>
          </a:bodyPr>
          <a:lstStyle/>
          <a:p>
            <a:r>
              <a:rPr lang="es-CO" sz="2400" dirty="0">
                <a:latin typeface="Montserrat" panose="00000500000000000000" pitchFamily="50" charset="0"/>
              </a:rPr>
              <a:t>Sífilis gestacional</a:t>
            </a:r>
          </a:p>
        </p:txBody>
      </p:sp>
      <p:graphicFrame>
        <p:nvGraphicFramePr>
          <p:cNvPr id="5" name="Marcador de contenido 4"/>
          <p:cNvGraphicFramePr>
            <a:graphicFrameLocks noGrp="1"/>
          </p:cNvGraphicFramePr>
          <p:nvPr>
            <p:ph idx="13"/>
            <p:extLst>
              <p:ext uri="{D42A27DB-BD31-4B8C-83A1-F6EECF244321}">
                <p14:modId xmlns:p14="http://schemas.microsoft.com/office/powerpoint/2010/main" val="2573678527"/>
              </p:ext>
            </p:extLst>
          </p:nvPr>
        </p:nvGraphicFramePr>
        <p:xfrm>
          <a:off x="4535473" y="1378543"/>
          <a:ext cx="7376432" cy="52407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281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39C81499-E493-4A0C-8B8F-66381C26B97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8B496B9C-2CCA-4314-BC87-310518BEB58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0BB0AE0E-F0C7-4699-8955-94692AFF437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BAFF729D-46FA-4AD3-B639-3FF85867BB3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0087A426-0DBF-420E-871E-2BF605418E4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E69E53BE-9C65-4BBA-808A-83E16346BB1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Definiciones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3" y="1903447"/>
            <a:ext cx="10667997" cy="2090392"/>
          </a:xfrm>
        </p:spPr>
        <p:txBody>
          <a:bodyPr>
            <a:normAutofit/>
          </a:bodyPr>
          <a:lstStyle/>
          <a:p>
            <a:r>
              <a:rPr lang="es-CO" b="1" dirty="0">
                <a:latin typeface="Montserrat" panose="00000500000000000000" pitchFamily="50" charset="0"/>
              </a:rPr>
              <a:t>Sífilis Congénita</a:t>
            </a:r>
            <a:r>
              <a:rPr lang="es-CO" dirty="0">
                <a:latin typeface="Montserrat" panose="00000500000000000000" pitchFamily="50" charset="0"/>
              </a:rPr>
              <a:t>: resulta de la transmisión hematógeno placentaria o en el parto al feto. Lesiones clínicas visibles desde la semana 16. </a:t>
            </a:r>
          </a:p>
          <a:p>
            <a:endParaRPr lang="es-CO" dirty="0">
              <a:latin typeface="Montserrat" panose="00000500000000000000" pitchFamily="50" charset="0"/>
            </a:endParaRPr>
          </a:p>
          <a:p>
            <a:endParaRPr lang="es-CO" dirty="0">
              <a:latin typeface="Montserrat" panose="00000500000000000000" pitchFamily="50" charset="0"/>
            </a:endParaRPr>
          </a:p>
        </p:txBody>
      </p:sp>
      <p:graphicFrame>
        <p:nvGraphicFramePr>
          <p:cNvPr id="5" name="Marcador de contenido 4"/>
          <p:cNvGraphicFramePr>
            <a:graphicFrameLocks noGrp="1"/>
          </p:cNvGraphicFramePr>
          <p:nvPr>
            <p:ph idx="13"/>
            <p:extLst>
              <p:ext uri="{D42A27DB-BD31-4B8C-83A1-F6EECF244321}">
                <p14:modId xmlns:p14="http://schemas.microsoft.com/office/powerpoint/2010/main" val="1902666413"/>
              </p:ext>
            </p:extLst>
          </p:nvPr>
        </p:nvGraphicFramePr>
        <p:xfrm>
          <a:off x="4699608" y="2714635"/>
          <a:ext cx="7289346" cy="4063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p:cNvSpPr txBox="1"/>
          <p:nvPr/>
        </p:nvSpPr>
        <p:spPr>
          <a:xfrm>
            <a:off x="6531430" y="427741"/>
            <a:ext cx="5138057"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s-MX" b="1" dirty="0">
                <a:solidFill>
                  <a:srgbClr val="002060"/>
                </a:solidFill>
                <a:latin typeface="Montserrat" panose="00000500000000000000" pitchFamily="50" charset="0"/>
              </a:rPr>
              <a:t>Clínica sugestiva</a:t>
            </a:r>
            <a:r>
              <a:rPr lang="es-MX" dirty="0">
                <a:solidFill>
                  <a:srgbClr val="002060"/>
                </a:solidFill>
                <a:latin typeface="Montserrat" panose="00000500000000000000" pitchFamily="50" charset="0"/>
              </a:rPr>
              <a:t>: bajo peso, prematurez, pénfigo palmo-plantar, </a:t>
            </a:r>
            <a:r>
              <a:rPr lang="es-MX" dirty="0" err="1">
                <a:solidFill>
                  <a:srgbClr val="002060"/>
                </a:solidFill>
                <a:latin typeface="Montserrat" panose="00000500000000000000" pitchFamily="50" charset="0"/>
              </a:rPr>
              <a:t>rash</a:t>
            </a:r>
            <a:r>
              <a:rPr lang="es-MX" dirty="0">
                <a:solidFill>
                  <a:srgbClr val="002060"/>
                </a:solidFill>
                <a:latin typeface="Montserrat" panose="00000500000000000000" pitchFamily="50" charset="0"/>
              </a:rPr>
              <a:t>, </a:t>
            </a:r>
            <a:r>
              <a:rPr lang="es-MX" dirty="0" err="1">
                <a:solidFill>
                  <a:srgbClr val="002060"/>
                </a:solidFill>
                <a:latin typeface="Montserrat" panose="00000500000000000000" pitchFamily="50" charset="0"/>
              </a:rPr>
              <a:t>hepatoesplenomegalia</a:t>
            </a:r>
            <a:r>
              <a:rPr lang="es-MX" dirty="0">
                <a:solidFill>
                  <a:srgbClr val="002060"/>
                </a:solidFill>
                <a:latin typeface="Montserrat" panose="00000500000000000000" pitchFamily="50" charset="0"/>
              </a:rPr>
              <a:t>, </a:t>
            </a:r>
            <a:r>
              <a:rPr lang="es-MX" dirty="0" err="1">
                <a:solidFill>
                  <a:srgbClr val="002060"/>
                </a:solidFill>
                <a:latin typeface="Montserrat" panose="00000500000000000000" pitchFamily="50" charset="0"/>
              </a:rPr>
              <a:t>rágades</a:t>
            </a:r>
            <a:r>
              <a:rPr lang="es-MX" dirty="0">
                <a:solidFill>
                  <a:srgbClr val="002060"/>
                </a:solidFill>
                <a:latin typeface="Montserrat" panose="00000500000000000000" pitchFamily="50" charset="0"/>
              </a:rPr>
              <a:t>, </a:t>
            </a:r>
            <a:r>
              <a:rPr lang="es-MX" dirty="0" err="1">
                <a:solidFill>
                  <a:srgbClr val="002060"/>
                </a:solidFill>
                <a:latin typeface="Montserrat" panose="00000500000000000000" pitchFamily="50" charset="0"/>
              </a:rPr>
              <a:t>rinorrea</a:t>
            </a:r>
            <a:r>
              <a:rPr lang="es-MX" dirty="0">
                <a:solidFill>
                  <a:srgbClr val="002060"/>
                </a:solidFill>
                <a:latin typeface="Montserrat" panose="00000500000000000000" pitchFamily="50" charset="0"/>
              </a:rPr>
              <a:t> </a:t>
            </a:r>
            <a:r>
              <a:rPr lang="es-MX" dirty="0" err="1">
                <a:solidFill>
                  <a:srgbClr val="002060"/>
                </a:solidFill>
                <a:latin typeface="Montserrat" panose="00000500000000000000" pitchFamily="50" charset="0"/>
              </a:rPr>
              <a:t>mucosanguinolenta</a:t>
            </a:r>
            <a:r>
              <a:rPr lang="es-MX" dirty="0">
                <a:solidFill>
                  <a:srgbClr val="002060"/>
                </a:solidFill>
                <a:latin typeface="Montserrat" panose="00000500000000000000" pitchFamily="50" charset="0"/>
              </a:rPr>
              <a:t>, hidrops-fetalis.</a:t>
            </a:r>
            <a:endParaRPr lang="es-CO" dirty="0">
              <a:solidFill>
                <a:srgbClr val="002060"/>
              </a:solidFill>
              <a:latin typeface="Montserrat" panose="00000500000000000000" pitchFamily="50" charset="0"/>
            </a:endParaRPr>
          </a:p>
        </p:txBody>
      </p:sp>
    </p:spTree>
    <p:extLst>
      <p:ext uri="{BB962C8B-B14F-4D97-AF65-F5344CB8AC3E}">
        <p14:creationId xmlns:p14="http://schemas.microsoft.com/office/powerpoint/2010/main" val="326664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279492"/>
            <a:ext cx="10515600" cy="1325563"/>
          </a:xfrm>
        </p:spPr>
        <p:txBody>
          <a:bodyPr/>
          <a:lstStyle/>
          <a:p>
            <a:r>
              <a:rPr lang="es-CO" b="0" dirty="0">
                <a:latin typeface="Montserrat" panose="00000500000000000000" pitchFamily="50" charset="0"/>
              </a:rPr>
              <a:t>Tamizaje en el embarazo</a:t>
            </a:r>
          </a:p>
        </p:txBody>
      </p:sp>
      <p:grpSp>
        <p:nvGrpSpPr>
          <p:cNvPr id="5" name="Google Shape;724;p44"/>
          <p:cNvGrpSpPr/>
          <p:nvPr/>
        </p:nvGrpSpPr>
        <p:grpSpPr>
          <a:xfrm>
            <a:off x="3908666" y="1639136"/>
            <a:ext cx="8136625" cy="4853739"/>
            <a:chOff x="1002631" y="2005"/>
            <a:chExt cx="8261685" cy="4853739"/>
          </a:xfrm>
        </p:grpSpPr>
        <p:sp>
          <p:nvSpPr>
            <p:cNvPr id="6" name="Google Shape;725;p44"/>
            <p:cNvSpPr/>
            <p:nvPr/>
          </p:nvSpPr>
          <p:spPr>
            <a:xfrm>
              <a:off x="1002631" y="2005"/>
              <a:ext cx="2065421" cy="2065421"/>
            </a:xfrm>
            <a:prstGeom prst="ellipse">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7" name="Google Shape;726;p44"/>
            <p:cNvSpPr txBox="1"/>
            <p:nvPr/>
          </p:nvSpPr>
          <p:spPr>
            <a:xfrm>
              <a:off x="1305105" y="304479"/>
              <a:ext cx="1460473" cy="1460473"/>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Clr>
                  <a:schemeClr val="lt1"/>
                </a:buClr>
                <a:buSzPts val="2000"/>
                <a:buFont typeface="Calibri"/>
                <a:buNone/>
              </a:pPr>
              <a:r>
                <a:rPr lang="es-CO" dirty="0">
                  <a:solidFill>
                    <a:schemeClr val="lt1"/>
                  </a:solidFill>
                  <a:latin typeface="Montserrat" panose="00000500000000000000" pitchFamily="50" charset="0"/>
                  <a:ea typeface="Calibri"/>
                  <a:cs typeface="Calibri"/>
                  <a:sym typeface="Calibri"/>
                </a:rPr>
                <a:t>I trimestre</a:t>
              </a:r>
              <a:endParaRPr sz="1600" dirty="0">
                <a:latin typeface="Montserrat" panose="00000500000000000000" pitchFamily="50" charset="0"/>
              </a:endParaRPr>
            </a:p>
          </p:txBody>
        </p:sp>
        <p:sp>
          <p:nvSpPr>
            <p:cNvPr id="8" name="Google Shape;727;p44"/>
            <p:cNvSpPr/>
            <p:nvPr/>
          </p:nvSpPr>
          <p:spPr>
            <a:xfrm rot="10800000">
              <a:off x="1673893" y="2334123"/>
              <a:ext cx="722897" cy="565398"/>
            </a:xfrm>
            <a:prstGeom prst="triangle">
              <a:avLst>
                <a:gd name="adj"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9" name="Google Shape;728;p44"/>
            <p:cNvSpPr/>
            <p:nvPr/>
          </p:nvSpPr>
          <p:spPr>
            <a:xfrm>
              <a:off x="1346524" y="3134216"/>
              <a:ext cx="1377635" cy="1377635"/>
            </a:xfrm>
            <a:prstGeom prst="ellipse">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0" name="Google Shape;729;p44"/>
            <p:cNvSpPr txBox="1"/>
            <p:nvPr/>
          </p:nvSpPr>
          <p:spPr>
            <a:xfrm>
              <a:off x="1405224" y="3335966"/>
              <a:ext cx="1276759" cy="974135"/>
            </a:xfrm>
            <a:prstGeom prst="rect">
              <a:avLst/>
            </a:prstGeom>
            <a:noFill/>
            <a:ln>
              <a:noFill/>
            </a:ln>
          </p:spPr>
          <p:txBody>
            <a:bodyPr spcFirstLastPara="1" wrap="square" lIns="24125" tIns="24125" rIns="24125" bIns="24125"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es-CO" dirty="0">
                  <a:solidFill>
                    <a:schemeClr val="lt1"/>
                  </a:solidFill>
                  <a:latin typeface="Montserrat" panose="00000500000000000000" pitchFamily="50" charset="0"/>
                  <a:ea typeface="Calibri"/>
                  <a:cs typeface="Calibri"/>
                  <a:sym typeface="Calibri"/>
                </a:rPr>
                <a:t>II trimestre</a:t>
              </a:r>
              <a:endParaRPr sz="1600" dirty="0">
                <a:latin typeface="Montserrat" panose="00000500000000000000" pitchFamily="50" charset="0"/>
              </a:endParaRPr>
            </a:p>
          </p:txBody>
        </p:sp>
        <p:sp>
          <p:nvSpPr>
            <p:cNvPr id="11" name="Google Shape;730;p44"/>
            <p:cNvSpPr/>
            <p:nvPr/>
          </p:nvSpPr>
          <p:spPr>
            <a:xfrm rot="5400000">
              <a:off x="3238961" y="3540334"/>
              <a:ext cx="722897" cy="565398"/>
            </a:xfrm>
            <a:prstGeom prst="triangle">
              <a:avLst>
                <a:gd name="adj"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2" name="Google Shape;731;p44"/>
            <p:cNvSpPr/>
            <p:nvPr/>
          </p:nvSpPr>
          <p:spPr>
            <a:xfrm>
              <a:off x="4444656" y="3134216"/>
              <a:ext cx="1377635" cy="1377635"/>
            </a:xfrm>
            <a:prstGeom prst="ellipse">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3" name="Google Shape;732;p44"/>
            <p:cNvSpPr txBox="1"/>
            <p:nvPr/>
          </p:nvSpPr>
          <p:spPr>
            <a:xfrm>
              <a:off x="4545530" y="3335966"/>
              <a:ext cx="1175885" cy="974135"/>
            </a:xfrm>
            <a:prstGeom prst="rect">
              <a:avLst/>
            </a:prstGeom>
            <a:noFill/>
            <a:ln>
              <a:noFill/>
            </a:ln>
          </p:spPr>
          <p:txBody>
            <a:bodyPr spcFirstLastPara="1" wrap="square" lIns="24125" tIns="24125" rIns="24125" bIns="24125"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es-CO" dirty="0">
                  <a:solidFill>
                    <a:schemeClr val="lt1"/>
                  </a:solidFill>
                  <a:latin typeface="Montserrat" panose="00000500000000000000" pitchFamily="50" charset="0"/>
                  <a:ea typeface="Calibri"/>
                  <a:cs typeface="Calibri"/>
                  <a:sym typeface="Calibri"/>
                </a:rPr>
                <a:t>III trimestre</a:t>
              </a:r>
              <a:endParaRPr sz="1600" dirty="0">
                <a:latin typeface="Montserrat" panose="00000500000000000000" pitchFamily="50" charset="0"/>
              </a:endParaRPr>
            </a:p>
          </p:txBody>
        </p:sp>
        <p:sp>
          <p:nvSpPr>
            <p:cNvPr id="14" name="Google Shape;733;p44"/>
            <p:cNvSpPr/>
            <p:nvPr/>
          </p:nvSpPr>
          <p:spPr>
            <a:xfrm>
              <a:off x="4772025" y="2130173"/>
              <a:ext cx="722897" cy="565398"/>
            </a:xfrm>
            <a:prstGeom prst="triangle">
              <a:avLst>
                <a:gd name="adj"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5" name="Google Shape;734;p44"/>
            <p:cNvSpPr/>
            <p:nvPr/>
          </p:nvSpPr>
          <p:spPr>
            <a:xfrm>
              <a:off x="4444656" y="345897"/>
              <a:ext cx="1377635" cy="1377635"/>
            </a:xfrm>
            <a:prstGeom prst="ellipse">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6" name="Google Shape;735;p44"/>
            <p:cNvSpPr txBox="1"/>
            <p:nvPr/>
          </p:nvSpPr>
          <p:spPr>
            <a:xfrm>
              <a:off x="4646406" y="547647"/>
              <a:ext cx="974135" cy="974135"/>
            </a:xfrm>
            <a:prstGeom prst="rect">
              <a:avLst/>
            </a:prstGeom>
            <a:noFill/>
            <a:ln>
              <a:noFill/>
            </a:ln>
          </p:spPr>
          <p:txBody>
            <a:bodyPr spcFirstLastPara="1" wrap="square" lIns="24125" tIns="24125" rIns="24125" bIns="24125"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es-CO">
                  <a:solidFill>
                    <a:schemeClr val="lt1"/>
                  </a:solidFill>
                  <a:latin typeface="Montserrat" panose="00000500000000000000" pitchFamily="50" charset="0"/>
                  <a:ea typeface="Calibri"/>
                  <a:cs typeface="Calibri"/>
                  <a:sym typeface="Calibri"/>
                </a:rPr>
                <a:t>Parto</a:t>
              </a:r>
              <a:endParaRPr sz="1600">
                <a:latin typeface="Montserrat" panose="00000500000000000000" pitchFamily="50" charset="0"/>
              </a:endParaRPr>
            </a:p>
          </p:txBody>
        </p:sp>
        <p:sp>
          <p:nvSpPr>
            <p:cNvPr id="17" name="Google Shape;736;p44"/>
            <p:cNvSpPr/>
            <p:nvPr/>
          </p:nvSpPr>
          <p:spPr>
            <a:xfrm rot="5400000">
              <a:off x="6337093" y="752016"/>
              <a:ext cx="722897" cy="565398"/>
            </a:xfrm>
            <a:prstGeom prst="triangle">
              <a:avLst>
                <a:gd name="adj"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8" name="Google Shape;737;p44"/>
            <p:cNvSpPr/>
            <p:nvPr/>
          </p:nvSpPr>
          <p:spPr>
            <a:xfrm>
              <a:off x="7542787" y="345897"/>
              <a:ext cx="1377635" cy="1377635"/>
            </a:xfrm>
            <a:prstGeom prst="ellipse">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9" name="Google Shape;738;p44"/>
            <p:cNvSpPr txBox="1"/>
            <p:nvPr/>
          </p:nvSpPr>
          <p:spPr>
            <a:xfrm>
              <a:off x="7744537" y="547647"/>
              <a:ext cx="974135" cy="974135"/>
            </a:xfrm>
            <a:prstGeom prst="rect">
              <a:avLst/>
            </a:prstGeom>
            <a:noFill/>
            <a:ln>
              <a:noFill/>
            </a:ln>
          </p:spPr>
          <p:txBody>
            <a:bodyPr spcFirstLastPara="1" wrap="square" lIns="24125" tIns="24125" rIns="24125" bIns="24125"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es-CO" dirty="0">
                  <a:solidFill>
                    <a:schemeClr val="lt1"/>
                  </a:solidFill>
                  <a:latin typeface="Montserrat" panose="00000500000000000000" pitchFamily="50" charset="0"/>
                  <a:ea typeface="Calibri"/>
                  <a:cs typeface="Calibri"/>
                  <a:sym typeface="Calibri"/>
                </a:rPr>
                <a:t>Post-aborto</a:t>
              </a:r>
              <a:endParaRPr sz="1600" dirty="0">
                <a:latin typeface="Montserrat" panose="00000500000000000000" pitchFamily="50" charset="0"/>
              </a:endParaRPr>
            </a:p>
          </p:txBody>
        </p:sp>
        <p:sp>
          <p:nvSpPr>
            <p:cNvPr id="20" name="Google Shape;739;p44"/>
            <p:cNvSpPr/>
            <p:nvPr/>
          </p:nvSpPr>
          <p:spPr>
            <a:xfrm rot="10800000">
              <a:off x="7870157" y="1990231"/>
              <a:ext cx="722897" cy="565398"/>
            </a:xfrm>
            <a:prstGeom prst="triangle">
              <a:avLst>
                <a:gd name="adj"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21" name="Google Shape;740;p44"/>
            <p:cNvSpPr/>
            <p:nvPr/>
          </p:nvSpPr>
          <p:spPr>
            <a:xfrm>
              <a:off x="7198895" y="2790323"/>
              <a:ext cx="2065421" cy="2065421"/>
            </a:xfrm>
            <a:prstGeom prst="ellipse">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22" name="Google Shape;741;p44"/>
            <p:cNvSpPr txBox="1"/>
            <p:nvPr/>
          </p:nvSpPr>
          <p:spPr>
            <a:xfrm>
              <a:off x="7501369" y="3092797"/>
              <a:ext cx="1460473" cy="1460473"/>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Clr>
                  <a:schemeClr val="lt1"/>
                </a:buClr>
                <a:buSzPts val="2000"/>
                <a:buFont typeface="Calibri"/>
                <a:buNone/>
              </a:pPr>
              <a:r>
                <a:rPr lang="es-CO" dirty="0">
                  <a:solidFill>
                    <a:schemeClr val="lt1"/>
                  </a:solidFill>
                  <a:latin typeface="Montserrat" panose="00000500000000000000" pitchFamily="50" charset="0"/>
                  <a:ea typeface="Calibri"/>
                  <a:cs typeface="Calibri"/>
                  <a:sym typeface="Calibri"/>
                </a:rPr>
                <a:t>1ra consulta postparto atendido en casa</a:t>
              </a:r>
              <a:endParaRPr sz="1600" dirty="0">
                <a:latin typeface="Montserrat" panose="00000500000000000000" pitchFamily="50" charset="0"/>
              </a:endParaRPr>
            </a:p>
          </p:txBody>
        </p:sp>
      </p:grpSp>
    </p:spTree>
    <p:extLst>
      <p:ext uri="{BB962C8B-B14F-4D97-AF65-F5344CB8AC3E}">
        <p14:creationId xmlns:p14="http://schemas.microsoft.com/office/powerpoint/2010/main" val="2888666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277983"/>
            <a:ext cx="10515600" cy="1325563"/>
          </a:xfrm>
        </p:spPr>
        <p:txBody>
          <a:bodyPr/>
          <a:lstStyle/>
          <a:p>
            <a:r>
              <a:rPr lang="es-CO" b="0" dirty="0">
                <a:latin typeface="Montserrat" panose="00000500000000000000" pitchFamily="50" charset="0"/>
              </a:rPr>
              <a:t>Tratamiento en el embarazo</a:t>
            </a:r>
          </a:p>
        </p:txBody>
      </p:sp>
      <p:grpSp>
        <p:nvGrpSpPr>
          <p:cNvPr id="5" name="Google Shape;749;p45"/>
          <p:cNvGrpSpPr/>
          <p:nvPr/>
        </p:nvGrpSpPr>
        <p:grpSpPr>
          <a:xfrm>
            <a:off x="5180001" y="1739327"/>
            <a:ext cx="6173799" cy="4455001"/>
            <a:chOff x="0" y="4679"/>
            <a:chExt cx="6173799" cy="4455001"/>
          </a:xfrm>
        </p:grpSpPr>
        <p:sp>
          <p:nvSpPr>
            <p:cNvPr id="6" name="Google Shape;750;p45"/>
            <p:cNvSpPr/>
            <p:nvPr/>
          </p:nvSpPr>
          <p:spPr>
            <a:xfrm>
              <a:off x="0" y="4679"/>
              <a:ext cx="6173799" cy="575639"/>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ontserrat" panose="00000500000000000000" pitchFamily="50" charset="0"/>
              </a:endParaRPr>
            </a:p>
          </p:txBody>
        </p:sp>
        <p:sp>
          <p:nvSpPr>
            <p:cNvPr id="7" name="Google Shape;751;p45"/>
            <p:cNvSpPr txBox="1"/>
            <p:nvPr/>
          </p:nvSpPr>
          <p:spPr>
            <a:xfrm>
              <a:off x="28100" y="32779"/>
              <a:ext cx="6117599" cy="519439"/>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lt1"/>
                </a:buClr>
                <a:buSzPts val="2400"/>
                <a:buFont typeface="Calibri"/>
                <a:buNone/>
              </a:pPr>
              <a:r>
                <a:rPr lang="es-CO" sz="2400" dirty="0">
                  <a:solidFill>
                    <a:schemeClr val="lt1"/>
                  </a:solidFill>
                  <a:latin typeface="Montserrat" panose="00000500000000000000" pitchFamily="50" charset="0"/>
                  <a:ea typeface="Calibri"/>
                  <a:cs typeface="Calibri"/>
                  <a:sym typeface="Calibri"/>
                </a:rPr>
                <a:t>Tratamiento óptimo: disminuye </a:t>
              </a:r>
              <a:endParaRPr dirty="0">
                <a:latin typeface="Montserrat" panose="00000500000000000000" pitchFamily="50" charset="0"/>
              </a:endParaRPr>
            </a:p>
          </p:txBody>
        </p:sp>
        <p:sp>
          <p:nvSpPr>
            <p:cNvPr id="8" name="Google Shape;752;p45"/>
            <p:cNvSpPr/>
            <p:nvPr/>
          </p:nvSpPr>
          <p:spPr>
            <a:xfrm>
              <a:off x="0" y="580319"/>
              <a:ext cx="6173799" cy="131652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ontserrat" panose="00000500000000000000" pitchFamily="50" charset="0"/>
              </a:endParaRPr>
            </a:p>
          </p:txBody>
        </p:sp>
        <p:sp>
          <p:nvSpPr>
            <p:cNvPr id="9" name="Google Shape;753;p45"/>
            <p:cNvSpPr txBox="1"/>
            <p:nvPr/>
          </p:nvSpPr>
          <p:spPr>
            <a:xfrm>
              <a:off x="0" y="580319"/>
              <a:ext cx="6173799" cy="1316520"/>
            </a:xfrm>
            <a:prstGeom prst="rect">
              <a:avLst/>
            </a:prstGeom>
            <a:noFill/>
            <a:ln>
              <a:noFill/>
            </a:ln>
          </p:spPr>
          <p:txBody>
            <a:bodyPr spcFirstLastPara="1" wrap="square" lIns="196000" tIns="30475" rIns="170675" bIns="30475" anchor="t" anchorCtr="0">
              <a:noAutofit/>
            </a:bodyPr>
            <a:lstStyle/>
            <a:p>
              <a:pPr marL="171450" marR="0" lvl="1" indent="-171450" algn="l" rtl="0">
                <a:lnSpc>
                  <a:spcPct val="90000"/>
                </a:lnSpc>
                <a:spcBef>
                  <a:spcPts val="0"/>
                </a:spcBef>
                <a:spcAft>
                  <a:spcPts val="0"/>
                </a:spcAft>
                <a:buClr>
                  <a:schemeClr val="dk1"/>
                </a:buClr>
                <a:buSzPts val="1900"/>
                <a:buFont typeface="Calibri"/>
                <a:buChar char="•"/>
              </a:pPr>
              <a:r>
                <a:rPr lang="es-CO" sz="1900" b="0" i="0" u="none" strike="noStrike" cap="none" dirty="0">
                  <a:solidFill>
                    <a:srgbClr val="002060"/>
                  </a:solidFill>
                  <a:latin typeface="Montserrat" panose="00000500000000000000" pitchFamily="50" charset="0"/>
                  <a:ea typeface="Calibri"/>
                  <a:cs typeface="Calibri"/>
                  <a:sym typeface="Calibri"/>
                </a:rPr>
                <a:t>Sífilis congénita 97%</a:t>
              </a:r>
              <a:endParaRPr dirty="0">
                <a:solidFill>
                  <a:srgbClr val="002060"/>
                </a:solidFill>
                <a:latin typeface="Montserrat" panose="00000500000000000000" pitchFamily="50" charset="0"/>
              </a:endParaRPr>
            </a:p>
            <a:p>
              <a:pPr marL="171450" marR="0" lvl="1" indent="-171450" algn="l" rtl="0">
                <a:lnSpc>
                  <a:spcPct val="90000"/>
                </a:lnSpc>
                <a:spcBef>
                  <a:spcPts val="380"/>
                </a:spcBef>
                <a:spcAft>
                  <a:spcPts val="0"/>
                </a:spcAft>
                <a:buClr>
                  <a:schemeClr val="dk1"/>
                </a:buClr>
                <a:buSzPts val="1900"/>
                <a:buFont typeface="Calibri"/>
                <a:buChar char="•"/>
              </a:pPr>
              <a:r>
                <a:rPr lang="es-CO" sz="1900" b="0" i="0" u="none" strike="noStrike" cap="none" dirty="0">
                  <a:solidFill>
                    <a:srgbClr val="002060"/>
                  </a:solidFill>
                  <a:latin typeface="Montserrat" panose="00000500000000000000" pitchFamily="50" charset="0"/>
                  <a:ea typeface="Calibri"/>
                  <a:cs typeface="Calibri"/>
                  <a:sym typeface="Calibri"/>
                </a:rPr>
                <a:t>Óbito fetal 82%</a:t>
              </a:r>
              <a:endParaRPr dirty="0">
                <a:solidFill>
                  <a:srgbClr val="002060"/>
                </a:solidFill>
                <a:latin typeface="Montserrat" panose="00000500000000000000" pitchFamily="50" charset="0"/>
              </a:endParaRPr>
            </a:p>
            <a:p>
              <a:pPr marL="171450" marR="0" lvl="1" indent="-171450" algn="l" rtl="0">
                <a:lnSpc>
                  <a:spcPct val="90000"/>
                </a:lnSpc>
                <a:spcBef>
                  <a:spcPts val="380"/>
                </a:spcBef>
                <a:spcAft>
                  <a:spcPts val="0"/>
                </a:spcAft>
                <a:buClr>
                  <a:schemeClr val="dk1"/>
                </a:buClr>
                <a:buSzPts val="1900"/>
                <a:buFont typeface="Calibri"/>
                <a:buChar char="•"/>
              </a:pPr>
              <a:r>
                <a:rPr lang="es-CO" sz="1900" b="0" i="0" u="none" strike="noStrike" cap="none" dirty="0">
                  <a:solidFill>
                    <a:srgbClr val="002060"/>
                  </a:solidFill>
                  <a:latin typeface="Montserrat" panose="00000500000000000000" pitchFamily="50" charset="0"/>
                  <a:ea typeface="Calibri"/>
                  <a:cs typeface="Calibri"/>
                  <a:sym typeface="Calibri"/>
                </a:rPr>
                <a:t>Parto pretérmino 64%</a:t>
              </a:r>
              <a:endParaRPr dirty="0">
                <a:solidFill>
                  <a:srgbClr val="002060"/>
                </a:solidFill>
                <a:latin typeface="Montserrat" panose="00000500000000000000" pitchFamily="50" charset="0"/>
              </a:endParaRPr>
            </a:p>
            <a:p>
              <a:pPr marL="171450" marR="0" lvl="1" indent="-171450" algn="l" rtl="0">
                <a:lnSpc>
                  <a:spcPct val="90000"/>
                </a:lnSpc>
                <a:spcBef>
                  <a:spcPts val="380"/>
                </a:spcBef>
                <a:spcAft>
                  <a:spcPts val="0"/>
                </a:spcAft>
                <a:buClr>
                  <a:schemeClr val="dk1"/>
                </a:buClr>
                <a:buSzPts val="1900"/>
                <a:buFont typeface="Calibri"/>
                <a:buChar char="•"/>
              </a:pPr>
              <a:r>
                <a:rPr lang="es-CO" sz="1900" b="0" i="0" u="none" strike="noStrike" cap="none" dirty="0">
                  <a:solidFill>
                    <a:srgbClr val="002060"/>
                  </a:solidFill>
                  <a:latin typeface="Montserrat" panose="00000500000000000000" pitchFamily="50" charset="0"/>
                  <a:ea typeface="Calibri"/>
                  <a:cs typeface="Calibri"/>
                  <a:sym typeface="Calibri"/>
                </a:rPr>
                <a:t>Morbilidad neonatal 80%</a:t>
              </a:r>
              <a:endParaRPr dirty="0">
                <a:solidFill>
                  <a:srgbClr val="002060"/>
                </a:solidFill>
                <a:latin typeface="Montserrat" panose="00000500000000000000" pitchFamily="50" charset="0"/>
              </a:endParaRPr>
            </a:p>
          </p:txBody>
        </p:sp>
        <p:sp>
          <p:nvSpPr>
            <p:cNvPr id="10" name="Google Shape;754;p45"/>
            <p:cNvSpPr/>
            <p:nvPr/>
          </p:nvSpPr>
          <p:spPr>
            <a:xfrm>
              <a:off x="0" y="1896840"/>
              <a:ext cx="6173799" cy="575639"/>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ontserrat" panose="00000500000000000000" pitchFamily="50" charset="0"/>
              </a:endParaRPr>
            </a:p>
          </p:txBody>
        </p:sp>
        <p:sp>
          <p:nvSpPr>
            <p:cNvPr id="11" name="Google Shape;755;p45"/>
            <p:cNvSpPr txBox="1"/>
            <p:nvPr/>
          </p:nvSpPr>
          <p:spPr>
            <a:xfrm>
              <a:off x="28100" y="1924940"/>
              <a:ext cx="6117599" cy="519439"/>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lt1"/>
                </a:buClr>
                <a:buSzPts val="2400"/>
                <a:buFont typeface="Calibri"/>
                <a:buNone/>
              </a:pPr>
              <a:r>
                <a:rPr lang="es-CO" sz="2400" dirty="0">
                  <a:solidFill>
                    <a:schemeClr val="lt1"/>
                  </a:solidFill>
                  <a:latin typeface="Montserrat" panose="00000500000000000000" pitchFamily="50" charset="0"/>
                  <a:ea typeface="Calibri"/>
                  <a:cs typeface="Calibri"/>
                  <a:sym typeface="Calibri"/>
                </a:rPr>
                <a:t>Penicilina G parenteral de larga acción</a:t>
              </a:r>
              <a:endParaRPr dirty="0">
                <a:latin typeface="Montserrat" panose="00000500000000000000" pitchFamily="50" charset="0"/>
              </a:endParaRPr>
            </a:p>
          </p:txBody>
        </p:sp>
        <p:sp>
          <p:nvSpPr>
            <p:cNvPr id="12" name="Google Shape;756;p45"/>
            <p:cNvSpPr/>
            <p:nvPr/>
          </p:nvSpPr>
          <p:spPr>
            <a:xfrm>
              <a:off x="0" y="2472480"/>
              <a:ext cx="6173799" cy="1987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ontserrat" panose="00000500000000000000" pitchFamily="50" charset="0"/>
              </a:endParaRPr>
            </a:p>
          </p:txBody>
        </p:sp>
        <p:sp>
          <p:nvSpPr>
            <p:cNvPr id="13" name="Google Shape;757;p45"/>
            <p:cNvSpPr txBox="1"/>
            <p:nvPr/>
          </p:nvSpPr>
          <p:spPr>
            <a:xfrm>
              <a:off x="0" y="2472480"/>
              <a:ext cx="6173799" cy="1987200"/>
            </a:xfrm>
            <a:prstGeom prst="rect">
              <a:avLst/>
            </a:prstGeom>
            <a:noFill/>
            <a:ln>
              <a:noFill/>
            </a:ln>
          </p:spPr>
          <p:txBody>
            <a:bodyPr spcFirstLastPara="1" wrap="square" lIns="196000" tIns="30475" rIns="170675" bIns="30475" anchor="t" anchorCtr="0">
              <a:noAutofit/>
            </a:bodyPr>
            <a:lstStyle/>
            <a:p>
              <a:pPr marL="171450" marR="0" lvl="1" indent="-171450" algn="l" rtl="0">
                <a:lnSpc>
                  <a:spcPct val="90000"/>
                </a:lnSpc>
                <a:spcBef>
                  <a:spcPts val="0"/>
                </a:spcBef>
                <a:spcAft>
                  <a:spcPts val="0"/>
                </a:spcAft>
                <a:buClr>
                  <a:schemeClr val="dk1"/>
                </a:buClr>
                <a:buSzPts val="1900"/>
                <a:buFont typeface="Calibri"/>
                <a:buChar char="•"/>
              </a:pPr>
              <a:r>
                <a:rPr lang="es-CO" sz="1900" b="0" i="0" u="none" strike="noStrike" cap="none" dirty="0">
                  <a:solidFill>
                    <a:srgbClr val="002060"/>
                  </a:solidFill>
                  <a:latin typeface="Montserrat" panose="00000500000000000000" pitchFamily="50" charset="0"/>
                  <a:ea typeface="Calibri"/>
                  <a:cs typeface="Calibri"/>
                  <a:sym typeface="Calibri"/>
                </a:rPr>
                <a:t>Atraviesa placenta</a:t>
              </a:r>
              <a:endParaRPr dirty="0">
                <a:solidFill>
                  <a:srgbClr val="002060"/>
                </a:solidFill>
                <a:latin typeface="Montserrat" panose="00000500000000000000" pitchFamily="50" charset="0"/>
              </a:endParaRPr>
            </a:p>
            <a:p>
              <a:pPr marL="171450" marR="0" lvl="1" indent="-171450" algn="l" rtl="0">
                <a:lnSpc>
                  <a:spcPct val="90000"/>
                </a:lnSpc>
                <a:spcBef>
                  <a:spcPts val="380"/>
                </a:spcBef>
                <a:spcAft>
                  <a:spcPts val="0"/>
                </a:spcAft>
                <a:buClr>
                  <a:schemeClr val="dk1"/>
                </a:buClr>
                <a:buSzPts val="1900"/>
                <a:buFont typeface="Calibri"/>
                <a:buChar char="•"/>
              </a:pPr>
              <a:r>
                <a:rPr lang="es-CO" sz="1900" b="0" i="0" u="none" strike="noStrike" cap="none" dirty="0">
                  <a:solidFill>
                    <a:srgbClr val="002060"/>
                  </a:solidFill>
                  <a:latin typeface="Montserrat" panose="00000500000000000000" pitchFamily="50" charset="0"/>
                  <a:ea typeface="Calibri"/>
                  <a:cs typeface="Calibri"/>
                  <a:sym typeface="Calibri"/>
                </a:rPr>
                <a:t>Sífilis congénita a pesar de tratamiento: </a:t>
              </a:r>
              <a:endParaRPr dirty="0">
                <a:solidFill>
                  <a:srgbClr val="002060"/>
                </a:solidFill>
                <a:latin typeface="Montserrat" panose="00000500000000000000" pitchFamily="50" charset="0"/>
              </a:endParaRPr>
            </a:p>
            <a:p>
              <a:pPr marL="342900" marR="0" lvl="2" indent="-171450" algn="l" rtl="0">
                <a:lnSpc>
                  <a:spcPct val="90000"/>
                </a:lnSpc>
                <a:spcBef>
                  <a:spcPts val="380"/>
                </a:spcBef>
                <a:spcAft>
                  <a:spcPts val="0"/>
                </a:spcAft>
                <a:buClr>
                  <a:schemeClr val="dk1"/>
                </a:buClr>
                <a:buSzPts val="1900"/>
                <a:buFont typeface="Calibri"/>
                <a:buChar char="•"/>
              </a:pPr>
              <a:r>
                <a:rPr lang="es-CO" sz="1900" b="0" i="0" u="none" strike="noStrike" cap="none" dirty="0">
                  <a:solidFill>
                    <a:srgbClr val="002060"/>
                  </a:solidFill>
                  <a:latin typeface="Montserrat" panose="00000500000000000000" pitchFamily="50" charset="0"/>
                  <a:ea typeface="Calibri"/>
                  <a:cs typeface="Calibri"/>
                  <a:sym typeface="Calibri"/>
                </a:rPr>
                <a:t>Etapas tempranas</a:t>
              </a:r>
              <a:endParaRPr dirty="0">
                <a:solidFill>
                  <a:srgbClr val="002060"/>
                </a:solidFill>
                <a:latin typeface="Montserrat" panose="00000500000000000000" pitchFamily="50" charset="0"/>
              </a:endParaRPr>
            </a:p>
            <a:p>
              <a:pPr marL="342900" marR="0" lvl="2" indent="-171450" algn="l" rtl="0">
                <a:lnSpc>
                  <a:spcPct val="90000"/>
                </a:lnSpc>
                <a:spcBef>
                  <a:spcPts val="380"/>
                </a:spcBef>
                <a:spcAft>
                  <a:spcPts val="0"/>
                </a:spcAft>
                <a:buClr>
                  <a:schemeClr val="dk1"/>
                </a:buClr>
                <a:buSzPts val="1900"/>
                <a:buFont typeface="Calibri"/>
                <a:buChar char="•"/>
              </a:pPr>
              <a:r>
                <a:rPr lang="es-CO" sz="1900" b="0" i="0" u="none" strike="noStrike" cap="none" dirty="0">
                  <a:solidFill>
                    <a:srgbClr val="002060"/>
                  </a:solidFill>
                  <a:latin typeface="Montserrat" panose="00000500000000000000" pitchFamily="50" charset="0"/>
                  <a:ea typeface="Calibri"/>
                  <a:cs typeface="Calibri"/>
                  <a:sym typeface="Calibri"/>
                </a:rPr>
                <a:t>Títulos de pruebas no treponémicas muy altos </a:t>
              </a:r>
              <a:endParaRPr dirty="0">
                <a:solidFill>
                  <a:srgbClr val="002060"/>
                </a:solidFill>
                <a:latin typeface="Montserrat" panose="00000500000000000000" pitchFamily="50" charset="0"/>
              </a:endParaRPr>
            </a:p>
            <a:p>
              <a:pPr marL="342900" marR="0" lvl="2" indent="-171450" algn="l" rtl="0">
                <a:lnSpc>
                  <a:spcPct val="90000"/>
                </a:lnSpc>
                <a:spcBef>
                  <a:spcPts val="380"/>
                </a:spcBef>
                <a:spcAft>
                  <a:spcPts val="0"/>
                </a:spcAft>
                <a:buClr>
                  <a:schemeClr val="dk1"/>
                </a:buClr>
                <a:buSzPts val="1900"/>
                <a:buFont typeface="Calibri"/>
                <a:buChar char="•"/>
              </a:pPr>
              <a:r>
                <a:rPr lang="es-CO" sz="1900" b="0" i="0" u="none" strike="noStrike" cap="none" dirty="0">
                  <a:solidFill>
                    <a:srgbClr val="002060"/>
                  </a:solidFill>
                  <a:latin typeface="Montserrat" panose="00000500000000000000" pitchFamily="50" charset="0"/>
                  <a:ea typeface="Calibri"/>
                  <a:cs typeface="Calibri"/>
                  <a:sym typeface="Calibri"/>
                </a:rPr>
                <a:t>ECO: Hallazgos de SC</a:t>
              </a:r>
              <a:endParaRPr dirty="0">
                <a:solidFill>
                  <a:srgbClr val="002060"/>
                </a:solidFill>
                <a:latin typeface="Montserrat" panose="00000500000000000000" pitchFamily="50" charset="0"/>
              </a:endParaRPr>
            </a:p>
            <a:p>
              <a:pPr marL="342900" marR="0" lvl="2" indent="-171450" algn="l" rtl="0">
                <a:lnSpc>
                  <a:spcPct val="90000"/>
                </a:lnSpc>
                <a:spcBef>
                  <a:spcPts val="380"/>
                </a:spcBef>
                <a:spcAft>
                  <a:spcPts val="0"/>
                </a:spcAft>
                <a:buClr>
                  <a:schemeClr val="dk1"/>
                </a:buClr>
                <a:buSzPts val="1900"/>
                <a:buFont typeface="Calibri"/>
                <a:buChar char="•"/>
              </a:pPr>
              <a:r>
                <a:rPr lang="es-CO" sz="1900" b="0" i="0" u="none" strike="noStrike" cap="none" dirty="0">
                  <a:solidFill>
                    <a:srgbClr val="002060"/>
                  </a:solidFill>
                  <a:latin typeface="Montserrat" panose="00000500000000000000" pitchFamily="50" charset="0"/>
                  <a:ea typeface="Calibri"/>
                  <a:cs typeface="Calibri"/>
                  <a:sym typeface="Calibri"/>
                </a:rPr>
                <a:t>Nacimiento en próximos 30 días </a:t>
              </a:r>
              <a:endParaRPr dirty="0">
                <a:solidFill>
                  <a:srgbClr val="002060"/>
                </a:solidFill>
                <a:latin typeface="Montserrat" panose="00000500000000000000" pitchFamily="50" charset="0"/>
              </a:endParaRPr>
            </a:p>
          </p:txBody>
        </p:sp>
      </p:grpSp>
    </p:spTree>
    <p:extLst>
      <p:ext uri="{BB962C8B-B14F-4D97-AF65-F5344CB8AC3E}">
        <p14:creationId xmlns:p14="http://schemas.microsoft.com/office/powerpoint/2010/main" val="1553054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7216302" cy="1325563"/>
          </a:xfrm>
        </p:spPr>
        <p:txBody>
          <a:bodyPr>
            <a:normAutofit/>
          </a:bodyPr>
          <a:lstStyle/>
          <a:p>
            <a:pPr algn="ctr"/>
            <a:r>
              <a:rPr lang="es-CO" b="0" dirty="0">
                <a:latin typeface="Montserrat" panose="00000500000000000000" pitchFamily="50" charset="0"/>
              </a:rPr>
              <a:t>Tratamiento adecuado para sífilis gestacional</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2068815"/>
            <a:ext cx="10667997" cy="2104349"/>
          </a:xfrm>
        </p:spPr>
        <p:txBody>
          <a:bodyPr>
            <a:normAutofit/>
          </a:bodyPr>
          <a:lstStyle/>
          <a:p>
            <a:r>
              <a:rPr lang="es-CO" sz="2400" dirty="0">
                <a:latin typeface="Montserrat" panose="00000500000000000000" pitchFamily="50" charset="0"/>
              </a:rPr>
              <a:t>Para prevención de sífilis congénita </a:t>
            </a:r>
            <a:r>
              <a:rPr lang="es-CO" sz="2400" dirty="0">
                <a:latin typeface="Montserrat" panose="00000500000000000000" pitchFamily="50" charset="0"/>
                <a:sym typeface="Wingdings" panose="05000000000000000000" pitchFamily="2" charset="2"/>
              </a:rPr>
              <a:t></a:t>
            </a:r>
            <a:r>
              <a:rPr lang="es-CO" sz="2400" dirty="0">
                <a:latin typeface="Montserrat" panose="00000500000000000000" pitchFamily="50" charset="0"/>
              </a:rPr>
              <a:t> al menos una dosis de penicilina benzatinica de 2´400.000 UI intramuscular (IM) aplicada 30 o más días antes del momento del parto.</a:t>
            </a:r>
          </a:p>
          <a:p>
            <a:r>
              <a:rPr lang="es-CO" sz="2400" dirty="0">
                <a:latin typeface="Montserrat" panose="00000500000000000000" pitchFamily="50" charset="0"/>
              </a:rPr>
              <a:t>Previene 97% de casos de infección en el feto. </a:t>
            </a:r>
          </a:p>
          <a:p>
            <a:endParaRPr lang="es-CO" sz="2400" dirty="0">
              <a:latin typeface="Montserrat" panose="00000500000000000000" pitchFamily="50" charset="0"/>
            </a:endParaRPr>
          </a:p>
        </p:txBody>
      </p:sp>
      <p:pic>
        <p:nvPicPr>
          <p:cNvPr id="5" name="Google Shape;765;p46"/>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6710520" y="3536611"/>
            <a:ext cx="4187084" cy="2792752"/>
          </a:xfrm>
          <a:prstGeom prst="rect">
            <a:avLst/>
          </a:prstGeom>
          <a:noFill/>
          <a:ln>
            <a:noFill/>
          </a:ln>
        </p:spPr>
      </p:pic>
    </p:spTree>
    <p:extLst>
      <p:ext uri="{BB962C8B-B14F-4D97-AF65-F5344CB8AC3E}">
        <p14:creationId xmlns:p14="http://schemas.microsoft.com/office/powerpoint/2010/main" val="130811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1" y="365125"/>
            <a:ext cx="6194898" cy="1325563"/>
          </a:xfrm>
        </p:spPr>
        <p:txBody>
          <a:bodyPr>
            <a:normAutofit/>
          </a:bodyPr>
          <a:lstStyle/>
          <a:p>
            <a:pPr algn="ctr"/>
            <a:r>
              <a:rPr lang="es-CO" b="0" dirty="0">
                <a:latin typeface="Montserrat" panose="00000500000000000000" pitchFamily="50" charset="0"/>
              </a:rPr>
              <a:t>Reacción de </a:t>
            </a:r>
            <a:r>
              <a:rPr lang="es-CO" b="0" dirty="0" err="1">
                <a:latin typeface="Montserrat" panose="00000500000000000000" pitchFamily="50" charset="0"/>
              </a:rPr>
              <a:t>Jarisch</a:t>
            </a:r>
            <a:r>
              <a:rPr lang="es-CO" b="0" dirty="0">
                <a:latin typeface="Montserrat" panose="00000500000000000000" pitchFamily="50" charset="0"/>
              </a:rPr>
              <a:t> - </a:t>
            </a:r>
            <a:r>
              <a:rPr lang="es-CO" b="0" dirty="0" err="1">
                <a:latin typeface="Montserrat" panose="00000500000000000000" pitchFamily="50" charset="0"/>
              </a:rPr>
              <a:t>Herxheimer</a:t>
            </a:r>
            <a:endParaRPr lang="es-CO" b="0" dirty="0">
              <a:latin typeface="Montserrat" panose="00000500000000000000" pitchFamily="50" charset="0"/>
            </a:endParaRP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10965" y="1981268"/>
            <a:ext cx="8701390" cy="2090392"/>
          </a:xfrm>
        </p:spPr>
        <p:txBody>
          <a:bodyPr>
            <a:normAutofit/>
          </a:bodyPr>
          <a:lstStyle/>
          <a:p>
            <a:r>
              <a:rPr lang="es-CO" sz="2400" dirty="0">
                <a:solidFill>
                  <a:srgbClr val="002060"/>
                </a:solidFill>
                <a:latin typeface="Montserrat" panose="00000500000000000000" pitchFamily="50" charset="0"/>
              </a:rPr>
              <a:t>Reacción sistémica: 1 o 2 horas post tratamiento antibiótico efectivos </a:t>
            </a:r>
            <a:r>
              <a:rPr lang="es-CO" sz="2400" dirty="0">
                <a:solidFill>
                  <a:srgbClr val="002060"/>
                </a:solidFill>
                <a:latin typeface="Montserrat" panose="00000500000000000000" pitchFamily="50" charset="0"/>
                <a:sym typeface="Wingdings" panose="05000000000000000000" pitchFamily="2" charset="2"/>
              </a:rPr>
              <a:t></a:t>
            </a:r>
            <a:r>
              <a:rPr lang="es-CO" sz="2400" dirty="0">
                <a:solidFill>
                  <a:srgbClr val="002060"/>
                </a:solidFill>
                <a:latin typeface="Montserrat" panose="00000500000000000000" pitchFamily="50" charset="0"/>
              </a:rPr>
              <a:t> autolimitado.</a:t>
            </a:r>
          </a:p>
          <a:p>
            <a:r>
              <a:rPr lang="es-CO" sz="2400" dirty="0">
                <a:solidFill>
                  <a:srgbClr val="002060"/>
                </a:solidFill>
                <a:latin typeface="Montserrat" panose="00000500000000000000" pitchFamily="50" charset="0"/>
              </a:rPr>
              <a:t>Fiebre, mialgias, cefaleas, taquicardia, vasodilatación.</a:t>
            </a:r>
          </a:p>
          <a:p>
            <a:r>
              <a:rPr lang="es-CO" sz="2400" dirty="0">
                <a:solidFill>
                  <a:srgbClr val="002060"/>
                </a:solidFill>
                <a:latin typeface="Montserrat" panose="00000500000000000000" pitchFamily="50" charset="0"/>
              </a:rPr>
              <a:t>Es más frecuente en la sífilis secundaria. </a:t>
            </a:r>
          </a:p>
          <a:p>
            <a:endParaRPr lang="es-CO" sz="2400" dirty="0">
              <a:latin typeface="Montserrat" panose="00000500000000000000" pitchFamily="50" charset="0"/>
            </a:endParaRPr>
          </a:p>
        </p:txBody>
      </p:sp>
      <p:pic>
        <p:nvPicPr>
          <p:cNvPr id="5" name="Google Shape;775;p47" descr="Resultado de imagen para dengue enfermo"/>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7033099" y="3916017"/>
            <a:ext cx="4558513" cy="2278409"/>
          </a:xfrm>
          <a:prstGeom prst="rect">
            <a:avLst/>
          </a:prstGeom>
          <a:noFill/>
          <a:ln>
            <a:noFill/>
          </a:ln>
        </p:spPr>
      </p:pic>
    </p:spTree>
    <p:extLst>
      <p:ext uri="{BB962C8B-B14F-4D97-AF65-F5344CB8AC3E}">
        <p14:creationId xmlns:p14="http://schemas.microsoft.com/office/powerpoint/2010/main" val="3406111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A5D7873A-F512-4AAA-A3DD-71BB7089EA11}"/>
              </a:ext>
            </a:extLst>
          </p:cNvPr>
          <p:cNvSpPr>
            <a:spLocks noGrp="1"/>
          </p:cNvSpPr>
          <p:nvPr>
            <p:ph type="title"/>
          </p:nvPr>
        </p:nvSpPr>
        <p:spPr>
          <a:xfrm>
            <a:off x="1001738" y="2029372"/>
            <a:ext cx="10515600" cy="1325563"/>
          </a:xfr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a:normAutofit/>
          </a:bodyPr>
          <a:lstStyle/>
          <a:p>
            <a:pPr algn="ctr"/>
            <a:r>
              <a:rPr lang="es-CO" sz="5400" dirty="0">
                <a:latin typeface="Montserrat" panose="00000500000000000000" pitchFamily="50" charset="0"/>
              </a:rPr>
              <a:t>CONDUCTA</a:t>
            </a:r>
          </a:p>
        </p:txBody>
      </p:sp>
    </p:spTree>
    <p:extLst>
      <p:ext uri="{BB962C8B-B14F-4D97-AF65-F5344CB8AC3E}">
        <p14:creationId xmlns:p14="http://schemas.microsoft.com/office/powerpoint/2010/main" val="3783564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oogle Shape;781;p48"/>
          <p:cNvGrpSpPr/>
          <p:nvPr/>
        </p:nvGrpSpPr>
        <p:grpSpPr>
          <a:xfrm>
            <a:off x="449943" y="0"/>
            <a:ext cx="11611525" cy="6669314"/>
            <a:chOff x="4996" y="705167"/>
            <a:chExt cx="11360553" cy="5680276"/>
          </a:xfrm>
        </p:grpSpPr>
        <p:sp>
          <p:nvSpPr>
            <p:cNvPr id="6" name="Google Shape;782;p48"/>
            <p:cNvSpPr/>
            <p:nvPr/>
          </p:nvSpPr>
          <p:spPr>
            <a:xfrm>
              <a:off x="4996" y="705167"/>
              <a:ext cx="2184721" cy="1310833"/>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7" name="Google Shape;783;p48"/>
            <p:cNvSpPr txBox="1"/>
            <p:nvPr/>
          </p:nvSpPr>
          <p:spPr>
            <a:xfrm>
              <a:off x="43389" y="743560"/>
              <a:ext cx="2107935" cy="1234047"/>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lt1"/>
                </a:buClr>
                <a:buSzPts val="1500"/>
                <a:buFont typeface="Calibri"/>
                <a:buNone/>
              </a:pPr>
              <a:r>
                <a:rPr lang="es-CO" sz="1400" dirty="0">
                  <a:solidFill>
                    <a:schemeClr val="lt1"/>
                  </a:solidFill>
                  <a:latin typeface="Montserrat" panose="00000500000000000000" pitchFamily="50" charset="0"/>
                  <a:ea typeface="Calibri"/>
                  <a:cs typeface="Calibri"/>
                  <a:sym typeface="Calibri"/>
                </a:rPr>
                <a:t>CPN: HC completa con antecedentes de ITS y FR</a:t>
              </a:r>
              <a:endParaRPr sz="1400" dirty="0">
                <a:solidFill>
                  <a:schemeClr val="lt1"/>
                </a:solidFill>
                <a:latin typeface="Montserrat" panose="00000500000000000000" pitchFamily="50" charset="0"/>
                <a:ea typeface="Calibri"/>
                <a:cs typeface="Calibri"/>
                <a:sym typeface="Calibri"/>
              </a:endParaRPr>
            </a:p>
          </p:txBody>
        </p:sp>
        <p:sp>
          <p:nvSpPr>
            <p:cNvPr id="8" name="Google Shape;784;p48"/>
            <p:cNvSpPr/>
            <p:nvPr/>
          </p:nvSpPr>
          <p:spPr>
            <a:xfrm>
              <a:off x="2381974" y="1089678"/>
              <a:ext cx="463161" cy="541811"/>
            </a:xfrm>
            <a:prstGeom prst="rightArrow">
              <a:avLst>
                <a:gd name="adj1" fmla="val 60000"/>
                <a:gd name="adj2"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9" name="Google Shape;785;p48"/>
            <p:cNvSpPr txBox="1"/>
            <p:nvPr/>
          </p:nvSpPr>
          <p:spPr>
            <a:xfrm>
              <a:off x="2381974" y="1198040"/>
              <a:ext cx="324213" cy="325087"/>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200"/>
                <a:buFont typeface="Calibri"/>
                <a:buNone/>
              </a:pPr>
              <a:endParaRPr sz="1100">
                <a:solidFill>
                  <a:schemeClr val="lt1"/>
                </a:solidFill>
                <a:latin typeface="Montserrat" panose="00000500000000000000" pitchFamily="50" charset="0"/>
                <a:ea typeface="Calibri"/>
                <a:cs typeface="Calibri"/>
                <a:sym typeface="Calibri"/>
              </a:endParaRPr>
            </a:p>
          </p:txBody>
        </p:sp>
        <p:sp>
          <p:nvSpPr>
            <p:cNvPr id="10" name="Google Shape;786;p48"/>
            <p:cNvSpPr/>
            <p:nvPr/>
          </p:nvSpPr>
          <p:spPr>
            <a:xfrm>
              <a:off x="3063607" y="705167"/>
              <a:ext cx="2184721" cy="1310833"/>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1" name="Google Shape;787;p48"/>
            <p:cNvSpPr txBox="1"/>
            <p:nvPr/>
          </p:nvSpPr>
          <p:spPr>
            <a:xfrm>
              <a:off x="3102000" y="743560"/>
              <a:ext cx="2107935" cy="1234047"/>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lt1"/>
                </a:buClr>
                <a:buSzPts val="1500"/>
                <a:buFont typeface="Calibri"/>
                <a:buNone/>
              </a:pPr>
              <a:r>
                <a:rPr lang="es-CO" sz="1400" dirty="0">
                  <a:solidFill>
                    <a:schemeClr val="lt1"/>
                  </a:solidFill>
                  <a:latin typeface="Montserrat" panose="00000500000000000000" pitchFamily="50" charset="0"/>
                  <a:ea typeface="Calibri"/>
                  <a:cs typeface="Calibri"/>
                  <a:sym typeface="Calibri"/>
                </a:rPr>
                <a:t>Pruebas treponémicas rápidas en primer CPN</a:t>
              </a:r>
              <a:endParaRPr sz="1600" dirty="0">
                <a:latin typeface="Montserrat" panose="00000500000000000000" pitchFamily="50" charset="0"/>
              </a:endParaRPr>
            </a:p>
          </p:txBody>
        </p:sp>
        <p:sp>
          <p:nvSpPr>
            <p:cNvPr id="12" name="Google Shape;788;p48"/>
            <p:cNvSpPr/>
            <p:nvPr/>
          </p:nvSpPr>
          <p:spPr>
            <a:xfrm>
              <a:off x="5440584" y="1089678"/>
              <a:ext cx="463161" cy="541811"/>
            </a:xfrm>
            <a:prstGeom prst="rightArrow">
              <a:avLst>
                <a:gd name="adj1" fmla="val 60000"/>
                <a:gd name="adj2"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3" name="Google Shape;789;p48"/>
            <p:cNvSpPr txBox="1"/>
            <p:nvPr/>
          </p:nvSpPr>
          <p:spPr>
            <a:xfrm>
              <a:off x="5440584" y="1198040"/>
              <a:ext cx="324213" cy="325087"/>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200"/>
                <a:buFont typeface="Calibri"/>
                <a:buNone/>
              </a:pPr>
              <a:endParaRPr sz="1100">
                <a:solidFill>
                  <a:schemeClr val="lt1"/>
                </a:solidFill>
                <a:latin typeface="Montserrat" panose="00000500000000000000" pitchFamily="50" charset="0"/>
                <a:ea typeface="Calibri"/>
                <a:cs typeface="Calibri"/>
                <a:sym typeface="Calibri"/>
              </a:endParaRPr>
            </a:p>
          </p:txBody>
        </p:sp>
        <p:sp>
          <p:nvSpPr>
            <p:cNvPr id="14" name="Google Shape;790;p48"/>
            <p:cNvSpPr/>
            <p:nvPr/>
          </p:nvSpPr>
          <p:spPr>
            <a:xfrm>
              <a:off x="6122217" y="705167"/>
              <a:ext cx="2184721" cy="1310833"/>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5" name="Google Shape;791;p48"/>
            <p:cNvSpPr txBox="1"/>
            <p:nvPr/>
          </p:nvSpPr>
          <p:spPr>
            <a:xfrm>
              <a:off x="6160610" y="743560"/>
              <a:ext cx="2107935" cy="1234047"/>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lt1"/>
                </a:buClr>
                <a:buSzPts val="1500"/>
                <a:buFont typeface="Calibri"/>
                <a:buNone/>
              </a:pPr>
              <a:r>
                <a:rPr lang="es-CO" sz="1400" dirty="0">
                  <a:solidFill>
                    <a:schemeClr val="lt1"/>
                  </a:solidFill>
                  <a:latin typeface="Montserrat" panose="00000500000000000000" pitchFamily="50" charset="0"/>
                  <a:ea typeface="Calibri"/>
                  <a:cs typeface="Calibri"/>
                  <a:sym typeface="Calibri"/>
                </a:rPr>
                <a:t>Prueba </a:t>
              </a:r>
              <a:r>
                <a:rPr lang="es-CO" sz="1400" dirty="0" err="1">
                  <a:solidFill>
                    <a:schemeClr val="lt1"/>
                  </a:solidFill>
                  <a:latin typeface="Montserrat" panose="00000500000000000000" pitchFamily="50" charset="0"/>
                  <a:ea typeface="Calibri"/>
                  <a:cs typeface="Calibri"/>
                  <a:sym typeface="Calibri"/>
                </a:rPr>
                <a:t>Rapida</a:t>
              </a:r>
              <a:r>
                <a:rPr lang="es-CO" sz="1400" dirty="0">
                  <a:solidFill>
                    <a:schemeClr val="lt1"/>
                  </a:solidFill>
                  <a:latin typeface="Montserrat" panose="00000500000000000000" pitchFamily="50" charset="0"/>
                  <a:ea typeface="Calibri"/>
                  <a:cs typeface="Calibri"/>
                  <a:sym typeface="Calibri"/>
                </a:rPr>
                <a:t> +: NO prueba de alergia a la penicilina: Hipersensibilidad grave?</a:t>
              </a:r>
              <a:endParaRPr sz="1400" dirty="0">
                <a:solidFill>
                  <a:schemeClr val="lt1"/>
                </a:solidFill>
                <a:latin typeface="Montserrat" panose="00000500000000000000" pitchFamily="50" charset="0"/>
                <a:ea typeface="Calibri"/>
                <a:cs typeface="Calibri"/>
                <a:sym typeface="Calibri"/>
              </a:endParaRPr>
            </a:p>
          </p:txBody>
        </p:sp>
        <p:sp>
          <p:nvSpPr>
            <p:cNvPr id="16" name="Google Shape;792;p48"/>
            <p:cNvSpPr/>
            <p:nvPr/>
          </p:nvSpPr>
          <p:spPr>
            <a:xfrm>
              <a:off x="8499195" y="1089678"/>
              <a:ext cx="463161" cy="541811"/>
            </a:xfrm>
            <a:prstGeom prst="rightArrow">
              <a:avLst>
                <a:gd name="adj1" fmla="val 60000"/>
                <a:gd name="adj2"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7" name="Google Shape;793;p48"/>
            <p:cNvSpPr txBox="1"/>
            <p:nvPr/>
          </p:nvSpPr>
          <p:spPr>
            <a:xfrm>
              <a:off x="8499195" y="1198040"/>
              <a:ext cx="324213" cy="325087"/>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200"/>
                <a:buFont typeface="Calibri"/>
                <a:buNone/>
              </a:pPr>
              <a:endParaRPr sz="1100">
                <a:solidFill>
                  <a:schemeClr val="lt1"/>
                </a:solidFill>
                <a:latin typeface="Montserrat" panose="00000500000000000000" pitchFamily="50" charset="0"/>
                <a:ea typeface="Calibri"/>
                <a:cs typeface="Calibri"/>
                <a:sym typeface="Calibri"/>
              </a:endParaRPr>
            </a:p>
          </p:txBody>
        </p:sp>
        <p:sp>
          <p:nvSpPr>
            <p:cNvPr id="18" name="Google Shape;794;p48"/>
            <p:cNvSpPr/>
            <p:nvPr/>
          </p:nvSpPr>
          <p:spPr>
            <a:xfrm>
              <a:off x="9180828" y="705167"/>
              <a:ext cx="2184721" cy="1310833"/>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19" name="Google Shape;795;p48"/>
            <p:cNvSpPr txBox="1"/>
            <p:nvPr/>
          </p:nvSpPr>
          <p:spPr>
            <a:xfrm>
              <a:off x="9219221" y="743560"/>
              <a:ext cx="2107935" cy="1234047"/>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lt1"/>
                </a:buClr>
                <a:buSzPts val="1500"/>
                <a:buFont typeface="Calibri"/>
                <a:buNone/>
              </a:pPr>
              <a:r>
                <a:rPr lang="es-CO" sz="1400" dirty="0">
                  <a:solidFill>
                    <a:schemeClr val="lt1"/>
                  </a:solidFill>
                  <a:latin typeface="Montserrat" panose="00000500000000000000" pitchFamily="50" charset="0"/>
                  <a:ea typeface="Calibri"/>
                  <a:cs typeface="Calibri"/>
                  <a:sym typeface="Calibri"/>
                </a:rPr>
                <a:t>Sin alergia: penicilina Benzatínica 2.400.000 UI con prueba positiva</a:t>
              </a:r>
              <a:endParaRPr sz="1400" dirty="0">
                <a:solidFill>
                  <a:schemeClr val="lt1"/>
                </a:solidFill>
                <a:latin typeface="Montserrat" panose="00000500000000000000" pitchFamily="50" charset="0"/>
                <a:ea typeface="Calibri"/>
                <a:cs typeface="Calibri"/>
                <a:sym typeface="Calibri"/>
              </a:endParaRPr>
            </a:p>
          </p:txBody>
        </p:sp>
        <p:sp>
          <p:nvSpPr>
            <p:cNvPr id="20" name="Google Shape;796;p48"/>
            <p:cNvSpPr/>
            <p:nvPr/>
          </p:nvSpPr>
          <p:spPr>
            <a:xfrm rot="5400000">
              <a:off x="10041608" y="2168930"/>
              <a:ext cx="463161" cy="541811"/>
            </a:xfrm>
            <a:prstGeom prst="rightArrow">
              <a:avLst>
                <a:gd name="adj1" fmla="val 60000"/>
                <a:gd name="adj2"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21" name="Google Shape;797;p48"/>
            <p:cNvSpPr txBox="1"/>
            <p:nvPr/>
          </p:nvSpPr>
          <p:spPr>
            <a:xfrm>
              <a:off x="10110645" y="2208255"/>
              <a:ext cx="325087" cy="324213"/>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200"/>
                <a:buFont typeface="Calibri"/>
                <a:buNone/>
              </a:pPr>
              <a:endParaRPr sz="1100">
                <a:solidFill>
                  <a:schemeClr val="lt1"/>
                </a:solidFill>
                <a:latin typeface="Montserrat" panose="00000500000000000000" pitchFamily="50" charset="0"/>
                <a:ea typeface="Calibri"/>
                <a:cs typeface="Calibri"/>
                <a:sym typeface="Calibri"/>
              </a:endParaRPr>
            </a:p>
          </p:txBody>
        </p:sp>
        <p:sp>
          <p:nvSpPr>
            <p:cNvPr id="22" name="Google Shape;798;p48"/>
            <p:cNvSpPr/>
            <p:nvPr/>
          </p:nvSpPr>
          <p:spPr>
            <a:xfrm>
              <a:off x="9180828" y="2889888"/>
              <a:ext cx="2184721" cy="1310833"/>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23" name="Google Shape;799;p48"/>
            <p:cNvSpPr txBox="1"/>
            <p:nvPr/>
          </p:nvSpPr>
          <p:spPr>
            <a:xfrm>
              <a:off x="9219221" y="2928281"/>
              <a:ext cx="2107935" cy="1234047"/>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lt1"/>
                </a:buClr>
                <a:buSzPts val="1500"/>
                <a:buFont typeface="Calibri"/>
                <a:buNone/>
              </a:pPr>
              <a:r>
                <a:rPr lang="es-CO" sz="1400">
                  <a:solidFill>
                    <a:schemeClr val="lt1"/>
                  </a:solidFill>
                  <a:latin typeface="Montserrat" panose="00000500000000000000" pitchFamily="50" charset="0"/>
                  <a:ea typeface="Calibri"/>
                  <a:cs typeface="Calibri"/>
                  <a:sym typeface="Calibri"/>
                </a:rPr>
                <a:t>Tomar prueba NO treponémica con reporte en diluciones</a:t>
              </a:r>
              <a:endParaRPr sz="1600">
                <a:latin typeface="Montserrat" panose="00000500000000000000" pitchFamily="50" charset="0"/>
              </a:endParaRPr>
            </a:p>
          </p:txBody>
        </p:sp>
        <p:sp>
          <p:nvSpPr>
            <p:cNvPr id="24" name="Google Shape;800;p48"/>
            <p:cNvSpPr/>
            <p:nvPr/>
          </p:nvSpPr>
          <p:spPr>
            <a:xfrm rot="10800000">
              <a:off x="8525411" y="3274399"/>
              <a:ext cx="463161" cy="541811"/>
            </a:xfrm>
            <a:prstGeom prst="rightArrow">
              <a:avLst>
                <a:gd name="adj1" fmla="val 60000"/>
                <a:gd name="adj2"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25" name="Google Shape;801;p48"/>
            <p:cNvSpPr txBox="1"/>
            <p:nvPr/>
          </p:nvSpPr>
          <p:spPr>
            <a:xfrm>
              <a:off x="8664359" y="3382761"/>
              <a:ext cx="324213" cy="325087"/>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200"/>
                <a:buFont typeface="Calibri"/>
                <a:buNone/>
              </a:pPr>
              <a:endParaRPr sz="1100">
                <a:solidFill>
                  <a:schemeClr val="lt1"/>
                </a:solidFill>
                <a:latin typeface="Montserrat" panose="00000500000000000000" pitchFamily="50" charset="0"/>
                <a:ea typeface="Calibri"/>
                <a:cs typeface="Calibri"/>
                <a:sym typeface="Calibri"/>
              </a:endParaRPr>
            </a:p>
          </p:txBody>
        </p:sp>
        <p:sp>
          <p:nvSpPr>
            <p:cNvPr id="26" name="Google Shape;802;p48"/>
            <p:cNvSpPr/>
            <p:nvPr/>
          </p:nvSpPr>
          <p:spPr>
            <a:xfrm>
              <a:off x="6122217" y="2889888"/>
              <a:ext cx="2184721" cy="1310833"/>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27" name="Google Shape;803;p48"/>
            <p:cNvSpPr txBox="1"/>
            <p:nvPr/>
          </p:nvSpPr>
          <p:spPr>
            <a:xfrm>
              <a:off x="6160610" y="2928281"/>
              <a:ext cx="2107935" cy="1234047"/>
            </a:xfrm>
            <a:prstGeom prst="rect">
              <a:avLst/>
            </a:prstGeom>
            <a:noFill/>
            <a:ln>
              <a:noFill/>
            </a:ln>
          </p:spPr>
          <p:txBody>
            <a:bodyPr spcFirstLastPara="1" wrap="square" lIns="57150" tIns="57150" rIns="57150" bIns="57150" anchor="t" anchorCtr="0">
              <a:noAutofit/>
            </a:bodyPr>
            <a:lstStyle/>
            <a:p>
              <a:pPr marL="0" marR="0" lvl="0" indent="0" algn="l" rtl="0">
                <a:lnSpc>
                  <a:spcPct val="90000"/>
                </a:lnSpc>
                <a:spcBef>
                  <a:spcPts val="0"/>
                </a:spcBef>
                <a:spcAft>
                  <a:spcPts val="0"/>
                </a:spcAft>
                <a:buClr>
                  <a:schemeClr val="lt1"/>
                </a:buClr>
                <a:buSzPts val="1500"/>
                <a:buFont typeface="Calibri"/>
                <a:buNone/>
              </a:pPr>
              <a:r>
                <a:rPr lang="es-CO" sz="1400" dirty="0">
                  <a:solidFill>
                    <a:schemeClr val="lt1"/>
                  </a:solidFill>
                  <a:latin typeface="Montserrat" panose="00000500000000000000" pitchFamily="50" charset="0"/>
                  <a:ea typeface="Calibri"/>
                  <a:cs typeface="Calibri"/>
                  <a:sym typeface="Calibri"/>
                </a:rPr>
                <a:t>Tratamiento: </a:t>
              </a:r>
              <a:r>
                <a:rPr lang="es-CO" sz="1400" dirty="0" err="1">
                  <a:solidFill>
                    <a:schemeClr val="lt1"/>
                  </a:solidFill>
                  <a:latin typeface="Montserrat" panose="00000500000000000000" pitchFamily="50" charset="0"/>
                  <a:ea typeface="Calibri"/>
                  <a:cs typeface="Calibri"/>
                  <a:sym typeface="Calibri"/>
                </a:rPr>
                <a:t>Estadío</a:t>
              </a:r>
              <a:endParaRPr sz="1400" dirty="0">
                <a:solidFill>
                  <a:schemeClr val="lt1"/>
                </a:solidFill>
                <a:latin typeface="Montserrat" panose="00000500000000000000" pitchFamily="50" charset="0"/>
                <a:ea typeface="Calibri"/>
                <a:cs typeface="Calibri"/>
                <a:sym typeface="Calibri"/>
              </a:endParaRPr>
            </a:p>
            <a:p>
              <a:pPr marL="114300" marR="0" lvl="1" indent="-114300" algn="l" rtl="0">
                <a:lnSpc>
                  <a:spcPct val="90000"/>
                </a:lnSpc>
                <a:spcBef>
                  <a:spcPts val="525"/>
                </a:spcBef>
                <a:spcAft>
                  <a:spcPts val="0"/>
                </a:spcAft>
                <a:buClr>
                  <a:schemeClr val="lt1"/>
                </a:buClr>
                <a:buSzPts val="1200"/>
                <a:buFont typeface="Calibri"/>
                <a:buChar char="•"/>
              </a:pPr>
              <a:r>
                <a:rPr lang="es-CO" sz="1100" b="0" i="0" u="none" strike="noStrike" cap="none" dirty="0">
                  <a:solidFill>
                    <a:schemeClr val="lt1"/>
                  </a:solidFill>
                  <a:latin typeface="Montserrat" panose="00000500000000000000" pitchFamily="50" charset="0"/>
                  <a:ea typeface="Calibri"/>
                  <a:cs typeface="Calibri"/>
                  <a:sym typeface="Calibri"/>
                </a:rPr>
                <a:t>Temprana: 2.400.000 UI DU</a:t>
              </a:r>
              <a:endParaRPr sz="1600" dirty="0">
                <a:latin typeface="Montserrat" panose="00000500000000000000" pitchFamily="50" charset="0"/>
              </a:endParaRPr>
            </a:p>
            <a:p>
              <a:pPr marL="114300" marR="0" lvl="1" indent="-114300" algn="l" rtl="0">
                <a:lnSpc>
                  <a:spcPct val="90000"/>
                </a:lnSpc>
                <a:spcBef>
                  <a:spcPts val="180"/>
                </a:spcBef>
                <a:spcAft>
                  <a:spcPts val="0"/>
                </a:spcAft>
                <a:buClr>
                  <a:schemeClr val="lt1"/>
                </a:buClr>
                <a:buSzPts val="1200"/>
                <a:buFont typeface="Calibri"/>
                <a:buChar char="•"/>
              </a:pPr>
              <a:r>
                <a:rPr lang="es-CO" sz="1100" b="0" i="0" u="none" strike="noStrike" cap="none" dirty="0">
                  <a:solidFill>
                    <a:schemeClr val="lt1"/>
                  </a:solidFill>
                  <a:latin typeface="Montserrat" panose="00000500000000000000" pitchFamily="50" charset="0"/>
                  <a:ea typeface="Calibri"/>
                  <a:cs typeface="Calibri"/>
                  <a:sym typeface="Calibri"/>
                </a:rPr>
                <a:t>Tardía: Dosis semanal por 3 </a:t>
              </a:r>
              <a:r>
                <a:rPr lang="es-CO" sz="1100" b="0" i="0" u="none" strike="noStrike" cap="none" dirty="0" err="1">
                  <a:solidFill>
                    <a:schemeClr val="lt1"/>
                  </a:solidFill>
                  <a:latin typeface="Montserrat" panose="00000500000000000000" pitchFamily="50" charset="0"/>
                  <a:ea typeface="Calibri"/>
                  <a:cs typeface="Calibri"/>
                  <a:sym typeface="Calibri"/>
                </a:rPr>
                <a:t>ss</a:t>
              </a:r>
              <a:endParaRPr sz="1100" b="0" i="0" u="none" strike="noStrike" cap="none" dirty="0">
                <a:solidFill>
                  <a:schemeClr val="lt1"/>
                </a:solidFill>
                <a:latin typeface="Montserrat" panose="00000500000000000000" pitchFamily="50" charset="0"/>
                <a:ea typeface="Calibri"/>
                <a:cs typeface="Calibri"/>
                <a:sym typeface="Calibri"/>
              </a:endParaRPr>
            </a:p>
            <a:p>
              <a:pPr marL="114300" marR="0" lvl="1" indent="-114300" algn="l" rtl="0">
                <a:lnSpc>
                  <a:spcPct val="90000"/>
                </a:lnSpc>
                <a:spcBef>
                  <a:spcPts val="180"/>
                </a:spcBef>
                <a:spcAft>
                  <a:spcPts val="0"/>
                </a:spcAft>
                <a:buClr>
                  <a:schemeClr val="lt1"/>
                </a:buClr>
                <a:buSzPts val="1200"/>
                <a:buFont typeface="Calibri"/>
                <a:buChar char="•"/>
              </a:pPr>
              <a:r>
                <a:rPr lang="es-CO" sz="1100" b="0" i="0" u="none" strike="noStrike" cap="none" dirty="0">
                  <a:solidFill>
                    <a:schemeClr val="lt1"/>
                  </a:solidFill>
                  <a:latin typeface="Montserrat" panose="00000500000000000000" pitchFamily="50" charset="0"/>
                  <a:ea typeface="Calibri"/>
                  <a:cs typeface="Calibri"/>
                  <a:sym typeface="Calibri"/>
                </a:rPr>
                <a:t>Desconocido = tardío</a:t>
              </a:r>
              <a:endParaRPr sz="1600" dirty="0">
                <a:latin typeface="Montserrat" panose="00000500000000000000" pitchFamily="50" charset="0"/>
              </a:endParaRPr>
            </a:p>
          </p:txBody>
        </p:sp>
        <p:sp>
          <p:nvSpPr>
            <p:cNvPr id="28" name="Google Shape;804;p48"/>
            <p:cNvSpPr/>
            <p:nvPr/>
          </p:nvSpPr>
          <p:spPr>
            <a:xfrm rot="10800000">
              <a:off x="5466801" y="3274399"/>
              <a:ext cx="463161" cy="541811"/>
            </a:xfrm>
            <a:prstGeom prst="rightArrow">
              <a:avLst>
                <a:gd name="adj1" fmla="val 60000"/>
                <a:gd name="adj2"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29" name="Google Shape;805;p48"/>
            <p:cNvSpPr txBox="1"/>
            <p:nvPr/>
          </p:nvSpPr>
          <p:spPr>
            <a:xfrm>
              <a:off x="5605749" y="3382761"/>
              <a:ext cx="324213" cy="325087"/>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200"/>
                <a:buFont typeface="Calibri"/>
                <a:buNone/>
              </a:pPr>
              <a:endParaRPr sz="1100">
                <a:solidFill>
                  <a:schemeClr val="lt1"/>
                </a:solidFill>
                <a:latin typeface="Montserrat" panose="00000500000000000000" pitchFamily="50" charset="0"/>
                <a:ea typeface="Calibri"/>
                <a:cs typeface="Calibri"/>
                <a:sym typeface="Calibri"/>
              </a:endParaRPr>
            </a:p>
          </p:txBody>
        </p:sp>
        <p:sp>
          <p:nvSpPr>
            <p:cNvPr id="30" name="Google Shape;806;p48"/>
            <p:cNvSpPr/>
            <p:nvPr/>
          </p:nvSpPr>
          <p:spPr>
            <a:xfrm>
              <a:off x="3063607" y="2889888"/>
              <a:ext cx="2184721" cy="1310833"/>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31" name="Google Shape;807;p48"/>
            <p:cNvSpPr txBox="1"/>
            <p:nvPr/>
          </p:nvSpPr>
          <p:spPr>
            <a:xfrm>
              <a:off x="3102000" y="2928281"/>
              <a:ext cx="2107935" cy="1234047"/>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lt1"/>
                </a:buClr>
                <a:buSzPts val="1500"/>
                <a:buFont typeface="Calibri"/>
                <a:buNone/>
              </a:pPr>
              <a:r>
                <a:rPr lang="es-CO" sz="1400" dirty="0">
                  <a:solidFill>
                    <a:schemeClr val="lt1"/>
                  </a:solidFill>
                  <a:latin typeface="Montserrat" panose="00000500000000000000" pitchFamily="50" charset="0"/>
                  <a:ea typeface="Calibri"/>
                  <a:cs typeface="Calibri"/>
                  <a:sym typeface="Calibri"/>
                </a:rPr>
                <a:t>Alergia grave: desensibilización con penicilina V potásica + equipo RCP</a:t>
              </a:r>
              <a:endParaRPr sz="1400" dirty="0">
                <a:solidFill>
                  <a:schemeClr val="lt1"/>
                </a:solidFill>
                <a:latin typeface="Montserrat" panose="00000500000000000000" pitchFamily="50" charset="0"/>
                <a:ea typeface="Calibri"/>
                <a:cs typeface="Calibri"/>
                <a:sym typeface="Calibri"/>
              </a:endParaRPr>
            </a:p>
          </p:txBody>
        </p:sp>
        <p:sp>
          <p:nvSpPr>
            <p:cNvPr id="32" name="Google Shape;808;p48"/>
            <p:cNvSpPr/>
            <p:nvPr/>
          </p:nvSpPr>
          <p:spPr>
            <a:xfrm rot="10800000">
              <a:off x="2408190" y="3274399"/>
              <a:ext cx="463161" cy="541811"/>
            </a:xfrm>
            <a:prstGeom prst="rightArrow">
              <a:avLst>
                <a:gd name="adj1" fmla="val 60000"/>
                <a:gd name="adj2"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33" name="Google Shape;809;p48"/>
            <p:cNvSpPr txBox="1"/>
            <p:nvPr/>
          </p:nvSpPr>
          <p:spPr>
            <a:xfrm>
              <a:off x="2547138" y="3382761"/>
              <a:ext cx="324213" cy="325087"/>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200"/>
                <a:buFont typeface="Calibri"/>
                <a:buNone/>
              </a:pPr>
              <a:endParaRPr sz="1100">
                <a:solidFill>
                  <a:schemeClr val="lt1"/>
                </a:solidFill>
                <a:latin typeface="Montserrat" panose="00000500000000000000" pitchFamily="50" charset="0"/>
                <a:ea typeface="Calibri"/>
                <a:cs typeface="Calibri"/>
                <a:sym typeface="Calibri"/>
              </a:endParaRPr>
            </a:p>
          </p:txBody>
        </p:sp>
        <p:sp>
          <p:nvSpPr>
            <p:cNvPr id="34" name="Google Shape;810;p48"/>
            <p:cNvSpPr/>
            <p:nvPr/>
          </p:nvSpPr>
          <p:spPr>
            <a:xfrm>
              <a:off x="4996" y="2889888"/>
              <a:ext cx="2184721" cy="1310833"/>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35" name="Google Shape;811;p48"/>
            <p:cNvSpPr txBox="1"/>
            <p:nvPr/>
          </p:nvSpPr>
          <p:spPr>
            <a:xfrm>
              <a:off x="43389" y="2928281"/>
              <a:ext cx="2107935" cy="1234047"/>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lt1"/>
                </a:buClr>
                <a:buSzPts val="1500"/>
                <a:buFont typeface="Calibri"/>
                <a:buNone/>
              </a:pPr>
              <a:r>
                <a:rPr lang="es-CO" sz="1400" dirty="0">
                  <a:solidFill>
                    <a:schemeClr val="lt1"/>
                  </a:solidFill>
                  <a:latin typeface="Montserrat" panose="00000500000000000000" pitchFamily="50" charset="0"/>
                  <a:ea typeface="Calibri"/>
                  <a:cs typeface="Calibri"/>
                  <a:sym typeface="Calibri"/>
                </a:rPr>
                <a:t>NO macrólidos:  resistencia y no atraviesa placenta</a:t>
              </a:r>
              <a:endParaRPr sz="1400" dirty="0">
                <a:solidFill>
                  <a:schemeClr val="lt1"/>
                </a:solidFill>
                <a:latin typeface="Montserrat" panose="00000500000000000000" pitchFamily="50" charset="0"/>
                <a:ea typeface="Calibri"/>
                <a:cs typeface="Calibri"/>
                <a:sym typeface="Calibri"/>
              </a:endParaRPr>
            </a:p>
          </p:txBody>
        </p:sp>
        <p:sp>
          <p:nvSpPr>
            <p:cNvPr id="36" name="Google Shape;812;p48"/>
            <p:cNvSpPr/>
            <p:nvPr/>
          </p:nvSpPr>
          <p:spPr>
            <a:xfrm rot="5400000">
              <a:off x="865777" y="4353652"/>
              <a:ext cx="463161" cy="541811"/>
            </a:xfrm>
            <a:prstGeom prst="rightArrow">
              <a:avLst>
                <a:gd name="adj1" fmla="val 60000"/>
                <a:gd name="adj2"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37" name="Google Shape;813;p48"/>
            <p:cNvSpPr txBox="1"/>
            <p:nvPr/>
          </p:nvSpPr>
          <p:spPr>
            <a:xfrm>
              <a:off x="934814" y="4392977"/>
              <a:ext cx="325087" cy="324213"/>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200"/>
                <a:buFont typeface="Calibri"/>
                <a:buNone/>
              </a:pPr>
              <a:endParaRPr sz="1100">
                <a:solidFill>
                  <a:schemeClr val="lt1"/>
                </a:solidFill>
                <a:latin typeface="Montserrat" panose="00000500000000000000" pitchFamily="50" charset="0"/>
                <a:ea typeface="Calibri"/>
                <a:cs typeface="Calibri"/>
                <a:sym typeface="Calibri"/>
              </a:endParaRPr>
            </a:p>
          </p:txBody>
        </p:sp>
        <p:sp>
          <p:nvSpPr>
            <p:cNvPr id="38" name="Google Shape;814;p48"/>
            <p:cNvSpPr/>
            <p:nvPr/>
          </p:nvSpPr>
          <p:spPr>
            <a:xfrm>
              <a:off x="4996" y="5074610"/>
              <a:ext cx="2184721" cy="1310833"/>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39" name="Google Shape;815;p48"/>
            <p:cNvSpPr txBox="1"/>
            <p:nvPr/>
          </p:nvSpPr>
          <p:spPr>
            <a:xfrm>
              <a:off x="43389" y="5113003"/>
              <a:ext cx="2107935" cy="1234047"/>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lt1"/>
                </a:buClr>
                <a:buSzPts val="1500"/>
                <a:buFont typeface="Calibri"/>
                <a:buNone/>
              </a:pPr>
              <a:r>
                <a:rPr lang="es-CO" sz="1400">
                  <a:solidFill>
                    <a:schemeClr val="lt1"/>
                  </a:solidFill>
                  <a:latin typeface="Montserrat" panose="00000500000000000000" pitchFamily="50" charset="0"/>
                  <a:ea typeface="Calibri"/>
                  <a:cs typeface="Calibri"/>
                  <a:sym typeface="Calibri"/>
                </a:rPr>
                <a:t>Seguimiento con prueba NO treponémica</a:t>
              </a:r>
              <a:endParaRPr sz="1600">
                <a:latin typeface="Montserrat" panose="00000500000000000000" pitchFamily="50" charset="0"/>
              </a:endParaRPr>
            </a:p>
          </p:txBody>
        </p:sp>
        <p:sp>
          <p:nvSpPr>
            <p:cNvPr id="40" name="Google Shape;816;p48"/>
            <p:cNvSpPr/>
            <p:nvPr/>
          </p:nvSpPr>
          <p:spPr>
            <a:xfrm>
              <a:off x="2381974" y="5459121"/>
              <a:ext cx="463161" cy="541811"/>
            </a:xfrm>
            <a:prstGeom prst="rightArrow">
              <a:avLst>
                <a:gd name="adj1" fmla="val 60000"/>
                <a:gd name="adj2"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41" name="Google Shape;817;p48"/>
            <p:cNvSpPr txBox="1"/>
            <p:nvPr/>
          </p:nvSpPr>
          <p:spPr>
            <a:xfrm>
              <a:off x="2381974" y="5567483"/>
              <a:ext cx="324213" cy="325087"/>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200"/>
                <a:buFont typeface="Calibri"/>
                <a:buNone/>
              </a:pPr>
              <a:endParaRPr sz="1100">
                <a:solidFill>
                  <a:schemeClr val="lt1"/>
                </a:solidFill>
                <a:latin typeface="Montserrat" panose="00000500000000000000" pitchFamily="50" charset="0"/>
                <a:ea typeface="Calibri"/>
                <a:cs typeface="Calibri"/>
                <a:sym typeface="Calibri"/>
              </a:endParaRPr>
            </a:p>
          </p:txBody>
        </p:sp>
        <p:sp>
          <p:nvSpPr>
            <p:cNvPr id="42" name="Google Shape;818;p48"/>
            <p:cNvSpPr/>
            <p:nvPr/>
          </p:nvSpPr>
          <p:spPr>
            <a:xfrm>
              <a:off x="3063607" y="5074610"/>
              <a:ext cx="2184721" cy="1310833"/>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43" name="Google Shape;819;p48"/>
            <p:cNvSpPr txBox="1"/>
            <p:nvPr/>
          </p:nvSpPr>
          <p:spPr>
            <a:xfrm>
              <a:off x="3102000" y="5113003"/>
              <a:ext cx="2107935" cy="1234047"/>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lt1"/>
                </a:buClr>
                <a:buSzPts val="1500"/>
                <a:buFont typeface="Calibri"/>
                <a:buNone/>
              </a:pPr>
              <a:r>
                <a:rPr lang="es-CO" sz="1400">
                  <a:solidFill>
                    <a:schemeClr val="lt1"/>
                  </a:solidFill>
                  <a:latin typeface="Montserrat" panose="00000500000000000000" pitchFamily="50" charset="0"/>
                  <a:ea typeface="Calibri"/>
                  <a:cs typeface="Calibri"/>
                  <a:sym typeface="Calibri"/>
                </a:rPr>
                <a:t>Consulta y notificación a contactos sexuales</a:t>
              </a:r>
              <a:endParaRPr sz="1600">
                <a:latin typeface="Montserrat" panose="00000500000000000000" pitchFamily="50" charset="0"/>
              </a:endParaRPr>
            </a:p>
          </p:txBody>
        </p:sp>
        <p:sp>
          <p:nvSpPr>
            <p:cNvPr id="44" name="Google Shape;820;p48"/>
            <p:cNvSpPr/>
            <p:nvPr/>
          </p:nvSpPr>
          <p:spPr>
            <a:xfrm>
              <a:off x="5440584" y="5459121"/>
              <a:ext cx="463161" cy="541811"/>
            </a:xfrm>
            <a:prstGeom prst="rightArrow">
              <a:avLst>
                <a:gd name="adj1" fmla="val 60000"/>
                <a:gd name="adj2" fmla="val 50000"/>
              </a:avLst>
            </a:prstGeom>
            <a:solidFill>
              <a:srgbClr val="ABBA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45" name="Google Shape;821;p48"/>
            <p:cNvSpPr txBox="1"/>
            <p:nvPr/>
          </p:nvSpPr>
          <p:spPr>
            <a:xfrm>
              <a:off x="5440584" y="5567483"/>
              <a:ext cx="324213" cy="325087"/>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200"/>
                <a:buFont typeface="Calibri"/>
                <a:buNone/>
              </a:pPr>
              <a:endParaRPr sz="1100">
                <a:solidFill>
                  <a:schemeClr val="lt1"/>
                </a:solidFill>
                <a:latin typeface="Montserrat" panose="00000500000000000000" pitchFamily="50" charset="0"/>
                <a:ea typeface="Calibri"/>
                <a:cs typeface="Calibri"/>
                <a:sym typeface="Calibri"/>
              </a:endParaRPr>
            </a:p>
          </p:txBody>
        </p:sp>
        <p:sp>
          <p:nvSpPr>
            <p:cNvPr id="46" name="Google Shape;822;p48"/>
            <p:cNvSpPr/>
            <p:nvPr/>
          </p:nvSpPr>
          <p:spPr>
            <a:xfrm>
              <a:off x="6122217" y="5074610"/>
              <a:ext cx="2184721" cy="1310833"/>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47" name="Google Shape;823;p48"/>
            <p:cNvSpPr txBox="1"/>
            <p:nvPr/>
          </p:nvSpPr>
          <p:spPr>
            <a:xfrm>
              <a:off x="6160610" y="5113003"/>
              <a:ext cx="2107935" cy="1234047"/>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lt1"/>
                </a:buClr>
                <a:buSzPts val="1500"/>
                <a:buFont typeface="Calibri"/>
                <a:buNone/>
              </a:pPr>
              <a:r>
                <a:rPr lang="es-CO" sz="1400" dirty="0">
                  <a:solidFill>
                    <a:schemeClr val="lt1"/>
                  </a:solidFill>
                  <a:latin typeface="Montserrat" panose="00000500000000000000" pitchFamily="50" charset="0"/>
                  <a:ea typeface="Calibri"/>
                  <a:cs typeface="Calibri"/>
                  <a:sym typeface="Calibri"/>
                </a:rPr>
                <a:t>NO se requiere pruebas en contactos: Tratar 3 dosis</a:t>
              </a:r>
              <a:endParaRPr sz="1400" dirty="0">
                <a:solidFill>
                  <a:schemeClr val="lt1"/>
                </a:solidFill>
                <a:latin typeface="Montserrat" panose="00000500000000000000" pitchFamily="50" charset="0"/>
                <a:ea typeface="Calibri"/>
                <a:cs typeface="Calibri"/>
                <a:sym typeface="Calibri"/>
              </a:endParaRPr>
            </a:p>
          </p:txBody>
        </p:sp>
      </p:grpSp>
    </p:spTree>
    <p:extLst>
      <p:ext uri="{BB962C8B-B14F-4D97-AF65-F5344CB8AC3E}">
        <p14:creationId xmlns:p14="http://schemas.microsoft.com/office/powerpoint/2010/main" val="3927709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833;p49"/>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881644" y="734551"/>
            <a:ext cx="8310356" cy="5388898"/>
          </a:xfrm>
          <a:prstGeom prst="rect">
            <a:avLst/>
          </a:prstGeom>
          <a:noFill/>
          <a:ln>
            <a:noFill/>
          </a:ln>
        </p:spPr>
      </p:pic>
    </p:spTree>
    <p:extLst>
      <p:ext uri="{BB962C8B-B14F-4D97-AF65-F5344CB8AC3E}">
        <p14:creationId xmlns:p14="http://schemas.microsoft.com/office/powerpoint/2010/main" val="729074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1256487" y="355397"/>
            <a:ext cx="10515600" cy="1325563"/>
          </a:xfrm>
        </p:spPr>
        <p:txBody>
          <a:bodyPr vert="horz" lIns="91440" tIns="45720" rIns="91440" bIns="45720" rtlCol="0" anchor="ctr">
            <a:normAutofit/>
          </a:bodyPr>
          <a:lstStyle/>
          <a:p>
            <a:r>
              <a:rPr lang="es-CO" b="0" dirty="0">
                <a:latin typeface="Montserrat" panose="00000500000000000000" pitchFamily="50" charset="0"/>
              </a:rPr>
              <a:t>Patogenia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632315" y="1932629"/>
            <a:ext cx="6139772" cy="3388401"/>
          </a:xfrm>
        </p:spPr>
        <p:txBody>
          <a:bodyPr>
            <a:normAutofit/>
          </a:bodyPr>
          <a:lstStyle/>
          <a:p>
            <a:pPr marL="0" indent="0">
              <a:lnSpc>
                <a:spcPct val="100000"/>
              </a:lnSpc>
              <a:buNone/>
            </a:pPr>
            <a:r>
              <a:rPr lang="es-CO" sz="2400" dirty="0">
                <a:latin typeface="Montserrat" panose="00000500000000000000" pitchFamily="50" charset="0"/>
              </a:rPr>
              <a:t>Treponema </a:t>
            </a:r>
            <a:r>
              <a:rPr lang="es-CO" sz="2400" dirty="0" err="1">
                <a:latin typeface="Montserrat" panose="00000500000000000000" pitchFamily="50" charset="0"/>
              </a:rPr>
              <a:t>Pallidum</a:t>
            </a:r>
            <a:r>
              <a:rPr lang="es-CO" sz="2400" dirty="0">
                <a:latin typeface="Montserrat" panose="00000500000000000000" pitchFamily="50" charset="0"/>
              </a:rPr>
              <a:t>.</a:t>
            </a:r>
          </a:p>
          <a:p>
            <a:pPr>
              <a:lnSpc>
                <a:spcPct val="100000"/>
              </a:lnSpc>
            </a:pPr>
            <a:r>
              <a:rPr lang="es-CO" sz="2400" dirty="0">
                <a:latin typeface="Montserrat" panose="00000500000000000000" pitchFamily="50" charset="0"/>
              </a:rPr>
              <a:t>Espiroqueta: reservorio hombre.</a:t>
            </a:r>
          </a:p>
          <a:p>
            <a:pPr>
              <a:lnSpc>
                <a:spcPct val="100000"/>
              </a:lnSpc>
            </a:pPr>
            <a:endParaRPr lang="es-CO" sz="2400" dirty="0">
              <a:latin typeface="Montserrat" panose="00000500000000000000" pitchFamily="50" charset="0"/>
            </a:endParaRPr>
          </a:p>
          <a:p>
            <a:pPr marL="0" indent="0">
              <a:lnSpc>
                <a:spcPct val="100000"/>
              </a:lnSpc>
              <a:buNone/>
            </a:pPr>
            <a:r>
              <a:rPr lang="es-CO" sz="2400" dirty="0">
                <a:latin typeface="Montserrat" panose="00000500000000000000" pitchFamily="50" charset="0"/>
              </a:rPr>
              <a:t>Transmisión: sexual, vertical, hematógena, transplacentaria, canal del parto, transfusional, inoculación accidental.</a:t>
            </a:r>
          </a:p>
          <a:p>
            <a:pPr>
              <a:lnSpc>
                <a:spcPct val="100000"/>
              </a:lnSpc>
            </a:pPr>
            <a:endParaRPr lang="es-CO" sz="2400" dirty="0">
              <a:latin typeface="Montserrat" panose="00000500000000000000" pitchFamily="50" charset="0"/>
            </a:endParaRPr>
          </a:p>
          <a:p>
            <a:pPr>
              <a:lnSpc>
                <a:spcPct val="100000"/>
              </a:lnSpc>
            </a:pPr>
            <a:endParaRPr lang="es-CO" sz="2400" dirty="0">
              <a:latin typeface="Montserrat" panose="00000500000000000000" pitchFamily="50" charset="0"/>
            </a:endParaRPr>
          </a:p>
          <a:p>
            <a:pPr>
              <a:lnSpc>
                <a:spcPct val="100000"/>
              </a:lnSpc>
            </a:pPr>
            <a:endParaRPr lang="es-CO" sz="2400" dirty="0">
              <a:latin typeface="Montserrat" panose="00000500000000000000" pitchFamily="50" charset="0"/>
            </a:endParaRPr>
          </a:p>
        </p:txBody>
      </p:sp>
    </p:spTree>
    <p:extLst>
      <p:ext uri="{BB962C8B-B14F-4D97-AF65-F5344CB8AC3E}">
        <p14:creationId xmlns:p14="http://schemas.microsoft.com/office/powerpoint/2010/main" val="1543104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838;p50" descr="FLUJOGRAMA DETECCIÓN SÍFILIS GESTACIONAL &#10;Mujer gestante en control prenatal &#10;Realice historia clínica : • • • &#10;completa con énfasis en &#10;antecedentes de ITS &#10;Realice prueba rápida para &#10;sífilis en el lugar de atención &#10;¿La prueba rápida &#10;para sífilis fue &#10;Sigue en controles prenatales. : &#10;Prueba rápida para sífilis en el : &#10;: lugar de atención cada trimestre : &#10;y en el momento del trabajo de &#10;parto, post-aborto, así como en &#10;la primera consulta en caso de &#10;parto domiciliario. &#10;positiva? &#10;paciente &#10;historia de alergia &#10;a la penicilina y/o &#10;reacciones tipo &#10;NO &#10;NO HAGA PRUEBA &#10;DE SENSIBILIDAD A &#10;LA PENICILINA &#10;Realice desensibilización &#10;con penicilina V potásica &#10;vía oral (ver guía) &#10;*Ausencia de &#10;sistémicas tipo I ccno edema &#10;angioneurótico, urticaria &#10;generalizada, Choque &#10;anafiláctico o dificultad &#10;respiratoria. &#10;¿La prueba &#10;positiva? &#10;Trate a la paciente con &#10;penicilina benzatínica &#10;: 2'400.000 Ul IM aplicada en el &#10;mismo momento de conocer el &#10;resultado de la prueba rápida &#10;Solicite prueba no &#10;treponémica (VDRL, : &#10;RPR) debe ser &#10;reportada en diluciones &#10;NO &#10;Continuar trata miento &#10;con penicilina benzatínica &#10;2'400.000 U I I M según &#10;estadio de la sífilis "/>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4990289" y="441088"/>
            <a:ext cx="7084979" cy="6147934"/>
          </a:xfrm>
          <a:prstGeom prst="rect">
            <a:avLst/>
          </a:prstGeom>
          <a:noFill/>
          <a:ln>
            <a:noFill/>
          </a:ln>
        </p:spPr>
      </p:pic>
    </p:spTree>
    <p:extLst>
      <p:ext uri="{BB962C8B-B14F-4D97-AF65-F5344CB8AC3E}">
        <p14:creationId xmlns:p14="http://schemas.microsoft.com/office/powerpoint/2010/main" val="884838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838;p50" descr="FLUJOGRAMA DETECCIÓN SÍFILIS GESTACIONAL &#10;Mujer gestante en control prenatal &#10;Realice historia clínica : • • • &#10;completa con énfasis en &#10;antecedentes de ITS &#10;Realice prueba rápida para &#10;sífilis en el lugar de atención &#10;¿La prueba rápida &#10;para sífilis fue &#10;Sigue en controles prenatales. : &#10;Prueba rápida para sífilis en el : &#10;: lugar de atención cada trimestre : &#10;y en el momento del trabajo de &#10;parto, post-aborto, así como en &#10;la primera consulta en caso de &#10;parto domiciliario. &#10;positiva? &#10;paciente &#10;historia de alergia &#10;a la penicilina y/o &#10;reacciones tipo &#10;NO &#10;NO HAGA PRUEBA &#10;DE SENSIBILIDAD A &#10;LA PENICILINA &#10;Realice desensibilización &#10;con penicilina V potásica &#10;vía oral (ver guía) &#10;*Ausencia de &#10;sistémicas tipo I ccno edema &#10;angioneurótico, urticaria &#10;generalizada, Choque &#10;anafiláctico o dificultad &#10;respiratoria. &#10;¿La prueba &#10;positiva? &#10;Trate a la paciente con &#10;penicilina benzatínica &#10;: 2'400.000 Ul IM aplicada en el &#10;mismo momento de conocer el &#10;resultado de la prueba rápida &#10;Solicite prueba no &#10;treponémica (VDRL, : &#10;RPR) debe ser &#10;reportada en diluciones &#10;NO &#10;Continuar trata miento &#10;con penicilina benzatínica &#10;2'400.000 U I I M según &#10;estadio de la sífilis "/>
          <p:cNvPicPr preferRelativeResize="0"/>
          <p:nvPr/>
        </p:nvPicPr>
        <p:blipFill rotWithShape="1">
          <a:blip r:embed="rId2" cstate="email">
            <a:alphaModFix/>
            <a:extLst>
              <a:ext uri="{28A0092B-C50C-407E-A947-70E740481C1C}">
                <a14:useLocalDpi xmlns:a14="http://schemas.microsoft.com/office/drawing/2010/main"/>
              </a:ext>
            </a:extLst>
          </a:blip>
          <a:srcRect l="5003" t="35662" r="5707" b="3246"/>
          <a:stretch/>
        </p:blipFill>
        <p:spPr>
          <a:xfrm>
            <a:off x="4951379" y="311284"/>
            <a:ext cx="7123889" cy="6418712"/>
          </a:xfrm>
          <a:prstGeom prst="rect">
            <a:avLst/>
          </a:prstGeom>
          <a:noFill/>
          <a:ln>
            <a:noFill/>
          </a:ln>
        </p:spPr>
      </p:pic>
    </p:spTree>
    <p:extLst>
      <p:ext uri="{BB962C8B-B14F-4D97-AF65-F5344CB8AC3E}">
        <p14:creationId xmlns:p14="http://schemas.microsoft.com/office/powerpoint/2010/main" val="364878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Seguimiento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p:txBody>
          <a:bodyPr>
            <a:normAutofit fontScale="92500" lnSpcReduction="10000"/>
          </a:bodyPr>
          <a:lstStyle/>
          <a:p>
            <a:r>
              <a:rPr lang="es-CO" dirty="0">
                <a:solidFill>
                  <a:srgbClr val="002060"/>
                </a:solidFill>
                <a:latin typeface="Montserrat" panose="00000500000000000000" pitchFamily="50" charset="0"/>
              </a:rPr>
              <a:t>Pruebas no treponémicas cada trimestre.</a:t>
            </a:r>
          </a:p>
          <a:p>
            <a:r>
              <a:rPr lang="es-CO" dirty="0">
                <a:solidFill>
                  <a:srgbClr val="002060"/>
                </a:solidFill>
                <a:latin typeface="Montserrat" panose="00000500000000000000" pitchFamily="50" charset="0"/>
              </a:rPr>
              <a:t>Posparto debe realizarse a los 3, 6, y 12 meses para documentar la resolución de la infección por disminución en los títulos (de 2 diluciones) o negativización de estos.</a:t>
            </a:r>
          </a:p>
          <a:p>
            <a:pPr marL="0" indent="0">
              <a:buNone/>
            </a:pPr>
            <a:r>
              <a:rPr lang="es-CO" dirty="0">
                <a:solidFill>
                  <a:srgbClr val="002060"/>
                </a:solidFill>
                <a:latin typeface="Montserrat" panose="00000500000000000000" pitchFamily="50" charset="0"/>
              </a:rPr>
              <a:t>	VIH (+): Adicionar 2° y 9° mes.</a:t>
            </a:r>
          </a:p>
          <a:p>
            <a:pPr marL="0" indent="0">
              <a:buNone/>
            </a:pPr>
            <a:r>
              <a:rPr lang="es-CO" dirty="0">
                <a:solidFill>
                  <a:srgbClr val="002060"/>
                </a:solidFill>
                <a:latin typeface="Montserrat" panose="00000500000000000000" pitchFamily="50" charset="0"/>
              </a:rPr>
              <a:t>	40 – 75% de sífilis primarias </a:t>
            </a:r>
            <a:r>
              <a:rPr lang="es-CO" dirty="0" err="1">
                <a:solidFill>
                  <a:srgbClr val="002060"/>
                </a:solidFill>
                <a:latin typeface="Montserrat" panose="00000500000000000000" pitchFamily="50" charset="0"/>
              </a:rPr>
              <a:t>negativizan</a:t>
            </a:r>
            <a:r>
              <a:rPr lang="es-CO" dirty="0">
                <a:solidFill>
                  <a:srgbClr val="002060"/>
                </a:solidFill>
                <a:latin typeface="Montserrat" panose="00000500000000000000" pitchFamily="50" charset="0"/>
              </a:rPr>
              <a:t>.</a:t>
            </a:r>
          </a:p>
          <a:p>
            <a:pPr marL="0" indent="0">
              <a:buNone/>
            </a:pPr>
            <a:r>
              <a:rPr lang="es-CO" dirty="0">
                <a:solidFill>
                  <a:srgbClr val="002060"/>
                </a:solidFill>
                <a:latin typeface="Montserrat" panose="00000500000000000000" pitchFamily="50" charset="0"/>
              </a:rPr>
              <a:t>	20 – 40% de sífilis secundarias negativizan.</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971211" y="4107674"/>
            <a:ext cx="6684145" cy="1420238"/>
          </a:xfrm>
        </p:spPr>
        <p:txBody>
          <a:bodyPr>
            <a:normAutofit/>
          </a:bodyPr>
          <a:lstStyle/>
          <a:p>
            <a:r>
              <a:rPr lang="es-CO" sz="1900" dirty="0">
                <a:solidFill>
                  <a:srgbClr val="002060"/>
                </a:solidFill>
                <a:latin typeface="Montserrat" panose="00000500000000000000" pitchFamily="50" charset="0"/>
              </a:rPr>
              <a:t>Si títulos nos disminuyen 4 veces o si aumentan, persisten o reaparecen: Estudio LCR </a:t>
            </a:r>
          </a:p>
          <a:p>
            <a:r>
              <a:rPr lang="es-CO" sz="1900" dirty="0">
                <a:solidFill>
                  <a:srgbClr val="002060"/>
                </a:solidFill>
                <a:latin typeface="Montserrat" panose="00000500000000000000" pitchFamily="50" charset="0"/>
              </a:rPr>
              <a:t>En sífilis latente y terciaria: 50% con títulos que no disminuyen: Tratar si síntomas o si aumentan</a:t>
            </a:r>
          </a:p>
          <a:p>
            <a:endParaRPr lang="es-CO" sz="1900" dirty="0">
              <a:solidFill>
                <a:srgbClr val="002060"/>
              </a:solidFill>
              <a:latin typeface="Montserrat" panose="00000500000000000000" pitchFamily="50" charset="0"/>
            </a:endParaRPr>
          </a:p>
        </p:txBody>
      </p:sp>
    </p:spTree>
    <p:extLst>
      <p:ext uri="{BB962C8B-B14F-4D97-AF65-F5344CB8AC3E}">
        <p14:creationId xmlns:p14="http://schemas.microsoft.com/office/powerpoint/2010/main" val="5168326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Criterios de curación</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854808"/>
            <a:ext cx="10667997" cy="2090392"/>
          </a:xfrm>
        </p:spPr>
        <p:txBody>
          <a:bodyPr/>
          <a:lstStyle/>
          <a:p>
            <a:r>
              <a:rPr lang="es-CO" dirty="0">
                <a:latin typeface="Montserrat" panose="00000500000000000000" pitchFamily="50" charset="0"/>
              </a:rPr>
              <a:t>Prueba se torna NO REACTIVA.</a:t>
            </a:r>
          </a:p>
          <a:p>
            <a:r>
              <a:rPr lang="es-CO" dirty="0">
                <a:latin typeface="Montserrat" panose="00000500000000000000" pitchFamily="50" charset="0"/>
              </a:rPr>
              <a:t>Títulos disminuyen por lo menos en 2 diluciones (cuatro veces) a los 3 meses.</a:t>
            </a:r>
          </a:p>
          <a:p>
            <a:r>
              <a:rPr lang="es-CO" dirty="0">
                <a:latin typeface="Montserrat" panose="00000500000000000000" pitchFamily="50" charset="0"/>
              </a:rPr>
              <a:t>Menor de 1:8 a los 6 meses. </a:t>
            </a:r>
          </a:p>
          <a:p>
            <a:endParaRPr lang="es-CO" dirty="0">
              <a:latin typeface="Montserrat" panose="00000500000000000000" pitchFamily="50" charset="0"/>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5710136" y="3521043"/>
            <a:ext cx="5939662" cy="2413346"/>
          </a:xfrm>
          <a:solidFill>
            <a:schemeClr val="tx1">
              <a:lumMod val="50000"/>
              <a:lumOff val="50000"/>
            </a:schemeClr>
          </a:solidFill>
        </p:spPr>
        <p:txBody>
          <a:bodyPr anchor="ctr"/>
          <a:lstStyle/>
          <a:p>
            <a:pPr algn="ctr"/>
            <a:endParaRPr lang="es-CO"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ontserrat black"/>
            </a:endParaRPr>
          </a:p>
          <a:p>
            <a:pPr marL="0" indent="0" algn="ctr">
              <a:buNone/>
            </a:pPr>
            <a:r>
              <a:rPr lang="es-CO" sz="2400" b="1" dirty="0">
                <a:ln w="9525">
                  <a:solidFill>
                    <a:schemeClr val="bg1"/>
                  </a:solidFill>
                  <a:prstDash val="solid"/>
                </a:ln>
                <a:solidFill>
                  <a:schemeClr val="bg1"/>
                </a:solidFill>
                <a:latin typeface="Montserrat" panose="00000500000000000000" pitchFamily="50" charset="0"/>
              </a:rPr>
              <a:t>SI NO SE CUMPLEN LOS CRITERIOS DE CURACIÓN DEBE TRATARSE NUEVAMENTE </a:t>
            </a:r>
          </a:p>
          <a:p>
            <a:pPr algn="ctr"/>
            <a:endParaRPr lang="es-CO"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ontserrat black"/>
            </a:endParaRPr>
          </a:p>
        </p:txBody>
      </p:sp>
    </p:spTree>
    <p:extLst>
      <p:ext uri="{BB962C8B-B14F-4D97-AF65-F5344CB8AC3E}">
        <p14:creationId xmlns:p14="http://schemas.microsoft.com/office/powerpoint/2010/main" val="1663631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normAutofit/>
          </a:bodyPr>
          <a:lstStyle/>
          <a:p>
            <a:r>
              <a:rPr lang="es-CO" sz="8800" b="0" dirty="0">
                <a:latin typeface="Montserrat" panose="00000500000000000000" pitchFamily="50" charset="0"/>
              </a:rPr>
              <a:t>¡Gracias!</a:t>
            </a:r>
          </a:p>
        </p:txBody>
      </p:sp>
      <p:sp>
        <p:nvSpPr>
          <p:cNvPr id="6" name="Subtítulo 5"/>
          <p:cNvSpPr>
            <a:spLocks noGrp="1"/>
          </p:cNvSpPr>
          <p:nvPr>
            <p:ph type="subTitle" idx="1"/>
          </p:nvPr>
        </p:nvSpPr>
        <p:spPr>
          <a:xfrm>
            <a:off x="2781300" y="3591405"/>
            <a:ext cx="6629400" cy="1655762"/>
          </a:xfrm>
        </p:spPr>
        <p:txBody>
          <a:bodyPr>
            <a:normAutofit/>
          </a:bodyPr>
          <a:lstStyle/>
          <a:p>
            <a:r>
              <a:rPr lang="es-CO" dirty="0">
                <a:latin typeface="Montserrat" panose="00000500000000000000" pitchFamily="50" charset="0"/>
              </a:rPr>
              <a:t>juliangph@gmail.com</a:t>
            </a:r>
          </a:p>
        </p:txBody>
      </p:sp>
    </p:spTree>
    <p:extLst>
      <p:ext uri="{BB962C8B-B14F-4D97-AF65-F5344CB8AC3E}">
        <p14:creationId xmlns:p14="http://schemas.microsoft.com/office/powerpoint/2010/main" val="1037937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239;p6"/>
          <p:cNvSpPr/>
          <p:nvPr/>
        </p:nvSpPr>
        <p:spPr>
          <a:xfrm>
            <a:off x="685800" y="3319602"/>
            <a:ext cx="10909300" cy="452298"/>
          </a:xfrm>
          <a:prstGeom prst="right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a:solidFill>
                <a:schemeClr val="lt1"/>
              </a:solidFill>
              <a:latin typeface="Montserrat" panose="00000500000000000000" pitchFamily="50" charset="0"/>
              <a:ea typeface="Calibri"/>
              <a:cs typeface="Calibri"/>
              <a:sym typeface="Calibri"/>
            </a:endParaRPr>
          </a:p>
        </p:txBody>
      </p:sp>
      <p:sp>
        <p:nvSpPr>
          <p:cNvPr id="6" name="Google Shape;240;p6"/>
          <p:cNvSpPr/>
          <p:nvPr/>
        </p:nvSpPr>
        <p:spPr>
          <a:xfrm>
            <a:off x="685800" y="774700"/>
            <a:ext cx="1625600" cy="2159000"/>
          </a:xfrm>
          <a:prstGeom prst="rect">
            <a:avLst/>
          </a:prstGeom>
          <a:solidFill>
            <a:srgbClr val="D8E2F3"/>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Piel intacta</a:t>
            </a:r>
            <a:endParaRPr sz="1400">
              <a:solidFill>
                <a:srgbClr val="002060"/>
              </a:solidFill>
              <a:latin typeface="Montserrat" panose="00000500000000000000" pitchFamily="50" charset="0"/>
            </a:endParaRPr>
          </a:p>
          <a:p>
            <a:pPr marL="0" marR="0" lvl="0" indent="0" algn="ctr"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Mucosa Intacta</a:t>
            </a:r>
            <a:endParaRPr sz="1400">
              <a:solidFill>
                <a:srgbClr val="002060"/>
              </a:solidFill>
              <a:latin typeface="Montserrat" panose="00000500000000000000" pitchFamily="50" charset="0"/>
            </a:endParaRPr>
          </a:p>
          <a:p>
            <a:pPr marL="0" marR="0" lvl="0" indent="0" algn="ctr"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Abrasiones</a:t>
            </a:r>
            <a:endParaRPr sz="1400">
              <a:solidFill>
                <a:srgbClr val="002060"/>
              </a:solidFill>
              <a:latin typeface="Montserrat" panose="00000500000000000000" pitchFamily="50" charset="0"/>
            </a:endParaRPr>
          </a:p>
        </p:txBody>
      </p:sp>
      <p:cxnSp>
        <p:nvCxnSpPr>
          <p:cNvPr id="7" name="Google Shape;241;p6"/>
          <p:cNvCxnSpPr/>
          <p:nvPr/>
        </p:nvCxnSpPr>
        <p:spPr>
          <a:xfrm>
            <a:off x="2311400" y="1727200"/>
            <a:ext cx="1841500" cy="0"/>
          </a:xfrm>
          <a:prstGeom prst="straightConnector1">
            <a:avLst/>
          </a:prstGeom>
          <a:noFill/>
          <a:ln w="9525" cap="flat" cmpd="sng">
            <a:solidFill>
              <a:schemeClr val="accent1"/>
            </a:solidFill>
            <a:prstDash val="solid"/>
            <a:miter lim="800000"/>
            <a:headEnd type="none" w="sm" len="sm"/>
            <a:tailEnd type="none" w="sm" len="sm"/>
          </a:ln>
        </p:spPr>
      </p:cxnSp>
      <p:sp>
        <p:nvSpPr>
          <p:cNvPr id="8" name="Google Shape;242;p6"/>
          <p:cNvSpPr txBox="1"/>
          <p:nvPr/>
        </p:nvSpPr>
        <p:spPr>
          <a:xfrm>
            <a:off x="2364874" y="983246"/>
            <a:ext cx="1419726" cy="523180"/>
          </a:xfrm>
          <a:prstGeom prst="rect">
            <a:avLst/>
          </a:prstGeom>
          <a:solidFill>
            <a:schemeClr val="accent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Inóculo 4 a 8 </a:t>
            </a:r>
            <a:endParaRPr sz="1400">
              <a:solidFill>
                <a:srgbClr val="002060"/>
              </a:solidFill>
              <a:latin typeface="Montserrat" panose="00000500000000000000" pitchFamily="50" charset="0"/>
            </a:endParaRPr>
          </a:p>
          <a:p>
            <a:pPr marL="0" marR="0" lvl="0" indent="0" algn="l"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Espiroquetas</a:t>
            </a:r>
            <a:endParaRPr sz="1400">
              <a:solidFill>
                <a:srgbClr val="002060"/>
              </a:solidFill>
              <a:latin typeface="Montserrat" panose="00000500000000000000" pitchFamily="50" charset="0"/>
            </a:endParaRPr>
          </a:p>
        </p:txBody>
      </p:sp>
      <p:sp>
        <p:nvSpPr>
          <p:cNvPr id="9" name="Google Shape;243;p6"/>
          <p:cNvSpPr txBox="1"/>
          <p:nvPr/>
        </p:nvSpPr>
        <p:spPr>
          <a:xfrm>
            <a:off x="2413000" y="1727200"/>
            <a:ext cx="1117600"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O" sz="1400" dirty="0">
                <a:solidFill>
                  <a:srgbClr val="002060"/>
                </a:solidFill>
                <a:latin typeface="Montserrat" panose="00000500000000000000" pitchFamily="50" charset="0"/>
                <a:ea typeface="Calibri"/>
                <a:cs typeface="Calibri"/>
                <a:sym typeface="Calibri"/>
              </a:rPr>
              <a:t>Horas</a:t>
            </a:r>
            <a:endParaRPr sz="1400" dirty="0">
              <a:solidFill>
                <a:srgbClr val="002060"/>
              </a:solidFill>
              <a:latin typeface="Montserrat" panose="00000500000000000000" pitchFamily="50" charset="0"/>
            </a:endParaRPr>
          </a:p>
          <a:p>
            <a:pPr marL="0" marR="0" lvl="0" indent="0" algn="l" rtl="0">
              <a:spcBef>
                <a:spcPts val="0"/>
              </a:spcBef>
              <a:spcAft>
                <a:spcPts val="0"/>
              </a:spcAft>
              <a:buNone/>
            </a:pPr>
            <a:r>
              <a:rPr lang="es-CO" sz="1400" dirty="0">
                <a:solidFill>
                  <a:srgbClr val="002060"/>
                </a:solidFill>
                <a:latin typeface="Montserrat" panose="00000500000000000000" pitchFamily="50" charset="0"/>
                <a:ea typeface="Calibri"/>
                <a:cs typeface="Calibri"/>
                <a:sym typeface="Calibri"/>
              </a:rPr>
              <a:t>Días </a:t>
            </a:r>
            <a:endParaRPr sz="1400" dirty="0">
              <a:solidFill>
                <a:srgbClr val="002060"/>
              </a:solidFill>
              <a:latin typeface="Montserrat" panose="00000500000000000000" pitchFamily="50" charset="0"/>
            </a:endParaRPr>
          </a:p>
        </p:txBody>
      </p:sp>
      <p:sp>
        <p:nvSpPr>
          <p:cNvPr id="10" name="Google Shape;244;p6"/>
          <p:cNvSpPr/>
          <p:nvPr/>
        </p:nvSpPr>
        <p:spPr>
          <a:xfrm>
            <a:off x="3906252" y="1206506"/>
            <a:ext cx="1574800" cy="1167025"/>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a:solidFill>
                  <a:schemeClr val="lt1"/>
                </a:solidFill>
                <a:latin typeface="Montserrat" panose="00000500000000000000" pitchFamily="50" charset="0"/>
                <a:ea typeface="Calibri"/>
                <a:cs typeface="Calibri"/>
                <a:sym typeface="Calibri"/>
              </a:rPr>
              <a:t>Vasos linfaticos</a:t>
            </a:r>
            <a:endParaRPr sz="1400">
              <a:latin typeface="Montserrat" panose="00000500000000000000" pitchFamily="50" charset="0"/>
            </a:endParaRPr>
          </a:p>
          <a:p>
            <a:pPr marL="0" marR="0" lvl="0" indent="0" algn="ctr" rtl="0">
              <a:spcBef>
                <a:spcPts val="0"/>
              </a:spcBef>
              <a:spcAft>
                <a:spcPts val="0"/>
              </a:spcAft>
              <a:buNone/>
            </a:pPr>
            <a:r>
              <a:rPr lang="es-CO" sz="1400">
                <a:solidFill>
                  <a:schemeClr val="lt1"/>
                </a:solidFill>
                <a:latin typeface="Montserrat" panose="00000500000000000000" pitchFamily="50" charset="0"/>
                <a:ea typeface="Calibri"/>
                <a:cs typeface="Calibri"/>
                <a:sym typeface="Calibri"/>
              </a:rPr>
              <a:t>Torrente sanguineo</a:t>
            </a:r>
            <a:endParaRPr sz="1400">
              <a:latin typeface="Montserrat" panose="00000500000000000000" pitchFamily="50" charset="0"/>
            </a:endParaRPr>
          </a:p>
        </p:txBody>
      </p:sp>
      <p:cxnSp>
        <p:nvCxnSpPr>
          <p:cNvPr id="11" name="Google Shape;245;p6"/>
          <p:cNvCxnSpPr>
            <a:stCxn id="10" idx="3"/>
          </p:cNvCxnSpPr>
          <p:nvPr/>
        </p:nvCxnSpPr>
        <p:spPr>
          <a:xfrm>
            <a:off x="5481052" y="1790018"/>
            <a:ext cx="558900" cy="0"/>
          </a:xfrm>
          <a:prstGeom prst="straightConnector1">
            <a:avLst/>
          </a:prstGeom>
          <a:noFill/>
          <a:ln w="9525" cap="flat" cmpd="sng">
            <a:solidFill>
              <a:schemeClr val="accent1"/>
            </a:solidFill>
            <a:prstDash val="solid"/>
            <a:miter lim="800000"/>
            <a:headEnd type="none" w="sm" len="sm"/>
            <a:tailEnd type="none" w="sm" len="sm"/>
          </a:ln>
        </p:spPr>
      </p:cxnSp>
      <p:sp>
        <p:nvSpPr>
          <p:cNvPr id="12" name="Google Shape;246;p6"/>
          <p:cNvSpPr/>
          <p:nvPr/>
        </p:nvSpPr>
        <p:spPr>
          <a:xfrm>
            <a:off x="5943600" y="1206506"/>
            <a:ext cx="1473200" cy="1167025"/>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a:solidFill>
                  <a:schemeClr val="lt1"/>
                </a:solidFill>
                <a:latin typeface="Montserrat" panose="00000500000000000000" pitchFamily="50" charset="0"/>
                <a:ea typeface="Calibri"/>
                <a:cs typeface="Calibri"/>
                <a:sym typeface="Calibri"/>
              </a:rPr>
              <a:t>Invasión de cualquier Organo </a:t>
            </a:r>
            <a:endParaRPr sz="1400">
              <a:latin typeface="Montserrat" panose="00000500000000000000" pitchFamily="50" charset="0"/>
            </a:endParaRPr>
          </a:p>
        </p:txBody>
      </p:sp>
      <p:cxnSp>
        <p:nvCxnSpPr>
          <p:cNvPr id="13" name="Google Shape;247;p6"/>
          <p:cNvCxnSpPr>
            <a:stCxn id="12" idx="3"/>
          </p:cNvCxnSpPr>
          <p:nvPr/>
        </p:nvCxnSpPr>
        <p:spPr>
          <a:xfrm>
            <a:off x="7416800" y="1790018"/>
            <a:ext cx="2247900" cy="0"/>
          </a:xfrm>
          <a:prstGeom prst="straightConnector1">
            <a:avLst/>
          </a:prstGeom>
          <a:noFill/>
          <a:ln w="9525" cap="flat" cmpd="sng">
            <a:solidFill>
              <a:schemeClr val="accent1"/>
            </a:solidFill>
            <a:prstDash val="solid"/>
            <a:miter lim="800000"/>
            <a:headEnd type="none" w="sm" len="sm"/>
            <a:tailEnd type="none" w="sm" len="sm"/>
          </a:ln>
        </p:spPr>
      </p:cxnSp>
      <p:sp>
        <p:nvSpPr>
          <p:cNvPr id="14" name="Google Shape;248;p6"/>
          <p:cNvSpPr txBox="1"/>
          <p:nvPr/>
        </p:nvSpPr>
        <p:spPr>
          <a:xfrm>
            <a:off x="7700210" y="1045112"/>
            <a:ext cx="1574801"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O" sz="1400" dirty="0">
                <a:solidFill>
                  <a:srgbClr val="002060"/>
                </a:solidFill>
                <a:latin typeface="Montserrat" panose="00000500000000000000" pitchFamily="50" charset="0"/>
                <a:ea typeface="Calibri"/>
                <a:cs typeface="Calibri"/>
                <a:sym typeface="Calibri"/>
              </a:rPr>
              <a:t>Se divide cada 33 horas</a:t>
            </a:r>
            <a:endParaRPr sz="1400" dirty="0">
              <a:solidFill>
                <a:srgbClr val="002060"/>
              </a:solidFill>
              <a:latin typeface="Montserrat" panose="00000500000000000000" pitchFamily="50" charset="0"/>
            </a:endParaRPr>
          </a:p>
        </p:txBody>
      </p:sp>
      <p:sp>
        <p:nvSpPr>
          <p:cNvPr id="15" name="Google Shape;249;p6"/>
          <p:cNvSpPr/>
          <p:nvPr/>
        </p:nvSpPr>
        <p:spPr>
          <a:xfrm>
            <a:off x="9206163" y="876815"/>
            <a:ext cx="2205789" cy="1954769"/>
          </a:xfrm>
          <a:prstGeom prst="ellipse">
            <a:avLst/>
          </a:prstGeom>
          <a:solidFill>
            <a:srgbClr val="D8E2F3"/>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a:solidFill>
                  <a:schemeClr val="dk1"/>
                </a:solidFill>
                <a:latin typeface="Montserrat" panose="00000500000000000000" pitchFamily="50" charset="0"/>
                <a:ea typeface="Calibri"/>
                <a:cs typeface="Calibri"/>
                <a:sym typeface="Calibri"/>
              </a:rPr>
              <a:t>Aparecen las lesiones mucocutaneas</a:t>
            </a:r>
            <a:endParaRPr sz="1400">
              <a:latin typeface="Montserrat" panose="00000500000000000000" pitchFamily="50" charset="0"/>
            </a:endParaRPr>
          </a:p>
          <a:p>
            <a:pPr marL="0" marR="0" lvl="0" indent="0" algn="ctr" rtl="0">
              <a:spcBef>
                <a:spcPts val="0"/>
              </a:spcBef>
              <a:spcAft>
                <a:spcPts val="0"/>
              </a:spcAft>
              <a:buNone/>
            </a:pPr>
            <a:r>
              <a:rPr lang="es-CO" sz="1400">
                <a:solidFill>
                  <a:schemeClr val="dk1"/>
                </a:solidFill>
                <a:latin typeface="Montserrat" panose="00000500000000000000" pitchFamily="50" charset="0"/>
                <a:ea typeface="Calibri"/>
                <a:cs typeface="Calibri"/>
                <a:sym typeface="Calibri"/>
              </a:rPr>
              <a:t>Con T. Pallidum </a:t>
            </a:r>
            <a:endParaRPr sz="1400">
              <a:latin typeface="Montserrat" panose="00000500000000000000" pitchFamily="50" charset="0"/>
            </a:endParaRPr>
          </a:p>
        </p:txBody>
      </p:sp>
      <p:sp>
        <p:nvSpPr>
          <p:cNvPr id="16" name="Google Shape;250;p6"/>
          <p:cNvSpPr/>
          <p:nvPr/>
        </p:nvSpPr>
        <p:spPr>
          <a:xfrm>
            <a:off x="977900" y="3771900"/>
            <a:ext cx="1435096" cy="558800"/>
          </a:xfrm>
          <a:prstGeom prst="rect">
            <a:avLst/>
          </a:prstGeom>
          <a:solidFill>
            <a:srgbClr val="F6B142"/>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3 – 90 dias</a:t>
            </a:r>
            <a:endParaRPr sz="1400">
              <a:solidFill>
                <a:srgbClr val="002060"/>
              </a:solidFill>
              <a:latin typeface="Montserrat" panose="00000500000000000000" pitchFamily="50" charset="0"/>
            </a:endParaRPr>
          </a:p>
          <a:p>
            <a:pPr marL="0" marR="0" lvl="0" indent="0" algn="ctr"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(3 semanas)</a:t>
            </a:r>
            <a:endParaRPr sz="1400">
              <a:solidFill>
                <a:srgbClr val="002060"/>
              </a:solidFill>
              <a:latin typeface="Montserrat" panose="00000500000000000000" pitchFamily="50" charset="0"/>
            </a:endParaRPr>
          </a:p>
        </p:txBody>
      </p:sp>
      <p:sp>
        <p:nvSpPr>
          <p:cNvPr id="17" name="Google Shape;251;p6"/>
          <p:cNvSpPr/>
          <p:nvPr/>
        </p:nvSpPr>
        <p:spPr>
          <a:xfrm>
            <a:off x="927095" y="4359275"/>
            <a:ext cx="1523997" cy="685800"/>
          </a:xfrm>
          <a:prstGeom prst="roundRect">
            <a:avLst>
              <a:gd name="adj" fmla="val 16667"/>
            </a:avLst>
          </a:prstGeom>
          <a:solidFill>
            <a:srgbClr val="E1EFD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INCUBACION</a:t>
            </a:r>
            <a:endParaRPr sz="1400">
              <a:solidFill>
                <a:srgbClr val="002060"/>
              </a:solidFill>
              <a:latin typeface="Montserrat" panose="00000500000000000000" pitchFamily="50" charset="0"/>
            </a:endParaRPr>
          </a:p>
        </p:txBody>
      </p:sp>
      <p:cxnSp>
        <p:nvCxnSpPr>
          <p:cNvPr id="18" name="Google Shape;252;p6"/>
          <p:cNvCxnSpPr/>
          <p:nvPr/>
        </p:nvCxnSpPr>
        <p:spPr>
          <a:xfrm>
            <a:off x="2590800" y="3600450"/>
            <a:ext cx="0" cy="1733550"/>
          </a:xfrm>
          <a:prstGeom prst="straightConnector1">
            <a:avLst/>
          </a:prstGeom>
          <a:noFill/>
          <a:ln w="9525" cap="flat" cmpd="sng">
            <a:solidFill>
              <a:schemeClr val="accent1"/>
            </a:solidFill>
            <a:prstDash val="solid"/>
            <a:miter lim="800000"/>
            <a:headEnd type="none" w="sm" len="sm"/>
            <a:tailEnd type="triangle" w="med" len="med"/>
          </a:ln>
        </p:spPr>
      </p:cxnSp>
      <p:sp>
        <p:nvSpPr>
          <p:cNvPr id="19" name="Google Shape;253;p6"/>
          <p:cNvSpPr/>
          <p:nvPr/>
        </p:nvSpPr>
        <p:spPr>
          <a:xfrm>
            <a:off x="2743200" y="3771900"/>
            <a:ext cx="1409700" cy="558800"/>
          </a:xfrm>
          <a:prstGeom prst="rect">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2 a 8 semanas</a:t>
            </a:r>
            <a:endParaRPr sz="1400">
              <a:solidFill>
                <a:srgbClr val="002060"/>
              </a:solidFill>
              <a:latin typeface="Montserrat" panose="00000500000000000000" pitchFamily="50" charset="0"/>
            </a:endParaRPr>
          </a:p>
        </p:txBody>
      </p:sp>
      <p:sp>
        <p:nvSpPr>
          <p:cNvPr id="20" name="Google Shape;254;p6"/>
          <p:cNvSpPr/>
          <p:nvPr/>
        </p:nvSpPr>
        <p:spPr>
          <a:xfrm>
            <a:off x="4292599" y="3771900"/>
            <a:ext cx="3327395" cy="558800"/>
          </a:xfrm>
          <a:prstGeom prst="roundRect">
            <a:avLst>
              <a:gd name="adj" fmla="val 16667"/>
            </a:avLst>
          </a:prstGeom>
          <a:solidFill>
            <a:srgbClr val="E1EFD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i="1" dirty="0">
                <a:solidFill>
                  <a:srgbClr val="002060"/>
                </a:solidFill>
                <a:latin typeface="Montserrat" panose="00000500000000000000" pitchFamily="50" charset="0"/>
                <a:ea typeface="Calibri"/>
                <a:cs typeface="Calibri"/>
                <a:sym typeface="Calibri"/>
              </a:rPr>
              <a:t>Latente precoz: &lt;1 Año</a:t>
            </a:r>
            <a:endParaRPr sz="1400" dirty="0">
              <a:solidFill>
                <a:srgbClr val="002060"/>
              </a:solidFill>
              <a:latin typeface="Montserrat" panose="00000500000000000000" pitchFamily="50" charset="0"/>
            </a:endParaRPr>
          </a:p>
        </p:txBody>
      </p:sp>
      <p:sp>
        <p:nvSpPr>
          <p:cNvPr id="21" name="Google Shape;255;p6"/>
          <p:cNvSpPr/>
          <p:nvPr/>
        </p:nvSpPr>
        <p:spPr>
          <a:xfrm>
            <a:off x="7797800" y="3771900"/>
            <a:ext cx="3683000" cy="587375"/>
          </a:xfrm>
          <a:prstGeom prst="roundRect">
            <a:avLst>
              <a:gd name="adj" fmla="val 16667"/>
            </a:avLst>
          </a:prstGeom>
          <a:solidFill>
            <a:srgbClr val="E1EFD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i="1">
                <a:solidFill>
                  <a:srgbClr val="002060"/>
                </a:solidFill>
                <a:latin typeface="Montserrat" panose="00000500000000000000" pitchFamily="50" charset="0"/>
                <a:ea typeface="Calibri"/>
                <a:cs typeface="Calibri"/>
                <a:sym typeface="Calibri"/>
              </a:rPr>
              <a:t>Latente tardía: &gt;1 año o desconocido</a:t>
            </a:r>
            <a:endParaRPr sz="1400">
              <a:solidFill>
                <a:srgbClr val="002060"/>
              </a:solidFill>
              <a:latin typeface="Montserrat" panose="00000500000000000000" pitchFamily="50" charset="0"/>
            </a:endParaRPr>
          </a:p>
        </p:txBody>
      </p:sp>
      <p:sp>
        <p:nvSpPr>
          <p:cNvPr id="22" name="Google Shape;256;p6"/>
          <p:cNvSpPr/>
          <p:nvPr/>
        </p:nvSpPr>
        <p:spPr>
          <a:xfrm>
            <a:off x="2743200" y="4457700"/>
            <a:ext cx="6807200" cy="660400"/>
          </a:xfrm>
          <a:prstGeom prst="roundRect">
            <a:avLst>
              <a:gd name="adj" fmla="val 16667"/>
            </a:avLst>
          </a:prstGeom>
          <a:solidFill>
            <a:srgbClr val="E1EFD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b="1" dirty="0">
                <a:solidFill>
                  <a:srgbClr val="002060"/>
                </a:solidFill>
                <a:latin typeface="Montserrat" panose="00000500000000000000" pitchFamily="50" charset="0"/>
                <a:ea typeface="Calibri"/>
                <a:cs typeface="Calibri"/>
                <a:sym typeface="Calibri"/>
              </a:rPr>
              <a:t>SECUNDARIA: </a:t>
            </a:r>
            <a:r>
              <a:rPr lang="es-CO" sz="1400" b="1" dirty="0" err="1">
                <a:solidFill>
                  <a:srgbClr val="002060"/>
                </a:solidFill>
                <a:latin typeface="Montserrat" panose="00000500000000000000" pitchFamily="50" charset="0"/>
                <a:ea typeface="Calibri"/>
                <a:cs typeface="Calibri"/>
                <a:sym typeface="Calibri"/>
              </a:rPr>
              <a:t>estadío</a:t>
            </a:r>
            <a:r>
              <a:rPr lang="es-CO" sz="1400" b="1" dirty="0">
                <a:solidFill>
                  <a:srgbClr val="002060"/>
                </a:solidFill>
                <a:latin typeface="Montserrat" panose="00000500000000000000" pitchFamily="50" charset="0"/>
                <a:ea typeface="Calibri"/>
                <a:cs typeface="Calibri"/>
                <a:sym typeface="Calibri"/>
              </a:rPr>
              <a:t> diseminado: compromiso parenquimatoso y síntomas constitucionales</a:t>
            </a:r>
            <a:endParaRPr sz="1400" b="1" dirty="0">
              <a:solidFill>
                <a:srgbClr val="002060"/>
              </a:solidFill>
              <a:latin typeface="Montserrat" panose="00000500000000000000" pitchFamily="50" charset="0"/>
              <a:ea typeface="Calibri"/>
              <a:cs typeface="Calibri"/>
              <a:sym typeface="Calibri"/>
            </a:endParaRPr>
          </a:p>
        </p:txBody>
      </p:sp>
      <p:sp>
        <p:nvSpPr>
          <p:cNvPr id="23" name="Google Shape;257;p6"/>
          <p:cNvSpPr/>
          <p:nvPr/>
        </p:nvSpPr>
        <p:spPr>
          <a:xfrm>
            <a:off x="9804401" y="4468675"/>
            <a:ext cx="1676399" cy="649426"/>
          </a:xfrm>
          <a:prstGeom prst="roundRect">
            <a:avLst>
              <a:gd name="adj" fmla="val 16667"/>
            </a:avLst>
          </a:prstGeom>
          <a:solidFill>
            <a:srgbClr val="E1EFD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b="1">
                <a:solidFill>
                  <a:srgbClr val="002060"/>
                </a:solidFill>
                <a:latin typeface="Montserrat" panose="00000500000000000000" pitchFamily="50" charset="0"/>
                <a:ea typeface="Calibri"/>
                <a:cs typeface="Calibri"/>
                <a:sym typeface="Calibri"/>
              </a:rPr>
              <a:t>TERCIARIA</a:t>
            </a:r>
            <a:endParaRPr sz="1400">
              <a:solidFill>
                <a:srgbClr val="002060"/>
              </a:solidFill>
              <a:latin typeface="Montserrat" panose="00000500000000000000" pitchFamily="50" charset="0"/>
            </a:endParaRPr>
          </a:p>
        </p:txBody>
      </p:sp>
      <p:sp>
        <p:nvSpPr>
          <p:cNvPr id="24" name="Google Shape;258;p6"/>
          <p:cNvSpPr/>
          <p:nvPr/>
        </p:nvSpPr>
        <p:spPr>
          <a:xfrm>
            <a:off x="1635120" y="5387717"/>
            <a:ext cx="1758957" cy="551934"/>
          </a:xfrm>
          <a:prstGeom prst="rect">
            <a:avLst/>
          </a:prstGeom>
          <a:solidFill>
            <a:srgbClr val="F6B142"/>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CHANCRO</a:t>
            </a:r>
            <a:endParaRPr sz="1400">
              <a:solidFill>
                <a:srgbClr val="002060"/>
              </a:solidFill>
              <a:latin typeface="Montserrat" panose="00000500000000000000" pitchFamily="50" charset="0"/>
            </a:endParaRPr>
          </a:p>
          <a:p>
            <a:pPr marL="0" marR="0" lvl="0" indent="0" algn="ctr"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ADENOPATÍA</a:t>
            </a:r>
            <a:endParaRPr sz="1400">
              <a:solidFill>
                <a:srgbClr val="002060"/>
              </a:solidFill>
              <a:latin typeface="Montserrat" panose="00000500000000000000" pitchFamily="50" charset="0"/>
            </a:endParaRPr>
          </a:p>
        </p:txBody>
      </p:sp>
      <p:sp>
        <p:nvSpPr>
          <p:cNvPr id="25" name="Google Shape;259;p6"/>
          <p:cNvSpPr/>
          <p:nvPr/>
        </p:nvSpPr>
        <p:spPr>
          <a:xfrm>
            <a:off x="1635120" y="5993368"/>
            <a:ext cx="1758957" cy="496332"/>
          </a:xfrm>
          <a:prstGeom prst="roundRect">
            <a:avLst>
              <a:gd name="adj" fmla="val 16667"/>
            </a:avLst>
          </a:prstGeom>
          <a:solidFill>
            <a:srgbClr val="E1EFD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b="1">
                <a:solidFill>
                  <a:srgbClr val="002060"/>
                </a:solidFill>
                <a:latin typeface="Montserrat" panose="00000500000000000000" pitchFamily="50" charset="0"/>
                <a:ea typeface="Calibri"/>
                <a:cs typeface="Calibri"/>
                <a:sym typeface="Calibri"/>
              </a:rPr>
              <a:t>PRIMARIA</a:t>
            </a:r>
            <a:endParaRPr sz="1400">
              <a:solidFill>
                <a:srgbClr val="002060"/>
              </a:solidFill>
              <a:latin typeface="Montserrat" panose="00000500000000000000" pitchFamily="50" charset="0"/>
            </a:endParaRPr>
          </a:p>
        </p:txBody>
      </p:sp>
      <p:sp>
        <p:nvSpPr>
          <p:cNvPr id="26" name="Google Shape;260;p6"/>
          <p:cNvSpPr/>
          <p:nvPr/>
        </p:nvSpPr>
        <p:spPr>
          <a:xfrm>
            <a:off x="9880600" y="5330309"/>
            <a:ext cx="1600200" cy="1120775"/>
          </a:xfrm>
          <a:prstGeom prst="rect">
            <a:avLst/>
          </a:prstGeom>
          <a:solidFill>
            <a:srgbClr val="F6B142"/>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Un tercio no tratados</a:t>
            </a:r>
            <a:endParaRPr sz="1400">
              <a:solidFill>
                <a:srgbClr val="002060"/>
              </a:solidFill>
              <a:latin typeface="Montserrat" panose="00000500000000000000" pitchFamily="50" charset="0"/>
            </a:endParaRPr>
          </a:p>
        </p:txBody>
      </p:sp>
      <p:cxnSp>
        <p:nvCxnSpPr>
          <p:cNvPr id="27" name="Google Shape;262;p6"/>
          <p:cNvCxnSpPr>
            <a:stCxn id="23" idx="1"/>
            <a:endCxn id="28" idx="3"/>
          </p:cNvCxnSpPr>
          <p:nvPr/>
        </p:nvCxnSpPr>
        <p:spPr>
          <a:xfrm flipH="1">
            <a:off x="8978201" y="4793388"/>
            <a:ext cx="826200" cy="1145400"/>
          </a:xfrm>
          <a:prstGeom prst="bentConnector3">
            <a:avLst>
              <a:gd name="adj1" fmla="val 18931"/>
            </a:avLst>
          </a:prstGeom>
          <a:noFill/>
          <a:ln w="9525" cap="flat" cmpd="sng">
            <a:solidFill>
              <a:schemeClr val="accent1"/>
            </a:solidFill>
            <a:prstDash val="solid"/>
            <a:miter lim="800000"/>
            <a:headEnd type="none" w="sm" len="sm"/>
            <a:tailEnd type="triangle" w="med" len="med"/>
          </a:ln>
        </p:spPr>
      </p:cxnSp>
      <p:sp>
        <p:nvSpPr>
          <p:cNvPr id="28" name="Google Shape;263;p6"/>
          <p:cNvSpPr/>
          <p:nvPr/>
        </p:nvSpPr>
        <p:spPr>
          <a:xfrm>
            <a:off x="6039852" y="5387717"/>
            <a:ext cx="2938379" cy="1101983"/>
          </a:xfrm>
          <a:prstGeom prst="rect">
            <a:avLst/>
          </a:prstGeom>
          <a:solidFill>
            <a:srgbClr val="F6B142"/>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Neurosífilis</a:t>
            </a:r>
            <a:endParaRPr sz="1400">
              <a:solidFill>
                <a:srgbClr val="002060"/>
              </a:solidFill>
              <a:latin typeface="Montserrat" panose="00000500000000000000" pitchFamily="50" charset="0"/>
              <a:ea typeface="Calibri"/>
              <a:cs typeface="Calibri"/>
              <a:sym typeface="Calibri"/>
            </a:endParaRPr>
          </a:p>
          <a:p>
            <a:pPr marL="0" marR="0" lvl="0" indent="0" algn="ctr"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Sífilis Cardiovascular</a:t>
            </a:r>
            <a:endParaRPr sz="1400">
              <a:solidFill>
                <a:srgbClr val="002060"/>
              </a:solidFill>
              <a:latin typeface="Montserrat" panose="00000500000000000000" pitchFamily="50" charset="0"/>
            </a:endParaRPr>
          </a:p>
          <a:p>
            <a:pPr marL="0" marR="0" lvl="0" indent="0" algn="ctr" rtl="0">
              <a:spcBef>
                <a:spcPts val="0"/>
              </a:spcBef>
              <a:spcAft>
                <a:spcPts val="0"/>
              </a:spcAft>
              <a:buNone/>
            </a:pPr>
            <a:r>
              <a:rPr lang="es-CO" sz="1400">
                <a:solidFill>
                  <a:srgbClr val="002060"/>
                </a:solidFill>
                <a:latin typeface="Montserrat" panose="00000500000000000000" pitchFamily="50" charset="0"/>
                <a:ea typeface="Calibri"/>
                <a:cs typeface="Calibri"/>
                <a:sym typeface="Calibri"/>
              </a:rPr>
              <a:t>Gomas sifilíticas </a:t>
            </a:r>
            <a:endParaRPr sz="1400">
              <a:solidFill>
                <a:srgbClr val="002060"/>
              </a:solidFill>
              <a:latin typeface="Montserrat" panose="00000500000000000000" pitchFamily="50" charset="0"/>
            </a:endParaRPr>
          </a:p>
        </p:txBody>
      </p:sp>
      <p:sp>
        <p:nvSpPr>
          <p:cNvPr id="29" name="Google Shape;265;p6"/>
          <p:cNvSpPr/>
          <p:nvPr/>
        </p:nvSpPr>
        <p:spPr>
          <a:xfrm>
            <a:off x="9182715" y="896815"/>
            <a:ext cx="2205788" cy="1934767"/>
          </a:xfrm>
          <a:prstGeom prst="wedgeEllipseCallout">
            <a:avLst>
              <a:gd name="adj1" fmla="val -130050"/>
              <a:gd name="adj2" fmla="val 82405"/>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400" dirty="0">
                <a:solidFill>
                  <a:schemeClr val="lt1"/>
                </a:solidFill>
                <a:latin typeface="Montserrat" panose="00000500000000000000" pitchFamily="50" charset="0"/>
                <a:ea typeface="Calibri"/>
                <a:cs typeface="Calibri"/>
                <a:sym typeface="Calibri"/>
              </a:rPr>
              <a:t>Coinfección VIH: prolonga síntomas y acelera progresión</a:t>
            </a:r>
            <a:endParaRPr sz="1400" dirty="0">
              <a:solidFill>
                <a:schemeClr val="lt1"/>
              </a:solidFill>
              <a:latin typeface="Montserrat" panose="00000500000000000000" pitchFamily="50" charset="0"/>
              <a:ea typeface="Calibri"/>
              <a:cs typeface="Calibri"/>
              <a:sym typeface="Calibri"/>
            </a:endParaRPr>
          </a:p>
        </p:txBody>
      </p:sp>
    </p:spTree>
    <p:extLst>
      <p:ext uri="{BB962C8B-B14F-4D97-AF65-F5344CB8AC3E}">
        <p14:creationId xmlns:p14="http://schemas.microsoft.com/office/powerpoint/2010/main" val="201359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10" presetClass="entr" presetSubtype="0" fill="hold"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par>
                                <p:cTn id="33" presetID="10"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par>
                                <p:cTn id="46" presetID="10" presetClass="entr" presetSubtype="0" fill="hold"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500"/>
                                        <p:tgtEl>
                                          <p:spTgt spid="12"/>
                                        </p:tgtEl>
                                      </p:cBhvr>
                                    </p:animEffect>
                                  </p:childTnLst>
                                </p:cTn>
                              </p:par>
                              <p:par>
                                <p:cTn id="49" presetID="10"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500"/>
                                        <p:tgtEl>
                                          <p:spTgt spid="13"/>
                                        </p:tgtEl>
                                      </p:cBhvr>
                                    </p:animEffect>
                                  </p:childTnLst>
                                </p:cTn>
                              </p:par>
                              <p:par>
                                <p:cTn id="62" presetID="10" presetClass="entr" presetSubtype="0" fill="hold"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fade">
                                      <p:cBhvr>
                                        <p:cTn id="64" dur="500"/>
                                        <p:tgtEl>
                                          <p:spTgt spid="1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500"/>
                                        <p:tgtEl>
                                          <p:spTgt spid="20"/>
                                        </p:tgtEl>
                                      </p:cBhvr>
                                    </p:animEffect>
                                  </p:childTnLst>
                                </p:cTn>
                              </p:par>
                              <p:par>
                                <p:cTn id="70" presetID="10" presetClass="entr" presetSubtype="0" fill="hold" nodeType="with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fade">
                                      <p:cBhvr>
                                        <p:cTn id="82" dur="500"/>
                                        <p:tgtEl>
                                          <p:spTgt spid="27"/>
                                        </p:tgtEl>
                                      </p:cBhvr>
                                    </p:animEffect>
                                  </p:childTnLst>
                                </p:cTn>
                              </p:par>
                              <p:par>
                                <p:cTn id="83" presetID="10" presetClass="entr" presetSubtype="0" fill="hold" nodeType="withEffect">
                                  <p:stCondLst>
                                    <p:cond delay="0"/>
                                  </p:stCondLst>
                                  <p:childTnLst>
                                    <p:set>
                                      <p:cBhvr>
                                        <p:cTn id="84" dur="1" fill="hold">
                                          <p:stCondLst>
                                            <p:cond delay="0"/>
                                          </p:stCondLst>
                                        </p:cTn>
                                        <p:tgtEl>
                                          <p:spTgt spid="28"/>
                                        </p:tgtEl>
                                        <p:attrNameLst>
                                          <p:attrName>style.visibility</p:attrName>
                                        </p:attrNameLst>
                                      </p:cBhvr>
                                      <p:to>
                                        <p:strVal val="visible"/>
                                      </p:to>
                                    </p:set>
                                    <p:animEffect transition="in" filter="fade">
                                      <p:cBhvr>
                                        <p:cTn id="85" dur="500"/>
                                        <p:tgtEl>
                                          <p:spTgt spid="28"/>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fade">
                                      <p:cBhvr>
                                        <p:cTn id="90" dur="500"/>
                                        <p:tgtEl>
                                          <p:spTgt spid="26"/>
                                        </p:tgtEl>
                                      </p:cBhvr>
                                    </p:animEffect>
                                  </p:childTnLst>
                                </p:cTn>
                              </p:par>
                            </p:childTnLst>
                          </p:cTn>
                        </p:par>
                      </p:childTnLst>
                    </p:cTn>
                  </p:par>
                  <p:par>
                    <p:cTn id="91" fill="hold">
                      <p:stCondLst>
                        <p:cond delay="indefinite"/>
                      </p:stCondLst>
                      <p:childTnLst>
                        <p:par>
                          <p:cTn id="92" fill="hold">
                            <p:stCondLst>
                              <p:cond delay="0"/>
                            </p:stCondLst>
                            <p:childTnLst>
                              <p:par>
                                <p:cTn id="93" presetID="23" presetClass="entr" presetSubtype="16" fill="hold" nodeType="clickEffect">
                                  <p:stCondLst>
                                    <p:cond delay="0"/>
                                  </p:stCondLst>
                                  <p:childTnLst>
                                    <p:set>
                                      <p:cBhvr>
                                        <p:cTn id="94" dur="1" fill="hold">
                                          <p:stCondLst>
                                            <p:cond delay="0"/>
                                          </p:stCondLst>
                                        </p:cTn>
                                        <p:tgtEl>
                                          <p:spTgt spid="29"/>
                                        </p:tgtEl>
                                        <p:attrNameLst>
                                          <p:attrName>style.visibility</p:attrName>
                                        </p:attrNameLst>
                                      </p:cBhvr>
                                      <p:to>
                                        <p:strVal val="visible"/>
                                      </p:to>
                                    </p:set>
                                    <p:anim calcmode="lin" valueType="num">
                                      <p:cBhvr additive="base">
                                        <p:cTn id="95" dur="500"/>
                                        <p:tgtEl>
                                          <p:spTgt spid="29"/>
                                        </p:tgtEl>
                                        <p:attrNameLst>
                                          <p:attrName>ppt_w</p:attrName>
                                        </p:attrNameLst>
                                      </p:cBhvr>
                                      <p:tavLst>
                                        <p:tav tm="0">
                                          <p:val>
                                            <p:strVal val="0"/>
                                          </p:val>
                                        </p:tav>
                                        <p:tav tm="100000">
                                          <p:val>
                                            <p:strVal val="#ppt_w"/>
                                          </p:val>
                                        </p:tav>
                                      </p:tavLst>
                                    </p:anim>
                                    <p:anim calcmode="lin" valueType="num">
                                      <p:cBhvr additive="base">
                                        <p:cTn id="96" dur="500"/>
                                        <p:tgtEl>
                                          <p:spTgt spid="2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71;p7"/>
          <p:cNvSpPr txBox="1"/>
          <p:nvPr/>
        </p:nvSpPr>
        <p:spPr>
          <a:xfrm>
            <a:off x="1459251" y="110972"/>
            <a:ext cx="1699273" cy="1077178"/>
          </a:xfrm>
          <a:prstGeom prst="rect">
            <a:avLst/>
          </a:prstGeom>
          <a:solidFill>
            <a:schemeClr val="accent6"/>
          </a:solidFill>
          <a:ln w="9525"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endParaRPr sz="1600" dirty="0">
              <a:solidFill>
                <a:srgbClr val="002060"/>
              </a:solidFill>
              <a:latin typeface="Montserrat" panose="00000500000000000000" pitchFamily="50" charset="0"/>
              <a:ea typeface="Calibri"/>
              <a:cs typeface="Calibri"/>
              <a:sym typeface="Calibri"/>
            </a:endParaRPr>
          </a:p>
          <a:p>
            <a:pPr marL="0" marR="0" lvl="0" indent="0" algn="ctr" rtl="0">
              <a:spcBef>
                <a:spcPts val="0"/>
              </a:spcBef>
              <a:spcAft>
                <a:spcPts val="0"/>
              </a:spcAft>
              <a:buNone/>
            </a:pPr>
            <a:r>
              <a:rPr lang="es-CO" sz="1600" b="1" dirty="0">
                <a:solidFill>
                  <a:srgbClr val="002060"/>
                </a:solidFill>
                <a:latin typeface="Montserrat" panose="00000500000000000000" pitchFamily="50" charset="0"/>
                <a:ea typeface="Calibri"/>
                <a:cs typeface="Calibri"/>
                <a:sym typeface="Calibri"/>
              </a:rPr>
              <a:t>SÍFILIS </a:t>
            </a:r>
            <a:endParaRPr sz="1600" dirty="0">
              <a:solidFill>
                <a:srgbClr val="002060"/>
              </a:solidFill>
              <a:latin typeface="Montserrat" panose="00000500000000000000" pitchFamily="50" charset="0"/>
            </a:endParaRPr>
          </a:p>
          <a:p>
            <a:pPr marL="0" marR="0" lvl="0" indent="0" algn="ctr" rtl="0">
              <a:spcBef>
                <a:spcPts val="0"/>
              </a:spcBef>
              <a:spcAft>
                <a:spcPts val="0"/>
              </a:spcAft>
              <a:buNone/>
            </a:pPr>
            <a:r>
              <a:rPr lang="es-CO" sz="1600" b="1" dirty="0">
                <a:solidFill>
                  <a:srgbClr val="002060"/>
                </a:solidFill>
                <a:latin typeface="Montserrat" panose="00000500000000000000" pitchFamily="50" charset="0"/>
                <a:ea typeface="Calibri"/>
                <a:cs typeface="Calibri"/>
                <a:sym typeface="Calibri"/>
              </a:rPr>
              <a:t>PRIMARIA </a:t>
            </a:r>
            <a:endParaRPr sz="1600" dirty="0">
              <a:solidFill>
                <a:srgbClr val="002060"/>
              </a:solidFill>
              <a:latin typeface="Montserrat" panose="00000500000000000000" pitchFamily="50" charset="0"/>
            </a:endParaRPr>
          </a:p>
          <a:p>
            <a:pPr marL="0" marR="0" lvl="0" indent="0" algn="ctr" rtl="0">
              <a:spcBef>
                <a:spcPts val="0"/>
              </a:spcBef>
              <a:spcAft>
                <a:spcPts val="0"/>
              </a:spcAft>
              <a:buNone/>
            </a:pPr>
            <a:endParaRPr sz="1600" dirty="0">
              <a:solidFill>
                <a:srgbClr val="002060"/>
              </a:solidFill>
              <a:latin typeface="Montserrat" panose="00000500000000000000" pitchFamily="50" charset="0"/>
              <a:ea typeface="Calibri"/>
              <a:cs typeface="Calibri"/>
              <a:sym typeface="Calibri"/>
            </a:endParaRPr>
          </a:p>
        </p:txBody>
      </p:sp>
      <p:sp>
        <p:nvSpPr>
          <p:cNvPr id="7" name="Google Shape;272;p7"/>
          <p:cNvSpPr txBox="1"/>
          <p:nvPr/>
        </p:nvSpPr>
        <p:spPr>
          <a:xfrm>
            <a:off x="3369648" y="110972"/>
            <a:ext cx="3298722" cy="1077178"/>
          </a:xfrm>
          <a:prstGeom prst="rect">
            <a:avLst/>
          </a:prstGeom>
          <a:solidFill>
            <a:srgbClr val="C55A1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endParaRPr sz="1600">
              <a:solidFill>
                <a:srgbClr val="002060"/>
              </a:solidFill>
              <a:latin typeface="Montserrat" panose="00000500000000000000" pitchFamily="50" charset="0"/>
              <a:ea typeface="Calibri"/>
              <a:cs typeface="Calibri"/>
              <a:sym typeface="Calibri"/>
            </a:endParaRPr>
          </a:p>
          <a:p>
            <a:pPr marL="0" marR="0" lvl="0" indent="0" algn="ctr" rtl="0">
              <a:spcBef>
                <a:spcPts val="0"/>
              </a:spcBef>
              <a:spcAft>
                <a:spcPts val="0"/>
              </a:spcAft>
              <a:buNone/>
            </a:pPr>
            <a:r>
              <a:rPr lang="es-CO" sz="1600">
                <a:solidFill>
                  <a:srgbClr val="002060"/>
                </a:solidFill>
                <a:latin typeface="Montserrat" panose="00000500000000000000" pitchFamily="50" charset="0"/>
                <a:ea typeface="Calibri"/>
                <a:cs typeface="Calibri"/>
                <a:sym typeface="Calibri"/>
              </a:rPr>
              <a:t>CHANCRO</a:t>
            </a:r>
            <a:endParaRPr sz="1600">
              <a:solidFill>
                <a:srgbClr val="002060"/>
              </a:solidFill>
              <a:latin typeface="Montserrat" panose="00000500000000000000" pitchFamily="50" charset="0"/>
            </a:endParaRPr>
          </a:p>
          <a:p>
            <a:pPr marL="0" marR="0" lvl="0" indent="0" algn="ctr" rtl="0">
              <a:spcBef>
                <a:spcPts val="0"/>
              </a:spcBef>
              <a:spcAft>
                <a:spcPts val="0"/>
              </a:spcAft>
              <a:buNone/>
            </a:pPr>
            <a:r>
              <a:rPr lang="es-CO" sz="1600">
                <a:solidFill>
                  <a:srgbClr val="002060"/>
                </a:solidFill>
                <a:latin typeface="Montserrat" panose="00000500000000000000" pitchFamily="50" charset="0"/>
                <a:ea typeface="Calibri"/>
                <a:cs typeface="Calibri"/>
                <a:sym typeface="Calibri"/>
              </a:rPr>
              <a:t>LINFADENOPATIA</a:t>
            </a:r>
            <a:endParaRPr sz="1600">
              <a:solidFill>
                <a:srgbClr val="002060"/>
              </a:solidFill>
              <a:latin typeface="Montserrat" panose="00000500000000000000" pitchFamily="50" charset="0"/>
            </a:endParaRPr>
          </a:p>
          <a:p>
            <a:pPr marL="0" marR="0" lvl="0" indent="0" algn="ctr" rtl="0">
              <a:spcBef>
                <a:spcPts val="0"/>
              </a:spcBef>
              <a:spcAft>
                <a:spcPts val="0"/>
              </a:spcAft>
              <a:buNone/>
            </a:pPr>
            <a:endParaRPr sz="1600">
              <a:solidFill>
                <a:srgbClr val="002060"/>
              </a:solidFill>
              <a:latin typeface="Montserrat" panose="00000500000000000000" pitchFamily="50" charset="0"/>
              <a:ea typeface="Calibri"/>
              <a:cs typeface="Calibri"/>
              <a:sym typeface="Calibri"/>
            </a:endParaRPr>
          </a:p>
        </p:txBody>
      </p:sp>
      <p:sp>
        <p:nvSpPr>
          <p:cNvPr id="8" name="Google Shape;273;p7"/>
          <p:cNvSpPr/>
          <p:nvPr/>
        </p:nvSpPr>
        <p:spPr>
          <a:xfrm>
            <a:off x="1443981" y="1527463"/>
            <a:ext cx="1699273" cy="1806638"/>
          </a:xfrm>
          <a:prstGeom prst="rect">
            <a:avLst/>
          </a:prstGeom>
          <a:solidFill>
            <a:schemeClr val="accent6"/>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1600" b="1" dirty="0">
                <a:solidFill>
                  <a:srgbClr val="002060"/>
                </a:solidFill>
                <a:latin typeface="Montserrat" panose="00000500000000000000" pitchFamily="50" charset="0"/>
                <a:ea typeface="Calibri"/>
                <a:cs typeface="Calibri"/>
                <a:sym typeface="Calibri"/>
              </a:rPr>
              <a:t>SÍFILIS SECUNDARIA</a:t>
            </a:r>
            <a:endParaRPr sz="1600" dirty="0">
              <a:solidFill>
                <a:srgbClr val="002060"/>
              </a:solidFill>
              <a:latin typeface="Montserrat" panose="00000500000000000000" pitchFamily="50" charset="0"/>
            </a:endParaRPr>
          </a:p>
        </p:txBody>
      </p:sp>
      <p:sp>
        <p:nvSpPr>
          <p:cNvPr id="9" name="Google Shape;274;p7"/>
          <p:cNvSpPr txBox="1"/>
          <p:nvPr/>
        </p:nvSpPr>
        <p:spPr>
          <a:xfrm>
            <a:off x="3369648" y="1518260"/>
            <a:ext cx="3298722" cy="1815841"/>
          </a:xfrm>
          <a:prstGeom prst="rect">
            <a:avLst/>
          </a:prstGeom>
          <a:solidFill>
            <a:srgbClr val="C55A1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1600">
                <a:solidFill>
                  <a:srgbClr val="002060"/>
                </a:solidFill>
                <a:latin typeface="Montserrat" panose="00000500000000000000" pitchFamily="50" charset="0"/>
                <a:ea typeface="Calibri"/>
                <a:cs typeface="Calibri"/>
                <a:sym typeface="Calibri"/>
              </a:rPr>
              <a:t>RASH</a:t>
            </a:r>
            <a:endParaRPr sz="1600">
              <a:solidFill>
                <a:srgbClr val="002060"/>
              </a:solidFill>
              <a:latin typeface="Montserrat" panose="00000500000000000000" pitchFamily="50" charset="0"/>
            </a:endParaRPr>
          </a:p>
          <a:p>
            <a:pPr marL="0" marR="0" lvl="0" indent="0" algn="ctr" rtl="0">
              <a:spcBef>
                <a:spcPts val="0"/>
              </a:spcBef>
              <a:spcAft>
                <a:spcPts val="0"/>
              </a:spcAft>
              <a:buNone/>
            </a:pPr>
            <a:r>
              <a:rPr lang="es-CO" sz="1600">
                <a:solidFill>
                  <a:srgbClr val="002060"/>
                </a:solidFill>
                <a:latin typeface="Montserrat" panose="00000500000000000000" pitchFamily="50" charset="0"/>
                <a:ea typeface="Calibri"/>
                <a:cs typeface="Calibri"/>
                <a:sym typeface="Calibri"/>
              </a:rPr>
              <a:t>ALOPECIA</a:t>
            </a:r>
            <a:endParaRPr sz="1600">
              <a:solidFill>
                <a:srgbClr val="002060"/>
              </a:solidFill>
              <a:latin typeface="Montserrat" panose="00000500000000000000" pitchFamily="50" charset="0"/>
            </a:endParaRPr>
          </a:p>
          <a:p>
            <a:pPr marL="0" marR="0" lvl="0" indent="0" algn="ctr" rtl="0">
              <a:spcBef>
                <a:spcPts val="0"/>
              </a:spcBef>
              <a:spcAft>
                <a:spcPts val="0"/>
              </a:spcAft>
              <a:buNone/>
            </a:pPr>
            <a:r>
              <a:rPr lang="es-CO" sz="1600">
                <a:solidFill>
                  <a:srgbClr val="002060"/>
                </a:solidFill>
                <a:latin typeface="Montserrat" panose="00000500000000000000" pitchFamily="50" charset="0"/>
                <a:ea typeface="Calibri"/>
                <a:cs typeface="Calibri"/>
                <a:sym typeface="Calibri"/>
              </a:rPr>
              <a:t>CONDILOMA</a:t>
            </a:r>
            <a:endParaRPr sz="1600">
              <a:solidFill>
                <a:srgbClr val="002060"/>
              </a:solidFill>
              <a:latin typeface="Montserrat" panose="00000500000000000000" pitchFamily="50" charset="0"/>
            </a:endParaRPr>
          </a:p>
          <a:p>
            <a:pPr marL="0" marR="0" lvl="0" indent="0" algn="ctr" rtl="0">
              <a:spcBef>
                <a:spcPts val="0"/>
              </a:spcBef>
              <a:spcAft>
                <a:spcPts val="0"/>
              </a:spcAft>
              <a:buNone/>
            </a:pPr>
            <a:r>
              <a:rPr lang="es-CO" sz="1600">
                <a:solidFill>
                  <a:srgbClr val="002060"/>
                </a:solidFill>
                <a:latin typeface="Montserrat" panose="00000500000000000000" pitchFamily="50" charset="0"/>
                <a:ea typeface="Calibri"/>
                <a:cs typeface="Calibri"/>
                <a:sym typeface="Calibri"/>
              </a:rPr>
              <a:t>PARCHES  EN MUCOSAS</a:t>
            </a:r>
            <a:endParaRPr sz="1600">
              <a:solidFill>
                <a:srgbClr val="002060"/>
              </a:solidFill>
              <a:latin typeface="Montserrat" panose="00000500000000000000" pitchFamily="50" charset="0"/>
            </a:endParaRPr>
          </a:p>
          <a:p>
            <a:pPr marL="0" marR="0" lvl="0" indent="0" algn="ctr" rtl="0">
              <a:spcBef>
                <a:spcPts val="0"/>
              </a:spcBef>
              <a:spcAft>
                <a:spcPts val="0"/>
              </a:spcAft>
              <a:buNone/>
            </a:pPr>
            <a:r>
              <a:rPr lang="es-CO" sz="1600">
                <a:solidFill>
                  <a:srgbClr val="002060"/>
                </a:solidFill>
                <a:latin typeface="Montserrat" panose="00000500000000000000" pitchFamily="50" charset="0"/>
                <a:ea typeface="Calibri"/>
                <a:cs typeface="Calibri"/>
                <a:sym typeface="Calibri"/>
              </a:rPr>
              <a:t>SINTOMAS GENERALES</a:t>
            </a:r>
            <a:endParaRPr sz="1600">
              <a:solidFill>
                <a:srgbClr val="002060"/>
              </a:solidFill>
              <a:latin typeface="Montserrat" panose="00000500000000000000" pitchFamily="50" charset="0"/>
            </a:endParaRPr>
          </a:p>
          <a:p>
            <a:pPr marL="0" marR="0" lvl="0" indent="0" algn="ctr" rtl="0">
              <a:spcBef>
                <a:spcPts val="0"/>
              </a:spcBef>
              <a:spcAft>
                <a:spcPts val="0"/>
              </a:spcAft>
              <a:buNone/>
            </a:pPr>
            <a:r>
              <a:rPr lang="es-CO" sz="1600">
                <a:solidFill>
                  <a:srgbClr val="002060"/>
                </a:solidFill>
                <a:latin typeface="Montserrat" panose="00000500000000000000" pitchFamily="50" charset="0"/>
                <a:ea typeface="Calibri"/>
                <a:cs typeface="Calibri"/>
                <a:sym typeface="Calibri"/>
              </a:rPr>
              <a:t>EFECTOS PARENQUIMATOSOS</a:t>
            </a:r>
            <a:endParaRPr sz="1600">
              <a:solidFill>
                <a:srgbClr val="002060"/>
              </a:solidFill>
              <a:latin typeface="Montserrat" panose="00000500000000000000" pitchFamily="50" charset="0"/>
            </a:endParaRPr>
          </a:p>
        </p:txBody>
      </p:sp>
      <p:sp>
        <p:nvSpPr>
          <p:cNvPr id="10" name="Google Shape;275;p7"/>
          <p:cNvSpPr txBox="1"/>
          <p:nvPr/>
        </p:nvSpPr>
        <p:spPr>
          <a:xfrm>
            <a:off x="1453353" y="5036166"/>
            <a:ext cx="1699272" cy="1569620"/>
          </a:xfrm>
          <a:prstGeom prst="rect">
            <a:avLst/>
          </a:prstGeom>
          <a:solidFill>
            <a:schemeClr val="accent6"/>
          </a:solidFill>
          <a:ln w="9525"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endParaRPr sz="1600" dirty="0">
              <a:solidFill>
                <a:srgbClr val="002060"/>
              </a:solidFill>
              <a:latin typeface="Montserrat" panose="00000500000000000000" pitchFamily="50" charset="0"/>
              <a:ea typeface="Calibri"/>
              <a:cs typeface="Calibri"/>
              <a:sym typeface="Calibri"/>
            </a:endParaRPr>
          </a:p>
          <a:p>
            <a:pPr marL="0" marR="0" lvl="0" indent="0" algn="ctr" rtl="0">
              <a:spcBef>
                <a:spcPts val="0"/>
              </a:spcBef>
              <a:spcAft>
                <a:spcPts val="0"/>
              </a:spcAft>
              <a:buNone/>
            </a:pPr>
            <a:endParaRPr sz="1600" dirty="0">
              <a:solidFill>
                <a:srgbClr val="002060"/>
              </a:solidFill>
              <a:latin typeface="Montserrat" panose="00000500000000000000" pitchFamily="50" charset="0"/>
              <a:ea typeface="Calibri"/>
              <a:cs typeface="Calibri"/>
              <a:sym typeface="Calibri"/>
            </a:endParaRPr>
          </a:p>
          <a:p>
            <a:pPr marL="0" marR="0" lvl="0" indent="0" algn="ctr" rtl="0">
              <a:spcBef>
                <a:spcPts val="0"/>
              </a:spcBef>
              <a:spcAft>
                <a:spcPts val="0"/>
              </a:spcAft>
              <a:buNone/>
            </a:pPr>
            <a:r>
              <a:rPr lang="es-CO" sz="1600" b="1" dirty="0">
                <a:solidFill>
                  <a:srgbClr val="002060"/>
                </a:solidFill>
                <a:latin typeface="Montserrat" panose="00000500000000000000" pitchFamily="50" charset="0"/>
                <a:ea typeface="Calibri"/>
                <a:cs typeface="Calibri"/>
                <a:sym typeface="Calibri"/>
              </a:rPr>
              <a:t>SÍFILIS </a:t>
            </a:r>
            <a:endParaRPr sz="1600" dirty="0">
              <a:solidFill>
                <a:srgbClr val="002060"/>
              </a:solidFill>
              <a:latin typeface="Montserrat" panose="00000500000000000000" pitchFamily="50" charset="0"/>
            </a:endParaRPr>
          </a:p>
          <a:p>
            <a:pPr marL="0" marR="0" lvl="0" indent="0" algn="ctr" rtl="0">
              <a:spcBef>
                <a:spcPts val="0"/>
              </a:spcBef>
              <a:spcAft>
                <a:spcPts val="0"/>
              </a:spcAft>
              <a:buNone/>
            </a:pPr>
            <a:r>
              <a:rPr lang="es-CO" sz="1600" b="1" dirty="0">
                <a:solidFill>
                  <a:srgbClr val="002060"/>
                </a:solidFill>
                <a:latin typeface="Montserrat" panose="00000500000000000000" pitchFamily="50" charset="0"/>
                <a:ea typeface="Calibri"/>
                <a:cs typeface="Calibri"/>
                <a:sym typeface="Calibri"/>
              </a:rPr>
              <a:t>TERCIARIA </a:t>
            </a:r>
            <a:endParaRPr sz="1600" dirty="0">
              <a:solidFill>
                <a:srgbClr val="002060"/>
              </a:solidFill>
              <a:latin typeface="Montserrat" panose="00000500000000000000" pitchFamily="50" charset="0"/>
            </a:endParaRPr>
          </a:p>
          <a:p>
            <a:pPr marL="0" marR="0" lvl="0" indent="0" algn="ctr" rtl="0">
              <a:spcBef>
                <a:spcPts val="0"/>
              </a:spcBef>
              <a:spcAft>
                <a:spcPts val="0"/>
              </a:spcAft>
              <a:buNone/>
            </a:pPr>
            <a:endParaRPr sz="1600" dirty="0">
              <a:solidFill>
                <a:srgbClr val="002060"/>
              </a:solidFill>
              <a:latin typeface="Montserrat" panose="00000500000000000000" pitchFamily="50" charset="0"/>
              <a:ea typeface="Calibri"/>
              <a:cs typeface="Calibri"/>
              <a:sym typeface="Calibri"/>
            </a:endParaRPr>
          </a:p>
          <a:p>
            <a:pPr marL="0" marR="0" lvl="0" indent="0" algn="ctr" rtl="0">
              <a:spcBef>
                <a:spcPts val="0"/>
              </a:spcBef>
              <a:spcAft>
                <a:spcPts val="0"/>
              </a:spcAft>
              <a:buNone/>
            </a:pPr>
            <a:endParaRPr sz="1600" dirty="0">
              <a:solidFill>
                <a:srgbClr val="002060"/>
              </a:solidFill>
              <a:latin typeface="Montserrat" panose="00000500000000000000" pitchFamily="50" charset="0"/>
              <a:ea typeface="Calibri"/>
              <a:cs typeface="Calibri"/>
              <a:sym typeface="Calibri"/>
            </a:endParaRPr>
          </a:p>
        </p:txBody>
      </p:sp>
      <p:sp>
        <p:nvSpPr>
          <p:cNvPr id="11" name="Google Shape;276;p7"/>
          <p:cNvSpPr txBox="1"/>
          <p:nvPr/>
        </p:nvSpPr>
        <p:spPr>
          <a:xfrm>
            <a:off x="3369647" y="4897667"/>
            <a:ext cx="3298722" cy="1846619"/>
          </a:xfrm>
          <a:prstGeom prst="rect">
            <a:avLst/>
          </a:prstGeom>
          <a:solidFill>
            <a:srgbClr val="C55A1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endParaRPr sz="1600">
              <a:solidFill>
                <a:srgbClr val="002060"/>
              </a:solidFill>
              <a:latin typeface="Montserrat" panose="00000500000000000000" pitchFamily="50" charset="0"/>
              <a:ea typeface="Calibri"/>
              <a:cs typeface="Calibri"/>
              <a:sym typeface="Calibri"/>
            </a:endParaRPr>
          </a:p>
          <a:p>
            <a:pPr marL="0" marR="0" lvl="0" indent="0" algn="ctr" rtl="0">
              <a:spcBef>
                <a:spcPts val="0"/>
              </a:spcBef>
              <a:spcAft>
                <a:spcPts val="0"/>
              </a:spcAft>
              <a:buNone/>
            </a:pPr>
            <a:r>
              <a:rPr lang="es-CO" sz="1600">
                <a:solidFill>
                  <a:srgbClr val="002060"/>
                </a:solidFill>
                <a:latin typeface="Montserrat" panose="00000500000000000000" pitchFamily="50" charset="0"/>
                <a:ea typeface="Calibri"/>
                <a:cs typeface="Calibri"/>
                <a:sym typeface="Calibri"/>
              </a:rPr>
              <a:t>LESIONES GRANULOMATOSAS</a:t>
            </a:r>
            <a:endParaRPr sz="1600">
              <a:solidFill>
                <a:srgbClr val="002060"/>
              </a:solidFill>
              <a:latin typeface="Montserrat" panose="00000500000000000000" pitchFamily="50" charset="0"/>
            </a:endParaRPr>
          </a:p>
          <a:p>
            <a:pPr marL="0" marR="0" lvl="0" indent="0" algn="ctr" rtl="0">
              <a:spcBef>
                <a:spcPts val="0"/>
              </a:spcBef>
              <a:spcAft>
                <a:spcPts val="0"/>
              </a:spcAft>
              <a:buNone/>
            </a:pPr>
            <a:r>
              <a:rPr lang="es-CO" sz="1600">
                <a:solidFill>
                  <a:srgbClr val="002060"/>
                </a:solidFill>
                <a:latin typeface="Montserrat" panose="00000500000000000000" pitchFamily="50" charset="0"/>
                <a:ea typeface="Calibri"/>
                <a:cs typeface="Calibri"/>
                <a:sym typeface="Calibri"/>
              </a:rPr>
              <a:t>CARDIOVASCULARES</a:t>
            </a:r>
            <a:endParaRPr sz="1600">
              <a:solidFill>
                <a:srgbClr val="002060"/>
              </a:solidFill>
              <a:latin typeface="Montserrat" panose="00000500000000000000" pitchFamily="50" charset="0"/>
            </a:endParaRPr>
          </a:p>
          <a:p>
            <a:pPr marL="0" marR="0" lvl="0" indent="0" algn="ctr" rtl="0">
              <a:spcBef>
                <a:spcPts val="0"/>
              </a:spcBef>
              <a:spcAft>
                <a:spcPts val="0"/>
              </a:spcAft>
              <a:buNone/>
            </a:pPr>
            <a:r>
              <a:rPr lang="es-CO" sz="1600">
                <a:solidFill>
                  <a:srgbClr val="002060"/>
                </a:solidFill>
                <a:latin typeface="Montserrat" panose="00000500000000000000" pitchFamily="50" charset="0"/>
                <a:ea typeface="Calibri"/>
                <a:cs typeface="Calibri"/>
                <a:sym typeface="Calibri"/>
              </a:rPr>
              <a:t>NEUROSÍFILIS</a:t>
            </a:r>
            <a:endParaRPr sz="1600">
              <a:solidFill>
                <a:srgbClr val="002060"/>
              </a:solidFill>
              <a:latin typeface="Montserrat" panose="00000500000000000000" pitchFamily="50" charset="0"/>
            </a:endParaRPr>
          </a:p>
          <a:p>
            <a:pPr marL="0" marR="0" lvl="0" indent="0" algn="ctr" rtl="0">
              <a:spcBef>
                <a:spcPts val="0"/>
              </a:spcBef>
              <a:spcAft>
                <a:spcPts val="0"/>
              </a:spcAft>
              <a:buNone/>
            </a:pPr>
            <a:r>
              <a:rPr lang="es-CO" sz="1600">
                <a:solidFill>
                  <a:srgbClr val="002060"/>
                </a:solidFill>
                <a:latin typeface="Montserrat" panose="00000500000000000000" pitchFamily="50" charset="0"/>
                <a:ea typeface="Calibri"/>
                <a:cs typeface="Calibri"/>
                <a:sym typeface="Calibri"/>
              </a:rPr>
              <a:t>OFTALMOLÓGICOS</a:t>
            </a:r>
            <a:endParaRPr sz="1600">
              <a:solidFill>
                <a:srgbClr val="002060"/>
              </a:solidFill>
              <a:latin typeface="Montserrat" panose="00000500000000000000" pitchFamily="50" charset="0"/>
            </a:endParaRPr>
          </a:p>
          <a:p>
            <a:pPr marL="0" marR="0" lvl="0" indent="0" algn="ctr" rtl="0">
              <a:spcBef>
                <a:spcPts val="0"/>
              </a:spcBef>
              <a:spcAft>
                <a:spcPts val="0"/>
              </a:spcAft>
              <a:buNone/>
            </a:pPr>
            <a:r>
              <a:rPr lang="es-CO" sz="1600">
                <a:solidFill>
                  <a:srgbClr val="002060"/>
                </a:solidFill>
                <a:latin typeface="Montserrat" panose="00000500000000000000" pitchFamily="50" charset="0"/>
                <a:ea typeface="Calibri"/>
                <a:cs typeface="Calibri"/>
                <a:sym typeface="Calibri"/>
              </a:rPr>
              <a:t>Pupila de Argyll Robertson</a:t>
            </a:r>
            <a:endParaRPr sz="1600">
              <a:solidFill>
                <a:srgbClr val="002060"/>
              </a:solidFill>
              <a:latin typeface="Montserrat" panose="00000500000000000000" pitchFamily="50" charset="0"/>
            </a:endParaRPr>
          </a:p>
        </p:txBody>
      </p:sp>
      <p:grpSp>
        <p:nvGrpSpPr>
          <p:cNvPr id="12" name="Google Shape;277;p7"/>
          <p:cNvGrpSpPr/>
          <p:nvPr/>
        </p:nvGrpSpPr>
        <p:grpSpPr>
          <a:xfrm>
            <a:off x="6898266" y="600395"/>
            <a:ext cx="4848715" cy="5861522"/>
            <a:chOff x="6898266" y="616437"/>
            <a:chExt cx="4848715" cy="5861522"/>
          </a:xfrm>
        </p:grpSpPr>
        <p:pic>
          <p:nvPicPr>
            <p:cNvPr id="13" name="Google Shape;278;p7"/>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6898266" y="616437"/>
              <a:ext cx="2395999" cy="2237095"/>
            </a:xfrm>
            <a:prstGeom prst="rect">
              <a:avLst/>
            </a:prstGeom>
            <a:noFill/>
            <a:ln>
              <a:noFill/>
            </a:ln>
          </p:spPr>
        </p:pic>
        <p:pic>
          <p:nvPicPr>
            <p:cNvPr id="14" name="Google Shape;279;p7"/>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9441911" y="616437"/>
              <a:ext cx="2305070" cy="2211936"/>
            </a:xfrm>
            <a:prstGeom prst="rect">
              <a:avLst/>
            </a:prstGeom>
            <a:noFill/>
            <a:ln>
              <a:noFill/>
            </a:ln>
          </p:spPr>
        </p:pic>
        <p:pic>
          <p:nvPicPr>
            <p:cNvPr id="15" name="Google Shape;280;p7" descr="Imagen relacionada"/>
            <p:cNvPicPr preferRelativeResize="0"/>
            <p:nvPr/>
          </p:nvPicPr>
          <p:blipFill rotWithShape="1">
            <a:blip r:embed="rId4">
              <a:alphaModFix/>
            </a:blip>
            <a:srcRect/>
            <a:stretch/>
          </p:blipFill>
          <p:spPr>
            <a:xfrm>
              <a:off x="6898267" y="3012041"/>
              <a:ext cx="4848714" cy="3465918"/>
            </a:xfrm>
            <a:prstGeom prst="rect">
              <a:avLst/>
            </a:prstGeom>
            <a:noFill/>
            <a:ln>
              <a:noFill/>
            </a:ln>
          </p:spPr>
        </p:pic>
      </p:grpSp>
      <p:grpSp>
        <p:nvGrpSpPr>
          <p:cNvPr id="16" name="Google Shape;281;p7"/>
          <p:cNvGrpSpPr/>
          <p:nvPr/>
        </p:nvGrpSpPr>
        <p:grpSpPr>
          <a:xfrm>
            <a:off x="6894108" y="71501"/>
            <a:ext cx="4626480" cy="6591458"/>
            <a:chOff x="6978742" y="0"/>
            <a:chExt cx="5253574" cy="6987541"/>
          </a:xfrm>
        </p:grpSpPr>
        <p:pic>
          <p:nvPicPr>
            <p:cNvPr id="17" name="Google Shape;282;p7"/>
            <p:cNvPicPr preferRelativeResize="0"/>
            <p:nvPr/>
          </p:nvPicPr>
          <p:blipFill rotWithShape="1">
            <a:blip r:embed="rId5">
              <a:alphaModFix/>
            </a:blip>
            <a:srcRect/>
            <a:stretch/>
          </p:blipFill>
          <p:spPr>
            <a:xfrm>
              <a:off x="6978743" y="1970303"/>
              <a:ext cx="2716737" cy="3646146"/>
            </a:xfrm>
            <a:prstGeom prst="rect">
              <a:avLst/>
            </a:prstGeom>
            <a:noFill/>
            <a:ln>
              <a:noFill/>
            </a:ln>
          </p:spPr>
        </p:pic>
        <p:pic>
          <p:nvPicPr>
            <p:cNvPr id="18" name="Google Shape;283;p7"/>
            <p:cNvPicPr preferRelativeResize="0"/>
            <p:nvPr/>
          </p:nvPicPr>
          <p:blipFill rotWithShape="1">
            <a:blip r:embed="rId6">
              <a:alphaModFix/>
            </a:blip>
            <a:srcRect/>
            <a:stretch/>
          </p:blipFill>
          <p:spPr>
            <a:xfrm>
              <a:off x="6983957" y="0"/>
              <a:ext cx="2648187" cy="1977760"/>
            </a:xfrm>
            <a:prstGeom prst="rect">
              <a:avLst/>
            </a:prstGeom>
            <a:noFill/>
            <a:ln>
              <a:noFill/>
            </a:ln>
          </p:spPr>
        </p:pic>
        <p:pic>
          <p:nvPicPr>
            <p:cNvPr id="19" name="Google Shape;284;p7"/>
            <p:cNvPicPr preferRelativeResize="0"/>
            <p:nvPr/>
          </p:nvPicPr>
          <p:blipFill rotWithShape="1">
            <a:blip r:embed="rId7">
              <a:alphaModFix/>
            </a:blip>
            <a:srcRect/>
            <a:stretch/>
          </p:blipFill>
          <p:spPr>
            <a:xfrm>
              <a:off x="9601448" y="13733"/>
              <a:ext cx="2630868" cy="1956570"/>
            </a:xfrm>
            <a:prstGeom prst="rect">
              <a:avLst/>
            </a:prstGeom>
            <a:noFill/>
            <a:ln>
              <a:noFill/>
            </a:ln>
          </p:spPr>
        </p:pic>
        <p:pic>
          <p:nvPicPr>
            <p:cNvPr id="20" name="Google Shape;285;p7" descr="Resultado de imagen para condiloma sifilitico MUJER"/>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9695480" y="1970303"/>
              <a:ext cx="2526231" cy="3646146"/>
            </a:xfrm>
            <a:prstGeom prst="rect">
              <a:avLst/>
            </a:prstGeom>
            <a:noFill/>
            <a:ln>
              <a:noFill/>
            </a:ln>
          </p:spPr>
        </p:pic>
        <p:pic>
          <p:nvPicPr>
            <p:cNvPr id="21" name="Google Shape;286;p7"/>
            <p:cNvPicPr preferRelativeResize="0"/>
            <p:nvPr/>
          </p:nvPicPr>
          <p:blipFill rotWithShape="1">
            <a:blip r:embed="rId9" cstate="email">
              <a:alphaModFix/>
              <a:extLst>
                <a:ext uri="{28A0092B-C50C-407E-A947-70E740481C1C}">
                  <a14:useLocalDpi xmlns:a14="http://schemas.microsoft.com/office/drawing/2010/main"/>
                </a:ext>
              </a:extLst>
            </a:blip>
            <a:srcRect/>
            <a:stretch/>
          </p:blipFill>
          <p:spPr>
            <a:xfrm>
              <a:off x="9632144" y="5138508"/>
              <a:ext cx="2600172" cy="1847850"/>
            </a:xfrm>
            <a:prstGeom prst="rect">
              <a:avLst/>
            </a:prstGeom>
            <a:noFill/>
            <a:ln>
              <a:noFill/>
            </a:ln>
          </p:spPr>
        </p:pic>
        <p:pic>
          <p:nvPicPr>
            <p:cNvPr id="22" name="Google Shape;287;p7"/>
            <p:cNvPicPr preferRelativeResize="0"/>
            <p:nvPr/>
          </p:nvPicPr>
          <p:blipFill rotWithShape="1">
            <a:blip r:embed="rId10" cstate="email">
              <a:alphaModFix/>
              <a:extLst>
                <a:ext uri="{28A0092B-C50C-407E-A947-70E740481C1C}">
                  <a14:useLocalDpi xmlns:a14="http://schemas.microsoft.com/office/drawing/2010/main"/>
                </a:ext>
              </a:extLst>
            </a:blip>
            <a:srcRect/>
            <a:stretch/>
          </p:blipFill>
          <p:spPr>
            <a:xfrm>
              <a:off x="6978742" y="5139691"/>
              <a:ext cx="2685070" cy="1847850"/>
            </a:xfrm>
            <a:prstGeom prst="rect">
              <a:avLst/>
            </a:prstGeom>
            <a:noFill/>
            <a:ln>
              <a:noFill/>
            </a:ln>
          </p:spPr>
        </p:pic>
      </p:grpSp>
      <p:pic>
        <p:nvPicPr>
          <p:cNvPr id="23" name="Google Shape;288;p7" descr="Resultado de imagen para PRUEBAS SEROLÓGICAS SIFILIS"/>
          <p:cNvPicPr preferRelativeResize="0"/>
          <p:nvPr/>
        </p:nvPicPr>
        <p:blipFill rotWithShape="1">
          <a:blip r:embed="rId11" cstate="email">
            <a:alphaModFix/>
            <a:extLst>
              <a:ext uri="{28A0092B-C50C-407E-A947-70E740481C1C}">
                <a14:useLocalDpi xmlns:a14="http://schemas.microsoft.com/office/drawing/2010/main"/>
              </a:ext>
            </a:extLst>
          </a:blip>
          <a:srcRect/>
          <a:stretch/>
        </p:blipFill>
        <p:spPr>
          <a:xfrm>
            <a:off x="7023246" y="1455360"/>
            <a:ext cx="4848714" cy="3935504"/>
          </a:xfrm>
          <a:prstGeom prst="rect">
            <a:avLst/>
          </a:prstGeom>
          <a:noFill/>
          <a:ln>
            <a:noFill/>
          </a:ln>
        </p:spPr>
      </p:pic>
      <p:sp>
        <p:nvSpPr>
          <p:cNvPr id="24" name="Google Shape;289;p7"/>
          <p:cNvSpPr txBox="1"/>
          <p:nvPr/>
        </p:nvSpPr>
        <p:spPr>
          <a:xfrm>
            <a:off x="1453353" y="3587760"/>
            <a:ext cx="1699272" cy="1077178"/>
          </a:xfrm>
          <a:prstGeom prst="rect">
            <a:avLst/>
          </a:prstGeom>
          <a:solidFill>
            <a:schemeClr val="accent6"/>
          </a:solidFill>
          <a:ln w="9525"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endParaRPr sz="1600" b="1" dirty="0">
              <a:solidFill>
                <a:srgbClr val="002060"/>
              </a:solidFill>
              <a:latin typeface="Montserrat" panose="00000500000000000000" pitchFamily="50" charset="0"/>
              <a:ea typeface="Calibri"/>
              <a:cs typeface="Calibri"/>
              <a:sym typeface="Calibri"/>
            </a:endParaRPr>
          </a:p>
          <a:p>
            <a:pPr marL="0" marR="0" lvl="0" indent="0" algn="ctr" rtl="0">
              <a:spcBef>
                <a:spcPts val="0"/>
              </a:spcBef>
              <a:spcAft>
                <a:spcPts val="0"/>
              </a:spcAft>
              <a:buNone/>
            </a:pPr>
            <a:r>
              <a:rPr lang="es-CO" sz="1600" b="1" dirty="0">
                <a:solidFill>
                  <a:srgbClr val="002060"/>
                </a:solidFill>
                <a:latin typeface="Montserrat" panose="00000500000000000000" pitchFamily="50" charset="0"/>
                <a:ea typeface="Calibri"/>
                <a:cs typeface="Calibri"/>
                <a:sym typeface="Calibri"/>
              </a:rPr>
              <a:t>SÍFILIS </a:t>
            </a:r>
            <a:endParaRPr sz="1600" dirty="0">
              <a:solidFill>
                <a:srgbClr val="002060"/>
              </a:solidFill>
              <a:latin typeface="Montserrat" panose="00000500000000000000" pitchFamily="50" charset="0"/>
            </a:endParaRPr>
          </a:p>
          <a:p>
            <a:pPr marL="0" marR="0" lvl="0" indent="0" algn="ctr" rtl="0">
              <a:spcBef>
                <a:spcPts val="0"/>
              </a:spcBef>
              <a:spcAft>
                <a:spcPts val="0"/>
              </a:spcAft>
              <a:buNone/>
            </a:pPr>
            <a:r>
              <a:rPr lang="es-CO" sz="1600" b="1" dirty="0">
                <a:solidFill>
                  <a:srgbClr val="002060"/>
                </a:solidFill>
                <a:latin typeface="Montserrat" panose="00000500000000000000" pitchFamily="50" charset="0"/>
                <a:ea typeface="Calibri"/>
                <a:cs typeface="Calibri"/>
                <a:sym typeface="Calibri"/>
              </a:rPr>
              <a:t>LATENTE</a:t>
            </a:r>
            <a:endParaRPr sz="1600" dirty="0">
              <a:solidFill>
                <a:srgbClr val="002060"/>
              </a:solidFill>
              <a:latin typeface="Montserrat" panose="00000500000000000000" pitchFamily="50" charset="0"/>
            </a:endParaRPr>
          </a:p>
          <a:p>
            <a:pPr marL="0" marR="0" lvl="0" indent="0" algn="ctr" rtl="0">
              <a:spcBef>
                <a:spcPts val="0"/>
              </a:spcBef>
              <a:spcAft>
                <a:spcPts val="0"/>
              </a:spcAft>
              <a:buNone/>
            </a:pPr>
            <a:endParaRPr sz="1600" dirty="0">
              <a:solidFill>
                <a:srgbClr val="002060"/>
              </a:solidFill>
              <a:latin typeface="Montserrat" panose="00000500000000000000" pitchFamily="50" charset="0"/>
              <a:ea typeface="Calibri"/>
              <a:cs typeface="Calibri"/>
              <a:sym typeface="Calibri"/>
            </a:endParaRPr>
          </a:p>
        </p:txBody>
      </p:sp>
      <p:sp>
        <p:nvSpPr>
          <p:cNvPr id="25" name="Google Shape;290;p7"/>
          <p:cNvSpPr txBox="1"/>
          <p:nvPr/>
        </p:nvSpPr>
        <p:spPr>
          <a:xfrm>
            <a:off x="3374006" y="3587760"/>
            <a:ext cx="3298722" cy="1077178"/>
          </a:xfrm>
          <a:prstGeom prst="rect">
            <a:avLst/>
          </a:prstGeom>
          <a:solidFill>
            <a:srgbClr val="F4B08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1600" dirty="0">
                <a:solidFill>
                  <a:srgbClr val="002060"/>
                </a:solidFill>
                <a:latin typeface="Montserrat" panose="00000500000000000000" pitchFamily="50" charset="0"/>
                <a:ea typeface="Calibri"/>
                <a:cs typeface="Calibri"/>
                <a:sym typeface="Calibri"/>
              </a:rPr>
              <a:t>PRECOZ: RECAÍDA DE SÍFILIS SECUNDARIA</a:t>
            </a:r>
            <a:endParaRPr sz="1600" dirty="0">
              <a:solidFill>
                <a:srgbClr val="002060"/>
              </a:solidFill>
              <a:latin typeface="Montserrat" panose="00000500000000000000" pitchFamily="50" charset="0"/>
            </a:endParaRPr>
          </a:p>
          <a:p>
            <a:pPr marL="0" marR="0" lvl="0" indent="0" algn="ctr" rtl="0">
              <a:spcBef>
                <a:spcPts val="0"/>
              </a:spcBef>
              <a:spcAft>
                <a:spcPts val="0"/>
              </a:spcAft>
              <a:buNone/>
            </a:pPr>
            <a:r>
              <a:rPr lang="es-CO" sz="1600" dirty="0">
                <a:solidFill>
                  <a:srgbClr val="002060"/>
                </a:solidFill>
                <a:latin typeface="Montserrat" panose="00000500000000000000" pitchFamily="50" charset="0"/>
                <a:ea typeface="Calibri"/>
                <a:cs typeface="Calibri"/>
                <a:sym typeface="Calibri"/>
              </a:rPr>
              <a:t>TARDÍA: ASINTOMÁTICA</a:t>
            </a:r>
            <a:endParaRPr sz="1600" b="1" u="sng" dirty="0">
              <a:solidFill>
                <a:srgbClr val="002060"/>
              </a:solidFill>
              <a:latin typeface="Montserrat" panose="00000500000000000000" pitchFamily="50" charset="0"/>
              <a:ea typeface="Calibri"/>
              <a:cs typeface="Calibri"/>
              <a:sym typeface="Calibri"/>
            </a:endParaRPr>
          </a:p>
          <a:p>
            <a:pPr marL="0" marR="0" lvl="0" indent="0" algn="ctr" rtl="0">
              <a:spcBef>
                <a:spcPts val="0"/>
              </a:spcBef>
              <a:spcAft>
                <a:spcPts val="0"/>
              </a:spcAft>
              <a:buNone/>
            </a:pPr>
            <a:r>
              <a:rPr lang="es-CO" sz="1600" b="1" u="sng" dirty="0">
                <a:solidFill>
                  <a:srgbClr val="002060"/>
                </a:solidFill>
                <a:latin typeface="Montserrat" panose="00000500000000000000" pitchFamily="50" charset="0"/>
                <a:ea typeface="Calibri"/>
                <a:cs typeface="Calibri"/>
                <a:sym typeface="Calibri"/>
              </a:rPr>
              <a:t>DIAGNÓSTICO SEROLÓGICO</a:t>
            </a:r>
            <a:endParaRPr sz="1600" dirty="0">
              <a:solidFill>
                <a:srgbClr val="002060"/>
              </a:solidFill>
              <a:latin typeface="Montserrat" panose="00000500000000000000" pitchFamily="50" charset="0"/>
              <a:ea typeface="Calibri"/>
              <a:cs typeface="Calibri"/>
              <a:sym typeface="Calibri"/>
            </a:endParaRPr>
          </a:p>
        </p:txBody>
      </p:sp>
      <p:grpSp>
        <p:nvGrpSpPr>
          <p:cNvPr id="26" name="Google Shape;291;p7"/>
          <p:cNvGrpSpPr/>
          <p:nvPr/>
        </p:nvGrpSpPr>
        <p:grpSpPr>
          <a:xfrm>
            <a:off x="7124900" y="1063708"/>
            <a:ext cx="4622081" cy="4720324"/>
            <a:chOff x="425767" y="1705225"/>
            <a:chExt cx="4961878" cy="5142752"/>
          </a:xfrm>
        </p:grpSpPr>
        <p:pic>
          <p:nvPicPr>
            <p:cNvPr id="27" name="Google Shape;292;p7"/>
            <p:cNvPicPr preferRelativeResize="0"/>
            <p:nvPr/>
          </p:nvPicPr>
          <p:blipFill rotWithShape="1">
            <a:blip r:embed="rId12">
              <a:alphaModFix/>
            </a:blip>
            <a:srcRect/>
            <a:stretch/>
          </p:blipFill>
          <p:spPr>
            <a:xfrm>
              <a:off x="434864" y="4081409"/>
              <a:ext cx="4952781" cy="2766568"/>
            </a:xfrm>
            <a:prstGeom prst="rect">
              <a:avLst/>
            </a:prstGeom>
            <a:noFill/>
            <a:ln>
              <a:noFill/>
            </a:ln>
          </p:spPr>
        </p:pic>
        <p:pic>
          <p:nvPicPr>
            <p:cNvPr id="28" name="Google Shape;293;p7"/>
            <p:cNvPicPr preferRelativeResize="0"/>
            <p:nvPr/>
          </p:nvPicPr>
          <p:blipFill rotWithShape="1">
            <a:blip r:embed="rId13" cstate="email">
              <a:alphaModFix/>
              <a:extLst>
                <a:ext uri="{28A0092B-C50C-407E-A947-70E740481C1C}">
                  <a14:useLocalDpi xmlns:a14="http://schemas.microsoft.com/office/drawing/2010/main"/>
                </a:ext>
              </a:extLst>
            </a:blip>
            <a:srcRect/>
            <a:stretch/>
          </p:blipFill>
          <p:spPr>
            <a:xfrm>
              <a:off x="425767" y="1705225"/>
              <a:ext cx="3228975" cy="2400300"/>
            </a:xfrm>
            <a:prstGeom prst="rect">
              <a:avLst/>
            </a:prstGeom>
            <a:noFill/>
            <a:ln>
              <a:noFill/>
            </a:ln>
          </p:spPr>
        </p:pic>
        <p:pic>
          <p:nvPicPr>
            <p:cNvPr id="29" name="Google Shape;294;p7"/>
            <p:cNvPicPr preferRelativeResize="0"/>
            <p:nvPr/>
          </p:nvPicPr>
          <p:blipFill rotWithShape="1">
            <a:blip r:embed="rId14" cstate="email">
              <a:alphaModFix/>
              <a:extLst>
                <a:ext uri="{28A0092B-C50C-407E-A947-70E740481C1C}">
                  <a14:useLocalDpi xmlns:a14="http://schemas.microsoft.com/office/drawing/2010/main"/>
                </a:ext>
              </a:extLst>
            </a:blip>
            <a:srcRect/>
            <a:stretch/>
          </p:blipFill>
          <p:spPr>
            <a:xfrm>
              <a:off x="3083837" y="1726897"/>
              <a:ext cx="2299650" cy="2376184"/>
            </a:xfrm>
            <a:prstGeom prst="rect">
              <a:avLst/>
            </a:prstGeom>
            <a:noFill/>
            <a:ln>
              <a:noFill/>
            </a:ln>
          </p:spPr>
        </p:pic>
      </p:grpSp>
    </p:spTree>
    <p:extLst>
      <p:ext uri="{BB962C8B-B14F-4D97-AF65-F5344CB8AC3E}">
        <p14:creationId xmlns:p14="http://schemas.microsoft.com/office/powerpoint/2010/main" val="235116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12"/>
                                        </p:tgtEl>
                                      </p:cBhvr>
                                    </p:animEffect>
                                    <p:set>
                                      <p:cBhvr>
                                        <p:cTn id="18" dur="1" fill="hold">
                                          <p:stCondLst>
                                            <p:cond delay="50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par>
                                <p:cTn id="27" presetID="10"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16"/>
                                        </p:tgtEl>
                                      </p:cBhvr>
                                    </p:animEffect>
                                    <p:set>
                                      <p:cBhvr>
                                        <p:cTn id="34" dur="1" fill="hold">
                                          <p:stCondLst>
                                            <p:cond delay="500"/>
                                          </p:stCondLst>
                                        </p:cTn>
                                        <p:tgtEl>
                                          <p:spTgt spid="1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par>
                                <p:cTn id="40" presetID="10" presetClass="entr" presetSubtype="0"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par>
                                <p:cTn id="43" presetID="10" presetClass="entr" presetSubtype="0"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nodeType="clickEffect">
                                  <p:stCondLst>
                                    <p:cond delay="0"/>
                                  </p:stCondLst>
                                  <p:childTnLst>
                                    <p:animEffect transition="out" filter="fade">
                                      <p:cBhvr>
                                        <p:cTn id="49" dur="500"/>
                                        <p:tgtEl>
                                          <p:spTgt spid="23"/>
                                        </p:tgtEl>
                                      </p:cBhvr>
                                    </p:animEffect>
                                    <p:set>
                                      <p:cBhvr>
                                        <p:cTn id="50" dur="1" fill="hold">
                                          <p:stCondLst>
                                            <p:cond delay="500"/>
                                          </p:stCondLst>
                                        </p:cTn>
                                        <p:tgtEl>
                                          <p:spTgt spid="23"/>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par>
                                <p:cTn id="56" presetID="10" presetClass="entr" presetSubtype="0" fill="hold"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500"/>
                                        <p:tgtEl>
                                          <p:spTgt spid="10"/>
                                        </p:tgtEl>
                                      </p:cBhvr>
                                    </p:animEffect>
                                  </p:childTnLst>
                                </p:cTn>
                              </p:par>
                              <p:par>
                                <p:cTn id="59" presetID="10" presetClass="entr" presetSubtype="0" fill="hold"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98421"/>
            <a:ext cx="10515600" cy="1325563"/>
          </a:xfrm>
        </p:spPr>
        <p:txBody>
          <a:bodyPr vert="horz" lIns="91440" tIns="45720" rIns="91440" bIns="45720" rtlCol="0" anchor="ctr">
            <a:normAutofit/>
          </a:bodyPr>
          <a:lstStyle/>
          <a:p>
            <a:r>
              <a:rPr lang="es-CO" b="0" dirty="0">
                <a:latin typeface="Montserrat" panose="00000500000000000000" pitchFamily="50" charset="0"/>
              </a:rPr>
              <a:t>Sífilis gestacional</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525310" y="1842255"/>
            <a:ext cx="6507805" cy="3659189"/>
          </a:xfrm>
        </p:spPr>
        <p:txBody>
          <a:bodyPr>
            <a:normAutofit/>
          </a:bodyPr>
          <a:lstStyle/>
          <a:p>
            <a:pPr marL="0" indent="0">
              <a:lnSpc>
                <a:spcPct val="100000"/>
              </a:lnSpc>
              <a:buNone/>
            </a:pPr>
            <a:r>
              <a:rPr lang="es-CO" sz="2400" dirty="0">
                <a:solidFill>
                  <a:srgbClr val="002060"/>
                </a:solidFill>
                <a:latin typeface="Montserrat" panose="00000500000000000000" pitchFamily="50" charset="0"/>
              </a:rPr>
              <a:t>Transmisión transplacentaria: </a:t>
            </a:r>
          </a:p>
          <a:p>
            <a:pPr>
              <a:lnSpc>
                <a:spcPct val="100000"/>
              </a:lnSpc>
            </a:pPr>
            <a:r>
              <a:rPr lang="es-CO" sz="2400" dirty="0">
                <a:solidFill>
                  <a:srgbClr val="002060"/>
                </a:solidFill>
                <a:latin typeface="Montserrat" panose="00000500000000000000" pitchFamily="50" charset="0"/>
              </a:rPr>
              <a:t>A partir de las 9 semanas de gestación: Habitualmente 16 – 28 ss.</a:t>
            </a:r>
          </a:p>
          <a:p>
            <a:pPr>
              <a:lnSpc>
                <a:spcPct val="100000"/>
              </a:lnSpc>
            </a:pPr>
            <a:r>
              <a:rPr lang="es-CO" sz="2400" dirty="0">
                <a:solidFill>
                  <a:srgbClr val="002060"/>
                </a:solidFill>
                <a:latin typeface="Montserrat" panose="00000500000000000000" pitchFamily="50" charset="0"/>
              </a:rPr>
              <a:t>Mayor en sífilis temprana. </a:t>
            </a:r>
          </a:p>
          <a:p>
            <a:pPr>
              <a:lnSpc>
                <a:spcPct val="100000"/>
              </a:lnSpc>
            </a:pPr>
            <a:r>
              <a:rPr lang="es-CO" sz="2400" dirty="0">
                <a:solidFill>
                  <a:srgbClr val="002060"/>
                </a:solidFill>
                <a:latin typeface="Montserrat" panose="00000500000000000000" pitchFamily="50" charset="0"/>
              </a:rPr>
              <a:t>NO se transmite por la lactancia materna excepto si hay lesión infecciosa la mama.</a:t>
            </a:r>
          </a:p>
          <a:p>
            <a:pPr>
              <a:lnSpc>
                <a:spcPct val="100000"/>
              </a:lnSpc>
            </a:pPr>
            <a:endParaRPr lang="es-CO" sz="2400" dirty="0">
              <a:solidFill>
                <a:srgbClr val="002060"/>
              </a:solidFill>
              <a:latin typeface="Montserrat" panose="00000500000000000000" pitchFamily="50" charset="0"/>
            </a:endParaRPr>
          </a:p>
        </p:txBody>
      </p:sp>
      <p:grpSp>
        <p:nvGrpSpPr>
          <p:cNvPr id="5" name="Google Shape;304;p8"/>
          <p:cNvGrpSpPr/>
          <p:nvPr/>
        </p:nvGrpSpPr>
        <p:grpSpPr>
          <a:xfrm>
            <a:off x="1621433" y="1423984"/>
            <a:ext cx="2677886" cy="2577874"/>
            <a:chOff x="7145655" y="1004888"/>
            <a:chExt cx="5046345" cy="5172075"/>
          </a:xfrm>
        </p:grpSpPr>
        <p:pic>
          <p:nvPicPr>
            <p:cNvPr id="6" name="Google Shape;305;p8" descr="Resultado de imagen para sifilis embarazo"/>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7145655" y="1004888"/>
              <a:ext cx="5046345" cy="5172075"/>
            </a:xfrm>
            <a:prstGeom prst="rect">
              <a:avLst/>
            </a:prstGeom>
            <a:noFill/>
            <a:ln>
              <a:noFill/>
            </a:ln>
          </p:spPr>
        </p:pic>
        <p:pic>
          <p:nvPicPr>
            <p:cNvPr id="7" name="Google Shape;306;p8" descr="Resultado de imagen para sifilis embarazo"/>
            <p:cNvPicPr preferRelativeResize="0"/>
            <p:nvPr/>
          </p:nvPicPr>
          <p:blipFill rotWithShape="1">
            <a:blip r:embed="rId3" cstate="email">
              <a:alphaModFix amt="15000"/>
              <a:extLst>
                <a:ext uri="{28A0092B-C50C-407E-A947-70E740481C1C}">
                  <a14:useLocalDpi xmlns:a14="http://schemas.microsoft.com/office/drawing/2010/main"/>
                </a:ext>
              </a:extLst>
            </a:blip>
            <a:srcRect/>
            <a:stretch/>
          </p:blipFill>
          <p:spPr>
            <a:xfrm rot="10800000">
              <a:off x="8641393" y="5211906"/>
              <a:ext cx="883607" cy="605899"/>
            </a:xfrm>
            <a:prstGeom prst="rect">
              <a:avLst/>
            </a:prstGeom>
            <a:noFill/>
            <a:ln>
              <a:noFill/>
            </a:ln>
          </p:spPr>
        </p:pic>
      </p:grpSp>
    </p:spTree>
    <p:extLst>
      <p:ext uri="{BB962C8B-B14F-4D97-AF65-F5344CB8AC3E}">
        <p14:creationId xmlns:p14="http://schemas.microsoft.com/office/powerpoint/2010/main" val="4156436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64220"/>
            <a:ext cx="10515600" cy="1325563"/>
          </a:xfrm>
        </p:spPr>
        <p:txBody>
          <a:bodyPr/>
          <a:lstStyle/>
          <a:p>
            <a:r>
              <a:rPr lang="es-CO" b="0" dirty="0">
                <a:latin typeface="Montserrat" panose="00000500000000000000" pitchFamily="50" charset="0"/>
              </a:rPr>
              <a:t>Desenlaces fetales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456604"/>
            <a:ext cx="10667997" cy="2090392"/>
          </a:xfrm>
        </p:spPr>
        <p:txBody>
          <a:bodyPr>
            <a:normAutofit/>
          </a:bodyPr>
          <a:lstStyle/>
          <a:p>
            <a:r>
              <a:rPr lang="es-CO" dirty="0">
                <a:solidFill>
                  <a:srgbClr val="002060"/>
                </a:solidFill>
                <a:latin typeface="Montserrat" panose="00000500000000000000" pitchFamily="50" charset="0"/>
              </a:rPr>
              <a:t>Óbito fetal: 21%.</a:t>
            </a:r>
          </a:p>
          <a:p>
            <a:r>
              <a:rPr lang="es-CO" dirty="0">
                <a:solidFill>
                  <a:srgbClr val="002060"/>
                </a:solidFill>
                <a:latin typeface="Montserrat" panose="00000500000000000000" pitchFamily="50" charset="0"/>
              </a:rPr>
              <a:t>Parto pretérmino: 6%.</a:t>
            </a:r>
          </a:p>
          <a:p>
            <a:r>
              <a:rPr lang="es-CO" dirty="0">
                <a:solidFill>
                  <a:srgbClr val="002060"/>
                </a:solidFill>
                <a:latin typeface="Montserrat" panose="00000500000000000000" pitchFamily="50" charset="0"/>
              </a:rPr>
              <a:t>Muerte neonatal: 9%.</a:t>
            </a:r>
          </a:p>
          <a:p>
            <a:r>
              <a:rPr lang="es-CO" dirty="0">
                <a:solidFill>
                  <a:srgbClr val="002060"/>
                </a:solidFill>
                <a:latin typeface="Montserrat" panose="00000500000000000000" pitchFamily="50" charset="0"/>
              </a:rPr>
              <a:t>Bajo peso al nacer.</a:t>
            </a:r>
          </a:p>
          <a:p>
            <a:r>
              <a:rPr lang="es-CO" dirty="0">
                <a:solidFill>
                  <a:srgbClr val="002060"/>
                </a:solidFill>
                <a:latin typeface="Montserrat" panose="00000500000000000000" pitchFamily="50" charset="0"/>
              </a:rPr>
              <a:t>Infección neonatal.</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990667" y="2529748"/>
            <a:ext cx="3705089" cy="2281583"/>
          </a:xfrm>
        </p:spPr>
        <p:txBody>
          <a:bodyPr/>
          <a:lstStyle/>
          <a:p>
            <a:r>
              <a:rPr lang="es-CO" dirty="0">
                <a:solidFill>
                  <a:srgbClr val="002060"/>
                </a:solidFill>
                <a:latin typeface="Montserrat" panose="00000500000000000000" pitchFamily="50" charset="0"/>
              </a:rPr>
              <a:t>Trastornos neonatales: sordera, déficit neurológico, retraso del crecimiento y deformidades óseas. </a:t>
            </a:r>
          </a:p>
          <a:p>
            <a:endParaRPr lang="es-CO" dirty="0">
              <a:solidFill>
                <a:srgbClr val="002060"/>
              </a:solidFill>
              <a:latin typeface="Montserrat" panose="00000500000000000000" pitchFamily="50" charset="0"/>
            </a:endParaRPr>
          </a:p>
        </p:txBody>
      </p:sp>
      <p:pic>
        <p:nvPicPr>
          <p:cNvPr id="5" name="Google Shape;315;p9"/>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8900808" y="603540"/>
            <a:ext cx="3187863" cy="2603310"/>
          </a:xfrm>
          <a:prstGeom prst="rect">
            <a:avLst/>
          </a:prstGeom>
          <a:noFill/>
          <a:ln>
            <a:noFill/>
          </a:ln>
        </p:spPr>
      </p:pic>
      <p:pic>
        <p:nvPicPr>
          <p:cNvPr id="6" name="Google Shape;316;p9"/>
          <p:cNvPicPr preferRelativeResize="0"/>
          <p:nvPr/>
        </p:nvPicPr>
        <p:blipFill rotWithShape="1">
          <a:blip r:embed="rId3">
            <a:alphaModFix/>
          </a:blip>
          <a:srcRect/>
          <a:stretch/>
        </p:blipFill>
        <p:spPr>
          <a:xfrm>
            <a:off x="8900808" y="3670540"/>
            <a:ext cx="3187863" cy="2281583"/>
          </a:xfrm>
          <a:prstGeom prst="rect">
            <a:avLst/>
          </a:prstGeom>
          <a:noFill/>
          <a:ln>
            <a:noFill/>
          </a:ln>
        </p:spPr>
      </p:pic>
    </p:spTree>
    <p:extLst>
      <p:ext uri="{BB962C8B-B14F-4D97-AF65-F5344CB8AC3E}">
        <p14:creationId xmlns:p14="http://schemas.microsoft.com/office/powerpoint/2010/main" val="3183729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01334" y="365125"/>
            <a:ext cx="7069351" cy="1325563"/>
          </a:xfrm>
        </p:spPr>
        <p:txBody>
          <a:bodyPr>
            <a:normAutofit/>
          </a:bodyPr>
          <a:lstStyle/>
          <a:p>
            <a:pPr algn="ctr"/>
            <a:r>
              <a:rPr lang="es-CO" b="0" dirty="0">
                <a:latin typeface="Montserrat" panose="00000500000000000000" pitchFamily="50" charset="0"/>
              </a:rPr>
              <a:t>Riesgo de transmisión según </a:t>
            </a:r>
            <a:r>
              <a:rPr lang="es-CO" b="0" dirty="0" err="1">
                <a:latin typeface="Montserrat" panose="00000500000000000000" pitchFamily="50" charset="0"/>
              </a:rPr>
              <a:t>estadío</a:t>
            </a:r>
            <a:r>
              <a:rPr lang="es-CO" b="0" dirty="0">
                <a:latin typeface="Montserrat" panose="00000500000000000000" pitchFamily="50" charset="0"/>
              </a:rPr>
              <a:t> clínico </a:t>
            </a:r>
          </a:p>
        </p:txBody>
      </p:sp>
      <p:grpSp>
        <p:nvGrpSpPr>
          <p:cNvPr id="28" name="Google Shape;322;p10"/>
          <p:cNvGrpSpPr/>
          <p:nvPr/>
        </p:nvGrpSpPr>
        <p:grpSpPr>
          <a:xfrm>
            <a:off x="1654474" y="1972479"/>
            <a:ext cx="8486318" cy="2090392"/>
            <a:chOff x="588" y="372453"/>
            <a:chExt cx="8060923" cy="2386456"/>
          </a:xfrm>
        </p:grpSpPr>
        <p:sp>
          <p:nvSpPr>
            <p:cNvPr id="29" name="Google Shape;323;p10"/>
            <p:cNvSpPr/>
            <p:nvPr/>
          </p:nvSpPr>
          <p:spPr>
            <a:xfrm>
              <a:off x="588" y="372453"/>
              <a:ext cx="2121295" cy="1060647"/>
            </a:xfrm>
            <a:prstGeom prst="roundRect">
              <a:avLst>
                <a:gd name="adj" fmla="val 10000"/>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latin typeface="Montserrat" panose="00000500000000000000" pitchFamily="50" charset="0"/>
              </a:endParaRPr>
            </a:p>
          </p:txBody>
        </p:sp>
        <p:sp>
          <p:nvSpPr>
            <p:cNvPr id="30" name="Google Shape;324;p10"/>
            <p:cNvSpPr txBox="1"/>
            <p:nvPr/>
          </p:nvSpPr>
          <p:spPr>
            <a:xfrm>
              <a:off x="31653" y="403518"/>
              <a:ext cx="2059165" cy="998517"/>
            </a:xfrm>
            <a:prstGeom prst="rect">
              <a:avLst/>
            </a:prstGeom>
            <a:noFill/>
            <a:ln>
              <a:noFill/>
            </a:ln>
          </p:spPr>
          <p:txBody>
            <a:bodyPr spcFirstLastPara="1" wrap="square" lIns="55225" tIns="36825" rIns="55225" bIns="36825" anchor="ctr" anchorCtr="0">
              <a:noAutofit/>
            </a:bodyPr>
            <a:lstStyle/>
            <a:p>
              <a:pPr marL="0" marR="0" lvl="0" indent="0" algn="ctr" rtl="0">
                <a:lnSpc>
                  <a:spcPct val="90000"/>
                </a:lnSpc>
                <a:spcBef>
                  <a:spcPts val="0"/>
                </a:spcBef>
                <a:spcAft>
                  <a:spcPts val="0"/>
                </a:spcAft>
                <a:buClr>
                  <a:schemeClr val="lt1"/>
                </a:buClr>
                <a:buSzPts val="2900"/>
                <a:buFont typeface="Calibri"/>
                <a:buNone/>
              </a:pPr>
              <a:r>
                <a:rPr lang="es-CO" sz="2400" dirty="0">
                  <a:solidFill>
                    <a:schemeClr val="lt1"/>
                  </a:solidFill>
                  <a:latin typeface="Montserrat" panose="00000500000000000000" pitchFamily="50" charset="0"/>
                  <a:ea typeface="Calibri"/>
                  <a:cs typeface="Calibri"/>
                  <a:sym typeface="Calibri"/>
                </a:rPr>
                <a:t>Sífilis primaria</a:t>
              </a:r>
              <a:endParaRPr sz="1400" dirty="0">
                <a:latin typeface="Montserrat" panose="00000500000000000000" pitchFamily="50" charset="0"/>
              </a:endParaRPr>
            </a:p>
          </p:txBody>
        </p:sp>
        <p:sp>
          <p:nvSpPr>
            <p:cNvPr id="31" name="Google Shape;325;p10"/>
            <p:cNvSpPr/>
            <p:nvPr/>
          </p:nvSpPr>
          <p:spPr>
            <a:xfrm>
              <a:off x="212718" y="1433101"/>
              <a:ext cx="212129" cy="795485"/>
            </a:xfrm>
            <a:custGeom>
              <a:avLst/>
              <a:gdLst/>
              <a:ahLst/>
              <a:cxnLst/>
              <a:rect l="l" t="t" r="r" b="b"/>
              <a:pathLst>
                <a:path w="120000" h="120000" extrusionOk="0">
                  <a:moveTo>
                    <a:pt x="0" y="0"/>
                  </a:moveTo>
                  <a:lnTo>
                    <a:pt x="0" y="120000"/>
                  </a:lnTo>
                  <a:lnTo>
                    <a:pt x="120000" y="120000"/>
                  </a:lnTo>
                </a:path>
              </a:pathLst>
            </a:custGeom>
            <a:noFill/>
            <a:ln w="12700" cap="flat" cmpd="sng">
              <a:solidFill>
                <a:schemeClr val="accent3"/>
              </a:solidFill>
              <a:prstDash val="solid"/>
              <a:miter lim="800000"/>
              <a:headEnd type="none" w="sm" len="sm"/>
              <a:tailEnd type="none" w="sm" len="sm"/>
            </a:ln>
          </p:spPr>
        </p:sp>
        <p:sp>
          <p:nvSpPr>
            <p:cNvPr id="32" name="Google Shape;326;p10"/>
            <p:cNvSpPr/>
            <p:nvPr/>
          </p:nvSpPr>
          <p:spPr>
            <a:xfrm>
              <a:off x="424847" y="1698262"/>
              <a:ext cx="1697036" cy="1060647"/>
            </a:xfrm>
            <a:prstGeom prst="roundRect">
              <a:avLst>
                <a:gd name="adj" fmla="val 10000"/>
              </a:avLst>
            </a:prstGeom>
            <a:solidFill>
              <a:schemeClr val="lt1">
                <a:alpha val="89803"/>
              </a:schemeClr>
            </a:solid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latin typeface="Montserrat" panose="00000500000000000000" pitchFamily="50" charset="0"/>
              </a:endParaRPr>
            </a:p>
          </p:txBody>
        </p:sp>
        <p:sp>
          <p:nvSpPr>
            <p:cNvPr id="33" name="Google Shape;327;p10"/>
            <p:cNvSpPr txBox="1"/>
            <p:nvPr/>
          </p:nvSpPr>
          <p:spPr>
            <a:xfrm>
              <a:off x="455912" y="1729327"/>
              <a:ext cx="1634906" cy="998517"/>
            </a:xfrm>
            <a:prstGeom prst="rect">
              <a:avLst/>
            </a:prstGeom>
            <a:noFill/>
            <a:ln>
              <a:noFill/>
            </a:ln>
          </p:spPr>
          <p:txBody>
            <a:bodyPr spcFirstLastPara="1" wrap="square" lIns="74275" tIns="49525" rIns="74275" bIns="49525" anchor="ctr" anchorCtr="0">
              <a:noAutofit/>
            </a:bodyPr>
            <a:lstStyle/>
            <a:p>
              <a:pPr marL="0" marR="0" lvl="0" indent="0" algn="ctr" rtl="0">
                <a:lnSpc>
                  <a:spcPct val="90000"/>
                </a:lnSpc>
                <a:spcBef>
                  <a:spcPts val="0"/>
                </a:spcBef>
                <a:spcAft>
                  <a:spcPts val="0"/>
                </a:spcAft>
                <a:buClr>
                  <a:schemeClr val="dk1"/>
                </a:buClr>
                <a:buSzPts val="3900"/>
                <a:buFont typeface="Calibri"/>
                <a:buNone/>
              </a:pPr>
              <a:r>
                <a:rPr lang="es-CO" sz="3200">
                  <a:solidFill>
                    <a:srgbClr val="002060"/>
                  </a:solidFill>
                  <a:latin typeface="Montserrat" panose="00000500000000000000" pitchFamily="50" charset="0"/>
                  <a:ea typeface="Calibri"/>
                  <a:cs typeface="Calibri"/>
                  <a:sym typeface="Calibri"/>
                </a:rPr>
                <a:t>70%</a:t>
              </a:r>
              <a:endParaRPr sz="1400">
                <a:solidFill>
                  <a:srgbClr val="002060"/>
                </a:solidFill>
                <a:latin typeface="Montserrat" panose="00000500000000000000" pitchFamily="50" charset="0"/>
              </a:endParaRPr>
            </a:p>
          </p:txBody>
        </p:sp>
        <p:sp>
          <p:nvSpPr>
            <p:cNvPr id="34" name="Google Shape;328;p10"/>
            <p:cNvSpPr/>
            <p:nvPr/>
          </p:nvSpPr>
          <p:spPr>
            <a:xfrm>
              <a:off x="2652208" y="372453"/>
              <a:ext cx="2757684" cy="1060647"/>
            </a:xfrm>
            <a:prstGeom prst="roundRect">
              <a:avLst>
                <a:gd name="adj" fmla="val 10000"/>
              </a:avLst>
            </a:prstGeom>
            <a:solidFill>
              <a:srgbClr val="D07A5B"/>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latin typeface="Montserrat" panose="00000500000000000000" pitchFamily="50" charset="0"/>
              </a:endParaRPr>
            </a:p>
          </p:txBody>
        </p:sp>
        <p:sp>
          <p:nvSpPr>
            <p:cNvPr id="35" name="Google Shape;329;p10"/>
            <p:cNvSpPr txBox="1"/>
            <p:nvPr/>
          </p:nvSpPr>
          <p:spPr>
            <a:xfrm>
              <a:off x="2683273" y="403518"/>
              <a:ext cx="2695554" cy="998517"/>
            </a:xfrm>
            <a:prstGeom prst="rect">
              <a:avLst/>
            </a:prstGeom>
            <a:noFill/>
            <a:ln>
              <a:noFill/>
            </a:ln>
          </p:spPr>
          <p:txBody>
            <a:bodyPr spcFirstLastPara="1" wrap="square" lIns="55225" tIns="36825" rIns="55225" bIns="36825" anchor="ctr" anchorCtr="0">
              <a:noAutofit/>
            </a:bodyPr>
            <a:lstStyle/>
            <a:p>
              <a:pPr marL="0" marR="0" lvl="0" indent="0" algn="ctr" rtl="0">
                <a:lnSpc>
                  <a:spcPct val="90000"/>
                </a:lnSpc>
                <a:spcBef>
                  <a:spcPts val="0"/>
                </a:spcBef>
                <a:spcAft>
                  <a:spcPts val="0"/>
                </a:spcAft>
                <a:buClr>
                  <a:schemeClr val="lt1"/>
                </a:buClr>
                <a:buSzPts val="2900"/>
                <a:buFont typeface="Calibri"/>
                <a:buNone/>
              </a:pPr>
              <a:r>
                <a:rPr lang="es-CO" sz="2400">
                  <a:solidFill>
                    <a:schemeClr val="lt1"/>
                  </a:solidFill>
                  <a:latin typeface="Montserrat" panose="00000500000000000000" pitchFamily="50" charset="0"/>
                  <a:ea typeface="Calibri"/>
                  <a:cs typeface="Calibri"/>
                  <a:sym typeface="Calibri"/>
                </a:rPr>
                <a:t>Sífilis secundaria</a:t>
              </a:r>
              <a:endParaRPr sz="1400">
                <a:latin typeface="Montserrat" panose="00000500000000000000" pitchFamily="50" charset="0"/>
              </a:endParaRPr>
            </a:p>
          </p:txBody>
        </p:sp>
        <p:sp>
          <p:nvSpPr>
            <p:cNvPr id="36" name="Google Shape;330;p10"/>
            <p:cNvSpPr/>
            <p:nvPr/>
          </p:nvSpPr>
          <p:spPr>
            <a:xfrm>
              <a:off x="2927976" y="1433101"/>
              <a:ext cx="275768" cy="795485"/>
            </a:xfrm>
            <a:custGeom>
              <a:avLst/>
              <a:gdLst/>
              <a:ahLst/>
              <a:cxnLst/>
              <a:rect l="l" t="t" r="r" b="b"/>
              <a:pathLst>
                <a:path w="120000" h="120000" extrusionOk="0">
                  <a:moveTo>
                    <a:pt x="0" y="0"/>
                  </a:moveTo>
                  <a:lnTo>
                    <a:pt x="0" y="120000"/>
                  </a:lnTo>
                  <a:lnTo>
                    <a:pt x="120000" y="120000"/>
                  </a:lnTo>
                </a:path>
              </a:pathLst>
            </a:custGeom>
            <a:noFill/>
            <a:ln w="12700" cap="flat" cmpd="sng">
              <a:solidFill>
                <a:schemeClr val="accent3"/>
              </a:solidFill>
              <a:prstDash val="solid"/>
              <a:miter lim="800000"/>
              <a:headEnd type="none" w="sm" len="sm"/>
              <a:tailEnd type="none" w="sm" len="sm"/>
            </a:ln>
          </p:spPr>
        </p:sp>
        <p:sp>
          <p:nvSpPr>
            <p:cNvPr id="37" name="Google Shape;331;p10"/>
            <p:cNvSpPr/>
            <p:nvPr/>
          </p:nvSpPr>
          <p:spPr>
            <a:xfrm>
              <a:off x="3203744" y="1698262"/>
              <a:ext cx="2227360" cy="1060647"/>
            </a:xfrm>
            <a:prstGeom prst="roundRect">
              <a:avLst>
                <a:gd name="adj" fmla="val 10000"/>
              </a:avLst>
            </a:prstGeom>
            <a:solidFill>
              <a:schemeClr val="lt1">
                <a:alpha val="89803"/>
              </a:schemeClr>
            </a:solidFill>
            <a:ln w="12700" cap="flat" cmpd="sng">
              <a:solidFill>
                <a:srgbClr val="D07A5B"/>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latin typeface="Montserrat" panose="00000500000000000000" pitchFamily="50" charset="0"/>
              </a:endParaRPr>
            </a:p>
          </p:txBody>
        </p:sp>
        <p:sp>
          <p:nvSpPr>
            <p:cNvPr id="38" name="Google Shape;332;p10"/>
            <p:cNvSpPr txBox="1"/>
            <p:nvPr/>
          </p:nvSpPr>
          <p:spPr>
            <a:xfrm>
              <a:off x="3234809" y="1729327"/>
              <a:ext cx="2165230" cy="998517"/>
            </a:xfrm>
            <a:prstGeom prst="rect">
              <a:avLst/>
            </a:prstGeom>
            <a:noFill/>
            <a:ln>
              <a:noFill/>
            </a:ln>
          </p:spPr>
          <p:txBody>
            <a:bodyPr spcFirstLastPara="1" wrap="square" lIns="74275" tIns="49525" rIns="74275" bIns="49525" anchor="ctr" anchorCtr="0">
              <a:noAutofit/>
            </a:bodyPr>
            <a:lstStyle/>
            <a:p>
              <a:pPr marL="0" marR="0" lvl="0" indent="0" algn="ctr" rtl="0">
                <a:lnSpc>
                  <a:spcPct val="90000"/>
                </a:lnSpc>
                <a:spcBef>
                  <a:spcPts val="0"/>
                </a:spcBef>
                <a:spcAft>
                  <a:spcPts val="0"/>
                </a:spcAft>
                <a:buClr>
                  <a:schemeClr val="dk1"/>
                </a:buClr>
                <a:buSzPts val="3900"/>
                <a:buFont typeface="Calibri"/>
                <a:buNone/>
              </a:pPr>
              <a:r>
                <a:rPr lang="es-CO" sz="3200">
                  <a:solidFill>
                    <a:srgbClr val="002060"/>
                  </a:solidFill>
                  <a:latin typeface="Montserrat" panose="00000500000000000000" pitchFamily="50" charset="0"/>
                  <a:ea typeface="Calibri"/>
                  <a:cs typeface="Calibri"/>
                  <a:sym typeface="Calibri"/>
                </a:rPr>
                <a:t>90 - 100% </a:t>
              </a:r>
              <a:endParaRPr sz="1400">
                <a:solidFill>
                  <a:srgbClr val="002060"/>
                </a:solidFill>
                <a:latin typeface="Montserrat" panose="00000500000000000000" pitchFamily="50" charset="0"/>
              </a:endParaRPr>
            </a:p>
          </p:txBody>
        </p:sp>
        <p:sp>
          <p:nvSpPr>
            <p:cNvPr id="39" name="Google Shape;333;p10"/>
            <p:cNvSpPr/>
            <p:nvPr/>
          </p:nvSpPr>
          <p:spPr>
            <a:xfrm>
              <a:off x="5940216" y="372453"/>
              <a:ext cx="2121295" cy="1060647"/>
            </a:xfrm>
            <a:prstGeom prst="roundRect">
              <a:avLst>
                <a:gd name="adj" fmla="val 10000"/>
              </a:avLst>
            </a:prstGeom>
            <a:solidFill>
              <a:srgbClr val="B8888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latin typeface="Montserrat" panose="00000500000000000000" pitchFamily="50" charset="0"/>
              </a:endParaRPr>
            </a:p>
          </p:txBody>
        </p:sp>
        <p:sp>
          <p:nvSpPr>
            <p:cNvPr id="40" name="Google Shape;334;p10"/>
            <p:cNvSpPr txBox="1"/>
            <p:nvPr/>
          </p:nvSpPr>
          <p:spPr>
            <a:xfrm>
              <a:off x="5971281" y="403518"/>
              <a:ext cx="2059165" cy="998517"/>
            </a:xfrm>
            <a:prstGeom prst="rect">
              <a:avLst/>
            </a:prstGeom>
            <a:noFill/>
            <a:ln>
              <a:noFill/>
            </a:ln>
          </p:spPr>
          <p:txBody>
            <a:bodyPr spcFirstLastPara="1" wrap="square" lIns="55225" tIns="36825" rIns="55225" bIns="36825" anchor="ctr" anchorCtr="0">
              <a:noAutofit/>
            </a:bodyPr>
            <a:lstStyle/>
            <a:p>
              <a:pPr marL="0" marR="0" lvl="0" indent="0" algn="ctr" rtl="0">
                <a:lnSpc>
                  <a:spcPct val="90000"/>
                </a:lnSpc>
                <a:spcBef>
                  <a:spcPts val="0"/>
                </a:spcBef>
                <a:spcAft>
                  <a:spcPts val="0"/>
                </a:spcAft>
                <a:buClr>
                  <a:schemeClr val="lt1"/>
                </a:buClr>
                <a:buSzPts val="2900"/>
                <a:buFont typeface="Calibri"/>
                <a:buNone/>
              </a:pPr>
              <a:r>
                <a:rPr lang="es-CO" sz="2400" dirty="0">
                  <a:solidFill>
                    <a:schemeClr val="lt1"/>
                  </a:solidFill>
                  <a:latin typeface="Montserrat" panose="00000500000000000000" pitchFamily="50" charset="0"/>
                  <a:ea typeface="Calibri"/>
                  <a:cs typeface="Calibri"/>
                  <a:sym typeface="Calibri"/>
                </a:rPr>
                <a:t>Sífilis latente temprana</a:t>
              </a:r>
              <a:endParaRPr sz="1400" dirty="0">
                <a:latin typeface="Montserrat" panose="00000500000000000000" pitchFamily="50" charset="0"/>
              </a:endParaRPr>
            </a:p>
          </p:txBody>
        </p:sp>
        <p:sp>
          <p:nvSpPr>
            <p:cNvPr id="41" name="Google Shape;335;p10"/>
            <p:cNvSpPr/>
            <p:nvPr/>
          </p:nvSpPr>
          <p:spPr>
            <a:xfrm>
              <a:off x="6152345" y="1433101"/>
              <a:ext cx="212129" cy="795485"/>
            </a:xfrm>
            <a:custGeom>
              <a:avLst/>
              <a:gdLst/>
              <a:ahLst/>
              <a:cxnLst/>
              <a:rect l="l" t="t" r="r" b="b"/>
              <a:pathLst>
                <a:path w="120000" h="120000" extrusionOk="0">
                  <a:moveTo>
                    <a:pt x="0" y="0"/>
                  </a:moveTo>
                  <a:lnTo>
                    <a:pt x="0" y="120000"/>
                  </a:lnTo>
                  <a:lnTo>
                    <a:pt x="120000" y="120000"/>
                  </a:lnTo>
                </a:path>
              </a:pathLst>
            </a:custGeom>
            <a:noFill/>
            <a:ln w="12700" cap="flat" cmpd="sng">
              <a:solidFill>
                <a:schemeClr val="accent3"/>
              </a:solidFill>
              <a:prstDash val="solid"/>
              <a:miter lim="800000"/>
              <a:headEnd type="none" w="sm" len="sm"/>
              <a:tailEnd type="none" w="sm" len="sm"/>
            </a:ln>
          </p:spPr>
        </p:sp>
        <p:sp>
          <p:nvSpPr>
            <p:cNvPr id="42" name="Google Shape;336;p10"/>
            <p:cNvSpPr/>
            <p:nvPr/>
          </p:nvSpPr>
          <p:spPr>
            <a:xfrm>
              <a:off x="6364475" y="1698262"/>
              <a:ext cx="1697036" cy="1060647"/>
            </a:xfrm>
            <a:prstGeom prst="roundRect">
              <a:avLst>
                <a:gd name="adj" fmla="val 10000"/>
              </a:avLst>
            </a:prstGeom>
            <a:solidFill>
              <a:schemeClr val="lt1">
                <a:alpha val="89803"/>
              </a:schemeClr>
            </a:solidFill>
            <a:ln w="12700" cap="flat" cmpd="sng">
              <a:solidFill>
                <a:srgbClr val="B8888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latin typeface="Montserrat" panose="00000500000000000000" pitchFamily="50" charset="0"/>
              </a:endParaRPr>
            </a:p>
          </p:txBody>
        </p:sp>
        <p:sp>
          <p:nvSpPr>
            <p:cNvPr id="43" name="Google Shape;337;p10"/>
            <p:cNvSpPr txBox="1"/>
            <p:nvPr/>
          </p:nvSpPr>
          <p:spPr>
            <a:xfrm>
              <a:off x="6395540" y="1729327"/>
              <a:ext cx="1634906" cy="998517"/>
            </a:xfrm>
            <a:prstGeom prst="rect">
              <a:avLst/>
            </a:prstGeom>
            <a:noFill/>
            <a:ln>
              <a:noFill/>
            </a:ln>
          </p:spPr>
          <p:txBody>
            <a:bodyPr spcFirstLastPara="1" wrap="square" lIns="74275" tIns="49525" rIns="74275" bIns="49525" anchor="ctr" anchorCtr="0">
              <a:noAutofit/>
            </a:bodyPr>
            <a:lstStyle/>
            <a:p>
              <a:pPr marL="0" marR="0" lvl="0" indent="0" algn="ctr" rtl="0">
                <a:lnSpc>
                  <a:spcPct val="90000"/>
                </a:lnSpc>
                <a:spcBef>
                  <a:spcPts val="0"/>
                </a:spcBef>
                <a:spcAft>
                  <a:spcPts val="0"/>
                </a:spcAft>
                <a:buClr>
                  <a:schemeClr val="dk1"/>
                </a:buClr>
                <a:buSzPts val="3900"/>
                <a:buFont typeface="Calibri"/>
                <a:buNone/>
              </a:pPr>
              <a:r>
                <a:rPr lang="es-CO" sz="3200" dirty="0">
                  <a:solidFill>
                    <a:srgbClr val="002060"/>
                  </a:solidFill>
                  <a:latin typeface="Montserrat" panose="00000500000000000000" pitchFamily="50" charset="0"/>
                  <a:ea typeface="Calibri"/>
                  <a:cs typeface="Calibri"/>
                  <a:sym typeface="Calibri"/>
                </a:rPr>
                <a:t>30%</a:t>
              </a:r>
              <a:endParaRPr sz="1400" dirty="0">
                <a:solidFill>
                  <a:srgbClr val="002060"/>
                </a:solidFill>
                <a:latin typeface="Montserrat" panose="00000500000000000000" pitchFamily="50" charset="0"/>
              </a:endParaRPr>
            </a:p>
          </p:txBody>
        </p:sp>
      </p:grpSp>
      <p:grpSp>
        <p:nvGrpSpPr>
          <p:cNvPr id="91" name="Google Shape;322;p10"/>
          <p:cNvGrpSpPr/>
          <p:nvPr/>
        </p:nvGrpSpPr>
        <p:grpSpPr>
          <a:xfrm>
            <a:off x="6429830" y="4344662"/>
            <a:ext cx="5403208" cy="2056138"/>
            <a:chOff x="5940216" y="372453"/>
            <a:chExt cx="4772914" cy="2386456"/>
          </a:xfrm>
        </p:grpSpPr>
        <p:sp>
          <p:nvSpPr>
            <p:cNvPr id="102" name="Google Shape;333;p10"/>
            <p:cNvSpPr/>
            <p:nvPr/>
          </p:nvSpPr>
          <p:spPr>
            <a:xfrm>
              <a:off x="5940216" y="372453"/>
              <a:ext cx="2121295" cy="1060647"/>
            </a:xfrm>
            <a:prstGeom prst="roundRect">
              <a:avLst>
                <a:gd name="adj" fmla="val 10000"/>
              </a:avLst>
            </a:prstGeom>
            <a:solidFill>
              <a:srgbClr val="B8888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latin typeface="Montserrat" panose="00000500000000000000" pitchFamily="50" charset="0"/>
              </a:endParaRPr>
            </a:p>
          </p:txBody>
        </p:sp>
        <p:sp>
          <p:nvSpPr>
            <p:cNvPr id="103" name="Google Shape;334;p10"/>
            <p:cNvSpPr txBox="1"/>
            <p:nvPr/>
          </p:nvSpPr>
          <p:spPr>
            <a:xfrm>
              <a:off x="5971281" y="403518"/>
              <a:ext cx="2059165" cy="998517"/>
            </a:xfrm>
            <a:prstGeom prst="rect">
              <a:avLst/>
            </a:prstGeom>
            <a:noFill/>
            <a:ln>
              <a:noFill/>
            </a:ln>
          </p:spPr>
          <p:txBody>
            <a:bodyPr spcFirstLastPara="1" wrap="square" lIns="55225" tIns="36825" rIns="55225" bIns="36825" anchor="ctr" anchorCtr="0">
              <a:noAutofit/>
            </a:bodyPr>
            <a:lstStyle/>
            <a:p>
              <a:pPr marL="0" marR="0" lvl="0" indent="0" algn="ctr" rtl="0">
                <a:lnSpc>
                  <a:spcPct val="90000"/>
                </a:lnSpc>
                <a:spcBef>
                  <a:spcPts val="0"/>
                </a:spcBef>
                <a:spcAft>
                  <a:spcPts val="0"/>
                </a:spcAft>
                <a:buClr>
                  <a:schemeClr val="lt1"/>
                </a:buClr>
                <a:buSzPts val="2900"/>
                <a:buFont typeface="Calibri"/>
                <a:buNone/>
              </a:pPr>
              <a:r>
                <a:rPr lang="es-CO" sz="2400" dirty="0">
                  <a:solidFill>
                    <a:schemeClr val="lt1"/>
                  </a:solidFill>
                  <a:latin typeface="Montserrat" panose="00000500000000000000" pitchFamily="50" charset="0"/>
                  <a:ea typeface="Calibri"/>
                  <a:cs typeface="Calibri"/>
                  <a:sym typeface="Calibri"/>
                </a:rPr>
                <a:t>Sífilis latente tardía</a:t>
              </a:r>
              <a:endParaRPr sz="1400" dirty="0">
                <a:latin typeface="Montserrat" panose="00000500000000000000" pitchFamily="50" charset="0"/>
              </a:endParaRPr>
            </a:p>
          </p:txBody>
        </p:sp>
        <p:sp>
          <p:nvSpPr>
            <p:cNvPr id="104" name="Google Shape;335;p10"/>
            <p:cNvSpPr/>
            <p:nvPr/>
          </p:nvSpPr>
          <p:spPr>
            <a:xfrm>
              <a:off x="6152345" y="1433101"/>
              <a:ext cx="212129" cy="795485"/>
            </a:xfrm>
            <a:custGeom>
              <a:avLst/>
              <a:gdLst/>
              <a:ahLst/>
              <a:cxnLst/>
              <a:rect l="l" t="t" r="r" b="b"/>
              <a:pathLst>
                <a:path w="120000" h="120000" extrusionOk="0">
                  <a:moveTo>
                    <a:pt x="0" y="0"/>
                  </a:moveTo>
                  <a:lnTo>
                    <a:pt x="0" y="120000"/>
                  </a:lnTo>
                  <a:lnTo>
                    <a:pt x="120000" y="120000"/>
                  </a:lnTo>
                </a:path>
              </a:pathLst>
            </a:custGeom>
            <a:noFill/>
            <a:ln w="12700" cap="flat" cmpd="sng">
              <a:solidFill>
                <a:schemeClr val="accent3"/>
              </a:solidFill>
              <a:prstDash val="solid"/>
              <a:miter lim="800000"/>
              <a:headEnd type="none" w="sm" len="sm"/>
              <a:tailEnd type="none" w="sm" len="sm"/>
            </a:ln>
          </p:spPr>
        </p:sp>
        <p:sp>
          <p:nvSpPr>
            <p:cNvPr id="105" name="Google Shape;336;p10"/>
            <p:cNvSpPr/>
            <p:nvPr/>
          </p:nvSpPr>
          <p:spPr>
            <a:xfrm>
              <a:off x="6364475" y="1698262"/>
              <a:ext cx="1697036" cy="1060647"/>
            </a:xfrm>
            <a:prstGeom prst="roundRect">
              <a:avLst>
                <a:gd name="adj" fmla="val 10000"/>
              </a:avLst>
            </a:prstGeom>
            <a:solidFill>
              <a:schemeClr val="lt1">
                <a:alpha val="89803"/>
              </a:schemeClr>
            </a:solidFill>
            <a:ln w="12700" cap="flat" cmpd="sng">
              <a:solidFill>
                <a:srgbClr val="B8888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latin typeface="Montserrat" panose="00000500000000000000" pitchFamily="50" charset="0"/>
              </a:endParaRPr>
            </a:p>
          </p:txBody>
        </p:sp>
        <p:sp>
          <p:nvSpPr>
            <p:cNvPr id="106" name="Google Shape;337;p10"/>
            <p:cNvSpPr txBox="1"/>
            <p:nvPr/>
          </p:nvSpPr>
          <p:spPr>
            <a:xfrm>
              <a:off x="6395540" y="1729327"/>
              <a:ext cx="1634906" cy="998517"/>
            </a:xfrm>
            <a:prstGeom prst="rect">
              <a:avLst/>
            </a:prstGeom>
            <a:noFill/>
            <a:ln>
              <a:noFill/>
            </a:ln>
          </p:spPr>
          <p:txBody>
            <a:bodyPr spcFirstLastPara="1" wrap="square" lIns="74275" tIns="49525" rIns="74275" bIns="49525" anchor="ctr" anchorCtr="0">
              <a:noAutofit/>
            </a:bodyPr>
            <a:lstStyle/>
            <a:p>
              <a:pPr marL="0" marR="0" lvl="0" indent="0" algn="ctr" rtl="0">
                <a:lnSpc>
                  <a:spcPct val="90000"/>
                </a:lnSpc>
                <a:spcBef>
                  <a:spcPts val="0"/>
                </a:spcBef>
                <a:spcAft>
                  <a:spcPts val="0"/>
                </a:spcAft>
                <a:buClr>
                  <a:schemeClr val="dk1"/>
                </a:buClr>
                <a:buSzPts val="3900"/>
                <a:buFont typeface="Calibri"/>
                <a:buNone/>
              </a:pPr>
              <a:r>
                <a:rPr lang="es-CO" sz="3200" dirty="0">
                  <a:solidFill>
                    <a:srgbClr val="002060"/>
                  </a:solidFill>
                  <a:latin typeface="Montserrat" panose="00000500000000000000" pitchFamily="50" charset="0"/>
                  <a:ea typeface="Calibri"/>
                  <a:cs typeface="Calibri"/>
                  <a:sym typeface="Calibri"/>
                </a:rPr>
                <a:t>20%</a:t>
              </a:r>
              <a:endParaRPr sz="1400" dirty="0">
                <a:solidFill>
                  <a:srgbClr val="002060"/>
                </a:solidFill>
                <a:latin typeface="Montserrat" panose="00000500000000000000" pitchFamily="50" charset="0"/>
              </a:endParaRPr>
            </a:p>
          </p:txBody>
        </p:sp>
        <p:sp>
          <p:nvSpPr>
            <p:cNvPr id="107" name="Google Shape;338;p10"/>
            <p:cNvSpPr/>
            <p:nvPr/>
          </p:nvSpPr>
          <p:spPr>
            <a:xfrm>
              <a:off x="8591835" y="372453"/>
              <a:ext cx="2121295" cy="1060647"/>
            </a:xfrm>
            <a:prstGeom prst="roundRect">
              <a:avLst>
                <a:gd name="adj" fmla="val 10000"/>
              </a:avLst>
            </a:prstGeom>
            <a:solidFill>
              <a:srgbClr val="A4A4A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latin typeface="Montserrat" panose="00000500000000000000" pitchFamily="50" charset="0"/>
              </a:endParaRPr>
            </a:p>
          </p:txBody>
        </p:sp>
        <p:sp>
          <p:nvSpPr>
            <p:cNvPr id="108" name="Google Shape;339;p10"/>
            <p:cNvSpPr txBox="1"/>
            <p:nvPr/>
          </p:nvSpPr>
          <p:spPr>
            <a:xfrm>
              <a:off x="8622900" y="403518"/>
              <a:ext cx="2059165" cy="998517"/>
            </a:xfrm>
            <a:prstGeom prst="rect">
              <a:avLst/>
            </a:prstGeom>
            <a:noFill/>
            <a:ln>
              <a:noFill/>
            </a:ln>
          </p:spPr>
          <p:txBody>
            <a:bodyPr spcFirstLastPara="1" wrap="square" lIns="55225" tIns="36825" rIns="55225" bIns="36825" anchor="ctr" anchorCtr="0">
              <a:noAutofit/>
            </a:bodyPr>
            <a:lstStyle/>
            <a:p>
              <a:pPr marL="0" marR="0" lvl="0" indent="0" algn="ctr" rtl="0">
                <a:lnSpc>
                  <a:spcPct val="90000"/>
                </a:lnSpc>
                <a:spcBef>
                  <a:spcPts val="0"/>
                </a:spcBef>
                <a:spcAft>
                  <a:spcPts val="0"/>
                </a:spcAft>
                <a:buClr>
                  <a:schemeClr val="lt1"/>
                </a:buClr>
                <a:buSzPts val="2900"/>
                <a:buFont typeface="Calibri"/>
                <a:buNone/>
              </a:pPr>
              <a:r>
                <a:rPr lang="es-CO" sz="2400" dirty="0">
                  <a:solidFill>
                    <a:schemeClr val="lt1"/>
                  </a:solidFill>
                  <a:latin typeface="Montserrat" panose="00000500000000000000" pitchFamily="50" charset="0"/>
                  <a:ea typeface="Calibri"/>
                  <a:cs typeface="Calibri"/>
                  <a:sym typeface="Calibri"/>
                </a:rPr>
                <a:t>Sífilis terciaria</a:t>
              </a:r>
              <a:endParaRPr sz="1400" dirty="0">
                <a:latin typeface="Montserrat" panose="00000500000000000000" pitchFamily="50" charset="0"/>
              </a:endParaRPr>
            </a:p>
          </p:txBody>
        </p:sp>
        <p:sp>
          <p:nvSpPr>
            <p:cNvPr id="109" name="Google Shape;340;p10"/>
            <p:cNvSpPr/>
            <p:nvPr/>
          </p:nvSpPr>
          <p:spPr>
            <a:xfrm>
              <a:off x="8803965" y="1433101"/>
              <a:ext cx="212129" cy="795485"/>
            </a:xfrm>
            <a:custGeom>
              <a:avLst/>
              <a:gdLst/>
              <a:ahLst/>
              <a:cxnLst/>
              <a:rect l="l" t="t" r="r" b="b"/>
              <a:pathLst>
                <a:path w="120000" h="120000" extrusionOk="0">
                  <a:moveTo>
                    <a:pt x="0" y="0"/>
                  </a:moveTo>
                  <a:lnTo>
                    <a:pt x="0" y="120000"/>
                  </a:lnTo>
                  <a:lnTo>
                    <a:pt x="120000" y="120000"/>
                  </a:lnTo>
                </a:path>
              </a:pathLst>
            </a:custGeom>
            <a:noFill/>
            <a:ln w="12700" cap="flat" cmpd="sng">
              <a:solidFill>
                <a:schemeClr val="accent3"/>
              </a:solidFill>
              <a:prstDash val="solid"/>
              <a:miter lim="800000"/>
              <a:headEnd type="none" w="sm" len="sm"/>
              <a:tailEnd type="none" w="sm" len="sm"/>
            </a:ln>
          </p:spPr>
        </p:sp>
        <p:sp>
          <p:nvSpPr>
            <p:cNvPr id="110" name="Google Shape;341;p10"/>
            <p:cNvSpPr/>
            <p:nvPr/>
          </p:nvSpPr>
          <p:spPr>
            <a:xfrm>
              <a:off x="9016094" y="1698262"/>
              <a:ext cx="1697036" cy="1060647"/>
            </a:xfrm>
            <a:prstGeom prst="roundRect">
              <a:avLst>
                <a:gd name="adj" fmla="val 10000"/>
              </a:avLst>
            </a:prstGeom>
            <a:solidFill>
              <a:schemeClr val="lt1">
                <a:alpha val="89803"/>
              </a:schemeClr>
            </a:solidFill>
            <a:ln w="12700" cap="flat" cmpd="sng">
              <a:solidFill>
                <a:srgbClr val="A4A4A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latin typeface="Montserrat" panose="00000500000000000000" pitchFamily="50" charset="0"/>
              </a:endParaRPr>
            </a:p>
          </p:txBody>
        </p:sp>
        <p:sp>
          <p:nvSpPr>
            <p:cNvPr id="111" name="Google Shape;342;p10"/>
            <p:cNvSpPr txBox="1"/>
            <p:nvPr/>
          </p:nvSpPr>
          <p:spPr>
            <a:xfrm>
              <a:off x="9047159" y="1729327"/>
              <a:ext cx="1634906" cy="998517"/>
            </a:xfrm>
            <a:prstGeom prst="rect">
              <a:avLst/>
            </a:prstGeom>
            <a:noFill/>
            <a:ln>
              <a:noFill/>
            </a:ln>
          </p:spPr>
          <p:txBody>
            <a:bodyPr spcFirstLastPara="1" wrap="square" lIns="74275" tIns="49525" rIns="74275" bIns="49525" anchor="ctr" anchorCtr="0">
              <a:noAutofit/>
            </a:bodyPr>
            <a:lstStyle/>
            <a:p>
              <a:pPr marL="0" marR="0" lvl="0" indent="0" algn="ctr" rtl="0">
                <a:lnSpc>
                  <a:spcPct val="90000"/>
                </a:lnSpc>
                <a:spcBef>
                  <a:spcPts val="0"/>
                </a:spcBef>
                <a:spcAft>
                  <a:spcPts val="0"/>
                </a:spcAft>
                <a:buClr>
                  <a:schemeClr val="dk1"/>
                </a:buClr>
                <a:buSzPts val="3900"/>
                <a:buFont typeface="Calibri"/>
                <a:buNone/>
              </a:pPr>
              <a:r>
                <a:rPr lang="es-CO" sz="3200" dirty="0">
                  <a:solidFill>
                    <a:srgbClr val="002060"/>
                  </a:solidFill>
                  <a:latin typeface="Montserrat" panose="00000500000000000000" pitchFamily="50" charset="0"/>
                  <a:ea typeface="Calibri"/>
                  <a:cs typeface="Calibri"/>
                  <a:sym typeface="Calibri"/>
                </a:rPr>
                <a:t>10%</a:t>
              </a:r>
              <a:endParaRPr sz="1400" dirty="0">
                <a:solidFill>
                  <a:srgbClr val="002060"/>
                </a:solidFill>
                <a:latin typeface="Montserrat" panose="00000500000000000000" pitchFamily="50" charset="0"/>
              </a:endParaRPr>
            </a:p>
          </p:txBody>
        </p:sp>
      </p:grpSp>
    </p:spTree>
    <p:extLst>
      <p:ext uri="{BB962C8B-B14F-4D97-AF65-F5344CB8AC3E}">
        <p14:creationId xmlns:p14="http://schemas.microsoft.com/office/powerpoint/2010/main" val="1859728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240481"/>
            <a:ext cx="10515600" cy="1325563"/>
          </a:xfrm>
        </p:spPr>
        <p:txBody>
          <a:bodyPr/>
          <a:lstStyle/>
          <a:p>
            <a:r>
              <a:rPr lang="es-CO" b="0" dirty="0">
                <a:latin typeface="Montserrat" panose="00000500000000000000" pitchFamily="50" charset="0"/>
              </a:rPr>
              <a:t>Sífilis congénita en el neonato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p:txBody>
          <a:bodyPr>
            <a:normAutofit/>
          </a:bodyPr>
          <a:lstStyle/>
          <a:p>
            <a:r>
              <a:rPr lang="es-CO" sz="2400" dirty="0">
                <a:latin typeface="Montserrat" panose="00000500000000000000" pitchFamily="50" charset="0"/>
              </a:rPr>
              <a:t>Temprana y tardía</a:t>
            </a:r>
          </a:p>
        </p:txBody>
      </p:sp>
      <p:grpSp>
        <p:nvGrpSpPr>
          <p:cNvPr id="5" name="Google Shape;350;p11"/>
          <p:cNvGrpSpPr/>
          <p:nvPr/>
        </p:nvGrpSpPr>
        <p:grpSpPr>
          <a:xfrm>
            <a:off x="6347436" y="1679710"/>
            <a:ext cx="5006362" cy="4803119"/>
            <a:chOff x="52" y="25117"/>
            <a:chExt cx="5006362" cy="4803119"/>
          </a:xfrm>
        </p:grpSpPr>
        <p:sp>
          <p:nvSpPr>
            <p:cNvPr id="6" name="Google Shape;351;p11"/>
            <p:cNvSpPr/>
            <p:nvPr/>
          </p:nvSpPr>
          <p:spPr>
            <a:xfrm>
              <a:off x="52" y="25117"/>
              <a:ext cx="5006362" cy="806400"/>
            </a:xfrm>
            <a:prstGeom prst="rect">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7" name="Google Shape;352;p11"/>
            <p:cNvSpPr txBox="1"/>
            <p:nvPr/>
          </p:nvSpPr>
          <p:spPr>
            <a:xfrm>
              <a:off x="52" y="25117"/>
              <a:ext cx="5006362" cy="806400"/>
            </a:xfrm>
            <a:prstGeom prst="rect">
              <a:avLst/>
            </a:prstGeom>
            <a:noFill/>
            <a:ln>
              <a:noFill/>
            </a:ln>
          </p:spPr>
          <p:txBody>
            <a:bodyPr spcFirstLastPara="1" wrap="square" lIns="199125" tIns="113775" rIns="199125" bIns="113775" anchor="ctr" anchorCtr="0">
              <a:noAutofit/>
            </a:bodyPr>
            <a:lstStyle/>
            <a:p>
              <a:pPr marL="0" marR="0" lvl="0" indent="0" algn="ctr" rtl="0">
                <a:lnSpc>
                  <a:spcPct val="90000"/>
                </a:lnSpc>
                <a:spcBef>
                  <a:spcPts val="0"/>
                </a:spcBef>
                <a:spcAft>
                  <a:spcPts val="0"/>
                </a:spcAft>
                <a:buClr>
                  <a:schemeClr val="lt1"/>
                </a:buClr>
                <a:buSzPts val="2800"/>
                <a:buFont typeface="Calibri"/>
                <a:buNone/>
              </a:pPr>
              <a:r>
                <a:rPr lang="es-CO" sz="2400">
                  <a:solidFill>
                    <a:schemeClr val="lt1"/>
                  </a:solidFill>
                  <a:latin typeface="Montserrat" panose="00000500000000000000" pitchFamily="50" charset="0"/>
                  <a:ea typeface="Calibri"/>
                  <a:cs typeface="Calibri"/>
                  <a:sym typeface="Calibri"/>
                </a:rPr>
                <a:t>Temprana</a:t>
              </a:r>
              <a:endParaRPr sz="1600">
                <a:latin typeface="Montserrat" panose="00000500000000000000" pitchFamily="50" charset="0"/>
              </a:endParaRPr>
            </a:p>
          </p:txBody>
        </p:sp>
        <p:sp>
          <p:nvSpPr>
            <p:cNvPr id="8" name="Google Shape;353;p11"/>
            <p:cNvSpPr/>
            <p:nvPr/>
          </p:nvSpPr>
          <p:spPr>
            <a:xfrm>
              <a:off x="52" y="831517"/>
              <a:ext cx="5006362" cy="3996719"/>
            </a:xfrm>
            <a:prstGeom prst="rect">
              <a:avLst/>
            </a:prstGeom>
            <a:solidFill>
              <a:srgbClr val="F7D5CB">
                <a:alpha val="89803"/>
              </a:srgbClr>
            </a:solidFill>
            <a:ln w="12700" cap="flat" cmpd="sng">
              <a:solidFill>
                <a:srgbClr val="F7D5CB">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ontserrat" panose="00000500000000000000" pitchFamily="50" charset="0"/>
              </a:endParaRPr>
            </a:p>
          </p:txBody>
        </p:sp>
        <p:sp>
          <p:nvSpPr>
            <p:cNvPr id="9" name="Google Shape;354;p11"/>
            <p:cNvSpPr txBox="1"/>
            <p:nvPr/>
          </p:nvSpPr>
          <p:spPr>
            <a:xfrm>
              <a:off x="52" y="831517"/>
              <a:ext cx="5006362" cy="3996719"/>
            </a:xfrm>
            <a:prstGeom prst="rect">
              <a:avLst/>
            </a:prstGeom>
            <a:noFill/>
            <a:ln>
              <a:noFill/>
            </a:ln>
          </p:spPr>
          <p:txBody>
            <a:bodyPr spcFirstLastPara="1" wrap="square" lIns="149350" tIns="149350" rIns="199125" bIns="224025" anchor="t" anchorCtr="0">
              <a:noAutofit/>
            </a:bodyPr>
            <a:lstStyle/>
            <a:p>
              <a:pPr marL="285750" marR="0" lvl="1" indent="-285750" algn="l" rtl="0">
                <a:lnSpc>
                  <a:spcPct val="90000"/>
                </a:lnSpc>
                <a:spcBef>
                  <a:spcPts val="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Primeros 2 años de vida</a:t>
              </a:r>
              <a:endParaRPr sz="1600" dirty="0">
                <a:solidFill>
                  <a:srgbClr val="002060"/>
                </a:solidFill>
                <a:latin typeface="Montserrat" panose="00000500000000000000" pitchFamily="50" charset="0"/>
              </a:endParaRPr>
            </a:p>
            <a:p>
              <a:pPr marL="285750" marR="0" lvl="1" indent="-285750" algn="l" rtl="0">
                <a:lnSpc>
                  <a:spcPct val="90000"/>
                </a:lnSpc>
                <a:spcBef>
                  <a:spcPts val="42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Sífilis secundaria</a:t>
              </a:r>
              <a:endParaRPr sz="1600" dirty="0">
                <a:solidFill>
                  <a:srgbClr val="002060"/>
                </a:solidFill>
                <a:latin typeface="Montserrat" panose="00000500000000000000" pitchFamily="50" charset="0"/>
              </a:endParaRPr>
            </a:p>
            <a:p>
              <a:pPr marL="571500" marR="0" lvl="2" indent="-285750" algn="l" rtl="0">
                <a:lnSpc>
                  <a:spcPct val="90000"/>
                </a:lnSpc>
                <a:spcBef>
                  <a:spcPts val="420"/>
                </a:spcBef>
                <a:spcAft>
                  <a:spcPts val="0"/>
                </a:spcAft>
                <a:buClr>
                  <a:schemeClr val="dk1"/>
                </a:buClr>
                <a:buSzPts val="2800"/>
                <a:buFont typeface="Calibri"/>
                <a:buChar char="•"/>
              </a:pPr>
              <a:r>
                <a:rPr lang="es-CO" sz="2400" b="0" i="0" u="none" strike="noStrike" cap="none" dirty="0" err="1">
                  <a:solidFill>
                    <a:srgbClr val="002060"/>
                  </a:solidFill>
                  <a:latin typeface="Montserrat" panose="00000500000000000000" pitchFamily="50" charset="0"/>
                  <a:ea typeface="Calibri"/>
                  <a:cs typeface="Calibri"/>
                  <a:sym typeface="Calibri"/>
                </a:rPr>
                <a:t>Hepatoeplenomegalia</a:t>
              </a:r>
              <a:endParaRPr sz="2400" b="0" i="0" u="none" strike="noStrike" cap="none" dirty="0">
                <a:solidFill>
                  <a:srgbClr val="002060"/>
                </a:solidFill>
                <a:latin typeface="Montserrat" panose="00000500000000000000" pitchFamily="50" charset="0"/>
                <a:ea typeface="Calibri"/>
                <a:cs typeface="Calibri"/>
                <a:sym typeface="Calibri"/>
              </a:endParaRPr>
            </a:p>
            <a:p>
              <a:pPr marL="571500" marR="0" lvl="2" indent="-285750" algn="l" rtl="0">
                <a:lnSpc>
                  <a:spcPct val="90000"/>
                </a:lnSpc>
                <a:spcBef>
                  <a:spcPts val="420"/>
                </a:spcBef>
                <a:spcAft>
                  <a:spcPts val="0"/>
                </a:spcAft>
                <a:buClr>
                  <a:schemeClr val="dk1"/>
                </a:buClr>
                <a:buSzPts val="2800"/>
                <a:buFont typeface="Calibri"/>
                <a:buChar char="•"/>
              </a:pPr>
              <a:r>
                <a:rPr lang="es-CO" sz="2400" b="0" i="0" u="none" strike="noStrike" cap="none" dirty="0" err="1">
                  <a:solidFill>
                    <a:srgbClr val="002060"/>
                  </a:solidFill>
                  <a:latin typeface="Montserrat" panose="00000500000000000000" pitchFamily="50" charset="0"/>
                  <a:ea typeface="Calibri"/>
                  <a:cs typeface="Calibri"/>
                  <a:sym typeface="Calibri"/>
                </a:rPr>
                <a:t>Rash</a:t>
              </a:r>
              <a:endParaRPr sz="2400" b="0" i="0" u="none" strike="noStrike" cap="none" dirty="0">
                <a:solidFill>
                  <a:srgbClr val="002060"/>
                </a:solidFill>
                <a:latin typeface="Montserrat" panose="00000500000000000000" pitchFamily="50" charset="0"/>
                <a:ea typeface="Calibri"/>
                <a:cs typeface="Calibri"/>
                <a:sym typeface="Calibri"/>
              </a:endParaRPr>
            </a:p>
            <a:p>
              <a:pPr marL="571500" marR="0" lvl="2" indent="-285750" algn="l" rtl="0">
                <a:lnSpc>
                  <a:spcPct val="90000"/>
                </a:lnSpc>
                <a:spcBef>
                  <a:spcPts val="42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Rinitis </a:t>
              </a:r>
              <a:endParaRPr sz="1600" dirty="0">
                <a:solidFill>
                  <a:srgbClr val="002060"/>
                </a:solidFill>
                <a:latin typeface="Montserrat" panose="00000500000000000000" pitchFamily="50" charset="0"/>
              </a:endParaRPr>
            </a:p>
            <a:p>
              <a:pPr marL="571500" marR="0" lvl="2" indent="-285750" algn="l" rtl="0">
                <a:lnSpc>
                  <a:spcPct val="90000"/>
                </a:lnSpc>
                <a:spcBef>
                  <a:spcPts val="42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Anemia</a:t>
              </a:r>
              <a:endParaRPr sz="1600" dirty="0">
                <a:solidFill>
                  <a:srgbClr val="002060"/>
                </a:solidFill>
                <a:latin typeface="Montserrat" panose="00000500000000000000" pitchFamily="50" charset="0"/>
              </a:endParaRPr>
            </a:p>
            <a:p>
              <a:pPr marL="571500" marR="0" lvl="2" indent="-285750" algn="l" rtl="0">
                <a:lnSpc>
                  <a:spcPct val="90000"/>
                </a:lnSpc>
                <a:spcBef>
                  <a:spcPts val="42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Trombocitopenia</a:t>
              </a:r>
              <a:endParaRPr sz="1600" dirty="0">
                <a:solidFill>
                  <a:srgbClr val="002060"/>
                </a:solidFill>
                <a:latin typeface="Montserrat" panose="00000500000000000000" pitchFamily="50" charset="0"/>
              </a:endParaRPr>
            </a:p>
            <a:p>
              <a:pPr marL="571500" marR="0" lvl="2" indent="-285750" algn="l" rtl="0">
                <a:lnSpc>
                  <a:spcPct val="90000"/>
                </a:lnSpc>
                <a:spcBef>
                  <a:spcPts val="420"/>
                </a:spcBef>
                <a:spcAft>
                  <a:spcPts val="0"/>
                </a:spcAft>
                <a:buClr>
                  <a:schemeClr val="dk1"/>
                </a:buClr>
                <a:buSzPts val="2800"/>
                <a:buFont typeface="Calibri"/>
                <a:buChar char="•"/>
              </a:pPr>
              <a:r>
                <a:rPr lang="es-CO" sz="2400" b="0" i="0" u="none" strike="noStrike" cap="none" dirty="0">
                  <a:solidFill>
                    <a:srgbClr val="002060"/>
                  </a:solidFill>
                  <a:latin typeface="Montserrat" panose="00000500000000000000" pitchFamily="50" charset="0"/>
                  <a:ea typeface="Calibri"/>
                  <a:cs typeface="Calibri"/>
                  <a:sym typeface="Calibri"/>
                </a:rPr>
                <a:t>Osteocondritis</a:t>
              </a:r>
              <a:endParaRPr sz="1600" dirty="0">
                <a:solidFill>
                  <a:srgbClr val="002060"/>
                </a:solidFill>
                <a:latin typeface="Montserrat" panose="00000500000000000000" pitchFamily="50" charset="0"/>
              </a:endParaRPr>
            </a:p>
          </p:txBody>
        </p:sp>
      </p:grpSp>
    </p:spTree>
    <p:extLst>
      <p:ext uri="{BB962C8B-B14F-4D97-AF65-F5344CB8AC3E}">
        <p14:creationId xmlns:p14="http://schemas.microsoft.com/office/powerpoint/2010/main" val="16832372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PlantillaNuevoFR2020</Template>
  <TotalTime>198</TotalTime>
  <Words>1534</Words>
  <Application>Microsoft Office PowerPoint</Application>
  <PresentationFormat>Panorámica</PresentationFormat>
  <Paragraphs>272</Paragraphs>
  <Slides>34</Slides>
  <Notes>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34</vt:i4>
      </vt:variant>
    </vt:vector>
  </HeadingPairs>
  <TitlesOfParts>
    <vt:vector size="39" baseType="lpstr">
      <vt:lpstr>Arial</vt:lpstr>
      <vt:lpstr>Calibri</vt:lpstr>
      <vt:lpstr>Montserrat</vt:lpstr>
      <vt:lpstr>Montserrat black</vt:lpstr>
      <vt:lpstr>Tema de Office</vt:lpstr>
      <vt:lpstr>Sífilis gestacional</vt:lpstr>
      <vt:lpstr>Epidemiología</vt:lpstr>
      <vt:lpstr>Patogenia</vt:lpstr>
      <vt:lpstr>Presentación de PowerPoint</vt:lpstr>
      <vt:lpstr>Presentación de PowerPoint</vt:lpstr>
      <vt:lpstr>Sífilis gestacional</vt:lpstr>
      <vt:lpstr>Desenlaces fetales</vt:lpstr>
      <vt:lpstr>Riesgo de transmisión según estadío clínico </vt:lpstr>
      <vt:lpstr>Sífilis congénita en el neonato</vt:lpstr>
      <vt:lpstr>Sífilis congénita en el neonato</vt:lpstr>
      <vt:lpstr>Manifestaciones placentarias</vt:lpstr>
      <vt:lpstr>Manifestaciones placentarias</vt:lpstr>
      <vt:lpstr>Presentación de PowerPoint</vt:lpstr>
      <vt:lpstr>Utilidad de pruebas rápidas </vt:lpstr>
      <vt:lpstr>Causas de error diagnóstico en pruebas no treponémicas</vt:lpstr>
      <vt:lpstr>Causas de error diagnóstico en pruebas no treponémicas</vt:lpstr>
      <vt:lpstr>Causas de falsos positivos en pruebas treponémicas</vt:lpstr>
      <vt:lpstr>Causas de falsos positivos en pruebas treponémicas</vt:lpstr>
      <vt:lpstr>Interpretación de pruebas</vt:lpstr>
      <vt:lpstr>Posibles resultados de pruebas según estadío</vt:lpstr>
      <vt:lpstr>Definiciones</vt:lpstr>
      <vt:lpstr>Definiciones</vt:lpstr>
      <vt:lpstr>Tamizaje en el embarazo</vt:lpstr>
      <vt:lpstr>Tratamiento en el embarazo</vt:lpstr>
      <vt:lpstr>Tratamiento adecuado para sífilis gestacional</vt:lpstr>
      <vt:lpstr>Reacción de Jarisch - Herxheimer</vt:lpstr>
      <vt:lpstr>CONDUCTA</vt:lpstr>
      <vt:lpstr>Presentación de PowerPoint</vt:lpstr>
      <vt:lpstr>Presentación de PowerPoint</vt:lpstr>
      <vt:lpstr>Presentación de PowerPoint</vt:lpstr>
      <vt:lpstr>Presentación de PowerPoint</vt:lpstr>
      <vt:lpstr>Seguimiento</vt:lpstr>
      <vt:lpstr>Criterios de curación</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User</cp:lastModifiedBy>
  <cp:revision>41</cp:revision>
  <dcterms:created xsi:type="dcterms:W3CDTF">2020-11-12T02:46:13Z</dcterms:created>
  <dcterms:modified xsi:type="dcterms:W3CDTF">2021-05-03T23:51:56Z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541706</vt:lpwstr>
  </property>
  <property fmtid="{D5CDD505-2E9C-101B-9397-08002B2CF9AE}" name="NXPowerLiteSettings" pid="3">
    <vt:lpwstr>C7000400038000</vt:lpwstr>
  </property>
  <property fmtid="{D5CDD505-2E9C-101B-9397-08002B2CF9AE}" name="NXPowerLiteVersion" pid="4">
    <vt:lpwstr>S9.0.3</vt:lpwstr>
  </property>
</Properties>
</file>