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7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12192000" cy="6858000"/>
  <p:notesSz cx="6858000" cy="9144000"/>
  <p:embeddedFontLs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Montserrat" panose="02000505000000020004" pitchFamily="2" charset="0"/>
      <p:regular r:id="rId81"/>
      <p:bold r:id="rId82"/>
      <p:italic r:id="rId83"/>
      <p:boldItalic r:id="rId8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5" roundtripDataSignature="AMtx7mjHX62ZL3BGpJO4KP+rTLedroxq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84" Type="http://schemas.openxmlformats.org/officeDocument/2006/relationships/font" Target="fonts/font8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6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4.fntdata"/><Relationship Id="rId85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7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6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5"/>
          <p:cNvSpPr txBox="1"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85"/>
          <p:cNvSpPr txBox="1">
            <a:spLocks noGrp="1"/>
          </p:cNvSpPr>
          <p:nvPr>
            <p:ph type="body" idx="1"/>
          </p:nvPr>
        </p:nvSpPr>
        <p:spPr>
          <a:xfrm>
            <a:off x="836612" y="2395328"/>
            <a:ext cx="3932237" cy="19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6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7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2" name="Google Shape;82;p87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viñetas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7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8"/>
          <p:cNvSpPr txBox="1">
            <a:spLocks noGrp="1"/>
          </p:cNvSpPr>
          <p:nvPr>
            <p:ph type="body" idx="1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7" name="Google Shape;27;p78"/>
          <p:cNvSpPr txBox="1">
            <a:spLocks noGrp="1"/>
          </p:cNvSpPr>
          <p:nvPr>
            <p:ph type="body" idx="2"/>
          </p:nvPr>
        </p:nvSpPr>
        <p:spPr>
          <a:xfrm>
            <a:off x="4669654" y="3916017"/>
            <a:ext cx="6684145" cy="24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9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0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1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1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4"/>
          <p:cNvSpPr txBox="1">
            <a:spLocks noGrp="1"/>
          </p:cNvSpPr>
          <p:nvPr>
            <p:ph type="body" idx="1"/>
          </p:nvPr>
        </p:nvSpPr>
        <p:spPr>
          <a:xfrm>
            <a:off x="4985336" y="1097722"/>
            <a:ext cx="633612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84"/>
          <p:cNvSpPr txBox="1">
            <a:spLocks noGrp="1"/>
          </p:cNvSpPr>
          <p:nvPr>
            <p:ph type="body" idx="2"/>
          </p:nvPr>
        </p:nvSpPr>
        <p:spPr>
          <a:xfrm>
            <a:off x="838200" y="2263775"/>
            <a:ext cx="39322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5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1.pn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4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 ?><Relationships xmlns="http://schemas.openxmlformats.org/package/2006/relationships"><Relationship Id="rId3" Target="../media/image25.pn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7.pn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30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31.pn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34.jpeg" Type="http://schemas.openxmlformats.org/officeDocument/2006/relationships/image"/><Relationship Id="rId5" Target="../media/image33.pn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39.png" Type="http://schemas.openxmlformats.org/officeDocument/2006/relationships/image"/><Relationship Id="rId4" Target="../media/image38.pn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36.pn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41.pn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7" Target="../media/image49.pn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8.jpeg" Type="http://schemas.openxmlformats.org/officeDocument/2006/relationships/image"/><Relationship Id="rId5" Target="../media/image47.png" Type="http://schemas.openxmlformats.org/officeDocument/2006/relationships/image"/><Relationship Id="rId4" Target="../media/image46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 ?><Relationships xmlns="http://schemas.openxmlformats.org/package/2006/relationships"><Relationship Id="rId3" Target="../media/image53.pn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56.jpeg" Type="http://schemas.openxmlformats.org/officeDocument/2006/relationships/image"/><Relationship Id="rId5" Target="../media/image55.png" Type="http://schemas.openxmlformats.org/officeDocument/2006/relationships/image"/><Relationship Id="rId4" Target="../media/image54.pn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 ?><Relationships xmlns="http://schemas.openxmlformats.org/package/2006/relationships"><Relationship Id="rId8" Target="../media/image64.jpeg" Type="http://schemas.openxmlformats.org/officeDocument/2006/relationships/image"/><Relationship Id="rId3" Target="../media/image59.png" Type="http://schemas.openxmlformats.org/officeDocument/2006/relationships/image"/><Relationship Id="rId7" Target="../media/image63.jpeg" Type="http://schemas.openxmlformats.org/officeDocument/2006/relationships/image"/><Relationship Id="rId2" Target="../notesSlides/notesSlide34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62.jpeg" Type="http://schemas.openxmlformats.org/officeDocument/2006/relationships/image"/><Relationship Id="rId5" Target="../media/image61.jpeg" Type="http://schemas.openxmlformats.org/officeDocument/2006/relationships/image"/><Relationship Id="rId4" Target="../media/image60.pn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media/image65.jpeg" Type="http://schemas.openxmlformats.org/officeDocument/2006/relationships/image"/><Relationship Id="rId7" Target="../media/image69.png" Type="http://schemas.openxmlformats.org/officeDocument/2006/relationships/image"/><Relationship Id="rId2" Target="../notesSlides/notesSlide35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68.png" Type="http://schemas.openxmlformats.org/officeDocument/2006/relationships/image"/><Relationship Id="rId5" Target="../media/image67.png" Type="http://schemas.openxmlformats.org/officeDocument/2006/relationships/image"/><Relationship Id="rId4" Target="../media/image66.jpeg" Type="http://schemas.openxmlformats.org/officeDocument/2006/relationships/image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 ?><Relationships xmlns="http://schemas.openxmlformats.org/package/2006/relationships"><Relationship Id="rId3" Target="../media/image71.jpeg" Type="http://schemas.openxmlformats.org/officeDocument/2006/relationships/image"/><Relationship Id="rId2" Target="../notesSlides/notesSlide3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2.xml.rels><?xml version="1.0" encoding="UTF-8" standalone="yes" ?><Relationships xmlns="http://schemas.openxmlformats.org/package/2006/relationships"><Relationship Id="rId3" Target="../media/image78.jpeg" Type="http://schemas.openxmlformats.org/officeDocument/2006/relationships/image"/><Relationship Id="rId2" Target="../notesSlides/notesSlide4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 ?><Relationships xmlns="http://schemas.openxmlformats.org/package/2006/relationships"><Relationship Id="rId3" Target="../media/image82.png" Type="http://schemas.openxmlformats.org/officeDocument/2006/relationships/image"/><Relationship Id="rId2" Target="../notesSlides/notesSlide46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84.png" Type="http://schemas.openxmlformats.org/officeDocument/2006/relationships/image"/><Relationship Id="rId4" Target="../media/image83.jpeg" Type="http://schemas.openxmlformats.org/officeDocument/2006/relationships/image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9.xml.rels><?xml version="1.0" encoding="UTF-8" standalone="yes" ?><Relationships xmlns="http://schemas.openxmlformats.org/package/2006/relationships"><Relationship Id="rId3" Target="../media/image88.png" Type="http://schemas.openxmlformats.org/officeDocument/2006/relationships/image"/><Relationship Id="rId2" Target="../notesSlides/notesSlide49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90.jpeg" Type="http://schemas.openxmlformats.org/officeDocument/2006/relationships/image"/><Relationship Id="rId4" Target="../media/image89.pn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 ?><Relationships xmlns="http://schemas.openxmlformats.org/package/2006/relationships"><Relationship Id="rId3" Target="../media/image92.png" Type="http://schemas.openxmlformats.org/officeDocument/2006/relationships/image"/><Relationship Id="rId2" Target="../notesSlides/notesSlide5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93.jpeg" Type="http://schemas.openxmlformats.org/officeDocument/2006/relationships/image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 ?><Relationships xmlns="http://schemas.openxmlformats.org/package/2006/relationships"><Relationship Id="rId3" Target="../media/image96.jpeg" Type="http://schemas.openxmlformats.org/officeDocument/2006/relationships/image"/><Relationship Id="rId2" Target="../notesSlides/notesSlide5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8.xml.rels><?xml version="1.0" encoding="UTF-8" standalone="yes" ?><Relationships xmlns="http://schemas.openxmlformats.org/package/2006/relationships"><Relationship Id="rId3" Target="../media/image99.png" Type="http://schemas.openxmlformats.org/officeDocument/2006/relationships/image"/><Relationship Id="rId2" Target="../notesSlides/notesSlide58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03.png" Type="http://schemas.openxmlformats.org/officeDocument/2006/relationships/image"/><Relationship Id="rId5" Target="../media/image102.jpeg" Type="http://schemas.openxmlformats.org/officeDocument/2006/relationships/image"/><Relationship Id="rId4" Target="../media/image101.jpeg" Type="http://schemas.openxmlformats.org/officeDocument/2006/relationships/image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 ?><Relationships xmlns="http://schemas.openxmlformats.org/package/2006/relationships"><Relationship Id="rId3" Target="../media/image106.jpeg" Type="http://schemas.openxmlformats.org/officeDocument/2006/relationships/image"/><Relationship Id="rId2" Target="../notesSlides/notesSlide63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08.jpeg" Type="http://schemas.openxmlformats.org/officeDocument/2006/relationships/image"/><Relationship Id="rId4" Target="../media/image107.jpeg" Type="http://schemas.openxmlformats.org/officeDocument/2006/relationships/image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 ?><Relationships xmlns="http://schemas.openxmlformats.org/package/2006/relationships"><Relationship Id="rId3" Target="../media/image121.png" Type="http://schemas.openxmlformats.org/officeDocument/2006/relationships/image"/><Relationship Id="rId7" Target="../media/image125.jpeg" Type="http://schemas.openxmlformats.org/officeDocument/2006/relationships/image"/><Relationship Id="rId2" Target="../notesSlides/notesSlide72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24.png" Type="http://schemas.openxmlformats.org/officeDocument/2006/relationships/image"/><Relationship Id="rId5" Target="../media/image123.png" Type="http://schemas.openxmlformats.org/officeDocument/2006/relationships/image"/><Relationship Id="rId4" Target="../media/image122.jpeg" Type="http://schemas.openxmlformats.org/officeDocument/2006/relationships/image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309562" y="84138"/>
            <a:ext cx="115728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5400"/>
              <a:buFont typeface="Montserrat"/>
              <a:buNone/>
            </a:pPr>
            <a:r>
              <a:rPr lang="en-US" sz="5400"/>
              <a:t>Síndrome Coronario Agudo</a:t>
            </a:r>
            <a:endParaRPr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2781299" y="2860675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n-US"/>
              <a:t>Mateo Zuluaga Gómez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n-US" b="1"/>
              <a:t>Medicina de Urgencias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Fisiopatología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p10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5619" y="365125"/>
            <a:ext cx="7796381" cy="2778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83" y="3429000"/>
            <a:ext cx="2845264" cy="209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1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09674" cy="6506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>
            <a:spLocks noGrp="1"/>
          </p:cNvSpPr>
          <p:nvPr>
            <p:ph type="title"/>
          </p:nvPr>
        </p:nvSpPr>
        <p:spPr>
          <a:xfrm>
            <a:off x="657225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Manifestaciones clínicas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12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2958" y="2293892"/>
            <a:ext cx="6653146" cy="246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/>
          <p:nvPr/>
        </p:nvSpPr>
        <p:spPr>
          <a:xfrm>
            <a:off x="4986865" y="1801709"/>
            <a:ext cx="6825332" cy="3891198"/>
          </a:xfrm>
          <a:prstGeom prst="roundRect">
            <a:avLst>
              <a:gd name="adj" fmla="val 345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FACTORES DE RIESGO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•Hipertensión arterial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•Tabaquismo</a:t>
            </a:r>
            <a:endParaRPr sz="2000" b="0" i="0" u="none" strike="noStrike" cap="none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•Obesidad</a:t>
            </a:r>
            <a:endParaRPr sz="2000" b="0" i="0" u="none" strike="noStrike" cap="none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•Sedentarismo</a:t>
            </a:r>
            <a:endParaRPr sz="2000" b="0" i="0" u="none" strike="noStrike" cap="none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•Diabetes mellitus –DM (mayor de 30 años)*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•Dislipidemia</a:t>
            </a:r>
            <a:endParaRPr sz="2000" b="0" i="0" u="none" strike="noStrike" cap="none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•Microalbuminuria o tasa de filtración glomerular &lt;60 ml/min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•LES 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•Edad mayor de 55 en hombres y 65 en mujeres*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Antecedentes familiares positivos con las edades anotadas*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1415518" y="399326"/>
            <a:ext cx="9360964" cy="121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Probabilidad de Síndrome Coronario Agudo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13"/>
          <p:cNvSpPr txBox="1">
            <a:spLocks noGrp="1"/>
          </p:cNvSpPr>
          <p:nvPr>
            <p:ph type="body" idx="1"/>
          </p:nvPr>
        </p:nvSpPr>
        <p:spPr>
          <a:xfrm>
            <a:off x="6844094" y="1704940"/>
            <a:ext cx="4710597" cy="22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4162" lvl="0" indent="-2441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375"/>
              <a:buChar char="•"/>
            </a:pPr>
            <a:r>
              <a:rPr lang="en-US" sz="1375">
                <a:latin typeface="Montserrat"/>
                <a:ea typeface="Montserrat"/>
                <a:cs typeface="Montserrat"/>
                <a:sym typeface="Montserrat"/>
              </a:rPr>
              <a:t>La mortalidad por enfermedad coronaria (EC) no diagnosticada es del 25 %, el doble de la que recibe manejo hospitalario.</a:t>
            </a:r>
            <a:endParaRPr sz="464">
              <a:latin typeface="Montserrat"/>
              <a:ea typeface="Montserrat"/>
              <a:cs typeface="Montserrat"/>
              <a:sym typeface="Montserrat"/>
            </a:endParaRPr>
          </a:p>
          <a:p>
            <a:pPr marL="244162" lvl="0" indent="-2441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375"/>
              <a:buChar char="•"/>
            </a:pPr>
            <a:r>
              <a:rPr lang="en-US" sz="1375">
                <a:latin typeface="Montserrat"/>
                <a:ea typeface="Montserrat"/>
                <a:cs typeface="Montserrat"/>
                <a:sym typeface="Montserrat"/>
              </a:rPr>
              <a:t>Sólo en el 15 a 25 % de los pacientes que consultan con una molestia torácica,</a:t>
            </a:r>
            <a:r>
              <a:rPr lang="en-US" sz="464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75">
                <a:latin typeface="Montserrat"/>
                <a:ea typeface="Montserrat"/>
                <a:cs typeface="Montserrat"/>
                <a:sym typeface="Montserrat"/>
              </a:rPr>
              <a:t>esta es de origen coronario. </a:t>
            </a:r>
            <a:endParaRPr sz="464">
              <a:latin typeface="Montserrat"/>
              <a:ea typeface="Montserrat"/>
              <a:cs typeface="Montserrat"/>
              <a:sym typeface="Montserrat"/>
            </a:endParaRPr>
          </a:p>
          <a:p>
            <a:pPr marL="244162" lvl="0" indent="-21469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464"/>
              <a:buNone/>
            </a:pPr>
            <a:endParaRPr sz="464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464"/>
              <a:buNone/>
            </a:pPr>
            <a:endParaRPr sz="464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5775772" y="3145301"/>
            <a:ext cx="72200" cy="56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2363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74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13"/>
          <p:cNvSpPr/>
          <p:nvPr/>
        </p:nvSpPr>
        <p:spPr>
          <a:xfrm>
            <a:off x="6844094" y="4032568"/>
            <a:ext cx="4943301" cy="2235116"/>
          </a:xfrm>
          <a:prstGeom prst="roundRect">
            <a:avLst>
              <a:gd name="adj" fmla="val 15241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probabilidad nos habla de la posibilidad que tiene el paciente de tener realmente una enfermedad coronaria.</a:t>
            </a: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4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983" y="269273"/>
            <a:ext cx="8809747" cy="631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5927" y="526077"/>
            <a:ext cx="5992803" cy="6319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771525" y="784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Examen físico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15"/>
          <p:cNvSpPr txBox="1">
            <a:spLocks noGrp="1"/>
          </p:cNvSpPr>
          <p:nvPr>
            <p:ph type="body" idx="1"/>
          </p:nvPr>
        </p:nvSpPr>
        <p:spPr>
          <a:xfrm>
            <a:off x="4286250" y="1027906"/>
            <a:ext cx="7298537" cy="342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6837" lvl="0" indent="-236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69"/>
              <a:buChar char="•"/>
            </a:pPr>
            <a:r>
              <a:rPr lang="en-US" sz="1969">
                <a:latin typeface="Montserrat"/>
                <a:ea typeface="Montserrat"/>
                <a:cs typeface="Montserrat"/>
                <a:sym typeface="Montserrat"/>
              </a:rPr>
              <a:t>Generalmente el examen físico es NORMAL (87%).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36837" lvl="0" indent="-236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69"/>
              <a:buChar char="•"/>
            </a:pPr>
            <a:r>
              <a:rPr lang="en-US" sz="1969">
                <a:latin typeface="Montserrat"/>
                <a:ea typeface="Montserrat"/>
                <a:cs typeface="Montserrat"/>
                <a:sym typeface="Montserrat"/>
              </a:rPr>
              <a:t>El no encontrar hallazgos nunca debe descartar SCA.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36837" lvl="0" indent="-236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69"/>
              <a:buChar char="•"/>
            </a:pPr>
            <a:r>
              <a:rPr lang="en-US" sz="1969">
                <a:latin typeface="Montserrat"/>
                <a:ea typeface="Montserrat"/>
                <a:cs typeface="Montserrat"/>
                <a:sym typeface="Montserrat"/>
              </a:rPr>
              <a:t>Sospechar causas de origen no cardíaco.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36837" lvl="0" indent="-236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69"/>
              <a:buChar char="•"/>
            </a:pPr>
            <a:r>
              <a:rPr lang="en-US" sz="1969">
                <a:latin typeface="Montserrat"/>
                <a:ea typeface="Montserrat"/>
                <a:cs typeface="Montserrat"/>
                <a:sym typeface="Montserrat"/>
              </a:rPr>
              <a:t>Galope / soplos / Frote pericárdico.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36837" lvl="0" indent="-236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69"/>
              <a:buChar char="•"/>
            </a:pPr>
            <a:r>
              <a:rPr lang="en-US" sz="1969">
                <a:latin typeface="Montserrat"/>
                <a:ea typeface="Montserrat"/>
                <a:cs typeface="Montserrat"/>
                <a:sym typeface="Montserrat"/>
              </a:rPr>
              <a:t>Signos de falla cardíaca.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36837" lvl="0" indent="-236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69"/>
              <a:buChar char="•"/>
            </a:pPr>
            <a:r>
              <a:rPr lang="en-US" sz="1969">
                <a:latin typeface="Montserrat"/>
                <a:ea typeface="Montserrat"/>
                <a:cs typeface="Montserrat"/>
                <a:sym typeface="Montserrat"/>
              </a:rPr>
              <a:t>Shock cardiogénico.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36837" lvl="0" indent="-236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69"/>
              <a:buChar char="•"/>
            </a:pPr>
            <a:r>
              <a:rPr lang="en-US" sz="1969">
                <a:latin typeface="Montserrat"/>
                <a:ea typeface="Montserrat"/>
                <a:cs typeface="Montserrat"/>
                <a:sym typeface="Montserrat"/>
              </a:rPr>
              <a:t>Bradicardia.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36837" lvl="0" indent="-236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69"/>
              <a:buChar char="•"/>
            </a:pPr>
            <a:r>
              <a:rPr lang="en-US" sz="1969">
                <a:latin typeface="Montserrat"/>
                <a:ea typeface="Montserrat"/>
                <a:cs typeface="Montserrat"/>
                <a:sym typeface="Montserrat"/>
              </a:rPr>
              <a:t>Hipotensión / Ingurgitación yugular / pulmones. limpios: SCA VD.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36837" lvl="0" indent="-14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36837" lvl="0" indent="-14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Examen físico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" name="Google Shape;225;p16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0662" y="1374323"/>
            <a:ext cx="9144001" cy="187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6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4020" y="3606239"/>
            <a:ext cx="6901727" cy="172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Electrocardiograma</a:t>
            </a:r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body" idx="1"/>
          </p:nvPr>
        </p:nvSpPr>
        <p:spPr>
          <a:xfrm>
            <a:off x="6031202" y="1845075"/>
            <a:ext cx="5226769" cy="286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954" lvl="0" indent="-231954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40"/>
              <a:buChar char="•"/>
            </a:pPr>
            <a:r>
              <a:rPr lang="en-US" sz="1840">
                <a:latin typeface="Montserrat"/>
                <a:ea typeface="Montserrat"/>
                <a:cs typeface="Montserrat"/>
                <a:sym typeface="Montserrat"/>
              </a:rPr>
              <a:t>Electrocardiograma adicional en caso de recurrencia de síntomas o de duda diagnóstica (Clase IA).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marL="231954" lvl="0" indent="-231954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40"/>
              <a:buChar char="•"/>
            </a:pPr>
            <a:r>
              <a:rPr lang="en-US" sz="1840">
                <a:latin typeface="Montserrat"/>
                <a:ea typeface="Montserrat"/>
                <a:cs typeface="Montserrat"/>
                <a:sym typeface="Montserrat"/>
              </a:rPr>
              <a:t>Normal 30% - 40%</a:t>
            </a:r>
            <a:endParaRPr/>
          </a:p>
          <a:p>
            <a:pPr marL="231954" lvl="0" indent="-231954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40"/>
              <a:buChar char="•"/>
            </a:pPr>
            <a:r>
              <a:rPr lang="en-US" sz="1840">
                <a:latin typeface="Montserrat"/>
                <a:ea typeface="Montserrat"/>
                <a:cs typeface="Montserrat"/>
                <a:sym typeface="Montserrat"/>
              </a:rPr>
              <a:t>Específico 91%   Sensible 32%</a:t>
            </a:r>
            <a:endParaRPr/>
          </a:p>
          <a:p>
            <a:pPr marL="231954" lvl="0" indent="-231954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40"/>
              <a:buChar char="•"/>
            </a:pPr>
            <a:r>
              <a:rPr lang="en-US" sz="1840">
                <a:latin typeface="Montserrat"/>
                <a:ea typeface="Montserrat"/>
                <a:cs typeface="Montserrat"/>
                <a:sym typeface="Montserrat"/>
              </a:rPr>
              <a:t>Errores de interpretación 2 - 29%</a:t>
            </a:r>
            <a:endParaRPr/>
          </a:p>
          <a:p>
            <a:pPr marL="231954" lvl="0" indent="-231954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40"/>
              <a:buChar char="•"/>
            </a:pPr>
            <a:r>
              <a:rPr lang="en-US" sz="1840">
                <a:latin typeface="Montserrat"/>
                <a:ea typeface="Montserrat"/>
                <a:cs typeface="Montserrat"/>
                <a:sym typeface="Montserrat"/>
              </a:rPr>
              <a:t>Falsos positivos 11 -  14%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50"/>
              <a:buNone/>
            </a:pP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7"/>
          <p:cNvSpPr/>
          <p:nvPr/>
        </p:nvSpPr>
        <p:spPr>
          <a:xfrm>
            <a:off x="6096000" y="1110025"/>
            <a:ext cx="5097175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 minutos luego del primer contacto médico</a:t>
            </a:r>
            <a:endParaRPr/>
          </a:p>
        </p:txBody>
      </p:sp>
      <p:pic>
        <p:nvPicPr>
          <p:cNvPr id="234" name="Google Shape;234;p17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4385" y="4863430"/>
            <a:ext cx="6745350" cy="1412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Electrocardiograma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18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060" y="184582"/>
            <a:ext cx="3632527" cy="363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8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061" y="2947633"/>
            <a:ext cx="3632526" cy="363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wipe dir="r"/>
      </p:transition>
    </mc:Choice>
    <mc:Fallback xmlns="">
      <p:transition spd="med">
        <p:wipe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 electrocardiograma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19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3652" y="1816001"/>
            <a:ext cx="7104697" cy="444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9"/>
          <p:cNvSpPr/>
          <p:nvPr/>
        </p:nvSpPr>
        <p:spPr>
          <a:xfrm>
            <a:off x="2394292" y="1849724"/>
            <a:ext cx="5097175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¿ESTÁ ELEVADO EL ST=</a:t>
            </a:r>
            <a:endParaRPr/>
          </a:p>
        </p:txBody>
      </p:sp>
      <p:grpSp>
        <p:nvGrpSpPr>
          <p:cNvPr id="249" name="Google Shape;249;p19"/>
          <p:cNvGrpSpPr/>
          <p:nvPr/>
        </p:nvGrpSpPr>
        <p:grpSpPr>
          <a:xfrm>
            <a:off x="2756511" y="2292188"/>
            <a:ext cx="6029967" cy="3809636"/>
            <a:chOff x="0" y="0"/>
            <a:chExt cx="8575952" cy="5418148"/>
          </a:xfrm>
        </p:grpSpPr>
        <p:sp>
          <p:nvSpPr>
            <p:cNvPr id="250" name="Google Shape;250;p19"/>
            <p:cNvSpPr/>
            <p:nvPr/>
          </p:nvSpPr>
          <p:spPr>
            <a:xfrm>
              <a:off x="25399" y="25400"/>
              <a:ext cx="8525153" cy="5367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 Derivadas contiguas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V2-V3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HOMBRES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&gt;0.2mV en mayores de 40 años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&gt;0.25mV en menores de 40 años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MUJERES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&gt;0.15mV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&gt;0.1mV en cualquier derivada</a:t>
              </a:r>
              <a:endParaRPr/>
            </a:p>
          </p:txBody>
        </p:sp>
        <p:pic>
          <p:nvPicPr>
            <p:cNvPr id="251" name="Google Shape;251;p19" descr="2 Derivadas contiguas… 2 Derivadas contiguas V2-V3HOMBRES&gt;0.2mV en mayores de 40 años&gt;0.25mV en menores de 40 añosMUJERES&gt;0.15mV&gt;0.1mV en cualquier derivada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8575952" cy="54181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" name="Google Shape;252;p19"/>
          <p:cNvGrpSpPr/>
          <p:nvPr/>
        </p:nvGrpSpPr>
        <p:grpSpPr>
          <a:xfrm>
            <a:off x="2756511" y="2292188"/>
            <a:ext cx="6029967" cy="3809636"/>
            <a:chOff x="0" y="0"/>
            <a:chExt cx="8575952" cy="5418148"/>
          </a:xfrm>
        </p:grpSpPr>
        <p:sp>
          <p:nvSpPr>
            <p:cNvPr id="253" name="Google Shape;253;p19"/>
            <p:cNvSpPr/>
            <p:nvPr/>
          </p:nvSpPr>
          <p:spPr>
            <a:xfrm>
              <a:off x="25399" y="25400"/>
              <a:ext cx="8525153" cy="5367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267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ECG temprano puede ser normal: </a:t>
              </a:r>
              <a:endParaRPr/>
            </a:p>
            <a:p>
              <a:pPr marL="244162" marR="0" lvl="0" indent="-244162" algn="l" rtl="0">
                <a:lnSpc>
                  <a:spcPct val="26797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49"/>
                <a:buFont typeface="Montserrat"/>
                <a:buChar char="•"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 hiperagudas pueden preceder la elevación del ST (es importante ECG seriado)</a:t>
              </a:r>
              <a:endParaRPr/>
            </a:p>
            <a:p>
              <a:pPr marL="0" marR="0" lvl="0" indent="0" algn="l" rtl="0">
                <a:lnSpc>
                  <a:spcPct val="267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5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267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Obstrucción del tronco principal o isquemia multivaso: </a:t>
              </a:r>
              <a:endParaRPr/>
            </a:p>
            <a:p>
              <a:pPr marL="244162" marR="0" lvl="0" indent="-244162" algn="l" rtl="0">
                <a:lnSpc>
                  <a:spcPct val="26797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49"/>
                <a:buFont typeface="Montserrat"/>
                <a:buChar char="•"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Depresión del ST ≥1mm en 8 derivaciones y elevación en aVr</a:t>
              </a:r>
              <a:endParaRPr/>
            </a:p>
          </p:txBody>
        </p:sp>
        <p:pic>
          <p:nvPicPr>
            <p:cNvPr id="254" name="Google Shape;254;p19" descr="ECG temprano puede ser normal:… ECG temprano puede ser normal: T hiperagudas pueden preceder la elevación del ST (es importante ECG seriado)Obstrucción del tronco principal o isquemia multivaso: Depresión del ST ≥1mm en 8 derivaciones y elevación en aVr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8575952" cy="54181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5" name="Google Shape;255;p19" descr="Imagen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676" y="1845468"/>
            <a:ext cx="8789325" cy="438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9"/>
          <p:cNvSpPr/>
          <p:nvPr/>
        </p:nvSpPr>
        <p:spPr>
          <a:xfrm>
            <a:off x="3751996" y="1571675"/>
            <a:ext cx="2381767" cy="679456"/>
          </a:xfrm>
          <a:prstGeom prst="roundRect">
            <a:avLst>
              <a:gd name="adj" fmla="val 11417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Tronco principal izquierdo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6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649516" y="167620"/>
            <a:ext cx="7804547" cy="151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Definición de síndrome coronario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014200" y="1685668"/>
            <a:ext cx="7459167" cy="1071679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Conjunto de pacientes con eventos isquémicos AGUDOS que comparten inicialmente la misma presentación clínica.</a:t>
            </a:r>
            <a:endParaRPr sz="1547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5" name="Google Shape;95;p2"/>
          <p:cNvGrpSpPr/>
          <p:nvPr/>
        </p:nvGrpSpPr>
        <p:grpSpPr>
          <a:xfrm>
            <a:off x="7604438" y="3283869"/>
            <a:ext cx="3676136" cy="569170"/>
            <a:chOff x="0" y="0"/>
            <a:chExt cx="5228281" cy="809485"/>
          </a:xfrm>
        </p:grpSpPr>
        <p:sp>
          <p:nvSpPr>
            <p:cNvPr id="96" name="Google Shape;96;p2"/>
            <p:cNvSpPr/>
            <p:nvPr/>
          </p:nvSpPr>
          <p:spPr>
            <a:xfrm>
              <a:off x="25400" y="25400"/>
              <a:ext cx="5177481" cy="758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Angina: Estable / Inestable  10%</a:t>
              </a:r>
              <a:endParaRPr/>
            </a:p>
          </p:txBody>
        </p:sp>
        <p:pic>
          <p:nvPicPr>
            <p:cNvPr id="97" name="Google Shape;97;p2" descr="Angina: Estable / Inestable  10% Angina: Estable / Inestable  10%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228281" cy="8094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2"/>
          <p:cNvGrpSpPr/>
          <p:nvPr/>
        </p:nvGrpSpPr>
        <p:grpSpPr>
          <a:xfrm>
            <a:off x="7604437" y="4003936"/>
            <a:ext cx="3100951" cy="569171"/>
            <a:chOff x="0" y="0"/>
            <a:chExt cx="4410240" cy="809485"/>
          </a:xfrm>
        </p:grpSpPr>
        <p:sp>
          <p:nvSpPr>
            <p:cNvPr id="99" name="Google Shape;99;p2"/>
            <p:cNvSpPr/>
            <p:nvPr/>
          </p:nvSpPr>
          <p:spPr>
            <a:xfrm>
              <a:off x="25400" y="25400"/>
              <a:ext cx="4359440" cy="758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IAMST  5-10%</a:t>
              </a:r>
              <a:endParaRPr/>
            </a:p>
          </p:txBody>
        </p:sp>
        <p:pic>
          <p:nvPicPr>
            <p:cNvPr id="100" name="Google Shape;100;p2" descr="IAMST  5-10% IAMST  5-10%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410240" cy="8094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Google Shape;101;p2"/>
          <p:cNvGrpSpPr/>
          <p:nvPr/>
        </p:nvGrpSpPr>
        <p:grpSpPr>
          <a:xfrm>
            <a:off x="7604437" y="4724005"/>
            <a:ext cx="3100951" cy="569171"/>
            <a:chOff x="0" y="0"/>
            <a:chExt cx="4410240" cy="809485"/>
          </a:xfrm>
        </p:grpSpPr>
        <p:sp>
          <p:nvSpPr>
            <p:cNvPr id="102" name="Google Shape;102;p2"/>
            <p:cNvSpPr/>
            <p:nvPr/>
          </p:nvSpPr>
          <p:spPr>
            <a:xfrm>
              <a:off x="25400" y="25400"/>
              <a:ext cx="4359440" cy="758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IAMNST 15-20%</a:t>
              </a:r>
              <a:endParaRPr/>
            </a:p>
          </p:txBody>
        </p:sp>
        <p:pic>
          <p:nvPicPr>
            <p:cNvPr id="103" name="Google Shape;103;p2" descr="IAMNST 15-20% IAMNST 15-20%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410240" cy="8094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 electrocardiograma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20"/>
          <p:cNvSpPr/>
          <p:nvPr/>
        </p:nvSpPr>
        <p:spPr>
          <a:xfrm>
            <a:off x="6700284" y="1750712"/>
            <a:ext cx="5097175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ELEVACIÓN DEL ST EN AVR</a:t>
            </a:r>
            <a:endParaRPr/>
          </a:p>
        </p:txBody>
      </p:sp>
      <p:grpSp>
        <p:nvGrpSpPr>
          <p:cNvPr id="263" name="Google Shape;263;p20"/>
          <p:cNvGrpSpPr/>
          <p:nvPr/>
        </p:nvGrpSpPr>
        <p:grpSpPr>
          <a:xfrm>
            <a:off x="6095999" y="2538104"/>
            <a:ext cx="5701460" cy="2468496"/>
            <a:chOff x="0" y="0"/>
            <a:chExt cx="11005909" cy="3510747"/>
          </a:xfrm>
        </p:grpSpPr>
        <p:sp>
          <p:nvSpPr>
            <p:cNvPr id="264" name="Google Shape;264;p20"/>
            <p:cNvSpPr/>
            <p:nvPr/>
          </p:nvSpPr>
          <p:spPr>
            <a:xfrm>
              <a:off x="25400" y="25400"/>
              <a:ext cx="10955109" cy="34599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244162" marR="0" lvl="0" indent="-2441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30"/>
                <a:buFont typeface="Montserrat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Oclusión del tronco principal de la coronaria izquierda</a:t>
              </a:r>
              <a:endParaRPr/>
            </a:p>
            <a:p>
              <a:pPr marL="244162" marR="0" lvl="0" indent="-2441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30"/>
                <a:buFont typeface="Montserrat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 77.6% E: 82.6%</a:t>
              </a:r>
              <a:endParaRPr/>
            </a:p>
            <a:p>
              <a:pPr marL="244162" marR="0" lvl="0" indent="-244162" algn="l" rtl="0">
                <a:lnSpc>
                  <a:spcPct val="336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30"/>
                <a:buFont typeface="Montserrat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Puede elevarse también en oclusión de la ADA</a:t>
              </a:r>
              <a:endParaRPr/>
            </a:p>
            <a:p>
              <a:pPr marL="244162" marR="0" lvl="0" indent="-244162" algn="l" rtl="0">
                <a:lnSpc>
                  <a:spcPct val="336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30"/>
                <a:buFont typeface="Montserrat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se ha definido bien valor de elevación (0.5mm o 1 mm)</a:t>
              </a:r>
              <a:endParaRPr/>
            </a:p>
            <a:p>
              <a:pPr marL="244162" marR="0" lvl="0" indent="-244162" algn="l" rtl="0">
                <a:lnSpc>
                  <a:spcPct val="336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30"/>
                <a:buFont typeface="Montserrat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Valor pronóstico, se asocia a mortalidad </a:t>
              </a:r>
              <a:endParaRPr/>
            </a:p>
          </p:txBody>
        </p:sp>
        <p:pic>
          <p:nvPicPr>
            <p:cNvPr id="265" name="Google Shape;265;p20" descr="Oclusión del tronco principal de la coronaria izquierda… Oclusión del tronco principal de la coronaria izquierdaS 77.6% E: 82.6%Puede elevarse también en oclusión de la ADANo se ha definido bien valor de elevación (0.5mm o 1 mm)Valor pronóstico, se asocia a mortalidad 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005909" cy="35107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6" name="Google Shape;266;p20"/>
          <p:cNvGrpSpPr/>
          <p:nvPr/>
        </p:nvGrpSpPr>
        <p:grpSpPr>
          <a:xfrm>
            <a:off x="2461706" y="1607201"/>
            <a:ext cx="9322594" cy="1821800"/>
            <a:chOff x="0" y="0"/>
            <a:chExt cx="13258800" cy="2591003"/>
          </a:xfrm>
        </p:grpSpPr>
        <p:pic>
          <p:nvPicPr>
            <p:cNvPr id="267" name="Google Shape;267;p20" descr="Imagen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000" y="88900"/>
              <a:ext cx="13004800" cy="2260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0" descr="Imagen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3258800" cy="25910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20"/>
          <p:cNvSpPr/>
          <p:nvPr/>
        </p:nvSpPr>
        <p:spPr>
          <a:xfrm>
            <a:off x="10046052" y="1002440"/>
            <a:ext cx="1885483" cy="487987"/>
          </a:xfrm>
          <a:prstGeom prst="roundRect">
            <a:avLst>
              <a:gd name="adj" fmla="val 14516"/>
            </a:avLst>
          </a:prstGeom>
          <a:solidFill>
            <a:srgbClr val="203766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Equivalente 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6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 electrocardiograma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6526964" y="2166263"/>
            <a:ext cx="5097176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PATRÓN DE WINTER</a:t>
            </a:r>
            <a:endParaRPr/>
          </a:p>
        </p:txBody>
      </p:sp>
      <p:pic>
        <p:nvPicPr>
          <p:cNvPr id="276" name="Google Shape;276;p21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785" y="3171001"/>
            <a:ext cx="5755355" cy="32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1"/>
          <p:cNvSpPr/>
          <p:nvPr/>
        </p:nvSpPr>
        <p:spPr>
          <a:xfrm>
            <a:off x="9738657" y="1342902"/>
            <a:ext cx="1885483" cy="487987"/>
          </a:xfrm>
          <a:prstGeom prst="roundRect">
            <a:avLst>
              <a:gd name="adj" fmla="val 14516"/>
            </a:avLst>
          </a:prstGeom>
          <a:solidFill>
            <a:srgbClr val="203766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Equivalente 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 electrocardiograma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5060835" y="1876844"/>
            <a:ext cx="5097176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BLOQUE DE RAMA IZQUIERDA*</a:t>
            </a:r>
            <a:endParaRPr/>
          </a:p>
        </p:txBody>
      </p:sp>
      <p:pic>
        <p:nvPicPr>
          <p:cNvPr id="284" name="Google Shape;284;p22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298" y="2405860"/>
            <a:ext cx="6307476" cy="4308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2"/>
          <p:cNvGrpSpPr/>
          <p:nvPr/>
        </p:nvGrpSpPr>
        <p:grpSpPr>
          <a:xfrm>
            <a:off x="4051012" y="2982614"/>
            <a:ext cx="3768329" cy="2468496"/>
            <a:chOff x="0" y="0"/>
            <a:chExt cx="5359400" cy="3510747"/>
          </a:xfrm>
        </p:grpSpPr>
        <p:sp>
          <p:nvSpPr>
            <p:cNvPr id="286" name="Google Shape;286;p22"/>
            <p:cNvSpPr/>
            <p:nvPr/>
          </p:nvSpPr>
          <p:spPr>
            <a:xfrm>
              <a:off x="25400" y="25400"/>
              <a:ext cx="5308600" cy="34599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Especificidad 90% &gt;3 puntos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Ausencia no descarta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Falsos positivos 10%</a:t>
              </a:r>
              <a:endParaRPr/>
            </a:p>
          </p:txBody>
        </p:sp>
        <p:pic>
          <p:nvPicPr>
            <p:cNvPr id="287" name="Google Shape;287;p22" descr="Especificidad 90% &gt;3 puntos… Especificidad 90% &gt;3 puntosAusencia no descartaFalsos positivos 10%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359400" cy="3510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22"/>
          <p:cNvSpPr/>
          <p:nvPr/>
        </p:nvSpPr>
        <p:spPr>
          <a:xfrm>
            <a:off x="8433137" y="1487723"/>
            <a:ext cx="1885483" cy="487987"/>
          </a:xfrm>
          <a:prstGeom prst="roundRect">
            <a:avLst>
              <a:gd name="adj" fmla="val 14516"/>
            </a:avLst>
          </a:prstGeom>
          <a:solidFill>
            <a:srgbClr val="203766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Equivalente ST</a:t>
            </a:r>
            <a:endParaRPr/>
          </a:p>
        </p:txBody>
      </p:sp>
      <p:pic>
        <p:nvPicPr>
          <p:cNvPr id="289" name="Google Shape;289;p22" descr="Imag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0422" y="120882"/>
            <a:ext cx="5621228" cy="66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6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>
            <a:spLocks noGrp="1"/>
          </p:cNvSpPr>
          <p:nvPr>
            <p:ph type="title"/>
          </p:nvPr>
        </p:nvSpPr>
        <p:spPr>
          <a:xfrm>
            <a:off x="838200" y="203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n-US"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 electrocardiograma</a:t>
            </a:r>
            <a:endParaRPr sz="44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23"/>
          <p:cNvSpPr/>
          <p:nvPr/>
        </p:nvSpPr>
        <p:spPr>
          <a:xfrm>
            <a:off x="2434014" y="1648078"/>
            <a:ext cx="5097176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IAMNST</a:t>
            </a:r>
            <a:endParaRPr/>
          </a:p>
        </p:txBody>
      </p:sp>
      <p:grpSp>
        <p:nvGrpSpPr>
          <p:cNvPr id="296" name="Google Shape;296;p23"/>
          <p:cNvGrpSpPr/>
          <p:nvPr/>
        </p:nvGrpSpPr>
        <p:grpSpPr>
          <a:xfrm>
            <a:off x="2438459" y="2640046"/>
            <a:ext cx="7093127" cy="2468496"/>
            <a:chOff x="0" y="0"/>
            <a:chExt cx="10088001" cy="3510747"/>
          </a:xfrm>
        </p:grpSpPr>
        <p:sp>
          <p:nvSpPr>
            <p:cNvPr id="297" name="Google Shape;297;p23"/>
            <p:cNvSpPr/>
            <p:nvPr/>
          </p:nvSpPr>
          <p:spPr>
            <a:xfrm>
              <a:off x="25400" y="25400"/>
              <a:ext cx="10037201" cy="34599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Características de Angina inestable de IAMNST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Inversión de onda T de ramas SIMÉTRICAS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Ondas T negativas</a:t>
              </a:r>
              <a:endParaRPr/>
            </a:p>
          </p:txBody>
        </p:sp>
        <p:pic>
          <p:nvPicPr>
            <p:cNvPr id="298" name="Google Shape;298;p23" descr="Características de Angina inestable de IAMNST… Características de Angina inestable de IAMNSTInversión de onda T de ramas SIMÉTRICASOndas T negativas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088001" cy="35107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9" name="Google Shape;299;p23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2268" y="2249427"/>
            <a:ext cx="8747464" cy="4373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23"/>
          <p:cNvGrpSpPr/>
          <p:nvPr/>
        </p:nvGrpSpPr>
        <p:grpSpPr>
          <a:xfrm>
            <a:off x="2438459" y="5246900"/>
            <a:ext cx="7093127" cy="1075464"/>
            <a:chOff x="0" y="0"/>
            <a:chExt cx="10088001" cy="1529547"/>
          </a:xfrm>
        </p:grpSpPr>
        <p:sp>
          <p:nvSpPr>
            <p:cNvPr id="301" name="Google Shape;301;p23"/>
            <p:cNvSpPr/>
            <p:nvPr/>
          </p:nvSpPr>
          <p:spPr>
            <a:xfrm>
              <a:off x="25400" y="25400"/>
              <a:ext cx="10037201" cy="14787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INFRADESNIVEL DEL ST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Nuevo con morfologia horizontal o descendente mayor o igual a 0.05mm en dos derivadas contiguas</a:t>
              </a:r>
              <a:endParaRPr/>
            </a:p>
          </p:txBody>
        </p:sp>
        <p:pic>
          <p:nvPicPr>
            <p:cNvPr id="302" name="Google Shape;302;p23" descr="INFRADESNIVEL DEL ST… INFRADESNIVEL DEL STNuevo con morfologia horizontal o descendente mayor o igual a 0.05mm en dos derivadas contiguas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088001" cy="15295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3" name="Google Shape;303;p23" descr="Image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7452" y="2164373"/>
            <a:ext cx="7877097" cy="45438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3"/>
          <p:cNvGrpSpPr/>
          <p:nvPr/>
        </p:nvGrpSpPr>
        <p:grpSpPr>
          <a:xfrm>
            <a:off x="2549437" y="5484289"/>
            <a:ext cx="7093127" cy="1075464"/>
            <a:chOff x="0" y="0"/>
            <a:chExt cx="10088001" cy="1529547"/>
          </a:xfrm>
        </p:grpSpPr>
        <p:sp>
          <p:nvSpPr>
            <p:cNvPr id="305" name="Google Shape;305;p23"/>
            <p:cNvSpPr/>
            <p:nvPr/>
          </p:nvSpPr>
          <p:spPr>
            <a:xfrm>
              <a:off x="25400" y="25400"/>
              <a:ext cx="10037201" cy="14787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INVERSIÓN DE LA ONDA 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Requiere que sea mayor o igual a 1mm en dos derivadas contiguas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excluye las ondas T de ramas asimétricas</a:t>
              </a:r>
              <a:endParaRPr/>
            </a:p>
          </p:txBody>
        </p:sp>
        <p:pic>
          <p:nvPicPr>
            <p:cNvPr id="306" name="Google Shape;306;p23" descr="INVERSIÓN DE LA ONDA T… INVERSIÓN DE LA ONDA TRequiere que sea mayor o igual a 1mm en dos derivadas contiguasNo excluye las ondas T de ramas asimétricas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088001" cy="15295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6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6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6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 Electrocardiograma</a:t>
            </a:r>
            <a:endParaRPr/>
          </a:p>
        </p:txBody>
      </p:sp>
      <p:sp>
        <p:nvSpPr>
          <p:cNvPr id="312" name="Google Shape;312;p24"/>
          <p:cNvSpPr/>
          <p:nvPr/>
        </p:nvSpPr>
        <p:spPr>
          <a:xfrm>
            <a:off x="6417167" y="1563883"/>
            <a:ext cx="5097176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DERIVADAS DERECHAS</a:t>
            </a:r>
            <a:endParaRPr/>
          </a:p>
        </p:txBody>
      </p:sp>
      <p:sp>
        <p:nvSpPr>
          <p:cNvPr id="313" name="Google Shape;313;p24"/>
          <p:cNvSpPr/>
          <p:nvPr/>
        </p:nvSpPr>
        <p:spPr>
          <a:xfrm>
            <a:off x="6417167" y="1563883"/>
            <a:ext cx="5097176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DERIVADAS POSTERIORES</a:t>
            </a:r>
            <a:endParaRPr/>
          </a:p>
        </p:txBody>
      </p:sp>
      <p:pic>
        <p:nvPicPr>
          <p:cNvPr id="314" name="Google Shape;314;p24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8" y="2172020"/>
            <a:ext cx="7642168" cy="3094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24"/>
          <p:cNvGrpSpPr/>
          <p:nvPr/>
        </p:nvGrpSpPr>
        <p:grpSpPr>
          <a:xfrm>
            <a:off x="4616989" y="2154161"/>
            <a:ext cx="7093127" cy="1254058"/>
            <a:chOff x="0" y="0"/>
            <a:chExt cx="10088001" cy="1783547"/>
          </a:xfrm>
        </p:grpSpPr>
        <p:sp>
          <p:nvSpPr>
            <p:cNvPr id="316" name="Google Shape;316;p24"/>
            <p:cNvSpPr/>
            <p:nvPr/>
          </p:nvSpPr>
          <p:spPr>
            <a:xfrm>
              <a:off x="25400" y="25400"/>
              <a:ext cx="10037201" cy="17327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quien? </a:t>
              </a: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Elevación del ST en cara inferior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Elevación del ST V3-V4R &gt;0.5mm ó &gt;1mm en &lt; 30 años</a:t>
              </a:r>
              <a:endParaRPr/>
            </a:p>
          </p:txBody>
        </p:sp>
        <p:pic>
          <p:nvPicPr>
            <p:cNvPr id="317" name="Google Shape;317;p24" descr="A quien?  Elevación del ST en cara inferior… A quien?  Elevación del ST en cara inferiorElevación del ST V3-V4R &gt;0.5mm ó &gt;1mm en &lt; 30 años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088001" cy="17835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8" name="Google Shape;318;p24"/>
          <p:cNvGrpSpPr/>
          <p:nvPr/>
        </p:nvGrpSpPr>
        <p:grpSpPr>
          <a:xfrm>
            <a:off x="4616989" y="2154161"/>
            <a:ext cx="7093126" cy="1254058"/>
            <a:chOff x="25400" y="22301"/>
            <a:chExt cx="10088001" cy="1783547"/>
          </a:xfrm>
        </p:grpSpPr>
        <p:sp>
          <p:nvSpPr>
            <p:cNvPr id="319" name="Google Shape;319;p24"/>
            <p:cNvSpPr/>
            <p:nvPr/>
          </p:nvSpPr>
          <p:spPr>
            <a:xfrm>
              <a:off x="25400" y="25400"/>
              <a:ext cx="10037201" cy="17327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¿A quién? </a:t>
              </a: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Depresión del ST en V1-V3 con ondas T positivas</a:t>
              </a:r>
              <a:endParaRPr sz="126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Elevación del ST &gt; 0.5mm en V7V-9 ó &gt;1mm en menores de 40 años</a:t>
              </a:r>
              <a:endParaRPr sz="126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20" name="Google Shape;320;p24" descr="A quien? Depresión del ST en V1-V3 con ondas T positivas… A quien? Depresión del ST en V1-V3 con ondas T positivasElevación del ST &gt; 0.5mm en V7V-9 ó &gt;1mm en menores de 40 años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00" y="22301"/>
              <a:ext cx="10088001" cy="17835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6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6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 electrocardiograma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25"/>
          <p:cNvSpPr/>
          <p:nvPr/>
        </p:nvSpPr>
        <p:spPr>
          <a:xfrm>
            <a:off x="6583421" y="1389243"/>
            <a:ext cx="5097176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PATRONES DE ALTO RIESGO</a:t>
            </a:r>
            <a:endParaRPr/>
          </a:p>
        </p:txBody>
      </p:sp>
      <p:pic>
        <p:nvPicPr>
          <p:cNvPr id="327" name="Google Shape;327;p25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8962" y="2056808"/>
            <a:ext cx="8024927" cy="44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 txBox="1">
            <a:spLocks noGrp="1"/>
          </p:cNvSpPr>
          <p:nvPr>
            <p:ph type="title"/>
          </p:nvPr>
        </p:nvSpPr>
        <p:spPr>
          <a:xfrm>
            <a:off x="590550" y="403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 electrocardiograma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26"/>
          <p:cNvSpPr/>
          <p:nvPr/>
        </p:nvSpPr>
        <p:spPr>
          <a:xfrm>
            <a:off x="5955360" y="1533559"/>
            <a:ext cx="5097175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PATRONES DE ALTO RIESGO</a:t>
            </a:r>
            <a:endParaRPr/>
          </a:p>
        </p:txBody>
      </p:sp>
      <p:pic>
        <p:nvPicPr>
          <p:cNvPr id="334" name="Google Shape;334;p26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284" y="1873861"/>
            <a:ext cx="8024927" cy="44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6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6425" y="1703710"/>
            <a:ext cx="8056856" cy="443606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6"/>
          <p:cNvSpPr/>
          <p:nvPr/>
        </p:nvSpPr>
        <p:spPr>
          <a:xfrm>
            <a:off x="5901746" y="1522738"/>
            <a:ext cx="5097175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CAMBIOS DINÁMICOS</a:t>
            </a:r>
            <a:endParaRPr/>
          </a:p>
        </p:txBody>
      </p:sp>
      <p:grpSp>
        <p:nvGrpSpPr>
          <p:cNvPr id="337" name="Google Shape;337;p26"/>
          <p:cNvGrpSpPr/>
          <p:nvPr/>
        </p:nvGrpSpPr>
        <p:grpSpPr>
          <a:xfrm>
            <a:off x="3887494" y="2273922"/>
            <a:ext cx="8056857" cy="2732486"/>
            <a:chOff x="0" y="0"/>
            <a:chExt cx="11458639" cy="3886201"/>
          </a:xfrm>
        </p:grpSpPr>
        <p:sp>
          <p:nvSpPr>
            <p:cNvPr id="338" name="Google Shape;338;p26"/>
            <p:cNvSpPr/>
            <p:nvPr/>
          </p:nvSpPr>
          <p:spPr>
            <a:xfrm>
              <a:off x="25400" y="25400"/>
              <a:ext cx="11407839" cy="3835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CAMBIOS electrocardiográficos en presencia de dolor de característica anginoso</a:t>
              </a:r>
              <a:endParaRPr/>
            </a:p>
          </p:txBody>
        </p:sp>
        <p:pic>
          <p:nvPicPr>
            <p:cNvPr id="339" name="Google Shape;339;p26" descr="CAMBIOS electrocardiográficos en presencia de dolor de característica anginoso CAMBIOS electrocardiográficos en presencia de dolor de característica anginoso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458639" cy="38862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6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Biomarcadores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27"/>
          <p:cNvSpPr/>
          <p:nvPr/>
        </p:nvSpPr>
        <p:spPr>
          <a:xfrm>
            <a:off x="4671494" y="1610173"/>
            <a:ext cx="5097176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IDEALES</a:t>
            </a:r>
            <a:endParaRPr/>
          </a:p>
        </p:txBody>
      </p:sp>
      <p:grpSp>
        <p:nvGrpSpPr>
          <p:cNvPr id="346" name="Google Shape;346;p27"/>
          <p:cNvGrpSpPr/>
          <p:nvPr/>
        </p:nvGrpSpPr>
        <p:grpSpPr>
          <a:xfrm>
            <a:off x="4763949" y="2531938"/>
            <a:ext cx="7093127" cy="1254058"/>
            <a:chOff x="0" y="0"/>
            <a:chExt cx="10088001" cy="1783547"/>
          </a:xfrm>
        </p:grpSpPr>
        <p:sp>
          <p:nvSpPr>
            <p:cNvPr id="347" name="Google Shape;347;p27"/>
            <p:cNvSpPr/>
            <p:nvPr/>
          </p:nvSpPr>
          <p:spPr>
            <a:xfrm>
              <a:off x="25400" y="25400"/>
              <a:ext cx="10037201" cy="17327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Utilidad: diagnóstico y estratificación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Pronóstico (Mortalidad)</a:t>
              </a:r>
              <a:endParaRPr/>
            </a:p>
          </p:txBody>
        </p:sp>
        <p:pic>
          <p:nvPicPr>
            <p:cNvPr id="348" name="Google Shape;348;p27" descr="Utilidad: diagnóstico y estratificación… Utilidad: diagnóstico y estratificaciónPronóstico (Mortalidad)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088001" cy="17835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9" name="Google Shape;349;p27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3940" y="1514431"/>
            <a:ext cx="6741489" cy="476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7" descr="Imagen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0383" y="365125"/>
            <a:ext cx="6195791" cy="4508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6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8"/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Biomarcadores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28"/>
          <p:cNvSpPr/>
          <p:nvPr/>
        </p:nvSpPr>
        <p:spPr>
          <a:xfrm>
            <a:off x="6665950" y="1735000"/>
            <a:ext cx="5097176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TIPOS DE TROPONINAS</a:t>
            </a:r>
            <a:endParaRPr/>
          </a:p>
        </p:txBody>
      </p:sp>
      <p:grpSp>
        <p:nvGrpSpPr>
          <p:cNvPr id="357" name="Google Shape;357;p28"/>
          <p:cNvGrpSpPr/>
          <p:nvPr/>
        </p:nvGrpSpPr>
        <p:grpSpPr>
          <a:xfrm>
            <a:off x="4336333" y="2901432"/>
            <a:ext cx="7463417" cy="905750"/>
            <a:chOff x="0" y="0"/>
            <a:chExt cx="10614636" cy="1288176"/>
          </a:xfrm>
        </p:grpSpPr>
        <p:sp>
          <p:nvSpPr>
            <p:cNvPr id="358" name="Google Shape;358;p28"/>
            <p:cNvSpPr/>
            <p:nvPr/>
          </p:nvSpPr>
          <p:spPr>
            <a:xfrm>
              <a:off x="25400" y="25400"/>
              <a:ext cx="10563836" cy="1237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ALTA SENSIBILIDAD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Capaz de detectar troponin as en el 50-90% de individuos sanos</a:t>
              </a:r>
              <a:endParaRPr/>
            </a:p>
          </p:txBody>
        </p:sp>
        <p:pic>
          <p:nvPicPr>
            <p:cNvPr id="359" name="Google Shape;359;p28" descr="ALTA SENSIBILIDAD… ALTA SENSIBILIDADCapaz de detectar troponin as en el 50-90% de individuos sanos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614636" cy="12881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0" name="Google Shape;360;p28"/>
          <p:cNvGrpSpPr/>
          <p:nvPr/>
        </p:nvGrpSpPr>
        <p:grpSpPr>
          <a:xfrm>
            <a:off x="4220756" y="4240959"/>
            <a:ext cx="7542370" cy="905750"/>
            <a:chOff x="0" y="0"/>
            <a:chExt cx="10726925" cy="1288176"/>
          </a:xfrm>
        </p:grpSpPr>
        <p:sp>
          <p:nvSpPr>
            <p:cNvPr id="361" name="Google Shape;361;p28"/>
            <p:cNvSpPr/>
            <p:nvPr/>
          </p:nvSpPr>
          <p:spPr>
            <a:xfrm>
              <a:off x="25400" y="25400"/>
              <a:ext cx="10676125" cy="1237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SENSIBLES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Capaz de detectar troponinas en 20-50% de los sanos</a:t>
              </a:r>
              <a:endParaRPr/>
            </a:p>
          </p:txBody>
        </p:sp>
        <p:pic>
          <p:nvPicPr>
            <p:cNvPr id="362" name="Google Shape;362;p28" descr="SENSIBLES… SENSIBLESCapaz de detectar troponinas en 20-50% de los sanos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726925" cy="12881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3" name="Google Shape;363;p28" descr="Imagen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687" y="1614488"/>
            <a:ext cx="6057828" cy="474922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6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6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Biomarcadores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9" name="Google Shape;369;p29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2045" y="1647750"/>
            <a:ext cx="8847489" cy="183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9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4901" y="3495994"/>
            <a:ext cx="839391" cy="58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9" descr="Imagen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252" y="3802350"/>
            <a:ext cx="7804548" cy="86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9" descr="Imagen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7157"/>
            <a:ext cx="5996926" cy="6803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9" descr="Imagen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133" y="1314984"/>
            <a:ext cx="7500152" cy="5515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5000"/>
              <a:buFont typeface="Montserrat"/>
              <a:buNone/>
            </a:pPr>
            <a:r>
              <a:rPr lang="en-US" sz="5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Epidemiología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4800768" y="1873914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4162" lvl="0" indent="-2441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125"/>
              <a:buChar char="•"/>
            </a:pPr>
            <a:r>
              <a:rPr lang="en-US" sz="2125">
                <a:latin typeface="Montserrat"/>
                <a:ea typeface="Montserrat"/>
                <a:cs typeface="Montserrat"/>
                <a:sym typeface="Montserrat"/>
              </a:rPr>
              <a:t>130 millones de consultas a servicios de urgencias al año (5.4% dolor torácico).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244162" lvl="0" indent="-2441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125"/>
              <a:buChar char="•"/>
            </a:pPr>
            <a:r>
              <a:rPr lang="en-US" sz="2125">
                <a:latin typeface="Montserrat"/>
                <a:ea typeface="Montserrat"/>
                <a:cs typeface="Montserrat"/>
                <a:sym typeface="Montserrat"/>
              </a:rPr>
              <a:t>30% de todas las muertes en el mundo. </a:t>
            </a:r>
            <a:endParaRPr/>
          </a:p>
          <a:p>
            <a:pPr marL="244162" lvl="0" indent="-2441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125"/>
              <a:buChar char="•"/>
            </a:pPr>
            <a:r>
              <a:rPr lang="en-US" sz="2125">
                <a:latin typeface="Montserrat"/>
                <a:ea typeface="Montserrat"/>
                <a:cs typeface="Montserrat"/>
                <a:sym typeface="Montserrat"/>
              </a:rPr>
              <a:t>PRINCIPAL causa de mortalidad.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700"/>
              <a:buNone/>
            </a:pP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244162" lvl="0" indent="-2441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125"/>
              <a:buChar char="•"/>
            </a:pPr>
            <a:r>
              <a:rPr lang="en-US" sz="2125">
                <a:latin typeface="Montserrat"/>
                <a:ea typeface="Montserrat"/>
                <a:cs typeface="Montserrat"/>
                <a:sym typeface="Montserrat"/>
              </a:rPr>
              <a:t>El nivel del discomfort </a:t>
            </a:r>
            <a:r>
              <a:rPr lang="en-US" sz="2125" b="1">
                <a:latin typeface="Montserrat"/>
                <a:ea typeface="Montserrat"/>
                <a:cs typeface="Montserrat"/>
                <a:sym typeface="Montserrat"/>
              </a:rPr>
              <a:t>no se relaciona con la severidad.</a:t>
            </a:r>
            <a:endParaRPr sz="1700" b="1">
              <a:latin typeface="Montserrat"/>
              <a:ea typeface="Montserrat"/>
              <a:cs typeface="Montserrat"/>
              <a:sym typeface="Montserrat"/>
            </a:endParaRPr>
          </a:p>
          <a:p>
            <a:pPr marL="244162" lvl="0" indent="-2441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125"/>
              <a:buChar char="•"/>
            </a:pPr>
            <a:r>
              <a:rPr lang="en-US" sz="2125">
                <a:latin typeface="Montserrat"/>
                <a:ea typeface="Montserrat"/>
                <a:cs typeface="Montserrat"/>
                <a:sym typeface="Montserrat"/>
              </a:rPr>
              <a:t>El dolor torácico incluye gran variedad de condiciones.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244162" lvl="0" indent="-2441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125"/>
              <a:buChar char="•"/>
            </a:pPr>
            <a:r>
              <a:rPr lang="en-US" sz="2125">
                <a:latin typeface="Montserrat"/>
                <a:ea typeface="Montserrat"/>
                <a:cs typeface="Montserrat"/>
                <a:sym typeface="Montserrat"/>
              </a:rPr>
              <a:t>Pacientes ancianos – diabéticos.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700"/>
              <a:buNone/>
            </a:pP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700"/>
              <a:buNone/>
            </a:pP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Biomarcadores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9" name="Google Shape;379;p30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0503" y="1793542"/>
            <a:ext cx="2940170" cy="205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0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6025" y="1793542"/>
            <a:ext cx="6804648" cy="380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0" descr="Imagen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587" y="5698432"/>
            <a:ext cx="2348509" cy="625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1"/>
          <p:cNvSpPr txBox="1">
            <a:spLocks noGrp="1"/>
          </p:cNvSpPr>
          <p:nvPr>
            <p:ph type="title"/>
          </p:nvPr>
        </p:nvSpPr>
        <p:spPr>
          <a:xfrm>
            <a:off x="711980" y="1082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Biomarcadores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7" name="Google Shape;387;p31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2929" y="1532326"/>
            <a:ext cx="3861617" cy="256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1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5407" y="1085203"/>
            <a:ext cx="7394613" cy="5165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1" descr="Imagen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072" y="1197925"/>
            <a:ext cx="5554493" cy="165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1" descr="Imagen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0323" y="1282181"/>
            <a:ext cx="9071677" cy="47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Biomarcadores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6" name="Google Shape;396;p32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1365" y="1269398"/>
            <a:ext cx="7503622" cy="363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2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505" y="652352"/>
            <a:ext cx="6998448" cy="584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>
            <a:spLocks noGrp="1"/>
          </p:cNvSpPr>
          <p:nvPr>
            <p:ph type="title"/>
          </p:nvPr>
        </p:nvSpPr>
        <p:spPr>
          <a:xfrm>
            <a:off x="1030778" y="612317"/>
            <a:ext cx="10357657" cy="151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Estratificar el riesgo en síndrome coronario agudo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33"/>
          <p:cNvSpPr txBox="1">
            <a:spLocks noGrp="1"/>
          </p:cNvSpPr>
          <p:nvPr>
            <p:ph type="body" idx="1"/>
          </p:nvPr>
        </p:nvSpPr>
        <p:spPr>
          <a:xfrm>
            <a:off x="5275812" y="2373991"/>
            <a:ext cx="6335131" cy="287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4162" lvl="0" indent="-2441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Permite definir el tratamiento para el paciente</a:t>
            </a:r>
            <a:endParaRPr sz="100">
              <a:latin typeface="Montserrat"/>
              <a:ea typeface="Montserrat"/>
              <a:cs typeface="Montserrat"/>
              <a:sym typeface="Montserrat"/>
            </a:endParaRPr>
          </a:p>
          <a:p>
            <a:pPr marL="244162" lvl="0" indent="-2441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Ayuda a calcular el pronóstico y definir el lugar de vigilancia</a:t>
            </a:r>
            <a:endParaRPr sz="100">
              <a:latin typeface="Montserrat"/>
              <a:ea typeface="Montserrat"/>
              <a:cs typeface="Montserrat"/>
              <a:sym typeface="Montserrat"/>
            </a:endParaRPr>
          </a:p>
          <a:p>
            <a:pPr marL="244162" lvl="0" indent="-2441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TIMI, GRACE, PURSUIT, Braunwald</a:t>
            </a:r>
            <a:endParaRPr sz="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3234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00"/>
              <a:buNone/>
            </a:pPr>
            <a:endParaRPr sz="100">
              <a:latin typeface="Montserrat"/>
              <a:ea typeface="Montserrat"/>
              <a:cs typeface="Montserrat"/>
              <a:sym typeface="Montserrat"/>
            </a:endParaRPr>
          </a:p>
          <a:p>
            <a:pPr marL="244162" lvl="0" indent="-2378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00"/>
              <a:buNone/>
            </a:pPr>
            <a:endParaRPr sz="100">
              <a:latin typeface="Montserrat"/>
              <a:ea typeface="Montserrat"/>
              <a:cs typeface="Montserrat"/>
              <a:sym typeface="Montserrat"/>
            </a:endParaRPr>
          </a:p>
          <a:p>
            <a:pPr marL="244162" lvl="0" indent="-2378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00"/>
              <a:buNone/>
            </a:pPr>
            <a:endParaRPr sz="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00"/>
              <a:buNone/>
            </a:pPr>
            <a:endParaRPr sz="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33"/>
          <p:cNvSpPr/>
          <p:nvPr/>
        </p:nvSpPr>
        <p:spPr>
          <a:xfrm>
            <a:off x="4438996" y="1919728"/>
            <a:ext cx="7171947" cy="3084533"/>
          </a:xfrm>
          <a:prstGeom prst="roundRect">
            <a:avLst>
              <a:gd name="adj" fmla="val 11604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793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RIESGO:</a:t>
            </a:r>
            <a:endParaRPr/>
          </a:p>
          <a:p>
            <a:pPr marL="0" marR="0" lvl="0" indent="0" algn="ctr" rtl="0">
              <a:lnSpc>
                <a:spcPct val="1793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 tiene un paciente a corto plazo (14 – 30 dias) de morir por un infarto no fatal o isquemia recurrente</a:t>
            </a:r>
            <a:endParaRPr sz="2039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793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(MACE Mayor Adverse Cardiac Event)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"/>
          <p:cNvSpPr txBox="1">
            <a:spLocks noGrp="1"/>
          </p:cNvSpPr>
          <p:nvPr>
            <p:ph type="title"/>
          </p:nvPr>
        </p:nvSpPr>
        <p:spPr>
          <a:xfrm>
            <a:off x="510039" y="3740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Estratificar el riesgo en síndrome coronario agudo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0" name="Google Shape;410;p34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685" y="2349165"/>
            <a:ext cx="8360630" cy="324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4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757" y="2199222"/>
            <a:ext cx="8934486" cy="354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4" descr="Imagen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367" y="306082"/>
            <a:ext cx="9569076" cy="580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4" descr="Imagen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9670" y="440947"/>
            <a:ext cx="8812661" cy="634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4" descr="Imagen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7342" y="365125"/>
            <a:ext cx="9144001" cy="611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4" descr="Imagen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017" y="170557"/>
            <a:ext cx="8875465" cy="6219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 txBox="1">
            <a:spLocks noGrp="1"/>
          </p:cNvSpPr>
          <p:nvPr>
            <p:ph type="title"/>
          </p:nvPr>
        </p:nvSpPr>
        <p:spPr>
          <a:xfrm>
            <a:off x="2136577" y="262961"/>
            <a:ext cx="8550473" cy="151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500"/>
              <a:buFont typeface="Montserrat"/>
              <a:buNone/>
            </a:pPr>
            <a:r>
              <a:rPr lang="en-US" sz="45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Estratificar el riesgo en síndrome coronario agudo</a:t>
            </a:r>
            <a:endParaRPr sz="45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1" name="Google Shape;421;p35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5643" y="2194074"/>
            <a:ext cx="6620715" cy="453839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5"/>
          <p:cNvSpPr/>
          <p:nvPr/>
        </p:nvSpPr>
        <p:spPr>
          <a:xfrm>
            <a:off x="1975755" y="1603106"/>
            <a:ext cx="1834417" cy="487987"/>
          </a:xfrm>
          <a:prstGeom prst="roundRect">
            <a:avLst>
              <a:gd name="adj" fmla="val 14516"/>
            </a:avLst>
          </a:prstGeom>
          <a:solidFill>
            <a:srgbClr val="203766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HEART SCORE</a:t>
            </a:r>
            <a:endParaRPr/>
          </a:p>
        </p:txBody>
      </p:sp>
      <p:pic>
        <p:nvPicPr>
          <p:cNvPr id="423" name="Google Shape;423;p35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3597" y="582938"/>
            <a:ext cx="8859005" cy="204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5" descr="Imagen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3626" y="2495848"/>
            <a:ext cx="8849820" cy="193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5" descr="Imagen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3597" y="2584218"/>
            <a:ext cx="8045073" cy="168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5" descr="Imagen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947" y="4935264"/>
            <a:ext cx="8206384" cy="55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6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247" y="1690688"/>
            <a:ext cx="7206474" cy="378559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Estratificar el riesgo de sangrado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7"/>
          <p:cNvSpPr txBox="1">
            <a:spLocks noGrp="1"/>
          </p:cNvSpPr>
          <p:nvPr>
            <p:ph type="title"/>
          </p:nvPr>
        </p:nvSpPr>
        <p:spPr>
          <a:xfrm>
            <a:off x="2193727" y="407503"/>
            <a:ext cx="7804547" cy="151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-US" sz="3000"/>
              <a:t>Cómo</a:t>
            </a: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 enfocar entonces hasta acá?</a:t>
            </a:r>
            <a:endParaRPr/>
          </a:p>
        </p:txBody>
      </p:sp>
      <p:pic>
        <p:nvPicPr>
          <p:cNvPr id="438" name="Google Shape;438;p37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8749" y="1887737"/>
            <a:ext cx="7310808" cy="3379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"/>
          <p:cNvSpPr txBox="1">
            <a:spLocks noGrp="1"/>
          </p:cNvSpPr>
          <p:nvPr>
            <p:ph type="title"/>
          </p:nvPr>
        </p:nvSpPr>
        <p:spPr>
          <a:xfrm>
            <a:off x="1197033" y="467742"/>
            <a:ext cx="8801241" cy="151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-US" sz="3000"/>
              <a:t>Cómo</a:t>
            </a: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 enfocar entonces hasta acá?</a:t>
            </a:r>
            <a:endParaRPr/>
          </a:p>
        </p:txBody>
      </p:sp>
      <p:sp>
        <p:nvSpPr>
          <p:cNvPr id="444" name="Google Shape;444;p38"/>
          <p:cNvSpPr/>
          <p:nvPr/>
        </p:nvSpPr>
        <p:spPr>
          <a:xfrm>
            <a:off x="6153418" y="1779489"/>
            <a:ext cx="5097175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MEDIDAS TERAPEUTICAS</a:t>
            </a:r>
            <a:endParaRPr/>
          </a:p>
        </p:txBody>
      </p:sp>
      <p:grpSp>
        <p:nvGrpSpPr>
          <p:cNvPr id="445" name="Google Shape;445;p38"/>
          <p:cNvGrpSpPr/>
          <p:nvPr/>
        </p:nvGrpSpPr>
        <p:grpSpPr>
          <a:xfrm>
            <a:off x="6704995" y="2637712"/>
            <a:ext cx="4238287" cy="1358530"/>
            <a:chOff x="0" y="0"/>
            <a:chExt cx="6027783" cy="1932129"/>
          </a:xfrm>
        </p:grpSpPr>
        <p:sp>
          <p:nvSpPr>
            <p:cNvPr id="446" name="Google Shape;446;p38"/>
            <p:cNvSpPr/>
            <p:nvPr/>
          </p:nvSpPr>
          <p:spPr>
            <a:xfrm>
              <a:off x="25400" y="25400"/>
              <a:ext cx="5976983" cy="1881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Anti isquémica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Anti trompetica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Revascularización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Estratificación no invasiva</a:t>
              </a:r>
              <a:endParaRPr/>
            </a:p>
          </p:txBody>
        </p:sp>
        <p:pic>
          <p:nvPicPr>
            <p:cNvPr id="447" name="Google Shape;447;p38" descr="Anti isquémica… Anti isquémicaAnti trompeticaRevascularizaciónEstratificación no invasiv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6027783" cy="19321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Google Shape;448;p38"/>
          <p:cNvSpPr/>
          <p:nvPr/>
        </p:nvSpPr>
        <p:spPr>
          <a:xfrm>
            <a:off x="6210837" y="1768586"/>
            <a:ext cx="5097175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ANTI ISQUÉMICA</a:t>
            </a:r>
            <a:endParaRPr/>
          </a:p>
        </p:txBody>
      </p:sp>
      <p:grpSp>
        <p:nvGrpSpPr>
          <p:cNvPr id="449" name="Google Shape;449;p38"/>
          <p:cNvGrpSpPr/>
          <p:nvPr/>
        </p:nvGrpSpPr>
        <p:grpSpPr>
          <a:xfrm>
            <a:off x="6722854" y="2637713"/>
            <a:ext cx="4238287" cy="1358530"/>
            <a:chOff x="0" y="0"/>
            <a:chExt cx="6027783" cy="1932129"/>
          </a:xfrm>
        </p:grpSpPr>
        <p:sp>
          <p:nvSpPr>
            <p:cNvPr id="450" name="Google Shape;450;p38"/>
            <p:cNvSpPr/>
            <p:nvPr/>
          </p:nvSpPr>
          <p:spPr>
            <a:xfrm>
              <a:off x="25400" y="25400"/>
              <a:ext cx="5976983" cy="18813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Disminuir requerimiento de O2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Evitar progresión del área isquémica</a:t>
              </a:r>
              <a:endParaRPr/>
            </a:p>
          </p:txBody>
        </p:sp>
        <p:pic>
          <p:nvPicPr>
            <p:cNvPr id="451" name="Google Shape;451;p38" descr="Disminuir requerimiento de O2… Disminuir requerimiento de O2Evitar progresión del área isquémic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6027783" cy="19321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2" name="Google Shape;452;p38"/>
          <p:cNvSpPr/>
          <p:nvPr/>
        </p:nvSpPr>
        <p:spPr>
          <a:xfrm>
            <a:off x="6096000" y="1750727"/>
            <a:ext cx="5097175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ANTI TROMBÓTICA</a:t>
            </a:r>
            <a:endParaRPr/>
          </a:p>
        </p:txBody>
      </p:sp>
      <p:grpSp>
        <p:nvGrpSpPr>
          <p:cNvPr id="453" name="Google Shape;453;p38"/>
          <p:cNvGrpSpPr/>
          <p:nvPr/>
        </p:nvGrpSpPr>
        <p:grpSpPr>
          <a:xfrm>
            <a:off x="6740713" y="2637714"/>
            <a:ext cx="4238287" cy="1358530"/>
            <a:chOff x="0" y="0"/>
            <a:chExt cx="6027783" cy="1932129"/>
          </a:xfrm>
        </p:grpSpPr>
        <p:sp>
          <p:nvSpPr>
            <p:cNvPr id="454" name="Google Shape;454;p38"/>
            <p:cNvSpPr/>
            <p:nvPr/>
          </p:nvSpPr>
          <p:spPr>
            <a:xfrm>
              <a:off x="25400" y="25400"/>
              <a:ext cx="5976983" cy="18813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Evitar progresión del trombo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Anticoagulación y antiagregación</a:t>
              </a:r>
              <a:endParaRPr/>
            </a:p>
          </p:txBody>
        </p:sp>
        <p:pic>
          <p:nvPicPr>
            <p:cNvPr id="455" name="Google Shape;455;p38" descr="Evitar progresión del trombo… Evitar progresión del tromboAnticoagulación y antiagregación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6027783" cy="193212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Medidas generales</a:t>
            </a:r>
            <a:endParaRPr/>
          </a:p>
        </p:txBody>
      </p:sp>
      <p:sp>
        <p:nvSpPr>
          <p:cNvPr id="461" name="Google Shape;461;p39"/>
          <p:cNvSpPr/>
          <p:nvPr/>
        </p:nvSpPr>
        <p:spPr>
          <a:xfrm>
            <a:off x="6096000" y="1446694"/>
            <a:ext cx="5097175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Oxígeno</a:t>
            </a:r>
            <a:endParaRPr/>
          </a:p>
        </p:txBody>
      </p:sp>
      <p:grpSp>
        <p:nvGrpSpPr>
          <p:cNvPr id="462" name="Google Shape;462;p39"/>
          <p:cNvGrpSpPr/>
          <p:nvPr/>
        </p:nvGrpSpPr>
        <p:grpSpPr>
          <a:xfrm>
            <a:off x="5569526" y="2267598"/>
            <a:ext cx="5784274" cy="2836418"/>
            <a:chOff x="-1" y="0"/>
            <a:chExt cx="10489417" cy="4827916"/>
          </a:xfrm>
        </p:grpSpPr>
        <p:sp>
          <p:nvSpPr>
            <p:cNvPr id="463" name="Google Shape;463;p39"/>
            <p:cNvSpPr/>
            <p:nvPr/>
          </p:nvSpPr>
          <p:spPr>
            <a:xfrm>
              <a:off x="25399" y="25400"/>
              <a:ext cx="10438617" cy="4777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INDICACION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Solo si la saturación de oxígeno &lt; 90% o falla respiratoria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RIESGOS: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Aumento de resistencia vascular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Disminuye flujo coronario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Aumento de mortalidad</a:t>
              </a:r>
              <a:endParaRPr/>
            </a:p>
          </p:txBody>
        </p:sp>
        <p:pic>
          <p:nvPicPr>
            <p:cNvPr id="464" name="Google Shape;464;p39" descr="INDICACION:… INDICACION:Solo si la saturación de oxígeno &lt; 90% o falla respiratoriaRIESGOS:Aumento de resistencia vascularDisminuye flujo coronarioAumento de mortalidad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10489417" cy="48279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5000"/>
              <a:buFont typeface="Montserrat"/>
              <a:buNone/>
            </a:pPr>
            <a:r>
              <a:rPr lang="en-US" sz="5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Epidemiología</a:t>
            </a:r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3889524" y="2719370"/>
            <a:ext cx="7804547" cy="360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4162" lvl="0" indent="-2441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Tasa 244,2 muertes x 100.000 habitantes (2017).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244162" lvl="0" indent="-2441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Principal causa de muerte en 45 años o mayores.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244162" lvl="0" indent="-2441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n-US" sz="2400" b="1">
                <a:latin typeface="Montserrat"/>
                <a:ea typeface="Montserrat"/>
                <a:cs typeface="Montserrat"/>
                <a:sym typeface="Montserrat"/>
              </a:rPr>
              <a:t>Medellín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 1994 – 2003.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 Tasa 207 casos por 100.000 habitantes (71% mujeres).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889524" y="1915457"/>
            <a:ext cx="1885482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COLOMBIA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Nitratos y analgesia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6410199" y="1690688"/>
            <a:ext cx="5097175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EFECTO DESEADO</a:t>
            </a:r>
            <a:endParaRPr/>
          </a:p>
        </p:txBody>
      </p:sp>
      <p:grpSp>
        <p:nvGrpSpPr>
          <p:cNvPr id="471" name="Google Shape;471;p40"/>
          <p:cNvGrpSpPr/>
          <p:nvPr/>
        </p:nvGrpSpPr>
        <p:grpSpPr>
          <a:xfrm>
            <a:off x="4219575" y="2731877"/>
            <a:ext cx="7484556" cy="3661144"/>
            <a:chOff x="-180685" y="25400"/>
            <a:chExt cx="10644701" cy="5206958"/>
          </a:xfrm>
        </p:grpSpPr>
        <p:sp>
          <p:nvSpPr>
            <p:cNvPr id="472" name="Google Shape;472;p40"/>
            <p:cNvSpPr/>
            <p:nvPr/>
          </p:nvSpPr>
          <p:spPr>
            <a:xfrm>
              <a:off x="25399" y="25400"/>
              <a:ext cx="10438617" cy="4777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Vasodilatación coronaria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Disminuir precarga y sobrecarga ventricular (consumo de O2)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Más por efectos farmacológicas (poca clara evidencia)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IV más efectivos que sublinguales (alivio de sintomas y regresión del ST)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Titulables hasta mejoría de los síntomas - </a:t>
              </a: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¡MANEJO SINTOMÁTICO SOLAMENTE!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 Adversos:  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Cefalea, Hipotensión</a:t>
              </a: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CI:  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Inhibidores PDE5 en últimas 24 horas (Sildenafil, Tafalafil 48h)</a:t>
              </a:r>
              <a:endParaRPr/>
            </a:p>
          </p:txBody>
        </p:sp>
        <p:pic>
          <p:nvPicPr>
            <p:cNvPr id="473" name="Google Shape;473;p40" descr="Vasodilatación coronaria… Vasodilatación coronariaDisminuir precarga y sobrecarga ventricular (consumo de O2)Más por efectos farmacológicas (poca clara evidencia)IV más efectivos que sublinguales (alivio de sintomas y regresión del ST)Titulables hasta mejoría de los síntomas - MANEJO SINTOMÁTICO SOLAMENTE!E Adversos:  Cefalea, HipotensiónCI:  Inhibidores PDE5 en últimas 24 horas (Sildenafil, Tafalafil 48h)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0685" y="404442"/>
              <a:ext cx="10489415" cy="48279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4" name="Google Shape;474;p40"/>
          <p:cNvGrpSpPr/>
          <p:nvPr/>
        </p:nvGrpSpPr>
        <p:grpSpPr>
          <a:xfrm>
            <a:off x="4219574" y="2998391"/>
            <a:ext cx="7375373" cy="3394629"/>
            <a:chOff x="-1" y="0"/>
            <a:chExt cx="10489417" cy="4827916"/>
          </a:xfrm>
        </p:grpSpPr>
        <p:sp>
          <p:nvSpPr>
            <p:cNvPr id="475" name="Google Shape;475;p40"/>
            <p:cNvSpPr/>
            <p:nvPr/>
          </p:nvSpPr>
          <p:spPr>
            <a:xfrm>
              <a:off x="25399" y="25400"/>
              <a:ext cx="10438617" cy="47771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MORFINA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Poca mejoría del dolor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Inicio de acción lento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Disminuye el efecto de antiagregantes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IIaC Evidencia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NITRATOS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Acción periférica y coronaria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en hipotensión, evitar en extensión ventrículo derecho, cara posterior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Sublingual 5mg cad 5min (máx 15mg)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Infusión 0,02 - 0,5mcg/kg/min</a:t>
              </a:r>
              <a:endParaRPr/>
            </a:p>
          </p:txBody>
        </p:sp>
        <p:pic>
          <p:nvPicPr>
            <p:cNvPr id="476" name="Google Shape;476;p40" descr="MORFINA… MORFINAPoca mejoría del dolorInicio de acción lentoDisminuye el efecto de antiagregantesIIaC EvidenciaNITRATOSAcción periférica y coronariaNo en hipotensión, evitar en extensión ventrículo derecho, cara posteriorSublingual 5mg cad 5min (máx 15mg)Infusión 0,02 - 0,5mcg/kg/min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10489417" cy="48279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7" name="Google Shape;477;p40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443" y="2585856"/>
            <a:ext cx="7804547" cy="123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6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Beta bloqueador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41"/>
          <p:cNvSpPr/>
          <p:nvPr/>
        </p:nvSpPr>
        <p:spPr>
          <a:xfrm>
            <a:off x="6775959" y="1464553"/>
            <a:ext cx="5097175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EFECTO DESEADO</a:t>
            </a:r>
            <a:endParaRPr/>
          </a:p>
        </p:txBody>
      </p:sp>
      <p:grpSp>
        <p:nvGrpSpPr>
          <p:cNvPr id="484" name="Google Shape;484;p41"/>
          <p:cNvGrpSpPr/>
          <p:nvPr/>
        </p:nvGrpSpPr>
        <p:grpSpPr>
          <a:xfrm>
            <a:off x="4364797" y="2196327"/>
            <a:ext cx="7508337" cy="1085042"/>
            <a:chOff x="-1" y="0"/>
            <a:chExt cx="10678523" cy="1543169"/>
          </a:xfrm>
        </p:grpSpPr>
        <p:sp>
          <p:nvSpPr>
            <p:cNvPr id="485" name="Google Shape;485;p41"/>
            <p:cNvSpPr/>
            <p:nvPr/>
          </p:nvSpPr>
          <p:spPr>
            <a:xfrm>
              <a:off x="25399" y="25400"/>
              <a:ext cx="10627723" cy="1492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Inhibición competitiva de catecolaminas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Disminuye el consumo de oxígeno (FC, PA)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RRR Mortalidad a una semana 13%</a:t>
              </a:r>
              <a:endParaRPr/>
            </a:p>
          </p:txBody>
        </p:sp>
        <p:pic>
          <p:nvPicPr>
            <p:cNvPr id="486" name="Google Shape;486;p41" descr="Inhibición competitiva de catecolaminas… Inhibición competitiva de catecolaminasDisminuye el consumo de oxígeno (FC, PA)RRR Mortalidad a una semana 13%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10678523" cy="15431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7" name="Google Shape;487;p41"/>
          <p:cNvGrpSpPr/>
          <p:nvPr/>
        </p:nvGrpSpPr>
        <p:grpSpPr>
          <a:xfrm>
            <a:off x="6096000" y="3415578"/>
            <a:ext cx="5759277" cy="2338470"/>
            <a:chOff x="0" y="0"/>
            <a:chExt cx="10678522" cy="3325821"/>
          </a:xfrm>
        </p:grpSpPr>
        <p:sp>
          <p:nvSpPr>
            <p:cNvPr id="488" name="Google Shape;488;p41"/>
            <p:cNvSpPr/>
            <p:nvPr/>
          </p:nvSpPr>
          <p:spPr>
            <a:xfrm>
              <a:off x="25400" y="25400"/>
              <a:ext cx="10627722" cy="3275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PREDICTORES DE CHOQUE CARDIOGÉNICO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&gt; 70 Años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FC &gt; 110lpm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PAS &lt; 120mmHg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Killip II - III - IV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IAM de cara anterior extenso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Vasoespamo - uso de cocaína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Incidencia 2,5 - 8%  Mortalidad 40 - 83%</a:t>
              </a:r>
              <a:endParaRPr/>
            </a:p>
          </p:txBody>
        </p:sp>
        <p:pic>
          <p:nvPicPr>
            <p:cNvPr id="489" name="Google Shape;489;p41" descr="PREDICTORES DE CHOQUE CARDIOGÉNICO… PREDICTORES DE CHOQUE CARDIOGÉNICO&gt; 70 AñosFC &gt; 110lpmPAS &lt; 120mmHgKillip II - III - IVIAM de cara anterior extensoVasoespamo - uso de cocaínaIncidencia 2,5 - 8%  Mortalidad 40 - 83%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678522" cy="33258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0" name="Google Shape;490;p41"/>
          <p:cNvGrpSpPr/>
          <p:nvPr/>
        </p:nvGrpSpPr>
        <p:grpSpPr>
          <a:xfrm>
            <a:off x="4364797" y="2214187"/>
            <a:ext cx="7508337" cy="1085042"/>
            <a:chOff x="-1" y="0"/>
            <a:chExt cx="10678523" cy="1543169"/>
          </a:xfrm>
        </p:grpSpPr>
        <p:sp>
          <p:nvSpPr>
            <p:cNvPr id="491" name="Google Shape;491;p41"/>
            <p:cNvSpPr/>
            <p:nvPr/>
          </p:nvSpPr>
          <p:spPr>
            <a:xfrm>
              <a:off x="25399" y="25400"/>
              <a:ext cx="10627723" cy="14923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Metoprolol 5mg IV Máximo 15mg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Dosis oral 25 - 100mg día (uso de acuerdo a la FEVI)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Metoprolol succinato, Carvedilol</a:t>
              </a:r>
              <a:endParaRPr/>
            </a:p>
          </p:txBody>
        </p:sp>
        <p:pic>
          <p:nvPicPr>
            <p:cNvPr id="492" name="Google Shape;492;p41" descr="Metoprolol 5mg IV Máximo 15mg… Metoprolol 5mg IV Máximo 15mgDosis oral 25 - 100mg día (uso de acuerdo a la FEVI)Metoprolol succinato, Carvedilol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10678523" cy="15431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Calcio antagonistas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8" name="Google Shape;498;p42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636" y="1495833"/>
            <a:ext cx="6826147" cy="343728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Estatina de alta intensidad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04" name="Google Shape;504;p43"/>
          <p:cNvGrpSpPr/>
          <p:nvPr/>
        </p:nvGrpSpPr>
        <p:grpSpPr>
          <a:xfrm>
            <a:off x="4353512" y="1496652"/>
            <a:ext cx="7508337" cy="2834573"/>
            <a:chOff x="0" y="0"/>
            <a:chExt cx="10678522" cy="4031390"/>
          </a:xfrm>
        </p:grpSpPr>
        <p:sp>
          <p:nvSpPr>
            <p:cNvPr id="505" name="Google Shape;505;p43"/>
            <p:cNvSpPr/>
            <p:nvPr/>
          </p:nvSpPr>
          <p:spPr>
            <a:xfrm>
              <a:off x="25400" y="25400"/>
              <a:ext cx="10627722" cy="39805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INICIO desde el ingreso del paciente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TODOS los pacientes sin importar niveles de Colesterol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Perfil lipidico al ingreso y control 4-6 semanas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Atorvastatina 40- 80mg día   — Rosuvastatina 10-20mg dia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OBJETIVO:  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LDL &lt; 100mg/dL (en alto riesgo &lt; 70mg/dL) o disminución 50% si esta LDL entre 70-135mg/dL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IMPROVE-IT  Reduction de desenlace compuesto de revascularizacion, ACV, Ingreso por angina inestable, muerte, IAM</a:t>
              </a:r>
              <a:endParaRPr/>
            </a:p>
          </p:txBody>
        </p:sp>
        <p:pic>
          <p:nvPicPr>
            <p:cNvPr id="506" name="Google Shape;506;p43" descr="INICIO desde el ingreso del paciente… INICIO desde el ingreso del pacienteTODOS los pacientes sin importar niveles de ColesterolPerfil lipidico al ingreso y control 4-6 semanasAtorvastatina 40- 80mg día   — Rosuvastatina 10-20mg diaOBJETIVO:  LDL &lt; 100mg/dL (en alto riesgo &lt; 70mg/dL) o disminución 50% si esta LDL entre 70-135mg/dLIMPROVE-IT  Reduction de desenlace compuesto de revascularizacion, ACV, Ingreso por angina inestable, muerte, IAM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678522" cy="40313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IECAS</a:t>
            </a:r>
            <a:endParaRPr/>
          </a:p>
        </p:txBody>
      </p:sp>
      <p:grpSp>
        <p:nvGrpSpPr>
          <p:cNvPr id="512" name="Google Shape;512;p44"/>
          <p:cNvGrpSpPr/>
          <p:nvPr/>
        </p:nvGrpSpPr>
        <p:grpSpPr>
          <a:xfrm>
            <a:off x="4250321" y="1164622"/>
            <a:ext cx="7508070" cy="2461752"/>
            <a:chOff x="17" y="18"/>
            <a:chExt cx="10678524" cy="3501283"/>
          </a:xfrm>
        </p:grpSpPr>
        <p:sp>
          <p:nvSpPr>
            <p:cNvPr id="513" name="Google Shape;513;p44"/>
            <p:cNvSpPr/>
            <p:nvPr/>
          </p:nvSpPr>
          <p:spPr>
            <a:xfrm>
              <a:off x="25399" y="25400"/>
              <a:ext cx="10627723" cy="34504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INICIO PRIMERAS 36 HORAS (Independiente de la FEVI)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ARA II en caso de intolerancia: Valsartan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FEVI &lt; 40%  Antagonista de Aldosterona: Eplerenona (disminuye mortalidad 15% EPHESUS)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IDEAL:  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Falla cardíaca FEVI &lt; 40%,  HTA,  DM2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METAS: 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140/90mmHg</a:t>
              </a:r>
              <a:endParaRPr/>
            </a:p>
          </p:txBody>
        </p:sp>
        <p:pic>
          <p:nvPicPr>
            <p:cNvPr id="514" name="Google Shape;514;p44" descr="INICIO PRIMERAS 36 HORAS (Independiente de la FEVI)… INICIO PRIMERAS 36 HORAS (Independiente de la FEVI)ARA II en caso de intolerancia: ValsartanFEVI &lt; 40%  Antagonista de Aldosterona: Eplerenona (dismiuye mortalidad 15% EPHESUS)IDEAL:  Falla cardíaca FEVI &lt; 40%,  HTA,  DM2METAS: 140/90mmHg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" y="18"/>
              <a:ext cx="10678524" cy="35012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45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909" y="205303"/>
            <a:ext cx="6951573" cy="6447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Terapia antitrombótica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p46"/>
          <p:cNvSpPr/>
          <p:nvPr/>
        </p:nvSpPr>
        <p:spPr>
          <a:xfrm>
            <a:off x="9046037" y="1687573"/>
            <a:ext cx="2307763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ASA</a:t>
            </a:r>
            <a:endParaRPr/>
          </a:p>
        </p:txBody>
      </p:sp>
      <p:grpSp>
        <p:nvGrpSpPr>
          <p:cNvPr id="526" name="Google Shape;526;p46"/>
          <p:cNvGrpSpPr/>
          <p:nvPr/>
        </p:nvGrpSpPr>
        <p:grpSpPr>
          <a:xfrm>
            <a:off x="4887883" y="2545187"/>
            <a:ext cx="6552124" cy="1537134"/>
            <a:chOff x="-1" y="0"/>
            <a:chExt cx="11355400" cy="2186144"/>
          </a:xfrm>
        </p:grpSpPr>
        <p:sp>
          <p:nvSpPr>
            <p:cNvPr id="527" name="Google Shape;527;p46"/>
            <p:cNvSpPr/>
            <p:nvPr/>
          </p:nvSpPr>
          <p:spPr>
            <a:xfrm>
              <a:off x="25399" y="25400"/>
              <a:ext cx="11304600" cy="2135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INHIBIDOR de la COX - 1  Inhibe la síntesis del Tromboxano A2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46% reducción de eventos cardiovasculares mayores (previo a ICP)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CURRENT OASIS7:  Dosis alta vs Convencional (300mg vs 325mg) igual efectivos</a:t>
              </a:r>
              <a:endParaRPr/>
            </a:p>
          </p:txBody>
        </p:sp>
        <p:pic>
          <p:nvPicPr>
            <p:cNvPr id="528" name="Google Shape;528;p46" descr="INHIBIDOR de la COX - 1  Inhibe la síntesis del Tromboxano A2… INHIBIDOR de la COX - 1  Inhibe la síntesis del Tromboxano A246% reducción de eventos cardiovasculares mayores (previo a ICP)CURRENT OASIS7:  Dosis alta vs Convencional (300mg vs 325mg) igual efectivos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11355400" cy="21861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9" name="Google Shape;529;p46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801" y="4247927"/>
            <a:ext cx="5244801" cy="2102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0" name="Google Shape;530;p46"/>
          <p:cNvGrpSpPr/>
          <p:nvPr/>
        </p:nvGrpSpPr>
        <p:grpSpPr>
          <a:xfrm>
            <a:off x="4902538" y="2563046"/>
            <a:ext cx="6555327" cy="1537134"/>
            <a:chOff x="-1" y="0"/>
            <a:chExt cx="11355400" cy="2186144"/>
          </a:xfrm>
        </p:grpSpPr>
        <p:sp>
          <p:nvSpPr>
            <p:cNvPr id="531" name="Google Shape;531;p46"/>
            <p:cNvSpPr/>
            <p:nvPr/>
          </p:nvSpPr>
          <p:spPr>
            <a:xfrm>
              <a:off x="25399" y="25400"/>
              <a:ext cx="11304600" cy="2135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Bolo 150 - 300mg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Mantenimiento 75 - 100mg</a:t>
              </a:r>
              <a:endParaRPr/>
            </a:p>
          </p:txBody>
        </p:sp>
        <p:pic>
          <p:nvPicPr>
            <p:cNvPr id="532" name="Google Shape;532;p46" descr="Bolo 150 - 300mg… Bolo 150 - 300mgMantenimiento 75 - 100mg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11355400" cy="21861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3" name="Google Shape;533;p46" descr="Imagen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883" y="2415299"/>
            <a:ext cx="6893719" cy="2830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Terapia antitrombótica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9" name="Google Shape;539;p47"/>
          <p:cNvSpPr/>
          <p:nvPr/>
        </p:nvSpPr>
        <p:spPr>
          <a:xfrm>
            <a:off x="8721137" y="1592814"/>
            <a:ext cx="2307763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Inhibidores P2Y12</a:t>
            </a:r>
            <a:endParaRPr/>
          </a:p>
        </p:txBody>
      </p:sp>
      <p:grpSp>
        <p:nvGrpSpPr>
          <p:cNvPr id="540" name="Google Shape;540;p47"/>
          <p:cNvGrpSpPr/>
          <p:nvPr/>
        </p:nvGrpSpPr>
        <p:grpSpPr>
          <a:xfrm>
            <a:off x="5218632" y="2788296"/>
            <a:ext cx="6569554" cy="1537134"/>
            <a:chOff x="-1" y="0"/>
            <a:chExt cx="11355400" cy="2186144"/>
          </a:xfrm>
        </p:grpSpPr>
        <p:sp>
          <p:nvSpPr>
            <p:cNvPr id="541" name="Google Shape;541;p47"/>
            <p:cNvSpPr/>
            <p:nvPr/>
          </p:nvSpPr>
          <p:spPr>
            <a:xfrm>
              <a:off x="25399" y="25400"/>
              <a:ext cx="11304600" cy="2135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Clopidogrel: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40"/>
                <a:buFont typeface="Montserrat"/>
                <a:buChar char="-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Inhibidor P2Y12 (Irreversible)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40"/>
                <a:buFont typeface="Montserrat"/>
                <a:buChar char="-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Profármaco (requiere oxidación CYP 450)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40"/>
                <a:buFont typeface="Montserrat"/>
                <a:buChar char="-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15% es activo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40"/>
                <a:buFont typeface="Montserrat"/>
                <a:buChar char="-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Variabilidad de respuesta (hiperrespondedores)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40"/>
                <a:buFont typeface="Montserrat"/>
                <a:buChar char="-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Disminuye MORTALIDAD</a:t>
              </a:r>
              <a:endParaRPr/>
            </a:p>
          </p:txBody>
        </p:sp>
        <p:pic>
          <p:nvPicPr>
            <p:cNvPr id="542" name="Google Shape;542;p47" descr="Clopidogrel:… Clopidogrel:Inhibidor P2Y12 (Irreversible)Profármaco (requiere oxidación CYP 450)15% es activoVariabilidad de respuesta (hiperrespondedores)Disminuye MORTALIDAD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11355400" cy="21861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3" name="Google Shape;543;p47"/>
          <p:cNvGrpSpPr/>
          <p:nvPr/>
        </p:nvGrpSpPr>
        <p:grpSpPr>
          <a:xfrm>
            <a:off x="5232325" y="2797225"/>
            <a:ext cx="6121474" cy="1537134"/>
            <a:chOff x="-25401" y="-1"/>
            <a:chExt cx="11355400" cy="2186144"/>
          </a:xfrm>
        </p:grpSpPr>
        <p:sp>
          <p:nvSpPr>
            <p:cNvPr id="544" name="Google Shape;544;p47"/>
            <p:cNvSpPr/>
            <p:nvPr/>
          </p:nvSpPr>
          <p:spPr>
            <a:xfrm>
              <a:off x="25399" y="25400"/>
              <a:ext cx="11304600" cy="2135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DOSIS: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Bolo 300 - 600mg  ——&gt; Mantenimiento 75mg día</a:t>
              </a:r>
              <a:endParaRPr/>
            </a:p>
          </p:txBody>
        </p:sp>
        <p:pic>
          <p:nvPicPr>
            <p:cNvPr id="545" name="Google Shape;545;p47" descr="DOSIS:… DOSIS:Bolo 300 - 600mg  ——&gt; Mantenimiento 75mg dia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5401" y="-1"/>
              <a:ext cx="11355400" cy="21861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6" name="Google Shape;546;p47"/>
          <p:cNvGrpSpPr/>
          <p:nvPr/>
        </p:nvGrpSpPr>
        <p:grpSpPr>
          <a:xfrm>
            <a:off x="5232326" y="4653387"/>
            <a:ext cx="6121475" cy="1537134"/>
            <a:chOff x="-1" y="0"/>
            <a:chExt cx="11355400" cy="2186144"/>
          </a:xfrm>
        </p:grpSpPr>
        <p:sp>
          <p:nvSpPr>
            <p:cNvPr id="547" name="Google Shape;547;p47"/>
            <p:cNvSpPr/>
            <p:nvPr/>
          </p:nvSpPr>
          <p:spPr>
            <a:xfrm>
              <a:off x="25399" y="25400"/>
              <a:ext cx="11304600" cy="2135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Prasugrel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95"/>
                <a:buFont typeface="Montserrat"/>
                <a:buChar char="-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Inhibidor P2Y12 (Irreversible)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95"/>
                <a:buFont typeface="Montserrat"/>
                <a:buChar char="-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Inicio más rapido, más inhibición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95"/>
                <a:buFont typeface="Montserrat"/>
                <a:buChar char="-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CONTRAINDICACO: ACV/ AIT previo (mas sangrado). No beneficio &gt; 75 años ó &lt; 60 años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TRITON TIMI 38: Reducción de muerte, IAM No fatal y ACV, trombosis del stent</a:t>
              </a:r>
              <a:endParaRPr/>
            </a:p>
          </p:txBody>
        </p:sp>
        <p:pic>
          <p:nvPicPr>
            <p:cNvPr id="548" name="Google Shape;548;p47" descr="Prasugrel… PrasugrelInhibidor P2Y12 (Irreversible)Inicio más rapido, más inhibiciónCONTRAINDICACO: ACV/ AIT previo (mas sangrado). No beneficio &gt; 75 años ó &lt; 60 añosTRITON TIMI 38: Reducción de muerte, IAM No fatal y ACV, trombosis del stent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11355400" cy="21861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9" name="Google Shape;549;p47"/>
          <p:cNvGrpSpPr/>
          <p:nvPr/>
        </p:nvGrpSpPr>
        <p:grpSpPr>
          <a:xfrm>
            <a:off x="5232325" y="4653386"/>
            <a:ext cx="6121474" cy="1537134"/>
            <a:chOff x="25395" y="-3"/>
            <a:chExt cx="11355400" cy="2186144"/>
          </a:xfrm>
        </p:grpSpPr>
        <p:sp>
          <p:nvSpPr>
            <p:cNvPr id="550" name="Google Shape;550;p47"/>
            <p:cNvSpPr/>
            <p:nvPr/>
          </p:nvSpPr>
          <p:spPr>
            <a:xfrm>
              <a:off x="25399" y="25400"/>
              <a:ext cx="11304600" cy="2135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DOSIS: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Bolo  60mg              ——&gt; Mantenimiento 10mg día</a:t>
              </a:r>
              <a:endParaRPr/>
            </a:p>
          </p:txBody>
        </p:sp>
        <p:pic>
          <p:nvPicPr>
            <p:cNvPr id="551" name="Google Shape;551;p47" descr="DOSIS:… DOSIS:Bolo  60mg              ——&gt; Mantenimiento 10mg dia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395" y="-3"/>
              <a:ext cx="11355400" cy="21861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Terapia antitrombótica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7" name="Google Shape;557;p48"/>
          <p:cNvSpPr/>
          <p:nvPr/>
        </p:nvSpPr>
        <p:spPr>
          <a:xfrm>
            <a:off x="9253152" y="1687573"/>
            <a:ext cx="2307763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Inhibidores P2Y12</a:t>
            </a:r>
            <a:endParaRPr/>
          </a:p>
        </p:txBody>
      </p:sp>
      <p:grpSp>
        <p:nvGrpSpPr>
          <p:cNvPr id="558" name="Google Shape;558;p48"/>
          <p:cNvGrpSpPr/>
          <p:nvPr/>
        </p:nvGrpSpPr>
        <p:grpSpPr>
          <a:xfrm>
            <a:off x="5662397" y="2678295"/>
            <a:ext cx="6292047" cy="1857017"/>
            <a:chOff x="-283596" y="25400"/>
            <a:chExt cx="11613595" cy="2641088"/>
          </a:xfrm>
        </p:grpSpPr>
        <p:sp>
          <p:nvSpPr>
            <p:cNvPr id="559" name="Google Shape;559;p48"/>
            <p:cNvSpPr/>
            <p:nvPr/>
          </p:nvSpPr>
          <p:spPr>
            <a:xfrm>
              <a:off x="25399" y="25400"/>
              <a:ext cx="11304600" cy="2576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Ticagrelor: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95"/>
                <a:buFont typeface="Montserrat"/>
                <a:buChar char="-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Inhibidor P2Y12 (reversible)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95"/>
                <a:buFont typeface="Montserrat"/>
                <a:buChar char="-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Inhibe recaptación de adenosina</a:t>
              </a:r>
              <a:endPara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95"/>
                <a:buFont typeface="Montserrat"/>
                <a:buChar char="-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Efecto adverso: DISNEA (broncoespsmo), pausas ventriculares asintomáticas, hiperuricemia</a:t>
              </a:r>
              <a:endPara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95"/>
                <a:buFont typeface="Montserrat"/>
                <a:buChar char="-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PLATO: Reducción desenlace compuesto muerte, IAM, ECV. No diferencia en sangrado</a:t>
              </a:r>
              <a:endPara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560" name="Google Shape;560;p48" descr="Ticagrelor:… Ticagrelor:Inhibidor P2Y12 (Reversible)Inhibe Recaptación de AdenosinaEfecto Adverso: DISNEA (broncoespsmo), pausas ventriculares asintomáticas, hiperuricemiaPLATO: Reducción desenlace compuesto muerte, IAM, ECV. No diferencia en sangrado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83596" y="39622"/>
              <a:ext cx="11355400" cy="26268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p48"/>
          <p:cNvGrpSpPr/>
          <p:nvPr/>
        </p:nvGrpSpPr>
        <p:grpSpPr>
          <a:xfrm>
            <a:off x="5440975" y="4798779"/>
            <a:ext cx="6456795" cy="1537134"/>
            <a:chOff x="-169732" y="-25400"/>
            <a:chExt cx="11499731" cy="2186144"/>
          </a:xfrm>
        </p:grpSpPr>
        <p:sp>
          <p:nvSpPr>
            <p:cNvPr id="562" name="Google Shape;562;p48"/>
            <p:cNvSpPr/>
            <p:nvPr/>
          </p:nvSpPr>
          <p:spPr>
            <a:xfrm>
              <a:off x="25399" y="25400"/>
              <a:ext cx="11304600" cy="2135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Cangrelol</a:t>
              </a: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40"/>
                <a:buFont typeface="Montserrat"/>
                <a:buChar char="-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Anáogo del ATP, unión REVERSIBLE al P2Y12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40"/>
                <a:buFont typeface="Montserrat"/>
                <a:buChar char="-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Vida media &lt; 10 min, recuperación planetaria 1-2h luego de descontentar infusión</a:t>
              </a:r>
              <a:endPara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40"/>
                <a:buFont typeface="Montserrat"/>
                <a:buChar char="-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CHAMPION PCI, PLATAFORM, PHOENIX</a:t>
              </a:r>
              <a:endParaRPr/>
            </a:p>
          </p:txBody>
        </p:sp>
        <p:pic>
          <p:nvPicPr>
            <p:cNvPr id="563" name="Google Shape;563;p48" descr="Cangrelol… CangrelolAnáogo del ATP, Unión REVERSIBLE al P2Y12Vida media &lt; 10 min, recuperación planetaria 1-2h luego de descontentar infusiónCHAMPION PCI, PLATAFORM, PHOENIX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732" y="-25400"/>
              <a:ext cx="11355400" cy="21861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4" name="Google Shape;564;p48"/>
          <p:cNvGrpSpPr/>
          <p:nvPr/>
        </p:nvGrpSpPr>
        <p:grpSpPr>
          <a:xfrm>
            <a:off x="5440975" y="4798779"/>
            <a:ext cx="6404407" cy="1537134"/>
            <a:chOff x="-2" y="-1"/>
            <a:chExt cx="11355400" cy="2186144"/>
          </a:xfrm>
        </p:grpSpPr>
        <p:sp>
          <p:nvSpPr>
            <p:cNvPr id="565" name="Google Shape;565;p48"/>
            <p:cNvSpPr/>
            <p:nvPr/>
          </p:nvSpPr>
          <p:spPr>
            <a:xfrm>
              <a:off x="25399" y="25400"/>
              <a:ext cx="11304600" cy="2135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DOSIS: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Bolo  30ug/kg              ——&gt; Mantenimiento 4ug/kg/día</a:t>
              </a:r>
              <a:endParaRPr/>
            </a:p>
          </p:txBody>
        </p:sp>
        <p:pic>
          <p:nvPicPr>
            <p:cNvPr id="566" name="Google Shape;566;p48" descr="DOSIS:… DOSIS:Bolo  30ug/kg              ——&gt; Mantenimiento 4ug/kg/dia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-1"/>
              <a:ext cx="11355400" cy="21861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7" name="Google Shape;567;p48"/>
          <p:cNvGrpSpPr/>
          <p:nvPr/>
        </p:nvGrpSpPr>
        <p:grpSpPr>
          <a:xfrm>
            <a:off x="5648072" y="2688295"/>
            <a:ext cx="6152723" cy="1847017"/>
            <a:chOff x="-26440" y="8317"/>
            <a:chExt cx="11356439" cy="2626866"/>
          </a:xfrm>
        </p:grpSpPr>
        <p:sp>
          <p:nvSpPr>
            <p:cNvPr id="568" name="Google Shape;568;p48"/>
            <p:cNvSpPr/>
            <p:nvPr/>
          </p:nvSpPr>
          <p:spPr>
            <a:xfrm>
              <a:off x="25399" y="25400"/>
              <a:ext cx="11304600" cy="2576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DOSIS: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Bolo  180mg              ——&gt; Mantenimiento 90mg cada 12 horas</a:t>
              </a:r>
              <a:endParaRPr/>
            </a:p>
          </p:txBody>
        </p:sp>
        <p:pic>
          <p:nvPicPr>
            <p:cNvPr id="569" name="Google Shape;569;p48" descr="DOSIS:… DOSIS:Bolo  180mg              ——&gt; Mantenimiento 90mg cada 12 horas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6440" y="8317"/>
              <a:ext cx="11355400" cy="26268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Terapia antitrombótica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5" name="Google Shape;575;p49"/>
          <p:cNvSpPr/>
          <p:nvPr/>
        </p:nvSpPr>
        <p:spPr>
          <a:xfrm>
            <a:off x="4081340" y="1690688"/>
            <a:ext cx="4667700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TERAPIA ANTIPLAQUETARIA DUAL</a:t>
            </a:r>
            <a:endParaRPr/>
          </a:p>
        </p:txBody>
      </p:sp>
      <p:grpSp>
        <p:nvGrpSpPr>
          <p:cNvPr id="576" name="Google Shape;576;p49"/>
          <p:cNvGrpSpPr/>
          <p:nvPr/>
        </p:nvGrpSpPr>
        <p:grpSpPr>
          <a:xfrm>
            <a:off x="3999106" y="2454650"/>
            <a:ext cx="7984268" cy="1847017"/>
            <a:chOff x="-1" y="0"/>
            <a:chExt cx="11355400" cy="2626866"/>
          </a:xfrm>
        </p:grpSpPr>
        <p:sp>
          <p:nvSpPr>
            <p:cNvPr id="577" name="Google Shape;577;p49"/>
            <p:cNvSpPr/>
            <p:nvPr/>
          </p:nvSpPr>
          <p:spPr>
            <a:xfrm>
              <a:off x="25399" y="25400"/>
              <a:ext cx="11304600" cy="2576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ASA + CLOPIDOGREL: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-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Reducción de eventos isquémicos recurrentes vs ASA solo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-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10% tienen isquemia recurrente en 1 año, trombosis del stent 2%</a:t>
              </a:r>
              <a:endParaRPr/>
            </a:p>
          </p:txBody>
        </p:sp>
        <p:pic>
          <p:nvPicPr>
            <p:cNvPr id="578" name="Google Shape;578;p49" descr="ASA + CLOPIDOGREL:… ASA + CLOPIDOGREL:Reducción de eventos isquémicos recurrentes vs ASA solo10% tienen isquemia recurrente en 1 año, trombosis del stent 2%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11355400" cy="26268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9" name="Google Shape;579;p49"/>
          <p:cNvGrpSpPr/>
          <p:nvPr/>
        </p:nvGrpSpPr>
        <p:grpSpPr>
          <a:xfrm>
            <a:off x="3981247" y="4610170"/>
            <a:ext cx="7984268" cy="1537134"/>
            <a:chOff x="-1" y="0"/>
            <a:chExt cx="11355400" cy="2186144"/>
          </a:xfrm>
        </p:grpSpPr>
        <p:sp>
          <p:nvSpPr>
            <p:cNvPr id="580" name="Google Shape;580;p49"/>
            <p:cNvSpPr/>
            <p:nvPr/>
          </p:nvSpPr>
          <p:spPr>
            <a:xfrm>
              <a:off x="25399" y="25400"/>
              <a:ext cx="11304600" cy="2135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ASA + Ticagrelol / Prasugrel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-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Resultados superiores</a:t>
              </a:r>
              <a:endParaRPr/>
            </a:p>
          </p:txBody>
        </p:sp>
        <p:pic>
          <p:nvPicPr>
            <p:cNvPr id="581" name="Google Shape;581;p49" descr="ASA + Ticagrelol / Prasugrel… ASA + Ticagrelol / PrasugrelResultados superiores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11355400" cy="21861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2" name="Google Shape;582;p49"/>
          <p:cNvGrpSpPr/>
          <p:nvPr/>
        </p:nvGrpSpPr>
        <p:grpSpPr>
          <a:xfrm>
            <a:off x="3981248" y="2470915"/>
            <a:ext cx="7984267" cy="1847016"/>
            <a:chOff x="0" y="0"/>
            <a:chExt cx="11355399" cy="2626866"/>
          </a:xfrm>
        </p:grpSpPr>
        <p:sp>
          <p:nvSpPr>
            <p:cNvPr id="583" name="Google Shape;583;p49"/>
            <p:cNvSpPr/>
            <p:nvPr/>
          </p:nvSpPr>
          <p:spPr>
            <a:xfrm>
              <a:off x="25400" y="25400"/>
              <a:ext cx="11304599" cy="2576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12 meses idealmente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5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EXTENDER 12 Meses: reduce trombosis del stent, MACE y eventos cerebrovasculares, PERO aumenta mortalidad y sangrado</a:t>
              </a:r>
              <a:endParaRPr/>
            </a:p>
          </p:txBody>
        </p:sp>
        <p:pic>
          <p:nvPicPr>
            <p:cNvPr id="584" name="Google Shape;584;p49" descr="12 meses idealmente… 12 meses idealmenteEXTENDER 12 Meses: reduce trombosis del stent, MACE y eventos cerebrovasculares, PERO aumenta mortalidad y sangrado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355399" cy="26268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5" name="Google Shape;585;p49" descr="Imagen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482" y="1703666"/>
            <a:ext cx="7653669" cy="4443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Definición de infarto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4024298" y="1534139"/>
            <a:ext cx="7459166" cy="1518048"/>
          </a:xfrm>
          <a:prstGeom prst="roundRect">
            <a:avLst>
              <a:gd name="adj" fmla="val 10248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AUMENTO o DISMINUCIÓN de biomarcador cardíaco (troponina de alta sensibilidad) con al menos un valor por encima del P99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47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16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MÁS:</a:t>
            </a:r>
            <a:endParaRPr/>
          </a:p>
        </p:txBody>
      </p:sp>
      <p:grpSp>
        <p:nvGrpSpPr>
          <p:cNvPr id="123" name="Google Shape;123;p5"/>
          <p:cNvGrpSpPr/>
          <p:nvPr/>
        </p:nvGrpSpPr>
        <p:grpSpPr>
          <a:xfrm>
            <a:off x="4751511" y="3236644"/>
            <a:ext cx="3100952" cy="569171"/>
            <a:chOff x="0" y="0"/>
            <a:chExt cx="4410240" cy="809485"/>
          </a:xfrm>
        </p:grpSpPr>
        <p:sp>
          <p:nvSpPr>
            <p:cNvPr id="124" name="Google Shape;124;p5"/>
            <p:cNvSpPr/>
            <p:nvPr/>
          </p:nvSpPr>
          <p:spPr>
            <a:xfrm>
              <a:off x="25400" y="25400"/>
              <a:ext cx="4359440" cy="758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Síntomas de isquemia</a:t>
              </a:r>
              <a:endParaRPr/>
            </a:p>
          </p:txBody>
        </p:sp>
        <p:pic>
          <p:nvPicPr>
            <p:cNvPr id="125" name="Google Shape;125;p5" descr="Síntomas de isquemia Síntomas de isquemi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410240" cy="8094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" name="Google Shape;126;p5"/>
          <p:cNvGrpSpPr/>
          <p:nvPr/>
        </p:nvGrpSpPr>
        <p:grpSpPr>
          <a:xfrm>
            <a:off x="4751511" y="3857569"/>
            <a:ext cx="3837379" cy="569171"/>
            <a:chOff x="0" y="0"/>
            <a:chExt cx="5457603" cy="809485"/>
          </a:xfrm>
        </p:grpSpPr>
        <p:sp>
          <p:nvSpPr>
            <p:cNvPr id="127" name="Google Shape;127;p5"/>
            <p:cNvSpPr/>
            <p:nvPr/>
          </p:nvSpPr>
          <p:spPr>
            <a:xfrm>
              <a:off x="25400" y="25400"/>
              <a:ext cx="5406803" cy="758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Cambios en el ST o BRIHH nuevo*</a:t>
              </a:r>
              <a:endParaRPr/>
            </a:p>
          </p:txBody>
        </p:sp>
        <p:pic>
          <p:nvPicPr>
            <p:cNvPr id="128" name="Google Shape;128;p5" descr="Cambios en el ST o BRIHH nuevo* Cambios en el ST o BRIHH nuevo*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457603" cy="8094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p5"/>
          <p:cNvGrpSpPr/>
          <p:nvPr/>
        </p:nvGrpSpPr>
        <p:grpSpPr>
          <a:xfrm>
            <a:off x="4751511" y="4478494"/>
            <a:ext cx="3837379" cy="569170"/>
            <a:chOff x="0" y="0"/>
            <a:chExt cx="5457603" cy="809485"/>
          </a:xfrm>
        </p:grpSpPr>
        <p:sp>
          <p:nvSpPr>
            <p:cNvPr id="130" name="Google Shape;130;p5"/>
            <p:cNvSpPr/>
            <p:nvPr/>
          </p:nvSpPr>
          <p:spPr>
            <a:xfrm>
              <a:off x="25400" y="25400"/>
              <a:ext cx="5406803" cy="758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Desarrollo de ondas Q patológicas</a:t>
              </a:r>
              <a:endParaRPr/>
            </a:p>
          </p:txBody>
        </p:sp>
        <p:pic>
          <p:nvPicPr>
            <p:cNvPr id="131" name="Google Shape;131;p5" descr="Desarrollo de ondas Q patológicas Desarrollo de ondas Q patológicas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457603" cy="8094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" name="Google Shape;132;p5"/>
          <p:cNvGrpSpPr/>
          <p:nvPr/>
        </p:nvGrpSpPr>
        <p:grpSpPr>
          <a:xfrm>
            <a:off x="4751511" y="5099417"/>
            <a:ext cx="7138988" cy="569171"/>
            <a:chOff x="0" y="0"/>
            <a:chExt cx="10153225" cy="809485"/>
          </a:xfrm>
        </p:grpSpPr>
        <p:sp>
          <p:nvSpPr>
            <p:cNvPr id="133" name="Google Shape;133;p5"/>
            <p:cNvSpPr/>
            <p:nvPr/>
          </p:nvSpPr>
          <p:spPr>
            <a:xfrm>
              <a:off x="25400" y="25400"/>
              <a:ext cx="10102425" cy="758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Pérdida de miocardio viable o trastornos segmentarlos de contractibilidad</a:t>
              </a:r>
              <a:endParaRPr/>
            </a:p>
          </p:txBody>
        </p:sp>
        <p:pic>
          <p:nvPicPr>
            <p:cNvPr id="134" name="Google Shape;134;p5" descr="Pérdida de miocardio viable o trastornos segmentarlos de contractibilidad Pérdida de miocardio viable o trastornos segmentarlos de contractibilidad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153225" cy="8094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" name="Google Shape;135;p5"/>
          <p:cNvGrpSpPr/>
          <p:nvPr/>
        </p:nvGrpSpPr>
        <p:grpSpPr>
          <a:xfrm>
            <a:off x="4751511" y="5720342"/>
            <a:ext cx="7138988" cy="569171"/>
            <a:chOff x="0" y="0"/>
            <a:chExt cx="10153225" cy="809485"/>
          </a:xfrm>
        </p:grpSpPr>
        <p:sp>
          <p:nvSpPr>
            <p:cNvPr id="136" name="Google Shape;136;p5"/>
            <p:cNvSpPr/>
            <p:nvPr/>
          </p:nvSpPr>
          <p:spPr>
            <a:xfrm>
              <a:off x="25400" y="25400"/>
              <a:ext cx="10102425" cy="758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Trombo intracoronario (angiografía o autopsia)</a:t>
              </a:r>
              <a:endParaRPr/>
            </a:p>
          </p:txBody>
        </p:sp>
        <p:pic>
          <p:nvPicPr>
            <p:cNvPr id="137" name="Google Shape;137;p5" descr="Trombo intracoronario (angiografía o autopsia) Trombo intracoronario (angiografía o autopsia)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153225" cy="8094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50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428" y="155691"/>
            <a:ext cx="7867234" cy="6340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Terapia antitrombótica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6" name="Google Shape;596;p51"/>
          <p:cNvSpPr/>
          <p:nvPr/>
        </p:nvSpPr>
        <p:spPr>
          <a:xfrm>
            <a:off x="2218843" y="1880207"/>
            <a:ext cx="4667700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ANTIPLAQUETARIOS VENOSOS</a:t>
            </a:r>
            <a:endParaRPr/>
          </a:p>
        </p:txBody>
      </p:sp>
      <p:pic>
        <p:nvPicPr>
          <p:cNvPr id="597" name="Google Shape;597;p51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69" y="2556720"/>
            <a:ext cx="8191463" cy="3615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51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1476" y="2745247"/>
            <a:ext cx="6581322" cy="3196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Anticoagulación</a:t>
            </a:r>
            <a:endParaRPr/>
          </a:p>
        </p:txBody>
      </p:sp>
      <p:sp>
        <p:nvSpPr>
          <p:cNvPr id="604" name="Google Shape;604;p52"/>
          <p:cNvSpPr/>
          <p:nvPr/>
        </p:nvSpPr>
        <p:spPr>
          <a:xfrm>
            <a:off x="2218843" y="1880207"/>
            <a:ext cx="4667700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HEPARINA NO FRACCIONADA</a:t>
            </a:r>
            <a:endParaRPr/>
          </a:p>
        </p:txBody>
      </p:sp>
      <p:grpSp>
        <p:nvGrpSpPr>
          <p:cNvPr id="605" name="Google Shape;605;p52"/>
          <p:cNvGrpSpPr/>
          <p:nvPr/>
        </p:nvGrpSpPr>
        <p:grpSpPr>
          <a:xfrm>
            <a:off x="2103867" y="2660434"/>
            <a:ext cx="7984267" cy="1847016"/>
            <a:chOff x="0" y="0"/>
            <a:chExt cx="11355399" cy="2626866"/>
          </a:xfrm>
        </p:grpSpPr>
        <p:sp>
          <p:nvSpPr>
            <p:cNvPr id="606" name="Google Shape;606;p52"/>
            <p:cNvSpPr/>
            <p:nvPr/>
          </p:nvSpPr>
          <p:spPr>
            <a:xfrm>
              <a:off x="25400" y="25400"/>
              <a:ext cx="11304599" cy="2576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Monitoreo con TPT 50 - 75sg (1.5 - 2.5 veces)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Suspender luego de ICP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ajuste en dosis en Falla Renal</a:t>
              </a:r>
              <a:endParaRPr/>
            </a:p>
          </p:txBody>
        </p:sp>
        <p:pic>
          <p:nvPicPr>
            <p:cNvPr id="607" name="Google Shape;607;p52" descr="Monitoreo con TPT 50 - 75sg (1.5 - 2.5 veces)… Monitoreo con TPT 50 - 75sg (1.5 - 2.5 veces)Suspender luego de ICPNo ajuste en dosis en Falla Renal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355399" cy="26268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8" name="Google Shape;608;p52"/>
          <p:cNvGrpSpPr/>
          <p:nvPr/>
        </p:nvGrpSpPr>
        <p:grpSpPr>
          <a:xfrm>
            <a:off x="2103867" y="2660434"/>
            <a:ext cx="7984267" cy="1847016"/>
            <a:chOff x="0" y="0"/>
            <a:chExt cx="11355399" cy="2626866"/>
          </a:xfrm>
        </p:grpSpPr>
        <p:sp>
          <p:nvSpPr>
            <p:cNvPr id="609" name="Google Shape;609;p52"/>
            <p:cNvSpPr/>
            <p:nvPr/>
          </p:nvSpPr>
          <p:spPr>
            <a:xfrm>
              <a:off x="25400" y="25400"/>
              <a:ext cx="11304599" cy="2576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DOSIS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60 - 70UI/kg  MAX 5000UI,   Luego 12-15UI/Kg/h (Max 1000UI)</a:t>
              </a:r>
              <a:endParaRPr/>
            </a:p>
          </p:txBody>
        </p:sp>
        <p:pic>
          <p:nvPicPr>
            <p:cNvPr id="610" name="Google Shape;610;p52" descr="DOSIS… DOSIS60 - 70UI/kg  MAX 5000UI,   Luego 12-15UI/Kg/h (Max 1000UI)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355399" cy="26268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1" name="Google Shape;611;p52"/>
          <p:cNvSpPr/>
          <p:nvPr/>
        </p:nvSpPr>
        <p:spPr>
          <a:xfrm>
            <a:off x="2218843" y="1934544"/>
            <a:ext cx="4667700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HEPARINA DE BAJO PESO MOLECULAR</a:t>
            </a:r>
            <a:endParaRPr/>
          </a:p>
        </p:txBody>
      </p:sp>
      <p:grpSp>
        <p:nvGrpSpPr>
          <p:cNvPr id="612" name="Google Shape;612;p52"/>
          <p:cNvGrpSpPr/>
          <p:nvPr/>
        </p:nvGrpSpPr>
        <p:grpSpPr>
          <a:xfrm>
            <a:off x="2103867" y="2660434"/>
            <a:ext cx="7984267" cy="1847016"/>
            <a:chOff x="0" y="0"/>
            <a:chExt cx="11355399" cy="2626866"/>
          </a:xfrm>
        </p:grpSpPr>
        <p:sp>
          <p:nvSpPr>
            <p:cNvPr id="613" name="Google Shape;613;p52"/>
            <p:cNvSpPr/>
            <p:nvPr/>
          </p:nvSpPr>
          <p:spPr>
            <a:xfrm>
              <a:off x="25400" y="25400"/>
              <a:ext cx="11304599" cy="2576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Más predecible, Menos HIT (&gt; HNF)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Mayor eficacia y seguridad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Monitreo: antiXa (Depuracion Creatinina 15-30ml/min ó &gt;120kg)</a:t>
              </a:r>
              <a:endParaRPr/>
            </a:p>
          </p:txBody>
        </p:sp>
        <p:pic>
          <p:nvPicPr>
            <p:cNvPr id="614" name="Google Shape;614;p52" descr="Más predecible, Menos HIT (&gt; HNF)… Más predecible, Menos HIT (&gt; HNF)Mayor eficacia y seguridadMonitreo: antiXa (Depuracion Creatinina 15-30ml/min ó &gt;120kg)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355399" cy="26268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5" name="Google Shape;615;p52"/>
          <p:cNvGrpSpPr/>
          <p:nvPr/>
        </p:nvGrpSpPr>
        <p:grpSpPr>
          <a:xfrm>
            <a:off x="2103867" y="2660434"/>
            <a:ext cx="7984267" cy="1847016"/>
            <a:chOff x="0" y="0"/>
            <a:chExt cx="11355399" cy="2626866"/>
          </a:xfrm>
        </p:grpSpPr>
        <p:sp>
          <p:nvSpPr>
            <p:cNvPr id="616" name="Google Shape;616;p52"/>
            <p:cNvSpPr/>
            <p:nvPr/>
          </p:nvSpPr>
          <p:spPr>
            <a:xfrm>
              <a:off x="25400" y="25400"/>
              <a:ext cx="11304599" cy="2576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DOSIS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1mg/kg/cada 12 horas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1mg/kg/cada 24 horas  Depuración Creatinina &lt; 30ml/min </a:t>
              </a:r>
              <a:endParaRPr/>
            </a:p>
          </p:txBody>
        </p:sp>
        <p:pic>
          <p:nvPicPr>
            <p:cNvPr id="617" name="Google Shape;617;p52" descr="DOSIS… DOSIS1mg/kg/cada 12 horas1mg/kg/cada 24 horas  Depuración Creatinina &lt; 30ml/min 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355399" cy="26268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8" name="Google Shape;618;p52"/>
          <p:cNvSpPr/>
          <p:nvPr/>
        </p:nvSpPr>
        <p:spPr>
          <a:xfrm>
            <a:off x="2218843" y="1934544"/>
            <a:ext cx="4667700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BIVALIRUDINA</a:t>
            </a:r>
            <a:endParaRPr/>
          </a:p>
        </p:txBody>
      </p:sp>
      <p:grpSp>
        <p:nvGrpSpPr>
          <p:cNvPr id="619" name="Google Shape;619;p52"/>
          <p:cNvGrpSpPr/>
          <p:nvPr/>
        </p:nvGrpSpPr>
        <p:grpSpPr>
          <a:xfrm>
            <a:off x="2103867" y="2660434"/>
            <a:ext cx="7984267" cy="1847016"/>
            <a:chOff x="0" y="0"/>
            <a:chExt cx="11355399" cy="2626866"/>
          </a:xfrm>
        </p:grpSpPr>
        <p:sp>
          <p:nvSpPr>
            <p:cNvPr id="620" name="Google Shape;620;p52"/>
            <p:cNvSpPr/>
            <p:nvPr/>
          </p:nvSpPr>
          <p:spPr>
            <a:xfrm>
              <a:off x="25400" y="25400"/>
              <a:ext cx="11304599" cy="2576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Contraindicado TFG &lt; 20ml/min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Mejor perfil de eficacia y seguridad, menor HIT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Dosis: 2.5mg/día</a:t>
              </a:r>
              <a:endParaRPr/>
            </a:p>
          </p:txBody>
        </p:sp>
        <p:pic>
          <p:nvPicPr>
            <p:cNvPr id="621" name="Google Shape;621;p52" descr="Contraindicado TFG &lt; 20ml/min… Contraindicado TFG &lt; 20ml/minMejor perfil de eficacia y seguridad, menor HITDosis: 2.5mg/dí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355399" cy="26268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2" name="Google Shape;622;p52"/>
          <p:cNvSpPr/>
          <p:nvPr/>
        </p:nvSpPr>
        <p:spPr>
          <a:xfrm>
            <a:off x="2218843" y="1934544"/>
            <a:ext cx="4667700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FONDAPARINUX</a:t>
            </a:r>
            <a:endParaRPr/>
          </a:p>
        </p:txBody>
      </p:sp>
      <p:pic>
        <p:nvPicPr>
          <p:cNvPr id="623" name="Google Shape;623;p52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680" y="1591730"/>
            <a:ext cx="8762640" cy="31982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4" name="Google Shape;624;p52"/>
          <p:cNvGrpSpPr/>
          <p:nvPr/>
        </p:nvGrpSpPr>
        <p:grpSpPr>
          <a:xfrm>
            <a:off x="2103867" y="4745352"/>
            <a:ext cx="7984267" cy="1847017"/>
            <a:chOff x="0" y="0"/>
            <a:chExt cx="11355399" cy="2626866"/>
          </a:xfrm>
        </p:grpSpPr>
        <p:sp>
          <p:nvSpPr>
            <p:cNvPr id="625" name="Google Shape;625;p52"/>
            <p:cNvSpPr/>
            <p:nvPr/>
          </p:nvSpPr>
          <p:spPr>
            <a:xfrm>
              <a:off x="25400" y="25400"/>
              <a:ext cx="11304599" cy="2576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RIVAROXABAN: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2.5mg cada 12 horas cuando Ticagrelol y Prasugrel no disponibles en paciente con alto riesgo isquémico y bajo riesgo de sangrado (ATALS AC2 TIMI 51)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5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Apixaban: estudios detenidos por sangrado aumentado</a:t>
              </a:r>
              <a:endParaRPr/>
            </a:p>
          </p:txBody>
        </p:sp>
        <p:pic>
          <p:nvPicPr>
            <p:cNvPr id="626" name="Google Shape;626;p52" descr="RIVAROXABAN:… RIVAROXABAN:2.5mg cada 12 horas cuando Ticagrelol y Prasugrel no disponibles en paciente con alto riesgo isquémico y bajo riesgo de sangrado (ATALS AC2 TIMI 51)Apixaban: estudios detenidos por sangrado aumentado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355399" cy="26268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Anticoagulación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2" name="Google Shape;632;p53"/>
          <p:cNvSpPr/>
          <p:nvPr/>
        </p:nvSpPr>
        <p:spPr>
          <a:xfrm>
            <a:off x="6686100" y="1443580"/>
            <a:ext cx="4667700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ANTICOAGULANTES ORALES</a:t>
            </a:r>
            <a:endParaRPr/>
          </a:p>
        </p:txBody>
      </p:sp>
      <p:grpSp>
        <p:nvGrpSpPr>
          <p:cNvPr id="633" name="Google Shape;633;p53"/>
          <p:cNvGrpSpPr/>
          <p:nvPr/>
        </p:nvGrpSpPr>
        <p:grpSpPr>
          <a:xfrm>
            <a:off x="5137265" y="2086514"/>
            <a:ext cx="6449851" cy="1847016"/>
            <a:chOff x="0" y="0"/>
            <a:chExt cx="11355399" cy="2626866"/>
          </a:xfrm>
        </p:grpSpPr>
        <p:sp>
          <p:nvSpPr>
            <p:cNvPr id="634" name="Google Shape;634;p53"/>
            <p:cNvSpPr/>
            <p:nvPr/>
          </p:nvSpPr>
          <p:spPr>
            <a:xfrm>
              <a:off x="25400" y="25400"/>
              <a:ext cx="11304599" cy="2576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Preferir ICP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Prasugrel NI Ticagrelor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Triple terapia por 6 meses (1 mes si es en paciente de alto riesgo)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8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 año continuar solo anticoagulación</a:t>
              </a:r>
              <a:endParaRPr/>
            </a:p>
          </p:txBody>
        </p:sp>
        <p:pic>
          <p:nvPicPr>
            <p:cNvPr id="635" name="Google Shape;635;p53" descr="Preferir ICP… Preferir ICPNo Prasugrel NI TicagrelorTriple terapia por 6 meses (1 mes si es en paciente de alto riesgo)Al año continuar solo anticoagulación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355399" cy="26268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54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4788" y="93393"/>
            <a:ext cx="4542690" cy="6764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Revascularización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6" name="Google Shape;646;p55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781" y="1437680"/>
            <a:ext cx="8113219" cy="542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55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889" y="694628"/>
            <a:ext cx="8551111" cy="6263722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55"/>
          <p:cNvSpPr/>
          <p:nvPr/>
        </p:nvSpPr>
        <p:spPr>
          <a:xfrm>
            <a:off x="5731393" y="362071"/>
            <a:ext cx="4667700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CUANDO NO CUENTO CON ICP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6"/>
          <p:cNvSpPr txBox="1">
            <a:spLocks noGrp="1"/>
          </p:cNvSpPr>
          <p:nvPr>
            <p:ph type="title"/>
          </p:nvPr>
        </p:nvSpPr>
        <p:spPr>
          <a:xfrm>
            <a:off x="838200" y="1563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Revascularización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4" name="Google Shape;654;p56"/>
          <p:cNvSpPr/>
          <p:nvPr/>
        </p:nvSpPr>
        <p:spPr>
          <a:xfrm>
            <a:off x="4317362" y="1266222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INTERVENCIÓN CORONARIA PERCUTÁNEA</a:t>
            </a:r>
            <a:endParaRPr/>
          </a:p>
        </p:txBody>
      </p:sp>
      <p:grpSp>
        <p:nvGrpSpPr>
          <p:cNvPr id="655" name="Google Shape;655;p56"/>
          <p:cNvGrpSpPr/>
          <p:nvPr/>
        </p:nvGrpSpPr>
        <p:grpSpPr>
          <a:xfrm>
            <a:off x="4583087" y="2135751"/>
            <a:ext cx="3276079" cy="2998061"/>
            <a:chOff x="0" y="0"/>
            <a:chExt cx="4659310" cy="4263907"/>
          </a:xfrm>
        </p:grpSpPr>
        <p:sp>
          <p:nvSpPr>
            <p:cNvPr id="656" name="Google Shape;656;p56"/>
            <p:cNvSpPr/>
            <p:nvPr/>
          </p:nvSpPr>
          <p:spPr>
            <a:xfrm>
              <a:off x="25400" y="25400"/>
              <a:ext cx="4608510" cy="4213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MENOS DE 12 HORAS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SÍNTOMAS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Todo paciente con elevación persistente del ST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ECG no interpretable y dolor (marcapasos o BR)</a:t>
              </a:r>
              <a:endParaRPr/>
            </a:p>
          </p:txBody>
        </p:sp>
        <p:pic>
          <p:nvPicPr>
            <p:cNvPr id="657" name="Google Shape;657;p56" descr="MENOS DE 12 HORAS… MENOS DE 12 HORASSÍNTOMASTodo paciente con elevación persistente del STECG no interpretable y dolor (marcapasos o BR)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659310" cy="4263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8" name="Google Shape;658;p56"/>
          <p:cNvGrpSpPr/>
          <p:nvPr/>
        </p:nvGrpSpPr>
        <p:grpSpPr>
          <a:xfrm>
            <a:off x="8363538" y="2135751"/>
            <a:ext cx="3276078" cy="2998061"/>
            <a:chOff x="0" y="0"/>
            <a:chExt cx="4659310" cy="4263907"/>
          </a:xfrm>
        </p:grpSpPr>
        <p:sp>
          <p:nvSpPr>
            <p:cNvPr id="659" name="Google Shape;659;p56"/>
            <p:cNvSpPr/>
            <p:nvPr/>
          </p:nvSpPr>
          <p:spPr>
            <a:xfrm>
              <a:off x="25400" y="25400"/>
              <a:ext cx="4608510" cy="4213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MAYOR DE 12 HORAS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SÍNTOMAS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ECG de isquemia en curso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Dolor torácico persistente o recurrente y cambios dinámicos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Signos de falla cardíaca, Shock o arritmias</a:t>
              </a:r>
              <a:endParaRPr/>
            </a:p>
          </p:txBody>
        </p:sp>
        <p:pic>
          <p:nvPicPr>
            <p:cNvPr id="660" name="Google Shape;660;p56" descr="MAYOR DE 12 HORAS… MAYOR DE 12 HORASSÍNTOMASECG de isquemia en cursoDolor torácico persistente o recurrente y cambios dinámicosSignos de falla cardíaca, Shock o arritmias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659310" cy="4263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1" name="Google Shape;661;p56"/>
          <p:cNvGrpSpPr/>
          <p:nvPr/>
        </p:nvGrpSpPr>
        <p:grpSpPr>
          <a:xfrm>
            <a:off x="4446591" y="5216515"/>
            <a:ext cx="7460139" cy="631845"/>
            <a:chOff x="0" y="0"/>
            <a:chExt cx="10609974" cy="898622"/>
          </a:xfrm>
        </p:grpSpPr>
        <p:sp>
          <p:nvSpPr>
            <p:cNvPr id="662" name="Google Shape;662;p56"/>
            <p:cNvSpPr/>
            <p:nvPr/>
          </p:nvSpPr>
          <p:spPr>
            <a:xfrm>
              <a:off x="25400" y="25400"/>
              <a:ext cx="10559174" cy="8478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Podría considerarse 12-48 horas luego de los síntomas</a:t>
              </a:r>
              <a:endParaRPr/>
            </a:p>
          </p:txBody>
        </p:sp>
        <p:pic>
          <p:nvPicPr>
            <p:cNvPr id="663" name="Google Shape;663;p56" descr="Podría considerarse 12-48 horas luego de los síntomas Podría considerarse 12-48 horas luego de los síntomas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609974" cy="8986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4" name="Google Shape;664;p56"/>
          <p:cNvGrpSpPr/>
          <p:nvPr/>
        </p:nvGrpSpPr>
        <p:grpSpPr>
          <a:xfrm>
            <a:off x="4464450" y="5201790"/>
            <a:ext cx="7460139" cy="631845"/>
            <a:chOff x="0" y="0"/>
            <a:chExt cx="10609974" cy="898622"/>
          </a:xfrm>
        </p:grpSpPr>
        <p:sp>
          <p:nvSpPr>
            <p:cNvPr id="665" name="Google Shape;665;p56"/>
            <p:cNvSpPr/>
            <p:nvPr/>
          </p:nvSpPr>
          <p:spPr>
            <a:xfrm>
              <a:off x="25400" y="25400"/>
              <a:ext cx="10559174" cy="8478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se recomienda PCI luego de 48 horas de presentación de los síntomas</a:t>
              </a:r>
              <a:endParaRPr/>
            </a:p>
          </p:txBody>
        </p:sp>
        <p:pic>
          <p:nvPicPr>
            <p:cNvPr id="666" name="Google Shape;666;p56" descr="No se recomienda PCI luego de 48 horas de presentación de los síntomas No se recomienda PCI luego de 48 horas de presentación de los síntomas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609974" cy="8986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Revascularización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2" name="Google Shape;672;p57"/>
          <p:cNvSpPr/>
          <p:nvPr/>
        </p:nvSpPr>
        <p:spPr>
          <a:xfrm>
            <a:off x="4130771" y="1690688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INTERVENCIÓN CORONARIA PERCUTÁNEA</a:t>
            </a:r>
            <a:endParaRPr/>
          </a:p>
        </p:txBody>
      </p:sp>
      <p:grpSp>
        <p:nvGrpSpPr>
          <p:cNvPr id="673" name="Google Shape;673;p57"/>
          <p:cNvGrpSpPr/>
          <p:nvPr/>
        </p:nvGrpSpPr>
        <p:grpSpPr>
          <a:xfrm>
            <a:off x="4396496" y="2560217"/>
            <a:ext cx="3276079" cy="2998061"/>
            <a:chOff x="0" y="0"/>
            <a:chExt cx="4659310" cy="4263907"/>
          </a:xfrm>
        </p:grpSpPr>
        <p:sp>
          <p:nvSpPr>
            <p:cNvPr id="674" name="Google Shape;674;p57"/>
            <p:cNvSpPr/>
            <p:nvPr/>
          </p:nvSpPr>
          <p:spPr>
            <a:xfrm>
              <a:off x="25400" y="25400"/>
              <a:ext cx="4608510" cy="4213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STENT METÁLICO &gt; Angioplastia con balón sola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Menor tasa de reinfarto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beneficio en mortalidad</a:t>
              </a:r>
              <a:endParaRPr/>
            </a:p>
          </p:txBody>
        </p:sp>
        <p:pic>
          <p:nvPicPr>
            <p:cNvPr id="675" name="Google Shape;675;p57" descr="STENT METÁLICO &gt; Angioplastia con balón sola… STENT METÁLICO &gt; Angioplastia con balón solaMenor tasa de reinfartoNo beneficio en mortalidad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659310" cy="4263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6" name="Google Shape;676;p57"/>
          <p:cNvGrpSpPr/>
          <p:nvPr/>
        </p:nvGrpSpPr>
        <p:grpSpPr>
          <a:xfrm>
            <a:off x="8176947" y="2560217"/>
            <a:ext cx="3276078" cy="2998061"/>
            <a:chOff x="0" y="0"/>
            <a:chExt cx="4659310" cy="4263907"/>
          </a:xfrm>
        </p:grpSpPr>
        <p:sp>
          <p:nvSpPr>
            <p:cNvPr id="677" name="Google Shape;677;p57"/>
            <p:cNvSpPr/>
            <p:nvPr/>
          </p:nvSpPr>
          <p:spPr>
            <a:xfrm>
              <a:off x="25400" y="25400"/>
              <a:ext cx="4608510" cy="4213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STENT MEDICADO &gt; Metálico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Menor necesidad de reintervenciones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diferencia en mortalidad ni en infarto no fatal</a:t>
              </a:r>
              <a:endParaRPr/>
            </a:p>
          </p:txBody>
        </p:sp>
        <p:pic>
          <p:nvPicPr>
            <p:cNvPr id="678" name="Google Shape;678;p57" descr="STENT MEDICADO &gt; Metálico… STENT MEDICADO &gt; MetálicoMenor necesidad de reintervencionesNo diferencia en mortalidad ni en infarto no fatal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659310" cy="4263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9" name="Google Shape;679;p57"/>
          <p:cNvGrpSpPr/>
          <p:nvPr/>
        </p:nvGrpSpPr>
        <p:grpSpPr>
          <a:xfrm>
            <a:off x="4277859" y="5626256"/>
            <a:ext cx="7460139" cy="631845"/>
            <a:chOff x="0" y="0"/>
            <a:chExt cx="10609974" cy="898622"/>
          </a:xfrm>
        </p:grpSpPr>
        <p:sp>
          <p:nvSpPr>
            <p:cNvPr id="680" name="Google Shape;680;p57"/>
            <p:cNvSpPr/>
            <p:nvPr/>
          </p:nvSpPr>
          <p:spPr>
            <a:xfrm>
              <a:off x="25400" y="25400"/>
              <a:ext cx="10559174" cy="8478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Stent de segunda generación: menor trombosis e IAM recurrente</a:t>
              </a:r>
              <a:endParaRPr/>
            </a:p>
          </p:txBody>
        </p:sp>
        <p:pic>
          <p:nvPicPr>
            <p:cNvPr id="681" name="Google Shape;681;p57" descr="Stent de segunda generación: menor trombosis e IAM recurrente Stent de segunda generación: menor trombosis e IAM recurrente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609974" cy="8986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Revascularización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7" name="Google Shape;687;p58"/>
          <p:cNvSpPr/>
          <p:nvPr/>
        </p:nvSpPr>
        <p:spPr>
          <a:xfrm>
            <a:off x="2218843" y="1880207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FIBRINOLISIS</a:t>
            </a:r>
            <a:endParaRPr/>
          </a:p>
        </p:txBody>
      </p:sp>
      <p:grpSp>
        <p:nvGrpSpPr>
          <p:cNvPr id="688" name="Google Shape;688;p58"/>
          <p:cNvGrpSpPr/>
          <p:nvPr/>
        </p:nvGrpSpPr>
        <p:grpSpPr>
          <a:xfrm>
            <a:off x="2484568" y="2749736"/>
            <a:ext cx="3276079" cy="2998061"/>
            <a:chOff x="0" y="0"/>
            <a:chExt cx="4659310" cy="4263907"/>
          </a:xfrm>
        </p:grpSpPr>
        <p:sp>
          <p:nvSpPr>
            <p:cNvPr id="689" name="Google Shape;689;p58"/>
            <p:cNvSpPr/>
            <p:nvPr/>
          </p:nvSpPr>
          <p:spPr>
            <a:xfrm>
              <a:off x="25400" y="25400"/>
              <a:ext cx="4608510" cy="4213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INDICADA: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Primeras 12 horas de inicio de los síntomas cuando ICP no pueda realizarse en 120min desde el diagnóstico del STEMI</a:t>
              </a:r>
              <a:endParaRPr/>
            </a:p>
          </p:txBody>
        </p:sp>
        <p:pic>
          <p:nvPicPr>
            <p:cNvPr id="690" name="Google Shape;690;p58" descr="INDICADA:… INDICADA:Primeras 12 horas de inicio de los síntomas cuando ICP no pueda realizarse en 120min desde el diagnóstico del STEMI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659310" cy="4263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1" name="Google Shape;691;p58"/>
          <p:cNvGrpSpPr/>
          <p:nvPr/>
        </p:nvGrpSpPr>
        <p:grpSpPr>
          <a:xfrm>
            <a:off x="6175717" y="2749731"/>
            <a:ext cx="3276078" cy="2998061"/>
            <a:chOff x="0" y="0"/>
            <a:chExt cx="4659310" cy="4263907"/>
          </a:xfrm>
        </p:grpSpPr>
        <p:sp>
          <p:nvSpPr>
            <p:cNvPr id="692" name="Google Shape;692;p58"/>
            <p:cNvSpPr/>
            <p:nvPr/>
          </p:nvSpPr>
          <p:spPr>
            <a:xfrm>
              <a:off x="25400" y="25400"/>
              <a:ext cx="4608510" cy="4213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READMINISTRACIÓN: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Falla, reoclusión o reinfarto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 PREFIERE: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Fibrino específicos: Tenecteplasa, Alteplasa, Reteplasa</a:t>
              </a:r>
              <a:endParaRPr/>
            </a:p>
          </p:txBody>
        </p:sp>
        <p:pic>
          <p:nvPicPr>
            <p:cNvPr id="693" name="Google Shape;693;p58" descr="NO READMINISTRACIÓN:… NO READMINISTRACIÓN:Falla, reoclusión o reinfartoSE PREFIERE:Fibrino específicos: Tenecteplasa, Alteplasa, Reteplas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659310" cy="4263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4" name="Google Shape;694;p58"/>
          <p:cNvGrpSpPr/>
          <p:nvPr/>
        </p:nvGrpSpPr>
        <p:grpSpPr>
          <a:xfrm>
            <a:off x="2484568" y="2749736"/>
            <a:ext cx="3276079" cy="2998061"/>
            <a:chOff x="0" y="0"/>
            <a:chExt cx="4659310" cy="4263907"/>
          </a:xfrm>
        </p:grpSpPr>
        <p:sp>
          <p:nvSpPr>
            <p:cNvPr id="695" name="Google Shape;695;p58"/>
            <p:cNvSpPr/>
            <p:nvPr/>
          </p:nvSpPr>
          <p:spPr>
            <a:xfrm>
              <a:off x="25400" y="25400"/>
              <a:ext cx="4608510" cy="4213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INDICADA: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IDEALMENTE 10 minutos desde el diagnóstico STEMI prehospitalario</a:t>
              </a:r>
              <a:endParaRPr/>
            </a:p>
          </p:txBody>
        </p:sp>
        <p:pic>
          <p:nvPicPr>
            <p:cNvPr id="696" name="Google Shape;696;p58" descr="INDICADA:… INDICADA:IDEALMENTE 10 minutos desde el diagnóstico STEMI prehospitalario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659310" cy="426390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7" name="Google Shape;697;p58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7436" y="1182589"/>
            <a:ext cx="8843181" cy="2471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58" descr="Imagen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025" y="1027906"/>
            <a:ext cx="4980371" cy="53869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9" name="Google Shape;699;p58"/>
          <p:cNvGrpSpPr/>
          <p:nvPr/>
        </p:nvGrpSpPr>
        <p:grpSpPr>
          <a:xfrm>
            <a:off x="7291745" y="1499511"/>
            <a:ext cx="3860728" cy="4309163"/>
            <a:chOff x="0" y="0"/>
            <a:chExt cx="5490812" cy="6128585"/>
          </a:xfrm>
        </p:grpSpPr>
        <p:sp>
          <p:nvSpPr>
            <p:cNvPr id="700" name="Google Shape;700;p58"/>
            <p:cNvSpPr/>
            <p:nvPr/>
          </p:nvSpPr>
          <p:spPr>
            <a:xfrm>
              <a:off x="25400" y="25400"/>
              <a:ext cx="5440012" cy="60777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EXCESO DE RIESGO DE HEMORRAGIA CEREBRAL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Primer día de tratamiento (0,9 - 1%)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PREDICTORES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Edad avanzada, bajo peso, mujer, ECV, HTA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Sangrado no cerebral 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4-13%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Streptokinasa: 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Hipotensión y alergias</a:t>
              </a:r>
              <a:endParaRPr/>
            </a:p>
          </p:txBody>
        </p:sp>
        <p:pic>
          <p:nvPicPr>
            <p:cNvPr id="701" name="Google Shape;701;p58" descr="EXCESO DE RIESGO DE HEMORRAGIA CEREBRAL… EXCESO DE RIESGO DE HEMORRAGIA CEREBRALPrimer día de tratamiento (0,9 - 1%)PREDICTORESEdad avanzada, bajo peso, mujer, ECV, HTASangrado no cerebral 4-13%Streptokinasa: Hipotensión y alergias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490812" cy="61285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6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Revascularización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7" name="Google Shape;707;p59"/>
          <p:cNvSpPr/>
          <p:nvPr/>
        </p:nvSpPr>
        <p:spPr>
          <a:xfrm>
            <a:off x="5178173" y="1446694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FIBRINOLISIS EXITOSA</a:t>
            </a:r>
            <a:endParaRPr/>
          </a:p>
        </p:txBody>
      </p:sp>
      <p:grpSp>
        <p:nvGrpSpPr>
          <p:cNvPr id="708" name="Google Shape;708;p59"/>
          <p:cNvGrpSpPr/>
          <p:nvPr/>
        </p:nvGrpSpPr>
        <p:grpSpPr>
          <a:xfrm>
            <a:off x="4644839" y="2056449"/>
            <a:ext cx="3276079" cy="2998061"/>
            <a:chOff x="0" y="0"/>
            <a:chExt cx="4659310" cy="4263907"/>
          </a:xfrm>
        </p:grpSpPr>
        <p:sp>
          <p:nvSpPr>
            <p:cNvPr id="709" name="Google Shape;709;p59"/>
            <p:cNvSpPr/>
            <p:nvPr/>
          </p:nvSpPr>
          <p:spPr>
            <a:xfrm>
              <a:off x="25400" y="25400"/>
              <a:ext cx="4608510" cy="4213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Resolución del ST &gt; 50% en 60-90 minutos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Desaparece arritmias de reperfusión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Desaparece el dolor torácico</a:t>
              </a:r>
              <a:endParaRPr/>
            </a:p>
          </p:txBody>
        </p:sp>
        <p:pic>
          <p:nvPicPr>
            <p:cNvPr id="710" name="Google Shape;710;p59" descr="Resolución del ST &gt; 50% en 60-90 minutos… Resolución del ST &gt; 50% en 60-90 minutosDesaparece arritmias de reperfusiónDesaparece el dolor torácico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659310" cy="4263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1" name="Google Shape;711;p59"/>
          <p:cNvGrpSpPr/>
          <p:nvPr/>
        </p:nvGrpSpPr>
        <p:grpSpPr>
          <a:xfrm>
            <a:off x="4626979" y="2056449"/>
            <a:ext cx="3276078" cy="2998061"/>
            <a:chOff x="0" y="0"/>
            <a:chExt cx="4659310" cy="4263907"/>
          </a:xfrm>
        </p:grpSpPr>
        <p:sp>
          <p:nvSpPr>
            <p:cNvPr id="712" name="Google Shape;712;p59"/>
            <p:cNvSpPr/>
            <p:nvPr/>
          </p:nvSpPr>
          <p:spPr>
            <a:xfrm>
              <a:off x="25400" y="25400"/>
              <a:ext cx="4608510" cy="4213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PCI Temprana de rutina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2-24h después de fibrinolisis exitosa</a:t>
              </a:r>
              <a:endParaRPr/>
            </a:p>
          </p:txBody>
        </p:sp>
        <p:pic>
          <p:nvPicPr>
            <p:cNvPr id="713" name="Google Shape;713;p59" descr="PCI Temprana de rutina… PCI Temprana de rutina2-24h después de fibrinolisis exitos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659310" cy="4263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4" name="Google Shape;714;p59"/>
          <p:cNvGrpSpPr/>
          <p:nvPr/>
        </p:nvGrpSpPr>
        <p:grpSpPr>
          <a:xfrm>
            <a:off x="8425290" y="2056449"/>
            <a:ext cx="3276078" cy="2998061"/>
            <a:chOff x="0" y="0"/>
            <a:chExt cx="4659310" cy="4263907"/>
          </a:xfrm>
        </p:grpSpPr>
        <p:sp>
          <p:nvSpPr>
            <p:cNvPr id="715" name="Google Shape;715;p59"/>
            <p:cNvSpPr/>
            <p:nvPr/>
          </p:nvSpPr>
          <p:spPr>
            <a:xfrm>
              <a:off x="25400" y="25400"/>
              <a:ext cx="4608510" cy="4213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PCI de rescate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Fibrinolisis fallida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Inestabilidad hemodinámica o deterioro isquémico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Angina persistente o recurrente o evidencia de oclusión luego de la fibrinolisis</a:t>
              </a:r>
              <a:endParaRPr/>
            </a:p>
          </p:txBody>
        </p:sp>
        <p:pic>
          <p:nvPicPr>
            <p:cNvPr id="716" name="Google Shape;716;p59" descr="PCI de rescate… PCI de rescateFibrinolisis fallidaInestabilidad hemodinámica o deterioro isquémicoAngina persistente o recurrente o evidencia de oclusión luego de la fibrinolisis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659310" cy="426390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Tipos de Infarto</a:t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>
            <a:off x="7458151" y="458736"/>
            <a:ext cx="4166517" cy="569170"/>
          </a:xfrm>
          <a:prstGeom prst="roundRect">
            <a:avLst>
              <a:gd name="adj" fmla="val 25089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INFARTO TIPO 1</a:t>
            </a:r>
            <a:endParaRPr/>
          </a:p>
        </p:txBody>
      </p:sp>
      <p:grpSp>
        <p:nvGrpSpPr>
          <p:cNvPr id="144" name="Google Shape;144;p6"/>
          <p:cNvGrpSpPr/>
          <p:nvPr/>
        </p:nvGrpSpPr>
        <p:grpSpPr>
          <a:xfrm>
            <a:off x="7458151" y="1199525"/>
            <a:ext cx="3768329" cy="2468496"/>
            <a:chOff x="0" y="0"/>
            <a:chExt cx="5359400" cy="3510747"/>
          </a:xfrm>
        </p:grpSpPr>
        <p:sp>
          <p:nvSpPr>
            <p:cNvPr id="145" name="Google Shape;145;p6"/>
            <p:cNvSpPr/>
            <p:nvPr/>
          </p:nvSpPr>
          <p:spPr>
            <a:xfrm>
              <a:off x="25400" y="25400"/>
              <a:ext cx="5308600" cy="3459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Ruptura de placa ateroesclerótica que lleva a trombo intramuros con isquemia secundaria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*Lesión ateroesclerótica de base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*5-20% Lesión no obstructiva</a:t>
              </a:r>
              <a:endParaRPr/>
            </a:p>
          </p:txBody>
        </p:sp>
        <p:pic>
          <p:nvPicPr>
            <p:cNvPr id="146" name="Google Shape;146;p6" descr="Ruptura de placa ateroesclerótica que lleva a trombo intramuros con isquemia secundaria… Ruptura de placa ateroesclerótica que lleva a trombo intramuros con isquemia secundaria*Lesión ateroesclerótica de base*5-20% Lesión no obstructiv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359400" cy="35107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7" name="Google Shape;147;p6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9011" y="3130856"/>
            <a:ext cx="4325657" cy="359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Bypass coronario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2" name="Google Shape;722;p60"/>
          <p:cNvSpPr/>
          <p:nvPr/>
        </p:nvSpPr>
        <p:spPr>
          <a:xfrm>
            <a:off x="4745912" y="1656128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EMERGENTE</a:t>
            </a:r>
            <a:endParaRPr/>
          </a:p>
        </p:txBody>
      </p:sp>
      <p:grpSp>
        <p:nvGrpSpPr>
          <p:cNvPr id="723" name="Google Shape;723;p60"/>
          <p:cNvGrpSpPr/>
          <p:nvPr/>
        </p:nvGrpSpPr>
        <p:grpSpPr>
          <a:xfrm>
            <a:off x="4911883" y="2560142"/>
            <a:ext cx="3276079" cy="3000442"/>
            <a:chOff x="-1" y="25400"/>
            <a:chExt cx="4659311" cy="4267294"/>
          </a:xfrm>
        </p:grpSpPr>
        <p:sp>
          <p:nvSpPr>
            <p:cNvPr id="724" name="Google Shape;724;p60"/>
            <p:cNvSpPr/>
            <p:nvPr/>
          </p:nvSpPr>
          <p:spPr>
            <a:xfrm>
              <a:off x="25400" y="25400"/>
              <a:ext cx="4608510" cy="4213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VASO CULPABLE y anatomía no favorable: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Anatomía en riesgo</a:t>
              </a: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Choque cardiogénico</a:t>
              </a: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Complicaciones mecánicas</a:t>
              </a: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725" name="Google Shape;725;p60" descr="VASO CULPABLE y anatomia no favorable:… VASO CULPABLE y anatomia no favorable:Anatomia en riesgoChoque cardiogénicoComplicaciones mecánicas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28787"/>
              <a:ext cx="4659311" cy="4263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6" name="Google Shape;726;p60"/>
          <p:cNvGrpSpPr/>
          <p:nvPr/>
        </p:nvGrpSpPr>
        <p:grpSpPr>
          <a:xfrm>
            <a:off x="8524875" y="2548602"/>
            <a:ext cx="3455447" cy="2998061"/>
            <a:chOff x="-280503" y="8987"/>
            <a:chExt cx="4914413" cy="4263907"/>
          </a:xfrm>
        </p:grpSpPr>
        <p:sp>
          <p:nvSpPr>
            <p:cNvPr id="727" name="Google Shape;727;p60"/>
            <p:cNvSpPr/>
            <p:nvPr/>
          </p:nvSpPr>
          <p:spPr>
            <a:xfrm>
              <a:off x="25400" y="25400"/>
              <a:ext cx="4608510" cy="4213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EMERGENTE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Ticagrelol 3 días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Clopidogrel 5 días</a:t>
              </a:r>
              <a:endParaRPr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Prasugrel 7 días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CONTINUAR ASA</a:t>
              </a:r>
              <a:endParaRPr/>
            </a:p>
          </p:txBody>
        </p:sp>
        <p:pic>
          <p:nvPicPr>
            <p:cNvPr id="728" name="Google Shape;728;p60" descr="NO EMERGENTE… NO EMERGENTETicagrelol 3 diasClopidogrel 5 diasPrasugrel 7diasCONTINUAR AS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80503" y="8987"/>
              <a:ext cx="4659310" cy="426390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Estratificación del riesgo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4" name="Google Shape;734;p61"/>
          <p:cNvSpPr/>
          <p:nvPr/>
        </p:nvSpPr>
        <p:spPr>
          <a:xfrm>
            <a:off x="4870291" y="1492614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ANGINA INESTABLE E IAMNST</a:t>
            </a:r>
            <a:endParaRPr/>
          </a:p>
        </p:txBody>
      </p:sp>
      <p:grpSp>
        <p:nvGrpSpPr>
          <p:cNvPr id="735" name="Google Shape;735;p61"/>
          <p:cNvGrpSpPr/>
          <p:nvPr/>
        </p:nvGrpSpPr>
        <p:grpSpPr>
          <a:xfrm>
            <a:off x="5620604" y="2406944"/>
            <a:ext cx="3007765" cy="701147"/>
            <a:chOff x="0" y="0"/>
            <a:chExt cx="4277709" cy="997185"/>
          </a:xfrm>
        </p:grpSpPr>
        <p:sp>
          <p:nvSpPr>
            <p:cNvPr id="736" name="Google Shape;736;p61"/>
            <p:cNvSpPr/>
            <p:nvPr/>
          </p:nvSpPr>
          <p:spPr>
            <a:xfrm>
              <a:off x="25400" y="25400"/>
              <a:ext cx="4226909" cy="9463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ESTRATIFICACIÓN INVASIVA</a:t>
              </a:r>
              <a:endParaRPr/>
            </a:p>
          </p:txBody>
        </p:sp>
        <p:pic>
          <p:nvPicPr>
            <p:cNvPr id="737" name="Google Shape;737;p61" descr="ESTRATIFICACIÓN INVASIVA ESTRATIFICACIÓN INVASIV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277709" cy="9971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8" name="Google Shape;738;p61"/>
          <p:cNvGrpSpPr/>
          <p:nvPr/>
        </p:nvGrpSpPr>
        <p:grpSpPr>
          <a:xfrm>
            <a:off x="7673216" y="4038777"/>
            <a:ext cx="3007765" cy="701147"/>
            <a:chOff x="0" y="0"/>
            <a:chExt cx="4277709" cy="997185"/>
          </a:xfrm>
        </p:grpSpPr>
        <p:sp>
          <p:nvSpPr>
            <p:cNvPr id="739" name="Google Shape;739;p61"/>
            <p:cNvSpPr/>
            <p:nvPr/>
          </p:nvSpPr>
          <p:spPr>
            <a:xfrm>
              <a:off x="25400" y="25400"/>
              <a:ext cx="4226909" cy="9463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ESTRATIFICACIÓN NO INVASIVA</a:t>
              </a:r>
              <a:endParaRPr/>
            </a:p>
          </p:txBody>
        </p:sp>
        <p:pic>
          <p:nvPicPr>
            <p:cNvPr id="740" name="Google Shape;740;p61" descr="ESTRATIFICACIÓN NO INVASIVA ESTRATIFICACIÓN NO INVASIV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277709" cy="9971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1" name="Google Shape;741;p61"/>
          <p:cNvGrpSpPr/>
          <p:nvPr/>
        </p:nvGrpSpPr>
        <p:grpSpPr>
          <a:xfrm>
            <a:off x="8716399" y="4877625"/>
            <a:ext cx="3007766" cy="701147"/>
            <a:chOff x="0" y="0"/>
            <a:chExt cx="4277709" cy="997185"/>
          </a:xfrm>
        </p:grpSpPr>
        <p:sp>
          <p:nvSpPr>
            <p:cNvPr id="742" name="Google Shape;742;p61"/>
            <p:cNvSpPr/>
            <p:nvPr/>
          </p:nvSpPr>
          <p:spPr>
            <a:xfrm>
              <a:off x="25400" y="25400"/>
              <a:ext cx="4226909" cy="9463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MANEJO CONSERVADOR</a:t>
              </a:r>
              <a:endParaRPr/>
            </a:p>
          </p:txBody>
        </p:sp>
        <p:pic>
          <p:nvPicPr>
            <p:cNvPr id="743" name="Google Shape;743;p61" descr="MANEJO CONSERVADOR MANEJO CONSERVADOR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277709" cy="9971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4" name="Google Shape;744;p61"/>
          <p:cNvGrpSpPr/>
          <p:nvPr/>
        </p:nvGrpSpPr>
        <p:grpSpPr>
          <a:xfrm>
            <a:off x="6335015" y="3199929"/>
            <a:ext cx="3007766" cy="701147"/>
            <a:chOff x="0" y="0"/>
            <a:chExt cx="4277709" cy="997185"/>
          </a:xfrm>
        </p:grpSpPr>
        <p:sp>
          <p:nvSpPr>
            <p:cNvPr id="745" name="Google Shape;745;p61"/>
            <p:cNvSpPr/>
            <p:nvPr/>
          </p:nvSpPr>
          <p:spPr>
            <a:xfrm>
              <a:off x="25400" y="25400"/>
              <a:ext cx="4226909" cy="9463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ESTRATIFICACIÓN INVASIVA SELECTIVA</a:t>
              </a:r>
              <a:endParaRPr/>
            </a:p>
          </p:txBody>
        </p:sp>
        <p:pic>
          <p:nvPicPr>
            <p:cNvPr id="746" name="Google Shape;746;p61" descr="ESTRATIFICACIÓN INVASIVA SELECTIVA ESTRATIFICACIÓN INVASIVA SELECTIV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277709" cy="9971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Estratificación del riesgo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2" name="Google Shape;752;p62"/>
          <p:cNvSpPr/>
          <p:nvPr/>
        </p:nvSpPr>
        <p:spPr>
          <a:xfrm>
            <a:off x="4646159" y="1690688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ESTRATIFICACIÓN INVASIVA</a:t>
            </a:r>
            <a:endParaRPr/>
          </a:p>
        </p:txBody>
      </p:sp>
      <p:grpSp>
        <p:nvGrpSpPr>
          <p:cNvPr id="753" name="Google Shape;753;p62"/>
          <p:cNvGrpSpPr/>
          <p:nvPr/>
        </p:nvGrpSpPr>
        <p:grpSpPr>
          <a:xfrm>
            <a:off x="5009182" y="2424779"/>
            <a:ext cx="6344618" cy="2275330"/>
            <a:chOff x="-1" y="0"/>
            <a:chExt cx="9023456" cy="3236023"/>
          </a:xfrm>
        </p:grpSpPr>
        <p:sp>
          <p:nvSpPr>
            <p:cNvPr id="754" name="Google Shape;754;p62"/>
            <p:cNvSpPr/>
            <p:nvPr/>
          </p:nvSpPr>
          <p:spPr>
            <a:xfrm>
              <a:off x="25399" y="25400"/>
              <a:ext cx="8972656" cy="3185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Coronariografía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Confirmar o descartar diagnóstico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Identificar el vaso culpable, definir otra intervención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HALLAZGOS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Defecto de llenado, placa ulcerada o irregular, disección, flujo limitado</a:t>
              </a:r>
              <a:endParaRPr/>
            </a:p>
          </p:txBody>
        </p:sp>
        <p:pic>
          <p:nvPicPr>
            <p:cNvPr id="755" name="Google Shape;755;p62" descr="Coronariografía… CoronariografíaConfirmar o descartar diagnósticoIdentificar el vaso culpable, definir otra intervenciónHALLAZGOS: Defecto de llenado, placa ulcerada o irregular, disección, flujo limitado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9023456" cy="32360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Estratificación del riesgo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1" name="Google Shape;761;p63"/>
          <p:cNvSpPr/>
          <p:nvPr/>
        </p:nvSpPr>
        <p:spPr>
          <a:xfrm>
            <a:off x="5283354" y="1690688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ESTRATIFICACIÓN INVASIVA: Cuando?</a:t>
            </a:r>
            <a:endParaRPr/>
          </a:p>
        </p:txBody>
      </p:sp>
      <p:pic>
        <p:nvPicPr>
          <p:cNvPr id="762" name="Google Shape;762;p63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339" y="2556475"/>
            <a:ext cx="6804312" cy="312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63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2988" y="2498548"/>
            <a:ext cx="7081725" cy="3075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63" descr="Imagen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382" y="2429717"/>
            <a:ext cx="6945481" cy="3375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Estratificación del riesgo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0" name="Google Shape;770;p64"/>
          <p:cNvSpPr/>
          <p:nvPr/>
        </p:nvSpPr>
        <p:spPr>
          <a:xfrm>
            <a:off x="5292823" y="1936105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ESTRATIFICACIÓN INVASIVA SELECTIVA</a:t>
            </a:r>
            <a:endParaRPr/>
          </a:p>
        </p:txBody>
      </p:sp>
      <p:grpSp>
        <p:nvGrpSpPr>
          <p:cNvPr id="771" name="Google Shape;771;p64"/>
          <p:cNvGrpSpPr/>
          <p:nvPr/>
        </p:nvGrpSpPr>
        <p:grpSpPr>
          <a:xfrm>
            <a:off x="5460596" y="2630146"/>
            <a:ext cx="6344618" cy="2275330"/>
            <a:chOff x="-1" y="0"/>
            <a:chExt cx="9023456" cy="3236023"/>
          </a:xfrm>
        </p:grpSpPr>
        <p:sp>
          <p:nvSpPr>
            <p:cNvPr id="772" name="Google Shape;772;p64"/>
            <p:cNvSpPr/>
            <p:nvPr/>
          </p:nvSpPr>
          <p:spPr>
            <a:xfrm>
              <a:off x="25399" y="25400"/>
              <a:ext cx="8972656" cy="3185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ICP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CABG:  Inestable hemodinámicamente, isquemia en curso, anatomía coronaria de muy alto riesgo</a:t>
              </a:r>
              <a:endParaRPr/>
            </a:p>
          </p:txBody>
        </p:sp>
        <p:pic>
          <p:nvPicPr>
            <p:cNvPr id="773" name="Google Shape;773;p64" descr="ICP… ICPCABG:  Inestable hemodinámicamente, isquemia en curso, anatomía coronaria de muy alto riesgo Imagen 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9023456" cy="32360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4" name="Google Shape;774;p64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1180" y="1690688"/>
            <a:ext cx="7316264" cy="3747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5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0" name="Google Shape;780;p65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126" y="2488491"/>
            <a:ext cx="6674352" cy="3563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65"/>
          <p:cNvSpPr/>
          <p:nvPr/>
        </p:nvSpPr>
        <p:spPr>
          <a:xfrm>
            <a:off x="4813969" y="1736917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ESTRATIFICACIÓN NO INVASIVA</a:t>
            </a:r>
            <a:endParaRPr/>
          </a:p>
        </p:txBody>
      </p:sp>
      <p:sp>
        <p:nvSpPr>
          <p:cNvPr id="782" name="Google Shape;782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Estratificación del riesgo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6"/>
          <p:cNvSpPr/>
          <p:nvPr/>
        </p:nvSpPr>
        <p:spPr>
          <a:xfrm>
            <a:off x="5373293" y="1744863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MANEJO CONSERVADOR</a:t>
            </a:r>
            <a:endParaRPr/>
          </a:p>
        </p:txBody>
      </p:sp>
      <p:grpSp>
        <p:nvGrpSpPr>
          <p:cNvPr id="788" name="Google Shape;788;p66"/>
          <p:cNvGrpSpPr/>
          <p:nvPr/>
        </p:nvGrpSpPr>
        <p:grpSpPr>
          <a:xfrm>
            <a:off x="5512184" y="2691887"/>
            <a:ext cx="6344618" cy="2275330"/>
            <a:chOff x="-1" y="0"/>
            <a:chExt cx="9023456" cy="3236023"/>
          </a:xfrm>
        </p:grpSpPr>
        <p:sp>
          <p:nvSpPr>
            <p:cNvPr id="789" name="Google Shape;789;p66"/>
            <p:cNvSpPr/>
            <p:nvPr/>
          </p:nvSpPr>
          <p:spPr>
            <a:xfrm>
              <a:off x="25399" y="25400"/>
              <a:ext cx="8972656" cy="3185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Pacientes con alto riesgo isquémico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Aniaco fragil, demencia, ERC o riesgo de TRR, Cancer, Riesgo de sangrado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ASA + Clopidogrel por 12 meses</a:t>
              </a:r>
              <a:endParaRPr/>
            </a:p>
          </p:txBody>
        </p:sp>
        <p:pic>
          <p:nvPicPr>
            <p:cNvPr id="790" name="Google Shape;790;p66" descr="Pacientes con alto riesgo isquémico… Pacientes con alto riesgo isquémicoAniaco fragil, demencia, ERC o riesgo de TRR, Cancer, Riesgo de sangradoASA + Clopidogrel por 12 meses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9023456" cy="32360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1" name="Google Shape;791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Estratificación del riesgo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7"/>
          <p:cNvSpPr/>
          <p:nvPr/>
        </p:nvSpPr>
        <p:spPr>
          <a:xfrm>
            <a:off x="5373293" y="1027906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¿Lo llevo a ICP?</a:t>
            </a:r>
            <a:endParaRPr/>
          </a:p>
        </p:txBody>
      </p:sp>
      <p:grpSp>
        <p:nvGrpSpPr>
          <p:cNvPr id="797" name="Google Shape;797;p67"/>
          <p:cNvGrpSpPr/>
          <p:nvPr/>
        </p:nvGrpSpPr>
        <p:grpSpPr>
          <a:xfrm>
            <a:off x="5442859" y="1791990"/>
            <a:ext cx="6344392" cy="2275248"/>
            <a:chOff x="-1" y="0"/>
            <a:chExt cx="9023456" cy="3236023"/>
          </a:xfrm>
        </p:grpSpPr>
        <p:sp>
          <p:nvSpPr>
            <p:cNvPr id="798" name="Google Shape;798;p67"/>
            <p:cNvSpPr/>
            <p:nvPr/>
          </p:nvSpPr>
          <p:spPr>
            <a:xfrm>
              <a:off x="25399" y="25400"/>
              <a:ext cx="8972656" cy="3185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PCI Primaria es posible si STEMI (IB)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Angiografia y ICP si se requiere en sospecha de IAMNST (IIaC)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Personal entrentado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indicado en: p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aro no presenciado, mas de 10 minutos sin RCP, Ritmo inicial no desfibrilable, RCP por más de 20 minutos</a:t>
              </a:r>
              <a:endParaRPr/>
            </a:p>
          </p:txBody>
        </p:sp>
        <p:pic>
          <p:nvPicPr>
            <p:cNvPr id="799" name="Google Shape;799;p67" descr="PCI Primaria es posible si STEMI (IB)… PCI Primaria es posible si STEMI (IB)Angiografia y ICP si se requiere en sospecha de IAMNST (IIaC)Personal entrentadoNo indicado en: paro no presenciado, mas de 10 minutos sin RCP, Ritmo inicial no desfibrilable, RCP por más de 20 minutos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9023456" cy="32360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0" name="Google Shape;800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Paro cardíaco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8"/>
          <p:cNvSpPr/>
          <p:nvPr/>
        </p:nvSpPr>
        <p:spPr>
          <a:xfrm>
            <a:off x="4486019" y="1849073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Disfunción miocárdica</a:t>
            </a:r>
            <a:endParaRPr/>
          </a:p>
        </p:txBody>
      </p:sp>
      <p:grpSp>
        <p:nvGrpSpPr>
          <p:cNvPr id="806" name="Google Shape;806;p68"/>
          <p:cNvGrpSpPr/>
          <p:nvPr/>
        </p:nvGrpSpPr>
        <p:grpSpPr>
          <a:xfrm>
            <a:off x="7414801" y="456157"/>
            <a:ext cx="3554727" cy="1190425"/>
            <a:chOff x="-135453" y="25400"/>
            <a:chExt cx="5055791" cy="1693109"/>
          </a:xfrm>
        </p:grpSpPr>
        <p:sp>
          <p:nvSpPr>
            <p:cNvPr id="807" name="Google Shape;807;p68"/>
            <p:cNvSpPr/>
            <p:nvPr/>
          </p:nvSpPr>
          <p:spPr>
            <a:xfrm>
              <a:off x="25399" y="25400"/>
              <a:ext cx="4894939" cy="1565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Transitoria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miocardio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aturdido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Persistente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depende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del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tamaño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la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isquemia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y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reperfusión</a:t>
              </a:r>
              <a:endParaRPr dirty="0"/>
            </a:p>
          </p:txBody>
        </p:sp>
        <p:pic>
          <p:nvPicPr>
            <p:cNvPr id="808" name="Google Shape;808;p68" descr="Transitoria: miocardio aturdido… Transitoria: miocardio aturdidoPersistente: depende del tamal de la isquemia y reperfusión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5453" y="101997"/>
              <a:ext cx="4945739" cy="16165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9" name="Google Shape;809;p68"/>
          <p:cNvGrpSpPr/>
          <p:nvPr/>
        </p:nvGrpSpPr>
        <p:grpSpPr>
          <a:xfrm>
            <a:off x="6559903" y="2587833"/>
            <a:ext cx="3827299" cy="1136611"/>
            <a:chOff x="-1" y="0"/>
            <a:chExt cx="5443268" cy="1616512"/>
          </a:xfrm>
        </p:grpSpPr>
        <p:sp>
          <p:nvSpPr>
            <p:cNvPr id="810" name="Google Shape;810;p68"/>
            <p:cNvSpPr/>
            <p:nvPr/>
          </p:nvSpPr>
          <p:spPr>
            <a:xfrm>
              <a:off x="25399" y="25400"/>
              <a:ext cx="5392468" cy="1565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Disfunción sistólica del VI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Independiente de mortalidad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Perdida de miocardio, aturdimiento, arritmias, vallares</a:t>
              </a:r>
              <a:endParaRPr/>
            </a:p>
          </p:txBody>
        </p:sp>
        <p:pic>
          <p:nvPicPr>
            <p:cNvPr id="811" name="Google Shape;811;p68" descr="Disfunción sistólica del VI… Disfunción sistólica del VIIndependiente de mortalidadPerdida de miocardio, aturdimiento, arritmias, vallares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5443268" cy="16165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2" name="Google Shape;812;p68"/>
          <p:cNvGrpSpPr/>
          <p:nvPr/>
        </p:nvGrpSpPr>
        <p:grpSpPr>
          <a:xfrm>
            <a:off x="6559903" y="4129425"/>
            <a:ext cx="3827298" cy="1136611"/>
            <a:chOff x="0" y="0"/>
            <a:chExt cx="5443267" cy="1616512"/>
          </a:xfrm>
        </p:grpSpPr>
        <p:sp>
          <p:nvSpPr>
            <p:cNvPr id="813" name="Google Shape;813;p68"/>
            <p:cNvSpPr/>
            <p:nvPr/>
          </p:nvSpPr>
          <p:spPr>
            <a:xfrm>
              <a:off x="25400" y="25400"/>
              <a:ext cx="5392467" cy="1565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Aneurisma VI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Infartos transmutables &lt;5%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Frecuente en falla cardíaca coexistente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Considerar aneurismectomía</a:t>
              </a:r>
              <a:endParaRPr/>
            </a:p>
          </p:txBody>
        </p:sp>
        <p:pic>
          <p:nvPicPr>
            <p:cNvPr id="814" name="Google Shape;814;p68" descr="Aneurisma VI… Aneurisma VIInfartos transmutables &lt;5%Frecuente en falla cardíaca coexistenteConsiderar aneurismectomía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443267" cy="16165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5" name="Google Shape;815;p68"/>
          <p:cNvGrpSpPr/>
          <p:nvPr/>
        </p:nvGrpSpPr>
        <p:grpSpPr>
          <a:xfrm>
            <a:off x="6595621" y="2402296"/>
            <a:ext cx="3827299" cy="1638935"/>
            <a:chOff x="-1" y="0"/>
            <a:chExt cx="5443268" cy="2330929"/>
          </a:xfrm>
        </p:grpSpPr>
        <p:sp>
          <p:nvSpPr>
            <p:cNvPr id="816" name="Google Shape;816;p68"/>
            <p:cNvSpPr/>
            <p:nvPr/>
          </p:nvSpPr>
          <p:spPr>
            <a:xfrm>
              <a:off x="25399" y="25400"/>
              <a:ext cx="5392468" cy="22801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Trombo VI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Frecuente en infarto anterior, aun sin aneurisma apical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ANTICOAGULAR por 6 meses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Pobre evidencia DOACS</a:t>
              </a:r>
              <a:endParaRPr/>
            </a:p>
          </p:txBody>
        </p:sp>
        <p:pic>
          <p:nvPicPr>
            <p:cNvPr id="817" name="Google Shape;817;p68" descr="Trombo VI… Trombo VIFrecuente en infarto anterior, aun sin aneurisma apicalANTICOAGULAR por 6 mesesPobre evidencia DOACS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5443268" cy="23309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8" name="Google Shape;818;p68"/>
          <p:cNvGrpSpPr/>
          <p:nvPr/>
        </p:nvGrpSpPr>
        <p:grpSpPr>
          <a:xfrm>
            <a:off x="6559903" y="4129425"/>
            <a:ext cx="3827298" cy="1711087"/>
            <a:chOff x="0" y="0"/>
            <a:chExt cx="5443267" cy="2433544"/>
          </a:xfrm>
        </p:grpSpPr>
        <p:sp>
          <p:nvSpPr>
            <p:cNvPr id="819" name="Google Shape;819;p68"/>
            <p:cNvSpPr/>
            <p:nvPr/>
          </p:nvSpPr>
          <p:spPr>
            <a:xfrm>
              <a:off x="25400" y="25400"/>
              <a:ext cx="5392467" cy="23827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Insuficiencia mitral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Complicación tardía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Manejo de falla cardíaca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Insuficiencia grave, refractatria o inestable: CIRUGIA</a:t>
              </a:r>
              <a:endParaRPr/>
            </a:p>
          </p:txBody>
        </p:sp>
        <p:pic>
          <p:nvPicPr>
            <p:cNvPr id="820" name="Google Shape;820;p68" descr="Insuficiencia mitral… Insuficiencia mitralComplicación tardíaManejo de falla cardíacaInsuficiencia grave, refractatria o inestable: CIRUGIA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443267" cy="24335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1" name="Google Shape;821;p68"/>
          <p:cNvGrpSpPr/>
          <p:nvPr/>
        </p:nvGrpSpPr>
        <p:grpSpPr>
          <a:xfrm>
            <a:off x="6577761" y="2393365"/>
            <a:ext cx="3827299" cy="1638935"/>
            <a:chOff x="-1" y="0"/>
            <a:chExt cx="5443268" cy="2330929"/>
          </a:xfrm>
        </p:grpSpPr>
        <p:sp>
          <p:nvSpPr>
            <p:cNvPr id="822" name="Google Shape;822;p68"/>
            <p:cNvSpPr/>
            <p:nvPr/>
          </p:nvSpPr>
          <p:spPr>
            <a:xfrm>
              <a:off x="25399" y="25400"/>
              <a:ext cx="5392468" cy="22801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FALLA CARDÍACA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Complicación MÁS FRECUENTE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Evaluar con Clasificación Killip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EcocardioTT</a:t>
              </a:r>
              <a:endParaRPr/>
            </a:p>
          </p:txBody>
        </p:sp>
        <p:pic>
          <p:nvPicPr>
            <p:cNvPr id="823" name="Google Shape;823;p68" descr="FALLA CARDÍACA… FALLA CARDÍACAComplicación MÁS FRECUENTEEvaluar con Clasificación KillipEcocardioTT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5443268" cy="233092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24" name="Google Shape;824;p68" descr="Imagen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804" y="2420989"/>
            <a:ext cx="4017493" cy="3712535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479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Complicaciones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9"/>
          <p:cNvSpPr/>
          <p:nvPr/>
        </p:nvSpPr>
        <p:spPr>
          <a:xfrm>
            <a:off x="4870291" y="1286545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Choque cardiogénico</a:t>
            </a:r>
            <a:endParaRPr/>
          </a:p>
        </p:txBody>
      </p:sp>
      <p:grpSp>
        <p:nvGrpSpPr>
          <p:cNvPr id="831" name="Google Shape;831;p69"/>
          <p:cNvGrpSpPr/>
          <p:nvPr/>
        </p:nvGrpSpPr>
        <p:grpSpPr>
          <a:xfrm>
            <a:off x="5861342" y="2185899"/>
            <a:ext cx="5510317" cy="1136612"/>
            <a:chOff x="-1" y="0"/>
            <a:chExt cx="7836895" cy="1616512"/>
          </a:xfrm>
        </p:grpSpPr>
        <p:sp>
          <p:nvSpPr>
            <p:cNvPr id="832" name="Google Shape;832;p69"/>
            <p:cNvSpPr/>
            <p:nvPr/>
          </p:nvSpPr>
          <p:spPr>
            <a:xfrm>
              <a:off x="25399" y="25400"/>
              <a:ext cx="7786095" cy="1565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6-10% de STEMI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50% primeras 6 horas, 75% 24 horas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Mortalidad &gt; 50%</a:t>
              </a:r>
              <a:endParaRPr/>
            </a:p>
          </p:txBody>
        </p:sp>
        <p:pic>
          <p:nvPicPr>
            <p:cNvPr id="833" name="Google Shape;833;p69" descr="6-10% de STEMI… 6-10% de STEMI50% primeras 6 horas, 75% 24 horasMortalidad &gt; 50%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7836895" cy="16165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4" name="Google Shape;834;p69"/>
          <p:cNvGrpSpPr/>
          <p:nvPr/>
        </p:nvGrpSpPr>
        <p:grpSpPr>
          <a:xfrm>
            <a:off x="5861342" y="3406355"/>
            <a:ext cx="5510317" cy="1784517"/>
            <a:chOff x="-1" y="0"/>
            <a:chExt cx="7836895" cy="2537978"/>
          </a:xfrm>
        </p:grpSpPr>
        <p:sp>
          <p:nvSpPr>
            <p:cNvPr id="835" name="Google Shape;835;p69"/>
            <p:cNvSpPr/>
            <p:nvPr/>
          </p:nvSpPr>
          <p:spPr>
            <a:xfrm>
              <a:off x="25399" y="25400"/>
              <a:ext cx="7786095" cy="2487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Hipotensión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persistente PAS &lt; 90mmHg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 </a:t>
              </a: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ausencia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HIPOVOLEMIA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MÁS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Signos de hipoperfusión ó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Inotropicos o asistencia mecánica</a:t>
              </a:r>
              <a:endParaRPr/>
            </a:p>
          </p:txBody>
        </p:sp>
        <p:pic>
          <p:nvPicPr>
            <p:cNvPr id="836" name="Google Shape;836;p69" descr="Hipotensión persistente PAS &lt; 90mmHg… Hipotensión persistente PAS &lt; 90mmHgen ausencia de HIPOVOLEMIA MÁSSignos de hipoperfusión óInotropicos o asistencia mecánica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7836895" cy="25379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7" name="Google Shape;837;p69"/>
          <p:cNvGrpSpPr/>
          <p:nvPr/>
        </p:nvGrpSpPr>
        <p:grpSpPr>
          <a:xfrm>
            <a:off x="5843482" y="2129586"/>
            <a:ext cx="5510317" cy="3214722"/>
            <a:chOff x="-2" y="25400"/>
            <a:chExt cx="7836895" cy="4572048"/>
          </a:xfrm>
        </p:grpSpPr>
        <p:sp>
          <p:nvSpPr>
            <p:cNvPr id="838" name="Google Shape;838;p69"/>
            <p:cNvSpPr/>
            <p:nvPr/>
          </p:nvSpPr>
          <p:spPr>
            <a:xfrm>
              <a:off x="25399" y="25400"/>
              <a:ext cx="7786095" cy="4441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MANEJO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ICP Inmediata</a:t>
              </a:r>
              <a:endParaRPr sz="1547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Fibrinolisis: 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traslado a PCI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 anatomía no favorable: 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CABG urgente</a:t>
              </a: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*Levosimendan: alternativa en usuarios de BB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*Balón de contrapulsación intraórtico: en caso de complicación mecánica</a:t>
              </a:r>
              <a:endParaRPr sz="1547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839" name="Google Shape;839;p69" descr="MANEJO… MANEJOICP InmediataFibrinolisis: traslado a PCISi anatomia no favorable: CABG Urgente*Levosimendan: alternativa en usuarios de BB*Balón de contrapulsación intraórtico: en caso de complicación mecánica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105490"/>
              <a:ext cx="7836895" cy="44919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0" name="Google Shape;840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Complicaciones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7499569" y="1455149"/>
            <a:ext cx="4166517" cy="569170"/>
          </a:xfrm>
          <a:prstGeom prst="roundRect">
            <a:avLst>
              <a:gd name="adj" fmla="val 25089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INFARTO TIPO 2</a:t>
            </a:r>
            <a:endParaRPr/>
          </a:p>
        </p:txBody>
      </p:sp>
      <p:pic>
        <p:nvPicPr>
          <p:cNvPr id="153" name="Google Shape;153;p7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1940" y="2644563"/>
            <a:ext cx="4764146" cy="367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5701" y="735230"/>
            <a:ext cx="7970386" cy="4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Tipos de Infarto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70"/>
          <p:cNvSpPr/>
          <p:nvPr/>
        </p:nvSpPr>
        <p:spPr>
          <a:xfrm>
            <a:off x="5444181" y="1500866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Complicaciones mecánicas</a:t>
            </a:r>
            <a:endParaRPr/>
          </a:p>
        </p:txBody>
      </p:sp>
      <p:grpSp>
        <p:nvGrpSpPr>
          <p:cNvPr id="846" name="Google Shape;846;p70"/>
          <p:cNvGrpSpPr/>
          <p:nvPr/>
        </p:nvGrpSpPr>
        <p:grpSpPr>
          <a:xfrm>
            <a:off x="6330658" y="2467688"/>
            <a:ext cx="5614891" cy="2998408"/>
            <a:chOff x="-174128" y="-25400"/>
            <a:chExt cx="7985622" cy="4264403"/>
          </a:xfrm>
        </p:grpSpPr>
        <p:sp>
          <p:nvSpPr>
            <p:cNvPr id="847" name="Google Shape;847;p70"/>
            <p:cNvSpPr/>
            <p:nvPr/>
          </p:nvSpPr>
          <p:spPr>
            <a:xfrm>
              <a:off x="25400" y="25400"/>
              <a:ext cx="7786094" cy="42136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Ruptura de pared libre</a:t>
              </a: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1%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Mortalidad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20-75%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Dolor súbito, colapso cardiovascular, disociación eléctrica</a:t>
              </a: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Riesgos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Taponamiento, muerte</a:t>
              </a: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MANEJO:   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Pericardiocentesis - Cirugía</a:t>
              </a: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848" name="Google Shape;848;p70" descr="RUPTURA DE PARED Libre… RUPTURA DE PARED Libre1%Mortalidad 20-75%Dolor súbito, colapso cardiovascular, disociación eléctricaRiesgos: Taponamiento, muerteMANEJO:   Pericardiocentesis - Cirugí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4128" y="-25400"/>
              <a:ext cx="7836894" cy="42644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9" name="Google Shape;849;p70"/>
          <p:cNvGrpSpPr/>
          <p:nvPr/>
        </p:nvGrpSpPr>
        <p:grpSpPr>
          <a:xfrm>
            <a:off x="6338993" y="2467688"/>
            <a:ext cx="5510317" cy="3007338"/>
            <a:chOff x="11853" y="25400"/>
            <a:chExt cx="7836894" cy="4277102"/>
          </a:xfrm>
        </p:grpSpPr>
        <p:sp>
          <p:nvSpPr>
            <p:cNvPr id="850" name="Google Shape;850;p70"/>
            <p:cNvSpPr/>
            <p:nvPr/>
          </p:nvSpPr>
          <p:spPr>
            <a:xfrm>
              <a:off x="25400" y="25400"/>
              <a:ext cx="7786094" cy="42136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Ruptura de septo</a:t>
              </a: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Requiere de balón de contrapulsación temporal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Cirugía temprana vs diferida</a:t>
              </a:r>
              <a:endParaRPr sz="1547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851" name="Google Shape;851;p70" descr="RUPTURA DE Septo… RUPTURA DE SeptoRequiere de balón de contrapulsación temporalCirugía temprana vs diferid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53" y="38099"/>
              <a:ext cx="7836894" cy="42644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2" name="Google Shape;852;p70"/>
          <p:cNvGrpSpPr/>
          <p:nvPr/>
        </p:nvGrpSpPr>
        <p:grpSpPr>
          <a:xfrm>
            <a:off x="6330658" y="2477745"/>
            <a:ext cx="5510318" cy="2998408"/>
            <a:chOff x="-23708" y="-11096"/>
            <a:chExt cx="7836895" cy="4264403"/>
          </a:xfrm>
        </p:grpSpPr>
        <p:sp>
          <p:nvSpPr>
            <p:cNvPr id="853" name="Google Shape;853;p70"/>
            <p:cNvSpPr/>
            <p:nvPr/>
          </p:nvSpPr>
          <p:spPr>
            <a:xfrm>
              <a:off x="25400" y="25400"/>
              <a:ext cx="7786094" cy="42136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Ruptura de músculo papilar</a:t>
              </a: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2-7% luego del IAM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Posteromedial es el más frecuente (recibe solo sangre de un vaso)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Manejo de falla y considerar angiografía y cirugÍa</a:t>
              </a:r>
              <a:endParaRPr/>
            </a:p>
          </p:txBody>
        </p:sp>
        <p:pic>
          <p:nvPicPr>
            <p:cNvPr id="854" name="Google Shape;854;p70" descr="RUPTURA DE Músculo papilar… RUPTURA DE Músculo papilar2-7% luego del IAMPosteromedial es el más frecuente (recibe solo sangre de un vaso)Manejo de falla y considerar angiografía y cirugi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3708" y="-11096"/>
              <a:ext cx="7836895" cy="42644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5" name="Google Shape;855;p70"/>
          <p:cNvGrpSpPr/>
          <p:nvPr/>
        </p:nvGrpSpPr>
        <p:grpSpPr>
          <a:xfrm>
            <a:off x="6338993" y="2466561"/>
            <a:ext cx="5510317" cy="2998409"/>
            <a:chOff x="0" y="0"/>
            <a:chExt cx="7836894" cy="4264403"/>
          </a:xfrm>
        </p:grpSpPr>
        <p:pic>
          <p:nvPicPr>
            <p:cNvPr id="857" name="Google Shape;857;p70" descr="PERCICARDITIS… PERCICARDITISTemprana: transitoriaTardía: 1 - 2 semanas después (Sd Dressier) Inmunomediada por necrosis miocárdicaManejo:ASA 500-1000mg cada 6 - 8 horas por 1 semana o 2 semanasColchicina por tres mesesNO Esteroides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7836894" cy="42644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6" name="Google Shape;856;p70"/>
            <p:cNvSpPr/>
            <p:nvPr/>
          </p:nvSpPr>
          <p:spPr>
            <a:xfrm>
              <a:off x="25400" y="25400"/>
              <a:ext cx="7786094" cy="42136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PERICARDITIS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1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Temprana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transitoria</a:t>
              </a:r>
              <a:endParaRPr dirty="0"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1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Tardía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1 - 2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semanas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después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(Sd Dressier)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Inmunomediada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por necrosis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miocárdica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Manejo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  <a:endParaRPr dirty="0"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ASA 500-1000mg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cada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6 - 8 horas por 1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semana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o 2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semanas</a:t>
              </a:r>
              <a:endParaRPr dirty="0"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Colchicina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por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tres</a:t>
              </a: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meses</a:t>
              </a:r>
              <a:endParaRPr dirty="0"/>
            </a:p>
            <a:p>
              <a:pPr marL="214862" marR="0" lvl="0" indent="-214862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43"/>
                <a:buFont typeface="Montserrat"/>
                <a:buChar char="•"/>
              </a:pPr>
              <a:r>
                <a:rPr lang="en-US" sz="1547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</a:t>
              </a:r>
              <a:r>
                <a:rPr lang="en-US" sz="1547" b="0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Esteroides</a:t>
              </a:r>
              <a:endParaRPr dirty="0"/>
            </a:p>
          </p:txBody>
        </p:sp>
      </p:grpSp>
      <p:sp>
        <p:nvSpPr>
          <p:cNvPr id="858" name="Google Shape;858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Complicaciones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71"/>
          <p:cNvSpPr/>
          <p:nvPr/>
        </p:nvSpPr>
        <p:spPr>
          <a:xfrm>
            <a:off x="5045171" y="1446694"/>
            <a:ext cx="6483509" cy="487987"/>
          </a:xfrm>
          <a:prstGeom prst="roundRect">
            <a:avLst>
              <a:gd name="adj" fmla="val 14516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Taquiarritmias</a:t>
            </a:r>
            <a:endParaRPr/>
          </a:p>
        </p:txBody>
      </p:sp>
      <p:grpSp>
        <p:nvGrpSpPr>
          <p:cNvPr id="864" name="Google Shape;864;p71"/>
          <p:cNvGrpSpPr/>
          <p:nvPr/>
        </p:nvGrpSpPr>
        <p:grpSpPr>
          <a:xfrm>
            <a:off x="4761681" y="2202957"/>
            <a:ext cx="7050489" cy="3490327"/>
            <a:chOff x="0" y="0"/>
            <a:chExt cx="10027360" cy="4964018"/>
          </a:xfrm>
        </p:grpSpPr>
        <p:sp>
          <p:nvSpPr>
            <p:cNvPr id="865" name="Google Shape;865;p71"/>
            <p:cNvSpPr/>
            <p:nvPr/>
          </p:nvSpPr>
          <p:spPr>
            <a:xfrm>
              <a:off x="25400" y="25400"/>
              <a:ext cx="9976560" cy="49132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Fabricación auricular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 la TSV más frecuente en STEMI 21%. Se asocia a reinfarto, ACV, Muerte subita cardiaca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Manejo: </a:t>
              </a: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BB (si no hay  ICC aguda e hipotensión), Amiodarona o Digoxina IV. Cardioversión (inestable)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Arritmias de reperfusión: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TV, FV, Complejos de salvas TV, R en T (benignos, en el primer dia)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Arritmias ventriculares: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6-8%, FV, TV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Más de 48h MAL Pronóstico</a:t>
              </a:r>
              <a:endParaRPr/>
            </a:p>
          </p:txBody>
        </p:sp>
        <p:pic>
          <p:nvPicPr>
            <p:cNvPr id="866" name="Google Shape;866;p71" descr="Fabricación auricular… Fabricación auricularEs la TSV más frecuente en STEMI 21%. Se asocia a reinfarto, ACV, Muerte subita cardiacaManejo: BB (si no hay  ICC aguda e hipotensión), Amiodarona o Digoxina IV. Cardioversión (inestable)Arritmias de reperfusión:TV, FV, Complejos de salvas TV, R en T (benignos, en el primer dia)Arritmias ventriculares:6-8%, FV, TVMás de 48h MAL Pronóstico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027360" cy="49640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7" name="Google Shape;867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Complicaciones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72"/>
          <p:cNvGrpSpPr/>
          <p:nvPr/>
        </p:nvGrpSpPr>
        <p:grpSpPr>
          <a:xfrm>
            <a:off x="3948569" y="1811855"/>
            <a:ext cx="7931432" cy="2118924"/>
            <a:chOff x="0" y="0"/>
            <a:chExt cx="11280256" cy="3013579"/>
          </a:xfrm>
        </p:grpSpPr>
        <p:sp>
          <p:nvSpPr>
            <p:cNvPr id="873" name="Google Shape;873;p72"/>
            <p:cNvSpPr/>
            <p:nvPr/>
          </p:nvSpPr>
          <p:spPr>
            <a:xfrm>
              <a:off x="25400" y="25400"/>
              <a:ext cx="11229456" cy="29627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1-14% de todos los IAM SIN LESIÓN OBSTRUCTIVA (Estenosis &gt; 50%)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Descarta etiología aterotrombotica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Mortalidad 3%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4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4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Identificar la causa</a:t>
              </a:r>
              <a:endParaRPr/>
            </a:p>
          </p:txBody>
        </p:sp>
        <p:pic>
          <p:nvPicPr>
            <p:cNvPr id="874" name="Google Shape;874;p72" descr="1-14% de todos los IAM SIN LESIÓN OBSTRUCTIVA (Estenosis &gt; 50%)… 1-14% de todos los IAM SIN LESIÓN OBSTRUCTIVA (Estenosis &gt; 50%)NO Descarta etiología aterotromboticaMortalidad 3%Identificar la causa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280256" cy="3013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72" descr="Imagen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519" y="1258411"/>
            <a:ext cx="7073303" cy="437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72" descr="Imagen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4037" y="1942245"/>
            <a:ext cx="9144001" cy="439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72" descr="Imagen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999" y="892532"/>
            <a:ext cx="9144001" cy="369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72" descr="Imagen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1594" y="974029"/>
            <a:ext cx="7613338" cy="5495254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MINOCA</a:t>
            </a:r>
            <a:endParaRPr sz="30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6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6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Google Shape;884;p73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9460" y="381048"/>
            <a:ext cx="8177431" cy="6095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74"/>
          <p:cNvSpPr txBox="1">
            <a:spLocks noGrp="1"/>
          </p:cNvSpPr>
          <p:nvPr>
            <p:ph type="ctrTitle"/>
          </p:nvPr>
        </p:nvSpPr>
        <p:spPr>
          <a:xfrm>
            <a:off x="1111139" y="199231"/>
            <a:ext cx="10503122" cy="232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5400"/>
              <a:buFont typeface="Montserrat"/>
              <a:buNone/>
            </a:pPr>
            <a:r>
              <a:rPr lang="en-US" sz="5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SÍndrome Coronario Agudo</a:t>
            </a:r>
            <a:endParaRPr sz="5400" b="1" i="0" u="none" strike="noStrike" cap="none">
              <a:solidFill>
                <a:srgbClr val="00AA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0" name="Google Shape;890;p74"/>
          <p:cNvSpPr txBox="1">
            <a:spLocks noGrp="1"/>
          </p:cNvSpPr>
          <p:nvPr>
            <p:ph type="subTitle" idx="1"/>
          </p:nvPr>
        </p:nvSpPr>
        <p:spPr>
          <a:xfrm>
            <a:off x="3048000" y="2994025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Mateo Zuluaga Gómez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Medicina de Urgencias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Tipos de Infarto</a:t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7386376" y="1063332"/>
            <a:ext cx="4166517" cy="569170"/>
          </a:xfrm>
          <a:prstGeom prst="roundRect">
            <a:avLst>
              <a:gd name="adj" fmla="val 25089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INFARTO TIPO 3</a:t>
            </a:r>
            <a:endParaRPr/>
          </a:p>
        </p:txBody>
      </p:sp>
      <p:grpSp>
        <p:nvGrpSpPr>
          <p:cNvPr id="162" name="Google Shape;162;p8"/>
          <p:cNvGrpSpPr/>
          <p:nvPr/>
        </p:nvGrpSpPr>
        <p:grpSpPr>
          <a:xfrm>
            <a:off x="7567611" y="1829261"/>
            <a:ext cx="3768329" cy="2468496"/>
            <a:chOff x="0" y="0"/>
            <a:chExt cx="5359400" cy="3510747"/>
          </a:xfrm>
        </p:grpSpPr>
        <p:sp>
          <p:nvSpPr>
            <p:cNvPr id="163" name="Google Shape;163;p8"/>
            <p:cNvSpPr/>
            <p:nvPr/>
          </p:nvSpPr>
          <p:spPr>
            <a:xfrm>
              <a:off x="25400" y="25400"/>
              <a:ext cx="5308600" cy="3459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Resulta en la muerte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disponibilidad de biomarcador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Diagnóstico retrospectivo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Autopsia </a:t>
              </a:r>
              <a:endParaRPr/>
            </a:p>
          </p:txBody>
        </p:sp>
        <p:pic>
          <p:nvPicPr>
            <p:cNvPr id="164" name="Google Shape;164;p8" descr="Resulta en la muerte… Resulta en la muerteNo disponibilidad de biomarcadorDiagnóstico retrospectivoAutopsia 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359400" cy="3510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8"/>
          <p:cNvSpPr/>
          <p:nvPr/>
        </p:nvSpPr>
        <p:spPr>
          <a:xfrm>
            <a:off x="7386376" y="1092425"/>
            <a:ext cx="4166517" cy="569170"/>
          </a:xfrm>
          <a:prstGeom prst="roundRect">
            <a:avLst>
              <a:gd name="adj" fmla="val 25089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INFARTO TIPO 4</a:t>
            </a:r>
            <a:endParaRPr/>
          </a:p>
        </p:txBody>
      </p:sp>
      <p:grpSp>
        <p:nvGrpSpPr>
          <p:cNvPr id="166" name="Google Shape;166;p8"/>
          <p:cNvGrpSpPr/>
          <p:nvPr/>
        </p:nvGrpSpPr>
        <p:grpSpPr>
          <a:xfrm>
            <a:off x="7585470" y="1847120"/>
            <a:ext cx="3768329" cy="2468496"/>
            <a:chOff x="0" y="0"/>
            <a:chExt cx="5359400" cy="3510747"/>
          </a:xfrm>
        </p:grpSpPr>
        <p:sp>
          <p:nvSpPr>
            <p:cNvPr id="167" name="Google Shape;167;p8"/>
            <p:cNvSpPr/>
            <p:nvPr/>
          </p:nvSpPr>
          <p:spPr>
            <a:xfrm>
              <a:off x="25400" y="25400"/>
              <a:ext cx="5308600" cy="34599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4a Relacionado con ICP, Troponina &gt;5 LSN p99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4b  Relacionado con trombosis del stent (&gt;10LSN p99)</a:t>
              </a:r>
              <a:endParaRPr/>
            </a:p>
          </p:txBody>
        </p:sp>
        <p:pic>
          <p:nvPicPr>
            <p:cNvPr id="168" name="Google Shape;168;p8" descr="4a Relacionado con ICP, Troponina &gt;5 LSN p99… 4a Relacionado con ICP, Troponina &gt;5 LSN p994b  Relacionado con trombosis del stent (&gt;10LSN p99)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359400" cy="3510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8"/>
          <p:cNvSpPr/>
          <p:nvPr/>
        </p:nvSpPr>
        <p:spPr>
          <a:xfrm>
            <a:off x="7386376" y="1074565"/>
            <a:ext cx="4166517" cy="569170"/>
          </a:xfrm>
          <a:prstGeom prst="roundRect">
            <a:avLst>
              <a:gd name="adj" fmla="val 25089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INFARTO TIPO 5</a:t>
            </a:r>
            <a:endParaRPr/>
          </a:p>
        </p:txBody>
      </p:sp>
      <p:grpSp>
        <p:nvGrpSpPr>
          <p:cNvPr id="170" name="Google Shape;170;p8"/>
          <p:cNvGrpSpPr/>
          <p:nvPr/>
        </p:nvGrpSpPr>
        <p:grpSpPr>
          <a:xfrm>
            <a:off x="7603329" y="1811402"/>
            <a:ext cx="3768329" cy="2468496"/>
            <a:chOff x="0" y="0"/>
            <a:chExt cx="5359400" cy="3510747"/>
          </a:xfrm>
        </p:grpSpPr>
        <p:sp>
          <p:nvSpPr>
            <p:cNvPr id="171" name="Google Shape;171;p8"/>
            <p:cNvSpPr/>
            <p:nvPr/>
          </p:nvSpPr>
          <p:spPr>
            <a:xfrm>
              <a:off x="25400" y="25400"/>
              <a:ext cx="5308600" cy="34599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Relacionado con CABG (Bypass coronario)</a:t>
              </a:r>
              <a:endParaRPr/>
            </a:p>
          </p:txBody>
        </p:sp>
        <p:pic>
          <p:nvPicPr>
            <p:cNvPr id="172" name="Google Shape;172;p8" descr="Relacionado con CABG (Bypass coronario) Relacionado con CABG (Bypass coronario)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359400" cy="3510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6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6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000"/>
              <a:buFont typeface="Montserrat"/>
              <a:buNone/>
            </a:pPr>
            <a:r>
              <a:rPr lang="en-US" sz="30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Angina</a:t>
            </a: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7441525" y="743321"/>
            <a:ext cx="4166517" cy="569170"/>
          </a:xfrm>
          <a:prstGeom prst="roundRect">
            <a:avLst>
              <a:gd name="adj" fmla="val 25089"/>
            </a:avLst>
          </a:prstGeom>
          <a:solidFill>
            <a:srgbClr val="1E4E78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ANGINA INESTABLE</a:t>
            </a:r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body" idx="1"/>
          </p:nvPr>
        </p:nvSpPr>
        <p:spPr>
          <a:xfrm>
            <a:off x="6367549" y="1690687"/>
            <a:ext cx="5113372" cy="210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4162" lvl="0" indent="-2441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37"/>
              <a:buChar char="•"/>
            </a:pPr>
            <a:r>
              <a:rPr lang="en-US" sz="1937">
                <a:latin typeface="Montserrat"/>
                <a:ea typeface="Montserrat"/>
                <a:cs typeface="Montserrat"/>
                <a:sym typeface="Montserrat"/>
              </a:rPr>
              <a:t>Isquemia miocárdica en reposo o con mínimos esfuerzos. </a:t>
            </a:r>
            <a:endParaRPr/>
          </a:p>
          <a:p>
            <a:pPr marL="244162" lvl="0" indent="-2441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37"/>
              <a:buChar char="•"/>
            </a:pPr>
            <a:r>
              <a:rPr lang="en-US" sz="1937">
                <a:latin typeface="Montserrat"/>
                <a:ea typeface="Montserrat"/>
                <a:cs typeface="Montserrat"/>
                <a:sym typeface="Montserrat"/>
              </a:rPr>
              <a:t>NO hay Necrosis del miocardio.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marL="244162" lvl="0" indent="-2441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37"/>
              <a:buChar char="•"/>
            </a:pPr>
            <a:r>
              <a:rPr lang="en-US" sz="1937">
                <a:latin typeface="Montserrat"/>
                <a:ea typeface="Montserrat"/>
                <a:cs typeface="Montserrat"/>
                <a:sym typeface="Montserrat"/>
              </a:rPr>
              <a:t>Troponina negativa.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marL="244162" lvl="0" indent="-2441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37"/>
              <a:buChar char="•"/>
            </a:pPr>
            <a:r>
              <a:rPr lang="en-US" sz="1937">
                <a:latin typeface="Montserrat"/>
                <a:ea typeface="Montserrat"/>
                <a:cs typeface="Montserrat"/>
                <a:sym typeface="Montserrat"/>
              </a:rPr>
              <a:t>Menor riesgo de muerte que NSTEM.</a:t>
            </a:r>
            <a:endParaRPr sz="15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50"/>
              <a:buNone/>
            </a:pPr>
            <a:endParaRPr sz="15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9" descr="Image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389" y="4007218"/>
            <a:ext cx="6637031" cy="2482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2739</Words>
  <Application>Microsoft Office PowerPoint</Application>
  <PresentationFormat>Panorámica</PresentationFormat>
  <Paragraphs>563</Paragraphs>
  <Slides>74</Slides>
  <Notes>74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78" baseType="lpstr">
      <vt:lpstr>Calibri</vt:lpstr>
      <vt:lpstr>Montserrat</vt:lpstr>
      <vt:lpstr>Arial</vt:lpstr>
      <vt:lpstr>Tema de Office</vt:lpstr>
      <vt:lpstr>Síndrome Coronario Agudo</vt:lpstr>
      <vt:lpstr>Definición de síndrome coronario</vt:lpstr>
      <vt:lpstr>Epidemiología</vt:lpstr>
      <vt:lpstr>Epidemiología</vt:lpstr>
      <vt:lpstr>Definición de infarto</vt:lpstr>
      <vt:lpstr>Tipos de Infarto</vt:lpstr>
      <vt:lpstr>Tipos de Infarto</vt:lpstr>
      <vt:lpstr>Tipos de Infarto</vt:lpstr>
      <vt:lpstr>Angina</vt:lpstr>
      <vt:lpstr>Fisiopatología</vt:lpstr>
      <vt:lpstr>Presentación de PowerPoint</vt:lpstr>
      <vt:lpstr>Manifestaciones clínicas</vt:lpstr>
      <vt:lpstr>Probabilidad de Síndrome Coronario Agudo</vt:lpstr>
      <vt:lpstr>Presentación de PowerPoint</vt:lpstr>
      <vt:lpstr>Examen físico</vt:lpstr>
      <vt:lpstr>Examen físico</vt:lpstr>
      <vt:lpstr>Electrocardiograma</vt:lpstr>
      <vt:lpstr>Electrocardiograma</vt:lpstr>
      <vt:lpstr>Interpretación electrocardiograma</vt:lpstr>
      <vt:lpstr>Interpretación electrocardiograma</vt:lpstr>
      <vt:lpstr>Interpretación electrocardiograma</vt:lpstr>
      <vt:lpstr>Interpretación electrocardiograma</vt:lpstr>
      <vt:lpstr>Interpretación electrocardiograma</vt:lpstr>
      <vt:lpstr>Interpretación Electrocardiograma</vt:lpstr>
      <vt:lpstr>Interpretación electrocardiograma</vt:lpstr>
      <vt:lpstr>Interpretación electrocardiograma</vt:lpstr>
      <vt:lpstr>Biomarcadores</vt:lpstr>
      <vt:lpstr>Biomarcadores</vt:lpstr>
      <vt:lpstr>Biomarcadores</vt:lpstr>
      <vt:lpstr>Biomarcadores</vt:lpstr>
      <vt:lpstr>Biomarcadores</vt:lpstr>
      <vt:lpstr>Biomarcadores</vt:lpstr>
      <vt:lpstr>Estratificar el riesgo en síndrome coronario agudo</vt:lpstr>
      <vt:lpstr>Estratificar el riesgo en síndrome coronario agudo</vt:lpstr>
      <vt:lpstr>Estratificar el riesgo en síndrome coronario agudo</vt:lpstr>
      <vt:lpstr>Estratificar el riesgo de sangrado</vt:lpstr>
      <vt:lpstr>¿Cómo enfocar entonces hasta acá?</vt:lpstr>
      <vt:lpstr>¿Cómo enfocar entonces hasta acá?</vt:lpstr>
      <vt:lpstr>Medidas generales</vt:lpstr>
      <vt:lpstr>Nitratos y analgesia</vt:lpstr>
      <vt:lpstr>Beta bloqueador</vt:lpstr>
      <vt:lpstr>Calcio antagonistas</vt:lpstr>
      <vt:lpstr>Estatina de alta intensidad</vt:lpstr>
      <vt:lpstr>IECAS</vt:lpstr>
      <vt:lpstr>Presentación de PowerPoint</vt:lpstr>
      <vt:lpstr>Terapia antitrombótica</vt:lpstr>
      <vt:lpstr>Terapia antitrombótica</vt:lpstr>
      <vt:lpstr>Terapia antitrombótica</vt:lpstr>
      <vt:lpstr>Terapia antitrombótica</vt:lpstr>
      <vt:lpstr>Presentación de PowerPoint</vt:lpstr>
      <vt:lpstr>Terapia antitrombótica</vt:lpstr>
      <vt:lpstr>Anticoagulación</vt:lpstr>
      <vt:lpstr>Anticoagulación</vt:lpstr>
      <vt:lpstr>Presentación de PowerPoint</vt:lpstr>
      <vt:lpstr>Revascularización</vt:lpstr>
      <vt:lpstr>Revascularización</vt:lpstr>
      <vt:lpstr>Revascularización</vt:lpstr>
      <vt:lpstr>Revascularización</vt:lpstr>
      <vt:lpstr>Revascularización</vt:lpstr>
      <vt:lpstr>Bypass coronario</vt:lpstr>
      <vt:lpstr>Estratificación del riesgo</vt:lpstr>
      <vt:lpstr>Estratificación del riesgo</vt:lpstr>
      <vt:lpstr>Estratificación del riesgo</vt:lpstr>
      <vt:lpstr>Estratificación del riesgo</vt:lpstr>
      <vt:lpstr>Estratificación del riesgo</vt:lpstr>
      <vt:lpstr>Estratificación del riesgo</vt:lpstr>
      <vt:lpstr>Paro cardíaco</vt:lpstr>
      <vt:lpstr>Complicaciones</vt:lpstr>
      <vt:lpstr>Complicaciones</vt:lpstr>
      <vt:lpstr>Complicaciones</vt:lpstr>
      <vt:lpstr>Complicaciones</vt:lpstr>
      <vt:lpstr>MINOCA</vt:lpstr>
      <vt:lpstr>Presentación de PowerPoint</vt:lpstr>
      <vt:lpstr>SÍndrome Coronario Agudo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Síndrome Coronario Agudo</dc:title>
  <dc:creator>ana.cardonaga@outlook.es</dc:creator>
  <cp:lastModifiedBy>User</cp:lastModifiedBy>
  <cp:revision>1</cp:revision>
  <dcterms:created xsi:type="dcterms:W3CDTF">2020-11-12T02:46:13Z</dcterms:created>
  <dcterms:modified xsi:type="dcterms:W3CDTF">2021-05-08T01:16:48Z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4269720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