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video/mp4" Extension="mp4"/>
  <Default ContentType="image/png" Extension="png"/>
  <Default ContentType="application/vnd.openxmlformats-package.relationships+xml" Extension="rels"/>
  <Default ContentType="image/tiff" Extension="tiff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0"/>
  </p:notesMasterIdLst>
  <p:sldIdLst>
    <p:sldId id="257" r:id="rId2"/>
    <p:sldId id="265" r:id="rId3"/>
    <p:sldId id="266" r:id="rId4"/>
    <p:sldId id="267" r:id="rId5"/>
    <p:sldId id="323" r:id="rId6"/>
    <p:sldId id="311" r:id="rId7"/>
    <p:sldId id="326" r:id="rId8"/>
    <p:sldId id="324" r:id="rId9"/>
    <p:sldId id="327" r:id="rId10"/>
    <p:sldId id="328" r:id="rId11"/>
    <p:sldId id="312" r:id="rId12"/>
    <p:sldId id="329" r:id="rId13"/>
    <p:sldId id="314" r:id="rId14"/>
    <p:sldId id="315" r:id="rId15"/>
    <p:sldId id="331" r:id="rId16"/>
    <p:sldId id="313" r:id="rId17"/>
    <p:sldId id="330" r:id="rId18"/>
    <p:sldId id="338" r:id="rId19"/>
    <p:sldId id="332" r:id="rId20"/>
    <p:sldId id="339" r:id="rId21"/>
    <p:sldId id="340" r:id="rId22"/>
    <p:sldId id="341" r:id="rId23"/>
    <p:sldId id="348" r:id="rId24"/>
    <p:sldId id="336" r:id="rId25"/>
    <p:sldId id="345" r:id="rId26"/>
    <p:sldId id="347" r:id="rId27"/>
    <p:sldId id="333" r:id="rId28"/>
    <p:sldId id="342" r:id="rId29"/>
    <p:sldId id="334" r:id="rId30"/>
    <p:sldId id="335" r:id="rId31"/>
    <p:sldId id="346" r:id="rId32"/>
    <p:sldId id="337" r:id="rId33"/>
    <p:sldId id="343" r:id="rId34"/>
    <p:sldId id="344" r:id="rId35"/>
    <p:sldId id="355" r:id="rId36"/>
    <p:sldId id="356" r:id="rId37"/>
    <p:sldId id="357" r:id="rId38"/>
    <p:sldId id="271" r:id="rId3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B48"/>
    <a:srgbClr val="00A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6357" autoAdjust="0"/>
  </p:normalViewPr>
  <p:slideViewPr>
    <p:cSldViewPr snapToGrid="0">
      <p:cViewPr varScale="1">
        <p:scale>
          <a:sx n="82" d="100"/>
          <a:sy n="82" d="100"/>
        </p:scale>
        <p:origin x="710" y="67"/>
      </p:cViewPr>
      <p:guideLst/>
    </p:cSldViewPr>
  </p:slideViewPr>
  <p:outlineViewPr>
    <p:cViewPr>
      <p:scale>
        <a:sx n="33" d="100"/>
        <a:sy n="33" d="100"/>
      </p:scale>
      <p:origin x="0" y="-2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9353D-AEBC-428A-9CDB-23072AEE7F44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DFF9C-86F5-40EE-A0D6-058003A7B6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018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FF9C-86F5-40EE-A0D6-058003A7B6AE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1367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Si es súbita piense mas en infarto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FF9C-86F5-40EE-A0D6-058003A7B6AE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1603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FF9C-86F5-40EE-A0D6-058003A7B6AE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857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FF9C-86F5-40EE-A0D6-058003A7B6AE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2989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FF9C-86F5-40EE-A0D6-058003A7B6AE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0450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Inicialmente puede haber shock medular posteriormente aparición clara de síndrome de neurona motora superior</a:t>
            </a:r>
          </a:p>
          <a:p>
            <a:endParaRPr lang="es-ES" dirty="0"/>
          </a:p>
          <a:p>
            <a:r>
              <a:rPr lang="es-ES" dirty="0"/>
              <a:t>Cuando hay infarto del cono medular (raíces NM inferior): hipotonía, debilidad, arreflexia en </a:t>
            </a:r>
            <a:r>
              <a:rPr lang="es-ES" dirty="0" err="1"/>
              <a:t>MsIs</a:t>
            </a:r>
            <a:r>
              <a:rPr lang="es-ES" dirty="0"/>
              <a:t>, alteración en la función de esfínteres y pérdida de la sensibilidad en </a:t>
            </a:r>
            <a:r>
              <a:rPr lang="es-ES" dirty="0" err="1"/>
              <a:t>MsIs</a:t>
            </a:r>
            <a:r>
              <a:rPr lang="es-ES" dirty="0"/>
              <a:t>, periné y parte baja del abdomen</a:t>
            </a:r>
          </a:p>
          <a:p>
            <a:endParaRPr lang="es-ES" dirty="0"/>
          </a:p>
          <a:p>
            <a:r>
              <a:rPr lang="es-ES" dirty="0"/>
              <a:t>Puede ocurrir que en aneurismas no rotas o disecciones de aorta los trombos de las placas ulceradas obstruyan los orificios de las arterias espinales radiculares y manifestarse </a:t>
            </a:r>
            <a:r>
              <a:rPr lang="es-ES" dirty="0" err="1"/>
              <a:t>ppalmente</a:t>
            </a:r>
            <a:r>
              <a:rPr lang="es-ES" dirty="0"/>
              <a:t> como neurona motora inferior. </a:t>
            </a:r>
          </a:p>
          <a:p>
            <a:endParaRPr lang="es-ES" dirty="0"/>
          </a:p>
          <a:p>
            <a:r>
              <a:rPr lang="es-ES" dirty="0"/>
              <a:t>Puede confundirse con una enfermedad </a:t>
            </a:r>
            <a:r>
              <a:rPr lang="es-ES" dirty="0" err="1"/>
              <a:t>motoneuronal</a:t>
            </a:r>
            <a:r>
              <a:rPr lang="es-ES" dirty="0"/>
              <a:t> o una amiotrofia diabética porque la isquemia puede ser selectiva en comprometer las castas anteriores y algunas veces los tractos piramidales a la vez.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FF9C-86F5-40EE-A0D6-058003A7B6AE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7122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FF9C-86F5-40EE-A0D6-058003A7B6AE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48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FF9C-86F5-40EE-A0D6-058003A7B6AE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8450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FF9C-86F5-40EE-A0D6-058003A7B6AE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664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FF9C-86F5-40EE-A0D6-058003A7B6AE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241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FF9C-86F5-40EE-A0D6-058003A7B6AE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9044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FF9C-86F5-40EE-A0D6-058003A7B6AE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492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FF9C-86F5-40EE-A0D6-058003A7B6AE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7164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FF9C-86F5-40EE-A0D6-058003A7B6AE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7793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FF9C-86F5-40EE-A0D6-058003A7B6AE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20929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FF9C-86F5-40EE-A0D6-058003A7B6AE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04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FF9C-86F5-40EE-A0D6-058003A7B6AE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2932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FF9C-86F5-40EE-A0D6-058003A7B6AE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703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933A2-0CBA-400E-963C-6CB1AEBAB619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029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espinal posterior es rama en el 25% de la vertebral y en 75% de la PICA.</a:t>
            </a:r>
          </a:p>
          <a:p>
            <a:r>
              <a:rPr lang="es-ES" dirty="0"/>
              <a:t>Hay una arteria radicular prominente que sale del lado izquierdo que puede estar desde T5-L3 pero usualmente entre T9-T12 llamada la a. de </a:t>
            </a:r>
            <a:r>
              <a:rPr lang="es-ES" dirty="0" err="1"/>
              <a:t>Adamkiewicz</a:t>
            </a:r>
            <a:r>
              <a:rPr lang="es-ES" dirty="0"/>
              <a:t> y es la que suple la mayor parte de el cordón lumbar y sacro.</a:t>
            </a:r>
          </a:p>
          <a:p>
            <a:endParaRPr lang="es-ES" dirty="0"/>
          </a:p>
          <a:p>
            <a:r>
              <a:rPr lang="es-ES" dirty="0"/>
              <a:t>La región media torácica, aproximadamente de T4 a T8, se encuentra entre los suministros arteriales lumbares y vertebrales y es una zona vulnerable de relativamente baja perfusión. Mas propensa a infartos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FF9C-86F5-40EE-A0D6-058003A7B6AE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9712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Pregunar</a:t>
            </a:r>
            <a:r>
              <a:rPr lang="es-ES" dirty="0"/>
              <a:t> si el paciente siente el agua de la ducha en un lado mas que en el otro lado el abdomen 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FF9C-86F5-40EE-A0D6-058003A7B6AE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078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El signos de </a:t>
            </a:r>
            <a:r>
              <a:rPr lang="es-ES" dirty="0" err="1"/>
              <a:t>Beevor</a:t>
            </a:r>
            <a:r>
              <a:rPr lang="es-ES" dirty="0"/>
              <a:t> no es </a:t>
            </a:r>
            <a:r>
              <a:rPr lang="es-ES" dirty="0" err="1"/>
              <a:t>espacifico</a:t>
            </a:r>
            <a:r>
              <a:rPr lang="es-ES" dirty="0"/>
              <a:t> y también se ve en otras enfermedades que causan debilidad abdominal inferior como la distrofia escapulohumeral o ELA</a:t>
            </a:r>
          </a:p>
          <a:p>
            <a:endParaRPr lang="es-ES" dirty="0"/>
          </a:p>
          <a:p>
            <a:r>
              <a:rPr lang="es-ES" dirty="0"/>
              <a:t>Signo de </a:t>
            </a:r>
            <a:r>
              <a:rPr lang="es-ES" dirty="0" err="1"/>
              <a:t>Lhermitte</a:t>
            </a:r>
            <a:r>
              <a:rPr lang="es-ES" dirty="0"/>
              <a:t>: </a:t>
            </a:r>
            <a:r>
              <a:rPr lang="es-ES" b="1" dirty="0"/>
              <a:t> </a:t>
            </a:r>
            <a:r>
              <a:rPr lang="es-ES" b="0" dirty="0"/>
              <a:t>sensación como un corrientazo que desciende por toda la espalda desencadenado por la flexión del cuello.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FF9C-86F5-40EE-A0D6-058003A7B6AE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578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El signos de </a:t>
            </a:r>
            <a:r>
              <a:rPr lang="es-ES" dirty="0" err="1"/>
              <a:t>Beevor</a:t>
            </a:r>
            <a:r>
              <a:rPr lang="es-ES" dirty="0"/>
              <a:t> no es </a:t>
            </a:r>
            <a:r>
              <a:rPr lang="es-ES" dirty="0" err="1"/>
              <a:t>espacifico</a:t>
            </a:r>
            <a:r>
              <a:rPr lang="es-ES" dirty="0"/>
              <a:t> y también se ve en otras enfermedades que causan debilidad abdominal inferior como la distrofia escapulohumeral o ELA</a:t>
            </a:r>
          </a:p>
          <a:p>
            <a:endParaRPr lang="es-ES" dirty="0"/>
          </a:p>
          <a:p>
            <a:r>
              <a:rPr lang="es-ES" dirty="0"/>
              <a:t>Un nivel </a:t>
            </a:r>
            <a:r>
              <a:rPr lang="es-ES" dirty="0" err="1"/>
              <a:t>autinomico</a:t>
            </a:r>
            <a:r>
              <a:rPr lang="es-ES" dirty="0"/>
              <a:t> puede ser demostrado en la espalda evaluado la reacción de ronchas y brotes rascando la piel longitudinalmente en la región </a:t>
            </a:r>
            <a:r>
              <a:rPr lang="es-ES" dirty="0" err="1"/>
              <a:t>paraespinal</a:t>
            </a:r>
            <a:r>
              <a:rPr lang="es-ES" dirty="0"/>
              <a:t> y puede estar ausente por debajo del nivel espinal sugestivo de disfunción autonómica debajo de ese nivel </a:t>
            </a:r>
          </a:p>
          <a:p>
            <a:endParaRPr lang="es-ES" dirty="0"/>
          </a:p>
          <a:p>
            <a:r>
              <a:rPr lang="es-ES" dirty="0"/>
              <a:t>También se puede medir el nivel sensitivo con vibración pero es menos preciso que hacerlo con chuza/toca.  La propiocepción se afecta en trastornos medulares de forma significativa y contribuye con el desbalance.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FF9C-86F5-40EE-A0D6-058003A7B6AE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5409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Sindrome</a:t>
            </a:r>
            <a:r>
              <a:rPr lang="es-ES" dirty="0"/>
              <a:t> de </a:t>
            </a:r>
            <a:r>
              <a:rPr lang="es-ES" dirty="0" err="1"/>
              <a:t>transeccion</a:t>
            </a:r>
            <a:r>
              <a:rPr lang="es-ES" dirty="0"/>
              <a:t> completa: causa parálisis bilateral y perdida de la sensación en </a:t>
            </a:r>
            <a:r>
              <a:rPr lang="es-ES" dirty="0" err="1"/>
              <a:t>toaas</a:t>
            </a:r>
            <a:r>
              <a:rPr lang="es-ES" dirty="0"/>
              <a:t> las modalidades por debajo del nivel de la lesión </a:t>
            </a:r>
          </a:p>
          <a:p>
            <a:endParaRPr lang="es-ES" u="sng" dirty="0"/>
          </a:p>
          <a:p>
            <a:r>
              <a:rPr lang="es-ES" u="none" dirty="0"/>
              <a:t>Síndrome de columna dorsal: que respeta la sensación de dolor y temperatura y causa alteración de vibración y propiocepción. </a:t>
            </a:r>
          </a:p>
          <a:p>
            <a:endParaRPr lang="es-ES" u="none" dirty="0"/>
          </a:p>
          <a:p>
            <a:r>
              <a:rPr lang="es-ES" u="none" dirty="0" err="1"/>
              <a:t>Sindrome</a:t>
            </a:r>
            <a:r>
              <a:rPr lang="es-ES" u="none" dirty="0"/>
              <a:t> medular anterior afecta a las columnas laterales bilaterales y a los cuernos ventrales respetando las columnas dorsales. Hay perdida de l dolor y temperatura por debajo del nivel de la lesión con relativa preservación de la vibración y la </a:t>
            </a:r>
            <a:r>
              <a:rPr lang="es-ES" u="none" dirty="0" err="1"/>
              <a:t>popiocepción</a:t>
            </a:r>
            <a:r>
              <a:rPr lang="es-ES" u="none" dirty="0"/>
              <a:t>. </a:t>
            </a:r>
          </a:p>
          <a:p>
            <a:endParaRPr lang="es-ES" u="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FF9C-86F5-40EE-A0D6-058003A7B6AE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978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El Brown </a:t>
            </a:r>
            <a:r>
              <a:rPr lang="es-ES" dirty="0" err="1"/>
              <a:t>sequard</a:t>
            </a:r>
            <a:r>
              <a:rPr lang="es-ES" dirty="0"/>
              <a:t> usualmente es incompleto y por lo general afecta solo a las columnas laterales mientras que respeta a las columnas posteriores. </a:t>
            </a:r>
          </a:p>
          <a:p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u="none" dirty="0"/>
              <a:t>Síndrome posterolateral: hay compromiso combinado de la columna dorsal y el tracto </a:t>
            </a:r>
            <a:r>
              <a:rPr lang="es-ES" u="none" dirty="0" err="1"/>
              <a:t>corticospinal</a:t>
            </a:r>
            <a:r>
              <a:rPr lang="es-ES" u="none" dirty="0"/>
              <a:t>.  Hay marcada debilidad del tracto </a:t>
            </a:r>
            <a:r>
              <a:rPr lang="es-ES" u="none" dirty="0" err="1"/>
              <a:t>corticospinal</a:t>
            </a:r>
            <a:r>
              <a:rPr lang="es-ES" u="none" dirty="0"/>
              <a:t> bilateral por debajo del nivel de la lesión con compromiso de la vibración y propiocepción pero respetando la sensación de dolor y temperatura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FF9C-86F5-40EE-A0D6-058003A7B6AE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4227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DFF9C-86F5-40EE-A0D6-058003A7B6AE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620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E37DF-EC54-4263-8F2E-675F09D36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E48E76-FA62-4A64-B559-E0990333E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3FB237-85B5-4E59-B1F1-B1270528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C78D-66ED-4776-A5E6-944D9F8F47E1}" type="datetime1">
              <a:rPr lang="es-CO" smtClean="0"/>
              <a:t>7/05/2021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8A0BE-4588-4000-BB99-7E87239B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Curso Futuros Residentes 2018 - 2019</a:t>
            </a:r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2783A1-00AF-4EC7-A6EC-7F516605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9223-98E5-4AC9-81AE-5BFCD18F85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9967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129AD-ECE5-474A-B387-D1DB95CB4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7BA0B1-5703-4417-8EBC-2B452AB88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CDD7C9-0917-4A0B-B8A9-9E5FB50D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96E4-51F5-44C2-B1DD-F372D8DE4026}" type="datetime1">
              <a:rPr lang="es-CO" smtClean="0"/>
              <a:t>7/05/2021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11FD9F-47C6-487B-ADEA-D7CBC8BA3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Curso Futuros Residentes 2018 - 2019</a:t>
            </a:r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879742-8F91-422B-ACE1-ECE7A871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9223-98E5-4AC9-81AE-5BFCD18F85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74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709C36-9BD2-4D6A-BAFE-594FC6E00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7868E-B92C-4F91-9B8A-C374BE835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57698" y="365125"/>
            <a:ext cx="4114801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300ABA-6F60-480A-91BE-73DEB6CC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6D05-6AF7-4A12-ABCF-06CF052AB813}" type="datetime1">
              <a:rPr lang="es-CO" smtClean="0"/>
              <a:t>7/05/2021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8D68B3-2C5D-4908-94A6-5DDD186B6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Curso Futuros Residentes 2018 - 2019</a:t>
            </a:r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73D45F-3A7A-45C9-9A79-640C4410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9223-98E5-4AC9-81AE-5BFCD18F852B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Marcador de texto vertical 2">
            <a:extLst>
              <a:ext uri="{FF2B5EF4-FFF2-40B4-BE49-F238E27FC236}">
                <a16:creationId xmlns:a16="http://schemas.microsoft.com/office/drawing/2014/main" id="{B82BB312-C856-43C9-8F5C-0C179D08EDB8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342897" y="365125"/>
            <a:ext cx="4114801" cy="370991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982078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F5C5-9EDF-4139-8088-0F80F8521C58}" type="datetime1">
              <a:rPr lang="es-CO" smtClean="0"/>
              <a:t>7/05/2021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Curso Futuros Residentes 2018 - 2019</a:t>
            </a:r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9223-98E5-4AC9-81AE-5BFCD18F85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587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AB230-510B-46BA-A458-30415A44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852972-705E-4EE7-8C92-A2ECFCE60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25625"/>
            <a:ext cx="10667997" cy="2090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7B5BA6-96B9-4621-B526-119BBB5F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6D05-6AF7-4A12-ABCF-06CF052AB813}" type="datetime1">
              <a:rPr lang="es-CO" smtClean="0"/>
              <a:t>7/05/2021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8D5DBF-74C2-43DA-BA08-F929BB9B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Curso Futuros Residentes 2018 - 2019</a:t>
            </a:r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88F0D5-E917-4FE5-8E29-10C8AAF7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9223-98E5-4AC9-81AE-5BFCD18F852B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12CB0F7-CC93-4978-8EAB-608B0E4AA3A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69654" y="3916017"/>
            <a:ext cx="6684145" cy="24133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9561174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1A1B7-772D-4D75-892B-27B117D80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5780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9B326C-5AAD-4A5D-9296-5664DBF19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3582" y="3675063"/>
            <a:ext cx="7040217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52B4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C6101B-76EA-4336-A5AF-59DE7ADA5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398C-D2AE-4432-B994-822942445365}" type="datetime1">
              <a:rPr lang="es-CO" smtClean="0"/>
              <a:t>7/05/2021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32D21D-9C42-4277-85E1-AB84A87F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Curso Futuros Residentes 2018 - 2019</a:t>
            </a:r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5D6901-65A5-489B-8A2A-AC46A185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9223-98E5-4AC9-81AE-5BFCD18F85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238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94B4E-5A7E-47AC-84D3-3F40ADCCB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D664EE-6701-4718-9054-5109FF57E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1878" y="1825625"/>
            <a:ext cx="6761922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49F008-5191-4482-9476-FAD016A6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6D05-6AF7-4A12-ABCF-06CF052AB813}" type="datetime1">
              <a:rPr lang="es-CO" smtClean="0"/>
              <a:t>7/05/2021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74705-EC7E-43CD-A8BA-700FE6E2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Curso Futuros Residentes 2018 - 2019</a:t>
            </a:r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98F706-3B1B-4FF9-88B2-38308E9F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9223-98E5-4AC9-81AE-5BFCD18F85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6530086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59AB5-B49C-4FFE-8A17-CE1143B3A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4D0541-6456-44EA-8EDE-0DA35BC4B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62061" y="1681163"/>
            <a:ext cx="6793327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D6A3DD-A066-4224-8516-F51699A7A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62061" y="2505075"/>
            <a:ext cx="679332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B1CEC8-2EE5-4FC9-94AA-7C888ABF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6D05-6AF7-4A12-ABCF-06CF052AB813}" type="datetime1">
              <a:rPr lang="es-CO" smtClean="0"/>
              <a:t>7/05/2021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828688-3403-4A3E-BE99-690BD45B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Curso Futuros Residentes 2018 - 2019</a:t>
            </a:r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F64CFD-C2A2-4388-BBFA-BD36C2F2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9223-98E5-4AC9-81AE-5BFCD18F85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5302973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5552E-E0E0-4B03-B999-37BDBB2B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ED610B-0321-476E-9BDD-9AF9E1F64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1DB8-F85B-469E-9CB0-1D5C9F0A9BDA}" type="datetime1">
              <a:rPr lang="es-CO" smtClean="0"/>
              <a:t>7/05/2021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4B43B3-517F-4151-8DE4-861C3C25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Curso Futuros Residentes 2018 - 2019</a:t>
            </a:r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0816D1-42B2-40D3-B7F5-3134B038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9223-98E5-4AC9-81AE-5BFCD18F85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8888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101B7F-8231-49AA-9066-E09F3127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962B1-A546-43ED-BA86-992A17FAFB74}" type="datetime1">
              <a:rPr lang="es-CO" smtClean="0"/>
              <a:t>7/05/2021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C27FB9-FFA6-4E46-B67E-824570F8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Curso Futuros Residentes 2018 - 2019</a:t>
            </a:r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6F992B-FA33-4EF0-A371-7FB8AB4E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9223-98E5-4AC9-81AE-5BFCD18F85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080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55C37-8A66-4194-8B48-3492CE49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4EE391-0CA3-46D5-BA01-0747611F5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336" y="1097722"/>
            <a:ext cx="633612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470823-846D-4C9D-A634-758AADAE9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263775"/>
            <a:ext cx="3932237" cy="2057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B5D89-E0B9-4201-893E-1DC7B83C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3D39-AF18-45CE-B7FF-0BFCFD4AB28B}" type="datetime1">
              <a:rPr lang="es-CO" smtClean="0"/>
              <a:t>7/05/2021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78A9D8-E9CE-48AA-B8A0-C31015237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Curso Futuros Residentes 2018 - 2019</a:t>
            </a:r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DD2967-F181-41FE-9E18-6D7ED3CC4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9223-98E5-4AC9-81AE-5BFCD18F85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980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50178-0339-493E-A5F4-3BED390B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9381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48A928-B801-4B0F-B845-F5F594E35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3A892E-8CD1-4179-BB23-621C0A023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395328"/>
            <a:ext cx="3932237" cy="19381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7A5898-E776-4E35-9018-F93701CB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2E6F-989A-41C5-9E0F-5A82BBCDB22F}" type="datetime1">
              <a:rPr lang="es-CO" smtClean="0"/>
              <a:t>7/05/2021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735FD8-D311-44BB-B68C-AF313C5A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Curso Futuros Residentes 2018 - 2019</a:t>
            </a:r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19E25C-900D-4F62-A21D-CCF3C63E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9223-98E5-4AC9-81AE-5BFCD18F85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075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7114FF-0857-4F90-9F06-BB381537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C99329-E129-454C-ABE2-297FFEBB8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A192E3-AE8E-451E-B7EA-62C5FC52A9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86D05-6AF7-4A12-ABCF-06CF052AB813}" type="datetime1">
              <a:rPr lang="es-CO" smtClean="0"/>
              <a:t>7/05/2021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0D69EF-6718-4696-9E2F-7A83A62FB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Curso Futuros Residentes 2018 - 2019</a:t>
            </a:r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317729-648F-433D-B41C-1A360C5F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9223-98E5-4AC9-81AE-5BFCD18F85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414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AAA7"/>
          </a:solidFill>
          <a:latin typeface="Montserrat" panose="02000505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8.pn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12.xml" Type="http://schemas.openxmlformats.org/officeDocument/2006/relationships/slideLayout"/><Relationship Id="rId5" Target="../media/image11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.xml"/></Relationships>
</file>

<file path=ppt/slides/_rels/slide15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12.xml" Type="http://schemas.openxmlformats.org/officeDocument/2006/relationships/slideLayout"/><Relationship Id="rId5" Target="../media/image16.jpeg" Type="http://schemas.openxmlformats.org/officeDocument/2006/relationships/image"/><Relationship Id="rId4" Target="../media/image15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8" Target="../media/image22.jpeg" Type="http://schemas.openxmlformats.org/officeDocument/2006/relationships/image"/><Relationship Id="rId3" Target="../media/image17.png" Type="http://schemas.openxmlformats.org/officeDocument/2006/relationships/image"/><Relationship Id="rId7" Target="../media/image21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12.xml" Type="http://schemas.openxmlformats.org/officeDocument/2006/relationships/slideLayout"/><Relationship Id="rId6" Target="../media/image20.png" Type="http://schemas.openxmlformats.org/officeDocument/2006/relationships/image"/><Relationship Id="rId5" Target="../media/image19.png" Type="http://schemas.openxmlformats.org/officeDocument/2006/relationships/image"/><Relationship Id="rId4" Target="../media/image18.png" Type="http://schemas.openxmlformats.org/officeDocument/2006/relationships/image"/><Relationship Id="rId9" Target="../media/image23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8" Target="../media/image17.png" Type="http://schemas.openxmlformats.org/officeDocument/2006/relationships/image"/><Relationship Id="rId3" Target="../media/image24.png" Type="http://schemas.openxmlformats.org/officeDocument/2006/relationships/image"/><Relationship Id="rId7" Target="../media/image28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12.xml" Type="http://schemas.openxmlformats.org/officeDocument/2006/relationships/slideLayout"/><Relationship Id="rId6" Target="../media/image27.jpeg" Type="http://schemas.openxmlformats.org/officeDocument/2006/relationships/image"/><Relationship Id="rId5" Target="../media/image26.jpeg" Type="http://schemas.openxmlformats.org/officeDocument/2006/relationships/image"/><Relationship Id="rId4" Target="../media/image25.png" Type="http://schemas.openxmlformats.org/officeDocument/2006/relationships/image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notesSlides/notesSlide16.xml" Type="http://schemas.openxmlformats.org/officeDocument/2006/relationships/notesSlide"/><Relationship Id="rId1" Target="../slideLayouts/slideLayout12.xml" Type="http://schemas.openxmlformats.org/officeDocument/2006/relationships/slideLayout"/><Relationship Id="rId6" Target="../media/image35.png" Type="http://schemas.openxmlformats.org/officeDocument/2006/relationships/image"/><Relationship Id="rId5" Target="../media/image34.png" Type="http://schemas.openxmlformats.org/officeDocument/2006/relationships/image"/><Relationship Id="rId4" Target="../media/image33.png" Type="http://schemas.openxmlformats.org/officeDocument/2006/relationships/image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2" Target="../notesSlides/notesSlide23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rbernal01@gmail.com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2.png" Type="http://schemas.openxmlformats.org/officeDocument/2006/relationships/image"/><Relationship Id="rId1" Target="../slideLayouts/slideLayout12.xml" Type="http://schemas.openxmlformats.org/officeDocument/2006/relationships/slideLayout"/><Relationship Id="rId4" Target="../media/image4.pn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6.pn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7.pn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AF78169D-E5A7-4210-9079-4F6909AA6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982" y="1191903"/>
            <a:ext cx="9356035" cy="2387600"/>
          </a:xfrm>
        </p:spPr>
        <p:txBody>
          <a:bodyPr>
            <a:normAutofit/>
          </a:bodyPr>
          <a:lstStyle/>
          <a:p>
            <a:r>
              <a:rPr lang="es-ES" sz="6600" b="0" dirty="0"/>
              <a:t>Síndrome medular no traumático 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142EEA5B-4C37-4850-94A6-9ADA2877F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6725" y="3725495"/>
            <a:ext cx="6629400" cy="1655762"/>
          </a:xfrm>
        </p:spPr>
        <p:txBody>
          <a:bodyPr/>
          <a:lstStyle/>
          <a:p>
            <a:r>
              <a:rPr lang="es-ES" dirty="0"/>
              <a:t>Rafael Bernal Cobo </a:t>
            </a:r>
          </a:p>
          <a:p>
            <a:r>
              <a:rPr lang="es-ES" dirty="0"/>
              <a:t>Residente Neurología </a:t>
            </a:r>
          </a:p>
        </p:txBody>
      </p:sp>
    </p:spTree>
    <p:extLst>
      <p:ext uri="{BB962C8B-B14F-4D97-AF65-F5344CB8AC3E}">
        <p14:creationId xmlns:p14="http://schemas.microsoft.com/office/powerpoint/2010/main" val="2148147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DF4A617B-F17A-44A6-9ED2-41918D81D6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8596" y="1060174"/>
            <a:ext cx="4546044" cy="3582807"/>
          </a:xfrm>
          <a:prstGeom prst="rect">
            <a:avLst/>
          </a:prstGeom>
        </p:spPr>
      </p:pic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19EF1219-CBF4-493C-B6CE-1300ADEA81CE}"/>
              </a:ext>
            </a:extLst>
          </p:cNvPr>
          <p:cNvSpPr/>
          <p:nvPr/>
        </p:nvSpPr>
        <p:spPr>
          <a:xfrm>
            <a:off x="9884770" y="4560915"/>
            <a:ext cx="2307230" cy="54001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Montserrat" panose="02000505000000020004" pitchFamily="2" charset="0"/>
              </a:rPr>
              <a:t>Tracto espinotalámico lateral</a:t>
            </a:r>
            <a:endParaRPr lang="es-ES" sz="1400" dirty="0">
              <a:latin typeface="Montserrat" panose="02000505000000020004" pitchFamily="2" charset="0"/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D664441F-E60D-4946-9C24-23469B320333}"/>
              </a:ext>
            </a:extLst>
          </p:cNvPr>
          <p:cNvSpPr/>
          <p:nvPr/>
        </p:nvSpPr>
        <p:spPr>
          <a:xfrm>
            <a:off x="7070723" y="2282861"/>
            <a:ext cx="3661790" cy="73703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Montserrat" panose="02000505000000020004" pitchFamily="2" charset="0"/>
              </a:rPr>
              <a:t>Transmiten: </a:t>
            </a:r>
          </a:p>
          <a:p>
            <a:pPr algn="ctr"/>
            <a:r>
              <a:rPr lang="es-ES" sz="1400" dirty="0">
                <a:latin typeface="Montserrat" panose="02000505000000020004" pitchFamily="2" charset="0"/>
              </a:rPr>
              <a:t>Anterior: tacto grueso </a:t>
            </a:r>
          </a:p>
          <a:p>
            <a:pPr algn="ctr"/>
            <a:r>
              <a:rPr lang="es-ES" sz="1400" dirty="0">
                <a:latin typeface="Montserrat" panose="02000505000000020004" pitchFamily="2" charset="0"/>
              </a:rPr>
              <a:t>Lateral: dolor, y temperatura 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FD54E787-219F-4006-BF96-2EA3F3BBDE3B}"/>
              </a:ext>
            </a:extLst>
          </p:cNvPr>
          <p:cNvSpPr/>
          <p:nvPr/>
        </p:nvSpPr>
        <p:spPr>
          <a:xfrm>
            <a:off x="9844177" y="3984529"/>
            <a:ext cx="2328290" cy="54001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Montserrat" panose="02000505000000020004" pitchFamily="2" charset="0"/>
              </a:rPr>
              <a:t>Tracto espinotalámico anterior </a:t>
            </a:r>
            <a:endParaRPr lang="es-ES" sz="1400" dirty="0">
              <a:latin typeface="Montserrat" panose="02000505000000020004" pitchFamily="2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0036569-4B51-4164-A54D-E71ABA47A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22" y="365125"/>
            <a:ext cx="5350565" cy="1599477"/>
          </a:xfrm>
        </p:spPr>
        <p:txBody>
          <a:bodyPr>
            <a:normAutofit/>
          </a:bodyPr>
          <a:lstStyle/>
          <a:p>
            <a:pPr algn="ctr"/>
            <a:r>
              <a:rPr lang="es-ES" b="0" dirty="0"/>
              <a:t>Tractos anterolaterales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C91C227-1ACE-46FA-BEEC-C4C65D2228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531" y="0"/>
            <a:ext cx="5739469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650C120-D84D-4F2C-9D72-FAFFE51E879A}"/>
              </a:ext>
            </a:extLst>
          </p:cNvPr>
          <p:cNvSpPr/>
          <p:nvPr/>
        </p:nvSpPr>
        <p:spPr>
          <a:xfrm>
            <a:off x="7980520" y="5572927"/>
            <a:ext cx="2683490" cy="1096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D59F7997-B961-4DEB-9128-84781B7FC5D0}"/>
              </a:ext>
            </a:extLst>
          </p:cNvPr>
          <p:cNvSpPr/>
          <p:nvPr/>
        </p:nvSpPr>
        <p:spPr>
          <a:xfrm>
            <a:off x="10392065" y="4524547"/>
            <a:ext cx="1584684" cy="90595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latin typeface="Montserrat" panose="02000505000000020004" pitchFamily="2" charset="0"/>
              </a:rPr>
              <a:t>Clave: </a:t>
            </a:r>
          </a:p>
          <a:p>
            <a:pPr algn="ctr"/>
            <a:r>
              <a:rPr lang="es-ES" sz="1100" dirty="0">
                <a:latin typeface="Montserrat" panose="02000505000000020004" pitchFamily="2" charset="0"/>
              </a:rPr>
              <a:t>Se </a:t>
            </a:r>
            <a:r>
              <a:rPr lang="es-ES" sz="1100" dirty="0" err="1">
                <a:latin typeface="Montserrat" panose="02000505000000020004" pitchFamily="2" charset="0"/>
              </a:rPr>
              <a:t>decusan</a:t>
            </a:r>
            <a:r>
              <a:rPr lang="es-ES" sz="1100" dirty="0">
                <a:latin typeface="Montserrat" panose="02000505000000020004" pitchFamily="2" charset="0"/>
              </a:rPr>
              <a:t> 2 niveles medulares por encima de su entrada </a:t>
            </a:r>
          </a:p>
        </p:txBody>
      </p:sp>
    </p:spTree>
    <p:extLst>
      <p:ext uri="{BB962C8B-B14F-4D97-AF65-F5344CB8AC3E}">
        <p14:creationId xmlns:p14="http://schemas.microsoft.com/office/powerpoint/2010/main" val="20253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6" grpId="0" animBg="1"/>
      <p:bldP spid="10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2D28B08-D6CA-4037-863C-66065CCFD1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1579" y="26858"/>
            <a:ext cx="3255895" cy="680428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E7BAB9D-F918-4B73-B365-56352BA800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65" y="1124505"/>
            <a:ext cx="3465414" cy="289297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D600390-46FD-486E-A6C5-A2D68118368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786" y="1136212"/>
            <a:ext cx="4269719" cy="2869560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67127F46-3813-4572-8012-B7C67A5E9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591" y="90232"/>
            <a:ext cx="5787887" cy="898695"/>
          </a:xfrm>
        </p:spPr>
        <p:txBody>
          <a:bodyPr>
            <a:normAutofit/>
          </a:bodyPr>
          <a:lstStyle/>
          <a:p>
            <a:r>
              <a:rPr lang="es-ES" b="0" dirty="0"/>
              <a:t>Irrigación medular</a:t>
            </a:r>
          </a:p>
        </p:txBody>
      </p:sp>
    </p:spTree>
    <p:extLst>
      <p:ext uri="{BB962C8B-B14F-4D97-AF65-F5344CB8AC3E}">
        <p14:creationId xmlns:p14="http://schemas.microsoft.com/office/powerpoint/2010/main" val="859331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C45CEEC-5332-4BFD-97BF-37E7B0751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7226"/>
            <a:ext cx="10515600" cy="1957801"/>
          </a:xfrm>
        </p:spPr>
        <p:txBody>
          <a:bodyPr>
            <a:normAutofit/>
          </a:bodyPr>
          <a:lstStyle/>
          <a:p>
            <a:pPr algn="ctr"/>
            <a:r>
              <a:rPr lang="es-ES" b="0" dirty="0"/>
              <a:t>Síntomas y signos de mielopatía </a:t>
            </a:r>
          </a:p>
        </p:txBody>
      </p:sp>
    </p:spTree>
    <p:extLst>
      <p:ext uri="{BB962C8B-B14F-4D97-AF65-F5344CB8AC3E}">
        <p14:creationId xmlns:p14="http://schemas.microsoft.com/office/powerpoint/2010/main" val="4073738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4F10C-66B7-4FE6-BEAB-70480FED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234" y="217259"/>
            <a:ext cx="4941059" cy="857443"/>
          </a:xfrm>
        </p:spPr>
        <p:txBody>
          <a:bodyPr>
            <a:normAutofit/>
          </a:bodyPr>
          <a:lstStyle/>
          <a:p>
            <a:pPr algn="ctr"/>
            <a:r>
              <a:rPr lang="es-CO" b="0" dirty="0">
                <a:solidFill>
                  <a:srgbClr val="3BB0B0"/>
                </a:solidFill>
                <a:latin typeface="Montserrat" panose="02000505000000020004" pitchFamily="2" charset="0"/>
              </a:rPr>
              <a:t>Síntomas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EB0E1EC-8167-4FB4-A7F2-F9A32E78A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0559" y="1238976"/>
            <a:ext cx="6560962" cy="3551893"/>
          </a:xfrm>
        </p:spPr>
        <p:txBody>
          <a:bodyPr>
            <a:normAutofit/>
          </a:bodyPr>
          <a:lstStyle/>
          <a:p>
            <a:r>
              <a:rPr lang="es-ES" dirty="0">
                <a:latin typeface="Montserrat" panose="02000505000000020004" pitchFamily="2" charset="0"/>
              </a:rPr>
              <a:t>Inestabilidad para la marcha.</a:t>
            </a:r>
          </a:p>
          <a:p>
            <a:r>
              <a:rPr lang="es-ES" dirty="0">
                <a:latin typeface="Montserrat" panose="02000505000000020004" pitchFamily="2" charset="0"/>
              </a:rPr>
              <a:t>Espasticidad o torpeza en las extremidades. </a:t>
            </a:r>
          </a:p>
          <a:p>
            <a:r>
              <a:rPr lang="es-ES" dirty="0">
                <a:latin typeface="Montserrat" panose="02000505000000020004" pitchFamily="2" charset="0"/>
              </a:rPr>
              <a:t>Debilidad de brazos y piernas.</a:t>
            </a:r>
          </a:p>
          <a:p>
            <a:r>
              <a:rPr lang="es-ES" dirty="0">
                <a:latin typeface="Montserrat" panose="02000505000000020004" pitchFamily="2" charset="0"/>
              </a:rPr>
              <a:t>Espasmos musculares episódicos.</a:t>
            </a:r>
          </a:p>
          <a:p>
            <a:r>
              <a:rPr lang="es-ES" dirty="0">
                <a:latin typeface="Montserrat" panose="02000505000000020004" pitchFamily="2" charset="0"/>
              </a:rPr>
              <a:t>Urgencia urinaria o retención. </a:t>
            </a:r>
          </a:p>
          <a:p>
            <a:r>
              <a:rPr lang="es-ES" dirty="0">
                <a:latin typeface="Montserrat" panose="02000505000000020004" pitchFamily="2" charset="0"/>
              </a:rPr>
              <a:t>Incontinencia intestinal. </a:t>
            </a:r>
          </a:p>
          <a:p>
            <a:r>
              <a:rPr lang="es-ES" dirty="0">
                <a:latin typeface="Montserrat" panose="02000505000000020004" pitchFamily="2" charset="0"/>
              </a:rPr>
              <a:t>Fenómeno de nivel sensitivo – sensación de banda o cinturón con entumecimiento y parestesias a ese nivel.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D714E27-D0B0-4B3C-B286-1388F8B16D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969" y="1238976"/>
            <a:ext cx="2558770" cy="288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8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4F10C-66B7-4FE6-BEAB-70480FED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764" y="0"/>
            <a:ext cx="4964370" cy="857443"/>
          </a:xfrm>
        </p:spPr>
        <p:txBody>
          <a:bodyPr>
            <a:normAutofit/>
          </a:bodyPr>
          <a:lstStyle/>
          <a:p>
            <a:pPr algn="ctr"/>
            <a:r>
              <a:rPr lang="es-CO" b="0" dirty="0">
                <a:solidFill>
                  <a:srgbClr val="3BB0B0"/>
                </a:solidFill>
                <a:latin typeface="Montserrat" panose="02000505000000020004" pitchFamily="2" charset="0"/>
              </a:rPr>
              <a:t>Examen físico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EB0E1EC-8167-4FB4-A7F2-F9A32E78A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9927" y="1445918"/>
            <a:ext cx="6090736" cy="497298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s-ES" b="1" dirty="0">
                <a:latin typeface="Montserrat" panose="02000505000000020004" pitchFamily="2" charset="0"/>
              </a:rPr>
              <a:t>Agudo </a:t>
            </a:r>
          </a:p>
          <a:p>
            <a:pPr lvl="1">
              <a:lnSpc>
                <a:spcPct val="110000"/>
              </a:lnSpc>
            </a:pPr>
            <a:r>
              <a:rPr lang="es-ES" b="1" dirty="0">
                <a:latin typeface="Montserrat" panose="02000505000000020004" pitchFamily="2" charset="0"/>
              </a:rPr>
              <a:t>Choque medular:</a:t>
            </a:r>
            <a:r>
              <a:rPr lang="es-ES" dirty="0">
                <a:latin typeface="Montserrat" panose="02000505000000020004" pitchFamily="2" charset="0"/>
              </a:rPr>
              <a:t> parálisis flácida por lesión del TCE.</a:t>
            </a:r>
          </a:p>
          <a:p>
            <a:pPr lvl="1">
              <a:lnSpc>
                <a:spcPct val="110000"/>
              </a:lnSpc>
            </a:pPr>
            <a:r>
              <a:rPr lang="es-ES" dirty="0">
                <a:latin typeface="Montserrat" panose="02000505000000020004" pitchFamily="2" charset="0"/>
              </a:rPr>
              <a:t>Evoluciona en 30 días: signos motoneurona superior.</a:t>
            </a:r>
          </a:p>
          <a:p>
            <a:pPr lvl="1">
              <a:lnSpc>
                <a:spcPct val="110000"/>
              </a:lnSpc>
            </a:pPr>
            <a:r>
              <a:rPr lang="es-ES" dirty="0">
                <a:latin typeface="Montserrat" panose="02000505000000020004" pitchFamily="2" charset="0"/>
              </a:rPr>
              <a:t>Ausencia de Babinski no la descarta (10% en mielopatías leves).</a:t>
            </a:r>
          </a:p>
          <a:p>
            <a:pPr>
              <a:lnSpc>
                <a:spcPct val="110000"/>
              </a:lnSpc>
            </a:pPr>
            <a:r>
              <a:rPr lang="es-ES" b="1" dirty="0">
                <a:latin typeface="Montserrat" panose="02000505000000020004" pitchFamily="2" charset="0"/>
              </a:rPr>
              <a:t>Signo de </a:t>
            </a:r>
            <a:r>
              <a:rPr lang="es-ES" b="1" dirty="0" err="1">
                <a:latin typeface="Montserrat" panose="02000505000000020004" pitchFamily="2" charset="0"/>
              </a:rPr>
              <a:t>Beevor</a:t>
            </a:r>
            <a:r>
              <a:rPr lang="es-ES" b="1" dirty="0">
                <a:latin typeface="Montserrat" panose="02000505000000020004" pitchFamily="2" charset="0"/>
              </a:rPr>
              <a:t> </a:t>
            </a:r>
          </a:p>
          <a:p>
            <a:pPr lvl="1">
              <a:lnSpc>
                <a:spcPct val="110000"/>
              </a:lnSpc>
            </a:pPr>
            <a:r>
              <a:rPr lang="es-ES" dirty="0">
                <a:latin typeface="Montserrat" panose="02000505000000020004" pitchFamily="2" charset="0"/>
              </a:rPr>
              <a:t>Desplazamiento umbilical superior al sentarse o levantar la cabeza. </a:t>
            </a:r>
          </a:p>
          <a:p>
            <a:pPr>
              <a:lnSpc>
                <a:spcPct val="110000"/>
              </a:lnSpc>
            </a:pPr>
            <a:r>
              <a:rPr lang="es-ES" b="1" dirty="0">
                <a:latin typeface="Montserrat" panose="02000505000000020004" pitchFamily="2" charset="0"/>
              </a:rPr>
              <a:t>Signo de </a:t>
            </a:r>
            <a:r>
              <a:rPr lang="es-ES" b="1" dirty="0" err="1">
                <a:latin typeface="Montserrat" panose="02000505000000020004" pitchFamily="2" charset="0"/>
              </a:rPr>
              <a:t>Lhermitte</a:t>
            </a:r>
            <a:r>
              <a:rPr lang="es-ES" b="1" dirty="0">
                <a:latin typeface="Montserrat" panose="02000505000000020004" pitchFamily="2" charset="0"/>
              </a:rPr>
              <a:t> (cervical)</a:t>
            </a:r>
          </a:p>
          <a:p>
            <a:pPr>
              <a:lnSpc>
                <a:spcPct val="110000"/>
              </a:lnSpc>
            </a:pPr>
            <a:r>
              <a:rPr lang="es-ES" b="1" dirty="0">
                <a:latin typeface="Montserrat" panose="02000505000000020004" pitchFamily="2" charset="0"/>
              </a:rPr>
              <a:t>Cutáneo abdominales ausentes</a:t>
            </a:r>
          </a:p>
          <a:p>
            <a:pPr>
              <a:lnSpc>
                <a:spcPct val="110000"/>
              </a:lnSpc>
            </a:pPr>
            <a:r>
              <a:rPr lang="es-ES" b="1" dirty="0">
                <a:latin typeface="Montserrat" panose="02000505000000020004" pitchFamily="2" charset="0"/>
              </a:rPr>
              <a:t>Cremastérico ausente</a:t>
            </a:r>
          </a:p>
          <a:p>
            <a:pPr>
              <a:lnSpc>
                <a:spcPct val="110000"/>
              </a:lnSpc>
            </a:pPr>
            <a:r>
              <a:rPr lang="es-ES" b="1" dirty="0">
                <a:latin typeface="Montserrat" panose="02000505000000020004" pitchFamily="2" charset="0"/>
              </a:rPr>
              <a:t>Reflejo ano cutáneo ausente </a:t>
            </a:r>
          </a:p>
        </p:txBody>
      </p:sp>
      <p:pic>
        <p:nvPicPr>
          <p:cNvPr id="3" name="Beevor Sign continuum 2018">
            <a:hlinkClick r:id="" action="ppaction://media"/>
            <a:extLst>
              <a:ext uri="{FF2B5EF4-FFF2-40B4-BE49-F238E27FC236}">
                <a16:creationId xmlns:a16="http://schemas.microsoft.com/office/drawing/2014/main" id="{3815FA29-E7B3-4F25-AF9E-30F9924F82DD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7598" end="12984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715" y="970781"/>
            <a:ext cx="4400038" cy="293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7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E114A9F-43C5-419A-8510-B9CC5B8C80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4532" y="2581390"/>
            <a:ext cx="6713971" cy="196682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FA4F10C-66B7-4FE6-BEAB-70480FED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81" y="221310"/>
            <a:ext cx="4794978" cy="857443"/>
          </a:xfrm>
        </p:spPr>
        <p:txBody>
          <a:bodyPr>
            <a:normAutofit/>
          </a:bodyPr>
          <a:lstStyle/>
          <a:p>
            <a:pPr algn="ctr"/>
            <a:r>
              <a:rPr lang="es-CO" b="0" dirty="0">
                <a:solidFill>
                  <a:srgbClr val="3BB0B0"/>
                </a:solidFill>
                <a:latin typeface="Montserrat" panose="02000505000000020004" pitchFamily="2" charset="0"/>
              </a:rPr>
              <a:t>Examen físico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EB0E1EC-8167-4FB4-A7F2-F9A32E78A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050" y="1738264"/>
            <a:ext cx="4373533" cy="1826537"/>
          </a:xfrm>
        </p:spPr>
        <p:txBody>
          <a:bodyPr anchor="ctr">
            <a:normAutofit/>
          </a:bodyPr>
          <a:lstStyle/>
          <a:p>
            <a:r>
              <a:rPr lang="es-ES" sz="2400" b="1" dirty="0">
                <a:latin typeface="Montserrat" panose="02000505000000020004" pitchFamily="2" charset="0"/>
              </a:rPr>
              <a:t>Dermatomas</a:t>
            </a:r>
          </a:p>
          <a:p>
            <a:r>
              <a:rPr lang="es-ES" sz="2400" b="1" dirty="0">
                <a:latin typeface="Montserrat" panose="02000505000000020004" pitchFamily="2" charset="0"/>
              </a:rPr>
              <a:t>Miotomas</a:t>
            </a:r>
          </a:p>
          <a:p>
            <a:r>
              <a:rPr lang="es-ES" sz="2400" b="1" dirty="0">
                <a:latin typeface="Montserrat" panose="02000505000000020004" pitchFamily="2" charset="0"/>
              </a:rPr>
              <a:t>Nivel autonómico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218BE6-ACE4-4999-B391-0060EDA0C9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8328" y="1602489"/>
            <a:ext cx="6233227" cy="392462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9108CA6-F797-4F03-B671-E1191A3FD5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1356" y="1374888"/>
            <a:ext cx="6995388" cy="437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58C2FBF-4B10-4E36-AB32-FF267888F1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38" y="1231272"/>
            <a:ext cx="3774462" cy="230150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FE8F323-44B8-47D2-A743-9FEEBABD3E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737" y="1913582"/>
            <a:ext cx="1727251" cy="402102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A913343-85A7-471D-A941-B36F047ECBA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734" y="1956513"/>
            <a:ext cx="1802637" cy="39825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0085CB4-7068-4A89-84DE-C7E625C2D79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400" y="1971954"/>
            <a:ext cx="1925619" cy="398253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308BB98-F4BE-4AC5-96DC-163FEFD69DF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008" y="484596"/>
            <a:ext cx="2310088" cy="128482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5DE0EA1-1A38-44AB-900A-829A51D9317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592" y="461755"/>
            <a:ext cx="2213540" cy="138346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994D4A5-4128-4AEC-8915-89484FF2BE5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400" y="484595"/>
            <a:ext cx="1921232" cy="1284825"/>
          </a:xfrm>
          <a:prstGeom prst="rect">
            <a:avLst/>
          </a:prstGeom>
        </p:spPr>
      </p:pic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A22590FF-5D45-48E2-AA86-102CE72D0815}"/>
              </a:ext>
            </a:extLst>
          </p:cNvPr>
          <p:cNvSpPr/>
          <p:nvPr/>
        </p:nvSpPr>
        <p:spPr>
          <a:xfrm>
            <a:off x="4912592" y="5291407"/>
            <a:ext cx="2328290" cy="54001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Montserrat" panose="02000505000000020004" pitchFamily="2" charset="0"/>
              </a:rPr>
              <a:t>Síndrome medular transverso </a:t>
            </a:r>
            <a:endParaRPr lang="es-ES" sz="1400" dirty="0">
              <a:latin typeface="Montserrat" panose="02000505000000020004" pitchFamily="2" charset="0"/>
            </a:endParaRP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38B5A1B4-A775-456F-9FA5-98649E55901A}"/>
              </a:ext>
            </a:extLst>
          </p:cNvPr>
          <p:cNvSpPr/>
          <p:nvPr/>
        </p:nvSpPr>
        <p:spPr>
          <a:xfrm>
            <a:off x="7436393" y="5295844"/>
            <a:ext cx="2328290" cy="54001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Montserrat" panose="02000505000000020004" pitchFamily="2" charset="0"/>
              </a:rPr>
              <a:t>Síndrome medular posterior</a:t>
            </a:r>
            <a:endParaRPr lang="es-ES" sz="1400" dirty="0">
              <a:latin typeface="Montserrat" panose="02000505000000020004" pitchFamily="2" charset="0"/>
            </a:endParaRP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81FAE57F-5C38-4EC9-8216-D813C03AD3EF}"/>
              </a:ext>
            </a:extLst>
          </p:cNvPr>
          <p:cNvSpPr/>
          <p:nvPr/>
        </p:nvSpPr>
        <p:spPr>
          <a:xfrm>
            <a:off x="9864320" y="5295844"/>
            <a:ext cx="2328290" cy="54001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Montserrat" panose="02000505000000020004" pitchFamily="2" charset="0"/>
              </a:rPr>
              <a:t>Síndrome medular anterior </a:t>
            </a:r>
            <a:endParaRPr lang="es-ES" sz="1400" dirty="0">
              <a:latin typeface="Montserrat" panose="02000505000000020004" pitchFamily="2" charset="0"/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CE27283-8BFE-4161-9225-3C5C9DE58253}"/>
              </a:ext>
            </a:extLst>
          </p:cNvPr>
          <p:cNvSpPr/>
          <p:nvPr/>
        </p:nvSpPr>
        <p:spPr>
          <a:xfrm>
            <a:off x="4797842" y="2541385"/>
            <a:ext cx="2328290" cy="1395663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Montserrat" panose="02000505000000020004" pitchFamily="2" charset="0"/>
              </a:rPr>
              <a:t>Trauma </a:t>
            </a:r>
          </a:p>
          <a:p>
            <a:pPr algn="ctr"/>
            <a:r>
              <a:rPr lang="es-ES" dirty="0">
                <a:latin typeface="Montserrat" panose="02000505000000020004" pitchFamily="2" charset="0"/>
              </a:rPr>
              <a:t>Hemorragia </a:t>
            </a:r>
          </a:p>
          <a:p>
            <a:pPr algn="ctr"/>
            <a:r>
              <a:rPr lang="es-ES" dirty="0">
                <a:latin typeface="Montserrat" panose="02000505000000020004" pitchFamily="2" charset="0"/>
              </a:rPr>
              <a:t>Mielitis </a:t>
            </a:r>
            <a:endParaRPr lang="es-ES" sz="1400" dirty="0">
              <a:latin typeface="Montserrat" panose="02000505000000020004" pitchFamily="2" charset="0"/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58617001-68E3-4E08-8F72-1064D854D82B}"/>
              </a:ext>
            </a:extLst>
          </p:cNvPr>
          <p:cNvSpPr/>
          <p:nvPr/>
        </p:nvSpPr>
        <p:spPr>
          <a:xfrm>
            <a:off x="7266630" y="2559566"/>
            <a:ext cx="2546195" cy="138308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Montserrat" panose="02000505000000020004" pitchFamily="2" charset="0"/>
              </a:rPr>
              <a:t>Neuro sífilis </a:t>
            </a:r>
          </a:p>
          <a:p>
            <a:pPr algn="ctr"/>
            <a:r>
              <a:rPr lang="es-ES" sz="1400" dirty="0">
                <a:latin typeface="Montserrat" panose="02000505000000020004" pitchFamily="2" charset="0"/>
              </a:rPr>
              <a:t>Infarto espinal posterior</a:t>
            </a:r>
          </a:p>
          <a:p>
            <a:pPr algn="ctr"/>
            <a:r>
              <a:rPr lang="es-ES" sz="1400" dirty="0">
                <a:latin typeface="Montserrat" panose="02000505000000020004" pitchFamily="2" charset="0"/>
              </a:rPr>
              <a:t>Esclerosis múltiple </a:t>
            </a:r>
          </a:p>
          <a:p>
            <a:pPr algn="ctr"/>
            <a:r>
              <a:rPr lang="es-ES" sz="1400" dirty="0">
                <a:latin typeface="Montserrat" panose="02000505000000020004" pitchFamily="2" charset="0"/>
              </a:rPr>
              <a:t>Trauma </a:t>
            </a:r>
          </a:p>
          <a:p>
            <a:pPr algn="ctr"/>
            <a:r>
              <a:rPr lang="es-ES" sz="1400" dirty="0">
                <a:latin typeface="Montserrat" panose="02000505000000020004" pitchFamily="2" charset="0"/>
              </a:rPr>
              <a:t>Quimioterapia con cisplatino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CDA915DB-B123-40E2-8003-EC77ADB2B16E}"/>
              </a:ext>
            </a:extLst>
          </p:cNvPr>
          <p:cNvSpPr/>
          <p:nvPr/>
        </p:nvSpPr>
        <p:spPr>
          <a:xfrm>
            <a:off x="9923905" y="2567556"/>
            <a:ext cx="2176256" cy="135653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Montserrat" panose="02000505000000020004" pitchFamily="2" charset="0"/>
              </a:rPr>
              <a:t>Infarto espinal anterior </a:t>
            </a:r>
          </a:p>
        </p:txBody>
      </p:sp>
    </p:spTree>
    <p:extLst>
      <p:ext uri="{BB962C8B-B14F-4D97-AF65-F5344CB8AC3E}">
        <p14:creationId xmlns:p14="http://schemas.microsoft.com/office/powerpoint/2010/main" val="44533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18" grpId="0" animBg="1"/>
      <p:bldP spid="19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28E64E-8C27-4321-940D-3056428EE9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646" y="2129307"/>
            <a:ext cx="1935978" cy="402595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BCC0485-0D83-4495-A6D7-8F818A289E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5760" y="2115641"/>
            <a:ext cx="1778144" cy="4025955"/>
          </a:xfrm>
          <a:prstGeom prst="rect">
            <a:avLst/>
          </a:prstGeom>
        </p:spPr>
      </p:pic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A22590FF-5D45-48E2-AA86-102CE72D0815}"/>
              </a:ext>
            </a:extLst>
          </p:cNvPr>
          <p:cNvSpPr/>
          <p:nvPr/>
        </p:nvSpPr>
        <p:spPr>
          <a:xfrm>
            <a:off x="4980687" y="5343976"/>
            <a:ext cx="2328290" cy="56986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>
                <a:latin typeface="Montserrat" panose="02000505000000020004" pitchFamily="2" charset="0"/>
              </a:rPr>
              <a:t>Hemisección</a:t>
            </a:r>
            <a:r>
              <a:rPr lang="es-ES" sz="1400" dirty="0">
                <a:latin typeface="Montserrat" panose="02000505000000020004" pitchFamily="2" charset="0"/>
              </a:rPr>
              <a:t> medular o Brown Séquard  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38B5A1B4-A775-456F-9FA5-98649E55901A}"/>
              </a:ext>
            </a:extLst>
          </p:cNvPr>
          <p:cNvSpPr/>
          <p:nvPr/>
        </p:nvSpPr>
        <p:spPr>
          <a:xfrm>
            <a:off x="7450646" y="5343976"/>
            <a:ext cx="2328290" cy="54001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Montserrat" panose="02000505000000020004" pitchFamily="2" charset="0"/>
              </a:rPr>
              <a:t>Síndrome </a:t>
            </a:r>
            <a:r>
              <a:rPr lang="es-ES" sz="1400" dirty="0" err="1">
                <a:latin typeface="Montserrat" panose="02000505000000020004" pitchFamily="2" charset="0"/>
              </a:rPr>
              <a:t>centromedular</a:t>
            </a:r>
            <a:endParaRPr lang="es-ES" sz="1400" dirty="0">
              <a:latin typeface="Montserrat" panose="02000505000000020004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51FC7E5-4768-4411-B3EE-77448B7853E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6843" y="605088"/>
            <a:ext cx="1935979" cy="15044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6FE66B6-ACD2-40FA-86F2-74A48D990B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528" y="776134"/>
            <a:ext cx="2086786" cy="1262377"/>
          </a:xfrm>
          <a:prstGeom prst="rect">
            <a:avLst/>
          </a:prstGeom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F96E1B69-7FEE-4C61-B6CD-C0896EDC9357}"/>
              </a:ext>
            </a:extLst>
          </p:cNvPr>
          <p:cNvSpPr/>
          <p:nvPr/>
        </p:nvSpPr>
        <p:spPr>
          <a:xfrm>
            <a:off x="4980687" y="2876905"/>
            <a:ext cx="2328290" cy="1383463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Montserrat" panose="02000505000000020004" pitchFamily="2" charset="0"/>
              </a:rPr>
              <a:t>Esclerosis múltiple</a:t>
            </a:r>
          </a:p>
          <a:p>
            <a:pPr algn="ctr"/>
            <a:r>
              <a:rPr lang="es-ES" dirty="0">
                <a:latin typeface="Montserrat" panose="02000505000000020004" pitchFamily="2" charset="0"/>
              </a:rPr>
              <a:t>Neoplasias</a:t>
            </a:r>
          </a:p>
          <a:p>
            <a:pPr algn="ctr"/>
            <a:r>
              <a:rPr lang="es-ES" dirty="0">
                <a:latin typeface="Montserrat" panose="02000505000000020004" pitchFamily="2" charset="0"/>
              </a:rPr>
              <a:t>Trauma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27D348C-D0E0-4770-A663-8C60109AC4C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7580" y="776134"/>
            <a:ext cx="2232697" cy="1447041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DBE6F1A4-C197-40E6-A376-FC4C08CB64D6}"/>
              </a:ext>
            </a:extLst>
          </p:cNvPr>
          <p:cNvSpPr/>
          <p:nvPr/>
        </p:nvSpPr>
        <p:spPr>
          <a:xfrm>
            <a:off x="7449656" y="2896531"/>
            <a:ext cx="2182504" cy="1383463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Montserrat" panose="02000505000000020004" pitchFamily="2" charset="0"/>
              </a:rPr>
              <a:t>Siringomielia </a:t>
            </a:r>
          </a:p>
          <a:p>
            <a:pPr algn="ctr"/>
            <a:r>
              <a:rPr lang="es-ES" sz="1600" dirty="0">
                <a:latin typeface="Montserrat" panose="02000505000000020004" pitchFamily="2" charset="0"/>
              </a:rPr>
              <a:t>Tumores intramedulares</a:t>
            </a:r>
          </a:p>
          <a:p>
            <a:pPr algn="ctr"/>
            <a:r>
              <a:rPr lang="es-ES" sz="1600" dirty="0">
                <a:latin typeface="Montserrat" panose="02000505000000020004" pitchFamily="2" charset="0"/>
              </a:rPr>
              <a:t>Hemorragia.</a:t>
            </a:r>
          </a:p>
          <a:p>
            <a:pPr algn="ctr"/>
            <a:r>
              <a:rPr lang="es-ES" sz="1600" dirty="0">
                <a:latin typeface="Montserrat" panose="02000505000000020004" pitchFamily="2" charset="0"/>
              </a:rPr>
              <a:t>NMOSD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C9127773-E7C9-42C5-936C-79517492549C}"/>
              </a:ext>
            </a:extLst>
          </p:cNvPr>
          <p:cNvSpPr/>
          <p:nvPr/>
        </p:nvSpPr>
        <p:spPr>
          <a:xfrm>
            <a:off x="9848724" y="5343976"/>
            <a:ext cx="2328290" cy="54001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Montserrat" panose="02000505000000020004" pitchFamily="2" charset="0"/>
              </a:rPr>
              <a:t>Síndrome posterolateral 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862535BA-4A76-4600-AB85-8FFAE8965DB1}"/>
              </a:ext>
            </a:extLst>
          </p:cNvPr>
          <p:cNvSpPr/>
          <p:nvPr/>
        </p:nvSpPr>
        <p:spPr>
          <a:xfrm>
            <a:off x="9802376" y="2505593"/>
            <a:ext cx="2232697" cy="213517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Montserrat" panose="02000505000000020004" pitchFamily="2" charset="0"/>
              </a:rPr>
              <a:t>Deficiencia VitB12</a:t>
            </a:r>
          </a:p>
          <a:p>
            <a:pPr algn="ctr"/>
            <a:r>
              <a:rPr lang="es-ES" sz="1600" dirty="0">
                <a:latin typeface="Montserrat" panose="02000505000000020004" pitchFamily="2" charset="0"/>
              </a:rPr>
              <a:t>Deficiencia cobre</a:t>
            </a:r>
          </a:p>
          <a:p>
            <a:pPr algn="ctr"/>
            <a:r>
              <a:rPr lang="es-ES" sz="1600" dirty="0">
                <a:latin typeface="Montserrat" panose="02000505000000020004" pitchFamily="2" charset="0"/>
              </a:rPr>
              <a:t>HIV vacuolar</a:t>
            </a:r>
          </a:p>
          <a:p>
            <a:pPr algn="ctr"/>
            <a:r>
              <a:rPr lang="es-ES" sz="1600" dirty="0">
                <a:latin typeface="Montserrat" panose="02000505000000020004" pitchFamily="2" charset="0"/>
              </a:rPr>
              <a:t>HTLV </a:t>
            </a:r>
          </a:p>
          <a:p>
            <a:pPr algn="ctr"/>
            <a:r>
              <a:rPr lang="es-ES" sz="1600" dirty="0">
                <a:latin typeface="Montserrat" panose="02000505000000020004" pitchFamily="2" charset="0"/>
              </a:rPr>
              <a:t>Metotrexato </a:t>
            </a:r>
          </a:p>
          <a:p>
            <a:pPr algn="ctr"/>
            <a:r>
              <a:rPr lang="es-ES" sz="1600" dirty="0">
                <a:latin typeface="Montserrat" panose="02000505000000020004" pitchFamily="2" charset="0"/>
              </a:rPr>
              <a:t>Fístula dural </a:t>
            </a:r>
          </a:p>
        </p:txBody>
      </p:sp>
      <p:pic>
        <p:nvPicPr>
          <p:cNvPr id="15" name="Imagen 2">
            <a:extLst>
              <a:ext uri="{FF2B5EF4-FFF2-40B4-BE49-F238E27FC236}">
                <a16:creationId xmlns:a16="http://schemas.microsoft.com/office/drawing/2014/main" id="{80F728FA-D9CB-414B-B22C-17E88881B6E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38" y="1231272"/>
            <a:ext cx="3774462" cy="230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7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C45CEEC-5332-4BFD-97BF-37E7B0751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08" y="1861620"/>
            <a:ext cx="10515600" cy="1957801"/>
          </a:xfrm>
        </p:spPr>
        <p:txBody>
          <a:bodyPr anchor="ctr"/>
          <a:lstStyle/>
          <a:p>
            <a:pPr algn="ctr"/>
            <a:r>
              <a:rPr lang="es-ES" b="0" dirty="0"/>
              <a:t>Abordaje diagnóstico</a:t>
            </a:r>
          </a:p>
        </p:txBody>
      </p:sp>
    </p:spTree>
    <p:extLst>
      <p:ext uri="{BB962C8B-B14F-4D97-AF65-F5344CB8AC3E}">
        <p14:creationId xmlns:p14="http://schemas.microsoft.com/office/powerpoint/2010/main" val="2053312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4F10C-66B7-4FE6-BEAB-70480FED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984" y="-40465"/>
            <a:ext cx="8144435" cy="857443"/>
          </a:xfrm>
        </p:spPr>
        <p:txBody>
          <a:bodyPr>
            <a:normAutofit/>
          </a:bodyPr>
          <a:lstStyle/>
          <a:p>
            <a:r>
              <a:rPr lang="es-CO" sz="3600" b="1" dirty="0">
                <a:solidFill>
                  <a:srgbClr val="3BB0B0"/>
                </a:solidFill>
                <a:latin typeface="Montserrat" panose="02000505000000020004" pitchFamily="2" charset="0"/>
              </a:rPr>
              <a:t> 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6CFA6EBC-3D98-45FA-A9FF-EB9C8625AD54}"/>
              </a:ext>
            </a:extLst>
          </p:cNvPr>
          <p:cNvSpPr/>
          <p:nvPr/>
        </p:nvSpPr>
        <p:spPr>
          <a:xfrm>
            <a:off x="5752311" y="73001"/>
            <a:ext cx="4306956" cy="61169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Montserrat" panose="02000505000000020004" pitchFamily="2" charset="0"/>
              </a:rPr>
              <a:t>Mielopatía aguda no traumática 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218C5F60-4ED6-4479-AB88-22A4603AE7A5}"/>
              </a:ext>
            </a:extLst>
          </p:cNvPr>
          <p:cNvSpPr/>
          <p:nvPr/>
        </p:nvSpPr>
        <p:spPr>
          <a:xfrm>
            <a:off x="5752311" y="1214066"/>
            <a:ext cx="4306956" cy="61169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Montserrat" panose="02000505000000020004" pitchFamily="2" charset="0"/>
              </a:rPr>
              <a:t>IRM cérvico torácica contrastada con Gd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781923DC-F100-480B-9C70-4B129A06CE21}"/>
              </a:ext>
            </a:extLst>
          </p:cNvPr>
          <p:cNvSpPr/>
          <p:nvPr/>
        </p:nvSpPr>
        <p:spPr>
          <a:xfrm>
            <a:off x="5752311" y="2228829"/>
            <a:ext cx="4306956" cy="61169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Montserrat" panose="02000505000000020004" pitchFamily="2" charset="0"/>
              </a:rPr>
              <a:t>¿Lesión compresiva?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08B03F4C-2676-4D08-8B61-63C9B60CDE42}"/>
              </a:ext>
            </a:extLst>
          </p:cNvPr>
          <p:cNvCxnSpPr>
            <a:cxnSpLocks/>
            <a:stCxn id="9" idx="2"/>
            <a:endCxn id="14" idx="0"/>
          </p:cNvCxnSpPr>
          <p:nvPr/>
        </p:nvCxnSpPr>
        <p:spPr>
          <a:xfrm>
            <a:off x="7905789" y="684693"/>
            <a:ext cx="0" cy="52937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D7A36A98-7495-4D3A-A810-408924C87198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7905789" y="1825758"/>
            <a:ext cx="0" cy="40307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9B9E56FA-F405-4260-BAC3-4FD512E0E8A0}"/>
              </a:ext>
            </a:extLst>
          </p:cNvPr>
          <p:cNvCxnSpPr/>
          <p:nvPr/>
        </p:nvCxnSpPr>
        <p:spPr>
          <a:xfrm>
            <a:off x="7905789" y="2840521"/>
            <a:ext cx="0" cy="4638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7891D317-D9A9-4D43-9BFE-C4C6EE3C6A31}"/>
              </a:ext>
            </a:extLst>
          </p:cNvPr>
          <p:cNvCxnSpPr/>
          <p:nvPr/>
        </p:nvCxnSpPr>
        <p:spPr>
          <a:xfrm>
            <a:off x="5845076" y="3304347"/>
            <a:ext cx="40419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174D7488-EAF5-47A1-9FA4-942275AFAFC6}"/>
              </a:ext>
            </a:extLst>
          </p:cNvPr>
          <p:cNvCxnSpPr>
            <a:cxnSpLocks/>
          </p:cNvCxnSpPr>
          <p:nvPr/>
        </p:nvCxnSpPr>
        <p:spPr>
          <a:xfrm>
            <a:off x="5845076" y="3304347"/>
            <a:ext cx="0" cy="4102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86C8895B-24C0-4B2C-891E-05C9CF391A2E}"/>
              </a:ext>
            </a:extLst>
          </p:cNvPr>
          <p:cNvCxnSpPr>
            <a:cxnSpLocks/>
          </p:cNvCxnSpPr>
          <p:nvPr/>
        </p:nvCxnSpPr>
        <p:spPr>
          <a:xfrm>
            <a:off x="9906867" y="3304347"/>
            <a:ext cx="0" cy="4102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4B5FCC52-FA36-490F-A26C-FFDAC909BBC0}"/>
              </a:ext>
            </a:extLst>
          </p:cNvPr>
          <p:cNvSpPr/>
          <p:nvPr/>
        </p:nvSpPr>
        <p:spPr>
          <a:xfrm>
            <a:off x="5305167" y="3710534"/>
            <a:ext cx="1618501" cy="85744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Montserrat" panose="02000505000000020004" pitchFamily="2" charset="0"/>
              </a:rPr>
              <a:t>Mielitis confirmada</a:t>
            </a:r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110A6555-5802-4750-ABAE-E2D5788876DA}"/>
              </a:ext>
            </a:extLst>
          </p:cNvPr>
          <p:cNvSpPr/>
          <p:nvPr/>
        </p:nvSpPr>
        <p:spPr>
          <a:xfrm>
            <a:off x="8834851" y="3714599"/>
            <a:ext cx="2156788" cy="85744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Montserrat" panose="02000505000000020004" pitchFamily="2" charset="0"/>
              </a:rPr>
              <a:t>Consulta neuroquirúrgica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94B4488-4267-4521-99BA-37792C5BF989}"/>
              </a:ext>
            </a:extLst>
          </p:cNvPr>
          <p:cNvCxnSpPr>
            <a:cxnSpLocks/>
          </p:cNvCxnSpPr>
          <p:nvPr/>
        </p:nvCxnSpPr>
        <p:spPr>
          <a:xfrm>
            <a:off x="5845076" y="4567976"/>
            <a:ext cx="0" cy="23271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4B0B4FBC-778A-43D4-B723-1FAFC26AC6C0}"/>
              </a:ext>
            </a:extLst>
          </p:cNvPr>
          <p:cNvSpPr/>
          <p:nvPr/>
        </p:nvSpPr>
        <p:spPr>
          <a:xfrm>
            <a:off x="10168625" y="3201033"/>
            <a:ext cx="530068" cy="40307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SI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0C43C20E-FFD7-46B1-877A-1DF90EA4D390}"/>
              </a:ext>
            </a:extLst>
          </p:cNvPr>
          <p:cNvSpPr/>
          <p:nvPr/>
        </p:nvSpPr>
        <p:spPr>
          <a:xfrm>
            <a:off x="5079792" y="3185903"/>
            <a:ext cx="530068" cy="40307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844681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4F10C-66B7-4FE6-BEAB-70480FED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2" y="269078"/>
            <a:ext cx="3670688" cy="1279065"/>
          </a:xfrm>
        </p:spPr>
        <p:txBody>
          <a:bodyPr>
            <a:normAutofit/>
          </a:bodyPr>
          <a:lstStyle/>
          <a:p>
            <a:pPr algn="ctr"/>
            <a:r>
              <a:rPr lang="es-CO" b="0" dirty="0">
                <a:solidFill>
                  <a:srgbClr val="3BB0B0"/>
                </a:solidFill>
                <a:latin typeface="Montserrat" panose="02000505000000020004" pitchFamily="2" charset="0"/>
              </a:rPr>
              <a:t>Pregunta 1</a:t>
            </a:r>
          </a:p>
        </p:txBody>
      </p:sp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41235EF3-D71A-4DF8-BA10-27351A38C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924" y="1871945"/>
            <a:ext cx="7102083" cy="311411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ES" b="1" dirty="0">
                <a:solidFill>
                  <a:srgbClr val="0A2F4F"/>
                </a:solidFill>
                <a:latin typeface="Montserrat" panose="02000505000000020004" pitchFamily="2" charset="0"/>
              </a:rPr>
              <a:t>¿Cuál de las siguientes es la causa más común de infarto medular?</a:t>
            </a:r>
          </a:p>
          <a:p>
            <a:pPr marL="0" indent="0">
              <a:lnSpc>
                <a:spcPct val="100000"/>
              </a:lnSpc>
              <a:buNone/>
            </a:pPr>
            <a:endParaRPr lang="es-ES" dirty="0">
              <a:solidFill>
                <a:srgbClr val="0A2F4F"/>
              </a:solidFill>
              <a:latin typeface="Montserrat" panose="02000505000000020004" pitchFamily="2" charset="0"/>
            </a:endParaRPr>
          </a:p>
          <a:p>
            <a:pPr marL="971539" lvl="1" indent="-514350">
              <a:lnSpc>
                <a:spcPct val="100000"/>
              </a:lnSpc>
              <a:buFont typeface="+mj-lt"/>
              <a:buAutoNum type="alphaUcPeriod"/>
            </a:pPr>
            <a:r>
              <a:rPr lang="es-ES" dirty="0">
                <a:solidFill>
                  <a:srgbClr val="0A2F4F"/>
                </a:solidFill>
                <a:latin typeface="Montserrat" panose="02000505000000020004" pitchFamily="2" charset="0"/>
              </a:rPr>
              <a:t>Cirugía de aorta </a:t>
            </a:r>
          </a:p>
          <a:p>
            <a:pPr marL="971539" lvl="1" indent="-514350">
              <a:lnSpc>
                <a:spcPct val="100000"/>
              </a:lnSpc>
              <a:buFont typeface="+mj-lt"/>
              <a:buAutoNum type="alphaUcPeriod"/>
            </a:pPr>
            <a:r>
              <a:rPr lang="es-ES" dirty="0">
                <a:solidFill>
                  <a:srgbClr val="0A2F4F"/>
                </a:solidFill>
                <a:latin typeface="Montserrat" panose="02000505000000020004" pitchFamily="2" charset="0"/>
              </a:rPr>
              <a:t>Embolismo fibrocartilaginoso </a:t>
            </a:r>
          </a:p>
          <a:p>
            <a:pPr marL="971539" lvl="1" indent="-514350">
              <a:lnSpc>
                <a:spcPct val="100000"/>
              </a:lnSpc>
              <a:buFont typeface="+mj-lt"/>
              <a:buAutoNum type="alphaUcPeriod"/>
            </a:pPr>
            <a:r>
              <a:rPr lang="es-ES" dirty="0">
                <a:solidFill>
                  <a:srgbClr val="0A2F4F"/>
                </a:solidFill>
                <a:latin typeface="Montserrat" panose="02000505000000020004" pitchFamily="2" charset="0"/>
              </a:rPr>
              <a:t>Malformación arteriovenosa</a:t>
            </a:r>
          </a:p>
          <a:p>
            <a:pPr marL="971539" lvl="1" indent="-514350">
              <a:lnSpc>
                <a:spcPct val="100000"/>
              </a:lnSpc>
              <a:buFont typeface="+mj-lt"/>
              <a:buAutoNum type="alphaUcPeriod"/>
            </a:pPr>
            <a:r>
              <a:rPr lang="es-ES" dirty="0">
                <a:solidFill>
                  <a:srgbClr val="0A2F4F"/>
                </a:solidFill>
                <a:latin typeface="Montserrat" panose="02000505000000020004" pitchFamily="2" charset="0"/>
              </a:rPr>
              <a:t>Fístula espinal arteriovenosa dural </a:t>
            </a:r>
          </a:p>
          <a:p>
            <a:pPr marL="971539" lvl="1" indent="-514350">
              <a:lnSpc>
                <a:spcPct val="100000"/>
              </a:lnSpc>
              <a:buFont typeface="+mj-lt"/>
              <a:buAutoNum type="alphaUcPeriod"/>
            </a:pPr>
            <a:r>
              <a:rPr lang="es-ES" dirty="0">
                <a:solidFill>
                  <a:srgbClr val="0A2F4F"/>
                </a:solidFill>
                <a:latin typeface="Montserrat" panose="02000505000000020004" pitchFamily="2" charset="0"/>
              </a:rPr>
              <a:t>Vasculitis 		</a:t>
            </a:r>
            <a:r>
              <a:rPr lang="es-CO" dirty="0">
                <a:solidFill>
                  <a:srgbClr val="0A2F4F"/>
                </a:solidFill>
                <a:latin typeface="Montserrat" panose="02000505000000020004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es-CO" dirty="0">
              <a:solidFill>
                <a:srgbClr val="0A2F4F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782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6CFA6EBC-3D98-45FA-A9FF-EB9C8625AD54}"/>
              </a:ext>
            </a:extLst>
          </p:cNvPr>
          <p:cNvSpPr/>
          <p:nvPr/>
        </p:nvSpPr>
        <p:spPr>
          <a:xfrm>
            <a:off x="2610678" y="368575"/>
            <a:ext cx="4306940" cy="34758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Montserrat" panose="02000505000000020004" pitchFamily="2" charset="0"/>
              </a:rPr>
              <a:t>¿Lesión intramedular?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218C5F60-4ED6-4479-AB88-22A4603AE7A5}"/>
              </a:ext>
            </a:extLst>
          </p:cNvPr>
          <p:cNvSpPr/>
          <p:nvPr/>
        </p:nvSpPr>
        <p:spPr>
          <a:xfrm>
            <a:off x="7412622" y="3169889"/>
            <a:ext cx="3238089" cy="97742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Montserrat" panose="02000505000000020004" pitchFamily="2" charset="0"/>
              </a:rPr>
              <a:t>Evaluar para infección </a:t>
            </a:r>
          </a:p>
          <a:p>
            <a:pPr algn="ctr"/>
            <a:r>
              <a:rPr lang="es-ES" sz="1400" dirty="0">
                <a:latin typeface="Montserrat" panose="02000505000000020004" pitchFamily="2" charset="0"/>
              </a:rPr>
              <a:t>Enfermedad sistémica o autoinmune </a:t>
            </a:r>
          </a:p>
          <a:p>
            <a:pPr algn="ctr"/>
            <a:r>
              <a:rPr lang="es-ES" sz="1400" dirty="0">
                <a:latin typeface="Montserrat" panose="02000505000000020004" pitchFamily="2" charset="0"/>
              </a:rPr>
              <a:t>Evaluar para cáncer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781923DC-F100-480B-9C70-4B129A06CE21}"/>
              </a:ext>
            </a:extLst>
          </p:cNvPr>
          <p:cNvSpPr/>
          <p:nvPr/>
        </p:nvSpPr>
        <p:spPr>
          <a:xfrm>
            <a:off x="5257320" y="1254180"/>
            <a:ext cx="3299190" cy="66529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Montserrat" panose="02000505000000020004" pitchFamily="2" charset="0"/>
              </a:rPr>
              <a:t>¿Realza con el Gd en la IRM?</a:t>
            </a:r>
          </a:p>
          <a:p>
            <a:pPr algn="ctr"/>
            <a:r>
              <a:rPr lang="es-ES" sz="1400" dirty="0">
                <a:latin typeface="Montserrat" panose="02000505000000020004" pitchFamily="2" charset="0"/>
              </a:rPr>
              <a:t>¿Pleocitosis en el LCR?</a:t>
            </a:r>
          </a:p>
          <a:p>
            <a:pPr algn="ctr"/>
            <a:r>
              <a:rPr lang="es-ES" sz="1400" dirty="0">
                <a:latin typeface="Montserrat" panose="02000505000000020004" pitchFamily="2" charset="0"/>
              </a:rPr>
              <a:t>¿Subaguda?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08B03F4C-2676-4D08-8B61-63C9B60CDE42}"/>
              </a:ext>
            </a:extLst>
          </p:cNvPr>
          <p:cNvCxnSpPr>
            <a:cxnSpLocks/>
          </p:cNvCxnSpPr>
          <p:nvPr/>
        </p:nvCxnSpPr>
        <p:spPr>
          <a:xfrm flipH="1">
            <a:off x="8938590" y="2862246"/>
            <a:ext cx="3460" cy="3076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D7A36A98-7495-4D3A-A810-408924C87198}"/>
              </a:ext>
            </a:extLst>
          </p:cNvPr>
          <p:cNvCxnSpPr>
            <a:cxnSpLocks/>
          </p:cNvCxnSpPr>
          <p:nvPr/>
        </p:nvCxnSpPr>
        <p:spPr>
          <a:xfrm>
            <a:off x="8938590" y="2084743"/>
            <a:ext cx="0" cy="3684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9B9E56FA-F405-4260-BAC3-4FD512E0E8A0}"/>
              </a:ext>
            </a:extLst>
          </p:cNvPr>
          <p:cNvCxnSpPr>
            <a:cxnSpLocks/>
          </p:cNvCxnSpPr>
          <p:nvPr/>
        </p:nvCxnSpPr>
        <p:spPr>
          <a:xfrm>
            <a:off x="5230764" y="0"/>
            <a:ext cx="0" cy="3685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7891D317-D9A9-4D43-9BFE-C4C6EE3C6A31}"/>
              </a:ext>
            </a:extLst>
          </p:cNvPr>
          <p:cNvCxnSpPr/>
          <p:nvPr/>
        </p:nvCxnSpPr>
        <p:spPr>
          <a:xfrm>
            <a:off x="2875705" y="868135"/>
            <a:ext cx="40419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174D7488-EAF5-47A1-9FA4-942275AFAFC6}"/>
              </a:ext>
            </a:extLst>
          </p:cNvPr>
          <p:cNvCxnSpPr>
            <a:cxnSpLocks/>
          </p:cNvCxnSpPr>
          <p:nvPr/>
        </p:nvCxnSpPr>
        <p:spPr>
          <a:xfrm>
            <a:off x="2875705" y="868135"/>
            <a:ext cx="0" cy="4102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86C8895B-24C0-4B2C-891E-05C9CF391A2E}"/>
              </a:ext>
            </a:extLst>
          </p:cNvPr>
          <p:cNvCxnSpPr>
            <a:cxnSpLocks/>
          </p:cNvCxnSpPr>
          <p:nvPr/>
        </p:nvCxnSpPr>
        <p:spPr>
          <a:xfrm>
            <a:off x="6917618" y="868135"/>
            <a:ext cx="0" cy="4102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4B5FCC52-FA36-490F-A26C-FFDAC909BBC0}"/>
              </a:ext>
            </a:extLst>
          </p:cNvPr>
          <p:cNvSpPr/>
          <p:nvPr/>
        </p:nvSpPr>
        <p:spPr>
          <a:xfrm>
            <a:off x="1854385" y="1289524"/>
            <a:ext cx="2149378" cy="125606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Montserrat" panose="02000505000000020004" pitchFamily="2" charset="0"/>
              </a:rPr>
              <a:t>Reconsiderar </a:t>
            </a:r>
            <a:r>
              <a:rPr lang="es-ES" sz="1400" dirty="0" err="1">
                <a:latin typeface="Montserrat" panose="02000505000000020004" pitchFamily="2" charset="0"/>
              </a:rPr>
              <a:t>dx</a:t>
            </a:r>
            <a:r>
              <a:rPr lang="es-ES" sz="1400" dirty="0">
                <a:latin typeface="Montserrat" panose="02000505000000020004" pitchFamily="2" charset="0"/>
              </a:rPr>
              <a:t> </a:t>
            </a:r>
          </a:p>
          <a:p>
            <a:pPr algn="ctr"/>
            <a:r>
              <a:rPr lang="es-ES" sz="1400" dirty="0">
                <a:latin typeface="Montserrat" panose="02000505000000020004" pitchFamily="2" charset="0"/>
              </a:rPr>
              <a:t>Metabólica o degenerativa</a:t>
            </a:r>
          </a:p>
          <a:p>
            <a:pPr algn="ctr"/>
            <a:r>
              <a:rPr lang="es-ES" sz="1400" dirty="0">
                <a:latin typeface="Montserrat" panose="02000505000000020004" pitchFamily="2" charset="0"/>
              </a:rPr>
              <a:t>Repetir IRM en 2-7 días</a:t>
            </a:r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110A6555-5802-4750-ABAE-E2D5788876DA}"/>
              </a:ext>
            </a:extLst>
          </p:cNvPr>
          <p:cNvSpPr/>
          <p:nvPr/>
        </p:nvSpPr>
        <p:spPr>
          <a:xfrm>
            <a:off x="7412622" y="2445755"/>
            <a:ext cx="3245009" cy="41383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Montserrat" panose="02000505000000020004" pitchFamily="2" charset="0"/>
              </a:rPr>
              <a:t>Determinar causa de la mielitis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94B4488-4267-4521-99BA-37792C5BF989}"/>
              </a:ext>
            </a:extLst>
          </p:cNvPr>
          <p:cNvCxnSpPr>
            <a:cxnSpLocks/>
          </p:cNvCxnSpPr>
          <p:nvPr/>
        </p:nvCxnSpPr>
        <p:spPr>
          <a:xfrm flipH="1">
            <a:off x="8938590" y="4133741"/>
            <a:ext cx="396" cy="2500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1E310448-A08E-4419-BA80-BCB482787351}"/>
              </a:ext>
            </a:extLst>
          </p:cNvPr>
          <p:cNvCxnSpPr>
            <a:cxnSpLocks/>
          </p:cNvCxnSpPr>
          <p:nvPr/>
        </p:nvCxnSpPr>
        <p:spPr>
          <a:xfrm>
            <a:off x="4764156" y="725705"/>
            <a:ext cx="0" cy="1424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CDDBED1A-366A-4D71-A61B-4B602A6DE65D}"/>
              </a:ext>
            </a:extLst>
          </p:cNvPr>
          <p:cNvCxnSpPr>
            <a:cxnSpLocks/>
          </p:cNvCxnSpPr>
          <p:nvPr/>
        </p:nvCxnSpPr>
        <p:spPr>
          <a:xfrm>
            <a:off x="5155096" y="2084743"/>
            <a:ext cx="0" cy="3684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D70A4A4A-C4BE-41A5-A494-4A386D8D60F4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6906915" y="1919470"/>
            <a:ext cx="13076" cy="16527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C1E93724-E06D-477B-9872-76DBBBCD5249}"/>
              </a:ext>
            </a:extLst>
          </p:cNvPr>
          <p:cNvCxnSpPr>
            <a:cxnSpLocks/>
          </p:cNvCxnSpPr>
          <p:nvPr/>
        </p:nvCxnSpPr>
        <p:spPr>
          <a:xfrm>
            <a:off x="5155096" y="2084743"/>
            <a:ext cx="378349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3E880145-4049-4B23-960D-AFAEBCFB04D7}"/>
              </a:ext>
            </a:extLst>
          </p:cNvPr>
          <p:cNvCxnSpPr/>
          <p:nvPr/>
        </p:nvCxnSpPr>
        <p:spPr>
          <a:xfrm>
            <a:off x="6983583" y="4383825"/>
            <a:ext cx="40419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A13F80B1-174F-4763-883C-1DDB101081E5}"/>
              </a:ext>
            </a:extLst>
          </p:cNvPr>
          <p:cNvCxnSpPr>
            <a:cxnSpLocks/>
          </p:cNvCxnSpPr>
          <p:nvPr/>
        </p:nvCxnSpPr>
        <p:spPr>
          <a:xfrm>
            <a:off x="11025496" y="4383825"/>
            <a:ext cx="0" cy="2846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072D2CE9-F923-43D2-94BC-94AC70F6AE34}"/>
              </a:ext>
            </a:extLst>
          </p:cNvPr>
          <p:cNvCxnSpPr>
            <a:cxnSpLocks/>
          </p:cNvCxnSpPr>
          <p:nvPr/>
        </p:nvCxnSpPr>
        <p:spPr>
          <a:xfrm>
            <a:off x="7002176" y="4383825"/>
            <a:ext cx="0" cy="2846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id="{53AEE84A-167D-4531-8C91-6D833D9BBC11}"/>
              </a:ext>
            </a:extLst>
          </p:cNvPr>
          <p:cNvSpPr/>
          <p:nvPr/>
        </p:nvSpPr>
        <p:spPr>
          <a:xfrm>
            <a:off x="5323285" y="4640136"/>
            <a:ext cx="3297935" cy="36907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Montserrat" panose="02000505000000020004" pitchFamily="2" charset="0"/>
              </a:rPr>
              <a:t>Evaluación del patrón de mielitis </a:t>
            </a:r>
          </a:p>
        </p:txBody>
      </p:sp>
      <p:sp>
        <p:nvSpPr>
          <p:cNvPr id="48" name="Rectángulo: esquinas redondeadas 47">
            <a:extLst>
              <a:ext uri="{FF2B5EF4-FFF2-40B4-BE49-F238E27FC236}">
                <a16:creationId xmlns:a16="http://schemas.microsoft.com/office/drawing/2014/main" id="{7CC7B003-5F81-4DB6-9E5E-2800BA5C00BF}"/>
              </a:ext>
            </a:extLst>
          </p:cNvPr>
          <p:cNvSpPr/>
          <p:nvPr/>
        </p:nvSpPr>
        <p:spPr>
          <a:xfrm>
            <a:off x="9376529" y="4657504"/>
            <a:ext cx="2523924" cy="40306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Montserrat" panose="02000505000000020004" pitchFamily="2" charset="0"/>
              </a:rPr>
              <a:t>Diagnóstico específico y terapia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9695AC7C-AFC5-4399-BEB1-B8527C4E866F}"/>
              </a:ext>
            </a:extLst>
          </p:cNvPr>
          <p:cNvSpPr/>
          <p:nvPr/>
        </p:nvSpPr>
        <p:spPr>
          <a:xfrm>
            <a:off x="4080406" y="2412769"/>
            <a:ext cx="2191040" cy="137982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Montserrat" panose="02000505000000020004" pitchFamily="2" charset="0"/>
              </a:rPr>
              <a:t>Considerar mielopatía no inflamatoria (¿infarto?)</a:t>
            </a:r>
          </a:p>
          <a:p>
            <a:pPr algn="ctr"/>
            <a:r>
              <a:rPr lang="es-ES" sz="1400" dirty="0">
                <a:latin typeface="Montserrat" panose="02000505000000020004" pitchFamily="2" charset="0"/>
              </a:rPr>
              <a:t>Considerar repetir IRM en 2-7 días</a:t>
            </a:r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C3773838-62B9-406D-8EBF-48EDAA49F03B}"/>
              </a:ext>
            </a:extLst>
          </p:cNvPr>
          <p:cNvCxnSpPr>
            <a:cxnSpLocks/>
          </p:cNvCxnSpPr>
          <p:nvPr/>
        </p:nvCxnSpPr>
        <p:spPr>
          <a:xfrm>
            <a:off x="6983583" y="5009206"/>
            <a:ext cx="0" cy="23987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C8F94771-6FC7-4C64-B60F-D37C51FAF553}"/>
              </a:ext>
            </a:extLst>
          </p:cNvPr>
          <p:cNvSpPr/>
          <p:nvPr/>
        </p:nvSpPr>
        <p:spPr>
          <a:xfrm>
            <a:off x="7147588" y="732855"/>
            <a:ext cx="530068" cy="40307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SI</a:t>
            </a:r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75D339D0-C09C-4472-B054-F8A677C0CE25}"/>
              </a:ext>
            </a:extLst>
          </p:cNvPr>
          <p:cNvSpPr/>
          <p:nvPr/>
        </p:nvSpPr>
        <p:spPr>
          <a:xfrm>
            <a:off x="2123955" y="766906"/>
            <a:ext cx="530068" cy="40307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No</a:t>
            </a:r>
          </a:p>
        </p:txBody>
      </p: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894CBC03-9F35-4EA2-AFBA-BE2D09D9D7EA}"/>
              </a:ext>
            </a:extLst>
          </p:cNvPr>
          <p:cNvSpPr/>
          <p:nvPr/>
        </p:nvSpPr>
        <p:spPr>
          <a:xfrm>
            <a:off x="4482994" y="1857722"/>
            <a:ext cx="530068" cy="40307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No</a:t>
            </a:r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C732FD04-B5AF-4676-B39C-C8F086875059}"/>
              </a:ext>
            </a:extLst>
          </p:cNvPr>
          <p:cNvSpPr/>
          <p:nvPr/>
        </p:nvSpPr>
        <p:spPr>
          <a:xfrm>
            <a:off x="9111494" y="1883207"/>
            <a:ext cx="530068" cy="40307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SI</a:t>
            </a:r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03D0200C-D63E-43B9-8B1A-99A6CEFC0EEA}"/>
              </a:ext>
            </a:extLst>
          </p:cNvPr>
          <p:cNvSpPr/>
          <p:nvPr/>
        </p:nvSpPr>
        <p:spPr>
          <a:xfrm>
            <a:off x="6191945" y="4120617"/>
            <a:ext cx="530068" cy="40307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No</a:t>
            </a:r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84783F0B-1D1A-43ED-9C60-4ED4D089CB34}"/>
              </a:ext>
            </a:extLst>
          </p:cNvPr>
          <p:cNvSpPr/>
          <p:nvPr/>
        </p:nvSpPr>
        <p:spPr>
          <a:xfrm>
            <a:off x="11261819" y="4143450"/>
            <a:ext cx="530068" cy="40307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SI</a:t>
            </a:r>
          </a:p>
        </p:txBody>
      </p:sp>
    </p:spTree>
    <p:extLst>
      <p:ext uri="{BB962C8B-B14F-4D97-AF65-F5344CB8AC3E}">
        <p14:creationId xmlns:p14="http://schemas.microsoft.com/office/powerpoint/2010/main" val="344516344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781923DC-F100-480B-9C70-4B129A06CE21}"/>
              </a:ext>
            </a:extLst>
          </p:cNvPr>
          <p:cNvSpPr/>
          <p:nvPr/>
        </p:nvSpPr>
        <p:spPr>
          <a:xfrm>
            <a:off x="5317985" y="746585"/>
            <a:ext cx="2102282" cy="41025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Montserrat" panose="02000505000000020004" pitchFamily="2" charset="0"/>
              </a:rPr>
              <a:t>Segmento corto 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08B03F4C-2676-4D08-8B61-63C9B60CDE42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6407779" y="1169104"/>
            <a:ext cx="3460" cy="4102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9B9E56FA-F405-4260-BAC3-4FD512E0E8A0}"/>
              </a:ext>
            </a:extLst>
          </p:cNvPr>
          <p:cNvCxnSpPr>
            <a:cxnSpLocks/>
          </p:cNvCxnSpPr>
          <p:nvPr/>
        </p:nvCxnSpPr>
        <p:spPr>
          <a:xfrm>
            <a:off x="7583850" y="-15792"/>
            <a:ext cx="0" cy="3398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7891D317-D9A9-4D43-9BFE-C4C6EE3C6A31}"/>
              </a:ext>
            </a:extLst>
          </p:cNvPr>
          <p:cNvCxnSpPr>
            <a:cxnSpLocks/>
          </p:cNvCxnSpPr>
          <p:nvPr/>
        </p:nvCxnSpPr>
        <p:spPr>
          <a:xfrm>
            <a:off x="6407779" y="324066"/>
            <a:ext cx="27066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174D7488-EAF5-47A1-9FA4-942275AFAFC6}"/>
              </a:ext>
            </a:extLst>
          </p:cNvPr>
          <p:cNvCxnSpPr>
            <a:cxnSpLocks/>
          </p:cNvCxnSpPr>
          <p:nvPr/>
        </p:nvCxnSpPr>
        <p:spPr>
          <a:xfrm>
            <a:off x="6407779" y="324066"/>
            <a:ext cx="0" cy="4102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86C8895B-24C0-4B2C-891E-05C9CF391A2E}"/>
              </a:ext>
            </a:extLst>
          </p:cNvPr>
          <p:cNvCxnSpPr>
            <a:cxnSpLocks/>
          </p:cNvCxnSpPr>
          <p:nvPr/>
        </p:nvCxnSpPr>
        <p:spPr>
          <a:xfrm>
            <a:off x="9114478" y="336333"/>
            <a:ext cx="0" cy="4102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4B5FCC52-FA36-490F-A26C-FFDAC909BBC0}"/>
              </a:ext>
            </a:extLst>
          </p:cNvPr>
          <p:cNvSpPr/>
          <p:nvPr/>
        </p:nvSpPr>
        <p:spPr>
          <a:xfrm>
            <a:off x="5333090" y="1579355"/>
            <a:ext cx="2149378" cy="8958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Montserrat" panose="02000505000000020004" pitchFamily="2" charset="0"/>
              </a:rPr>
              <a:t>Evaluar criterios para EM </a:t>
            </a: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6487694B-AF49-4888-8F7F-C6BDBF7A519F}"/>
              </a:ext>
            </a:extLst>
          </p:cNvPr>
          <p:cNvSpPr/>
          <p:nvPr/>
        </p:nvSpPr>
        <p:spPr>
          <a:xfrm>
            <a:off x="7734451" y="779502"/>
            <a:ext cx="2800700" cy="38960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Montserrat" panose="02000505000000020004" pitchFamily="2" charset="0"/>
              </a:rPr>
              <a:t>Longitudinalmente extensa</a:t>
            </a:r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850FF84B-2CBA-4223-B06B-955E73E93AD7}"/>
              </a:ext>
            </a:extLst>
          </p:cNvPr>
          <p:cNvCxnSpPr>
            <a:cxnSpLocks/>
            <a:endCxn id="38" idx="0"/>
          </p:cNvCxnSpPr>
          <p:nvPr/>
        </p:nvCxnSpPr>
        <p:spPr>
          <a:xfrm flipH="1">
            <a:off x="9134801" y="1174191"/>
            <a:ext cx="3460" cy="4102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DC5DA2CD-C86A-4124-BD36-AF494FD50594}"/>
              </a:ext>
            </a:extLst>
          </p:cNvPr>
          <p:cNvSpPr/>
          <p:nvPr/>
        </p:nvSpPr>
        <p:spPr>
          <a:xfrm>
            <a:off x="8060112" y="1584442"/>
            <a:ext cx="2149378" cy="8958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Montserrat" panose="02000505000000020004" pitchFamily="2" charset="0"/>
              </a:rPr>
              <a:t>Evaluar criterios para NMOSD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D9CA48-0106-4A8D-9A9F-A6F8E5ED71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078" y="2514154"/>
            <a:ext cx="1868328" cy="300664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32D7337-261E-47E1-8FC4-5118B258B2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236" y="2540534"/>
            <a:ext cx="2149378" cy="298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8517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C45CEEC-5332-4BFD-97BF-37E7B0751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426" y="1281165"/>
            <a:ext cx="9985673" cy="3399476"/>
          </a:xfrm>
        </p:spPr>
        <p:txBody>
          <a:bodyPr anchor="ctr">
            <a:normAutofit/>
          </a:bodyPr>
          <a:lstStyle/>
          <a:p>
            <a:pPr algn="ctr"/>
            <a:r>
              <a:rPr lang="es-ES" b="0" dirty="0"/>
              <a:t>Causas de mielopatía no traumática</a:t>
            </a:r>
          </a:p>
        </p:txBody>
      </p:sp>
    </p:spTree>
    <p:extLst>
      <p:ext uri="{BB962C8B-B14F-4D97-AF65-F5344CB8AC3E}">
        <p14:creationId xmlns:p14="http://schemas.microsoft.com/office/powerpoint/2010/main" val="690372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4F10C-66B7-4FE6-BEAB-70480FED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30" y="-572635"/>
            <a:ext cx="8155289" cy="2634558"/>
          </a:xfrm>
        </p:spPr>
        <p:txBody>
          <a:bodyPr>
            <a:normAutofit/>
          </a:bodyPr>
          <a:lstStyle/>
          <a:p>
            <a:pPr algn="ctr"/>
            <a:r>
              <a:rPr lang="es-CO" b="0" dirty="0">
                <a:solidFill>
                  <a:srgbClr val="3BB0B0"/>
                </a:solidFill>
                <a:latin typeface="Montserrat" panose="02000505000000020004" pitchFamily="2" charset="0"/>
              </a:rPr>
              <a:t>Mielopatía compresiva neoplásica y espondilótica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EB0E1EC-8167-4FB4-A7F2-F9A32E78A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6227" y="1583445"/>
            <a:ext cx="6272463" cy="5724407"/>
          </a:xfrm>
        </p:spPr>
        <p:txBody>
          <a:bodyPr>
            <a:normAutofit fontScale="85000" lnSpcReduction="10000"/>
          </a:bodyPr>
          <a:lstStyle/>
          <a:p>
            <a:r>
              <a:rPr lang="es-ES" dirty="0">
                <a:latin typeface="Montserrat" panose="02000505000000020004" pitchFamily="2" charset="0"/>
              </a:rPr>
              <a:t>Aguda – subaguda o crónica</a:t>
            </a:r>
          </a:p>
          <a:p>
            <a:r>
              <a:rPr lang="es-ES" dirty="0">
                <a:latin typeface="Montserrat" panose="02000505000000020004" pitchFamily="2" charset="0"/>
              </a:rPr>
              <a:t>¡Lo primero a descartar!</a:t>
            </a:r>
          </a:p>
          <a:p>
            <a:r>
              <a:rPr lang="es-ES" b="1" dirty="0">
                <a:latin typeface="Montserrat" panose="02000505000000020004" pitchFamily="2" charset="0"/>
              </a:rPr>
              <a:t>Lo más común en mayores de 55 años: </a:t>
            </a:r>
            <a:r>
              <a:rPr lang="es-ES" dirty="0">
                <a:latin typeface="Montserrat" panose="02000505000000020004" pitchFamily="2" charset="0"/>
              </a:rPr>
              <a:t>espondilosis cervical.</a:t>
            </a:r>
          </a:p>
          <a:p>
            <a:pPr lvl="1"/>
            <a:r>
              <a:rPr lang="es-ES" dirty="0">
                <a:latin typeface="Montserrat" panose="02000505000000020004" pitchFamily="2" charset="0"/>
              </a:rPr>
              <a:t>25% de hospitalizaciones por cuadriparesia espástica.</a:t>
            </a:r>
          </a:p>
          <a:p>
            <a:r>
              <a:rPr lang="es-ES" b="1" dirty="0">
                <a:latin typeface="Montserrat" panose="02000505000000020004" pitchFamily="2" charset="0"/>
              </a:rPr>
              <a:t>Neoplásica: </a:t>
            </a:r>
          </a:p>
          <a:p>
            <a:pPr lvl="1"/>
            <a:r>
              <a:rPr lang="es-ES" b="1" dirty="0">
                <a:latin typeface="Montserrat" panose="02000505000000020004" pitchFamily="2" charset="0"/>
              </a:rPr>
              <a:t>Primarios:</a:t>
            </a:r>
          </a:p>
          <a:p>
            <a:pPr lvl="2"/>
            <a:r>
              <a:rPr lang="es-ES" b="1" dirty="0">
                <a:latin typeface="Montserrat" panose="02000505000000020004" pitchFamily="2" charset="0"/>
              </a:rPr>
              <a:t>Intramedulares: </a:t>
            </a:r>
            <a:r>
              <a:rPr lang="es-ES" dirty="0" err="1">
                <a:latin typeface="Montserrat" panose="02000505000000020004" pitchFamily="2" charset="0"/>
              </a:rPr>
              <a:t>ependimoma</a:t>
            </a:r>
            <a:r>
              <a:rPr lang="es-ES" dirty="0">
                <a:latin typeface="Montserrat" panose="02000505000000020004" pitchFamily="2" charset="0"/>
              </a:rPr>
              <a:t>, glioma, astrocitoma </a:t>
            </a:r>
            <a:r>
              <a:rPr lang="es-ES" dirty="0" err="1">
                <a:latin typeface="Montserrat" panose="02000505000000020004" pitchFamily="2" charset="0"/>
              </a:rPr>
              <a:t>pilocítico</a:t>
            </a:r>
            <a:r>
              <a:rPr lang="es-ES" dirty="0">
                <a:latin typeface="Montserrat" panose="02000505000000020004" pitchFamily="2" charset="0"/>
              </a:rPr>
              <a:t>, </a:t>
            </a:r>
            <a:r>
              <a:rPr lang="es-ES" dirty="0" err="1">
                <a:latin typeface="Montserrat" panose="02000505000000020004" pitchFamily="2" charset="0"/>
              </a:rPr>
              <a:t>hemangioblastoma</a:t>
            </a:r>
            <a:r>
              <a:rPr lang="es-ES" dirty="0">
                <a:latin typeface="Montserrat" panose="02000505000000020004" pitchFamily="2" charset="0"/>
              </a:rPr>
              <a:t>.</a:t>
            </a:r>
          </a:p>
          <a:p>
            <a:pPr lvl="2"/>
            <a:r>
              <a:rPr lang="es-ES" b="1" dirty="0">
                <a:latin typeface="Montserrat" panose="02000505000000020004" pitchFamily="2" charset="0"/>
              </a:rPr>
              <a:t>Intradurales: </a:t>
            </a:r>
            <a:r>
              <a:rPr lang="es-ES" dirty="0" err="1">
                <a:latin typeface="Montserrat" panose="02000505000000020004" pitchFamily="2" charset="0"/>
              </a:rPr>
              <a:t>meningioma</a:t>
            </a:r>
            <a:r>
              <a:rPr lang="es-ES" dirty="0">
                <a:latin typeface="Montserrat" panose="02000505000000020004" pitchFamily="2" charset="0"/>
              </a:rPr>
              <a:t>, </a:t>
            </a:r>
            <a:r>
              <a:rPr lang="es-ES" dirty="0" err="1">
                <a:latin typeface="Montserrat" panose="02000505000000020004" pitchFamily="2" charset="0"/>
              </a:rPr>
              <a:t>neurofibroma</a:t>
            </a:r>
            <a:r>
              <a:rPr lang="es-ES" dirty="0">
                <a:latin typeface="Montserrat" panose="02000505000000020004" pitchFamily="2" charset="0"/>
              </a:rPr>
              <a:t>, </a:t>
            </a:r>
            <a:r>
              <a:rPr lang="es-ES" dirty="0" err="1">
                <a:latin typeface="Montserrat" panose="02000505000000020004" pitchFamily="2" charset="0"/>
              </a:rPr>
              <a:t>ependimoma</a:t>
            </a:r>
            <a:r>
              <a:rPr lang="es-ES" dirty="0">
                <a:latin typeface="Montserrat" panose="02000505000000020004" pitchFamily="2" charset="0"/>
              </a:rPr>
              <a:t> </a:t>
            </a:r>
            <a:r>
              <a:rPr lang="es-ES" dirty="0" err="1">
                <a:latin typeface="Montserrat" panose="02000505000000020004" pitchFamily="2" charset="0"/>
              </a:rPr>
              <a:t>mixopapilar</a:t>
            </a:r>
            <a:r>
              <a:rPr lang="es-ES" dirty="0">
                <a:latin typeface="Montserrat" panose="02000505000000020004" pitchFamily="2" charset="0"/>
              </a:rPr>
              <a:t>. </a:t>
            </a:r>
          </a:p>
          <a:p>
            <a:pPr lvl="2"/>
            <a:r>
              <a:rPr lang="es-ES" b="1" dirty="0" err="1">
                <a:latin typeface="Montserrat" panose="02000505000000020004" pitchFamily="2" charset="0"/>
              </a:rPr>
              <a:t>Extradurales</a:t>
            </a:r>
            <a:r>
              <a:rPr lang="es-ES" b="1" dirty="0">
                <a:latin typeface="Montserrat" panose="02000505000000020004" pitchFamily="2" charset="0"/>
              </a:rPr>
              <a:t>: </a:t>
            </a:r>
            <a:r>
              <a:rPr lang="es-ES" dirty="0" err="1">
                <a:latin typeface="Montserrat" panose="02000505000000020004" pitchFamily="2" charset="0"/>
              </a:rPr>
              <a:t>meningioma</a:t>
            </a:r>
            <a:r>
              <a:rPr lang="es-ES" dirty="0">
                <a:latin typeface="Montserrat" panose="02000505000000020004" pitchFamily="2" charset="0"/>
              </a:rPr>
              <a:t> en placa, </a:t>
            </a:r>
            <a:r>
              <a:rPr lang="es-ES" dirty="0" err="1">
                <a:latin typeface="Montserrat" panose="02000505000000020004" pitchFamily="2" charset="0"/>
              </a:rPr>
              <a:t>meningioma</a:t>
            </a:r>
            <a:r>
              <a:rPr lang="es-ES" dirty="0">
                <a:latin typeface="Montserrat" panose="02000505000000020004" pitchFamily="2" charset="0"/>
              </a:rPr>
              <a:t>, </a:t>
            </a:r>
            <a:r>
              <a:rPr lang="es-ES" dirty="0" err="1">
                <a:latin typeface="Montserrat" panose="02000505000000020004" pitchFamily="2" charset="0"/>
              </a:rPr>
              <a:t>ependiomoma</a:t>
            </a:r>
            <a:r>
              <a:rPr lang="es-ES" dirty="0">
                <a:latin typeface="Montserrat" panose="02000505000000020004" pitchFamily="2" charset="0"/>
              </a:rPr>
              <a:t> </a:t>
            </a:r>
            <a:r>
              <a:rPr lang="es-ES" dirty="0" err="1">
                <a:latin typeface="Montserrat" panose="02000505000000020004" pitchFamily="2" charset="0"/>
              </a:rPr>
              <a:t>mixo</a:t>
            </a:r>
            <a:r>
              <a:rPr lang="es-ES" dirty="0">
                <a:latin typeface="Montserrat" panose="02000505000000020004" pitchFamily="2" charset="0"/>
              </a:rPr>
              <a:t> papilar.</a:t>
            </a:r>
          </a:p>
          <a:p>
            <a:pPr lvl="1"/>
            <a:r>
              <a:rPr lang="es-ES" b="1" dirty="0">
                <a:latin typeface="Montserrat" panose="02000505000000020004" pitchFamily="2" charset="0"/>
              </a:rPr>
              <a:t>Metastásicos: </a:t>
            </a:r>
          </a:p>
          <a:p>
            <a:pPr lvl="2"/>
            <a:r>
              <a:rPr lang="es-ES" b="1" dirty="0" err="1">
                <a:latin typeface="Montserrat" panose="02000505000000020004" pitchFamily="2" charset="0"/>
              </a:rPr>
              <a:t>Extradurales</a:t>
            </a:r>
            <a:r>
              <a:rPr lang="es-ES" b="1" dirty="0">
                <a:latin typeface="Montserrat" panose="02000505000000020004" pitchFamily="2" charset="0"/>
              </a:rPr>
              <a:t> (más común): </a:t>
            </a:r>
            <a:r>
              <a:rPr lang="es-ES" dirty="0">
                <a:latin typeface="Montserrat" panose="02000505000000020004" pitchFamily="2" charset="0"/>
              </a:rPr>
              <a:t>pulmón, mama, próstata, tiroides, renal. </a:t>
            </a:r>
          </a:p>
          <a:p>
            <a:pPr lvl="2"/>
            <a:r>
              <a:rPr lang="es-ES" b="1" dirty="0" err="1">
                <a:latin typeface="Montserrat" panose="02000505000000020004" pitchFamily="2" charset="0"/>
              </a:rPr>
              <a:t>Leptomeníngeo</a:t>
            </a:r>
            <a:r>
              <a:rPr lang="es-ES" b="1" dirty="0">
                <a:latin typeface="Montserrat" panose="02000505000000020004" pitchFamily="2" charset="0"/>
              </a:rPr>
              <a:t>: </a:t>
            </a:r>
            <a:r>
              <a:rPr lang="es-ES" dirty="0">
                <a:latin typeface="Montserrat" panose="02000505000000020004" pitchFamily="2" charset="0"/>
              </a:rPr>
              <a:t>mama, pulmón, melanoma, GI.</a:t>
            </a:r>
          </a:p>
          <a:p>
            <a:pPr lvl="2"/>
            <a:r>
              <a:rPr lang="es-ES" b="1" dirty="0">
                <a:latin typeface="Montserrat" panose="02000505000000020004" pitchFamily="2" charset="0"/>
              </a:rPr>
              <a:t>Intramedular: </a:t>
            </a:r>
            <a:r>
              <a:rPr lang="es-ES" dirty="0">
                <a:latin typeface="Montserrat" panose="02000505000000020004" pitchFamily="2" charset="0"/>
              </a:rPr>
              <a:t>pulmón, mama, melanoma. </a:t>
            </a:r>
            <a:endParaRPr lang="es-ES" b="1" dirty="0">
              <a:latin typeface="Montserrat" panose="02000505000000020004" pitchFamily="2" charset="0"/>
            </a:endParaRPr>
          </a:p>
          <a:p>
            <a:pPr lvl="1"/>
            <a:endParaRPr lang="es-ES" b="1" dirty="0"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81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4F10C-66B7-4FE6-BEAB-70480FED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372" y="264740"/>
            <a:ext cx="4819796" cy="857443"/>
          </a:xfrm>
        </p:spPr>
        <p:txBody>
          <a:bodyPr>
            <a:normAutofit/>
          </a:bodyPr>
          <a:lstStyle/>
          <a:p>
            <a:pPr algn="ctr"/>
            <a:r>
              <a:rPr lang="es-CO" b="0" dirty="0">
                <a:solidFill>
                  <a:srgbClr val="3BB0B0"/>
                </a:solidFill>
                <a:latin typeface="Montserrat" panose="02000505000000020004" pitchFamily="2" charset="0"/>
              </a:rPr>
              <a:t> Infarto medular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EB0E1EC-8167-4FB4-A7F2-F9A32E78A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1058" y="1484393"/>
            <a:ext cx="6693030" cy="5212810"/>
          </a:xfrm>
        </p:spPr>
        <p:txBody>
          <a:bodyPr>
            <a:normAutofit fontScale="92500" lnSpcReduction="20000"/>
          </a:bodyPr>
          <a:lstStyle/>
          <a:p>
            <a:r>
              <a:rPr lang="es-ES" dirty="0">
                <a:latin typeface="Montserrat" panose="02000505000000020004" pitchFamily="2" charset="0"/>
              </a:rPr>
              <a:t>Raro - &lt; 1% de los ACV isquémicos, menos del 10% de las mielopatías.</a:t>
            </a:r>
          </a:p>
          <a:p>
            <a:r>
              <a:rPr lang="es-ES" dirty="0">
                <a:latin typeface="Montserrat" panose="02000505000000020004" pitchFamily="2" charset="0"/>
              </a:rPr>
              <a:t>80-90% arteria espinal anterior.</a:t>
            </a:r>
          </a:p>
          <a:p>
            <a:r>
              <a:rPr lang="es-ES" dirty="0">
                <a:latin typeface="Montserrat" panose="02000505000000020004" pitchFamily="2" charset="0"/>
              </a:rPr>
              <a:t>Etiología similar al infarto cerebral.</a:t>
            </a:r>
          </a:p>
          <a:p>
            <a:r>
              <a:rPr lang="es-ES" b="1" dirty="0">
                <a:latin typeface="Montserrat" panose="02000505000000020004" pitchFamily="2" charset="0"/>
              </a:rPr>
              <a:t>Causa más frecuente</a:t>
            </a:r>
            <a:r>
              <a:rPr lang="es-ES" dirty="0">
                <a:latin typeface="Montserrat" panose="02000505000000020004" pitchFamily="2" charset="0"/>
              </a:rPr>
              <a:t> cirugía de aorta.</a:t>
            </a:r>
          </a:p>
          <a:p>
            <a:r>
              <a:rPr lang="es-ES" b="1" dirty="0">
                <a:latin typeface="Montserrat" panose="02000505000000020004" pitchFamily="2" charset="0"/>
              </a:rPr>
              <a:t>Síntomas: </a:t>
            </a:r>
          </a:p>
          <a:p>
            <a:pPr lvl="1"/>
            <a:r>
              <a:rPr lang="es-ES" dirty="0">
                <a:latin typeface="Montserrat" panose="02000505000000020004" pitchFamily="2" charset="0"/>
              </a:rPr>
              <a:t>Dolor agudo – subagudo “cinturón”.</a:t>
            </a:r>
          </a:p>
          <a:p>
            <a:pPr lvl="1"/>
            <a:r>
              <a:rPr lang="es-ES" dirty="0">
                <a:latin typeface="Montserrat" panose="02000505000000020004" pitchFamily="2" charset="0"/>
              </a:rPr>
              <a:t>Nivel sensitivo 70%.</a:t>
            </a:r>
          </a:p>
          <a:p>
            <a:pPr lvl="1"/>
            <a:r>
              <a:rPr lang="es-ES" dirty="0">
                <a:latin typeface="Montserrat" panose="02000505000000020004" pitchFamily="2" charset="0"/>
              </a:rPr>
              <a:t>Síndrome medular anterior- médula medio torácica. </a:t>
            </a:r>
          </a:p>
          <a:p>
            <a:pPr lvl="1"/>
            <a:r>
              <a:rPr lang="es-ES" dirty="0">
                <a:latin typeface="Montserrat" panose="02000505000000020004" pitchFamily="2" charset="0"/>
              </a:rPr>
              <a:t>Puede dar neurona motora inferior – compromiso de astas anteriores.</a:t>
            </a:r>
          </a:p>
          <a:p>
            <a:r>
              <a:rPr lang="es-ES" b="1" dirty="0">
                <a:latin typeface="Montserrat" panose="02000505000000020004" pitchFamily="2" charset="0"/>
              </a:rPr>
              <a:t>Diagnóstico: </a:t>
            </a:r>
          </a:p>
          <a:p>
            <a:pPr lvl="1"/>
            <a:r>
              <a:rPr lang="es-ES" dirty="0">
                <a:latin typeface="Montserrat" panose="02000505000000020004" pitchFamily="2" charset="0"/>
              </a:rPr>
              <a:t>Ventana de ACV – IRM </a:t>
            </a:r>
            <a:r>
              <a:rPr lang="es-ES" dirty="0" err="1">
                <a:latin typeface="Montserrat" panose="02000505000000020004" pitchFamily="2" charset="0"/>
              </a:rPr>
              <a:t>cervicotorácica</a:t>
            </a:r>
            <a:r>
              <a:rPr lang="es-ES" dirty="0">
                <a:latin typeface="Montserrat" panose="02000505000000020004" pitchFamily="2" charset="0"/>
              </a:rPr>
              <a:t> – DWI. </a:t>
            </a:r>
          </a:p>
          <a:p>
            <a:r>
              <a:rPr lang="es-ES" b="1" dirty="0">
                <a:latin typeface="Montserrat" panose="02000505000000020004" pitchFamily="2" charset="0"/>
              </a:rPr>
              <a:t>Tratamiento:</a:t>
            </a:r>
          </a:p>
          <a:p>
            <a:pPr lvl="1"/>
            <a:r>
              <a:rPr lang="es-ES" dirty="0">
                <a:latin typeface="Montserrat" panose="02000505000000020004" pitchFamily="2" charset="0"/>
              </a:rPr>
              <a:t>¿Trombólisis? </a:t>
            </a:r>
          </a:p>
          <a:p>
            <a:r>
              <a:rPr lang="es-ES" dirty="0">
                <a:latin typeface="Montserrat" panose="02000505000000020004" pitchFamily="2" charset="0"/>
              </a:rPr>
              <a:t>Mal pronóstico.</a:t>
            </a:r>
          </a:p>
          <a:p>
            <a:endParaRPr lang="es-ES" dirty="0"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354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" descr="Imagen">
            <a:extLst>
              <a:ext uri="{FF2B5EF4-FFF2-40B4-BE49-F238E27FC236}">
                <a16:creationId xmlns:a16="http://schemas.microsoft.com/office/drawing/2014/main" id="{20A8C076-658F-47F5-8A65-5D6D31492F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62856" y="90534"/>
            <a:ext cx="8677806" cy="401747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31821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4F10C-66B7-4FE6-BEAB-70480FED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685" y="364214"/>
            <a:ext cx="6884675" cy="1048128"/>
          </a:xfrm>
        </p:spPr>
        <p:txBody>
          <a:bodyPr>
            <a:normAutofit/>
          </a:bodyPr>
          <a:lstStyle/>
          <a:p>
            <a:pPr algn="ctr"/>
            <a:r>
              <a:rPr lang="es-CO" b="0" dirty="0">
                <a:solidFill>
                  <a:srgbClr val="3BB0B0"/>
                </a:solidFill>
                <a:latin typeface="Montserrat" panose="02000505000000020004" pitchFamily="2" charset="0"/>
              </a:rPr>
              <a:t>Mielopatía infecciosa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EB0E1EC-8167-4FB4-A7F2-F9A32E78A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900" y="1558221"/>
            <a:ext cx="6753728" cy="4552344"/>
          </a:xfrm>
        </p:spPr>
        <p:txBody>
          <a:bodyPr>
            <a:normAutofit/>
          </a:bodyPr>
          <a:lstStyle/>
          <a:p>
            <a:r>
              <a:rPr lang="es-ES" dirty="0">
                <a:latin typeface="Montserrat" panose="02000505000000020004" pitchFamily="2" charset="0"/>
              </a:rPr>
              <a:t>Presencia de fiebre, meningismo, exantema, inmunosupresión. </a:t>
            </a:r>
          </a:p>
          <a:p>
            <a:r>
              <a:rPr lang="es-ES" b="1" dirty="0">
                <a:latin typeface="Montserrat" panose="02000505000000020004" pitchFamily="2" charset="0"/>
              </a:rPr>
              <a:t>Bacterianas:</a:t>
            </a:r>
          </a:p>
          <a:p>
            <a:pPr lvl="1"/>
            <a:r>
              <a:rPr lang="es-ES" b="1" dirty="0">
                <a:latin typeface="Montserrat" panose="02000505000000020004" pitchFamily="2" charset="0"/>
              </a:rPr>
              <a:t>Por contigüidad: </a:t>
            </a:r>
            <a:r>
              <a:rPr lang="es-ES" dirty="0">
                <a:latin typeface="Montserrat" panose="02000505000000020004" pitchFamily="2" charset="0"/>
              </a:rPr>
              <a:t>S. </a:t>
            </a:r>
            <a:r>
              <a:rPr lang="es-ES" dirty="0" err="1">
                <a:latin typeface="Montserrat" panose="02000505000000020004" pitchFamily="2" charset="0"/>
              </a:rPr>
              <a:t>aureus</a:t>
            </a:r>
            <a:r>
              <a:rPr lang="es-ES" dirty="0">
                <a:latin typeface="Montserrat" panose="02000505000000020004" pitchFamily="2" charset="0"/>
              </a:rPr>
              <a:t>, S. </a:t>
            </a:r>
            <a:r>
              <a:rPr lang="es-ES" dirty="0" err="1">
                <a:latin typeface="Montserrat" panose="02000505000000020004" pitchFamily="2" charset="0"/>
              </a:rPr>
              <a:t>epidermidis</a:t>
            </a:r>
            <a:r>
              <a:rPr lang="es-ES" dirty="0">
                <a:latin typeface="Montserrat" panose="02000505000000020004" pitchFamily="2" charset="0"/>
              </a:rPr>
              <a:t>, </a:t>
            </a:r>
            <a:r>
              <a:rPr lang="es-ES" dirty="0" err="1">
                <a:latin typeface="Montserrat" panose="02000505000000020004" pitchFamily="2" charset="0"/>
              </a:rPr>
              <a:t>streptococos</a:t>
            </a:r>
            <a:r>
              <a:rPr lang="es-ES" dirty="0">
                <a:latin typeface="Montserrat" panose="02000505000000020004" pitchFamily="2" charset="0"/>
              </a:rPr>
              <a:t>, enterococos. </a:t>
            </a:r>
          </a:p>
          <a:p>
            <a:pPr lvl="1"/>
            <a:r>
              <a:rPr lang="es-ES" dirty="0">
                <a:latin typeface="Montserrat" panose="02000505000000020004" pitchFamily="2" charset="0"/>
              </a:rPr>
              <a:t>MTB, </a:t>
            </a:r>
            <a:r>
              <a:rPr lang="es-ES" dirty="0" err="1">
                <a:latin typeface="Montserrat" panose="02000505000000020004" pitchFamily="2" charset="0"/>
              </a:rPr>
              <a:t>brucella</a:t>
            </a:r>
            <a:r>
              <a:rPr lang="es-ES" dirty="0">
                <a:latin typeface="Montserrat" panose="02000505000000020004" pitchFamily="2" charset="0"/>
              </a:rPr>
              <a:t>, Lyme, sífilis, micoplasma.</a:t>
            </a:r>
          </a:p>
          <a:p>
            <a:r>
              <a:rPr lang="es-ES" b="1" dirty="0">
                <a:latin typeface="Montserrat" panose="02000505000000020004" pitchFamily="2" charset="0"/>
              </a:rPr>
              <a:t>Virus:</a:t>
            </a:r>
          </a:p>
          <a:p>
            <a:pPr lvl="1"/>
            <a:r>
              <a:rPr lang="es-ES" dirty="0">
                <a:latin typeface="Montserrat" panose="02000505000000020004" pitchFamily="2" charset="0"/>
              </a:rPr>
              <a:t>Herpes, VZV, EBV, CMV, HHV-6-7, HIV, HTLV1.</a:t>
            </a:r>
          </a:p>
          <a:p>
            <a:pPr lvl="1"/>
            <a:r>
              <a:rPr lang="es-ES" dirty="0">
                <a:latin typeface="Montserrat" panose="02000505000000020004" pitchFamily="2" charset="0"/>
              </a:rPr>
              <a:t>Hepatitis C.</a:t>
            </a:r>
          </a:p>
          <a:p>
            <a:r>
              <a:rPr lang="es-ES" b="1" dirty="0">
                <a:latin typeface="Montserrat" panose="02000505000000020004" pitchFamily="2" charset="0"/>
              </a:rPr>
              <a:t>Hongos: </a:t>
            </a:r>
            <a:r>
              <a:rPr lang="es-ES" dirty="0" err="1">
                <a:latin typeface="Montserrat" panose="02000505000000020004" pitchFamily="2" charset="0"/>
              </a:rPr>
              <a:t>coccidioides</a:t>
            </a:r>
            <a:r>
              <a:rPr lang="es-ES" dirty="0">
                <a:latin typeface="Montserrat" panose="02000505000000020004" pitchFamily="2" charset="0"/>
              </a:rPr>
              <a:t>, histoplasma, aspergillus.</a:t>
            </a:r>
          </a:p>
          <a:p>
            <a:r>
              <a:rPr lang="es-ES" b="1" dirty="0">
                <a:latin typeface="Montserrat" panose="02000505000000020004" pitchFamily="2" charset="0"/>
              </a:rPr>
              <a:t>Parásitos:</a:t>
            </a:r>
            <a:r>
              <a:rPr lang="es-ES" dirty="0">
                <a:latin typeface="Montserrat" panose="02000505000000020004" pitchFamily="2" charset="0"/>
              </a:rPr>
              <a:t> malaria, toxoplasma, </a:t>
            </a:r>
            <a:r>
              <a:rPr lang="es-ES" dirty="0" err="1">
                <a:latin typeface="Montserrat" panose="02000505000000020004" pitchFamily="2" charset="0"/>
              </a:rPr>
              <a:t>schistosoma</a:t>
            </a:r>
            <a:r>
              <a:rPr lang="es-ES" dirty="0">
                <a:latin typeface="Montserrat" panose="02000505000000020004" pitchFamily="2" charset="0"/>
              </a:rPr>
              <a:t>. </a:t>
            </a:r>
            <a:endParaRPr lang="es-ES" b="1" dirty="0">
              <a:latin typeface="Montserrat" panose="02000505000000020004" pitchFamily="2" charset="0"/>
            </a:endParaRPr>
          </a:p>
          <a:p>
            <a:endParaRPr lang="es-ES" dirty="0">
              <a:latin typeface="Montserrat" panose="02000505000000020004" pitchFamily="2" charset="0"/>
            </a:endParaRPr>
          </a:p>
          <a:p>
            <a:pPr lvl="1" algn="just"/>
            <a:endParaRPr lang="es-ES" dirty="0"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087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4F10C-66B7-4FE6-BEAB-70480FED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27" y="-114102"/>
            <a:ext cx="5572579" cy="1449785"/>
          </a:xfrm>
        </p:spPr>
        <p:txBody>
          <a:bodyPr>
            <a:normAutofit/>
          </a:bodyPr>
          <a:lstStyle/>
          <a:p>
            <a:pPr algn="ctr"/>
            <a:r>
              <a:rPr lang="es-CO" b="0" dirty="0">
                <a:solidFill>
                  <a:srgbClr val="3BB0B0"/>
                </a:solidFill>
                <a:latin typeface="Montserrat" panose="02000505000000020004" pitchFamily="2" charset="0"/>
              </a:rPr>
              <a:t> Esclerosis múltiple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EB0E1EC-8167-4FB4-A7F2-F9A32E78A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413" y="1167897"/>
            <a:ext cx="6984179" cy="381158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dirty="0">
                <a:latin typeface="Montserrat" panose="02000505000000020004" pitchFamily="2" charset="0"/>
              </a:rPr>
              <a:t>Trastorno desmielinizante de origen autoinmune.</a:t>
            </a:r>
          </a:p>
          <a:p>
            <a:pPr algn="just"/>
            <a:r>
              <a:rPr lang="es-ES" dirty="0">
                <a:latin typeface="Montserrat" panose="02000505000000020004" pitchFamily="2" charset="0"/>
              </a:rPr>
              <a:t>Involucra a Linfocitos B y T.</a:t>
            </a:r>
          </a:p>
          <a:p>
            <a:pPr algn="just"/>
            <a:r>
              <a:rPr lang="es-ES" dirty="0" err="1">
                <a:latin typeface="Montserrat" panose="02000505000000020004" pitchFamily="2" charset="0"/>
              </a:rPr>
              <a:t>Acs</a:t>
            </a:r>
            <a:r>
              <a:rPr lang="es-ES" dirty="0">
                <a:latin typeface="Montserrat" panose="02000505000000020004" pitchFamily="2" charset="0"/>
              </a:rPr>
              <a:t> contra mielina y oligodendrocito.</a:t>
            </a:r>
          </a:p>
          <a:p>
            <a:pPr algn="just"/>
            <a:r>
              <a:rPr lang="es-ES" dirty="0">
                <a:latin typeface="Montserrat" panose="02000505000000020004" pitchFamily="2" charset="0"/>
              </a:rPr>
              <a:t>Más frecuente en caucásicos- europeos.</a:t>
            </a:r>
          </a:p>
          <a:p>
            <a:pPr algn="just"/>
            <a:r>
              <a:rPr lang="es-ES" b="1" dirty="0">
                <a:latin typeface="Montserrat" panose="02000505000000020004" pitchFamily="2" charset="0"/>
              </a:rPr>
              <a:t>Fenotipos:</a:t>
            </a:r>
          </a:p>
          <a:p>
            <a:pPr lvl="1" algn="just"/>
            <a:r>
              <a:rPr lang="es-ES" dirty="0">
                <a:latin typeface="Montserrat" panose="02000505000000020004" pitchFamily="2" charset="0"/>
              </a:rPr>
              <a:t>Remitente recurrente </a:t>
            </a:r>
          </a:p>
          <a:p>
            <a:pPr lvl="1" algn="just"/>
            <a:r>
              <a:rPr lang="es-ES" dirty="0">
                <a:latin typeface="Montserrat" panose="02000505000000020004" pitchFamily="2" charset="0"/>
              </a:rPr>
              <a:t>Primaria progresiva</a:t>
            </a:r>
          </a:p>
          <a:p>
            <a:pPr lvl="1" algn="just"/>
            <a:r>
              <a:rPr lang="es-ES" dirty="0">
                <a:latin typeface="Montserrat" panose="02000505000000020004" pitchFamily="2" charset="0"/>
              </a:rPr>
              <a:t>Secundaria progresiva   </a:t>
            </a:r>
          </a:p>
          <a:p>
            <a:pPr algn="just"/>
            <a:r>
              <a:rPr lang="es-ES" b="1" dirty="0">
                <a:latin typeface="Montserrat" panose="02000505000000020004" pitchFamily="2" charset="0"/>
              </a:rPr>
              <a:t>Características de mielitis: </a:t>
            </a:r>
          </a:p>
          <a:p>
            <a:pPr lvl="1" algn="just"/>
            <a:r>
              <a:rPr lang="es-ES" dirty="0">
                <a:latin typeface="Montserrat" panose="02000505000000020004" pitchFamily="2" charset="0"/>
              </a:rPr>
              <a:t>Segmento corto </a:t>
            </a:r>
          </a:p>
          <a:p>
            <a:pPr lvl="1" algn="just"/>
            <a:r>
              <a:rPr lang="es-ES" dirty="0">
                <a:latin typeface="Montserrat" panose="02000505000000020004" pitchFamily="2" charset="0"/>
              </a:rPr>
              <a:t>Asimétrica</a:t>
            </a:r>
          </a:p>
          <a:p>
            <a:pPr lvl="1" algn="just"/>
            <a:r>
              <a:rPr lang="es-ES" dirty="0">
                <a:latin typeface="Montserrat" panose="02000505000000020004" pitchFamily="2" charset="0"/>
              </a:rPr>
              <a:t>Cordones posteriores </a:t>
            </a:r>
          </a:p>
          <a:p>
            <a:pPr lvl="1" algn="just"/>
            <a:r>
              <a:rPr lang="es-ES" dirty="0">
                <a:latin typeface="Montserrat" panose="02000505000000020004" pitchFamily="2" charset="0"/>
              </a:rPr>
              <a:t>Cervical y torácica </a:t>
            </a:r>
          </a:p>
          <a:p>
            <a:pPr lvl="1" algn="just"/>
            <a:r>
              <a:rPr lang="es-ES" dirty="0">
                <a:latin typeface="Montserrat" panose="02000505000000020004" pitchFamily="2" charset="0"/>
              </a:rPr>
              <a:t>“Abrazo de la EM” y </a:t>
            </a:r>
            <a:r>
              <a:rPr lang="es-ES" dirty="0" err="1">
                <a:latin typeface="Montserrat" panose="02000505000000020004" pitchFamily="2" charset="0"/>
              </a:rPr>
              <a:t>Lhermitte</a:t>
            </a:r>
            <a:r>
              <a:rPr lang="es-ES" dirty="0">
                <a:latin typeface="Montserrat" panose="02000505000000020004" pitchFamily="2" charset="0"/>
              </a:rPr>
              <a:t> (1/3)</a:t>
            </a:r>
          </a:p>
          <a:p>
            <a:pPr lvl="1" algn="just"/>
            <a:endParaRPr lang="es-ES" dirty="0">
              <a:latin typeface="Montserrat" panose="02000505000000020004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0B8E08-895D-4FB8-8809-DA24F6F26F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576" y="1361628"/>
            <a:ext cx="3192925" cy="234802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7373872-7C0A-429C-BF99-7D58A3A574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594" y="5086034"/>
            <a:ext cx="2418812" cy="144978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6DEB5A7-03FB-4A8E-BA44-4908D2D73B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554" y="5086034"/>
            <a:ext cx="2267899" cy="14497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E7548A9-6BBE-4724-93C8-5E95C9E1DF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7601" y="5086033"/>
            <a:ext cx="2419508" cy="14497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884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55248F3-D02B-4CD3-8C79-BF758984F2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015" y="1097200"/>
            <a:ext cx="7366503" cy="46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67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4F10C-66B7-4FE6-BEAB-70480FED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6" y="204998"/>
            <a:ext cx="5690136" cy="1297877"/>
          </a:xfrm>
        </p:spPr>
        <p:txBody>
          <a:bodyPr>
            <a:normAutofit/>
          </a:bodyPr>
          <a:lstStyle/>
          <a:p>
            <a:r>
              <a:rPr lang="es-CO" b="0" dirty="0">
                <a:solidFill>
                  <a:srgbClr val="3BB0B0"/>
                </a:solidFill>
                <a:latin typeface="Montserrat" panose="02000505000000020004" pitchFamily="2" charset="0"/>
              </a:rPr>
              <a:t> Esclerosis múltiple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EB0E1EC-8167-4FB4-A7F2-F9A32E78A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2001" y="1685880"/>
            <a:ext cx="6991471" cy="4445913"/>
          </a:xfrm>
        </p:spPr>
        <p:txBody>
          <a:bodyPr>
            <a:normAutofit/>
          </a:bodyPr>
          <a:lstStyle/>
          <a:p>
            <a:r>
              <a:rPr lang="es-ES" b="1" dirty="0">
                <a:latin typeface="Montserrat" panose="02000505000000020004" pitchFamily="2" charset="0"/>
              </a:rPr>
              <a:t>Diagnóstico: </a:t>
            </a:r>
          </a:p>
          <a:p>
            <a:pPr lvl="1"/>
            <a:r>
              <a:rPr lang="es-ES" b="1" dirty="0">
                <a:latin typeface="Montserrat" panose="02000505000000020004" pitchFamily="2" charset="0"/>
              </a:rPr>
              <a:t>Criterios de Mc Donald 2017 </a:t>
            </a:r>
          </a:p>
          <a:p>
            <a:pPr lvl="2"/>
            <a:r>
              <a:rPr lang="es-ES" dirty="0">
                <a:latin typeface="Montserrat" panose="02000505000000020004" pitchFamily="2" charset="0"/>
              </a:rPr>
              <a:t>Diseminación en tiempo y espacio.</a:t>
            </a:r>
          </a:p>
          <a:p>
            <a:pPr lvl="1"/>
            <a:r>
              <a:rPr lang="es-ES" b="1" dirty="0">
                <a:latin typeface="Montserrat" panose="02000505000000020004" pitchFamily="2" charset="0"/>
              </a:rPr>
              <a:t>LCR: </a:t>
            </a:r>
            <a:r>
              <a:rPr lang="es-ES" dirty="0">
                <a:latin typeface="Montserrat" panose="02000505000000020004" pitchFamily="2" charset="0"/>
              </a:rPr>
              <a:t>hiperproteinoraquia, pleocitosis &lt; 50 </a:t>
            </a:r>
            <a:r>
              <a:rPr lang="es-ES" dirty="0" err="1">
                <a:latin typeface="Montserrat" panose="02000505000000020004" pitchFamily="2" charset="0"/>
              </a:rPr>
              <a:t>cel</a:t>
            </a:r>
            <a:r>
              <a:rPr lang="es-ES" dirty="0">
                <a:latin typeface="Montserrat" panose="02000505000000020004" pitchFamily="2" charset="0"/>
              </a:rPr>
              <a:t>, BOC positivas.</a:t>
            </a:r>
          </a:p>
          <a:p>
            <a:pPr lvl="1"/>
            <a:r>
              <a:rPr lang="es-ES" b="1" dirty="0">
                <a:latin typeface="Montserrat" panose="02000505000000020004" pitchFamily="2" charset="0"/>
              </a:rPr>
              <a:t>IRM cerebral contrastada de neuroeje</a:t>
            </a:r>
            <a:endParaRPr lang="es-ES" dirty="0">
              <a:latin typeface="Montserrat" panose="02000505000000020004" pitchFamily="2" charset="0"/>
            </a:endParaRPr>
          </a:p>
          <a:p>
            <a:pPr lvl="2"/>
            <a:r>
              <a:rPr lang="es-ES" dirty="0">
                <a:latin typeface="Montserrat" panose="02000505000000020004" pitchFamily="2" charset="0"/>
              </a:rPr>
              <a:t>Lesión medular obliga buscar en cerebro.</a:t>
            </a:r>
          </a:p>
          <a:p>
            <a:r>
              <a:rPr lang="es-ES" b="1" dirty="0">
                <a:latin typeface="Montserrat" panose="02000505000000020004" pitchFamily="2" charset="0"/>
              </a:rPr>
              <a:t>Tratamiento:</a:t>
            </a:r>
          </a:p>
          <a:p>
            <a:pPr lvl="1"/>
            <a:r>
              <a:rPr lang="es-ES" b="1" dirty="0">
                <a:latin typeface="Montserrat" panose="02000505000000020004" pitchFamily="2" charset="0"/>
              </a:rPr>
              <a:t>Agudo: </a:t>
            </a:r>
            <a:r>
              <a:rPr lang="es-ES" dirty="0">
                <a:latin typeface="Montserrat" panose="02000505000000020004" pitchFamily="2" charset="0"/>
              </a:rPr>
              <a:t>metilprednisolona – plasmaféresis.</a:t>
            </a:r>
          </a:p>
          <a:p>
            <a:pPr lvl="1"/>
            <a:r>
              <a:rPr lang="es-ES" b="1" dirty="0">
                <a:latin typeface="Montserrat" panose="02000505000000020004" pitchFamily="2" charset="0"/>
              </a:rPr>
              <a:t>Mantenimiento: </a:t>
            </a:r>
          </a:p>
          <a:p>
            <a:pPr lvl="2"/>
            <a:r>
              <a:rPr lang="es-ES" dirty="0">
                <a:latin typeface="Montserrat" panose="02000505000000020004" pitchFamily="2" charset="0"/>
              </a:rPr>
              <a:t>Inmunomoduladores</a:t>
            </a:r>
          </a:p>
          <a:p>
            <a:pPr lvl="2"/>
            <a:r>
              <a:rPr lang="es-ES" dirty="0">
                <a:latin typeface="Montserrat" panose="02000505000000020004" pitchFamily="2" charset="0"/>
              </a:rPr>
              <a:t>Ac monoclonales</a:t>
            </a:r>
          </a:p>
          <a:p>
            <a:pPr lvl="2"/>
            <a:r>
              <a:rPr lang="es-ES" dirty="0">
                <a:latin typeface="Montserrat" panose="02000505000000020004" pitchFamily="2" charset="0"/>
              </a:rPr>
              <a:t>Inmunosupresores</a:t>
            </a:r>
          </a:p>
          <a:p>
            <a:endParaRPr lang="es-ES" dirty="0">
              <a:latin typeface="Montserrat" panose="02000505000000020004" pitchFamily="2" charset="0"/>
            </a:endParaRPr>
          </a:p>
          <a:p>
            <a:pPr lvl="1"/>
            <a:endParaRPr lang="es-ES" dirty="0"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787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4F10C-66B7-4FE6-BEAB-70480FED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2" y="157369"/>
            <a:ext cx="3815543" cy="1765790"/>
          </a:xfrm>
        </p:spPr>
        <p:txBody>
          <a:bodyPr>
            <a:normAutofit/>
          </a:bodyPr>
          <a:lstStyle/>
          <a:p>
            <a:pPr algn="ctr"/>
            <a:r>
              <a:rPr lang="es-CO" b="0" dirty="0">
                <a:solidFill>
                  <a:srgbClr val="3BB0B0"/>
                </a:solidFill>
                <a:latin typeface="Montserrat" panose="02000505000000020004" pitchFamily="2" charset="0"/>
              </a:rPr>
              <a:t>Pregunta 2</a:t>
            </a:r>
          </a:p>
        </p:txBody>
      </p:sp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41235EF3-D71A-4DF8-BA10-27351A38C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510" y="1923159"/>
            <a:ext cx="6590922" cy="30116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ES" b="1" dirty="0">
                <a:solidFill>
                  <a:srgbClr val="0A2F4F"/>
                </a:solidFill>
                <a:latin typeface="Montserrat" panose="02000505000000020004" pitchFamily="2" charset="0"/>
              </a:rPr>
              <a:t>¿Cuál es la causa más común de mielopatía en un paciente por encima de 55 años?</a:t>
            </a:r>
          </a:p>
          <a:p>
            <a:pPr marL="0" indent="0">
              <a:lnSpc>
                <a:spcPct val="100000"/>
              </a:lnSpc>
              <a:buNone/>
            </a:pPr>
            <a:endParaRPr lang="es-ES" dirty="0">
              <a:solidFill>
                <a:srgbClr val="0A2F4F"/>
              </a:solidFill>
              <a:latin typeface="Montserrat" panose="02000505000000020004" pitchFamily="2" charset="0"/>
            </a:endParaRPr>
          </a:p>
          <a:p>
            <a:pPr marL="914389" lvl="1" indent="-457200">
              <a:lnSpc>
                <a:spcPct val="100000"/>
              </a:lnSpc>
              <a:buFont typeface="+mj-lt"/>
              <a:buAutoNum type="alphaUcPeriod"/>
            </a:pPr>
            <a:r>
              <a:rPr lang="es-ES" dirty="0">
                <a:solidFill>
                  <a:srgbClr val="0A2F4F"/>
                </a:solidFill>
                <a:latin typeface="Montserrat" panose="02000505000000020004" pitchFamily="2" charset="0"/>
              </a:rPr>
              <a:t>Espondilosis cervical </a:t>
            </a:r>
          </a:p>
          <a:p>
            <a:pPr marL="914389" lvl="1" indent="-457200">
              <a:lnSpc>
                <a:spcPct val="100000"/>
              </a:lnSpc>
              <a:buFont typeface="+mj-lt"/>
              <a:buAutoNum type="alphaUcPeriod"/>
            </a:pPr>
            <a:r>
              <a:rPr lang="es-ES" dirty="0">
                <a:solidFill>
                  <a:srgbClr val="0A2F4F"/>
                </a:solidFill>
                <a:latin typeface="Montserrat" panose="02000505000000020004" pitchFamily="2" charset="0"/>
              </a:rPr>
              <a:t>Deficiencia de cianocobalamina </a:t>
            </a:r>
            <a:br>
              <a:rPr lang="es-ES" dirty="0">
                <a:solidFill>
                  <a:srgbClr val="0A2F4F"/>
                </a:solidFill>
                <a:latin typeface="Montserrat" panose="02000505000000020004" pitchFamily="2" charset="0"/>
              </a:rPr>
            </a:br>
            <a:r>
              <a:rPr lang="es-ES" dirty="0">
                <a:solidFill>
                  <a:srgbClr val="0A2F4F"/>
                </a:solidFill>
                <a:latin typeface="Montserrat" panose="02000505000000020004" pitchFamily="2" charset="0"/>
              </a:rPr>
              <a:t>(vitamina B12)</a:t>
            </a:r>
          </a:p>
          <a:p>
            <a:pPr marL="914389" lvl="1" indent="-457200">
              <a:lnSpc>
                <a:spcPct val="100000"/>
              </a:lnSpc>
              <a:buFont typeface="+mj-lt"/>
              <a:buAutoNum type="alphaUcPeriod"/>
            </a:pPr>
            <a:r>
              <a:rPr lang="es-ES" dirty="0">
                <a:solidFill>
                  <a:srgbClr val="0A2F4F"/>
                </a:solidFill>
                <a:latin typeface="Montserrat" panose="02000505000000020004" pitchFamily="2" charset="0"/>
              </a:rPr>
              <a:t>Enfermedad vascular </a:t>
            </a:r>
          </a:p>
          <a:p>
            <a:pPr marL="914389" lvl="1" indent="-457200">
              <a:lnSpc>
                <a:spcPct val="100000"/>
              </a:lnSpc>
              <a:buFont typeface="+mj-lt"/>
              <a:buAutoNum type="alphaUcPeriod"/>
            </a:pPr>
            <a:r>
              <a:rPr lang="es-ES" dirty="0">
                <a:solidFill>
                  <a:srgbClr val="0A2F4F"/>
                </a:solidFill>
                <a:latin typeface="Montserrat" panose="02000505000000020004" pitchFamily="2" charset="0"/>
              </a:rPr>
              <a:t>Metástasis vertebral </a:t>
            </a:r>
            <a:endParaRPr lang="es-CO" dirty="0">
              <a:solidFill>
                <a:srgbClr val="0A2F4F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717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4F10C-66B7-4FE6-BEAB-70480FED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22" y="0"/>
            <a:ext cx="10475889" cy="1486922"/>
          </a:xfrm>
        </p:spPr>
        <p:txBody>
          <a:bodyPr>
            <a:normAutofit/>
          </a:bodyPr>
          <a:lstStyle/>
          <a:p>
            <a:r>
              <a:rPr lang="es-CO" b="0" dirty="0">
                <a:solidFill>
                  <a:srgbClr val="3BB0B0"/>
                </a:solidFill>
                <a:latin typeface="Montserrat" panose="02000505000000020004" pitchFamily="2" charset="0"/>
              </a:rPr>
              <a:t> </a:t>
            </a:r>
            <a:r>
              <a:rPr lang="es-CO" b="0" dirty="0" err="1">
                <a:solidFill>
                  <a:srgbClr val="3BB0B0"/>
                </a:solidFill>
                <a:latin typeface="Montserrat" panose="02000505000000020004" pitchFamily="2" charset="0"/>
              </a:rPr>
              <a:t>Neuromielitis</a:t>
            </a:r>
            <a:r>
              <a:rPr lang="es-CO" b="0" dirty="0">
                <a:solidFill>
                  <a:srgbClr val="3BB0B0"/>
                </a:solidFill>
                <a:latin typeface="Montserrat" panose="02000505000000020004" pitchFamily="2" charset="0"/>
              </a:rPr>
              <a:t> óptica (NMO-</a:t>
            </a:r>
            <a:r>
              <a:rPr lang="es-CO" b="0" dirty="0" err="1">
                <a:solidFill>
                  <a:srgbClr val="3BB0B0"/>
                </a:solidFill>
                <a:latin typeface="Montserrat" panose="02000505000000020004" pitchFamily="2" charset="0"/>
              </a:rPr>
              <a:t>Devic</a:t>
            </a:r>
            <a:r>
              <a:rPr lang="es-CO" b="0" dirty="0">
                <a:solidFill>
                  <a:srgbClr val="3BB0B0"/>
                </a:solidFill>
                <a:latin typeface="Montserrat" panose="02000505000000020004" pitchFamily="2" charset="0"/>
              </a:rPr>
              <a:t>)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EB0E1EC-8167-4FB4-A7F2-F9A32E78A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246" y="1820450"/>
            <a:ext cx="6497847" cy="4394057"/>
          </a:xfrm>
        </p:spPr>
        <p:txBody>
          <a:bodyPr>
            <a:normAutofit/>
          </a:bodyPr>
          <a:lstStyle/>
          <a:p>
            <a:r>
              <a:rPr lang="es-ES" dirty="0">
                <a:latin typeface="Montserrat" panose="02000505000000020004" pitchFamily="2" charset="0"/>
              </a:rPr>
              <a:t>Trastorno desmielinizante autoinmune.</a:t>
            </a:r>
          </a:p>
          <a:p>
            <a:r>
              <a:rPr lang="es-ES" dirty="0">
                <a:latin typeface="Montserrat" panose="02000505000000020004" pitchFamily="2" charset="0"/>
              </a:rPr>
              <a:t>Linfocito B – </a:t>
            </a:r>
            <a:r>
              <a:rPr lang="es-ES" dirty="0" err="1">
                <a:latin typeface="Montserrat" panose="02000505000000020004" pitchFamily="2" charset="0"/>
              </a:rPr>
              <a:t>Acs</a:t>
            </a:r>
            <a:r>
              <a:rPr lang="es-ES" dirty="0">
                <a:latin typeface="Montserrat" panose="02000505000000020004" pitchFamily="2" charset="0"/>
              </a:rPr>
              <a:t> IgG1 anti AQP-4 en el astrocito. </a:t>
            </a:r>
          </a:p>
          <a:p>
            <a:r>
              <a:rPr lang="es-ES" dirty="0">
                <a:latin typeface="Montserrat" panose="02000505000000020004" pitchFamily="2" charset="0"/>
              </a:rPr>
              <a:t>Más en latinos- asiáticos. </a:t>
            </a:r>
          </a:p>
          <a:p>
            <a:r>
              <a:rPr lang="es-ES" dirty="0">
                <a:latin typeface="Montserrat" panose="02000505000000020004" pitchFamily="2" charset="0"/>
              </a:rPr>
              <a:t>Curso recurrente- frecuentes recaídas. </a:t>
            </a:r>
          </a:p>
          <a:p>
            <a:r>
              <a:rPr lang="es-ES" dirty="0">
                <a:latin typeface="Montserrat" panose="02000505000000020004" pitchFamily="2" charset="0"/>
              </a:rPr>
              <a:t>Más discapacidad – más fulminante. </a:t>
            </a:r>
          </a:p>
          <a:p>
            <a:r>
              <a:rPr lang="es-ES" b="1" dirty="0">
                <a:latin typeface="Montserrat" panose="02000505000000020004" pitchFamily="2" charset="0"/>
              </a:rPr>
              <a:t>Características de la mielitis: </a:t>
            </a:r>
          </a:p>
          <a:p>
            <a:pPr lvl="1"/>
            <a:r>
              <a:rPr lang="es-ES" dirty="0">
                <a:latin typeface="Montserrat" panose="02000505000000020004" pitchFamily="2" charset="0"/>
              </a:rPr>
              <a:t>Longitudinalmente extensa</a:t>
            </a:r>
          </a:p>
          <a:p>
            <a:pPr lvl="1"/>
            <a:r>
              <a:rPr lang="es-ES" dirty="0">
                <a:latin typeface="Montserrat" panose="02000505000000020004" pitchFamily="2" charset="0"/>
              </a:rPr>
              <a:t>Transversa – </a:t>
            </a:r>
            <a:r>
              <a:rPr lang="es-ES" dirty="0" err="1">
                <a:latin typeface="Montserrat" panose="02000505000000020004" pitchFamily="2" charset="0"/>
              </a:rPr>
              <a:t>centromedular</a:t>
            </a:r>
            <a:r>
              <a:rPr lang="es-ES" dirty="0">
                <a:latin typeface="Montserrat" panose="02000505000000020004" pitchFamily="2" charset="0"/>
              </a:rPr>
              <a:t> </a:t>
            </a:r>
          </a:p>
          <a:p>
            <a:pPr lvl="1"/>
            <a:r>
              <a:rPr lang="es-ES" dirty="0">
                <a:latin typeface="Montserrat" panose="02000505000000020004" pitchFamily="2" charset="0"/>
              </a:rPr>
              <a:t>Hipo intratable ( compromiso bulbar) </a:t>
            </a:r>
          </a:p>
          <a:p>
            <a:pPr lvl="1"/>
            <a:r>
              <a:rPr lang="es-ES" dirty="0">
                <a:latin typeface="Montserrat" panose="02000505000000020004" pitchFamily="2" charset="0"/>
              </a:rPr>
              <a:t>Dolor radicular </a:t>
            </a:r>
          </a:p>
          <a:p>
            <a:pPr lvl="1"/>
            <a:r>
              <a:rPr lang="es-ES" dirty="0">
                <a:latin typeface="Montserrat" panose="02000505000000020004" pitchFamily="2" charset="0"/>
              </a:rPr>
              <a:t>Espasmos tónicos  </a:t>
            </a:r>
          </a:p>
          <a:p>
            <a:pPr lvl="1"/>
            <a:endParaRPr lang="es-ES" dirty="0">
              <a:latin typeface="Montserrat" panose="02000505000000020004" pitchFamily="2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7C6A325-B840-457D-86F1-AB564F0C23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449" y="1320505"/>
            <a:ext cx="3660848" cy="261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50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6D079C1-B555-40EB-A4FF-A9FF02CFC3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4349" y="633634"/>
            <a:ext cx="5699497" cy="463548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2559FEB-E560-4EF4-9B7F-2FCAC62100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52" y="638712"/>
            <a:ext cx="2713411" cy="24270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1DD4DE0-C98D-4704-9442-DB7F80C32CF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2134" y="633634"/>
            <a:ext cx="3076144" cy="241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09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4F10C-66B7-4FE6-BEAB-70480FED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62" y="224917"/>
            <a:ext cx="5979238" cy="1504295"/>
          </a:xfrm>
        </p:spPr>
        <p:txBody>
          <a:bodyPr>
            <a:normAutofit/>
          </a:bodyPr>
          <a:lstStyle/>
          <a:p>
            <a:pPr algn="ctr"/>
            <a:r>
              <a:rPr lang="es-CO" b="0" dirty="0">
                <a:solidFill>
                  <a:srgbClr val="3BB0B0"/>
                </a:solidFill>
                <a:latin typeface="Montserrat" panose="02000505000000020004" pitchFamily="2" charset="0"/>
              </a:rPr>
              <a:t>NMO: diagnóstico y tratamiento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EB0E1EC-8167-4FB4-A7F2-F9A32E78A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7291" y="2137559"/>
            <a:ext cx="6550733" cy="3458287"/>
          </a:xfrm>
        </p:spPr>
        <p:txBody>
          <a:bodyPr>
            <a:normAutofit/>
          </a:bodyPr>
          <a:lstStyle/>
          <a:p>
            <a:r>
              <a:rPr lang="es-ES" b="1" dirty="0">
                <a:latin typeface="Montserrat" panose="02000505000000020004" pitchFamily="2" charset="0"/>
              </a:rPr>
              <a:t>Diagnóstico: </a:t>
            </a:r>
          </a:p>
          <a:p>
            <a:pPr lvl="1"/>
            <a:r>
              <a:rPr lang="es-ES" dirty="0">
                <a:latin typeface="Montserrat" panose="02000505000000020004" pitchFamily="2" charset="0"/>
              </a:rPr>
              <a:t>Criterios para NMO-SD 2014.</a:t>
            </a:r>
          </a:p>
          <a:p>
            <a:pPr lvl="1"/>
            <a:r>
              <a:rPr lang="es-ES" b="1" dirty="0">
                <a:latin typeface="Montserrat" panose="02000505000000020004" pitchFamily="2" charset="0"/>
              </a:rPr>
              <a:t>LCR: </a:t>
            </a:r>
            <a:r>
              <a:rPr lang="es-ES" dirty="0">
                <a:latin typeface="Montserrat" panose="02000505000000020004" pitchFamily="2" charset="0"/>
              </a:rPr>
              <a:t>pleocitosis &gt; 50 </a:t>
            </a:r>
            <a:r>
              <a:rPr lang="es-ES" dirty="0" err="1">
                <a:latin typeface="Montserrat" panose="02000505000000020004" pitchFamily="2" charset="0"/>
              </a:rPr>
              <a:t>cel</a:t>
            </a:r>
            <a:r>
              <a:rPr lang="es-ES" dirty="0">
                <a:latin typeface="Montserrat" panose="02000505000000020004" pitchFamily="2" charset="0"/>
              </a:rPr>
              <a:t>, proteínas elevadas. </a:t>
            </a:r>
          </a:p>
          <a:p>
            <a:pPr lvl="1"/>
            <a:r>
              <a:rPr lang="es-ES" b="1" dirty="0">
                <a:latin typeface="Montserrat" panose="02000505000000020004" pitchFamily="2" charset="0"/>
              </a:rPr>
              <a:t>IgGAntiAQP4 (+) </a:t>
            </a:r>
            <a:r>
              <a:rPr lang="es-ES" dirty="0">
                <a:latin typeface="Montserrat" panose="02000505000000020004" pitchFamily="2" charset="0"/>
              </a:rPr>
              <a:t>en suero </a:t>
            </a:r>
          </a:p>
          <a:p>
            <a:pPr lvl="1"/>
            <a:r>
              <a:rPr lang="es-ES" b="1" dirty="0">
                <a:latin typeface="Montserrat" panose="02000505000000020004" pitchFamily="2" charset="0"/>
              </a:rPr>
              <a:t>IRM cerebral contrastada cérvico- torácica</a:t>
            </a:r>
          </a:p>
          <a:p>
            <a:r>
              <a:rPr lang="es-ES" b="1" dirty="0">
                <a:latin typeface="Montserrat" panose="02000505000000020004" pitchFamily="2" charset="0"/>
              </a:rPr>
              <a:t>Tratamiento: </a:t>
            </a:r>
          </a:p>
          <a:p>
            <a:pPr lvl="1"/>
            <a:r>
              <a:rPr lang="es-ES" b="1" dirty="0">
                <a:latin typeface="Montserrat" panose="02000505000000020004" pitchFamily="2" charset="0"/>
              </a:rPr>
              <a:t>Agudo: </a:t>
            </a:r>
            <a:r>
              <a:rPr lang="es-ES" dirty="0">
                <a:latin typeface="Montserrat" panose="02000505000000020004" pitchFamily="2" charset="0"/>
              </a:rPr>
              <a:t>metilprednisolona IV, plasmaféresis.</a:t>
            </a:r>
          </a:p>
          <a:p>
            <a:pPr lvl="1"/>
            <a:r>
              <a:rPr lang="es-ES" b="1" dirty="0">
                <a:latin typeface="Montserrat" panose="02000505000000020004" pitchFamily="2" charset="0"/>
              </a:rPr>
              <a:t>Mantenimiento: </a:t>
            </a:r>
            <a:r>
              <a:rPr lang="es-ES" dirty="0">
                <a:latin typeface="Montserrat" panose="02000505000000020004" pitchFamily="2" charset="0"/>
              </a:rPr>
              <a:t>azatioprina, </a:t>
            </a:r>
            <a:r>
              <a:rPr lang="es-ES" dirty="0" err="1">
                <a:latin typeface="Montserrat" panose="02000505000000020004" pitchFamily="2" charset="0"/>
              </a:rPr>
              <a:t>Rituximab</a:t>
            </a:r>
            <a:r>
              <a:rPr lang="es-ES" dirty="0">
                <a:latin typeface="Montserrat" panose="02000505000000020004" pitchFamily="2" charset="0"/>
              </a:rPr>
              <a:t>.</a:t>
            </a:r>
            <a:endParaRPr lang="es-ES" b="1" dirty="0">
              <a:latin typeface="Montserrat" panose="02000505000000020004" pitchFamily="2" charset="0"/>
            </a:endParaRPr>
          </a:p>
          <a:p>
            <a:pPr lvl="1"/>
            <a:endParaRPr lang="es-ES" b="1" dirty="0"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630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4F10C-66B7-4FE6-BEAB-70480FED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26" y="79792"/>
            <a:ext cx="7444222" cy="1785222"/>
          </a:xfrm>
        </p:spPr>
        <p:txBody>
          <a:bodyPr>
            <a:noAutofit/>
          </a:bodyPr>
          <a:lstStyle/>
          <a:p>
            <a:pPr algn="ctr"/>
            <a:r>
              <a:rPr lang="es-CO" b="0" dirty="0">
                <a:solidFill>
                  <a:srgbClr val="3BB0B0"/>
                </a:solidFill>
                <a:latin typeface="Montserrat" panose="02000505000000020004" pitchFamily="2" charset="0"/>
              </a:rPr>
              <a:t>Enfermedades autoinmunes sistémicas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EB0E1EC-8167-4FB4-A7F2-F9A32E78A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7073" y="2062983"/>
            <a:ext cx="6553790" cy="3722182"/>
          </a:xfrm>
        </p:spPr>
        <p:txBody>
          <a:bodyPr>
            <a:normAutofit/>
          </a:bodyPr>
          <a:lstStyle/>
          <a:p>
            <a:r>
              <a:rPr lang="es-ES" b="1" dirty="0">
                <a:latin typeface="Montserrat" panose="02000505000000020004" pitchFamily="2" charset="0"/>
              </a:rPr>
              <a:t>LES neuropsiquiátrico: </a:t>
            </a:r>
          </a:p>
          <a:p>
            <a:pPr lvl="1"/>
            <a:r>
              <a:rPr lang="es-ES" dirty="0">
                <a:latin typeface="Montserrat" panose="02000505000000020004" pitchFamily="2" charset="0"/>
              </a:rPr>
              <a:t>Mielopatía de sustancia gris – blanca </a:t>
            </a:r>
          </a:p>
          <a:p>
            <a:pPr lvl="1"/>
            <a:r>
              <a:rPr lang="es-ES" dirty="0">
                <a:latin typeface="Montserrat" panose="02000505000000020004" pitchFamily="2" charset="0"/>
              </a:rPr>
              <a:t>Asociada a SAF, NMOSD</a:t>
            </a:r>
          </a:p>
          <a:p>
            <a:r>
              <a:rPr lang="es-ES" b="1" dirty="0">
                <a:latin typeface="Montserrat" panose="02000505000000020004" pitchFamily="2" charset="0"/>
              </a:rPr>
              <a:t>Sarcoidosis: </a:t>
            </a:r>
          </a:p>
          <a:p>
            <a:pPr lvl="1"/>
            <a:r>
              <a:rPr lang="es-ES" dirty="0">
                <a:latin typeface="Montserrat" panose="02000505000000020004" pitchFamily="2" charset="0"/>
              </a:rPr>
              <a:t>Patrón en “tridente”</a:t>
            </a:r>
          </a:p>
          <a:p>
            <a:pPr lvl="1"/>
            <a:r>
              <a:rPr lang="es-ES" dirty="0" err="1">
                <a:latin typeface="Montserrat" panose="02000505000000020004" pitchFamily="2" charset="0"/>
              </a:rPr>
              <a:t>Leptomeningitis</a:t>
            </a:r>
            <a:r>
              <a:rPr lang="es-ES" dirty="0">
                <a:latin typeface="Montserrat" panose="02000505000000020004" pitchFamily="2" charset="0"/>
              </a:rPr>
              <a:t> </a:t>
            </a:r>
          </a:p>
          <a:p>
            <a:r>
              <a:rPr lang="es-ES" b="1" dirty="0">
                <a:latin typeface="Montserrat" panose="02000505000000020004" pitchFamily="2" charset="0"/>
              </a:rPr>
              <a:t>Sjögren: </a:t>
            </a:r>
          </a:p>
          <a:p>
            <a:pPr lvl="1"/>
            <a:r>
              <a:rPr lang="es-ES" dirty="0">
                <a:latin typeface="Montserrat" panose="02000505000000020004" pitchFamily="2" charset="0"/>
              </a:rPr>
              <a:t>Asociado a </a:t>
            </a:r>
            <a:r>
              <a:rPr lang="es-ES" dirty="0" err="1">
                <a:latin typeface="Montserrat" panose="02000505000000020004" pitchFamily="2" charset="0"/>
              </a:rPr>
              <a:t>ganglionopatía</a:t>
            </a:r>
            <a:r>
              <a:rPr lang="es-ES" dirty="0">
                <a:latin typeface="Montserrat" panose="02000505000000020004" pitchFamily="2" charset="0"/>
              </a:rPr>
              <a:t>. </a:t>
            </a:r>
          </a:p>
          <a:p>
            <a:r>
              <a:rPr lang="es-ES" b="1" dirty="0">
                <a:latin typeface="Montserrat" panose="02000505000000020004" pitchFamily="2" charset="0"/>
              </a:rPr>
              <a:t>Enfermedad </a:t>
            </a:r>
            <a:r>
              <a:rPr lang="es-ES" b="1" dirty="0"/>
              <a:t>de </a:t>
            </a:r>
            <a:r>
              <a:rPr lang="es-ES" b="1" dirty="0" err="1"/>
              <a:t>Behçet</a:t>
            </a:r>
            <a:endParaRPr lang="es-ES" dirty="0">
              <a:latin typeface="Montserrat" panose="02000505000000020004" pitchFamily="2" charset="0"/>
            </a:endParaRPr>
          </a:p>
          <a:p>
            <a:pPr lvl="1"/>
            <a:endParaRPr lang="es-ES" dirty="0"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312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4F10C-66B7-4FE6-BEAB-70480FED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83" y="221912"/>
            <a:ext cx="8144435" cy="857443"/>
          </a:xfrm>
        </p:spPr>
        <p:txBody>
          <a:bodyPr>
            <a:normAutofit/>
          </a:bodyPr>
          <a:lstStyle/>
          <a:p>
            <a:r>
              <a:rPr lang="es-CO" b="0" dirty="0">
                <a:solidFill>
                  <a:srgbClr val="3BB0B0"/>
                </a:solidFill>
                <a:latin typeface="Montserrat" panose="02000505000000020004" pitchFamily="2" charset="0"/>
              </a:rPr>
              <a:t> Tóxico - metabólica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EB0E1EC-8167-4FB4-A7F2-F9A32E78A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8726" y="1750515"/>
            <a:ext cx="5880651" cy="4028130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b="1" dirty="0">
                <a:latin typeface="Montserrat" panose="02000505000000020004" pitchFamily="2" charset="0"/>
              </a:rPr>
              <a:t>Deficiencia de vitamina B12</a:t>
            </a:r>
          </a:p>
          <a:p>
            <a:pPr lvl="1" algn="just"/>
            <a:r>
              <a:rPr lang="es-ES" dirty="0">
                <a:latin typeface="Montserrat" panose="02000505000000020004" pitchFamily="2" charset="0"/>
              </a:rPr>
              <a:t>Degeneración combinada subaguda.</a:t>
            </a:r>
          </a:p>
          <a:p>
            <a:pPr lvl="1" algn="just"/>
            <a:r>
              <a:rPr lang="es-ES" dirty="0">
                <a:latin typeface="Montserrat" panose="02000505000000020004" pitchFamily="2" charset="0"/>
              </a:rPr>
              <a:t>Principalmente en anemia perniciosa.</a:t>
            </a:r>
          </a:p>
          <a:p>
            <a:pPr lvl="1" algn="just"/>
            <a:r>
              <a:rPr lang="es-ES" dirty="0">
                <a:latin typeface="Montserrat" panose="02000505000000020004" pitchFamily="2" charset="0"/>
              </a:rPr>
              <a:t>Síndrome postero- lateral. </a:t>
            </a:r>
          </a:p>
          <a:p>
            <a:pPr lvl="1" algn="just"/>
            <a:r>
              <a:rPr lang="es-ES" dirty="0">
                <a:latin typeface="Montserrat" panose="02000505000000020004" pitchFamily="2" charset="0"/>
              </a:rPr>
              <a:t>Neuropatía asociada.</a:t>
            </a:r>
          </a:p>
          <a:p>
            <a:pPr algn="just"/>
            <a:r>
              <a:rPr lang="es-ES" b="1" dirty="0">
                <a:latin typeface="Montserrat" panose="02000505000000020004" pitchFamily="2" charset="0"/>
              </a:rPr>
              <a:t>Deficiencia de ácido fólico</a:t>
            </a:r>
          </a:p>
          <a:p>
            <a:pPr algn="just"/>
            <a:r>
              <a:rPr lang="es-ES" b="1" dirty="0">
                <a:latin typeface="Montserrat" panose="02000505000000020004" pitchFamily="2" charset="0"/>
              </a:rPr>
              <a:t>Deficiencia de cobre</a:t>
            </a:r>
          </a:p>
          <a:p>
            <a:pPr lvl="1" algn="just"/>
            <a:r>
              <a:rPr lang="es-ES" dirty="0">
                <a:latin typeface="Montserrat" panose="02000505000000020004" pitchFamily="2" charset="0"/>
              </a:rPr>
              <a:t>Bariátricos, malabsorción, celíaca.</a:t>
            </a:r>
          </a:p>
          <a:p>
            <a:pPr algn="just"/>
            <a:r>
              <a:rPr lang="es-ES" b="1" dirty="0">
                <a:latin typeface="Montserrat" panose="02000505000000020004" pitchFamily="2" charset="0"/>
              </a:rPr>
              <a:t>Deficiencia de vitamina E</a:t>
            </a:r>
          </a:p>
          <a:p>
            <a:pPr algn="just"/>
            <a:r>
              <a:rPr lang="es-ES" b="1" dirty="0">
                <a:latin typeface="Montserrat" panose="02000505000000020004" pitchFamily="2" charset="0"/>
              </a:rPr>
              <a:t>Heroína </a:t>
            </a:r>
          </a:p>
          <a:p>
            <a:pPr algn="just"/>
            <a:r>
              <a:rPr lang="es-ES" b="1" dirty="0">
                <a:latin typeface="Montserrat" panose="02000505000000020004" pitchFamily="2" charset="0"/>
              </a:rPr>
              <a:t>Radiación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0C70E1C-F667-4B21-A270-A057CB83C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190" y="1218095"/>
            <a:ext cx="3667433" cy="266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55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4F10C-66B7-4FE6-BEAB-70480FED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2" y="269078"/>
            <a:ext cx="3670688" cy="1279065"/>
          </a:xfrm>
        </p:spPr>
        <p:txBody>
          <a:bodyPr>
            <a:normAutofit/>
          </a:bodyPr>
          <a:lstStyle/>
          <a:p>
            <a:pPr algn="ctr"/>
            <a:r>
              <a:rPr lang="es-CO" b="0" dirty="0">
                <a:solidFill>
                  <a:srgbClr val="3BB0B0"/>
                </a:solidFill>
                <a:latin typeface="Montserrat" panose="02000505000000020004" pitchFamily="2" charset="0"/>
              </a:rPr>
              <a:t>Pregunta 1</a:t>
            </a:r>
          </a:p>
        </p:txBody>
      </p:sp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41235EF3-D71A-4DF8-BA10-27351A38C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924" y="1871945"/>
            <a:ext cx="7102083" cy="311411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ES" b="1" dirty="0">
                <a:solidFill>
                  <a:srgbClr val="0A2F4F"/>
                </a:solidFill>
                <a:latin typeface="Montserrat" panose="02000505000000020004" pitchFamily="2" charset="0"/>
              </a:rPr>
              <a:t>¿Cuál de las siguientes es la causa más común de infarto medular?</a:t>
            </a:r>
          </a:p>
          <a:p>
            <a:pPr marL="0" indent="0">
              <a:lnSpc>
                <a:spcPct val="100000"/>
              </a:lnSpc>
              <a:buNone/>
            </a:pPr>
            <a:endParaRPr lang="es-ES" dirty="0">
              <a:solidFill>
                <a:srgbClr val="0A2F4F"/>
              </a:solidFill>
              <a:latin typeface="Montserrat" panose="02000505000000020004" pitchFamily="2" charset="0"/>
            </a:endParaRPr>
          </a:p>
          <a:p>
            <a:pPr marL="971539" lvl="1" indent="-514350">
              <a:lnSpc>
                <a:spcPct val="100000"/>
              </a:lnSpc>
              <a:buFont typeface="+mj-lt"/>
              <a:buAutoNum type="alphaUcPeriod"/>
            </a:pPr>
            <a:r>
              <a:rPr lang="es-ES" dirty="0">
                <a:solidFill>
                  <a:srgbClr val="0A2F4F"/>
                </a:solidFill>
                <a:highlight>
                  <a:srgbClr val="00FF00"/>
                </a:highlight>
                <a:latin typeface="Montserrat" panose="02000505000000020004" pitchFamily="2" charset="0"/>
              </a:rPr>
              <a:t>Cirugía de aorta </a:t>
            </a:r>
          </a:p>
          <a:p>
            <a:pPr marL="971539" lvl="1" indent="-514350">
              <a:lnSpc>
                <a:spcPct val="100000"/>
              </a:lnSpc>
              <a:buFont typeface="+mj-lt"/>
              <a:buAutoNum type="alphaUcPeriod"/>
            </a:pPr>
            <a:r>
              <a:rPr lang="es-ES" dirty="0">
                <a:solidFill>
                  <a:srgbClr val="0A2F4F"/>
                </a:solidFill>
                <a:latin typeface="Montserrat" panose="02000505000000020004" pitchFamily="2" charset="0"/>
              </a:rPr>
              <a:t>Embolismo fibrocartilaginoso </a:t>
            </a:r>
          </a:p>
          <a:p>
            <a:pPr marL="971539" lvl="1" indent="-514350">
              <a:lnSpc>
                <a:spcPct val="100000"/>
              </a:lnSpc>
              <a:buFont typeface="+mj-lt"/>
              <a:buAutoNum type="alphaUcPeriod"/>
            </a:pPr>
            <a:r>
              <a:rPr lang="es-ES" dirty="0">
                <a:solidFill>
                  <a:srgbClr val="0A2F4F"/>
                </a:solidFill>
                <a:latin typeface="Montserrat" panose="02000505000000020004" pitchFamily="2" charset="0"/>
              </a:rPr>
              <a:t>Malformación arteriovenosa</a:t>
            </a:r>
          </a:p>
          <a:p>
            <a:pPr marL="971539" lvl="1" indent="-514350">
              <a:lnSpc>
                <a:spcPct val="100000"/>
              </a:lnSpc>
              <a:buFont typeface="+mj-lt"/>
              <a:buAutoNum type="alphaUcPeriod"/>
            </a:pPr>
            <a:r>
              <a:rPr lang="es-ES" dirty="0">
                <a:solidFill>
                  <a:srgbClr val="0A2F4F"/>
                </a:solidFill>
                <a:latin typeface="Montserrat" panose="02000505000000020004" pitchFamily="2" charset="0"/>
              </a:rPr>
              <a:t>Fístula espinal arteriovenosa dural </a:t>
            </a:r>
          </a:p>
          <a:p>
            <a:pPr marL="971539" lvl="1" indent="-514350">
              <a:lnSpc>
                <a:spcPct val="100000"/>
              </a:lnSpc>
              <a:buFont typeface="+mj-lt"/>
              <a:buAutoNum type="alphaUcPeriod"/>
            </a:pPr>
            <a:r>
              <a:rPr lang="es-ES" dirty="0">
                <a:solidFill>
                  <a:srgbClr val="0A2F4F"/>
                </a:solidFill>
                <a:latin typeface="Montserrat" panose="02000505000000020004" pitchFamily="2" charset="0"/>
              </a:rPr>
              <a:t>Vasculitis 		</a:t>
            </a:r>
            <a:r>
              <a:rPr lang="es-CO" dirty="0">
                <a:solidFill>
                  <a:srgbClr val="0A2F4F"/>
                </a:solidFill>
                <a:latin typeface="Montserrat" panose="02000505000000020004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es-CO" dirty="0">
              <a:solidFill>
                <a:srgbClr val="0A2F4F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4550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4F10C-66B7-4FE6-BEAB-70480FED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2" y="157369"/>
            <a:ext cx="3815543" cy="1765790"/>
          </a:xfrm>
        </p:spPr>
        <p:txBody>
          <a:bodyPr>
            <a:normAutofit/>
          </a:bodyPr>
          <a:lstStyle/>
          <a:p>
            <a:pPr algn="ctr"/>
            <a:r>
              <a:rPr lang="es-CO" b="0" dirty="0">
                <a:solidFill>
                  <a:srgbClr val="3BB0B0"/>
                </a:solidFill>
                <a:latin typeface="Montserrat" panose="02000505000000020004" pitchFamily="2" charset="0"/>
              </a:rPr>
              <a:t>Pregunta 2</a:t>
            </a:r>
          </a:p>
        </p:txBody>
      </p:sp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41235EF3-D71A-4DF8-BA10-27351A38C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510" y="1923159"/>
            <a:ext cx="6590922" cy="30116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ES" b="1" dirty="0">
                <a:solidFill>
                  <a:srgbClr val="0A2F4F"/>
                </a:solidFill>
                <a:latin typeface="Montserrat" panose="02000505000000020004" pitchFamily="2" charset="0"/>
              </a:rPr>
              <a:t>¿Cuál es la causa más común de mielopatía en un paciente por encima de 55 años?</a:t>
            </a:r>
          </a:p>
          <a:p>
            <a:pPr marL="0" indent="0">
              <a:lnSpc>
                <a:spcPct val="100000"/>
              </a:lnSpc>
              <a:buNone/>
            </a:pPr>
            <a:endParaRPr lang="es-ES" dirty="0">
              <a:solidFill>
                <a:srgbClr val="0A2F4F"/>
              </a:solidFill>
              <a:latin typeface="Montserrat" panose="02000505000000020004" pitchFamily="2" charset="0"/>
            </a:endParaRPr>
          </a:p>
          <a:p>
            <a:pPr marL="914389" lvl="1" indent="-457200">
              <a:lnSpc>
                <a:spcPct val="100000"/>
              </a:lnSpc>
              <a:buFont typeface="+mj-lt"/>
              <a:buAutoNum type="alphaUcPeriod"/>
            </a:pPr>
            <a:r>
              <a:rPr lang="es-ES" dirty="0">
                <a:solidFill>
                  <a:srgbClr val="0A2F4F"/>
                </a:solidFill>
                <a:highlight>
                  <a:srgbClr val="00FF00"/>
                </a:highlight>
                <a:latin typeface="Montserrat" panose="02000505000000020004" pitchFamily="2" charset="0"/>
              </a:rPr>
              <a:t>Espondilosis cervical </a:t>
            </a:r>
          </a:p>
          <a:p>
            <a:pPr marL="914389" lvl="1" indent="-457200">
              <a:lnSpc>
                <a:spcPct val="100000"/>
              </a:lnSpc>
              <a:buFont typeface="+mj-lt"/>
              <a:buAutoNum type="alphaUcPeriod"/>
            </a:pPr>
            <a:r>
              <a:rPr lang="es-ES" dirty="0">
                <a:solidFill>
                  <a:srgbClr val="0A2F4F"/>
                </a:solidFill>
                <a:latin typeface="Montserrat" panose="02000505000000020004" pitchFamily="2" charset="0"/>
              </a:rPr>
              <a:t>Deficiencia de cianocobalamina </a:t>
            </a:r>
            <a:br>
              <a:rPr lang="es-ES" dirty="0">
                <a:solidFill>
                  <a:srgbClr val="0A2F4F"/>
                </a:solidFill>
                <a:latin typeface="Montserrat" panose="02000505000000020004" pitchFamily="2" charset="0"/>
              </a:rPr>
            </a:br>
            <a:r>
              <a:rPr lang="es-ES" dirty="0">
                <a:solidFill>
                  <a:srgbClr val="0A2F4F"/>
                </a:solidFill>
                <a:latin typeface="Montserrat" panose="02000505000000020004" pitchFamily="2" charset="0"/>
              </a:rPr>
              <a:t>(vitamina B12)</a:t>
            </a:r>
          </a:p>
          <a:p>
            <a:pPr marL="914389" lvl="1" indent="-457200">
              <a:lnSpc>
                <a:spcPct val="100000"/>
              </a:lnSpc>
              <a:buFont typeface="+mj-lt"/>
              <a:buAutoNum type="alphaUcPeriod"/>
            </a:pPr>
            <a:r>
              <a:rPr lang="es-ES" dirty="0">
                <a:solidFill>
                  <a:srgbClr val="0A2F4F"/>
                </a:solidFill>
                <a:latin typeface="Montserrat" panose="02000505000000020004" pitchFamily="2" charset="0"/>
              </a:rPr>
              <a:t>Enfermedad vascular </a:t>
            </a:r>
          </a:p>
          <a:p>
            <a:pPr marL="914389" lvl="1" indent="-457200">
              <a:lnSpc>
                <a:spcPct val="100000"/>
              </a:lnSpc>
              <a:buFont typeface="+mj-lt"/>
              <a:buAutoNum type="alphaUcPeriod"/>
            </a:pPr>
            <a:r>
              <a:rPr lang="es-ES" dirty="0">
                <a:solidFill>
                  <a:srgbClr val="0A2F4F"/>
                </a:solidFill>
                <a:latin typeface="Montserrat" panose="02000505000000020004" pitchFamily="2" charset="0"/>
              </a:rPr>
              <a:t>Metástasis vertebral </a:t>
            </a:r>
            <a:endParaRPr lang="es-CO" dirty="0">
              <a:solidFill>
                <a:srgbClr val="0A2F4F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3171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4F10C-66B7-4FE6-BEAB-70480FED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99" y="425513"/>
            <a:ext cx="3899255" cy="1042992"/>
          </a:xfrm>
        </p:spPr>
        <p:txBody>
          <a:bodyPr>
            <a:normAutofit/>
          </a:bodyPr>
          <a:lstStyle/>
          <a:p>
            <a:pPr algn="ctr"/>
            <a:r>
              <a:rPr lang="es-CO" b="0" dirty="0">
                <a:solidFill>
                  <a:srgbClr val="3BB0B0"/>
                </a:solidFill>
                <a:latin typeface="Montserrat" panose="02000505000000020004" pitchFamily="2" charset="0"/>
              </a:rPr>
              <a:t>Pregunta 3</a:t>
            </a:r>
          </a:p>
        </p:txBody>
      </p:sp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41235EF3-D71A-4DF8-BA10-27351A38C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2190" y="1068525"/>
            <a:ext cx="6944139" cy="472094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s-CO" b="1" dirty="0">
                <a:solidFill>
                  <a:srgbClr val="0A2F4F"/>
                </a:solidFill>
                <a:latin typeface="Montserrat" panose="02000505000000020004" pitchFamily="2" charset="0"/>
              </a:rPr>
              <a:t>Un hombre de 56 años se presenta con debilidad de extremidades inferiores y entumecimiento que ha progresado en 3 días. Su IRM espinal muestra una lesión longitudinalmente extensa en T2 que realza con el contraste en T1. El LCR muestra una pleocitosis linfocítica. Se administran 5 días de esteroides IV sin respuesta. ¿Cuál de los siguientes tratamientos se deberían utilizar en este contexto?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s-CO" b="1" dirty="0">
              <a:solidFill>
                <a:srgbClr val="0A2F4F"/>
              </a:solidFill>
              <a:latin typeface="Montserrat" panose="02000505000000020004" pitchFamily="2" charset="0"/>
            </a:endParaRPr>
          </a:p>
          <a:p>
            <a:pPr marL="914389" lvl="1" indent="-457200">
              <a:lnSpc>
                <a:spcPct val="110000"/>
              </a:lnSpc>
              <a:buFont typeface="+mj-lt"/>
              <a:buAutoNum type="alphaUcPeriod"/>
            </a:pPr>
            <a:r>
              <a:rPr lang="es-CO" dirty="0">
                <a:solidFill>
                  <a:srgbClr val="0A2F4F"/>
                </a:solidFill>
                <a:latin typeface="Montserrat" panose="02000505000000020004" pitchFamily="2" charset="0"/>
              </a:rPr>
              <a:t>Ciclofosfamida </a:t>
            </a:r>
          </a:p>
          <a:p>
            <a:pPr marL="914389" lvl="1" indent="-457200">
              <a:lnSpc>
                <a:spcPct val="110000"/>
              </a:lnSpc>
              <a:buFont typeface="+mj-lt"/>
              <a:buAutoNum type="alphaUcPeriod"/>
            </a:pPr>
            <a:r>
              <a:rPr lang="es-CO" dirty="0">
                <a:solidFill>
                  <a:srgbClr val="0A2F4F"/>
                </a:solidFill>
                <a:latin typeface="Montserrat" panose="02000505000000020004" pitchFamily="2" charset="0"/>
              </a:rPr>
              <a:t>Inmunoglobulina IV </a:t>
            </a:r>
          </a:p>
          <a:p>
            <a:pPr marL="914389" lvl="1" indent="-457200">
              <a:lnSpc>
                <a:spcPct val="110000"/>
              </a:lnSpc>
              <a:buFont typeface="+mj-lt"/>
              <a:buAutoNum type="alphaUcPeriod"/>
            </a:pPr>
            <a:r>
              <a:rPr lang="es-CO" dirty="0">
                <a:solidFill>
                  <a:srgbClr val="0A2F4F"/>
                </a:solidFill>
                <a:latin typeface="Montserrat" panose="02000505000000020004" pitchFamily="2" charset="0"/>
              </a:rPr>
              <a:t>Metotrexato </a:t>
            </a:r>
          </a:p>
          <a:p>
            <a:pPr marL="914389" lvl="1" indent="-457200">
              <a:lnSpc>
                <a:spcPct val="110000"/>
              </a:lnSpc>
              <a:buFont typeface="+mj-lt"/>
              <a:buAutoNum type="alphaUcPeriod"/>
            </a:pPr>
            <a:r>
              <a:rPr lang="es-CO" dirty="0">
                <a:solidFill>
                  <a:srgbClr val="0A2F4F"/>
                </a:solidFill>
                <a:highlight>
                  <a:srgbClr val="00FF00"/>
                </a:highlight>
                <a:latin typeface="Montserrat" panose="02000505000000020004" pitchFamily="2" charset="0"/>
              </a:rPr>
              <a:t>Terapia de  recambio plasmático </a:t>
            </a:r>
          </a:p>
          <a:p>
            <a:pPr marL="914389" lvl="1" indent="-457200">
              <a:lnSpc>
                <a:spcPct val="110000"/>
              </a:lnSpc>
              <a:buFont typeface="+mj-lt"/>
              <a:buAutoNum type="alphaUcPeriod"/>
            </a:pPr>
            <a:r>
              <a:rPr lang="es-CO" dirty="0">
                <a:solidFill>
                  <a:srgbClr val="0A2F4F"/>
                </a:solidFill>
                <a:latin typeface="Montserrat" panose="02000505000000020004" pitchFamily="2" charset="0"/>
              </a:rPr>
              <a:t>Rituximab</a:t>
            </a:r>
          </a:p>
        </p:txBody>
      </p:sp>
    </p:spTree>
    <p:extLst>
      <p:ext uri="{BB962C8B-B14F-4D97-AF65-F5344CB8AC3E}">
        <p14:creationId xmlns:p14="http://schemas.microsoft.com/office/powerpoint/2010/main" val="39873328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C8D8E9-5792-4113-884C-1C5360318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731" y="1489564"/>
            <a:ext cx="7614358" cy="2082297"/>
          </a:xfrm>
        </p:spPr>
        <p:txBody>
          <a:bodyPr>
            <a:normAutofit/>
          </a:bodyPr>
          <a:lstStyle/>
          <a:p>
            <a:pPr algn="ctr"/>
            <a:r>
              <a:rPr lang="es-CO" sz="9600" b="0" dirty="0">
                <a:solidFill>
                  <a:srgbClr val="3BB0B0"/>
                </a:solidFill>
                <a:latin typeface="Montserrat" panose="02000505000000020004" pitchFamily="2" charset="0"/>
              </a:rPr>
              <a:t>¡Gracias!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CDADD9-FCE2-42F3-B5BE-B5B339A98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0876" y="3567402"/>
            <a:ext cx="3918068" cy="1525239"/>
          </a:xfrm>
        </p:spPr>
        <p:txBody>
          <a:bodyPr>
            <a:normAutofit/>
          </a:bodyPr>
          <a:lstStyle/>
          <a:p>
            <a:pPr algn="ctr"/>
            <a:r>
              <a:rPr lang="es-CO" sz="2000" dirty="0">
                <a:solidFill>
                  <a:srgbClr val="0B2F50"/>
                </a:solidFill>
                <a:latin typeface="Montserrat" panose="02000505000000020004" pitchFamily="2" charset="0"/>
              </a:rPr>
              <a:t>Rafael Bernal Cobo </a:t>
            </a:r>
          </a:p>
          <a:p>
            <a:pPr algn="ctr"/>
            <a:r>
              <a:rPr lang="es-CO" sz="2000" dirty="0">
                <a:solidFill>
                  <a:srgbClr val="0B2F50"/>
                </a:solidFill>
                <a:latin typeface="Montserrat" panose="02000505000000020004" pitchFamily="2" charset="0"/>
                <a:hlinkClick r:id="rId3"/>
              </a:rPr>
              <a:t>rbernal01@gmail.com</a:t>
            </a:r>
            <a:r>
              <a:rPr lang="es-CO" sz="2000" dirty="0">
                <a:solidFill>
                  <a:srgbClr val="0B2F50"/>
                </a:solidFill>
                <a:latin typeface="Montserrat" panose="0200050500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7484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4F10C-66B7-4FE6-BEAB-70480FED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99" y="425513"/>
            <a:ext cx="3899255" cy="1042992"/>
          </a:xfrm>
        </p:spPr>
        <p:txBody>
          <a:bodyPr>
            <a:normAutofit/>
          </a:bodyPr>
          <a:lstStyle/>
          <a:p>
            <a:pPr algn="ctr"/>
            <a:r>
              <a:rPr lang="es-CO" b="0" dirty="0">
                <a:solidFill>
                  <a:srgbClr val="3BB0B0"/>
                </a:solidFill>
                <a:latin typeface="Montserrat" panose="02000505000000020004" pitchFamily="2" charset="0"/>
              </a:rPr>
              <a:t>Pregunta 3</a:t>
            </a:r>
          </a:p>
        </p:txBody>
      </p:sp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41235EF3-D71A-4DF8-BA10-27351A38C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2190" y="1068525"/>
            <a:ext cx="6944139" cy="4720949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s-CO" b="1" dirty="0">
                <a:solidFill>
                  <a:srgbClr val="0A2F4F"/>
                </a:solidFill>
                <a:latin typeface="Montserrat" panose="02000505000000020004" pitchFamily="2" charset="0"/>
              </a:rPr>
              <a:t>Un hombre de 56 años se presenta con debilidad de extremidades inferiores y entumecimiento que ha progresado en 3 días. Su IRM espinal muestra una lesión longitudinalmente extensa en T2 que realza con el contraste en T1. El LCR muestra una pleocitosis linfocítica. Se administran 5 días de esteroides IV sin respuesta. ¿Cuál de los siguientes tratamientos se deberían utilizar en este contexto?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s-CO" b="1" dirty="0">
              <a:solidFill>
                <a:srgbClr val="0A2F4F"/>
              </a:solidFill>
              <a:latin typeface="Montserrat" panose="02000505000000020004" pitchFamily="2" charset="0"/>
            </a:endParaRPr>
          </a:p>
          <a:p>
            <a:pPr marL="914389" lvl="1" indent="-457200">
              <a:lnSpc>
                <a:spcPct val="110000"/>
              </a:lnSpc>
              <a:buFont typeface="+mj-lt"/>
              <a:buAutoNum type="alphaUcPeriod"/>
            </a:pPr>
            <a:r>
              <a:rPr lang="es-CO" dirty="0">
                <a:solidFill>
                  <a:srgbClr val="0A2F4F"/>
                </a:solidFill>
                <a:latin typeface="Montserrat" panose="02000505000000020004" pitchFamily="2" charset="0"/>
              </a:rPr>
              <a:t>Ciclofosfamida </a:t>
            </a:r>
          </a:p>
          <a:p>
            <a:pPr marL="914389" lvl="1" indent="-457200">
              <a:lnSpc>
                <a:spcPct val="110000"/>
              </a:lnSpc>
              <a:buFont typeface="+mj-lt"/>
              <a:buAutoNum type="alphaUcPeriod"/>
            </a:pPr>
            <a:r>
              <a:rPr lang="es-CO" dirty="0">
                <a:solidFill>
                  <a:srgbClr val="0A2F4F"/>
                </a:solidFill>
                <a:latin typeface="Montserrat" panose="02000505000000020004" pitchFamily="2" charset="0"/>
              </a:rPr>
              <a:t>Inmunoglobulina IV </a:t>
            </a:r>
          </a:p>
          <a:p>
            <a:pPr marL="914389" lvl="1" indent="-457200">
              <a:lnSpc>
                <a:spcPct val="110000"/>
              </a:lnSpc>
              <a:buFont typeface="+mj-lt"/>
              <a:buAutoNum type="alphaUcPeriod"/>
            </a:pPr>
            <a:r>
              <a:rPr lang="es-CO" dirty="0">
                <a:solidFill>
                  <a:srgbClr val="0A2F4F"/>
                </a:solidFill>
                <a:latin typeface="Montserrat" panose="02000505000000020004" pitchFamily="2" charset="0"/>
              </a:rPr>
              <a:t>Metotrexato </a:t>
            </a:r>
          </a:p>
          <a:p>
            <a:pPr marL="914389" lvl="1" indent="-457200">
              <a:lnSpc>
                <a:spcPct val="110000"/>
              </a:lnSpc>
              <a:buFont typeface="+mj-lt"/>
              <a:buAutoNum type="alphaUcPeriod"/>
            </a:pPr>
            <a:r>
              <a:rPr lang="es-CO" dirty="0">
                <a:solidFill>
                  <a:srgbClr val="0A2F4F"/>
                </a:solidFill>
                <a:latin typeface="Montserrat" panose="02000505000000020004" pitchFamily="2" charset="0"/>
              </a:rPr>
              <a:t>Terapia de  recambio plasmático </a:t>
            </a:r>
          </a:p>
          <a:p>
            <a:pPr marL="914389" lvl="1" indent="-457200">
              <a:lnSpc>
                <a:spcPct val="110000"/>
              </a:lnSpc>
              <a:buFont typeface="+mj-lt"/>
              <a:buAutoNum type="alphaUcPeriod"/>
            </a:pPr>
            <a:r>
              <a:rPr lang="es-CO" dirty="0">
                <a:solidFill>
                  <a:srgbClr val="0A2F4F"/>
                </a:solidFill>
                <a:latin typeface="Montserrat" panose="02000505000000020004" pitchFamily="2" charset="0"/>
              </a:rPr>
              <a:t>Rituximab</a:t>
            </a:r>
          </a:p>
        </p:txBody>
      </p:sp>
    </p:spTree>
    <p:extLst>
      <p:ext uri="{BB962C8B-B14F-4D97-AF65-F5344CB8AC3E}">
        <p14:creationId xmlns:p14="http://schemas.microsoft.com/office/powerpoint/2010/main" val="3509627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C45CEEC-5332-4BFD-97BF-37E7B0751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68" y="1570788"/>
            <a:ext cx="10515600" cy="1957801"/>
          </a:xfrm>
        </p:spPr>
        <p:txBody>
          <a:bodyPr/>
          <a:lstStyle/>
          <a:p>
            <a:pPr algn="ctr"/>
            <a:r>
              <a:rPr lang="es-ES" b="0" dirty="0"/>
              <a:t>Anatomía básica de la médula espinal </a:t>
            </a:r>
          </a:p>
        </p:txBody>
      </p:sp>
    </p:spTree>
    <p:extLst>
      <p:ext uri="{BB962C8B-B14F-4D97-AF65-F5344CB8AC3E}">
        <p14:creationId xmlns:p14="http://schemas.microsoft.com/office/powerpoint/2010/main" val="3930051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EDA9E00-80B6-41D8-8972-F90B1AB5FA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7287" y="343658"/>
            <a:ext cx="4844159" cy="617641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004FC4F-2618-4850-B638-B75817E68A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63" y="236693"/>
            <a:ext cx="6026119" cy="271055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6BF8576-75FB-461D-8963-D4F0CE3870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63" y="236693"/>
            <a:ext cx="5253318" cy="357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4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4F10C-66B7-4FE6-BEAB-70480FED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86" y="260668"/>
            <a:ext cx="8144435" cy="1284892"/>
          </a:xfrm>
        </p:spPr>
        <p:txBody>
          <a:bodyPr>
            <a:noAutofit/>
          </a:bodyPr>
          <a:lstStyle/>
          <a:p>
            <a:pPr algn="ctr"/>
            <a:r>
              <a:rPr lang="es-CO" b="0" dirty="0">
                <a:solidFill>
                  <a:srgbClr val="3BB0B0"/>
                </a:solidFill>
                <a:latin typeface="Montserrat" panose="02000505000000020004" pitchFamily="2" charset="0"/>
              </a:rPr>
              <a:t>División práctica de la sustancia blanca medular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58957D7-26BD-40F1-A5EB-E020CA256B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654" y="1993765"/>
            <a:ext cx="4960054" cy="3909095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A9FDA67C-3B40-414A-B5CC-16E20FEEDF7D}"/>
              </a:ext>
            </a:extLst>
          </p:cNvPr>
          <p:cNvSpPr/>
          <p:nvPr/>
        </p:nvSpPr>
        <p:spPr>
          <a:xfrm>
            <a:off x="5615540" y="2057793"/>
            <a:ext cx="2856531" cy="61141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Montserrat" panose="02000505000000020004" pitchFamily="2" charset="0"/>
              </a:rPr>
              <a:t>Tractos dorsales o cordones posteriores </a:t>
            </a: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637065C5-CF16-4EE4-8552-1B9BC156923D}"/>
              </a:ext>
            </a:extLst>
          </p:cNvPr>
          <p:cNvSpPr/>
          <p:nvPr/>
        </p:nvSpPr>
        <p:spPr>
          <a:xfrm>
            <a:off x="7804626" y="3050789"/>
            <a:ext cx="1203948" cy="1177965"/>
          </a:xfrm>
          <a:custGeom>
            <a:avLst/>
            <a:gdLst>
              <a:gd name="connsiteX0" fmla="*/ 529686 w 1246863"/>
              <a:gd name="connsiteY0" fmla="*/ 39310 h 1204722"/>
              <a:gd name="connsiteX1" fmla="*/ 529686 w 1246863"/>
              <a:gd name="connsiteY1" fmla="*/ 39310 h 1204722"/>
              <a:gd name="connsiteX2" fmla="*/ 475898 w 1246863"/>
              <a:gd name="connsiteY2" fmla="*/ 102063 h 1204722"/>
              <a:gd name="connsiteX3" fmla="*/ 422110 w 1246863"/>
              <a:gd name="connsiteY3" fmla="*/ 146886 h 1204722"/>
              <a:gd name="connsiteX4" fmla="*/ 413145 w 1246863"/>
              <a:gd name="connsiteY4" fmla="*/ 173780 h 1204722"/>
              <a:gd name="connsiteX5" fmla="*/ 395215 w 1246863"/>
              <a:gd name="connsiteY5" fmla="*/ 236533 h 1204722"/>
              <a:gd name="connsiteX6" fmla="*/ 350392 w 1246863"/>
              <a:gd name="connsiteY6" fmla="*/ 290322 h 1204722"/>
              <a:gd name="connsiteX7" fmla="*/ 332463 w 1246863"/>
              <a:gd name="connsiteY7" fmla="*/ 317216 h 1204722"/>
              <a:gd name="connsiteX8" fmla="*/ 305568 w 1246863"/>
              <a:gd name="connsiteY8" fmla="*/ 344110 h 1204722"/>
              <a:gd name="connsiteX9" fmla="*/ 287639 w 1246863"/>
              <a:gd name="connsiteY9" fmla="*/ 371004 h 1204722"/>
              <a:gd name="connsiteX10" fmla="*/ 260745 w 1246863"/>
              <a:gd name="connsiteY10" fmla="*/ 388933 h 1204722"/>
              <a:gd name="connsiteX11" fmla="*/ 224886 w 1246863"/>
              <a:gd name="connsiteY11" fmla="*/ 433757 h 1204722"/>
              <a:gd name="connsiteX12" fmla="*/ 189027 w 1246863"/>
              <a:gd name="connsiteY12" fmla="*/ 442722 h 1204722"/>
              <a:gd name="connsiteX13" fmla="*/ 162133 w 1246863"/>
              <a:gd name="connsiteY13" fmla="*/ 505474 h 1204722"/>
              <a:gd name="connsiteX14" fmla="*/ 144204 w 1246863"/>
              <a:gd name="connsiteY14" fmla="*/ 523404 h 1204722"/>
              <a:gd name="connsiteX15" fmla="*/ 117310 w 1246863"/>
              <a:gd name="connsiteY15" fmla="*/ 577192 h 1204722"/>
              <a:gd name="connsiteX16" fmla="*/ 108345 w 1246863"/>
              <a:gd name="connsiteY16" fmla="*/ 604086 h 1204722"/>
              <a:gd name="connsiteX17" fmla="*/ 63521 w 1246863"/>
              <a:gd name="connsiteY17" fmla="*/ 648910 h 1204722"/>
              <a:gd name="connsiteX18" fmla="*/ 9733 w 1246863"/>
              <a:gd name="connsiteY18" fmla="*/ 693733 h 1204722"/>
              <a:gd name="connsiteX19" fmla="*/ 768 w 1246863"/>
              <a:gd name="connsiteY19" fmla="*/ 720627 h 1204722"/>
              <a:gd name="connsiteX20" fmla="*/ 27663 w 1246863"/>
              <a:gd name="connsiteY20" fmla="*/ 738557 h 1204722"/>
              <a:gd name="connsiteX21" fmla="*/ 117310 w 1246863"/>
              <a:gd name="connsiteY21" fmla="*/ 819239 h 1204722"/>
              <a:gd name="connsiteX22" fmla="*/ 144204 w 1246863"/>
              <a:gd name="connsiteY22" fmla="*/ 828204 h 1204722"/>
              <a:gd name="connsiteX23" fmla="*/ 162133 w 1246863"/>
              <a:gd name="connsiteY23" fmla="*/ 864063 h 1204722"/>
              <a:gd name="connsiteX24" fmla="*/ 189027 w 1246863"/>
              <a:gd name="connsiteY24" fmla="*/ 881992 h 1204722"/>
              <a:gd name="connsiteX25" fmla="*/ 206957 w 1246863"/>
              <a:gd name="connsiteY25" fmla="*/ 899922 h 1204722"/>
              <a:gd name="connsiteX26" fmla="*/ 260745 w 1246863"/>
              <a:gd name="connsiteY26" fmla="*/ 953710 h 1204722"/>
              <a:gd name="connsiteX27" fmla="*/ 278674 w 1246863"/>
              <a:gd name="connsiteY27" fmla="*/ 1007498 h 1204722"/>
              <a:gd name="connsiteX28" fmla="*/ 296604 w 1246863"/>
              <a:gd name="connsiteY28" fmla="*/ 1025427 h 1204722"/>
              <a:gd name="connsiteX29" fmla="*/ 314533 w 1246863"/>
              <a:gd name="connsiteY29" fmla="*/ 1052322 h 1204722"/>
              <a:gd name="connsiteX30" fmla="*/ 341427 w 1246863"/>
              <a:gd name="connsiteY30" fmla="*/ 1070251 h 1204722"/>
              <a:gd name="connsiteX31" fmla="*/ 377286 w 1246863"/>
              <a:gd name="connsiteY31" fmla="*/ 1133004 h 1204722"/>
              <a:gd name="connsiteX32" fmla="*/ 422110 w 1246863"/>
              <a:gd name="connsiteY32" fmla="*/ 1177827 h 1204722"/>
              <a:gd name="connsiteX33" fmla="*/ 457968 w 1246863"/>
              <a:gd name="connsiteY33" fmla="*/ 1186792 h 1204722"/>
              <a:gd name="connsiteX34" fmla="*/ 556580 w 1246863"/>
              <a:gd name="connsiteY34" fmla="*/ 1204722 h 1204722"/>
              <a:gd name="connsiteX35" fmla="*/ 673121 w 1246863"/>
              <a:gd name="connsiteY35" fmla="*/ 1195757 h 1204722"/>
              <a:gd name="connsiteX36" fmla="*/ 700015 w 1246863"/>
              <a:gd name="connsiteY36" fmla="*/ 1186792 h 1204722"/>
              <a:gd name="connsiteX37" fmla="*/ 708980 w 1246863"/>
              <a:gd name="connsiteY37" fmla="*/ 1159898 h 1204722"/>
              <a:gd name="connsiteX38" fmla="*/ 771733 w 1246863"/>
              <a:gd name="connsiteY38" fmla="*/ 1115074 h 1204722"/>
              <a:gd name="connsiteX39" fmla="*/ 789663 w 1246863"/>
              <a:gd name="connsiteY39" fmla="*/ 1088180 h 1204722"/>
              <a:gd name="connsiteX40" fmla="*/ 843451 w 1246863"/>
              <a:gd name="connsiteY40" fmla="*/ 1061286 h 1204722"/>
              <a:gd name="connsiteX41" fmla="*/ 1219968 w 1246863"/>
              <a:gd name="connsiteY41" fmla="*/ 1061286 h 1204722"/>
              <a:gd name="connsiteX42" fmla="*/ 1246863 w 1246863"/>
              <a:gd name="connsiteY42" fmla="*/ 648910 h 1204722"/>
              <a:gd name="connsiteX43" fmla="*/ 1166180 w 1246863"/>
              <a:gd name="connsiteY43" fmla="*/ 595122 h 1204722"/>
              <a:gd name="connsiteX44" fmla="*/ 1148251 w 1246863"/>
              <a:gd name="connsiteY44" fmla="*/ 568227 h 1204722"/>
              <a:gd name="connsiteX45" fmla="*/ 1121357 w 1246863"/>
              <a:gd name="connsiteY45" fmla="*/ 487545 h 1204722"/>
              <a:gd name="connsiteX46" fmla="*/ 1103427 w 1246863"/>
              <a:gd name="connsiteY46" fmla="*/ 344110 h 1204722"/>
              <a:gd name="connsiteX47" fmla="*/ 1058604 w 1246863"/>
              <a:gd name="connsiteY47" fmla="*/ 299286 h 1204722"/>
              <a:gd name="connsiteX48" fmla="*/ 1031710 w 1246863"/>
              <a:gd name="connsiteY48" fmla="*/ 263427 h 1204722"/>
              <a:gd name="connsiteX49" fmla="*/ 968957 w 1246863"/>
              <a:gd name="connsiteY49" fmla="*/ 200674 h 1204722"/>
              <a:gd name="connsiteX50" fmla="*/ 951027 w 1246863"/>
              <a:gd name="connsiteY50" fmla="*/ 182745 h 1204722"/>
              <a:gd name="connsiteX51" fmla="*/ 933098 w 1246863"/>
              <a:gd name="connsiteY51" fmla="*/ 155851 h 1204722"/>
              <a:gd name="connsiteX52" fmla="*/ 897239 w 1246863"/>
              <a:gd name="connsiteY52" fmla="*/ 119992 h 1204722"/>
              <a:gd name="connsiteX53" fmla="*/ 870345 w 1246863"/>
              <a:gd name="connsiteY53" fmla="*/ 84133 h 1204722"/>
              <a:gd name="connsiteX54" fmla="*/ 816557 w 1246863"/>
              <a:gd name="connsiteY54" fmla="*/ 66204 h 1204722"/>
              <a:gd name="connsiteX55" fmla="*/ 789663 w 1246863"/>
              <a:gd name="connsiteY55" fmla="*/ 57239 h 1204722"/>
              <a:gd name="connsiteX56" fmla="*/ 762768 w 1246863"/>
              <a:gd name="connsiteY56" fmla="*/ 21380 h 1204722"/>
              <a:gd name="connsiteX57" fmla="*/ 565545 w 1246863"/>
              <a:gd name="connsiteY57" fmla="*/ 3451 h 1204722"/>
              <a:gd name="connsiteX58" fmla="*/ 529686 w 1246863"/>
              <a:gd name="connsiteY58" fmla="*/ 39310 h 120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46863" h="1204722">
                <a:moveTo>
                  <a:pt x="529686" y="39310"/>
                </a:moveTo>
                <a:lnTo>
                  <a:pt x="529686" y="39310"/>
                </a:lnTo>
                <a:cubicBezTo>
                  <a:pt x="511757" y="60228"/>
                  <a:pt x="496376" y="83633"/>
                  <a:pt x="475898" y="102063"/>
                </a:cubicBezTo>
                <a:cubicBezTo>
                  <a:pt x="428145" y="145041"/>
                  <a:pt x="449272" y="92562"/>
                  <a:pt x="422110" y="146886"/>
                </a:cubicBezTo>
                <a:cubicBezTo>
                  <a:pt x="417884" y="155338"/>
                  <a:pt x="415741" y="164694"/>
                  <a:pt x="413145" y="173780"/>
                </a:cubicBezTo>
                <a:cubicBezTo>
                  <a:pt x="409315" y="187186"/>
                  <a:pt x="402381" y="222202"/>
                  <a:pt x="395215" y="236533"/>
                </a:cubicBezTo>
                <a:cubicBezTo>
                  <a:pt x="378522" y="269919"/>
                  <a:pt x="375175" y="260582"/>
                  <a:pt x="350392" y="290322"/>
                </a:cubicBezTo>
                <a:cubicBezTo>
                  <a:pt x="343495" y="298599"/>
                  <a:pt x="339360" y="308939"/>
                  <a:pt x="332463" y="317216"/>
                </a:cubicBezTo>
                <a:cubicBezTo>
                  <a:pt x="324347" y="326956"/>
                  <a:pt x="313684" y="334370"/>
                  <a:pt x="305568" y="344110"/>
                </a:cubicBezTo>
                <a:cubicBezTo>
                  <a:pt x="298671" y="352387"/>
                  <a:pt x="295257" y="363386"/>
                  <a:pt x="287639" y="371004"/>
                </a:cubicBezTo>
                <a:cubicBezTo>
                  <a:pt x="280021" y="378622"/>
                  <a:pt x="269710" y="382957"/>
                  <a:pt x="260745" y="388933"/>
                </a:cubicBezTo>
                <a:cubicBezTo>
                  <a:pt x="254412" y="398432"/>
                  <a:pt x="237658" y="427371"/>
                  <a:pt x="224886" y="433757"/>
                </a:cubicBezTo>
                <a:cubicBezTo>
                  <a:pt x="213866" y="439267"/>
                  <a:pt x="200980" y="439734"/>
                  <a:pt x="189027" y="442722"/>
                </a:cubicBezTo>
                <a:cubicBezTo>
                  <a:pt x="181058" y="466632"/>
                  <a:pt x="176906" y="483314"/>
                  <a:pt x="162133" y="505474"/>
                </a:cubicBezTo>
                <a:cubicBezTo>
                  <a:pt x="157445" y="512507"/>
                  <a:pt x="150180" y="517427"/>
                  <a:pt x="144204" y="523404"/>
                </a:cubicBezTo>
                <a:cubicBezTo>
                  <a:pt x="121670" y="591003"/>
                  <a:pt x="152067" y="507679"/>
                  <a:pt x="117310" y="577192"/>
                </a:cubicBezTo>
                <a:cubicBezTo>
                  <a:pt x="113084" y="585644"/>
                  <a:pt x="114015" y="596526"/>
                  <a:pt x="108345" y="604086"/>
                </a:cubicBezTo>
                <a:cubicBezTo>
                  <a:pt x="95667" y="620990"/>
                  <a:pt x="78462" y="633969"/>
                  <a:pt x="63521" y="648910"/>
                </a:cubicBezTo>
                <a:cubicBezTo>
                  <a:pt x="29009" y="683422"/>
                  <a:pt x="47176" y="668772"/>
                  <a:pt x="9733" y="693733"/>
                </a:cubicBezTo>
                <a:cubicBezTo>
                  <a:pt x="6745" y="702698"/>
                  <a:pt x="-2742" y="711853"/>
                  <a:pt x="768" y="720627"/>
                </a:cubicBezTo>
                <a:cubicBezTo>
                  <a:pt x="4770" y="730631"/>
                  <a:pt x="19610" y="731399"/>
                  <a:pt x="27663" y="738557"/>
                </a:cubicBezTo>
                <a:cubicBezTo>
                  <a:pt x="60948" y="768144"/>
                  <a:pt x="79473" y="797618"/>
                  <a:pt x="117310" y="819239"/>
                </a:cubicBezTo>
                <a:cubicBezTo>
                  <a:pt x="125515" y="823927"/>
                  <a:pt x="135239" y="825216"/>
                  <a:pt x="144204" y="828204"/>
                </a:cubicBezTo>
                <a:cubicBezTo>
                  <a:pt x="150180" y="840157"/>
                  <a:pt x="153578" y="853797"/>
                  <a:pt x="162133" y="864063"/>
                </a:cubicBezTo>
                <a:cubicBezTo>
                  <a:pt x="169030" y="872340"/>
                  <a:pt x="180614" y="875261"/>
                  <a:pt x="189027" y="881992"/>
                </a:cubicBezTo>
                <a:cubicBezTo>
                  <a:pt x="195627" y="887272"/>
                  <a:pt x="201677" y="893322"/>
                  <a:pt x="206957" y="899922"/>
                </a:cubicBezTo>
                <a:cubicBezTo>
                  <a:pt x="246283" y="949080"/>
                  <a:pt x="198087" y="906717"/>
                  <a:pt x="260745" y="953710"/>
                </a:cubicBezTo>
                <a:cubicBezTo>
                  <a:pt x="266721" y="971639"/>
                  <a:pt x="265310" y="994135"/>
                  <a:pt x="278674" y="1007498"/>
                </a:cubicBezTo>
                <a:cubicBezTo>
                  <a:pt x="284651" y="1013474"/>
                  <a:pt x="291324" y="1018827"/>
                  <a:pt x="296604" y="1025427"/>
                </a:cubicBezTo>
                <a:cubicBezTo>
                  <a:pt x="303335" y="1033840"/>
                  <a:pt x="306914" y="1044703"/>
                  <a:pt x="314533" y="1052322"/>
                </a:cubicBezTo>
                <a:cubicBezTo>
                  <a:pt x="322151" y="1059941"/>
                  <a:pt x="332462" y="1064275"/>
                  <a:pt x="341427" y="1070251"/>
                </a:cubicBezTo>
                <a:cubicBezTo>
                  <a:pt x="355939" y="1128297"/>
                  <a:pt x="339136" y="1087224"/>
                  <a:pt x="377286" y="1133004"/>
                </a:cubicBezTo>
                <a:cubicBezTo>
                  <a:pt x="399423" y="1159568"/>
                  <a:pt x="388019" y="1163217"/>
                  <a:pt x="422110" y="1177827"/>
                </a:cubicBezTo>
                <a:cubicBezTo>
                  <a:pt x="433434" y="1182680"/>
                  <a:pt x="445887" y="1184376"/>
                  <a:pt x="457968" y="1186792"/>
                </a:cubicBezTo>
                <a:cubicBezTo>
                  <a:pt x="490729" y="1193344"/>
                  <a:pt x="523709" y="1198745"/>
                  <a:pt x="556580" y="1204722"/>
                </a:cubicBezTo>
                <a:cubicBezTo>
                  <a:pt x="595427" y="1201734"/>
                  <a:pt x="634460" y="1200590"/>
                  <a:pt x="673121" y="1195757"/>
                </a:cubicBezTo>
                <a:cubicBezTo>
                  <a:pt x="682498" y="1194585"/>
                  <a:pt x="693333" y="1193474"/>
                  <a:pt x="700015" y="1186792"/>
                </a:cubicBezTo>
                <a:cubicBezTo>
                  <a:pt x="706697" y="1180110"/>
                  <a:pt x="703487" y="1167587"/>
                  <a:pt x="708980" y="1159898"/>
                </a:cubicBezTo>
                <a:cubicBezTo>
                  <a:pt x="735568" y="1122675"/>
                  <a:pt x="737720" y="1126412"/>
                  <a:pt x="771733" y="1115074"/>
                </a:cubicBezTo>
                <a:cubicBezTo>
                  <a:pt x="777710" y="1106109"/>
                  <a:pt x="782044" y="1095799"/>
                  <a:pt x="789663" y="1088180"/>
                </a:cubicBezTo>
                <a:cubicBezTo>
                  <a:pt x="807041" y="1070802"/>
                  <a:pt x="821578" y="1068577"/>
                  <a:pt x="843451" y="1061286"/>
                </a:cubicBezTo>
                <a:cubicBezTo>
                  <a:pt x="1222955" y="1070322"/>
                  <a:pt x="1219968" y="1195792"/>
                  <a:pt x="1219968" y="1061286"/>
                </a:cubicBezTo>
                <a:lnTo>
                  <a:pt x="1246863" y="648910"/>
                </a:lnTo>
                <a:cubicBezTo>
                  <a:pt x="1137971" y="608076"/>
                  <a:pt x="1193703" y="650169"/>
                  <a:pt x="1166180" y="595122"/>
                </a:cubicBezTo>
                <a:cubicBezTo>
                  <a:pt x="1161362" y="585485"/>
                  <a:pt x="1152395" y="578173"/>
                  <a:pt x="1148251" y="568227"/>
                </a:cubicBezTo>
                <a:cubicBezTo>
                  <a:pt x="1137348" y="542059"/>
                  <a:pt x="1121357" y="487545"/>
                  <a:pt x="1121357" y="487545"/>
                </a:cubicBezTo>
                <a:cubicBezTo>
                  <a:pt x="1120277" y="474588"/>
                  <a:pt x="1118069" y="378275"/>
                  <a:pt x="1103427" y="344110"/>
                </a:cubicBezTo>
                <a:cubicBezTo>
                  <a:pt x="1085498" y="302275"/>
                  <a:pt x="1088486" y="329169"/>
                  <a:pt x="1058604" y="299286"/>
                </a:cubicBezTo>
                <a:cubicBezTo>
                  <a:pt x="1048039" y="288721"/>
                  <a:pt x="1041761" y="274483"/>
                  <a:pt x="1031710" y="263427"/>
                </a:cubicBezTo>
                <a:cubicBezTo>
                  <a:pt x="1011811" y="241538"/>
                  <a:pt x="989875" y="221592"/>
                  <a:pt x="968957" y="200674"/>
                </a:cubicBezTo>
                <a:cubicBezTo>
                  <a:pt x="962980" y="194698"/>
                  <a:pt x="955715" y="189778"/>
                  <a:pt x="951027" y="182745"/>
                </a:cubicBezTo>
                <a:cubicBezTo>
                  <a:pt x="945051" y="173780"/>
                  <a:pt x="940110" y="164031"/>
                  <a:pt x="933098" y="155851"/>
                </a:cubicBezTo>
                <a:cubicBezTo>
                  <a:pt x="922097" y="143016"/>
                  <a:pt x="907381" y="133515"/>
                  <a:pt x="897239" y="119992"/>
                </a:cubicBezTo>
                <a:cubicBezTo>
                  <a:pt x="888274" y="108039"/>
                  <a:pt x="882777" y="92421"/>
                  <a:pt x="870345" y="84133"/>
                </a:cubicBezTo>
                <a:cubicBezTo>
                  <a:pt x="854620" y="73650"/>
                  <a:pt x="834486" y="72180"/>
                  <a:pt x="816557" y="66204"/>
                </a:cubicBezTo>
                <a:lnTo>
                  <a:pt x="789663" y="57239"/>
                </a:lnTo>
                <a:cubicBezTo>
                  <a:pt x="780698" y="45286"/>
                  <a:pt x="775200" y="29668"/>
                  <a:pt x="762768" y="21380"/>
                </a:cubicBezTo>
                <a:cubicBezTo>
                  <a:pt x="713195" y="-11668"/>
                  <a:pt x="602467" y="3451"/>
                  <a:pt x="565545" y="3451"/>
                </a:cubicBezTo>
                <a:lnTo>
                  <a:pt x="529686" y="3931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8D14DFAB-766B-42F7-AE00-FD6C39E6449B}"/>
              </a:ext>
            </a:extLst>
          </p:cNvPr>
          <p:cNvSpPr/>
          <p:nvPr/>
        </p:nvSpPr>
        <p:spPr>
          <a:xfrm>
            <a:off x="8784656" y="2536630"/>
            <a:ext cx="2856531" cy="61141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Montserrat" panose="02000505000000020004" pitchFamily="2" charset="0"/>
              </a:rPr>
              <a:t>Tractos laterales posteriores o dorsolaterales </a:t>
            </a: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BFA9760C-268D-479C-84F1-CA0EB3F7C6E0}"/>
              </a:ext>
            </a:extLst>
          </p:cNvPr>
          <p:cNvSpPr/>
          <p:nvPr/>
        </p:nvSpPr>
        <p:spPr>
          <a:xfrm>
            <a:off x="7852252" y="4172512"/>
            <a:ext cx="1134425" cy="799967"/>
          </a:xfrm>
          <a:custGeom>
            <a:avLst/>
            <a:gdLst>
              <a:gd name="connsiteX0" fmla="*/ 591969 w 1174862"/>
              <a:gd name="connsiteY0" fmla="*/ 98612 h 818138"/>
              <a:gd name="connsiteX1" fmla="*/ 591969 w 1174862"/>
              <a:gd name="connsiteY1" fmla="*/ 98612 h 818138"/>
              <a:gd name="connsiteX2" fmla="*/ 565075 w 1174862"/>
              <a:gd name="connsiteY2" fmla="*/ 251012 h 818138"/>
              <a:gd name="connsiteX3" fmla="*/ 547145 w 1174862"/>
              <a:gd name="connsiteY3" fmla="*/ 268941 h 818138"/>
              <a:gd name="connsiteX4" fmla="*/ 511287 w 1174862"/>
              <a:gd name="connsiteY4" fmla="*/ 331694 h 818138"/>
              <a:gd name="connsiteX5" fmla="*/ 484393 w 1174862"/>
              <a:gd name="connsiteY5" fmla="*/ 349623 h 818138"/>
              <a:gd name="connsiteX6" fmla="*/ 358887 w 1174862"/>
              <a:gd name="connsiteY6" fmla="*/ 340659 h 818138"/>
              <a:gd name="connsiteX7" fmla="*/ 340957 w 1174862"/>
              <a:gd name="connsiteY7" fmla="*/ 322729 h 818138"/>
              <a:gd name="connsiteX8" fmla="*/ 296134 w 1174862"/>
              <a:gd name="connsiteY8" fmla="*/ 259976 h 818138"/>
              <a:gd name="connsiteX9" fmla="*/ 161663 w 1174862"/>
              <a:gd name="connsiteY9" fmla="*/ 268941 h 818138"/>
              <a:gd name="connsiteX10" fmla="*/ 143734 w 1174862"/>
              <a:gd name="connsiteY10" fmla="*/ 322729 h 818138"/>
              <a:gd name="connsiteX11" fmla="*/ 125804 w 1174862"/>
              <a:gd name="connsiteY11" fmla="*/ 349623 h 818138"/>
              <a:gd name="connsiteX12" fmla="*/ 89945 w 1174862"/>
              <a:gd name="connsiteY12" fmla="*/ 385482 h 818138"/>
              <a:gd name="connsiteX13" fmla="*/ 72016 w 1174862"/>
              <a:gd name="connsiteY13" fmla="*/ 403412 h 818138"/>
              <a:gd name="connsiteX14" fmla="*/ 45122 w 1174862"/>
              <a:gd name="connsiteY14" fmla="*/ 430306 h 818138"/>
              <a:gd name="connsiteX15" fmla="*/ 18228 w 1174862"/>
              <a:gd name="connsiteY15" fmla="*/ 528918 h 818138"/>
              <a:gd name="connsiteX16" fmla="*/ 9263 w 1174862"/>
              <a:gd name="connsiteY16" fmla="*/ 582706 h 818138"/>
              <a:gd name="connsiteX17" fmla="*/ 298 w 1174862"/>
              <a:gd name="connsiteY17" fmla="*/ 779929 h 818138"/>
              <a:gd name="connsiteX18" fmla="*/ 9263 w 1174862"/>
              <a:gd name="connsiteY18" fmla="*/ 815788 h 818138"/>
              <a:gd name="connsiteX19" fmla="*/ 89945 w 1174862"/>
              <a:gd name="connsiteY19" fmla="*/ 806823 h 818138"/>
              <a:gd name="connsiteX20" fmla="*/ 116840 w 1174862"/>
              <a:gd name="connsiteY20" fmla="*/ 797859 h 818138"/>
              <a:gd name="connsiteX21" fmla="*/ 197522 w 1174862"/>
              <a:gd name="connsiteY21" fmla="*/ 753035 h 818138"/>
              <a:gd name="connsiteX22" fmla="*/ 233381 w 1174862"/>
              <a:gd name="connsiteY22" fmla="*/ 744070 h 818138"/>
              <a:gd name="connsiteX23" fmla="*/ 412675 w 1174862"/>
              <a:gd name="connsiteY23" fmla="*/ 708212 h 818138"/>
              <a:gd name="connsiteX24" fmla="*/ 547145 w 1174862"/>
              <a:gd name="connsiteY24" fmla="*/ 681318 h 818138"/>
              <a:gd name="connsiteX25" fmla="*/ 574040 w 1174862"/>
              <a:gd name="connsiteY25" fmla="*/ 672353 h 818138"/>
              <a:gd name="connsiteX26" fmla="*/ 591969 w 1174862"/>
              <a:gd name="connsiteY26" fmla="*/ 654423 h 818138"/>
              <a:gd name="connsiteX27" fmla="*/ 645757 w 1174862"/>
              <a:gd name="connsiteY27" fmla="*/ 645459 h 818138"/>
              <a:gd name="connsiteX28" fmla="*/ 672651 w 1174862"/>
              <a:gd name="connsiteY28" fmla="*/ 636494 h 818138"/>
              <a:gd name="connsiteX29" fmla="*/ 744369 w 1174862"/>
              <a:gd name="connsiteY29" fmla="*/ 618565 h 818138"/>
              <a:gd name="connsiteX30" fmla="*/ 762298 w 1174862"/>
              <a:gd name="connsiteY30" fmla="*/ 600635 h 818138"/>
              <a:gd name="connsiteX31" fmla="*/ 789193 w 1174862"/>
              <a:gd name="connsiteY31" fmla="*/ 591670 h 818138"/>
              <a:gd name="connsiteX32" fmla="*/ 869875 w 1174862"/>
              <a:gd name="connsiteY32" fmla="*/ 555812 h 818138"/>
              <a:gd name="connsiteX33" fmla="*/ 941593 w 1174862"/>
              <a:gd name="connsiteY33" fmla="*/ 510988 h 818138"/>
              <a:gd name="connsiteX34" fmla="*/ 1004345 w 1174862"/>
              <a:gd name="connsiteY34" fmla="*/ 448235 h 818138"/>
              <a:gd name="connsiteX35" fmla="*/ 1040204 w 1174862"/>
              <a:gd name="connsiteY35" fmla="*/ 394447 h 818138"/>
              <a:gd name="connsiteX36" fmla="*/ 1058134 w 1174862"/>
              <a:gd name="connsiteY36" fmla="*/ 340659 h 818138"/>
              <a:gd name="connsiteX37" fmla="*/ 1076063 w 1174862"/>
              <a:gd name="connsiteY37" fmla="*/ 215153 h 818138"/>
              <a:gd name="connsiteX38" fmla="*/ 1085028 w 1174862"/>
              <a:gd name="connsiteY38" fmla="*/ 143435 h 818138"/>
              <a:gd name="connsiteX39" fmla="*/ 1120887 w 1174862"/>
              <a:gd name="connsiteY39" fmla="*/ 98612 h 818138"/>
              <a:gd name="connsiteX40" fmla="*/ 1129851 w 1174862"/>
              <a:gd name="connsiteY40" fmla="*/ 71718 h 818138"/>
              <a:gd name="connsiteX41" fmla="*/ 1156745 w 1174862"/>
              <a:gd name="connsiteY41" fmla="*/ 53788 h 818138"/>
              <a:gd name="connsiteX42" fmla="*/ 1174675 w 1174862"/>
              <a:gd name="connsiteY42" fmla="*/ 8965 h 818138"/>
              <a:gd name="connsiteX43" fmla="*/ 1165710 w 1174862"/>
              <a:gd name="connsiteY43" fmla="*/ 0 h 818138"/>
              <a:gd name="connsiteX44" fmla="*/ 1165710 w 1174862"/>
              <a:gd name="connsiteY44" fmla="*/ 0 h 81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74862" h="818138">
                <a:moveTo>
                  <a:pt x="591969" y="98612"/>
                </a:moveTo>
                <a:lnTo>
                  <a:pt x="591969" y="98612"/>
                </a:lnTo>
                <a:cubicBezTo>
                  <a:pt x="590369" y="113010"/>
                  <a:pt x="580381" y="235706"/>
                  <a:pt x="565075" y="251012"/>
                </a:cubicBezTo>
                <a:lnTo>
                  <a:pt x="547145" y="268941"/>
                </a:lnTo>
                <a:cubicBezTo>
                  <a:pt x="540114" y="283003"/>
                  <a:pt x="523958" y="319023"/>
                  <a:pt x="511287" y="331694"/>
                </a:cubicBezTo>
                <a:cubicBezTo>
                  <a:pt x="503669" y="339312"/>
                  <a:pt x="493358" y="343647"/>
                  <a:pt x="484393" y="349623"/>
                </a:cubicBezTo>
                <a:cubicBezTo>
                  <a:pt x="442558" y="346635"/>
                  <a:pt x="400111" y="348388"/>
                  <a:pt x="358887" y="340659"/>
                </a:cubicBezTo>
                <a:cubicBezTo>
                  <a:pt x="350579" y="339101"/>
                  <a:pt x="346368" y="329222"/>
                  <a:pt x="340957" y="322729"/>
                </a:cubicBezTo>
                <a:cubicBezTo>
                  <a:pt x="322424" y="300490"/>
                  <a:pt x="311660" y="283265"/>
                  <a:pt x="296134" y="259976"/>
                </a:cubicBezTo>
                <a:cubicBezTo>
                  <a:pt x="251310" y="262964"/>
                  <a:pt x="203202" y="251836"/>
                  <a:pt x="161663" y="268941"/>
                </a:cubicBezTo>
                <a:cubicBezTo>
                  <a:pt x="144187" y="276137"/>
                  <a:pt x="154218" y="307004"/>
                  <a:pt x="143734" y="322729"/>
                </a:cubicBezTo>
                <a:cubicBezTo>
                  <a:pt x="137757" y="331694"/>
                  <a:pt x="132816" y="341443"/>
                  <a:pt x="125804" y="349623"/>
                </a:cubicBezTo>
                <a:cubicBezTo>
                  <a:pt x="114803" y="362457"/>
                  <a:pt x="101898" y="373529"/>
                  <a:pt x="89945" y="385482"/>
                </a:cubicBezTo>
                <a:lnTo>
                  <a:pt x="72016" y="403412"/>
                </a:lnTo>
                <a:lnTo>
                  <a:pt x="45122" y="430306"/>
                </a:lnTo>
                <a:cubicBezTo>
                  <a:pt x="33533" y="465071"/>
                  <a:pt x="24970" y="488467"/>
                  <a:pt x="18228" y="528918"/>
                </a:cubicBezTo>
                <a:lnTo>
                  <a:pt x="9263" y="582706"/>
                </a:lnTo>
                <a:cubicBezTo>
                  <a:pt x="6275" y="648447"/>
                  <a:pt x="298" y="714120"/>
                  <a:pt x="298" y="779929"/>
                </a:cubicBezTo>
                <a:cubicBezTo>
                  <a:pt x="298" y="792250"/>
                  <a:pt x="-2538" y="812248"/>
                  <a:pt x="9263" y="815788"/>
                </a:cubicBezTo>
                <a:cubicBezTo>
                  <a:pt x="35181" y="823563"/>
                  <a:pt x="63051" y="809811"/>
                  <a:pt x="89945" y="806823"/>
                </a:cubicBezTo>
                <a:cubicBezTo>
                  <a:pt x="98910" y="803835"/>
                  <a:pt x="108388" y="802085"/>
                  <a:pt x="116840" y="797859"/>
                </a:cubicBezTo>
                <a:cubicBezTo>
                  <a:pt x="198964" y="756798"/>
                  <a:pt x="62373" y="807095"/>
                  <a:pt x="197522" y="753035"/>
                </a:cubicBezTo>
                <a:cubicBezTo>
                  <a:pt x="208962" y="748459"/>
                  <a:pt x="221494" y="747312"/>
                  <a:pt x="233381" y="744070"/>
                </a:cubicBezTo>
                <a:cubicBezTo>
                  <a:pt x="400369" y="698528"/>
                  <a:pt x="154589" y="759829"/>
                  <a:pt x="412675" y="708212"/>
                </a:cubicBezTo>
                <a:cubicBezTo>
                  <a:pt x="596781" y="671391"/>
                  <a:pt x="345106" y="706571"/>
                  <a:pt x="547145" y="681318"/>
                </a:cubicBezTo>
                <a:cubicBezTo>
                  <a:pt x="556110" y="678330"/>
                  <a:pt x="565937" y="677215"/>
                  <a:pt x="574040" y="672353"/>
                </a:cubicBezTo>
                <a:cubicBezTo>
                  <a:pt x="581288" y="668004"/>
                  <a:pt x="584055" y="657391"/>
                  <a:pt x="591969" y="654423"/>
                </a:cubicBezTo>
                <a:cubicBezTo>
                  <a:pt x="608988" y="648041"/>
                  <a:pt x="627828" y="648447"/>
                  <a:pt x="645757" y="645459"/>
                </a:cubicBezTo>
                <a:cubicBezTo>
                  <a:pt x="654722" y="642471"/>
                  <a:pt x="663534" y="638980"/>
                  <a:pt x="672651" y="636494"/>
                </a:cubicBezTo>
                <a:cubicBezTo>
                  <a:pt x="696424" y="630010"/>
                  <a:pt x="744369" y="618565"/>
                  <a:pt x="744369" y="618565"/>
                </a:cubicBezTo>
                <a:cubicBezTo>
                  <a:pt x="750345" y="612588"/>
                  <a:pt x="755050" y="604984"/>
                  <a:pt x="762298" y="600635"/>
                </a:cubicBezTo>
                <a:cubicBezTo>
                  <a:pt x="770401" y="595773"/>
                  <a:pt x="780345" y="594988"/>
                  <a:pt x="789193" y="591670"/>
                </a:cubicBezTo>
                <a:cubicBezTo>
                  <a:pt x="834977" y="574501"/>
                  <a:pt x="829129" y="576184"/>
                  <a:pt x="869875" y="555812"/>
                </a:cubicBezTo>
                <a:cubicBezTo>
                  <a:pt x="970572" y="455115"/>
                  <a:pt x="805762" y="612863"/>
                  <a:pt x="941593" y="510988"/>
                </a:cubicBezTo>
                <a:cubicBezTo>
                  <a:pt x="965258" y="493239"/>
                  <a:pt x="1004345" y="448235"/>
                  <a:pt x="1004345" y="448235"/>
                </a:cubicBezTo>
                <a:cubicBezTo>
                  <a:pt x="1034004" y="359262"/>
                  <a:pt x="984243" y="495175"/>
                  <a:pt x="1040204" y="394447"/>
                </a:cubicBezTo>
                <a:cubicBezTo>
                  <a:pt x="1049382" y="377926"/>
                  <a:pt x="1058134" y="340659"/>
                  <a:pt x="1058134" y="340659"/>
                </a:cubicBezTo>
                <a:cubicBezTo>
                  <a:pt x="1064110" y="298824"/>
                  <a:pt x="1070353" y="257026"/>
                  <a:pt x="1076063" y="215153"/>
                </a:cubicBezTo>
                <a:cubicBezTo>
                  <a:pt x="1079318" y="191282"/>
                  <a:pt x="1078689" y="166678"/>
                  <a:pt x="1085028" y="143435"/>
                </a:cubicBezTo>
                <a:cubicBezTo>
                  <a:pt x="1089269" y="127883"/>
                  <a:pt x="1109754" y="109745"/>
                  <a:pt x="1120887" y="98612"/>
                </a:cubicBezTo>
                <a:cubicBezTo>
                  <a:pt x="1123875" y="89647"/>
                  <a:pt x="1123948" y="79097"/>
                  <a:pt x="1129851" y="71718"/>
                </a:cubicBezTo>
                <a:cubicBezTo>
                  <a:pt x="1136582" y="63305"/>
                  <a:pt x="1149126" y="61407"/>
                  <a:pt x="1156745" y="53788"/>
                </a:cubicBezTo>
                <a:cubicBezTo>
                  <a:pt x="1177990" y="32543"/>
                  <a:pt x="1174675" y="31777"/>
                  <a:pt x="1174675" y="8965"/>
                </a:cubicBezTo>
                <a:lnTo>
                  <a:pt x="1165710" y="0"/>
                </a:lnTo>
                <a:lnTo>
                  <a:pt x="1165710" y="0"/>
                </a:lnTo>
              </a:path>
            </a:pathLst>
          </a:cu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C0A82748-B55E-4DED-82C9-0F4B0C86FBBA}"/>
              </a:ext>
            </a:extLst>
          </p:cNvPr>
          <p:cNvSpPr/>
          <p:nvPr/>
        </p:nvSpPr>
        <p:spPr>
          <a:xfrm>
            <a:off x="9313985" y="5090825"/>
            <a:ext cx="2856531" cy="61141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Montserrat" panose="02000505000000020004" pitchFamily="2" charset="0"/>
              </a:rPr>
              <a:t>Tractos laterales anteriores o anterolaterales</a:t>
            </a:r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DBDD416B-0212-41DA-9372-B5C13F144F34}"/>
              </a:ext>
            </a:extLst>
          </p:cNvPr>
          <p:cNvSpPr/>
          <p:nvPr/>
        </p:nvSpPr>
        <p:spPr>
          <a:xfrm>
            <a:off x="6951728" y="2729194"/>
            <a:ext cx="1263798" cy="1113232"/>
          </a:xfrm>
          <a:custGeom>
            <a:avLst/>
            <a:gdLst>
              <a:gd name="connsiteX0" fmla="*/ 0 w 1308847"/>
              <a:gd name="connsiteY0" fmla="*/ 645459 h 1138518"/>
              <a:gd name="connsiteX1" fmla="*/ 0 w 1308847"/>
              <a:gd name="connsiteY1" fmla="*/ 645459 h 1138518"/>
              <a:gd name="connsiteX2" fmla="*/ 8965 w 1308847"/>
              <a:gd name="connsiteY2" fmla="*/ 510988 h 1138518"/>
              <a:gd name="connsiteX3" fmla="*/ 26894 w 1308847"/>
              <a:gd name="connsiteY3" fmla="*/ 475130 h 1138518"/>
              <a:gd name="connsiteX4" fmla="*/ 35859 w 1308847"/>
              <a:gd name="connsiteY4" fmla="*/ 277906 h 1138518"/>
              <a:gd name="connsiteX5" fmla="*/ 53788 w 1308847"/>
              <a:gd name="connsiteY5" fmla="*/ 233083 h 1138518"/>
              <a:gd name="connsiteX6" fmla="*/ 71718 w 1308847"/>
              <a:gd name="connsiteY6" fmla="*/ 179294 h 1138518"/>
              <a:gd name="connsiteX7" fmla="*/ 80682 w 1308847"/>
              <a:gd name="connsiteY7" fmla="*/ 152400 h 1138518"/>
              <a:gd name="connsiteX8" fmla="*/ 89647 w 1308847"/>
              <a:gd name="connsiteY8" fmla="*/ 125506 h 1138518"/>
              <a:gd name="connsiteX9" fmla="*/ 98612 w 1308847"/>
              <a:gd name="connsiteY9" fmla="*/ 89647 h 1138518"/>
              <a:gd name="connsiteX10" fmla="*/ 125506 w 1308847"/>
              <a:gd name="connsiteY10" fmla="*/ 62753 h 1138518"/>
              <a:gd name="connsiteX11" fmla="*/ 143435 w 1308847"/>
              <a:gd name="connsiteY11" fmla="*/ 35859 h 1138518"/>
              <a:gd name="connsiteX12" fmla="*/ 268941 w 1308847"/>
              <a:gd name="connsiteY12" fmla="*/ 44824 h 1138518"/>
              <a:gd name="connsiteX13" fmla="*/ 286871 w 1308847"/>
              <a:gd name="connsiteY13" fmla="*/ 62753 h 1138518"/>
              <a:gd name="connsiteX14" fmla="*/ 313765 w 1308847"/>
              <a:gd name="connsiteY14" fmla="*/ 71718 h 1138518"/>
              <a:gd name="connsiteX15" fmla="*/ 340659 w 1308847"/>
              <a:gd name="connsiteY15" fmla="*/ 89647 h 1138518"/>
              <a:gd name="connsiteX16" fmla="*/ 573741 w 1308847"/>
              <a:gd name="connsiteY16" fmla="*/ 80683 h 1138518"/>
              <a:gd name="connsiteX17" fmla="*/ 600635 w 1308847"/>
              <a:gd name="connsiteY17" fmla="*/ 62753 h 1138518"/>
              <a:gd name="connsiteX18" fmla="*/ 654424 w 1308847"/>
              <a:gd name="connsiteY18" fmla="*/ 44824 h 1138518"/>
              <a:gd name="connsiteX19" fmla="*/ 681318 w 1308847"/>
              <a:gd name="connsiteY19" fmla="*/ 35859 h 1138518"/>
              <a:gd name="connsiteX20" fmla="*/ 753035 w 1308847"/>
              <a:gd name="connsiteY20" fmla="*/ 26894 h 1138518"/>
              <a:gd name="connsiteX21" fmla="*/ 770965 w 1308847"/>
              <a:gd name="connsiteY21" fmla="*/ 8965 h 1138518"/>
              <a:gd name="connsiteX22" fmla="*/ 815788 w 1308847"/>
              <a:gd name="connsiteY22" fmla="*/ 0 h 1138518"/>
              <a:gd name="connsiteX23" fmla="*/ 878541 w 1308847"/>
              <a:gd name="connsiteY23" fmla="*/ 17930 h 1138518"/>
              <a:gd name="connsiteX24" fmla="*/ 914400 w 1308847"/>
              <a:gd name="connsiteY24" fmla="*/ 26894 h 1138518"/>
              <a:gd name="connsiteX25" fmla="*/ 959224 w 1308847"/>
              <a:gd name="connsiteY25" fmla="*/ 62753 h 1138518"/>
              <a:gd name="connsiteX26" fmla="*/ 977153 w 1308847"/>
              <a:gd name="connsiteY26" fmla="*/ 80683 h 1138518"/>
              <a:gd name="connsiteX27" fmla="*/ 1048871 w 1308847"/>
              <a:gd name="connsiteY27" fmla="*/ 116541 h 1138518"/>
              <a:gd name="connsiteX28" fmla="*/ 1066800 w 1308847"/>
              <a:gd name="connsiteY28" fmla="*/ 134471 h 1138518"/>
              <a:gd name="connsiteX29" fmla="*/ 1120588 w 1308847"/>
              <a:gd name="connsiteY29" fmla="*/ 152400 h 1138518"/>
              <a:gd name="connsiteX30" fmla="*/ 1192306 w 1308847"/>
              <a:gd name="connsiteY30" fmla="*/ 206188 h 1138518"/>
              <a:gd name="connsiteX31" fmla="*/ 1264024 w 1308847"/>
              <a:gd name="connsiteY31" fmla="*/ 259977 h 1138518"/>
              <a:gd name="connsiteX32" fmla="*/ 1290918 w 1308847"/>
              <a:gd name="connsiteY32" fmla="*/ 277906 h 1138518"/>
              <a:gd name="connsiteX33" fmla="*/ 1308847 w 1308847"/>
              <a:gd name="connsiteY33" fmla="*/ 295836 h 1138518"/>
              <a:gd name="connsiteX34" fmla="*/ 1237130 w 1308847"/>
              <a:gd name="connsiteY34" fmla="*/ 313765 h 1138518"/>
              <a:gd name="connsiteX35" fmla="*/ 1192306 w 1308847"/>
              <a:gd name="connsiteY35" fmla="*/ 340659 h 1138518"/>
              <a:gd name="connsiteX36" fmla="*/ 1129553 w 1308847"/>
              <a:gd name="connsiteY36" fmla="*/ 430306 h 1138518"/>
              <a:gd name="connsiteX37" fmla="*/ 1120588 w 1308847"/>
              <a:gd name="connsiteY37" fmla="*/ 457200 h 1138518"/>
              <a:gd name="connsiteX38" fmla="*/ 1084730 w 1308847"/>
              <a:gd name="connsiteY38" fmla="*/ 519953 h 1138518"/>
              <a:gd name="connsiteX39" fmla="*/ 1066800 w 1308847"/>
              <a:gd name="connsiteY39" fmla="*/ 537883 h 1138518"/>
              <a:gd name="connsiteX40" fmla="*/ 1039906 w 1308847"/>
              <a:gd name="connsiteY40" fmla="*/ 546847 h 1138518"/>
              <a:gd name="connsiteX41" fmla="*/ 1021977 w 1308847"/>
              <a:gd name="connsiteY41" fmla="*/ 564777 h 1138518"/>
              <a:gd name="connsiteX42" fmla="*/ 851647 w 1308847"/>
              <a:gd name="connsiteY42" fmla="*/ 582706 h 1138518"/>
              <a:gd name="connsiteX43" fmla="*/ 815788 w 1308847"/>
              <a:gd name="connsiteY43" fmla="*/ 627530 h 1138518"/>
              <a:gd name="connsiteX44" fmla="*/ 788894 w 1308847"/>
              <a:gd name="connsiteY44" fmla="*/ 672353 h 1138518"/>
              <a:gd name="connsiteX45" fmla="*/ 753035 w 1308847"/>
              <a:gd name="connsiteY45" fmla="*/ 753036 h 1138518"/>
              <a:gd name="connsiteX46" fmla="*/ 735106 w 1308847"/>
              <a:gd name="connsiteY46" fmla="*/ 815788 h 1138518"/>
              <a:gd name="connsiteX47" fmla="*/ 690282 w 1308847"/>
              <a:gd name="connsiteY47" fmla="*/ 869577 h 1138518"/>
              <a:gd name="connsiteX48" fmla="*/ 654424 w 1308847"/>
              <a:gd name="connsiteY48" fmla="*/ 932330 h 1138518"/>
              <a:gd name="connsiteX49" fmla="*/ 609600 w 1308847"/>
              <a:gd name="connsiteY49" fmla="*/ 977153 h 1138518"/>
              <a:gd name="connsiteX50" fmla="*/ 564777 w 1308847"/>
              <a:gd name="connsiteY50" fmla="*/ 1013012 h 1138518"/>
              <a:gd name="connsiteX51" fmla="*/ 528918 w 1308847"/>
              <a:gd name="connsiteY51" fmla="*/ 1021977 h 1138518"/>
              <a:gd name="connsiteX52" fmla="*/ 510988 w 1308847"/>
              <a:gd name="connsiteY52" fmla="*/ 1039906 h 1138518"/>
              <a:gd name="connsiteX53" fmla="*/ 421341 w 1308847"/>
              <a:gd name="connsiteY53" fmla="*/ 1066800 h 1138518"/>
              <a:gd name="connsiteX54" fmla="*/ 376518 w 1308847"/>
              <a:gd name="connsiteY54" fmla="*/ 1084730 h 1138518"/>
              <a:gd name="connsiteX55" fmla="*/ 304800 w 1308847"/>
              <a:gd name="connsiteY55" fmla="*/ 1102659 h 1138518"/>
              <a:gd name="connsiteX56" fmla="*/ 242047 w 1308847"/>
              <a:gd name="connsiteY56" fmla="*/ 1120588 h 1138518"/>
              <a:gd name="connsiteX57" fmla="*/ 71718 w 1308847"/>
              <a:gd name="connsiteY57" fmla="*/ 1138518 h 1138518"/>
              <a:gd name="connsiteX58" fmla="*/ 53788 w 1308847"/>
              <a:gd name="connsiteY58" fmla="*/ 1120588 h 1138518"/>
              <a:gd name="connsiteX59" fmla="*/ 44824 w 1308847"/>
              <a:gd name="connsiteY59" fmla="*/ 824753 h 1138518"/>
              <a:gd name="connsiteX60" fmla="*/ 26894 w 1308847"/>
              <a:gd name="connsiteY60" fmla="*/ 770965 h 1138518"/>
              <a:gd name="connsiteX61" fmla="*/ 8965 w 1308847"/>
              <a:gd name="connsiteY61" fmla="*/ 708212 h 1138518"/>
              <a:gd name="connsiteX62" fmla="*/ 0 w 1308847"/>
              <a:gd name="connsiteY62" fmla="*/ 645459 h 1138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308847" h="1138518">
                <a:moveTo>
                  <a:pt x="0" y="645459"/>
                </a:moveTo>
                <a:lnTo>
                  <a:pt x="0" y="645459"/>
                </a:lnTo>
                <a:cubicBezTo>
                  <a:pt x="2988" y="600635"/>
                  <a:pt x="1959" y="555361"/>
                  <a:pt x="8965" y="510988"/>
                </a:cubicBezTo>
                <a:cubicBezTo>
                  <a:pt x="11049" y="497788"/>
                  <a:pt x="25362" y="488405"/>
                  <a:pt x="26894" y="475130"/>
                </a:cubicBezTo>
                <a:cubicBezTo>
                  <a:pt x="34437" y="409755"/>
                  <a:pt x="28592" y="343313"/>
                  <a:pt x="35859" y="277906"/>
                </a:cubicBezTo>
                <a:cubicBezTo>
                  <a:pt x="37636" y="261912"/>
                  <a:pt x="48289" y="248206"/>
                  <a:pt x="53788" y="233083"/>
                </a:cubicBezTo>
                <a:cubicBezTo>
                  <a:pt x="60247" y="215321"/>
                  <a:pt x="65742" y="197224"/>
                  <a:pt x="71718" y="179294"/>
                </a:cubicBezTo>
                <a:lnTo>
                  <a:pt x="80682" y="152400"/>
                </a:lnTo>
                <a:cubicBezTo>
                  <a:pt x="83670" y="143435"/>
                  <a:pt x="87355" y="134673"/>
                  <a:pt x="89647" y="125506"/>
                </a:cubicBezTo>
                <a:cubicBezTo>
                  <a:pt x="92635" y="113553"/>
                  <a:pt x="92499" y="100345"/>
                  <a:pt x="98612" y="89647"/>
                </a:cubicBezTo>
                <a:cubicBezTo>
                  <a:pt x="104902" y="78639"/>
                  <a:pt x="117390" y="72493"/>
                  <a:pt x="125506" y="62753"/>
                </a:cubicBezTo>
                <a:cubicBezTo>
                  <a:pt x="132403" y="54476"/>
                  <a:pt x="137459" y="44824"/>
                  <a:pt x="143435" y="35859"/>
                </a:cubicBezTo>
                <a:cubicBezTo>
                  <a:pt x="185270" y="38847"/>
                  <a:pt x="227717" y="37095"/>
                  <a:pt x="268941" y="44824"/>
                </a:cubicBezTo>
                <a:cubicBezTo>
                  <a:pt x="277248" y="46382"/>
                  <a:pt x="279623" y="58405"/>
                  <a:pt x="286871" y="62753"/>
                </a:cubicBezTo>
                <a:cubicBezTo>
                  <a:pt x="294974" y="67615"/>
                  <a:pt x="305313" y="67492"/>
                  <a:pt x="313765" y="71718"/>
                </a:cubicBezTo>
                <a:cubicBezTo>
                  <a:pt x="323402" y="76536"/>
                  <a:pt x="331694" y="83671"/>
                  <a:pt x="340659" y="89647"/>
                </a:cubicBezTo>
                <a:cubicBezTo>
                  <a:pt x="418353" y="86659"/>
                  <a:pt x="496402" y="88684"/>
                  <a:pt x="573741" y="80683"/>
                </a:cubicBezTo>
                <a:cubicBezTo>
                  <a:pt x="584458" y="79574"/>
                  <a:pt x="590789" y="67129"/>
                  <a:pt x="600635" y="62753"/>
                </a:cubicBezTo>
                <a:cubicBezTo>
                  <a:pt x="617906" y="55077"/>
                  <a:pt x="636494" y="50800"/>
                  <a:pt x="654424" y="44824"/>
                </a:cubicBezTo>
                <a:cubicBezTo>
                  <a:pt x="663389" y="41836"/>
                  <a:pt x="671941" y="37031"/>
                  <a:pt x="681318" y="35859"/>
                </a:cubicBezTo>
                <a:lnTo>
                  <a:pt x="753035" y="26894"/>
                </a:lnTo>
                <a:cubicBezTo>
                  <a:pt x="759012" y="20918"/>
                  <a:pt x="763196" y="12294"/>
                  <a:pt x="770965" y="8965"/>
                </a:cubicBezTo>
                <a:cubicBezTo>
                  <a:pt x="784970" y="2963"/>
                  <a:pt x="800551" y="0"/>
                  <a:pt x="815788" y="0"/>
                </a:cubicBezTo>
                <a:cubicBezTo>
                  <a:pt x="829802" y="0"/>
                  <a:pt x="863744" y="13702"/>
                  <a:pt x="878541" y="17930"/>
                </a:cubicBezTo>
                <a:cubicBezTo>
                  <a:pt x="890388" y="21315"/>
                  <a:pt x="902447" y="23906"/>
                  <a:pt x="914400" y="26894"/>
                </a:cubicBezTo>
                <a:cubicBezTo>
                  <a:pt x="957697" y="70191"/>
                  <a:pt x="902674" y="17512"/>
                  <a:pt x="959224" y="62753"/>
                </a:cubicBezTo>
                <a:cubicBezTo>
                  <a:pt x="965824" y="68033"/>
                  <a:pt x="969815" y="76490"/>
                  <a:pt x="977153" y="80683"/>
                </a:cubicBezTo>
                <a:cubicBezTo>
                  <a:pt x="1038000" y="115453"/>
                  <a:pt x="1004557" y="81089"/>
                  <a:pt x="1048871" y="116541"/>
                </a:cubicBezTo>
                <a:cubicBezTo>
                  <a:pt x="1055471" y="121821"/>
                  <a:pt x="1059240" y="130691"/>
                  <a:pt x="1066800" y="134471"/>
                </a:cubicBezTo>
                <a:cubicBezTo>
                  <a:pt x="1083704" y="142923"/>
                  <a:pt x="1120588" y="152400"/>
                  <a:pt x="1120588" y="152400"/>
                </a:cubicBezTo>
                <a:cubicBezTo>
                  <a:pt x="1172094" y="203906"/>
                  <a:pt x="1145366" y="190542"/>
                  <a:pt x="1192306" y="206188"/>
                </a:cubicBezTo>
                <a:cubicBezTo>
                  <a:pt x="1225472" y="239356"/>
                  <a:pt x="1203203" y="219430"/>
                  <a:pt x="1264024" y="259977"/>
                </a:cubicBezTo>
                <a:cubicBezTo>
                  <a:pt x="1272989" y="265953"/>
                  <a:pt x="1283300" y="270287"/>
                  <a:pt x="1290918" y="277906"/>
                </a:cubicBezTo>
                <a:lnTo>
                  <a:pt x="1308847" y="295836"/>
                </a:lnTo>
                <a:cubicBezTo>
                  <a:pt x="1284941" y="301812"/>
                  <a:pt x="1254555" y="296341"/>
                  <a:pt x="1237130" y="313765"/>
                </a:cubicBezTo>
                <a:cubicBezTo>
                  <a:pt x="1212518" y="338376"/>
                  <a:pt x="1227218" y="329021"/>
                  <a:pt x="1192306" y="340659"/>
                </a:cubicBezTo>
                <a:cubicBezTo>
                  <a:pt x="1180033" y="357024"/>
                  <a:pt x="1133967" y="417064"/>
                  <a:pt x="1129553" y="430306"/>
                </a:cubicBezTo>
                <a:cubicBezTo>
                  <a:pt x="1126565" y="439271"/>
                  <a:pt x="1124310" y="448514"/>
                  <a:pt x="1120588" y="457200"/>
                </a:cubicBezTo>
                <a:cubicBezTo>
                  <a:pt x="1112093" y="477021"/>
                  <a:pt x="1098581" y="502639"/>
                  <a:pt x="1084730" y="519953"/>
                </a:cubicBezTo>
                <a:cubicBezTo>
                  <a:pt x="1079450" y="526553"/>
                  <a:pt x="1074048" y="533534"/>
                  <a:pt x="1066800" y="537883"/>
                </a:cubicBezTo>
                <a:cubicBezTo>
                  <a:pt x="1058697" y="542745"/>
                  <a:pt x="1048871" y="543859"/>
                  <a:pt x="1039906" y="546847"/>
                </a:cubicBezTo>
                <a:cubicBezTo>
                  <a:pt x="1033930" y="552824"/>
                  <a:pt x="1030314" y="563388"/>
                  <a:pt x="1021977" y="564777"/>
                </a:cubicBezTo>
                <a:cubicBezTo>
                  <a:pt x="773572" y="606178"/>
                  <a:pt x="942833" y="552309"/>
                  <a:pt x="851647" y="582706"/>
                </a:cubicBezTo>
                <a:cubicBezTo>
                  <a:pt x="834973" y="599381"/>
                  <a:pt x="827095" y="604915"/>
                  <a:pt x="815788" y="627530"/>
                </a:cubicBezTo>
                <a:cubicBezTo>
                  <a:pt x="792513" y="674080"/>
                  <a:pt x="823916" y="637333"/>
                  <a:pt x="788894" y="672353"/>
                </a:cubicBezTo>
                <a:cubicBezTo>
                  <a:pt x="767558" y="736363"/>
                  <a:pt x="781448" y="710416"/>
                  <a:pt x="753035" y="753036"/>
                </a:cubicBezTo>
                <a:cubicBezTo>
                  <a:pt x="751839" y="757822"/>
                  <a:pt x="740252" y="808069"/>
                  <a:pt x="735106" y="815788"/>
                </a:cubicBezTo>
                <a:cubicBezTo>
                  <a:pt x="660948" y="927026"/>
                  <a:pt x="748937" y="766932"/>
                  <a:pt x="690282" y="869577"/>
                </a:cubicBezTo>
                <a:cubicBezTo>
                  <a:pt x="676658" y="893419"/>
                  <a:pt x="672411" y="911774"/>
                  <a:pt x="654424" y="932330"/>
                </a:cubicBezTo>
                <a:cubicBezTo>
                  <a:pt x="640510" y="948232"/>
                  <a:pt x="624541" y="962212"/>
                  <a:pt x="609600" y="977153"/>
                </a:cubicBezTo>
                <a:cubicBezTo>
                  <a:pt x="595139" y="991614"/>
                  <a:pt x="584571" y="1004529"/>
                  <a:pt x="564777" y="1013012"/>
                </a:cubicBezTo>
                <a:cubicBezTo>
                  <a:pt x="553452" y="1017865"/>
                  <a:pt x="540871" y="1018989"/>
                  <a:pt x="528918" y="1021977"/>
                </a:cubicBezTo>
                <a:cubicBezTo>
                  <a:pt x="522941" y="1027953"/>
                  <a:pt x="518548" y="1036126"/>
                  <a:pt x="510988" y="1039906"/>
                </a:cubicBezTo>
                <a:cubicBezTo>
                  <a:pt x="469408" y="1060696"/>
                  <a:pt x="459957" y="1053928"/>
                  <a:pt x="421341" y="1066800"/>
                </a:cubicBezTo>
                <a:cubicBezTo>
                  <a:pt x="406075" y="1071889"/>
                  <a:pt x="391898" y="1079998"/>
                  <a:pt x="376518" y="1084730"/>
                </a:cubicBezTo>
                <a:cubicBezTo>
                  <a:pt x="352966" y="1091977"/>
                  <a:pt x="328177" y="1094866"/>
                  <a:pt x="304800" y="1102659"/>
                </a:cubicBezTo>
                <a:cubicBezTo>
                  <a:pt x="286563" y="1108738"/>
                  <a:pt x="260546" y="1118175"/>
                  <a:pt x="242047" y="1120588"/>
                </a:cubicBezTo>
                <a:cubicBezTo>
                  <a:pt x="185436" y="1127972"/>
                  <a:pt x="128494" y="1132541"/>
                  <a:pt x="71718" y="1138518"/>
                </a:cubicBezTo>
                <a:cubicBezTo>
                  <a:pt x="65741" y="1132541"/>
                  <a:pt x="54510" y="1129009"/>
                  <a:pt x="53788" y="1120588"/>
                </a:cubicBezTo>
                <a:cubicBezTo>
                  <a:pt x="45363" y="1022291"/>
                  <a:pt x="52391" y="923119"/>
                  <a:pt x="44824" y="824753"/>
                </a:cubicBezTo>
                <a:cubicBezTo>
                  <a:pt x="43374" y="805909"/>
                  <a:pt x="32086" y="789137"/>
                  <a:pt x="26894" y="770965"/>
                </a:cubicBezTo>
                <a:cubicBezTo>
                  <a:pt x="20918" y="750047"/>
                  <a:pt x="12042" y="729748"/>
                  <a:pt x="8965" y="708212"/>
                </a:cubicBezTo>
                <a:lnTo>
                  <a:pt x="0" y="645459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533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9" grpId="0" animBg="1"/>
      <p:bldP spid="14" grpId="0" animBg="1"/>
      <p:bldP spid="2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DF4A617B-F17A-44A6-9ED2-41918D81D6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753" y="569880"/>
            <a:ext cx="4546044" cy="3582807"/>
          </a:xfrm>
          <a:prstGeom prst="rect">
            <a:avLst/>
          </a:prstGeom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62834EC8-BDEC-4E02-AD2F-F9CF303C31B7}"/>
              </a:ext>
            </a:extLst>
          </p:cNvPr>
          <p:cNvSpPr/>
          <p:nvPr/>
        </p:nvSpPr>
        <p:spPr>
          <a:xfrm>
            <a:off x="9151128" y="351162"/>
            <a:ext cx="2776665" cy="62530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Montserrat" panose="02000505000000020004" pitchFamily="2" charset="0"/>
              </a:rPr>
              <a:t>Fascículo </a:t>
            </a:r>
            <a:r>
              <a:rPr lang="es-ES" sz="1400" b="1" dirty="0" err="1">
                <a:latin typeface="Montserrat" panose="02000505000000020004" pitchFamily="2" charset="0"/>
              </a:rPr>
              <a:t>cuneatus</a:t>
            </a:r>
            <a:endParaRPr lang="es-ES" sz="1400" b="1" dirty="0">
              <a:latin typeface="Montserrat" panose="02000505000000020004" pitchFamily="2" charset="0"/>
            </a:endParaRPr>
          </a:p>
          <a:p>
            <a:pPr algn="ctr"/>
            <a:r>
              <a:rPr lang="es-ES" sz="1400" dirty="0">
                <a:latin typeface="Montserrat" panose="02000505000000020004" pitchFamily="2" charset="0"/>
              </a:rPr>
              <a:t>Miembros superiores</a:t>
            </a:r>
            <a:r>
              <a:rPr lang="es-ES" sz="1400" b="1" dirty="0">
                <a:latin typeface="Montserrat" panose="02000505000000020004" pitchFamily="2" charset="0"/>
              </a:rPr>
              <a:t> 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19EF1219-CBF4-493C-B6CE-1300ADEA81CE}"/>
              </a:ext>
            </a:extLst>
          </p:cNvPr>
          <p:cNvSpPr/>
          <p:nvPr/>
        </p:nvSpPr>
        <p:spPr>
          <a:xfrm>
            <a:off x="6096000" y="374505"/>
            <a:ext cx="2958353" cy="62530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Montserrat" panose="02000505000000020004" pitchFamily="2" charset="0"/>
              </a:rPr>
              <a:t>Fascículo </a:t>
            </a:r>
            <a:r>
              <a:rPr lang="es-ES" sz="1400" b="1" dirty="0" err="1">
                <a:latin typeface="Montserrat" panose="02000505000000020004" pitchFamily="2" charset="0"/>
              </a:rPr>
              <a:t>gracilis</a:t>
            </a:r>
            <a:r>
              <a:rPr lang="es-ES" sz="1400" b="1" dirty="0">
                <a:latin typeface="Montserrat" panose="02000505000000020004" pitchFamily="2" charset="0"/>
              </a:rPr>
              <a:t> </a:t>
            </a:r>
          </a:p>
          <a:p>
            <a:pPr algn="ctr"/>
            <a:r>
              <a:rPr lang="es-ES" sz="1400" dirty="0">
                <a:latin typeface="Montserrat" panose="02000505000000020004" pitchFamily="2" charset="0"/>
              </a:rPr>
              <a:t>Miembros inferiores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D664441F-E60D-4946-9C24-23469B320333}"/>
              </a:ext>
            </a:extLst>
          </p:cNvPr>
          <p:cNvSpPr/>
          <p:nvPr/>
        </p:nvSpPr>
        <p:spPr>
          <a:xfrm>
            <a:off x="6369822" y="2254431"/>
            <a:ext cx="4379905" cy="76305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Montserrat" panose="02000505000000020004" pitchFamily="2" charset="0"/>
              </a:rPr>
              <a:t>Transmiten: </a:t>
            </a:r>
          </a:p>
          <a:p>
            <a:pPr algn="ctr"/>
            <a:r>
              <a:rPr lang="es-ES" sz="1400" dirty="0">
                <a:latin typeface="Montserrat" panose="02000505000000020004" pitchFamily="2" charset="0"/>
              </a:rPr>
              <a:t>Propiocepción, vibración, tacto fino CONTRALATERAL 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8391C5A7-C270-4DB3-B165-11BCAD02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15" y="246909"/>
            <a:ext cx="4571742" cy="1505797"/>
          </a:xfrm>
        </p:spPr>
        <p:txBody>
          <a:bodyPr>
            <a:normAutofit/>
          </a:bodyPr>
          <a:lstStyle/>
          <a:p>
            <a:pPr algn="ctr"/>
            <a:r>
              <a:rPr lang="es-ES" b="0" dirty="0"/>
              <a:t>Cordones posteriores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A5EF433-B348-4F62-872C-A67E208F6F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983" y="69505"/>
            <a:ext cx="5937810" cy="665594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650C120-D84D-4F2C-9D72-FAFFE51E879A}"/>
              </a:ext>
            </a:extLst>
          </p:cNvPr>
          <p:cNvSpPr/>
          <p:nvPr/>
        </p:nvSpPr>
        <p:spPr>
          <a:xfrm>
            <a:off x="7654159" y="3840518"/>
            <a:ext cx="2364484" cy="15667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D59F7997-B961-4DEB-9128-84781B7FC5D0}"/>
              </a:ext>
            </a:extLst>
          </p:cNvPr>
          <p:cNvSpPr/>
          <p:nvPr/>
        </p:nvSpPr>
        <p:spPr>
          <a:xfrm>
            <a:off x="9682162" y="2498699"/>
            <a:ext cx="1862086" cy="93030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latin typeface="Montserrat" panose="02000505000000020004" pitchFamily="2" charset="0"/>
              </a:rPr>
              <a:t>Clave: </a:t>
            </a:r>
          </a:p>
          <a:p>
            <a:pPr algn="ctr"/>
            <a:r>
              <a:rPr lang="es-ES" sz="1100" dirty="0">
                <a:latin typeface="Montserrat" panose="02000505000000020004" pitchFamily="2" charset="0"/>
              </a:rPr>
              <a:t>Se </a:t>
            </a:r>
            <a:r>
              <a:rPr lang="es-ES" sz="1100" dirty="0" err="1">
                <a:latin typeface="Montserrat" panose="02000505000000020004" pitchFamily="2" charset="0"/>
              </a:rPr>
              <a:t>decusan</a:t>
            </a:r>
            <a:r>
              <a:rPr lang="es-ES" sz="1100" dirty="0">
                <a:latin typeface="Montserrat" panose="02000505000000020004" pitchFamily="2" charset="0"/>
              </a:rPr>
              <a:t> en el bulbo  y forman el Lemnisco medial </a:t>
            </a:r>
          </a:p>
        </p:txBody>
      </p:sp>
    </p:spTree>
    <p:extLst>
      <p:ext uri="{BB962C8B-B14F-4D97-AF65-F5344CB8AC3E}">
        <p14:creationId xmlns:p14="http://schemas.microsoft.com/office/powerpoint/2010/main" val="369655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0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DF4A617B-F17A-44A6-9ED2-41918D81D6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244" y="-14392"/>
            <a:ext cx="4546044" cy="3582807"/>
          </a:xfrm>
          <a:prstGeom prst="rect">
            <a:avLst/>
          </a:prstGeom>
        </p:spPr>
      </p:pic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19EF1219-CBF4-493C-B6CE-1300ADEA81CE}"/>
              </a:ext>
            </a:extLst>
          </p:cNvPr>
          <p:cNvSpPr/>
          <p:nvPr/>
        </p:nvSpPr>
        <p:spPr>
          <a:xfrm>
            <a:off x="10059280" y="343292"/>
            <a:ext cx="2132720" cy="102294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Montserrat" panose="02000505000000020004" pitchFamily="2" charset="0"/>
              </a:rPr>
              <a:t>Tracto corticoespinal lateral o piramidal (85% de las fibras)</a:t>
            </a:r>
            <a:endParaRPr lang="es-ES" sz="1400" dirty="0">
              <a:latin typeface="Montserrat" panose="02000505000000020004" pitchFamily="2" charset="0"/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D664441F-E60D-4946-9C24-23469B320333}"/>
              </a:ext>
            </a:extLst>
          </p:cNvPr>
          <p:cNvSpPr/>
          <p:nvPr/>
        </p:nvSpPr>
        <p:spPr>
          <a:xfrm>
            <a:off x="5894313" y="1581443"/>
            <a:ext cx="4379905" cy="76305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Montserrat" panose="02000505000000020004" pitchFamily="2" charset="0"/>
              </a:rPr>
              <a:t>Transmiten: </a:t>
            </a:r>
          </a:p>
          <a:p>
            <a:pPr algn="ctr"/>
            <a:r>
              <a:rPr lang="es-ES" sz="1400" dirty="0">
                <a:latin typeface="Montserrat" panose="02000505000000020004" pitchFamily="2" charset="0"/>
              </a:rPr>
              <a:t>Motricidad de las extremidades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CF80DE5-A240-4BBB-A9DC-227F01964F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244" y="0"/>
            <a:ext cx="6380756" cy="6818243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650C120-D84D-4F2C-9D72-FAFFE51E879A}"/>
              </a:ext>
            </a:extLst>
          </p:cNvPr>
          <p:cNvSpPr/>
          <p:nvPr/>
        </p:nvSpPr>
        <p:spPr>
          <a:xfrm>
            <a:off x="7528321" y="4686835"/>
            <a:ext cx="2391913" cy="11794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D59F7997-B961-4DEB-9128-84781B7FC5D0}"/>
              </a:ext>
            </a:extLst>
          </p:cNvPr>
          <p:cNvSpPr/>
          <p:nvPr/>
        </p:nvSpPr>
        <p:spPr>
          <a:xfrm>
            <a:off x="9920234" y="3926099"/>
            <a:ext cx="1940461" cy="123815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Montserrat" panose="02000505000000020004" pitchFamily="2" charset="0"/>
              </a:rPr>
              <a:t>Clave: </a:t>
            </a:r>
          </a:p>
          <a:p>
            <a:pPr algn="ctr"/>
            <a:r>
              <a:rPr lang="es-ES" sz="1400" dirty="0">
                <a:latin typeface="Montserrat" panose="02000505000000020004" pitchFamily="2" charset="0"/>
              </a:rPr>
              <a:t>Se </a:t>
            </a:r>
            <a:r>
              <a:rPr lang="es-ES" sz="1400" dirty="0" err="1">
                <a:latin typeface="Montserrat" panose="02000505000000020004" pitchFamily="2" charset="0"/>
              </a:rPr>
              <a:t>decusan</a:t>
            </a:r>
            <a:r>
              <a:rPr lang="es-ES" sz="1400" dirty="0">
                <a:latin typeface="Montserrat" panose="02000505000000020004" pitchFamily="2" charset="0"/>
              </a:rPr>
              <a:t> en las pirámides  del bulbo 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FB82A33-2FA8-434F-A980-75C19D4D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41" y="141977"/>
            <a:ext cx="4309908" cy="1425575"/>
          </a:xfrm>
        </p:spPr>
        <p:txBody>
          <a:bodyPr>
            <a:normAutofit/>
          </a:bodyPr>
          <a:lstStyle/>
          <a:p>
            <a:pPr algn="ctr"/>
            <a:r>
              <a:rPr lang="es-ES" b="0" dirty="0"/>
              <a:t>Tractos dorsolaterales</a:t>
            </a:r>
          </a:p>
        </p:txBody>
      </p:sp>
    </p:spTree>
    <p:extLst>
      <p:ext uri="{BB962C8B-B14F-4D97-AF65-F5344CB8AC3E}">
        <p14:creationId xmlns:p14="http://schemas.microsoft.com/office/powerpoint/2010/main" val="220063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0" grpId="0" animBg="1"/>
      <p:bldP spid="17" grpId="0" animBg="1"/>
    </p:bldLst>
  </p:timing>
</p:sld>
</file>

<file path=ppt/theme/theme1.xml><?xml version="1.0" encoding="utf-8"?>
<a:theme xmlns:a="http://schemas.openxmlformats.org/drawingml/2006/main" name="1_PlantillaFR202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D1CFEA7-C285-4D64-B998-B77C0839C080}" vid="{BECAA0F5-D504-4101-B8E0-AAB2FE77096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</TotalTime>
  <Words>1859</Words>
  <Application>Microsoft Office PowerPoint</Application>
  <PresentationFormat>Panorámica</PresentationFormat>
  <Paragraphs>333</Paragraphs>
  <Slides>38</Slides>
  <Notes>26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2" baseType="lpstr">
      <vt:lpstr>Arial</vt:lpstr>
      <vt:lpstr>Calibri</vt:lpstr>
      <vt:lpstr>Montserrat</vt:lpstr>
      <vt:lpstr>1_PlantillaFR2021</vt:lpstr>
      <vt:lpstr>Síndrome medular no traumático </vt:lpstr>
      <vt:lpstr>Pregunta 1</vt:lpstr>
      <vt:lpstr>Pregunta 2</vt:lpstr>
      <vt:lpstr>Pregunta 3</vt:lpstr>
      <vt:lpstr>Anatomía básica de la médula espinal </vt:lpstr>
      <vt:lpstr>Presentación de PowerPoint</vt:lpstr>
      <vt:lpstr>División práctica de la sustancia blanca medular</vt:lpstr>
      <vt:lpstr>Cordones posteriores</vt:lpstr>
      <vt:lpstr>Tractos dorsolaterales</vt:lpstr>
      <vt:lpstr>Tractos anterolaterales</vt:lpstr>
      <vt:lpstr>Irrigación medular</vt:lpstr>
      <vt:lpstr>Síntomas y signos de mielopatía </vt:lpstr>
      <vt:lpstr>Síntomas </vt:lpstr>
      <vt:lpstr>Examen físico </vt:lpstr>
      <vt:lpstr>Examen físico </vt:lpstr>
      <vt:lpstr>Presentación de PowerPoint</vt:lpstr>
      <vt:lpstr>Presentación de PowerPoint</vt:lpstr>
      <vt:lpstr>Abordaje diagnóstico</vt:lpstr>
      <vt:lpstr> </vt:lpstr>
      <vt:lpstr>Presentación de PowerPoint</vt:lpstr>
      <vt:lpstr>Presentación de PowerPoint</vt:lpstr>
      <vt:lpstr>Causas de mielopatía no traumática</vt:lpstr>
      <vt:lpstr>Mielopatía compresiva neoplásica y espondilótica</vt:lpstr>
      <vt:lpstr> Infarto medular </vt:lpstr>
      <vt:lpstr>Presentación de PowerPoint</vt:lpstr>
      <vt:lpstr>Mielopatía infecciosa </vt:lpstr>
      <vt:lpstr> Esclerosis múltiple </vt:lpstr>
      <vt:lpstr>Presentación de PowerPoint</vt:lpstr>
      <vt:lpstr> Esclerosis múltiple</vt:lpstr>
      <vt:lpstr> Neuromielitis óptica (NMO-Devic)</vt:lpstr>
      <vt:lpstr>Presentación de PowerPoint</vt:lpstr>
      <vt:lpstr>NMO: diagnóstico y tratamiento</vt:lpstr>
      <vt:lpstr>Enfermedades autoinmunes sistémicas</vt:lpstr>
      <vt:lpstr> Tóxico - metabólica </vt:lpstr>
      <vt:lpstr>Pregunta 1</vt:lpstr>
      <vt:lpstr>Pregunta 2</vt:lpstr>
      <vt:lpstr>Pregunta 3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Enfoque del paciente con vértigo</dc:title>
  <dc:creator>RAFAEL HERNANDO BERNAL COBO</dc:creator>
  <cp:lastModifiedBy>User</cp:lastModifiedBy>
  <cp:revision>77</cp:revision>
  <dcterms:created xsi:type="dcterms:W3CDTF">2020-01-29T04:08:06Z</dcterms:created>
  <dcterms:modified xsi:type="dcterms:W3CDTF">2021-05-07T18:38:51Z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5453518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